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27" r:id="rId1"/>
  </p:sldMasterIdLst>
  <p:notesMasterIdLst>
    <p:notesMasterId r:id="rId21"/>
  </p:notesMasterIdLst>
  <p:handoutMasterIdLst>
    <p:handoutMasterId r:id="rId22"/>
  </p:handoutMasterIdLst>
  <p:sldIdLst>
    <p:sldId id="257" r:id="rId2"/>
    <p:sldId id="258" r:id="rId3"/>
    <p:sldId id="262" r:id="rId4"/>
    <p:sldId id="276" r:id="rId5"/>
    <p:sldId id="260" r:id="rId6"/>
    <p:sldId id="304" r:id="rId7"/>
    <p:sldId id="278" r:id="rId8"/>
    <p:sldId id="279" r:id="rId9"/>
    <p:sldId id="307" r:id="rId10"/>
    <p:sldId id="323" r:id="rId11"/>
    <p:sldId id="322" r:id="rId12"/>
    <p:sldId id="286" r:id="rId13"/>
    <p:sldId id="280" r:id="rId14"/>
    <p:sldId id="312" r:id="rId15"/>
    <p:sldId id="321" r:id="rId16"/>
    <p:sldId id="285" r:id="rId17"/>
    <p:sldId id="310" r:id="rId18"/>
    <p:sldId id="296" r:id="rId19"/>
    <p:sldId id="273" r:id="rId20"/>
  </p:sldIdLst>
  <p:sldSz cx="9144000" cy="6858000" type="letter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CCCC"/>
    <a:srgbClr val="FFFFCC"/>
    <a:srgbClr val="336699"/>
    <a:srgbClr val="0000FF"/>
    <a:srgbClr val="660066"/>
    <a:srgbClr val="FFFF00"/>
    <a:srgbClr val="CC00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0326" autoAdjust="0"/>
  </p:normalViewPr>
  <p:slideViewPr>
    <p:cSldViewPr>
      <p:cViewPr varScale="1">
        <p:scale>
          <a:sx n="151" d="100"/>
          <a:sy n="151" d="100"/>
        </p:scale>
        <p:origin x="2012" y="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7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-2358"/>
    </p:cViewPr>
  </p:sorterViewPr>
  <p:notesViewPr>
    <p:cSldViewPr>
      <p:cViewPr varScale="1">
        <p:scale>
          <a:sx n="126" d="100"/>
          <a:sy n="126" d="100"/>
        </p:scale>
        <p:origin x="1000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Line 13"/>
          <p:cNvSpPr>
            <a:spLocks noChangeShapeType="1"/>
          </p:cNvSpPr>
          <p:nvPr/>
        </p:nvSpPr>
        <p:spPr bwMode="auto">
          <a:xfrm>
            <a:off x="322263" y="381000"/>
            <a:ext cx="62325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5" name="Line 19"/>
          <p:cNvSpPr>
            <a:spLocks noChangeShapeType="1"/>
          </p:cNvSpPr>
          <p:nvPr/>
        </p:nvSpPr>
        <p:spPr bwMode="auto">
          <a:xfrm>
            <a:off x="313531" y="8743950"/>
            <a:ext cx="62309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3225" y="60325"/>
            <a:ext cx="59658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</a:defRPr>
            </a:lvl1pPr>
          </a:lstStyle>
          <a:p>
            <a:r>
              <a:rPr lang="en-US">
                <a:latin typeface="Arial Black" panose="020B0A04020102020204" pitchFamily="34" charset="0"/>
              </a:rPr>
              <a:t>Programming In SPARK: Fundamentals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1000" y="8763000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800" dirty="0" smtClean="0">
                <a:latin typeface="Arial" charset="0"/>
              </a:rPr>
              <a:t>Advanced Expressions</a:t>
            </a:r>
            <a:endParaRPr lang="en-US" sz="800" dirty="0">
              <a:latin typeface="Arial" charset="0"/>
            </a:endParaRPr>
          </a:p>
        </p:txBody>
      </p:sp>
      <p:sp>
        <p:nvSpPr>
          <p:cNvPr id="8" name="Rectangle 3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74856" y="8763000"/>
            <a:ext cx="85905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800" dirty="0">
                <a:latin typeface="Arial" charset="0"/>
              </a:rPr>
              <a:t>Page </a:t>
            </a:r>
            <a:fld id="{FC5175E4-648C-4B4A-A1E1-BE0F0AE14F73}" type="slidenum">
              <a:rPr lang="en-US" sz="800">
                <a:latin typeface="Arial" charset="0"/>
              </a:rPr>
              <a:pPr algn="r" eaLnBrk="0" hangingPunct="0"/>
              <a:t>‹#›</a:t>
            </a:fld>
            <a:endParaRPr lang="en-US" sz="800" dirty="0">
              <a:latin typeface="Arial" charset="0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2629238" y="8763000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ctr" anchorCtr="1" compatLnSpc="1">
            <a:prstTxWarp prst="textNoShape">
              <a:avLst/>
            </a:prstTxWarp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35661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7132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06984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4264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1783080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139696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2496312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2852928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 eaLnBrk="0" hangingPunct="0"/>
            <a:r>
              <a:rPr lang="en-US" sz="800" dirty="0">
                <a:latin typeface="Arial" charset="0"/>
              </a:rPr>
              <a:t>Copyright © AdaCore </a:t>
            </a:r>
            <a:r>
              <a:rPr lang="en-US" sz="800" dirty="0" smtClean="0">
                <a:latin typeface="Arial" charset="0"/>
              </a:rPr>
              <a:t>2018</a:t>
            </a:r>
            <a:endParaRPr lang="en-US" sz="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972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3084513" y="8710613"/>
            <a:ext cx="68738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7312" tIns="44450" rIns="87312" bIns="44450">
            <a:spAutoFit/>
          </a:bodyPr>
          <a:lstStyle/>
          <a:p>
            <a:pPr algn="ctr" defTabSz="868363" eaLnBrk="0" hangingPunct="0">
              <a:lnSpc>
                <a:spcPct val="90000"/>
              </a:lnSpc>
            </a:pPr>
            <a:r>
              <a:rPr lang="en-US" sz="1200">
                <a:latin typeface="Times New Roman" pitchFamily="18" charset="0"/>
              </a:rPr>
              <a:t>Page </a:t>
            </a:r>
            <a:fld id="{56E8021E-A740-4E91-8D89-FCFBDCA69984}" type="slidenum">
              <a:rPr lang="en-US" sz="1200">
                <a:latin typeface="Times New Roman" pitchFamily="18" charset="0"/>
              </a:rPr>
              <a:pPr algn="ctr" defTabSz="868363" eaLnBrk="0" hangingPunct="0">
                <a:lnSpc>
                  <a:spcPct val="90000"/>
                </a:lnSpc>
              </a:pPr>
              <a:t>‹#›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24988401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64023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“Right Hand Side” and “Left Hand Side” (introduced in slides </a:t>
            </a:r>
            <a:r>
              <a:rPr lang="en-US" baseline="0" dirty="0" smtClean="0"/>
              <a:t>on assignment in statements chapter)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413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75743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Parentheses are of course required in "</a:t>
            </a:r>
            <a:r>
              <a:rPr lang="en-US" sz="1200" b="1" dirty="0" smtClean="0">
                <a:latin typeface="Calibri" pitchFamily="34" charset="0"/>
              </a:rPr>
              <a:t>not </a:t>
            </a:r>
            <a:r>
              <a:rPr lang="en-US" sz="1200" dirty="0" smtClean="0">
                <a:latin typeface="Calibri" pitchFamily="34" charset="0"/>
              </a:rPr>
              <a:t>(X </a:t>
            </a:r>
            <a:r>
              <a:rPr lang="en-US" sz="1200" b="1" dirty="0" smtClean="0">
                <a:latin typeface="Calibri" pitchFamily="34" charset="0"/>
              </a:rPr>
              <a:t>in </a:t>
            </a:r>
            <a:r>
              <a:rPr lang="en-US" sz="1200" dirty="0" smtClean="0">
                <a:latin typeface="Calibri" pitchFamily="34" charset="0"/>
              </a:rPr>
              <a:t>0 .. 5)</a:t>
            </a:r>
            <a:r>
              <a:rPr lang="en-US" dirty="0" smtClean="0"/>
              <a:t>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246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01976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626420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47563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7"/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pic>
        <p:nvPicPr>
          <p:cNvPr id="20" name="Picture 5" descr="logo_textured_large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7258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4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7153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1D350CD3-C0F3-4C61-AB46-7DCAAC6FCAAD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7848600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2800"/>
              </a:spcBef>
              <a:defRPr sz="20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200150" indent="-28575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834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165D1C7E-72E7-4BAC-9410-40A3E51A44F6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708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666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Text Box 6"/>
          <p:cNvSpPr txBox="1">
            <a:spLocks noChangeArrowheads="1"/>
          </p:cNvSpPr>
          <p:nvPr/>
        </p:nvSpPr>
        <p:spPr bwMode="auto">
          <a:xfrm>
            <a:off x="-15875" y="6634163"/>
            <a:ext cx="11657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AdaCore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2000" b="1">
          <a:solidFill>
            <a:srgbClr val="40404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8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Advanced Expressions</a:t>
            </a:r>
            <a:endParaRPr lang="en-US" dirty="0" smtClean="0"/>
          </a:p>
        </p:txBody>
      </p:sp>
      <p:sp>
        <p:nvSpPr>
          <p:cNvPr id="8195" name="Rectangle 9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Subtypes</a:t>
            </a:r>
          </a:p>
          <a:p>
            <a:r>
              <a:rPr lang="en-US" dirty="0" smtClean="0"/>
              <a:t>Membership </a:t>
            </a:r>
            <a:r>
              <a:rPr lang="en-US" dirty="0" smtClean="0"/>
              <a:t>Tests</a:t>
            </a:r>
          </a:p>
          <a:p>
            <a:r>
              <a:rPr lang="en-US" dirty="0" smtClean="0"/>
              <a:t>Qualified Names</a:t>
            </a:r>
            <a:endParaRPr lang="en-US" dirty="0" smtClean="0"/>
          </a:p>
          <a:p>
            <a:r>
              <a:rPr lang="en-US" dirty="0" smtClean="0"/>
              <a:t>Conditional Expressions</a:t>
            </a:r>
          </a:p>
          <a:p>
            <a:r>
              <a:rPr lang="en-US" dirty="0" smtClean="0"/>
              <a:t>Summary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“Qualification”</a:t>
            </a:r>
            <a:endParaRPr lang="en-US" dirty="0" smtClean="0"/>
          </a:p>
        </p:txBody>
      </p:sp>
      <p:sp>
        <p:nvSpPr>
          <p:cNvPr id="16387" name="Rectangle 6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Explicitly indicates the </a:t>
            </a:r>
            <a:r>
              <a:rPr lang="en-US" dirty="0" smtClean="0"/>
              <a:t>type/subtype </a:t>
            </a:r>
            <a:r>
              <a:rPr lang="en-US" dirty="0" smtClean="0"/>
              <a:t>of the value</a:t>
            </a:r>
          </a:p>
          <a:p>
            <a:r>
              <a:rPr lang="en-US" dirty="0" smtClean="0"/>
              <a:t>Syntax</a:t>
            </a:r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marL="457200" lvl="1" indent="0">
              <a:spcAft>
                <a:spcPct val="0"/>
              </a:spcAft>
              <a:buNone/>
            </a:pPr>
            <a:endParaRPr lang="en-US" dirty="0" smtClean="0"/>
          </a:p>
          <a:p>
            <a:r>
              <a:rPr lang="en-US" dirty="0" smtClean="0"/>
              <a:t>Various </a:t>
            </a:r>
            <a:r>
              <a:rPr lang="en-US" dirty="0" smtClean="0"/>
              <a:t>uses</a:t>
            </a:r>
            <a:endParaRPr lang="en-US" dirty="0" smtClean="0"/>
          </a:p>
          <a:p>
            <a:pPr lvl="1">
              <a:spcAft>
                <a:spcPct val="0"/>
              </a:spcAft>
            </a:pPr>
            <a:r>
              <a:rPr lang="en-US" dirty="0" smtClean="0"/>
              <a:t>Testing constraints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Removing ambiguity of overloading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Enhancing readability via explicitness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blackWhite">
          <a:xfrm>
            <a:off x="1524000" y="2323307"/>
            <a:ext cx="5304657" cy="79643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lg" len="med"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135000"/>
              </a:lnSpc>
              <a:defRPr/>
            </a:pPr>
            <a:r>
              <a:rPr lang="en-US" sz="1600" noProof="1">
                <a:latin typeface="Arial" charset="0"/>
              </a:rPr>
              <a:t>qualified_expression ::= </a:t>
            </a:r>
            <a:r>
              <a:rPr lang="en-US" sz="1600" noProof="1">
                <a:latin typeface="Times New Roman" pitchFamily="18" charset="0"/>
              </a:rPr>
              <a:t/>
            </a:r>
            <a:br>
              <a:rPr lang="en-US" sz="1600" noProof="1">
                <a:latin typeface="Times New Roman" pitchFamily="18" charset="0"/>
              </a:rPr>
            </a:br>
            <a:r>
              <a:rPr lang="en-US" sz="1600" noProof="1">
                <a:latin typeface="Times New Roman" pitchFamily="18" charset="0"/>
              </a:rPr>
              <a:t>   </a:t>
            </a:r>
            <a:r>
              <a:rPr lang="en-US" sz="1600" noProof="1" smtClean="0">
                <a:latin typeface="Times New Roman" pitchFamily="18" charset="0"/>
              </a:rPr>
              <a:t> </a:t>
            </a:r>
            <a:r>
              <a:rPr lang="en-US" sz="1600" noProof="1" smtClean="0">
                <a:latin typeface="Arial" charset="0"/>
              </a:rPr>
              <a:t>subtype_mark</a:t>
            </a:r>
            <a:r>
              <a:rPr lang="en-US" sz="2000" b="1" noProof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'</a:t>
            </a:r>
            <a:r>
              <a:rPr lang="en-US" sz="1600" noProof="1">
                <a:latin typeface="Times New Roman" pitchFamily="18" charset="0"/>
              </a:rPr>
              <a:t>(</a:t>
            </a:r>
            <a:r>
              <a:rPr lang="en-US" sz="1600" noProof="1">
                <a:latin typeface="Arial" charset="0"/>
              </a:rPr>
              <a:t>expression</a:t>
            </a:r>
            <a:r>
              <a:rPr lang="en-US" sz="1600" noProof="1">
                <a:latin typeface="Times New Roman" pitchFamily="18" charset="0"/>
              </a:rPr>
              <a:t>) | </a:t>
            </a:r>
            <a:r>
              <a:rPr lang="en-US" sz="1600" noProof="1" smtClean="0">
                <a:latin typeface="Arial" charset="0"/>
              </a:rPr>
              <a:t>subtype_mark</a:t>
            </a:r>
            <a:r>
              <a:rPr lang="en-US" sz="2000" b="1" noProof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'</a:t>
            </a:r>
            <a:r>
              <a:rPr lang="en-US" sz="1600" noProof="1" smtClean="0">
                <a:latin typeface="Arial" charset="0"/>
              </a:rPr>
              <a:t>aggregate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blackWhite">
          <a:xfrm>
            <a:off x="4736510" y="2069391"/>
            <a:ext cx="2122697" cy="338554"/>
          </a:xfrm>
          <a:prstGeom prst="rect">
            <a:avLst/>
          </a:prstGeom>
          <a:solidFill>
            <a:srgbClr val="00FFFF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600" dirty="0"/>
              <a:t>Note the single quote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48188" y="3404307"/>
            <a:ext cx="2786212" cy="338554"/>
          </a:xfrm>
          <a:prstGeom prst="rect">
            <a:avLst/>
          </a:prstGeom>
          <a:solidFill>
            <a:srgbClr val="FFC000"/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noProof="1" smtClean="0">
                <a:latin typeface="Arial" charset="0"/>
              </a:rPr>
              <a:t>Type </a:t>
            </a:r>
            <a:r>
              <a:rPr lang="en-US" sz="1600" noProof="1">
                <a:latin typeface="Arial" charset="0"/>
              </a:rPr>
              <a:t>name or subtype name</a:t>
            </a:r>
            <a:endParaRPr lang="en-US" sz="1600" i="0" kern="1200" dirty="0" smtClean="0">
              <a:solidFill>
                <a:schemeClr val="accent1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5638800" y="2721525"/>
            <a:ext cx="228600" cy="1740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14:hiddenLine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Curved Connector 4"/>
          <p:cNvCxnSpPr>
            <a:stCxn id="16389" idx="2"/>
            <a:endCxn id="3" idx="0"/>
          </p:cNvCxnSpPr>
          <p:nvPr/>
        </p:nvCxnSpPr>
        <p:spPr bwMode="auto">
          <a:xfrm rot="5400000">
            <a:off x="5618690" y="2542356"/>
            <a:ext cx="313580" cy="44759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5022446" y="2971800"/>
            <a:ext cx="228600" cy="1740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14:hiddenLine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Curved Connector 6"/>
          <p:cNvCxnSpPr>
            <a:stCxn id="2" idx="1"/>
            <a:endCxn id="10" idx="2"/>
          </p:cNvCxnSpPr>
          <p:nvPr/>
        </p:nvCxnSpPr>
        <p:spPr bwMode="auto">
          <a:xfrm rot="10800000">
            <a:off x="5136746" y="3145876"/>
            <a:ext cx="611442" cy="427709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Rectangle 2"/>
          <p:cNvSpPr>
            <a:spLocks noChangeArrowheads="1"/>
          </p:cNvSpPr>
          <p:nvPr/>
        </p:nvSpPr>
        <p:spPr bwMode="blackWhite">
          <a:xfrm>
            <a:off x="1505740" y="5486400"/>
            <a:ext cx="614783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endParaRPr lang="en-US" sz="1400" noProof="1">
              <a:latin typeface="Consolas" panose="020B0609020204030204" pitchFamily="49" charset="0"/>
            </a:endParaRPr>
          </a:p>
          <a:p>
            <a:pPr eaLnBrk="0" hangingPunct="0"/>
            <a:r>
              <a:rPr lang="en-US" sz="1400" noProof="1" smtClean="0">
                <a:latin typeface="Consolas" panose="020B0609020204030204" pitchFamily="49" charset="0"/>
              </a:rPr>
              <a:t>S : Satellite := Satellite</a:t>
            </a:r>
            <a:r>
              <a:rPr lang="en-US" sz="1400" noProof="1" smtClean="0">
                <a:latin typeface="Consolas" panose="020B0609020204030204" pitchFamily="49" charset="0"/>
              </a:rPr>
              <a:t>'(Altitude     </a:t>
            </a:r>
            <a:r>
              <a:rPr lang="en-US" sz="1400" noProof="1">
                <a:latin typeface="Consolas" panose="020B0609020204030204" pitchFamily="49" charset="0"/>
              </a:rPr>
              <a:t>=&gt; </a:t>
            </a:r>
            <a:r>
              <a:rPr lang="en-US" sz="1400" noProof="1">
                <a:latin typeface="Consolas" panose="020B0609020204030204" pitchFamily="49" charset="0"/>
              </a:rPr>
              <a:t>3963.0 + 250.0, </a:t>
            </a:r>
            <a:endParaRPr lang="en-US" sz="1400" noProof="1">
              <a:latin typeface="Consolas" panose="020B0609020204030204" pitchFamily="49" charset="0"/>
            </a:endParaRPr>
          </a:p>
          <a:p>
            <a:pPr eaLnBrk="0" hangingPunct="0"/>
            <a:r>
              <a:rPr lang="en-US" sz="1400" noProof="1">
                <a:latin typeface="Consolas" panose="020B0609020204030204" pitchFamily="49" charset="0"/>
              </a:rPr>
              <a:t>             </a:t>
            </a:r>
            <a:r>
              <a:rPr lang="en-US" sz="1400" noProof="1" smtClean="0">
                <a:latin typeface="Consolas" panose="020B0609020204030204" pitchFamily="49" charset="0"/>
              </a:rPr>
              <a:t>             </a:t>
            </a:r>
            <a:r>
              <a:rPr lang="en-US" sz="1400" noProof="1" smtClean="0">
                <a:latin typeface="Consolas" panose="020B0609020204030204" pitchFamily="49" charset="0"/>
              </a:rPr>
              <a:t>  </a:t>
            </a:r>
            <a:r>
              <a:rPr lang="en-US" sz="1400" noProof="1" smtClean="0">
                <a:latin typeface="Consolas" panose="020B0609020204030204" pitchFamily="49" charset="0"/>
              </a:rPr>
              <a:t>Elapsed_Time </a:t>
            </a:r>
            <a:r>
              <a:rPr lang="en-US" sz="1400" noProof="1">
                <a:latin typeface="Consolas" panose="020B0609020204030204" pitchFamily="49" charset="0"/>
              </a:rPr>
              <a:t>=&gt; </a:t>
            </a:r>
            <a:r>
              <a:rPr lang="en-US" sz="1400" noProof="1" smtClean="0">
                <a:latin typeface="Consolas" panose="020B0609020204030204" pitchFamily="49" charset="0"/>
              </a:rPr>
              <a:t>12.1,</a:t>
            </a:r>
            <a:endParaRPr lang="en-US" sz="1400" noProof="1">
              <a:latin typeface="Consolas" panose="020B0609020204030204" pitchFamily="49" charset="0"/>
            </a:endParaRPr>
          </a:p>
          <a:p>
            <a:pPr eaLnBrk="0" hangingPunct="0"/>
            <a:r>
              <a:rPr lang="en-US" sz="1400" noProof="1">
                <a:latin typeface="Consolas" panose="020B0609020204030204" pitchFamily="49" charset="0"/>
              </a:rPr>
              <a:t>              </a:t>
            </a:r>
            <a:r>
              <a:rPr lang="en-US" sz="1400" noProof="1" smtClean="0">
                <a:latin typeface="Consolas" panose="020B0609020204030204" pitchFamily="49" charset="0"/>
              </a:rPr>
              <a:t>            </a:t>
            </a:r>
            <a:r>
              <a:rPr lang="en-US" sz="1400" noProof="1" smtClean="0">
                <a:latin typeface="Consolas" panose="020B0609020204030204" pitchFamily="49" charset="0"/>
              </a:rPr>
              <a:t>  </a:t>
            </a:r>
            <a:r>
              <a:rPr lang="en-US" sz="1400" noProof="1" smtClean="0">
                <a:latin typeface="Consolas" panose="020B0609020204030204" pitchFamily="49" charset="0"/>
              </a:rPr>
              <a:t>Revolutions  </a:t>
            </a:r>
            <a:r>
              <a:rPr lang="en-US" sz="1400" noProof="1">
                <a:latin typeface="Consolas" panose="020B0609020204030204" pitchFamily="49" charset="0"/>
              </a:rPr>
              <a:t>=&gt; </a:t>
            </a:r>
            <a:r>
              <a:rPr lang="en-US" sz="1400" noProof="1">
                <a:latin typeface="Consolas" panose="020B0609020204030204" pitchFamily="49" charset="0"/>
              </a:rPr>
              <a:t>8</a:t>
            </a:r>
            <a:r>
              <a:rPr lang="en-US" sz="1400" noProof="1" smtClean="0">
                <a:latin typeface="Consolas" panose="020B0609020204030204" pitchFamily="49" charset="0"/>
              </a:rPr>
              <a:t>.0</a:t>
            </a:r>
            <a:r>
              <a:rPr lang="en-US" sz="1400" noProof="1" smtClean="0">
                <a:latin typeface="Consolas" panose="020B0609020204030204" pitchFamily="49" charset="0"/>
              </a:rPr>
              <a:t>);</a:t>
            </a:r>
            <a:endParaRPr lang="en-US" sz="1400" noProof="1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07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 bwMode="auto">
          <a:xfrm>
            <a:off x="685800" y="3106152"/>
            <a:ext cx="40386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8195" name="Rectangle 9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Subtypes</a:t>
            </a:r>
          </a:p>
          <a:p>
            <a:r>
              <a:rPr lang="en-US" dirty="0" smtClean="0"/>
              <a:t>Membership </a:t>
            </a:r>
            <a:r>
              <a:rPr lang="en-US" dirty="0" smtClean="0"/>
              <a:t>Tests</a:t>
            </a:r>
          </a:p>
          <a:p>
            <a:r>
              <a:rPr lang="en-US" dirty="0" smtClean="0"/>
              <a:t>Qualified Names</a:t>
            </a:r>
            <a:endParaRPr lang="en-US" dirty="0" smtClean="0"/>
          </a:p>
          <a:p>
            <a:r>
              <a:rPr lang="en-US" dirty="0" smtClean="0"/>
              <a:t>Conditional Expressions</a:t>
            </a:r>
          </a:p>
          <a:p>
            <a:r>
              <a:rPr lang="en-US" dirty="0" smtClean="0"/>
              <a:t>Summary</a:t>
            </a:r>
          </a:p>
        </p:txBody>
      </p:sp>
      <p:pic>
        <p:nvPicPr>
          <p:cNvPr id="7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9530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26322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Ultimate value depends on a controlling condition</a:t>
            </a:r>
          </a:p>
          <a:p>
            <a:r>
              <a:rPr lang="en-US" dirty="0" smtClean="0"/>
              <a:t>Allowed wherever </a:t>
            </a:r>
            <a:r>
              <a:rPr lang="en-US" dirty="0"/>
              <a:t>an </a:t>
            </a:r>
            <a:r>
              <a:rPr lang="en-US" dirty="0" smtClean="0"/>
              <a:t>expression is allowed</a:t>
            </a:r>
            <a:endParaRPr lang="en-US" dirty="0"/>
          </a:p>
          <a:p>
            <a:pPr lvl="1"/>
            <a:r>
              <a:rPr lang="en-US" dirty="0" smtClean="0"/>
              <a:t>Assignment RHS, </a:t>
            </a:r>
            <a:r>
              <a:rPr lang="en-US" dirty="0"/>
              <a:t>formal parameters, aggregates, etc</a:t>
            </a:r>
            <a:r>
              <a:rPr lang="en-US" dirty="0" smtClean="0"/>
              <a:t>.</a:t>
            </a:r>
          </a:p>
          <a:p>
            <a:r>
              <a:rPr lang="en-US" dirty="0" smtClean="0"/>
              <a:t>Similar intent as in other languages</a:t>
            </a:r>
          </a:p>
          <a:p>
            <a:pPr lvl="1"/>
            <a:r>
              <a:rPr lang="en-US" dirty="0" smtClean="0"/>
              <a:t>Java, C/C++ ternary operator ?:</a:t>
            </a:r>
          </a:p>
          <a:p>
            <a:pPr lvl="1"/>
            <a:r>
              <a:rPr lang="en-US" dirty="0" smtClean="0"/>
              <a:t>Python conditional expressions</a:t>
            </a:r>
          </a:p>
          <a:p>
            <a:pPr lvl="1"/>
            <a:r>
              <a:rPr lang="en-US" dirty="0" smtClean="0"/>
              <a:t>etc.</a:t>
            </a:r>
          </a:p>
          <a:p>
            <a:r>
              <a:rPr lang="en-US" dirty="0" smtClean="0"/>
              <a:t>Two forms:</a:t>
            </a:r>
          </a:p>
          <a:p>
            <a:pPr lvl="1"/>
            <a:r>
              <a:rPr lang="en-US" dirty="0" smtClean="0"/>
              <a:t>“If expressions”</a:t>
            </a:r>
          </a:p>
          <a:p>
            <a:pPr lvl="1"/>
            <a:r>
              <a:rPr lang="en-US" dirty="0" smtClean="0"/>
              <a:t>“Case expressions”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52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“If Expressions”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Syntax looks like an if-statement without “end if”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The conditions are always Boolean values</a:t>
            </a:r>
          </a:p>
          <a:p>
            <a:r>
              <a:rPr lang="en-US" dirty="0" smtClean="0"/>
              <a:t>Example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33017" y="1752600"/>
            <a:ext cx="4463082" cy="1957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defPPr>
              <a:defRPr lang="en-US"/>
            </a:defPPr>
            <a:lvl1pPr eaLnBrk="0" hangingPunct="0">
              <a:lnSpc>
                <a:spcPct val="115000"/>
              </a:lnSpc>
              <a:spcBef>
                <a:spcPct val="30000"/>
              </a:spcBef>
              <a:defRPr sz="1600"/>
            </a:lvl1pPr>
            <a:lvl2pPr lvl="1" eaLnBrk="0" hangingPunct="0">
              <a:lnSpc>
                <a:spcPct val="115000"/>
              </a:lnSpc>
              <a:spcBef>
                <a:spcPts val="1200"/>
              </a:spcBef>
              <a:defRPr sz="1600" b="1"/>
            </a:lvl2pPr>
          </a:lstStyle>
          <a:p>
            <a:r>
              <a:rPr lang="en-US" noProof="1" smtClean="0"/>
              <a:t>if_expression ::=</a:t>
            </a:r>
          </a:p>
          <a:p>
            <a:pPr>
              <a:tabLst>
                <a:tab pos="230188" algn="l"/>
              </a:tabLst>
            </a:pPr>
            <a:r>
              <a:rPr lang="en-US" noProof="1" smtClean="0"/>
              <a:t>	</a:t>
            </a:r>
            <a:r>
              <a:rPr lang="en-US" b="1" noProof="1" smtClean="0">
                <a:solidFill>
                  <a:srgbClr val="FF0000"/>
                </a:solidFill>
              </a:rPr>
              <a:t>(</a:t>
            </a:r>
            <a:r>
              <a:rPr lang="en-US" b="1" noProof="1" smtClean="0"/>
              <a:t>if </a:t>
            </a:r>
            <a:r>
              <a:rPr lang="en-US" noProof="1" smtClean="0"/>
              <a:t>condition </a:t>
            </a:r>
            <a:r>
              <a:rPr lang="en-US" b="1" noProof="1" smtClean="0"/>
              <a:t>then </a:t>
            </a:r>
            <a:r>
              <a:rPr lang="en-US" i="1" noProof="1" smtClean="0"/>
              <a:t>dependent</a:t>
            </a:r>
            <a:r>
              <a:rPr lang="en-US" noProof="1" smtClean="0"/>
              <a:t>_expression</a:t>
            </a:r>
          </a:p>
          <a:p>
            <a:pPr>
              <a:tabLst>
                <a:tab pos="230188" algn="l"/>
              </a:tabLst>
            </a:pPr>
            <a:r>
              <a:rPr lang="en-US" noProof="1" smtClean="0"/>
              <a:t>	{</a:t>
            </a:r>
            <a:r>
              <a:rPr lang="en-US" b="1" noProof="1" smtClean="0"/>
              <a:t>elsif </a:t>
            </a:r>
            <a:r>
              <a:rPr lang="en-US" noProof="1" smtClean="0"/>
              <a:t>condition </a:t>
            </a:r>
            <a:r>
              <a:rPr lang="en-US" b="1" noProof="1" smtClean="0"/>
              <a:t>then </a:t>
            </a:r>
            <a:r>
              <a:rPr lang="en-US" i="1" noProof="1" smtClean="0"/>
              <a:t>dependent</a:t>
            </a:r>
            <a:r>
              <a:rPr lang="en-US" noProof="1" smtClean="0"/>
              <a:t>_expression}</a:t>
            </a:r>
          </a:p>
          <a:p>
            <a:pPr>
              <a:tabLst>
                <a:tab pos="230188" algn="l"/>
              </a:tabLst>
            </a:pPr>
            <a:r>
              <a:rPr lang="en-US" noProof="1" smtClean="0"/>
              <a:t>	</a:t>
            </a:r>
            <a:r>
              <a:rPr lang="en-US" b="1" noProof="1" smtClean="0"/>
              <a:t>else </a:t>
            </a:r>
            <a:r>
              <a:rPr lang="en-US" i="1" noProof="1" smtClean="0"/>
              <a:t>dependent</a:t>
            </a:r>
            <a:r>
              <a:rPr lang="en-US" noProof="1" smtClean="0"/>
              <a:t>_expression</a:t>
            </a:r>
            <a:r>
              <a:rPr lang="en-US" b="1" noProof="1" smtClean="0">
                <a:solidFill>
                  <a:srgbClr val="FF0000"/>
                </a:solidFill>
              </a:rPr>
              <a:t>)</a:t>
            </a:r>
          </a:p>
          <a:p>
            <a:pPr>
              <a:spcBef>
                <a:spcPts val="1800"/>
              </a:spcBef>
              <a:tabLst>
                <a:tab pos="230188" algn="l"/>
              </a:tabLst>
            </a:pPr>
            <a:r>
              <a:rPr lang="en-US" noProof="1" smtClean="0"/>
              <a:t>condition ::= </a:t>
            </a:r>
            <a:r>
              <a:rPr lang="en-US" i="1" noProof="1" smtClean="0"/>
              <a:t>boolean</a:t>
            </a:r>
            <a:r>
              <a:rPr lang="en-US" noProof="1" smtClean="0"/>
              <a:t>_expression</a:t>
            </a:r>
            <a:endParaRPr lang="en-US" noProof="1"/>
          </a:p>
        </p:txBody>
      </p:sp>
      <p:sp>
        <p:nvSpPr>
          <p:cNvPr id="6" name="TextBox 5"/>
          <p:cNvSpPr txBox="1"/>
          <p:nvPr/>
        </p:nvSpPr>
        <p:spPr>
          <a:xfrm>
            <a:off x="7092236" y="2406134"/>
            <a:ext cx="1518364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Zero</a:t>
            </a:r>
            <a:r>
              <a:rPr lang="en-US" i="0" kern="1200" dirty="0" smtClean="0"/>
              <a:t> or more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6226328" y="2553856"/>
            <a:ext cx="223591" cy="18466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Curved Connector 8"/>
          <p:cNvCxnSpPr>
            <a:stCxn id="6" idx="1"/>
            <a:endCxn id="7" idx="3"/>
          </p:cNvCxnSpPr>
          <p:nvPr/>
        </p:nvCxnSpPr>
        <p:spPr bwMode="auto">
          <a:xfrm rot="10800000" flipV="1">
            <a:off x="6449920" y="2590799"/>
            <a:ext cx="642317" cy="55389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981200" y="6062246"/>
            <a:ext cx="3339760" cy="338554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1600" noProof="1" smtClean="0">
                <a:latin typeface="Calibri" pitchFamily="34" charset="0"/>
              </a:rPr>
              <a:t>(</a:t>
            </a:r>
            <a:r>
              <a:rPr lang="en-US" sz="1600" b="1" noProof="1" smtClean="0">
                <a:latin typeface="Calibri" pitchFamily="34" charset="0"/>
              </a:rPr>
              <a:t>if  </a:t>
            </a:r>
            <a:r>
              <a:rPr lang="en-US" sz="1600" noProof="1" smtClean="0">
                <a:latin typeface="Calibri" pitchFamily="34" charset="0"/>
              </a:rPr>
              <a:t>Today &gt; Wednesday  </a:t>
            </a:r>
            <a:r>
              <a:rPr lang="en-US" sz="1600" b="1" noProof="1" smtClean="0">
                <a:latin typeface="Calibri" pitchFamily="34" charset="0"/>
              </a:rPr>
              <a:t>then </a:t>
            </a:r>
            <a:r>
              <a:rPr lang="en-US" sz="1600" noProof="1" smtClean="0">
                <a:latin typeface="Calibri" pitchFamily="34" charset="0"/>
              </a:rPr>
              <a:t>1 </a:t>
            </a:r>
            <a:r>
              <a:rPr lang="en-US" sz="1600" b="1" noProof="1" smtClean="0">
                <a:latin typeface="Calibri" pitchFamily="34" charset="0"/>
              </a:rPr>
              <a:t>else </a:t>
            </a:r>
            <a:r>
              <a:rPr lang="en-US" sz="1600" noProof="1" smtClean="0">
                <a:latin typeface="Calibri" pitchFamily="34" charset="0"/>
              </a:rPr>
              <a:t>0)</a:t>
            </a:r>
            <a:endParaRPr lang="en-US" sz="1600" i="0" kern="1200" noProof="1" smtClean="0">
              <a:latin typeface="Calibri" pitchFamily="34" charset="0"/>
            </a:endParaRPr>
          </a:p>
        </p:txBody>
      </p:sp>
      <p:sp>
        <p:nvSpPr>
          <p:cNvPr id="22" name="Right Brace 21"/>
          <p:cNvSpPr/>
          <p:nvPr/>
        </p:nvSpPr>
        <p:spPr bwMode="auto">
          <a:xfrm rot="16200000">
            <a:off x="3003322" y="5168169"/>
            <a:ext cx="307111" cy="1611045"/>
          </a:xfrm>
          <a:prstGeom prst="rightBrace">
            <a:avLst>
              <a:gd name="adj1" fmla="val 36615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228579" y="5441448"/>
            <a:ext cx="1856598" cy="33855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i="0" kern="1200" dirty="0" smtClean="0"/>
              <a:t>Boolean Condition</a:t>
            </a:r>
          </a:p>
        </p:txBody>
      </p:sp>
    </p:spTree>
    <p:extLst>
      <p:ext uri="{BB962C8B-B14F-4D97-AF65-F5344CB8AC3E}">
        <p14:creationId xmlns:p14="http://schemas.microsoft.com/office/powerpoint/2010/main" val="71756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47041" y="2318558"/>
            <a:ext cx="3428383" cy="986614"/>
            <a:chOff x="2047041" y="2318558"/>
            <a:chExt cx="3428383" cy="986614"/>
          </a:xfrm>
        </p:grpSpPr>
        <p:sp>
          <p:nvSpPr>
            <p:cNvPr id="22" name="Double Wave 21"/>
            <p:cNvSpPr/>
            <p:nvPr/>
          </p:nvSpPr>
          <p:spPr bwMode="auto">
            <a:xfrm>
              <a:off x="3127019" y="2318558"/>
              <a:ext cx="2091080" cy="275749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14:hiddenLine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Double Wave 23"/>
            <p:cNvSpPr/>
            <p:nvPr/>
          </p:nvSpPr>
          <p:spPr bwMode="auto">
            <a:xfrm>
              <a:off x="3425547" y="2677003"/>
              <a:ext cx="2049877" cy="275749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14:hiddenLine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Double Wave 24"/>
            <p:cNvSpPr/>
            <p:nvPr/>
          </p:nvSpPr>
          <p:spPr bwMode="auto">
            <a:xfrm>
              <a:off x="2047041" y="3029423"/>
              <a:ext cx="2049877" cy="275749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14:hiddenLine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Double Wave 37"/>
          <p:cNvSpPr/>
          <p:nvPr/>
        </p:nvSpPr>
        <p:spPr bwMode="auto">
          <a:xfrm>
            <a:off x="1886484" y="4432152"/>
            <a:ext cx="533400" cy="169277"/>
          </a:xfrm>
          <a:prstGeom prst="doubleWav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14:hiddenLine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“Result” Must Be Compatible with Context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The “</a:t>
            </a:r>
            <a:r>
              <a:rPr lang="en-US" dirty="0" err="1" smtClean="0"/>
              <a:t>dependent_expression</a:t>
            </a:r>
            <a:r>
              <a:rPr lang="en-US" dirty="0" smtClean="0"/>
              <a:t>” parts, specifically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200" y="1908815"/>
            <a:ext cx="4463082" cy="144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defPPr>
              <a:defRPr lang="en-US"/>
            </a:defPPr>
            <a:lvl1pPr eaLnBrk="0" hangingPunct="0">
              <a:lnSpc>
                <a:spcPct val="115000"/>
              </a:lnSpc>
              <a:spcBef>
                <a:spcPct val="30000"/>
              </a:spcBef>
              <a:defRPr sz="1600"/>
            </a:lvl1pPr>
            <a:lvl2pPr lvl="1" eaLnBrk="0" hangingPunct="0">
              <a:lnSpc>
                <a:spcPct val="115000"/>
              </a:lnSpc>
              <a:spcBef>
                <a:spcPts val="1200"/>
              </a:spcBef>
              <a:defRPr sz="1600" b="1"/>
            </a:lvl2pPr>
          </a:lstStyle>
          <a:p>
            <a:r>
              <a:rPr lang="en-US" noProof="1" smtClean="0"/>
              <a:t>if_expression ::=</a:t>
            </a:r>
          </a:p>
          <a:p>
            <a:pPr>
              <a:tabLst>
                <a:tab pos="230188" algn="l"/>
              </a:tabLst>
            </a:pPr>
            <a:r>
              <a:rPr lang="en-US" noProof="1" smtClean="0"/>
              <a:t>	(</a:t>
            </a:r>
            <a:r>
              <a:rPr lang="en-US" b="1" noProof="1" smtClean="0"/>
              <a:t>if </a:t>
            </a:r>
            <a:r>
              <a:rPr lang="en-US" noProof="1" smtClean="0"/>
              <a:t>condition </a:t>
            </a:r>
            <a:r>
              <a:rPr lang="en-US" b="1" noProof="1" smtClean="0"/>
              <a:t>then </a:t>
            </a:r>
            <a:r>
              <a:rPr lang="en-US" i="1" noProof="1" smtClean="0"/>
              <a:t>dependent</a:t>
            </a:r>
            <a:r>
              <a:rPr lang="en-US" noProof="1" smtClean="0"/>
              <a:t>_expression</a:t>
            </a:r>
          </a:p>
          <a:p>
            <a:pPr>
              <a:tabLst>
                <a:tab pos="230188" algn="l"/>
              </a:tabLst>
            </a:pPr>
            <a:r>
              <a:rPr lang="en-US" noProof="1" smtClean="0"/>
              <a:t>	{</a:t>
            </a:r>
            <a:r>
              <a:rPr lang="en-US" b="1" noProof="1" smtClean="0"/>
              <a:t>elsif </a:t>
            </a:r>
            <a:r>
              <a:rPr lang="en-US" noProof="1" smtClean="0"/>
              <a:t>condition </a:t>
            </a:r>
            <a:r>
              <a:rPr lang="en-US" b="1" noProof="1" smtClean="0"/>
              <a:t>then </a:t>
            </a:r>
            <a:r>
              <a:rPr lang="en-US" i="1" noProof="1" smtClean="0"/>
              <a:t>dependent</a:t>
            </a:r>
            <a:r>
              <a:rPr lang="en-US" noProof="1" smtClean="0"/>
              <a:t>_expression}</a:t>
            </a:r>
          </a:p>
          <a:p>
            <a:pPr>
              <a:tabLst>
                <a:tab pos="230188" algn="l"/>
              </a:tabLst>
            </a:pPr>
            <a:r>
              <a:rPr lang="en-US" noProof="1" smtClean="0"/>
              <a:t>	</a:t>
            </a:r>
            <a:r>
              <a:rPr lang="en-US" b="1" noProof="1" smtClean="0"/>
              <a:t>else </a:t>
            </a:r>
            <a:r>
              <a:rPr lang="en-US" i="1" noProof="1" smtClean="0"/>
              <a:t>dependent</a:t>
            </a:r>
            <a:r>
              <a:rPr lang="en-US" noProof="1" smtClean="0"/>
              <a:t>_expression)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10463" y="2736758"/>
            <a:ext cx="2274982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i="0" kern="1200" dirty="0" smtClean="0"/>
              <a:t>Result of expression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5163326" y="2331231"/>
            <a:ext cx="223591" cy="18466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Curved Connector 8"/>
          <p:cNvCxnSpPr>
            <a:stCxn id="6" idx="1"/>
            <a:endCxn id="7" idx="3"/>
          </p:cNvCxnSpPr>
          <p:nvPr/>
        </p:nvCxnSpPr>
        <p:spPr bwMode="auto">
          <a:xfrm rot="10800000">
            <a:off x="5386917" y="2423564"/>
            <a:ext cx="1023546" cy="49786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505484" y="4343400"/>
            <a:ext cx="5702651" cy="338554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1600" noProof="1" smtClean="0">
                <a:latin typeface="Calibri" pitchFamily="34" charset="0"/>
              </a:rPr>
              <a:t>X : Integer := (</a:t>
            </a:r>
            <a:r>
              <a:rPr lang="en-US" sz="1600" b="1" noProof="1" smtClean="0">
                <a:latin typeface="Calibri" pitchFamily="34" charset="0"/>
              </a:rPr>
              <a:t>if </a:t>
            </a:r>
            <a:r>
              <a:rPr lang="en-US" sz="1600" noProof="1" smtClean="0">
                <a:latin typeface="Calibri" pitchFamily="34" charset="0"/>
              </a:rPr>
              <a:t>Day_Of_Week (Clock) &gt; Wednesday </a:t>
            </a:r>
            <a:r>
              <a:rPr lang="en-US" sz="1600" b="1" noProof="1" smtClean="0">
                <a:latin typeface="Calibri" pitchFamily="34" charset="0"/>
              </a:rPr>
              <a:t>then </a:t>
            </a:r>
            <a:r>
              <a:rPr lang="en-US" sz="1600" noProof="1" smtClean="0">
                <a:latin typeface="Calibri" pitchFamily="34" charset="0"/>
              </a:rPr>
              <a:t>1 </a:t>
            </a:r>
            <a:r>
              <a:rPr lang="en-US" sz="1600" b="1" noProof="1" smtClean="0">
                <a:latin typeface="Calibri" pitchFamily="34" charset="0"/>
              </a:rPr>
              <a:t>else </a:t>
            </a:r>
            <a:r>
              <a:rPr lang="en-US" sz="1600" noProof="1" smtClean="0">
                <a:latin typeface="Calibri" pitchFamily="34" charset="0"/>
              </a:rPr>
              <a:t>0);</a:t>
            </a:r>
            <a:endParaRPr lang="en-US" sz="1600" i="0" kern="1200" noProof="1" smtClean="0"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41940" y="5046077"/>
            <a:ext cx="2239716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i="0" kern="1200" dirty="0" smtClean="0"/>
              <a:t>Context is type Integer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2069559" y="4478045"/>
            <a:ext cx="152400" cy="16927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6306084" y="4478045"/>
            <a:ext cx="152400" cy="16927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6839484" y="4478045"/>
            <a:ext cx="152400" cy="16927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9" name="Curved Connector 18"/>
          <p:cNvCxnSpPr>
            <a:stCxn id="15" idx="0"/>
            <a:endCxn id="16" idx="2"/>
          </p:cNvCxnSpPr>
          <p:nvPr/>
        </p:nvCxnSpPr>
        <p:spPr bwMode="auto">
          <a:xfrm rot="16200000" flipV="1">
            <a:off x="2004402" y="4788680"/>
            <a:ext cx="398755" cy="116039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Curved Connector 19"/>
          <p:cNvCxnSpPr>
            <a:stCxn id="39" idx="0"/>
            <a:endCxn id="17" idx="2"/>
          </p:cNvCxnSpPr>
          <p:nvPr/>
        </p:nvCxnSpPr>
        <p:spPr bwMode="auto">
          <a:xfrm rot="16200000" flipV="1">
            <a:off x="6327568" y="4702039"/>
            <a:ext cx="398755" cy="289322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Curved Connector 20"/>
          <p:cNvCxnSpPr>
            <a:stCxn id="39" idx="0"/>
            <a:endCxn id="18" idx="2"/>
          </p:cNvCxnSpPr>
          <p:nvPr/>
        </p:nvCxnSpPr>
        <p:spPr bwMode="auto">
          <a:xfrm rot="5400000" flipH="1" flipV="1">
            <a:off x="6594268" y="4724661"/>
            <a:ext cx="398755" cy="244078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6" name="Rectangle 25"/>
          <p:cNvSpPr/>
          <p:nvPr/>
        </p:nvSpPr>
        <p:spPr bwMode="auto">
          <a:xfrm>
            <a:off x="5391700" y="2714749"/>
            <a:ext cx="223591" cy="18466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7" name="Curved Connector 26"/>
          <p:cNvCxnSpPr>
            <a:stCxn id="6" idx="1"/>
            <a:endCxn id="26" idx="3"/>
          </p:cNvCxnSpPr>
          <p:nvPr/>
        </p:nvCxnSpPr>
        <p:spPr bwMode="auto">
          <a:xfrm rot="10800000">
            <a:off x="5615291" y="2807082"/>
            <a:ext cx="795172" cy="114342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Rectangle 27"/>
          <p:cNvSpPr/>
          <p:nvPr/>
        </p:nvSpPr>
        <p:spPr bwMode="auto">
          <a:xfrm>
            <a:off x="4172500" y="3077546"/>
            <a:ext cx="223591" cy="18466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9" name="Curved Connector 28"/>
          <p:cNvCxnSpPr>
            <a:stCxn id="6" idx="1"/>
            <a:endCxn id="28" idx="3"/>
          </p:cNvCxnSpPr>
          <p:nvPr/>
        </p:nvCxnSpPr>
        <p:spPr bwMode="auto">
          <a:xfrm rot="10800000" flipV="1">
            <a:off x="4396091" y="2921423"/>
            <a:ext cx="2014372" cy="248455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5799412" y="5046077"/>
            <a:ext cx="1744388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i="1" dirty="0" err="1"/>
              <a:t>u</a:t>
            </a:r>
            <a:r>
              <a:rPr lang="en-US" sz="1600" i="1" kern="1200" dirty="0" err="1" smtClean="0"/>
              <a:t>niversal_integer</a:t>
            </a:r>
            <a:endParaRPr lang="en-US" sz="1600" i="1" kern="1200" dirty="0" smtClean="0"/>
          </a:p>
        </p:txBody>
      </p:sp>
    </p:spTree>
    <p:extLst>
      <p:ext uri="{BB962C8B-B14F-4D97-AF65-F5344CB8AC3E}">
        <p14:creationId xmlns:p14="http://schemas.microsoft.com/office/powerpoint/2010/main" val="145411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Boolean If-Expressions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Return a value of either True or False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The “else” is optional</a:t>
            </a:r>
          </a:p>
          <a:p>
            <a:pPr lvl="1"/>
            <a:r>
              <a:rPr lang="en-US" dirty="0" smtClean="0"/>
              <a:t>But what if all conditions are False?</a:t>
            </a:r>
          </a:p>
          <a:p>
            <a:pPr lvl="1"/>
            <a:r>
              <a:rPr lang="en-US" dirty="0" smtClean="0"/>
              <a:t>Answer: the default result value is True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19200" y="5338611"/>
            <a:ext cx="1334211" cy="369332"/>
          </a:xfrm>
          <a:prstGeom prst="rect">
            <a:avLst/>
          </a:prstGeom>
          <a:noFill/>
          <a:ln>
            <a:solidFill>
              <a:schemeClr val="tx2"/>
            </a:solidFill>
            <a:prstDash val="sysDot"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(</a:t>
            </a:r>
            <a:r>
              <a:rPr lang="en-US" b="1" dirty="0">
                <a:latin typeface="Calibri" pitchFamily="34" charset="0"/>
              </a:rPr>
              <a:t>if </a:t>
            </a:r>
            <a:r>
              <a:rPr lang="en-US" dirty="0" smtClean="0">
                <a:latin typeface="Calibri" pitchFamily="34" charset="0"/>
              </a:rPr>
              <a:t>P </a:t>
            </a:r>
            <a:r>
              <a:rPr lang="en-US" b="1" dirty="0">
                <a:latin typeface="Calibri" pitchFamily="34" charset="0"/>
              </a:rPr>
              <a:t>then </a:t>
            </a:r>
            <a:r>
              <a:rPr lang="en-US" dirty="0" smtClean="0">
                <a:latin typeface="Calibri" pitchFamily="34" charset="0"/>
              </a:rPr>
              <a:t>Q)</a:t>
            </a:r>
            <a:endParaRPr lang="en-US" i="0" kern="1200" dirty="0" smtClean="0">
              <a:latin typeface="Calibri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219200" y="1752600"/>
            <a:ext cx="7209768" cy="1443985"/>
            <a:chOff x="1219200" y="1908815"/>
            <a:chExt cx="7209768" cy="1443985"/>
          </a:xfrm>
        </p:grpSpPr>
        <p:grpSp>
          <p:nvGrpSpPr>
            <p:cNvPr id="5" name="Group 4"/>
            <p:cNvGrpSpPr/>
            <p:nvPr/>
          </p:nvGrpSpPr>
          <p:grpSpPr>
            <a:xfrm>
              <a:off x="2047041" y="2318558"/>
              <a:ext cx="3428383" cy="986614"/>
              <a:chOff x="2047041" y="2318558"/>
              <a:chExt cx="3428383" cy="986614"/>
            </a:xfrm>
          </p:grpSpPr>
          <p:sp>
            <p:nvSpPr>
              <p:cNvPr id="6" name="Double Wave 5"/>
              <p:cNvSpPr/>
              <p:nvPr/>
            </p:nvSpPr>
            <p:spPr bwMode="auto">
              <a:xfrm>
                <a:off x="3127019" y="2318558"/>
                <a:ext cx="2091080" cy="275749"/>
              </a:xfrm>
              <a:prstGeom prst="doubleWave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/>
                  </a14:hiddenLine>
                </a:ext>
              </a:extLst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Double Wave 6"/>
              <p:cNvSpPr/>
              <p:nvPr/>
            </p:nvSpPr>
            <p:spPr bwMode="auto">
              <a:xfrm>
                <a:off x="3425547" y="2677003"/>
                <a:ext cx="2049877" cy="275749"/>
              </a:xfrm>
              <a:prstGeom prst="doubleWave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/>
                  </a14:hiddenLine>
                </a:ext>
              </a:extLst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Double Wave 7"/>
              <p:cNvSpPr/>
              <p:nvPr/>
            </p:nvSpPr>
            <p:spPr bwMode="auto">
              <a:xfrm>
                <a:off x="2047041" y="3029423"/>
                <a:ext cx="2049877" cy="275749"/>
              </a:xfrm>
              <a:prstGeom prst="doubleWave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/>
                  </a14:hiddenLine>
                </a:ext>
              </a:extLst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1219200" y="1908815"/>
              <a:ext cx="4463082" cy="1443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defPPr>
                <a:defRPr lang="en-US"/>
              </a:defPPr>
              <a:lvl1pPr eaLnBrk="0" hangingPunct="0">
                <a:lnSpc>
                  <a:spcPct val="115000"/>
                </a:lnSpc>
                <a:spcBef>
                  <a:spcPct val="30000"/>
                </a:spcBef>
                <a:defRPr sz="1600"/>
              </a:lvl1pPr>
              <a:lvl2pPr lvl="1" eaLnBrk="0" hangingPunct="0">
                <a:lnSpc>
                  <a:spcPct val="115000"/>
                </a:lnSpc>
                <a:spcBef>
                  <a:spcPts val="1200"/>
                </a:spcBef>
                <a:defRPr sz="1600" b="1"/>
              </a:lvl2pPr>
            </a:lstStyle>
            <a:p>
              <a:r>
                <a:rPr lang="en-US" noProof="1" smtClean="0"/>
                <a:t>if_expression ::=</a:t>
              </a:r>
            </a:p>
            <a:p>
              <a:pPr>
                <a:tabLst>
                  <a:tab pos="230188" algn="l"/>
                </a:tabLst>
              </a:pPr>
              <a:r>
                <a:rPr lang="en-US" noProof="1" smtClean="0"/>
                <a:t>	(</a:t>
              </a:r>
              <a:r>
                <a:rPr lang="en-US" b="1" noProof="1" smtClean="0"/>
                <a:t>if </a:t>
              </a:r>
              <a:r>
                <a:rPr lang="en-US" noProof="1" smtClean="0"/>
                <a:t>condition </a:t>
              </a:r>
              <a:r>
                <a:rPr lang="en-US" b="1" noProof="1" smtClean="0"/>
                <a:t>then </a:t>
              </a:r>
              <a:r>
                <a:rPr lang="en-US" i="1" noProof="1" smtClean="0"/>
                <a:t>dependent</a:t>
              </a:r>
              <a:r>
                <a:rPr lang="en-US" noProof="1" smtClean="0"/>
                <a:t>_expression</a:t>
              </a:r>
            </a:p>
            <a:p>
              <a:pPr>
                <a:tabLst>
                  <a:tab pos="230188" algn="l"/>
                </a:tabLst>
              </a:pPr>
              <a:r>
                <a:rPr lang="en-US" noProof="1" smtClean="0"/>
                <a:t>	{</a:t>
              </a:r>
              <a:r>
                <a:rPr lang="en-US" b="1" noProof="1" smtClean="0"/>
                <a:t>elsif </a:t>
              </a:r>
              <a:r>
                <a:rPr lang="en-US" noProof="1" smtClean="0"/>
                <a:t>condition </a:t>
              </a:r>
              <a:r>
                <a:rPr lang="en-US" b="1" noProof="1" smtClean="0"/>
                <a:t>then </a:t>
              </a:r>
              <a:r>
                <a:rPr lang="en-US" i="1" noProof="1" smtClean="0"/>
                <a:t>dependent</a:t>
              </a:r>
              <a:r>
                <a:rPr lang="en-US" noProof="1" smtClean="0"/>
                <a:t>_expression}</a:t>
              </a:r>
            </a:p>
            <a:p>
              <a:pPr>
                <a:tabLst>
                  <a:tab pos="230188" algn="l"/>
                </a:tabLst>
              </a:pPr>
              <a:r>
                <a:rPr lang="en-US" noProof="1" smtClean="0"/>
                <a:t>	</a:t>
              </a:r>
              <a:r>
                <a:rPr lang="en-US" b="1" noProof="1" smtClean="0">
                  <a:solidFill>
                    <a:srgbClr val="FF0000"/>
                  </a:solidFill>
                </a:rPr>
                <a:t>[</a:t>
              </a:r>
              <a:r>
                <a:rPr lang="en-US" b="1" noProof="1" smtClean="0"/>
                <a:t>else </a:t>
              </a:r>
              <a:r>
                <a:rPr lang="en-US" i="1" noProof="1" smtClean="0"/>
                <a:t>dependent</a:t>
              </a:r>
              <a:r>
                <a:rPr lang="en-US" noProof="1" smtClean="0"/>
                <a:t>_expression</a:t>
              </a:r>
              <a:r>
                <a:rPr lang="en-US" b="1" noProof="1" smtClean="0">
                  <a:solidFill>
                    <a:srgbClr val="FF0000"/>
                  </a:solidFill>
                </a:rPr>
                <a:t>]</a:t>
              </a:r>
              <a:r>
                <a:rPr lang="en-US" noProof="1" smtClean="0"/>
                <a:t> 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666946" y="2736758"/>
              <a:ext cx="1762022" cy="369332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i="0" kern="1200" dirty="0" smtClean="0"/>
                <a:t>Boolean values</a:t>
              </a: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5163326" y="2331231"/>
              <a:ext cx="223591" cy="18466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2" name="Curved Connector 11"/>
            <p:cNvCxnSpPr>
              <a:stCxn id="10" idx="1"/>
              <a:endCxn id="11" idx="3"/>
            </p:cNvCxnSpPr>
            <p:nvPr/>
          </p:nvCxnSpPr>
          <p:spPr bwMode="auto">
            <a:xfrm rot="10800000">
              <a:off x="5386918" y="2423564"/>
              <a:ext cx="1280029" cy="497860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3" name="Rectangle 12"/>
            <p:cNvSpPr/>
            <p:nvPr/>
          </p:nvSpPr>
          <p:spPr bwMode="auto">
            <a:xfrm>
              <a:off x="5391700" y="2714749"/>
              <a:ext cx="223591" cy="18466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4" name="Curved Connector 13"/>
            <p:cNvCxnSpPr>
              <a:stCxn id="10" idx="1"/>
              <a:endCxn id="13" idx="3"/>
            </p:cNvCxnSpPr>
            <p:nvPr/>
          </p:nvCxnSpPr>
          <p:spPr bwMode="auto">
            <a:xfrm rot="10800000">
              <a:off x="5615292" y="2807082"/>
              <a:ext cx="1051655" cy="114342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5" name="Rectangle 14"/>
            <p:cNvSpPr/>
            <p:nvPr/>
          </p:nvSpPr>
          <p:spPr bwMode="auto">
            <a:xfrm>
              <a:off x="4172500" y="3077546"/>
              <a:ext cx="223591" cy="18466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6" name="Curved Connector 15"/>
            <p:cNvCxnSpPr>
              <a:stCxn id="10" idx="1"/>
              <a:endCxn id="15" idx="3"/>
            </p:cNvCxnSpPr>
            <p:nvPr/>
          </p:nvCxnSpPr>
          <p:spPr bwMode="auto">
            <a:xfrm rot="10800000" flipV="1">
              <a:off x="4396092" y="2921423"/>
              <a:ext cx="2270855" cy="248455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7" name="TextBox 16"/>
          <p:cNvSpPr txBox="1"/>
          <p:nvPr/>
        </p:nvSpPr>
        <p:spPr>
          <a:xfrm>
            <a:off x="2047041" y="5968425"/>
            <a:ext cx="6030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“if </a:t>
            </a:r>
            <a:r>
              <a:rPr lang="en-US" sz="1600" dirty="0"/>
              <a:t>P is True then the </a:t>
            </a:r>
            <a:r>
              <a:rPr lang="en-US" sz="1600" dirty="0" smtClean="0"/>
              <a:t>result </a:t>
            </a:r>
            <a:r>
              <a:rPr lang="en-US" sz="1600" dirty="0"/>
              <a:t>of the if-expression is the value of </a:t>
            </a:r>
            <a:r>
              <a:rPr lang="en-US" sz="1600" dirty="0" smtClean="0"/>
              <a:t>Q, otherwise </a:t>
            </a:r>
            <a:r>
              <a:rPr lang="en-US" sz="1600" dirty="0" smtClean="0"/>
              <a:t>the result</a:t>
            </a:r>
            <a:r>
              <a:rPr lang="en-US" sz="1600" dirty="0" smtClean="0"/>
              <a:t> </a:t>
            </a:r>
            <a:r>
              <a:rPr lang="en-US" sz="1600" dirty="0" smtClean="0"/>
              <a:t>is True”</a:t>
            </a:r>
            <a:endParaRPr lang="en-US" sz="1600" i="0" kern="1200" dirty="0" smtClean="0"/>
          </a:p>
        </p:txBody>
      </p:sp>
      <p:cxnSp>
        <p:nvCxnSpPr>
          <p:cNvPr id="19" name="Curved Connector 18"/>
          <p:cNvCxnSpPr>
            <a:stCxn id="17" idx="1"/>
            <a:endCxn id="4" idx="2"/>
          </p:cNvCxnSpPr>
          <p:nvPr/>
        </p:nvCxnSpPr>
        <p:spPr bwMode="auto">
          <a:xfrm rot="10800000">
            <a:off x="1886307" y="5707943"/>
            <a:ext cx="160735" cy="552870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3003828" y="5381060"/>
            <a:ext cx="31801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 and Q must be Boolean values</a:t>
            </a:r>
            <a:endParaRPr lang="en-US" sz="1600" i="0" kern="1200" dirty="0" smtClean="0"/>
          </a:p>
        </p:txBody>
      </p:sp>
      <p:cxnSp>
        <p:nvCxnSpPr>
          <p:cNvPr id="21" name="Curved Connector 20"/>
          <p:cNvCxnSpPr>
            <a:stCxn id="20" idx="1"/>
            <a:endCxn id="4" idx="3"/>
          </p:cNvCxnSpPr>
          <p:nvPr/>
        </p:nvCxnSpPr>
        <p:spPr bwMode="auto">
          <a:xfrm rot="10800000">
            <a:off x="2553412" y="5523277"/>
            <a:ext cx="450417" cy="2706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03446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“Case Expressions”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Syntax similar to case statements</a:t>
            </a:r>
          </a:p>
          <a:p>
            <a:pPr lvl="1"/>
            <a:r>
              <a:rPr lang="en-US" dirty="0" smtClean="0"/>
              <a:t>Lighter: no closing “end case”</a:t>
            </a:r>
          </a:p>
          <a:p>
            <a:pPr lvl="1"/>
            <a:r>
              <a:rPr lang="en-US" dirty="0" smtClean="0"/>
              <a:t>Commas between choices</a:t>
            </a:r>
          </a:p>
          <a:p>
            <a:r>
              <a:rPr lang="en-US" dirty="0" smtClean="0"/>
              <a:t>Same general rules as “if expressions”</a:t>
            </a:r>
          </a:p>
          <a:p>
            <a:pPr lvl="1"/>
            <a:r>
              <a:rPr lang="en-US" dirty="0" smtClean="0"/>
              <a:t>Parentheses required unless already present</a:t>
            </a:r>
          </a:p>
          <a:p>
            <a:pPr lvl="1"/>
            <a:r>
              <a:rPr lang="en-US" dirty="0" smtClean="0"/>
              <a:t>Type of “result” must match context</a:t>
            </a:r>
          </a:p>
          <a:p>
            <a:r>
              <a:rPr lang="en-US" dirty="0" smtClean="0"/>
              <a:t>Advantage over “if expressions” is completeness checked by compiler</a:t>
            </a:r>
          </a:p>
          <a:p>
            <a:pPr lvl="1"/>
            <a:r>
              <a:rPr lang="en-US" dirty="0" smtClean="0"/>
              <a:t>Same as with case statements (unless “others” is used)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5475982"/>
            <a:ext cx="481766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511425" algn="l"/>
                <a:tab pos="4119563" algn="l"/>
              </a:tabLst>
            </a:pPr>
            <a:r>
              <a:rPr lang="en-US" sz="1600" dirty="0">
                <a:latin typeface="Calibri" pitchFamily="34" charset="0"/>
              </a:rPr>
              <a:t>Hours </a:t>
            </a:r>
            <a:r>
              <a:rPr lang="en-US" sz="1600" dirty="0" smtClean="0">
                <a:latin typeface="Calibri" pitchFamily="34" charset="0"/>
              </a:rPr>
              <a:t>: </a:t>
            </a:r>
            <a:r>
              <a:rPr lang="en-US" sz="1600" b="1" dirty="0" smtClean="0">
                <a:latin typeface="Calibri" pitchFamily="34" charset="0"/>
              </a:rPr>
              <a:t>constant</a:t>
            </a:r>
            <a:r>
              <a:rPr lang="en-US" sz="1600" dirty="0" smtClean="0">
                <a:latin typeface="Calibri" pitchFamily="34" charset="0"/>
              </a:rPr>
              <a:t> Integer := </a:t>
            </a:r>
            <a:r>
              <a:rPr lang="en-US" sz="1600" dirty="0">
                <a:latin typeface="Calibri" pitchFamily="34" charset="0"/>
              </a:rPr>
              <a:t>(</a:t>
            </a:r>
            <a:r>
              <a:rPr lang="en-US" sz="1600" b="1" dirty="0">
                <a:latin typeface="Calibri" pitchFamily="34" charset="0"/>
              </a:rPr>
              <a:t>case </a:t>
            </a:r>
            <a:r>
              <a:rPr lang="en-US" sz="1600" dirty="0" err="1" smtClean="0">
                <a:latin typeface="Calibri" pitchFamily="34" charset="0"/>
              </a:rPr>
              <a:t>Day_of_Week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b="1" dirty="0" smtClean="0">
                <a:latin typeface="Calibri" pitchFamily="34" charset="0"/>
              </a:rPr>
              <a:t>is</a:t>
            </a:r>
            <a:endParaRPr lang="en-US" sz="1600" b="1" dirty="0">
              <a:latin typeface="Calibri" pitchFamily="34" charset="0"/>
            </a:endParaRPr>
          </a:p>
          <a:p>
            <a:pPr>
              <a:tabLst>
                <a:tab pos="2511425" algn="l"/>
                <a:tab pos="4119563" algn="l"/>
              </a:tabLst>
            </a:pPr>
            <a:r>
              <a:rPr lang="en-US" sz="1600" b="1" dirty="0" smtClean="0">
                <a:latin typeface="Calibri" pitchFamily="34" charset="0"/>
              </a:rPr>
              <a:t>	when </a:t>
            </a:r>
            <a:r>
              <a:rPr lang="en-US" sz="1600" dirty="0">
                <a:latin typeface="Calibri" pitchFamily="34" charset="0"/>
              </a:rPr>
              <a:t>Mon .. </a:t>
            </a:r>
            <a:r>
              <a:rPr lang="en-US" sz="1600" dirty="0" smtClean="0">
                <a:latin typeface="Calibri" pitchFamily="34" charset="0"/>
              </a:rPr>
              <a:t>Thurs	=&gt; </a:t>
            </a:r>
            <a:r>
              <a:rPr lang="en-US" sz="1600" dirty="0">
                <a:latin typeface="Calibri" pitchFamily="34" charset="0"/>
              </a:rPr>
              <a:t>9</a:t>
            </a:r>
            <a:r>
              <a:rPr lang="en-US" sz="1600" dirty="0" smtClean="0">
                <a:latin typeface="Calibri" pitchFamily="34" charset="0"/>
              </a:rPr>
              <a:t>,</a:t>
            </a:r>
            <a:endParaRPr lang="en-US" sz="1600" dirty="0">
              <a:latin typeface="Calibri" pitchFamily="34" charset="0"/>
            </a:endParaRPr>
          </a:p>
          <a:p>
            <a:pPr>
              <a:tabLst>
                <a:tab pos="2511425" algn="l"/>
                <a:tab pos="4119563" algn="l"/>
              </a:tabLst>
            </a:pPr>
            <a:r>
              <a:rPr lang="en-US" sz="1600" b="1" dirty="0" smtClean="0">
                <a:latin typeface="Calibri" pitchFamily="34" charset="0"/>
              </a:rPr>
              <a:t>	when </a:t>
            </a:r>
            <a:r>
              <a:rPr lang="en-US" sz="1600" dirty="0">
                <a:latin typeface="Calibri" pitchFamily="34" charset="0"/>
              </a:rPr>
              <a:t>Fri </a:t>
            </a:r>
            <a:r>
              <a:rPr lang="en-US" sz="1600" dirty="0" smtClean="0">
                <a:latin typeface="Calibri" pitchFamily="34" charset="0"/>
              </a:rPr>
              <a:t>	=&gt; </a:t>
            </a:r>
            <a:r>
              <a:rPr lang="en-US" sz="1600" dirty="0">
                <a:latin typeface="Calibri" pitchFamily="34" charset="0"/>
              </a:rPr>
              <a:t>4</a:t>
            </a:r>
            <a:r>
              <a:rPr lang="en-US" sz="1600" dirty="0" smtClean="0">
                <a:latin typeface="Calibri" pitchFamily="34" charset="0"/>
              </a:rPr>
              <a:t>,</a:t>
            </a:r>
            <a:endParaRPr lang="en-US" sz="1600" dirty="0">
              <a:latin typeface="Calibri" pitchFamily="34" charset="0"/>
            </a:endParaRPr>
          </a:p>
          <a:p>
            <a:pPr>
              <a:tabLst>
                <a:tab pos="2511425" algn="l"/>
                <a:tab pos="4119563" algn="l"/>
              </a:tabLst>
            </a:pPr>
            <a:r>
              <a:rPr lang="en-US" sz="1600" b="1" dirty="0" smtClean="0">
                <a:latin typeface="Calibri" pitchFamily="34" charset="0"/>
              </a:rPr>
              <a:t>	when </a:t>
            </a:r>
            <a:r>
              <a:rPr lang="en-US" sz="1600" dirty="0">
                <a:latin typeface="Calibri" pitchFamily="34" charset="0"/>
              </a:rPr>
              <a:t>Sat | Sun </a:t>
            </a:r>
            <a:r>
              <a:rPr lang="en-US" sz="1600" dirty="0" smtClean="0">
                <a:latin typeface="Calibri" pitchFamily="34" charset="0"/>
              </a:rPr>
              <a:t>	=&gt; </a:t>
            </a:r>
            <a:r>
              <a:rPr lang="en-US" sz="1600" dirty="0">
                <a:latin typeface="Calibri" pitchFamily="34" charset="0"/>
              </a:rPr>
              <a:t>0);</a:t>
            </a:r>
            <a:endParaRPr lang="en-US" sz="1600" i="0" kern="1200" dirty="0" smtClean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blackWhite">
          <a:xfrm>
            <a:off x="6781800" y="5704581"/>
            <a:ext cx="1735571" cy="582211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en-US" sz="1600" dirty="0" smtClean="0">
                <a:latin typeface="Arial" charset="0"/>
              </a:rPr>
              <a:t>Rejected if any Day not covered</a:t>
            </a:r>
            <a:endParaRPr lang="en-US" sz="16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25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 bwMode="auto">
          <a:xfrm>
            <a:off x="685800" y="3769896"/>
            <a:ext cx="20574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8195" name="Rectangle 9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Subtypes</a:t>
            </a:r>
          </a:p>
          <a:p>
            <a:r>
              <a:rPr lang="en-US" dirty="0" smtClean="0"/>
              <a:t>Membership </a:t>
            </a:r>
            <a:r>
              <a:rPr lang="en-US" dirty="0" smtClean="0"/>
              <a:t>Tests</a:t>
            </a:r>
          </a:p>
          <a:p>
            <a:r>
              <a:rPr lang="en-US" dirty="0" smtClean="0"/>
              <a:t>Qualified Names</a:t>
            </a:r>
            <a:endParaRPr lang="en-US" dirty="0" smtClean="0"/>
          </a:p>
          <a:p>
            <a:r>
              <a:rPr lang="en-US" dirty="0" smtClean="0"/>
              <a:t>Conditional Expressions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7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9530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96419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9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Subtypes Localize Dependencies</a:t>
            </a:r>
          </a:p>
        </p:txBody>
      </p:sp>
      <p:sp>
        <p:nvSpPr>
          <p:cNvPr id="22531" name="Rectangle 10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Single points of change</a:t>
            </a:r>
          </a:p>
          <a:p>
            <a:r>
              <a:rPr lang="en-US" smtClean="0"/>
              <a:t>Relationships captured in code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blackWhite">
          <a:xfrm>
            <a:off x="4572000" y="3362325"/>
            <a:ext cx="4238084" cy="258891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15000"/>
              </a:lnSpc>
              <a:tabLst>
                <a:tab pos="1657350" algn="l"/>
              </a:tabLst>
              <a:defRPr/>
            </a:pPr>
            <a:r>
              <a:rPr lang="en-US" sz="1600" b="1" dirty="0">
                <a:latin typeface="Calibri" pitchFamily="34" charset="0"/>
              </a:rPr>
              <a:t>type </a:t>
            </a:r>
            <a:r>
              <a:rPr lang="en-US" sz="1600" dirty="0">
                <a:latin typeface="Calibri" pitchFamily="34" charset="0"/>
              </a:rPr>
              <a:t>Counter </a:t>
            </a:r>
            <a:r>
              <a:rPr lang="en-US" sz="1600" b="1" dirty="0">
                <a:latin typeface="Calibri" pitchFamily="34" charset="0"/>
              </a:rPr>
              <a:t>is range </a:t>
            </a:r>
            <a:r>
              <a:rPr lang="en-US" sz="1600" dirty="0">
                <a:latin typeface="Calibri" pitchFamily="34" charset="0"/>
              </a:rPr>
              <a:t>0 .. 12;</a:t>
            </a:r>
          </a:p>
          <a:p>
            <a:pPr eaLnBrk="0" hangingPunct="0">
              <a:lnSpc>
                <a:spcPct val="150000"/>
              </a:lnSpc>
              <a:tabLst>
                <a:tab pos="1657350" algn="l"/>
              </a:tabLst>
              <a:defRPr/>
            </a:pPr>
            <a:r>
              <a:rPr lang="en-US" sz="1600" b="1" dirty="0">
                <a:latin typeface="Calibri" pitchFamily="34" charset="0"/>
              </a:rPr>
              <a:t>subtype </a:t>
            </a:r>
            <a:r>
              <a:rPr lang="en-US" sz="1600" dirty="0">
                <a:latin typeface="Calibri" pitchFamily="34" charset="0"/>
              </a:rPr>
              <a:t>Index </a:t>
            </a:r>
            <a:r>
              <a:rPr lang="en-US" sz="1600" b="1" dirty="0">
                <a:latin typeface="Calibri" pitchFamily="34" charset="0"/>
              </a:rPr>
              <a:t>is </a:t>
            </a:r>
            <a:r>
              <a:rPr lang="en-US" sz="1600" dirty="0">
                <a:latin typeface="Calibri" pitchFamily="34" charset="0"/>
              </a:rPr>
              <a:t>Counter </a:t>
            </a:r>
            <a:r>
              <a:rPr lang="en-US" sz="1600" b="1" dirty="0">
                <a:latin typeface="Calibri" pitchFamily="34" charset="0"/>
              </a:rPr>
              <a:t>range </a:t>
            </a:r>
            <a:r>
              <a:rPr lang="en-US" sz="1600" dirty="0">
                <a:latin typeface="Calibri" pitchFamily="34" charset="0"/>
              </a:rPr>
              <a:t>1 .. </a:t>
            </a:r>
            <a:r>
              <a:rPr lang="en-US" sz="1600" dirty="0" err="1">
                <a:latin typeface="Calibri" pitchFamily="34" charset="0"/>
              </a:rPr>
              <a:t>Counter'Last</a:t>
            </a:r>
            <a:r>
              <a:rPr lang="en-US" sz="1600" dirty="0">
                <a:latin typeface="Calibri" pitchFamily="34" charset="0"/>
              </a:rPr>
              <a:t>;</a:t>
            </a:r>
          </a:p>
          <a:p>
            <a:pPr eaLnBrk="0" hangingPunct="0">
              <a:lnSpc>
                <a:spcPct val="150000"/>
              </a:lnSpc>
              <a:tabLst>
                <a:tab pos="1657350" algn="l"/>
              </a:tabLst>
              <a:defRPr/>
            </a:pPr>
            <a:r>
              <a:rPr lang="en-US" sz="1600" b="1" dirty="0">
                <a:latin typeface="Calibri" pitchFamily="34" charset="0"/>
              </a:rPr>
              <a:t>type </a:t>
            </a:r>
            <a:r>
              <a:rPr lang="en-US" sz="1600" dirty="0">
                <a:latin typeface="Calibri" pitchFamily="34" charset="0"/>
              </a:rPr>
              <a:t>List </a:t>
            </a:r>
            <a:r>
              <a:rPr lang="en-US" sz="1600" b="1" dirty="0">
                <a:latin typeface="Calibri" pitchFamily="34" charset="0"/>
              </a:rPr>
              <a:t>is </a:t>
            </a:r>
            <a:r>
              <a:rPr lang="en-US" sz="1600" b="1" dirty="0" smtClean="0">
                <a:latin typeface="Calibri" pitchFamily="34" charset="0"/>
              </a:rPr>
              <a:t>array </a:t>
            </a:r>
            <a:r>
              <a:rPr lang="en-US" sz="1600" dirty="0" smtClean="0">
                <a:latin typeface="Calibri" pitchFamily="34" charset="0"/>
              </a:rPr>
              <a:t>(Index) </a:t>
            </a:r>
            <a:r>
              <a:rPr lang="en-US" sz="1600" b="1" dirty="0">
                <a:latin typeface="Calibri" pitchFamily="34" charset="0"/>
              </a:rPr>
              <a:t>of </a:t>
            </a:r>
            <a:r>
              <a:rPr lang="en-US" sz="1600" dirty="0" err="1">
                <a:latin typeface="Calibri" pitchFamily="34" charset="0"/>
              </a:rPr>
              <a:t>Some_Type</a:t>
            </a:r>
            <a:r>
              <a:rPr lang="en-US" sz="1600" dirty="0">
                <a:latin typeface="Calibri" pitchFamily="34" charset="0"/>
              </a:rPr>
              <a:t>;</a:t>
            </a:r>
          </a:p>
          <a:p>
            <a:pPr eaLnBrk="0" hangingPunct="0">
              <a:lnSpc>
                <a:spcPct val="150000"/>
              </a:lnSpc>
              <a:tabLst>
                <a:tab pos="1657350" algn="l"/>
              </a:tabLst>
              <a:defRPr/>
            </a:pPr>
            <a:r>
              <a:rPr lang="en-US" sz="1600" dirty="0">
                <a:latin typeface="Calibri" pitchFamily="34" charset="0"/>
              </a:rPr>
              <a:t>K : Counter := 0;</a:t>
            </a:r>
          </a:p>
          <a:p>
            <a:pPr eaLnBrk="0" hangingPunct="0">
              <a:lnSpc>
                <a:spcPct val="150000"/>
              </a:lnSpc>
              <a:tabLst>
                <a:tab pos="1657350" algn="l"/>
              </a:tabLst>
              <a:defRPr/>
            </a:pPr>
            <a:r>
              <a:rPr lang="en-US" sz="1600" dirty="0">
                <a:latin typeface="Calibri" pitchFamily="34" charset="0"/>
              </a:rPr>
              <a:t>Values : List;</a:t>
            </a:r>
          </a:p>
          <a:p>
            <a:pPr eaLnBrk="0" hangingPunct="0">
              <a:lnSpc>
                <a:spcPct val="150000"/>
              </a:lnSpc>
              <a:tabLst>
                <a:tab pos="1657350" algn="l"/>
              </a:tabLst>
              <a:defRPr/>
            </a:pPr>
            <a:r>
              <a:rPr lang="en-US" sz="1600" b="1" dirty="0">
                <a:latin typeface="Calibri" pitchFamily="34" charset="0"/>
              </a:rPr>
              <a:t>if </a:t>
            </a:r>
            <a:r>
              <a:rPr lang="en-US" sz="1600" dirty="0">
                <a:latin typeface="Calibri" pitchFamily="34" charset="0"/>
              </a:rPr>
              <a:t>K </a:t>
            </a:r>
            <a:r>
              <a:rPr lang="en-US" sz="1600" b="1" dirty="0">
                <a:latin typeface="Calibri" pitchFamily="34" charset="0"/>
              </a:rPr>
              <a:t>in </a:t>
            </a:r>
            <a:r>
              <a:rPr lang="en-US" sz="1600" dirty="0">
                <a:latin typeface="Calibri" pitchFamily="34" charset="0"/>
              </a:rPr>
              <a:t>Index </a:t>
            </a:r>
            <a:r>
              <a:rPr lang="en-US" sz="1600" b="1" dirty="0">
                <a:latin typeface="Calibri" pitchFamily="34" charset="0"/>
              </a:rPr>
              <a:t>then </a:t>
            </a:r>
            <a:r>
              <a:rPr lang="en-US" sz="1600" dirty="0">
                <a:latin typeface="Calibri" pitchFamily="34" charset="0"/>
              </a:rPr>
              <a:t>...</a:t>
            </a:r>
          </a:p>
          <a:p>
            <a:pPr eaLnBrk="0" hangingPunct="0">
              <a:lnSpc>
                <a:spcPct val="150000"/>
              </a:lnSpc>
              <a:tabLst>
                <a:tab pos="1657350" algn="l"/>
              </a:tabLst>
              <a:defRPr/>
            </a:pPr>
            <a:r>
              <a:rPr lang="en-US" sz="1600" b="1" dirty="0">
                <a:latin typeface="Calibri" pitchFamily="34" charset="0"/>
              </a:rPr>
              <a:t>for </a:t>
            </a:r>
            <a:r>
              <a:rPr lang="en-US" sz="1600" dirty="0">
                <a:latin typeface="Calibri" pitchFamily="34" charset="0"/>
              </a:rPr>
              <a:t>J </a:t>
            </a:r>
            <a:r>
              <a:rPr lang="en-US" sz="1600" b="1" dirty="0">
                <a:latin typeface="Calibri" pitchFamily="34" charset="0"/>
              </a:rPr>
              <a:t>in </a:t>
            </a:r>
            <a:r>
              <a:rPr lang="en-US" sz="1600" dirty="0">
                <a:latin typeface="Calibri" pitchFamily="34" charset="0"/>
              </a:rPr>
              <a:t>Index </a:t>
            </a:r>
            <a:r>
              <a:rPr lang="en-US" sz="1600" b="1" dirty="0">
                <a:latin typeface="Calibri" pitchFamily="34" charset="0"/>
              </a:rPr>
              <a:t>loop </a:t>
            </a:r>
            <a:r>
              <a:rPr lang="en-US" sz="1600" dirty="0">
                <a:latin typeface="Calibri" pitchFamily="34" charset="0"/>
              </a:rPr>
              <a:t>...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blackWhite">
          <a:xfrm>
            <a:off x="457200" y="3686175"/>
            <a:ext cx="3615799" cy="18502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15000"/>
              </a:lnSpc>
              <a:tabLst>
                <a:tab pos="1657350" algn="l"/>
              </a:tabLst>
              <a:defRPr/>
            </a:pPr>
            <a:r>
              <a:rPr lang="en-US" sz="1600" b="1" dirty="0">
                <a:latin typeface="Calibri" pitchFamily="34" charset="0"/>
              </a:rPr>
              <a:t>type </a:t>
            </a:r>
            <a:r>
              <a:rPr lang="en-US" sz="1600" dirty="0">
                <a:latin typeface="Calibri" pitchFamily="34" charset="0"/>
              </a:rPr>
              <a:t>List </a:t>
            </a:r>
            <a:r>
              <a:rPr lang="en-US" sz="1600" b="1" dirty="0">
                <a:latin typeface="Calibri" pitchFamily="34" charset="0"/>
              </a:rPr>
              <a:t>is </a:t>
            </a:r>
            <a:r>
              <a:rPr lang="en-US" sz="1600" b="1" dirty="0" smtClean="0">
                <a:latin typeface="Calibri" pitchFamily="34" charset="0"/>
              </a:rPr>
              <a:t>array </a:t>
            </a:r>
            <a:r>
              <a:rPr lang="en-US" sz="1600" dirty="0" smtClean="0">
                <a:latin typeface="Calibri" pitchFamily="34" charset="0"/>
              </a:rPr>
              <a:t>(1 </a:t>
            </a:r>
            <a:r>
              <a:rPr lang="en-US" sz="1600" dirty="0">
                <a:latin typeface="Calibri" pitchFamily="34" charset="0"/>
              </a:rPr>
              <a:t>.. </a:t>
            </a:r>
            <a:r>
              <a:rPr lang="en-US" sz="1600" dirty="0" smtClean="0">
                <a:latin typeface="Calibri" pitchFamily="34" charset="0"/>
              </a:rPr>
              <a:t>12) </a:t>
            </a:r>
            <a:r>
              <a:rPr lang="en-US" sz="1600" b="1" dirty="0">
                <a:latin typeface="Calibri" pitchFamily="34" charset="0"/>
              </a:rPr>
              <a:t>of </a:t>
            </a:r>
            <a:r>
              <a:rPr lang="en-US" sz="1600" dirty="0" err="1">
                <a:latin typeface="Calibri" pitchFamily="34" charset="0"/>
              </a:rPr>
              <a:t>Some_Type</a:t>
            </a:r>
            <a:r>
              <a:rPr lang="en-US" sz="1600" dirty="0">
                <a:latin typeface="Calibri" pitchFamily="34" charset="0"/>
              </a:rPr>
              <a:t>;</a:t>
            </a:r>
          </a:p>
          <a:p>
            <a:pPr eaLnBrk="0" hangingPunct="0">
              <a:lnSpc>
                <a:spcPct val="150000"/>
              </a:lnSpc>
              <a:tabLst>
                <a:tab pos="1657350" algn="l"/>
              </a:tabLst>
              <a:defRPr/>
            </a:pPr>
            <a:r>
              <a:rPr lang="en-US" sz="1600" dirty="0">
                <a:latin typeface="Calibri" pitchFamily="34" charset="0"/>
              </a:rPr>
              <a:t>K : Integer </a:t>
            </a:r>
            <a:r>
              <a:rPr lang="en-US" sz="1600" b="1" dirty="0">
                <a:latin typeface="Calibri" pitchFamily="34" charset="0"/>
              </a:rPr>
              <a:t>range </a:t>
            </a:r>
            <a:r>
              <a:rPr lang="en-US" sz="1600" dirty="0">
                <a:latin typeface="Calibri" pitchFamily="34" charset="0"/>
              </a:rPr>
              <a:t>0 .. 12;</a:t>
            </a:r>
          </a:p>
          <a:p>
            <a:pPr eaLnBrk="0" hangingPunct="0">
              <a:lnSpc>
                <a:spcPct val="150000"/>
              </a:lnSpc>
              <a:tabLst>
                <a:tab pos="1657350" algn="l"/>
              </a:tabLst>
              <a:defRPr/>
            </a:pPr>
            <a:r>
              <a:rPr lang="en-US" sz="1600" dirty="0">
                <a:latin typeface="Calibri" pitchFamily="34" charset="0"/>
              </a:rPr>
              <a:t>Values : List;</a:t>
            </a:r>
          </a:p>
          <a:p>
            <a:pPr eaLnBrk="0" hangingPunct="0">
              <a:lnSpc>
                <a:spcPct val="150000"/>
              </a:lnSpc>
              <a:tabLst>
                <a:tab pos="1657350" algn="l"/>
              </a:tabLst>
              <a:defRPr/>
            </a:pPr>
            <a:r>
              <a:rPr lang="en-US" sz="1600" b="1" dirty="0">
                <a:latin typeface="Calibri" pitchFamily="34" charset="0"/>
              </a:rPr>
              <a:t>if </a:t>
            </a:r>
            <a:r>
              <a:rPr lang="en-US" sz="1600" dirty="0">
                <a:latin typeface="Calibri" pitchFamily="34" charset="0"/>
              </a:rPr>
              <a:t>K </a:t>
            </a:r>
            <a:r>
              <a:rPr lang="en-US" sz="1600" b="1" dirty="0">
                <a:latin typeface="Calibri" pitchFamily="34" charset="0"/>
              </a:rPr>
              <a:t>in </a:t>
            </a:r>
            <a:r>
              <a:rPr lang="en-US" sz="1600" dirty="0">
                <a:latin typeface="Calibri" pitchFamily="34" charset="0"/>
              </a:rPr>
              <a:t>1 .. 12 </a:t>
            </a:r>
            <a:r>
              <a:rPr lang="en-US" sz="1600" b="1" dirty="0">
                <a:latin typeface="Calibri" pitchFamily="34" charset="0"/>
              </a:rPr>
              <a:t>then </a:t>
            </a:r>
            <a:r>
              <a:rPr lang="en-US" sz="1600" dirty="0">
                <a:latin typeface="Calibri" pitchFamily="34" charset="0"/>
              </a:rPr>
              <a:t>...</a:t>
            </a:r>
          </a:p>
          <a:p>
            <a:pPr eaLnBrk="0" hangingPunct="0">
              <a:lnSpc>
                <a:spcPct val="150000"/>
              </a:lnSpc>
              <a:tabLst>
                <a:tab pos="1657350" algn="l"/>
              </a:tabLst>
              <a:defRPr/>
            </a:pPr>
            <a:r>
              <a:rPr lang="en-US" sz="1600" b="1" dirty="0">
                <a:latin typeface="Calibri" pitchFamily="34" charset="0"/>
              </a:rPr>
              <a:t>for </a:t>
            </a:r>
            <a:r>
              <a:rPr lang="en-US" sz="1600" dirty="0">
                <a:latin typeface="Calibri" pitchFamily="34" charset="0"/>
              </a:rPr>
              <a:t>J </a:t>
            </a:r>
            <a:r>
              <a:rPr lang="en-US" sz="1600" b="1" dirty="0">
                <a:latin typeface="Calibri" pitchFamily="34" charset="0"/>
              </a:rPr>
              <a:t>in </a:t>
            </a:r>
            <a:r>
              <a:rPr lang="en-US" sz="1600" dirty="0">
                <a:latin typeface="Calibri" pitchFamily="34" charset="0"/>
              </a:rPr>
              <a:t>Integer </a:t>
            </a:r>
            <a:r>
              <a:rPr lang="en-US" sz="1600" b="1" dirty="0">
                <a:latin typeface="Calibri" pitchFamily="34" charset="0"/>
              </a:rPr>
              <a:t>range </a:t>
            </a:r>
            <a:r>
              <a:rPr lang="en-US" sz="1600" dirty="0">
                <a:latin typeface="Calibri" pitchFamily="34" charset="0"/>
              </a:rPr>
              <a:t>1 .. 12 </a:t>
            </a:r>
            <a:r>
              <a:rPr lang="en-US" sz="1600" b="1" dirty="0">
                <a:latin typeface="Calibri" pitchFamily="34" charset="0"/>
              </a:rPr>
              <a:t>loop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blackWhite">
          <a:xfrm>
            <a:off x="2514600" y="2768599"/>
            <a:ext cx="1752600" cy="646331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>
                <a:latin typeface="Arial" charset="0"/>
              </a:rPr>
              <a:t>Which is more maintainable?</a:t>
            </a:r>
          </a:p>
        </p:txBody>
      </p:sp>
    </p:spTree>
    <p:extLst>
      <p:ext uri="{BB962C8B-B14F-4D97-AF65-F5344CB8AC3E}">
        <p14:creationId xmlns:p14="http://schemas.microsoft.com/office/powerpoint/2010/main" val="9394334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8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Summary</a:t>
            </a:r>
          </a:p>
        </p:txBody>
      </p:sp>
      <p:sp>
        <p:nvSpPr>
          <p:cNvPr id="24579" name="Rectangle 9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Constraints are very beneficial in their own right</a:t>
            </a:r>
          </a:p>
          <a:p>
            <a:pPr lvl="1"/>
            <a:r>
              <a:rPr lang="en-US" dirty="0" smtClean="0"/>
              <a:t>Robustness  and performance</a:t>
            </a:r>
          </a:p>
          <a:p>
            <a:pPr lvl="1"/>
            <a:r>
              <a:rPr lang="en-US" dirty="0" smtClean="0"/>
              <a:t>Naming them is even better</a:t>
            </a:r>
          </a:p>
          <a:p>
            <a:r>
              <a:rPr lang="en-US" dirty="0" smtClean="0"/>
              <a:t>Conditional expressions are allowed wherever other expressions are allowed</a:t>
            </a:r>
          </a:p>
          <a:p>
            <a:pPr lvl="1"/>
            <a:r>
              <a:rPr lang="en-US" dirty="0" smtClean="0"/>
              <a:t>Especially useful when a constant is intended</a:t>
            </a:r>
          </a:p>
          <a:p>
            <a:pPr lvl="1"/>
            <a:r>
              <a:rPr lang="en-US" dirty="0" smtClean="0"/>
              <a:t>Especially useful when a static expression is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3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Subtypes</a:t>
            </a:r>
          </a:p>
        </p:txBody>
      </p:sp>
      <p:sp>
        <p:nvSpPr>
          <p:cNvPr id="9219" name="Rectangle 14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not a means for introducing new types</a:t>
            </a:r>
          </a:p>
          <a:p>
            <a:r>
              <a:rPr lang="en-US" dirty="0" smtClean="0"/>
              <a:t>Declare </a:t>
            </a:r>
            <a:r>
              <a:rPr lang="en-US" i="1" dirty="0" smtClean="0"/>
              <a:t>names for constraints </a:t>
            </a:r>
            <a:r>
              <a:rPr lang="en-US" dirty="0" smtClean="0"/>
              <a:t>on </a:t>
            </a:r>
            <a:r>
              <a:rPr lang="en-US" dirty="0"/>
              <a:t>existing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/>
              <a:t>types</a:t>
            </a:r>
          </a:p>
          <a:p>
            <a:r>
              <a:rPr lang="en-US" dirty="0" smtClean="0"/>
              <a:t>Syntax (simplified)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085459" y="3429000"/>
            <a:ext cx="5305941" cy="1247008"/>
            <a:chOff x="1676400" y="4345709"/>
            <a:chExt cx="5305941" cy="1247008"/>
          </a:xfrm>
        </p:grpSpPr>
        <p:sp>
          <p:nvSpPr>
            <p:cNvPr id="2" name="Wave 1"/>
            <p:cNvSpPr/>
            <p:nvPr/>
          </p:nvSpPr>
          <p:spPr bwMode="auto">
            <a:xfrm>
              <a:off x="2191328" y="4837544"/>
              <a:ext cx="381000" cy="228600"/>
            </a:xfrm>
            <a:prstGeom prst="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Rectangle 3"/>
            <p:cNvSpPr>
              <a:spLocks noChangeArrowheads="1"/>
            </p:cNvSpPr>
            <p:nvPr/>
          </p:nvSpPr>
          <p:spPr bwMode="auto">
            <a:xfrm>
              <a:off x="1676400" y="4345709"/>
              <a:ext cx="5305941" cy="1247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115000"/>
                </a:lnSpc>
                <a:spcBef>
                  <a:spcPct val="30000"/>
                </a:spcBef>
              </a:pPr>
              <a:r>
                <a:rPr lang="en-US" sz="1600" noProof="1"/>
                <a:t>subtype_declaration ::=</a:t>
              </a:r>
            </a:p>
            <a:p>
              <a:pPr lvl="1" eaLnBrk="0" hangingPunct="0">
                <a:lnSpc>
                  <a:spcPct val="115000"/>
                </a:lnSpc>
                <a:spcBef>
                  <a:spcPts val="1200"/>
                </a:spcBef>
              </a:pPr>
              <a:r>
                <a:rPr lang="en-US" sz="1600" b="1" noProof="1"/>
                <a:t>subtype </a:t>
              </a:r>
              <a:r>
                <a:rPr lang="en-US" sz="1600" noProof="1"/>
                <a:t>defining_identifier</a:t>
              </a:r>
              <a:r>
                <a:rPr lang="en-US" sz="1600" i="1" noProof="1"/>
                <a:t> </a:t>
              </a:r>
              <a:r>
                <a:rPr lang="en-US" sz="1600" b="1" noProof="1" smtClean="0"/>
                <a:t>is </a:t>
              </a:r>
              <a:r>
                <a:rPr lang="en-US" sz="1600" noProof="1" smtClean="0"/>
                <a:t>subtype_indication </a:t>
              </a:r>
              <a:r>
                <a:rPr lang="en-US" sz="1600" noProof="1"/>
                <a:t>;</a:t>
              </a:r>
            </a:p>
            <a:p>
              <a:pPr lvl="1" eaLnBrk="0" hangingPunct="0">
                <a:lnSpc>
                  <a:spcPct val="115000"/>
                </a:lnSpc>
                <a:spcBef>
                  <a:spcPts val="1200"/>
                </a:spcBef>
              </a:pPr>
              <a:r>
                <a:rPr lang="en-US" sz="1600" noProof="1" smtClean="0"/>
                <a:t>	subtype_indication </a:t>
              </a:r>
              <a:r>
                <a:rPr lang="en-US" sz="1600" noProof="1"/>
                <a:t>::= </a:t>
              </a:r>
              <a:r>
                <a:rPr lang="en-US" sz="1600" noProof="1" smtClean="0"/>
                <a:t>name </a:t>
              </a:r>
              <a:r>
                <a:rPr lang="en-US" sz="1600" noProof="1"/>
                <a:t>[constraint</a:t>
              </a:r>
              <a:r>
                <a:rPr lang="en-US" sz="1600" noProof="1" smtClean="0"/>
                <a:t>]</a:t>
              </a:r>
              <a:endParaRPr lang="en-US" sz="1600" noProof="1"/>
            </a:p>
          </p:txBody>
        </p:sp>
      </p:grpSp>
      <p:sp>
        <p:nvSpPr>
          <p:cNvPr id="12" name="Rectangle 9"/>
          <p:cNvSpPr>
            <a:spLocks noChangeArrowheads="1"/>
          </p:cNvSpPr>
          <p:nvPr/>
        </p:nvSpPr>
        <p:spPr bwMode="blackWhite">
          <a:xfrm>
            <a:off x="4101983" y="5026891"/>
            <a:ext cx="2866171" cy="335989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en-US" sz="1600" dirty="0" smtClean="0">
                <a:latin typeface="Arial" charset="0"/>
              </a:rPr>
              <a:t>An </a:t>
            </a:r>
            <a:r>
              <a:rPr lang="en-US" sz="1600" b="1" i="1" dirty="0" smtClean="0">
                <a:latin typeface="Arial" charset="0"/>
              </a:rPr>
              <a:t>existing</a:t>
            </a:r>
            <a:r>
              <a:rPr lang="en-US" sz="1600" dirty="0" smtClean="0">
                <a:latin typeface="Arial" charset="0"/>
              </a:rPr>
              <a:t> type (or subtype)</a:t>
            </a:r>
            <a:endParaRPr lang="en-US" sz="1600" dirty="0"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5285859" y="4521199"/>
            <a:ext cx="152400" cy="10631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" name="Curved Connector 4"/>
          <p:cNvCxnSpPr>
            <a:stCxn id="12" idx="0"/>
            <a:endCxn id="3" idx="2"/>
          </p:cNvCxnSpPr>
          <p:nvPr/>
        </p:nvCxnSpPr>
        <p:spPr bwMode="auto">
          <a:xfrm rot="16200000" flipV="1">
            <a:off x="5248877" y="4740699"/>
            <a:ext cx="399375" cy="17301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Rectangle 9"/>
          <p:cNvSpPr>
            <a:spLocks noChangeArrowheads="1"/>
          </p:cNvSpPr>
          <p:nvPr/>
        </p:nvSpPr>
        <p:spPr bwMode="blackWhite">
          <a:xfrm>
            <a:off x="1073042" y="4735785"/>
            <a:ext cx="1482779" cy="582211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en-US" sz="1600" dirty="0" smtClean="0">
                <a:latin typeface="Arial" charset="0"/>
              </a:rPr>
              <a:t>Note different</a:t>
            </a:r>
          </a:p>
          <a:p>
            <a:pPr algn="ctr" eaLnBrk="0" hangingPunct="0">
              <a:defRPr/>
            </a:pPr>
            <a:r>
              <a:rPr lang="en-US" sz="1600" dirty="0" smtClean="0">
                <a:latin typeface="Arial" charset="0"/>
              </a:rPr>
              <a:t>reserved word</a:t>
            </a:r>
            <a:endParaRPr lang="en-US" sz="1600" dirty="0"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2590800" y="4191000"/>
            <a:ext cx="152400" cy="10631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2" name="Curved Connector 21"/>
          <p:cNvCxnSpPr>
            <a:stCxn id="20" idx="0"/>
            <a:endCxn id="21" idx="2"/>
          </p:cNvCxnSpPr>
          <p:nvPr/>
        </p:nvCxnSpPr>
        <p:spPr bwMode="auto">
          <a:xfrm rot="5400000" flipH="1" flipV="1">
            <a:off x="2021482" y="4090267"/>
            <a:ext cx="438468" cy="852568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Kinds of Constraints</a:t>
            </a:r>
          </a:p>
        </p:txBody>
      </p:sp>
      <p:sp>
        <p:nvSpPr>
          <p:cNvPr id="13315" name="Rectangle 11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Range constraints on discrete types</a:t>
            </a:r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r>
              <a:rPr lang="en-US" dirty="0" smtClean="0"/>
              <a:t>Index constraints on unconstrained array types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Other kinds, discussed in later sections/courses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600200" y="1676400"/>
            <a:ext cx="5052666" cy="1720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50000"/>
              </a:lnSpc>
              <a:tabLst>
                <a:tab pos="1423988" algn="l"/>
              </a:tabLst>
            </a:pPr>
            <a:r>
              <a:rPr lang="en-US" sz="1600" b="1" noProof="1" smtClean="0">
                <a:latin typeface="Calibri" pitchFamily="34" charset="0"/>
              </a:rPr>
              <a:t>subtype </a:t>
            </a:r>
            <a:r>
              <a:rPr lang="en-US" sz="1600" noProof="1" smtClean="0">
                <a:latin typeface="Calibri" pitchFamily="34" charset="0"/>
              </a:rPr>
              <a:t>Positive	</a:t>
            </a:r>
            <a:r>
              <a:rPr lang="en-US" sz="1600" b="1" noProof="1" smtClean="0">
                <a:latin typeface="Calibri" pitchFamily="34" charset="0"/>
              </a:rPr>
              <a:t>is </a:t>
            </a:r>
            <a:r>
              <a:rPr lang="en-US" sz="1600" noProof="1" smtClean="0">
                <a:latin typeface="Calibri" pitchFamily="34" charset="0"/>
              </a:rPr>
              <a:t>Integer </a:t>
            </a:r>
            <a:r>
              <a:rPr lang="en-US" sz="1600" b="1" noProof="1" smtClean="0">
                <a:latin typeface="Calibri" pitchFamily="34" charset="0"/>
              </a:rPr>
              <a:t>range </a:t>
            </a:r>
            <a:r>
              <a:rPr lang="en-US" sz="1600" noProof="1" smtClean="0">
                <a:latin typeface="Calibri" pitchFamily="34" charset="0"/>
              </a:rPr>
              <a:t>1 .. Integer'Last;</a:t>
            </a:r>
          </a:p>
          <a:p>
            <a:pPr eaLnBrk="0" hangingPunct="0">
              <a:lnSpc>
                <a:spcPct val="150000"/>
              </a:lnSpc>
              <a:tabLst>
                <a:tab pos="1423988" algn="l"/>
              </a:tabLst>
            </a:pPr>
            <a:r>
              <a:rPr lang="en-US" sz="1600" b="1" noProof="1" smtClean="0">
                <a:latin typeface="Calibri" pitchFamily="34" charset="0"/>
              </a:rPr>
              <a:t>subtype </a:t>
            </a:r>
            <a:r>
              <a:rPr lang="en-US" sz="1600" noProof="1" smtClean="0">
                <a:latin typeface="Calibri" pitchFamily="34" charset="0"/>
              </a:rPr>
              <a:t>Natural 	</a:t>
            </a:r>
            <a:r>
              <a:rPr lang="en-US" sz="1600" b="1" noProof="1" smtClean="0">
                <a:latin typeface="Calibri" pitchFamily="34" charset="0"/>
              </a:rPr>
              <a:t>is </a:t>
            </a:r>
            <a:r>
              <a:rPr lang="en-US" sz="1600" noProof="1" smtClean="0">
                <a:latin typeface="Calibri" pitchFamily="34" charset="0"/>
              </a:rPr>
              <a:t>Integer </a:t>
            </a:r>
            <a:r>
              <a:rPr lang="en-US" sz="1600" b="1" noProof="1" smtClean="0">
                <a:latin typeface="Calibri" pitchFamily="34" charset="0"/>
              </a:rPr>
              <a:t>range </a:t>
            </a:r>
            <a:r>
              <a:rPr lang="en-US" sz="1600" noProof="1" smtClean="0">
                <a:latin typeface="Calibri" pitchFamily="34" charset="0"/>
              </a:rPr>
              <a:t>0 .. Integer'Last;</a:t>
            </a:r>
          </a:p>
          <a:p>
            <a:pPr eaLnBrk="0" hangingPunct="0">
              <a:lnSpc>
                <a:spcPct val="150000"/>
              </a:lnSpc>
              <a:spcBef>
                <a:spcPts val="600"/>
              </a:spcBef>
              <a:tabLst>
                <a:tab pos="1657350" algn="l"/>
              </a:tabLst>
            </a:pPr>
            <a:r>
              <a:rPr lang="en-US" sz="1600" b="1" noProof="1" smtClean="0">
                <a:latin typeface="Calibri" pitchFamily="34" charset="0"/>
              </a:rPr>
              <a:t>subtype </a:t>
            </a:r>
            <a:r>
              <a:rPr lang="en-US" sz="1600" noProof="1" smtClean="0">
                <a:latin typeface="Calibri" pitchFamily="34" charset="0"/>
              </a:rPr>
              <a:t>Weekdays </a:t>
            </a:r>
            <a:r>
              <a:rPr lang="en-US" sz="1600" b="1" noProof="1" smtClean="0">
                <a:latin typeface="Calibri" pitchFamily="34" charset="0"/>
              </a:rPr>
              <a:t>is </a:t>
            </a:r>
            <a:r>
              <a:rPr lang="en-US" sz="1600" noProof="1" smtClean="0">
                <a:latin typeface="Calibri" pitchFamily="34" charset="0"/>
              </a:rPr>
              <a:t>Days </a:t>
            </a:r>
            <a:r>
              <a:rPr lang="en-US" sz="1600" b="1" noProof="1" smtClean="0">
                <a:latin typeface="Calibri" pitchFamily="34" charset="0"/>
              </a:rPr>
              <a:t>range </a:t>
            </a:r>
            <a:r>
              <a:rPr lang="en-US" sz="1600" noProof="1" smtClean="0">
                <a:latin typeface="Calibri" pitchFamily="34" charset="0"/>
              </a:rPr>
              <a:t>Mon .. Fri;</a:t>
            </a:r>
          </a:p>
          <a:p>
            <a:pPr eaLnBrk="0" hangingPunct="0">
              <a:lnSpc>
                <a:spcPct val="150000"/>
              </a:lnSpc>
              <a:spcBef>
                <a:spcPts val="600"/>
              </a:spcBef>
              <a:tabLst>
                <a:tab pos="1657350" algn="l"/>
              </a:tabLst>
            </a:pPr>
            <a:r>
              <a:rPr lang="en-US" sz="1600" b="1" noProof="1">
                <a:latin typeface="Calibri" pitchFamily="34" charset="0"/>
              </a:rPr>
              <a:t>subtype </a:t>
            </a:r>
            <a:r>
              <a:rPr lang="en-US" sz="1600" noProof="1">
                <a:latin typeface="Calibri" pitchFamily="34" charset="0"/>
              </a:rPr>
              <a:t>Symmetric_Distribution </a:t>
            </a:r>
            <a:r>
              <a:rPr lang="en-US" sz="1600" b="1" noProof="1">
                <a:latin typeface="Calibri" pitchFamily="34" charset="0"/>
              </a:rPr>
              <a:t>is </a:t>
            </a:r>
            <a:r>
              <a:rPr lang="en-US" sz="1600" noProof="1">
                <a:latin typeface="Calibri" pitchFamily="34" charset="0"/>
              </a:rPr>
              <a:t>Float </a:t>
            </a:r>
            <a:r>
              <a:rPr lang="en-US" sz="1600" b="1" noProof="1">
                <a:latin typeface="Calibri" pitchFamily="34" charset="0"/>
              </a:rPr>
              <a:t>range </a:t>
            </a:r>
            <a:r>
              <a:rPr lang="en-US" sz="1600" noProof="1">
                <a:latin typeface="Calibri" pitchFamily="34" charset="0"/>
              </a:rPr>
              <a:t>-1.0 .. +1.0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600200" y="4276968"/>
            <a:ext cx="3543472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50000"/>
              </a:lnSpc>
              <a:tabLst>
                <a:tab pos="1657350" algn="l"/>
              </a:tabLst>
            </a:pPr>
            <a:r>
              <a:rPr lang="en-US" sz="1600" b="1" dirty="0">
                <a:latin typeface="Calibri" pitchFamily="34" charset="0"/>
              </a:rPr>
              <a:t>subtype </a:t>
            </a:r>
            <a:r>
              <a:rPr lang="en-US" sz="1600" dirty="0">
                <a:latin typeface="Calibri" pitchFamily="34" charset="0"/>
              </a:rPr>
              <a:t>Line </a:t>
            </a:r>
            <a:r>
              <a:rPr lang="en-US" sz="1600" b="1" dirty="0">
                <a:latin typeface="Calibri" pitchFamily="34" charset="0"/>
              </a:rPr>
              <a:t>is </a:t>
            </a:r>
            <a:r>
              <a:rPr lang="en-US" sz="1600" dirty="0" smtClean="0">
                <a:latin typeface="Calibri" pitchFamily="34" charset="0"/>
              </a:rPr>
              <a:t>String (1 </a:t>
            </a:r>
            <a:r>
              <a:rPr lang="en-US" sz="1600" dirty="0">
                <a:latin typeface="Calibri" pitchFamily="34" charset="0"/>
              </a:rPr>
              <a:t>.. </a:t>
            </a:r>
            <a:r>
              <a:rPr lang="en-US" sz="1600" dirty="0" smtClean="0">
                <a:latin typeface="Calibri" pitchFamily="34" charset="0"/>
              </a:rPr>
              <a:t>80);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50000"/>
              </a:lnSpc>
              <a:tabLst>
                <a:tab pos="1657350" algn="l"/>
              </a:tabLst>
            </a:pPr>
            <a:r>
              <a:rPr lang="en-US" sz="1600" b="1" dirty="0">
                <a:latin typeface="Calibri" pitchFamily="34" charset="0"/>
              </a:rPr>
              <a:t>subtype </a:t>
            </a:r>
            <a:r>
              <a:rPr lang="en-US" sz="1600" dirty="0" smtClean="0">
                <a:latin typeface="Calibri" pitchFamily="34" charset="0"/>
              </a:rPr>
              <a:t>Translation </a:t>
            </a:r>
            <a:r>
              <a:rPr lang="en-US" sz="1600" b="1" dirty="0">
                <a:latin typeface="Calibri" pitchFamily="34" charset="0"/>
              </a:rPr>
              <a:t>is </a:t>
            </a:r>
            <a:r>
              <a:rPr lang="en-US" sz="1600" dirty="0" smtClean="0">
                <a:latin typeface="Calibri" pitchFamily="34" charset="0"/>
              </a:rPr>
              <a:t>Matrix (1</a:t>
            </a:r>
            <a:r>
              <a:rPr lang="en-US" sz="1600" dirty="0">
                <a:latin typeface="Calibri" pitchFamily="34" charset="0"/>
              </a:rPr>
              <a:t>..3, 1..</a:t>
            </a:r>
            <a:r>
              <a:rPr lang="en-US" sz="1600" dirty="0" smtClean="0">
                <a:latin typeface="Calibri" pitchFamily="34" charset="0"/>
              </a:rPr>
              <a:t>3);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2" name="Right Brace 1"/>
          <p:cNvSpPr/>
          <p:nvPr/>
        </p:nvSpPr>
        <p:spPr bwMode="auto">
          <a:xfrm>
            <a:off x="6019800" y="1807364"/>
            <a:ext cx="304800" cy="685800"/>
          </a:xfrm>
          <a:prstGeom prst="rightBrace">
            <a:avLst>
              <a:gd name="adj1" fmla="val 27280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314975" y="1971362"/>
            <a:ext cx="18357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kern="1200" dirty="0" smtClean="0">
                <a:solidFill>
                  <a:schemeClr val="accent1"/>
                </a:solidFill>
              </a:rPr>
              <a:t>Language-defined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ave 2"/>
          <p:cNvSpPr/>
          <p:nvPr/>
        </p:nvSpPr>
        <p:spPr bwMode="auto">
          <a:xfrm>
            <a:off x="3577355" y="2767236"/>
            <a:ext cx="413353" cy="335989"/>
          </a:xfrm>
          <a:prstGeom prst="wave">
            <a:avLst>
              <a:gd name="adj1" fmla="val 5880"/>
              <a:gd name="adj2" fmla="val 0"/>
            </a:avLst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8" name="Rectangle 13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Subtype Example</a:t>
            </a:r>
          </a:p>
        </p:txBody>
      </p:sp>
      <p:sp>
        <p:nvSpPr>
          <p:cNvPr id="9219" name="Rectangle 14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 range constraint on an enumeration type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Meaning is identical to an unnamed constraint 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blackWhite">
          <a:xfrm>
            <a:off x="4928761" y="5454626"/>
            <a:ext cx="2919839" cy="335989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dirty="0">
                <a:latin typeface="Calibri" pitchFamily="34" charset="0"/>
              </a:rPr>
              <a:t>Workday : Days </a:t>
            </a:r>
            <a:r>
              <a:rPr lang="en-US" sz="1600" b="1" dirty="0">
                <a:latin typeface="Calibri" pitchFamily="34" charset="0"/>
              </a:rPr>
              <a:t>range </a:t>
            </a:r>
            <a:r>
              <a:rPr lang="en-US" sz="1600" dirty="0">
                <a:latin typeface="Calibri" pitchFamily="34" charset="0"/>
              </a:rPr>
              <a:t>Mon .. Fri;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blackWhite">
          <a:xfrm>
            <a:off x="1728787" y="3474011"/>
            <a:ext cx="1962077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spcBef>
                <a:spcPts val="1200"/>
              </a:spcBef>
            </a:pPr>
            <a:r>
              <a:rPr lang="en-US" sz="1600" dirty="0" smtClean="0">
                <a:latin typeface="Calibri" pitchFamily="34" charset="0"/>
              </a:rPr>
              <a:t>Workday </a:t>
            </a:r>
            <a:r>
              <a:rPr lang="en-US" sz="1600" dirty="0">
                <a:latin typeface="Calibri" pitchFamily="34" charset="0"/>
              </a:rPr>
              <a:t>: Weekdays;</a:t>
            </a:r>
          </a:p>
        </p:txBody>
      </p:sp>
      <p:sp>
        <p:nvSpPr>
          <p:cNvPr id="9224" name="Text Box 10"/>
          <p:cNvSpPr txBox="1">
            <a:spLocks noChangeArrowheads="1"/>
          </p:cNvSpPr>
          <p:nvPr/>
        </p:nvSpPr>
        <p:spPr bwMode="blackWhite">
          <a:xfrm>
            <a:off x="1728787" y="1981200"/>
            <a:ext cx="4484306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600" b="1" dirty="0">
                <a:latin typeface="Calibri" pitchFamily="34" charset="0"/>
              </a:rPr>
              <a:t>type </a:t>
            </a:r>
            <a:r>
              <a:rPr lang="en-US" sz="1600" dirty="0">
                <a:latin typeface="Calibri" pitchFamily="34" charset="0"/>
              </a:rPr>
              <a:t>Days </a:t>
            </a:r>
            <a:r>
              <a:rPr lang="en-US" sz="1600" b="1" dirty="0">
                <a:latin typeface="Calibri" pitchFamily="34" charset="0"/>
              </a:rPr>
              <a:t>is </a:t>
            </a:r>
            <a:r>
              <a:rPr lang="en-US" sz="1600" dirty="0" smtClean="0">
                <a:latin typeface="Calibri" pitchFamily="34" charset="0"/>
              </a:rPr>
              <a:t>(Sun</a:t>
            </a:r>
            <a:r>
              <a:rPr lang="en-US" sz="1600" dirty="0">
                <a:latin typeface="Calibri" pitchFamily="34" charset="0"/>
              </a:rPr>
              <a:t>, Mon, Tues, Wed, Thurs, Fri, </a:t>
            </a:r>
            <a:r>
              <a:rPr lang="en-US" sz="1600" dirty="0" smtClean="0">
                <a:latin typeface="Calibri" pitchFamily="34" charset="0"/>
              </a:rPr>
              <a:t>Sat);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blackWhite">
          <a:xfrm>
            <a:off x="1541325" y="5454626"/>
            <a:ext cx="1962077" cy="335989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spcBef>
                <a:spcPts val="1200"/>
              </a:spcBef>
            </a:pPr>
            <a:r>
              <a:rPr lang="en-US" sz="1600" dirty="0" smtClean="0">
                <a:latin typeface="Calibri" pitchFamily="34" charset="0"/>
              </a:rPr>
              <a:t>Workday </a:t>
            </a:r>
            <a:r>
              <a:rPr lang="en-US" sz="1600" dirty="0">
                <a:latin typeface="Calibri" pitchFamily="34" charset="0"/>
              </a:rPr>
              <a:t>: Weekdays;</a:t>
            </a:r>
          </a:p>
        </p:txBody>
      </p:sp>
      <p:sp>
        <p:nvSpPr>
          <p:cNvPr id="2" name="Left-Right Arrow 1"/>
          <p:cNvSpPr/>
          <p:nvPr/>
        </p:nvSpPr>
        <p:spPr bwMode="auto">
          <a:xfrm>
            <a:off x="3911281" y="5454041"/>
            <a:ext cx="609600" cy="337159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blackWhite">
          <a:xfrm>
            <a:off x="1728787" y="2695544"/>
            <a:ext cx="3795912" cy="422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35000"/>
              </a:lnSpc>
            </a:pPr>
            <a:r>
              <a:rPr lang="en-US" sz="1600" b="1" dirty="0">
                <a:latin typeface="Calibri" pitchFamily="34" charset="0"/>
              </a:rPr>
              <a:t>subtype </a:t>
            </a:r>
            <a:r>
              <a:rPr lang="en-US" sz="1600" dirty="0">
                <a:latin typeface="Calibri" pitchFamily="34" charset="0"/>
              </a:rPr>
              <a:t>Weekdays </a:t>
            </a:r>
            <a:r>
              <a:rPr lang="en-US" sz="1600" b="1" dirty="0">
                <a:latin typeface="Calibri" pitchFamily="34" charset="0"/>
              </a:rPr>
              <a:t>is </a:t>
            </a:r>
            <a:r>
              <a:rPr lang="en-US" sz="1600" dirty="0">
                <a:latin typeface="Calibri" pitchFamily="34" charset="0"/>
              </a:rPr>
              <a:t>Days</a:t>
            </a:r>
            <a:r>
              <a:rPr lang="en-US" sz="1600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Calibri" pitchFamily="34" charset="0"/>
              </a:rPr>
              <a:t>range </a:t>
            </a:r>
            <a:r>
              <a:rPr lang="en-US" sz="1600" dirty="0">
                <a:solidFill>
                  <a:srgbClr val="0000FF"/>
                </a:solidFill>
                <a:latin typeface="Calibri" pitchFamily="34" charset="0"/>
              </a:rPr>
              <a:t>Mon .. Fri</a:t>
            </a:r>
            <a:r>
              <a:rPr lang="en-US" sz="1600" dirty="0" smtClean="0">
                <a:latin typeface="Calibri" pitchFamily="34" charset="0"/>
              </a:rPr>
              <a:t>;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2436826" y="2163338"/>
            <a:ext cx="219038" cy="1142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Curved Connector 5"/>
          <p:cNvCxnSpPr>
            <a:stCxn id="7" idx="0"/>
            <a:endCxn id="4" idx="2"/>
          </p:cNvCxnSpPr>
          <p:nvPr/>
        </p:nvCxnSpPr>
        <p:spPr bwMode="auto">
          <a:xfrm rot="16200000" flipV="1">
            <a:off x="2911767" y="1912202"/>
            <a:ext cx="499439" cy="1230281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triangle" w="med" len="med"/>
            <a:tailEnd type="triangle"/>
          </a:ln>
          <a:effectLst/>
        </p:spPr>
      </p:cxnSp>
      <p:sp>
        <p:nvSpPr>
          <p:cNvPr id="7" name="Rectangle 6"/>
          <p:cNvSpPr/>
          <p:nvPr/>
        </p:nvSpPr>
        <p:spPr bwMode="auto">
          <a:xfrm>
            <a:off x="3690864" y="2777062"/>
            <a:ext cx="171523" cy="10526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auto">
          <a:xfrm>
            <a:off x="3633114" y="3577258"/>
            <a:ext cx="171523" cy="167995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urved Connector 11"/>
          <p:cNvCxnSpPr>
            <a:stCxn id="24" idx="1"/>
            <a:endCxn id="9" idx="6"/>
          </p:cNvCxnSpPr>
          <p:nvPr/>
        </p:nvCxnSpPr>
        <p:spPr bwMode="auto">
          <a:xfrm rot="10800000" flipV="1">
            <a:off x="3804637" y="3636962"/>
            <a:ext cx="743550" cy="24293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Rectangle 9"/>
          <p:cNvSpPr>
            <a:spLocks noChangeArrowheads="1"/>
          </p:cNvSpPr>
          <p:nvPr/>
        </p:nvSpPr>
        <p:spPr bwMode="blackWhite">
          <a:xfrm>
            <a:off x="4548187" y="3463925"/>
            <a:ext cx="2386013" cy="346075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sz="1600">
                <a:latin typeface="Arial" charset="0"/>
              </a:rPr>
              <a:t>Workday is of type Days</a:t>
            </a:r>
          </a:p>
        </p:txBody>
      </p:sp>
    </p:spTree>
    <p:extLst>
      <p:ext uri="{BB962C8B-B14F-4D97-AF65-F5344CB8AC3E}">
        <p14:creationId xmlns:p14="http://schemas.microsoft.com/office/powerpoint/2010/main" val="15682617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9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RHS values must satisfy any LHS constraints</a:t>
            </a:r>
          </a:p>
          <a:p>
            <a:r>
              <a:rPr lang="en-US" dirty="0" smtClean="0"/>
              <a:t>Exception	Constraint_Error raised otherwise</a:t>
            </a:r>
          </a:p>
        </p:txBody>
      </p:sp>
      <p:sp>
        <p:nvSpPr>
          <p:cNvPr id="11266" name="Rectangle 8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Assignment Must Respect Constraints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905000" y="3891810"/>
            <a:ext cx="2483566" cy="21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75000"/>
              </a:lnSpc>
              <a:tabLst>
                <a:tab pos="173038" algn="l"/>
                <a:tab pos="1030288" algn="l"/>
              </a:tabLst>
            </a:pPr>
            <a:r>
              <a:rPr lang="en-US" sz="1600" noProof="1" smtClean="0">
                <a:latin typeface="Calibri" pitchFamily="34" charset="0"/>
              </a:rPr>
              <a:t>Q	: Integer	:= some_value;</a:t>
            </a:r>
          </a:p>
          <a:p>
            <a:pPr eaLnBrk="0" hangingPunct="0">
              <a:lnSpc>
                <a:spcPct val="175000"/>
              </a:lnSpc>
              <a:tabLst>
                <a:tab pos="173038" algn="l"/>
                <a:tab pos="1030288" algn="l"/>
              </a:tabLst>
            </a:pPr>
            <a:r>
              <a:rPr lang="en-US" sz="1600" noProof="1" smtClean="0">
                <a:latin typeface="Calibri" pitchFamily="34" charset="0"/>
              </a:rPr>
              <a:t>P	: </a:t>
            </a:r>
            <a:r>
              <a:rPr lang="en-US" sz="1600" b="1" noProof="1" smtClean="0">
                <a:solidFill>
                  <a:srgbClr val="0000FF"/>
                </a:solidFill>
                <a:latin typeface="Calibri" pitchFamily="34" charset="0"/>
              </a:rPr>
              <a:t>Positive	</a:t>
            </a:r>
            <a:r>
              <a:rPr lang="en-US" sz="1600" noProof="1" smtClean="0">
                <a:latin typeface="Calibri" pitchFamily="34" charset="0"/>
              </a:rPr>
              <a:t>:= Q;</a:t>
            </a:r>
          </a:p>
          <a:p>
            <a:pPr eaLnBrk="0" hangingPunct="0">
              <a:lnSpc>
                <a:spcPct val="175000"/>
              </a:lnSpc>
              <a:tabLst>
                <a:tab pos="173038" algn="l"/>
                <a:tab pos="1030288" algn="l"/>
              </a:tabLst>
            </a:pPr>
            <a:r>
              <a:rPr lang="en-US" sz="1600" noProof="1" smtClean="0">
                <a:latin typeface="Calibri" pitchFamily="34" charset="0"/>
              </a:rPr>
              <a:t>N	: </a:t>
            </a:r>
            <a:r>
              <a:rPr lang="en-US" sz="1600" b="1" noProof="1">
                <a:solidFill>
                  <a:srgbClr val="0000FF"/>
                </a:solidFill>
                <a:latin typeface="Calibri" pitchFamily="34" charset="0"/>
              </a:rPr>
              <a:t>Natural</a:t>
            </a:r>
            <a:r>
              <a:rPr lang="en-US" sz="1600" noProof="1" smtClean="0">
                <a:latin typeface="Calibri" pitchFamily="34" charset="0"/>
              </a:rPr>
              <a:t>	:= Q;</a:t>
            </a:r>
          </a:p>
          <a:p>
            <a:pPr eaLnBrk="0" hangingPunct="0">
              <a:lnSpc>
                <a:spcPct val="175000"/>
              </a:lnSpc>
              <a:tabLst>
                <a:tab pos="173038" algn="l"/>
                <a:tab pos="1030288" algn="l"/>
              </a:tabLst>
            </a:pPr>
            <a:r>
              <a:rPr lang="en-US" sz="1600" noProof="1" smtClean="0">
                <a:latin typeface="Calibri" pitchFamily="34" charset="0"/>
              </a:rPr>
              <a:t>J 	: Integer	:= P;</a:t>
            </a:r>
          </a:p>
          <a:p>
            <a:pPr eaLnBrk="0" hangingPunct="0">
              <a:lnSpc>
                <a:spcPct val="175000"/>
              </a:lnSpc>
              <a:tabLst>
                <a:tab pos="173038" algn="l"/>
                <a:tab pos="1030288" algn="l"/>
              </a:tabLst>
            </a:pPr>
            <a:r>
              <a:rPr lang="en-US" sz="1600" noProof="1" smtClean="0">
                <a:latin typeface="Calibri" pitchFamily="34" charset="0"/>
              </a:rPr>
              <a:t>K	: Integer	:= N;</a:t>
            </a:r>
            <a:endParaRPr lang="en-US" sz="1600" noProof="1">
              <a:latin typeface="Calibri" pitchFamily="34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449446" y="2724699"/>
            <a:ext cx="4301371" cy="748410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5000"/>
              </a:spcBef>
              <a:spcAft>
                <a:spcPct val="15000"/>
              </a:spcAft>
              <a:tabLst>
                <a:tab pos="1433513" algn="l"/>
              </a:tabLst>
            </a:pPr>
            <a:r>
              <a:rPr lang="en-US" sz="1600" b="1" noProof="1" smtClean="0">
                <a:latin typeface="Calibri" pitchFamily="34" charset="0"/>
              </a:rPr>
              <a:t>subtype </a:t>
            </a:r>
            <a:r>
              <a:rPr lang="en-US" sz="1600" noProof="1" smtClean="0">
                <a:latin typeface="Calibri" pitchFamily="34" charset="0"/>
              </a:rPr>
              <a:t>Positive	</a:t>
            </a:r>
            <a:r>
              <a:rPr lang="en-US" sz="1600" b="1" noProof="1" smtClean="0">
                <a:latin typeface="Calibri" pitchFamily="34" charset="0"/>
              </a:rPr>
              <a:t>is </a:t>
            </a:r>
            <a:r>
              <a:rPr lang="en-US" sz="1600" noProof="1" smtClean="0">
                <a:latin typeface="Calibri" pitchFamily="34" charset="0"/>
              </a:rPr>
              <a:t>Integer </a:t>
            </a:r>
            <a:r>
              <a:rPr lang="en-US" sz="1600" b="1" noProof="1" smtClean="0">
                <a:latin typeface="Calibri" pitchFamily="34" charset="0"/>
              </a:rPr>
              <a:t>range </a:t>
            </a:r>
            <a:r>
              <a:rPr lang="en-US" sz="1600" noProof="1" smtClean="0">
                <a:latin typeface="Calibri" pitchFamily="34" charset="0"/>
              </a:rPr>
              <a:t>1 .. Integer'Last;</a:t>
            </a:r>
          </a:p>
          <a:p>
            <a:pPr eaLnBrk="0" hangingPunct="0">
              <a:spcBef>
                <a:spcPts val="1200"/>
              </a:spcBef>
              <a:spcAft>
                <a:spcPts val="0"/>
              </a:spcAft>
              <a:tabLst>
                <a:tab pos="1433513" algn="l"/>
              </a:tabLst>
            </a:pPr>
            <a:r>
              <a:rPr lang="en-US" sz="1600" b="1" noProof="1" smtClean="0">
                <a:latin typeface="Calibri" pitchFamily="34" charset="0"/>
              </a:rPr>
              <a:t>subtype </a:t>
            </a:r>
            <a:r>
              <a:rPr lang="en-US" sz="1600" noProof="1" smtClean="0">
                <a:latin typeface="Calibri" pitchFamily="34" charset="0"/>
              </a:rPr>
              <a:t>Natural	</a:t>
            </a:r>
            <a:r>
              <a:rPr lang="en-US" sz="1600" b="1" noProof="1" smtClean="0">
                <a:latin typeface="Calibri" pitchFamily="34" charset="0"/>
              </a:rPr>
              <a:t>is </a:t>
            </a:r>
            <a:r>
              <a:rPr lang="en-US" sz="1600" noProof="1" smtClean="0">
                <a:latin typeface="Calibri" pitchFamily="34" charset="0"/>
              </a:rPr>
              <a:t>Integer </a:t>
            </a:r>
            <a:r>
              <a:rPr lang="en-US" sz="1600" b="1" noProof="1" smtClean="0">
                <a:latin typeface="Calibri" pitchFamily="34" charset="0"/>
              </a:rPr>
              <a:t>range </a:t>
            </a:r>
            <a:r>
              <a:rPr lang="en-US" sz="1600" noProof="1" smtClean="0">
                <a:latin typeface="Calibri" pitchFamily="34" charset="0"/>
              </a:rPr>
              <a:t>0 .. Integer'Last;</a:t>
            </a:r>
            <a:endParaRPr lang="en-US" sz="1600" noProof="1"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0907" y="4381881"/>
            <a:ext cx="2874826" cy="33855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noProof="1" smtClean="0">
                <a:latin typeface="Calibri" pitchFamily="34" charset="0"/>
              </a:rPr>
              <a:t>OK </a:t>
            </a:r>
            <a:r>
              <a:rPr lang="en-US" sz="1600" b="1" noProof="1">
                <a:latin typeface="Calibri" pitchFamily="34" charset="0"/>
              </a:rPr>
              <a:t>iff</a:t>
            </a:r>
            <a:r>
              <a:rPr lang="en-US" sz="1600" noProof="1">
                <a:latin typeface="Calibri" pitchFamily="34" charset="0"/>
              </a:rPr>
              <a:t> Q </a:t>
            </a:r>
            <a:r>
              <a:rPr lang="en-US" sz="1600" noProof="1" smtClean="0">
                <a:latin typeface="Calibri" pitchFamily="34" charset="0"/>
              </a:rPr>
              <a:t>in range </a:t>
            </a:r>
            <a:r>
              <a:rPr lang="en-US" sz="1600" noProof="1">
                <a:latin typeface="Calibri" pitchFamily="34" charset="0"/>
              </a:rPr>
              <a:t>1 .. Integer'Last</a:t>
            </a:r>
            <a:endParaRPr lang="en-US" sz="1600" i="0" kern="1200" dirty="0" smtClean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0907" y="5062935"/>
            <a:ext cx="2874826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noProof="1" smtClean="0">
                <a:latin typeface="Calibri" pitchFamily="34" charset="0"/>
              </a:rPr>
              <a:t>OK </a:t>
            </a:r>
            <a:r>
              <a:rPr lang="en-US" sz="1600" b="1" noProof="1">
                <a:latin typeface="Calibri" pitchFamily="34" charset="0"/>
              </a:rPr>
              <a:t>iff</a:t>
            </a:r>
            <a:r>
              <a:rPr lang="en-US" sz="1600" noProof="1">
                <a:latin typeface="Calibri" pitchFamily="34" charset="0"/>
              </a:rPr>
              <a:t> Q </a:t>
            </a:r>
            <a:r>
              <a:rPr lang="en-US" sz="1600" noProof="1" smtClean="0">
                <a:latin typeface="Calibri" pitchFamily="34" charset="0"/>
              </a:rPr>
              <a:t>in range 0 </a:t>
            </a:r>
            <a:r>
              <a:rPr lang="en-US" sz="1600" noProof="1">
                <a:latin typeface="Calibri" pitchFamily="34" charset="0"/>
              </a:rPr>
              <a:t>.. Integer'Last</a:t>
            </a:r>
            <a:endParaRPr lang="en-US" sz="1600" i="0" kern="1200" dirty="0" smtClean="0">
              <a:solidFill>
                <a:schemeClr val="accent1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505200" y="4568035"/>
            <a:ext cx="152400" cy="152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3505200" y="4986735"/>
            <a:ext cx="152400" cy="152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Curved Connector 6"/>
          <p:cNvCxnSpPr>
            <a:stCxn id="4" idx="1"/>
            <a:endCxn id="5" idx="3"/>
          </p:cNvCxnSpPr>
          <p:nvPr/>
        </p:nvCxnSpPr>
        <p:spPr bwMode="auto">
          <a:xfrm rot="10800000" flipV="1">
            <a:off x="3657601" y="4551157"/>
            <a:ext cx="1673307" cy="93077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Curved Connector 13"/>
          <p:cNvCxnSpPr>
            <a:stCxn id="9" idx="1"/>
            <a:endCxn id="11" idx="3"/>
          </p:cNvCxnSpPr>
          <p:nvPr/>
        </p:nvCxnSpPr>
        <p:spPr bwMode="auto">
          <a:xfrm rot="10800000">
            <a:off x="3657601" y="5062936"/>
            <a:ext cx="1673307" cy="169277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388585" y="2724699"/>
            <a:ext cx="1835759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i="0" kern="1200" dirty="0" smtClean="0"/>
              <a:t>Language-defined</a:t>
            </a:r>
          </a:p>
        </p:txBody>
      </p:sp>
      <p:cxnSp>
        <p:nvCxnSpPr>
          <p:cNvPr id="6" name="Curved Connector 5"/>
          <p:cNvCxnSpPr>
            <a:stCxn id="2" idx="1"/>
            <a:endCxn id="11269" idx="3"/>
          </p:cNvCxnSpPr>
          <p:nvPr/>
        </p:nvCxnSpPr>
        <p:spPr bwMode="auto">
          <a:xfrm rot="10800000" flipV="1">
            <a:off x="5750817" y="2893976"/>
            <a:ext cx="637768" cy="204928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356190" y="5758150"/>
            <a:ext cx="1598130" cy="338554"/>
          </a:xfrm>
          <a:prstGeom prst="rect">
            <a:avLst/>
          </a:prstGeom>
          <a:solidFill>
            <a:srgbClr val="33CC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noProof="1" smtClean="0">
                <a:latin typeface="Calibri" pitchFamily="34" charset="0"/>
              </a:rPr>
              <a:t>Nothing to check</a:t>
            </a:r>
            <a:endParaRPr lang="en-US" sz="1600" i="0" kern="1200" dirty="0" smtClean="0">
              <a:solidFill>
                <a:schemeClr val="accent1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3505200" y="5410200"/>
            <a:ext cx="152400" cy="152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6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Curved Connector 16"/>
          <p:cNvCxnSpPr>
            <a:stCxn id="15" idx="1"/>
            <a:endCxn id="16" idx="3"/>
          </p:cNvCxnSpPr>
          <p:nvPr/>
        </p:nvCxnSpPr>
        <p:spPr bwMode="auto">
          <a:xfrm rot="10800000">
            <a:off x="3657600" y="5486401"/>
            <a:ext cx="1698590" cy="441027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Rectangle 17"/>
          <p:cNvSpPr/>
          <p:nvPr/>
        </p:nvSpPr>
        <p:spPr bwMode="auto">
          <a:xfrm>
            <a:off x="3505200" y="5791200"/>
            <a:ext cx="152400" cy="152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6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Curved Connector 18"/>
          <p:cNvCxnSpPr>
            <a:stCxn id="15" idx="1"/>
            <a:endCxn id="18" idx="3"/>
          </p:cNvCxnSpPr>
          <p:nvPr/>
        </p:nvCxnSpPr>
        <p:spPr bwMode="auto">
          <a:xfrm rot="10800000">
            <a:off x="3657600" y="5867401"/>
            <a:ext cx="1698590" cy="60027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 bwMode="auto">
          <a:xfrm>
            <a:off x="685800" y="1790696"/>
            <a:ext cx="32766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8195" name="Rectangle 9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Subtypes</a:t>
            </a:r>
          </a:p>
          <a:p>
            <a:r>
              <a:rPr lang="en-US" dirty="0" smtClean="0"/>
              <a:t>Membership Tests</a:t>
            </a:r>
          </a:p>
          <a:p>
            <a:r>
              <a:rPr lang="en-US" dirty="0" smtClean="0"/>
              <a:t>Qualified Names</a:t>
            </a:r>
          </a:p>
          <a:p>
            <a:r>
              <a:rPr lang="en-US" dirty="0" smtClean="0"/>
              <a:t>Conditional </a:t>
            </a:r>
            <a:r>
              <a:rPr lang="en-US" dirty="0" smtClean="0"/>
              <a:t>Expressions</a:t>
            </a:r>
          </a:p>
          <a:p>
            <a:r>
              <a:rPr lang="en-US" dirty="0" smtClean="0"/>
              <a:t>Summary</a:t>
            </a:r>
          </a:p>
        </p:txBody>
      </p:sp>
      <p:pic>
        <p:nvPicPr>
          <p:cNvPr id="7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9530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3352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“Membership”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Syntax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Acts like a Boolean function</a:t>
            </a:r>
          </a:p>
          <a:p>
            <a:r>
              <a:rPr lang="en-US" dirty="0"/>
              <a:t>Usable anywhere a Boolean value is </a:t>
            </a:r>
            <a:r>
              <a:rPr lang="en-US" dirty="0" smtClean="0"/>
              <a:t>allowed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1828800"/>
            <a:ext cx="6995826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noProof="1" smtClean="0"/>
              <a:t>simple_expression [</a:t>
            </a:r>
            <a:r>
              <a:rPr lang="en-US" sz="1600" b="1" noProof="1" smtClean="0"/>
              <a:t>not</a:t>
            </a:r>
            <a:r>
              <a:rPr lang="en-US" sz="1600" noProof="1" smtClean="0"/>
              <a:t>] </a:t>
            </a:r>
            <a:r>
              <a:rPr lang="en-US" sz="1600" b="1" noProof="1" smtClean="0"/>
              <a:t>in </a:t>
            </a:r>
            <a:r>
              <a:rPr lang="en-US" sz="1600" noProof="1" smtClean="0"/>
              <a:t>membership_choice_list</a:t>
            </a:r>
          </a:p>
          <a:p>
            <a:pPr>
              <a:spcBef>
                <a:spcPts val="600"/>
              </a:spcBef>
              <a:tabLst>
                <a:tab pos="285750" algn="l"/>
                <a:tab pos="628650" algn="l"/>
              </a:tabLst>
            </a:pPr>
            <a:r>
              <a:rPr lang="en-US" sz="1600" noProof="1" smtClean="0"/>
              <a:t>	membership_choice_list ::= membership_choice { | membership_choice}</a:t>
            </a:r>
          </a:p>
          <a:p>
            <a:pPr>
              <a:spcBef>
                <a:spcPts val="600"/>
              </a:spcBef>
              <a:tabLst>
                <a:tab pos="285750" algn="l"/>
                <a:tab pos="628650" algn="l"/>
              </a:tabLst>
            </a:pPr>
            <a:r>
              <a:rPr lang="en-US" sz="1600" noProof="1" smtClean="0"/>
              <a:t>	membership_choice ::= expression | range | subtype_mark</a:t>
            </a:r>
            <a:endParaRPr lang="en-US" sz="1600" i="0" kern="1200" noProof="1" smtClean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200" y="4648200"/>
            <a:ext cx="253146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kern="1200" dirty="0" smtClean="0">
                <a:latin typeface="Calibri" pitchFamily="34" charset="0"/>
              </a:rPr>
              <a:t>X : Integer := … </a:t>
            </a:r>
          </a:p>
          <a:p>
            <a:endParaRPr lang="en-US" sz="1600" dirty="0">
              <a:latin typeface="Calibri" pitchFamily="34" charset="0"/>
            </a:endParaRPr>
          </a:p>
          <a:p>
            <a:r>
              <a:rPr lang="en-US" sz="1600" i="0" kern="1200" dirty="0" smtClean="0">
                <a:latin typeface="Calibri" pitchFamily="34" charset="0"/>
              </a:rPr>
              <a:t>B : Boolean := X </a:t>
            </a:r>
            <a:r>
              <a:rPr lang="en-US" sz="1600" b="1" i="0" kern="1200" dirty="0" smtClean="0">
                <a:latin typeface="Calibri" pitchFamily="34" charset="0"/>
              </a:rPr>
              <a:t>in </a:t>
            </a:r>
            <a:r>
              <a:rPr lang="en-US" sz="1600" i="0" kern="1200" dirty="0" smtClean="0">
                <a:latin typeface="Calibri" pitchFamily="34" charset="0"/>
              </a:rPr>
              <a:t>0 .. 5;</a:t>
            </a:r>
          </a:p>
          <a:p>
            <a:endParaRPr lang="en-US" sz="1600" dirty="0">
              <a:latin typeface="Calibri" pitchFamily="34" charset="0"/>
            </a:endParaRPr>
          </a:p>
          <a:p>
            <a:r>
              <a:rPr lang="en-US" sz="1600" i="0" kern="1200" dirty="0" smtClean="0">
                <a:latin typeface="Calibri" pitchFamily="34" charset="0"/>
              </a:rPr>
              <a:t>C : </a:t>
            </a:r>
            <a:r>
              <a:rPr lang="en-US" sz="1600" dirty="0">
                <a:latin typeface="Calibri" pitchFamily="34" charset="0"/>
              </a:rPr>
              <a:t>Boolean </a:t>
            </a:r>
            <a:r>
              <a:rPr lang="en-US" sz="1600" dirty="0" smtClean="0">
                <a:latin typeface="Calibri" pitchFamily="34" charset="0"/>
              </a:rPr>
              <a:t>:= </a:t>
            </a:r>
            <a:r>
              <a:rPr lang="en-US" sz="1600" dirty="0">
                <a:latin typeface="Calibri" pitchFamily="34" charset="0"/>
              </a:rPr>
              <a:t>X </a:t>
            </a:r>
            <a:r>
              <a:rPr lang="en-US" sz="1600" b="1" dirty="0" smtClean="0">
                <a:latin typeface="Calibri" pitchFamily="34" charset="0"/>
              </a:rPr>
              <a:t>not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b="1" dirty="0" smtClean="0">
                <a:latin typeface="Calibri" pitchFamily="34" charset="0"/>
              </a:rPr>
              <a:t>in </a:t>
            </a:r>
            <a:r>
              <a:rPr lang="en-US" sz="1600" dirty="0">
                <a:latin typeface="Calibri" pitchFamily="34" charset="0"/>
              </a:rPr>
              <a:t>0 .. 5</a:t>
            </a:r>
            <a:r>
              <a:rPr lang="en-US" sz="1600" dirty="0" smtClean="0">
                <a:latin typeface="Calibri" pitchFamily="34" charset="0"/>
              </a:rPr>
              <a:t>;</a:t>
            </a:r>
            <a:endParaRPr lang="en-US" sz="1600" i="0" kern="1200" dirty="0" smtClean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0076" y="4871466"/>
            <a:ext cx="1911101" cy="33855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i="0" kern="1200" dirty="0" smtClean="0"/>
              <a:t>X &gt;= 0 and X &lt;= 5;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3620656" y="5226185"/>
            <a:ext cx="221313" cy="15240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Curved Connector 8"/>
          <p:cNvCxnSpPr>
            <a:stCxn id="6" idx="1"/>
            <a:endCxn id="7" idx="3"/>
          </p:cNvCxnSpPr>
          <p:nvPr/>
        </p:nvCxnSpPr>
        <p:spPr bwMode="auto">
          <a:xfrm rot="10800000" flipV="1">
            <a:off x="3841970" y="5040743"/>
            <a:ext cx="818107" cy="261642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7164750" y="1503218"/>
            <a:ext cx="1665841" cy="33855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i="0" kern="1200" dirty="0" smtClean="0"/>
              <a:t>Appears in code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6181436" y="2208205"/>
            <a:ext cx="221313" cy="15240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2" name="Curved Connector 11"/>
          <p:cNvCxnSpPr>
            <a:stCxn id="10" idx="1"/>
            <a:endCxn id="11" idx="0"/>
          </p:cNvCxnSpPr>
          <p:nvPr/>
        </p:nvCxnSpPr>
        <p:spPr bwMode="auto">
          <a:xfrm rot="10800000" flipV="1">
            <a:off x="6292094" y="1672495"/>
            <a:ext cx="872657" cy="535710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4895381" y="5535772"/>
            <a:ext cx="1511952" cy="33855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i="0" kern="1200" dirty="0" smtClean="0"/>
              <a:t>X &lt; 0 or X &gt; 5;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3955113" y="5715000"/>
            <a:ext cx="221313" cy="15240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Curved Connector 14"/>
          <p:cNvCxnSpPr>
            <a:stCxn id="13" idx="1"/>
            <a:endCxn id="14" idx="3"/>
          </p:cNvCxnSpPr>
          <p:nvPr/>
        </p:nvCxnSpPr>
        <p:spPr bwMode="auto">
          <a:xfrm rot="10800000" flipV="1">
            <a:off x="4176427" y="5705048"/>
            <a:ext cx="718955" cy="86151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4792138" y="6171676"/>
            <a:ext cx="2451312" cy="338554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dirty="0" smtClean="0"/>
              <a:t>Same as:   </a:t>
            </a:r>
            <a:r>
              <a:rPr lang="en-US" sz="1600" b="1" dirty="0" smtClean="0">
                <a:latin typeface="Calibri" pitchFamily="34" charset="0"/>
              </a:rPr>
              <a:t>not </a:t>
            </a:r>
            <a:r>
              <a:rPr lang="en-US" sz="1600" dirty="0" smtClean="0">
                <a:latin typeface="Calibri" pitchFamily="34" charset="0"/>
              </a:rPr>
              <a:t>(X </a:t>
            </a:r>
            <a:r>
              <a:rPr lang="en-US" sz="1600" b="1" dirty="0" smtClean="0">
                <a:latin typeface="Calibri" pitchFamily="34" charset="0"/>
              </a:rPr>
              <a:t>in </a:t>
            </a:r>
            <a:r>
              <a:rPr lang="en-US" sz="1600" dirty="0" smtClean="0">
                <a:latin typeface="Calibri" pitchFamily="34" charset="0"/>
              </a:rPr>
              <a:t>0 .. 5)</a:t>
            </a:r>
            <a:endParaRPr lang="en-US" sz="1600" i="0" kern="1200" dirty="0" smtClean="0">
              <a:latin typeface="Calibri" pitchFamily="34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3429000" y="5943600"/>
            <a:ext cx="221313" cy="15240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9" name="Curved Connector 18"/>
          <p:cNvCxnSpPr>
            <a:stCxn id="17" idx="1"/>
            <a:endCxn id="18" idx="2"/>
          </p:cNvCxnSpPr>
          <p:nvPr/>
        </p:nvCxnSpPr>
        <p:spPr bwMode="auto">
          <a:xfrm rot="10800000">
            <a:off x="3539658" y="6096001"/>
            <a:ext cx="1252481" cy="244953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26445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Non-Contiguous Membership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Uses vertical bar “choice” syntax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340817" y="1993389"/>
            <a:ext cx="3983783" cy="4255011"/>
            <a:chOff x="2340817" y="1993389"/>
            <a:chExt cx="3983783" cy="4255011"/>
          </a:xfrm>
        </p:grpSpPr>
        <p:sp>
          <p:nvSpPr>
            <p:cNvPr id="5" name="Wave 4"/>
            <p:cNvSpPr/>
            <p:nvPr/>
          </p:nvSpPr>
          <p:spPr bwMode="auto">
            <a:xfrm>
              <a:off x="2883695" y="3657600"/>
              <a:ext cx="1495428" cy="304800"/>
            </a:xfrm>
            <a:prstGeom prst="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340817" y="1993389"/>
              <a:ext cx="3983783" cy="42550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1717675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with </a:t>
              </a:r>
              <a:r>
                <a:rPr lang="en-US" sz="1600" noProof="1" smtClean="0">
                  <a:latin typeface="Calibri" pitchFamily="34" charset="0"/>
                </a:rPr>
                <a:t>Ada.Text_IO; 	</a:t>
              </a:r>
              <a:r>
                <a:rPr lang="en-US" sz="1600" b="1" noProof="1" smtClean="0">
                  <a:latin typeface="Calibri" pitchFamily="34" charset="0"/>
                </a:rPr>
                <a:t>use </a:t>
              </a:r>
              <a:r>
                <a:rPr lang="en-US" sz="1600" noProof="1" smtClean="0">
                  <a:latin typeface="Calibri" pitchFamily="34" charset="0"/>
                </a:rPr>
                <a:t>Ada.Text_IO;</a:t>
              </a:r>
            </a:p>
            <a:p>
              <a:pPr>
                <a:spcBef>
                  <a:spcPts val="300"/>
                </a:spcBef>
                <a:tabLst>
                  <a:tab pos="1717675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with </a:t>
              </a:r>
              <a:r>
                <a:rPr lang="en-US" sz="1600" noProof="1" smtClean="0">
                  <a:latin typeface="Calibri" pitchFamily="34" charset="0"/>
                </a:rPr>
                <a:t>Ada.Calendar; 	</a:t>
              </a:r>
              <a:r>
                <a:rPr lang="en-US" sz="1600" b="1" noProof="1" smtClean="0">
                  <a:latin typeface="Calibri" pitchFamily="34" charset="0"/>
                </a:rPr>
                <a:t>use </a:t>
              </a:r>
              <a:r>
                <a:rPr lang="en-US" sz="1600" noProof="1" smtClean="0">
                  <a:latin typeface="Calibri" pitchFamily="34" charset="0"/>
                </a:rPr>
                <a:t>Ada.Calendar;</a:t>
              </a:r>
            </a:p>
            <a:p>
              <a:pPr>
                <a:spcBef>
                  <a:spcPts val="1200"/>
                </a:spcBef>
              </a:pPr>
              <a:r>
                <a:rPr lang="en-US" sz="1600" b="1" noProof="1" smtClean="0">
                  <a:latin typeface="Calibri" pitchFamily="34" charset="0"/>
                </a:rPr>
                <a:t>procedure </a:t>
              </a:r>
              <a:r>
                <a:rPr lang="en-US" sz="1600" noProof="1" smtClean="0">
                  <a:latin typeface="Calibri" pitchFamily="34" charset="0"/>
                </a:rPr>
                <a:t>Demo </a:t>
              </a:r>
              <a:r>
                <a:rPr lang="en-US" sz="1600" b="1" noProof="1" smtClean="0">
                  <a:latin typeface="Calibri" pitchFamily="34" charset="0"/>
                </a:rPr>
                <a:t>is</a:t>
              </a:r>
            </a:p>
            <a:p>
              <a:pPr>
                <a:spcBef>
                  <a:spcPts val="600"/>
                </a:spcBef>
                <a:tabLst>
                  <a:tab pos="285750" algn="l"/>
                  <a:tab pos="517525" algn="l"/>
                </a:tabLst>
              </a:pPr>
              <a:r>
                <a:rPr lang="en-US" sz="1600" noProof="1" smtClean="0">
                  <a:latin typeface="Calibri" pitchFamily="34" charset="0"/>
                </a:rPr>
                <a:t>	M : Month_Number := Month (Clock);</a:t>
              </a:r>
              <a:r>
                <a:rPr lang="en-US" sz="1600" b="1" noProof="1" smtClean="0">
                  <a:latin typeface="Calibri" pitchFamily="34" charset="0"/>
                </a:rPr>
                <a:t> </a:t>
              </a:r>
            </a:p>
            <a:p>
              <a:pPr>
                <a:spcBef>
                  <a:spcPts val="600"/>
                </a:spcBef>
                <a:tabLst>
                  <a:tab pos="285750" algn="l"/>
                  <a:tab pos="517525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begin</a:t>
              </a:r>
            </a:p>
            <a:p>
              <a:pPr>
                <a:spcBef>
                  <a:spcPts val="600"/>
                </a:spcBef>
                <a:tabLst>
                  <a:tab pos="285750" algn="l"/>
                  <a:tab pos="517525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	if </a:t>
              </a:r>
              <a:r>
                <a:rPr lang="en-US" sz="1600" noProof="1" smtClean="0">
                  <a:latin typeface="Calibri" pitchFamily="34" charset="0"/>
                </a:rPr>
                <a:t>M </a:t>
              </a:r>
              <a:r>
                <a:rPr lang="en-US" sz="1600" b="1" noProof="1" smtClean="0">
                  <a:latin typeface="Calibri" pitchFamily="34" charset="0"/>
                </a:rPr>
                <a:t>in </a:t>
              </a:r>
              <a:r>
                <a:rPr lang="en-US" sz="1600" noProof="1" smtClean="0">
                  <a:latin typeface="Calibri" pitchFamily="34" charset="0"/>
                </a:rPr>
                <a:t>9 | 4 | 6 | 11 </a:t>
              </a:r>
              <a:r>
                <a:rPr lang="en-US" sz="1600" b="1" noProof="1" smtClean="0">
                  <a:latin typeface="Calibri" pitchFamily="34" charset="0"/>
                </a:rPr>
                <a:t>then</a:t>
              </a:r>
            </a:p>
            <a:p>
              <a:pPr>
                <a:spcBef>
                  <a:spcPts val="600"/>
                </a:spcBef>
                <a:tabLst>
                  <a:tab pos="285750" algn="l"/>
                  <a:tab pos="517525" algn="l"/>
                </a:tabLst>
              </a:pPr>
              <a:r>
                <a:rPr lang="en-US" sz="1600" noProof="1" smtClean="0">
                  <a:latin typeface="Calibri" pitchFamily="34" charset="0"/>
                </a:rPr>
                <a:t>		Put_Line ("31 days in this month");</a:t>
              </a:r>
            </a:p>
            <a:p>
              <a:pPr>
                <a:spcBef>
                  <a:spcPts val="600"/>
                </a:spcBef>
                <a:tabLst>
                  <a:tab pos="285750" algn="l"/>
                  <a:tab pos="517525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	elsif </a:t>
              </a:r>
              <a:r>
                <a:rPr lang="en-US" sz="1600" noProof="1" smtClean="0">
                  <a:latin typeface="Calibri" pitchFamily="34" charset="0"/>
                </a:rPr>
                <a:t>M = 2 </a:t>
              </a:r>
              <a:r>
                <a:rPr lang="en-US" sz="1600" b="1" noProof="1" smtClean="0">
                  <a:latin typeface="Calibri" pitchFamily="34" charset="0"/>
                </a:rPr>
                <a:t>then </a:t>
              </a:r>
            </a:p>
            <a:p>
              <a:pPr>
                <a:spcBef>
                  <a:spcPts val="600"/>
                </a:spcBef>
                <a:tabLst>
                  <a:tab pos="285750" algn="l"/>
                  <a:tab pos="517525" algn="l"/>
                </a:tabLst>
              </a:pPr>
              <a:r>
                <a:rPr lang="en-US" sz="1600" noProof="1" smtClean="0">
                  <a:latin typeface="Calibri" pitchFamily="34" charset="0"/>
                </a:rPr>
                <a:t>		Put_Line ("It's February, who knows?");</a:t>
              </a:r>
            </a:p>
            <a:p>
              <a:pPr>
                <a:spcBef>
                  <a:spcPts val="600"/>
                </a:spcBef>
                <a:tabLst>
                  <a:tab pos="285750" algn="l"/>
                  <a:tab pos="517525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	else</a:t>
              </a:r>
            </a:p>
            <a:p>
              <a:pPr>
                <a:spcBef>
                  <a:spcPts val="600"/>
                </a:spcBef>
                <a:tabLst>
                  <a:tab pos="285750" algn="l"/>
                  <a:tab pos="517525" algn="l"/>
                </a:tabLst>
              </a:pPr>
              <a:r>
                <a:rPr lang="en-US" sz="1600" noProof="1" smtClean="0">
                  <a:latin typeface="Calibri" pitchFamily="34" charset="0"/>
                </a:rPr>
                <a:t>		Put_Line ("30 days in this month");</a:t>
              </a:r>
            </a:p>
            <a:p>
              <a:pPr>
                <a:spcBef>
                  <a:spcPts val="600"/>
                </a:spcBef>
                <a:tabLst>
                  <a:tab pos="285750" algn="l"/>
                  <a:tab pos="517525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	end if</a:t>
              </a:r>
              <a:r>
                <a:rPr lang="en-US" sz="1600" noProof="1" smtClean="0">
                  <a:latin typeface="Calibri" pitchFamily="34" charset="0"/>
                </a:rPr>
                <a:t>;</a:t>
              </a:r>
            </a:p>
            <a:p>
              <a:pPr>
                <a:spcBef>
                  <a:spcPts val="600"/>
                </a:spcBef>
                <a:tabLst>
                  <a:tab pos="285750" algn="l"/>
                  <a:tab pos="517525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end </a:t>
              </a:r>
              <a:r>
                <a:rPr lang="en-US" sz="1600" noProof="1" smtClean="0">
                  <a:latin typeface="Calibri" pitchFamily="34" charset="0"/>
                </a:rPr>
                <a:t>Demo;</a:t>
              </a:r>
              <a:endParaRPr lang="en-US" sz="1600" noProof="1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122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 bwMode="auto">
          <a:xfrm>
            <a:off x="685800" y="2438400"/>
            <a:ext cx="30480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8195" name="Rectangle 9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Subtypes</a:t>
            </a:r>
          </a:p>
          <a:p>
            <a:r>
              <a:rPr lang="en-US" dirty="0" smtClean="0"/>
              <a:t>Membership </a:t>
            </a:r>
            <a:r>
              <a:rPr lang="en-US" dirty="0" smtClean="0"/>
              <a:t>Tests</a:t>
            </a:r>
          </a:p>
          <a:p>
            <a:r>
              <a:rPr lang="en-US" dirty="0" smtClean="0"/>
              <a:t>Qualified Names</a:t>
            </a:r>
            <a:endParaRPr lang="en-US" dirty="0" smtClean="0"/>
          </a:p>
          <a:p>
            <a:r>
              <a:rPr lang="en-US" dirty="0" smtClean="0"/>
              <a:t>Conditional Expressions</a:t>
            </a:r>
          </a:p>
          <a:p>
            <a:r>
              <a:rPr lang="en-US" dirty="0" smtClean="0"/>
              <a:t>Summary</a:t>
            </a:r>
          </a:p>
        </p:txBody>
      </p:sp>
      <p:pic>
        <p:nvPicPr>
          <p:cNvPr id="7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9530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39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600" i="0" kern="1200" dirty="0" smtClean="0">
            <a:solidFill>
              <a:schemeClr val="accent1"/>
            </a:solidFill>
          </a:defRPr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AdaCore Training</Template>
  <TotalTime>3640</TotalTime>
  <Pages>18</Pages>
  <Words>846</Words>
  <Application>Microsoft Office PowerPoint</Application>
  <PresentationFormat>Letter Paper (8.5x11 in)</PresentationFormat>
  <Paragraphs>235</Paragraphs>
  <Slides>19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2" baseType="lpstr">
      <vt:lpstr>ＭＳ Ｐゴシック</vt:lpstr>
      <vt:lpstr>Arial</vt:lpstr>
      <vt:lpstr>Arial Black</vt:lpstr>
      <vt:lpstr>Calibri</vt:lpstr>
      <vt:lpstr>Consolas</vt:lpstr>
      <vt:lpstr>Franklin Gothic Book</vt:lpstr>
      <vt:lpstr>Helvetica</vt:lpstr>
      <vt:lpstr>Times</vt:lpstr>
      <vt:lpstr>Times New Roman</vt:lpstr>
      <vt:lpstr>Verdana</vt:lpstr>
      <vt:lpstr>Wingdings</vt:lpstr>
      <vt:lpstr>ヒラギノ角ゴ ProN W3</vt:lpstr>
      <vt:lpstr>AdaCore Training</vt:lpstr>
      <vt:lpstr>Advanced Expressions</vt:lpstr>
      <vt:lpstr>Subtypes</vt:lpstr>
      <vt:lpstr>Kinds of Constraints</vt:lpstr>
      <vt:lpstr>Subtype Example</vt:lpstr>
      <vt:lpstr>Assignment Must Respect Constraints</vt:lpstr>
      <vt:lpstr>Agenda</vt:lpstr>
      <vt:lpstr>“Membership” Operation</vt:lpstr>
      <vt:lpstr>Testing Non-Contiguous Membership</vt:lpstr>
      <vt:lpstr>Agenda</vt:lpstr>
      <vt:lpstr>“Qualification”</vt:lpstr>
      <vt:lpstr>Agenda</vt:lpstr>
      <vt:lpstr>Conditional Expressions</vt:lpstr>
      <vt:lpstr>“If Expressions”</vt:lpstr>
      <vt:lpstr>“Result” Must Be Compatible with Context </vt:lpstr>
      <vt:lpstr>Boolean If-Expressions</vt:lpstr>
      <vt:lpstr>“Case Expressions”</vt:lpstr>
      <vt:lpstr>Agenda</vt:lpstr>
      <vt:lpstr>Subtypes Localize Dependencies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Pat, Kathy and Joe Rogers</dc:creator>
  <cp:lastModifiedBy>rogers</cp:lastModifiedBy>
  <cp:revision>551</cp:revision>
  <cp:lastPrinted>2015-03-06T19:02:36Z</cp:lastPrinted>
  <dcterms:created xsi:type="dcterms:W3CDTF">1994-03-23T22:09:22Z</dcterms:created>
  <dcterms:modified xsi:type="dcterms:W3CDTF">2018-03-24T17:45:16Z</dcterms:modified>
</cp:coreProperties>
</file>