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7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1" r:id="rId3"/>
    <p:sldId id="268" r:id="rId4"/>
    <p:sldId id="269" r:id="rId5"/>
    <p:sldId id="259" r:id="rId6"/>
    <p:sldId id="273" r:id="rId7"/>
    <p:sldId id="314" r:id="rId8"/>
    <p:sldId id="315" r:id="rId9"/>
    <p:sldId id="316" r:id="rId10"/>
    <p:sldId id="318" r:id="rId11"/>
    <p:sldId id="285" r:id="rId12"/>
    <p:sldId id="306" r:id="rId13"/>
  </p:sldIdLst>
  <p:sldSz cx="9144000" cy="6858000" type="letter"/>
  <p:notesSz cx="7315200" cy="9601200"/>
  <p:custShowLst>
    <p:custShow name="LLNL" id="0">
      <p:sldLst>
        <p:sld r:id="rId2"/>
        <p:sld r:id="rId6"/>
        <p:sld r:id="rId3"/>
        <p:sld r:id="rId4"/>
        <p:sld r:id="rId5"/>
        <p:sld r:id="rId7"/>
        <p:sld r:id="rId12"/>
        <p:sld r:id="rId13"/>
      </p:sldLst>
    </p:custShow>
  </p:custShow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0000FF"/>
    <a:srgbClr val="666699"/>
    <a:srgbClr val="FF3300"/>
    <a:srgbClr val="FFCC99"/>
    <a:srgbClr val="FFFF99"/>
    <a:srgbClr val="CC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7646" autoAdjust="0"/>
  </p:normalViewPr>
  <p:slideViewPr>
    <p:cSldViewPr>
      <p:cViewPr varScale="1">
        <p:scale>
          <a:sx n="106" d="100"/>
          <a:sy n="106" d="100"/>
        </p:scale>
        <p:origin x="64" y="9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120" d="100"/>
          <a:sy n="120" d="100"/>
        </p:scale>
        <p:origin x="964" y="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Line 13"/>
          <p:cNvSpPr>
            <a:spLocks noChangeShapeType="1"/>
          </p:cNvSpPr>
          <p:nvPr/>
        </p:nvSpPr>
        <p:spPr bwMode="auto">
          <a:xfrm>
            <a:off x="423863" y="336550"/>
            <a:ext cx="66468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15" name="Line 19"/>
          <p:cNvSpPr>
            <a:spLocks noChangeShapeType="1"/>
          </p:cNvSpPr>
          <p:nvPr/>
        </p:nvSpPr>
        <p:spPr bwMode="auto">
          <a:xfrm>
            <a:off x="325438" y="9201150"/>
            <a:ext cx="66452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9588" y="0"/>
            <a:ext cx="6364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ctr" defTabSz="966788" eaLnBrk="0" hangingPunct="0">
              <a:defRPr sz="15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52688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Exceptions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46544" y="9231063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00926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726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55" tIns="46988" rIns="95655" bIns="469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290888" y="9145588"/>
            <a:ext cx="7318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98" tIns="46988" rIns="92298" bIns="46988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5E416FB5-7EDD-4D9B-8A48-698C104356FF}" type="slidenum">
              <a:rPr lang="en-US" sz="13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238835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53022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737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0948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00CE866C-F5C6-42C6-8DEC-93C6AA2F5EAF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68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8A565FCB-AF8F-4E2B-99A2-C1B0F449D8BC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57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987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037ABEC3-BA8E-4934-989D-D677DE2EFA85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0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4699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554788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554788"/>
            <a:ext cx="19812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Slide  </a:t>
            </a:r>
            <a:fld id="{A73B4FEB-0BA2-4DFA-AD49-CC4FF69A3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4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Exceptions</a:t>
            </a:r>
            <a:endParaRPr lang="en-US" dirty="0" smtClean="0"/>
          </a:p>
        </p:txBody>
      </p:sp>
      <p:sp>
        <p:nvSpPr>
          <p:cNvPr id="10243" name="Rectangle 48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en-US" dirty="0" smtClean="0"/>
              <a:t>Introduction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Implicitly and Explicitly Raised Exceptions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User-defined Exceptions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Explicitly-Raised Exceptions</a:t>
            </a:r>
          </a:p>
        </p:txBody>
      </p:sp>
      <p:sp>
        <p:nvSpPr>
          <p:cNvPr id="26627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Raised by application via “raise statements”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Named exception becomes active</a:t>
            </a:r>
          </a:p>
          <a:p>
            <a:r>
              <a:rPr lang="en-US" dirty="0" smtClean="0"/>
              <a:t>Syntax</a:t>
            </a: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blackWhite">
          <a:xfrm>
            <a:off x="1447800" y="2971800"/>
            <a:ext cx="6376747" cy="66838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  <a:tabLst>
                <a:tab pos="1828800" algn="l"/>
              </a:tabLst>
              <a:defRPr/>
            </a:pPr>
            <a:r>
              <a:rPr lang="en-US" sz="1600" noProof="1" smtClean="0">
                <a:latin typeface="Arial" charset="0"/>
              </a:rPr>
              <a:t>raise_statement ::=	</a:t>
            </a:r>
            <a:r>
              <a:rPr lang="en-US" sz="1600" b="1" noProof="1" smtClean="0">
                <a:latin typeface="Arial" charset="0"/>
              </a:rPr>
              <a:t>raise</a:t>
            </a:r>
            <a:r>
              <a:rPr lang="en-US" sz="1600" noProof="1" smtClean="0">
                <a:latin typeface="Arial" charset="0"/>
              </a:rPr>
              <a:t>; |</a:t>
            </a:r>
          </a:p>
          <a:p>
            <a:pPr eaLnBrk="0" hangingPunct="0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  <a:tabLst>
                <a:tab pos="1828800" algn="l"/>
              </a:tabLst>
              <a:defRPr/>
            </a:pPr>
            <a:r>
              <a:rPr lang="en-US" sz="1600" noProof="1" smtClean="0">
                <a:latin typeface="Arial" charset="0"/>
              </a:rPr>
              <a:t>	</a:t>
            </a:r>
            <a:r>
              <a:rPr lang="en-US" sz="1600" b="1" noProof="1" smtClean="0">
                <a:latin typeface="Arial" charset="0"/>
              </a:rPr>
              <a:t>raise </a:t>
            </a:r>
            <a:r>
              <a:rPr lang="en-US" sz="1600" i="1" noProof="1" smtClean="0">
                <a:latin typeface="Arial" charset="0"/>
              </a:rPr>
              <a:t>exception_name </a:t>
            </a:r>
            <a:r>
              <a:rPr lang="en-US" sz="1600" noProof="1" smtClean="0">
                <a:latin typeface="Arial" charset="0"/>
              </a:rPr>
              <a:t>[</a:t>
            </a:r>
            <a:r>
              <a:rPr lang="en-US" sz="1600" b="1" noProof="1" smtClean="0">
                <a:latin typeface="Arial" charset="0"/>
              </a:rPr>
              <a:t>with </a:t>
            </a:r>
            <a:r>
              <a:rPr lang="en-US" sz="1600" i="1" noProof="1" smtClean="0">
                <a:latin typeface="Arial" charset="0"/>
              </a:rPr>
              <a:t>string_expression</a:t>
            </a:r>
            <a:r>
              <a:rPr lang="en-US" sz="1600" noProof="1" smtClean="0">
                <a:latin typeface="Arial" charset="0"/>
              </a:rPr>
              <a:t>];</a:t>
            </a:r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533400" y="4724401"/>
            <a:ext cx="2474524" cy="1015663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ot"/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600" b="1" noProof="1" smtClean="0">
                <a:latin typeface="Calibri" pitchFamily="34" charset="0"/>
              </a:rPr>
              <a:t>if </a:t>
            </a:r>
            <a:r>
              <a:rPr lang="en-US" sz="1600" noProof="1" smtClean="0">
                <a:latin typeface="Calibri" pitchFamily="34" charset="0"/>
              </a:rPr>
              <a:t>Unknown (User_ID) </a:t>
            </a:r>
            <a:r>
              <a:rPr lang="en-US" sz="1600" b="1" noProof="1" smtClean="0">
                <a:latin typeface="Calibri" pitchFamily="34" charset="0"/>
              </a:rPr>
              <a:t>then</a:t>
            </a:r>
            <a:endParaRPr lang="en-US" sz="1600" noProof="1" smtClean="0">
              <a:latin typeface="Calibri" pitchFamily="34" charset="0"/>
            </a:endParaRPr>
          </a:p>
          <a:p>
            <a:pPr>
              <a:lnSpc>
                <a:spcPct val="125000"/>
              </a:lnSpc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raise </a:t>
            </a:r>
            <a:r>
              <a:rPr lang="en-US" sz="1600" noProof="1" smtClean="0">
                <a:latin typeface="Calibri" pitchFamily="34" charset="0"/>
              </a:rPr>
              <a:t>Invalid_User;</a:t>
            </a:r>
          </a:p>
          <a:p>
            <a:pPr>
              <a:lnSpc>
                <a:spcPct val="125000"/>
              </a:lnSpc>
            </a:pPr>
            <a:r>
              <a:rPr lang="en-US" sz="1600" b="1" noProof="1" smtClean="0">
                <a:latin typeface="Calibri" pitchFamily="34" charset="0"/>
              </a:rPr>
              <a:t>end if</a:t>
            </a:r>
            <a:r>
              <a:rPr lang="en-US" sz="1600" noProof="1" smtClean="0">
                <a:latin typeface="Calibri" pitchFamily="34" charset="0"/>
              </a:rPr>
              <a:t>;</a:t>
            </a:r>
            <a:endParaRPr lang="en-US" sz="1600" noProof="1">
              <a:latin typeface="Calibri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33800" y="4724400"/>
            <a:ext cx="5140766" cy="1015663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ot"/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1600" b="1" noProof="1" smtClean="0">
                <a:latin typeface="Calibri" pitchFamily="34" charset="0"/>
              </a:rPr>
              <a:t>if </a:t>
            </a:r>
            <a:r>
              <a:rPr lang="en-US" sz="1600" noProof="1" smtClean="0">
                <a:latin typeface="Calibri" pitchFamily="34" charset="0"/>
              </a:rPr>
              <a:t>Unknown (User_ID) </a:t>
            </a:r>
            <a:r>
              <a:rPr lang="en-US" sz="1600" b="1" noProof="1" smtClean="0">
                <a:latin typeface="Calibri" pitchFamily="34" charset="0"/>
              </a:rPr>
              <a:t>then</a:t>
            </a:r>
            <a:endParaRPr lang="en-US" sz="1600" noProof="1" smtClean="0">
              <a:latin typeface="Calibri" pitchFamily="34" charset="0"/>
            </a:endParaRPr>
          </a:p>
          <a:p>
            <a:pPr>
              <a:lnSpc>
                <a:spcPct val="125000"/>
              </a:lnSpc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raise </a:t>
            </a:r>
            <a:r>
              <a:rPr lang="en-US" sz="1600" noProof="1" smtClean="0">
                <a:latin typeface="Calibri" pitchFamily="34" charset="0"/>
              </a:rPr>
              <a:t>Invalid_User </a:t>
            </a:r>
            <a:r>
              <a:rPr lang="en-US" sz="1600" b="1" noProof="1" smtClean="0">
                <a:latin typeface="Calibri" pitchFamily="34" charset="0"/>
              </a:rPr>
              <a:t>with</a:t>
            </a:r>
            <a:r>
              <a:rPr lang="en-US" sz="1600" noProof="1" smtClean="0">
                <a:latin typeface="Calibri" pitchFamily="34" charset="0"/>
              </a:rPr>
              <a:t> "Attempt by " &amp; Image (User_ID);</a:t>
            </a:r>
          </a:p>
          <a:p>
            <a:pPr>
              <a:lnSpc>
                <a:spcPct val="125000"/>
              </a:lnSpc>
            </a:pPr>
            <a:r>
              <a:rPr lang="en-US" sz="1600" b="1" noProof="1" smtClean="0">
                <a:latin typeface="Calibri" pitchFamily="34" charset="0"/>
              </a:rPr>
              <a:t>end if</a:t>
            </a:r>
            <a:r>
              <a:rPr lang="en-US" sz="1600" noProof="1" smtClean="0">
                <a:latin typeface="Calibri" pitchFamily="34" charset="0"/>
              </a:rPr>
              <a:t>;</a:t>
            </a:r>
            <a:endParaRPr lang="en-US" sz="1600" noProof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User-Defined Exceptions</a:t>
            </a:r>
          </a:p>
        </p:txBody>
      </p:sp>
      <p:sp>
        <p:nvSpPr>
          <p:cNvPr id="34819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</a:p>
          <a:p>
            <a:endParaRPr lang="en-US" dirty="0" smtClean="0"/>
          </a:p>
          <a:p>
            <a:r>
              <a:rPr lang="en-US" dirty="0" smtClean="0"/>
              <a:t>Behave like predefined exceptions 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Scope and visibility rules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Referencing</a:t>
            </a:r>
          </a:p>
          <a:p>
            <a:r>
              <a:rPr lang="en-US" dirty="0" smtClean="0"/>
              <a:t>Exception identifiers’ use is restricted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“raise” statements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Handlers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Renaming declarations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blackWhite">
          <a:xfrm>
            <a:off x="1600200" y="1752600"/>
            <a:ext cx="3319463" cy="322263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600">
                <a:latin typeface="Arial" charset="0"/>
              </a:rPr>
              <a:t>defining_identifier_list : </a:t>
            </a:r>
            <a:r>
              <a:rPr lang="en-US" sz="1600" b="1">
                <a:latin typeface="Arial" charset="0"/>
              </a:rPr>
              <a:t>exception</a:t>
            </a:r>
            <a:r>
              <a:rPr lang="en-US" sz="1600">
                <a:latin typeface="Arial" charset="0"/>
              </a:rPr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54275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 SPARK, verification must show any given raise statement never happens, so usage is limited</a:t>
            </a:r>
          </a:p>
          <a:p>
            <a:pPr lvl="1"/>
            <a:r>
              <a:rPr lang="en-US" dirty="0" smtClean="0"/>
              <a:t>Can only declare and raise exceptions</a:t>
            </a:r>
          </a:p>
          <a:p>
            <a:r>
              <a:rPr lang="en-US" dirty="0" smtClean="0"/>
              <a:t>Therefore we have shown only the pertinent info for SPARK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Exceptions</a:t>
            </a:r>
          </a:p>
        </p:txBody>
      </p:sp>
      <p:sp>
        <p:nvSpPr>
          <p:cNvPr id="12291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Are run-time events</a:t>
            </a:r>
          </a:p>
          <a:p>
            <a:pPr lvl="1"/>
            <a:r>
              <a:rPr lang="en-US" dirty="0" smtClean="0"/>
              <a:t>A program has no effect until executed</a:t>
            </a:r>
          </a:p>
          <a:p>
            <a:r>
              <a:rPr lang="en-US" dirty="0" smtClean="0"/>
              <a:t>Become active by being “raised”</a:t>
            </a:r>
          </a:p>
          <a:p>
            <a:pPr lvl="1"/>
            <a:r>
              <a:rPr lang="en-US" dirty="0" smtClean="0"/>
              <a:t>Analogous to being “thrown” in some other languages</a:t>
            </a:r>
          </a:p>
          <a:p>
            <a:pPr lvl="1"/>
            <a:r>
              <a:rPr lang="en-US" dirty="0" smtClean="0"/>
              <a:t>Failure of implicit language-defined checks</a:t>
            </a:r>
          </a:p>
          <a:p>
            <a:pPr lvl="1"/>
            <a:r>
              <a:rPr lang="en-US" dirty="0" smtClean="0"/>
              <a:t>Explicitly by application</a:t>
            </a:r>
          </a:p>
          <a:p>
            <a:r>
              <a:rPr lang="en-US" dirty="0" smtClean="0"/>
              <a:t>Can be “handled” by exception “handlers”</a:t>
            </a:r>
          </a:p>
          <a:p>
            <a:pPr lvl="1"/>
            <a:r>
              <a:rPr lang="en-US" dirty="0" smtClean="0"/>
              <a:t>Analogous </a:t>
            </a:r>
            <a:r>
              <a:rPr lang="en-US" dirty="0"/>
              <a:t>to being </a:t>
            </a:r>
            <a:r>
              <a:rPr lang="en-US" dirty="0" smtClean="0"/>
              <a:t>“caught” </a:t>
            </a:r>
            <a:r>
              <a:rPr lang="en-US" dirty="0"/>
              <a:t>in some other </a:t>
            </a:r>
            <a:r>
              <a:rPr lang="en-US" dirty="0" smtClean="0"/>
              <a:t>languages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2400" dirty="0" smtClean="0"/>
              <a:t>Separate Normal Processing from Error Processing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313186" y="1626972"/>
            <a:ext cx="2782814" cy="356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34950" eaLnBrk="0" hangingPunct="0">
              <a:spcBef>
                <a:spcPts val="300"/>
              </a:spcBef>
            </a:pPr>
            <a:r>
              <a:rPr lang="en-US" sz="1600" dirty="0" smtClean="0"/>
              <a:t>…</a:t>
            </a:r>
          </a:p>
          <a:p>
            <a:pPr eaLnBrk="0" hangingPunct="0">
              <a:spcBef>
                <a:spcPts val="300"/>
              </a:spcBef>
            </a:pPr>
            <a:r>
              <a:rPr lang="en-US" sz="1600" b="1" dirty="0" smtClean="0"/>
              <a:t>begin</a:t>
            </a:r>
            <a:endParaRPr lang="en-US" sz="1600" dirty="0"/>
          </a:p>
          <a:p>
            <a:pPr marL="228600" lvl="1" eaLnBrk="0" hangingPunct="0"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/>
              <a:t>...</a:t>
            </a:r>
            <a:endParaRPr lang="en-US" sz="1600" dirty="0"/>
          </a:p>
          <a:p>
            <a:pPr eaLnBrk="0" hangingPunct="0">
              <a:spcBef>
                <a:spcPts val="300"/>
              </a:spcBef>
            </a:pPr>
            <a:r>
              <a:rPr lang="en-US" sz="1600" b="1" dirty="0"/>
              <a:t>exception</a:t>
            </a:r>
            <a:endParaRPr lang="en-US" sz="1600" dirty="0"/>
          </a:p>
          <a:p>
            <a:pPr marL="228600" lvl="1" eaLnBrk="0" hangingPunct="0">
              <a:spcBef>
                <a:spcPts val="1200"/>
              </a:spcBef>
            </a:pPr>
            <a:r>
              <a:rPr lang="en-US" sz="1600" b="1" dirty="0"/>
              <a:t>when </a:t>
            </a:r>
            <a:r>
              <a:rPr lang="en-US" sz="1600" dirty="0"/>
              <a:t>Name1 =&gt;</a:t>
            </a:r>
          </a:p>
          <a:p>
            <a:pPr marL="457200" lvl="2" eaLnBrk="0" hangingPunct="0">
              <a:spcBef>
                <a:spcPts val="300"/>
              </a:spcBef>
            </a:pPr>
            <a:r>
              <a:rPr lang="en-US" sz="1600" dirty="0"/>
              <a:t>...</a:t>
            </a:r>
          </a:p>
          <a:p>
            <a:pPr marL="228600" lvl="1" eaLnBrk="0" hangingPunct="0">
              <a:spcBef>
                <a:spcPts val="300"/>
              </a:spcBef>
            </a:pPr>
            <a:r>
              <a:rPr lang="en-US" sz="1600" b="1" dirty="0"/>
              <a:t>when </a:t>
            </a:r>
            <a:r>
              <a:rPr lang="en-US" sz="1600" dirty="0"/>
              <a:t>Name2 | Name3 =&gt;</a:t>
            </a:r>
          </a:p>
          <a:p>
            <a:pPr marL="457200" lvl="2" eaLnBrk="0" hangingPunct="0">
              <a:spcBef>
                <a:spcPts val="300"/>
              </a:spcBef>
            </a:pPr>
            <a:r>
              <a:rPr lang="en-US" sz="1600" dirty="0"/>
              <a:t>...</a:t>
            </a:r>
          </a:p>
          <a:p>
            <a:pPr marL="228600" lvl="1" eaLnBrk="0" hangingPunct="0">
              <a:spcBef>
                <a:spcPts val="300"/>
              </a:spcBef>
            </a:pPr>
            <a:r>
              <a:rPr lang="en-US" sz="1600" b="1" dirty="0"/>
              <a:t>when </a:t>
            </a:r>
            <a:r>
              <a:rPr lang="en-US" sz="1600" dirty="0"/>
              <a:t>Name4 =&gt;</a:t>
            </a:r>
          </a:p>
          <a:p>
            <a:pPr lvl="1" eaLnBrk="0" hangingPunct="0">
              <a:spcBef>
                <a:spcPts val="300"/>
              </a:spcBef>
            </a:pPr>
            <a:r>
              <a:rPr lang="en-US" sz="1600" dirty="0" smtClean="0"/>
              <a:t>...</a:t>
            </a:r>
            <a:endParaRPr lang="en-US" sz="1600" dirty="0"/>
          </a:p>
          <a:p>
            <a:pPr eaLnBrk="0" hangingPunct="0">
              <a:spcBef>
                <a:spcPts val="300"/>
              </a:spcBef>
            </a:pPr>
            <a:r>
              <a:rPr lang="en-US" sz="1600" b="1" dirty="0"/>
              <a:t>end</a:t>
            </a:r>
            <a:r>
              <a:rPr lang="en-US" sz="1600" dirty="0"/>
              <a:t>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6692" y="2239963"/>
            <a:ext cx="191590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Normal Processing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5849" y="3443945"/>
            <a:ext cx="1083951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Exception</a:t>
            </a:r>
          </a:p>
          <a:p>
            <a:pPr algn="ctr"/>
            <a:r>
              <a:rPr lang="en-US" sz="1600" dirty="0" smtClean="0"/>
              <a:t>Handlers</a:t>
            </a:r>
            <a:endParaRPr lang="en-US" sz="1600" i="0" kern="1200" dirty="0" smtClean="0"/>
          </a:p>
        </p:txBody>
      </p:sp>
      <p:sp>
        <p:nvSpPr>
          <p:cNvPr id="4" name="Left Brace 3"/>
          <p:cNvSpPr/>
          <p:nvPr/>
        </p:nvSpPr>
        <p:spPr bwMode="auto">
          <a:xfrm>
            <a:off x="2896355" y="2106055"/>
            <a:ext cx="150891" cy="725016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Curved Connector 6"/>
          <p:cNvCxnSpPr>
            <a:stCxn id="3" idx="3"/>
            <a:endCxn id="4" idx="1"/>
          </p:cNvCxnSpPr>
          <p:nvPr/>
        </p:nvCxnSpPr>
        <p:spPr bwMode="auto">
          <a:xfrm>
            <a:off x="2632601" y="2409240"/>
            <a:ext cx="263754" cy="59323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Left Brace 13"/>
          <p:cNvSpPr/>
          <p:nvPr/>
        </p:nvSpPr>
        <p:spPr bwMode="auto">
          <a:xfrm>
            <a:off x="2895600" y="3001963"/>
            <a:ext cx="186799" cy="1905000"/>
          </a:xfrm>
          <a:prstGeom prst="leftBrace">
            <a:avLst>
              <a:gd name="adj1" fmla="val 8333"/>
              <a:gd name="adj2" fmla="val 49522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Curved Connector 15"/>
          <p:cNvCxnSpPr>
            <a:stCxn id="9" idx="3"/>
            <a:endCxn id="14" idx="1"/>
          </p:cNvCxnSpPr>
          <p:nvPr/>
        </p:nvCxnSpPr>
        <p:spPr bwMode="auto">
          <a:xfrm>
            <a:off x="2209800" y="3736333"/>
            <a:ext cx="685800" cy="20902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326787" y="3399104"/>
            <a:ext cx="2031325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Exception Identifiers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4610100" y="3230563"/>
            <a:ext cx="266700" cy="21338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158849" y="3731975"/>
            <a:ext cx="266700" cy="21338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4" name="Curved Connector 23"/>
          <p:cNvCxnSpPr>
            <a:stCxn id="21" idx="1"/>
            <a:endCxn id="28" idx="0"/>
          </p:cNvCxnSpPr>
          <p:nvPr/>
        </p:nvCxnSpPr>
        <p:spPr bwMode="auto">
          <a:xfrm rot="10800000" flipV="1">
            <a:off x="5292199" y="3568381"/>
            <a:ext cx="1034588" cy="163594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Curved Connector 25"/>
          <p:cNvCxnSpPr>
            <a:stCxn id="21" idx="1"/>
            <a:endCxn id="22" idx="2"/>
          </p:cNvCxnSpPr>
          <p:nvPr/>
        </p:nvCxnSpPr>
        <p:spPr bwMode="auto">
          <a:xfrm rot="10800000">
            <a:off x="4743451" y="3443945"/>
            <a:ext cx="1583337" cy="12443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6068043" y="5179007"/>
            <a:ext cx="1223412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 i="0"/>
            </a:lvl1pPr>
          </a:lstStyle>
          <a:p>
            <a:r>
              <a:rPr lang="en-US" dirty="0" smtClean="0"/>
              <a:t>Statements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4038600" y="4661360"/>
            <a:ext cx="266700" cy="21338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Curved Connector 31"/>
          <p:cNvCxnSpPr>
            <a:stCxn id="30" idx="1"/>
            <a:endCxn id="36" idx="3"/>
          </p:cNvCxnSpPr>
          <p:nvPr/>
        </p:nvCxnSpPr>
        <p:spPr bwMode="auto">
          <a:xfrm rot="10800000">
            <a:off x="4305301" y="4768052"/>
            <a:ext cx="1762743" cy="580233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1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When An Exception Is Raised</a:t>
            </a:r>
          </a:p>
        </p:txBody>
      </p:sp>
      <p:sp>
        <p:nvSpPr>
          <p:cNvPr id="20489" name="Rectangle 1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Normal processing is abandoned</a:t>
            </a:r>
          </a:p>
          <a:p>
            <a:r>
              <a:rPr lang="en-US" dirty="0" smtClean="0"/>
              <a:t>If corresponding handler is found for active exception, handler statements are executed</a:t>
            </a:r>
          </a:p>
          <a:p>
            <a:pPr lvl="1"/>
            <a:r>
              <a:rPr lang="en-US" dirty="0" smtClean="0"/>
              <a:t>Control then goes to the caller as normal return</a:t>
            </a:r>
          </a:p>
          <a:p>
            <a:r>
              <a:rPr lang="en-US" dirty="0" smtClean="0"/>
              <a:t>If no handler found, control goes to caller to look for handler, repeating above</a:t>
            </a:r>
          </a:p>
        </p:txBody>
      </p:sp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246444" y="4675795"/>
            <a:ext cx="2361353" cy="122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dirty="0">
                <a:latin typeface="Calibri" pitchFamily="34" charset="0"/>
              </a:rPr>
              <a:t>...</a:t>
            </a:r>
          </a:p>
          <a:p>
            <a:pPr algn="ctr" eaLnBrk="0" hangingPunct="0">
              <a:spcBef>
                <a:spcPts val="600"/>
              </a:spcBef>
            </a:pPr>
            <a:r>
              <a:rPr lang="en-US" sz="1600" dirty="0">
                <a:latin typeface="Calibri" pitchFamily="34" charset="0"/>
              </a:rPr>
              <a:t>Joy_Ride;</a:t>
            </a:r>
          </a:p>
          <a:p>
            <a:pPr algn="ctr" eaLnBrk="0" hangingPunct="0">
              <a:spcBef>
                <a:spcPts val="600"/>
              </a:spcBef>
            </a:pPr>
            <a:r>
              <a:rPr lang="en-US" sz="1600" dirty="0" smtClean="0">
                <a:latin typeface="Calibri" pitchFamily="34" charset="0"/>
              </a:rPr>
              <a:t>Do_Something_At_Home;</a:t>
            </a:r>
          </a:p>
          <a:p>
            <a:pPr algn="ctr" eaLnBrk="0" hangingPunct="0"/>
            <a:r>
              <a:rPr lang="en-US" sz="1600" dirty="0" smtClean="0">
                <a:latin typeface="Calibri" pitchFamily="34" charset="0"/>
              </a:rPr>
              <a:t>…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5638800" y="4070957"/>
            <a:ext cx="2497801" cy="240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  <a:tabLst>
                <a:tab pos="228600" algn="l"/>
                <a:tab pos="457200" algn="l"/>
                <a:tab pos="685800" algn="l"/>
                <a:tab pos="914400" algn="l"/>
                <a:tab pos="1028700" algn="l"/>
                <a:tab pos="1371600" algn="l"/>
                <a:tab pos="1600200" algn="l"/>
                <a:tab pos="1828800" algn="l"/>
              </a:tabLst>
            </a:pPr>
            <a:r>
              <a:rPr lang="en-US" sz="1600" b="1" noProof="1" smtClean="0">
                <a:latin typeface="Calibri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Joy_Ride </a:t>
            </a:r>
            <a:r>
              <a:rPr lang="en-US" sz="1600" b="1" noProof="1" smtClean="0">
                <a:latin typeface="Calibri" pitchFamily="34" charset="0"/>
              </a:rPr>
              <a:t>is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105000"/>
              </a:lnSpc>
              <a:tabLst>
                <a:tab pos="228600" algn="l"/>
                <a:tab pos="457200" algn="l"/>
                <a:tab pos="685800" algn="l"/>
                <a:tab pos="914400" algn="l"/>
                <a:tab pos="1028700" algn="l"/>
                <a:tab pos="1371600" algn="l"/>
                <a:tab pos="1600200" algn="l"/>
                <a:tab pos="1828800" algn="l"/>
              </a:tabLst>
            </a:pPr>
            <a:r>
              <a:rPr lang="en-US" sz="1600" noProof="1" smtClean="0">
                <a:latin typeface="Calibri" pitchFamily="34" charset="0"/>
              </a:rPr>
              <a:t>	...</a:t>
            </a:r>
          </a:p>
          <a:p>
            <a:pPr eaLnBrk="0" hangingPunct="0">
              <a:lnSpc>
                <a:spcPct val="105000"/>
              </a:lnSpc>
              <a:tabLst>
                <a:tab pos="228600" algn="l"/>
                <a:tab pos="457200" algn="l"/>
                <a:tab pos="685800" algn="l"/>
                <a:tab pos="914400" algn="l"/>
                <a:tab pos="1028700" algn="l"/>
                <a:tab pos="1371600" algn="l"/>
                <a:tab pos="1600200" algn="l"/>
                <a:tab pos="1828800" algn="l"/>
              </a:tabLst>
            </a:pPr>
            <a:r>
              <a:rPr lang="en-US" sz="1600" b="1" noProof="1" smtClean="0">
                <a:latin typeface="Calibri" pitchFamily="34" charset="0"/>
              </a:rPr>
              <a:t>begin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105000"/>
              </a:lnSpc>
              <a:tabLst>
                <a:tab pos="228600" algn="l"/>
                <a:tab pos="457200" algn="l"/>
                <a:tab pos="685800" algn="l"/>
                <a:tab pos="914400" algn="l"/>
                <a:tab pos="1028700" algn="l"/>
                <a:tab pos="1371600" algn="l"/>
                <a:tab pos="1600200" algn="l"/>
                <a:tab pos="1828800" algn="l"/>
              </a:tabLst>
            </a:pPr>
            <a:r>
              <a:rPr lang="en-US" sz="1600" noProof="1" smtClean="0">
                <a:latin typeface="Calibri" pitchFamily="34" charset="0"/>
              </a:rPr>
              <a:t>	...</a:t>
            </a:r>
          </a:p>
          <a:p>
            <a:pPr eaLnBrk="0" hangingPunct="0">
              <a:lnSpc>
                <a:spcPct val="105000"/>
              </a:lnSpc>
              <a:tabLst>
                <a:tab pos="228600" algn="l"/>
                <a:tab pos="457200" algn="l"/>
                <a:tab pos="685800" algn="l"/>
                <a:tab pos="914400" algn="l"/>
                <a:tab pos="1028700" algn="l"/>
                <a:tab pos="1371600" algn="l"/>
                <a:tab pos="1600200" algn="l"/>
                <a:tab pos="1828800" algn="l"/>
              </a:tabLst>
            </a:pPr>
            <a:r>
              <a:rPr lang="en-US" sz="1600" noProof="1" smtClean="0">
                <a:latin typeface="Calibri" pitchFamily="34" charset="0"/>
              </a:rPr>
              <a:t>	Drive_Home;</a:t>
            </a:r>
          </a:p>
          <a:p>
            <a:pPr eaLnBrk="0" hangingPunct="0">
              <a:lnSpc>
                <a:spcPct val="105000"/>
              </a:lnSpc>
              <a:tabLst>
                <a:tab pos="228600" algn="l"/>
                <a:tab pos="457200" algn="l"/>
                <a:tab pos="685800" algn="l"/>
                <a:tab pos="914400" algn="l"/>
                <a:tab pos="1028700" algn="l"/>
                <a:tab pos="1371600" algn="l"/>
                <a:tab pos="1600200" algn="l"/>
                <a:tab pos="1828800" algn="l"/>
              </a:tabLst>
            </a:pPr>
            <a:r>
              <a:rPr lang="en-US" sz="1600" b="1" noProof="1" smtClean="0">
                <a:latin typeface="Calibri" pitchFamily="34" charset="0"/>
              </a:rPr>
              <a:t>exception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105000"/>
              </a:lnSpc>
              <a:tabLst>
                <a:tab pos="228600" algn="l"/>
                <a:tab pos="457200" algn="l"/>
                <a:tab pos="685800" algn="l"/>
                <a:tab pos="914400" algn="l"/>
                <a:tab pos="1028700" algn="l"/>
                <a:tab pos="1371600" algn="l"/>
                <a:tab pos="1600200" algn="l"/>
                <a:tab pos="18288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when </a:t>
            </a:r>
            <a:r>
              <a:rPr lang="en-US" sz="1600" noProof="1" smtClean="0">
                <a:latin typeface="Calibri" pitchFamily="34" charset="0"/>
              </a:rPr>
              <a:t>Fuel_Exhausted =&gt;</a:t>
            </a:r>
          </a:p>
          <a:p>
            <a:pPr eaLnBrk="0" hangingPunct="0">
              <a:lnSpc>
                <a:spcPct val="105000"/>
              </a:lnSpc>
              <a:tabLst>
                <a:tab pos="228600" algn="l"/>
                <a:tab pos="457200" algn="l"/>
                <a:tab pos="685800" algn="l"/>
                <a:tab pos="914400" algn="l"/>
                <a:tab pos="1028700" algn="l"/>
                <a:tab pos="1371600" algn="l"/>
                <a:tab pos="1600200" algn="l"/>
                <a:tab pos="1828800" algn="l"/>
              </a:tabLst>
            </a:pPr>
            <a:r>
              <a:rPr lang="en-US" sz="1600" noProof="1" smtClean="0">
                <a:latin typeface="Calibri" pitchFamily="34" charset="0"/>
              </a:rPr>
              <a:t>		Push_Home;</a:t>
            </a:r>
          </a:p>
          <a:p>
            <a:pPr eaLnBrk="0" hangingPunct="0">
              <a:lnSpc>
                <a:spcPct val="105000"/>
              </a:lnSpc>
              <a:tabLst>
                <a:tab pos="228600" algn="l"/>
                <a:tab pos="457200" algn="l"/>
                <a:tab pos="685800" algn="l"/>
                <a:tab pos="914400" algn="l"/>
                <a:tab pos="1028700" algn="l"/>
                <a:tab pos="1371600" algn="l"/>
                <a:tab pos="1600200" algn="l"/>
                <a:tab pos="1828800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Joy_Ride;</a:t>
            </a:r>
            <a:endParaRPr lang="en-US" sz="1600" noProof="1">
              <a:latin typeface="Calibri" pitchFamily="34" charset="0"/>
            </a:endParaRPr>
          </a:p>
        </p:txBody>
      </p:sp>
      <p:sp>
        <p:nvSpPr>
          <p:cNvPr id="20484" name="Line 6"/>
          <p:cNvSpPr>
            <a:spLocks noChangeShapeType="1"/>
          </p:cNvSpPr>
          <p:nvPr/>
        </p:nvSpPr>
        <p:spPr bwMode="auto">
          <a:xfrm>
            <a:off x="2427120" y="4223356"/>
            <a:ext cx="0" cy="511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Line 7"/>
          <p:cNvSpPr>
            <a:spLocks noChangeShapeType="1"/>
          </p:cNvSpPr>
          <p:nvPr/>
        </p:nvSpPr>
        <p:spPr bwMode="auto">
          <a:xfrm>
            <a:off x="2427120" y="5932882"/>
            <a:ext cx="0" cy="347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 bwMode="auto">
          <a:xfrm>
            <a:off x="2868120" y="5082278"/>
            <a:ext cx="101435" cy="83477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410200" y="4223357"/>
            <a:ext cx="228600" cy="166953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410200" y="6190004"/>
            <a:ext cx="228600" cy="166953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Curved Connector 4"/>
          <p:cNvCxnSpPr>
            <a:stCxn id="3" idx="6"/>
            <a:endCxn id="12" idx="2"/>
          </p:cNvCxnSpPr>
          <p:nvPr/>
        </p:nvCxnSpPr>
        <p:spPr bwMode="auto">
          <a:xfrm flipV="1">
            <a:off x="2969555" y="4306834"/>
            <a:ext cx="2440645" cy="817183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Curved Connector 6"/>
          <p:cNvCxnSpPr>
            <a:stCxn id="13" idx="2"/>
            <a:endCxn id="19" idx="6"/>
          </p:cNvCxnSpPr>
          <p:nvPr/>
        </p:nvCxnSpPr>
        <p:spPr bwMode="auto">
          <a:xfrm rot="10800000">
            <a:off x="2970140" y="5195733"/>
            <a:ext cx="2440060" cy="1077749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2868705" y="5153993"/>
            <a:ext cx="101435" cy="83477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Semantics Example: Raising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524000" y="1404228"/>
            <a:ext cx="6165791" cy="476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b="1" noProof="1" smtClean="0">
                <a:latin typeface="Calibri" pitchFamily="34" charset="0"/>
              </a:rPr>
              <a:t>package body </a:t>
            </a:r>
            <a:r>
              <a:rPr lang="en-US" sz="1600" noProof="1" smtClean="0">
                <a:latin typeface="Calibri" pitchFamily="34" charset="0"/>
              </a:rPr>
              <a:t>Automotive </a:t>
            </a:r>
            <a:r>
              <a:rPr lang="en-US" sz="1600" b="1" noProof="1" smtClean="0">
                <a:latin typeface="Calibri" pitchFamily="34" charset="0"/>
              </a:rPr>
              <a:t>is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function </a:t>
            </a:r>
            <a:r>
              <a:rPr lang="en-US" sz="1600" noProof="1" smtClean="0">
                <a:latin typeface="Calibri" pitchFamily="34" charset="0"/>
              </a:rPr>
              <a:t>Current_Consumption </a:t>
            </a:r>
            <a:r>
              <a:rPr lang="en-US" sz="1600" b="1" noProof="1" smtClean="0">
                <a:latin typeface="Calibri" pitchFamily="34" charset="0"/>
              </a:rPr>
              <a:t>return </a:t>
            </a:r>
            <a:r>
              <a:rPr lang="en-US" sz="1600" noProof="1" smtClean="0">
                <a:latin typeface="Calibri" pitchFamily="34" charset="0"/>
              </a:rPr>
              <a:t>Float </a:t>
            </a:r>
            <a:r>
              <a:rPr lang="en-US" sz="1600" b="1" noProof="1" smtClean="0">
                <a:latin typeface="Calibri" pitchFamily="34" charset="0"/>
              </a:rPr>
              <a:t>is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	...</a:t>
            </a: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Current_Consumption;</a:t>
            </a: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Consume_Fuel (Car : </a:t>
            </a:r>
            <a:r>
              <a:rPr lang="en-US" sz="1600" b="1" noProof="1" smtClean="0">
                <a:latin typeface="Calibri" pitchFamily="34" charset="0"/>
              </a:rPr>
              <a:t>in out </a:t>
            </a:r>
            <a:r>
              <a:rPr lang="en-US" sz="1600" noProof="1" smtClean="0">
                <a:latin typeface="Calibri" pitchFamily="34" charset="0"/>
              </a:rPr>
              <a:t>Vehicle) </a:t>
            </a:r>
            <a:r>
              <a:rPr lang="en-US" sz="1600" b="1" noProof="1" smtClean="0">
                <a:latin typeface="Calibri" pitchFamily="34" charset="0"/>
              </a:rPr>
              <a:t>is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begin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	</a:t>
            </a:r>
            <a:r>
              <a:rPr lang="en-US" sz="1600" b="1" noProof="1" smtClean="0">
                <a:latin typeface="Calibri" pitchFamily="34" charset="0"/>
              </a:rPr>
              <a:t>if </a:t>
            </a:r>
            <a:r>
              <a:rPr lang="en-US" sz="1600" noProof="1" smtClean="0">
                <a:latin typeface="Calibri" pitchFamily="34" charset="0"/>
              </a:rPr>
              <a:t>Car.Fuel_Quantity &lt;= Car.Fuel_Minimum </a:t>
            </a:r>
            <a:r>
              <a:rPr lang="en-US" sz="1600" b="1" noProof="1" smtClean="0">
                <a:latin typeface="Calibri" pitchFamily="34" charset="0"/>
              </a:rPr>
              <a:t>then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solidFill>
                  <a:srgbClr val="FF3300"/>
                </a:solidFill>
                <a:latin typeface="Calibri" pitchFamily="34" charset="0"/>
              </a:rPr>
              <a:t>			</a:t>
            </a:r>
            <a:r>
              <a:rPr lang="en-US" sz="1600" b="1" noProof="1" smtClean="0">
                <a:solidFill>
                  <a:srgbClr val="0000CC"/>
                </a:solidFill>
                <a:latin typeface="Calibri" pitchFamily="34" charset="0"/>
              </a:rPr>
              <a:t>raise Fuel_Exhausted;</a:t>
            </a:r>
            <a:endParaRPr lang="en-US" sz="1600" noProof="1" smtClean="0">
              <a:solidFill>
                <a:srgbClr val="0000CC"/>
              </a:solidFill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	</a:t>
            </a:r>
            <a:r>
              <a:rPr lang="en-US" sz="1600" b="1" noProof="1" smtClean="0">
                <a:latin typeface="Calibri" pitchFamily="34" charset="0"/>
              </a:rPr>
              <a:t>else </a:t>
            </a:r>
            <a:r>
              <a:rPr lang="en-US" sz="1600" noProof="1" smtClean="0">
                <a:latin typeface="Calibri" pitchFamily="34" charset="0"/>
              </a:rPr>
              <a:t>-- decrement quantity</a:t>
            </a:r>
          </a:p>
          <a:p>
            <a:pPr eaLnBrk="0" hangingPunct="0">
              <a:lnSpc>
                <a:spcPct val="11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		Car.Fuel_Quantity := Car.Fuel_Quantity - Current_Consumption;</a:t>
            </a:r>
          </a:p>
          <a:p>
            <a:pPr eaLnBrk="0" hangingPunct="0">
              <a:lnSpc>
                <a:spcPct val="11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	</a:t>
            </a:r>
            <a:r>
              <a:rPr lang="en-US" sz="1600" b="1" noProof="1" smtClean="0">
                <a:latin typeface="Calibri" pitchFamily="34" charset="0"/>
              </a:rPr>
              <a:t>end if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1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Consume_Fuel;</a:t>
            </a: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...</a:t>
            </a:r>
          </a:p>
          <a:p>
            <a:pPr eaLnBrk="0" hangingPunct="0">
              <a:lnSpc>
                <a:spcPct val="5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Automotive;</a:t>
            </a:r>
            <a:endParaRPr lang="en-US" sz="1600" noProof="1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Implicitly-Raised Exceptions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Correspond to language-defined checks</a:t>
            </a:r>
          </a:p>
          <a:p>
            <a:r>
              <a:rPr lang="en-US" dirty="0" smtClean="0"/>
              <a:t>Can happen by statement execution</a:t>
            </a:r>
          </a:p>
          <a:p>
            <a:endParaRPr lang="en-US" dirty="0" smtClean="0"/>
          </a:p>
          <a:p>
            <a:r>
              <a:rPr lang="en-US" dirty="0" smtClean="0"/>
              <a:t>Can happen by declaration elaboration</a:t>
            </a:r>
          </a:p>
          <a:p>
            <a:endParaRPr lang="en-US" dirty="0" smtClean="0"/>
          </a:p>
          <a:p>
            <a:r>
              <a:rPr lang="en-US" dirty="0" smtClean="0"/>
              <a:t>Several checks &amp; exceptions are language-defined</a:t>
            </a:r>
          </a:p>
          <a:p>
            <a:pPr lvl="1">
              <a:spcAft>
                <a:spcPct val="0"/>
              </a:spcAft>
            </a:pPr>
            <a:r>
              <a:rPr lang="en-US" dirty="0" err="1" smtClean="0"/>
              <a:t>Constraint_Error</a:t>
            </a:r>
            <a:endParaRPr lang="en-US" dirty="0" smtClean="0"/>
          </a:p>
          <a:p>
            <a:pPr lvl="1">
              <a:spcAft>
                <a:spcPct val="0"/>
              </a:spcAft>
            </a:pPr>
            <a:r>
              <a:rPr lang="en-US" dirty="0" err="1" smtClean="0"/>
              <a:t>Storage_Error</a:t>
            </a:r>
            <a:endParaRPr lang="en-US" dirty="0" smtClean="0"/>
          </a:p>
          <a:p>
            <a:pPr lvl="1">
              <a:spcAft>
                <a:spcPct val="0"/>
              </a:spcAft>
            </a:pPr>
            <a:r>
              <a:rPr lang="en-US" dirty="0" smtClean="0"/>
              <a:t>Program_Error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Various others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095500" y="3733800"/>
            <a:ext cx="3337197" cy="28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</a:pPr>
            <a:r>
              <a:rPr lang="en-US" sz="1400" dirty="0"/>
              <a:t>Doomed : </a:t>
            </a:r>
            <a:r>
              <a:rPr lang="en-US" sz="1400" b="1" dirty="0" smtClean="0"/>
              <a:t>array </a:t>
            </a:r>
            <a:r>
              <a:rPr lang="en-US" sz="1400" dirty="0" smtClean="0"/>
              <a:t>(Positive) </a:t>
            </a:r>
            <a:r>
              <a:rPr lang="en-US" sz="1400" b="1" dirty="0"/>
              <a:t>of </a:t>
            </a:r>
            <a:r>
              <a:rPr lang="en-US" sz="1400" dirty="0" err="1" smtClean="0"/>
              <a:t>Big_Type</a:t>
            </a:r>
            <a:r>
              <a:rPr lang="en-US" sz="1400" dirty="0"/>
              <a:t>;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095500" y="2514600"/>
            <a:ext cx="38481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</a:pPr>
            <a:r>
              <a:rPr lang="en-US" sz="1400"/>
              <a:t>K := -10;  -- where K must be greater than zero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Constraint_Error</a:t>
            </a:r>
          </a:p>
        </p:txBody>
      </p:sp>
      <p:sp>
        <p:nvSpPr>
          <p:cNvPr id="23555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Caused by violations of constraints on range check, index check, etc.</a:t>
            </a:r>
          </a:p>
          <a:p>
            <a:r>
              <a:rPr lang="en-US" dirty="0" smtClean="0"/>
              <a:t>The most common exception encountered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blackWhite">
          <a:xfrm>
            <a:off x="2819400" y="3276600"/>
            <a:ext cx="2173994" cy="8284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K : Integer </a:t>
            </a:r>
            <a:r>
              <a:rPr lang="en-US" sz="1600" b="1">
                <a:latin typeface="Calibri" pitchFamily="34" charset="0"/>
              </a:rPr>
              <a:t>range </a:t>
            </a:r>
            <a:r>
              <a:rPr lang="en-US" sz="1600" b="1">
                <a:solidFill>
                  <a:srgbClr val="0000CC"/>
                </a:solidFill>
                <a:latin typeface="Calibri" pitchFamily="34" charset="0"/>
              </a:rPr>
              <a:t>1 .. 10</a:t>
            </a:r>
            <a:r>
              <a:rPr lang="en-US" sz="1600">
                <a:latin typeface="Calibri" pitchFamily="34" charset="0"/>
              </a:rPr>
              <a:t>;</a:t>
            </a:r>
          </a:p>
          <a:p>
            <a:pPr eaLnBrk="0" hangingPunct="0"/>
            <a:r>
              <a:rPr lang="en-US" sz="1600">
                <a:latin typeface="Calibri" pitchFamily="34" charset="0"/>
              </a:rPr>
              <a:t>...</a:t>
            </a:r>
          </a:p>
          <a:p>
            <a:pPr eaLnBrk="0" hangingPunct="0"/>
            <a:r>
              <a:rPr lang="en-US" sz="1600">
                <a:latin typeface="Calibri" pitchFamily="34" charset="0"/>
              </a:rPr>
              <a:t>K := </a:t>
            </a:r>
            <a:r>
              <a:rPr lang="en-US" sz="1600" b="1">
                <a:solidFill>
                  <a:srgbClr val="CC0000"/>
                </a:solidFill>
                <a:latin typeface="Calibri" pitchFamily="34" charset="0"/>
              </a:rPr>
              <a:t>-1</a:t>
            </a:r>
            <a:r>
              <a:rPr lang="en-US" sz="1600">
                <a:latin typeface="Calibri" pitchFamily="34" charset="0"/>
              </a:rPr>
              <a:t>;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blackWhite">
          <a:xfrm>
            <a:off x="2562225" y="4797425"/>
            <a:ext cx="3028202" cy="8284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dirty="0">
                <a:latin typeface="Calibri" pitchFamily="34" charset="0"/>
              </a:rPr>
              <a:t>L : </a:t>
            </a:r>
            <a:r>
              <a:rPr lang="en-US" sz="1600" b="1" dirty="0">
                <a:latin typeface="Calibri" pitchFamily="34" charset="0"/>
              </a:rPr>
              <a:t>array </a:t>
            </a:r>
            <a:r>
              <a:rPr lang="en-US" sz="1600" dirty="0" smtClean="0">
                <a:latin typeface="Calibri" pitchFamily="34" charset="0"/>
              </a:rPr>
              <a:t>(</a:t>
            </a:r>
            <a:r>
              <a:rPr lang="en-US" sz="1600" b="1" dirty="0" smtClean="0">
                <a:solidFill>
                  <a:srgbClr val="0000CC"/>
                </a:solidFill>
                <a:latin typeface="Calibri" pitchFamily="34" charset="0"/>
              </a:rPr>
              <a:t>1 </a:t>
            </a:r>
            <a:r>
              <a:rPr lang="en-US" sz="1600" b="1" dirty="0">
                <a:solidFill>
                  <a:srgbClr val="0000CC"/>
                </a:solidFill>
                <a:latin typeface="Calibri" pitchFamily="34" charset="0"/>
              </a:rPr>
              <a:t>.. </a:t>
            </a:r>
            <a:r>
              <a:rPr lang="en-US" sz="1600" b="1" dirty="0" smtClean="0">
                <a:solidFill>
                  <a:srgbClr val="0000CC"/>
                </a:solidFill>
                <a:latin typeface="Calibri" pitchFamily="34" charset="0"/>
              </a:rPr>
              <a:t>100</a:t>
            </a:r>
            <a:r>
              <a:rPr lang="en-US" sz="1600" dirty="0" smtClean="0">
                <a:latin typeface="Calibri" pitchFamily="34" charset="0"/>
              </a:rPr>
              <a:t>) </a:t>
            </a:r>
            <a:r>
              <a:rPr lang="en-US" sz="1600" b="1" dirty="0">
                <a:latin typeface="Calibri" pitchFamily="34" charset="0"/>
              </a:rPr>
              <a:t>of </a:t>
            </a:r>
            <a:r>
              <a:rPr lang="en-US" sz="1600" dirty="0" err="1">
                <a:latin typeface="Calibri" pitchFamily="34" charset="0"/>
              </a:rPr>
              <a:t>Some_Type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/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/>
            <a:r>
              <a:rPr lang="en-US" sz="1600" dirty="0" smtClean="0">
                <a:latin typeface="Calibri" pitchFamily="34" charset="0"/>
              </a:rPr>
              <a:t>L (</a:t>
            </a:r>
            <a:r>
              <a:rPr lang="en-US" sz="1600" b="1" dirty="0" smtClean="0">
                <a:solidFill>
                  <a:srgbClr val="CC0000"/>
                </a:solidFill>
                <a:latin typeface="Calibri" pitchFamily="34" charset="0"/>
              </a:rPr>
              <a:t>400</a:t>
            </a:r>
            <a:r>
              <a:rPr lang="en-US" sz="1600" dirty="0" smtClean="0">
                <a:latin typeface="Calibri" pitchFamily="34" charset="0"/>
              </a:rPr>
              <a:t>) </a:t>
            </a:r>
            <a:r>
              <a:rPr lang="en-US" sz="1600" dirty="0">
                <a:latin typeface="Calibri" pitchFamily="34" charset="0"/>
              </a:rPr>
              <a:t>:= </a:t>
            </a:r>
            <a:r>
              <a:rPr lang="en-US" sz="1600" dirty="0" err="1">
                <a:latin typeface="Calibri" pitchFamily="34" charset="0"/>
              </a:rPr>
              <a:t>SomeValue</a:t>
            </a:r>
            <a:r>
              <a:rPr lang="en-US" sz="1600" dirty="0">
                <a:latin typeface="Calibri" pitchFamily="34" charset="0"/>
              </a:rPr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Program_Error</a:t>
            </a:r>
          </a:p>
        </p:txBody>
      </p:sp>
      <p:sp>
        <p:nvSpPr>
          <p:cNvPr id="24579" name="Rectangle 12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When runtime control structure is violated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Elaboration order errors and function bodies</a:t>
            </a:r>
          </a:p>
          <a:p>
            <a:r>
              <a:rPr lang="en-US" dirty="0" smtClean="0"/>
              <a:t>When implementation detects “bounded errors”</a:t>
            </a: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blackWhite">
          <a:xfrm>
            <a:off x="1828800" y="3352800"/>
            <a:ext cx="2813079" cy="214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dirty="0">
                <a:latin typeface="Calibri" pitchFamily="34" charset="0"/>
              </a:rPr>
              <a:t>function </a:t>
            </a:r>
            <a:r>
              <a:rPr lang="en-US" sz="1600" dirty="0">
                <a:latin typeface="Calibri" pitchFamily="34" charset="0"/>
              </a:rPr>
              <a:t>F </a:t>
            </a:r>
            <a:r>
              <a:rPr lang="en-US" sz="1600" b="1" dirty="0">
                <a:latin typeface="Calibri" pitchFamily="34" charset="0"/>
              </a:rPr>
              <a:t>return </a:t>
            </a:r>
            <a:r>
              <a:rPr lang="en-US" sz="1600" dirty="0" err="1">
                <a:latin typeface="Calibri" pitchFamily="34" charset="0"/>
              </a:rPr>
              <a:t>Some_Type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itchFamily="34" charset="0"/>
              </a:rPr>
              <a:t>begin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5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  <a:p>
            <a:pPr marL="228600" lvl="1" eaLnBrk="0" hangingPunct="0">
              <a:lnSpc>
                <a:spcPct val="150000"/>
              </a:lnSpc>
            </a:pPr>
            <a:r>
              <a:rPr lang="en-US" sz="1600" b="1" dirty="0">
                <a:latin typeface="Calibri" pitchFamily="34" charset="0"/>
              </a:rPr>
              <a:t>return </a:t>
            </a:r>
            <a:r>
              <a:rPr lang="en-US" sz="1600" dirty="0" err="1">
                <a:latin typeface="Calibri" pitchFamily="34" charset="0"/>
              </a:rPr>
              <a:t>Some_Value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marL="228600" lvl="1" eaLnBrk="0" hangingPunct="0">
              <a:lnSpc>
                <a:spcPct val="15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itchFamily="34" charset="0"/>
              </a:rPr>
              <a:t>end </a:t>
            </a:r>
            <a:r>
              <a:rPr lang="en-US" sz="1600" dirty="0">
                <a:latin typeface="Calibri" pitchFamily="34" charset="0"/>
              </a:rPr>
              <a:t>F;</a:t>
            </a:r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blackWhite">
          <a:xfrm>
            <a:off x="4495800" y="4861152"/>
            <a:ext cx="2917825" cy="646331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/>
              <a:t>If control reaches this point </a:t>
            </a:r>
            <a:r>
              <a:rPr lang="en-US" dirty="0" err="1" smtClean="0"/>
              <a:t>Program_Error</a:t>
            </a:r>
            <a:r>
              <a:rPr lang="en-US" dirty="0" smtClean="0"/>
              <a:t> </a:t>
            </a:r>
            <a:r>
              <a:rPr lang="en-US" dirty="0"/>
              <a:t>is raised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2286000" y="5211089"/>
            <a:ext cx="304800" cy="225883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" name="Curved Connector 3"/>
          <p:cNvCxnSpPr>
            <a:stCxn id="24581" idx="1"/>
            <a:endCxn id="2" idx="3"/>
          </p:cNvCxnSpPr>
          <p:nvPr/>
        </p:nvCxnSpPr>
        <p:spPr bwMode="auto">
          <a:xfrm rot="10800000" flipV="1">
            <a:off x="2590800" y="5184317"/>
            <a:ext cx="1905000" cy="139713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Storage_Error</a:t>
            </a:r>
          </a:p>
        </p:txBody>
      </p:sp>
      <p:sp>
        <p:nvSpPr>
          <p:cNvPr id="25603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When insufficient storage is available</a:t>
            </a:r>
          </a:p>
          <a:p>
            <a:r>
              <a:rPr lang="en-US" dirty="0" smtClean="0"/>
              <a:t>Potential causes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Declarations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Explicit allocations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Implicit allocations</a:t>
            </a:r>
          </a:p>
          <a:p>
            <a:r>
              <a:rPr lang="en-US" dirty="0" smtClean="0"/>
              <a:t>Purely run-time event, so not analyzed by SPARK</a:t>
            </a:r>
          </a:p>
          <a:p>
            <a:pPr lvl="1"/>
            <a:r>
              <a:rPr lang="en-US" dirty="0" smtClean="0"/>
              <a:t>GNATstack can determine requirements statically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667000" y="4800600"/>
            <a:ext cx="3254610" cy="150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</a:pPr>
            <a:r>
              <a:rPr lang="en-US" sz="1600" b="1" dirty="0">
                <a:latin typeface="Calibri" pitchFamily="34" charset="0"/>
              </a:rPr>
              <a:t>procedure </a:t>
            </a:r>
            <a:r>
              <a:rPr lang="en-US" sz="1600" dirty="0">
                <a:latin typeface="Calibri" pitchFamily="34" charset="0"/>
              </a:rPr>
              <a:t>P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15000"/>
              </a:lnSpc>
            </a:pPr>
            <a:r>
              <a:rPr lang="en-US" sz="1600" dirty="0">
                <a:latin typeface="Calibri" pitchFamily="34" charset="0"/>
              </a:rPr>
              <a:t>Data : </a:t>
            </a:r>
            <a:r>
              <a:rPr lang="en-US" sz="1600" b="1" dirty="0" smtClean="0">
                <a:latin typeface="Calibri" pitchFamily="34" charset="0"/>
              </a:rPr>
              <a:t>array </a:t>
            </a:r>
            <a:r>
              <a:rPr lang="en-US" sz="1600" dirty="0" smtClean="0">
                <a:latin typeface="Calibri" pitchFamily="34" charset="0"/>
              </a:rPr>
              <a:t>(1</a:t>
            </a:r>
            <a:r>
              <a:rPr lang="en-US" sz="1600" dirty="0">
                <a:latin typeface="Calibri" pitchFamily="34" charset="0"/>
              </a:rPr>
              <a:t>..</a:t>
            </a:r>
            <a:r>
              <a:rPr lang="en-US" sz="1600" dirty="0" smtClean="0">
                <a:latin typeface="Calibri" pitchFamily="34" charset="0"/>
              </a:rPr>
              <a:t>1e20) </a:t>
            </a:r>
            <a:r>
              <a:rPr lang="en-US" sz="1600" b="1" dirty="0">
                <a:latin typeface="Calibri" pitchFamily="34" charset="0"/>
              </a:rPr>
              <a:t>of </a:t>
            </a:r>
            <a:r>
              <a:rPr lang="en-US" sz="1600" dirty="0" err="1">
                <a:latin typeface="Calibri" pitchFamily="34" charset="0"/>
              </a:rPr>
              <a:t>Big_Type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15000"/>
              </a:lnSpc>
            </a:pPr>
            <a:r>
              <a:rPr lang="en-US" sz="1600" b="1" dirty="0">
                <a:latin typeface="Calibri" pitchFamily="34" charset="0"/>
              </a:rPr>
              <a:t>begin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15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>
              <a:lnSpc>
                <a:spcPct val="115000"/>
              </a:lnSpc>
            </a:pPr>
            <a:r>
              <a:rPr lang="en-US" sz="1600" b="1" dirty="0">
                <a:latin typeface="Calibri" pitchFamily="34" charset="0"/>
              </a:rPr>
              <a:t>end </a:t>
            </a:r>
            <a:r>
              <a:rPr lang="en-US" sz="1600" dirty="0">
                <a:latin typeface="Calibri" pitchFamily="34" charset="0"/>
              </a:rPr>
              <a:t>P;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/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1696</TotalTime>
  <Pages>51</Pages>
  <Words>445</Words>
  <Application>Microsoft Office PowerPoint</Application>
  <PresentationFormat>Letter Paper (8.5x11 in)</PresentationFormat>
  <Paragraphs>143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  <vt:variant>
        <vt:lpstr>Custom Shows</vt:lpstr>
      </vt:variant>
      <vt:variant>
        <vt:i4>1</vt:i4>
      </vt:variant>
    </vt:vector>
  </HeadingPairs>
  <TitlesOfParts>
    <vt:vector size="25" baseType="lpstr">
      <vt:lpstr>ＭＳ Ｐゴシック</vt:lpstr>
      <vt:lpstr>Arial</vt:lpstr>
      <vt:lpstr>Arial Black</vt:lpstr>
      <vt:lpstr>Calibri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Exceptions</vt:lpstr>
      <vt:lpstr>Exceptions</vt:lpstr>
      <vt:lpstr>Separate Normal Processing from Error Processing</vt:lpstr>
      <vt:lpstr>When An Exception Is Raised</vt:lpstr>
      <vt:lpstr>Semantics Example: Raising</vt:lpstr>
      <vt:lpstr>Implicitly-Raised Exceptions</vt:lpstr>
      <vt:lpstr>Constraint_Error</vt:lpstr>
      <vt:lpstr>Program_Error</vt:lpstr>
      <vt:lpstr>Storage_Error</vt:lpstr>
      <vt:lpstr>Explicitly-Raised Exceptions</vt:lpstr>
      <vt:lpstr>User-Defined Exceptions</vt:lpstr>
      <vt:lpstr>Summary</vt:lpstr>
      <vt:lpstr>LLNL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439</cp:revision>
  <cp:lastPrinted>1601-01-01T00:00:00Z</cp:lastPrinted>
  <dcterms:created xsi:type="dcterms:W3CDTF">1994-03-23T21:54:36Z</dcterms:created>
  <dcterms:modified xsi:type="dcterms:W3CDTF">2018-02-26T23:55:00Z</dcterms:modified>
</cp:coreProperties>
</file>