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7" r:id="rId1"/>
  </p:sldMasterIdLst>
  <p:notesMasterIdLst>
    <p:notesMasterId r:id="rId79"/>
  </p:notesMasterIdLst>
  <p:handoutMasterIdLst>
    <p:handoutMasterId r:id="rId80"/>
  </p:handoutMasterIdLst>
  <p:sldIdLst>
    <p:sldId id="424" r:id="rId2"/>
    <p:sldId id="422" r:id="rId3"/>
    <p:sldId id="400" r:id="rId4"/>
    <p:sldId id="330" r:id="rId5"/>
    <p:sldId id="399" r:id="rId6"/>
    <p:sldId id="425" r:id="rId7"/>
    <p:sldId id="332" r:id="rId8"/>
    <p:sldId id="494" r:id="rId9"/>
    <p:sldId id="401" r:id="rId10"/>
    <p:sldId id="402" r:id="rId11"/>
    <p:sldId id="403" r:id="rId12"/>
    <p:sldId id="423" r:id="rId13"/>
    <p:sldId id="428" r:id="rId14"/>
    <p:sldId id="438" r:id="rId15"/>
    <p:sldId id="469" r:id="rId16"/>
    <p:sldId id="406" r:id="rId17"/>
    <p:sldId id="404" r:id="rId18"/>
    <p:sldId id="407" r:id="rId19"/>
    <p:sldId id="408" r:id="rId20"/>
    <p:sldId id="409" r:id="rId21"/>
    <p:sldId id="492" r:id="rId22"/>
    <p:sldId id="410" r:id="rId23"/>
    <p:sldId id="493" r:id="rId24"/>
    <p:sldId id="412" r:id="rId25"/>
    <p:sldId id="411" r:id="rId26"/>
    <p:sldId id="489" r:id="rId27"/>
    <p:sldId id="490" r:id="rId28"/>
    <p:sldId id="491" r:id="rId29"/>
    <p:sldId id="433" r:id="rId30"/>
    <p:sldId id="468" r:id="rId31"/>
    <p:sldId id="439" r:id="rId32"/>
    <p:sldId id="470" r:id="rId33"/>
    <p:sldId id="471" r:id="rId34"/>
    <p:sldId id="472" r:id="rId35"/>
    <p:sldId id="473" r:id="rId36"/>
    <p:sldId id="429" r:id="rId37"/>
    <p:sldId id="413" r:id="rId38"/>
    <p:sldId id="414" r:id="rId39"/>
    <p:sldId id="415" r:id="rId40"/>
    <p:sldId id="416" r:id="rId41"/>
    <p:sldId id="417" r:id="rId42"/>
    <p:sldId id="418" r:id="rId43"/>
    <p:sldId id="419" r:id="rId44"/>
    <p:sldId id="420" r:id="rId45"/>
    <p:sldId id="421" r:id="rId46"/>
    <p:sldId id="430" r:id="rId47"/>
    <p:sldId id="484" r:id="rId48"/>
    <p:sldId id="485" r:id="rId49"/>
    <p:sldId id="483" r:id="rId50"/>
    <p:sldId id="501" r:id="rId51"/>
    <p:sldId id="502" r:id="rId52"/>
    <p:sldId id="487" r:id="rId53"/>
    <p:sldId id="488" r:id="rId54"/>
    <p:sldId id="431" r:id="rId55"/>
    <p:sldId id="426" r:id="rId56"/>
    <p:sldId id="441" r:id="rId57"/>
    <p:sldId id="442" r:id="rId58"/>
    <p:sldId id="474" r:id="rId59"/>
    <p:sldId id="443" r:id="rId60"/>
    <p:sldId id="475" r:id="rId61"/>
    <p:sldId id="444" r:id="rId62"/>
    <p:sldId id="476" r:id="rId63"/>
    <p:sldId id="477" r:id="rId64"/>
    <p:sldId id="445" r:id="rId65"/>
    <p:sldId id="479" r:id="rId66"/>
    <p:sldId id="446" r:id="rId67"/>
    <p:sldId id="478" r:id="rId68"/>
    <p:sldId id="480" r:id="rId69"/>
    <p:sldId id="498" r:id="rId70"/>
    <p:sldId id="482" r:id="rId71"/>
    <p:sldId id="500" r:id="rId72"/>
    <p:sldId id="495" r:id="rId73"/>
    <p:sldId id="496" r:id="rId74"/>
    <p:sldId id="481" r:id="rId75"/>
    <p:sldId id="432" r:id="rId76"/>
    <p:sldId id="377" r:id="rId77"/>
    <p:sldId id="497" r:id="rId78"/>
  </p:sldIdLst>
  <p:sldSz cx="9144000" cy="6858000" type="letter"/>
  <p:notesSz cx="7010400" cy="9296400"/>
  <p:defaultTex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p:defaultTextStyle>
  <p:extLst>
    <p:ext uri="{521415D9-36F7-43E2-AB2F-B90AF26B5E84}">
      <p14:sectionLst xmlns:p14="http://schemas.microsoft.com/office/powerpoint/2010/main">
        <p14:section name="Default Section" id="{A2B589FE-9F0E-47CB-BA14-C6F9935B4723}">
          <p14:sldIdLst>
            <p14:sldId id="424"/>
            <p14:sldId id="422"/>
            <p14:sldId id="400"/>
            <p14:sldId id="330"/>
            <p14:sldId id="399"/>
          </p14:sldIdLst>
        </p14:section>
        <p14:section name="run-time exceptions" id="{2B3C43ED-E796-4F00-B11A-9A895DBCB524}">
          <p14:sldIdLst>
            <p14:sldId id="425"/>
            <p14:sldId id="332"/>
            <p14:sldId id="494"/>
            <p14:sldId id="401"/>
            <p14:sldId id="402"/>
            <p14:sldId id="403"/>
            <p14:sldId id="423"/>
          </p14:sldIdLst>
        </p14:section>
        <p14:section name="modular analysis" id="{285EEB9E-6B64-48B2-A963-56C537F859F7}">
          <p14:sldIdLst>
            <p14:sldId id="428"/>
            <p14:sldId id="438"/>
            <p14:sldId id="469"/>
            <p14:sldId id="406"/>
            <p14:sldId id="404"/>
            <p14:sldId id="407"/>
            <p14:sldId id="408"/>
            <p14:sldId id="409"/>
            <p14:sldId id="492"/>
            <p14:sldId id="410"/>
            <p14:sldId id="493"/>
            <p14:sldId id="412"/>
            <p14:sldId id="411"/>
            <p14:sldId id="489"/>
            <p14:sldId id="490"/>
            <p14:sldId id="491"/>
          </p14:sldIdLst>
        </p14:section>
        <p14:section name="verifying assertions" id="{C94A5925-BA72-4F80-94CC-62789452175C}">
          <p14:sldIdLst>
            <p14:sldId id="433"/>
            <p14:sldId id="468"/>
            <p14:sldId id="439"/>
            <p14:sldId id="470"/>
            <p14:sldId id="471"/>
            <p14:sldId id="472"/>
            <p14:sldId id="473"/>
          </p14:sldIdLst>
        </p14:section>
        <p14:section name="using exceptions" id="{3DA5A223-2671-4AF4-A7AD-AD040422C19F}">
          <p14:sldIdLst>
            <p14:sldId id="429"/>
            <p14:sldId id="413"/>
            <p14:sldId id="414"/>
            <p14:sldId id="415"/>
            <p14:sldId id="416"/>
            <p14:sldId id="417"/>
            <p14:sldId id="418"/>
            <p14:sldId id="419"/>
            <p14:sldId id="420"/>
            <p14:sldId id="421"/>
          </p14:sldIdLst>
        </p14:section>
        <p14:section name="loop invariants" id="{1CB87D01-B90E-4D91-B676-957F0D2EA7A3}">
          <p14:sldIdLst>
            <p14:sldId id="430"/>
            <p14:sldId id="484"/>
            <p14:sldId id="485"/>
            <p14:sldId id="483"/>
            <p14:sldId id="501"/>
            <p14:sldId id="502"/>
            <p14:sldId id="487"/>
            <p14:sldId id="488"/>
          </p14:sldIdLst>
        </p14:section>
        <p14:section name="Investigating Unproved Checks" id="{9B4658CE-AD43-4C26-BA4B-30631E52C00F}">
          <p14:sldIdLst>
            <p14:sldId id="431"/>
            <p14:sldId id="426"/>
            <p14:sldId id="441"/>
            <p14:sldId id="442"/>
            <p14:sldId id="474"/>
            <p14:sldId id="443"/>
            <p14:sldId id="475"/>
            <p14:sldId id="444"/>
            <p14:sldId id="476"/>
            <p14:sldId id="477"/>
            <p14:sldId id="445"/>
            <p14:sldId id="479"/>
            <p14:sldId id="446"/>
            <p14:sldId id="478"/>
            <p14:sldId id="480"/>
            <p14:sldId id="498"/>
            <p14:sldId id="482"/>
            <p14:sldId id="500"/>
            <p14:sldId id="495"/>
            <p14:sldId id="496"/>
            <p14:sldId id="481"/>
          </p14:sldIdLst>
        </p14:section>
        <p14:section name="summary" id="{4388BAAB-B5B5-4772-95AA-0CF88846D51D}">
          <p14:sldIdLst>
            <p14:sldId id="432"/>
            <p14:sldId id="377"/>
            <p14:sldId id="497"/>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CC66"/>
    <a:srgbClr val="F4E7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3379" autoAdjust="0"/>
    <p:restoredTop sz="82812" autoAdjust="0"/>
  </p:normalViewPr>
  <p:slideViewPr>
    <p:cSldViewPr>
      <p:cViewPr varScale="1">
        <p:scale>
          <a:sx n="128" d="100"/>
          <a:sy n="128" d="100"/>
        </p:scale>
        <p:origin x="1020" y="72"/>
      </p:cViewPr>
      <p:guideLst>
        <p:guide orient="horz" pos="2160"/>
        <p:guide pos="2880"/>
      </p:guideLst>
    </p:cSldViewPr>
  </p:slideViewPr>
  <p:outlineViewPr>
    <p:cViewPr>
      <p:scale>
        <a:sx n="33" d="100"/>
        <a:sy n="33" d="100"/>
      </p:scale>
      <p:origin x="0" y="16272"/>
    </p:cViewPr>
  </p:outlineViewPr>
  <p:notesTextViewPr>
    <p:cViewPr>
      <p:scale>
        <a:sx n="100" d="100"/>
        <a:sy n="100" d="100"/>
      </p:scale>
      <p:origin x="0" y="0"/>
    </p:cViewPr>
  </p:notesTextViewPr>
  <p:sorterViewPr>
    <p:cViewPr>
      <p:scale>
        <a:sx n="164" d="100"/>
        <a:sy n="164" d="100"/>
      </p:scale>
      <p:origin x="0" y="0"/>
    </p:cViewPr>
  </p:sorterViewPr>
  <p:notesViewPr>
    <p:cSldViewPr>
      <p:cViewPr varScale="1">
        <p:scale>
          <a:sx n="124" d="100"/>
          <a:sy n="124" d="100"/>
        </p:scale>
        <p:origin x="984" y="10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428744" y="135118"/>
            <a:ext cx="6152912" cy="279563"/>
          </a:xfrm>
          <a:prstGeom prst="rect">
            <a:avLst/>
          </a:prstGeom>
          <a:noFill/>
          <a:ln w="9525" algn="ctr">
            <a:noFill/>
            <a:miter lim="800000"/>
            <a:headEnd type="none" w="sm" len="sm"/>
            <a:tailEnd type="none" w="lg" len="med"/>
          </a:ln>
          <a:effectLst/>
        </p:spPr>
        <p:txBody>
          <a:bodyPr vert="horz" wrap="none" lIns="86018" tIns="43009" rIns="86018" bIns="43009" numCol="1" anchor="ctr" anchorCtr="1" compatLnSpc="1">
            <a:prstTxWarp prst="textNoShape">
              <a:avLst/>
            </a:prstTxWarp>
            <a:noAutofit/>
          </a:bodyPr>
          <a:lstStyle/>
          <a:p>
            <a:pPr algn="ctr" eaLnBrk="0" hangingPunct="0"/>
            <a:r>
              <a:rPr lang="en-US" sz="1400" dirty="0" smtClean="0">
                <a:latin typeface="Arial Black" panose="020B0A04020102020204" pitchFamily="34" charset="0"/>
                <a:ea typeface="+mn-ea"/>
              </a:rPr>
              <a:t>Programming </a:t>
            </a:r>
            <a:r>
              <a:rPr lang="en-US" sz="1400" dirty="0">
                <a:latin typeface="Arial Black" panose="020B0A04020102020204" pitchFamily="34" charset="0"/>
                <a:ea typeface="+mn-ea"/>
              </a:rPr>
              <a:t>In SPARK: Fundamentals</a:t>
            </a:r>
          </a:p>
        </p:txBody>
      </p:sp>
      <p:sp>
        <p:nvSpPr>
          <p:cNvPr id="7" name="Footer Placeholder 3"/>
          <p:cNvSpPr>
            <a:spLocks noGrp="1"/>
          </p:cNvSpPr>
          <p:nvPr>
            <p:ph type="ftr" sz="quarter" idx="2"/>
          </p:nvPr>
        </p:nvSpPr>
        <p:spPr>
          <a:xfrm>
            <a:off x="428744" y="8878137"/>
            <a:ext cx="1656436" cy="217737"/>
          </a:xfrm>
          <a:prstGeom prst="rect">
            <a:avLst/>
          </a:prstGeom>
          <a:noFill/>
          <a:ln w="9525">
            <a:noFill/>
            <a:miter lim="800000"/>
            <a:headEnd/>
            <a:tailEnd/>
          </a:ln>
          <a:effectLst/>
        </p:spPr>
        <p:txBody>
          <a:bodyPr vert="horz" wrap="square" lIns="86018" tIns="43009" rIns="86018" bIns="43009" numCol="1" anchor="t" anchorCtr="0" compatLnSpc="1">
            <a:prstTxWarp prst="textNoShape">
              <a:avLst/>
            </a:prstTxWarp>
            <a:spAutoFit/>
          </a:bodyPr>
          <a:lstStyle/>
          <a:p>
            <a:pPr eaLnBrk="0" hangingPunct="0"/>
            <a:r>
              <a:rPr lang="en-US" sz="800" dirty="0" smtClean="0">
                <a:latin typeface="Arial" charset="0"/>
              </a:rPr>
              <a:t>Proof of Program Integrity</a:t>
            </a:r>
            <a:endParaRPr lang="en-US" sz="800" dirty="0">
              <a:latin typeface="Arial" charset="0"/>
            </a:endParaRPr>
          </a:p>
        </p:txBody>
      </p:sp>
      <p:sp>
        <p:nvSpPr>
          <p:cNvPr id="8" name="Line 3"/>
          <p:cNvSpPr>
            <a:spLocks noChangeShapeType="1"/>
          </p:cNvSpPr>
          <p:nvPr/>
        </p:nvSpPr>
        <p:spPr bwMode="auto">
          <a:xfrm>
            <a:off x="428745" y="462153"/>
            <a:ext cx="615291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86018" tIns="43009" rIns="86018" bIns="43009" anchor="ctr"/>
          <a:lstStyle/>
          <a:p>
            <a:endParaRPr lang="en-US">
              <a:latin typeface="Arial Black" panose="020B0A04020102020204" pitchFamily="34" charset="0"/>
            </a:endParaRPr>
          </a:p>
        </p:txBody>
      </p:sp>
      <p:sp>
        <p:nvSpPr>
          <p:cNvPr id="9" name="Line 28"/>
          <p:cNvSpPr>
            <a:spLocks noChangeShapeType="1"/>
          </p:cNvSpPr>
          <p:nvPr/>
        </p:nvSpPr>
        <p:spPr bwMode="auto">
          <a:xfrm>
            <a:off x="428744" y="8834247"/>
            <a:ext cx="615291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lIns="86018" tIns="43009" rIns="86018" bIns="43009" anchor="ctr"/>
          <a:lstStyle/>
          <a:p>
            <a:endParaRPr lang="en-US"/>
          </a:p>
        </p:txBody>
      </p:sp>
      <p:sp>
        <p:nvSpPr>
          <p:cNvPr id="10" name="Rectangle 30"/>
          <p:cNvSpPr>
            <a:spLocks noGrp="1" noChangeArrowheads="1"/>
          </p:cNvSpPr>
          <p:nvPr>
            <p:ph type="sldNum" sz="quarter" idx="3"/>
          </p:nvPr>
        </p:nvSpPr>
        <p:spPr bwMode="auto">
          <a:xfrm>
            <a:off x="5722600" y="8878137"/>
            <a:ext cx="859056" cy="217737"/>
          </a:xfrm>
          <a:prstGeom prst="rect">
            <a:avLst/>
          </a:prstGeom>
          <a:noFill/>
          <a:ln w="9525">
            <a:noFill/>
            <a:miter lim="800000"/>
            <a:headEnd/>
            <a:tailEnd/>
          </a:ln>
          <a:effectLst/>
        </p:spPr>
        <p:txBody>
          <a:bodyPr vert="horz" wrap="square" lIns="86018" tIns="43009" rIns="86018" bIns="43009" numCol="1" anchor="t" anchorCtr="0" compatLnSpc="1">
            <a:prstTxWarp prst="textNoShape">
              <a:avLst/>
            </a:prstTxWarp>
            <a:spAutoFit/>
          </a:bodyPr>
          <a:lstStyle/>
          <a:p>
            <a:pPr algn="r" eaLnBrk="0" hangingPunct="0"/>
            <a:r>
              <a:rPr lang="en-US" sz="800" dirty="0">
                <a:latin typeface="Arial" charset="0"/>
              </a:rPr>
              <a:t>Page </a:t>
            </a:r>
            <a:fld id="{FC5175E4-648C-4B4A-A1E1-BE0F0AE14F73}" type="slidenum">
              <a:rPr lang="en-US" sz="800">
                <a:latin typeface="Arial" charset="0"/>
              </a:rPr>
              <a:pPr algn="r" eaLnBrk="0" hangingPunct="0"/>
              <a:t>‹#›</a:t>
            </a:fld>
            <a:endParaRPr lang="en-US" sz="800" dirty="0">
              <a:latin typeface="Arial" charset="0"/>
            </a:endParaRPr>
          </a:p>
        </p:txBody>
      </p:sp>
      <p:sp>
        <p:nvSpPr>
          <p:cNvPr id="11" name="Footer Placeholder 3"/>
          <p:cNvSpPr txBox="1">
            <a:spLocks/>
          </p:cNvSpPr>
          <p:nvPr/>
        </p:nvSpPr>
        <p:spPr>
          <a:xfrm>
            <a:off x="2676982" y="8878137"/>
            <a:ext cx="1656436" cy="217737"/>
          </a:xfrm>
          <a:prstGeom prst="rect">
            <a:avLst/>
          </a:prstGeom>
          <a:noFill/>
          <a:ln w="9525">
            <a:noFill/>
            <a:miter lim="800000"/>
            <a:headEnd/>
            <a:tailEnd/>
          </a:ln>
          <a:effectLst/>
        </p:spPr>
        <p:txBody>
          <a:bodyPr vert="horz" wrap="square" lIns="86018" tIns="43009" rIns="86018" bIns="43009"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800" dirty="0">
                <a:latin typeface="Arial" charset="0"/>
              </a:rPr>
              <a:t>Copyright © AdaCore </a:t>
            </a:r>
            <a:r>
              <a:rPr lang="en-US" sz="800" dirty="0" smtClean="0">
                <a:latin typeface="Arial" charset="0"/>
              </a:rPr>
              <a:t>2018</a:t>
            </a:r>
            <a:endParaRPr lang="en-US" sz="800" dirty="0">
              <a:latin typeface="Arial" charset="0"/>
            </a:endParaRPr>
          </a:p>
        </p:txBody>
      </p:sp>
    </p:spTree>
    <p:extLst>
      <p:ext uri="{BB962C8B-B14F-4D97-AF65-F5344CB8AC3E}">
        <p14:creationId xmlns:p14="http://schemas.microsoft.com/office/powerpoint/2010/main" val="3630588395"/>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049" cy="464315"/>
          </a:xfrm>
          <a:prstGeom prst="rect">
            <a:avLst/>
          </a:prstGeom>
        </p:spPr>
        <p:txBody>
          <a:bodyPr vert="horz" lIns="86018" tIns="43009" rIns="86018" bIns="43009" rtlCol="0"/>
          <a:lstStyle>
            <a:lvl1pPr algn="l">
              <a:defRPr sz="1100">
                <a:latin typeface="Arial" pitchFamily="34" charset="0"/>
                <a:ea typeface="+mn-ea"/>
                <a:cs typeface="Arial" pitchFamily="34" charset="0"/>
              </a:defRPr>
            </a:lvl1pPr>
          </a:lstStyle>
          <a:p>
            <a:pPr>
              <a:defRPr/>
            </a:pPr>
            <a:r>
              <a:rPr lang="en-US" smtClean="0"/>
              <a:t>Programm In SPARK: Fundamentals</a:t>
            </a:r>
            <a:endParaRPr lang="en-US"/>
          </a:p>
        </p:txBody>
      </p:sp>
      <p:sp>
        <p:nvSpPr>
          <p:cNvPr id="3" name="Date Placeholder 2"/>
          <p:cNvSpPr>
            <a:spLocks noGrp="1"/>
          </p:cNvSpPr>
          <p:nvPr>
            <p:ph type="dt" idx="1"/>
          </p:nvPr>
        </p:nvSpPr>
        <p:spPr>
          <a:xfrm>
            <a:off x="3970784" y="1"/>
            <a:ext cx="3038049" cy="464315"/>
          </a:xfrm>
          <a:prstGeom prst="rect">
            <a:avLst/>
          </a:prstGeom>
        </p:spPr>
        <p:txBody>
          <a:bodyPr vert="horz" wrap="square" lIns="86018" tIns="43009" rIns="86018" bIns="43009" numCol="1" anchor="t" anchorCtr="0" compatLnSpc="1">
            <a:prstTxWarp prst="textNoShape">
              <a:avLst/>
            </a:prstTxWarp>
          </a:bodyPr>
          <a:lstStyle>
            <a:lvl1pPr algn="r">
              <a:defRPr sz="1100">
                <a:cs typeface="Arial" pitchFamily="34" charset="0"/>
              </a:defRPr>
            </a:lvl1pPr>
          </a:lstStyle>
          <a:p>
            <a:pPr>
              <a:defRPr/>
            </a:pPr>
            <a:fld id="{E50CDB98-356C-4497-9C27-9C4CF7163BA7}" type="datetimeFigureOut">
              <a:rPr lang="en-US"/>
              <a:pPr>
                <a:defRPr/>
              </a:pPr>
              <a:t>4/19/2018</a:t>
            </a:fld>
            <a:endParaRPr lang="en-US"/>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86018" tIns="43009" rIns="86018" bIns="43009" rtlCol="0" anchor="ctr"/>
          <a:lstStyle/>
          <a:p>
            <a:pPr lvl="0"/>
            <a:endParaRPr lang="en-US" noProof="0" smtClean="0"/>
          </a:p>
        </p:txBody>
      </p:sp>
      <p:sp>
        <p:nvSpPr>
          <p:cNvPr id="5" name="Notes Placeholder 4"/>
          <p:cNvSpPr>
            <a:spLocks noGrp="1"/>
          </p:cNvSpPr>
          <p:nvPr>
            <p:ph type="body" sz="quarter" idx="3"/>
          </p:nvPr>
        </p:nvSpPr>
        <p:spPr>
          <a:xfrm>
            <a:off x="700727" y="4415321"/>
            <a:ext cx="5608947" cy="4183164"/>
          </a:xfrm>
          <a:prstGeom prst="rect">
            <a:avLst/>
          </a:prstGeom>
        </p:spPr>
        <p:txBody>
          <a:bodyPr vert="horz" lIns="86018" tIns="43009" rIns="86018" bIns="4300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830643"/>
            <a:ext cx="3038049" cy="464315"/>
          </a:xfrm>
          <a:prstGeom prst="rect">
            <a:avLst/>
          </a:prstGeom>
        </p:spPr>
        <p:txBody>
          <a:bodyPr vert="horz" lIns="86018" tIns="43009" rIns="86018" bIns="43009" rtlCol="0" anchor="b"/>
          <a:lstStyle>
            <a:lvl1pPr algn="l">
              <a:defRPr sz="1100">
                <a:latin typeface="Arial" pitchFamily="34" charset="0"/>
                <a:ea typeface="+mn-ea"/>
                <a:cs typeface="Arial" pitchFamily="34" charset="0"/>
              </a:defRPr>
            </a:lvl1pPr>
          </a:lstStyle>
          <a:p>
            <a:pPr>
              <a:defRPr/>
            </a:pPr>
            <a:r>
              <a:rPr lang="en-US" smtClean="0"/>
              <a:t>Absence of Run-Time Errors</a:t>
            </a:r>
            <a:endParaRPr lang="en-US"/>
          </a:p>
        </p:txBody>
      </p:sp>
      <p:sp>
        <p:nvSpPr>
          <p:cNvPr id="7" name="Slide Number Placeholder 6"/>
          <p:cNvSpPr>
            <a:spLocks noGrp="1"/>
          </p:cNvSpPr>
          <p:nvPr>
            <p:ph type="sldNum" sz="quarter" idx="5"/>
          </p:nvPr>
        </p:nvSpPr>
        <p:spPr>
          <a:xfrm>
            <a:off x="3970784" y="8830643"/>
            <a:ext cx="3038049" cy="464315"/>
          </a:xfrm>
          <a:prstGeom prst="rect">
            <a:avLst/>
          </a:prstGeom>
        </p:spPr>
        <p:txBody>
          <a:bodyPr vert="horz" wrap="square" lIns="86018" tIns="43009" rIns="86018" bIns="43009" numCol="1" anchor="b" anchorCtr="0" compatLnSpc="1">
            <a:prstTxWarp prst="textNoShape">
              <a:avLst/>
            </a:prstTxWarp>
          </a:bodyPr>
          <a:lstStyle>
            <a:lvl1pPr algn="r">
              <a:defRPr sz="1100">
                <a:cs typeface="Arial" pitchFamily="34" charset="0"/>
              </a:defRPr>
            </a:lvl1pPr>
          </a:lstStyle>
          <a:p>
            <a:pPr>
              <a:defRPr/>
            </a:pPr>
            <a:fld id="{2850D09C-F32B-402F-BDDA-49F4BB5C4C32}" type="slidenum">
              <a:rPr lang="en-US"/>
              <a:pPr>
                <a:defRPr/>
              </a:pPr>
              <a:t>‹#›</a:t>
            </a:fld>
            <a:endParaRPr lang="en-US"/>
          </a:p>
        </p:txBody>
      </p:sp>
    </p:spTree>
    <p:extLst>
      <p:ext uri="{BB962C8B-B14F-4D97-AF65-F5344CB8AC3E}">
        <p14:creationId xmlns:p14="http://schemas.microsoft.com/office/powerpoint/2010/main" val="168360401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936" kern="1200">
        <a:solidFill>
          <a:schemeClr val="tx1"/>
        </a:solidFill>
        <a:latin typeface="+mn-lt"/>
        <a:ea typeface="ＭＳ Ｐゴシック" charset="0"/>
        <a:cs typeface="ＭＳ Ｐゴシック" charset="0"/>
      </a:defRPr>
    </a:lvl1pPr>
    <a:lvl2pPr marL="356616" algn="l" rtl="0" eaLnBrk="0" fontAlgn="base" hangingPunct="0">
      <a:spcBef>
        <a:spcPct val="30000"/>
      </a:spcBef>
      <a:spcAft>
        <a:spcPct val="0"/>
      </a:spcAft>
      <a:defRPr sz="936" kern="1200">
        <a:solidFill>
          <a:schemeClr val="tx1"/>
        </a:solidFill>
        <a:latin typeface="+mn-lt"/>
        <a:ea typeface="ＭＳ Ｐゴシック" charset="0"/>
        <a:cs typeface="+mn-cs"/>
      </a:defRPr>
    </a:lvl2pPr>
    <a:lvl3pPr marL="713232" algn="l" rtl="0" eaLnBrk="0" fontAlgn="base" hangingPunct="0">
      <a:spcBef>
        <a:spcPct val="30000"/>
      </a:spcBef>
      <a:spcAft>
        <a:spcPct val="0"/>
      </a:spcAft>
      <a:defRPr sz="936" kern="1200">
        <a:solidFill>
          <a:schemeClr val="tx1"/>
        </a:solidFill>
        <a:latin typeface="+mn-lt"/>
        <a:ea typeface="ＭＳ Ｐゴシック" charset="0"/>
        <a:cs typeface="+mn-cs"/>
      </a:defRPr>
    </a:lvl3pPr>
    <a:lvl4pPr marL="1069848" algn="l" rtl="0" eaLnBrk="0" fontAlgn="base" hangingPunct="0">
      <a:spcBef>
        <a:spcPct val="30000"/>
      </a:spcBef>
      <a:spcAft>
        <a:spcPct val="0"/>
      </a:spcAft>
      <a:defRPr sz="936" kern="1200">
        <a:solidFill>
          <a:schemeClr val="tx1"/>
        </a:solidFill>
        <a:latin typeface="+mn-lt"/>
        <a:ea typeface="ＭＳ Ｐゴシック" charset="0"/>
        <a:cs typeface="+mn-cs"/>
      </a:defRPr>
    </a:lvl4pPr>
    <a:lvl5pPr marL="1426464" algn="l" rtl="0" eaLnBrk="0" fontAlgn="base" hangingPunct="0">
      <a:spcBef>
        <a:spcPct val="30000"/>
      </a:spcBef>
      <a:spcAft>
        <a:spcPct val="0"/>
      </a:spcAft>
      <a:defRPr sz="936" kern="1200">
        <a:solidFill>
          <a:schemeClr val="tx1"/>
        </a:solidFill>
        <a:latin typeface="+mn-lt"/>
        <a:ea typeface="ＭＳ Ｐゴシック" charset="0"/>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1</a:t>
            </a:fld>
            <a:endParaRPr lang="en-US"/>
          </a:p>
        </p:txBody>
      </p:sp>
    </p:spTree>
    <p:extLst>
      <p:ext uri="{BB962C8B-B14F-4D97-AF65-F5344CB8AC3E}">
        <p14:creationId xmlns:p14="http://schemas.microsoft.com/office/powerpoint/2010/main" val="603726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13</a:t>
            </a:fld>
            <a:endParaRPr lang="en-US"/>
          </a:p>
        </p:txBody>
      </p:sp>
    </p:spTree>
    <p:extLst>
      <p:ext uri="{BB962C8B-B14F-4D97-AF65-F5344CB8AC3E}">
        <p14:creationId xmlns:p14="http://schemas.microsoft.com/office/powerpoint/2010/main" val="3951411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0723"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E468FC2-3524-42B4-97EA-6045000579BB}" type="slidenum">
              <a:rPr lang="en-US" altLang="fr-FR" smtClean="0"/>
              <a:pPr/>
              <a:t>14</a:t>
            </a:fld>
            <a:endParaRPr lang="en-US" altLang="fr-FR" smtClean="0"/>
          </a:p>
        </p:txBody>
      </p:sp>
    </p:spTree>
    <p:extLst>
      <p:ext uri="{BB962C8B-B14F-4D97-AF65-F5344CB8AC3E}">
        <p14:creationId xmlns:p14="http://schemas.microsoft.com/office/powerpoint/2010/main" val="192881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15</a:t>
            </a:fld>
            <a:endParaRPr lang="en-US"/>
          </a:p>
        </p:txBody>
      </p:sp>
    </p:spTree>
    <p:extLst>
      <p:ext uri="{BB962C8B-B14F-4D97-AF65-F5344CB8AC3E}">
        <p14:creationId xmlns:p14="http://schemas.microsoft.com/office/powerpoint/2010/main" val="3709862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4579"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BC622FA-9B81-4FB9-A18B-937AFEDFDEBF}" type="slidenum">
              <a:rPr lang="en-US" altLang="fr-FR" smtClean="0"/>
              <a:pPr/>
              <a:t>16</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792261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4579"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BC622FA-9B81-4FB9-A18B-937AFEDFDEBF}" type="slidenum">
              <a:rPr lang="en-US" altLang="fr-FR" smtClean="0"/>
              <a:pPr/>
              <a:t>17</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746912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4579"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BC622FA-9B81-4FB9-A18B-937AFEDFDEBF}" type="slidenum">
              <a:rPr lang="en-US" altLang="fr-FR" smtClean="0"/>
              <a:pPr/>
              <a:t>18</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3155550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19</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472317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0176">
              <a:defRPr/>
            </a:pPr>
            <a:r>
              <a:rPr lang="en-US" dirty="0" smtClean="0"/>
              <a:t>2147483647 is Integer’Last on a 32-bit machine</a:t>
            </a:r>
          </a:p>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521784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867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CE644A4-2B0C-4BBD-8A24-88943DDA9EB5}" type="slidenum">
              <a:rPr lang="en-US" altLang="fr-FR" smtClean="0"/>
              <a:pPr/>
              <a:t>22</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8317762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the overflow checks and the postcondition are proven because of the </a:t>
            </a:r>
            <a:r>
              <a:rPr lang="en-US" dirty="0" err="1" smtClean="0"/>
              <a:t>inlining</a:t>
            </a:r>
            <a:r>
              <a:rPr lang="en-US" dirty="0" smtClean="0"/>
              <a:t> effect.</a:t>
            </a:r>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24</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3171355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18435"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4195E7B-0812-4186-9BDF-C511DEE44E7F}" type="slidenum">
              <a:rPr lang="en-US" altLang="fr-FR" smtClean="0"/>
              <a:pPr/>
              <a:t>3</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705762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867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CE644A4-2B0C-4BBD-8A24-88943DDA9EB5}" type="slidenum">
              <a:rPr lang="en-US" altLang="fr-FR" smtClean="0"/>
              <a:pPr/>
              <a:t>25</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228691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29</a:t>
            </a:fld>
            <a:endParaRPr lang="en-US"/>
          </a:p>
        </p:txBody>
      </p:sp>
    </p:spTree>
    <p:extLst>
      <p:ext uri="{BB962C8B-B14F-4D97-AF65-F5344CB8AC3E}">
        <p14:creationId xmlns:p14="http://schemas.microsoft.com/office/powerpoint/2010/main" val="174168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30</a:t>
            </a:fld>
            <a:endParaRPr lang="en-US"/>
          </a:p>
        </p:txBody>
      </p:sp>
    </p:spTree>
    <p:extLst>
      <p:ext uri="{BB962C8B-B14F-4D97-AF65-F5344CB8AC3E}">
        <p14:creationId xmlns:p14="http://schemas.microsoft.com/office/powerpoint/2010/main" val="30985950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endParaRPr lang="en-US" altLang="en-US" dirty="0" smtClean="0"/>
          </a:p>
        </p:txBody>
      </p:sp>
      <p:sp>
        <p:nvSpPr>
          <p:cNvPr id="32771"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0C7B988-8243-4620-A035-BD0448D6DF8E}" type="slidenum">
              <a:rPr lang="en-US" altLang="fr-FR" smtClean="0"/>
              <a:pPr/>
              <a:t>31</a:t>
            </a:fld>
            <a:endParaRPr lang="en-US" altLang="fr-FR" smtClean="0"/>
          </a:p>
        </p:txBody>
      </p:sp>
    </p:spTree>
    <p:extLst>
      <p:ext uri="{BB962C8B-B14F-4D97-AF65-F5344CB8AC3E}">
        <p14:creationId xmlns:p14="http://schemas.microsoft.com/office/powerpoint/2010/main" val="22265278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1204"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964">
              <a:defRPr>
                <a:solidFill>
                  <a:schemeClr val="tx1"/>
                </a:solidFill>
                <a:latin typeface="Arial" panose="020B0604020202020204" pitchFamily="34" charset="0"/>
              </a:defRPr>
            </a:lvl1pPr>
            <a:lvl2pPr marL="731747" indent="-280752" defTabSz="907964">
              <a:defRPr>
                <a:solidFill>
                  <a:schemeClr val="tx1"/>
                </a:solidFill>
                <a:latin typeface="Arial" panose="020B0604020202020204" pitchFamily="34" charset="0"/>
              </a:defRPr>
            </a:lvl2pPr>
            <a:lvl3pPr marL="1124501" indent="-224004" defTabSz="907964">
              <a:defRPr>
                <a:solidFill>
                  <a:schemeClr val="tx1"/>
                </a:solidFill>
                <a:latin typeface="Arial" panose="020B0604020202020204" pitchFamily="34" charset="0"/>
              </a:defRPr>
            </a:lvl3pPr>
            <a:lvl4pPr marL="1575497" indent="-224004" defTabSz="907964">
              <a:defRPr>
                <a:solidFill>
                  <a:schemeClr val="tx1"/>
                </a:solidFill>
                <a:latin typeface="Arial" panose="020B0604020202020204" pitchFamily="34" charset="0"/>
              </a:defRPr>
            </a:lvl4pPr>
            <a:lvl5pPr marL="2026492" indent="-224004" defTabSz="907964">
              <a:defRPr>
                <a:solidFill>
                  <a:schemeClr val="tx1"/>
                </a:solidFill>
                <a:latin typeface="Arial" panose="020B0604020202020204" pitchFamily="34" charset="0"/>
              </a:defRPr>
            </a:lvl5pPr>
            <a:lvl6pPr marL="2456580" indent="-224004" defTabSz="907964" eaLnBrk="0" fontAlgn="base" hangingPunct="0">
              <a:spcBef>
                <a:spcPct val="0"/>
              </a:spcBef>
              <a:spcAft>
                <a:spcPct val="0"/>
              </a:spcAft>
              <a:defRPr>
                <a:solidFill>
                  <a:schemeClr val="tx1"/>
                </a:solidFill>
                <a:latin typeface="Arial" panose="020B0604020202020204" pitchFamily="34" charset="0"/>
              </a:defRPr>
            </a:lvl6pPr>
            <a:lvl7pPr marL="2886668" indent="-224004" defTabSz="907964" eaLnBrk="0" fontAlgn="base" hangingPunct="0">
              <a:spcBef>
                <a:spcPct val="0"/>
              </a:spcBef>
              <a:spcAft>
                <a:spcPct val="0"/>
              </a:spcAft>
              <a:defRPr>
                <a:solidFill>
                  <a:schemeClr val="tx1"/>
                </a:solidFill>
                <a:latin typeface="Arial" panose="020B0604020202020204" pitchFamily="34" charset="0"/>
              </a:defRPr>
            </a:lvl7pPr>
            <a:lvl8pPr marL="3316756" indent="-224004" defTabSz="907964" eaLnBrk="0" fontAlgn="base" hangingPunct="0">
              <a:spcBef>
                <a:spcPct val="0"/>
              </a:spcBef>
              <a:spcAft>
                <a:spcPct val="0"/>
              </a:spcAft>
              <a:defRPr>
                <a:solidFill>
                  <a:schemeClr val="tx1"/>
                </a:solidFill>
                <a:latin typeface="Arial" panose="020B0604020202020204" pitchFamily="34" charset="0"/>
              </a:defRPr>
            </a:lvl8pPr>
            <a:lvl9pPr marL="3746844" indent="-224004" defTabSz="907964" eaLnBrk="0" fontAlgn="base" hangingPunct="0">
              <a:spcBef>
                <a:spcPct val="0"/>
              </a:spcBef>
              <a:spcAft>
                <a:spcPct val="0"/>
              </a:spcAft>
              <a:defRPr>
                <a:solidFill>
                  <a:schemeClr val="tx1"/>
                </a:solidFill>
                <a:latin typeface="Arial" panose="020B0604020202020204" pitchFamily="34" charset="0"/>
              </a:defRPr>
            </a:lvl9pPr>
          </a:lstStyle>
          <a:p>
            <a:r>
              <a:rPr lang="en-US" altLang="en-US" smtClean="0">
                <a:latin typeface="Arial Narrow" panose="020B0606020202030204" pitchFamily="34" charset="0"/>
              </a:rPr>
              <a:t>Introduction to GNAT Pro and GPS</a:t>
            </a:r>
          </a:p>
        </p:txBody>
      </p:sp>
      <p:sp>
        <p:nvSpPr>
          <p:cNvPr id="51205" name="Footer Placeholder 4"/>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964">
              <a:defRPr>
                <a:solidFill>
                  <a:schemeClr val="tx1"/>
                </a:solidFill>
                <a:latin typeface="Arial" panose="020B0604020202020204" pitchFamily="34" charset="0"/>
              </a:defRPr>
            </a:lvl1pPr>
            <a:lvl2pPr marL="731747" indent="-280752" defTabSz="907964">
              <a:defRPr>
                <a:solidFill>
                  <a:schemeClr val="tx1"/>
                </a:solidFill>
                <a:latin typeface="Arial" panose="020B0604020202020204" pitchFamily="34" charset="0"/>
              </a:defRPr>
            </a:lvl2pPr>
            <a:lvl3pPr marL="1124501" indent="-224004" defTabSz="907964">
              <a:defRPr>
                <a:solidFill>
                  <a:schemeClr val="tx1"/>
                </a:solidFill>
                <a:latin typeface="Arial" panose="020B0604020202020204" pitchFamily="34" charset="0"/>
              </a:defRPr>
            </a:lvl3pPr>
            <a:lvl4pPr marL="1575497" indent="-224004" defTabSz="907964">
              <a:defRPr>
                <a:solidFill>
                  <a:schemeClr val="tx1"/>
                </a:solidFill>
                <a:latin typeface="Arial" panose="020B0604020202020204" pitchFamily="34" charset="0"/>
              </a:defRPr>
            </a:lvl4pPr>
            <a:lvl5pPr marL="2026492" indent="-224004" defTabSz="907964">
              <a:defRPr>
                <a:solidFill>
                  <a:schemeClr val="tx1"/>
                </a:solidFill>
                <a:latin typeface="Arial" panose="020B0604020202020204" pitchFamily="34" charset="0"/>
              </a:defRPr>
            </a:lvl5pPr>
            <a:lvl6pPr marL="2456580" indent="-224004" defTabSz="907964" eaLnBrk="0" fontAlgn="base" hangingPunct="0">
              <a:spcBef>
                <a:spcPct val="0"/>
              </a:spcBef>
              <a:spcAft>
                <a:spcPct val="0"/>
              </a:spcAft>
              <a:defRPr>
                <a:solidFill>
                  <a:schemeClr val="tx1"/>
                </a:solidFill>
                <a:latin typeface="Arial" panose="020B0604020202020204" pitchFamily="34" charset="0"/>
              </a:defRPr>
            </a:lvl6pPr>
            <a:lvl7pPr marL="2886668" indent="-224004" defTabSz="907964" eaLnBrk="0" fontAlgn="base" hangingPunct="0">
              <a:spcBef>
                <a:spcPct val="0"/>
              </a:spcBef>
              <a:spcAft>
                <a:spcPct val="0"/>
              </a:spcAft>
              <a:defRPr>
                <a:solidFill>
                  <a:schemeClr val="tx1"/>
                </a:solidFill>
                <a:latin typeface="Arial" panose="020B0604020202020204" pitchFamily="34" charset="0"/>
              </a:defRPr>
            </a:lvl7pPr>
            <a:lvl8pPr marL="3316756" indent="-224004" defTabSz="907964" eaLnBrk="0" fontAlgn="base" hangingPunct="0">
              <a:spcBef>
                <a:spcPct val="0"/>
              </a:spcBef>
              <a:spcAft>
                <a:spcPct val="0"/>
              </a:spcAft>
              <a:defRPr>
                <a:solidFill>
                  <a:schemeClr val="tx1"/>
                </a:solidFill>
                <a:latin typeface="Arial" panose="020B0604020202020204" pitchFamily="34" charset="0"/>
              </a:defRPr>
            </a:lvl8pPr>
            <a:lvl9pPr marL="3746844" indent="-224004" defTabSz="907964" eaLnBrk="0" fontAlgn="base" hangingPunct="0">
              <a:spcBef>
                <a:spcPct val="0"/>
              </a:spcBef>
              <a:spcAft>
                <a:spcPct val="0"/>
              </a:spcAft>
              <a:defRPr>
                <a:solidFill>
                  <a:schemeClr val="tx1"/>
                </a:solidFill>
                <a:latin typeface="Arial" panose="020B0604020202020204" pitchFamily="34" charset="0"/>
              </a:defRPr>
            </a:lvl9pPr>
          </a:lstStyle>
          <a:p>
            <a:r>
              <a:rPr lang="en-US" altLang="en-US" smtClean="0">
                <a:latin typeface="Arial Narrow" panose="020B0606020202030204" pitchFamily="34" charset="0"/>
              </a:rPr>
              <a:t>Using GNAT Pro</a:t>
            </a:r>
          </a:p>
        </p:txBody>
      </p:sp>
      <p:sp>
        <p:nvSpPr>
          <p:cNvPr id="51206"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964">
              <a:defRPr>
                <a:solidFill>
                  <a:schemeClr val="tx1"/>
                </a:solidFill>
                <a:latin typeface="Arial" panose="020B0604020202020204" pitchFamily="34" charset="0"/>
              </a:defRPr>
            </a:lvl1pPr>
            <a:lvl2pPr marL="731747" indent="-280752" defTabSz="907964">
              <a:defRPr>
                <a:solidFill>
                  <a:schemeClr val="tx1"/>
                </a:solidFill>
                <a:latin typeface="Arial" panose="020B0604020202020204" pitchFamily="34" charset="0"/>
              </a:defRPr>
            </a:lvl2pPr>
            <a:lvl3pPr marL="1124501" indent="-224004" defTabSz="907964">
              <a:defRPr>
                <a:solidFill>
                  <a:schemeClr val="tx1"/>
                </a:solidFill>
                <a:latin typeface="Arial" panose="020B0604020202020204" pitchFamily="34" charset="0"/>
              </a:defRPr>
            </a:lvl3pPr>
            <a:lvl4pPr marL="1575497" indent="-224004" defTabSz="907964">
              <a:defRPr>
                <a:solidFill>
                  <a:schemeClr val="tx1"/>
                </a:solidFill>
                <a:latin typeface="Arial" panose="020B0604020202020204" pitchFamily="34" charset="0"/>
              </a:defRPr>
            </a:lvl4pPr>
            <a:lvl5pPr marL="2026492" indent="-224004" defTabSz="907964">
              <a:defRPr>
                <a:solidFill>
                  <a:schemeClr val="tx1"/>
                </a:solidFill>
                <a:latin typeface="Arial" panose="020B0604020202020204" pitchFamily="34" charset="0"/>
              </a:defRPr>
            </a:lvl5pPr>
            <a:lvl6pPr marL="2456580" indent="-224004" defTabSz="907964" eaLnBrk="0" fontAlgn="base" hangingPunct="0">
              <a:spcBef>
                <a:spcPct val="0"/>
              </a:spcBef>
              <a:spcAft>
                <a:spcPct val="0"/>
              </a:spcAft>
              <a:defRPr>
                <a:solidFill>
                  <a:schemeClr val="tx1"/>
                </a:solidFill>
                <a:latin typeface="Arial" panose="020B0604020202020204" pitchFamily="34" charset="0"/>
              </a:defRPr>
            </a:lvl6pPr>
            <a:lvl7pPr marL="2886668" indent="-224004" defTabSz="907964" eaLnBrk="0" fontAlgn="base" hangingPunct="0">
              <a:spcBef>
                <a:spcPct val="0"/>
              </a:spcBef>
              <a:spcAft>
                <a:spcPct val="0"/>
              </a:spcAft>
              <a:defRPr>
                <a:solidFill>
                  <a:schemeClr val="tx1"/>
                </a:solidFill>
                <a:latin typeface="Arial" panose="020B0604020202020204" pitchFamily="34" charset="0"/>
              </a:defRPr>
            </a:lvl7pPr>
            <a:lvl8pPr marL="3316756" indent="-224004" defTabSz="907964" eaLnBrk="0" fontAlgn="base" hangingPunct="0">
              <a:spcBef>
                <a:spcPct val="0"/>
              </a:spcBef>
              <a:spcAft>
                <a:spcPct val="0"/>
              </a:spcAft>
              <a:defRPr>
                <a:solidFill>
                  <a:schemeClr val="tx1"/>
                </a:solidFill>
                <a:latin typeface="Arial" panose="020B0604020202020204" pitchFamily="34" charset="0"/>
              </a:defRPr>
            </a:lvl8pPr>
            <a:lvl9pPr marL="3746844" indent="-224004" defTabSz="907964" eaLnBrk="0" fontAlgn="base" hangingPunct="0">
              <a:spcBef>
                <a:spcPct val="0"/>
              </a:spcBef>
              <a:spcAft>
                <a:spcPct val="0"/>
              </a:spcAft>
              <a:defRPr>
                <a:solidFill>
                  <a:schemeClr val="tx1"/>
                </a:solidFill>
                <a:latin typeface="Arial" panose="020B0604020202020204" pitchFamily="34" charset="0"/>
              </a:defRPr>
            </a:lvl9pPr>
          </a:lstStyle>
          <a:p>
            <a:fld id="{CB0BD976-010F-4B24-9868-C3160DEBC171}" type="slidenum">
              <a:rPr lang="en-US" altLang="en-US" smtClean="0">
                <a:latin typeface="Arial Narrow" panose="020B0606020202030204" pitchFamily="34" charset="0"/>
              </a:rPr>
              <a:pPr/>
              <a:t>34</a:t>
            </a:fld>
            <a:endParaRPr lang="en-US" altLang="en-US" smtClean="0">
              <a:latin typeface="Arial Narrow" panose="020B0606020202030204" pitchFamily="34" charset="0"/>
            </a:endParaRPr>
          </a:p>
        </p:txBody>
      </p:sp>
    </p:spTree>
    <p:extLst>
      <p:ext uri="{BB962C8B-B14F-4D97-AF65-F5344CB8AC3E}">
        <p14:creationId xmlns:p14="http://schemas.microsoft.com/office/powerpoint/2010/main" val="81646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36</a:t>
            </a:fld>
            <a:endParaRPr lang="en-US"/>
          </a:p>
        </p:txBody>
      </p:sp>
    </p:spTree>
    <p:extLst>
      <p:ext uri="{BB962C8B-B14F-4D97-AF65-F5344CB8AC3E}">
        <p14:creationId xmlns:p14="http://schemas.microsoft.com/office/powerpoint/2010/main" val="21728511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0176">
              <a:defRPr/>
            </a:pPr>
            <a:r>
              <a:rPr lang="en-US" dirty="0" smtClean="0"/>
              <a:t>Exceptions raised explicitly are similar to Assert</a:t>
            </a:r>
            <a:r>
              <a:rPr lang="en-US" baseline="0" dirty="0" smtClean="0"/>
              <a:t> (False), but raises the named exception instead of </a:t>
            </a:r>
            <a:r>
              <a:rPr lang="en-US" baseline="0" dirty="0" err="1" smtClean="0"/>
              <a:t>Assertion_Error</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38</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410213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errors because GNATprove cannot</a:t>
            </a:r>
            <a:r>
              <a:rPr lang="en-US" baseline="0" dirty="0" smtClean="0"/>
              <a:t> prove they won’t happen.</a:t>
            </a:r>
          </a:p>
          <a:p>
            <a:r>
              <a:rPr lang="en-US" baseline="0" dirty="0" smtClean="0"/>
              <a:t>For successful proof we’d need preconditions, for example:</a:t>
            </a:r>
          </a:p>
          <a:p>
            <a:endParaRPr lang="en-US" baseline="0" dirty="0" smtClean="0"/>
          </a:p>
          <a:p>
            <a:r>
              <a:rPr lang="en-US" dirty="0" smtClean="0"/>
              <a:t>   procedure Q (X : Integer;  Output : out Integer) with</a:t>
            </a:r>
          </a:p>
          <a:p>
            <a:r>
              <a:rPr lang="en-US" dirty="0" smtClean="0"/>
              <a:t>       Pre =&gt; X in 1 .. 10;  -- i.e., a valid index</a:t>
            </a:r>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39</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3529469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42</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472057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43</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18835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fr-FR" dirty="0" smtClean="0"/>
          </a:p>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4</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663333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if we had a postcondition on function Device (i.e., </a:t>
            </a:r>
            <a:r>
              <a:rPr lang="en-US" dirty="0" err="1" smtClean="0"/>
              <a:t>Device’Result</a:t>
            </a:r>
            <a:r>
              <a:rPr lang="en-US" dirty="0" smtClean="0"/>
              <a:t> in 0 .. 2)</a:t>
            </a:r>
            <a:r>
              <a:rPr lang="en-US" baseline="0" dirty="0" smtClean="0"/>
              <a:t> that would not help because it could not be proved (or even analyzed) by SPARK. It would fail at run-time, though, and raise Assertion_Error.</a:t>
            </a:r>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44</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8063742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noProof="1">
                <a:latin typeface="Consolas" panose="020B0609020204030204" pitchFamily="49" charset="0"/>
              </a:rPr>
              <a:t>So we have a case that fails at runtime but passed GNATprove.</a:t>
            </a:r>
            <a:endParaRPr lang="en-US" dirty="0" smtClean="0"/>
          </a:p>
          <a:p>
            <a:r>
              <a:rPr lang="en-US" dirty="0" smtClean="0"/>
              <a:t>We could move the check of ‘Valid to the body of procedure </a:t>
            </a:r>
            <a:r>
              <a:rPr lang="en-US" sz="900" noProof="1">
                <a:latin typeface="Consolas" panose="020B0609020204030204" pitchFamily="49" charset="0"/>
              </a:rPr>
              <a:t>External_Sensor.Sample but it wouldn’t change anything because GNATprove assume it is True, always.</a:t>
            </a:r>
          </a:p>
          <a:p>
            <a:r>
              <a:rPr lang="en-US" sz="900" noProof="1">
                <a:latin typeface="Consolas" panose="020B0609020204030204" pitchFamily="49" charset="0"/>
              </a:rPr>
              <a:t>Note that unchecked conversion subverts the typing system, so the fact that the value is not necessarily one of the three numeric representation values is not caught by Ada or SPARK.</a:t>
            </a:r>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45</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0311771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46</a:t>
            </a:fld>
            <a:endParaRPr lang="en-US"/>
          </a:p>
        </p:txBody>
      </p:sp>
    </p:spTree>
    <p:extLst>
      <p:ext uri="{BB962C8B-B14F-4D97-AF65-F5344CB8AC3E}">
        <p14:creationId xmlns:p14="http://schemas.microsoft.com/office/powerpoint/2010/main" val="30300329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54</a:t>
            </a:fld>
            <a:endParaRPr lang="en-US"/>
          </a:p>
        </p:txBody>
      </p:sp>
    </p:spTree>
    <p:extLst>
      <p:ext uri="{BB962C8B-B14F-4D97-AF65-F5344CB8AC3E}">
        <p14:creationId xmlns:p14="http://schemas.microsoft.com/office/powerpoint/2010/main" val="31354569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0176">
              <a:defRPr/>
            </a:pPr>
            <a:r>
              <a:rPr lang="en-US" dirty="0" smtClean="0"/>
              <a:t>see the UG section “How To Investigate Unproved Checks”</a:t>
            </a:r>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55</a:t>
            </a:fld>
            <a:endParaRPr lang="en-US"/>
          </a:p>
        </p:txBody>
      </p:sp>
    </p:spTree>
    <p:extLst>
      <p:ext uri="{BB962C8B-B14F-4D97-AF65-F5344CB8AC3E}">
        <p14:creationId xmlns:p14="http://schemas.microsoft.com/office/powerpoint/2010/main" val="5916039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6867"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EFF28F5-CA72-4840-812A-E571CD55AF9F}" type="slidenum">
              <a:rPr lang="en-US" altLang="fr-FR" smtClean="0"/>
              <a:pPr/>
              <a:t>56</a:t>
            </a:fld>
            <a:endParaRPr lang="en-US" altLang="fr-FR" smtClean="0"/>
          </a:p>
        </p:txBody>
      </p:sp>
    </p:spTree>
    <p:extLst>
      <p:ext uri="{BB962C8B-B14F-4D97-AF65-F5344CB8AC3E}">
        <p14:creationId xmlns:p14="http://schemas.microsoft.com/office/powerpoint/2010/main" val="12719748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In the example, testing </a:t>
            </a:r>
            <a:r>
              <a:rPr lang="en-US" altLang="en-US" dirty="0" err="1" smtClean="0"/>
              <a:t>Incr_Until</a:t>
            </a:r>
            <a:r>
              <a:rPr lang="en-US" altLang="en-US" dirty="0" smtClean="0"/>
              <a:t> on an input bigger than 1000 will raise an exception at runtime.</a:t>
            </a:r>
          </a:p>
          <a:p>
            <a:r>
              <a:rPr lang="en-US" altLang="en-US" dirty="0" smtClean="0"/>
              <a:t>The error </a:t>
            </a:r>
            <a:r>
              <a:rPr lang="en-US" altLang="en-US" dirty="0" err="1" smtClean="0"/>
              <a:t>msg</a:t>
            </a:r>
            <a:r>
              <a:rPr lang="en-US" altLang="en-US" dirty="0" smtClean="0"/>
              <a:t> specifies that the first contract case is failing, which means that Incremented is True.</a:t>
            </a:r>
          </a:p>
          <a:p>
            <a:r>
              <a:rPr lang="en-US" altLang="en-US" dirty="0" smtClean="0"/>
              <a:t>But if we use the debugger or print the value of Incremented after the call, we will see that it is False, as expected for such an input.</a:t>
            </a:r>
          </a:p>
          <a:p>
            <a:r>
              <a:rPr lang="en-US" altLang="en-US" dirty="0" smtClean="0"/>
              <a:t>Indeed, guards of contract cases are evaluated before the call, and our specification is erroneous.</a:t>
            </a:r>
          </a:p>
          <a:p>
            <a:r>
              <a:rPr lang="en-US" altLang="en-US" dirty="0" smtClean="0"/>
              <a:t>To correct this, we should either put X &lt; 1000 as a guard of the first contract case or use a standard postcondition with an if expression instead.</a:t>
            </a:r>
          </a:p>
          <a:p>
            <a:endParaRPr lang="en-US" altLang="en-US" dirty="0" smtClean="0"/>
          </a:p>
        </p:txBody>
      </p:sp>
      <p:sp>
        <p:nvSpPr>
          <p:cNvPr id="38915"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3B029F-3BC7-4DDE-9A54-16C8ED2608BF}" type="slidenum">
              <a:rPr lang="en-US" altLang="fr-FR" smtClean="0"/>
              <a:pPr/>
              <a:t>57</a:t>
            </a:fld>
            <a:endParaRPr lang="en-US" altLang="fr-FR" smtClean="0"/>
          </a:p>
        </p:txBody>
      </p:sp>
    </p:spTree>
    <p:extLst>
      <p:ext uri="{BB962C8B-B14F-4D97-AF65-F5344CB8AC3E}">
        <p14:creationId xmlns:p14="http://schemas.microsoft.com/office/powerpoint/2010/main" val="38472920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8915"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3B029F-3BC7-4DDE-9A54-16C8ED2608BF}" type="slidenum">
              <a:rPr lang="en-US" altLang="fr-FR" smtClean="0"/>
              <a:pPr/>
              <a:t>58</a:t>
            </a:fld>
            <a:endParaRPr lang="en-US" altLang="fr-FR" smtClean="0"/>
          </a:p>
        </p:txBody>
      </p:sp>
    </p:spTree>
    <p:extLst>
      <p:ext uri="{BB962C8B-B14F-4D97-AF65-F5344CB8AC3E}">
        <p14:creationId xmlns:p14="http://schemas.microsoft.com/office/powerpoint/2010/main" val="2908904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Even if both the code and the assertions are correct, GNATprove may still generate an unprovable verification condition for a property.</a:t>
            </a:r>
          </a:p>
          <a:p>
            <a:r>
              <a:rPr lang="en-US" altLang="en-US" dirty="0" smtClean="0"/>
              <a:t>This may happen for two reasons.</a:t>
            </a:r>
          </a:p>
          <a:p>
            <a:endParaRPr lang="en-US" altLang="en-US" dirty="0" smtClean="0"/>
          </a:p>
          <a:p>
            <a:r>
              <a:rPr lang="en-US" altLang="en-US" dirty="0" smtClean="0"/>
              <a:t>First, the property may be unprovable because some assertion is missing in the code.</a:t>
            </a:r>
          </a:p>
          <a:p>
            <a:endParaRPr lang="en-US" altLang="en-US" dirty="0" smtClean="0"/>
          </a:p>
          <a:p>
            <a:r>
              <a:rPr lang="en-US" altLang="en-US" dirty="0" smtClean="0"/>
              <a:t>In particular, this can be induced by the modularity of the analysis which causes the tool to only retain explicitly annotated properties.</a:t>
            </a:r>
          </a:p>
          <a:p>
            <a:endParaRPr lang="en-US" altLang="en-US" dirty="0" smtClean="0"/>
          </a:p>
          <a:p>
            <a:r>
              <a:rPr lang="en-US" altLang="en-US" dirty="0" smtClean="0"/>
              <a:t>Second, there may also be some missing information in the logical model of the program used by GNATprove.</a:t>
            </a:r>
          </a:p>
          <a:p>
            <a:endParaRPr lang="en-US" altLang="en-US" dirty="0" smtClean="0"/>
          </a:p>
          <a:p>
            <a:r>
              <a:rPr lang="en-US" altLang="en-US" dirty="0" smtClean="0"/>
              <a:t>This is especially likely for difficult to support features such as floating point arithmetic or string literals.</a:t>
            </a:r>
          </a:p>
        </p:txBody>
      </p:sp>
      <p:sp>
        <p:nvSpPr>
          <p:cNvPr id="40963"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F01AD70-F3ED-483E-A33E-F3162EB775F4}" type="slidenum">
              <a:rPr lang="en-US" altLang="fr-FR" smtClean="0"/>
              <a:pPr/>
              <a:t>59</a:t>
            </a:fld>
            <a:endParaRPr lang="en-US" altLang="fr-FR" smtClean="0"/>
          </a:p>
        </p:txBody>
      </p:sp>
    </p:spTree>
    <p:extLst>
      <p:ext uri="{BB962C8B-B14F-4D97-AF65-F5344CB8AC3E}">
        <p14:creationId xmlns:p14="http://schemas.microsoft.com/office/powerpoint/2010/main" val="4220747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As an example, the verification generated by GNATprove for the postcondition of Increase is unprovable.</a:t>
            </a:r>
          </a:p>
          <a:p>
            <a:r>
              <a:rPr lang="en-US" altLang="en-US" dirty="0" smtClean="0"/>
              <a:t>It states that, if its parameter X is smaller than a certain value C, then X’s value will be increased, whereas if it is bigger</a:t>
            </a:r>
            <a:r>
              <a:rPr lang="en-US" altLang="en-US" smtClean="0"/>
              <a:t>, X’s </a:t>
            </a:r>
            <a:r>
              <a:rPr lang="en-US" altLang="en-US" dirty="0" smtClean="0"/>
              <a:t>value will be saturated to C.</a:t>
            </a:r>
          </a:p>
          <a:p>
            <a:endParaRPr lang="en-US" altLang="en-US" dirty="0" smtClean="0"/>
          </a:p>
        </p:txBody>
      </p:sp>
      <p:sp>
        <p:nvSpPr>
          <p:cNvPr id="40963"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F01AD70-F3ED-483E-A33E-F3162EB775F4}" type="slidenum">
              <a:rPr lang="en-US" altLang="fr-FR" smtClean="0"/>
              <a:pPr/>
              <a:t>60</a:t>
            </a:fld>
            <a:endParaRPr lang="en-US" altLang="fr-FR" smtClean="0"/>
          </a:p>
        </p:txBody>
      </p:sp>
    </p:spTree>
    <p:extLst>
      <p:ext uri="{BB962C8B-B14F-4D97-AF65-F5344CB8AC3E}">
        <p14:creationId xmlns:p14="http://schemas.microsoft.com/office/powerpoint/2010/main" val="107148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Absence of Run-Time Errors</a:t>
            </a:r>
            <a:endParaRPr lang="en-US"/>
          </a:p>
        </p:txBody>
      </p:sp>
      <p:sp>
        <p:nvSpPr>
          <p:cNvPr id="5" name="Header Placeholder 4"/>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34244505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3011"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94D95AB-AB6B-4A9C-9784-C1189AF9DD29}" type="slidenum">
              <a:rPr lang="en-US" altLang="fr-FR" smtClean="0"/>
              <a:pPr/>
              <a:t>61</a:t>
            </a:fld>
            <a:endParaRPr lang="en-US" altLang="fr-FR" smtClean="0"/>
          </a:p>
        </p:txBody>
      </p:sp>
    </p:spTree>
    <p:extLst>
      <p:ext uri="{BB962C8B-B14F-4D97-AF65-F5344CB8AC3E}">
        <p14:creationId xmlns:p14="http://schemas.microsoft.com/office/powerpoint/2010/main" val="36964742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For the example shown here GNATprove states that it cannot prove that X = C, which means that we are in a case where X is greater than C.</a:t>
            </a:r>
          </a:p>
          <a:p>
            <a:endParaRPr lang="en-US" altLang="en-US" dirty="0" smtClean="0"/>
          </a:p>
          <a:p>
            <a:r>
              <a:rPr lang="en-US" altLang="en-US" dirty="0" smtClean="0"/>
              <a:t>But maybe we did not expect the value of C to change, or at least not to go below 90. In this case, we should simply state so by either declaring C to be constant </a:t>
            </a:r>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62</a:t>
            </a:fld>
            <a:endParaRPr lang="en-US"/>
          </a:p>
        </p:txBody>
      </p:sp>
    </p:spTree>
    <p:extLst>
      <p:ext uri="{BB962C8B-B14F-4D97-AF65-F5344CB8AC3E}">
        <p14:creationId xmlns:p14="http://schemas.microsoft.com/office/powerpoint/2010/main" val="32386634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63</a:t>
            </a:fld>
            <a:endParaRPr lang="en-US"/>
          </a:p>
        </p:txBody>
      </p:sp>
    </p:spTree>
    <p:extLst>
      <p:ext uri="{BB962C8B-B14F-4D97-AF65-F5344CB8AC3E}">
        <p14:creationId xmlns:p14="http://schemas.microsoft.com/office/powerpoint/2010/main" val="15897963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5059"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D366E6E-EFC1-4AD7-8140-313B6C97DBDE}" type="slidenum">
              <a:rPr lang="en-US" altLang="fr-FR" smtClean="0"/>
              <a:pPr/>
              <a:t>64</a:t>
            </a:fld>
            <a:endParaRPr lang="en-US" altLang="fr-FR" smtClean="0"/>
          </a:p>
        </p:txBody>
      </p:sp>
    </p:spTree>
    <p:extLst>
      <p:ext uri="{BB962C8B-B14F-4D97-AF65-F5344CB8AC3E}">
        <p14:creationId xmlns:p14="http://schemas.microsoft.com/office/powerpoint/2010/main" val="805753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5059"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D366E6E-EFC1-4AD7-8140-313B6C97DBDE}" type="slidenum">
              <a:rPr lang="en-US" altLang="fr-FR" smtClean="0"/>
              <a:pPr/>
              <a:t>65</a:t>
            </a:fld>
            <a:endParaRPr lang="en-US" altLang="fr-FR" smtClean="0"/>
          </a:p>
        </p:txBody>
      </p:sp>
    </p:spTree>
    <p:extLst>
      <p:ext uri="{BB962C8B-B14F-4D97-AF65-F5344CB8AC3E}">
        <p14:creationId xmlns:p14="http://schemas.microsoft.com/office/powerpoint/2010/main" val="18085707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7107"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A4E3B3F-674B-42AF-9E65-5307415919AD}" type="slidenum">
              <a:rPr lang="en-US" altLang="fr-FR" smtClean="0"/>
              <a:pPr/>
              <a:t>66</a:t>
            </a:fld>
            <a:endParaRPr lang="en-US" altLang="fr-FR" smtClean="0"/>
          </a:p>
        </p:txBody>
      </p:sp>
    </p:spTree>
    <p:extLst>
      <p:ext uri="{BB962C8B-B14F-4D97-AF65-F5344CB8AC3E}">
        <p14:creationId xmlns:p14="http://schemas.microsoft.com/office/powerpoint/2010/main" val="90538964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67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Header Placeholder 5"/>
          <p:cNvSpPr>
            <a:spLocks noGrp="1"/>
          </p:cNvSpPr>
          <p:nvPr>
            <p:ph type="hdr" sz="quarter" idx="12"/>
          </p:nvPr>
        </p:nvSpPr>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26409357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This is often a good idea when trying to understand by review why a property is not proved. </a:t>
            </a:r>
          </a:p>
          <a:p>
            <a:r>
              <a:rPr lang="en-US" altLang="en-US" dirty="0" smtClean="0"/>
              <a:t>The code fragment has been changed so that we</a:t>
            </a:r>
            <a:r>
              <a:rPr lang="en-US" altLang="en-US" baseline="0" dirty="0" smtClean="0"/>
              <a:t> can reference values in the newly-added assertions (e.g.,, Result has been declared and referenced).</a:t>
            </a:r>
          </a:p>
          <a:p>
            <a:r>
              <a:rPr lang="en-US" altLang="en-US" baseline="0" dirty="0" smtClean="0"/>
              <a:t>The assertions are probes to debug the prover problem. The third cannot be verified by the provers.</a:t>
            </a:r>
            <a:endParaRPr lang="en-US" altLang="en-US" dirty="0" smtClean="0"/>
          </a:p>
        </p:txBody>
      </p:sp>
      <p:sp>
        <p:nvSpPr>
          <p:cNvPr id="47107"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A4E3B3F-674B-42AF-9E65-5307415919AD}" type="slidenum">
              <a:rPr lang="en-US" altLang="fr-FR" smtClean="0"/>
              <a:pPr/>
              <a:t>68</a:t>
            </a:fld>
            <a:endParaRPr lang="en-US" altLang="fr-FR" smtClean="0"/>
          </a:p>
        </p:txBody>
      </p:sp>
    </p:spTree>
    <p:extLst>
      <p:ext uri="{BB962C8B-B14F-4D97-AF65-F5344CB8AC3E}">
        <p14:creationId xmlns:p14="http://schemas.microsoft.com/office/powerpoint/2010/main" val="18116679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7107"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A4E3B3F-674B-42AF-9E65-5307415919AD}" type="slidenum">
              <a:rPr lang="en-US" altLang="fr-FR" smtClean="0"/>
              <a:pPr/>
              <a:t>69</a:t>
            </a:fld>
            <a:endParaRPr lang="en-US" altLang="fr-FR" smtClean="0"/>
          </a:p>
        </p:txBody>
      </p:sp>
    </p:spTree>
    <p:extLst>
      <p:ext uri="{BB962C8B-B14F-4D97-AF65-F5344CB8AC3E}">
        <p14:creationId xmlns:p14="http://schemas.microsoft.com/office/powerpoint/2010/main" val="7711359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arguments</a:t>
            </a:r>
            <a:r>
              <a:rPr lang="en-US" baseline="0" dirty="0" smtClean="0"/>
              <a:t> are required.</a:t>
            </a:r>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72</a:t>
            </a:fld>
            <a:endParaRPr lang="en-US"/>
          </a:p>
        </p:txBody>
      </p:sp>
    </p:spTree>
    <p:extLst>
      <p:ext uri="{BB962C8B-B14F-4D97-AF65-F5344CB8AC3E}">
        <p14:creationId xmlns:p14="http://schemas.microsoft.com/office/powerpoint/2010/main" val="3009633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6</a:t>
            </a:fld>
            <a:endParaRPr lang="en-US"/>
          </a:p>
        </p:txBody>
      </p:sp>
    </p:spTree>
    <p:extLst>
      <p:ext uri="{BB962C8B-B14F-4D97-AF65-F5344CB8AC3E}">
        <p14:creationId xmlns:p14="http://schemas.microsoft.com/office/powerpoint/2010/main" val="22589060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75</a:t>
            </a:fld>
            <a:endParaRPr lang="en-US"/>
          </a:p>
        </p:txBody>
      </p:sp>
    </p:spTree>
    <p:extLst>
      <p:ext uri="{BB962C8B-B14F-4D97-AF65-F5344CB8AC3E}">
        <p14:creationId xmlns:p14="http://schemas.microsoft.com/office/powerpoint/2010/main" val="32806109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76</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770534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we won’t get Storage_Error for failure of an allocator anyway.</a:t>
            </a:r>
            <a:endParaRPr lang="en-US" dirty="0"/>
          </a:p>
        </p:txBody>
      </p:sp>
      <p:sp>
        <p:nvSpPr>
          <p:cNvPr id="4" name="Header Placeholder 3"/>
          <p:cNvSpPr>
            <a:spLocks noGrp="1"/>
          </p:cNvSpPr>
          <p:nvPr>
            <p:ph type="hdr" sz="quarter" idx="10"/>
          </p:nvPr>
        </p:nvSpPr>
        <p:spPr/>
        <p:txBody>
          <a:bodyPr/>
          <a:lstStyle/>
          <a:p>
            <a:pPr>
              <a:defRPr/>
            </a:pPr>
            <a:r>
              <a:rPr lang="en-US" smtClean="0"/>
              <a:t>Programm In SPARK: Fundamentals</a:t>
            </a:r>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Slide Number Placeholder 5"/>
          <p:cNvSpPr>
            <a:spLocks noGrp="1"/>
          </p:cNvSpPr>
          <p:nvPr>
            <p:ph type="sldNum" sz="quarter" idx="12"/>
          </p:nvPr>
        </p:nvSpPr>
        <p:spPr/>
        <p:txBody>
          <a:bodyPr/>
          <a:lstStyle/>
          <a:p>
            <a:pPr>
              <a:defRPr/>
            </a:pPr>
            <a:fld id="{2850D09C-F32B-402F-BDDA-49F4BB5C4C32}" type="slidenum">
              <a:rPr lang="en-US" smtClean="0"/>
              <a:pPr>
                <a:defRPr/>
              </a:pPr>
              <a:t>7</a:t>
            </a:fld>
            <a:endParaRPr lang="en-US"/>
          </a:p>
        </p:txBody>
      </p:sp>
    </p:spTree>
    <p:extLst>
      <p:ext uri="{BB962C8B-B14F-4D97-AF65-F5344CB8AC3E}">
        <p14:creationId xmlns:p14="http://schemas.microsoft.com/office/powerpoint/2010/main" val="4063257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20483"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1E0CE05-7EF1-496B-B9B1-1E1254B5E547}" type="slidenum">
              <a:rPr lang="en-US" altLang="fr-FR" smtClean="0"/>
              <a:pPr/>
              <a:t>9</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2217566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fr-FR" dirty="0" smtClean="0"/>
          </a:p>
        </p:txBody>
      </p:sp>
      <p:sp>
        <p:nvSpPr>
          <p:cNvPr id="22531"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8893" indent="-268805">
              <a:defRPr>
                <a:solidFill>
                  <a:schemeClr val="tx1"/>
                </a:solidFill>
                <a:latin typeface="Arial" panose="020B0604020202020204" pitchFamily="34" charset="0"/>
                <a:ea typeface="ＭＳ Ｐゴシック" panose="020B0600070205080204" pitchFamily="34" charset="-128"/>
              </a:defRPr>
            </a:lvl2pPr>
            <a:lvl3pPr marL="1075220" indent="-215044">
              <a:defRPr>
                <a:solidFill>
                  <a:schemeClr val="tx1"/>
                </a:solidFill>
                <a:latin typeface="Arial" panose="020B0604020202020204" pitchFamily="34" charset="0"/>
                <a:ea typeface="ＭＳ Ｐゴシック" panose="020B0600070205080204" pitchFamily="34" charset="-128"/>
              </a:defRPr>
            </a:lvl3pPr>
            <a:lvl4pPr marL="1505308" indent="-215044">
              <a:defRPr>
                <a:solidFill>
                  <a:schemeClr val="tx1"/>
                </a:solidFill>
                <a:latin typeface="Arial" panose="020B0604020202020204" pitchFamily="34" charset="0"/>
                <a:ea typeface="ＭＳ Ｐゴシック" panose="020B0600070205080204" pitchFamily="34" charset="-128"/>
              </a:defRPr>
            </a:lvl4pPr>
            <a:lvl5pPr marL="1935396" indent="-215044">
              <a:defRPr>
                <a:solidFill>
                  <a:schemeClr val="tx1"/>
                </a:solidFill>
                <a:latin typeface="Arial" panose="020B0604020202020204" pitchFamily="34" charset="0"/>
                <a:ea typeface="ＭＳ Ｐゴシック" panose="020B0600070205080204" pitchFamily="34" charset="-128"/>
              </a:defRPr>
            </a:lvl5pPr>
            <a:lvl6pPr marL="2365484"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795572"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225660"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655748" indent="-215044"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838BBC1-0B34-4AAA-BD86-0E408C2F76A0}" type="slidenum">
              <a:rPr lang="en-US" altLang="fr-FR" smtClean="0"/>
              <a:pPr/>
              <a:t>10</a:t>
            </a:fld>
            <a:endParaRPr lang="en-US" altLang="fr-FR" smtClean="0"/>
          </a:p>
        </p:txBody>
      </p:sp>
      <p:sp>
        <p:nvSpPr>
          <p:cNvPr id="2" name="Footer Placeholder 1"/>
          <p:cNvSpPr>
            <a:spLocks noGrp="1"/>
          </p:cNvSpPr>
          <p:nvPr>
            <p:ph type="ftr" sz="quarter" idx="10"/>
          </p:nvPr>
        </p:nvSpPr>
        <p:spPr/>
        <p:txBody>
          <a:bodyPr/>
          <a:lstStyle/>
          <a:p>
            <a:pPr>
              <a:defRPr/>
            </a:pPr>
            <a:r>
              <a:rPr lang="en-US" smtClean="0"/>
              <a:t>Absence of Run-Time Errors</a:t>
            </a:r>
            <a:endParaRPr lang="en-US"/>
          </a:p>
        </p:txBody>
      </p:sp>
      <p:sp>
        <p:nvSpPr>
          <p:cNvPr id="3" name="Header Placeholder 2"/>
          <p:cNvSpPr>
            <a:spLocks noGrp="1"/>
          </p:cNvSpPr>
          <p:nvPr>
            <p:ph type="hdr" sz="quarter" idx="11"/>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1422937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Costa Concordia</a:t>
            </a:r>
            <a:endParaRPr lang="en-US" dirty="0"/>
          </a:p>
        </p:txBody>
      </p:sp>
      <p:sp>
        <p:nvSpPr>
          <p:cNvPr id="4" name="Slide Number Placeholder 3"/>
          <p:cNvSpPr>
            <a:spLocks noGrp="1"/>
          </p:cNvSpPr>
          <p:nvPr>
            <p:ph type="sldNum" sz="quarter" idx="10"/>
          </p:nvPr>
        </p:nvSpPr>
        <p:spPr/>
        <p:txBody>
          <a:bodyPr/>
          <a:lstStyle/>
          <a:p>
            <a:pPr>
              <a:defRPr/>
            </a:pPr>
            <a:fld id="{2850D09C-F32B-402F-BDDA-49F4BB5C4C32}"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Absence of Run-Time Errors</a:t>
            </a:r>
            <a:endParaRPr lang="en-US"/>
          </a:p>
        </p:txBody>
      </p:sp>
      <p:sp>
        <p:nvSpPr>
          <p:cNvPr id="6" name="Header Placeholder 5"/>
          <p:cNvSpPr>
            <a:spLocks noGrp="1"/>
          </p:cNvSpPr>
          <p:nvPr>
            <p:ph type="hdr" sz="quarter" idx="12"/>
          </p:nvPr>
        </p:nvSpPr>
        <p:spPr/>
        <p:txBody>
          <a:bodyPr/>
          <a:lstStyle/>
          <a:p>
            <a:pPr>
              <a:defRPr/>
            </a:pPr>
            <a:r>
              <a:rPr lang="en-US" smtClean="0"/>
              <a:t>Programm In SPARK: Fundamentals</a:t>
            </a:r>
            <a:endParaRPr lang="en-US"/>
          </a:p>
        </p:txBody>
      </p:sp>
    </p:spTree>
    <p:extLst>
      <p:ext uri="{BB962C8B-B14F-4D97-AF65-F5344CB8AC3E}">
        <p14:creationId xmlns:p14="http://schemas.microsoft.com/office/powerpoint/2010/main" val="617603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15"/>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defRPr/>
            </a:pPr>
            <a:endParaRPr lang="en-US" altLang="en-US" smtClean="0">
              <a:cs typeface="Arial" panose="020B0604020202020204"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740484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iz No">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4"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userDrawn="1"/>
        </p:nvGrpSpPr>
        <p:grpSpPr>
          <a:xfrm>
            <a:off x="7693278" y="254665"/>
            <a:ext cx="911170" cy="477837"/>
            <a:chOff x="7693278" y="114301"/>
            <a:chExt cx="911170" cy="477837"/>
          </a:xfrm>
        </p:grpSpPr>
        <p:sp>
          <p:nvSpPr>
            <p:cNvPr id="26" name="TextBox 25"/>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27"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2"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56654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iz Yes">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Group 28"/>
          <p:cNvGrpSpPr/>
          <p:nvPr userDrawn="1"/>
        </p:nvGrpSpPr>
        <p:grpSpPr>
          <a:xfrm>
            <a:off x="6443663" y="252283"/>
            <a:ext cx="993017" cy="482600"/>
            <a:chOff x="6443663" y="111919"/>
            <a:chExt cx="993017" cy="482600"/>
          </a:xfrm>
        </p:grpSpPr>
        <p:sp>
          <p:nvSpPr>
            <p:cNvPr id="30" name="TextBox 29"/>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31" name="Picture 9" descr="correc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Box 31"/>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785774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ea typeface="MS PGothic" panose="020B0600070205080204" pitchFamily="34" charset="-128"/>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511590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4" name="Rectangle 3"/>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A1586895-F449-414F-8443-F27F3637501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7" name="Title 1"/>
          <p:cNvSpPr>
            <a:spLocks noGrp="1"/>
          </p:cNvSpPr>
          <p:nvPr>
            <p:ph type="title"/>
          </p:nvPr>
        </p:nvSpPr>
        <p:spPr bwMode="gray">
          <a:xfrm>
            <a:off x="152400" y="76200"/>
            <a:ext cx="8884096"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5"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Tree>
    <p:extLst>
      <p:ext uri="{BB962C8B-B14F-4D97-AF65-F5344CB8AC3E}">
        <p14:creationId xmlns:p14="http://schemas.microsoft.com/office/powerpoint/2010/main" val="147664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4"/>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8FBF51F7-3170-4C20-BEBC-8BCE172F668D}"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3" name="Content Placeholder 2"/>
          <p:cNvSpPr>
            <a:spLocks noGrp="1"/>
          </p:cNvSpPr>
          <p:nvPr>
            <p:ph sz="half" idx="1"/>
          </p:nvPr>
        </p:nvSpPr>
        <p:spPr>
          <a:xfrm>
            <a:off x="762000" y="1143000"/>
            <a:ext cx="3810000" cy="5334000"/>
          </a:xfrm>
        </p:spPr>
        <p:txBody>
          <a:bodyPr/>
          <a:lstStyle>
            <a:lvl1pPr>
              <a:spcBef>
                <a:spcPts val="1200"/>
              </a:spcBef>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spcBef>
                <a:spcPts val="1200"/>
              </a:spcBef>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884096"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43452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ea typeface="MS PGothic" panose="020B0600070205080204" pitchFamily="34" charset="-128"/>
              <a:cs typeface="Arial" pitchFamily="34" charset="0"/>
            </a:endParaRPr>
          </a:p>
        </p:txBody>
      </p:sp>
      <p:sp>
        <p:nvSpPr>
          <p:cNvPr id="4" name="Text Box 6"/>
          <p:cNvSpPr txBox="1">
            <a:spLocks noChangeArrowheads="1"/>
          </p:cNvSpPr>
          <p:nvPr userDrawn="1"/>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E31EFF50-B3D8-4FF2-AC7C-2F5C7495E1F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Tree>
    <p:extLst>
      <p:ext uri="{BB962C8B-B14F-4D97-AF65-F5344CB8AC3E}">
        <p14:creationId xmlns:p14="http://schemas.microsoft.com/office/powerpoint/2010/main" val="3869527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lgn="ctr">
              <a:defRPr/>
            </a:pPr>
            <a:endParaRPr lang="en-US">
              <a:latin typeface="Arial" charset="0"/>
              <a:ea typeface="MS PGothic" panose="020B0600070205080204" pitchFamily="34" charset="-128"/>
            </a:endParaRPr>
          </a:p>
        </p:txBody>
      </p:sp>
      <p:sp>
        <p:nvSpPr>
          <p:cNvPr id="5" name="Text Box 6"/>
          <p:cNvSpPr txBox="1">
            <a:spLocks noChangeArrowheads="1"/>
          </p:cNvSpPr>
          <p:nvPr/>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Tree>
    <p:extLst>
      <p:ext uri="{BB962C8B-B14F-4D97-AF65-F5344CB8AC3E}">
        <p14:creationId xmlns:p14="http://schemas.microsoft.com/office/powerpoint/2010/main" val="2487653042"/>
      </p:ext>
    </p:extLst>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4" name="Text Box 6"/>
          <p:cNvSpPr txBox="1">
            <a:spLocks noChangeArrowheads="1"/>
          </p:cNvSpPr>
          <p:nvPr userDrawn="1"/>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A1586895-F449-414F-8443-F27F3637501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6" name="Title 5"/>
          <p:cNvSpPr>
            <a:spLocks noGrp="1"/>
          </p:cNvSpPr>
          <p:nvPr>
            <p:ph type="title"/>
          </p:nvPr>
        </p:nvSpPr>
        <p:spPr>
          <a:xfrm>
            <a:off x="147042" y="78984"/>
            <a:ext cx="8817446" cy="523892"/>
          </a:xfrm>
          <a:prstGeom prst="rect">
            <a:avLst/>
          </a:prstGeom>
        </p:spPr>
        <p:txBody>
          <a:bodyPr/>
          <a:lstStyle>
            <a:lvl1pPr>
              <a:defRPr lang="en-US" sz="2800" b="1" kern="0" smtClean="0">
                <a:solidFill>
                  <a:schemeClr val="bg1"/>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757375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Quiz Intro">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819775" y="268288"/>
            <a:ext cx="184150" cy="307975"/>
          </a:xfrm>
          <a:prstGeom prst="rect">
            <a:avLst/>
          </a:prstGeom>
          <a:noFill/>
          <a:ln>
            <a:noFill/>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ea typeface="+mn-ea"/>
              <a:cs typeface="Arial" pitchFamily="34" charset="0"/>
            </a:endParaRPr>
          </a:p>
        </p:txBody>
      </p:sp>
      <p:grpSp>
        <p:nvGrpSpPr>
          <p:cNvPr id="4" name="Group 7"/>
          <p:cNvGrpSpPr>
            <a:grpSpLocks/>
          </p:cNvGrpSpPr>
          <p:nvPr userDrawn="1"/>
        </p:nvGrpSpPr>
        <p:grpSpPr bwMode="auto">
          <a:xfrm>
            <a:off x="2879725" y="2641600"/>
            <a:ext cx="3384550" cy="1574800"/>
            <a:chOff x="2123728" y="2641848"/>
            <a:chExt cx="3382984" cy="1574304"/>
          </a:xfrm>
        </p:grpSpPr>
        <p:sp>
          <p:nvSpPr>
            <p:cNvPr id="5" name="TextBox 4"/>
            <p:cNvSpPr txBox="1">
              <a:spLocks noChangeArrowheads="1"/>
            </p:cNvSpPr>
            <p:nvPr userDrawn="1"/>
          </p:nvSpPr>
          <p:spPr bwMode="auto">
            <a:xfrm>
              <a:off x="3637502" y="2829114"/>
              <a:ext cx="1869210" cy="11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r" eaLnBrk="1" hangingPunct="1">
                <a:defRPr/>
              </a:pPr>
              <a:r>
                <a:rPr lang="en-US" sz="7200" smtClean="0">
                  <a:latin typeface="Calibri" pitchFamily="34" charset="0"/>
                  <a:cs typeface="Arial" pitchFamily="34" charset="0"/>
                </a:rPr>
                <a:t>Quiz</a:t>
              </a:r>
            </a:p>
          </p:txBody>
        </p:sp>
        <p:pic>
          <p:nvPicPr>
            <p:cNvPr id="6" name="Picture 2" descr="C:\Users\ochem\AppData\Local\Temp\Rar$DR28.624\AdaCoreU Package\icons\quiz.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3728" y="2641848"/>
              <a:ext cx="1574304" cy="157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Tree>
    <p:extLst>
      <p:ext uri="{BB962C8B-B14F-4D97-AF65-F5344CB8AC3E}">
        <p14:creationId xmlns:p14="http://schemas.microsoft.com/office/powerpoint/2010/main" val="339455497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Yes No">
    <p:spTree>
      <p:nvGrpSpPr>
        <p:cNvPr id="1" name=""/>
        <p:cNvGrpSpPr/>
        <p:nvPr/>
      </p:nvGrpSpPr>
      <p:grpSpPr>
        <a:xfrm>
          <a:off x="0" y="0"/>
          <a:ext cx="0" cy="0"/>
          <a:chOff x="0" y="0"/>
          <a:chExt cx="0" cy="0"/>
        </a:xfrm>
      </p:grpSpPr>
      <p:pic>
        <p:nvPicPr>
          <p:cNvPr id="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93278" y="254665"/>
            <a:ext cx="911170" cy="477837"/>
            <a:chOff x="7693278" y="114301"/>
            <a:chExt cx="911170" cy="477837"/>
          </a:xfrm>
        </p:grpSpPr>
        <p:sp>
          <p:nvSpPr>
            <p:cNvPr id="4" name="TextBox 3"/>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6"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userDrawn="1"/>
        </p:nvGrpSpPr>
        <p:grpSpPr>
          <a:xfrm>
            <a:off x="6443663" y="252283"/>
            <a:ext cx="993017" cy="482600"/>
            <a:chOff x="6443663" y="111919"/>
            <a:chExt cx="993017" cy="482600"/>
          </a:xfrm>
        </p:grpSpPr>
        <p:sp>
          <p:nvSpPr>
            <p:cNvPr id="3" name="TextBox 2"/>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7" name="Picture 9" descr="correc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9"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1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5595445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First level</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Text Box 6"/>
          <p:cNvSpPr txBox="1">
            <a:spLocks noChangeArrowheads="1"/>
          </p:cNvSpPr>
          <p:nvPr/>
        </p:nvSpPr>
        <p:spPr bwMode="auto">
          <a:xfrm>
            <a:off x="-15875" y="6634163"/>
            <a:ext cx="11652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a:solidFill>
                  <a:srgbClr val="A6A6A6"/>
                </a:solidFill>
                <a:ea typeface="MS PGothic" panose="020B0600070205080204" pitchFamily="34" charset="-128"/>
              </a:rPr>
              <a:t>Copyright </a:t>
            </a:r>
            <a:r>
              <a:rPr lang="en-US" sz="800" dirty="0">
                <a:solidFill>
                  <a:srgbClr val="A6A6A6"/>
                </a:solidFill>
                <a:ea typeface="Verdana" pitchFamily="34" charset="0"/>
                <a:cs typeface="Verdana" pitchFamily="34" charset="0"/>
              </a:rPr>
              <a:t>©</a:t>
            </a:r>
            <a:r>
              <a:rPr lang="en-US" sz="800" dirty="0">
                <a:solidFill>
                  <a:srgbClr val="A6A6A6"/>
                </a:solidFill>
                <a:ea typeface="MS PGothic" panose="020B0600070205080204" pitchFamily="34" charset="-128"/>
              </a:rPr>
              <a:t> </a:t>
            </a:r>
            <a:r>
              <a:rPr lang="en-US" sz="800" dirty="0" smtClean="0">
                <a:solidFill>
                  <a:srgbClr val="A6A6A6"/>
                </a:solidFill>
                <a:ea typeface="MS PGothic" panose="020B0600070205080204" pitchFamily="34" charset="-128"/>
              </a:rPr>
              <a:t>AdaCore</a:t>
            </a:r>
            <a:endParaRPr lang="fr-FR" sz="800" dirty="0">
              <a:solidFill>
                <a:srgbClr val="A6A6A6"/>
              </a:solidFill>
              <a:ea typeface="MS PGothic" panose="020B0600070205080204" pitchFamily="34" charset="-128"/>
            </a:endParaRPr>
          </a:p>
        </p:txBody>
      </p:sp>
    </p:spTree>
    <p:extLst>
      <p:ext uri="{BB962C8B-B14F-4D97-AF65-F5344CB8AC3E}">
        <p14:creationId xmlns:p14="http://schemas.microsoft.com/office/powerpoint/2010/main" val="4250383844"/>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4" r:id="rId6"/>
    <p:sldLayoutId id="2147483895" r:id="rId7"/>
    <p:sldLayoutId id="2147483900" r:id="rId8"/>
    <p:sldLayoutId id="2147483901" r:id="rId9"/>
    <p:sldLayoutId id="2147483902" r:id="rId10"/>
    <p:sldLayoutId id="2147483903" r:id="rId11"/>
  </p:sldLayoutIdLst>
  <p:timing>
    <p:tnLst>
      <p:par>
        <p:cTn id="1" dur="indefinite" restart="never" nodeType="tmRoot"/>
      </p:par>
    </p:tnLst>
  </p:timing>
  <p:txStyles>
    <p:titleStyle>
      <a:lvl1pPr algn="l" rtl="0" eaLnBrk="1" fontAlgn="base" hangingPunct="1">
        <a:spcBef>
          <a:spcPct val="0"/>
        </a:spcBef>
        <a:spcAft>
          <a:spcPct val="0"/>
        </a:spcAft>
        <a:defRPr sz="1600" b="1">
          <a:solidFill>
            <a:schemeClr val="bg1"/>
          </a:solidFill>
          <a:latin typeface="+mj-lt"/>
          <a:ea typeface="+mj-ea"/>
          <a:cs typeface="+mj-cs"/>
        </a:defRPr>
      </a:lvl1pPr>
      <a:lvl2pPr algn="l" rtl="0" eaLnBrk="1" fontAlgn="base" hangingPunct="1">
        <a:spcBef>
          <a:spcPct val="0"/>
        </a:spcBef>
        <a:spcAft>
          <a:spcPct val="0"/>
        </a:spcAft>
        <a:defRPr sz="1600" b="1">
          <a:solidFill>
            <a:schemeClr val="bg1"/>
          </a:solidFill>
          <a:latin typeface="Franklin Gothic Book"/>
          <a:ea typeface="ヒラギノ角ゴ ProN W3"/>
          <a:cs typeface="ヒラギノ角ゴ ProN W3"/>
        </a:defRPr>
      </a:lvl2pPr>
      <a:lvl3pPr algn="l" rtl="0" eaLnBrk="1" fontAlgn="base" hangingPunct="1">
        <a:spcBef>
          <a:spcPct val="0"/>
        </a:spcBef>
        <a:spcAft>
          <a:spcPct val="0"/>
        </a:spcAft>
        <a:defRPr sz="1600" b="1">
          <a:solidFill>
            <a:schemeClr val="bg1"/>
          </a:solidFill>
          <a:latin typeface="Franklin Gothic Book"/>
          <a:ea typeface="ヒラギノ角ゴ ProN W3"/>
          <a:cs typeface="ヒラギノ角ゴ ProN W3"/>
        </a:defRPr>
      </a:lvl3pPr>
      <a:lvl4pPr algn="l" rtl="0" eaLnBrk="1" fontAlgn="base" hangingPunct="1">
        <a:spcBef>
          <a:spcPct val="0"/>
        </a:spcBef>
        <a:spcAft>
          <a:spcPct val="0"/>
        </a:spcAft>
        <a:defRPr sz="1600" b="1">
          <a:solidFill>
            <a:schemeClr val="bg1"/>
          </a:solidFill>
          <a:latin typeface="Franklin Gothic Book"/>
          <a:ea typeface="ヒラギノ角ゴ ProN W3"/>
          <a:cs typeface="ヒラギノ角ゴ ProN W3"/>
        </a:defRPr>
      </a:lvl4pPr>
      <a:lvl5pPr algn="l" rtl="0" eaLnBrk="1" fontAlgn="base" hangingPunct="1">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1" fontAlgn="base" hangingPunct="1">
        <a:spcBef>
          <a:spcPts val="6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1" fontAlgn="base" hangingPunct="1">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1" fontAlgn="base" hangingPunct="1">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1" fontAlgn="base" hangingPunct="1">
        <a:spcBef>
          <a:spcPct val="20000"/>
        </a:spcBef>
        <a:spcAft>
          <a:spcPct val="0"/>
        </a:spcAft>
        <a:buFont typeface="Times" panose="02020603050405020304" pitchFamily="18" charset="0"/>
        <a:buChar char="•"/>
        <a:defRPr sz="1600">
          <a:solidFill>
            <a:schemeClr val="tx1"/>
          </a:solidFill>
          <a:latin typeface="Verdana" pitchFamily="34" charset="0"/>
          <a:ea typeface="Verdana" pitchFamily="34" charset="0"/>
          <a:cs typeface="Verdana" pitchFamily="34" charset="0"/>
        </a:defRPr>
      </a:lvl4pPr>
      <a:lvl5pPr marL="2057400" indent="-228600" algn="l" rtl="0" eaLnBrk="1" fontAlgn="base" hangingPunct="1">
        <a:spcBef>
          <a:spcPct val="20000"/>
        </a:spcBef>
        <a:spcAft>
          <a:spcPct val="0"/>
        </a:spcAft>
        <a:buFont typeface="Times" panose="02020603050405020304" pitchFamily="18"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6.w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Proof of Program Integrity</a:t>
            </a:r>
            <a:endParaRPr lang="en-US" dirty="0"/>
          </a:p>
        </p:txBody>
      </p:sp>
      <p:sp>
        <p:nvSpPr>
          <p:cNvPr id="3" name="Content Placeholder 2"/>
          <p:cNvSpPr>
            <a:spLocks noGrp="1"/>
          </p:cNvSpPr>
          <p:nvPr>
            <p:ph sz="half" idx="10"/>
          </p:nvPr>
        </p:nvSpPr>
        <p:spPr/>
        <p:txBody>
          <a:bodyPr/>
          <a:lstStyle/>
          <a:p>
            <a:r>
              <a:rPr lang="en-US" dirty="0" smtClean="0"/>
              <a:t>Run-Time Errors</a:t>
            </a:r>
            <a:endParaRPr lang="en-US" dirty="0"/>
          </a:p>
          <a:p>
            <a:r>
              <a:rPr lang="en-US" dirty="0"/>
              <a:t>Modular Analysis</a:t>
            </a:r>
          </a:p>
          <a:p>
            <a:r>
              <a:rPr lang="en-US" dirty="0"/>
              <a:t>Verifying Assertions</a:t>
            </a:r>
          </a:p>
          <a:p>
            <a:r>
              <a:rPr lang="en-US" dirty="0"/>
              <a:t>Using Exceptions</a:t>
            </a:r>
          </a:p>
          <a:p>
            <a:r>
              <a:rPr lang="en-US" dirty="0"/>
              <a:t>Loop Invariants</a:t>
            </a:r>
          </a:p>
          <a:p>
            <a:r>
              <a:rPr lang="en-US" dirty="0"/>
              <a:t>Investigating Unproved Checks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0192" y="2060848"/>
            <a:ext cx="2558586" cy="17069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91198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Static Run-time Check Verification</a:t>
            </a:r>
            <a:endParaRPr lang="en-US" dirty="0"/>
          </a:p>
        </p:txBody>
      </p:sp>
      <p:sp>
        <p:nvSpPr>
          <p:cNvPr id="21506" name="Espace réservé du contenu 2"/>
          <p:cNvSpPr>
            <a:spLocks noGrp="1"/>
          </p:cNvSpPr>
          <p:nvPr>
            <p:ph sz="half" idx="10"/>
          </p:nvPr>
        </p:nvSpPr>
        <p:spPr/>
        <p:txBody>
          <a:bodyPr/>
          <a:lstStyle/>
          <a:p>
            <a:r>
              <a:rPr lang="en-US" altLang="fr-FR" dirty="0" smtClean="0"/>
              <a:t>GNATprove statically verifies whether checks pass</a:t>
            </a:r>
          </a:p>
          <a:p>
            <a:r>
              <a:rPr lang="en-US" altLang="fr-FR" dirty="0" smtClean="0"/>
              <a:t>GNATprove </a:t>
            </a:r>
            <a:r>
              <a:rPr lang="en-US" altLang="fr-FR" dirty="0"/>
              <a:t>logically interprets the meaning of every instruction in the </a:t>
            </a:r>
            <a:r>
              <a:rPr lang="en-US" altLang="fr-FR" dirty="0" smtClean="0"/>
              <a:t>program</a:t>
            </a:r>
          </a:p>
          <a:p>
            <a:r>
              <a:rPr lang="en-US" altLang="fr-FR" dirty="0"/>
              <a:t>A logical formula, known as a Verification Condition (VC), is </a:t>
            </a:r>
            <a:r>
              <a:rPr lang="en-US" altLang="fr-FR" dirty="0" smtClean="0"/>
              <a:t>then generated </a:t>
            </a:r>
            <a:r>
              <a:rPr lang="en-US" altLang="fr-FR" dirty="0"/>
              <a:t>for each </a:t>
            </a:r>
            <a:r>
              <a:rPr lang="en-US" altLang="fr-FR" dirty="0" smtClean="0"/>
              <a:t>run-time check</a:t>
            </a:r>
          </a:p>
          <a:p>
            <a:r>
              <a:rPr lang="en-US" altLang="fr-FR" dirty="0" smtClean="0"/>
              <a:t>The set of VCs are given </a:t>
            </a:r>
            <a:r>
              <a:rPr lang="en-US" altLang="fr-FR" dirty="0"/>
              <a:t>to an automatic </a:t>
            </a:r>
            <a:r>
              <a:rPr lang="en-US" altLang="fr-FR" dirty="0" smtClean="0"/>
              <a:t>prover</a:t>
            </a:r>
            <a:endParaRPr lang="en-US" altLang="fr-FR" dirty="0"/>
          </a:p>
          <a:p>
            <a:r>
              <a:rPr lang="en-US" altLang="fr-FR" dirty="0" smtClean="0"/>
              <a:t>For each VC proven true, no exception will be raised</a:t>
            </a:r>
          </a:p>
          <a:p>
            <a:pPr lvl="1"/>
            <a:r>
              <a:rPr lang="en-US" dirty="0" smtClean="0"/>
              <a:t>Covers all possible cases: i</a:t>
            </a:r>
            <a:r>
              <a:rPr lang="en-US" altLang="fr-FR" dirty="0" smtClean="0"/>
              <a:t>t will </a:t>
            </a:r>
            <a:r>
              <a:rPr lang="en-US" altLang="fr-FR" i="1" dirty="0" smtClean="0"/>
              <a:t>never</a:t>
            </a:r>
            <a:r>
              <a:rPr lang="en-US" altLang="fr-FR" dirty="0" smtClean="0"/>
              <a:t> be raised</a:t>
            </a:r>
          </a:p>
          <a:p>
            <a:r>
              <a:rPr lang="en-US" altLang="fr-FR" dirty="0" smtClean="0"/>
              <a:t>A message is issued for any that cannot be proven</a:t>
            </a:r>
          </a:p>
        </p:txBody>
      </p:sp>
    </p:spTree>
    <p:extLst>
      <p:ext uri="{BB962C8B-B14F-4D97-AF65-F5344CB8AC3E}">
        <p14:creationId xmlns:p14="http://schemas.microsoft.com/office/powerpoint/2010/main" val="4194306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2411760" y="2996952"/>
            <a:ext cx="5063193" cy="3800227"/>
          </a:xfrm>
          <a:prstGeom prst="rect">
            <a:avLst/>
          </a:prstGeom>
        </p:spPr>
      </p:pic>
      <p:sp>
        <p:nvSpPr>
          <p:cNvPr id="2" name="Title 1"/>
          <p:cNvSpPr>
            <a:spLocks noGrp="1"/>
          </p:cNvSpPr>
          <p:nvPr>
            <p:ph type="title"/>
          </p:nvPr>
        </p:nvSpPr>
        <p:spPr/>
        <p:txBody>
          <a:bodyPr/>
          <a:lstStyle/>
          <a:p>
            <a:r>
              <a:rPr lang="en-US" dirty="0" smtClean="0"/>
              <a:t>Finally Safe To Remove Run-time Checks!</a:t>
            </a:r>
            <a:endParaRPr lang="en-US" dirty="0"/>
          </a:p>
        </p:txBody>
      </p:sp>
      <p:sp>
        <p:nvSpPr>
          <p:cNvPr id="3" name="Content Placeholder 2"/>
          <p:cNvSpPr>
            <a:spLocks noGrp="1"/>
          </p:cNvSpPr>
          <p:nvPr>
            <p:ph sz="half" idx="10"/>
          </p:nvPr>
        </p:nvSpPr>
        <p:spPr/>
        <p:txBody>
          <a:bodyPr/>
          <a:lstStyle/>
          <a:p>
            <a:r>
              <a:rPr lang="en-US" dirty="0" smtClean="0"/>
              <a:t>Common industry approach is to test with checks enabled, then deploy without them</a:t>
            </a:r>
          </a:p>
          <a:p>
            <a:pPr lvl="1"/>
            <a:r>
              <a:rPr lang="en-US" dirty="0" smtClean="0"/>
              <a:t>Like practicing safety drills on land and then going to sea without the lifeboats</a:t>
            </a:r>
          </a:p>
        </p:txBody>
      </p:sp>
    </p:spTree>
    <p:extLst>
      <p:ext uri="{BB962C8B-B14F-4D97-AF65-F5344CB8AC3E}">
        <p14:creationId xmlns:p14="http://schemas.microsoft.com/office/powerpoint/2010/main" val="475148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Safe Removal</a:t>
            </a:r>
            <a:endParaRPr lang="en-US" dirty="0"/>
          </a:p>
        </p:txBody>
      </p:sp>
      <p:sp>
        <p:nvSpPr>
          <p:cNvPr id="3" name="Content Placeholder 2"/>
          <p:cNvSpPr>
            <a:spLocks noGrp="1"/>
          </p:cNvSpPr>
          <p:nvPr>
            <p:ph sz="half" idx="10"/>
          </p:nvPr>
        </p:nvSpPr>
        <p:spPr/>
        <p:txBody>
          <a:bodyPr/>
          <a:lstStyle/>
          <a:p>
            <a:r>
              <a:rPr lang="en-US" dirty="0" smtClean="0"/>
              <a:t>Preconditions must hold!</a:t>
            </a:r>
          </a:p>
          <a:p>
            <a:r>
              <a:rPr lang="en-US" dirty="0" smtClean="0"/>
              <a:t>Therefore, they might be </a:t>
            </a:r>
            <a:r>
              <a:rPr lang="en-US" dirty="0"/>
              <a:t>retained and enabled, even if other checks </a:t>
            </a:r>
            <a:r>
              <a:rPr lang="en-US" dirty="0" smtClean="0"/>
              <a:t>disabled, if somehow they might not hold (e.g., environment is hostile)</a:t>
            </a:r>
            <a:endParaRPr lang="en-US" dirty="0"/>
          </a:p>
          <a:p>
            <a:endParaRPr lang="en-US" dirty="0"/>
          </a:p>
        </p:txBody>
      </p:sp>
      <p:sp>
        <p:nvSpPr>
          <p:cNvPr id="5" name="TextBox 4"/>
          <p:cNvSpPr txBox="1"/>
          <p:nvPr/>
        </p:nvSpPr>
        <p:spPr>
          <a:xfrm>
            <a:off x="1619672" y="3171112"/>
            <a:ext cx="5234125" cy="661720"/>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600"/>
              </a:spcBef>
            </a:pPr>
            <a:r>
              <a:rPr lang="en-US" altLang="en-US" sz="1600" noProof="1" smtClean="0">
                <a:latin typeface="Consolas" panose="020B0609020204030204" pitchFamily="49" charset="0"/>
                <a:ea typeface="Source Code Pro" panose="020B0509030403020204" pitchFamily="49" charset="0"/>
              </a:rPr>
              <a:t>  Pre =&gt; X &lt; Integer'Last;</a:t>
            </a:r>
            <a:endParaRPr lang="en-US" altLang="en-US" sz="1600" noProof="1">
              <a:latin typeface="Consolas" panose="020B0609020204030204" pitchFamily="49" charset="0"/>
              <a:ea typeface="Source Code Pro" panose="020B0509030403020204" pitchFamily="49" charset="0"/>
            </a:endParaRPr>
          </a:p>
        </p:txBody>
      </p:sp>
      <p:sp>
        <p:nvSpPr>
          <p:cNvPr id="6" name="TextBox 5"/>
          <p:cNvSpPr txBox="1"/>
          <p:nvPr/>
        </p:nvSpPr>
        <p:spPr>
          <a:xfrm>
            <a:off x="1619672" y="4395248"/>
            <a:ext cx="5009705" cy="1154162"/>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is</a:t>
            </a:r>
          </a:p>
          <a:p>
            <a:pPr lvl="0"/>
            <a:r>
              <a:rPr lang="en-US" altLang="en-US" sz="1600" b="1" noProof="1" smtClean="0">
                <a:latin typeface="Consolas" panose="020B0609020204030204" pitchFamily="49" charset="0"/>
                <a:ea typeface="Source Code Pro" panose="020B0509030403020204" pitchFamily="49" charset="0"/>
              </a:rPr>
              <a:t>begin</a:t>
            </a:r>
          </a:p>
          <a:p>
            <a:pPr lvl="0">
              <a:spcBef>
                <a:spcPts val="600"/>
              </a:spcBef>
            </a:pPr>
            <a:r>
              <a:rPr lang="en-US" altLang="en-US" sz="1600" noProof="1" smtClean="0">
                <a:latin typeface="Consolas" panose="020B0609020204030204" pitchFamily="49" charset="0"/>
                <a:ea typeface="Source Code Pro" panose="020B0509030403020204" pitchFamily="49" charset="0"/>
              </a:rPr>
              <a:t>  X := X + 1;</a:t>
            </a:r>
            <a:endParaRPr lang="en-US" altLang="en-US" sz="1600" noProof="1" smtClean="0">
              <a:solidFill>
                <a:schemeClr val="accent6">
                  <a:lumMod val="75000"/>
                </a:schemeClr>
              </a:solidFill>
              <a:latin typeface="Consolas" panose="020B0609020204030204" pitchFamily="49" charset="0"/>
              <a:ea typeface="Source Code Pro" panose="020B0509030403020204" pitchFamily="49" charset="0"/>
            </a:endParaRPr>
          </a:p>
          <a:p>
            <a:pPr lvl="0"/>
            <a:r>
              <a:rPr lang="en-US" altLang="en-US" sz="1600" b="1" noProof="1" smtClean="0">
                <a:latin typeface="Consolas" panose="020B0609020204030204" pitchFamily="49" charset="0"/>
                <a:ea typeface="Source Code Pro" panose="020B0509030403020204" pitchFamily="49" charset="0"/>
              </a:rPr>
              <a:t>end</a:t>
            </a:r>
            <a:r>
              <a:rPr lang="en-US" altLang="en-US" sz="1600" noProof="1" smtClean="0">
                <a:latin typeface="Consolas" panose="020B0609020204030204" pitchFamily="49" charset="0"/>
                <a:ea typeface="Source Code Pro" panose="020B0509030403020204" pitchFamily="49" charset="0"/>
              </a:rPr>
              <a:t> Increment;</a:t>
            </a:r>
            <a:endParaRPr lang="en-US" altLang="en-US" sz="1600" noProof="1">
              <a:latin typeface="Consolas" panose="020B0609020204030204" pitchFamily="49" charset="0"/>
              <a:ea typeface="Source Code Pro" panose="020B0509030403020204" pitchFamily="49" charset="0"/>
            </a:endParaRPr>
          </a:p>
        </p:txBody>
      </p:sp>
      <p:sp>
        <p:nvSpPr>
          <p:cNvPr id="7" name="TextBox 6"/>
          <p:cNvSpPr txBox="1"/>
          <p:nvPr/>
        </p:nvSpPr>
        <p:spPr>
          <a:xfrm>
            <a:off x="4368015" y="5724545"/>
            <a:ext cx="3312367"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VC for the </a:t>
            </a:r>
            <a:r>
              <a:rPr lang="en-US" altLang="en-US" sz="1600" noProof="1"/>
              <a:t>overflow check </a:t>
            </a:r>
            <a:r>
              <a:rPr lang="en-US" altLang="en-US" sz="1600" noProof="1" smtClean="0"/>
              <a:t>proven </a:t>
            </a:r>
            <a:r>
              <a:rPr lang="en-US" altLang="en-US" sz="1600" b="1" i="1" noProof="1"/>
              <a:t>only</a:t>
            </a:r>
            <a:r>
              <a:rPr lang="en-US" altLang="en-US" sz="1600" noProof="1"/>
              <a:t> because of the precondition</a:t>
            </a:r>
            <a:endParaRPr lang="en-US" sz="1600" dirty="0"/>
          </a:p>
        </p:txBody>
      </p:sp>
      <p:pic>
        <p:nvPicPr>
          <p:cNvPr id="9"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4997509"/>
            <a:ext cx="239712"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953216" y="5012793"/>
            <a:ext cx="2911374" cy="338554"/>
          </a:xfrm>
          <a:prstGeom prst="rect">
            <a:avLst/>
          </a:prstGeom>
          <a:noFill/>
        </p:spPr>
        <p:txBody>
          <a:bodyPr wrap="none" rtlCol="0">
            <a:spAutoFit/>
          </a:bodyPr>
          <a:lstStyle/>
          <a:p>
            <a:r>
              <a:rPr lang="en-US" altLang="en-US" sz="1600" b="1" noProof="1">
                <a:solidFill>
                  <a:schemeClr val="accent6">
                    <a:lumMod val="75000"/>
                  </a:schemeClr>
                </a:solidFill>
                <a:ea typeface="Source Code Pro" panose="020B0509030403020204" pitchFamily="49" charset="0"/>
                <a:cs typeface="Arial" panose="020B0604020202020204" pitchFamily="34" charset="0"/>
              </a:rPr>
              <a:t>info: overflow check proved</a:t>
            </a:r>
            <a:endParaRPr lang="en-US" sz="1600" b="1" kern="1200" dirty="0" smtClean="0">
              <a:cs typeface="Arial" panose="020B0604020202020204" pitchFamily="34" charset="0"/>
            </a:endParaRPr>
          </a:p>
        </p:txBody>
      </p:sp>
      <p:sp>
        <p:nvSpPr>
          <p:cNvPr id="11" name="Rectangle 10"/>
          <p:cNvSpPr/>
          <p:nvPr/>
        </p:nvSpPr>
        <p:spPr bwMode="auto">
          <a:xfrm>
            <a:off x="3205633" y="5012793"/>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10" idx="1"/>
            <a:endCxn id="11" idx="3"/>
          </p:cNvCxnSpPr>
          <p:nvPr/>
        </p:nvCxnSpPr>
        <p:spPr bwMode="auto">
          <a:xfrm rot="10800000">
            <a:off x="3414272" y="5156004"/>
            <a:ext cx="538944" cy="26067"/>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Tree>
    <p:extLst>
      <p:ext uri="{BB962C8B-B14F-4D97-AF65-F5344CB8AC3E}">
        <p14:creationId xmlns:p14="http://schemas.microsoft.com/office/powerpoint/2010/main" val="1654078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2495452"/>
            <a:ext cx="3094112"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862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Statically Verifying Pre/Postconditions</a:t>
            </a:r>
            <a:endParaRPr lang="en-US" dirty="0"/>
          </a:p>
        </p:txBody>
      </p:sp>
      <p:sp>
        <p:nvSpPr>
          <p:cNvPr id="29698" name="Espace réservé du contenu 2"/>
          <p:cNvSpPr>
            <a:spLocks noGrp="1"/>
          </p:cNvSpPr>
          <p:nvPr>
            <p:ph sz="half" idx="10"/>
          </p:nvPr>
        </p:nvSpPr>
        <p:spPr/>
        <p:txBody>
          <a:bodyPr/>
          <a:lstStyle/>
          <a:p>
            <a:r>
              <a:rPr lang="en-US" altLang="en-US" dirty="0"/>
              <a:t>To ensure </a:t>
            </a:r>
            <a:r>
              <a:rPr lang="en-US" altLang="en-US" dirty="0" smtClean="0"/>
              <a:t>soundness </a:t>
            </a:r>
            <a:r>
              <a:rPr lang="en-US" altLang="en-US" dirty="0"/>
              <a:t>of </a:t>
            </a:r>
            <a:r>
              <a:rPr lang="en-US" altLang="en-US" dirty="0" smtClean="0"/>
              <a:t>analysis</a:t>
            </a:r>
            <a:r>
              <a:rPr lang="en-US" altLang="en-US" dirty="0"/>
              <a:t>, GNATprove </a:t>
            </a:r>
            <a:r>
              <a:rPr lang="en-US" altLang="en-US" dirty="0" smtClean="0"/>
              <a:t>must statically </a:t>
            </a:r>
            <a:r>
              <a:rPr lang="en-US" altLang="en-US" dirty="0"/>
              <a:t>verify </a:t>
            </a:r>
            <a:r>
              <a:rPr lang="en-US" altLang="en-US" dirty="0" smtClean="0"/>
              <a:t>they hold</a:t>
            </a:r>
            <a:endParaRPr lang="en-US" altLang="en-US" dirty="0"/>
          </a:p>
          <a:p>
            <a:r>
              <a:rPr lang="en-US" altLang="fr-FR" dirty="0" smtClean="0"/>
              <a:t>The preconditions </a:t>
            </a:r>
            <a:r>
              <a:rPr lang="en-US" altLang="fr-FR" dirty="0"/>
              <a:t>of a given subprogram </a:t>
            </a:r>
            <a:r>
              <a:rPr lang="en-US" altLang="fr-FR" dirty="0" smtClean="0"/>
              <a:t>are verified at each call to it</a:t>
            </a:r>
          </a:p>
          <a:p>
            <a:pPr lvl="1"/>
            <a:r>
              <a:rPr lang="en-US" altLang="fr-FR" dirty="0" smtClean="0"/>
              <a:t>Calling context determines whether </a:t>
            </a:r>
            <a:r>
              <a:rPr lang="en-US" altLang="fr-FR" dirty="0"/>
              <a:t>verification </a:t>
            </a:r>
            <a:r>
              <a:rPr lang="en-US" altLang="fr-FR" dirty="0" smtClean="0"/>
              <a:t>succeeds</a:t>
            </a:r>
          </a:p>
          <a:p>
            <a:r>
              <a:rPr lang="en-US" altLang="fr-FR" dirty="0" smtClean="0"/>
              <a:t>Postconditions are verified once, as part of the subprogram’s body verification</a:t>
            </a:r>
          </a:p>
          <a:p>
            <a:pPr lvl="1"/>
            <a:r>
              <a:rPr lang="en-US" altLang="fr-FR" dirty="0" smtClean="0"/>
              <a:t>Body content determines whether verification succeeds</a:t>
            </a:r>
          </a:p>
        </p:txBody>
      </p:sp>
    </p:spTree>
    <p:extLst>
      <p:ext uri="{BB962C8B-B14F-4D97-AF65-F5344CB8AC3E}">
        <p14:creationId xmlns:p14="http://schemas.microsoft.com/office/powerpoint/2010/main" val="2721234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bwMode="gray"/>
        <p:txBody>
          <a:bodyPr/>
          <a:lstStyle/>
          <a:p>
            <a:r>
              <a:rPr lang="en-US" dirty="0" smtClean="0"/>
              <a:t>Examples for Where Failure Detected</a:t>
            </a:r>
            <a:endParaRPr lang="en-US" dirty="0"/>
          </a:p>
        </p:txBody>
      </p:sp>
      <p:sp>
        <p:nvSpPr>
          <p:cNvPr id="5" name="TextBox 4"/>
          <p:cNvSpPr txBox="1"/>
          <p:nvPr/>
        </p:nvSpPr>
        <p:spPr>
          <a:xfrm>
            <a:off x="1475656" y="1124744"/>
            <a:ext cx="4657044" cy="574516"/>
          </a:xfrm>
          <a:prstGeom prst="rect">
            <a:avLst/>
          </a:prstGeom>
          <a:noFill/>
        </p:spPr>
        <p:txBody>
          <a:bodyPr wrap="none" rtlCol="0">
            <a:spAutoFit/>
          </a:bodyPr>
          <a:lstStyle/>
          <a:p>
            <a:pPr lvl="0"/>
            <a:r>
              <a:rPr lang="en-US" altLang="en-US" sz="1400" b="1" noProof="1" smtClean="0">
                <a:latin typeface="Consolas" panose="020B0609020204030204" pitchFamily="49" charset="0"/>
                <a:ea typeface="ＭＳ Ｐゴシック" charset="-128"/>
                <a:cs typeface="Consolas" panose="020B0609020204030204" pitchFamily="49" charset="0"/>
              </a:rPr>
              <a:t>procedure</a:t>
            </a:r>
            <a:r>
              <a:rPr lang="en-US" altLang="en-US" sz="1400" noProof="1" smtClean="0">
                <a:latin typeface="Consolas" panose="020B0609020204030204" pitchFamily="49" charset="0"/>
                <a:ea typeface="ＭＳ Ｐゴシック" charset="-128"/>
                <a:cs typeface="Consolas" panose="020B0609020204030204" pitchFamily="49" charset="0"/>
              </a:rPr>
              <a:t> Increment (X : </a:t>
            </a:r>
            <a:r>
              <a:rPr lang="en-US" altLang="en-US" sz="1400" b="1" noProof="1" smtClean="0">
                <a:latin typeface="Consolas" panose="020B0609020204030204" pitchFamily="49" charset="0"/>
                <a:ea typeface="ＭＳ Ｐゴシック" charset="-128"/>
                <a:cs typeface="Consolas" panose="020B0609020204030204" pitchFamily="49" charset="0"/>
              </a:rPr>
              <a:t>in out </a:t>
            </a:r>
            <a:r>
              <a:rPr lang="en-US" altLang="en-US" sz="1400" noProof="1" smtClean="0">
                <a:latin typeface="Consolas" panose="020B0609020204030204" pitchFamily="49" charset="0"/>
                <a:ea typeface="ＭＳ Ｐゴシック" charset="-128"/>
                <a:cs typeface="Consolas" panose="020B0609020204030204" pitchFamily="49" charset="0"/>
              </a:rPr>
              <a:t>Integer)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spcBef>
                <a:spcPts val="400"/>
              </a:spcBef>
            </a:pPr>
            <a:r>
              <a:rPr lang="en-US" altLang="en-US" sz="1400" noProof="1" smtClean="0">
                <a:latin typeface="Consolas" panose="020B0609020204030204" pitchFamily="49" charset="0"/>
                <a:ea typeface="ＭＳ Ｐゴシック" charset="-128"/>
                <a:cs typeface="Consolas" panose="020B0609020204030204" pitchFamily="49" charset="0"/>
              </a:rPr>
              <a:t>  Pre =&gt; X &lt; Integer'Last;</a:t>
            </a:r>
            <a:endParaRPr lang="en-US" sz="1400" i="0" kern="1200" noProof="1" smtClean="0">
              <a:latin typeface="Consolas" panose="020B0609020204030204" pitchFamily="49" charset="0"/>
              <a:cs typeface="Consolas" panose="020B0609020204030204" pitchFamily="49" charset="0"/>
            </a:endParaRPr>
          </a:p>
        </p:txBody>
      </p:sp>
      <p:grpSp>
        <p:nvGrpSpPr>
          <p:cNvPr id="11" name="Group 10"/>
          <p:cNvGrpSpPr/>
          <p:nvPr/>
        </p:nvGrpSpPr>
        <p:grpSpPr>
          <a:xfrm>
            <a:off x="1475656" y="4154691"/>
            <a:ext cx="5352747" cy="2431435"/>
            <a:chOff x="1475656" y="4154691"/>
            <a:chExt cx="5352747" cy="2431435"/>
          </a:xfrm>
        </p:grpSpPr>
        <p:sp>
          <p:nvSpPr>
            <p:cNvPr id="3" name="Oval 2"/>
            <p:cNvSpPr/>
            <p:nvPr/>
          </p:nvSpPr>
          <p:spPr bwMode="auto">
            <a:xfrm>
              <a:off x="2324691" y="5599471"/>
              <a:ext cx="166782" cy="195563"/>
            </a:xfrm>
            <a:prstGeom prst="ellips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TextBox 5"/>
            <p:cNvSpPr txBox="1"/>
            <p:nvPr/>
          </p:nvSpPr>
          <p:spPr>
            <a:xfrm>
              <a:off x="1475656" y="4154691"/>
              <a:ext cx="5352747" cy="2431435"/>
            </a:xfrm>
            <a:prstGeom prst="rect">
              <a:avLst/>
            </a:prstGeom>
            <a:noFill/>
          </p:spPr>
          <p:txBody>
            <a:bodyPr wrap="none" rtlCol="0">
              <a:spAutoFit/>
            </a:bodyPr>
            <a:lstStyle/>
            <a:p>
              <a:pPr lvl="0"/>
              <a:r>
                <a:rPr lang="en-US" altLang="en-US" sz="1400" b="1" noProof="1">
                  <a:latin typeface="Consolas" panose="020B0609020204030204" pitchFamily="49" charset="0"/>
                  <a:ea typeface="ＭＳ Ｐゴシック" charset="-128"/>
                  <a:cs typeface="Consolas" panose="020B0609020204030204" pitchFamily="49" charset="0"/>
                </a:rPr>
                <a:t>procedure</a:t>
              </a:r>
              <a:r>
                <a:rPr lang="en-US" altLang="en-US" sz="1400" noProof="1">
                  <a:latin typeface="Consolas" panose="020B0609020204030204" pitchFamily="49" charset="0"/>
                  <a:ea typeface="ＭＳ Ｐゴシック" charset="-128"/>
                  <a:cs typeface="Consolas" panose="020B0609020204030204" pitchFamily="49" charset="0"/>
                </a:rPr>
                <a:t> </a:t>
              </a:r>
              <a:r>
                <a:rPr lang="en-US" altLang="en-US" sz="1400" noProof="1" smtClean="0">
                  <a:latin typeface="Consolas" panose="020B0609020204030204" pitchFamily="49" charset="0"/>
                  <a:ea typeface="ＭＳ Ｐゴシック" charset="-128"/>
                  <a:cs typeface="Consolas" panose="020B0609020204030204" pitchFamily="49" charset="0"/>
                </a:rPr>
                <a:t>Compute_Absolute </a:t>
              </a:r>
              <a:r>
                <a:rPr lang="en-US" altLang="en-US" sz="1400" noProof="1">
                  <a:latin typeface="Consolas" panose="020B0609020204030204" pitchFamily="49" charset="0"/>
                  <a:ea typeface="ＭＳ Ｐゴシック" charset="-128"/>
                  <a:cs typeface="Consolas" panose="020B0609020204030204" pitchFamily="49" charset="0"/>
                </a:rPr>
                <a:t>(X : </a:t>
              </a:r>
              <a:r>
                <a:rPr lang="en-US" altLang="en-US" sz="1400" b="1" noProof="1">
                  <a:latin typeface="Consolas" panose="020B0609020204030204" pitchFamily="49" charset="0"/>
                  <a:ea typeface="ＭＳ Ｐゴシック" charset="-128"/>
                  <a:cs typeface="Consolas" panose="020B0609020204030204" pitchFamily="49" charset="0"/>
                </a:rPr>
                <a:t>in out </a:t>
              </a:r>
              <a:r>
                <a:rPr lang="en-US" altLang="en-US" sz="1400" noProof="1">
                  <a:latin typeface="Consolas" panose="020B0609020204030204" pitchFamily="49" charset="0"/>
                  <a:ea typeface="ＭＳ Ｐゴシック" charset="-128"/>
                  <a:cs typeface="Consolas" panose="020B0609020204030204" pitchFamily="49" charset="0"/>
                </a:rPr>
                <a:t>Integer) </a:t>
              </a:r>
              <a:r>
                <a:rPr lang="en-US" altLang="en-US" sz="1400" b="1" noProof="1">
                  <a:latin typeface="Consolas" panose="020B0609020204030204" pitchFamily="49" charset="0"/>
                  <a:ea typeface="ＭＳ Ｐゴシック" charset="-128"/>
                  <a:cs typeface="Consolas" panose="020B0609020204030204" pitchFamily="49" charset="0"/>
                </a:rPr>
                <a:t>with</a:t>
              </a:r>
            </a:p>
            <a:p>
              <a:pPr lvl="0">
                <a:spcBef>
                  <a:spcPts val="400"/>
                </a:spcBef>
              </a:pPr>
              <a:r>
                <a:rPr lang="en-US" altLang="en-US" sz="1400" noProof="1">
                  <a:latin typeface="Consolas" panose="020B0609020204030204" pitchFamily="49" charset="0"/>
                  <a:ea typeface="ＭＳ Ｐゴシック" charset="-128"/>
                  <a:cs typeface="Consolas" panose="020B0609020204030204" pitchFamily="49" charset="0"/>
                </a:rPr>
                <a:t>  Post =&gt; X &gt;= </a:t>
              </a:r>
              <a:r>
                <a:rPr lang="en-US" altLang="en-US" sz="1400" noProof="1" smtClean="0">
                  <a:latin typeface="Consolas" panose="020B0609020204030204" pitchFamily="49" charset="0"/>
                  <a:ea typeface="ＭＳ Ｐゴシック" charset="-128"/>
                  <a:cs typeface="Consolas" panose="020B0609020204030204" pitchFamily="49" charset="0"/>
                </a:rPr>
                <a:t>0;</a:t>
              </a:r>
              <a:endParaRPr lang="en-US" altLang="en-US" sz="1400" b="1" noProof="1">
                <a:latin typeface="Consolas" panose="020B0609020204030204" pitchFamily="49" charset="0"/>
                <a:ea typeface="ＭＳ Ｐゴシック" charset="-128"/>
                <a:cs typeface="Consolas" panose="020B0609020204030204" pitchFamily="49" charset="0"/>
              </a:endParaRPr>
            </a:p>
            <a:p>
              <a:pPr lvl="0">
                <a:spcBef>
                  <a:spcPts val="3600"/>
                </a:spcBef>
              </a:pPr>
              <a:r>
                <a:rPr lang="en-US" altLang="en-US" sz="1400" b="1" noProof="1" smtClean="0">
                  <a:latin typeface="Consolas" panose="020B0609020204030204" pitchFamily="49" charset="0"/>
                  <a:ea typeface="ＭＳ Ｐゴシック" charset="-128"/>
                  <a:cs typeface="Consolas" panose="020B0609020204030204" pitchFamily="49" charset="0"/>
                </a:rPr>
                <a:t>procedure</a:t>
              </a:r>
              <a:r>
                <a:rPr lang="en-US" altLang="en-US" sz="1400" noProof="1" smtClean="0">
                  <a:latin typeface="Consolas" panose="020B0609020204030204" pitchFamily="49" charset="0"/>
                  <a:ea typeface="ＭＳ Ｐゴシック" charset="-128"/>
                  <a:cs typeface="Consolas" panose="020B0609020204030204" pitchFamily="49" charset="0"/>
                </a:rPr>
                <a:t> Compute_Absolute (X : </a:t>
              </a:r>
              <a:r>
                <a:rPr lang="en-US" altLang="en-US" sz="1400" b="1" noProof="1" smtClean="0">
                  <a:latin typeface="Consolas" panose="020B0609020204030204" pitchFamily="49" charset="0"/>
                  <a:ea typeface="ＭＳ Ｐゴシック" charset="-128"/>
                  <a:cs typeface="Consolas" panose="020B0609020204030204" pitchFamily="49" charset="0"/>
                </a:rPr>
                <a:t>in out </a:t>
              </a:r>
              <a:r>
                <a:rPr lang="en-US" altLang="en-US" sz="1400" noProof="1" smtClean="0">
                  <a:latin typeface="Consolas" panose="020B0609020204030204" pitchFamily="49" charset="0"/>
                  <a:ea typeface="ＭＳ Ｐゴシック" charset="-128"/>
                  <a:cs typeface="Consolas" panose="020B0609020204030204" pitchFamily="49" charset="0"/>
                </a:rPr>
                <a:t>Integer) </a:t>
              </a:r>
              <a:r>
                <a:rPr lang="en-US" altLang="en-US" sz="1400" b="1" noProof="1" smtClean="0">
                  <a:latin typeface="Consolas" panose="020B0609020204030204" pitchFamily="49" charset="0"/>
                  <a:ea typeface="ＭＳ Ｐゴシック" charset="-128"/>
                  <a:cs typeface="Consolas" panose="020B0609020204030204" pitchFamily="49" charset="0"/>
                </a:rPr>
                <a:t>is</a:t>
              </a:r>
            </a:p>
            <a:p>
              <a:pPr lvl="0"/>
              <a:r>
                <a:rPr lang="en-US" altLang="en-US" sz="1400" b="1" noProof="1" smtClean="0">
                  <a:latin typeface="Consolas" panose="020B0609020204030204" pitchFamily="49" charset="0"/>
                  <a:ea typeface="ＭＳ Ｐゴシック" charset="-128"/>
                  <a:cs typeface="Consolas" panose="020B0609020204030204" pitchFamily="49" charset="0"/>
                </a:rPr>
                <a:t>begin</a:t>
              </a:r>
            </a:p>
            <a:p>
              <a:pPr lvl="0">
                <a:spcBef>
                  <a:spcPts val="200"/>
                </a:spcBef>
              </a:pPr>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if</a:t>
              </a:r>
              <a:r>
                <a:rPr lang="en-US" altLang="en-US" sz="1400" noProof="1" smtClean="0">
                  <a:latin typeface="Consolas" panose="020B0609020204030204" pitchFamily="49" charset="0"/>
                  <a:ea typeface="ＭＳ Ｐゴシック" charset="-128"/>
                  <a:cs typeface="Consolas" panose="020B0609020204030204" pitchFamily="49" charset="0"/>
                </a:rPr>
                <a:t> X &gt; 0 </a:t>
              </a:r>
              <a:r>
                <a:rPr lang="en-US" altLang="en-US" sz="1400" b="1" noProof="1" smtClean="0">
                  <a:latin typeface="Consolas" panose="020B0609020204030204" pitchFamily="49" charset="0"/>
                  <a:ea typeface="ＭＳ Ｐゴシック" charset="-128"/>
                  <a:cs typeface="Consolas" panose="020B0609020204030204" pitchFamily="49" charset="0"/>
                </a:rPr>
                <a:t>then</a:t>
              </a:r>
            </a:p>
            <a:p>
              <a:pPr lvl="0">
                <a:spcBef>
                  <a:spcPts val="200"/>
                </a:spcBef>
              </a:pPr>
              <a:r>
                <a:rPr lang="en-US" altLang="en-US" sz="1400" noProof="1" smtClean="0">
                  <a:latin typeface="Consolas" panose="020B0609020204030204" pitchFamily="49" charset="0"/>
                  <a:ea typeface="ＭＳ Ｐゴシック" charset="-128"/>
                  <a:cs typeface="Consolas" panose="020B0609020204030204" pitchFamily="49" charset="0"/>
                </a:rPr>
                <a:t>      X := -X;</a:t>
              </a:r>
            </a:p>
            <a:p>
              <a:pPr lvl="0">
                <a:spcBef>
                  <a:spcPts val="200"/>
                </a:spcBef>
              </a:pPr>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end if</a:t>
              </a:r>
              <a:r>
                <a:rPr lang="en-US" altLang="en-US" sz="1400" noProof="1" smtClean="0">
                  <a:latin typeface="Consolas" panose="020B0609020204030204" pitchFamily="49" charset="0"/>
                  <a:ea typeface="ＭＳ Ｐゴシック" charset="-128"/>
                  <a:cs typeface="Consolas" panose="020B0609020204030204" pitchFamily="49" charset="0"/>
                </a:rPr>
                <a:t>;</a:t>
              </a:r>
            </a:p>
            <a:p>
              <a:pPr lvl="0">
                <a:spcBef>
                  <a:spcPts val="200"/>
                </a:spcBef>
              </a:pPr>
              <a:r>
                <a:rPr lang="en-US" altLang="en-US" sz="1400" b="1" noProof="1" smtClean="0">
                  <a:latin typeface="Consolas" panose="020B0609020204030204" pitchFamily="49" charset="0"/>
                  <a:ea typeface="ＭＳ Ｐゴシック" charset="-128"/>
                  <a:cs typeface="Consolas" panose="020B0609020204030204" pitchFamily="49" charset="0"/>
                </a:rPr>
                <a:t>end</a:t>
              </a:r>
              <a:r>
                <a:rPr lang="en-US" altLang="en-US" sz="1400" noProof="1" smtClean="0">
                  <a:latin typeface="Consolas" panose="020B0609020204030204" pitchFamily="49" charset="0"/>
                  <a:ea typeface="ＭＳ Ｐゴシック" charset="-128"/>
                  <a:cs typeface="Consolas" panose="020B0609020204030204" pitchFamily="49" charset="0"/>
                </a:rPr>
                <a:t> Compute_Absolute;</a:t>
              </a:r>
              <a:endParaRPr lang="en-US" sz="1400" i="0" kern="1200" noProof="1" smtClean="0">
                <a:latin typeface="Consolas" panose="020B0609020204030204" pitchFamily="49" charset="0"/>
                <a:cs typeface="Consolas" panose="020B0609020204030204" pitchFamily="49" charset="0"/>
              </a:endParaRPr>
            </a:p>
          </p:txBody>
        </p:sp>
      </p:grpSp>
      <p:sp>
        <p:nvSpPr>
          <p:cNvPr id="7" name="TextBox 6"/>
          <p:cNvSpPr txBox="1"/>
          <p:nvPr/>
        </p:nvSpPr>
        <p:spPr>
          <a:xfrm>
            <a:off x="1475656" y="2611356"/>
            <a:ext cx="1973617" cy="600164"/>
          </a:xfrm>
          <a:prstGeom prst="rect">
            <a:avLst/>
          </a:prstGeom>
          <a:noFill/>
        </p:spPr>
        <p:txBody>
          <a:bodyPr wrap="none" rtlCol="0">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X := Integer'Last;</a:t>
            </a:r>
          </a:p>
          <a:p>
            <a:pPr lvl="0">
              <a:spcBef>
                <a:spcPts val="600"/>
              </a:spcBef>
            </a:pPr>
            <a:r>
              <a:rPr lang="en-US" altLang="en-US" sz="1400" noProof="1" smtClean="0">
                <a:latin typeface="Consolas" panose="020B0609020204030204" pitchFamily="49" charset="0"/>
                <a:ea typeface="ＭＳ Ｐゴシック" charset="-128"/>
                <a:cs typeface="Consolas" panose="020B0609020204030204" pitchFamily="49" charset="0"/>
              </a:rPr>
              <a:t>Increment (X); </a:t>
            </a:r>
          </a:p>
        </p:txBody>
      </p:sp>
      <p:sp>
        <p:nvSpPr>
          <p:cNvPr id="8" name="TextBox 7"/>
          <p:cNvSpPr txBox="1"/>
          <p:nvPr/>
        </p:nvSpPr>
        <p:spPr>
          <a:xfrm>
            <a:off x="1269613" y="1988840"/>
            <a:ext cx="1790219" cy="338554"/>
          </a:xfrm>
          <a:prstGeom prst="rect">
            <a:avLst/>
          </a:prstGeom>
          <a:solidFill>
            <a:schemeClr val="accent6">
              <a:lumMod val="20000"/>
              <a:lumOff val="80000"/>
            </a:schemeClr>
          </a:solidFill>
        </p:spPr>
        <p:txBody>
          <a:bodyPr wrap="square" rtlCol="0">
            <a:spAutoFit/>
          </a:bodyPr>
          <a:lstStyle/>
          <a:p>
            <a:r>
              <a:rPr lang="en-US" sz="1600" dirty="0" smtClean="0"/>
              <a:t>A c</a:t>
            </a:r>
            <a:r>
              <a:rPr lang="en-US" sz="1600" i="0" kern="1200" dirty="0" smtClean="0"/>
              <a:t>alling context:</a:t>
            </a:r>
          </a:p>
        </p:txBody>
      </p:sp>
      <p:sp>
        <p:nvSpPr>
          <p:cNvPr id="10" name="Rectangle 9"/>
          <p:cNvSpPr/>
          <p:nvPr/>
        </p:nvSpPr>
        <p:spPr bwMode="auto">
          <a:xfrm>
            <a:off x="2843808" y="2943416"/>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9" idx="1"/>
            <a:endCxn id="10" idx="3"/>
          </p:cNvCxnSpPr>
          <p:nvPr/>
        </p:nvCxnSpPr>
        <p:spPr bwMode="auto">
          <a:xfrm rot="10800000" flipV="1">
            <a:off x="3059832" y="2980688"/>
            <a:ext cx="864096" cy="70740"/>
          </a:xfrm>
          <a:prstGeom prst="curvedConnector3">
            <a:avLst/>
          </a:prstGeom>
          <a:solidFill>
            <a:schemeClr val="accent1"/>
          </a:solidFill>
          <a:ln w="9525" cap="flat" cmpd="sng" algn="ctr">
            <a:solidFill>
              <a:srgbClr val="C00000"/>
            </a:solidFill>
            <a:prstDash val="solid"/>
            <a:round/>
            <a:headEnd type="none" w="med" len="med"/>
            <a:tailEnd type="triangle"/>
          </a:ln>
          <a:effectLst/>
        </p:spPr>
      </p:cxnSp>
      <p:sp>
        <p:nvSpPr>
          <p:cNvPr id="9" name="TextBox 8"/>
          <p:cNvSpPr txBox="1"/>
          <p:nvPr/>
        </p:nvSpPr>
        <p:spPr>
          <a:xfrm>
            <a:off x="3923928" y="2811411"/>
            <a:ext cx="3023585" cy="338554"/>
          </a:xfrm>
          <a:prstGeom prst="rect">
            <a:avLst/>
          </a:prstGeom>
          <a:noFill/>
          <a:ln>
            <a:solidFill>
              <a:srgbClr val="C00000"/>
            </a:solidFill>
          </a:ln>
        </p:spPr>
        <p:txBody>
          <a:bodyPr wrap="none" rtlCol="0">
            <a:spAutoFit/>
          </a:bodyPr>
          <a:lstStyle/>
          <a:p>
            <a:pPr algn="ctr"/>
            <a:r>
              <a:rPr lang="en-US" altLang="en-US" sz="1600" noProof="1">
                <a:solidFill>
                  <a:srgbClr val="FF0000"/>
                </a:solidFill>
                <a:ea typeface="ＭＳ Ｐゴシック" charset="-128"/>
                <a:cs typeface="Arial" panose="020B0604020202020204" pitchFamily="34" charset="0"/>
              </a:rPr>
              <a:t>medium: precondition might fail</a:t>
            </a:r>
            <a:endParaRPr lang="en-US" sz="1600" i="0" kern="1200" dirty="0" smtClean="0">
              <a:solidFill>
                <a:srgbClr val="FF0000"/>
              </a:solidFill>
              <a:cs typeface="Arial" panose="020B0604020202020204" pitchFamily="34" charset="0"/>
            </a:endParaRPr>
          </a:p>
        </p:txBody>
      </p:sp>
      <p:sp>
        <p:nvSpPr>
          <p:cNvPr id="15" name="Rectangle 14"/>
          <p:cNvSpPr/>
          <p:nvPr/>
        </p:nvSpPr>
        <p:spPr bwMode="auto">
          <a:xfrm>
            <a:off x="3205783" y="4466654"/>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6" name="Curved Connector 15"/>
          <p:cNvCxnSpPr>
            <a:stCxn id="18" idx="1"/>
            <a:endCxn id="15" idx="3"/>
          </p:cNvCxnSpPr>
          <p:nvPr/>
        </p:nvCxnSpPr>
        <p:spPr bwMode="auto">
          <a:xfrm rot="10800000">
            <a:off x="3421808" y="4574666"/>
            <a:ext cx="502121" cy="164500"/>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8" name="TextBox 17"/>
          <p:cNvSpPr txBox="1"/>
          <p:nvPr/>
        </p:nvSpPr>
        <p:spPr>
          <a:xfrm>
            <a:off x="3923928" y="4569889"/>
            <a:ext cx="4634602" cy="338554"/>
          </a:xfrm>
          <a:prstGeom prst="rect">
            <a:avLst/>
          </a:prstGeom>
          <a:noFill/>
          <a:ln>
            <a:solidFill>
              <a:srgbClr val="C00000"/>
            </a:solidFill>
          </a:ln>
        </p:spPr>
        <p:txBody>
          <a:bodyPr wrap="none" rtlCol="0">
            <a:spAutoFit/>
          </a:bodyPr>
          <a:lstStyle>
            <a:defPPr>
              <a:defRPr lang="fr-FR"/>
            </a:defPPr>
            <a:lvl1pPr algn="ctr">
              <a:defRPr sz="1600">
                <a:solidFill>
                  <a:srgbClr val="FF0000"/>
                </a:solidFill>
                <a:ea typeface="ＭＳ Ｐゴシック" charset="-128"/>
                <a:cs typeface="Arial" panose="020B0604020202020204" pitchFamily="34" charset="0"/>
              </a:defRPr>
            </a:lvl1pPr>
          </a:lstStyle>
          <a:p>
            <a:r>
              <a:rPr lang="en-US" altLang="en-US" noProof="1">
                <a:latin typeface="+mn-lt"/>
              </a:rPr>
              <a:t>medium: </a:t>
            </a:r>
            <a:r>
              <a:rPr lang="en-US" altLang="en-US" noProof="1">
                <a:latin typeface="+mn-lt"/>
                <a:cs typeface="Consolas" panose="020B0609020204030204" pitchFamily="49" charset="0"/>
              </a:rPr>
              <a:t>postcondition might fail, requires X &gt;= 0</a:t>
            </a:r>
            <a:endParaRPr lang="en-US" dirty="0">
              <a:latin typeface="+mn-l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6534" y="6021288"/>
            <a:ext cx="784278" cy="288452"/>
          </a:xfrm>
          <a:prstGeom prst="rect">
            <a:avLst/>
          </a:prstGeom>
        </p:spPr>
      </p:pic>
    </p:spTree>
    <p:extLst>
      <p:ext uri="{BB962C8B-B14F-4D97-AF65-F5344CB8AC3E}">
        <p14:creationId xmlns:p14="http://schemas.microsoft.com/office/powerpoint/2010/main" val="2117114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dirty="0"/>
              <a:t>When </a:t>
            </a:r>
            <a:r>
              <a:rPr lang="en-US" altLang="en-US" dirty="0" smtClean="0"/>
              <a:t>Verifying A Subprogram Body…</a:t>
            </a:r>
            <a:endParaRPr lang="en-US" dirty="0"/>
          </a:p>
        </p:txBody>
      </p:sp>
      <p:sp>
        <p:nvSpPr>
          <p:cNvPr id="23554" name="Espace réservé du contenu 2"/>
          <p:cNvSpPr>
            <a:spLocks noGrp="1"/>
          </p:cNvSpPr>
          <p:nvPr>
            <p:ph sz="half" idx="10"/>
          </p:nvPr>
        </p:nvSpPr>
        <p:spPr/>
        <p:txBody>
          <a:bodyPr/>
          <a:lstStyle/>
          <a:p>
            <a:r>
              <a:rPr lang="en-US" altLang="en-US" dirty="0" smtClean="0"/>
              <a:t>GNATprove works one subprogram at a time, in isolation</a:t>
            </a:r>
          </a:p>
          <a:p>
            <a:pPr lvl="1"/>
            <a:r>
              <a:rPr lang="en-US" altLang="en-US" dirty="0" smtClean="0"/>
              <a:t>Not analyzing everything at once</a:t>
            </a:r>
          </a:p>
          <a:p>
            <a:r>
              <a:rPr lang="en-US" altLang="en-US" dirty="0" smtClean="0"/>
              <a:t>For possible input values, </a:t>
            </a:r>
            <a:r>
              <a:rPr lang="en-US" altLang="en-US" dirty="0"/>
              <a:t>GNATprove </a:t>
            </a:r>
            <a:r>
              <a:rPr lang="en-US" altLang="en-US" dirty="0" smtClean="0"/>
              <a:t>only knows what its precondition requires</a:t>
            </a:r>
          </a:p>
          <a:p>
            <a:pPr lvl="1"/>
            <a:r>
              <a:rPr lang="en-US" altLang="en-US" dirty="0" smtClean="0"/>
              <a:t>Values are any that are compatible with precondition</a:t>
            </a:r>
          </a:p>
          <a:p>
            <a:pPr lvl="1"/>
            <a:r>
              <a:rPr lang="en-US" altLang="en-US" dirty="0" smtClean="0"/>
              <a:t>Absent a precondition, any legal values are possible</a:t>
            </a:r>
          </a:p>
          <a:p>
            <a:r>
              <a:rPr lang="en-US" altLang="en-US" dirty="0" smtClean="0"/>
              <a:t>For any subprogram it calls, </a:t>
            </a:r>
            <a:r>
              <a:rPr lang="en-US" altLang="en-US" dirty="0"/>
              <a:t>GNATprove </a:t>
            </a:r>
            <a:r>
              <a:rPr lang="en-US" altLang="en-US" dirty="0" smtClean="0"/>
              <a:t>only knows what called subprogram’s postcondition guarantees</a:t>
            </a:r>
          </a:p>
          <a:p>
            <a:pPr lvl="1"/>
            <a:r>
              <a:rPr lang="en-US" altLang="en-US" dirty="0" smtClean="0"/>
              <a:t>GNATprove doesn’t examine bodies of called subprograms!</a:t>
            </a:r>
          </a:p>
          <a:p>
            <a:pPr lvl="1"/>
            <a:r>
              <a:rPr lang="en-US" altLang="en-US" dirty="0"/>
              <a:t>Absent a </a:t>
            </a:r>
            <a:r>
              <a:rPr lang="en-US" altLang="en-US" dirty="0" smtClean="0"/>
              <a:t>postcondition</a:t>
            </a:r>
            <a:r>
              <a:rPr lang="en-US" altLang="en-US" dirty="0"/>
              <a:t>, any </a:t>
            </a:r>
            <a:r>
              <a:rPr lang="en-US" altLang="en-US" dirty="0" smtClean="0"/>
              <a:t>legal output values </a:t>
            </a:r>
            <a:r>
              <a:rPr lang="en-US" altLang="en-US" dirty="0"/>
              <a:t>are possible</a:t>
            </a:r>
          </a:p>
          <a:p>
            <a:pPr lvl="1"/>
            <a:endParaRPr lang="en-US" altLang="en-US" dirty="0" smtClean="0"/>
          </a:p>
        </p:txBody>
      </p:sp>
      <p:pic>
        <p:nvPicPr>
          <p:cNvPr id="4" name="Content Placeholder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0352" y="1556792"/>
            <a:ext cx="1127849" cy="797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3971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Modular Analysis and Input Values</a:t>
            </a:r>
            <a:endParaRPr lang="en-US" dirty="0"/>
          </a:p>
        </p:txBody>
      </p:sp>
      <p:sp>
        <p:nvSpPr>
          <p:cNvPr id="23554" name="Espace réservé du contenu 2"/>
          <p:cNvSpPr>
            <a:spLocks noGrp="1"/>
          </p:cNvSpPr>
          <p:nvPr>
            <p:ph sz="half" idx="10"/>
          </p:nvPr>
        </p:nvSpPr>
        <p:spPr/>
        <p:txBody>
          <a:bodyPr/>
          <a:lstStyle/>
          <a:p>
            <a:r>
              <a:rPr lang="en-US" altLang="en-US" dirty="0" smtClean="0"/>
              <a:t>GNATprove only knows what the precondition says about input conditions</a:t>
            </a:r>
          </a:p>
          <a:p>
            <a:pPr lvl="1"/>
            <a:r>
              <a:rPr lang="en-US" altLang="en-US" dirty="0" smtClean="0"/>
              <a:t>Parameters and global variables</a:t>
            </a:r>
          </a:p>
          <a:p>
            <a:r>
              <a:rPr lang="en-US" altLang="en-US" dirty="0" smtClean="0"/>
              <a:t>Without a precondition, no assumptions are made</a:t>
            </a:r>
          </a:p>
        </p:txBody>
      </p:sp>
      <p:sp>
        <p:nvSpPr>
          <p:cNvPr id="5" name="TextBox 4"/>
          <p:cNvSpPr txBox="1"/>
          <p:nvPr/>
        </p:nvSpPr>
        <p:spPr>
          <a:xfrm>
            <a:off x="1763688" y="3243120"/>
            <a:ext cx="5234125" cy="661720"/>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600"/>
              </a:spcBef>
            </a:pPr>
            <a:r>
              <a:rPr lang="en-US" altLang="en-US" sz="1600" noProof="1" smtClean="0">
                <a:latin typeface="Consolas" panose="020B0609020204030204" pitchFamily="49" charset="0"/>
                <a:ea typeface="Source Code Pro" panose="020B0509030403020204" pitchFamily="49" charset="0"/>
              </a:rPr>
              <a:t>  Pre =&gt; X &lt; Integer'Last;</a:t>
            </a:r>
            <a:endParaRPr lang="en-US" altLang="en-US" sz="1600" noProof="1">
              <a:latin typeface="Consolas" panose="020B0609020204030204" pitchFamily="49" charset="0"/>
              <a:ea typeface="Source Code Pro" panose="020B0509030403020204" pitchFamily="49" charset="0"/>
            </a:endParaRPr>
          </a:p>
        </p:txBody>
      </p:sp>
      <p:sp>
        <p:nvSpPr>
          <p:cNvPr id="10" name="TextBox 9"/>
          <p:cNvSpPr txBox="1"/>
          <p:nvPr/>
        </p:nvSpPr>
        <p:spPr>
          <a:xfrm>
            <a:off x="1763688" y="4467256"/>
            <a:ext cx="5009705" cy="1154162"/>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is</a:t>
            </a:r>
          </a:p>
          <a:p>
            <a:pPr lvl="0"/>
            <a:r>
              <a:rPr lang="en-US" altLang="en-US" sz="1600" b="1" noProof="1" smtClean="0">
                <a:latin typeface="Consolas" panose="020B0609020204030204" pitchFamily="49" charset="0"/>
                <a:ea typeface="Source Code Pro" panose="020B0509030403020204" pitchFamily="49" charset="0"/>
              </a:rPr>
              <a:t>begin</a:t>
            </a:r>
          </a:p>
          <a:p>
            <a:pPr lvl="0">
              <a:spcBef>
                <a:spcPts val="600"/>
              </a:spcBef>
            </a:pPr>
            <a:r>
              <a:rPr lang="en-US" altLang="en-US" sz="1600" noProof="1" smtClean="0">
                <a:latin typeface="Consolas" panose="020B0609020204030204" pitchFamily="49" charset="0"/>
                <a:ea typeface="Source Code Pro" panose="020B0509030403020204" pitchFamily="49" charset="0"/>
              </a:rPr>
              <a:t>  X := X + 1;</a:t>
            </a:r>
            <a:endParaRPr lang="en-US" altLang="en-US" sz="1600" noProof="1" smtClean="0">
              <a:solidFill>
                <a:schemeClr val="accent6">
                  <a:lumMod val="75000"/>
                </a:schemeClr>
              </a:solidFill>
              <a:latin typeface="Consolas" panose="020B0609020204030204" pitchFamily="49" charset="0"/>
              <a:ea typeface="Source Code Pro" panose="020B0509030403020204" pitchFamily="49" charset="0"/>
            </a:endParaRPr>
          </a:p>
          <a:p>
            <a:pPr lvl="0"/>
            <a:r>
              <a:rPr lang="en-US" altLang="en-US" sz="1600" b="1" noProof="1" smtClean="0">
                <a:latin typeface="Consolas" panose="020B0609020204030204" pitchFamily="49" charset="0"/>
                <a:ea typeface="Source Code Pro" panose="020B0509030403020204" pitchFamily="49" charset="0"/>
              </a:rPr>
              <a:t>end</a:t>
            </a:r>
            <a:r>
              <a:rPr lang="en-US" altLang="en-US" sz="1600" noProof="1" smtClean="0">
                <a:latin typeface="Consolas" panose="020B0609020204030204" pitchFamily="49" charset="0"/>
                <a:ea typeface="Source Code Pro" panose="020B0509030403020204" pitchFamily="49" charset="0"/>
              </a:rPr>
              <a:t> Increment;</a:t>
            </a:r>
            <a:endParaRPr lang="en-US" altLang="en-US" sz="1600" noProof="1">
              <a:latin typeface="Consolas" panose="020B0609020204030204" pitchFamily="49" charset="0"/>
              <a:ea typeface="Source Code Pro" panose="020B0509030403020204" pitchFamily="49" charset="0"/>
            </a:endParaRPr>
          </a:p>
        </p:txBody>
      </p:sp>
      <p:sp>
        <p:nvSpPr>
          <p:cNvPr id="7" name="TextBox 6"/>
          <p:cNvSpPr txBox="1"/>
          <p:nvPr/>
        </p:nvSpPr>
        <p:spPr>
          <a:xfrm>
            <a:off x="3995936" y="5609868"/>
            <a:ext cx="3312367"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VC for the </a:t>
            </a:r>
            <a:r>
              <a:rPr lang="en-US" altLang="en-US" sz="1600" noProof="1"/>
              <a:t>overflow check </a:t>
            </a:r>
            <a:r>
              <a:rPr lang="en-US" altLang="en-US" sz="1600" noProof="1" smtClean="0"/>
              <a:t>proven </a:t>
            </a:r>
            <a:r>
              <a:rPr lang="en-US" altLang="en-US" sz="1600" b="1" i="1" noProof="1"/>
              <a:t>only</a:t>
            </a:r>
            <a:r>
              <a:rPr lang="en-US" altLang="en-US" sz="1600" noProof="1"/>
              <a:t> because of the precondition</a:t>
            </a:r>
            <a:endParaRPr lang="en-US" sz="1600" dirty="0"/>
          </a:p>
        </p:txBody>
      </p:sp>
      <p:pic>
        <p:nvPicPr>
          <p:cNvPr id="8"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7044" y="5107467"/>
            <a:ext cx="174344" cy="17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067944" y="5090067"/>
            <a:ext cx="2911374" cy="338554"/>
          </a:xfrm>
          <a:prstGeom prst="rect">
            <a:avLst/>
          </a:prstGeom>
          <a:noFill/>
        </p:spPr>
        <p:txBody>
          <a:bodyPr wrap="none" rtlCol="0">
            <a:spAutoFit/>
          </a:bodyPr>
          <a:lstStyle/>
          <a:p>
            <a:r>
              <a:rPr lang="en-US" altLang="en-US" sz="1600" b="1" noProof="1">
                <a:solidFill>
                  <a:schemeClr val="accent6">
                    <a:lumMod val="75000"/>
                  </a:schemeClr>
                </a:solidFill>
                <a:ea typeface="Source Code Pro" panose="020B0509030403020204" pitchFamily="49" charset="0"/>
                <a:cs typeface="Arial" panose="020B0604020202020204" pitchFamily="34" charset="0"/>
              </a:rPr>
              <a:t>info: overflow check proved</a:t>
            </a:r>
            <a:endParaRPr lang="en-US" sz="1600" b="1" kern="1200" dirty="0" smtClean="0">
              <a:cs typeface="Arial" panose="020B0604020202020204" pitchFamily="34" charset="0"/>
            </a:endParaRPr>
          </a:p>
        </p:txBody>
      </p:sp>
      <p:sp>
        <p:nvSpPr>
          <p:cNvPr id="4" name="Rectangle 3"/>
          <p:cNvSpPr/>
          <p:nvPr/>
        </p:nvSpPr>
        <p:spPr bwMode="auto">
          <a:xfrm>
            <a:off x="3320361" y="5090067"/>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3" idx="1"/>
            <a:endCxn id="4" idx="3"/>
          </p:cNvCxnSpPr>
          <p:nvPr/>
        </p:nvCxnSpPr>
        <p:spPr bwMode="auto">
          <a:xfrm rot="10800000">
            <a:off x="3529000" y="5233278"/>
            <a:ext cx="538944" cy="26067"/>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Tree>
    <p:extLst>
      <p:ext uri="{BB962C8B-B14F-4D97-AF65-F5344CB8AC3E}">
        <p14:creationId xmlns:p14="http://schemas.microsoft.com/office/powerpoint/2010/main" val="3491710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Modular Analysis and Output Values</a:t>
            </a:r>
            <a:endParaRPr lang="en-US" dirty="0"/>
          </a:p>
        </p:txBody>
      </p:sp>
      <p:sp>
        <p:nvSpPr>
          <p:cNvPr id="23554" name="Espace réservé du contenu 2"/>
          <p:cNvSpPr>
            <a:spLocks noGrp="1"/>
          </p:cNvSpPr>
          <p:nvPr>
            <p:ph sz="half" idx="10"/>
          </p:nvPr>
        </p:nvSpPr>
        <p:spPr/>
        <p:txBody>
          <a:bodyPr/>
          <a:lstStyle/>
          <a:p>
            <a:r>
              <a:rPr lang="en-US" altLang="en-US" dirty="0" smtClean="0"/>
              <a:t>GNATprove only knows what the postconditions say </a:t>
            </a:r>
            <a:r>
              <a:rPr lang="en-US" altLang="en-US" dirty="0"/>
              <a:t>about </a:t>
            </a:r>
            <a:r>
              <a:rPr lang="en-US" altLang="en-US" dirty="0" smtClean="0"/>
              <a:t>called subprograms’ effects</a:t>
            </a:r>
          </a:p>
        </p:txBody>
      </p:sp>
      <p:sp>
        <p:nvSpPr>
          <p:cNvPr id="3" name="TextBox 2"/>
          <p:cNvSpPr txBox="1"/>
          <p:nvPr/>
        </p:nvSpPr>
        <p:spPr>
          <a:xfrm>
            <a:off x="1372419" y="4351920"/>
            <a:ext cx="6079485" cy="1938992"/>
          </a:xfrm>
          <a:prstGeom prst="rect">
            <a:avLst/>
          </a:prstGeom>
          <a:noFill/>
          <a:ln>
            <a:noFill/>
            <a:prstDash val="sysDot"/>
          </a:ln>
        </p:spPr>
        <p:txBody>
          <a:bodyPr wrap="none" rtlCol="0">
            <a:spAutoFit/>
          </a:bodyPr>
          <a:lstStyle/>
          <a:p>
            <a:pPr lvl="0">
              <a:spcBef>
                <a:spcPts val="600"/>
              </a:spcBef>
            </a:pPr>
            <a:r>
              <a:rPr lang="en-US" altLang="en-US" sz="1600" noProof="1" smtClean="0">
                <a:latin typeface="Consolas" panose="020B0609020204030204" pitchFamily="49" charset="0"/>
                <a:ea typeface="Source Code Pro" panose="020B0509030403020204" pitchFamily="49" charset="0"/>
              </a:rPr>
              <a:t>…</a:t>
            </a:r>
          </a:p>
          <a:p>
            <a:pPr lvl="0">
              <a:spcBef>
                <a:spcPts val="600"/>
              </a:spcBef>
            </a:pPr>
            <a:r>
              <a:rPr lang="en-US" altLang="en-US" sz="1600" noProof="1" smtClean="0">
                <a:latin typeface="Consolas" panose="020B0609020204030204" pitchFamily="49" charset="0"/>
                <a:ea typeface="Source Code Pro" panose="020B0509030403020204" pitchFamily="49" charset="0"/>
              </a:rPr>
              <a:t>Y := Integer'Last - 2;</a:t>
            </a:r>
          </a:p>
          <a:p>
            <a:pPr lvl="0">
              <a:spcBef>
                <a:spcPts val="600"/>
              </a:spcBef>
            </a:pPr>
            <a:r>
              <a:rPr lang="en-US" altLang="en-US" sz="1600" noProof="1" smtClean="0">
                <a:latin typeface="Consolas" panose="020B0609020204030204" pitchFamily="49" charset="0"/>
                <a:ea typeface="Source Code Pro" panose="020B0509030403020204" pitchFamily="49" charset="0"/>
              </a:rPr>
              <a:t>Increment (Y);</a:t>
            </a:r>
          </a:p>
          <a:p>
            <a:pPr lvl="0">
              <a:spcBef>
                <a:spcPts val="3000"/>
              </a:spcBef>
            </a:pPr>
            <a:r>
              <a:rPr lang="en-US" altLang="en-US" sz="1600" noProof="1" smtClean="0">
                <a:latin typeface="Consolas" panose="020B0609020204030204" pitchFamily="49" charset="0"/>
                <a:ea typeface="Source Code Pro" panose="020B0509030403020204" pitchFamily="49" charset="0"/>
              </a:rPr>
              <a:t>Y := Y + 1;</a:t>
            </a:r>
          </a:p>
          <a:p>
            <a:pPr lvl="0">
              <a:spcBef>
                <a:spcPts val="600"/>
              </a:spcBef>
            </a:pPr>
            <a:r>
              <a:rPr lang="en-US" altLang="en-US" sz="1600" i="1" noProof="1" smtClean="0">
                <a:solidFill>
                  <a:srgbClr val="C00000"/>
                </a:solidFill>
                <a:latin typeface="+mn-lt"/>
                <a:ea typeface="Source Code Pro" panose="020B0509030403020204" pitchFamily="49" charset="0"/>
              </a:rPr>
              <a:t>medium</a:t>
            </a:r>
            <a:r>
              <a:rPr lang="en-US" altLang="en-US" sz="1600" i="1" noProof="1">
                <a:solidFill>
                  <a:srgbClr val="C00000"/>
                </a:solidFill>
                <a:latin typeface="+mn-lt"/>
                <a:ea typeface="Source Code Pro" panose="020B0509030403020204" pitchFamily="49" charset="0"/>
              </a:rPr>
              <a:t>: overflow check might fail (e.g. when </a:t>
            </a:r>
            <a:r>
              <a:rPr lang="en-US" altLang="en-US" sz="1600" i="1" noProof="1" smtClean="0">
                <a:solidFill>
                  <a:srgbClr val="C00000"/>
                </a:solidFill>
                <a:latin typeface="+mn-lt"/>
                <a:ea typeface="Source Code Pro" panose="020B0509030403020204" pitchFamily="49" charset="0"/>
              </a:rPr>
              <a:t>Y </a:t>
            </a:r>
            <a:r>
              <a:rPr lang="en-US" altLang="en-US" sz="1600" i="1" noProof="1">
                <a:solidFill>
                  <a:srgbClr val="C00000"/>
                </a:solidFill>
                <a:latin typeface="+mn-lt"/>
                <a:ea typeface="Source Code Pro" panose="020B0509030403020204" pitchFamily="49" charset="0"/>
              </a:rPr>
              <a:t>= 2147483647) </a:t>
            </a:r>
          </a:p>
        </p:txBody>
      </p:sp>
      <p:sp>
        <p:nvSpPr>
          <p:cNvPr id="4" name="TextBox 3"/>
          <p:cNvSpPr txBox="1"/>
          <p:nvPr/>
        </p:nvSpPr>
        <p:spPr>
          <a:xfrm>
            <a:off x="3732732" y="5222742"/>
            <a:ext cx="4970400" cy="338554"/>
          </a:xfrm>
          <a:prstGeom prst="rect">
            <a:avLst/>
          </a:prstGeom>
          <a:solidFill>
            <a:srgbClr val="FFCC66"/>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a:t>GNATprove </a:t>
            </a:r>
            <a:r>
              <a:rPr lang="en-US" sz="1600" dirty="0" smtClean="0"/>
              <a:t>knows nothing about the </a:t>
            </a:r>
            <a:r>
              <a:rPr lang="en-US" sz="1600" dirty="0"/>
              <a:t>value of </a:t>
            </a:r>
            <a:r>
              <a:rPr lang="en-US" sz="1600" dirty="0" smtClean="0"/>
              <a:t>Y here</a:t>
            </a:r>
            <a:endParaRPr lang="en-US" sz="1600" i="0" kern="1200" dirty="0" smtClean="0"/>
          </a:p>
        </p:txBody>
      </p:sp>
      <p:sp>
        <p:nvSpPr>
          <p:cNvPr id="6" name="Oval 5"/>
          <p:cNvSpPr/>
          <p:nvPr/>
        </p:nvSpPr>
        <p:spPr bwMode="auto">
          <a:xfrm>
            <a:off x="1477580" y="5392019"/>
            <a:ext cx="77710" cy="122820"/>
          </a:xfrm>
          <a:prstGeom prst="ellipse">
            <a:avLst/>
          </a:prstGeom>
          <a:solidFill>
            <a:schemeClr val="tx1"/>
          </a:solid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8" name="Curved Connector 7"/>
          <p:cNvCxnSpPr>
            <a:stCxn id="4" idx="1"/>
            <a:endCxn id="6" idx="6"/>
          </p:cNvCxnSpPr>
          <p:nvPr/>
        </p:nvCxnSpPr>
        <p:spPr bwMode="auto">
          <a:xfrm rot="10800000" flipV="1">
            <a:off x="1555290" y="5392019"/>
            <a:ext cx="2177442" cy="6141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pic>
        <p:nvPicPr>
          <p:cNvPr id="11"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492" y="5709790"/>
            <a:ext cx="183236" cy="18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1724912" y="2204864"/>
            <a:ext cx="5234125" cy="1194825"/>
            <a:chOff x="1724912" y="2348880"/>
            <a:chExt cx="5234125" cy="1194825"/>
          </a:xfrm>
        </p:grpSpPr>
        <p:sp>
          <p:nvSpPr>
            <p:cNvPr id="5" name="TextBox 4"/>
            <p:cNvSpPr txBox="1"/>
            <p:nvPr/>
          </p:nvSpPr>
          <p:spPr>
            <a:xfrm>
              <a:off x="1724912" y="2348880"/>
              <a:ext cx="5234125" cy="661720"/>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600"/>
                </a:spcBef>
              </a:pPr>
              <a:r>
                <a:rPr lang="en-US" altLang="en-US" sz="1600" noProof="1" smtClean="0">
                  <a:latin typeface="Consolas" panose="020B0609020204030204" pitchFamily="49" charset="0"/>
                  <a:ea typeface="Source Code Pro" panose="020B0509030403020204" pitchFamily="49" charset="0"/>
                </a:rPr>
                <a:t>   Pre =&gt; X &lt; Integer'Last;</a:t>
              </a:r>
              <a:endParaRPr lang="en-US" altLang="en-US" sz="1600" noProof="1">
                <a:latin typeface="Consolas" panose="020B0609020204030204" pitchFamily="49" charset="0"/>
                <a:ea typeface="Source Code Pro" panose="020B0509030403020204" pitchFamily="49" charset="0"/>
              </a:endParaRPr>
            </a:p>
          </p:txBody>
        </p:sp>
        <p:sp>
          <p:nvSpPr>
            <p:cNvPr id="9" name="TextBox 8"/>
            <p:cNvSpPr txBox="1"/>
            <p:nvPr/>
          </p:nvSpPr>
          <p:spPr>
            <a:xfrm>
              <a:off x="3074553" y="3205151"/>
              <a:ext cx="2257349"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No postcondition given</a:t>
              </a:r>
            </a:p>
          </p:txBody>
        </p:sp>
        <p:sp>
          <p:nvSpPr>
            <p:cNvPr id="12" name="Rectangle 11"/>
            <p:cNvSpPr/>
            <p:nvPr/>
          </p:nvSpPr>
          <p:spPr bwMode="auto">
            <a:xfrm>
              <a:off x="2051720" y="3119220"/>
              <a:ext cx="216024" cy="22512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4E7C6"/>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4" name="Curved Connector 13"/>
            <p:cNvCxnSpPr>
              <a:stCxn id="9" idx="1"/>
              <a:endCxn id="12" idx="3"/>
            </p:cNvCxnSpPr>
            <p:nvPr/>
          </p:nvCxnSpPr>
          <p:spPr bwMode="auto">
            <a:xfrm rot="10800000">
              <a:off x="2267745" y="3231784"/>
              <a:ext cx="806809" cy="142645"/>
            </a:xfrm>
            <a:prstGeom prst="curvedConnector3">
              <a:avLst/>
            </a:prstGeom>
            <a:solidFill>
              <a:schemeClr val="accent1"/>
            </a:solidFill>
            <a:ln w="9525" cap="flat" cmpd="sng" algn="ctr">
              <a:solidFill>
                <a:schemeClr val="tx1"/>
              </a:solidFill>
              <a:prstDash val="solid"/>
              <a:round/>
              <a:headEnd type="none" w="med" len="med"/>
              <a:tailEnd type="oval" w="lg" len="lg"/>
            </a:ln>
            <a:effectLst/>
          </p:spPr>
        </p:cxnSp>
      </p:grpSp>
      <p:sp>
        <p:nvSpPr>
          <p:cNvPr id="16" name="TextBox 15"/>
          <p:cNvSpPr txBox="1"/>
          <p:nvPr/>
        </p:nvSpPr>
        <p:spPr>
          <a:xfrm>
            <a:off x="523785" y="4077072"/>
            <a:ext cx="1790219" cy="338554"/>
          </a:xfrm>
          <a:prstGeom prst="rect">
            <a:avLst/>
          </a:prstGeom>
          <a:solidFill>
            <a:schemeClr val="accent6">
              <a:lumMod val="20000"/>
              <a:lumOff val="80000"/>
            </a:schemeClr>
          </a:solidFill>
        </p:spPr>
        <p:txBody>
          <a:bodyPr wrap="square" rtlCol="0">
            <a:spAutoFit/>
          </a:bodyPr>
          <a:lstStyle/>
          <a:p>
            <a:r>
              <a:rPr lang="en-US" sz="1600" dirty="0" smtClean="0"/>
              <a:t>A c</a:t>
            </a:r>
            <a:r>
              <a:rPr lang="en-US" sz="1600" i="0" kern="1200" dirty="0" smtClean="0"/>
              <a:t>alling context:</a:t>
            </a:r>
          </a:p>
        </p:txBody>
      </p:sp>
    </p:spTree>
    <p:extLst>
      <p:ext uri="{BB962C8B-B14F-4D97-AF65-F5344CB8AC3E}">
        <p14:creationId xmlns:p14="http://schemas.microsoft.com/office/powerpoint/2010/main" val="3003400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1915388" y="2612678"/>
            <a:ext cx="3016652" cy="331877"/>
          </a:xfrm>
          <a:prstGeom prst="roundRect">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An Insufficient Postcondition</a:t>
            </a:r>
            <a:endParaRPr lang="en-US" dirty="0"/>
          </a:p>
        </p:txBody>
      </p:sp>
      <p:sp>
        <p:nvSpPr>
          <p:cNvPr id="3" name="Content Placeholder 2"/>
          <p:cNvSpPr>
            <a:spLocks noGrp="1"/>
          </p:cNvSpPr>
          <p:nvPr>
            <p:ph sz="half" idx="10"/>
          </p:nvPr>
        </p:nvSpPr>
        <p:spPr/>
        <p:txBody>
          <a:bodyPr/>
          <a:lstStyle/>
          <a:p>
            <a:r>
              <a:rPr lang="en-US" dirty="0" smtClean="0"/>
              <a:t>This one is True but doesn’t say enough to help here</a:t>
            </a:r>
          </a:p>
        </p:txBody>
      </p:sp>
      <p:sp>
        <p:nvSpPr>
          <p:cNvPr id="4" name="TextBox 3"/>
          <p:cNvSpPr txBox="1"/>
          <p:nvPr/>
        </p:nvSpPr>
        <p:spPr>
          <a:xfrm>
            <a:off x="1547664" y="2036614"/>
            <a:ext cx="5234125" cy="907941"/>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300"/>
              </a:spcBef>
            </a:pPr>
            <a:r>
              <a:rPr lang="en-US" altLang="en-US" sz="1600" noProof="1" smtClean="0">
                <a:latin typeface="Consolas" panose="020B0609020204030204" pitchFamily="49" charset="0"/>
                <a:ea typeface="Source Code Pro" panose="020B0509030403020204" pitchFamily="49" charset="0"/>
              </a:rPr>
              <a:t>   Pre  =&gt; X &lt;  Integer'Last,</a:t>
            </a:r>
          </a:p>
          <a:p>
            <a:pPr lvl="0">
              <a:spcBef>
                <a:spcPts val="300"/>
              </a:spcBef>
            </a:pPr>
            <a:r>
              <a:rPr lang="en-US" altLang="en-US" sz="1600" noProof="1">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  Post =&gt; X &lt;= Integer'Last; </a:t>
            </a:r>
            <a:endParaRPr lang="en-US" altLang="en-US" sz="1600" noProof="1">
              <a:latin typeface="Consolas" panose="020B0609020204030204" pitchFamily="49" charset="0"/>
              <a:ea typeface="Source Code Pro" panose="020B0509030403020204" pitchFamily="49" charset="0"/>
            </a:endParaRPr>
          </a:p>
        </p:txBody>
      </p:sp>
      <p:sp>
        <p:nvSpPr>
          <p:cNvPr id="8" name="TextBox 7"/>
          <p:cNvSpPr txBox="1"/>
          <p:nvPr/>
        </p:nvSpPr>
        <p:spPr>
          <a:xfrm>
            <a:off x="1089593" y="4220447"/>
            <a:ext cx="6079485" cy="1615827"/>
          </a:xfrm>
          <a:prstGeom prst="rect">
            <a:avLst/>
          </a:prstGeom>
          <a:noFill/>
          <a:ln>
            <a:noFill/>
            <a:prstDash val="sysDot"/>
          </a:ln>
        </p:spPr>
        <p:txBody>
          <a:bodyPr wrap="none" rtlCol="0">
            <a:spAutoFit/>
          </a:bodyPr>
          <a:lstStyle/>
          <a:p>
            <a:pPr lvl="0">
              <a:spcBef>
                <a:spcPts val="600"/>
              </a:spcBef>
            </a:pPr>
            <a:r>
              <a:rPr lang="en-US" altLang="en-US" sz="1600" noProof="1">
                <a:latin typeface="Consolas" panose="020B0609020204030204" pitchFamily="49" charset="0"/>
                <a:ea typeface="Source Code Pro" panose="020B0509030403020204" pitchFamily="49" charset="0"/>
              </a:rPr>
              <a:t>Y</a:t>
            </a:r>
            <a:r>
              <a:rPr lang="en-US" altLang="en-US" sz="1600" noProof="1" smtClean="0">
                <a:latin typeface="Consolas" panose="020B0609020204030204" pitchFamily="49" charset="0"/>
                <a:ea typeface="Source Code Pro" panose="020B0509030403020204" pitchFamily="49" charset="0"/>
              </a:rPr>
              <a:t> := Integer'Last - 2;</a:t>
            </a:r>
          </a:p>
          <a:p>
            <a:pPr lvl="0">
              <a:spcBef>
                <a:spcPts val="600"/>
              </a:spcBef>
            </a:pPr>
            <a:r>
              <a:rPr lang="en-US" altLang="en-US" sz="1600" noProof="1" smtClean="0">
                <a:latin typeface="Consolas" panose="020B0609020204030204" pitchFamily="49" charset="0"/>
                <a:ea typeface="Source Code Pro" panose="020B0509030403020204" pitchFamily="49" charset="0"/>
              </a:rPr>
              <a:t>Increment (Y);</a:t>
            </a:r>
          </a:p>
          <a:p>
            <a:pPr lvl="0">
              <a:spcBef>
                <a:spcPts val="3000"/>
              </a:spcBef>
            </a:pPr>
            <a:r>
              <a:rPr lang="en-US" altLang="en-US" sz="1600" noProof="1">
                <a:latin typeface="Consolas" panose="020B0609020204030204" pitchFamily="49" charset="0"/>
                <a:ea typeface="Source Code Pro" panose="020B0509030403020204" pitchFamily="49" charset="0"/>
              </a:rPr>
              <a:t>Y</a:t>
            </a:r>
            <a:r>
              <a:rPr lang="en-US" altLang="en-US" sz="1600" noProof="1" smtClean="0">
                <a:latin typeface="Consolas" panose="020B0609020204030204" pitchFamily="49" charset="0"/>
                <a:ea typeface="Source Code Pro" panose="020B0509030403020204" pitchFamily="49" charset="0"/>
              </a:rPr>
              <a:t> := Y + 1;</a:t>
            </a:r>
          </a:p>
          <a:p>
            <a:pPr lvl="0">
              <a:spcBef>
                <a:spcPts val="600"/>
              </a:spcBef>
            </a:pPr>
            <a:r>
              <a:rPr lang="en-US" altLang="en-US" sz="1600" i="1" noProof="1" smtClean="0">
                <a:solidFill>
                  <a:srgbClr val="C00000"/>
                </a:solidFill>
                <a:latin typeface="+mn-lt"/>
                <a:ea typeface="Source Code Pro" panose="020B0509030403020204" pitchFamily="49" charset="0"/>
              </a:rPr>
              <a:t>medium</a:t>
            </a:r>
            <a:r>
              <a:rPr lang="en-US" altLang="en-US" sz="1600" i="1" noProof="1">
                <a:solidFill>
                  <a:srgbClr val="C00000"/>
                </a:solidFill>
                <a:latin typeface="+mn-lt"/>
                <a:ea typeface="Source Code Pro" panose="020B0509030403020204" pitchFamily="49" charset="0"/>
              </a:rPr>
              <a:t>: overflow check might fail (e.g. when </a:t>
            </a:r>
            <a:r>
              <a:rPr lang="en-US" altLang="en-US" sz="1600" i="1" noProof="1" smtClean="0">
                <a:solidFill>
                  <a:srgbClr val="C00000"/>
                </a:solidFill>
                <a:latin typeface="+mn-lt"/>
                <a:ea typeface="Source Code Pro" panose="020B0509030403020204" pitchFamily="49" charset="0"/>
              </a:rPr>
              <a:t>Y </a:t>
            </a:r>
            <a:r>
              <a:rPr lang="en-US" altLang="en-US" sz="1600" i="1" noProof="1">
                <a:solidFill>
                  <a:srgbClr val="C00000"/>
                </a:solidFill>
                <a:latin typeface="+mn-lt"/>
                <a:ea typeface="Source Code Pro" panose="020B0509030403020204" pitchFamily="49" charset="0"/>
              </a:rPr>
              <a:t>= 2147483647) </a:t>
            </a:r>
          </a:p>
        </p:txBody>
      </p:sp>
      <p:sp>
        <p:nvSpPr>
          <p:cNvPr id="9" name="TextBox 8"/>
          <p:cNvSpPr txBox="1"/>
          <p:nvPr/>
        </p:nvSpPr>
        <p:spPr>
          <a:xfrm>
            <a:off x="3537865" y="4808124"/>
            <a:ext cx="5308248" cy="338554"/>
          </a:xfrm>
          <a:prstGeom prst="rect">
            <a:avLst/>
          </a:prstGeom>
          <a:solidFill>
            <a:srgbClr val="FFCC66"/>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a:t>GNATprove does </a:t>
            </a:r>
            <a:r>
              <a:rPr lang="en-US" sz="1600" b="1" i="1" dirty="0"/>
              <a:t>not</a:t>
            </a:r>
            <a:r>
              <a:rPr lang="en-US" sz="1600" dirty="0"/>
              <a:t> know </a:t>
            </a:r>
            <a:r>
              <a:rPr lang="en-US" sz="1600" dirty="0" smtClean="0"/>
              <a:t>that Y = Integer'Last - 1 here</a:t>
            </a:r>
            <a:endParaRPr lang="en-US" sz="1600" i="0" kern="1200" dirty="0" smtClean="0"/>
          </a:p>
        </p:txBody>
      </p:sp>
      <p:sp>
        <p:nvSpPr>
          <p:cNvPr id="10" name="Oval 9"/>
          <p:cNvSpPr/>
          <p:nvPr/>
        </p:nvSpPr>
        <p:spPr bwMode="auto">
          <a:xfrm>
            <a:off x="1168422" y="4963346"/>
            <a:ext cx="130375" cy="121604"/>
          </a:xfrm>
          <a:prstGeom prst="ellipse">
            <a:avLst/>
          </a:prstGeom>
          <a:solidFill>
            <a:schemeClr val="tx1"/>
          </a:solid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11" name="Curved Connector 10"/>
          <p:cNvCxnSpPr>
            <a:stCxn id="9" idx="1"/>
            <a:endCxn id="10" idx="6"/>
          </p:cNvCxnSpPr>
          <p:nvPr/>
        </p:nvCxnSpPr>
        <p:spPr bwMode="auto">
          <a:xfrm rot="10800000" flipV="1">
            <a:off x="1298797" y="4977400"/>
            <a:ext cx="2239068" cy="4674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1" name="TextBox 20"/>
          <p:cNvSpPr txBox="1"/>
          <p:nvPr/>
        </p:nvSpPr>
        <p:spPr>
          <a:xfrm>
            <a:off x="5868144" y="6082439"/>
            <a:ext cx="2381678" cy="276999"/>
          </a:xfrm>
          <a:prstGeom prst="rect">
            <a:avLst/>
          </a:prstGeom>
          <a:noFill/>
        </p:spPr>
        <p:txBody>
          <a:bodyPr wrap="none" rtlCol="0">
            <a:spAutoFit/>
          </a:bodyPr>
          <a:lstStyle/>
          <a:p>
            <a:r>
              <a:rPr lang="en-US" sz="1200" dirty="0"/>
              <a:t>Integer’Last on a 32-bit machine</a:t>
            </a:r>
            <a:endParaRPr lang="en-US" sz="1200" i="0" kern="1200" dirty="0" smtClean="0">
              <a:solidFill>
                <a:schemeClr val="accent1"/>
              </a:solidFill>
            </a:endParaRPr>
          </a:p>
        </p:txBody>
      </p:sp>
      <p:sp>
        <p:nvSpPr>
          <p:cNvPr id="22" name="Rectangle 21"/>
          <p:cNvSpPr/>
          <p:nvPr/>
        </p:nvSpPr>
        <p:spPr bwMode="auto">
          <a:xfrm>
            <a:off x="6516216" y="5734355"/>
            <a:ext cx="216024" cy="1019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4" name="Curved Connector 23"/>
          <p:cNvCxnSpPr>
            <a:stCxn id="21" idx="0"/>
            <a:endCxn id="22" idx="2"/>
          </p:cNvCxnSpPr>
          <p:nvPr/>
        </p:nvCxnSpPr>
        <p:spPr bwMode="auto">
          <a:xfrm rot="16200000" flipV="1">
            <a:off x="6718524" y="5741979"/>
            <a:ext cx="246165" cy="434755"/>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pic>
        <p:nvPicPr>
          <p:cNvPr id="15"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475" y="5211975"/>
            <a:ext cx="239712"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49533" y="3728645"/>
            <a:ext cx="1790219" cy="338554"/>
          </a:xfrm>
          <a:prstGeom prst="rect">
            <a:avLst/>
          </a:prstGeom>
          <a:solidFill>
            <a:schemeClr val="accent6">
              <a:lumMod val="20000"/>
              <a:lumOff val="80000"/>
            </a:schemeClr>
          </a:solidFill>
        </p:spPr>
        <p:txBody>
          <a:bodyPr wrap="square" rtlCol="0">
            <a:spAutoFit/>
          </a:bodyPr>
          <a:lstStyle/>
          <a:p>
            <a:r>
              <a:rPr lang="en-US" sz="1600" dirty="0" smtClean="0"/>
              <a:t>A c</a:t>
            </a:r>
            <a:r>
              <a:rPr lang="en-US" sz="1600" i="0" kern="1200" dirty="0" smtClean="0"/>
              <a:t>alling context:</a:t>
            </a:r>
          </a:p>
        </p:txBody>
      </p:sp>
    </p:spTree>
    <p:extLst>
      <p:ext uri="{BB962C8B-B14F-4D97-AF65-F5344CB8AC3E}">
        <p14:creationId xmlns:p14="http://schemas.microsoft.com/office/powerpoint/2010/main" val="10309348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Run-Time Errors</a:t>
            </a:r>
            <a:endParaRPr lang="en-US" dirty="0"/>
          </a:p>
        </p:txBody>
      </p:sp>
      <p:sp>
        <p:nvSpPr>
          <p:cNvPr id="3" name="Content Placeholder 2"/>
          <p:cNvSpPr>
            <a:spLocks noGrp="1"/>
          </p:cNvSpPr>
          <p:nvPr>
            <p:ph sz="half" idx="10"/>
          </p:nvPr>
        </p:nvSpPr>
        <p:spPr/>
        <p:txBody>
          <a:bodyPr/>
          <a:lstStyle/>
          <a:p>
            <a:r>
              <a:rPr lang="en-US" dirty="0" smtClean="0"/>
              <a:t>Those caught during execution, not at compile-time</a:t>
            </a:r>
          </a:p>
          <a:p>
            <a:r>
              <a:rPr lang="en-US" dirty="0" smtClean="0"/>
              <a:t>Result in exceptions being raised</a:t>
            </a:r>
          </a:p>
          <a:p>
            <a:r>
              <a:rPr lang="en-US" dirty="0" smtClean="0"/>
              <a:t>Sources of exceptions</a:t>
            </a:r>
          </a:p>
          <a:p>
            <a:pPr lvl="1"/>
            <a:r>
              <a:rPr lang="en-US" dirty="0" smtClean="0"/>
              <a:t>Language-defined checks</a:t>
            </a:r>
          </a:p>
          <a:p>
            <a:pPr lvl="1"/>
            <a:r>
              <a:rPr lang="en-US" dirty="0" smtClean="0"/>
              <a:t>Assertions that fail to hold</a:t>
            </a:r>
          </a:p>
          <a:p>
            <a:pPr lvl="1"/>
            <a:r>
              <a:rPr lang="en-US" dirty="0" smtClean="0"/>
              <a:t>Preconditions and postconditions that fail to hold</a:t>
            </a:r>
          </a:p>
          <a:p>
            <a:pPr lvl="1"/>
            <a:r>
              <a:rPr lang="en-US" dirty="0" smtClean="0"/>
              <a:t>Others…</a:t>
            </a:r>
          </a:p>
          <a:p>
            <a:r>
              <a:rPr lang="en-US" dirty="0" smtClean="0"/>
              <a:t>Users can raise exceptions explicitly</a:t>
            </a:r>
          </a:p>
          <a:p>
            <a:r>
              <a:rPr lang="en-US" dirty="0" smtClean="0"/>
              <a:t>We want </a:t>
            </a:r>
            <a:r>
              <a:rPr lang="en-US" dirty="0"/>
              <a:t>to prove they cannot happen</a:t>
            </a:r>
            <a:r>
              <a:rPr lang="en-US" dirty="0" smtClean="0"/>
              <a:t>!</a:t>
            </a:r>
          </a:p>
          <a:p>
            <a:pPr lvl="1"/>
            <a:r>
              <a:rPr lang="en-US" dirty="0" smtClean="0"/>
              <a:t>“Absence of run-time errors” (</a:t>
            </a:r>
            <a:r>
              <a:rPr lang="en-US" dirty="0" err="1" smtClean="0"/>
              <a:t>AoRTE</a:t>
            </a:r>
            <a:r>
              <a:rPr lang="en-US" dirty="0" smtClean="0"/>
              <a:t>)</a:t>
            </a:r>
          </a:p>
        </p:txBody>
      </p:sp>
      <p:pic>
        <p:nvPicPr>
          <p:cNvPr id="4" name="Content Placeholder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328" y="5301208"/>
            <a:ext cx="1266615" cy="10508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032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Invalid Postcondition</a:t>
            </a:r>
            <a:endParaRPr lang="en-US" dirty="0"/>
          </a:p>
        </p:txBody>
      </p:sp>
      <p:sp>
        <p:nvSpPr>
          <p:cNvPr id="3" name="Content Placeholder 2"/>
          <p:cNvSpPr>
            <a:spLocks noGrp="1"/>
          </p:cNvSpPr>
          <p:nvPr>
            <p:ph sz="half" idx="10"/>
          </p:nvPr>
        </p:nvSpPr>
        <p:spPr/>
        <p:txBody>
          <a:bodyPr/>
          <a:lstStyle/>
          <a:p>
            <a:r>
              <a:rPr lang="en-US" dirty="0" smtClean="0"/>
              <a:t>For the postcondition to be proven it must be accurate</a:t>
            </a:r>
            <a:endParaRPr lang="en-US" dirty="0"/>
          </a:p>
        </p:txBody>
      </p:sp>
      <p:grpSp>
        <p:nvGrpSpPr>
          <p:cNvPr id="4" name="Group 3"/>
          <p:cNvGrpSpPr/>
          <p:nvPr/>
        </p:nvGrpSpPr>
        <p:grpSpPr>
          <a:xfrm>
            <a:off x="1740887" y="2492896"/>
            <a:ext cx="5234125" cy="847451"/>
            <a:chOff x="1740887" y="2492896"/>
            <a:chExt cx="5234125" cy="847451"/>
          </a:xfrm>
        </p:grpSpPr>
        <p:sp>
          <p:nvSpPr>
            <p:cNvPr id="22" name="Double Wave 21"/>
            <p:cNvSpPr/>
            <p:nvPr/>
          </p:nvSpPr>
          <p:spPr bwMode="auto">
            <a:xfrm>
              <a:off x="3172184" y="3001793"/>
              <a:ext cx="326711" cy="33855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TextBox 8"/>
            <p:cNvSpPr txBox="1"/>
            <p:nvPr/>
          </p:nvSpPr>
          <p:spPr>
            <a:xfrm>
              <a:off x="1740887" y="2492896"/>
              <a:ext cx="5234125" cy="830997"/>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r>
                <a:rPr lang="en-US" altLang="en-US" sz="1600" noProof="1" smtClean="0">
                  <a:latin typeface="Consolas" panose="020B0609020204030204" pitchFamily="49" charset="0"/>
                  <a:ea typeface="Source Code Pro" panose="020B0509030403020204" pitchFamily="49" charset="0"/>
                </a:rPr>
                <a:t>   Pre  =&gt; X &lt; Integer'Last,</a:t>
              </a:r>
            </a:p>
            <a:p>
              <a:pPr lvl="0"/>
              <a:r>
                <a:rPr lang="en-US" altLang="en-US" sz="1600" noProof="1">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  Post =&gt; X &lt; Integer'Last;</a:t>
              </a:r>
              <a:endParaRPr lang="en-US" altLang="en-US" sz="1600" noProof="1">
                <a:latin typeface="Consolas" panose="020B0609020204030204" pitchFamily="49" charset="0"/>
                <a:ea typeface="Source Code Pro" panose="020B0509030403020204" pitchFamily="49" charset="0"/>
              </a:endParaRPr>
            </a:p>
          </p:txBody>
        </p:sp>
      </p:grpSp>
      <p:sp>
        <p:nvSpPr>
          <p:cNvPr id="10" name="TextBox 9"/>
          <p:cNvSpPr txBox="1"/>
          <p:nvPr/>
        </p:nvSpPr>
        <p:spPr>
          <a:xfrm>
            <a:off x="1707746" y="4944070"/>
            <a:ext cx="5009705" cy="1077218"/>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is</a:t>
            </a:r>
          </a:p>
          <a:p>
            <a:pPr lvl="0"/>
            <a:r>
              <a:rPr lang="en-US" altLang="en-US" sz="1600" b="1" noProof="1" smtClean="0">
                <a:latin typeface="Consolas" panose="020B0609020204030204" pitchFamily="49" charset="0"/>
                <a:ea typeface="Source Code Pro" panose="020B0509030403020204" pitchFamily="49" charset="0"/>
              </a:rPr>
              <a:t>begin</a:t>
            </a:r>
          </a:p>
          <a:p>
            <a:pPr lvl="0"/>
            <a:r>
              <a:rPr lang="en-US" altLang="en-US" sz="1600" noProof="1" smtClean="0">
                <a:latin typeface="Consolas" panose="020B0609020204030204" pitchFamily="49" charset="0"/>
                <a:ea typeface="Source Code Pro" panose="020B0509030403020204" pitchFamily="49" charset="0"/>
              </a:rPr>
              <a:t>   X := X + 1;</a:t>
            </a:r>
          </a:p>
          <a:p>
            <a:pPr lvl="0"/>
            <a:r>
              <a:rPr lang="en-US" altLang="en-US" sz="1600" b="1" noProof="1" smtClean="0">
                <a:latin typeface="Consolas" panose="020B0609020204030204" pitchFamily="49" charset="0"/>
                <a:ea typeface="Source Code Pro" panose="020B0509030403020204" pitchFamily="49" charset="0"/>
              </a:rPr>
              <a:t>end</a:t>
            </a:r>
            <a:r>
              <a:rPr lang="en-US" altLang="en-US" sz="1600" noProof="1" smtClean="0">
                <a:latin typeface="Consolas" panose="020B0609020204030204" pitchFamily="49" charset="0"/>
                <a:ea typeface="Source Code Pro" panose="020B0509030403020204" pitchFamily="49" charset="0"/>
              </a:rPr>
              <a:t> Increment;</a:t>
            </a:r>
            <a:endParaRPr lang="en-US" altLang="en-US" sz="1600" noProof="1">
              <a:latin typeface="Consolas" panose="020B0609020204030204" pitchFamily="49" charset="0"/>
              <a:ea typeface="Source Code Pro" panose="020B0509030403020204" pitchFamily="49" charset="0"/>
            </a:endParaRPr>
          </a:p>
        </p:txBody>
      </p:sp>
      <p:sp>
        <p:nvSpPr>
          <p:cNvPr id="12" name="TextBox 11"/>
          <p:cNvSpPr txBox="1"/>
          <p:nvPr/>
        </p:nvSpPr>
        <p:spPr>
          <a:xfrm>
            <a:off x="5917351" y="3043355"/>
            <a:ext cx="2348720" cy="338554"/>
          </a:xfrm>
          <a:prstGeom prst="rect">
            <a:avLst/>
          </a:prstGeom>
          <a:solidFill>
            <a:schemeClr val="tx2">
              <a:lumMod val="25000"/>
              <a:lumOff val="75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Doesn’t cover all values</a:t>
            </a:r>
          </a:p>
        </p:txBody>
      </p:sp>
      <p:sp>
        <p:nvSpPr>
          <p:cNvPr id="15" name="TextBox 14"/>
          <p:cNvSpPr txBox="1"/>
          <p:nvPr/>
        </p:nvSpPr>
        <p:spPr>
          <a:xfrm>
            <a:off x="323528" y="3746032"/>
            <a:ext cx="8496237" cy="338554"/>
          </a:xfrm>
          <a:prstGeom prst="rect">
            <a:avLst/>
          </a:prstGeom>
          <a:noFill/>
        </p:spPr>
        <p:txBody>
          <a:bodyPr wrap="none" rtlCol="0">
            <a:spAutoFit/>
          </a:bodyPr>
          <a:lstStyle/>
          <a:p>
            <a:r>
              <a:rPr lang="en-US" sz="1600" dirty="0">
                <a:solidFill>
                  <a:srgbClr val="C00000"/>
                </a:solidFill>
              </a:rPr>
              <a:t>medium: postcondition might fail, cannot prove X &lt; </a:t>
            </a:r>
            <a:r>
              <a:rPr lang="en-US" sz="1600" dirty="0" err="1">
                <a:solidFill>
                  <a:srgbClr val="C00000"/>
                </a:solidFill>
              </a:rPr>
              <a:t>Integer'last</a:t>
            </a:r>
            <a:r>
              <a:rPr lang="en-US" sz="1600" dirty="0">
                <a:solidFill>
                  <a:srgbClr val="C00000"/>
                </a:solidFill>
              </a:rPr>
              <a:t> (e.g. when X = 2147483647)</a:t>
            </a:r>
            <a:endParaRPr lang="en-US" sz="1600" i="0" kern="1200" dirty="0" smtClean="0">
              <a:solidFill>
                <a:srgbClr val="C00000"/>
              </a:solidFill>
            </a:endParaRPr>
          </a:p>
        </p:txBody>
      </p:sp>
      <p:sp>
        <p:nvSpPr>
          <p:cNvPr id="17" name="Rectangle 16"/>
          <p:cNvSpPr/>
          <p:nvPr/>
        </p:nvSpPr>
        <p:spPr bwMode="auto">
          <a:xfrm>
            <a:off x="3596235" y="3298056"/>
            <a:ext cx="295716" cy="10969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cxnSp>
        <p:nvCxnSpPr>
          <p:cNvPr id="19" name="Curved Connector 18"/>
          <p:cNvCxnSpPr>
            <a:stCxn id="15" idx="0"/>
            <a:endCxn id="17" idx="2"/>
          </p:cNvCxnSpPr>
          <p:nvPr/>
        </p:nvCxnSpPr>
        <p:spPr bwMode="auto">
          <a:xfrm rot="16200000" flipV="1">
            <a:off x="3988727" y="3163112"/>
            <a:ext cx="338286" cy="827554"/>
          </a:xfrm>
          <a:prstGeom prst="curvedConnector3">
            <a:avLst/>
          </a:prstGeom>
          <a:solidFill>
            <a:schemeClr val="accent1"/>
          </a:solidFill>
          <a:ln w="9525" cap="flat" cmpd="sng" algn="ctr">
            <a:solidFill>
              <a:srgbClr val="FF0000"/>
            </a:solidFill>
            <a:prstDash val="solid"/>
            <a:round/>
            <a:headEnd type="none" w="med" len="med"/>
            <a:tailEnd type="triangle"/>
          </a:ln>
          <a:effectLst/>
        </p:spPr>
      </p:cxnSp>
      <p:pic>
        <p:nvPicPr>
          <p:cNvPr id="13"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7890" y="3052413"/>
            <a:ext cx="239712"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1151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Valid and Sufficient Postcondition</a:t>
            </a:r>
            <a:endParaRPr lang="en-US" dirty="0"/>
          </a:p>
        </p:txBody>
      </p:sp>
      <p:grpSp>
        <p:nvGrpSpPr>
          <p:cNvPr id="3" name="Group 2"/>
          <p:cNvGrpSpPr/>
          <p:nvPr/>
        </p:nvGrpSpPr>
        <p:grpSpPr>
          <a:xfrm>
            <a:off x="1547664" y="1340768"/>
            <a:ext cx="5346335" cy="907941"/>
            <a:chOff x="1547664" y="1340768"/>
            <a:chExt cx="5346335" cy="907941"/>
          </a:xfrm>
        </p:grpSpPr>
        <p:sp>
          <p:nvSpPr>
            <p:cNvPr id="16" name="Double Wave 15"/>
            <p:cNvSpPr/>
            <p:nvPr/>
          </p:nvSpPr>
          <p:spPr bwMode="auto">
            <a:xfrm>
              <a:off x="2768770" y="1940309"/>
              <a:ext cx="1587206" cy="289928"/>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547664" y="1340768"/>
              <a:ext cx="5346335" cy="907941"/>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 </a:t>
              </a:r>
              <a:r>
                <a:rPr lang="en-US" altLang="en-US" sz="1600" noProof="1" smtClean="0">
                  <a:latin typeface="Consolas" panose="020B0609020204030204" pitchFamily="49" charset="0"/>
                  <a:ea typeface="Source Code Pro" panose="020B0509030403020204" pitchFamily="49" charset="0"/>
                </a:rPr>
                <a:t>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300"/>
                </a:spcBef>
              </a:pPr>
              <a:r>
                <a:rPr lang="en-US" altLang="en-US" sz="1600" b="1" noProof="1" smtClean="0">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Pre  =&gt; X &lt; Integer'Last,</a:t>
              </a:r>
            </a:p>
            <a:p>
              <a:pPr lvl="0">
                <a:spcBef>
                  <a:spcPts val="300"/>
                </a:spcBef>
              </a:pPr>
              <a:r>
                <a:rPr lang="en-US" altLang="en-US" sz="1600" b="1" noProof="1" smtClean="0">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Post =&gt; X = X'Old + 1; </a:t>
              </a:r>
              <a:endParaRPr lang="en-US" altLang="en-US" sz="1600" noProof="1">
                <a:latin typeface="Consolas" panose="020B0609020204030204" pitchFamily="49" charset="0"/>
                <a:ea typeface="Source Code Pro" panose="020B0509030403020204" pitchFamily="49" charset="0"/>
              </a:endParaRPr>
            </a:p>
          </p:txBody>
        </p:sp>
      </p:grpSp>
      <p:sp>
        <p:nvSpPr>
          <p:cNvPr id="6" name="TextBox 5"/>
          <p:cNvSpPr txBox="1"/>
          <p:nvPr/>
        </p:nvSpPr>
        <p:spPr>
          <a:xfrm>
            <a:off x="1089593" y="3524601"/>
            <a:ext cx="2653290" cy="1292662"/>
          </a:xfrm>
          <a:prstGeom prst="rect">
            <a:avLst/>
          </a:prstGeom>
          <a:noFill/>
          <a:ln>
            <a:noFill/>
            <a:prstDash val="sysDot"/>
          </a:ln>
        </p:spPr>
        <p:txBody>
          <a:bodyPr wrap="none" rtlCol="0">
            <a:spAutoFit/>
          </a:bodyPr>
          <a:lstStyle/>
          <a:p>
            <a:pPr lvl="0">
              <a:spcBef>
                <a:spcPts val="600"/>
              </a:spcBef>
            </a:pPr>
            <a:r>
              <a:rPr lang="en-US" altLang="en-US" sz="1600" noProof="1">
                <a:latin typeface="Consolas" panose="020B0609020204030204" pitchFamily="49" charset="0"/>
                <a:ea typeface="Source Code Pro" panose="020B0509030403020204" pitchFamily="49" charset="0"/>
              </a:rPr>
              <a:t>Y</a:t>
            </a:r>
            <a:r>
              <a:rPr lang="en-US" altLang="en-US" sz="1600" noProof="1" smtClean="0">
                <a:latin typeface="Consolas" panose="020B0609020204030204" pitchFamily="49" charset="0"/>
                <a:ea typeface="Source Code Pro" panose="020B0509030403020204" pitchFamily="49" charset="0"/>
              </a:rPr>
              <a:t> := Integer'Last - 2;</a:t>
            </a:r>
          </a:p>
          <a:p>
            <a:pPr lvl="0">
              <a:spcBef>
                <a:spcPts val="600"/>
              </a:spcBef>
            </a:pPr>
            <a:r>
              <a:rPr lang="en-US" altLang="en-US" sz="1600" noProof="1" smtClean="0">
                <a:latin typeface="Consolas" panose="020B0609020204030204" pitchFamily="49" charset="0"/>
                <a:ea typeface="Source Code Pro" panose="020B0509030403020204" pitchFamily="49" charset="0"/>
              </a:rPr>
              <a:t>Increment (Y);</a:t>
            </a:r>
          </a:p>
          <a:p>
            <a:pPr lvl="0">
              <a:spcBef>
                <a:spcPts val="3000"/>
              </a:spcBef>
            </a:pPr>
            <a:r>
              <a:rPr lang="en-US" altLang="en-US" sz="1600" noProof="1">
                <a:latin typeface="Consolas" panose="020B0609020204030204" pitchFamily="49" charset="0"/>
                <a:ea typeface="Source Code Pro" panose="020B0509030403020204" pitchFamily="49" charset="0"/>
              </a:rPr>
              <a:t>Y</a:t>
            </a:r>
            <a:r>
              <a:rPr lang="en-US" altLang="en-US" sz="1600" noProof="1" smtClean="0">
                <a:latin typeface="Consolas" panose="020B0609020204030204" pitchFamily="49" charset="0"/>
                <a:ea typeface="Source Code Pro" panose="020B0509030403020204" pitchFamily="49" charset="0"/>
              </a:rPr>
              <a:t> := Y + 1;</a:t>
            </a:r>
            <a:endParaRPr lang="en-US" altLang="en-US" sz="1600" i="1" noProof="1">
              <a:solidFill>
                <a:srgbClr val="C00000"/>
              </a:solidFill>
              <a:latin typeface="+mn-lt"/>
              <a:ea typeface="Source Code Pro" panose="020B0509030403020204" pitchFamily="49" charset="0"/>
            </a:endParaRPr>
          </a:p>
        </p:txBody>
      </p:sp>
      <p:sp>
        <p:nvSpPr>
          <p:cNvPr id="7" name="TextBox 6"/>
          <p:cNvSpPr txBox="1"/>
          <p:nvPr/>
        </p:nvSpPr>
        <p:spPr>
          <a:xfrm>
            <a:off x="3512209" y="4072885"/>
            <a:ext cx="4942122"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Now GNATprove </a:t>
            </a:r>
            <a:r>
              <a:rPr lang="en-US" sz="1600" i="1" dirty="0"/>
              <a:t>does</a:t>
            </a:r>
            <a:r>
              <a:rPr lang="en-US" sz="1600" dirty="0"/>
              <a:t> </a:t>
            </a:r>
            <a:r>
              <a:rPr lang="en-US" sz="1600" dirty="0" smtClean="0"/>
              <a:t>know that Y = Integer'Last - 1</a:t>
            </a:r>
            <a:endParaRPr lang="en-US" sz="1600" i="0" kern="1200" dirty="0" smtClean="0"/>
          </a:p>
        </p:txBody>
      </p:sp>
      <p:sp>
        <p:nvSpPr>
          <p:cNvPr id="8" name="Oval 7"/>
          <p:cNvSpPr/>
          <p:nvPr/>
        </p:nvSpPr>
        <p:spPr bwMode="auto">
          <a:xfrm>
            <a:off x="1187593" y="4271591"/>
            <a:ext cx="92033" cy="113422"/>
          </a:xfrm>
          <a:prstGeom prst="ellipse">
            <a:avLst/>
          </a:prstGeom>
          <a:solidFill>
            <a:schemeClr val="tx1"/>
          </a:solid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9" name="Curved Connector 8"/>
          <p:cNvCxnSpPr>
            <a:stCxn id="7" idx="1"/>
            <a:endCxn id="8" idx="6"/>
          </p:cNvCxnSpPr>
          <p:nvPr/>
        </p:nvCxnSpPr>
        <p:spPr bwMode="auto">
          <a:xfrm rot="10800000" flipV="1">
            <a:off x="1279627" y="4242162"/>
            <a:ext cx="2232583" cy="8614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549533" y="2924944"/>
            <a:ext cx="1790219" cy="338554"/>
          </a:xfrm>
          <a:prstGeom prst="rect">
            <a:avLst/>
          </a:prstGeom>
          <a:solidFill>
            <a:schemeClr val="accent6">
              <a:lumMod val="20000"/>
              <a:lumOff val="80000"/>
            </a:schemeClr>
          </a:solidFill>
        </p:spPr>
        <p:txBody>
          <a:bodyPr wrap="square" rtlCol="0">
            <a:spAutoFit/>
          </a:bodyPr>
          <a:lstStyle/>
          <a:p>
            <a:r>
              <a:rPr lang="en-US" sz="1600" dirty="0" smtClean="0"/>
              <a:t>A c</a:t>
            </a:r>
            <a:r>
              <a:rPr lang="en-US" sz="1600" i="0" kern="1200" dirty="0" smtClean="0"/>
              <a:t>alling context:</a:t>
            </a:r>
          </a:p>
        </p:txBody>
      </p:sp>
      <p:pic>
        <p:nvPicPr>
          <p:cNvPr id="19"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6635" y="4548509"/>
            <a:ext cx="181422" cy="18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3214852" y="4795530"/>
            <a:ext cx="2911374" cy="338554"/>
          </a:xfrm>
          <a:prstGeom prst="rect">
            <a:avLst/>
          </a:prstGeom>
          <a:noFill/>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r>
              <a:rPr lang="en-US" altLang="en-US" noProof="1"/>
              <a:t>info: overflow check proved</a:t>
            </a:r>
            <a:endParaRPr lang="en-US" dirty="0"/>
          </a:p>
        </p:txBody>
      </p:sp>
      <p:sp>
        <p:nvSpPr>
          <p:cNvPr id="21" name="Rectangle 20"/>
          <p:cNvSpPr/>
          <p:nvPr/>
        </p:nvSpPr>
        <p:spPr bwMode="auto">
          <a:xfrm>
            <a:off x="2312249" y="4509111"/>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2" name="Curved Connector 21"/>
          <p:cNvCxnSpPr>
            <a:stCxn id="20" idx="1"/>
            <a:endCxn id="21" idx="3"/>
          </p:cNvCxnSpPr>
          <p:nvPr/>
        </p:nvCxnSpPr>
        <p:spPr bwMode="auto">
          <a:xfrm rot="10800000">
            <a:off x="2520888" y="4652321"/>
            <a:ext cx="693964" cy="312486"/>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Tree>
    <p:extLst>
      <p:ext uri="{BB962C8B-B14F-4D97-AF65-F5344CB8AC3E}">
        <p14:creationId xmlns:p14="http://schemas.microsoft.com/office/powerpoint/2010/main" val="3973526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Exception To Modular Analysis: </a:t>
            </a:r>
            <a:r>
              <a:rPr lang="en-US" dirty="0" err="1" smtClean="0"/>
              <a:t>Inlining</a:t>
            </a:r>
            <a:endParaRPr lang="en-US" dirty="0"/>
          </a:p>
        </p:txBody>
      </p:sp>
      <p:sp>
        <p:nvSpPr>
          <p:cNvPr id="5" name="Content Placeholder 4"/>
          <p:cNvSpPr>
            <a:spLocks noGrp="1"/>
          </p:cNvSpPr>
          <p:nvPr>
            <p:ph sz="half" idx="10"/>
          </p:nvPr>
        </p:nvSpPr>
        <p:spPr/>
        <p:txBody>
          <a:bodyPr/>
          <a:lstStyle/>
          <a:p>
            <a:r>
              <a:rPr lang="en-US" altLang="en-US" dirty="0" err="1" smtClean="0"/>
              <a:t>Inlined</a:t>
            </a:r>
            <a:r>
              <a:rPr lang="en-US" altLang="en-US" dirty="0" smtClean="0"/>
              <a:t> subprograms are analyzed specially</a:t>
            </a:r>
          </a:p>
          <a:p>
            <a:r>
              <a:rPr lang="en-US" altLang="en-US" dirty="0" smtClean="0"/>
              <a:t>GNATprove sees calls exactly as if statements in the body are textually present at the call sites </a:t>
            </a:r>
          </a:p>
          <a:p>
            <a:r>
              <a:rPr lang="en-US" altLang="en-US" dirty="0" smtClean="0"/>
              <a:t>Thus GNATprove knows effects of body statements</a:t>
            </a:r>
          </a:p>
          <a:p>
            <a:r>
              <a:rPr lang="en-US" altLang="en-US" dirty="0" smtClean="0"/>
              <a:t>Must meet restrictions to be </a:t>
            </a:r>
            <a:r>
              <a:rPr lang="en-US" altLang="en-US" dirty="0" err="1" smtClean="0"/>
              <a:t>inlined</a:t>
            </a:r>
            <a:r>
              <a:rPr lang="en-US" altLang="en-US" dirty="0" smtClean="0"/>
              <a:t> in this sense</a:t>
            </a:r>
            <a:endParaRPr lang="en-US" altLang="en-US" dirty="0"/>
          </a:p>
          <a:p>
            <a:pPr lvl="1"/>
            <a:r>
              <a:rPr lang="en-US" altLang="en-US" dirty="0" smtClean="0"/>
              <a:t>Local</a:t>
            </a:r>
          </a:p>
          <a:p>
            <a:pPr lvl="1"/>
            <a:r>
              <a:rPr lang="en-US" altLang="en-US" dirty="0" smtClean="0">
                <a:solidFill>
                  <a:srgbClr val="FF0000"/>
                </a:solidFill>
              </a:rPr>
              <a:t>Without contracts </a:t>
            </a:r>
          </a:p>
          <a:p>
            <a:pPr lvl="1"/>
            <a:r>
              <a:rPr lang="en-US" altLang="en-US" dirty="0" smtClean="0"/>
              <a:t>Not externally visible</a:t>
            </a:r>
          </a:p>
          <a:p>
            <a:pPr lvl="1"/>
            <a:r>
              <a:rPr lang="en-US" altLang="en-US" dirty="0" smtClean="0"/>
              <a:t>Others</a:t>
            </a:r>
            <a:r>
              <a:rPr lang="en-US" altLang="en-US" dirty="0"/>
              <a:t>… </a:t>
            </a:r>
            <a:endParaRPr lang="en-US" altLang="en-US" dirty="0" smtClean="0"/>
          </a:p>
          <a:p>
            <a:pPr lvl="1"/>
            <a:r>
              <a:rPr lang="en-US" altLang="en-US" dirty="0" smtClean="0"/>
              <a:t>See UG “7.4.5</a:t>
            </a:r>
            <a:r>
              <a:rPr lang="en-US" altLang="en-US" dirty="0"/>
              <a:t>. Contextual Analysis of Subprograms Without </a:t>
            </a:r>
            <a:r>
              <a:rPr lang="en-US" altLang="en-US" dirty="0" smtClean="0"/>
              <a:t>Contracts” for full list</a:t>
            </a:r>
          </a:p>
          <a:p>
            <a:pPr lvl="1"/>
            <a:endParaRPr lang="en-US" altLang="en-US" dirty="0"/>
          </a:p>
          <a:p>
            <a:endParaRPr lang="en-US" dirty="0"/>
          </a:p>
        </p:txBody>
      </p:sp>
    </p:spTree>
    <p:extLst>
      <p:ext uri="{BB962C8B-B14F-4D97-AF65-F5344CB8AC3E}">
        <p14:creationId xmlns:p14="http://schemas.microsoft.com/office/powerpoint/2010/main" val="6556041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Inlining</a:t>
            </a:r>
            <a:r>
              <a:rPr lang="en-US" dirty="0"/>
              <a:t> Analysis </a:t>
            </a:r>
            <a:r>
              <a:rPr lang="en-US" dirty="0" smtClean="0"/>
              <a:t>Example Spec</a:t>
            </a:r>
            <a:endParaRPr lang="en-US" dirty="0"/>
          </a:p>
        </p:txBody>
      </p:sp>
      <p:sp>
        <p:nvSpPr>
          <p:cNvPr id="5" name="TextBox 4"/>
          <p:cNvSpPr txBox="1"/>
          <p:nvPr/>
        </p:nvSpPr>
        <p:spPr>
          <a:xfrm>
            <a:off x="899592" y="1700808"/>
            <a:ext cx="5346335" cy="2462213"/>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Arith_With_Local_Subp</a:t>
            </a:r>
          </a:p>
          <a:p>
            <a:pPr>
              <a:spcBef>
                <a:spcPts val="300"/>
              </a:spcBef>
            </a:pPr>
            <a:r>
              <a:rPr lang="en-US" sz="1600" b="1" noProof="1" smtClean="0">
                <a:latin typeface="Consolas" panose="020B0609020204030204" pitchFamily="49" charset="0"/>
                <a:cs typeface="Consolas" panose="020B0609020204030204" pitchFamily="49" charset="0"/>
              </a:rPr>
              <a:t>  with </a:t>
            </a:r>
            <a:r>
              <a:rPr lang="en-US" sz="1600" noProof="1" smtClean="0">
                <a:latin typeface="Consolas" panose="020B0609020204030204" pitchFamily="49" charset="0"/>
                <a:cs typeface="Consolas" panose="020B0609020204030204" pitchFamily="49" charset="0"/>
              </a:rPr>
              <a:t>SPARK_Mode</a:t>
            </a:r>
          </a:p>
          <a:p>
            <a:pPr>
              <a:spcBef>
                <a:spcPts val="300"/>
              </a:spcBef>
            </a:pPr>
            <a:r>
              <a:rPr lang="en-US" sz="1600" b="1" noProof="1" smtClean="0">
                <a:latin typeface="Consolas" panose="020B0609020204030204" pitchFamily="49" charset="0"/>
                <a:cs typeface="Consolas" panose="020B0609020204030204" pitchFamily="49" charset="0"/>
              </a:rPr>
              <a:t>is</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Add_Two (X : </a:t>
            </a:r>
            <a:r>
              <a:rPr lang="en-US" sz="1600" b="1" noProof="1" smtClean="0">
                <a:latin typeface="Consolas" panose="020B0609020204030204" pitchFamily="49" charset="0"/>
                <a:cs typeface="Consolas" panose="020B0609020204030204" pitchFamily="49" charset="0"/>
              </a:rPr>
              <a:t>in out </a:t>
            </a:r>
            <a:r>
              <a:rPr lang="en-US" sz="1600" noProof="1" smtClean="0">
                <a:latin typeface="Consolas" panose="020B0609020204030204" pitchFamily="49" charset="0"/>
                <a:cs typeface="Consolas" panose="020B0609020204030204" pitchFamily="49" charset="0"/>
              </a:rPr>
              <a:t>Integer) </a:t>
            </a:r>
            <a:r>
              <a:rPr lang="en-US" sz="1600" b="1" noProof="1" smtClean="0">
                <a:latin typeface="Consolas" panose="020B0609020204030204" pitchFamily="49" charset="0"/>
                <a:cs typeface="Consolas" panose="020B0609020204030204" pitchFamily="49" charset="0"/>
              </a:rPr>
              <a:t>with</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Pre  =&gt; X &lt;= Integer'Last - 2,</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Post =&gt; X = X'Old + 2;</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Arith_With_Local_Subp;</a:t>
            </a:r>
            <a:endParaRPr lang="en-US" sz="1600" i="0" kern="1200" noProof="1" smtClean="0">
              <a:latin typeface="Consolas" panose="020B0609020204030204" pitchFamily="49" charset="0"/>
              <a:cs typeface="Consolas" panose="020B0609020204030204" pitchFamily="49" charset="0"/>
            </a:endParaRPr>
          </a:p>
        </p:txBody>
      </p:sp>
      <p:pic>
        <p:nvPicPr>
          <p:cNvPr id="6"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333" y="3351582"/>
            <a:ext cx="239712"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292080" y="3493959"/>
            <a:ext cx="2842445" cy="338554"/>
          </a:xfrm>
          <a:prstGeom prst="rect">
            <a:avLst/>
          </a:prstGeom>
          <a:noFill/>
          <a:ln>
            <a:solidFill>
              <a:schemeClr val="accent3">
                <a:lumMod val="75000"/>
              </a:schemeClr>
            </a:solidFill>
          </a:ln>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pPr algn="ctr"/>
            <a:r>
              <a:rPr lang="en-US" altLang="en-US" noProof="1"/>
              <a:t>info:  postcondition proved</a:t>
            </a:r>
            <a:endParaRPr lang="en-US" dirty="0"/>
          </a:p>
        </p:txBody>
      </p:sp>
      <p:sp>
        <p:nvSpPr>
          <p:cNvPr id="8" name="Rectangle 7"/>
          <p:cNvSpPr/>
          <p:nvPr/>
        </p:nvSpPr>
        <p:spPr bwMode="auto">
          <a:xfrm>
            <a:off x="4101525" y="3361429"/>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9" name="Curved Connector 8"/>
          <p:cNvCxnSpPr>
            <a:stCxn id="7" idx="1"/>
            <a:endCxn id="8" idx="3"/>
          </p:cNvCxnSpPr>
          <p:nvPr/>
        </p:nvCxnSpPr>
        <p:spPr bwMode="auto">
          <a:xfrm rot="10800000">
            <a:off x="4310164" y="3504640"/>
            <a:ext cx="981916" cy="158597"/>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
        <p:nvSpPr>
          <p:cNvPr id="10" name="TextBox 9"/>
          <p:cNvSpPr txBox="1"/>
          <p:nvPr/>
        </p:nvSpPr>
        <p:spPr>
          <a:xfrm>
            <a:off x="4205588" y="4575718"/>
            <a:ext cx="4459875"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b="1" i="0" kern="1200" dirty="0" smtClean="0"/>
              <a:t>Proven because of </a:t>
            </a:r>
            <a:r>
              <a:rPr lang="en-US" sz="1600" b="1" i="0" kern="1200" dirty="0" err="1" smtClean="0"/>
              <a:t>inlining</a:t>
            </a:r>
            <a:r>
              <a:rPr lang="en-US" sz="1600" b="1" i="0" kern="1200" dirty="0" smtClean="0"/>
              <a:t> in package body</a:t>
            </a:r>
          </a:p>
        </p:txBody>
      </p:sp>
      <p:cxnSp>
        <p:nvCxnSpPr>
          <p:cNvPr id="12" name="Curved Connector 11"/>
          <p:cNvCxnSpPr>
            <a:stCxn id="10" idx="0"/>
            <a:endCxn id="7" idx="2"/>
          </p:cNvCxnSpPr>
          <p:nvPr/>
        </p:nvCxnSpPr>
        <p:spPr bwMode="auto">
          <a:xfrm rot="5400000" flipH="1" flipV="1">
            <a:off x="6202812" y="4065228"/>
            <a:ext cx="743205" cy="27777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1303794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390464" y="3577634"/>
            <a:ext cx="4254690" cy="307777"/>
          </a:xfrm>
          <a:prstGeom prst="rect">
            <a:avLst/>
          </a:prstGeom>
          <a:noFill/>
          <a:ln>
            <a:solidFill>
              <a:schemeClr val="accent3">
                <a:lumMod val="75000"/>
              </a:schemeClr>
            </a:solidFill>
          </a:ln>
        </p:spPr>
        <p:txBody>
          <a:bodyPr wrap="none" rtlCol="0">
            <a:spAutoFit/>
          </a:bodyPr>
          <a:lstStyle>
            <a:defPPr>
              <a:defRPr lang="fr-FR"/>
            </a:defPPr>
            <a:lvl1pPr>
              <a:defRPr sz="1400" b="1">
                <a:solidFill>
                  <a:schemeClr val="accent6">
                    <a:lumMod val="75000"/>
                  </a:schemeClr>
                </a:solidFill>
                <a:ea typeface="Source Code Pro" panose="020B0509030403020204" pitchFamily="49" charset="0"/>
                <a:cs typeface="Arial" panose="020B0604020202020204" pitchFamily="34" charset="0"/>
              </a:defRPr>
            </a:lvl1pPr>
          </a:lstStyle>
          <a:p>
            <a:pPr algn="ctr"/>
            <a:r>
              <a:rPr lang="en-US" altLang="en-US" b="0" noProof="1"/>
              <a:t>info: overflow check proved, in call inlined at line 20</a:t>
            </a:r>
            <a:endParaRPr lang="en-US" b="0" dirty="0"/>
          </a:p>
        </p:txBody>
      </p:sp>
      <p:sp>
        <p:nvSpPr>
          <p:cNvPr id="20" name="TextBox 19"/>
          <p:cNvSpPr txBox="1"/>
          <p:nvPr/>
        </p:nvSpPr>
        <p:spPr>
          <a:xfrm>
            <a:off x="4391054" y="1724483"/>
            <a:ext cx="4254690" cy="307777"/>
          </a:xfrm>
          <a:prstGeom prst="rect">
            <a:avLst/>
          </a:prstGeom>
          <a:noFill/>
          <a:ln>
            <a:solidFill>
              <a:schemeClr val="accent3">
                <a:lumMod val="75000"/>
              </a:schemeClr>
            </a:solidFill>
          </a:ln>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pPr algn="ctr"/>
            <a:r>
              <a:rPr lang="en-US" altLang="en-US" sz="1400" b="0" noProof="1"/>
              <a:t>info: overflow check proved, in call inlined at line </a:t>
            </a:r>
            <a:r>
              <a:rPr lang="en-US" altLang="en-US" sz="1400" b="0" noProof="1" smtClean="0"/>
              <a:t>19</a:t>
            </a:r>
            <a:endParaRPr lang="en-US" sz="1400" b="0" dirty="0"/>
          </a:p>
        </p:txBody>
      </p:sp>
      <p:sp>
        <p:nvSpPr>
          <p:cNvPr id="3" name="TextBox 2"/>
          <p:cNvSpPr txBox="1"/>
          <p:nvPr/>
        </p:nvSpPr>
        <p:spPr>
          <a:xfrm>
            <a:off x="1053956" y="260648"/>
            <a:ext cx="5750292" cy="579389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Arith_With_Local_Subp</a:t>
            </a:r>
          </a:p>
          <a:p>
            <a:pPr>
              <a:spcBef>
                <a:spcPts val="3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24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Increment_In_Body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X + 1;</a:t>
            </a:r>
          </a:p>
          <a:p>
            <a:pPr>
              <a:spcBef>
                <a:spcPts val="3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Increment_In_Body;</a:t>
            </a:r>
          </a:p>
          <a:p>
            <a:pPr>
              <a:spcBef>
                <a:spcPts val="3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Add_Two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Increment_Nested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X + 1;</a:t>
            </a:r>
          </a:p>
          <a:p>
            <a:pPr>
              <a:spcBef>
                <a:spcPts val="3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Increment_Nested;</a:t>
            </a:r>
          </a:p>
          <a:p>
            <a:pPr>
              <a:spcBef>
                <a:spcPts val="1800"/>
              </a:spcBef>
            </a:pPr>
            <a:r>
              <a:rPr lang="en-US" sz="1400" b="1" noProof="1" smtClean="0">
                <a:latin typeface="Consolas" panose="020B0609020204030204" pitchFamily="49" charset="0"/>
                <a:cs typeface="Consolas" panose="020B0609020204030204" pitchFamily="49" charset="0"/>
              </a:rPr>
              <a:t>   begin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Increment_In_Body (X);</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Increment_Nested (X);</a:t>
            </a:r>
          </a:p>
          <a:p>
            <a:pPr>
              <a:spcBef>
                <a:spcPts val="3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Add_Two;</a:t>
            </a:r>
          </a:p>
          <a:p>
            <a:pPr>
              <a:spcBef>
                <a:spcPts val="3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Arith_With_Local_Subp;</a:t>
            </a:r>
            <a:endParaRPr lang="en-US" sz="1400" i="0" kern="1200" noProof="1" smtClean="0">
              <a:latin typeface="Consolas" panose="020B0609020204030204" pitchFamily="49" charset="0"/>
              <a:cs typeface="Consolas" panose="020B0609020204030204" pitchFamily="49" charset="0"/>
            </a:endParaRPr>
          </a:p>
        </p:txBody>
      </p:sp>
      <p:sp>
        <p:nvSpPr>
          <p:cNvPr id="6" name="TextBox 5"/>
          <p:cNvSpPr txBox="1"/>
          <p:nvPr/>
        </p:nvSpPr>
        <p:spPr>
          <a:xfrm>
            <a:off x="323528" y="4440435"/>
            <a:ext cx="686406" cy="276999"/>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200" i="0" kern="1200" dirty="0" smtClean="0"/>
              <a:t>Line 19</a:t>
            </a:r>
          </a:p>
        </p:txBody>
      </p:sp>
      <p:sp>
        <p:nvSpPr>
          <p:cNvPr id="7" name="Rectangle 6"/>
          <p:cNvSpPr/>
          <p:nvPr/>
        </p:nvSpPr>
        <p:spPr bwMode="auto">
          <a:xfrm>
            <a:off x="1331640" y="4601047"/>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9" name="Curved Connector 8"/>
          <p:cNvCxnSpPr>
            <a:stCxn id="6" idx="3"/>
            <a:endCxn id="7" idx="1"/>
          </p:cNvCxnSpPr>
          <p:nvPr/>
        </p:nvCxnSpPr>
        <p:spPr bwMode="auto">
          <a:xfrm>
            <a:off x="1009934" y="4578935"/>
            <a:ext cx="321706" cy="94120"/>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23" name="TextBox 22"/>
          <p:cNvSpPr txBox="1"/>
          <p:nvPr/>
        </p:nvSpPr>
        <p:spPr>
          <a:xfrm>
            <a:off x="323528" y="5005737"/>
            <a:ext cx="686406" cy="276999"/>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200" i="0" kern="1200" dirty="0" smtClean="0"/>
              <a:t>Line 20</a:t>
            </a:r>
          </a:p>
        </p:txBody>
      </p:sp>
      <p:sp>
        <p:nvSpPr>
          <p:cNvPr id="24" name="Rectangle 23"/>
          <p:cNvSpPr/>
          <p:nvPr/>
        </p:nvSpPr>
        <p:spPr bwMode="auto">
          <a:xfrm>
            <a:off x="1331640" y="4863228"/>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25" name="Curved Connector 24"/>
          <p:cNvCxnSpPr>
            <a:stCxn id="23" idx="3"/>
            <a:endCxn id="24" idx="1"/>
          </p:cNvCxnSpPr>
          <p:nvPr/>
        </p:nvCxnSpPr>
        <p:spPr bwMode="auto">
          <a:xfrm flipV="1">
            <a:off x="1009934" y="4935236"/>
            <a:ext cx="321706" cy="209001"/>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32" name="TextBox 31"/>
          <p:cNvSpPr txBox="1"/>
          <p:nvPr/>
        </p:nvSpPr>
        <p:spPr>
          <a:xfrm>
            <a:off x="4596088" y="4472106"/>
            <a:ext cx="2784224" cy="30777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pPr algn="ctr"/>
            <a:r>
              <a:rPr lang="en-US" altLang="en-US" sz="1400" b="0" noProof="1" smtClean="0">
                <a:solidFill>
                  <a:schemeClr val="tx1"/>
                </a:solidFill>
              </a:rPr>
              <a:t>GNATprove knows X = X'Old + 1</a:t>
            </a:r>
            <a:endParaRPr lang="en-US" sz="1400" b="0" dirty="0">
              <a:solidFill>
                <a:schemeClr val="tx1"/>
              </a:solidFill>
            </a:endParaRPr>
          </a:p>
        </p:txBody>
      </p:sp>
      <p:sp>
        <p:nvSpPr>
          <p:cNvPr id="33" name="Rectangle 32"/>
          <p:cNvSpPr/>
          <p:nvPr/>
        </p:nvSpPr>
        <p:spPr bwMode="auto">
          <a:xfrm>
            <a:off x="3964938" y="4546525"/>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4" name="Curved Connector 33"/>
          <p:cNvCxnSpPr>
            <a:stCxn id="32" idx="1"/>
            <a:endCxn id="33" idx="3"/>
          </p:cNvCxnSpPr>
          <p:nvPr/>
        </p:nvCxnSpPr>
        <p:spPr bwMode="auto">
          <a:xfrm rot="10800000" flipV="1">
            <a:off x="4173578" y="4625995"/>
            <a:ext cx="422511" cy="6374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37" name="TextBox 36"/>
          <p:cNvSpPr txBox="1"/>
          <p:nvPr/>
        </p:nvSpPr>
        <p:spPr>
          <a:xfrm>
            <a:off x="4596087" y="4974959"/>
            <a:ext cx="2784224" cy="30777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pPr algn="ctr"/>
            <a:r>
              <a:rPr lang="en-US" altLang="en-US" sz="1400" b="0" noProof="1" smtClean="0">
                <a:solidFill>
                  <a:schemeClr val="tx1"/>
                </a:solidFill>
              </a:rPr>
              <a:t>GNATprove knows X = X'Old + 2</a:t>
            </a:r>
            <a:endParaRPr lang="en-US" sz="1400" b="0" dirty="0">
              <a:solidFill>
                <a:schemeClr val="tx1"/>
              </a:solidFill>
            </a:endParaRPr>
          </a:p>
        </p:txBody>
      </p:sp>
      <p:sp>
        <p:nvSpPr>
          <p:cNvPr id="38" name="Rectangle 37"/>
          <p:cNvSpPr/>
          <p:nvPr/>
        </p:nvSpPr>
        <p:spPr bwMode="auto">
          <a:xfrm>
            <a:off x="3972043" y="4797601"/>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9" name="Curved Connector 38"/>
          <p:cNvCxnSpPr>
            <a:stCxn id="37" idx="1"/>
            <a:endCxn id="38" idx="3"/>
          </p:cNvCxnSpPr>
          <p:nvPr/>
        </p:nvCxnSpPr>
        <p:spPr bwMode="auto">
          <a:xfrm rot="10800000">
            <a:off x="4180683" y="4940812"/>
            <a:ext cx="415405" cy="18803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919677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sz="2200" dirty="0" smtClean="0"/>
              <a:t>Exception </a:t>
            </a:r>
            <a:r>
              <a:rPr lang="en-US" sz="2200" dirty="0"/>
              <a:t>To Modular </a:t>
            </a:r>
            <a:r>
              <a:rPr lang="en-US" sz="2200" dirty="0" smtClean="0"/>
              <a:t>Analysis: Expression Functions</a:t>
            </a:r>
            <a:endParaRPr lang="en-US" sz="2200" dirty="0"/>
          </a:p>
        </p:txBody>
      </p:sp>
      <p:sp>
        <p:nvSpPr>
          <p:cNvPr id="27651" name="Espace réservé du contenu 2"/>
          <p:cNvSpPr>
            <a:spLocks noGrp="1"/>
          </p:cNvSpPr>
          <p:nvPr>
            <p:ph sz="half" idx="10"/>
          </p:nvPr>
        </p:nvSpPr>
        <p:spPr/>
        <p:txBody>
          <a:bodyPr/>
          <a:lstStyle/>
          <a:p>
            <a:r>
              <a:rPr lang="en-US" altLang="en-US" dirty="0" smtClean="0"/>
              <a:t>An </a:t>
            </a:r>
            <a:r>
              <a:rPr lang="en-US" altLang="en-US" dirty="0"/>
              <a:t>expression </a:t>
            </a:r>
            <a:r>
              <a:rPr lang="en-US" altLang="en-US" dirty="0" smtClean="0"/>
              <a:t>function </a:t>
            </a:r>
            <a:r>
              <a:rPr lang="en-US" altLang="en-US" dirty="0"/>
              <a:t>is handled as if it had a postcondition stating the value of its </a:t>
            </a:r>
            <a:r>
              <a:rPr lang="en-US" altLang="en-US" dirty="0" smtClean="0"/>
              <a:t>result</a:t>
            </a:r>
            <a:endParaRPr lang="en-US" altLang="en-US" dirty="0"/>
          </a:p>
          <a:p>
            <a:pPr lvl="1"/>
            <a:r>
              <a:rPr lang="en-US" altLang="en-US" dirty="0" smtClean="0"/>
              <a:t>With </a:t>
            </a:r>
            <a:r>
              <a:rPr lang="en-US" altLang="en-US" dirty="0"/>
              <a:t>or without </a:t>
            </a:r>
            <a:r>
              <a:rPr lang="en-US" altLang="en-US" dirty="0" smtClean="0"/>
              <a:t>contracts actually present</a:t>
            </a:r>
            <a:endParaRPr lang="en-US" altLang="en-US" dirty="0"/>
          </a:p>
        </p:txBody>
      </p:sp>
      <p:sp>
        <p:nvSpPr>
          <p:cNvPr id="3" name="TextBox 2"/>
          <p:cNvSpPr txBox="1"/>
          <p:nvPr/>
        </p:nvSpPr>
        <p:spPr>
          <a:xfrm>
            <a:off x="1008720" y="4797152"/>
            <a:ext cx="2653290" cy="1369606"/>
          </a:xfrm>
          <a:prstGeom prst="rect">
            <a:avLst/>
          </a:prstGeom>
          <a:noFill/>
        </p:spPr>
        <p:txBody>
          <a:bodyPr wrap="none" rtlCol="0">
            <a:spAutoFit/>
          </a:bodyPr>
          <a:lstStyle/>
          <a:p>
            <a:pPr lvl="0"/>
            <a:r>
              <a:rPr lang="en-US" altLang="en-US" sz="1600" noProof="1" smtClean="0">
                <a:latin typeface="Consolas" panose="020B0609020204030204" pitchFamily="49" charset="0"/>
                <a:ea typeface="Source Code Pro" panose="020B0509030403020204" pitchFamily="49" charset="0"/>
              </a:rPr>
              <a:t>Y := Integer'Last - 2;</a:t>
            </a:r>
          </a:p>
          <a:p>
            <a:pPr lvl="0">
              <a:spcBef>
                <a:spcPts val="600"/>
              </a:spcBef>
            </a:pPr>
            <a:r>
              <a:rPr lang="en-US" altLang="en-US" sz="1600" noProof="1" smtClean="0">
                <a:latin typeface="Consolas" panose="020B0609020204030204" pitchFamily="49" charset="0"/>
                <a:ea typeface="Source Code Pro" panose="020B0509030403020204" pitchFamily="49" charset="0"/>
              </a:rPr>
              <a:t>Y := Incremented (Y); </a:t>
            </a:r>
          </a:p>
          <a:p>
            <a:pPr lvl="0">
              <a:spcBef>
                <a:spcPts val="3600"/>
              </a:spcBef>
            </a:pPr>
            <a:r>
              <a:rPr lang="en-US" altLang="en-US" sz="1600" noProof="1" smtClean="0">
                <a:latin typeface="Consolas" panose="020B0609020204030204" pitchFamily="49" charset="0"/>
                <a:ea typeface="Source Code Pro" panose="020B0509030403020204" pitchFamily="49" charset="0"/>
              </a:rPr>
              <a:t>Y := Y + 1;</a:t>
            </a:r>
            <a:endParaRPr lang="en-US" altLang="en-US" sz="1600" i="1" noProof="1">
              <a:latin typeface="Consolas" panose="020B0609020204030204" pitchFamily="49" charset="0"/>
              <a:ea typeface="Source Code Pro" panose="020B0509030403020204" pitchFamily="49" charset="0"/>
            </a:endParaRPr>
          </a:p>
        </p:txBody>
      </p:sp>
      <p:sp>
        <p:nvSpPr>
          <p:cNvPr id="12" name="TextBox 11"/>
          <p:cNvSpPr txBox="1"/>
          <p:nvPr/>
        </p:nvSpPr>
        <p:spPr>
          <a:xfrm>
            <a:off x="1008720" y="2630542"/>
            <a:ext cx="6244017" cy="1538883"/>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function </a:t>
            </a:r>
            <a:r>
              <a:rPr lang="en-US" altLang="en-US" sz="1600" noProof="1" smtClean="0">
                <a:latin typeface="Consolas" panose="020B0609020204030204" pitchFamily="49" charset="0"/>
                <a:ea typeface="Source Code Pro" panose="020B0509030403020204" pitchFamily="49" charset="0"/>
              </a:rPr>
              <a:t>Incremented (X : Integer) </a:t>
            </a:r>
            <a:r>
              <a:rPr lang="en-US" altLang="en-US" sz="1600" b="1" noProof="1" smtClean="0">
                <a:latin typeface="Consolas" panose="020B0609020204030204" pitchFamily="49" charset="0"/>
                <a:ea typeface="Source Code Pro" panose="020B0509030403020204" pitchFamily="49" charset="0"/>
              </a:rPr>
              <a:t>return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600"/>
              </a:spcBef>
            </a:pPr>
            <a:r>
              <a:rPr lang="en-US" altLang="en-US" sz="1600" b="1" noProof="1" smtClean="0">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Pre =&gt; X &lt; Integer'Last;</a:t>
            </a:r>
            <a:endParaRPr lang="en-US" altLang="en-US" sz="1600" b="1" noProof="1" smtClean="0">
              <a:latin typeface="Consolas" panose="020B0609020204030204" pitchFamily="49" charset="0"/>
              <a:ea typeface="Source Code Pro" panose="020B0509030403020204" pitchFamily="49" charset="0"/>
            </a:endParaRPr>
          </a:p>
          <a:p>
            <a:pPr lvl="0">
              <a:spcBef>
                <a:spcPts val="3000"/>
              </a:spcBef>
            </a:pPr>
            <a:r>
              <a:rPr lang="en-US" altLang="en-US" sz="1600" b="1" noProof="1" smtClean="0">
                <a:latin typeface="Consolas" panose="020B0609020204030204" pitchFamily="49" charset="0"/>
                <a:ea typeface="Source Code Pro" panose="020B0509030403020204" pitchFamily="49" charset="0"/>
              </a:rPr>
              <a:t>function </a:t>
            </a:r>
            <a:r>
              <a:rPr lang="en-US" altLang="en-US" sz="1600" noProof="1" smtClean="0">
                <a:latin typeface="Consolas" panose="020B0609020204030204" pitchFamily="49" charset="0"/>
                <a:ea typeface="Source Code Pro" panose="020B0509030403020204" pitchFamily="49" charset="0"/>
              </a:rPr>
              <a:t>Incremented (X : Integer) </a:t>
            </a:r>
            <a:r>
              <a:rPr lang="en-US" altLang="en-US" sz="1600" b="1" noProof="1" smtClean="0">
                <a:latin typeface="Consolas" panose="020B0609020204030204" pitchFamily="49" charset="0"/>
                <a:ea typeface="Source Code Pro" panose="020B0509030403020204" pitchFamily="49" charset="0"/>
              </a:rPr>
              <a:t>return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is </a:t>
            </a:r>
          </a:p>
          <a:p>
            <a:pPr lvl="0"/>
            <a:r>
              <a:rPr lang="en-US" altLang="en-US" sz="1600" b="1" noProof="1" smtClean="0">
                <a:latin typeface="Consolas" panose="020B0609020204030204" pitchFamily="49" charset="0"/>
                <a:ea typeface="Source Code Pro" panose="020B0509030403020204" pitchFamily="49" charset="0"/>
              </a:rPr>
              <a:t>  </a:t>
            </a:r>
            <a:r>
              <a:rPr lang="en-US" altLang="en-US" sz="1600" noProof="1" smtClean="0">
                <a:latin typeface="Consolas" panose="020B0609020204030204" pitchFamily="49" charset="0"/>
                <a:ea typeface="Source Code Pro" panose="020B0509030403020204" pitchFamily="49" charset="0"/>
              </a:rPr>
              <a:t>(X + 1);</a:t>
            </a:r>
            <a:endParaRPr lang="en-US" altLang="en-US" sz="1600" i="1" noProof="1">
              <a:latin typeface="Consolas" panose="020B0609020204030204" pitchFamily="49" charset="0"/>
              <a:ea typeface="Source Code Pro" panose="020B0509030403020204" pitchFamily="49" charset="0"/>
            </a:endParaRPr>
          </a:p>
        </p:txBody>
      </p:sp>
      <p:sp>
        <p:nvSpPr>
          <p:cNvPr id="14" name="TextBox 13"/>
          <p:cNvSpPr txBox="1"/>
          <p:nvPr/>
        </p:nvSpPr>
        <p:spPr>
          <a:xfrm>
            <a:off x="3391463" y="5578157"/>
            <a:ext cx="4636921"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GNATprove knows that Y = Integer'Last - 1 here</a:t>
            </a:r>
            <a:endParaRPr lang="en-US" sz="1600" i="0" kern="1200" dirty="0" smtClean="0"/>
          </a:p>
        </p:txBody>
      </p:sp>
      <p:sp>
        <p:nvSpPr>
          <p:cNvPr id="15" name="Oval 14"/>
          <p:cNvSpPr/>
          <p:nvPr/>
        </p:nvSpPr>
        <p:spPr bwMode="auto">
          <a:xfrm>
            <a:off x="1121834" y="5544128"/>
            <a:ext cx="130375" cy="121604"/>
          </a:xfrm>
          <a:prstGeom prst="ellipse">
            <a:avLst/>
          </a:prstGeom>
          <a:solidFill>
            <a:schemeClr val="tx1"/>
          </a:solidFill>
          <a:ln w="9525" cap="flat" cmpd="sng" algn="ctr">
            <a:solidFill>
              <a:schemeClr val="tx1"/>
            </a:solidFill>
            <a:prstDash val="solid"/>
            <a:round/>
            <a:headEnd type="none" w="med" len="med"/>
            <a:tailEnd type="none"/>
          </a:ln>
          <a:effectLst/>
        </p:spPr>
        <p:txBody>
          <a:bodyPr rtlCol="0" anchor="ctr"/>
          <a:lstStyle/>
          <a:p>
            <a:pPr algn="ctr"/>
            <a:endParaRPr lang="en-US"/>
          </a:p>
        </p:txBody>
      </p:sp>
      <p:cxnSp>
        <p:nvCxnSpPr>
          <p:cNvPr id="16" name="Curved Connector 15"/>
          <p:cNvCxnSpPr>
            <a:stCxn id="14" idx="1"/>
            <a:endCxn id="15" idx="6"/>
          </p:cNvCxnSpPr>
          <p:nvPr/>
        </p:nvCxnSpPr>
        <p:spPr bwMode="auto">
          <a:xfrm rot="10800000">
            <a:off x="1252209" y="5604930"/>
            <a:ext cx="2139254" cy="14250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4" name="TextBox 3"/>
          <p:cNvSpPr txBox="1"/>
          <p:nvPr/>
        </p:nvSpPr>
        <p:spPr>
          <a:xfrm>
            <a:off x="4576682" y="4918226"/>
            <a:ext cx="4089581" cy="338554"/>
          </a:xfrm>
          <a:prstGeom prst="rect">
            <a:avLst/>
          </a:prstGeom>
          <a:noFill/>
        </p:spPr>
        <p:txBody>
          <a:bodyPr wrap="none" rtlCol="0">
            <a:spAutoFit/>
          </a:bodyPr>
          <a:lstStyle/>
          <a:p>
            <a:r>
              <a:rPr lang="en-US" sz="1600" i="1" kern="1200" noProof="1" smtClean="0">
                <a:solidFill>
                  <a:schemeClr val="accent1"/>
                </a:solidFill>
              </a:rPr>
              <a:t>Post =&gt; Increment'Result = Integer'Last - 1</a:t>
            </a:r>
          </a:p>
        </p:txBody>
      </p:sp>
      <p:sp>
        <p:nvSpPr>
          <p:cNvPr id="6" name="Rectangle 5"/>
          <p:cNvSpPr/>
          <p:nvPr/>
        </p:nvSpPr>
        <p:spPr bwMode="auto">
          <a:xfrm>
            <a:off x="3275856" y="5171453"/>
            <a:ext cx="216024" cy="21491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4" idx="1"/>
            <a:endCxn id="6" idx="3"/>
          </p:cNvCxnSpPr>
          <p:nvPr/>
        </p:nvCxnSpPr>
        <p:spPr bwMode="auto">
          <a:xfrm rot="10800000" flipV="1">
            <a:off x="3491880" y="5087502"/>
            <a:ext cx="1084802" cy="19140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pic>
        <p:nvPicPr>
          <p:cNvPr id="17"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802" y="5919266"/>
            <a:ext cx="161005" cy="16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3316810" y="6156078"/>
            <a:ext cx="2911374" cy="338554"/>
          </a:xfrm>
          <a:prstGeom prst="rect">
            <a:avLst/>
          </a:prstGeom>
          <a:noFill/>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r>
              <a:rPr lang="en-US" altLang="en-US" noProof="1"/>
              <a:t>info: overflow check proved</a:t>
            </a:r>
            <a:endParaRPr lang="en-US" dirty="0"/>
          </a:p>
        </p:txBody>
      </p:sp>
      <p:sp>
        <p:nvSpPr>
          <p:cNvPr id="19" name="Rectangle 18"/>
          <p:cNvSpPr/>
          <p:nvPr/>
        </p:nvSpPr>
        <p:spPr bwMode="auto">
          <a:xfrm>
            <a:off x="2414207" y="5869659"/>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0" name="Curved Connector 19"/>
          <p:cNvCxnSpPr>
            <a:stCxn id="18" idx="1"/>
            <a:endCxn id="19" idx="3"/>
          </p:cNvCxnSpPr>
          <p:nvPr/>
        </p:nvCxnSpPr>
        <p:spPr bwMode="auto">
          <a:xfrm rot="10800000">
            <a:off x="2622846" y="6012869"/>
            <a:ext cx="693964" cy="312486"/>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pic>
        <p:nvPicPr>
          <p:cNvPr id="21" name="Picture 9" descr="correc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0043" y="3884897"/>
            <a:ext cx="161005" cy="16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3131840" y="4005064"/>
            <a:ext cx="2911374" cy="338554"/>
          </a:xfrm>
          <a:prstGeom prst="rect">
            <a:avLst/>
          </a:prstGeom>
          <a:noFill/>
        </p:spPr>
        <p:txBody>
          <a:bodyPr wrap="none" rtlCol="0">
            <a:spAutoFit/>
          </a:bodyPr>
          <a:lstStyle>
            <a:defPPr>
              <a:defRPr lang="fr-FR"/>
            </a:defPPr>
            <a:lvl1pPr>
              <a:defRPr sz="1600" b="1">
                <a:solidFill>
                  <a:schemeClr val="accent6">
                    <a:lumMod val="75000"/>
                  </a:schemeClr>
                </a:solidFill>
                <a:ea typeface="Source Code Pro" panose="020B0509030403020204" pitchFamily="49" charset="0"/>
                <a:cs typeface="Arial" panose="020B0604020202020204" pitchFamily="34" charset="0"/>
              </a:defRPr>
            </a:lvl1pPr>
          </a:lstStyle>
          <a:p>
            <a:r>
              <a:rPr lang="en-US" altLang="en-US" noProof="1"/>
              <a:t>info: overflow check proved</a:t>
            </a:r>
            <a:endParaRPr lang="en-US" dirty="0"/>
          </a:p>
        </p:txBody>
      </p:sp>
      <p:sp>
        <p:nvSpPr>
          <p:cNvPr id="23" name="Rectangle 22"/>
          <p:cNvSpPr/>
          <p:nvPr/>
        </p:nvSpPr>
        <p:spPr bwMode="auto">
          <a:xfrm>
            <a:off x="2405448" y="3835290"/>
            <a:ext cx="208639" cy="286419"/>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4" name="Curved Connector 23"/>
          <p:cNvCxnSpPr>
            <a:stCxn id="22" idx="1"/>
            <a:endCxn id="23" idx="3"/>
          </p:cNvCxnSpPr>
          <p:nvPr/>
        </p:nvCxnSpPr>
        <p:spPr bwMode="auto">
          <a:xfrm rot="10800000">
            <a:off x="2614088" y="3978501"/>
            <a:ext cx="517753" cy="195841"/>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Tree>
    <p:extLst>
      <p:ext uri="{BB962C8B-B14F-4D97-AF65-F5344CB8AC3E}">
        <p14:creationId xmlns:p14="http://schemas.microsoft.com/office/powerpoint/2010/main" val="12062113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Functions Facilitate Proof</a:t>
            </a:r>
            <a:endParaRPr lang="en-US" dirty="0"/>
          </a:p>
        </p:txBody>
      </p:sp>
      <p:sp>
        <p:nvSpPr>
          <p:cNvPr id="3" name="Content Placeholder 2"/>
          <p:cNvSpPr>
            <a:spLocks noGrp="1"/>
          </p:cNvSpPr>
          <p:nvPr>
            <p:ph sz="half" idx="10"/>
          </p:nvPr>
        </p:nvSpPr>
        <p:spPr/>
        <p:txBody>
          <a:bodyPr/>
          <a:lstStyle/>
          <a:p>
            <a:r>
              <a:rPr lang="en-US" dirty="0" smtClean="0"/>
              <a:t>Abstraction helps GNATprove as well as humans</a:t>
            </a:r>
          </a:p>
          <a:p>
            <a:r>
              <a:rPr lang="en-US" dirty="0" smtClean="0"/>
              <a:t>When fully deﬁned </a:t>
            </a:r>
            <a:r>
              <a:rPr lang="en-US" dirty="0"/>
              <a:t>in a unit </a:t>
            </a:r>
            <a:r>
              <a:rPr lang="en-US" i="1" dirty="0">
                <a:solidFill>
                  <a:srgbClr val="FF0000"/>
                </a:solidFill>
              </a:rPr>
              <a:t>spec</a:t>
            </a:r>
            <a:r>
              <a:rPr lang="en-US" dirty="0"/>
              <a:t>, GNATprove can use its implicit postcondition at </a:t>
            </a:r>
            <a:r>
              <a:rPr lang="en-US" dirty="0">
                <a:solidFill>
                  <a:schemeClr val="tx1"/>
                </a:solidFill>
              </a:rPr>
              <a:t>every</a:t>
            </a:r>
            <a:r>
              <a:rPr lang="en-US" dirty="0">
                <a:solidFill>
                  <a:schemeClr val="tx2">
                    <a:lumMod val="50000"/>
                    <a:lumOff val="50000"/>
                  </a:schemeClr>
                </a:solidFill>
              </a:rPr>
              <a:t> </a:t>
            </a:r>
            <a:r>
              <a:rPr lang="en-US" dirty="0" smtClean="0"/>
              <a:t>call</a:t>
            </a:r>
          </a:p>
          <a:p>
            <a:pPr lvl="1"/>
            <a:r>
              <a:rPr lang="en-US" dirty="0" smtClean="0"/>
              <a:t>Inside the same unit</a:t>
            </a:r>
          </a:p>
          <a:p>
            <a:pPr lvl="1"/>
            <a:r>
              <a:rPr lang="en-US" dirty="0" smtClean="0"/>
              <a:t>Outside the unit</a:t>
            </a:r>
          </a:p>
          <a:p>
            <a:pPr marL="0" indent="0">
              <a:buNone/>
            </a:pPr>
            <a:endParaRPr lang="en-US" dirty="0"/>
          </a:p>
        </p:txBody>
      </p:sp>
      <p:sp>
        <p:nvSpPr>
          <p:cNvPr id="4" name="TextBox 3"/>
          <p:cNvSpPr txBox="1"/>
          <p:nvPr/>
        </p:nvSpPr>
        <p:spPr>
          <a:xfrm>
            <a:off x="1331640" y="3933056"/>
            <a:ext cx="7321235" cy="1631216"/>
          </a:xfrm>
          <a:prstGeom prst="rect">
            <a:avLst/>
          </a:prstGeom>
          <a:noFill/>
        </p:spPr>
        <p:txBody>
          <a:bodyPr wrap="none" rtlCol="0">
            <a:spAutoFit/>
          </a:bodyPr>
          <a:lstStyle/>
          <a:p>
            <a:pPr>
              <a:tabLst>
                <a:tab pos="288925" algn="l"/>
              </a:tabLst>
            </a:pPr>
            <a:r>
              <a:rPr lang="en-US" sz="1600" b="1" i="0" kern="1200" dirty="0" smtClean="0">
                <a:latin typeface="Consolas" panose="020B0609020204030204" pitchFamily="49" charset="0"/>
                <a:cs typeface="Consolas" panose="020B0609020204030204" pitchFamily="49" charset="0"/>
              </a:rPr>
              <a:t>package </a:t>
            </a:r>
            <a:r>
              <a:rPr lang="en-US" sz="1600" i="0" kern="1200" dirty="0" smtClean="0">
                <a:latin typeface="Consolas" panose="020B0609020204030204" pitchFamily="49" charset="0"/>
                <a:cs typeface="Consolas" panose="020B0609020204030204" pitchFamily="49" charset="0"/>
              </a:rPr>
              <a:t>P </a:t>
            </a:r>
            <a:r>
              <a:rPr lang="en-US" sz="1600" b="1" i="0" kern="1200" dirty="0" smtClean="0">
                <a:latin typeface="Consolas" panose="020B0609020204030204" pitchFamily="49" charset="0"/>
                <a:cs typeface="Consolas" panose="020B0609020204030204" pitchFamily="49" charset="0"/>
              </a:rPr>
              <a:t>is</a:t>
            </a:r>
          </a:p>
          <a:p>
            <a:pPr>
              <a:spcAft>
                <a:spcPts val="600"/>
              </a:spcAft>
              <a:tabLst>
                <a:tab pos="288925" algn="l"/>
              </a:tabLst>
            </a:pPr>
            <a:r>
              <a:rPr lang="en-US" sz="1600" b="1"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a:t>
            </a:r>
            <a:endParaRPr lang="en-US" sz="1600" i="0" kern="1200" dirty="0" smtClean="0">
              <a:latin typeface="Consolas" panose="020B0609020204030204" pitchFamily="49" charset="0"/>
              <a:cs typeface="Consolas" panose="020B0609020204030204" pitchFamily="49" charset="0"/>
            </a:endParaRPr>
          </a:p>
          <a:p>
            <a:pPr>
              <a:spcBef>
                <a:spcPts val="600"/>
              </a:spcBef>
              <a:spcAft>
                <a:spcPts val="600"/>
              </a:spcAft>
              <a:tabLst>
                <a:tab pos="288925" algn="l"/>
              </a:tabLst>
            </a:pPr>
            <a:r>
              <a:rPr lang="en-US" sz="1600" dirty="0" smtClean="0">
                <a:latin typeface="Consolas" panose="020B0609020204030204" pitchFamily="49" charset="0"/>
                <a:cs typeface="Consolas" panose="020B0609020204030204" pitchFamily="49" charset="0"/>
              </a:rPr>
              <a:t>	</a:t>
            </a:r>
            <a:r>
              <a:rPr lang="en-US" sz="1600" b="1" dirty="0" smtClean="0">
                <a:latin typeface="Consolas" panose="020B0609020204030204" pitchFamily="49" charset="0"/>
                <a:cs typeface="Consolas" panose="020B0609020204030204" pitchFamily="49" charset="0"/>
              </a:rPr>
              <a:t>function </a:t>
            </a:r>
            <a:r>
              <a:rPr lang="en-US" sz="1600" dirty="0" smtClean="0">
                <a:latin typeface="Consolas" panose="020B0609020204030204" pitchFamily="49" charset="0"/>
                <a:cs typeface="Consolas" panose="020B0609020204030204" pitchFamily="49" charset="0"/>
              </a:rPr>
              <a:t>Incremented (X : Integer) </a:t>
            </a:r>
            <a:r>
              <a:rPr lang="en-US" sz="1600" b="1" dirty="0" smtClean="0">
                <a:latin typeface="Consolas" panose="020B0609020204030204" pitchFamily="49" charset="0"/>
                <a:cs typeface="Consolas" panose="020B0609020204030204" pitchFamily="49" charset="0"/>
              </a:rPr>
              <a:t>return </a:t>
            </a:r>
            <a:r>
              <a:rPr lang="en-US" sz="1600" dirty="0" smtClean="0">
                <a:latin typeface="Consolas" panose="020B0609020204030204" pitchFamily="49" charset="0"/>
                <a:cs typeface="Consolas" panose="020B0609020204030204" pitchFamily="49" charset="0"/>
              </a:rPr>
              <a:t>Integer </a:t>
            </a:r>
            <a:r>
              <a:rPr lang="en-US" sz="1600" b="1" dirty="0" smtClean="0">
                <a:latin typeface="Consolas" panose="020B0609020204030204" pitchFamily="49" charset="0"/>
                <a:cs typeface="Consolas" panose="020B0609020204030204" pitchFamily="49" charset="0"/>
              </a:rPr>
              <a:t>is </a:t>
            </a:r>
            <a:r>
              <a:rPr lang="en-US" sz="1600" dirty="0" smtClean="0">
                <a:latin typeface="Consolas" panose="020B0609020204030204" pitchFamily="49" charset="0"/>
                <a:cs typeface="Consolas" panose="020B0609020204030204" pitchFamily="49" charset="0"/>
              </a:rPr>
              <a:t>(X + 1);</a:t>
            </a:r>
          </a:p>
          <a:p>
            <a:pPr>
              <a:spcAft>
                <a:spcPts val="600"/>
              </a:spcAft>
              <a:tabLst>
                <a:tab pos="288925" algn="l"/>
              </a:tabLst>
            </a:pPr>
            <a:r>
              <a:rPr lang="en-US" sz="1600" dirty="0" smtClean="0">
                <a:latin typeface="Consolas" panose="020B0609020204030204" pitchFamily="49" charset="0"/>
                <a:cs typeface="Consolas" panose="020B0609020204030204" pitchFamily="49" charset="0"/>
              </a:rPr>
              <a:t>	…</a:t>
            </a:r>
          </a:p>
          <a:p>
            <a:pPr>
              <a:tabLst>
                <a:tab pos="288925" algn="l"/>
              </a:tabLst>
            </a:pPr>
            <a:r>
              <a:rPr lang="en-US" sz="1600" b="1" dirty="0" smtClean="0">
                <a:latin typeface="Consolas" panose="020B0609020204030204" pitchFamily="49" charset="0"/>
                <a:cs typeface="Consolas" panose="020B0609020204030204" pitchFamily="49" charset="0"/>
              </a:rPr>
              <a:t>end </a:t>
            </a:r>
            <a:r>
              <a:rPr lang="en-US" sz="1600" dirty="0" smtClean="0">
                <a:latin typeface="Consolas" panose="020B0609020204030204" pitchFamily="49" charset="0"/>
                <a:cs typeface="Consolas" panose="020B0609020204030204" pitchFamily="49" charset="0"/>
              </a:rPr>
              <a:t>P;</a:t>
            </a:r>
            <a:endParaRPr lang="en-US" sz="1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35897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Expression </a:t>
            </a:r>
            <a:r>
              <a:rPr lang="en-US" dirty="0" smtClean="0"/>
              <a:t>Function Facilitating A </a:t>
            </a:r>
            <a:r>
              <a:rPr lang="en-US" dirty="0"/>
              <a:t>Proof</a:t>
            </a:r>
          </a:p>
        </p:txBody>
      </p:sp>
      <p:sp>
        <p:nvSpPr>
          <p:cNvPr id="5" name="TextBox 4"/>
          <p:cNvSpPr txBox="1"/>
          <p:nvPr/>
        </p:nvSpPr>
        <p:spPr>
          <a:xfrm>
            <a:off x="2051720" y="980728"/>
            <a:ext cx="4415761" cy="5663089"/>
          </a:xfrm>
          <a:prstGeom prst="rect">
            <a:avLst/>
          </a:prstGeom>
          <a:noFill/>
        </p:spPr>
        <p:txBody>
          <a:bodyPr wrap="none" rtlCol="0">
            <a:spAutoFit/>
          </a:bodyPr>
          <a:lstStyle/>
          <a:p>
            <a:pPr>
              <a:tabLst>
                <a:tab pos="288925" algn="l"/>
                <a:tab pos="571500" algn="l"/>
                <a:tab pos="800100" algn="l"/>
              </a:tabLst>
            </a:pPr>
            <a:r>
              <a:rPr lang="en-US" sz="1600" b="1" noProof="1" smtClean="0">
                <a:latin typeface="Calibri" panose="020F0502020204030204" pitchFamily="34" charset="0"/>
              </a:rPr>
              <a:t>package </a:t>
            </a:r>
            <a:r>
              <a:rPr lang="en-US" sz="1600" noProof="1" smtClean="0">
                <a:latin typeface="Calibri" panose="020F0502020204030204" pitchFamily="34" charset="0"/>
              </a:rPr>
              <a:t>Bounded_Stacks </a:t>
            </a:r>
            <a:r>
              <a:rPr lang="en-US" sz="1600" b="1" noProof="1" smtClean="0">
                <a:latin typeface="Calibri" panose="020F0502020204030204" pitchFamily="34" charset="0"/>
              </a:rPr>
              <a:t>with </a:t>
            </a:r>
            <a:r>
              <a:rPr lang="en-US" sz="1600" noProof="1" smtClean="0">
                <a:latin typeface="Calibri" panose="020F0502020204030204" pitchFamily="34" charset="0"/>
              </a:rPr>
              <a:t>SPARK_Mode </a:t>
            </a:r>
            <a:r>
              <a:rPr lang="en-US" sz="1600" b="1" noProof="1" smtClean="0">
                <a:latin typeface="Calibri" panose="020F0502020204030204" pitchFamily="34" charset="0"/>
              </a:rPr>
              <a:t>is</a:t>
            </a:r>
          </a:p>
          <a:p>
            <a:pPr>
              <a:spcBef>
                <a:spcPts val="600"/>
              </a:spcBef>
              <a:tabLst>
                <a:tab pos="288925" algn="l"/>
                <a:tab pos="571500" algn="l"/>
                <a:tab pos="800100" algn="l"/>
              </a:tabLst>
            </a:pPr>
            <a:r>
              <a:rPr lang="en-US" sz="1600" noProof="1" smtClean="0">
                <a:latin typeface="Calibri" panose="020F0502020204030204" pitchFamily="34" charset="0"/>
              </a:rPr>
              <a:t>	…</a:t>
            </a:r>
          </a:p>
          <a:p>
            <a:pPr>
              <a:spcBef>
                <a:spcPts val="600"/>
              </a:spcBef>
              <a:tabLst>
                <a:tab pos="288925" algn="l"/>
                <a:tab pos="571500" algn="l"/>
                <a:tab pos="800100" algn="l"/>
              </a:tabLst>
            </a:pPr>
            <a:r>
              <a:rPr lang="en-US" sz="1600" b="1" noProof="1" smtClean="0">
                <a:latin typeface="Calibri" panose="020F0502020204030204" pitchFamily="34" charset="0"/>
              </a:rPr>
              <a:t>	type </a:t>
            </a:r>
            <a:r>
              <a:rPr lang="en-US" sz="1600" noProof="1" smtClean="0">
                <a:latin typeface="Calibri" panose="020F0502020204030204" pitchFamily="34" charset="0"/>
              </a:rPr>
              <a:t>Stack (Capacity : Positive) </a:t>
            </a:r>
            <a:r>
              <a:rPr lang="en-US" sz="1600" b="1" noProof="1" smtClean="0">
                <a:latin typeface="Calibri" panose="020F0502020204030204" pitchFamily="34" charset="0"/>
              </a:rPr>
              <a:t>is private</a:t>
            </a:r>
            <a:r>
              <a:rPr lang="en-US" sz="1600" noProof="1" smtClean="0">
                <a:latin typeface="Calibri" panose="020F0502020204030204" pitchFamily="34" charset="0"/>
              </a:rPr>
              <a:t>;</a:t>
            </a:r>
          </a:p>
          <a:p>
            <a:pPr>
              <a:spcBef>
                <a:spcPts val="600"/>
              </a:spcBef>
              <a:tabLst>
                <a:tab pos="288925" algn="l"/>
                <a:tab pos="571500" algn="l"/>
                <a:tab pos="800100" algn="l"/>
              </a:tabLst>
            </a:pPr>
            <a:r>
              <a:rPr lang="en-US" sz="1600" noProof="1" smtClean="0">
                <a:latin typeface="Calibri" panose="020F0502020204030204" pitchFamily="34" charset="0"/>
              </a:rPr>
              <a:t>	…</a:t>
            </a:r>
          </a:p>
          <a:p>
            <a:pPr>
              <a:spcBef>
                <a:spcPts val="1200"/>
              </a:spcBef>
              <a:tabLst>
                <a:tab pos="288925" algn="l"/>
                <a:tab pos="571500" algn="l"/>
                <a:tab pos="800100" algn="l"/>
              </a:tabLst>
            </a:pPr>
            <a:r>
              <a:rPr lang="en-US" sz="1600" b="1" noProof="1" smtClean="0">
                <a:latin typeface="Calibri" panose="020F0502020204030204" pitchFamily="34" charset="0"/>
              </a:rPr>
              <a:t>	function </a:t>
            </a:r>
            <a:r>
              <a:rPr lang="en-US" sz="1600" noProof="1" smtClean="0">
                <a:latin typeface="Calibri" panose="020F0502020204030204" pitchFamily="34" charset="0"/>
              </a:rPr>
              <a:t>Empty (This : Stack) </a:t>
            </a:r>
            <a:r>
              <a:rPr lang="en-US" sz="1600" b="1" noProof="1" smtClean="0">
                <a:latin typeface="Calibri" panose="020F0502020204030204" pitchFamily="34" charset="0"/>
              </a:rPr>
              <a:t>return </a:t>
            </a:r>
            <a:r>
              <a:rPr lang="en-US" sz="1600" noProof="1" smtClean="0">
                <a:latin typeface="Calibri" panose="020F0502020204030204" pitchFamily="34" charset="0"/>
              </a:rPr>
              <a:t>Boolean;</a:t>
            </a:r>
          </a:p>
          <a:p>
            <a:pPr>
              <a:spcBef>
                <a:spcPts val="1200"/>
              </a:spcBef>
              <a:tabLst>
                <a:tab pos="288925" algn="l"/>
                <a:tab pos="571500" algn="l"/>
                <a:tab pos="800100" algn="l"/>
              </a:tabLst>
            </a:pPr>
            <a:r>
              <a:rPr lang="en-US" sz="1600" b="1" noProof="1" smtClean="0">
                <a:latin typeface="Calibri" panose="020F0502020204030204" pitchFamily="34" charset="0"/>
              </a:rPr>
              <a:t>	procedure </a:t>
            </a:r>
            <a:r>
              <a:rPr lang="en-US" sz="1600" noProof="1" smtClean="0">
                <a:latin typeface="Calibri" panose="020F0502020204030204" pitchFamily="34" charset="0"/>
              </a:rPr>
              <a:t>Reset (This : </a:t>
            </a:r>
            <a:r>
              <a:rPr lang="en-US" sz="1600" b="1" noProof="1" smtClean="0">
                <a:latin typeface="Calibri" panose="020F0502020204030204" pitchFamily="34" charset="0"/>
              </a:rPr>
              <a:t>in out </a:t>
            </a:r>
            <a:r>
              <a:rPr lang="en-US" sz="1600" noProof="1" smtClean="0">
                <a:latin typeface="Calibri" panose="020F0502020204030204" pitchFamily="34" charset="0"/>
              </a:rPr>
              <a:t>Stack) </a:t>
            </a:r>
            <a:r>
              <a:rPr lang="en-US" sz="1600" b="1" noProof="1" smtClean="0">
                <a:latin typeface="Calibri" panose="020F0502020204030204" pitchFamily="34" charset="0"/>
              </a:rPr>
              <a:t>with</a:t>
            </a:r>
          </a:p>
          <a:p>
            <a:pPr>
              <a:spcBef>
                <a:spcPts val="200"/>
              </a:spcBef>
              <a:tabLst>
                <a:tab pos="288925" algn="l"/>
                <a:tab pos="571500" algn="l"/>
                <a:tab pos="800100" algn="l"/>
              </a:tabLst>
            </a:pPr>
            <a:r>
              <a:rPr lang="en-US" sz="1600" noProof="1" smtClean="0">
                <a:latin typeface="Calibri" panose="020F0502020204030204" pitchFamily="34" charset="0"/>
              </a:rPr>
              <a:t>		Post =&gt; Empty (This);</a:t>
            </a:r>
          </a:p>
          <a:p>
            <a:pPr>
              <a:tabLst>
                <a:tab pos="288925" algn="l"/>
                <a:tab pos="571500" algn="l"/>
                <a:tab pos="800100" algn="l"/>
              </a:tabLst>
            </a:pPr>
            <a:r>
              <a:rPr lang="en-US" sz="1600" noProof="1" smtClean="0">
                <a:latin typeface="Calibri" panose="020F0502020204030204" pitchFamily="34" charset="0"/>
              </a:rPr>
              <a:t>	…</a:t>
            </a:r>
          </a:p>
          <a:p>
            <a:pPr>
              <a:spcBef>
                <a:spcPts val="1200"/>
              </a:spcBef>
              <a:tabLst>
                <a:tab pos="288925" algn="l"/>
                <a:tab pos="571500" algn="l"/>
                <a:tab pos="800100" algn="l"/>
              </a:tabLst>
            </a:pPr>
            <a:r>
              <a:rPr lang="en-US" sz="1600" b="1" noProof="1" smtClean="0">
                <a:latin typeface="Calibri" panose="020F0502020204030204" pitchFamily="34" charset="0"/>
              </a:rPr>
              <a:t>private</a:t>
            </a:r>
          </a:p>
          <a:p>
            <a:pPr>
              <a:spcBef>
                <a:spcPts val="1200"/>
              </a:spcBef>
              <a:tabLst>
                <a:tab pos="288925" algn="l"/>
                <a:tab pos="571500" algn="l"/>
                <a:tab pos="800100" algn="l"/>
              </a:tabLst>
            </a:pPr>
            <a:r>
              <a:rPr lang="en-US" sz="1600" b="1" noProof="1" smtClean="0">
                <a:latin typeface="Calibri" panose="020F0502020204030204" pitchFamily="34" charset="0"/>
              </a:rPr>
              <a:t>	type </a:t>
            </a:r>
            <a:r>
              <a:rPr lang="en-US" sz="1600" noProof="1" smtClean="0">
                <a:latin typeface="Calibri" panose="020F0502020204030204" pitchFamily="34" charset="0"/>
              </a:rPr>
              <a:t>Stack (Capacity : Positive) </a:t>
            </a:r>
            <a:r>
              <a:rPr lang="en-US" sz="1600" b="1" noProof="1" smtClean="0">
                <a:latin typeface="Calibri" panose="020F0502020204030204" pitchFamily="34" charset="0"/>
              </a:rPr>
              <a:t>is tagged record</a:t>
            </a:r>
          </a:p>
          <a:p>
            <a:pPr>
              <a:spcBef>
                <a:spcPts val="200"/>
              </a:spcBef>
              <a:tabLst>
                <a:tab pos="288925" algn="l"/>
                <a:tab pos="571500" algn="l"/>
                <a:tab pos="800100" algn="l"/>
                <a:tab pos="1143000" algn="l"/>
              </a:tabLst>
            </a:pPr>
            <a:r>
              <a:rPr lang="en-US" sz="1600" noProof="1" smtClean="0">
                <a:latin typeface="Calibri" panose="020F0502020204030204" pitchFamily="34" charset="0"/>
              </a:rPr>
              <a:t>		Values	: Content (1 .. Capacity);</a:t>
            </a:r>
          </a:p>
          <a:p>
            <a:pPr>
              <a:spcBef>
                <a:spcPts val="200"/>
              </a:spcBef>
              <a:tabLst>
                <a:tab pos="288925" algn="l"/>
                <a:tab pos="571500" algn="l"/>
                <a:tab pos="800100" algn="l"/>
                <a:tab pos="1143000" algn="l"/>
              </a:tabLst>
            </a:pPr>
            <a:r>
              <a:rPr lang="en-US" sz="1600" noProof="1" smtClean="0">
                <a:latin typeface="Calibri" panose="020F0502020204030204" pitchFamily="34" charset="0"/>
              </a:rPr>
              <a:t>		Top	: Natural := 0;</a:t>
            </a:r>
          </a:p>
          <a:p>
            <a:pPr>
              <a:spcBef>
                <a:spcPts val="200"/>
              </a:spcBef>
              <a:tabLst>
                <a:tab pos="288925" algn="l"/>
                <a:tab pos="571500" algn="l"/>
                <a:tab pos="800100" algn="l"/>
              </a:tabLst>
            </a:pPr>
            <a:r>
              <a:rPr lang="en-US" sz="1600" b="1" noProof="1" smtClean="0">
                <a:latin typeface="Calibri" panose="020F0502020204030204" pitchFamily="34" charset="0"/>
              </a:rPr>
              <a:t>	end record</a:t>
            </a:r>
            <a:r>
              <a:rPr lang="en-US" sz="1600" noProof="1" smtClean="0">
                <a:latin typeface="Calibri" panose="020F0502020204030204" pitchFamily="34" charset="0"/>
              </a:rPr>
              <a:t>;</a:t>
            </a:r>
          </a:p>
          <a:p>
            <a:pPr>
              <a:spcBef>
                <a:spcPts val="1800"/>
              </a:spcBef>
              <a:tabLst>
                <a:tab pos="288925" algn="l"/>
                <a:tab pos="571500" algn="l"/>
                <a:tab pos="800100" algn="l"/>
              </a:tabLst>
            </a:pPr>
            <a:r>
              <a:rPr lang="en-US" sz="1600" b="1" noProof="1" smtClean="0">
                <a:latin typeface="Calibri" panose="020F0502020204030204" pitchFamily="34" charset="0"/>
              </a:rPr>
              <a:t>	function </a:t>
            </a:r>
            <a:r>
              <a:rPr lang="en-US" sz="1600" noProof="1" smtClean="0">
                <a:latin typeface="Calibri" panose="020F0502020204030204" pitchFamily="34" charset="0"/>
              </a:rPr>
              <a:t>Empty (This : Stack) </a:t>
            </a:r>
            <a:r>
              <a:rPr lang="en-US" sz="1600" b="1" noProof="1" smtClean="0">
                <a:latin typeface="Calibri" panose="020F0502020204030204" pitchFamily="34" charset="0"/>
              </a:rPr>
              <a:t>return </a:t>
            </a:r>
            <a:r>
              <a:rPr lang="en-US" sz="1600" noProof="1" smtClean="0">
                <a:latin typeface="Calibri" panose="020F0502020204030204" pitchFamily="34" charset="0"/>
              </a:rPr>
              <a:t>Boolean </a:t>
            </a:r>
            <a:r>
              <a:rPr lang="en-US" sz="1600" b="1" noProof="1" smtClean="0">
                <a:latin typeface="Calibri" panose="020F0502020204030204" pitchFamily="34" charset="0"/>
              </a:rPr>
              <a:t>is</a:t>
            </a:r>
          </a:p>
          <a:p>
            <a:pPr>
              <a:spcBef>
                <a:spcPts val="200"/>
              </a:spcBef>
              <a:tabLst>
                <a:tab pos="288925" algn="l"/>
                <a:tab pos="571500" algn="l"/>
                <a:tab pos="800100" algn="l"/>
              </a:tabLst>
            </a:pPr>
            <a:r>
              <a:rPr lang="en-US" sz="1600" noProof="1" smtClean="0">
                <a:latin typeface="Calibri" panose="020F0502020204030204" pitchFamily="34" charset="0"/>
              </a:rPr>
              <a:t>		(This.Top = 0);</a:t>
            </a:r>
          </a:p>
          <a:p>
            <a:pPr>
              <a:spcBef>
                <a:spcPts val="600"/>
              </a:spcBef>
              <a:tabLst>
                <a:tab pos="288925" algn="l"/>
                <a:tab pos="571500" algn="l"/>
                <a:tab pos="800100" algn="l"/>
              </a:tabLst>
            </a:pPr>
            <a:r>
              <a:rPr lang="en-US" sz="1600" noProof="1" smtClean="0">
                <a:latin typeface="Calibri" panose="020F0502020204030204" pitchFamily="34" charset="0"/>
              </a:rPr>
              <a:t>	…</a:t>
            </a:r>
          </a:p>
          <a:p>
            <a:pPr>
              <a:spcBef>
                <a:spcPts val="1200"/>
              </a:spcBef>
              <a:tabLst>
                <a:tab pos="288925" algn="l"/>
                <a:tab pos="571500" algn="l"/>
                <a:tab pos="800100" algn="l"/>
              </a:tabLst>
            </a:pPr>
            <a:r>
              <a:rPr lang="en-US" sz="1600" b="1" noProof="1" smtClean="0">
                <a:latin typeface="Calibri" panose="020F0502020204030204" pitchFamily="34" charset="0"/>
              </a:rPr>
              <a:t>end </a:t>
            </a:r>
            <a:r>
              <a:rPr lang="en-US" sz="1600" noProof="1" smtClean="0">
                <a:latin typeface="Calibri" panose="020F0502020204030204" pitchFamily="34" charset="0"/>
              </a:rPr>
              <a:t>Bounded_Stacks;</a:t>
            </a:r>
            <a:endParaRPr lang="en-US" sz="1600" noProof="1">
              <a:latin typeface="Calibri" panose="020F0502020204030204" pitchFamily="34" charset="0"/>
            </a:endParaRPr>
          </a:p>
        </p:txBody>
      </p:sp>
      <p:sp>
        <p:nvSpPr>
          <p:cNvPr id="6" name="Rectangle 5"/>
          <p:cNvSpPr/>
          <p:nvPr/>
        </p:nvSpPr>
        <p:spPr bwMode="auto">
          <a:xfrm>
            <a:off x="4572000" y="3107348"/>
            <a:ext cx="28803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Rectangle 6"/>
          <p:cNvSpPr/>
          <p:nvPr/>
        </p:nvSpPr>
        <p:spPr bwMode="auto">
          <a:xfrm>
            <a:off x="6228184" y="5445224"/>
            <a:ext cx="288032"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7" idx="3"/>
            <a:endCxn id="6" idx="3"/>
          </p:cNvCxnSpPr>
          <p:nvPr/>
        </p:nvCxnSpPr>
        <p:spPr bwMode="auto">
          <a:xfrm flipH="1" flipV="1">
            <a:off x="4860032" y="3179356"/>
            <a:ext cx="1656184" cy="2337876"/>
          </a:xfrm>
          <a:prstGeom prst="curvedConnector3">
            <a:avLst>
              <a:gd name="adj1" fmla="val -64832"/>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890724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Matters Where the Expression Is Known</a:t>
            </a:r>
            <a:endParaRPr lang="en-US" dirty="0"/>
          </a:p>
        </p:txBody>
      </p:sp>
      <p:sp>
        <p:nvSpPr>
          <p:cNvPr id="3" name="Content Placeholder 2"/>
          <p:cNvSpPr>
            <a:spLocks noGrp="1"/>
          </p:cNvSpPr>
          <p:nvPr>
            <p:ph sz="half" idx="10"/>
          </p:nvPr>
        </p:nvSpPr>
        <p:spPr/>
        <p:txBody>
          <a:bodyPr/>
          <a:lstStyle/>
          <a:p>
            <a:r>
              <a:rPr lang="en-US" dirty="0" smtClean="0"/>
              <a:t>When fully deﬁned </a:t>
            </a:r>
            <a:r>
              <a:rPr lang="en-US" dirty="0"/>
              <a:t>in a unit body, GNATprove can use its implicit postcondition at every call in the same unit, but not </a:t>
            </a:r>
            <a:r>
              <a:rPr lang="en-US" dirty="0" smtClean="0"/>
              <a:t>elsewhere</a:t>
            </a:r>
          </a:p>
          <a:p>
            <a:pPr lvl="1"/>
            <a:r>
              <a:rPr lang="en-US" dirty="0" smtClean="0"/>
              <a:t>Even </a:t>
            </a:r>
            <a:r>
              <a:rPr lang="en-US" dirty="0"/>
              <a:t>if the expression function is declared in the unit </a:t>
            </a:r>
            <a:r>
              <a:rPr lang="en-US" dirty="0" smtClean="0"/>
              <a:t>spec</a:t>
            </a:r>
            <a:endParaRPr lang="en-US" dirty="0"/>
          </a:p>
          <a:p>
            <a:pPr marL="0" indent="0">
              <a:buNone/>
            </a:pPr>
            <a:endParaRPr lang="en-US" dirty="0"/>
          </a:p>
        </p:txBody>
      </p:sp>
      <p:sp>
        <p:nvSpPr>
          <p:cNvPr id="6" name="Double Wave 5"/>
          <p:cNvSpPr/>
          <p:nvPr/>
        </p:nvSpPr>
        <p:spPr bwMode="auto">
          <a:xfrm>
            <a:off x="5941527" y="5561330"/>
            <a:ext cx="574689" cy="25839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1331640" y="4941168"/>
            <a:ext cx="5452390" cy="1477328"/>
          </a:xfrm>
          <a:prstGeom prst="rect">
            <a:avLst/>
          </a:prstGeom>
          <a:noFill/>
          <a:ln>
            <a:solidFill>
              <a:schemeClr val="tx1"/>
            </a:solidFill>
            <a:prstDash val="sysDot"/>
          </a:ln>
        </p:spPr>
        <p:txBody>
          <a:bodyPr wrap="none" rtlCol="0">
            <a:spAutoFit/>
          </a:bodyPr>
          <a:lstStyle/>
          <a:p>
            <a:pPr>
              <a:tabLst>
                <a:tab pos="288925" algn="l"/>
              </a:tabLst>
            </a:pPr>
            <a:r>
              <a:rPr lang="en-US" sz="1600" b="1" i="0" kern="1200" dirty="0" smtClean="0">
                <a:latin typeface="Calibri" panose="020F0502020204030204" pitchFamily="34" charset="0"/>
              </a:rPr>
              <a:t>package </a:t>
            </a:r>
            <a:r>
              <a:rPr lang="en-US" sz="1600" b="1" i="0" kern="1200" dirty="0" smtClean="0">
                <a:solidFill>
                  <a:srgbClr val="C00000"/>
                </a:solidFill>
                <a:latin typeface="Calibri" panose="020F0502020204030204" pitchFamily="34" charset="0"/>
              </a:rPr>
              <a:t>body</a:t>
            </a:r>
            <a:r>
              <a:rPr lang="en-US" sz="1600" b="1" i="0" kern="1200" dirty="0" smtClean="0">
                <a:latin typeface="Calibri" panose="020F0502020204030204" pitchFamily="34" charset="0"/>
              </a:rPr>
              <a:t> </a:t>
            </a:r>
            <a:r>
              <a:rPr lang="en-US" sz="1600" i="0" kern="1200" dirty="0" smtClean="0">
                <a:latin typeface="Calibri" panose="020F0502020204030204" pitchFamily="34" charset="0"/>
              </a:rPr>
              <a:t>P </a:t>
            </a:r>
            <a:r>
              <a:rPr lang="en-US" sz="1600" b="1" i="0" kern="1200" dirty="0" smtClean="0">
                <a:latin typeface="Calibri" panose="020F0502020204030204" pitchFamily="34" charset="0"/>
              </a:rPr>
              <a:t>is</a:t>
            </a:r>
          </a:p>
          <a:p>
            <a:pPr>
              <a:spcAft>
                <a:spcPts val="600"/>
              </a:spcAft>
              <a:tabLst>
                <a:tab pos="288925" algn="l"/>
              </a:tabLst>
            </a:pPr>
            <a:r>
              <a:rPr lang="en-US" sz="1600" b="1" dirty="0">
                <a:latin typeface="Calibri" panose="020F0502020204030204" pitchFamily="34" charset="0"/>
              </a:rPr>
              <a:t>	</a:t>
            </a:r>
            <a:r>
              <a:rPr lang="en-US" sz="1600" dirty="0" smtClean="0">
                <a:latin typeface="Calibri" panose="020F0502020204030204" pitchFamily="34" charset="0"/>
              </a:rPr>
              <a:t>…</a:t>
            </a:r>
            <a:endParaRPr lang="en-US" sz="1600" i="0" kern="1200" dirty="0" smtClean="0">
              <a:latin typeface="Calibri" panose="020F0502020204030204" pitchFamily="34" charset="0"/>
            </a:endParaRPr>
          </a:p>
          <a:p>
            <a:pPr>
              <a:tabLst>
                <a:tab pos="288925" algn="l"/>
              </a:tabLst>
            </a:pPr>
            <a:r>
              <a:rPr lang="en-US" sz="1600" dirty="0" smtClean="0">
                <a:latin typeface="Calibri" panose="020F0502020204030204" pitchFamily="34" charset="0"/>
              </a:rPr>
              <a:t>	</a:t>
            </a:r>
            <a:r>
              <a:rPr lang="en-US" sz="1600" b="1" dirty="0" smtClean="0">
                <a:latin typeface="Calibri" panose="020F0502020204030204" pitchFamily="34" charset="0"/>
                <a:cs typeface="Consolas" panose="020B0609020204030204" pitchFamily="49" charset="0"/>
              </a:rPr>
              <a:t>function </a:t>
            </a:r>
            <a:r>
              <a:rPr lang="en-US" sz="1600" dirty="0" smtClean="0">
                <a:latin typeface="Calibri" panose="020F0502020204030204" pitchFamily="34" charset="0"/>
                <a:cs typeface="Consolas" panose="020B0609020204030204" pitchFamily="49" charset="0"/>
              </a:rPr>
              <a:t>Incremented (X : Integer) </a:t>
            </a:r>
            <a:r>
              <a:rPr lang="en-US" sz="1600" b="1" dirty="0" smtClean="0">
                <a:latin typeface="Calibri" panose="020F0502020204030204" pitchFamily="34" charset="0"/>
                <a:cs typeface="Consolas" panose="020B0609020204030204" pitchFamily="49" charset="0"/>
              </a:rPr>
              <a:t>return </a:t>
            </a:r>
            <a:r>
              <a:rPr lang="en-US" sz="1600" dirty="0" smtClean="0">
                <a:latin typeface="Calibri" panose="020F0502020204030204" pitchFamily="34" charset="0"/>
                <a:cs typeface="Consolas" panose="020B0609020204030204" pitchFamily="49" charset="0"/>
              </a:rPr>
              <a:t>Integer </a:t>
            </a:r>
            <a:r>
              <a:rPr lang="en-US" sz="1600" b="1" dirty="0" smtClean="0">
                <a:latin typeface="Calibri" panose="020F0502020204030204" pitchFamily="34" charset="0"/>
                <a:cs typeface="Consolas" panose="020B0609020204030204" pitchFamily="49" charset="0"/>
              </a:rPr>
              <a:t>is </a:t>
            </a:r>
            <a:r>
              <a:rPr lang="en-US" sz="1600" dirty="0" smtClean="0">
                <a:latin typeface="Calibri" panose="020F0502020204030204" pitchFamily="34" charset="0"/>
                <a:cs typeface="Consolas" panose="020B0609020204030204" pitchFamily="49" charset="0"/>
              </a:rPr>
              <a:t>(X + 1);  </a:t>
            </a:r>
          </a:p>
          <a:p>
            <a:pPr>
              <a:spcAft>
                <a:spcPts val="600"/>
              </a:spcAft>
              <a:tabLst>
                <a:tab pos="288925" algn="l"/>
              </a:tabLst>
            </a:pPr>
            <a:r>
              <a:rPr lang="en-US" sz="1600" dirty="0" smtClean="0">
                <a:latin typeface="Calibri" panose="020F0502020204030204" pitchFamily="34" charset="0"/>
                <a:cs typeface="Consolas" panose="020B0609020204030204" pitchFamily="49" charset="0"/>
              </a:rPr>
              <a:t>	…</a:t>
            </a:r>
          </a:p>
          <a:p>
            <a:pPr>
              <a:tabLst>
                <a:tab pos="288925" algn="l"/>
              </a:tabLst>
            </a:pPr>
            <a:r>
              <a:rPr lang="en-US" sz="1600" b="1" dirty="0" smtClean="0">
                <a:latin typeface="Calibri" panose="020F0502020204030204" pitchFamily="34" charset="0"/>
                <a:cs typeface="Consolas" panose="020B0609020204030204" pitchFamily="49" charset="0"/>
              </a:rPr>
              <a:t>end </a:t>
            </a:r>
            <a:r>
              <a:rPr lang="en-US" sz="1600" dirty="0" smtClean="0">
                <a:latin typeface="Calibri" panose="020F0502020204030204" pitchFamily="34" charset="0"/>
                <a:cs typeface="Consolas" panose="020B0609020204030204" pitchFamily="49" charset="0"/>
              </a:rPr>
              <a:t>P;</a:t>
            </a:r>
            <a:endParaRPr lang="en-US" sz="1600" dirty="0">
              <a:latin typeface="Calibri" panose="020F0502020204030204" pitchFamily="34" charset="0"/>
              <a:cs typeface="Consolas" panose="020B0609020204030204" pitchFamily="49" charset="0"/>
            </a:endParaRPr>
          </a:p>
        </p:txBody>
      </p:sp>
      <p:sp>
        <p:nvSpPr>
          <p:cNvPr id="5" name="TextBox 4"/>
          <p:cNvSpPr txBox="1"/>
          <p:nvPr/>
        </p:nvSpPr>
        <p:spPr>
          <a:xfrm>
            <a:off x="1331640" y="3068960"/>
            <a:ext cx="4604402" cy="1477328"/>
          </a:xfrm>
          <a:prstGeom prst="rect">
            <a:avLst/>
          </a:prstGeom>
          <a:noFill/>
          <a:ln>
            <a:solidFill>
              <a:schemeClr val="tx1"/>
            </a:solidFill>
            <a:prstDash val="sysDot"/>
          </a:ln>
        </p:spPr>
        <p:txBody>
          <a:bodyPr wrap="none" rtlCol="0">
            <a:spAutoFit/>
          </a:bodyPr>
          <a:lstStyle/>
          <a:p>
            <a:pPr>
              <a:tabLst>
                <a:tab pos="288925" algn="l"/>
              </a:tabLst>
            </a:pPr>
            <a:r>
              <a:rPr lang="en-US" sz="1600" b="1" i="0" kern="1200" dirty="0" smtClean="0">
                <a:latin typeface="Calibri" panose="020F0502020204030204" pitchFamily="34" charset="0"/>
              </a:rPr>
              <a:t>package </a:t>
            </a:r>
            <a:r>
              <a:rPr lang="en-US" sz="1600" i="0" kern="1200" dirty="0" smtClean="0">
                <a:latin typeface="Calibri" panose="020F0502020204030204" pitchFamily="34" charset="0"/>
              </a:rPr>
              <a:t>P </a:t>
            </a:r>
            <a:r>
              <a:rPr lang="en-US" sz="1600" b="1" i="0" kern="1200" dirty="0" smtClean="0">
                <a:latin typeface="Calibri" panose="020F0502020204030204" pitchFamily="34" charset="0"/>
              </a:rPr>
              <a:t>is</a:t>
            </a:r>
          </a:p>
          <a:p>
            <a:pPr>
              <a:spcAft>
                <a:spcPts val="600"/>
              </a:spcAft>
              <a:tabLst>
                <a:tab pos="288925" algn="l"/>
              </a:tabLst>
            </a:pPr>
            <a:r>
              <a:rPr lang="en-US" sz="1600" b="1" dirty="0">
                <a:latin typeface="Calibri" panose="020F0502020204030204" pitchFamily="34" charset="0"/>
              </a:rPr>
              <a:t>	</a:t>
            </a:r>
            <a:r>
              <a:rPr lang="en-US" sz="1600" dirty="0" smtClean="0">
                <a:latin typeface="Calibri" panose="020F0502020204030204" pitchFamily="34" charset="0"/>
              </a:rPr>
              <a:t>…</a:t>
            </a:r>
            <a:endParaRPr lang="en-US" sz="1600" i="0" kern="1200" dirty="0" smtClean="0">
              <a:latin typeface="Calibri" panose="020F0502020204030204" pitchFamily="34" charset="0"/>
            </a:endParaRPr>
          </a:p>
          <a:p>
            <a:pPr>
              <a:tabLst>
                <a:tab pos="288925" algn="l"/>
              </a:tabLst>
            </a:pPr>
            <a:r>
              <a:rPr lang="en-US" sz="1600" dirty="0" smtClean="0">
                <a:latin typeface="Calibri" panose="020F0502020204030204" pitchFamily="34" charset="0"/>
              </a:rPr>
              <a:t>	</a:t>
            </a:r>
            <a:r>
              <a:rPr lang="en-US" sz="1600" b="1" dirty="0" smtClean="0">
                <a:latin typeface="Calibri" panose="020F0502020204030204" pitchFamily="34" charset="0"/>
                <a:cs typeface="Consolas" panose="020B0609020204030204" pitchFamily="49" charset="0"/>
              </a:rPr>
              <a:t>function </a:t>
            </a:r>
            <a:r>
              <a:rPr lang="en-US" sz="1600" dirty="0" smtClean="0">
                <a:latin typeface="Calibri" panose="020F0502020204030204" pitchFamily="34" charset="0"/>
                <a:cs typeface="Consolas" panose="020B0609020204030204" pitchFamily="49" charset="0"/>
              </a:rPr>
              <a:t>Incremented (X : Integer) </a:t>
            </a:r>
            <a:r>
              <a:rPr lang="en-US" sz="1600" b="1" dirty="0" smtClean="0">
                <a:latin typeface="Calibri" panose="020F0502020204030204" pitchFamily="34" charset="0"/>
                <a:cs typeface="Consolas" panose="020B0609020204030204" pitchFamily="49" charset="0"/>
              </a:rPr>
              <a:t>return </a:t>
            </a:r>
            <a:r>
              <a:rPr lang="en-US" sz="1600" dirty="0" smtClean="0">
                <a:latin typeface="Calibri" panose="020F0502020204030204" pitchFamily="34" charset="0"/>
                <a:cs typeface="Consolas" panose="020B0609020204030204" pitchFamily="49" charset="0"/>
              </a:rPr>
              <a:t>Integer;</a:t>
            </a:r>
          </a:p>
          <a:p>
            <a:pPr>
              <a:spcAft>
                <a:spcPts val="600"/>
              </a:spcAft>
              <a:tabLst>
                <a:tab pos="288925" algn="l"/>
              </a:tabLst>
            </a:pPr>
            <a:r>
              <a:rPr lang="en-US" sz="1600" dirty="0" smtClean="0">
                <a:latin typeface="Calibri" panose="020F0502020204030204" pitchFamily="34" charset="0"/>
                <a:cs typeface="Consolas" panose="020B0609020204030204" pitchFamily="49" charset="0"/>
              </a:rPr>
              <a:t>	…</a:t>
            </a:r>
          </a:p>
          <a:p>
            <a:pPr>
              <a:tabLst>
                <a:tab pos="288925" algn="l"/>
              </a:tabLst>
            </a:pPr>
            <a:r>
              <a:rPr lang="en-US" sz="1600" b="1" dirty="0" smtClean="0">
                <a:latin typeface="Calibri" panose="020F0502020204030204" pitchFamily="34" charset="0"/>
                <a:cs typeface="Consolas" panose="020B0609020204030204" pitchFamily="49" charset="0"/>
              </a:rPr>
              <a:t>end </a:t>
            </a:r>
            <a:r>
              <a:rPr lang="en-US" sz="1600" dirty="0" smtClean="0">
                <a:latin typeface="Calibri" panose="020F0502020204030204" pitchFamily="34" charset="0"/>
                <a:cs typeface="Consolas" panose="020B0609020204030204" pitchFamily="49" charset="0"/>
              </a:rPr>
              <a:t>P;</a:t>
            </a:r>
            <a:endParaRPr lang="en-US" sz="1600" dirty="0">
              <a:latin typeface="Calibri" panose="020F0502020204030204" pitchFamily="34" charset="0"/>
              <a:cs typeface="Consolas" panose="020B0609020204030204" pitchFamily="49" charset="0"/>
            </a:endParaRPr>
          </a:p>
        </p:txBody>
      </p:sp>
      <p:sp>
        <p:nvSpPr>
          <p:cNvPr id="8" name="TextBox 7"/>
          <p:cNvSpPr txBox="1"/>
          <p:nvPr/>
        </p:nvSpPr>
        <p:spPr>
          <a:xfrm>
            <a:off x="7089743" y="5240278"/>
            <a:ext cx="1802738"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Only </a:t>
            </a:r>
            <a:r>
              <a:rPr lang="en-US" sz="1600" dirty="0" smtClean="0"/>
              <a:t>used for proof </a:t>
            </a:r>
            <a:r>
              <a:rPr lang="en-US" sz="1600" i="0" kern="1200" dirty="0" smtClean="0"/>
              <a:t>within body</a:t>
            </a:r>
          </a:p>
        </p:txBody>
      </p:sp>
      <p:cxnSp>
        <p:nvCxnSpPr>
          <p:cNvPr id="11" name="Curved Connector 10"/>
          <p:cNvCxnSpPr>
            <a:stCxn id="8" idx="1"/>
          </p:cNvCxnSpPr>
          <p:nvPr/>
        </p:nvCxnSpPr>
        <p:spPr bwMode="auto">
          <a:xfrm rot="10800000" flipV="1">
            <a:off x="6612249" y="5532666"/>
            <a:ext cx="477495" cy="14862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6" name="TextBox 15"/>
          <p:cNvSpPr txBox="1"/>
          <p:nvPr/>
        </p:nvSpPr>
        <p:spPr>
          <a:xfrm>
            <a:off x="6395840" y="3487471"/>
            <a:ext cx="1653018" cy="338554"/>
          </a:xfrm>
          <a:prstGeom prst="rect">
            <a:avLst/>
          </a:prstGeom>
          <a:solidFill>
            <a:schemeClr val="accent1">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Declaration only</a:t>
            </a:r>
          </a:p>
        </p:txBody>
      </p:sp>
      <p:cxnSp>
        <p:nvCxnSpPr>
          <p:cNvPr id="17" name="Curved Connector 16"/>
          <p:cNvCxnSpPr>
            <a:stCxn id="16" idx="1"/>
            <a:endCxn id="18" idx="3"/>
          </p:cNvCxnSpPr>
          <p:nvPr/>
        </p:nvCxnSpPr>
        <p:spPr bwMode="auto">
          <a:xfrm rot="10800000" flipV="1">
            <a:off x="5880428" y="3656748"/>
            <a:ext cx="515412" cy="15906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8" name="Rectangle 17"/>
          <p:cNvSpPr/>
          <p:nvPr/>
        </p:nvSpPr>
        <p:spPr bwMode="auto">
          <a:xfrm>
            <a:off x="5570876" y="3707796"/>
            <a:ext cx="30955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40000"/>
                    <a:lumOff val="6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Tree>
    <p:extLst>
      <p:ext uri="{BB962C8B-B14F-4D97-AF65-F5344CB8AC3E}">
        <p14:creationId xmlns:p14="http://schemas.microsoft.com/office/powerpoint/2010/main" val="18263573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178588"/>
            <a:ext cx="352616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smtClean="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8666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Run-Time Error Examples</a:t>
            </a:r>
            <a:endParaRPr lang="en-US" dirty="0"/>
          </a:p>
        </p:txBody>
      </p:sp>
      <p:sp>
        <p:nvSpPr>
          <p:cNvPr id="17410" name="Espace réservé du contenu 2"/>
          <p:cNvSpPr>
            <a:spLocks noGrp="1"/>
          </p:cNvSpPr>
          <p:nvPr>
            <p:ph sz="half" idx="10"/>
          </p:nvPr>
        </p:nvSpPr>
        <p:spPr>
          <a:xfrm>
            <a:off x="683568" y="1556125"/>
            <a:ext cx="8035131" cy="5334000"/>
          </a:xfrm>
        </p:spPr>
        <p:txBody>
          <a:bodyPr/>
          <a:lstStyle/>
          <a:p>
            <a:pPr>
              <a:spcBef>
                <a:spcPts val="5400"/>
              </a:spcBef>
            </a:pPr>
            <a:r>
              <a:rPr lang="en-US" altLang="fr-FR" dirty="0" smtClean="0"/>
              <a:t>I+J might overflow </a:t>
            </a:r>
          </a:p>
          <a:p>
            <a:pPr>
              <a:spcBef>
                <a:spcPts val="5400"/>
              </a:spcBef>
            </a:pPr>
            <a:r>
              <a:rPr lang="en-US" altLang="fr-FR" dirty="0" smtClean="0"/>
              <a:t>I+J might be outside A’s index range</a:t>
            </a:r>
          </a:p>
          <a:p>
            <a:pPr>
              <a:spcBef>
                <a:spcPts val="5400"/>
              </a:spcBef>
            </a:pPr>
            <a:r>
              <a:rPr lang="en-US" altLang="fr-FR" dirty="0" smtClean="0"/>
              <a:t>P/Q might overflow </a:t>
            </a:r>
          </a:p>
          <a:p>
            <a:pPr>
              <a:spcBef>
                <a:spcPts val="5400"/>
              </a:spcBef>
            </a:pPr>
            <a:r>
              <a:rPr lang="en-US" altLang="fr-FR" dirty="0" smtClean="0"/>
              <a:t>P/Q might be outside A’s component subtype</a:t>
            </a:r>
          </a:p>
          <a:p>
            <a:pPr>
              <a:spcBef>
                <a:spcPts val="5400"/>
              </a:spcBef>
            </a:pPr>
            <a:r>
              <a:rPr lang="en-US" altLang="fr-FR" dirty="0" smtClean="0"/>
              <a:t>Q might be zero</a:t>
            </a:r>
          </a:p>
        </p:txBody>
      </p:sp>
      <p:sp>
        <p:nvSpPr>
          <p:cNvPr id="11" name="TextBox 10"/>
          <p:cNvSpPr txBox="1"/>
          <p:nvPr/>
        </p:nvSpPr>
        <p:spPr>
          <a:xfrm>
            <a:off x="2801828" y="886252"/>
            <a:ext cx="2864887" cy="400110"/>
          </a:xfrm>
          <a:prstGeom prst="rect">
            <a:avLst/>
          </a:prstGeom>
          <a:solidFill>
            <a:srgbClr val="F4E7C6"/>
          </a:solidFill>
          <a:effectLst>
            <a:outerShdw blurRad="50800" dist="38100" dir="2700000" algn="tl" rotWithShape="0">
              <a:prstClr val="black">
                <a:alpha val="40000"/>
              </a:prstClr>
            </a:outerShdw>
          </a:effectLst>
        </p:spPr>
        <p:txBody>
          <a:bodyPr wrap="none" rtlCol="0">
            <a:spAutoFit/>
          </a:bodyPr>
          <a:lstStyle/>
          <a:p>
            <a:pPr lvl="0"/>
            <a:r>
              <a:rPr lang="en-US" altLang="en-US" sz="2000" dirty="0">
                <a:latin typeface="Consolas" panose="020B0609020204030204" pitchFamily="49" charset="0"/>
                <a:ea typeface="Source Code Pro" panose="020B0509030403020204" pitchFamily="49" charset="0"/>
              </a:rPr>
              <a:t>A (I + J) := P / Q;</a:t>
            </a:r>
            <a:endParaRPr lang="fr-FR" altLang="en-US" sz="2000" b="1" dirty="0">
              <a:latin typeface="Consolas" panose="020B0609020204030204" pitchFamily="49" charset="0"/>
              <a:ea typeface="Source Code Pro" panose="020B0509030403020204" pitchFamily="49" charset="0"/>
            </a:endParaRPr>
          </a:p>
        </p:txBody>
      </p:sp>
      <p:sp>
        <p:nvSpPr>
          <p:cNvPr id="12" name="TextBox 11"/>
          <p:cNvSpPr txBox="1"/>
          <p:nvPr/>
        </p:nvSpPr>
        <p:spPr>
          <a:xfrm>
            <a:off x="1154092" y="2063610"/>
            <a:ext cx="6337300"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a:t>
            </a:r>
            <a:r>
              <a:rPr lang="en-US" altLang="en-US" sz="1600" b="1" noProof="1" smtClean="0">
                <a:solidFill>
                  <a:srgbClr val="C00000"/>
                </a:solidFill>
                <a:latin typeface="Consolas" panose="020B0609020204030204" pitchFamily="49" charset="0"/>
                <a:ea typeface="Source Code Pro" panose="020B0509030403020204" pitchFamily="49" charset="0"/>
              </a:rPr>
              <a:t>Integer'Last + 1</a:t>
            </a:r>
            <a:r>
              <a:rPr lang="en-US" altLang="en-US" sz="1600" noProof="1" smtClean="0">
                <a:latin typeface="Consolas" panose="020B0609020204030204" pitchFamily="49" charset="0"/>
                <a:ea typeface="Source Code Pro" panose="020B0509030403020204" pitchFamily="49" charset="0"/>
              </a:rPr>
              <a:t>) := P / Q;</a:t>
            </a:r>
            <a:endParaRPr lang="en-US" altLang="en-US" sz="1600" b="1" noProof="1">
              <a:latin typeface="Consolas" panose="020B0609020204030204" pitchFamily="49" charset="0"/>
              <a:ea typeface="Source Code Pro" panose="020B0509030403020204" pitchFamily="49" charset="0"/>
            </a:endParaRPr>
          </a:p>
        </p:txBody>
      </p:sp>
      <p:sp>
        <p:nvSpPr>
          <p:cNvPr id="14" name="TextBox 13"/>
          <p:cNvSpPr txBox="1"/>
          <p:nvPr/>
        </p:nvSpPr>
        <p:spPr>
          <a:xfrm>
            <a:off x="1154092" y="3050127"/>
            <a:ext cx="6337300"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a:t>
            </a:r>
            <a:r>
              <a:rPr lang="en-US" altLang="en-US" sz="1600" b="1" noProof="1" smtClean="0">
                <a:solidFill>
                  <a:srgbClr val="C00000"/>
                </a:solidFill>
                <a:latin typeface="Consolas" panose="020B0609020204030204" pitchFamily="49" charset="0"/>
                <a:ea typeface="Source Code Pro" panose="020B0509030403020204" pitchFamily="49" charset="0"/>
              </a:rPr>
              <a:t>A'Last + 1</a:t>
            </a:r>
            <a:r>
              <a:rPr lang="en-US" altLang="en-US" sz="1600" noProof="1" smtClean="0">
                <a:latin typeface="Consolas" panose="020B0609020204030204" pitchFamily="49" charset="0"/>
                <a:ea typeface="Source Code Pro" panose="020B0509030403020204" pitchFamily="49" charset="0"/>
              </a:rPr>
              <a:t>) := P / Q;</a:t>
            </a:r>
            <a:endParaRPr lang="en-US" altLang="en-US" sz="1600" noProof="1">
              <a:latin typeface="Consolas" panose="020B0609020204030204" pitchFamily="49" charset="0"/>
              <a:ea typeface="Source Code Pro" panose="020B0509030403020204" pitchFamily="49" charset="0"/>
            </a:endParaRPr>
          </a:p>
        </p:txBody>
      </p:sp>
      <p:sp>
        <p:nvSpPr>
          <p:cNvPr id="15" name="TextBox 14"/>
          <p:cNvSpPr txBox="1"/>
          <p:nvPr/>
        </p:nvSpPr>
        <p:spPr>
          <a:xfrm>
            <a:off x="1154092" y="4036644"/>
            <a:ext cx="6337300"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(I + J) := </a:t>
            </a:r>
            <a:r>
              <a:rPr lang="en-US" altLang="en-US" sz="1600" b="1" noProof="1" smtClean="0">
                <a:solidFill>
                  <a:srgbClr val="C00000"/>
                </a:solidFill>
                <a:latin typeface="Consolas" panose="020B0609020204030204" pitchFamily="49" charset="0"/>
                <a:ea typeface="Source Code Pro" panose="020B0509030403020204" pitchFamily="49" charset="0"/>
              </a:rPr>
              <a:t>Integer'First / (-1)</a:t>
            </a:r>
            <a:r>
              <a:rPr lang="en-US" altLang="en-US" sz="1600" noProof="1" smtClean="0">
                <a:latin typeface="Consolas" panose="020B0609020204030204" pitchFamily="49" charset="0"/>
                <a:ea typeface="Source Code Pro" panose="020B0509030403020204" pitchFamily="49" charset="0"/>
              </a:rPr>
              <a:t>;</a:t>
            </a:r>
            <a:endParaRPr lang="en-US" altLang="en-US" sz="1600" noProof="1">
              <a:latin typeface="Consolas" panose="020B0609020204030204" pitchFamily="49" charset="0"/>
              <a:ea typeface="Source Code Pro" panose="020B0509030403020204" pitchFamily="49" charset="0"/>
            </a:endParaRPr>
          </a:p>
        </p:txBody>
      </p:sp>
      <p:sp>
        <p:nvSpPr>
          <p:cNvPr id="16" name="TextBox 15"/>
          <p:cNvSpPr txBox="1"/>
          <p:nvPr/>
        </p:nvSpPr>
        <p:spPr>
          <a:xfrm>
            <a:off x="1154092" y="5023161"/>
            <a:ext cx="6337300"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(I + J) := </a:t>
            </a:r>
            <a:r>
              <a:rPr lang="en-US" altLang="en-US" sz="1600" b="1" noProof="1" smtClean="0">
                <a:solidFill>
                  <a:srgbClr val="C00000"/>
                </a:solidFill>
                <a:latin typeface="Consolas" panose="020B0609020204030204" pitchFamily="49" charset="0"/>
                <a:ea typeface="Source Code Pro" panose="020B0509030403020204" pitchFamily="49" charset="0"/>
              </a:rPr>
              <a:t>1 / (-1)</a:t>
            </a:r>
            <a:r>
              <a:rPr lang="en-US" altLang="en-US" sz="1600" noProof="1" smtClean="0">
                <a:latin typeface="Consolas" panose="020B0609020204030204" pitchFamily="49" charset="0"/>
                <a:ea typeface="Source Code Pro" panose="020B0509030403020204" pitchFamily="49" charset="0"/>
              </a:rPr>
              <a:t>;</a:t>
            </a:r>
            <a:endParaRPr lang="en-US" altLang="en-US" sz="1600" noProof="1">
              <a:latin typeface="Consolas" panose="020B0609020204030204" pitchFamily="49" charset="0"/>
              <a:ea typeface="Source Code Pro" panose="020B0509030403020204" pitchFamily="49" charset="0"/>
            </a:endParaRPr>
          </a:p>
        </p:txBody>
      </p:sp>
      <p:sp>
        <p:nvSpPr>
          <p:cNvPr id="17" name="TextBox 16"/>
          <p:cNvSpPr txBox="1"/>
          <p:nvPr/>
        </p:nvSpPr>
        <p:spPr>
          <a:xfrm>
            <a:off x="1154092" y="6009677"/>
            <a:ext cx="6337300" cy="338554"/>
          </a:xfrm>
          <a:prstGeom prst="rect">
            <a:avLst/>
          </a:prstGeom>
          <a:solidFill>
            <a:schemeClr val="bg1">
              <a:lumMod val="95000"/>
            </a:schemeClr>
          </a:solidFill>
        </p:spPr>
        <p:txBody>
          <a:bodyPr wrap="square" rtlCol="0">
            <a:spAutoFit/>
          </a:bodyPr>
          <a:lstStyle/>
          <a:p>
            <a:pPr lvl="0"/>
            <a:r>
              <a:rPr lang="en-US" altLang="en-US" sz="1600" noProof="1" smtClean="0">
                <a:latin typeface="Courier New" charset="0"/>
                <a:ea typeface="ＭＳ Ｐゴシック" charset="-128"/>
              </a:rPr>
              <a:t>A (I + J) := P </a:t>
            </a:r>
            <a:r>
              <a:rPr lang="en-US" altLang="en-US" sz="1600" b="1" noProof="1" smtClean="0">
                <a:solidFill>
                  <a:srgbClr val="C00000"/>
                </a:solidFill>
                <a:latin typeface="Courier New" charset="0"/>
                <a:ea typeface="ＭＳ Ｐゴシック" charset="-128"/>
              </a:rPr>
              <a:t>/ 0</a:t>
            </a:r>
            <a:r>
              <a:rPr lang="en-US" altLang="en-US" sz="1600" noProof="1" smtClean="0">
                <a:latin typeface="Courier New" charset="0"/>
                <a:ea typeface="ＭＳ Ｐゴシック" charset="-128"/>
              </a:rPr>
              <a:t>;</a:t>
            </a:r>
            <a:endParaRPr lang="en-US" altLang="en-US" sz="1600" b="1" noProof="1">
              <a:latin typeface="Courier New" charset="0"/>
              <a:ea typeface="ＭＳ Ｐゴシック" charset="-128"/>
            </a:endParaRPr>
          </a:p>
        </p:txBody>
      </p:sp>
    </p:spTree>
    <p:extLst>
      <p:ext uri="{BB962C8B-B14F-4D97-AF65-F5344CB8AC3E}">
        <p14:creationId xmlns:p14="http://schemas.microsoft.com/office/powerpoint/2010/main" val="35888659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AoRTE</a:t>
            </a:r>
            <a:r>
              <a:rPr lang="en-US" dirty="0"/>
              <a:t> In </a:t>
            </a:r>
            <a:r>
              <a:rPr lang="en-US" dirty="0" smtClean="0"/>
              <a:t>Assertions Themselves</a:t>
            </a:r>
            <a:endParaRPr lang="en-US" dirty="0"/>
          </a:p>
        </p:txBody>
      </p:sp>
      <p:sp>
        <p:nvSpPr>
          <p:cNvPr id="3" name="Content Placeholder 2"/>
          <p:cNvSpPr>
            <a:spLocks noGrp="1"/>
          </p:cNvSpPr>
          <p:nvPr>
            <p:ph sz="half" idx="10"/>
          </p:nvPr>
        </p:nvSpPr>
        <p:spPr/>
        <p:txBody>
          <a:bodyPr/>
          <a:lstStyle/>
          <a:p>
            <a:r>
              <a:rPr lang="en-US" dirty="0" smtClean="0"/>
              <a:t>Recall there are various forms of assertion</a:t>
            </a:r>
          </a:p>
          <a:p>
            <a:pPr lvl="1"/>
            <a:r>
              <a:rPr lang="en-US" dirty="0" smtClean="0"/>
              <a:t>Preconditions</a:t>
            </a:r>
          </a:p>
          <a:p>
            <a:pPr lvl="1"/>
            <a:r>
              <a:rPr lang="en-US" dirty="0" smtClean="0"/>
              <a:t>Postconditions</a:t>
            </a:r>
          </a:p>
          <a:p>
            <a:pPr lvl="1"/>
            <a:r>
              <a:rPr lang="en-US" dirty="0" smtClean="0"/>
              <a:t>Pragma (and procedure) Assert</a:t>
            </a:r>
          </a:p>
          <a:p>
            <a:pPr lvl="1"/>
            <a:r>
              <a:rPr lang="en-US" dirty="0" smtClean="0"/>
              <a:t>Contract_Cases</a:t>
            </a:r>
          </a:p>
          <a:p>
            <a:pPr lvl="1"/>
            <a:r>
              <a:rPr lang="en-US" dirty="0" smtClean="0"/>
              <a:t>Etc.</a:t>
            </a:r>
          </a:p>
          <a:p>
            <a:r>
              <a:rPr lang="en-US" dirty="0" smtClean="0"/>
              <a:t>Assertions expressions can raise exceptions</a:t>
            </a:r>
            <a:r>
              <a:rPr lang="en-US" altLang="fr-FR" dirty="0" smtClean="0"/>
              <a:t> </a:t>
            </a:r>
          </a:p>
          <a:p>
            <a:pPr lvl="1"/>
            <a:r>
              <a:rPr lang="en-US" dirty="0" smtClean="0"/>
              <a:t>Due to errors in their expressions</a:t>
            </a:r>
          </a:p>
          <a:p>
            <a:pPr lvl="1"/>
            <a:r>
              <a:rPr lang="en-US" altLang="fr-FR" dirty="0" smtClean="0"/>
              <a:t>Semantics </a:t>
            </a:r>
            <a:r>
              <a:rPr lang="en-US" altLang="fr-FR" dirty="0"/>
              <a:t>in contracts are the </a:t>
            </a:r>
            <a:r>
              <a:rPr lang="en-US" altLang="fr-FR" dirty="0" smtClean="0"/>
              <a:t>usual Ada semantics</a:t>
            </a:r>
            <a:endParaRPr lang="en-US" dirty="0" smtClean="0"/>
          </a:p>
          <a:p>
            <a:r>
              <a:rPr lang="en-US" dirty="0" smtClean="0"/>
              <a:t>Like </a:t>
            </a:r>
            <a:r>
              <a:rPr lang="en-US" dirty="0"/>
              <a:t>any other </a:t>
            </a:r>
            <a:r>
              <a:rPr lang="en-US" dirty="0" smtClean="0"/>
              <a:t>exception, GNATprove attempts to prove these cannot occur </a:t>
            </a:r>
            <a:endParaRPr lang="en-US" dirty="0"/>
          </a:p>
        </p:txBody>
      </p:sp>
    </p:spTree>
    <p:extLst>
      <p:ext uri="{BB962C8B-B14F-4D97-AF65-F5344CB8AC3E}">
        <p14:creationId xmlns:p14="http://schemas.microsoft.com/office/powerpoint/2010/main" val="35528438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Where Are Assertions Checked for </a:t>
            </a:r>
            <a:r>
              <a:rPr lang="en-US" dirty="0" err="1" smtClean="0"/>
              <a:t>AoRTE</a:t>
            </a:r>
            <a:r>
              <a:rPr lang="en-US" dirty="0" smtClean="0"/>
              <a:t>?</a:t>
            </a:r>
            <a:endParaRPr lang="en-US" dirty="0"/>
          </a:p>
        </p:txBody>
      </p:sp>
      <p:sp>
        <p:nvSpPr>
          <p:cNvPr id="31746" name="Espace réservé du contenu 2"/>
          <p:cNvSpPr>
            <a:spLocks noGrp="1"/>
          </p:cNvSpPr>
          <p:nvPr>
            <p:ph sz="half" idx="10"/>
          </p:nvPr>
        </p:nvSpPr>
        <p:spPr/>
        <p:txBody>
          <a:bodyPr/>
          <a:lstStyle/>
          <a:p>
            <a:r>
              <a:rPr lang="en-US" altLang="fr-FR" dirty="0" smtClean="0"/>
              <a:t>Low-level assertions: where they appear</a:t>
            </a:r>
          </a:p>
          <a:p>
            <a:pPr lvl="1"/>
            <a:r>
              <a:rPr lang="en-US" altLang="fr-FR" dirty="0" smtClean="0"/>
              <a:t>For example, pragma and procedure Assert</a:t>
            </a:r>
          </a:p>
          <a:p>
            <a:r>
              <a:rPr lang="en-US" altLang="fr-FR" dirty="0" smtClean="0"/>
              <a:t>Preconditions: when verifying unit’s body</a:t>
            </a:r>
          </a:p>
          <a:p>
            <a:pPr lvl="1"/>
            <a:r>
              <a:rPr lang="en-US" altLang="fr-FR" dirty="0" smtClean="0"/>
              <a:t>This is </a:t>
            </a:r>
            <a:r>
              <a:rPr lang="en-US" altLang="fr-FR" b="1" i="1" dirty="0" smtClean="0"/>
              <a:t>not</a:t>
            </a:r>
            <a:r>
              <a:rPr lang="en-US" altLang="fr-FR" dirty="0" smtClean="0"/>
              <a:t> the verification that the preconditions hold, which is done at the point of the calls</a:t>
            </a:r>
          </a:p>
          <a:p>
            <a:r>
              <a:rPr lang="en-US" altLang="fr-FR" dirty="0" smtClean="0"/>
              <a:t>Postconditions: when verifying unit’s body</a:t>
            </a:r>
          </a:p>
        </p:txBody>
      </p:sp>
      <p:grpSp>
        <p:nvGrpSpPr>
          <p:cNvPr id="28" name="Group 27"/>
          <p:cNvGrpSpPr/>
          <p:nvPr/>
        </p:nvGrpSpPr>
        <p:grpSpPr>
          <a:xfrm>
            <a:off x="369920" y="4293096"/>
            <a:ext cx="8404160" cy="2160240"/>
            <a:chOff x="416312" y="4293096"/>
            <a:chExt cx="8404160" cy="2160240"/>
          </a:xfrm>
        </p:grpSpPr>
        <p:sp>
          <p:nvSpPr>
            <p:cNvPr id="7" name="TextBox 6"/>
            <p:cNvSpPr txBox="1"/>
            <p:nvPr/>
          </p:nvSpPr>
          <p:spPr>
            <a:xfrm>
              <a:off x="416312" y="5230514"/>
              <a:ext cx="1790219" cy="338554"/>
            </a:xfrm>
            <a:prstGeom prst="rect">
              <a:avLst/>
            </a:prstGeom>
            <a:solidFill>
              <a:schemeClr val="accent6">
                <a:lumMod val="20000"/>
                <a:lumOff val="80000"/>
              </a:schemeClr>
            </a:solidFill>
          </p:spPr>
          <p:txBody>
            <a:bodyPr wrap="square" rtlCol="0">
              <a:spAutoFit/>
            </a:bodyPr>
            <a:lstStyle/>
            <a:p>
              <a:r>
                <a:rPr lang="en-US" sz="1600" dirty="0" smtClean="0"/>
                <a:t>A c</a:t>
              </a:r>
              <a:r>
                <a:rPr lang="en-US" sz="1600" i="0" kern="1200" dirty="0" smtClean="0"/>
                <a:t>alling context:</a:t>
              </a:r>
            </a:p>
          </p:txBody>
        </p:sp>
        <p:grpSp>
          <p:nvGrpSpPr>
            <p:cNvPr id="25" name="Group 24"/>
            <p:cNvGrpSpPr/>
            <p:nvPr/>
          </p:nvGrpSpPr>
          <p:grpSpPr>
            <a:xfrm>
              <a:off x="590970" y="4293096"/>
              <a:ext cx="7263042" cy="1015662"/>
              <a:chOff x="590970" y="4293096"/>
              <a:chExt cx="7263042" cy="1015662"/>
            </a:xfrm>
          </p:grpSpPr>
          <p:sp>
            <p:nvSpPr>
              <p:cNvPr id="3" name="TextBox 2"/>
              <p:cNvSpPr txBox="1"/>
              <p:nvPr/>
            </p:nvSpPr>
            <p:spPr>
              <a:xfrm>
                <a:off x="1167406" y="4293096"/>
                <a:ext cx="5054589" cy="574516"/>
              </a:xfrm>
              <a:prstGeom prst="rect">
                <a:avLst/>
              </a:prstGeom>
              <a:noFill/>
            </p:spPr>
            <p:txBody>
              <a:bodyPr wrap="none" rtlCol="0">
                <a:spAutoFit/>
              </a:bodyPr>
              <a:lstStyle/>
              <a:p>
                <a:pPr lvl="0"/>
                <a:r>
                  <a:rPr lang="en-US" altLang="en-US" sz="1400" b="1" noProof="1" smtClean="0">
                    <a:latin typeface="Consolas" panose="020B0609020204030204" pitchFamily="49" charset="0"/>
                    <a:ea typeface="ＭＳ Ｐゴシック" charset="-128"/>
                    <a:cs typeface="Consolas" panose="020B0609020204030204" pitchFamily="49" charset="0"/>
                  </a:rPr>
                  <a:t>function </a:t>
                </a:r>
                <a:r>
                  <a:rPr lang="en-US" altLang="en-US" sz="1400" noProof="1" smtClean="0">
                    <a:latin typeface="Consolas" panose="020B0609020204030204" pitchFamily="49" charset="0"/>
                    <a:ea typeface="ＭＳ Ｐゴシック" charset="-128"/>
                    <a:cs typeface="Consolas" panose="020B0609020204030204" pitchFamily="49" charset="0"/>
                  </a:rPr>
                  <a:t>Add (X, Y : Integer) </a:t>
                </a:r>
                <a:r>
                  <a:rPr lang="en-US" altLang="en-US" sz="1400" b="1" noProof="1" smtClean="0">
                    <a:latin typeface="Consolas" panose="020B0609020204030204" pitchFamily="49" charset="0"/>
                    <a:ea typeface="ＭＳ Ｐゴシック" charset="-128"/>
                    <a:cs typeface="Consolas" panose="020B0609020204030204" pitchFamily="49" charset="0"/>
                  </a:rPr>
                  <a:t>return </a:t>
                </a:r>
                <a:r>
                  <a:rPr lang="en-US" altLang="en-US" sz="1400" noProof="1" smtClean="0">
                    <a:latin typeface="Consolas" panose="020B0609020204030204" pitchFamily="49" charset="0"/>
                    <a:ea typeface="ＭＳ Ｐゴシック" charset="-128"/>
                    <a:cs typeface="Consolas" panose="020B0609020204030204" pitchFamily="49" charset="0"/>
                  </a:rPr>
                  <a:t>Integer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spcBef>
                    <a:spcPts val="400"/>
                  </a:spcBef>
                </a:pPr>
                <a:r>
                  <a:rPr lang="en-US" altLang="en-US" sz="1400" b="1" noProof="1" smtClean="0">
                    <a:latin typeface="Consolas" panose="020B0609020204030204" pitchFamily="49" charset="0"/>
                    <a:ea typeface="ＭＳ Ｐゴシック" charset="-128"/>
                    <a:cs typeface="Consolas" panose="020B0609020204030204" pitchFamily="49" charset="0"/>
                  </a:rPr>
                  <a:t>  </a:t>
                </a:r>
                <a:r>
                  <a:rPr lang="en-US" altLang="en-US" sz="1400" noProof="1" smtClean="0">
                    <a:latin typeface="Consolas" panose="020B0609020204030204" pitchFamily="49" charset="0"/>
                    <a:ea typeface="ＭＳ Ｐゴシック" charset="-128"/>
                    <a:cs typeface="Consolas" panose="020B0609020204030204" pitchFamily="49" charset="0"/>
                  </a:rPr>
                  <a:t>Pre =&gt; X + Y </a:t>
                </a:r>
                <a:r>
                  <a:rPr lang="en-US" altLang="en-US" sz="1400" b="1" noProof="1" smtClean="0">
                    <a:latin typeface="Consolas" panose="020B0609020204030204" pitchFamily="49" charset="0"/>
                    <a:ea typeface="ＭＳ Ｐゴシック" charset="-128"/>
                    <a:cs typeface="Consolas" panose="020B0609020204030204" pitchFamily="49" charset="0"/>
                  </a:rPr>
                  <a:t>in </a:t>
                </a:r>
                <a:r>
                  <a:rPr lang="en-US" altLang="en-US" sz="1400" noProof="1" smtClean="0">
                    <a:latin typeface="Consolas" panose="020B0609020204030204" pitchFamily="49" charset="0"/>
                    <a:ea typeface="ＭＳ Ｐゴシック" charset="-128"/>
                    <a:cs typeface="Consolas" panose="020B0609020204030204" pitchFamily="49" charset="0"/>
                  </a:rPr>
                  <a:t>Integer;</a:t>
                </a:r>
                <a:endParaRPr lang="en-US" altLang="en-US" sz="1400" noProof="1">
                  <a:latin typeface="Consolas" panose="020B0609020204030204" pitchFamily="49" charset="0"/>
                  <a:ea typeface="ＭＳ Ｐゴシック" charset="-128"/>
                  <a:cs typeface="Consolas" panose="020B0609020204030204" pitchFamily="49" charset="0"/>
                </a:endParaRPr>
              </a:p>
            </p:txBody>
          </p:sp>
          <p:pic>
            <p:nvPicPr>
              <p:cNvPr id="5"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970" y="4543365"/>
                <a:ext cx="239712"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bwMode="auto">
              <a:xfrm>
                <a:off x="3677150" y="4606889"/>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11" idx="1"/>
                <a:endCxn id="9" idx="3"/>
              </p:cNvCxnSpPr>
              <p:nvPr/>
            </p:nvCxnSpPr>
            <p:spPr bwMode="auto">
              <a:xfrm rot="10800000">
                <a:off x="3893175" y="4714902"/>
                <a:ext cx="696803" cy="116803"/>
              </a:xfrm>
              <a:prstGeom prst="curvedConnector3">
                <a:avLst/>
              </a:prstGeom>
              <a:solidFill>
                <a:schemeClr val="accent1"/>
              </a:solidFill>
              <a:ln w="9525" cap="flat" cmpd="sng" algn="ctr">
                <a:solidFill>
                  <a:srgbClr val="C00000"/>
                </a:solidFill>
                <a:prstDash val="solid"/>
                <a:round/>
                <a:headEnd type="none" w="med" len="med"/>
                <a:tailEnd type="triangle"/>
              </a:ln>
              <a:effectLst/>
            </p:spPr>
          </p:cxnSp>
          <p:grpSp>
            <p:nvGrpSpPr>
              <p:cNvPr id="24" name="Group 23"/>
              <p:cNvGrpSpPr/>
              <p:nvPr/>
            </p:nvGrpSpPr>
            <p:grpSpPr>
              <a:xfrm>
                <a:off x="4589977" y="4662427"/>
                <a:ext cx="3264035" cy="646331"/>
                <a:chOff x="4589977" y="4662427"/>
                <a:chExt cx="3264035" cy="646331"/>
              </a:xfrm>
            </p:grpSpPr>
            <p:sp>
              <p:nvSpPr>
                <p:cNvPr id="11" name="TextBox 10"/>
                <p:cNvSpPr txBox="1"/>
                <p:nvPr/>
              </p:nvSpPr>
              <p:spPr>
                <a:xfrm>
                  <a:off x="4589977" y="4662427"/>
                  <a:ext cx="3264035" cy="338554"/>
                </a:xfrm>
                <a:prstGeom prst="rect">
                  <a:avLst/>
                </a:prstGeom>
                <a:noFill/>
                <a:ln>
                  <a:solidFill>
                    <a:srgbClr val="C00000"/>
                  </a:solidFill>
                </a:ln>
              </p:spPr>
              <p:txBody>
                <a:bodyPr wrap="none" rtlCol="0">
                  <a:spAutoFit/>
                </a:bodyPr>
                <a:lstStyle/>
                <a:p>
                  <a:pPr algn="ctr"/>
                  <a:r>
                    <a:rPr lang="en-US" altLang="en-US" sz="1600" noProof="1">
                      <a:solidFill>
                        <a:srgbClr val="FF0000"/>
                      </a:solidFill>
                      <a:ea typeface="ＭＳ Ｐゴシック" charset="-128"/>
                      <a:cs typeface="Arial" panose="020B0604020202020204" pitchFamily="34" charset="0"/>
                    </a:rPr>
                    <a:t>medium: </a:t>
                  </a:r>
                  <a:r>
                    <a:rPr lang="en-US" altLang="en-US" sz="1600" noProof="1" smtClean="0">
                      <a:solidFill>
                        <a:srgbClr val="FF0000"/>
                      </a:solidFill>
                      <a:ea typeface="ＭＳ Ｐゴシック" charset="-128"/>
                      <a:cs typeface="Arial" panose="020B0604020202020204" pitchFamily="34" charset="0"/>
                    </a:rPr>
                    <a:t>overflow check might </a:t>
                  </a:r>
                  <a:r>
                    <a:rPr lang="en-US" altLang="en-US" sz="1600" noProof="1">
                      <a:solidFill>
                        <a:srgbClr val="FF0000"/>
                      </a:solidFill>
                      <a:ea typeface="ＭＳ Ｐゴシック" charset="-128"/>
                      <a:cs typeface="Arial" panose="020B0604020202020204" pitchFamily="34" charset="0"/>
                    </a:rPr>
                    <a:t>fail</a:t>
                  </a:r>
                  <a:endParaRPr lang="en-US" sz="1600" i="0" kern="1200" dirty="0" smtClean="0">
                    <a:solidFill>
                      <a:srgbClr val="FF0000"/>
                    </a:solidFill>
                    <a:cs typeface="Arial" panose="020B0604020202020204" pitchFamily="34" charset="0"/>
                  </a:endParaRPr>
                </a:p>
              </p:txBody>
            </p:sp>
            <p:sp>
              <p:nvSpPr>
                <p:cNvPr id="18" name="TextBox 17"/>
                <p:cNvSpPr txBox="1"/>
                <p:nvPr/>
              </p:nvSpPr>
              <p:spPr>
                <a:xfrm>
                  <a:off x="5275517" y="5000981"/>
                  <a:ext cx="1892954" cy="307777"/>
                </a:xfrm>
                <a:prstGeom prst="rect">
                  <a:avLst/>
                </a:prstGeom>
                <a:noFill/>
              </p:spPr>
              <p:txBody>
                <a:bodyPr wrap="none" rtlCol="0">
                  <a:spAutoFit/>
                </a:bodyPr>
                <a:lstStyle/>
                <a:p>
                  <a:pPr algn="ctr"/>
                  <a:r>
                    <a:rPr lang="en-US" sz="1400" i="0" kern="1200" dirty="0" smtClean="0"/>
                    <a:t>GNATprove Message</a:t>
                  </a:r>
                </a:p>
              </p:txBody>
            </p:sp>
          </p:grpSp>
        </p:grpSp>
        <p:grpSp>
          <p:nvGrpSpPr>
            <p:cNvPr id="27" name="Group 26"/>
            <p:cNvGrpSpPr/>
            <p:nvPr/>
          </p:nvGrpSpPr>
          <p:grpSpPr>
            <a:xfrm>
              <a:off x="590970" y="5837782"/>
              <a:ext cx="8229502" cy="615554"/>
              <a:chOff x="590970" y="5765774"/>
              <a:chExt cx="8229502" cy="615554"/>
            </a:xfrm>
          </p:grpSpPr>
          <p:pic>
            <p:nvPicPr>
              <p:cNvPr id="6"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970" y="5803767"/>
                <a:ext cx="239712"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167406" y="5765774"/>
                <a:ext cx="2868093" cy="307777"/>
              </a:xfrm>
              <a:prstGeom prst="rect">
                <a:avLst/>
              </a:prstGeom>
              <a:noFill/>
            </p:spPr>
            <p:txBody>
              <a:bodyPr wrap="none" rtlCol="0">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X := Add (Integer'Last, 1);</a:t>
                </a:r>
                <a:endParaRPr lang="en-US" altLang="en-US" sz="1400" noProof="1">
                  <a:latin typeface="Consolas" panose="020B0609020204030204" pitchFamily="49" charset="0"/>
                  <a:ea typeface="ＭＳ Ｐゴシック" charset="-128"/>
                  <a:cs typeface="Consolas" panose="020B0609020204030204" pitchFamily="49" charset="0"/>
                </a:endParaRPr>
              </a:p>
            </p:txBody>
          </p:sp>
          <p:sp>
            <p:nvSpPr>
              <p:cNvPr id="14" name="Rectangle 13"/>
              <p:cNvSpPr/>
              <p:nvPr/>
            </p:nvSpPr>
            <p:spPr bwMode="auto">
              <a:xfrm>
                <a:off x="3804080" y="5818891"/>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5" name="Curved Connector 14"/>
              <p:cNvCxnSpPr>
                <a:stCxn id="16" idx="1"/>
                <a:endCxn id="14" idx="3"/>
              </p:cNvCxnSpPr>
              <p:nvPr/>
            </p:nvCxnSpPr>
            <p:spPr bwMode="auto">
              <a:xfrm rot="10800000">
                <a:off x="4020104" y="5926903"/>
                <a:ext cx="351714" cy="12700"/>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grpSp>
            <p:nvGrpSpPr>
              <p:cNvPr id="26" name="Group 25"/>
              <p:cNvGrpSpPr/>
              <p:nvPr/>
            </p:nvGrpSpPr>
            <p:grpSpPr>
              <a:xfrm>
                <a:off x="4371818" y="5773014"/>
                <a:ext cx="4448654" cy="608314"/>
                <a:chOff x="4371818" y="5773014"/>
                <a:chExt cx="4448654" cy="608314"/>
              </a:xfrm>
            </p:grpSpPr>
            <p:sp>
              <p:nvSpPr>
                <p:cNvPr id="16" name="TextBox 15"/>
                <p:cNvSpPr txBox="1"/>
                <p:nvPr/>
              </p:nvSpPr>
              <p:spPr>
                <a:xfrm>
                  <a:off x="4371818" y="5773014"/>
                  <a:ext cx="4448654" cy="307777"/>
                </a:xfrm>
                <a:prstGeom prst="rect">
                  <a:avLst/>
                </a:prstGeom>
                <a:noFill/>
                <a:ln>
                  <a:solidFill>
                    <a:srgbClr val="C00000"/>
                  </a:solidFill>
                </a:ln>
              </p:spPr>
              <p:txBody>
                <a:bodyPr wrap="none" rtlCol="0">
                  <a:spAutoFit/>
                </a:bodyPr>
                <a:lstStyle/>
                <a:p>
                  <a:pPr algn="ctr"/>
                  <a:r>
                    <a:rPr lang="en-US" altLang="en-US" sz="1400" noProof="1">
                      <a:solidFill>
                        <a:srgbClr val="FF0000"/>
                      </a:solidFill>
                      <a:ea typeface="ＭＳ Ｐゴシック" charset="-128"/>
                      <a:cs typeface="Arial" panose="020B0604020202020204" pitchFamily="34" charset="0"/>
                    </a:rPr>
                    <a:t>raised CONSTRAINT_ERROR : overflow check failed</a:t>
                  </a:r>
                </a:p>
              </p:txBody>
            </p:sp>
            <p:sp>
              <p:nvSpPr>
                <p:cNvPr id="20" name="TextBox 19"/>
                <p:cNvSpPr txBox="1"/>
                <p:nvPr/>
              </p:nvSpPr>
              <p:spPr>
                <a:xfrm>
                  <a:off x="4742240" y="6073551"/>
                  <a:ext cx="3707811" cy="307777"/>
                </a:xfrm>
                <a:prstGeom prst="rect">
                  <a:avLst/>
                </a:prstGeom>
                <a:noFill/>
              </p:spPr>
              <p:txBody>
                <a:bodyPr wrap="none" rtlCol="0">
                  <a:spAutoFit/>
                </a:bodyPr>
                <a:lstStyle/>
                <a:p>
                  <a:pPr algn="ctr"/>
                  <a:r>
                    <a:rPr lang="en-US" sz="1400" i="0" kern="1200" dirty="0" smtClean="0"/>
                    <a:t>Run-Time Error Message </a:t>
                  </a:r>
                  <a:r>
                    <a:rPr lang="en-US" sz="1400" i="1" kern="1200" dirty="0" smtClean="0"/>
                    <a:t>about precondition</a:t>
                  </a:r>
                </a:p>
              </p:txBody>
            </p:sp>
          </p:grpSp>
        </p:grpSp>
      </p:grpSp>
    </p:spTree>
    <p:extLst>
      <p:ext uri="{BB962C8B-B14F-4D97-AF65-F5344CB8AC3E}">
        <p14:creationId xmlns:p14="http://schemas.microsoft.com/office/powerpoint/2010/main" val="2229450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altLang="en-US" dirty="0" smtClean="0"/>
              <a:t>Numeric Overflow In Assertions</a:t>
            </a:r>
          </a:p>
        </p:txBody>
      </p:sp>
      <p:sp>
        <p:nvSpPr>
          <p:cNvPr id="48131" name="Content Placeholder 2"/>
          <p:cNvSpPr>
            <a:spLocks noGrp="1"/>
          </p:cNvSpPr>
          <p:nvPr>
            <p:ph sz="half" idx="10"/>
          </p:nvPr>
        </p:nvSpPr>
        <p:spPr>
          <a:xfrm>
            <a:off x="685800" y="1143000"/>
            <a:ext cx="8034338" cy="5334000"/>
          </a:xfrm>
        </p:spPr>
        <p:txBody>
          <a:bodyPr/>
          <a:lstStyle/>
          <a:p>
            <a:r>
              <a:rPr lang="en-US" altLang="en-US" dirty="0" smtClean="0"/>
              <a:t>Recall that assertion values are always Booleans</a:t>
            </a:r>
          </a:p>
          <a:p>
            <a:pPr lvl="1">
              <a:spcAft>
                <a:spcPct val="0"/>
              </a:spcAft>
            </a:pPr>
            <a:endParaRPr lang="en-US" altLang="en-US" dirty="0" smtClean="0"/>
          </a:p>
          <a:p>
            <a:pPr lvl="1">
              <a:spcAft>
                <a:spcPct val="0"/>
              </a:spcAft>
            </a:pPr>
            <a:endParaRPr lang="en-US" altLang="en-US" dirty="0" smtClean="0"/>
          </a:p>
          <a:p>
            <a:pPr lvl="1">
              <a:spcAft>
                <a:spcPct val="0"/>
              </a:spcAft>
            </a:pPr>
            <a:endParaRPr lang="en-US" altLang="en-US" dirty="0" smtClean="0"/>
          </a:p>
          <a:p>
            <a:pPr lvl="1">
              <a:spcAft>
                <a:spcPct val="0"/>
              </a:spcAft>
            </a:pPr>
            <a:endParaRPr lang="en-US" altLang="en-US" dirty="0" smtClean="0"/>
          </a:p>
          <a:p>
            <a:r>
              <a:rPr lang="en-US" altLang="en-US" dirty="0" smtClean="0"/>
              <a:t>When dealing with </a:t>
            </a:r>
            <a:r>
              <a:rPr lang="en-US" altLang="fr-FR" dirty="0" smtClean="0"/>
              <a:t>“</a:t>
            </a:r>
            <a:r>
              <a:rPr lang="en-US" altLang="en-US" dirty="0" smtClean="0"/>
              <a:t>big</a:t>
            </a:r>
            <a:r>
              <a:rPr lang="en-US" altLang="fr-FR" dirty="0" smtClean="0"/>
              <a:t>”</a:t>
            </a:r>
            <a:r>
              <a:rPr lang="en-US" altLang="en-US" dirty="0" smtClean="0"/>
              <a:t> numbers, an intermediate value within expression computation may overflow</a:t>
            </a:r>
          </a:p>
          <a:p>
            <a:pPr lvl="1">
              <a:spcAft>
                <a:spcPct val="0"/>
              </a:spcAft>
            </a:pPr>
            <a:r>
              <a:rPr lang="en-US" altLang="en-US" dirty="0" smtClean="0"/>
              <a:t>Raises Constraint_Error</a:t>
            </a:r>
          </a:p>
          <a:p>
            <a:r>
              <a:rPr lang="en-US" altLang="en-US" dirty="0" smtClean="0"/>
              <a:t>Thus we (typically) want infinite precision math, not a limited implementation, in assertions</a:t>
            </a:r>
          </a:p>
          <a:p>
            <a:r>
              <a:rPr lang="en-US" altLang="en-US" dirty="0" smtClean="0"/>
              <a:t>GNAT compiler provides a solution</a:t>
            </a:r>
          </a:p>
        </p:txBody>
      </p:sp>
      <p:grpSp>
        <p:nvGrpSpPr>
          <p:cNvPr id="3" name="Group 2"/>
          <p:cNvGrpSpPr/>
          <p:nvPr/>
        </p:nvGrpSpPr>
        <p:grpSpPr>
          <a:xfrm>
            <a:off x="1752600" y="1828800"/>
            <a:ext cx="5009705" cy="1231106"/>
            <a:chOff x="1752600" y="1828800"/>
            <a:chExt cx="5009705" cy="1231106"/>
          </a:xfrm>
        </p:grpSpPr>
        <p:sp>
          <p:nvSpPr>
            <p:cNvPr id="2" name="Oval 1"/>
            <p:cNvSpPr/>
            <p:nvPr/>
          </p:nvSpPr>
          <p:spPr bwMode="auto">
            <a:xfrm>
              <a:off x="5459186" y="2467068"/>
              <a:ext cx="216024" cy="216024"/>
            </a:xfrm>
            <a:prstGeom prst="ellips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48132" name="TextBox 1"/>
            <p:cNvSpPr txBox="1">
              <a:spLocks noChangeArrowheads="1"/>
            </p:cNvSpPr>
            <p:nvPr/>
          </p:nvSpPr>
          <p:spPr bwMode="auto">
            <a:xfrm>
              <a:off x="1752600" y="1828800"/>
              <a:ext cx="5009705"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0"/>
                </a:spcBef>
                <a:buClrTx/>
                <a:buFontTx/>
                <a:buNone/>
              </a:pPr>
              <a:r>
                <a:rPr lang="en-US" altLang="en-US" sz="1600" b="0" dirty="0">
                  <a:solidFill>
                    <a:schemeClr val="tx1"/>
                  </a:solidFill>
                  <a:latin typeface="Consolas" panose="020B0609020204030204" pitchFamily="49" charset="0"/>
                  <a:cs typeface="Consolas" panose="020B0609020204030204" pitchFamily="49" charset="0"/>
                </a:rPr>
                <a:t>A, B, C : Integer;</a:t>
              </a:r>
              <a:endParaRPr lang="en-US" altLang="en-US" sz="1600" b="0" noProof="1">
                <a:solidFill>
                  <a:schemeClr val="tx1"/>
                </a:solidFill>
                <a:latin typeface="Consolas" panose="020B0609020204030204" pitchFamily="49" charset="0"/>
                <a:cs typeface="Consolas" panose="020B0609020204030204" pitchFamily="49" charset="0"/>
              </a:endParaRPr>
            </a:p>
            <a:p>
              <a:pPr>
                <a:spcBef>
                  <a:spcPct val="0"/>
                </a:spcBef>
                <a:spcAft>
                  <a:spcPts val="600"/>
                </a:spcAft>
                <a:buClrTx/>
                <a:buFontTx/>
                <a:buNone/>
              </a:pPr>
              <a:r>
                <a:rPr lang="en-US" altLang="en-US" sz="1600" b="0" dirty="0">
                  <a:solidFill>
                    <a:schemeClr val="tx1"/>
                  </a:solidFill>
                  <a:latin typeface="Consolas" panose="020B0609020204030204" pitchFamily="49" charset="0"/>
                  <a:cs typeface="Consolas" panose="020B0609020204030204" pitchFamily="49" charset="0"/>
                </a:rPr>
                <a:t>…</a:t>
              </a:r>
              <a:endParaRPr lang="en-US" altLang="en-US" sz="1600" b="0" noProof="1">
                <a:solidFill>
                  <a:schemeClr val="tx1"/>
                </a:solidFill>
                <a:latin typeface="Consolas" panose="020B0609020204030204" pitchFamily="49" charset="0"/>
                <a:cs typeface="Consolas" panose="020B0609020204030204" pitchFamily="49" charset="0"/>
              </a:endParaRPr>
            </a:p>
            <a:p>
              <a:pPr>
                <a:spcBef>
                  <a:spcPct val="0"/>
                </a:spcBef>
                <a:buClrTx/>
                <a:buFontTx/>
                <a:buNone/>
              </a:pPr>
              <a:r>
                <a:rPr lang="en-US" altLang="en-US" sz="1600" dirty="0">
                  <a:solidFill>
                    <a:schemeClr val="tx1"/>
                  </a:solidFill>
                  <a:latin typeface="Consolas" panose="020B0609020204030204" pitchFamily="49" charset="0"/>
                  <a:cs typeface="Consolas" panose="020B0609020204030204" pitchFamily="49" charset="0"/>
                </a:rPr>
                <a:t>pragma </a:t>
              </a:r>
              <a:r>
                <a:rPr lang="en-US" altLang="en-US" sz="1600" b="0" dirty="0">
                  <a:solidFill>
                    <a:schemeClr val="tx1"/>
                  </a:solidFill>
                  <a:latin typeface="Consolas" panose="020B0609020204030204" pitchFamily="49" charset="0"/>
                  <a:cs typeface="Consolas" panose="020B0609020204030204" pitchFamily="49" charset="0"/>
                </a:rPr>
                <a:t>Assert ( (A**2  *  B**2)  &gt;  C**2 );</a:t>
              </a:r>
              <a:endParaRPr lang="en-US" altLang="en-US" sz="1600" b="0" noProof="1">
                <a:solidFill>
                  <a:schemeClr val="tx1"/>
                </a:solidFill>
                <a:latin typeface="Consolas" panose="020B0609020204030204" pitchFamily="49" charset="0"/>
                <a:cs typeface="Consolas" panose="020B0609020204030204" pitchFamily="49" charset="0"/>
              </a:endParaRPr>
            </a:p>
            <a:p>
              <a:pPr>
                <a:buClrTx/>
                <a:buFontTx/>
                <a:buNone/>
              </a:pPr>
              <a:r>
                <a:rPr lang="en-US" altLang="en-US" sz="1600" b="0" noProof="1" smtClean="0">
                  <a:solidFill>
                    <a:schemeClr val="tx1"/>
                  </a:solidFill>
                  <a:latin typeface="Consolas" panose="020B0609020204030204" pitchFamily="49" charset="0"/>
                  <a:cs typeface="Consolas" panose="020B0609020204030204" pitchFamily="49" charset="0"/>
                </a:rPr>
                <a:t>…</a:t>
              </a:r>
              <a:endParaRPr lang="en-US" altLang="en-US" sz="1600" b="0" noProof="1">
                <a:solidFill>
                  <a:schemeClr val="tx1"/>
                </a:solidFill>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42718449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smtClean="0"/>
              <a:t>GNAT Pro Integer Overflow Modes</a:t>
            </a:r>
          </a:p>
        </p:txBody>
      </p:sp>
      <p:sp>
        <p:nvSpPr>
          <p:cNvPr id="45059" name="Content Placeholder 2"/>
          <p:cNvSpPr>
            <a:spLocks noGrp="1"/>
          </p:cNvSpPr>
          <p:nvPr>
            <p:ph sz="half" idx="10"/>
          </p:nvPr>
        </p:nvSpPr>
        <p:spPr/>
        <p:txBody>
          <a:bodyPr/>
          <a:lstStyle/>
          <a:p>
            <a:r>
              <a:rPr lang="en-US" altLang="en-US" dirty="0" smtClean="0"/>
              <a:t>All intermediate overflow cases checked (STRICT)</a:t>
            </a:r>
          </a:p>
          <a:p>
            <a:pPr lvl="1"/>
            <a:r>
              <a:rPr lang="en-US" altLang="en-US" dirty="0" smtClean="0"/>
              <a:t>Intermediate computations are done in base type</a:t>
            </a:r>
          </a:p>
          <a:p>
            <a:pPr lvl="1"/>
            <a:r>
              <a:rPr lang="en-US" altLang="en-US" dirty="0" smtClean="0"/>
              <a:t>When checks are enabled, substantial run-time footprint</a:t>
            </a:r>
          </a:p>
          <a:p>
            <a:pPr lvl="1"/>
            <a:r>
              <a:rPr lang="en-US" altLang="en-US" dirty="0" smtClean="0"/>
              <a:t>The default</a:t>
            </a:r>
          </a:p>
          <a:p>
            <a:r>
              <a:rPr lang="en-US" altLang="en-US" dirty="0" smtClean="0"/>
              <a:t>Most intermediate overflow avoided (MINIMIZED)</a:t>
            </a:r>
          </a:p>
          <a:p>
            <a:pPr lvl="1"/>
            <a:r>
              <a:rPr lang="en-US" altLang="en-US" dirty="0" smtClean="0"/>
              <a:t>Intermediate computation using a larger base type</a:t>
            </a:r>
          </a:p>
          <a:p>
            <a:pPr lvl="1"/>
            <a:r>
              <a:rPr lang="en-US" altLang="en-US" dirty="0" smtClean="0"/>
              <a:t>When checks are enabled, they're bound to places where absence of overflow can</a:t>
            </a:r>
            <a:r>
              <a:rPr lang="en-US" altLang="fr-FR" dirty="0" smtClean="0"/>
              <a:t>’</a:t>
            </a:r>
            <a:r>
              <a:rPr lang="en-US" altLang="en-US" dirty="0" smtClean="0"/>
              <a:t>t be determined</a:t>
            </a:r>
          </a:p>
          <a:p>
            <a:r>
              <a:rPr lang="en-US" altLang="en-US" dirty="0" smtClean="0"/>
              <a:t>All intermediate overflow avoided (ELIMINATED)</a:t>
            </a:r>
          </a:p>
          <a:p>
            <a:pPr lvl="1"/>
            <a:r>
              <a:rPr lang="en-US" altLang="en-US" dirty="0" smtClean="0"/>
              <a:t>Uses arbitrary precision math package when 64-bit machine integer is not enough for intermediaries</a:t>
            </a:r>
          </a:p>
          <a:p>
            <a:pPr lvl="1"/>
            <a:r>
              <a:rPr lang="en-US" altLang="en-US" dirty="0" smtClean="0"/>
              <a:t>No need for checks</a:t>
            </a:r>
          </a:p>
        </p:txBody>
      </p:sp>
    </p:spTree>
    <p:extLst>
      <p:ext uri="{BB962C8B-B14F-4D97-AF65-F5344CB8AC3E}">
        <p14:creationId xmlns:p14="http://schemas.microsoft.com/office/powerpoint/2010/main" val="21963522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altLang="en-US" dirty="0" smtClean="0"/>
              <a:t>How to Select Overflow Policy? </a:t>
            </a:r>
          </a:p>
        </p:txBody>
      </p:sp>
      <p:sp>
        <p:nvSpPr>
          <p:cNvPr id="32771" name="Content Placeholder 2"/>
          <p:cNvSpPr>
            <a:spLocks noGrp="1"/>
          </p:cNvSpPr>
          <p:nvPr>
            <p:ph sz="half" idx="10"/>
          </p:nvPr>
        </p:nvSpPr>
        <p:spPr>
          <a:xfrm>
            <a:off x="685800" y="1143000"/>
            <a:ext cx="8034338" cy="5334000"/>
          </a:xfrm>
        </p:spPr>
        <p:txBody>
          <a:bodyPr>
            <a:normAutofit/>
          </a:bodyPr>
          <a:lstStyle/>
          <a:p>
            <a:pPr>
              <a:defRPr/>
            </a:pPr>
            <a:r>
              <a:rPr lang="en-US" altLang="en-US" dirty="0" smtClean="0"/>
              <a:t>Through the pragma </a:t>
            </a:r>
            <a:r>
              <a:rPr lang="en-US" altLang="en-US" dirty="0" err="1" smtClean="0"/>
              <a:t>Overflow_Mode</a:t>
            </a:r>
            <a:endParaRPr lang="en-US" altLang="en-US" dirty="0"/>
          </a:p>
          <a:p>
            <a:pPr lvl="1">
              <a:defRPr/>
            </a:pPr>
            <a:endParaRPr lang="en-US" altLang="en-US" dirty="0" smtClean="0"/>
          </a:p>
          <a:p>
            <a:pPr marL="457200" lvl="1" indent="0">
              <a:buFontTx/>
              <a:buNone/>
              <a:defRPr/>
            </a:pPr>
            <a:endParaRPr lang="en-US" altLang="en-US" dirty="0" smtClean="0"/>
          </a:p>
          <a:p>
            <a:pPr>
              <a:defRPr/>
            </a:pPr>
            <a:r>
              <a:rPr lang="en-US" altLang="en-US" dirty="0" smtClean="0"/>
              <a:t>Through the –</a:t>
            </a:r>
            <a:r>
              <a:rPr lang="en-US" altLang="en-US" dirty="0" err="1" smtClean="0"/>
              <a:t>gnato</a:t>
            </a:r>
            <a:r>
              <a:rPr lang="en-US" altLang="en-US" i="1" dirty="0" err="1" smtClean="0">
                <a:solidFill>
                  <a:schemeClr val="accent1">
                    <a:lumMod val="60000"/>
                    <a:lumOff val="40000"/>
                  </a:schemeClr>
                </a:solidFill>
              </a:rPr>
              <a:t>nn</a:t>
            </a:r>
            <a:r>
              <a:rPr lang="en-US" altLang="en-US" dirty="0" smtClean="0"/>
              <a:t> switch:</a:t>
            </a:r>
          </a:p>
          <a:p>
            <a:pPr lvl="1">
              <a:defRPr/>
            </a:pPr>
            <a:r>
              <a:rPr lang="en-US" altLang="en-US" dirty="0" smtClean="0"/>
              <a:t>Possible values for each</a:t>
            </a:r>
            <a:r>
              <a:rPr lang="en-US" altLang="en-US" i="1" dirty="0" smtClean="0"/>
              <a:t> </a:t>
            </a:r>
            <a:r>
              <a:rPr lang="en-US" altLang="en-US" dirty="0" smtClean="0"/>
              <a:t>digit</a:t>
            </a:r>
          </a:p>
          <a:p>
            <a:pPr lvl="2">
              <a:defRPr/>
            </a:pPr>
            <a:r>
              <a:rPr lang="en-US" altLang="en-US" dirty="0" smtClean="0"/>
              <a:t>1 =&gt; STRICT</a:t>
            </a:r>
          </a:p>
          <a:p>
            <a:pPr lvl="2">
              <a:defRPr/>
            </a:pPr>
            <a:r>
              <a:rPr lang="en-US" altLang="en-US" dirty="0" smtClean="0"/>
              <a:t>2 =&gt; MINIMIZED</a:t>
            </a:r>
          </a:p>
          <a:p>
            <a:pPr lvl="2">
              <a:defRPr/>
            </a:pPr>
            <a:r>
              <a:rPr lang="en-US" altLang="en-US" dirty="0" smtClean="0"/>
              <a:t>3 =&gt; ELIMINATED</a:t>
            </a:r>
          </a:p>
          <a:p>
            <a:pPr>
              <a:defRPr/>
            </a:pPr>
            <a:r>
              <a:rPr lang="en-US" altLang="en-US" dirty="0" smtClean="0"/>
              <a:t>Note that zero for the </a:t>
            </a:r>
            <a:r>
              <a:rPr lang="en-US" altLang="en-US" dirty="0" err="1" smtClean="0"/>
              <a:t>arg</a:t>
            </a:r>
            <a:r>
              <a:rPr lang="en-US" altLang="en-US" dirty="0" smtClean="0"/>
              <a:t> suppresses checking</a:t>
            </a:r>
          </a:p>
        </p:txBody>
      </p:sp>
      <p:sp>
        <p:nvSpPr>
          <p:cNvPr id="50180" name="TextBox 1"/>
          <p:cNvSpPr txBox="1">
            <a:spLocks noChangeArrowheads="1"/>
          </p:cNvSpPr>
          <p:nvPr/>
        </p:nvSpPr>
        <p:spPr bwMode="auto">
          <a:xfrm>
            <a:off x="1316038" y="1763713"/>
            <a:ext cx="6638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0"/>
              </a:spcBef>
              <a:buClrTx/>
              <a:buFontTx/>
              <a:buNone/>
            </a:pPr>
            <a:r>
              <a:rPr lang="en-US" altLang="en-US" sz="1800" dirty="0">
                <a:solidFill>
                  <a:schemeClr val="tx1"/>
                </a:solidFill>
                <a:latin typeface="Calibri" panose="020F0502020204030204" pitchFamily="34" charset="0"/>
              </a:rPr>
              <a:t>pragma</a:t>
            </a:r>
            <a:r>
              <a:rPr lang="en-US" altLang="en-US" sz="1800" b="0" dirty="0">
                <a:solidFill>
                  <a:schemeClr val="tx1"/>
                </a:solidFill>
                <a:latin typeface="Calibri" panose="020F0502020204030204" pitchFamily="34" charset="0"/>
              </a:rPr>
              <a:t> </a:t>
            </a:r>
            <a:r>
              <a:rPr lang="en-US" altLang="en-US" sz="1800" b="0" dirty="0" err="1">
                <a:solidFill>
                  <a:schemeClr val="tx1"/>
                </a:solidFill>
                <a:latin typeface="Calibri" panose="020F0502020204030204" pitchFamily="34" charset="0"/>
              </a:rPr>
              <a:t>Overflow_Mode</a:t>
            </a:r>
            <a:r>
              <a:rPr lang="en-US" altLang="en-US" sz="1800" b="0" dirty="0">
                <a:solidFill>
                  <a:schemeClr val="tx1"/>
                </a:solidFill>
                <a:latin typeface="Calibri" panose="020F0502020204030204" pitchFamily="34" charset="0"/>
              </a:rPr>
              <a:t> ( [General =&gt; </a:t>
            </a:r>
            <a:r>
              <a:rPr lang="en-US" altLang="en-US" sz="1800" b="0" i="1" dirty="0">
                <a:solidFill>
                  <a:schemeClr val="tx1"/>
                </a:solidFill>
                <a:latin typeface="Calibri" panose="020F0502020204030204" pitchFamily="34" charset="0"/>
              </a:rPr>
              <a:t>mode</a:t>
            </a:r>
            <a:r>
              <a:rPr lang="en-US" altLang="en-US" sz="1800" b="0" dirty="0">
                <a:solidFill>
                  <a:schemeClr val="tx1"/>
                </a:solidFill>
                <a:latin typeface="Calibri" panose="020F0502020204030204" pitchFamily="34" charset="0"/>
              </a:rPr>
              <a:t>], [Assertions =&gt; </a:t>
            </a:r>
            <a:r>
              <a:rPr lang="en-US" altLang="en-US" sz="1800" b="0" i="1" dirty="0">
                <a:solidFill>
                  <a:schemeClr val="tx1"/>
                </a:solidFill>
                <a:latin typeface="Calibri" panose="020F0502020204030204" pitchFamily="34" charset="0"/>
              </a:rPr>
              <a:t>mode</a:t>
            </a:r>
            <a:r>
              <a:rPr lang="en-US" altLang="en-US" sz="1800" b="0" dirty="0">
                <a:solidFill>
                  <a:schemeClr val="tx1"/>
                </a:solidFill>
                <a:latin typeface="Calibri" panose="020F0502020204030204" pitchFamily="34" charset="0"/>
              </a:rPr>
              <a:t>]);</a:t>
            </a:r>
          </a:p>
        </p:txBody>
      </p:sp>
      <p:sp>
        <p:nvSpPr>
          <p:cNvPr id="2" name="TextBox 1"/>
          <p:cNvSpPr txBox="1"/>
          <p:nvPr/>
        </p:nvSpPr>
        <p:spPr>
          <a:xfrm>
            <a:off x="1447800" y="5562600"/>
            <a:ext cx="1261884" cy="400110"/>
          </a:xfrm>
          <a:prstGeom prst="rect">
            <a:avLst/>
          </a:prstGeom>
          <a:noFill/>
        </p:spPr>
        <p:txBody>
          <a:bodyPr wrap="none" rtlCol="0">
            <a:spAutoFit/>
          </a:bodyPr>
          <a:lstStyle/>
          <a:p>
            <a:r>
              <a:rPr lang="en-US" sz="2000" i="0" kern="1200" dirty="0" smtClean="0">
                <a:solidFill>
                  <a:schemeClr val="accent1"/>
                </a:solidFill>
                <a:latin typeface="Andale Mono" panose="020B0509000000000004" pitchFamily="49" charset="0"/>
              </a:rPr>
              <a:t>-gnato0</a:t>
            </a:r>
          </a:p>
        </p:txBody>
      </p:sp>
      <p:graphicFrame>
        <p:nvGraphicFramePr>
          <p:cNvPr id="6" name="Object 5"/>
          <p:cNvGraphicFramePr>
            <a:graphicFrameLocks/>
          </p:cNvGraphicFramePr>
          <p:nvPr>
            <p:extLst>
              <p:ext uri="{D42A27DB-BD31-4B8C-83A1-F6EECF244321}">
                <p14:modId xmlns:p14="http://schemas.microsoft.com/office/powerpoint/2010/main" val="848609278"/>
              </p:ext>
            </p:extLst>
          </p:nvPr>
        </p:nvGraphicFramePr>
        <p:xfrm>
          <a:off x="3203848" y="5562600"/>
          <a:ext cx="746622" cy="557188"/>
        </p:xfrm>
        <a:graphic>
          <a:graphicData uri="http://schemas.openxmlformats.org/presentationml/2006/ole">
            <mc:AlternateContent xmlns:mc="http://schemas.openxmlformats.org/markup-compatibility/2006">
              <mc:Choice xmlns:v="urn:schemas-microsoft-com:vml" Requires="v">
                <p:oleObj spid="_x0000_s1079" name="ClipArt" r:id="rId4" imgW="5743440" imgH="4143240" progId="MS_ClipArt_Gallery.2">
                  <p:embed/>
                </p:oleObj>
              </mc:Choice>
              <mc:Fallback>
                <p:oleObj name="ClipArt" r:id="rId4" imgW="5743440" imgH="414324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5562600"/>
                        <a:ext cx="746622" cy="557188"/>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17525224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altLang="en-US" dirty="0" err="1" smtClean="0"/>
              <a:t>gnato</a:t>
            </a:r>
            <a:r>
              <a:rPr lang="en-US" altLang="en-US" i="1" dirty="0" err="1" smtClean="0">
                <a:solidFill>
                  <a:schemeClr val="accent1">
                    <a:lumMod val="60000"/>
                    <a:lumOff val="40000"/>
                  </a:schemeClr>
                </a:solidFill>
              </a:rPr>
              <a:t>nn</a:t>
            </a:r>
            <a:r>
              <a:rPr lang="en-US" altLang="en-US" dirty="0" smtClean="0"/>
              <a:t> Switch Digits Interpretation</a:t>
            </a:r>
          </a:p>
        </p:txBody>
      </p:sp>
      <p:sp>
        <p:nvSpPr>
          <p:cNvPr id="52227" name="Content Placeholder 2"/>
          <p:cNvSpPr>
            <a:spLocks noGrp="1"/>
          </p:cNvSpPr>
          <p:nvPr>
            <p:ph sz="half" idx="10"/>
          </p:nvPr>
        </p:nvSpPr>
        <p:spPr>
          <a:xfrm>
            <a:off x="685800" y="1143000"/>
            <a:ext cx="8034338" cy="5334000"/>
          </a:xfrm>
        </p:spPr>
        <p:txBody>
          <a:bodyPr/>
          <a:lstStyle/>
          <a:p>
            <a:r>
              <a:rPr lang="en-US" altLang="en-US" dirty="0" smtClean="0"/>
              <a:t>If both digits are specified (both values of </a:t>
            </a:r>
            <a:r>
              <a:rPr lang="en-US" altLang="en-US" i="1" dirty="0">
                <a:solidFill>
                  <a:schemeClr val="accent1">
                    <a:lumMod val="60000"/>
                    <a:lumOff val="40000"/>
                  </a:schemeClr>
                </a:solidFill>
              </a:rPr>
              <a:t>n</a:t>
            </a:r>
            <a:r>
              <a:rPr lang="en-US" altLang="en-US" dirty="0" smtClean="0"/>
              <a:t>):</a:t>
            </a:r>
          </a:p>
          <a:p>
            <a:pPr lvl="1">
              <a:spcAft>
                <a:spcPct val="0"/>
              </a:spcAft>
            </a:pPr>
            <a:r>
              <a:rPr lang="en-US" altLang="en-US" dirty="0" smtClean="0"/>
              <a:t>First mode applies to general expressions</a:t>
            </a:r>
          </a:p>
          <a:p>
            <a:pPr lvl="1">
              <a:spcAft>
                <a:spcPct val="0"/>
              </a:spcAft>
            </a:pPr>
            <a:r>
              <a:rPr lang="en-US" altLang="en-US" dirty="0" smtClean="0"/>
              <a:t>Second mode applies to assertions</a:t>
            </a:r>
          </a:p>
          <a:p>
            <a:r>
              <a:rPr lang="en-US" altLang="en-US" dirty="0" smtClean="0"/>
              <a:t>If only one digit (mode) is specified:</a:t>
            </a:r>
          </a:p>
          <a:p>
            <a:pPr lvl="1">
              <a:spcAft>
                <a:spcPct val="0"/>
              </a:spcAft>
            </a:pPr>
            <a:r>
              <a:rPr lang="en-US" altLang="en-US" dirty="0" smtClean="0"/>
              <a:t>Corresponding mode applies to both categories</a:t>
            </a:r>
          </a:p>
          <a:p>
            <a:r>
              <a:rPr lang="en-US" altLang="en-US" dirty="0" smtClean="0"/>
              <a:t>If no digits are specified:</a:t>
            </a:r>
          </a:p>
          <a:p>
            <a:pPr lvl="1">
              <a:spcAft>
                <a:spcPct val="0"/>
              </a:spcAft>
            </a:pPr>
            <a:r>
              <a:rPr lang="en-US" altLang="en-US" dirty="0" smtClean="0"/>
              <a:t>STRICT mode applied to both categories</a:t>
            </a:r>
          </a:p>
          <a:p>
            <a:pPr lvl="1">
              <a:spcAft>
                <a:spcPct val="0"/>
              </a:spcAft>
            </a:pPr>
            <a:r>
              <a:rPr lang="en-US" altLang="en-US" dirty="0" smtClean="0"/>
              <a:t>Note that the switch </a:t>
            </a:r>
            <a:r>
              <a:rPr lang="en-US" altLang="en-US" i="1" dirty="0" smtClean="0"/>
              <a:t>is</a:t>
            </a:r>
            <a:r>
              <a:rPr lang="en-US" altLang="en-US" dirty="0" smtClean="0"/>
              <a:t> being specified, i.e., “-</a:t>
            </a:r>
            <a:r>
              <a:rPr lang="en-US" altLang="en-US" dirty="0" err="1" smtClean="0"/>
              <a:t>gnato</a:t>
            </a:r>
            <a:r>
              <a:rPr lang="en-US" altLang="en-US" dirty="0" smtClean="0"/>
              <a:t>”</a:t>
            </a:r>
          </a:p>
          <a:p>
            <a:r>
              <a:rPr lang="en-US" altLang="en-US" dirty="0" smtClean="0"/>
              <a:t>If the switch itself is not applied:</a:t>
            </a:r>
          </a:p>
          <a:p>
            <a:pPr lvl="1">
              <a:spcAft>
                <a:spcPct val="0"/>
              </a:spcAft>
            </a:pPr>
            <a:r>
              <a:rPr lang="en-US" altLang="en-US" dirty="0" smtClean="0"/>
              <a:t>Implicitly enabled by compiler (change from older versions)</a:t>
            </a:r>
          </a:p>
          <a:p>
            <a:pPr lvl="1">
              <a:spcAft>
                <a:spcPct val="0"/>
              </a:spcAft>
            </a:pPr>
            <a:r>
              <a:rPr lang="en-US" altLang="en-US" dirty="0" smtClean="0"/>
              <a:t>STRICT mode applied to both categories</a:t>
            </a:r>
          </a:p>
        </p:txBody>
      </p:sp>
    </p:spTree>
    <p:extLst>
      <p:ext uri="{BB962C8B-B14F-4D97-AF65-F5344CB8AC3E}">
        <p14:creationId xmlns:p14="http://schemas.microsoft.com/office/powerpoint/2010/main" val="17467707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861048"/>
            <a:ext cx="316612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65520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 Restrictions &amp; Treatment</a:t>
            </a:r>
            <a:endParaRPr lang="en-US" dirty="0"/>
          </a:p>
        </p:txBody>
      </p:sp>
      <p:sp>
        <p:nvSpPr>
          <p:cNvPr id="3" name="Content Placeholder 2"/>
          <p:cNvSpPr>
            <a:spLocks noGrp="1"/>
          </p:cNvSpPr>
          <p:nvPr>
            <p:ph sz="half" idx="10"/>
          </p:nvPr>
        </p:nvSpPr>
        <p:spPr/>
        <p:txBody>
          <a:bodyPr/>
          <a:lstStyle/>
          <a:p>
            <a:r>
              <a:rPr lang="en-US" dirty="0"/>
              <a:t>Raising an exception is allowed </a:t>
            </a:r>
            <a:endParaRPr lang="en-US" dirty="0" smtClean="0"/>
          </a:p>
          <a:p>
            <a:r>
              <a:rPr lang="en-US" i="1" dirty="0" smtClean="0"/>
              <a:t>Handling</a:t>
            </a:r>
            <a:r>
              <a:rPr lang="en-US" dirty="0" smtClean="0"/>
              <a:t> exceptions is </a:t>
            </a:r>
            <a:r>
              <a:rPr lang="en-US" i="1" dirty="0" smtClean="0"/>
              <a:t>not</a:t>
            </a:r>
            <a:r>
              <a:rPr lang="en-US" dirty="0" smtClean="0"/>
              <a:t> allowed</a:t>
            </a:r>
          </a:p>
          <a:p>
            <a:pPr lvl="1"/>
            <a:r>
              <a:rPr lang="en-US" dirty="0" smtClean="0"/>
              <a:t>Presumably handled outside SPARK code in full Ada, if any</a:t>
            </a:r>
          </a:p>
          <a:p>
            <a:r>
              <a:rPr lang="en-US" dirty="0" smtClean="0"/>
              <a:t>In </a:t>
            </a:r>
            <a:r>
              <a:rPr lang="en-US" dirty="0"/>
              <a:t>ﬂow analysis, </a:t>
            </a:r>
            <a:r>
              <a:rPr lang="en-US" dirty="0" smtClean="0"/>
              <a:t>GNATprove ignores all paths </a:t>
            </a:r>
            <a:r>
              <a:rPr lang="en-US" dirty="0"/>
              <a:t>that lead to a </a:t>
            </a:r>
            <a:r>
              <a:rPr lang="en-US" dirty="0" err="1"/>
              <a:t>raise_statement</a:t>
            </a:r>
            <a:r>
              <a:rPr lang="en-US" dirty="0"/>
              <a:t> </a:t>
            </a:r>
            <a:endParaRPr lang="en-US" dirty="0" smtClean="0"/>
          </a:p>
          <a:p>
            <a:pPr lvl="1"/>
            <a:r>
              <a:rPr lang="en-US" dirty="0" smtClean="0"/>
              <a:t>Only </a:t>
            </a:r>
            <a:r>
              <a:rPr lang="en-US" dirty="0"/>
              <a:t>concerned with </a:t>
            </a:r>
            <a:r>
              <a:rPr lang="en-US" dirty="0" smtClean="0"/>
              <a:t>execution paths </a:t>
            </a:r>
            <a:r>
              <a:rPr lang="en-US" dirty="0"/>
              <a:t>that terminate </a:t>
            </a:r>
            <a:r>
              <a:rPr lang="en-US" dirty="0" smtClean="0"/>
              <a:t>normally</a:t>
            </a:r>
            <a:endParaRPr lang="en-US" dirty="0"/>
          </a:p>
          <a:p>
            <a:r>
              <a:rPr lang="en-US" dirty="0" smtClean="0"/>
              <a:t>In </a:t>
            </a:r>
            <a:r>
              <a:rPr lang="en-US" dirty="0"/>
              <a:t>proof, </a:t>
            </a:r>
            <a:r>
              <a:rPr lang="en-US" dirty="0" smtClean="0"/>
              <a:t>GNATprove must prove </a:t>
            </a:r>
            <a:r>
              <a:rPr lang="en-US" dirty="0"/>
              <a:t>that </a:t>
            </a:r>
            <a:r>
              <a:rPr lang="en-US" dirty="0" smtClean="0"/>
              <a:t>each </a:t>
            </a:r>
            <a:r>
              <a:rPr lang="en-US" dirty="0" err="1" smtClean="0"/>
              <a:t>raise_statement</a:t>
            </a:r>
            <a:r>
              <a:rPr lang="en-US" dirty="0" smtClean="0"/>
              <a:t> is unreachable, i.e., never happens</a:t>
            </a:r>
          </a:p>
          <a:p>
            <a:pPr lvl="1"/>
            <a:r>
              <a:rPr lang="en-US" dirty="0" smtClean="0"/>
              <a:t>Code rejected if cannot be proven (i.e., proof analysis fails)</a:t>
            </a:r>
          </a:p>
        </p:txBody>
      </p:sp>
    </p:spTree>
    <p:extLst>
      <p:ext uri="{BB962C8B-B14F-4D97-AF65-F5344CB8AC3E}">
        <p14:creationId xmlns:p14="http://schemas.microsoft.com/office/powerpoint/2010/main" val="17752846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 That SPARK Rejects</a:t>
            </a:r>
            <a:endParaRPr lang="en-US" dirty="0"/>
          </a:p>
        </p:txBody>
      </p:sp>
      <p:sp>
        <p:nvSpPr>
          <p:cNvPr id="3" name="Content Placeholder 2"/>
          <p:cNvSpPr>
            <a:spLocks noGrp="1"/>
          </p:cNvSpPr>
          <p:nvPr>
            <p:ph sz="half" idx="10"/>
          </p:nvPr>
        </p:nvSpPr>
        <p:spPr/>
        <p:txBody>
          <a:bodyPr/>
          <a:lstStyle/>
          <a:p>
            <a:r>
              <a:rPr lang="en-US" dirty="0" smtClean="0"/>
              <a:t>Those that GNATprove </a:t>
            </a:r>
            <a:r>
              <a:rPr lang="en-US" dirty="0" smtClean="0">
                <a:solidFill>
                  <a:srgbClr val="FF0000"/>
                </a:solidFill>
              </a:rPr>
              <a:t>can’t</a:t>
            </a:r>
            <a:r>
              <a:rPr lang="en-US" dirty="0" smtClean="0"/>
              <a:t> prove unreachable:</a:t>
            </a:r>
          </a:p>
          <a:p>
            <a:pPr marL="457200" indent="-457200">
              <a:buFont typeface="+mj-lt"/>
              <a:buAutoNum type="arabicPeriod"/>
            </a:pPr>
            <a:r>
              <a:rPr lang="en-US" dirty="0" smtClean="0"/>
              <a:t>Any raised implicitly by language-defined checks</a:t>
            </a:r>
          </a:p>
          <a:p>
            <a:pPr marL="457200" indent="-457200">
              <a:buFont typeface="+mj-lt"/>
              <a:buAutoNum type="arabicPeriod"/>
            </a:pPr>
            <a:r>
              <a:rPr lang="en-US" dirty="0" smtClean="0"/>
              <a:t>Any raised explicitly by users</a:t>
            </a:r>
          </a:p>
          <a:p>
            <a:pPr marL="457200" indent="-457200">
              <a:buFont typeface="+mj-lt"/>
              <a:buAutoNum type="arabicPeriod"/>
            </a:pPr>
            <a:r>
              <a:rPr lang="en-US" dirty="0" err="1" smtClean="0"/>
              <a:t>Assertion_Error</a:t>
            </a:r>
            <a:r>
              <a:rPr lang="en-US" dirty="0" smtClean="0"/>
              <a:t> by assertions</a:t>
            </a:r>
          </a:p>
          <a:p>
            <a:pPr lvl="1"/>
            <a:endParaRPr lang="en-US" dirty="0"/>
          </a:p>
          <a:p>
            <a:pPr lvl="1"/>
            <a:endParaRPr lang="en-US" dirty="0" smtClean="0"/>
          </a:p>
          <a:p>
            <a:pPr lvl="1"/>
            <a:endParaRPr lang="en-US" dirty="0"/>
          </a:p>
          <a:p>
            <a:pPr lvl="1"/>
            <a:endParaRPr lang="en-US" dirty="0" smtClean="0"/>
          </a:p>
        </p:txBody>
      </p:sp>
      <p:sp>
        <p:nvSpPr>
          <p:cNvPr id="4" name="TextBox 3"/>
          <p:cNvSpPr txBox="1"/>
          <p:nvPr/>
        </p:nvSpPr>
        <p:spPr>
          <a:xfrm>
            <a:off x="1571611" y="4005064"/>
            <a:ext cx="2945037" cy="1631216"/>
          </a:xfrm>
          <a:prstGeom prst="rect">
            <a:avLst/>
          </a:prstGeom>
          <a:noFill/>
        </p:spPr>
        <p:txBody>
          <a:bodyPr wrap="none" rtlCol="0">
            <a:spAutoFit/>
          </a:bodyPr>
          <a:lstStyle/>
          <a:p>
            <a:pPr>
              <a:spcAft>
                <a:spcPts val="600"/>
              </a:spcAft>
              <a:tabLst>
                <a:tab pos="228600" algn="l"/>
              </a:tabLst>
            </a:pPr>
            <a:r>
              <a:rPr lang="en-US" sz="1600" i="0" kern="1200" dirty="0" smtClean="0">
                <a:latin typeface="Consolas" panose="020B0609020204030204" pitchFamily="49" charset="0"/>
                <a:cs typeface="Consolas" panose="020B0609020204030204" pitchFamily="49" charset="0"/>
              </a:rPr>
              <a:t>…</a:t>
            </a:r>
          </a:p>
          <a:p>
            <a:pPr>
              <a:tabLst>
                <a:tab pos="228600" algn="l"/>
              </a:tabLst>
            </a:pPr>
            <a:r>
              <a:rPr lang="en-US" sz="1600" b="1" i="0" kern="1200" dirty="0" smtClean="0">
                <a:latin typeface="Consolas" panose="020B0609020204030204" pitchFamily="49" charset="0"/>
                <a:cs typeface="Consolas" panose="020B0609020204030204" pitchFamily="49" charset="0"/>
              </a:rPr>
              <a:t>if </a:t>
            </a:r>
            <a:r>
              <a:rPr lang="en-US" sz="1600" i="0" kern="1200" dirty="0" smtClean="0">
                <a:latin typeface="Consolas" panose="020B0609020204030204" pitchFamily="49" charset="0"/>
                <a:cs typeface="Consolas" panose="020B0609020204030204" pitchFamily="49" charset="0"/>
              </a:rPr>
              <a:t>P </a:t>
            </a:r>
            <a:r>
              <a:rPr lang="en-US" sz="1600" b="1" i="0" kern="1200" dirty="0" smtClean="0">
                <a:latin typeface="Consolas" panose="020B0609020204030204" pitchFamily="49" charset="0"/>
                <a:cs typeface="Consolas" panose="020B0609020204030204" pitchFamily="49" charset="0"/>
              </a:rPr>
              <a:t>then</a:t>
            </a:r>
          </a:p>
          <a:p>
            <a:pPr>
              <a:spcBef>
                <a:spcPts val="600"/>
              </a:spcBef>
              <a:tabLst>
                <a:tab pos="288925" algn="l"/>
              </a:tabLst>
            </a:pPr>
            <a:r>
              <a:rPr lang="en-US" sz="1600" dirty="0" smtClean="0">
                <a:latin typeface="Consolas" panose="020B0609020204030204" pitchFamily="49" charset="0"/>
                <a:cs typeface="Consolas" panose="020B0609020204030204" pitchFamily="49" charset="0"/>
              </a:rPr>
              <a:t>	</a:t>
            </a:r>
            <a:r>
              <a:rPr lang="en-US" sz="1600" b="1" dirty="0" smtClean="0">
                <a:latin typeface="Consolas" panose="020B0609020204030204" pitchFamily="49" charset="0"/>
                <a:cs typeface="Consolas" panose="020B0609020204030204" pitchFamily="49" charset="0"/>
              </a:rPr>
              <a:t>pragma </a:t>
            </a:r>
            <a:r>
              <a:rPr lang="en-US" sz="1600" dirty="0" smtClean="0">
                <a:latin typeface="Consolas" panose="020B0609020204030204" pitchFamily="49" charset="0"/>
                <a:cs typeface="Consolas" panose="020B0609020204030204" pitchFamily="49" charset="0"/>
              </a:rPr>
              <a:t>Assert (</a:t>
            </a:r>
            <a:r>
              <a:rPr lang="en-US" sz="1600" b="1" dirty="0" smtClean="0">
                <a:solidFill>
                  <a:srgbClr val="C00000"/>
                </a:solidFill>
                <a:latin typeface="Consolas" panose="020B0609020204030204" pitchFamily="49" charset="0"/>
                <a:cs typeface="Consolas" panose="020B0609020204030204" pitchFamily="49" charset="0"/>
              </a:rPr>
              <a:t>False</a:t>
            </a:r>
            <a:r>
              <a:rPr lang="en-US" sz="1600" dirty="0" smtClean="0">
                <a:latin typeface="Consolas" panose="020B0609020204030204" pitchFamily="49" charset="0"/>
                <a:cs typeface="Consolas" panose="020B0609020204030204" pitchFamily="49" charset="0"/>
              </a:rPr>
              <a:t>);</a:t>
            </a:r>
          </a:p>
          <a:p>
            <a:pPr>
              <a:spcBef>
                <a:spcPts val="600"/>
              </a:spcBef>
              <a:tabLst>
                <a:tab pos="228600" algn="l"/>
              </a:tabLst>
            </a:pPr>
            <a:r>
              <a:rPr lang="en-US" sz="1600" b="1" i="0" kern="1200" dirty="0" smtClean="0">
                <a:latin typeface="Consolas" panose="020B0609020204030204" pitchFamily="49" charset="0"/>
                <a:cs typeface="Consolas" panose="020B0609020204030204" pitchFamily="49" charset="0"/>
              </a:rPr>
              <a:t>end if</a:t>
            </a:r>
            <a:r>
              <a:rPr lang="en-US" sz="1600" i="0" kern="1200" dirty="0" smtClean="0">
                <a:latin typeface="Consolas" panose="020B0609020204030204" pitchFamily="49" charset="0"/>
                <a:cs typeface="Consolas" panose="020B0609020204030204" pitchFamily="49" charset="0"/>
              </a:rPr>
              <a:t>;</a:t>
            </a:r>
          </a:p>
          <a:p>
            <a:pPr>
              <a:spcBef>
                <a:spcPts val="600"/>
              </a:spcBef>
              <a:tabLst>
                <a:tab pos="228600" algn="l"/>
              </a:tabLst>
            </a:pPr>
            <a:r>
              <a:rPr lang="en-US" sz="1600" dirty="0" smtClean="0">
                <a:latin typeface="Consolas" panose="020B0609020204030204" pitchFamily="49" charset="0"/>
                <a:cs typeface="Consolas" panose="020B0609020204030204" pitchFamily="49" charset="0"/>
              </a:rPr>
              <a:t>…</a:t>
            </a:r>
            <a:endParaRPr lang="en-US" sz="1600" i="0" kern="1200" dirty="0" smtClean="0">
              <a:latin typeface="Consolas" panose="020B0609020204030204" pitchFamily="49" charset="0"/>
              <a:cs typeface="Consolas" panose="020B0609020204030204" pitchFamily="49" charset="0"/>
            </a:endParaRPr>
          </a:p>
        </p:txBody>
      </p:sp>
      <p:sp>
        <p:nvSpPr>
          <p:cNvPr id="5" name="TextBox 4"/>
          <p:cNvSpPr txBox="1"/>
          <p:nvPr/>
        </p:nvSpPr>
        <p:spPr>
          <a:xfrm>
            <a:off x="5580112" y="4218539"/>
            <a:ext cx="2520280" cy="1077218"/>
          </a:xfrm>
          <a:prstGeom prst="rect">
            <a:avLst/>
          </a:prstGeom>
          <a:solidFill>
            <a:schemeClr val="tx2">
              <a:lumMod val="10000"/>
              <a:lumOff val="9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defPPr>
              <a:defRPr lang="fr-FR"/>
            </a:defPPr>
            <a:lvl1pPr algn="ctr">
              <a:defRPr sz="1600" i="0"/>
            </a:lvl1pPr>
          </a:lstStyle>
          <a:p>
            <a:r>
              <a:rPr lang="en-US" dirty="0"/>
              <a:t>GNATprove must try to prove this never executes (i.e., </a:t>
            </a:r>
            <a:r>
              <a:rPr lang="en-US" dirty="0" smtClean="0"/>
              <a:t>that P is always False here)</a:t>
            </a:r>
            <a:endParaRPr lang="en-US" dirty="0"/>
          </a:p>
        </p:txBody>
      </p:sp>
      <p:sp>
        <p:nvSpPr>
          <p:cNvPr id="6" name="Rectangle 5"/>
          <p:cNvSpPr/>
          <p:nvPr/>
        </p:nvSpPr>
        <p:spPr bwMode="auto">
          <a:xfrm>
            <a:off x="4343347" y="4757148"/>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5" idx="1"/>
            <a:endCxn id="6" idx="3"/>
          </p:cNvCxnSpPr>
          <p:nvPr/>
        </p:nvCxnSpPr>
        <p:spPr bwMode="auto">
          <a:xfrm rot="10800000" flipV="1">
            <a:off x="4487364" y="4757148"/>
            <a:ext cx="1092749" cy="7200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7" name="TextBox 6"/>
          <p:cNvSpPr txBox="1"/>
          <p:nvPr/>
        </p:nvSpPr>
        <p:spPr>
          <a:xfrm>
            <a:off x="2339752" y="5909277"/>
            <a:ext cx="3736920" cy="338554"/>
          </a:xfrm>
          <a:prstGeom prst="rect">
            <a:avLst/>
          </a:prstGeom>
          <a:solidFill>
            <a:srgbClr val="FFC000"/>
          </a:solidFill>
          <a:ln>
            <a:noFill/>
          </a:ln>
          <a:effectLst>
            <a:outerShdw blurRad="50800" dist="38100" dir="2700000" algn="tl" rotWithShape="0">
              <a:prstClr val="black">
                <a:alpha val="40000"/>
              </a:prstClr>
            </a:outerShdw>
          </a:effectLst>
        </p:spPr>
        <p:txBody>
          <a:bodyPr wrap="none" rtlCol="0">
            <a:spAutoFit/>
          </a:bodyPr>
          <a:lstStyle/>
          <a:p>
            <a:r>
              <a:rPr lang="en-US" sz="1600" dirty="0" smtClean="0"/>
              <a:t>same as “</a:t>
            </a:r>
            <a:r>
              <a:rPr lang="en-US" sz="1600" dirty="0" smtClean="0">
                <a:latin typeface="Consolas" panose="020B0609020204030204" pitchFamily="49" charset="0"/>
                <a:cs typeface="Consolas" panose="020B0609020204030204" pitchFamily="49" charset="0"/>
              </a:rPr>
              <a:t>raise Assertion_Error;</a:t>
            </a:r>
            <a:r>
              <a:rPr lang="en-US" sz="1600" dirty="0" smtClean="0"/>
              <a:t>”</a:t>
            </a:r>
            <a:endParaRPr lang="en-US" sz="1600" i="0" kern="1200" dirty="0" smtClean="0"/>
          </a:p>
        </p:txBody>
      </p:sp>
      <p:sp>
        <p:nvSpPr>
          <p:cNvPr id="9" name="Rectangle 8"/>
          <p:cNvSpPr/>
          <p:nvPr/>
        </p:nvSpPr>
        <p:spPr bwMode="auto">
          <a:xfrm>
            <a:off x="3635896" y="5085184"/>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11" name="Curved Connector 10"/>
          <p:cNvCxnSpPr>
            <a:stCxn id="7" idx="0"/>
            <a:endCxn id="9" idx="2"/>
          </p:cNvCxnSpPr>
          <p:nvPr/>
        </p:nvCxnSpPr>
        <p:spPr bwMode="auto">
          <a:xfrm rot="16200000" flipV="1">
            <a:off x="3618020" y="5319085"/>
            <a:ext cx="680077" cy="50030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3005981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bwMode="gray"/>
        <p:txBody>
          <a:bodyPr/>
          <a:lstStyle/>
          <a:p>
            <a:r>
              <a:rPr lang="en-US" dirty="0" smtClean="0"/>
              <a:t>Example Rejections Due To Reachability</a:t>
            </a:r>
            <a:endParaRPr lang="en-US" dirty="0"/>
          </a:p>
        </p:txBody>
      </p:sp>
      <p:sp>
        <p:nvSpPr>
          <p:cNvPr id="4" name="TextBox 3"/>
          <p:cNvSpPr txBox="1"/>
          <p:nvPr/>
        </p:nvSpPr>
        <p:spPr>
          <a:xfrm>
            <a:off x="899592" y="1124744"/>
            <a:ext cx="6295313" cy="3924151"/>
          </a:xfrm>
          <a:prstGeom prst="rect">
            <a:avLst/>
          </a:prstGeom>
          <a:noFill/>
        </p:spPr>
        <p:txBody>
          <a:bodyPr wrap="none" rtlCol="0">
            <a:spAutoFit/>
          </a:bodyPr>
          <a:lstStyle/>
          <a:p>
            <a:pPr>
              <a:spcBef>
                <a:spcPts val="200"/>
              </a:spcBef>
            </a:pPr>
            <a:r>
              <a:rPr lang="en-US" sz="1400" noProof="1" smtClean="0">
                <a:latin typeface="Consolas" panose="020B0609020204030204" pitchFamily="49" charset="0"/>
              </a:rPr>
              <a:t> 7.    </a:t>
            </a:r>
            <a:r>
              <a:rPr lang="en-US" sz="1400" b="1" noProof="1" smtClean="0">
                <a:latin typeface="Consolas" panose="020B0609020204030204" pitchFamily="49" charset="0"/>
              </a:rPr>
              <a:t>procedure </a:t>
            </a:r>
            <a:r>
              <a:rPr lang="en-US" sz="1400" noProof="1" smtClean="0">
                <a:latin typeface="Consolas" panose="020B0609020204030204" pitchFamily="49" charset="0"/>
              </a:rPr>
              <a:t>P (X : </a:t>
            </a:r>
            <a:r>
              <a:rPr lang="en-US" sz="1400" b="1" noProof="1" smtClean="0">
                <a:latin typeface="Consolas" panose="020B0609020204030204" pitchFamily="49" charset="0"/>
              </a:rPr>
              <a:t>out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pPr>
              <a:spcBef>
                <a:spcPts val="200"/>
              </a:spcBef>
            </a:pPr>
            <a:r>
              <a:rPr lang="en-US" sz="1400" noProof="1" smtClean="0">
                <a:latin typeface="Consolas" panose="020B0609020204030204" pitchFamily="49" charset="0"/>
              </a:rPr>
              <a:t> 8.       Now : </a:t>
            </a:r>
            <a:r>
              <a:rPr lang="en-US" sz="1400" b="1" noProof="1" smtClean="0">
                <a:latin typeface="Consolas" panose="020B0609020204030204" pitchFamily="49" charset="0"/>
              </a:rPr>
              <a:t>constant </a:t>
            </a:r>
            <a:r>
              <a:rPr lang="en-US" sz="1400" noProof="1" smtClean="0">
                <a:latin typeface="Consolas" panose="020B0609020204030204" pitchFamily="49" charset="0"/>
              </a:rPr>
              <a:t>Time := Clock;</a:t>
            </a:r>
          </a:p>
          <a:p>
            <a:pPr>
              <a:spcBef>
                <a:spcPts val="200"/>
              </a:spcBef>
            </a:pPr>
            <a:r>
              <a:rPr lang="en-US" sz="1400" noProof="1" smtClean="0">
                <a:latin typeface="Consolas" panose="020B0609020204030204" pitchFamily="49" charset="0"/>
              </a:rPr>
              <a:t> 9.    </a:t>
            </a:r>
            <a:r>
              <a:rPr lang="en-US" sz="1400" b="1" noProof="1" smtClean="0">
                <a:latin typeface="Consolas" panose="020B0609020204030204" pitchFamily="49" charset="0"/>
              </a:rPr>
              <a:t>begin</a:t>
            </a:r>
          </a:p>
          <a:p>
            <a:pPr>
              <a:spcBef>
                <a:spcPts val="200"/>
              </a:spcBef>
            </a:pPr>
            <a:r>
              <a:rPr lang="en-US" sz="1400" noProof="1" smtClean="0">
                <a:latin typeface="Consolas" panose="020B0609020204030204" pitchFamily="49" charset="0"/>
              </a:rPr>
              <a:t>10.       </a:t>
            </a:r>
            <a:r>
              <a:rPr lang="en-US" sz="1400" b="1" noProof="1" smtClean="0">
                <a:latin typeface="Consolas" panose="020B0609020204030204" pitchFamily="49" charset="0"/>
              </a:rPr>
              <a:t>if </a:t>
            </a:r>
            <a:r>
              <a:rPr lang="en-US" sz="1400" noProof="1" smtClean="0">
                <a:latin typeface="Consolas" panose="020B0609020204030204" pitchFamily="49" charset="0"/>
              </a:rPr>
              <a:t>Day (Now) &gt; 15 </a:t>
            </a:r>
            <a:r>
              <a:rPr lang="en-US" sz="1400" b="1" noProof="1" smtClean="0">
                <a:latin typeface="Consolas" panose="020B0609020204030204" pitchFamily="49" charset="0"/>
              </a:rPr>
              <a:t>then</a:t>
            </a:r>
          </a:p>
          <a:p>
            <a:pPr>
              <a:spcBef>
                <a:spcPts val="200"/>
              </a:spcBef>
            </a:pPr>
            <a:r>
              <a:rPr lang="en-US" sz="1400" noProof="1" smtClean="0">
                <a:latin typeface="Consolas" panose="020B0609020204030204" pitchFamily="49" charset="0"/>
              </a:rPr>
              <a:t>11.          X := 42;</a:t>
            </a:r>
          </a:p>
          <a:p>
            <a:pPr>
              <a:spcBef>
                <a:spcPts val="200"/>
              </a:spcBef>
            </a:pPr>
            <a:r>
              <a:rPr lang="en-US" sz="1400" noProof="1" smtClean="0">
                <a:latin typeface="Consolas" panose="020B0609020204030204" pitchFamily="49" charset="0"/>
              </a:rPr>
              <a:t>12.       </a:t>
            </a:r>
            <a:r>
              <a:rPr lang="en-US" sz="1400" b="1" noProof="1" smtClean="0">
                <a:latin typeface="Consolas" panose="020B0609020204030204" pitchFamily="49" charset="0"/>
              </a:rPr>
              <a:t>else         </a:t>
            </a:r>
          </a:p>
          <a:p>
            <a:pPr>
              <a:spcBef>
                <a:spcPts val="200"/>
              </a:spcBef>
            </a:pPr>
            <a:r>
              <a:rPr lang="en-US" sz="1400" noProof="1" smtClean="0">
                <a:solidFill>
                  <a:srgbClr val="C00000"/>
                </a:solidFill>
                <a:latin typeface="Consolas" panose="020B0609020204030204" pitchFamily="49" charset="0"/>
              </a:rPr>
              <a:t>13.          </a:t>
            </a:r>
            <a:r>
              <a:rPr lang="en-US" sz="1400" b="1" noProof="1" smtClean="0">
                <a:solidFill>
                  <a:srgbClr val="C00000"/>
                </a:solidFill>
                <a:latin typeface="Consolas" panose="020B0609020204030204" pitchFamily="49" charset="0"/>
              </a:rPr>
              <a:t>raise </a:t>
            </a:r>
            <a:r>
              <a:rPr lang="en-US" sz="1400" noProof="1" smtClean="0">
                <a:solidFill>
                  <a:srgbClr val="C00000"/>
                </a:solidFill>
                <a:latin typeface="Consolas" panose="020B0609020204030204" pitchFamily="49" charset="0"/>
              </a:rPr>
              <a:t>Program_Error;</a:t>
            </a:r>
          </a:p>
          <a:p>
            <a:pPr>
              <a:spcBef>
                <a:spcPts val="200"/>
              </a:spcBef>
            </a:pPr>
            <a:r>
              <a:rPr lang="en-US" sz="1400" noProof="1" smtClean="0">
                <a:latin typeface="Consolas" panose="020B0609020204030204" pitchFamily="49" charset="0"/>
              </a:rPr>
              <a:t>14.       </a:t>
            </a:r>
            <a:r>
              <a:rPr lang="en-US" sz="1400" b="1" noProof="1" smtClean="0">
                <a:latin typeface="Consolas" panose="020B0609020204030204" pitchFamily="49" charset="0"/>
              </a:rPr>
              <a:t>end if</a:t>
            </a:r>
            <a:r>
              <a:rPr lang="en-US" sz="1400" noProof="1" smtClean="0">
                <a:latin typeface="Consolas" panose="020B0609020204030204" pitchFamily="49" charset="0"/>
              </a:rPr>
              <a:t>;</a:t>
            </a:r>
          </a:p>
          <a:p>
            <a:pPr>
              <a:spcBef>
                <a:spcPts val="200"/>
              </a:spcBef>
            </a:pPr>
            <a:r>
              <a:rPr lang="en-US" sz="1400" noProof="1" smtClean="0">
                <a:latin typeface="Consolas" panose="020B0609020204030204" pitchFamily="49" charset="0"/>
              </a:rPr>
              <a:t>15.    </a:t>
            </a:r>
            <a:r>
              <a:rPr lang="en-US" sz="1400" b="1" noProof="1" smtClean="0">
                <a:latin typeface="Consolas" panose="020B0609020204030204" pitchFamily="49" charset="0"/>
              </a:rPr>
              <a:t>end </a:t>
            </a:r>
            <a:r>
              <a:rPr lang="en-US" sz="1400" noProof="1" smtClean="0">
                <a:latin typeface="Consolas" panose="020B0609020204030204" pitchFamily="49" charset="0"/>
              </a:rPr>
              <a:t>P;</a:t>
            </a:r>
          </a:p>
          <a:p>
            <a:pPr>
              <a:spcBef>
                <a:spcPts val="200"/>
              </a:spcBef>
            </a:pPr>
            <a:r>
              <a:rPr lang="en-US" sz="1400" noProof="1" smtClean="0">
                <a:latin typeface="Consolas" panose="020B0609020204030204" pitchFamily="49" charset="0"/>
              </a:rPr>
              <a:t>16.    </a:t>
            </a:r>
          </a:p>
          <a:p>
            <a:pPr>
              <a:spcBef>
                <a:spcPts val="200"/>
              </a:spcBef>
            </a:pPr>
            <a:r>
              <a:rPr lang="en-US" sz="1400" noProof="1" smtClean="0">
                <a:latin typeface="Consolas" panose="020B0609020204030204" pitchFamily="49" charset="0"/>
              </a:rPr>
              <a:t>17.    </a:t>
            </a:r>
            <a:r>
              <a:rPr lang="en-US" sz="1400" b="1" noProof="1" smtClean="0">
                <a:latin typeface="Consolas" panose="020B0609020204030204" pitchFamily="49" charset="0"/>
              </a:rPr>
              <a:t>procedure </a:t>
            </a:r>
            <a:r>
              <a:rPr lang="en-US" sz="1400" noProof="1" smtClean="0">
                <a:latin typeface="Consolas" panose="020B0609020204030204" pitchFamily="49" charset="0"/>
              </a:rPr>
              <a:t>Q (X : Integer;  Output : </a:t>
            </a:r>
            <a:r>
              <a:rPr lang="en-US" sz="1400" b="1" noProof="1" smtClean="0">
                <a:latin typeface="Consolas" panose="020B0609020204030204" pitchFamily="49" charset="0"/>
              </a:rPr>
              <a:t>out </a:t>
            </a:r>
            <a:r>
              <a:rPr lang="en-US" sz="1400" noProof="1" smtClean="0">
                <a:latin typeface="Consolas" panose="020B0609020204030204" pitchFamily="49" charset="0"/>
              </a:rPr>
              <a:t>Integer) </a:t>
            </a:r>
            <a:r>
              <a:rPr lang="en-US" sz="1400" b="1" noProof="1" smtClean="0">
                <a:latin typeface="Consolas" panose="020B0609020204030204" pitchFamily="49" charset="0"/>
              </a:rPr>
              <a:t>is</a:t>
            </a:r>
          </a:p>
          <a:p>
            <a:pPr>
              <a:spcBef>
                <a:spcPts val="200"/>
              </a:spcBef>
            </a:pPr>
            <a:r>
              <a:rPr lang="en-US" sz="1400" noProof="1" smtClean="0">
                <a:latin typeface="Consolas" panose="020B0609020204030204" pitchFamily="49" charset="0"/>
              </a:rPr>
              <a:t>18.       List : </a:t>
            </a:r>
            <a:r>
              <a:rPr lang="en-US" sz="1400" b="1" noProof="1" smtClean="0">
                <a:latin typeface="Consolas" panose="020B0609020204030204" pitchFamily="49" charset="0"/>
              </a:rPr>
              <a:t>array </a:t>
            </a:r>
            <a:r>
              <a:rPr lang="en-US" sz="1400" noProof="1" smtClean="0">
                <a:latin typeface="Consolas" panose="020B0609020204030204" pitchFamily="49" charset="0"/>
              </a:rPr>
              <a:t>(1 .. 10) </a:t>
            </a:r>
            <a:r>
              <a:rPr lang="en-US" sz="1400" b="1" noProof="1" smtClean="0">
                <a:latin typeface="Consolas" panose="020B0609020204030204" pitchFamily="49" charset="0"/>
              </a:rPr>
              <a:t>of </a:t>
            </a:r>
            <a:r>
              <a:rPr lang="en-US" sz="1400" noProof="1" smtClean="0">
                <a:latin typeface="Consolas" panose="020B0609020204030204" pitchFamily="49" charset="0"/>
              </a:rPr>
              <a:t>Integer := (</a:t>
            </a:r>
            <a:r>
              <a:rPr lang="en-US" sz="1400" b="1" noProof="1" smtClean="0">
                <a:latin typeface="Consolas" panose="020B0609020204030204" pitchFamily="49" charset="0"/>
              </a:rPr>
              <a:t>others </a:t>
            </a:r>
            <a:r>
              <a:rPr lang="en-US" sz="1400" noProof="1" smtClean="0">
                <a:latin typeface="Consolas" panose="020B0609020204030204" pitchFamily="49" charset="0"/>
              </a:rPr>
              <a:t>=&gt; 0);</a:t>
            </a:r>
          </a:p>
          <a:p>
            <a:pPr>
              <a:spcBef>
                <a:spcPts val="200"/>
              </a:spcBef>
            </a:pPr>
            <a:r>
              <a:rPr lang="en-US" sz="1400" noProof="1" smtClean="0">
                <a:latin typeface="Consolas" panose="020B0609020204030204" pitchFamily="49" charset="0"/>
              </a:rPr>
              <a:t>19.    </a:t>
            </a:r>
            <a:r>
              <a:rPr lang="en-US" sz="1400" b="1" noProof="1" smtClean="0">
                <a:latin typeface="Consolas" panose="020B0609020204030204" pitchFamily="49" charset="0"/>
              </a:rPr>
              <a:t>begin</a:t>
            </a:r>
          </a:p>
          <a:p>
            <a:pPr>
              <a:spcBef>
                <a:spcPts val="200"/>
              </a:spcBef>
            </a:pPr>
            <a:r>
              <a:rPr lang="en-US" sz="1400" noProof="1" smtClean="0">
                <a:solidFill>
                  <a:srgbClr val="C00000"/>
                </a:solidFill>
                <a:latin typeface="Consolas" panose="020B0609020204030204" pitchFamily="49" charset="0"/>
              </a:rPr>
              <a:t>20.       List (X) := 42;</a:t>
            </a:r>
          </a:p>
          <a:p>
            <a:pPr>
              <a:spcBef>
                <a:spcPts val="200"/>
              </a:spcBef>
            </a:pPr>
            <a:r>
              <a:rPr lang="en-US" sz="1400" noProof="1" smtClean="0">
                <a:latin typeface="Consolas" panose="020B0609020204030204" pitchFamily="49" charset="0"/>
              </a:rPr>
              <a:t>21.       …</a:t>
            </a:r>
          </a:p>
          <a:p>
            <a:pPr>
              <a:spcBef>
                <a:spcPts val="200"/>
              </a:spcBef>
            </a:pPr>
            <a:r>
              <a:rPr lang="en-US" sz="1400" noProof="1" smtClean="0">
                <a:latin typeface="Consolas" panose="020B0609020204030204" pitchFamily="49" charset="0"/>
              </a:rPr>
              <a:t>22.    </a:t>
            </a:r>
            <a:r>
              <a:rPr lang="en-US" sz="1400" b="1" noProof="1" smtClean="0">
                <a:latin typeface="Consolas" panose="020B0609020204030204" pitchFamily="49" charset="0"/>
              </a:rPr>
              <a:t>end </a:t>
            </a:r>
            <a:r>
              <a:rPr lang="en-US" sz="1400" noProof="1" smtClean="0">
                <a:latin typeface="Consolas" panose="020B0609020204030204" pitchFamily="49" charset="0"/>
              </a:rPr>
              <a:t>Q; </a:t>
            </a:r>
            <a:endParaRPr lang="en-US" sz="1400" i="0" kern="1200" noProof="1" smtClean="0">
              <a:latin typeface="Consolas" panose="020B0609020204030204" pitchFamily="49" charset="0"/>
            </a:endParaRPr>
          </a:p>
        </p:txBody>
      </p:sp>
      <p:sp>
        <p:nvSpPr>
          <p:cNvPr id="6" name="TextBox 5"/>
          <p:cNvSpPr txBox="1"/>
          <p:nvPr/>
        </p:nvSpPr>
        <p:spPr>
          <a:xfrm>
            <a:off x="899592" y="5373216"/>
            <a:ext cx="4932761" cy="661720"/>
          </a:xfrm>
          <a:prstGeom prst="rect">
            <a:avLst/>
          </a:prstGeom>
          <a:noFill/>
        </p:spPr>
        <p:txBody>
          <a:bodyPr wrap="none" rtlCol="0">
            <a:spAutoFit/>
          </a:bodyPr>
          <a:lstStyle/>
          <a:p>
            <a:r>
              <a:rPr lang="en-US" sz="1600" dirty="0">
                <a:solidFill>
                  <a:srgbClr val="C00000"/>
                </a:solidFill>
              </a:rPr>
              <a:t>test.adb:13:10: medium: exception might be </a:t>
            </a:r>
            <a:r>
              <a:rPr lang="en-US" sz="1600" dirty="0" smtClean="0">
                <a:solidFill>
                  <a:srgbClr val="C00000"/>
                </a:solidFill>
              </a:rPr>
              <a:t>raised</a:t>
            </a:r>
            <a:endParaRPr lang="en-US" sz="1600" dirty="0">
              <a:solidFill>
                <a:srgbClr val="C00000"/>
              </a:solidFill>
            </a:endParaRPr>
          </a:p>
          <a:p>
            <a:pPr>
              <a:spcBef>
                <a:spcPts val="600"/>
              </a:spcBef>
            </a:pPr>
            <a:r>
              <a:rPr lang="en-US" sz="1600" dirty="0">
                <a:solidFill>
                  <a:srgbClr val="C00000"/>
                </a:solidFill>
              </a:rPr>
              <a:t>test.adb:20:13: medium: array index check might </a:t>
            </a:r>
            <a:r>
              <a:rPr lang="en-US" sz="1600" dirty="0" smtClean="0">
                <a:solidFill>
                  <a:srgbClr val="C00000"/>
                </a:solidFill>
              </a:rPr>
              <a:t>fail</a:t>
            </a:r>
            <a:endParaRPr lang="en-US" sz="1600" dirty="0">
              <a:solidFill>
                <a:srgbClr val="C00000"/>
              </a:solidFill>
            </a:endParaRPr>
          </a:p>
        </p:txBody>
      </p:sp>
      <p:sp>
        <p:nvSpPr>
          <p:cNvPr id="2" name="TextBox 1"/>
          <p:cNvSpPr txBox="1"/>
          <p:nvPr/>
        </p:nvSpPr>
        <p:spPr>
          <a:xfrm>
            <a:off x="6444208" y="4795557"/>
            <a:ext cx="2448272" cy="830997"/>
          </a:xfrm>
          <a:prstGeom prst="rect">
            <a:avLst/>
          </a:prstGeom>
          <a:solidFill>
            <a:srgbClr val="F4E7C6"/>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Proof would require preconditions preventing the exceptions</a:t>
            </a:r>
          </a:p>
        </p:txBody>
      </p:sp>
    </p:spTree>
    <p:extLst>
      <p:ext uri="{BB962C8B-B14F-4D97-AF65-F5344CB8AC3E}">
        <p14:creationId xmlns:p14="http://schemas.microsoft.com/office/powerpoint/2010/main" val="3782628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Not Exceptions?</a:t>
            </a:r>
            <a:endParaRPr lang="en-US" dirty="0"/>
          </a:p>
        </p:txBody>
      </p:sp>
      <p:sp>
        <p:nvSpPr>
          <p:cNvPr id="4" name="Content Placeholder 3"/>
          <p:cNvSpPr>
            <a:spLocks noGrp="1"/>
          </p:cNvSpPr>
          <p:nvPr>
            <p:ph sz="half" idx="10"/>
          </p:nvPr>
        </p:nvSpPr>
        <p:spPr>
          <a:xfrm>
            <a:off x="685800" y="980728"/>
            <a:ext cx="8035131" cy="5334000"/>
          </a:xfrm>
        </p:spPr>
        <p:txBody>
          <a:bodyPr/>
          <a:lstStyle/>
          <a:p>
            <a:r>
              <a:rPr lang="en-US" dirty="0" smtClean="0"/>
              <a:t>After all, they’re better than undefined behavior!</a:t>
            </a:r>
          </a:p>
          <a:p>
            <a:r>
              <a:rPr lang="en-US" dirty="0"/>
              <a:t>Usually harder to prove code with exceptions correct than to prove they cannot be raised in the first </a:t>
            </a:r>
            <a:r>
              <a:rPr lang="en-US" dirty="0" smtClean="0"/>
              <a:t>place</a:t>
            </a:r>
          </a:p>
          <a:p>
            <a:pPr lvl="1"/>
            <a:r>
              <a:rPr lang="en-US" altLang="en-US" dirty="0" smtClean="0"/>
              <a:t>Semantics make control </a:t>
            </a:r>
            <a:r>
              <a:rPr lang="en-US" altLang="en-US" dirty="0"/>
              <a:t>flow </a:t>
            </a:r>
            <a:r>
              <a:rPr lang="en-US" altLang="en-US" dirty="0" smtClean="0"/>
              <a:t>much </a:t>
            </a:r>
            <a:r>
              <a:rPr lang="en-US" altLang="en-US" dirty="0"/>
              <a:t>more complex</a:t>
            </a:r>
          </a:p>
          <a:p>
            <a:r>
              <a:rPr lang="en-US" dirty="0" smtClean="0"/>
              <a:t>Are for </a:t>
            </a:r>
            <a:r>
              <a:rPr lang="en-US" dirty="0" smtClean="0">
                <a:solidFill>
                  <a:srgbClr val="FF0000"/>
                </a:solidFill>
              </a:rPr>
              <a:t>unexpected</a:t>
            </a:r>
            <a:r>
              <a:rPr lang="en-US" dirty="0" smtClean="0"/>
              <a:t> errors</a:t>
            </a:r>
          </a:p>
          <a:p>
            <a:pPr lvl="1"/>
            <a:r>
              <a:rPr lang="en-US" dirty="0" smtClean="0"/>
              <a:t>For safety-critical apps, nothing should be unexpected!</a:t>
            </a:r>
          </a:p>
        </p:txBody>
      </p:sp>
      <p:grpSp>
        <p:nvGrpSpPr>
          <p:cNvPr id="2" name="Group 1"/>
          <p:cNvGrpSpPr/>
          <p:nvPr/>
        </p:nvGrpSpPr>
        <p:grpSpPr>
          <a:xfrm>
            <a:off x="3419872" y="4365104"/>
            <a:ext cx="2102074" cy="2320254"/>
            <a:chOff x="3995936" y="4365104"/>
            <a:chExt cx="2102074" cy="2320254"/>
          </a:xfrm>
        </p:grpSpPr>
        <p:pic>
          <p:nvPicPr>
            <p:cNvPr id="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3995936" y="4365104"/>
              <a:ext cx="2102074" cy="232025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7" name="TextBox 4"/>
            <p:cNvSpPr txBox="1">
              <a:spLocks noChangeArrowheads="1"/>
            </p:cNvSpPr>
            <p:nvPr/>
          </p:nvSpPr>
          <p:spPr bwMode="gray">
            <a:xfrm>
              <a:off x="4106037" y="4365104"/>
              <a:ext cx="8985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800" b="1" dirty="0" smtClean="0">
                  <a:latin typeface="Comic Sans MS" pitchFamily="66" charset="0"/>
                </a:rPr>
                <a:t>You divided </a:t>
              </a:r>
              <a:r>
                <a:rPr lang="en-US" sz="800" b="1" dirty="0">
                  <a:latin typeface="Comic Sans MS" pitchFamily="66" charset="0"/>
                </a:rPr>
                <a:t>by zero</a:t>
              </a:r>
              <a:r>
                <a:rPr lang="en-US" sz="800" b="1" dirty="0" smtClean="0">
                  <a:latin typeface="Comic Sans MS" pitchFamily="66" charset="0"/>
                </a:rPr>
                <a:t>?!</a:t>
              </a:r>
              <a:endParaRPr lang="en-US" sz="800" b="1" dirty="0">
                <a:latin typeface="Comic Sans MS" pitchFamily="66" charset="0"/>
              </a:endParaRPr>
            </a:p>
          </p:txBody>
        </p:sp>
        <p:sp>
          <p:nvSpPr>
            <p:cNvPr id="8" name="TextBox 5"/>
            <p:cNvSpPr txBox="1">
              <a:spLocks noChangeArrowheads="1"/>
            </p:cNvSpPr>
            <p:nvPr/>
          </p:nvSpPr>
          <p:spPr bwMode="gray">
            <a:xfrm>
              <a:off x="5220072" y="4407495"/>
              <a:ext cx="8215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800" b="1" dirty="0">
                  <a:latin typeface="Comic Sans MS" pitchFamily="66" charset="0"/>
                </a:rPr>
                <a:t>But I wrote an exception handler!</a:t>
              </a:r>
            </a:p>
          </p:txBody>
        </p:sp>
      </p:grpSp>
    </p:spTree>
    <p:extLst>
      <p:ext uri="{BB962C8B-B14F-4D97-AF65-F5344CB8AC3E}">
        <p14:creationId xmlns:p14="http://schemas.microsoft.com/office/powerpoint/2010/main" val="2758391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Then Why Raise Exceptions Explicitly?</a:t>
            </a:r>
            <a:endParaRPr lang="en-US" dirty="0"/>
          </a:p>
        </p:txBody>
      </p:sp>
      <p:sp>
        <p:nvSpPr>
          <p:cNvPr id="3" name="Content Placeholder 2"/>
          <p:cNvSpPr>
            <a:spLocks noGrp="1"/>
          </p:cNvSpPr>
          <p:nvPr>
            <p:ph sz="half" idx="10"/>
          </p:nvPr>
        </p:nvSpPr>
        <p:spPr/>
        <p:txBody>
          <a:bodyPr/>
          <a:lstStyle/>
          <a:p>
            <a:r>
              <a:rPr lang="en-US" dirty="0" smtClean="0"/>
              <a:t>Since GNATprove must prove they cannot happen?</a:t>
            </a:r>
          </a:p>
          <a:p>
            <a:r>
              <a:rPr lang="en-US" dirty="0" smtClean="0"/>
              <a:t>To force GNATprove to </a:t>
            </a:r>
            <a:r>
              <a:rPr lang="en-US" i="1" dirty="0" smtClean="0"/>
              <a:t>prove</a:t>
            </a:r>
            <a:r>
              <a:rPr lang="en-US" dirty="0" smtClean="0"/>
              <a:t> impossible a logical state that you believe is impossible</a:t>
            </a:r>
          </a:p>
          <a:p>
            <a:pPr lvl="1"/>
            <a:r>
              <a:rPr lang="en-US" dirty="0" smtClean="0"/>
              <a:t>“Leveraging” the requirement to prove them unreachable</a:t>
            </a:r>
          </a:p>
          <a:p>
            <a:pPr lvl="1"/>
            <a:r>
              <a:rPr lang="en-US" dirty="0" smtClean="0"/>
              <a:t>And you’ve decided that at run-time, if this state occurs, it deserves a specific exception</a:t>
            </a:r>
            <a:endParaRPr lang="en-US" dirty="0"/>
          </a:p>
          <a:p>
            <a:pPr lvl="2"/>
            <a:r>
              <a:rPr lang="en-US" dirty="0" smtClean="0"/>
              <a:t>Otherwise just use pragma Assert (False)</a:t>
            </a:r>
          </a:p>
          <a:p>
            <a:r>
              <a:rPr lang="en-US" dirty="0" smtClean="0"/>
              <a:t>To signal occurrence of an “impossible” event/state</a:t>
            </a:r>
          </a:p>
          <a:p>
            <a:pPr lvl="1"/>
            <a:r>
              <a:rPr lang="en-US" dirty="0" smtClean="0"/>
              <a:t>Errors that GNATprove cannot detect due to its assumptions</a:t>
            </a:r>
          </a:p>
          <a:p>
            <a:pPr lvl="1"/>
            <a:r>
              <a:rPr lang="en-US" dirty="0" smtClean="0"/>
              <a:t>Due to unchecked conversions subverting the typing system</a:t>
            </a:r>
          </a:p>
          <a:p>
            <a:pPr lvl="1"/>
            <a:r>
              <a:rPr lang="en-US" dirty="0" smtClean="0"/>
              <a:t>Due to calling foreign code</a:t>
            </a:r>
          </a:p>
          <a:p>
            <a:pPr lvl="1"/>
            <a:endParaRPr lang="en-US" dirty="0" smtClean="0"/>
          </a:p>
        </p:txBody>
      </p:sp>
    </p:spTree>
    <p:extLst>
      <p:ext uri="{BB962C8B-B14F-4D97-AF65-F5344CB8AC3E}">
        <p14:creationId xmlns:p14="http://schemas.microsoft.com/office/powerpoint/2010/main" val="5657637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“Leveraging” Unreachability Requirement</a:t>
            </a:r>
            <a:endParaRPr lang="en-US" dirty="0"/>
          </a:p>
        </p:txBody>
      </p:sp>
      <p:sp>
        <p:nvSpPr>
          <p:cNvPr id="3" name="Content Placeholder 2"/>
          <p:cNvSpPr>
            <a:spLocks noGrp="1"/>
          </p:cNvSpPr>
          <p:nvPr>
            <p:ph sz="half" idx="10"/>
          </p:nvPr>
        </p:nvSpPr>
        <p:spPr/>
        <p:txBody>
          <a:bodyPr/>
          <a:lstStyle/>
          <a:p>
            <a:r>
              <a:rPr lang="en-US" dirty="0" smtClean="0"/>
              <a:t>You want GNATprove to prove that what you believe is impossible, for </a:t>
            </a:r>
            <a:r>
              <a:rPr lang="en-US" dirty="0"/>
              <a:t>application-specific reasons, is </a:t>
            </a:r>
            <a:r>
              <a:rPr lang="en-US" dirty="0" smtClean="0"/>
              <a:t>truly impossible</a:t>
            </a:r>
          </a:p>
          <a:p>
            <a:r>
              <a:rPr lang="en-US" dirty="0" smtClean="0"/>
              <a:t>It will almost certainly require adding preconditions</a:t>
            </a:r>
            <a:endParaRPr lang="en-US" dirty="0"/>
          </a:p>
        </p:txBody>
      </p:sp>
      <p:sp>
        <p:nvSpPr>
          <p:cNvPr id="6" name="TextBox 5"/>
          <p:cNvSpPr txBox="1"/>
          <p:nvPr/>
        </p:nvSpPr>
        <p:spPr>
          <a:xfrm>
            <a:off x="905690" y="3717032"/>
            <a:ext cx="7042312" cy="1815882"/>
          </a:xfrm>
          <a:prstGeom prst="rect">
            <a:avLst/>
          </a:prstGeom>
          <a:noFill/>
        </p:spPr>
        <p:txBody>
          <a:bodyPr wrap="none" rtlCol="0">
            <a:spAutoFit/>
          </a:bodyPr>
          <a:lstStyle/>
          <a:p>
            <a:r>
              <a:rPr lang="en-US" sz="1400" b="1" noProof="1" smtClean="0">
                <a:latin typeface="Consolas" panose="020B0609020204030204" pitchFamily="49" charset="0"/>
              </a:rPr>
              <a:t>package </a:t>
            </a:r>
            <a:r>
              <a:rPr lang="en-US" sz="1400" noProof="1" smtClean="0">
                <a:latin typeface="Consolas" panose="020B0609020204030204" pitchFamily="49" charset="0"/>
              </a:rPr>
              <a:t>Traffic_Light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p>
          <a:p>
            <a:endParaRPr lang="en-US" sz="1400" noProof="1" smtClean="0">
              <a:latin typeface="Consolas" panose="020B0609020204030204" pitchFamily="49" charset="0"/>
            </a:endParaRPr>
          </a:p>
          <a:p>
            <a:r>
              <a:rPr lang="en-US" sz="1400" b="1" noProof="1" smtClean="0">
                <a:latin typeface="Consolas" panose="020B0609020204030204" pitchFamily="49" charset="0"/>
              </a:rPr>
              <a:t>   type </a:t>
            </a:r>
            <a:r>
              <a:rPr lang="en-US" sz="1400" noProof="1" smtClean="0">
                <a:latin typeface="Consolas" panose="020B0609020204030204" pitchFamily="49" charset="0"/>
              </a:rPr>
              <a:t>Stop_Light_Colors </a:t>
            </a:r>
            <a:r>
              <a:rPr lang="en-US" sz="1400" b="1" noProof="1" smtClean="0">
                <a:latin typeface="Consolas" panose="020B0609020204030204" pitchFamily="49" charset="0"/>
              </a:rPr>
              <a:t>is </a:t>
            </a:r>
            <a:r>
              <a:rPr lang="en-US" sz="1400" noProof="1" smtClean="0">
                <a:latin typeface="Consolas" panose="020B0609020204030204" pitchFamily="49" charset="0"/>
              </a:rPr>
              <a:t>(Red, Yellow, Blinking_Yellow, Green);</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procedure </a:t>
            </a:r>
            <a:r>
              <a:rPr lang="en-US" sz="1400" noProof="1" smtClean="0">
                <a:latin typeface="Consolas" panose="020B0609020204030204" pitchFamily="49" charset="0"/>
              </a:rPr>
              <a:t>Change_Color (Current_Color : </a:t>
            </a:r>
            <a:r>
              <a:rPr lang="en-US" sz="1400" b="1" noProof="1" smtClean="0">
                <a:latin typeface="Consolas" panose="020B0609020204030204" pitchFamily="49" charset="0"/>
              </a:rPr>
              <a:t>in out </a:t>
            </a:r>
            <a:r>
              <a:rPr lang="en-US" sz="1400" noProof="1" smtClean="0">
                <a:latin typeface="Consolas" panose="020B0609020204030204" pitchFamily="49" charset="0"/>
              </a:rPr>
              <a:t>Stop_Light_Colors);</a:t>
            </a:r>
          </a:p>
          <a:p>
            <a:r>
              <a:rPr lang="en-US" sz="1400" noProof="1" smtClean="0">
                <a:latin typeface="Consolas" panose="020B0609020204030204" pitchFamily="49" charset="0"/>
              </a:rPr>
              <a:t>   --  in response to an event at an intersection</a:t>
            </a:r>
          </a:p>
          <a:p>
            <a:r>
              <a:rPr lang="en-US" sz="1400" b="1" noProof="1" smtClean="0">
                <a:latin typeface="Consolas" panose="020B0609020204030204" pitchFamily="49" charset="0"/>
              </a:rPr>
              <a:t>   </a:t>
            </a:r>
          </a:p>
          <a:p>
            <a:r>
              <a:rPr lang="en-US" sz="1400" b="1" noProof="1" smtClean="0">
                <a:latin typeface="Consolas" panose="020B0609020204030204" pitchFamily="49" charset="0"/>
              </a:rPr>
              <a:t>end </a:t>
            </a:r>
            <a:r>
              <a:rPr lang="en-US" sz="1400" noProof="1" smtClean="0">
                <a:latin typeface="Consolas" panose="020B0609020204030204" pitchFamily="49" charset="0"/>
              </a:rPr>
              <a:t>Traffic_Light;</a:t>
            </a:r>
            <a:endParaRPr lang="en-US" sz="1400" i="0" kern="1200" noProof="1" smtClean="0">
              <a:latin typeface="Consolas" panose="020B0609020204030204" pitchFamily="49" charset="0"/>
            </a:endParaRPr>
          </a:p>
        </p:txBody>
      </p:sp>
    </p:spTree>
    <p:extLst>
      <p:ext uri="{BB962C8B-B14F-4D97-AF65-F5344CB8AC3E}">
        <p14:creationId xmlns:p14="http://schemas.microsoft.com/office/powerpoint/2010/main" val="17621078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13758" y="442058"/>
            <a:ext cx="7845544" cy="4724370"/>
          </a:xfrm>
          <a:prstGeom prst="rect">
            <a:avLst/>
          </a:prstGeom>
          <a:noFill/>
        </p:spPr>
        <p:txBody>
          <a:bodyPr wrap="square" rtlCol="0">
            <a:spAutoFit/>
          </a:bodyPr>
          <a:lstStyle/>
          <a:p>
            <a:r>
              <a:rPr lang="en-US" sz="1400" b="1" noProof="1" smtClean="0">
                <a:latin typeface="Consolas" panose="020B0609020204030204" pitchFamily="49" charset="0"/>
              </a:rPr>
              <a:t>package body </a:t>
            </a:r>
            <a:r>
              <a:rPr lang="en-US" sz="1400" noProof="1" smtClean="0">
                <a:latin typeface="Consolas" panose="020B0609020204030204" pitchFamily="49" charset="0"/>
              </a:rPr>
              <a:t>Traffic_Light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18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Change_Color (Current_Color : </a:t>
            </a:r>
            <a:r>
              <a:rPr lang="en-US" sz="1400" b="1" noProof="1" smtClean="0">
                <a:latin typeface="Consolas" panose="020B0609020204030204" pitchFamily="49" charset="0"/>
              </a:rPr>
              <a:t>in out </a:t>
            </a:r>
            <a:r>
              <a:rPr lang="en-US" sz="1400" noProof="1" smtClean="0">
                <a:latin typeface="Consolas" panose="020B0609020204030204" pitchFamily="49" charset="0"/>
              </a:rPr>
              <a:t>Stop_Light_Colors) </a:t>
            </a:r>
            <a:r>
              <a:rPr lang="en-US" sz="1400" b="1" noProof="1" smtClean="0">
                <a:latin typeface="Consolas" panose="020B0609020204030204" pitchFamily="49" charset="0"/>
              </a:rPr>
              <a:t>is</a:t>
            </a:r>
          </a:p>
          <a:p>
            <a:r>
              <a:rPr lang="en-US" sz="1400" b="1" noProof="1" smtClean="0">
                <a:latin typeface="Consolas" panose="020B0609020204030204" pitchFamily="49" charset="0"/>
              </a:rPr>
              <a:t>   begin</a:t>
            </a:r>
          </a:p>
          <a:p>
            <a:pPr>
              <a:spcBef>
                <a:spcPts val="600"/>
              </a:spcBef>
            </a:pPr>
            <a:r>
              <a:rPr lang="en-US" sz="1400" b="1" noProof="1" smtClean="0">
                <a:latin typeface="Consolas" panose="020B0609020204030204" pitchFamily="49" charset="0"/>
              </a:rPr>
              <a:t>      case </a:t>
            </a:r>
            <a:r>
              <a:rPr lang="en-US" sz="1400" noProof="1" smtClean="0">
                <a:latin typeface="Consolas" panose="020B0609020204030204" pitchFamily="49" charset="0"/>
              </a:rPr>
              <a:t>Current_Color </a:t>
            </a:r>
            <a:r>
              <a:rPr lang="en-US" sz="1400" b="1" noProof="1" smtClean="0">
                <a:latin typeface="Consolas" panose="020B0609020204030204" pitchFamily="49" charset="0"/>
              </a:rPr>
              <a:t>is</a:t>
            </a:r>
          </a:p>
          <a:p>
            <a:pPr>
              <a:spcBef>
                <a:spcPts val="400"/>
              </a:spcBef>
            </a:pPr>
            <a:r>
              <a:rPr lang="en-US" sz="1400" b="1" noProof="1" smtClean="0">
                <a:latin typeface="Consolas" panose="020B0609020204030204" pitchFamily="49" charset="0"/>
              </a:rPr>
              <a:t>         when </a:t>
            </a:r>
            <a:r>
              <a:rPr lang="en-US" sz="1400" noProof="1" smtClean="0">
                <a:latin typeface="Consolas" panose="020B0609020204030204" pitchFamily="49" charset="0"/>
              </a:rPr>
              <a:t>Green  =&gt; Current_Color := Yellow;</a:t>
            </a:r>
          </a:p>
          <a:p>
            <a:pPr>
              <a:spcBef>
                <a:spcPts val="400"/>
              </a:spcBef>
            </a:pPr>
            <a:r>
              <a:rPr lang="en-US" sz="1400" b="1" noProof="1" smtClean="0">
                <a:latin typeface="Consolas" panose="020B0609020204030204" pitchFamily="49" charset="0"/>
              </a:rPr>
              <a:t>         when </a:t>
            </a:r>
            <a:r>
              <a:rPr lang="en-US" sz="1400" noProof="1" smtClean="0">
                <a:latin typeface="Consolas" panose="020B0609020204030204" pitchFamily="49" charset="0"/>
              </a:rPr>
              <a:t>Yellow =&gt; Current_Color := Red;</a:t>
            </a:r>
          </a:p>
          <a:p>
            <a:pPr>
              <a:spcBef>
                <a:spcPts val="400"/>
              </a:spcBef>
            </a:pPr>
            <a:r>
              <a:rPr lang="en-US" sz="1400" b="1" noProof="1" smtClean="0">
                <a:latin typeface="Consolas" panose="020B0609020204030204" pitchFamily="49" charset="0"/>
              </a:rPr>
              <a:t>         when </a:t>
            </a:r>
            <a:r>
              <a:rPr lang="en-US" sz="1400" noProof="1" smtClean="0">
                <a:latin typeface="Consolas" panose="020B0609020204030204" pitchFamily="49" charset="0"/>
              </a:rPr>
              <a:t>Red    =&gt; Current_Color := Green;</a:t>
            </a:r>
          </a:p>
          <a:p>
            <a:pPr>
              <a:spcBef>
                <a:spcPts val="1200"/>
              </a:spcBef>
            </a:pPr>
            <a:r>
              <a:rPr lang="en-US" sz="1400" noProof="1" smtClean="0">
                <a:latin typeface="Consolas" panose="020B0609020204030204" pitchFamily="49" charset="0"/>
              </a:rPr>
              <a:t>         </a:t>
            </a:r>
            <a:r>
              <a:rPr lang="en-US" sz="1400" noProof="1" smtClean="0">
                <a:solidFill>
                  <a:schemeClr val="accent6">
                    <a:lumMod val="50000"/>
                  </a:schemeClr>
                </a:solidFill>
                <a:latin typeface="Consolas" panose="020B0609020204030204" pitchFamily="49" charset="0"/>
              </a:rPr>
              <a:t>-- </a:t>
            </a:r>
            <a:r>
              <a:rPr lang="en-US" sz="1400" noProof="1">
                <a:solidFill>
                  <a:schemeClr val="accent6">
                    <a:lumMod val="50000"/>
                  </a:schemeClr>
                </a:solidFill>
                <a:latin typeface="Consolas" panose="020B0609020204030204" pitchFamily="49" charset="0"/>
              </a:rPr>
              <a:t>Blinking_Yellow </a:t>
            </a:r>
            <a:r>
              <a:rPr lang="en-US" sz="1400" noProof="1" smtClean="0">
                <a:solidFill>
                  <a:schemeClr val="accent6">
                    <a:lumMod val="50000"/>
                  </a:schemeClr>
                </a:solidFill>
                <a:latin typeface="Consolas" panose="020B0609020204030204" pitchFamily="49" charset="0"/>
              </a:rPr>
              <a:t>is never a choice, </a:t>
            </a:r>
            <a:r>
              <a:rPr lang="en-US" sz="1400" noProof="1">
                <a:solidFill>
                  <a:schemeClr val="accent6">
                    <a:lumMod val="50000"/>
                  </a:schemeClr>
                </a:solidFill>
                <a:latin typeface="Consolas" panose="020B0609020204030204" pitchFamily="49" charset="0"/>
              </a:rPr>
              <a:t>for </a:t>
            </a:r>
            <a:r>
              <a:rPr lang="en-US" sz="1400" noProof="1" smtClean="0">
                <a:solidFill>
                  <a:schemeClr val="accent6">
                    <a:lumMod val="50000"/>
                  </a:schemeClr>
                </a:solidFill>
                <a:latin typeface="Consolas" panose="020B0609020204030204" pitchFamily="49" charset="0"/>
              </a:rPr>
              <a:t>app-specific reason</a:t>
            </a:r>
          </a:p>
          <a:p>
            <a:pPr>
              <a:spcBef>
                <a:spcPts val="1200"/>
              </a:spcBef>
            </a:pPr>
            <a:r>
              <a:rPr lang="en-US" sz="1400" b="1" noProof="1" smtClean="0">
                <a:latin typeface="Consolas" panose="020B0609020204030204" pitchFamily="49" charset="0"/>
              </a:rPr>
              <a:t>         when </a:t>
            </a:r>
            <a:r>
              <a:rPr lang="en-US" sz="1400" noProof="1" smtClean="0">
                <a:latin typeface="Consolas" panose="020B0609020204030204" pitchFamily="49" charset="0"/>
              </a:rPr>
              <a:t>Blinking_Yellow =&gt; </a:t>
            </a:r>
          </a:p>
          <a:p>
            <a:pPr>
              <a:spcBef>
                <a:spcPts val="1200"/>
              </a:spcBef>
            </a:pPr>
            <a:r>
              <a:rPr lang="en-US" sz="1400" noProof="1" smtClean="0">
                <a:latin typeface="Consolas" panose="020B0609020204030204" pitchFamily="49" charset="0"/>
              </a:rPr>
              <a:t>            </a:t>
            </a:r>
            <a:r>
              <a:rPr lang="en-US" sz="1400" noProof="1">
                <a:latin typeface="Consolas" panose="020B0609020204030204" pitchFamily="49" charset="0"/>
              </a:rPr>
              <a:t>-- </a:t>
            </a:r>
            <a:r>
              <a:rPr lang="en-US" sz="1400" noProof="1" smtClean="0">
                <a:latin typeface="Consolas" panose="020B0609020204030204" pitchFamily="49" charset="0"/>
              </a:rPr>
              <a:t>null;</a:t>
            </a:r>
          </a:p>
          <a:p>
            <a:pPr>
              <a:spcBef>
                <a:spcPts val="1200"/>
              </a:spcBef>
            </a:pPr>
            <a:r>
              <a:rPr lang="en-US" sz="1400" b="1" noProof="1" smtClean="0">
                <a:latin typeface="Consolas" panose="020B0609020204030204" pitchFamily="49" charset="0"/>
              </a:rPr>
              <a:t>            raise </a:t>
            </a:r>
            <a:r>
              <a:rPr lang="en-US" sz="1400" noProof="1" smtClean="0">
                <a:latin typeface="Consolas" panose="020B0609020204030204" pitchFamily="49" charset="0"/>
              </a:rPr>
              <a:t>Program_Error;</a:t>
            </a:r>
          </a:p>
          <a:p>
            <a:pPr>
              <a:spcBef>
                <a:spcPts val="1200"/>
              </a:spcBef>
            </a:pPr>
            <a:r>
              <a:rPr lang="en-US" sz="1400" b="1" noProof="1" smtClean="0">
                <a:latin typeface="Consolas" panose="020B0609020204030204" pitchFamily="49" charset="0"/>
              </a:rPr>
              <a:t>      end case</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   end </a:t>
            </a:r>
            <a:r>
              <a:rPr lang="en-US" sz="1400" noProof="1" smtClean="0">
                <a:latin typeface="Consolas" panose="020B0609020204030204" pitchFamily="49" charset="0"/>
              </a:rPr>
              <a:t>Change_Color;</a:t>
            </a:r>
          </a:p>
          <a:p>
            <a:pPr>
              <a:spcBef>
                <a:spcPts val="1800"/>
              </a:spcBef>
            </a:pPr>
            <a:r>
              <a:rPr lang="en-US" sz="1400" b="1" noProof="1" smtClean="0">
                <a:latin typeface="Consolas" panose="020B0609020204030204" pitchFamily="49" charset="0"/>
              </a:rPr>
              <a:t>end </a:t>
            </a:r>
            <a:r>
              <a:rPr lang="en-US" sz="1400" noProof="1" smtClean="0">
                <a:latin typeface="Consolas" panose="020B0609020204030204" pitchFamily="49" charset="0"/>
              </a:rPr>
              <a:t>Traffic_Light;</a:t>
            </a:r>
            <a:endParaRPr lang="en-US" sz="1400" noProof="1">
              <a:latin typeface="Consolas" panose="020B0609020204030204" pitchFamily="49" charset="0"/>
            </a:endParaRPr>
          </a:p>
        </p:txBody>
      </p:sp>
      <p:sp>
        <p:nvSpPr>
          <p:cNvPr id="6" name="TextBox 5"/>
          <p:cNvSpPr txBox="1"/>
          <p:nvPr/>
        </p:nvSpPr>
        <p:spPr>
          <a:xfrm>
            <a:off x="1190952" y="5898758"/>
            <a:ext cx="3366627" cy="338554"/>
          </a:xfrm>
          <a:prstGeom prst="rect">
            <a:avLst/>
          </a:prstGeom>
          <a:noFill/>
        </p:spPr>
        <p:txBody>
          <a:bodyPr wrap="none" rtlCol="0">
            <a:spAutoFit/>
          </a:bodyPr>
          <a:lstStyle/>
          <a:p>
            <a:r>
              <a:rPr lang="en-US" sz="1600" dirty="0">
                <a:solidFill>
                  <a:srgbClr val="C00000"/>
                </a:solidFill>
              </a:rPr>
              <a:t>medium: exception might be raised</a:t>
            </a:r>
            <a:endParaRPr lang="en-US" sz="1600" i="0" kern="1200" dirty="0" smtClean="0">
              <a:solidFill>
                <a:srgbClr val="C00000"/>
              </a:solidFill>
            </a:endParaRPr>
          </a:p>
        </p:txBody>
      </p:sp>
      <p:sp>
        <p:nvSpPr>
          <p:cNvPr id="7" name="TextBox 6"/>
          <p:cNvSpPr txBox="1"/>
          <p:nvPr/>
        </p:nvSpPr>
        <p:spPr>
          <a:xfrm>
            <a:off x="5004048" y="5612110"/>
            <a:ext cx="3849100" cy="954107"/>
          </a:xfrm>
          <a:prstGeom prst="rect">
            <a:avLst/>
          </a:prstGeom>
          <a:noFill/>
        </p:spPr>
        <p:txBody>
          <a:bodyPr wrap="square" rtlCol="0">
            <a:spAutoFit/>
          </a:bodyPr>
          <a:lstStyle/>
          <a:p>
            <a:r>
              <a:rPr lang="en-US" sz="1400" i="0" kern="1200" noProof="1" smtClean="0"/>
              <a:t>GNATprove fails to prove it unreachable, so </a:t>
            </a:r>
            <a:r>
              <a:rPr lang="en-US" sz="1400" noProof="1" smtClean="0"/>
              <a:t>we would add a precondition precluding Blinking_Yellow as an input (that GNATprove would try to prove honored by all callers)</a:t>
            </a:r>
            <a:endParaRPr lang="en-US" sz="1400" i="0" kern="1200" noProof="1" smtClean="0"/>
          </a:p>
        </p:txBody>
      </p:sp>
      <p:sp>
        <p:nvSpPr>
          <p:cNvPr id="8" name="TextBox 7"/>
          <p:cNvSpPr txBox="1"/>
          <p:nvPr/>
        </p:nvSpPr>
        <p:spPr>
          <a:xfrm>
            <a:off x="179512" y="2685895"/>
            <a:ext cx="1547338" cy="738664"/>
          </a:xfrm>
          <a:prstGeom prst="rect">
            <a:avLst/>
          </a:prstGeom>
          <a:solidFill>
            <a:srgbClr val="F4E7C6"/>
          </a:solidFill>
          <a:ln>
            <a:solidFill>
              <a:schemeClr val="accent1"/>
            </a:solidFill>
          </a:ln>
          <a:effectLst>
            <a:outerShdw blurRad="50800" dist="38100" dir="2700000" algn="tl" rotWithShape="0">
              <a:prstClr val="black">
                <a:alpha val="40000"/>
              </a:prstClr>
            </a:outerShdw>
          </a:effectLst>
        </p:spPr>
        <p:txBody>
          <a:bodyPr wrap="square" rtlCol="0">
            <a:spAutoFit/>
          </a:bodyPr>
          <a:lstStyle>
            <a:defPPr>
              <a:defRPr lang="fr-FR"/>
            </a:defPPr>
            <a:lvl1pPr algn="ctr">
              <a:defRPr sz="1600" i="0"/>
            </a:lvl1pPr>
          </a:lstStyle>
          <a:p>
            <a:r>
              <a:rPr lang="en-US" sz="1400" b="1" dirty="0" smtClean="0"/>
              <a:t>SPARK </a:t>
            </a:r>
            <a:r>
              <a:rPr lang="en-US" sz="1400" b="1" dirty="0"/>
              <a:t>requires </a:t>
            </a:r>
            <a:r>
              <a:rPr lang="en-US" sz="1400" b="1" i="1" dirty="0"/>
              <a:t>something</a:t>
            </a:r>
            <a:r>
              <a:rPr lang="en-US" sz="1400" b="1" dirty="0"/>
              <a:t> for this choice</a:t>
            </a:r>
          </a:p>
        </p:txBody>
      </p:sp>
      <p:sp>
        <p:nvSpPr>
          <p:cNvPr id="9" name="Rectangle 8"/>
          <p:cNvSpPr/>
          <p:nvPr/>
        </p:nvSpPr>
        <p:spPr bwMode="auto">
          <a:xfrm>
            <a:off x="2127832" y="3020601"/>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lumMod val="25000"/>
                    <a:lumOff val="75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8" idx="3"/>
            <a:endCxn id="9" idx="1"/>
          </p:cNvCxnSpPr>
          <p:nvPr/>
        </p:nvCxnSpPr>
        <p:spPr bwMode="auto">
          <a:xfrm>
            <a:off x="1726850" y="3055227"/>
            <a:ext cx="400982" cy="37382"/>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5724128" y="3909922"/>
            <a:ext cx="1944216" cy="738664"/>
          </a:xfrm>
          <a:prstGeom prst="rect">
            <a:avLst/>
          </a:prstGeom>
          <a:solidFill>
            <a:schemeClr val="tx2">
              <a:lumMod val="25000"/>
              <a:lumOff val="75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400" b="1" i="0" kern="1200" dirty="0" smtClean="0"/>
              <a:t>Make GNATprove try to prove it really cannot happen</a:t>
            </a:r>
          </a:p>
        </p:txBody>
      </p:sp>
      <p:sp>
        <p:nvSpPr>
          <p:cNvPr id="15" name="Rectangle 14"/>
          <p:cNvSpPr/>
          <p:nvPr/>
        </p:nvSpPr>
        <p:spPr bwMode="auto">
          <a:xfrm>
            <a:off x="4644008" y="3757197"/>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lumMod val="25000"/>
                    <a:lumOff val="75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6" name="Curved Connector 15"/>
          <p:cNvCxnSpPr>
            <a:stCxn id="13" idx="1"/>
            <a:endCxn id="15" idx="3"/>
          </p:cNvCxnSpPr>
          <p:nvPr/>
        </p:nvCxnSpPr>
        <p:spPr bwMode="auto">
          <a:xfrm rot="10800000">
            <a:off x="4860032" y="3829206"/>
            <a:ext cx="864096" cy="45004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6" name="TextBox 25"/>
          <p:cNvSpPr txBox="1"/>
          <p:nvPr/>
        </p:nvSpPr>
        <p:spPr>
          <a:xfrm>
            <a:off x="5371517" y="3228929"/>
            <a:ext cx="1592104" cy="307777"/>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b="1" dirty="0" smtClean="0"/>
              <a:t>“Silently ignore”</a:t>
            </a:r>
            <a:endParaRPr lang="en-US" sz="1400" b="1" dirty="0"/>
          </a:p>
        </p:txBody>
      </p:sp>
      <p:sp>
        <p:nvSpPr>
          <p:cNvPr id="27" name="Rectangle 26"/>
          <p:cNvSpPr/>
          <p:nvPr/>
        </p:nvSpPr>
        <p:spPr bwMode="auto">
          <a:xfrm>
            <a:off x="3423200" y="3396921"/>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lumMod val="25000"/>
                    <a:lumOff val="75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8" name="Curved Connector 27"/>
          <p:cNvCxnSpPr>
            <a:stCxn id="26" idx="1"/>
            <a:endCxn id="27" idx="3"/>
          </p:cNvCxnSpPr>
          <p:nvPr/>
        </p:nvCxnSpPr>
        <p:spPr bwMode="auto">
          <a:xfrm rot="10800000" flipV="1">
            <a:off x="3639225" y="3382817"/>
            <a:ext cx="1732293" cy="8611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39" name="Curved Connector 38"/>
          <p:cNvCxnSpPr>
            <a:stCxn id="7" idx="1"/>
            <a:endCxn id="6" idx="3"/>
          </p:cNvCxnSpPr>
          <p:nvPr/>
        </p:nvCxnSpPr>
        <p:spPr bwMode="auto">
          <a:xfrm rot="10800000">
            <a:off x="4557580" y="6068036"/>
            <a:ext cx="446469" cy="2112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pic>
        <p:nvPicPr>
          <p:cNvPr id="53" name="Picture 8" descr="wrong.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14122" y="3290691"/>
            <a:ext cx="169769" cy="16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9" descr="correct.pn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84368" y="4193524"/>
            <a:ext cx="171459" cy="17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30034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smtClean="0"/>
              <a:t>Signaling An “Impossible” Event/State (1)</a:t>
            </a:r>
            <a:endParaRPr lang="en-US" dirty="0"/>
          </a:p>
        </p:txBody>
      </p:sp>
      <p:sp>
        <p:nvSpPr>
          <p:cNvPr id="6" name="TextBox 5"/>
          <p:cNvSpPr txBox="1"/>
          <p:nvPr/>
        </p:nvSpPr>
        <p:spPr>
          <a:xfrm>
            <a:off x="1259632" y="1340768"/>
            <a:ext cx="4554452" cy="3616375"/>
          </a:xfrm>
          <a:prstGeom prst="rect">
            <a:avLst/>
          </a:prstGeom>
          <a:noFill/>
          <a:ln>
            <a:noFill/>
            <a:prstDash val="sysDot"/>
          </a:ln>
        </p:spPr>
        <p:txBody>
          <a:bodyPr wrap="none" rtlCol="0">
            <a:spAutoFit/>
          </a:bodyPr>
          <a:lstStyle>
            <a:defPPr>
              <a:defRPr lang="fr-FR"/>
            </a:defPPr>
            <a:lvl1pPr>
              <a:defRPr sz="1400">
                <a:latin typeface="Andale Mono" panose="020B0509000000000004" pitchFamily="49" charset="0"/>
              </a:defRPr>
            </a:lvl1pPr>
          </a:lstStyle>
          <a:p>
            <a:pPr>
              <a:spcBef>
                <a:spcPts val="900"/>
              </a:spcBef>
            </a:pPr>
            <a:r>
              <a:rPr lang="en-US" b="1" noProof="1" smtClean="0">
                <a:latin typeface="Consolas" panose="020B0609020204030204" pitchFamily="49" charset="0"/>
              </a:rPr>
              <a:t>package </a:t>
            </a:r>
            <a:r>
              <a:rPr lang="en-US" noProof="1" smtClean="0">
                <a:latin typeface="Consolas" panose="020B0609020204030204" pitchFamily="49" charset="0"/>
              </a:rPr>
              <a:t>External_Sensor</a:t>
            </a:r>
          </a:p>
          <a:p>
            <a:pPr>
              <a:spcBef>
                <a:spcPts val="900"/>
              </a:spcBef>
            </a:pPr>
            <a:r>
              <a:rPr lang="en-US" b="1" noProof="1" smtClean="0">
                <a:latin typeface="Consolas" panose="020B0609020204030204" pitchFamily="49" charset="0"/>
              </a:rPr>
              <a:t>   with </a:t>
            </a:r>
            <a:r>
              <a:rPr lang="en-US" noProof="1" smtClean="0">
                <a:latin typeface="Consolas" panose="020B0609020204030204" pitchFamily="49" charset="0"/>
              </a:rPr>
              <a:t>SPARK_Mode</a:t>
            </a:r>
          </a:p>
          <a:p>
            <a:pPr>
              <a:spcBef>
                <a:spcPts val="900"/>
              </a:spcBef>
            </a:pPr>
            <a:r>
              <a:rPr lang="en-US" b="1" noProof="1" smtClean="0">
                <a:latin typeface="Consolas" panose="020B0609020204030204" pitchFamily="49" charset="0"/>
              </a:rPr>
              <a:t>is</a:t>
            </a:r>
          </a:p>
          <a:p>
            <a:pPr>
              <a:spcBef>
                <a:spcPts val="900"/>
              </a:spcBef>
            </a:pPr>
            <a:endParaRPr lang="en-US" noProof="1" smtClean="0">
              <a:latin typeface="Consolas" panose="020B0609020204030204" pitchFamily="49" charset="0"/>
            </a:endParaRPr>
          </a:p>
          <a:p>
            <a:pPr>
              <a:spcBef>
                <a:spcPts val="900"/>
              </a:spcBef>
            </a:pPr>
            <a:r>
              <a:rPr lang="en-US" b="1" noProof="1" smtClean="0">
                <a:latin typeface="Consolas" panose="020B0609020204030204" pitchFamily="49" charset="0"/>
              </a:rPr>
              <a:t>   type </a:t>
            </a:r>
            <a:r>
              <a:rPr lang="en-US" noProof="1" smtClean="0">
                <a:latin typeface="Consolas" panose="020B0609020204030204" pitchFamily="49" charset="0"/>
              </a:rPr>
              <a:t>Output </a:t>
            </a:r>
            <a:r>
              <a:rPr lang="en-US" b="1" noProof="1" smtClean="0">
                <a:latin typeface="Consolas" panose="020B0609020204030204" pitchFamily="49" charset="0"/>
              </a:rPr>
              <a:t>is </a:t>
            </a:r>
            <a:r>
              <a:rPr lang="en-US" noProof="1" smtClean="0">
                <a:latin typeface="Consolas" panose="020B0609020204030204" pitchFamily="49" charset="0"/>
              </a:rPr>
              <a:t>(Low, Medium, High) </a:t>
            </a:r>
            <a:r>
              <a:rPr lang="en-US" b="1" noProof="1" smtClean="0">
                <a:latin typeface="Consolas" panose="020B0609020204030204" pitchFamily="49" charset="0"/>
              </a:rPr>
              <a:t>with</a:t>
            </a:r>
          </a:p>
          <a:p>
            <a:pPr>
              <a:spcBef>
                <a:spcPts val="900"/>
              </a:spcBef>
            </a:pPr>
            <a:r>
              <a:rPr lang="en-US" b="1" noProof="1" smtClean="0">
                <a:latin typeface="Consolas" panose="020B0609020204030204" pitchFamily="49" charset="0"/>
              </a:rPr>
              <a:t>     </a:t>
            </a:r>
            <a:r>
              <a:rPr lang="en-US" noProof="1" smtClean="0">
                <a:latin typeface="Consolas" panose="020B0609020204030204" pitchFamily="49" charset="0"/>
              </a:rPr>
              <a:t>Convention =&gt; C,</a:t>
            </a:r>
          </a:p>
          <a:p>
            <a:pPr>
              <a:spcBef>
                <a:spcPts val="900"/>
              </a:spcBef>
            </a:pPr>
            <a:r>
              <a:rPr lang="en-US" b="1" noProof="1" smtClean="0">
                <a:latin typeface="Consolas" panose="020B0609020204030204" pitchFamily="49" charset="0"/>
              </a:rPr>
              <a:t>     </a:t>
            </a:r>
            <a:r>
              <a:rPr lang="en-US" noProof="1" smtClean="0">
                <a:latin typeface="Consolas" panose="020B0609020204030204" pitchFamily="49" charset="0"/>
              </a:rPr>
              <a:t>Size =&gt; Integer'Size;</a:t>
            </a:r>
          </a:p>
          <a:p>
            <a:pPr>
              <a:spcBef>
                <a:spcPts val="900"/>
              </a:spcBef>
            </a:pPr>
            <a:endParaRPr lang="en-US" noProof="1" smtClean="0">
              <a:latin typeface="Consolas" panose="020B0609020204030204" pitchFamily="49" charset="0"/>
            </a:endParaRPr>
          </a:p>
          <a:p>
            <a:pPr>
              <a:spcBef>
                <a:spcPts val="900"/>
              </a:spcBef>
            </a:pPr>
            <a:r>
              <a:rPr lang="en-US" b="1" noProof="1" smtClean="0">
                <a:latin typeface="Consolas" panose="020B0609020204030204" pitchFamily="49" charset="0"/>
              </a:rPr>
              <a:t>   procedure </a:t>
            </a:r>
            <a:r>
              <a:rPr lang="en-US" noProof="1" smtClean="0">
                <a:latin typeface="Consolas" panose="020B0609020204030204" pitchFamily="49" charset="0"/>
              </a:rPr>
              <a:t>Sample (Reading : </a:t>
            </a:r>
            <a:r>
              <a:rPr lang="en-US" b="1" noProof="1" smtClean="0">
                <a:latin typeface="Consolas" panose="020B0609020204030204" pitchFamily="49" charset="0"/>
              </a:rPr>
              <a:t>out </a:t>
            </a:r>
            <a:r>
              <a:rPr lang="en-US" noProof="1" smtClean="0">
                <a:latin typeface="Consolas" panose="020B0609020204030204" pitchFamily="49" charset="0"/>
              </a:rPr>
              <a:t>Output);</a:t>
            </a:r>
          </a:p>
          <a:p>
            <a:pPr>
              <a:spcBef>
                <a:spcPts val="900"/>
              </a:spcBef>
            </a:pPr>
            <a:endParaRPr lang="en-US" noProof="1" smtClean="0">
              <a:latin typeface="Consolas" panose="020B0609020204030204" pitchFamily="49" charset="0"/>
            </a:endParaRPr>
          </a:p>
          <a:p>
            <a:pPr>
              <a:spcBef>
                <a:spcPts val="900"/>
              </a:spcBef>
            </a:pPr>
            <a:r>
              <a:rPr lang="en-US" b="1" noProof="1" smtClean="0">
                <a:latin typeface="Consolas" panose="020B0609020204030204" pitchFamily="49" charset="0"/>
              </a:rPr>
              <a:t>end </a:t>
            </a:r>
            <a:r>
              <a:rPr lang="en-US" noProof="1" smtClean="0">
                <a:latin typeface="Consolas" panose="020B0609020204030204" pitchFamily="49" charset="0"/>
              </a:rPr>
              <a:t>External_Sensor;</a:t>
            </a:r>
            <a:endParaRPr lang="en-US" noProof="1">
              <a:latin typeface="Consolas" panose="020B0609020204030204" pitchFamily="49" charset="0"/>
            </a:endParaRPr>
          </a:p>
        </p:txBody>
      </p:sp>
      <p:sp>
        <p:nvSpPr>
          <p:cNvPr id="4" name="TextBox 3"/>
          <p:cNvSpPr txBox="1"/>
          <p:nvPr/>
        </p:nvSpPr>
        <p:spPr>
          <a:xfrm>
            <a:off x="6237294" y="2420888"/>
            <a:ext cx="1778820"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Values are 0, 1, 2</a:t>
            </a:r>
          </a:p>
        </p:txBody>
      </p:sp>
      <p:cxnSp>
        <p:nvCxnSpPr>
          <p:cNvPr id="5" name="Curved Connector 4"/>
          <p:cNvCxnSpPr>
            <a:stCxn id="4" idx="1"/>
            <a:endCxn id="7" idx="3"/>
          </p:cNvCxnSpPr>
          <p:nvPr/>
        </p:nvCxnSpPr>
        <p:spPr bwMode="auto">
          <a:xfrm rot="10800000" flipV="1">
            <a:off x="5784780" y="2590165"/>
            <a:ext cx="452514" cy="15906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7" name="Rectangle 6"/>
          <p:cNvSpPr/>
          <p:nvPr/>
        </p:nvSpPr>
        <p:spPr bwMode="auto">
          <a:xfrm>
            <a:off x="5475228" y="2641213"/>
            <a:ext cx="30955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1">
                    <a:lumMod val="40000"/>
                    <a:lumOff val="6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Tree>
    <p:extLst>
      <p:ext uri="{BB962C8B-B14F-4D97-AF65-F5344CB8AC3E}">
        <p14:creationId xmlns:p14="http://schemas.microsoft.com/office/powerpoint/2010/main" val="4230812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Signaling An “Impossible” </a:t>
            </a:r>
            <a:r>
              <a:rPr lang="en-US" dirty="0" smtClean="0"/>
              <a:t>Event/State (2)</a:t>
            </a:r>
            <a:endParaRPr lang="en-US" dirty="0"/>
          </a:p>
        </p:txBody>
      </p:sp>
      <p:sp>
        <p:nvSpPr>
          <p:cNvPr id="3" name="TextBox 2"/>
          <p:cNvSpPr txBox="1"/>
          <p:nvPr/>
        </p:nvSpPr>
        <p:spPr>
          <a:xfrm>
            <a:off x="758904" y="980728"/>
            <a:ext cx="7738016" cy="5591274"/>
          </a:xfrm>
          <a:prstGeom prst="rect">
            <a:avLst/>
          </a:prstGeom>
          <a:noFill/>
        </p:spPr>
        <p:txBody>
          <a:bodyPr wrap="none" rtlCol="0">
            <a:spAutoFit/>
          </a:bodyPr>
          <a:lstStyle/>
          <a:p>
            <a:r>
              <a:rPr lang="en-US" sz="1400" b="1" noProof="1" smtClean="0">
                <a:latin typeface="Consolas" panose="020B0609020204030204" pitchFamily="49" charset="0"/>
              </a:rPr>
              <a:t>with </a:t>
            </a:r>
            <a:r>
              <a:rPr lang="en-US" sz="1400" noProof="1" smtClean="0">
                <a:latin typeface="Consolas" panose="020B0609020204030204" pitchFamily="49" charset="0"/>
              </a:rPr>
              <a:t>Ada.Unchecked_Conversion;</a:t>
            </a:r>
          </a:p>
          <a:p>
            <a:pPr>
              <a:spcBef>
                <a:spcPts val="600"/>
              </a:spcBef>
            </a:pPr>
            <a:r>
              <a:rPr lang="en-US" sz="1400" b="1" noProof="1" smtClean="0">
                <a:latin typeface="Consolas" panose="020B0609020204030204" pitchFamily="49" charset="0"/>
              </a:rPr>
              <a:t>with </a:t>
            </a:r>
            <a:r>
              <a:rPr lang="en-US" sz="1400" noProof="1" smtClean="0">
                <a:latin typeface="Consolas" panose="020B0609020204030204" pitchFamily="49" charset="0"/>
              </a:rPr>
              <a:t>Interfaces.C; </a:t>
            </a:r>
            <a:r>
              <a:rPr lang="en-US" sz="1400" b="1" noProof="1" smtClean="0">
                <a:latin typeface="Consolas" panose="020B0609020204030204" pitchFamily="49" charset="0"/>
              </a:rPr>
              <a:t>use </a:t>
            </a:r>
            <a:r>
              <a:rPr lang="en-US" sz="1400" noProof="1" smtClean="0">
                <a:latin typeface="Consolas" panose="020B0609020204030204" pitchFamily="49" charset="0"/>
              </a:rPr>
              <a:t>Interfaces.C;</a:t>
            </a:r>
          </a:p>
          <a:p>
            <a:pPr>
              <a:spcBef>
                <a:spcPts val="1200"/>
              </a:spcBef>
            </a:pPr>
            <a:r>
              <a:rPr lang="en-US" sz="1400" b="1" noProof="1" smtClean="0">
                <a:latin typeface="Consolas" panose="020B0609020204030204" pitchFamily="49" charset="0"/>
              </a:rPr>
              <a:t>package body </a:t>
            </a:r>
            <a:r>
              <a:rPr lang="en-US" sz="1400" noProof="1" smtClean="0">
                <a:latin typeface="Consolas" panose="020B0609020204030204" pitchFamily="49" charset="0"/>
              </a:rPr>
              <a:t>External_Sensor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a:t>
            </a:r>
            <a:endParaRPr lang="en-US" sz="1400" noProof="1" smtClean="0">
              <a:latin typeface="Consolas" panose="020B0609020204030204" pitchFamily="49" charset="0"/>
            </a:endParaRPr>
          </a:p>
          <a:p>
            <a:pPr>
              <a:spcBef>
                <a:spcPts val="2400"/>
              </a:spcBef>
            </a:pPr>
            <a:r>
              <a:rPr lang="en-US" sz="1400" b="1" noProof="1" smtClean="0">
                <a:latin typeface="Consolas" panose="020B0609020204030204" pitchFamily="49" charset="0"/>
              </a:rPr>
              <a:t>   function </a:t>
            </a:r>
            <a:r>
              <a:rPr lang="en-US" sz="1400" noProof="1" smtClean="0">
                <a:latin typeface="Consolas" panose="020B0609020204030204" pitchFamily="49" charset="0"/>
              </a:rPr>
              <a:t>Device </a:t>
            </a:r>
            <a:r>
              <a:rPr lang="en-US" sz="1400" b="1" noProof="1" smtClean="0">
                <a:latin typeface="Consolas" panose="020B0609020204030204" pitchFamily="49" charset="0"/>
              </a:rPr>
              <a:t>return </a:t>
            </a:r>
            <a:r>
              <a:rPr lang="en-US" sz="1400" noProof="1" smtClean="0">
                <a:latin typeface="Consolas" panose="020B0609020204030204" pitchFamily="49" charset="0"/>
              </a:rPr>
              <a:t>int;</a:t>
            </a:r>
          </a:p>
          <a:p>
            <a:pPr>
              <a:spcBef>
                <a:spcPts val="400"/>
              </a:spcBef>
            </a:pPr>
            <a:r>
              <a:rPr lang="en-US" sz="1400" b="1" noProof="1" smtClean="0">
                <a:latin typeface="Consolas" panose="020B0609020204030204" pitchFamily="49" charset="0"/>
              </a:rPr>
              <a:t>   pragma </a:t>
            </a:r>
            <a:r>
              <a:rPr lang="en-US" sz="1400" noProof="1" smtClean="0">
                <a:latin typeface="Consolas" panose="020B0609020204030204" pitchFamily="49" charset="0"/>
              </a:rPr>
              <a:t>Import (C, Device, "device");</a:t>
            </a:r>
          </a:p>
          <a:p>
            <a:pPr>
              <a:spcBef>
                <a:spcPts val="2400"/>
              </a:spcBef>
            </a:pPr>
            <a:r>
              <a:rPr lang="en-US" sz="1400" b="1" noProof="1" smtClean="0">
                <a:latin typeface="Consolas" panose="020B0609020204030204" pitchFamily="49" charset="0"/>
              </a:rPr>
              <a:t>   function </a:t>
            </a:r>
            <a:r>
              <a:rPr lang="en-US" sz="1400" noProof="1" smtClean="0">
                <a:latin typeface="Consolas" panose="020B0609020204030204" pitchFamily="49" charset="0"/>
              </a:rPr>
              <a:t>As_Sensor_Output </a:t>
            </a:r>
            <a:r>
              <a:rPr lang="en-US" sz="1400" b="1" noProof="1" smtClean="0">
                <a:latin typeface="Consolas" panose="020B0609020204030204" pitchFamily="49" charset="0"/>
              </a:rPr>
              <a:t>is new </a:t>
            </a:r>
            <a:r>
              <a:rPr lang="en-US" sz="1400" noProof="1" smtClean="0">
                <a:latin typeface="Consolas" panose="020B0609020204030204" pitchFamily="49" charset="0"/>
              </a:rPr>
              <a:t>Ada.Unchecked_Conversion</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(Source =&gt; Interfaces.C.int, Target =&gt; Output);</a:t>
            </a:r>
          </a:p>
          <a:p>
            <a:pPr>
              <a:spcBef>
                <a:spcPts val="2400"/>
              </a:spcBef>
            </a:pPr>
            <a:r>
              <a:rPr lang="en-US" sz="1400" b="1" noProof="1" smtClean="0">
                <a:latin typeface="Consolas" panose="020B0609020204030204" pitchFamily="49" charset="0"/>
              </a:rPr>
              <a:t>   procedure </a:t>
            </a:r>
            <a:r>
              <a:rPr lang="en-US" sz="1400" noProof="1" smtClean="0">
                <a:latin typeface="Consolas" panose="020B0609020204030204" pitchFamily="49" charset="0"/>
              </a:rPr>
              <a:t>Sample (Reading : </a:t>
            </a:r>
            <a:r>
              <a:rPr lang="en-US" sz="1400" b="1" noProof="1" smtClean="0">
                <a:latin typeface="Consolas" panose="020B0609020204030204" pitchFamily="49" charset="0"/>
              </a:rPr>
              <a:t>out </a:t>
            </a:r>
            <a:r>
              <a:rPr lang="en-US" sz="1400" noProof="1" smtClean="0">
                <a:latin typeface="Consolas" panose="020B0609020204030204" pitchFamily="49" charset="0"/>
              </a:rPr>
              <a:t>Output) </a:t>
            </a:r>
            <a:r>
              <a:rPr lang="en-US" sz="1400" b="1" noProof="1" smtClean="0">
                <a:latin typeface="Consolas" panose="020B0609020204030204" pitchFamily="49" charset="0"/>
              </a:rPr>
              <a:t>is</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Raw_Sample : int;</a:t>
            </a:r>
          </a:p>
          <a:p>
            <a:pPr>
              <a:spcBef>
                <a:spcPts val="300"/>
              </a:spcBef>
            </a:pPr>
            <a:r>
              <a:rPr lang="en-US" sz="1400" b="1" noProof="1" smtClean="0">
                <a:latin typeface="Consolas" panose="020B0609020204030204" pitchFamily="49" charset="0"/>
              </a:rPr>
              <a:t>   begin</a:t>
            </a:r>
          </a:p>
          <a:p>
            <a:pPr>
              <a:spcBef>
                <a:spcPts val="300"/>
              </a:spcBef>
            </a:pPr>
            <a:r>
              <a:rPr lang="en-US" sz="1400" noProof="1" smtClean="0">
                <a:latin typeface="Consolas" panose="020B0609020204030204" pitchFamily="49" charset="0"/>
              </a:rPr>
              <a:t>      Raw_Sample := Device;</a:t>
            </a:r>
            <a:r>
              <a:rPr lang="en-US" sz="1400" b="1" noProof="1">
                <a:latin typeface="Consolas" panose="020B0609020204030204" pitchFamily="49" charset="0"/>
              </a:rPr>
              <a:t> </a:t>
            </a:r>
            <a:r>
              <a:rPr lang="en-US" sz="1400" noProof="1">
                <a:latin typeface="Consolas" panose="020B0609020204030204" pitchFamily="49" charset="0"/>
              </a:rPr>
              <a:t>-- </a:t>
            </a:r>
            <a:r>
              <a:rPr lang="en-US" sz="1400" noProof="1" smtClean="0">
                <a:latin typeface="Consolas" panose="020B0609020204030204" pitchFamily="49" charset="0"/>
              </a:rPr>
              <a:t>imagine it can return undocumented </a:t>
            </a:r>
            <a:r>
              <a:rPr lang="en-US" sz="1400" noProof="1">
                <a:latin typeface="Consolas" panose="020B0609020204030204" pitchFamily="49" charset="0"/>
              </a:rPr>
              <a:t>value: -</a:t>
            </a:r>
            <a:r>
              <a:rPr lang="en-US" sz="1400" noProof="1" smtClean="0">
                <a:latin typeface="Consolas" panose="020B0609020204030204" pitchFamily="49" charset="0"/>
              </a:rPr>
              <a:t>1</a:t>
            </a:r>
            <a:endParaRPr lang="en-US" sz="1400" b="1" noProof="1" smtClean="0">
              <a:latin typeface="Consolas" panose="020B0609020204030204" pitchFamily="49" charset="0"/>
            </a:endParaRPr>
          </a:p>
          <a:p>
            <a:pPr>
              <a:spcBef>
                <a:spcPts val="1200"/>
              </a:spcBef>
            </a:pPr>
            <a:r>
              <a:rPr lang="en-US" sz="1400" b="1" noProof="1" smtClean="0">
                <a:latin typeface="Consolas" panose="020B0609020204030204" pitchFamily="49" charset="0"/>
              </a:rPr>
              <a:t>      </a:t>
            </a:r>
            <a:r>
              <a:rPr lang="en-US" sz="1400" b="1" i="1" noProof="1" smtClean="0">
                <a:solidFill>
                  <a:srgbClr val="C00000"/>
                </a:solidFill>
                <a:latin typeface="Consolas" panose="020B0609020204030204" pitchFamily="49" charset="0"/>
              </a:rPr>
              <a:t>--  any value error checking can only usefully be done here</a:t>
            </a:r>
          </a:p>
          <a:p>
            <a:pPr>
              <a:spcBef>
                <a:spcPts val="1200"/>
              </a:spcBef>
            </a:pPr>
            <a:r>
              <a:rPr lang="en-US" sz="1400" b="1" noProof="1" smtClean="0">
                <a:latin typeface="Consolas" panose="020B0609020204030204" pitchFamily="49" charset="0"/>
              </a:rPr>
              <a:t>      </a:t>
            </a:r>
            <a:r>
              <a:rPr lang="en-US" sz="1400" noProof="1" smtClean="0">
                <a:latin typeface="Consolas" panose="020B0609020204030204" pitchFamily="49" charset="0"/>
              </a:rPr>
              <a:t>-- convert and assign to the outgoing parameter</a:t>
            </a:r>
          </a:p>
          <a:p>
            <a:pPr>
              <a:spcBef>
                <a:spcPts val="300"/>
              </a:spcBef>
            </a:pPr>
            <a:r>
              <a:rPr lang="en-US" sz="1400" b="1" noProof="1" smtClean="0">
                <a:latin typeface="Consolas" panose="020B0609020204030204" pitchFamily="49" charset="0"/>
              </a:rPr>
              <a:t>      </a:t>
            </a:r>
            <a:r>
              <a:rPr lang="en-US" sz="1400" noProof="1" smtClean="0">
                <a:latin typeface="Consolas" panose="020B0609020204030204" pitchFamily="49" charset="0"/>
              </a:rPr>
              <a:t>Reading := As_Sensor_Output (Raw_Sample);</a:t>
            </a:r>
          </a:p>
          <a:p>
            <a:pPr>
              <a:spcBef>
                <a:spcPts val="300"/>
              </a:spcBef>
            </a:pPr>
            <a:r>
              <a:rPr lang="en-US" sz="1400" b="1" noProof="1" smtClean="0">
                <a:latin typeface="Consolas" panose="020B0609020204030204" pitchFamily="49" charset="0"/>
              </a:rPr>
              <a:t>   end </a:t>
            </a:r>
            <a:r>
              <a:rPr lang="en-US" sz="1400" noProof="1" smtClean="0">
                <a:latin typeface="Consolas" panose="020B0609020204030204" pitchFamily="49" charset="0"/>
              </a:rPr>
              <a:t>Sample;</a:t>
            </a:r>
          </a:p>
          <a:p>
            <a:pPr>
              <a:spcBef>
                <a:spcPts val="2400"/>
              </a:spcBef>
            </a:pPr>
            <a:r>
              <a:rPr lang="en-US" sz="1400" b="1" noProof="1" smtClean="0">
                <a:latin typeface="Consolas" panose="020B0609020204030204" pitchFamily="49" charset="0"/>
              </a:rPr>
              <a:t>end </a:t>
            </a:r>
            <a:r>
              <a:rPr lang="en-US" sz="1400" noProof="1" smtClean="0">
                <a:latin typeface="Consolas" panose="020B0609020204030204" pitchFamily="49" charset="0"/>
              </a:rPr>
              <a:t>External_Sensor;</a:t>
            </a:r>
            <a:endParaRPr lang="en-US" sz="1400" i="0" kern="1200" noProof="1" smtClean="0">
              <a:latin typeface="Consolas" panose="020B0609020204030204" pitchFamily="49" charset="0"/>
            </a:endParaRPr>
          </a:p>
        </p:txBody>
      </p:sp>
    </p:spTree>
    <p:extLst>
      <p:ext uri="{BB962C8B-B14F-4D97-AF65-F5344CB8AC3E}">
        <p14:creationId xmlns:p14="http://schemas.microsoft.com/office/powerpoint/2010/main" val="17513554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a:t>Signaling An “Impossible” Event/State </a:t>
            </a:r>
            <a:r>
              <a:rPr lang="en-US" dirty="0" smtClean="0"/>
              <a:t>(3)</a:t>
            </a:r>
            <a:endParaRPr lang="en-US" dirty="0"/>
          </a:p>
        </p:txBody>
      </p:sp>
      <p:sp>
        <p:nvSpPr>
          <p:cNvPr id="3" name="TextBox 2"/>
          <p:cNvSpPr txBox="1"/>
          <p:nvPr/>
        </p:nvSpPr>
        <p:spPr>
          <a:xfrm>
            <a:off x="539552" y="1124744"/>
            <a:ext cx="7936788" cy="4201150"/>
          </a:xfrm>
          <a:prstGeom prst="rect">
            <a:avLst/>
          </a:prstGeom>
          <a:noFill/>
        </p:spPr>
        <p:txBody>
          <a:bodyPr wrap="none" rtlCol="0">
            <a:spAutoFit/>
          </a:bodyPr>
          <a:lstStyle/>
          <a:p>
            <a:pPr>
              <a:spcBef>
                <a:spcPts val="300"/>
              </a:spcBef>
            </a:pPr>
            <a:r>
              <a:rPr lang="en-US" sz="1400" b="1" noProof="1" smtClean="0">
                <a:latin typeface="Consolas" panose="020B0609020204030204" pitchFamily="49" charset="0"/>
              </a:rPr>
              <a:t>with </a:t>
            </a:r>
            <a:r>
              <a:rPr lang="en-US" sz="1400" noProof="1" smtClean="0">
                <a:latin typeface="Consolas" panose="020B0609020204030204" pitchFamily="49" charset="0"/>
              </a:rPr>
              <a:t>External_Sensor;</a:t>
            </a:r>
          </a:p>
          <a:p>
            <a:endParaRPr lang="en-US" sz="1400" noProof="1" smtClean="0">
              <a:latin typeface="Consolas" panose="020B0609020204030204" pitchFamily="49" charset="0"/>
            </a:endParaRPr>
          </a:p>
          <a:p>
            <a:r>
              <a:rPr lang="en-US" sz="1400" b="1" noProof="1" smtClean="0">
                <a:latin typeface="Consolas" panose="020B0609020204030204" pitchFamily="49" charset="0"/>
              </a:rPr>
              <a:t>procedure </a:t>
            </a:r>
            <a:r>
              <a:rPr lang="en-US" sz="1400" noProof="1" smtClean="0">
                <a:latin typeface="Consolas" panose="020B0609020204030204" pitchFamily="49" charset="0"/>
              </a:rPr>
              <a:t>Test </a:t>
            </a:r>
            <a:r>
              <a:rPr lang="en-US" sz="1400" b="1" noProof="1" smtClean="0">
                <a:latin typeface="Consolas" panose="020B0609020204030204" pitchFamily="49" charset="0"/>
              </a:rPr>
              <a:t>with </a:t>
            </a:r>
            <a:r>
              <a:rPr lang="en-US" sz="1400" noProof="1" smtClean="0">
                <a:latin typeface="Consolas" panose="020B0609020204030204" pitchFamily="49" charset="0"/>
              </a:rPr>
              <a:t>SPARK_Mode </a:t>
            </a:r>
            <a:r>
              <a:rPr lang="en-US" sz="1400" b="1" noProof="1" smtClean="0">
                <a:latin typeface="Consolas" panose="020B0609020204030204" pitchFamily="49" charset="0"/>
              </a:rPr>
              <a:t>is </a:t>
            </a:r>
          </a:p>
          <a:p>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Sensor_Error : </a:t>
            </a:r>
            <a:r>
              <a:rPr lang="en-US" sz="1400" b="1" noProof="1" smtClean="0">
                <a:latin typeface="Consolas" panose="020B0609020204030204" pitchFamily="49" charset="0"/>
              </a:rPr>
              <a:t>exception</a:t>
            </a:r>
            <a:r>
              <a:rPr lang="en-US" sz="1400" noProof="1" smtClean="0">
                <a:latin typeface="Consolas" panose="020B0609020204030204" pitchFamily="49" charset="0"/>
              </a:rPr>
              <a:t>;</a:t>
            </a:r>
          </a:p>
          <a:p>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Current_Sample : External_Sensor.Output;</a:t>
            </a:r>
          </a:p>
          <a:p>
            <a:endParaRPr lang="en-US" sz="1400" noProof="1" smtClean="0">
              <a:latin typeface="Consolas" panose="020B0609020204030204" pitchFamily="49" charset="0"/>
            </a:endParaRPr>
          </a:p>
          <a:p>
            <a:r>
              <a:rPr lang="en-US" sz="1400" b="1" noProof="1" smtClean="0">
                <a:latin typeface="Consolas" panose="020B0609020204030204" pitchFamily="49" charset="0"/>
              </a:rPr>
              <a:t>begin</a:t>
            </a:r>
          </a:p>
          <a:p>
            <a:pPr>
              <a:spcBef>
                <a:spcPts val="600"/>
              </a:spcBef>
            </a:pPr>
            <a:r>
              <a:rPr lang="en-US" sz="1400" b="1" noProof="1" smtClean="0">
                <a:latin typeface="Consolas" panose="020B0609020204030204" pitchFamily="49" charset="0"/>
              </a:rPr>
              <a:t>   </a:t>
            </a:r>
            <a:r>
              <a:rPr lang="en-US" sz="1400" noProof="1" smtClean="0">
                <a:latin typeface="Consolas" panose="020B0609020204030204" pitchFamily="49" charset="0"/>
              </a:rPr>
              <a:t>External_Sensor.Sample (Current_Sample);</a:t>
            </a:r>
          </a:p>
          <a:p>
            <a:r>
              <a:rPr lang="en-US" sz="1400" b="1" noProof="1" smtClean="0">
                <a:latin typeface="Consolas" panose="020B0609020204030204" pitchFamily="49" charset="0"/>
              </a:rPr>
              <a:t>   </a:t>
            </a:r>
          </a:p>
          <a:p>
            <a:r>
              <a:rPr lang="en-US" sz="1400" b="1" noProof="1" smtClean="0">
                <a:latin typeface="Consolas" panose="020B0609020204030204" pitchFamily="49" charset="0"/>
              </a:rPr>
              <a:t>   if not </a:t>
            </a:r>
            <a:r>
              <a:rPr lang="en-US" sz="1400" noProof="1" smtClean="0">
                <a:latin typeface="Consolas" panose="020B0609020204030204" pitchFamily="49" charset="0"/>
              </a:rPr>
              <a:t>Current_Sample'Valid </a:t>
            </a:r>
            <a:r>
              <a:rPr lang="en-US" sz="1400" b="1" noProof="1" smtClean="0">
                <a:latin typeface="Consolas" panose="020B0609020204030204" pitchFamily="49" charset="0"/>
              </a:rPr>
              <a:t>then  </a:t>
            </a:r>
            <a:r>
              <a:rPr lang="en-US" sz="1400" noProof="1" smtClean="0">
                <a:latin typeface="Consolas" panose="020B0609020204030204" pitchFamily="49" charset="0"/>
              </a:rPr>
              <a:t>-- </a:t>
            </a:r>
            <a:r>
              <a:rPr lang="en-US" sz="1400" noProof="1" smtClean="0">
                <a:solidFill>
                  <a:srgbClr val="C00000"/>
                </a:solidFill>
                <a:latin typeface="Consolas" panose="020B0609020204030204" pitchFamily="49" charset="0"/>
              </a:rPr>
              <a:t>GNATprove always assumes Valid is True</a:t>
            </a:r>
          </a:p>
          <a:p>
            <a:pPr>
              <a:spcBef>
                <a:spcPts val="300"/>
              </a:spcBef>
            </a:pPr>
            <a:r>
              <a:rPr lang="en-US" sz="1400" b="1" noProof="1" smtClean="0">
                <a:latin typeface="Consolas" panose="020B0609020204030204" pitchFamily="49" charset="0"/>
              </a:rPr>
              <a:t>      raise </a:t>
            </a:r>
            <a:r>
              <a:rPr lang="en-US" sz="1400" noProof="1" smtClean="0">
                <a:latin typeface="Consolas" panose="020B0609020204030204" pitchFamily="49" charset="0"/>
              </a:rPr>
              <a:t>Sensor_Error;</a:t>
            </a:r>
          </a:p>
          <a:p>
            <a:pPr>
              <a:spcBef>
                <a:spcPts val="300"/>
              </a:spcBef>
            </a:pPr>
            <a:r>
              <a:rPr lang="en-US" sz="1400" b="1" noProof="1" smtClean="0">
                <a:latin typeface="Consolas" panose="020B0609020204030204" pitchFamily="49" charset="0"/>
              </a:rPr>
              <a:t>   end if</a:t>
            </a:r>
            <a:r>
              <a:rPr lang="en-US" sz="1400" noProof="1" smtClean="0">
                <a:latin typeface="Consolas" panose="020B0609020204030204" pitchFamily="49" charset="0"/>
              </a:rPr>
              <a:t>;</a:t>
            </a:r>
          </a:p>
          <a:p>
            <a:endParaRPr lang="en-US" sz="1400" noProof="1" smtClean="0">
              <a:latin typeface="Consolas" panose="020B0609020204030204" pitchFamily="49" charset="0"/>
            </a:endParaRPr>
          </a:p>
          <a:p>
            <a:r>
              <a:rPr lang="en-US" sz="1400" b="1" noProof="1" smtClean="0">
                <a:latin typeface="Consolas" panose="020B0609020204030204" pitchFamily="49" charset="0"/>
              </a:rPr>
              <a:t>   </a:t>
            </a:r>
            <a:r>
              <a:rPr lang="en-US" sz="1400" noProof="1" smtClean="0">
                <a:latin typeface="Consolas" panose="020B0609020204030204" pitchFamily="49" charset="0"/>
              </a:rPr>
              <a:t>--  various other processing of </a:t>
            </a:r>
            <a:r>
              <a:rPr lang="en-US" sz="1400" noProof="1">
                <a:latin typeface="Consolas" panose="020B0609020204030204" pitchFamily="49" charset="0"/>
              </a:rPr>
              <a:t>Current_Sample </a:t>
            </a:r>
            <a:r>
              <a:rPr lang="en-US" sz="1400" noProof="1" smtClean="0">
                <a:latin typeface="Consolas" panose="020B0609020204030204" pitchFamily="49" charset="0"/>
              </a:rPr>
              <a:t>...      </a:t>
            </a:r>
          </a:p>
          <a:p>
            <a:r>
              <a:rPr lang="en-US" sz="1400" b="1" noProof="1" smtClean="0">
                <a:latin typeface="Consolas" panose="020B0609020204030204" pitchFamily="49" charset="0"/>
              </a:rPr>
              <a:t>   </a:t>
            </a:r>
            <a:r>
              <a:rPr lang="en-US" sz="1400" noProof="1" smtClean="0">
                <a:latin typeface="Consolas" panose="020B0609020204030204" pitchFamily="49" charset="0"/>
              </a:rPr>
              <a:t>…</a:t>
            </a:r>
          </a:p>
          <a:p>
            <a:pPr>
              <a:spcBef>
                <a:spcPts val="600"/>
              </a:spcBef>
            </a:pPr>
            <a:r>
              <a:rPr lang="en-US" sz="1400" b="1" noProof="1" smtClean="0">
                <a:latin typeface="Consolas" panose="020B0609020204030204" pitchFamily="49" charset="0"/>
              </a:rPr>
              <a:t>end </a:t>
            </a:r>
            <a:r>
              <a:rPr lang="en-US" sz="1400" noProof="1" smtClean="0">
                <a:latin typeface="Consolas" panose="020B0609020204030204" pitchFamily="49" charset="0"/>
              </a:rPr>
              <a:t>Test;</a:t>
            </a:r>
            <a:endParaRPr lang="en-US" sz="1400" i="0" kern="1200" noProof="1" smtClean="0">
              <a:latin typeface="Consolas" panose="020B0609020204030204" pitchFamily="49" charset="0"/>
            </a:endParaRPr>
          </a:p>
        </p:txBody>
      </p:sp>
    </p:spTree>
    <p:extLst>
      <p:ext uri="{BB962C8B-B14F-4D97-AF65-F5344CB8AC3E}">
        <p14:creationId xmlns:p14="http://schemas.microsoft.com/office/powerpoint/2010/main" val="36143438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4546740"/>
            <a:ext cx="2950096"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67098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Loops Present Problems For Provers</a:t>
            </a:r>
            <a:endParaRPr lang="en-US" dirty="0"/>
          </a:p>
        </p:txBody>
      </p:sp>
      <p:sp>
        <p:nvSpPr>
          <p:cNvPr id="3" name="Content Placeholder 2"/>
          <p:cNvSpPr>
            <a:spLocks noGrp="1"/>
          </p:cNvSpPr>
          <p:nvPr>
            <p:ph sz="half" idx="10"/>
          </p:nvPr>
        </p:nvSpPr>
        <p:spPr/>
        <p:txBody>
          <a:bodyPr/>
          <a:lstStyle/>
          <a:p>
            <a:r>
              <a:rPr lang="en-US" dirty="0" smtClean="0"/>
              <a:t>Each iteration is a separate path to be analyzed</a:t>
            </a:r>
          </a:p>
          <a:p>
            <a:pPr lvl="1"/>
            <a:r>
              <a:rPr lang="en-US" dirty="0" smtClean="0"/>
              <a:t>Number of iterations is often not statically known</a:t>
            </a:r>
          </a:p>
          <a:p>
            <a:pPr lvl="1"/>
            <a:r>
              <a:rPr lang="en-US" dirty="0"/>
              <a:t>Number of iterations is </a:t>
            </a:r>
            <a:r>
              <a:rPr lang="en-US" dirty="0" smtClean="0"/>
              <a:t>potentially unknown and/or huge</a:t>
            </a:r>
          </a:p>
          <a:p>
            <a:r>
              <a:rPr lang="en-US" dirty="0" smtClean="0"/>
              <a:t>Proof </a:t>
            </a:r>
            <a:r>
              <a:rPr lang="en-US" dirty="0"/>
              <a:t>may fail </a:t>
            </a:r>
            <a:r>
              <a:rPr lang="en-US" dirty="0" smtClean="0"/>
              <a:t>as a result</a:t>
            </a:r>
          </a:p>
          <a:p>
            <a:pPr lvl="1"/>
            <a:r>
              <a:rPr lang="en-US" dirty="0" smtClean="0"/>
              <a:t>Absence of Run-Time Errors (</a:t>
            </a:r>
            <a:r>
              <a:rPr lang="en-US" dirty="0" err="1" smtClean="0"/>
              <a:t>AoRTE</a:t>
            </a:r>
            <a:r>
              <a:rPr lang="en-US" dirty="0" smtClean="0"/>
              <a:t>) proofs</a:t>
            </a:r>
          </a:p>
          <a:p>
            <a:pPr lvl="1"/>
            <a:r>
              <a:rPr lang="en-US" dirty="0" smtClean="0"/>
              <a:t>Postcondition proofs</a:t>
            </a:r>
          </a:p>
          <a:p>
            <a:r>
              <a:rPr lang="en-US" dirty="0" smtClean="0"/>
              <a:t>Provers are getting better but may still need help</a:t>
            </a:r>
          </a:p>
          <a:p>
            <a:pPr lvl="1"/>
            <a:r>
              <a:rPr lang="en-US" dirty="0" smtClean="0"/>
              <a:t>Across </a:t>
            </a:r>
            <a:r>
              <a:rPr lang="en-US" i="1" dirty="0" smtClean="0"/>
              <a:t>all</a:t>
            </a:r>
            <a:r>
              <a:rPr lang="en-US" dirty="0" smtClean="0"/>
              <a:t> languages supporting proof</a:t>
            </a:r>
          </a:p>
        </p:txBody>
      </p:sp>
      <p:grpSp>
        <p:nvGrpSpPr>
          <p:cNvPr id="10" name="Group 9"/>
          <p:cNvGrpSpPr/>
          <p:nvPr/>
        </p:nvGrpSpPr>
        <p:grpSpPr>
          <a:xfrm>
            <a:off x="6708932" y="4941168"/>
            <a:ext cx="1218603" cy="1847441"/>
            <a:chOff x="6708932" y="4941168"/>
            <a:chExt cx="1218603" cy="1847441"/>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2240" y="4941168"/>
              <a:ext cx="1164088" cy="1626673"/>
            </a:xfrm>
            <a:prstGeom prst="rect">
              <a:avLst/>
            </a:prstGeom>
          </p:spPr>
        </p:pic>
        <p:sp>
          <p:nvSpPr>
            <p:cNvPr id="9" name="TextBox 8"/>
            <p:cNvSpPr txBox="1"/>
            <p:nvPr/>
          </p:nvSpPr>
          <p:spPr>
            <a:xfrm>
              <a:off x="6708932" y="6573165"/>
              <a:ext cx="1218603" cy="215444"/>
            </a:xfrm>
            <a:prstGeom prst="rect">
              <a:avLst/>
            </a:prstGeom>
            <a:noFill/>
          </p:spPr>
          <p:txBody>
            <a:bodyPr wrap="none" rtlCol="0">
              <a:spAutoFit/>
            </a:bodyPr>
            <a:lstStyle/>
            <a:p>
              <a:r>
                <a:rPr lang="en-US" sz="800" dirty="0"/>
                <a:t>https://xkcd.com/1411/</a:t>
              </a:r>
              <a:endParaRPr lang="en-US" sz="800" i="0" kern="1200" dirty="0" smtClean="0"/>
            </a:p>
          </p:txBody>
        </p:sp>
      </p:grpSp>
    </p:spTree>
    <p:extLst>
      <p:ext uri="{BB962C8B-B14F-4D97-AF65-F5344CB8AC3E}">
        <p14:creationId xmlns:p14="http://schemas.microsoft.com/office/powerpoint/2010/main" val="12194922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Problematic Loop for Prover</a:t>
            </a:r>
            <a:endParaRPr lang="en-US" dirty="0"/>
          </a:p>
        </p:txBody>
      </p:sp>
      <p:sp>
        <p:nvSpPr>
          <p:cNvPr id="5" name="TextBox 4"/>
          <p:cNvSpPr txBox="1"/>
          <p:nvPr/>
        </p:nvSpPr>
        <p:spPr>
          <a:xfrm>
            <a:off x="971600" y="2204864"/>
            <a:ext cx="6445995" cy="226215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Increment_Loop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N : Natural)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X &lt;= Integer'Last - 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X = X'Old + N</a:t>
            </a:r>
          </a:p>
          <a:p>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begin</a:t>
            </a:r>
          </a:p>
          <a:p>
            <a:pPr>
              <a:spcBef>
                <a:spcPts val="300"/>
              </a:spcBef>
            </a:pPr>
            <a:r>
              <a:rPr lang="en-US" sz="1400" b="1" noProof="1" smtClean="0">
                <a:latin typeface="Consolas" panose="020B0609020204030204" pitchFamily="49" charset="0"/>
                <a:cs typeface="Consolas" panose="020B0609020204030204" pitchFamily="49" charset="0"/>
              </a:rPr>
              <a:t>   for </a:t>
            </a:r>
            <a:r>
              <a:rPr lang="en-US" sz="1400" noProof="1">
                <a:latin typeface="Consolas" panose="020B0609020204030204" pitchFamily="49" charset="0"/>
                <a:cs typeface="Consolas" panose="020B0609020204030204" pitchFamily="49" charset="0"/>
              </a:rPr>
              <a:t>K</a:t>
            </a:r>
            <a:r>
              <a:rPr lang="en-US" sz="1400" noProof="1" smtClean="0">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1 .. N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X + 1;</a:t>
            </a:r>
          </a:p>
          <a:p>
            <a:pPr>
              <a:spcBef>
                <a:spcPts val="300"/>
              </a:spcBef>
            </a:pPr>
            <a:r>
              <a:rPr lang="en-US" sz="1400" b="1" noProof="1" smtClean="0">
                <a:latin typeface="Consolas" panose="020B0609020204030204" pitchFamily="49" charset="0"/>
                <a:cs typeface="Consolas" panose="020B0609020204030204" pitchFamily="49" charset="0"/>
              </a:rPr>
              <a:t>   end loop</a:t>
            </a:r>
            <a:r>
              <a:rPr lang="en-US" sz="1400"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Increment_Loop;</a:t>
            </a:r>
            <a:endParaRPr lang="en-US" sz="1400" i="0" kern="1200" noProof="1" smtClean="0">
              <a:latin typeface="Consolas" panose="020B0609020204030204" pitchFamily="49" charset="0"/>
              <a:cs typeface="Consolas" panose="020B0609020204030204" pitchFamily="49" charset="0"/>
            </a:endParaRPr>
          </a:p>
        </p:txBody>
      </p:sp>
      <p:sp>
        <p:nvSpPr>
          <p:cNvPr id="9" name="Rectangle 8"/>
          <p:cNvSpPr/>
          <p:nvPr/>
        </p:nvSpPr>
        <p:spPr bwMode="auto">
          <a:xfrm>
            <a:off x="3491880" y="2767505"/>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11" idx="1"/>
            <a:endCxn id="9" idx="3"/>
          </p:cNvCxnSpPr>
          <p:nvPr/>
        </p:nvCxnSpPr>
        <p:spPr bwMode="auto">
          <a:xfrm rot="10800000">
            <a:off x="3707904" y="2875517"/>
            <a:ext cx="936104" cy="608942"/>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1" name="TextBox 10"/>
          <p:cNvSpPr txBox="1"/>
          <p:nvPr/>
        </p:nvSpPr>
        <p:spPr>
          <a:xfrm>
            <a:off x="4644008" y="3068960"/>
            <a:ext cx="4032447" cy="830997"/>
          </a:xfrm>
          <a:prstGeom prst="rect">
            <a:avLst/>
          </a:prstGeom>
          <a:noFill/>
          <a:ln>
            <a:solidFill>
              <a:srgbClr val="C00000"/>
            </a:solidFill>
          </a:ln>
        </p:spPr>
        <p:txBody>
          <a:bodyPr wrap="square" rtlCol="0">
            <a:spAutoFit/>
          </a:bodyPr>
          <a:lstStyle/>
          <a:p>
            <a:pPr algn="ctr"/>
            <a:r>
              <a:rPr lang="en-US" altLang="en-US" sz="1600" noProof="1">
                <a:solidFill>
                  <a:srgbClr val="FF0000"/>
                </a:solidFill>
                <a:ea typeface="ＭＳ Ｐゴシック" charset="-128"/>
                <a:cs typeface="Arial" panose="020B0604020202020204" pitchFamily="34" charset="0"/>
              </a:rPr>
              <a:t>medium: postcondition might fail, </a:t>
            </a:r>
            <a:endParaRPr lang="en-US" altLang="en-US" sz="1600" noProof="1" smtClean="0">
              <a:solidFill>
                <a:srgbClr val="FF0000"/>
              </a:solidFill>
              <a:ea typeface="ＭＳ Ｐゴシック" charset="-128"/>
              <a:cs typeface="Arial" panose="020B0604020202020204" pitchFamily="34" charset="0"/>
            </a:endParaRPr>
          </a:p>
          <a:p>
            <a:pPr algn="ctr"/>
            <a:r>
              <a:rPr lang="en-US" altLang="en-US" sz="1600" noProof="1" smtClean="0">
                <a:solidFill>
                  <a:srgbClr val="FF0000"/>
                </a:solidFill>
                <a:ea typeface="ＭＳ Ｐゴシック" charset="-128"/>
                <a:cs typeface="Arial" panose="020B0604020202020204" pitchFamily="34" charset="0"/>
              </a:rPr>
              <a:t>cannot </a:t>
            </a:r>
            <a:r>
              <a:rPr lang="en-US" altLang="en-US" sz="1600" noProof="1">
                <a:solidFill>
                  <a:srgbClr val="FF0000"/>
                </a:solidFill>
                <a:ea typeface="ＭＳ Ｐゴシック" charset="-128"/>
                <a:cs typeface="Arial" panose="020B0604020202020204" pitchFamily="34" charset="0"/>
              </a:rPr>
              <a:t>prove X = X'Old + N </a:t>
            </a:r>
            <a:endParaRPr lang="en-US" altLang="en-US" sz="1600" noProof="1" smtClean="0">
              <a:solidFill>
                <a:srgbClr val="FF0000"/>
              </a:solidFill>
              <a:ea typeface="ＭＳ Ｐゴシック" charset="-128"/>
              <a:cs typeface="Arial" panose="020B0604020202020204" pitchFamily="34" charset="0"/>
            </a:endParaRPr>
          </a:p>
          <a:p>
            <a:pPr algn="ctr"/>
            <a:r>
              <a:rPr lang="en-US" altLang="en-US" sz="1600" noProof="1" smtClean="0">
                <a:solidFill>
                  <a:srgbClr val="FF0000"/>
                </a:solidFill>
                <a:ea typeface="ＭＳ Ｐゴシック" charset="-128"/>
                <a:cs typeface="Arial" panose="020B0604020202020204" pitchFamily="34" charset="0"/>
              </a:rPr>
              <a:t>(</a:t>
            </a:r>
            <a:r>
              <a:rPr lang="en-US" altLang="en-US" sz="1600" noProof="1">
                <a:solidFill>
                  <a:srgbClr val="FF0000"/>
                </a:solidFill>
                <a:ea typeface="ＭＳ Ｐゴシック" charset="-128"/>
                <a:cs typeface="Arial" panose="020B0604020202020204" pitchFamily="34" charset="0"/>
              </a:rPr>
              <a:t>e.g. when N = 1 and X = 0 and X'Old = 0)</a:t>
            </a:r>
          </a:p>
        </p:txBody>
      </p:sp>
    </p:spTree>
    <p:extLst>
      <p:ext uri="{BB962C8B-B14F-4D97-AF65-F5344CB8AC3E}">
        <p14:creationId xmlns:p14="http://schemas.microsoft.com/office/powerpoint/2010/main" val="41221738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Constructs for Helping with Loops</a:t>
            </a:r>
            <a:endParaRPr lang="en-US" dirty="0"/>
          </a:p>
        </p:txBody>
      </p:sp>
      <p:sp>
        <p:nvSpPr>
          <p:cNvPr id="3" name="Content Placeholder 2"/>
          <p:cNvSpPr>
            <a:spLocks noGrp="1"/>
          </p:cNvSpPr>
          <p:nvPr>
            <p:ph sz="half" idx="10"/>
          </p:nvPr>
        </p:nvSpPr>
        <p:spPr/>
        <p:txBody>
          <a:bodyPr/>
          <a:lstStyle/>
          <a:p>
            <a:r>
              <a:rPr lang="en-US" dirty="0" smtClean="0"/>
              <a:t>Pragma Loop_Invariant</a:t>
            </a:r>
          </a:p>
          <a:p>
            <a:pPr lvl="1"/>
            <a:r>
              <a:rPr lang="en-US" dirty="0" smtClean="0"/>
              <a:t>For managing complexity presented to provers</a:t>
            </a:r>
          </a:p>
          <a:p>
            <a:pPr lvl="1"/>
            <a:r>
              <a:rPr lang="en-US" dirty="0" smtClean="0"/>
              <a:t>Ultimately, helping prove subprograms’ postconditions hold</a:t>
            </a:r>
          </a:p>
          <a:p>
            <a:r>
              <a:rPr lang="en-US" dirty="0" smtClean="0"/>
              <a:t>Pragma </a:t>
            </a:r>
            <a:r>
              <a:rPr lang="en-US" dirty="0" err="1" smtClean="0"/>
              <a:t>Loop_Variant</a:t>
            </a:r>
            <a:endParaRPr lang="en-US" dirty="0" smtClean="0"/>
          </a:p>
          <a:p>
            <a:pPr lvl="1"/>
            <a:r>
              <a:rPr lang="en-US" dirty="0" smtClean="0"/>
              <a:t>For proving loop termination</a:t>
            </a:r>
          </a:p>
          <a:p>
            <a:r>
              <a:rPr lang="en-US" dirty="0" smtClean="0"/>
              <a:t>Attribute “</a:t>
            </a:r>
            <a:r>
              <a:rPr lang="en-US" dirty="0" err="1" smtClean="0"/>
              <a:t>Loop_Entry</a:t>
            </a:r>
            <a:r>
              <a:rPr lang="en-US" dirty="0" smtClean="0"/>
              <a:t>”</a:t>
            </a:r>
          </a:p>
          <a:p>
            <a:pPr lvl="1"/>
            <a:r>
              <a:rPr lang="en-US" dirty="0" smtClean="0"/>
              <a:t>Similar to 'Old but for values prior to loop entry</a:t>
            </a:r>
          </a:p>
          <a:p>
            <a:r>
              <a:rPr lang="en-US" dirty="0" smtClean="0"/>
              <a:t>Others…</a:t>
            </a:r>
          </a:p>
          <a:p>
            <a:r>
              <a:rPr lang="en-US" dirty="0" smtClean="0"/>
              <a:t>These all appear within loop statements</a:t>
            </a:r>
          </a:p>
        </p:txBody>
      </p:sp>
    </p:spTree>
    <p:extLst>
      <p:ext uri="{BB962C8B-B14F-4D97-AF65-F5344CB8AC3E}">
        <p14:creationId xmlns:p14="http://schemas.microsoft.com/office/powerpoint/2010/main" val="745581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smtClean="0"/>
              <a:t>Maybe There’s No Reasonable Response</a:t>
            </a:r>
          </a:p>
        </p:txBody>
      </p:sp>
      <p:sp>
        <p:nvSpPr>
          <p:cNvPr id="50179" name="Content Placeholder 2"/>
          <p:cNvSpPr>
            <a:spLocks noGrp="1"/>
          </p:cNvSpPr>
          <p:nvPr>
            <p:ph sz="half" idx="10"/>
          </p:nvPr>
        </p:nvSpPr>
        <p:spPr>
          <a:xfrm>
            <a:off x="685800" y="908720"/>
            <a:ext cx="8035131" cy="5334000"/>
          </a:xfrm>
        </p:spPr>
        <p:txBody>
          <a:bodyPr/>
          <a:lstStyle/>
          <a:p>
            <a:r>
              <a:rPr lang="en-US" dirty="0" smtClean="0"/>
              <a:t>Due to lack of time, inability to recall, etc.</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513" y="1628800"/>
            <a:ext cx="3888975" cy="49602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6660232" y="6242720"/>
            <a:ext cx="2008883" cy="261610"/>
          </a:xfrm>
          <a:prstGeom prst="rect">
            <a:avLst/>
          </a:prstGeom>
          <a:noFill/>
        </p:spPr>
        <p:txBody>
          <a:bodyPr wrap="none" rtlCol="0">
            <a:spAutoFit/>
          </a:bodyPr>
          <a:lstStyle/>
          <a:p>
            <a:r>
              <a:rPr lang="en-US" sz="1100" i="0" kern="1200" dirty="0" smtClean="0"/>
              <a:t>Gary Larson’s “The Far Side”</a:t>
            </a:r>
          </a:p>
        </p:txBody>
      </p:sp>
    </p:spTree>
    <p:extLst>
      <p:ext uri="{BB962C8B-B14F-4D97-AF65-F5344CB8AC3E}">
        <p14:creationId xmlns:p14="http://schemas.microsoft.com/office/powerpoint/2010/main" val="11296259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Pragma Loop_Invariant</a:t>
            </a:r>
            <a:endParaRPr lang="en-US" dirty="0"/>
          </a:p>
        </p:txBody>
      </p:sp>
      <p:sp>
        <p:nvSpPr>
          <p:cNvPr id="3" name="Content Placeholder 2"/>
          <p:cNvSpPr>
            <a:spLocks noGrp="1"/>
          </p:cNvSpPr>
          <p:nvPr>
            <p:ph sz="half" idx="10"/>
          </p:nvPr>
        </p:nvSpPr>
        <p:spPr/>
        <p:txBody>
          <a:bodyPr/>
          <a:lstStyle/>
          <a:p>
            <a:r>
              <a:rPr lang="en-US" dirty="0" smtClean="0"/>
              <a:t>Tells provers what conditions hold </a:t>
            </a:r>
            <a:r>
              <a:rPr lang="en-US" i="1" dirty="0" smtClean="0"/>
              <a:t>at that point</a:t>
            </a:r>
            <a:r>
              <a:rPr lang="en-US" dirty="0" smtClean="0"/>
              <a:t> in the loop</a:t>
            </a:r>
          </a:p>
          <a:p>
            <a:r>
              <a:rPr lang="en-US" dirty="0" smtClean="0"/>
              <a:t>Argument is an </a:t>
            </a:r>
            <a:r>
              <a:rPr lang="en-US" dirty="0"/>
              <a:t>arbitrary Boolean </a:t>
            </a:r>
            <a:r>
              <a:rPr lang="en-US" dirty="0" smtClean="0"/>
              <a:t>expression</a:t>
            </a:r>
          </a:p>
          <a:p>
            <a:r>
              <a:rPr lang="en-US" dirty="0" smtClean="0"/>
              <a:t>Can have multiple instances to reduce complexity</a:t>
            </a:r>
          </a:p>
        </p:txBody>
      </p:sp>
      <p:sp>
        <p:nvSpPr>
          <p:cNvPr id="12" name="Double Wave 11"/>
          <p:cNvSpPr/>
          <p:nvPr/>
        </p:nvSpPr>
        <p:spPr bwMode="auto">
          <a:xfrm>
            <a:off x="1835696" y="5409913"/>
            <a:ext cx="4464496" cy="22989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3" name="TextBox 12"/>
          <p:cNvSpPr txBox="1"/>
          <p:nvPr/>
        </p:nvSpPr>
        <p:spPr>
          <a:xfrm>
            <a:off x="1187624" y="3645024"/>
            <a:ext cx="6445995" cy="259301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Increment_Loop (X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N : Natural)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X &lt;= Integer'Last - 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X = X'Old + N</a:t>
            </a:r>
          </a:p>
          <a:p>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begin</a:t>
            </a:r>
          </a:p>
          <a:p>
            <a:pPr>
              <a:spcBef>
                <a:spcPts val="300"/>
              </a:spcBef>
            </a:pPr>
            <a:r>
              <a:rPr lang="en-US" sz="1400" b="1" noProof="1" smtClean="0">
                <a:latin typeface="Consolas" panose="020B0609020204030204" pitchFamily="49" charset="0"/>
                <a:cs typeface="Consolas" panose="020B0609020204030204" pitchFamily="49" charset="0"/>
              </a:rPr>
              <a:t>   for </a:t>
            </a:r>
            <a:r>
              <a:rPr lang="en-US" sz="1400" noProof="1" smtClean="0">
                <a:latin typeface="Consolas" panose="020B0609020204030204" pitchFamily="49" charset="0"/>
                <a:cs typeface="Consolas" panose="020B0609020204030204" pitchFamily="49" charset="0"/>
              </a:rPr>
              <a:t>K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1 .. N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X + 1;</a:t>
            </a:r>
          </a:p>
          <a:p>
            <a:pPr>
              <a:spcBef>
                <a:spcPts val="600"/>
              </a:spcBef>
              <a:spcAft>
                <a:spcPts val="300"/>
              </a:spcAft>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Loop_Invariant (X = X'Loop_Entry + K);</a:t>
            </a:r>
          </a:p>
          <a:p>
            <a:pPr>
              <a:spcBef>
                <a:spcPts val="300"/>
              </a:spcBef>
            </a:pPr>
            <a:r>
              <a:rPr lang="en-US" sz="1400" b="1" noProof="1" smtClean="0">
                <a:latin typeface="Consolas" panose="020B0609020204030204" pitchFamily="49" charset="0"/>
                <a:cs typeface="Consolas" panose="020B0609020204030204" pitchFamily="49" charset="0"/>
              </a:rPr>
              <a:t>   end loop</a:t>
            </a:r>
            <a:r>
              <a:rPr lang="en-US" sz="1400"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Increment_Loop;</a:t>
            </a:r>
            <a:endParaRPr lang="en-US" sz="1400" i="0" kern="1200" noProof="1" smtClean="0">
              <a:latin typeface="Consolas" panose="020B0609020204030204" pitchFamily="49" charset="0"/>
              <a:cs typeface="Consolas" panose="020B0609020204030204" pitchFamily="49" charset="0"/>
            </a:endParaRPr>
          </a:p>
        </p:txBody>
      </p:sp>
      <p:sp>
        <p:nvSpPr>
          <p:cNvPr id="14" name="TextBox 13"/>
          <p:cNvSpPr txBox="1"/>
          <p:nvPr/>
        </p:nvSpPr>
        <p:spPr>
          <a:xfrm>
            <a:off x="5334619" y="4214052"/>
            <a:ext cx="2521844" cy="338554"/>
          </a:xfrm>
          <a:prstGeom prst="rect">
            <a:avLst/>
          </a:prstGeom>
          <a:solidFill>
            <a:schemeClr val="accent6">
              <a:lumMod val="40000"/>
              <a:lumOff val="60000"/>
            </a:schemeClr>
          </a:solidFill>
          <a:ln>
            <a:noFill/>
          </a:ln>
        </p:spPr>
        <p:txBody>
          <a:bodyPr wrap="none" rtlCol="0">
            <a:spAutoFit/>
          </a:bodyPr>
          <a:lstStyle/>
          <a:p>
            <a:pPr algn="ctr"/>
            <a:r>
              <a:rPr lang="en-US" sz="1600" dirty="0" smtClean="0"/>
              <a:t>info</a:t>
            </a:r>
            <a:r>
              <a:rPr lang="en-US" sz="1600" dirty="0"/>
              <a:t>: postcondition </a:t>
            </a:r>
            <a:r>
              <a:rPr lang="en-US" sz="1600" dirty="0" smtClean="0"/>
              <a:t>proved</a:t>
            </a:r>
            <a:endParaRPr lang="en-US" sz="1600" i="0" kern="1200" dirty="0" smtClean="0"/>
          </a:p>
        </p:txBody>
      </p:sp>
      <p:sp>
        <p:nvSpPr>
          <p:cNvPr id="15" name="Rectangle 14"/>
          <p:cNvSpPr/>
          <p:nvPr/>
        </p:nvSpPr>
        <p:spPr bwMode="auto">
          <a:xfrm>
            <a:off x="3918799" y="4214052"/>
            <a:ext cx="252028" cy="169277"/>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40000"/>
                    <a:lumOff val="6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6" name="Curved Connector 15"/>
          <p:cNvCxnSpPr>
            <a:stCxn id="14" idx="1"/>
            <a:endCxn id="15" idx="3"/>
          </p:cNvCxnSpPr>
          <p:nvPr/>
        </p:nvCxnSpPr>
        <p:spPr bwMode="auto">
          <a:xfrm rot="10800000">
            <a:off x="4170827" y="4298691"/>
            <a:ext cx="1163792" cy="8463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5599947" y="5996332"/>
            <a:ext cx="2256516"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Value of X prior to loop</a:t>
            </a:r>
            <a:endParaRPr lang="en-US" sz="1600" i="0" kern="1200" dirty="0" smtClean="0"/>
          </a:p>
        </p:txBody>
      </p:sp>
      <p:cxnSp>
        <p:nvCxnSpPr>
          <p:cNvPr id="22" name="Curved Connector 21"/>
          <p:cNvCxnSpPr>
            <a:stCxn id="20" idx="1"/>
            <a:endCxn id="6" idx="2"/>
          </p:cNvCxnSpPr>
          <p:nvPr/>
        </p:nvCxnSpPr>
        <p:spPr bwMode="auto">
          <a:xfrm rot="10800000">
            <a:off x="5026377" y="5769647"/>
            <a:ext cx="573571" cy="395963"/>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6" name="Rectangle 5"/>
          <p:cNvSpPr/>
          <p:nvPr/>
        </p:nvSpPr>
        <p:spPr bwMode="auto">
          <a:xfrm>
            <a:off x="4860032" y="5612912"/>
            <a:ext cx="332688" cy="15673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Tree>
    <p:extLst>
      <p:ext uri="{BB962C8B-B14F-4D97-AF65-F5344CB8AC3E}">
        <p14:creationId xmlns:p14="http://schemas.microsoft.com/office/powerpoint/2010/main" val="39041736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Loop_Entry</a:t>
            </a:r>
            <a:r>
              <a:rPr lang="en-US" dirty="0" smtClean="0"/>
              <a:t> Details</a:t>
            </a:r>
            <a:endParaRPr lang="en-US" dirty="0"/>
          </a:p>
        </p:txBody>
      </p:sp>
      <p:sp>
        <p:nvSpPr>
          <p:cNvPr id="3" name="Content Placeholder 2"/>
          <p:cNvSpPr>
            <a:spLocks noGrp="1"/>
          </p:cNvSpPr>
          <p:nvPr>
            <p:ph sz="half" idx="10"/>
          </p:nvPr>
        </p:nvSpPr>
        <p:spPr/>
        <p:txBody>
          <a:bodyPr/>
          <a:lstStyle/>
          <a:p>
            <a:r>
              <a:rPr lang="en-US" dirty="0" smtClean="0"/>
              <a:t>A copy of the object’s value on entry to the loop </a:t>
            </a:r>
          </a:p>
          <a:p>
            <a:pPr lvl="1"/>
            <a:r>
              <a:rPr lang="en-US" dirty="0" smtClean="0"/>
              <a:t>No copy is made if the loop is never entered</a:t>
            </a:r>
          </a:p>
          <a:p>
            <a:r>
              <a:rPr lang="en-US" dirty="0" smtClean="0"/>
              <a:t>Not allowed for limited types (same as 'Old)</a:t>
            </a:r>
          </a:p>
          <a:p>
            <a:r>
              <a:rPr lang="en-US" dirty="0" smtClean="0"/>
              <a:t>Only allowed in assertion pragmas within loops</a:t>
            </a:r>
          </a:p>
          <a:p>
            <a:r>
              <a:rPr lang="en-US" dirty="0" smtClean="0"/>
              <a:t>Can specify which loop, for sake of nested loops</a:t>
            </a:r>
            <a:endParaRPr lang="en-US" dirty="0"/>
          </a:p>
        </p:txBody>
      </p:sp>
      <p:grpSp>
        <p:nvGrpSpPr>
          <p:cNvPr id="8" name="Group 7"/>
          <p:cNvGrpSpPr/>
          <p:nvPr/>
        </p:nvGrpSpPr>
        <p:grpSpPr>
          <a:xfrm>
            <a:off x="1331640" y="4221088"/>
            <a:ext cx="6247223" cy="2239074"/>
            <a:chOff x="1570222" y="4437112"/>
            <a:chExt cx="6247223" cy="2239074"/>
          </a:xfrm>
        </p:grpSpPr>
        <p:sp>
          <p:nvSpPr>
            <p:cNvPr id="6" name="Double Wave 5"/>
            <p:cNvSpPr/>
            <p:nvPr/>
          </p:nvSpPr>
          <p:spPr bwMode="auto">
            <a:xfrm>
              <a:off x="5863526" y="5609902"/>
              <a:ext cx="531985" cy="158418"/>
            </a:xfrm>
            <a:prstGeom prst="doubleWave">
              <a:avLst/>
            </a:prstGeom>
            <a:solidFill>
              <a:srgbClr val="FFFF00"/>
            </a:solidFill>
            <a:ln w="9525" cap="flat" cmpd="sng" algn="ctr">
              <a:noFill/>
              <a:prstDash val="solid"/>
              <a:round/>
              <a:headEnd type="none" w="med" len="med"/>
              <a:tailEnd type="none"/>
            </a:ln>
            <a:effectLst/>
          </p:spPr>
          <p:txBody>
            <a:bodyPr rtlCol="0" anchor="ctr"/>
            <a:lstStyle/>
            <a:p>
              <a:pPr algn="ctr"/>
              <a:endParaRPr lang="en-US"/>
            </a:p>
          </p:txBody>
        </p:sp>
        <p:sp>
          <p:nvSpPr>
            <p:cNvPr id="5" name="Double Wave 4"/>
            <p:cNvSpPr/>
            <p:nvPr/>
          </p:nvSpPr>
          <p:spPr bwMode="auto">
            <a:xfrm>
              <a:off x="5871386" y="5850990"/>
              <a:ext cx="636332" cy="168872"/>
            </a:xfrm>
            <a:prstGeom prst="doubleWav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4" name="TextBox 3"/>
            <p:cNvSpPr txBox="1"/>
            <p:nvPr/>
          </p:nvSpPr>
          <p:spPr>
            <a:xfrm>
              <a:off x="1570222" y="4437112"/>
              <a:ext cx="6247223" cy="2239074"/>
            </a:xfrm>
            <a:prstGeom prst="rect">
              <a:avLst/>
            </a:prstGeom>
            <a:noFill/>
          </p:spPr>
          <p:txBody>
            <a:bodyPr wrap="none" rtlCol="0">
              <a:spAutoFit/>
            </a:bodyPr>
            <a:lstStyle/>
            <a:p>
              <a:pPr>
                <a:spcBef>
                  <a:spcPts val="300"/>
                </a:spcBef>
              </a:pPr>
              <a:r>
                <a:rPr lang="en-US" sz="1400" noProof="1" smtClean="0">
                  <a:latin typeface="Consolas" panose="020B0609020204030204" pitchFamily="49" charset="0"/>
                  <a:cs typeface="Consolas" panose="020B0609020204030204" pitchFamily="49" charset="0"/>
                </a:rPr>
                <a:t>Outter: </a:t>
              </a:r>
              <a:r>
                <a:rPr lang="en-US" sz="1400" b="1" noProof="1" smtClean="0">
                  <a:latin typeface="Consolas" panose="020B0609020204030204" pitchFamily="49" charset="0"/>
                  <a:cs typeface="Consolas" panose="020B0609020204030204" pitchFamily="49" charset="0"/>
                </a:rPr>
                <a:t>for </a:t>
              </a:r>
              <a:r>
                <a:rPr lang="en-US" sz="1400" noProof="1" smtClean="0">
                  <a:latin typeface="Consolas" panose="020B0609020204030204" pitchFamily="49" charset="0"/>
                  <a:cs typeface="Consolas" panose="020B0609020204030204" pitchFamily="49" charset="0"/>
                </a:rPr>
                <a:t>J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X'Range(1) </a:t>
              </a:r>
              <a:r>
                <a:rPr lang="en-US" sz="1400" b="1" noProof="1" smtClean="0">
                  <a:latin typeface="Consolas" panose="020B0609020204030204" pitchFamily="49" charset="0"/>
                  <a:cs typeface="Consolas" panose="020B0609020204030204" pitchFamily="49" charset="0"/>
                </a:rPr>
                <a:t>loop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Inner: </a:t>
              </a:r>
              <a:r>
                <a:rPr lang="en-US" sz="1400" b="1" noProof="1" smtClean="0">
                  <a:latin typeface="Consolas" panose="020B0609020204030204" pitchFamily="49" charset="0"/>
                  <a:cs typeface="Consolas" panose="020B0609020204030204" pitchFamily="49" charset="0"/>
                </a:rPr>
                <a:t>for </a:t>
              </a:r>
              <a:r>
                <a:rPr lang="en-US" sz="1400" noProof="1" smtClean="0">
                  <a:latin typeface="Consolas" panose="020B0609020204030204" pitchFamily="49" charset="0"/>
                  <a:cs typeface="Consolas" panose="020B0609020204030204" pitchFamily="49" charset="0"/>
                </a:rPr>
                <a:t>K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X'Range(2) </a:t>
              </a:r>
              <a:r>
                <a:rPr lang="en-US" sz="1400" b="1" noProof="1" smtClean="0">
                  <a:latin typeface="Consolas" panose="020B0609020204030204" pitchFamily="49" charset="0"/>
                  <a:cs typeface="Consolas" panose="020B0609020204030204" pitchFamily="49" charset="0"/>
                </a:rPr>
                <a:t>loop</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(J,K) := X (J,K) + 1;</a:t>
              </a:r>
            </a:p>
            <a:p>
              <a:pPr>
                <a:spcBef>
                  <a:spcPts val="6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Assert (X(J,K) = X'Loop_Entry(J,K) + 1);</a:t>
              </a:r>
            </a:p>
            <a:p>
              <a:pPr>
                <a:spcBef>
                  <a:spcPts val="3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Assert (X(J,K) = X'Loop_Entry(Inner)(J,K) + 1);</a:t>
              </a:r>
            </a:p>
            <a:p>
              <a:pPr>
                <a:spcBef>
                  <a:spcPts val="3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Assert (X(J,K) = X'Loop_Entry(Outter)(J,K) + 1);</a:t>
              </a:r>
            </a:p>
            <a:p>
              <a:pPr>
                <a:spcBef>
                  <a:spcPts val="600"/>
                </a:spcBef>
              </a:pPr>
              <a:r>
                <a:rPr lang="en-US" sz="1400" b="1" noProof="1" smtClean="0">
                  <a:latin typeface="Consolas" panose="020B0609020204030204" pitchFamily="49" charset="0"/>
                  <a:cs typeface="Consolas" panose="020B0609020204030204" pitchFamily="49" charset="0"/>
                </a:rPr>
                <a:t>   end loop </a:t>
              </a:r>
              <a:r>
                <a:rPr lang="en-US" sz="1400" noProof="1" smtClean="0">
                  <a:latin typeface="Consolas" panose="020B0609020204030204" pitchFamily="49" charset="0"/>
                  <a:cs typeface="Consolas" panose="020B0609020204030204" pitchFamily="49" charset="0"/>
                </a:rPr>
                <a:t>Inner;</a:t>
              </a:r>
            </a:p>
            <a:p>
              <a:pPr>
                <a:spcBef>
                  <a:spcPts val="600"/>
                </a:spcBef>
              </a:pPr>
              <a:r>
                <a:rPr lang="en-US" sz="1400" b="1" noProof="1" smtClean="0">
                  <a:latin typeface="Consolas" panose="020B0609020204030204" pitchFamily="49" charset="0"/>
                  <a:cs typeface="Consolas" panose="020B0609020204030204" pitchFamily="49" charset="0"/>
                </a:rPr>
                <a:t>end loop </a:t>
              </a:r>
              <a:r>
                <a:rPr lang="en-US" sz="1400" noProof="1" smtClean="0">
                  <a:latin typeface="Consolas" panose="020B0609020204030204" pitchFamily="49" charset="0"/>
                  <a:cs typeface="Consolas" panose="020B0609020204030204" pitchFamily="49" charset="0"/>
                </a:rPr>
                <a:t>Outter;</a:t>
              </a:r>
              <a:endParaRPr lang="en-US" sz="1400" i="0" kern="1200" noProof="1" smtClean="0">
                <a:latin typeface="Consolas" panose="020B0609020204030204" pitchFamily="49" charset="0"/>
                <a:cs typeface="Consolas" panose="020B0609020204030204" pitchFamily="49" charset="0"/>
              </a:endParaRPr>
            </a:p>
          </p:txBody>
        </p:sp>
      </p:grpSp>
      <p:sp>
        <p:nvSpPr>
          <p:cNvPr id="9" name="Right Brace 8"/>
          <p:cNvSpPr/>
          <p:nvPr/>
        </p:nvSpPr>
        <p:spPr bwMode="auto">
          <a:xfrm>
            <a:off x="7441774" y="5126013"/>
            <a:ext cx="154562" cy="452845"/>
          </a:xfrm>
          <a:prstGeom prst="rightBrace">
            <a:avLst>
              <a:gd name="adj1" fmla="val 24367"/>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10" name="TextBox 9"/>
          <p:cNvSpPr txBox="1"/>
          <p:nvPr/>
        </p:nvSpPr>
        <p:spPr>
          <a:xfrm>
            <a:off x="8076907" y="4949867"/>
            <a:ext cx="652743"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i="0" kern="1200" dirty="0" smtClean="0"/>
              <a:t>Same</a:t>
            </a:r>
          </a:p>
          <a:p>
            <a:pPr algn="ctr"/>
            <a:r>
              <a:rPr lang="en-US" sz="1400" dirty="0" smtClean="0"/>
              <a:t>loop</a:t>
            </a:r>
            <a:endParaRPr lang="en-US" sz="1400" i="0" kern="1200" dirty="0" smtClean="0"/>
          </a:p>
        </p:txBody>
      </p:sp>
      <p:sp>
        <p:nvSpPr>
          <p:cNvPr id="11" name="Rectangle 10"/>
          <p:cNvSpPr/>
          <p:nvPr/>
        </p:nvSpPr>
        <p:spPr bwMode="auto">
          <a:xfrm>
            <a:off x="7459247" y="5270096"/>
            <a:ext cx="137089" cy="164678"/>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10" idx="1"/>
            <a:endCxn id="11" idx="3"/>
          </p:cNvCxnSpPr>
          <p:nvPr/>
        </p:nvCxnSpPr>
        <p:spPr bwMode="auto">
          <a:xfrm rot="10800000" flipV="1">
            <a:off x="7596337" y="5211477"/>
            <a:ext cx="480571" cy="14095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190373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Get Help With Loop Invariants</a:t>
            </a:r>
            <a:endParaRPr lang="en-US" dirty="0"/>
          </a:p>
        </p:txBody>
      </p:sp>
      <p:sp>
        <p:nvSpPr>
          <p:cNvPr id="3" name="Content Placeholder 2"/>
          <p:cNvSpPr>
            <a:spLocks noGrp="1"/>
          </p:cNvSpPr>
          <p:nvPr>
            <p:ph sz="half" idx="10"/>
          </p:nvPr>
        </p:nvSpPr>
        <p:spPr/>
        <p:txBody>
          <a:bodyPr/>
          <a:lstStyle/>
          <a:p>
            <a:r>
              <a:rPr lang="en-US" dirty="0" smtClean="0"/>
              <a:t>One of the most difficult aspects of proof</a:t>
            </a:r>
          </a:p>
          <a:p>
            <a:pPr lvl="1"/>
            <a:r>
              <a:rPr lang="en-US" dirty="0" smtClean="0"/>
              <a:t>In any language</a:t>
            </a:r>
          </a:p>
          <a:p>
            <a:r>
              <a:rPr lang="en-US" dirty="0" smtClean="0"/>
              <a:t>SPARK </a:t>
            </a:r>
            <a:r>
              <a:rPr lang="en-US" dirty="0"/>
              <a:t>UG: “How To Write Loop Invariants” </a:t>
            </a:r>
            <a:endParaRPr lang="en-US" dirty="0" smtClean="0"/>
          </a:p>
          <a:p>
            <a:r>
              <a:rPr lang="en-US" dirty="0" smtClean="0"/>
              <a:t>SPARK UG: “</a:t>
            </a:r>
            <a:r>
              <a:rPr lang="en-US" dirty="0"/>
              <a:t>GNATprove By </a:t>
            </a:r>
            <a:r>
              <a:rPr lang="en-US" dirty="0" smtClean="0"/>
              <a:t>Example”</a:t>
            </a:r>
          </a:p>
          <a:p>
            <a:pPr lvl="1"/>
            <a:r>
              <a:rPr lang="en-US" dirty="0" smtClean="0"/>
              <a:t>Specific sub-section “Loop </a:t>
            </a:r>
            <a:r>
              <a:rPr lang="en-US" dirty="0"/>
              <a:t>Examples</a:t>
            </a:r>
            <a:r>
              <a:rPr lang="en-US" dirty="0" smtClean="0"/>
              <a:t>”</a:t>
            </a:r>
          </a:p>
          <a:p>
            <a:pPr lvl="1"/>
            <a:r>
              <a:rPr lang="en-US" dirty="0" smtClean="0"/>
              <a:t>The sub-section includes different kinds of loops (by purpose) and their corresponding loop invariants</a:t>
            </a:r>
          </a:p>
          <a:p>
            <a:r>
              <a:rPr lang="en-US" dirty="0" smtClean="0"/>
              <a:t>Online</a:t>
            </a:r>
          </a:p>
          <a:p>
            <a:pPr lvl="1"/>
            <a:r>
              <a:rPr lang="en-US" dirty="0"/>
              <a:t>https://</a:t>
            </a:r>
            <a:r>
              <a:rPr lang="en-US" dirty="0" smtClean="0"/>
              <a:t>www.adacore.com/gems/gem-69</a:t>
            </a:r>
          </a:p>
          <a:p>
            <a:pPr lvl="1"/>
            <a:r>
              <a:rPr lang="en-US" dirty="0"/>
              <a:t>http://www.spark-2014.org/entries/detail/proving-loops-without-loop-invariants</a:t>
            </a:r>
            <a:endParaRPr lang="en-US" dirty="0" smtClean="0"/>
          </a:p>
        </p:txBody>
      </p:sp>
      <p:sp>
        <p:nvSpPr>
          <p:cNvPr id="4" name="TextBox 3"/>
          <p:cNvSpPr txBox="1"/>
          <p:nvPr/>
        </p:nvSpPr>
        <p:spPr>
          <a:xfrm>
            <a:off x="4562364" y="5949280"/>
            <a:ext cx="3308919"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t>Recent automation enhancements</a:t>
            </a:r>
          </a:p>
        </p:txBody>
      </p:sp>
    </p:spTree>
    <p:extLst>
      <p:ext uri="{BB962C8B-B14F-4D97-AF65-F5344CB8AC3E}">
        <p14:creationId xmlns:p14="http://schemas.microsoft.com/office/powerpoint/2010/main" val="10950530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Pragma Loop_Variant</a:t>
            </a:r>
            <a:endParaRPr lang="en-US" dirty="0"/>
          </a:p>
        </p:txBody>
      </p:sp>
      <p:sp>
        <p:nvSpPr>
          <p:cNvPr id="3" name="Content Placeholder 2"/>
          <p:cNvSpPr>
            <a:spLocks noGrp="1"/>
          </p:cNvSpPr>
          <p:nvPr>
            <p:ph sz="half" idx="10"/>
          </p:nvPr>
        </p:nvSpPr>
        <p:spPr/>
        <p:txBody>
          <a:bodyPr/>
          <a:lstStyle/>
          <a:p>
            <a:r>
              <a:rPr lang="en-US" dirty="0" smtClean="0"/>
              <a:t>Helps provers prove loop termination</a:t>
            </a:r>
          </a:p>
          <a:p>
            <a:r>
              <a:rPr lang="en-US" dirty="0" smtClean="0"/>
              <a:t>Argument is a scalar object (or objects)</a:t>
            </a:r>
          </a:p>
          <a:p>
            <a:pPr lvl="1"/>
            <a:endParaRPr lang="en-US" dirty="0" smtClean="0"/>
          </a:p>
          <a:p>
            <a:pPr lvl="1"/>
            <a:endParaRPr lang="en-US" dirty="0" smtClean="0"/>
          </a:p>
          <a:p>
            <a:pPr lvl="1"/>
            <a:endParaRPr lang="en-US" dirty="0" smtClean="0"/>
          </a:p>
          <a:p>
            <a:r>
              <a:rPr lang="en-US" dirty="0" smtClean="0"/>
              <a:t>GNATprove verifies values change as indicated</a:t>
            </a:r>
          </a:p>
          <a:p>
            <a:pPr lvl="1"/>
            <a:r>
              <a:rPr lang="en-US" dirty="0" smtClean="0"/>
              <a:t>Scalars cannot decrease (increase) infinite number of times</a:t>
            </a:r>
          </a:p>
          <a:p>
            <a:pPr lvl="1"/>
            <a:r>
              <a:rPr lang="en-US" dirty="0" smtClean="0"/>
              <a:t>Therefore, it is possible to prove the termination of loops</a:t>
            </a:r>
            <a:endParaRPr lang="en-US" dirty="0"/>
          </a:p>
        </p:txBody>
      </p:sp>
      <p:sp>
        <p:nvSpPr>
          <p:cNvPr id="4" name="TextBox 3"/>
          <p:cNvSpPr txBox="1"/>
          <p:nvPr/>
        </p:nvSpPr>
        <p:spPr>
          <a:xfrm>
            <a:off x="1331640" y="2367171"/>
            <a:ext cx="6843540" cy="1061829"/>
          </a:xfrm>
          <a:prstGeom prst="rect">
            <a:avLst/>
          </a:prstGeom>
          <a:noFill/>
        </p:spPr>
        <p:txBody>
          <a:bodyPr wrap="none" rtlCol="0">
            <a:spAutoFit/>
          </a:bodyPr>
          <a:lstStyle/>
          <a:p>
            <a:pPr>
              <a:lnSpc>
                <a:spcPct val="150000"/>
              </a:lnSpc>
            </a:pPr>
            <a:r>
              <a:rPr lang="en-US" sz="1400" noProof="1" smtClean="0">
                <a:latin typeface="Consolas" panose="020B0609020204030204" pitchFamily="49" charset="0"/>
                <a:cs typeface="Consolas" panose="020B0609020204030204" pitchFamily="49" charset="0"/>
              </a:rPr>
              <a:t>loop_variant_parameters ::= loop_variant_item {, loop_variant_item}</a:t>
            </a:r>
          </a:p>
          <a:p>
            <a:pPr>
              <a:lnSpc>
                <a:spcPct val="150000"/>
              </a:lnSpc>
            </a:pPr>
            <a:r>
              <a:rPr lang="en-US" sz="1400" noProof="1" smtClean="0">
                <a:latin typeface="Consolas" panose="020B0609020204030204" pitchFamily="49" charset="0"/>
                <a:cs typeface="Consolas" panose="020B0609020204030204" pitchFamily="49" charset="0"/>
              </a:rPr>
              <a:t>loop_variant_item ::= change_direction =&gt; discrete_expression</a:t>
            </a:r>
          </a:p>
          <a:p>
            <a:pPr>
              <a:lnSpc>
                <a:spcPct val="150000"/>
              </a:lnSpc>
            </a:pPr>
            <a:r>
              <a:rPr lang="en-US" sz="1400" noProof="1" smtClean="0">
                <a:latin typeface="Consolas" panose="020B0609020204030204" pitchFamily="49" charset="0"/>
                <a:cs typeface="Consolas" panose="020B0609020204030204" pitchFamily="49" charset="0"/>
              </a:rPr>
              <a:t>change_direction ::= Increases | Decreases</a:t>
            </a:r>
            <a:endParaRPr lang="en-US" sz="1400" i="0" kern="1200" noProof="1" smtClean="0">
              <a:latin typeface="Consolas" panose="020B0609020204030204" pitchFamily="49" charset="0"/>
              <a:cs typeface="Consolas" panose="020B0609020204030204" pitchFamily="49" charset="0"/>
            </a:endParaRPr>
          </a:p>
        </p:txBody>
      </p:sp>
      <p:sp>
        <p:nvSpPr>
          <p:cNvPr id="22" name="TextBox 21"/>
          <p:cNvSpPr txBox="1"/>
          <p:nvPr/>
        </p:nvSpPr>
        <p:spPr>
          <a:xfrm>
            <a:off x="2342864" y="4996914"/>
            <a:ext cx="4458272" cy="1600438"/>
          </a:xfrm>
          <a:prstGeom prst="rect">
            <a:avLst/>
          </a:prstGeom>
          <a:noFill/>
        </p:spPr>
        <p:txBody>
          <a:bodyPr wrap="none" rtlCol="0">
            <a:spAutoFit/>
          </a:bodyPr>
          <a:lstStyle/>
          <a:p>
            <a:r>
              <a:rPr lang="en-US" sz="1400" dirty="0" smtClean="0">
                <a:latin typeface="Consolas" panose="020B0609020204030204" pitchFamily="49" charset="0"/>
                <a:cs typeface="Consolas" panose="020B0609020204030204" pitchFamily="49" charset="0"/>
              </a:rPr>
              <a:t>   Y </a:t>
            </a:r>
            <a:r>
              <a:rPr lang="en-US" sz="1400" dirty="0">
                <a:latin typeface="Consolas" panose="020B0609020204030204" pitchFamily="49" charset="0"/>
                <a:cs typeface="Consolas" panose="020B0609020204030204" pitchFamily="49" charset="0"/>
              </a:rPr>
              <a:t>: </a:t>
            </a:r>
            <a:r>
              <a:rPr lang="en-US" sz="1400" b="1" dirty="0">
                <a:solidFill>
                  <a:srgbClr val="FF0000"/>
                </a:solidFill>
                <a:latin typeface="Consolas" panose="020B0609020204030204" pitchFamily="49" charset="0"/>
                <a:cs typeface="Consolas" panose="020B0609020204030204" pitchFamily="49" charset="0"/>
              </a:rPr>
              <a:t>Natural</a:t>
            </a:r>
            <a:r>
              <a:rPr lang="en-US" sz="1400" dirty="0">
                <a:latin typeface="Consolas" panose="020B0609020204030204" pitchFamily="49" charset="0"/>
                <a:cs typeface="Consolas" panose="020B0609020204030204" pitchFamily="49" charset="0"/>
              </a:rPr>
              <a:t>;</a:t>
            </a:r>
          </a:p>
          <a:p>
            <a:r>
              <a:rPr lang="en-US" sz="1400" b="1" dirty="0" smtClean="0">
                <a:latin typeface="Consolas" panose="020B0609020204030204" pitchFamily="49" charset="0"/>
                <a:cs typeface="Consolas" panose="020B0609020204030204" pitchFamily="49" charset="0"/>
              </a:rPr>
              <a:t>begin</a:t>
            </a:r>
            <a:endParaRPr lang="en-US" sz="1400" b="1" dirty="0">
              <a:latin typeface="Consolas" panose="020B0609020204030204" pitchFamily="49" charset="0"/>
              <a:cs typeface="Consolas" panose="020B0609020204030204" pitchFamily="49" charset="0"/>
            </a:endParaRPr>
          </a:p>
          <a:p>
            <a:r>
              <a:rPr lang="en-US" sz="1400" dirty="0" smtClean="0">
                <a:latin typeface="Consolas" panose="020B0609020204030204" pitchFamily="49" charset="0"/>
                <a:cs typeface="Consolas" panose="020B0609020204030204" pitchFamily="49" charset="0"/>
              </a:rPr>
              <a:t>   Y </a:t>
            </a:r>
            <a:r>
              <a:rPr lang="en-US" sz="1400" dirty="0">
                <a:latin typeface="Consolas" panose="020B0609020204030204" pitchFamily="49" charset="0"/>
                <a:cs typeface="Consolas" panose="020B0609020204030204" pitchFamily="49" charset="0"/>
              </a:rPr>
              <a:t>:= 0;</a:t>
            </a:r>
          </a:p>
          <a:p>
            <a:r>
              <a:rPr lang="en-US" sz="1400" b="1" dirty="0" smtClean="0">
                <a:latin typeface="Consolas" panose="020B0609020204030204" pitchFamily="49" charset="0"/>
                <a:cs typeface="Consolas" panose="020B0609020204030204" pitchFamily="49" charset="0"/>
              </a:rPr>
              <a:t>   while </a:t>
            </a:r>
            <a:r>
              <a:rPr lang="en-US" sz="1400" dirty="0">
                <a:latin typeface="Consolas" panose="020B0609020204030204" pitchFamily="49" charset="0"/>
                <a:cs typeface="Consolas" panose="020B0609020204030204" pitchFamily="49" charset="0"/>
              </a:rPr>
              <a:t>X - Y &gt;= 3 </a:t>
            </a:r>
            <a:r>
              <a:rPr lang="en-US" sz="1400" b="1" dirty="0">
                <a:latin typeface="Consolas" panose="020B0609020204030204" pitchFamily="49" charset="0"/>
                <a:cs typeface="Consolas" panose="020B0609020204030204" pitchFamily="49" charset="0"/>
              </a:rPr>
              <a:t>loop</a:t>
            </a:r>
          </a:p>
          <a:p>
            <a:r>
              <a:rPr lang="en-US" sz="1400" dirty="0" smtClean="0">
                <a:latin typeface="Consolas" panose="020B0609020204030204" pitchFamily="49" charset="0"/>
                <a:cs typeface="Consolas" panose="020B0609020204030204" pitchFamily="49" charset="0"/>
              </a:rPr>
              <a:t>      Y </a:t>
            </a:r>
            <a:r>
              <a:rPr lang="en-US" sz="1400" dirty="0">
                <a:latin typeface="Consolas" panose="020B0609020204030204" pitchFamily="49" charset="0"/>
                <a:cs typeface="Consolas" panose="020B0609020204030204" pitchFamily="49" charset="0"/>
              </a:rPr>
              <a:t>:= Y + 3;</a:t>
            </a:r>
          </a:p>
          <a:p>
            <a:r>
              <a:rPr lang="en-US" sz="1400" b="1" dirty="0" smtClean="0">
                <a:latin typeface="Consolas" panose="020B0609020204030204" pitchFamily="49" charset="0"/>
                <a:cs typeface="Consolas" panose="020B0609020204030204" pitchFamily="49" charset="0"/>
              </a:rPr>
              <a:t>      pragma </a:t>
            </a:r>
            <a:r>
              <a:rPr lang="en-US" sz="1400" dirty="0" err="1">
                <a:latin typeface="Consolas" panose="020B0609020204030204" pitchFamily="49" charset="0"/>
                <a:cs typeface="Consolas" panose="020B0609020204030204" pitchFamily="49" charset="0"/>
              </a:rPr>
              <a:t>Loop_Variant</a:t>
            </a:r>
            <a:r>
              <a:rPr lang="en-US" sz="1400" dirty="0">
                <a:latin typeface="Consolas" panose="020B0609020204030204" pitchFamily="49" charset="0"/>
                <a:cs typeface="Consolas" panose="020B0609020204030204" pitchFamily="49" charset="0"/>
              </a:rPr>
              <a:t> (Increases =&gt; Y);</a:t>
            </a:r>
          </a:p>
          <a:p>
            <a:r>
              <a:rPr lang="en-US" sz="1400" b="1" dirty="0" smtClean="0">
                <a:latin typeface="Consolas" panose="020B0609020204030204" pitchFamily="49" charset="0"/>
                <a:cs typeface="Consolas" panose="020B0609020204030204" pitchFamily="49" charset="0"/>
              </a:rPr>
              <a:t>   end </a:t>
            </a:r>
            <a:r>
              <a:rPr lang="en-US" sz="1400" b="1" dirty="0">
                <a:latin typeface="Consolas" panose="020B0609020204030204" pitchFamily="49" charset="0"/>
                <a:cs typeface="Consolas" panose="020B0609020204030204" pitchFamily="49" charset="0"/>
              </a:rPr>
              <a:t>loop</a:t>
            </a:r>
            <a:r>
              <a:rPr lang="en-US" sz="1400" dirty="0">
                <a:latin typeface="Consolas" panose="020B0609020204030204" pitchFamily="49" charset="0"/>
                <a:cs typeface="Consolas" panose="020B0609020204030204" pitchFamily="49" charset="0"/>
              </a:rPr>
              <a:t>;</a:t>
            </a:r>
            <a:endParaRPr lang="en-US" sz="1400" i="0" kern="1200" dirty="0"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5387215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5231756"/>
            <a:ext cx="5110336"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90023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Proofs May Fail</a:t>
            </a:r>
            <a:endParaRPr lang="en-US" dirty="0"/>
          </a:p>
        </p:txBody>
      </p:sp>
      <p:sp>
        <p:nvSpPr>
          <p:cNvPr id="4" name="Content Placeholder 3"/>
          <p:cNvSpPr>
            <a:spLocks noGrp="1"/>
          </p:cNvSpPr>
          <p:nvPr>
            <p:ph sz="half" idx="10"/>
          </p:nvPr>
        </p:nvSpPr>
        <p:spPr/>
        <p:txBody>
          <a:bodyPr/>
          <a:lstStyle/>
          <a:p>
            <a:r>
              <a:rPr lang="en-US" dirty="0" smtClean="0"/>
              <a:t>The subject code </a:t>
            </a:r>
            <a:r>
              <a:rPr lang="en-US" dirty="0"/>
              <a:t>is incorrect </a:t>
            </a:r>
            <a:r>
              <a:rPr lang="en-US" dirty="0" smtClean="0"/>
              <a:t>[Code] </a:t>
            </a:r>
          </a:p>
          <a:p>
            <a:pPr lvl="1"/>
            <a:r>
              <a:rPr lang="en-US" dirty="0" smtClean="0"/>
              <a:t>The code the assertion is about, not the assertion itself</a:t>
            </a:r>
            <a:endParaRPr lang="en-US" dirty="0"/>
          </a:p>
          <a:p>
            <a:r>
              <a:rPr lang="en-US" dirty="0" smtClean="0"/>
              <a:t>The assertion itself is incorrect [Assert]</a:t>
            </a:r>
            <a:endParaRPr lang="en-US" dirty="0"/>
          </a:p>
          <a:p>
            <a:r>
              <a:rPr lang="en-US" dirty="0" smtClean="0"/>
              <a:t>Missing </a:t>
            </a:r>
            <a:r>
              <a:rPr lang="en-US" dirty="0"/>
              <a:t>assertions about </a:t>
            </a:r>
            <a:r>
              <a:rPr lang="en-US" dirty="0" smtClean="0"/>
              <a:t>behavior </a:t>
            </a:r>
            <a:r>
              <a:rPr lang="en-US" dirty="0"/>
              <a:t>of </a:t>
            </a:r>
            <a:r>
              <a:rPr lang="en-US" dirty="0" smtClean="0"/>
              <a:t>the code [Spec]</a:t>
            </a:r>
            <a:endParaRPr lang="en-US" dirty="0"/>
          </a:p>
          <a:p>
            <a:r>
              <a:rPr lang="en-US" dirty="0" smtClean="0"/>
              <a:t>Current </a:t>
            </a:r>
            <a:r>
              <a:rPr lang="en-US" dirty="0"/>
              <a:t>limitations in </a:t>
            </a:r>
            <a:r>
              <a:rPr lang="en-US" dirty="0" smtClean="0"/>
              <a:t>underlying model [Model]</a:t>
            </a:r>
            <a:endParaRPr lang="en-US" dirty="0"/>
          </a:p>
          <a:p>
            <a:r>
              <a:rPr lang="en-US" dirty="0" smtClean="0"/>
              <a:t>The </a:t>
            </a:r>
            <a:r>
              <a:rPr lang="en-US" dirty="0"/>
              <a:t>prover </a:t>
            </a:r>
            <a:r>
              <a:rPr lang="en-US" dirty="0" smtClean="0"/>
              <a:t>runs out of time [Timeout]</a:t>
            </a:r>
            <a:endParaRPr lang="en-US" dirty="0"/>
          </a:p>
          <a:p>
            <a:r>
              <a:rPr lang="en-US" dirty="0" smtClean="0"/>
              <a:t>The prover </a:t>
            </a:r>
            <a:r>
              <a:rPr lang="en-US" dirty="0"/>
              <a:t>is not smart </a:t>
            </a:r>
            <a:r>
              <a:rPr lang="en-US" dirty="0" smtClean="0"/>
              <a:t>enough [Prover]</a:t>
            </a:r>
            <a:endParaRPr lang="en-US" dirty="0"/>
          </a:p>
        </p:txBody>
      </p:sp>
    </p:spTree>
    <p:extLst>
      <p:ext uri="{BB962C8B-B14F-4D97-AF65-F5344CB8AC3E}">
        <p14:creationId xmlns:p14="http://schemas.microsoft.com/office/powerpoint/2010/main" val="82256715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ouble Wave 16"/>
          <p:cNvSpPr/>
          <p:nvPr/>
        </p:nvSpPr>
        <p:spPr bwMode="auto">
          <a:xfrm>
            <a:off x="1783759" y="3860642"/>
            <a:ext cx="1152128" cy="14401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8" name="Double Wave 17"/>
          <p:cNvSpPr/>
          <p:nvPr/>
        </p:nvSpPr>
        <p:spPr bwMode="auto">
          <a:xfrm>
            <a:off x="1893850" y="5137908"/>
            <a:ext cx="1152128" cy="14401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9" name="Double Wave 18"/>
          <p:cNvSpPr/>
          <p:nvPr/>
        </p:nvSpPr>
        <p:spPr bwMode="auto">
          <a:xfrm>
            <a:off x="1893850" y="5577504"/>
            <a:ext cx="1152128" cy="14401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Double Wave 2"/>
          <p:cNvSpPr/>
          <p:nvPr/>
        </p:nvSpPr>
        <p:spPr bwMode="auto">
          <a:xfrm>
            <a:off x="1317786" y="2794782"/>
            <a:ext cx="1152128" cy="144016"/>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 name="Titre 1"/>
          <p:cNvSpPr>
            <a:spLocks noGrp="1"/>
          </p:cNvSpPr>
          <p:nvPr>
            <p:ph type="title"/>
          </p:nvPr>
        </p:nvSpPr>
        <p:spPr/>
        <p:txBody>
          <a:bodyPr/>
          <a:lstStyle/>
          <a:p>
            <a:r>
              <a:rPr lang="en-US" altLang="en-US" dirty="0" smtClean="0"/>
              <a:t>Step 1: Incorrect </a:t>
            </a:r>
            <a:r>
              <a:rPr lang="en-US" altLang="en-US" dirty="0"/>
              <a:t>Code or </a:t>
            </a:r>
            <a:r>
              <a:rPr lang="en-US" altLang="en-US" dirty="0" smtClean="0"/>
              <a:t>Assertion? </a:t>
            </a:r>
            <a:r>
              <a:rPr lang="en-US" altLang="en-US" sz="1800" dirty="0" smtClean="0"/>
              <a:t>(1/3)</a:t>
            </a:r>
            <a:endParaRPr lang="en-US" altLang="en-US" dirty="0"/>
          </a:p>
        </p:txBody>
      </p:sp>
      <p:sp>
        <p:nvSpPr>
          <p:cNvPr id="35842" name="Espace réservé du contenu 2"/>
          <p:cNvSpPr>
            <a:spLocks noGrp="1"/>
          </p:cNvSpPr>
          <p:nvPr>
            <p:ph sz="half" idx="10"/>
          </p:nvPr>
        </p:nvSpPr>
        <p:spPr/>
        <p:txBody>
          <a:bodyPr/>
          <a:lstStyle/>
          <a:p>
            <a:r>
              <a:rPr lang="en-US" dirty="0"/>
              <a:t>The subject code is incorrect </a:t>
            </a:r>
            <a:r>
              <a:rPr lang="en-US" dirty="0" smtClean="0"/>
              <a:t>[Code] </a:t>
            </a:r>
            <a:endParaRPr lang="en-US" dirty="0"/>
          </a:p>
          <a:p>
            <a:r>
              <a:rPr lang="en-US" dirty="0" smtClean="0"/>
              <a:t>The </a:t>
            </a:r>
            <a:r>
              <a:rPr lang="en-US" dirty="0"/>
              <a:t>assertion </a:t>
            </a:r>
            <a:r>
              <a:rPr lang="en-US" dirty="0" smtClean="0"/>
              <a:t>about the code is </a:t>
            </a:r>
            <a:r>
              <a:rPr lang="en-US" dirty="0"/>
              <a:t>incorrect </a:t>
            </a:r>
            <a:r>
              <a:rPr lang="en-US" dirty="0" smtClean="0"/>
              <a:t>[Assert]</a:t>
            </a:r>
            <a:endParaRPr lang="en-US" dirty="0"/>
          </a:p>
        </p:txBody>
      </p:sp>
      <p:sp>
        <p:nvSpPr>
          <p:cNvPr id="6" name="TextBox 5"/>
          <p:cNvSpPr txBox="1"/>
          <p:nvPr/>
        </p:nvSpPr>
        <p:spPr>
          <a:xfrm>
            <a:off x="1259632" y="2708920"/>
            <a:ext cx="4756430" cy="3539430"/>
          </a:xfrm>
          <a:prstGeom prst="rect">
            <a:avLst/>
          </a:prstGeom>
          <a:noFill/>
        </p:spPr>
        <p:txBody>
          <a:bodyPr wrap="none" rtlCol="0">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Incremented : Boolean := True;</a:t>
            </a:r>
          </a:p>
          <a:p>
            <a:pPr lvl="0"/>
            <a:endParaRPr lang="en-US" altLang="en-US" sz="1400" b="1" noProof="1">
              <a:latin typeface="Consolas" panose="020B0609020204030204" pitchFamily="49" charset="0"/>
              <a:ea typeface="ＭＳ Ｐゴシック" charset="-128"/>
              <a:cs typeface="Consolas" panose="020B0609020204030204" pitchFamily="49" charset="0"/>
            </a:endParaRPr>
          </a:p>
          <a:p>
            <a:pPr lvl="0"/>
            <a:endParaRPr lang="en-US" altLang="en-US" sz="1400" b="1" noProof="1" smtClean="0">
              <a:latin typeface="Consolas" panose="020B0609020204030204" pitchFamily="49" charset="0"/>
              <a:ea typeface="ＭＳ Ｐゴシック" charset="-128"/>
              <a:cs typeface="Consolas" panose="020B0609020204030204" pitchFamily="49" charset="0"/>
            </a:endParaRPr>
          </a:p>
          <a:p>
            <a:pPr lvl="0"/>
            <a:r>
              <a:rPr lang="en-US" altLang="en-US" sz="1400" b="1" noProof="1" smtClean="0">
                <a:latin typeface="Consolas" panose="020B0609020204030204" pitchFamily="49" charset="0"/>
                <a:ea typeface="ＭＳ Ｐゴシック" charset="-128"/>
                <a:cs typeface="Consolas" panose="020B0609020204030204" pitchFamily="49" charset="0"/>
              </a:rPr>
              <a:t>procedure</a:t>
            </a:r>
            <a:r>
              <a:rPr lang="en-US" altLang="en-US" sz="1400" noProof="1" smtClean="0">
                <a:latin typeface="Consolas" panose="020B0609020204030204" pitchFamily="49" charset="0"/>
                <a:ea typeface="ＭＳ Ｐゴシック" charset="-128"/>
                <a:cs typeface="Consolas" panose="020B0609020204030204" pitchFamily="49" charset="0"/>
              </a:rPr>
              <a:t> Incr_Until (X : </a:t>
            </a:r>
            <a:r>
              <a:rPr lang="en-US" altLang="en-US" sz="1400" b="1" noProof="1" smtClean="0">
                <a:latin typeface="Consolas" panose="020B0609020204030204" pitchFamily="49" charset="0"/>
                <a:ea typeface="ＭＳ Ｐゴシック" charset="-128"/>
                <a:cs typeface="Consolas" panose="020B0609020204030204" pitchFamily="49" charset="0"/>
              </a:rPr>
              <a:t>in out </a:t>
            </a:r>
            <a:r>
              <a:rPr lang="en-US" altLang="en-US" sz="1400" noProof="1" smtClean="0">
                <a:latin typeface="Consolas" panose="020B0609020204030204" pitchFamily="49" charset="0"/>
                <a:ea typeface="ＭＳ Ｐゴシック" charset="-128"/>
                <a:cs typeface="Consolas" panose="020B0609020204030204" pitchFamily="49" charset="0"/>
              </a:rPr>
              <a:t>Natural)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r>
              <a:rPr lang="en-US" altLang="en-US" sz="1400" noProof="1" smtClean="0">
                <a:latin typeface="Consolas" panose="020B0609020204030204" pitchFamily="49" charset="0"/>
                <a:ea typeface="ＭＳ Ｐゴシック" charset="-128"/>
                <a:cs typeface="Consolas" panose="020B0609020204030204" pitchFamily="49" charset="0"/>
              </a:rPr>
              <a:t>  Contract_Cases =&gt;</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=&gt;  X &gt; X'Old,</a:t>
            </a:r>
          </a:p>
          <a:p>
            <a:pPr lvl="0"/>
            <a:r>
              <a:rPr lang="en-US" altLang="en-US" sz="1400" b="1" noProof="1" smtClean="0">
                <a:latin typeface="Consolas" panose="020B0609020204030204" pitchFamily="49" charset="0"/>
                <a:ea typeface="ＭＳ Ｐゴシック" charset="-128"/>
                <a:cs typeface="Consolas" panose="020B0609020204030204" pitchFamily="49" charset="0"/>
              </a:rPr>
              <a:t>     others</a:t>
            </a:r>
            <a:r>
              <a:rPr lang="en-US" altLang="en-US" sz="1400" noProof="1" smtClean="0">
                <a:latin typeface="Consolas" panose="020B0609020204030204" pitchFamily="49" charset="0"/>
                <a:ea typeface="ＭＳ Ｐゴシック" charset="-128"/>
                <a:cs typeface="Consolas" panose="020B0609020204030204" pitchFamily="49" charset="0"/>
              </a:rPr>
              <a:t>      =&gt;  X = X'Old) </a:t>
            </a:r>
          </a:p>
          <a:p>
            <a:pPr lvl="0"/>
            <a:r>
              <a:rPr lang="en-US" altLang="en-US" sz="1400" b="1" noProof="1" smtClean="0">
                <a:latin typeface="Consolas" panose="020B0609020204030204" pitchFamily="49" charset="0"/>
                <a:ea typeface="ＭＳ Ｐゴシック" charset="-128"/>
                <a:cs typeface="Consolas" panose="020B0609020204030204" pitchFamily="49" charset="0"/>
              </a:rPr>
              <a:t>is</a:t>
            </a:r>
            <a:endParaRPr lang="en-US" altLang="en-US" sz="1400" noProof="1" smtClean="0">
              <a:latin typeface="Consolas" panose="020B0609020204030204" pitchFamily="49" charset="0"/>
              <a:ea typeface="ＭＳ Ｐゴシック" charset="-128"/>
              <a:cs typeface="Consolas" panose="020B0609020204030204" pitchFamily="49" charset="0"/>
            </a:endParaRPr>
          </a:p>
          <a:p>
            <a:pPr lvl="0"/>
            <a:r>
              <a:rPr lang="en-US" altLang="en-US" sz="1400" b="1" noProof="1" smtClean="0">
                <a:latin typeface="Consolas" panose="020B0609020204030204" pitchFamily="49" charset="0"/>
                <a:ea typeface="ＭＳ Ｐゴシック" charset="-128"/>
                <a:cs typeface="Consolas" panose="020B0609020204030204" pitchFamily="49" charset="0"/>
              </a:rPr>
              <a:t>begin</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if</a:t>
            </a:r>
            <a:r>
              <a:rPr lang="en-US" altLang="en-US" sz="1400" noProof="1" smtClean="0">
                <a:latin typeface="Consolas" panose="020B0609020204030204" pitchFamily="49" charset="0"/>
                <a:ea typeface="ＭＳ Ｐゴシック" charset="-128"/>
                <a:cs typeface="Consolas" panose="020B0609020204030204" pitchFamily="49" charset="0"/>
              </a:rPr>
              <a:t> X &lt; 1000 </a:t>
            </a:r>
            <a:r>
              <a:rPr lang="en-US" altLang="en-US" sz="1400" b="1" noProof="1" smtClean="0">
                <a:latin typeface="Consolas" panose="020B0609020204030204" pitchFamily="49" charset="0"/>
                <a:ea typeface="ＭＳ Ｐゴシック" charset="-128"/>
                <a:cs typeface="Consolas" panose="020B0609020204030204" pitchFamily="49" charset="0"/>
              </a:rPr>
              <a:t>then</a:t>
            </a:r>
          </a:p>
          <a:p>
            <a:pPr lvl="0"/>
            <a:r>
              <a:rPr lang="en-US" altLang="en-US" sz="1400" noProof="1" smtClean="0">
                <a:latin typeface="Consolas" panose="020B0609020204030204" pitchFamily="49" charset="0"/>
                <a:ea typeface="ＭＳ Ｐゴシック" charset="-128"/>
                <a:cs typeface="Consolas" panose="020B0609020204030204" pitchFamily="49" charset="0"/>
              </a:rPr>
              <a:t>      X := X + 1;</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 True;</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else</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 False;</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end if</a:t>
            </a:r>
            <a:r>
              <a:rPr lang="en-US" altLang="en-US" sz="1400" noProof="1" smtClean="0">
                <a:latin typeface="Consolas" panose="020B0609020204030204" pitchFamily="49" charset="0"/>
                <a:ea typeface="ＭＳ Ｐゴシック" charset="-128"/>
                <a:cs typeface="Consolas" panose="020B0609020204030204" pitchFamily="49" charset="0"/>
              </a:rPr>
              <a:t>;</a:t>
            </a:r>
          </a:p>
          <a:p>
            <a:pPr lvl="0"/>
            <a:r>
              <a:rPr lang="en-US" altLang="en-US" sz="1400" b="1" noProof="1" smtClean="0">
                <a:latin typeface="Consolas" panose="020B0609020204030204" pitchFamily="49" charset="0"/>
                <a:ea typeface="ＭＳ Ｐゴシック" charset="-128"/>
                <a:cs typeface="Consolas" panose="020B0609020204030204" pitchFamily="49" charset="0"/>
              </a:rPr>
              <a:t>end</a:t>
            </a:r>
            <a:r>
              <a:rPr lang="en-US" altLang="en-US" sz="1400" noProof="1" smtClean="0">
                <a:latin typeface="Consolas" panose="020B0609020204030204" pitchFamily="49" charset="0"/>
                <a:ea typeface="ＭＳ Ｐゴシック" charset="-128"/>
                <a:cs typeface="Consolas" panose="020B0609020204030204" pitchFamily="49" charset="0"/>
              </a:rPr>
              <a:t> Incr_Until;</a:t>
            </a:r>
            <a:endParaRPr lang="en-US" altLang="en-US" sz="1400" noProof="1">
              <a:latin typeface="Consolas" panose="020B0609020204030204" pitchFamily="49" charset="0"/>
              <a:ea typeface="ＭＳ Ｐゴシック" charset="-128"/>
              <a:cs typeface="Consolas" panose="020B0609020204030204" pitchFamily="49" charset="0"/>
            </a:endParaRPr>
          </a:p>
        </p:txBody>
      </p:sp>
      <p:sp>
        <p:nvSpPr>
          <p:cNvPr id="10" name="Rectangle 9"/>
          <p:cNvSpPr/>
          <p:nvPr/>
        </p:nvSpPr>
        <p:spPr bwMode="auto">
          <a:xfrm>
            <a:off x="4258044" y="3819856"/>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12" idx="1"/>
            <a:endCxn id="10" idx="3"/>
          </p:cNvCxnSpPr>
          <p:nvPr/>
        </p:nvCxnSpPr>
        <p:spPr bwMode="auto">
          <a:xfrm rot="10800000">
            <a:off x="4474069" y="3927868"/>
            <a:ext cx="1090923" cy="74688"/>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2" name="TextBox 11"/>
          <p:cNvSpPr txBox="1"/>
          <p:nvPr/>
        </p:nvSpPr>
        <p:spPr>
          <a:xfrm>
            <a:off x="5564991" y="3833279"/>
            <a:ext cx="2569934" cy="338554"/>
          </a:xfrm>
          <a:prstGeom prst="rect">
            <a:avLst/>
          </a:prstGeom>
          <a:noFill/>
          <a:ln>
            <a:solidFill>
              <a:srgbClr val="C00000"/>
            </a:solidFill>
          </a:ln>
        </p:spPr>
        <p:txBody>
          <a:bodyPr wrap="none" rtlCol="0">
            <a:spAutoFit/>
          </a:bodyPr>
          <a:lstStyle/>
          <a:p>
            <a:pPr algn="ctr"/>
            <a:r>
              <a:rPr lang="en-US" altLang="en-US" sz="1600" noProof="1">
                <a:solidFill>
                  <a:srgbClr val="FF0000"/>
                </a:solidFill>
                <a:ea typeface="ＭＳ Ｐゴシック" charset="-128"/>
                <a:cs typeface="Arial" panose="020B0604020202020204" pitchFamily="34" charset="0"/>
              </a:rPr>
              <a:t>medium: </a:t>
            </a:r>
            <a:r>
              <a:rPr lang="en-US" altLang="en-US" sz="1600" noProof="1" smtClean="0">
                <a:solidFill>
                  <a:srgbClr val="FF0000"/>
                </a:solidFill>
                <a:ea typeface="ＭＳ Ｐゴシック" charset="-128"/>
                <a:cs typeface="Arial" panose="020B0604020202020204" pitchFamily="34" charset="0"/>
              </a:rPr>
              <a:t>contract case fail</a:t>
            </a:r>
            <a:endParaRPr lang="en-US" sz="1600" i="0" kern="1200" dirty="0" smtClean="0">
              <a:solidFill>
                <a:srgbClr val="FF0000"/>
              </a:solidFill>
              <a:cs typeface="Arial" panose="020B0604020202020204" pitchFamily="34" charset="0"/>
            </a:endParaRPr>
          </a:p>
        </p:txBody>
      </p:sp>
      <p:sp>
        <p:nvSpPr>
          <p:cNvPr id="13" name="Rectangle 12"/>
          <p:cNvSpPr/>
          <p:nvPr/>
        </p:nvSpPr>
        <p:spPr bwMode="auto">
          <a:xfrm>
            <a:off x="4258044" y="4018512"/>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4" name="Curved Connector 13"/>
          <p:cNvCxnSpPr>
            <a:stCxn id="15" idx="1"/>
            <a:endCxn id="13" idx="3"/>
          </p:cNvCxnSpPr>
          <p:nvPr/>
        </p:nvCxnSpPr>
        <p:spPr bwMode="auto">
          <a:xfrm rot="10800000">
            <a:off x="4474069" y="4126525"/>
            <a:ext cx="1090923" cy="285327"/>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5" name="TextBox 14"/>
          <p:cNvSpPr txBox="1"/>
          <p:nvPr/>
        </p:nvSpPr>
        <p:spPr>
          <a:xfrm>
            <a:off x="5564991" y="4242574"/>
            <a:ext cx="2569934" cy="338554"/>
          </a:xfrm>
          <a:prstGeom prst="rect">
            <a:avLst/>
          </a:prstGeom>
          <a:noFill/>
          <a:ln>
            <a:solidFill>
              <a:srgbClr val="C00000"/>
            </a:solidFill>
          </a:ln>
        </p:spPr>
        <p:txBody>
          <a:bodyPr wrap="none" rtlCol="0">
            <a:spAutoFit/>
          </a:bodyPr>
          <a:lstStyle/>
          <a:p>
            <a:pPr algn="ctr"/>
            <a:r>
              <a:rPr lang="en-US" altLang="en-US" sz="1600" noProof="1">
                <a:solidFill>
                  <a:srgbClr val="FF0000"/>
                </a:solidFill>
                <a:ea typeface="ＭＳ Ｐゴシック" charset="-128"/>
                <a:cs typeface="Arial" panose="020B0604020202020204" pitchFamily="34" charset="0"/>
              </a:rPr>
              <a:t>medium: </a:t>
            </a:r>
            <a:r>
              <a:rPr lang="en-US" altLang="en-US" sz="1600" noProof="1" smtClean="0">
                <a:solidFill>
                  <a:srgbClr val="FF0000"/>
                </a:solidFill>
                <a:ea typeface="ＭＳ Ｐゴシック" charset="-128"/>
                <a:cs typeface="Arial" panose="020B0604020202020204" pitchFamily="34" charset="0"/>
              </a:rPr>
              <a:t>contract case fail</a:t>
            </a:r>
            <a:endParaRPr lang="en-US" sz="1600" i="0" kern="1200" dirty="0" smtClean="0">
              <a:solidFill>
                <a:srgbClr val="FF0000"/>
              </a:solidFill>
              <a:cs typeface="Arial" panose="020B0604020202020204" pitchFamily="34" charset="0"/>
            </a:endParaRP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4991" y="5233697"/>
            <a:ext cx="540900" cy="504056"/>
          </a:xfrm>
          <a:prstGeom prst="rect">
            <a:avLst/>
          </a:prstGeom>
          <a:ln>
            <a:noFill/>
          </a:ln>
          <a:effectLst/>
        </p:spPr>
      </p:pic>
    </p:spTree>
    <p:extLst>
      <p:ext uri="{BB962C8B-B14F-4D97-AF65-F5344CB8AC3E}">
        <p14:creationId xmlns:p14="http://schemas.microsoft.com/office/powerpoint/2010/main" val="7418642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uble Wave 2"/>
          <p:cNvSpPr/>
          <p:nvPr/>
        </p:nvSpPr>
        <p:spPr bwMode="auto">
          <a:xfrm>
            <a:off x="4397538" y="2641530"/>
            <a:ext cx="2520280" cy="119122"/>
          </a:xfrm>
          <a:prstGeom prst="doubleWave">
            <a:avLst/>
          </a:prstGeom>
          <a:solidFill>
            <a:srgbClr val="FFFF00"/>
          </a:solidFill>
          <a:ln w="9525" cap="flat" cmpd="sng" algn="ctr">
            <a:noFill/>
            <a:prstDash val="solid"/>
            <a:round/>
            <a:headEnd type="none" w="med" len="med"/>
            <a:tailEnd type="none"/>
          </a:ln>
          <a:effectLst/>
        </p:spPr>
        <p:txBody>
          <a:bodyPr rtlCol="0" anchor="ctr"/>
          <a:lstStyle/>
          <a:p>
            <a:pPr algn="ctr"/>
            <a:endParaRPr lang="en-US"/>
          </a:p>
        </p:txBody>
      </p:sp>
      <p:sp>
        <p:nvSpPr>
          <p:cNvPr id="2" name="Titre 1"/>
          <p:cNvSpPr>
            <a:spLocks noGrp="1"/>
          </p:cNvSpPr>
          <p:nvPr>
            <p:ph type="title"/>
          </p:nvPr>
        </p:nvSpPr>
        <p:spPr/>
        <p:txBody>
          <a:bodyPr/>
          <a:lstStyle/>
          <a:p>
            <a:r>
              <a:rPr lang="en-US" altLang="en-US" dirty="0"/>
              <a:t>Investigating </a:t>
            </a:r>
            <a:r>
              <a:rPr lang="en-US" altLang="en-US" dirty="0" smtClean="0"/>
              <a:t>Code or </a:t>
            </a:r>
            <a:r>
              <a:rPr lang="en-US" altLang="en-US" dirty="0"/>
              <a:t>Assertion </a:t>
            </a:r>
            <a:r>
              <a:rPr lang="en-US" altLang="en-US" sz="1800" dirty="0" smtClean="0"/>
              <a:t>(2/3</a:t>
            </a:r>
            <a:r>
              <a:rPr lang="en-US" altLang="en-US" sz="1800" dirty="0"/>
              <a:t>)</a:t>
            </a:r>
            <a:endParaRPr lang="en-US" sz="1800" dirty="0"/>
          </a:p>
        </p:txBody>
      </p:sp>
      <p:sp>
        <p:nvSpPr>
          <p:cNvPr id="37890" name="Espace réservé du contenu 2"/>
          <p:cNvSpPr>
            <a:spLocks noGrp="1"/>
          </p:cNvSpPr>
          <p:nvPr>
            <p:ph sz="half" idx="10"/>
          </p:nvPr>
        </p:nvSpPr>
        <p:spPr/>
        <p:txBody>
          <a:bodyPr/>
          <a:lstStyle/>
          <a:p>
            <a:r>
              <a:rPr lang="en-US" altLang="en-US" dirty="0" smtClean="0"/>
              <a:t>Test using representative inputs, assertions enabled</a:t>
            </a:r>
          </a:p>
        </p:txBody>
      </p:sp>
      <p:pic>
        <p:nvPicPr>
          <p:cNvPr id="37897"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816" y="5950543"/>
            <a:ext cx="167542" cy="166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1516029" y="4797152"/>
            <a:ext cx="1800200" cy="523220"/>
          </a:xfrm>
          <a:prstGeom prst="rect">
            <a:avLst/>
          </a:prstGeom>
          <a:ln>
            <a:solidFill>
              <a:schemeClr val="tx1"/>
            </a:solidFill>
            <a:prstDash val="sysDot"/>
          </a:ln>
        </p:spPr>
        <p:txBody>
          <a:bodyPr wrap="square">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X := 0;</a:t>
            </a:r>
          </a:p>
          <a:p>
            <a:pPr lvl="0"/>
            <a:r>
              <a:rPr lang="en-US" altLang="en-US" sz="1400" noProof="1" smtClean="0">
                <a:latin typeface="Consolas" panose="020B0609020204030204" pitchFamily="49" charset="0"/>
                <a:ea typeface="ＭＳ Ｐゴシック" charset="-128"/>
                <a:cs typeface="Consolas" panose="020B0609020204030204" pitchFamily="49" charset="0"/>
              </a:rPr>
              <a:t>Incr_Until (X);</a:t>
            </a:r>
            <a:endParaRPr lang="en-US" altLang="en-US" sz="1400" i="1" noProof="1">
              <a:latin typeface="Consolas" panose="020B0609020204030204" pitchFamily="49" charset="0"/>
              <a:ea typeface="ＭＳ Ｐゴシック" charset="-128"/>
              <a:cs typeface="Consolas" panose="020B0609020204030204" pitchFamily="49" charset="0"/>
            </a:endParaRPr>
          </a:p>
        </p:txBody>
      </p:sp>
      <p:sp>
        <p:nvSpPr>
          <p:cNvPr id="11" name="Rectangle 10"/>
          <p:cNvSpPr/>
          <p:nvPr/>
        </p:nvSpPr>
        <p:spPr>
          <a:xfrm>
            <a:off x="1516030" y="5668938"/>
            <a:ext cx="1800200" cy="523220"/>
          </a:xfrm>
          <a:prstGeom prst="rect">
            <a:avLst/>
          </a:prstGeom>
          <a:ln>
            <a:solidFill>
              <a:schemeClr val="tx1"/>
            </a:solidFill>
            <a:prstDash val="sysDot"/>
          </a:ln>
        </p:spPr>
        <p:txBody>
          <a:bodyPr wrap="square">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X := 1000;</a:t>
            </a:r>
          </a:p>
          <a:p>
            <a:pPr lvl="0"/>
            <a:r>
              <a:rPr lang="en-US" altLang="en-US" sz="1400" noProof="1" smtClean="0">
                <a:latin typeface="Consolas" panose="020B0609020204030204" pitchFamily="49" charset="0"/>
                <a:ea typeface="ＭＳ Ｐゴシック" charset="-128"/>
                <a:cs typeface="Consolas" panose="020B0609020204030204" pitchFamily="49" charset="0"/>
              </a:rPr>
              <a:t>Incr_Until (X);</a:t>
            </a:r>
            <a:endParaRPr lang="en-US" altLang="en-US" sz="1400" i="1" noProof="1">
              <a:latin typeface="Consolas" panose="020B0609020204030204" pitchFamily="49" charset="0"/>
              <a:ea typeface="ＭＳ Ｐゴシック" charset="-128"/>
              <a:cs typeface="Consolas" panose="020B0609020204030204" pitchFamily="49" charset="0"/>
            </a:endParaRPr>
          </a:p>
        </p:txBody>
      </p:sp>
      <p:pic>
        <p:nvPicPr>
          <p:cNvPr id="13" name="Picture 7" descr="correct.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3887" y="5085633"/>
            <a:ext cx="189398" cy="18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8" name="Flèche droite 2"/>
          <p:cNvSpPr>
            <a:spLocks noChangeArrowheads="1"/>
          </p:cNvSpPr>
          <p:nvPr/>
        </p:nvSpPr>
        <p:spPr bwMode="auto">
          <a:xfrm>
            <a:off x="2706621" y="2479042"/>
            <a:ext cx="1032718" cy="428085"/>
          </a:xfrm>
          <a:prstGeom prst="rightArrow">
            <a:avLst>
              <a:gd name="adj1" fmla="val 68283"/>
              <a:gd name="adj2" fmla="val 50398"/>
            </a:avLst>
          </a:prstGeom>
          <a:solidFill>
            <a:srgbClr val="C00000"/>
          </a:solidFill>
          <a:ln w="9525">
            <a:solidFill>
              <a:schemeClr val="tx1"/>
            </a:solidFill>
            <a:round/>
            <a:headEnd/>
            <a:tailEnd/>
          </a:ln>
        </p:spPr>
        <p:txBody>
          <a:bodyPr wrap="none" anchor="ctr" anchorCtr="1"/>
          <a:lstStyle>
            <a:lvl1pPr>
              <a:lnSpc>
                <a:spcPct val="120000"/>
              </a:lnSpc>
              <a:spcBef>
                <a:spcPct val="20000"/>
              </a:spcBef>
              <a:buClr>
                <a:srgbClr val="404040"/>
              </a:buClr>
              <a:buChar char="•"/>
              <a:defRPr sz="1600" b="1">
                <a:solidFill>
                  <a:srgbClr val="404040"/>
                </a:solidFill>
                <a:latin typeface="Calibri" panose="020F0502020204030204" pitchFamily="34" charset="0"/>
                <a:ea typeface="ＭＳ Ｐゴシック" panose="020B0600070205080204" pitchFamily="34" charset="-128"/>
              </a:defRPr>
            </a:lvl1pPr>
            <a:lvl2pPr marL="742950" indent="-285750">
              <a:lnSpc>
                <a:spcPct val="120000"/>
              </a:lnSpc>
              <a:spcBef>
                <a:spcPct val="20000"/>
              </a:spcBef>
              <a:buChar char="–"/>
              <a:defRPr sz="1400">
                <a:solidFill>
                  <a:schemeClr val="tx1"/>
                </a:solidFill>
                <a:latin typeface="Calibri" panose="020F0502020204030204" pitchFamily="34" charset="0"/>
                <a:ea typeface="ヒラギノ角ゴ ProN W3" pitchFamily="2" charset="-128"/>
              </a:defRPr>
            </a:lvl2pPr>
            <a:lvl3pPr marL="1143000" indent="-228600">
              <a:lnSpc>
                <a:spcPct val="120000"/>
              </a:lnSpc>
              <a:spcBef>
                <a:spcPct val="20000"/>
              </a:spcBef>
              <a:buChar char="–"/>
              <a:defRPr sz="1200">
                <a:solidFill>
                  <a:schemeClr val="tx1"/>
                </a:solidFill>
                <a:latin typeface="Calibri" panose="020F0502020204030204" pitchFamily="34" charset="0"/>
                <a:ea typeface="ヒラギノ角ゴ ProN W3" pitchFamily="2" charset="-128"/>
              </a:defRPr>
            </a:lvl3pPr>
            <a:lvl4pPr marL="16002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4pPr>
            <a:lvl5pPr marL="2057400" indent="-228600">
              <a:spcBef>
                <a:spcPct val="20000"/>
              </a:spcBef>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5pPr>
            <a:lvl6pPr marL="25146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6pPr>
            <a:lvl7pPr marL="29718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7pPr>
            <a:lvl8pPr marL="34290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8pPr>
            <a:lvl9pPr marL="3886200" indent="-228600" eaLnBrk="0" fontAlgn="base" hangingPunct="0">
              <a:spcBef>
                <a:spcPct val="20000"/>
              </a:spcBef>
              <a:spcAft>
                <a:spcPct val="0"/>
              </a:spcAft>
              <a:buFont typeface="Times" panose="02020603050405020304" pitchFamily="18" charset="0"/>
              <a:buChar char="•"/>
              <a:defRPr sz="1200">
                <a:solidFill>
                  <a:schemeClr val="tx1"/>
                </a:solidFill>
                <a:latin typeface="Calibri" panose="020F0502020204030204" pitchFamily="34" charset="0"/>
                <a:ea typeface="ヒラギノ角ゴ ProN W3" pitchFamily="2" charset="-128"/>
              </a:defRPr>
            </a:lvl9pPr>
          </a:lstStyle>
          <a:p>
            <a:pPr algn="ctr" eaLnBrk="1" hangingPunct="1">
              <a:lnSpc>
                <a:spcPct val="100000"/>
              </a:lnSpc>
              <a:spcBef>
                <a:spcPct val="0"/>
              </a:spcBef>
              <a:buClrTx/>
              <a:buFontTx/>
              <a:buNone/>
            </a:pPr>
            <a:r>
              <a:rPr lang="en-US" altLang="en-US" sz="1400" b="0" dirty="0" smtClean="0">
                <a:solidFill>
                  <a:schemeClr val="bg1"/>
                </a:solidFill>
                <a:latin typeface="Arial" panose="020B0604020202020204" pitchFamily="34" charset="0"/>
              </a:rPr>
              <a:t>Line 10</a:t>
            </a:r>
            <a:endParaRPr lang="en-US" altLang="en-US" sz="1400" b="0" dirty="0">
              <a:solidFill>
                <a:schemeClr val="bg1"/>
              </a:solidFill>
              <a:latin typeface="Arial" panose="020B0604020202020204" pitchFamily="34" charset="0"/>
            </a:endParaRPr>
          </a:p>
        </p:txBody>
      </p:sp>
      <p:sp>
        <p:nvSpPr>
          <p:cNvPr id="15" name="Rectangle 14"/>
          <p:cNvSpPr/>
          <p:nvPr/>
        </p:nvSpPr>
        <p:spPr bwMode="auto">
          <a:xfrm>
            <a:off x="2971927" y="5938265"/>
            <a:ext cx="216024" cy="216024"/>
          </a:xfrm>
          <a:prstGeom prst="rect">
            <a:avLst/>
          </a:prstGeom>
          <a:noFill/>
          <a:ln w="9525" cap="flat" cmpd="sng" algn="ctr">
            <a:noFill/>
            <a:prstDash val="solid"/>
            <a:round/>
            <a:headEnd type="none" w="med" len="med"/>
            <a:tailEnd type="none"/>
          </a:ln>
          <a:effectLst/>
          <a:extLst/>
        </p:spPr>
        <p:txBody>
          <a:bodyPr rtlCol="0" anchor="ctr"/>
          <a:lstStyle/>
          <a:p>
            <a:pPr algn="ctr"/>
            <a:endParaRPr lang="en-US"/>
          </a:p>
        </p:txBody>
      </p:sp>
      <p:cxnSp>
        <p:nvCxnSpPr>
          <p:cNvPr id="16" name="Curved Connector 15"/>
          <p:cNvCxnSpPr>
            <a:stCxn id="17" idx="1"/>
            <a:endCxn id="15" idx="3"/>
          </p:cNvCxnSpPr>
          <p:nvPr/>
        </p:nvCxnSpPr>
        <p:spPr bwMode="auto">
          <a:xfrm rot="10800000" flipV="1">
            <a:off x="3187951" y="5829531"/>
            <a:ext cx="716262" cy="216746"/>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7" name="TextBox 16"/>
          <p:cNvSpPr txBox="1"/>
          <p:nvPr/>
        </p:nvSpPr>
        <p:spPr>
          <a:xfrm>
            <a:off x="3904213" y="5675642"/>
            <a:ext cx="4743029" cy="307777"/>
          </a:xfrm>
          <a:prstGeom prst="rect">
            <a:avLst/>
          </a:prstGeom>
          <a:solidFill>
            <a:schemeClr val="bg1"/>
          </a:solidFill>
          <a:ln>
            <a:solidFill>
              <a:srgbClr val="C00000"/>
            </a:solidFill>
          </a:ln>
        </p:spPr>
        <p:txBody>
          <a:bodyPr wrap="none" rtlCol="0">
            <a:spAutoFit/>
          </a:bodyPr>
          <a:lstStyle/>
          <a:p>
            <a:pPr algn="ctr"/>
            <a:r>
              <a:rPr lang="en-US" altLang="en-US" sz="1400" noProof="1">
                <a:solidFill>
                  <a:srgbClr val="C00000"/>
                </a:solidFill>
                <a:latin typeface="+mn-lt"/>
                <a:ea typeface="ＭＳ Ｐゴシック" charset="-128"/>
                <a:cs typeface="Consolas" panose="020B0609020204030204" pitchFamily="49" charset="0"/>
              </a:rPr>
              <a:t>raised ASSERT_FAILURE : failed contract case at line 10</a:t>
            </a:r>
            <a:endParaRPr lang="en-US" sz="1400" i="0" kern="1200" dirty="0" smtClean="0">
              <a:solidFill>
                <a:srgbClr val="C00000"/>
              </a:solidFill>
              <a:latin typeface="+mn-lt"/>
              <a:cs typeface="Arial" panose="020B0604020202020204" pitchFamily="34" charset="0"/>
            </a:endParaRPr>
          </a:p>
        </p:txBody>
      </p:sp>
      <p:sp>
        <p:nvSpPr>
          <p:cNvPr id="18" name="TextBox 17"/>
          <p:cNvSpPr txBox="1"/>
          <p:nvPr/>
        </p:nvSpPr>
        <p:spPr>
          <a:xfrm>
            <a:off x="467544" y="4365104"/>
            <a:ext cx="1743959" cy="338554"/>
          </a:xfrm>
          <a:prstGeom prst="rect">
            <a:avLst/>
          </a:prstGeom>
          <a:solidFill>
            <a:schemeClr val="accent6">
              <a:lumMod val="20000"/>
              <a:lumOff val="80000"/>
            </a:schemeClr>
          </a:solidFill>
        </p:spPr>
        <p:txBody>
          <a:bodyPr wrap="square" rtlCol="0">
            <a:spAutoFit/>
          </a:bodyPr>
          <a:lstStyle/>
          <a:p>
            <a:pPr algn="ctr"/>
            <a:r>
              <a:rPr lang="en-US" sz="1600" i="0" kern="1200" dirty="0" smtClean="0"/>
              <a:t>Calling contexts:</a:t>
            </a:r>
          </a:p>
        </p:txBody>
      </p:sp>
      <p:sp>
        <p:nvSpPr>
          <p:cNvPr id="7" name="TextBox 6"/>
          <p:cNvSpPr txBox="1"/>
          <p:nvPr/>
        </p:nvSpPr>
        <p:spPr>
          <a:xfrm>
            <a:off x="4120236" y="6021288"/>
            <a:ext cx="4310981" cy="584775"/>
          </a:xfrm>
          <a:prstGeom prst="rect">
            <a:avLst/>
          </a:prstGeom>
          <a:noFill/>
        </p:spPr>
        <p:txBody>
          <a:bodyPr wrap="square" rtlCol="0">
            <a:spAutoFit/>
          </a:bodyPr>
          <a:lstStyle/>
          <a:p>
            <a:r>
              <a:rPr lang="en-US" sz="1600" i="0" kern="1200" dirty="0" smtClean="0"/>
              <a:t>Incremented was True </a:t>
            </a:r>
            <a:r>
              <a:rPr lang="en-US" sz="1600" dirty="0" smtClean="0"/>
              <a:t>on entry, otherwise that consequent wouldn’t be the one checked</a:t>
            </a:r>
            <a:endParaRPr lang="en-US" sz="1600" i="0" kern="1200" dirty="0" smtClean="0"/>
          </a:p>
        </p:txBody>
      </p:sp>
      <p:sp>
        <p:nvSpPr>
          <p:cNvPr id="19" name="TextBox 18"/>
          <p:cNvSpPr txBox="1"/>
          <p:nvPr/>
        </p:nvSpPr>
        <p:spPr>
          <a:xfrm>
            <a:off x="3851920" y="1688509"/>
            <a:ext cx="4756430" cy="3323987"/>
          </a:xfrm>
          <a:prstGeom prst="rect">
            <a:avLst/>
          </a:prstGeom>
          <a:noFill/>
        </p:spPr>
        <p:txBody>
          <a:bodyPr wrap="none" rtlCol="0">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Incremented : Boolean := True;</a:t>
            </a:r>
          </a:p>
          <a:p>
            <a:pPr lvl="0"/>
            <a:endParaRPr lang="en-US" altLang="en-US" sz="1400" b="1" noProof="1">
              <a:latin typeface="Consolas" panose="020B0609020204030204" pitchFamily="49" charset="0"/>
              <a:ea typeface="ＭＳ Ｐゴシック" charset="-128"/>
              <a:cs typeface="Consolas" panose="020B0609020204030204" pitchFamily="49" charset="0"/>
            </a:endParaRPr>
          </a:p>
          <a:p>
            <a:pPr lvl="0"/>
            <a:r>
              <a:rPr lang="en-US" altLang="en-US" sz="1400" b="1" noProof="1" smtClean="0">
                <a:latin typeface="Consolas" panose="020B0609020204030204" pitchFamily="49" charset="0"/>
                <a:ea typeface="ＭＳ Ｐゴシック" charset="-128"/>
                <a:cs typeface="Consolas" panose="020B0609020204030204" pitchFamily="49" charset="0"/>
              </a:rPr>
              <a:t>procedure</a:t>
            </a:r>
            <a:r>
              <a:rPr lang="en-US" altLang="en-US" sz="1400" noProof="1" smtClean="0">
                <a:latin typeface="Consolas" panose="020B0609020204030204" pitchFamily="49" charset="0"/>
                <a:ea typeface="ＭＳ Ｐゴシック" charset="-128"/>
                <a:cs typeface="Consolas" panose="020B0609020204030204" pitchFamily="49" charset="0"/>
              </a:rPr>
              <a:t> Incr_Until (X : </a:t>
            </a:r>
            <a:r>
              <a:rPr lang="en-US" altLang="en-US" sz="1400" b="1" noProof="1" smtClean="0">
                <a:latin typeface="Consolas" panose="020B0609020204030204" pitchFamily="49" charset="0"/>
                <a:ea typeface="ＭＳ Ｐゴシック" charset="-128"/>
                <a:cs typeface="Consolas" panose="020B0609020204030204" pitchFamily="49" charset="0"/>
              </a:rPr>
              <a:t>in out </a:t>
            </a:r>
            <a:r>
              <a:rPr lang="en-US" altLang="en-US" sz="1400" noProof="1" smtClean="0">
                <a:latin typeface="Consolas" panose="020B0609020204030204" pitchFamily="49" charset="0"/>
                <a:ea typeface="ＭＳ Ｐゴシック" charset="-128"/>
                <a:cs typeface="Consolas" panose="020B0609020204030204" pitchFamily="49" charset="0"/>
              </a:rPr>
              <a:t>Natural)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r>
              <a:rPr lang="en-US" altLang="en-US" sz="1400" noProof="1" smtClean="0">
                <a:latin typeface="Consolas" panose="020B0609020204030204" pitchFamily="49" charset="0"/>
                <a:ea typeface="ＭＳ Ｐゴシック" charset="-128"/>
                <a:cs typeface="Consolas" panose="020B0609020204030204" pitchFamily="49" charset="0"/>
              </a:rPr>
              <a:t>  Contract_Cases =&gt;</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=&gt;  X &gt; X'Old,</a:t>
            </a:r>
          </a:p>
          <a:p>
            <a:pPr lvl="0"/>
            <a:r>
              <a:rPr lang="en-US" altLang="en-US" sz="1400" b="1" noProof="1" smtClean="0">
                <a:latin typeface="Consolas" panose="020B0609020204030204" pitchFamily="49" charset="0"/>
                <a:ea typeface="ＭＳ Ｐゴシック" charset="-128"/>
                <a:cs typeface="Consolas" panose="020B0609020204030204" pitchFamily="49" charset="0"/>
              </a:rPr>
              <a:t>     others</a:t>
            </a:r>
            <a:r>
              <a:rPr lang="en-US" altLang="en-US" sz="1400" noProof="1" smtClean="0">
                <a:latin typeface="Consolas" panose="020B0609020204030204" pitchFamily="49" charset="0"/>
                <a:ea typeface="ＭＳ Ｐゴシック" charset="-128"/>
                <a:cs typeface="Consolas" panose="020B0609020204030204" pitchFamily="49" charset="0"/>
              </a:rPr>
              <a:t>      =&gt;  X = X'Old) </a:t>
            </a:r>
          </a:p>
          <a:p>
            <a:pPr lvl="0"/>
            <a:r>
              <a:rPr lang="en-US" altLang="en-US" sz="1400" b="1" noProof="1" smtClean="0">
                <a:latin typeface="Consolas" panose="020B0609020204030204" pitchFamily="49" charset="0"/>
                <a:ea typeface="ＭＳ Ｐゴシック" charset="-128"/>
                <a:cs typeface="Consolas" panose="020B0609020204030204" pitchFamily="49" charset="0"/>
              </a:rPr>
              <a:t>is</a:t>
            </a:r>
            <a:endParaRPr lang="en-US" altLang="en-US" sz="1400" noProof="1" smtClean="0">
              <a:latin typeface="Consolas" panose="020B0609020204030204" pitchFamily="49" charset="0"/>
              <a:ea typeface="ＭＳ Ｐゴシック" charset="-128"/>
              <a:cs typeface="Consolas" panose="020B0609020204030204" pitchFamily="49" charset="0"/>
            </a:endParaRPr>
          </a:p>
          <a:p>
            <a:pPr lvl="0"/>
            <a:r>
              <a:rPr lang="en-US" altLang="en-US" sz="1400" b="1" noProof="1" smtClean="0">
                <a:latin typeface="Consolas" panose="020B0609020204030204" pitchFamily="49" charset="0"/>
                <a:ea typeface="ＭＳ Ｐゴシック" charset="-128"/>
                <a:cs typeface="Consolas" panose="020B0609020204030204" pitchFamily="49" charset="0"/>
              </a:rPr>
              <a:t>begin</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if</a:t>
            </a:r>
            <a:r>
              <a:rPr lang="en-US" altLang="en-US" sz="1400" noProof="1" smtClean="0">
                <a:latin typeface="Consolas" panose="020B0609020204030204" pitchFamily="49" charset="0"/>
                <a:ea typeface="ＭＳ Ｐゴシック" charset="-128"/>
                <a:cs typeface="Consolas" panose="020B0609020204030204" pitchFamily="49" charset="0"/>
              </a:rPr>
              <a:t> X &lt; 1000 </a:t>
            </a:r>
            <a:r>
              <a:rPr lang="en-US" altLang="en-US" sz="1400" b="1" noProof="1" smtClean="0">
                <a:latin typeface="Consolas" panose="020B0609020204030204" pitchFamily="49" charset="0"/>
                <a:ea typeface="ＭＳ Ｐゴシック" charset="-128"/>
                <a:cs typeface="Consolas" panose="020B0609020204030204" pitchFamily="49" charset="0"/>
              </a:rPr>
              <a:t>then</a:t>
            </a:r>
          </a:p>
          <a:p>
            <a:pPr lvl="0"/>
            <a:r>
              <a:rPr lang="en-US" altLang="en-US" sz="1400" noProof="1" smtClean="0">
                <a:latin typeface="Consolas" panose="020B0609020204030204" pitchFamily="49" charset="0"/>
                <a:ea typeface="ＭＳ Ｐゴシック" charset="-128"/>
                <a:cs typeface="Consolas" panose="020B0609020204030204" pitchFamily="49" charset="0"/>
              </a:rPr>
              <a:t>      X := X + 1;</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 True;</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else</a:t>
            </a:r>
          </a:p>
          <a:p>
            <a:pPr lvl="0"/>
            <a:r>
              <a:rPr lang="en-US" altLang="en-US" sz="1400" noProof="1" smtClean="0">
                <a:latin typeface="Consolas" panose="020B0609020204030204" pitchFamily="49" charset="0"/>
                <a:ea typeface="ＭＳ Ｐゴシック" charset="-128"/>
                <a:cs typeface="Consolas" panose="020B0609020204030204" pitchFamily="49" charset="0"/>
              </a:rPr>
              <a:t>      Incremented := False;</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end if</a:t>
            </a:r>
            <a:r>
              <a:rPr lang="en-US" altLang="en-US" sz="1400" noProof="1" smtClean="0">
                <a:latin typeface="Consolas" panose="020B0609020204030204" pitchFamily="49" charset="0"/>
                <a:ea typeface="ＭＳ Ｐゴシック" charset="-128"/>
                <a:cs typeface="Consolas" panose="020B0609020204030204" pitchFamily="49" charset="0"/>
              </a:rPr>
              <a:t>;</a:t>
            </a:r>
          </a:p>
          <a:p>
            <a:pPr lvl="0"/>
            <a:r>
              <a:rPr lang="en-US" altLang="en-US" sz="1400" b="1" noProof="1" smtClean="0">
                <a:latin typeface="Consolas" panose="020B0609020204030204" pitchFamily="49" charset="0"/>
                <a:ea typeface="ＭＳ Ｐゴシック" charset="-128"/>
                <a:cs typeface="Consolas" panose="020B0609020204030204" pitchFamily="49" charset="0"/>
              </a:rPr>
              <a:t>end</a:t>
            </a:r>
            <a:r>
              <a:rPr lang="en-US" altLang="en-US" sz="1400" noProof="1" smtClean="0">
                <a:latin typeface="Consolas" panose="020B0609020204030204" pitchFamily="49" charset="0"/>
                <a:ea typeface="ＭＳ Ｐゴシック" charset="-128"/>
                <a:cs typeface="Consolas" panose="020B0609020204030204" pitchFamily="49" charset="0"/>
              </a:rPr>
              <a:t> Incr_Until;</a:t>
            </a:r>
            <a:endParaRPr lang="en-US" altLang="en-US" sz="1400" noProof="1">
              <a:latin typeface="Consolas" panose="020B0609020204030204" pitchFamily="49" charset="0"/>
              <a:ea typeface="ＭＳ Ｐゴシック" charset="-128"/>
              <a:cs typeface="Consolas" panose="020B0609020204030204" pitchFamily="49" charset="0"/>
            </a:endParaRPr>
          </a:p>
        </p:txBody>
      </p:sp>
    </p:spTree>
    <p:extLst>
      <p:ext uri="{BB962C8B-B14F-4D97-AF65-F5344CB8AC3E}">
        <p14:creationId xmlns:p14="http://schemas.microsoft.com/office/powerpoint/2010/main" val="21836835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altLang="en-US" dirty="0" smtClean="0"/>
              <a:t>Corrected Assertion for </a:t>
            </a:r>
            <a:r>
              <a:rPr lang="en-US" altLang="en-US" dirty="0"/>
              <a:t>Example </a:t>
            </a:r>
            <a:r>
              <a:rPr lang="en-US" altLang="en-US" sz="1800" dirty="0" smtClean="0"/>
              <a:t>(3/3</a:t>
            </a:r>
            <a:r>
              <a:rPr lang="en-US" altLang="en-US" sz="1800" dirty="0"/>
              <a:t>)</a:t>
            </a:r>
            <a:endParaRPr lang="en-US" dirty="0"/>
          </a:p>
        </p:txBody>
      </p:sp>
      <p:sp>
        <p:nvSpPr>
          <p:cNvPr id="6" name="Rectangle 5"/>
          <p:cNvSpPr/>
          <p:nvPr/>
        </p:nvSpPr>
        <p:spPr>
          <a:xfrm>
            <a:off x="1516029" y="1567202"/>
            <a:ext cx="4856171" cy="1107996"/>
          </a:xfrm>
          <a:prstGeom prst="rect">
            <a:avLst/>
          </a:prstGeom>
          <a:ln>
            <a:solidFill>
              <a:schemeClr val="tx1"/>
            </a:solidFill>
            <a:prstDash val="sysDot"/>
          </a:ln>
        </p:spPr>
        <p:txBody>
          <a:bodyPr wrap="square">
            <a:spAutoFit/>
          </a:bodyPr>
          <a:lstStyle/>
          <a:p>
            <a:pPr lvl="0"/>
            <a:r>
              <a:rPr lang="en-US" altLang="en-US" sz="1400" b="1" noProof="1" smtClean="0">
                <a:latin typeface="Consolas" panose="020B0609020204030204" pitchFamily="49" charset="0"/>
                <a:ea typeface="ＭＳ Ｐゴシック" charset="-128"/>
                <a:cs typeface="Consolas" panose="020B0609020204030204" pitchFamily="49" charset="0"/>
              </a:rPr>
              <a:t>procedure </a:t>
            </a:r>
            <a:r>
              <a:rPr lang="en-US" altLang="en-US" sz="1400" noProof="1" smtClean="0">
                <a:latin typeface="Consolas" panose="020B0609020204030204" pitchFamily="49" charset="0"/>
                <a:ea typeface="ＭＳ Ｐゴシック" charset="-128"/>
                <a:cs typeface="Consolas" panose="020B0609020204030204" pitchFamily="49" charset="0"/>
              </a:rPr>
              <a:t>Incr_Until (X : </a:t>
            </a:r>
            <a:r>
              <a:rPr lang="en-US" altLang="en-US" sz="1400" b="1" noProof="1" smtClean="0">
                <a:latin typeface="Consolas" panose="020B0609020204030204" pitchFamily="49" charset="0"/>
                <a:ea typeface="ＭＳ Ｐゴシック" charset="-128"/>
                <a:cs typeface="Consolas" panose="020B0609020204030204" pitchFamily="49" charset="0"/>
              </a:rPr>
              <a:t>in out </a:t>
            </a:r>
            <a:r>
              <a:rPr lang="en-US" altLang="en-US" sz="1400" noProof="1" smtClean="0">
                <a:latin typeface="Consolas" panose="020B0609020204030204" pitchFamily="49" charset="0"/>
                <a:ea typeface="ＭＳ Ｐゴシック" charset="-128"/>
                <a:cs typeface="Consolas" panose="020B0609020204030204" pitchFamily="49" charset="0"/>
              </a:rPr>
              <a:t>Natural)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spcBef>
                <a:spcPts val="400"/>
              </a:spcBef>
            </a:pPr>
            <a:r>
              <a:rPr lang="en-US" altLang="en-US" sz="1400" b="1" noProof="1" smtClean="0">
                <a:latin typeface="Consolas" panose="020B0609020204030204" pitchFamily="49" charset="0"/>
                <a:ea typeface="ＭＳ Ｐゴシック" charset="-128"/>
                <a:cs typeface="Consolas" panose="020B0609020204030204" pitchFamily="49" charset="0"/>
              </a:rPr>
              <a:t>  </a:t>
            </a:r>
            <a:r>
              <a:rPr lang="en-US" altLang="en-US" sz="1400" noProof="1" smtClean="0">
                <a:latin typeface="Consolas" panose="020B0609020204030204" pitchFamily="49" charset="0"/>
                <a:ea typeface="ＭＳ Ｐゴシック" charset="-128"/>
                <a:cs typeface="Consolas" panose="020B0609020204030204" pitchFamily="49" charset="0"/>
              </a:rPr>
              <a:t>Contract_Cases =&gt;</a:t>
            </a: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a:t>
            </a:r>
            <a:r>
              <a:rPr lang="en-US" altLang="en-US" sz="1400" noProof="1" smtClean="0">
                <a:latin typeface="Consolas" panose="020B0609020204030204" pitchFamily="49" charset="0"/>
                <a:ea typeface="ＭＳ Ｐゴシック" charset="-128"/>
                <a:cs typeface="Consolas" panose="020B0609020204030204" pitchFamily="49" charset="0"/>
              </a:rPr>
              <a:t>(X &lt; 1000 =&gt;  X &gt; X'Old,</a:t>
            </a: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others   </a:t>
            </a:r>
            <a:r>
              <a:rPr lang="en-US" altLang="en-US" sz="1400" noProof="1" smtClean="0">
                <a:latin typeface="Consolas" panose="020B0609020204030204" pitchFamily="49" charset="0"/>
                <a:ea typeface="ＭＳ Ｐゴシック" charset="-128"/>
                <a:cs typeface="Consolas" panose="020B0609020204030204" pitchFamily="49" charset="0"/>
              </a:rPr>
              <a:t>=&gt;  X = X'Old);</a:t>
            </a:r>
            <a:endParaRPr lang="en-US" altLang="en-US" sz="1400" i="1" noProof="1">
              <a:latin typeface="Consolas" panose="020B0609020204030204" pitchFamily="49" charset="0"/>
              <a:ea typeface="ＭＳ Ｐゴシック" charset="-128"/>
              <a:cs typeface="Consolas" panose="020B0609020204030204" pitchFamily="49" charset="0"/>
            </a:endParaRPr>
          </a:p>
        </p:txBody>
      </p:sp>
      <p:sp>
        <p:nvSpPr>
          <p:cNvPr id="3" name="TextBox 2"/>
          <p:cNvSpPr txBox="1"/>
          <p:nvPr/>
        </p:nvSpPr>
        <p:spPr>
          <a:xfrm>
            <a:off x="1516029" y="3836948"/>
            <a:ext cx="6247223" cy="600164"/>
          </a:xfrm>
          <a:prstGeom prst="rect">
            <a:avLst/>
          </a:prstGeom>
          <a:ln>
            <a:solidFill>
              <a:schemeClr val="tx1"/>
            </a:solidFill>
            <a:prstDash val="sysDot"/>
          </a:ln>
        </p:spPr>
        <p:txBody>
          <a:bodyPr wrap="square">
            <a:spAutoFit/>
          </a:bodyPr>
          <a:lstStyle>
            <a:defPPr>
              <a:defRPr lang="fr-FR"/>
            </a:defPPr>
            <a:lvl1pPr lvl="0">
              <a:defRPr sz="1400" b="1">
                <a:latin typeface="Consolas" panose="020B0609020204030204" pitchFamily="49" charset="0"/>
                <a:ea typeface="ＭＳ Ｐゴシック" charset="-128"/>
                <a:cs typeface="Consolas" panose="020B0609020204030204" pitchFamily="49" charset="0"/>
              </a:defRPr>
            </a:lvl1pPr>
          </a:lstStyle>
          <a:p>
            <a:r>
              <a:rPr lang="en-US" noProof="1" smtClean="0"/>
              <a:t>procedure </a:t>
            </a:r>
            <a:r>
              <a:rPr lang="en-US" b="0" noProof="1" smtClean="0"/>
              <a:t>Incr_Until (X : </a:t>
            </a:r>
            <a:r>
              <a:rPr lang="en-US" noProof="1" smtClean="0"/>
              <a:t>in out </a:t>
            </a:r>
            <a:r>
              <a:rPr lang="en-US" b="0" noProof="1" smtClean="0"/>
              <a:t>Natural) </a:t>
            </a:r>
            <a:r>
              <a:rPr lang="en-US" noProof="1" smtClean="0"/>
              <a:t>with</a:t>
            </a:r>
          </a:p>
          <a:p>
            <a:pPr>
              <a:spcBef>
                <a:spcPts val="600"/>
              </a:spcBef>
            </a:pPr>
            <a:r>
              <a:rPr lang="en-US" noProof="1" smtClean="0"/>
              <a:t>   </a:t>
            </a:r>
            <a:r>
              <a:rPr lang="en-US" b="0" noProof="1" smtClean="0"/>
              <a:t>Post =&gt; (</a:t>
            </a:r>
            <a:r>
              <a:rPr lang="en-US" noProof="1" smtClean="0"/>
              <a:t>if </a:t>
            </a:r>
            <a:r>
              <a:rPr lang="en-US" b="0" noProof="1" smtClean="0"/>
              <a:t>X'Old &lt; 1000 </a:t>
            </a:r>
            <a:r>
              <a:rPr lang="en-US" noProof="1" smtClean="0"/>
              <a:t>then </a:t>
            </a:r>
            <a:r>
              <a:rPr lang="en-US" b="0" noProof="1" smtClean="0"/>
              <a:t>X &gt; X'Old </a:t>
            </a:r>
            <a:r>
              <a:rPr lang="en-US" noProof="1" smtClean="0"/>
              <a:t>else </a:t>
            </a:r>
            <a:r>
              <a:rPr lang="en-US" b="0" noProof="1" smtClean="0"/>
              <a:t>X = X'Old)</a:t>
            </a:r>
            <a:endParaRPr lang="en-US" b="0" noProof="1"/>
          </a:p>
        </p:txBody>
      </p:sp>
      <p:sp>
        <p:nvSpPr>
          <p:cNvPr id="5" name="Up-Down Arrow 4"/>
          <p:cNvSpPr/>
          <p:nvPr/>
        </p:nvSpPr>
        <p:spPr bwMode="auto">
          <a:xfrm>
            <a:off x="3347864" y="2905605"/>
            <a:ext cx="1008112" cy="700937"/>
          </a:xfrm>
          <a:prstGeom prst="upDownArrow">
            <a:avLst>
              <a:gd name="adj1" fmla="val 65330"/>
              <a:gd name="adj2" fmla="val 40813"/>
            </a:avLst>
          </a:prstGeom>
          <a:solidFill>
            <a:srgbClr val="0070C0"/>
          </a:solidFill>
          <a:ln w="9525" cap="flat" cmpd="sng" algn="ctr">
            <a:solidFill>
              <a:schemeClr val="tx1"/>
            </a:solidFill>
            <a:prstDash val="solid"/>
            <a:round/>
            <a:headEnd type="none" w="med" len="med"/>
            <a:tailEnd type="none"/>
          </a:ln>
          <a:effectLst/>
        </p:spPr>
        <p:txBody>
          <a:bodyPr rtlCol="0" anchor="ctr"/>
          <a:lstStyle/>
          <a:p>
            <a:pPr algn="ctr"/>
            <a:r>
              <a:rPr lang="en-US" b="1" dirty="0" smtClean="0">
                <a:solidFill>
                  <a:schemeClr val="bg1"/>
                </a:solidFill>
              </a:rPr>
              <a:t>OR</a:t>
            </a:r>
            <a:endParaRPr lang="en-US" b="1" dirty="0">
              <a:solidFill>
                <a:schemeClr val="bg1"/>
              </a:solidFill>
            </a:endParaRPr>
          </a:p>
        </p:txBody>
      </p:sp>
    </p:spTree>
    <p:extLst>
      <p:ext uri="{BB962C8B-B14F-4D97-AF65-F5344CB8AC3E}">
        <p14:creationId xmlns:p14="http://schemas.microsoft.com/office/powerpoint/2010/main" val="36264606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Step 2: [Spec] or [Model]?</a:t>
            </a:r>
            <a:endParaRPr lang="en-US" dirty="0"/>
          </a:p>
        </p:txBody>
      </p:sp>
      <p:sp>
        <p:nvSpPr>
          <p:cNvPr id="31747" name="Espace réservé du contenu 2"/>
          <p:cNvSpPr>
            <a:spLocks noGrp="1"/>
          </p:cNvSpPr>
          <p:nvPr>
            <p:ph sz="half" idx="10"/>
          </p:nvPr>
        </p:nvSpPr>
        <p:spPr/>
        <p:txBody>
          <a:bodyPr/>
          <a:lstStyle/>
          <a:p>
            <a:r>
              <a:rPr lang="en-US" dirty="0" smtClean="0"/>
              <a:t>Missing assertions about behavior of code [Spec]</a:t>
            </a:r>
          </a:p>
          <a:p>
            <a:pPr lvl="1"/>
            <a:r>
              <a:rPr lang="en-US" dirty="0" smtClean="0"/>
              <a:t>May be result of </a:t>
            </a:r>
            <a:r>
              <a:rPr lang="en-US" altLang="en-US" dirty="0" smtClean="0"/>
              <a:t>modular analysis: GNATprove only retains explicitly annotated properties</a:t>
            </a:r>
          </a:p>
          <a:p>
            <a:r>
              <a:rPr lang="en-US" dirty="0" smtClean="0"/>
              <a:t>Current limitations in underlying model [Model]</a:t>
            </a:r>
          </a:p>
          <a:p>
            <a:pPr lvl="1"/>
            <a:r>
              <a:rPr lang="en-US" altLang="en-US" dirty="0" err="1" smtClean="0"/>
              <a:t>GNATprove’s</a:t>
            </a:r>
            <a:r>
              <a:rPr lang="en-US" altLang="en-US" dirty="0" smtClean="0"/>
              <a:t> logical </a:t>
            </a:r>
            <a:r>
              <a:rPr lang="en-US" altLang="en-US" dirty="0"/>
              <a:t>model of </a:t>
            </a:r>
            <a:r>
              <a:rPr lang="en-US" altLang="en-US" dirty="0" smtClean="0"/>
              <a:t>program may be incomplete</a:t>
            </a:r>
            <a:endParaRPr lang="en-US" altLang="en-US" dirty="0"/>
          </a:p>
          <a:p>
            <a:pPr lvl="1"/>
            <a:r>
              <a:rPr lang="en-US" altLang="en-US" dirty="0" smtClean="0"/>
              <a:t>Especially </a:t>
            </a:r>
            <a:r>
              <a:rPr lang="en-US" altLang="en-US" dirty="0"/>
              <a:t>likely for difficult to support features </a:t>
            </a:r>
            <a:endParaRPr lang="en-US" altLang="en-US" dirty="0" smtClean="0"/>
          </a:p>
          <a:p>
            <a:pPr lvl="2"/>
            <a:r>
              <a:rPr lang="en-US" altLang="en-US" dirty="0" smtClean="0"/>
              <a:t>Floating </a:t>
            </a:r>
            <a:r>
              <a:rPr lang="en-US" altLang="en-US" dirty="0"/>
              <a:t>point </a:t>
            </a:r>
            <a:r>
              <a:rPr lang="en-US" altLang="en-US" dirty="0" smtClean="0"/>
              <a:t>arithmetic</a:t>
            </a:r>
          </a:p>
          <a:p>
            <a:pPr lvl="2"/>
            <a:r>
              <a:rPr lang="en-US" altLang="en-US" dirty="0" smtClean="0"/>
              <a:t>Non-linear arithmetic (multiplication, division, etc.)</a:t>
            </a:r>
          </a:p>
          <a:p>
            <a:pPr lvl="2"/>
            <a:r>
              <a:rPr lang="en-US" altLang="en-US" dirty="0" smtClean="0"/>
              <a:t>String literals</a:t>
            </a:r>
            <a:endParaRPr lang="en-US" altLang="en-US" dirty="0"/>
          </a:p>
          <a:p>
            <a:pPr lvl="1"/>
            <a:endParaRPr lang="en-US" dirty="0" smtClean="0"/>
          </a:p>
          <a:p>
            <a:endParaRPr lang="en-US" altLang="en-US" dirty="0" smtClean="0"/>
          </a:p>
          <a:p>
            <a:endParaRPr lang="en-US" dirty="0" smtClean="0"/>
          </a:p>
          <a:p>
            <a:endParaRPr lang="en-US" dirty="0" smtClean="0"/>
          </a:p>
        </p:txBody>
      </p:sp>
    </p:spTree>
    <p:extLst>
      <p:ext uri="{BB962C8B-B14F-4D97-AF65-F5344CB8AC3E}">
        <p14:creationId xmlns:p14="http://schemas.microsoft.com/office/powerpoint/2010/main" val="1781612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1808152"/>
            <a:ext cx="3742184"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t>
            </a:r>
            <a:r>
              <a:rPr lang="en-US" dirty="0" smtClean="0"/>
              <a:t>Analysis</a:t>
            </a:r>
          </a:p>
          <a:p>
            <a:r>
              <a:rPr lang="en-US" dirty="0"/>
              <a:t>Verifying </a:t>
            </a:r>
            <a:r>
              <a:rPr lang="en-US" dirty="0" smtClean="0"/>
              <a:t>Assertions</a:t>
            </a:r>
            <a:endParaRPr lang="en-US" dirty="0"/>
          </a:p>
          <a:p>
            <a:r>
              <a:rPr lang="en-US" dirty="0"/>
              <a:t>Using 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38119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dirty="0" smtClean="0"/>
              <a:t>Investigating [Spec] and [Model] Issues</a:t>
            </a:r>
            <a:endParaRPr lang="en-US" dirty="0"/>
          </a:p>
        </p:txBody>
      </p:sp>
      <p:grpSp>
        <p:nvGrpSpPr>
          <p:cNvPr id="15" name="Group 14"/>
          <p:cNvGrpSpPr/>
          <p:nvPr/>
        </p:nvGrpSpPr>
        <p:grpSpPr>
          <a:xfrm>
            <a:off x="971600" y="1412776"/>
            <a:ext cx="5570756" cy="4272965"/>
            <a:chOff x="971600" y="1412776"/>
            <a:chExt cx="5570756" cy="4272965"/>
          </a:xfrm>
        </p:grpSpPr>
        <p:sp>
          <p:nvSpPr>
            <p:cNvPr id="14" name="Double Wave 13"/>
            <p:cNvSpPr/>
            <p:nvPr/>
          </p:nvSpPr>
          <p:spPr bwMode="auto">
            <a:xfrm>
              <a:off x="5580112" y="2492896"/>
              <a:ext cx="602994" cy="230507"/>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971600" y="1412776"/>
              <a:ext cx="5570756" cy="4272965"/>
            </a:xfrm>
            <a:prstGeom prst="rect">
              <a:avLst/>
            </a:prstGeom>
            <a:noFill/>
          </p:spPr>
          <p:txBody>
            <a:bodyPr wrap="none" rtlCol="0">
              <a:spAutoFit/>
            </a:bodyPr>
            <a:lstStyle/>
            <a:p>
              <a:r>
                <a:rPr lang="en-US" sz="1600" noProof="1" smtClean="0">
                  <a:latin typeface="Consolas" panose="020B0609020204030204" pitchFamily="49" charset="0"/>
                  <a:cs typeface="Consolas" panose="020B0609020204030204" pitchFamily="49" charset="0"/>
                </a:rPr>
                <a:t>C : Natural := 100;</a:t>
              </a:r>
            </a:p>
            <a:p>
              <a:endParaRPr lang="en-US" sz="1600" noProof="1" smtClean="0">
                <a:latin typeface="Consolas" panose="020B0609020204030204" pitchFamily="49" charset="0"/>
                <a:cs typeface="Consolas" panose="020B0609020204030204" pitchFamily="49" charset="0"/>
              </a:endParaRP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procedure </a:t>
              </a:r>
              <a:r>
                <a:rPr lang="en-US" sz="1600" noProof="1" smtClean="0">
                  <a:latin typeface="Consolas" panose="020B0609020204030204" pitchFamily="49" charset="0"/>
                  <a:cs typeface="Consolas" panose="020B0609020204030204" pitchFamily="49" charset="0"/>
                </a:rPr>
                <a:t>Increase (X : </a:t>
              </a:r>
              <a:r>
                <a:rPr lang="en-US" sz="1600" b="1" noProof="1" smtClean="0">
                  <a:latin typeface="Consolas" panose="020B0609020204030204" pitchFamily="49" charset="0"/>
                  <a:cs typeface="Consolas" panose="020B0609020204030204" pitchFamily="49" charset="0"/>
                </a:rPr>
                <a:t>in out </a:t>
              </a:r>
              <a:r>
                <a:rPr lang="en-US" sz="1600" noProof="1" smtClean="0">
                  <a:latin typeface="Consolas" panose="020B0609020204030204" pitchFamily="49" charset="0"/>
                  <a:cs typeface="Consolas" panose="020B0609020204030204" pitchFamily="49" charset="0"/>
                </a:rPr>
                <a:t>Natural) </a:t>
              </a:r>
              <a:r>
                <a:rPr lang="en-US" sz="1600" b="1" noProof="1" smtClean="0">
                  <a:latin typeface="Consolas" panose="020B0609020204030204" pitchFamily="49" charset="0"/>
                  <a:cs typeface="Consolas" panose="020B0609020204030204" pitchFamily="49" charset="0"/>
                </a:rPr>
                <a:t>with</a:t>
              </a:r>
            </a:p>
            <a:p>
              <a:pPr>
                <a:spcBef>
                  <a:spcPts val="4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Post =&gt; (</a:t>
              </a:r>
              <a:r>
                <a:rPr lang="en-US" sz="1600" b="1" noProof="1" smtClean="0">
                  <a:latin typeface="Consolas" panose="020B0609020204030204" pitchFamily="49" charset="0"/>
                  <a:cs typeface="Consolas" panose="020B0609020204030204" pitchFamily="49" charset="0"/>
                </a:rPr>
                <a:t>if </a:t>
              </a:r>
              <a:r>
                <a:rPr lang="en-US" sz="1600" noProof="1" smtClean="0">
                  <a:latin typeface="Consolas" panose="020B0609020204030204" pitchFamily="49" charset="0"/>
                  <a:cs typeface="Consolas" panose="020B0609020204030204" pitchFamily="49" charset="0"/>
                </a:rPr>
                <a:t>X &lt; C </a:t>
              </a:r>
              <a:r>
                <a:rPr lang="en-US" sz="1600" b="1" noProof="1" smtClean="0">
                  <a:latin typeface="Consolas" panose="020B0609020204030204" pitchFamily="49" charset="0"/>
                  <a:cs typeface="Consolas" panose="020B0609020204030204" pitchFamily="49" charset="0"/>
                </a:rPr>
                <a:t>then </a:t>
              </a:r>
              <a:r>
                <a:rPr lang="en-US" sz="1600" noProof="1" smtClean="0">
                  <a:latin typeface="Consolas" panose="020B0609020204030204" pitchFamily="49" charset="0"/>
                  <a:cs typeface="Consolas" panose="020B0609020204030204" pitchFamily="49" charset="0"/>
                </a:rPr>
                <a:t>X &gt; X'Old </a:t>
              </a:r>
              <a:r>
                <a:rPr lang="en-US" sz="1600" b="1" noProof="1" smtClean="0">
                  <a:latin typeface="Consolas" panose="020B0609020204030204" pitchFamily="49" charset="0"/>
                  <a:cs typeface="Consolas" panose="020B0609020204030204" pitchFamily="49" charset="0"/>
                </a:rPr>
                <a:t>else </a:t>
              </a:r>
              <a:r>
                <a:rPr lang="en-US" sz="1600" noProof="1" smtClean="0">
                  <a:latin typeface="Consolas" panose="020B0609020204030204" pitchFamily="49" charset="0"/>
                  <a:cs typeface="Consolas" panose="020B0609020204030204" pitchFamily="49" charset="0"/>
                </a:rPr>
                <a:t>X = C) </a:t>
              </a:r>
            </a:p>
            <a:p>
              <a:pPr>
                <a:spcBef>
                  <a:spcPts val="400"/>
                </a:spcBef>
              </a:pPr>
              <a:r>
                <a:rPr lang="en-US" sz="1600" b="1" noProof="1" smtClean="0">
                  <a:latin typeface="Consolas" panose="020B0609020204030204" pitchFamily="49" charset="0"/>
                  <a:cs typeface="Consolas" panose="020B0609020204030204" pitchFamily="49" charset="0"/>
                </a:rPr>
                <a:t>is</a:t>
              </a:r>
            </a:p>
            <a:p>
              <a:pPr>
                <a:spcBef>
                  <a:spcPts val="600"/>
                </a:spcBef>
              </a:pPr>
              <a:r>
                <a:rPr lang="en-US" sz="1600" b="1" noProof="1" smtClean="0">
                  <a:latin typeface="Consolas" panose="020B0609020204030204" pitchFamily="49" charset="0"/>
                  <a:cs typeface="Consolas" panose="020B0609020204030204" pitchFamily="49" charset="0"/>
                </a:rPr>
                <a:t>begin</a:t>
              </a:r>
            </a:p>
            <a:p>
              <a:pPr>
                <a:spcBef>
                  <a:spcPts val="300"/>
                </a:spcBef>
              </a:pPr>
              <a:r>
                <a:rPr lang="en-US" sz="1600" b="1" noProof="1" smtClean="0">
                  <a:latin typeface="Consolas" panose="020B0609020204030204" pitchFamily="49" charset="0"/>
                  <a:cs typeface="Consolas" panose="020B0609020204030204" pitchFamily="49" charset="0"/>
                </a:rPr>
                <a:t>   if </a:t>
              </a:r>
              <a:r>
                <a:rPr lang="en-US" sz="1600" noProof="1" smtClean="0">
                  <a:latin typeface="Consolas" panose="020B0609020204030204" pitchFamily="49" charset="0"/>
                  <a:cs typeface="Consolas" panose="020B0609020204030204" pitchFamily="49" charset="0"/>
                </a:rPr>
                <a:t>X &lt; 90 </a:t>
              </a:r>
              <a:r>
                <a:rPr lang="en-US" sz="1600" b="1" noProof="1" smtClean="0">
                  <a:latin typeface="Consolas" panose="020B0609020204030204" pitchFamily="49" charset="0"/>
                  <a:cs typeface="Consolas" panose="020B0609020204030204" pitchFamily="49" charset="0"/>
                </a:rPr>
                <a:t>then</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X := X + 10;</a:t>
              </a:r>
            </a:p>
            <a:p>
              <a:pPr>
                <a:spcBef>
                  <a:spcPts val="300"/>
                </a:spcBef>
              </a:pPr>
              <a:r>
                <a:rPr lang="en-US" sz="1600" b="1" noProof="1" smtClean="0">
                  <a:latin typeface="Consolas" panose="020B0609020204030204" pitchFamily="49" charset="0"/>
                  <a:cs typeface="Consolas" panose="020B0609020204030204" pitchFamily="49" charset="0"/>
                </a:rPr>
                <a:t>   elsif </a:t>
              </a:r>
              <a:r>
                <a:rPr lang="en-US" sz="1600" noProof="1" smtClean="0">
                  <a:latin typeface="Consolas" panose="020B0609020204030204" pitchFamily="49" charset="0"/>
                  <a:cs typeface="Consolas" panose="020B0609020204030204" pitchFamily="49" charset="0"/>
                </a:rPr>
                <a:t>X &gt;= C </a:t>
              </a:r>
              <a:r>
                <a:rPr lang="en-US" sz="1600" b="1" noProof="1" smtClean="0">
                  <a:latin typeface="Consolas" panose="020B0609020204030204" pitchFamily="49" charset="0"/>
                  <a:cs typeface="Consolas" panose="020B0609020204030204" pitchFamily="49" charset="0"/>
                </a:rPr>
                <a:t>then</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X := C;</a:t>
              </a:r>
            </a:p>
            <a:p>
              <a:pPr>
                <a:spcBef>
                  <a:spcPts val="300"/>
                </a:spcBef>
              </a:pPr>
              <a:r>
                <a:rPr lang="en-US" sz="1600" b="1" noProof="1" smtClean="0">
                  <a:latin typeface="Consolas" panose="020B0609020204030204" pitchFamily="49" charset="0"/>
                  <a:cs typeface="Consolas" panose="020B0609020204030204" pitchFamily="49" charset="0"/>
                </a:rPr>
                <a:t>   else</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X := X + 1;</a:t>
              </a:r>
            </a:p>
            <a:p>
              <a:pPr>
                <a:spcBef>
                  <a:spcPts val="300"/>
                </a:spcBef>
              </a:pPr>
              <a:r>
                <a:rPr lang="en-US" sz="1600" b="1" noProof="1" smtClean="0">
                  <a:latin typeface="Consolas" panose="020B0609020204030204" pitchFamily="49" charset="0"/>
                  <a:cs typeface="Consolas" panose="020B0609020204030204" pitchFamily="49" charset="0"/>
                </a:rPr>
                <a:t>   end if</a:t>
              </a:r>
              <a:r>
                <a:rPr lang="en-US" sz="1600" noProof="1" smtClean="0">
                  <a:latin typeface="Consolas" panose="020B0609020204030204" pitchFamily="49" charset="0"/>
                  <a:cs typeface="Consolas" panose="020B0609020204030204" pitchFamily="49" charset="0"/>
                </a:rPr>
                <a:t>;</a:t>
              </a:r>
            </a:p>
            <a:p>
              <a:pPr>
                <a:spcBef>
                  <a:spcPts val="300"/>
                </a:spcBef>
              </a:pPr>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Increase;</a:t>
              </a:r>
              <a:endParaRPr lang="en-US" sz="1600" i="0" kern="1200" noProof="1" smtClean="0">
                <a:latin typeface="Consolas" panose="020B0609020204030204" pitchFamily="49" charset="0"/>
                <a:cs typeface="Consolas" panose="020B0609020204030204" pitchFamily="49" charset="0"/>
              </a:endParaRPr>
            </a:p>
          </p:txBody>
        </p:sp>
      </p:grpSp>
      <p:sp>
        <p:nvSpPr>
          <p:cNvPr id="7" name="Rectangle 6"/>
          <p:cNvSpPr/>
          <p:nvPr/>
        </p:nvSpPr>
        <p:spPr bwMode="auto">
          <a:xfrm>
            <a:off x="5773597" y="2615391"/>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0070C0"/>
                </a:solidFill>
              </a14:hiddenFill>
            </a:ext>
          </a:extLst>
        </p:spPr>
        <p:txBody>
          <a:bodyPr rtlCol="0" anchor="ctr"/>
          <a:lstStyle/>
          <a:p>
            <a:pPr algn="ctr"/>
            <a:endParaRPr lang="en-US"/>
          </a:p>
        </p:txBody>
      </p:sp>
      <p:cxnSp>
        <p:nvCxnSpPr>
          <p:cNvPr id="8" name="Curved Connector 7"/>
          <p:cNvCxnSpPr>
            <a:stCxn id="9" idx="0"/>
            <a:endCxn id="7" idx="2"/>
          </p:cNvCxnSpPr>
          <p:nvPr/>
        </p:nvCxnSpPr>
        <p:spPr bwMode="auto">
          <a:xfrm rot="16200000" flipV="1">
            <a:off x="5846736" y="2866288"/>
            <a:ext cx="578192" cy="508446"/>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9" name="TextBox 8"/>
          <p:cNvSpPr txBox="1"/>
          <p:nvPr/>
        </p:nvSpPr>
        <p:spPr>
          <a:xfrm>
            <a:off x="4067944" y="3409607"/>
            <a:ext cx="4644221" cy="584775"/>
          </a:xfrm>
          <a:prstGeom prst="rect">
            <a:avLst/>
          </a:prstGeom>
          <a:solidFill>
            <a:schemeClr val="bg1"/>
          </a:solidFill>
          <a:ln>
            <a:solidFill>
              <a:srgbClr val="C00000"/>
            </a:solidFill>
          </a:ln>
        </p:spPr>
        <p:txBody>
          <a:bodyPr wrap="none" rtlCol="0">
            <a:spAutoFit/>
          </a:bodyPr>
          <a:lstStyle/>
          <a:p>
            <a:pPr algn="ctr"/>
            <a:r>
              <a:rPr lang="en-US" altLang="en-US" sz="1600" noProof="1">
                <a:solidFill>
                  <a:srgbClr val="C00000"/>
                </a:solidFill>
                <a:latin typeface="+mn-lt"/>
                <a:ea typeface="ＭＳ Ｐゴシック" charset="-128"/>
                <a:cs typeface="Consolas" panose="020B0609020204030204" pitchFamily="49" charset="0"/>
              </a:rPr>
              <a:t> medium: postcondition might fail, </a:t>
            </a:r>
            <a:endParaRPr lang="en-US" altLang="en-US" sz="1600" noProof="1" smtClean="0">
              <a:solidFill>
                <a:srgbClr val="C00000"/>
              </a:solidFill>
              <a:latin typeface="+mn-lt"/>
              <a:ea typeface="ＭＳ Ｐゴシック" charset="-128"/>
              <a:cs typeface="Consolas" panose="020B0609020204030204" pitchFamily="49" charset="0"/>
            </a:endParaRPr>
          </a:p>
          <a:p>
            <a:pPr algn="ctr"/>
            <a:r>
              <a:rPr lang="en-US" altLang="en-US" sz="1600" noProof="1" smtClean="0">
                <a:solidFill>
                  <a:srgbClr val="C00000"/>
                </a:solidFill>
                <a:latin typeface="+mn-lt"/>
                <a:ea typeface="ＭＳ Ｐゴシック" charset="-128"/>
                <a:cs typeface="Consolas" panose="020B0609020204030204" pitchFamily="49" charset="0"/>
              </a:rPr>
              <a:t>cannot </a:t>
            </a:r>
            <a:r>
              <a:rPr lang="en-US" altLang="en-US" sz="1600" noProof="1">
                <a:solidFill>
                  <a:srgbClr val="C00000"/>
                </a:solidFill>
                <a:latin typeface="+mn-lt"/>
                <a:ea typeface="ＭＳ Ｐゴシック" charset="-128"/>
                <a:cs typeface="Consolas" panose="020B0609020204030204" pitchFamily="49" charset="0"/>
              </a:rPr>
              <a:t>prove X = C (e.g. when C = 0 and X = 10)</a:t>
            </a:r>
            <a:endParaRPr lang="en-US" sz="1600" i="0" kern="1200" dirty="0" smtClean="0">
              <a:solidFill>
                <a:srgbClr val="C00000"/>
              </a:solidFill>
              <a:latin typeface="+mn-lt"/>
              <a:cs typeface="Arial" panose="020B0604020202020204" pitchFamily="34" charset="0"/>
            </a:endParaRPr>
          </a:p>
        </p:txBody>
      </p:sp>
      <p:sp>
        <p:nvSpPr>
          <p:cNvPr id="17" name="TextBox 16"/>
          <p:cNvSpPr txBox="1"/>
          <p:nvPr/>
        </p:nvSpPr>
        <p:spPr>
          <a:xfrm>
            <a:off x="5745486" y="4077072"/>
            <a:ext cx="1199367" cy="338554"/>
          </a:xfrm>
          <a:prstGeom prst="rect">
            <a:avLst/>
          </a:prstGeom>
          <a:noFill/>
        </p:spPr>
        <p:txBody>
          <a:bodyPr wrap="none" rtlCol="0">
            <a:spAutoFit/>
          </a:bodyPr>
          <a:lstStyle/>
          <a:p>
            <a:r>
              <a:rPr lang="en-US" sz="1600" i="0" kern="1200" dirty="0" smtClean="0"/>
              <a:t>Spec Issue</a:t>
            </a:r>
          </a:p>
        </p:txBody>
      </p:sp>
    </p:spTree>
    <p:extLst>
      <p:ext uri="{BB962C8B-B14F-4D97-AF65-F5344CB8AC3E}">
        <p14:creationId xmlns:p14="http://schemas.microsoft.com/office/powerpoint/2010/main" val="235150471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dirty="0" smtClean="0"/>
              <a:t>Investigating Unprovable Properties</a:t>
            </a:r>
            <a:endParaRPr lang="en-US" altLang="en-US" dirty="0"/>
          </a:p>
        </p:txBody>
      </p:sp>
      <p:sp>
        <p:nvSpPr>
          <p:cNvPr id="41986" name="Espace réservé du contenu 2"/>
          <p:cNvSpPr>
            <a:spLocks noGrp="1"/>
          </p:cNvSpPr>
          <p:nvPr>
            <p:ph sz="half" idx="10"/>
          </p:nvPr>
        </p:nvSpPr>
        <p:spPr/>
        <p:txBody>
          <a:bodyPr/>
          <a:lstStyle/>
          <a:p>
            <a:r>
              <a:rPr lang="en-US" altLang="en-US" dirty="0" smtClean="0"/>
              <a:t>GNATprove indicates the part of the assertion it cannot prove, along with counter-example values</a:t>
            </a:r>
          </a:p>
          <a:p>
            <a:pPr lvl="1"/>
            <a:endParaRPr lang="en-US" altLang="en-US" dirty="0"/>
          </a:p>
          <a:p>
            <a:pPr lvl="1"/>
            <a:endParaRPr lang="en-US" altLang="en-US" dirty="0" smtClean="0"/>
          </a:p>
          <a:p>
            <a:r>
              <a:rPr lang="en-US" altLang="en-US" dirty="0" smtClean="0"/>
              <a:t>GPS will offer to show a counter-example</a:t>
            </a:r>
          </a:p>
          <a:p>
            <a:endParaRPr lang="en-US" altLang="en-US" dirty="0" smtClean="0"/>
          </a:p>
        </p:txBody>
      </p:sp>
      <p:sp>
        <p:nvSpPr>
          <p:cNvPr id="13" name="TextBox 12"/>
          <p:cNvSpPr txBox="1"/>
          <p:nvPr/>
        </p:nvSpPr>
        <p:spPr>
          <a:xfrm>
            <a:off x="1691680" y="2035120"/>
            <a:ext cx="4964822" cy="338554"/>
          </a:xfrm>
          <a:prstGeom prst="rect">
            <a:avLst/>
          </a:prstGeom>
          <a:solidFill>
            <a:schemeClr val="bg1"/>
          </a:solidFill>
          <a:ln>
            <a:solidFill>
              <a:srgbClr val="C00000"/>
            </a:solidFill>
          </a:ln>
        </p:spPr>
        <p:txBody>
          <a:bodyPr wrap="none" rtlCol="0">
            <a:spAutoFit/>
          </a:bodyPr>
          <a:lstStyle/>
          <a:p>
            <a:pPr algn="ctr"/>
            <a:r>
              <a:rPr lang="en-US" altLang="en-US" sz="1600" noProof="1">
                <a:solidFill>
                  <a:srgbClr val="C00000"/>
                </a:solidFill>
                <a:latin typeface="+mn-lt"/>
                <a:ea typeface="ＭＳ Ｐゴシック" charset="-128"/>
                <a:cs typeface="Consolas" panose="020B0609020204030204" pitchFamily="49" charset="0"/>
              </a:rPr>
              <a:t> </a:t>
            </a:r>
            <a:r>
              <a:rPr lang="en-US" altLang="en-US" sz="1600" noProof="1" smtClean="0">
                <a:solidFill>
                  <a:srgbClr val="C00000"/>
                </a:solidFill>
                <a:latin typeface="+mn-lt"/>
                <a:ea typeface="ＭＳ Ｐゴシック" charset="-128"/>
                <a:cs typeface="Consolas" panose="020B0609020204030204" pitchFamily="49" charset="0"/>
              </a:rPr>
              <a:t>… cannot </a:t>
            </a:r>
            <a:r>
              <a:rPr lang="en-US" altLang="en-US" sz="1600" noProof="1">
                <a:solidFill>
                  <a:srgbClr val="C00000"/>
                </a:solidFill>
                <a:latin typeface="+mn-lt"/>
                <a:ea typeface="ＭＳ Ｐゴシック" charset="-128"/>
                <a:cs typeface="Consolas" panose="020B0609020204030204" pitchFamily="49" charset="0"/>
              </a:rPr>
              <a:t>prove X = C (e.g. when C = 0 and X = 10)</a:t>
            </a:r>
            <a:endParaRPr lang="en-US" sz="1600" i="0" kern="1200" dirty="0" smtClean="0">
              <a:solidFill>
                <a:srgbClr val="C00000"/>
              </a:solidFill>
              <a:latin typeface="+mn-lt"/>
              <a:cs typeface="Arial" panose="020B060402020202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8152" y="3391028"/>
            <a:ext cx="7092280" cy="3278332"/>
          </a:xfrm>
          <a:prstGeom prst="rect">
            <a:avLst/>
          </a:prstGeom>
        </p:spPr>
      </p:pic>
      <p:sp>
        <p:nvSpPr>
          <p:cNvPr id="12" name="Right Arrow 11"/>
          <p:cNvSpPr/>
          <p:nvPr/>
        </p:nvSpPr>
        <p:spPr bwMode="auto">
          <a:xfrm rot="20609574">
            <a:off x="1106581" y="3780170"/>
            <a:ext cx="504056" cy="411088"/>
          </a:xfrm>
          <a:prstGeom prst="rightArrow">
            <a:avLst/>
          </a:prstGeom>
          <a:solidFill>
            <a:schemeClr val="accent2">
              <a:lumMod val="75000"/>
            </a:schemeClr>
          </a:solidFill>
          <a:ln w="9525" cap="flat" cmpd="sng" algn="ctr">
            <a:solidFill>
              <a:schemeClr val="tx1"/>
            </a:solidFill>
            <a:prstDash val="solid"/>
            <a:round/>
            <a:headEnd type="none" w="med" len="med"/>
            <a:tailEnd type="none"/>
          </a:ln>
          <a:effectLst/>
        </p:spPr>
        <p:txBody>
          <a:bodyPr rtlCol="0" anchor="ctr"/>
          <a:lstStyle/>
          <a:p>
            <a:pPr algn="ctr"/>
            <a:endParaRPr lang="en-US"/>
          </a:p>
        </p:txBody>
      </p:sp>
    </p:spTree>
    <p:extLst>
      <p:ext uri="{BB962C8B-B14F-4D97-AF65-F5344CB8AC3E}">
        <p14:creationId xmlns:p14="http://schemas.microsoft.com/office/powerpoint/2010/main" val="29710472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dirty="0" smtClean="0"/>
              <a:t>Counter-Example Shown In GPS</a:t>
            </a:r>
            <a:endParaRPr lang="en-US" dirty="0"/>
          </a:p>
        </p:txBody>
      </p:sp>
      <p:grpSp>
        <p:nvGrpSpPr>
          <p:cNvPr id="4" name="Group 3"/>
          <p:cNvGrpSpPr/>
          <p:nvPr/>
        </p:nvGrpSpPr>
        <p:grpSpPr>
          <a:xfrm>
            <a:off x="126276" y="1007624"/>
            <a:ext cx="8891448" cy="5020330"/>
            <a:chOff x="126276" y="1007624"/>
            <a:chExt cx="8891448" cy="5020330"/>
          </a:xfrm>
        </p:grpSpPr>
        <p:sp>
          <p:nvSpPr>
            <p:cNvPr id="5" name="TextBox 4"/>
            <p:cNvSpPr txBox="1"/>
            <p:nvPr/>
          </p:nvSpPr>
          <p:spPr>
            <a:xfrm>
              <a:off x="126276" y="3068960"/>
              <a:ext cx="1757212" cy="584775"/>
            </a:xfrm>
            <a:prstGeom prst="rect">
              <a:avLst/>
            </a:prstGeom>
            <a:solidFill>
              <a:srgbClr val="FFC000"/>
            </a:solidFill>
            <a:ln>
              <a:solidFill>
                <a:schemeClr val="accent1"/>
              </a:solidFill>
            </a:ln>
          </p:spPr>
          <p:txBody>
            <a:bodyPr wrap="none" rtlCol="0">
              <a:spAutoFit/>
            </a:bodyPr>
            <a:lstStyle/>
            <a:p>
              <a:pPr algn="ctr"/>
              <a:r>
                <a:rPr lang="en-US" sz="1600" i="0" kern="1200" dirty="0" smtClean="0"/>
                <a:t>Counter-example</a:t>
              </a:r>
            </a:p>
            <a:p>
              <a:pPr algn="ctr"/>
              <a:r>
                <a:rPr lang="en-US" sz="1600" dirty="0" smtClean="0"/>
                <a:t>values</a:t>
              </a:r>
              <a:endParaRPr lang="en-US" sz="1600" i="0" kern="1200" dirty="0" smtClean="0"/>
            </a:p>
          </p:txBody>
        </p:sp>
        <p:sp>
          <p:nvSpPr>
            <p:cNvPr id="6" name="Rectangle 5"/>
            <p:cNvSpPr/>
            <p:nvPr/>
          </p:nvSpPr>
          <p:spPr bwMode="auto">
            <a:xfrm>
              <a:off x="2176964" y="1489552"/>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sp>
          <p:nvSpPr>
            <p:cNvPr id="7" name="Rectangle 6"/>
            <p:cNvSpPr/>
            <p:nvPr/>
          </p:nvSpPr>
          <p:spPr bwMode="auto">
            <a:xfrm>
              <a:off x="2176964" y="2231760"/>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sp>
          <p:nvSpPr>
            <p:cNvPr id="8" name="Rectangle 7"/>
            <p:cNvSpPr/>
            <p:nvPr/>
          </p:nvSpPr>
          <p:spPr bwMode="auto">
            <a:xfrm>
              <a:off x="2176964" y="2724324"/>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sp>
          <p:nvSpPr>
            <p:cNvPr id="9" name="Rectangle 8"/>
            <p:cNvSpPr/>
            <p:nvPr/>
          </p:nvSpPr>
          <p:spPr bwMode="auto">
            <a:xfrm>
              <a:off x="2176964" y="3701628"/>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sp>
          <p:nvSpPr>
            <p:cNvPr id="10" name="Rectangle 9"/>
            <p:cNvSpPr/>
            <p:nvPr/>
          </p:nvSpPr>
          <p:spPr bwMode="auto">
            <a:xfrm>
              <a:off x="2176964" y="4414984"/>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sp>
          <p:nvSpPr>
            <p:cNvPr id="11" name="Rectangle 10"/>
            <p:cNvSpPr/>
            <p:nvPr/>
          </p:nvSpPr>
          <p:spPr bwMode="auto">
            <a:xfrm>
              <a:off x="2176964" y="5148512"/>
              <a:ext cx="144016"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lumMod val="75000"/>
                    </a:schemeClr>
                  </a:solidFill>
                </a14:hiddenFill>
              </a:ext>
            </a:extLst>
          </p:spPr>
          <p:txBody>
            <a:bodyPr rtlCol="0" anchor="ctr"/>
            <a:lstStyle/>
            <a:p>
              <a:pPr algn="ctr"/>
              <a:endParaRPr lang="en-US"/>
            </a:p>
          </p:txBody>
        </p:sp>
        <p:cxnSp>
          <p:nvCxnSpPr>
            <p:cNvPr id="13" name="Elbow Connector 12"/>
            <p:cNvCxnSpPr>
              <a:stCxn id="5" idx="3"/>
              <a:endCxn id="6" idx="1"/>
            </p:cNvCxnSpPr>
            <p:nvPr/>
          </p:nvCxnSpPr>
          <p:spPr bwMode="auto">
            <a:xfrm flipV="1">
              <a:off x="1883488" y="1597564"/>
              <a:ext cx="293476" cy="1763784"/>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5" name="Elbow Connector 14"/>
            <p:cNvCxnSpPr>
              <a:stCxn id="5" idx="3"/>
              <a:endCxn id="7" idx="1"/>
            </p:cNvCxnSpPr>
            <p:nvPr/>
          </p:nvCxnSpPr>
          <p:spPr bwMode="auto">
            <a:xfrm flipV="1">
              <a:off x="1883488" y="2339772"/>
              <a:ext cx="293476" cy="1021576"/>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7" name="Elbow Connector 16"/>
            <p:cNvCxnSpPr>
              <a:stCxn id="5" idx="3"/>
              <a:endCxn id="8" idx="1"/>
            </p:cNvCxnSpPr>
            <p:nvPr/>
          </p:nvCxnSpPr>
          <p:spPr bwMode="auto">
            <a:xfrm flipV="1">
              <a:off x="1883488" y="2832336"/>
              <a:ext cx="293476" cy="529012"/>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9" name="Elbow Connector 18"/>
            <p:cNvCxnSpPr>
              <a:stCxn id="5" idx="3"/>
              <a:endCxn id="9" idx="1"/>
            </p:cNvCxnSpPr>
            <p:nvPr/>
          </p:nvCxnSpPr>
          <p:spPr bwMode="auto">
            <a:xfrm>
              <a:off x="1883488" y="3361348"/>
              <a:ext cx="293476" cy="448292"/>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1" name="Elbow Connector 20"/>
            <p:cNvCxnSpPr>
              <a:stCxn id="5" idx="3"/>
              <a:endCxn id="10" idx="1"/>
            </p:cNvCxnSpPr>
            <p:nvPr/>
          </p:nvCxnSpPr>
          <p:spPr bwMode="auto">
            <a:xfrm>
              <a:off x="1883488" y="3361348"/>
              <a:ext cx="293476" cy="1161648"/>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3" name="Elbow Connector 22"/>
            <p:cNvCxnSpPr>
              <a:stCxn id="5" idx="3"/>
              <a:endCxn id="11" idx="1"/>
            </p:cNvCxnSpPr>
            <p:nvPr/>
          </p:nvCxnSpPr>
          <p:spPr bwMode="auto">
            <a:xfrm>
              <a:off x="1883488" y="3361348"/>
              <a:ext cx="293476" cy="1895176"/>
            </a:xfrm>
            <a:prstGeom prst="bentConnector3">
              <a:avLst/>
            </a:prstGeom>
            <a:solidFill>
              <a:schemeClr val="accent1"/>
            </a:solidFill>
            <a:ln w="9525" cap="flat" cmpd="sng" algn="ctr">
              <a:solidFill>
                <a:schemeClr val="tx1"/>
              </a:solidFill>
              <a:prstDash val="solid"/>
              <a:round/>
              <a:headEnd type="none" w="med" len="med"/>
              <a:tailEnd type="triangle"/>
            </a:ln>
            <a:effectLst/>
          </p:spPr>
        </p:cxn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0750" y="1007624"/>
              <a:ext cx="6716974" cy="5020330"/>
            </a:xfrm>
            <a:prstGeom prst="rect">
              <a:avLst/>
            </a:prstGeom>
          </p:spPr>
        </p:pic>
      </p:grpSp>
      <p:sp>
        <p:nvSpPr>
          <p:cNvPr id="27" name="TextBox 26"/>
          <p:cNvSpPr txBox="1"/>
          <p:nvPr/>
        </p:nvSpPr>
        <p:spPr>
          <a:xfrm>
            <a:off x="3347864" y="6165304"/>
            <a:ext cx="4964822" cy="338554"/>
          </a:xfrm>
          <a:prstGeom prst="rect">
            <a:avLst/>
          </a:prstGeom>
          <a:solidFill>
            <a:schemeClr val="bg1"/>
          </a:solidFill>
          <a:ln>
            <a:solidFill>
              <a:srgbClr val="C00000"/>
            </a:solidFill>
          </a:ln>
        </p:spPr>
        <p:txBody>
          <a:bodyPr wrap="none" rtlCol="0">
            <a:spAutoFit/>
          </a:bodyPr>
          <a:lstStyle/>
          <a:p>
            <a:pPr algn="ctr"/>
            <a:r>
              <a:rPr lang="en-US" altLang="en-US" sz="1600" noProof="1">
                <a:solidFill>
                  <a:srgbClr val="C00000"/>
                </a:solidFill>
                <a:latin typeface="+mn-lt"/>
                <a:ea typeface="ＭＳ Ｐゴシック" charset="-128"/>
                <a:cs typeface="Consolas" panose="020B0609020204030204" pitchFamily="49" charset="0"/>
              </a:rPr>
              <a:t> </a:t>
            </a:r>
            <a:r>
              <a:rPr lang="en-US" altLang="en-US" sz="1600" noProof="1" smtClean="0">
                <a:solidFill>
                  <a:srgbClr val="C00000"/>
                </a:solidFill>
                <a:latin typeface="+mn-lt"/>
                <a:ea typeface="ＭＳ Ｐゴシック" charset="-128"/>
                <a:cs typeface="Consolas" panose="020B0609020204030204" pitchFamily="49" charset="0"/>
              </a:rPr>
              <a:t>… cannot </a:t>
            </a:r>
            <a:r>
              <a:rPr lang="en-US" altLang="en-US" sz="1600" noProof="1">
                <a:solidFill>
                  <a:srgbClr val="C00000"/>
                </a:solidFill>
                <a:latin typeface="+mn-lt"/>
                <a:ea typeface="ＭＳ Ｐゴシック" charset="-128"/>
                <a:cs typeface="Consolas" panose="020B0609020204030204" pitchFamily="49" charset="0"/>
              </a:rPr>
              <a:t>prove X = C (e.g. when C = 0 and X = 10)</a:t>
            </a:r>
            <a:endParaRPr lang="en-US" sz="1600" i="0" kern="1200" dirty="0" smtClean="0">
              <a:solidFill>
                <a:srgbClr val="C00000"/>
              </a:solidFill>
              <a:latin typeface="+mn-lt"/>
              <a:cs typeface="Arial" panose="020B0604020202020204" pitchFamily="34" charset="0"/>
            </a:endParaRPr>
          </a:p>
        </p:txBody>
      </p:sp>
    </p:spTree>
    <p:extLst>
      <p:ext uri="{BB962C8B-B14F-4D97-AF65-F5344CB8AC3E}">
        <p14:creationId xmlns:p14="http://schemas.microsoft.com/office/powerpoint/2010/main" val="1246939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smtClean="0"/>
              <a:t>Solutions for Unprovable Property Example</a:t>
            </a:r>
            <a:endParaRPr lang="en-US" dirty="0"/>
          </a:p>
        </p:txBody>
      </p:sp>
      <p:sp>
        <p:nvSpPr>
          <p:cNvPr id="7" name="Content Placeholder 6"/>
          <p:cNvSpPr>
            <a:spLocks noGrp="1"/>
          </p:cNvSpPr>
          <p:nvPr>
            <p:ph sz="half" idx="10"/>
          </p:nvPr>
        </p:nvSpPr>
        <p:spPr/>
        <p:txBody>
          <a:bodyPr/>
          <a:lstStyle/>
          <a:p>
            <a:r>
              <a:rPr lang="en-US" altLang="en-US" dirty="0" smtClean="0"/>
              <a:t>Maybe </a:t>
            </a:r>
            <a:r>
              <a:rPr lang="en-US" altLang="en-US" dirty="0"/>
              <a:t>we did not expect </a:t>
            </a:r>
            <a:r>
              <a:rPr lang="en-US" altLang="en-US" dirty="0" smtClean="0"/>
              <a:t>value </a:t>
            </a:r>
            <a:r>
              <a:rPr lang="en-US" altLang="en-US" dirty="0"/>
              <a:t>of C to </a:t>
            </a:r>
            <a:r>
              <a:rPr lang="en-US" altLang="en-US" dirty="0" smtClean="0"/>
              <a:t>change…</a:t>
            </a:r>
          </a:p>
          <a:p>
            <a:r>
              <a:rPr lang="en-US" dirty="0" smtClean="0"/>
              <a:t>Make C a constant </a:t>
            </a:r>
          </a:p>
          <a:p>
            <a:endParaRPr lang="en-US" dirty="0"/>
          </a:p>
          <a:p>
            <a:r>
              <a:rPr lang="en-US" dirty="0" smtClean="0"/>
              <a:t>Or add a precondition</a:t>
            </a:r>
            <a:endParaRPr lang="en-US" dirty="0"/>
          </a:p>
        </p:txBody>
      </p:sp>
      <p:grpSp>
        <p:nvGrpSpPr>
          <p:cNvPr id="8" name="Group 7"/>
          <p:cNvGrpSpPr/>
          <p:nvPr/>
        </p:nvGrpSpPr>
        <p:grpSpPr>
          <a:xfrm>
            <a:off x="1619672" y="2492896"/>
            <a:ext cx="3438762" cy="338554"/>
            <a:chOff x="1709302" y="2154342"/>
            <a:chExt cx="3438762" cy="338554"/>
          </a:xfrm>
        </p:grpSpPr>
        <p:sp>
          <p:nvSpPr>
            <p:cNvPr id="4" name="Double Wave 3"/>
            <p:cNvSpPr/>
            <p:nvPr/>
          </p:nvSpPr>
          <p:spPr bwMode="auto">
            <a:xfrm>
              <a:off x="2306603" y="2154342"/>
              <a:ext cx="983855" cy="33855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1709302" y="2154342"/>
              <a:ext cx="3438762" cy="338554"/>
            </a:xfrm>
            <a:prstGeom prst="rect">
              <a:avLst/>
            </a:prstGeom>
            <a:noFill/>
            <a:ln>
              <a:noFill/>
              <a:prstDash val="sysDot"/>
            </a:ln>
          </p:spPr>
          <p:txBody>
            <a:bodyPr wrap="none" rtlCol="0">
              <a:spAutoFit/>
            </a:bodyPr>
            <a:lstStyle/>
            <a:p>
              <a:r>
                <a:rPr lang="en-US" sz="1600" dirty="0" smtClean="0">
                  <a:latin typeface="Consolas" panose="020B0609020204030204" pitchFamily="49" charset="0"/>
                  <a:cs typeface="Consolas" panose="020B0609020204030204" pitchFamily="49" charset="0"/>
                </a:rPr>
                <a:t> C : </a:t>
              </a:r>
              <a:r>
                <a:rPr lang="en-US" sz="1600" b="1" dirty="0" smtClean="0">
                  <a:latin typeface="Consolas" panose="020B0609020204030204" pitchFamily="49" charset="0"/>
                  <a:cs typeface="Consolas" panose="020B0609020204030204" pitchFamily="49" charset="0"/>
                </a:rPr>
                <a:t>constant </a:t>
              </a:r>
              <a:r>
                <a:rPr lang="en-US" sz="1600" dirty="0" smtClean="0">
                  <a:latin typeface="Consolas" panose="020B0609020204030204" pitchFamily="49" charset="0"/>
                  <a:cs typeface="Consolas" panose="020B0609020204030204" pitchFamily="49" charset="0"/>
                </a:rPr>
                <a:t>Natural := 100;</a:t>
              </a:r>
              <a:endParaRPr lang="en-US" sz="1600" i="0" kern="1200" dirty="0" smtClean="0">
                <a:latin typeface="Consolas" panose="020B0609020204030204" pitchFamily="49" charset="0"/>
                <a:cs typeface="Consolas" panose="020B0609020204030204" pitchFamily="49" charset="0"/>
              </a:endParaRPr>
            </a:p>
          </p:txBody>
        </p:sp>
      </p:grpSp>
      <p:grpSp>
        <p:nvGrpSpPr>
          <p:cNvPr id="12" name="Group 11"/>
          <p:cNvGrpSpPr/>
          <p:nvPr/>
        </p:nvGrpSpPr>
        <p:grpSpPr>
          <a:xfrm>
            <a:off x="1619672" y="4055586"/>
            <a:ext cx="5458546" cy="1477328"/>
            <a:chOff x="1718394" y="4509120"/>
            <a:chExt cx="5458546" cy="1477328"/>
          </a:xfrm>
        </p:grpSpPr>
        <p:sp>
          <p:nvSpPr>
            <p:cNvPr id="11" name="Double Wave 10"/>
            <p:cNvSpPr/>
            <p:nvPr/>
          </p:nvSpPr>
          <p:spPr bwMode="auto">
            <a:xfrm>
              <a:off x="2083384" y="5334828"/>
              <a:ext cx="1800200"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0" name="TextBox 9"/>
            <p:cNvSpPr txBox="1"/>
            <p:nvPr/>
          </p:nvSpPr>
          <p:spPr>
            <a:xfrm>
              <a:off x="1718394" y="4509120"/>
              <a:ext cx="5458546" cy="1477328"/>
            </a:xfrm>
            <a:prstGeom prst="rect">
              <a:avLst/>
            </a:prstGeom>
            <a:noFill/>
          </p:spPr>
          <p:txBody>
            <a:bodyPr wrap="none" rtlCol="0">
              <a:spAutoFit/>
            </a:bodyPr>
            <a:lstStyle/>
            <a:p>
              <a:r>
                <a:rPr lang="en-US" sz="1600" noProof="1" smtClean="0">
                  <a:latin typeface="Consolas" panose="020B0609020204030204" pitchFamily="49" charset="0"/>
                  <a:cs typeface="Consolas" panose="020B0609020204030204" pitchFamily="49" charset="0"/>
                </a:rPr>
                <a:t>C : Natural := 100;</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procedure </a:t>
              </a:r>
              <a:r>
                <a:rPr lang="en-US" sz="1600" noProof="1" smtClean="0">
                  <a:latin typeface="Consolas" panose="020B0609020204030204" pitchFamily="49" charset="0"/>
                  <a:cs typeface="Consolas" panose="020B0609020204030204" pitchFamily="49" charset="0"/>
                </a:rPr>
                <a:t>Increase (X : </a:t>
              </a:r>
              <a:r>
                <a:rPr lang="en-US" sz="1600" b="1" noProof="1" smtClean="0">
                  <a:latin typeface="Consolas" panose="020B0609020204030204" pitchFamily="49" charset="0"/>
                  <a:cs typeface="Consolas" panose="020B0609020204030204" pitchFamily="49" charset="0"/>
                </a:rPr>
                <a:t>in out </a:t>
              </a:r>
              <a:r>
                <a:rPr lang="en-US" sz="1600" noProof="1" smtClean="0">
                  <a:latin typeface="Consolas" panose="020B0609020204030204" pitchFamily="49" charset="0"/>
                  <a:cs typeface="Consolas" panose="020B0609020204030204" pitchFamily="49" charset="0"/>
                </a:rPr>
                <a:t>Natural) </a:t>
              </a:r>
              <a:r>
                <a:rPr lang="en-US" sz="1600" b="1" noProof="1" smtClean="0">
                  <a:latin typeface="Consolas" panose="020B0609020204030204" pitchFamily="49" charset="0"/>
                  <a:cs typeface="Consolas" panose="020B0609020204030204" pitchFamily="49" charset="0"/>
                </a:rPr>
                <a:t>with</a:t>
              </a:r>
            </a:p>
            <a:p>
              <a:pPr>
                <a:spcBef>
                  <a:spcPts val="6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Pre  =&gt; C = 100,</a:t>
              </a:r>
            </a:p>
            <a:p>
              <a:pPr>
                <a:spcBef>
                  <a:spcPts val="6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Post =&gt; (</a:t>
              </a:r>
              <a:r>
                <a:rPr lang="en-US" sz="1600" b="1" noProof="1" smtClean="0">
                  <a:latin typeface="Consolas" panose="020B0609020204030204" pitchFamily="49" charset="0"/>
                  <a:cs typeface="Consolas" panose="020B0609020204030204" pitchFamily="49" charset="0"/>
                </a:rPr>
                <a:t>if </a:t>
              </a:r>
              <a:r>
                <a:rPr lang="en-US" sz="1600" noProof="1" smtClean="0">
                  <a:latin typeface="Consolas" panose="020B0609020204030204" pitchFamily="49" charset="0"/>
                  <a:cs typeface="Consolas" panose="020B0609020204030204" pitchFamily="49" charset="0"/>
                </a:rPr>
                <a:t>X &lt; C </a:t>
              </a:r>
              <a:r>
                <a:rPr lang="en-US" sz="1600" b="1" noProof="1" smtClean="0">
                  <a:latin typeface="Consolas" panose="020B0609020204030204" pitchFamily="49" charset="0"/>
                  <a:cs typeface="Consolas" panose="020B0609020204030204" pitchFamily="49" charset="0"/>
                </a:rPr>
                <a:t>then </a:t>
              </a:r>
              <a:r>
                <a:rPr lang="en-US" sz="1600" noProof="1" smtClean="0">
                  <a:latin typeface="Consolas" panose="020B0609020204030204" pitchFamily="49" charset="0"/>
                  <a:cs typeface="Consolas" panose="020B0609020204030204" pitchFamily="49" charset="0"/>
                </a:rPr>
                <a:t>X &gt; X'Old </a:t>
              </a:r>
              <a:r>
                <a:rPr lang="en-US" sz="1600" b="1" noProof="1" smtClean="0">
                  <a:latin typeface="Consolas" panose="020B0609020204030204" pitchFamily="49" charset="0"/>
                  <a:cs typeface="Consolas" panose="020B0609020204030204" pitchFamily="49" charset="0"/>
                </a:rPr>
                <a:t>else </a:t>
              </a:r>
              <a:r>
                <a:rPr lang="en-US" sz="1600" noProof="1" smtClean="0">
                  <a:latin typeface="Consolas" panose="020B0609020204030204" pitchFamily="49" charset="0"/>
                  <a:cs typeface="Consolas" panose="020B0609020204030204" pitchFamily="49" charset="0"/>
                </a:rPr>
                <a:t>X = C)</a:t>
              </a:r>
              <a:endParaRPr lang="en-US" sz="16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98949108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Step 3: [Timeout] or [Prover]?</a:t>
            </a:r>
            <a:endParaRPr lang="en-US" dirty="0"/>
          </a:p>
        </p:txBody>
      </p:sp>
      <p:sp>
        <p:nvSpPr>
          <p:cNvPr id="31747" name="Espace réservé du contenu 2"/>
          <p:cNvSpPr>
            <a:spLocks noGrp="1"/>
          </p:cNvSpPr>
          <p:nvPr>
            <p:ph sz="half" idx="10"/>
          </p:nvPr>
        </p:nvSpPr>
        <p:spPr/>
        <p:txBody>
          <a:bodyPr/>
          <a:lstStyle/>
          <a:p>
            <a:r>
              <a:rPr lang="en-US" dirty="0"/>
              <a:t>The prover runs out of time [Timeout]</a:t>
            </a:r>
          </a:p>
          <a:p>
            <a:pPr lvl="1"/>
            <a:r>
              <a:rPr lang="en-US" altLang="en-US" dirty="0" smtClean="0"/>
              <a:t>GNATprove may loop forever without reaching a conclusion</a:t>
            </a:r>
          </a:p>
          <a:p>
            <a:pPr lvl="1"/>
            <a:r>
              <a:rPr lang="en-US" altLang="en-US" dirty="0" smtClean="0"/>
              <a:t>Therefore GNATprove has a timeout specified</a:t>
            </a:r>
          </a:p>
          <a:p>
            <a:r>
              <a:rPr lang="en-US" dirty="0" smtClean="0"/>
              <a:t>The </a:t>
            </a:r>
            <a:r>
              <a:rPr lang="en-US" dirty="0"/>
              <a:t>prover is not smart enough [Prover</a:t>
            </a:r>
            <a:r>
              <a:rPr lang="en-US" dirty="0" smtClean="0"/>
              <a:t>]</a:t>
            </a:r>
          </a:p>
          <a:p>
            <a:pPr lvl="1"/>
            <a:r>
              <a:rPr lang="en-US" altLang="en-US" dirty="0" smtClean="0"/>
              <a:t>GNATprove may fail to prove a valid condition</a:t>
            </a:r>
          </a:p>
          <a:p>
            <a:pPr lvl="1"/>
            <a:r>
              <a:rPr lang="en-US" altLang="en-US" dirty="0" smtClean="0"/>
              <a:t>Note that underlying provers are continually improving…</a:t>
            </a:r>
          </a:p>
          <a:p>
            <a:r>
              <a:rPr lang="en-US" dirty="0"/>
              <a:t>See </a:t>
            </a:r>
            <a:r>
              <a:rPr lang="en-US" dirty="0" smtClean="0"/>
              <a:t>UG, Appendix F “GNATprove Limitations”</a:t>
            </a:r>
            <a:endParaRPr lang="en-US" dirty="0"/>
          </a:p>
        </p:txBody>
      </p:sp>
    </p:spTree>
    <p:extLst>
      <p:ext uri="{BB962C8B-B14F-4D97-AF65-F5344CB8AC3E}">
        <p14:creationId xmlns:p14="http://schemas.microsoft.com/office/powerpoint/2010/main" val="147143884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en-US" dirty="0"/>
              <a:t>Step 3: [</a:t>
            </a:r>
            <a:r>
              <a:rPr lang="en-US" dirty="0" smtClean="0"/>
              <a:t>Timeout] </a:t>
            </a:r>
            <a:r>
              <a:rPr lang="en-US" dirty="0"/>
              <a:t>or [Prover</a:t>
            </a:r>
            <a:r>
              <a:rPr lang="en-US" dirty="0" smtClean="0"/>
              <a:t>] Example</a:t>
            </a:r>
            <a:endParaRPr lang="en-US" dirty="0"/>
          </a:p>
        </p:txBody>
      </p:sp>
      <p:sp>
        <p:nvSpPr>
          <p:cNvPr id="11" name="Content Placeholder 10"/>
          <p:cNvSpPr>
            <a:spLocks noGrp="1"/>
          </p:cNvSpPr>
          <p:nvPr>
            <p:ph sz="half" idx="10"/>
          </p:nvPr>
        </p:nvSpPr>
        <p:spPr/>
        <p:txBody>
          <a:bodyPr/>
          <a:lstStyle/>
          <a:p>
            <a:r>
              <a:rPr lang="en-US" altLang="fr-FR" dirty="0">
                <a:ea typeface="ＭＳ Ｐゴシック" panose="020B0600070205080204" pitchFamily="34" charset="-128"/>
              </a:rPr>
              <a:t>N</a:t>
            </a:r>
            <a:r>
              <a:rPr lang="en-US" altLang="en-US" dirty="0">
                <a:ea typeface="ヒラギノ角ゴ ProN W3" pitchFamily="-84" charset="-128"/>
              </a:rPr>
              <a:t>on-linear arithmetic (multiplication, division, modulo…) is not well handled by provers in general</a:t>
            </a:r>
            <a:endParaRPr lang="en-US" altLang="fr-FR" dirty="0">
              <a:ea typeface="ＭＳ Ｐゴシック" panose="020B0600070205080204" pitchFamily="34" charset="-128"/>
            </a:endParaRPr>
          </a:p>
          <a:p>
            <a:endParaRPr lang="en-US" dirty="0"/>
          </a:p>
        </p:txBody>
      </p:sp>
      <p:sp>
        <p:nvSpPr>
          <p:cNvPr id="6" name="TextBox 5"/>
          <p:cNvSpPr txBox="1"/>
          <p:nvPr/>
        </p:nvSpPr>
        <p:spPr>
          <a:xfrm>
            <a:off x="680838" y="2373942"/>
            <a:ext cx="5907386" cy="3575338"/>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function </a:t>
            </a:r>
            <a:r>
              <a:rPr lang="en-US" sz="1600" noProof="1" smtClean="0">
                <a:latin typeface="Consolas" panose="020B0609020204030204" pitchFamily="49" charset="0"/>
                <a:cs typeface="Consolas" panose="020B0609020204030204" pitchFamily="49" charset="0"/>
              </a:rPr>
              <a:t>GCD (A, B : Positive) </a:t>
            </a:r>
            <a:r>
              <a:rPr lang="en-US" sz="1600" b="1" noProof="1" smtClean="0">
                <a:latin typeface="Consolas" panose="020B0609020204030204" pitchFamily="49" charset="0"/>
                <a:cs typeface="Consolas" panose="020B0609020204030204" pitchFamily="49" charset="0"/>
              </a:rPr>
              <a:t>return </a:t>
            </a:r>
            <a:r>
              <a:rPr lang="en-US" sz="1600" noProof="1" smtClean="0">
                <a:latin typeface="Consolas" panose="020B0609020204030204" pitchFamily="49" charset="0"/>
                <a:cs typeface="Consolas" panose="020B0609020204030204" pitchFamily="49" charset="0"/>
              </a:rPr>
              <a:t>Positive </a:t>
            </a:r>
            <a:r>
              <a:rPr lang="en-US" sz="1600" b="1" noProof="1" smtClean="0">
                <a:latin typeface="Consolas" panose="020B0609020204030204" pitchFamily="49" charset="0"/>
                <a:cs typeface="Consolas" panose="020B0609020204030204" pitchFamily="49" charset="0"/>
              </a:rPr>
              <a:t>with</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Post =&gt; A </a:t>
            </a:r>
            <a:r>
              <a:rPr lang="en-US" sz="1600" b="1" noProof="1" smtClean="0">
                <a:latin typeface="Consolas" panose="020B0609020204030204" pitchFamily="49" charset="0"/>
                <a:cs typeface="Consolas" panose="020B0609020204030204" pitchFamily="49" charset="0"/>
              </a:rPr>
              <a:t>mod </a:t>
            </a:r>
            <a:r>
              <a:rPr lang="en-US" sz="1600" noProof="1" smtClean="0">
                <a:latin typeface="Consolas" panose="020B0609020204030204" pitchFamily="49" charset="0"/>
                <a:cs typeface="Consolas" panose="020B0609020204030204" pitchFamily="49" charset="0"/>
              </a:rPr>
              <a:t>GCD'Result = 0</a:t>
            </a:r>
          </a:p>
          <a:p>
            <a:pPr>
              <a:spcBef>
                <a:spcPts val="300"/>
              </a:spcBef>
            </a:pPr>
            <a:r>
              <a:rPr lang="en-US" sz="1600" b="1" noProof="1" smtClean="0">
                <a:latin typeface="Consolas" panose="020B0609020204030204" pitchFamily="49" charset="0"/>
                <a:cs typeface="Consolas" panose="020B0609020204030204" pitchFamily="49" charset="0"/>
              </a:rPr>
              <a:t>           and </a:t>
            </a:r>
            <a:r>
              <a:rPr lang="en-US" sz="1600" noProof="1" smtClean="0">
                <a:latin typeface="Consolas" panose="020B0609020204030204" pitchFamily="49" charset="0"/>
                <a:cs typeface="Consolas" panose="020B0609020204030204" pitchFamily="49" charset="0"/>
              </a:rPr>
              <a:t>B </a:t>
            </a:r>
            <a:r>
              <a:rPr lang="en-US" sz="1600" b="1" noProof="1" smtClean="0">
                <a:latin typeface="Consolas" panose="020B0609020204030204" pitchFamily="49" charset="0"/>
                <a:cs typeface="Consolas" panose="020B0609020204030204" pitchFamily="49" charset="0"/>
              </a:rPr>
              <a:t>mod </a:t>
            </a:r>
            <a:r>
              <a:rPr lang="en-US" sz="1600" noProof="1" smtClean="0">
                <a:latin typeface="Consolas" panose="020B0609020204030204" pitchFamily="49" charset="0"/>
                <a:cs typeface="Consolas" panose="020B0609020204030204" pitchFamily="49" charset="0"/>
              </a:rPr>
              <a:t>GCD'Result = 0</a:t>
            </a:r>
          </a:p>
          <a:p>
            <a:r>
              <a:rPr lang="en-US" sz="1600" b="1" noProof="1" smtClean="0">
                <a:latin typeface="Consolas" panose="020B0609020204030204" pitchFamily="49" charset="0"/>
                <a:cs typeface="Consolas" panose="020B0609020204030204" pitchFamily="49" charset="0"/>
              </a:rPr>
              <a:t>is</a:t>
            </a:r>
          </a:p>
          <a:p>
            <a:r>
              <a:rPr lang="en-US" sz="1600" b="1" noProof="1" smtClean="0">
                <a:latin typeface="Consolas" panose="020B0609020204030204" pitchFamily="49" charset="0"/>
                <a:cs typeface="Consolas" panose="020B0609020204030204" pitchFamily="49" charset="0"/>
              </a:rPr>
              <a:t>begin</a:t>
            </a:r>
          </a:p>
          <a:p>
            <a:pPr>
              <a:spcBef>
                <a:spcPts val="200"/>
              </a:spcBef>
            </a:pPr>
            <a:r>
              <a:rPr lang="en-US" sz="1600" b="1" noProof="1" smtClean="0">
                <a:latin typeface="Consolas" panose="020B0609020204030204" pitchFamily="49" charset="0"/>
                <a:cs typeface="Consolas" panose="020B0609020204030204" pitchFamily="49" charset="0"/>
              </a:rPr>
              <a:t>   if </a:t>
            </a:r>
            <a:r>
              <a:rPr lang="en-US" sz="1600" noProof="1" smtClean="0">
                <a:latin typeface="Consolas" panose="020B0609020204030204" pitchFamily="49" charset="0"/>
                <a:cs typeface="Consolas" panose="020B0609020204030204" pitchFamily="49" charset="0"/>
              </a:rPr>
              <a:t>A &gt; B </a:t>
            </a:r>
            <a:r>
              <a:rPr lang="en-US" sz="1600" b="1" noProof="1" smtClean="0">
                <a:latin typeface="Consolas" panose="020B0609020204030204" pitchFamily="49" charset="0"/>
                <a:cs typeface="Consolas" panose="020B0609020204030204" pitchFamily="49" charset="0"/>
              </a:rPr>
              <a:t>then</a:t>
            </a:r>
          </a:p>
          <a:p>
            <a:pPr>
              <a:spcBef>
                <a:spcPts val="200"/>
              </a:spcBef>
            </a:pPr>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GCD (A - B, B);</a:t>
            </a:r>
          </a:p>
          <a:p>
            <a:pPr>
              <a:spcBef>
                <a:spcPts val="200"/>
              </a:spcBef>
            </a:pPr>
            <a:r>
              <a:rPr lang="en-US" sz="1600" b="1" noProof="1" smtClean="0">
                <a:latin typeface="Consolas" panose="020B0609020204030204" pitchFamily="49" charset="0"/>
                <a:cs typeface="Consolas" panose="020B0609020204030204" pitchFamily="49" charset="0"/>
              </a:rPr>
              <a:t>   elsif </a:t>
            </a:r>
            <a:r>
              <a:rPr lang="en-US" sz="1600" noProof="1" smtClean="0">
                <a:latin typeface="Consolas" panose="020B0609020204030204" pitchFamily="49" charset="0"/>
                <a:cs typeface="Consolas" panose="020B0609020204030204" pitchFamily="49" charset="0"/>
              </a:rPr>
              <a:t>B &gt; A </a:t>
            </a:r>
            <a:r>
              <a:rPr lang="en-US" sz="1600" b="1" noProof="1" smtClean="0">
                <a:latin typeface="Consolas" panose="020B0609020204030204" pitchFamily="49" charset="0"/>
                <a:cs typeface="Consolas" panose="020B0609020204030204" pitchFamily="49" charset="0"/>
              </a:rPr>
              <a:t>then</a:t>
            </a:r>
          </a:p>
          <a:p>
            <a:pPr>
              <a:spcBef>
                <a:spcPts val="200"/>
              </a:spcBef>
            </a:pPr>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GCD (A, B - A);</a:t>
            </a:r>
          </a:p>
          <a:p>
            <a:pPr>
              <a:spcBef>
                <a:spcPts val="200"/>
              </a:spcBef>
            </a:pPr>
            <a:r>
              <a:rPr lang="en-US" sz="1600" b="1" noProof="1" smtClean="0">
                <a:latin typeface="Consolas" panose="020B0609020204030204" pitchFamily="49" charset="0"/>
                <a:cs typeface="Consolas" panose="020B0609020204030204" pitchFamily="49" charset="0"/>
              </a:rPr>
              <a:t>   else</a:t>
            </a:r>
          </a:p>
          <a:p>
            <a:pPr>
              <a:spcBef>
                <a:spcPts val="200"/>
              </a:spcBef>
            </a:pPr>
            <a:r>
              <a:rPr lang="en-US" sz="1600" b="1" noProof="1" smtClean="0">
                <a:latin typeface="Consolas" panose="020B0609020204030204" pitchFamily="49" charset="0"/>
                <a:cs typeface="Consolas" panose="020B0609020204030204" pitchFamily="49" charset="0"/>
              </a:rPr>
              <a:t>      return </a:t>
            </a:r>
            <a:r>
              <a:rPr lang="en-US" sz="1600" noProof="1" smtClean="0">
                <a:latin typeface="Consolas" panose="020B0609020204030204" pitchFamily="49" charset="0"/>
                <a:cs typeface="Consolas" panose="020B0609020204030204" pitchFamily="49" charset="0"/>
              </a:rPr>
              <a:t>A;</a:t>
            </a:r>
          </a:p>
          <a:p>
            <a:pPr>
              <a:spcBef>
                <a:spcPts val="200"/>
              </a:spcBef>
            </a:pPr>
            <a:r>
              <a:rPr lang="en-US" sz="1600" b="1" noProof="1" smtClean="0">
                <a:latin typeface="Consolas" panose="020B0609020204030204" pitchFamily="49" charset="0"/>
                <a:cs typeface="Consolas" panose="020B0609020204030204" pitchFamily="49" charset="0"/>
              </a:rPr>
              <a:t>   end if</a:t>
            </a:r>
            <a:r>
              <a:rPr lang="en-US" sz="1600" noProof="1" smtClean="0">
                <a:latin typeface="Consolas" panose="020B0609020204030204" pitchFamily="49" charset="0"/>
                <a:cs typeface="Consolas" panose="020B0609020204030204" pitchFamily="49" charset="0"/>
              </a:rPr>
              <a:t>;</a:t>
            </a:r>
          </a:p>
          <a:p>
            <a:pPr>
              <a:spcBef>
                <a:spcPts val="200"/>
              </a:spcBef>
            </a:pPr>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GCD;</a:t>
            </a:r>
            <a:endParaRPr lang="en-US" sz="1600" i="0" kern="1200" noProof="1" smtClean="0">
              <a:latin typeface="Consolas" panose="020B0609020204030204" pitchFamily="49" charset="0"/>
              <a:cs typeface="Consolas" panose="020B0609020204030204" pitchFamily="49" charset="0"/>
            </a:endParaRPr>
          </a:p>
        </p:txBody>
      </p:sp>
      <p:sp>
        <p:nvSpPr>
          <p:cNvPr id="7" name="Rectangle 6"/>
          <p:cNvSpPr/>
          <p:nvPr/>
        </p:nvSpPr>
        <p:spPr bwMode="auto">
          <a:xfrm>
            <a:off x="4198427" y="2725932"/>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8" name="Curved Connector 7"/>
          <p:cNvCxnSpPr>
            <a:stCxn id="9" idx="0"/>
            <a:endCxn id="7" idx="3"/>
          </p:cNvCxnSpPr>
          <p:nvPr/>
        </p:nvCxnSpPr>
        <p:spPr bwMode="auto">
          <a:xfrm rot="16200000" flipV="1">
            <a:off x="5218850" y="2029545"/>
            <a:ext cx="787416" cy="2396214"/>
          </a:xfrm>
          <a:prstGeom prst="curvedConnector2">
            <a:avLst/>
          </a:prstGeom>
          <a:solidFill>
            <a:schemeClr val="accent1"/>
          </a:solidFill>
          <a:ln w="9525" cap="flat" cmpd="sng" algn="ctr">
            <a:solidFill>
              <a:srgbClr val="C00000"/>
            </a:solidFill>
            <a:prstDash val="solid"/>
            <a:round/>
            <a:headEnd type="none" w="med" len="med"/>
            <a:tailEnd type="triangle"/>
          </a:ln>
          <a:effectLst/>
        </p:spPr>
      </p:cxnSp>
      <p:grpSp>
        <p:nvGrpSpPr>
          <p:cNvPr id="5" name="Group 4"/>
          <p:cNvGrpSpPr/>
          <p:nvPr/>
        </p:nvGrpSpPr>
        <p:grpSpPr>
          <a:xfrm>
            <a:off x="5004048" y="3621360"/>
            <a:ext cx="3613233" cy="1225525"/>
            <a:chOff x="5292080" y="3284984"/>
            <a:chExt cx="3613233" cy="1225525"/>
          </a:xfrm>
        </p:grpSpPr>
        <p:sp>
          <p:nvSpPr>
            <p:cNvPr id="9" name="TextBox 8"/>
            <p:cNvSpPr txBox="1"/>
            <p:nvPr/>
          </p:nvSpPr>
          <p:spPr>
            <a:xfrm>
              <a:off x="5292080" y="3284984"/>
              <a:ext cx="3613233" cy="882293"/>
            </a:xfrm>
            <a:prstGeom prst="rect">
              <a:avLst/>
            </a:prstGeom>
            <a:noFill/>
            <a:ln>
              <a:solidFill>
                <a:srgbClr val="C00000"/>
              </a:solidFill>
            </a:ln>
          </p:spPr>
          <p:txBody>
            <a:bodyPr wrap="none" rtlCol="0">
              <a:spAutoFit/>
            </a:bodyPr>
            <a:lstStyle/>
            <a:p>
              <a:pPr algn="ctr">
                <a:spcBef>
                  <a:spcPts val="200"/>
                </a:spcBef>
              </a:pPr>
              <a:r>
                <a:rPr lang="en-US" altLang="en-US" sz="1600" noProof="1">
                  <a:solidFill>
                    <a:srgbClr val="FF0000"/>
                  </a:solidFill>
                  <a:ea typeface="ＭＳ Ｐゴシック" charset="-128"/>
                  <a:cs typeface="Arial" panose="020B0604020202020204" pitchFamily="34" charset="0"/>
                </a:rPr>
                <a:t>medium: postcondition might fail, </a:t>
              </a:r>
              <a:endParaRPr lang="en-US" altLang="en-US" sz="1600" noProof="1" smtClean="0">
                <a:solidFill>
                  <a:srgbClr val="FF0000"/>
                </a:solidFill>
                <a:ea typeface="ＭＳ Ｐゴシック" charset="-128"/>
                <a:cs typeface="Arial" panose="020B0604020202020204" pitchFamily="34" charset="0"/>
              </a:endParaRPr>
            </a:p>
            <a:p>
              <a:pPr algn="ctr">
                <a:spcBef>
                  <a:spcPts val="200"/>
                </a:spcBef>
              </a:pPr>
              <a:r>
                <a:rPr lang="en-US" altLang="en-US" sz="1600" noProof="1" smtClean="0">
                  <a:solidFill>
                    <a:srgbClr val="FF0000"/>
                  </a:solidFill>
                  <a:ea typeface="ＭＳ Ｐゴシック" charset="-128"/>
                  <a:cs typeface="Arial" panose="020B0604020202020204" pitchFamily="34" charset="0"/>
                </a:rPr>
                <a:t>cannot </a:t>
              </a:r>
              <a:r>
                <a:rPr lang="en-US" altLang="en-US" sz="1600" noProof="1">
                  <a:solidFill>
                    <a:srgbClr val="FF0000"/>
                  </a:solidFill>
                  <a:ea typeface="ＭＳ Ｐゴシック" charset="-128"/>
                  <a:cs typeface="Arial" panose="020B0604020202020204" pitchFamily="34" charset="0"/>
                </a:rPr>
                <a:t>prove A mod GCD'Result = </a:t>
              </a:r>
              <a:r>
                <a:rPr lang="en-US" altLang="en-US" sz="1600" noProof="1" smtClean="0">
                  <a:solidFill>
                    <a:srgbClr val="FF0000"/>
                  </a:solidFill>
                  <a:ea typeface="ＭＳ Ｐゴシック" charset="-128"/>
                  <a:cs typeface="Arial" panose="020B0604020202020204" pitchFamily="34" charset="0"/>
                </a:rPr>
                <a:t>0</a:t>
              </a:r>
            </a:p>
            <a:p>
              <a:pPr algn="ctr">
                <a:spcBef>
                  <a:spcPts val="200"/>
                </a:spcBef>
              </a:pPr>
              <a:r>
                <a:rPr lang="en-US" altLang="en-US" sz="1600" noProof="1" smtClean="0">
                  <a:solidFill>
                    <a:srgbClr val="FF0000"/>
                  </a:solidFill>
                  <a:ea typeface="ＭＳ Ｐゴシック" charset="-128"/>
                  <a:cs typeface="Arial" panose="020B0604020202020204" pitchFamily="34" charset="0"/>
                </a:rPr>
                <a:t>(e.g</a:t>
              </a:r>
              <a:r>
                <a:rPr lang="en-US" altLang="en-US" sz="1600" noProof="1">
                  <a:solidFill>
                    <a:srgbClr val="FF0000"/>
                  </a:solidFill>
                  <a:ea typeface="ＭＳ Ｐゴシック" charset="-128"/>
                  <a:cs typeface="Arial" panose="020B0604020202020204" pitchFamily="34" charset="0"/>
                </a:rPr>
                <a:t>. when A = 8 and GCD'Result = 2)</a:t>
              </a:r>
              <a:endParaRPr lang="en-US" sz="1600" i="0" kern="1200" dirty="0" smtClean="0">
                <a:solidFill>
                  <a:srgbClr val="FF0000"/>
                </a:solidFill>
                <a:cs typeface="Arial" panose="020B0604020202020204" pitchFamily="34" charset="0"/>
              </a:endParaRPr>
            </a:p>
          </p:txBody>
        </p:sp>
        <p:sp>
          <p:nvSpPr>
            <p:cNvPr id="4" name="TextBox 3"/>
            <p:cNvSpPr txBox="1"/>
            <p:nvPr/>
          </p:nvSpPr>
          <p:spPr>
            <a:xfrm>
              <a:off x="5581293" y="4171955"/>
              <a:ext cx="3034805" cy="338554"/>
            </a:xfrm>
            <a:prstGeom prst="rect">
              <a:avLst/>
            </a:prstGeom>
            <a:noFill/>
          </p:spPr>
          <p:txBody>
            <a:bodyPr wrap="none" rtlCol="0">
              <a:spAutoFit/>
            </a:bodyPr>
            <a:lstStyle/>
            <a:p>
              <a:r>
                <a:rPr lang="en-US" sz="1600" i="0" kern="1200" dirty="0" smtClean="0"/>
                <a:t>When in fact 8 mod 2 does = 0!</a:t>
              </a:r>
            </a:p>
          </p:txBody>
        </p:sp>
      </p:grpSp>
    </p:spTree>
    <p:extLst>
      <p:ext uri="{BB962C8B-B14F-4D97-AF65-F5344CB8AC3E}">
        <p14:creationId xmlns:p14="http://schemas.microsoft.com/office/powerpoint/2010/main" val="6251736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dirty="0" smtClean="0"/>
              <a:t>Investigating Prover Shortcomings</a:t>
            </a:r>
            <a:endParaRPr lang="en-US" altLang="en-US" dirty="0"/>
          </a:p>
        </p:txBody>
      </p:sp>
      <p:sp>
        <p:nvSpPr>
          <p:cNvPr id="46082" name="Espace réservé du contenu 2"/>
          <p:cNvSpPr>
            <a:spLocks noGrp="1"/>
          </p:cNvSpPr>
          <p:nvPr>
            <p:ph sz="half" idx="10"/>
          </p:nvPr>
        </p:nvSpPr>
        <p:spPr/>
        <p:txBody>
          <a:bodyPr/>
          <a:lstStyle/>
          <a:p>
            <a:pPr marL="457200" indent="-457200">
              <a:buFont typeface="+mj-lt"/>
              <a:buAutoNum type="arabicPeriod"/>
            </a:pPr>
            <a:r>
              <a:rPr lang="en-US" altLang="en-US" dirty="0" smtClean="0"/>
              <a:t>Try giving GNATprove more time per VC</a:t>
            </a:r>
          </a:p>
          <a:p>
            <a:pPr lvl="1"/>
            <a:r>
              <a:rPr lang="en-US" altLang="en-US" dirty="0" smtClean="0"/>
              <a:t>GNATprove option “--timeout” or </a:t>
            </a:r>
            <a:r>
              <a:rPr lang="en-US" altLang="en-US" dirty="0"/>
              <a:t>the dialog box inside GPS </a:t>
            </a:r>
            <a:endParaRPr lang="en-US" altLang="en-US" dirty="0" smtClean="0"/>
          </a:p>
          <a:p>
            <a:pPr marL="457200" indent="-457200">
              <a:buFont typeface="+mj-lt"/>
              <a:buAutoNum type="arabicPeriod"/>
            </a:pPr>
            <a:r>
              <a:rPr lang="en-US" altLang="en-US" dirty="0" smtClean="0"/>
              <a:t>Try an alternative </a:t>
            </a:r>
            <a:r>
              <a:rPr lang="en-US" altLang="en-US" dirty="0"/>
              <a:t>automatic </a:t>
            </a:r>
            <a:r>
              <a:rPr lang="en-US" altLang="en-US" dirty="0" smtClean="0"/>
              <a:t>prover, if available</a:t>
            </a:r>
          </a:p>
          <a:p>
            <a:pPr marL="685800" lvl="1"/>
            <a:r>
              <a:rPr lang="en-US" altLang="en-US" dirty="0"/>
              <a:t>GNATprove option </a:t>
            </a:r>
            <a:r>
              <a:rPr lang="en-US" altLang="en-US" dirty="0" smtClean="0"/>
              <a:t>“--prover” </a:t>
            </a:r>
            <a:r>
              <a:rPr lang="en-US" altLang="en-US" dirty="0"/>
              <a:t>or the dialog box inside </a:t>
            </a:r>
            <a:r>
              <a:rPr lang="en-US" altLang="en-US" dirty="0" smtClean="0"/>
              <a:t>GPS</a:t>
            </a:r>
            <a:endParaRPr lang="en-US" altLang="fr-FR" dirty="0" smtClean="0"/>
          </a:p>
        </p:txBody>
      </p:sp>
      <p:sp>
        <p:nvSpPr>
          <p:cNvPr id="8" name="TextBox 7"/>
          <p:cNvSpPr txBox="1"/>
          <p:nvPr/>
        </p:nvSpPr>
        <p:spPr>
          <a:xfrm>
            <a:off x="7244612" y="4725144"/>
            <a:ext cx="1370383" cy="1077218"/>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“Advanced” SPARK User Profile</a:t>
            </a:r>
          </a:p>
          <a:p>
            <a:pPr algn="ctr"/>
            <a:r>
              <a:rPr lang="en-US" sz="1600" i="0" kern="1200" dirty="0" smtClean="0"/>
              <a:t>Preference</a:t>
            </a:r>
          </a:p>
        </p:txBody>
      </p:sp>
      <p:pic>
        <p:nvPicPr>
          <p:cNvPr id="9" name="Picture 8"/>
          <p:cNvPicPr>
            <a:picLocks noChangeAspect="1"/>
          </p:cNvPicPr>
          <p:nvPr/>
        </p:nvPicPr>
        <p:blipFill>
          <a:blip r:embed="rId3"/>
          <a:stretch>
            <a:fillRect/>
          </a:stretch>
        </p:blipFill>
        <p:spPr>
          <a:xfrm>
            <a:off x="1169752" y="3106489"/>
            <a:ext cx="5586725" cy="35154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502679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Provers Under the Hood</a:t>
            </a:r>
            <a:endParaRPr lang="en-US" dirty="0"/>
          </a:p>
        </p:txBody>
      </p:sp>
      <p:grpSp>
        <p:nvGrpSpPr>
          <p:cNvPr id="9" name="Group 8"/>
          <p:cNvGrpSpPr/>
          <p:nvPr/>
        </p:nvGrpSpPr>
        <p:grpSpPr>
          <a:xfrm>
            <a:off x="151997" y="1120823"/>
            <a:ext cx="8840007" cy="5260505"/>
            <a:chOff x="151997" y="1120823"/>
            <a:chExt cx="8840007" cy="5260505"/>
          </a:xfrm>
        </p:grpSpPr>
        <p:grpSp>
          <p:nvGrpSpPr>
            <p:cNvPr id="3" name="Group 2"/>
            <p:cNvGrpSpPr/>
            <p:nvPr/>
          </p:nvGrpSpPr>
          <p:grpSpPr>
            <a:xfrm>
              <a:off x="151997" y="1628800"/>
              <a:ext cx="1669368" cy="1393037"/>
              <a:chOff x="-19535" y="1038656"/>
              <a:chExt cx="1669368" cy="1393037"/>
            </a:xfrm>
          </p:grpSpPr>
          <p:sp>
            <p:nvSpPr>
              <p:cNvPr id="50" name="Rectangle 8"/>
              <p:cNvSpPr>
                <a:spLocks noChangeArrowheads="1"/>
              </p:cNvSpPr>
              <p:nvPr/>
            </p:nvSpPr>
            <p:spPr bwMode="auto">
              <a:xfrm>
                <a:off x="-19535" y="1038656"/>
                <a:ext cx="1669368" cy="58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ts val="600"/>
                  </a:spcBef>
                  <a:buClr>
                    <a:srgbClr val="404040"/>
                  </a:buClr>
                  <a:buChar char="•"/>
                  <a:defRPr sz="2000" b="1">
                    <a:solidFill>
                      <a:srgbClr val="404040"/>
                    </a:solidFill>
                    <a:latin typeface="Verdana" panose="020B0604030504040204" pitchFamily="34" charset="0"/>
                    <a:ea typeface="Verdana" panose="020B0604030504040204" pitchFamily="34" charset="0"/>
                    <a:cs typeface="Verdana" panose="020B0604030504040204" pitchFamily="34" charset="0"/>
                  </a:defRPr>
                </a:lvl1pPr>
                <a:lvl2pPr marL="742950" indent="-28575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nSpc>
                    <a:spcPct val="120000"/>
                  </a:lnSpc>
                  <a:spcBef>
                    <a:spcPct val="20000"/>
                  </a:spcBef>
                  <a:buChar char="–"/>
                  <a:defRPr>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Times" panose="02020603050405020304" pitchFamily="18"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lgn="ctr">
                  <a:spcBef>
                    <a:spcPct val="0"/>
                  </a:spcBef>
                  <a:buClrTx/>
                  <a:buFontTx/>
                  <a:buNone/>
                </a:pPr>
                <a:r>
                  <a:rPr lang="en-US" altLang="en-US" sz="1600" b="0" dirty="0" smtClean="0">
                    <a:solidFill>
                      <a:schemeClr val="tx1"/>
                    </a:solidFill>
                    <a:latin typeface="Arial" panose="020B0604020202020204" pitchFamily="34" charset="0"/>
                    <a:cs typeface="Arial" panose="020B0604020202020204" pitchFamily="34" charset="0"/>
                  </a:rPr>
                  <a:t>SPARK and Ada</a:t>
                </a:r>
              </a:p>
              <a:p>
                <a:pPr algn="ctr">
                  <a:spcBef>
                    <a:spcPct val="0"/>
                  </a:spcBef>
                  <a:buClrTx/>
                  <a:buFontTx/>
                  <a:buNone/>
                </a:pPr>
                <a:r>
                  <a:rPr lang="en-US" altLang="en-US" sz="1600" b="0" dirty="0" smtClean="0">
                    <a:solidFill>
                      <a:schemeClr val="tx1"/>
                    </a:solidFill>
                    <a:latin typeface="Arial" panose="020B0604020202020204" pitchFamily="34" charset="0"/>
                    <a:cs typeface="Arial" panose="020B0604020202020204" pitchFamily="34" charset="0"/>
                  </a:rPr>
                  <a:t>Source Files</a:t>
                </a:r>
                <a:endParaRPr lang="en-US" altLang="en-US" sz="1600" b="0" dirty="0">
                  <a:solidFill>
                    <a:schemeClr val="tx1"/>
                  </a:solidFill>
                  <a:latin typeface="Arial" panose="020B0604020202020204" pitchFamily="34" charset="0"/>
                  <a:cs typeface="Arial" panose="020B0604020202020204" pitchFamily="34" charset="0"/>
                </a:endParaRPr>
              </a:p>
            </p:txBody>
          </p:sp>
          <p:sp>
            <p:nvSpPr>
              <p:cNvPr id="53" name="Rectangle 5"/>
              <p:cNvSpPr>
                <a:spLocks noChangeArrowheads="1"/>
              </p:cNvSpPr>
              <p:nvPr/>
            </p:nvSpPr>
            <p:spPr bwMode="auto">
              <a:xfrm>
                <a:off x="448436" y="1745893"/>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R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R;</a:t>
                </a:r>
              </a:p>
            </p:txBody>
          </p:sp>
          <p:sp>
            <p:nvSpPr>
              <p:cNvPr id="54" name="Rectangle 6"/>
              <p:cNvSpPr>
                <a:spLocks noChangeArrowheads="1"/>
              </p:cNvSpPr>
              <p:nvPr/>
            </p:nvSpPr>
            <p:spPr bwMode="auto">
              <a:xfrm>
                <a:off x="600836" y="1898293"/>
                <a:ext cx="457200" cy="382587"/>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Q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Q;</a:t>
                </a:r>
              </a:p>
            </p:txBody>
          </p:sp>
          <p:sp>
            <p:nvSpPr>
              <p:cNvPr id="55" name="Rectangle 7"/>
              <p:cNvSpPr>
                <a:spLocks noChangeArrowheads="1"/>
              </p:cNvSpPr>
              <p:nvPr/>
            </p:nvSpPr>
            <p:spPr bwMode="auto">
              <a:xfrm>
                <a:off x="753236" y="2050693"/>
                <a:ext cx="457200" cy="381000"/>
              </a:xfrm>
              <a:prstGeom prst="foldedCorner">
                <a:avLst/>
              </a:prstGeom>
              <a:solidFill>
                <a:srgbClr val="FFFFCC"/>
              </a:solidFill>
              <a:ln w="12700">
                <a:solidFill>
                  <a:schemeClr val="tx2"/>
                </a:solidFill>
                <a:miter lim="800000"/>
                <a:headEnd/>
                <a:tailEnd/>
              </a:ln>
              <a:effectLst>
                <a:outerShdw blurRad="50800" dist="38100" dir="2700000" algn="tl" rotWithShape="0">
                  <a:prstClr val="black">
                    <a:alpha val="40000"/>
                  </a:prstClr>
                </a:outerShdw>
              </a:effectLst>
            </p:spPr>
            <p:txBody>
              <a:bodyPr wrap="none" lIns="45720" tIns="44450" rIns="45720" bIns="0" anchor="ctr" anchorCtr="1"/>
              <a:lstStyle/>
              <a:p>
                <a:pPr>
                  <a:defRPr/>
                </a:pPr>
                <a:r>
                  <a:rPr lang="en-US" sz="400" dirty="0">
                    <a:solidFill>
                      <a:schemeClr val="tx2"/>
                    </a:solidFill>
                    <a:latin typeface="Comic Sans MS" pitchFamily="66" charset="0"/>
                  </a:rPr>
                  <a:t>package P is</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   ...</a:t>
                </a:r>
              </a:p>
              <a:p>
                <a:pPr>
                  <a:defRPr/>
                </a:pPr>
                <a:r>
                  <a:rPr lang="en-US" sz="400" dirty="0">
                    <a:solidFill>
                      <a:schemeClr val="tx2"/>
                    </a:solidFill>
                    <a:latin typeface="Comic Sans MS" pitchFamily="66" charset="0"/>
                  </a:rPr>
                  <a:t>end P;</a:t>
                </a:r>
              </a:p>
            </p:txBody>
          </p:sp>
        </p:grpSp>
        <p:grpSp>
          <p:nvGrpSpPr>
            <p:cNvPr id="8" name="Group 7"/>
            <p:cNvGrpSpPr/>
            <p:nvPr/>
          </p:nvGrpSpPr>
          <p:grpSpPr>
            <a:xfrm>
              <a:off x="1892469" y="1120823"/>
              <a:ext cx="7099535" cy="5260505"/>
              <a:chOff x="1892469" y="1120823"/>
              <a:chExt cx="7099535" cy="5260505"/>
            </a:xfrm>
          </p:grpSpPr>
          <p:sp>
            <p:nvSpPr>
              <p:cNvPr id="35" name="TextBox 34"/>
              <p:cNvSpPr txBox="1"/>
              <p:nvPr/>
            </p:nvSpPr>
            <p:spPr>
              <a:xfrm>
                <a:off x="2367268" y="1120823"/>
                <a:ext cx="1592294" cy="400110"/>
              </a:xfrm>
              <a:prstGeom prst="rect">
                <a:avLst/>
              </a:prstGeom>
              <a:noFill/>
            </p:spPr>
            <p:txBody>
              <a:bodyPr wrap="none" rtlCol="0">
                <a:spAutoFit/>
              </a:bodyPr>
              <a:lstStyle/>
              <a:p>
                <a:pPr algn="r"/>
                <a:r>
                  <a:rPr lang="fr-FR" sz="2000" b="1" i="0" kern="1200" dirty="0" smtClean="0"/>
                  <a:t>GNATprove</a:t>
                </a:r>
                <a:endParaRPr lang="fr-FR" sz="2000" b="1" i="0" kern="1200" dirty="0"/>
              </a:p>
            </p:txBody>
          </p:sp>
          <p:grpSp>
            <p:nvGrpSpPr>
              <p:cNvPr id="7" name="Group 6"/>
              <p:cNvGrpSpPr/>
              <p:nvPr/>
            </p:nvGrpSpPr>
            <p:grpSpPr>
              <a:xfrm>
                <a:off x="1892469" y="1620867"/>
                <a:ext cx="7099535" cy="4760461"/>
                <a:chOff x="1892469" y="1620867"/>
                <a:chExt cx="7099535" cy="4760461"/>
              </a:xfrm>
            </p:grpSpPr>
            <p:sp>
              <p:nvSpPr>
                <p:cNvPr id="24" name="Rectangle 23"/>
                <p:cNvSpPr/>
                <p:nvPr/>
              </p:nvSpPr>
              <p:spPr bwMode="auto">
                <a:xfrm>
                  <a:off x="1892469" y="1620867"/>
                  <a:ext cx="7099535" cy="2443916"/>
                </a:xfrm>
                <a:prstGeom prst="rect">
                  <a:avLst/>
                </a:prstGeom>
                <a:gradFill flip="none" rotWithShape="1">
                  <a:gsLst>
                    <a:gs pos="0">
                      <a:schemeClr val="accent2">
                        <a:lumMod val="40000"/>
                        <a:lumOff val="60000"/>
                      </a:schemeClr>
                    </a:gs>
                    <a:gs pos="26000">
                      <a:schemeClr val="accent2">
                        <a:lumMod val="95000"/>
                        <a:lumOff val="5000"/>
                      </a:schemeClr>
                    </a:gs>
                    <a:gs pos="100000">
                      <a:schemeClr val="tx2">
                        <a:lumMod val="75000"/>
                        <a:lumOff val="25000"/>
                      </a:schemeClr>
                    </a:gs>
                  </a:gsLst>
                  <a:path path="circle">
                    <a:fillToRect l="50000" t="130000" r="50000" b="-30000"/>
                  </a:path>
                  <a:tileRect/>
                </a:gra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1" compatLnSpc="1">
                  <a:prstTxWarp prst="textNoShape">
                    <a:avLst/>
                  </a:prstTxWarp>
                </a:bodyPr>
                <a:lstStyle/>
                <a:p>
                  <a:pPr algn="ctr"/>
                  <a:endParaRPr lang="fr-FR" b="1" dirty="0">
                    <a:solidFill>
                      <a:schemeClr val="bg1"/>
                    </a:solidFill>
                    <a:effectLst>
                      <a:outerShdw blurRad="38100" dist="38100" dir="2700000" algn="tl">
                        <a:srgbClr val="000000">
                          <a:alpha val="43137"/>
                        </a:srgbClr>
                      </a:outerShdw>
                    </a:effectLst>
                  </a:endParaRPr>
                </a:p>
              </p:txBody>
            </p:sp>
            <p:sp>
              <p:nvSpPr>
                <p:cNvPr id="28" name="Rectangle 27"/>
                <p:cNvSpPr/>
                <p:nvPr/>
              </p:nvSpPr>
              <p:spPr bwMode="auto">
                <a:xfrm>
                  <a:off x="2122134" y="2511859"/>
                  <a:ext cx="1107996" cy="646331"/>
                </a:xfrm>
                <a:prstGeom prst="rect">
                  <a:avLst/>
                </a:prstGeom>
                <a:solidFill>
                  <a:schemeClr val="bg2">
                    <a:lumMod val="90000"/>
                  </a:schemeClr>
                </a:solidFill>
                <a:ln>
                  <a:headEnd type="none" w="med" len="med"/>
                  <a:tailEnd type="none" w="med" len="me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latin typeface="Arial" charset="0"/>
                    </a:rPr>
                    <a:t>GNAT</a:t>
                  </a:r>
                  <a:br>
                    <a:rPr kumimoji="0" lang="en-US" sz="1800" b="0" i="0" u="none" strike="noStrike" cap="none" normalizeH="0" baseline="0" dirty="0">
                      <a:solidFill>
                        <a:schemeClr val="tx1"/>
                      </a:solidFill>
                      <a:latin typeface="Arial" charset="0"/>
                    </a:rPr>
                  </a:br>
                  <a:r>
                    <a:rPr kumimoji="0" lang="en-US" sz="1800" b="0" i="0" u="none" strike="noStrike" cap="none" normalizeH="0" baseline="0" dirty="0" smtClean="0">
                      <a:solidFill>
                        <a:schemeClr val="tx1"/>
                      </a:solidFill>
                      <a:latin typeface="Arial" charset="0"/>
                    </a:rPr>
                    <a:t>Frontend</a:t>
                  </a:r>
                  <a:endParaRPr kumimoji="0" lang="fr-FR" sz="1800" b="0" i="0" u="none" strike="noStrike" cap="none" normalizeH="0" baseline="0" dirty="0">
                    <a:solidFill>
                      <a:schemeClr val="tx1"/>
                    </a:solidFill>
                    <a:latin typeface="Arial" charset="0"/>
                  </a:endParaRPr>
                </a:p>
              </p:txBody>
            </p:sp>
            <p:grpSp>
              <p:nvGrpSpPr>
                <p:cNvPr id="5" name="Group 4"/>
                <p:cNvGrpSpPr/>
                <p:nvPr/>
              </p:nvGrpSpPr>
              <p:grpSpPr>
                <a:xfrm>
                  <a:off x="5375741" y="4509120"/>
                  <a:ext cx="2608151" cy="1872208"/>
                  <a:chOff x="5375741" y="4509120"/>
                  <a:chExt cx="2608151" cy="1872208"/>
                </a:xfrm>
              </p:grpSpPr>
              <p:sp>
                <p:nvSpPr>
                  <p:cNvPr id="26" name="Rectangle 25"/>
                  <p:cNvSpPr/>
                  <p:nvPr/>
                </p:nvSpPr>
                <p:spPr bwMode="auto">
                  <a:xfrm>
                    <a:off x="5375741" y="4509120"/>
                    <a:ext cx="2608151" cy="1872208"/>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1" compatLnSpc="1">
                    <a:prstTxWarp prst="textNoShape">
                      <a:avLst/>
                    </a:prstTxWarp>
                  </a:bodyPr>
                  <a:lstStyle/>
                  <a:p>
                    <a:pPr algn="ctr"/>
                    <a:r>
                      <a:rPr lang="en-US" b="1">
                        <a:solidFill>
                          <a:schemeClr val="bg1"/>
                        </a:solidFill>
                        <a:effectLst>
                          <a:outerShdw blurRad="38100" dist="38100" dir="2700000" algn="tl">
                            <a:srgbClr val="000000">
                              <a:alpha val="43137"/>
                            </a:srgbClr>
                          </a:outerShdw>
                        </a:effectLst>
                      </a:rPr>
                      <a:t>3</a:t>
                    </a:r>
                    <a:r>
                      <a:rPr lang="en-US" b="1" baseline="30000">
                        <a:solidFill>
                          <a:schemeClr val="bg1"/>
                        </a:solidFill>
                        <a:effectLst>
                          <a:outerShdw blurRad="38100" dist="38100" dir="2700000" algn="tl">
                            <a:srgbClr val="000000">
                              <a:alpha val="43137"/>
                            </a:srgbClr>
                          </a:outerShdw>
                        </a:effectLst>
                      </a:rPr>
                      <a:t>rd</a:t>
                    </a:r>
                    <a:r>
                      <a:rPr lang="en-US" b="1">
                        <a:solidFill>
                          <a:schemeClr val="bg1"/>
                        </a:solidFill>
                        <a:effectLst>
                          <a:outerShdw blurRad="38100" dist="38100" dir="2700000" algn="tl">
                            <a:srgbClr val="000000">
                              <a:alpha val="43137"/>
                            </a:srgbClr>
                          </a:outerShdw>
                        </a:effectLst>
                      </a:rPr>
                      <a:t> Party </a:t>
                    </a:r>
                    <a:br>
                      <a:rPr lang="en-US" b="1">
                        <a:solidFill>
                          <a:schemeClr val="bg1"/>
                        </a:solidFill>
                        <a:effectLst>
                          <a:outerShdw blurRad="38100" dist="38100" dir="2700000" algn="tl">
                            <a:srgbClr val="000000">
                              <a:alpha val="43137"/>
                            </a:srgbClr>
                          </a:outerShdw>
                        </a:effectLst>
                      </a:rPr>
                    </a:br>
                    <a:r>
                      <a:rPr lang="en-US" b="1">
                        <a:solidFill>
                          <a:schemeClr val="bg1"/>
                        </a:solidFill>
                        <a:effectLst>
                          <a:outerShdw blurRad="38100" dist="38100" dir="2700000" algn="tl">
                            <a:srgbClr val="000000">
                              <a:alpha val="43137"/>
                            </a:srgbClr>
                          </a:outerShdw>
                        </a:effectLst>
                      </a:rPr>
                      <a:t>Manual Provers</a:t>
                    </a:r>
                    <a:endParaRPr lang="fr-FR" b="1" dirty="0">
                      <a:solidFill>
                        <a:schemeClr val="bg1"/>
                      </a:solidFill>
                      <a:effectLst>
                        <a:outerShdw blurRad="38100" dist="38100" dir="2700000" algn="tl">
                          <a:srgbClr val="000000">
                            <a:alpha val="43137"/>
                          </a:srgbClr>
                        </a:outerShdw>
                      </a:effectLst>
                    </a:endParaRPr>
                  </a:p>
                </p:txBody>
              </p:sp>
              <p:sp>
                <p:nvSpPr>
                  <p:cNvPr id="33" name="Rectangle 32"/>
                  <p:cNvSpPr/>
                  <p:nvPr/>
                </p:nvSpPr>
                <p:spPr bwMode="auto">
                  <a:xfrm>
                    <a:off x="5871140" y="5369278"/>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effectLst/>
                        <a:latin typeface="Arial" charset="0"/>
                      </a:rPr>
                      <a:t>Coq</a:t>
                    </a:r>
                    <a:endParaRPr kumimoji="0" lang="fr-FR" sz="1800" b="0" i="0" u="none" strike="noStrike" cap="none" normalizeH="0" baseline="0" dirty="0">
                      <a:solidFill>
                        <a:schemeClr val="tx1"/>
                      </a:solidFill>
                      <a:effectLst/>
                      <a:latin typeface="Arial" charset="0"/>
                    </a:endParaRPr>
                  </a:p>
                </p:txBody>
              </p:sp>
              <p:sp>
                <p:nvSpPr>
                  <p:cNvPr id="34" name="Rectangle 33"/>
                  <p:cNvSpPr/>
                  <p:nvPr/>
                </p:nvSpPr>
                <p:spPr bwMode="auto">
                  <a:xfrm>
                    <a:off x="5871140" y="5774940"/>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effectLst/>
                        <a:latin typeface="Arial" charset="0"/>
                      </a:rPr>
                      <a:t>Isabelle/HOL</a:t>
                    </a:r>
                    <a:endParaRPr kumimoji="0" lang="fr-FR" sz="1800" b="0" i="0" u="none" strike="noStrike" cap="none" normalizeH="0" baseline="0" dirty="0">
                      <a:solidFill>
                        <a:schemeClr val="tx1"/>
                      </a:solidFill>
                      <a:effectLst/>
                      <a:latin typeface="Arial" charset="0"/>
                    </a:endParaRPr>
                  </a:p>
                </p:txBody>
              </p:sp>
            </p:grpSp>
            <p:cxnSp>
              <p:nvCxnSpPr>
                <p:cNvPr id="36" name="Straight Arrow Connector 35"/>
                <p:cNvCxnSpPr>
                  <a:stCxn id="28" idx="3"/>
                  <a:endCxn id="47" idx="1"/>
                </p:cNvCxnSpPr>
                <p:nvPr/>
              </p:nvCxnSpPr>
              <p:spPr bwMode="auto">
                <a:xfrm flipV="1">
                  <a:off x="3230130" y="2108528"/>
                  <a:ext cx="1118793" cy="72649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37" name="Straight Arrow Connector 36"/>
                <p:cNvCxnSpPr>
                  <a:stCxn id="28" idx="3"/>
                  <a:endCxn id="29" idx="1"/>
                </p:cNvCxnSpPr>
                <p:nvPr/>
              </p:nvCxnSpPr>
              <p:spPr bwMode="auto">
                <a:xfrm>
                  <a:off x="3230130" y="2835025"/>
                  <a:ext cx="1274042" cy="5622"/>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40" name="Straight Arrow Connector 39"/>
                <p:cNvCxnSpPr>
                  <a:stCxn id="29" idx="2"/>
                  <a:endCxn id="27" idx="0"/>
                </p:cNvCxnSpPr>
                <p:nvPr/>
              </p:nvCxnSpPr>
              <p:spPr bwMode="auto">
                <a:xfrm flipH="1">
                  <a:off x="3502808" y="3025313"/>
                  <a:ext cx="1388650" cy="148380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41" name="Straight Arrow Connector 40"/>
                <p:cNvCxnSpPr>
                  <a:stCxn id="29" idx="2"/>
                  <a:endCxn id="26" idx="0"/>
                </p:cNvCxnSpPr>
                <p:nvPr/>
              </p:nvCxnSpPr>
              <p:spPr bwMode="auto">
                <a:xfrm>
                  <a:off x="4891458" y="3025313"/>
                  <a:ext cx="1788359" cy="148380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grpSp>
              <p:nvGrpSpPr>
                <p:cNvPr id="6" name="Group 5"/>
                <p:cNvGrpSpPr/>
                <p:nvPr/>
              </p:nvGrpSpPr>
              <p:grpSpPr>
                <a:xfrm>
                  <a:off x="6471725" y="1688519"/>
                  <a:ext cx="2304256" cy="2304256"/>
                  <a:chOff x="6471725" y="1688519"/>
                  <a:chExt cx="2304256" cy="2304256"/>
                </a:xfrm>
              </p:grpSpPr>
              <p:sp>
                <p:nvSpPr>
                  <p:cNvPr id="25" name="Rectangle 24"/>
                  <p:cNvSpPr/>
                  <p:nvPr/>
                </p:nvSpPr>
                <p:spPr bwMode="auto">
                  <a:xfrm>
                    <a:off x="6471725" y="1688519"/>
                    <a:ext cx="2304256" cy="2304256"/>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1" compatLnSpc="1">
                    <a:prstTxWarp prst="textNoShape">
                      <a:avLst/>
                    </a:prstTxWarp>
                  </a:bodyPr>
                  <a:lstStyle/>
                  <a:p>
                    <a:pPr algn="ctr"/>
                    <a:r>
                      <a:rPr lang="en-US" b="1" dirty="0">
                        <a:solidFill>
                          <a:schemeClr val="bg1"/>
                        </a:solidFill>
                        <a:effectLst>
                          <a:outerShdw blurRad="38100" dist="38100" dir="2700000" algn="tl">
                            <a:srgbClr val="000000">
                              <a:alpha val="43137"/>
                            </a:srgbClr>
                          </a:outerShdw>
                        </a:effectLst>
                      </a:rPr>
                      <a:t>Included</a:t>
                    </a:r>
                    <a:br>
                      <a:rPr lang="en-US" b="1" dirty="0">
                        <a:solidFill>
                          <a:schemeClr val="bg1"/>
                        </a:solidFill>
                        <a:effectLst>
                          <a:outerShdw blurRad="38100" dist="38100" dir="2700000" algn="tl">
                            <a:srgbClr val="000000">
                              <a:alpha val="43137"/>
                            </a:srgbClr>
                          </a:outerShdw>
                        </a:effectLst>
                      </a:rPr>
                    </a:br>
                    <a:r>
                      <a:rPr lang="en-US" b="1" dirty="0">
                        <a:solidFill>
                          <a:schemeClr val="bg1"/>
                        </a:solidFill>
                        <a:effectLst>
                          <a:outerShdw blurRad="38100" dist="38100" dir="2700000" algn="tl">
                            <a:srgbClr val="000000">
                              <a:alpha val="43137"/>
                            </a:srgbClr>
                          </a:outerShdw>
                        </a:effectLst>
                      </a:rPr>
                      <a:t>Automatic Provers</a:t>
                    </a:r>
                    <a:endParaRPr lang="fr-FR" b="1" dirty="0">
                      <a:solidFill>
                        <a:schemeClr val="bg1"/>
                      </a:solidFill>
                      <a:effectLst>
                        <a:outerShdw blurRad="38100" dist="38100" dir="2700000" algn="tl">
                          <a:srgbClr val="000000">
                            <a:alpha val="43137"/>
                          </a:srgbClr>
                        </a:outerShdw>
                      </a:effectLst>
                    </a:endParaRPr>
                  </a:p>
                </p:txBody>
              </p:sp>
              <p:sp>
                <p:nvSpPr>
                  <p:cNvPr id="30" name="Rectangle 29"/>
                  <p:cNvSpPr/>
                  <p:nvPr/>
                </p:nvSpPr>
                <p:spPr bwMode="auto">
                  <a:xfrm>
                    <a:off x="6837152" y="3014066"/>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effectLst/>
                        <a:latin typeface="Arial" charset="0"/>
                      </a:rPr>
                      <a:t>CVC4</a:t>
                    </a:r>
                    <a:endParaRPr kumimoji="0" lang="fr-FR" sz="1800" b="0" i="0" u="none" strike="noStrike" cap="none" normalizeH="0" baseline="0" dirty="0">
                      <a:solidFill>
                        <a:schemeClr val="tx1"/>
                      </a:solidFill>
                      <a:effectLst/>
                      <a:latin typeface="Arial" charset="0"/>
                    </a:endParaRPr>
                  </a:p>
                </p:txBody>
              </p:sp>
              <p:sp>
                <p:nvSpPr>
                  <p:cNvPr id="31" name="Rectangle 30"/>
                  <p:cNvSpPr/>
                  <p:nvPr/>
                </p:nvSpPr>
                <p:spPr bwMode="auto">
                  <a:xfrm>
                    <a:off x="6831527" y="3450549"/>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effectLst/>
                        <a:latin typeface="Arial" charset="0"/>
                      </a:rPr>
                      <a:t>Z3</a:t>
                    </a:r>
                    <a:endParaRPr kumimoji="0" lang="fr-FR" sz="1800" b="0" i="0" u="none" strike="noStrike" cap="none" normalizeH="0" baseline="0" dirty="0">
                      <a:solidFill>
                        <a:schemeClr val="tx1"/>
                      </a:solidFill>
                      <a:effectLst/>
                      <a:latin typeface="Arial" charset="0"/>
                    </a:endParaRPr>
                  </a:p>
                </p:txBody>
              </p:sp>
              <p:sp>
                <p:nvSpPr>
                  <p:cNvPr id="43" name="Rectangle 42"/>
                  <p:cNvSpPr/>
                  <p:nvPr/>
                </p:nvSpPr>
                <p:spPr bwMode="auto">
                  <a:xfrm>
                    <a:off x="6831527" y="2587577"/>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solidFill>
                          <a:schemeClr val="tx1"/>
                        </a:solidFill>
                        <a:effectLst/>
                        <a:latin typeface="Arial" charset="0"/>
                      </a:rPr>
                      <a:t>Alt-Ergo</a:t>
                    </a:r>
                    <a:endParaRPr kumimoji="0" lang="fr-FR" sz="1800" b="0" i="0" u="none" strike="noStrike" cap="none" normalizeH="0" baseline="0" dirty="0">
                      <a:solidFill>
                        <a:schemeClr val="tx1"/>
                      </a:solidFill>
                      <a:effectLst/>
                      <a:latin typeface="Arial" charset="0"/>
                    </a:endParaRPr>
                  </a:p>
                </p:txBody>
              </p:sp>
            </p:grpSp>
            <p:grpSp>
              <p:nvGrpSpPr>
                <p:cNvPr id="4" name="Group 3"/>
                <p:cNvGrpSpPr/>
                <p:nvPr/>
              </p:nvGrpSpPr>
              <p:grpSpPr>
                <a:xfrm>
                  <a:off x="2198732" y="4509120"/>
                  <a:ext cx="2608151" cy="1872208"/>
                  <a:chOff x="2198732" y="4509120"/>
                  <a:chExt cx="2608151" cy="1872208"/>
                </a:xfrm>
              </p:grpSpPr>
              <p:sp>
                <p:nvSpPr>
                  <p:cNvPr id="27" name="Rectangle 26"/>
                  <p:cNvSpPr/>
                  <p:nvPr/>
                </p:nvSpPr>
                <p:spPr bwMode="auto">
                  <a:xfrm>
                    <a:off x="2198732" y="4509120"/>
                    <a:ext cx="2608151" cy="1872208"/>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1" compatLnSpc="1">
                    <a:prstTxWarp prst="textNoShape">
                      <a:avLst/>
                    </a:prstTxWarp>
                  </a:bodyPr>
                  <a:lstStyle/>
                  <a:p>
                    <a:pPr algn="ctr"/>
                    <a:r>
                      <a:rPr lang="en-US" b="1">
                        <a:solidFill>
                          <a:schemeClr val="bg1"/>
                        </a:solidFill>
                        <a:effectLst>
                          <a:outerShdw blurRad="38100" dist="38100" dir="2700000" algn="tl">
                            <a:srgbClr val="000000">
                              <a:alpha val="43137"/>
                            </a:srgbClr>
                          </a:outerShdw>
                        </a:effectLst>
                      </a:rPr>
                      <a:t>3</a:t>
                    </a:r>
                    <a:r>
                      <a:rPr lang="en-US" b="1" baseline="30000">
                        <a:solidFill>
                          <a:schemeClr val="bg1"/>
                        </a:solidFill>
                        <a:effectLst>
                          <a:outerShdw blurRad="38100" dist="38100" dir="2700000" algn="tl">
                            <a:srgbClr val="000000">
                              <a:alpha val="43137"/>
                            </a:srgbClr>
                          </a:outerShdw>
                        </a:effectLst>
                      </a:rPr>
                      <a:t>rd</a:t>
                    </a:r>
                    <a:r>
                      <a:rPr lang="en-US" b="1">
                        <a:solidFill>
                          <a:schemeClr val="bg1"/>
                        </a:solidFill>
                        <a:effectLst>
                          <a:outerShdw blurRad="38100" dist="38100" dir="2700000" algn="tl">
                            <a:srgbClr val="000000">
                              <a:alpha val="43137"/>
                            </a:srgbClr>
                          </a:outerShdw>
                        </a:effectLst>
                      </a:rPr>
                      <a:t> Party </a:t>
                    </a:r>
                    <a:br>
                      <a:rPr lang="en-US" b="1">
                        <a:solidFill>
                          <a:schemeClr val="bg1"/>
                        </a:solidFill>
                        <a:effectLst>
                          <a:outerShdw blurRad="38100" dist="38100" dir="2700000" algn="tl">
                            <a:srgbClr val="000000">
                              <a:alpha val="43137"/>
                            </a:srgbClr>
                          </a:outerShdw>
                        </a:effectLst>
                      </a:rPr>
                    </a:br>
                    <a:r>
                      <a:rPr lang="en-US" b="1">
                        <a:solidFill>
                          <a:schemeClr val="bg1"/>
                        </a:solidFill>
                        <a:effectLst>
                          <a:outerShdw blurRad="38100" dist="38100" dir="2700000" algn="tl">
                            <a:srgbClr val="000000">
                              <a:alpha val="43137"/>
                            </a:srgbClr>
                          </a:outerShdw>
                        </a:effectLst>
                      </a:rPr>
                      <a:t>Automatic Provers</a:t>
                    </a:r>
                    <a:endParaRPr lang="fr-FR" b="1" dirty="0">
                      <a:solidFill>
                        <a:schemeClr val="bg1"/>
                      </a:solidFill>
                      <a:effectLst>
                        <a:outerShdw blurRad="38100" dist="38100" dir="2700000" algn="tl">
                          <a:srgbClr val="000000">
                            <a:alpha val="43137"/>
                          </a:srgbClr>
                        </a:outerShdw>
                      </a:effectLst>
                    </a:endParaRPr>
                  </a:p>
                </p:txBody>
              </p:sp>
              <p:sp>
                <p:nvSpPr>
                  <p:cNvPr id="32" name="Rectangle 31"/>
                  <p:cNvSpPr/>
                  <p:nvPr/>
                </p:nvSpPr>
                <p:spPr bwMode="auto">
                  <a:xfrm>
                    <a:off x="2668285" y="5369278"/>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a:solidFill>
                          <a:schemeClr val="tx1"/>
                        </a:solidFill>
                        <a:effectLst/>
                        <a:latin typeface="Arial" charset="0"/>
                      </a:rPr>
                      <a:t>Yices</a:t>
                    </a:r>
                    <a:endParaRPr kumimoji="0" lang="fr-FR" sz="1800" b="0" i="0" u="none" strike="noStrike" cap="none" normalizeH="0" baseline="0" dirty="0">
                      <a:solidFill>
                        <a:schemeClr val="tx1"/>
                      </a:solidFill>
                      <a:effectLst/>
                      <a:latin typeface="Arial" charset="0"/>
                    </a:endParaRPr>
                  </a:p>
                </p:txBody>
              </p:sp>
              <p:sp>
                <p:nvSpPr>
                  <p:cNvPr id="46" name="Rectangle 45"/>
                  <p:cNvSpPr/>
                  <p:nvPr/>
                </p:nvSpPr>
                <p:spPr bwMode="auto">
                  <a:xfrm>
                    <a:off x="2668285" y="5774940"/>
                    <a:ext cx="1656184" cy="32403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a:solidFill>
                          <a:schemeClr val="tx1"/>
                        </a:solidFill>
                        <a:effectLst/>
                        <a:latin typeface="Arial" charset="0"/>
                      </a:rPr>
                      <a:t>Gappa</a:t>
                    </a:r>
                    <a:endParaRPr kumimoji="0" lang="fr-FR" sz="1800" b="0" i="0" u="none" strike="noStrike" cap="none" normalizeH="0" baseline="0" dirty="0">
                      <a:solidFill>
                        <a:schemeClr val="tx1"/>
                      </a:solidFill>
                      <a:effectLst/>
                      <a:latin typeface="Arial" charset="0"/>
                    </a:endParaRPr>
                  </a:p>
                </p:txBody>
              </p:sp>
            </p:grpSp>
            <p:sp>
              <p:nvSpPr>
                <p:cNvPr id="47" name="Rectangle 46"/>
                <p:cNvSpPr/>
                <p:nvPr/>
              </p:nvSpPr>
              <p:spPr bwMode="auto">
                <a:xfrm>
                  <a:off x="4348923" y="1816140"/>
                  <a:ext cx="1106392" cy="584775"/>
                </a:xfrm>
                <a:prstGeom prst="rect">
                  <a:avLst/>
                </a:prstGeom>
                <a:gradFill>
                  <a:gsLst>
                    <a:gs pos="0">
                      <a:schemeClr val="accent6"/>
                    </a:gs>
                    <a:gs pos="35000">
                      <a:schemeClr val="accent6">
                        <a:lumMod val="60000"/>
                        <a:lumOff val="40000"/>
                      </a:schemeClr>
                    </a:gs>
                    <a:gs pos="100000">
                      <a:schemeClr val="accent6">
                        <a:lumMod val="20000"/>
                        <a:lumOff val="80000"/>
                      </a:schemeClr>
                    </a:gs>
                  </a:gsLst>
                </a:gradFill>
                <a:ln>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1" compatLnSpc="1">
                  <a:prstTxWarp prst="textNoShape">
                    <a:avLst/>
                  </a:prstTxWarp>
                  <a:spAutoFit/>
                </a:bodyPr>
                <a:lstStyle/>
                <a:p>
                  <a:pPr algn="ctr"/>
                  <a:r>
                    <a:rPr lang="en-US" sz="1600" dirty="0" smtClean="0"/>
                    <a:t>CodePeer</a:t>
                  </a:r>
                </a:p>
                <a:p>
                  <a:pPr algn="ctr"/>
                  <a:r>
                    <a:rPr lang="en-US" sz="1600" dirty="0" smtClean="0"/>
                    <a:t>Analyzer</a:t>
                  </a:r>
                  <a:endParaRPr lang="fr-FR" sz="1600" dirty="0"/>
                </a:p>
              </p:txBody>
            </p:sp>
            <p:cxnSp>
              <p:nvCxnSpPr>
                <p:cNvPr id="49" name="Straight Arrow Connector 48"/>
                <p:cNvCxnSpPr>
                  <a:stCxn id="29" idx="3"/>
                  <a:endCxn id="25" idx="1"/>
                </p:cNvCxnSpPr>
                <p:nvPr/>
              </p:nvCxnSpPr>
              <p:spPr bwMode="auto">
                <a:xfrm>
                  <a:off x="5278743" y="2840647"/>
                  <a:ext cx="1192982"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29" name="Rectangle 28"/>
                <p:cNvSpPr/>
                <p:nvPr/>
              </p:nvSpPr>
              <p:spPr bwMode="auto">
                <a:xfrm>
                  <a:off x="4504172" y="2655981"/>
                  <a:ext cx="774571" cy="369332"/>
                </a:xfrm>
                <a:prstGeom prst="rect">
                  <a:avLst/>
                </a:prstGeom>
                <a:solidFill>
                  <a:srgbClr val="FFC000"/>
                </a:solidFill>
                <a:ln>
                  <a:headEnd type="none" w="med" len="med"/>
                  <a:tailEnd type="none" w="med" len="me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solidFill>
                        <a:schemeClr val="tx1"/>
                      </a:solidFill>
                      <a:effectLst/>
                      <a:latin typeface="Arial" charset="0"/>
                    </a:rPr>
                    <a:t>Why3</a:t>
                  </a:r>
                  <a:endParaRPr kumimoji="0" lang="fr-FR" sz="1800" b="0" i="0" u="none" strike="noStrike" cap="none" normalizeH="0" baseline="0" dirty="0">
                    <a:solidFill>
                      <a:schemeClr val="tx1"/>
                    </a:solidFill>
                    <a:effectLst/>
                    <a:latin typeface="Arial" charset="0"/>
                  </a:endParaRPr>
                </a:p>
              </p:txBody>
            </p:sp>
          </p:grpSp>
        </p:grpSp>
        <p:cxnSp>
          <p:nvCxnSpPr>
            <p:cNvPr id="45" name="Straight Arrow Connector 44"/>
            <p:cNvCxnSpPr/>
            <p:nvPr/>
          </p:nvCxnSpPr>
          <p:spPr bwMode="auto">
            <a:xfrm>
              <a:off x="1491105" y="2854213"/>
              <a:ext cx="576064" cy="3129"/>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1827489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dirty="0" smtClean="0"/>
              <a:t>Investigating Prover Shortcomings (2)</a:t>
            </a:r>
            <a:endParaRPr lang="en-US" altLang="en-US" dirty="0"/>
          </a:p>
        </p:txBody>
      </p:sp>
      <p:sp>
        <p:nvSpPr>
          <p:cNvPr id="4" name="Content Placeholder 3"/>
          <p:cNvSpPr>
            <a:spLocks noGrp="1"/>
          </p:cNvSpPr>
          <p:nvPr>
            <p:ph sz="half" idx="10"/>
          </p:nvPr>
        </p:nvSpPr>
        <p:spPr>
          <a:xfrm>
            <a:off x="685800" y="1143000"/>
            <a:ext cx="8035131" cy="1918541"/>
          </a:xfrm>
        </p:spPr>
        <p:txBody>
          <a:bodyPr/>
          <a:lstStyle/>
          <a:p>
            <a:r>
              <a:rPr lang="en-US" altLang="en-US" dirty="0" smtClean="0"/>
              <a:t>Add </a:t>
            </a:r>
            <a:r>
              <a:rPr lang="en-US" altLang="en-US" dirty="0"/>
              <a:t>intermediate </a:t>
            </a:r>
            <a:r>
              <a:rPr lang="en-US" altLang="en-US" dirty="0" smtClean="0"/>
              <a:t>assertions to find specific problem</a:t>
            </a:r>
          </a:p>
          <a:p>
            <a:pPr lvl="1"/>
            <a:endParaRPr lang="en-US" altLang="en-US" dirty="0"/>
          </a:p>
          <a:p>
            <a:pPr lvl="1"/>
            <a:endParaRPr lang="en-US" altLang="en-US" dirty="0" smtClean="0"/>
          </a:p>
          <a:p>
            <a:pPr lvl="1"/>
            <a:endParaRPr lang="en-US" altLang="en-US" dirty="0" smtClean="0"/>
          </a:p>
          <a:p>
            <a:pPr lvl="1"/>
            <a:endParaRPr lang="en-US" altLang="en-US" dirty="0"/>
          </a:p>
          <a:p>
            <a:pPr lvl="1"/>
            <a:endParaRPr lang="en-US" altLang="en-US" dirty="0" smtClean="0"/>
          </a:p>
          <a:p>
            <a:pPr lvl="1"/>
            <a:endParaRPr lang="en-US" altLang="en-US" dirty="0"/>
          </a:p>
          <a:p>
            <a:pPr lvl="1"/>
            <a:endParaRPr lang="en-US" altLang="en-US" dirty="0" smtClean="0"/>
          </a:p>
          <a:p>
            <a:r>
              <a:rPr lang="en-US" altLang="en-US" dirty="0" smtClean="0"/>
              <a:t>New assertions may entail additional changes</a:t>
            </a:r>
          </a:p>
          <a:p>
            <a:pPr lvl="1"/>
            <a:r>
              <a:rPr lang="en-US" altLang="en-US" dirty="0" smtClean="0"/>
              <a:t>E.g., declaration of local variables for use in assertions</a:t>
            </a:r>
          </a:p>
          <a:p>
            <a:r>
              <a:rPr lang="en-US" altLang="en-US" dirty="0" smtClean="0"/>
              <a:t>New assertions</a:t>
            </a:r>
            <a:r>
              <a:rPr lang="en-US" altLang="en-US" i="1" dirty="0" smtClean="0"/>
              <a:t> may</a:t>
            </a:r>
            <a:r>
              <a:rPr lang="en-US" altLang="en-US" dirty="0" smtClean="0"/>
              <a:t> also simplify proof difficulty, such that it now succeeds! (Leave them in.)</a:t>
            </a:r>
          </a:p>
          <a:p>
            <a:pPr lvl="1"/>
            <a:endParaRPr lang="en-US" altLang="en-US" dirty="0" smtClean="0"/>
          </a:p>
        </p:txBody>
      </p:sp>
      <p:sp>
        <p:nvSpPr>
          <p:cNvPr id="6" name="TextBox 5"/>
          <p:cNvSpPr txBox="1"/>
          <p:nvPr/>
        </p:nvSpPr>
        <p:spPr>
          <a:xfrm>
            <a:off x="1187624" y="1844824"/>
            <a:ext cx="5551520" cy="2185214"/>
          </a:xfrm>
          <a:prstGeom prst="rect">
            <a:avLst/>
          </a:prstGeom>
          <a:noFill/>
        </p:spPr>
        <p:txBody>
          <a:bodyPr wrap="none" rtlCol="0">
            <a:spAutoFit/>
          </a:bodyPr>
          <a:lstStyle/>
          <a:p>
            <a:pPr lvl="0"/>
            <a:r>
              <a:rPr lang="en-US" altLang="en-US" sz="1400" noProof="1" smtClean="0">
                <a:latin typeface="Consolas" panose="020B0609020204030204" pitchFamily="49" charset="0"/>
                <a:ea typeface="ＭＳ Ｐゴシック" charset="-128"/>
                <a:cs typeface="Consolas" panose="020B0609020204030204" pitchFamily="49" charset="0"/>
              </a:rPr>
              <a:t>…</a:t>
            </a:r>
          </a:p>
          <a:p>
            <a:pPr lvl="0">
              <a:spcBef>
                <a:spcPts val="300"/>
              </a:spcBef>
            </a:pPr>
            <a:r>
              <a:rPr lang="en-US" altLang="en-US" sz="1400" noProof="1" smtClean="0">
                <a:latin typeface="Consolas" panose="020B0609020204030204" pitchFamily="49" charset="0"/>
                <a:ea typeface="ＭＳ Ｐゴシック" charset="-128"/>
                <a:cs typeface="Consolas" panose="020B0609020204030204" pitchFamily="49" charset="0"/>
              </a:rPr>
              <a:t>   Post </a:t>
            </a:r>
            <a:r>
              <a:rPr lang="en-US" altLang="en-US" sz="1400" noProof="1">
                <a:latin typeface="Consolas" panose="020B0609020204030204" pitchFamily="49" charset="0"/>
                <a:ea typeface="ＭＳ Ｐゴシック" charset="-128"/>
                <a:cs typeface="Consolas" panose="020B0609020204030204" pitchFamily="49" charset="0"/>
              </a:rPr>
              <a:t>=&gt; </a:t>
            </a:r>
            <a:r>
              <a:rPr lang="en-US" altLang="en-US" sz="1400" i="1" noProof="1" smtClean="0">
                <a:latin typeface="Consolas" panose="020B0609020204030204" pitchFamily="49" charset="0"/>
                <a:ea typeface="ＭＳ Ｐゴシック" charset="-128"/>
                <a:cs typeface="Consolas" panose="020B0609020204030204" pitchFamily="49" charset="0"/>
              </a:rPr>
              <a:t>some_postcondition</a:t>
            </a:r>
            <a:endParaRPr lang="en-US" altLang="en-US" sz="1400" noProof="1">
              <a:latin typeface="Consolas" panose="020B0609020204030204" pitchFamily="49" charset="0"/>
              <a:ea typeface="ＭＳ Ｐゴシック" charset="-128"/>
              <a:cs typeface="Consolas" panose="020B0609020204030204" pitchFamily="49" charset="0"/>
            </a:endParaRPr>
          </a:p>
          <a:p>
            <a:pPr lvl="0"/>
            <a:r>
              <a:rPr lang="en-US" altLang="en-US" sz="1400" b="1" noProof="1" smtClean="0">
                <a:latin typeface="Consolas" panose="020B0609020204030204" pitchFamily="49" charset="0"/>
                <a:ea typeface="ＭＳ Ｐゴシック" charset="-128"/>
                <a:cs typeface="Consolas" panose="020B0609020204030204" pitchFamily="49" charset="0"/>
              </a:rPr>
              <a:t>is</a:t>
            </a:r>
          </a:p>
          <a:p>
            <a:pPr lvl="0"/>
            <a:r>
              <a:rPr lang="en-US" altLang="en-US" sz="1400" b="1" noProof="1" smtClean="0">
                <a:latin typeface="Consolas" panose="020B0609020204030204" pitchFamily="49" charset="0"/>
                <a:ea typeface="ＭＳ Ｐゴシック" charset="-128"/>
                <a:cs typeface="Consolas" panose="020B0609020204030204" pitchFamily="49" charset="0"/>
              </a:rPr>
              <a:t>begin</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Assert (</a:t>
            </a:r>
            <a:r>
              <a:rPr lang="en-US" altLang="en-US" sz="1400" i="1" noProof="1" smtClean="0">
                <a:latin typeface="Consolas" panose="020B0609020204030204" pitchFamily="49" charset="0"/>
                <a:ea typeface="ＭＳ Ｐゴシック" charset="-128"/>
                <a:cs typeface="Consolas" panose="020B0609020204030204" pitchFamily="49" charset="0"/>
              </a:rPr>
              <a:t>some_simpler_condition_1</a:t>
            </a:r>
            <a:r>
              <a:rPr lang="en-US" altLang="en-US" sz="1400" noProof="1" smtClean="0">
                <a:latin typeface="Consolas" panose="020B0609020204030204" pitchFamily="49" charset="0"/>
                <a:ea typeface="ＭＳ Ｐゴシック" charset="-128"/>
                <a:cs typeface="Consolas" panose="020B0609020204030204" pitchFamily="49" charset="0"/>
              </a:rPr>
              <a:t>);</a:t>
            </a:r>
          </a:p>
          <a:p>
            <a:pPr>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noProof="1">
                <a:latin typeface="Consolas" panose="020B0609020204030204" pitchFamily="49" charset="0"/>
                <a:ea typeface="ＭＳ Ｐゴシック" charset="-128"/>
                <a:cs typeface="Consolas" panose="020B0609020204030204" pitchFamily="49" charset="0"/>
              </a:rPr>
              <a:t>Assert (</a:t>
            </a:r>
            <a:r>
              <a:rPr lang="en-US" altLang="en-US" sz="1400" i="1" noProof="1" smtClean="0">
                <a:latin typeface="Consolas" panose="020B0609020204030204" pitchFamily="49" charset="0"/>
                <a:ea typeface="ＭＳ Ｐゴシック" charset="-128"/>
                <a:cs typeface="Consolas" panose="020B0609020204030204" pitchFamily="49" charset="0"/>
              </a:rPr>
              <a:t>some_simpler_condition_based_on_1</a:t>
            </a:r>
            <a:r>
              <a:rPr lang="en-US" altLang="en-US" sz="1400" noProof="1" smtClean="0">
                <a:latin typeface="Consolas" panose="020B0609020204030204" pitchFamily="49" charset="0"/>
                <a:ea typeface="ＭＳ Ｐゴシック" charset="-128"/>
                <a:cs typeface="Consolas" panose="020B0609020204030204" pitchFamily="49" charset="0"/>
              </a:rPr>
              <a:t>);</a:t>
            </a:r>
          </a:p>
          <a:p>
            <a:pPr>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noProof="1">
                <a:latin typeface="Consolas" panose="020B0609020204030204" pitchFamily="49" charset="0"/>
                <a:ea typeface="ＭＳ Ｐゴシック" charset="-128"/>
                <a:cs typeface="Consolas" panose="020B0609020204030204" pitchFamily="49" charset="0"/>
              </a:rPr>
              <a:t>Assert (</a:t>
            </a:r>
            <a:r>
              <a:rPr lang="en-US" altLang="en-US" sz="1400" i="1" noProof="1" smtClean="0">
                <a:latin typeface="Consolas" panose="020B0609020204030204" pitchFamily="49" charset="0"/>
                <a:ea typeface="ＭＳ Ｐゴシック" charset="-128"/>
                <a:cs typeface="Consolas" panose="020B0609020204030204" pitchFamily="49" charset="0"/>
              </a:rPr>
              <a:t>some_simpler_condition_2</a:t>
            </a:r>
            <a:r>
              <a:rPr lang="en-US" altLang="en-US" sz="1400" noProof="1" smtClean="0">
                <a:latin typeface="Consolas" panose="020B0609020204030204" pitchFamily="49" charset="0"/>
                <a:ea typeface="ＭＳ Ｐゴシック" charset="-128"/>
                <a:cs typeface="Consolas" panose="020B0609020204030204" pitchFamily="49" charset="0"/>
              </a:rPr>
              <a:t>);</a:t>
            </a:r>
            <a:endParaRPr lang="en-US" altLang="en-US" sz="1400" noProof="1">
              <a:latin typeface="Consolas" panose="020B0609020204030204" pitchFamily="49" charset="0"/>
              <a:ea typeface="ＭＳ Ｐゴシック" charset="-128"/>
              <a:cs typeface="Consolas" panose="020B0609020204030204" pitchFamily="49" charset="0"/>
            </a:endParaRPr>
          </a:p>
          <a:p>
            <a:r>
              <a:rPr lang="en-US" altLang="en-US" sz="1400" noProof="1" smtClean="0">
                <a:latin typeface="Consolas" panose="020B0609020204030204" pitchFamily="49" charset="0"/>
                <a:ea typeface="ＭＳ Ｐゴシック" charset="-128"/>
                <a:cs typeface="Consolas" panose="020B0609020204030204" pitchFamily="49" charset="0"/>
              </a:rPr>
              <a:t>   …</a:t>
            </a:r>
            <a:endParaRPr lang="en-US" altLang="en-US" sz="1400" noProof="1">
              <a:latin typeface="Consolas" panose="020B0609020204030204" pitchFamily="49" charset="0"/>
              <a:ea typeface="ＭＳ Ｐゴシック" charset="-128"/>
              <a:cs typeface="Consolas" panose="020B0609020204030204" pitchFamily="49" charset="0"/>
            </a:endParaRPr>
          </a:p>
        </p:txBody>
      </p:sp>
      <p:sp>
        <p:nvSpPr>
          <p:cNvPr id="11" name="TextBox 10"/>
          <p:cNvSpPr txBox="1"/>
          <p:nvPr/>
        </p:nvSpPr>
        <p:spPr>
          <a:xfrm>
            <a:off x="6444208" y="2420888"/>
            <a:ext cx="2304256"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Intermediate conditions implied by P</a:t>
            </a:r>
          </a:p>
        </p:txBody>
      </p:sp>
      <p:sp>
        <p:nvSpPr>
          <p:cNvPr id="27" name="TextBox 26"/>
          <p:cNvSpPr txBox="1"/>
          <p:nvPr/>
        </p:nvSpPr>
        <p:spPr>
          <a:xfrm>
            <a:off x="7034915" y="3284984"/>
            <a:ext cx="1425517"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The order is important</a:t>
            </a:r>
          </a:p>
        </p:txBody>
      </p:sp>
    </p:spTree>
    <p:extLst>
      <p:ext uri="{BB962C8B-B14F-4D97-AF65-F5344CB8AC3E}">
        <p14:creationId xmlns:p14="http://schemas.microsoft.com/office/powerpoint/2010/main" val="45374125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dirty="0" smtClean="0"/>
              <a:t>Investigating Prover Shortcomings (2)</a:t>
            </a:r>
            <a:endParaRPr lang="en-US" altLang="en-US" dirty="0"/>
          </a:p>
        </p:txBody>
      </p:sp>
      <p:sp>
        <p:nvSpPr>
          <p:cNvPr id="6" name="TextBox 5"/>
          <p:cNvSpPr txBox="1"/>
          <p:nvPr/>
        </p:nvSpPr>
        <p:spPr>
          <a:xfrm>
            <a:off x="1574693" y="1857324"/>
            <a:ext cx="5253361" cy="2654573"/>
          </a:xfrm>
          <a:prstGeom prst="rect">
            <a:avLst/>
          </a:prstGeom>
          <a:noFill/>
        </p:spPr>
        <p:txBody>
          <a:bodyPr wrap="none" rtlCol="0">
            <a:spAutoFit/>
          </a:bodyPr>
          <a:lstStyle/>
          <a:p>
            <a:pPr lvl="0"/>
            <a:r>
              <a:rPr lang="en-US" altLang="en-US" sz="1400" b="1" noProof="1" smtClean="0">
                <a:latin typeface="Consolas" panose="020B0609020204030204" pitchFamily="49" charset="0"/>
                <a:ea typeface="ＭＳ Ｐゴシック" charset="-128"/>
                <a:cs typeface="Consolas" panose="020B0609020204030204" pitchFamily="49" charset="0"/>
              </a:rPr>
              <a:t>function</a:t>
            </a:r>
            <a:r>
              <a:rPr lang="en-US" altLang="en-US" sz="1400" noProof="1" smtClean="0">
                <a:latin typeface="Consolas" panose="020B0609020204030204" pitchFamily="49" charset="0"/>
                <a:ea typeface="ＭＳ Ｐゴシック" charset="-128"/>
                <a:cs typeface="Consolas" panose="020B0609020204030204" pitchFamily="49" charset="0"/>
              </a:rPr>
              <a:t> GCD (A, B : Positive) </a:t>
            </a:r>
            <a:r>
              <a:rPr lang="en-US" altLang="en-US" sz="1400" b="1" noProof="1" smtClean="0">
                <a:latin typeface="Consolas" panose="020B0609020204030204" pitchFamily="49" charset="0"/>
                <a:ea typeface="ＭＳ Ｐゴシック" charset="-128"/>
                <a:cs typeface="Consolas" panose="020B0609020204030204" pitchFamily="49" charset="0"/>
              </a:rPr>
              <a:t>return</a:t>
            </a:r>
            <a:r>
              <a:rPr lang="en-US" altLang="en-US" sz="1400" noProof="1" smtClean="0">
                <a:latin typeface="Consolas" panose="020B0609020204030204" pitchFamily="49" charset="0"/>
                <a:ea typeface="ＭＳ Ｐゴシック" charset="-128"/>
                <a:cs typeface="Consolas" panose="020B0609020204030204" pitchFamily="49" charset="0"/>
              </a:rPr>
              <a:t> Positive </a:t>
            </a:r>
            <a:r>
              <a:rPr lang="en-US" altLang="en-US" sz="1400" b="1" noProof="1" smtClean="0">
                <a:latin typeface="Consolas" panose="020B0609020204030204" pitchFamily="49" charset="0"/>
                <a:ea typeface="ＭＳ Ｐゴシック" charset="-128"/>
                <a:cs typeface="Consolas" panose="020B0609020204030204" pitchFamily="49" charset="0"/>
              </a:rPr>
              <a:t>with</a:t>
            </a:r>
          </a:p>
          <a:p>
            <a:pPr lvl="0"/>
            <a:r>
              <a:rPr lang="en-US" altLang="en-US" sz="1400" noProof="1" smtClean="0">
                <a:latin typeface="Consolas" panose="020B0609020204030204" pitchFamily="49" charset="0"/>
                <a:ea typeface="ＭＳ Ｐゴシック" charset="-128"/>
                <a:cs typeface="Consolas" panose="020B0609020204030204" pitchFamily="49" charset="0"/>
              </a:rPr>
              <a:t>  Post =&gt; A </a:t>
            </a:r>
            <a:r>
              <a:rPr lang="en-US" altLang="en-US" sz="1400" b="1" noProof="1" smtClean="0">
                <a:latin typeface="Consolas" panose="020B0609020204030204" pitchFamily="49" charset="0"/>
                <a:ea typeface="ＭＳ Ｐゴシック" charset="-128"/>
                <a:cs typeface="Consolas" panose="020B0609020204030204" pitchFamily="49" charset="0"/>
              </a:rPr>
              <a:t>mod</a:t>
            </a:r>
            <a:r>
              <a:rPr lang="en-US" altLang="en-US" sz="1400" noProof="1" smtClean="0">
                <a:latin typeface="Consolas" panose="020B0609020204030204" pitchFamily="49" charset="0"/>
                <a:ea typeface="ＭＳ Ｐゴシック" charset="-128"/>
                <a:cs typeface="Consolas" panose="020B0609020204030204" pitchFamily="49" charset="0"/>
              </a:rPr>
              <a:t> GCD'Result = 0 </a:t>
            </a:r>
            <a:r>
              <a:rPr lang="en-US" altLang="en-US" sz="1400" b="1" noProof="1" smtClean="0">
                <a:latin typeface="Consolas" panose="020B0609020204030204" pitchFamily="49" charset="0"/>
                <a:ea typeface="ＭＳ Ｐゴシック" charset="-128"/>
                <a:cs typeface="Consolas" panose="020B0609020204030204" pitchFamily="49" charset="0"/>
              </a:rPr>
              <a:t>and</a:t>
            </a:r>
          </a:p>
          <a:p>
            <a:pPr lvl="0"/>
            <a:r>
              <a:rPr lang="en-US" altLang="en-US" sz="1400" noProof="1" smtClean="0">
                <a:latin typeface="Consolas" panose="020B0609020204030204" pitchFamily="49" charset="0"/>
                <a:ea typeface="ＭＳ Ｐゴシック" charset="-128"/>
                <a:cs typeface="Consolas" panose="020B0609020204030204" pitchFamily="49" charset="0"/>
              </a:rPr>
              <a:t>          B </a:t>
            </a:r>
            <a:r>
              <a:rPr lang="en-US" altLang="en-US" sz="1400" b="1" noProof="1" smtClean="0">
                <a:latin typeface="Consolas" panose="020B0609020204030204" pitchFamily="49" charset="0"/>
                <a:ea typeface="ＭＳ Ｐゴシック" charset="-128"/>
                <a:cs typeface="Consolas" panose="020B0609020204030204" pitchFamily="49" charset="0"/>
              </a:rPr>
              <a:t>mod</a:t>
            </a:r>
            <a:r>
              <a:rPr lang="en-US" altLang="en-US" sz="1400" noProof="1" smtClean="0">
                <a:latin typeface="Consolas" panose="020B0609020204030204" pitchFamily="49" charset="0"/>
                <a:ea typeface="ＭＳ Ｐゴシック" charset="-128"/>
                <a:cs typeface="Consolas" panose="020B0609020204030204" pitchFamily="49" charset="0"/>
              </a:rPr>
              <a:t> GCD'Result = 0 </a:t>
            </a:r>
          </a:p>
          <a:p>
            <a:pPr lvl="0"/>
            <a:r>
              <a:rPr lang="en-US" altLang="en-US" sz="1400" b="1" noProof="1" smtClean="0">
                <a:latin typeface="Consolas" panose="020B0609020204030204" pitchFamily="49" charset="0"/>
                <a:ea typeface="ＭＳ Ｐゴシック" charset="-128"/>
                <a:cs typeface="Consolas" panose="020B0609020204030204" pitchFamily="49" charset="0"/>
              </a:rPr>
              <a:t>is</a:t>
            </a:r>
          </a:p>
          <a:p>
            <a:pPr lvl="0"/>
            <a:r>
              <a:rPr lang="en-US" altLang="en-US" sz="1400" noProof="1" smtClean="0">
                <a:latin typeface="Consolas" panose="020B0609020204030204" pitchFamily="49" charset="0"/>
                <a:ea typeface="ＭＳ Ｐゴシック" charset="-128"/>
                <a:cs typeface="Consolas" panose="020B0609020204030204" pitchFamily="49" charset="0"/>
              </a:rPr>
              <a:t>   Result : Positive := 0;</a:t>
            </a: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begin</a:t>
            </a:r>
          </a:p>
          <a:p>
            <a:pPr lvl="0"/>
            <a:r>
              <a:rPr lang="en-US" altLang="en-US" sz="1400" noProof="1" smtClean="0">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if</a:t>
            </a:r>
            <a:r>
              <a:rPr lang="en-US" altLang="en-US" sz="1400" noProof="1" smtClean="0">
                <a:latin typeface="Consolas" panose="020B0609020204030204" pitchFamily="49" charset="0"/>
                <a:ea typeface="ＭＳ Ｐゴシック" charset="-128"/>
                <a:cs typeface="Consolas" panose="020B0609020204030204" pitchFamily="49" charset="0"/>
              </a:rPr>
              <a:t> A &gt; B </a:t>
            </a:r>
            <a:r>
              <a:rPr lang="en-US" altLang="en-US" sz="1400" b="1" noProof="1" smtClean="0">
                <a:latin typeface="Consolas" panose="020B0609020204030204" pitchFamily="49" charset="0"/>
                <a:ea typeface="ＭＳ Ｐゴシック" charset="-128"/>
                <a:cs typeface="Consolas" panose="020B0609020204030204" pitchFamily="49" charset="0"/>
              </a:rPr>
              <a:t>then</a:t>
            </a:r>
          </a:p>
          <a:p>
            <a:pPr lvl="0">
              <a:spcBef>
                <a:spcPts val="300"/>
              </a:spcBef>
            </a:pPr>
            <a:r>
              <a:rPr lang="en-US" altLang="en-US" sz="1400" b="1" noProof="1">
                <a:latin typeface="Consolas" panose="020B0609020204030204" pitchFamily="49" charset="0"/>
                <a:ea typeface="ＭＳ Ｐゴシック" charset="-128"/>
                <a:cs typeface="Consolas" panose="020B0609020204030204" pitchFamily="49" charset="0"/>
              </a:rPr>
              <a:t> </a:t>
            </a:r>
            <a:r>
              <a:rPr lang="en-US" altLang="en-US" sz="1400" b="1" noProof="1" smtClean="0">
                <a:latin typeface="Consolas" panose="020B0609020204030204" pitchFamily="49" charset="0"/>
                <a:ea typeface="ＭＳ Ｐゴシック" charset="-128"/>
                <a:cs typeface="Consolas" panose="020B0609020204030204" pitchFamily="49" charset="0"/>
              </a:rPr>
              <a:t>     </a:t>
            </a:r>
            <a:r>
              <a:rPr lang="en-US" altLang="en-US" sz="1400" noProof="1" smtClean="0">
                <a:latin typeface="Consolas" panose="020B0609020204030204" pitchFamily="49" charset="0"/>
                <a:ea typeface="ＭＳ Ｐゴシック" charset="-128"/>
                <a:cs typeface="Consolas" panose="020B0609020204030204" pitchFamily="49" charset="0"/>
              </a:rPr>
              <a:t>Result := GCD (A - B, B);</a:t>
            </a: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Assert ((A – B) </a:t>
            </a:r>
            <a:r>
              <a:rPr lang="en-US" altLang="en-US" sz="1400" b="1" noProof="1" smtClean="0">
                <a:latin typeface="Consolas" panose="020B0609020204030204" pitchFamily="49" charset="0"/>
                <a:ea typeface="ＭＳ Ｐゴシック" charset="-128"/>
                <a:cs typeface="Consolas" panose="020B0609020204030204" pitchFamily="49" charset="0"/>
              </a:rPr>
              <a:t>mod</a:t>
            </a:r>
            <a:r>
              <a:rPr lang="en-US" altLang="en-US" sz="1400" noProof="1" smtClean="0">
                <a:latin typeface="Consolas" panose="020B0609020204030204" pitchFamily="49" charset="0"/>
                <a:ea typeface="ＭＳ Ｐゴシック" charset="-128"/>
                <a:cs typeface="Consolas" panose="020B0609020204030204" pitchFamily="49" charset="0"/>
              </a:rPr>
              <a:t> Result = 0);</a:t>
            </a:r>
            <a:endParaRPr lang="en-US" altLang="en-US" sz="1400" b="1" noProof="1" smtClean="0">
              <a:latin typeface="Consolas" panose="020B0609020204030204" pitchFamily="49" charset="0"/>
              <a:ea typeface="ＭＳ Ｐゴシック" charset="-128"/>
              <a:cs typeface="Consolas" panose="020B0609020204030204" pitchFamily="49" charset="0"/>
            </a:endParaRP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Assert (B </a:t>
            </a:r>
            <a:r>
              <a:rPr lang="en-US" altLang="en-US" sz="1400" b="1" noProof="1" smtClean="0">
                <a:latin typeface="Consolas" panose="020B0609020204030204" pitchFamily="49" charset="0"/>
                <a:ea typeface="ＭＳ Ｐゴシック" charset="-128"/>
                <a:cs typeface="Consolas" panose="020B0609020204030204" pitchFamily="49" charset="0"/>
              </a:rPr>
              <a:t>mod</a:t>
            </a:r>
            <a:r>
              <a:rPr lang="en-US" altLang="en-US" sz="1400" noProof="1" smtClean="0">
                <a:latin typeface="Consolas" panose="020B0609020204030204" pitchFamily="49" charset="0"/>
                <a:ea typeface="ＭＳ Ｐゴシック" charset="-128"/>
                <a:cs typeface="Consolas" panose="020B0609020204030204" pitchFamily="49" charset="0"/>
              </a:rPr>
              <a:t> Result = 0);</a:t>
            </a:r>
            <a:endParaRPr lang="en-US" altLang="en-US" sz="1400" b="1" noProof="1" smtClean="0">
              <a:latin typeface="Consolas" panose="020B0609020204030204" pitchFamily="49" charset="0"/>
              <a:ea typeface="ＭＳ Ｐゴシック" charset="-128"/>
              <a:cs typeface="Consolas" panose="020B0609020204030204" pitchFamily="49" charset="0"/>
            </a:endParaRPr>
          </a:p>
          <a:p>
            <a:pPr lvl="0">
              <a:spcBef>
                <a:spcPts val="300"/>
              </a:spcBef>
            </a:pPr>
            <a:r>
              <a:rPr lang="en-US" altLang="en-US" sz="1400" b="1" noProof="1" smtClean="0">
                <a:latin typeface="Consolas" panose="020B0609020204030204" pitchFamily="49" charset="0"/>
                <a:ea typeface="ＭＳ Ｐゴシック" charset="-128"/>
                <a:cs typeface="Consolas" panose="020B0609020204030204" pitchFamily="49" charset="0"/>
              </a:rPr>
              <a:t>      pragma</a:t>
            </a:r>
            <a:r>
              <a:rPr lang="en-US" altLang="en-US" sz="1400" noProof="1" smtClean="0">
                <a:latin typeface="Consolas" panose="020B0609020204030204" pitchFamily="49" charset="0"/>
                <a:ea typeface="ＭＳ Ｐゴシック" charset="-128"/>
                <a:cs typeface="Consolas" panose="020B0609020204030204" pitchFamily="49" charset="0"/>
              </a:rPr>
              <a:t> Assert (A </a:t>
            </a:r>
            <a:r>
              <a:rPr lang="en-US" altLang="en-US" sz="1400" b="1" noProof="1" smtClean="0">
                <a:latin typeface="Consolas" panose="020B0609020204030204" pitchFamily="49" charset="0"/>
                <a:ea typeface="ＭＳ Ｐゴシック" charset="-128"/>
                <a:cs typeface="Consolas" panose="020B0609020204030204" pitchFamily="49" charset="0"/>
              </a:rPr>
              <a:t>mod</a:t>
            </a:r>
            <a:r>
              <a:rPr lang="en-US" altLang="en-US" sz="1400" noProof="1" smtClean="0">
                <a:latin typeface="Consolas" panose="020B0609020204030204" pitchFamily="49" charset="0"/>
                <a:ea typeface="ＭＳ Ｐゴシック" charset="-128"/>
                <a:cs typeface="Consolas" panose="020B0609020204030204" pitchFamily="49" charset="0"/>
              </a:rPr>
              <a:t> Result = 0);</a:t>
            </a:r>
            <a:endParaRPr lang="en-US" altLang="en-US" sz="1400" b="1" noProof="1" smtClean="0">
              <a:latin typeface="Consolas" panose="020B0609020204030204" pitchFamily="49" charset="0"/>
              <a:ea typeface="ＭＳ Ｐゴシック" charset="-128"/>
              <a:cs typeface="Consolas" panose="020B0609020204030204" pitchFamily="49" charset="0"/>
            </a:endParaRPr>
          </a:p>
        </p:txBody>
      </p:sp>
      <p:sp>
        <p:nvSpPr>
          <p:cNvPr id="12" name="Rectangle 11"/>
          <p:cNvSpPr/>
          <p:nvPr/>
        </p:nvSpPr>
        <p:spPr bwMode="auto">
          <a:xfrm>
            <a:off x="5315886" y="4249366"/>
            <a:ext cx="216024"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7C80"/>
                </a:solidFill>
              </a14:hiddenFill>
            </a:ext>
          </a:extLst>
        </p:spPr>
        <p:txBody>
          <a:bodyPr rtlCol="0" anchor="ctr"/>
          <a:lstStyle/>
          <a:p>
            <a:pPr algn="ctr"/>
            <a:endParaRPr lang="en-US"/>
          </a:p>
        </p:txBody>
      </p:sp>
      <p:cxnSp>
        <p:nvCxnSpPr>
          <p:cNvPr id="13" name="Curved Connector 12"/>
          <p:cNvCxnSpPr>
            <a:stCxn id="15" idx="1"/>
            <a:endCxn id="12" idx="3"/>
          </p:cNvCxnSpPr>
          <p:nvPr/>
        </p:nvCxnSpPr>
        <p:spPr bwMode="auto">
          <a:xfrm rot="10800000">
            <a:off x="5531911" y="4357378"/>
            <a:ext cx="439753" cy="274144"/>
          </a:xfrm>
          <a:prstGeom prst="curvedConnector3">
            <a:avLst>
              <a:gd name="adj1" fmla="val 50000"/>
            </a:avLst>
          </a:prstGeom>
          <a:solidFill>
            <a:schemeClr val="accent1"/>
          </a:solidFill>
          <a:ln w="9525" cap="flat" cmpd="sng" algn="ctr">
            <a:solidFill>
              <a:srgbClr val="C00000"/>
            </a:solidFill>
            <a:prstDash val="solid"/>
            <a:round/>
            <a:headEnd type="none" w="med" len="med"/>
            <a:tailEnd type="triangle"/>
          </a:ln>
          <a:effectLst/>
        </p:spPr>
      </p:cxnSp>
      <p:sp>
        <p:nvSpPr>
          <p:cNvPr id="15" name="TextBox 14"/>
          <p:cNvSpPr txBox="1"/>
          <p:nvPr/>
        </p:nvSpPr>
        <p:spPr>
          <a:xfrm>
            <a:off x="5971663" y="4249366"/>
            <a:ext cx="2835865" cy="764312"/>
          </a:xfrm>
          <a:prstGeom prst="rect">
            <a:avLst/>
          </a:prstGeom>
          <a:noFill/>
          <a:ln>
            <a:solidFill>
              <a:srgbClr val="C00000"/>
            </a:solidFill>
          </a:ln>
        </p:spPr>
        <p:txBody>
          <a:bodyPr wrap="square" rtlCol="0">
            <a:spAutoFit/>
          </a:bodyPr>
          <a:lstStyle/>
          <a:p>
            <a:pPr algn="ctr">
              <a:spcBef>
                <a:spcPts val="200"/>
              </a:spcBef>
            </a:pPr>
            <a:r>
              <a:rPr lang="en-US" altLang="en-US" sz="1400" noProof="1">
                <a:solidFill>
                  <a:srgbClr val="FF0000"/>
                </a:solidFill>
                <a:ea typeface="ＭＳ Ｐゴシック" charset="-128"/>
                <a:cs typeface="Arial" panose="020B0604020202020204" pitchFamily="34" charset="0"/>
              </a:rPr>
              <a:t>medium: assertion might fail, cannot prove A mod Result = 0 </a:t>
            </a:r>
            <a:endParaRPr lang="en-US" altLang="en-US" sz="1400" noProof="1" smtClean="0">
              <a:solidFill>
                <a:srgbClr val="FF0000"/>
              </a:solidFill>
              <a:ea typeface="ＭＳ Ｐゴシック" charset="-128"/>
              <a:cs typeface="Arial" panose="020B0604020202020204" pitchFamily="34" charset="0"/>
            </a:endParaRPr>
          </a:p>
          <a:p>
            <a:pPr algn="ctr">
              <a:spcBef>
                <a:spcPts val="200"/>
              </a:spcBef>
            </a:pPr>
            <a:r>
              <a:rPr lang="en-US" altLang="en-US" sz="1400" noProof="1" smtClean="0">
                <a:solidFill>
                  <a:srgbClr val="FF0000"/>
                </a:solidFill>
                <a:ea typeface="ＭＳ Ｐゴシック" charset="-128"/>
                <a:cs typeface="Arial" panose="020B0604020202020204" pitchFamily="34" charset="0"/>
              </a:rPr>
              <a:t>(</a:t>
            </a:r>
            <a:r>
              <a:rPr lang="en-US" altLang="en-US" sz="1400" noProof="1">
                <a:solidFill>
                  <a:srgbClr val="FF0000"/>
                </a:solidFill>
                <a:ea typeface="ＭＳ Ｐゴシック" charset="-128"/>
                <a:cs typeface="Arial" panose="020B0604020202020204" pitchFamily="34" charset="0"/>
              </a:rPr>
              <a:t>e.g. when A = 8 and Result = 2)</a:t>
            </a:r>
          </a:p>
        </p:txBody>
      </p:sp>
      <p:sp>
        <p:nvSpPr>
          <p:cNvPr id="21" name="TextBox 20"/>
          <p:cNvSpPr txBox="1"/>
          <p:nvPr/>
        </p:nvSpPr>
        <p:spPr>
          <a:xfrm>
            <a:off x="413847" y="3825308"/>
            <a:ext cx="1072650" cy="523220"/>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Added for debugging</a:t>
            </a:r>
            <a:endParaRPr lang="en-US" sz="1400" i="0" kern="1200" dirty="0" smtClean="0"/>
          </a:p>
        </p:txBody>
      </p:sp>
      <p:pic>
        <p:nvPicPr>
          <p:cNvPr id="23" name="Picture 8" descr="wrong.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9495" y="4285231"/>
            <a:ext cx="140067" cy="13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a:off x="1953334" y="5449698"/>
            <a:ext cx="5243743" cy="338554"/>
          </a:xfrm>
          <a:prstGeom prst="rect">
            <a:avLst/>
          </a:prstGeom>
          <a:solidFill>
            <a:schemeClr val="tx2">
              <a:lumMod val="90000"/>
              <a:lumOff val="10000"/>
            </a:schemeClr>
          </a:solidFill>
        </p:spPr>
        <p:txBody>
          <a:bodyPr wrap="none" rtlCol="0">
            <a:spAutoFit/>
          </a:bodyPr>
          <a:lstStyle/>
          <a:p>
            <a:pPr algn="ctr"/>
            <a:r>
              <a:rPr lang="en-US" sz="1600" i="0" kern="1200" dirty="0" smtClean="0">
                <a:solidFill>
                  <a:schemeClr val="bg1"/>
                </a:solidFill>
              </a:rPr>
              <a:t>In fact 8 mod 2 does equal 0 so the prover is just wrong</a:t>
            </a:r>
          </a:p>
        </p:txBody>
      </p:sp>
      <p:pic>
        <p:nvPicPr>
          <p:cNvPr id="25" name="Picture 9" descr="correct.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1781" y="3786965"/>
            <a:ext cx="135494" cy="13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9" descr="correct.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1781" y="4040321"/>
            <a:ext cx="135494" cy="13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Box 32"/>
          <p:cNvSpPr txBox="1"/>
          <p:nvPr/>
        </p:nvSpPr>
        <p:spPr>
          <a:xfrm>
            <a:off x="5351700" y="2565277"/>
            <a:ext cx="1845377" cy="30777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dirty="0" smtClean="0"/>
              <a:t>Added for debugging</a:t>
            </a:r>
            <a:endParaRPr lang="en-US" sz="1400" i="0" kern="1200" dirty="0" smtClean="0"/>
          </a:p>
        </p:txBody>
      </p:sp>
      <p:sp>
        <p:nvSpPr>
          <p:cNvPr id="34" name="Rectangle 33"/>
          <p:cNvSpPr/>
          <p:nvPr/>
        </p:nvSpPr>
        <p:spPr bwMode="auto">
          <a:xfrm>
            <a:off x="4235766" y="2795125"/>
            <a:ext cx="216024" cy="144016"/>
          </a:xfrm>
          <a:prstGeom prst="rect">
            <a:avLst/>
          </a:prstGeom>
          <a:no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6" name="Curved Connector 35"/>
          <p:cNvCxnSpPr>
            <a:stCxn id="33" idx="1"/>
            <a:endCxn id="34" idx="3"/>
          </p:cNvCxnSpPr>
          <p:nvPr/>
        </p:nvCxnSpPr>
        <p:spPr bwMode="auto">
          <a:xfrm rot="10800000" flipV="1">
            <a:off x="4451790" y="2719165"/>
            <a:ext cx="899910" cy="147967"/>
          </a:xfrm>
          <a:prstGeom prst="curvedConnector3">
            <a:avLst/>
          </a:prstGeom>
          <a:solidFill>
            <a:schemeClr val="accent1"/>
          </a:solidFill>
          <a:ln w="6350" cap="flat" cmpd="sng" algn="ctr">
            <a:solidFill>
              <a:schemeClr val="tx1"/>
            </a:solidFill>
            <a:prstDash val="dash"/>
            <a:round/>
            <a:headEnd type="none" w="med" len="med"/>
            <a:tailEnd type="triangle" w="sm" len="sm"/>
          </a:ln>
          <a:effectLst/>
        </p:spPr>
      </p:cxnSp>
      <p:sp>
        <p:nvSpPr>
          <p:cNvPr id="19" name="TextBox 18"/>
          <p:cNvSpPr txBox="1"/>
          <p:nvPr/>
        </p:nvSpPr>
        <p:spPr>
          <a:xfrm>
            <a:off x="5895173" y="3248304"/>
            <a:ext cx="2055963" cy="30777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dirty="0" smtClean="0"/>
              <a:t>Changed for debugging</a:t>
            </a:r>
            <a:endParaRPr lang="en-US" sz="1400" i="0" kern="1200" dirty="0" smtClean="0"/>
          </a:p>
        </p:txBody>
      </p:sp>
      <p:sp>
        <p:nvSpPr>
          <p:cNvPr id="20" name="Rectangle 19"/>
          <p:cNvSpPr/>
          <p:nvPr/>
        </p:nvSpPr>
        <p:spPr bwMode="auto">
          <a:xfrm>
            <a:off x="4772091" y="3507948"/>
            <a:ext cx="216024" cy="144016"/>
          </a:xfrm>
          <a:prstGeom prst="rect">
            <a:avLst/>
          </a:prstGeom>
          <a:no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2" name="Curved Connector 21"/>
          <p:cNvCxnSpPr>
            <a:stCxn id="19" idx="1"/>
            <a:endCxn id="20" idx="3"/>
          </p:cNvCxnSpPr>
          <p:nvPr/>
        </p:nvCxnSpPr>
        <p:spPr bwMode="auto">
          <a:xfrm rot="10800000" flipV="1">
            <a:off x="4988115" y="3402192"/>
            <a:ext cx="907058" cy="177763"/>
          </a:xfrm>
          <a:prstGeom prst="curvedConnector3">
            <a:avLst/>
          </a:prstGeom>
          <a:solidFill>
            <a:schemeClr val="accent1"/>
          </a:solidFill>
          <a:ln w="6350" cap="flat" cmpd="sng" algn="ctr">
            <a:solidFill>
              <a:schemeClr val="tx1"/>
            </a:solidFill>
            <a:prstDash val="dash"/>
            <a:round/>
            <a:headEnd type="none" w="med" len="med"/>
            <a:tailEnd type="triangle" w="sm" len="sm"/>
          </a:ln>
          <a:effectLst/>
        </p:spPr>
      </p:cxnSp>
    </p:spTree>
    <p:extLst>
      <p:ext uri="{BB962C8B-B14F-4D97-AF65-F5344CB8AC3E}">
        <p14:creationId xmlns:p14="http://schemas.microsoft.com/office/powerpoint/2010/main" val="4192615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Run-Time Error Checks</a:t>
            </a:r>
            <a:endParaRPr lang="en-US" dirty="0"/>
          </a:p>
        </p:txBody>
      </p:sp>
      <p:sp>
        <p:nvSpPr>
          <p:cNvPr id="4" name="Content Placeholder 3"/>
          <p:cNvSpPr>
            <a:spLocks noGrp="1"/>
          </p:cNvSpPr>
          <p:nvPr>
            <p:ph sz="half" idx="10"/>
          </p:nvPr>
        </p:nvSpPr>
        <p:spPr>
          <a:xfrm>
            <a:off x="685800" y="1143000"/>
            <a:ext cx="8062664" cy="5334000"/>
          </a:xfrm>
        </p:spPr>
        <p:txBody>
          <a:bodyPr/>
          <a:lstStyle/>
          <a:p>
            <a:r>
              <a:rPr lang="en-US" dirty="0" smtClean="0"/>
              <a:t>“Implicit” because not in application source code</a:t>
            </a:r>
          </a:p>
          <a:p>
            <a:r>
              <a:rPr lang="en-US" dirty="0" smtClean="0"/>
              <a:t>Generated by compiler (or mapped to hardware traps) or in run-time library code</a:t>
            </a:r>
            <a:endParaRPr lang="en-US" dirty="0"/>
          </a:p>
          <a:p>
            <a:r>
              <a:rPr lang="en-US" dirty="0" smtClean="0"/>
              <a:t>Raise language-defined exceptions</a:t>
            </a:r>
            <a:endParaRPr lang="en-US" dirty="0"/>
          </a:p>
          <a:p>
            <a:pPr lvl="1">
              <a:spcAft>
                <a:spcPct val="0"/>
              </a:spcAft>
            </a:pPr>
            <a:r>
              <a:rPr lang="en-US" dirty="0"/>
              <a:t>Constraint_Error</a:t>
            </a:r>
          </a:p>
          <a:p>
            <a:pPr lvl="1">
              <a:spcAft>
                <a:spcPct val="0"/>
              </a:spcAft>
            </a:pPr>
            <a:r>
              <a:rPr lang="en-US" dirty="0"/>
              <a:t>Storage_Error</a:t>
            </a:r>
          </a:p>
          <a:p>
            <a:pPr lvl="1">
              <a:spcAft>
                <a:spcPct val="0"/>
              </a:spcAft>
            </a:pPr>
            <a:r>
              <a:rPr lang="en-US" dirty="0" smtClean="0"/>
              <a:t>Program_Error</a:t>
            </a:r>
          </a:p>
          <a:p>
            <a:pPr lvl="1">
              <a:spcAft>
                <a:spcPct val="0"/>
              </a:spcAft>
            </a:pPr>
            <a:r>
              <a:rPr lang="en-US" dirty="0" err="1" smtClean="0"/>
              <a:t>Ada.Assertions.Assertion_Error</a:t>
            </a:r>
            <a:endParaRPr lang="en-US" dirty="0" smtClean="0"/>
          </a:p>
          <a:p>
            <a:r>
              <a:rPr lang="en-US" dirty="0" smtClean="0"/>
              <a:t>GNATprove attempts to prove none fail</a:t>
            </a:r>
          </a:p>
          <a:p>
            <a:r>
              <a:rPr lang="en-US" dirty="0" smtClean="0"/>
              <a:t>Note that Storage_Error (for stack overflow) is outside the scope of SPARK</a:t>
            </a:r>
            <a:endParaRPr lang="en-US" dirty="0"/>
          </a:p>
        </p:txBody>
      </p:sp>
    </p:spTree>
    <p:extLst>
      <p:ext uri="{BB962C8B-B14F-4D97-AF65-F5344CB8AC3E}">
        <p14:creationId xmlns:p14="http://schemas.microsoft.com/office/powerpoint/2010/main" val="140159487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CodePeer May Help</a:t>
            </a:r>
            <a:endParaRPr lang="en-US" dirty="0"/>
          </a:p>
        </p:txBody>
      </p:sp>
      <p:sp>
        <p:nvSpPr>
          <p:cNvPr id="3" name="Content Placeholder 2"/>
          <p:cNvSpPr>
            <a:spLocks noGrp="1"/>
          </p:cNvSpPr>
          <p:nvPr>
            <p:ph sz="half" idx="10"/>
          </p:nvPr>
        </p:nvSpPr>
        <p:spPr/>
        <p:txBody>
          <a:bodyPr/>
          <a:lstStyle/>
          <a:p>
            <a:r>
              <a:rPr lang="en-US" dirty="0" smtClean="0"/>
              <a:t>A static analyzer from AdaCore, not really a prover</a:t>
            </a:r>
          </a:p>
          <a:p>
            <a:pPr lvl="1"/>
            <a:r>
              <a:rPr lang="en-US" dirty="0" smtClean="0"/>
              <a:t>Particularly good at floating point arithmetic</a:t>
            </a:r>
          </a:p>
          <a:p>
            <a:pPr lvl="1"/>
            <a:r>
              <a:rPr lang="en-US" dirty="0" smtClean="0"/>
              <a:t>Other areas too</a:t>
            </a:r>
          </a:p>
          <a:p>
            <a:r>
              <a:rPr lang="en-US" dirty="0" smtClean="0"/>
              <a:t>GNATprove can apply it as a prover, transparently</a:t>
            </a:r>
          </a:p>
          <a:p>
            <a:pPr lvl="1"/>
            <a:r>
              <a:rPr lang="en-US" altLang="en-US" dirty="0"/>
              <a:t>GNATprove option </a:t>
            </a:r>
            <a:r>
              <a:rPr lang="en-US" altLang="en-US" dirty="0" smtClean="0"/>
              <a:t>“--</a:t>
            </a:r>
            <a:r>
              <a:rPr lang="en-US" altLang="en-US" dirty="0" err="1" smtClean="0"/>
              <a:t>codepeer</a:t>
            </a:r>
            <a:r>
              <a:rPr lang="en-US" altLang="en-US" dirty="0" smtClean="0"/>
              <a:t>=on” or dialog </a:t>
            </a:r>
            <a:r>
              <a:rPr lang="en-US" altLang="en-US" dirty="0"/>
              <a:t>box inside </a:t>
            </a:r>
            <a:r>
              <a:rPr lang="en-US" altLang="en-US" dirty="0" smtClean="0"/>
              <a:t>GPS</a:t>
            </a:r>
            <a:endParaRPr lang="en-US" altLang="fr-FR" dirty="0"/>
          </a:p>
        </p:txBody>
      </p:sp>
      <p:pic>
        <p:nvPicPr>
          <p:cNvPr id="4" name="Picture 3"/>
          <p:cNvPicPr>
            <a:picLocks noChangeAspect="1"/>
          </p:cNvPicPr>
          <p:nvPr/>
        </p:nvPicPr>
        <p:blipFill>
          <a:blip r:embed="rId2"/>
          <a:stretch>
            <a:fillRect/>
          </a:stretch>
        </p:blipFill>
        <p:spPr>
          <a:xfrm>
            <a:off x="1979712" y="3573016"/>
            <a:ext cx="4662895" cy="314830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7244612" y="4725144"/>
            <a:ext cx="1370383" cy="1077218"/>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“Basic” SPARK User Profile</a:t>
            </a:r>
          </a:p>
          <a:p>
            <a:pPr algn="ctr"/>
            <a:r>
              <a:rPr lang="en-US" sz="1600" i="0" kern="1200" dirty="0" smtClean="0"/>
              <a:t>Preference</a:t>
            </a:r>
          </a:p>
        </p:txBody>
      </p:sp>
    </p:spTree>
    <p:extLst>
      <p:ext uri="{BB962C8B-B14F-4D97-AF65-F5344CB8AC3E}">
        <p14:creationId xmlns:p14="http://schemas.microsoft.com/office/powerpoint/2010/main" val="39073108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When Provers Fail</a:t>
            </a:r>
            <a:endParaRPr lang="en-US" dirty="0"/>
          </a:p>
        </p:txBody>
      </p:sp>
      <p:sp>
        <p:nvSpPr>
          <p:cNvPr id="3" name="Content Placeholder 2"/>
          <p:cNvSpPr>
            <a:spLocks noGrp="1"/>
          </p:cNvSpPr>
          <p:nvPr>
            <p:ph sz="half" idx="10"/>
          </p:nvPr>
        </p:nvSpPr>
        <p:spPr/>
        <p:txBody>
          <a:bodyPr/>
          <a:lstStyle/>
          <a:p>
            <a:r>
              <a:rPr lang="en-US" dirty="0" smtClean="0"/>
              <a:t>Add “ghost” code (an advanced topic)</a:t>
            </a:r>
          </a:p>
          <a:p>
            <a:pPr lvl="1"/>
            <a:r>
              <a:rPr lang="en-US" dirty="0" smtClean="0"/>
              <a:t>Code only used for proof, not functionality</a:t>
            </a:r>
          </a:p>
          <a:p>
            <a:r>
              <a:rPr lang="en-US" dirty="0" smtClean="0"/>
              <a:t>Add a </a:t>
            </a:r>
            <a:r>
              <a:rPr lang="en-US" dirty="0"/>
              <a:t>call to a </a:t>
            </a:r>
            <a:r>
              <a:rPr lang="en-US" dirty="0" smtClean="0"/>
              <a:t>lemma routine </a:t>
            </a:r>
            <a:r>
              <a:rPr lang="en-US" dirty="0"/>
              <a:t>(an advanced topic)</a:t>
            </a:r>
            <a:endParaRPr lang="en-US" dirty="0" smtClean="0"/>
          </a:p>
          <a:p>
            <a:pPr lvl="1"/>
            <a:r>
              <a:rPr lang="en-US" dirty="0" smtClean="0"/>
              <a:t>Lemma: “a </a:t>
            </a:r>
            <a:r>
              <a:rPr lang="en-US" dirty="0"/>
              <a:t>proven proposition which is used as a stepping stone to a </a:t>
            </a:r>
            <a:r>
              <a:rPr lang="en-US" dirty="0" smtClean="0"/>
              <a:t>larger result”</a:t>
            </a:r>
          </a:p>
          <a:p>
            <a:pPr lvl="1"/>
            <a:r>
              <a:rPr lang="en-US" dirty="0" smtClean="0"/>
              <a:t>Introduced via postconditions on ghost routines called for that purpose</a:t>
            </a:r>
          </a:p>
          <a:p>
            <a:pPr lvl="1"/>
            <a:r>
              <a:rPr lang="en-US" dirty="0" smtClean="0"/>
              <a:t>Provided in the </a:t>
            </a:r>
            <a:r>
              <a:rPr lang="en-US" dirty="0"/>
              <a:t>SPARK lemma </a:t>
            </a:r>
            <a:r>
              <a:rPr lang="en-US" dirty="0" smtClean="0"/>
              <a:t>library</a:t>
            </a:r>
            <a:endParaRPr lang="en-US" dirty="0"/>
          </a:p>
          <a:p>
            <a:pPr lvl="1"/>
            <a:r>
              <a:rPr lang="en-US" dirty="0" smtClean="0"/>
              <a:t>Provided by the user</a:t>
            </a:r>
          </a:p>
          <a:p>
            <a:r>
              <a:rPr lang="en-US" dirty="0" smtClean="0"/>
              <a:t>Manually prove </a:t>
            </a:r>
            <a:r>
              <a:rPr lang="en-US" dirty="0"/>
              <a:t>the code (an advanced topic</a:t>
            </a:r>
            <a:r>
              <a:rPr lang="en-US" dirty="0" smtClean="0"/>
              <a:t>)</a:t>
            </a:r>
          </a:p>
          <a:p>
            <a:r>
              <a:rPr lang="en-US" dirty="0" smtClean="0"/>
              <a:t>Justify the messages (more in a moment)</a:t>
            </a:r>
            <a:endParaRPr lang="en-US" dirty="0"/>
          </a:p>
        </p:txBody>
      </p:sp>
    </p:spTree>
    <p:extLst>
      <p:ext uri="{BB962C8B-B14F-4D97-AF65-F5344CB8AC3E}">
        <p14:creationId xmlns:p14="http://schemas.microsoft.com/office/powerpoint/2010/main" val="34892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Justifying Check Messages</a:t>
            </a:r>
          </a:p>
        </p:txBody>
      </p:sp>
      <p:sp>
        <p:nvSpPr>
          <p:cNvPr id="3" name="Content Placeholder 2"/>
          <p:cNvSpPr>
            <a:spLocks noGrp="1"/>
          </p:cNvSpPr>
          <p:nvPr>
            <p:ph sz="half" idx="10"/>
          </p:nvPr>
        </p:nvSpPr>
        <p:spPr/>
        <p:txBody>
          <a:bodyPr/>
          <a:lstStyle/>
          <a:p>
            <a:r>
              <a:rPr lang="en-US" dirty="0" smtClean="0"/>
              <a:t>Maybe the provers are right but the code is not considered a bug</a:t>
            </a:r>
          </a:p>
          <a:p>
            <a:r>
              <a:rPr lang="en-US" dirty="0" smtClean="0"/>
              <a:t>Maybe the provers are wrong (a current limitation)</a:t>
            </a:r>
          </a:p>
          <a:p>
            <a:r>
              <a:rPr lang="en-US" dirty="0"/>
              <a:t>A pragma “</a:t>
            </a:r>
            <a:r>
              <a:rPr lang="en-US" dirty="0" smtClean="0"/>
              <a:t>Annotate” silences such warnings and gives info for later review</a:t>
            </a:r>
            <a:endParaRPr lang="en-US" dirty="0"/>
          </a:p>
        </p:txBody>
      </p:sp>
      <p:sp>
        <p:nvSpPr>
          <p:cNvPr id="4" name="TextBox 3"/>
          <p:cNvSpPr txBox="1"/>
          <p:nvPr/>
        </p:nvSpPr>
        <p:spPr>
          <a:xfrm>
            <a:off x="1187624" y="3887084"/>
            <a:ext cx="6356227" cy="338554"/>
          </a:xfrm>
          <a:prstGeom prst="rect">
            <a:avLst/>
          </a:prstGeom>
          <a:noFill/>
        </p:spPr>
        <p:txBody>
          <a:bodyPr wrap="none" rtlCol="0">
            <a:spAutoFit/>
          </a:bodyPr>
          <a:lstStyle/>
          <a:p>
            <a:r>
              <a:rPr lang="en-US" sz="1600" b="1" smtClean="0">
                <a:latin typeface="Consolas" panose="020B0609020204030204" pitchFamily="49" charset="0"/>
                <a:cs typeface="Consolas" panose="020B0609020204030204" pitchFamily="49" charset="0"/>
              </a:rPr>
              <a:t>pragma </a:t>
            </a:r>
            <a:r>
              <a:rPr lang="en-US" sz="1600" smtClean="0">
                <a:latin typeface="Consolas" panose="020B0609020204030204" pitchFamily="49" charset="0"/>
                <a:cs typeface="Consolas" panose="020B0609020204030204" pitchFamily="49" charset="0"/>
              </a:rPr>
              <a:t>Annotate (GNATprove, </a:t>
            </a:r>
            <a:r>
              <a:rPr lang="en-US" sz="1600" i="1" smtClean="0">
                <a:latin typeface="Consolas" panose="020B0609020204030204" pitchFamily="49" charset="0"/>
                <a:cs typeface="Consolas" panose="020B0609020204030204" pitchFamily="49" charset="0"/>
              </a:rPr>
              <a:t>category</a:t>
            </a:r>
            <a:r>
              <a:rPr lang="en-US" sz="1600" smtClean="0">
                <a:latin typeface="Consolas" panose="020B0609020204030204" pitchFamily="49" charset="0"/>
                <a:cs typeface="Consolas" panose="020B0609020204030204" pitchFamily="49" charset="0"/>
              </a:rPr>
              <a:t>, </a:t>
            </a:r>
            <a:r>
              <a:rPr lang="en-US" sz="1600" i="1" smtClean="0">
                <a:latin typeface="Consolas" panose="020B0609020204030204" pitchFamily="49" charset="0"/>
                <a:cs typeface="Consolas" panose="020B0609020204030204" pitchFamily="49" charset="0"/>
              </a:rPr>
              <a:t>pattern</a:t>
            </a:r>
            <a:r>
              <a:rPr lang="en-US" sz="1600" smtClean="0">
                <a:latin typeface="Consolas" panose="020B0609020204030204" pitchFamily="49" charset="0"/>
                <a:cs typeface="Consolas" panose="020B0609020204030204" pitchFamily="49" charset="0"/>
              </a:rPr>
              <a:t>, </a:t>
            </a:r>
            <a:r>
              <a:rPr lang="en-US" sz="1600" i="1" smtClean="0">
                <a:latin typeface="Consolas" panose="020B0609020204030204" pitchFamily="49" charset="0"/>
                <a:cs typeface="Consolas" panose="020B0609020204030204" pitchFamily="49" charset="0"/>
              </a:rPr>
              <a:t>reason</a:t>
            </a:r>
            <a:r>
              <a:rPr lang="en-US" sz="1600" smtClean="0">
                <a:latin typeface="Consolas" panose="020B0609020204030204" pitchFamily="49" charset="0"/>
                <a:cs typeface="Consolas" panose="020B0609020204030204" pitchFamily="49" charset="0"/>
              </a:rPr>
              <a:t>);</a:t>
            </a:r>
            <a:endParaRPr lang="en-US" sz="1600" i="0" kern="1200" dirty="0" smtClean="0">
              <a:latin typeface="Consolas" panose="020B0609020204030204" pitchFamily="49" charset="0"/>
              <a:cs typeface="Consolas" panose="020B0609020204030204" pitchFamily="49" charset="0"/>
            </a:endParaRPr>
          </a:p>
        </p:txBody>
      </p:sp>
      <p:sp>
        <p:nvSpPr>
          <p:cNvPr id="7" name="TextBox 6"/>
          <p:cNvSpPr txBox="1"/>
          <p:nvPr/>
        </p:nvSpPr>
        <p:spPr>
          <a:xfrm>
            <a:off x="1002563" y="4605149"/>
            <a:ext cx="2664295" cy="307777"/>
          </a:xfrm>
          <a:prstGeom prst="rect">
            <a:avLst/>
          </a:prstGeom>
          <a:solidFill>
            <a:srgbClr val="F4E7C6"/>
          </a:solidFill>
          <a:ln>
            <a:solidFill>
              <a:schemeClr val="accent1"/>
            </a:solidFill>
          </a:ln>
          <a:effectLst>
            <a:outerShdw blurRad="50800" dist="38100" dir="2700000" algn="tl" rotWithShape="0">
              <a:prstClr val="black">
                <a:alpha val="40000"/>
              </a:prstClr>
            </a:outerShdw>
          </a:effectLst>
        </p:spPr>
        <p:txBody>
          <a:bodyPr wrap="square" rtlCol="0">
            <a:spAutoFit/>
          </a:bodyPr>
          <a:lstStyle>
            <a:defPPr>
              <a:defRPr lang="fr-FR"/>
            </a:defPPr>
            <a:lvl1pPr algn="ctr">
              <a:defRPr sz="1600" i="0"/>
            </a:lvl1pPr>
          </a:lstStyle>
          <a:p>
            <a:r>
              <a:rPr lang="en-US" sz="1400" b="1" dirty="0" err="1" smtClean="0"/>
              <a:t>False_Positive</a:t>
            </a:r>
            <a:r>
              <a:rPr lang="en-US" sz="1400" b="1" dirty="0" smtClean="0"/>
              <a:t> </a:t>
            </a:r>
            <a:r>
              <a:rPr lang="en-US" sz="1400" dirty="0" smtClean="0"/>
              <a:t>or </a:t>
            </a:r>
            <a:r>
              <a:rPr lang="en-US" sz="1400" b="1" dirty="0" smtClean="0"/>
              <a:t>Intentional</a:t>
            </a:r>
            <a:endParaRPr lang="en-US" sz="1400" b="1" dirty="0"/>
          </a:p>
        </p:txBody>
      </p:sp>
      <p:sp>
        <p:nvSpPr>
          <p:cNvPr id="8" name="Rectangle 7"/>
          <p:cNvSpPr/>
          <p:nvPr/>
        </p:nvSpPr>
        <p:spPr bwMode="auto">
          <a:xfrm>
            <a:off x="4738464" y="4077072"/>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cxnSp>
        <p:nvCxnSpPr>
          <p:cNvPr id="9" name="Curved Connector 8"/>
          <p:cNvCxnSpPr>
            <a:stCxn id="7" idx="3"/>
            <a:endCxn id="8" idx="2"/>
          </p:cNvCxnSpPr>
          <p:nvPr/>
        </p:nvCxnSpPr>
        <p:spPr bwMode="auto">
          <a:xfrm flipV="1">
            <a:off x="3666858" y="4221088"/>
            <a:ext cx="1179618" cy="53795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0" name="TextBox 9"/>
          <p:cNvSpPr txBox="1"/>
          <p:nvPr/>
        </p:nvSpPr>
        <p:spPr>
          <a:xfrm>
            <a:off x="2351611" y="5997529"/>
            <a:ext cx="3297698" cy="307777"/>
          </a:xfrm>
          <a:prstGeom prst="rect">
            <a:avLst/>
          </a:prstGeom>
          <a:solidFill>
            <a:srgbClr val="FFC000"/>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400" dirty="0"/>
              <a:t>String </a:t>
            </a:r>
            <a:r>
              <a:rPr lang="en-US" sz="1400" smtClean="0"/>
              <a:t>providing reason, for </a:t>
            </a:r>
            <a:r>
              <a:rPr lang="en-US" sz="1400" dirty="0" smtClean="0"/>
              <a:t>later review</a:t>
            </a:r>
            <a:endParaRPr lang="en-US" sz="1400" dirty="0"/>
          </a:p>
        </p:txBody>
      </p:sp>
      <p:sp>
        <p:nvSpPr>
          <p:cNvPr id="11" name="Rectangle 10"/>
          <p:cNvSpPr/>
          <p:nvPr/>
        </p:nvSpPr>
        <p:spPr bwMode="auto">
          <a:xfrm>
            <a:off x="6682679" y="4077072"/>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Lst>
        </p:spPr>
        <p:txBody>
          <a:bodyPr rtlCol="0" anchor="ctr"/>
          <a:lstStyle/>
          <a:p>
            <a:pPr algn="ctr"/>
            <a:endParaRPr lang="en-US"/>
          </a:p>
        </p:txBody>
      </p:sp>
      <p:cxnSp>
        <p:nvCxnSpPr>
          <p:cNvPr id="12" name="Curved Connector 11"/>
          <p:cNvCxnSpPr>
            <a:stCxn id="10" idx="3"/>
            <a:endCxn id="11" idx="2"/>
          </p:cNvCxnSpPr>
          <p:nvPr/>
        </p:nvCxnSpPr>
        <p:spPr bwMode="auto">
          <a:xfrm flipV="1">
            <a:off x="5649309" y="4221088"/>
            <a:ext cx="1141382" cy="193033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1308994" y="5301339"/>
            <a:ext cx="2900153" cy="307777"/>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400" dirty="0" smtClean="0"/>
              <a:t>String describing message pattern</a:t>
            </a:r>
            <a:endParaRPr lang="en-US" sz="1400" dirty="0"/>
          </a:p>
        </p:txBody>
      </p:sp>
      <p:sp>
        <p:nvSpPr>
          <p:cNvPr id="14" name="Rectangle 13"/>
          <p:cNvSpPr/>
          <p:nvPr/>
        </p:nvSpPr>
        <p:spPr bwMode="auto">
          <a:xfrm>
            <a:off x="5727192" y="4077072"/>
            <a:ext cx="216024"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Lst>
        </p:spPr>
        <p:txBody>
          <a:bodyPr rtlCol="0" anchor="ctr"/>
          <a:lstStyle/>
          <a:p>
            <a:pPr algn="ctr"/>
            <a:endParaRPr lang="en-US"/>
          </a:p>
        </p:txBody>
      </p:sp>
      <p:cxnSp>
        <p:nvCxnSpPr>
          <p:cNvPr id="15" name="Curved Connector 14"/>
          <p:cNvCxnSpPr>
            <a:stCxn id="13" idx="3"/>
            <a:endCxn id="14" idx="2"/>
          </p:cNvCxnSpPr>
          <p:nvPr/>
        </p:nvCxnSpPr>
        <p:spPr bwMode="auto">
          <a:xfrm flipV="1">
            <a:off x="4209147" y="4221088"/>
            <a:ext cx="1626057" cy="123414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02088231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Pragma Annotate Example</a:t>
            </a:r>
            <a:endParaRPr lang="en-US" dirty="0"/>
          </a:p>
        </p:txBody>
      </p:sp>
      <p:sp>
        <p:nvSpPr>
          <p:cNvPr id="4" name="TextBox 3"/>
          <p:cNvSpPr txBox="1"/>
          <p:nvPr/>
        </p:nvSpPr>
        <p:spPr>
          <a:xfrm>
            <a:off x="1233381" y="1556792"/>
            <a:ext cx="6644768" cy="349326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Do_Something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((X, Y) =&gt; (X, Y));</a:t>
            </a:r>
          </a:p>
          <a:p>
            <a:pPr>
              <a:spcBef>
                <a:spcPts val="1200"/>
              </a:spcBef>
            </a:pPr>
            <a:r>
              <a:rPr lang="en-US" sz="1400" b="1" noProof="1" smtClean="0">
                <a:latin typeface="Consolas" panose="020B0609020204030204" pitchFamily="49" charset="0"/>
                <a:cs typeface="Consolas" panose="020B0609020204030204" pitchFamily="49" charset="0"/>
              </a:rPr>
              <a:t>pragma </a:t>
            </a:r>
            <a:r>
              <a:rPr lang="en-US" sz="1400" noProof="1" smtClean="0">
                <a:latin typeface="Consolas" panose="020B0609020204030204" pitchFamily="49" charset="0"/>
                <a:cs typeface="Consolas" panose="020B0609020204030204" pitchFamily="49" charset="0"/>
              </a:rPr>
              <a:t>Annotate (GNATprove, </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Intentional, </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"incorrect dependency ""Y =&gt; X""",</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"Dependency is kept for compatibility reasons");</a:t>
            </a:r>
          </a:p>
          <a:p>
            <a:endParaRPr lang="en-US" sz="1400" i="0" kern="1200" noProof="1" smtClean="0">
              <a:latin typeface="Consolas" panose="020B0609020204030204" pitchFamily="49" charset="0"/>
              <a:cs typeface="Consolas" panose="020B0609020204030204" pitchFamily="49" charset="0"/>
            </a:endParaRPr>
          </a:p>
          <a:p>
            <a:endParaRPr lang="en-US" sz="1400" i="0" kern="1200" noProof="1" smtClean="0">
              <a:latin typeface="Consolas" panose="020B0609020204030204" pitchFamily="49" charset="0"/>
              <a:cs typeface="Consolas" panose="020B0609020204030204" pitchFamily="49" charset="0"/>
            </a:endParaRP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Do_Something (X, Y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begin</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X + Y;</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Y := Y + 1;</a:t>
            </a:r>
          </a:p>
          <a:p>
            <a:pPr>
              <a:spcBef>
                <a:spcPts val="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Do_Something_2;</a:t>
            </a:r>
            <a:endParaRPr lang="en-US" sz="1400" i="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84395701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Must…</a:t>
            </a:r>
            <a:endParaRPr lang="en-US" dirty="0"/>
          </a:p>
        </p:txBody>
      </p:sp>
      <p:sp>
        <p:nvSpPr>
          <p:cNvPr id="3" name="Content Placeholder 2"/>
          <p:cNvSpPr>
            <a:spLocks noGrp="1"/>
          </p:cNvSpPr>
          <p:nvPr>
            <p:ph sz="half" idx="10"/>
          </p:nvPr>
        </p:nvSpPr>
        <p:spPr/>
        <p:txBody>
          <a:bodyPr/>
          <a:lstStyle/>
          <a:p>
            <a:r>
              <a:rPr lang="en-US" dirty="0" smtClean="0"/>
              <a:t>You can tell the provers to simply accept a proposition as true</a:t>
            </a:r>
          </a:p>
          <a:p>
            <a:r>
              <a:rPr lang="en-US" dirty="0" smtClean="0"/>
              <a:t>A pragma “Assume” is defined for that purpose</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r>
              <a:rPr lang="en-US" dirty="0" smtClean="0"/>
              <a:t>Be </a:t>
            </a:r>
            <a:r>
              <a:rPr lang="en-US" dirty="0"/>
              <a:t>careful, can easily introduce </a:t>
            </a:r>
            <a:r>
              <a:rPr lang="en-US" dirty="0" smtClean="0"/>
              <a:t>far-reaching errors!</a:t>
            </a:r>
          </a:p>
          <a:p>
            <a:pPr lvl="1"/>
            <a:r>
              <a:rPr lang="en-US" dirty="0" smtClean="0"/>
              <a:t>May be used to falsely prove more than one check, indirectly</a:t>
            </a:r>
          </a:p>
          <a:p>
            <a:pPr lvl="1"/>
            <a:r>
              <a:rPr lang="en-US" dirty="0"/>
              <a:t>See “Principle of </a:t>
            </a:r>
            <a:r>
              <a:rPr lang="en-US" dirty="0" smtClean="0"/>
              <a:t>Explosion”</a:t>
            </a:r>
            <a:endParaRPr lang="en-US" dirty="0"/>
          </a:p>
        </p:txBody>
      </p:sp>
      <p:sp>
        <p:nvSpPr>
          <p:cNvPr id="5" name="TextBox 4"/>
          <p:cNvSpPr txBox="1"/>
          <p:nvPr/>
        </p:nvSpPr>
        <p:spPr>
          <a:xfrm>
            <a:off x="683568" y="3396769"/>
            <a:ext cx="8208912" cy="1400383"/>
          </a:xfrm>
          <a:prstGeom prst="rect">
            <a:avLst/>
          </a:prstGeom>
          <a:noFill/>
        </p:spPr>
        <p:txBody>
          <a:bodyPr wrap="squar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Next_Tick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begin</a:t>
            </a:r>
          </a:p>
          <a:p>
            <a:pPr>
              <a:spcBef>
                <a:spcPts val="6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Assume (Clock_Ticks &lt; Natural'Last, "Device uptime is very short");</a:t>
            </a:r>
          </a:p>
          <a:p>
            <a:pPr>
              <a:spcBef>
                <a:spcPts val="600"/>
              </a:spcBef>
            </a:pPr>
            <a:r>
              <a:rPr lang="en-US" sz="1400" noProof="1" smtClean="0">
                <a:latin typeface="Consolas" panose="020B0609020204030204" pitchFamily="49" charset="0"/>
                <a:cs typeface="Consolas" panose="020B0609020204030204" pitchFamily="49" charset="0"/>
              </a:rPr>
              <a:t>   Clock_Ticks := Clock_Ticks + 1;</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Next_Tick;</a:t>
            </a:r>
            <a:endParaRPr lang="en-US" sz="1400" i="0" kern="1200" noProof="1" smtClean="0">
              <a:latin typeface="Consolas" panose="020B0609020204030204" pitchFamily="49" charset="0"/>
              <a:cs typeface="Consolas" panose="020B0609020204030204" pitchFamily="49" charset="0"/>
            </a:endParaRPr>
          </a:p>
        </p:txBody>
      </p:sp>
      <p:sp>
        <p:nvSpPr>
          <p:cNvPr id="6" name="TextBox 5"/>
          <p:cNvSpPr txBox="1"/>
          <p:nvPr/>
        </p:nvSpPr>
        <p:spPr>
          <a:xfrm>
            <a:off x="1691680" y="2780928"/>
            <a:ext cx="5346335" cy="338554"/>
          </a:xfrm>
          <a:prstGeom prst="rect">
            <a:avLst/>
          </a:prstGeom>
          <a:noFill/>
        </p:spPr>
        <p:txBody>
          <a:bodyPr wrap="none" rtlCol="0">
            <a:spAutoFit/>
          </a:bodyPr>
          <a:lstStyle/>
          <a:p>
            <a:r>
              <a:rPr lang="en-US" sz="1600" b="1" i="0" kern="1200" dirty="0" smtClean="0">
                <a:latin typeface="Consolas" panose="020B0609020204030204" pitchFamily="49" charset="0"/>
                <a:cs typeface="Consolas" panose="020B0609020204030204" pitchFamily="49" charset="0"/>
              </a:rPr>
              <a:t>pragma </a:t>
            </a:r>
            <a:r>
              <a:rPr lang="en-US" sz="1600" i="0" kern="1200" dirty="0" smtClean="0">
                <a:latin typeface="Consolas" panose="020B0609020204030204" pitchFamily="49" charset="0"/>
                <a:cs typeface="Consolas" panose="020B0609020204030204" pitchFamily="49" charset="0"/>
              </a:rPr>
              <a:t>Assume (</a:t>
            </a:r>
            <a:r>
              <a:rPr lang="en-US" sz="1600" i="1" kern="1200" dirty="0" err="1" smtClean="0">
                <a:latin typeface="Consolas" panose="020B0609020204030204" pitchFamily="49" charset="0"/>
                <a:cs typeface="Consolas" panose="020B0609020204030204" pitchFamily="49" charset="0"/>
              </a:rPr>
              <a:t>Boolean</a:t>
            </a:r>
            <a:r>
              <a:rPr lang="en-US" sz="1600" kern="1200" dirty="0" err="1" smtClean="0">
                <a:latin typeface="Consolas" panose="020B0609020204030204" pitchFamily="49" charset="0"/>
                <a:cs typeface="Consolas" panose="020B0609020204030204" pitchFamily="49" charset="0"/>
              </a:rPr>
              <a:t>_expression</a:t>
            </a:r>
            <a:r>
              <a:rPr lang="en-US" sz="1600" kern="1200" dirty="0" smtClean="0">
                <a:latin typeface="Consolas" panose="020B0609020204030204" pitchFamily="49" charset="0"/>
                <a:cs typeface="Consolas" panose="020B0609020204030204" pitchFamily="49" charset="0"/>
              </a:rPr>
              <a:t> [, string]</a:t>
            </a:r>
            <a:r>
              <a:rPr lang="en-US" sz="1600" i="0" kern="1200" dirty="0" smtClean="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118823817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5924128"/>
            <a:ext cx="2158008"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Proof of Program Integrity Agenda</a:t>
            </a:r>
            <a:endParaRPr lang="en-US" dirty="0"/>
          </a:p>
        </p:txBody>
      </p:sp>
      <p:sp>
        <p:nvSpPr>
          <p:cNvPr id="3" name="Content Placeholder 2"/>
          <p:cNvSpPr>
            <a:spLocks noGrp="1"/>
          </p:cNvSpPr>
          <p:nvPr>
            <p:ph sz="half" idx="10"/>
          </p:nvPr>
        </p:nvSpPr>
        <p:spPr/>
        <p:txBody>
          <a:bodyPr/>
          <a:lstStyle/>
          <a:p>
            <a:r>
              <a:rPr lang="en-US" dirty="0"/>
              <a:t>Introduction</a:t>
            </a:r>
          </a:p>
          <a:p>
            <a:r>
              <a:rPr lang="en-US" dirty="0" smtClean="0"/>
              <a:t>Run-Time Errors</a:t>
            </a:r>
            <a:endParaRPr lang="en-US" dirty="0"/>
          </a:p>
          <a:p>
            <a:r>
              <a:rPr lang="en-US" dirty="0"/>
              <a:t>Modular Analysis</a:t>
            </a:r>
          </a:p>
          <a:p>
            <a:r>
              <a:rPr lang="en-US" dirty="0"/>
              <a:t>Verifying Assertions</a:t>
            </a:r>
          </a:p>
          <a:p>
            <a:r>
              <a:rPr lang="en-US" dirty="0" smtClean="0"/>
              <a:t>Using </a:t>
            </a:r>
            <a:r>
              <a:rPr lang="en-US" dirty="0"/>
              <a:t>Exceptions</a:t>
            </a:r>
          </a:p>
          <a:p>
            <a:r>
              <a:rPr lang="en-US" dirty="0"/>
              <a:t>Loop Invariants</a:t>
            </a:r>
          </a:p>
          <a:p>
            <a:r>
              <a:rPr lang="en-US" dirty="0"/>
              <a:t>Investigating Unproved Checks</a:t>
            </a:r>
          </a:p>
          <a:p>
            <a:r>
              <a:rPr lang="en-US" dirty="0"/>
              <a:t>Summary</a:t>
            </a:r>
          </a:p>
        </p:txBody>
      </p:sp>
      <p:pic>
        <p:nvPicPr>
          <p:cNvPr id="6" name="Picture 20" descr="j021349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081397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Proof of Program Integrity Summary</a:t>
            </a:r>
          </a:p>
        </p:txBody>
      </p:sp>
      <p:sp>
        <p:nvSpPr>
          <p:cNvPr id="3" name="Content Placeholder 2"/>
          <p:cNvSpPr>
            <a:spLocks noGrp="1"/>
          </p:cNvSpPr>
          <p:nvPr>
            <p:ph sz="half" idx="10"/>
          </p:nvPr>
        </p:nvSpPr>
        <p:spPr/>
        <p:txBody>
          <a:bodyPr>
            <a:noAutofit/>
          </a:bodyPr>
          <a:lstStyle/>
          <a:p>
            <a:r>
              <a:rPr lang="en-US" dirty="0" smtClean="0"/>
              <a:t>Amounts to proving absence of run-time errors (AoRTE)</a:t>
            </a:r>
          </a:p>
          <a:p>
            <a:r>
              <a:rPr lang="en-US" dirty="0" smtClean="0"/>
              <a:t>Exceptions are better than undefined behavior but better yet is to prove them impossible</a:t>
            </a:r>
          </a:p>
          <a:p>
            <a:pPr lvl="1"/>
            <a:r>
              <a:rPr lang="en-US" dirty="0" smtClean="0"/>
              <a:t>Reasoning about them can be harder than proving absence</a:t>
            </a:r>
          </a:p>
          <a:p>
            <a:r>
              <a:rPr lang="en-US" dirty="0" smtClean="0"/>
              <a:t>Very </a:t>
            </a:r>
            <a:r>
              <a:rPr lang="en-US" dirty="0"/>
              <a:t>useful </a:t>
            </a:r>
            <a:r>
              <a:rPr lang="en-US" dirty="0" smtClean="0"/>
              <a:t>properties result</a:t>
            </a:r>
            <a:endParaRPr lang="en-US" dirty="0"/>
          </a:p>
          <a:p>
            <a:pPr lvl="1"/>
            <a:r>
              <a:rPr lang="en-US" dirty="0" smtClean="0"/>
              <a:t>E.g., no </a:t>
            </a:r>
            <a:r>
              <a:rPr lang="en-US" dirty="0"/>
              <a:t>buffer </a:t>
            </a:r>
            <a:r>
              <a:rPr lang="en-US" dirty="0" smtClean="0"/>
              <a:t>overflow, no integer/floating-point overflow</a:t>
            </a:r>
          </a:p>
          <a:p>
            <a:pPr lvl="1"/>
            <a:r>
              <a:rPr lang="en-US" dirty="0" smtClean="0"/>
              <a:t>Safe to turn off run-time checks</a:t>
            </a:r>
            <a:endParaRPr lang="en-US" dirty="0"/>
          </a:p>
          <a:p>
            <a:r>
              <a:rPr lang="en-US" dirty="0" smtClean="0"/>
              <a:t>Reaching this adoption level is not trivial for real code but is achievable</a:t>
            </a:r>
          </a:p>
          <a:p>
            <a:pPr lvl="1"/>
            <a:r>
              <a:rPr lang="en-US" dirty="0" smtClean="0"/>
              <a:t>E.g., dealing with loops is not easy!</a:t>
            </a:r>
          </a:p>
        </p:txBody>
      </p:sp>
    </p:spTree>
    <p:extLst>
      <p:ext uri="{BB962C8B-B14F-4D97-AF65-F5344CB8AC3E}">
        <p14:creationId xmlns:p14="http://schemas.microsoft.com/office/powerpoint/2010/main" val="373294655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2667000"/>
            <a:ext cx="8382000" cy="769441"/>
          </a:xfrm>
        </p:spPr>
        <p:txBody>
          <a:bodyPr/>
          <a:lstStyle/>
          <a:p>
            <a:r>
              <a:rPr lang="en-US" dirty="0" smtClean="0"/>
              <a:t>Contracts</a:t>
            </a:r>
            <a:r>
              <a:rPr lang="en-US" smtClean="0"/>
              <a:t>: AoRTE Lab</a:t>
            </a:r>
            <a:endParaRPr lang="en-US"/>
          </a:p>
        </p:txBody>
      </p:sp>
    </p:spTree>
    <p:extLst>
      <p:ext uri="{BB962C8B-B14F-4D97-AF65-F5344CB8AC3E}">
        <p14:creationId xmlns:p14="http://schemas.microsoft.com/office/powerpoint/2010/main" val="3982851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Run-Time Checks</a:t>
            </a:r>
            <a:endParaRPr lang="en-US" dirty="0"/>
          </a:p>
        </p:txBody>
      </p:sp>
      <p:sp>
        <p:nvSpPr>
          <p:cNvPr id="3" name="Content Placeholder 2"/>
          <p:cNvSpPr>
            <a:spLocks noGrp="1"/>
          </p:cNvSpPr>
          <p:nvPr>
            <p:ph sz="half" idx="10"/>
          </p:nvPr>
        </p:nvSpPr>
        <p:spPr bwMode="gray"/>
        <p:txBody>
          <a:bodyPr/>
          <a:lstStyle/>
          <a:p>
            <a:r>
              <a:rPr lang="en-US" dirty="0" smtClean="0"/>
              <a:t>Constraint_Error</a:t>
            </a:r>
            <a:r>
              <a:rPr lang="en-US" dirty="0"/>
              <a:t>:  </a:t>
            </a:r>
            <a:endParaRPr lang="en-US" dirty="0" smtClean="0"/>
          </a:p>
          <a:p>
            <a:pPr lvl="1"/>
            <a:r>
              <a:rPr lang="en-US" dirty="0" smtClean="0">
                <a:solidFill>
                  <a:schemeClr val="bg1">
                    <a:lumMod val="65000"/>
                  </a:schemeClr>
                </a:solidFill>
              </a:rPr>
              <a:t>(Access check)</a:t>
            </a:r>
          </a:p>
          <a:p>
            <a:pPr lvl="1"/>
            <a:r>
              <a:rPr lang="en-US" dirty="0" smtClean="0"/>
              <a:t>Discriminant check</a:t>
            </a:r>
          </a:p>
          <a:p>
            <a:pPr lvl="1"/>
            <a:r>
              <a:rPr lang="en-US" dirty="0" smtClean="0"/>
              <a:t>Index check</a:t>
            </a:r>
          </a:p>
          <a:p>
            <a:pPr lvl="1"/>
            <a:r>
              <a:rPr lang="en-US" dirty="0" smtClean="0"/>
              <a:t>Length check</a:t>
            </a:r>
          </a:p>
          <a:p>
            <a:pPr lvl="1"/>
            <a:r>
              <a:rPr lang="en-US" dirty="0" smtClean="0"/>
              <a:t>Range check</a:t>
            </a:r>
          </a:p>
          <a:p>
            <a:pPr lvl="1"/>
            <a:r>
              <a:rPr lang="en-US" dirty="0"/>
              <a:t>Tag check</a:t>
            </a:r>
          </a:p>
          <a:p>
            <a:pPr lvl="1"/>
            <a:r>
              <a:rPr lang="en-US" dirty="0" smtClean="0"/>
              <a:t>Division check</a:t>
            </a:r>
          </a:p>
          <a:p>
            <a:pPr lvl="1"/>
            <a:r>
              <a:rPr lang="en-US" dirty="0" smtClean="0"/>
              <a:t>Integer overflow check</a:t>
            </a:r>
          </a:p>
          <a:p>
            <a:pPr lvl="1"/>
            <a:r>
              <a:rPr lang="en-US" dirty="0" smtClean="0"/>
              <a:t>Floating-point overflow check</a:t>
            </a:r>
          </a:p>
          <a:p>
            <a:r>
              <a:rPr lang="en-US" dirty="0" smtClean="0"/>
              <a:t>See table in SPARK UG for all the checks</a:t>
            </a:r>
          </a:p>
          <a:p>
            <a:pPr lvl="1"/>
            <a:r>
              <a:rPr lang="en-US" dirty="0" smtClean="0"/>
              <a:t>“</a:t>
            </a:r>
            <a:r>
              <a:rPr lang="en-US" b="1" dirty="0"/>
              <a:t>7.2.4. Description of </a:t>
            </a:r>
            <a:r>
              <a:rPr lang="en-US" b="1" dirty="0" smtClean="0"/>
              <a:t>Messages</a:t>
            </a:r>
            <a:r>
              <a:rPr lang="en-US" dirty="0" smtClean="0"/>
              <a:t>”</a:t>
            </a:r>
            <a:endParaRPr lang="en-US" b="1" dirty="0"/>
          </a:p>
        </p:txBody>
      </p:sp>
    </p:spTree>
    <p:extLst>
      <p:ext uri="{BB962C8B-B14F-4D97-AF65-F5344CB8AC3E}">
        <p14:creationId xmlns:p14="http://schemas.microsoft.com/office/powerpoint/2010/main" val="525510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en-US" dirty="0" smtClean="0"/>
              <a:t>Constraint_Error Check Examples</a:t>
            </a:r>
            <a:endParaRPr dirty="0"/>
          </a:p>
        </p:txBody>
      </p:sp>
      <p:sp>
        <p:nvSpPr>
          <p:cNvPr id="10" name="TextBox 9"/>
          <p:cNvSpPr txBox="1"/>
          <p:nvPr/>
        </p:nvSpPr>
        <p:spPr>
          <a:xfrm>
            <a:off x="906280" y="1844824"/>
            <a:ext cx="6696385"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a:t>
            </a:r>
            <a:r>
              <a:rPr lang="en-US" altLang="en-US" sz="1600" b="1" noProof="1" smtClean="0">
                <a:solidFill>
                  <a:srgbClr val="C00000"/>
                </a:solidFill>
                <a:latin typeface="Consolas" panose="020B0609020204030204" pitchFamily="49" charset="0"/>
                <a:ea typeface="Source Code Pro" panose="020B0509030403020204" pitchFamily="49" charset="0"/>
              </a:rPr>
              <a:t>Integer'Last + 1</a:t>
            </a:r>
            <a:r>
              <a:rPr lang="en-US" altLang="en-US" sz="1600" noProof="1" smtClean="0">
                <a:latin typeface="Consolas" panose="020B0609020204030204" pitchFamily="49" charset="0"/>
                <a:ea typeface="Source Code Pro" panose="020B0509030403020204" pitchFamily="49" charset="0"/>
              </a:rPr>
              <a:t>) := P / Q;</a:t>
            </a:r>
            <a:endParaRPr lang="en-US" altLang="en-US" sz="1600" b="1" noProof="1">
              <a:latin typeface="Consolas" panose="020B0609020204030204" pitchFamily="49" charset="0"/>
              <a:ea typeface="Source Code Pro" panose="020B0509030403020204" pitchFamily="49" charset="0"/>
            </a:endParaRPr>
          </a:p>
        </p:txBody>
      </p:sp>
      <p:sp>
        <p:nvSpPr>
          <p:cNvPr id="11" name="TextBox 10"/>
          <p:cNvSpPr txBox="1"/>
          <p:nvPr/>
        </p:nvSpPr>
        <p:spPr>
          <a:xfrm>
            <a:off x="906280" y="2312904"/>
            <a:ext cx="6696385"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a:t>
            </a:r>
            <a:r>
              <a:rPr lang="en-US" altLang="en-US" sz="1600" b="1" noProof="1" smtClean="0">
                <a:solidFill>
                  <a:srgbClr val="C00000"/>
                </a:solidFill>
                <a:latin typeface="Consolas" panose="020B0609020204030204" pitchFamily="49" charset="0"/>
                <a:ea typeface="Source Code Pro" panose="020B0509030403020204" pitchFamily="49" charset="0"/>
              </a:rPr>
              <a:t>A'Last + 1</a:t>
            </a:r>
            <a:r>
              <a:rPr lang="en-US" altLang="en-US" sz="1600" noProof="1" smtClean="0">
                <a:latin typeface="Consolas" panose="020B0609020204030204" pitchFamily="49" charset="0"/>
                <a:ea typeface="Source Code Pro" panose="020B0509030403020204" pitchFamily="49" charset="0"/>
              </a:rPr>
              <a:t>) := P / Q;</a:t>
            </a:r>
            <a:endParaRPr lang="en-US" altLang="en-US" sz="1600" noProof="1">
              <a:latin typeface="Consolas" panose="020B0609020204030204" pitchFamily="49" charset="0"/>
              <a:ea typeface="Source Code Pro" panose="020B0509030403020204" pitchFamily="49" charset="0"/>
            </a:endParaRPr>
          </a:p>
        </p:txBody>
      </p:sp>
      <p:sp>
        <p:nvSpPr>
          <p:cNvPr id="12" name="TextBox 11"/>
          <p:cNvSpPr txBox="1"/>
          <p:nvPr/>
        </p:nvSpPr>
        <p:spPr>
          <a:xfrm>
            <a:off x="899592" y="2780984"/>
            <a:ext cx="6696385"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(I + J) := </a:t>
            </a:r>
            <a:r>
              <a:rPr lang="en-US" altLang="en-US" sz="1600" b="1" noProof="1" smtClean="0">
                <a:solidFill>
                  <a:srgbClr val="C00000"/>
                </a:solidFill>
                <a:latin typeface="Consolas" panose="020B0609020204030204" pitchFamily="49" charset="0"/>
                <a:ea typeface="Source Code Pro" panose="020B0509030403020204" pitchFamily="49" charset="0"/>
              </a:rPr>
              <a:t>Integer'First / (-1)</a:t>
            </a:r>
            <a:r>
              <a:rPr lang="en-US" altLang="en-US" sz="1600" noProof="1" smtClean="0">
                <a:latin typeface="Consolas" panose="020B0609020204030204" pitchFamily="49" charset="0"/>
                <a:ea typeface="Source Code Pro" panose="020B0509030403020204" pitchFamily="49" charset="0"/>
              </a:rPr>
              <a:t>;</a:t>
            </a:r>
            <a:endParaRPr lang="en-US" altLang="en-US" sz="1600" noProof="1">
              <a:latin typeface="Consolas" panose="020B0609020204030204" pitchFamily="49" charset="0"/>
              <a:ea typeface="Source Code Pro" panose="020B0509030403020204" pitchFamily="49" charset="0"/>
            </a:endParaRPr>
          </a:p>
        </p:txBody>
      </p:sp>
      <p:sp>
        <p:nvSpPr>
          <p:cNvPr id="13" name="TextBox 12"/>
          <p:cNvSpPr txBox="1"/>
          <p:nvPr/>
        </p:nvSpPr>
        <p:spPr>
          <a:xfrm>
            <a:off x="899592" y="3249065"/>
            <a:ext cx="6696385"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Source Code Pro" panose="020B0509030403020204" pitchFamily="49" charset="0"/>
              </a:rPr>
              <a:t>A (I + J) := </a:t>
            </a:r>
            <a:r>
              <a:rPr lang="en-US" altLang="en-US" sz="1600" b="1" noProof="1" smtClean="0">
                <a:solidFill>
                  <a:srgbClr val="C00000"/>
                </a:solidFill>
                <a:latin typeface="Consolas" panose="020B0609020204030204" pitchFamily="49" charset="0"/>
                <a:ea typeface="Source Code Pro" panose="020B0509030403020204" pitchFamily="49" charset="0"/>
              </a:rPr>
              <a:t>1 / (-1)</a:t>
            </a:r>
            <a:r>
              <a:rPr lang="en-US" altLang="en-US" sz="1600" noProof="1" smtClean="0">
                <a:latin typeface="Consolas" panose="020B0609020204030204" pitchFamily="49" charset="0"/>
                <a:ea typeface="Source Code Pro" panose="020B0509030403020204" pitchFamily="49" charset="0"/>
              </a:rPr>
              <a:t>;</a:t>
            </a:r>
            <a:endParaRPr lang="en-US" altLang="en-US" sz="1600" noProof="1">
              <a:latin typeface="Consolas" panose="020B0609020204030204" pitchFamily="49" charset="0"/>
              <a:ea typeface="Source Code Pro" panose="020B0509030403020204" pitchFamily="49" charset="0"/>
            </a:endParaRPr>
          </a:p>
        </p:txBody>
      </p:sp>
      <p:sp>
        <p:nvSpPr>
          <p:cNvPr id="14" name="TextBox 13"/>
          <p:cNvSpPr txBox="1"/>
          <p:nvPr/>
        </p:nvSpPr>
        <p:spPr>
          <a:xfrm>
            <a:off x="899592" y="3717146"/>
            <a:ext cx="6696385" cy="338554"/>
          </a:xfrm>
          <a:prstGeom prst="rect">
            <a:avLst/>
          </a:prstGeom>
          <a:solidFill>
            <a:schemeClr val="bg1">
              <a:lumMod val="95000"/>
            </a:schemeClr>
          </a:solidFill>
        </p:spPr>
        <p:txBody>
          <a:bodyPr wrap="square" rtlCol="0">
            <a:spAutoFit/>
          </a:bodyPr>
          <a:lstStyle/>
          <a:p>
            <a:pPr lvl="0"/>
            <a:r>
              <a:rPr lang="en-US" altLang="en-US" sz="1600" noProof="1" smtClean="0">
                <a:latin typeface="Consolas" panose="020B0609020204030204" pitchFamily="49" charset="0"/>
                <a:ea typeface="ＭＳ Ｐゴシック" charset="-128"/>
                <a:cs typeface="Consolas" panose="020B0609020204030204" pitchFamily="49" charset="0"/>
              </a:rPr>
              <a:t>A (I + J) := P </a:t>
            </a:r>
            <a:r>
              <a:rPr lang="en-US" altLang="en-US" sz="1600" b="1" noProof="1" smtClean="0">
                <a:solidFill>
                  <a:srgbClr val="C00000"/>
                </a:solidFill>
                <a:latin typeface="Consolas" panose="020B0609020204030204" pitchFamily="49" charset="0"/>
                <a:ea typeface="ＭＳ Ｐゴシック" charset="-128"/>
                <a:cs typeface="Consolas" panose="020B0609020204030204" pitchFamily="49" charset="0"/>
              </a:rPr>
              <a:t>/ 0</a:t>
            </a:r>
            <a:r>
              <a:rPr lang="en-US" altLang="en-US" sz="1600" noProof="1" smtClean="0">
                <a:latin typeface="Consolas" panose="020B0609020204030204" pitchFamily="49" charset="0"/>
                <a:ea typeface="ＭＳ Ｐゴシック" charset="-128"/>
                <a:cs typeface="Consolas" panose="020B0609020204030204" pitchFamily="49" charset="0"/>
              </a:rPr>
              <a:t>;</a:t>
            </a:r>
            <a:endParaRPr lang="en-US" altLang="en-US" sz="1600" b="1" noProof="1">
              <a:latin typeface="Consolas" panose="020B0609020204030204" pitchFamily="49" charset="0"/>
              <a:ea typeface="ＭＳ Ｐゴシック" charset="-128"/>
              <a:cs typeface="Consolas" panose="020B0609020204030204" pitchFamily="49" charset="0"/>
            </a:endParaRPr>
          </a:p>
        </p:txBody>
      </p:sp>
      <p:sp>
        <p:nvSpPr>
          <p:cNvPr id="4" name="TextBox 3"/>
          <p:cNvSpPr txBox="1"/>
          <p:nvPr/>
        </p:nvSpPr>
        <p:spPr>
          <a:xfrm>
            <a:off x="6444208" y="2534762"/>
            <a:ext cx="2016224" cy="830997"/>
          </a:xfrm>
          <a:prstGeom prst="rect">
            <a:avLst/>
          </a:prstGeom>
          <a:solidFill>
            <a:srgbClr val="FFFF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All would raise Constraint_Error if checked at run-time</a:t>
            </a:r>
          </a:p>
        </p:txBody>
      </p:sp>
      <p:sp>
        <p:nvSpPr>
          <p:cNvPr id="6" name="TextBox 5"/>
          <p:cNvSpPr txBox="1"/>
          <p:nvPr/>
        </p:nvSpPr>
        <p:spPr>
          <a:xfrm>
            <a:off x="2958970" y="5157192"/>
            <a:ext cx="3054812" cy="338554"/>
          </a:xfrm>
          <a:prstGeom prst="rect">
            <a:avLst/>
          </a:prstGeom>
          <a:solidFill>
            <a:schemeClr val="accent6">
              <a:lumMod val="60000"/>
              <a:lumOff val="40000"/>
            </a:schemeClr>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GNATprove would report these</a:t>
            </a:r>
          </a:p>
        </p:txBody>
      </p:sp>
    </p:spTree>
    <p:extLst>
      <p:ext uri="{BB962C8B-B14F-4D97-AF65-F5344CB8AC3E}">
        <p14:creationId xmlns:p14="http://schemas.microsoft.com/office/powerpoint/2010/main" val="244732880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noFill/>
        <a:ln w="9525" cap="flat" cmpd="sng" algn="ctr">
          <a:solidFill>
            <a:schemeClr val="tx1"/>
          </a:solidFill>
          <a:prstDash val="solid"/>
          <a:round/>
          <a:headEnd type="none" w="med" len="med"/>
          <a:tailEnd type="none"/>
        </a:ln>
        <a:effectLst/>
      </a:spPr>
      <a:bodyPr rtlCol="0" anchor="ctr"/>
      <a:lstStyle>
        <a:defPPr algn="ctr">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i="0" kern="1200" dirty="0" smtClean="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7653</TotalTime>
  <Words>6472</Words>
  <Application>Microsoft Office PowerPoint</Application>
  <PresentationFormat>Letter Paper (8.5x11 in)</PresentationFormat>
  <Paragraphs>1101</Paragraphs>
  <Slides>77</Slides>
  <Notes>51</Notes>
  <HiddenSlides>0</HiddenSlides>
  <MMClips>0</MMClips>
  <ScaleCrop>false</ScaleCrop>
  <HeadingPairs>
    <vt:vector size="8" baseType="variant">
      <vt:variant>
        <vt:lpstr>Fonts Used</vt:lpstr>
      </vt:variant>
      <vt:variant>
        <vt:i4>19</vt:i4>
      </vt: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98" baseType="lpstr">
      <vt:lpstr>ＭＳ Ｐゴシック</vt:lpstr>
      <vt:lpstr>ＭＳ Ｐゴシック</vt:lpstr>
      <vt:lpstr>Andale Mono</vt:lpstr>
      <vt:lpstr>Arial</vt:lpstr>
      <vt:lpstr>Arial Black</vt:lpstr>
      <vt:lpstr>Arial Bold</vt:lpstr>
      <vt:lpstr>Arial Narrow</vt:lpstr>
      <vt:lpstr>Calibri</vt:lpstr>
      <vt:lpstr>Comic Sans MS</vt:lpstr>
      <vt:lpstr>Consolas</vt:lpstr>
      <vt:lpstr>Courier New</vt:lpstr>
      <vt:lpstr>Franklin Gothic Book</vt:lpstr>
      <vt:lpstr>Gill Sans</vt:lpstr>
      <vt:lpstr>Helvetica</vt:lpstr>
      <vt:lpstr>Source Code Pro</vt:lpstr>
      <vt:lpstr>Times</vt:lpstr>
      <vt:lpstr>Verdana</vt:lpstr>
      <vt:lpstr>Wingdings</vt:lpstr>
      <vt:lpstr>ヒラギノ角ゴ ProN W3</vt:lpstr>
      <vt:lpstr>2_AdaCore Training</vt:lpstr>
      <vt:lpstr>ClipArt</vt:lpstr>
      <vt:lpstr>Proof of Program Integrity</vt:lpstr>
      <vt:lpstr>Run-Time Errors</vt:lpstr>
      <vt:lpstr>Run-Time Error Examples</vt:lpstr>
      <vt:lpstr>Why Not Exceptions?</vt:lpstr>
      <vt:lpstr>Maybe There’s No Reasonable Response</vt:lpstr>
      <vt:lpstr>Proof of Program Integrity Agenda</vt:lpstr>
      <vt:lpstr>Run-Time Error Checks</vt:lpstr>
      <vt:lpstr>Example Run-Time Checks</vt:lpstr>
      <vt:lpstr>Constraint_Error Check Examples</vt:lpstr>
      <vt:lpstr>Static Run-time Check Verification</vt:lpstr>
      <vt:lpstr>Finally Safe To Remove Run-time Checks!</vt:lpstr>
      <vt:lpstr>Requirements for Safe Removal</vt:lpstr>
      <vt:lpstr>Proof of Program Integrity Agenda</vt:lpstr>
      <vt:lpstr>Statically Verifying Pre/Postconditions</vt:lpstr>
      <vt:lpstr>Examples for Where Failure Detected</vt:lpstr>
      <vt:lpstr>When Verifying A Subprogram Body…</vt:lpstr>
      <vt:lpstr>Modular Analysis and Input Values</vt:lpstr>
      <vt:lpstr>Modular Analysis and Output Values</vt:lpstr>
      <vt:lpstr>An Insufficient Postcondition</vt:lpstr>
      <vt:lpstr>An Invalid Postcondition</vt:lpstr>
      <vt:lpstr>A Valid and Sufficient Postcondition</vt:lpstr>
      <vt:lpstr>Exception To Modular Analysis: Inlining</vt:lpstr>
      <vt:lpstr>Inlining Analysis Example Spec</vt:lpstr>
      <vt:lpstr>PowerPoint Presentation</vt:lpstr>
      <vt:lpstr>Exception To Modular Analysis: Expression Functions</vt:lpstr>
      <vt:lpstr>Expression Functions Facilitate Proof</vt:lpstr>
      <vt:lpstr>Expression Function Facilitating A Proof</vt:lpstr>
      <vt:lpstr>It Matters Where the Expression Is Known</vt:lpstr>
      <vt:lpstr>Proof of Program Integrity Agenda</vt:lpstr>
      <vt:lpstr>Verifying AoRTE In Assertions Themselves</vt:lpstr>
      <vt:lpstr>Where Are Assertions Checked for AoRTE?</vt:lpstr>
      <vt:lpstr>Numeric Overflow In Assertions</vt:lpstr>
      <vt:lpstr>GNAT Pro Integer Overflow Modes</vt:lpstr>
      <vt:lpstr>How to Select Overflow Policy? </vt:lpstr>
      <vt:lpstr>gnatonn Switch Digits Interpretation</vt:lpstr>
      <vt:lpstr>Proof of Program Integrity Agenda</vt:lpstr>
      <vt:lpstr>Exceptions Restrictions &amp; Treatment</vt:lpstr>
      <vt:lpstr>Exceptions That SPARK Rejects</vt:lpstr>
      <vt:lpstr>Example Rejections Due To Reachability</vt:lpstr>
      <vt:lpstr>Then Why Raise Exceptions Explicitly?</vt:lpstr>
      <vt:lpstr>“Leveraging” Unreachability Requirement</vt:lpstr>
      <vt:lpstr>PowerPoint Presentation</vt:lpstr>
      <vt:lpstr>Signaling An “Impossible” Event/State (1)</vt:lpstr>
      <vt:lpstr>Signaling An “Impossible” Event/State (2)</vt:lpstr>
      <vt:lpstr>Signaling An “Impossible” Event/State (3)</vt:lpstr>
      <vt:lpstr>Proof of Program Integrity Agenda</vt:lpstr>
      <vt:lpstr>Loops Present Problems For Provers</vt:lpstr>
      <vt:lpstr>Example Problematic Loop for Prover</vt:lpstr>
      <vt:lpstr>Constructs for Helping with Loops</vt:lpstr>
      <vt:lpstr>Pragma Loop_Invariant</vt:lpstr>
      <vt:lpstr>Loop_Entry Details</vt:lpstr>
      <vt:lpstr>Where To Get Help With Loop Invariants</vt:lpstr>
      <vt:lpstr>Pragma Loop_Variant</vt:lpstr>
      <vt:lpstr>Proof of Program Integrity Agenda</vt:lpstr>
      <vt:lpstr>Why Proofs May Fail</vt:lpstr>
      <vt:lpstr>Step 1: Incorrect Code or Assertion? (1/3)</vt:lpstr>
      <vt:lpstr>Investigating Code or Assertion (2/3)</vt:lpstr>
      <vt:lpstr>Corrected Assertion for Example (3/3)</vt:lpstr>
      <vt:lpstr>Step 2: [Spec] or [Model]?</vt:lpstr>
      <vt:lpstr>Investigating [Spec] and [Model] Issues</vt:lpstr>
      <vt:lpstr>Investigating Unprovable Properties</vt:lpstr>
      <vt:lpstr>Counter-Example Shown In GPS</vt:lpstr>
      <vt:lpstr>Solutions for Unprovable Property Example</vt:lpstr>
      <vt:lpstr>Step 3: [Timeout] or [Prover]?</vt:lpstr>
      <vt:lpstr>Step 3: [Timeout] or [Prover] Example</vt:lpstr>
      <vt:lpstr>Investigating Prover Shortcomings</vt:lpstr>
      <vt:lpstr>Multiple Provers Under the Hood</vt:lpstr>
      <vt:lpstr>Investigating Prover Shortcomings (2)</vt:lpstr>
      <vt:lpstr>Investigating Prover Shortcomings (2)</vt:lpstr>
      <vt:lpstr>CodePeer May Help</vt:lpstr>
      <vt:lpstr>Options When Provers Fail</vt:lpstr>
      <vt:lpstr> Justifying Check Messages</vt:lpstr>
      <vt:lpstr>Pragma Annotate Example</vt:lpstr>
      <vt:lpstr>If You Must…</vt:lpstr>
      <vt:lpstr>Proof of Program Integrity Agenda</vt:lpstr>
      <vt:lpstr>Proof of Program Integrity Summary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rogers</dc:creator>
  <cp:lastModifiedBy>rogers</cp:lastModifiedBy>
  <cp:revision>917</cp:revision>
  <cp:lastPrinted>2018-02-27T00:27:24Z</cp:lastPrinted>
  <dcterms:created xsi:type="dcterms:W3CDTF">2010-11-22T16:48:48Z</dcterms:created>
  <dcterms:modified xsi:type="dcterms:W3CDTF">2018-04-19T19:27:40Z</dcterms:modified>
</cp:coreProperties>
</file>