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6" r:id="rId2"/>
    <p:sldId id="257" r:id="rId3"/>
    <p:sldId id="27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9" r:id="rId14"/>
    <p:sldId id="271" r:id="rId15"/>
    <p:sldId id="272" r:id="rId16"/>
    <p:sldId id="273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6" r:id="rId25"/>
    <p:sldId id="287" r:id="rId26"/>
    <p:sldId id="275" r:id="rId27"/>
    <p:sldId id="278" r:id="rId28"/>
    <p:sldId id="276" r:id="rId29"/>
  </p:sldIdLst>
  <p:sldSz cx="6858000" cy="9144000" type="letter"/>
  <p:notesSz cx="7315200" cy="96012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3399"/>
    <a:srgbClr val="1A33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5" autoAdjust="0"/>
    <p:restoredTop sz="94667" autoAdjust="0"/>
  </p:normalViewPr>
  <p:slideViewPr>
    <p:cSldViewPr>
      <p:cViewPr varScale="1">
        <p:scale>
          <a:sx n="119" d="100"/>
          <a:sy n="119" d="100"/>
        </p:scale>
        <p:origin x="3976" y="8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9" d="100"/>
        <a:sy n="159" d="100"/>
      </p:scale>
      <p:origin x="0" y="-2976"/>
    </p:cViewPr>
  </p:sorterViewPr>
  <p:notesViewPr>
    <p:cSldViewPr>
      <p:cViewPr varScale="1">
        <p:scale>
          <a:sx n="89" d="100"/>
          <a:sy n="89" d="100"/>
        </p:scale>
        <p:origin x="-1812" y="-120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3282950" y="9145588"/>
            <a:ext cx="747713" cy="2762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2298" tIns="46988" rIns="92298" bIns="46988">
            <a:spAutoFit/>
          </a:bodyPr>
          <a:lstStyle/>
          <a:p>
            <a:pPr algn="ctr" defTabSz="917947">
              <a:lnSpc>
                <a:spcPct val="90000"/>
              </a:lnSpc>
              <a:defRPr/>
            </a:pPr>
            <a:r>
              <a:rPr lang="en-US" sz="1300" dirty="0">
                <a:latin typeface="Times New Roman" pitchFamily="18" charset="0"/>
              </a:rPr>
              <a:t>Page </a:t>
            </a:r>
            <a:fld id="{26CC5DF4-31EF-4EFF-A95F-A89502F77FE2}" type="slidenum">
              <a:rPr lang="en-US" sz="1300">
                <a:latin typeface="Times New Roman" pitchFamily="18" charset="0"/>
              </a:rPr>
              <a:pPr algn="ctr" defTabSz="917947">
                <a:lnSpc>
                  <a:spcPct val="90000"/>
                </a:lnSpc>
                <a:defRPr/>
              </a:pPr>
              <a:t>‹#›</a:t>
            </a:fld>
            <a:endParaRPr lang="en-US" sz="13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64476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5655" tIns="46988" rIns="95655" bIns="469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3282950" y="9145588"/>
            <a:ext cx="747713" cy="2762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2298" tIns="46988" rIns="92298" bIns="46988">
            <a:spAutoFit/>
          </a:bodyPr>
          <a:lstStyle/>
          <a:p>
            <a:pPr algn="ctr" defTabSz="917947">
              <a:lnSpc>
                <a:spcPct val="90000"/>
              </a:lnSpc>
              <a:defRPr/>
            </a:pPr>
            <a:r>
              <a:rPr lang="en-US" sz="1300" dirty="0">
                <a:latin typeface="Times New Roman" pitchFamily="18" charset="0"/>
              </a:rPr>
              <a:t>Page </a:t>
            </a:r>
            <a:fld id="{FD745E6C-6E3F-46F3-8D4B-08DA4C33AB56}" type="slidenum">
              <a:rPr lang="en-US" sz="1300">
                <a:latin typeface="Times New Roman" pitchFamily="18" charset="0"/>
              </a:rPr>
              <a:pPr algn="ctr" defTabSz="917947">
                <a:lnSpc>
                  <a:spcPct val="90000"/>
                </a:lnSpc>
                <a:defRPr/>
              </a:pPr>
              <a:t>‹#›</a:t>
            </a:fld>
            <a:endParaRPr lang="en-US" sz="1300" dirty="0">
              <a:latin typeface="Times New Roman" pitchFamily="18" charset="0"/>
            </a:endParaRPr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865313" y="130175"/>
            <a:ext cx="3584575" cy="47799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  <p:extLst>
      <p:ext uri="{BB962C8B-B14F-4D97-AF65-F5344CB8AC3E}">
        <p14:creationId xmlns:p14="http://schemas.microsoft.com/office/powerpoint/2010/main" val="5483593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032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733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2133600"/>
            <a:ext cx="1543050" cy="60340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447675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11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15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04636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477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395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103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4018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03511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11685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98725" y="3065463"/>
            <a:ext cx="1860550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0488" tIns="44450" rIns="90488" bIns="4445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Slide Title</a:t>
            </a:r>
          </a:p>
        </p:txBody>
      </p:sp>
      <p:pic>
        <p:nvPicPr>
          <p:cNvPr id="1027" name="Picture 23" descr="ac_logo_250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5334000"/>
            <a:ext cx="23812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9pPr>
    </p:titleStyle>
    <p:bodyStyle>
      <a:lvl1pPr marL="285750" indent="-285750" algn="l" rtl="0" eaLnBrk="0" fontAlgn="base" hangingPunct="0">
        <a:lnSpc>
          <a:spcPct val="90000"/>
        </a:lnSpc>
        <a:spcBef>
          <a:spcPct val="40000"/>
        </a:spcBef>
        <a:spcAft>
          <a:spcPct val="15000"/>
        </a:spcAft>
        <a:buSzPct val="75000"/>
        <a:buFont typeface="Monotype Sorts" pitchFamily="2" charset="2"/>
        <a:buChar char="n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571500" indent="-171450" algn="l" rtl="0" eaLnBrk="0" fontAlgn="base" hangingPunct="0">
        <a:lnSpc>
          <a:spcPct val="90000"/>
        </a:lnSpc>
        <a:spcBef>
          <a:spcPct val="25000"/>
        </a:spcBef>
        <a:spcAft>
          <a:spcPct val="15000"/>
        </a:spcAft>
        <a:buSzPct val="100000"/>
        <a:buChar char="•"/>
        <a:defRPr>
          <a:solidFill>
            <a:schemeClr val="tx1"/>
          </a:solidFill>
          <a:latin typeface="+mn-lt"/>
        </a:defRPr>
      </a:lvl2pPr>
      <a:lvl3pPr marL="914400" indent="-228600" algn="l" rtl="0" eaLnBrk="0" fontAlgn="base" hangingPunct="0">
        <a:lnSpc>
          <a:spcPct val="90000"/>
        </a:lnSpc>
        <a:spcBef>
          <a:spcPct val="25000"/>
        </a:spcBef>
        <a:spcAft>
          <a:spcPct val="15000"/>
        </a:spcAft>
        <a:buSzPct val="100000"/>
        <a:buChar char="–"/>
        <a:defRPr>
          <a:solidFill>
            <a:schemeClr val="tx1"/>
          </a:solidFill>
          <a:latin typeface="+mn-lt"/>
        </a:defRPr>
      </a:lvl3pPr>
      <a:lvl4pPr marL="1314450" indent="-171450" algn="l" rtl="0" eaLnBrk="0" fontAlgn="base" hangingPunct="0">
        <a:lnSpc>
          <a:spcPct val="90000"/>
        </a:lnSpc>
        <a:spcBef>
          <a:spcPct val="25000"/>
        </a:spcBef>
        <a:spcAft>
          <a:spcPct val="15000"/>
        </a:spcAft>
        <a:buSzPct val="100000"/>
        <a:buChar char="·"/>
        <a:defRPr sz="1400">
          <a:solidFill>
            <a:schemeClr val="tx1"/>
          </a:solidFill>
          <a:latin typeface="+mn-lt"/>
        </a:defRPr>
      </a:lvl4pPr>
      <a:lvl5pPr marL="1714500" indent="-228600" algn="l" rtl="0" eaLnBrk="0" fontAlgn="base" hangingPunct="0">
        <a:lnSpc>
          <a:spcPct val="90000"/>
        </a:lnSpc>
        <a:spcBef>
          <a:spcPct val="25000"/>
        </a:spcBef>
        <a:spcAft>
          <a:spcPct val="15000"/>
        </a:spcAft>
        <a:buSzPct val="100000"/>
        <a:buChar char="–"/>
        <a:defRPr sz="1400">
          <a:solidFill>
            <a:schemeClr val="tx1"/>
          </a:solidFill>
          <a:latin typeface="+mn-lt"/>
        </a:defRPr>
      </a:lvl5pPr>
      <a:lvl6pPr marL="2171700" indent="-228600" algn="l" rtl="0" eaLnBrk="0" fontAlgn="base" hangingPunct="0">
        <a:lnSpc>
          <a:spcPct val="90000"/>
        </a:lnSpc>
        <a:spcBef>
          <a:spcPct val="25000"/>
        </a:spcBef>
        <a:spcAft>
          <a:spcPct val="15000"/>
        </a:spcAft>
        <a:buSzPct val="100000"/>
        <a:buChar char="–"/>
        <a:defRPr sz="1400">
          <a:solidFill>
            <a:schemeClr val="tx1"/>
          </a:solidFill>
          <a:latin typeface="+mn-lt"/>
        </a:defRPr>
      </a:lvl6pPr>
      <a:lvl7pPr marL="2628900" indent="-228600" algn="l" rtl="0" eaLnBrk="0" fontAlgn="base" hangingPunct="0">
        <a:lnSpc>
          <a:spcPct val="90000"/>
        </a:lnSpc>
        <a:spcBef>
          <a:spcPct val="25000"/>
        </a:spcBef>
        <a:spcAft>
          <a:spcPct val="15000"/>
        </a:spcAft>
        <a:buSzPct val="100000"/>
        <a:buChar char="–"/>
        <a:defRPr sz="1400">
          <a:solidFill>
            <a:schemeClr val="tx1"/>
          </a:solidFill>
          <a:latin typeface="+mn-lt"/>
        </a:defRPr>
      </a:lvl7pPr>
      <a:lvl8pPr marL="3086100" indent="-228600" algn="l" rtl="0" eaLnBrk="0" fontAlgn="base" hangingPunct="0">
        <a:lnSpc>
          <a:spcPct val="90000"/>
        </a:lnSpc>
        <a:spcBef>
          <a:spcPct val="25000"/>
        </a:spcBef>
        <a:spcAft>
          <a:spcPct val="15000"/>
        </a:spcAft>
        <a:buSzPct val="100000"/>
        <a:buChar char="–"/>
        <a:defRPr sz="1400">
          <a:solidFill>
            <a:schemeClr val="tx1"/>
          </a:solidFill>
          <a:latin typeface="+mn-lt"/>
        </a:defRPr>
      </a:lvl8pPr>
      <a:lvl9pPr marL="3543300" indent="-228600" algn="l" rtl="0" eaLnBrk="0" fontAlgn="base" hangingPunct="0">
        <a:lnSpc>
          <a:spcPct val="90000"/>
        </a:lnSpc>
        <a:spcBef>
          <a:spcPct val="25000"/>
        </a:spcBef>
        <a:spcAft>
          <a:spcPct val="15000"/>
        </a:spcAft>
        <a:buSzPct val="100000"/>
        <a:buChar char="–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4" name="Rectangle 18"/>
          <p:cNvSpPr>
            <a:spLocks noChangeArrowheads="1"/>
          </p:cNvSpPr>
          <p:nvPr/>
        </p:nvSpPr>
        <p:spPr bwMode="auto">
          <a:xfrm>
            <a:off x="533400" y="2849563"/>
            <a:ext cx="5718175" cy="1077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SPARK</a:t>
            </a:r>
          </a:p>
          <a:p>
            <a:pPr algn="ctr"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Fundamentals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054" name="Text Box 22"/>
          <p:cNvSpPr txBox="1">
            <a:spLocks noChangeArrowheads="1"/>
          </p:cNvSpPr>
          <p:nvPr/>
        </p:nvSpPr>
        <p:spPr bwMode="auto">
          <a:xfrm>
            <a:off x="1984375" y="6062663"/>
            <a:ext cx="2816225" cy="83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115000"/>
              </a:lnSpc>
            </a:pPr>
            <a:r>
              <a:rPr lang="en-US" sz="1400" dirty="0" smtClean="0"/>
              <a:t>150 W. 30</a:t>
            </a:r>
            <a:r>
              <a:rPr lang="en-US" sz="1400" baseline="30000" dirty="0" smtClean="0"/>
              <a:t>th</a:t>
            </a:r>
            <a:r>
              <a:rPr lang="en-US" sz="1400" dirty="0" smtClean="0"/>
              <a:t> Street, 16</a:t>
            </a:r>
            <a:r>
              <a:rPr lang="en-US" sz="1400" baseline="30000" dirty="0" smtClean="0"/>
              <a:t>th</a:t>
            </a:r>
            <a:r>
              <a:rPr lang="en-US" sz="1400" dirty="0" smtClean="0"/>
              <a:t> </a:t>
            </a:r>
            <a:r>
              <a:rPr lang="en-US" sz="1400" dirty="0"/>
              <a:t>Floor</a:t>
            </a:r>
          </a:p>
          <a:p>
            <a:pPr algn="ctr">
              <a:lnSpc>
                <a:spcPct val="115000"/>
              </a:lnSpc>
            </a:pPr>
            <a:r>
              <a:rPr lang="en-US" sz="1400" dirty="0"/>
              <a:t>New York, NY </a:t>
            </a:r>
            <a:r>
              <a:rPr lang="en-US" sz="1400" dirty="0" smtClean="0"/>
              <a:t>10001 </a:t>
            </a:r>
            <a:endParaRPr lang="en-US" sz="1400" dirty="0"/>
          </a:p>
          <a:p>
            <a:pPr algn="ctr">
              <a:lnSpc>
                <a:spcPct val="115000"/>
              </a:lnSpc>
            </a:pPr>
            <a:r>
              <a:rPr lang="en-US" sz="1400" dirty="0" smtClean="0"/>
              <a:t>www.adacore.com</a:t>
            </a:r>
            <a:endParaRPr lang="en-US" sz="1400" dirty="0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247650" y="298450"/>
            <a:ext cx="6362700" cy="8547100"/>
          </a:xfrm>
          <a:prstGeom prst="rect">
            <a:avLst/>
          </a:prstGeom>
          <a:noFill/>
          <a:ln w="38100" cmpd="dbl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1600">
                <a:solidFill>
                  <a:schemeClr val="tx1"/>
                </a:solidFill>
                <a:latin typeface="Courier New" pitchFamily="49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urier New" pitchFamily="49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urier New" pitchFamily="49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urier New" pitchFamily="49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urier New" pitchFamily="49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urier New" pitchFamily="49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urier New" pitchFamily="49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urier New" pitchFamily="49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urier New" pitchFamily="49" charset="0"/>
              </a:defRPr>
            </a:lvl9pPr>
          </a:lstStyle>
          <a:p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159000" y="3065463"/>
            <a:ext cx="2536825" cy="473075"/>
          </a:xfrm>
          <a:noFill/>
        </p:spPr>
        <p:txBody>
          <a:bodyPr/>
          <a:lstStyle/>
          <a:p>
            <a:r>
              <a:rPr lang="en-US" smtClean="0"/>
              <a:t>Record Types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268428" y="2869318"/>
            <a:ext cx="2321149" cy="865365"/>
          </a:xfrm>
          <a:noFill/>
        </p:spPr>
        <p:txBody>
          <a:bodyPr/>
          <a:lstStyle/>
          <a:p>
            <a:r>
              <a:rPr lang="en-US" dirty="0" smtClean="0"/>
              <a:t>Advanced</a:t>
            </a:r>
            <a:br>
              <a:rPr lang="en-US" dirty="0" smtClean="0"/>
            </a:br>
            <a:r>
              <a:rPr lang="en-US" dirty="0" smtClean="0"/>
              <a:t>Expressions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184400" y="3065463"/>
            <a:ext cx="2493963" cy="473075"/>
          </a:xfrm>
          <a:noFill/>
        </p:spPr>
        <p:txBody>
          <a:bodyPr/>
          <a:lstStyle/>
          <a:p>
            <a:r>
              <a:rPr lang="en-US" smtClean="0"/>
              <a:t>Subprograms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516188" y="3065463"/>
            <a:ext cx="1825625" cy="473075"/>
          </a:xfrm>
          <a:noFill/>
        </p:spPr>
        <p:txBody>
          <a:bodyPr/>
          <a:lstStyle/>
          <a:p>
            <a:r>
              <a:rPr lang="en-US" smtClean="0"/>
              <a:t>Packages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179638" y="3065463"/>
            <a:ext cx="2497137" cy="473075"/>
          </a:xfrm>
          <a:noFill/>
        </p:spPr>
        <p:txBody>
          <a:bodyPr/>
          <a:lstStyle/>
          <a:p>
            <a:r>
              <a:rPr lang="en-US" smtClean="0"/>
              <a:t>Private Types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387600" y="3065463"/>
            <a:ext cx="2081213" cy="473075"/>
          </a:xfrm>
          <a:noFill/>
        </p:spPr>
        <p:txBody>
          <a:bodyPr/>
          <a:lstStyle/>
          <a:p>
            <a:r>
              <a:rPr lang="en-US" smtClean="0"/>
              <a:t>Exceptions</a:t>
            </a: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766888" y="3065463"/>
            <a:ext cx="3324225" cy="473075"/>
          </a:xfrm>
          <a:noFill/>
        </p:spPr>
        <p:txBody>
          <a:bodyPr/>
          <a:lstStyle/>
          <a:p>
            <a:r>
              <a:rPr lang="en-US" smtClean="0"/>
              <a:t>Program Structure</a:t>
            </a: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830009" y="3063217"/>
            <a:ext cx="3197992" cy="477567"/>
          </a:xfrm>
          <a:noFill/>
        </p:spPr>
        <p:txBody>
          <a:bodyPr/>
          <a:lstStyle/>
          <a:p>
            <a:r>
              <a:rPr lang="en-US" dirty="0" smtClean="0"/>
              <a:t>Interfacing with C</a:t>
            </a:r>
          </a:p>
        </p:txBody>
      </p:sp>
    </p:spTree>
    <p:extLst>
      <p:ext uri="{BB962C8B-B14F-4D97-AF65-F5344CB8AC3E}">
        <p14:creationId xmlns:p14="http://schemas.microsoft.com/office/powerpoint/2010/main" val="29320575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2170650" y="2869318"/>
            <a:ext cx="2516716" cy="865365"/>
          </a:xfrm>
          <a:noFill/>
        </p:spPr>
        <p:txBody>
          <a:bodyPr/>
          <a:lstStyle/>
          <a:p>
            <a:r>
              <a:rPr lang="en-US" dirty="0" smtClean="0"/>
              <a:t>Low-Level</a:t>
            </a:r>
            <a:br>
              <a:rPr lang="en-US" dirty="0" smtClean="0"/>
            </a:br>
            <a:r>
              <a:rPr lang="en-US" dirty="0" smtClean="0"/>
              <a:t>Programming</a:t>
            </a:r>
          </a:p>
        </p:txBody>
      </p:sp>
    </p:spTree>
    <p:extLst>
      <p:ext uri="{BB962C8B-B14F-4D97-AF65-F5344CB8AC3E}">
        <p14:creationId xmlns:p14="http://schemas.microsoft.com/office/powerpoint/2010/main" val="16078216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949439" y="2675419"/>
            <a:ext cx="2959144" cy="1253164"/>
          </a:xfrm>
          <a:noFill/>
        </p:spPr>
        <p:txBody>
          <a:bodyPr/>
          <a:lstStyle/>
          <a:p>
            <a:r>
              <a:rPr lang="en-US" dirty="0" smtClean="0"/>
              <a:t>Formal Methods</a:t>
            </a:r>
            <a:br>
              <a:rPr lang="en-US" dirty="0" smtClean="0"/>
            </a:br>
            <a:r>
              <a:rPr lang="en-US" dirty="0" smtClean="0"/>
              <a:t>and</a:t>
            </a:r>
            <a:br>
              <a:rPr lang="en-US" dirty="0" smtClean="0"/>
            </a:br>
            <a:r>
              <a:rPr lang="en-US" dirty="0" smtClean="0"/>
              <a:t>SPARK</a:t>
            </a:r>
          </a:p>
        </p:txBody>
      </p:sp>
    </p:spTree>
    <p:extLst>
      <p:ext uri="{BB962C8B-B14F-4D97-AF65-F5344CB8AC3E}">
        <p14:creationId xmlns:p14="http://schemas.microsoft.com/office/powerpoint/2010/main" val="42495162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2488049" y="2675419"/>
            <a:ext cx="1881926" cy="1253164"/>
          </a:xfrm>
          <a:noFill/>
        </p:spPr>
        <p:txBody>
          <a:bodyPr/>
          <a:lstStyle/>
          <a:p>
            <a:r>
              <a:rPr lang="en-US" dirty="0" smtClean="0"/>
              <a:t>SPARK</a:t>
            </a:r>
            <a:br>
              <a:rPr lang="en-US" dirty="0" smtClean="0"/>
            </a:br>
            <a:r>
              <a:rPr lang="en-US" dirty="0" smtClean="0"/>
              <a:t>Language</a:t>
            </a:r>
            <a:br>
              <a:rPr lang="en-US" dirty="0" smtClean="0"/>
            </a:br>
            <a:r>
              <a:rPr lang="en-US" dirty="0" smtClean="0"/>
              <a:t>and Tools</a:t>
            </a:r>
          </a:p>
        </p:txBody>
      </p:sp>
    </p:spTree>
    <p:extLst>
      <p:ext uri="{BB962C8B-B14F-4D97-AF65-F5344CB8AC3E}">
        <p14:creationId xmlns:p14="http://schemas.microsoft.com/office/powerpoint/2010/main" val="20164158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997533" y="2869318"/>
            <a:ext cx="2862964" cy="865365"/>
          </a:xfrm>
          <a:noFill/>
        </p:spPr>
        <p:txBody>
          <a:bodyPr/>
          <a:lstStyle/>
          <a:p>
            <a:r>
              <a:rPr lang="en-US" dirty="0" smtClean="0"/>
              <a:t>Contract-Based</a:t>
            </a:r>
            <a:br>
              <a:rPr lang="en-US" dirty="0" smtClean="0"/>
            </a:br>
            <a:r>
              <a:rPr lang="en-US" dirty="0" smtClean="0"/>
              <a:t>Programming</a:t>
            </a:r>
          </a:p>
        </p:txBody>
      </p:sp>
    </p:spTree>
    <p:extLst>
      <p:ext uri="{BB962C8B-B14F-4D97-AF65-F5344CB8AC3E}">
        <p14:creationId xmlns:p14="http://schemas.microsoft.com/office/powerpoint/2010/main" val="19827235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2139400" y="3063217"/>
            <a:ext cx="2579233" cy="477567"/>
          </a:xfrm>
          <a:noFill/>
        </p:spPr>
        <p:txBody>
          <a:bodyPr/>
          <a:lstStyle/>
          <a:p>
            <a:r>
              <a:rPr lang="en-US" dirty="0" smtClean="0"/>
              <a:t>Flow Analysis</a:t>
            </a:r>
          </a:p>
        </p:txBody>
      </p:sp>
    </p:spTree>
    <p:extLst>
      <p:ext uri="{BB962C8B-B14F-4D97-AF65-F5344CB8AC3E}">
        <p14:creationId xmlns:p14="http://schemas.microsoft.com/office/powerpoint/2010/main" val="16515002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2008758" y="3063217"/>
            <a:ext cx="2840522" cy="477567"/>
          </a:xfrm>
          <a:noFill/>
        </p:spPr>
        <p:txBody>
          <a:bodyPr/>
          <a:lstStyle/>
          <a:p>
            <a:r>
              <a:rPr lang="en-US" dirty="0" smtClean="0"/>
              <a:t>Managing State</a:t>
            </a:r>
          </a:p>
        </p:txBody>
      </p:sp>
    </p:spTree>
    <p:extLst>
      <p:ext uri="{BB962C8B-B14F-4D97-AF65-F5344CB8AC3E}">
        <p14:creationId xmlns:p14="http://schemas.microsoft.com/office/powerpoint/2010/main" val="40999914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840445" y="2675419"/>
            <a:ext cx="3177153" cy="1253164"/>
          </a:xfrm>
          <a:noFill/>
        </p:spPr>
        <p:txBody>
          <a:bodyPr/>
          <a:lstStyle/>
          <a:p>
            <a:r>
              <a:rPr lang="en-US" dirty="0" smtClean="0"/>
              <a:t>Proof</a:t>
            </a:r>
            <a:br>
              <a:rPr lang="en-US" dirty="0" smtClean="0"/>
            </a:br>
            <a:r>
              <a:rPr lang="en-US" dirty="0" smtClean="0"/>
              <a:t>of</a:t>
            </a:r>
            <a:br>
              <a:rPr lang="en-US" dirty="0" smtClean="0"/>
            </a:br>
            <a:r>
              <a:rPr lang="en-US" dirty="0" smtClean="0"/>
              <a:t>Program Integrity</a:t>
            </a:r>
          </a:p>
        </p:txBody>
      </p:sp>
    </p:spTree>
    <p:extLst>
      <p:ext uri="{BB962C8B-B14F-4D97-AF65-F5344CB8AC3E}">
        <p14:creationId xmlns:p14="http://schemas.microsoft.com/office/powerpoint/2010/main" val="36307350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680148" y="3063217"/>
            <a:ext cx="3497753" cy="477567"/>
          </a:xfrm>
          <a:noFill/>
        </p:spPr>
        <p:txBody>
          <a:bodyPr/>
          <a:lstStyle/>
          <a:p>
            <a:r>
              <a:rPr lang="en-US" dirty="0" smtClean="0"/>
              <a:t>Adoption Guidance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151422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518504" y="2869318"/>
            <a:ext cx="1819409" cy="865365"/>
          </a:xfrm>
          <a:noFill/>
        </p:spPr>
        <p:txBody>
          <a:bodyPr/>
          <a:lstStyle/>
          <a:p>
            <a:r>
              <a:rPr lang="en-US" dirty="0" smtClean="0"/>
              <a:t>Course</a:t>
            </a:r>
            <a:br>
              <a:rPr lang="en-US" dirty="0" smtClean="0"/>
            </a:br>
            <a:r>
              <a:rPr lang="en-US" dirty="0" smtClean="0"/>
              <a:t>Summary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587500" y="3065463"/>
            <a:ext cx="3719513" cy="473075"/>
          </a:xfrm>
          <a:noFill/>
        </p:spPr>
        <p:txBody>
          <a:bodyPr/>
          <a:lstStyle/>
          <a:p>
            <a:r>
              <a:rPr lang="en-US" smtClean="0"/>
              <a:t>GPS: Getting Started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414588" y="2873375"/>
            <a:ext cx="2041525" cy="857250"/>
          </a:xfrm>
          <a:noFill/>
        </p:spPr>
        <p:txBody>
          <a:bodyPr/>
          <a:lstStyle/>
          <a:p>
            <a:r>
              <a:rPr lang="en-US" smtClean="0"/>
              <a:t>Laboratory</a:t>
            </a:r>
            <a:br>
              <a:rPr lang="en-US" smtClean="0"/>
            </a:br>
            <a:r>
              <a:rPr lang="en-US" smtClean="0"/>
              <a:t>Exercises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026"/>
          <p:cNvSpPr txBox="1">
            <a:spLocks noChangeArrowheads="1"/>
          </p:cNvSpPr>
          <p:nvPr/>
        </p:nvSpPr>
        <p:spPr bwMode="auto">
          <a:xfrm>
            <a:off x="1922017" y="1219200"/>
            <a:ext cx="3013967" cy="709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130000"/>
              </a:lnSpc>
              <a:buFontTx/>
              <a:buAutoNum type="arabicPeriod"/>
            </a:pPr>
            <a:r>
              <a:rPr lang="en-US" sz="1400" dirty="0" smtClean="0"/>
              <a:t>Course Introduction</a:t>
            </a:r>
          </a:p>
          <a:p>
            <a:pPr>
              <a:lnSpc>
                <a:spcPct val="130000"/>
              </a:lnSpc>
              <a:buFontTx/>
              <a:buAutoNum type="arabicPeriod"/>
            </a:pPr>
            <a:r>
              <a:rPr lang="en-US" sz="1400" dirty="0" smtClean="0"/>
              <a:t>Language Introduction</a:t>
            </a:r>
            <a:endParaRPr lang="en-US" sz="1400" dirty="0"/>
          </a:p>
          <a:p>
            <a:pPr>
              <a:lnSpc>
                <a:spcPct val="130000"/>
              </a:lnSpc>
              <a:buFontTx/>
              <a:buAutoNum type="arabicPeriod"/>
            </a:pPr>
            <a:r>
              <a:rPr lang="en-US" sz="1400" dirty="0"/>
              <a:t>Declarations</a:t>
            </a:r>
          </a:p>
          <a:p>
            <a:pPr>
              <a:lnSpc>
                <a:spcPct val="130000"/>
              </a:lnSpc>
              <a:buFontTx/>
              <a:buAutoNum type="arabicPeriod"/>
            </a:pPr>
            <a:r>
              <a:rPr lang="en-US" sz="1400" dirty="0"/>
              <a:t>Basic Types</a:t>
            </a:r>
          </a:p>
          <a:p>
            <a:pPr>
              <a:lnSpc>
                <a:spcPct val="130000"/>
              </a:lnSpc>
              <a:buFontTx/>
              <a:buAutoNum type="arabicPeriod"/>
            </a:pPr>
            <a:r>
              <a:rPr lang="en-US" sz="1400" dirty="0"/>
              <a:t>Statements</a:t>
            </a:r>
          </a:p>
          <a:p>
            <a:pPr>
              <a:lnSpc>
                <a:spcPct val="130000"/>
              </a:lnSpc>
              <a:buFontTx/>
              <a:buAutoNum type="arabicPeriod"/>
            </a:pPr>
            <a:r>
              <a:rPr lang="en-US" sz="1400" dirty="0"/>
              <a:t>Array Types</a:t>
            </a:r>
          </a:p>
          <a:p>
            <a:pPr>
              <a:lnSpc>
                <a:spcPct val="130000"/>
              </a:lnSpc>
              <a:buFontTx/>
              <a:buAutoNum type="arabicPeriod"/>
            </a:pPr>
            <a:r>
              <a:rPr lang="en-US" sz="1400" dirty="0"/>
              <a:t>Record Types</a:t>
            </a:r>
          </a:p>
          <a:p>
            <a:pPr>
              <a:lnSpc>
                <a:spcPct val="130000"/>
              </a:lnSpc>
              <a:buFontTx/>
              <a:buAutoNum type="arabicPeriod"/>
            </a:pPr>
            <a:r>
              <a:rPr lang="en-US" sz="1400" dirty="0" smtClean="0"/>
              <a:t>Advanced Expressions</a:t>
            </a:r>
            <a:endParaRPr lang="en-US" sz="1400" dirty="0"/>
          </a:p>
          <a:p>
            <a:pPr>
              <a:lnSpc>
                <a:spcPct val="130000"/>
              </a:lnSpc>
              <a:buFontTx/>
              <a:buAutoNum type="arabicPeriod"/>
            </a:pPr>
            <a:r>
              <a:rPr lang="en-US" sz="1400" dirty="0"/>
              <a:t>Subprograms</a:t>
            </a:r>
          </a:p>
          <a:p>
            <a:pPr>
              <a:lnSpc>
                <a:spcPct val="130000"/>
              </a:lnSpc>
              <a:buFontTx/>
              <a:buAutoNum type="arabicPeriod"/>
            </a:pPr>
            <a:r>
              <a:rPr lang="en-US" sz="1400" dirty="0" smtClean="0"/>
              <a:t>Packages</a:t>
            </a:r>
            <a:endParaRPr lang="en-US" sz="1400" dirty="0"/>
          </a:p>
          <a:p>
            <a:pPr>
              <a:lnSpc>
                <a:spcPct val="130000"/>
              </a:lnSpc>
              <a:buFontTx/>
              <a:buAutoNum type="arabicPeriod"/>
            </a:pPr>
            <a:r>
              <a:rPr lang="en-US" sz="1400" dirty="0" smtClean="0"/>
              <a:t>Private Types</a:t>
            </a:r>
          </a:p>
          <a:p>
            <a:pPr>
              <a:lnSpc>
                <a:spcPct val="130000"/>
              </a:lnSpc>
              <a:buFontTx/>
              <a:buAutoNum type="arabicPeriod"/>
            </a:pPr>
            <a:r>
              <a:rPr lang="en-US" sz="1400" dirty="0" smtClean="0"/>
              <a:t>Exceptions</a:t>
            </a:r>
          </a:p>
          <a:p>
            <a:pPr>
              <a:lnSpc>
                <a:spcPct val="130000"/>
              </a:lnSpc>
              <a:buFontTx/>
              <a:buAutoNum type="arabicPeriod"/>
            </a:pPr>
            <a:r>
              <a:rPr lang="en-US" sz="1400" dirty="0" smtClean="0"/>
              <a:t>Program Structure</a:t>
            </a:r>
          </a:p>
          <a:p>
            <a:pPr>
              <a:lnSpc>
                <a:spcPct val="130000"/>
              </a:lnSpc>
              <a:buFontTx/>
              <a:buAutoNum type="arabicPeriod"/>
            </a:pPr>
            <a:r>
              <a:rPr lang="en-US" sz="1400" dirty="0" smtClean="0"/>
              <a:t>Interfacing with C</a:t>
            </a:r>
          </a:p>
          <a:p>
            <a:pPr>
              <a:lnSpc>
                <a:spcPct val="130000"/>
              </a:lnSpc>
              <a:buFontTx/>
              <a:buAutoNum type="arabicPeriod"/>
            </a:pPr>
            <a:r>
              <a:rPr lang="en-US" sz="1400" dirty="0" smtClean="0"/>
              <a:t>Low-Level programming</a:t>
            </a:r>
          </a:p>
          <a:p>
            <a:pPr>
              <a:lnSpc>
                <a:spcPct val="130000"/>
              </a:lnSpc>
              <a:buFontTx/>
              <a:buAutoNum type="arabicPeriod"/>
            </a:pPr>
            <a:r>
              <a:rPr lang="en-US" sz="1400" dirty="0" smtClean="0"/>
              <a:t>Formal Methods and SPARK</a:t>
            </a:r>
          </a:p>
          <a:p>
            <a:pPr>
              <a:lnSpc>
                <a:spcPct val="130000"/>
              </a:lnSpc>
              <a:buFontTx/>
              <a:buAutoNum type="arabicPeriod"/>
            </a:pPr>
            <a:r>
              <a:rPr lang="en-US" sz="1400" dirty="0" smtClean="0"/>
              <a:t>SPARK Language and Tools</a:t>
            </a:r>
          </a:p>
          <a:p>
            <a:pPr>
              <a:lnSpc>
                <a:spcPct val="130000"/>
              </a:lnSpc>
              <a:buFontTx/>
              <a:buAutoNum type="arabicPeriod"/>
            </a:pPr>
            <a:r>
              <a:rPr lang="en-US" sz="1400" dirty="0" smtClean="0"/>
              <a:t>Contract-Based Programming</a:t>
            </a:r>
          </a:p>
          <a:p>
            <a:pPr>
              <a:lnSpc>
                <a:spcPct val="130000"/>
              </a:lnSpc>
              <a:buFontTx/>
              <a:buAutoNum type="arabicPeriod"/>
            </a:pPr>
            <a:r>
              <a:rPr lang="en-US" sz="1400" dirty="0" smtClean="0"/>
              <a:t>Flow Analysis</a:t>
            </a:r>
          </a:p>
          <a:p>
            <a:pPr>
              <a:lnSpc>
                <a:spcPct val="130000"/>
              </a:lnSpc>
              <a:buFontTx/>
              <a:buAutoNum type="arabicPeriod"/>
            </a:pPr>
            <a:r>
              <a:rPr lang="en-US" sz="1400" dirty="0" smtClean="0"/>
              <a:t>Managing State</a:t>
            </a:r>
          </a:p>
          <a:p>
            <a:pPr>
              <a:lnSpc>
                <a:spcPct val="130000"/>
              </a:lnSpc>
              <a:buFontTx/>
              <a:buAutoNum type="arabicPeriod"/>
            </a:pPr>
            <a:r>
              <a:rPr lang="en-US" sz="1400" dirty="0" smtClean="0"/>
              <a:t>Proof of Program </a:t>
            </a:r>
            <a:r>
              <a:rPr lang="en-US" sz="1400" dirty="0" smtClean="0"/>
              <a:t>Integrity</a:t>
            </a:r>
          </a:p>
          <a:p>
            <a:pPr>
              <a:lnSpc>
                <a:spcPct val="130000"/>
              </a:lnSpc>
              <a:buFontTx/>
              <a:buAutoNum type="arabicPeriod"/>
            </a:pPr>
            <a:r>
              <a:rPr lang="en-US" sz="1400" dirty="0" smtClean="0"/>
              <a:t>Adoption Guidance</a:t>
            </a:r>
            <a:endParaRPr lang="en-US" sz="1400" dirty="0" smtClean="0"/>
          </a:p>
          <a:p>
            <a:pPr>
              <a:lnSpc>
                <a:spcPct val="130000"/>
              </a:lnSpc>
              <a:buFontTx/>
              <a:buAutoNum type="arabicPeriod"/>
            </a:pPr>
            <a:r>
              <a:rPr lang="en-US" sz="1400" dirty="0"/>
              <a:t>Course </a:t>
            </a:r>
            <a:r>
              <a:rPr lang="en-US" sz="1400" dirty="0" smtClean="0"/>
              <a:t>Summary</a:t>
            </a:r>
            <a:endParaRPr lang="en-US" sz="1400" dirty="0"/>
          </a:p>
          <a:p>
            <a:pPr>
              <a:lnSpc>
                <a:spcPct val="130000"/>
              </a:lnSpc>
              <a:buFontTx/>
              <a:buAutoNum type="arabicPeriod"/>
            </a:pPr>
            <a:r>
              <a:rPr lang="en-US" sz="1400" dirty="0" smtClean="0"/>
              <a:t>GPS</a:t>
            </a:r>
            <a:r>
              <a:rPr lang="en-US" sz="1400" dirty="0"/>
              <a:t>: Getting Started</a:t>
            </a:r>
          </a:p>
          <a:p>
            <a:pPr>
              <a:lnSpc>
                <a:spcPct val="130000"/>
              </a:lnSpc>
              <a:buFontTx/>
              <a:buAutoNum type="arabicPeriod"/>
            </a:pPr>
            <a:r>
              <a:rPr lang="en-US" sz="1400" dirty="0"/>
              <a:t>Laboratory </a:t>
            </a:r>
            <a:r>
              <a:rPr lang="en-US" sz="1400" dirty="0" smtClean="0"/>
              <a:t>Exercises</a:t>
            </a:r>
          </a:p>
        </p:txBody>
      </p:sp>
      <p:sp>
        <p:nvSpPr>
          <p:cNvPr id="3075" name="Text Box 1027"/>
          <p:cNvSpPr txBox="1">
            <a:spLocks noChangeArrowheads="1"/>
          </p:cNvSpPr>
          <p:nvPr/>
        </p:nvSpPr>
        <p:spPr bwMode="auto">
          <a:xfrm>
            <a:off x="2576843" y="381000"/>
            <a:ext cx="170431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r>
              <a:rPr lang="en-US" sz="2400" dirty="0">
                <a:latin typeface="Arial Black" panose="020B0A04020102020204" pitchFamily="34" charset="0"/>
              </a:rPr>
              <a:t>Contents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9266" y="2869318"/>
            <a:ext cx="2279471" cy="865365"/>
          </a:xfrm>
          <a:noFill/>
        </p:spPr>
        <p:txBody>
          <a:bodyPr/>
          <a:lstStyle/>
          <a:p>
            <a:r>
              <a:rPr lang="en-US" dirty="0" smtClean="0"/>
              <a:t>Course</a:t>
            </a:r>
            <a:br>
              <a:rPr lang="en-US" dirty="0" smtClean="0"/>
            </a:br>
            <a:r>
              <a:rPr lang="en-US" dirty="0" smtClean="0"/>
              <a:t>Introduction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290852" y="2869318"/>
            <a:ext cx="2279471" cy="865365"/>
          </a:xfrm>
          <a:noFill/>
        </p:spPr>
        <p:txBody>
          <a:bodyPr/>
          <a:lstStyle/>
          <a:p>
            <a:r>
              <a:rPr lang="en-US" dirty="0" smtClean="0"/>
              <a:t>Language</a:t>
            </a:r>
            <a:br>
              <a:rPr lang="en-US" dirty="0" smtClean="0"/>
            </a:br>
            <a:r>
              <a:rPr lang="en-US" dirty="0" smtClean="0"/>
              <a:t>Introduction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68538" y="3065463"/>
            <a:ext cx="2319337" cy="473075"/>
          </a:xfrm>
          <a:noFill/>
        </p:spPr>
        <p:txBody>
          <a:bodyPr/>
          <a:lstStyle/>
          <a:p>
            <a:r>
              <a:rPr lang="en-US" smtClean="0"/>
              <a:t>Declarations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298700" y="3065463"/>
            <a:ext cx="2260600" cy="473075"/>
          </a:xfrm>
          <a:noFill/>
        </p:spPr>
        <p:txBody>
          <a:bodyPr/>
          <a:lstStyle/>
          <a:p>
            <a:r>
              <a:rPr lang="en-US" smtClean="0"/>
              <a:t>Basic Types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378075" y="3065463"/>
            <a:ext cx="2101850" cy="473075"/>
          </a:xfrm>
          <a:noFill/>
        </p:spPr>
        <p:txBody>
          <a:bodyPr/>
          <a:lstStyle/>
          <a:p>
            <a:r>
              <a:rPr lang="en-US" smtClean="0"/>
              <a:t>Statements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309813" y="3065463"/>
            <a:ext cx="2239962" cy="473075"/>
          </a:xfrm>
          <a:noFill/>
        </p:spPr>
        <p:txBody>
          <a:bodyPr/>
          <a:lstStyle/>
          <a:p>
            <a:r>
              <a:rPr lang="en-US" smtClean="0"/>
              <a:t>Array Types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Intro">
  <a:themeElements>
    <a:clrScheme name="">
      <a:dk1>
        <a:srgbClr val="000000"/>
      </a:dk1>
      <a:lt1>
        <a:srgbClr val="FFFFFF"/>
      </a:lt1>
      <a:dk2>
        <a:srgbClr val="000000"/>
      </a:dk2>
      <a:lt2>
        <a:srgbClr val="CECECE"/>
      </a:lt2>
      <a:accent1>
        <a:srgbClr val="474747"/>
      </a:accent1>
      <a:accent2>
        <a:srgbClr val="DADADA"/>
      </a:accent2>
      <a:accent3>
        <a:srgbClr val="FFFFFF"/>
      </a:accent3>
      <a:accent4>
        <a:srgbClr val="000000"/>
      </a:accent4>
      <a:accent5>
        <a:srgbClr val="B1B1B1"/>
      </a:accent5>
      <a:accent6>
        <a:srgbClr val="C5C5C5"/>
      </a:accent6>
      <a:hlink>
        <a:srgbClr val="000000"/>
      </a:hlink>
      <a:folHlink>
        <a:srgbClr val="919191"/>
      </a:folHlink>
    </a:clrScheme>
    <a:fontScheme name="Intr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Intr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</TotalTime>
  <Pages>20</Pages>
  <Words>110</Words>
  <Application>Microsoft Office PowerPoint</Application>
  <PresentationFormat>Letter Paper (8.5x11 in)</PresentationFormat>
  <Paragraphs>56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Arial</vt:lpstr>
      <vt:lpstr>Arial Black</vt:lpstr>
      <vt:lpstr>Courier New</vt:lpstr>
      <vt:lpstr>Monotype Sorts</vt:lpstr>
      <vt:lpstr>Times New Roman</vt:lpstr>
      <vt:lpstr>Intro</vt:lpstr>
      <vt:lpstr>PowerPoint Presentation</vt:lpstr>
      <vt:lpstr>PowerPoint Presentation</vt:lpstr>
      <vt:lpstr>PowerPoint Presentation</vt:lpstr>
      <vt:lpstr>Course Introduction</vt:lpstr>
      <vt:lpstr>Language Introduction</vt:lpstr>
      <vt:lpstr>Declarations</vt:lpstr>
      <vt:lpstr>Basic Types</vt:lpstr>
      <vt:lpstr>Statements</vt:lpstr>
      <vt:lpstr>Array Types</vt:lpstr>
      <vt:lpstr>Record Types</vt:lpstr>
      <vt:lpstr>Advanced Expressions</vt:lpstr>
      <vt:lpstr>Subprograms</vt:lpstr>
      <vt:lpstr>Packages</vt:lpstr>
      <vt:lpstr>Private Types</vt:lpstr>
      <vt:lpstr>Exceptions</vt:lpstr>
      <vt:lpstr>Program Structure</vt:lpstr>
      <vt:lpstr>Interfacing with C</vt:lpstr>
      <vt:lpstr>Low-Level Programming</vt:lpstr>
      <vt:lpstr>Formal Methods and SPARK</vt:lpstr>
      <vt:lpstr>SPARK Language and Tools</vt:lpstr>
      <vt:lpstr>Contract-Based Programming</vt:lpstr>
      <vt:lpstr>Flow Analysis</vt:lpstr>
      <vt:lpstr>Managing State</vt:lpstr>
      <vt:lpstr>Proof of Program Integrity</vt:lpstr>
      <vt:lpstr>Adoption Guidance</vt:lpstr>
      <vt:lpstr>Course Summary</vt:lpstr>
      <vt:lpstr>GPS: Getting Started</vt:lpstr>
      <vt:lpstr>Laboratory Exercises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subject>cover pages for handouts (2/page)</dc:subject>
  <dc:creator>Pat, Kathy and Joe Rogers</dc:creator>
  <cp:lastModifiedBy>rogers</cp:lastModifiedBy>
  <cp:revision>67</cp:revision>
  <cp:lastPrinted>1996-03-05T10:51:10Z</cp:lastPrinted>
  <dcterms:created xsi:type="dcterms:W3CDTF">1994-03-29T12:59:34Z</dcterms:created>
  <dcterms:modified xsi:type="dcterms:W3CDTF">2018-04-03T18:49:47Z</dcterms:modified>
</cp:coreProperties>
</file>