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5" r:id="rId1"/>
  </p:sldMasterIdLst>
  <p:notesMasterIdLst>
    <p:notesMasterId r:id="rId25"/>
  </p:notesMasterIdLst>
  <p:handoutMasterIdLst>
    <p:handoutMasterId r:id="rId26"/>
  </p:handoutMasterIdLst>
  <p:sldIdLst>
    <p:sldId id="623" r:id="rId2"/>
    <p:sldId id="442" r:id="rId3"/>
    <p:sldId id="443" r:id="rId4"/>
    <p:sldId id="444" r:id="rId5"/>
    <p:sldId id="626" r:id="rId6"/>
    <p:sldId id="445" r:id="rId7"/>
    <p:sldId id="446" r:id="rId8"/>
    <p:sldId id="447" r:id="rId9"/>
    <p:sldId id="449" r:id="rId10"/>
    <p:sldId id="630" r:id="rId11"/>
    <p:sldId id="450" r:id="rId12"/>
    <p:sldId id="451" r:id="rId13"/>
    <p:sldId id="628" r:id="rId14"/>
    <p:sldId id="629" r:id="rId15"/>
    <p:sldId id="624" r:id="rId16"/>
    <p:sldId id="452" r:id="rId17"/>
    <p:sldId id="453" r:id="rId18"/>
    <p:sldId id="454" r:id="rId19"/>
    <p:sldId id="456" r:id="rId20"/>
    <p:sldId id="609" r:id="rId21"/>
    <p:sldId id="610" r:id="rId22"/>
    <p:sldId id="632" r:id="rId23"/>
    <p:sldId id="631" r:id="rId24"/>
  </p:sldIdLst>
  <p:sldSz cx="9144000" cy="6858000" type="letter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9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66"/>
    <a:srgbClr val="00CCFF"/>
    <a:srgbClr val="FFFFCC"/>
    <a:srgbClr val="0000CC"/>
    <a:srgbClr val="FFFFFF"/>
    <a:srgbClr val="666699"/>
    <a:srgbClr val="80808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88889" autoAdjust="0"/>
  </p:normalViewPr>
  <p:slideViewPr>
    <p:cSldViewPr>
      <p:cViewPr varScale="1">
        <p:scale>
          <a:sx n="106" d="100"/>
          <a:sy n="106" d="100"/>
        </p:scale>
        <p:origin x="68" y="996"/>
      </p:cViewPr>
      <p:guideLst>
        <p:guide orient="horz" pos="2496"/>
        <p:guide pos="2880"/>
      </p:guideLst>
    </p:cSldViewPr>
  </p:slideViewPr>
  <p:outlineViewPr>
    <p:cViewPr>
      <p:scale>
        <a:sx n="33" d="100"/>
        <a:sy n="33" d="100"/>
      </p:scale>
      <p:origin x="36" y="7465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126" d="100"/>
          <a:sy n="126" d="100"/>
        </p:scale>
        <p:origin x="1000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1.xml"/><Relationship Id="rId13" Type="http://schemas.openxmlformats.org/officeDocument/2006/relationships/slide" Target="slides/slide18.xml"/><Relationship Id="rId3" Type="http://schemas.openxmlformats.org/officeDocument/2006/relationships/slide" Target="slides/slide3.xml"/><Relationship Id="rId7" Type="http://schemas.openxmlformats.org/officeDocument/2006/relationships/slide" Target="slides/slide9.xml"/><Relationship Id="rId12" Type="http://schemas.openxmlformats.org/officeDocument/2006/relationships/slide" Target="slides/slide17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8.xml"/><Relationship Id="rId11" Type="http://schemas.openxmlformats.org/officeDocument/2006/relationships/slide" Target="slides/slide16.xml"/><Relationship Id="rId5" Type="http://schemas.openxmlformats.org/officeDocument/2006/relationships/slide" Target="slides/slide6.xml"/><Relationship Id="rId10" Type="http://schemas.openxmlformats.org/officeDocument/2006/relationships/slide" Target="slides/slide15.xml"/><Relationship Id="rId4" Type="http://schemas.openxmlformats.org/officeDocument/2006/relationships/slide" Target="slides/slide4.xml"/><Relationship Id="rId9" Type="http://schemas.openxmlformats.org/officeDocument/2006/relationships/slide" Target="slides/slide13.xml"/><Relationship Id="rId14" Type="http://schemas.openxmlformats.org/officeDocument/2006/relationships/slide" Target="slides/slide1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3" name="Line 7"/>
          <p:cNvSpPr>
            <a:spLocks noChangeShapeType="1"/>
          </p:cNvSpPr>
          <p:nvPr/>
        </p:nvSpPr>
        <p:spPr bwMode="auto">
          <a:xfrm>
            <a:off x="533400" y="304800"/>
            <a:ext cx="5867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9975" name="Line 16"/>
          <p:cNvSpPr>
            <a:spLocks noChangeShapeType="1"/>
          </p:cNvSpPr>
          <p:nvPr/>
        </p:nvSpPr>
        <p:spPr bwMode="auto">
          <a:xfrm>
            <a:off x="517525" y="8763000"/>
            <a:ext cx="5867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431466" y="0"/>
            <a:ext cx="3995068" cy="30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 anchorCtr="1">
            <a:spAutoFit/>
          </a:bodyPr>
          <a:lstStyle/>
          <a:p>
            <a:r>
              <a:rPr lang="en-US" sz="1400" dirty="0">
                <a:latin typeface="Arial Black" panose="020B0A04020102020204" pitchFamily="34" charset="0"/>
              </a:rPr>
              <a:t>Programming In SPARK: Fundamentals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28744" y="8808888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800" dirty="0" smtClean="0">
                <a:latin typeface="Arial" charset="0"/>
              </a:rPr>
              <a:t>Interfacing with C</a:t>
            </a:r>
            <a:endParaRPr lang="en-US" sz="800" dirty="0">
              <a:latin typeface="Arial" charset="0"/>
            </a:endParaRPr>
          </a:p>
        </p:txBody>
      </p:sp>
      <p:sp>
        <p:nvSpPr>
          <p:cNvPr id="8" name="Rectangle 3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22600" y="8808888"/>
            <a:ext cx="85905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800" dirty="0">
                <a:latin typeface="Arial" charset="0"/>
              </a:rPr>
              <a:t>Page </a:t>
            </a:r>
            <a:fld id="{FC5175E4-648C-4B4A-A1E1-BE0F0AE14F73}" type="slidenum">
              <a:rPr lang="en-US" sz="800">
                <a:latin typeface="Arial" charset="0"/>
              </a:rPr>
              <a:pPr algn="r" eaLnBrk="0" hangingPunct="0"/>
              <a:t>‹#›</a:t>
            </a:fld>
            <a:endParaRPr lang="en-US" sz="800" dirty="0">
              <a:latin typeface="Arial" charset="0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2676982" y="8808888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ctr" anchorCtr="1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35661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7132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06984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4264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1783080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139696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2496312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2852928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 eaLnBrk="0" hangingPunct="0"/>
            <a:r>
              <a:rPr lang="en-US" sz="800" dirty="0">
                <a:latin typeface="Arial" charset="0"/>
              </a:rPr>
              <a:t>Copyright © AdaCore </a:t>
            </a:r>
            <a:r>
              <a:rPr lang="en-US" sz="800" dirty="0" smtClean="0">
                <a:latin typeface="Arial" charset="0"/>
              </a:rPr>
              <a:t>2018</a:t>
            </a:r>
            <a:endParaRPr lang="en-US" sz="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3978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Embedded / Real-Time Programming In Ada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Embedded Systems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F17EB76E-D4BD-4923-8A0C-6E37A07C37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084513" y="8710613"/>
            <a:ext cx="68738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312" tIns="44450" rIns="87312" bIns="44450">
            <a:spAutoFit/>
          </a:bodyPr>
          <a:lstStyle>
            <a:lvl1pPr defTabSz="86836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6836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6836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6836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6836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683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US" altLang="en-US" sz="1200" smtClean="0">
                <a:latin typeface="Times New Roman" pitchFamily="18" charset="0"/>
              </a:rPr>
              <a:t>Page </a:t>
            </a:r>
            <a:fld id="{9C6FD1A2-824F-478C-BAED-85FC054306EE}" type="slidenum">
              <a:rPr lang="en-US" altLang="en-US" sz="1200" smtClean="0">
                <a:latin typeface="Times New Roman" pitchFamily="18" charset="0"/>
              </a:rPr>
              <a:pPr algn="ctr">
                <a:lnSpc>
                  <a:spcPct val="90000"/>
                </a:lnSpc>
                <a:defRPr/>
              </a:pPr>
              <a:t>‹#›</a:t>
            </a:fld>
            <a:endParaRPr lang="en-US" altLang="en-US" sz="1200" smtClean="0">
              <a:latin typeface="Times New Roman" pitchFamily="18" charset="0"/>
            </a:endParaRPr>
          </a:p>
        </p:txBody>
      </p:sp>
      <p:sp>
        <p:nvSpPr>
          <p:cNvPr id="238600" name="Rectangle 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92150"/>
            <a:ext cx="4556125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988792936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305155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305156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en-GB" altLang="en-US" sz="2400" smtClean="0"/>
          </a:p>
        </p:txBody>
      </p:sp>
      <p:sp>
        <p:nvSpPr>
          <p:cNvPr id="30515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  <p:extLst>
      <p:ext uri="{BB962C8B-B14F-4D97-AF65-F5344CB8AC3E}">
        <p14:creationId xmlns:p14="http://schemas.microsoft.com/office/powerpoint/2010/main" val="16956674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310275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310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102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en-GB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6427082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311299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3113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113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en-GB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433132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02756" indent="-270291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081164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13629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1946095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dirty="0" smtClean="0">
                <a:latin typeface="Calibri" panose="020F0502020204030204" pitchFamily="34" charset="0"/>
              </a:rPr>
              <a:t>Embedded / Real-Time Programming In Ada</a:t>
            </a:r>
          </a:p>
        </p:txBody>
      </p:sp>
      <p:sp>
        <p:nvSpPr>
          <p:cNvPr id="10035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02756" indent="-270291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081164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13629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1946095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dirty="0" smtClean="0">
                <a:latin typeface="Calibri" panose="020F0502020204030204" pitchFamily="34" charset="0"/>
              </a:rPr>
              <a:t>Embedded Systems</a:t>
            </a:r>
          </a:p>
        </p:txBody>
      </p:sp>
      <p:sp>
        <p:nvSpPr>
          <p:cNvPr id="10035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02756" indent="-270291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081164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13629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1946095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AD4013CE-1587-4954-BC0E-A248D7983A4F}" type="slidenum">
              <a:rPr lang="en-US" altLang="en-US" smtClean="0">
                <a:latin typeface="Calibri" panose="020F0502020204030204" pitchFamily="34" charset="0"/>
              </a:rPr>
              <a:pPr/>
              <a:t>20</a:t>
            </a:fld>
            <a:endParaRPr lang="en-US" altLang="en-US" dirty="0" smtClean="0">
              <a:latin typeface="Calibri" panose="020F0502020204030204" pitchFamily="34" charset="0"/>
            </a:endParaRPr>
          </a:p>
        </p:txBody>
      </p:sp>
      <p:sp>
        <p:nvSpPr>
          <p:cNvPr id="1003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1003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3704"/>
            <a:ext cx="5485805" cy="411389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en-US" smtClean="0"/>
          </a:p>
        </p:txBody>
      </p:sp>
    </p:spTree>
    <p:extLst>
      <p:ext uri="{BB962C8B-B14F-4D97-AF65-F5344CB8AC3E}">
        <p14:creationId xmlns:p14="http://schemas.microsoft.com/office/powerpoint/2010/main" val="327251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306179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3061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061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en-GB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666166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307203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3072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072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en-GB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555508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GNAT UG (native) section 3.11.1 for this example, and how to build it.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/ Real-Time Programming In Ada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EB76E-D4BD-4923-8A0C-6E37A07C3745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007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308227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308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082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en-GB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2254333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319491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3194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194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en-GB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41707936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305155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305156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en-GB" altLang="en-US" sz="2400" smtClean="0"/>
          </a:p>
        </p:txBody>
      </p:sp>
      <p:sp>
        <p:nvSpPr>
          <p:cNvPr id="30515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  <p:extLst>
      <p:ext uri="{BB962C8B-B14F-4D97-AF65-F5344CB8AC3E}">
        <p14:creationId xmlns:p14="http://schemas.microsoft.com/office/powerpoint/2010/main" val="1304014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b="0" dirty="0" smtClean="0">
                <a:solidFill>
                  <a:srgbClr val="000000"/>
                </a:solidFill>
                <a:latin typeface="Arial" pitchFamily="34" charset="0"/>
              </a:rPr>
              <a:t>GNAT handles C and C++ very well (</a:t>
            </a:r>
            <a:r>
              <a:rPr lang="en-US" altLang="en-US" sz="1200" b="0" dirty="0" err="1" smtClean="0">
                <a:solidFill>
                  <a:srgbClr val="000000"/>
                </a:solidFill>
                <a:latin typeface="Arial" pitchFamily="34" charset="0"/>
              </a:rPr>
              <a:t>gcc</a:t>
            </a:r>
            <a:r>
              <a:rPr lang="en-US" altLang="en-US" sz="1200" b="0" dirty="0" smtClean="0">
                <a:solidFill>
                  <a:srgbClr val="000000"/>
                </a:solidFill>
                <a:latin typeface="Arial" pitchFamily="34" charset="0"/>
              </a:rPr>
              <a:t> after all)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/ Real-Time Programming In Ada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Embedded Systems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EB76E-D4BD-4923-8A0C-6E37A07C3745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0237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/ Real-Time Programming In Ada</a:t>
            </a:r>
          </a:p>
        </p:txBody>
      </p:sp>
      <p:sp>
        <p:nvSpPr>
          <p:cNvPr id="309251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kumimoji="0" lang="en-US" altLang="en-US" sz="1000" smtClean="0"/>
              <a:t>Embedded Systems</a:t>
            </a:r>
          </a:p>
        </p:txBody>
      </p:sp>
      <p:sp>
        <p:nvSpPr>
          <p:cNvPr id="3092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092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kumimoji="0" lang="en-GB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636322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7363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3278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9E9B421E-AB74-4DD7-A629-A093C2FE9686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28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1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27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3DB35497-FD48-4E64-AE6C-4B6276AD0171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508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601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0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2807B7E5-82C5-43E9-9413-9E8B385DA850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3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pPr algn="ctr"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 userDrawn="1"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95D6869B-13B0-46BB-8FFE-B7BE18F8F61F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0010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2800"/>
              </a:spcBef>
              <a:defRPr/>
            </a:lvl1pPr>
            <a:lvl2pPr marL="742950" indent="-285750">
              <a:lnSpc>
                <a:spcPct val="100000"/>
              </a:lnSpc>
              <a:spcBef>
                <a:spcPts val="900"/>
              </a:spcBef>
              <a:defRPr lang="en-US" sz="18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00000"/>
              </a:lnSpc>
              <a:spcBef>
                <a:spcPts val="900"/>
              </a:spcBef>
              <a:defRPr lang="en-US" sz="18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defRPr lang="en-US" sz="18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defRPr lang="en-US" sz="18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253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 noChangeArrowheads="1"/>
          </p:cNvSpPr>
          <p:nvPr>
            <p:ph type="ftr" sz="quarter" idx="10"/>
          </p:nvPr>
        </p:nvSpPr>
        <p:spPr>
          <a:xfrm>
            <a:off x="762000" y="6554788"/>
            <a:ext cx="2895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86600" y="6554788"/>
            <a:ext cx="19812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B505CCE7-CEEE-4A98-AE60-DD4380D106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9359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Text Box 6"/>
          <p:cNvSpPr txBox="1">
            <a:spLocks noChangeArrowheads="1"/>
          </p:cNvSpPr>
          <p:nvPr/>
        </p:nvSpPr>
        <p:spPr bwMode="auto">
          <a:xfrm>
            <a:off x="-15875" y="6634163"/>
            <a:ext cx="145424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2015 AdaCore 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General Interfacing Support</a:t>
            </a:r>
          </a:p>
          <a:p>
            <a:pPr lvl="1"/>
            <a:r>
              <a:rPr lang="en-US" altLang="en-US" dirty="0" smtClean="0"/>
              <a:t>Facilities applicable to working with any foreign language</a:t>
            </a:r>
          </a:p>
          <a:p>
            <a:r>
              <a:rPr lang="en-US" altLang="en-US" dirty="0" smtClean="0"/>
              <a:t>Language-Specific Interfacing Support</a:t>
            </a:r>
          </a:p>
          <a:p>
            <a:pPr lvl="1"/>
            <a:r>
              <a:rPr lang="en-US" altLang="en-US" dirty="0"/>
              <a:t>Facilities applicable to </a:t>
            </a:r>
            <a:r>
              <a:rPr lang="en-US" altLang="en-US" dirty="0" smtClean="0"/>
              <a:t>individual, specific languages defined by the language or the vendor</a:t>
            </a:r>
            <a:endParaRPr lang="en-US" altLang="en-US" dirty="0"/>
          </a:p>
        </p:txBody>
      </p:sp>
      <p:sp>
        <p:nvSpPr>
          <p:cNvPr id="1126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Interfacing with C</a:t>
            </a:r>
          </a:p>
        </p:txBody>
      </p:sp>
      <p:pic>
        <p:nvPicPr>
          <p:cNvPr id="7" name="Picture 4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4102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2115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Importing/Exporting Example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3252296"/>
            <a:ext cx="3990901" cy="3300904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 rtlCol="0">
            <a:spAutoFit/>
          </a:bodyPr>
          <a:lstStyle/>
          <a:p>
            <a:pPr>
              <a:tabLst>
                <a:tab pos="227013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procedure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My_Main </a:t>
            </a: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is</a:t>
            </a:r>
          </a:p>
          <a:p>
            <a:pPr>
              <a:tabLst>
                <a:tab pos="227013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   </a:t>
            </a:r>
          </a:p>
          <a:p>
            <a:pPr>
              <a:tabLst>
                <a:tab pos="227013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	My_Num : Integer := 10;</a:t>
            </a:r>
          </a:p>
          <a:p>
            <a:pPr>
              <a:spcBef>
                <a:spcPts val="300"/>
              </a:spcBef>
              <a:tabLst>
                <a:tab pos="227013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	pragma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Export (C, My_Num, "num_from_Ada");</a:t>
            </a:r>
          </a:p>
          <a:p>
            <a:pPr>
              <a:tabLst>
                <a:tab pos="227013" algn="l"/>
              </a:tabLst>
            </a:pPr>
            <a:endParaRPr lang="en-US" sz="1400" noProof="1" smtClean="0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pPr>
              <a:tabLst>
                <a:tab pos="227013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	function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Get_Num </a:t>
            </a: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return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Integer;</a:t>
            </a:r>
          </a:p>
          <a:p>
            <a:pPr>
              <a:spcBef>
                <a:spcPts val="300"/>
              </a:spcBef>
              <a:tabLst>
                <a:tab pos="227013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	pragma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Import (C, Get_Num, "get_num");</a:t>
            </a:r>
          </a:p>
          <a:p>
            <a:pPr>
              <a:tabLst>
                <a:tab pos="227013" algn="l"/>
              </a:tabLst>
            </a:pPr>
            <a:endParaRPr lang="en-US" sz="1400" noProof="1" smtClean="0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pPr>
              <a:tabLst>
                <a:tab pos="227013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	procedure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Print_Num (Num : Integer);</a:t>
            </a:r>
          </a:p>
          <a:p>
            <a:pPr>
              <a:spcBef>
                <a:spcPts val="300"/>
              </a:spcBef>
              <a:tabLst>
                <a:tab pos="227013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	pragma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Import (C, Print_Num, "print_num");</a:t>
            </a:r>
          </a:p>
          <a:p>
            <a:pPr>
              <a:tabLst>
                <a:tab pos="227013" algn="l"/>
              </a:tabLst>
            </a:pPr>
            <a:endParaRPr lang="en-US" sz="1400" b="1" noProof="1" smtClean="0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pPr>
              <a:tabLst>
                <a:tab pos="227013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begin</a:t>
            </a:r>
          </a:p>
          <a:p>
            <a:pPr>
              <a:spcBef>
                <a:spcPts val="300"/>
              </a:spcBef>
              <a:tabLst>
                <a:tab pos="227013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	Print_Num (Get_Num);</a:t>
            </a:r>
          </a:p>
          <a:p>
            <a:pPr>
              <a:spcBef>
                <a:spcPts val="300"/>
              </a:spcBef>
              <a:tabLst>
                <a:tab pos="227013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end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My_Main;</a:t>
            </a:r>
            <a:endParaRPr lang="en-US" sz="1400" noProof="1">
              <a:latin typeface="Calibri" panose="020F0502020204030204" pitchFamily="34" charset="0"/>
              <a:cs typeface="Consolas" panose="020B06090202040302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143000"/>
            <a:ext cx="2603854" cy="1438855"/>
          </a:xfrm>
          <a:prstGeom prst="rect">
            <a:avLst/>
          </a:prstGeom>
          <a:noFill/>
          <a:ln>
            <a:solidFill>
              <a:schemeClr val="tx2">
                <a:lumMod val="50000"/>
                <a:lumOff val="50000"/>
              </a:schemeClr>
            </a:solidFill>
            <a:prstDash val="sysDot"/>
          </a:ln>
        </p:spPr>
        <p:txBody>
          <a:bodyPr wrap="none" rtlCol="0">
            <a:spAutoFit/>
          </a:bodyPr>
          <a:lstStyle/>
          <a:p>
            <a:pPr>
              <a:tabLst>
                <a:tab pos="227013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#include &lt;stdio.h&gt;</a:t>
            </a:r>
          </a:p>
          <a:p>
            <a:pPr>
              <a:spcBef>
                <a:spcPts val="1200"/>
              </a:spcBef>
              <a:tabLst>
                <a:tab pos="227013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void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print_num (</a:t>
            </a: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int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num) {</a:t>
            </a:r>
          </a:p>
          <a:p>
            <a:pPr>
              <a:spcBef>
                <a:spcPts val="300"/>
              </a:spcBef>
              <a:tabLst>
                <a:tab pos="227013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	printf ("num is %d.\\n", num);</a:t>
            </a:r>
          </a:p>
          <a:p>
            <a:pPr>
              <a:spcBef>
                <a:spcPts val="300"/>
              </a:spcBef>
              <a:tabLst>
                <a:tab pos="227013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	return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;</a:t>
            </a:r>
          </a:p>
          <a:p>
            <a:pPr>
              <a:spcBef>
                <a:spcPts val="300"/>
              </a:spcBef>
              <a:tabLst>
                <a:tab pos="227013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}</a:t>
            </a:r>
            <a:endParaRPr lang="en-US" sz="1400" noProof="1">
              <a:latin typeface="Calibri" panose="020F0502020204030204" pitchFamily="34" charset="0"/>
              <a:cs typeface="Consolas" panose="020B06090202040302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9003" y="1143000"/>
            <a:ext cx="2141997" cy="1246495"/>
          </a:xfrm>
          <a:prstGeom prst="rect">
            <a:avLst/>
          </a:prstGeom>
          <a:noFill/>
          <a:ln>
            <a:solidFill>
              <a:schemeClr val="tx2">
                <a:lumMod val="50000"/>
                <a:lumOff val="50000"/>
              </a:schemeClr>
            </a:solidFill>
            <a:prstDash val="sysDot"/>
          </a:ln>
        </p:spPr>
        <p:txBody>
          <a:bodyPr wrap="none" rtlCol="0">
            <a:spAutoFit/>
          </a:bodyPr>
          <a:lstStyle/>
          <a:p>
            <a:pPr>
              <a:tabLst>
                <a:tab pos="227013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extern int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num_from_Ada;</a:t>
            </a:r>
          </a:p>
          <a:p>
            <a:pPr>
              <a:tabLst>
                <a:tab pos="227013" algn="l"/>
              </a:tabLst>
            </a:pPr>
            <a:endParaRPr lang="en-US" sz="1400" b="1" noProof="1" smtClean="0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pPr>
              <a:tabLst>
                <a:tab pos="227013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int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get_num (</a:t>
            </a: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void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) {</a:t>
            </a:r>
          </a:p>
          <a:p>
            <a:pPr>
              <a:spcBef>
                <a:spcPts val="300"/>
              </a:spcBef>
              <a:tabLst>
                <a:tab pos="227013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	return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num_from_Ada;</a:t>
            </a:r>
          </a:p>
          <a:p>
            <a:pPr>
              <a:spcBef>
                <a:spcPts val="300"/>
              </a:spcBef>
              <a:tabLst>
                <a:tab pos="227013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}</a:t>
            </a:r>
            <a:endParaRPr lang="en-US" sz="1400" noProof="1">
              <a:latin typeface="Calibri" panose="020F0502020204030204" pitchFamily="34" charset="0"/>
              <a:cs typeface="Consolas" panose="020B0609020204030204" pitchFamily="49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5904410" y="1233790"/>
            <a:ext cx="271122" cy="14030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191000" y="3898293"/>
            <a:ext cx="271122" cy="14030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>
                    <a:lumMod val="25000"/>
                    <a:lumOff val="75000"/>
                  </a:schemeClr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6" name="Curved Connector 25"/>
          <p:cNvCxnSpPr>
            <a:stCxn id="24" idx="1"/>
            <a:endCxn id="25" idx="0"/>
          </p:cNvCxnSpPr>
          <p:nvPr/>
        </p:nvCxnSpPr>
        <p:spPr bwMode="auto">
          <a:xfrm rot="10800000" flipV="1">
            <a:off x="4326562" y="1303943"/>
            <a:ext cx="1577849" cy="2594349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3352800" y="6058712"/>
            <a:ext cx="271122" cy="152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>
                    <a:lumMod val="25000"/>
                    <a:lumOff val="75000"/>
                  </a:schemeClr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4972657" y="4684894"/>
            <a:ext cx="271122" cy="152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676400" y="5371563"/>
            <a:ext cx="271122" cy="152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Curved Connector 10"/>
          <p:cNvCxnSpPr>
            <a:stCxn id="5" idx="1"/>
            <a:endCxn id="15" idx="1"/>
          </p:cNvCxnSpPr>
          <p:nvPr/>
        </p:nvCxnSpPr>
        <p:spPr bwMode="auto">
          <a:xfrm rot="10800000" flipH="1" flipV="1">
            <a:off x="990600" y="1862427"/>
            <a:ext cx="685800" cy="3585335"/>
          </a:xfrm>
          <a:prstGeom prst="curvedConnector3">
            <a:avLst>
              <a:gd name="adj1" fmla="val -7277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Curved Connector 22"/>
          <p:cNvCxnSpPr>
            <a:stCxn id="7" idx="2"/>
            <a:endCxn id="38" idx="3"/>
          </p:cNvCxnSpPr>
          <p:nvPr/>
        </p:nvCxnSpPr>
        <p:spPr bwMode="auto">
          <a:xfrm rot="5400000">
            <a:off x="4901092" y="2732183"/>
            <a:ext cx="2371599" cy="1686223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09759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altLang="en-US" sz="1800" dirty="0" smtClean="0"/>
              <a:t>Exports types for interfacing to any language</a:t>
            </a:r>
          </a:p>
          <a:p>
            <a:pPr lvl="1" eaLnBrk="1" hangingPunct="1">
              <a:defRPr/>
            </a:pPr>
            <a:r>
              <a:rPr altLang="en-US" sz="1600"/>
              <a:t>Corresponding to hardware-supported numeric types</a:t>
            </a:r>
          </a:p>
          <a:p>
            <a:pPr lvl="1" eaLnBrk="1" hangingPunct="1">
              <a:defRPr/>
            </a:pPr>
            <a:r>
              <a:rPr altLang="en-US" sz="1600"/>
              <a:t>Signed integer types</a:t>
            </a:r>
          </a:p>
          <a:p>
            <a:pPr lvl="1" eaLnBrk="1" hangingPunct="1">
              <a:defRPr/>
            </a:pPr>
            <a:r>
              <a:rPr altLang="en-US" sz="1600"/>
              <a:t>Unsigned integer (i.e. modular) types</a:t>
            </a:r>
          </a:p>
          <a:p>
            <a:pPr lvl="1" eaLnBrk="1" hangingPunct="1">
              <a:defRPr/>
            </a:pPr>
            <a:r>
              <a:rPr altLang="en-US" sz="1600"/>
              <a:t>Floating point types</a:t>
            </a:r>
          </a:p>
          <a:p>
            <a:pPr eaLnBrk="1" hangingPunct="1">
              <a:defRPr/>
            </a:pPr>
            <a:r>
              <a:rPr lang="en-US" altLang="en-US" sz="1800" dirty="0" smtClean="0"/>
              <a:t>Names for integer types are specified</a:t>
            </a:r>
          </a:p>
          <a:p>
            <a:pPr lvl="1" eaLnBrk="1" hangingPunct="1">
              <a:defRPr/>
            </a:pPr>
            <a:r>
              <a:rPr altLang="en-US" sz="1600" err="1"/>
              <a:t>Integer_n</a:t>
            </a:r>
            <a:r>
              <a:rPr altLang="en-US" sz="1600"/>
              <a:t>, </a:t>
            </a:r>
            <a:r>
              <a:rPr altLang="en-US" sz="1600" err="1"/>
              <a:t>Unsigned_n</a:t>
            </a:r>
            <a:endParaRPr altLang="en-US" sz="1600"/>
          </a:p>
          <a:p>
            <a:pPr lvl="1" eaLnBrk="1" hangingPunct="1">
              <a:defRPr/>
            </a:pPr>
            <a:r>
              <a:rPr altLang="en-US" sz="1600"/>
              <a:t>Where “n” is number of bits for the machine-supported type</a:t>
            </a:r>
          </a:p>
          <a:p>
            <a:pPr eaLnBrk="1" hangingPunct="1">
              <a:defRPr/>
            </a:pPr>
            <a:r>
              <a:rPr lang="en-US" altLang="en-US" sz="1800" dirty="0" smtClean="0"/>
              <a:t>Declares additional operations for those types</a:t>
            </a:r>
          </a:p>
          <a:p>
            <a:pPr lvl="1" eaLnBrk="1" hangingPunct="1">
              <a:defRPr/>
            </a:pPr>
            <a:r>
              <a:rPr altLang="en-US" sz="1600" err="1"/>
              <a:t>Shift_Left</a:t>
            </a:r>
            <a:r>
              <a:rPr altLang="en-US" sz="1600"/>
              <a:t>, </a:t>
            </a:r>
            <a:r>
              <a:rPr altLang="en-US" sz="1600" err="1"/>
              <a:t>Shift_Right</a:t>
            </a:r>
            <a:endParaRPr altLang="en-US" sz="1600"/>
          </a:p>
          <a:p>
            <a:pPr lvl="1" eaLnBrk="1" hangingPunct="1">
              <a:defRPr/>
            </a:pPr>
            <a:r>
              <a:rPr altLang="en-US" sz="1600" err="1"/>
              <a:t>Rotate_Left</a:t>
            </a:r>
            <a:r>
              <a:rPr altLang="en-US" sz="1600"/>
              <a:t>, </a:t>
            </a:r>
            <a:r>
              <a:rPr altLang="en-US" sz="1600" err="1"/>
              <a:t>Rotate_Right</a:t>
            </a:r>
            <a:endParaRPr altLang="en-US" sz="1600"/>
          </a:p>
          <a:p>
            <a:pPr lvl="1" eaLnBrk="1" hangingPunct="1">
              <a:defRPr/>
            </a:pPr>
            <a:r>
              <a:rPr altLang="en-US" sz="1600" err="1"/>
              <a:t>Shift_Right_Arithmetic</a:t>
            </a:r>
            <a:endParaRPr altLang="en-US" sz="1600"/>
          </a:p>
          <a:p>
            <a:pPr eaLnBrk="1" hangingPunct="1">
              <a:defRPr/>
            </a:pPr>
            <a:r>
              <a:rPr lang="en-US" altLang="en-US" sz="1800" dirty="0" smtClean="0"/>
              <a:t>Not an optional package</a:t>
            </a:r>
          </a:p>
        </p:txBody>
      </p:sp>
      <p:sp>
        <p:nvSpPr>
          <p:cNvPr id="128003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/>
              <a:t>Package “Interfaces”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461907" y="1087168"/>
            <a:ext cx="6734857" cy="5249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tabLst>
                <a:tab pos="222250" algn="l"/>
                <a:tab pos="2743200" algn="l"/>
              </a:tabLst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tabLst>
                <a:tab pos="222250" algn="l"/>
                <a:tab pos="2743200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tabLst>
                <a:tab pos="222250" algn="l"/>
                <a:tab pos="2743200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tabLst>
                <a:tab pos="222250" algn="l"/>
                <a:tab pos="27432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tabLst>
                <a:tab pos="222250" algn="l"/>
                <a:tab pos="27432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2250" algn="l"/>
                <a:tab pos="27432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2250" algn="l"/>
                <a:tab pos="27432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2250" algn="l"/>
                <a:tab pos="27432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2250" algn="l"/>
                <a:tab pos="2743200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package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Interfaces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is</a:t>
            </a: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pPr>
              <a:lnSpc>
                <a:spcPct val="5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type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Integer_8 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is range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-2 ** 7 .. 2 ** 7 - 1;</a:t>
            </a:r>
          </a:p>
          <a:p>
            <a:pPr>
              <a:lnSpc>
                <a:spcPct val="6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type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Integer_16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is range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-2 ** 15 .. 2 ** 15 - 1;</a:t>
            </a:r>
          </a:p>
          <a:p>
            <a:pPr>
              <a:lnSpc>
                <a:spcPct val="6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type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Integer_32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is range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-2 ** 31 .. 2 ** 31 - 1;</a:t>
            </a:r>
          </a:p>
          <a:p>
            <a:pPr>
              <a:lnSpc>
                <a:spcPct val="6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type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Unsigned_8 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is mod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2 ** 8;</a:t>
            </a:r>
          </a:p>
          <a:p>
            <a:pPr>
              <a:lnSpc>
                <a:spcPct val="6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type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Unsigned_16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is mod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2 ** 16;</a:t>
            </a:r>
          </a:p>
          <a:p>
            <a:pPr>
              <a:lnSpc>
                <a:spcPct val="6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type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Unsigned_32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is mod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2 ** 32;</a:t>
            </a:r>
          </a:p>
          <a:p>
            <a:pPr>
              <a:lnSpc>
                <a:spcPct val="6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ClrTx/>
              <a:buFontTx/>
              <a:buNone/>
              <a:tabLst>
                <a:tab pos="222250" algn="l"/>
                <a:tab pos="2403475" algn="l"/>
                <a:tab pos="3375025" algn="l"/>
              </a:tabLst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function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Shift_Left   (Value : Unsigned_8;  Amount : Natural)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return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Unsigned_8;</a:t>
            </a:r>
          </a:p>
          <a:p>
            <a:pPr>
              <a:lnSpc>
                <a:spcPct val="100000"/>
              </a:lnSpc>
              <a:spcBef>
                <a:spcPts val="400"/>
              </a:spcBef>
              <a:buClrTx/>
              <a:buFontTx/>
              <a:buNone/>
              <a:tabLst>
                <a:tab pos="222250" algn="l"/>
                <a:tab pos="2403475" algn="l"/>
                <a:tab pos="3375025" algn="l"/>
              </a:tabLst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function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Shift_Right  (Value : Unsigned_8;  Amount : Natural)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return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Unsigned_8;</a:t>
            </a:r>
          </a:p>
          <a:p>
            <a:pPr>
              <a:lnSpc>
                <a:spcPct val="100000"/>
              </a:lnSpc>
              <a:spcBef>
                <a:spcPts val="400"/>
              </a:spcBef>
              <a:buClrTx/>
              <a:buFontTx/>
              <a:buNone/>
              <a:tabLst>
                <a:tab pos="222250" algn="l"/>
                <a:tab pos="2403475" algn="l"/>
                <a:tab pos="3375025" algn="l"/>
              </a:tabLst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function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Rotate_Left  (Value : Unsigned_8;  Amount : Natural)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return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Unsigned_8;</a:t>
            </a:r>
          </a:p>
          <a:p>
            <a:pPr>
              <a:lnSpc>
                <a:spcPct val="100000"/>
              </a:lnSpc>
              <a:spcBef>
                <a:spcPts val="400"/>
              </a:spcBef>
              <a:buClrTx/>
              <a:buFontTx/>
              <a:buNone/>
              <a:tabLst>
                <a:tab pos="222250" algn="l"/>
                <a:tab pos="2403475" algn="l"/>
                <a:tab pos="3375025" algn="l"/>
              </a:tabLst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function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Rotate_Right (Value : Unsigned_8;  Amount : Natural)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return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Unsigned_8;</a:t>
            </a:r>
          </a:p>
          <a:p>
            <a:pPr>
              <a:lnSpc>
                <a:spcPct val="100000"/>
              </a:lnSpc>
              <a:spcBef>
                <a:spcPts val="400"/>
              </a:spcBef>
              <a:buClrTx/>
              <a:buFontTx/>
              <a:buNone/>
              <a:tabLst>
                <a:tab pos="222250" algn="l"/>
                <a:tab pos="2403475" algn="l"/>
                <a:tab pos="3375025" algn="l"/>
              </a:tabLst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function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Shift_Right_Arithmetic	(Value : Unsigned_8;  Amount : Natural)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tabLst>
                <a:tab pos="222250" algn="l"/>
                <a:tab pos="2403475" algn="l"/>
                <a:tab pos="3375025" algn="l"/>
              </a:tabLst>
            </a:pP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      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return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Unsigned_8;</a:t>
            </a:r>
          </a:p>
          <a:p>
            <a:pPr>
              <a:lnSpc>
                <a:spcPct val="100000"/>
              </a:lnSpc>
              <a:spcBef>
                <a:spcPts val="1600"/>
              </a:spcBef>
              <a:buClr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function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Shift_Left (Value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: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Unsigned_16;  </a:t>
            </a:r>
            <a:r>
              <a:rPr lang="en-US" altLang="en-US" sz="1400" b="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Amount : Natural) </a:t>
            </a:r>
            <a:r>
              <a:rPr lang="en-US" altLang="en-US" sz="140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return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Unsigned_16;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Tx/>
              <a:buNone/>
            </a:pPr>
            <a:r>
              <a:rPr lang="en-US" altLang="en-US" sz="1200" b="0" noProof="1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	</a:t>
            </a: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...</a:t>
            </a:r>
            <a:endParaRPr lang="en-US" altLang="en-US" sz="1400" b="0" noProof="1">
              <a:solidFill>
                <a:schemeClr val="tx1"/>
              </a:solidFill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pPr>
              <a:lnSpc>
                <a:spcPct val="5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 smtClean="0">
              <a:solidFill>
                <a:schemeClr val="tx1"/>
              </a:solidFill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end </a:t>
            </a:r>
            <a:r>
              <a:rPr lang="en-US" altLang="en-US" sz="1400" b="0" noProof="1" smtClean="0">
                <a:solidFill>
                  <a:schemeClr val="tx1"/>
                </a:solidFill>
                <a:latin typeface="Calibri" panose="020F0502020204030204" pitchFamily="34" charset="0"/>
                <a:cs typeface="Consolas" panose="020B0609020204030204" pitchFamily="49" charset="0"/>
              </a:rPr>
              <a:t>Interfaces;</a:t>
            </a:r>
            <a:endParaRPr lang="en-US" altLang="en-US" sz="1400" b="0" noProof="1">
              <a:solidFill>
                <a:schemeClr val="tx1"/>
              </a:solidFill>
              <a:latin typeface="Calibri" panose="020F0502020204030204" pitchFamily="34" charset="0"/>
              <a:cs typeface="Consolas" panose="020B0609020204030204" pitchFamily="49" charset="0"/>
            </a:endParaRP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/>
              <a:t>Sample Package “Interfaces”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Program entry point is in another language</a:t>
            </a:r>
          </a:p>
          <a:p>
            <a:r>
              <a:rPr lang="en-US" altLang="en-US" dirty="0" smtClean="0"/>
              <a:t>Elaboration of Ada library items must occur</a:t>
            </a:r>
          </a:p>
          <a:p>
            <a:pPr lvl="1"/>
            <a:r>
              <a:rPr lang="en-US" altLang="en-US" dirty="0" smtClean="0">
                <a:solidFill>
                  <a:srgbClr val="FF0000"/>
                </a:solidFill>
              </a:rPr>
              <a:t>Must take place prior to any other calls to Ada routines</a:t>
            </a:r>
          </a:p>
          <a:p>
            <a:r>
              <a:rPr lang="en-US" altLang="en-US" dirty="0" smtClean="0"/>
              <a:t>Finalization of library items is optional</a:t>
            </a:r>
          </a:p>
          <a:p>
            <a:pPr lvl="1"/>
            <a:r>
              <a:rPr lang="en-US" altLang="en-US" dirty="0" smtClean="0">
                <a:solidFill>
                  <a:srgbClr val="FF0000"/>
                </a:solidFill>
              </a:rPr>
              <a:t>Must take place last -- no subsequent calls to Ada routines</a:t>
            </a:r>
          </a:p>
          <a:p>
            <a:r>
              <a:rPr lang="en-US" altLang="en-US" dirty="0" smtClean="0"/>
              <a:t>Procedure “adainit” performs elaboration</a:t>
            </a:r>
          </a:p>
          <a:p>
            <a:r>
              <a:rPr lang="en-US" altLang="en-US" dirty="0" smtClean="0"/>
              <a:t>Procedure “adafinal” performs finalization</a:t>
            </a:r>
          </a:p>
          <a:p>
            <a:r>
              <a:rPr lang="en-US" altLang="en-US" dirty="0" smtClean="0"/>
              <a:t>Both adainit &amp; adafinal have no effect after first call</a:t>
            </a:r>
          </a:p>
        </p:txBody>
      </p:sp>
      <p:sp>
        <p:nvSpPr>
          <p:cNvPr id="153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the Main Is Not in Ada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2992453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 Main Calling Ada Code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1295400" y="1600200"/>
            <a:ext cx="4039760" cy="4247317"/>
            <a:chOff x="1295400" y="1600200"/>
            <a:chExt cx="4039760" cy="4247317"/>
          </a:xfrm>
        </p:grpSpPr>
        <p:sp>
          <p:nvSpPr>
            <p:cNvPr id="23" name="Wave 22"/>
            <p:cNvSpPr/>
            <p:nvPr/>
          </p:nvSpPr>
          <p:spPr bwMode="auto">
            <a:xfrm>
              <a:off x="1644832" y="4093656"/>
              <a:ext cx="825137" cy="304800"/>
            </a:xfrm>
            <a:prstGeom prst="wave">
              <a:avLst>
                <a:gd name="adj1" fmla="val 5563"/>
                <a:gd name="adj2" fmla="val 0"/>
              </a:avLst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Wave 23"/>
            <p:cNvSpPr/>
            <p:nvPr/>
          </p:nvSpPr>
          <p:spPr bwMode="auto">
            <a:xfrm>
              <a:off x="1654529" y="4648200"/>
              <a:ext cx="911463" cy="304800"/>
            </a:xfrm>
            <a:prstGeom prst="wave">
              <a:avLst>
                <a:gd name="adj1" fmla="val 5563"/>
                <a:gd name="adj2" fmla="val 0"/>
              </a:avLst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295400" y="1600200"/>
              <a:ext cx="4039760" cy="4247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285750" algn="l"/>
                </a:tabLst>
              </a:pPr>
              <a:r>
                <a:rPr lang="en-US" sz="1600" noProof="1" smtClean="0">
                  <a:latin typeface="Calibri" panose="020F0502020204030204" pitchFamily="34" charset="0"/>
                </a:rPr>
                <a:t>#include "stdio.h"</a:t>
              </a:r>
            </a:p>
            <a:p>
              <a:pPr>
                <a:tabLst>
                  <a:tab pos="285750" algn="l"/>
                </a:tabLst>
              </a:pPr>
              <a:endParaRPr lang="en-US" sz="1600" noProof="1" smtClean="0">
                <a:latin typeface="Calibri" panose="020F0502020204030204" pitchFamily="34" charset="0"/>
              </a:endParaRPr>
            </a:p>
            <a:p>
              <a:pPr>
                <a:tabLst>
                  <a:tab pos="285750" algn="l"/>
                </a:tabLst>
              </a:pPr>
              <a:r>
                <a:rPr lang="en-US" sz="1600" b="1" noProof="1" smtClean="0">
                  <a:latin typeface="Calibri" panose="020F0502020204030204" pitchFamily="34" charset="0"/>
                </a:rPr>
                <a:t>extern int </a:t>
              </a:r>
              <a:r>
                <a:rPr lang="en-US" sz="1600" noProof="1" smtClean="0">
                  <a:latin typeface="Calibri" panose="020F0502020204030204" pitchFamily="34" charset="0"/>
                </a:rPr>
                <a:t>checksum (</a:t>
              </a:r>
              <a:r>
                <a:rPr lang="en-US" sz="1600" b="1" noProof="1" smtClean="0">
                  <a:latin typeface="Calibri" panose="020F0502020204030204" pitchFamily="34" charset="0"/>
                </a:rPr>
                <a:t>char </a:t>
              </a:r>
              <a:r>
                <a:rPr lang="en-US" sz="1600" noProof="1" smtClean="0">
                  <a:latin typeface="Calibri" panose="020F0502020204030204" pitchFamily="34" charset="0"/>
                </a:rPr>
                <a:t>*input, </a:t>
              </a:r>
              <a:r>
                <a:rPr lang="en-US" sz="1600" b="1" noProof="1" smtClean="0">
                  <a:latin typeface="Calibri" panose="020F0502020204030204" pitchFamily="34" charset="0"/>
                </a:rPr>
                <a:t>int </a:t>
              </a:r>
              <a:r>
                <a:rPr lang="en-US" sz="1600" noProof="1" smtClean="0">
                  <a:latin typeface="Calibri" panose="020F0502020204030204" pitchFamily="34" charset="0"/>
                </a:rPr>
                <a:t>count);</a:t>
              </a:r>
            </a:p>
            <a:p>
              <a:pPr>
                <a:spcBef>
                  <a:spcPts val="600"/>
                </a:spcBef>
                <a:tabLst>
                  <a:tab pos="285750" algn="l"/>
                </a:tabLst>
              </a:pPr>
              <a:r>
                <a:rPr lang="en-US" sz="1600" b="1" noProof="1" smtClean="0">
                  <a:latin typeface="Calibri" panose="020F0502020204030204" pitchFamily="34" charset="0"/>
                </a:rPr>
                <a:t>extern void </a:t>
              </a:r>
              <a:r>
                <a:rPr lang="en-US" sz="1600" noProof="1" smtClean="0">
                  <a:latin typeface="Calibri" panose="020F0502020204030204" pitchFamily="34" charset="0"/>
                </a:rPr>
                <a:t>adainit (</a:t>
              </a:r>
              <a:r>
                <a:rPr lang="en-US" sz="1600" b="1" noProof="1" smtClean="0">
                  <a:latin typeface="Calibri" panose="020F0502020204030204" pitchFamily="34" charset="0"/>
                </a:rPr>
                <a:t>void</a:t>
              </a:r>
              <a:r>
                <a:rPr lang="en-US" sz="1600" noProof="1" smtClean="0">
                  <a:latin typeface="Calibri" panose="020F0502020204030204" pitchFamily="34" charset="0"/>
                </a:rPr>
                <a:t>);</a:t>
              </a:r>
            </a:p>
            <a:p>
              <a:pPr>
                <a:spcBef>
                  <a:spcPts val="600"/>
                </a:spcBef>
                <a:tabLst>
                  <a:tab pos="285750" algn="l"/>
                </a:tabLst>
              </a:pPr>
              <a:r>
                <a:rPr lang="en-US" sz="1600" b="1" noProof="1" smtClean="0">
                  <a:latin typeface="Calibri" panose="020F0502020204030204" pitchFamily="34" charset="0"/>
                </a:rPr>
                <a:t>extern void </a:t>
              </a:r>
              <a:r>
                <a:rPr lang="en-US" sz="1600" noProof="1" smtClean="0">
                  <a:latin typeface="Calibri" panose="020F0502020204030204" pitchFamily="34" charset="0"/>
                </a:rPr>
                <a:t>adafinal (</a:t>
              </a:r>
              <a:r>
                <a:rPr lang="en-US" sz="1600" b="1" noProof="1" smtClean="0">
                  <a:latin typeface="Calibri" panose="020F0502020204030204" pitchFamily="34" charset="0"/>
                </a:rPr>
                <a:t>void</a:t>
              </a:r>
              <a:r>
                <a:rPr lang="en-US" sz="1600" noProof="1" smtClean="0">
                  <a:latin typeface="Calibri" panose="020F0502020204030204" pitchFamily="34" charset="0"/>
                </a:rPr>
                <a:t>);</a:t>
              </a:r>
            </a:p>
            <a:p>
              <a:pPr>
                <a:tabLst>
                  <a:tab pos="285750" algn="l"/>
                </a:tabLst>
              </a:pPr>
              <a:endParaRPr lang="en-US" sz="1600" noProof="1" smtClean="0">
                <a:latin typeface="Calibri" panose="020F0502020204030204" pitchFamily="34" charset="0"/>
              </a:endParaRPr>
            </a:p>
            <a:p>
              <a:pPr>
                <a:tabLst>
                  <a:tab pos="285750" algn="l"/>
                </a:tabLst>
              </a:pPr>
              <a:r>
                <a:rPr lang="en-US" sz="1600" b="1" noProof="1" smtClean="0">
                  <a:latin typeface="Calibri" panose="020F0502020204030204" pitchFamily="34" charset="0"/>
                </a:rPr>
                <a:t>int </a:t>
              </a:r>
              <a:r>
                <a:rPr lang="en-US" sz="1600" noProof="1" smtClean="0">
                  <a:latin typeface="Calibri" panose="020F0502020204030204" pitchFamily="34" charset="0"/>
                </a:rPr>
                <a:t>main (</a:t>
              </a:r>
              <a:r>
                <a:rPr lang="en-US" sz="1600" b="1" noProof="1" smtClean="0">
                  <a:latin typeface="Calibri" panose="020F0502020204030204" pitchFamily="34" charset="0"/>
                </a:rPr>
                <a:t>int </a:t>
              </a:r>
              <a:r>
                <a:rPr lang="en-US" sz="1600" noProof="1" smtClean="0">
                  <a:latin typeface="Calibri" panose="020F0502020204030204" pitchFamily="34" charset="0"/>
                </a:rPr>
                <a:t>argc, </a:t>
              </a:r>
              <a:r>
                <a:rPr lang="en-US" sz="1600" b="1" noProof="1" smtClean="0">
                  <a:latin typeface="Calibri" panose="020F0502020204030204" pitchFamily="34" charset="0"/>
                </a:rPr>
                <a:t>char </a:t>
              </a:r>
              <a:r>
                <a:rPr lang="en-US" sz="1600" noProof="1" smtClean="0">
                  <a:latin typeface="Calibri" panose="020F0502020204030204" pitchFamily="34" charset="0"/>
                </a:rPr>
                <a:t>*argv[]) {</a:t>
              </a:r>
            </a:p>
            <a:p>
              <a:pPr>
                <a:spcBef>
                  <a:spcPts val="300"/>
                </a:spcBef>
                <a:tabLst>
                  <a:tab pos="285750" algn="l"/>
                </a:tabLst>
              </a:pPr>
              <a:r>
                <a:rPr lang="en-US" sz="1600" b="1" noProof="1" smtClean="0">
                  <a:latin typeface="Calibri" panose="020F0502020204030204" pitchFamily="34" charset="0"/>
                </a:rPr>
                <a:t>	char </a:t>
              </a:r>
              <a:r>
                <a:rPr lang="en-US" sz="1600" noProof="1" smtClean="0">
                  <a:latin typeface="Calibri" panose="020F0502020204030204" pitchFamily="34" charset="0"/>
                </a:rPr>
                <a:t>* Str = "Hello World!"; </a:t>
              </a:r>
            </a:p>
            <a:p>
              <a:pPr>
                <a:spcBef>
                  <a:spcPts val="300"/>
                </a:spcBef>
                <a:tabLst>
                  <a:tab pos="285750" algn="l"/>
                </a:tabLst>
              </a:pPr>
              <a:r>
                <a:rPr lang="en-US" sz="1600" b="1" noProof="1" smtClean="0">
                  <a:latin typeface="Calibri" panose="020F0502020204030204" pitchFamily="34" charset="0"/>
                </a:rPr>
                <a:t>	int </a:t>
              </a:r>
              <a:r>
                <a:rPr lang="en-US" sz="1600" noProof="1" smtClean="0">
                  <a:latin typeface="Calibri" panose="020F0502020204030204" pitchFamily="34" charset="0"/>
                </a:rPr>
                <a:t>sum;</a:t>
              </a:r>
            </a:p>
            <a:p>
              <a:pPr>
                <a:spcBef>
                  <a:spcPts val="300"/>
                </a:spcBef>
                <a:tabLst>
                  <a:tab pos="285750" algn="l"/>
                </a:tabLst>
              </a:pPr>
              <a:r>
                <a:rPr lang="en-US" sz="1600" noProof="1" smtClean="0">
                  <a:latin typeface="Calibri" panose="020F0502020204030204" pitchFamily="34" charset="0"/>
                </a:rPr>
                <a:t>	adainit ();</a:t>
              </a:r>
            </a:p>
            <a:p>
              <a:pPr>
                <a:spcBef>
                  <a:spcPts val="300"/>
                </a:spcBef>
                <a:tabLst>
                  <a:tab pos="285750" algn="l"/>
                </a:tabLst>
              </a:pPr>
              <a:r>
                <a:rPr lang="en-US" sz="1600" noProof="1" smtClean="0">
                  <a:latin typeface="Calibri" panose="020F0502020204030204" pitchFamily="34" charset="0"/>
                </a:rPr>
                <a:t>	sum = checksum (Str, strlen (Str));</a:t>
              </a:r>
            </a:p>
            <a:p>
              <a:pPr>
                <a:spcBef>
                  <a:spcPts val="300"/>
                </a:spcBef>
                <a:tabLst>
                  <a:tab pos="285750" algn="l"/>
                </a:tabLst>
              </a:pPr>
              <a:r>
                <a:rPr lang="en-US" sz="1600" noProof="1" smtClean="0">
                  <a:latin typeface="Calibri" panose="020F0502020204030204" pitchFamily="34" charset="0"/>
                </a:rPr>
                <a:t>	adafinal ();</a:t>
              </a:r>
            </a:p>
            <a:p>
              <a:pPr>
                <a:spcBef>
                  <a:spcPts val="300"/>
                </a:spcBef>
                <a:tabLst>
                  <a:tab pos="285750" algn="l"/>
                </a:tabLst>
              </a:pPr>
              <a:r>
                <a:rPr lang="en-US" sz="1600" noProof="1" smtClean="0">
                  <a:latin typeface="Calibri" panose="020F0502020204030204" pitchFamily="34" charset="0"/>
                </a:rPr>
                <a:t>	printf ("checksum for '%s' is %d", Str, sum);</a:t>
              </a:r>
            </a:p>
            <a:p>
              <a:pPr>
                <a:spcBef>
                  <a:spcPts val="300"/>
                </a:spcBef>
                <a:tabLst>
                  <a:tab pos="285750" algn="l"/>
                </a:tabLst>
              </a:pPr>
              <a:r>
                <a:rPr lang="en-US" sz="1600" b="1" noProof="1" smtClean="0">
                  <a:latin typeface="Calibri" panose="020F0502020204030204" pitchFamily="34" charset="0"/>
                </a:rPr>
                <a:t>	return </a:t>
              </a:r>
              <a:r>
                <a:rPr lang="en-US" sz="1600" noProof="1" smtClean="0">
                  <a:latin typeface="Calibri" panose="020F0502020204030204" pitchFamily="34" charset="0"/>
                </a:rPr>
                <a:t>0;</a:t>
              </a:r>
            </a:p>
            <a:p>
              <a:pPr>
                <a:spcBef>
                  <a:spcPts val="300"/>
                </a:spcBef>
                <a:tabLst>
                  <a:tab pos="285750" algn="l"/>
                </a:tabLst>
              </a:pPr>
              <a:r>
                <a:rPr lang="en-US" sz="1600" noProof="1" smtClean="0">
                  <a:latin typeface="Calibri" panose="020F0502020204030204" pitchFamily="34" charset="0"/>
                </a:rPr>
                <a:t>}</a:t>
              </a:r>
              <a:endParaRPr lang="en-US" sz="1600" noProof="1">
                <a:latin typeface="Calibri" panose="020F0502020204030204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019800" y="1602969"/>
            <a:ext cx="2531462" cy="369332"/>
          </a:xfrm>
          <a:prstGeom prst="rect">
            <a:avLst/>
          </a:prstGeom>
          <a:solidFill>
            <a:srgbClr val="00CC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i="0" kern="1200" dirty="0" smtClean="0"/>
              <a:t>Ada application routine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5174226" y="2128374"/>
            <a:ext cx="152400" cy="260866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18986" y="2610465"/>
            <a:ext cx="255711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i="0" kern="1200" dirty="0" smtClean="0"/>
              <a:t>Ada environment setup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3955026" y="2460367"/>
            <a:ext cx="152400" cy="260866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18986" y="3276600"/>
            <a:ext cx="2941831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i="0" kern="1200" dirty="0" smtClean="0"/>
              <a:t>Ada environment teardown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3955026" y="2718931"/>
            <a:ext cx="152400" cy="260866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Curved Connector 12"/>
          <p:cNvCxnSpPr>
            <a:stCxn id="6" idx="1"/>
            <a:endCxn id="7" idx="3"/>
          </p:cNvCxnSpPr>
          <p:nvPr/>
        </p:nvCxnSpPr>
        <p:spPr bwMode="auto">
          <a:xfrm rot="10800000" flipV="1">
            <a:off x="5326626" y="1787635"/>
            <a:ext cx="693174" cy="471172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Curved Connector 13"/>
          <p:cNvCxnSpPr>
            <a:stCxn id="8" idx="1"/>
            <a:endCxn id="9" idx="3"/>
          </p:cNvCxnSpPr>
          <p:nvPr/>
        </p:nvCxnSpPr>
        <p:spPr bwMode="auto">
          <a:xfrm rot="10800000">
            <a:off x="4107426" y="2590801"/>
            <a:ext cx="1411560" cy="204331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Curved Connector 16"/>
          <p:cNvCxnSpPr>
            <a:stCxn id="10" idx="1"/>
            <a:endCxn id="11" idx="3"/>
          </p:cNvCxnSpPr>
          <p:nvPr/>
        </p:nvCxnSpPr>
        <p:spPr bwMode="auto">
          <a:xfrm rot="10800000">
            <a:off x="4107426" y="2849364"/>
            <a:ext cx="1411560" cy="61190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30513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auto">
          <a:xfrm>
            <a:off x="685800" y="2175165"/>
            <a:ext cx="62484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26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General Interfacing Support</a:t>
            </a:r>
          </a:p>
          <a:p>
            <a:pPr lvl="1"/>
            <a:r>
              <a:rPr lang="en-US" altLang="en-US" dirty="0"/>
              <a:t>Facilities applicable to working with any foreign language</a:t>
            </a:r>
          </a:p>
          <a:p>
            <a:r>
              <a:rPr lang="en-US" altLang="en-US" dirty="0"/>
              <a:t>Language-Specific Interfacing Support</a:t>
            </a:r>
          </a:p>
          <a:p>
            <a:pPr lvl="1"/>
            <a:r>
              <a:rPr lang="en-US" altLang="en-US" dirty="0"/>
              <a:t>Facilities applicable to individual, specific languages defined by the language or the vendor</a:t>
            </a:r>
          </a:p>
        </p:txBody>
      </p:sp>
      <p:sp>
        <p:nvSpPr>
          <p:cNvPr id="1126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Interfacing with C</a:t>
            </a:r>
          </a:p>
        </p:txBody>
      </p:sp>
      <p:pic>
        <p:nvPicPr>
          <p:cNvPr id="7" name="Picture 4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4102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60925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altLang="en-US" dirty="0" smtClean="0"/>
              <a:t>Via rules for parameter-passing between languages</a:t>
            </a:r>
          </a:p>
          <a:p>
            <a:pPr eaLnBrk="1" hangingPunct="1"/>
            <a:r>
              <a:rPr lang="en-US" altLang="en-US" dirty="0" smtClean="0"/>
              <a:t>Via packages defined as children of Interfaces</a:t>
            </a:r>
          </a:p>
          <a:p>
            <a:pPr lvl="1" eaLnBrk="1" hangingPunct="1"/>
            <a:r>
              <a:rPr lang="en-US" altLang="en-US" dirty="0" smtClean="0"/>
              <a:t>Providing helpful foreign language specific declarations</a:t>
            </a:r>
          </a:p>
          <a:p>
            <a:pPr lvl="1" eaLnBrk="1" hangingPunct="1"/>
            <a:r>
              <a:rPr altLang="en-US" dirty="0" smtClean="0"/>
              <a:t>C</a:t>
            </a:r>
            <a:endParaRPr altLang="en-US" dirty="0"/>
          </a:p>
          <a:p>
            <a:pPr lvl="1" eaLnBrk="1" hangingPunct="1"/>
            <a:r>
              <a:rPr altLang="en-US" dirty="0"/>
              <a:t>Fortran</a:t>
            </a:r>
          </a:p>
          <a:p>
            <a:pPr lvl="1" eaLnBrk="1" hangingPunct="1"/>
            <a:r>
              <a:rPr altLang="en-US" dirty="0" smtClean="0"/>
              <a:t>COBOL</a:t>
            </a:r>
          </a:p>
          <a:p>
            <a:pPr eaLnBrk="1" hangingPunct="1"/>
            <a:r>
              <a:rPr lang="en-US" altLang="en-US" dirty="0" smtClean="0"/>
              <a:t>Implementations may define other packages</a:t>
            </a:r>
          </a:p>
          <a:p>
            <a:pPr eaLnBrk="1" hangingPunct="1"/>
            <a:r>
              <a:rPr lang="en-US" altLang="en-US" dirty="0" smtClean="0"/>
              <a:t>C++ does not have </a:t>
            </a:r>
            <a:r>
              <a:rPr lang="en-US" altLang="en-US" i="1" dirty="0" smtClean="0"/>
              <a:t>language</a:t>
            </a:r>
            <a:r>
              <a:rPr lang="en-US" altLang="en-US" dirty="0" smtClean="0"/>
              <a:t>-defined child package</a:t>
            </a:r>
          </a:p>
          <a:p>
            <a:pPr lvl="1" eaLnBrk="1" hangingPunct="1"/>
            <a:r>
              <a:rPr lang="en-US" altLang="en-US" dirty="0" smtClean="0"/>
              <a:t>Vendors can and do define one</a:t>
            </a:r>
          </a:p>
          <a:p>
            <a:pPr lvl="1" eaLnBrk="1" hangingPunct="1"/>
            <a:r>
              <a:rPr lang="en-US" altLang="en-US" dirty="0" smtClean="0"/>
              <a:t>Typical approach is to use C-level interfacing techniques</a:t>
            </a:r>
          </a:p>
          <a:p>
            <a:pPr lvl="2" eaLnBrk="1" hangingPunct="1"/>
            <a:r>
              <a:rPr lang="en-US" altLang="en-US" dirty="0" smtClean="0"/>
              <a:t>Marking C++ entities as “extern C {…}” as needed</a:t>
            </a:r>
            <a:endParaRPr altLang="en-US" dirty="0"/>
          </a:p>
          <a:p>
            <a:pPr eaLnBrk="1" hangingPunct="1"/>
            <a:r>
              <a:rPr lang="en-US" altLang="en-US" dirty="0" smtClean="0"/>
              <a:t>Via </a:t>
            </a:r>
            <a:r>
              <a:rPr lang="en-US" altLang="en-US" dirty="0" err="1" smtClean="0"/>
              <a:t>gcc</a:t>
            </a:r>
            <a:r>
              <a:rPr lang="en-US" altLang="en-US" dirty="0" smtClean="0"/>
              <a:t> binding generator for Ada and C/C++</a:t>
            </a:r>
          </a:p>
        </p:txBody>
      </p:sp>
      <p:sp>
        <p:nvSpPr>
          <p:cNvPr id="130051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Language-Specific Interfacing</a:t>
            </a:r>
            <a:endParaRPr lang="en-US" alt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altLang="en-US" dirty="0" smtClean="0"/>
              <a:t>Supports interfacing with units written in C</a:t>
            </a:r>
          </a:p>
          <a:p>
            <a:pPr eaLnBrk="1" hangingPunct="1">
              <a:defRPr/>
            </a:pPr>
            <a:r>
              <a:rPr lang="en-US" altLang="en-US" dirty="0" smtClean="0"/>
              <a:t>Defines constants corresponding to C’s “</a:t>
            </a:r>
            <a:r>
              <a:rPr lang="en-US" altLang="en-US" dirty="0" err="1" smtClean="0"/>
              <a:t>limits.h</a:t>
            </a:r>
            <a:r>
              <a:rPr lang="en-US" altLang="en-US" dirty="0" smtClean="0"/>
              <a:t>”</a:t>
            </a:r>
          </a:p>
          <a:p>
            <a:pPr eaLnBrk="1" hangingPunct="1">
              <a:defRPr/>
            </a:pPr>
            <a:r>
              <a:rPr lang="en-US" altLang="en-US" dirty="0" smtClean="0"/>
              <a:t>Defines Ada types corresponding to those for C</a:t>
            </a:r>
          </a:p>
          <a:p>
            <a:pPr lvl="1" eaLnBrk="1" hangingPunct="1">
              <a:defRPr/>
            </a:pPr>
            <a:r>
              <a:rPr altLang="en-US" err="1"/>
              <a:t>int</a:t>
            </a:r>
            <a:r>
              <a:rPr altLang="en-US"/>
              <a:t>, short, long</a:t>
            </a:r>
          </a:p>
          <a:p>
            <a:pPr lvl="1" eaLnBrk="1" hangingPunct="1">
              <a:defRPr/>
            </a:pPr>
            <a:r>
              <a:rPr altLang="en-US"/>
              <a:t>unsigned, </a:t>
            </a:r>
            <a:r>
              <a:rPr altLang="en-US" err="1"/>
              <a:t>unsigned_short</a:t>
            </a:r>
            <a:r>
              <a:rPr altLang="en-US"/>
              <a:t>, </a:t>
            </a:r>
            <a:r>
              <a:rPr altLang="en-US" err="1"/>
              <a:t>unsigned_long</a:t>
            </a:r>
            <a:endParaRPr altLang="en-US"/>
          </a:p>
          <a:p>
            <a:pPr lvl="1" eaLnBrk="1" hangingPunct="1">
              <a:defRPr/>
            </a:pPr>
            <a:r>
              <a:rPr altLang="en-US" err="1"/>
              <a:t>unsigned_char</a:t>
            </a:r>
            <a:endParaRPr altLang="en-US"/>
          </a:p>
          <a:p>
            <a:pPr lvl="1" eaLnBrk="1" hangingPunct="1">
              <a:defRPr/>
            </a:pPr>
            <a:r>
              <a:rPr altLang="en-US" err="1"/>
              <a:t>size_t</a:t>
            </a:r>
            <a:r>
              <a:rPr altLang="en-US"/>
              <a:t> </a:t>
            </a:r>
          </a:p>
          <a:p>
            <a:pPr lvl="1" eaLnBrk="1" hangingPunct="1">
              <a:defRPr/>
            </a:pPr>
            <a:r>
              <a:rPr altLang="en-US" err="1"/>
              <a:t>c_float</a:t>
            </a:r>
            <a:r>
              <a:rPr altLang="en-US"/>
              <a:t>, double, </a:t>
            </a:r>
            <a:r>
              <a:rPr altLang="en-US" err="1"/>
              <a:t>long_double</a:t>
            </a:r>
            <a:endParaRPr altLang="en-US"/>
          </a:p>
          <a:p>
            <a:pPr lvl="1" eaLnBrk="1" hangingPunct="1">
              <a:defRPr/>
            </a:pPr>
            <a:r>
              <a:rPr altLang="en-US"/>
              <a:t>char, </a:t>
            </a:r>
            <a:r>
              <a:rPr altLang="en-US" err="1"/>
              <a:t>char_array</a:t>
            </a:r>
            <a:endParaRPr altLang="en-US"/>
          </a:p>
          <a:p>
            <a:pPr lvl="1" eaLnBrk="1" hangingPunct="1">
              <a:defRPr/>
            </a:pPr>
            <a:r>
              <a:rPr altLang="en-US"/>
              <a:t>et cetera</a:t>
            </a:r>
          </a:p>
          <a:p>
            <a:pPr eaLnBrk="1" hangingPunct="1">
              <a:defRPr/>
            </a:pPr>
            <a:r>
              <a:rPr lang="en-US" altLang="en-US" dirty="0" smtClean="0"/>
              <a:t>Supports converting String to/from </a:t>
            </a:r>
            <a:r>
              <a:rPr lang="en-US" altLang="en-US" dirty="0" err="1" smtClean="0"/>
              <a:t>char_array</a:t>
            </a:r>
            <a:endParaRPr lang="en-US" altLang="en-US" dirty="0" smtClean="0"/>
          </a:p>
          <a:p>
            <a:pPr lvl="1" eaLnBrk="1" hangingPunct="1">
              <a:defRPr/>
            </a:pPr>
            <a:r>
              <a:rPr altLang="en-US"/>
              <a:t>Similarly for type </a:t>
            </a:r>
            <a:r>
              <a:rPr altLang="en-US" err="1"/>
              <a:t>Wide_String</a:t>
            </a:r>
            <a:r>
              <a:rPr altLang="en-US"/>
              <a:t>, etc.</a:t>
            </a:r>
          </a:p>
        </p:txBody>
      </p:sp>
      <p:sp>
        <p:nvSpPr>
          <p:cNvPr id="131075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/>
              <a:t>Package Interfaces.C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Declares type </a:t>
            </a:r>
            <a:r>
              <a:rPr lang="en-US" altLang="en-US" dirty="0" err="1" smtClean="0"/>
              <a:t>chars_ptr</a:t>
            </a:r>
            <a:r>
              <a:rPr lang="en-US" altLang="en-US" dirty="0" smtClean="0"/>
              <a:t> corresponding to char*</a:t>
            </a:r>
          </a:p>
          <a:p>
            <a:pPr lvl="1"/>
            <a:r>
              <a:rPr lang="en-US" altLang="en-US" dirty="0" smtClean="0"/>
              <a:t>Compatible with C functions taking char* as argument</a:t>
            </a:r>
          </a:p>
          <a:p>
            <a:r>
              <a:rPr lang="en-US" altLang="en-US" dirty="0" smtClean="0"/>
              <a:t>Declares facilities for manipulating C-style strings</a:t>
            </a:r>
          </a:p>
          <a:p>
            <a:pPr lvl="1"/>
            <a:r>
              <a:rPr lang="en-US" altLang="en-US" dirty="0" err="1" smtClean="0"/>
              <a:t>New_String</a:t>
            </a:r>
            <a:r>
              <a:rPr lang="en-US" altLang="en-US" dirty="0" smtClean="0"/>
              <a:t> and </a:t>
            </a:r>
            <a:r>
              <a:rPr lang="en-US" altLang="en-US" dirty="0" err="1" smtClean="0"/>
              <a:t>New_Char_Array</a:t>
            </a:r>
            <a:r>
              <a:rPr lang="en-US" altLang="en-US" dirty="0" smtClean="0"/>
              <a:t> returning </a:t>
            </a:r>
            <a:r>
              <a:rPr lang="en-US" altLang="en-US" dirty="0" err="1" smtClean="0"/>
              <a:t>char_ptr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Overloaded functions named Value</a:t>
            </a:r>
          </a:p>
          <a:p>
            <a:pPr lvl="1"/>
            <a:r>
              <a:rPr lang="en-US" altLang="en-US" dirty="0" smtClean="0"/>
              <a:t>Overloaded procedures named Update</a:t>
            </a:r>
          </a:p>
          <a:p>
            <a:pPr lvl="1"/>
            <a:r>
              <a:rPr lang="en-US" altLang="en-US" dirty="0" smtClean="0"/>
              <a:t>Function </a:t>
            </a:r>
            <a:r>
              <a:rPr lang="en-US" altLang="en-US" dirty="0" err="1" smtClean="0"/>
              <a:t>Strlen</a:t>
            </a:r>
            <a:r>
              <a:rPr lang="en-US" altLang="en-US" dirty="0" smtClean="0"/>
              <a:t> returning </a:t>
            </a:r>
            <a:r>
              <a:rPr lang="en-US" altLang="en-US" dirty="0" err="1" smtClean="0"/>
              <a:t>size_t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procedure Free</a:t>
            </a:r>
          </a:p>
          <a:p>
            <a:r>
              <a:rPr lang="en-US" altLang="en-US" dirty="0" smtClean="0"/>
              <a:t>Allocation might be via </a:t>
            </a:r>
            <a:r>
              <a:rPr lang="en-US" altLang="en-US" dirty="0" err="1" smtClean="0"/>
              <a:t>malloc</a:t>
            </a:r>
            <a:r>
              <a:rPr lang="en-US" altLang="en-US" dirty="0" smtClean="0"/>
              <a:t>, or via Ada’s “new”</a:t>
            </a:r>
          </a:p>
          <a:p>
            <a:pPr lvl="1"/>
            <a:r>
              <a:rPr lang="en-US" altLang="en-US" dirty="0" smtClean="0"/>
              <a:t>Returned value is guaranteed to be compatible with char*</a:t>
            </a:r>
          </a:p>
          <a:p>
            <a:r>
              <a:rPr lang="en-US" altLang="en-US" dirty="0" smtClean="0"/>
              <a:t>Deallocation must be via supplied procedure Free</a:t>
            </a:r>
          </a:p>
        </p:txBody>
      </p:sp>
      <p:sp>
        <p:nvSpPr>
          <p:cNvPr id="132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Package Interfaces.C.Strings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Supports C-style operations on pointers</a:t>
            </a:r>
          </a:p>
          <a:p>
            <a:r>
              <a:rPr lang="en-US" altLang="en-US" dirty="0" smtClean="0"/>
              <a:t>A generic for sake of strong typing</a:t>
            </a:r>
          </a:p>
          <a:p>
            <a:pPr lvl="1"/>
            <a:r>
              <a:rPr altLang="en-US" dirty="0"/>
              <a:t>Designated subtype Element is a generic formal parameter</a:t>
            </a:r>
          </a:p>
          <a:p>
            <a:r>
              <a:rPr lang="en-US" altLang="en-US" dirty="0" smtClean="0"/>
              <a:t>Access type “Pointer” designating Element values</a:t>
            </a:r>
          </a:p>
          <a:p>
            <a:r>
              <a:rPr lang="en-US" altLang="en-US" dirty="0" smtClean="0"/>
              <a:t>Functions named “Value” to dereference Pointers</a:t>
            </a:r>
          </a:p>
          <a:p>
            <a:r>
              <a:rPr lang="en-US" altLang="en-US" dirty="0" smtClean="0"/>
              <a:t>Pointer arithmetic to traverse arrays of elements</a:t>
            </a:r>
          </a:p>
          <a:p>
            <a:r>
              <a:rPr lang="en-US" altLang="en-US" dirty="0" smtClean="0"/>
              <a:t>Other functions, such as copy operations</a:t>
            </a:r>
          </a:p>
        </p:txBody>
      </p:sp>
      <p:sp>
        <p:nvSpPr>
          <p:cNvPr id="136195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Package Interfaces.C.Pointers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Facilities to import and export various entities</a:t>
            </a:r>
          </a:p>
          <a:p>
            <a:pPr lvl="1"/>
            <a:r>
              <a:rPr lang="en-US" altLang="en-US" dirty="0" smtClean="0"/>
              <a:t>To and from other languages</a:t>
            </a:r>
          </a:p>
          <a:p>
            <a:pPr lvl="1"/>
            <a:r>
              <a:rPr lang="en-US" altLang="en-US" dirty="0" smtClean="0"/>
              <a:t>Primarily data and subprograms</a:t>
            </a:r>
          </a:p>
          <a:p>
            <a:pPr lvl="2"/>
            <a:r>
              <a:rPr lang="en-US" altLang="en-US" dirty="0" smtClean="0"/>
              <a:t>Subprograms for “call-backs” for example</a:t>
            </a:r>
          </a:p>
          <a:p>
            <a:r>
              <a:rPr lang="en-US" altLang="en-US" dirty="0" smtClean="0"/>
              <a:t>A means of requesting representation for exported entities in a format compatible with a foreign language</a:t>
            </a:r>
          </a:p>
          <a:p>
            <a:pPr lvl="1"/>
            <a:r>
              <a:rPr lang="en-US" altLang="en-US" dirty="0" smtClean="0"/>
              <a:t>Data representation</a:t>
            </a:r>
          </a:p>
          <a:p>
            <a:pPr lvl="1"/>
            <a:r>
              <a:rPr lang="en-US" altLang="en-US" dirty="0" smtClean="0"/>
              <a:t>Subprogram calling conventions</a:t>
            </a:r>
          </a:p>
          <a:p>
            <a:r>
              <a:rPr lang="en-US" altLang="en-US" dirty="0" smtClean="0"/>
              <a:t>Standard names for Ada required setup/shutdown routines for when the main program is not in Ada</a:t>
            </a:r>
          </a:p>
        </p:txBody>
      </p:sp>
      <p:sp>
        <p:nvSpPr>
          <p:cNvPr id="1136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Facilities for General Interfacing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Primary facility is two binding generators</a:t>
            </a:r>
          </a:p>
          <a:p>
            <a:pPr lvl="1"/>
            <a:r>
              <a:rPr lang="en-US" altLang="en-US" dirty="0" smtClean="0"/>
              <a:t>For calling in either direction</a:t>
            </a:r>
          </a:p>
          <a:p>
            <a:pPr lvl="1"/>
            <a:r>
              <a:rPr lang="en-US" altLang="en-US" dirty="0" smtClean="0"/>
              <a:t>Ada calling C/C++</a:t>
            </a:r>
          </a:p>
          <a:p>
            <a:pPr lvl="1"/>
            <a:r>
              <a:rPr lang="en-US" altLang="en-US" dirty="0" smtClean="0"/>
              <a:t>C calling Ada</a:t>
            </a:r>
          </a:p>
          <a:p>
            <a:r>
              <a:rPr lang="en-US" altLang="en-US" dirty="0" smtClean="0"/>
              <a:t>Additional facilities specific to C++</a:t>
            </a:r>
          </a:p>
          <a:p>
            <a:pPr lvl="1"/>
            <a:r>
              <a:rPr lang="en-US" altLang="en-US" dirty="0" smtClean="0"/>
              <a:t>Low-level pragmas defined</a:t>
            </a:r>
          </a:p>
          <a:p>
            <a:pPr lvl="1"/>
            <a:r>
              <a:rPr lang="en-US" altLang="en-US" dirty="0" smtClean="0"/>
              <a:t>Interfaces.CPP for types supporting the pragmas </a:t>
            </a:r>
          </a:p>
          <a:p>
            <a:pPr lvl="2"/>
            <a:r>
              <a:rPr lang="en-US" altLang="en-US" dirty="0" smtClean="0"/>
              <a:t>E.g., type </a:t>
            </a:r>
            <a:r>
              <a:rPr lang="en-US" altLang="en-US" dirty="0" err="1" smtClean="0"/>
              <a:t>Vtable_Ptr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Users can map existing C++ classes via these pragmas</a:t>
            </a:r>
          </a:p>
          <a:p>
            <a:pPr lvl="1"/>
            <a:r>
              <a:rPr lang="en-US" altLang="en-US" b="1" dirty="0" smtClean="0"/>
              <a:t>Primary usage is binding generator  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GNAT Facilities for Interfacing To C &amp; C++</a:t>
            </a:r>
            <a:endParaRPr lang="ru-RU" altLang="en-US" smtClean="0"/>
          </a:p>
        </p:txBody>
      </p:sp>
    </p:spTree>
    <p:extLst>
      <p:ext uri="{BB962C8B-B14F-4D97-AF65-F5344CB8AC3E}">
        <p14:creationId xmlns:p14="http://schemas.microsoft.com/office/powerpoint/2010/main" val="81058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/>
              <a:t>To facilitate calling C/C++ from Ada</a:t>
            </a:r>
          </a:p>
          <a:p>
            <a:r>
              <a:rPr lang="en-US" altLang="en-US" dirty="0" smtClean="0"/>
              <a:t>Intended to do nearly all of the tedious work </a:t>
            </a:r>
          </a:p>
          <a:p>
            <a:pPr lvl="1"/>
            <a:r>
              <a:rPr lang="en-US" altLang="en-US" dirty="0" smtClean="0"/>
              <a:t>Not intended to generate 100% correct Ada specs</a:t>
            </a:r>
          </a:p>
          <a:p>
            <a:pPr lvl="1"/>
            <a:r>
              <a:rPr lang="en-US" altLang="en-US" dirty="0" smtClean="0"/>
              <a:t>In some cases will require manual adjustments</a:t>
            </a:r>
          </a:p>
          <a:p>
            <a:r>
              <a:rPr lang="en-US" altLang="en-US" dirty="0" smtClean="0"/>
              <a:t>Limitations</a:t>
            </a:r>
          </a:p>
          <a:p>
            <a:pPr lvl="1"/>
            <a:r>
              <a:rPr lang="en-US" altLang="en-US" dirty="0" smtClean="0"/>
              <a:t>Only simple macros are translated into Ada constants </a:t>
            </a:r>
          </a:p>
          <a:p>
            <a:pPr lvl="1"/>
            <a:r>
              <a:rPr lang="en-US" altLang="en-US" dirty="0" smtClean="0"/>
              <a:t>Some extensions (e.g. vector types) are not supported </a:t>
            </a:r>
          </a:p>
          <a:p>
            <a:pPr lvl="1"/>
            <a:r>
              <a:rPr lang="en-US" altLang="en-US" dirty="0" smtClean="0"/>
              <a:t>Pointers to pointers or complex structures are mapped to System.Address</a:t>
            </a:r>
          </a:p>
          <a:p>
            <a:r>
              <a:rPr lang="en-US" altLang="en-US" dirty="0" smtClean="0"/>
              <a:t>See “Generating Ada Bindings for C and C++ headers” in the GNAT User Guide</a:t>
            </a:r>
          </a:p>
        </p:txBody>
      </p:sp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smtClean="0"/>
              <a:t>Generating Ada Specs from C/C++ Headers</a:t>
            </a:r>
          </a:p>
        </p:txBody>
      </p:sp>
    </p:spTree>
    <p:extLst>
      <p:ext uri="{BB962C8B-B14F-4D97-AF65-F5344CB8AC3E}">
        <p14:creationId xmlns:p14="http://schemas.microsoft.com/office/powerpoint/2010/main" val="410403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To facilitate calling </a:t>
            </a:r>
            <a:r>
              <a:rPr lang="en-US" altLang="en-US" dirty="0" smtClean="0"/>
              <a:t>Ada from C</a:t>
            </a:r>
          </a:p>
          <a:p>
            <a:r>
              <a:rPr lang="en-US" altLang="en-US" dirty="0" smtClean="0"/>
              <a:t>Supports </a:t>
            </a:r>
            <a:r>
              <a:rPr lang="en-US" altLang="en-US" dirty="0"/>
              <a:t>Ada types </a:t>
            </a:r>
            <a:r>
              <a:rPr lang="en-US" altLang="en-US" dirty="0" smtClean="0"/>
              <a:t>having </a:t>
            </a:r>
            <a:r>
              <a:rPr lang="en-US" altLang="en-US" dirty="0"/>
              <a:t>a direct mapping to </a:t>
            </a:r>
            <a:r>
              <a:rPr lang="en-US" altLang="en-US" dirty="0" smtClean="0"/>
              <a:t>C </a:t>
            </a:r>
            <a:endParaRPr lang="en-US" altLang="en-US" dirty="0"/>
          </a:p>
          <a:p>
            <a:pPr lvl="1"/>
            <a:r>
              <a:rPr lang="en-US" altLang="en-US" dirty="0" smtClean="0"/>
              <a:t>Scalar </a:t>
            </a:r>
            <a:r>
              <a:rPr lang="en-US" altLang="en-US" dirty="0"/>
              <a:t>types</a:t>
            </a:r>
          </a:p>
          <a:p>
            <a:pPr lvl="1"/>
            <a:r>
              <a:rPr lang="en-US" altLang="en-US" dirty="0" smtClean="0"/>
              <a:t>Constrained </a:t>
            </a:r>
            <a:r>
              <a:rPr lang="en-US" altLang="en-US" dirty="0"/>
              <a:t>arrays</a:t>
            </a:r>
          </a:p>
          <a:p>
            <a:pPr lvl="1"/>
            <a:r>
              <a:rPr lang="en-US" altLang="en-US" dirty="0" smtClean="0"/>
              <a:t>Records </a:t>
            </a:r>
            <a:r>
              <a:rPr lang="en-US" altLang="en-US" dirty="0"/>
              <a:t>(untagged)</a:t>
            </a:r>
          </a:p>
          <a:p>
            <a:pPr lvl="1"/>
            <a:r>
              <a:rPr lang="en-US" altLang="en-US" dirty="0" smtClean="0"/>
              <a:t>Composition </a:t>
            </a:r>
            <a:r>
              <a:rPr lang="en-US" altLang="en-US" dirty="0"/>
              <a:t>of the above types</a:t>
            </a:r>
          </a:p>
          <a:p>
            <a:pPr lvl="1"/>
            <a:r>
              <a:rPr lang="en-US" altLang="en-US" dirty="0" smtClean="0"/>
              <a:t>Constant </a:t>
            </a:r>
            <a:r>
              <a:rPr lang="en-US" altLang="en-US" dirty="0"/>
              <a:t>declarations</a:t>
            </a:r>
          </a:p>
          <a:p>
            <a:pPr lvl="1"/>
            <a:r>
              <a:rPr lang="en-US" altLang="en-US" dirty="0" smtClean="0"/>
              <a:t>Object </a:t>
            </a:r>
            <a:r>
              <a:rPr lang="en-US" altLang="en-US" dirty="0"/>
              <a:t>declarations</a:t>
            </a:r>
          </a:p>
          <a:p>
            <a:pPr lvl="1"/>
            <a:r>
              <a:rPr lang="en-US" altLang="en-US" dirty="0" smtClean="0"/>
              <a:t>Subprogram </a:t>
            </a:r>
            <a:r>
              <a:rPr lang="en-US" altLang="en-US" dirty="0"/>
              <a:t>declarations</a:t>
            </a:r>
            <a:endParaRPr lang="en-US" altLang="en-US" dirty="0" smtClean="0"/>
          </a:p>
          <a:p>
            <a:r>
              <a:rPr lang="en-US" altLang="en-US" dirty="0"/>
              <a:t>See “Generating C Headers for Ada Speciﬁcations” in the GNAT User </a:t>
            </a:r>
            <a:r>
              <a:rPr lang="en-US" altLang="en-US" dirty="0" smtClean="0"/>
              <a:t>Guide</a:t>
            </a:r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Generating </a:t>
            </a:r>
            <a:r>
              <a:rPr lang="en-US" altLang="en-US" dirty="0" smtClean="0"/>
              <a:t>C Headers From </a:t>
            </a:r>
            <a:r>
              <a:rPr lang="en-US" altLang="en-US" dirty="0"/>
              <a:t>Ada </a:t>
            </a:r>
            <a:r>
              <a:rPr lang="en-US" altLang="en-US" dirty="0" smtClean="0"/>
              <a:t>Specs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21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language-independent facilities provide for importing, exporting, and requesting compatible representation</a:t>
            </a:r>
          </a:p>
          <a:p>
            <a:r>
              <a:rPr lang="en-US" dirty="0" smtClean="0"/>
              <a:t>The language-specific facilities are in the hierarchy rooted at package Interfaces</a:t>
            </a:r>
          </a:p>
          <a:p>
            <a:r>
              <a:rPr lang="en-US" dirty="0" smtClean="0"/>
              <a:t>Additional language-specific rules, e.g., for how to pass parameters back and forth</a:t>
            </a:r>
          </a:p>
          <a:p>
            <a:r>
              <a:rPr lang="en-US" dirty="0" smtClean="0"/>
              <a:t>The binding generators are too convenient not to use, even if there is some manual </a:t>
            </a:r>
            <a:r>
              <a:rPr lang="en-US" smtClean="0"/>
              <a:t>work involved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13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Specifies that an Ada entity is to use the convention of another language</a:t>
            </a:r>
          </a:p>
          <a:p>
            <a:pPr lvl="1" eaLnBrk="1" hangingPunct="1"/>
            <a:r>
              <a:rPr altLang="en-US" dirty="0"/>
              <a:t>Calling convention for subprograms</a:t>
            </a:r>
          </a:p>
          <a:p>
            <a:pPr lvl="1" eaLnBrk="1" hangingPunct="1"/>
            <a:r>
              <a:rPr altLang="en-US" dirty="0"/>
              <a:t>Type representation</a:t>
            </a:r>
          </a:p>
          <a:p>
            <a:pPr eaLnBrk="1" hangingPunct="1"/>
            <a:r>
              <a:rPr lang="en-US" altLang="en-US" dirty="0" smtClean="0"/>
              <a:t>Intended for passing data and call-back routines</a:t>
            </a:r>
          </a:p>
          <a:p>
            <a:pPr eaLnBrk="1" hangingPunct="1"/>
            <a:r>
              <a:rPr lang="en-US" altLang="en-US" dirty="0" smtClean="0"/>
              <a:t>Syntax</a:t>
            </a:r>
          </a:p>
        </p:txBody>
      </p:sp>
      <p:sp>
        <p:nvSpPr>
          <p:cNvPr id="114691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/>
              <a:t>Aspect (and Pragma) “Convention”</a:t>
            </a:r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blackWhite">
          <a:xfrm>
            <a:off x="4953000" y="5544343"/>
            <a:ext cx="3581400" cy="5365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5000"/>
              </a:spcBef>
              <a:spcAft>
                <a:spcPct val="15000"/>
              </a:spcAft>
              <a:buClrTx/>
              <a:buFontTx/>
              <a:buNone/>
              <a:defRPr/>
            </a:pPr>
            <a:r>
              <a:rPr lang="en-US" altLang="en-US" sz="1600" b="0" dirty="0" smtClean="0">
                <a:solidFill>
                  <a:srgbClr val="000000"/>
                </a:solidFill>
                <a:latin typeface="Arial" pitchFamily="34" charset="0"/>
              </a:rPr>
              <a:t>Use Fortran (column-major) representation for type Matrix objects</a:t>
            </a:r>
          </a:p>
        </p:txBody>
      </p:sp>
      <p:sp>
        <p:nvSpPr>
          <p:cNvPr id="114695" name="Rectangle 6"/>
          <p:cNvSpPr>
            <a:spLocks noChangeArrowheads="1"/>
          </p:cNvSpPr>
          <p:nvPr/>
        </p:nvSpPr>
        <p:spPr bwMode="auto">
          <a:xfrm>
            <a:off x="1676400" y="4162425"/>
            <a:ext cx="3736975" cy="67627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tabLst>
                <a:tab pos="1890713" algn="l"/>
              </a:tabLst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tabLst>
                <a:tab pos="1890713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tabLst>
                <a:tab pos="1890713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tabLst>
                <a:tab pos="1890713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tabLst>
                <a:tab pos="1890713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1890713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1890713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1890713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1890713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600" b="0" i="1" dirty="0" smtClean="0">
                <a:solidFill>
                  <a:schemeClr val="tx1"/>
                </a:solidFill>
                <a:latin typeface="Arial" pitchFamily="34" charset="0"/>
              </a:rPr>
              <a:t>entity-declaration</a:t>
            </a:r>
            <a:r>
              <a:rPr lang="en-US" altLang="en-US" sz="1600" dirty="0" smtClean="0">
                <a:solidFill>
                  <a:schemeClr val="tx1"/>
                </a:solidFill>
                <a:latin typeface="Arial" pitchFamily="34" charset="0"/>
              </a:rPr>
              <a:t> with</a:t>
            </a:r>
            <a:endParaRPr lang="en-US" altLang="en-US" sz="1600" dirty="0">
              <a:solidFill>
                <a:schemeClr val="tx1"/>
              </a:solidFill>
              <a:latin typeface="Arial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600" b="0" i="1" dirty="0">
                <a:solidFill>
                  <a:schemeClr val="tx1"/>
                </a:solidFill>
                <a:latin typeface="Arial" pitchFamily="34" charset="0"/>
              </a:rPr>
              <a:t>   </a:t>
            </a:r>
            <a:r>
              <a:rPr lang="en-US" altLang="en-US" sz="1600" b="0" dirty="0">
                <a:solidFill>
                  <a:schemeClr val="tx1"/>
                </a:solidFill>
                <a:latin typeface="Arial" pitchFamily="34" charset="0"/>
              </a:rPr>
              <a:t>Convention</a:t>
            </a:r>
            <a:r>
              <a:rPr lang="en-US" altLang="en-US" sz="1600" b="0" i="1" dirty="0">
                <a:solidFill>
                  <a:schemeClr val="tx1"/>
                </a:solidFill>
                <a:latin typeface="Arial" pitchFamily="34" charset="0"/>
              </a:rPr>
              <a:t> =&gt; </a:t>
            </a:r>
            <a:r>
              <a:rPr lang="en-US" altLang="en-US" sz="1600" b="0" i="1" dirty="0" err="1">
                <a:solidFill>
                  <a:schemeClr val="tx1"/>
                </a:solidFill>
                <a:latin typeface="Arial" pitchFamily="34" charset="0"/>
              </a:rPr>
              <a:t>convention</a:t>
            </a:r>
            <a:r>
              <a:rPr lang="en-US" altLang="en-US" sz="1600" b="0" dirty="0" err="1">
                <a:solidFill>
                  <a:schemeClr val="tx1"/>
                </a:solidFill>
                <a:latin typeface="Arial" pitchFamily="34" charset="0"/>
              </a:rPr>
              <a:t>_identifier</a:t>
            </a:r>
            <a:r>
              <a:rPr lang="en-US" altLang="en-US" sz="1600" b="0" dirty="0">
                <a:solidFill>
                  <a:schemeClr val="tx1"/>
                </a:solidFill>
                <a:latin typeface="Arial" pitchFamily="34" charset="0"/>
              </a:rPr>
              <a:t>;</a:t>
            </a:r>
          </a:p>
        </p:txBody>
      </p:sp>
      <p:sp>
        <p:nvSpPr>
          <p:cNvPr id="114696" name="Rectangle 5"/>
          <p:cNvSpPr>
            <a:spLocks noChangeArrowheads="1"/>
          </p:cNvSpPr>
          <p:nvPr/>
        </p:nvSpPr>
        <p:spPr bwMode="auto">
          <a:xfrm>
            <a:off x="1708150" y="5491163"/>
            <a:ext cx="2869375" cy="65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 </a:t>
            </a:r>
            <a:r>
              <a:rPr lang="en-US" altLang="en-US" sz="1400" b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Matrix </a:t>
            </a:r>
            <a:r>
              <a:rPr lang="en-US" altLang="en-US" sz="140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 array </a:t>
            </a:r>
            <a:r>
              <a:rPr lang="en-US" altLang="en-US" sz="1400" b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… </a:t>
            </a:r>
            <a:r>
              <a:rPr lang="en-US" altLang="en-US" sz="140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with</a:t>
            </a:r>
          </a:p>
          <a:p>
            <a:pPr>
              <a:lnSpc>
                <a:spcPct val="13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Convention =&gt; Fortran;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1800" dirty="0" smtClean="0"/>
              <a:t>Ada</a:t>
            </a:r>
          </a:p>
          <a:p>
            <a:pPr lvl="1" eaLnBrk="1" hangingPunct="1"/>
            <a:r>
              <a:rPr altLang="en-US" sz="1600" dirty="0"/>
              <a:t>Use the convention of the current Ada compiler</a:t>
            </a:r>
          </a:p>
          <a:p>
            <a:pPr eaLnBrk="1" hangingPunct="1"/>
            <a:r>
              <a:rPr lang="en-US" altLang="en-US" sz="1800" dirty="0" smtClean="0"/>
              <a:t>Intrinsic</a:t>
            </a:r>
          </a:p>
          <a:p>
            <a:pPr lvl="1" eaLnBrk="1" hangingPunct="1"/>
            <a:r>
              <a:rPr altLang="en-US" sz="1600" dirty="0"/>
              <a:t>Use the convention of a built-in facility (built-in to the compiler)</a:t>
            </a:r>
          </a:p>
          <a:p>
            <a:pPr eaLnBrk="1" hangingPunct="1"/>
            <a:r>
              <a:rPr lang="en-US" altLang="en-US" sz="1800" dirty="0" smtClean="0"/>
              <a:t>Assembler</a:t>
            </a:r>
          </a:p>
          <a:p>
            <a:pPr lvl="1" eaLnBrk="1" hangingPunct="1"/>
            <a:r>
              <a:rPr altLang="en-US" sz="1600" dirty="0"/>
              <a:t>Use the convention of the supported assembly language</a:t>
            </a:r>
          </a:p>
          <a:p>
            <a:pPr lvl="1" eaLnBrk="1" hangingPunct="1"/>
            <a:r>
              <a:rPr altLang="en-US" sz="1600" dirty="0"/>
              <a:t>Required </a:t>
            </a:r>
            <a:r>
              <a:rPr altLang="en-US" sz="1600" dirty="0" smtClean="0"/>
              <a:t>by </a:t>
            </a:r>
            <a:r>
              <a:rPr altLang="en-US" sz="1600" dirty="0"/>
              <a:t>Systems Programming Annex</a:t>
            </a:r>
          </a:p>
          <a:p>
            <a:pPr eaLnBrk="1" hangingPunct="1"/>
            <a:r>
              <a:rPr lang="en-US" altLang="en-US" sz="1800" dirty="0" smtClean="0"/>
              <a:t>Implementations may define others</a:t>
            </a:r>
          </a:p>
          <a:p>
            <a:pPr lvl="1" eaLnBrk="1" hangingPunct="1"/>
            <a:r>
              <a:rPr altLang="en-US" sz="1600" dirty="0"/>
              <a:t>Other foreign languages</a:t>
            </a:r>
          </a:p>
          <a:p>
            <a:pPr lvl="1" eaLnBrk="1" hangingPunct="1"/>
            <a:r>
              <a:rPr altLang="en-US" sz="1600" dirty="0"/>
              <a:t>Specific implementations of foreign languages</a:t>
            </a:r>
          </a:p>
          <a:p>
            <a:pPr lvl="2" eaLnBrk="1" hangingPunct="1"/>
            <a:r>
              <a:rPr altLang="en-US" sz="1400" dirty="0"/>
              <a:t>Borland versus </a:t>
            </a:r>
            <a:r>
              <a:rPr altLang="en-US" sz="1400" dirty="0" err="1"/>
              <a:t>Watcom</a:t>
            </a:r>
            <a:r>
              <a:rPr altLang="en-US" sz="1400" dirty="0"/>
              <a:t> versus Microsoft versus </a:t>
            </a:r>
            <a:r>
              <a:rPr altLang="en-US" sz="1400" dirty="0" smtClean="0"/>
              <a:t>...</a:t>
            </a:r>
            <a:endParaRPr altLang="en-US" sz="1400" dirty="0"/>
          </a:p>
        </p:txBody>
      </p:sp>
      <p:sp>
        <p:nvSpPr>
          <p:cNvPr id="115715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/>
              <a:t>Language-Defined Convention Identifiers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COBOL </a:t>
            </a:r>
          </a:p>
          <a:p>
            <a:pPr lvl="1"/>
            <a:r>
              <a:rPr lang="en-US" dirty="0" smtClean="0"/>
              <a:t>Data will be passed according to the conventions described in section B.4 of the Ada Reference Manual</a:t>
            </a:r>
          </a:p>
          <a:p>
            <a:r>
              <a:rPr lang="en-US" dirty="0" smtClean="0"/>
              <a:t>C </a:t>
            </a:r>
          </a:p>
          <a:p>
            <a:pPr lvl="1"/>
            <a:r>
              <a:rPr lang="en-US" dirty="0" smtClean="0"/>
              <a:t>Data will be passed according to the conventions described in section B.3 of the Ada Reference Manual</a:t>
            </a:r>
          </a:p>
          <a:p>
            <a:r>
              <a:rPr lang="en-US" dirty="0" err="1" smtClean="0"/>
              <a:t>C_Plus_Plus</a:t>
            </a:r>
            <a:r>
              <a:rPr lang="en-US" dirty="0" smtClean="0"/>
              <a:t> (or CPP) </a:t>
            </a:r>
          </a:p>
          <a:p>
            <a:pPr lvl="1"/>
            <a:r>
              <a:rPr lang="en-US" smtClean="0"/>
              <a:t>For </a:t>
            </a:r>
            <a:r>
              <a:rPr lang="en-US" dirty="0" smtClean="0"/>
              <a:t>most purposes this is identical to C </a:t>
            </a:r>
          </a:p>
          <a:p>
            <a:r>
              <a:rPr lang="en-US" dirty="0" smtClean="0"/>
              <a:t>Fortran </a:t>
            </a:r>
          </a:p>
          <a:p>
            <a:pPr lvl="1"/>
            <a:r>
              <a:rPr lang="en-US" dirty="0" smtClean="0"/>
              <a:t>Data will be passed according to the conventions described in section B.5 of the Ada Reference Manual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GNAT-Defined </a:t>
            </a:r>
            <a:r>
              <a:rPr lang="en-US" altLang="en-US" dirty="0"/>
              <a:t>Convention Identifiers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29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Specifies that an entity is defined outside Ada code</a:t>
            </a:r>
          </a:p>
          <a:p>
            <a:pPr lvl="1" eaLnBrk="1" hangingPunct="1"/>
            <a:r>
              <a:rPr lang="en-US" altLang="en-US" dirty="0" smtClean="0"/>
              <a:t>Thus no Ada body is required or allowed</a:t>
            </a:r>
          </a:p>
          <a:p>
            <a:pPr eaLnBrk="1" hangingPunct="1"/>
            <a:r>
              <a:rPr lang="en-US" altLang="en-US" dirty="0" smtClean="0"/>
              <a:t>Is always the completion of a declaration</a:t>
            </a:r>
          </a:p>
          <a:p>
            <a:pPr lvl="1" eaLnBrk="1" hangingPunct="1"/>
            <a:r>
              <a:rPr altLang="en-US" dirty="0"/>
              <a:t>Any kind of declaration</a:t>
            </a:r>
          </a:p>
          <a:p>
            <a:pPr lvl="1" eaLnBrk="1" hangingPunct="1"/>
            <a:r>
              <a:rPr altLang="en-US" dirty="0"/>
              <a:t>Especially deferred constants and subprograms</a:t>
            </a:r>
          </a:p>
          <a:p>
            <a:pPr eaLnBrk="1" hangingPunct="1"/>
            <a:r>
              <a:rPr lang="en-US" altLang="en-US" dirty="0" smtClean="0"/>
              <a:t>Syntax</a:t>
            </a:r>
          </a:p>
        </p:txBody>
      </p:sp>
      <p:sp>
        <p:nvSpPr>
          <p:cNvPr id="116739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Aspect (and Pragma</a:t>
            </a:r>
            <a:r>
              <a:rPr lang="en-US" altLang="en-US" dirty="0" smtClean="0"/>
              <a:t>) “Import”</a:t>
            </a:r>
          </a:p>
        </p:txBody>
      </p:sp>
      <p:sp>
        <p:nvSpPr>
          <p:cNvPr id="116741" name="Rectangle 4"/>
          <p:cNvSpPr>
            <a:spLocks noChangeArrowheads="1"/>
          </p:cNvSpPr>
          <p:nvPr/>
        </p:nvSpPr>
        <p:spPr bwMode="auto">
          <a:xfrm>
            <a:off x="1600200" y="4419600"/>
            <a:ext cx="3675063" cy="1385887"/>
          </a:xfrm>
          <a:prstGeom prst="rect">
            <a:avLst/>
          </a:prstGeom>
          <a:solidFill>
            <a:srgbClr val="FFCC66"/>
          </a:solidFill>
          <a:ln>
            <a:noFill/>
          </a:ln>
          <a:extLst/>
        </p:spPr>
        <p:txBody>
          <a:bodyPr wrap="none" lIns="92075" tIns="46038" rIns="92075" bIns="46038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tabLst>
                <a:tab pos="344488" algn="l"/>
                <a:tab pos="509588" algn="l"/>
                <a:tab pos="1489075" algn="l"/>
              </a:tabLst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tabLst>
                <a:tab pos="344488" algn="l"/>
                <a:tab pos="509588" algn="l"/>
                <a:tab pos="1489075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tabLst>
                <a:tab pos="344488" algn="l"/>
                <a:tab pos="509588" algn="l"/>
                <a:tab pos="1489075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tabLst>
                <a:tab pos="344488" algn="l"/>
                <a:tab pos="509588" algn="l"/>
                <a:tab pos="148907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tabLst>
                <a:tab pos="344488" algn="l"/>
                <a:tab pos="509588" algn="l"/>
                <a:tab pos="148907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344488" algn="l"/>
                <a:tab pos="509588" algn="l"/>
                <a:tab pos="148907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344488" algn="l"/>
                <a:tab pos="509588" algn="l"/>
                <a:tab pos="148907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344488" algn="l"/>
                <a:tab pos="509588" algn="l"/>
                <a:tab pos="148907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344488" algn="l"/>
                <a:tab pos="509588" algn="l"/>
                <a:tab pos="148907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3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chemeClr val="tx1"/>
                </a:solidFill>
                <a:latin typeface="Arial" pitchFamily="34" charset="0"/>
              </a:rPr>
              <a:t>Entity : … </a:t>
            </a:r>
            <a:r>
              <a:rPr lang="en-US" altLang="en-US" sz="1600">
                <a:solidFill>
                  <a:schemeClr val="tx1"/>
                </a:solidFill>
                <a:latin typeface="Arial" pitchFamily="34" charset="0"/>
              </a:rPr>
              <a:t>with</a:t>
            </a:r>
            <a:endParaRPr lang="en-US" altLang="en-US" sz="1600" noProof="1">
              <a:solidFill>
                <a:schemeClr val="tx1"/>
              </a:solidFill>
              <a:latin typeface="Arial" pitchFamily="34" charset="0"/>
            </a:endParaRPr>
          </a:p>
          <a:p>
            <a:pPr>
              <a:lnSpc>
                <a:spcPct val="13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chemeClr val="tx1"/>
                </a:solidFill>
                <a:latin typeface="Arial" pitchFamily="34" charset="0"/>
              </a:rPr>
              <a:t>   </a:t>
            </a:r>
            <a:r>
              <a:rPr lang="en-US" altLang="en-US" sz="1600" b="0">
                <a:solidFill>
                  <a:schemeClr val="tx1"/>
                </a:solidFill>
                <a:latin typeface="Arial" pitchFamily="34" charset="0"/>
              </a:rPr>
              <a:t>Import,</a:t>
            </a:r>
            <a:endParaRPr lang="en-US" altLang="en-US" sz="1600" b="0" noProof="1">
              <a:solidFill>
                <a:schemeClr val="tx1"/>
              </a:solidFill>
              <a:latin typeface="Arial" pitchFamily="34" charset="0"/>
            </a:endParaRPr>
          </a:p>
          <a:p>
            <a:pPr>
              <a:lnSpc>
                <a:spcPct val="13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chemeClr val="tx1"/>
                </a:solidFill>
                <a:latin typeface="Arial" pitchFamily="34" charset="0"/>
              </a:rPr>
              <a:t>   </a:t>
            </a:r>
            <a:r>
              <a:rPr lang="en-US" altLang="en-US" sz="1600" b="0">
                <a:solidFill>
                  <a:schemeClr val="tx1"/>
                </a:solidFill>
                <a:latin typeface="Arial" pitchFamily="34" charset="0"/>
              </a:rPr>
              <a:t>Convention =&gt; convention_identifier,</a:t>
            </a:r>
            <a:r>
              <a:rPr lang="en-US" altLang="en-US" sz="1600" b="0" noProof="1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en-US" altLang="en-US" sz="1600" b="0" noProof="1">
                <a:solidFill>
                  <a:schemeClr val="tx1"/>
                </a:solidFill>
                <a:latin typeface="Arial" pitchFamily="34" charset="0"/>
              </a:rPr>
            </a:br>
            <a:r>
              <a:rPr lang="en-US" altLang="en-US" sz="1600">
                <a:solidFill>
                  <a:schemeClr val="tx1"/>
                </a:solidFill>
                <a:latin typeface="Arial" pitchFamily="34" charset="0"/>
              </a:rPr>
              <a:t>   </a:t>
            </a:r>
            <a:r>
              <a:rPr lang="en-US" altLang="en-US" sz="1600" b="0">
                <a:solidFill>
                  <a:schemeClr val="tx1"/>
                </a:solidFill>
                <a:latin typeface="Arial" pitchFamily="34" charset="0"/>
              </a:rPr>
              <a:t>Link_Name =&gt; string_expression;</a:t>
            </a:r>
            <a:endParaRPr lang="en-US" altLang="en-US" sz="1600" b="0" noProof="1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685800" y="498475"/>
            <a:ext cx="7772400" cy="6107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tabLst>
                <a:tab pos="227013" algn="l"/>
                <a:tab pos="1433513" algn="l"/>
                <a:tab pos="1546225" algn="l"/>
                <a:tab pos="1885950" algn="l"/>
                <a:tab pos="2060575" algn="l"/>
                <a:tab pos="2347913" algn="l"/>
                <a:tab pos="3205163" algn="l"/>
              </a:tabLst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tabLst>
                <a:tab pos="227013" algn="l"/>
                <a:tab pos="1433513" algn="l"/>
                <a:tab pos="1546225" algn="l"/>
                <a:tab pos="1885950" algn="l"/>
                <a:tab pos="2060575" algn="l"/>
                <a:tab pos="2347913" algn="l"/>
                <a:tab pos="3205163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tabLst>
                <a:tab pos="227013" algn="l"/>
                <a:tab pos="1433513" algn="l"/>
                <a:tab pos="1546225" algn="l"/>
                <a:tab pos="1885950" algn="l"/>
                <a:tab pos="2060575" algn="l"/>
                <a:tab pos="2347913" algn="l"/>
                <a:tab pos="3205163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tabLst>
                <a:tab pos="227013" algn="l"/>
                <a:tab pos="1433513" algn="l"/>
                <a:tab pos="1546225" algn="l"/>
                <a:tab pos="1885950" algn="l"/>
                <a:tab pos="2060575" algn="l"/>
                <a:tab pos="2347913" algn="l"/>
                <a:tab pos="3205163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tabLst>
                <a:tab pos="227013" algn="l"/>
                <a:tab pos="1433513" algn="l"/>
                <a:tab pos="1546225" algn="l"/>
                <a:tab pos="1885950" algn="l"/>
                <a:tab pos="2060575" algn="l"/>
                <a:tab pos="2347913" algn="l"/>
                <a:tab pos="3205163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7013" algn="l"/>
                <a:tab pos="1433513" algn="l"/>
                <a:tab pos="1546225" algn="l"/>
                <a:tab pos="1885950" algn="l"/>
                <a:tab pos="2060575" algn="l"/>
                <a:tab pos="2347913" algn="l"/>
                <a:tab pos="3205163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7013" algn="l"/>
                <a:tab pos="1433513" algn="l"/>
                <a:tab pos="1546225" algn="l"/>
                <a:tab pos="1885950" algn="l"/>
                <a:tab pos="2060575" algn="l"/>
                <a:tab pos="2347913" algn="l"/>
                <a:tab pos="3205163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7013" algn="l"/>
                <a:tab pos="1433513" algn="l"/>
                <a:tab pos="1546225" algn="l"/>
                <a:tab pos="1885950" algn="l"/>
                <a:tab pos="2060575" algn="l"/>
                <a:tab pos="2347913" algn="l"/>
                <a:tab pos="3205163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227013" algn="l"/>
                <a:tab pos="1433513" algn="l"/>
                <a:tab pos="1546225" algn="l"/>
                <a:tab pos="1885950" algn="l"/>
                <a:tab pos="2060575" algn="l"/>
                <a:tab pos="2347913" algn="l"/>
                <a:tab pos="3205163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noProof="1">
                <a:solidFill>
                  <a:schemeClr val="tx1"/>
                </a:solidFill>
                <a:latin typeface="Arial" pitchFamily="34" charset="0"/>
              </a:rPr>
              <a:t>with </a:t>
            </a: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System;</a:t>
            </a:r>
          </a:p>
          <a:p>
            <a:pPr>
              <a:lnSpc>
                <a:spcPct val="12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noProof="1">
                <a:solidFill>
                  <a:schemeClr val="tx1"/>
                </a:solidFill>
                <a:latin typeface="Arial" pitchFamily="34" charset="0"/>
              </a:rPr>
              <a:t>package </a:t>
            </a: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OS.Mem_Mgmt </a:t>
            </a:r>
            <a:r>
              <a:rPr lang="en-US" altLang="en-US" sz="1400" noProof="1">
                <a:solidFill>
                  <a:schemeClr val="tx1"/>
                </a:solidFill>
                <a:latin typeface="Arial" pitchFamily="34" charset="0"/>
              </a:rPr>
              <a:t>is</a:t>
            </a:r>
            <a:endParaRPr lang="en-US" altLang="en-US" sz="1400" b="0" noProof="1">
              <a:solidFill>
                <a:schemeClr val="tx1"/>
              </a:solidFill>
              <a:latin typeface="Arial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>
              <a:solidFill>
                <a:schemeClr val="tx1"/>
              </a:solidFill>
              <a:latin typeface="Arial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	</a:t>
            </a:r>
            <a:r>
              <a:rPr lang="en-US" altLang="en-US" sz="1400" noProof="1">
                <a:solidFill>
                  <a:schemeClr val="tx1"/>
                </a:solidFill>
                <a:latin typeface="Arial" pitchFamily="34" charset="0"/>
              </a:rPr>
              <a:t>function </a:t>
            </a:r>
            <a:r>
              <a:rPr lang="en-US" altLang="en-US" sz="1400" b="0" dirty="0">
                <a:solidFill>
                  <a:schemeClr val="tx1"/>
                </a:solidFill>
                <a:latin typeface="Arial" pitchFamily="34" charset="0"/>
              </a:rPr>
              <a:t>O</a:t>
            </a: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pen(	Key  	: Interfaces.C.char_array;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                     	</a:t>
            </a:r>
            <a:r>
              <a:rPr lang="en-US" altLang="en-US" sz="1400" b="0" dirty="0">
                <a:solidFill>
                  <a:schemeClr val="tx1"/>
                </a:solidFill>
                <a:latin typeface="Arial" pitchFamily="34" charset="0"/>
              </a:rPr>
              <a:t>	</a:t>
            </a: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Size 	: Interfaces.C.int;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		</a:t>
            </a:r>
            <a:r>
              <a:rPr lang="en-US" altLang="en-US" sz="1400" b="0" dirty="0">
                <a:solidFill>
                  <a:schemeClr val="tx1"/>
                </a:solidFill>
                <a:latin typeface="Arial" pitchFamily="34" charset="0"/>
              </a:rPr>
              <a:t>	</a:t>
            </a: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Flags	: </a:t>
            </a:r>
            <a:r>
              <a:rPr lang="en-US" altLang="en-US" sz="1400" b="0" noProof="1" smtClean="0">
                <a:solidFill>
                  <a:schemeClr val="tx1"/>
                </a:solidFill>
                <a:latin typeface="Arial" pitchFamily="34" charset="0"/>
              </a:rPr>
              <a:t>Interfaces.C.unsigned) </a:t>
            </a:r>
            <a:r>
              <a:rPr lang="en-US" altLang="en-US" sz="1400" noProof="1">
                <a:solidFill>
                  <a:schemeClr val="tx1"/>
                </a:solidFill>
                <a:latin typeface="Arial" pitchFamily="34" charset="0"/>
              </a:rPr>
              <a:t>return </a:t>
            </a: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File_Descriptor;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>
              <a:solidFill>
                <a:schemeClr val="tx1"/>
              </a:solidFill>
              <a:latin typeface="Arial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	</a:t>
            </a:r>
            <a:r>
              <a:rPr lang="en-US" altLang="en-US" sz="1400" noProof="1">
                <a:solidFill>
                  <a:schemeClr val="tx1"/>
                </a:solidFill>
                <a:latin typeface="Arial" pitchFamily="34" charset="0"/>
              </a:rPr>
              <a:t>procedure </a:t>
            </a:r>
            <a:r>
              <a:rPr lang="en-US" altLang="en-US" sz="1400" b="0" dirty="0" smtClean="0">
                <a:solidFill>
                  <a:schemeClr val="tx1"/>
                </a:solidFill>
                <a:latin typeface="Arial" pitchFamily="34" charset="0"/>
              </a:rPr>
              <a:t>U</a:t>
            </a:r>
            <a:r>
              <a:rPr lang="en-US" altLang="en-US" sz="1400" b="0" noProof="1" smtClean="0">
                <a:solidFill>
                  <a:schemeClr val="tx1"/>
                </a:solidFill>
                <a:latin typeface="Arial" pitchFamily="34" charset="0"/>
              </a:rPr>
              <a:t>nlink (Device_Name </a:t>
            </a: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: </a:t>
            </a:r>
            <a:r>
              <a:rPr lang="en-US" altLang="en-US" sz="1400" b="0" noProof="1" smtClean="0">
                <a:solidFill>
                  <a:schemeClr val="tx1"/>
                </a:solidFill>
                <a:latin typeface="Arial" pitchFamily="34" charset="0"/>
              </a:rPr>
              <a:t>Interfaces.C.char_array);</a:t>
            </a:r>
            <a:endParaRPr lang="en-US" altLang="en-US" sz="1400" b="0" noProof="1">
              <a:solidFill>
                <a:schemeClr val="tx1"/>
              </a:solidFill>
              <a:latin typeface="Arial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>
              <a:solidFill>
                <a:schemeClr val="tx1"/>
              </a:solidFill>
              <a:latin typeface="Arial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	...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>
              <a:solidFill>
                <a:schemeClr val="tx1"/>
              </a:solidFill>
              <a:latin typeface="Arial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	</a:t>
            </a:r>
            <a:r>
              <a:rPr lang="en-US" altLang="en-US" sz="1400" noProof="1">
                <a:solidFill>
                  <a:schemeClr val="tx1"/>
                </a:solidFill>
                <a:latin typeface="Arial" pitchFamily="34" charset="0"/>
              </a:rPr>
              <a:t>function </a:t>
            </a:r>
            <a:r>
              <a:rPr lang="en-US" altLang="en-US" sz="1400" b="0" dirty="0">
                <a:solidFill>
                  <a:schemeClr val="tx1"/>
                </a:solidFill>
                <a:latin typeface="Arial" pitchFamily="34" charset="0"/>
              </a:rPr>
              <a:t>M</a:t>
            </a: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ap(	Requested_Location	: System.Address; </a:t>
            </a:r>
          </a:p>
          <a:p>
            <a:pPr>
              <a:lnSpc>
                <a:spcPct val="100000"/>
              </a:lnSpc>
              <a:spcBef>
                <a:spcPts val="20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                 	Requested_Size     	: Interfaces.C.size_t;</a:t>
            </a:r>
          </a:p>
          <a:p>
            <a:pPr>
              <a:lnSpc>
                <a:spcPct val="100000"/>
              </a:lnSpc>
              <a:spcBef>
                <a:spcPts val="20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                 	Protections        	: Protection_Flags;</a:t>
            </a:r>
          </a:p>
          <a:p>
            <a:pPr>
              <a:lnSpc>
                <a:spcPct val="100000"/>
              </a:lnSpc>
              <a:spcBef>
                <a:spcPts val="20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                 	Mappings           	: Mapping_Flags;</a:t>
            </a:r>
          </a:p>
          <a:p>
            <a:pPr>
              <a:lnSpc>
                <a:spcPct val="100000"/>
              </a:lnSpc>
              <a:spcBef>
                <a:spcPts val="20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                 	FD                 	: File_Descriptor;</a:t>
            </a:r>
          </a:p>
          <a:p>
            <a:pPr>
              <a:lnSpc>
                <a:spcPct val="100000"/>
              </a:lnSpc>
              <a:spcBef>
                <a:spcPts val="20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                 	Offset_Within_Area 	: </a:t>
            </a:r>
            <a:r>
              <a:rPr lang="en-US" altLang="en-US" sz="1400" b="0" noProof="1" smtClean="0">
                <a:solidFill>
                  <a:schemeClr val="tx1"/>
                </a:solidFill>
                <a:latin typeface="Arial" pitchFamily="34" charset="0"/>
              </a:rPr>
              <a:t>Interfaces.C.int) </a:t>
            </a:r>
            <a:r>
              <a:rPr lang="en-US" altLang="en-US" sz="1400" noProof="1">
                <a:solidFill>
                  <a:schemeClr val="tx1"/>
                </a:solidFill>
                <a:latin typeface="Arial" pitchFamily="34" charset="0"/>
              </a:rPr>
              <a:t>return </a:t>
            </a: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System.Address;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>
              <a:solidFill>
                <a:schemeClr val="tx1"/>
              </a:solidFill>
              <a:latin typeface="Arial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	</a:t>
            </a:r>
            <a:r>
              <a:rPr lang="en-US" altLang="en-US" sz="1400" noProof="1">
                <a:solidFill>
                  <a:schemeClr val="tx1"/>
                </a:solidFill>
                <a:latin typeface="Arial" pitchFamily="34" charset="0"/>
              </a:rPr>
              <a:t>procedure </a:t>
            </a:r>
            <a:r>
              <a:rPr lang="en-US" altLang="en-US" sz="1400" b="0" dirty="0" smtClean="0">
                <a:solidFill>
                  <a:schemeClr val="tx1"/>
                </a:solidFill>
                <a:latin typeface="Arial" pitchFamily="34" charset="0"/>
              </a:rPr>
              <a:t>U</a:t>
            </a:r>
            <a:r>
              <a:rPr lang="en-US" altLang="en-US" sz="1400" b="0" noProof="1" smtClean="0">
                <a:solidFill>
                  <a:schemeClr val="tx1"/>
                </a:solidFill>
                <a:latin typeface="Arial" pitchFamily="34" charset="0"/>
              </a:rPr>
              <a:t>nmap (Location </a:t>
            </a: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: System.Address;  Length : </a:t>
            </a:r>
            <a:r>
              <a:rPr lang="en-US" altLang="en-US" sz="1400" b="0" noProof="1" smtClean="0">
                <a:solidFill>
                  <a:schemeClr val="tx1"/>
                </a:solidFill>
                <a:latin typeface="Arial" pitchFamily="34" charset="0"/>
              </a:rPr>
              <a:t>Interfaces.C.size_t);</a:t>
            </a:r>
            <a:endParaRPr lang="en-US" altLang="en-US" sz="1400" b="0" noProof="1">
              <a:solidFill>
                <a:schemeClr val="tx1"/>
              </a:solidFill>
              <a:latin typeface="Arial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>
              <a:solidFill>
                <a:schemeClr val="tx1"/>
              </a:solidFill>
              <a:latin typeface="Arial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 noProof="1">
                <a:solidFill>
                  <a:srgbClr val="0000CC"/>
                </a:solidFill>
                <a:latin typeface="Arial" pitchFamily="34" charset="0"/>
              </a:rPr>
              <a:t>	</a:t>
            </a:r>
            <a:r>
              <a:rPr lang="en-US" altLang="en-US" sz="1400" noProof="1">
                <a:solidFill>
                  <a:srgbClr val="0000CC"/>
                </a:solidFill>
                <a:latin typeface="Arial" pitchFamily="34" charset="0"/>
              </a:rPr>
              <a:t>pragma </a:t>
            </a:r>
            <a:r>
              <a:rPr lang="en-US" altLang="en-US" sz="1400" noProof="1" smtClean="0">
                <a:solidFill>
                  <a:srgbClr val="0000CC"/>
                </a:solidFill>
                <a:latin typeface="Arial" pitchFamily="34" charset="0"/>
              </a:rPr>
              <a:t>Import (C</a:t>
            </a:r>
            <a:r>
              <a:rPr lang="en-US" altLang="en-US" sz="1400" noProof="1">
                <a:solidFill>
                  <a:srgbClr val="0000CC"/>
                </a:solidFill>
                <a:latin typeface="Arial" pitchFamily="34" charset="0"/>
              </a:rPr>
              <a:t>, Open, "shm_open</a:t>
            </a:r>
            <a:r>
              <a:rPr lang="en-US" altLang="en-US" sz="1400" noProof="1" smtClean="0">
                <a:solidFill>
                  <a:srgbClr val="0000CC"/>
                </a:solidFill>
                <a:latin typeface="Arial" pitchFamily="34" charset="0"/>
              </a:rPr>
              <a:t>");</a:t>
            </a:r>
            <a:endParaRPr lang="en-US" altLang="en-US" sz="1400" noProof="1">
              <a:solidFill>
                <a:srgbClr val="0000CC"/>
              </a:solidFill>
              <a:latin typeface="Arial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ClrTx/>
              <a:buFontTx/>
              <a:buNone/>
            </a:pPr>
            <a:r>
              <a:rPr lang="en-US" altLang="en-US" sz="1400" noProof="1">
                <a:solidFill>
                  <a:srgbClr val="0000CC"/>
                </a:solidFill>
                <a:latin typeface="Arial" pitchFamily="34" charset="0"/>
              </a:rPr>
              <a:t>	pragma </a:t>
            </a:r>
            <a:r>
              <a:rPr lang="en-US" altLang="en-US" sz="1400" noProof="1" smtClean="0">
                <a:solidFill>
                  <a:srgbClr val="0000CC"/>
                </a:solidFill>
                <a:latin typeface="Arial" pitchFamily="34" charset="0"/>
              </a:rPr>
              <a:t>Import (C</a:t>
            </a:r>
            <a:r>
              <a:rPr lang="en-US" altLang="en-US" sz="1400" noProof="1">
                <a:solidFill>
                  <a:srgbClr val="0000CC"/>
                </a:solidFill>
                <a:latin typeface="Arial" pitchFamily="34" charset="0"/>
              </a:rPr>
              <a:t>, Unlink, "shm_unlink</a:t>
            </a:r>
            <a:r>
              <a:rPr lang="en-US" altLang="en-US" sz="1400" noProof="1" smtClean="0">
                <a:solidFill>
                  <a:srgbClr val="0000CC"/>
                </a:solidFill>
                <a:latin typeface="Arial" pitchFamily="34" charset="0"/>
              </a:rPr>
              <a:t>");</a:t>
            </a:r>
            <a:endParaRPr lang="en-US" altLang="en-US" sz="1400" noProof="1">
              <a:solidFill>
                <a:srgbClr val="0000CC"/>
              </a:solidFill>
              <a:latin typeface="Arial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ClrTx/>
              <a:buFontTx/>
              <a:buNone/>
            </a:pPr>
            <a:r>
              <a:rPr lang="en-US" altLang="en-US" sz="1400" noProof="1">
                <a:solidFill>
                  <a:srgbClr val="0000CC"/>
                </a:solidFill>
                <a:latin typeface="Arial" pitchFamily="34" charset="0"/>
              </a:rPr>
              <a:t>	pragma </a:t>
            </a:r>
            <a:r>
              <a:rPr lang="en-US" altLang="en-US" sz="1400" noProof="1" smtClean="0">
                <a:solidFill>
                  <a:srgbClr val="0000CC"/>
                </a:solidFill>
                <a:latin typeface="Arial" pitchFamily="34" charset="0"/>
              </a:rPr>
              <a:t>Import (C</a:t>
            </a:r>
            <a:r>
              <a:rPr lang="en-US" altLang="en-US" sz="1400" noProof="1">
                <a:solidFill>
                  <a:srgbClr val="0000CC"/>
                </a:solidFill>
                <a:latin typeface="Arial" pitchFamily="34" charset="0"/>
              </a:rPr>
              <a:t>, Map, "mmap</a:t>
            </a:r>
            <a:r>
              <a:rPr lang="en-US" altLang="en-US" sz="1400" noProof="1" smtClean="0">
                <a:solidFill>
                  <a:srgbClr val="0000CC"/>
                </a:solidFill>
                <a:latin typeface="Arial" pitchFamily="34" charset="0"/>
              </a:rPr>
              <a:t>");</a:t>
            </a:r>
            <a:endParaRPr lang="en-US" altLang="en-US" sz="1400" noProof="1">
              <a:solidFill>
                <a:srgbClr val="0000CC"/>
              </a:solidFill>
              <a:latin typeface="Arial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ClrTx/>
              <a:buFontTx/>
              <a:buNone/>
            </a:pPr>
            <a:r>
              <a:rPr lang="en-US" altLang="en-US" sz="1400" noProof="1">
                <a:solidFill>
                  <a:srgbClr val="0000CC"/>
                </a:solidFill>
                <a:latin typeface="Arial" pitchFamily="34" charset="0"/>
              </a:rPr>
              <a:t>	pragma </a:t>
            </a:r>
            <a:r>
              <a:rPr lang="en-US" altLang="en-US" sz="1400" noProof="1" smtClean="0">
                <a:solidFill>
                  <a:srgbClr val="0000CC"/>
                </a:solidFill>
                <a:latin typeface="Arial" pitchFamily="34" charset="0"/>
              </a:rPr>
              <a:t>Import (C</a:t>
            </a:r>
            <a:r>
              <a:rPr lang="en-US" altLang="en-US" sz="1400" noProof="1">
                <a:solidFill>
                  <a:srgbClr val="0000CC"/>
                </a:solidFill>
                <a:latin typeface="Arial" pitchFamily="34" charset="0"/>
              </a:rPr>
              <a:t>, Unmap, "munmap</a:t>
            </a:r>
            <a:r>
              <a:rPr lang="en-US" altLang="en-US" sz="1400" noProof="1" smtClean="0">
                <a:solidFill>
                  <a:srgbClr val="0000CC"/>
                </a:solidFill>
                <a:latin typeface="Arial" pitchFamily="34" charset="0"/>
              </a:rPr>
              <a:t>");</a:t>
            </a:r>
            <a:endParaRPr lang="en-US" altLang="en-US" sz="1400" b="0" noProof="1">
              <a:solidFill>
                <a:srgbClr val="0000CC"/>
              </a:solidFill>
              <a:latin typeface="Arial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400" b="0" noProof="1">
              <a:solidFill>
                <a:srgbClr val="0000CC"/>
              </a:solidFill>
              <a:latin typeface="Arial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noProof="1">
                <a:solidFill>
                  <a:schemeClr val="tx1"/>
                </a:solidFill>
                <a:latin typeface="Arial" pitchFamily="34" charset="0"/>
              </a:rPr>
              <a:t>end </a:t>
            </a:r>
            <a:r>
              <a:rPr lang="en-US" altLang="en-US" sz="1400" b="0" noProof="1">
                <a:solidFill>
                  <a:schemeClr val="tx1"/>
                </a:solidFill>
                <a:latin typeface="Arial" pitchFamily="34" charset="0"/>
              </a:rPr>
              <a:t>OS.Mem_Mgmt;</a:t>
            </a:r>
          </a:p>
        </p:txBody>
      </p:sp>
      <p:sp>
        <p:nvSpPr>
          <p:cNvPr id="118787" name="TextBox 1"/>
          <p:cNvSpPr txBox="1">
            <a:spLocks noChangeArrowheads="1"/>
          </p:cNvSpPr>
          <p:nvPr/>
        </p:nvSpPr>
        <p:spPr bwMode="auto">
          <a:xfrm>
            <a:off x="6248400" y="5283200"/>
            <a:ext cx="2127250" cy="83026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lIns="182880" tIns="91440" rIns="182880" bIns="91440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itchFamily="34" charset="0"/>
              </a:rPr>
              <a:t>void </a:t>
            </a:r>
            <a:r>
              <a:rPr lang="en-US" altLang="en-US" sz="1400" b="0">
                <a:solidFill>
                  <a:schemeClr val="tx1"/>
                </a:solidFill>
                <a:latin typeface="Arial" pitchFamily="34" charset="0"/>
              </a:rPr>
              <a:t>shm_open (….) {</a:t>
            </a:r>
            <a:endParaRPr lang="en-US" altLang="en-US" sz="1400" b="0" noProof="1">
              <a:solidFill>
                <a:schemeClr val="tx1"/>
              </a:solidFill>
              <a:latin typeface="Arial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  <a:latin typeface="Arial" pitchFamily="34" charset="0"/>
              </a:rPr>
              <a:t>…</a:t>
            </a:r>
            <a:endParaRPr lang="en-US" altLang="en-US" sz="1400" b="0" noProof="1">
              <a:solidFill>
                <a:schemeClr val="tx1"/>
              </a:solidFill>
              <a:latin typeface="Arial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  <a:latin typeface="Arial" pitchFamily="34" charset="0"/>
              </a:rPr>
              <a:t>}</a:t>
            </a:r>
            <a:endParaRPr lang="en-US" altLang="en-US" sz="1400" b="0" noProof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18788" name="Rectangle 2"/>
          <p:cNvSpPr>
            <a:spLocks noChangeArrowheads="1"/>
          </p:cNvSpPr>
          <p:nvPr/>
        </p:nvSpPr>
        <p:spPr bwMode="auto">
          <a:xfrm>
            <a:off x="4343400" y="5029200"/>
            <a:ext cx="228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800" b="0" i="1">
              <a:solidFill>
                <a:schemeClr val="tx1"/>
              </a:solidFill>
              <a:latin typeface="Arial" pitchFamily="34" charset="0"/>
            </a:endParaRPr>
          </a:p>
        </p:txBody>
      </p:sp>
      <p:cxnSp>
        <p:nvCxnSpPr>
          <p:cNvPr id="118789" name="Curved Connector 4"/>
          <p:cNvCxnSpPr>
            <a:cxnSpLocks noChangeShapeType="1"/>
            <a:stCxn id="118787" idx="1"/>
            <a:endCxn id="118788" idx="3"/>
          </p:cNvCxnSpPr>
          <p:nvPr/>
        </p:nvCxnSpPr>
        <p:spPr bwMode="auto">
          <a:xfrm rot="10800000">
            <a:off x="4572000" y="5105400"/>
            <a:ext cx="1676400" cy="592932"/>
          </a:xfrm>
          <a:prstGeom prst="curved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Specifies entity is used outside the Ada code</a:t>
            </a:r>
          </a:p>
          <a:p>
            <a:pPr lvl="1" eaLnBrk="1" hangingPunct="1"/>
            <a:r>
              <a:rPr altLang="en-US"/>
              <a:t>Data from Ada may thus be passed to external routines</a:t>
            </a:r>
          </a:p>
          <a:p>
            <a:pPr lvl="1" eaLnBrk="1" hangingPunct="1"/>
            <a:r>
              <a:rPr altLang="en-US"/>
              <a:t>Ada subprograms may thus be called from external routines</a:t>
            </a:r>
          </a:p>
          <a:p>
            <a:pPr eaLnBrk="1" hangingPunct="1"/>
            <a:r>
              <a:rPr lang="en-US" altLang="en-US" smtClean="0"/>
              <a:t>Syntax</a:t>
            </a:r>
          </a:p>
        </p:txBody>
      </p:sp>
      <p:sp>
        <p:nvSpPr>
          <p:cNvPr id="120835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Aspect (and Pragma) </a:t>
            </a:r>
            <a:r>
              <a:rPr lang="en-US" altLang="en-US" dirty="0" smtClean="0"/>
              <a:t>“Export”</a:t>
            </a:r>
          </a:p>
        </p:txBody>
      </p:sp>
      <p:sp>
        <p:nvSpPr>
          <p:cNvPr id="120837" name="Rectangle 4"/>
          <p:cNvSpPr>
            <a:spLocks noChangeArrowheads="1"/>
          </p:cNvSpPr>
          <p:nvPr/>
        </p:nvSpPr>
        <p:spPr bwMode="auto">
          <a:xfrm>
            <a:off x="1371600" y="3352800"/>
            <a:ext cx="3675063" cy="1385887"/>
          </a:xfrm>
          <a:prstGeom prst="rect">
            <a:avLst/>
          </a:prstGeom>
          <a:solidFill>
            <a:srgbClr val="FFCC66"/>
          </a:solidFill>
          <a:ln>
            <a:noFill/>
          </a:ln>
          <a:extLst/>
        </p:spPr>
        <p:txBody>
          <a:bodyPr wrap="none" lIns="92075" tIns="46038" rIns="92075" bIns="46038">
            <a:spAutoFit/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Char char="•"/>
              <a:tabLst>
                <a:tab pos="344488" algn="l"/>
                <a:tab pos="509588" algn="l"/>
                <a:tab pos="1489075" algn="l"/>
              </a:tabLst>
              <a:defRPr sz="2000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har char="–"/>
              <a:tabLst>
                <a:tab pos="344488" algn="l"/>
                <a:tab pos="509588" algn="l"/>
                <a:tab pos="1489075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buChar char="–"/>
              <a:tabLst>
                <a:tab pos="344488" algn="l"/>
                <a:tab pos="509588" algn="l"/>
                <a:tab pos="1489075" algn="l"/>
              </a:tabLst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spcBef>
                <a:spcPct val="20000"/>
              </a:spcBef>
              <a:buFont typeface="Times" pitchFamily="18" charset="0"/>
              <a:buChar char="•"/>
              <a:tabLst>
                <a:tab pos="344488" algn="l"/>
                <a:tab pos="509588" algn="l"/>
                <a:tab pos="148907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spcBef>
                <a:spcPct val="20000"/>
              </a:spcBef>
              <a:buFont typeface="Times" pitchFamily="18" charset="0"/>
              <a:buChar char="•"/>
              <a:tabLst>
                <a:tab pos="344488" algn="l"/>
                <a:tab pos="509588" algn="l"/>
                <a:tab pos="148907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344488" algn="l"/>
                <a:tab pos="509588" algn="l"/>
                <a:tab pos="148907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344488" algn="l"/>
                <a:tab pos="509588" algn="l"/>
                <a:tab pos="148907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344488" algn="l"/>
                <a:tab pos="509588" algn="l"/>
                <a:tab pos="148907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•"/>
              <a:tabLst>
                <a:tab pos="344488" algn="l"/>
                <a:tab pos="509588" algn="l"/>
                <a:tab pos="1489075" algn="l"/>
              </a:tabLst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>
              <a:lnSpc>
                <a:spcPct val="13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chemeClr val="tx1"/>
                </a:solidFill>
                <a:latin typeface="Arial" pitchFamily="34" charset="0"/>
              </a:rPr>
              <a:t>Entity : … </a:t>
            </a:r>
            <a:r>
              <a:rPr lang="en-US" altLang="en-US" sz="1600">
                <a:solidFill>
                  <a:schemeClr val="tx1"/>
                </a:solidFill>
                <a:latin typeface="Arial" pitchFamily="34" charset="0"/>
              </a:rPr>
              <a:t>with</a:t>
            </a:r>
            <a:endParaRPr lang="en-US" altLang="en-US" sz="1600" noProof="1">
              <a:solidFill>
                <a:schemeClr val="tx1"/>
              </a:solidFill>
              <a:latin typeface="Arial" pitchFamily="34" charset="0"/>
            </a:endParaRPr>
          </a:p>
          <a:p>
            <a:pPr>
              <a:lnSpc>
                <a:spcPct val="13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chemeClr val="tx1"/>
                </a:solidFill>
                <a:latin typeface="Arial" pitchFamily="34" charset="0"/>
              </a:rPr>
              <a:t>   </a:t>
            </a:r>
            <a:r>
              <a:rPr lang="en-US" altLang="en-US" sz="1600" b="0">
                <a:solidFill>
                  <a:schemeClr val="tx1"/>
                </a:solidFill>
                <a:latin typeface="Arial" pitchFamily="34" charset="0"/>
              </a:rPr>
              <a:t>Export,</a:t>
            </a:r>
            <a:endParaRPr lang="en-US" altLang="en-US" sz="1600" b="0" noProof="1">
              <a:solidFill>
                <a:schemeClr val="tx1"/>
              </a:solidFill>
              <a:latin typeface="Arial" pitchFamily="34" charset="0"/>
            </a:endParaRPr>
          </a:p>
          <a:p>
            <a:pPr>
              <a:lnSpc>
                <a:spcPct val="13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chemeClr val="tx1"/>
                </a:solidFill>
                <a:latin typeface="Arial" pitchFamily="34" charset="0"/>
              </a:rPr>
              <a:t>   </a:t>
            </a:r>
            <a:r>
              <a:rPr lang="en-US" altLang="en-US" sz="1600" b="0">
                <a:solidFill>
                  <a:schemeClr val="tx1"/>
                </a:solidFill>
                <a:latin typeface="Arial" pitchFamily="34" charset="0"/>
              </a:rPr>
              <a:t>Convention =&gt; convention_identifier,</a:t>
            </a:r>
            <a:r>
              <a:rPr lang="en-US" altLang="en-US" sz="1600" b="0" noProof="1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en-US" altLang="en-US" sz="1600" b="0" noProof="1">
                <a:solidFill>
                  <a:schemeClr val="tx1"/>
                </a:solidFill>
                <a:latin typeface="Arial" pitchFamily="34" charset="0"/>
              </a:rPr>
            </a:br>
            <a:r>
              <a:rPr lang="en-US" altLang="en-US" sz="1600">
                <a:solidFill>
                  <a:schemeClr val="tx1"/>
                </a:solidFill>
                <a:latin typeface="Arial" pitchFamily="34" charset="0"/>
              </a:rPr>
              <a:t>   </a:t>
            </a:r>
            <a:r>
              <a:rPr lang="en-US" altLang="en-US" sz="1600" b="0">
                <a:solidFill>
                  <a:schemeClr val="tx1"/>
                </a:solidFill>
                <a:latin typeface="Arial" pitchFamily="34" charset="0"/>
              </a:rPr>
              <a:t>Link_Name =&gt; string_expression;</a:t>
            </a:r>
            <a:endParaRPr lang="en-US" altLang="en-US" sz="1600" b="0" noProof="1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Optional parts for Import and Export</a:t>
            </a:r>
          </a:p>
          <a:p>
            <a:pPr eaLnBrk="1" hangingPunct="1"/>
            <a:r>
              <a:rPr lang="en-US" altLang="en-US" dirty="0" smtClean="0"/>
              <a:t>String values </a:t>
            </a:r>
          </a:p>
          <a:p>
            <a:pPr lvl="1" eaLnBrk="1" hangingPunct="1"/>
            <a:r>
              <a:rPr altLang="en-US" dirty="0"/>
              <a:t>Thus can include characters otherwise illegal in identifiers</a:t>
            </a:r>
          </a:p>
          <a:p>
            <a:pPr eaLnBrk="1" hangingPunct="1"/>
            <a:r>
              <a:rPr lang="en-US" altLang="en-US" dirty="0" err="1" smtClean="0"/>
              <a:t>External_Name</a:t>
            </a:r>
            <a:r>
              <a:rPr lang="en-US" altLang="en-US" dirty="0" smtClean="0"/>
              <a:t> allows default naming scheme</a:t>
            </a:r>
          </a:p>
          <a:p>
            <a:pPr lvl="1" eaLnBrk="1" hangingPunct="1"/>
            <a:r>
              <a:rPr altLang="en-US" dirty="0"/>
              <a:t>Specifies different input to scheme</a:t>
            </a:r>
          </a:p>
          <a:p>
            <a:pPr eaLnBrk="1" hangingPunct="1"/>
            <a:r>
              <a:rPr lang="en-US" altLang="en-US" dirty="0" err="1" smtClean="0"/>
              <a:t>Link_Name</a:t>
            </a:r>
            <a:r>
              <a:rPr lang="en-US" altLang="en-US" dirty="0" smtClean="0"/>
              <a:t> specifies the name directly</a:t>
            </a:r>
          </a:p>
          <a:p>
            <a:pPr lvl="1" eaLnBrk="1" hangingPunct="1"/>
            <a:r>
              <a:rPr altLang="en-US" dirty="0"/>
              <a:t>But less portable than providing naming scheme input</a:t>
            </a:r>
          </a:p>
          <a:p>
            <a:pPr eaLnBrk="1" hangingPunct="1"/>
            <a:r>
              <a:rPr lang="en-US" altLang="en-US" dirty="0" smtClean="0"/>
              <a:t>Don’t specify both</a:t>
            </a:r>
          </a:p>
          <a:p>
            <a:pPr lvl="1" eaLnBrk="1" hangingPunct="1"/>
            <a:r>
              <a:rPr altLang="en-US" dirty="0"/>
              <a:t>Not sensible</a:t>
            </a:r>
          </a:p>
          <a:p>
            <a:pPr lvl="1" eaLnBrk="1" hangingPunct="1"/>
            <a:r>
              <a:rPr altLang="en-US" dirty="0" err="1"/>
              <a:t>External_Name</a:t>
            </a:r>
            <a:r>
              <a:rPr altLang="en-US" dirty="0"/>
              <a:t> will be ignored</a:t>
            </a:r>
          </a:p>
        </p:txBody>
      </p:sp>
      <p:sp>
        <p:nvSpPr>
          <p:cNvPr id="122883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/>
              <a:t>External_Name and Link_Name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i="0" kern="1200" dirty="0" smtClean="0"/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04 basic types</Template>
  <TotalTime>3642</TotalTime>
  <Pages>86</Pages>
  <Words>1354</Words>
  <Application>Microsoft Office PowerPoint</Application>
  <PresentationFormat>Letter Paper (8.5x11 in)</PresentationFormat>
  <Paragraphs>313</Paragraphs>
  <Slides>23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6" baseType="lpstr">
      <vt:lpstr>ＭＳ Ｐゴシック</vt:lpstr>
      <vt:lpstr>Arial</vt:lpstr>
      <vt:lpstr>Arial Black</vt:lpstr>
      <vt:lpstr>Calibri</vt:lpstr>
      <vt:lpstr>Consolas</vt:lpstr>
      <vt:lpstr>Franklin Gothic Book</vt:lpstr>
      <vt:lpstr>Helvetica</vt:lpstr>
      <vt:lpstr>Times</vt:lpstr>
      <vt:lpstr>Times New Roman</vt:lpstr>
      <vt:lpstr>Verdana</vt:lpstr>
      <vt:lpstr>Wingdings</vt:lpstr>
      <vt:lpstr>ヒラギノ角ゴ ProN W3</vt:lpstr>
      <vt:lpstr>AdaCore Training</vt:lpstr>
      <vt:lpstr>Interfacing with C</vt:lpstr>
      <vt:lpstr>Facilities for General Interfacing</vt:lpstr>
      <vt:lpstr>Aspect (and Pragma) “Convention”</vt:lpstr>
      <vt:lpstr>Language-Defined Convention Identifiers</vt:lpstr>
      <vt:lpstr>GNAT-Defined Convention Identifiers</vt:lpstr>
      <vt:lpstr>Aspect (and Pragma) “Import”</vt:lpstr>
      <vt:lpstr>PowerPoint Presentation</vt:lpstr>
      <vt:lpstr>Aspect (and Pragma) “Export”</vt:lpstr>
      <vt:lpstr>External_Name and Link_Name</vt:lpstr>
      <vt:lpstr>Importing/Exporting Example</vt:lpstr>
      <vt:lpstr>Package “Interfaces”</vt:lpstr>
      <vt:lpstr>Sample Package “Interfaces”</vt:lpstr>
      <vt:lpstr>When the Main Is Not in Ada</vt:lpstr>
      <vt:lpstr>Example C Main Calling Ada Code</vt:lpstr>
      <vt:lpstr>Interfacing with C</vt:lpstr>
      <vt:lpstr>Language-Specific Interfacing</vt:lpstr>
      <vt:lpstr>Package Interfaces.C</vt:lpstr>
      <vt:lpstr>Package Interfaces.C.Strings</vt:lpstr>
      <vt:lpstr>Package Interfaces.C.Pointers</vt:lpstr>
      <vt:lpstr>GNAT Facilities for Interfacing To C &amp; C++</vt:lpstr>
      <vt:lpstr>Generating Ada Specs from C/C++ Headers</vt:lpstr>
      <vt:lpstr>Generating C Headers From Ada Specs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</dc:title>
  <dc:creator>Pat, Kathy and Joe Rogers</dc:creator>
  <cp:lastModifiedBy>rogers</cp:lastModifiedBy>
  <cp:revision>1753</cp:revision>
  <cp:lastPrinted>1998-03-10T00:14:50Z</cp:lastPrinted>
  <dcterms:created xsi:type="dcterms:W3CDTF">1994-03-26T11:03:14Z</dcterms:created>
  <dcterms:modified xsi:type="dcterms:W3CDTF">2018-02-26T23:56:23Z</dcterms:modified>
</cp:coreProperties>
</file>