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39" r:id="rId1"/>
  </p:sldMasterIdLst>
  <p:notesMasterIdLst>
    <p:notesMasterId r:id="rId20"/>
  </p:notesMasterIdLst>
  <p:handoutMasterIdLst>
    <p:handoutMasterId r:id="rId21"/>
  </p:handoutMasterIdLst>
  <p:sldIdLst>
    <p:sldId id="257" r:id="rId2"/>
    <p:sldId id="258" r:id="rId3"/>
    <p:sldId id="261" r:id="rId4"/>
    <p:sldId id="297" r:id="rId5"/>
    <p:sldId id="262" r:id="rId6"/>
    <p:sldId id="263" r:id="rId7"/>
    <p:sldId id="264" r:id="rId8"/>
    <p:sldId id="265" r:id="rId9"/>
    <p:sldId id="298" r:id="rId10"/>
    <p:sldId id="266" r:id="rId11"/>
    <p:sldId id="269" r:id="rId12"/>
    <p:sldId id="270" r:id="rId13"/>
    <p:sldId id="299" r:id="rId14"/>
    <p:sldId id="273" r:id="rId15"/>
    <p:sldId id="274" r:id="rId16"/>
    <p:sldId id="303" r:id="rId17"/>
    <p:sldId id="289" r:id="rId18"/>
    <p:sldId id="304" r:id="rId19"/>
  </p:sldIdLst>
  <p:sldSz cx="9144000" cy="6858000" type="letter"/>
  <p:notesSz cx="7315200" cy="96012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33FF"/>
    <a:srgbClr val="FFFF66"/>
    <a:srgbClr val="FFFFCC"/>
    <a:srgbClr val="336699"/>
    <a:srgbClr val="0033CC"/>
    <a:srgbClr val="99CCFF"/>
    <a:srgbClr val="33CCCC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695" autoAdjust="0"/>
  </p:normalViewPr>
  <p:slideViewPr>
    <p:cSldViewPr>
      <p:cViewPr varScale="1">
        <p:scale>
          <a:sx n="147" d="100"/>
          <a:sy n="147" d="100"/>
        </p:scale>
        <p:origin x="196" y="1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>
      <p:cViewPr varScale="1">
        <p:scale>
          <a:sx n="120" d="100"/>
          <a:sy n="120" d="100"/>
        </p:scale>
        <p:origin x="964" y="9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Line 13"/>
          <p:cNvSpPr>
            <a:spLocks noChangeShapeType="1"/>
          </p:cNvSpPr>
          <p:nvPr/>
        </p:nvSpPr>
        <p:spPr bwMode="auto">
          <a:xfrm>
            <a:off x="376238" y="336550"/>
            <a:ext cx="66484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35" name="Line 19"/>
          <p:cNvSpPr>
            <a:spLocks noChangeShapeType="1"/>
          </p:cNvSpPr>
          <p:nvPr/>
        </p:nvSpPr>
        <p:spPr bwMode="auto">
          <a:xfrm>
            <a:off x="303213" y="9191625"/>
            <a:ext cx="66468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61963" y="0"/>
            <a:ext cx="6364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ctr" defTabSz="966788" eaLnBrk="0" hangingPunct="0">
              <a:defRPr sz="1500">
                <a:latin typeface="Arial" charset="0"/>
              </a:defRPr>
            </a:lvl1pPr>
          </a:lstStyle>
          <a:p>
            <a:r>
              <a:rPr lang="en-US" dirty="0">
                <a:latin typeface="Arial Black" panose="020B0A04020102020204" pitchFamily="34" charset="0"/>
              </a:rPr>
              <a:t>Programming In SPARK: Fundamentals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28744" y="9231063"/>
            <a:ext cx="165643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t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800" dirty="0" smtClean="0">
                <a:latin typeface="Arial" charset="0"/>
              </a:rPr>
              <a:t>Packages</a:t>
            </a:r>
            <a:endParaRPr lang="en-US" sz="800" dirty="0">
              <a:latin typeface="Arial" charset="0"/>
            </a:endParaRPr>
          </a:p>
        </p:txBody>
      </p:sp>
      <p:sp>
        <p:nvSpPr>
          <p:cNvPr id="8" name="Rectangle 30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22600" y="9231063"/>
            <a:ext cx="85905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t" anchorCtr="0" compatLnSpc="1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800" dirty="0">
                <a:latin typeface="Arial" charset="0"/>
              </a:rPr>
              <a:t>Page </a:t>
            </a:r>
            <a:fld id="{FC5175E4-648C-4B4A-A1E1-BE0F0AE14F73}" type="slidenum">
              <a:rPr lang="en-US" sz="800">
                <a:latin typeface="Arial" charset="0"/>
              </a:rPr>
              <a:pPr algn="r" eaLnBrk="0" hangingPunct="0"/>
              <a:t>‹#›</a:t>
            </a:fld>
            <a:endParaRPr lang="en-US" sz="800" dirty="0">
              <a:latin typeface="Arial" charset="0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2676982" y="9231063"/>
            <a:ext cx="165643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ctr" anchorCtr="1" compatLnSpc="1">
            <a:prstTxWarp prst="textNoShape">
              <a:avLst/>
            </a:prstTxWarp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356616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71323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06984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42646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1783080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139696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2496312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2852928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 eaLnBrk="0" hangingPunct="0"/>
            <a:r>
              <a:rPr lang="en-US" sz="800" dirty="0">
                <a:latin typeface="Arial" charset="0"/>
              </a:rPr>
              <a:t>Copyright © AdaCore </a:t>
            </a:r>
            <a:r>
              <a:rPr lang="en-US" sz="800" dirty="0" smtClean="0">
                <a:latin typeface="Arial" charset="0"/>
              </a:rPr>
              <a:t>2018</a:t>
            </a:r>
            <a:endParaRPr lang="en-US" sz="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116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655" tIns="46988" rIns="95655" bIns="469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3290888" y="9145588"/>
            <a:ext cx="731837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298" tIns="46988" rIns="92298" bIns="46988">
            <a:spAutoFit/>
          </a:bodyPr>
          <a:lstStyle/>
          <a:p>
            <a:pPr algn="ctr" defTabSz="917575" eaLnBrk="0" hangingPunct="0">
              <a:lnSpc>
                <a:spcPct val="90000"/>
              </a:lnSpc>
            </a:pPr>
            <a:r>
              <a:rPr lang="en-US" sz="1300">
                <a:latin typeface="Times New Roman" pitchFamily="18" charset="0"/>
              </a:rPr>
              <a:t>Page </a:t>
            </a:r>
            <a:fld id="{39A4D83E-E314-4651-B6BD-4D26F58B6290}" type="slidenum">
              <a:rPr lang="en-US" sz="1300">
                <a:latin typeface="Times New Roman" pitchFamily="18" charset="0"/>
              </a:rPr>
              <a:pPr algn="ctr" defTabSz="917575" eaLnBrk="0" hangingPunct="0">
                <a:lnSpc>
                  <a:spcPct val="90000"/>
                </a:lnSpc>
              </a:pPr>
              <a:t>‹#›</a:t>
            </a:fld>
            <a:endParaRPr lang="en-US" sz="1300">
              <a:latin typeface="Times New Roman" pitchFamily="18" charset="0"/>
            </a:endParaRPr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6825" y="727075"/>
            <a:ext cx="4781550" cy="35861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3589118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81878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676330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790628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27894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Maybe initialization requires both values at once, hence two separate initializations (e.g., function calls) </a:t>
            </a:r>
            <a:r>
              <a:rPr lang="en-US" baseline="0" dirty="0" smtClean="0"/>
              <a:t>won’t suffice, unlike </a:t>
            </a:r>
            <a:r>
              <a:rPr lang="en-US" baseline="0" dirty="0" err="1" smtClean="0"/>
              <a:t>Call_Count</a:t>
            </a:r>
            <a:r>
              <a:rPr lang="en-US" baseline="0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8492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39782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- First Page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7"/>
          <p:cNvCxnSpPr>
            <a:cxnSpLocks noChangeShapeType="1"/>
          </p:cNvCxnSpPr>
          <p:nvPr/>
        </p:nvCxnSpPr>
        <p:spPr bwMode="auto">
          <a:xfrm>
            <a:off x="698500" y="3535363"/>
            <a:ext cx="7759700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0" y="0"/>
            <a:ext cx="9144000" cy="2209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pic>
        <p:nvPicPr>
          <p:cNvPr id="20" name="Picture 5" descr="logo_textured_large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85863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3333382" y="3657600"/>
            <a:ext cx="2534018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3333382" y="3904800"/>
            <a:ext cx="2534018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09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609600" y="5715000"/>
            <a:ext cx="4104000" cy="533400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baseline="0">
                <a:solidFill>
                  <a:srgbClr val="91B9DA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09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 baseline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5943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5943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685800" y="2514600"/>
            <a:ext cx="7696200" cy="982800"/>
          </a:xfr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5684520" y="1371600"/>
            <a:ext cx="2849880" cy="2970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accent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0583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 smtClean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904863"/>
          </a:xfrm>
        </p:spPr>
        <p:txBody>
          <a:bodyPr>
            <a:spAutoFit/>
          </a:bodyPr>
          <a:lstStyle>
            <a:lvl1pPr marL="0" indent="0" algn="ctr" rtl="0" fontAlgn="base">
              <a:spcBef>
                <a:spcPct val="0"/>
              </a:spcBef>
              <a:spcAft>
                <a:spcPct val="0"/>
              </a:spcAft>
              <a:buNone/>
              <a:defRPr lang="en-US" sz="4400" b="1" i="0" kern="1200" dirty="0" smtClean="0">
                <a:solidFill>
                  <a:schemeClr val="bg1"/>
                </a:solidFill>
                <a:latin typeface="+mn-lt"/>
                <a:ea typeface="ＭＳ Ｐゴシック" charset="-128"/>
                <a:cs typeface="Helvetic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1858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ADFFBC29-6C99-4ED0-9E5C-9133CAFD2367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7848600" cy="5334000"/>
          </a:xfrm>
        </p:spPr>
        <p:txBody>
          <a:bodyPr/>
          <a:lstStyle>
            <a:lvl1pPr>
              <a:lnSpc>
                <a:spcPct val="100000"/>
              </a:lnSpc>
              <a:spcBef>
                <a:spcPts val="2800"/>
              </a:spcBef>
              <a:defRPr sz="20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200150" indent="-28575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862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EA141FB9-8F52-49B2-B341-FF01A0AC44DD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491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 smtClean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11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3AA237AE-757E-4E82-A3E1-7B034A44453E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40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848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Text Box 6"/>
          <p:cNvSpPr txBox="1">
            <a:spLocks noChangeArrowheads="1"/>
          </p:cNvSpPr>
          <p:nvPr/>
        </p:nvSpPr>
        <p:spPr bwMode="auto">
          <a:xfrm>
            <a:off x="-15875" y="6634163"/>
            <a:ext cx="11657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A6A6A6"/>
                </a:solidFill>
              </a:rPr>
              <a:t>Copyright </a:t>
            </a:r>
            <a:r>
              <a:rPr lang="en-US" sz="800" smtClean="0">
                <a:solidFill>
                  <a:srgbClr val="A6A6A6"/>
                </a:solidFill>
                <a:ea typeface="Verdana" pitchFamily="34" charset="0"/>
                <a:cs typeface="Verdana" pitchFamily="34" charset="0"/>
              </a:rPr>
              <a:t>©</a:t>
            </a:r>
            <a:r>
              <a:rPr lang="en-US" sz="800" smtClean="0">
                <a:solidFill>
                  <a:srgbClr val="A6A6A6"/>
                </a:solidFill>
              </a:rPr>
              <a:t> AdaCore</a:t>
            </a:r>
            <a:endParaRPr lang="fr-FR" sz="800" dirty="0" smtClean="0">
              <a:solidFill>
                <a:srgbClr val="A6A6A6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rgbClr val="404040"/>
        </a:buClr>
        <a:buChar char="•"/>
        <a:defRPr sz="2000" b="1">
          <a:solidFill>
            <a:srgbClr val="404040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8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Packages</a:t>
            </a:r>
            <a:endParaRPr lang="en-US" dirty="0" smtClean="0"/>
          </a:p>
        </p:txBody>
      </p:sp>
      <p:sp>
        <p:nvSpPr>
          <p:cNvPr id="8195" name="Rectangle 19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Introduction</a:t>
            </a:r>
          </a:p>
          <a:p>
            <a:pPr eaLnBrk="1" hangingPunct="1"/>
            <a:r>
              <a:rPr lang="en-US" dirty="0" smtClean="0"/>
              <a:t>Declarations</a:t>
            </a:r>
          </a:p>
          <a:p>
            <a:pPr eaLnBrk="1" hangingPunct="1"/>
            <a:r>
              <a:rPr lang="en-US" dirty="0" smtClean="0"/>
              <a:t>Bodies</a:t>
            </a:r>
          </a:p>
          <a:p>
            <a:pPr eaLnBrk="1" hangingPunct="1"/>
            <a:r>
              <a:rPr lang="en-US" dirty="0" smtClean="0"/>
              <a:t>Executable Parts</a:t>
            </a:r>
          </a:p>
          <a:p>
            <a:pPr eaLnBrk="1" hangingPunct="1"/>
            <a:r>
              <a:rPr lang="en-US" dirty="0" smtClean="0"/>
              <a:t>Summary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Package Bodies</a:t>
            </a:r>
          </a:p>
        </p:txBody>
      </p:sp>
      <p:sp>
        <p:nvSpPr>
          <p:cNvPr id="22531" name="Rectangle 5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Dependent on corresponding package specification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Obsolete if specification changed</a:t>
            </a:r>
          </a:p>
          <a:p>
            <a:pPr eaLnBrk="1" hangingPunct="1"/>
            <a:r>
              <a:rPr lang="en-US" dirty="0" smtClean="0"/>
              <a:t>Required when specification contains declarations requiring completions it cannot contain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Subprogram bodies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Task bodies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Incomplete types in private part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Others...</a:t>
            </a:r>
          </a:p>
          <a:p>
            <a:pPr eaLnBrk="1" hangingPunct="1"/>
            <a:r>
              <a:rPr lang="en-US" dirty="0" smtClean="0"/>
              <a:t>Not allowed if not </a:t>
            </a:r>
            <a:r>
              <a:rPr lang="en-US" i="1" dirty="0" smtClean="0"/>
              <a:t>required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5943600" y="4800600"/>
            <a:ext cx="2731518" cy="11823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spcBef>
                <a:spcPts val="600"/>
              </a:spcBef>
            </a:pPr>
            <a:r>
              <a:rPr lang="en-US" sz="1400" b="1" noProof="1" smtClean="0">
                <a:latin typeface="Calibri" pitchFamily="34" charset="0"/>
              </a:rPr>
              <a:t>package </a:t>
            </a:r>
            <a:r>
              <a:rPr lang="en-US" sz="1400" noProof="1" smtClean="0">
                <a:latin typeface="Calibri" pitchFamily="34" charset="0"/>
              </a:rPr>
              <a:t>Integer_Stack </a:t>
            </a:r>
            <a:r>
              <a:rPr lang="en-US" sz="1400" b="1" noProof="1" smtClean="0">
                <a:latin typeface="Calibri" pitchFamily="34" charset="0"/>
              </a:rPr>
              <a:t>is</a:t>
            </a:r>
            <a:endParaRPr lang="en-US" sz="1400" noProof="1" smtClean="0">
              <a:latin typeface="Calibri" pitchFamily="34" charset="0"/>
            </a:endParaRPr>
          </a:p>
          <a:p>
            <a:pPr marL="228600" lvl="1" eaLnBrk="0" hangingPunct="0">
              <a:spcBef>
                <a:spcPts val="600"/>
              </a:spcBef>
            </a:pPr>
            <a:r>
              <a:rPr lang="en-US" sz="1400" b="1" noProof="1" smtClean="0">
                <a:latin typeface="Calibri" pitchFamily="34" charset="0"/>
              </a:rPr>
              <a:t>procedure </a:t>
            </a:r>
            <a:r>
              <a:rPr lang="en-US" sz="1400" noProof="1" smtClean="0">
                <a:latin typeface="Calibri" pitchFamily="34" charset="0"/>
              </a:rPr>
              <a:t>Push (X : </a:t>
            </a:r>
            <a:r>
              <a:rPr lang="en-US" sz="1400" b="1" noProof="1" smtClean="0">
                <a:latin typeface="Calibri" pitchFamily="34" charset="0"/>
              </a:rPr>
              <a:t>in </a:t>
            </a:r>
            <a:r>
              <a:rPr lang="en-US" sz="1400" noProof="1" smtClean="0">
                <a:latin typeface="Calibri" pitchFamily="34" charset="0"/>
              </a:rPr>
              <a:t>Integer);</a:t>
            </a:r>
          </a:p>
          <a:p>
            <a:pPr marL="228600" lvl="1" eaLnBrk="0" hangingPunct="0">
              <a:spcBef>
                <a:spcPts val="600"/>
              </a:spcBef>
            </a:pPr>
            <a:r>
              <a:rPr lang="en-US" sz="1400" b="1" noProof="1" smtClean="0">
                <a:latin typeface="Calibri" pitchFamily="34" charset="0"/>
              </a:rPr>
              <a:t>procedure </a:t>
            </a:r>
            <a:r>
              <a:rPr lang="en-US" sz="1400" noProof="1" smtClean="0">
                <a:latin typeface="Calibri" pitchFamily="34" charset="0"/>
              </a:rPr>
              <a:t>Pop (X : </a:t>
            </a:r>
            <a:r>
              <a:rPr lang="en-US" sz="1400" b="1" noProof="1" smtClean="0">
                <a:latin typeface="Calibri" pitchFamily="34" charset="0"/>
              </a:rPr>
              <a:t>out </a:t>
            </a:r>
            <a:r>
              <a:rPr lang="en-US" sz="1400" noProof="1" smtClean="0">
                <a:latin typeface="Calibri" pitchFamily="34" charset="0"/>
              </a:rPr>
              <a:t>Integer);</a:t>
            </a:r>
          </a:p>
          <a:p>
            <a:pPr eaLnBrk="0" hangingPunct="0">
              <a:spcBef>
                <a:spcPts val="600"/>
              </a:spcBef>
            </a:pPr>
            <a:r>
              <a:rPr lang="en-US" sz="1400" b="1" noProof="1" smtClean="0">
                <a:latin typeface="Calibri" pitchFamily="34" charset="0"/>
              </a:rPr>
              <a:t>end </a:t>
            </a:r>
            <a:r>
              <a:rPr lang="en-US" sz="1400" noProof="1" smtClean="0">
                <a:latin typeface="Calibri" pitchFamily="34" charset="0"/>
              </a:rPr>
              <a:t>Integer_Stack;</a:t>
            </a:r>
            <a:endParaRPr lang="en-US" sz="1400" noProof="1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6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Example </a:t>
            </a:r>
            <a:r>
              <a:rPr lang="en-US" dirty="0" smtClean="0"/>
              <a:t>Spec That Cannot Have A Body</a:t>
            </a:r>
          </a:p>
        </p:txBody>
      </p:sp>
      <p:sp>
        <p:nvSpPr>
          <p:cNvPr id="24579" name="Rectangle 4"/>
          <p:cNvSpPr>
            <a:spLocks noChangeArrowheads="1"/>
          </p:cNvSpPr>
          <p:nvPr/>
        </p:nvSpPr>
        <p:spPr bwMode="auto">
          <a:xfrm>
            <a:off x="4327525" y="334963"/>
            <a:ext cx="184150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blackWhite">
          <a:xfrm>
            <a:off x="6629400" y="3393893"/>
            <a:ext cx="1828800" cy="828432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0488" tIns="44450" rIns="90488" bIns="44450">
            <a:spAutoFit/>
          </a:bodyPr>
          <a:lstStyle/>
          <a:p>
            <a:pPr algn="ctr" eaLnBrk="0" hangingPunct="0">
              <a:defRPr/>
            </a:pPr>
            <a:r>
              <a:rPr lang="en-US" sz="1600" b="1" dirty="0">
                <a:latin typeface="Arial" charset="0"/>
              </a:rPr>
              <a:t>No package body is required </a:t>
            </a:r>
            <a:r>
              <a:rPr lang="en-US" sz="1600" b="1" i="1" dirty="0" smtClean="0">
                <a:latin typeface="Arial" charset="0"/>
              </a:rPr>
              <a:t>so not allowed</a:t>
            </a:r>
            <a:endParaRPr lang="en-US" sz="1600" b="1" i="1" dirty="0">
              <a:latin typeface="Arial" charset="0"/>
            </a:endParaRPr>
          </a:p>
        </p:txBody>
      </p:sp>
      <p:sp>
        <p:nvSpPr>
          <p:cNvPr id="24581" name="TextBox 2"/>
          <p:cNvSpPr txBox="1">
            <a:spLocks noChangeArrowheads="1"/>
          </p:cNvSpPr>
          <p:nvPr/>
        </p:nvSpPr>
        <p:spPr bwMode="auto">
          <a:xfrm>
            <a:off x="2168813" y="1291619"/>
            <a:ext cx="2811282" cy="5032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31775" algn="l"/>
                <a:tab pos="455613" algn="l"/>
                <a:tab pos="687388" algn="l"/>
                <a:tab pos="911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231775" algn="l"/>
                <a:tab pos="455613" algn="l"/>
                <a:tab pos="687388" algn="l"/>
                <a:tab pos="911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231775" algn="l"/>
                <a:tab pos="455613" algn="l"/>
                <a:tab pos="687388" algn="l"/>
                <a:tab pos="911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231775" algn="l"/>
                <a:tab pos="455613" algn="l"/>
                <a:tab pos="687388" algn="l"/>
                <a:tab pos="911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231775" algn="l"/>
                <a:tab pos="455613" algn="l"/>
                <a:tab pos="687388" algn="l"/>
                <a:tab pos="911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1775" algn="l"/>
                <a:tab pos="455613" algn="l"/>
                <a:tab pos="687388" algn="l"/>
                <a:tab pos="911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1775" algn="l"/>
                <a:tab pos="455613" algn="l"/>
                <a:tab pos="687388" algn="l"/>
                <a:tab pos="911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1775" algn="l"/>
                <a:tab pos="455613" algn="l"/>
                <a:tab pos="687388" algn="l"/>
                <a:tab pos="911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1775" algn="l"/>
                <a:tab pos="455613" algn="l"/>
                <a:tab pos="687388" algn="l"/>
                <a:tab pos="9112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en-US" sz="1400" b="1" noProof="1">
                <a:latin typeface="Calibri" pitchFamily="34" charset="0"/>
              </a:rPr>
              <a:t>package </a:t>
            </a:r>
            <a:r>
              <a:rPr lang="en-US" sz="1400" noProof="1">
                <a:latin typeface="Calibri" pitchFamily="34" charset="0"/>
              </a:rPr>
              <a:t>Graphics_Primitives </a:t>
            </a:r>
            <a:r>
              <a:rPr lang="en-US" sz="1400" b="1" noProof="1">
                <a:latin typeface="Calibri" pitchFamily="34" charset="0"/>
              </a:rPr>
              <a:t>is</a:t>
            </a:r>
          </a:p>
          <a:p>
            <a:pPr eaLnBrk="1" hangingPunct="1">
              <a:lnSpc>
                <a:spcPct val="115000"/>
              </a:lnSpc>
            </a:pPr>
            <a:endParaRPr lang="en-US" sz="1400" noProof="1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</a:pPr>
            <a:r>
              <a:rPr lang="en-US" sz="1400" noProof="1">
                <a:latin typeface="Calibri" pitchFamily="34" charset="0"/>
              </a:rPr>
              <a:t>	</a:t>
            </a:r>
            <a:r>
              <a:rPr lang="en-US" sz="1400" b="1" noProof="1">
                <a:latin typeface="Calibri" pitchFamily="34" charset="0"/>
              </a:rPr>
              <a:t>type </a:t>
            </a:r>
            <a:r>
              <a:rPr lang="en-US" sz="1400" noProof="1">
                <a:latin typeface="Calibri" pitchFamily="34" charset="0"/>
              </a:rPr>
              <a:t>Real </a:t>
            </a:r>
            <a:r>
              <a:rPr lang="en-US" sz="1400" b="1" noProof="1">
                <a:latin typeface="Calibri" pitchFamily="34" charset="0"/>
              </a:rPr>
              <a:t>is digits </a:t>
            </a:r>
            <a:r>
              <a:rPr lang="en-US" sz="1400" noProof="1">
                <a:latin typeface="Calibri" pitchFamily="34" charset="0"/>
              </a:rPr>
              <a:t>12;</a:t>
            </a:r>
          </a:p>
          <a:p>
            <a:pPr eaLnBrk="1" hangingPunct="1">
              <a:lnSpc>
                <a:spcPct val="115000"/>
              </a:lnSpc>
            </a:pPr>
            <a:endParaRPr lang="en-US" sz="1400" noProof="1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</a:pPr>
            <a:r>
              <a:rPr lang="en-US" sz="1400" noProof="1">
                <a:latin typeface="Calibri" pitchFamily="34" charset="0"/>
              </a:rPr>
              <a:t>	</a:t>
            </a:r>
            <a:r>
              <a:rPr lang="en-US" sz="1400" b="1" noProof="1">
                <a:latin typeface="Calibri" pitchFamily="34" charset="0"/>
              </a:rPr>
              <a:t>type </a:t>
            </a:r>
            <a:r>
              <a:rPr lang="en-US" sz="1400" noProof="1">
                <a:latin typeface="Calibri" pitchFamily="34" charset="0"/>
              </a:rPr>
              <a:t>Device_Coordinates </a:t>
            </a:r>
            <a:r>
              <a:rPr lang="en-US" sz="1400" b="1" noProof="1">
                <a:latin typeface="Calibri" pitchFamily="34" charset="0"/>
              </a:rPr>
              <a:t>is</a:t>
            </a:r>
          </a:p>
          <a:p>
            <a:pPr eaLnBrk="1" hangingPunct="1">
              <a:lnSpc>
                <a:spcPct val="115000"/>
              </a:lnSpc>
            </a:pPr>
            <a:r>
              <a:rPr lang="en-US" sz="1400" noProof="1">
                <a:latin typeface="Calibri" pitchFamily="34" charset="0"/>
              </a:rPr>
              <a:t>		</a:t>
            </a:r>
            <a:r>
              <a:rPr lang="en-US" sz="1400" b="1" noProof="1">
                <a:latin typeface="Calibri" pitchFamily="34" charset="0"/>
              </a:rPr>
              <a:t>record</a:t>
            </a:r>
          </a:p>
          <a:p>
            <a:pPr eaLnBrk="1" hangingPunct="1">
              <a:lnSpc>
                <a:spcPct val="115000"/>
              </a:lnSpc>
            </a:pPr>
            <a:r>
              <a:rPr lang="en-US" sz="1400" noProof="1">
                <a:latin typeface="Calibri" pitchFamily="34" charset="0"/>
              </a:rPr>
              <a:t>			X, Y : Integer;</a:t>
            </a:r>
          </a:p>
          <a:p>
            <a:pPr eaLnBrk="1" hangingPunct="1">
              <a:lnSpc>
                <a:spcPct val="115000"/>
              </a:lnSpc>
            </a:pPr>
            <a:r>
              <a:rPr lang="en-US" sz="1400" noProof="1">
                <a:latin typeface="Calibri" pitchFamily="34" charset="0"/>
              </a:rPr>
              <a:t>		</a:t>
            </a:r>
            <a:r>
              <a:rPr lang="en-US" sz="1400" b="1" noProof="1">
                <a:latin typeface="Calibri" pitchFamily="34" charset="0"/>
              </a:rPr>
              <a:t>end record</a:t>
            </a:r>
            <a:r>
              <a:rPr lang="en-US" sz="1400" noProof="1">
                <a:latin typeface="Calibri" pitchFamily="34" charset="0"/>
              </a:rPr>
              <a:t>;</a:t>
            </a:r>
          </a:p>
          <a:p>
            <a:pPr eaLnBrk="1" hangingPunct="1">
              <a:lnSpc>
                <a:spcPct val="115000"/>
              </a:lnSpc>
            </a:pPr>
            <a:endParaRPr lang="en-US" sz="1400" noProof="1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</a:pPr>
            <a:r>
              <a:rPr lang="en-US" sz="1400" noProof="1">
                <a:latin typeface="Calibri" pitchFamily="34" charset="0"/>
              </a:rPr>
              <a:t>	</a:t>
            </a:r>
            <a:r>
              <a:rPr lang="en-US" sz="1400" b="1" noProof="1">
                <a:latin typeface="Calibri" pitchFamily="34" charset="0"/>
              </a:rPr>
              <a:t>type </a:t>
            </a:r>
            <a:r>
              <a:rPr lang="en-US" sz="1400" noProof="1">
                <a:latin typeface="Calibri" pitchFamily="34" charset="0"/>
              </a:rPr>
              <a:t>Normalized_Coordinates </a:t>
            </a:r>
            <a:r>
              <a:rPr lang="en-US" sz="1400" b="1" noProof="1">
                <a:latin typeface="Calibri" pitchFamily="34" charset="0"/>
              </a:rPr>
              <a:t>is</a:t>
            </a:r>
          </a:p>
          <a:p>
            <a:pPr eaLnBrk="1" hangingPunct="1">
              <a:lnSpc>
                <a:spcPct val="115000"/>
              </a:lnSpc>
            </a:pPr>
            <a:r>
              <a:rPr lang="en-US" sz="1400" noProof="1">
                <a:latin typeface="Calibri" pitchFamily="34" charset="0"/>
              </a:rPr>
              <a:t>		</a:t>
            </a:r>
            <a:r>
              <a:rPr lang="en-US" sz="1400" b="1" noProof="1">
                <a:latin typeface="Calibri" pitchFamily="34" charset="0"/>
              </a:rPr>
              <a:t>record</a:t>
            </a:r>
          </a:p>
          <a:p>
            <a:pPr eaLnBrk="1" hangingPunct="1">
              <a:lnSpc>
                <a:spcPct val="115000"/>
              </a:lnSpc>
            </a:pPr>
            <a:r>
              <a:rPr lang="en-US" sz="1400" noProof="1">
                <a:latin typeface="Calibri" pitchFamily="34" charset="0"/>
              </a:rPr>
              <a:t>			X, Y : Real </a:t>
            </a:r>
            <a:r>
              <a:rPr lang="en-US" sz="1400" b="1" noProof="1">
                <a:latin typeface="Calibri" pitchFamily="34" charset="0"/>
              </a:rPr>
              <a:t>range </a:t>
            </a:r>
            <a:r>
              <a:rPr lang="en-US" sz="1400" noProof="1">
                <a:latin typeface="Calibri" pitchFamily="34" charset="0"/>
              </a:rPr>
              <a:t>0.0 .. 1.0;</a:t>
            </a:r>
          </a:p>
          <a:p>
            <a:pPr eaLnBrk="1" hangingPunct="1">
              <a:lnSpc>
                <a:spcPct val="115000"/>
              </a:lnSpc>
            </a:pPr>
            <a:r>
              <a:rPr lang="en-US" sz="1400" noProof="1">
                <a:latin typeface="Calibri" pitchFamily="34" charset="0"/>
              </a:rPr>
              <a:t>		</a:t>
            </a:r>
            <a:r>
              <a:rPr lang="en-US" sz="1400" b="1" noProof="1">
                <a:latin typeface="Calibri" pitchFamily="34" charset="0"/>
              </a:rPr>
              <a:t>end record</a:t>
            </a:r>
            <a:r>
              <a:rPr lang="en-US" sz="1400" noProof="1">
                <a:latin typeface="Calibri" pitchFamily="34" charset="0"/>
              </a:rPr>
              <a:t>;</a:t>
            </a:r>
          </a:p>
          <a:p>
            <a:pPr eaLnBrk="1" hangingPunct="1">
              <a:lnSpc>
                <a:spcPct val="115000"/>
              </a:lnSpc>
            </a:pPr>
            <a:endParaRPr lang="en-US" sz="1400" noProof="1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</a:pPr>
            <a:r>
              <a:rPr lang="en-US" sz="1400" noProof="1">
                <a:latin typeface="Calibri" pitchFamily="34" charset="0"/>
              </a:rPr>
              <a:t>	</a:t>
            </a:r>
            <a:r>
              <a:rPr lang="en-US" sz="1400" b="1" noProof="1">
                <a:latin typeface="Calibri" pitchFamily="34" charset="0"/>
              </a:rPr>
              <a:t>type </a:t>
            </a:r>
            <a:r>
              <a:rPr lang="en-US" sz="1400" noProof="1">
                <a:latin typeface="Calibri" pitchFamily="34" charset="0"/>
              </a:rPr>
              <a:t>Offset </a:t>
            </a:r>
            <a:r>
              <a:rPr lang="en-US" sz="1400" b="1" noProof="1">
                <a:latin typeface="Calibri" pitchFamily="34" charset="0"/>
              </a:rPr>
              <a:t>is</a:t>
            </a:r>
          </a:p>
          <a:p>
            <a:pPr eaLnBrk="1" hangingPunct="1">
              <a:lnSpc>
                <a:spcPct val="115000"/>
              </a:lnSpc>
            </a:pPr>
            <a:r>
              <a:rPr lang="en-US" sz="1400" noProof="1">
                <a:latin typeface="Calibri" pitchFamily="34" charset="0"/>
              </a:rPr>
              <a:t>		</a:t>
            </a:r>
            <a:r>
              <a:rPr lang="en-US" sz="1400" b="1" noProof="1">
                <a:latin typeface="Calibri" pitchFamily="34" charset="0"/>
              </a:rPr>
              <a:t>record</a:t>
            </a:r>
          </a:p>
          <a:p>
            <a:pPr eaLnBrk="1" hangingPunct="1">
              <a:lnSpc>
                <a:spcPct val="115000"/>
              </a:lnSpc>
            </a:pPr>
            <a:r>
              <a:rPr lang="en-US" sz="1400" noProof="1">
                <a:latin typeface="Calibri" pitchFamily="34" charset="0"/>
              </a:rPr>
              <a:t>			X, Y : Real </a:t>
            </a:r>
            <a:r>
              <a:rPr lang="en-US" sz="1400" b="1" noProof="1">
                <a:latin typeface="Calibri" pitchFamily="34" charset="0"/>
              </a:rPr>
              <a:t>range </a:t>
            </a:r>
            <a:r>
              <a:rPr lang="en-US" sz="1400" noProof="1">
                <a:latin typeface="Calibri" pitchFamily="34" charset="0"/>
              </a:rPr>
              <a:t>-1.0 .. 1.0;</a:t>
            </a:r>
          </a:p>
          <a:p>
            <a:pPr eaLnBrk="1" hangingPunct="1">
              <a:lnSpc>
                <a:spcPct val="115000"/>
              </a:lnSpc>
            </a:pPr>
            <a:r>
              <a:rPr lang="en-US" sz="1400" noProof="1">
                <a:latin typeface="Calibri" pitchFamily="34" charset="0"/>
              </a:rPr>
              <a:t>		</a:t>
            </a:r>
            <a:r>
              <a:rPr lang="en-US" sz="1400" b="1" noProof="1">
                <a:latin typeface="Calibri" pitchFamily="34" charset="0"/>
              </a:rPr>
              <a:t>end record</a:t>
            </a:r>
            <a:r>
              <a:rPr lang="en-US" sz="1400" noProof="1">
                <a:latin typeface="Calibri" pitchFamily="34" charset="0"/>
              </a:rPr>
              <a:t>;</a:t>
            </a:r>
          </a:p>
          <a:p>
            <a:pPr eaLnBrk="1" hangingPunct="1">
              <a:lnSpc>
                <a:spcPct val="115000"/>
              </a:lnSpc>
            </a:pPr>
            <a:endParaRPr lang="en-US" sz="1400" noProof="1">
              <a:latin typeface="Calibri" pitchFamily="34" charset="0"/>
            </a:endParaRPr>
          </a:p>
          <a:p>
            <a:pPr eaLnBrk="1" hangingPunct="1">
              <a:lnSpc>
                <a:spcPct val="115000"/>
              </a:lnSpc>
            </a:pPr>
            <a:r>
              <a:rPr lang="en-US" sz="1400" b="1" noProof="1">
                <a:latin typeface="Calibri" pitchFamily="34" charset="0"/>
              </a:rPr>
              <a:t>end </a:t>
            </a:r>
            <a:r>
              <a:rPr lang="en-US" sz="1400" noProof="1">
                <a:latin typeface="Calibri" pitchFamily="34" charset="0"/>
              </a:rPr>
              <a:t>Graphics_Primitives;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29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Example Spec Requiring A Package Body</a:t>
            </a:r>
          </a:p>
        </p:txBody>
      </p:sp>
      <p:sp>
        <p:nvSpPr>
          <p:cNvPr id="18436" name="Rectangle 1028"/>
          <p:cNvSpPr>
            <a:spLocks noChangeArrowheads="1"/>
          </p:cNvSpPr>
          <p:nvPr/>
        </p:nvSpPr>
        <p:spPr bwMode="auto">
          <a:xfrm>
            <a:off x="6303381" y="4313504"/>
            <a:ext cx="1790700" cy="1074653"/>
          </a:xfrm>
          <a:prstGeom prst="rect">
            <a:avLst/>
          </a:prstGeom>
          <a:solidFill>
            <a:srgbClr val="336699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0488" tIns="44450" rIns="90488" bIns="44450">
            <a:spAutoFit/>
          </a:bodyPr>
          <a:lstStyle/>
          <a:p>
            <a:pPr algn="ctr" eaLnBrk="0" hangingPunct="0">
              <a:defRPr/>
            </a:pPr>
            <a:r>
              <a:rPr lang="en-US" sz="1600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 package body is </a:t>
            </a:r>
            <a:r>
              <a:rPr lang="en-US" sz="1600" i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required</a:t>
            </a:r>
            <a:r>
              <a:rPr lang="en-US" sz="1600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to contain the </a:t>
            </a:r>
            <a:r>
              <a:rPr lang="en-US" sz="1600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implementations</a:t>
            </a:r>
            <a:endParaRPr lang="en-US" sz="1600" dirty="0">
              <a:solidFill>
                <a:srgbClr val="FFFF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5604" name="TextBox 2"/>
          <p:cNvSpPr txBox="1">
            <a:spLocks noChangeArrowheads="1"/>
          </p:cNvSpPr>
          <p:nvPr/>
        </p:nvSpPr>
        <p:spPr bwMode="auto">
          <a:xfrm>
            <a:off x="1905000" y="1473466"/>
            <a:ext cx="3918252" cy="4487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34950" algn="l"/>
                <a:tab pos="455613" algn="l"/>
                <a:tab pos="690563" algn="l"/>
                <a:tab pos="1144588" algn="l"/>
                <a:tab pos="1714500" algn="l"/>
                <a:tab pos="200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234950" algn="l"/>
                <a:tab pos="455613" algn="l"/>
                <a:tab pos="690563" algn="l"/>
                <a:tab pos="1144588" algn="l"/>
                <a:tab pos="1714500" algn="l"/>
                <a:tab pos="200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234950" algn="l"/>
                <a:tab pos="455613" algn="l"/>
                <a:tab pos="690563" algn="l"/>
                <a:tab pos="1144588" algn="l"/>
                <a:tab pos="1714500" algn="l"/>
                <a:tab pos="200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234950" algn="l"/>
                <a:tab pos="455613" algn="l"/>
                <a:tab pos="690563" algn="l"/>
                <a:tab pos="1144588" algn="l"/>
                <a:tab pos="1714500" algn="l"/>
                <a:tab pos="200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234950" algn="l"/>
                <a:tab pos="455613" algn="l"/>
                <a:tab pos="690563" algn="l"/>
                <a:tab pos="1144588" algn="l"/>
                <a:tab pos="1714500" algn="l"/>
                <a:tab pos="200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4950" algn="l"/>
                <a:tab pos="455613" algn="l"/>
                <a:tab pos="690563" algn="l"/>
                <a:tab pos="1144588" algn="l"/>
                <a:tab pos="1714500" algn="l"/>
                <a:tab pos="200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4950" algn="l"/>
                <a:tab pos="455613" algn="l"/>
                <a:tab pos="690563" algn="l"/>
                <a:tab pos="1144588" algn="l"/>
                <a:tab pos="1714500" algn="l"/>
                <a:tab pos="200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4950" algn="l"/>
                <a:tab pos="455613" algn="l"/>
                <a:tab pos="690563" algn="l"/>
                <a:tab pos="1144588" algn="l"/>
                <a:tab pos="1714500" algn="l"/>
                <a:tab pos="200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34950" algn="l"/>
                <a:tab pos="455613" algn="l"/>
                <a:tab pos="690563" algn="l"/>
                <a:tab pos="1144588" algn="l"/>
                <a:tab pos="1714500" algn="l"/>
                <a:tab pos="200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sz="1400" b="1" noProof="1">
                <a:latin typeface="Calibri" pitchFamily="34" charset="0"/>
              </a:rPr>
              <a:t>package </a:t>
            </a:r>
            <a:r>
              <a:rPr lang="en-US" sz="1400" noProof="1">
                <a:latin typeface="Calibri" pitchFamily="34" charset="0"/>
              </a:rPr>
              <a:t>VT100 </a:t>
            </a:r>
            <a:r>
              <a:rPr lang="en-US" sz="1400" b="1" noProof="1">
                <a:latin typeface="Calibri" pitchFamily="34" charset="0"/>
              </a:rPr>
              <a:t>is</a:t>
            </a:r>
          </a:p>
          <a:p>
            <a:pPr eaLnBrk="1" hangingPunct="1">
              <a:lnSpc>
                <a:spcPct val="120000"/>
              </a:lnSpc>
            </a:pPr>
            <a:endParaRPr lang="en-US" sz="1400" noProof="1">
              <a:latin typeface="Calibri" pitchFamily="34" charset="0"/>
            </a:endParaRPr>
          </a:p>
          <a:p>
            <a:pPr eaLnBrk="1" hangingPunct="1">
              <a:lnSpc>
                <a:spcPct val="120000"/>
              </a:lnSpc>
              <a:tabLst>
                <a:tab pos="234950" algn="l"/>
                <a:tab pos="455613" algn="l"/>
                <a:tab pos="690563" algn="l"/>
                <a:tab pos="1144588" algn="l"/>
                <a:tab pos="1543050" algn="l"/>
                <a:tab pos="2000250" algn="l"/>
              </a:tabLst>
            </a:pPr>
            <a:r>
              <a:rPr lang="en-US" sz="1400" noProof="1">
                <a:latin typeface="Calibri" pitchFamily="34" charset="0"/>
              </a:rPr>
              <a:t>	</a:t>
            </a:r>
            <a:r>
              <a:rPr lang="en-US" sz="1400" b="1" noProof="1">
                <a:latin typeface="Calibri" pitchFamily="34" charset="0"/>
              </a:rPr>
              <a:t>subtype </a:t>
            </a:r>
            <a:r>
              <a:rPr lang="en-US" sz="1400" noProof="1">
                <a:latin typeface="Calibri" pitchFamily="34" charset="0"/>
              </a:rPr>
              <a:t>Rows	</a:t>
            </a:r>
            <a:r>
              <a:rPr lang="en-US" sz="1400" b="1" noProof="1">
                <a:latin typeface="Calibri" pitchFamily="34" charset="0"/>
              </a:rPr>
              <a:t>is </a:t>
            </a:r>
            <a:r>
              <a:rPr lang="en-US" sz="1400" noProof="1">
                <a:latin typeface="Calibri" pitchFamily="34" charset="0"/>
              </a:rPr>
              <a:t>Integer </a:t>
            </a:r>
            <a:r>
              <a:rPr lang="en-US" sz="1400" b="1" noProof="1">
                <a:latin typeface="Calibri" pitchFamily="34" charset="0"/>
              </a:rPr>
              <a:t>range </a:t>
            </a:r>
            <a:r>
              <a:rPr lang="en-US" sz="1400" noProof="1">
                <a:latin typeface="Calibri" pitchFamily="34" charset="0"/>
              </a:rPr>
              <a:t>1 .. 24;</a:t>
            </a:r>
          </a:p>
          <a:p>
            <a:pPr eaLnBrk="1" hangingPunct="1">
              <a:lnSpc>
                <a:spcPct val="120000"/>
              </a:lnSpc>
              <a:tabLst>
                <a:tab pos="234950" algn="l"/>
                <a:tab pos="455613" algn="l"/>
                <a:tab pos="690563" algn="l"/>
                <a:tab pos="1144588" algn="l"/>
                <a:tab pos="1543050" algn="l"/>
                <a:tab pos="2000250" algn="l"/>
              </a:tabLst>
            </a:pPr>
            <a:r>
              <a:rPr lang="en-US" sz="1400" noProof="1">
                <a:latin typeface="Calibri" pitchFamily="34" charset="0"/>
              </a:rPr>
              <a:t>	</a:t>
            </a:r>
            <a:r>
              <a:rPr lang="en-US" sz="1400" b="1" noProof="1">
                <a:latin typeface="Calibri" pitchFamily="34" charset="0"/>
              </a:rPr>
              <a:t>subtype </a:t>
            </a:r>
            <a:r>
              <a:rPr lang="en-US" sz="1400" noProof="1">
                <a:latin typeface="Calibri" pitchFamily="34" charset="0"/>
              </a:rPr>
              <a:t>Columns	</a:t>
            </a:r>
            <a:r>
              <a:rPr lang="en-US" sz="1400" b="1" noProof="1">
                <a:latin typeface="Calibri" pitchFamily="34" charset="0"/>
              </a:rPr>
              <a:t>is </a:t>
            </a:r>
            <a:r>
              <a:rPr lang="en-US" sz="1400" noProof="1">
                <a:latin typeface="Calibri" pitchFamily="34" charset="0"/>
              </a:rPr>
              <a:t>Integer </a:t>
            </a:r>
            <a:r>
              <a:rPr lang="en-US" sz="1400" b="1" noProof="1">
                <a:latin typeface="Calibri" pitchFamily="34" charset="0"/>
              </a:rPr>
              <a:t>range </a:t>
            </a:r>
            <a:r>
              <a:rPr lang="en-US" sz="1400" noProof="1">
                <a:latin typeface="Calibri" pitchFamily="34" charset="0"/>
              </a:rPr>
              <a:t>1 .. 80;</a:t>
            </a:r>
          </a:p>
          <a:p>
            <a:pPr eaLnBrk="1" hangingPunct="1">
              <a:lnSpc>
                <a:spcPct val="120000"/>
              </a:lnSpc>
            </a:pPr>
            <a:endParaRPr lang="en-US" sz="1400" noProof="1">
              <a:latin typeface="Calibri" pitchFamily="34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sz="1400" noProof="1">
                <a:latin typeface="Calibri" pitchFamily="34" charset="0"/>
              </a:rPr>
              <a:t>	</a:t>
            </a:r>
            <a:r>
              <a:rPr lang="en-US" sz="1400" b="1" noProof="1">
                <a:latin typeface="Calibri" pitchFamily="34" charset="0"/>
              </a:rPr>
              <a:t>type </a:t>
            </a:r>
            <a:r>
              <a:rPr lang="en-US" sz="1400" noProof="1">
                <a:latin typeface="Calibri" pitchFamily="34" charset="0"/>
              </a:rPr>
              <a:t>Position </a:t>
            </a:r>
            <a:r>
              <a:rPr lang="en-US" sz="1400" b="1" noProof="1">
                <a:latin typeface="Calibri" pitchFamily="34" charset="0"/>
              </a:rPr>
              <a:t>is</a:t>
            </a:r>
          </a:p>
          <a:p>
            <a:pPr eaLnBrk="1" hangingPunct="1">
              <a:lnSpc>
                <a:spcPct val="120000"/>
              </a:lnSpc>
            </a:pPr>
            <a:r>
              <a:rPr lang="en-US" sz="1400" noProof="1">
                <a:latin typeface="Calibri" pitchFamily="34" charset="0"/>
              </a:rPr>
              <a:t>		</a:t>
            </a:r>
            <a:r>
              <a:rPr lang="en-US" sz="1400" b="1" noProof="1">
                <a:latin typeface="Calibri" pitchFamily="34" charset="0"/>
              </a:rPr>
              <a:t>record</a:t>
            </a:r>
          </a:p>
          <a:p>
            <a:pPr eaLnBrk="1" hangingPunct="1">
              <a:lnSpc>
                <a:spcPct val="120000"/>
              </a:lnSpc>
              <a:tabLst>
                <a:tab pos="234950" algn="l"/>
                <a:tab pos="455613" algn="l"/>
                <a:tab pos="690563" algn="l"/>
                <a:tab pos="1081088" algn="l"/>
                <a:tab pos="1828800" algn="l"/>
              </a:tabLst>
            </a:pPr>
            <a:r>
              <a:rPr lang="en-US" sz="1400" noProof="1">
                <a:latin typeface="Calibri" pitchFamily="34" charset="0"/>
              </a:rPr>
              <a:t>			Row	: Rows	</a:t>
            </a:r>
            <a:r>
              <a:rPr lang="en-US" sz="1400" noProof="1" smtClean="0">
                <a:latin typeface="Calibri" pitchFamily="34" charset="0"/>
              </a:rPr>
              <a:t>:= Rows'First</a:t>
            </a:r>
            <a:r>
              <a:rPr lang="en-US" sz="1400" noProof="1">
                <a:latin typeface="Calibri" pitchFamily="34" charset="0"/>
              </a:rPr>
              <a:t>;</a:t>
            </a:r>
          </a:p>
          <a:p>
            <a:pPr eaLnBrk="1" hangingPunct="1">
              <a:lnSpc>
                <a:spcPct val="120000"/>
              </a:lnSpc>
              <a:tabLst>
                <a:tab pos="234950" algn="l"/>
                <a:tab pos="455613" algn="l"/>
                <a:tab pos="690563" algn="l"/>
                <a:tab pos="1081088" algn="l"/>
                <a:tab pos="1828800" algn="l"/>
              </a:tabLst>
            </a:pPr>
            <a:r>
              <a:rPr lang="en-US" sz="1400" noProof="1">
                <a:latin typeface="Calibri" pitchFamily="34" charset="0"/>
              </a:rPr>
              <a:t>			Col	: Columns	:= </a:t>
            </a:r>
            <a:r>
              <a:rPr lang="en-US" sz="1400" noProof="1" smtClean="0">
                <a:latin typeface="Calibri" pitchFamily="34" charset="0"/>
              </a:rPr>
              <a:t>Columns'First</a:t>
            </a:r>
            <a:r>
              <a:rPr lang="en-US" sz="1400" noProof="1">
                <a:latin typeface="Calibri" pitchFamily="34" charset="0"/>
              </a:rPr>
              <a:t>;</a:t>
            </a:r>
          </a:p>
          <a:p>
            <a:pPr eaLnBrk="1" hangingPunct="1">
              <a:lnSpc>
                <a:spcPct val="120000"/>
              </a:lnSpc>
              <a:tabLst>
                <a:tab pos="234950" algn="l"/>
                <a:tab pos="455613" algn="l"/>
                <a:tab pos="690563" algn="l"/>
                <a:tab pos="1081088" algn="l"/>
                <a:tab pos="1828800" algn="l"/>
              </a:tabLst>
            </a:pPr>
            <a:r>
              <a:rPr lang="en-US" sz="1400" noProof="1">
                <a:latin typeface="Calibri" pitchFamily="34" charset="0"/>
              </a:rPr>
              <a:t>		</a:t>
            </a:r>
            <a:r>
              <a:rPr lang="en-US" sz="1400" b="1" noProof="1">
                <a:latin typeface="Calibri" pitchFamily="34" charset="0"/>
              </a:rPr>
              <a:t>end record</a:t>
            </a:r>
            <a:r>
              <a:rPr lang="en-US" sz="1400" noProof="1">
                <a:latin typeface="Calibri" pitchFamily="34" charset="0"/>
              </a:rPr>
              <a:t>;</a:t>
            </a:r>
          </a:p>
          <a:p>
            <a:pPr eaLnBrk="1" hangingPunct="1">
              <a:lnSpc>
                <a:spcPct val="120000"/>
              </a:lnSpc>
            </a:pPr>
            <a:endParaRPr lang="en-US" sz="1400" noProof="1">
              <a:latin typeface="Calibri" pitchFamily="34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sz="1400" noProof="1">
                <a:latin typeface="Calibri" pitchFamily="34" charset="0"/>
              </a:rPr>
              <a:t>	</a:t>
            </a:r>
            <a:r>
              <a:rPr lang="en-US" sz="1400" b="1" noProof="1">
                <a:latin typeface="Calibri" pitchFamily="34" charset="0"/>
              </a:rPr>
              <a:t>procedure </a:t>
            </a:r>
            <a:r>
              <a:rPr lang="en-US" sz="1400" noProof="1" smtClean="0">
                <a:latin typeface="Calibri" pitchFamily="34" charset="0"/>
              </a:rPr>
              <a:t>Move_Cursor (To </a:t>
            </a:r>
            <a:r>
              <a:rPr lang="en-US" sz="1400" noProof="1">
                <a:latin typeface="Calibri" pitchFamily="34" charset="0"/>
              </a:rPr>
              <a:t>: </a:t>
            </a:r>
            <a:r>
              <a:rPr lang="en-US" sz="1400" b="1" noProof="1">
                <a:latin typeface="Calibri" pitchFamily="34" charset="0"/>
              </a:rPr>
              <a:t>in </a:t>
            </a:r>
            <a:r>
              <a:rPr lang="en-US" sz="1400" noProof="1" smtClean="0">
                <a:latin typeface="Calibri" pitchFamily="34" charset="0"/>
              </a:rPr>
              <a:t>Position);</a:t>
            </a:r>
            <a:endParaRPr lang="en-US" sz="1400" noProof="1">
              <a:latin typeface="Calibri" pitchFamily="34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sz="1400" noProof="1">
                <a:latin typeface="Calibri" pitchFamily="34" charset="0"/>
              </a:rPr>
              <a:t>	</a:t>
            </a:r>
            <a:r>
              <a:rPr lang="en-US" sz="1400" b="1" noProof="1">
                <a:latin typeface="Calibri" pitchFamily="34" charset="0"/>
              </a:rPr>
              <a:t>procedure </a:t>
            </a:r>
            <a:r>
              <a:rPr lang="en-US" sz="1400" noProof="1">
                <a:latin typeface="Calibri" pitchFamily="34" charset="0"/>
              </a:rPr>
              <a:t>Home;</a:t>
            </a:r>
          </a:p>
          <a:p>
            <a:pPr eaLnBrk="1" hangingPunct="1">
              <a:lnSpc>
                <a:spcPct val="120000"/>
              </a:lnSpc>
            </a:pPr>
            <a:r>
              <a:rPr lang="en-US" sz="1400" noProof="1">
                <a:latin typeface="Calibri" pitchFamily="34" charset="0"/>
              </a:rPr>
              <a:t>	</a:t>
            </a:r>
            <a:r>
              <a:rPr lang="en-US" sz="1400" b="1" noProof="1">
                <a:latin typeface="Calibri" pitchFamily="34" charset="0"/>
              </a:rPr>
              <a:t>procedure </a:t>
            </a:r>
            <a:r>
              <a:rPr lang="en-US" sz="1400" noProof="1">
                <a:latin typeface="Calibri" pitchFamily="34" charset="0"/>
              </a:rPr>
              <a:t>Clear_Screen;</a:t>
            </a:r>
          </a:p>
          <a:p>
            <a:pPr eaLnBrk="1" hangingPunct="1">
              <a:lnSpc>
                <a:spcPct val="120000"/>
              </a:lnSpc>
            </a:pPr>
            <a:r>
              <a:rPr lang="en-US" sz="1400" noProof="1">
                <a:latin typeface="Calibri" pitchFamily="34" charset="0"/>
              </a:rPr>
              <a:t>	</a:t>
            </a:r>
            <a:r>
              <a:rPr lang="en-US" sz="1400" b="1" noProof="1">
                <a:latin typeface="Calibri" pitchFamily="34" charset="0"/>
              </a:rPr>
              <a:t>procedure </a:t>
            </a:r>
            <a:r>
              <a:rPr lang="en-US" sz="1400" noProof="1" smtClean="0">
                <a:latin typeface="Calibri" pitchFamily="34" charset="0"/>
              </a:rPr>
              <a:t>Cursor_Up (Count </a:t>
            </a:r>
            <a:r>
              <a:rPr lang="en-US" sz="1400" noProof="1">
                <a:latin typeface="Calibri" pitchFamily="34" charset="0"/>
              </a:rPr>
              <a:t>: </a:t>
            </a:r>
            <a:r>
              <a:rPr lang="en-US" sz="1400" b="1" noProof="1">
                <a:latin typeface="Calibri" pitchFamily="34" charset="0"/>
              </a:rPr>
              <a:t>in </a:t>
            </a:r>
            <a:r>
              <a:rPr lang="en-US" sz="1400" noProof="1">
                <a:latin typeface="Calibri" pitchFamily="34" charset="0"/>
              </a:rPr>
              <a:t>Positive := </a:t>
            </a:r>
            <a:r>
              <a:rPr lang="en-US" sz="1400" noProof="1" smtClean="0">
                <a:latin typeface="Calibri" pitchFamily="34" charset="0"/>
              </a:rPr>
              <a:t>1);</a:t>
            </a:r>
            <a:endParaRPr lang="en-US" sz="1400" noProof="1">
              <a:latin typeface="Calibri" pitchFamily="34" charset="0"/>
            </a:endParaRPr>
          </a:p>
          <a:p>
            <a:pPr eaLnBrk="1" hangingPunct="1">
              <a:lnSpc>
                <a:spcPct val="120000"/>
              </a:lnSpc>
            </a:pPr>
            <a:endParaRPr lang="en-US" sz="1400" noProof="1">
              <a:latin typeface="Calibri" pitchFamily="34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sz="1400" b="1" noProof="1">
                <a:latin typeface="Calibri" pitchFamily="34" charset="0"/>
              </a:rPr>
              <a:t>end </a:t>
            </a:r>
            <a:r>
              <a:rPr lang="en-US" sz="1400" noProof="1">
                <a:latin typeface="Calibri" pitchFamily="34" charset="0"/>
              </a:rPr>
              <a:t>VT100;</a:t>
            </a:r>
          </a:p>
        </p:txBody>
      </p:sp>
      <p:sp>
        <p:nvSpPr>
          <p:cNvPr id="25605" name="Right Brace 3"/>
          <p:cNvSpPr>
            <a:spLocks/>
          </p:cNvSpPr>
          <p:nvPr/>
        </p:nvSpPr>
        <p:spPr bwMode="auto">
          <a:xfrm>
            <a:off x="5731881" y="4342079"/>
            <a:ext cx="381000" cy="1143000"/>
          </a:xfrm>
          <a:prstGeom prst="rightBrace">
            <a:avLst>
              <a:gd name="adj1" fmla="val 23653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i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auto">
          <a:xfrm>
            <a:off x="685800" y="3097160"/>
            <a:ext cx="30480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94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</a:p>
        </p:txBody>
      </p:sp>
      <p:sp>
        <p:nvSpPr>
          <p:cNvPr id="8195" name="Rectangle 19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Declarations</a:t>
            </a:r>
          </a:p>
          <a:p>
            <a:r>
              <a:rPr lang="en-US" dirty="0" smtClean="0"/>
              <a:t>Bodies</a:t>
            </a:r>
          </a:p>
          <a:p>
            <a:r>
              <a:rPr lang="en-US" dirty="0" smtClean="0"/>
              <a:t>Executable Parts</a:t>
            </a:r>
          </a:p>
          <a:p>
            <a:r>
              <a:rPr lang="en-US" dirty="0" smtClean="0"/>
              <a:t>Summary</a:t>
            </a:r>
          </a:p>
        </p:txBody>
      </p:sp>
      <p:pic>
        <p:nvPicPr>
          <p:cNvPr id="6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3237" y="5029200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62935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6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Optional Executable Part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2900363" y="1935163"/>
            <a:ext cx="4760920" cy="2398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25000"/>
              </a:lnSpc>
            </a:pPr>
            <a:r>
              <a:rPr lang="en-US" dirty="0" err="1"/>
              <a:t>package_body</a:t>
            </a:r>
            <a:r>
              <a:rPr lang="en-US" dirty="0"/>
              <a:t> ::=</a:t>
            </a:r>
          </a:p>
          <a:p>
            <a:pPr lvl="1" eaLnBrk="0" hangingPunct="0">
              <a:lnSpc>
                <a:spcPct val="125000"/>
              </a:lnSpc>
              <a:spcBef>
                <a:spcPts val="600"/>
              </a:spcBef>
            </a:pPr>
            <a:r>
              <a:rPr lang="en-US" b="1" dirty="0"/>
              <a:t>package body </a:t>
            </a:r>
            <a:r>
              <a:rPr lang="en-US" i="1" dirty="0" smtClean="0"/>
              <a:t>name </a:t>
            </a:r>
            <a:r>
              <a:rPr lang="en-US" b="1" dirty="0"/>
              <a:t>is</a:t>
            </a:r>
          </a:p>
          <a:p>
            <a:pPr lvl="2" eaLnBrk="0" hangingPunct="0">
              <a:lnSpc>
                <a:spcPct val="125000"/>
              </a:lnSpc>
            </a:pPr>
            <a:r>
              <a:rPr lang="en-US" dirty="0" err="1"/>
              <a:t>declarative_part</a:t>
            </a:r>
            <a:endParaRPr lang="en-US" dirty="0"/>
          </a:p>
          <a:p>
            <a:pPr lvl="1" eaLnBrk="0" hangingPunct="0">
              <a:lnSpc>
                <a:spcPct val="125000"/>
              </a:lnSpc>
              <a:spcBef>
                <a:spcPts val="1200"/>
              </a:spcBef>
            </a:pPr>
            <a:r>
              <a:rPr lang="en-US" b="1" dirty="0"/>
              <a:t>[ begin</a:t>
            </a:r>
          </a:p>
          <a:p>
            <a:pPr lvl="2" eaLnBrk="0" hangingPunct="0">
              <a:lnSpc>
                <a:spcPct val="125000"/>
              </a:lnSpc>
            </a:pPr>
            <a:r>
              <a:rPr lang="en-US" dirty="0" err="1"/>
              <a:t>handled_sequence_of_statements</a:t>
            </a:r>
            <a:r>
              <a:rPr lang="en-US" dirty="0"/>
              <a:t> ]</a:t>
            </a:r>
          </a:p>
          <a:p>
            <a:pPr lvl="1" eaLnBrk="0" hangingPunct="0">
              <a:lnSpc>
                <a:spcPct val="125000"/>
              </a:lnSpc>
            </a:pPr>
            <a:r>
              <a:rPr lang="en-US" b="1" dirty="0"/>
              <a:t>end </a:t>
            </a:r>
            <a:r>
              <a:rPr lang="en-US" dirty="0"/>
              <a:t>[ </a:t>
            </a:r>
            <a:r>
              <a:rPr lang="en-US" i="1" dirty="0" smtClean="0"/>
              <a:t>name </a:t>
            </a:r>
            <a:r>
              <a:rPr lang="en-US" dirty="0"/>
              <a:t>];</a:t>
            </a: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blackWhite">
          <a:xfrm>
            <a:off x="1066800" y="3276600"/>
            <a:ext cx="1298575" cy="925513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>
              <a:defRPr/>
            </a:pPr>
            <a:r>
              <a:rPr lang="en-US">
                <a:latin typeface="Arial" charset="0"/>
              </a:rPr>
              <a:t>Optional</a:t>
            </a:r>
          </a:p>
          <a:p>
            <a:pPr algn="ctr" eaLnBrk="0" hangingPunct="0">
              <a:defRPr/>
            </a:pPr>
            <a:r>
              <a:rPr lang="en-US">
                <a:latin typeface="Arial" charset="0"/>
              </a:rPr>
              <a:t>executable</a:t>
            </a:r>
          </a:p>
          <a:p>
            <a:pPr algn="ctr" eaLnBrk="0" hangingPunct="0">
              <a:defRPr/>
            </a:pPr>
            <a:r>
              <a:rPr lang="en-US">
                <a:latin typeface="Arial" charset="0"/>
              </a:rPr>
              <a:t>part</a:t>
            </a:r>
          </a:p>
        </p:txBody>
      </p:sp>
      <p:sp>
        <p:nvSpPr>
          <p:cNvPr id="29701" name="AutoShape 12"/>
          <p:cNvSpPr>
            <a:spLocks/>
          </p:cNvSpPr>
          <p:nvPr/>
        </p:nvSpPr>
        <p:spPr bwMode="auto">
          <a:xfrm>
            <a:off x="3200400" y="3315928"/>
            <a:ext cx="152400" cy="762000"/>
          </a:xfrm>
          <a:prstGeom prst="leftBrace">
            <a:avLst>
              <a:gd name="adj1" fmla="val 4166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29702" name="AutoShape 15"/>
          <p:cNvCxnSpPr>
            <a:cxnSpLocks noChangeShapeType="1"/>
            <a:stCxn id="21512" idx="3"/>
            <a:endCxn id="29701" idx="1"/>
          </p:cNvCxnSpPr>
          <p:nvPr/>
        </p:nvCxnSpPr>
        <p:spPr bwMode="auto">
          <a:xfrm flipV="1">
            <a:off x="2365375" y="3696928"/>
            <a:ext cx="835025" cy="42429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5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Executable Part Semantics</a:t>
            </a:r>
          </a:p>
        </p:txBody>
      </p:sp>
      <p:sp>
        <p:nvSpPr>
          <p:cNvPr id="30723" name="Rectangle 6"/>
          <p:cNvSpPr>
            <a:spLocks noGrp="1" noChangeArrowheads="1"/>
          </p:cNvSpPr>
          <p:nvPr>
            <p:ph sz="half" idx="10"/>
          </p:nvPr>
        </p:nvSpPr>
        <p:spPr>
          <a:xfrm>
            <a:off x="685800" y="1143000"/>
            <a:ext cx="8077200" cy="5334000"/>
          </a:xfrm>
        </p:spPr>
        <p:txBody>
          <a:bodyPr/>
          <a:lstStyle/>
          <a:p>
            <a:pPr eaLnBrk="1" hangingPunct="1"/>
            <a:r>
              <a:rPr lang="en-US" dirty="0" smtClean="0"/>
              <a:t>Executed only once, when package is elaborated</a:t>
            </a:r>
          </a:p>
          <a:p>
            <a:pPr eaLnBrk="1" hangingPunct="1"/>
            <a:r>
              <a:rPr lang="en-US" dirty="0" smtClean="0"/>
              <a:t>Ideal when </a:t>
            </a:r>
            <a:r>
              <a:rPr lang="en-US" i="1" dirty="0" smtClean="0"/>
              <a:t>statements</a:t>
            </a:r>
            <a:r>
              <a:rPr lang="en-US" dirty="0" smtClean="0"/>
              <a:t> are </a:t>
            </a:r>
            <a:r>
              <a:rPr lang="en-US" dirty="0"/>
              <a:t>required </a:t>
            </a:r>
            <a:r>
              <a:rPr lang="en-US" dirty="0" smtClean="0"/>
              <a:t>for initialization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Otherwise initial values in variable declarations would suffice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154877" y="2971800"/>
            <a:ext cx="4779323" cy="3367589"/>
            <a:chOff x="2057400" y="2971800"/>
            <a:chExt cx="4779323" cy="3367589"/>
          </a:xfrm>
        </p:grpSpPr>
        <p:sp>
          <p:nvSpPr>
            <p:cNvPr id="2" name="Double Wave 1"/>
            <p:cNvSpPr/>
            <p:nvPr/>
          </p:nvSpPr>
          <p:spPr bwMode="auto">
            <a:xfrm>
              <a:off x="2305664" y="5638800"/>
              <a:ext cx="2141397" cy="381000"/>
            </a:xfrm>
            <a:prstGeom prst="double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0724" name="Rectangle 4"/>
            <p:cNvSpPr>
              <a:spLocks noChangeArrowheads="1"/>
            </p:cNvSpPr>
            <p:nvPr/>
          </p:nvSpPr>
          <p:spPr bwMode="auto">
            <a:xfrm>
              <a:off x="2057400" y="2971800"/>
              <a:ext cx="4779323" cy="3367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spcBef>
                  <a:spcPts val="600"/>
                </a:spcBef>
              </a:pPr>
              <a:r>
                <a:rPr lang="en-US" sz="1600" b="1" noProof="1" smtClean="0">
                  <a:latin typeface="Calibri" pitchFamily="34" charset="0"/>
                </a:rPr>
                <a:t>package body </a:t>
              </a:r>
              <a:r>
                <a:rPr lang="en-US" sz="1600" noProof="1" smtClean="0">
                  <a:latin typeface="Calibri" pitchFamily="34" charset="0"/>
                </a:rPr>
                <a:t>Random </a:t>
              </a:r>
              <a:r>
                <a:rPr lang="en-US" sz="1600" b="1" noProof="1" smtClean="0">
                  <a:latin typeface="Calibri" pitchFamily="34" charset="0"/>
                </a:rPr>
                <a:t>is</a:t>
              </a:r>
              <a:endParaRPr lang="en-US" sz="1600" noProof="1" smtClean="0">
                <a:latin typeface="Calibri" pitchFamily="34" charset="0"/>
              </a:endParaRPr>
            </a:p>
            <a:p>
              <a:pPr marL="228600" lvl="1" eaLnBrk="0" hangingPunct="0">
                <a:spcBef>
                  <a:spcPts val="1800"/>
                </a:spcBef>
              </a:pPr>
              <a:r>
                <a:rPr lang="en-US" sz="1600" noProof="1" smtClean="0">
                  <a:latin typeface="Calibri" pitchFamily="34" charset="0"/>
                </a:rPr>
                <a:t>Seed1, Seed2 : Integer;</a:t>
              </a:r>
            </a:p>
            <a:p>
              <a:pPr marL="228600" lvl="1" eaLnBrk="0" hangingPunct="0">
                <a:spcBef>
                  <a:spcPts val="1800"/>
                </a:spcBef>
              </a:pPr>
              <a:r>
                <a:rPr lang="en-US" sz="1600" noProof="1" smtClean="0">
                  <a:latin typeface="Calibri" pitchFamily="34" charset="0"/>
                </a:rPr>
                <a:t>Call_Count : Natural := 0;</a:t>
              </a:r>
            </a:p>
            <a:p>
              <a:pPr marL="228600" lvl="1" eaLnBrk="0" hangingPunct="0">
                <a:spcBef>
                  <a:spcPts val="1800"/>
                </a:spcBef>
              </a:pPr>
              <a:r>
                <a:rPr lang="en-US" sz="1600" b="1" noProof="1" smtClean="0">
                  <a:latin typeface="Calibri" pitchFamily="34" charset="0"/>
                </a:rPr>
                <a:t>procedure </a:t>
              </a:r>
              <a:r>
                <a:rPr lang="en-US" sz="1600" noProof="1" smtClean="0">
                  <a:latin typeface="Calibri" pitchFamily="34" charset="0"/>
                </a:rPr>
                <a:t>Initialize (Seed1, Seed2 : </a:t>
              </a:r>
              <a:r>
                <a:rPr lang="en-US" sz="1600" b="1" noProof="1" smtClean="0">
                  <a:latin typeface="Calibri" pitchFamily="34" charset="0"/>
                </a:rPr>
                <a:t>out </a:t>
              </a:r>
              <a:r>
                <a:rPr lang="en-US" sz="1600" noProof="1" smtClean="0">
                  <a:latin typeface="Calibri" pitchFamily="34" charset="0"/>
                </a:rPr>
                <a:t>Integer) </a:t>
              </a:r>
              <a:r>
                <a:rPr lang="en-US" sz="1600" b="1" noProof="1" smtClean="0">
                  <a:latin typeface="Calibri" pitchFamily="34" charset="0"/>
                </a:rPr>
                <a:t>is </a:t>
              </a:r>
              <a:r>
                <a:rPr lang="en-US" sz="1600" noProof="1" smtClean="0">
                  <a:latin typeface="Calibri" pitchFamily="34" charset="0"/>
                </a:rPr>
                <a:t>...</a:t>
              </a:r>
            </a:p>
            <a:p>
              <a:pPr marL="228600" lvl="1" eaLnBrk="0" hangingPunct="0">
                <a:spcBef>
                  <a:spcPts val="1800"/>
                </a:spcBef>
              </a:pPr>
              <a:r>
                <a:rPr lang="en-US" sz="1600" b="1" noProof="1" smtClean="0">
                  <a:latin typeface="Calibri" pitchFamily="34" charset="0"/>
                </a:rPr>
                <a:t>function </a:t>
              </a:r>
              <a:r>
                <a:rPr lang="en-US" sz="1600" noProof="1" smtClean="0">
                  <a:latin typeface="Calibri" pitchFamily="34" charset="0"/>
                </a:rPr>
                <a:t>Number </a:t>
              </a:r>
              <a:r>
                <a:rPr lang="en-US" sz="1600" b="1" noProof="1" smtClean="0">
                  <a:latin typeface="Calibri" pitchFamily="34" charset="0"/>
                </a:rPr>
                <a:t>return </a:t>
              </a:r>
              <a:r>
                <a:rPr lang="en-US" sz="1600" noProof="1" smtClean="0">
                  <a:latin typeface="Calibri" pitchFamily="34" charset="0"/>
                </a:rPr>
                <a:t>Real </a:t>
              </a:r>
              <a:r>
                <a:rPr lang="en-US" sz="1600" b="1" noProof="1" smtClean="0">
                  <a:latin typeface="Calibri" pitchFamily="34" charset="0"/>
                </a:rPr>
                <a:t>is </a:t>
              </a:r>
              <a:r>
                <a:rPr lang="en-US" sz="1600" noProof="1" smtClean="0">
                  <a:latin typeface="Calibri" pitchFamily="34" charset="0"/>
                </a:rPr>
                <a:t>...</a:t>
              </a:r>
            </a:p>
            <a:p>
              <a:pPr eaLnBrk="0" hangingPunct="0">
                <a:spcBef>
                  <a:spcPts val="1800"/>
                </a:spcBef>
              </a:pPr>
              <a:r>
                <a:rPr lang="en-US" sz="1600" b="1" noProof="1" smtClean="0">
                  <a:latin typeface="Calibri" pitchFamily="34" charset="0"/>
                </a:rPr>
                <a:t>begin </a:t>
              </a:r>
              <a:r>
                <a:rPr lang="en-US" sz="1600" noProof="1" smtClean="0">
                  <a:latin typeface="Calibri" pitchFamily="34" charset="0"/>
                </a:rPr>
                <a:t>-- Random</a:t>
              </a:r>
            </a:p>
            <a:p>
              <a:pPr marL="228600" lvl="1" eaLnBrk="0" hangingPunct="0">
                <a:spcBef>
                  <a:spcPts val="600"/>
                </a:spcBef>
              </a:pPr>
              <a:r>
                <a:rPr lang="en-US" sz="1600" noProof="1" smtClean="0">
                  <a:latin typeface="Calibri" pitchFamily="34" charset="0"/>
                </a:rPr>
                <a:t>Initialize (Seed1, Seed2);</a:t>
              </a:r>
            </a:p>
            <a:p>
              <a:pPr eaLnBrk="0" hangingPunct="0">
                <a:spcBef>
                  <a:spcPts val="600"/>
                </a:spcBef>
              </a:pPr>
              <a:r>
                <a:rPr lang="en-US" sz="1600" b="1" noProof="1" smtClean="0">
                  <a:latin typeface="Calibri" pitchFamily="34" charset="0"/>
                </a:rPr>
                <a:t>end </a:t>
              </a:r>
              <a:r>
                <a:rPr lang="en-US" sz="1600" noProof="1" smtClean="0">
                  <a:latin typeface="Calibri" pitchFamily="34" charset="0"/>
                </a:rPr>
                <a:t>Random;</a:t>
              </a:r>
              <a:endParaRPr lang="en-US" sz="1600" noProof="1">
                <a:latin typeface="Calibri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auto">
          <a:xfrm>
            <a:off x="685800" y="3746679"/>
            <a:ext cx="20574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94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</a:p>
        </p:txBody>
      </p:sp>
      <p:sp>
        <p:nvSpPr>
          <p:cNvPr id="8195" name="Rectangle 19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Declarations</a:t>
            </a:r>
          </a:p>
          <a:p>
            <a:r>
              <a:rPr lang="en-US" dirty="0" smtClean="0"/>
              <a:t>Bodies</a:t>
            </a:r>
          </a:p>
          <a:p>
            <a:r>
              <a:rPr lang="en-US" dirty="0" smtClean="0"/>
              <a:t>Executable Parts</a:t>
            </a:r>
          </a:p>
          <a:p>
            <a:r>
              <a:rPr lang="en-US" dirty="0" smtClean="0"/>
              <a:t>Summary</a:t>
            </a:r>
          </a:p>
        </p:txBody>
      </p:sp>
      <p:pic>
        <p:nvPicPr>
          <p:cNvPr id="6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3237" y="5029200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89324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6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Summary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smtClean="0"/>
              <a:t>Emphasizes separations of concerns</a:t>
            </a:r>
          </a:p>
          <a:p>
            <a:pPr eaLnBrk="1" hangingPunct="1">
              <a:defRPr/>
            </a:pPr>
            <a:r>
              <a:rPr lang="en-US" dirty="0" smtClean="0"/>
              <a:t>Solves the global visibility problem</a:t>
            </a:r>
          </a:p>
          <a:p>
            <a:pPr lvl="1" eaLnBrk="1" hangingPunct="1">
              <a:defRPr/>
            </a:pPr>
            <a:r>
              <a:rPr lang="en-US" dirty="0" smtClean="0"/>
              <a:t>Only those items in the specification are exported</a:t>
            </a:r>
          </a:p>
          <a:p>
            <a:pPr eaLnBrk="1" hangingPunct="1">
              <a:defRPr/>
            </a:pPr>
            <a:r>
              <a:rPr lang="en-US" dirty="0" smtClean="0"/>
              <a:t>Enforces software engineering principles</a:t>
            </a:r>
          </a:p>
          <a:p>
            <a:pPr lvl="1" eaLnBrk="1" hangingPunct="1">
              <a:defRPr/>
            </a:pPr>
            <a:r>
              <a:rPr lang="en-US" dirty="0" smtClean="0"/>
              <a:t>Information hiding</a:t>
            </a:r>
          </a:p>
          <a:p>
            <a:pPr lvl="1" eaLnBrk="1" hangingPunct="1">
              <a:defRPr/>
            </a:pPr>
            <a:r>
              <a:rPr lang="en-US" dirty="0" smtClean="0"/>
              <a:t>Abstraction</a:t>
            </a:r>
          </a:p>
          <a:p>
            <a:pPr eaLnBrk="1" hangingPunct="1">
              <a:defRPr/>
            </a:pPr>
            <a:r>
              <a:rPr lang="en-US" dirty="0" smtClean="0"/>
              <a:t>Implementation can’t be corrupted by clients</a:t>
            </a:r>
          </a:p>
          <a:p>
            <a:pPr lvl="1" eaLnBrk="1" hangingPunct="1">
              <a:defRPr/>
            </a:pPr>
            <a:r>
              <a:rPr lang="en-US" dirty="0" smtClean="0"/>
              <a:t>Compiler won’t let clients compile references to internals</a:t>
            </a:r>
          </a:p>
          <a:p>
            <a:pPr eaLnBrk="1" hangingPunct="1">
              <a:defRPr/>
            </a:pPr>
            <a:r>
              <a:rPr lang="en-US" dirty="0" smtClean="0"/>
              <a:t>Bugs must be in the implementation, not clients</a:t>
            </a:r>
          </a:p>
          <a:p>
            <a:pPr lvl="1" eaLnBrk="1" hangingPunct="1">
              <a:defRPr/>
            </a:pPr>
            <a:r>
              <a:rPr lang="en-US" dirty="0" smtClean="0"/>
              <a:t>Only body implementation code has to be understood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830164"/>
          </a:xfrm>
        </p:spPr>
        <p:txBody>
          <a:bodyPr/>
          <a:lstStyle/>
          <a:p>
            <a:r>
              <a:rPr lang="en-US" smtClean="0"/>
              <a:t>Packages Lab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583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Packages</a:t>
            </a:r>
          </a:p>
        </p:txBody>
      </p:sp>
      <p:sp>
        <p:nvSpPr>
          <p:cNvPr id="9219" name="Rectangle 12"/>
          <p:cNvSpPr>
            <a:spLocks noGrp="1" noChangeArrowheads="1"/>
          </p:cNvSpPr>
          <p:nvPr>
            <p:ph sz="half" idx="10"/>
          </p:nvPr>
        </p:nvSpPr>
        <p:spPr>
          <a:xfrm>
            <a:off x="685800" y="1143000"/>
            <a:ext cx="8077200" cy="5334000"/>
          </a:xfrm>
        </p:spPr>
        <p:txBody>
          <a:bodyPr/>
          <a:lstStyle/>
          <a:p>
            <a:r>
              <a:rPr lang="en-US" dirty="0" smtClean="0"/>
              <a:t>Enforce separation of client from implementation</a:t>
            </a:r>
          </a:p>
          <a:p>
            <a:pPr lvl="1"/>
            <a:r>
              <a:rPr lang="en-US" dirty="0" smtClean="0"/>
              <a:t>In terms of compile-time visibility</a:t>
            </a:r>
          </a:p>
          <a:p>
            <a:pPr lvl="1"/>
            <a:r>
              <a:rPr lang="en-US" dirty="0" smtClean="0"/>
              <a:t>For data</a:t>
            </a:r>
          </a:p>
          <a:p>
            <a:pPr lvl="1"/>
            <a:r>
              <a:rPr lang="en-US" dirty="0" smtClean="0"/>
              <a:t>For type representation, when combined with “private” types</a:t>
            </a:r>
          </a:p>
          <a:p>
            <a:pPr lvl="2"/>
            <a:r>
              <a:rPr lang="en-US" dirty="0" smtClean="0"/>
              <a:t>Abstract Data Types</a:t>
            </a:r>
          </a:p>
          <a:p>
            <a:r>
              <a:rPr lang="en-US" dirty="0" smtClean="0"/>
              <a:t>Provide basic namespace control</a:t>
            </a:r>
          </a:p>
          <a:p>
            <a:r>
              <a:rPr lang="en-US" dirty="0" smtClean="0"/>
              <a:t>Directly support software engineering principles</a:t>
            </a:r>
          </a:p>
          <a:p>
            <a:pPr lvl="1"/>
            <a:r>
              <a:rPr lang="en-US" dirty="0" smtClean="0"/>
              <a:t>Especially in combination with “private” types</a:t>
            </a:r>
          </a:p>
          <a:p>
            <a:pPr lvl="1"/>
            <a:r>
              <a:rPr lang="en-US" dirty="0" smtClean="0"/>
              <a:t>Modularity</a:t>
            </a:r>
          </a:p>
          <a:p>
            <a:pPr lvl="1"/>
            <a:r>
              <a:rPr lang="en-US" dirty="0" smtClean="0"/>
              <a:t>Information Hiding (Encapsulation)</a:t>
            </a:r>
          </a:p>
          <a:p>
            <a:pPr lvl="1"/>
            <a:r>
              <a:rPr lang="en-US" dirty="0" smtClean="0"/>
              <a:t>Abstraction</a:t>
            </a:r>
          </a:p>
          <a:p>
            <a:pPr lvl="1"/>
            <a:r>
              <a:rPr lang="en-US" dirty="0" smtClean="0"/>
              <a:t>Separation of Concerns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ave 2"/>
          <p:cNvSpPr/>
          <p:nvPr/>
        </p:nvSpPr>
        <p:spPr bwMode="auto">
          <a:xfrm>
            <a:off x="2864031" y="4761272"/>
            <a:ext cx="533400" cy="228600"/>
          </a:xfrm>
          <a:prstGeom prst="wave">
            <a:avLst>
              <a:gd name="adj1" fmla="val 7292"/>
              <a:gd name="adj2" fmla="val 0"/>
            </a:avLst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Oval 1"/>
          <p:cNvSpPr/>
          <p:nvPr/>
        </p:nvSpPr>
        <p:spPr bwMode="auto">
          <a:xfrm>
            <a:off x="5715000" y="1401763"/>
            <a:ext cx="228600" cy="350837"/>
          </a:xfrm>
          <a:prstGeom prst="ellipse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410" name="Rectangle 8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Basic Syntax and Nomenclature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357313" y="1401763"/>
            <a:ext cx="4623061" cy="4435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30000"/>
              </a:lnSpc>
              <a:tabLst>
                <a:tab pos="571500" algn="l"/>
                <a:tab pos="971550" algn="l"/>
                <a:tab pos="2400300" algn="l"/>
                <a:tab pos="2628900" algn="l"/>
                <a:tab pos="2686050" algn="l"/>
              </a:tabLst>
            </a:pPr>
            <a:r>
              <a:rPr lang="en-US" sz="1600" noProof="1" smtClean="0"/>
              <a:t>package_declaration ::=  package_specification</a:t>
            </a:r>
            <a:r>
              <a:rPr lang="en-US" sz="1600" b="1" i="1" noProof="1" smtClean="0"/>
              <a:t> </a:t>
            </a:r>
            <a:r>
              <a:rPr lang="en-US" sz="1600" b="1" noProof="1" smtClean="0"/>
              <a:t>;</a:t>
            </a:r>
            <a:endParaRPr lang="en-US" sz="1600" noProof="1" smtClean="0"/>
          </a:p>
          <a:p>
            <a:pPr eaLnBrk="0" hangingPunct="0">
              <a:lnSpc>
                <a:spcPct val="130000"/>
              </a:lnSpc>
              <a:tabLst>
                <a:tab pos="571500" algn="l"/>
                <a:tab pos="971550" algn="l"/>
                <a:tab pos="2400300" algn="l"/>
                <a:tab pos="2628900" algn="l"/>
                <a:tab pos="2686050" algn="l"/>
              </a:tabLst>
            </a:pPr>
            <a:endParaRPr lang="en-US" sz="1600" noProof="1" smtClean="0"/>
          </a:p>
          <a:p>
            <a:pPr eaLnBrk="0" hangingPunct="0">
              <a:lnSpc>
                <a:spcPct val="130000"/>
              </a:lnSpc>
              <a:tabLst>
                <a:tab pos="571500" algn="l"/>
                <a:tab pos="971550" algn="l"/>
                <a:tab pos="2400300" algn="l"/>
                <a:tab pos="2628900" algn="l"/>
                <a:tab pos="2686050" algn="l"/>
              </a:tabLst>
            </a:pPr>
            <a:r>
              <a:rPr lang="en-US" sz="1600" noProof="1" smtClean="0"/>
              <a:t>package_specification ::=	</a:t>
            </a:r>
          </a:p>
          <a:p>
            <a:pPr eaLnBrk="0" hangingPunct="0">
              <a:lnSpc>
                <a:spcPct val="130000"/>
              </a:lnSpc>
              <a:spcBef>
                <a:spcPts val="1200"/>
              </a:spcBef>
              <a:tabLst>
                <a:tab pos="571500" algn="l"/>
                <a:tab pos="971550" algn="l"/>
                <a:tab pos="2400300" algn="l"/>
                <a:tab pos="2628900" algn="l"/>
                <a:tab pos="2686050" algn="l"/>
              </a:tabLst>
            </a:pPr>
            <a:r>
              <a:rPr lang="en-US" sz="1600" b="1" noProof="1" smtClean="0"/>
              <a:t>	package </a:t>
            </a:r>
            <a:r>
              <a:rPr lang="en-US" sz="1600" i="1" noProof="1" smtClean="0"/>
              <a:t>name</a:t>
            </a:r>
            <a:r>
              <a:rPr lang="en-US" sz="1600" noProof="1" smtClean="0"/>
              <a:t>  </a:t>
            </a:r>
            <a:r>
              <a:rPr lang="en-US" sz="1600" b="1" noProof="1" smtClean="0"/>
              <a:t>is </a:t>
            </a:r>
          </a:p>
          <a:p>
            <a:pPr marL="571500" lvl="4" eaLnBrk="0" hangingPunct="0">
              <a:lnSpc>
                <a:spcPct val="150000"/>
              </a:lnSpc>
              <a:tabLst>
                <a:tab pos="571500" algn="l"/>
                <a:tab pos="971550" algn="l"/>
                <a:tab pos="2400300" algn="l"/>
                <a:tab pos="2628900" algn="l"/>
                <a:tab pos="2686050" algn="l"/>
              </a:tabLst>
            </a:pPr>
            <a:r>
              <a:rPr lang="en-US" sz="1600" b="1" noProof="1" smtClean="0"/>
              <a:t>	</a:t>
            </a:r>
            <a:r>
              <a:rPr lang="en-US" sz="1600" noProof="1" smtClean="0"/>
              <a:t>{basic_declarative_item}</a:t>
            </a:r>
          </a:p>
          <a:p>
            <a:pPr marL="571500" lvl="4" eaLnBrk="0" hangingPunct="0">
              <a:lnSpc>
                <a:spcPct val="150000"/>
              </a:lnSpc>
              <a:tabLst>
                <a:tab pos="571500" algn="l"/>
                <a:tab pos="971550" algn="l"/>
                <a:tab pos="2400300" algn="l"/>
                <a:tab pos="2628900" algn="l"/>
                <a:tab pos="2686050" algn="l"/>
              </a:tabLst>
            </a:pPr>
            <a:r>
              <a:rPr lang="en-US" sz="1600" b="1" noProof="1" smtClean="0"/>
              <a:t>end </a:t>
            </a:r>
            <a:r>
              <a:rPr lang="en-US" sz="1600" noProof="1" smtClean="0"/>
              <a:t> [</a:t>
            </a:r>
            <a:r>
              <a:rPr lang="en-US" sz="1600" i="1" noProof="1" smtClean="0"/>
              <a:t>name</a:t>
            </a:r>
            <a:r>
              <a:rPr lang="en-US" sz="1600" noProof="1" smtClean="0"/>
              <a:t>]</a:t>
            </a:r>
          </a:p>
          <a:p>
            <a:pPr marL="571500" lvl="4" eaLnBrk="0" hangingPunct="0">
              <a:lnSpc>
                <a:spcPct val="130000"/>
              </a:lnSpc>
              <a:tabLst>
                <a:tab pos="571500" algn="l"/>
                <a:tab pos="971550" algn="l"/>
                <a:tab pos="2400300" algn="l"/>
                <a:tab pos="2628900" algn="l"/>
                <a:tab pos="2686050" algn="l"/>
              </a:tabLst>
            </a:pPr>
            <a:endParaRPr lang="en-US" sz="1600" noProof="1" smtClean="0"/>
          </a:p>
          <a:p>
            <a:pPr marL="571500" lvl="4" eaLnBrk="0" hangingPunct="0">
              <a:lnSpc>
                <a:spcPct val="130000"/>
              </a:lnSpc>
              <a:tabLst>
                <a:tab pos="571500" algn="l"/>
                <a:tab pos="971550" algn="l"/>
                <a:tab pos="2400300" algn="l"/>
                <a:tab pos="2628900" algn="l"/>
                <a:tab pos="2686050" algn="l"/>
              </a:tabLst>
            </a:pPr>
            <a:endParaRPr lang="en-US" sz="1600" noProof="1" smtClean="0"/>
          </a:p>
          <a:p>
            <a:pPr eaLnBrk="0" hangingPunct="0">
              <a:lnSpc>
                <a:spcPct val="130000"/>
              </a:lnSpc>
              <a:tabLst>
                <a:tab pos="571500" algn="l"/>
                <a:tab pos="971550" algn="l"/>
                <a:tab pos="2400300" algn="l"/>
                <a:tab pos="2628900" algn="l"/>
                <a:tab pos="2686050" algn="l"/>
              </a:tabLst>
            </a:pPr>
            <a:r>
              <a:rPr lang="en-US" sz="1600" noProof="1" smtClean="0"/>
              <a:t>package_body ::=	</a:t>
            </a:r>
          </a:p>
          <a:p>
            <a:pPr eaLnBrk="0" hangingPunct="0">
              <a:lnSpc>
                <a:spcPct val="130000"/>
              </a:lnSpc>
              <a:spcBef>
                <a:spcPts val="1200"/>
              </a:spcBef>
              <a:tabLst>
                <a:tab pos="571500" algn="l"/>
                <a:tab pos="971550" algn="l"/>
                <a:tab pos="2400300" algn="l"/>
                <a:tab pos="2628900" algn="l"/>
                <a:tab pos="2686050" algn="l"/>
              </a:tabLst>
            </a:pPr>
            <a:r>
              <a:rPr lang="en-US" sz="1600" b="1" noProof="1" smtClean="0"/>
              <a:t>	package body </a:t>
            </a:r>
            <a:r>
              <a:rPr lang="en-US" sz="1600" i="1" noProof="1" smtClean="0"/>
              <a:t>name</a:t>
            </a:r>
            <a:r>
              <a:rPr lang="en-US" sz="1600" noProof="1" smtClean="0"/>
              <a:t>  </a:t>
            </a:r>
            <a:r>
              <a:rPr lang="en-US" sz="1600" b="1" noProof="1" smtClean="0"/>
              <a:t>is</a:t>
            </a:r>
          </a:p>
          <a:p>
            <a:pPr eaLnBrk="0" hangingPunct="0">
              <a:lnSpc>
                <a:spcPct val="150000"/>
              </a:lnSpc>
              <a:tabLst>
                <a:tab pos="571500" algn="l"/>
                <a:tab pos="971550" algn="l"/>
                <a:tab pos="2400300" algn="l"/>
                <a:tab pos="2628900" algn="l"/>
                <a:tab pos="2686050" algn="l"/>
              </a:tabLst>
            </a:pPr>
            <a:r>
              <a:rPr lang="en-US" sz="1600" b="1" noProof="1" smtClean="0"/>
              <a:t>		</a:t>
            </a:r>
            <a:r>
              <a:rPr lang="en-US" sz="1600" noProof="1" smtClean="0"/>
              <a:t>declarative_part</a:t>
            </a:r>
          </a:p>
          <a:p>
            <a:pPr marL="571500" lvl="4" eaLnBrk="0" hangingPunct="0">
              <a:lnSpc>
                <a:spcPct val="150000"/>
              </a:lnSpc>
              <a:tabLst>
                <a:tab pos="571500" algn="l"/>
                <a:tab pos="971550" algn="l"/>
                <a:tab pos="2400300" algn="l"/>
                <a:tab pos="2628900" algn="l"/>
                <a:tab pos="2686050" algn="l"/>
              </a:tabLst>
            </a:pPr>
            <a:r>
              <a:rPr lang="en-US" sz="1600" b="1" noProof="1" smtClean="0"/>
              <a:t>end  </a:t>
            </a:r>
            <a:r>
              <a:rPr lang="en-US" sz="1600" noProof="1" smtClean="0"/>
              <a:t>[</a:t>
            </a:r>
            <a:r>
              <a:rPr lang="en-US" sz="1600" i="1" noProof="1" smtClean="0"/>
              <a:t>name</a:t>
            </a:r>
            <a:r>
              <a:rPr lang="en-US" sz="1600" noProof="1" smtClean="0"/>
              <a:t>] ;</a:t>
            </a:r>
            <a:endParaRPr lang="en-US" sz="1600" noProof="1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blackWhite">
          <a:xfrm>
            <a:off x="6997840" y="2590800"/>
            <a:ext cx="862417" cy="366767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>
              <a:defRPr/>
            </a:pPr>
            <a:r>
              <a:rPr lang="en-US" dirty="0" smtClean="0">
                <a:latin typeface="Arial" charset="0"/>
              </a:rPr>
              <a:t>“Spec”</a:t>
            </a:r>
            <a:endParaRPr lang="en-US" dirty="0">
              <a:latin typeface="Arial" charset="0"/>
            </a:endParaRP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blackWhite">
          <a:xfrm>
            <a:off x="7010400" y="4692188"/>
            <a:ext cx="862417" cy="366767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dirty="0">
                <a:latin typeface="Arial" charset="0"/>
              </a:rPr>
              <a:t>“Body”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 bwMode="auto">
          <a:xfrm>
            <a:off x="685800" y="1783535"/>
            <a:ext cx="25146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94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</a:p>
        </p:txBody>
      </p:sp>
      <p:sp>
        <p:nvSpPr>
          <p:cNvPr id="8195" name="Rectangle 19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Declarations</a:t>
            </a:r>
          </a:p>
          <a:p>
            <a:r>
              <a:rPr lang="en-US" dirty="0" smtClean="0"/>
              <a:t>Bodies</a:t>
            </a:r>
          </a:p>
          <a:p>
            <a:r>
              <a:rPr lang="en-US" dirty="0" smtClean="0"/>
              <a:t>Executable Parts</a:t>
            </a:r>
          </a:p>
          <a:p>
            <a:r>
              <a:rPr lang="en-US" dirty="0" smtClean="0"/>
              <a:t>Summary</a:t>
            </a:r>
          </a:p>
        </p:txBody>
      </p:sp>
      <p:pic>
        <p:nvPicPr>
          <p:cNvPr id="6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3237" y="5029200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1912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0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Package Declarations</a:t>
            </a:r>
          </a:p>
        </p:txBody>
      </p:sp>
      <p:sp>
        <p:nvSpPr>
          <p:cNvPr id="18435" name="Rectangle 71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Required in all cases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Cannot have a package without the declaration</a:t>
            </a:r>
          </a:p>
          <a:p>
            <a:pPr eaLnBrk="1" hangingPunct="1"/>
            <a:r>
              <a:rPr lang="en-US" dirty="0" smtClean="0"/>
              <a:t>Describe the client’s interface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Declarations are exported to clients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Effectively the “pin-outs” for the black-box</a:t>
            </a:r>
          </a:p>
          <a:p>
            <a:pPr eaLnBrk="1" hangingPunct="1"/>
            <a:r>
              <a:rPr lang="en-US" dirty="0" smtClean="0"/>
              <a:t>When changed, requires clients recompilation</a:t>
            </a:r>
          </a:p>
          <a:p>
            <a:pPr lvl="1" eaLnBrk="1" hangingPunct="1"/>
            <a:r>
              <a:rPr lang="en-US" dirty="0" smtClean="0"/>
              <a:t>The “pin-outs” have changed</a:t>
            </a:r>
          </a:p>
        </p:txBody>
      </p:sp>
      <p:pic>
        <p:nvPicPr>
          <p:cNvPr id="18436" name="Picture 14" descr="https://encrypted-tbn0.gstatic.com/images?q=tbn:ANd9GcSrTZ3X7sKm00oAB_VtAmaQq2sgvXzNxtF-OcUinmNWDHswe5G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188" y="4875213"/>
            <a:ext cx="1047750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057400" y="4648200"/>
            <a:ext cx="3217228" cy="1738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10000"/>
              </a:lnSpc>
              <a:tabLst>
                <a:tab pos="284163" algn="l"/>
                <a:tab pos="801688" algn="l"/>
              </a:tabLst>
            </a:pPr>
            <a:r>
              <a:rPr lang="en-US" sz="1600" b="1" noProof="1">
                <a:latin typeface="Calibri" pitchFamily="34" charset="0"/>
              </a:rPr>
              <a:t>package </a:t>
            </a:r>
            <a:r>
              <a:rPr lang="en-US" sz="1600" noProof="1">
                <a:latin typeface="Calibri" pitchFamily="34" charset="0"/>
              </a:rPr>
              <a:t>Integer_Stack </a:t>
            </a:r>
            <a:r>
              <a:rPr lang="en-US" sz="1600" b="1" noProof="1">
                <a:latin typeface="Calibri" pitchFamily="34" charset="0"/>
              </a:rPr>
              <a:t>is</a:t>
            </a:r>
            <a:endParaRPr lang="en-US" sz="1600" noProof="1">
              <a:latin typeface="Calibri" pitchFamily="34" charset="0"/>
            </a:endParaRPr>
          </a:p>
          <a:p>
            <a:pPr marL="3175" lvl="1" eaLnBrk="0" hangingPunct="0">
              <a:lnSpc>
                <a:spcPct val="110000"/>
              </a:lnSpc>
              <a:spcBef>
                <a:spcPts val="600"/>
              </a:spcBef>
              <a:tabLst>
                <a:tab pos="284163" algn="l"/>
                <a:tab pos="801688" algn="l"/>
              </a:tabLst>
            </a:pPr>
            <a:r>
              <a:rPr lang="en-US" sz="1600" noProof="1">
                <a:latin typeface="Calibri" pitchFamily="34" charset="0"/>
              </a:rPr>
              <a:t>	Max : </a:t>
            </a:r>
            <a:r>
              <a:rPr lang="en-US" sz="1600" b="1" noProof="1">
                <a:latin typeface="Calibri" pitchFamily="34" charset="0"/>
              </a:rPr>
              <a:t>constant </a:t>
            </a:r>
            <a:r>
              <a:rPr lang="en-US" sz="1600" noProof="1">
                <a:latin typeface="Calibri" pitchFamily="34" charset="0"/>
              </a:rPr>
              <a:t>:= 100;</a:t>
            </a:r>
          </a:p>
          <a:p>
            <a:pPr marL="3175" lvl="1" eaLnBrk="0" hangingPunct="0">
              <a:lnSpc>
                <a:spcPct val="110000"/>
              </a:lnSpc>
              <a:spcBef>
                <a:spcPts val="600"/>
              </a:spcBef>
              <a:tabLst>
                <a:tab pos="284163" algn="l"/>
                <a:tab pos="801688" algn="l"/>
              </a:tabLst>
            </a:pPr>
            <a:r>
              <a:rPr lang="en-US" sz="1600" b="1" noProof="1">
                <a:latin typeface="Calibri" pitchFamily="34" charset="0"/>
              </a:rPr>
              <a:t>	procedure </a:t>
            </a:r>
            <a:r>
              <a:rPr lang="en-US" sz="1600" noProof="1">
                <a:latin typeface="Calibri" pitchFamily="34" charset="0"/>
              </a:rPr>
              <a:t>Push </a:t>
            </a:r>
            <a:r>
              <a:rPr lang="en-US" sz="1600" noProof="1" smtClean="0">
                <a:latin typeface="Calibri" pitchFamily="34" charset="0"/>
              </a:rPr>
              <a:t>(X </a:t>
            </a:r>
            <a:r>
              <a:rPr lang="en-US" sz="1600" noProof="1">
                <a:latin typeface="Calibri" pitchFamily="34" charset="0"/>
              </a:rPr>
              <a:t>: </a:t>
            </a:r>
            <a:r>
              <a:rPr lang="en-US" sz="1600" b="1" noProof="1">
                <a:latin typeface="Calibri" pitchFamily="34" charset="0"/>
              </a:rPr>
              <a:t>in </a:t>
            </a:r>
            <a:r>
              <a:rPr lang="en-US" sz="1600" noProof="1" smtClean="0">
                <a:latin typeface="Calibri" pitchFamily="34" charset="0"/>
              </a:rPr>
              <a:t>Integer);</a:t>
            </a:r>
            <a:endParaRPr lang="en-US" sz="1600" noProof="1">
              <a:latin typeface="Calibri" pitchFamily="34" charset="0"/>
            </a:endParaRPr>
          </a:p>
          <a:p>
            <a:pPr marL="3175" lvl="1" eaLnBrk="0" hangingPunct="0">
              <a:lnSpc>
                <a:spcPct val="110000"/>
              </a:lnSpc>
              <a:spcBef>
                <a:spcPts val="600"/>
              </a:spcBef>
              <a:tabLst>
                <a:tab pos="284163" algn="l"/>
                <a:tab pos="801688" algn="l"/>
              </a:tabLst>
            </a:pPr>
            <a:r>
              <a:rPr lang="en-US" sz="1600" b="1" noProof="1">
                <a:latin typeface="Calibri" pitchFamily="34" charset="0"/>
              </a:rPr>
              <a:t>	procedure </a:t>
            </a:r>
            <a:r>
              <a:rPr lang="en-US" sz="1600" noProof="1">
                <a:latin typeface="Calibri" pitchFamily="34" charset="0"/>
              </a:rPr>
              <a:t>Pop </a:t>
            </a:r>
            <a:r>
              <a:rPr lang="en-US" sz="1600" noProof="1" smtClean="0">
                <a:latin typeface="Calibri" pitchFamily="34" charset="0"/>
              </a:rPr>
              <a:t>(X </a:t>
            </a:r>
            <a:r>
              <a:rPr lang="en-US" sz="1600" noProof="1">
                <a:latin typeface="Calibri" pitchFamily="34" charset="0"/>
              </a:rPr>
              <a:t>: </a:t>
            </a:r>
            <a:r>
              <a:rPr lang="en-US" sz="1600" b="1" noProof="1">
                <a:latin typeface="Calibri" pitchFamily="34" charset="0"/>
              </a:rPr>
              <a:t>out </a:t>
            </a:r>
            <a:r>
              <a:rPr lang="en-US" sz="1600" noProof="1" smtClean="0">
                <a:latin typeface="Calibri" pitchFamily="34" charset="0"/>
              </a:rPr>
              <a:t>Integer);</a:t>
            </a:r>
            <a:endParaRPr lang="en-US" sz="1600" noProof="1">
              <a:latin typeface="Calibri" pitchFamily="34" charset="0"/>
            </a:endParaRPr>
          </a:p>
          <a:p>
            <a:pPr eaLnBrk="0" hangingPunct="0">
              <a:lnSpc>
                <a:spcPct val="110000"/>
              </a:lnSpc>
              <a:spcBef>
                <a:spcPts val="600"/>
              </a:spcBef>
              <a:tabLst>
                <a:tab pos="284163" algn="l"/>
                <a:tab pos="801688" algn="l"/>
              </a:tabLst>
            </a:pPr>
            <a:r>
              <a:rPr lang="en-US" sz="1600" b="1" noProof="1">
                <a:latin typeface="Calibri" pitchFamily="34" charset="0"/>
              </a:rPr>
              <a:t>end </a:t>
            </a:r>
            <a:r>
              <a:rPr lang="en-US" sz="1600" noProof="1">
                <a:latin typeface="Calibri" pitchFamily="34" charset="0"/>
              </a:rPr>
              <a:t>Integer_Stack;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6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Compile-Time Visibility Control</a:t>
            </a:r>
          </a:p>
        </p:txBody>
      </p:sp>
      <p:sp>
        <p:nvSpPr>
          <p:cNvPr id="19459" name="Rectangle 27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Items in the declaration are visible to users</a:t>
            </a:r>
          </a:p>
          <a:p>
            <a:pPr eaLnBrk="1" hangingPunct="1"/>
            <a:r>
              <a:rPr lang="en-US" dirty="0" smtClean="0"/>
              <a:t>Items in the body are never externally visible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Compiler prevents external references</a:t>
            </a:r>
          </a:p>
        </p:txBody>
      </p:sp>
      <p:sp>
        <p:nvSpPr>
          <p:cNvPr id="19460" name="Rectangle 19"/>
          <p:cNvSpPr>
            <a:spLocks noChangeArrowheads="1"/>
          </p:cNvSpPr>
          <p:nvPr/>
        </p:nvSpPr>
        <p:spPr bwMode="auto">
          <a:xfrm>
            <a:off x="3351213" y="2743200"/>
            <a:ext cx="5368907" cy="3867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10000"/>
              </a:lnSpc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r>
              <a:rPr lang="en-US" sz="1600" b="1" dirty="0">
                <a:latin typeface="Calibri" pitchFamily="34" charset="0"/>
              </a:rPr>
              <a:t>package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i="1" dirty="0">
                <a:latin typeface="Calibri" pitchFamily="34" charset="0"/>
              </a:rPr>
              <a:t>name 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b="1" dirty="0">
                <a:latin typeface="Calibri" pitchFamily="34" charset="0"/>
              </a:rPr>
              <a:t>is</a:t>
            </a:r>
            <a:endParaRPr lang="en-US" sz="1600" dirty="0">
              <a:latin typeface="Calibri" pitchFamily="34" charset="0"/>
            </a:endParaRPr>
          </a:p>
          <a:p>
            <a:pPr eaLnBrk="0" hangingPunct="0">
              <a:lnSpc>
                <a:spcPct val="110000"/>
              </a:lnSpc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endParaRPr lang="en-US" sz="1600" dirty="0">
              <a:latin typeface="Calibri" pitchFamily="34" charset="0"/>
            </a:endParaRPr>
          </a:p>
          <a:p>
            <a:pPr marL="228600" lvl="1" eaLnBrk="0" hangingPunct="0">
              <a:lnSpc>
                <a:spcPct val="110000"/>
              </a:lnSpc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r>
              <a:rPr lang="en-US" sz="1600" dirty="0">
                <a:latin typeface="Calibri" pitchFamily="34" charset="0"/>
              </a:rPr>
              <a:t>... exported declarations of types, variables, subprograms ...</a:t>
            </a:r>
          </a:p>
          <a:p>
            <a:pPr marL="228600" lvl="1" eaLnBrk="0" hangingPunct="0">
              <a:lnSpc>
                <a:spcPct val="110000"/>
              </a:lnSpc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endParaRPr lang="en-US" sz="1600" dirty="0">
              <a:latin typeface="Calibri" pitchFamily="34" charset="0"/>
            </a:endParaRPr>
          </a:p>
          <a:p>
            <a:pPr eaLnBrk="0" hangingPunct="0">
              <a:lnSpc>
                <a:spcPct val="110000"/>
              </a:lnSpc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r>
              <a:rPr lang="en-US" sz="1600" b="1" dirty="0">
                <a:latin typeface="Calibri" pitchFamily="34" charset="0"/>
              </a:rPr>
              <a:t>end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i="1" dirty="0">
                <a:latin typeface="Calibri" pitchFamily="34" charset="0"/>
              </a:rPr>
              <a:t>name</a:t>
            </a:r>
            <a:r>
              <a:rPr lang="en-US" sz="1600" dirty="0">
                <a:latin typeface="Calibri" pitchFamily="34" charset="0"/>
              </a:rPr>
              <a:t>;</a:t>
            </a:r>
          </a:p>
          <a:p>
            <a:pPr eaLnBrk="0" hangingPunct="0">
              <a:lnSpc>
                <a:spcPct val="110000"/>
              </a:lnSpc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endParaRPr lang="en-US" sz="1600" dirty="0">
              <a:latin typeface="Calibri" pitchFamily="34" charset="0"/>
            </a:endParaRPr>
          </a:p>
          <a:p>
            <a:pPr eaLnBrk="0" hangingPunct="0">
              <a:lnSpc>
                <a:spcPct val="110000"/>
              </a:lnSpc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endParaRPr lang="en-US" sz="1600" dirty="0">
              <a:latin typeface="Calibri" pitchFamily="34" charset="0"/>
            </a:endParaRPr>
          </a:p>
          <a:p>
            <a:pPr eaLnBrk="0" hangingPunct="0">
              <a:lnSpc>
                <a:spcPct val="110000"/>
              </a:lnSpc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r>
              <a:rPr lang="en-US" sz="1600" b="1" dirty="0">
                <a:latin typeface="Calibri" pitchFamily="34" charset="0"/>
              </a:rPr>
              <a:t>package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b="1" dirty="0">
                <a:latin typeface="Calibri" pitchFamily="34" charset="0"/>
              </a:rPr>
              <a:t>body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i="1" dirty="0">
                <a:latin typeface="Calibri" pitchFamily="34" charset="0"/>
              </a:rPr>
              <a:t>name</a:t>
            </a:r>
            <a:r>
              <a:rPr lang="en-US" sz="1600" dirty="0">
                <a:latin typeface="Calibri" pitchFamily="34" charset="0"/>
              </a:rPr>
              <a:t>  </a:t>
            </a:r>
            <a:r>
              <a:rPr lang="en-US" sz="1600" b="1" dirty="0">
                <a:latin typeface="Calibri" pitchFamily="34" charset="0"/>
              </a:rPr>
              <a:t>is</a:t>
            </a:r>
            <a:endParaRPr lang="en-US" sz="1600" dirty="0">
              <a:latin typeface="Calibri" pitchFamily="34" charset="0"/>
            </a:endParaRPr>
          </a:p>
          <a:p>
            <a:pPr eaLnBrk="0" hangingPunct="0">
              <a:lnSpc>
                <a:spcPct val="110000"/>
              </a:lnSpc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endParaRPr lang="en-US" sz="1600" dirty="0">
              <a:latin typeface="Calibri" pitchFamily="34" charset="0"/>
            </a:endParaRPr>
          </a:p>
          <a:p>
            <a:pPr marL="228600" lvl="1" eaLnBrk="0" hangingPunct="0">
              <a:lnSpc>
                <a:spcPct val="110000"/>
              </a:lnSpc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r>
              <a:rPr lang="en-US" sz="1600" dirty="0">
                <a:latin typeface="Calibri" pitchFamily="34" charset="0"/>
              </a:rPr>
              <a:t>... hidden declarations of types, variables, subprograms ...</a:t>
            </a:r>
          </a:p>
          <a:p>
            <a:pPr marL="228600" lvl="1" eaLnBrk="0" hangingPunct="0">
              <a:lnSpc>
                <a:spcPct val="110000"/>
              </a:lnSpc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endParaRPr lang="en-US" sz="1600" dirty="0">
              <a:latin typeface="Calibri" pitchFamily="34" charset="0"/>
            </a:endParaRPr>
          </a:p>
          <a:p>
            <a:pPr marL="228600" lvl="1" eaLnBrk="0" hangingPunct="0">
              <a:lnSpc>
                <a:spcPct val="110000"/>
              </a:lnSpc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r>
              <a:rPr lang="en-US" sz="1600" dirty="0">
                <a:latin typeface="Calibri" pitchFamily="34" charset="0"/>
              </a:rPr>
              <a:t>-- implementations  of exported subprograms etc.</a:t>
            </a:r>
          </a:p>
          <a:p>
            <a:pPr marL="228600" lvl="1" eaLnBrk="0" hangingPunct="0">
              <a:lnSpc>
                <a:spcPct val="110000"/>
              </a:lnSpc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endParaRPr lang="en-US" sz="1600" dirty="0">
              <a:latin typeface="Calibri" pitchFamily="34" charset="0"/>
            </a:endParaRPr>
          </a:p>
          <a:p>
            <a:pPr eaLnBrk="0" hangingPunct="0">
              <a:lnSpc>
                <a:spcPct val="110000"/>
              </a:lnSpc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r>
              <a:rPr lang="en-US" sz="1600" b="1" dirty="0">
                <a:latin typeface="Calibri" pitchFamily="34" charset="0"/>
              </a:rPr>
              <a:t>end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i="1" dirty="0">
                <a:latin typeface="Calibri" pitchFamily="34" charset="0"/>
              </a:rPr>
              <a:t>name</a:t>
            </a:r>
            <a:r>
              <a:rPr lang="en-US" sz="1600" dirty="0">
                <a:latin typeface="Calibri" pitchFamily="34" charset="0"/>
              </a:rPr>
              <a:t>;</a:t>
            </a:r>
          </a:p>
        </p:txBody>
      </p:sp>
      <p:sp>
        <p:nvSpPr>
          <p:cNvPr id="11284" name="Rectangle 20"/>
          <p:cNvSpPr>
            <a:spLocks noChangeArrowheads="1"/>
          </p:cNvSpPr>
          <p:nvPr/>
        </p:nvSpPr>
        <p:spPr bwMode="auto">
          <a:xfrm>
            <a:off x="1507999" y="3337757"/>
            <a:ext cx="1214564" cy="335989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defRPr/>
            </a:pPr>
            <a:r>
              <a:rPr lang="en-US" sz="1600" dirty="0">
                <a:latin typeface="Arial" charset="0"/>
              </a:rPr>
              <a:t>Visible Part</a:t>
            </a:r>
          </a:p>
        </p:txBody>
      </p:sp>
      <p:sp>
        <p:nvSpPr>
          <p:cNvPr id="11286" name="Rectangle 22"/>
          <p:cNvSpPr>
            <a:spLocks noChangeArrowheads="1"/>
          </p:cNvSpPr>
          <p:nvPr/>
        </p:nvSpPr>
        <p:spPr bwMode="auto">
          <a:xfrm>
            <a:off x="1457792" y="5492758"/>
            <a:ext cx="1264771" cy="335989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algn="r" eaLnBrk="0" hangingPunct="0">
              <a:defRPr/>
            </a:pPr>
            <a:r>
              <a:rPr lang="en-US" sz="1600" dirty="0" smtClean="0">
                <a:latin typeface="Arial" charset="0"/>
              </a:rPr>
              <a:t>Hidden Part</a:t>
            </a:r>
            <a:endParaRPr lang="en-US" sz="1600" dirty="0">
              <a:latin typeface="Arial" charset="0"/>
            </a:endParaRPr>
          </a:p>
        </p:txBody>
      </p:sp>
      <p:sp>
        <p:nvSpPr>
          <p:cNvPr id="19463" name="AutoShape 23"/>
          <p:cNvSpPr>
            <a:spLocks/>
          </p:cNvSpPr>
          <p:nvPr/>
        </p:nvSpPr>
        <p:spPr bwMode="auto">
          <a:xfrm>
            <a:off x="2881313" y="3032957"/>
            <a:ext cx="228600" cy="990600"/>
          </a:xfrm>
          <a:prstGeom prst="leftBrace">
            <a:avLst>
              <a:gd name="adj1" fmla="val 36111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AutoShape 25"/>
          <p:cNvSpPr>
            <a:spLocks/>
          </p:cNvSpPr>
          <p:nvPr/>
        </p:nvSpPr>
        <p:spPr bwMode="auto">
          <a:xfrm>
            <a:off x="2895600" y="4934782"/>
            <a:ext cx="228600" cy="1447800"/>
          </a:xfrm>
          <a:prstGeom prst="leftBrace">
            <a:avLst>
              <a:gd name="adj1" fmla="val 52778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Example of Exporting To Clients</a:t>
            </a:r>
          </a:p>
        </p:txBody>
      </p:sp>
      <p:sp>
        <p:nvSpPr>
          <p:cNvPr id="20483" name="Rectangle 12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Variables, types, exception, subprograms, etc.</a:t>
            </a:r>
          </a:p>
          <a:p>
            <a:pPr lvl="1" eaLnBrk="1" hangingPunct="1"/>
            <a:r>
              <a:rPr lang="en-US" dirty="0" smtClean="0"/>
              <a:t>The primary reason for separate subprogram declarations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318664" y="2362200"/>
            <a:ext cx="3108701" cy="3561488"/>
            <a:chOff x="1447800" y="2457450"/>
            <a:chExt cx="3108701" cy="3561488"/>
          </a:xfrm>
        </p:grpSpPr>
        <p:sp>
          <p:nvSpPr>
            <p:cNvPr id="20484" name="Rectangle 4"/>
            <p:cNvSpPr>
              <a:spLocks noChangeArrowheads="1"/>
            </p:cNvSpPr>
            <p:nvPr/>
          </p:nvSpPr>
          <p:spPr bwMode="blackWhite">
            <a:xfrm>
              <a:off x="1447800" y="2457450"/>
              <a:ext cx="2057400" cy="35614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tabLst>
                  <a:tab pos="285750" algn="l"/>
                  <a:tab pos="514350" algn="l"/>
                </a:tabLst>
              </a:pPr>
              <a:r>
                <a:rPr lang="en-US" sz="1600" b="1" dirty="0">
                  <a:latin typeface="Calibri" pitchFamily="34" charset="0"/>
                </a:rPr>
                <a:t>package </a:t>
              </a:r>
              <a:r>
                <a:rPr lang="en-US" sz="1600" dirty="0">
                  <a:latin typeface="Calibri" pitchFamily="34" charset="0"/>
                </a:rPr>
                <a:t>P </a:t>
              </a:r>
              <a:r>
                <a:rPr lang="en-US" sz="1600" b="1" dirty="0">
                  <a:latin typeface="Calibri" pitchFamily="34" charset="0"/>
                </a:rPr>
                <a:t>is</a:t>
              </a:r>
            </a:p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tabLst>
                  <a:tab pos="285750" algn="l"/>
                  <a:tab pos="514350" algn="l"/>
                </a:tabLst>
              </a:pPr>
              <a:r>
                <a:rPr lang="en-US" sz="1600" dirty="0">
                  <a:latin typeface="Calibri" pitchFamily="34" charset="0"/>
                </a:rPr>
                <a:t>	…</a:t>
              </a:r>
            </a:p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tabLst>
                  <a:tab pos="285750" algn="l"/>
                  <a:tab pos="514350" algn="l"/>
                </a:tabLst>
              </a:pPr>
              <a:r>
                <a:rPr lang="en-US" sz="1600" b="1" dirty="0">
                  <a:latin typeface="Calibri" pitchFamily="34" charset="0"/>
                </a:rPr>
                <a:t>end </a:t>
              </a:r>
              <a:r>
                <a:rPr lang="en-US" sz="1600" dirty="0">
                  <a:latin typeface="Calibri" pitchFamily="34" charset="0"/>
                </a:rPr>
                <a:t>P;</a:t>
              </a:r>
            </a:p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tabLst>
                  <a:tab pos="285750" algn="l"/>
                  <a:tab pos="514350" algn="l"/>
                </a:tabLst>
              </a:pPr>
              <a:endParaRPr lang="en-US" sz="1600" dirty="0">
                <a:latin typeface="Calibri" pitchFamily="34" charset="0"/>
              </a:endParaRPr>
            </a:p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tabLst>
                  <a:tab pos="285750" algn="l"/>
                  <a:tab pos="514350" algn="l"/>
                </a:tabLst>
              </a:pPr>
              <a:endParaRPr lang="en-US" sz="1600" dirty="0">
                <a:latin typeface="Calibri" pitchFamily="34" charset="0"/>
              </a:endParaRPr>
            </a:p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tabLst>
                  <a:tab pos="285750" algn="l"/>
                  <a:tab pos="514350" algn="l"/>
                </a:tabLst>
              </a:pPr>
              <a:r>
                <a:rPr lang="en-US" sz="1600" b="1" dirty="0">
                  <a:latin typeface="Calibri" pitchFamily="34" charset="0"/>
                </a:rPr>
                <a:t>package body </a:t>
              </a:r>
              <a:r>
                <a:rPr lang="en-US" sz="1600" dirty="0">
                  <a:latin typeface="Calibri" pitchFamily="34" charset="0"/>
                </a:rPr>
                <a:t>P </a:t>
              </a:r>
              <a:r>
                <a:rPr lang="en-US" sz="1600" b="1" dirty="0">
                  <a:latin typeface="Calibri" pitchFamily="34" charset="0"/>
                </a:rPr>
                <a:t>is</a:t>
              </a:r>
              <a:endParaRPr lang="en-US" sz="1600" dirty="0">
                <a:latin typeface="Calibri" pitchFamily="34" charset="0"/>
              </a:endParaRPr>
            </a:p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tabLst>
                  <a:tab pos="285750" algn="l"/>
                  <a:tab pos="514350" algn="l"/>
                </a:tabLst>
              </a:pPr>
              <a:endParaRPr lang="en-US" sz="1600" dirty="0">
                <a:latin typeface="Calibri" pitchFamily="34" charset="0"/>
              </a:endParaRPr>
            </a:p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tabLst>
                  <a:tab pos="285750" algn="l"/>
                  <a:tab pos="514350" algn="l"/>
                </a:tabLst>
              </a:pPr>
              <a:r>
                <a:rPr lang="en-US" sz="1600" b="1" dirty="0">
                  <a:latin typeface="Calibri" pitchFamily="34" charset="0"/>
                </a:rPr>
                <a:t>	procedure </a:t>
              </a:r>
              <a:r>
                <a:rPr lang="en-US" sz="1600" dirty="0">
                  <a:latin typeface="Calibri" pitchFamily="34" charset="0"/>
                </a:rPr>
                <a:t>Q </a:t>
              </a:r>
              <a:r>
                <a:rPr lang="en-US" sz="1600" b="1" dirty="0">
                  <a:latin typeface="Calibri" pitchFamily="34" charset="0"/>
                </a:rPr>
                <a:t>is </a:t>
              </a:r>
              <a:endParaRPr lang="en-US" sz="1600" dirty="0">
                <a:latin typeface="Calibri" pitchFamily="34" charset="0"/>
              </a:endParaRPr>
            </a:p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tabLst>
                  <a:tab pos="285750" algn="l"/>
                  <a:tab pos="514350" algn="l"/>
                </a:tabLst>
              </a:pPr>
              <a:r>
                <a:rPr lang="en-US" sz="1600" dirty="0">
                  <a:latin typeface="Calibri" pitchFamily="34" charset="0"/>
                </a:rPr>
                <a:t>		...</a:t>
              </a:r>
            </a:p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tabLst>
                  <a:tab pos="285750" algn="l"/>
                  <a:tab pos="514350" algn="l"/>
                </a:tabLst>
              </a:pPr>
              <a:r>
                <a:rPr lang="en-US" sz="1600" b="1" dirty="0">
                  <a:latin typeface="Calibri" pitchFamily="34" charset="0"/>
                </a:rPr>
                <a:t>	end </a:t>
              </a:r>
              <a:r>
                <a:rPr lang="en-US" sz="1600" dirty="0">
                  <a:latin typeface="Calibri" pitchFamily="34" charset="0"/>
                </a:rPr>
                <a:t>Q;</a:t>
              </a:r>
            </a:p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tabLst>
                  <a:tab pos="285750" algn="l"/>
                  <a:tab pos="514350" algn="l"/>
                </a:tabLst>
              </a:pPr>
              <a:endParaRPr lang="en-US" sz="1600" dirty="0">
                <a:latin typeface="Calibri" pitchFamily="34" charset="0"/>
              </a:endParaRPr>
            </a:p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tabLst>
                  <a:tab pos="285750" algn="l"/>
                  <a:tab pos="514350" algn="l"/>
                </a:tabLst>
              </a:pPr>
              <a:r>
                <a:rPr lang="en-US" sz="1600" b="1" dirty="0">
                  <a:latin typeface="Calibri" pitchFamily="34" charset="0"/>
                </a:rPr>
                <a:t>end </a:t>
              </a:r>
              <a:r>
                <a:rPr lang="en-US" sz="1600" dirty="0">
                  <a:latin typeface="Calibri" pitchFamily="34" charset="0"/>
                </a:rPr>
                <a:t>P;</a:t>
              </a:r>
            </a:p>
          </p:txBody>
        </p:sp>
        <p:sp>
          <p:nvSpPr>
            <p:cNvPr id="12293" name="Rectangle 5"/>
            <p:cNvSpPr>
              <a:spLocks noChangeArrowheads="1"/>
            </p:cNvSpPr>
            <p:nvPr/>
          </p:nvSpPr>
          <p:spPr bwMode="blackWhite">
            <a:xfrm>
              <a:off x="2684193" y="2876144"/>
              <a:ext cx="1872308" cy="335989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defRPr/>
              </a:pPr>
              <a:r>
                <a:rPr lang="en-US" sz="1600" b="1" dirty="0">
                  <a:latin typeface="Arial" charset="0"/>
                </a:rPr>
                <a:t>Q is </a:t>
              </a:r>
              <a:r>
                <a:rPr lang="en-US" sz="1600" b="1" i="1" dirty="0">
                  <a:latin typeface="Arial" charset="0"/>
                </a:rPr>
                <a:t>not</a:t>
              </a:r>
              <a:r>
                <a:rPr lang="en-US" sz="1600" b="1" dirty="0">
                  <a:latin typeface="Arial" charset="0"/>
                </a:rPr>
                <a:t> exported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295400" y="2362200"/>
            <a:ext cx="2943403" cy="4152419"/>
            <a:chOff x="5486400" y="2286000"/>
            <a:chExt cx="2943403" cy="4152419"/>
          </a:xfrm>
        </p:grpSpPr>
        <p:grpSp>
          <p:nvGrpSpPr>
            <p:cNvPr id="3" name="Group 2"/>
            <p:cNvGrpSpPr/>
            <p:nvPr/>
          </p:nvGrpSpPr>
          <p:grpSpPr>
            <a:xfrm>
              <a:off x="5486400" y="2286000"/>
              <a:ext cx="2133600" cy="4152419"/>
              <a:chOff x="5486400" y="2286000"/>
              <a:chExt cx="2133600" cy="4152419"/>
            </a:xfrm>
          </p:grpSpPr>
          <p:sp>
            <p:nvSpPr>
              <p:cNvPr id="2" name="Wave 1"/>
              <p:cNvSpPr/>
              <p:nvPr/>
            </p:nvSpPr>
            <p:spPr bwMode="auto">
              <a:xfrm>
                <a:off x="5715000" y="2876144"/>
                <a:ext cx="1371600" cy="304800"/>
              </a:xfrm>
              <a:prstGeom prst="wave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1" u="none" strike="noStrike" cap="none" normalizeH="0" baseline="0" smtClean="0"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0486" name="Rectangle 7"/>
              <p:cNvSpPr>
                <a:spLocks noChangeArrowheads="1"/>
              </p:cNvSpPr>
              <p:nvPr/>
            </p:nvSpPr>
            <p:spPr bwMode="blackWhite">
              <a:xfrm>
                <a:off x="5486400" y="2286000"/>
                <a:ext cx="2133600" cy="4152419"/>
              </a:xfrm>
              <a:prstGeom prst="rect">
                <a:avLst/>
              </a:prstGeom>
              <a:noFill/>
              <a:ln w="12700" algn="ctr">
                <a:solidFill>
                  <a:schemeClr val="tx1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lIns="90488" tIns="44450" rIns="90488" bIns="44450">
                <a:spAutoFit/>
              </a:bodyPr>
              <a:lstStyle/>
              <a:p>
                <a:pPr eaLnBrk="0" hangingPunct="0">
                  <a:lnSpc>
                    <a:spcPct val="90000"/>
                  </a:lnSpc>
                  <a:spcBef>
                    <a:spcPct val="30000"/>
                  </a:spcBef>
                  <a:tabLst>
                    <a:tab pos="285750" algn="l"/>
                    <a:tab pos="514350" algn="l"/>
                  </a:tabLst>
                </a:pPr>
                <a:r>
                  <a:rPr lang="en-US" sz="1600" b="1" dirty="0">
                    <a:latin typeface="Calibri" pitchFamily="34" charset="0"/>
                  </a:rPr>
                  <a:t>package </a:t>
                </a:r>
                <a:r>
                  <a:rPr lang="en-US" sz="1600" dirty="0">
                    <a:latin typeface="Calibri" pitchFamily="34" charset="0"/>
                  </a:rPr>
                  <a:t>P </a:t>
                </a:r>
                <a:r>
                  <a:rPr lang="en-US" sz="1600" b="1" dirty="0">
                    <a:latin typeface="Calibri" pitchFamily="34" charset="0"/>
                  </a:rPr>
                  <a:t>is</a:t>
                </a:r>
                <a:endParaRPr lang="en-US" sz="1600" dirty="0">
                  <a:latin typeface="Calibri" pitchFamily="34" charset="0"/>
                </a:endParaRPr>
              </a:p>
              <a:p>
                <a:pPr eaLnBrk="0" hangingPunct="0">
                  <a:lnSpc>
                    <a:spcPct val="90000"/>
                  </a:lnSpc>
                  <a:spcBef>
                    <a:spcPct val="30000"/>
                  </a:spcBef>
                  <a:tabLst>
                    <a:tab pos="285750" algn="l"/>
                    <a:tab pos="514350" algn="l"/>
                  </a:tabLst>
                </a:pPr>
                <a:r>
                  <a:rPr lang="en-US" sz="1600" dirty="0" smtClean="0">
                    <a:latin typeface="Calibri" pitchFamily="34" charset="0"/>
                  </a:rPr>
                  <a:t>	…</a:t>
                </a:r>
                <a:endParaRPr lang="en-US" sz="1600" dirty="0">
                  <a:latin typeface="Calibri" pitchFamily="34" charset="0"/>
                </a:endParaRPr>
              </a:p>
              <a:p>
                <a:pPr eaLnBrk="0" hangingPunct="0">
                  <a:lnSpc>
                    <a:spcPct val="90000"/>
                  </a:lnSpc>
                  <a:spcBef>
                    <a:spcPct val="30000"/>
                  </a:spcBef>
                  <a:tabLst>
                    <a:tab pos="285750" algn="l"/>
                    <a:tab pos="514350" algn="l"/>
                  </a:tabLst>
                </a:pPr>
                <a:r>
                  <a:rPr lang="en-US" sz="1600" b="1" dirty="0">
                    <a:latin typeface="Calibri" pitchFamily="34" charset="0"/>
                  </a:rPr>
                  <a:t>	procedure </a:t>
                </a:r>
                <a:r>
                  <a:rPr lang="en-US" sz="1600" dirty="0">
                    <a:latin typeface="Calibri" pitchFamily="34" charset="0"/>
                  </a:rPr>
                  <a:t>Q;</a:t>
                </a:r>
              </a:p>
              <a:p>
                <a:pPr eaLnBrk="0" hangingPunct="0">
                  <a:lnSpc>
                    <a:spcPct val="90000"/>
                  </a:lnSpc>
                  <a:spcBef>
                    <a:spcPct val="30000"/>
                  </a:spcBef>
                  <a:tabLst>
                    <a:tab pos="285750" algn="l"/>
                    <a:tab pos="514350" algn="l"/>
                  </a:tabLst>
                </a:pPr>
                <a:r>
                  <a:rPr lang="en-US" sz="1600" b="1" dirty="0" smtClean="0">
                    <a:solidFill>
                      <a:srgbClr val="CC0000"/>
                    </a:solidFill>
                    <a:latin typeface="Calibri" pitchFamily="34" charset="0"/>
                  </a:rPr>
                  <a:t>	</a:t>
                </a:r>
                <a:r>
                  <a:rPr lang="en-US" sz="1600" dirty="0" smtClean="0">
                    <a:latin typeface="Calibri" pitchFamily="34" charset="0"/>
                  </a:rPr>
                  <a:t>…</a:t>
                </a:r>
                <a:endParaRPr lang="en-US" sz="1600" dirty="0">
                  <a:latin typeface="Calibri" pitchFamily="34" charset="0"/>
                </a:endParaRPr>
              </a:p>
              <a:p>
                <a:pPr eaLnBrk="0" hangingPunct="0">
                  <a:lnSpc>
                    <a:spcPct val="90000"/>
                  </a:lnSpc>
                  <a:spcBef>
                    <a:spcPct val="30000"/>
                  </a:spcBef>
                  <a:tabLst>
                    <a:tab pos="285750" algn="l"/>
                    <a:tab pos="514350" algn="l"/>
                  </a:tabLst>
                </a:pPr>
                <a:r>
                  <a:rPr lang="en-US" sz="1600" b="1" dirty="0">
                    <a:latin typeface="Calibri" pitchFamily="34" charset="0"/>
                  </a:rPr>
                  <a:t>end </a:t>
                </a:r>
                <a:r>
                  <a:rPr lang="en-US" sz="1600" dirty="0">
                    <a:latin typeface="Calibri" pitchFamily="34" charset="0"/>
                  </a:rPr>
                  <a:t>P;</a:t>
                </a:r>
              </a:p>
              <a:p>
                <a:pPr eaLnBrk="0" hangingPunct="0">
                  <a:lnSpc>
                    <a:spcPct val="90000"/>
                  </a:lnSpc>
                  <a:spcBef>
                    <a:spcPct val="30000"/>
                  </a:spcBef>
                  <a:tabLst>
                    <a:tab pos="285750" algn="l"/>
                    <a:tab pos="514350" algn="l"/>
                  </a:tabLst>
                </a:pPr>
                <a:endParaRPr lang="en-US" sz="1600" dirty="0">
                  <a:latin typeface="Calibri" pitchFamily="34" charset="0"/>
                </a:endParaRPr>
              </a:p>
              <a:p>
                <a:pPr eaLnBrk="0" hangingPunct="0">
                  <a:lnSpc>
                    <a:spcPct val="90000"/>
                  </a:lnSpc>
                  <a:spcBef>
                    <a:spcPct val="30000"/>
                  </a:spcBef>
                  <a:tabLst>
                    <a:tab pos="285750" algn="l"/>
                    <a:tab pos="514350" algn="l"/>
                  </a:tabLst>
                </a:pPr>
                <a:endParaRPr lang="en-US" sz="1600" dirty="0">
                  <a:latin typeface="Calibri" pitchFamily="34" charset="0"/>
                </a:endParaRPr>
              </a:p>
              <a:p>
                <a:pPr eaLnBrk="0" hangingPunct="0">
                  <a:lnSpc>
                    <a:spcPct val="90000"/>
                  </a:lnSpc>
                  <a:spcBef>
                    <a:spcPct val="30000"/>
                  </a:spcBef>
                  <a:tabLst>
                    <a:tab pos="285750" algn="l"/>
                    <a:tab pos="514350" algn="l"/>
                  </a:tabLst>
                </a:pPr>
                <a:r>
                  <a:rPr lang="en-US" sz="1600" b="1" dirty="0">
                    <a:latin typeface="Calibri" pitchFamily="34" charset="0"/>
                  </a:rPr>
                  <a:t>package body </a:t>
                </a:r>
                <a:r>
                  <a:rPr lang="en-US" sz="1600" dirty="0">
                    <a:latin typeface="Calibri" pitchFamily="34" charset="0"/>
                  </a:rPr>
                  <a:t>P </a:t>
                </a:r>
                <a:r>
                  <a:rPr lang="en-US" sz="1600" b="1" dirty="0">
                    <a:latin typeface="Calibri" pitchFamily="34" charset="0"/>
                  </a:rPr>
                  <a:t>is</a:t>
                </a:r>
                <a:endParaRPr lang="en-US" sz="1600" dirty="0">
                  <a:latin typeface="Calibri" pitchFamily="34" charset="0"/>
                </a:endParaRPr>
              </a:p>
              <a:p>
                <a:pPr eaLnBrk="0" hangingPunct="0">
                  <a:lnSpc>
                    <a:spcPct val="90000"/>
                  </a:lnSpc>
                  <a:spcBef>
                    <a:spcPct val="30000"/>
                  </a:spcBef>
                  <a:tabLst>
                    <a:tab pos="285750" algn="l"/>
                    <a:tab pos="514350" algn="l"/>
                  </a:tabLst>
                </a:pPr>
                <a:endParaRPr lang="en-US" sz="1600" dirty="0">
                  <a:latin typeface="Calibri" pitchFamily="34" charset="0"/>
                </a:endParaRPr>
              </a:p>
              <a:p>
                <a:pPr eaLnBrk="0" hangingPunct="0">
                  <a:lnSpc>
                    <a:spcPct val="90000"/>
                  </a:lnSpc>
                  <a:spcBef>
                    <a:spcPct val="30000"/>
                  </a:spcBef>
                  <a:tabLst>
                    <a:tab pos="285750" algn="l"/>
                    <a:tab pos="514350" algn="l"/>
                  </a:tabLst>
                </a:pPr>
                <a:r>
                  <a:rPr lang="en-US" sz="1600" b="1" dirty="0">
                    <a:latin typeface="Calibri" pitchFamily="34" charset="0"/>
                  </a:rPr>
                  <a:t>	procedure </a:t>
                </a:r>
                <a:r>
                  <a:rPr lang="en-US" sz="1600" dirty="0">
                    <a:latin typeface="Calibri" pitchFamily="34" charset="0"/>
                  </a:rPr>
                  <a:t>Q </a:t>
                </a:r>
                <a:r>
                  <a:rPr lang="en-US" sz="1600" b="1" dirty="0">
                    <a:latin typeface="Calibri" pitchFamily="34" charset="0"/>
                  </a:rPr>
                  <a:t>is</a:t>
                </a:r>
                <a:endParaRPr lang="en-US" sz="1600" dirty="0">
                  <a:latin typeface="Calibri" pitchFamily="34" charset="0"/>
                </a:endParaRPr>
              </a:p>
              <a:p>
                <a:pPr eaLnBrk="0" hangingPunct="0">
                  <a:lnSpc>
                    <a:spcPct val="90000"/>
                  </a:lnSpc>
                  <a:spcBef>
                    <a:spcPct val="30000"/>
                  </a:spcBef>
                  <a:tabLst>
                    <a:tab pos="285750" algn="l"/>
                    <a:tab pos="514350" algn="l"/>
                  </a:tabLst>
                </a:pPr>
                <a:r>
                  <a:rPr lang="en-US" sz="1600" dirty="0">
                    <a:latin typeface="Calibri" pitchFamily="34" charset="0"/>
                  </a:rPr>
                  <a:t>		...</a:t>
                </a:r>
              </a:p>
              <a:p>
                <a:pPr eaLnBrk="0" hangingPunct="0">
                  <a:lnSpc>
                    <a:spcPct val="90000"/>
                  </a:lnSpc>
                  <a:spcBef>
                    <a:spcPct val="30000"/>
                  </a:spcBef>
                  <a:tabLst>
                    <a:tab pos="285750" algn="l"/>
                    <a:tab pos="514350" algn="l"/>
                  </a:tabLst>
                </a:pPr>
                <a:r>
                  <a:rPr lang="en-US" sz="1600" b="1" dirty="0">
                    <a:latin typeface="Calibri" pitchFamily="34" charset="0"/>
                  </a:rPr>
                  <a:t>	end </a:t>
                </a:r>
                <a:r>
                  <a:rPr lang="en-US" sz="1600" dirty="0">
                    <a:latin typeface="Calibri" pitchFamily="34" charset="0"/>
                  </a:rPr>
                  <a:t>Q;</a:t>
                </a:r>
              </a:p>
              <a:p>
                <a:pPr eaLnBrk="0" hangingPunct="0">
                  <a:lnSpc>
                    <a:spcPct val="90000"/>
                  </a:lnSpc>
                  <a:spcBef>
                    <a:spcPct val="30000"/>
                  </a:spcBef>
                  <a:tabLst>
                    <a:tab pos="285750" algn="l"/>
                    <a:tab pos="514350" algn="l"/>
                  </a:tabLst>
                </a:pPr>
                <a:endParaRPr lang="en-US" sz="1600" dirty="0">
                  <a:latin typeface="Calibri" pitchFamily="34" charset="0"/>
                </a:endParaRPr>
              </a:p>
              <a:p>
                <a:pPr eaLnBrk="0" hangingPunct="0">
                  <a:lnSpc>
                    <a:spcPct val="90000"/>
                  </a:lnSpc>
                  <a:spcBef>
                    <a:spcPct val="30000"/>
                  </a:spcBef>
                  <a:tabLst>
                    <a:tab pos="285750" algn="l"/>
                    <a:tab pos="514350" algn="l"/>
                  </a:tabLst>
                </a:pPr>
                <a:r>
                  <a:rPr lang="en-US" sz="1600" b="1" dirty="0">
                    <a:latin typeface="Calibri" pitchFamily="34" charset="0"/>
                  </a:rPr>
                  <a:t>end </a:t>
                </a:r>
                <a:r>
                  <a:rPr lang="en-US" sz="1600" dirty="0">
                    <a:latin typeface="Calibri" pitchFamily="34" charset="0"/>
                  </a:rPr>
                  <a:t>P;</a:t>
                </a:r>
              </a:p>
            </p:txBody>
          </p:sp>
        </p:grpSp>
        <p:sp>
          <p:nvSpPr>
            <p:cNvPr id="12296" name="Rectangle 8"/>
            <p:cNvSpPr>
              <a:spLocks noChangeArrowheads="1"/>
            </p:cNvSpPr>
            <p:nvPr/>
          </p:nvSpPr>
          <p:spPr bwMode="blackWhite">
            <a:xfrm>
              <a:off x="6934200" y="3276600"/>
              <a:ext cx="1495603" cy="335989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defRPr/>
              </a:pPr>
              <a:r>
                <a:rPr lang="en-US" sz="1600" b="1" dirty="0">
                  <a:latin typeface="Arial" charset="0"/>
                </a:rPr>
                <a:t>Q is exported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Referencing Exported Items</a:t>
            </a:r>
          </a:p>
        </p:txBody>
      </p:sp>
      <p:sp>
        <p:nvSpPr>
          <p:cNvPr id="21507" name="Rectangle 8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Achieved via the “dot notation”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981200" y="1737647"/>
            <a:ext cx="3354388" cy="336550"/>
          </a:xfrm>
          <a:prstGeom prst="rect">
            <a:avLst/>
          </a:prstGeom>
          <a:solidFill>
            <a:srgbClr val="FFFFCC"/>
          </a:solidFill>
          <a:ln w="12700">
            <a:solidFill>
              <a:srgbClr val="000000"/>
            </a:solidFill>
            <a:prstDash val="sysDot"/>
            <a:miter lim="800000"/>
            <a:headEnd/>
            <a:tailEnd/>
          </a:ln>
          <a:extLst/>
        </p:spPr>
        <p:txBody>
          <a:bodyPr lIns="90488" tIns="44450" rIns="90488" bIns="44450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dirty="0" err="1"/>
              <a:t>package_name</a:t>
            </a:r>
            <a:r>
              <a:rPr lang="en-US" dirty="0"/>
              <a:t> </a:t>
            </a:r>
            <a:r>
              <a:rPr lang="en-US" b="1" dirty="0"/>
              <a:t>.</a:t>
            </a:r>
            <a:r>
              <a:rPr lang="en-US" dirty="0"/>
              <a:t> </a:t>
            </a:r>
            <a:r>
              <a:rPr lang="en-US" dirty="0" err="1" smtClean="0"/>
              <a:t>entity_name</a:t>
            </a:r>
            <a:endParaRPr lang="en-US" dirty="0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941624" y="3233362"/>
            <a:ext cx="2731518" cy="17825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spcBef>
                <a:spcPts val="1200"/>
              </a:spcBef>
            </a:pPr>
            <a:r>
              <a:rPr lang="en-US" sz="1400" b="1" noProof="1" smtClean="0">
                <a:latin typeface="Calibri" pitchFamily="34" charset="0"/>
              </a:rPr>
              <a:t>package </a:t>
            </a:r>
            <a:r>
              <a:rPr lang="en-US" sz="1400" noProof="1" smtClean="0">
                <a:latin typeface="Calibri" pitchFamily="34" charset="0"/>
              </a:rPr>
              <a:t>Integer_Stack </a:t>
            </a:r>
            <a:r>
              <a:rPr lang="en-US" sz="1400" b="1" noProof="1" smtClean="0">
                <a:latin typeface="Calibri" pitchFamily="34" charset="0"/>
              </a:rPr>
              <a:t>is</a:t>
            </a:r>
            <a:endParaRPr lang="en-US" sz="1400" noProof="1" smtClean="0">
              <a:latin typeface="Calibri" pitchFamily="34" charset="0"/>
            </a:endParaRPr>
          </a:p>
          <a:p>
            <a:pPr marL="228600" lvl="1" eaLnBrk="0" hangingPunct="0">
              <a:spcBef>
                <a:spcPts val="1200"/>
              </a:spcBef>
            </a:pPr>
            <a:r>
              <a:rPr lang="en-US" sz="1400" noProof="1" smtClean="0">
                <a:latin typeface="Calibri" pitchFamily="34" charset="0"/>
              </a:rPr>
              <a:t>Max : </a:t>
            </a:r>
            <a:r>
              <a:rPr lang="en-US" sz="1400" b="1" noProof="1" smtClean="0">
                <a:latin typeface="Calibri" pitchFamily="34" charset="0"/>
              </a:rPr>
              <a:t>constant </a:t>
            </a:r>
            <a:r>
              <a:rPr lang="en-US" sz="1400" noProof="1" smtClean="0">
                <a:latin typeface="Calibri" pitchFamily="34" charset="0"/>
              </a:rPr>
              <a:t>:= 100;</a:t>
            </a:r>
          </a:p>
          <a:p>
            <a:pPr marL="228600" lvl="1" eaLnBrk="0" hangingPunct="0">
              <a:spcBef>
                <a:spcPts val="1200"/>
              </a:spcBef>
            </a:pPr>
            <a:r>
              <a:rPr lang="en-US" sz="1400" b="1" noProof="1" smtClean="0">
                <a:latin typeface="Calibri" pitchFamily="34" charset="0"/>
              </a:rPr>
              <a:t>procedure </a:t>
            </a:r>
            <a:r>
              <a:rPr lang="en-US" sz="1400" noProof="1" smtClean="0">
                <a:latin typeface="Calibri" pitchFamily="34" charset="0"/>
              </a:rPr>
              <a:t>Push (X : </a:t>
            </a:r>
            <a:r>
              <a:rPr lang="en-US" sz="1400" b="1" noProof="1" smtClean="0">
                <a:latin typeface="Calibri" pitchFamily="34" charset="0"/>
              </a:rPr>
              <a:t>in </a:t>
            </a:r>
            <a:r>
              <a:rPr lang="en-US" sz="1400" noProof="1" smtClean="0">
                <a:latin typeface="Calibri" pitchFamily="34" charset="0"/>
              </a:rPr>
              <a:t>Integer);</a:t>
            </a:r>
          </a:p>
          <a:p>
            <a:pPr marL="228600" lvl="1" eaLnBrk="0" hangingPunct="0">
              <a:spcBef>
                <a:spcPts val="1200"/>
              </a:spcBef>
            </a:pPr>
            <a:r>
              <a:rPr lang="en-US" sz="1400" b="1" noProof="1" smtClean="0">
                <a:latin typeface="Calibri" pitchFamily="34" charset="0"/>
              </a:rPr>
              <a:t>procedure </a:t>
            </a:r>
            <a:r>
              <a:rPr lang="en-US" sz="1400" noProof="1" smtClean="0">
                <a:latin typeface="Calibri" pitchFamily="34" charset="0"/>
              </a:rPr>
              <a:t>Pop (X : </a:t>
            </a:r>
            <a:r>
              <a:rPr lang="en-US" sz="1400" b="1" noProof="1" smtClean="0">
                <a:latin typeface="Calibri" pitchFamily="34" charset="0"/>
              </a:rPr>
              <a:t>out </a:t>
            </a:r>
            <a:r>
              <a:rPr lang="en-US" sz="1400" noProof="1" smtClean="0">
                <a:latin typeface="Calibri" pitchFamily="34" charset="0"/>
              </a:rPr>
              <a:t>Integer);</a:t>
            </a:r>
          </a:p>
          <a:p>
            <a:pPr eaLnBrk="0" hangingPunct="0">
              <a:spcBef>
                <a:spcPts val="1200"/>
              </a:spcBef>
            </a:pPr>
            <a:r>
              <a:rPr lang="en-US" sz="1400" b="1" noProof="1" smtClean="0">
                <a:latin typeface="Calibri" pitchFamily="34" charset="0"/>
              </a:rPr>
              <a:t>end </a:t>
            </a:r>
            <a:r>
              <a:rPr lang="en-US" sz="1400" noProof="1" smtClean="0">
                <a:latin typeface="Calibri" pitchFamily="34" charset="0"/>
              </a:rPr>
              <a:t>Integer_Stack;</a:t>
            </a:r>
            <a:endParaRPr lang="en-US" sz="1400" noProof="1">
              <a:latin typeface="Calibri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199063" y="2590800"/>
            <a:ext cx="2906887" cy="3666132"/>
            <a:chOff x="5199063" y="2590800"/>
            <a:chExt cx="2906887" cy="3666132"/>
          </a:xfrm>
        </p:grpSpPr>
        <p:sp>
          <p:nvSpPr>
            <p:cNvPr id="7" name="Wave 6"/>
            <p:cNvSpPr/>
            <p:nvPr/>
          </p:nvSpPr>
          <p:spPr bwMode="auto">
            <a:xfrm>
              <a:off x="5515896" y="3972232"/>
              <a:ext cx="1371600" cy="304800"/>
            </a:xfrm>
            <a:prstGeom prst="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Wave 7"/>
            <p:cNvSpPr/>
            <p:nvPr/>
          </p:nvSpPr>
          <p:spPr bwMode="auto">
            <a:xfrm>
              <a:off x="6248400" y="5105400"/>
              <a:ext cx="1371600" cy="304800"/>
            </a:xfrm>
            <a:prstGeom prst="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509" name="Rectangle 5"/>
            <p:cNvSpPr>
              <a:spLocks noChangeArrowheads="1"/>
            </p:cNvSpPr>
            <p:nvPr/>
          </p:nvSpPr>
          <p:spPr bwMode="auto">
            <a:xfrm>
              <a:off x="5199063" y="2590800"/>
              <a:ext cx="2906887" cy="3666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spcBef>
                  <a:spcPct val="30000"/>
                </a:spcBef>
              </a:pPr>
              <a:endParaRPr lang="en-US" sz="1400" noProof="1" smtClean="0">
                <a:latin typeface="Calibri" pitchFamily="34" charset="0"/>
              </a:endParaRPr>
            </a:p>
            <a:p>
              <a:pPr marL="228600" lvl="1" eaLnBrk="0" hangingPunct="0">
                <a:spcBef>
                  <a:spcPct val="30000"/>
                </a:spcBef>
              </a:pPr>
              <a:r>
                <a:rPr lang="en-US" sz="1400" noProof="1" smtClean="0">
                  <a:latin typeface="Calibri" pitchFamily="34" charset="0"/>
                </a:rPr>
                <a:t>X : Integer;</a:t>
              </a:r>
            </a:p>
            <a:p>
              <a:pPr marL="228600" lvl="1" eaLnBrk="0" hangingPunct="0">
                <a:spcBef>
                  <a:spcPct val="30000"/>
                </a:spcBef>
              </a:pPr>
              <a:r>
                <a:rPr lang="en-US" sz="1400" noProof="1" smtClean="0">
                  <a:latin typeface="Calibri" pitchFamily="34" charset="0"/>
                </a:rPr>
                <a:t>...</a:t>
              </a:r>
            </a:p>
            <a:p>
              <a:pPr eaLnBrk="0" hangingPunct="0">
                <a:spcBef>
                  <a:spcPct val="30000"/>
                </a:spcBef>
              </a:pPr>
              <a:r>
                <a:rPr lang="en-US" sz="1400" b="1" noProof="1" smtClean="0">
                  <a:latin typeface="Calibri" pitchFamily="34" charset="0"/>
                </a:rPr>
                <a:t>begin</a:t>
              </a:r>
              <a:endParaRPr lang="en-US" sz="1400" noProof="1" smtClean="0">
                <a:latin typeface="Calibri" pitchFamily="34" charset="0"/>
              </a:endParaRPr>
            </a:p>
            <a:p>
              <a:pPr marL="228600" lvl="1" eaLnBrk="0" hangingPunct="0">
                <a:spcBef>
                  <a:spcPct val="30000"/>
                </a:spcBef>
              </a:pPr>
              <a:r>
                <a:rPr lang="en-US" sz="1400" noProof="1" smtClean="0">
                  <a:latin typeface="Calibri" pitchFamily="34" charset="0"/>
                </a:rPr>
                <a:t>...</a:t>
              </a:r>
            </a:p>
            <a:p>
              <a:pPr marL="228600" lvl="1" eaLnBrk="0" hangingPunct="0">
                <a:spcBef>
                  <a:spcPct val="30000"/>
                </a:spcBef>
              </a:pPr>
              <a:r>
                <a:rPr lang="en-US" sz="1400" noProof="1" smtClean="0">
                  <a:latin typeface="Calibri" pitchFamily="34" charset="0"/>
                </a:rPr>
                <a:t>Integer_Stack</a:t>
              </a:r>
              <a:r>
                <a:rPr lang="en-US" sz="1400" b="1" noProof="1" smtClean="0">
                  <a:latin typeface="Calibri" pitchFamily="34" charset="0"/>
                </a:rPr>
                <a:t>.</a:t>
              </a:r>
              <a:r>
                <a:rPr lang="en-US" sz="1400" noProof="1" smtClean="0">
                  <a:latin typeface="Calibri" pitchFamily="34" charset="0"/>
                </a:rPr>
                <a:t>Push (12);</a:t>
              </a:r>
            </a:p>
            <a:p>
              <a:pPr marL="228600" lvl="1" eaLnBrk="0" hangingPunct="0">
                <a:spcBef>
                  <a:spcPct val="30000"/>
                </a:spcBef>
              </a:pPr>
              <a:r>
                <a:rPr lang="en-US" sz="1400" noProof="1" smtClean="0">
                  <a:latin typeface="Calibri" pitchFamily="34" charset="0"/>
                </a:rPr>
                <a:t>...</a:t>
              </a:r>
            </a:p>
            <a:p>
              <a:pPr marL="228600" lvl="1" eaLnBrk="0" hangingPunct="0">
                <a:spcBef>
                  <a:spcPct val="30000"/>
                </a:spcBef>
              </a:pPr>
              <a:r>
                <a:rPr lang="en-US" sz="1400" noProof="1" smtClean="0">
                  <a:latin typeface="Calibri" pitchFamily="34" charset="0"/>
                </a:rPr>
                <a:t>Integer_Stack.Pop (X);</a:t>
              </a:r>
            </a:p>
            <a:p>
              <a:pPr marL="228600" lvl="1" eaLnBrk="0" hangingPunct="0">
                <a:spcBef>
                  <a:spcPct val="30000"/>
                </a:spcBef>
              </a:pPr>
              <a:r>
                <a:rPr lang="en-US" sz="1400" noProof="1" smtClean="0">
                  <a:latin typeface="Calibri" pitchFamily="34" charset="0"/>
                </a:rPr>
                <a:t>...</a:t>
              </a:r>
            </a:p>
            <a:p>
              <a:pPr marL="228600" lvl="1" eaLnBrk="0" hangingPunct="0">
                <a:spcBef>
                  <a:spcPct val="30000"/>
                </a:spcBef>
              </a:pPr>
              <a:r>
                <a:rPr lang="en-US" sz="1400" b="1" noProof="1" smtClean="0">
                  <a:latin typeface="Calibri" pitchFamily="34" charset="0"/>
                </a:rPr>
                <a:t>if </a:t>
              </a:r>
              <a:r>
                <a:rPr lang="en-US" sz="1400" noProof="1" smtClean="0">
                  <a:latin typeface="Calibri" pitchFamily="34" charset="0"/>
                </a:rPr>
                <a:t>Count &lt; Integer_Stack.Max </a:t>
              </a:r>
              <a:r>
                <a:rPr lang="en-US" sz="1400" b="1" noProof="1" smtClean="0">
                  <a:latin typeface="Calibri" pitchFamily="34" charset="0"/>
                </a:rPr>
                <a:t>then</a:t>
              </a:r>
              <a:endParaRPr lang="en-US" sz="1400" noProof="1" smtClean="0">
                <a:latin typeface="Calibri" pitchFamily="34" charset="0"/>
              </a:endParaRPr>
            </a:p>
            <a:p>
              <a:pPr marL="457200" lvl="2" eaLnBrk="0" hangingPunct="0">
                <a:spcBef>
                  <a:spcPct val="30000"/>
                </a:spcBef>
              </a:pPr>
              <a:r>
                <a:rPr lang="en-US" sz="1400" noProof="1" smtClean="0">
                  <a:latin typeface="Calibri" pitchFamily="34" charset="0"/>
                </a:rPr>
                <a:t>...</a:t>
              </a:r>
            </a:p>
            <a:p>
              <a:pPr marL="228600" lvl="1" eaLnBrk="0" hangingPunct="0">
                <a:spcBef>
                  <a:spcPct val="30000"/>
                </a:spcBef>
              </a:pPr>
              <a:r>
                <a:rPr lang="en-US" sz="1400" b="1" noProof="1" smtClean="0">
                  <a:latin typeface="Calibri" pitchFamily="34" charset="0"/>
                </a:rPr>
                <a:t>end if</a:t>
              </a:r>
              <a:r>
                <a:rPr lang="en-US" sz="1400" noProof="1" smtClean="0">
                  <a:latin typeface="Calibri" pitchFamily="34" charset="0"/>
                </a:rPr>
                <a:t>;</a:t>
              </a:r>
            </a:p>
            <a:p>
              <a:pPr marL="228600" lvl="1" eaLnBrk="0" hangingPunct="0">
                <a:spcBef>
                  <a:spcPct val="30000"/>
                </a:spcBef>
              </a:pPr>
              <a:r>
                <a:rPr lang="en-US" sz="1400" noProof="1" smtClean="0">
                  <a:latin typeface="Calibri" pitchFamily="34" charset="0"/>
                </a:rPr>
                <a:t>...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auto">
          <a:xfrm>
            <a:off x="685800" y="2438400"/>
            <a:ext cx="16002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94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</a:p>
        </p:txBody>
      </p:sp>
      <p:sp>
        <p:nvSpPr>
          <p:cNvPr id="8195" name="Rectangle 19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Declarations</a:t>
            </a:r>
          </a:p>
          <a:p>
            <a:r>
              <a:rPr lang="en-US" dirty="0" smtClean="0"/>
              <a:t>Bodies</a:t>
            </a:r>
          </a:p>
          <a:p>
            <a:r>
              <a:rPr lang="en-US" dirty="0" smtClean="0"/>
              <a:t>Executable Parts</a:t>
            </a:r>
          </a:p>
          <a:p>
            <a:r>
              <a:rPr lang="en-US" dirty="0" smtClean="0"/>
              <a:t>Summary</a:t>
            </a:r>
          </a:p>
        </p:txBody>
      </p:sp>
      <p:pic>
        <p:nvPicPr>
          <p:cNvPr id="6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3237" y="5029200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6602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aCore Training">
  <a:themeElements>
    <a:clrScheme name="Custom 1">
      <a:dk1>
        <a:srgbClr val="000000"/>
      </a:dk1>
      <a:lt1>
        <a:srgbClr val="FFFFFF"/>
      </a:lt1>
      <a:dk2>
        <a:srgbClr val="0D253A"/>
      </a:dk2>
      <a:lt2>
        <a:srgbClr val="E4E8E9"/>
      </a:lt2>
      <a:accent1>
        <a:srgbClr val="17598F"/>
      </a:accent1>
      <a:accent2>
        <a:srgbClr val="8EAFCB"/>
      </a:accent2>
      <a:accent3>
        <a:srgbClr val="A6CE8D"/>
      </a:accent3>
      <a:accent4>
        <a:srgbClr val="0D253A"/>
      </a:accent4>
      <a:accent5>
        <a:srgbClr val="E4E8E9"/>
      </a:accent5>
      <a:accent6>
        <a:srgbClr val="419415"/>
      </a:accent6>
      <a:hlink>
        <a:srgbClr val="CB9A31"/>
      </a:hlink>
      <a:folHlink>
        <a:srgbClr val="8D8D8D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600" i="0" kern="1200" dirty="0" smtClean="0">
            <a:solidFill>
              <a:schemeClr val="accent1"/>
            </a:solidFill>
          </a:defRPr>
        </a:defPPr>
      </a:lstStyle>
    </a:txDef>
  </a:objectDefaults>
  <a:extraClrSchemeLst>
    <a:extraClrScheme>
      <a:clrScheme name="AdaCor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AdaCore Training</Template>
  <TotalTime>600</TotalTime>
  <Pages>34</Pages>
  <Words>591</Words>
  <Application>Microsoft Office PowerPoint</Application>
  <PresentationFormat>Letter Paper (8.5x11 in)</PresentationFormat>
  <Paragraphs>232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30" baseType="lpstr">
      <vt:lpstr>ＭＳ Ｐゴシック</vt:lpstr>
      <vt:lpstr>Arial</vt:lpstr>
      <vt:lpstr>Arial Black</vt:lpstr>
      <vt:lpstr>Calibri</vt:lpstr>
      <vt:lpstr>Franklin Gothic Book</vt:lpstr>
      <vt:lpstr>Helvetica</vt:lpstr>
      <vt:lpstr>Times</vt:lpstr>
      <vt:lpstr>Times New Roman</vt:lpstr>
      <vt:lpstr>Verdana</vt:lpstr>
      <vt:lpstr>Wingdings</vt:lpstr>
      <vt:lpstr>ヒラギノ角ゴ ProN W3</vt:lpstr>
      <vt:lpstr>AdaCore Training</vt:lpstr>
      <vt:lpstr>Packages</vt:lpstr>
      <vt:lpstr>Packages</vt:lpstr>
      <vt:lpstr>Basic Syntax and Nomenclature</vt:lpstr>
      <vt:lpstr>Agenda</vt:lpstr>
      <vt:lpstr>Package Declarations</vt:lpstr>
      <vt:lpstr>Compile-Time Visibility Control</vt:lpstr>
      <vt:lpstr>Example of Exporting To Clients</vt:lpstr>
      <vt:lpstr>Referencing Exported Items</vt:lpstr>
      <vt:lpstr>Agenda</vt:lpstr>
      <vt:lpstr>Package Bodies</vt:lpstr>
      <vt:lpstr>Example Spec That Cannot Have A Body</vt:lpstr>
      <vt:lpstr>Example Spec Requiring A Package Body</vt:lpstr>
      <vt:lpstr>Agenda</vt:lpstr>
      <vt:lpstr>Optional Executable Part</vt:lpstr>
      <vt:lpstr>Executable Part Semantics</vt:lpstr>
      <vt:lpstr>Agenda</vt:lpstr>
      <vt:lpstr>Summary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Pat, Kathy and Joe Rogers</dc:creator>
  <cp:lastModifiedBy>rogers</cp:lastModifiedBy>
  <cp:revision>224</cp:revision>
  <cp:lastPrinted>1995-07-15T07:46:14Z</cp:lastPrinted>
  <dcterms:created xsi:type="dcterms:W3CDTF">1994-03-23T21:57:40Z</dcterms:created>
  <dcterms:modified xsi:type="dcterms:W3CDTF">2018-03-25T17:26:04Z</dcterms:modified>
</cp:coreProperties>
</file>