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37" r:id="rId1"/>
  </p:sldMasterIdLst>
  <p:notesMasterIdLst>
    <p:notesMasterId r:id="rId92"/>
  </p:notesMasterIdLst>
  <p:handoutMasterIdLst>
    <p:handoutMasterId r:id="rId93"/>
  </p:handoutMasterIdLst>
  <p:sldIdLst>
    <p:sldId id="341" r:id="rId2"/>
    <p:sldId id="492" r:id="rId3"/>
    <p:sldId id="350" r:id="rId4"/>
    <p:sldId id="344" r:id="rId5"/>
    <p:sldId id="433" r:id="rId6"/>
    <p:sldId id="335" r:id="rId7"/>
    <p:sldId id="493" r:id="rId8"/>
    <p:sldId id="455" r:id="rId9"/>
    <p:sldId id="438" r:id="rId10"/>
    <p:sldId id="439" r:id="rId11"/>
    <p:sldId id="440" r:id="rId12"/>
    <p:sldId id="443" r:id="rId13"/>
    <p:sldId id="441" r:id="rId14"/>
    <p:sldId id="442" r:id="rId15"/>
    <p:sldId id="444" r:id="rId16"/>
    <p:sldId id="445" r:id="rId17"/>
    <p:sldId id="446" r:id="rId18"/>
    <p:sldId id="447" r:id="rId19"/>
    <p:sldId id="448" r:id="rId20"/>
    <p:sldId id="449" r:id="rId21"/>
    <p:sldId id="450" r:id="rId22"/>
    <p:sldId id="451" r:id="rId23"/>
    <p:sldId id="452" r:id="rId24"/>
    <p:sldId id="437" r:id="rId25"/>
    <p:sldId id="412" r:id="rId26"/>
    <p:sldId id="478" r:id="rId27"/>
    <p:sldId id="351" r:id="rId28"/>
    <p:sldId id="352" r:id="rId29"/>
    <p:sldId id="499" r:id="rId30"/>
    <p:sldId id="379" r:id="rId31"/>
    <p:sldId id="349" r:id="rId32"/>
    <p:sldId id="354" r:id="rId33"/>
    <p:sldId id="337" r:id="rId34"/>
    <p:sldId id="435" r:id="rId35"/>
    <p:sldId id="357" r:id="rId36"/>
    <p:sldId id="372" r:id="rId37"/>
    <p:sldId id="340" r:id="rId38"/>
    <p:sldId id="427" r:id="rId39"/>
    <p:sldId id="428" r:id="rId40"/>
    <p:sldId id="468" r:id="rId41"/>
    <p:sldId id="477" r:id="rId42"/>
    <p:sldId id="484" r:id="rId43"/>
    <p:sldId id="482" r:id="rId44"/>
    <p:sldId id="481" r:id="rId45"/>
    <p:sldId id="483" r:id="rId46"/>
    <p:sldId id="469" r:id="rId47"/>
    <p:sldId id="473" r:id="rId48"/>
    <p:sldId id="472" r:id="rId49"/>
    <p:sldId id="476" r:id="rId50"/>
    <p:sldId id="500" r:id="rId51"/>
    <p:sldId id="485" r:id="rId52"/>
    <p:sldId id="491" r:id="rId53"/>
    <p:sldId id="368" r:id="rId54"/>
    <p:sldId id="385" r:id="rId55"/>
    <p:sldId id="418" r:id="rId56"/>
    <p:sldId id="386" r:id="rId57"/>
    <p:sldId id="387" r:id="rId58"/>
    <p:sldId id="498" r:id="rId59"/>
    <p:sldId id="497" r:id="rId60"/>
    <p:sldId id="388" r:id="rId61"/>
    <p:sldId id="390" r:id="rId62"/>
    <p:sldId id="395" r:id="rId63"/>
    <p:sldId id="396" r:id="rId64"/>
    <p:sldId id="420" r:id="rId65"/>
    <p:sldId id="421" r:id="rId66"/>
    <p:sldId id="419" r:id="rId67"/>
    <p:sldId id="494" r:id="rId68"/>
    <p:sldId id="399" r:id="rId69"/>
    <p:sldId id="398" r:id="rId70"/>
    <p:sldId id="400" r:id="rId71"/>
    <p:sldId id="401" r:id="rId72"/>
    <p:sldId id="393" r:id="rId73"/>
    <p:sldId id="496" r:id="rId74"/>
    <p:sldId id="403" r:id="rId75"/>
    <p:sldId id="404" r:id="rId76"/>
    <p:sldId id="389" r:id="rId77"/>
    <p:sldId id="405" r:id="rId78"/>
    <p:sldId id="501" r:id="rId79"/>
    <p:sldId id="407" r:id="rId80"/>
    <p:sldId id="353" r:id="rId81"/>
    <p:sldId id="432" r:id="rId82"/>
    <p:sldId id="414" r:id="rId83"/>
    <p:sldId id="409" r:id="rId84"/>
    <p:sldId id="431" r:id="rId85"/>
    <p:sldId id="415" r:id="rId86"/>
    <p:sldId id="424" r:id="rId87"/>
    <p:sldId id="454" r:id="rId88"/>
    <p:sldId id="384" r:id="rId89"/>
    <p:sldId id="338" r:id="rId90"/>
    <p:sldId id="345" r:id="rId91"/>
  </p:sldIdLst>
  <p:sldSz cx="9144000" cy="6858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  <a:srgbClr val="FF99CC"/>
    <a:srgbClr val="FFCC99"/>
    <a:srgbClr val="E8DDAE"/>
    <a:srgbClr val="66FF99"/>
    <a:srgbClr val="E1D395"/>
    <a:srgbClr val="FF5050"/>
    <a:srgbClr val="FFC000"/>
    <a:srgbClr val="C4DFF5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32" autoAdjust="0"/>
    <p:restoredTop sz="86419" autoAdjust="0"/>
  </p:normalViewPr>
  <p:slideViewPr>
    <p:cSldViewPr snapToObjects="1">
      <p:cViewPr varScale="1">
        <p:scale>
          <a:sx n="133" d="100"/>
          <a:sy n="133" d="100"/>
        </p:scale>
        <p:origin x="1172" y="92"/>
      </p:cViewPr>
      <p:guideLst>
        <p:guide orient="horz" pos="2160"/>
        <p:guide pos="2160"/>
      </p:guideLst>
    </p:cSldViewPr>
  </p:slideViewPr>
  <p:outlineViewPr>
    <p:cViewPr>
      <p:scale>
        <a:sx n="33" d="100"/>
        <a:sy n="33" d="100"/>
      </p:scale>
      <p:origin x="0" y="-386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584"/>
    </p:cViewPr>
  </p:sorterViewPr>
  <p:notesViewPr>
    <p:cSldViewPr snapToObjects="1">
      <p:cViewPr>
        <p:scale>
          <a:sx n="100" d="100"/>
          <a:sy n="100" d="100"/>
        </p:scale>
        <p:origin x="1412" y="680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er Placeholder 1"/>
          <p:cNvSpPr>
            <a:spLocks noGrp="1"/>
          </p:cNvSpPr>
          <p:nvPr>
            <p:ph type="hdr" sz="quarter"/>
          </p:nvPr>
        </p:nvSpPr>
        <p:spPr>
          <a:xfrm>
            <a:off x="434181" y="148754"/>
            <a:ext cx="6230938" cy="307777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lg" len="med"/>
          </a:ln>
          <a:effectLst/>
        </p:spPr>
        <p:txBody>
          <a:bodyPr vert="horz" wrap="none" lIns="91440" tIns="45720" rIns="91440" bIns="45720" numCol="1" anchor="ctr" anchorCtr="1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400" dirty="0" smtClean="0">
                <a:latin typeface="Arial Black" panose="020B0A04020102020204" pitchFamily="34" charset="0"/>
                <a:ea typeface="+mn-ea"/>
              </a:rPr>
              <a:t>Programming In SPARK: Fundamentals</a:t>
            </a:r>
            <a:endParaRPr lang="en-US" sz="1400" dirty="0"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03262" y="9268520"/>
            <a:ext cx="171072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900" smtClean="0">
                <a:latin typeface="Arial" charset="0"/>
              </a:rPr>
              <a:t>Contract-Based Programming</a:t>
            </a:r>
            <a:endParaRPr lang="en-US" sz="900">
              <a:latin typeface="Arial" charset="0"/>
            </a:endParaRPr>
          </a:p>
        </p:txBody>
      </p:sp>
      <p:sp>
        <p:nvSpPr>
          <p:cNvPr id="15" name="Line 3"/>
          <p:cNvSpPr>
            <a:spLocks noChangeShapeType="1"/>
          </p:cNvSpPr>
          <p:nvPr/>
        </p:nvSpPr>
        <p:spPr bwMode="auto">
          <a:xfrm>
            <a:off x="434182" y="508794"/>
            <a:ext cx="62309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Arial Black" panose="020B0A04020102020204" pitchFamily="34" charset="0"/>
            </a:endParaRPr>
          </a:p>
        </p:txBody>
      </p:sp>
      <p:sp>
        <p:nvSpPr>
          <p:cNvPr id="16" name="Line 28"/>
          <p:cNvSpPr>
            <a:spLocks noChangeShapeType="1"/>
          </p:cNvSpPr>
          <p:nvPr/>
        </p:nvSpPr>
        <p:spPr bwMode="auto">
          <a:xfrm>
            <a:off x="703262" y="9220200"/>
            <a:ext cx="6230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064250" y="9268520"/>
            <a:ext cx="86995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900" dirty="0" smtClean="0">
                <a:latin typeface="Arial" charset="0"/>
              </a:rPr>
              <a:t>Page </a:t>
            </a:r>
            <a:fld id="{FC5175E4-648C-4B4A-A1E1-BE0F0AE14F73}" type="slidenum">
              <a:rPr lang="en-US" sz="900" smtClean="0">
                <a:latin typeface="Arial" charset="0"/>
              </a:rPr>
              <a:pPr algn="r" eaLnBrk="0" hangingPunct="0"/>
              <a:t>‹#›</a:t>
            </a:fld>
            <a:endParaRPr lang="en-US" sz="900" dirty="0">
              <a:latin typeface="Arial" charset="0"/>
            </a:endParaRP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2980010" y="9268520"/>
            <a:ext cx="1677442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900" dirty="0" smtClean="0">
                <a:latin typeface="Arial" charset="0"/>
              </a:rPr>
              <a:t>Copyright © AdaCore 2018</a:t>
            </a:r>
            <a:endParaRPr lang="en-US" sz="9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11308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9300"/>
            <a:ext cx="5365750" cy="432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6313" tIns="47311" rIns="96313" bIns="47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3290888" y="9147175"/>
            <a:ext cx="731837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933" tIns="47311" rIns="92933" bIns="47311">
            <a:spAutoFit/>
          </a:bodyPr>
          <a:lstStyle/>
          <a:p>
            <a:pPr algn="ctr" defTabSz="923925" eaLnBrk="0" hangingPunct="0">
              <a:lnSpc>
                <a:spcPct val="90000"/>
              </a:lnSpc>
            </a:pPr>
            <a:r>
              <a:rPr lang="en-US" sz="1300">
                <a:latin typeface="Times New Roman" pitchFamily="18" charset="0"/>
              </a:rPr>
              <a:t>Page </a:t>
            </a:r>
            <a:fld id="{80EFE900-81B1-4426-9513-1B1CB5980DD4}" type="slidenum">
              <a:rPr lang="en-US" sz="1300">
                <a:latin typeface="Times New Roman" pitchFamily="18" charset="0"/>
              </a:rPr>
              <a:pPr algn="ctr" defTabSz="923925" eaLnBrk="0" hangingPunct="0">
                <a:lnSpc>
                  <a:spcPct val="90000"/>
                </a:lnSpc>
              </a:pPr>
              <a:t>‹#›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8413" y="728663"/>
            <a:ext cx="4779962" cy="3584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35131221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Ada 2012 (except for pragma Assert)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0349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You’d have to use the lower-level indexing syntax if you didn’t want to check the entire array or collection.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7114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definition facilitates understanding the semantics of empty sets.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357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Each one will “return” True.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You’d have to use the lower-level indexing syntax if you didn’t want to check the entire array or collection.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8893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we could not use “K &gt; </a:t>
            </a:r>
            <a:r>
              <a:rPr lang="en-US" dirty="0" err="1" smtClean="0"/>
              <a:t>Table'First</a:t>
            </a:r>
            <a:r>
              <a:rPr lang="en-US" dirty="0" smtClean="0"/>
              <a:t> and then Table (K - 1) &lt;= Table (K)” because we</a:t>
            </a:r>
            <a:r>
              <a:rPr lang="en-US" baseline="0" dirty="0" smtClean="0"/>
              <a:t> are using the universal quantifier and at the first index value the predicate would be false.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5784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Ada 2012 (except for pragma Assert)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738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2749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0579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5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265220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1893536-5246-473A-A8F3-01828EFD6841}" type="slidenum">
              <a:rPr lang="fr-FR" altLang="en-US"/>
              <a:pPr eaLnBrk="1" hangingPunct="1">
                <a:spcBef>
                  <a:spcPct val="0"/>
                </a:spcBef>
              </a:pPr>
              <a:t>34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8921409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2038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noProof="1" smtClean="0">
                <a:latin typeface="Calibri" pitchFamily="34" charset="0"/>
                <a:ea typeface="MS PGothic" pitchFamily="34" charset="-128"/>
              </a:rPr>
              <a:t>F (V'Old) might not be the same as F (V)'Old, if F depended on global variables that change between (or</a:t>
            </a:r>
            <a:r>
              <a:rPr lang="en-US" sz="1200" baseline="0" noProof="1" smtClean="0">
                <a:latin typeface="Calibri" pitchFamily="34" charset="0"/>
                <a:ea typeface="MS PGothic" pitchFamily="34" charset="-128"/>
              </a:rPr>
              <a:t> as a consequence of) calls.  Note that F(V)’Old means a call to F with the incoming original value of V, even though V by itself in a postcondition means the altered, outgoing V.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Note that using short-circuit form makes it easier to see which sub-expression is causing the overall condition to be false, because otherwise the compiler may simply indicate the beginning of the overall condition in a failure message.</a:t>
            </a:r>
          </a:p>
        </p:txBody>
      </p:sp>
    </p:spTree>
    <p:extLst>
      <p:ext uri="{BB962C8B-B14F-4D97-AF65-F5344CB8AC3E}">
        <p14:creationId xmlns:p14="http://schemas.microsoft.com/office/powerpoint/2010/main" val="2548476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could have covered contracts in the Ada overview but we show the </a:t>
            </a:r>
            <a:r>
              <a:rPr lang="en-US" smtClean="0"/>
              <a:t>SPARK-specific facilities </a:t>
            </a:r>
            <a:r>
              <a:rPr lang="en-US" dirty="0" smtClean="0"/>
              <a:t>too, and go into much more depth than in</a:t>
            </a:r>
            <a:r>
              <a:rPr lang="en-US" baseline="0" dirty="0" smtClean="0"/>
              <a:t> the Ada overview slides.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5306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function Euclid computes the greatest common divisor, whereas the</a:t>
            </a:r>
            <a:r>
              <a:rPr lang="en-US" baseline="0" dirty="0" smtClean="0"/>
              <a:t> boolean predicate </a:t>
            </a:r>
            <a:r>
              <a:rPr lang="en-US" baseline="0" dirty="0" err="1" smtClean="0"/>
              <a:t>Is_GCD</a:t>
            </a:r>
            <a:r>
              <a:rPr lang="en-US" baseline="0" dirty="0" smtClean="0"/>
              <a:t> checks that it is indeed the right value.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2038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that K is an input in this case, so cannot be changed by the body of the procedure, hence the</a:t>
            </a:r>
            <a:r>
              <a:rPr lang="en-US" baseline="0" dirty="0" smtClean="0"/>
              <a:t> check for index validity in the postcondition will 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2621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code in the boxes is the equivalent</a:t>
            </a:r>
            <a:r>
              <a:rPr lang="en-US" baseline="0" dirty="0" smtClean="0"/>
              <a:t> aggregate, i.e., when not using ‘Update.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9909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 are pretending there is no “others” option… because it</a:t>
            </a:r>
            <a:r>
              <a:rPr lang="en-US" baseline="0" dirty="0" smtClean="0"/>
              <a:t> “covers” too many cases that the users might have better thought about and meant to cover explicitly.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3070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pretending there is no “others” option…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8449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Ada 2012 (except for pragma Assert)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0349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2133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Caveats include use of invalid values, e.g., via uninitialized variables or unchecked conversion.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7227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2133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Arial" charset="0"/>
              </a:rPr>
              <a:t>Discontinuous ranges cannot be expressed with range constraints.</a:t>
            </a:r>
          </a:p>
          <a:p>
            <a:endParaRPr lang="en-US" b="0" baseline="0" noProof="1" smtClean="0"/>
          </a:p>
        </p:txBody>
      </p:sp>
    </p:spTree>
    <p:extLst>
      <p:ext uri="{BB962C8B-B14F-4D97-AF65-F5344CB8AC3E}">
        <p14:creationId xmlns:p14="http://schemas.microsoft.com/office/powerpoint/2010/main" val="1689568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Meyer, </a:t>
            </a:r>
            <a:r>
              <a:rPr lang="en-US" i="1" dirty="0" smtClean="0"/>
              <a:t>A Touch of Class</a:t>
            </a:r>
            <a:r>
              <a:rPr lang="en-US" dirty="0" smtClean="0"/>
              <a:t>, </a:t>
            </a:r>
            <a:r>
              <a:rPr lang="en-US" dirty="0" err="1" smtClean="0"/>
              <a:t>pg</a:t>
            </a:r>
            <a:r>
              <a:rPr lang="en-US" dirty="0" smtClean="0"/>
              <a:t> 68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3872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use of the discriminant is illegal </a:t>
            </a:r>
            <a:r>
              <a:rPr lang="en-US" baseline="0" dirty="0" smtClean="0"/>
              <a:t>because, with mutable types, the discriminant can be changed at run-time.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8606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2133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AARM 3.2.4/30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9577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Granted, this is bizarre code…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0662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400"/>
              </a:spcBef>
              <a:tabLst>
                <a:tab pos="282575" algn="l"/>
                <a:tab pos="339725" algn="l"/>
              </a:tabLst>
            </a:pPr>
            <a:r>
              <a:rPr lang="en-US" sz="1200" dirty="0" smtClean="0">
                <a:latin typeface="Calibri" panose="020F0502020204030204" pitchFamily="34" charset="0"/>
              </a:rPr>
              <a:t>The order for the Days enumerals is important for this example because we don't want the range Sat .. Sun to be expressible.</a:t>
            </a:r>
          </a:p>
        </p:txBody>
      </p:sp>
    </p:spTree>
    <p:extLst>
      <p:ext uri="{BB962C8B-B14F-4D97-AF65-F5344CB8AC3E}">
        <p14:creationId xmlns:p14="http://schemas.microsoft.com/office/powerpoint/2010/main" val="31747461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400"/>
              </a:spcBef>
              <a:tabLst>
                <a:tab pos="282575" algn="l"/>
                <a:tab pos="339725" algn="l"/>
              </a:tabLst>
            </a:pPr>
            <a:r>
              <a:rPr lang="en-US" sz="1200" dirty="0" smtClean="0">
                <a:latin typeface="Calibri" panose="020F0502020204030204" pitchFamily="34" charset="0"/>
              </a:rPr>
              <a:t>The order for the Days enumerals is important for this example because, for the sake of</a:t>
            </a:r>
            <a:r>
              <a:rPr lang="en-US" sz="1200" baseline="0" dirty="0" smtClean="0">
                <a:latin typeface="Calibri" panose="020F0502020204030204" pitchFamily="34" charset="0"/>
              </a:rPr>
              <a:t> the example,</a:t>
            </a:r>
            <a:r>
              <a:rPr lang="en-US" sz="1200" dirty="0" smtClean="0">
                <a:latin typeface="Calibri" panose="020F0502020204030204" pitchFamily="34" charset="0"/>
              </a:rPr>
              <a:t> we don't want the range Sat .. Sun to be expressible.</a:t>
            </a:r>
          </a:p>
          <a:p>
            <a:pPr>
              <a:spcBef>
                <a:spcPts val="400"/>
              </a:spcBef>
              <a:tabLst>
                <a:tab pos="282575" algn="l"/>
                <a:tab pos="339725" algn="l"/>
              </a:tabLst>
            </a:pPr>
            <a:endParaRPr lang="en-US" sz="1200" dirty="0" smtClean="0"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74611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7461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predicate on type Vowels could also be a </a:t>
            </a:r>
            <a:r>
              <a:rPr lang="en-US" dirty="0" err="1" smtClean="0"/>
              <a:t>Static_Predicate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92871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Granted, this is bizarre code…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51841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US" dirty="0" smtClean="0"/>
              <a:t>See AARM 3.2.3/25 </a:t>
            </a:r>
            <a:r>
              <a:rPr lang="en-US" dirty="0" err="1" smtClean="0"/>
              <a:t>pg</a:t>
            </a:r>
            <a:r>
              <a:rPr lang="en-US" dirty="0" smtClean="0"/>
              <a:t> 27 (PDF </a:t>
            </a:r>
            <a:r>
              <a:rPr lang="en-US" dirty="0" err="1" smtClean="0"/>
              <a:t>pg</a:t>
            </a:r>
            <a:r>
              <a:rPr lang="en-US" dirty="0" smtClean="0"/>
              <a:t> 54)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809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the pragma, the phrase “any Boolean type” means the language-defined type or any type derived from it.</a:t>
            </a:r>
          </a:p>
          <a:p>
            <a:r>
              <a:rPr lang="en-US" dirty="0" smtClean="0"/>
              <a:t>The package defines the exception raised by the pragma,</a:t>
            </a:r>
            <a:r>
              <a:rPr lang="en-US" baseline="0" dirty="0" smtClean="0"/>
              <a:t> and offers procedural forms for assertions.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 procedures in </a:t>
            </a:r>
            <a:r>
              <a:rPr lang="en-US" sz="1200" noProof="1" smtClean="0">
                <a:latin typeface="Calibri" pitchFamily="34" charset="0"/>
              </a:rPr>
              <a:t>Ada.Assertions are not controlled by the pragma Assertion_Policy (described later).  They are procedures like any other.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56297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US" dirty="0" smtClean="0"/>
              <a:t>See AARM 3.2.4/25</a:t>
            </a:r>
          </a:p>
          <a:p>
            <a:endParaRPr lang="en-US" dirty="0" smtClean="0"/>
          </a:p>
          <a:p>
            <a:r>
              <a:rPr lang="en-US" dirty="0" smtClean="0"/>
              <a:t>An index subtype, </a:t>
            </a:r>
            <a:r>
              <a:rPr lang="en-US" dirty="0" err="1" smtClean="0"/>
              <a:t>discrete_range</a:t>
            </a:r>
            <a:r>
              <a:rPr lang="en-US" dirty="0" smtClean="0"/>
              <a:t> of an </a:t>
            </a:r>
            <a:r>
              <a:rPr lang="en-US" dirty="0" err="1" smtClean="0"/>
              <a:t>index_constraint</a:t>
            </a:r>
            <a:r>
              <a:rPr lang="en-US" dirty="0" smtClean="0"/>
              <a:t> or slice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discrete_subtype_definition</a:t>
            </a:r>
            <a:r>
              <a:rPr lang="en-US" dirty="0" smtClean="0"/>
              <a:t> of a </a:t>
            </a:r>
            <a:r>
              <a:rPr lang="en-US" dirty="0" err="1" smtClean="0"/>
              <a:t>constrained_array_definition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discrete_subtype_definition</a:t>
            </a:r>
            <a:r>
              <a:rPr lang="en-US" dirty="0" smtClean="0"/>
              <a:t> of an </a:t>
            </a:r>
            <a:r>
              <a:rPr lang="en-US" dirty="0" err="1" smtClean="0"/>
              <a:t>entry_declaration</a:t>
            </a:r>
            <a:r>
              <a:rPr lang="en-US" dirty="0" smtClean="0"/>
              <a:t> or </a:t>
            </a:r>
            <a:r>
              <a:rPr lang="en-US" dirty="0" err="1" smtClean="0"/>
              <a:t>entry_index_specification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discrete_choice</a:t>
            </a:r>
            <a:r>
              <a:rPr lang="en-US" dirty="0" smtClean="0"/>
              <a:t> of a </a:t>
            </a:r>
            <a:r>
              <a:rPr lang="en-US" dirty="0" err="1" smtClean="0"/>
              <a:t>named_array_aggregate</a:t>
            </a:r>
            <a:endParaRPr lang="en-US" dirty="0" smtClean="0"/>
          </a:p>
          <a:p>
            <a:pPr defTabSz="966612">
              <a:defRPr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58125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that we</a:t>
            </a:r>
            <a:r>
              <a:rPr lang="en-US" baseline="0" dirty="0" smtClean="0"/>
              <a:t> can certainly use aspect </a:t>
            </a:r>
            <a:r>
              <a:rPr lang="en-US" baseline="0" dirty="0" err="1" smtClean="0"/>
              <a:t>Default_Value</a:t>
            </a:r>
            <a:r>
              <a:rPr lang="en-US" baseline="0" dirty="0" smtClean="0"/>
              <a:t> to define such defaults.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18342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Type invariants aren’t checked on mode “in” functions for thus this reason: see AI12-0044</a:t>
            </a:r>
          </a:p>
        </p:txBody>
      </p:sp>
    </p:spTree>
    <p:extLst>
      <p:ext uri="{BB962C8B-B14F-4D97-AF65-F5344CB8AC3E}">
        <p14:creationId xmlns:p14="http://schemas.microsoft.com/office/powerpoint/2010/main" val="400248882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6825" y="727075"/>
            <a:ext cx="4781550" cy="3586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20831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Ada 2012 (except for pragma Assert)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03493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Analogous to declaring an array type as constrained (i.e., no "range &lt;&gt;") and then discovering later that you need the unconstrained subtype.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91509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overall timing issue is one of general</a:t>
            </a:r>
            <a:r>
              <a:rPr lang="en-US" baseline="0" dirty="0" smtClean="0"/>
              <a:t> overhead affecting deadlines globally.</a:t>
            </a:r>
          </a:p>
          <a:p>
            <a:r>
              <a:rPr lang="en-US" baseline="0" dirty="0" smtClean="0"/>
              <a:t>The response-time issue is specific to application context: e.g., if flying nap-of-the-earth, there may not be time to respond meaningfully to a flight control failure.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See OOSC pg. 395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74839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Illegal because function Hidden</a:t>
            </a:r>
            <a:r>
              <a:rPr lang="en-US" baseline="0" dirty="0" smtClean="0"/>
              <a:t> is declared in the private part but the reference is in the visible part.  Clients could never call Hidden (in order to check that they meet the specified precondition content).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31019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see Meyer’s </a:t>
            </a:r>
            <a:r>
              <a:rPr lang="en-US" i="1" dirty="0" smtClean="0"/>
              <a:t>Touch</a:t>
            </a:r>
            <a:r>
              <a:rPr lang="en-US" i="1" baseline="0" dirty="0" smtClean="0"/>
              <a:t> of Class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pg</a:t>
            </a:r>
            <a:r>
              <a:rPr lang="en-US" baseline="0" dirty="0" smtClean="0"/>
              <a:t> 65 for </a:t>
            </a:r>
            <a:r>
              <a:rPr lang="en-US" baseline="0" smtClean="0"/>
              <a:t>his discussion about </a:t>
            </a:r>
            <a:r>
              <a:rPr lang="en-US" baseline="0" dirty="0" smtClean="0"/>
              <a:t>this.  The GCD example is actually his too, from a separate paper: see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http://bertrandmeyer.com/2012/04/11/domain-theory-the-forgotten-step-in-program-verification/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0976348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Meyer calls them “abstract functions” (OOSC2).</a:t>
            </a:r>
          </a:p>
          <a:p>
            <a:r>
              <a:rPr lang="en-US" dirty="0" smtClean="0"/>
              <a:t>In</a:t>
            </a:r>
            <a:r>
              <a:rPr lang="en-US" baseline="0" dirty="0" smtClean="0"/>
              <a:t> </a:t>
            </a:r>
            <a:r>
              <a:rPr lang="en-US" i="1" baseline="0" dirty="0" smtClean="0"/>
              <a:t>Touch of Class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pg</a:t>
            </a:r>
            <a:r>
              <a:rPr lang="en-US" baseline="0" dirty="0" smtClean="0"/>
              <a:t> 68, Meyer says that these potentially redundant functions are OK because they may be relevant to clients, even if they are derived from internal information.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394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Ada 2012 (except for pragma Assert)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50399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see OOSC </a:t>
            </a:r>
            <a:r>
              <a:rPr lang="en-US" dirty="0" err="1" smtClean="0"/>
              <a:t>pg</a:t>
            </a:r>
            <a:r>
              <a:rPr lang="en-US" dirty="0" smtClean="0"/>
              <a:t> 343, 345…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04731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see OOSC </a:t>
            </a:r>
            <a:r>
              <a:rPr lang="en-US" dirty="0" err="1" smtClean="0"/>
              <a:t>pg</a:t>
            </a:r>
            <a:r>
              <a:rPr lang="en-US" dirty="0" smtClean="0"/>
              <a:t> 343, 345…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04731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Pragma Suppress can also be applied.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4583643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Ada 2012 (except for pragma Assert)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034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practice</a:t>
            </a:r>
            <a:r>
              <a:rPr lang="en-US" baseline="0" dirty="0" smtClean="0"/>
              <a:t> this would involve generic units but generics have not been covered.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117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1848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syntactical forms are provided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769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definition facilitates understanding the semantics of empty sets.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507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511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iz 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6"/>
          <p:cNvSpPr txBox="1">
            <a:spLocks noChangeArrowheads="1"/>
          </p:cNvSpPr>
          <p:nvPr userDrawn="1"/>
        </p:nvSpPr>
        <p:spPr bwMode="auto">
          <a:xfrm>
            <a:off x="8305800" y="6642100"/>
            <a:ext cx="830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t>Slide: </a:t>
            </a:r>
            <a:fld id="{B48A6D91-96DC-44E0-8B85-D94414E1DEFD}" type="slidenum"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pPr algn="r">
                <a:defRPr/>
              </a:pPr>
              <a:t>‹#›</a:t>
            </a:fld>
            <a:endParaRPr lang="fr-FR" sz="600" smtClean="0">
              <a:solidFill>
                <a:srgbClr val="A6A6A6"/>
              </a:solidFill>
              <a:ea typeface="MS PGothic" panose="020B0600070205080204" pitchFamily="34" charset="-128"/>
            </a:endParaRPr>
          </a:p>
        </p:txBody>
      </p:sp>
      <p:pic>
        <p:nvPicPr>
          <p:cNvPr id="25" name="Picture 7" descr="quiz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7683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oup 28"/>
          <p:cNvGrpSpPr/>
          <p:nvPr userDrawn="1"/>
        </p:nvGrpSpPr>
        <p:grpSpPr>
          <a:xfrm>
            <a:off x="6443663" y="252283"/>
            <a:ext cx="993017" cy="482600"/>
            <a:chOff x="6443663" y="111919"/>
            <a:chExt cx="993017" cy="482600"/>
          </a:xfrm>
        </p:grpSpPr>
        <p:sp>
          <p:nvSpPr>
            <p:cNvPr id="30" name="TextBox 29"/>
            <p:cNvSpPr txBox="1">
              <a:spLocks noChangeArrowheads="1"/>
            </p:cNvSpPr>
            <p:nvPr userDrawn="1"/>
          </p:nvSpPr>
          <p:spPr bwMode="auto">
            <a:xfrm>
              <a:off x="6891338" y="199331"/>
              <a:ext cx="545342" cy="3077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US" sz="1400" b="1" dirty="0" smtClean="0">
                  <a:solidFill>
                    <a:srgbClr val="1780A6"/>
                  </a:solidFill>
                  <a:cs typeface="Arial" pitchFamily="34" charset="0"/>
                </a:rPr>
                <a:t>YES</a:t>
              </a:r>
              <a:endParaRPr lang="en-US" sz="1100" b="1" dirty="0" smtClean="0">
                <a:solidFill>
                  <a:srgbClr val="1780A6"/>
                </a:solidFill>
                <a:cs typeface="Arial" pitchFamily="34" charset="0"/>
              </a:endParaRPr>
            </a:p>
          </p:txBody>
        </p:sp>
        <p:pic>
          <p:nvPicPr>
            <p:cNvPr id="31" name="Picture 9" descr="correct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3663" y="111919"/>
              <a:ext cx="482600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TextBox 31"/>
          <p:cNvSpPr txBox="1">
            <a:spLocks noChangeArrowheads="1"/>
          </p:cNvSpPr>
          <p:nvPr userDrawn="1"/>
        </p:nvSpPr>
        <p:spPr bwMode="auto">
          <a:xfrm>
            <a:off x="1081306" y="201196"/>
            <a:ext cx="3850734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3200" dirty="0" smtClean="0">
                <a:solidFill>
                  <a:srgbClr val="1780A6"/>
                </a:solidFill>
                <a:latin typeface="+mj-lt"/>
                <a:cs typeface="Arial" pitchFamily="34" charset="0"/>
              </a:rPr>
              <a:t>Is this code correct?</a:t>
            </a:r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5015352" y="226883"/>
            <a:ext cx="1224136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lang="en-US" sz="2400" b="0" i="0" kern="1200" dirty="0">
                <a:solidFill>
                  <a:srgbClr val="1780A6"/>
                </a:solidFill>
                <a:effectLst/>
                <a:latin typeface="+mj-lt"/>
                <a:ea typeface="Arial Bold" charset="0"/>
                <a:cs typeface="Arial Bold" charset="0"/>
                <a:sym typeface="Gill Sans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22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9806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>
                <a:solidFill>
                  <a:srgbClr val="A6A6A6"/>
                </a:solidFill>
              </a:rPr>
              <a:t>Slide: </a:t>
            </a:r>
            <a:fld id="{3D429265-1D29-4541-9219-1391FE2F445D}" type="slidenum">
              <a:rPr lang="en-US" sz="80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035131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9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08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>
                <a:solidFill>
                  <a:srgbClr val="A6A6A6"/>
                </a:solidFill>
              </a:rPr>
              <a:t>Slide: </a:t>
            </a:r>
            <a:fld id="{3F5BED25-735D-4499-9461-763DC73DA03D}" type="slidenum">
              <a:rPr lang="en-US" sz="80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441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134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>
                <a:solidFill>
                  <a:srgbClr val="A6A6A6"/>
                </a:solidFill>
              </a:rPr>
              <a:t>Slide: </a:t>
            </a:r>
            <a:fld id="{25D4BC5E-1449-41FF-BE89-32138FDD8C84}" type="slidenum">
              <a:rPr lang="en-US" sz="80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794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iz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ea typeface="+mn-ea"/>
              <a:cs typeface="Arial" pitchFamily="34" charset="0"/>
            </a:endParaRPr>
          </a:p>
        </p:txBody>
      </p:sp>
      <p:grpSp>
        <p:nvGrpSpPr>
          <p:cNvPr id="4" name="Group 7"/>
          <p:cNvGrpSpPr>
            <a:grpSpLocks/>
          </p:cNvGrpSpPr>
          <p:nvPr userDrawn="1"/>
        </p:nvGrpSpPr>
        <p:grpSpPr bwMode="auto">
          <a:xfrm>
            <a:off x="2879725" y="2641600"/>
            <a:ext cx="3384550" cy="1574800"/>
            <a:chOff x="2123728" y="2641848"/>
            <a:chExt cx="3382984" cy="1574304"/>
          </a:xfrm>
        </p:grpSpPr>
        <p:sp>
          <p:nvSpPr>
            <p:cNvPr id="5" name="TextBox 4"/>
            <p:cNvSpPr txBox="1">
              <a:spLocks noChangeArrowheads="1"/>
            </p:cNvSpPr>
            <p:nvPr userDrawn="1"/>
          </p:nvSpPr>
          <p:spPr bwMode="auto">
            <a:xfrm>
              <a:off x="3637502" y="2829114"/>
              <a:ext cx="1869210" cy="1199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r" eaLnBrk="1" hangingPunct="1">
                <a:defRPr/>
              </a:pPr>
              <a:r>
                <a:rPr lang="en-US" sz="7200" smtClean="0">
                  <a:latin typeface="Calibri" pitchFamily="34" charset="0"/>
                  <a:cs typeface="Arial" pitchFamily="34" charset="0"/>
                </a:rPr>
                <a:t>Quiz</a:t>
              </a:r>
            </a:p>
          </p:txBody>
        </p:sp>
        <p:pic>
          <p:nvPicPr>
            <p:cNvPr id="6" name="Picture 2" descr="C:\Users\ochem\AppData\Local\Temp\Rar$DR28.624\AdaCoreU Package\icons\quiz.png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2641848"/>
              <a:ext cx="1574304" cy="1574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 Box 6"/>
          <p:cNvSpPr txBox="1">
            <a:spLocks noChangeArrowheads="1"/>
          </p:cNvSpPr>
          <p:nvPr userDrawn="1"/>
        </p:nvSpPr>
        <p:spPr bwMode="auto">
          <a:xfrm>
            <a:off x="8305800" y="6642100"/>
            <a:ext cx="830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t>Slide: </a:t>
            </a:r>
            <a:fld id="{B48A6D91-96DC-44E0-8B85-D94414E1DEFD}" type="slidenum"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pPr algn="r">
                <a:defRPr/>
              </a:pPr>
              <a:t>‹#›</a:t>
            </a:fld>
            <a:endParaRPr lang="fr-FR" sz="600" smtClean="0">
              <a:solidFill>
                <a:srgbClr val="A6A6A6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591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iz Yes 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quiz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7683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 userDrawn="1"/>
        </p:nvGrpSpPr>
        <p:grpSpPr>
          <a:xfrm>
            <a:off x="7693278" y="254665"/>
            <a:ext cx="911170" cy="477837"/>
            <a:chOff x="7693278" y="114301"/>
            <a:chExt cx="911170" cy="477837"/>
          </a:xfrm>
        </p:grpSpPr>
        <p:sp>
          <p:nvSpPr>
            <p:cNvPr id="4" name="TextBox 3"/>
            <p:cNvSpPr txBox="1">
              <a:spLocks noChangeArrowheads="1"/>
            </p:cNvSpPr>
            <p:nvPr userDrawn="1"/>
          </p:nvSpPr>
          <p:spPr bwMode="auto">
            <a:xfrm>
              <a:off x="8150478" y="199331"/>
              <a:ext cx="453970" cy="3077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US" sz="1400" b="1" dirty="0" smtClean="0">
                  <a:solidFill>
                    <a:srgbClr val="1780A6"/>
                  </a:solidFill>
                  <a:cs typeface="Arial" pitchFamily="34" charset="0"/>
                </a:rPr>
                <a:t>NO</a:t>
              </a:r>
              <a:endParaRPr lang="en-US" sz="1100" b="1" dirty="0" smtClean="0">
                <a:solidFill>
                  <a:srgbClr val="1780A6"/>
                </a:solidFill>
                <a:cs typeface="Arial" pitchFamily="34" charset="0"/>
              </a:endParaRPr>
            </a:p>
          </p:txBody>
        </p:sp>
        <p:pic>
          <p:nvPicPr>
            <p:cNvPr id="6" name="Picture 8" descr="wrong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3278" y="114301"/>
              <a:ext cx="477837" cy="477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6443663" y="252283"/>
            <a:ext cx="993017" cy="482600"/>
            <a:chOff x="6443663" y="111919"/>
            <a:chExt cx="993017" cy="482600"/>
          </a:xfrm>
        </p:grpSpPr>
        <p:sp>
          <p:nvSpPr>
            <p:cNvPr id="3" name="TextBox 2"/>
            <p:cNvSpPr txBox="1">
              <a:spLocks noChangeArrowheads="1"/>
            </p:cNvSpPr>
            <p:nvPr userDrawn="1"/>
          </p:nvSpPr>
          <p:spPr bwMode="auto">
            <a:xfrm>
              <a:off x="6891338" y="199331"/>
              <a:ext cx="545342" cy="3077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US" sz="1400" b="1" dirty="0" smtClean="0">
                  <a:solidFill>
                    <a:srgbClr val="1780A6"/>
                  </a:solidFill>
                  <a:cs typeface="Arial" pitchFamily="34" charset="0"/>
                </a:rPr>
                <a:t>YES</a:t>
              </a:r>
              <a:endParaRPr lang="en-US" sz="1100" b="1" dirty="0" smtClean="0">
                <a:solidFill>
                  <a:srgbClr val="1780A6"/>
                </a:solidFill>
                <a:cs typeface="Arial" pitchFamily="34" charset="0"/>
              </a:endParaRPr>
            </a:p>
          </p:txBody>
        </p:sp>
        <p:pic>
          <p:nvPicPr>
            <p:cNvPr id="7" name="Picture 9" descr="correct.png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3663" y="111919"/>
              <a:ext cx="482600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1081306" y="201196"/>
            <a:ext cx="3850734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3200" dirty="0" smtClean="0">
                <a:solidFill>
                  <a:srgbClr val="1780A6"/>
                </a:solidFill>
                <a:latin typeface="+mj-lt"/>
                <a:cs typeface="Arial" pitchFamily="34" charset="0"/>
              </a:rPr>
              <a:t>Is this code correct?</a:t>
            </a:r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8305800" y="6642100"/>
            <a:ext cx="830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t>Slide: </a:t>
            </a:r>
            <a:fld id="{B48A6D91-96DC-44E0-8B85-D94414E1DEFD}" type="slidenum"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pPr algn="r">
                <a:defRPr/>
              </a:pPr>
              <a:t>‹#›</a:t>
            </a:fld>
            <a:endParaRPr lang="fr-FR" sz="600" smtClean="0">
              <a:solidFill>
                <a:srgbClr val="A6A6A6"/>
              </a:solidFill>
              <a:ea typeface="MS PGothic" panose="020B0600070205080204" pitchFamily="34" charset="-128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015352" y="226883"/>
            <a:ext cx="1224136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lang="en-US" sz="2400" b="0" i="0" kern="1200" dirty="0">
                <a:solidFill>
                  <a:srgbClr val="1780A6"/>
                </a:solidFill>
                <a:effectLst/>
                <a:latin typeface="+mj-lt"/>
                <a:ea typeface="Arial Bold" charset="0"/>
                <a:cs typeface="Arial Bold" charset="0"/>
                <a:sym typeface="Gill Sans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957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iz 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6"/>
          <p:cNvSpPr txBox="1">
            <a:spLocks noChangeArrowheads="1"/>
          </p:cNvSpPr>
          <p:nvPr userDrawn="1"/>
        </p:nvSpPr>
        <p:spPr bwMode="auto">
          <a:xfrm>
            <a:off x="8305800" y="6642100"/>
            <a:ext cx="830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t>Slide: </a:t>
            </a:r>
            <a:fld id="{B48A6D91-96DC-44E0-8B85-D94414E1DEFD}" type="slidenum">
              <a:rPr lang="en-US" sz="600" smtClean="0">
                <a:solidFill>
                  <a:srgbClr val="A6A6A6"/>
                </a:solidFill>
                <a:ea typeface="MS PGothic" panose="020B0600070205080204" pitchFamily="34" charset="-128"/>
              </a:rPr>
              <a:pPr algn="r">
                <a:defRPr/>
              </a:pPr>
              <a:t>‹#›</a:t>
            </a:fld>
            <a:endParaRPr lang="fr-FR" sz="600" smtClean="0">
              <a:solidFill>
                <a:srgbClr val="A6A6A6"/>
              </a:solidFill>
              <a:ea typeface="MS PGothic" panose="020B0600070205080204" pitchFamily="34" charset="-128"/>
            </a:endParaRPr>
          </a:p>
        </p:txBody>
      </p:sp>
      <p:pic>
        <p:nvPicPr>
          <p:cNvPr id="24" name="Picture 7" descr="quiz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7683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Group 24"/>
          <p:cNvGrpSpPr/>
          <p:nvPr userDrawn="1"/>
        </p:nvGrpSpPr>
        <p:grpSpPr>
          <a:xfrm>
            <a:off x="7693278" y="254665"/>
            <a:ext cx="911170" cy="477837"/>
            <a:chOff x="7693278" y="114301"/>
            <a:chExt cx="911170" cy="477837"/>
          </a:xfrm>
        </p:grpSpPr>
        <p:sp>
          <p:nvSpPr>
            <p:cNvPr id="26" name="TextBox 25"/>
            <p:cNvSpPr txBox="1">
              <a:spLocks noChangeArrowheads="1"/>
            </p:cNvSpPr>
            <p:nvPr userDrawn="1"/>
          </p:nvSpPr>
          <p:spPr bwMode="auto">
            <a:xfrm>
              <a:off x="8150478" y="199331"/>
              <a:ext cx="453970" cy="3077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US" sz="1400" b="1" dirty="0" smtClean="0">
                  <a:solidFill>
                    <a:srgbClr val="1780A6"/>
                  </a:solidFill>
                  <a:cs typeface="Arial" pitchFamily="34" charset="0"/>
                </a:rPr>
                <a:t>NO</a:t>
              </a:r>
              <a:endParaRPr lang="en-US" sz="1100" b="1" dirty="0" smtClean="0">
                <a:solidFill>
                  <a:srgbClr val="1780A6"/>
                </a:solidFill>
                <a:cs typeface="Arial" pitchFamily="34" charset="0"/>
              </a:endParaRPr>
            </a:p>
          </p:txBody>
        </p:sp>
        <p:pic>
          <p:nvPicPr>
            <p:cNvPr id="27" name="Picture 8" descr="wrong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3278" y="114301"/>
              <a:ext cx="477837" cy="477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TextBox 30"/>
          <p:cNvSpPr txBox="1">
            <a:spLocks noChangeArrowheads="1"/>
          </p:cNvSpPr>
          <p:nvPr userDrawn="1"/>
        </p:nvSpPr>
        <p:spPr bwMode="auto">
          <a:xfrm>
            <a:off x="1081306" y="201196"/>
            <a:ext cx="3850734" cy="5847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3200" dirty="0" smtClean="0">
                <a:solidFill>
                  <a:srgbClr val="1780A6"/>
                </a:solidFill>
                <a:latin typeface="+mj-lt"/>
                <a:cs typeface="Arial" pitchFamily="34" charset="0"/>
              </a:rPr>
              <a:t>Is this code correct?</a:t>
            </a: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5015352" y="226883"/>
            <a:ext cx="1224136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lang="en-US" sz="2400" b="0" i="0" kern="1200" dirty="0">
                <a:solidFill>
                  <a:srgbClr val="1780A6"/>
                </a:solidFill>
                <a:effectLst/>
                <a:latin typeface="+mj-lt"/>
                <a:ea typeface="Arial Bold" charset="0"/>
                <a:cs typeface="Arial Bold" charset="0"/>
                <a:sym typeface="Gill Sans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978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Contract-Based Programming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Quantified </a:t>
            </a:r>
            <a:r>
              <a:rPr lang="en-US" dirty="0"/>
              <a:t>Expressions</a:t>
            </a:r>
          </a:p>
          <a:p>
            <a:r>
              <a:rPr lang="en-US" dirty="0" smtClean="0"/>
              <a:t>Routine-Oriented Contracts</a:t>
            </a:r>
          </a:p>
          <a:p>
            <a:r>
              <a:rPr lang="en-US" dirty="0" smtClean="0"/>
              <a:t>Type-Oriented Contracts</a:t>
            </a:r>
          </a:p>
          <a:p>
            <a:r>
              <a:rPr lang="en-US" dirty="0" smtClean="0"/>
              <a:t>In Practice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267200"/>
            <a:ext cx="3048000" cy="2017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6478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Semantics: As If You Wrote This Spec…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371600"/>
            <a:ext cx="6522876" cy="4262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87338" algn="l"/>
                <a:tab pos="569913" algn="l"/>
              </a:tabLst>
            </a:pP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package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Quantified_Expressions </a:t>
            </a: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is</a:t>
            </a:r>
            <a:endParaRPr lang="en-US" sz="1600" noProof="1" smtClean="0">
              <a:latin typeface="Calibri" panose="020F0502020204030204" pitchFamily="34" charset="0"/>
              <a:ea typeface="Source Code Pro" panose="020B0509030403020204" pitchFamily="49" charset="0"/>
            </a:endParaRPr>
          </a:p>
          <a:p>
            <a:pPr>
              <a:spcBef>
                <a:spcPts val="1800"/>
              </a:spcBef>
              <a:tabLst>
                <a:tab pos="287338" algn="l"/>
                <a:tab pos="569913" algn="l"/>
              </a:tabLst>
            </a:pP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type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Set_Member </a:t>
            </a: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is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…;</a:t>
            </a:r>
          </a:p>
          <a:p>
            <a:pPr>
              <a:spcBef>
                <a:spcPts val="1200"/>
              </a:spcBef>
              <a:tabLst>
                <a:tab pos="287338" algn="l"/>
                <a:tab pos="569913" algn="l"/>
              </a:tabLst>
            </a:pP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type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Set </a:t>
            </a: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is array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(Positive </a:t>
            </a: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range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&lt;&gt;) </a:t>
            </a: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of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Set_Member;</a:t>
            </a:r>
          </a:p>
          <a:p>
            <a:pPr>
              <a:spcBef>
                <a:spcPts val="1800"/>
              </a:spcBef>
              <a:tabLst>
                <a:tab pos="287338" algn="l"/>
                <a:tab pos="569913" algn="l"/>
              </a:tabLst>
            </a:pP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function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Predicate (Member : Set_Member) </a:t>
            </a: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return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Boolean;</a:t>
            </a:r>
          </a:p>
          <a:p>
            <a:pPr>
              <a:spcBef>
                <a:spcPts val="1800"/>
              </a:spcBef>
              <a:tabLst>
                <a:tab pos="287338" algn="l"/>
                <a:tab pos="569913" algn="l"/>
              </a:tabLst>
            </a:pP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function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Universal (Collection : Set) </a:t>
            </a: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return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Boolean;</a:t>
            </a:r>
          </a:p>
          <a:p>
            <a:pPr>
              <a:spcBef>
                <a:spcPts val="300"/>
              </a:spcBef>
              <a:tabLst>
                <a:tab pos="287338" algn="l"/>
                <a:tab pos="569913" algn="l"/>
              </a:tabLst>
            </a:pP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--  Returns whether Predicate returns True for all members of Collection,</a:t>
            </a:r>
          </a:p>
          <a:p>
            <a:pPr>
              <a:spcBef>
                <a:spcPts val="300"/>
              </a:spcBef>
              <a:tabLst>
                <a:tab pos="287338" algn="l"/>
                <a:tab pos="569913" algn="l"/>
              </a:tabLst>
            </a:pP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--  i.e., whether Predicate is true for all members of the set.</a:t>
            </a:r>
          </a:p>
          <a:p>
            <a:pPr>
              <a:spcBef>
                <a:spcPts val="1800"/>
              </a:spcBef>
              <a:tabLst>
                <a:tab pos="287338" algn="l"/>
                <a:tab pos="569913" algn="l"/>
              </a:tabLst>
            </a:pP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function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Existential (Collection : Set) </a:t>
            </a: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return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Boolean;</a:t>
            </a:r>
          </a:p>
          <a:p>
            <a:pPr>
              <a:spcBef>
                <a:spcPts val="300"/>
              </a:spcBef>
              <a:tabLst>
                <a:tab pos="287338" algn="l"/>
                <a:tab pos="569913" algn="l"/>
              </a:tabLst>
            </a:pP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--  Returns whether Predicate returns True for any member of </a:t>
            </a:r>
            <a:r>
              <a:rPr lang="en-US" sz="1600" noProof="1">
                <a:latin typeface="Calibri" panose="020F0502020204030204" pitchFamily="34" charset="0"/>
                <a:ea typeface="Source Code Pro" panose="020B0509030403020204" pitchFamily="49" charset="0"/>
              </a:rPr>
              <a:t>Collection,</a:t>
            </a:r>
            <a:endParaRPr lang="en-US" sz="1600" noProof="1" smtClean="0">
              <a:latin typeface="Calibri" panose="020F0502020204030204" pitchFamily="34" charset="0"/>
              <a:ea typeface="Source Code Pro" panose="020B0509030403020204" pitchFamily="49" charset="0"/>
            </a:endParaRPr>
          </a:p>
          <a:p>
            <a:pPr>
              <a:spcBef>
                <a:spcPts val="300"/>
              </a:spcBef>
              <a:tabLst>
                <a:tab pos="287338" algn="l"/>
                <a:tab pos="569913" algn="l"/>
              </a:tabLst>
            </a:pP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--  i.e., whether </a:t>
            </a:r>
            <a:r>
              <a:rPr lang="en-US" sz="1600" noProof="1">
                <a:latin typeface="Calibri" panose="020F0502020204030204" pitchFamily="34" charset="0"/>
                <a:ea typeface="Source Code Pro" panose="020B0509030403020204" pitchFamily="49" charset="0"/>
              </a:rPr>
              <a:t>Predicate is true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for at </a:t>
            </a:r>
            <a:r>
              <a:rPr lang="en-US" sz="1600" noProof="1">
                <a:latin typeface="Calibri" panose="020F0502020204030204" pitchFamily="34" charset="0"/>
                <a:ea typeface="Source Code Pro" panose="020B0509030403020204" pitchFamily="49" charset="0"/>
              </a:rPr>
              <a:t>least one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member of the set.</a:t>
            </a:r>
          </a:p>
          <a:p>
            <a:pPr>
              <a:spcBef>
                <a:spcPts val="1800"/>
              </a:spcBef>
              <a:tabLst>
                <a:tab pos="287338" algn="l"/>
                <a:tab pos="569913" algn="l"/>
              </a:tabLst>
            </a:pP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end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Quantified_Expressions;</a:t>
            </a:r>
            <a:endParaRPr lang="en-US" sz="1600" i="0" kern="1200" noProof="1" smtClean="0">
              <a:latin typeface="Calibri" panose="020F0502020204030204" pitchFamily="34" charset="0"/>
              <a:ea typeface="Source Code Pro" panose="020B050903040302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86600" y="2286000"/>
            <a:ext cx="1789407" cy="95410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 the real syntax, an arbitrary Boolean expression about Member</a:t>
            </a:r>
            <a:endParaRPr lang="en-US" sz="14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6324600" y="2819400"/>
            <a:ext cx="76200" cy="152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urved Connector 6"/>
          <p:cNvCxnSpPr>
            <a:stCxn id="6" idx="1"/>
            <a:endCxn id="2" idx="3"/>
          </p:cNvCxnSpPr>
          <p:nvPr/>
        </p:nvCxnSpPr>
        <p:spPr bwMode="auto">
          <a:xfrm rot="10800000" flipV="1">
            <a:off x="6400800" y="2763054"/>
            <a:ext cx="685800" cy="132546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55286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…With This Implementation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57400" y="1066800"/>
            <a:ext cx="5528693" cy="550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package body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Quantified_Expressions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is</a:t>
            </a:r>
          </a:p>
          <a:p>
            <a:pPr>
              <a:spcBef>
                <a:spcPts val="18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function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Universal (Collection : Set)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return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Boolean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is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begin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for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Member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of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Collection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loop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	if not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Predicate (Member)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then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		return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False;  --  Predicate must be true for all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	end if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;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end loop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;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return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True;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end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Universal;</a:t>
            </a:r>
            <a:endParaRPr lang="en-US" sz="1400" b="1" noProof="1" smtClean="0">
              <a:latin typeface="Calibri" panose="020F0502020204030204" pitchFamily="34" charset="0"/>
              <a:ea typeface="Source Code Pro" panose="020B0509030403020204" pitchFamily="49" charset="0"/>
            </a:endParaRPr>
          </a:p>
          <a:p>
            <a:pPr>
              <a:spcBef>
                <a:spcPts val="18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function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Existential (Collection : Set)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return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Boolean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is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begin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for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Member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of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Collection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loop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	if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Predicate (Member)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then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		return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True;  --  Predicate need only be true for one (at least)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	end if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;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end loop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;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return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False;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end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Existential;</a:t>
            </a:r>
          </a:p>
          <a:p>
            <a:pPr>
              <a:spcBef>
                <a:spcPts val="1800"/>
              </a:spcBef>
              <a:tabLst>
                <a:tab pos="287338" algn="l"/>
                <a:tab pos="512763" algn="l"/>
                <a:tab pos="7413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end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Quantified_Expressions;</a:t>
            </a:r>
            <a:endParaRPr lang="en-US" sz="1400" i="0" kern="1200" noProof="1" smtClean="0">
              <a:latin typeface="Calibri" panose="020F0502020204030204" pitchFamily="34" charset="0"/>
              <a:ea typeface="Source Code Pro" panose="020B05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23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Syntactic Forms Provided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“Component-based” form is convenient</a:t>
            </a:r>
          </a:p>
          <a:p>
            <a:pPr lvl="1"/>
            <a:r>
              <a:rPr lang="en-US" dirty="0" smtClean="0"/>
              <a:t>Provides the components’ values directly</a:t>
            </a:r>
          </a:p>
          <a:p>
            <a:pPr lvl="1"/>
            <a:r>
              <a:rPr lang="en-US" dirty="0" smtClean="0"/>
              <a:t>Hides iteration controls</a:t>
            </a:r>
          </a:p>
          <a:p>
            <a:r>
              <a:rPr lang="en-US" dirty="0" smtClean="0"/>
              <a:t>“Index-based” form is expressive and flexible</a:t>
            </a:r>
          </a:p>
          <a:p>
            <a:pPr lvl="1"/>
            <a:r>
              <a:rPr lang="en-US" dirty="0" smtClean="0"/>
              <a:t>Iteration controls are explicit, thus available to the predicate expression</a:t>
            </a:r>
          </a:p>
          <a:p>
            <a:pPr lvl="1"/>
            <a:r>
              <a:rPr lang="en-US" dirty="0" smtClean="0"/>
              <a:t>Component values can be referenced via the indexes</a:t>
            </a:r>
          </a:p>
          <a:p>
            <a:r>
              <a:rPr lang="en-US" dirty="0" smtClean="0"/>
              <a:t>Most appropriate form depends on situation</a:t>
            </a:r>
          </a:p>
          <a:p>
            <a:pPr lvl="1"/>
            <a:r>
              <a:rPr lang="en-US" dirty="0" smtClean="0"/>
              <a:t>If predicate expression just requires component values alone, use the more convenient form</a:t>
            </a:r>
          </a:p>
          <a:p>
            <a:r>
              <a:rPr lang="en-US" dirty="0" smtClean="0"/>
              <a:t>Iteration controls are same as for-loop controls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62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Quantified Expressions Syntax (Simplified)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14600" y="1869831"/>
            <a:ext cx="5436425" cy="2003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noProof="1"/>
              <a:t>quantified</a:t>
            </a:r>
            <a:r>
              <a:rPr lang="en-US" sz="1400" noProof="1"/>
              <a:t>_expression ::=</a:t>
            </a:r>
          </a:p>
          <a:p>
            <a:pPr>
              <a:spcBef>
                <a:spcPts val="1500"/>
              </a:spcBef>
              <a:tabLst>
                <a:tab pos="384954" algn="l"/>
                <a:tab pos="474909" algn="l"/>
              </a:tabLst>
            </a:pPr>
            <a:r>
              <a:rPr lang="en-US" sz="1400" b="1" noProof="1"/>
              <a:t>		</a:t>
            </a:r>
            <a:r>
              <a:rPr lang="en-US" sz="1400" noProof="1"/>
              <a:t>(</a:t>
            </a:r>
            <a:r>
              <a:rPr lang="en-US" sz="1400" b="1" noProof="1"/>
              <a:t>for </a:t>
            </a:r>
            <a:r>
              <a:rPr lang="en-US" sz="1400" b="1" noProof="1" smtClean="0"/>
              <a:t> </a:t>
            </a:r>
            <a:r>
              <a:rPr lang="en-US" sz="1400" noProof="1" smtClean="0"/>
              <a:t>quantifier  </a:t>
            </a:r>
            <a:r>
              <a:rPr lang="en-US" sz="1400" i="1" noProof="1" smtClean="0"/>
              <a:t>loop_parameter</a:t>
            </a:r>
            <a:r>
              <a:rPr lang="en-US" sz="1400" noProof="1" smtClean="0"/>
              <a:t>_specification  =&gt;  </a:t>
            </a:r>
            <a:r>
              <a:rPr lang="en-US" sz="1400" noProof="1"/>
              <a:t>predicate)</a:t>
            </a:r>
          </a:p>
          <a:p>
            <a:pPr>
              <a:spcBef>
                <a:spcPts val="1500"/>
              </a:spcBef>
              <a:tabLst>
                <a:tab pos="384954" algn="l"/>
                <a:tab pos="474909" algn="l"/>
              </a:tabLst>
            </a:pPr>
            <a:r>
              <a:rPr lang="en-US" sz="1400" noProof="1"/>
              <a:t>	|	(</a:t>
            </a:r>
            <a:r>
              <a:rPr lang="en-US" sz="1400" b="1" noProof="1"/>
              <a:t>for </a:t>
            </a:r>
            <a:r>
              <a:rPr lang="en-US" sz="1400" b="1" noProof="1" smtClean="0"/>
              <a:t> </a:t>
            </a:r>
            <a:r>
              <a:rPr lang="en-US" sz="1400" noProof="1" smtClean="0"/>
              <a:t>quantifier  </a:t>
            </a:r>
            <a:r>
              <a:rPr lang="en-US" sz="1400" i="1" noProof="1" smtClean="0"/>
              <a:t>iterator</a:t>
            </a:r>
            <a:r>
              <a:rPr lang="en-US" sz="1400" noProof="1" smtClean="0"/>
              <a:t>_specification  =&gt;  </a:t>
            </a:r>
            <a:r>
              <a:rPr lang="en-US" sz="1400" noProof="1"/>
              <a:t>predicate)</a:t>
            </a:r>
          </a:p>
          <a:p>
            <a:pPr>
              <a:spcBef>
                <a:spcPts val="2000"/>
              </a:spcBef>
            </a:pPr>
            <a:r>
              <a:rPr lang="en-US" sz="1400" noProof="1"/>
              <a:t>predicate ::= </a:t>
            </a:r>
            <a:r>
              <a:rPr lang="en-US" sz="1400" i="1" noProof="1"/>
              <a:t>boolean</a:t>
            </a:r>
            <a:r>
              <a:rPr lang="en-US" sz="1400" noProof="1"/>
              <a:t>_expression</a:t>
            </a:r>
          </a:p>
          <a:p>
            <a:pPr>
              <a:spcBef>
                <a:spcPts val="1500"/>
              </a:spcBef>
            </a:pPr>
            <a:r>
              <a:rPr lang="en-US" sz="1400" noProof="1"/>
              <a:t>quantifier ::= </a:t>
            </a:r>
            <a:r>
              <a:rPr lang="en-US" sz="1400" b="1" noProof="1"/>
              <a:t>all </a:t>
            </a:r>
            <a:r>
              <a:rPr lang="en-US" sz="1400" noProof="1"/>
              <a:t>| </a:t>
            </a:r>
            <a:r>
              <a:rPr lang="en-US" sz="1400" b="1" noProof="1"/>
              <a:t>some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91200" y="3529111"/>
            <a:ext cx="2682145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Boolean condition </a:t>
            </a:r>
            <a:r>
              <a:rPr lang="en-US" sz="1400" dirty="0"/>
              <a:t>to be verified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6599848" y="2785141"/>
            <a:ext cx="190500" cy="1905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3680034" y="3683000"/>
            <a:ext cx="190500" cy="1905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auto">
          <a:xfrm>
            <a:off x="4188034" y="3683000"/>
            <a:ext cx="190500" cy="1905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urved Connector 16"/>
          <p:cNvCxnSpPr>
            <a:stCxn id="3" idx="0"/>
            <a:endCxn id="6" idx="4"/>
          </p:cNvCxnSpPr>
          <p:nvPr/>
        </p:nvCxnSpPr>
        <p:spPr bwMode="auto">
          <a:xfrm rot="16200000" flipV="1">
            <a:off x="6636951" y="3033788"/>
            <a:ext cx="553470" cy="43717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899234" y="4568279"/>
            <a:ext cx="931665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Universal</a:t>
            </a:r>
          </a:p>
        </p:txBody>
      </p:sp>
      <p:cxnSp>
        <p:nvCxnSpPr>
          <p:cNvPr id="25" name="Curved Connector 24"/>
          <p:cNvCxnSpPr>
            <a:stCxn id="23" idx="0"/>
            <a:endCxn id="8" idx="4"/>
          </p:cNvCxnSpPr>
          <p:nvPr/>
        </p:nvCxnSpPr>
        <p:spPr bwMode="auto">
          <a:xfrm rot="5400000" flipH="1" flipV="1">
            <a:off x="3222786" y="4015782"/>
            <a:ext cx="694779" cy="41021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4397661" y="4568279"/>
            <a:ext cx="1002198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Existential</a:t>
            </a:r>
          </a:p>
        </p:txBody>
      </p:sp>
      <p:cxnSp>
        <p:nvCxnSpPr>
          <p:cNvPr id="30" name="Curved Connector 29"/>
          <p:cNvCxnSpPr>
            <a:stCxn id="29" idx="0"/>
            <a:endCxn id="9" idx="4"/>
          </p:cNvCxnSpPr>
          <p:nvPr/>
        </p:nvCxnSpPr>
        <p:spPr bwMode="auto">
          <a:xfrm rot="16200000" flipV="1">
            <a:off x="4243633" y="3913152"/>
            <a:ext cx="694779" cy="61547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6356812" y="5638800"/>
            <a:ext cx="1873250" cy="91281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333" dirty="0">
                <a:solidFill>
                  <a:schemeClr val="accent1"/>
                </a:solidFill>
              </a:rPr>
              <a:t>Of course, the predicate could be another quantified expression…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98271" y="2236878"/>
            <a:ext cx="1189749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Index-Based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2743200" y="2390016"/>
            <a:ext cx="127000" cy="11823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urved Connector 19"/>
          <p:cNvCxnSpPr>
            <a:stCxn id="18" idx="3"/>
            <a:endCxn id="19" idx="1"/>
          </p:cNvCxnSpPr>
          <p:nvPr/>
        </p:nvCxnSpPr>
        <p:spPr bwMode="auto">
          <a:xfrm>
            <a:off x="2188020" y="2390767"/>
            <a:ext cx="555180" cy="5836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533400" y="2765872"/>
            <a:ext cx="1677062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Component-Based</a:t>
            </a:r>
            <a:endParaRPr lang="en-US" sz="1400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2753102" y="2792011"/>
            <a:ext cx="127000" cy="11823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Curved Connector 27"/>
          <p:cNvCxnSpPr>
            <a:stCxn id="26" idx="3"/>
            <a:endCxn id="27" idx="1"/>
          </p:cNvCxnSpPr>
          <p:nvPr/>
        </p:nvCxnSpPr>
        <p:spPr bwMode="auto">
          <a:xfrm flipV="1">
            <a:off x="2210462" y="2851128"/>
            <a:ext cx="542640" cy="6863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1" name="Oval 20"/>
          <p:cNvSpPr/>
          <p:nvPr/>
        </p:nvSpPr>
        <p:spPr bwMode="auto">
          <a:xfrm>
            <a:off x="5334000" y="2247900"/>
            <a:ext cx="190500" cy="1905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249287" y="1381321"/>
            <a:ext cx="204415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The values to be tested</a:t>
            </a:r>
            <a:endParaRPr lang="en-US" sz="1400" dirty="0"/>
          </a:p>
        </p:txBody>
      </p:sp>
      <p:cxnSp>
        <p:nvCxnSpPr>
          <p:cNvPr id="24" name="Curved Connector 23"/>
          <p:cNvCxnSpPr>
            <a:stCxn id="22" idx="2"/>
            <a:endCxn id="21" idx="0"/>
          </p:cNvCxnSpPr>
          <p:nvPr/>
        </p:nvCxnSpPr>
        <p:spPr bwMode="auto">
          <a:xfrm rot="5400000">
            <a:off x="5570905" y="1547443"/>
            <a:ext cx="558802" cy="84211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9325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</a:t>
            </a:r>
            <a:r>
              <a:rPr lang="en-US" dirty="0" smtClean="0"/>
              <a:t>Quantified Expression </a:t>
            </a:r>
            <a:r>
              <a:rPr lang="en-US" dirty="0" smtClean="0"/>
              <a:t>Example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143000"/>
            <a:ext cx="4740721" cy="1595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noProof="1"/>
              <a:t>quantified</a:t>
            </a:r>
            <a:r>
              <a:rPr lang="en-US" sz="1400" noProof="1"/>
              <a:t>_expression ::=</a:t>
            </a:r>
          </a:p>
          <a:p>
            <a:pPr>
              <a:spcBef>
                <a:spcPts val="1500"/>
              </a:spcBef>
              <a:tabLst>
                <a:tab pos="384954" algn="l"/>
                <a:tab pos="474909" algn="l"/>
              </a:tabLst>
            </a:pPr>
            <a:r>
              <a:rPr lang="en-US" sz="1400" b="1" noProof="1"/>
              <a:t>		</a:t>
            </a:r>
            <a:r>
              <a:rPr lang="en-US" sz="1400" noProof="1"/>
              <a:t>(</a:t>
            </a:r>
            <a:r>
              <a:rPr lang="en-US" sz="1400" b="1" noProof="1"/>
              <a:t>for </a:t>
            </a:r>
            <a:r>
              <a:rPr lang="en-US" sz="1400" b="1" noProof="1" smtClean="0"/>
              <a:t> </a:t>
            </a:r>
            <a:r>
              <a:rPr lang="en-US" sz="1400" noProof="1" smtClean="0"/>
              <a:t>quantifier  </a:t>
            </a:r>
            <a:r>
              <a:rPr lang="en-US" sz="1400" i="1" noProof="1" smtClean="0"/>
              <a:t>iterator</a:t>
            </a:r>
            <a:r>
              <a:rPr lang="en-US" sz="1400" noProof="1" smtClean="0"/>
              <a:t>_specification  =&gt;  </a:t>
            </a:r>
            <a:r>
              <a:rPr lang="en-US" sz="1400" noProof="1"/>
              <a:t>predicate)</a:t>
            </a:r>
          </a:p>
          <a:p>
            <a:pPr>
              <a:spcBef>
                <a:spcPts val="2000"/>
              </a:spcBef>
            </a:pPr>
            <a:r>
              <a:rPr lang="en-US" sz="1400" noProof="1" smtClean="0"/>
              <a:t>predicate </a:t>
            </a:r>
            <a:r>
              <a:rPr lang="en-US" sz="1400" noProof="1"/>
              <a:t>::= </a:t>
            </a:r>
            <a:r>
              <a:rPr lang="en-US" sz="1400" i="1" noProof="1"/>
              <a:t>boolean</a:t>
            </a:r>
            <a:r>
              <a:rPr lang="en-US" sz="1400" noProof="1"/>
              <a:t>_expression</a:t>
            </a:r>
          </a:p>
          <a:p>
            <a:pPr>
              <a:spcBef>
                <a:spcPts val="1500"/>
              </a:spcBef>
            </a:pPr>
            <a:r>
              <a:rPr lang="en-US" sz="1400" noProof="1"/>
              <a:t>quantifier ::= </a:t>
            </a:r>
            <a:r>
              <a:rPr lang="en-US" sz="1400" b="1" noProof="1"/>
              <a:t>all </a:t>
            </a:r>
            <a:r>
              <a:rPr lang="en-US" sz="1400" noProof="1"/>
              <a:t>| </a:t>
            </a:r>
            <a:r>
              <a:rPr lang="en-US" sz="1400" b="1" noProof="1"/>
              <a:t>some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3505200"/>
            <a:ext cx="62384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40761" algn="l"/>
              </a:tabLst>
            </a:pP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   Values </a:t>
            </a:r>
            <a:r>
              <a:rPr lang="en-US" sz="1600" noProof="1">
                <a:latin typeface="Calibri" panose="020F0502020204030204" pitchFamily="34" charset="0"/>
                <a:ea typeface="Source Code Pro" panose="020B0509030403020204" pitchFamily="49" charset="0"/>
              </a:rPr>
              <a:t>: </a:t>
            </a:r>
            <a:r>
              <a:rPr lang="en-US" sz="1600" b="1" noProof="1">
                <a:latin typeface="Calibri" panose="020F0502020204030204" pitchFamily="34" charset="0"/>
                <a:ea typeface="Source Code Pro" panose="020B0509030403020204" pitchFamily="49" charset="0"/>
              </a:rPr>
              <a:t>constant array </a:t>
            </a:r>
            <a:r>
              <a:rPr lang="en-US" sz="1600" noProof="1">
                <a:latin typeface="Calibri" panose="020F0502020204030204" pitchFamily="34" charset="0"/>
                <a:ea typeface="Source Code Pro" panose="020B0509030403020204" pitchFamily="49" charset="0"/>
              </a:rPr>
              <a:t>(1 .. 10) </a:t>
            </a:r>
            <a:r>
              <a:rPr lang="en-US" sz="1600" b="1" noProof="1">
                <a:latin typeface="Calibri" panose="020F0502020204030204" pitchFamily="34" charset="0"/>
                <a:ea typeface="Source Code Pro" panose="020B0509030403020204" pitchFamily="49" charset="0"/>
              </a:rPr>
              <a:t>of </a:t>
            </a:r>
            <a:r>
              <a:rPr lang="en-US" sz="1600" noProof="1">
                <a:latin typeface="Calibri" panose="020F0502020204030204" pitchFamily="34" charset="0"/>
                <a:ea typeface="Source Code Pro" panose="020B0509030403020204" pitchFamily="49" charset="0"/>
              </a:rPr>
              <a:t>Integer := (…);  </a:t>
            </a:r>
          </a:p>
          <a:p>
            <a:pPr>
              <a:tabLst>
                <a:tab pos="240761" algn="l"/>
              </a:tabLst>
            </a:pPr>
            <a:r>
              <a:rPr lang="en-US" sz="1600" b="1" noProof="1">
                <a:latin typeface="Calibri" panose="020F0502020204030204" pitchFamily="34" charset="0"/>
                <a:ea typeface="Source Code Pro" panose="020B0509030403020204" pitchFamily="49" charset="0"/>
              </a:rPr>
              <a:t>   </a:t>
            </a:r>
            <a:endParaRPr lang="en-US" sz="1600" noProof="1">
              <a:latin typeface="Calibri" panose="020F0502020204030204" pitchFamily="34" charset="0"/>
              <a:ea typeface="Source Code Pro" panose="020B0509030403020204" pitchFamily="49" charset="0"/>
            </a:endParaRPr>
          </a:p>
          <a:p>
            <a:pPr>
              <a:tabLst>
                <a:tab pos="240761" algn="l"/>
                <a:tab pos="4764955" algn="l"/>
              </a:tabLst>
            </a:pPr>
            <a:r>
              <a:rPr lang="en-US" sz="1600" noProof="1">
                <a:latin typeface="Calibri" panose="020F0502020204030204" pitchFamily="34" charset="0"/>
                <a:ea typeface="Source Code Pro" panose="020B0509030403020204" pitchFamily="49" charset="0"/>
              </a:rPr>
              <a:t>  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Are_All_Even </a:t>
            </a:r>
            <a:r>
              <a:rPr lang="en-US" sz="1600" noProof="1">
                <a:latin typeface="Calibri" panose="020F0502020204030204" pitchFamily="34" charset="0"/>
                <a:ea typeface="Source Code Pro" panose="020B0509030403020204" pitchFamily="49" charset="0"/>
              </a:rPr>
              <a:t>: </a:t>
            </a:r>
            <a:r>
              <a:rPr lang="en-US" sz="1600" b="1" noProof="1">
                <a:latin typeface="Calibri" panose="020F0502020204030204" pitchFamily="34" charset="0"/>
                <a:ea typeface="Source Code Pro" panose="020B0509030403020204" pitchFamily="49" charset="0"/>
              </a:rPr>
              <a:t>constant </a:t>
            </a:r>
            <a:r>
              <a:rPr lang="en-US" sz="1600" noProof="1">
                <a:latin typeface="Calibri" panose="020F0502020204030204" pitchFamily="34" charset="0"/>
                <a:ea typeface="Source Code Pro" panose="020B0509030403020204" pitchFamily="49" charset="0"/>
              </a:rPr>
              <a:t>Boolean := (</a:t>
            </a:r>
            <a:r>
              <a:rPr lang="en-US" sz="1600" b="1" noProof="1">
                <a:latin typeface="Calibri" panose="020F0502020204030204" pitchFamily="34" charset="0"/>
                <a:ea typeface="Source Code Pro" panose="020B0509030403020204" pitchFamily="49" charset="0"/>
              </a:rPr>
              <a:t>for </a:t>
            </a:r>
            <a:r>
              <a:rPr lang="en-US" sz="16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all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V </a:t>
            </a:r>
            <a:r>
              <a:rPr lang="en-US" sz="1600" b="1" noProof="1">
                <a:latin typeface="Calibri" panose="020F0502020204030204" pitchFamily="34" charset="0"/>
                <a:ea typeface="Source Code Pro" panose="020B0509030403020204" pitchFamily="49" charset="0"/>
              </a:rPr>
              <a:t>of </a:t>
            </a:r>
            <a:r>
              <a:rPr lang="en-US" sz="1600" noProof="1">
                <a:latin typeface="Calibri" panose="020F0502020204030204" pitchFamily="34" charset="0"/>
                <a:ea typeface="Source Code Pro" panose="020B0509030403020204" pitchFamily="49" charset="0"/>
              </a:rPr>
              <a:t>Values =&gt; 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V </a:t>
            </a:r>
            <a:r>
              <a:rPr lang="en-US" sz="1600" b="1" noProof="1">
                <a:latin typeface="Calibri" panose="020F0502020204030204" pitchFamily="34" charset="0"/>
                <a:ea typeface="Source Code Pro" panose="020B0509030403020204" pitchFamily="49" charset="0"/>
              </a:rPr>
              <a:t>mod </a:t>
            </a:r>
            <a:r>
              <a:rPr lang="en-US" sz="1600" noProof="1">
                <a:latin typeface="Calibri" panose="020F0502020204030204" pitchFamily="34" charset="0"/>
                <a:ea typeface="Source Code Pro" panose="020B0509030403020204" pitchFamily="49" charset="0"/>
              </a:rPr>
              <a:t>2 = 0</a:t>
            </a:r>
            <a:r>
              <a:rPr lang="en-US" sz="16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);</a:t>
            </a:r>
          </a:p>
          <a:p>
            <a:pPr>
              <a:tabLst>
                <a:tab pos="240761" algn="l"/>
                <a:tab pos="4764955" algn="l"/>
              </a:tabLst>
            </a:pPr>
            <a:endParaRPr lang="en-US" sz="1600" noProof="1">
              <a:latin typeface="Calibri" panose="020F0502020204030204" pitchFamily="34" charset="0"/>
              <a:ea typeface="Source Code Pro" panose="020B050903040302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49687" y="4923753"/>
            <a:ext cx="1074333" cy="33855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Quantifier</a:t>
            </a:r>
          </a:p>
        </p:txBody>
      </p:sp>
      <p:cxnSp>
        <p:nvCxnSpPr>
          <p:cNvPr id="10" name="Curved Connector 9"/>
          <p:cNvCxnSpPr>
            <a:stCxn id="6" idx="0"/>
            <a:endCxn id="8" idx="2"/>
          </p:cNvCxnSpPr>
          <p:nvPr/>
        </p:nvCxnSpPr>
        <p:spPr bwMode="auto">
          <a:xfrm rot="5400000" flipH="1" flipV="1">
            <a:off x="4279628" y="4361045"/>
            <a:ext cx="569935" cy="55548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Rectangle 7"/>
          <p:cNvSpPr/>
          <p:nvPr/>
        </p:nvSpPr>
        <p:spPr bwMode="auto">
          <a:xfrm>
            <a:off x="4748969" y="4201418"/>
            <a:ext cx="186734" cy="152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>
                    <a:lumMod val="10000"/>
                    <a:lumOff val="9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107161" y="4919337"/>
            <a:ext cx="1345240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Iterator</a:t>
            </a:r>
            <a:endParaRPr lang="en-US" sz="1600" dirty="0" smtClean="0"/>
          </a:p>
          <a:p>
            <a:pPr algn="ctr"/>
            <a:r>
              <a:rPr lang="en-US" sz="1600" i="0" kern="1200" dirty="0" smtClean="0"/>
              <a:t>Specification</a:t>
            </a:r>
          </a:p>
        </p:txBody>
      </p:sp>
      <p:cxnSp>
        <p:nvCxnSpPr>
          <p:cNvPr id="13" name="Curved Connector 12"/>
          <p:cNvCxnSpPr>
            <a:stCxn id="12" idx="0"/>
            <a:endCxn id="14" idx="2"/>
          </p:cNvCxnSpPr>
          <p:nvPr/>
        </p:nvCxnSpPr>
        <p:spPr bwMode="auto">
          <a:xfrm rot="16200000" flipV="1">
            <a:off x="5411420" y="4550975"/>
            <a:ext cx="413120" cy="32360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0" name="Group 19"/>
          <p:cNvGrpSpPr/>
          <p:nvPr/>
        </p:nvGrpSpPr>
        <p:grpSpPr>
          <a:xfrm>
            <a:off x="5029070" y="4324698"/>
            <a:ext cx="854217" cy="181519"/>
            <a:chOff x="5390942" y="4771481"/>
            <a:chExt cx="1187394" cy="152400"/>
          </a:xfrm>
        </p:grpSpPr>
        <p:sp>
          <p:nvSpPr>
            <p:cNvPr id="14" name="Rectangle 13"/>
            <p:cNvSpPr/>
            <p:nvPr/>
          </p:nvSpPr>
          <p:spPr bwMode="auto">
            <a:xfrm>
              <a:off x="5891271" y="4771481"/>
              <a:ext cx="186734" cy="1524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Brace 17"/>
            <p:cNvSpPr/>
            <p:nvPr/>
          </p:nvSpPr>
          <p:spPr bwMode="auto">
            <a:xfrm rot="5400000">
              <a:off x="5912810" y="4249613"/>
              <a:ext cx="143657" cy="1187394"/>
            </a:xfrm>
            <a:prstGeom prst="rightBrace">
              <a:avLst>
                <a:gd name="adj1" fmla="val 21457"/>
                <a:gd name="adj2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774744" y="4923754"/>
            <a:ext cx="1050289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Predicate</a:t>
            </a:r>
          </a:p>
        </p:txBody>
      </p:sp>
      <p:cxnSp>
        <p:nvCxnSpPr>
          <p:cNvPr id="22" name="Curved Connector 21"/>
          <p:cNvCxnSpPr>
            <a:stCxn id="21" idx="0"/>
            <a:endCxn id="24" idx="2"/>
          </p:cNvCxnSpPr>
          <p:nvPr/>
        </p:nvCxnSpPr>
        <p:spPr bwMode="auto">
          <a:xfrm rot="16200000" flipV="1">
            <a:off x="6824180" y="4448044"/>
            <a:ext cx="341337" cy="61008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3" name="Group 22"/>
          <p:cNvGrpSpPr/>
          <p:nvPr/>
        </p:nvGrpSpPr>
        <p:grpSpPr>
          <a:xfrm>
            <a:off x="6200926" y="4405876"/>
            <a:ext cx="977761" cy="176541"/>
            <a:chOff x="5390942" y="4771481"/>
            <a:chExt cx="1187394" cy="152400"/>
          </a:xfrm>
        </p:grpSpPr>
        <p:sp>
          <p:nvSpPr>
            <p:cNvPr id="24" name="Rectangle 23"/>
            <p:cNvSpPr/>
            <p:nvPr/>
          </p:nvSpPr>
          <p:spPr bwMode="auto">
            <a:xfrm>
              <a:off x="5891271" y="4771481"/>
              <a:ext cx="186734" cy="1524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ight Brace 24"/>
            <p:cNvSpPr/>
            <p:nvPr/>
          </p:nvSpPr>
          <p:spPr bwMode="auto">
            <a:xfrm rot="5400000">
              <a:off x="5912810" y="4249613"/>
              <a:ext cx="143657" cy="1187394"/>
            </a:xfrm>
            <a:prstGeom prst="rightBrace">
              <a:avLst>
                <a:gd name="adj1" fmla="val 21457"/>
                <a:gd name="adj2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3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Component-Based Iteration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Exactly those of high-level for-loop controls</a:t>
            </a:r>
          </a:p>
          <a:p>
            <a:r>
              <a:rPr lang="en-US" dirty="0"/>
              <a:t>Work in terms of </a:t>
            </a:r>
            <a:r>
              <a:rPr lang="en-US" dirty="0" smtClean="0"/>
              <a:t>components within some </a:t>
            </a:r>
            <a:r>
              <a:rPr lang="en-US" dirty="0"/>
              <a:t>object</a:t>
            </a:r>
          </a:p>
          <a:p>
            <a:r>
              <a:rPr lang="en-US" dirty="0"/>
              <a:t>Syntax hides indexing/iterator </a:t>
            </a:r>
            <a:r>
              <a:rPr lang="en-US" dirty="0" smtClean="0"/>
              <a:t>encoding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Starts with “first” element unless you reverse </a:t>
            </a:r>
            <a:r>
              <a:rPr lang="en-US" dirty="0" smtClean="0"/>
              <a:t>it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 bwMode="auto">
          <a:xfrm>
            <a:off x="2553229" y="4100883"/>
            <a:ext cx="317500" cy="321315"/>
          </a:xfrm>
          <a:prstGeom prst="ellips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2053"/>
          <p:cNvSpPr>
            <a:spLocks noChangeArrowheads="1"/>
          </p:cNvSpPr>
          <p:nvPr/>
        </p:nvSpPr>
        <p:spPr bwMode="auto">
          <a:xfrm>
            <a:off x="1524000" y="4085208"/>
            <a:ext cx="5939127" cy="81347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75407" tIns="37042" rIns="75407" bIns="37042">
            <a:spAutoFit/>
          </a:bodyPr>
          <a:lstStyle/>
          <a:p>
            <a:pPr eaLnBrk="0" hangingPunct="0">
              <a:defRPr/>
            </a:pPr>
            <a:r>
              <a:rPr lang="en-US" sz="1600" b="1" dirty="0">
                <a:latin typeface="Arial" charset="0"/>
              </a:rPr>
              <a:t>for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i="1" dirty="0" smtClean="0">
                <a:latin typeface="Arial" charset="0"/>
              </a:rPr>
              <a:t>name  </a:t>
            </a:r>
            <a:r>
              <a:rPr lang="en-US" sz="1600" b="1" dirty="0" smtClean="0">
                <a:latin typeface="Arial" charset="0"/>
              </a:rPr>
              <a:t>of</a:t>
            </a:r>
            <a:r>
              <a:rPr lang="en-US" sz="1600" dirty="0" smtClean="0">
                <a:latin typeface="Arial" charset="0"/>
              </a:rPr>
              <a:t>  [</a:t>
            </a:r>
            <a:r>
              <a:rPr lang="en-US" sz="1600" b="1" dirty="0">
                <a:latin typeface="Arial" charset="0"/>
              </a:rPr>
              <a:t>reverse</a:t>
            </a:r>
            <a:r>
              <a:rPr lang="en-US" sz="1600" dirty="0">
                <a:latin typeface="Arial" charset="0"/>
              </a:rPr>
              <a:t>]  </a:t>
            </a:r>
            <a:r>
              <a:rPr lang="en-US" sz="1600" i="1" dirty="0" err="1">
                <a:latin typeface="Arial" charset="0"/>
              </a:rPr>
              <a:t>array_or_container_object_name</a:t>
            </a:r>
            <a:r>
              <a:rPr lang="en-US" sz="1600" dirty="0">
                <a:latin typeface="Arial" charset="0"/>
              </a:rPr>
              <a:t>  </a:t>
            </a:r>
            <a:r>
              <a:rPr lang="en-US" sz="1600" b="1" dirty="0">
                <a:latin typeface="Arial" charset="0"/>
              </a:rPr>
              <a:t>loop</a:t>
            </a:r>
            <a:endParaRPr lang="en-US" sz="1600" dirty="0">
              <a:latin typeface="Arial" charset="0"/>
            </a:endParaRPr>
          </a:p>
          <a:p>
            <a:pPr lvl="1" eaLnBrk="0" hangingPunct="0">
              <a:defRPr/>
            </a:pPr>
            <a:r>
              <a:rPr lang="en-US" sz="1600" dirty="0">
                <a:latin typeface="Arial" charset="0"/>
              </a:rPr>
              <a:t>...</a:t>
            </a:r>
          </a:p>
          <a:p>
            <a:pPr eaLnBrk="0" hangingPunct="0">
              <a:defRPr/>
            </a:pPr>
            <a:r>
              <a:rPr lang="en-US" sz="1600" b="1" dirty="0">
                <a:latin typeface="Arial" charset="0"/>
              </a:rPr>
              <a:t>end loop</a:t>
            </a:r>
            <a:r>
              <a:rPr lang="en-US" sz="1600" dirty="0">
                <a:latin typeface="Arial" charset="0"/>
              </a:rPr>
              <a:t>;</a:t>
            </a:r>
          </a:p>
        </p:txBody>
      </p:sp>
      <p:sp>
        <p:nvSpPr>
          <p:cNvPr id="5" name="Text Box 2058"/>
          <p:cNvSpPr txBox="1">
            <a:spLocks noChangeArrowheads="1"/>
          </p:cNvSpPr>
          <p:nvPr/>
        </p:nvSpPr>
        <p:spPr bwMode="auto">
          <a:xfrm>
            <a:off x="2717365" y="3360888"/>
            <a:ext cx="5489003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600" dirty="0" smtClean="0"/>
              <a:t>Declares an object of the array/container </a:t>
            </a:r>
            <a:r>
              <a:rPr lang="en-US" sz="1600" b="1" dirty="0" smtClean="0"/>
              <a:t>component</a:t>
            </a:r>
            <a:r>
              <a:rPr lang="en-US" sz="1600" dirty="0" smtClean="0"/>
              <a:t> type</a:t>
            </a:r>
            <a:endParaRPr lang="en-US" sz="1600" dirty="0"/>
          </a:p>
        </p:txBody>
      </p:sp>
      <p:sp>
        <p:nvSpPr>
          <p:cNvPr id="7" name="Rectangle 2060"/>
          <p:cNvSpPr>
            <a:spLocks noChangeArrowheads="1"/>
          </p:cNvSpPr>
          <p:nvPr/>
        </p:nvSpPr>
        <p:spPr bwMode="auto">
          <a:xfrm>
            <a:off x="2107141" y="4085207"/>
            <a:ext cx="216958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9" name="AutoShape 2062"/>
          <p:cNvCxnSpPr>
            <a:cxnSpLocks noChangeShapeType="1"/>
            <a:stCxn id="5" idx="1"/>
            <a:endCxn id="7" idx="0"/>
          </p:cNvCxnSpPr>
          <p:nvPr/>
        </p:nvCxnSpPr>
        <p:spPr bwMode="auto">
          <a:xfrm rot="10800000" flipV="1">
            <a:off x="2215621" y="3530165"/>
            <a:ext cx="501745" cy="555042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64737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Index-Based Iteration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035131" cy="2581765"/>
          </a:xfrm>
        </p:spPr>
        <p:txBody>
          <a:bodyPr/>
          <a:lstStyle/>
          <a:p>
            <a:r>
              <a:rPr lang="en-US" dirty="0"/>
              <a:t>Exactly those of </a:t>
            </a:r>
            <a:r>
              <a:rPr lang="en-US" dirty="0" smtClean="0"/>
              <a:t>low-level </a:t>
            </a:r>
            <a:r>
              <a:rPr lang="en-US" dirty="0"/>
              <a:t>for-loop </a:t>
            </a:r>
            <a:r>
              <a:rPr lang="en-US" dirty="0" smtClean="0"/>
              <a:t>controls</a:t>
            </a:r>
          </a:p>
          <a:p>
            <a:r>
              <a:rPr lang="en-US" dirty="0"/>
              <a:t>Declares an object that takes on successive values of a discrete </a:t>
            </a:r>
            <a:r>
              <a:rPr lang="en-US" dirty="0" smtClean="0"/>
              <a:t>type</a:t>
            </a:r>
          </a:p>
          <a:p>
            <a:r>
              <a:rPr lang="en-US" dirty="0"/>
              <a:t>Starts with </a:t>
            </a:r>
            <a:r>
              <a:rPr lang="en-US" dirty="0" smtClean="0"/>
              <a:t>first discrete value you specify unless you reverse it</a:t>
            </a:r>
            <a:endParaRPr lang="en-US" dirty="0"/>
          </a:p>
          <a:p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505075" y="3963722"/>
            <a:ext cx="6105797" cy="2107453"/>
            <a:chOff x="1454860" y="3963722"/>
            <a:chExt cx="6105797" cy="2107453"/>
          </a:xfrm>
        </p:grpSpPr>
        <p:sp>
          <p:nvSpPr>
            <p:cNvPr id="11" name="Oval 10"/>
            <p:cNvSpPr/>
            <p:nvPr/>
          </p:nvSpPr>
          <p:spPr bwMode="auto">
            <a:xfrm>
              <a:off x="3119340" y="4631706"/>
              <a:ext cx="317500" cy="321315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2053"/>
            <p:cNvSpPr>
              <a:spLocks noChangeArrowheads="1"/>
            </p:cNvSpPr>
            <p:nvPr/>
          </p:nvSpPr>
          <p:spPr bwMode="auto">
            <a:xfrm>
              <a:off x="2100827" y="4617245"/>
              <a:ext cx="5459830" cy="81347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75407" tIns="37042" rIns="75407" bIns="37042">
              <a:spAutoFit/>
            </a:bodyPr>
            <a:lstStyle/>
            <a:p>
              <a:pPr eaLnBrk="0" hangingPunct="0">
                <a:defRPr/>
              </a:pPr>
              <a:r>
                <a:rPr lang="en-US" sz="1600" b="1" dirty="0">
                  <a:latin typeface="Arial" charset="0"/>
                </a:rPr>
                <a:t>for</a:t>
              </a:r>
              <a:r>
                <a:rPr lang="en-US" sz="1600" dirty="0">
                  <a:latin typeface="Arial" charset="0"/>
                </a:rPr>
                <a:t> </a:t>
              </a:r>
              <a:r>
                <a:rPr lang="en-US" sz="1600" dirty="0" smtClean="0">
                  <a:latin typeface="Arial" charset="0"/>
                </a:rPr>
                <a:t> </a:t>
              </a:r>
              <a:r>
                <a:rPr lang="en-US" sz="1600" i="1" dirty="0" smtClean="0">
                  <a:latin typeface="Arial" charset="0"/>
                </a:rPr>
                <a:t>name </a:t>
              </a:r>
              <a:r>
                <a:rPr lang="en-US" sz="1600" dirty="0" smtClean="0">
                  <a:latin typeface="Arial" charset="0"/>
                </a:rPr>
                <a:t> </a:t>
              </a:r>
              <a:r>
                <a:rPr lang="en-US" sz="1600" b="1" dirty="0" smtClean="0">
                  <a:latin typeface="Arial" charset="0"/>
                </a:rPr>
                <a:t>in </a:t>
              </a:r>
              <a:r>
                <a:rPr lang="en-US" sz="1600" dirty="0" smtClean="0">
                  <a:latin typeface="Arial" charset="0"/>
                </a:rPr>
                <a:t> </a:t>
              </a:r>
              <a:r>
                <a:rPr lang="en-US" sz="1600" dirty="0">
                  <a:latin typeface="Arial" charset="0"/>
                </a:rPr>
                <a:t>[</a:t>
              </a:r>
              <a:r>
                <a:rPr lang="en-US" sz="1600" b="1" dirty="0">
                  <a:latin typeface="Arial" charset="0"/>
                </a:rPr>
                <a:t>reverse</a:t>
              </a:r>
              <a:r>
                <a:rPr lang="en-US" sz="1600" dirty="0">
                  <a:latin typeface="Arial" charset="0"/>
                </a:rPr>
                <a:t>] </a:t>
              </a:r>
              <a:r>
                <a:rPr lang="en-US" sz="1600" dirty="0" smtClean="0">
                  <a:latin typeface="Arial" charset="0"/>
                </a:rPr>
                <a:t> </a:t>
              </a:r>
              <a:r>
                <a:rPr lang="en-US" sz="1600" i="1" dirty="0" err="1" smtClean="0">
                  <a:latin typeface="Arial" charset="0"/>
                </a:rPr>
                <a:t>discrete_subtype_definition</a:t>
              </a:r>
              <a:r>
                <a:rPr lang="en-US" sz="1600" dirty="0" smtClean="0">
                  <a:latin typeface="Arial" charset="0"/>
                </a:rPr>
                <a:t>  </a:t>
              </a:r>
              <a:r>
                <a:rPr lang="en-US" sz="1600" b="1" dirty="0" smtClean="0">
                  <a:latin typeface="Arial" charset="0"/>
                </a:rPr>
                <a:t>loop</a:t>
              </a:r>
              <a:endParaRPr lang="en-US" sz="1600" dirty="0">
                <a:latin typeface="Arial" charset="0"/>
              </a:endParaRPr>
            </a:p>
            <a:p>
              <a:pPr lvl="1" eaLnBrk="0" hangingPunct="0">
                <a:defRPr/>
              </a:pPr>
              <a:r>
                <a:rPr lang="en-US" sz="1600" dirty="0">
                  <a:latin typeface="Arial" charset="0"/>
                </a:rPr>
                <a:t>...</a:t>
              </a:r>
            </a:p>
            <a:p>
              <a:pPr eaLnBrk="0" hangingPunct="0">
                <a:defRPr/>
              </a:pPr>
              <a:r>
                <a:rPr lang="en-US" sz="1600" b="1" dirty="0">
                  <a:latin typeface="Arial" charset="0"/>
                </a:rPr>
                <a:t>end loop</a:t>
              </a:r>
              <a:r>
                <a:rPr lang="en-US" sz="1600" dirty="0">
                  <a:latin typeface="Arial" charset="0"/>
                </a:rPr>
                <a:t>;</a:t>
              </a:r>
            </a:p>
          </p:txBody>
        </p:sp>
        <p:sp>
          <p:nvSpPr>
            <p:cNvPr id="5" name="Text Box 2058"/>
            <p:cNvSpPr txBox="1">
              <a:spLocks noChangeArrowheads="1"/>
            </p:cNvSpPr>
            <p:nvPr/>
          </p:nvSpPr>
          <p:spPr bwMode="auto">
            <a:xfrm>
              <a:off x="1454860" y="3963722"/>
              <a:ext cx="3001143" cy="33855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sz="1600" dirty="0"/>
                <a:t>Creates loop </a:t>
              </a:r>
              <a:r>
                <a:rPr lang="en-US" sz="1600" b="1" dirty="0"/>
                <a:t>parameter</a:t>
              </a:r>
              <a:r>
                <a:rPr lang="en-US" sz="1600" dirty="0"/>
                <a:t> object</a:t>
              </a:r>
            </a:p>
          </p:txBody>
        </p:sp>
        <p:sp>
          <p:nvSpPr>
            <p:cNvPr id="6" name="Text Box 2059"/>
            <p:cNvSpPr txBox="1">
              <a:spLocks noChangeArrowheads="1"/>
            </p:cNvSpPr>
            <p:nvPr/>
          </p:nvSpPr>
          <p:spPr bwMode="auto">
            <a:xfrm>
              <a:off x="4343400" y="5486400"/>
              <a:ext cx="2820003" cy="584775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US" sz="1600"/>
                <a:t>Defines loop parameter type </a:t>
              </a:r>
            </a:p>
            <a:p>
              <a:pPr algn="ctr"/>
              <a:r>
                <a:rPr lang="en-US" sz="1600"/>
                <a:t>and range of values</a:t>
              </a:r>
            </a:p>
          </p:txBody>
        </p:sp>
        <p:sp>
          <p:nvSpPr>
            <p:cNvPr id="7" name="Rectangle 2060"/>
            <p:cNvSpPr>
              <a:spLocks noChangeArrowheads="1"/>
            </p:cNvSpPr>
            <p:nvPr/>
          </p:nvSpPr>
          <p:spPr bwMode="auto">
            <a:xfrm>
              <a:off x="2700851" y="4632525"/>
              <a:ext cx="286624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lg" len="med"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2061"/>
            <p:cNvSpPr>
              <a:spLocks noChangeArrowheads="1"/>
            </p:cNvSpPr>
            <p:nvPr/>
          </p:nvSpPr>
          <p:spPr bwMode="auto">
            <a:xfrm>
              <a:off x="5500158" y="4867803"/>
              <a:ext cx="291042" cy="161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lg" len="med"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9" name="AutoShape 2062"/>
            <p:cNvCxnSpPr>
              <a:cxnSpLocks noChangeShapeType="1"/>
              <a:stCxn id="5" idx="2"/>
              <a:endCxn id="7" idx="0"/>
            </p:cNvCxnSpPr>
            <p:nvPr/>
          </p:nvCxnSpPr>
          <p:spPr bwMode="auto">
            <a:xfrm rot="5400000">
              <a:off x="2734674" y="4411766"/>
              <a:ext cx="330249" cy="111269"/>
            </a:xfrm>
            <a:prstGeom prst="curved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AutoShape 2063"/>
            <p:cNvCxnSpPr>
              <a:cxnSpLocks noChangeShapeType="1"/>
              <a:stCxn id="6" idx="0"/>
              <a:endCxn id="8" idx="2"/>
            </p:cNvCxnSpPr>
            <p:nvPr/>
          </p:nvCxnSpPr>
          <p:spPr bwMode="auto">
            <a:xfrm rot="16200000" flipV="1">
              <a:off x="5470941" y="5203938"/>
              <a:ext cx="457200" cy="107723"/>
            </a:xfrm>
            <a:prstGeom prst="curved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90821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Control Examples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4651722" y="4240717"/>
            <a:ext cx="1884980" cy="285750"/>
          </a:xfrm>
          <a:prstGeom prst="round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060809" y="2435518"/>
            <a:ext cx="7495578" cy="2136482"/>
            <a:chOff x="1060809" y="2435518"/>
            <a:chExt cx="7495578" cy="2136482"/>
          </a:xfrm>
        </p:grpSpPr>
        <p:sp>
          <p:nvSpPr>
            <p:cNvPr id="15" name="Double Wave 14"/>
            <p:cNvSpPr/>
            <p:nvPr/>
          </p:nvSpPr>
          <p:spPr bwMode="auto">
            <a:xfrm>
              <a:off x="6858000" y="3745892"/>
              <a:ext cx="685800" cy="207466"/>
            </a:xfrm>
            <a:prstGeom prst="doubleWav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6342101" y="2912708"/>
              <a:ext cx="242697" cy="22908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060809" y="2435518"/>
              <a:ext cx="7495578" cy="2136482"/>
              <a:chOff x="1060809" y="2435518"/>
              <a:chExt cx="7495578" cy="2136482"/>
            </a:xfrm>
          </p:grpSpPr>
          <p:sp>
            <p:nvSpPr>
              <p:cNvPr id="8" name="Rounded Rectangle 7"/>
              <p:cNvSpPr/>
              <p:nvPr/>
            </p:nvSpPr>
            <p:spPr bwMode="auto">
              <a:xfrm>
                <a:off x="4657521" y="3978363"/>
                <a:ext cx="1330633" cy="285750"/>
              </a:xfrm>
              <a:prstGeom prst="roundRect">
                <a:avLst/>
              </a:prstGeom>
              <a:solidFill>
                <a:srgbClr val="FFFFCC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ounded Rectangle 8"/>
              <p:cNvSpPr/>
              <p:nvPr/>
            </p:nvSpPr>
            <p:spPr bwMode="auto">
              <a:xfrm>
                <a:off x="4677536" y="3708655"/>
                <a:ext cx="830947" cy="285750"/>
              </a:xfrm>
              <a:prstGeom prst="roundRect">
                <a:avLst/>
              </a:prstGeom>
              <a:solidFill>
                <a:srgbClr val="FFFFCC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ounded Rectangle 6"/>
              <p:cNvSpPr/>
              <p:nvPr/>
            </p:nvSpPr>
            <p:spPr bwMode="auto">
              <a:xfrm>
                <a:off x="4656671" y="3168905"/>
                <a:ext cx="1455295" cy="285750"/>
              </a:xfrm>
              <a:prstGeom prst="roundRect">
                <a:avLst/>
              </a:prstGeom>
              <a:solidFill>
                <a:srgbClr val="FFFFCC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ounded Rectangle 4"/>
              <p:cNvSpPr/>
              <p:nvPr/>
            </p:nvSpPr>
            <p:spPr bwMode="auto">
              <a:xfrm>
                <a:off x="4681374" y="2907217"/>
                <a:ext cx="882066" cy="285750"/>
              </a:xfrm>
              <a:prstGeom prst="roundRect">
                <a:avLst/>
              </a:prstGeom>
              <a:solidFill>
                <a:srgbClr val="FFFFCC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1060809" y="2435518"/>
                <a:ext cx="7495578" cy="21364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tabLst>
                    <a:tab pos="240761" algn="l"/>
                  </a:tabLst>
                </a:pPr>
                <a:r>
                  <a:rPr lang="en-US" sz="1400" noProof="1">
                    <a:latin typeface="Calibri" panose="020F0502020204030204" pitchFamily="34" charset="0"/>
                  </a:rPr>
                  <a:t>	Values : </a:t>
                </a:r>
                <a:r>
                  <a:rPr lang="en-US" sz="1400" b="1" noProof="1">
                    <a:latin typeface="Calibri" panose="020F0502020204030204" pitchFamily="34" charset="0"/>
                  </a:rPr>
                  <a:t>constant array </a:t>
                </a:r>
                <a:r>
                  <a:rPr lang="en-US" sz="1400" noProof="1">
                    <a:latin typeface="Calibri" panose="020F0502020204030204" pitchFamily="34" charset="0"/>
                  </a:rPr>
                  <a:t>(1 .. 10) </a:t>
                </a:r>
                <a:r>
                  <a:rPr lang="en-US" sz="1400" b="1" noProof="1">
                    <a:latin typeface="Calibri" panose="020F0502020204030204" pitchFamily="34" charset="0"/>
                  </a:rPr>
                  <a:t>of </a:t>
                </a:r>
                <a:r>
                  <a:rPr lang="en-US" sz="1400" noProof="1">
                    <a:latin typeface="Calibri" panose="020F0502020204030204" pitchFamily="34" charset="0"/>
                  </a:rPr>
                  <a:t>Integer := (…);  </a:t>
                </a:r>
              </a:p>
              <a:p>
                <a:pPr>
                  <a:tabLst>
                    <a:tab pos="240761" algn="l"/>
                  </a:tabLst>
                </a:pPr>
                <a:r>
                  <a:rPr lang="en-US" sz="1400" b="1" noProof="1">
                    <a:latin typeface="Calibri" panose="020F0502020204030204" pitchFamily="34" charset="0"/>
                  </a:rPr>
                  <a:t>   </a:t>
                </a:r>
              </a:p>
              <a:p>
                <a:pPr>
                  <a:tabLst>
                    <a:tab pos="239713" algn="l"/>
                    <a:tab pos="5030788" algn="l"/>
                  </a:tabLst>
                </a:pPr>
                <a:r>
                  <a:rPr lang="en-US" sz="1400" noProof="1">
                    <a:latin typeface="Calibri" panose="020F0502020204030204" pitchFamily="34" charset="0"/>
                  </a:rPr>
                  <a:t>	Some_Even1 : </a:t>
                </a:r>
                <a:r>
                  <a:rPr lang="en-US" sz="1400" b="1" noProof="1">
                    <a:latin typeface="Calibri" panose="020F0502020204030204" pitchFamily="34" charset="0"/>
                  </a:rPr>
                  <a:t>constant </a:t>
                </a:r>
                <a:r>
                  <a:rPr lang="en-US" sz="1400" noProof="1">
                    <a:latin typeface="Calibri" panose="020F0502020204030204" pitchFamily="34" charset="0"/>
                  </a:rPr>
                  <a:t>Boolean := (</a:t>
                </a:r>
                <a:r>
                  <a:rPr lang="en-US" sz="1400" b="1" noProof="1">
                    <a:latin typeface="Calibri" panose="020F0502020204030204" pitchFamily="34" charset="0"/>
                  </a:rPr>
                  <a:t>for some </a:t>
                </a:r>
                <a:r>
                  <a:rPr lang="en-US" sz="1400" noProof="1">
                    <a:latin typeface="Calibri" panose="020F0502020204030204" pitchFamily="34" charset="0"/>
                  </a:rPr>
                  <a:t>N </a:t>
                </a:r>
                <a:r>
                  <a:rPr lang="en-US" sz="1400" b="1" noProof="1">
                    <a:latin typeface="Calibri" panose="020F0502020204030204" pitchFamily="34" charset="0"/>
                  </a:rPr>
                  <a:t>of </a:t>
                </a:r>
                <a:r>
                  <a:rPr lang="en-US" sz="1400" noProof="1">
                    <a:latin typeface="Calibri" panose="020F0502020204030204" pitchFamily="34" charset="0"/>
                  </a:rPr>
                  <a:t>Values 	=&gt; N </a:t>
                </a:r>
                <a:r>
                  <a:rPr lang="en-US" sz="1400" b="1" noProof="1">
                    <a:latin typeface="Calibri" panose="020F0502020204030204" pitchFamily="34" charset="0"/>
                  </a:rPr>
                  <a:t>mod </a:t>
                </a:r>
                <a:r>
                  <a:rPr lang="en-US" sz="1400" noProof="1">
                    <a:latin typeface="Calibri" panose="020F0502020204030204" pitchFamily="34" charset="0"/>
                  </a:rPr>
                  <a:t>2 = 0);</a:t>
                </a:r>
              </a:p>
              <a:p>
                <a:pPr>
                  <a:spcBef>
                    <a:spcPts val="500"/>
                  </a:spcBef>
                  <a:tabLst>
                    <a:tab pos="239713" algn="l"/>
                    <a:tab pos="5030788" algn="l"/>
                  </a:tabLst>
                </a:pPr>
                <a:r>
                  <a:rPr lang="en-US" sz="1400" noProof="1">
                    <a:latin typeface="Calibri" panose="020F0502020204030204" pitchFamily="34" charset="0"/>
                  </a:rPr>
                  <a:t>	Some_Even2 : </a:t>
                </a:r>
                <a:r>
                  <a:rPr lang="en-US" sz="1400" b="1" noProof="1">
                    <a:latin typeface="Calibri" panose="020F0502020204030204" pitchFamily="34" charset="0"/>
                  </a:rPr>
                  <a:t>constant </a:t>
                </a:r>
                <a:r>
                  <a:rPr lang="en-US" sz="1400" noProof="1">
                    <a:latin typeface="Calibri" panose="020F0502020204030204" pitchFamily="34" charset="0"/>
                  </a:rPr>
                  <a:t>Boolean := (</a:t>
                </a:r>
                <a:r>
                  <a:rPr lang="en-US" sz="1400" b="1" noProof="1">
                    <a:latin typeface="Calibri" panose="020F0502020204030204" pitchFamily="34" charset="0"/>
                  </a:rPr>
                  <a:t>for some </a:t>
                </a:r>
                <a:r>
                  <a:rPr lang="en-US" sz="1400" noProof="1">
                    <a:latin typeface="Calibri" panose="020F0502020204030204" pitchFamily="34" charset="0"/>
                  </a:rPr>
                  <a:t>N </a:t>
                </a:r>
                <a:r>
                  <a:rPr lang="en-US" sz="1400" b="1" noProof="1">
                    <a:latin typeface="Calibri" panose="020F0502020204030204" pitchFamily="34" charset="0"/>
                  </a:rPr>
                  <a:t>of reverse </a:t>
                </a:r>
                <a:r>
                  <a:rPr lang="en-US" sz="1400" noProof="1">
                    <a:latin typeface="Calibri" panose="020F0502020204030204" pitchFamily="34" charset="0"/>
                  </a:rPr>
                  <a:t>Values 	=&gt; N </a:t>
                </a:r>
                <a:r>
                  <a:rPr lang="en-US" sz="1400" b="1" noProof="1">
                    <a:latin typeface="Calibri" panose="020F0502020204030204" pitchFamily="34" charset="0"/>
                  </a:rPr>
                  <a:t>mod </a:t>
                </a:r>
                <a:r>
                  <a:rPr lang="en-US" sz="1400" noProof="1">
                    <a:latin typeface="Calibri" panose="020F0502020204030204" pitchFamily="34" charset="0"/>
                  </a:rPr>
                  <a:t>2 = 0);   </a:t>
                </a:r>
              </a:p>
              <a:p>
                <a:pPr>
                  <a:spcBef>
                    <a:spcPts val="500"/>
                  </a:spcBef>
                  <a:tabLst>
                    <a:tab pos="240761" algn="l"/>
                  </a:tabLst>
                </a:pPr>
                <a:r>
                  <a:rPr lang="en-US" sz="1400" noProof="1">
                    <a:latin typeface="Calibri" panose="020F0502020204030204" pitchFamily="34" charset="0"/>
                  </a:rPr>
                  <a:t>	</a:t>
                </a:r>
              </a:p>
              <a:p>
                <a:pPr>
                  <a:spcBef>
                    <a:spcPts val="500"/>
                  </a:spcBef>
                  <a:tabLst>
                    <a:tab pos="239713" algn="l"/>
                    <a:tab pos="5486400" algn="l"/>
                  </a:tabLst>
                </a:pPr>
                <a:r>
                  <a:rPr lang="en-US" sz="1400" noProof="1">
                    <a:latin typeface="Calibri" panose="020F0502020204030204" pitchFamily="34" charset="0"/>
                  </a:rPr>
                  <a:t>	Some_Even3 : </a:t>
                </a:r>
                <a:r>
                  <a:rPr lang="en-US" sz="1400" b="1" noProof="1">
                    <a:latin typeface="Calibri" panose="020F0502020204030204" pitchFamily="34" charset="0"/>
                  </a:rPr>
                  <a:t>constant </a:t>
                </a:r>
                <a:r>
                  <a:rPr lang="en-US" sz="1400" noProof="1">
                    <a:latin typeface="Calibri" panose="020F0502020204030204" pitchFamily="34" charset="0"/>
                  </a:rPr>
                  <a:t>Boolean := (</a:t>
                </a:r>
                <a:r>
                  <a:rPr lang="en-US" sz="1400" b="1" noProof="1">
                    <a:latin typeface="Calibri" panose="020F0502020204030204" pitchFamily="34" charset="0"/>
                  </a:rPr>
                  <a:t>for some </a:t>
                </a:r>
                <a:r>
                  <a:rPr lang="en-US" sz="1400" noProof="1">
                    <a:latin typeface="Calibri" panose="020F0502020204030204" pitchFamily="34" charset="0"/>
                  </a:rPr>
                  <a:t>K </a:t>
                </a:r>
                <a:r>
                  <a:rPr lang="en-US" sz="1400" b="1" noProof="1">
                    <a:latin typeface="Calibri" panose="020F0502020204030204" pitchFamily="34" charset="0"/>
                  </a:rPr>
                  <a:t>in </a:t>
                </a:r>
                <a:r>
                  <a:rPr lang="en-US" sz="1400" noProof="1">
                    <a:latin typeface="Calibri" panose="020F0502020204030204" pitchFamily="34" charset="0"/>
                  </a:rPr>
                  <a:t>1 .. 10 	=&gt; Values(K) </a:t>
                </a:r>
                <a:r>
                  <a:rPr lang="en-US" sz="1400" b="1" noProof="1">
                    <a:latin typeface="Calibri" panose="020F0502020204030204" pitchFamily="34" charset="0"/>
                  </a:rPr>
                  <a:t>mod </a:t>
                </a:r>
                <a:r>
                  <a:rPr lang="en-US" sz="1400" noProof="1">
                    <a:latin typeface="Calibri" panose="020F0502020204030204" pitchFamily="34" charset="0"/>
                  </a:rPr>
                  <a:t>2 = 0);</a:t>
                </a:r>
              </a:p>
              <a:p>
                <a:pPr>
                  <a:spcBef>
                    <a:spcPts val="500"/>
                  </a:spcBef>
                  <a:tabLst>
                    <a:tab pos="239713" algn="l"/>
                    <a:tab pos="5486400" algn="l"/>
                  </a:tabLst>
                </a:pPr>
                <a:r>
                  <a:rPr lang="en-US" sz="1400" noProof="1">
                    <a:latin typeface="Calibri" panose="020F0502020204030204" pitchFamily="34" charset="0"/>
                  </a:rPr>
                  <a:t>	Some_Even4 : </a:t>
                </a:r>
                <a:r>
                  <a:rPr lang="en-US" sz="1400" b="1" noProof="1">
                    <a:latin typeface="Calibri" panose="020F0502020204030204" pitchFamily="34" charset="0"/>
                  </a:rPr>
                  <a:t>constant </a:t>
                </a:r>
                <a:r>
                  <a:rPr lang="en-US" sz="1400" noProof="1">
                    <a:latin typeface="Calibri" panose="020F0502020204030204" pitchFamily="34" charset="0"/>
                  </a:rPr>
                  <a:t>Boolean := (</a:t>
                </a:r>
                <a:r>
                  <a:rPr lang="en-US" sz="1400" b="1" noProof="1">
                    <a:latin typeface="Calibri" panose="020F0502020204030204" pitchFamily="34" charset="0"/>
                  </a:rPr>
                  <a:t>for some </a:t>
                </a:r>
                <a:r>
                  <a:rPr lang="en-US" sz="1400" noProof="1">
                    <a:latin typeface="Calibri" panose="020F0502020204030204" pitchFamily="34" charset="0"/>
                  </a:rPr>
                  <a:t>K </a:t>
                </a:r>
                <a:r>
                  <a:rPr lang="en-US" sz="1400" b="1" noProof="1">
                    <a:latin typeface="Calibri" panose="020F0502020204030204" pitchFamily="34" charset="0"/>
                  </a:rPr>
                  <a:t>in </a:t>
                </a:r>
                <a:r>
                  <a:rPr lang="en-US" sz="1400" noProof="1">
                    <a:latin typeface="Calibri" panose="020F0502020204030204" pitchFamily="34" charset="0"/>
                  </a:rPr>
                  <a:t>Values'Range 	=&gt; Values(K) </a:t>
                </a:r>
                <a:r>
                  <a:rPr lang="en-US" sz="1400" b="1" noProof="1">
                    <a:latin typeface="Calibri" panose="020F0502020204030204" pitchFamily="34" charset="0"/>
                  </a:rPr>
                  <a:t>mod </a:t>
                </a:r>
                <a:r>
                  <a:rPr lang="en-US" sz="1400" noProof="1">
                    <a:latin typeface="Calibri" panose="020F0502020204030204" pitchFamily="34" charset="0"/>
                  </a:rPr>
                  <a:t>2 = 0);</a:t>
                </a:r>
              </a:p>
              <a:p>
                <a:pPr>
                  <a:spcBef>
                    <a:spcPts val="500"/>
                  </a:spcBef>
                  <a:tabLst>
                    <a:tab pos="239713" algn="l"/>
                    <a:tab pos="5486400" algn="l"/>
                  </a:tabLst>
                </a:pPr>
                <a:r>
                  <a:rPr lang="en-US" sz="1400" noProof="1">
                    <a:latin typeface="Calibri" panose="020F0502020204030204" pitchFamily="34" charset="0"/>
                  </a:rPr>
                  <a:t>	Some_Even5 : </a:t>
                </a:r>
                <a:r>
                  <a:rPr lang="en-US" sz="1400" b="1" noProof="1">
                    <a:latin typeface="Calibri" panose="020F0502020204030204" pitchFamily="34" charset="0"/>
                  </a:rPr>
                  <a:t>constant </a:t>
                </a:r>
                <a:r>
                  <a:rPr lang="en-US" sz="1400" noProof="1">
                    <a:latin typeface="Calibri" panose="020F0502020204030204" pitchFamily="34" charset="0"/>
                  </a:rPr>
                  <a:t>Boolean := (</a:t>
                </a:r>
                <a:r>
                  <a:rPr lang="en-US" sz="1400" b="1" noProof="1">
                    <a:latin typeface="Calibri" panose="020F0502020204030204" pitchFamily="34" charset="0"/>
                  </a:rPr>
                  <a:t>for some </a:t>
                </a:r>
                <a:r>
                  <a:rPr lang="en-US" sz="1400" noProof="1">
                    <a:latin typeface="Calibri" panose="020F0502020204030204" pitchFamily="34" charset="0"/>
                  </a:rPr>
                  <a:t>K </a:t>
                </a:r>
                <a:r>
                  <a:rPr lang="en-US" sz="1400" b="1" noProof="1">
                    <a:latin typeface="Calibri" panose="020F0502020204030204" pitchFamily="34" charset="0"/>
                  </a:rPr>
                  <a:t>in reverse </a:t>
                </a:r>
                <a:r>
                  <a:rPr lang="en-US" sz="1400" noProof="1">
                    <a:latin typeface="Calibri" panose="020F0502020204030204" pitchFamily="34" charset="0"/>
                  </a:rPr>
                  <a:t>Values'Range	=&gt; Values(K) </a:t>
                </a:r>
                <a:r>
                  <a:rPr lang="en-US" sz="1400" b="1" noProof="1">
                    <a:latin typeface="Calibri" panose="020F0502020204030204" pitchFamily="34" charset="0"/>
                  </a:rPr>
                  <a:t>mod </a:t>
                </a:r>
                <a:r>
                  <a:rPr lang="en-US" sz="1400" noProof="1">
                    <a:latin typeface="Calibri" panose="020F0502020204030204" pitchFamily="34" charset="0"/>
                  </a:rPr>
                  <a:t>2 = 0</a:t>
                </a:r>
                <a:r>
                  <a:rPr lang="en-US" sz="1400" noProof="1" smtClean="0">
                    <a:latin typeface="Calibri" panose="020F0502020204030204" pitchFamily="34" charset="0"/>
                  </a:rPr>
                  <a:t>);</a:t>
                </a:r>
                <a:endParaRPr lang="en-US" sz="1400" noProof="1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6085405" y="2105249"/>
            <a:ext cx="1871025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600" dirty="0"/>
              <a:t>Component-based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5623778" y="2709602"/>
            <a:ext cx="127000" cy="11823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urved Connector 12"/>
          <p:cNvCxnSpPr>
            <a:stCxn id="11" idx="1"/>
            <a:endCxn id="12" idx="3"/>
          </p:cNvCxnSpPr>
          <p:nvPr/>
        </p:nvCxnSpPr>
        <p:spPr bwMode="auto">
          <a:xfrm rot="10800000" flipV="1">
            <a:off x="5750779" y="2274525"/>
            <a:ext cx="334627" cy="49419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5288069" y="4988288"/>
            <a:ext cx="1313181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600" dirty="0"/>
              <a:t>Index-based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5538643" y="4508501"/>
            <a:ext cx="127000" cy="11823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>
                    <a:lumMod val="50000"/>
                    <a:lumOff val="50000"/>
                  </a:schemeClr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urved Connector 18"/>
          <p:cNvCxnSpPr>
            <a:stCxn id="17" idx="0"/>
            <a:endCxn id="18" idx="2"/>
          </p:cNvCxnSpPr>
          <p:nvPr/>
        </p:nvCxnSpPr>
        <p:spPr bwMode="auto">
          <a:xfrm rot="16200000" flipV="1">
            <a:off x="5592626" y="4636253"/>
            <a:ext cx="361553" cy="34251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</p:spTree>
    <p:extLst>
      <p:ext uri="{BB962C8B-B14F-4D97-AF65-F5344CB8AC3E}">
        <p14:creationId xmlns:p14="http://schemas.microsoft.com/office/powerpoint/2010/main" val="20114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Quantifier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 logic, denoted by    (inverted ‘A’, for “all”)</a:t>
            </a:r>
          </a:p>
          <a:p>
            <a:r>
              <a:rPr lang="en-US" dirty="0" smtClean="0"/>
              <a:t>“There is no member of the set for which the predicate does not hold”</a:t>
            </a:r>
          </a:p>
          <a:p>
            <a:pPr lvl="1"/>
            <a:r>
              <a:rPr lang="en-US" kern="1200" dirty="0"/>
              <a:t>If </a:t>
            </a:r>
            <a:r>
              <a:rPr lang="en-US" kern="1200" dirty="0" smtClean="0"/>
              <a:t>predicate is False for any one, </a:t>
            </a:r>
            <a:r>
              <a:rPr lang="en-US" kern="1200" dirty="0"/>
              <a:t>the whole is </a:t>
            </a:r>
            <a:r>
              <a:rPr lang="en-US" kern="1200" dirty="0" smtClean="0"/>
              <a:t>False</a:t>
            </a:r>
          </a:p>
        </p:txBody>
      </p:sp>
      <p:sp>
        <p:nvSpPr>
          <p:cNvPr id="4" name="TextBox 3"/>
          <p:cNvSpPr txBox="1"/>
          <p:nvPr/>
        </p:nvSpPr>
        <p:spPr>
          <a:xfrm flipV="1">
            <a:off x="3962400" y="1211523"/>
            <a:ext cx="351378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7" b="1" dirty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53000" y="5425767"/>
            <a:ext cx="1789407" cy="83099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In the real syntax, Predicate is an expression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001322" y="3540636"/>
            <a:ext cx="4148828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0"/>
              </a:spcBef>
              <a:tabLst>
                <a:tab pos="230188" algn="l"/>
                <a:tab pos="458788" algn="l"/>
                <a:tab pos="6270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function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Universal (Collection : Set)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return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Boolean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is</a:t>
            </a:r>
          </a:p>
          <a:p>
            <a:pPr>
              <a:spcBef>
                <a:spcPts val="300"/>
              </a:spcBef>
              <a:tabLst>
                <a:tab pos="230188" algn="l"/>
                <a:tab pos="458788" algn="l"/>
                <a:tab pos="6270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begin</a:t>
            </a:r>
          </a:p>
          <a:p>
            <a:pPr>
              <a:spcBef>
                <a:spcPts val="300"/>
              </a:spcBef>
              <a:tabLst>
                <a:tab pos="230188" algn="l"/>
                <a:tab pos="458788" algn="l"/>
                <a:tab pos="6270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for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Member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of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Collection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loop</a:t>
            </a:r>
          </a:p>
          <a:p>
            <a:pPr>
              <a:spcBef>
                <a:spcPts val="300"/>
              </a:spcBef>
              <a:tabLst>
                <a:tab pos="230188" algn="l"/>
                <a:tab pos="458788" algn="l"/>
                <a:tab pos="6270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if not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Predicate (Member) </a:t>
            </a: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then</a:t>
            </a:r>
          </a:p>
          <a:p>
            <a:pPr>
              <a:spcBef>
                <a:spcPts val="300"/>
              </a:spcBef>
              <a:tabLst>
                <a:tab pos="230188" algn="l"/>
                <a:tab pos="458788" algn="l"/>
                <a:tab pos="6270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	return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False;   -- Predicate must be true for </a:t>
            </a:r>
            <a:r>
              <a:rPr lang="en-US" sz="1400" b="1" i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all</a:t>
            </a:r>
          </a:p>
          <a:p>
            <a:pPr>
              <a:spcBef>
                <a:spcPts val="300"/>
              </a:spcBef>
              <a:tabLst>
                <a:tab pos="230188" algn="l"/>
                <a:tab pos="458788" algn="l"/>
                <a:tab pos="6270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	end if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;</a:t>
            </a:r>
          </a:p>
          <a:p>
            <a:pPr>
              <a:spcBef>
                <a:spcPts val="300"/>
              </a:spcBef>
              <a:tabLst>
                <a:tab pos="230188" algn="l"/>
                <a:tab pos="458788" algn="l"/>
                <a:tab pos="6270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end loop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;</a:t>
            </a:r>
          </a:p>
          <a:p>
            <a:pPr>
              <a:spcBef>
                <a:spcPts val="300"/>
              </a:spcBef>
              <a:tabLst>
                <a:tab pos="230188" algn="l"/>
                <a:tab pos="458788" algn="l"/>
                <a:tab pos="6270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	return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True;</a:t>
            </a:r>
          </a:p>
          <a:p>
            <a:pPr>
              <a:spcBef>
                <a:spcPts val="300"/>
              </a:spcBef>
              <a:tabLst>
                <a:tab pos="230188" algn="l"/>
                <a:tab pos="458788" algn="l"/>
                <a:tab pos="627063" algn="l"/>
              </a:tabLst>
            </a:pPr>
            <a:r>
              <a:rPr lang="en-US" sz="1400" b="1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end </a:t>
            </a:r>
            <a:r>
              <a:rPr lang="en-US" sz="1400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Universal;</a:t>
            </a:r>
            <a:endParaRPr lang="en-US" sz="1400" i="0" kern="1200" noProof="1" smtClean="0">
              <a:latin typeface="Calibri" panose="020F0502020204030204" pitchFamily="34" charset="0"/>
              <a:ea typeface="Source Code Pro" panose="020B05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17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Quantifier Illustration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“There is no member of the set for which the predicate does not hold”</a:t>
            </a:r>
          </a:p>
          <a:p>
            <a:r>
              <a:rPr lang="en-US" dirty="0" smtClean="0"/>
              <a:t>Given a set of integer answers to a quiz, there are no answers that are not 42 (i.e., all are 42)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7533" y="3134267"/>
            <a:ext cx="7711663" cy="151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noProof="1">
                <a:latin typeface="Calibri" pitchFamily="34" charset="0"/>
              </a:rPr>
              <a:t>Ultimate_Answer : </a:t>
            </a:r>
            <a:r>
              <a:rPr lang="en-US" sz="1400" b="1" noProof="1">
                <a:latin typeface="Calibri" pitchFamily="34" charset="0"/>
              </a:rPr>
              <a:t>constant </a:t>
            </a:r>
            <a:r>
              <a:rPr lang="en-US" sz="1400" noProof="1">
                <a:latin typeface="Calibri" pitchFamily="34" charset="0"/>
              </a:rPr>
              <a:t>:= 42;  -- to everything...</a:t>
            </a: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endParaRPr lang="en-US" sz="1400" noProof="1">
              <a:latin typeface="Calibri" pitchFamily="34" charset="0"/>
            </a:endParaRP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noProof="1">
                <a:latin typeface="Calibri" pitchFamily="34" charset="0"/>
              </a:rPr>
              <a:t>Answers : </a:t>
            </a:r>
            <a:r>
              <a:rPr lang="en-US" sz="1400" b="1" noProof="1">
                <a:latin typeface="Calibri" pitchFamily="34" charset="0"/>
              </a:rPr>
              <a:t>constant array </a:t>
            </a:r>
            <a:r>
              <a:rPr lang="en-US" sz="1400" noProof="1">
                <a:latin typeface="Calibri" pitchFamily="34" charset="0"/>
              </a:rPr>
              <a:t>(1 .. 10) </a:t>
            </a:r>
            <a:r>
              <a:rPr lang="en-US" sz="1400" b="1" noProof="1">
                <a:latin typeface="Calibri" pitchFamily="34" charset="0"/>
              </a:rPr>
              <a:t>of </a:t>
            </a:r>
            <a:r>
              <a:rPr lang="en-US" sz="1400" noProof="1">
                <a:latin typeface="Calibri" pitchFamily="34" charset="0"/>
              </a:rPr>
              <a:t>Integer := ( … );</a:t>
            </a: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endParaRPr lang="en-US" sz="1400" noProof="1">
              <a:latin typeface="Calibri" pitchFamily="34" charset="0"/>
            </a:endParaRP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noProof="1">
                <a:latin typeface="Calibri" pitchFamily="34" charset="0"/>
              </a:rPr>
              <a:t>All_Correct_1 : </a:t>
            </a:r>
            <a:r>
              <a:rPr lang="en-US" sz="1400" b="1" noProof="1">
                <a:latin typeface="Calibri" pitchFamily="34" charset="0"/>
              </a:rPr>
              <a:t>constant</a:t>
            </a:r>
            <a:r>
              <a:rPr lang="en-US" sz="1400" noProof="1">
                <a:latin typeface="Calibri" pitchFamily="34" charset="0"/>
              </a:rPr>
              <a:t> Boolean := (</a:t>
            </a:r>
            <a:r>
              <a:rPr lang="en-US" sz="1400" b="1" noProof="1">
                <a:latin typeface="Calibri" pitchFamily="34" charset="0"/>
              </a:rPr>
              <a:t>for all </a:t>
            </a:r>
            <a:r>
              <a:rPr lang="en-US" sz="1400" noProof="1">
                <a:latin typeface="Calibri" pitchFamily="34" charset="0"/>
              </a:rPr>
              <a:t>Component </a:t>
            </a:r>
            <a:r>
              <a:rPr lang="en-US" sz="1400" b="1" noProof="1">
                <a:latin typeface="Calibri" pitchFamily="34" charset="0"/>
              </a:rPr>
              <a:t>of </a:t>
            </a:r>
            <a:r>
              <a:rPr lang="en-US" sz="1400" noProof="1">
                <a:latin typeface="Calibri" pitchFamily="34" charset="0"/>
              </a:rPr>
              <a:t>Answers =&gt; Component = Ultimate_Answer);</a:t>
            </a:r>
          </a:p>
          <a:p>
            <a:pPr>
              <a:spcBef>
                <a:spcPts val="1000"/>
              </a:spcBef>
              <a:tabLst>
                <a:tab pos="240761" algn="l"/>
                <a:tab pos="473585" algn="l"/>
                <a:tab pos="714346" algn="l"/>
              </a:tabLst>
            </a:pPr>
            <a:r>
              <a:rPr lang="en-US" sz="1400" noProof="1">
                <a:latin typeface="Calibri" pitchFamily="34" charset="0"/>
              </a:rPr>
              <a:t>All_Correct_2 : </a:t>
            </a:r>
            <a:r>
              <a:rPr lang="en-US" sz="1400" b="1" noProof="1">
                <a:latin typeface="Calibri" pitchFamily="34" charset="0"/>
              </a:rPr>
              <a:t>constant </a:t>
            </a:r>
            <a:r>
              <a:rPr lang="en-US" sz="1400" noProof="1">
                <a:latin typeface="Calibri" pitchFamily="34" charset="0"/>
              </a:rPr>
              <a:t>Boolean := (</a:t>
            </a:r>
            <a:r>
              <a:rPr lang="en-US" sz="1400" b="1" noProof="1">
                <a:latin typeface="Calibri" pitchFamily="34" charset="0"/>
              </a:rPr>
              <a:t>for all </a:t>
            </a:r>
            <a:r>
              <a:rPr lang="en-US" sz="1400" noProof="1">
                <a:latin typeface="Calibri" pitchFamily="34" charset="0"/>
              </a:rPr>
              <a:t>K </a:t>
            </a:r>
            <a:r>
              <a:rPr lang="en-US" sz="1400" b="1" noProof="1">
                <a:latin typeface="Calibri" pitchFamily="34" charset="0"/>
              </a:rPr>
              <a:t>in </a:t>
            </a:r>
            <a:r>
              <a:rPr lang="en-US" sz="1400" noProof="1">
                <a:latin typeface="Calibri" pitchFamily="34" charset="0"/>
              </a:rPr>
              <a:t>Answers'Range =&gt; Answers(K) = Ultimate_Answer);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30501" y="5039992"/>
            <a:ext cx="3339184" cy="142346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b="1" i="1" noProof="1">
                <a:latin typeface="Calibri" pitchFamily="34" charset="0"/>
              </a:rPr>
              <a:t>for each component of Answers loop</a:t>
            </a: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b="1" i="1" noProof="1">
                <a:latin typeface="Calibri" pitchFamily="34" charset="0"/>
              </a:rPr>
              <a:t>	if component /= Ultimate_Answer then</a:t>
            </a: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b="1" i="1" noProof="1">
                <a:latin typeface="Calibri" pitchFamily="34" charset="0"/>
              </a:rPr>
              <a:t>		return False</a:t>
            </a: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b="1" i="1" noProof="1">
                <a:latin typeface="Calibri" pitchFamily="34" charset="0"/>
              </a:rPr>
              <a:t>	end if</a:t>
            </a: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b="1" i="1" noProof="1">
                <a:latin typeface="Calibri" pitchFamily="34" charset="0"/>
              </a:rPr>
              <a:t>end loop</a:t>
            </a:r>
          </a:p>
          <a:p>
            <a:pPr>
              <a:spcBef>
                <a:spcPts val="250"/>
              </a:spcBef>
              <a:tabLst>
                <a:tab pos="240761" algn="l"/>
                <a:tab pos="473585" algn="l"/>
                <a:tab pos="714346" algn="l"/>
              </a:tabLst>
            </a:pPr>
            <a:r>
              <a:rPr lang="en-US" sz="1400" b="1" i="1" noProof="1">
                <a:latin typeface="Calibri" pitchFamily="34" charset="0"/>
              </a:rPr>
              <a:t>return True</a:t>
            </a:r>
          </a:p>
        </p:txBody>
      </p:sp>
    </p:spTree>
    <p:extLst>
      <p:ext uri="{BB962C8B-B14F-4D97-AF65-F5344CB8AC3E}">
        <p14:creationId xmlns:p14="http://schemas.microsoft.com/office/powerpoint/2010/main" val="338526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Contracts, SPARK, Ada, and GNAT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The facilities are almost fully those of standard Ada</a:t>
            </a:r>
          </a:p>
          <a:p>
            <a:r>
              <a:rPr lang="en-US" dirty="0" smtClean="0"/>
              <a:t>SPARK adds new contracts, etc. over time</a:t>
            </a:r>
          </a:p>
          <a:p>
            <a:pPr lvl="1"/>
            <a:r>
              <a:rPr lang="en-US" dirty="0" smtClean="0"/>
              <a:t>Shown here, hence topic covered in the “SPARK slides”</a:t>
            </a:r>
          </a:p>
          <a:p>
            <a:r>
              <a:rPr lang="en-US" dirty="0" smtClean="0"/>
              <a:t>Ada </a:t>
            </a:r>
            <a:r>
              <a:rPr lang="en-US" i="1" dirty="0" smtClean="0"/>
              <a:t>standard</a:t>
            </a:r>
            <a:r>
              <a:rPr lang="en-US" dirty="0" smtClean="0"/>
              <a:t> has/will adopt essentially all of them</a:t>
            </a:r>
          </a:p>
          <a:p>
            <a:r>
              <a:rPr lang="en-US" dirty="0" smtClean="0"/>
              <a:t>GNAT supports all of them</a:t>
            </a:r>
          </a:p>
          <a:p>
            <a:r>
              <a:rPr lang="en-US" dirty="0" smtClean="0"/>
              <a:t>The primary difference:</a:t>
            </a:r>
          </a:p>
          <a:p>
            <a:pPr lvl="1"/>
            <a:r>
              <a:rPr lang="en-US" dirty="0" smtClean="0"/>
              <a:t>In Ada, verification is at run-time via </a:t>
            </a:r>
            <a:r>
              <a:rPr lang="en-US" dirty="0"/>
              <a:t>generated </a:t>
            </a:r>
            <a:r>
              <a:rPr lang="en-US" dirty="0" smtClean="0"/>
              <a:t>code</a:t>
            </a:r>
          </a:p>
          <a:p>
            <a:pPr lvl="1"/>
            <a:r>
              <a:rPr lang="en-US" dirty="0" smtClean="0"/>
              <a:t>In SPARK, verification is prior to run-time </a:t>
            </a:r>
            <a:r>
              <a:rPr lang="en-US" dirty="0"/>
              <a:t>(via GNATprove) </a:t>
            </a:r>
            <a:r>
              <a:rPr lang="en-US" dirty="0" smtClean="0"/>
              <a:t>and when proven, ensures run-time checks will pass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71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Existential Quantifier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In logic, denoted by </a:t>
            </a:r>
            <a:r>
              <a:rPr lang="en-US" dirty="0" smtClean="0"/>
              <a:t>    </a:t>
            </a:r>
            <a:r>
              <a:rPr lang="en-US" dirty="0"/>
              <a:t>(rotated ‘E’, </a:t>
            </a:r>
            <a:r>
              <a:rPr lang="en-US" dirty="0" smtClean="0"/>
              <a:t>for “exists”)</a:t>
            </a:r>
          </a:p>
          <a:p>
            <a:r>
              <a:rPr lang="en-US" dirty="0"/>
              <a:t>“There is </a:t>
            </a:r>
            <a:r>
              <a:rPr lang="en-US" dirty="0" smtClean="0"/>
              <a:t>at least one member </a:t>
            </a:r>
            <a:r>
              <a:rPr lang="en-US" dirty="0"/>
              <a:t>of the set for which the </a:t>
            </a:r>
            <a:r>
              <a:rPr lang="en-US" dirty="0" smtClean="0"/>
              <a:t>predicate holds”</a:t>
            </a:r>
          </a:p>
          <a:p>
            <a:pPr lvl="1"/>
            <a:r>
              <a:rPr lang="en-US" kern="1200" dirty="0" smtClean="0"/>
              <a:t>If predicate </a:t>
            </a:r>
            <a:r>
              <a:rPr lang="en-US" kern="1200" dirty="0"/>
              <a:t>is </a:t>
            </a:r>
            <a:r>
              <a:rPr lang="en-US" kern="1200" dirty="0" smtClean="0"/>
              <a:t>True for </a:t>
            </a:r>
            <a:r>
              <a:rPr lang="en-US" kern="1200" dirty="0"/>
              <a:t>any one, the whole is </a:t>
            </a:r>
            <a:r>
              <a:rPr lang="en-US" kern="1200" dirty="0" smtClean="0"/>
              <a:t>True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flipV="1">
            <a:off x="4052894" y="1198568"/>
            <a:ext cx="330540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7" b="1" dirty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5000" y="3391399"/>
            <a:ext cx="4476290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tabLst>
                <a:tab pos="230188" algn="l"/>
                <a:tab pos="458788" algn="l"/>
                <a:tab pos="627063" algn="l"/>
              </a:tabLst>
              <a:defRPr sz="1400" b="1">
                <a:latin typeface="Calibri" panose="020F0502020204030204" pitchFamily="34" charset="0"/>
                <a:ea typeface="Source Code Pro" panose="020B0509030403020204" pitchFamily="49" charset="0"/>
              </a:defRPr>
            </a:lvl1pPr>
          </a:lstStyle>
          <a:p>
            <a:pPr>
              <a:spcBef>
                <a:spcPts val="300"/>
              </a:spcBef>
            </a:pPr>
            <a:r>
              <a:rPr lang="en-US" noProof="1" smtClean="0"/>
              <a:t>function </a:t>
            </a:r>
            <a:r>
              <a:rPr lang="en-US" b="0" noProof="1" smtClean="0"/>
              <a:t>Existential (</a:t>
            </a:r>
            <a:r>
              <a:rPr lang="en-US" b="0" noProof="1"/>
              <a:t>Collection : Set</a:t>
            </a:r>
            <a:r>
              <a:rPr lang="en-US" b="0" noProof="1" smtClean="0"/>
              <a:t>) </a:t>
            </a:r>
            <a:r>
              <a:rPr lang="en-US" noProof="1" smtClean="0"/>
              <a:t>return </a:t>
            </a:r>
            <a:r>
              <a:rPr lang="en-US" b="0" noProof="1" smtClean="0"/>
              <a:t>Boolean </a:t>
            </a:r>
            <a:r>
              <a:rPr lang="en-US" noProof="1" smtClean="0"/>
              <a:t>is</a:t>
            </a:r>
          </a:p>
          <a:p>
            <a:pPr>
              <a:spcBef>
                <a:spcPts val="300"/>
              </a:spcBef>
            </a:pPr>
            <a:r>
              <a:rPr lang="en-US" noProof="1" smtClean="0"/>
              <a:t>begin</a:t>
            </a:r>
          </a:p>
          <a:p>
            <a:pPr>
              <a:spcBef>
                <a:spcPts val="300"/>
              </a:spcBef>
            </a:pPr>
            <a:r>
              <a:rPr lang="en-US" noProof="1" smtClean="0"/>
              <a:t>	for </a:t>
            </a:r>
            <a:r>
              <a:rPr lang="en-US" b="0" noProof="1" smtClean="0"/>
              <a:t>Member </a:t>
            </a:r>
            <a:r>
              <a:rPr lang="en-US" noProof="1" smtClean="0"/>
              <a:t>of </a:t>
            </a:r>
            <a:r>
              <a:rPr lang="en-US" b="0" noProof="1" smtClean="0"/>
              <a:t>Collection </a:t>
            </a:r>
            <a:r>
              <a:rPr lang="en-US" noProof="1" smtClean="0"/>
              <a:t>loop</a:t>
            </a:r>
          </a:p>
          <a:p>
            <a:pPr>
              <a:spcBef>
                <a:spcPts val="300"/>
              </a:spcBef>
            </a:pPr>
            <a:r>
              <a:rPr lang="en-US" noProof="1" smtClean="0"/>
              <a:t>		if </a:t>
            </a:r>
            <a:r>
              <a:rPr lang="en-US" b="0" noProof="1" smtClean="0"/>
              <a:t>Predicate (Member) </a:t>
            </a:r>
            <a:r>
              <a:rPr lang="en-US" noProof="1" smtClean="0"/>
              <a:t>then</a:t>
            </a:r>
          </a:p>
          <a:p>
            <a:pPr>
              <a:spcBef>
                <a:spcPts val="300"/>
              </a:spcBef>
            </a:pPr>
            <a:r>
              <a:rPr lang="en-US" noProof="1" smtClean="0"/>
              <a:t>			return </a:t>
            </a:r>
            <a:r>
              <a:rPr lang="en-US" b="0" noProof="1" smtClean="0"/>
              <a:t>True; -- Predicate need only be true for one</a:t>
            </a:r>
          </a:p>
          <a:p>
            <a:pPr>
              <a:spcBef>
                <a:spcPts val="300"/>
              </a:spcBef>
            </a:pPr>
            <a:r>
              <a:rPr lang="en-US" noProof="1" smtClean="0"/>
              <a:t>		end if</a:t>
            </a:r>
            <a:r>
              <a:rPr lang="en-US" b="0" noProof="1" smtClean="0"/>
              <a:t>;</a:t>
            </a:r>
          </a:p>
          <a:p>
            <a:pPr>
              <a:spcBef>
                <a:spcPts val="300"/>
              </a:spcBef>
            </a:pPr>
            <a:r>
              <a:rPr lang="en-US" noProof="1" smtClean="0"/>
              <a:t>	end loop</a:t>
            </a:r>
            <a:r>
              <a:rPr lang="en-US" b="0" noProof="1" smtClean="0"/>
              <a:t>;</a:t>
            </a:r>
          </a:p>
          <a:p>
            <a:pPr>
              <a:spcBef>
                <a:spcPts val="300"/>
              </a:spcBef>
            </a:pPr>
            <a:r>
              <a:rPr lang="en-US" noProof="1" smtClean="0"/>
              <a:t>	return </a:t>
            </a:r>
            <a:r>
              <a:rPr lang="en-US" b="0" noProof="1" smtClean="0"/>
              <a:t>False;</a:t>
            </a:r>
          </a:p>
          <a:p>
            <a:pPr>
              <a:spcBef>
                <a:spcPts val="300"/>
              </a:spcBef>
            </a:pPr>
            <a:r>
              <a:rPr lang="en-US" noProof="1" smtClean="0"/>
              <a:t>end </a:t>
            </a:r>
            <a:r>
              <a:rPr lang="en-US" b="0" noProof="1" smtClean="0"/>
              <a:t>Existential;</a:t>
            </a:r>
            <a:endParaRPr lang="en-US" b="0" noProof="1"/>
          </a:p>
        </p:txBody>
      </p:sp>
      <p:sp>
        <p:nvSpPr>
          <p:cNvPr id="8" name="TextBox 7"/>
          <p:cNvSpPr txBox="1"/>
          <p:nvPr/>
        </p:nvSpPr>
        <p:spPr>
          <a:xfrm>
            <a:off x="5373392" y="5427019"/>
            <a:ext cx="1789407" cy="83099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In the real syntax, Predicate is an expression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2603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Existential Quantifier Illustration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There is </a:t>
            </a:r>
            <a:r>
              <a:rPr lang="en-US" dirty="0" smtClean="0"/>
              <a:t>at least one member </a:t>
            </a:r>
            <a:r>
              <a:rPr lang="en-US" dirty="0"/>
              <a:t>of the set for which the </a:t>
            </a:r>
            <a:r>
              <a:rPr lang="en-US" dirty="0" smtClean="0"/>
              <a:t>predicate holds”</a:t>
            </a:r>
            <a:endParaRPr lang="en-US" dirty="0"/>
          </a:p>
          <a:p>
            <a:r>
              <a:rPr lang="en-US" dirty="0"/>
              <a:t>Given a set of integer answers to a quiz, there </a:t>
            </a:r>
            <a:r>
              <a:rPr lang="en-US" dirty="0" smtClean="0"/>
              <a:t>is at least one answer that is 42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3175000"/>
            <a:ext cx="8027326" cy="151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noProof="1">
                <a:latin typeface="Calibri" pitchFamily="34" charset="0"/>
              </a:rPr>
              <a:t>Ultimate_Answer : </a:t>
            </a:r>
            <a:r>
              <a:rPr lang="en-US" sz="1400" b="1" noProof="1">
                <a:latin typeface="Calibri" pitchFamily="34" charset="0"/>
              </a:rPr>
              <a:t>constant </a:t>
            </a:r>
            <a:r>
              <a:rPr lang="en-US" sz="1400" noProof="1">
                <a:latin typeface="Calibri" pitchFamily="34" charset="0"/>
              </a:rPr>
              <a:t>:= 42;  -- to everything...</a:t>
            </a: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endParaRPr lang="en-US" sz="1400" noProof="1">
              <a:latin typeface="Calibri" pitchFamily="34" charset="0"/>
            </a:endParaRP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noProof="1">
                <a:latin typeface="Calibri" pitchFamily="34" charset="0"/>
              </a:rPr>
              <a:t>Answers : </a:t>
            </a:r>
            <a:r>
              <a:rPr lang="en-US" sz="1400" b="1" noProof="1">
                <a:latin typeface="Calibri" pitchFamily="34" charset="0"/>
              </a:rPr>
              <a:t>constant array </a:t>
            </a:r>
            <a:r>
              <a:rPr lang="en-US" sz="1400" noProof="1">
                <a:latin typeface="Calibri" pitchFamily="34" charset="0"/>
              </a:rPr>
              <a:t>(1 .. 10) </a:t>
            </a:r>
            <a:r>
              <a:rPr lang="en-US" sz="1400" b="1" noProof="1">
                <a:latin typeface="Calibri" pitchFamily="34" charset="0"/>
              </a:rPr>
              <a:t>of </a:t>
            </a:r>
            <a:r>
              <a:rPr lang="en-US" sz="1400" noProof="1">
                <a:latin typeface="Calibri" pitchFamily="34" charset="0"/>
              </a:rPr>
              <a:t>Integer := ( … );</a:t>
            </a: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endParaRPr lang="en-US" sz="1400" noProof="1">
              <a:latin typeface="Calibri" pitchFamily="34" charset="0"/>
            </a:endParaRP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noProof="1">
                <a:latin typeface="Calibri" pitchFamily="34" charset="0"/>
              </a:rPr>
              <a:t>Any_Correct_1 : </a:t>
            </a:r>
            <a:r>
              <a:rPr lang="en-US" sz="1400" b="1" noProof="1">
                <a:latin typeface="Calibri" pitchFamily="34" charset="0"/>
              </a:rPr>
              <a:t>constant </a:t>
            </a:r>
            <a:r>
              <a:rPr lang="en-US" sz="1400" noProof="1">
                <a:latin typeface="Calibri" pitchFamily="34" charset="0"/>
              </a:rPr>
              <a:t>Boolean := (</a:t>
            </a:r>
            <a:r>
              <a:rPr lang="en-US" sz="1400" b="1" noProof="1">
                <a:latin typeface="Calibri" pitchFamily="34" charset="0"/>
              </a:rPr>
              <a:t>for some </a:t>
            </a:r>
            <a:r>
              <a:rPr lang="en-US" sz="1400" noProof="1">
                <a:latin typeface="Calibri" pitchFamily="34" charset="0"/>
              </a:rPr>
              <a:t>Component </a:t>
            </a:r>
            <a:r>
              <a:rPr lang="en-US" sz="1400" b="1" noProof="1">
                <a:latin typeface="Calibri" pitchFamily="34" charset="0"/>
              </a:rPr>
              <a:t>of </a:t>
            </a:r>
            <a:r>
              <a:rPr lang="en-US" sz="1400" noProof="1">
                <a:latin typeface="Calibri" pitchFamily="34" charset="0"/>
              </a:rPr>
              <a:t>Answers =&gt; Component = Ultimate_Answer);</a:t>
            </a:r>
          </a:p>
          <a:p>
            <a:pPr>
              <a:spcBef>
                <a:spcPts val="1000"/>
              </a:spcBef>
              <a:tabLst>
                <a:tab pos="240761" algn="l"/>
                <a:tab pos="473585" algn="l"/>
                <a:tab pos="714346" algn="l"/>
              </a:tabLst>
            </a:pPr>
            <a:r>
              <a:rPr lang="en-US" sz="1400" noProof="1">
                <a:latin typeface="Calibri" pitchFamily="34" charset="0"/>
              </a:rPr>
              <a:t>Any_Correct_2 : </a:t>
            </a:r>
            <a:r>
              <a:rPr lang="en-US" sz="1400" b="1" noProof="1">
                <a:latin typeface="Calibri" pitchFamily="34" charset="0"/>
              </a:rPr>
              <a:t>constant </a:t>
            </a:r>
            <a:r>
              <a:rPr lang="en-US" sz="1400" noProof="1">
                <a:latin typeface="Calibri" pitchFamily="34" charset="0"/>
              </a:rPr>
              <a:t>Boolean := (</a:t>
            </a:r>
            <a:r>
              <a:rPr lang="en-US" sz="1400" b="1" noProof="1">
                <a:latin typeface="Calibri" pitchFamily="34" charset="0"/>
              </a:rPr>
              <a:t>for some </a:t>
            </a:r>
            <a:r>
              <a:rPr lang="en-US" sz="1400" noProof="1">
                <a:latin typeface="Calibri" pitchFamily="34" charset="0"/>
              </a:rPr>
              <a:t>K </a:t>
            </a:r>
            <a:r>
              <a:rPr lang="en-US" sz="1400" b="1" noProof="1">
                <a:latin typeface="Calibri" pitchFamily="34" charset="0"/>
              </a:rPr>
              <a:t>in </a:t>
            </a:r>
            <a:r>
              <a:rPr lang="en-US" sz="1400" noProof="1">
                <a:latin typeface="Calibri" pitchFamily="34" charset="0"/>
              </a:rPr>
              <a:t>Answers'Range =&gt; Answers(K) = Ultimate_Answer);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21000" y="4977333"/>
            <a:ext cx="3260636" cy="142346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b="1" i="1" noProof="1">
                <a:latin typeface="Calibri" pitchFamily="34" charset="0"/>
              </a:rPr>
              <a:t>for each component of Answers loop</a:t>
            </a: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b="1" i="1" noProof="1">
                <a:latin typeface="Calibri" pitchFamily="34" charset="0"/>
              </a:rPr>
              <a:t>	if component = Ultimate_Answer then</a:t>
            </a: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b="1" i="1" noProof="1">
                <a:latin typeface="Calibri" pitchFamily="34" charset="0"/>
              </a:rPr>
              <a:t>		return True</a:t>
            </a: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b="1" i="1" noProof="1">
                <a:latin typeface="Calibri" pitchFamily="34" charset="0"/>
              </a:rPr>
              <a:t>	end if</a:t>
            </a:r>
          </a:p>
          <a:p>
            <a:pPr>
              <a:tabLst>
                <a:tab pos="240761" algn="l"/>
                <a:tab pos="473585" algn="l"/>
                <a:tab pos="714346" algn="l"/>
              </a:tabLst>
            </a:pPr>
            <a:r>
              <a:rPr lang="en-US" sz="1400" b="1" i="1" noProof="1">
                <a:latin typeface="Calibri" pitchFamily="34" charset="0"/>
              </a:rPr>
              <a:t>end loop</a:t>
            </a:r>
          </a:p>
          <a:p>
            <a:pPr>
              <a:spcBef>
                <a:spcPts val="250"/>
              </a:spcBef>
              <a:tabLst>
                <a:tab pos="240761" algn="l"/>
                <a:tab pos="473585" algn="l"/>
                <a:tab pos="714346" algn="l"/>
              </a:tabLst>
            </a:pPr>
            <a:r>
              <a:rPr lang="en-US" sz="1400" b="1" i="1" noProof="1">
                <a:latin typeface="Calibri" pitchFamily="34" charset="0"/>
              </a:rPr>
              <a:t>return False</a:t>
            </a:r>
          </a:p>
        </p:txBody>
      </p:sp>
    </p:spTree>
    <p:extLst>
      <p:ext uri="{BB962C8B-B14F-4D97-AF65-F5344CB8AC3E}">
        <p14:creationId xmlns:p14="http://schemas.microsoft.com/office/powerpoint/2010/main" val="205143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Index-Based Iteration Controls?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Needed when expression requires more than the component value alone</a:t>
            </a:r>
          </a:p>
          <a:p>
            <a:r>
              <a:rPr lang="en-US" dirty="0" smtClean="0"/>
              <a:t>E.g., when predicate must refer to the indexes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E.g., when precise control over range required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0" y="5585936"/>
            <a:ext cx="6425349" cy="73866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1400" noProof="1">
                <a:latin typeface="Calibri" pitchFamily="34" charset="0"/>
              </a:rPr>
              <a:t>Answers : </a:t>
            </a:r>
            <a:r>
              <a:rPr lang="en-US" sz="1400" b="1" noProof="1">
                <a:latin typeface="Calibri" pitchFamily="34" charset="0"/>
              </a:rPr>
              <a:t>constant array </a:t>
            </a:r>
            <a:r>
              <a:rPr lang="en-US" sz="1400" noProof="1">
                <a:latin typeface="Calibri" pitchFamily="34" charset="0"/>
              </a:rPr>
              <a:t>(1 .. 10) </a:t>
            </a:r>
            <a:r>
              <a:rPr lang="en-US" sz="1400" b="1" noProof="1">
                <a:latin typeface="Calibri" pitchFamily="34" charset="0"/>
              </a:rPr>
              <a:t>of </a:t>
            </a:r>
            <a:r>
              <a:rPr lang="en-US" sz="1400" noProof="1">
                <a:latin typeface="Calibri" pitchFamily="34" charset="0"/>
              </a:rPr>
              <a:t>Integer := (…);</a:t>
            </a:r>
          </a:p>
          <a:p>
            <a:endParaRPr lang="en-US" sz="1400" noProof="1">
              <a:latin typeface="Calibri" pitchFamily="34" charset="0"/>
            </a:endParaRPr>
          </a:p>
          <a:p>
            <a:pPr>
              <a:tabLst>
                <a:tab pos="1427370" algn="l"/>
                <a:tab pos="4002986" algn="l"/>
              </a:tabLst>
            </a:pPr>
            <a:r>
              <a:rPr lang="en-US" sz="1400" noProof="1" smtClean="0">
                <a:latin typeface="Calibri" pitchFamily="34" charset="0"/>
              </a:rPr>
              <a:t>Any_First_Half_Answer : </a:t>
            </a:r>
            <a:r>
              <a:rPr lang="en-US" sz="1400" b="1" noProof="1">
                <a:latin typeface="Calibri" pitchFamily="34" charset="0"/>
              </a:rPr>
              <a:t>constant </a:t>
            </a:r>
            <a:r>
              <a:rPr lang="en-US" sz="1400" noProof="1">
                <a:latin typeface="Calibri" pitchFamily="34" charset="0"/>
              </a:rPr>
              <a:t>Boolean := (</a:t>
            </a:r>
            <a:r>
              <a:rPr lang="en-US" sz="1400" b="1" noProof="1">
                <a:latin typeface="Calibri" pitchFamily="34" charset="0"/>
              </a:rPr>
              <a:t>for some </a:t>
            </a:r>
            <a:r>
              <a:rPr lang="en-US" sz="1400" noProof="1">
                <a:latin typeface="Calibri" pitchFamily="34" charset="0"/>
              </a:rPr>
              <a:t>K </a:t>
            </a:r>
            <a:r>
              <a:rPr lang="en-US" sz="1400" b="1" noProof="1">
                <a:latin typeface="Calibri" pitchFamily="34" charset="0"/>
              </a:rPr>
              <a:t>in </a:t>
            </a:r>
            <a:r>
              <a:rPr lang="en-US" sz="1400" noProof="1">
                <a:latin typeface="Calibri" pitchFamily="34" charset="0"/>
              </a:rPr>
              <a:t>1 .. </a:t>
            </a:r>
            <a:r>
              <a:rPr lang="en-US" sz="1400" noProof="1" smtClean="0">
                <a:latin typeface="Calibri" pitchFamily="34" charset="0"/>
              </a:rPr>
              <a:t>5 =&gt; </a:t>
            </a:r>
            <a:r>
              <a:rPr lang="en-US" sz="1400" noProof="1">
                <a:latin typeface="Calibri" pitchFamily="34" charset="0"/>
              </a:rPr>
              <a:t>Answers(K) = 42);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26851" y="2921000"/>
            <a:ext cx="4136004" cy="1297791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1400" noProof="1">
                <a:latin typeface="Calibri" pitchFamily="34" charset="0"/>
              </a:rPr>
              <a:t>Table : </a:t>
            </a:r>
            <a:r>
              <a:rPr lang="en-US" sz="1400" b="1" noProof="1">
                <a:latin typeface="Calibri" pitchFamily="34" charset="0"/>
              </a:rPr>
              <a:t>constant array </a:t>
            </a:r>
            <a:r>
              <a:rPr lang="en-US" sz="1400" noProof="1">
                <a:latin typeface="Calibri" pitchFamily="34" charset="0"/>
              </a:rPr>
              <a:t>(1 .. 10) </a:t>
            </a:r>
            <a:r>
              <a:rPr lang="en-US" sz="1400" b="1" noProof="1">
                <a:latin typeface="Calibri" pitchFamily="34" charset="0"/>
              </a:rPr>
              <a:t>of </a:t>
            </a:r>
            <a:r>
              <a:rPr lang="en-US" sz="1400" noProof="1">
                <a:latin typeface="Calibri" pitchFamily="34" charset="0"/>
              </a:rPr>
              <a:t>Integer := (…);</a:t>
            </a:r>
          </a:p>
          <a:p>
            <a:r>
              <a:rPr lang="en-US" sz="1400" b="1" noProof="1">
                <a:latin typeface="Calibri" pitchFamily="34" charset="0"/>
              </a:rPr>
              <a:t> </a:t>
            </a:r>
          </a:p>
          <a:p>
            <a:r>
              <a:rPr lang="en-US" sz="1400" noProof="1">
                <a:latin typeface="Calibri" pitchFamily="34" charset="0"/>
              </a:rPr>
              <a:t>Ascending_Order : </a:t>
            </a:r>
            <a:r>
              <a:rPr lang="en-US" sz="1400" b="1" noProof="1">
                <a:latin typeface="Calibri" pitchFamily="34" charset="0"/>
              </a:rPr>
              <a:t>constant </a:t>
            </a:r>
            <a:r>
              <a:rPr lang="en-US" sz="1400" noProof="1">
                <a:latin typeface="Calibri" pitchFamily="34" charset="0"/>
              </a:rPr>
              <a:t>Boolean := </a:t>
            </a:r>
          </a:p>
          <a:p>
            <a:pPr>
              <a:spcBef>
                <a:spcPts val="500"/>
              </a:spcBef>
              <a:tabLst>
                <a:tab pos="288384" algn="l"/>
                <a:tab pos="521208" algn="l"/>
              </a:tabLst>
            </a:pPr>
            <a:r>
              <a:rPr lang="en-US" sz="1400" noProof="1">
                <a:latin typeface="Calibri" pitchFamily="34" charset="0"/>
              </a:rPr>
              <a:t>	(</a:t>
            </a:r>
            <a:r>
              <a:rPr lang="en-US" sz="1400" b="1" noProof="1">
                <a:latin typeface="Calibri" pitchFamily="34" charset="0"/>
              </a:rPr>
              <a:t>for all </a:t>
            </a:r>
            <a:r>
              <a:rPr lang="en-US" sz="1400" noProof="1">
                <a:latin typeface="Calibri" pitchFamily="34" charset="0"/>
              </a:rPr>
              <a:t>K </a:t>
            </a:r>
            <a:r>
              <a:rPr lang="en-US" sz="1400" b="1" noProof="1">
                <a:latin typeface="Calibri" pitchFamily="34" charset="0"/>
              </a:rPr>
              <a:t>in </a:t>
            </a:r>
            <a:r>
              <a:rPr lang="en-US" sz="1400" noProof="1">
                <a:latin typeface="Calibri" pitchFamily="34" charset="0"/>
              </a:rPr>
              <a:t>Table'Range =&gt; </a:t>
            </a:r>
          </a:p>
          <a:p>
            <a:pPr>
              <a:spcBef>
                <a:spcPts val="500"/>
              </a:spcBef>
              <a:tabLst>
                <a:tab pos="288384" algn="l"/>
                <a:tab pos="521208" algn="l"/>
              </a:tabLst>
            </a:pPr>
            <a:r>
              <a:rPr lang="en-US" sz="1400" noProof="1">
                <a:latin typeface="Calibri" pitchFamily="34" charset="0"/>
              </a:rPr>
              <a:t>		K = Table'First </a:t>
            </a:r>
            <a:r>
              <a:rPr lang="en-US" sz="1400" b="1" noProof="1">
                <a:latin typeface="Calibri" pitchFamily="34" charset="0"/>
              </a:rPr>
              <a:t>or else </a:t>
            </a:r>
            <a:r>
              <a:rPr lang="en-US" sz="1400" noProof="1">
                <a:latin typeface="Calibri" pitchFamily="34" charset="0"/>
              </a:rPr>
              <a:t>Table (K - 1) &lt;= Table (K));</a:t>
            </a:r>
          </a:p>
        </p:txBody>
      </p:sp>
    </p:spTree>
    <p:extLst>
      <p:ext uri="{BB962C8B-B14F-4D97-AF65-F5344CB8AC3E}">
        <p14:creationId xmlns:p14="http://schemas.microsoft.com/office/powerpoint/2010/main" val="353055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When The Set Is Empty…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Universally quantified expressions are True</a:t>
            </a:r>
          </a:p>
          <a:p>
            <a:pPr lvl="1"/>
            <a:r>
              <a:rPr lang="en-US" dirty="0" smtClean="0"/>
              <a:t>Definition: there is no member of the set for which the predicate does not hold</a:t>
            </a:r>
          </a:p>
          <a:p>
            <a:pPr lvl="1"/>
            <a:r>
              <a:rPr lang="en-US" dirty="0" smtClean="0"/>
              <a:t>If the set is empty there is no such member, so True</a:t>
            </a:r>
          </a:p>
          <a:p>
            <a:pPr lvl="1"/>
            <a:r>
              <a:rPr lang="en-US" dirty="0" smtClean="0"/>
              <a:t>“All </a:t>
            </a:r>
            <a:r>
              <a:rPr lang="en-US" dirty="0"/>
              <a:t>people 12-feet </a:t>
            </a:r>
            <a:r>
              <a:rPr lang="en-US" dirty="0" smtClean="0"/>
              <a:t>tall will be given free chocolate.”</a:t>
            </a:r>
          </a:p>
          <a:p>
            <a:r>
              <a:rPr lang="en-US" dirty="0" smtClean="0"/>
              <a:t>Existentially quantified expressions are False</a:t>
            </a:r>
          </a:p>
          <a:p>
            <a:pPr lvl="1"/>
            <a:r>
              <a:rPr lang="en-US" dirty="0" smtClean="0"/>
              <a:t>Definition: there is at least one member of the set for which the predicate holds</a:t>
            </a:r>
          </a:p>
          <a:p>
            <a:pPr lvl="1"/>
            <a:r>
              <a:rPr lang="en-US" dirty="0" smtClean="0"/>
              <a:t>If the set is empty there is no such member, so False</a:t>
            </a:r>
          </a:p>
          <a:p>
            <a:r>
              <a:rPr lang="en-US" dirty="0"/>
              <a:t>An established convention in logic and set theory</a:t>
            </a:r>
          </a:p>
        </p:txBody>
      </p:sp>
    </p:spTree>
    <p:extLst>
      <p:ext uri="{BB962C8B-B14F-4D97-AF65-F5344CB8AC3E}">
        <p14:creationId xmlns:p14="http://schemas.microsoft.com/office/powerpoint/2010/main" val="133302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2496432"/>
            <a:ext cx="4648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Quantified </a:t>
            </a:r>
            <a:r>
              <a:rPr lang="en-US" dirty="0"/>
              <a:t>Expressions</a:t>
            </a:r>
          </a:p>
          <a:p>
            <a:r>
              <a:rPr lang="en-US" dirty="0"/>
              <a:t>Routine-Oriented Contracts</a:t>
            </a:r>
          </a:p>
          <a:p>
            <a:r>
              <a:rPr lang="en-US" dirty="0"/>
              <a:t>Type-Oriented Contracts</a:t>
            </a:r>
            <a:endParaRPr lang="en-US" dirty="0" smtClean="0"/>
          </a:p>
          <a:p>
            <a:r>
              <a:rPr lang="en-US" dirty="0" smtClean="0"/>
              <a:t>In Practice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296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46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“Routine-Oriented Contracts”?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Roles and obligations for software, not people</a:t>
            </a:r>
          </a:p>
          <a:p>
            <a:r>
              <a:rPr lang="en-US" dirty="0" smtClean="0"/>
              <a:t>“Suppliers” provide routines, “clients” call them</a:t>
            </a:r>
          </a:p>
          <a:p>
            <a:r>
              <a:rPr lang="en-US" dirty="0" smtClean="0"/>
              <a:t>Supplier’s role:</a:t>
            </a:r>
          </a:p>
          <a:p>
            <a:pPr lvl="1"/>
            <a:r>
              <a:rPr lang="en-US" dirty="0" smtClean="0"/>
              <a:t>Specify and guarantee functional behavior</a:t>
            </a:r>
          </a:p>
          <a:p>
            <a:pPr lvl="1"/>
            <a:r>
              <a:rPr lang="en-US" dirty="0" smtClean="0"/>
              <a:t>Specify the conditions required for guarantees to hold</a:t>
            </a:r>
          </a:p>
          <a:p>
            <a:r>
              <a:rPr lang="en-US" dirty="0" smtClean="0"/>
              <a:t>Client’s role:</a:t>
            </a:r>
          </a:p>
          <a:p>
            <a:pPr lvl="1"/>
            <a:r>
              <a:rPr lang="en-US" dirty="0" smtClean="0"/>
              <a:t>Ensure supplier’s required conditions are met</a:t>
            </a:r>
          </a:p>
          <a:p>
            <a:pPr lvl="1"/>
            <a:r>
              <a:rPr lang="en-US" dirty="0" smtClean="0"/>
              <a:t>Can then rely on resulting guarantees</a:t>
            </a:r>
          </a:p>
        </p:txBody>
      </p:sp>
    </p:spTree>
    <p:extLst>
      <p:ext uri="{BB962C8B-B14F-4D97-AF65-F5344CB8AC3E}">
        <p14:creationId xmlns:p14="http://schemas.microsoft.com/office/powerpoint/2010/main" val="116197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Mean by “Routines”?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Sequential subprograms</a:t>
            </a:r>
          </a:p>
          <a:p>
            <a:pPr lvl="1"/>
            <a:r>
              <a:rPr lang="en-US" dirty="0" smtClean="0"/>
              <a:t>Procedures</a:t>
            </a:r>
          </a:p>
          <a:p>
            <a:pPr lvl="1"/>
            <a:r>
              <a:rPr lang="en-US" dirty="0" smtClean="0"/>
              <a:t>Functions</a:t>
            </a:r>
          </a:p>
          <a:p>
            <a:r>
              <a:rPr lang="en-US" dirty="0" smtClean="0"/>
              <a:t>“Protected” subprograms</a:t>
            </a:r>
          </a:p>
          <a:p>
            <a:pPr lvl="1"/>
            <a:r>
              <a:rPr lang="en-US" dirty="0" smtClean="0"/>
              <a:t>Those within “protected objects,” a concurrency construct</a:t>
            </a:r>
          </a:p>
          <a:p>
            <a:pPr lvl="1"/>
            <a:r>
              <a:rPr lang="en-US" dirty="0" smtClean="0"/>
              <a:t>Loosely, subprograms with readers-writer access protocol</a:t>
            </a:r>
          </a:p>
          <a:p>
            <a:r>
              <a:rPr lang="en-US" dirty="0" smtClean="0"/>
              <a:t>Protected “entries”</a:t>
            </a:r>
          </a:p>
          <a:p>
            <a:pPr lvl="1"/>
            <a:r>
              <a:rPr lang="en-US" dirty="0" smtClean="0"/>
              <a:t>Construct also appearing within protected objects</a:t>
            </a:r>
          </a:p>
          <a:p>
            <a:pPr lvl="1"/>
            <a:r>
              <a:rPr lang="en-US" dirty="0" smtClean="0"/>
              <a:t>Loosely, protected procedures with condition synchronization</a:t>
            </a:r>
          </a:p>
          <a:p>
            <a:r>
              <a:rPr lang="en-US" dirty="0" smtClean="0"/>
              <a:t>Task entries</a:t>
            </a:r>
          </a:p>
          <a:p>
            <a:pPr lvl="1"/>
            <a:r>
              <a:rPr lang="en-US" dirty="0"/>
              <a:t>“Entry” constructs within </a:t>
            </a:r>
            <a:r>
              <a:rPr lang="en-US" dirty="0" smtClean="0"/>
              <a:t>task (threading) objects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257800" y="1295400"/>
            <a:ext cx="2842448" cy="914400"/>
            <a:chOff x="5257800" y="1295400"/>
            <a:chExt cx="2842448" cy="914400"/>
          </a:xfrm>
        </p:grpSpPr>
        <p:grpSp>
          <p:nvGrpSpPr>
            <p:cNvPr id="6" name="Group 5"/>
            <p:cNvGrpSpPr/>
            <p:nvPr/>
          </p:nvGrpSpPr>
          <p:grpSpPr>
            <a:xfrm>
              <a:off x="5257800" y="1295400"/>
              <a:ext cx="1507759" cy="914400"/>
              <a:chOff x="5257800" y="1295400"/>
              <a:chExt cx="1507759" cy="914400"/>
            </a:xfrm>
          </p:grpSpPr>
          <p:sp>
            <p:nvSpPr>
              <p:cNvPr id="4" name="Right Brace 3"/>
              <p:cNvSpPr/>
              <p:nvPr/>
            </p:nvSpPr>
            <p:spPr bwMode="auto">
              <a:xfrm>
                <a:off x="5257800" y="1295400"/>
                <a:ext cx="228600" cy="914400"/>
              </a:xfrm>
              <a:prstGeom prst="rightBrace">
                <a:avLst>
                  <a:gd name="adj1" fmla="val 35386"/>
                  <a:gd name="adj2" fmla="val 50000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5471615" y="1552545"/>
                <a:ext cx="12939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i="0" kern="1200" dirty="0" smtClean="0">
                    <a:solidFill>
                      <a:schemeClr val="accent1"/>
                    </a:solidFill>
                  </a:rPr>
                  <a:t>Our focus</a:t>
                </a:r>
              </a:p>
            </p:txBody>
          </p:sp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5559" y="1309675"/>
              <a:ext cx="1334689" cy="8328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341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112923" cy="5334000"/>
          </a:xfrm>
        </p:spPr>
        <p:txBody>
          <a:bodyPr/>
          <a:lstStyle/>
          <a:p>
            <a:pPr>
              <a:defRPr/>
            </a:pPr>
            <a:r>
              <a:rPr lang="en-US" dirty="0"/>
              <a:t>Denoted via aspect </a:t>
            </a:r>
            <a:r>
              <a:rPr lang="en-US" dirty="0" smtClean="0"/>
              <a:t>“Post” applied to a routine</a:t>
            </a:r>
            <a:endParaRPr lang="en-US" dirty="0"/>
          </a:p>
          <a:p>
            <a:pPr>
              <a:defRPr/>
            </a:pPr>
            <a:r>
              <a:rPr lang="en-US" dirty="0"/>
              <a:t>Specify conditions guaranteed </a:t>
            </a:r>
            <a:r>
              <a:rPr lang="en-US" dirty="0" smtClean="0"/>
              <a:t>by normal completion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Boolean expressions of arbitrary complexity</a:t>
            </a:r>
          </a:p>
          <a:p>
            <a:pPr lvl="1">
              <a:defRPr/>
            </a:pPr>
            <a:r>
              <a:rPr lang="en-US" dirty="0" smtClean="0"/>
              <a:t>Derived from low-level unit requirements</a:t>
            </a:r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Define obligations on the </a:t>
            </a:r>
            <a:r>
              <a:rPr lang="en-US" i="1" dirty="0" smtClean="0"/>
              <a:t>supplier, </a:t>
            </a:r>
            <a:r>
              <a:rPr lang="en-US" dirty="0" smtClean="0"/>
              <a:t>i.e., the body</a:t>
            </a:r>
          </a:p>
          <a:p>
            <a:pPr lvl="1">
              <a:defRPr/>
            </a:pPr>
            <a:r>
              <a:rPr lang="en-US" dirty="0" smtClean="0"/>
              <a:t>Implementation must be such that the postcondition holds</a:t>
            </a:r>
          </a:p>
        </p:txBody>
      </p:sp>
      <p:sp>
        <p:nvSpPr>
          <p:cNvPr id="5" name="Double Wave 4"/>
          <p:cNvSpPr/>
          <p:nvPr/>
        </p:nvSpPr>
        <p:spPr bwMode="auto">
          <a:xfrm>
            <a:off x="3384200" y="3911278"/>
            <a:ext cx="3778599" cy="228600"/>
          </a:xfrm>
          <a:prstGeom prst="double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8259" y="3276600"/>
            <a:ext cx="5492273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tabLst>
                <a:tab pos="282575" algn="l"/>
                <a:tab pos="741363" algn="l"/>
                <a:tab pos="1144588" algn="l"/>
                <a:tab pos="1427163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procedure </a:t>
            </a:r>
            <a:r>
              <a:rPr lang="en-US" sz="1600" noProof="1" smtClean="0">
                <a:latin typeface="Calibri" pitchFamily="34" charset="0"/>
              </a:rPr>
              <a:t>Push (This : </a:t>
            </a:r>
            <a:r>
              <a:rPr lang="en-US" sz="1600" b="1" noProof="1" smtClean="0">
                <a:latin typeface="Calibri" pitchFamily="34" charset="0"/>
              </a:rPr>
              <a:t>in out </a:t>
            </a:r>
            <a:r>
              <a:rPr lang="en-US" sz="1600" noProof="1" smtClean="0">
                <a:latin typeface="Calibri" pitchFamily="34" charset="0"/>
              </a:rPr>
              <a:t>Stack;  Value : Content)</a:t>
            </a:r>
            <a:endParaRPr lang="en-US" sz="1600" b="1" noProof="1" smtClean="0">
              <a:latin typeface="Calibri" pitchFamily="34" charset="0"/>
            </a:endParaRPr>
          </a:p>
          <a:p>
            <a:pPr>
              <a:spcBef>
                <a:spcPts val="300"/>
              </a:spcBef>
              <a:tabLst>
                <a:tab pos="282575" algn="l"/>
                <a:tab pos="741363" algn="l"/>
                <a:tab pos="1144588" algn="l"/>
                <a:tab pos="1427163" algn="l"/>
              </a:tabLst>
            </a:pPr>
            <a:r>
              <a:rPr lang="en-US" sz="1600" noProof="1" smtClean="0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with</a:t>
            </a:r>
            <a:r>
              <a:rPr lang="en-US" sz="1600" noProof="1">
                <a:latin typeface="Calibri" pitchFamily="34" charset="0"/>
              </a:rPr>
              <a:t>	</a:t>
            </a:r>
            <a:r>
              <a:rPr lang="en-US" sz="1600" noProof="1" smtClean="0">
                <a:latin typeface="Calibri" pitchFamily="34" charset="0"/>
              </a:rPr>
              <a:t>Pre  	=&gt;	…</a:t>
            </a:r>
          </a:p>
          <a:p>
            <a:pPr>
              <a:spcBef>
                <a:spcPts val="300"/>
              </a:spcBef>
              <a:tabLst>
                <a:tab pos="282575" algn="l"/>
                <a:tab pos="741363" algn="l"/>
                <a:tab pos="1144588" algn="l"/>
                <a:tab pos="1427163" algn="l"/>
              </a:tabLst>
            </a:pPr>
            <a:r>
              <a:rPr lang="en-US" sz="1600" noProof="1" smtClean="0">
                <a:latin typeface="Calibri" pitchFamily="34" charset="0"/>
              </a:rPr>
              <a:t>		Post	=&gt;	</a:t>
            </a:r>
            <a:r>
              <a:rPr lang="en-US" sz="1600" b="1" noProof="1" smtClean="0">
                <a:latin typeface="Calibri" pitchFamily="34" charset="0"/>
              </a:rPr>
              <a:t>not </a:t>
            </a:r>
            <a:r>
              <a:rPr lang="en-US" sz="1600" noProof="1" smtClean="0">
                <a:latin typeface="Calibri" pitchFamily="34" charset="0"/>
              </a:rPr>
              <a:t>Empty (This) </a:t>
            </a:r>
            <a:r>
              <a:rPr lang="en-US" sz="1600" b="1" noProof="1" smtClean="0">
                <a:latin typeface="Calibri" pitchFamily="34" charset="0"/>
              </a:rPr>
              <a:t>and </a:t>
            </a:r>
            <a:r>
              <a:rPr lang="en-US" sz="1600" noProof="1" smtClean="0">
                <a:latin typeface="Calibri" pitchFamily="34" charset="0"/>
              </a:rPr>
              <a:t>Top_Value (This) = Value;</a:t>
            </a:r>
          </a:p>
          <a:p>
            <a:pPr>
              <a:spcBef>
                <a:spcPts val="600"/>
              </a:spcBef>
              <a:tabLst>
                <a:tab pos="282575" algn="l"/>
                <a:tab pos="687388" algn="l"/>
                <a:tab pos="1084263" algn="l"/>
              </a:tabLst>
            </a:pPr>
            <a:r>
              <a:rPr lang="en-US" sz="1600" noProof="1">
                <a:latin typeface="Calibri" pitchFamily="34" charset="0"/>
              </a:rPr>
              <a:t>…</a:t>
            </a:r>
          </a:p>
          <a:p>
            <a:pPr>
              <a:spcBef>
                <a:spcPts val="600"/>
              </a:spcBef>
              <a:tabLst>
                <a:tab pos="282575" algn="l"/>
                <a:tab pos="631825" algn="l"/>
                <a:tab pos="973138" algn="l"/>
              </a:tabLst>
            </a:pPr>
            <a:r>
              <a:rPr lang="en-US" sz="1600" b="1" noProof="1" smtClean="0">
                <a:latin typeface="Calibri" pitchFamily="34" charset="0"/>
              </a:rPr>
              <a:t>function </a:t>
            </a:r>
            <a:r>
              <a:rPr lang="en-US" sz="1600" noProof="1" smtClean="0">
                <a:latin typeface="Calibri" pitchFamily="34" charset="0"/>
              </a:rPr>
              <a:t>Empty </a:t>
            </a:r>
            <a:r>
              <a:rPr lang="en-US" sz="1600" noProof="1">
                <a:latin typeface="Calibri" pitchFamily="34" charset="0"/>
              </a:rPr>
              <a:t>(This : Stack) </a:t>
            </a:r>
            <a:r>
              <a:rPr lang="en-US" sz="1600" b="1" noProof="1">
                <a:latin typeface="Calibri" pitchFamily="34" charset="0"/>
              </a:rPr>
              <a:t>return </a:t>
            </a:r>
            <a:r>
              <a:rPr lang="en-US" sz="1600" noProof="1">
                <a:latin typeface="Calibri" pitchFamily="34" charset="0"/>
              </a:rPr>
              <a:t>Boolean</a:t>
            </a:r>
            <a:r>
              <a:rPr lang="en-US" sz="1600" b="1" noProof="1">
                <a:latin typeface="Calibri" pitchFamily="34" charset="0"/>
              </a:rPr>
              <a:t>;</a:t>
            </a:r>
            <a:endParaRPr lang="en-US" sz="1600" noProof="1">
              <a:latin typeface="Calibri" pitchFamily="34" charset="0"/>
            </a:endParaRPr>
          </a:p>
          <a:p>
            <a:pPr>
              <a:spcBef>
                <a:spcPts val="600"/>
              </a:spcBef>
              <a:tabLst>
                <a:tab pos="282575" algn="l"/>
                <a:tab pos="631825" algn="l"/>
                <a:tab pos="973138" algn="l"/>
              </a:tabLst>
            </a:pPr>
            <a:r>
              <a:rPr lang="en-US" sz="1600" b="1" noProof="1" smtClean="0">
                <a:latin typeface="Calibri" pitchFamily="34" charset="0"/>
              </a:rPr>
              <a:t>function </a:t>
            </a:r>
            <a:r>
              <a:rPr lang="en-US" sz="1600" noProof="1" smtClean="0">
                <a:latin typeface="Calibri" pitchFamily="34" charset="0"/>
              </a:rPr>
              <a:t>Top_Value </a:t>
            </a:r>
            <a:r>
              <a:rPr lang="en-US" sz="1600" noProof="1">
                <a:latin typeface="Calibri" pitchFamily="34" charset="0"/>
              </a:rPr>
              <a:t>(This : Stack) </a:t>
            </a:r>
            <a:r>
              <a:rPr lang="en-US" sz="1600" b="1" noProof="1">
                <a:latin typeface="Calibri" pitchFamily="34" charset="0"/>
              </a:rPr>
              <a:t>return </a:t>
            </a:r>
            <a:r>
              <a:rPr lang="en-US" sz="1600" noProof="1">
                <a:latin typeface="Calibri" pitchFamily="34" charset="0"/>
              </a:rPr>
              <a:t>Content</a:t>
            </a:r>
            <a:r>
              <a:rPr lang="en-US" sz="1600" noProof="1" smtClean="0">
                <a:latin typeface="Calibri" pitchFamily="34" charset="0"/>
              </a:rPr>
              <a:t>;</a:t>
            </a:r>
            <a:endParaRPr lang="en-US" sz="1600" noProof="1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438400"/>
            <a:ext cx="797723" cy="61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49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Denoted via </a:t>
            </a:r>
            <a:r>
              <a:rPr lang="en-US" dirty="0"/>
              <a:t>aspect “Pre” applied to a routine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Specify conditions required for guarantees to hold</a:t>
            </a:r>
          </a:p>
          <a:p>
            <a:pPr lvl="1">
              <a:defRPr/>
            </a:pPr>
            <a:r>
              <a:rPr lang="en-US" dirty="0" smtClean="0"/>
              <a:t>Boolean expressions of arbitrary complexity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Define obligations on the </a:t>
            </a:r>
            <a:r>
              <a:rPr lang="en-US" i="1" dirty="0" smtClean="0"/>
              <a:t>caller</a:t>
            </a:r>
          </a:p>
          <a:p>
            <a:pPr lvl="1">
              <a:defRPr/>
            </a:pPr>
            <a:r>
              <a:rPr lang="en-US" dirty="0" smtClean="0"/>
              <a:t>Clients must ensure entire precondition is True for called routine to work properly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060114" y="3048000"/>
            <a:ext cx="4566571" cy="1554272"/>
            <a:chOff x="2209800" y="5203369"/>
            <a:chExt cx="4566571" cy="1554272"/>
          </a:xfrm>
        </p:grpSpPr>
        <p:sp>
          <p:nvSpPr>
            <p:cNvPr id="5" name="Wave 4"/>
            <p:cNvSpPr/>
            <p:nvPr/>
          </p:nvSpPr>
          <p:spPr bwMode="auto">
            <a:xfrm>
              <a:off x="2971800" y="5543144"/>
              <a:ext cx="1752600" cy="246706"/>
            </a:xfrm>
            <a:prstGeom prst="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209800" y="5203369"/>
              <a:ext cx="4566571" cy="15542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227013" algn="l"/>
                  <a:tab pos="461963" algn="l"/>
                  <a:tab pos="690563" algn="l"/>
                  <a:tab pos="860425" algn="l"/>
                  <a:tab pos="1258888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procedure </a:t>
              </a:r>
              <a:r>
                <a:rPr lang="en-US" sz="1600" noProof="1" smtClean="0">
                  <a:latin typeface="Calibri" pitchFamily="34" charset="0"/>
                </a:rPr>
                <a:t>Push (This : </a:t>
              </a:r>
              <a:r>
                <a:rPr lang="en-US" sz="1600" b="1" noProof="1" smtClean="0">
                  <a:latin typeface="Calibri" pitchFamily="34" charset="0"/>
                </a:rPr>
                <a:t>in out </a:t>
              </a:r>
              <a:r>
                <a:rPr lang="en-US" sz="1600" noProof="1" smtClean="0">
                  <a:latin typeface="Calibri" pitchFamily="34" charset="0"/>
                </a:rPr>
                <a:t>Stack;  Value : Content)</a:t>
              </a:r>
            </a:p>
            <a:p>
              <a:pPr>
                <a:spcBef>
                  <a:spcPts val="400"/>
                </a:spcBef>
                <a:tabLst>
                  <a:tab pos="227013" algn="l"/>
                  <a:tab pos="461963" algn="l"/>
                  <a:tab pos="690563" algn="l"/>
                  <a:tab pos="860425" algn="l"/>
                  <a:tab pos="1258888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</a:t>
              </a:r>
              <a:r>
                <a:rPr lang="en-US" sz="1600" b="1" noProof="1" smtClean="0">
                  <a:latin typeface="Calibri" pitchFamily="34" charset="0"/>
                </a:rPr>
                <a:t>with	</a:t>
              </a:r>
              <a:r>
                <a:rPr lang="en-US" sz="1600" noProof="1" smtClean="0">
                  <a:latin typeface="Calibri" pitchFamily="34" charset="0"/>
                </a:rPr>
                <a:t>Pre =&gt; </a:t>
              </a:r>
              <a:r>
                <a:rPr lang="en-US" sz="1600" b="1" noProof="1" smtClean="0">
                  <a:latin typeface="Calibri" pitchFamily="34" charset="0"/>
                </a:rPr>
                <a:t>not </a:t>
              </a:r>
              <a:r>
                <a:rPr lang="en-US" sz="1600" noProof="1" smtClean="0">
                  <a:latin typeface="Calibri" pitchFamily="34" charset="0"/>
                </a:rPr>
                <a:t>Full (This),</a:t>
              </a:r>
            </a:p>
            <a:p>
              <a:pPr>
                <a:spcBef>
                  <a:spcPts val="600"/>
                </a:spcBef>
                <a:tabLst>
                  <a:tab pos="282575" algn="l"/>
                  <a:tab pos="687388" algn="l"/>
                  <a:tab pos="1084263" algn="l"/>
                </a:tabLst>
              </a:pPr>
              <a:r>
                <a:rPr lang="en-US" sz="1600" noProof="1">
                  <a:latin typeface="Calibri" pitchFamily="34" charset="0"/>
                </a:rPr>
                <a:t>…</a:t>
              </a:r>
            </a:p>
            <a:p>
              <a:pPr>
                <a:spcBef>
                  <a:spcPts val="400"/>
                </a:spcBef>
                <a:tabLst>
                  <a:tab pos="282575" algn="l"/>
                  <a:tab pos="687388" algn="l"/>
                  <a:tab pos="1084263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function </a:t>
              </a:r>
              <a:r>
                <a:rPr lang="en-US" sz="1600" noProof="1">
                  <a:latin typeface="Calibri" pitchFamily="34" charset="0"/>
                </a:rPr>
                <a:t>Full (This : Stack) </a:t>
              </a:r>
              <a:r>
                <a:rPr lang="en-US" sz="1600" b="1" noProof="1">
                  <a:latin typeface="Calibri" pitchFamily="34" charset="0"/>
                </a:rPr>
                <a:t>return </a:t>
              </a:r>
              <a:r>
                <a:rPr lang="en-US" sz="1600" noProof="1">
                  <a:latin typeface="Calibri" pitchFamily="34" charset="0"/>
                </a:rPr>
                <a:t>Boolean</a:t>
              </a:r>
              <a:r>
                <a:rPr lang="en-US" sz="1600" b="1" noProof="1" smtClean="0">
                  <a:latin typeface="Calibri" pitchFamily="34" charset="0"/>
                </a:rPr>
                <a:t>;</a:t>
              </a:r>
            </a:p>
            <a:p>
              <a:pPr>
                <a:spcBef>
                  <a:spcPts val="400"/>
                </a:spcBef>
                <a:tabLst>
                  <a:tab pos="282575" algn="l"/>
                  <a:tab pos="687388" algn="l"/>
                  <a:tab pos="1084263" algn="l"/>
                </a:tabLst>
              </a:pPr>
              <a:r>
                <a:rPr lang="en-US" sz="1600" noProof="1" smtClean="0">
                  <a:latin typeface="Calibri" pitchFamily="34" charset="0"/>
                </a:rPr>
                <a:t>…</a:t>
              </a:r>
              <a:endParaRPr lang="en-US" sz="1600" noProof="1">
                <a:latin typeface="Calibri" pitchFamily="34" charset="0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362200"/>
            <a:ext cx="797723" cy="61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42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Client-Supplier Contract 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Preconditions </a:t>
            </a:r>
          </a:p>
          <a:p>
            <a:pPr lvl="1"/>
            <a:r>
              <a:rPr lang="en-US" dirty="0" smtClean="0"/>
              <a:t>Define obligations for clients (callers)</a:t>
            </a:r>
          </a:p>
          <a:p>
            <a:pPr lvl="1"/>
            <a:r>
              <a:rPr lang="en-US" dirty="0" smtClean="0"/>
              <a:t>Define assumptions suppliers </a:t>
            </a:r>
            <a:r>
              <a:rPr lang="en-US" dirty="0"/>
              <a:t>(implementers) </a:t>
            </a:r>
            <a:r>
              <a:rPr lang="en-US" dirty="0" smtClean="0"/>
              <a:t>can reply upon</a:t>
            </a:r>
          </a:p>
          <a:p>
            <a:r>
              <a:rPr lang="en-US" dirty="0" smtClean="0"/>
              <a:t>Postconditions</a:t>
            </a:r>
          </a:p>
          <a:p>
            <a:pPr lvl="1"/>
            <a:r>
              <a:rPr lang="en-US" dirty="0" smtClean="0"/>
              <a:t>Define obligations for suppliers</a:t>
            </a:r>
          </a:p>
          <a:p>
            <a:pPr lvl="1"/>
            <a:r>
              <a:rPr lang="en-US" dirty="0" smtClean="0"/>
              <a:t>Define assumptions clients can rely upon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922450" y="4590090"/>
            <a:ext cx="7222900" cy="1667123"/>
            <a:chOff x="914400" y="2246151"/>
            <a:chExt cx="7222900" cy="1667123"/>
          </a:xfrm>
        </p:grpSpPr>
        <p:sp>
          <p:nvSpPr>
            <p:cNvPr id="4" name="TextBox 3"/>
            <p:cNvSpPr txBox="1"/>
            <p:nvPr/>
          </p:nvSpPr>
          <p:spPr>
            <a:xfrm>
              <a:off x="2180436" y="2374448"/>
              <a:ext cx="1180131" cy="30777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0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i="0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Precondition</a:t>
              </a:r>
            </a:p>
          </p:txBody>
        </p:sp>
        <p:cxnSp>
          <p:nvCxnSpPr>
            <p:cNvPr id="5" name="Curved Connector 4"/>
            <p:cNvCxnSpPr>
              <a:stCxn id="4" idx="3"/>
              <a:endCxn id="6" idx="1"/>
            </p:cNvCxnSpPr>
            <p:nvPr/>
          </p:nvCxnSpPr>
          <p:spPr bwMode="auto">
            <a:xfrm>
              <a:off x="3360567" y="2528337"/>
              <a:ext cx="427982" cy="109607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" name="Rectangle 5"/>
            <p:cNvSpPr/>
            <p:nvPr/>
          </p:nvSpPr>
          <p:spPr bwMode="auto">
            <a:xfrm>
              <a:off x="3788549" y="2555126"/>
              <a:ext cx="152400" cy="16563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49500" y="2949248"/>
              <a:ext cx="1260281" cy="307777"/>
            </a:xfrm>
            <a:prstGeom prst="rect">
              <a:avLst/>
            </a:prstGeom>
            <a:solidFill>
              <a:srgbClr val="0066CC"/>
            </a:solidFill>
            <a:ln>
              <a:solidFill>
                <a:srgbClr val="0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i="0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Postcondition</a:t>
              </a:r>
            </a:p>
          </p:txBody>
        </p:sp>
        <p:cxnSp>
          <p:nvCxnSpPr>
            <p:cNvPr id="8" name="Curved Connector 7"/>
            <p:cNvCxnSpPr>
              <a:stCxn id="7" idx="3"/>
              <a:endCxn id="9" idx="1"/>
            </p:cNvCxnSpPr>
            <p:nvPr/>
          </p:nvCxnSpPr>
          <p:spPr bwMode="auto">
            <a:xfrm flipV="1">
              <a:off x="3409781" y="2885928"/>
              <a:ext cx="378768" cy="217209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" name="Rectangle 8"/>
            <p:cNvSpPr/>
            <p:nvPr/>
          </p:nvSpPr>
          <p:spPr bwMode="auto">
            <a:xfrm>
              <a:off x="3788549" y="2803110"/>
              <a:ext cx="152400" cy="16563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39108" y="2246151"/>
              <a:ext cx="4398192" cy="16671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  <a:tabLst>
                  <a:tab pos="282575" algn="l"/>
                  <a:tab pos="687388" algn="l"/>
                  <a:tab pos="1084263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procedure </a:t>
              </a:r>
              <a:r>
                <a:rPr lang="en-US" sz="1400" noProof="1" smtClean="0">
                  <a:latin typeface="Calibri" pitchFamily="34" charset="0"/>
                </a:rPr>
                <a:t>Push (This : </a:t>
              </a:r>
              <a:r>
                <a:rPr lang="en-US" sz="1400" b="1" noProof="1" smtClean="0">
                  <a:latin typeface="Calibri" pitchFamily="34" charset="0"/>
                </a:rPr>
                <a:t>in out </a:t>
              </a:r>
              <a:r>
                <a:rPr lang="en-US" sz="1400" noProof="1" smtClean="0">
                  <a:latin typeface="Calibri" pitchFamily="34" charset="0"/>
                </a:rPr>
                <a:t>Stack;  Value : Content) </a:t>
              </a:r>
              <a:r>
                <a:rPr lang="en-US" sz="1400" b="1" noProof="1" smtClean="0">
                  <a:latin typeface="Calibri" pitchFamily="34" charset="0"/>
                </a:rPr>
                <a:t>with</a:t>
              </a:r>
            </a:p>
            <a:p>
              <a:pPr algn="l">
                <a:spcBef>
                  <a:spcPts val="300"/>
                </a:spcBef>
                <a:tabLst>
                  <a:tab pos="282575" algn="l"/>
                  <a:tab pos="631825" algn="l"/>
                  <a:tab pos="1084263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Pre  	=&gt; </a:t>
              </a:r>
              <a:r>
                <a:rPr lang="en-US" sz="1400" b="1" noProof="1" smtClean="0">
                  <a:latin typeface="Calibri" pitchFamily="34" charset="0"/>
                </a:rPr>
                <a:t>not </a:t>
              </a:r>
              <a:r>
                <a:rPr lang="en-US" sz="1400" noProof="1" smtClean="0">
                  <a:latin typeface="Calibri" pitchFamily="34" charset="0"/>
                </a:rPr>
                <a:t>Full (This),</a:t>
              </a:r>
            </a:p>
            <a:p>
              <a:pPr algn="l">
                <a:spcBef>
                  <a:spcPts val="300"/>
                </a:spcBef>
                <a:tabLst>
                  <a:tab pos="282575" algn="l"/>
                  <a:tab pos="631825" algn="l"/>
                  <a:tab pos="1084263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Post	=&gt; </a:t>
              </a:r>
              <a:r>
                <a:rPr lang="en-US" sz="1400" b="1" noProof="1" smtClean="0">
                  <a:latin typeface="Calibri" pitchFamily="34" charset="0"/>
                </a:rPr>
                <a:t>not </a:t>
              </a:r>
              <a:r>
                <a:rPr lang="en-US" sz="1400" noProof="1" smtClean="0">
                  <a:latin typeface="Calibri" pitchFamily="34" charset="0"/>
                </a:rPr>
                <a:t>Empty (This) </a:t>
              </a:r>
              <a:r>
                <a:rPr lang="en-US" sz="1400" b="1" noProof="1" smtClean="0">
                  <a:latin typeface="Calibri" pitchFamily="34" charset="0"/>
                </a:rPr>
                <a:t>and </a:t>
              </a:r>
              <a:r>
                <a:rPr lang="en-US" sz="1400" noProof="1" smtClean="0">
                  <a:latin typeface="Calibri" pitchFamily="34" charset="0"/>
                </a:rPr>
                <a:t>Top (This) = Value;</a:t>
              </a:r>
            </a:p>
            <a:p>
              <a:pPr algn="l">
                <a:spcBef>
                  <a:spcPts val="600"/>
                </a:spcBef>
                <a:tabLst>
                  <a:tab pos="282575" algn="l"/>
                  <a:tab pos="687388" algn="l"/>
                  <a:tab pos="1084263" algn="l"/>
                </a:tabLst>
              </a:pPr>
              <a:r>
                <a:rPr lang="en-US" sz="1400" noProof="1" smtClean="0">
                  <a:latin typeface="Calibri" pitchFamily="34" charset="0"/>
                </a:rPr>
                <a:t>…</a:t>
              </a:r>
            </a:p>
            <a:p>
              <a:pPr algn="l">
                <a:spcBef>
                  <a:spcPts val="600"/>
                </a:spcBef>
                <a:tabLst>
                  <a:tab pos="282575" algn="l"/>
                  <a:tab pos="687388" algn="l"/>
                  <a:tab pos="1084263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function </a:t>
              </a:r>
              <a:r>
                <a:rPr lang="en-US" sz="1400" noProof="1" smtClean="0">
                  <a:latin typeface="Calibri" pitchFamily="34" charset="0"/>
                </a:rPr>
                <a:t>Top (This : Stack) </a:t>
              </a:r>
              <a:r>
                <a:rPr lang="en-US" sz="1400" b="1" noProof="1" smtClean="0">
                  <a:latin typeface="Calibri" pitchFamily="34" charset="0"/>
                </a:rPr>
                <a:t>return </a:t>
              </a:r>
              <a:r>
                <a:rPr lang="en-US" sz="1400" noProof="1" smtClean="0">
                  <a:latin typeface="Calibri" pitchFamily="34" charset="0"/>
                </a:rPr>
                <a:t>Content;</a:t>
              </a:r>
            </a:p>
            <a:p>
              <a:pPr algn="l">
                <a:spcBef>
                  <a:spcPts val="400"/>
                </a:spcBef>
                <a:tabLst>
                  <a:tab pos="282575" algn="l"/>
                  <a:tab pos="687388" algn="l"/>
                  <a:tab pos="1084263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function </a:t>
              </a:r>
              <a:r>
                <a:rPr lang="en-US" sz="1400" noProof="1" smtClean="0">
                  <a:latin typeface="Calibri" pitchFamily="34" charset="0"/>
                </a:rPr>
                <a:t>Full (This </a:t>
              </a:r>
              <a:r>
                <a:rPr lang="en-US" sz="1400" noProof="1">
                  <a:latin typeface="Calibri" pitchFamily="34" charset="0"/>
                </a:rPr>
                <a:t>: Stack) </a:t>
              </a:r>
              <a:r>
                <a:rPr lang="en-US" sz="1400" b="1" noProof="1" smtClean="0">
                  <a:latin typeface="Calibri" pitchFamily="34" charset="0"/>
                </a:rPr>
                <a:t>return </a:t>
              </a:r>
              <a:r>
                <a:rPr lang="en-US" sz="1400" noProof="1" smtClean="0">
                  <a:latin typeface="Calibri" pitchFamily="34" charset="0"/>
                </a:rPr>
                <a:t>Boolean</a:t>
              </a:r>
              <a:r>
                <a:rPr lang="en-US" sz="1400" b="1" noProof="1" smtClean="0">
                  <a:latin typeface="Calibri" pitchFamily="34" charset="0"/>
                </a:rPr>
                <a:t>;</a:t>
              </a:r>
              <a:endParaRPr lang="en-US" sz="1400" noProof="1">
                <a:latin typeface="Calibri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400" y="2464421"/>
              <a:ext cx="869361" cy="6773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590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Contract-Based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The idea of </a:t>
            </a:r>
            <a:r>
              <a:rPr lang="en-US" i="1" dirty="0" smtClean="0"/>
              <a:t>source code</a:t>
            </a:r>
            <a:r>
              <a:rPr lang="en-US" dirty="0" smtClean="0"/>
              <a:t> acting in roles of “client” &amp; “supplier” under a binding contract</a:t>
            </a:r>
          </a:p>
          <a:p>
            <a:r>
              <a:rPr lang="en-US" dirty="0" smtClean="0"/>
              <a:t>Source code suppliers provide software elements that clients utilize</a:t>
            </a:r>
          </a:p>
          <a:p>
            <a:pPr lvl="1"/>
            <a:r>
              <a:rPr lang="en-US" dirty="0" smtClean="0"/>
              <a:t>Especially, suppliers provide subprograms, clients call them</a:t>
            </a:r>
          </a:p>
          <a:p>
            <a:r>
              <a:rPr lang="en-US" dirty="0" smtClean="0"/>
              <a:t>Contract: a specification of </a:t>
            </a:r>
            <a:r>
              <a:rPr lang="en-US" dirty="0"/>
              <a:t>mutual obligations and </a:t>
            </a:r>
            <a:r>
              <a:rPr lang="en-US" dirty="0" smtClean="0"/>
              <a:t>guarantees between client and supplier software</a:t>
            </a:r>
          </a:p>
          <a:p>
            <a:r>
              <a:rPr lang="en-US" dirty="0" smtClean="0"/>
              <a:t>Rigorously verified</a:t>
            </a:r>
          </a:p>
        </p:txBody>
      </p:sp>
    </p:spTree>
    <p:extLst>
      <p:ext uri="{BB962C8B-B14F-4D97-AF65-F5344CB8AC3E}">
        <p14:creationId xmlns:p14="http://schemas.microsoft.com/office/powerpoint/2010/main" val="1716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Pre/Postcondition Run-Time Semantics</a:t>
            </a:r>
            <a:endParaRPr lang="en-US" dirty="0"/>
          </a:p>
        </p:txBody>
      </p:sp>
      <p:sp>
        <p:nvSpPr>
          <p:cNvPr id="88" name="Content Placeholder 87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Pre and Post expressions are wrapped in functions</a:t>
            </a:r>
          </a:p>
          <a:p>
            <a:r>
              <a:rPr lang="en-US" dirty="0" smtClean="0"/>
              <a:t>Calls are inserted automatically by the compiler when run-time checking is enabled</a:t>
            </a:r>
            <a:endParaRPr lang="en-US" dirty="0"/>
          </a:p>
        </p:txBody>
      </p:sp>
      <p:sp>
        <p:nvSpPr>
          <p:cNvPr id="7" name="Flowchart: Process 6"/>
          <p:cNvSpPr/>
          <p:nvPr/>
        </p:nvSpPr>
        <p:spPr bwMode="auto">
          <a:xfrm>
            <a:off x="3529257" y="4562817"/>
            <a:ext cx="1721945" cy="338554"/>
          </a:xfrm>
          <a:prstGeom prst="flowChartProcess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dirty="0" smtClean="0"/>
              <a:t>Subprogram Call</a:t>
            </a:r>
            <a:endParaRPr lang="en-US" sz="1600" dirty="0"/>
          </a:p>
        </p:txBody>
      </p:sp>
      <p:sp>
        <p:nvSpPr>
          <p:cNvPr id="23" name="Flowchart: Decision 22"/>
          <p:cNvSpPr/>
          <p:nvPr/>
        </p:nvSpPr>
        <p:spPr bwMode="auto">
          <a:xfrm>
            <a:off x="3875646" y="3472726"/>
            <a:ext cx="1029166" cy="733663"/>
          </a:xfrm>
          <a:prstGeom prst="flowChartDecision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pre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37" name="Straight Arrow Connector 36"/>
          <p:cNvCxnSpPr>
            <a:stCxn id="114" idx="2"/>
            <a:endCxn id="23" idx="0"/>
          </p:cNvCxnSpPr>
          <p:nvPr/>
        </p:nvCxnSpPr>
        <p:spPr bwMode="auto">
          <a:xfrm>
            <a:off x="4390229" y="2962276"/>
            <a:ext cx="0" cy="5104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39" name="Straight Arrow Connector 38"/>
          <p:cNvCxnSpPr>
            <a:stCxn id="23" idx="2"/>
            <a:endCxn id="7" idx="0"/>
          </p:cNvCxnSpPr>
          <p:nvPr/>
        </p:nvCxnSpPr>
        <p:spPr bwMode="auto">
          <a:xfrm>
            <a:off x="4390229" y="4206389"/>
            <a:ext cx="1" cy="3564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1" name="Straight Arrow Connector 40"/>
          <p:cNvCxnSpPr>
            <a:stCxn id="7" idx="2"/>
            <a:endCxn id="78" idx="0"/>
          </p:cNvCxnSpPr>
          <p:nvPr/>
        </p:nvCxnSpPr>
        <p:spPr bwMode="auto">
          <a:xfrm flipH="1">
            <a:off x="4390229" y="4901371"/>
            <a:ext cx="1" cy="3564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3" name="Straight Arrow Connector 42"/>
          <p:cNvCxnSpPr>
            <a:stCxn id="78" idx="2"/>
          </p:cNvCxnSpPr>
          <p:nvPr/>
        </p:nvCxnSpPr>
        <p:spPr bwMode="auto">
          <a:xfrm flipH="1">
            <a:off x="4389604" y="5991463"/>
            <a:ext cx="625" cy="5712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Flowchart: Process 64"/>
          <p:cNvSpPr/>
          <p:nvPr/>
        </p:nvSpPr>
        <p:spPr bwMode="auto">
          <a:xfrm>
            <a:off x="6553200" y="4354752"/>
            <a:ext cx="1609736" cy="830997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dirty="0" smtClean="0"/>
              <a:t>Raise</a:t>
            </a:r>
          </a:p>
          <a:p>
            <a:pPr algn="ctr"/>
            <a:r>
              <a:rPr lang="en-US" sz="1600" dirty="0" smtClean="0"/>
              <a:t>Assertion_Error</a:t>
            </a:r>
          </a:p>
          <a:p>
            <a:pPr algn="ctr"/>
            <a:r>
              <a:rPr lang="en-US" sz="1600" dirty="0" smtClean="0"/>
              <a:t>exception</a:t>
            </a:r>
            <a:endParaRPr lang="en-US" sz="1600" dirty="0"/>
          </a:p>
        </p:txBody>
      </p:sp>
      <p:cxnSp>
        <p:nvCxnSpPr>
          <p:cNvPr id="67" name="Straight Arrow Connector 66"/>
          <p:cNvCxnSpPr>
            <a:stCxn id="65" idx="3"/>
          </p:cNvCxnSpPr>
          <p:nvPr/>
        </p:nvCxnSpPr>
        <p:spPr bwMode="auto">
          <a:xfrm>
            <a:off x="8162936" y="4770251"/>
            <a:ext cx="5238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2" name="Elbow Connector 71"/>
          <p:cNvCxnSpPr>
            <a:stCxn id="23" idx="3"/>
            <a:endCxn id="65" idx="0"/>
          </p:cNvCxnSpPr>
          <p:nvPr/>
        </p:nvCxnSpPr>
        <p:spPr bwMode="auto">
          <a:xfrm>
            <a:off x="4904812" y="3839558"/>
            <a:ext cx="2453256" cy="515194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4" name="Elbow Connector 73"/>
          <p:cNvCxnSpPr>
            <a:stCxn id="78" idx="3"/>
            <a:endCxn id="65" idx="2"/>
          </p:cNvCxnSpPr>
          <p:nvPr/>
        </p:nvCxnSpPr>
        <p:spPr bwMode="auto">
          <a:xfrm flipV="1">
            <a:off x="4904812" y="5185749"/>
            <a:ext cx="2453256" cy="438883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4955249" y="3581400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kern="1200" dirty="0" smtClean="0"/>
              <a:t>False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955249" y="536180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kern="1200" dirty="0" smtClean="0"/>
              <a:t>False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4123529" y="2743200"/>
            <a:ext cx="533400" cy="219076"/>
            <a:chOff x="3650457" y="1905000"/>
            <a:chExt cx="533400" cy="219076"/>
          </a:xfrm>
        </p:grpSpPr>
        <p:grpSp>
          <p:nvGrpSpPr>
            <p:cNvPr id="110" name="Group 109"/>
            <p:cNvGrpSpPr/>
            <p:nvPr/>
          </p:nvGrpSpPr>
          <p:grpSpPr>
            <a:xfrm>
              <a:off x="3741897" y="1976438"/>
              <a:ext cx="350521" cy="76200"/>
              <a:chOff x="3742600" y="5578702"/>
              <a:chExt cx="350521" cy="76200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11" name="Oval 110"/>
              <p:cNvSpPr/>
              <p:nvPr/>
            </p:nvSpPr>
            <p:spPr bwMode="auto">
              <a:xfrm flipV="1">
                <a:off x="3742600" y="5578702"/>
                <a:ext cx="45720" cy="76200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/>
              <p:cNvSpPr/>
              <p:nvPr/>
            </p:nvSpPr>
            <p:spPr bwMode="auto">
              <a:xfrm flipV="1">
                <a:off x="3895000" y="5578702"/>
                <a:ext cx="45720" cy="76200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/>
              <p:cNvSpPr/>
              <p:nvPr/>
            </p:nvSpPr>
            <p:spPr bwMode="auto">
              <a:xfrm flipV="1">
                <a:off x="4047401" y="5578702"/>
                <a:ext cx="45720" cy="76200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4" name="Flowchart: Process 113"/>
            <p:cNvSpPr/>
            <p:nvPr/>
          </p:nvSpPr>
          <p:spPr bwMode="auto">
            <a:xfrm>
              <a:off x="3650457" y="1905000"/>
              <a:ext cx="533400" cy="219076"/>
            </a:xfrm>
            <a:prstGeom prst="flowChartProcess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Flowchart: Decision 77"/>
          <p:cNvSpPr/>
          <p:nvPr/>
        </p:nvSpPr>
        <p:spPr bwMode="auto">
          <a:xfrm>
            <a:off x="3875646" y="5257800"/>
            <a:ext cx="1029166" cy="733663"/>
          </a:xfrm>
          <a:prstGeom prst="flowChartDecision">
            <a:avLst/>
          </a:prstGeom>
          <a:solidFill>
            <a:srgbClr val="00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post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87235" y="3082349"/>
            <a:ext cx="1423236" cy="58477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en-US" dirty="0"/>
              <a:t>If </a:t>
            </a:r>
            <a:r>
              <a:rPr lang="en-US" dirty="0" smtClean="0"/>
              <a:t>defined by subprogram</a:t>
            </a:r>
            <a:endParaRPr lang="en-US" dirty="0"/>
          </a:p>
        </p:txBody>
      </p:sp>
      <p:cxnSp>
        <p:nvCxnSpPr>
          <p:cNvPr id="71" name="Curved Connector 70"/>
          <p:cNvCxnSpPr>
            <a:stCxn id="68" idx="3"/>
            <a:endCxn id="73" idx="1"/>
          </p:cNvCxnSpPr>
          <p:nvPr/>
        </p:nvCxnSpPr>
        <p:spPr bwMode="auto">
          <a:xfrm>
            <a:off x="2410471" y="3374737"/>
            <a:ext cx="1105888" cy="92169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stealth"/>
          </a:ln>
          <a:effectLst/>
        </p:spPr>
      </p:cxnSp>
      <p:sp>
        <p:nvSpPr>
          <p:cNvPr id="73" name="Oval 72"/>
          <p:cNvSpPr/>
          <p:nvPr/>
        </p:nvSpPr>
        <p:spPr bwMode="auto">
          <a:xfrm>
            <a:off x="3505200" y="3448003"/>
            <a:ext cx="76200" cy="129078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/>
          <p:cNvSpPr txBox="1"/>
          <p:nvPr/>
        </p:nvSpPr>
        <p:spPr>
          <a:xfrm>
            <a:off x="990600" y="5825549"/>
            <a:ext cx="1423236" cy="58477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en-US" dirty="0"/>
              <a:t>If </a:t>
            </a:r>
            <a:r>
              <a:rPr lang="en-US" dirty="0" smtClean="0"/>
              <a:t>defined by subprogram</a:t>
            </a:r>
            <a:endParaRPr lang="en-US" dirty="0"/>
          </a:p>
        </p:txBody>
      </p:sp>
      <p:cxnSp>
        <p:nvCxnSpPr>
          <p:cNvPr id="109" name="Curved Connector 108"/>
          <p:cNvCxnSpPr>
            <a:stCxn id="108" idx="3"/>
            <a:endCxn id="115" idx="3"/>
          </p:cNvCxnSpPr>
          <p:nvPr/>
        </p:nvCxnSpPr>
        <p:spPr bwMode="auto">
          <a:xfrm flipV="1">
            <a:off x="2413836" y="5987099"/>
            <a:ext cx="1105888" cy="130838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stealth"/>
          </a:ln>
          <a:effectLst/>
        </p:spPr>
      </p:cxnSp>
      <p:sp>
        <p:nvSpPr>
          <p:cNvPr id="115" name="Oval 114"/>
          <p:cNvSpPr/>
          <p:nvPr/>
        </p:nvSpPr>
        <p:spPr bwMode="auto">
          <a:xfrm>
            <a:off x="3508565" y="5876924"/>
            <a:ext cx="76200" cy="129078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66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Pre/Postcondition 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They’re</a:t>
            </a:r>
            <a:r>
              <a:rPr lang="en-US" i="1" dirty="0" smtClean="0"/>
              <a:t> about</a:t>
            </a:r>
            <a:r>
              <a:rPr lang="en-US" dirty="0" smtClean="0"/>
              <a:t> corresponding subprogram bodies</a:t>
            </a:r>
          </a:p>
          <a:p>
            <a:pPr lvl="1"/>
            <a:r>
              <a:rPr lang="en-US" dirty="0" smtClean="0"/>
              <a:t>What they require in order to work</a:t>
            </a:r>
          </a:p>
          <a:p>
            <a:pPr lvl="1"/>
            <a:r>
              <a:rPr lang="en-US" dirty="0" smtClean="0"/>
              <a:t>What they guarantee</a:t>
            </a:r>
          </a:p>
          <a:p>
            <a:r>
              <a:rPr lang="en-US" dirty="0" smtClean="0"/>
              <a:t>But used by clients so appear with declarations</a:t>
            </a:r>
          </a:p>
          <a:p>
            <a:pPr lvl="1"/>
            <a:r>
              <a:rPr lang="en-US" dirty="0" smtClean="0"/>
              <a:t>Typically separate declarations in package specs</a:t>
            </a:r>
          </a:p>
          <a:p>
            <a:r>
              <a:rPr lang="en-US" dirty="0" smtClean="0"/>
              <a:t>On the body when no separate declaration is given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72862" y="4559112"/>
            <a:ext cx="1423338" cy="1661993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tabLst>
                <a:tab pos="233363" algn="l"/>
              </a:tabLst>
              <a:defRPr sz="1600" b="1">
                <a:latin typeface="Calibri" pitchFamily="34" charset="0"/>
              </a:defRPr>
            </a:lvl1pPr>
          </a:lstStyle>
          <a:p>
            <a:r>
              <a:rPr lang="en-US" sz="1400" dirty="0" smtClean="0"/>
              <a:t>procedure </a:t>
            </a:r>
            <a:r>
              <a:rPr lang="en-US" sz="1400" b="0" dirty="0"/>
              <a:t>Op</a:t>
            </a:r>
          </a:p>
          <a:p>
            <a:r>
              <a:rPr lang="en-US" sz="1400" dirty="0" smtClean="0"/>
              <a:t>	with </a:t>
            </a:r>
            <a:r>
              <a:rPr lang="en-US" sz="1400" b="0" dirty="0"/>
              <a:t>Pre =&gt; …</a:t>
            </a:r>
          </a:p>
          <a:p>
            <a:r>
              <a:rPr lang="en-US" sz="1400" dirty="0" smtClean="0"/>
              <a:t>is</a:t>
            </a:r>
          </a:p>
          <a:p>
            <a:r>
              <a:rPr lang="en-US" sz="1400" dirty="0"/>
              <a:t>	</a:t>
            </a:r>
            <a:r>
              <a:rPr lang="en-US" sz="1400" b="0" dirty="0" smtClean="0"/>
              <a:t>…</a:t>
            </a:r>
            <a:endParaRPr lang="en-US" sz="1400" b="0" dirty="0"/>
          </a:p>
          <a:p>
            <a:r>
              <a:rPr lang="en-US" sz="1400" dirty="0" smtClean="0"/>
              <a:t>begin</a:t>
            </a:r>
            <a:endParaRPr lang="en-US" sz="1400" dirty="0"/>
          </a:p>
          <a:p>
            <a:r>
              <a:rPr lang="en-US" sz="1400" b="0" dirty="0" smtClean="0"/>
              <a:t>	…</a:t>
            </a:r>
            <a:endParaRPr lang="en-US" sz="1400" b="0" dirty="0"/>
          </a:p>
          <a:p>
            <a:r>
              <a:rPr lang="en-US" sz="1400" dirty="0" smtClean="0"/>
              <a:t>end </a:t>
            </a:r>
            <a:r>
              <a:rPr lang="en-US" sz="1400" b="0" dirty="0"/>
              <a:t>Op;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63467" y="5097721"/>
            <a:ext cx="1186543" cy="584775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Separate</a:t>
            </a:r>
          </a:p>
          <a:p>
            <a:pPr algn="ctr"/>
            <a:r>
              <a:rPr lang="en-US" sz="1600" dirty="0" smtClean="0"/>
              <a:t>declaration</a:t>
            </a:r>
            <a:endParaRPr lang="en-US" sz="1600" i="0" kern="1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901548" y="5097721"/>
            <a:ext cx="1186543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Body as</a:t>
            </a:r>
          </a:p>
          <a:p>
            <a:pPr algn="ctr"/>
            <a:r>
              <a:rPr lang="en-US" sz="1600" dirty="0" smtClean="0"/>
              <a:t>declaration</a:t>
            </a:r>
            <a:endParaRPr lang="en-US" sz="1600" i="0" kern="1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463148" y="4482167"/>
            <a:ext cx="1511504" cy="56169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pPr>
              <a:tabLst>
                <a:tab pos="227013" algn="l"/>
              </a:tabLst>
            </a:pPr>
            <a:r>
              <a:rPr lang="en-US" sz="1400" b="1" noProof="1" smtClean="0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Op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itchFamily="34" charset="0"/>
              </a:rPr>
              <a:t>	with </a:t>
            </a:r>
            <a:r>
              <a:rPr lang="en-US" sz="1400" noProof="1" smtClean="0">
                <a:latin typeface="Calibri" pitchFamily="34" charset="0"/>
              </a:rPr>
              <a:t>Pre =&gt; … ;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63148" y="5307449"/>
            <a:ext cx="1511504" cy="1169551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tabLst>
                <a:tab pos="233363" algn="l"/>
              </a:tabLst>
            </a:pPr>
            <a:r>
              <a:rPr lang="en-US" sz="1400" b="1" noProof="1" smtClean="0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Op </a:t>
            </a:r>
            <a:r>
              <a:rPr lang="en-US" sz="1400" b="1" noProof="1" smtClean="0">
                <a:latin typeface="Calibri" pitchFamily="34" charset="0"/>
              </a:rPr>
              <a:t>is</a:t>
            </a:r>
          </a:p>
          <a:p>
            <a:pPr>
              <a:tabLst>
                <a:tab pos="233363" algn="l"/>
              </a:tabLst>
            </a:pPr>
            <a:r>
              <a:rPr lang="en-US" sz="1400" b="1" noProof="1">
                <a:latin typeface="Calibri" pitchFamily="34" charset="0"/>
              </a:rPr>
              <a:t>	</a:t>
            </a:r>
            <a:r>
              <a:rPr lang="en-US" sz="1400" noProof="1" smtClean="0">
                <a:latin typeface="Calibri" pitchFamily="34" charset="0"/>
              </a:rPr>
              <a:t>…</a:t>
            </a:r>
          </a:p>
          <a:p>
            <a:pPr>
              <a:tabLst>
                <a:tab pos="233363" algn="l"/>
              </a:tabLst>
            </a:pPr>
            <a:r>
              <a:rPr lang="en-US" sz="1400" b="1" i="0" kern="1200" noProof="1" smtClean="0">
                <a:latin typeface="Calibri" pitchFamily="34" charset="0"/>
              </a:rPr>
              <a:t>begin</a:t>
            </a:r>
          </a:p>
          <a:p>
            <a:pPr>
              <a:tabLst>
                <a:tab pos="233363" algn="l"/>
              </a:tabLst>
            </a:pPr>
            <a:r>
              <a:rPr lang="en-US" sz="1400" noProof="1" smtClean="0">
                <a:latin typeface="Calibri" pitchFamily="34" charset="0"/>
              </a:rPr>
              <a:t>	…</a:t>
            </a:r>
          </a:p>
          <a:p>
            <a:pPr>
              <a:tabLst>
                <a:tab pos="233363" algn="l"/>
              </a:tabLst>
            </a:pPr>
            <a:r>
              <a:rPr lang="en-US" sz="1400" b="1" i="0" kern="1200" noProof="1" smtClean="0">
                <a:latin typeface="Calibri" pitchFamily="34" charset="0"/>
              </a:rPr>
              <a:t>end </a:t>
            </a:r>
            <a:r>
              <a:rPr lang="en-US" sz="1400" i="0" kern="1200" noProof="1" smtClean="0">
                <a:latin typeface="Calibri" pitchFamily="34" charset="0"/>
              </a:rPr>
              <a:t>Op;</a:t>
            </a:r>
          </a:p>
        </p:txBody>
      </p:sp>
    </p:spTree>
    <p:extLst>
      <p:ext uri="{BB962C8B-B14F-4D97-AF65-F5344CB8AC3E}">
        <p14:creationId xmlns:p14="http://schemas.microsoft.com/office/powerpoint/2010/main" val="353795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Precondition Expression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Any </a:t>
            </a:r>
            <a:r>
              <a:rPr lang="en-US" dirty="0"/>
              <a:t>visible name in </a:t>
            </a:r>
            <a:r>
              <a:rPr lang="en-US" dirty="0" smtClean="0"/>
              <a:t>scope</a:t>
            </a:r>
          </a:p>
          <a:p>
            <a:pPr lvl="1">
              <a:defRPr/>
            </a:pPr>
            <a:r>
              <a:rPr lang="en-US" dirty="0" smtClean="0"/>
              <a:t>Variables and constants, including global objects</a:t>
            </a:r>
          </a:p>
          <a:p>
            <a:pPr lvl="1">
              <a:defRPr/>
            </a:pPr>
            <a:r>
              <a:rPr lang="en-US" dirty="0" smtClean="0"/>
              <a:t>Functions</a:t>
            </a:r>
            <a:endParaRPr lang="en-US" dirty="0"/>
          </a:p>
          <a:p>
            <a:pPr>
              <a:defRPr/>
            </a:pPr>
            <a:r>
              <a:rPr lang="en-US" dirty="0"/>
              <a:t>Any parameter of the </a:t>
            </a:r>
            <a:r>
              <a:rPr lang="en-US" dirty="0" smtClean="0"/>
              <a:t>subprogram</a:t>
            </a:r>
          </a:p>
          <a:p>
            <a:pPr lvl="1">
              <a:defRPr/>
            </a:pPr>
            <a:r>
              <a:rPr lang="en-US" dirty="0" smtClean="0"/>
              <a:t>Any mode</a:t>
            </a:r>
          </a:p>
          <a:p>
            <a:pPr>
              <a:defRPr/>
            </a:pPr>
            <a:r>
              <a:rPr lang="en-US" dirty="0" smtClean="0"/>
              <a:t>Can even refer to function names not yet declared</a:t>
            </a:r>
          </a:p>
          <a:p>
            <a:pPr lvl="1">
              <a:defRPr/>
            </a:pPr>
            <a:r>
              <a:rPr lang="en-US" dirty="0" smtClean="0"/>
              <a:t>As long as they are declared in the same scope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362200" y="4889798"/>
            <a:ext cx="3939796" cy="1282402"/>
            <a:chOff x="2438400" y="5123234"/>
            <a:chExt cx="3939796" cy="1282402"/>
          </a:xfrm>
        </p:grpSpPr>
        <p:sp>
          <p:nvSpPr>
            <p:cNvPr id="5" name="Wave 4"/>
            <p:cNvSpPr/>
            <p:nvPr/>
          </p:nvSpPr>
          <p:spPr bwMode="auto">
            <a:xfrm>
              <a:off x="4095752" y="5444786"/>
              <a:ext cx="533400" cy="304800"/>
            </a:xfrm>
            <a:prstGeom prst="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438400" y="5123234"/>
              <a:ext cx="3939796" cy="12824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233363" algn="l"/>
                  <a:tab pos="457200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function </a:t>
              </a:r>
              <a:r>
                <a:rPr lang="en-US" sz="1600" noProof="1">
                  <a:latin typeface="Calibri" pitchFamily="34" charset="0"/>
                </a:rPr>
                <a:t>Top (This : Stack) </a:t>
              </a:r>
              <a:r>
                <a:rPr lang="en-US" sz="1600" b="1" noProof="1">
                  <a:latin typeface="Calibri" pitchFamily="34" charset="0"/>
                </a:rPr>
                <a:t>return </a:t>
              </a:r>
              <a:r>
                <a:rPr lang="en-US" sz="1600" noProof="1">
                  <a:latin typeface="Calibri" pitchFamily="34" charset="0"/>
                </a:rPr>
                <a:t>Content</a:t>
              </a:r>
            </a:p>
            <a:p>
              <a:pPr>
                <a:spcBef>
                  <a:spcPts val="400"/>
                </a:spcBef>
                <a:tabLst>
                  <a:tab pos="233363" algn="l"/>
                  <a:tab pos="457200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	with </a:t>
              </a:r>
              <a:r>
                <a:rPr lang="en-US" sz="1600" noProof="1">
                  <a:latin typeface="Calibri" pitchFamily="34" charset="0"/>
                </a:rPr>
                <a:t>Pre =&gt; </a:t>
              </a:r>
              <a:r>
                <a:rPr lang="en-US" sz="1600" b="1" noProof="1">
                  <a:latin typeface="Calibri" pitchFamily="34" charset="0"/>
                </a:rPr>
                <a:t>not </a:t>
              </a:r>
              <a:r>
                <a:rPr lang="en-US" sz="1600" noProof="1">
                  <a:latin typeface="Calibri" pitchFamily="34" charset="0"/>
                </a:rPr>
                <a:t>Empty (This);</a:t>
              </a:r>
            </a:p>
            <a:p>
              <a:pPr>
                <a:tabLst>
                  <a:tab pos="233363" algn="l"/>
                  <a:tab pos="457200" algn="l"/>
                </a:tabLst>
              </a:pPr>
              <a:r>
                <a:rPr lang="en-US" sz="1600" b="1" noProof="1">
                  <a:latin typeface="Calibri" pitchFamily="34" charset="0"/>
                </a:rPr>
                <a:t>   </a:t>
              </a:r>
            </a:p>
            <a:p>
              <a:pPr>
                <a:spcBef>
                  <a:spcPts val="1200"/>
                </a:spcBef>
                <a:tabLst>
                  <a:tab pos="233363" algn="l"/>
                  <a:tab pos="457200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function </a:t>
              </a:r>
              <a:r>
                <a:rPr lang="en-US" sz="1600" noProof="1">
                  <a:latin typeface="Calibri" pitchFamily="34" charset="0"/>
                </a:rPr>
                <a:t>Empty (This : Stack) </a:t>
              </a:r>
              <a:r>
                <a:rPr lang="en-US" sz="1600" b="1" noProof="1">
                  <a:latin typeface="Calibri" pitchFamily="34" charset="0"/>
                </a:rPr>
                <a:t>return </a:t>
              </a:r>
              <a:r>
                <a:rPr lang="en-US" sz="1600" noProof="1">
                  <a:latin typeface="Calibri" pitchFamily="34" charset="0"/>
                </a:rPr>
                <a:t>Boolean</a:t>
              </a:r>
              <a:r>
                <a:rPr lang="en-US" sz="1600" noProof="1" smtClean="0">
                  <a:latin typeface="Calibri" pitchFamily="34" charset="0"/>
                </a:rPr>
                <a:t>;</a:t>
              </a:r>
              <a:endParaRPr lang="en-US" sz="1600" i="0" kern="1200" noProof="1" smtClean="0">
                <a:latin typeface="Calibri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3505200" y="6036467"/>
              <a:ext cx="152400" cy="152400"/>
            </a:xfrm>
            <a:prstGeom prst="ellips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" name="Curved Connector 7"/>
            <p:cNvCxnSpPr>
              <a:stCxn id="5" idx="2"/>
              <a:endCxn id="6" idx="0"/>
            </p:cNvCxnSpPr>
            <p:nvPr/>
          </p:nvCxnSpPr>
          <p:spPr bwMode="auto">
            <a:xfrm rot="16200000" flipH="1" flipV="1">
              <a:off x="3809435" y="5483450"/>
              <a:ext cx="324981" cy="781052"/>
            </a:xfrm>
            <a:prstGeom prst="curvedConnector3">
              <a:avLst>
                <a:gd name="adj1" fmla="val 52024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0869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Preconditions &amp; Postconditions Example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14510" y="1066800"/>
            <a:ext cx="4859535" cy="5380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r>
              <a:rPr lang="en-US" sz="1400" noProof="1" smtClean="0">
                <a:latin typeface="Calibri" pitchFamily="34" charset="0"/>
              </a:rPr>
              <a:t>…</a:t>
            </a: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r>
              <a:rPr lang="en-US" sz="1400" b="1" noProof="1" smtClean="0">
                <a:latin typeface="Calibri" pitchFamily="34" charset="0"/>
              </a:rPr>
              <a:t>package </a:t>
            </a:r>
            <a:r>
              <a:rPr lang="en-US" sz="1400" noProof="1" smtClean="0">
                <a:latin typeface="Calibri" pitchFamily="34" charset="0"/>
              </a:rPr>
              <a:t>Bounded_Stacks </a:t>
            </a:r>
            <a:r>
              <a:rPr lang="en-US" sz="1400" b="1" noProof="1" smtClean="0">
                <a:latin typeface="Calibri" pitchFamily="34" charset="0"/>
              </a:rPr>
              <a:t>is</a:t>
            </a: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b="1" noProof="1" smtClean="0">
                <a:latin typeface="Calibri" pitchFamily="34" charset="0"/>
              </a:rPr>
              <a:t>type </a:t>
            </a:r>
            <a:r>
              <a:rPr lang="en-US" sz="1400" noProof="1" smtClean="0">
                <a:latin typeface="Calibri" pitchFamily="34" charset="0"/>
              </a:rPr>
              <a:t>Stack (Capacity : Positive) </a:t>
            </a:r>
            <a:r>
              <a:rPr lang="en-US" sz="1400" b="1" noProof="1" smtClean="0">
                <a:latin typeface="Calibri" pitchFamily="34" charset="0"/>
              </a:rPr>
              <a:t>is private</a:t>
            </a:r>
            <a:r>
              <a:rPr lang="en-US" sz="1400" noProof="1" smtClean="0">
                <a:latin typeface="Calibri" pitchFamily="34" charset="0"/>
              </a:rPr>
              <a:t>;</a:t>
            </a: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b="1" noProof="1" smtClean="0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Push (This : </a:t>
            </a:r>
            <a:r>
              <a:rPr lang="en-US" sz="1400" b="1" noProof="1" smtClean="0">
                <a:latin typeface="Calibri" pitchFamily="34" charset="0"/>
              </a:rPr>
              <a:t>in out </a:t>
            </a:r>
            <a:r>
              <a:rPr lang="en-US" sz="1400" noProof="1" smtClean="0">
                <a:latin typeface="Calibri" pitchFamily="34" charset="0"/>
              </a:rPr>
              <a:t>Stack;  Value : Content)</a:t>
            </a:r>
          </a:p>
          <a:p>
            <a:pPr>
              <a:spcBef>
                <a:spcPts val="400"/>
              </a:spcBef>
              <a:tabLst>
                <a:tab pos="227013" algn="l"/>
                <a:tab pos="461963" algn="l"/>
                <a:tab pos="860425" algn="l"/>
                <a:tab pos="1203325" algn="l"/>
              </a:tabLst>
            </a:pPr>
            <a:r>
              <a:rPr lang="en-US" sz="1400" noProof="1" smtClean="0">
                <a:latin typeface="Calibri" pitchFamily="34" charset="0"/>
              </a:rPr>
              <a:t>		</a:t>
            </a:r>
            <a:r>
              <a:rPr lang="en-US" sz="1400" b="1" noProof="1" smtClean="0">
                <a:latin typeface="Calibri" pitchFamily="34" charset="0"/>
              </a:rPr>
              <a:t>with</a:t>
            </a:r>
            <a:r>
              <a:rPr lang="en-US" sz="1400" noProof="1" smtClean="0">
                <a:latin typeface="Calibri" pitchFamily="34" charset="0"/>
              </a:rPr>
              <a:t>	Pre  	=&gt; </a:t>
            </a:r>
            <a:r>
              <a:rPr lang="en-US" sz="1400" b="1" noProof="1" smtClean="0">
                <a:latin typeface="Calibri" pitchFamily="34" charset="0"/>
              </a:rPr>
              <a:t>not </a:t>
            </a:r>
            <a:r>
              <a:rPr lang="en-US" sz="1400" noProof="1" smtClean="0">
                <a:latin typeface="Calibri" pitchFamily="34" charset="0"/>
              </a:rPr>
              <a:t>Full (This),</a:t>
            </a:r>
          </a:p>
          <a:p>
            <a:pPr>
              <a:spcBef>
                <a:spcPts val="400"/>
              </a:spcBef>
              <a:tabLst>
                <a:tab pos="227013" algn="l"/>
                <a:tab pos="461963" algn="l"/>
                <a:tab pos="860425" algn="l"/>
                <a:tab pos="1203325" algn="l"/>
              </a:tabLst>
            </a:pPr>
            <a:r>
              <a:rPr lang="en-US" sz="1400" noProof="1" smtClean="0">
                <a:latin typeface="Calibri" pitchFamily="34" charset="0"/>
              </a:rPr>
              <a:t>			Post	=&gt; </a:t>
            </a:r>
            <a:r>
              <a:rPr lang="en-US" sz="1400" b="1" noProof="1" smtClean="0">
                <a:latin typeface="Calibri" pitchFamily="34" charset="0"/>
              </a:rPr>
              <a:t>not </a:t>
            </a:r>
            <a:r>
              <a:rPr lang="en-US" sz="1400" noProof="1" smtClean="0">
                <a:latin typeface="Calibri" pitchFamily="34" charset="0"/>
              </a:rPr>
              <a:t>Empty (This) </a:t>
            </a:r>
            <a:r>
              <a:rPr lang="en-US" sz="1400" b="1" noProof="1" smtClean="0">
                <a:latin typeface="Calibri" pitchFamily="34" charset="0"/>
              </a:rPr>
              <a:t>and then </a:t>
            </a:r>
            <a:r>
              <a:rPr lang="en-US" sz="1400" noProof="1" smtClean="0">
                <a:latin typeface="Calibri" pitchFamily="34" charset="0"/>
              </a:rPr>
              <a:t>Top (This) = Value;</a:t>
            </a:r>
          </a:p>
          <a:p>
            <a:pPr>
              <a:tabLst>
                <a:tab pos="227013" algn="l"/>
                <a:tab pos="461963" algn="l"/>
                <a:tab pos="860425" algn="l"/>
                <a:tab pos="1203325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>
              <a:tabLst>
                <a:tab pos="227013" algn="l"/>
                <a:tab pos="461963" algn="l"/>
                <a:tab pos="860425" algn="l"/>
                <a:tab pos="1203325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b="1" noProof="1" smtClean="0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Pop (This : </a:t>
            </a:r>
            <a:r>
              <a:rPr lang="en-US" sz="1400" b="1" noProof="1" smtClean="0">
                <a:latin typeface="Calibri" pitchFamily="34" charset="0"/>
              </a:rPr>
              <a:t>in out </a:t>
            </a:r>
            <a:r>
              <a:rPr lang="en-US" sz="1400" noProof="1" smtClean="0">
                <a:latin typeface="Calibri" pitchFamily="34" charset="0"/>
              </a:rPr>
              <a:t>Stack;  Value : </a:t>
            </a:r>
            <a:r>
              <a:rPr lang="en-US" sz="1400" b="1" noProof="1" smtClean="0">
                <a:latin typeface="Calibri" pitchFamily="34" charset="0"/>
              </a:rPr>
              <a:t>out </a:t>
            </a:r>
            <a:r>
              <a:rPr lang="en-US" sz="1400" noProof="1" smtClean="0">
                <a:latin typeface="Calibri" pitchFamily="34" charset="0"/>
              </a:rPr>
              <a:t>Content)</a:t>
            </a:r>
          </a:p>
          <a:p>
            <a:pPr>
              <a:spcBef>
                <a:spcPts val="400"/>
              </a:spcBef>
              <a:tabLst>
                <a:tab pos="227013" algn="l"/>
                <a:tab pos="461963" algn="l"/>
                <a:tab pos="860425" algn="l"/>
                <a:tab pos="1203325" algn="l"/>
              </a:tabLst>
            </a:pPr>
            <a:r>
              <a:rPr lang="en-US" sz="1400" noProof="1" smtClean="0">
                <a:latin typeface="Calibri" pitchFamily="34" charset="0"/>
              </a:rPr>
              <a:t>		</a:t>
            </a:r>
            <a:r>
              <a:rPr lang="en-US" sz="1400" b="1" noProof="1" smtClean="0">
                <a:latin typeface="Calibri" pitchFamily="34" charset="0"/>
              </a:rPr>
              <a:t>with</a:t>
            </a:r>
            <a:r>
              <a:rPr lang="en-US" sz="1400" noProof="1" smtClean="0">
                <a:latin typeface="Calibri" pitchFamily="34" charset="0"/>
              </a:rPr>
              <a:t>	Pre	=&gt; </a:t>
            </a:r>
            <a:r>
              <a:rPr lang="en-US" sz="1400" b="1" noProof="1" smtClean="0">
                <a:latin typeface="Calibri" pitchFamily="34" charset="0"/>
              </a:rPr>
              <a:t>not </a:t>
            </a:r>
            <a:r>
              <a:rPr lang="en-US" sz="1400" noProof="1" smtClean="0">
                <a:latin typeface="Calibri" pitchFamily="34" charset="0"/>
              </a:rPr>
              <a:t>Empty (This),</a:t>
            </a:r>
          </a:p>
          <a:p>
            <a:pPr>
              <a:spcBef>
                <a:spcPts val="400"/>
              </a:spcBef>
              <a:tabLst>
                <a:tab pos="227013" algn="l"/>
                <a:tab pos="461963" algn="l"/>
                <a:tab pos="860425" algn="l"/>
                <a:tab pos="1203325" algn="l"/>
              </a:tabLst>
            </a:pPr>
            <a:r>
              <a:rPr lang="en-US" sz="1400" noProof="1" smtClean="0">
                <a:latin typeface="Calibri" pitchFamily="34" charset="0"/>
              </a:rPr>
              <a:t>			Post	=&gt; </a:t>
            </a:r>
            <a:r>
              <a:rPr lang="en-US" sz="1400" b="1" noProof="1" smtClean="0">
                <a:latin typeface="Calibri" pitchFamily="34" charset="0"/>
              </a:rPr>
              <a:t>not </a:t>
            </a:r>
            <a:r>
              <a:rPr lang="en-US" sz="1400" noProof="1" smtClean="0">
                <a:latin typeface="Calibri" pitchFamily="34" charset="0"/>
              </a:rPr>
              <a:t>Full (This);</a:t>
            </a: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b="1" noProof="1" smtClean="0">
                <a:latin typeface="Calibri" pitchFamily="34" charset="0"/>
              </a:rPr>
              <a:t>function </a:t>
            </a:r>
            <a:r>
              <a:rPr lang="en-US" sz="1400" noProof="1" smtClean="0">
                <a:latin typeface="Calibri" pitchFamily="34" charset="0"/>
              </a:rPr>
              <a:t>Top (This : Stack) </a:t>
            </a:r>
            <a:r>
              <a:rPr lang="en-US" sz="1400" b="1" noProof="1" smtClean="0">
                <a:latin typeface="Calibri" pitchFamily="34" charset="0"/>
              </a:rPr>
              <a:t>return </a:t>
            </a:r>
            <a:r>
              <a:rPr lang="en-US" sz="1400" noProof="1" smtClean="0">
                <a:latin typeface="Calibri" pitchFamily="34" charset="0"/>
              </a:rPr>
              <a:t>Content</a:t>
            </a:r>
          </a:p>
          <a:p>
            <a:pPr>
              <a:spcBef>
                <a:spcPts val="400"/>
              </a:spcBef>
              <a:tabLst>
                <a:tab pos="227013" algn="l"/>
                <a:tab pos="461963" algn="l"/>
                <a:tab pos="860425" algn="l"/>
                <a:tab pos="1203325" algn="l"/>
              </a:tabLst>
            </a:pPr>
            <a:r>
              <a:rPr lang="en-US" sz="1400" noProof="1" smtClean="0">
                <a:latin typeface="Calibri" pitchFamily="34" charset="0"/>
              </a:rPr>
              <a:t>		</a:t>
            </a:r>
            <a:r>
              <a:rPr lang="en-US" sz="1400" b="1" noProof="1" smtClean="0">
                <a:latin typeface="Calibri" pitchFamily="34" charset="0"/>
              </a:rPr>
              <a:t>with</a:t>
            </a:r>
            <a:r>
              <a:rPr lang="en-US" sz="1400" noProof="1" smtClean="0">
                <a:latin typeface="Calibri" pitchFamily="34" charset="0"/>
              </a:rPr>
              <a:t>	Pre =&gt; </a:t>
            </a:r>
            <a:r>
              <a:rPr lang="en-US" sz="1400" b="1" noProof="1" smtClean="0">
                <a:latin typeface="Calibri" pitchFamily="34" charset="0"/>
              </a:rPr>
              <a:t>not </a:t>
            </a:r>
            <a:r>
              <a:rPr lang="en-US" sz="1400" noProof="1" smtClean="0">
                <a:latin typeface="Calibri" pitchFamily="34" charset="0"/>
              </a:rPr>
              <a:t>Empty (This);</a:t>
            </a: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endParaRPr lang="en-US" sz="1400" noProof="1">
              <a:latin typeface="Calibri" pitchFamily="34" charset="0"/>
            </a:endParaRP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function </a:t>
            </a:r>
            <a:r>
              <a:rPr lang="en-US" sz="1400" noProof="1">
                <a:latin typeface="Calibri" pitchFamily="34" charset="0"/>
              </a:rPr>
              <a:t>Empty (This : Stack) </a:t>
            </a:r>
            <a:r>
              <a:rPr lang="en-US" sz="1400" b="1" noProof="1">
                <a:latin typeface="Calibri" pitchFamily="34" charset="0"/>
              </a:rPr>
              <a:t>return </a:t>
            </a:r>
            <a:r>
              <a:rPr lang="en-US" sz="1400" noProof="1">
                <a:latin typeface="Calibri" pitchFamily="34" charset="0"/>
              </a:rPr>
              <a:t>Boolean;</a:t>
            </a: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endParaRPr lang="en-US" sz="1400" noProof="1">
              <a:latin typeface="Calibri" pitchFamily="34" charset="0"/>
            </a:endParaRP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function </a:t>
            </a:r>
            <a:r>
              <a:rPr lang="en-US" sz="1400" noProof="1">
                <a:latin typeface="Calibri" pitchFamily="34" charset="0"/>
              </a:rPr>
              <a:t>Full (This : Stack) </a:t>
            </a:r>
            <a:r>
              <a:rPr lang="en-US" sz="1400" b="1" noProof="1">
                <a:latin typeface="Calibri" pitchFamily="34" charset="0"/>
              </a:rPr>
              <a:t>return </a:t>
            </a:r>
            <a:r>
              <a:rPr lang="en-US" sz="1400" noProof="1">
                <a:latin typeface="Calibri" pitchFamily="34" charset="0"/>
              </a:rPr>
              <a:t>Boolean;</a:t>
            </a: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r>
              <a:rPr lang="en-US" sz="1400" b="1" noProof="1" smtClean="0">
                <a:latin typeface="Calibri" pitchFamily="34" charset="0"/>
              </a:rPr>
              <a:t>private</a:t>
            </a:r>
          </a:p>
          <a:p>
            <a:pPr>
              <a:spcAft>
                <a:spcPts val="600"/>
              </a:spcAft>
              <a:tabLst>
                <a:tab pos="227013" algn="l"/>
                <a:tab pos="461963" algn="l"/>
                <a:tab pos="860425" algn="l"/>
                <a:tab pos="1258888" algn="l"/>
              </a:tabLst>
            </a:pPr>
            <a:r>
              <a:rPr lang="en-US" sz="1400" noProof="1" smtClean="0">
                <a:latin typeface="Calibri" pitchFamily="34" charset="0"/>
              </a:rPr>
              <a:t>	…</a:t>
            </a:r>
          </a:p>
          <a:p>
            <a:pPr>
              <a:tabLst>
                <a:tab pos="227013" algn="l"/>
                <a:tab pos="461963" algn="l"/>
                <a:tab pos="860425" algn="l"/>
                <a:tab pos="1258888" algn="l"/>
              </a:tabLst>
            </a:pPr>
            <a:r>
              <a:rPr lang="en-US" sz="1400" b="1" noProof="1" smtClean="0">
                <a:latin typeface="Calibri" pitchFamily="34" charset="0"/>
              </a:rPr>
              <a:t>end </a:t>
            </a:r>
            <a:r>
              <a:rPr lang="en-US" sz="1400" noProof="1" smtClean="0">
                <a:latin typeface="Calibri" pitchFamily="34" charset="0"/>
              </a:rPr>
              <a:t>Bounded_Stacks;</a:t>
            </a:r>
            <a:endParaRPr lang="en-US" sz="1400" noProof="1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57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sym typeface="Gill Sans" pitchFamily="-84" charset="0"/>
              </a:rPr>
              <a:t>(Sub)Types Allow Simpler Contracts</a:t>
            </a:r>
            <a:endParaRPr lang="en-GB" altLang="en-US" dirty="0" smtClean="0">
              <a:sym typeface="Gill Sans" pitchFamily="-8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1874" y="1676400"/>
            <a:ext cx="6604052" cy="117981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pPr>
              <a:tabLst>
                <a:tab pos="288925" algn="l"/>
                <a:tab pos="746125" algn="l"/>
                <a:tab pos="1028700" algn="l"/>
              </a:tabLst>
            </a:pPr>
            <a:r>
              <a:rPr lang="en-US" sz="1600" b="1" i="0" kern="1200" noProof="1" smtClean="0">
                <a:latin typeface="Calibri" panose="020F0502020204030204" pitchFamily="34" charset="0"/>
              </a:rPr>
              <a:t>procedure </a:t>
            </a:r>
            <a:r>
              <a:rPr lang="en-US" sz="1600" i="0" kern="1200" noProof="1" smtClean="0">
                <a:latin typeface="Calibri" panose="020F0502020204030204" pitchFamily="34" charset="0"/>
              </a:rPr>
              <a:t>Compute_Square_Root (Input : Integer;  Result : </a:t>
            </a:r>
            <a:r>
              <a:rPr lang="en-US" sz="1600" b="1" i="0" kern="1200" noProof="1" smtClean="0">
                <a:latin typeface="Calibri" panose="020F0502020204030204" pitchFamily="34" charset="0"/>
              </a:rPr>
              <a:t>out </a:t>
            </a:r>
            <a:r>
              <a:rPr lang="en-US" sz="1600" i="0" kern="1200" noProof="1" smtClean="0">
                <a:latin typeface="Calibri" panose="020F0502020204030204" pitchFamily="34" charset="0"/>
              </a:rPr>
              <a:t>Natural) </a:t>
            </a:r>
            <a:r>
              <a:rPr lang="en-US" sz="1600" b="1" i="0" kern="1200" noProof="1" smtClean="0">
                <a:latin typeface="Calibri" panose="020F0502020204030204" pitchFamily="34" charset="0"/>
              </a:rPr>
              <a:t>with</a:t>
            </a:r>
          </a:p>
          <a:p>
            <a:pPr>
              <a:spcBef>
                <a:spcPts val="200"/>
              </a:spcBef>
              <a:tabLst>
                <a:tab pos="288925" algn="l"/>
                <a:tab pos="746125" algn="l"/>
                <a:tab pos="10287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Pre	=&gt;	Input &gt;= 0,</a:t>
            </a:r>
          </a:p>
          <a:p>
            <a:pPr>
              <a:spcBef>
                <a:spcPts val="400"/>
              </a:spcBef>
              <a:tabLst>
                <a:tab pos="288925" algn="l"/>
                <a:tab pos="746125" algn="l"/>
                <a:tab pos="10287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Post	=&gt;	(Result * Result) &lt;= Input </a:t>
            </a:r>
            <a:r>
              <a:rPr lang="en-US" sz="1600" b="1" noProof="1" smtClean="0">
                <a:latin typeface="Calibri" panose="020F0502020204030204" pitchFamily="34" charset="0"/>
              </a:rPr>
              <a:t>and </a:t>
            </a:r>
          </a:p>
          <a:p>
            <a:pPr>
              <a:spcBef>
                <a:spcPts val="200"/>
              </a:spcBef>
              <a:tabLst>
                <a:tab pos="288925" algn="l"/>
                <a:tab pos="746125" algn="l"/>
                <a:tab pos="10287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		(Result + 1) * (Result + 1) &gt; Input;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40402" y="4628147"/>
            <a:ext cx="6586996" cy="117981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pPr>
              <a:tabLst>
                <a:tab pos="288925" algn="l"/>
                <a:tab pos="746125" algn="l"/>
                <a:tab pos="1028700" algn="l"/>
              </a:tabLst>
            </a:pPr>
            <a:r>
              <a:rPr lang="en-US" sz="1600" b="1" i="0" kern="1200" noProof="1" smtClean="0">
                <a:latin typeface="Calibri" panose="020F0502020204030204" pitchFamily="34" charset="0"/>
              </a:rPr>
              <a:t>procedure </a:t>
            </a:r>
            <a:r>
              <a:rPr lang="en-US" sz="1600" i="0" kern="1200" noProof="1" smtClean="0">
                <a:latin typeface="Calibri" panose="020F0502020204030204" pitchFamily="34" charset="0"/>
              </a:rPr>
              <a:t>Compute_Square_Root (Input : </a:t>
            </a:r>
            <a:r>
              <a:rPr lang="en-US" sz="1600" i="0" kern="1200" noProof="1" smtClean="0">
                <a:solidFill>
                  <a:srgbClr val="FF0000"/>
                </a:solidFill>
                <a:latin typeface="Calibri" panose="020F0502020204030204" pitchFamily="34" charset="0"/>
              </a:rPr>
              <a:t>Natural</a:t>
            </a:r>
            <a:r>
              <a:rPr lang="en-US" sz="1600" i="0" kern="1200" noProof="1" smtClean="0">
                <a:latin typeface="Calibri" panose="020F0502020204030204" pitchFamily="34" charset="0"/>
              </a:rPr>
              <a:t>;  Result : </a:t>
            </a:r>
            <a:r>
              <a:rPr lang="en-US" sz="1600" b="1" i="0" kern="1200" noProof="1" smtClean="0">
                <a:latin typeface="Calibri" panose="020F0502020204030204" pitchFamily="34" charset="0"/>
              </a:rPr>
              <a:t>out </a:t>
            </a:r>
            <a:r>
              <a:rPr lang="en-US" sz="1600" i="0" kern="1200" noProof="1" smtClean="0">
                <a:latin typeface="Calibri" panose="020F0502020204030204" pitchFamily="34" charset="0"/>
              </a:rPr>
              <a:t>Natural) </a:t>
            </a:r>
            <a:r>
              <a:rPr lang="en-US" sz="1600" b="1" i="0" kern="1200" noProof="1" smtClean="0">
                <a:latin typeface="Calibri" panose="020F0502020204030204" pitchFamily="34" charset="0"/>
              </a:rPr>
              <a:t>with</a:t>
            </a:r>
          </a:p>
          <a:p>
            <a:pPr>
              <a:spcBef>
                <a:spcPts val="200"/>
              </a:spcBef>
              <a:tabLst>
                <a:tab pos="288925" algn="l"/>
                <a:tab pos="746125" algn="l"/>
                <a:tab pos="10287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Pre	=&gt;	Input &gt;= 0,</a:t>
            </a:r>
          </a:p>
          <a:p>
            <a:pPr>
              <a:spcBef>
                <a:spcPts val="400"/>
              </a:spcBef>
              <a:tabLst>
                <a:tab pos="288925" algn="l"/>
                <a:tab pos="746125" algn="l"/>
                <a:tab pos="10287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Post	=&gt;	(Result * Result) &lt;= Input </a:t>
            </a:r>
            <a:r>
              <a:rPr lang="en-US" sz="1600" b="1" noProof="1" smtClean="0">
                <a:latin typeface="Calibri" panose="020F0502020204030204" pitchFamily="34" charset="0"/>
              </a:rPr>
              <a:t>and </a:t>
            </a:r>
          </a:p>
          <a:p>
            <a:pPr>
              <a:spcBef>
                <a:spcPts val="200"/>
              </a:spcBef>
              <a:tabLst>
                <a:tab pos="288925" algn="l"/>
                <a:tab pos="746125" algn="l"/>
                <a:tab pos="10287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		(Result + 1) * (Result + 1) &gt; Input;</a:t>
            </a:r>
          </a:p>
        </p:txBody>
      </p:sp>
      <p:sp>
        <p:nvSpPr>
          <p:cNvPr id="7" name="Striped Right Arrow 6"/>
          <p:cNvSpPr/>
          <p:nvPr/>
        </p:nvSpPr>
        <p:spPr bwMode="auto">
          <a:xfrm rot="5400000">
            <a:off x="4248150" y="3284621"/>
            <a:ext cx="571500" cy="838200"/>
          </a:xfrm>
          <a:prstGeom prst="stripedRightArrow">
            <a:avLst/>
          </a:prstGeom>
          <a:solidFill>
            <a:srgbClr val="99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1447800" y="5029200"/>
            <a:ext cx="1981200" cy="76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79449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Referencing Past Values </a:t>
            </a:r>
            <a:r>
              <a:rPr lang="en-US" dirty="0"/>
              <a:t>In </a:t>
            </a:r>
            <a:r>
              <a:rPr lang="en-US" dirty="0" smtClean="0"/>
              <a:t>Postconditions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Values as they were just before the call</a:t>
            </a:r>
          </a:p>
          <a:p>
            <a:r>
              <a:rPr lang="en-US" dirty="0" smtClean="0"/>
              <a:t>Uses language-defined attribute </a:t>
            </a:r>
            <a:r>
              <a:rPr lang="en-US" dirty="0"/>
              <a:t>'</a:t>
            </a:r>
            <a:r>
              <a:rPr lang="en-US" dirty="0" smtClean="0"/>
              <a:t>Old</a:t>
            </a:r>
          </a:p>
          <a:p>
            <a:pPr lvl="1"/>
            <a:r>
              <a:rPr lang="en-US" dirty="0" smtClean="0"/>
              <a:t>Can be applied to most any object visible</a:t>
            </a:r>
          </a:p>
          <a:p>
            <a:pPr lvl="1"/>
            <a:r>
              <a:rPr lang="en-US" dirty="0" smtClean="0"/>
              <a:t>Applied to formal parameters, typically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Makes a copy (!) so limited types not supported</a:t>
            </a:r>
          </a:p>
          <a:p>
            <a:r>
              <a:rPr lang="en-US" dirty="0" smtClean="0"/>
              <a:t>Only available in postconditions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485141" y="3276600"/>
            <a:ext cx="3881191" cy="907941"/>
            <a:chOff x="2437083" y="3352800"/>
            <a:chExt cx="3881191" cy="907941"/>
          </a:xfrm>
        </p:grpSpPr>
        <p:sp>
          <p:nvSpPr>
            <p:cNvPr id="15" name="Wave 14"/>
            <p:cNvSpPr/>
            <p:nvPr/>
          </p:nvSpPr>
          <p:spPr bwMode="auto">
            <a:xfrm>
              <a:off x="4535410" y="3972654"/>
              <a:ext cx="686830" cy="228600"/>
            </a:xfrm>
            <a:prstGeom prst="wave">
              <a:avLst>
                <a:gd name="adj1" fmla="val 7291"/>
                <a:gd name="adj2" fmla="val 0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1" u="none" strike="noStrike" cap="none" normalizeH="0" baseline="0" dirty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37083" y="3352800"/>
              <a:ext cx="3881191" cy="907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tabLst>
                  <a:tab pos="288925" algn="l"/>
                </a:tabLst>
                <a:defRPr sz="1400" b="1" i="0"/>
              </a:lvl1pPr>
            </a:lstStyle>
            <a:p>
              <a:pPr>
                <a:tabLst>
                  <a:tab pos="339725" algn="l"/>
                  <a:tab pos="796925" algn="l"/>
                  <a:tab pos="1196975" algn="l"/>
                  <a:tab pos="1489075" algn="l"/>
                </a:tabLst>
              </a:pPr>
              <a:r>
                <a:rPr lang="en-US" sz="1600" noProof="1" smtClean="0">
                  <a:latin typeface="Calibri" pitchFamily="34" charset="0"/>
                </a:rPr>
                <a:t>procedure </a:t>
              </a:r>
              <a:r>
                <a:rPr lang="en-US" sz="1600" b="0" noProof="1" smtClean="0">
                  <a:latin typeface="Calibri" pitchFamily="34" charset="0"/>
                </a:rPr>
                <a:t>Increment (This : </a:t>
              </a:r>
              <a:r>
                <a:rPr lang="en-US" sz="1600" noProof="1" smtClean="0">
                  <a:latin typeface="Calibri" pitchFamily="34" charset="0"/>
                </a:rPr>
                <a:t>in out </a:t>
              </a:r>
              <a:r>
                <a:rPr lang="en-US" sz="1600" b="0" noProof="1" smtClean="0">
                  <a:latin typeface="Calibri" pitchFamily="34" charset="0"/>
                </a:rPr>
                <a:t>Integer)</a:t>
              </a:r>
            </a:p>
            <a:p>
              <a:pPr>
                <a:spcBef>
                  <a:spcPts val="300"/>
                </a:spcBef>
                <a:tabLst>
                  <a:tab pos="339725" algn="l"/>
                  <a:tab pos="796925" algn="l"/>
                  <a:tab pos="1196975" algn="l"/>
                  <a:tab pos="1489075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with	</a:t>
              </a:r>
              <a:r>
                <a:rPr lang="en-US" sz="1600" b="0" noProof="1" smtClean="0">
                  <a:latin typeface="Calibri" pitchFamily="34" charset="0"/>
                </a:rPr>
                <a:t>Pre	=&gt;	This &lt; Integer'Last,</a:t>
              </a:r>
            </a:p>
            <a:p>
              <a:pPr>
                <a:spcBef>
                  <a:spcPts val="300"/>
                </a:spcBef>
                <a:tabLst>
                  <a:tab pos="339725" algn="l"/>
                  <a:tab pos="796925" algn="l"/>
                  <a:tab pos="1196975" algn="l"/>
                  <a:tab pos="1489075" algn="l"/>
                </a:tabLst>
              </a:pPr>
              <a:r>
                <a:rPr lang="en-US" sz="1600" b="0" noProof="1" smtClean="0">
                  <a:latin typeface="Calibri" pitchFamily="34" charset="0"/>
                </a:rPr>
                <a:t>		Post	=&gt;	This = This'Old + 1;</a:t>
              </a:r>
              <a:endParaRPr lang="en-US" sz="1600" b="0" noProof="1">
                <a:latin typeface="Calibri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879651" y="4313335"/>
            <a:ext cx="1740349" cy="33855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Value </a:t>
            </a:r>
            <a:r>
              <a:rPr lang="en-US" sz="1600" b="1" i="1" kern="1200" dirty="0" smtClean="0"/>
              <a:t>before</a:t>
            </a:r>
            <a:r>
              <a:rPr lang="en-US" sz="1600" i="0" kern="1200" dirty="0" smtClean="0"/>
              <a:t> call</a:t>
            </a:r>
          </a:p>
        </p:txBody>
      </p:sp>
      <p:cxnSp>
        <p:nvCxnSpPr>
          <p:cNvPr id="7" name="Curved Connector 6"/>
          <p:cNvCxnSpPr>
            <a:stCxn id="6" idx="1"/>
            <a:endCxn id="21" idx="2"/>
          </p:cNvCxnSpPr>
          <p:nvPr/>
        </p:nvCxnSpPr>
        <p:spPr bwMode="auto">
          <a:xfrm rot="10800000">
            <a:off x="4996683" y="4191000"/>
            <a:ext cx="882969" cy="291612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Rectangle 20"/>
          <p:cNvSpPr/>
          <p:nvPr/>
        </p:nvSpPr>
        <p:spPr bwMode="auto">
          <a:xfrm>
            <a:off x="4920482" y="4096997"/>
            <a:ext cx="152400" cy="9400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dirty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39797" y="4342760"/>
            <a:ext cx="1559209" cy="338554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Value </a:t>
            </a:r>
            <a:r>
              <a:rPr lang="en-US" sz="1600" b="1" i="1" kern="1200" dirty="0" smtClean="0"/>
              <a:t>after</a:t>
            </a:r>
            <a:r>
              <a:rPr lang="en-US" sz="1600" i="0" kern="1200" dirty="0" smtClean="0"/>
              <a:t> call</a:t>
            </a:r>
          </a:p>
        </p:txBody>
      </p:sp>
      <p:cxnSp>
        <p:nvCxnSpPr>
          <p:cNvPr id="30" name="Curved Connector 29"/>
          <p:cNvCxnSpPr>
            <a:stCxn id="29" idx="3"/>
            <a:endCxn id="31" idx="2"/>
          </p:cNvCxnSpPr>
          <p:nvPr/>
        </p:nvCxnSpPr>
        <p:spPr bwMode="auto">
          <a:xfrm flipV="1">
            <a:off x="3199006" y="4174928"/>
            <a:ext cx="1023486" cy="337109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Rectangle 30"/>
          <p:cNvSpPr/>
          <p:nvPr/>
        </p:nvSpPr>
        <p:spPr bwMode="auto">
          <a:xfrm>
            <a:off x="4146292" y="4080925"/>
            <a:ext cx="152400" cy="9400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dirty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12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for Attribute 'Old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4658787" y="3048000"/>
            <a:ext cx="3875613" cy="997576"/>
            <a:chOff x="4625048" y="2971800"/>
            <a:chExt cx="3875613" cy="997576"/>
          </a:xfrm>
        </p:grpSpPr>
        <p:sp>
          <p:nvSpPr>
            <p:cNvPr id="17" name="Wave 16"/>
            <p:cNvSpPr/>
            <p:nvPr/>
          </p:nvSpPr>
          <p:spPr bwMode="auto">
            <a:xfrm>
              <a:off x="7049865" y="3655220"/>
              <a:ext cx="1295400" cy="314156"/>
            </a:xfrm>
            <a:prstGeom prst="wave">
              <a:avLst>
                <a:gd name="adj1" fmla="val 7952"/>
                <a:gd name="adj2" fmla="val 0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25048" y="2971800"/>
              <a:ext cx="3875613" cy="9925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pPr lvl="0">
                <a:tabLst>
                  <a:tab pos="282575" algn="l"/>
                  <a:tab pos="574675" algn="l"/>
                  <a:tab pos="855663" algn="l"/>
                </a:tabLst>
              </a:pPr>
              <a:r>
                <a:rPr lang="en-US" sz="1400" noProof="1">
                  <a:latin typeface="Calibri" pitchFamily="34" charset="0"/>
                  <a:ea typeface="MS PGothic" pitchFamily="34" charset="-128"/>
                </a:rPr>
                <a:t>Some_Global : Integer;</a:t>
              </a:r>
            </a:p>
            <a:p>
              <a:pPr lvl="0">
                <a:tabLst>
                  <a:tab pos="282575" algn="l"/>
                  <a:tab pos="574675" algn="l"/>
                  <a:tab pos="855663" algn="l"/>
                </a:tabLst>
              </a:pPr>
              <a:endParaRPr lang="en-US" sz="1400" noProof="1">
                <a:latin typeface="Calibri" pitchFamily="34" charset="0"/>
                <a:ea typeface="MS PGothic" pitchFamily="34" charset="-128"/>
              </a:endParaRPr>
            </a:p>
            <a:p>
              <a:pPr lvl="0">
                <a:tabLst>
                  <a:tab pos="282575" algn="l"/>
                  <a:tab pos="574675" algn="l"/>
                  <a:tab pos="855663" algn="l"/>
                </a:tabLst>
              </a:pPr>
              <a:r>
                <a:rPr lang="en-US" sz="1400" b="1" noProof="1">
                  <a:latin typeface="Calibri" pitchFamily="34" charset="0"/>
                  <a:ea typeface="MS PGothic" pitchFamily="34" charset="-128"/>
                </a:rPr>
                <a:t>procedure </a:t>
              </a:r>
              <a:r>
                <a:rPr lang="en-US" sz="1400" noProof="1" smtClean="0">
                  <a:latin typeface="Calibri" pitchFamily="34" charset="0"/>
                  <a:ea typeface="MS PGothic" pitchFamily="34" charset="-128"/>
                </a:rPr>
                <a:t>No_Global_Side_Effect</a:t>
              </a:r>
              <a:endParaRPr lang="en-US" sz="1400" noProof="1">
                <a:latin typeface="Calibri" pitchFamily="34" charset="0"/>
                <a:ea typeface="MS PGothic" pitchFamily="34" charset="-128"/>
              </a:endParaRPr>
            </a:p>
            <a:p>
              <a:pPr lvl="0">
                <a:spcBef>
                  <a:spcPts val="300"/>
                </a:spcBef>
                <a:tabLst>
                  <a:tab pos="282575" algn="l"/>
                  <a:tab pos="574675" algn="l"/>
                  <a:tab pos="855663" algn="l"/>
                </a:tabLst>
              </a:pPr>
              <a:r>
                <a:rPr lang="en-US" sz="1400" b="1" noProof="1" smtClean="0">
                  <a:latin typeface="Calibri" pitchFamily="34" charset="0"/>
                  <a:ea typeface="MS PGothic" pitchFamily="34" charset="-128"/>
                </a:rPr>
                <a:t>	with </a:t>
              </a:r>
              <a:r>
                <a:rPr lang="en-US" sz="1400" noProof="1">
                  <a:latin typeface="Calibri" pitchFamily="34" charset="0"/>
                  <a:ea typeface="MS PGothic" pitchFamily="34" charset="-128"/>
                </a:rPr>
                <a:t>Post =&gt; Some_Global = Some_Global'Old</a:t>
              </a:r>
              <a:r>
                <a:rPr lang="en-US" sz="1400" noProof="1" smtClean="0">
                  <a:latin typeface="Calibri" pitchFamily="34" charset="0"/>
                  <a:ea typeface="MS PGothic" pitchFamily="34" charset="-128"/>
                </a:rPr>
                <a:t>;</a:t>
              </a:r>
              <a:endParaRPr lang="en-US" sz="1400" noProof="1">
                <a:latin typeface="Calibri" pitchFamily="34" charset="0"/>
                <a:ea typeface="MS PGothic" pitchFamily="34" charset="-128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914400" y="3200400"/>
            <a:ext cx="2508764" cy="299569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txBody>
          <a:bodyPr wrap="none" rtlCol="0">
            <a:spAutoFit/>
          </a:bodyPr>
          <a:lstStyle/>
          <a:p>
            <a:pPr lvl="0">
              <a:tabLst>
                <a:tab pos="282575" algn="l"/>
                <a:tab pos="574675" algn="l"/>
                <a:tab pos="855663" algn="l"/>
              </a:tabLst>
            </a:pPr>
            <a:r>
              <a:rPr lang="en-US" sz="1400" b="1" noProof="1" smtClean="0">
                <a:latin typeface="Calibri" pitchFamily="34" charset="0"/>
                <a:ea typeface="MS PGothic" pitchFamily="34" charset="-128"/>
              </a:rPr>
              <a:t>type </a:t>
            </a:r>
            <a:r>
              <a:rPr lang="en-US" sz="1400" noProof="1">
                <a:latin typeface="Calibri" pitchFamily="34" charset="0"/>
                <a:ea typeface="MS PGothic" pitchFamily="34" charset="-128"/>
              </a:rPr>
              <a:t>T </a:t>
            </a:r>
            <a:r>
              <a:rPr lang="en-US" sz="1400" b="1" noProof="1" smtClean="0">
                <a:latin typeface="Calibri" pitchFamily="34" charset="0"/>
                <a:ea typeface="MS PGothic" pitchFamily="34" charset="-128"/>
              </a:rPr>
              <a:t>is</a:t>
            </a:r>
          </a:p>
          <a:p>
            <a:pPr lvl="0">
              <a:tabLst>
                <a:tab pos="282575" algn="l"/>
                <a:tab pos="574675" algn="l"/>
                <a:tab pos="855663" algn="l"/>
              </a:tabLst>
            </a:pPr>
            <a:r>
              <a:rPr lang="en-US" sz="1400" noProof="1">
                <a:latin typeface="Calibri" pitchFamily="34" charset="0"/>
                <a:ea typeface="MS PGothic" pitchFamily="34" charset="-128"/>
              </a:rPr>
              <a:t>	</a:t>
            </a:r>
            <a:r>
              <a:rPr lang="en-US" sz="1400" b="1" noProof="1" smtClean="0">
                <a:latin typeface="Calibri" pitchFamily="34" charset="0"/>
                <a:ea typeface="MS PGothic" pitchFamily="34" charset="-128"/>
              </a:rPr>
              <a:t>record</a:t>
            </a:r>
            <a:endParaRPr lang="en-US" sz="1400" b="1" noProof="1">
              <a:latin typeface="Calibri" pitchFamily="34" charset="0"/>
              <a:ea typeface="MS PGothic" pitchFamily="34" charset="-128"/>
            </a:endParaRPr>
          </a:p>
          <a:p>
            <a:pPr lvl="0">
              <a:tabLst>
                <a:tab pos="282575" algn="l"/>
                <a:tab pos="574675" algn="l"/>
                <a:tab pos="855663" algn="l"/>
              </a:tabLst>
            </a:pPr>
            <a:r>
              <a:rPr lang="en-US" sz="1400" noProof="1" smtClean="0">
                <a:latin typeface="Calibri" pitchFamily="34" charset="0"/>
                <a:ea typeface="MS PGothic" pitchFamily="34" charset="-128"/>
              </a:rPr>
              <a:t>		A </a:t>
            </a:r>
            <a:r>
              <a:rPr lang="en-US" sz="1400" noProof="1">
                <a:latin typeface="Calibri" pitchFamily="34" charset="0"/>
                <a:ea typeface="MS PGothic" pitchFamily="34" charset="-128"/>
              </a:rPr>
              <a:t>: Integer;</a:t>
            </a:r>
          </a:p>
          <a:p>
            <a:pPr lvl="0">
              <a:tabLst>
                <a:tab pos="282575" algn="l"/>
                <a:tab pos="574675" algn="l"/>
                <a:tab pos="855663" algn="l"/>
              </a:tabLst>
            </a:pPr>
            <a:r>
              <a:rPr lang="en-US" sz="1400" noProof="1" smtClean="0">
                <a:latin typeface="Calibri" pitchFamily="34" charset="0"/>
                <a:ea typeface="MS PGothic" pitchFamily="34" charset="-128"/>
              </a:rPr>
              <a:t>		B </a:t>
            </a:r>
            <a:r>
              <a:rPr lang="en-US" sz="1400" noProof="1">
                <a:latin typeface="Calibri" pitchFamily="34" charset="0"/>
                <a:ea typeface="MS PGothic" pitchFamily="34" charset="-128"/>
              </a:rPr>
              <a:t>: Integer</a:t>
            </a:r>
          </a:p>
          <a:p>
            <a:pPr lvl="0">
              <a:tabLst>
                <a:tab pos="282575" algn="l"/>
                <a:tab pos="574675" algn="l"/>
                <a:tab pos="855663" algn="l"/>
              </a:tabLst>
            </a:pPr>
            <a:r>
              <a:rPr lang="en-US" sz="1400" noProof="1" smtClean="0">
                <a:latin typeface="Calibri" pitchFamily="34" charset="0"/>
                <a:ea typeface="MS PGothic" pitchFamily="34" charset="-128"/>
              </a:rPr>
              <a:t>	</a:t>
            </a:r>
            <a:r>
              <a:rPr lang="en-US" sz="1400" b="1" noProof="1" smtClean="0">
                <a:latin typeface="Calibri" pitchFamily="34" charset="0"/>
                <a:ea typeface="MS PGothic" pitchFamily="34" charset="-128"/>
              </a:rPr>
              <a:t>end </a:t>
            </a:r>
            <a:r>
              <a:rPr lang="en-US" sz="1400" b="1" noProof="1">
                <a:latin typeface="Calibri" pitchFamily="34" charset="0"/>
                <a:ea typeface="MS PGothic" pitchFamily="34" charset="-128"/>
              </a:rPr>
              <a:t>record</a:t>
            </a:r>
            <a:r>
              <a:rPr lang="en-US" sz="1400" noProof="1">
                <a:latin typeface="Calibri" pitchFamily="34" charset="0"/>
                <a:ea typeface="MS PGothic" pitchFamily="34" charset="-128"/>
              </a:rPr>
              <a:t>;</a:t>
            </a:r>
          </a:p>
          <a:p>
            <a:pPr lvl="0">
              <a:tabLst>
                <a:tab pos="282575" algn="l"/>
                <a:tab pos="574675" algn="l"/>
                <a:tab pos="855663" algn="l"/>
              </a:tabLst>
            </a:pPr>
            <a:endParaRPr lang="en-US" sz="1400" noProof="1">
              <a:latin typeface="Calibri" pitchFamily="34" charset="0"/>
              <a:ea typeface="MS PGothic" pitchFamily="34" charset="-128"/>
            </a:endParaRPr>
          </a:p>
          <a:p>
            <a:pPr lvl="0">
              <a:tabLst>
                <a:tab pos="282575" algn="l"/>
                <a:tab pos="574675" algn="l"/>
                <a:tab pos="855663" algn="l"/>
              </a:tabLst>
            </a:pPr>
            <a:r>
              <a:rPr lang="en-US" sz="1400" b="1" noProof="1">
                <a:latin typeface="Calibri" pitchFamily="34" charset="0"/>
                <a:ea typeface="MS PGothic" pitchFamily="34" charset="-128"/>
              </a:rPr>
              <a:t>function </a:t>
            </a:r>
            <a:r>
              <a:rPr lang="en-US" sz="1400" noProof="1">
                <a:latin typeface="Calibri" pitchFamily="34" charset="0"/>
                <a:ea typeface="MS PGothic" pitchFamily="34" charset="-128"/>
              </a:rPr>
              <a:t>F </a:t>
            </a:r>
            <a:r>
              <a:rPr lang="en-US" sz="1400" noProof="1" smtClean="0">
                <a:latin typeface="Calibri" pitchFamily="34" charset="0"/>
                <a:ea typeface="MS PGothic" pitchFamily="34" charset="-128"/>
              </a:rPr>
              <a:t>(X </a:t>
            </a:r>
            <a:r>
              <a:rPr lang="en-US" sz="1400" noProof="1">
                <a:latin typeface="Calibri" pitchFamily="34" charset="0"/>
                <a:ea typeface="MS PGothic" pitchFamily="34" charset="-128"/>
              </a:rPr>
              <a:t>: T) </a:t>
            </a:r>
            <a:r>
              <a:rPr lang="en-US" sz="1400" b="1" noProof="1">
                <a:latin typeface="Calibri" pitchFamily="34" charset="0"/>
                <a:ea typeface="MS PGothic" pitchFamily="34" charset="-128"/>
              </a:rPr>
              <a:t>return </a:t>
            </a:r>
            <a:r>
              <a:rPr lang="en-US" sz="1400" noProof="1">
                <a:latin typeface="Calibri" pitchFamily="34" charset="0"/>
                <a:ea typeface="MS PGothic" pitchFamily="34" charset="-128"/>
              </a:rPr>
              <a:t>Integer;</a:t>
            </a:r>
          </a:p>
          <a:p>
            <a:pPr lvl="0">
              <a:tabLst>
                <a:tab pos="282575" algn="l"/>
                <a:tab pos="574675" algn="l"/>
                <a:tab pos="855663" algn="l"/>
              </a:tabLst>
            </a:pPr>
            <a:endParaRPr lang="en-US" sz="1400" noProof="1">
              <a:latin typeface="Calibri" pitchFamily="34" charset="0"/>
              <a:ea typeface="MS PGothic" pitchFamily="34" charset="-128"/>
            </a:endParaRPr>
          </a:p>
          <a:p>
            <a:pPr lvl="0">
              <a:tabLst>
                <a:tab pos="282575" algn="l"/>
                <a:tab pos="574675" algn="l"/>
                <a:tab pos="855663" algn="l"/>
              </a:tabLst>
            </a:pPr>
            <a:r>
              <a:rPr lang="en-US" sz="1400" b="1" noProof="1" smtClean="0">
                <a:latin typeface="Calibri" pitchFamily="34" charset="0"/>
                <a:ea typeface="MS PGothic" pitchFamily="34" charset="-128"/>
              </a:rPr>
              <a:t>procedure </a:t>
            </a:r>
            <a:r>
              <a:rPr lang="en-US" sz="1400" noProof="1">
                <a:latin typeface="Calibri" pitchFamily="34" charset="0"/>
                <a:ea typeface="MS PGothic" pitchFamily="34" charset="-128"/>
              </a:rPr>
              <a:t>P (V : </a:t>
            </a:r>
            <a:r>
              <a:rPr lang="en-US" sz="1400" b="1" noProof="1">
                <a:latin typeface="Calibri" pitchFamily="34" charset="0"/>
                <a:ea typeface="MS PGothic" pitchFamily="34" charset="-128"/>
              </a:rPr>
              <a:t>in out </a:t>
            </a:r>
            <a:r>
              <a:rPr lang="en-US" sz="1400" noProof="1">
                <a:latin typeface="Calibri" pitchFamily="34" charset="0"/>
                <a:ea typeface="MS PGothic" pitchFamily="34" charset="-128"/>
              </a:rPr>
              <a:t>T)</a:t>
            </a:r>
          </a:p>
          <a:p>
            <a:pPr lvl="0">
              <a:spcBef>
                <a:spcPts val="200"/>
              </a:spcBef>
              <a:tabLst>
                <a:tab pos="282575" algn="l"/>
                <a:tab pos="574675" algn="l"/>
                <a:tab pos="855663" algn="l"/>
              </a:tabLst>
            </a:pPr>
            <a:r>
              <a:rPr lang="en-US" sz="1400" b="1" noProof="1" smtClean="0">
                <a:latin typeface="Calibri" pitchFamily="34" charset="0"/>
                <a:ea typeface="MS PGothic" pitchFamily="34" charset="-128"/>
              </a:rPr>
              <a:t>	with </a:t>
            </a:r>
            <a:r>
              <a:rPr lang="en-US" sz="1400" noProof="1">
                <a:latin typeface="Calibri" pitchFamily="34" charset="0"/>
                <a:ea typeface="MS PGothic" pitchFamily="34" charset="-128"/>
              </a:rPr>
              <a:t>Post =&gt;  </a:t>
            </a:r>
          </a:p>
          <a:p>
            <a:pPr>
              <a:spcBef>
                <a:spcPts val="200"/>
              </a:spcBef>
              <a:tabLst>
                <a:tab pos="282575" algn="l"/>
                <a:tab pos="574675" algn="l"/>
                <a:tab pos="855663" algn="l"/>
              </a:tabLst>
            </a:pPr>
            <a:r>
              <a:rPr lang="en-US" sz="1400" noProof="1" smtClean="0">
                <a:latin typeface="Calibri" pitchFamily="34" charset="0"/>
                <a:ea typeface="MS PGothic" pitchFamily="34" charset="-128"/>
              </a:rPr>
              <a:t>			V.A </a:t>
            </a:r>
            <a:r>
              <a:rPr lang="en-US" sz="1400" noProof="1">
                <a:latin typeface="Calibri" pitchFamily="34" charset="0"/>
                <a:ea typeface="MS PGothic" pitchFamily="34" charset="-128"/>
              </a:rPr>
              <a:t>/= </a:t>
            </a:r>
            <a:r>
              <a:rPr lang="en-US" sz="1400" noProof="1" smtClean="0">
                <a:latin typeface="Calibri" pitchFamily="34" charset="0"/>
                <a:ea typeface="MS PGothic" pitchFamily="34" charset="-128"/>
              </a:rPr>
              <a:t>V.A'Old</a:t>
            </a:r>
            <a:endParaRPr lang="en-US" sz="1400" noProof="1">
              <a:latin typeface="Calibri" pitchFamily="34" charset="0"/>
              <a:ea typeface="MS PGothic" pitchFamily="34" charset="-128"/>
            </a:endParaRPr>
          </a:p>
          <a:p>
            <a:pPr lvl="0">
              <a:spcBef>
                <a:spcPts val="200"/>
              </a:spcBef>
              <a:tabLst>
                <a:tab pos="282575" algn="l"/>
                <a:tab pos="574675" algn="l"/>
                <a:tab pos="855663" algn="l"/>
              </a:tabLst>
            </a:pPr>
            <a:r>
              <a:rPr lang="en-US" sz="1400" b="1" noProof="1" smtClean="0">
                <a:latin typeface="Calibri" pitchFamily="34" charset="0"/>
                <a:ea typeface="MS PGothic" pitchFamily="34" charset="-128"/>
              </a:rPr>
              <a:t>			and then</a:t>
            </a:r>
            <a:endParaRPr lang="en-US" sz="1400" b="1" noProof="1">
              <a:latin typeface="Calibri" pitchFamily="34" charset="0"/>
              <a:ea typeface="MS PGothic" pitchFamily="34" charset="-128"/>
            </a:endParaRPr>
          </a:p>
          <a:p>
            <a:pPr>
              <a:spcBef>
                <a:spcPts val="200"/>
              </a:spcBef>
              <a:tabLst>
                <a:tab pos="282575" algn="l"/>
                <a:tab pos="574675" algn="l"/>
                <a:tab pos="855663" algn="l"/>
              </a:tabLst>
            </a:pPr>
            <a:r>
              <a:rPr lang="en-US" sz="1400" noProof="1" smtClean="0">
                <a:latin typeface="Calibri" pitchFamily="34" charset="0"/>
                <a:ea typeface="MS PGothic" pitchFamily="34" charset="-128"/>
              </a:rPr>
              <a:t>			F (V</a:t>
            </a:r>
            <a:r>
              <a:rPr lang="en-US" sz="1400" noProof="1">
                <a:latin typeface="Calibri" pitchFamily="34" charset="0"/>
                <a:ea typeface="MS PGothic" pitchFamily="34" charset="-128"/>
              </a:rPr>
              <a:t>) /= </a:t>
            </a:r>
            <a:r>
              <a:rPr lang="en-US" sz="1400" noProof="1" smtClean="0">
                <a:latin typeface="Calibri" pitchFamily="34" charset="0"/>
                <a:ea typeface="MS PGothic" pitchFamily="34" charset="-128"/>
              </a:rPr>
              <a:t>F (V'Old); </a:t>
            </a:r>
            <a:endParaRPr lang="en-US" sz="1400" noProof="1">
              <a:latin typeface="Calibri" pitchFamily="34" charset="0"/>
              <a:ea typeface="MS PGothic" pitchFamily="34" charset="-128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14400" y="1064821"/>
            <a:ext cx="4858831" cy="1423467"/>
            <a:chOff x="914400" y="1066800"/>
            <a:chExt cx="4858831" cy="1423467"/>
          </a:xfrm>
        </p:grpSpPr>
        <p:sp>
          <p:nvSpPr>
            <p:cNvPr id="11" name="Wave 10"/>
            <p:cNvSpPr/>
            <p:nvPr/>
          </p:nvSpPr>
          <p:spPr bwMode="auto">
            <a:xfrm>
              <a:off x="3429000" y="1508852"/>
              <a:ext cx="1295400" cy="292388"/>
            </a:xfrm>
            <a:prstGeom prst="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14400" y="1066800"/>
              <a:ext cx="4858831" cy="142346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pPr>
                <a:tabLst>
                  <a:tab pos="282575" algn="l"/>
                  <a:tab pos="690563" algn="l"/>
                </a:tabLst>
              </a:pPr>
              <a:r>
                <a:rPr lang="en-US" sz="1400" b="1" dirty="0" smtClean="0">
                  <a:latin typeface="Calibri" pitchFamily="34" charset="0"/>
                </a:rPr>
                <a:t>procedure </a:t>
              </a:r>
              <a:r>
                <a:rPr lang="en-US" sz="1400" dirty="0">
                  <a:latin typeface="Calibri" pitchFamily="34" charset="0"/>
                </a:rPr>
                <a:t>Withdraw (This : </a:t>
              </a:r>
              <a:r>
                <a:rPr lang="en-US" sz="1400" b="1" dirty="0">
                  <a:latin typeface="Calibri" pitchFamily="34" charset="0"/>
                </a:rPr>
                <a:t>in out </a:t>
              </a:r>
              <a:r>
                <a:rPr lang="en-US" sz="1400" dirty="0">
                  <a:latin typeface="Calibri" pitchFamily="34" charset="0"/>
                </a:rPr>
                <a:t>Account;  Amount : Currency)</a:t>
              </a:r>
            </a:p>
            <a:p>
              <a:pPr>
                <a:tabLst>
                  <a:tab pos="282575" algn="l"/>
                  <a:tab pos="690563" algn="l"/>
                </a:tabLst>
              </a:pPr>
              <a:r>
                <a:rPr lang="en-US" sz="1400" b="1" dirty="0" smtClean="0">
                  <a:latin typeface="Calibri" pitchFamily="34" charset="0"/>
                </a:rPr>
                <a:t>	with	</a:t>
              </a:r>
              <a:r>
                <a:rPr lang="en-US" sz="1400" dirty="0" smtClean="0">
                  <a:latin typeface="Calibri" pitchFamily="34" charset="0"/>
                </a:rPr>
                <a:t>Pre  </a:t>
              </a:r>
              <a:r>
                <a:rPr lang="en-US" sz="1400" dirty="0">
                  <a:latin typeface="Calibri" pitchFamily="34" charset="0"/>
                </a:rPr>
                <a:t>=&gt; </a:t>
              </a:r>
              <a:r>
                <a:rPr lang="en-US" sz="1400" dirty="0" smtClean="0">
                  <a:latin typeface="Calibri" pitchFamily="34" charset="0"/>
                </a:rPr>
                <a:t>...,</a:t>
              </a:r>
              <a:endParaRPr lang="en-US" sz="1400" dirty="0">
                <a:latin typeface="Calibri" pitchFamily="34" charset="0"/>
              </a:endParaRPr>
            </a:p>
            <a:p>
              <a:pPr>
                <a:tabLst>
                  <a:tab pos="282575" algn="l"/>
                  <a:tab pos="690563" algn="l"/>
                </a:tabLst>
              </a:pPr>
              <a:r>
                <a:rPr lang="en-US" sz="1400" dirty="0" smtClean="0">
                  <a:latin typeface="Calibri" pitchFamily="34" charset="0"/>
                </a:rPr>
                <a:t>		Post </a:t>
              </a:r>
              <a:r>
                <a:rPr lang="en-US" sz="1400" dirty="0">
                  <a:latin typeface="Calibri" pitchFamily="34" charset="0"/>
                </a:rPr>
                <a:t>=&gt; Balance (This) = Balance (This)'Old - Amount</a:t>
              </a:r>
              <a:r>
                <a:rPr lang="en-US" sz="1400" dirty="0" smtClean="0">
                  <a:latin typeface="Calibri" pitchFamily="34" charset="0"/>
                </a:rPr>
                <a:t>;</a:t>
              </a:r>
            </a:p>
            <a:p>
              <a:pPr>
                <a:tabLst>
                  <a:tab pos="282575" algn="l"/>
                  <a:tab pos="690563" algn="l"/>
                </a:tabLst>
              </a:pPr>
              <a:endParaRPr lang="en-US" sz="1400" dirty="0" smtClean="0">
                <a:latin typeface="Calibri" pitchFamily="34" charset="0"/>
              </a:endParaRPr>
            </a:p>
            <a:p>
              <a:pPr>
                <a:tabLst>
                  <a:tab pos="282575" algn="l"/>
                  <a:tab pos="690563" algn="l"/>
                </a:tabLst>
              </a:pPr>
              <a:r>
                <a:rPr lang="en-US" sz="1400" b="1" dirty="0" smtClean="0">
                  <a:latin typeface="Calibri" pitchFamily="34" charset="0"/>
                </a:rPr>
                <a:t>function </a:t>
              </a:r>
              <a:r>
                <a:rPr lang="en-US" sz="1400" dirty="0" smtClean="0">
                  <a:latin typeface="Calibri" pitchFamily="34" charset="0"/>
                </a:rPr>
                <a:t>Balance (This : Account) </a:t>
              </a:r>
              <a:r>
                <a:rPr lang="en-US" sz="1400" b="1" dirty="0" smtClean="0">
                  <a:latin typeface="Calibri" pitchFamily="34" charset="0"/>
                </a:rPr>
                <a:t>return </a:t>
              </a:r>
              <a:r>
                <a:rPr lang="en-US" sz="1400" dirty="0" smtClean="0">
                  <a:latin typeface="Calibri" pitchFamily="34" charset="0"/>
                </a:rPr>
                <a:t>Currency</a:t>
              </a:r>
            </a:p>
            <a:p>
              <a:pPr>
                <a:spcBef>
                  <a:spcPts val="300"/>
                </a:spcBef>
                <a:tabLst>
                  <a:tab pos="282575" algn="l"/>
                  <a:tab pos="690563" algn="l"/>
                </a:tabLst>
              </a:pPr>
              <a:r>
                <a:rPr lang="en-US" sz="1400" b="1" dirty="0" smtClean="0">
                  <a:latin typeface="Calibri" pitchFamily="34" charset="0"/>
                </a:rPr>
                <a:t>	with </a:t>
              </a:r>
              <a:r>
                <a:rPr lang="en-US" sz="1400" dirty="0" smtClean="0">
                  <a:latin typeface="Calibri" pitchFamily="34" charset="0"/>
                </a:rPr>
                <a:t>Pre =&gt; Open (This);</a:t>
              </a:r>
              <a:endParaRPr lang="en-US" sz="1400" i="0" kern="1200" dirty="0" smtClean="0">
                <a:latin typeface="Calibri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172200" y="1360679"/>
            <a:ext cx="16764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0" kern="1200" dirty="0" smtClean="0">
                <a:latin typeface="+mn-lt"/>
              </a:rPr>
              <a:t>Function results are objects too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2819400" y="5458842"/>
            <a:ext cx="152400" cy="134566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dirty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Curved Connector 14"/>
          <p:cNvCxnSpPr>
            <a:stCxn id="16" idx="1"/>
            <a:endCxn id="14" idx="6"/>
          </p:cNvCxnSpPr>
          <p:nvPr/>
        </p:nvCxnSpPr>
        <p:spPr bwMode="auto">
          <a:xfrm rot="10800000" flipV="1">
            <a:off x="2971801" y="5411689"/>
            <a:ext cx="843281" cy="114436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815081" y="5257800"/>
            <a:ext cx="122431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400" noProof="1" smtClean="0">
                <a:latin typeface="+mn-lt"/>
                <a:ea typeface="MS PGothic" pitchFamily="34" charset="-128"/>
              </a:rPr>
              <a:t>V.A </a:t>
            </a:r>
            <a:r>
              <a:rPr lang="en-US" sz="1400" noProof="1">
                <a:latin typeface="+mn-lt"/>
                <a:ea typeface="MS PGothic" pitchFamily="34" charset="-128"/>
              </a:rPr>
              <a:t>is </a:t>
            </a:r>
            <a:r>
              <a:rPr lang="en-US" sz="1400" noProof="1" smtClean="0">
                <a:latin typeface="+mn-lt"/>
                <a:ea typeface="MS PGothic" pitchFamily="34" charset="-128"/>
              </a:rPr>
              <a:t>altered</a:t>
            </a:r>
            <a:endParaRPr lang="en-US" sz="1400" dirty="0">
              <a:latin typeface="+mn-lt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2971800" y="5952908"/>
            <a:ext cx="152400" cy="134566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dirty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1" name="Curved Connector 20"/>
          <p:cNvCxnSpPr>
            <a:stCxn id="22" idx="1"/>
            <a:endCxn id="20" idx="6"/>
          </p:cNvCxnSpPr>
          <p:nvPr/>
        </p:nvCxnSpPr>
        <p:spPr bwMode="auto">
          <a:xfrm rot="10800000" flipV="1">
            <a:off x="3124200" y="5992495"/>
            <a:ext cx="619538" cy="2769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3743738" y="5838607"/>
            <a:ext cx="2885662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400" noProof="1" smtClean="0">
                <a:latin typeface="+mn-lt"/>
                <a:ea typeface="MS PGothic" pitchFamily="34" charset="-128"/>
              </a:rPr>
              <a:t>F(V)  returns a different value now</a:t>
            </a:r>
            <a:endParaRPr lang="en-US" sz="1400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83604" y="5561609"/>
            <a:ext cx="16764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0" kern="1200" dirty="0" smtClean="0">
                <a:latin typeface="+mn-lt"/>
              </a:rPr>
              <a:t>Note the use of “</a:t>
            </a:r>
            <a:r>
              <a:rPr lang="en-US" sz="1600" b="1" i="0" kern="1200" dirty="0" smtClean="0">
                <a:latin typeface="Calibri" panose="020F0502020204030204" pitchFamily="34" charset="0"/>
              </a:rPr>
              <a:t>and then</a:t>
            </a:r>
            <a:r>
              <a:rPr lang="en-US" sz="1600" i="0" kern="1200" dirty="0" smtClean="0">
                <a:latin typeface="+mn-lt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006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Function Results In Postconditions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I.e., referring to the value returned by a call to the associated function</a:t>
            </a:r>
          </a:p>
          <a:p>
            <a:r>
              <a:rPr lang="en-US" dirty="0" smtClean="0"/>
              <a:t>Uses language-defined attribute 'Result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Only applicable to functions, in postconditions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397806" y="3048000"/>
            <a:ext cx="5265609" cy="1759456"/>
            <a:chOff x="1397806" y="3048000"/>
            <a:chExt cx="5265609" cy="1759456"/>
          </a:xfrm>
        </p:grpSpPr>
        <p:sp>
          <p:nvSpPr>
            <p:cNvPr id="16" name="Wave 15"/>
            <p:cNvSpPr/>
            <p:nvPr/>
          </p:nvSpPr>
          <p:spPr bwMode="auto">
            <a:xfrm>
              <a:off x="4066881" y="3656765"/>
              <a:ext cx="1043991" cy="242342"/>
            </a:xfrm>
            <a:prstGeom prst="wave">
              <a:avLst>
                <a:gd name="adj1" fmla="val 7291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1" u="none" strike="noStrike" cap="none" normalizeH="0" baseline="0" dirty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97806" y="3048000"/>
              <a:ext cx="5265609" cy="1759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tabLst>
                  <a:tab pos="288925" algn="l"/>
                  <a:tab pos="690563" algn="l"/>
                  <a:tab pos="1082675" algn="l"/>
                </a:tabLst>
                <a:defRPr sz="1400" b="1" i="0">
                  <a:latin typeface="Calibri" pitchFamily="34" charset="0"/>
                </a:defRPr>
              </a:lvl1pPr>
            </a:lstStyle>
            <a:p>
              <a:pPr>
                <a:tabLst>
                  <a:tab pos="233363" algn="l"/>
                  <a:tab pos="690563" algn="l"/>
                  <a:tab pos="1147763" algn="l"/>
                </a:tabLst>
              </a:pPr>
              <a:r>
                <a:rPr lang="en-US" sz="1600" noProof="1" smtClean="0"/>
                <a:t>function </a:t>
              </a:r>
              <a:r>
                <a:rPr lang="en-US" sz="1600" b="0" noProof="1" smtClean="0"/>
                <a:t>Euclid (A, B : Integer) </a:t>
              </a:r>
              <a:r>
                <a:rPr lang="en-US" sz="1600" noProof="1" smtClean="0"/>
                <a:t>return </a:t>
              </a:r>
              <a:r>
                <a:rPr lang="en-US" sz="1600" b="0" noProof="1" smtClean="0"/>
                <a:t>Integer</a:t>
              </a:r>
            </a:p>
            <a:p>
              <a:pPr>
                <a:spcBef>
                  <a:spcPts val="300"/>
                </a:spcBef>
                <a:tabLst>
                  <a:tab pos="233363" algn="l"/>
                  <a:tab pos="690563" algn="l"/>
                  <a:tab pos="1147763" algn="l"/>
                </a:tabLst>
              </a:pPr>
              <a:r>
                <a:rPr lang="en-US" sz="1600" noProof="1" smtClean="0"/>
                <a:t>	with	</a:t>
              </a:r>
              <a:r>
                <a:rPr lang="en-US" sz="1600" b="0" noProof="1" smtClean="0"/>
                <a:t>Pre	=&gt;  A &gt; 0 </a:t>
              </a:r>
              <a:r>
                <a:rPr lang="en-US" sz="1600" noProof="1" smtClean="0"/>
                <a:t>and </a:t>
              </a:r>
              <a:r>
                <a:rPr lang="en-US" sz="1600" b="0" noProof="1" smtClean="0"/>
                <a:t>B &gt; 0,</a:t>
              </a:r>
            </a:p>
            <a:p>
              <a:pPr>
                <a:spcBef>
                  <a:spcPts val="300"/>
                </a:spcBef>
                <a:tabLst>
                  <a:tab pos="233363" algn="l"/>
                  <a:tab pos="690563" algn="l"/>
                  <a:tab pos="1147763" algn="l"/>
                </a:tabLst>
              </a:pPr>
              <a:r>
                <a:rPr lang="en-US" sz="1600" b="0" noProof="1" smtClean="0"/>
                <a:t>		Post	=&gt;  Is_GCD (A, B, Euclid'Result);</a:t>
              </a:r>
            </a:p>
            <a:p>
              <a:pPr>
                <a:spcBef>
                  <a:spcPts val="2400"/>
                </a:spcBef>
                <a:tabLst>
                  <a:tab pos="233363" algn="l"/>
                  <a:tab pos="690563" algn="l"/>
                  <a:tab pos="1147763" algn="l"/>
                </a:tabLst>
              </a:pPr>
              <a:r>
                <a:rPr lang="en-US" sz="1600" noProof="1" smtClean="0"/>
                <a:t>function </a:t>
              </a:r>
              <a:r>
                <a:rPr lang="en-US" sz="1600" b="0" noProof="1" smtClean="0"/>
                <a:t>Is</a:t>
              </a:r>
              <a:r>
                <a:rPr lang="en-US" sz="1600" noProof="1" smtClean="0"/>
                <a:t>_</a:t>
              </a:r>
              <a:r>
                <a:rPr lang="en-US" sz="1600" b="0" noProof="1" smtClean="0"/>
                <a:t>GCD (A, B, Candidate : Integer) </a:t>
              </a:r>
              <a:r>
                <a:rPr lang="en-US" sz="1600" noProof="1" smtClean="0"/>
                <a:t>return </a:t>
              </a:r>
              <a:r>
                <a:rPr lang="en-US" sz="1600" b="0" noProof="1" smtClean="0"/>
                <a:t>Boolean </a:t>
              </a:r>
              <a:r>
                <a:rPr lang="en-US" sz="1600" noProof="1" smtClean="0"/>
                <a:t>is </a:t>
              </a:r>
            </a:p>
            <a:p>
              <a:pPr>
                <a:spcBef>
                  <a:spcPts val="400"/>
                </a:spcBef>
                <a:tabLst>
                  <a:tab pos="233363" algn="l"/>
                  <a:tab pos="690563" algn="l"/>
                  <a:tab pos="1147763" algn="l"/>
                </a:tabLst>
              </a:pPr>
              <a:r>
                <a:rPr lang="en-US" sz="1600" b="0" noProof="1" smtClean="0"/>
                <a:t>	(… );</a:t>
              </a:r>
              <a:endParaRPr lang="en-US" sz="1600" b="0" noProof="1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979366" y="3192872"/>
            <a:ext cx="2201244" cy="338554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Result of call to Euclid</a:t>
            </a:r>
          </a:p>
        </p:txBody>
      </p:sp>
      <p:cxnSp>
        <p:nvCxnSpPr>
          <p:cNvPr id="19" name="Curved Connector 18"/>
          <p:cNvCxnSpPr>
            <a:stCxn id="18" idx="1"/>
            <a:endCxn id="25" idx="0"/>
          </p:cNvCxnSpPr>
          <p:nvPr/>
        </p:nvCxnSpPr>
        <p:spPr bwMode="auto">
          <a:xfrm rot="10800000" flipV="1">
            <a:off x="4912292" y="3362149"/>
            <a:ext cx="1067075" cy="288580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Rectangle 24"/>
          <p:cNvSpPr/>
          <p:nvPr/>
        </p:nvSpPr>
        <p:spPr bwMode="auto">
          <a:xfrm>
            <a:off x="4836091" y="3650729"/>
            <a:ext cx="152400" cy="9400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dirty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611" y="4782140"/>
            <a:ext cx="5350760" cy="33855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Verifies Candidate is greatest common divisor of A and B</a:t>
            </a:r>
          </a:p>
        </p:txBody>
      </p:sp>
      <p:cxnSp>
        <p:nvCxnSpPr>
          <p:cNvPr id="12" name="Curved Connector 11"/>
          <p:cNvCxnSpPr>
            <a:stCxn id="11" idx="1"/>
            <a:endCxn id="13" idx="2"/>
          </p:cNvCxnSpPr>
          <p:nvPr/>
        </p:nvCxnSpPr>
        <p:spPr bwMode="auto">
          <a:xfrm rot="10800000">
            <a:off x="1905001" y="4780701"/>
            <a:ext cx="1010611" cy="17071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1828800" y="4686698"/>
            <a:ext cx="152400" cy="9400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dirty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76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154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Advanced Expressions In Pre/Postconditions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Add to expressive power</a:t>
            </a:r>
          </a:p>
          <a:p>
            <a:r>
              <a:rPr lang="en-US" dirty="0" smtClean="0"/>
              <a:t>Remember the entire value is a Boolean</a:t>
            </a:r>
          </a:p>
          <a:p>
            <a:r>
              <a:rPr lang="en-US" dirty="0" smtClean="0"/>
              <a:t>Can include quantified expressions</a:t>
            </a:r>
          </a:p>
          <a:p>
            <a:r>
              <a:rPr lang="en-US" dirty="0" smtClean="0"/>
              <a:t>Can include conditional expressions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0" y="4148727"/>
            <a:ext cx="3154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</a:rPr>
              <a:t>type </a:t>
            </a:r>
            <a:r>
              <a:rPr lang="en-US" sz="1600" dirty="0" smtClean="0">
                <a:latin typeface="Calibri" panose="020F0502020204030204" pitchFamily="34" charset="0"/>
              </a:rPr>
              <a:t>List </a:t>
            </a:r>
            <a:r>
              <a:rPr lang="en-US" sz="1600" b="1" dirty="0" smtClean="0">
                <a:latin typeface="Calibri" panose="020F0502020204030204" pitchFamily="34" charset="0"/>
              </a:rPr>
              <a:t>is array </a:t>
            </a:r>
            <a:r>
              <a:rPr lang="en-US" sz="1600" dirty="0" smtClean="0">
                <a:latin typeface="Calibri" panose="020F0502020204030204" pitchFamily="34" charset="0"/>
              </a:rPr>
              <a:t>(1 .. 10) </a:t>
            </a:r>
            <a:r>
              <a:rPr lang="en-US" sz="1600" b="1" dirty="0" smtClean="0">
                <a:latin typeface="Calibri" panose="020F0502020204030204" pitchFamily="34" charset="0"/>
              </a:rPr>
              <a:t>of </a:t>
            </a:r>
            <a:r>
              <a:rPr lang="en-US" sz="1600" dirty="0" smtClean="0">
                <a:latin typeface="Calibri" panose="020F0502020204030204" pitchFamily="34" charset="0"/>
              </a:rPr>
              <a:t>Integer;</a:t>
            </a:r>
            <a:endParaRPr lang="en-US" sz="1600" i="0" kern="1200" dirty="0" smtClean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4685104"/>
            <a:ext cx="4551887" cy="636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82575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procedure </a:t>
            </a:r>
            <a:r>
              <a:rPr lang="en-US" sz="1600" noProof="1" smtClean="0">
                <a:latin typeface="Calibri" panose="020F0502020204030204" pitchFamily="34" charset="0"/>
              </a:rPr>
              <a:t>Clear (From : </a:t>
            </a:r>
            <a:r>
              <a:rPr lang="en-US" sz="1600" b="1" noProof="1" smtClean="0">
                <a:latin typeface="Calibri" panose="020F0502020204030204" pitchFamily="34" charset="0"/>
              </a:rPr>
              <a:t>in out </a:t>
            </a:r>
            <a:r>
              <a:rPr lang="en-US" sz="1600" noProof="1" smtClean="0">
                <a:latin typeface="Calibri" panose="020F0502020204030204" pitchFamily="34" charset="0"/>
              </a:rPr>
              <a:t>List;   K : </a:t>
            </a:r>
            <a:r>
              <a:rPr lang="en-US" sz="1600" b="1" noProof="1" smtClean="0">
                <a:latin typeface="Calibri" panose="020F0502020204030204" pitchFamily="34" charset="0"/>
              </a:rPr>
              <a:t>in</a:t>
            </a:r>
            <a:r>
              <a:rPr lang="en-US" sz="1600" noProof="1" smtClean="0">
                <a:latin typeface="Calibri" panose="020F0502020204030204" pitchFamily="34" charset="0"/>
              </a:rPr>
              <a:t> </a:t>
            </a:r>
            <a:r>
              <a:rPr lang="en-US" sz="1600" b="1" noProof="1" smtClean="0">
                <a:solidFill>
                  <a:srgbClr val="FF0000"/>
                </a:solidFill>
                <a:latin typeface="Calibri" panose="020F0502020204030204" pitchFamily="34" charset="0"/>
              </a:rPr>
              <a:t>Integer</a:t>
            </a:r>
            <a:r>
              <a:rPr lang="en-US" sz="1600" noProof="1" smtClean="0">
                <a:latin typeface="Calibri" panose="020F0502020204030204" pitchFamily="34" charset="0"/>
              </a:rPr>
              <a:t>) </a:t>
            </a:r>
          </a:p>
          <a:p>
            <a:pPr>
              <a:spcBef>
                <a:spcPts val="400"/>
              </a:spcBef>
              <a:tabLst>
                <a:tab pos="282575" algn="l"/>
              </a:tabLst>
            </a:pPr>
            <a:r>
              <a:rPr lang="en-US" sz="1600" b="1" noProof="1">
                <a:latin typeface="Calibri" panose="020F0502020204030204" pitchFamily="34" charset="0"/>
              </a:rPr>
              <a:t>	</a:t>
            </a:r>
            <a:r>
              <a:rPr lang="en-US" sz="1600" b="1" noProof="1" smtClean="0">
                <a:latin typeface="Calibri" panose="020F0502020204030204" pitchFamily="34" charset="0"/>
              </a:rPr>
              <a:t>with </a:t>
            </a:r>
            <a:r>
              <a:rPr lang="en-US" sz="1600" noProof="1" smtClean="0">
                <a:latin typeface="Calibri" panose="020F0502020204030204" pitchFamily="34" charset="0"/>
              </a:rPr>
              <a:t>Post =&gt; (</a:t>
            </a:r>
            <a:r>
              <a:rPr lang="en-US" sz="1600" b="1" noProof="1" smtClean="0">
                <a:latin typeface="Calibri" panose="020F0502020204030204" pitchFamily="34" charset="0"/>
              </a:rPr>
              <a:t>if </a:t>
            </a:r>
            <a:r>
              <a:rPr lang="en-US" sz="1600" noProof="1" smtClean="0">
                <a:latin typeface="Calibri" panose="020F0502020204030204" pitchFamily="34" charset="0"/>
              </a:rPr>
              <a:t>K </a:t>
            </a:r>
            <a:r>
              <a:rPr lang="en-US" sz="1600" b="1" noProof="1" smtClean="0">
                <a:latin typeface="Calibri" panose="020F0502020204030204" pitchFamily="34" charset="0"/>
              </a:rPr>
              <a:t>in </a:t>
            </a:r>
            <a:r>
              <a:rPr lang="en-US" sz="1600" noProof="1" smtClean="0">
                <a:latin typeface="Calibri" panose="020F0502020204030204" pitchFamily="34" charset="0"/>
              </a:rPr>
              <a:t>List'Range </a:t>
            </a:r>
            <a:r>
              <a:rPr lang="en-US" sz="1600" b="1" noProof="1" smtClean="0">
                <a:latin typeface="Calibri" panose="020F0502020204030204" pitchFamily="34" charset="0"/>
              </a:rPr>
              <a:t>then </a:t>
            </a:r>
            <a:r>
              <a:rPr lang="en-US" sz="1600" noProof="1" smtClean="0">
                <a:latin typeface="Calibri" panose="020F0502020204030204" pitchFamily="34" charset="0"/>
              </a:rPr>
              <a:t>From(K) = 0);</a:t>
            </a:r>
          </a:p>
        </p:txBody>
      </p:sp>
    </p:spTree>
    <p:extLst>
      <p:ext uri="{BB962C8B-B14F-4D97-AF65-F5344CB8AC3E}">
        <p14:creationId xmlns:p14="http://schemas.microsoft.com/office/powerpoint/2010/main" val="225844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Universal </a:t>
            </a:r>
            <a:r>
              <a:rPr lang="en-US" dirty="0" smtClean="0"/>
              <a:t>Quantifier Example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1066800"/>
            <a:ext cx="3884333" cy="5180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85750" algn="l"/>
                <a:tab pos="344488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type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DMA_Status_Flag 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is</a:t>
            </a:r>
          </a:p>
          <a:p>
            <a:pPr>
              <a:spcBef>
                <a:spcPts val="200"/>
              </a:spcBef>
              <a:tabLst>
                <a:tab pos="285750" algn="l"/>
                <a:tab pos="344488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(FIFO_Error_Indicated,</a:t>
            </a:r>
          </a:p>
          <a:p>
            <a:pPr>
              <a:spcBef>
                <a:spcPts val="200"/>
              </a:spcBef>
              <a:tabLst>
                <a:tab pos="285750" algn="l"/>
                <a:tab pos="344488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	Direct_Mode_Error_Indicated,</a:t>
            </a:r>
          </a:p>
          <a:p>
            <a:pPr>
              <a:spcBef>
                <a:spcPts val="200"/>
              </a:spcBef>
              <a:tabLst>
                <a:tab pos="285750" algn="l"/>
                <a:tab pos="344488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	Transfer_Error_Indicated,</a:t>
            </a:r>
          </a:p>
          <a:p>
            <a:pPr>
              <a:spcBef>
                <a:spcPts val="200"/>
              </a:spcBef>
              <a:tabLst>
                <a:tab pos="285750" algn="l"/>
                <a:tab pos="344488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	Half_Transfer_Complete_Indicated,</a:t>
            </a:r>
          </a:p>
          <a:p>
            <a:pPr>
              <a:spcBef>
                <a:spcPts val="200"/>
              </a:spcBef>
              <a:tabLst>
                <a:tab pos="285750" algn="l"/>
                <a:tab pos="344488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	Transfer_Complete_Indicated);</a:t>
            </a:r>
          </a:p>
          <a:p>
            <a:pPr>
              <a:tabLst>
                <a:tab pos="285750" algn="l"/>
                <a:tab pos="344488" algn="l"/>
              </a:tabLst>
            </a:pPr>
            <a:endParaRPr lang="en-US" sz="1400" noProof="1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spcBef>
                <a:spcPts val="1200"/>
              </a:spcBef>
              <a:tabLst>
                <a:tab pos="285750" algn="l"/>
                <a:tab pos="628650" algn="l"/>
                <a:tab pos="688975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procedure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Clear_All_Status</a:t>
            </a:r>
          </a:p>
          <a:p>
            <a:pPr>
              <a:tabLst>
                <a:tab pos="285750" algn="l"/>
                <a:tab pos="344488" algn="l"/>
                <a:tab pos="914400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(Unit   	: 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in out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DMA_Controller;</a:t>
            </a:r>
          </a:p>
          <a:p>
            <a:pPr>
              <a:tabLst>
                <a:tab pos="285750" algn="l"/>
                <a:tab pos="344488" algn="l"/>
                <a:tab pos="914400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	Stream	: DMA_Stream_Selector)</a:t>
            </a:r>
          </a:p>
          <a:p>
            <a:pPr>
              <a:spcBef>
                <a:spcPts val="400"/>
              </a:spcBef>
              <a:tabLst>
                <a:tab pos="285750" algn="l"/>
                <a:tab pos="628650" algn="l"/>
                <a:tab pos="688975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with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Post =&gt;</a:t>
            </a:r>
          </a:p>
          <a:p>
            <a:pPr>
              <a:spcBef>
                <a:spcPts val="300"/>
              </a:spcBef>
              <a:tabLst>
                <a:tab pos="285750" algn="l"/>
                <a:tab pos="628650" algn="l"/>
                <a:tab pos="688975" algn="l"/>
                <a:tab pos="973138" algn="l"/>
                <a:tab pos="1258888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(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for all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Flag 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in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DMA_Status_Flag =&gt;</a:t>
            </a:r>
          </a:p>
          <a:p>
            <a:pPr>
              <a:spcBef>
                <a:spcPts val="300"/>
              </a:spcBef>
              <a:tabLst>
                <a:tab pos="285750" algn="l"/>
                <a:tab pos="628650" algn="l"/>
                <a:tab pos="688975" algn="l"/>
                <a:tab pos="973138" algn="l"/>
                <a:tab pos="1258888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		not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Status</a:t>
            </a:r>
            <a:r>
              <a:rPr lang="en-US" sz="1400" noProof="1">
                <a:latin typeface="Calibri" panose="020F0502020204030204" pitchFamily="34" charset="0"/>
                <a:cs typeface="Consolas" panose="020B0609020204030204" pitchFamily="49" charset="0"/>
              </a:rPr>
              <a:t>_Indicated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 (Unit, Stream, Flag));</a:t>
            </a:r>
          </a:p>
          <a:p>
            <a:pPr>
              <a:tabLst>
                <a:tab pos="285750" algn="l"/>
                <a:tab pos="628650" algn="l"/>
                <a:tab pos="688975" algn="l"/>
              </a:tabLst>
            </a:pPr>
            <a:endParaRPr lang="en-US" sz="1400" noProof="1" smtClean="0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spcBef>
                <a:spcPts val="1200"/>
              </a:spcBef>
              <a:tabLst>
                <a:tab pos="285750" algn="l"/>
                <a:tab pos="628650" algn="l"/>
                <a:tab pos="688975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function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Status_Indicated</a:t>
            </a:r>
          </a:p>
          <a:p>
            <a:pPr>
              <a:tabLst>
                <a:tab pos="285750" algn="l"/>
                <a:tab pos="344488" algn="l"/>
                <a:tab pos="688975" algn="l"/>
                <a:tab pos="914400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(Unit   	: DMA_Controller;</a:t>
            </a:r>
          </a:p>
          <a:p>
            <a:pPr>
              <a:tabLst>
                <a:tab pos="285750" algn="l"/>
                <a:tab pos="344488" algn="l"/>
                <a:tab pos="688975" algn="l"/>
                <a:tab pos="914400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	Stream	: DMA_Stream_Selector;</a:t>
            </a:r>
          </a:p>
          <a:p>
            <a:pPr>
              <a:tabLst>
                <a:tab pos="285750" algn="l"/>
                <a:tab pos="344488" algn="l"/>
                <a:tab pos="688975" algn="l"/>
                <a:tab pos="914400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	Flag   	: DMA_Status_Flag)</a:t>
            </a:r>
          </a:p>
          <a:p>
            <a:pPr>
              <a:tabLst>
                <a:tab pos="285750" algn="l"/>
                <a:tab pos="628650" algn="l"/>
                <a:tab pos="688975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	return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Boolean;</a:t>
            </a:r>
          </a:p>
          <a:p>
            <a:pPr>
              <a:tabLst>
                <a:tab pos="285750" algn="l"/>
                <a:tab pos="628650" algn="l"/>
                <a:tab pos="688975" algn="l"/>
              </a:tabLst>
            </a:pPr>
            <a:endParaRPr lang="en-US" sz="1400" i="0" kern="1200" noProof="1">
              <a:latin typeface="Calibri" panose="020F0502020204030204" pitchFamily="34" charset="0"/>
              <a:cs typeface="Consolas" panose="020B0609020204030204" pitchFamily="49" charset="0"/>
            </a:endParaRPr>
          </a:p>
          <a:p>
            <a:pPr>
              <a:tabLst>
                <a:tab pos="285750" algn="l"/>
                <a:tab pos="628650" algn="l"/>
                <a:tab pos="688975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…</a:t>
            </a:r>
            <a:endParaRPr lang="en-US" sz="1400" i="0" kern="1200" noProof="1" smtClean="0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2645" y="3065229"/>
            <a:ext cx="2192628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600" i="0" kern="1200" dirty="0" smtClean="0"/>
              <a:t>Guarantees no flags remain set after call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224911" y="3893048"/>
            <a:ext cx="152400" cy="14188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urved Connector 7"/>
          <p:cNvCxnSpPr>
            <a:stCxn id="6" idx="2"/>
            <a:endCxn id="7" idx="3"/>
          </p:cNvCxnSpPr>
          <p:nvPr/>
        </p:nvCxnSpPr>
        <p:spPr bwMode="auto">
          <a:xfrm rot="5400000">
            <a:off x="6406143" y="3621172"/>
            <a:ext cx="313985" cy="371648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5249717" y="4648200"/>
            <a:ext cx="3665683" cy="138499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pPr>
              <a:tabLst>
                <a:tab pos="282575" algn="l"/>
                <a:tab pos="519113" algn="l"/>
                <a:tab pos="744538" algn="l"/>
              </a:tabLst>
            </a:pPr>
            <a:r>
              <a:rPr lang="en-US" sz="1400" i="1" kern="1200" dirty="0" smtClean="0">
                <a:latin typeface="Calibri" panose="020F0502020204030204" pitchFamily="34" charset="0"/>
              </a:rPr>
              <a:t>for Flag in </a:t>
            </a:r>
            <a:r>
              <a:rPr lang="en-US" sz="1400" i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DMA_Status_Flag loop</a:t>
            </a:r>
          </a:p>
          <a:p>
            <a:pPr>
              <a:tabLst>
                <a:tab pos="282575" algn="l"/>
                <a:tab pos="519113" algn="l"/>
                <a:tab pos="744538" algn="l"/>
              </a:tabLst>
            </a:pPr>
            <a:r>
              <a:rPr lang="en-US" sz="1400" i="1" kern="12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if Status_Indicated (Unit, Stream, Flag) then</a:t>
            </a:r>
          </a:p>
          <a:p>
            <a:pPr>
              <a:tabLst>
                <a:tab pos="282575" algn="l"/>
                <a:tab pos="519113" algn="l"/>
                <a:tab pos="744538" algn="l"/>
              </a:tabLst>
            </a:pPr>
            <a:r>
              <a:rPr lang="en-US" sz="1400" i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		return False;</a:t>
            </a:r>
          </a:p>
          <a:p>
            <a:pPr>
              <a:tabLst>
                <a:tab pos="282575" algn="l"/>
                <a:tab pos="519113" algn="l"/>
                <a:tab pos="744538" algn="l"/>
              </a:tabLst>
            </a:pPr>
            <a:r>
              <a:rPr lang="en-US" sz="1400" i="1" kern="12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end if;</a:t>
            </a:r>
          </a:p>
          <a:p>
            <a:pPr>
              <a:tabLst>
                <a:tab pos="282575" algn="l"/>
                <a:tab pos="519113" algn="l"/>
                <a:tab pos="744538" algn="l"/>
              </a:tabLst>
            </a:pPr>
            <a:r>
              <a:rPr lang="en-US" sz="1400" i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end loop;</a:t>
            </a:r>
          </a:p>
          <a:p>
            <a:pPr>
              <a:tabLst>
                <a:tab pos="282575" algn="l"/>
                <a:tab pos="519113" algn="l"/>
                <a:tab pos="744538" algn="l"/>
              </a:tabLst>
            </a:pPr>
            <a:r>
              <a:rPr lang="en-US" sz="1400" i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return True;</a:t>
            </a:r>
          </a:p>
        </p:txBody>
      </p:sp>
    </p:spTree>
    <p:extLst>
      <p:ext uri="{BB962C8B-B14F-4D97-AF65-F5344CB8AC3E}">
        <p14:creationId xmlns:p14="http://schemas.microsoft.com/office/powerpoint/2010/main" val="58453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Contracts In 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Exist implicitly in facilities you may be using already </a:t>
            </a:r>
            <a:endParaRPr lang="en-US" dirty="0"/>
          </a:p>
          <a:p>
            <a:pPr lvl="1"/>
            <a:r>
              <a:rPr lang="en-US" dirty="0" smtClean="0"/>
              <a:t>Exceptions</a:t>
            </a:r>
            <a:endParaRPr lang="en-US" dirty="0"/>
          </a:p>
          <a:p>
            <a:pPr lvl="1"/>
            <a:r>
              <a:rPr lang="en-US" dirty="0"/>
              <a:t>Range specifications</a:t>
            </a:r>
          </a:p>
          <a:p>
            <a:pPr lvl="1"/>
            <a:r>
              <a:rPr lang="en-US" dirty="0"/>
              <a:t>Subtypes</a:t>
            </a:r>
          </a:p>
          <a:p>
            <a:pPr lvl="1"/>
            <a:r>
              <a:rPr lang="en-US" dirty="0"/>
              <a:t>Parameter modes</a:t>
            </a:r>
          </a:p>
          <a:p>
            <a:pPr lvl="1"/>
            <a:r>
              <a:rPr lang="en-US" dirty="0" smtClean="0"/>
              <a:t>OOP interface </a:t>
            </a:r>
            <a:r>
              <a:rPr lang="en-US" dirty="0"/>
              <a:t>types</a:t>
            </a:r>
          </a:p>
          <a:p>
            <a:pPr lvl="1"/>
            <a:r>
              <a:rPr lang="en-US" dirty="0"/>
              <a:t>et </a:t>
            </a:r>
            <a:r>
              <a:rPr lang="en-US" dirty="0" smtClean="0"/>
              <a:t>cetera</a:t>
            </a:r>
          </a:p>
          <a:p>
            <a:r>
              <a:rPr lang="en-US" dirty="0" smtClean="0"/>
              <a:t>Are explicitly supported</a:t>
            </a:r>
          </a:p>
          <a:p>
            <a:pPr lvl="1"/>
            <a:r>
              <a:rPr lang="en-US" dirty="0" smtClean="0"/>
              <a:t>Low-level assertions</a:t>
            </a:r>
          </a:p>
          <a:p>
            <a:pPr lvl="1"/>
            <a:r>
              <a:rPr lang="en-US" dirty="0" smtClean="0"/>
              <a:t>Routine-oriented contracts</a:t>
            </a:r>
          </a:p>
          <a:p>
            <a:pPr lvl="1"/>
            <a:r>
              <a:rPr lang="en-US" dirty="0" smtClean="0"/>
              <a:t>Type-oriented contracts</a:t>
            </a:r>
            <a:endParaRPr lang="en-US" dirty="0"/>
          </a:p>
          <a:p>
            <a:pPr lvl="1"/>
            <a:r>
              <a:rPr lang="en-US" dirty="0" smtClean="0"/>
              <a:t>Including OOP and concurrency contexts</a:t>
            </a:r>
          </a:p>
        </p:txBody>
      </p:sp>
      <p:pic>
        <p:nvPicPr>
          <p:cNvPr id="4" name="Picture 2" descr="http://digitalworlddesigns.files.wordpress.com/2011/06/contract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819400"/>
            <a:ext cx="2092902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77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2205383" y="5791200"/>
            <a:ext cx="4038600" cy="525200"/>
          </a:xfrm>
          <a:prstGeom prst="roundRect">
            <a:avLst/>
          </a:prstGeom>
          <a:solidFill>
            <a:srgbClr val="C4DFF5">
              <a:alpha val="4902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Referring To Incoming Composite Values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Attribute 'Old is convenient for scalar types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Less convenient for record &amp; array types if there is much to express</a:t>
            </a:r>
          </a:p>
          <a:p>
            <a:r>
              <a:rPr lang="en-US" dirty="0" smtClean="0"/>
              <a:t>A not very complex but illustrative example: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219200" y="4800600"/>
            <a:ext cx="5414174" cy="1515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0"/>
              </a:spcBef>
              <a:tabLst>
                <a:tab pos="285750" algn="l"/>
                <a:tab pos="688975" algn="l"/>
                <a:tab pos="973138" algn="l"/>
                <a:tab pos="1258888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type </a:t>
            </a:r>
            <a:r>
              <a:rPr lang="en-US" sz="1400" noProof="1" smtClean="0">
                <a:latin typeface="Calibri" panose="020F0502020204030204" pitchFamily="34" charset="0"/>
              </a:rPr>
              <a:t>Integer_Array </a:t>
            </a:r>
            <a:r>
              <a:rPr lang="en-US" sz="1400" b="1" noProof="1" smtClean="0">
                <a:latin typeface="Calibri" panose="020F0502020204030204" pitchFamily="34" charset="0"/>
              </a:rPr>
              <a:t>is array </a:t>
            </a:r>
            <a:r>
              <a:rPr lang="en-US" sz="1400" noProof="1" smtClean="0">
                <a:latin typeface="Calibri" panose="020F0502020204030204" pitchFamily="34" charset="0"/>
              </a:rPr>
              <a:t>(Positive </a:t>
            </a:r>
            <a:r>
              <a:rPr lang="en-US" sz="1400" b="1" noProof="1" smtClean="0">
                <a:latin typeface="Calibri" panose="020F0502020204030204" pitchFamily="34" charset="0"/>
              </a:rPr>
              <a:t>range </a:t>
            </a:r>
            <a:r>
              <a:rPr lang="en-US" sz="1400" noProof="1" smtClean="0">
                <a:latin typeface="Calibri" panose="020F0502020204030204" pitchFamily="34" charset="0"/>
              </a:rPr>
              <a:t>&lt;&gt;) </a:t>
            </a:r>
            <a:r>
              <a:rPr lang="en-US" sz="1400" b="1" noProof="1" smtClean="0">
                <a:latin typeface="Calibri" panose="020F0502020204030204" pitchFamily="34" charset="0"/>
              </a:rPr>
              <a:t>of </a:t>
            </a:r>
            <a:r>
              <a:rPr lang="en-US" sz="1400" noProof="1" smtClean="0">
                <a:latin typeface="Calibri" panose="020F0502020204030204" pitchFamily="34" charset="0"/>
              </a:rPr>
              <a:t>Integer;</a:t>
            </a:r>
          </a:p>
          <a:p>
            <a:pPr>
              <a:spcBef>
                <a:spcPts val="1800"/>
              </a:spcBef>
              <a:tabLst>
                <a:tab pos="285750" algn="l"/>
                <a:tab pos="688975" algn="l"/>
                <a:tab pos="973138" algn="l"/>
                <a:tab pos="1258888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procedure </a:t>
            </a:r>
            <a:r>
              <a:rPr lang="en-US" sz="1400" noProof="1" smtClean="0">
                <a:latin typeface="Calibri" panose="020F0502020204030204" pitchFamily="34" charset="0"/>
              </a:rPr>
              <a:t>Zero_Slice (X : </a:t>
            </a:r>
            <a:r>
              <a:rPr lang="en-US" sz="1400" b="1" noProof="1" smtClean="0">
                <a:latin typeface="Calibri" panose="020F0502020204030204" pitchFamily="34" charset="0"/>
              </a:rPr>
              <a:t>in out </a:t>
            </a:r>
            <a:r>
              <a:rPr lang="en-US" sz="1400" noProof="1" smtClean="0">
                <a:latin typeface="Calibri" panose="020F0502020204030204" pitchFamily="34" charset="0"/>
              </a:rPr>
              <a:t>Integer_Array;  From, To : Positive) </a:t>
            </a:r>
            <a:r>
              <a:rPr lang="en-US" sz="1400" b="1" noProof="1" smtClean="0">
                <a:latin typeface="Calibri" panose="020F0502020204030204" pitchFamily="34" charset="0"/>
              </a:rPr>
              <a:t>with</a:t>
            </a:r>
          </a:p>
          <a:p>
            <a:pPr>
              <a:spcBef>
                <a:spcPts val="300"/>
              </a:spcBef>
              <a:tabLst>
                <a:tab pos="285750" algn="l"/>
                <a:tab pos="688975" algn="l"/>
                <a:tab pos="973138" algn="l"/>
                <a:tab pos="12588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Pre	=&gt;	… ,</a:t>
            </a:r>
          </a:p>
          <a:p>
            <a:pPr>
              <a:spcBef>
                <a:spcPts val="300"/>
              </a:spcBef>
              <a:tabLst>
                <a:tab pos="285750" algn="l"/>
                <a:tab pos="688975" algn="l"/>
                <a:tab pos="973138" algn="l"/>
                <a:tab pos="12588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Post	=&gt;	(</a:t>
            </a:r>
            <a:r>
              <a:rPr lang="en-US" sz="1400" b="1" noProof="1" smtClean="0">
                <a:latin typeface="Calibri" panose="020F0502020204030204" pitchFamily="34" charset="0"/>
              </a:rPr>
              <a:t>for all </a:t>
            </a:r>
            <a:r>
              <a:rPr lang="en-US" sz="1400" noProof="1" smtClean="0">
                <a:latin typeface="Calibri" panose="020F0502020204030204" pitchFamily="34" charset="0"/>
              </a:rPr>
              <a:t>J </a:t>
            </a:r>
            <a:r>
              <a:rPr lang="en-US" sz="1400" b="1" noProof="1" smtClean="0">
                <a:latin typeface="Calibri" panose="020F0502020204030204" pitchFamily="34" charset="0"/>
              </a:rPr>
              <a:t>in </a:t>
            </a:r>
            <a:r>
              <a:rPr lang="en-US" sz="1400" noProof="1" smtClean="0">
                <a:latin typeface="Calibri" panose="020F0502020204030204" pitchFamily="34" charset="0"/>
              </a:rPr>
              <a:t>X'Range =&gt;</a:t>
            </a:r>
          </a:p>
          <a:p>
            <a:pPr>
              <a:spcBef>
                <a:spcPts val="300"/>
              </a:spcBef>
              <a:tabLst>
                <a:tab pos="285750" algn="l"/>
                <a:tab pos="688975" algn="l"/>
                <a:tab pos="973138" algn="l"/>
                <a:tab pos="12588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			(</a:t>
            </a:r>
            <a:r>
              <a:rPr lang="en-US" sz="1400" b="1" noProof="1" smtClean="0">
                <a:latin typeface="Calibri" panose="020F0502020204030204" pitchFamily="34" charset="0"/>
              </a:rPr>
              <a:t>if </a:t>
            </a:r>
            <a:r>
              <a:rPr lang="en-US" sz="1400" noProof="1" smtClean="0">
                <a:latin typeface="Calibri" panose="020F0502020204030204" pitchFamily="34" charset="0"/>
              </a:rPr>
              <a:t>J </a:t>
            </a:r>
            <a:r>
              <a:rPr lang="en-US" sz="1400" b="1" noProof="1" smtClean="0">
                <a:latin typeface="Calibri" panose="020F0502020204030204" pitchFamily="34" charset="0"/>
              </a:rPr>
              <a:t>in </a:t>
            </a:r>
            <a:r>
              <a:rPr lang="en-US" sz="1400" noProof="1" smtClean="0">
                <a:latin typeface="Calibri" panose="020F0502020204030204" pitchFamily="34" charset="0"/>
              </a:rPr>
              <a:t>From .. To </a:t>
            </a:r>
            <a:r>
              <a:rPr lang="en-US" sz="1400" b="1" noProof="1" smtClean="0">
                <a:latin typeface="Calibri" panose="020F0502020204030204" pitchFamily="34" charset="0"/>
              </a:rPr>
              <a:t>then </a:t>
            </a:r>
            <a:r>
              <a:rPr lang="en-US" sz="1400" noProof="1" smtClean="0">
                <a:latin typeface="Calibri" panose="020F0502020204030204" pitchFamily="34" charset="0"/>
              </a:rPr>
              <a:t>X(J) = 0 </a:t>
            </a:r>
            <a:r>
              <a:rPr lang="en-US" sz="1400" b="1" noProof="1" smtClean="0">
                <a:latin typeface="Calibri" panose="020F0502020204030204" pitchFamily="34" charset="0"/>
              </a:rPr>
              <a:t>else </a:t>
            </a:r>
            <a:r>
              <a:rPr lang="en-US" sz="1400" noProof="1" smtClean="0">
                <a:latin typeface="Calibri" panose="020F0502020204030204" pitchFamily="34" charset="0"/>
              </a:rPr>
              <a:t>X(J) = X'Old(J)));</a:t>
            </a:r>
            <a:endParaRPr lang="en-US" sz="1400" i="0" kern="1200" noProof="1" smtClean="0">
              <a:latin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09272" y="1828800"/>
            <a:ext cx="3675558" cy="815608"/>
            <a:chOff x="2209800" y="1600200"/>
            <a:chExt cx="3675558" cy="815608"/>
          </a:xfrm>
        </p:grpSpPr>
        <p:sp>
          <p:nvSpPr>
            <p:cNvPr id="8" name="Wave 7"/>
            <p:cNvSpPr/>
            <p:nvPr/>
          </p:nvSpPr>
          <p:spPr bwMode="auto">
            <a:xfrm>
              <a:off x="3747051" y="2151366"/>
              <a:ext cx="686830" cy="228600"/>
            </a:xfrm>
            <a:prstGeom prst="wave">
              <a:avLst>
                <a:gd name="adj1" fmla="val 7291"/>
                <a:gd name="adj2" fmla="val 0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1" u="none" strike="noStrike" cap="none" normalizeH="0" baseline="0" dirty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09800" y="1600200"/>
              <a:ext cx="3675558" cy="8156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tabLst>
                  <a:tab pos="288925" algn="l"/>
                </a:tabLst>
                <a:defRPr sz="1400" b="1" i="0"/>
              </a:lvl1pPr>
            </a:lstStyle>
            <a:p>
              <a:pPr>
                <a:tabLst>
                  <a:tab pos="339725" algn="l"/>
                  <a:tab pos="741363" algn="l"/>
                  <a:tab pos="1028700" algn="l"/>
                  <a:tab pos="1489075" algn="l"/>
                </a:tabLst>
              </a:pPr>
              <a:r>
                <a:rPr lang="en-US" noProof="1" smtClean="0">
                  <a:latin typeface="Calibri" pitchFamily="34" charset="0"/>
                </a:rPr>
                <a:t>procedure </a:t>
              </a:r>
              <a:r>
                <a:rPr lang="en-US" b="0" noProof="1" smtClean="0">
                  <a:latin typeface="Calibri" pitchFamily="34" charset="0"/>
                </a:rPr>
                <a:t>Increment (This : </a:t>
              </a:r>
              <a:r>
                <a:rPr lang="en-US" noProof="1" smtClean="0">
                  <a:latin typeface="Calibri" pitchFamily="34" charset="0"/>
                </a:rPr>
                <a:t>in out </a:t>
              </a:r>
              <a:r>
                <a:rPr lang="en-US" b="0" noProof="1" smtClean="0">
                  <a:latin typeface="Calibri" pitchFamily="34" charset="0"/>
                </a:rPr>
                <a:t>Integer) </a:t>
              </a:r>
              <a:r>
                <a:rPr lang="en-US" noProof="1" smtClean="0">
                  <a:latin typeface="Calibri" pitchFamily="34" charset="0"/>
                </a:rPr>
                <a:t>with</a:t>
              </a:r>
            </a:p>
            <a:p>
              <a:pPr>
                <a:spcBef>
                  <a:spcPts val="300"/>
                </a:spcBef>
                <a:tabLst>
                  <a:tab pos="339725" algn="l"/>
                  <a:tab pos="741363" algn="l"/>
                  <a:tab pos="1028700" algn="l"/>
                  <a:tab pos="1489075" algn="l"/>
                </a:tabLst>
              </a:pPr>
              <a:r>
                <a:rPr lang="en-US" b="0" noProof="1" smtClean="0">
                  <a:latin typeface="Calibri" pitchFamily="34" charset="0"/>
                </a:rPr>
                <a:t>	Pre	=&gt;	This &lt; Integer'Last,</a:t>
              </a:r>
            </a:p>
            <a:p>
              <a:pPr>
                <a:spcBef>
                  <a:spcPts val="300"/>
                </a:spcBef>
                <a:tabLst>
                  <a:tab pos="339725" algn="l"/>
                  <a:tab pos="741363" algn="l"/>
                  <a:tab pos="1028700" algn="l"/>
                  <a:tab pos="1489075" algn="l"/>
                </a:tabLst>
              </a:pPr>
              <a:r>
                <a:rPr lang="en-US" b="0" noProof="1" smtClean="0">
                  <a:latin typeface="Calibri" pitchFamily="34" charset="0"/>
                </a:rPr>
                <a:t>	Post	=&gt;	This = This'Old + 1;</a:t>
              </a:r>
              <a:endParaRPr lang="en-US" b="0" noProof="1">
                <a:latin typeface="Calibri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629401" y="5738336"/>
            <a:ext cx="1981200" cy="73866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i="0" kern="1200" dirty="0" smtClean="0"/>
              <a:t>X = </a:t>
            </a:r>
            <a:r>
              <a:rPr lang="en-US" sz="1400" i="0" kern="1200" dirty="0" err="1" smtClean="0"/>
              <a:t>X'Old</a:t>
            </a:r>
            <a:r>
              <a:rPr lang="en-US" sz="1400" i="0" kern="1200" dirty="0" smtClean="0"/>
              <a:t> except for the slice X(</a:t>
            </a:r>
            <a:r>
              <a:rPr lang="en-US" sz="1400" i="0" kern="1200" dirty="0" err="1" smtClean="0"/>
              <a:t>From..To</a:t>
            </a:r>
            <a:r>
              <a:rPr lang="en-US" sz="1400" i="0" kern="1200" dirty="0" smtClean="0"/>
              <a:t>) which are now all 0</a:t>
            </a:r>
          </a:p>
        </p:txBody>
      </p:sp>
      <p:cxnSp>
        <p:nvCxnSpPr>
          <p:cNvPr id="10" name="Curved Connector 9"/>
          <p:cNvCxnSpPr>
            <a:stCxn id="6" idx="1"/>
            <a:endCxn id="5" idx="3"/>
          </p:cNvCxnSpPr>
          <p:nvPr/>
        </p:nvCxnSpPr>
        <p:spPr bwMode="auto">
          <a:xfrm rot="10800000">
            <a:off x="6243983" y="6053800"/>
            <a:ext cx="385418" cy="53868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8100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“Update”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 convenient way to specify those parts of a composite value that are to be changed</a:t>
            </a:r>
          </a:p>
          <a:p>
            <a:r>
              <a:rPr lang="en-US" dirty="0" smtClean="0"/>
              <a:t>Much like an aggregate but only giving the changes</a:t>
            </a:r>
          </a:p>
          <a:p>
            <a:r>
              <a:rPr lang="en-US" dirty="0" smtClean="0"/>
              <a:t>Unchanged components’ values are taken from object to which attribute is applied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864913" y="3962400"/>
            <a:ext cx="5414174" cy="2372134"/>
            <a:chOff x="1996278" y="4267200"/>
            <a:chExt cx="5414174" cy="2372134"/>
          </a:xfrm>
        </p:grpSpPr>
        <p:sp>
          <p:nvSpPr>
            <p:cNvPr id="7" name="TextBox 6"/>
            <p:cNvSpPr txBox="1"/>
            <p:nvPr/>
          </p:nvSpPr>
          <p:spPr>
            <a:xfrm>
              <a:off x="1996278" y="4267200"/>
              <a:ext cx="5414174" cy="1069524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pPr>
                <a:spcBef>
                  <a:spcPts val="1800"/>
                </a:spcBef>
                <a:tabLst>
                  <a:tab pos="285750" algn="l"/>
                  <a:tab pos="688975" algn="l"/>
                  <a:tab pos="973138" algn="l"/>
                  <a:tab pos="1258888" algn="l"/>
                </a:tabLst>
              </a:pPr>
              <a:r>
                <a:rPr lang="en-US" sz="1400" b="1" noProof="1" smtClean="0">
                  <a:latin typeface="Calibri" panose="020F0502020204030204" pitchFamily="34" charset="0"/>
                </a:rPr>
                <a:t>procedure </a:t>
              </a:r>
              <a:r>
                <a:rPr lang="en-US" sz="1400" noProof="1" smtClean="0">
                  <a:latin typeface="Calibri" panose="020F0502020204030204" pitchFamily="34" charset="0"/>
                </a:rPr>
                <a:t>Zero_Slice (X :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in out </a:t>
              </a:r>
              <a:r>
                <a:rPr lang="en-US" sz="1400" noProof="1" smtClean="0">
                  <a:latin typeface="Calibri" panose="020F0502020204030204" pitchFamily="34" charset="0"/>
                </a:rPr>
                <a:t>Integer_Array;  From, To : Positive)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with</a:t>
              </a:r>
            </a:p>
            <a:p>
              <a:pPr>
                <a:spcBef>
                  <a:spcPts val="300"/>
                </a:spcBef>
                <a:tabLst>
                  <a:tab pos="285750" algn="l"/>
                  <a:tab pos="688975" algn="l"/>
                  <a:tab pos="973138" algn="l"/>
                  <a:tab pos="1258888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Pre	=&gt;	… ,</a:t>
              </a:r>
            </a:p>
            <a:p>
              <a:pPr>
                <a:spcBef>
                  <a:spcPts val="300"/>
                </a:spcBef>
                <a:tabLst>
                  <a:tab pos="285750" algn="l"/>
                  <a:tab pos="688975" algn="l"/>
                  <a:tab pos="973138" algn="l"/>
                  <a:tab pos="1258888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Post	=&gt;	(</a:t>
              </a:r>
              <a:r>
                <a:rPr lang="en-US" sz="1400" b="1" noProof="1" smtClean="0">
                  <a:latin typeface="Calibri" panose="020F0502020204030204" pitchFamily="34" charset="0"/>
                </a:rPr>
                <a:t>for all </a:t>
              </a:r>
              <a:r>
                <a:rPr lang="en-US" sz="1400" noProof="1" smtClean="0">
                  <a:latin typeface="Calibri" panose="020F0502020204030204" pitchFamily="34" charset="0"/>
                </a:rPr>
                <a:t>J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in </a:t>
              </a:r>
              <a:r>
                <a:rPr lang="en-US" sz="1400" noProof="1" smtClean="0">
                  <a:latin typeface="Calibri" panose="020F0502020204030204" pitchFamily="34" charset="0"/>
                </a:rPr>
                <a:t>X'Range =&gt;</a:t>
              </a:r>
            </a:p>
            <a:p>
              <a:pPr>
                <a:spcBef>
                  <a:spcPts val="300"/>
                </a:spcBef>
                <a:tabLst>
                  <a:tab pos="285750" algn="l"/>
                  <a:tab pos="688975" algn="l"/>
                  <a:tab pos="973138" algn="l"/>
                  <a:tab pos="1258888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			(</a:t>
              </a:r>
              <a:r>
                <a:rPr lang="en-US" sz="1400" b="1" noProof="1" smtClean="0">
                  <a:latin typeface="Calibri" panose="020F0502020204030204" pitchFamily="34" charset="0"/>
                </a:rPr>
                <a:t>if </a:t>
              </a:r>
              <a:r>
                <a:rPr lang="en-US" sz="1400" noProof="1" smtClean="0">
                  <a:latin typeface="Calibri" panose="020F0502020204030204" pitchFamily="34" charset="0"/>
                </a:rPr>
                <a:t>J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in </a:t>
              </a:r>
              <a:r>
                <a:rPr lang="en-US" sz="1400" noProof="1" smtClean="0">
                  <a:latin typeface="Calibri" panose="020F0502020204030204" pitchFamily="34" charset="0"/>
                </a:rPr>
                <a:t>From .. To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then </a:t>
              </a:r>
              <a:r>
                <a:rPr lang="en-US" sz="1400" noProof="1" smtClean="0">
                  <a:latin typeface="Calibri" panose="020F0502020204030204" pitchFamily="34" charset="0"/>
                </a:rPr>
                <a:t>X(J) = 0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else </a:t>
              </a:r>
              <a:r>
                <a:rPr lang="en-US" sz="1400" noProof="1" smtClean="0">
                  <a:latin typeface="Calibri" panose="020F0502020204030204" pitchFamily="34" charset="0"/>
                </a:rPr>
                <a:t>X(J) = X'Old(J)));</a:t>
              </a:r>
              <a:endParaRPr lang="en-US" sz="1400" i="0" kern="1200" noProof="1" smtClean="0">
                <a:latin typeface="Calibri" panose="020F050202020403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996278" y="5823726"/>
              <a:ext cx="5414174" cy="815608"/>
              <a:chOff x="1996278" y="5823726"/>
              <a:chExt cx="5414174" cy="815608"/>
            </a:xfrm>
          </p:grpSpPr>
          <p:sp>
            <p:nvSpPr>
              <p:cNvPr id="9" name="Double Wave 8"/>
              <p:cNvSpPr/>
              <p:nvPr/>
            </p:nvSpPr>
            <p:spPr bwMode="auto">
              <a:xfrm>
                <a:off x="3200400" y="6382018"/>
                <a:ext cx="2133600" cy="228600"/>
              </a:xfrm>
              <a:prstGeom prst="doubleWav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/>
                  </a14:hiddenLine>
                </a:ext>
              </a:extLst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996278" y="5823726"/>
                <a:ext cx="5414174" cy="815608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  <a:prstDash val="sysDot"/>
              </a:ln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800"/>
                  </a:spcBef>
                  <a:tabLst>
                    <a:tab pos="285750" algn="l"/>
                    <a:tab pos="688975" algn="l"/>
                    <a:tab pos="973138" algn="l"/>
                    <a:tab pos="1258888" algn="l"/>
                  </a:tabLst>
                </a:pPr>
                <a:r>
                  <a:rPr lang="en-US" sz="1400" b="1" noProof="1" smtClean="0">
                    <a:latin typeface="Calibri" panose="020F0502020204030204" pitchFamily="34" charset="0"/>
                  </a:rPr>
                  <a:t>procedure </a:t>
                </a:r>
                <a:r>
                  <a:rPr lang="en-US" sz="1400" noProof="1" smtClean="0">
                    <a:latin typeface="Calibri" panose="020F0502020204030204" pitchFamily="34" charset="0"/>
                  </a:rPr>
                  <a:t>Zero_Slice (X : </a:t>
                </a:r>
                <a:r>
                  <a:rPr lang="en-US" sz="1400" b="1" noProof="1" smtClean="0">
                    <a:latin typeface="Calibri" panose="020F0502020204030204" pitchFamily="34" charset="0"/>
                  </a:rPr>
                  <a:t>in out </a:t>
                </a:r>
                <a:r>
                  <a:rPr lang="en-US" sz="1400" noProof="1" smtClean="0">
                    <a:latin typeface="Calibri" panose="020F0502020204030204" pitchFamily="34" charset="0"/>
                  </a:rPr>
                  <a:t>Integer_Array;  From, To : Positive) </a:t>
                </a:r>
                <a:r>
                  <a:rPr lang="en-US" sz="1400" b="1" noProof="1" smtClean="0">
                    <a:latin typeface="Calibri" panose="020F0502020204030204" pitchFamily="34" charset="0"/>
                  </a:rPr>
                  <a:t>with</a:t>
                </a:r>
              </a:p>
              <a:p>
                <a:pPr>
                  <a:spcBef>
                    <a:spcPts val="300"/>
                  </a:spcBef>
                  <a:tabLst>
                    <a:tab pos="285750" algn="l"/>
                    <a:tab pos="688975" algn="l"/>
                    <a:tab pos="973138" algn="l"/>
                    <a:tab pos="1258888" algn="l"/>
                  </a:tabLst>
                </a:pPr>
                <a:r>
                  <a:rPr lang="en-US" sz="1400" noProof="1" smtClean="0">
                    <a:latin typeface="Calibri" panose="020F0502020204030204" pitchFamily="34" charset="0"/>
                  </a:rPr>
                  <a:t>	Pre	=&gt;	… ,</a:t>
                </a:r>
              </a:p>
              <a:p>
                <a:pPr>
                  <a:spcBef>
                    <a:spcPts val="300"/>
                  </a:spcBef>
                  <a:tabLst>
                    <a:tab pos="285750" algn="l"/>
                    <a:tab pos="688975" algn="l"/>
                    <a:tab pos="973138" algn="l"/>
                    <a:tab pos="1258888" algn="l"/>
                  </a:tabLst>
                </a:pPr>
                <a:r>
                  <a:rPr lang="en-US" sz="1400" noProof="1" smtClean="0">
                    <a:latin typeface="Calibri" panose="020F0502020204030204" pitchFamily="34" charset="0"/>
                  </a:rPr>
                  <a:t>	Post =&gt; X = X'Old'Update(From .. To =&gt; 0);</a:t>
                </a:r>
                <a:endParaRPr lang="en-US" sz="1400" i="0" kern="1200" noProof="1" smtClean="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1" name="Down Arrow 10"/>
            <p:cNvSpPr/>
            <p:nvPr/>
          </p:nvSpPr>
          <p:spPr bwMode="auto">
            <a:xfrm>
              <a:off x="4360465" y="5410200"/>
              <a:ext cx="685800" cy="304800"/>
            </a:xfrm>
            <a:prstGeom prst="downArrow">
              <a:avLst>
                <a:gd name="adj1" fmla="val 68035"/>
                <a:gd name="adj2" fmla="val 50000"/>
              </a:avLst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324600" y="5981837"/>
            <a:ext cx="1981200" cy="73866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i="0" kern="1200" dirty="0" smtClean="0"/>
              <a:t>X = </a:t>
            </a:r>
            <a:r>
              <a:rPr lang="en-US" sz="1400" i="0" kern="1200" dirty="0" err="1" smtClean="0"/>
              <a:t>X'Old</a:t>
            </a:r>
            <a:r>
              <a:rPr lang="en-US" sz="1400" i="0" kern="1200" dirty="0" smtClean="0"/>
              <a:t> except for the slice X(</a:t>
            </a:r>
            <a:r>
              <a:rPr lang="en-US" sz="1400" i="0" kern="1200" dirty="0" err="1" smtClean="0"/>
              <a:t>From..To</a:t>
            </a:r>
            <a:r>
              <a:rPr lang="en-US" sz="1400" i="0" kern="1200" dirty="0" smtClean="0"/>
              <a:t>) which are now all 0</a:t>
            </a:r>
          </a:p>
        </p:txBody>
      </p:sp>
    </p:spTree>
    <p:extLst>
      <p:ext uri="{BB962C8B-B14F-4D97-AF65-F5344CB8AC3E}">
        <p14:creationId xmlns:p14="http://schemas.microsoft.com/office/powerpoint/2010/main" val="415252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Syntax for Array &amp; Record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Much like an aggregate using the “named association” format</a:t>
            </a:r>
          </a:p>
          <a:p>
            <a:pPr lvl="1"/>
            <a:r>
              <a:rPr lang="en-US" dirty="0" smtClean="0"/>
              <a:t>But incomplete, of course</a:t>
            </a:r>
          </a:p>
          <a:p>
            <a:r>
              <a:rPr lang="en-US" dirty="0" smtClean="0"/>
              <a:t>For arrays:</a:t>
            </a:r>
          </a:p>
          <a:p>
            <a:endParaRPr lang="en-US" dirty="0"/>
          </a:p>
          <a:p>
            <a:r>
              <a:rPr lang="en-US" dirty="0" smtClean="0"/>
              <a:t>For records: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62037" y="3166646"/>
            <a:ext cx="3425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0" kern="1200" dirty="0" smtClean="0">
                <a:latin typeface="Calibri" panose="020F0502020204030204" pitchFamily="34" charset="0"/>
              </a:rPr>
              <a:t>(Index-Value =&gt; Component-Value, … 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2037" y="4766846"/>
            <a:ext cx="3990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</a:rPr>
              <a:t>(</a:t>
            </a:r>
            <a:r>
              <a:rPr lang="en-US" sz="1600" dirty="0" smtClean="0">
                <a:latin typeface="Calibri" panose="020F0502020204030204" pitchFamily="34" charset="0"/>
              </a:rPr>
              <a:t>Component-Name =&gt; </a:t>
            </a:r>
            <a:r>
              <a:rPr lang="en-US" sz="1600" i="0" kern="1200" dirty="0" smtClean="0">
                <a:latin typeface="Calibri" panose="020F0502020204030204" pitchFamily="34" charset="0"/>
              </a:rPr>
              <a:t>Component-Value, … )</a:t>
            </a:r>
          </a:p>
        </p:txBody>
      </p:sp>
    </p:spTree>
    <p:extLst>
      <p:ext uri="{BB962C8B-B14F-4D97-AF65-F5344CB8AC3E}">
        <p14:creationId xmlns:p14="http://schemas.microsoft.com/office/powerpoint/2010/main" val="277717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uble Wave 6"/>
          <p:cNvSpPr/>
          <p:nvPr/>
        </p:nvSpPr>
        <p:spPr bwMode="auto">
          <a:xfrm>
            <a:off x="3048000" y="4235296"/>
            <a:ext cx="2157474" cy="228600"/>
          </a:xfrm>
          <a:prstGeom prst="double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Attribute Underneath the Hood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 temporary copy of the object is created</a:t>
            </a:r>
          </a:p>
          <a:p>
            <a:r>
              <a:rPr lang="en-US" dirty="0" smtClean="0"/>
              <a:t>Changes specified by Update are applied, in order given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3196488"/>
            <a:ext cx="54141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800"/>
              </a:spcBef>
              <a:tabLst>
                <a:tab pos="285750" algn="l"/>
                <a:tab pos="688975" algn="l"/>
                <a:tab pos="973138" algn="l"/>
                <a:tab pos="1258888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procedure </a:t>
            </a:r>
            <a:r>
              <a:rPr lang="en-US" sz="1400" noProof="1" smtClean="0">
                <a:latin typeface="Calibri" panose="020F0502020204030204" pitchFamily="34" charset="0"/>
              </a:rPr>
              <a:t>Zero_Slice (X : </a:t>
            </a:r>
            <a:r>
              <a:rPr lang="en-US" sz="1400" b="1" noProof="1" smtClean="0">
                <a:latin typeface="Calibri" panose="020F0502020204030204" pitchFamily="34" charset="0"/>
              </a:rPr>
              <a:t>in out </a:t>
            </a:r>
            <a:r>
              <a:rPr lang="en-US" sz="1400" noProof="1" smtClean="0">
                <a:latin typeface="Calibri" panose="020F0502020204030204" pitchFamily="34" charset="0"/>
              </a:rPr>
              <a:t>Integer_Array;  From, To : Positive) </a:t>
            </a:r>
            <a:r>
              <a:rPr lang="en-US" sz="1400" b="1" noProof="1" smtClean="0">
                <a:latin typeface="Calibri" panose="020F0502020204030204" pitchFamily="34" charset="0"/>
              </a:rPr>
              <a:t>with</a:t>
            </a:r>
          </a:p>
          <a:p>
            <a:pPr>
              <a:spcBef>
                <a:spcPts val="300"/>
              </a:spcBef>
              <a:tabLst>
                <a:tab pos="285750" algn="l"/>
                <a:tab pos="688975" algn="l"/>
                <a:tab pos="973138" algn="l"/>
                <a:tab pos="12588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Pre	=&gt;	From &lt;= To </a:t>
            </a:r>
            <a:r>
              <a:rPr lang="en-US" sz="14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285750" algn="l"/>
                <a:tab pos="688975" algn="l"/>
                <a:tab pos="973138" algn="l"/>
                <a:tab pos="1258888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             </a:t>
            </a:r>
            <a:r>
              <a:rPr lang="en-US" sz="1400" noProof="1" smtClean="0">
                <a:latin typeface="Calibri" panose="020F0502020204030204" pitchFamily="34" charset="0"/>
              </a:rPr>
              <a:t>		From </a:t>
            </a:r>
            <a:r>
              <a:rPr lang="en-US" sz="1400" b="1" noProof="1" smtClean="0">
                <a:latin typeface="Calibri" panose="020F0502020204030204" pitchFamily="34" charset="0"/>
              </a:rPr>
              <a:t>in </a:t>
            </a:r>
            <a:r>
              <a:rPr lang="en-US" sz="1400" noProof="1" smtClean="0">
                <a:latin typeface="Calibri" panose="020F0502020204030204" pitchFamily="34" charset="0"/>
              </a:rPr>
              <a:t>X'Range </a:t>
            </a:r>
            <a:r>
              <a:rPr lang="en-US" sz="14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285750" algn="l"/>
                <a:tab pos="688975" algn="l"/>
                <a:tab pos="973138" algn="l"/>
                <a:tab pos="12588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		To </a:t>
            </a:r>
            <a:r>
              <a:rPr lang="en-US" sz="1400" b="1" noProof="1" smtClean="0">
                <a:latin typeface="Calibri" panose="020F0502020204030204" pitchFamily="34" charset="0"/>
              </a:rPr>
              <a:t>in </a:t>
            </a:r>
            <a:r>
              <a:rPr lang="en-US" sz="1400" noProof="1" smtClean="0">
                <a:latin typeface="Calibri" panose="020F0502020204030204" pitchFamily="34" charset="0"/>
              </a:rPr>
              <a:t>X'Range,</a:t>
            </a:r>
          </a:p>
          <a:p>
            <a:pPr>
              <a:spcBef>
                <a:spcPts val="300"/>
              </a:spcBef>
              <a:tabLst>
                <a:tab pos="285750" algn="l"/>
                <a:tab pos="688975" algn="l"/>
                <a:tab pos="973138" algn="l"/>
                <a:tab pos="12588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Post	=&gt;	X = X'Old'Update(From .. To =&gt; 0);</a:t>
            </a:r>
            <a:endParaRPr lang="en-US" sz="1400" i="0" kern="1200" noProof="1" smtClean="0">
              <a:latin typeface="Calibri" panose="020F0502020204030204" pitchFamily="34" charset="0"/>
            </a:endParaRPr>
          </a:p>
        </p:txBody>
      </p:sp>
      <p:cxnSp>
        <p:nvCxnSpPr>
          <p:cNvPr id="10" name="Curved Connector 9"/>
          <p:cNvCxnSpPr>
            <a:stCxn id="11" idx="2"/>
            <a:endCxn id="18" idx="1"/>
          </p:cNvCxnSpPr>
          <p:nvPr/>
        </p:nvCxnSpPr>
        <p:spPr bwMode="auto">
          <a:xfrm rot="16200000" flipH="1">
            <a:off x="4006018" y="4301168"/>
            <a:ext cx="759910" cy="1134053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Rounded Rectangle 10"/>
          <p:cNvSpPr/>
          <p:nvPr/>
        </p:nvSpPr>
        <p:spPr bwMode="auto">
          <a:xfrm>
            <a:off x="3720775" y="4313248"/>
            <a:ext cx="196343" cy="17499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953000" y="4986540"/>
            <a:ext cx="2929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i="0" kern="1200" dirty="0" smtClean="0">
                <a:latin typeface="Calibri" panose="020F0502020204030204" pitchFamily="34" charset="0"/>
              </a:rPr>
              <a:t>temp := </a:t>
            </a:r>
            <a:r>
              <a:rPr lang="en-US" sz="1400" i="0" kern="1200" dirty="0" err="1" smtClean="0">
                <a:latin typeface="Calibri" panose="020F0502020204030204" pitchFamily="34" charset="0"/>
              </a:rPr>
              <a:t>X'Old</a:t>
            </a:r>
            <a:endParaRPr lang="en-US" sz="1400" i="0" kern="1200" dirty="0" smtClean="0">
              <a:latin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i="0" kern="1200" dirty="0" smtClean="0">
                <a:latin typeface="Calibri" panose="020F0502020204030204" pitchFamily="34" charset="0"/>
              </a:rPr>
              <a:t>temp (From .. To) := (others =&gt; 0)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85384" y="5860511"/>
            <a:ext cx="83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kern="1200" dirty="0" smtClean="0">
                <a:latin typeface="Calibri" panose="020F0502020204030204" pitchFamily="34" charset="0"/>
              </a:rPr>
              <a:t>X = temp</a:t>
            </a:r>
          </a:p>
        </p:txBody>
      </p:sp>
      <p:sp>
        <p:nvSpPr>
          <p:cNvPr id="24" name="Rounded Rectangle 23"/>
          <p:cNvSpPr/>
          <p:nvPr/>
        </p:nvSpPr>
        <p:spPr bwMode="auto">
          <a:xfrm>
            <a:off x="2775457" y="4313248"/>
            <a:ext cx="196343" cy="17499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Curved Connector 24"/>
          <p:cNvCxnSpPr>
            <a:stCxn id="24" idx="2"/>
            <a:endCxn id="21" idx="0"/>
          </p:cNvCxnSpPr>
          <p:nvPr/>
        </p:nvCxnSpPr>
        <p:spPr bwMode="auto">
          <a:xfrm rot="16200000" flipH="1">
            <a:off x="2451762" y="4910107"/>
            <a:ext cx="1372271" cy="52853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Curved Connector 28"/>
          <p:cNvCxnSpPr>
            <a:stCxn id="30" idx="1"/>
            <a:endCxn id="21" idx="0"/>
          </p:cNvCxnSpPr>
          <p:nvPr/>
        </p:nvCxnSpPr>
        <p:spPr bwMode="auto">
          <a:xfrm rot="10800000" flipV="1">
            <a:off x="3402166" y="5314541"/>
            <a:ext cx="917287" cy="545969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Rounded Rectangle 29"/>
          <p:cNvSpPr/>
          <p:nvPr/>
        </p:nvSpPr>
        <p:spPr bwMode="auto">
          <a:xfrm>
            <a:off x="4319452" y="5227046"/>
            <a:ext cx="196343" cy="17499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53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Is A General Purpose 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Especially useful within postconditions but allowed elsewhere too </a:t>
            </a:r>
          </a:p>
          <a:p>
            <a:pPr lvl="1"/>
            <a:r>
              <a:rPr lang="en-US" dirty="0" smtClean="0"/>
              <a:t>Including loop invariants, to be covered later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Not for limited types : original value is a copy of the value of the object to which Update is applied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7400" y="2664782"/>
            <a:ext cx="3814314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tabLst>
                <a:tab pos="230188" algn="l"/>
                <a:tab pos="458788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	type </a:t>
            </a:r>
            <a:r>
              <a:rPr lang="en-US" sz="1400" noProof="1" smtClean="0">
                <a:latin typeface="Calibri" panose="020F0502020204030204" pitchFamily="34" charset="0"/>
              </a:rPr>
              <a:t>List </a:t>
            </a:r>
            <a:r>
              <a:rPr lang="en-US" sz="1400" b="1" noProof="1" smtClean="0">
                <a:latin typeface="Calibri" panose="020F0502020204030204" pitchFamily="34" charset="0"/>
              </a:rPr>
              <a:t>is array </a:t>
            </a:r>
            <a:r>
              <a:rPr lang="en-US" sz="1400" noProof="1" smtClean="0">
                <a:latin typeface="Calibri" panose="020F0502020204030204" pitchFamily="34" charset="0"/>
              </a:rPr>
              <a:t>(Positive </a:t>
            </a:r>
            <a:r>
              <a:rPr lang="en-US" sz="1400" b="1" noProof="1" smtClean="0">
                <a:latin typeface="Calibri" panose="020F0502020204030204" pitchFamily="34" charset="0"/>
              </a:rPr>
              <a:t>range </a:t>
            </a:r>
            <a:r>
              <a:rPr lang="en-US" sz="1400" noProof="1" smtClean="0">
                <a:latin typeface="Calibri" panose="020F0502020204030204" pitchFamily="34" charset="0"/>
              </a:rPr>
              <a:t>&lt;&gt;) </a:t>
            </a:r>
            <a:r>
              <a:rPr lang="en-US" sz="1400" b="1" noProof="1" smtClean="0">
                <a:latin typeface="Calibri" panose="020F0502020204030204" pitchFamily="34" charset="0"/>
              </a:rPr>
              <a:t>of </a:t>
            </a:r>
            <a:r>
              <a:rPr lang="en-US" sz="1400" noProof="1" smtClean="0">
                <a:latin typeface="Calibri" panose="020F0502020204030204" pitchFamily="34" charset="0"/>
              </a:rPr>
              <a:t>Integer;</a:t>
            </a:r>
            <a:endParaRPr lang="en-US" sz="1400" b="1" noProof="1" smtClean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tabLst>
                <a:tab pos="230188" algn="l"/>
                <a:tab pos="4587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A, B : List (1 .. 10);    -- arbitrary </a:t>
            </a:r>
            <a:r>
              <a:rPr lang="en-US" sz="1400" noProof="1">
                <a:latin typeface="Calibri" panose="020F0502020204030204" pitchFamily="34" charset="0"/>
              </a:rPr>
              <a:t>bounds </a:t>
            </a:r>
            <a:endParaRPr lang="en-US" sz="1400" noProof="1" smtClean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tabLst>
                <a:tab pos="230188" algn="l"/>
                <a:tab pos="458788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begin</a:t>
            </a:r>
          </a:p>
          <a:p>
            <a:pPr>
              <a:spcBef>
                <a:spcPts val="400"/>
              </a:spcBef>
              <a:tabLst>
                <a:tab pos="230188" algn="l"/>
                <a:tab pos="4587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A := (</a:t>
            </a:r>
            <a:r>
              <a:rPr lang="en-US" sz="1400" b="1" noProof="1" smtClean="0">
                <a:latin typeface="Calibri" panose="020F0502020204030204" pitchFamily="34" charset="0"/>
              </a:rPr>
              <a:t>others </a:t>
            </a:r>
            <a:r>
              <a:rPr lang="en-US" sz="1400" noProof="1" smtClean="0">
                <a:latin typeface="Calibri" panose="020F0502020204030204" pitchFamily="34" charset="0"/>
              </a:rPr>
              <a:t>=&gt; 0);</a:t>
            </a:r>
          </a:p>
          <a:p>
            <a:pPr>
              <a:spcBef>
                <a:spcPts val="400"/>
              </a:spcBef>
              <a:tabLst>
                <a:tab pos="230188" algn="l"/>
                <a:tab pos="4587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B := A'Update (5 =&gt; 42);</a:t>
            </a:r>
          </a:p>
          <a:p>
            <a:pPr>
              <a:spcBef>
                <a:spcPts val="400"/>
              </a:spcBef>
              <a:tabLst>
                <a:tab pos="230188" algn="l"/>
                <a:tab pos="458788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	for </a:t>
            </a:r>
            <a:r>
              <a:rPr lang="en-US" sz="1400" noProof="1" smtClean="0">
                <a:latin typeface="Calibri" panose="020F0502020204030204" pitchFamily="34" charset="0"/>
              </a:rPr>
              <a:t>K </a:t>
            </a:r>
            <a:r>
              <a:rPr lang="en-US" sz="1400" b="1" noProof="1" smtClean="0">
                <a:latin typeface="Calibri" panose="020F0502020204030204" pitchFamily="34" charset="0"/>
              </a:rPr>
              <a:t>in </a:t>
            </a:r>
            <a:r>
              <a:rPr lang="en-US" sz="1400" noProof="1" smtClean="0">
                <a:latin typeface="Calibri" panose="020F0502020204030204" pitchFamily="34" charset="0"/>
              </a:rPr>
              <a:t>B'First .. B'Last - 1 </a:t>
            </a:r>
            <a:r>
              <a:rPr lang="en-US" sz="1400" b="1" noProof="1" smtClean="0">
                <a:latin typeface="Calibri" panose="020F0502020204030204" pitchFamily="34" charset="0"/>
              </a:rPr>
              <a:t>loop</a:t>
            </a:r>
          </a:p>
          <a:p>
            <a:pPr>
              <a:tabLst>
                <a:tab pos="230188" algn="l"/>
                <a:tab pos="4587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	Put (B (K)'Img &amp; ",");</a:t>
            </a:r>
          </a:p>
          <a:p>
            <a:pPr>
              <a:tabLst>
                <a:tab pos="230188" algn="l"/>
                <a:tab pos="458788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	end loop</a:t>
            </a:r>
            <a:r>
              <a:rPr lang="en-US" sz="1400" noProof="1" smtClean="0">
                <a:latin typeface="Calibri" panose="020F0502020204030204" pitchFamily="34" charset="0"/>
              </a:rPr>
              <a:t>;</a:t>
            </a:r>
          </a:p>
          <a:p>
            <a:pPr>
              <a:spcBef>
                <a:spcPts val="400"/>
              </a:spcBef>
              <a:tabLst>
                <a:tab pos="230188" algn="l"/>
                <a:tab pos="4587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Put_Line (B (B'Last)'Img);</a:t>
            </a:r>
            <a:endParaRPr lang="en-US" sz="1400" noProof="1">
              <a:latin typeface="Calibri" panose="020F0502020204030204" pitchFamily="34" charset="0"/>
            </a:endParaRPr>
          </a:p>
          <a:p>
            <a:pPr>
              <a:spcBef>
                <a:spcPts val="400"/>
              </a:spcBef>
              <a:tabLst>
                <a:tab pos="230188" algn="l"/>
                <a:tab pos="458788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end</a:t>
            </a:r>
            <a:r>
              <a:rPr lang="en-US" sz="1400" noProof="1" smtClean="0">
                <a:latin typeface="Calibri" panose="020F0502020204030204" pitchFamily="34" charset="0"/>
              </a:rPr>
              <a:t>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62600" y="3563611"/>
            <a:ext cx="2940228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i="0" kern="1200" dirty="0" smtClean="0">
                <a:latin typeface="Calibri" panose="020F0502020204030204" pitchFamily="34" charset="0"/>
              </a:rPr>
              <a:t>B := (1 .. 4 =&gt; 0,  </a:t>
            </a:r>
            <a:r>
              <a:rPr lang="en-US" sz="1400" b="1" i="0" kern="1200" dirty="0" smtClean="0">
                <a:latin typeface="Calibri" panose="020F0502020204030204" pitchFamily="34" charset="0"/>
              </a:rPr>
              <a:t>5 =&gt; 42</a:t>
            </a:r>
            <a:r>
              <a:rPr lang="en-US" sz="1400" i="0" kern="1200" dirty="0" smtClean="0">
                <a:latin typeface="Calibri" panose="020F0502020204030204" pitchFamily="34" charset="0"/>
              </a:rPr>
              <a:t>,  6 .. 10 =&gt; 0);</a:t>
            </a:r>
          </a:p>
        </p:txBody>
      </p:sp>
      <p:sp>
        <p:nvSpPr>
          <p:cNvPr id="8" name="Right Brace 7"/>
          <p:cNvSpPr/>
          <p:nvPr/>
        </p:nvSpPr>
        <p:spPr bwMode="auto">
          <a:xfrm>
            <a:off x="4267200" y="3581400"/>
            <a:ext cx="152400" cy="414754"/>
          </a:xfrm>
          <a:prstGeom prst="rightBrace">
            <a:avLst>
              <a:gd name="adj1" fmla="val 54710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urved Connector 9"/>
          <p:cNvCxnSpPr>
            <a:stCxn id="19" idx="3"/>
            <a:endCxn id="6" idx="1"/>
          </p:cNvCxnSpPr>
          <p:nvPr/>
        </p:nvCxnSpPr>
        <p:spPr bwMode="auto">
          <a:xfrm flipV="1">
            <a:off x="4419600" y="3717500"/>
            <a:ext cx="1143000" cy="7322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Rounded Rectangle 18"/>
          <p:cNvSpPr/>
          <p:nvPr/>
        </p:nvSpPr>
        <p:spPr bwMode="auto">
          <a:xfrm>
            <a:off x="4343399" y="3710057"/>
            <a:ext cx="76201" cy="161331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015448" y="4525449"/>
            <a:ext cx="195438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</a:rPr>
              <a:t>0, 0, 0, 0, 42, 0, 0, 0, 0, 0</a:t>
            </a:r>
            <a:endParaRPr lang="en-US" sz="1400" i="0" kern="1200" dirty="0" smtClean="0">
              <a:latin typeface="Calibri" panose="020F0502020204030204" pitchFamily="34" charset="0"/>
            </a:endParaRPr>
          </a:p>
        </p:txBody>
      </p:sp>
      <p:sp>
        <p:nvSpPr>
          <p:cNvPr id="26" name="Right Brace 25"/>
          <p:cNvSpPr/>
          <p:nvPr/>
        </p:nvSpPr>
        <p:spPr bwMode="auto">
          <a:xfrm>
            <a:off x="4741148" y="4148099"/>
            <a:ext cx="152400" cy="881101"/>
          </a:xfrm>
          <a:prstGeom prst="rightBrace">
            <a:avLst>
              <a:gd name="adj1" fmla="val 54710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Curved Connector 26"/>
          <p:cNvCxnSpPr>
            <a:stCxn id="28" idx="3"/>
            <a:endCxn id="25" idx="1"/>
          </p:cNvCxnSpPr>
          <p:nvPr/>
        </p:nvCxnSpPr>
        <p:spPr bwMode="auto">
          <a:xfrm>
            <a:off x="4893548" y="4589717"/>
            <a:ext cx="1121900" cy="8962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Rounded Rectangle 27"/>
          <p:cNvSpPr/>
          <p:nvPr/>
        </p:nvSpPr>
        <p:spPr bwMode="auto">
          <a:xfrm>
            <a:off x="4817347" y="4509051"/>
            <a:ext cx="76201" cy="161331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7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Examples with/without Update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838200" y="2808482"/>
            <a:ext cx="5675655" cy="992579"/>
            <a:chOff x="1707059" y="2944828"/>
            <a:chExt cx="5675655" cy="992579"/>
          </a:xfrm>
        </p:grpSpPr>
        <p:sp>
          <p:nvSpPr>
            <p:cNvPr id="3" name="TextBox 2"/>
            <p:cNvSpPr txBox="1"/>
            <p:nvPr/>
          </p:nvSpPr>
          <p:spPr>
            <a:xfrm>
              <a:off x="1707059" y="2944828"/>
              <a:ext cx="2881686" cy="992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230188" algn="l"/>
                </a:tabLst>
              </a:pPr>
              <a:r>
                <a:rPr lang="en-US" sz="1400" b="1" noProof="1" smtClean="0">
                  <a:latin typeface="Calibri" panose="020F0502020204030204" pitchFamily="34" charset="0"/>
                </a:rPr>
                <a:t>type </a:t>
              </a:r>
              <a:r>
                <a:rPr lang="en-US" sz="1400" noProof="1" smtClean="0">
                  <a:latin typeface="Calibri" panose="020F0502020204030204" pitchFamily="34" charset="0"/>
                </a:rPr>
                <a:t>List </a:t>
              </a:r>
              <a:r>
                <a:rPr lang="en-US" sz="1400" b="1" noProof="1">
                  <a:latin typeface="Calibri" panose="020F0502020204030204" pitchFamily="34" charset="0"/>
                </a:rPr>
                <a:t>is array </a:t>
              </a:r>
              <a:r>
                <a:rPr lang="en-US" sz="1400" noProof="1">
                  <a:latin typeface="Calibri" panose="020F0502020204030204" pitchFamily="34" charset="0"/>
                </a:rPr>
                <a:t>(1 .. 3) </a:t>
              </a:r>
              <a:r>
                <a:rPr lang="en-US" sz="1400" b="1" noProof="1">
                  <a:latin typeface="Calibri" panose="020F0502020204030204" pitchFamily="34" charset="0"/>
                </a:rPr>
                <a:t>of </a:t>
              </a:r>
              <a:r>
                <a:rPr lang="en-US" sz="1400" noProof="1">
                  <a:latin typeface="Calibri" panose="020F0502020204030204" pitchFamily="34" charset="0"/>
                </a:rPr>
                <a:t>Integer;</a:t>
              </a:r>
            </a:p>
            <a:p>
              <a:pPr>
                <a:tabLst>
                  <a:tab pos="230188" algn="l"/>
                </a:tabLst>
              </a:pPr>
              <a:endParaRPr lang="en-US" sz="1400" noProof="1" smtClean="0">
                <a:latin typeface="Calibri" panose="020F0502020204030204" pitchFamily="34" charset="0"/>
              </a:endParaRPr>
            </a:p>
            <a:p>
              <a:pPr>
                <a:tabLst>
                  <a:tab pos="230188" algn="l"/>
                </a:tabLst>
              </a:pPr>
              <a:r>
                <a:rPr lang="en-US" sz="1400" b="1" noProof="1" smtClean="0">
                  <a:latin typeface="Calibri" panose="020F0502020204030204" pitchFamily="34" charset="0"/>
                </a:rPr>
                <a:t>procedure </a:t>
              </a:r>
              <a:r>
                <a:rPr lang="en-US" sz="1400" noProof="1" smtClean="0">
                  <a:latin typeface="Calibri" panose="020F0502020204030204" pitchFamily="34" charset="0"/>
                </a:rPr>
                <a:t>P2 (A :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in out </a:t>
              </a:r>
              <a:r>
                <a:rPr lang="en-US" sz="1400" noProof="1" smtClean="0">
                  <a:latin typeface="Calibri" panose="020F0502020204030204" pitchFamily="34" charset="0"/>
                </a:rPr>
                <a:t>List)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with</a:t>
              </a:r>
            </a:p>
            <a:p>
              <a:pPr>
                <a:spcBef>
                  <a:spcPts val="300"/>
                </a:spcBef>
                <a:tabLst>
                  <a:tab pos="230188" algn="l"/>
                </a:tabLst>
              </a:pPr>
              <a:r>
                <a:rPr lang="en-US" sz="1400" b="1" noProof="1" smtClean="0">
                  <a:latin typeface="Calibri" panose="020F0502020204030204" pitchFamily="34" charset="0"/>
                </a:rPr>
                <a:t>	</a:t>
              </a:r>
              <a:r>
                <a:rPr lang="en-US" sz="1400" noProof="1" smtClean="0">
                  <a:latin typeface="Calibri" panose="020F0502020204030204" pitchFamily="34" charset="0"/>
                </a:rPr>
                <a:t>Post =&gt; A = A'Old'Update (1 =&gt; 2);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724568" y="3128281"/>
              <a:ext cx="1658146" cy="7386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 anchor="ctr" anchorCtr="1">
              <a:spAutoFit/>
            </a:bodyPr>
            <a:lstStyle/>
            <a:p>
              <a:pPr>
                <a:tabLst>
                  <a:tab pos="344488" algn="l"/>
                  <a:tab pos="401638" algn="l"/>
                  <a:tab pos="1087438" algn="l"/>
                  <a:tab pos="1598613" algn="l"/>
                </a:tabLst>
              </a:pPr>
              <a:r>
                <a:rPr lang="en-US" sz="1400" noProof="1">
                  <a:latin typeface="Calibri" panose="020F0502020204030204" pitchFamily="34" charset="0"/>
                </a:rPr>
                <a:t>A = (	1 =&gt; 2, </a:t>
              </a:r>
            </a:p>
            <a:p>
              <a:pPr>
                <a:tabLst>
                  <a:tab pos="344488" algn="l"/>
                  <a:tab pos="401638" algn="l"/>
                  <a:tab pos="1087438" algn="l"/>
                  <a:tab pos="1598613" algn="l"/>
                </a:tabLst>
              </a:pPr>
              <a:r>
                <a:rPr lang="en-US" sz="1400" noProof="1">
                  <a:latin typeface="Calibri" panose="020F0502020204030204" pitchFamily="34" charset="0"/>
                </a:rPr>
                <a:t>	2 =&gt; A'Old (2),</a:t>
              </a:r>
            </a:p>
            <a:p>
              <a:pPr>
                <a:tabLst>
                  <a:tab pos="344488" algn="l"/>
                  <a:tab pos="401638" algn="l"/>
                  <a:tab pos="1087438" algn="l"/>
                  <a:tab pos="1598613" algn="l"/>
                </a:tabLst>
              </a:pPr>
              <a:r>
                <a:rPr lang="en-US" sz="1400" noProof="1">
                  <a:latin typeface="Calibri" panose="020F0502020204030204" pitchFamily="34" charset="0"/>
                </a:rPr>
                <a:t>	3 =&gt; A'Old (3)  )</a:t>
              </a:r>
            </a:p>
          </p:txBody>
        </p:sp>
        <p:cxnSp>
          <p:nvCxnSpPr>
            <p:cNvPr id="18" name="Curved Connector 17"/>
            <p:cNvCxnSpPr>
              <a:stCxn id="17" idx="1"/>
              <a:endCxn id="19" idx="3"/>
            </p:cNvCxnSpPr>
            <p:nvPr/>
          </p:nvCxnSpPr>
          <p:spPr bwMode="auto">
            <a:xfrm rot="10800000" flipV="1">
              <a:off x="4550646" y="3497613"/>
              <a:ext cx="1173922" cy="284142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9" name="Rounded Rectangle 18"/>
            <p:cNvSpPr/>
            <p:nvPr/>
          </p:nvSpPr>
          <p:spPr bwMode="auto">
            <a:xfrm>
              <a:off x="4474445" y="3701089"/>
              <a:ext cx="76201" cy="16133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38200" y="914400"/>
            <a:ext cx="6034372" cy="1423467"/>
            <a:chOff x="1681104" y="986123"/>
            <a:chExt cx="6034372" cy="1423467"/>
          </a:xfrm>
        </p:grpSpPr>
        <p:sp>
          <p:nvSpPr>
            <p:cNvPr id="8" name="TextBox 7"/>
            <p:cNvSpPr txBox="1"/>
            <p:nvPr/>
          </p:nvSpPr>
          <p:spPr>
            <a:xfrm>
              <a:off x="5727881" y="1813242"/>
              <a:ext cx="1987595" cy="30777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 anchor="ctr" anchorCtr="1">
              <a:spAutoFit/>
            </a:bodyPr>
            <a:lstStyle/>
            <a:p>
              <a:r>
                <a:rPr lang="es-ES" sz="1400" dirty="0">
                  <a:latin typeface="Calibri" panose="020F0502020204030204" pitchFamily="34" charset="0"/>
                </a:rPr>
                <a:t>R = (X =&gt; 1,  Y =&gt; </a:t>
              </a:r>
              <a:r>
                <a:rPr lang="es-ES" sz="1400" dirty="0" err="1">
                  <a:latin typeface="Calibri" panose="020F0502020204030204" pitchFamily="34" charset="0"/>
                </a:rPr>
                <a:t>R'Old.Y</a:t>
              </a:r>
              <a:r>
                <a:rPr lang="es-ES" sz="1400" dirty="0">
                  <a:latin typeface="Calibri" panose="020F0502020204030204" pitchFamily="34" charset="0"/>
                </a:rPr>
                <a:t>)</a:t>
              </a:r>
            </a:p>
          </p:txBody>
        </p:sp>
        <p:cxnSp>
          <p:nvCxnSpPr>
            <p:cNvPr id="9" name="Curved Connector 8"/>
            <p:cNvCxnSpPr>
              <a:stCxn id="8" idx="1"/>
              <a:endCxn id="10" idx="3"/>
            </p:cNvCxnSpPr>
            <p:nvPr/>
          </p:nvCxnSpPr>
          <p:spPr bwMode="auto">
            <a:xfrm rot="10800000" flipV="1">
              <a:off x="4495801" y="1967131"/>
              <a:ext cx="1232081" cy="291890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0" name="Rounded Rectangle 9"/>
            <p:cNvSpPr/>
            <p:nvPr/>
          </p:nvSpPr>
          <p:spPr bwMode="auto">
            <a:xfrm>
              <a:off x="4419599" y="2178355"/>
              <a:ext cx="76201" cy="16133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81104" y="986123"/>
              <a:ext cx="2870466" cy="1423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230188" algn="l"/>
                </a:tabLst>
              </a:pPr>
              <a:r>
                <a:rPr lang="en-US" sz="1400" b="1" noProof="1" smtClean="0">
                  <a:latin typeface="Calibri" panose="020F0502020204030204" pitchFamily="34" charset="0"/>
                </a:rPr>
                <a:t>type </a:t>
              </a:r>
              <a:r>
                <a:rPr lang="en-US" sz="1400" noProof="1" smtClean="0">
                  <a:latin typeface="Calibri" panose="020F0502020204030204" pitchFamily="34" charset="0"/>
                </a:rPr>
                <a:t>Rec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is record</a:t>
              </a:r>
            </a:p>
            <a:p>
              <a:pPr>
                <a:tabLst>
                  <a:tab pos="230188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X, Y : Integer;</a:t>
              </a:r>
            </a:p>
            <a:p>
              <a:pPr>
                <a:tabLst>
                  <a:tab pos="230188" algn="l"/>
                </a:tabLst>
              </a:pPr>
              <a:r>
                <a:rPr lang="en-US" sz="1400" b="1" noProof="1" smtClean="0">
                  <a:latin typeface="Calibri" panose="020F0502020204030204" pitchFamily="34" charset="0"/>
                </a:rPr>
                <a:t>end record</a:t>
              </a:r>
              <a:r>
                <a:rPr lang="en-US" sz="1400" noProof="1" smtClean="0">
                  <a:latin typeface="Calibri" panose="020F0502020204030204" pitchFamily="34" charset="0"/>
                </a:rPr>
                <a:t>;</a:t>
              </a:r>
            </a:p>
            <a:p>
              <a:pPr>
                <a:tabLst>
                  <a:tab pos="230188" algn="l"/>
                </a:tabLst>
              </a:pPr>
              <a:endParaRPr lang="en-US" sz="1400" noProof="1" smtClean="0">
                <a:latin typeface="Calibri" panose="020F0502020204030204" pitchFamily="34" charset="0"/>
              </a:endParaRPr>
            </a:p>
            <a:p>
              <a:pPr>
                <a:tabLst>
                  <a:tab pos="230188" algn="l"/>
                </a:tabLst>
              </a:pPr>
              <a:r>
                <a:rPr lang="en-US" sz="1400" b="1" noProof="1" smtClean="0">
                  <a:latin typeface="Calibri" panose="020F0502020204030204" pitchFamily="34" charset="0"/>
                </a:rPr>
                <a:t>procedure </a:t>
              </a:r>
              <a:r>
                <a:rPr lang="en-US" sz="1400" noProof="1" smtClean="0">
                  <a:latin typeface="Calibri" panose="020F0502020204030204" pitchFamily="34" charset="0"/>
                </a:rPr>
                <a:t>P1 (R :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in out </a:t>
              </a:r>
              <a:r>
                <a:rPr lang="en-US" sz="1400" noProof="1" smtClean="0">
                  <a:latin typeface="Calibri" panose="020F0502020204030204" pitchFamily="34" charset="0"/>
                </a:rPr>
                <a:t>Rec)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with </a:t>
              </a:r>
            </a:p>
            <a:p>
              <a:pPr>
                <a:spcBef>
                  <a:spcPts val="300"/>
                </a:spcBef>
                <a:tabLst>
                  <a:tab pos="230188" algn="l"/>
                </a:tabLst>
              </a:pPr>
              <a:r>
                <a:rPr lang="en-US" sz="1400" b="1" noProof="1">
                  <a:latin typeface="Calibri" panose="020F0502020204030204" pitchFamily="34" charset="0"/>
                </a:rPr>
                <a:t>	</a:t>
              </a:r>
              <a:r>
                <a:rPr lang="en-US" sz="1400" noProof="1" smtClean="0">
                  <a:latin typeface="Calibri" panose="020F0502020204030204" pitchFamily="34" charset="0"/>
                </a:rPr>
                <a:t>Post =&gt; R = R'Old'Update (X =&gt; 1);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38200" y="4310149"/>
            <a:ext cx="7751551" cy="2262158"/>
            <a:chOff x="1341012" y="4381872"/>
            <a:chExt cx="7751551" cy="2262158"/>
          </a:xfrm>
        </p:grpSpPr>
        <p:sp>
          <p:nvSpPr>
            <p:cNvPr id="21" name="TextBox 20"/>
            <p:cNvSpPr txBox="1"/>
            <p:nvPr/>
          </p:nvSpPr>
          <p:spPr>
            <a:xfrm>
              <a:off x="1341012" y="4694429"/>
              <a:ext cx="4051430" cy="1577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300"/>
                </a:spcBef>
                <a:tabLst>
                  <a:tab pos="230188" algn="l"/>
                  <a:tab pos="2916238" algn="l"/>
                  <a:tab pos="3087688" algn="l"/>
                </a:tabLst>
              </a:pPr>
              <a:r>
                <a:rPr lang="en-US" sz="1400" b="1" noProof="1" smtClean="0">
                  <a:latin typeface="Calibri" panose="020F0502020204030204" pitchFamily="34" charset="0"/>
                </a:rPr>
                <a:t>type </a:t>
              </a:r>
              <a:r>
                <a:rPr lang="en-US" sz="1400" noProof="1" smtClean="0">
                  <a:latin typeface="Calibri" panose="020F0502020204030204" pitchFamily="34" charset="0"/>
                </a:rPr>
                <a:t>Arr_2D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is array </a:t>
              </a:r>
              <a:r>
                <a:rPr lang="en-US" sz="1400" noProof="1" smtClean="0">
                  <a:latin typeface="Calibri" panose="020F0502020204030204" pitchFamily="34" charset="0"/>
                </a:rPr>
                <a:t>(1 .. 3, 1 .. 3)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of </a:t>
              </a:r>
              <a:r>
                <a:rPr lang="en-US" sz="1400" noProof="1" smtClean="0">
                  <a:latin typeface="Calibri" panose="020F0502020204030204" pitchFamily="34" charset="0"/>
                </a:rPr>
                <a:t>Integer;</a:t>
              </a:r>
            </a:p>
            <a:p>
              <a:pPr>
                <a:spcBef>
                  <a:spcPts val="300"/>
                </a:spcBef>
                <a:tabLst>
                  <a:tab pos="230188" algn="l"/>
                  <a:tab pos="2916238" algn="l"/>
                  <a:tab pos="3087688" algn="l"/>
                </a:tabLst>
              </a:pPr>
              <a:endParaRPr lang="en-US" sz="1400" noProof="1" smtClean="0">
                <a:latin typeface="Calibri" panose="020F0502020204030204" pitchFamily="34" charset="0"/>
              </a:endParaRPr>
            </a:p>
            <a:p>
              <a:pPr>
                <a:spcBef>
                  <a:spcPts val="300"/>
                </a:spcBef>
                <a:tabLst>
                  <a:tab pos="230188" algn="l"/>
                  <a:tab pos="2916238" algn="l"/>
                  <a:tab pos="3087688" algn="l"/>
                </a:tabLst>
              </a:pPr>
              <a:r>
                <a:rPr lang="en-US" sz="1400" b="1" noProof="1" smtClean="0">
                  <a:latin typeface="Calibri" panose="020F0502020204030204" pitchFamily="34" charset="0"/>
                </a:rPr>
                <a:t>procedure </a:t>
              </a:r>
              <a:r>
                <a:rPr lang="en-US" sz="1400" noProof="1" smtClean="0">
                  <a:latin typeface="Calibri" panose="020F0502020204030204" pitchFamily="34" charset="0"/>
                </a:rPr>
                <a:t>P3 (A2D : </a:t>
              </a:r>
              <a:r>
                <a:rPr lang="en-US" sz="1400" b="1" noProof="1" smtClean="0">
                  <a:latin typeface="Calibri" panose="020F0502020204030204" pitchFamily="34" charset="0"/>
                </a:rPr>
                <a:t>in out </a:t>
              </a:r>
              <a:r>
                <a:rPr lang="en-US" sz="1400" noProof="1" smtClean="0">
                  <a:latin typeface="Calibri" panose="020F0502020204030204" pitchFamily="34" charset="0"/>
                </a:rPr>
                <a:t>Arr_2D)</a:t>
              </a:r>
            </a:p>
            <a:p>
              <a:pPr>
                <a:spcBef>
                  <a:spcPts val="300"/>
                </a:spcBef>
                <a:tabLst>
                  <a:tab pos="230188" algn="l"/>
                  <a:tab pos="2916238" algn="l"/>
                  <a:tab pos="3087688" algn="l"/>
                </a:tabLst>
              </a:pPr>
              <a:r>
                <a:rPr lang="en-US" sz="1400" b="1" noProof="1" smtClean="0">
                  <a:latin typeface="Calibri" panose="020F0502020204030204" pitchFamily="34" charset="0"/>
                </a:rPr>
                <a:t>	with </a:t>
              </a:r>
              <a:r>
                <a:rPr lang="en-US" sz="1400" noProof="1" smtClean="0">
                  <a:latin typeface="Calibri" panose="020F0502020204030204" pitchFamily="34" charset="0"/>
                </a:rPr>
                <a:t>Post =&gt; A2D = A2D'Old'Update ((1, 1) =&gt; 41,</a:t>
              </a:r>
            </a:p>
            <a:p>
              <a:pPr>
                <a:spcBef>
                  <a:spcPts val="300"/>
                </a:spcBef>
                <a:tabLst>
                  <a:tab pos="230188" algn="l"/>
                  <a:tab pos="2916238" algn="l"/>
                  <a:tab pos="3087688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	(2, 2) =&gt; 42,</a:t>
              </a:r>
            </a:p>
            <a:p>
              <a:pPr>
                <a:spcBef>
                  <a:spcPts val="300"/>
                </a:spcBef>
                <a:tabLst>
                  <a:tab pos="230188" algn="l"/>
                  <a:tab pos="2916238" algn="l"/>
                  <a:tab pos="3087688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	(3, 3) =&gt; 43);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400800" y="4381872"/>
              <a:ext cx="2691763" cy="2262158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 anchor="ctr" anchorCtr="1">
              <a:spAutoFit/>
            </a:bodyPr>
            <a:lstStyle/>
            <a:p>
              <a:pPr>
                <a:spcBef>
                  <a:spcPts val="300"/>
                </a:spcBef>
                <a:tabLst>
                  <a:tab pos="569913" algn="l"/>
                  <a:tab pos="1028700" algn="l"/>
                </a:tabLst>
              </a:pPr>
              <a:r>
                <a:rPr lang="en-US" sz="1400" noProof="1">
                  <a:latin typeface="Calibri" panose="020F0502020204030204" pitchFamily="34" charset="0"/>
                </a:rPr>
                <a:t>A2D = </a:t>
              </a:r>
              <a:r>
                <a:rPr lang="en-US" sz="1400" noProof="1" smtClean="0">
                  <a:latin typeface="Calibri" panose="020F0502020204030204" pitchFamily="34" charset="0"/>
                </a:rPr>
                <a:t>(	1 </a:t>
              </a:r>
              <a:r>
                <a:rPr lang="en-US" sz="1400" noProof="1">
                  <a:latin typeface="Calibri" panose="020F0502020204030204" pitchFamily="34" charset="0"/>
                </a:rPr>
                <a:t>=&gt; </a:t>
              </a:r>
              <a:r>
                <a:rPr lang="en-US" sz="1400" noProof="1" smtClean="0">
                  <a:latin typeface="Calibri" panose="020F0502020204030204" pitchFamily="34" charset="0"/>
                </a:rPr>
                <a:t>(	1 </a:t>
              </a:r>
              <a:r>
                <a:rPr lang="en-US" sz="1400" noProof="1">
                  <a:latin typeface="Calibri" panose="020F0502020204030204" pitchFamily="34" charset="0"/>
                </a:rPr>
                <a:t>=&gt; </a:t>
              </a:r>
              <a:r>
                <a:rPr lang="en-US" sz="1400" noProof="1" smtClean="0">
                  <a:latin typeface="Calibri" panose="020F0502020204030204" pitchFamily="34" charset="0"/>
                </a:rPr>
                <a:t>41</a:t>
              </a:r>
              <a:r>
                <a:rPr lang="en-US" sz="1400" noProof="1">
                  <a:latin typeface="Calibri" panose="020F0502020204030204" pitchFamily="34" charset="0"/>
                </a:rPr>
                <a:t>,</a:t>
              </a:r>
            </a:p>
            <a:p>
              <a:pPr>
                <a:spcBef>
                  <a:spcPts val="100"/>
                </a:spcBef>
                <a:tabLst>
                  <a:tab pos="569913" algn="l"/>
                  <a:tab pos="1028700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	2 </a:t>
              </a:r>
              <a:r>
                <a:rPr lang="en-US" sz="1400" noProof="1">
                  <a:latin typeface="Calibri" panose="020F0502020204030204" pitchFamily="34" charset="0"/>
                </a:rPr>
                <a:t>=&gt; A2D'Old (1, 2),</a:t>
              </a:r>
            </a:p>
            <a:p>
              <a:pPr>
                <a:spcBef>
                  <a:spcPts val="100"/>
                </a:spcBef>
                <a:tabLst>
                  <a:tab pos="569913" algn="l"/>
                  <a:tab pos="1028700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	3 </a:t>
              </a:r>
              <a:r>
                <a:rPr lang="en-US" sz="1400" noProof="1">
                  <a:latin typeface="Calibri" panose="020F0502020204030204" pitchFamily="34" charset="0"/>
                </a:rPr>
                <a:t>=&gt; A2D'Old (1, 3)),</a:t>
              </a:r>
            </a:p>
            <a:p>
              <a:pPr>
                <a:spcBef>
                  <a:spcPts val="400"/>
                </a:spcBef>
                <a:tabLst>
                  <a:tab pos="569913" algn="l"/>
                  <a:tab pos="1028700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2 </a:t>
              </a:r>
              <a:r>
                <a:rPr lang="en-US" sz="1400" noProof="1">
                  <a:latin typeface="Calibri" panose="020F0502020204030204" pitchFamily="34" charset="0"/>
                </a:rPr>
                <a:t>=&gt; </a:t>
              </a:r>
              <a:r>
                <a:rPr lang="en-US" sz="1400" noProof="1" smtClean="0">
                  <a:latin typeface="Calibri" panose="020F0502020204030204" pitchFamily="34" charset="0"/>
                </a:rPr>
                <a:t>(	1 </a:t>
              </a:r>
              <a:r>
                <a:rPr lang="en-US" sz="1400" noProof="1">
                  <a:latin typeface="Calibri" panose="020F0502020204030204" pitchFamily="34" charset="0"/>
                </a:rPr>
                <a:t>=&gt; A2D'Old (2, 1</a:t>
              </a:r>
              <a:r>
                <a:rPr lang="en-US" sz="1400" noProof="1" smtClean="0">
                  <a:latin typeface="Calibri" panose="020F0502020204030204" pitchFamily="34" charset="0"/>
                </a:rPr>
                <a:t>),</a:t>
              </a:r>
            </a:p>
            <a:p>
              <a:pPr>
                <a:spcBef>
                  <a:spcPts val="100"/>
                </a:spcBef>
                <a:tabLst>
                  <a:tab pos="569913" algn="l"/>
                  <a:tab pos="1028700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	2 </a:t>
              </a:r>
              <a:r>
                <a:rPr lang="en-US" sz="1400" noProof="1">
                  <a:latin typeface="Calibri" panose="020F0502020204030204" pitchFamily="34" charset="0"/>
                </a:rPr>
                <a:t>=&gt; 42,</a:t>
              </a:r>
            </a:p>
            <a:p>
              <a:pPr>
                <a:spcBef>
                  <a:spcPts val="100"/>
                </a:spcBef>
                <a:tabLst>
                  <a:tab pos="569913" algn="l"/>
                  <a:tab pos="1028700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	3 </a:t>
              </a:r>
              <a:r>
                <a:rPr lang="en-US" sz="1400" noProof="1">
                  <a:latin typeface="Calibri" panose="020F0502020204030204" pitchFamily="34" charset="0"/>
                </a:rPr>
                <a:t>=&gt; A2D'Old (2, 3)),</a:t>
              </a:r>
            </a:p>
            <a:p>
              <a:pPr>
                <a:spcBef>
                  <a:spcPts val="400"/>
                </a:spcBef>
                <a:tabLst>
                  <a:tab pos="569913" algn="l"/>
                  <a:tab pos="1028700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3 </a:t>
              </a:r>
              <a:r>
                <a:rPr lang="en-US" sz="1400" noProof="1">
                  <a:latin typeface="Calibri" panose="020F0502020204030204" pitchFamily="34" charset="0"/>
                </a:rPr>
                <a:t>=&gt; </a:t>
              </a:r>
              <a:r>
                <a:rPr lang="en-US" sz="1400" noProof="1" smtClean="0">
                  <a:latin typeface="Calibri" panose="020F0502020204030204" pitchFamily="34" charset="0"/>
                </a:rPr>
                <a:t>(	1 </a:t>
              </a:r>
              <a:r>
                <a:rPr lang="en-US" sz="1400" noProof="1">
                  <a:latin typeface="Calibri" panose="020F0502020204030204" pitchFamily="34" charset="0"/>
                </a:rPr>
                <a:t>=&gt; A2D'Old (3, 1),</a:t>
              </a:r>
            </a:p>
            <a:p>
              <a:pPr>
                <a:spcBef>
                  <a:spcPts val="100"/>
                </a:spcBef>
                <a:tabLst>
                  <a:tab pos="569913" algn="l"/>
                  <a:tab pos="1028700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	2 </a:t>
              </a:r>
              <a:r>
                <a:rPr lang="en-US" sz="1400" noProof="1">
                  <a:latin typeface="Calibri" panose="020F0502020204030204" pitchFamily="34" charset="0"/>
                </a:rPr>
                <a:t>=&gt; A2D'Old (3, 2</a:t>
              </a:r>
              <a:r>
                <a:rPr lang="en-US" sz="1400" noProof="1" smtClean="0">
                  <a:latin typeface="Calibri" panose="020F0502020204030204" pitchFamily="34" charset="0"/>
                </a:rPr>
                <a:t>),</a:t>
              </a:r>
            </a:p>
            <a:p>
              <a:pPr>
                <a:spcBef>
                  <a:spcPts val="100"/>
                </a:spcBef>
                <a:tabLst>
                  <a:tab pos="569913" algn="l"/>
                  <a:tab pos="1028700" algn="l"/>
                </a:tabLst>
              </a:pPr>
              <a:r>
                <a:rPr lang="en-US" sz="1400" noProof="1" smtClean="0">
                  <a:latin typeface="Calibri" panose="020F0502020204030204" pitchFamily="34" charset="0"/>
                </a:rPr>
                <a:t>		3 </a:t>
              </a:r>
              <a:r>
                <a:rPr lang="en-US" sz="1400" noProof="1">
                  <a:latin typeface="Calibri" panose="020F0502020204030204" pitchFamily="34" charset="0"/>
                </a:rPr>
                <a:t>=&gt; 43</a:t>
              </a:r>
              <a:r>
                <a:rPr lang="en-US" sz="1400" noProof="1" smtClean="0">
                  <a:latin typeface="Calibri" panose="020F0502020204030204" pitchFamily="34" charset="0"/>
                </a:rPr>
                <a:t>));</a:t>
              </a:r>
              <a:endParaRPr lang="en-US" sz="1400" noProof="1">
                <a:latin typeface="Calibri" panose="020F0502020204030204" pitchFamily="34" charset="0"/>
              </a:endParaRPr>
            </a:p>
          </p:txBody>
        </p:sp>
        <p:cxnSp>
          <p:nvCxnSpPr>
            <p:cNvPr id="24" name="Curved Connector 23"/>
            <p:cNvCxnSpPr>
              <a:stCxn id="23" idx="1"/>
              <a:endCxn id="25" idx="3"/>
            </p:cNvCxnSpPr>
            <p:nvPr/>
          </p:nvCxnSpPr>
          <p:spPr bwMode="auto">
            <a:xfrm rot="10800000" flipV="1">
              <a:off x="5486400" y="5512951"/>
              <a:ext cx="914400" cy="349984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25" name="Rounded Rectangle 24"/>
            <p:cNvSpPr/>
            <p:nvPr/>
          </p:nvSpPr>
          <p:spPr bwMode="auto">
            <a:xfrm>
              <a:off x="5410199" y="5782269"/>
              <a:ext cx="76201" cy="16133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577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Partitioned Input 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Subprograms may have distinct subsets of the input space, each with different pre and/or post</a:t>
            </a:r>
          </a:p>
          <a:p>
            <a:pPr lvl="1"/>
            <a:r>
              <a:rPr lang="en-US" dirty="0" smtClean="0"/>
              <a:t>Input spaces do not overlap</a:t>
            </a:r>
          </a:p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Resulting Pre and Post expressions may be more complex</a:t>
            </a:r>
          </a:p>
          <a:p>
            <a:pPr lvl="1"/>
            <a:r>
              <a:rPr lang="en-US" dirty="0" smtClean="0"/>
              <a:t>Complexity can hinder provers ensuring all cases are distinct and completely covered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414283" y="4365209"/>
            <a:ext cx="8315434" cy="1969770"/>
            <a:chOff x="414283" y="4365209"/>
            <a:chExt cx="8315434" cy="1969770"/>
          </a:xfrm>
        </p:grpSpPr>
        <p:sp>
          <p:nvSpPr>
            <p:cNvPr id="31" name="Double Wave 30"/>
            <p:cNvSpPr/>
            <p:nvPr/>
          </p:nvSpPr>
          <p:spPr bwMode="auto">
            <a:xfrm>
              <a:off x="4825333" y="5274778"/>
              <a:ext cx="1352765" cy="205604"/>
            </a:xfrm>
            <a:prstGeom prst="doubleWave">
              <a:avLst/>
            </a:prstGeom>
            <a:solidFill>
              <a:srgbClr val="FFC000">
                <a:alpha val="36078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Double Wave 31"/>
            <p:cNvSpPr/>
            <p:nvPr/>
          </p:nvSpPr>
          <p:spPr bwMode="auto">
            <a:xfrm>
              <a:off x="4824685" y="5531713"/>
              <a:ext cx="1375096" cy="248322"/>
            </a:xfrm>
            <a:prstGeom prst="doubleWave">
              <a:avLst/>
            </a:prstGeom>
            <a:solidFill>
              <a:srgbClr val="FFC000">
                <a:alpha val="36078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Double Wave 32"/>
            <p:cNvSpPr/>
            <p:nvPr/>
          </p:nvSpPr>
          <p:spPr bwMode="auto">
            <a:xfrm>
              <a:off x="4825331" y="5828116"/>
              <a:ext cx="1352765" cy="205604"/>
            </a:xfrm>
            <a:prstGeom prst="doubleWave">
              <a:avLst/>
            </a:prstGeom>
            <a:solidFill>
              <a:srgbClr val="FFC000">
                <a:alpha val="36078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Double Wave 33"/>
            <p:cNvSpPr/>
            <p:nvPr/>
          </p:nvSpPr>
          <p:spPr bwMode="auto">
            <a:xfrm>
              <a:off x="4822339" y="6085023"/>
              <a:ext cx="1355757" cy="180978"/>
            </a:xfrm>
            <a:prstGeom prst="doubleWave">
              <a:avLst/>
            </a:prstGeom>
            <a:solidFill>
              <a:srgbClr val="FFC000">
                <a:alpha val="36078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Double Wave 34"/>
            <p:cNvSpPr/>
            <p:nvPr/>
          </p:nvSpPr>
          <p:spPr bwMode="auto">
            <a:xfrm>
              <a:off x="2746080" y="5284490"/>
              <a:ext cx="652515" cy="16927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Double Wave 35"/>
            <p:cNvSpPr/>
            <p:nvPr/>
          </p:nvSpPr>
          <p:spPr bwMode="auto">
            <a:xfrm>
              <a:off x="2701684" y="5532190"/>
              <a:ext cx="695807" cy="16927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Double Wave 36"/>
            <p:cNvSpPr/>
            <p:nvPr/>
          </p:nvSpPr>
          <p:spPr bwMode="auto">
            <a:xfrm>
              <a:off x="2754937" y="5812218"/>
              <a:ext cx="1570178" cy="16927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Double Wave 37"/>
            <p:cNvSpPr/>
            <p:nvPr/>
          </p:nvSpPr>
          <p:spPr bwMode="auto">
            <a:xfrm>
              <a:off x="2747186" y="6096724"/>
              <a:ext cx="695807" cy="16927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46695" y="4365209"/>
              <a:ext cx="4742324" cy="19697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tabLst>
                  <a:tab pos="287338" algn="l"/>
                  <a:tab pos="512763" algn="l"/>
                  <a:tab pos="684213" algn="l"/>
                  <a:tab pos="2001838" algn="l"/>
                  <a:tab pos="3657600" algn="l"/>
                </a:tabLst>
              </a:pP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function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Sqrt (X : Float) 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return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Float 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with</a:t>
              </a:r>
            </a:p>
            <a:p>
              <a:pPr lvl="0">
                <a:spcBef>
                  <a:spcPts val="200"/>
                </a:spcBef>
                <a:tabLst>
                  <a:tab pos="287338" algn="l"/>
                  <a:tab pos="512763" algn="l"/>
                  <a:tab pos="684213" algn="l"/>
                  <a:tab pos="2001838" algn="l"/>
                  <a:tab pos="3657600" algn="l"/>
                </a:tabLst>
              </a:pP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	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…</a:t>
              </a:r>
            </a:p>
            <a:p>
              <a:pPr lvl="0">
                <a:spcBef>
                  <a:spcPts val="200"/>
                </a:spcBef>
                <a:tabLst>
                  <a:tab pos="287338" algn="l"/>
                  <a:tab pos="512763" algn="l"/>
                  <a:tab pos="684213" algn="l"/>
                  <a:tab pos="2001838" algn="l"/>
                  <a:tab pos="3657600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Post	=&gt;</a:t>
              </a:r>
            </a:p>
            <a:p>
              <a:pPr lvl="0">
                <a:spcBef>
                  <a:spcPts val="200"/>
                </a:spcBef>
                <a:tabLst>
                  <a:tab pos="287338" algn="l"/>
                  <a:tab pos="512763" algn="l"/>
                  <a:tab pos="684213" algn="l"/>
                  <a:tab pos="2341563" algn="l"/>
                  <a:tab pos="428466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	(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if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X &gt; 1.0 	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then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Sqrt'Result &lt;= X)	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or</a:t>
              </a:r>
            </a:p>
            <a:p>
              <a:pPr lvl="0">
                <a:spcBef>
                  <a:spcPts val="200"/>
                </a:spcBef>
                <a:tabLst>
                  <a:tab pos="287338" algn="l"/>
                  <a:tab pos="512763" algn="l"/>
                  <a:tab pos="684213" algn="l"/>
                  <a:tab pos="2341563" algn="l"/>
                  <a:tab pos="428466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	(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if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X = 1.0 	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then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Sqrt'Result = 1.0)	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or </a:t>
              </a:r>
            </a:p>
            <a:p>
              <a:pPr lvl="0">
                <a:spcBef>
                  <a:spcPts val="200"/>
                </a:spcBef>
                <a:tabLst>
                  <a:tab pos="287338" algn="l"/>
                  <a:tab pos="512763" algn="l"/>
                  <a:tab pos="684213" algn="l"/>
                  <a:tab pos="2341563" algn="l"/>
                  <a:tab pos="428466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	(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if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X &lt; 1.0 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and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X &gt; 0.0	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then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Sqrt'Result &gt;= X)	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or</a:t>
              </a:r>
            </a:p>
            <a:p>
              <a:pPr lvl="0">
                <a:spcBef>
                  <a:spcPts val="200"/>
                </a:spcBef>
                <a:tabLst>
                  <a:tab pos="287338" algn="l"/>
                  <a:tab pos="512763" algn="l"/>
                  <a:tab pos="684213" algn="l"/>
                  <a:tab pos="2341563" algn="l"/>
                  <a:tab pos="428466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	(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if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X = 0.0 	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then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Sqrt'Result = 0.0);</a:t>
              </a:r>
              <a:endParaRPr lang="en-US" altLang="fr-FR" sz="1600" noProof="1"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14283" y="5592128"/>
              <a:ext cx="1039067" cy="584775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0" kern="1200" dirty="0" smtClean="0"/>
                <a:t>Input</a:t>
              </a:r>
            </a:p>
            <a:p>
              <a:pPr algn="ctr"/>
              <a:r>
                <a:rPr lang="en-US" sz="1600" dirty="0" smtClean="0"/>
                <a:t>Partitions</a:t>
              </a:r>
              <a:endParaRPr lang="en-US" sz="1600" i="0" kern="1200" dirty="0" smtClean="0"/>
            </a:p>
          </p:txBody>
        </p:sp>
        <p:cxnSp>
          <p:nvCxnSpPr>
            <p:cNvPr id="40" name="Curved Connector 39"/>
            <p:cNvCxnSpPr>
              <a:stCxn id="39" idx="3"/>
            </p:cNvCxnSpPr>
            <p:nvPr/>
          </p:nvCxnSpPr>
          <p:spPr bwMode="auto">
            <a:xfrm flipV="1">
              <a:off x="1453350" y="5344430"/>
              <a:ext cx="970781" cy="540086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1" name="Curved Connector 40"/>
            <p:cNvCxnSpPr>
              <a:stCxn id="39" idx="3"/>
            </p:cNvCxnSpPr>
            <p:nvPr/>
          </p:nvCxnSpPr>
          <p:spPr bwMode="auto">
            <a:xfrm flipV="1">
              <a:off x="1453350" y="5592130"/>
              <a:ext cx="923639" cy="292386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2" name="Curved Connector 41"/>
            <p:cNvCxnSpPr>
              <a:stCxn id="39" idx="3"/>
            </p:cNvCxnSpPr>
            <p:nvPr/>
          </p:nvCxnSpPr>
          <p:spPr bwMode="auto">
            <a:xfrm flipV="1">
              <a:off x="1453350" y="5872158"/>
              <a:ext cx="940551" cy="12358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3" name="Curved Connector 42"/>
            <p:cNvCxnSpPr>
              <a:stCxn id="39" idx="3"/>
            </p:cNvCxnSpPr>
            <p:nvPr/>
          </p:nvCxnSpPr>
          <p:spPr bwMode="auto">
            <a:xfrm>
              <a:off x="1453350" y="5884516"/>
              <a:ext cx="969141" cy="272147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>
              <a:off x="7212955" y="5592130"/>
              <a:ext cx="1516762" cy="58477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i="0" kern="1200" dirty="0" smtClean="0"/>
                <a:t>Distinct</a:t>
              </a:r>
            </a:p>
            <a:p>
              <a:pPr algn="ctr"/>
              <a:r>
                <a:rPr lang="en-US" sz="1600" dirty="0" smtClean="0"/>
                <a:t>Postconditions</a:t>
              </a:r>
              <a:endParaRPr lang="en-US" sz="1600" i="0" kern="1200" dirty="0" smtClean="0"/>
            </a:p>
          </p:txBody>
        </p:sp>
        <p:cxnSp>
          <p:nvCxnSpPr>
            <p:cNvPr id="45" name="Curved Connector 44"/>
            <p:cNvCxnSpPr>
              <a:stCxn id="44" idx="1"/>
            </p:cNvCxnSpPr>
            <p:nvPr/>
          </p:nvCxnSpPr>
          <p:spPr bwMode="auto">
            <a:xfrm rot="10800000">
              <a:off x="6594111" y="5352920"/>
              <a:ext cx="618844" cy="531598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6" name="Curved Connector 45"/>
            <p:cNvCxnSpPr>
              <a:stCxn id="44" idx="1"/>
            </p:cNvCxnSpPr>
            <p:nvPr/>
          </p:nvCxnSpPr>
          <p:spPr bwMode="auto">
            <a:xfrm rot="10800000">
              <a:off x="6616653" y="5631214"/>
              <a:ext cx="596303" cy="253304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7" name="Curved Connector 46"/>
            <p:cNvCxnSpPr>
              <a:stCxn id="44" idx="1"/>
            </p:cNvCxnSpPr>
            <p:nvPr/>
          </p:nvCxnSpPr>
          <p:spPr bwMode="auto">
            <a:xfrm rot="10800000" flipV="1">
              <a:off x="6594109" y="5884518"/>
              <a:ext cx="618846" cy="21700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8" name="Curved Connector 47"/>
            <p:cNvCxnSpPr>
              <a:stCxn id="44" idx="1"/>
            </p:cNvCxnSpPr>
            <p:nvPr/>
          </p:nvCxnSpPr>
          <p:spPr bwMode="auto">
            <a:xfrm rot="10800000" flipV="1">
              <a:off x="6698061" y="5884518"/>
              <a:ext cx="514894" cy="266294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5511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Contract_Cases Aspect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3000"/>
              </a:spcBef>
              <a:spcAft>
                <a:spcPct val="0"/>
              </a:spcAft>
              <a:buClr>
                <a:srgbClr val="404040"/>
              </a:buClr>
              <a:buSzTx/>
              <a:buFontTx/>
              <a:buChar char="•"/>
              <a:tabLst/>
              <a:defRPr/>
            </a:pPr>
            <a:r>
              <a:rPr lang="en-US" sz="2000" b="1" dirty="0" smtClean="0">
                <a:solidFill>
                  <a:srgbClr val="40404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Convenient </a:t>
            </a:r>
            <a:r>
              <a:rPr lang="en-US" dirty="0" smtClean="0"/>
              <a:t>way to handle </a:t>
            </a:r>
            <a:r>
              <a:rPr lang="en-US" sz="2000" b="1" dirty="0" smtClean="0">
                <a:solidFill>
                  <a:srgbClr val="40404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partitioned input spaces</a:t>
            </a:r>
          </a:p>
          <a:p>
            <a:pPr lvl="1" indent="-342900">
              <a:spcBef>
                <a:spcPts val="3000"/>
              </a:spcBef>
              <a:spcAft>
                <a:spcPct val="0"/>
              </a:spcAft>
              <a:buClr>
                <a:srgbClr val="404040"/>
              </a:buClr>
              <a:buFontTx/>
              <a:buChar char="•"/>
            </a:pPr>
            <a:endParaRPr lang="en-US" b="1" dirty="0">
              <a:solidFill>
                <a:srgbClr val="404040"/>
              </a:solidFill>
            </a:endParaRPr>
          </a:p>
          <a:p>
            <a:pPr lvl="1" indent="-342900">
              <a:spcBef>
                <a:spcPts val="3000"/>
              </a:spcBef>
              <a:spcAft>
                <a:spcPct val="0"/>
              </a:spcAft>
              <a:buClr>
                <a:srgbClr val="404040"/>
              </a:buClr>
              <a:buFontTx/>
              <a:buChar char="•"/>
            </a:pPr>
            <a:endParaRPr lang="en-US" b="1" dirty="0" smtClean="0">
              <a:solidFill>
                <a:srgbClr val="404040"/>
              </a:solidFill>
            </a:endParaRPr>
          </a:p>
          <a:p>
            <a:pPr lvl="1" indent="-342900">
              <a:spcBef>
                <a:spcPts val="3000"/>
              </a:spcBef>
              <a:spcAft>
                <a:spcPct val="0"/>
              </a:spcAft>
              <a:buClr>
                <a:srgbClr val="404040"/>
              </a:buClr>
              <a:buFontTx/>
              <a:buChar char="•"/>
            </a:pPr>
            <a:endParaRPr lang="en-US" b="1" dirty="0">
              <a:solidFill>
                <a:srgbClr val="404040"/>
              </a:solidFill>
            </a:endParaRPr>
          </a:p>
          <a:p>
            <a:pPr lvl="1" indent="-342900">
              <a:spcBef>
                <a:spcPts val="3000"/>
              </a:spcBef>
              <a:spcAft>
                <a:spcPct val="0"/>
              </a:spcAft>
              <a:buClr>
                <a:srgbClr val="404040"/>
              </a:buClr>
              <a:buFontTx/>
              <a:buChar char="•"/>
            </a:pPr>
            <a:endParaRPr lang="en-US" dirty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76925" y="1828800"/>
            <a:ext cx="5433475" cy="17389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  <a:tabLst>
                <a:tab pos="1657350" algn="l"/>
              </a:tabLst>
            </a:pPr>
            <a:r>
              <a:rPr lang="en-US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Contract_Cases =&gt; contract_case_list</a:t>
            </a:r>
          </a:p>
          <a:p>
            <a:pPr>
              <a:spcBef>
                <a:spcPts val="1400"/>
              </a:spcBef>
              <a:tabLst>
                <a:tab pos="1657350" algn="l"/>
              </a:tabLst>
            </a:pPr>
            <a:r>
              <a:rPr lang="en-US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contract_case_list ::=  </a:t>
            </a:r>
            <a:r>
              <a:rPr lang="en-US" b="1" noProof="1" smtClean="0">
                <a:solidFill>
                  <a:srgbClr val="C00000"/>
                </a:solidFill>
                <a:latin typeface="Calibri" panose="020F0502020204030204" pitchFamily="34" charset="0"/>
                <a:ea typeface="Source Code Pro" panose="020B0509030403020204" pitchFamily="49" charset="0"/>
              </a:rPr>
              <a:t>( </a:t>
            </a:r>
            <a:r>
              <a:rPr lang="en-US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contract_case {, contract_case} </a:t>
            </a:r>
            <a:r>
              <a:rPr lang="en-US" b="1" noProof="1" smtClean="0">
                <a:solidFill>
                  <a:srgbClr val="C00000"/>
                </a:solidFill>
                <a:latin typeface="Calibri" panose="020F0502020204030204" pitchFamily="34" charset="0"/>
                <a:ea typeface="Source Code Pro" panose="020B0509030403020204" pitchFamily="49" charset="0"/>
              </a:rPr>
              <a:t>)</a:t>
            </a:r>
            <a:endParaRPr lang="en-US" b="1" noProof="1">
              <a:solidFill>
                <a:srgbClr val="C00000"/>
              </a:solidFill>
              <a:latin typeface="Calibri" panose="020F0502020204030204" pitchFamily="34" charset="0"/>
              <a:ea typeface="Source Code Pro" panose="020B0509030403020204" pitchFamily="49" charset="0"/>
            </a:endParaRPr>
          </a:p>
          <a:p>
            <a:pPr>
              <a:spcBef>
                <a:spcPts val="1400"/>
              </a:spcBef>
              <a:tabLst>
                <a:tab pos="1657350" algn="l"/>
              </a:tabLst>
            </a:pPr>
            <a:r>
              <a:rPr lang="en-US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contract_case ::=	condition =&gt; consequence</a:t>
            </a:r>
          </a:p>
          <a:p>
            <a:pPr>
              <a:spcBef>
                <a:spcPts val="1400"/>
              </a:spcBef>
              <a:tabLst>
                <a:tab pos="1657350" algn="l"/>
              </a:tabLst>
            </a:pPr>
            <a:r>
              <a:rPr lang="en-US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consequence </a:t>
            </a:r>
            <a:r>
              <a:rPr lang="en-US" noProof="1">
                <a:latin typeface="Calibri" panose="020F0502020204030204" pitchFamily="34" charset="0"/>
                <a:ea typeface="Source Code Pro" panose="020B0509030403020204" pitchFamily="49" charset="0"/>
              </a:rPr>
              <a:t>::= Boolean_expression</a:t>
            </a:r>
            <a:endParaRPr lang="en-US" i="0" kern="1200" noProof="1" smtClean="0">
              <a:latin typeface="Calibri" panose="020F0502020204030204" pitchFamily="34" charset="0"/>
              <a:ea typeface="Source Code Pro" panose="020B0509030403020204" pitchFamily="49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91718" y="4253538"/>
            <a:ext cx="7560565" cy="1918474"/>
            <a:chOff x="791718" y="4253538"/>
            <a:chExt cx="7560565" cy="1918474"/>
          </a:xfrm>
        </p:grpSpPr>
        <p:sp>
          <p:nvSpPr>
            <p:cNvPr id="13" name="Double Wave 12"/>
            <p:cNvSpPr/>
            <p:nvPr/>
          </p:nvSpPr>
          <p:spPr bwMode="auto">
            <a:xfrm>
              <a:off x="4767862" y="5072564"/>
              <a:ext cx="1379956" cy="213952"/>
            </a:xfrm>
            <a:prstGeom prst="doubleWave">
              <a:avLst/>
            </a:prstGeom>
            <a:solidFill>
              <a:srgbClr val="FFC000">
                <a:alpha val="38039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Double Wave 13"/>
            <p:cNvSpPr/>
            <p:nvPr/>
          </p:nvSpPr>
          <p:spPr bwMode="auto">
            <a:xfrm>
              <a:off x="4766991" y="5328632"/>
              <a:ext cx="1402735" cy="258404"/>
            </a:xfrm>
            <a:prstGeom prst="doubleWave">
              <a:avLst/>
            </a:prstGeom>
            <a:solidFill>
              <a:srgbClr val="FFC000">
                <a:alpha val="38039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Double Wave 14"/>
            <p:cNvSpPr/>
            <p:nvPr/>
          </p:nvSpPr>
          <p:spPr bwMode="auto">
            <a:xfrm>
              <a:off x="4767860" y="5625902"/>
              <a:ext cx="1379956" cy="213952"/>
            </a:xfrm>
            <a:prstGeom prst="doubleWave">
              <a:avLst/>
            </a:prstGeom>
            <a:solidFill>
              <a:srgbClr val="FFC000">
                <a:alpha val="38039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ouble Wave 15"/>
            <p:cNvSpPr/>
            <p:nvPr/>
          </p:nvSpPr>
          <p:spPr bwMode="auto">
            <a:xfrm>
              <a:off x="4814194" y="5891400"/>
              <a:ext cx="1358024" cy="180978"/>
            </a:xfrm>
            <a:prstGeom prst="doubleWave">
              <a:avLst/>
            </a:prstGeom>
            <a:solidFill>
              <a:srgbClr val="FFC000">
                <a:alpha val="38039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uble Wave 8"/>
            <p:cNvSpPr/>
            <p:nvPr/>
          </p:nvSpPr>
          <p:spPr bwMode="auto">
            <a:xfrm>
              <a:off x="2801566" y="5108535"/>
              <a:ext cx="735270" cy="16927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Double Wave 9"/>
            <p:cNvSpPr/>
            <p:nvPr/>
          </p:nvSpPr>
          <p:spPr bwMode="auto">
            <a:xfrm>
              <a:off x="2754424" y="5356235"/>
              <a:ext cx="784054" cy="16927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uble Wave 10"/>
            <p:cNvSpPr/>
            <p:nvPr/>
          </p:nvSpPr>
          <p:spPr bwMode="auto">
            <a:xfrm>
              <a:off x="2771336" y="5636263"/>
              <a:ext cx="1633934" cy="16927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Double Wave 11"/>
            <p:cNvSpPr/>
            <p:nvPr/>
          </p:nvSpPr>
          <p:spPr bwMode="auto">
            <a:xfrm>
              <a:off x="2799926" y="5920769"/>
              <a:ext cx="784054" cy="16927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95300" y="4253538"/>
              <a:ext cx="4196918" cy="1918474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none" rtlCol="0">
              <a:spAutoFit/>
            </a:bodyPr>
            <a:lstStyle/>
            <a:p>
              <a:pPr lvl="0"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function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Sqrt (X : Float) 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return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Float 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with</a:t>
              </a:r>
            </a:p>
            <a:p>
              <a:pPr lvl="0"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b="1" noProof="1">
                  <a:latin typeface="Calibri" panose="020F0502020204030204" pitchFamily="34" charset="0"/>
                  <a:ea typeface="ＭＳ Ｐゴシック" charset="-128"/>
                </a:rPr>
                <a:t>	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…</a:t>
              </a:r>
            </a:p>
            <a:p>
              <a:pPr lvl="0"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Contract_Cases =&gt;</a:t>
              </a:r>
            </a:p>
            <a:p>
              <a:pPr lvl="0">
                <a:spcBef>
                  <a:spcPts val="200"/>
                </a:spcBef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	(X &gt; 1.0             	=&gt;	Sqrt'Result &lt;= X,</a:t>
              </a:r>
            </a:p>
            <a:p>
              <a:pPr lvl="0">
                <a:spcBef>
                  <a:spcPts val="200"/>
                </a:spcBef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		X = 1.0             	=&gt;	Sqrt'Result = 1.0,</a:t>
              </a:r>
            </a:p>
            <a:p>
              <a:pPr lvl="0">
                <a:spcBef>
                  <a:spcPts val="200"/>
                </a:spcBef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		X &lt; 1.0 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and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X &gt; 0.0	=&gt;	Sqrt'Result &gt;= X,</a:t>
              </a:r>
            </a:p>
            <a:p>
              <a:pPr lvl="0">
                <a:spcBef>
                  <a:spcPts val="200"/>
                </a:spcBef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		X = 0.0             	=&gt;	Sqrt'Result = 0.0);</a:t>
              </a:r>
              <a:endParaRPr lang="en-US" altLang="fr-FR" sz="1600" noProof="1"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91718" y="5440873"/>
              <a:ext cx="1151277" cy="33855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600" i="0" kern="1200" dirty="0" smtClean="0"/>
                <a:t>Conditions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01859" y="5440873"/>
              <a:ext cx="1550424" cy="33855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600" i="0" kern="1200" dirty="0" smtClean="0"/>
                <a:t>Consequences</a:t>
              </a:r>
            </a:p>
          </p:txBody>
        </p:sp>
        <p:cxnSp>
          <p:nvCxnSpPr>
            <p:cNvPr id="18" name="Curved Connector 17"/>
            <p:cNvCxnSpPr>
              <a:stCxn id="7" idx="3"/>
              <a:endCxn id="9" idx="1"/>
            </p:cNvCxnSpPr>
            <p:nvPr/>
          </p:nvCxnSpPr>
          <p:spPr bwMode="auto">
            <a:xfrm flipV="1">
              <a:off x="1942995" y="5193174"/>
              <a:ext cx="858571" cy="416976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Curved Connector 19"/>
            <p:cNvCxnSpPr>
              <a:stCxn id="7" idx="3"/>
              <a:endCxn id="10" idx="1"/>
            </p:cNvCxnSpPr>
            <p:nvPr/>
          </p:nvCxnSpPr>
          <p:spPr bwMode="auto">
            <a:xfrm flipV="1">
              <a:off x="1942995" y="5440874"/>
              <a:ext cx="811429" cy="169276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Curved Connector 21"/>
            <p:cNvCxnSpPr>
              <a:stCxn id="7" idx="3"/>
              <a:endCxn id="11" idx="1"/>
            </p:cNvCxnSpPr>
            <p:nvPr/>
          </p:nvCxnSpPr>
          <p:spPr bwMode="auto">
            <a:xfrm>
              <a:off x="1942995" y="5610150"/>
              <a:ext cx="828341" cy="110752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4" name="Curved Connector 23"/>
            <p:cNvCxnSpPr>
              <a:stCxn id="7" idx="3"/>
              <a:endCxn id="12" idx="1"/>
            </p:cNvCxnSpPr>
            <p:nvPr/>
          </p:nvCxnSpPr>
          <p:spPr bwMode="auto">
            <a:xfrm>
              <a:off x="1942995" y="5610150"/>
              <a:ext cx="856931" cy="395258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" name="Curved Connector 25"/>
            <p:cNvCxnSpPr>
              <a:stCxn id="8" idx="1"/>
              <a:endCxn id="13" idx="3"/>
            </p:cNvCxnSpPr>
            <p:nvPr/>
          </p:nvCxnSpPr>
          <p:spPr bwMode="auto">
            <a:xfrm rot="10800000">
              <a:off x="6147819" y="5179540"/>
              <a:ext cx="654041" cy="430610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Curved Connector 27"/>
            <p:cNvCxnSpPr>
              <a:stCxn id="8" idx="1"/>
              <a:endCxn id="14" idx="3"/>
            </p:cNvCxnSpPr>
            <p:nvPr/>
          </p:nvCxnSpPr>
          <p:spPr bwMode="auto">
            <a:xfrm rot="10800000">
              <a:off x="6169727" y="5457834"/>
              <a:ext cx="632133" cy="152316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Curved Connector 29"/>
            <p:cNvCxnSpPr>
              <a:stCxn id="8" idx="1"/>
              <a:endCxn id="15" idx="3"/>
            </p:cNvCxnSpPr>
            <p:nvPr/>
          </p:nvCxnSpPr>
          <p:spPr bwMode="auto">
            <a:xfrm rot="10800000" flipV="1">
              <a:off x="6147817" y="5610150"/>
              <a:ext cx="654043" cy="122728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Curved Connector 31"/>
            <p:cNvCxnSpPr>
              <a:stCxn id="8" idx="1"/>
              <a:endCxn id="16" idx="3"/>
            </p:cNvCxnSpPr>
            <p:nvPr/>
          </p:nvCxnSpPr>
          <p:spPr bwMode="auto">
            <a:xfrm rot="10800000" flipV="1">
              <a:off x="6172219" y="5610149"/>
              <a:ext cx="629641" cy="371739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7" name="TextBox 16"/>
          <p:cNvSpPr txBox="1"/>
          <p:nvPr/>
        </p:nvSpPr>
        <p:spPr>
          <a:xfrm>
            <a:off x="6801859" y="3062223"/>
            <a:ext cx="204107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'Old also allowed in consequences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7565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Contract_Cases 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On entry, </a:t>
            </a:r>
            <a:r>
              <a:rPr lang="en-US" i="1" dirty="0" smtClean="0">
                <a:solidFill>
                  <a:srgbClr val="FF0000"/>
                </a:solidFill>
              </a:rPr>
              <a:t>exactly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one</a:t>
            </a:r>
            <a:r>
              <a:rPr lang="en-US" dirty="0" smtClean="0"/>
              <a:t> case condition must hold</a:t>
            </a:r>
          </a:p>
          <a:p>
            <a:r>
              <a:rPr lang="en-US" dirty="0" smtClean="0"/>
              <a:t>On exit</a:t>
            </a:r>
            <a:r>
              <a:rPr lang="en-US" smtClean="0"/>
              <a:t>, only corresponding </a:t>
            </a:r>
            <a:r>
              <a:rPr lang="en-US" dirty="0" smtClean="0"/>
              <a:t>consequence must hold</a:t>
            </a:r>
          </a:p>
          <a:p>
            <a:r>
              <a:rPr lang="en-US" dirty="0" smtClean="0"/>
              <a:t>Otherwise, Assertion_Error is raised</a:t>
            </a:r>
          </a:p>
          <a:p>
            <a:pPr lvl="1"/>
            <a:r>
              <a:rPr lang="en-US" dirty="0" smtClean="0"/>
              <a:t>SPARK will try to prove that cannot happen</a:t>
            </a:r>
          </a:p>
          <a:p>
            <a:r>
              <a:rPr lang="en-US" dirty="0" smtClean="0"/>
              <a:t>Thus verified disjoint and complete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990600" y="4475366"/>
            <a:ext cx="7560565" cy="1918474"/>
            <a:chOff x="990600" y="4475366"/>
            <a:chExt cx="7560565" cy="1918474"/>
          </a:xfrm>
        </p:grpSpPr>
        <p:sp>
          <p:nvSpPr>
            <p:cNvPr id="13" name="Double Wave 12"/>
            <p:cNvSpPr/>
            <p:nvPr/>
          </p:nvSpPr>
          <p:spPr bwMode="auto">
            <a:xfrm>
              <a:off x="4966744" y="5294392"/>
              <a:ext cx="1379956" cy="213952"/>
            </a:xfrm>
            <a:prstGeom prst="doubleWave">
              <a:avLst/>
            </a:prstGeom>
            <a:solidFill>
              <a:srgbClr val="FFC000">
                <a:alpha val="38039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Double Wave 13"/>
            <p:cNvSpPr/>
            <p:nvPr/>
          </p:nvSpPr>
          <p:spPr bwMode="auto">
            <a:xfrm>
              <a:off x="4965873" y="5550460"/>
              <a:ext cx="1402735" cy="258404"/>
            </a:xfrm>
            <a:prstGeom prst="doubleWave">
              <a:avLst/>
            </a:prstGeom>
            <a:solidFill>
              <a:srgbClr val="FFC000">
                <a:alpha val="38039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ouble Wave 15"/>
            <p:cNvSpPr/>
            <p:nvPr/>
          </p:nvSpPr>
          <p:spPr bwMode="auto">
            <a:xfrm>
              <a:off x="4966742" y="5847730"/>
              <a:ext cx="1379956" cy="213952"/>
            </a:xfrm>
            <a:prstGeom prst="doubleWave">
              <a:avLst/>
            </a:prstGeom>
            <a:solidFill>
              <a:srgbClr val="FFC000">
                <a:alpha val="38039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ouble Wave 16"/>
            <p:cNvSpPr/>
            <p:nvPr/>
          </p:nvSpPr>
          <p:spPr bwMode="auto">
            <a:xfrm>
              <a:off x="5013076" y="6113228"/>
              <a:ext cx="1358024" cy="180978"/>
            </a:xfrm>
            <a:prstGeom prst="doubleWave">
              <a:avLst/>
            </a:prstGeom>
            <a:solidFill>
              <a:srgbClr val="FFC000">
                <a:alpha val="38039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uble Wave 17"/>
            <p:cNvSpPr/>
            <p:nvPr/>
          </p:nvSpPr>
          <p:spPr bwMode="auto">
            <a:xfrm>
              <a:off x="3000448" y="5330363"/>
              <a:ext cx="735270" cy="16927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uble Wave 18"/>
            <p:cNvSpPr/>
            <p:nvPr/>
          </p:nvSpPr>
          <p:spPr bwMode="auto">
            <a:xfrm>
              <a:off x="2953306" y="5578063"/>
              <a:ext cx="784054" cy="16927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Double Wave 19"/>
            <p:cNvSpPr/>
            <p:nvPr/>
          </p:nvSpPr>
          <p:spPr bwMode="auto">
            <a:xfrm>
              <a:off x="2970218" y="5858091"/>
              <a:ext cx="1633934" cy="16927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Double Wave 20"/>
            <p:cNvSpPr/>
            <p:nvPr/>
          </p:nvSpPr>
          <p:spPr bwMode="auto">
            <a:xfrm>
              <a:off x="2998808" y="6142597"/>
              <a:ext cx="784054" cy="16927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394182" y="4475366"/>
              <a:ext cx="4196918" cy="1918474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none" rtlCol="0">
              <a:spAutoFit/>
            </a:bodyPr>
            <a:lstStyle/>
            <a:p>
              <a:pPr lvl="0"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function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Sqrt (X : Float) 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return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Float 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with</a:t>
              </a:r>
            </a:p>
            <a:p>
              <a:pPr lvl="0"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b="1" noProof="1">
                  <a:latin typeface="Calibri" panose="020F0502020204030204" pitchFamily="34" charset="0"/>
                  <a:ea typeface="ＭＳ Ｐゴシック" charset="-128"/>
                </a:rPr>
                <a:t>	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…</a:t>
              </a:r>
            </a:p>
            <a:p>
              <a:pPr lvl="0"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Contract_Cases =&gt;</a:t>
              </a:r>
            </a:p>
            <a:p>
              <a:pPr lvl="0">
                <a:spcBef>
                  <a:spcPts val="200"/>
                </a:spcBef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	(X &gt; 1.0             	=&gt;	Sqrt'Result &lt;= X,</a:t>
              </a:r>
            </a:p>
            <a:p>
              <a:pPr lvl="0">
                <a:spcBef>
                  <a:spcPts val="200"/>
                </a:spcBef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		X = 1.0             	=&gt;	Sqrt'Result = 1.0,</a:t>
              </a:r>
            </a:p>
            <a:p>
              <a:pPr lvl="0">
                <a:spcBef>
                  <a:spcPts val="200"/>
                </a:spcBef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		X &lt; 1.0 </a:t>
              </a:r>
              <a:r>
                <a:rPr lang="en-US" altLang="fr-FR" sz="1600" b="1" noProof="1" smtClean="0">
                  <a:latin typeface="Calibri" panose="020F0502020204030204" pitchFamily="34" charset="0"/>
                  <a:ea typeface="ＭＳ Ｐゴシック" charset="-128"/>
                </a:rPr>
                <a:t>and </a:t>
              </a: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X &gt; 0.0	=&gt;	Sqrt'Result &gt;= X,</a:t>
              </a:r>
            </a:p>
            <a:p>
              <a:pPr lvl="0">
                <a:spcBef>
                  <a:spcPts val="200"/>
                </a:spcBef>
                <a:tabLst>
                  <a:tab pos="227013" algn="l"/>
                  <a:tab pos="515938" algn="l"/>
                  <a:tab pos="571500" algn="l"/>
                  <a:tab pos="2170113" algn="l"/>
                  <a:tab pos="2513013" algn="l"/>
                </a:tabLst>
              </a:pPr>
              <a:r>
                <a:rPr lang="en-US" altLang="fr-FR" sz="1600" noProof="1" smtClean="0">
                  <a:latin typeface="Calibri" panose="020F0502020204030204" pitchFamily="34" charset="0"/>
                  <a:ea typeface="ＭＳ Ｐゴシック" charset="-128"/>
                </a:rPr>
                <a:t>			X = 0.0             	=&gt;	Sqrt'Result = 0.0);</a:t>
              </a:r>
              <a:endParaRPr lang="en-US" altLang="fr-FR" sz="1600" noProof="1">
                <a:latin typeface="Calibri" panose="020F0502020204030204" pitchFamily="34" charset="0"/>
                <a:ea typeface="ＭＳ Ｐゴシック" charset="-128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90600" y="5662701"/>
              <a:ext cx="1151277" cy="33855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600" i="0" kern="1200" dirty="0" smtClean="0"/>
                <a:t>Conditions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00741" y="5662701"/>
              <a:ext cx="1550424" cy="33855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600" i="0" kern="1200" dirty="0" smtClean="0"/>
                <a:t>Consequences</a:t>
              </a:r>
            </a:p>
          </p:txBody>
        </p:sp>
        <p:cxnSp>
          <p:nvCxnSpPr>
            <p:cNvPr id="25" name="Curved Connector 24"/>
            <p:cNvCxnSpPr>
              <a:stCxn id="23" idx="3"/>
              <a:endCxn id="18" idx="1"/>
            </p:cNvCxnSpPr>
            <p:nvPr/>
          </p:nvCxnSpPr>
          <p:spPr bwMode="auto">
            <a:xfrm flipV="1">
              <a:off x="2141877" y="5415002"/>
              <a:ext cx="858571" cy="416976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6" name="Curved Connector 25"/>
            <p:cNvCxnSpPr>
              <a:stCxn id="23" idx="3"/>
              <a:endCxn id="19" idx="1"/>
            </p:cNvCxnSpPr>
            <p:nvPr/>
          </p:nvCxnSpPr>
          <p:spPr bwMode="auto">
            <a:xfrm flipV="1">
              <a:off x="2141877" y="5662702"/>
              <a:ext cx="811429" cy="169276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7" name="Curved Connector 26"/>
            <p:cNvCxnSpPr>
              <a:stCxn id="23" idx="3"/>
              <a:endCxn id="20" idx="1"/>
            </p:cNvCxnSpPr>
            <p:nvPr/>
          </p:nvCxnSpPr>
          <p:spPr bwMode="auto">
            <a:xfrm>
              <a:off x="2141877" y="5831978"/>
              <a:ext cx="828341" cy="110752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Curved Connector 27"/>
            <p:cNvCxnSpPr>
              <a:stCxn id="23" idx="3"/>
              <a:endCxn id="21" idx="1"/>
            </p:cNvCxnSpPr>
            <p:nvPr/>
          </p:nvCxnSpPr>
          <p:spPr bwMode="auto">
            <a:xfrm>
              <a:off x="2141877" y="5831978"/>
              <a:ext cx="856931" cy="395258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" name="Curved Connector 28"/>
            <p:cNvCxnSpPr>
              <a:stCxn id="24" idx="1"/>
              <a:endCxn id="13" idx="3"/>
            </p:cNvCxnSpPr>
            <p:nvPr/>
          </p:nvCxnSpPr>
          <p:spPr bwMode="auto">
            <a:xfrm rot="10800000">
              <a:off x="6346701" y="5401368"/>
              <a:ext cx="654041" cy="430610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Curved Connector 29"/>
            <p:cNvCxnSpPr>
              <a:stCxn id="24" idx="1"/>
              <a:endCxn id="14" idx="3"/>
            </p:cNvCxnSpPr>
            <p:nvPr/>
          </p:nvCxnSpPr>
          <p:spPr bwMode="auto">
            <a:xfrm rot="10800000">
              <a:off x="6368609" y="5679662"/>
              <a:ext cx="632133" cy="152316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1" name="Curved Connector 30"/>
            <p:cNvCxnSpPr>
              <a:stCxn id="24" idx="1"/>
              <a:endCxn id="16" idx="3"/>
            </p:cNvCxnSpPr>
            <p:nvPr/>
          </p:nvCxnSpPr>
          <p:spPr bwMode="auto">
            <a:xfrm rot="10800000" flipV="1">
              <a:off x="6346699" y="5831978"/>
              <a:ext cx="654043" cy="122728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Curved Connector 31"/>
            <p:cNvCxnSpPr>
              <a:stCxn id="24" idx="1"/>
              <a:endCxn id="17" idx="3"/>
            </p:cNvCxnSpPr>
            <p:nvPr/>
          </p:nvCxnSpPr>
          <p:spPr bwMode="auto">
            <a:xfrm rot="10800000" flipV="1">
              <a:off x="6371101" y="5831977"/>
              <a:ext cx="629641" cy="371739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7551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Contract_Cases with Pre/Post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The conjunction of the precondition and exactly one contract case must hold, on entry</a:t>
            </a:r>
          </a:p>
          <a:p>
            <a:r>
              <a:rPr lang="en-US" dirty="0" smtClean="0"/>
              <a:t>The conjunction of the postcondition and the corresponding consequence must hold, on exit</a:t>
            </a:r>
            <a:endParaRPr lang="en-US" dirty="0"/>
          </a:p>
        </p:txBody>
      </p:sp>
      <p:sp>
        <p:nvSpPr>
          <p:cNvPr id="5" name="Double Wave 4"/>
          <p:cNvSpPr/>
          <p:nvPr/>
        </p:nvSpPr>
        <p:spPr bwMode="auto">
          <a:xfrm>
            <a:off x="4897547" y="3940551"/>
            <a:ext cx="1371600" cy="228600"/>
          </a:xfrm>
          <a:prstGeom prst="double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89693" y="3657600"/>
            <a:ext cx="3844707" cy="1754326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pPr lvl="0">
              <a:tabLst>
                <a:tab pos="227013" algn="l"/>
                <a:tab pos="515938" algn="l"/>
                <a:tab pos="571500" algn="l"/>
                <a:tab pos="2055813" algn="l"/>
                <a:tab pos="2344738" algn="l"/>
              </a:tabLst>
            </a:pPr>
            <a:r>
              <a:rPr lang="en-US" altLang="fr-FR" sz="1400" b="1" noProof="1" smtClean="0">
                <a:latin typeface="Calibri" panose="020F0502020204030204" pitchFamily="34" charset="0"/>
                <a:ea typeface="ＭＳ Ｐゴシック" charset="-128"/>
              </a:rPr>
              <a:t>function </a:t>
            </a:r>
            <a:r>
              <a:rPr lang="en-US" altLang="fr-FR" sz="1400" noProof="1" smtClean="0">
                <a:latin typeface="Calibri" panose="020F0502020204030204" pitchFamily="34" charset="0"/>
                <a:ea typeface="ＭＳ Ｐゴシック" charset="-128"/>
              </a:rPr>
              <a:t>Sqrt (X : Float) </a:t>
            </a:r>
            <a:r>
              <a:rPr lang="en-US" altLang="fr-FR" sz="1400" b="1" noProof="1" smtClean="0">
                <a:latin typeface="Calibri" panose="020F0502020204030204" pitchFamily="34" charset="0"/>
                <a:ea typeface="ＭＳ Ｐゴシック" charset="-128"/>
              </a:rPr>
              <a:t>return </a:t>
            </a:r>
            <a:r>
              <a:rPr lang="en-US" altLang="fr-FR" sz="1400" noProof="1" smtClean="0">
                <a:latin typeface="Calibri" panose="020F0502020204030204" pitchFamily="34" charset="0"/>
                <a:ea typeface="ＭＳ Ｐゴシック" charset="-128"/>
              </a:rPr>
              <a:t>Float </a:t>
            </a:r>
            <a:r>
              <a:rPr lang="en-US" altLang="fr-FR" sz="1400" b="1" noProof="1" smtClean="0">
                <a:latin typeface="Calibri" panose="020F0502020204030204" pitchFamily="34" charset="0"/>
                <a:ea typeface="ＭＳ Ｐゴシック" charset="-128"/>
              </a:rPr>
              <a:t>with</a:t>
            </a:r>
          </a:p>
          <a:p>
            <a:pPr lvl="0">
              <a:spcBef>
                <a:spcPts val="200"/>
              </a:spcBef>
              <a:tabLst>
                <a:tab pos="227013" algn="l"/>
                <a:tab pos="515938" algn="l"/>
                <a:tab pos="571500" algn="l"/>
                <a:tab pos="2055813" algn="l"/>
                <a:tab pos="2344738" algn="l"/>
              </a:tabLst>
            </a:pPr>
            <a:r>
              <a:rPr lang="en-US" altLang="fr-FR" sz="1400" b="1" noProof="1">
                <a:latin typeface="Calibri" panose="020F0502020204030204" pitchFamily="34" charset="0"/>
                <a:ea typeface="ＭＳ Ｐゴシック" charset="-128"/>
              </a:rPr>
              <a:t>	</a:t>
            </a:r>
            <a:r>
              <a:rPr lang="en-US" altLang="fr-FR" sz="1400" noProof="1" smtClean="0">
                <a:latin typeface="Calibri" panose="020F0502020204030204" pitchFamily="34" charset="0"/>
                <a:ea typeface="ＭＳ Ｐゴシック" charset="-128"/>
              </a:rPr>
              <a:t>Pre</a:t>
            </a:r>
            <a:r>
              <a:rPr lang="en-US" altLang="fr-FR" sz="1400" b="1" noProof="1" smtClean="0"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altLang="fr-FR" sz="1400" noProof="1" smtClean="0">
                <a:latin typeface="Calibri" panose="020F0502020204030204" pitchFamily="34" charset="0"/>
                <a:ea typeface="ＭＳ Ｐゴシック" charset="-128"/>
              </a:rPr>
              <a:t>=&gt;  X &gt;= 0.0,</a:t>
            </a:r>
          </a:p>
          <a:p>
            <a:pPr lvl="0">
              <a:spcBef>
                <a:spcPts val="200"/>
              </a:spcBef>
              <a:tabLst>
                <a:tab pos="227013" algn="l"/>
                <a:tab pos="515938" algn="l"/>
                <a:tab pos="571500" algn="l"/>
                <a:tab pos="2055813" algn="l"/>
                <a:tab pos="2344738" algn="l"/>
              </a:tabLst>
            </a:pPr>
            <a:r>
              <a:rPr lang="en-US" altLang="fr-FR" sz="1400" noProof="1" smtClean="0">
                <a:latin typeface="Calibri" panose="020F0502020204030204" pitchFamily="34" charset="0"/>
                <a:ea typeface="ＭＳ Ｐゴシック" charset="-128"/>
              </a:rPr>
              <a:t>	Contract_Cases =&gt;</a:t>
            </a:r>
          </a:p>
          <a:p>
            <a:pPr lvl="0">
              <a:spcBef>
                <a:spcPts val="200"/>
              </a:spcBef>
              <a:tabLst>
                <a:tab pos="227013" algn="l"/>
                <a:tab pos="515938" algn="l"/>
                <a:tab pos="571500" algn="l"/>
                <a:tab pos="2055813" algn="l"/>
                <a:tab pos="2344738" algn="l"/>
              </a:tabLst>
            </a:pPr>
            <a:r>
              <a:rPr lang="en-US" altLang="fr-FR" sz="1400" noProof="1" smtClean="0">
                <a:latin typeface="Calibri" panose="020F0502020204030204" pitchFamily="34" charset="0"/>
                <a:ea typeface="ＭＳ Ｐゴシック" charset="-128"/>
              </a:rPr>
              <a:t>		(X &gt; 1.0             	=&gt;	Sqrt'Result &lt;= X,</a:t>
            </a:r>
          </a:p>
          <a:p>
            <a:pPr lvl="0">
              <a:spcBef>
                <a:spcPts val="200"/>
              </a:spcBef>
              <a:tabLst>
                <a:tab pos="227013" algn="l"/>
                <a:tab pos="515938" algn="l"/>
                <a:tab pos="571500" algn="l"/>
                <a:tab pos="2055813" algn="l"/>
                <a:tab pos="2344738" algn="l"/>
              </a:tabLst>
            </a:pPr>
            <a:r>
              <a:rPr lang="en-US" altLang="fr-FR" sz="1400" noProof="1" smtClean="0">
                <a:latin typeface="Calibri" panose="020F0502020204030204" pitchFamily="34" charset="0"/>
                <a:ea typeface="ＭＳ Ｐゴシック" charset="-128"/>
              </a:rPr>
              <a:t>			X = 1.0             	=&gt;	Sqrt'Result = 1.0,</a:t>
            </a:r>
          </a:p>
          <a:p>
            <a:pPr lvl="0">
              <a:spcBef>
                <a:spcPts val="200"/>
              </a:spcBef>
              <a:tabLst>
                <a:tab pos="227013" algn="l"/>
                <a:tab pos="515938" algn="l"/>
                <a:tab pos="571500" algn="l"/>
                <a:tab pos="2055813" algn="l"/>
                <a:tab pos="2344738" algn="l"/>
              </a:tabLst>
            </a:pPr>
            <a:r>
              <a:rPr lang="en-US" altLang="fr-FR" sz="1400" noProof="1" smtClean="0">
                <a:latin typeface="Calibri" panose="020F0502020204030204" pitchFamily="34" charset="0"/>
                <a:ea typeface="ＭＳ Ｐゴシック" charset="-128"/>
              </a:rPr>
              <a:t>			X &lt; 1.0 </a:t>
            </a:r>
            <a:r>
              <a:rPr lang="en-US" altLang="fr-FR" sz="1400" b="1" noProof="1" smtClean="0">
                <a:latin typeface="Calibri" panose="020F0502020204030204" pitchFamily="34" charset="0"/>
                <a:ea typeface="ＭＳ Ｐゴシック" charset="-128"/>
              </a:rPr>
              <a:t>and </a:t>
            </a:r>
            <a:r>
              <a:rPr lang="en-US" altLang="fr-FR" sz="1400" noProof="1" smtClean="0">
                <a:latin typeface="Calibri" panose="020F0502020204030204" pitchFamily="34" charset="0"/>
                <a:ea typeface="ＭＳ Ｐゴシック" charset="-128"/>
              </a:rPr>
              <a:t>X &gt; 0.0	=&gt;	Sqrt'Result &gt;= X,</a:t>
            </a:r>
          </a:p>
          <a:p>
            <a:pPr lvl="0">
              <a:spcBef>
                <a:spcPts val="200"/>
              </a:spcBef>
              <a:tabLst>
                <a:tab pos="227013" algn="l"/>
                <a:tab pos="515938" algn="l"/>
                <a:tab pos="571500" algn="l"/>
                <a:tab pos="2055813" algn="l"/>
                <a:tab pos="2344738" algn="l"/>
              </a:tabLst>
            </a:pPr>
            <a:r>
              <a:rPr lang="en-US" altLang="fr-FR" sz="1400" noProof="1" smtClean="0">
                <a:latin typeface="Calibri" panose="020F0502020204030204" pitchFamily="34" charset="0"/>
                <a:ea typeface="ＭＳ Ｐゴシック" charset="-128"/>
              </a:rPr>
              <a:t>			X = 0.0             	=&gt;	Sqrt'Result = 0.0);</a:t>
            </a:r>
            <a:endParaRPr lang="en-US" altLang="fr-FR" sz="1400" noProof="1">
              <a:latin typeface="Calibri" panose="020F0502020204030204" pitchFamily="34" charset="0"/>
              <a:ea typeface="ＭＳ Ｐゴシック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2493" y="4912737"/>
            <a:ext cx="443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</a:rPr>
              <a:t>medium: contract cases might not be complete</a:t>
            </a:r>
            <a:endParaRPr lang="en-US" sz="1600" i="0" kern="1200" dirty="0" smtClean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39464" y="3802290"/>
            <a:ext cx="1922353" cy="83099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0" kern="1200" dirty="0" smtClean="0"/>
              <a:t>If we removed the precondition</a:t>
            </a:r>
          </a:p>
          <a:p>
            <a:pPr algn="ctr"/>
            <a:r>
              <a:rPr lang="en-US" sz="1600" dirty="0" smtClean="0"/>
              <a:t>we’d get this error</a:t>
            </a:r>
            <a:endParaRPr lang="en-US" sz="1600" i="0" kern="1200" dirty="0" smtClean="0"/>
          </a:p>
        </p:txBody>
      </p:sp>
      <p:cxnSp>
        <p:nvCxnSpPr>
          <p:cNvPr id="9" name="Curved Connector 8"/>
          <p:cNvCxnSpPr>
            <a:stCxn id="8" idx="3"/>
            <a:endCxn id="5" idx="1"/>
          </p:cNvCxnSpPr>
          <p:nvPr/>
        </p:nvCxnSpPr>
        <p:spPr bwMode="auto">
          <a:xfrm flipV="1">
            <a:off x="3461817" y="4054851"/>
            <a:ext cx="1435730" cy="162938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Curved Connector 9"/>
          <p:cNvCxnSpPr>
            <a:stCxn id="8" idx="2"/>
            <a:endCxn id="7" idx="0"/>
          </p:cNvCxnSpPr>
          <p:nvPr/>
        </p:nvCxnSpPr>
        <p:spPr bwMode="auto">
          <a:xfrm rot="16200000" flipH="1">
            <a:off x="2429597" y="4704330"/>
            <a:ext cx="279450" cy="137363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1050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Low-Level Assertions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Language-defined package with procedures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Language-defined pragma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Both raise Assertion_Error if expression is False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600200" y="1676400"/>
            <a:ext cx="46885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itchFamily="34" charset="0"/>
              </a:rPr>
              <a:t>package </a:t>
            </a:r>
            <a:r>
              <a:rPr lang="en-US" sz="1400" noProof="1" smtClean="0">
                <a:latin typeface="Calibri" pitchFamily="34" charset="0"/>
              </a:rPr>
              <a:t>Ada.Assertions </a:t>
            </a:r>
            <a:r>
              <a:rPr lang="en-US" sz="1400" b="1" noProof="1" smtClean="0">
                <a:latin typeface="Calibri" pitchFamily="34" charset="0"/>
              </a:rPr>
              <a:t>is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itchFamily="34" charset="0"/>
              </a:rPr>
              <a:t>	</a:t>
            </a:r>
            <a:r>
              <a:rPr lang="en-US" sz="1400" noProof="1" smtClean="0">
                <a:latin typeface="Calibri" pitchFamily="34" charset="0"/>
              </a:rPr>
              <a:t>Assertion_Error : </a:t>
            </a:r>
            <a:r>
              <a:rPr lang="en-US" sz="1400" b="1" noProof="1" smtClean="0">
                <a:latin typeface="Calibri" pitchFamily="34" charset="0"/>
              </a:rPr>
              <a:t>exception</a:t>
            </a:r>
            <a:r>
              <a:rPr lang="en-US" sz="1400" noProof="1" smtClean="0">
                <a:latin typeface="Calibri" pitchFamily="34" charset="0"/>
              </a:rPr>
              <a:t>;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itchFamily="34" charset="0"/>
              </a:rPr>
              <a:t>	procedure </a:t>
            </a:r>
            <a:r>
              <a:rPr lang="en-US" sz="1400" noProof="1" smtClean="0">
                <a:latin typeface="Calibri" pitchFamily="34" charset="0"/>
              </a:rPr>
              <a:t>Assert (Check : </a:t>
            </a:r>
            <a:r>
              <a:rPr lang="en-US" sz="1400" b="1" noProof="1" smtClean="0">
                <a:latin typeface="Calibri" pitchFamily="34" charset="0"/>
              </a:rPr>
              <a:t>in </a:t>
            </a:r>
            <a:r>
              <a:rPr lang="en-US" sz="1400" noProof="1" smtClean="0">
                <a:latin typeface="Calibri" pitchFamily="34" charset="0"/>
              </a:rPr>
              <a:t>Boolean);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itchFamily="34" charset="0"/>
              </a:rPr>
              <a:t>	procedure </a:t>
            </a:r>
            <a:r>
              <a:rPr lang="en-US" sz="1400" noProof="1" smtClean="0">
                <a:latin typeface="Calibri" pitchFamily="34" charset="0"/>
              </a:rPr>
              <a:t>Assert (Check : </a:t>
            </a:r>
            <a:r>
              <a:rPr lang="en-US" sz="1400" b="1" noProof="1" smtClean="0">
                <a:latin typeface="Calibri" pitchFamily="34" charset="0"/>
              </a:rPr>
              <a:t>in </a:t>
            </a:r>
            <a:r>
              <a:rPr lang="en-US" sz="1400" noProof="1" smtClean="0">
                <a:latin typeface="Calibri" pitchFamily="34" charset="0"/>
              </a:rPr>
              <a:t>Boolean; Message : </a:t>
            </a:r>
            <a:r>
              <a:rPr lang="en-US" sz="1400" b="1" noProof="1" smtClean="0">
                <a:latin typeface="Calibri" pitchFamily="34" charset="0"/>
              </a:rPr>
              <a:t>in </a:t>
            </a:r>
            <a:r>
              <a:rPr lang="en-US" sz="1400" noProof="1" smtClean="0">
                <a:latin typeface="Calibri" pitchFamily="34" charset="0"/>
              </a:rPr>
              <a:t>String);</a:t>
            </a:r>
          </a:p>
          <a:p>
            <a:pPr>
              <a:spcBef>
                <a:spcPts val="300"/>
              </a:spcBef>
              <a:tabLst>
                <a:tab pos="227013" algn="l"/>
              </a:tabLst>
            </a:pPr>
            <a:r>
              <a:rPr lang="en-US" sz="1400" b="1" noProof="1" smtClean="0">
                <a:latin typeface="Calibri" pitchFamily="34" charset="0"/>
              </a:rPr>
              <a:t>end </a:t>
            </a:r>
            <a:r>
              <a:rPr lang="en-US" sz="1400" noProof="1" smtClean="0">
                <a:latin typeface="Calibri" pitchFamily="34" charset="0"/>
              </a:rPr>
              <a:t>Ada.Assertions;</a:t>
            </a:r>
            <a:endParaRPr lang="en-US" sz="1400" i="0" kern="1200" noProof="1" smtClean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3810000"/>
            <a:ext cx="5790303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400" b="1" noProof="1" smtClean="0">
                <a:latin typeface="Calibri" panose="020F0502020204030204" pitchFamily="34" charset="0"/>
              </a:rPr>
              <a:t>pragma </a:t>
            </a:r>
            <a:r>
              <a:rPr lang="en-US" sz="1400" noProof="1" smtClean="0">
                <a:latin typeface="Calibri" panose="020F0502020204030204" pitchFamily="34" charset="0"/>
              </a:rPr>
              <a:t>Assert (</a:t>
            </a:r>
            <a:r>
              <a:rPr lang="en-US" sz="1400" i="1" noProof="1" smtClean="0">
                <a:latin typeface="Calibri" panose="020F0502020204030204" pitchFamily="34" charset="0"/>
              </a:rPr>
              <a:t>any_boolean_</a:t>
            </a:r>
            <a:r>
              <a:rPr lang="en-US" sz="1400" noProof="1" smtClean="0">
                <a:latin typeface="Calibri" panose="020F0502020204030204" pitchFamily="34" charset="0"/>
              </a:rPr>
              <a:t>expression [, [Message =&gt;] </a:t>
            </a:r>
            <a:r>
              <a:rPr lang="en-US" sz="1400" i="1" noProof="1" smtClean="0">
                <a:latin typeface="Calibri" panose="020F0502020204030204" pitchFamily="34" charset="0"/>
              </a:rPr>
              <a:t>string_</a:t>
            </a:r>
            <a:r>
              <a:rPr lang="en-US" sz="1400" noProof="1" smtClean="0">
                <a:latin typeface="Calibri" panose="020F0502020204030204" pitchFamily="34" charset="0"/>
              </a:rPr>
              <a:t>expression]);</a:t>
            </a:r>
            <a:endParaRPr lang="en-US" sz="1400" i="0" kern="1200" noProof="1" smtClean="0"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00200" y="4419600"/>
            <a:ext cx="4176657" cy="1282402"/>
          </a:xfrm>
          <a:prstGeom prst="rect">
            <a:avLst/>
          </a:prstGeom>
          <a:noFill/>
          <a:ln w="12700">
            <a:noFill/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lvl="1" eaLnBrk="0" hangingPunct="0">
              <a:tabLst>
                <a:tab pos="230188" algn="l"/>
                <a:tab pos="461963" algn="l"/>
                <a:tab pos="684213" algn="l"/>
              </a:tabLst>
            </a:pPr>
            <a:r>
              <a:rPr lang="en-US" sz="1400" b="1" noProof="1" smtClean="0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Push (</a:t>
            </a:r>
            <a:r>
              <a:rPr lang="en-US" sz="1400" noProof="1">
                <a:latin typeface="Calibri" pitchFamily="34" charset="0"/>
              </a:rPr>
              <a:t>This : </a:t>
            </a:r>
            <a:r>
              <a:rPr lang="en-US" sz="1400" b="1" noProof="1">
                <a:latin typeface="Calibri" pitchFamily="34" charset="0"/>
              </a:rPr>
              <a:t>in out </a:t>
            </a:r>
            <a:r>
              <a:rPr lang="en-US" sz="1400" noProof="1">
                <a:latin typeface="Calibri" pitchFamily="34" charset="0"/>
              </a:rPr>
              <a:t>Stack;  Value : Content) </a:t>
            </a:r>
            <a:r>
              <a:rPr lang="en-US" sz="1400" b="1" noProof="1" smtClean="0">
                <a:latin typeface="Calibri" pitchFamily="34" charset="0"/>
              </a:rPr>
              <a:t>is</a:t>
            </a:r>
          </a:p>
          <a:p>
            <a:pPr marL="0" lvl="1" eaLnBrk="0" hangingPunct="0">
              <a:tabLst>
                <a:tab pos="230188" algn="l"/>
                <a:tab pos="461963" algn="l"/>
                <a:tab pos="684213" algn="l"/>
              </a:tabLst>
            </a:pPr>
            <a:r>
              <a:rPr lang="en-US" sz="1400" b="1" noProof="1" smtClean="0">
                <a:latin typeface="Calibri" pitchFamily="34" charset="0"/>
              </a:rPr>
              <a:t>begin</a:t>
            </a:r>
          </a:p>
          <a:p>
            <a:pPr marL="0" lvl="2" eaLnBrk="0" hangingPunct="0">
              <a:spcBef>
                <a:spcPts val="300"/>
              </a:spcBef>
              <a:tabLst>
                <a:tab pos="230188" algn="l"/>
                <a:tab pos="461963" algn="l"/>
                <a:tab pos="684213" algn="l"/>
              </a:tabLst>
            </a:pPr>
            <a:r>
              <a:rPr lang="en-US" sz="1400" b="1" noProof="1" smtClean="0">
                <a:latin typeface="Calibri" pitchFamily="34" charset="0"/>
              </a:rPr>
              <a:t>	pragma </a:t>
            </a:r>
            <a:r>
              <a:rPr lang="en-US" sz="1400" noProof="1" smtClean="0">
                <a:latin typeface="Calibri" pitchFamily="34" charset="0"/>
              </a:rPr>
              <a:t>Assert (</a:t>
            </a:r>
            <a:r>
              <a:rPr lang="en-US" sz="1400" b="1" noProof="1" smtClean="0">
                <a:latin typeface="Calibri" pitchFamily="34" charset="0"/>
              </a:rPr>
              <a:t>not </a:t>
            </a:r>
            <a:r>
              <a:rPr lang="en-US" sz="1400" noProof="1" smtClean="0">
                <a:latin typeface="Calibri" pitchFamily="34" charset="0"/>
              </a:rPr>
              <a:t>Full (This));</a:t>
            </a:r>
          </a:p>
          <a:p>
            <a:pPr marL="0" lvl="2" eaLnBrk="0" hangingPunct="0">
              <a:spcBef>
                <a:spcPts val="300"/>
              </a:spcBef>
              <a:tabLst>
                <a:tab pos="230188" algn="l"/>
                <a:tab pos="461963" algn="l"/>
                <a:tab pos="684213" algn="l"/>
              </a:tabLst>
            </a:pPr>
            <a:r>
              <a:rPr lang="en-US" sz="1400" noProof="1" smtClean="0">
                <a:latin typeface="Calibri" pitchFamily="34" charset="0"/>
              </a:rPr>
              <a:t>	… code that only works if the stack is not full …</a:t>
            </a:r>
          </a:p>
          <a:p>
            <a:pPr marL="0" lvl="1" eaLnBrk="0" hangingPunct="0">
              <a:spcBef>
                <a:spcPts val="300"/>
              </a:spcBef>
              <a:tabLst>
                <a:tab pos="230188" algn="l"/>
                <a:tab pos="461963" algn="l"/>
                <a:tab pos="684213" algn="l"/>
              </a:tabLst>
            </a:pPr>
            <a:r>
              <a:rPr lang="en-US" sz="1400" b="1" noProof="1" smtClean="0">
                <a:latin typeface="Calibri" pitchFamily="34" charset="0"/>
              </a:rPr>
              <a:t>end </a:t>
            </a:r>
            <a:r>
              <a:rPr lang="en-US" sz="1400" noProof="1" smtClean="0">
                <a:latin typeface="Calibri" pitchFamily="34" charset="0"/>
              </a:rPr>
              <a:t>Push;</a:t>
            </a:r>
            <a:endParaRPr lang="en-US" sz="1400" noProof="1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44166" y="4229804"/>
            <a:ext cx="1925927" cy="830997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0" kern="1200" dirty="0" smtClean="0"/>
              <a:t>Same semantics but also can be enabled/disabled</a:t>
            </a:r>
          </a:p>
        </p:txBody>
      </p:sp>
    </p:spTree>
    <p:extLst>
      <p:ext uri="{BB962C8B-B14F-4D97-AF65-F5344CB8AC3E}">
        <p14:creationId xmlns:p14="http://schemas.microsoft.com/office/powerpoint/2010/main" val="83489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Can use 'Old in consequences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multiple consequences use 'Old</a:t>
            </a:r>
          </a:p>
          <a:p>
            <a:pPr lvl="1"/>
            <a:r>
              <a:rPr lang="en-US" dirty="0" smtClean="0"/>
              <a:t>Recall exactly one </a:t>
            </a:r>
            <a:r>
              <a:rPr lang="en-US" dirty="0" err="1" smtClean="0"/>
              <a:t>contact_case</a:t>
            </a:r>
            <a:r>
              <a:rPr lang="en-US" dirty="0" smtClean="0"/>
              <a:t> must hold on entry</a:t>
            </a:r>
          </a:p>
          <a:p>
            <a:pPr lvl="1"/>
            <a:r>
              <a:rPr lang="en-US" dirty="0" smtClean="0"/>
              <a:t>The corresponding consequence must hold on exit</a:t>
            </a:r>
          </a:p>
          <a:p>
            <a:pPr lvl="1"/>
            <a:r>
              <a:rPr lang="en-US" dirty="0" smtClean="0"/>
              <a:t>Thus,</a:t>
            </a:r>
            <a:r>
              <a:rPr lang="en-US" dirty="0"/>
              <a:t> on entry</a:t>
            </a:r>
            <a:r>
              <a:rPr lang="en-US" dirty="0" smtClean="0"/>
              <a:t> the corresponding consequence is known</a:t>
            </a:r>
          </a:p>
          <a:p>
            <a:pPr lvl="1"/>
            <a:r>
              <a:rPr lang="en-US" dirty="0" smtClean="0"/>
              <a:t>Only that corresponding consequence’s use of 'Old is evaluated on entry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 Cases and Attribute 'Old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5651813"/>
            <a:ext cx="3701975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0"/>
              </a:spcBef>
              <a:tabLst>
                <a:tab pos="230188" algn="l"/>
                <a:tab pos="1655763" algn="l"/>
                <a:tab pos="2173288" algn="l"/>
                <a:tab pos="2455863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Contract_Cases =&gt; (case1	=&gt;	X = X'Old,</a:t>
            </a:r>
          </a:p>
          <a:p>
            <a:pPr>
              <a:spcBef>
                <a:spcPts val="300"/>
              </a:spcBef>
              <a:tabLst>
                <a:tab pos="230188" algn="l"/>
                <a:tab pos="1655763" algn="l"/>
                <a:tab pos="2173288" algn="l"/>
                <a:tab pos="2455863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	case2	=&gt;	X </a:t>
            </a:r>
            <a:r>
              <a:rPr lang="en-US" sz="1400" noProof="1">
                <a:latin typeface="Calibri" panose="020F0502020204030204" pitchFamily="34" charset="0"/>
              </a:rPr>
              <a:t>= Y</a:t>
            </a:r>
            <a:r>
              <a:rPr lang="en-US" sz="1400" noProof="1" smtClean="0">
                <a:latin typeface="Calibri" panose="020F0502020204030204" pitchFamily="34" charset="0"/>
              </a:rPr>
              <a:t>'Old + 1,</a:t>
            </a:r>
          </a:p>
          <a:p>
            <a:pPr>
              <a:spcBef>
                <a:spcPts val="300"/>
              </a:spcBef>
              <a:tabLst>
                <a:tab pos="230188" algn="l"/>
                <a:tab pos="1655763" algn="l"/>
                <a:tab pos="2173288" algn="l"/>
                <a:tab pos="2455863" algn="l"/>
              </a:tabLst>
            </a:pPr>
            <a:r>
              <a:rPr lang="en-US" sz="1400" noProof="1">
                <a:latin typeface="Calibri" panose="020F0502020204030204" pitchFamily="34" charset="0"/>
              </a:rPr>
              <a:t>	</a:t>
            </a:r>
            <a:r>
              <a:rPr lang="en-US" sz="1400" noProof="1" smtClean="0">
                <a:latin typeface="Calibri" panose="020F0502020204030204" pitchFamily="34" charset="0"/>
              </a:rPr>
              <a:t>	case3	=&gt;	</a:t>
            </a:r>
            <a:r>
              <a:rPr lang="en-US" sz="1400" noProof="1">
                <a:latin typeface="Calibri" panose="020F0502020204030204" pitchFamily="34" charset="0"/>
              </a:rPr>
              <a:t>X = </a:t>
            </a:r>
            <a:r>
              <a:rPr lang="en-US" sz="1400" noProof="1" smtClean="0">
                <a:latin typeface="Calibri" panose="020F0502020204030204" pitchFamily="34" charset="0"/>
              </a:rPr>
              <a:t>Z'Old - 1);</a:t>
            </a:r>
            <a:endParaRPr lang="en-US" sz="1400" noProof="1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754777"/>
            <a:ext cx="5759782" cy="841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344488" algn="l"/>
                <a:tab pos="1771650" algn="l"/>
                <a:tab pos="3600450" algn="l"/>
                <a:tab pos="3887788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procedure </a:t>
            </a:r>
            <a:r>
              <a:rPr lang="en-US" sz="1400" noProof="1" smtClean="0">
                <a:latin typeface="Calibri" panose="020F0502020204030204" pitchFamily="34" charset="0"/>
              </a:rPr>
              <a:t>Add_To_Total (Incr : </a:t>
            </a:r>
            <a:r>
              <a:rPr lang="en-US" sz="1400" b="1" noProof="1" smtClean="0">
                <a:latin typeface="Calibri" panose="020F0502020204030204" pitchFamily="34" charset="0"/>
              </a:rPr>
              <a:t>in </a:t>
            </a:r>
            <a:r>
              <a:rPr lang="en-US" sz="1400" noProof="1" smtClean="0">
                <a:latin typeface="Calibri" panose="020F0502020204030204" pitchFamily="34" charset="0"/>
              </a:rPr>
              <a:t>Integer) </a:t>
            </a:r>
            <a:r>
              <a:rPr lang="en-US" sz="1400" b="1" noProof="1" smtClean="0">
                <a:latin typeface="Calibri" panose="020F0502020204030204" pitchFamily="34" charset="0"/>
              </a:rPr>
              <a:t>with</a:t>
            </a:r>
          </a:p>
          <a:p>
            <a:pPr>
              <a:spcBef>
                <a:spcPts val="400"/>
              </a:spcBef>
              <a:tabLst>
                <a:tab pos="344488" algn="l"/>
                <a:tab pos="1771650" algn="l"/>
                <a:tab pos="3600450" algn="l"/>
                <a:tab pos="38877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Contract_Cases =&gt; (Total + Incr &lt; Threshold	=&gt;	Total = Total'Old + Incr,</a:t>
            </a:r>
          </a:p>
          <a:p>
            <a:pPr>
              <a:spcBef>
                <a:spcPts val="400"/>
              </a:spcBef>
              <a:tabLst>
                <a:tab pos="344488" algn="l"/>
                <a:tab pos="1771650" algn="l"/>
                <a:tab pos="3600450" algn="l"/>
                <a:tab pos="38877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	Total + Incr &gt;= Threshold	=&gt; 	Total = Threshold);</a:t>
            </a:r>
            <a:endParaRPr lang="en-US" sz="1400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46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“Others” Case for Contract_Cases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Specifies consequence if no other conditions hold</a:t>
            </a:r>
          </a:p>
          <a:p>
            <a:r>
              <a:rPr lang="en-US" dirty="0" smtClean="0"/>
              <a:t>Syntax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At most one per aspect appearance</a:t>
            </a:r>
          </a:p>
          <a:p>
            <a:r>
              <a:rPr lang="en-US" dirty="0" smtClean="0"/>
              <a:t>Must be the last case</a:t>
            </a:r>
          </a:p>
          <a:p>
            <a:r>
              <a:rPr lang="en-US" dirty="0" smtClean="0"/>
              <a:t>But should you use it?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2362200"/>
            <a:ext cx="5430269" cy="21954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  <a:tabLst>
                <a:tab pos="1657350" algn="l"/>
              </a:tabLst>
            </a:pPr>
            <a:r>
              <a:rPr lang="en-US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Contract_Cases =&gt; contract_case_list</a:t>
            </a:r>
          </a:p>
          <a:p>
            <a:pPr>
              <a:spcBef>
                <a:spcPts val="1400"/>
              </a:spcBef>
              <a:tabLst>
                <a:tab pos="1657350" algn="l"/>
              </a:tabLst>
            </a:pPr>
            <a:r>
              <a:rPr lang="en-US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contract_case_list ::=  ( contract_case {, contract_case} )</a:t>
            </a:r>
            <a:endParaRPr lang="en-US" noProof="1">
              <a:latin typeface="Calibri" panose="020F0502020204030204" pitchFamily="34" charset="0"/>
              <a:ea typeface="Source Code Pro" panose="020B0509030403020204" pitchFamily="49" charset="0"/>
            </a:endParaRPr>
          </a:p>
          <a:p>
            <a:pPr>
              <a:spcBef>
                <a:spcPts val="1400"/>
              </a:spcBef>
              <a:tabLst>
                <a:tab pos="1657350" algn="l"/>
              </a:tabLst>
            </a:pPr>
            <a:r>
              <a:rPr lang="en-US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contract_case ::=	condition =&gt; consequence</a:t>
            </a:r>
          </a:p>
          <a:p>
            <a:pPr>
              <a:spcBef>
                <a:spcPts val="800"/>
              </a:spcBef>
              <a:tabLst>
                <a:tab pos="1657350" algn="l"/>
              </a:tabLst>
            </a:pPr>
            <a:r>
              <a:rPr lang="en-US" noProof="1">
                <a:latin typeface="Calibri" panose="020F0502020204030204" pitchFamily="34" charset="0"/>
                <a:ea typeface="Source Code Pro" panose="020B0509030403020204" pitchFamily="49" charset="0"/>
              </a:rPr>
              <a:t>	| </a:t>
            </a:r>
            <a:r>
              <a:rPr lang="en-US" b="1" noProof="1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Source Code Pro" panose="020B0509030403020204" pitchFamily="49" charset="0"/>
              </a:rPr>
              <a:t>others</a:t>
            </a:r>
            <a:r>
              <a:rPr lang="en-US" noProof="1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Source Code Pro" panose="020B0509030403020204" pitchFamily="49" charset="0"/>
              </a:rPr>
              <a:t> =&gt; consequence</a:t>
            </a:r>
            <a:endParaRPr lang="en-US" noProof="1" smtClean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Source Code Pro" panose="020B0509030403020204" pitchFamily="49" charset="0"/>
            </a:endParaRPr>
          </a:p>
          <a:p>
            <a:pPr>
              <a:spcBef>
                <a:spcPts val="1400"/>
              </a:spcBef>
              <a:tabLst>
                <a:tab pos="1657350" algn="l"/>
              </a:tabLst>
            </a:pPr>
            <a:r>
              <a:rPr lang="en-US" noProof="1" smtClean="0">
                <a:latin typeface="Calibri" panose="020F0502020204030204" pitchFamily="34" charset="0"/>
                <a:ea typeface="Source Code Pro" panose="020B0509030403020204" pitchFamily="49" charset="0"/>
              </a:rPr>
              <a:t>consequence </a:t>
            </a:r>
            <a:r>
              <a:rPr lang="en-US" noProof="1">
                <a:latin typeface="Calibri" panose="020F0502020204030204" pitchFamily="34" charset="0"/>
                <a:ea typeface="Source Code Pro" panose="020B0509030403020204" pitchFamily="49" charset="0"/>
              </a:rPr>
              <a:t>::= Boolean_expression</a:t>
            </a:r>
            <a:endParaRPr lang="en-US" i="0" kern="1200" noProof="1" smtClean="0">
              <a:latin typeface="Calibri" panose="020F0502020204030204" pitchFamily="34" charset="0"/>
              <a:ea typeface="Source Code Pro" panose="020B05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12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769441"/>
          </a:xfrm>
        </p:spPr>
        <p:txBody>
          <a:bodyPr/>
          <a:lstStyle/>
          <a:p>
            <a:r>
              <a:rPr lang="en-US" smtClean="0"/>
              <a:t>Contacts: Pre/Post 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58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3182232"/>
            <a:ext cx="41910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Quantified </a:t>
            </a:r>
            <a:r>
              <a:rPr lang="en-US" dirty="0"/>
              <a:t>Expressions</a:t>
            </a:r>
          </a:p>
          <a:p>
            <a:r>
              <a:rPr lang="en-US" dirty="0"/>
              <a:t>Routine-Oriented Contracts</a:t>
            </a:r>
          </a:p>
          <a:p>
            <a:r>
              <a:rPr lang="en-US" dirty="0"/>
              <a:t>Type-Oriented Contracts</a:t>
            </a:r>
            <a:endParaRPr lang="en-US" dirty="0" smtClean="0"/>
          </a:p>
          <a:p>
            <a:r>
              <a:rPr lang="en-US" dirty="0" smtClean="0"/>
              <a:t>In Practice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296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80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Type-Oriented Contracts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Ada defines support for various kinds of constraints</a:t>
            </a:r>
          </a:p>
          <a:p>
            <a:pPr lvl="1"/>
            <a:r>
              <a:rPr lang="en-US" dirty="0" smtClean="0"/>
              <a:t>Range constraints, index constraints, etc.</a:t>
            </a:r>
          </a:p>
          <a:p>
            <a:r>
              <a:rPr lang="en-US" dirty="0" smtClean="0"/>
              <a:t>The language defines the rules for these constraints</a:t>
            </a:r>
          </a:p>
          <a:p>
            <a:pPr lvl="1"/>
            <a:r>
              <a:rPr lang="en-US" dirty="0" smtClean="0"/>
              <a:t>All range constraints are continuous, etc.</a:t>
            </a:r>
          </a:p>
          <a:p>
            <a:r>
              <a:rPr lang="en-US" dirty="0" smtClean="0"/>
              <a:t>“Subtype predicates” generalize possibilities</a:t>
            </a:r>
          </a:p>
          <a:p>
            <a:pPr lvl="1"/>
            <a:r>
              <a:rPr lang="en-US" dirty="0" smtClean="0"/>
              <a:t>You can define new constraints</a:t>
            </a:r>
          </a:p>
          <a:p>
            <a:pPr lvl="1"/>
            <a:r>
              <a:rPr lang="en-US" dirty="0" smtClean="0"/>
              <a:t>You can define constraints not otherwise expressible!</a:t>
            </a:r>
          </a:p>
          <a:p>
            <a:r>
              <a:rPr lang="en-US" dirty="0" smtClean="0"/>
              <a:t>“Type invariants” ensure </a:t>
            </a:r>
            <a:r>
              <a:rPr lang="en-US" dirty="0"/>
              <a:t>properties of </a:t>
            </a:r>
            <a:r>
              <a:rPr lang="en-US" dirty="0" smtClean="0"/>
              <a:t>ADT objects</a:t>
            </a:r>
          </a:p>
          <a:p>
            <a:pPr lvl="1"/>
            <a:r>
              <a:rPr lang="en-US" dirty="0" smtClean="0"/>
              <a:t>Not covered here</a:t>
            </a:r>
          </a:p>
        </p:txBody>
      </p:sp>
    </p:spTree>
    <p:extLst>
      <p:ext uri="{BB962C8B-B14F-4D97-AF65-F5344CB8AC3E}">
        <p14:creationId xmlns:p14="http://schemas.microsoft.com/office/powerpoint/2010/main" val="202554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“Predicates”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Something asserted to be true about some subject</a:t>
            </a:r>
          </a:p>
          <a:p>
            <a:pPr lvl="1"/>
            <a:r>
              <a:rPr lang="en-US" dirty="0" smtClean="0"/>
              <a:t>When true, said to “hold</a:t>
            </a:r>
            <a:r>
              <a:rPr lang="en-US" dirty="0"/>
              <a:t>” </a:t>
            </a:r>
            <a:endParaRPr lang="en-US" dirty="0" smtClean="0"/>
          </a:p>
          <a:p>
            <a:pPr lvl="1"/>
            <a:r>
              <a:rPr lang="en-US" dirty="0" smtClean="0"/>
              <a:t>Thus Boolean expressions</a:t>
            </a:r>
          </a:p>
          <a:p>
            <a:r>
              <a:rPr lang="en-US" dirty="0" smtClean="0"/>
              <a:t>Can be specified for types, thus values of the types</a:t>
            </a:r>
          </a:p>
          <a:p>
            <a:r>
              <a:rPr lang="en-US" dirty="0" smtClean="0"/>
              <a:t>“Static Predicates”</a:t>
            </a:r>
          </a:p>
          <a:p>
            <a:pPr lvl="1"/>
            <a:r>
              <a:rPr lang="en-US" dirty="0" smtClean="0"/>
              <a:t>Content </a:t>
            </a:r>
            <a:r>
              <a:rPr lang="en-US" i="1" dirty="0" smtClean="0"/>
              <a:t>can </a:t>
            </a:r>
            <a:r>
              <a:rPr lang="en-US" dirty="0" smtClean="0"/>
              <a:t>be </a:t>
            </a:r>
            <a:r>
              <a:rPr lang="en-US" dirty="0"/>
              <a:t>static </a:t>
            </a:r>
            <a:r>
              <a:rPr lang="en-US" dirty="0" smtClean="0"/>
              <a:t>expressions but not required to be</a:t>
            </a:r>
          </a:p>
          <a:p>
            <a:pPr lvl="1"/>
            <a:r>
              <a:rPr lang="en-US" dirty="0" smtClean="0"/>
              <a:t>Expected to hold all the time, like language-defined constraints (and with same caveats)</a:t>
            </a:r>
          </a:p>
          <a:p>
            <a:r>
              <a:rPr lang="en-US" dirty="0" smtClean="0"/>
              <a:t>“Dynamic Predicates”</a:t>
            </a:r>
          </a:p>
          <a:p>
            <a:pPr lvl="1"/>
            <a:r>
              <a:rPr lang="en-US" dirty="0" smtClean="0"/>
              <a:t>Never static</a:t>
            </a:r>
          </a:p>
          <a:p>
            <a:pPr lvl="1"/>
            <a:r>
              <a:rPr lang="en-US" dirty="0" smtClean="0"/>
              <a:t>More powerful but not always expected to hold (in Ada)</a:t>
            </a:r>
          </a:p>
        </p:txBody>
      </p:sp>
    </p:spTree>
    <p:extLst>
      <p:ext uri="{BB962C8B-B14F-4D97-AF65-F5344CB8AC3E}">
        <p14:creationId xmlns:p14="http://schemas.microsoft.com/office/powerpoint/2010/main" val="145690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Really, “Type” and “Subtype” Predicates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Applicable to both</a:t>
            </a:r>
          </a:p>
          <a:p>
            <a:r>
              <a:rPr lang="en-US" dirty="0" smtClean="0"/>
              <a:t>Applied via aspect clauses in both cases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3312" y="3148779"/>
            <a:ext cx="3549049" cy="889987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defPPr>
              <a:defRPr lang="en-US"/>
            </a:defPPr>
            <a:lvl1pPr eaLnBrk="0" hangingPunct="0">
              <a:tabLst>
                <a:tab pos="231775" algn="l"/>
                <a:tab pos="461963" algn="l"/>
              </a:tabLst>
              <a:defRPr sz="1600"/>
            </a:lvl1pPr>
          </a:lstStyle>
          <a:p>
            <a:r>
              <a:rPr lang="en-US" sz="1400" b="1" dirty="0"/>
              <a:t>type </a:t>
            </a:r>
            <a:r>
              <a:rPr lang="en-US" sz="1400" i="1" dirty="0"/>
              <a:t>name</a:t>
            </a:r>
            <a:r>
              <a:rPr lang="en-US" sz="1400" dirty="0"/>
              <a:t> </a:t>
            </a:r>
            <a:r>
              <a:rPr lang="en-US" sz="1400" b="1" dirty="0"/>
              <a:t>is </a:t>
            </a:r>
            <a:r>
              <a:rPr lang="en-US" sz="1400" i="1" dirty="0" err="1"/>
              <a:t>type_definition</a:t>
            </a:r>
            <a:endParaRPr lang="en-US" sz="1400" i="1" dirty="0"/>
          </a:p>
          <a:p>
            <a:pPr>
              <a:spcBef>
                <a:spcPts val="600"/>
              </a:spcBef>
              <a:tabLst>
                <a:tab pos="341313" algn="l"/>
                <a:tab pos="803275" algn="l"/>
              </a:tabLst>
            </a:pPr>
            <a:r>
              <a:rPr lang="en-US" sz="1400" b="1" noProof="1" smtClean="0"/>
              <a:t>	with	</a:t>
            </a:r>
            <a:r>
              <a:rPr lang="en-US" sz="1400" noProof="1" smtClean="0"/>
              <a:t>aspect_mark [ =&gt; expression] { ,</a:t>
            </a:r>
          </a:p>
          <a:p>
            <a:pPr>
              <a:spcBef>
                <a:spcPts val="600"/>
              </a:spcBef>
              <a:tabLst>
                <a:tab pos="341313" algn="l"/>
                <a:tab pos="803275" algn="l"/>
              </a:tabLst>
            </a:pPr>
            <a:r>
              <a:rPr lang="en-US" sz="1400" noProof="1" smtClean="0"/>
              <a:t>		aspect_mark [ =&gt; expression] }</a:t>
            </a:r>
            <a:endParaRPr lang="en-US" sz="1400" noProof="1"/>
          </a:p>
        </p:txBody>
      </p:sp>
      <p:sp>
        <p:nvSpPr>
          <p:cNvPr id="6" name="TextBox 5"/>
          <p:cNvSpPr txBox="1"/>
          <p:nvPr/>
        </p:nvSpPr>
        <p:spPr>
          <a:xfrm>
            <a:off x="1113312" y="4520379"/>
            <a:ext cx="4050790" cy="889987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>
            <a:defPPr>
              <a:defRPr lang="en-US"/>
            </a:defPPr>
            <a:lvl1pPr eaLnBrk="0" hangingPunct="0">
              <a:tabLst>
                <a:tab pos="231775" algn="l"/>
                <a:tab pos="461963" algn="l"/>
              </a:tabLst>
              <a:defRPr sz="1600"/>
            </a:lvl1pPr>
          </a:lstStyle>
          <a:p>
            <a:r>
              <a:rPr lang="en-US" sz="1400" b="1" dirty="0"/>
              <a:t>subtype </a:t>
            </a:r>
            <a:r>
              <a:rPr lang="en-US" sz="1400" i="1" noProof="1"/>
              <a:t>defining_identifier</a:t>
            </a:r>
            <a:r>
              <a:rPr lang="en-US" sz="1400" dirty="0" smtClean="0"/>
              <a:t> </a:t>
            </a:r>
            <a:r>
              <a:rPr lang="en-US" sz="1400" b="1" dirty="0"/>
              <a:t>is </a:t>
            </a:r>
            <a:r>
              <a:rPr lang="en-US" sz="1400" i="1" dirty="0" err="1"/>
              <a:t>subtype_indication</a:t>
            </a:r>
            <a:endParaRPr lang="en-US" sz="1400" i="1" dirty="0" smtClean="0"/>
          </a:p>
          <a:p>
            <a:pPr>
              <a:spcBef>
                <a:spcPts val="600"/>
              </a:spcBef>
              <a:tabLst>
                <a:tab pos="341313" algn="l"/>
                <a:tab pos="803275" algn="l"/>
              </a:tabLst>
            </a:pPr>
            <a:r>
              <a:rPr lang="en-US" sz="1400" b="1" noProof="1" smtClean="0"/>
              <a:t>	with	</a:t>
            </a:r>
            <a:r>
              <a:rPr lang="en-US" sz="1400" noProof="1" smtClean="0"/>
              <a:t>aspect_mark [ =&gt; expression] { ,</a:t>
            </a:r>
          </a:p>
          <a:p>
            <a:pPr>
              <a:spcBef>
                <a:spcPts val="600"/>
              </a:spcBef>
              <a:tabLst>
                <a:tab pos="341313" algn="l"/>
                <a:tab pos="803275" algn="l"/>
              </a:tabLst>
            </a:pPr>
            <a:r>
              <a:rPr lang="en-US" sz="1400" noProof="1" smtClean="0"/>
              <a:t>		aspect_mark [ =&gt; expression] }</a:t>
            </a:r>
            <a:endParaRPr lang="en-US" sz="1400" noProof="1"/>
          </a:p>
        </p:txBody>
      </p:sp>
      <p:sp>
        <p:nvSpPr>
          <p:cNvPr id="7" name="TextBox 6"/>
          <p:cNvSpPr txBox="1"/>
          <p:nvPr/>
        </p:nvSpPr>
        <p:spPr>
          <a:xfrm>
            <a:off x="5909820" y="3529779"/>
            <a:ext cx="2671092" cy="1338828"/>
          </a:xfrm>
          <a:prstGeom prst="rect">
            <a:avLst/>
          </a:prstGeom>
          <a:noFill/>
          <a:ln>
            <a:solidFill>
              <a:schemeClr val="accent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0" kern="1200" noProof="1" smtClean="0"/>
              <a:t>One of these can be either </a:t>
            </a:r>
          </a:p>
          <a:p>
            <a:pPr algn="ctr">
              <a:spcBef>
                <a:spcPts val="600"/>
              </a:spcBef>
            </a:pPr>
            <a:r>
              <a:rPr lang="en-US" sz="1600" i="0" kern="1200" noProof="1" smtClean="0"/>
              <a:t>Dynamic_Predicate</a:t>
            </a:r>
            <a:endParaRPr lang="en-US" sz="1600" noProof="1" smtClean="0"/>
          </a:p>
          <a:p>
            <a:pPr algn="ctr">
              <a:spcBef>
                <a:spcPts val="600"/>
              </a:spcBef>
            </a:pPr>
            <a:r>
              <a:rPr lang="en-US" sz="1600" i="0" kern="1200" noProof="1" smtClean="0"/>
              <a:t>or</a:t>
            </a:r>
          </a:p>
          <a:p>
            <a:pPr algn="ctr">
              <a:spcBef>
                <a:spcPts val="600"/>
              </a:spcBef>
            </a:pPr>
            <a:r>
              <a:rPr lang="en-US" sz="1600" noProof="1" smtClean="0"/>
              <a:t>Static_Predicate</a:t>
            </a:r>
            <a:endParaRPr lang="en-US" sz="1600" i="0" kern="1200" noProof="1" smtClean="0"/>
          </a:p>
        </p:txBody>
      </p:sp>
      <p:cxnSp>
        <p:nvCxnSpPr>
          <p:cNvPr id="11" name="Curved Connector 10"/>
          <p:cNvCxnSpPr>
            <a:stCxn id="7" idx="1"/>
            <a:endCxn id="9" idx="3"/>
          </p:cNvCxnSpPr>
          <p:nvPr/>
        </p:nvCxnSpPr>
        <p:spPr bwMode="auto">
          <a:xfrm rot="10800000">
            <a:off x="4778938" y="3758379"/>
            <a:ext cx="1130883" cy="440814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Rounded Rectangle 11"/>
          <p:cNvSpPr/>
          <p:nvPr/>
        </p:nvSpPr>
        <p:spPr bwMode="auto">
          <a:xfrm>
            <a:off x="5151912" y="5085552"/>
            <a:ext cx="228600" cy="1524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urved Connector 12"/>
          <p:cNvCxnSpPr>
            <a:stCxn id="7" idx="1"/>
            <a:endCxn id="25" idx="3"/>
          </p:cNvCxnSpPr>
          <p:nvPr/>
        </p:nvCxnSpPr>
        <p:spPr bwMode="auto">
          <a:xfrm rot="10800000" flipV="1">
            <a:off x="4855938" y="4199193"/>
            <a:ext cx="1053883" cy="926324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2" name="Group 21"/>
          <p:cNvGrpSpPr/>
          <p:nvPr/>
        </p:nvGrpSpPr>
        <p:grpSpPr>
          <a:xfrm>
            <a:off x="4541512" y="3477992"/>
            <a:ext cx="237425" cy="560774"/>
            <a:chOff x="4648200" y="4367813"/>
            <a:chExt cx="237425" cy="560774"/>
          </a:xfrm>
        </p:grpSpPr>
        <p:sp>
          <p:nvSpPr>
            <p:cNvPr id="9" name="Rounded Rectangle 8"/>
            <p:cNvSpPr/>
            <p:nvPr/>
          </p:nvSpPr>
          <p:spPr bwMode="auto">
            <a:xfrm>
              <a:off x="4657025" y="4572000"/>
              <a:ext cx="228600" cy="152400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Brace 18"/>
            <p:cNvSpPr/>
            <p:nvPr/>
          </p:nvSpPr>
          <p:spPr bwMode="auto">
            <a:xfrm>
              <a:off x="4648200" y="4367813"/>
              <a:ext cx="152400" cy="560774"/>
            </a:xfrm>
            <a:prstGeom prst="rightBrace">
              <a:avLst>
                <a:gd name="adj1" fmla="val 19791"/>
                <a:gd name="adj2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618512" y="4845130"/>
            <a:ext cx="237425" cy="560774"/>
            <a:chOff x="4648200" y="4367813"/>
            <a:chExt cx="237425" cy="560774"/>
          </a:xfrm>
        </p:grpSpPr>
        <p:sp>
          <p:nvSpPr>
            <p:cNvPr id="25" name="Rounded Rectangle 24"/>
            <p:cNvSpPr/>
            <p:nvPr/>
          </p:nvSpPr>
          <p:spPr bwMode="auto">
            <a:xfrm>
              <a:off x="4657025" y="4572000"/>
              <a:ext cx="228600" cy="152400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Brace 25"/>
            <p:cNvSpPr/>
            <p:nvPr/>
          </p:nvSpPr>
          <p:spPr bwMode="auto">
            <a:xfrm>
              <a:off x="4648200" y="4367813"/>
              <a:ext cx="152400" cy="560774"/>
            </a:xfrm>
            <a:prstGeom prst="rightBrace">
              <a:avLst>
                <a:gd name="adj1" fmla="val 19791"/>
                <a:gd name="adj2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317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Otherwise Inexpressible Constraints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752600" y="1908815"/>
            <a:ext cx="4192879" cy="636072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tabLst>
                <a:tab pos="288925" algn="l"/>
              </a:tabLst>
              <a:defRPr sz="1600" b="0">
                <a:latin typeface="Calibri" pitchFamily="34" charset="0"/>
              </a:defRPr>
            </a:lvl1pPr>
          </a:lstStyle>
          <a:p>
            <a:r>
              <a:rPr lang="en-US" b="1" dirty="0" smtClean="0"/>
              <a:t>subtype </a:t>
            </a:r>
            <a:r>
              <a:rPr lang="en-US" dirty="0" smtClean="0"/>
              <a:t>Even </a:t>
            </a:r>
            <a:r>
              <a:rPr lang="en-US" b="1" dirty="0" smtClean="0"/>
              <a:t>is </a:t>
            </a:r>
            <a:r>
              <a:rPr lang="en-US" dirty="0" smtClean="0"/>
              <a:t>Integer </a:t>
            </a:r>
            <a:endParaRPr lang="en-US" dirty="0"/>
          </a:p>
          <a:p>
            <a:pPr>
              <a:spcBef>
                <a:spcPts val="400"/>
              </a:spcBef>
            </a:pPr>
            <a:r>
              <a:rPr lang="en-US" b="1" dirty="0" smtClean="0"/>
              <a:t>	with </a:t>
            </a:r>
            <a:r>
              <a:rPr lang="en-US" dirty="0" smtClean="0"/>
              <a:t>Dynamic_Predicate =&gt;  Even </a:t>
            </a:r>
            <a:r>
              <a:rPr lang="en-US" b="1" dirty="0" smtClean="0"/>
              <a:t>mod </a:t>
            </a:r>
            <a:r>
              <a:rPr lang="en-US" dirty="0" smtClean="0"/>
              <a:t>2 = 0;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415828" y="4572000"/>
            <a:ext cx="5939768" cy="1477328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1600" b="1" noProof="1" smtClean="0">
                <a:latin typeface="Calibri" pitchFamily="34" charset="0"/>
              </a:rPr>
              <a:t>type </a:t>
            </a:r>
            <a:r>
              <a:rPr lang="en-US" sz="1600" noProof="1" smtClean="0">
                <a:latin typeface="Calibri" pitchFamily="34" charset="0"/>
              </a:rPr>
              <a:t>Serial_Baud_Rate </a:t>
            </a:r>
            <a:r>
              <a:rPr lang="en-US" sz="1600" b="1" noProof="1" smtClean="0">
                <a:latin typeface="Calibri" pitchFamily="34" charset="0"/>
              </a:rPr>
              <a:t>is range </a:t>
            </a:r>
            <a:r>
              <a:rPr lang="en-US" sz="1600" noProof="1" smtClean="0">
                <a:latin typeface="Calibri" pitchFamily="34" charset="0"/>
              </a:rPr>
              <a:t>110 .. 115200</a:t>
            </a:r>
          </a:p>
          <a:p>
            <a:pPr>
              <a:spcBef>
                <a:spcPts val="400"/>
              </a:spcBef>
              <a:tabLst>
                <a:tab pos="230188" algn="l"/>
                <a:tab pos="517525" algn="l"/>
              </a:tabLst>
            </a:pPr>
            <a:r>
              <a:rPr lang="en-US" sz="1600" b="1" noProof="1" smtClean="0">
                <a:latin typeface="Calibri" pitchFamily="34" charset="0"/>
              </a:rPr>
              <a:t>	with </a:t>
            </a:r>
            <a:r>
              <a:rPr lang="en-US" sz="1600" noProof="1" smtClean="0">
                <a:latin typeface="Calibri" pitchFamily="34" charset="0"/>
              </a:rPr>
              <a:t>Static_Predicate =&gt;</a:t>
            </a:r>
          </a:p>
          <a:p>
            <a:pPr>
              <a:spcBef>
                <a:spcPts val="400"/>
              </a:spcBef>
              <a:tabLst>
                <a:tab pos="230188" algn="l"/>
                <a:tab pos="517525" algn="l"/>
              </a:tabLst>
            </a:pPr>
            <a:r>
              <a:rPr lang="en-US" sz="1600" noProof="1" smtClean="0">
                <a:latin typeface="Calibri" pitchFamily="34" charset="0"/>
              </a:rPr>
              <a:t>		Serial_Baud_Rate  </a:t>
            </a:r>
            <a:r>
              <a:rPr lang="en-US" sz="1600" b="1" noProof="1" smtClean="0">
                <a:latin typeface="Calibri" pitchFamily="34" charset="0"/>
              </a:rPr>
              <a:t>in</a:t>
            </a:r>
          </a:p>
          <a:p>
            <a:pPr marL="0" lvl="1">
              <a:spcBef>
                <a:spcPts val="400"/>
              </a:spcBef>
              <a:tabLst>
                <a:tab pos="858838" algn="l"/>
                <a:tab pos="1431925" algn="l"/>
                <a:tab pos="2170113" algn="l"/>
                <a:tab pos="2854325" algn="l"/>
                <a:tab pos="3546475" algn="l"/>
                <a:tab pos="4230688" algn="l"/>
                <a:tab pos="4913313" algn="l"/>
              </a:tabLst>
            </a:pPr>
            <a:r>
              <a:rPr lang="en-US" sz="1600" noProof="1" smtClean="0">
                <a:latin typeface="Calibri" pitchFamily="34" charset="0"/>
              </a:rPr>
              <a:t>	110   	| 300   	| 600   	| 1200  	| 2400 	| 4800  | 9600 |</a:t>
            </a:r>
          </a:p>
          <a:p>
            <a:pPr>
              <a:tabLst>
                <a:tab pos="858838" algn="l"/>
                <a:tab pos="1431925" algn="l"/>
                <a:tab pos="2170113" algn="l"/>
                <a:tab pos="2854325" algn="l"/>
                <a:tab pos="3546475" algn="l"/>
                <a:tab pos="4230688" algn="l"/>
                <a:tab pos="4913313" algn="l"/>
              </a:tabLst>
            </a:pPr>
            <a:r>
              <a:rPr lang="en-US" sz="1600" noProof="1" smtClean="0">
                <a:latin typeface="Calibri" pitchFamily="34" charset="0"/>
              </a:rPr>
              <a:t>	14400	| 19200	| 28800	| 38400	| 56000	| 57600| 115200;</a:t>
            </a:r>
            <a:endParaRPr lang="en-US" sz="1600" i="0" kern="1200" noProof="1" smtClean="0">
              <a:latin typeface="Calibri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blackWhite">
          <a:xfrm>
            <a:off x="6704335" y="4572000"/>
            <a:ext cx="1525265" cy="5822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dirty="0">
                <a:latin typeface="Arial" charset="0"/>
              </a:rPr>
              <a:t>Discontinuous </a:t>
            </a:r>
            <a:r>
              <a:rPr lang="en-US" sz="1600" dirty="0" smtClean="0">
                <a:latin typeface="Arial" charset="0"/>
              </a:rPr>
              <a:t>range!</a:t>
            </a:r>
            <a:endParaRPr lang="en-US" sz="1600" dirty="0">
              <a:latin typeface="Arial" charset="0"/>
            </a:endParaRPr>
          </a:p>
        </p:txBody>
      </p:sp>
      <p:cxnSp>
        <p:nvCxnSpPr>
          <p:cNvPr id="37" name="Curved Connector 36"/>
          <p:cNvCxnSpPr>
            <a:stCxn id="38" idx="3"/>
            <a:endCxn id="39" idx="2"/>
          </p:cNvCxnSpPr>
          <p:nvPr/>
        </p:nvCxnSpPr>
        <p:spPr bwMode="auto">
          <a:xfrm flipV="1">
            <a:off x="3923462" y="2518415"/>
            <a:ext cx="718229" cy="818790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8" name="Rectangle 7"/>
          <p:cNvSpPr>
            <a:spLocks noChangeArrowheads="1"/>
          </p:cNvSpPr>
          <p:nvPr/>
        </p:nvSpPr>
        <p:spPr bwMode="blackWhite">
          <a:xfrm>
            <a:off x="2194895" y="2922989"/>
            <a:ext cx="1728567" cy="8284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“Current instance” i.e., a </a:t>
            </a:r>
            <a:r>
              <a:rPr lang="en-US" sz="1600" dirty="0">
                <a:latin typeface="Arial" charset="0"/>
              </a:rPr>
              <a:t>value of this type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4603591" y="2442215"/>
            <a:ext cx="76200" cy="76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blackWhite">
          <a:xfrm>
            <a:off x="6309696" y="1223015"/>
            <a:ext cx="1295399" cy="5822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Boolean expression</a:t>
            </a:r>
            <a:endParaRPr lang="en-US" sz="1600" dirty="0"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496196" y="1908621"/>
            <a:ext cx="1276149" cy="228795"/>
            <a:chOff x="4496196" y="1908621"/>
            <a:chExt cx="1276149" cy="228795"/>
          </a:xfrm>
        </p:grpSpPr>
        <p:sp>
          <p:nvSpPr>
            <p:cNvPr id="45" name="Right Brace 44"/>
            <p:cNvSpPr/>
            <p:nvPr/>
          </p:nvSpPr>
          <p:spPr bwMode="auto">
            <a:xfrm rot="16200000">
              <a:off x="5019971" y="1385041"/>
              <a:ext cx="228600" cy="1276149"/>
            </a:xfrm>
            <a:prstGeom prst="rightBrace">
              <a:avLst>
                <a:gd name="adj1" fmla="val 26469"/>
                <a:gd name="adj2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5058265" y="1908621"/>
              <a:ext cx="152400" cy="10358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9" name="Curved Connector 48"/>
          <p:cNvCxnSpPr>
            <a:stCxn id="46" idx="1"/>
            <a:endCxn id="47" idx="0"/>
          </p:cNvCxnSpPr>
          <p:nvPr/>
        </p:nvCxnSpPr>
        <p:spPr bwMode="auto">
          <a:xfrm rot="10800000" flipV="1">
            <a:off x="5134466" y="1514121"/>
            <a:ext cx="1175231" cy="394500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419592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Kinds of Constraint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7340727" cy="90024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lIns="182880" tIns="182880" rIns="182880" bIns="182880" rtlCol="0">
            <a:spAutoFit/>
          </a:bodyPr>
          <a:lstStyle/>
          <a:p>
            <a:pPr>
              <a:tabLst>
                <a:tab pos="230188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type </a:t>
            </a:r>
            <a:r>
              <a:rPr lang="en-US" sz="1600" noProof="1" smtClean="0">
                <a:latin typeface="Calibri" panose="020F0502020204030204" pitchFamily="34" charset="0"/>
              </a:rPr>
              <a:t>Prime </a:t>
            </a:r>
            <a:r>
              <a:rPr lang="en-US" sz="1600" b="1" noProof="1" smtClean="0">
                <a:latin typeface="Calibri" panose="020F0502020204030204" pitchFamily="34" charset="0"/>
              </a:rPr>
              <a:t>is new </a:t>
            </a:r>
            <a:r>
              <a:rPr lang="en-US" sz="1600" noProof="1" smtClean="0">
                <a:latin typeface="Calibri" panose="020F0502020204030204" pitchFamily="34" charset="0"/>
              </a:rPr>
              <a:t>Positive </a:t>
            </a:r>
            <a:r>
              <a:rPr lang="en-US" sz="1600" b="1" noProof="1" smtClean="0">
                <a:latin typeface="Calibri" panose="020F0502020204030204" pitchFamily="34" charset="0"/>
              </a:rPr>
              <a:t>with</a:t>
            </a:r>
          </a:p>
          <a:p>
            <a:pPr>
              <a:spcBef>
                <a:spcPts val="300"/>
              </a:spcBef>
              <a:tabLst>
                <a:tab pos="230188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Dynamic_Predicate =&gt; (</a:t>
            </a:r>
            <a:r>
              <a:rPr lang="en-US" sz="1600" b="1" noProof="1" smtClean="0">
                <a:latin typeface="Calibri" panose="020F0502020204030204" pitchFamily="34" charset="0"/>
              </a:rPr>
              <a:t>for all </a:t>
            </a:r>
            <a:r>
              <a:rPr lang="en-US" sz="1600" noProof="1" smtClean="0">
                <a:latin typeface="Calibri" panose="020F0502020204030204" pitchFamily="34" charset="0"/>
              </a:rPr>
              <a:t>Divisor </a:t>
            </a:r>
            <a:r>
              <a:rPr lang="en-US" sz="1600" b="1" noProof="1" smtClean="0">
                <a:latin typeface="Calibri" panose="020F0502020204030204" pitchFamily="34" charset="0"/>
              </a:rPr>
              <a:t>in </a:t>
            </a:r>
            <a:r>
              <a:rPr lang="en-US" sz="1600" noProof="1" smtClean="0">
                <a:latin typeface="Calibri" panose="020F0502020204030204" pitchFamily="34" charset="0"/>
              </a:rPr>
              <a:t>2 .. Prime / 2 =&gt; Prime </a:t>
            </a:r>
            <a:r>
              <a:rPr lang="en-US" sz="1600" b="1" noProof="1" smtClean="0">
                <a:latin typeface="Calibri" panose="020F0502020204030204" pitchFamily="34" charset="0"/>
              </a:rPr>
              <a:t>mod </a:t>
            </a:r>
            <a:r>
              <a:rPr lang="en-US" sz="1600" noProof="1" smtClean="0">
                <a:latin typeface="Calibri" panose="020F0502020204030204" pitchFamily="34" charset="0"/>
              </a:rPr>
              <a:t>Divisor /= 0);</a:t>
            </a:r>
            <a:endParaRPr lang="en-US" sz="1600" noProof="1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2869169"/>
            <a:ext cx="5074274" cy="163891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lIns="182880" tIns="182880" rIns="182880" bIns="182880" rtlCol="0">
            <a:spAutoFit/>
          </a:bodyPr>
          <a:lstStyle/>
          <a:p>
            <a:pPr>
              <a:tabLst>
                <a:tab pos="230188" algn="l"/>
                <a:tab pos="400050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type </a:t>
            </a:r>
            <a:r>
              <a:rPr lang="en-US" sz="1600" noProof="1" smtClean="0">
                <a:latin typeface="Calibri" panose="020F0502020204030204" pitchFamily="34" charset="0"/>
              </a:rPr>
              <a:t>Bundle </a:t>
            </a:r>
            <a:r>
              <a:rPr lang="en-US" sz="1600" b="1" noProof="1" smtClean="0">
                <a:latin typeface="Calibri" panose="020F0502020204030204" pitchFamily="34" charset="0"/>
              </a:rPr>
              <a:t>is record</a:t>
            </a:r>
          </a:p>
          <a:p>
            <a:pPr>
              <a:tabLst>
                <a:tab pos="284163" algn="l"/>
                <a:tab pos="684213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X, Y 	: Integer;</a:t>
            </a:r>
          </a:p>
          <a:p>
            <a:pPr>
              <a:tabLst>
                <a:tab pos="284163" algn="l"/>
                <a:tab pos="684213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CRC	: Unsigned_32;</a:t>
            </a:r>
          </a:p>
          <a:p>
            <a:pPr>
              <a:tabLst>
                <a:tab pos="284163" algn="l"/>
                <a:tab pos="1144588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end record</a:t>
            </a:r>
          </a:p>
          <a:p>
            <a:pPr>
              <a:spcBef>
                <a:spcPts val="300"/>
              </a:spcBef>
              <a:tabLst>
                <a:tab pos="284163" algn="l"/>
                <a:tab pos="1144588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	with </a:t>
            </a:r>
            <a:r>
              <a:rPr lang="en-US" sz="1600" noProof="1" smtClean="0">
                <a:latin typeface="Calibri" panose="020F0502020204030204" pitchFamily="34" charset="0"/>
              </a:rPr>
              <a:t>Dynamic_Predicate =&gt; CRC = Math.CRC32 (X, Y);</a:t>
            </a:r>
            <a:endParaRPr lang="en-US" sz="1600" noProof="1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105400"/>
            <a:ext cx="7057638" cy="118494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lIns="182880" tIns="182880" rIns="182880" bIns="182880" rtlCol="0">
            <a:spAutoFit/>
          </a:bodyPr>
          <a:lstStyle/>
          <a:p>
            <a:pPr>
              <a:tabLst>
                <a:tab pos="282575" algn="l"/>
                <a:tab pos="574675" algn="l"/>
                <a:tab pos="855663" algn="l"/>
                <a:tab pos="1147763" algn="l"/>
                <a:tab pos="1196975" algn="l"/>
              </a:tabLst>
            </a:pPr>
            <a:r>
              <a:rPr lang="en-US" sz="1600" b="1" noProof="1">
                <a:latin typeface="Calibri" pitchFamily="34" charset="0"/>
              </a:rPr>
              <a:t>type </a:t>
            </a:r>
            <a:r>
              <a:rPr lang="en-US" sz="1600" noProof="1">
                <a:latin typeface="Calibri" pitchFamily="34" charset="0"/>
              </a:rPr>
              <a:t>Table </a:t>
            </a:r>
            <a:r>
              <a:rPr lang="en-US" sz="1600" b="1" noProof="1">
                <a:latin typeface="Calibri" pitchFamily="34" charset="0"/>
              </a:rPr>
              <a:t>is array </a:t>
            </a:r>
            <a:r>
              <a:rPr lang="en-US" sz="1600" noProof="1" smtClean="0">
                <a:latin typeface="Calibri" pitchFamily="34" charset="0"/>
              </a:rPr>
              <a:t>(M </a:t>
            </a:r>
            <a:r>
              <a:rPr lang="en-US" sz="1600" noProof="1">
                <a:latin typeface="Calibri" pitchFamily="34" charset="0"/>
              </a:rPr>
              <a:t>.. </a:t>
            </a:r>
            <a:r>
              <a:rPr lang="en-US" sz="1600" noProof="1" smtClean="0">
                <a:latin typeface="Calibri" pitchFamily="34" charset="0"/>
              </a:rPr>
              <a:t>N) </a:t>
            </a:r>
            <a:r>
              <a:rPr lang="en-US" sz="1600" b="1" noProof="1">
                <a:latin typeface="Calibri" pitchFamily="34" charset="0"/>
              </a:rPr>
              <a:t>of </a:t>
            </a:r>
            <a:r>
              <a:rPr lang="en-US" sz="1600" noProof="1">
                <a:latin typeface="Calibri" pitchFamily="34" charset="0"/>
              </a:rPr>
              <a:t>Integer</a:t>
            </a:r>
          </a:p>
          <a:p>
            <a:pPr>
              <a:spcBef>
                <a:spcPts val="300"/>
              </a:spcBef>
              <a:tabLst>
                <a:tab pos="282575" algn="l"/>
                <a:tab pos="574675" algn="l"/>
                <a:tab pos="855663" algn="l"/>
                <a:tab pos="1147763" algn="l"/>
                <a:tab pos="1196975" algn="l"/>
              </a:tabLst>
            </a:pPr>
            <a:r>
              <a:rPr lang="en-US" sz="1600" b="1" noProof="1">
                <a:latin typeface="Calibri" pitchFamily="34" charset="0"/>
              </a:rPr>
              <a:t>	</a:t>
            </a:r>
            <a:r>
              <a:rPr lang="en-US" sz="1600" b="1" noProof="1" smtClean="0">
                <a:latin typeface="Calibri" pitchFamily="34" charset="0"/>
              </a:rPr>
              <a:t>with </a:t>
            </a:r>
            <a:r>
              <a:rPr lang="en-US" sz="1600" noProof="1">
                <a:latin typeface="Calibri" pitchFamily="34" charset="0"/>
              </a:rPr>
              <a:t>Dynamic_Predicate =&gt;</a:t>
            </a:r>
          </a:p>
          <a:p>
            <a:pPr>
              <a:spcBef>
                <a:spcPts val="300"/>
              </a:spcBef>
              <a:tabLst>
                <a:tab pos="282575" algn="l"/>
                <a:tab pos="574675" algn="l"/>
                <a:tab pos="855663" algn="l"/>
                <a:tab pos="1147763" algn="l"/>
                <a:tab pos="1196975" algn="l"/>
              </a:tabLst>
            </a:pPr>
            <a:r>
              <a:rPr lang="en-US" sz="1600" noProof="1">
                <a:latin typeface="Calibri" pitchFamily="34" charset="0"/>
              </a:rPr>
              <a:t>		(</a:t>
            </a:r>
            <a:r>
              <a:rPr lang="en-US" sz="1600" b="1" noProof="1">
                <a:latin typeface="Calibri" pitchFamily="34" charset="0"/>
              </a:rPr>
              <a:t>for all </a:t>
            </a:r>
            <a:r>
              <a:rPr lang="en-US" sz="1600" noProof="1">
                <a:latin typeface="Calibri" pitchFamily="34" charset="0"/>
              </a:rPr>
              <a:t>K </a:t>
            </a:r>
            <a:r>
              <a:rPr lang="en-US" sz="1600" b="1" noProof="1">
                <a:latin typeface="Calibri" pitchFamily="34" charset="0"/>
              </a:rPr>
              <a:t>in </a:t>
            </a:r>
            <a:r>
              <a:rPr lang="en-US" sz="1600" noProof="1">
                <a:latin typeface="Calibri" pitchFamily="34" charset="0"/>
              </a:rPr>
              <a:t>Table'Range </a:t>
            </a:r>
            <a:r>
              <a:rPr lang="en-US" sz="1600" noProof="1" smtClean="0">
                <a:latin typeface="Calibri" pitchFamily="34" charset="0"/>
              </a:rPr>
              <a:t>=&gt; (</a:t>
            </a:r>
            <a:r>
              <a:rPr lang="en-US" sz="1600" noProof="1">
                <a:latin typeface="Calibri" pitchFamily="34" charset="0"/>
              </a:rPr>
              <a:t>K = Table'First </a:t>
            </a:r>
            <a:r>
              <a:rPr lang="en-US" sz="1600" b="1" noProof="1">
                <a:latin typeface="Calibri" pitchFamily="34" charset="0"/>
              </a:rPr>
              <a:t>or else </a:t>
            </a:r>
            <a:r>
              <a:rPr lang="en-US" sz="1600" noProof="1">
                <a:latin typeface="Calibri" pitchFamily="34" charset="0"/>
              </a:rPr>
              <a:t>Table(K-1) &lt;= Table(K)));</a:t>
            </a:r>
          </a:p>
        </p:txBody>
      </p:sp>
    </p:spTree>
    <p:extLst>
      <p:ext uri="{BB962C8B-B14F-4D97-AF65-F5344CB8AC3E}">
        <p14:creationId xmlns:p14="http://schemas.microsoft.com/office/powerpoint/2010/main" val="191176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Discriminant In A Range Constraint</a:t>
            </a:r>
            <a:endParaRPr lang="en-US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97138" y="1177437"/>
            <a:ext cx="3603551" cy="1247137"/>
          </a:xfrm>
          <a:prstGeom prst="rect">
            <a:avLst/>
          </a:prstGeom>
          <a:noFill/>
          <a:ln w="3175">
            <a:solidFill>
              <a:srgbClr val="FF0000"/>
            </a:solidFill>
            <a:prstDash val="sysDash"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tabLst>
                <a:tab pos="236538" algn="l"/>
                <a:tab pos="455613" algn="l"/>
                <a:tab pos="1025525" algn="l"/>
              </a:tabLst>
            </a:pPr>
            <a:r>
              <a:rPr lang="en-US" sz="1400" b="1" noProof="1">
                <a:latin typeface="Calibri" pitchFamily="34" charset="0"/>
              </a:rPr>
              <a:t>type </a:t>
            </a:r>
            <a:r>
              <a:rPr lang="en-US" sz="1400" noProof="1" smtClean="0">
                <a:latin typeface="Calibri" pitchFamily="34" charset="0"/>
              </a:rPr>
              <a:t>Bounded_String (Capacity </a:t>
            </a:r>
            <a:r>
              <a:rPr lang="en-US" sz="1400" noProof="1">
                <a:latin typeface="Calibri" pitchFamily="34" charset="0"/>
              </a:rPr>
              <a:t>: Positive) </a:t>
            </a:r>
            <a:r>
              <a:rPr lang="en-US" sz="1400" b="1" noProof="1">
                <a:latin typeface="Calibri" pitchFamily="34" charset="0"/>
              </a:rPr>
              <a:t>is</a:t>
            </a:r>
            <a:endParaRPr lang="en-US" sz="1400" noProof="1">
              <a:latin typeface="Calibri" pitchFamily="34" charset="0"/>
            </a:endParaRPr>
          </a:p>
          <a:p>
            <a:pPr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record</a:t>
            </a:r>
            <a:endParaRPr lang="en-US" sz="1400" noProof="1">
              <a:latin typeface="Calibri" pitchFamily="34" charset="0"/>
            </a:endParaRPr>
          </a:p>
          <a:p>
            <a:pPr>
              <a:spcBef>
                <a:spcPts val="200"/>
              </a:spcBef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>
                <a:latin typeface="Calibri" pitchFamily="34" charset="0"/>
              </a:rPr>
              <a:t>		Value	: String (1 .. </a:t>
            </a:r>
            <a:r>
              <a:rPr lang="en-US" sz="1400" b="1" noProof="1">
                <a:solidFill>
                  <a:srgbClr val="0000CC"/>
                </a:solidFill>
                <a:latin typeface="Calibri" pitchFamily="34" charset="0"/>
              </a:rPr>
              <a:t>Capacity</a:t>
            </a:r>
            <a:r>
              <a:rPr lang="en-US" sz="1400" noProof="1">
                <a:latin typeface="Calibri" pitchFamily="34" charset="0"/>
              </a:rPr>
              <a:t>);</a:t>
            </a:r>
          </a:p>
          <a:p>
            <a:pPr>
              <a:spcBef>
                <a:spcPts val="200"/>
              </a:spcBef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>
                <a:latin typeface="Calibri" pitchFamily="34" charset="0"/>
              </a:rPr>
              <a:t>		Length	: Natural </a:t>
            </a:r>
            <a:r>
              <a:rPr lang="en-US" sz="1400" b="1" noProof="1" smtClean="0">
                <a:latin typeface="Calibri" pitchFamily="34" charset="0"/>
              </a:rPr>
              <a:t>range</a:t>
            </a:r>
            <a:r>
              <a:rPr lang="en-US" sz="1400" noProof="1" smtClean="0">
                <a:latin typeface="Calibri" pitchFamily="34" charset="0"/>
              </a:rPr>
              <a:t> 0 .. </a:t>
            </a:r>
            <a:r>
              <a:rPr lang="en-US" sz="1400" b="1" noProof="1" smtClean="0">
                <a:solidFill>
                  <a:srgbClr val="FF0000"/>
                </a:solidFill>
                <a:latin typeface="Calibri" pitchFamily="34" charset="0"/>
              </a:rPr>
              <a:t>Capacity </a:t>
            </a:r>
            <a:r>
              <a:rPr lang="en-US" sz="1400" noProof="1" smtClean="0">
                <a:latin typeface="Calibri" pitchFamily="34" charset="0"/>
              </a:rPr>
              <a:t>:= 0;</a:t>
            </a:r>
            <a:endParaRPr lang="en-US" sz="1400" noProof="1">
              <a:latin typeface="Calibri" pitchFamily="34" charset="0"/>
            </a:endParaRPr>
          </a:p>
          <a:p>
            <a:pPr>
              <a:spcBef>
                <a:spcPts val="200"/>
              </a:spcBef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>
                <a:latin typeface="Calibri" pitchFamily="34" charset="0"/>
              </a:rPr>
              <a:t>	</a:t>
            </a:r>
            <a:r>
              <a:rPr lang="en-US" sz="1400" b="1" noProof="1">
                <a:latin typeface="Calibri" pitchFamily="34" charset="0"/>
              </a:rPr>
              <a:t>end </a:t>
            </a:r>
            <a:r>
              <a:rPr lang="en-US" sz="1400" b="1" noProof="1" smtClean="0">
                <a:latin typeface="Calibri" pitchFamily="34" charset="0"/>
              </a:rPr>
              <a:t>record;</a:t>
            </a:r>
            <a:endParaRPr lang="en-US" sz="1400" noProof="1">
              <a:latin typeface="Calibri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66608" y="2279449"/>
            <a:ext cx="3820192" cy="1078975"/>
            <a:chOff x="5029200" y="2038738"/>
            <a:chExt cx="3820192" cy="1078975"/>
          </a:xfrm>
        </p:grpSpPr>
        <p:sp>
          <p:nvSpPr>
            <p:cNvPr id="5" name="Rectangle 4"/>
            <p:cNvSpPr/>
            <p:nvPr/>
          </p:nvSpPr>
          <p:spPr bwMode="auto">
            <a:xfrm>
              <a:off x="5084141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H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5262842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e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5441543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l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5620244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l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798945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o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977646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6156347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W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6335048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o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6513749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r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6692450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l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6871150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d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7049851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7228552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7407253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7585954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7764655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7943356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8122057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8300758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29200" y="2082987"/>
              <a:ext cx="284052" cy="304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kern="1200" dirty="0" smtClean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967419" y="2038738"/>
              <a:ext cx="8819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kern="1200" dirty="0" smtClean="0">
                  <a:solidFill>
                    <a:schemeClr val="accent1"/>
                  </a:solidFill>
                </a:rPr>
                <a:t>Capacity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584435" y="2809936"/>
              <a:ext cx="731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kern="1200" dirty="0" smtClean="0">
                  <a:solidFill>
                    <a:schemeClr val="accent1"/>
                  </a:solidFill>
                </a:rPr>
                <a:t>Length</a:t>
              </a:r>
            </a:p>
          </p:txBody>
        </p:sp>
        <p:cxnSp>
          <p:nvCxnSpPr>
            <p:cNvPr id="27" name="Straight Connector 26"/>
            <p:cNvCxnSpPr>
              <a:stCxn id="25" idx="2"/>
              <a:endCxn id="23" idx="0"/>
            </p:cNvCxnSpPr>
            <p:nvPr/>
          </p:nvCxnSpPr>
          <p:spPr bwMode="auto">
            <a:xfrm flipH="1">
              <a:off x="8390109" y="2346515"/>
              <a:ext cx="18297" cy="1256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>
              <a:stCxn id="26" idx="0"/>
              <a:endCxn id="15" idx="2"/>
            </p:cNvCxnSpPr>
            <p:nvPr/>
          </p:nvCxnSpPr>
          <p:spPr bwMode="auto">
            <a:xfrm flipV="1">
              <a:off x="6950080" y="2703593"/>
              <a:ext cx="10421" cy="10634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9" name="TextBox 28"/>
          <p:cNvSpPr txBox="1"/>
          <p:nvPr/>
        </p:nvSpPr>
        <p:spPr>
          <a:xfrm>
            <a:off x="4681514" y="1439476"/>
            <a:ext cx="2852063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Illegal use in range constraint</a:t>
            </a:r>
            <a:endParaRPr lang="en-US" sz="1600" dirty="0"/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697138" y="3250578"/>
            <a:ext cx="4135235" cy="315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tabLst>
                <a:tab pos="236538" algn="l"/>
                <a:tab pos="455613" algn="l"/>
                <a:tab pos="1025525" algn="l"/>
              </a:tabLst>
            </a:pPr>
            <a:r>
              <a:rPr lang="en-US" sz="1400" b="1" noProof="1" smtClean="0">
                <a:latin typeface="Calibri" pitchFamily="34" charset="0"/>
              </a:rPr>
              <a:t>type </a:t>
            </a:r>
            <a:r>
              <a:rPr lang="en-US" sz="1400" noProof="1" smtClean="0">
                <a:latin typeface="Calibri" pitchFamily="34" charset="0"/>
              </a:rPr>
              <a:t>Bounded_String (Capacity : Positive) </a:t>
            </a:r>
            <a:r>
              <a:rPr lang="en-US" sz="1400" b="1" noProof="1" smtClean="0">
                <a:latin typeface="Calibri" pitchFamily="34" charset="0"/>
              </a:rPr>
              <a:t>is</a:t>
            </a:r>
            <a:endParaRPr lang="en-US" sz="1400" noProof="1" smtClean="0">
              <a:latin typeface="Calibri" pitchFamily="34" charset="0"/>
            </a:endParaRPr>
          </a:p>
          <a:p>
            <a:pPr algn="l">
              <a:spcBef>
                <a:spcPts val="200"/>
              </a:spcBef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b="1" noProof="1" smtClean="0">
                <a:latin typeface="Calibri" pitchFamily="34" charset="0"/>
              </a:rPr>
              <a:t>record</a:t>
            </a:r>
            <a:endParaRPr lang="en-US" sz="1400" noProof="1" smtClean="0">
              <a:latin typeface="Calibri" pitchFamily="34" charset="0"/>
            </a:endParaRPr>
          </a:p>
          <a:p>
            <a:pPr algn="l">
              <a:spcBef>
                <a:spcPts val="200"/>
              </a:spcBef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		Value	: String (1 .. </a:t>
            </a:r>
            <a:r>
              <a:rPr lang="en-US" sz="1400" noProof="1">
                <a:latin typeface="Calibri" pitchFamily="34" charset="0"/>
              </a:rPr>
              <a:t>Capacity</a:t>
            </a:r>
            <a:r>
              <a:rPr lang="en-US" sz="1400" noProof="1" smtClean="0">
                <a:latin typeface="Calibri" pitchFamily="34" charset="0"/>
              </a:rPr>
              <a:t>);</a:t>
            </a:r>
          </a:p>
          <a:p>
            <a:pPr algn="l">
              <a:spcBef>
                <a:spcPts val="200"/>
              </a:spcBef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		Length	: Natural := 0;</a:t>
            </a:r>
          </a:p>
          <a:p>
            <a:pPr algn="l">
              <a:spcBef>
                <a:spcPts val="200"/>
              </a:spcBef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b="1" noProof="1" smtClean="0">
                <a:latin typeface="Calibri" pitchFamily="34" charset="0"/>
              </a:rPr>
              <a:t>end record</a:t>
            </a:r>
            <a:endParaRPr lang="en-US" sz="1400" noProof="1">
              <a:latin typeface="Calibri" pitchFamily="34" charset="0"/>
            </a:endParaRPr>
          </a:p>
          <a:p>
            <a:pPr algn="l">
              <a:spcBef>
                <a:spcPts val="200"/>
              </a:spcBef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      </a:t>
            </a:r>
            <a:r>
              <a:rPr lang="en-US" sz="1400" b="1" noProof="1" smtClean="0">
                <a:latin typeface="Calibri" pitchFamily="34" charset="0"/>
              </a:rPr>
              <a:t>with </a:t>
            </a:r>
            <a:r>
              <a:rPr lang="en-US" sz="1400" noProof="1" smtClean="0">
                <a:latin typeface="Calibri" pitchFamily="34" charset="0"/>
              </a:rPr>
              <a:t>Dynamic_Predicate =&gt; Length </a:t>
            </a:r>
            <a:r>
              <a:rPr lang="en-US" sz="1400" b="1" noProof="1" smtClean="0">
                <a:latin typeface="Calibri" pitchFamily="34" charset="0"/>
              </a:rPr>
              <a:t>in</a:t>
            </a:r>
            <a:r>
              <a:rPr lang="en-US" sz="1400" noProof="1" smtClean="0">
                <a:latin typeface="Calibri" pitchFamily="34" charset="0"/>
              </a:rPr>
              <a:t> 0 .. </a:t>
            </a:r>
            <a:r>
              <a:rPr lang="en-US" sz="1400" b="1" noProof="1">
                <a:solidFill>
                  <a:srgbClr val="0000CC"/>
                </a:solidFill>
                <a:latin typeface="Calibri" pitchFamily="34" charset="0"/>
              </a:rPr>
              <a:t>Capacity</a:t>
            </a:r>
            <a:r>
              <a:rPr lang="en-US" sz="1400" noProof="1" smtClean="0">
                <a:latin typeface="Calibri" pitchFamily="34" charset="0"/>
              </a:rPr>
              <a:t>;</a:t>
            </a:r>
          </a:p>
          <a:p>
            <a:pPr algn="l">
              <a:spcBef>
                <a:spcPts val="200"/>
              </a:spcBef>
              <a:tabLst>
                <a:tab pos="236538" algn="l"/>
                <a:tab pos="455613" algn="l"/>
                <a:tab pos="1025525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 algn="l">
              <a:spcBef>
                <a:spcPts val="200"/>
              </a:spcBef>
              <a:tabLst>
                <a:tab pos="236538" algn="l"/>
                <a:tab pos="455613" algn="l"/>
                <a:tab pos="1025525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 algn="l">
              <a:tabLst>
                <a:tab pos="236538" algn="l"/>
                <a:tab pos="455613" algn="l"/>
                <a:tab pos="1025525" algn="l"/>
              </a:tabLst>
            </a:pPr>
            <a:endParaRPr lang="en-US" sz="1400" noProof="1">
              <a:latin typeface="Calibri" pitchFamily="34" charset="0"/>
            </a:endParaRPr>
          </a:p>
          <a:p>
            <a:pPr algn="l"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X : Bounded_String (Capacity =&gt; 1 * 1024);</a:t>
            </a:r>
          </a:p>
          <a:p>
            <a:pPr>
              <a:spcBef>
                <a:spcPts val="300"/>
              </a:spcBef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Y </a:t>
            </a:r>
            <a:r>
              <a:rPr lang="en-US" sz="1400" noProof="1">
                <a:latin typeface="Calibri" pitchFamily="34" charset="0"/>
              </a:rPr>
              <a:t>: Bounded_String </a:t>
            </a:r>
            <a:r>
              <a:rPr lang="en-US" sz="1400" noProof="1" smtClean="0">
                <a:latin typeface="Calibri" pitchFamily="34" charset="0"/>
              </a:rPr>
              <a:t>(</a:t>
            </a:r>
            <a:r>
              <a:rPr lang="en-US" sz="1400" noProof="1">
                <a:latin typeface="Calibri" pitchFamily="34" charset="0"/>
              </a:rPr>
              <a:t>Capacity</a:t>
            </a:r>
            <a:r>
              <a:rPr lang="en-US" sz="1400" noProof="1" smtClean="0">
                <a:latin typeface="Calibri" pitchFamily="34" charset="0"/>
              </a:rPr>
              <a:t> </a:t>
            </a:r>
            <a:r>
              <a:rPr lang="en-US" sz="1400" noProof="1">
                <a:latin typeface="Calibri" pitchFamily="34" charset="0"/>
              </a:rPr>
              <a:t>=&gt; </a:t>
            </a:r>
            <a:r>
              <a:rPr lang="en-US" sz="1400" noProof="1" smtClean="0">
                <a:latin typeface="Calibri" pitchFamily="34" charset="0"/>
              </a:rPr>
              <a:t>20);</a:t>
            </a:r>
            <a:endParaRPr lang="en-US" sz="1400" noProof="1">
              <a:latin typeface="Calibri" pitchFamily="34" charset="0"/>
            </a:endParaRPr>
          </a:p>
          <a:p>
            <a:pPr>
              <a:spcBef>
                <a:spcPts val="300"/>
              </a:spcBef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Z </a:t>
            </a:r>
            <a:r>
              <a:rPr lang="en-US" sz="1400" noProof="1">
                <a:latin typeface="Calibri" pitchFamily="34" charset="0"/>
              </a:rPr>
              <a:t>: Bounded_String </a:t>
            </a:r>
            <a:r>
              <a:rPr lang="en-US" sz="1400" noProof="1" smtClean="0">
                <a:latin typeface="Calibri" pitchFamily="34" charset="0"/>
              </a:rPr>
              <a:t>(</a:t>
            </a:r>
            <a:r>
              <a:rPr lang="en-US" sz="1400" noProof="1">
                <a:latin typeface="Calibri" pitchFamily="34" charset="0"/>
              </a:rPr>
              <a:t>Capacity</a:t>
            </a:r>
            <a:r>
              <a:rPr lang="en-US" sz="1400" noProof="1" smtClean="0">
                <a:latin typeface="Calibri" pitchFamily="34" charset="0"/>
              </a:rPr>
              <a:t> </a:t>
            </a:r>
            <a:r>
              <a:rPr lang="en-US" sz="1400" noProof="1">
                <a:latin typeface="Calibri" pitchFamily="34" charset="0"/>
              </a:rPr>
              <a:t>=&gt;  </a:t>
            </a:r>
            <a:r>
              <a:rPr lang="en-US" sz="1400" noProof="1" smtClean="0">
                <a:latin typeface="Calibri" pitchFamily="34" charset="0"/>
              </a:rPr>
              <a:t>Y.Capacity);</a:t>
            </a:r>
            <a:endParaRPr lang="en-US" sz="1400" noProof="1">
              <a:latin typeface="Calibri" pitchFamily="34" charset="0"/>
            </a:endParaRPr>
          </a:p>
          <a:p>
            <a:pPr algn="l">
              <a:tabLst>
                <a:tab pos="236538" algn="l"/>
                <a:tab pos="455613" algn="l"/>
                <a:tab pos="1025525" algn="l"/>
              </a:tabLst>
            </a:pPr>
            <a:endParaRPr lang="en-US" sz="1400" noProof="1">
              <a:latin typeface="Calibri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3590849" y="1921769"/>
            <a:ext cx="228600" cy="22397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Curved Connector 32"/>
          <p:cNvCxnSpPr>
            <a:stCxn id="29" idx="1"/>
            <a:endCxn id="31" idx="0"/>
          </p:cNvCxnSpPr>
          <p:nvPr/>
        </p:nvCxnSpPr>
        <p:spPr bwMode="auto">
          <a:xfrm rot="10800000" flipV="1">
            <a:off x="3705150" y="1608753"/>
            <a:ext cx="976365" cy="31301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5447883" y="4312484"/>
            <a:ext cx="684803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Legal</a:t>
            </a:r>
            <a:endParaRPr lang="en-US" sz="1600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4633784" y="4481761"/>
            <a:ext cx="228600" cy="22397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Curved Connector 36"/>
          <p:cNvCxnSpPr>
            <a:stCxn id="35" idx="1"/>
            <a:endCxn id="36" idx="3"/>
          </p:cNvCxnSpPr>
          <p:nvPr/>
        </p:nvCxnSpPr>
        <p:spPr bwMode="auto">
          <a:xfrm rot="10800000" flipV="1">
            <a:off x="4862385" y="4481760"/>
            <a:ext cx="585499" cy="11198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5447883" y="4873202"/>
            <a:ext cx="3017173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May be necessary for proof too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4135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High-Level Assertion Examples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153400" cy="5334000"/>
          </a:xfrm>
        </p:spPr>
        <p:txBody>
          <a:bodyPr/>
          <a:lstStyle/>
          <a:p>
            <a:r>
              <a:rPr lang="en-US" dirty="0"/>
              <a:t>Pre- and postconditions specify subprogram caller and implementer obligations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Type invariants ensure properties of </a:t>
            </a:r>
            <a:r>
              <a:rPr lang="en-US" dirty="0" smtClean="0"/>
              <a:t>abstract data type objects </a:t>
            </a:r>
            <a:r>
              <a:rPr lang="en-US" dirty="0"/>
              <a:t>over their lifetimes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59927" y="5424968"/>
            <a:ext cx="5095562" cy="1007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  <a:tabLst>
                <a:tab pos="233363" algn="l"/>
                <a:tab pos="457200" algn="l"/>
                <a:tab pos="690563" algn="l"/>
                <a:tab pos="914400" algn="l"/>
                <a:tab pos="1147763" algn="l"/>
                <a:tab pos="1371600" algn="l"/>
              </a:tabLst>
            </a:pPr>
            <a:r>
              <a:rPr lang="en-US" sz="1400" b="1" noProof="1" smtClean="0">
                <a:latin typeface="Calibri" pitchFamily="34" charset="0"/>
              </a:rPr>
              <a:t>type </a:t>
            </a:r>
            <a:r>
              <a:rPr lang="en-US" sz="1400" noProof="1" smtClean="0">
                <a:latin typeface="Calibri" pitchFamily="34" charset="0"/>
              </a:rPr>
              <a:t>Bank_Account </a:t>
            </a:r>
            <a:r>
              <a:rPr lang="en-US" sz="1400" b="1" noProof="1">
                <a:latin typeface="Calibri" pitchFamily="34" charset="0"/>
              </a:rPr>
              <a:t>is private</a:t>
            </a:r>
          </a:p>
          <a:p>
            <a:pPr>
              <a:spcBef>
                <a:spcPts val="300"/>
              </a:spcBef>
              <a:tabLst>
                <a:tab pos="233363" algn="l"/>
                <a:tab pos="457200" algn="l"/>
                <a:tab pos="690563" algn="l"/>
                <a:tab pos="914400" algn="l"/>
                <a:tab pos="1147763" algn="l"/>
                <a:tab pos="1371600" algn="l"/>
              </a:tabLst>
            </a:pPr>
            <a:r>
              <a:rPr lang="en-US" sz="1400" b="1" noProof="1">
                <a:latin typeface="Calibri" pitchFamily="34" charset="0"/>
              </a:rPr>
              <a:t>	with </a:t>
            </a:r>
            <a:r>
              <a:rPr lang="en-US" sz="1400" noProof="1">
                <a:latin typeface="Calibri" pitchFamily="34" charset="0"/>
              </a:rPr>
              <a:t>Type_Invariant =&gt; Consistent_Balance </a:t>
            </a:r>
            <a:r>
              <a:rPr lang="en-US" sz="1400" noProof="1" smtClean="0">
                <a:latin typeface="Calibri" pitchFamily="34" charset="0"/>
              </a:rPr>
              <a:t>(</a:t>
            </a:r>
            <a:r>
              <a:rPr lang="en-US" sz="1400" noProof="1">
                <a:latin typeface="Calibri" pitchFamily="34" charset="0"/>
              </a:rPr>
              <a:t>Bank_Account</a:t>
            </a:r>
            <a:r>
              <a:rPr lang="en-US" sz="1400" noProof="1" smtClean="0">
                <a:latin typeface="Calibri" pitchFamily="34" charset="0"/>
              </a:rPr>
              <a:t>);</a:t>
            </a:r>
            <a:r>
              <a:rPr lang="en-US" sz="1400" b="1" noProof="1" smtClean="0">
                <a:latin typeface="Calibri" pitchFamily="34" charset="0"/>
              </a:rPr>
              <a:t>   </a:t>
            </a:r>
            <a:endParaRPr lang="en-US" sz="1400" b="1" noProof="1">
              <a:latin typeface="Calibri" pitchFamily="34" charset="0"/>
            </a:endParaRPr>
          </a:p>
          <a:p>
            <a:pPr>
              <a:spcBef>
                <a:spcPts val="1800"/>
              </a:spcBef>
              <a:tabLst>
                <a:tab pos="233363" algn="l"/>
                <a:tab pos="457200" algn="l"/>
                <a:tab pos="690563" algn="l"/>
                <a:tab pos="914400" algn="l"/>
                <a:tab pos="1147763" algn="l"/>
                <a:tab pos="1371600" algn="l"/>
              </a:tabLst>
            </a:pPr>
            <a:r>
              <a:rPr lang="en-US" sz="1400" b="1" noProof="1" smtClean="0">
                <a:latin typeface="Calibri" pitchFamily="34" charset="0"/>
              </a:rPr>
              <a:t>function </a:t>
            </a:r>
            <a:r>
              <a:rPr lang="en-US" sz="1400" noProof="1">
                <a:latin typeface="Calibri" pitchFamily="34" charset="0"/>
              </a:rPr>
              <a:t>Consistent_Balance (This : Bank_Account</a:t>
            </a:r>
            <a:r>
              <a:rPr lang="en-US" sz="1400" noProof="1" smtClean="0">
                <a:latin typeface="Calibri" pitchFamily="34" charset="0"/>
              </a:rPr>
              <a:t>) </a:t>
            </a:r>
            <a:r>
              <a:rPr lang="en-US" sz="1400" b="1" noProof="1">
                <a:latin typeface="Calibri" pitchFamily="34" charset="0"/>
              </a:rPr>
              <a:t>return </a:t>
            </a:r>
            <a:r>
              <a:rPr lang="en-US" sz="1400" noProof="1">
                <a:latin typeface="Calibri" pitchFamily="34" charset="0"/>
              </a:rPr>
              <a:t>Boolean;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80436" y="2374448"/>
            <a:ext cx="1180131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Precondition</a:t>
            </a:r>
          </a:p>
        </p:txBody>
      </p:sp>
      <p:cxnSp>
        <p:nvCxnSpPr>
          <p:cNvPr id="33" name="Curved Connector 32"/>
          <p:cNvCxnSpPr>
            <a:stCxn id="32" idx="3"/>
            <a:endCxn id="34" idx="1"/>
          </p:cNvCxnSpPr>
          <p:nvPr/>
        </p:nvCxnSpPr>
        <p:spPr bwMode="auto">
          <a:xfrm>
            <a:off x="3360567" y="2528337"/>
            <a:ext cx="427982" cy="10960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Rectangle 33"/>
          <p:cNvSpPr/>
          <p:nvPr/>
        </p:nvSpPr>
        <p:spPr bwMode="auto">
          <a:xfrm>
            <a:off x="3788549" y="2555126"/>
            <a:ext cx="152400" cy="1656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49500" y="2949248"/>
            <a:ext cx="1260281" cy="307777"/>
          </a:xfrm>
          <a:prstGeom prst="rect">
            <a:avLst/>
          </a:prstGeom>
          <a:solidFill>
            <a:srgbClr val="0066CC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Postcondition</a:t>
            </a:r>
          </a:p>
        </p:txBody>
      </p:sp>
      <p:cxnSp>
        <p:nvCxnSpPr>
          <p:cNvPr id="36" name="Curved Connector 35"/>
          <p:cNvCxnSpPr>
            <a:stCxn id="35" idx="3"/>
            <a:endCxn id="40" idx="1"/>
          </p:cNvCxnSpPr>
          <p:nvPr/>
        </p:nvCxnSpPr>
        <p:spPr bwMode="auto">
          <a:xfrm flipV="1">
            <a:off x="3409781" y="2885928"/>
            <a:ext cx="378768" cy="217209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Rectangle 39"/>
          <p:cNvSpPr/>
          <p:nvPr/>
        </p:nvSpPr>
        <p:spPr bwMode="auto">
          <a:xfrm>
            <a:off x="3788549" y="2803110"/>
            <a:ext cx="152400" cy="1656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39108" y="2246151"/>
            <a:ext cx="4398192" cy="1667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  <a:tabLst>
                <a:tab pos="282575" algn="l"/>
                <a:tab pos="687388" algn="l"/>
                <a:tab pos="1084263" algn="l"/>
              </a:tabLst>
            </a:pPr>
            <a:r>
              <a:rPr lang="en-US" sz="1400" b="1" noProof="1" smtClean="0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Push (This : </a:t>
            </a:r>
            <a:r>
              <a:rPr lang="en-US" sz="1400" b="1" noProof="1" smtClean="0">
                <a:latin typeface="Calibri" pitchFamily="34" charset="0"/>
              </a:rPr>
              <a:t>in out </a:t>
            </a:r>
            <a:r>
              <a:rPr lang="en-US" sz="1400" noProof="1" smtClean="0">
                <a:latin typeface="Calibri" pitchFamily="34" charset="0"/>
              </a:rPr>
              <a:t>Stack;  Value : Content) </a:t>
            </a:r>
            <a:r>
              <a:rPr lang="en-US" sz="1400" b="1" noProof="1" smtClean="0">
                <a:latin typeface="Calibri" pitchFamily="34" charset="0"/>
              </a:rPr>
              <a:t>with</a:t>
            </a:r>
          </a:p>
          <a:p>
            <a:pPr algn="l">
              <a:spcBef>
                <a:spcPts val="300"/>
              </a:spcBef>
              <a:tabLst>
                <a:tab pos="282575" algn="l"/>
                <a:tab pos="631825" algn="l"/>
                <a:tab pos="1084263" algn="l"/>
              </a:tabLst>
            </a:pPr>
            <a:r>
              <a:rPr lang="en-US" sz="1400" noProof="1" smtClean="0">
                <a:latin typeface="Calibri" pitchFamily="34" charset="0"/>
              </a:rPr>
              <a:t>	Pre  	=&gt; </a:t>
            </a:r>
            <a:r>
              <a:rPr lang="en-US" sz="1400" b="1" noProof="1" smtClean="0">
                <a:latin typeface="Calibri" pitchFamily="34" charset="0"/>
              </a:rPr>
              <a:t>not </a:t>
            </a:r>
            <a:r>
              <a:rPr lang="en-US" sz="1400" noProof="1" smtClean="0">
                <a:latin typeface="Calibri" pitchFamily="34" charset="0"/>
              </a:rPr>
              <a:t>Full (This),</a:t>
            </a:r>
          </a:p>
          <a:p>
            <a:pPr algn="l">
              <a:spcBef>
                <a:spcPts val="300"/>
              </a:spcBef>
              <a:tabLst>
                <a:tab pos="282575" algn="l"/>
                <a:tab pos="631825" algn="l"/>
                <a:tab pos="1084263" algn="l"/>
              </a:tabLst>
            </a:pPr>
            <a:r>
              <a:rPr lang="en-US" sz="1400" noProof="1" smtClean="0">
                <a:latin typeface="Calibri" pitchFamily="34" charset="0"/>
              </a:rPr>
              <a:t>	Post	=&gt; </a:t>
            </a:r>
            <a:r>
              <a:rPr lang="en-US" sz="1400" b="1" noProof="1" smtClean="0">
                <a:latin typeface="Calibri" pitchFamily="34" charset="0"/>
              </a:rPr>
              <a:t>not </a:t>
            </a:r>
            <a:r>
              <a:rPr lang="en-US" sz="1400" noProof="1" smtClean="0">
                <a:latin typeface="Calibri" pitchFamily="34" charset="0"/>
              </a:rPr>
              <a:t>Empty (This) </a:t>
            </a:r>
            <a:r>
              <a:rPr lang="en-US" sz="1400" b="1" noProof="1" smtClean="0">
                <a:latin typeface="Calibri" pitchFamily="34" charset="0"/>
              </a:rPr>
              <a:t>and </a:t>
            </a:r>
            <a:r>
              <a:rPr lang="en-US" sz="1400" noProof="1" smtClean="0">
                <a:latin typeface="Calibri" pitchFamily="34" charset="0"/>
              </a:rPr>
              <a:t>Top (This) = Value;</a:t>
            </a:r>
          </a:p>
          <a:p>
            <a:pPr algn="l">
              <a:spcBef>
                <a:spcPts val="600"/>
              </a:spcBef>
              <a:tabLst>
                <a:tab pos="282575" algn="l"/>
                <a:tab pos="687388" algn="l"/>
                <a:tab pos="1084263" algn="l"/>
              </a:tabLst>
            </a:pPr>
            <a:r>
              <a:rPr lang="en-US" sz="1400" noProof="1" smtClean="0">
                <a:latin typeface="Calibri" pitchFamily="34" charset="0"/>
              </a:rPr>
              <a:t>…</a:t>
            </a:r>
          </a:p>
          <a:p>
            <a:pPr algn="l">
              <a:spcBef>
                <a:spcPts val="600"/>
              </a:spcBef>
              <a:tabLst>
                <a:tab pos="282575" algn="l"/>
                <a:tab pos="687388" algn="l"/>
                <a:tab pos="1084263" algn="l"/>
              </a:tabLst>
            </a:pPr>
            <a:r>
              <a:rPr lang="en-US" sz="1400" b="1" noProof="1" smtClean="0">
                <a:latin typeface="Calibri" pitchFamily="34" charset="0"/>
              </a:rPr>
              <a:t>function </a:t>
            </a:r>
            <a:r>
              <a:rPr lang="en-US" sz="1400" noProof="1" smtClean="0">
                <a:latin typeface="Calibri" pitchFamily="34" charset="0"/>
              </a:rPr>
              <a:t>Top (This : Stack) </a:t>
            </a:r>
            <a:r>
              <a:rPr lang="en-US" sz="1400" b="1" noProof="1" smtClean="0">
                <a:latin typeface="Calibri" pitchFamily="34" charset="0"/>
              </a:rPr>
              <a:t>return </a:t>
            </a:r>
            <a:r>
              <a:rPr lang="en-US" sz="1400" noProof="1" smtClean="0">
                <a:latin typeface="Calibri" pitchFamily="34" charset="0"/>
              </a:rPr>
              <a:t>Content;</a:t>
            </a:r>
          </a:p>
          <a:p>
            <a:pPr algn="l">
              <a:spcBef>
                <a:spcPts val="400"/>
              </a:spcBef>
              <a:tabLst>
                <a:tab pos="282575" algn="l"/>
                <a:tab pos="687388" algn="l"/>
                <a:tab pos="1084263" algn="l"/>
              </a:tabLst>
            </a:pPr>
            <a:r>
              <a:rPr lang="en-US" sz="1400" b="1" noProof="1" smtClean="0">
                <a:latin typeface="Calibri" pitchFamily="34" charset="0"/>
              </a:rPr>
              <a:t>function </a:t>
            </a:r>
            <a:r>
              <a:rPr lang="en-US" sz="1400" noProof="1" smtClean="0">
                <a:latin typeface="Calibri" pitchFamily="34" charset="0"/>
              </a:rPr>
              <a:t>Full (This </a:t>
            </a:r>
            <a:r>
              <a:rPr lang="en-US" sz="1400" noProof="1">
                <a:latin typeface="Calibri" pitchFamily="34" charset="0"/>
              </a:rPr>
              <a:t>: Stack) </a:t>
            </a:r>
            <a:r>
              <a:rPr lang="en-US" sz="1400" b="1" noProof="1" smtClean="0">
                <a:latin typeface="Calibri" pitchFamily="34" charset="0"/>
              </a:rPr>
              <a:t>return </a:t>
            </a:r>
            <a:r>
              <a:rPr lang="en-US" sz="1400" noProof="1" smtClean="0">
                <a:latin typeface="Calibri" pitchFamily="34" charset="0"/>
              </a:rPr>
              <a:t>Boolean</a:t>
            </a:r>
            <a:r>
              <a:rPr lang="en-US" sz="1400" b="1" noProof="1" smtClean="0">
                <a:latin typeface="Calibri" pitchFamily="34" charset="0"/>
              </a:rPr>
              <a:t>;</a:t>
            </a:r>
            <a:endParaRPr lang="en-US" sz="1400" noProof="1">
              <a:latin typeface="Calibri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464421"/>
            <a:ext cx="869361" cy="67737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380904"/>
            <a:ext cx="869361" cy="67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81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Two Predicate Forms?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Static predicates can be used in more contexts</a:t>
            </a:r>
          </a:p>
          <a:p>
            <a:pPr lvl="1"/>
            <a:r>
              <a:rPr lang="en-US" dirty="0" smtClean="0"/>
              <a:t>But with restrictions on content to make that possible</a:t>
            </a:r>
          </a:p>
          <a:p>
            <a:r>
              <a:rPr lang="en-US" dirty="0" smtClean="0"/>
              <a:t>Dynamic predicates have more expressive power</a:t>
            </a:r>
          </a:p>
          <a:p>
            <a:pPr lvl="1"/>
            <a:r>
              <a:rPr lang="en-US" dirty="0" smtClean="0"/>
              <a:t>Fewer restrictions on expression content</a:t>
            </a:r>
          </a:p>
          <a:p>
            <a:pPr lvl="1"/>
            <a:r>
              <a:rPr lang="en-US" dirty="0" smtClean="0"/>
              <a:t>But cannot be used in all possible contexts</a:t>
            </a:r>
          </a:p>
          <a:p>
            <a:r>
              <a:rPr lang="en-US" dirty="0" smtClean="0"/>
              <a:t>Static </a:t>
            </a:r>
            <a:r>
              <a:rPr lang="en-US" dirty="0"/>
              <a:t>predicates are allowed anywhere that dynamic predicates are allowed</a:t>
            </a:r>
          </a:p>
          <a:p>
            <a:pPr lvl="1"/>
            <a:r>
              <a:rPr lang="en-US" dirty="0"/>
              <a:t>But not the reverse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256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Predicate Run-Time Checking (If Enabled)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Inserted automatically by compiler</a:t>
            </a:r>
          </a:p>
          <a:p>
            <a:pPr lvl="1">
              <a:defRPr/>
            </a:pPr>
            <a:r>
              <a:rPr lang="en-US" dirty="0" smtClean="0"/>
              <a:t>Where </a:t>
            </a:r>
            <a:r>
              <a:rPr lang="en-US" dirty="0"/>
              <a:t>a value would be assigned that may violate the constraint of the predicated </a:t>
            </a:r>
            <a:r>
              <a:rPr lang="en-US" dirty="0" smtClean="0"/>
              <a:t>target</a:t>
            </a:r>
          </a:p>
          <a:p>
            <a:pPr>
              <a:defRPr/>
            </a:pPr>
            <a:r>
              <a:rPr lang="en-US" dirty="0" smtClean="0"/>
              <a:t>Violations raise exception Assertion_Error</a:t>
            </a:r>
          </a:p>
          <a:p>
            <a:pPr>
              <a:defRPr/>
            </a:pPr>
            <a:r>
              <a:rPr lang="en-US" dirty="0" smtClean="0"/>
              <a:t>Performed </a:t>
            </a:r>
            <a:r>
              <a:rPr lang="en-US" i="1" dirty="0" smtClean="0"/>
              <a:t>before</a:t>
            </a:r>
            <a:r>
              <a:rPr lang="en-US" dirty="0" smtClean="0"/>
              <a:t> </a:t>
            </a:r>
            <a:r>
              <a:rPr lang="en-US" dirty="0"/>
              <a:t>value change, like language-defined </a:t>
            </a:r>
            <a:r>
              <a:rPr lang="en-US" dirty="0" smtClean="0"/>
              <a:t>constraint checks</a:t>
            </a:r>
          </a:p>
          <a:p>
            <a:pPr lvl="1">
              <a:defRPr/>
            </a:pPr>
            <a:r>
              <a:rPr lang="en-US" dirty="0" smtClean="0"/>
              <a:t>Associated </a:t>
            </a:r>
            <a:r>
              <a:rPr lang="en-US" dirty="0"/>
              <a:t>variable is </a:t>
            </a:r>
            <a:r>
              <a:rPr lang="en-US" dirty="0" smtClean="0"/>
              <a:t>therefore unchanged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966718" y="4905345"/>
            <a:ext cx="7210564" cy="1271096"/>
            <a:chOff x="990600" y="4905345"/>
            <a:chExt cx="7210564" cy="1271096"/>
          </a:xfrm>
        </p:grpSpPr>
        <p:sp>
          <p:nvSpPr>
            <p:cNvPr id="5" name="TextBox 4"/>
            <p:cNvSpPr txBox="1"/>
            <p:nvPr/>
          </p:nvSpPr>
          <p:spPr>
            <a:xfrm>
              <a:off x="990600" y="4905345"/>
              <a:ext cx="7210564" cy="11156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284163" algn="l"/>
                </a:tabLst>
              </a:pPr>
              <a:r>
                <a:rPr lang="en-US" sz="1600" b="1" dirty="0" smtClean="0">
                  <a:latin typeface="Calibri" panose="020F0502020204030204" pitchFamily="34" charset="0"/>
                </a:rPr>
                <a:t>type </a:t>
              </a:r>
              <a:r>
                <a:rPr lang="en-US" sz="1600" dirty="0" smtClean="0">
                  <a:latin typeface="Calibri" panose="020F0502020204030204" pitchFamily="34" charset="0"/>
                </a:rPr>
                <a:t>Prime </a:t>
              </a:r>
              <a:r>
                <a:rPr lang="en-US" sz="1600" b="1" dirty="0" smtClean="0">
                  <a:latin typeface="Calibri" panose="020F0502020204030204" pitchFamily="34" charset="0"/>
                </a:rPr>
                <a:t>is new </a:t>
              </a:r>
              <a:r>
                <a:rPr lang="en-US" sz="1600" dirty="0" smtClean="0">
                  <a:latin typeface="Calibri" panose="020F0502020204030204" pitchFamily="34" charset="0"/>
                </a:rPr>
                <a:t>Positive </a:t>
              </a:r>
              <a:r>
                <a:rPr lang="en-US" sz="1600" b="1" dirty="0" smtClean="0">
                  <a:latin typeface="Calibri" panose="020F0502020204030204" pitchFamily="34" charset="0"/>
                </a:rPr>
                <a:t>with</a:t>
              </a:r>
            </a:p>
            <a:p>
              <a:pPr>
                <a:spcBef>
                  <a:spcPts val="300"/>
                </a:spcBef>
                <a:tabLst>
                  <a:tab pos="284163" algn="l"/>
                </a:tabLst>
              </a:pPr>
              <a:r>
                <a:rPr lang="en-US" sz="1600" dirty="0" smtClean="0">
                  <a:latin typeface="Calibri" panose="020F0502020204030204" pitchFamily="34" charset="0"/>
                </a:rPr>
                <a:t>	Dynamic_Predicate =&gt; (</a:t>
              </a:r>
              <a:r>
                <a:rPr lang="en-US" sz="1600" b="1" dirty="0" smtClean="0">
                  <a:latin typeface="Calibri" panose="020F0502020204030204" pitchFamily="34" charset="0"/>
                </a:rPr>
                <a:t>for all </a:t>
              </a:r>
              <a:r>
                <a:rPr lang="en-US" sz="1600" dirty="0" smtClean="0">
                  <a:latin typeface="Calibri" panose="020F0502020204030204" pitchFamily="34" charset="0"/>
                </a:rPr>
                <a:t>Divisor </a:t>
              </a:r>
              <a:r>
                <a:rPr lang="en-US" sz="1600" b="1" dirty="0" smtClean="0">
                  <a:latin typeface="Calibri" panose="020F0502020204030204" pitchFamily="34" charset="0"/>
                </a:rPr>
                <a:t>in </a:t>
              </a:r>
              <a:r>
                <a:rPr lang="en-US" sz="1600" dirty="0" smtClean="0">
                  <a:latin typeface="Calibri" panose="020F0502020204030204" pitchFamily="34" charset="0"/>
                </a:rPr>
                <a:t>2 .. Prime / 2 =&gt; Prime </a:t>
              </a:r>
              <a:r>
                <a:rPr lang="en-US" sz="1600" b="1" dirty="0" smtClean="0">
                  <a:latin typeface="Calibri" panose="020F0502020204030204" pitchFamily="34" charset="0"/>
                </a:rPr>
                <a:t>mod </a:t>
              </a:r>
              <a:r>
                <a:rPr lang="en-US" sz="1600" dirty="0" smtClean="0">
                  <a:latin typeface="Calibri" panose="020F0502020204030204" pitchFamily="34" charset="0"/>
                </a:rPr>
                <a:t>Divisor /= 0);</a:t>
              </a:r>
            </a:p>
            <a:p>
              <a:pPr>
                <a:tabLst>
                  <a:tab pos="284163" algn="l"/>
                </a:tabLst>
              </a:pPr>
              <a:endParaRPr lang="en-US" sz="1600" dirty="0" smtClean="0">
                <a:latin typeface="Calibri" panose="020F0502020204030204" pitchFamily="34" charset="0"/>
              </a:endParaRPr>
            </a:p>
            <a:p>
              <a:pPr>
                <a:tabLst>
                  <a:tab pos="284163" algn="l"/>
                </a:tabLst>
              </a:pPr>
              <a:r>
                <a:rPr lang="en-US" sz="1600" dirty="0" smtClean="0">
                  <a:latin typeface="Calibri" panose="020F0502020204030204" pitchFamily="34" charset="0"/>
                </a:rPr>
                <a:t>P : </a:t>
              </a:r>
              <a:r>
                <a:rPr lang="en-US" sz="1600" b="1" dirty="0" smtClean="0">
                  <a:latin typeface="Calibri" panose="020F0502020204030204" pitchFamily="34" charset="0"/>
                </a:rPr>
                <a:t>constant </a:t>
              </a:r>
              <a:r>
                <a:rPr lang="en-US" sz="1600" dirty="0" smtClean="0">
                  <a:latin typeface="Calibri" panose="020F0502020204030204" pitchFamily="34" charset="0"/>
                </a:rPr>
                <a:t>Prime := 6;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91000" y="5837887"/>
              <a:ext cx="2566728" cy="33855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600" i="0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Assertion_Error Exception</a:t>
              </a: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3038272" y="5795441"/>
              <a:ext cx="228600" cy="152400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Curved Connector 7"/>
            <p:cNvCxnSpPr>
              <a:stCxn id="6" idx="1"/>
              <a:endCxn id="7" idx="3"/>
            </p:cNvCxnSpPr>
            <p:nvPr/>
          </p:nvCxnSpPr>
          <p:spPr bwMode="auto">
            <a:xfrm rot="10800000">
              <a:off x="3266872" y="5871642"/>
              <a:ext cx="924128" cy="135523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4327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“Static” In Static Predicates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035131" cy="2209800"/>
          </a:xfrm>
        </p:spPr>
        <p:txBody>
          <a:bodyPr/>
          <a:lstStyle/>
          <a:p>
            <a:r>
              <a:rPr lang="en-US" dirty="0" smtClean="0"/>
              <a:t>Allows more than ordinary static expressions that are calculable at compile-time</a:t>
            </a:r>
          </a:p>
          <a:p>
            <a:r>
              <a:rPr lang="en-US" dirty="0" smtClean="0"/>
              <a:t>Does not imply </a:t>
            </a:r>
            <a:r>
              <a:rPr lang="en-US" altLang="fr-FR" dirty="0" smtClean="0"/>
              <a:t>compile-time verification</a:t>
            </a:r>
          </a:p>
          <a:p>
            <a:pPr lvl="1"/>
            <a:r>
              <a:rPr lang="en-US" altLang="fr-FR" dirty="0" smtClean="0"/>
              <a:t>Violations raise Assertion_Error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3657600"/>
            <a:ext cx="575381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87338" algn="l"/>
                <a:tab pos="512763" algn="l"/>
                <a:tab pos="80010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</a:t>
            </a:r>
            <a:r>
              <a:rPr lang="en-US" sz="1400" b="1" noProof="1" smtClean="0">
                <a:latin typeface="Calibri" panose="020F0502020204030204" pitchFamily="34" charset="0"/>
              </a:rPr>
              <a:t>subtype </a:t>
            </a:r>
            <a:r>
              <a:rPr lang="en-US" sz="1400" noProof="1" smtClean="0">
                <a:latin typeface="Calibri" panose="020F0502020204030204" pitchFamily="34" charset="0"/>
              </a:rPr>
              <a:t>Serial_Baud_Rate </a:t>
            </a:r>
            <a:r>
              <a:rPr lang="en-US" sz="1400" b="1" noProof="1" smtClean="0">
                <a:latin typeface="Calibri" panose="020F0502020204030204" pitchFamily="34" charset="0"/>
              </a:rPr>
              <a:t>is </a:t>
            </a:r>
            <a:r>
              <a:rPr lang="en-US" sz="1400" noProof="1" smtClean="0">
                <a:latin typeface="Calibri" panose="020F0502020204030204" pitchFamily="34" charset="0"/>
              </a:rPr>
              <a:t>Integer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80010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	</a:t>
            </a:r>
            <a:r>
              <a:rPr lang="en-US" sz="1400" b="1" noProof="1" smtClean="0">
                <a:latin typeface="Calibri" panose="020F0502020204030204" pitchFamily="34" charset="0"/>
              </a:rPr>
              <a:t>with </a:t>
            </a:r>
            <a:r>
              <a:rPr lang="en-US" sz="1400" noProof="1" smtClean="0">
                <a:latin typeface="Calibri" panose="020F0502020204030204" pitchFamily="34" charset="0"/>
              </a:rPr>
              <a:t>Static_Predicate =&gt;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80010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		Serial_Baud_Rate  </a:t>
            </a:r>
            <a:r>
              <a:rPr lang="en-US" sz="1400" b="1" noProof="1" smtClean="0">
                <a:latin typeface="Calibri" panose="020F0502020204030204" pitchFamily="34" charset="0"/>
              </a:rPr>
              <a:t>in</a:t>
            </a:r>
          </a:p>
          <a:p>
            <a:pPr>
              <a:spcBef>
                <a:spcPts val="200"/>
              </a:spcBef>
              <a:tabLst>
                <a:tab pos="287338" algn="l"/>
                <a:tab pos="512763" algn="l"/>
                <a:tab pos="800100" algn="l"/>
                <a:tab pos="1087438" algn="l"/>
                <a:tab pos="1598613" algn="l"/>
                <a:tab pos="2230438" algn="l"/>
                <a:tab pos="2857500" algn="l"/>
                <a:tab pos="3484563" algn="l"/>
                <a:tab pos="4116388" algn="l"/>
                <a:tab pos="48021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			110    	| 300   	| 600   	| 1200	| 2400  	| 4800	| 9600 |</a:t>
            </a:r>
          </a:p>
          <a:p>
            <a:pPr>
              <a:tabLst>
                <a:tab pos="287338" algn="l"/>
                <a:tab pos="512763" algn="l"/>
                <a:tab pos="800100" algn="l"/>
                <a:tab pos="1087438" algn="l"/>
                <a:tab pos="1598613" algn="l"/>
                <a:tab pos="2230438" algn="l"/>
                <a:tab pos="2857500" algn="l"/>
                <a:tab pos="3484563" algn="l"/>
                <a:tab pos="4116388" algn="l"/>
                <a:tab pos="480218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			14400	| 19200	| 28800	| 38400	| 56000	| 57600	| 115200;</a:t>
            </a:r>
          </a:p>
          <a:p>
            <a:pPr>
              <a:spcBef>
                <a:spcPts val="300"/>
              </a:spcBef>
              <a:tabLst>
                <a:tab pos="287338" algn="l"/>
                <a:tab pos="512763" algn="l"/>
                <a:tab pos="684213" algn="l"/>
                <a:tab pos="80010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</a:t>
            </a:r>
          </a:p>
          <a:p>
            <a:pPr>
              <a:spcBef>
                <a:spcPts val="300"/>
              </a:spcBef>
              <a:tabLst>
                <a:tab pos="287338" algn="l"/>
                <a:tab pos="512763" algn="l"/>
                <a:tab pos="684213" algn="l"/>
                <a:tab pos="80010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Rate	: Serial_Baud_Rate := Ada.Calendar.Day (Clock) * 100;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875" y="5105400"/>
            <a:ext cx="408850" cy="381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819400" y="5872922"/>
            <a:ext cx="5006179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dirty="0" smtClean="0"/>
              <a:t>Works 4 days of each month… Assertion_Error on the others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4919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Allowed Static Predicate Content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4571"/>
            <a:ext cx="8035131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Ordinary Ada static scalar or String expressions</a:t>
            </a:r>
          </a:p>
          <a:p>
            <a:pPr lvl="1"/>
            <a:r>
              <a:rPr lang="en-US" dirty="0" smtClean="0"/>
              <a:t>See RM 4.9 for list</a:t>
            </a:r>
          </a:p>
          <a:p>
            <a:r>
              <a:rPr lang="en-US" dirty="0" smtClean="0"/>
              <a:t>Static membership test selected by current instance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1409125" y="5414425"/>
            <a:ext cx="6744275" cy="1138775"/>
            <a:chOff x="1409125" y="4881025"/>
            <a:chExt cx="6744275" cy="1138775"/>
          </a:xfrm>
        </p:grpSpPr>
        <p:sp>
          <p:nvSpPr>
            <p:cNvPr id="11" name="Rectangle 7"/>
            <p:cNvSpPr>
              <a:spLocks noChangeArrowheads="1"/>
            </p:cNvSpPr>
            <p:nvPr/>
          </p:nvSpPr>
          <p:spPr bwMode="blackWhite">
            <a:xfrm>
              <a:off x="6351881" y="4881025"/>
              <a:ext cx="1801519" cy="1074653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90488" tIns="44450" rIns="90488" bIns="44450">
              <a:spAutoFit/>
            </a:bodyPr>
            <a:lstStyle/>
            <a:p>
              <a:pPr algn="ctr" eaLnBrk="0" hangingPunct="0">
                <a:defRPr/>
              </a:pPr>
              <a:r>
                <a:rPr lang="en-US" sz="1600" dirty="0" smtClean="0">
                  <a:latin typeface="Arial" charset="0"/>
                </a:rPr>
                <a:t>Given this order, no other way to express this constraint</a:t>
              </a:r>
              <a:endParaRPr lang="en-US" sz="1600" dirty="0">
                <a:latin typeface="Arial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1409125" y="4891286"/>
              <a:ext cx="4442113" cy="1128514"/>
              <a:chOff x="1409125" y="4891286"/>
              <a:chExt cx="4442113" cy="1128514"/>
            </a:xfrm>
          </p:grpSpPr>
          <p:sp>
            <p:nvSpPr>
              <p:cNvPr id="17" name="Wave 16"/>
              <p:cNvSpPr/>
              <p:nvPr/>
            </p:nvSpPr>
            <p:spPr bwMode="auto">
              <a:xfrm>
                <a:off x="5022956" y="4954941"/>
                <a:ext cx="280072" cy="231577"/>
              </a:xfrm>
              <a:prstGeom prst="wave">
                <a:avLst>
                  <a:gd name="adj1" fmla="val 6331"/>
                  <a:gd name="adj2" fmla="val 0"/>
                </a:avLst>
              </a:prstGeom>
              <a:solidFill>
                <a:srgbClr val="66FF9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Wave 17"/>
              <p:cNvSpPr/>
              <p:nvPr/>
            </p:nvSpPr>
            <p:spPr bwMode="auto">
              <a:xfrm>
                <a:off x="2586203" y="4962084"/>
                <a:ext cx="328409" cy="231577"/>
              </a:xfrm>
              <a:prstGeom prst="wave">
                <a:avLst>
                  <a:gd name="adj1" fmla="val 9415"/>
                  <a:gd name="adj2" fmla="val 0"/>
                </a:avLst>
              </a:prstGeom>
              <a:solidFill>
                <a:srgbClr val="66FF9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409125" y="4891286"/>
                <a:ext cx="4442113" cy="1128514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  <a:prstDash val="sysDot"/>
              </a:ln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tabLst>
                    <a:tab pos="288925" algn="l"/>
                  </a:tabLst>
                  <a:defRPr sz="1600" b="0">
                    <a:latin typeface="Calibri" pitchFamily="34" charset="0"/>
                  </a:defRPr>
                </a:lvl1pPr>
              </a:lstStyle>
              <a:p>
                <a:r>
                  <a:rPr lang="en-US" b="1" noProof="1" smtClean="0"/>
                  <a:t>type </a:t>
                </a:r>
                <a:r>
                  <a:rPr lang="en-US" noProof="1" smtClean="0"/>
                  <a:t>Days </a:t>
                </a:r>
                <a:r>
                  <a:rPr lang="en-US" b="1" noProof="1" smtClean="0"/>
                  <a:t>is </a:t>
                </a:r>
                <a:r>
                  <a:rPr lang="en-US" noProof="1" smtClean="0"/>
                  <a:t>(Sun, Mon, Tues, We, Thu, Fri, Sat);</a:t>
                </a:r>
              </a:p>
              <a:p>
                <a:r>
                  <a:rPr lang="en-US" b="1" noProof="1" smtClean="0"/>
                  <a:t>   </a:t>
                </a:r>
              </a:p>
              <a:p>
                <a:r>
                  <a:rPr lang="en-US" b="1" noProof="1" smtClean="0"/>
                  <a:t>subtype </a:t>
                </a:r>
                <a:r>
                  <a:rPr lang="en-US" noProof="1" smtClean="0"/>
                  <a:t>Weekend </a:t>
                </a:r>
                <a:r>
                  <a:rPr lang="en-US" b="1" noProof="1" smtClean="0"/>
                  <a:t>is </a:t>
                </a:r>
                <a:r>
                  <a:rPr lang="en-US" noProof="1" smtClean="0"/>
                  <a:t>Days</a:t>
                </a:r>
              </a:p>
              <a:p>
                <a:pPr>
                  <a:spcBef>
                    <a:spcPts val="400"/>
                  </a:spcBef>
                </a:pPr>
                <a:r>
                  <a:rPr lang="en-US" b="1" noProof="1" smtClean="0"/>
                  <a:t>	with </a:t>
                </a:r>
                <a:r>
                  <a:rPr lang="en-US" noProof="1" smtClean="0"/>
                  <a:t>Static_Predicate =&gt;  Weekend </a:t>
                </a:r>
                <a:r>
                  <a:rPr lang="en-US" b="1" noProof="1" smtClean="0"/>
                  <a:t>in </a:t>
                </a:r>
                <a:r>
                  <a:rPr lang="en-US" noProof="1" smtClean="0"/>
                  <a:t>Sat | Sun;</a:t>
                </a:r>
                <a:endParaRPr lang="en-US" noProof="1"/>
              </a:p>
            </p:txBody>
          </p:sp>
        </p:grpSp>
        <p:sp>
          <p:nvSpPr>
            <p:cNvPr id="13" name="Rectangle 12"/>
            <p:cNvSpPr/>
            <p:nvPr/>
          </p:nvSpPr>
          <p:spPr bwMode="auto">
            <a:xfrm>
              <a:off x="5568439" y="4975675"/>
              <a:ext cx="76200" cy="1524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797039" y="5757725"/>
              <a:ext cx="76200" cy="1524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Curved Connector 14"/>
            <p:cNvCxnSpPr>
              <a:stCxn id="11" idx="1"/>
              <a:endCxn id="13" idx="3"/>
            </p:cNvCxnSpPr>
            <p:nvPr/>
          </p:nvCxnSpPr>
          <p:spPr bwMode="auto">
            <a:xfrm rot="10800000">
              <a:off x="5644639" y="5051876"/>
              <a:ext cx="707242" cy="366477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6" name="Curved Connector 15"/>
            <p:cNvCxnSpPr>
              <a:stCxn id="11" idx="1"/>
              <a:endCxn id="14" idx="3"/>
            </p:cNvCxnSpPr>
            <p:nvPr/>
          </p:nvCxnSpPr>
          <p:spPr bwMode="auto">
            <a:xfrm rot="10800000" flipV="1">
              <a:off x="5873239" y="5418351"/>
              <a:ext cx="478642" cy="415573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36" name="Group 35"/>
          <p:cNvGrpSpPr/>
          <p:nvPr/>
        </p:nvGrpSpPr>
        <p:grpSpPr>
          <a:xfrm>
            <a:off x="308412" y="3018472"/>
            <a:ext cx="8023698" cy="1570407"/>
            <a:chOff x="308412" y="2637472"/>
            <a:chExt cx="8023698" cy="1570407"/>
          </a:xfrm>
        </p:grpSpPr>
        <p:sp>
          <p:nvSpPr>
            <p:cNvPr id="7" name="TextBox 6"/>
            <p:cNvSpPr txBox="1"/>
            <p:nvPr/>
          </p:nvSpPr>
          <p:spPr>
            <a:xfrm>
              <a:off x="1415828" y="2637472"/>
              <a:ext cx="5965095" cy="1477328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  <a:lumOff val="50000"/>
                </a:schemeClr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r>
                <a:rPr lang="en-US" sz="1600" b="1" noProof="1" smtClean="0">
                  <a:latin typeface="Calibri" pitchFamily="34" charset="0"/>
                </a:rPr>
                <a:t>type </a:t>
              </a:r>
              <a:r>
                <a:rPr lang="en-US" sz="1600" noProof="1" smtClean="0">
                  <a:latin typeface="Calibri" pitchFamily="34" charset="0"/>
                </a:rPr>
                <a:t>Serial_Baud_Rate </a:t>
              </a:r>
              <a:r>
                <a:rPr lang="en-US" sz="1600" b="1" noProof="1" smtClean="0">
                  <a:latin typeface="Calibri" pitchFamily="34" charset="0"/>
                </a:rPr>
                <a:t>is range </a:t>
              </a:r>
              <a:r>
                <a:rPr lang="en-US" sz="1600" noProof="1" smtClean="0">
                  <a:latin typeface="Calibri" pitchFamily="34" charset="0"/>
                </a:rPr>
                <a:t>110 .. 115200</a:t>
              </a:r>
            </a:p>
            <a:p>
              <a:pPr>
                <a:spcBef>
                  <a:spcPts val="400"/>
                </a:spcBef>
                <a:tabLst>
                  <a:tab pos="230188" algn="l"/>
                  <a:tab pos="51752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	with </a:t>
              </a:r>
              <a:r>
                <a:rPr lang="en-US" sz="1600" noProof="1" smtClean="0">
                  <a:latin typeface="Calibri" pitchFamily="34" charset="0"/>
                </a:rPr>
                <a:t>Static_Predicate =&gt;</a:t>
              </a:r>
            </a:p>
            <a:p>
              <a:pPr>
                <a:spcBef>
                  <a:spcPts val="400"/>
                </a:spcBef>
                <a:tabLst>
                  <a:tab pos="230188" algn="l"/>
                  <a:tab pos="517525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	Serial_Baud_Rate  </a:t>
              </a:r>
              <a:r>
                <a:rPr lang="en-US" sz="1600" b="1" noProof="1" smtClean="0">
                  <a:latin typeface="Calibri" pitchFamily="34" charset="0"/>
                </a:rPr>
                <a:t>in</a:t>
              </a:r>
            </a:p>
            <a:p>
              <a:pPr marL="0" lvl="1">
                <a:spcBef>
                  <a:spcPts val="400"/>
                </a:spcBef>
                <a:tabLst>
                  <a:tab pos="858838" algn="l"/>
                  <a:tab pos="1431925" algn="l"/>
                  <a:tab pos="2170113" algn="l"/>
                  <a:tab pos="2854325" algn="l"/>
                  <a:tab pos="3546475" algn="l"/>
                  <a:tab pos="4230688" algn="l"/>
                  <a:tab pos="4911725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110   	| 300   	| 600   	| 1200  	| 2400 	| 4800	| 9600   |</a:t>
              </a:r>
            </a:p>
            <a:p>
              <a:pPr>
                <a:tabLst>
                  <a:tab pos="858838" algn="l"/>
                  <a:tab pos="1431925" algn="l"/>
                  <a:tab pos="2170113" algn="l"/>
                  <a:tab pos="2854325" algn="l"/>
                  <a:tab pos="3546475" algn="l"/>
                  <a:tab pos="4230688" algn="l"/>
                  <a:tab pos="4911725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14400	| 19200	| 28800	| 38400	| 56000	| 57600	| 115200;</a:t>
              </a:r>
              <a:endParaRPr lang="en-US" sz="1600" i="0" kern="1200" noProof="1" smtClean="0">
                <a:latin typeface="Calibri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 bwMode="ltGray">
            <a:xfrm>
              <a:off x="6629400" y="2801332"/>
              <a:ext cx="1702710" cy="33855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Membership test</a:t>
              </a:r>
              <a:endParaRPr lang="en-US" sz="1600" i="0" kern="12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696664" y="3314163"/>
              <a:ext cx="152400" cy="199362"/>
            </a:xfrm>
            <a:prstGeom prst="ellips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6" name="Curved Connector 25"/>
            <p:cNvCxnSpPr>
              <a:stCxn id="20" idx="1"/>
              <a:endCxn id="22" idx="6"/>
            </p:cNvCxnSpPr>
            <p:nvPr/>
          </p:nvCxnSpPr>
          <p:spPr bwMode="auto">
            <a:xfrm rot="10800000" flipV="1">
              <a:off x="3849064" y="2970608"/>
              <a:ext cx="2780336" cy="443235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7" name="TextBox 26"/>
            <p:cNvSpPr txBox="1"/>
            <p:nvPr/>
          </p:nvSpPr>
          <p:spPr bwMode="ltGray">
            <a:xfrm>
              <a:off x="308412" y="3869325"/>
              <a:ext cx="1689886" cy="33855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Current instance</a:t>
              </a:r>
              <a:endParaRPr lang="en-US" sz="1600" i="0" kern="12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905000" y="3305396"/>
              <a:ext cx="152400" cy="199362"/>
            </a:xfrm>
            <a:prstGeom prst="ellips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1" u="none" strike="noStrike" cap="none" normalizeH="0" baseline="0" smtClean="0"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9" name="Curved Connector 28"/>
            <p:cNvCxnSpPr>
              <a:stCxn id="27" idx="0"/>
              <a:endCxn id="28" idx="2"/>
            </p:cNvCxnSpPr>
            <p:nvPr/>
          </p:nvCxnSpPr>
          <p:spPr bwMode="auto">
            <a:xfrm rot="5400000" flipH="1" flipV="1">
              <a:off x="1297053" y="3261379"/>
              <a:ext cx="464248" cy="751645"/>
            </a:xfrm>
            <a:prstGeom prst="curved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7278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uble Wave 3"/>
          <p:cNvSpPr/>
          <p:nvPr/>
        </p:nvSpPr>
        <p:spPr bwMode="auto">
          <a:xfrm>
            <a:off x="4137309" y="3276600"/>
            <a:ext cx="392545" cy="304800"/>
          </a:xfrm>
          <a:prstGeom prst="doubleWav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uble Wave 7"/>
          <p:cNvSpPr/>
          <p:nvPr/>
        </p:nvSpPr>
        <p:spPr bwMode="auto">
          <a:xfrm>
            <a:off x="4171828" y="3571973"/>
            <a:ext cx="429321" cy="304800"/>
          </a:xfrm>
          <a:prstGeom prst="doubleWav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Allowed Static Predicate Content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Case expressions in which dependent expressions are static and selected by the current </a:t>
            </a:r>
            <a:r>
              <a:rPr lang="en-US" dirty="0" smtClean="0"/>
              <a:t>instance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Note: if-expressions are disallowed, and not needed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2057400"/>
            <a:ext cx="4386201" cy="1838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82575" algn="l"/>
                <a:tab pos="339725" algn="l"/>
              </a:tabLst>
            </a:pPr>
            <a:r>
              <a:rPr lang="en-US" sz="1600" b="1" dirty="0" smtClean="0">
                <a:latin typeface="Calibri" panose="020F0502020204030204" pitchFamily="34" charset="0"/>
              </a:rPr>
              <a:t>type </a:t>
            </a:r>
            <a:r>
              <a:rPr lang="en-US" sz="1600" dirty="0" smtClean="0">
                <a:latin typeface="Calibri" panose="020F0502020204030204" pitchFamily="34" charset="0"/>
              </a:rPr>
              <a:t>Days </a:t>
            </a:r>
            <a:r>
              <a:rPr lang="en-US" sz="1600" b="1" dirty="0" smtClean="0">
                <a:latin typeface="Calibri" panose="020F0502020204030204" pitchFamily="34" charset="0"/>
              </a:rPr>
              <a:t>is </a:t>
            </a:r>
            <a:r>
              <a:rPr lang="en-US" sz="1600" dirty="0" smtClean="0">
                <a:latin typeface="Calibri" panose="020F0502020204030204" pitchFamily="34" charset="0"/>
              </a:rPr>
              <a:t>(Sun, Mon, Tue, Wed, Thu, Fri, Sat);</a:t>
            </a:r>
          </a:p>
          <a:p>
            <a:pPr>
              <a:spcBef>
                <a:spcPts val="1200"/>
              </a:spcBef>
              <a:tabLst>
                <a:tab pos="282575" algn="l"/>
                <a:tab pos="339725" algn="l"/>
              </a:tabLst>
            </a:pPr>
            <a:endParaRPr lang="en-US" sz="1600" dirty="0" smtClean="0">
              <a:latin typeface="Calibri" panose="020F0502020204030204" pitchFamily="34" charset="0"/>
            </a:endParaRPr>
          </a:p>
          <a:p>
            <a:pPr>
              <a:tabLst>
                <a:tab pos="282575" algn="l"/>
                <a:tab pos="339725" algn="l"/>
              </a:tabLst>
            </a:pPr>
            <a:r>
              <a:rPr lang="en-US" sz="1600" b="1" dirty="0" smtClean="0">
                <a:latin typeface="Calibri" panose="020F0502020204030204" pitchFamily="34" charset="0"/>
              </a:rPr>
              <a:t>subtype </a:t>
            </a:r>
            <a:r>
              <a:rPr lang="en-US" sz="1600" dirty="0" smtClean="0">
                <a:latin typeface="Calibri" panose="020F0502020204030204" pitchFamily="34" charset="0"/>
              </a:rPr>
              <a:t>Weekend </a:t>
            </a:r>
            <a:r>
              <a:rPr lang="en-US" sz="1600" b="1" dirty="0" smtClean="0">
                <a:latin typeface="Calibri" panose="020F0502020204030204" pitchFamily="34" charset="0"/>
              </a:rPr>
              <a:t>is </a:t>
            </a:r>
            <a:r>
              <a:rPr lang="en-US" sz="1600" dirty="0" smtClean="0">
                <a:latin typeface="Calibri" panose="020F0502020204030204" pitchFamily="34" charset="0"/>
              </a:rPr>
              <a:t>Days </a:t>
            </a:r>
            <a:r>
              <a:rPr lang="en-US" sz="1600" b="1" dirty="0" smtClean="0">
                <a:latin typeface="Calibri" panose="020F0502020204030204" pitchFamily="34" charset="0"/>
              </a:rPr>
              <a:t>with </a:t>
            </a:r>
            <a:r>
              <a:rPr lang="en-US" sz="1600" dirty="0" smtClean="0">
                <a:latin typeface="Calibri" panose="020F0502020204030204" pitchFamily="34" charset="0"/>
              </a:rPr>
              <a:t>Static_Predicate =&gt;</a:t>
            </a:r>
          </a:p>
          <a:p>
            <a:pPr>
              <a:spcBef>
                <a:spcPts val="300"/>
              </a:spcBef>
              <a:tabLst>
                <a:tab pos="282575" algn="l"/>
                <a:tab pos="574675" algn="l"/>
              </a:tabLst>
            </a:pPr>
            <a:r>
              <a:rPr lang="en-US" sz="1600" dirty="0" smtClean="0">
                <a:latin typeface="Calibri" panose="020F0502020204030204" pitchFamily="34" charset="0"/>
              </a:rPr>
              <a:t>	(</a:t>
            </a:r>
            <a:r>
              <a:rPr lang="en-US" sz="1600" b="1" dirty="0" smtClean="0">
                <a:latin typeface="Calibri" panose="020F0502020204030204" pitchFamily="34" charset="0"/>
              </a:rPr>
              <a:t>case </a:t>
            </a:r>
            <a:r>
              <a:rPr lang="en-US" sz="1600" dirty="0" smtClean="0">
                <a:latin typeface="Calibri" panose="020F0502020204030204" pitchFamily="34" charset="0"/>
              </a:rPr>
              <a:t>Weekend </a:t>
            </a:r>
            <a:r>
              <a:rPr lang="en-US" sz="1600" b="1" dirty="0" smtClean="0">
                <a:latin typeface="Calibri" panose="020F0502020204030204" pitchFamily="34" charset="0"/>
              </a:rPr>
              <a:t>is</a:t>
            </a:r>
          </a:p>
          <a:p>
            <a:pPr>
              <a:spcBef>
                <a:spcPts val="300"/>
              </a:spcBef>
              <a:tabLst>
                <a:tab pos="282575" algn="l"/>
                <a:tab pos="574675" algn="l"/>
              </a:tabLst>
            </a:pPr>
            <a:r>
              <a:rPr lang="en-US" sz="1600" b="1" dirty="0" smtClean="0">
                <a:latin typeface="Calibri" panose="020F0502020204030204" pitchFamily="34" charset="0"/>
              </a:rPr>
              <a:t>		when </a:t>
            </a:r>
            <a:r>
              <a:rPr lang="en-US" sz="1600" dirty="0" smtClean="0">
                <a:latin typeface="Calibri" panose="020F0502020204030204" pitchFamily="34" charset="0"/>
              </a:rPr>
              <a:t>Sat | Sun =&gt; True,</a:t>
            </a:r>
          </a:p>
          <a:p>
            <a:pPr>
              <a:spcBef>
                <a:spcPts val="300"/>
              </a:spcBef>
              <a:tabLst>
                <a:tab pos="282575" algn="l"/>
                <a:tab pos="574675" algn="l"/>
              </a:tabLst>
            </a:pPr>
            <a:r>
              <a:rPr lang="en-US" sz="1600" b="1" dirty="0" smtClean="0">
                <a:latin typeface="Calibri" panose="020F0502020204030204" pitchFamily="34" charset="0"/>
              </a:rPr>
              <a:t>		when </a:t>
            </a:r>
            <a:r>
              <a:rPr lang="en-US" sz="1600" dirty="0" smtClean="0">
                <a:latin typeface="Calibri" panose="020F0502020204030204" pitchFamily="34" charset="0"/>
              </a:rPr>
              <a:t>Mon .. Fri =&gt; False);</a:t>
            </a:r>
            <a:endParaRPr lang="en-US" sz="1600" i="0" kern="1200" dirty="0" smtClean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20247" y="3460260"/>
            <a:ext cx="2359941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Dependent Expressions</a:t>
            </a:r>
          </a:p>
        </p:txBody>
      </p:sp>
      <p:cxnSp>
        <p:nvCxnSpPr>
          <p:cNvPr id="11" name="Curved Connector 10"/>
          <p:cNvCxnSpPr>
            <a:stCxn id="9" idx="1"/>
            <a:endCxn id="4" idx="3"/>
          </p:cNvCxnSpPr>
          <p:nvPr/>
        </p:nvCxnSpPr>
        <p:spPr bwMode="auto">
          <a:xfrm rot="10800000">
            <a:off x="4529855" y="3429001"/>
            <a:ext cx="1090393" cy="200537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Curved Connector 11"/>
          <p:cNvCxnSpPr>
            <a:stCxn id="9" idx="1"/>
            <a:endCxn id="8" idx="2"/>
          </p:cNvCxnSpPr>
          <p:nvPr/>
        </p:nvCxnSpPr>
        <p:spPr bwMode="auto">
          <a:xfrm rot="10800000" flipV="1">
            <a:off x="4386489" y="3629537"/>
            <a:ext cx="1233758" cy="228186"/>
          </a:xfrm>
          <a:prstGeom prst="curvedConnector4">
            <a:avLst>
              <a:gd name="adj1" fmla="val 41301"/>
              <a:gd name="adj2" fmla="val 16093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1905000" y="5105400"/>
            <a:ext cx="3715248" cy="561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82575" algn="l"/>
                <a:tab pos="339725" algn="l"/>
              </a:tabLst>
            </a:pPr>
            <a:r>
              <a:rPr lang="en-US" sz="1400" b="1" dirty="0" smtClean="0">
                <a:latin typeface="Calibri" panose="020F0502020204030204" pitchFamily="34" charset="0"/>
              </a:rPr>
              <a:t>subtype </a:t>
            </a:r>
            <a:r>
              <a:rPr lang="en-US" sz="1400" dirty="0" smtClean="0">
                <a:latin typeface="Calibri" panose="020F0502020204030204" pitchFamily="34" charset="0"/>
              </a:rPr>
              <a:t>Drudge </a:t>
            </a:r>
            <a:r>
              <a:rPr lang="en-US" sz="1400" b="1" dirty="0" smtClean="0">
                <a:latin typeface="Calibri" panose="020F0502020204030204" pitchFamily="34" charset="0"/>
              </a:rPr>
              <a:t>is </a:t>
            </a:r>
            <a:r>
              <a:rPr lang="en-US" sz="1400" dirty="0" smtClean="0">
                <a:latin typeface="Calibri" panose="020F0502020204030204" pitchFamily="34" charset="0"/>
              </a:rPr>
              <a:t>Days </a:t>
            </a:r>
            <a:r>
              <a:rPr lang="en-US" sz="1400" b="1" dirty="0" smtClean="0">
                <a:latin typeface="Calibri" panose="020F0502020204030204" pitchFamily="34" charset="0"/>
              </a:rPr>
              <a:t>with </a:t>
            </a:r>
            <a:r>
              <a:rPr lang="en-US" sz="1400" dirty="0" smtClean="0">
                <a:latin typeface="Calibri" panose="020F0502020204030204" pitchFamily="34" charset="0"/>
              </a:rPr>
              <a:t>Static_Predicate =&gt;</a:t>
            </a:r>
          </a:p>
          <a:p>
            <a:pPr>
              <a:spcBef>
                <a:spcPts val="300"/>
              </a:spcBef>
              <a:tabLst>
                <a:tab pos="282575" algn="l"/>
                <a:tab pos="339725" algn="l"/>
              </a:tabLst>
            </a:pPr>
            <a:r>
              <a:rPr lang="en-US" sz="1400" dirty="0" smtClean="0">
                <a:latin typeface="Calibri" panose="020F0502020204030204" pitchFamily="34" charset="0"/>
              </a:rPr>
              <a:t>	(</a:t>
            </a:r>
            <a:r>
              <a:rPr lang="en-US" sz="1400" b="1" dirty="0" smtClean="0">
                <a:latin typeface="Calibri" panose="020F0502020204030204" pitchFamily="34" charset="0"/>
              </a:rPr>
              <a:t>if </a:t>
            </a:r>
            <a:r>
              <a:rPr lang="en-US" sz="1400" dirty="0" smtClean="0">
                <a:latin typeface="Calibri" panose="020F0502020204030204" pitchFamily="34" charset="0"/>
              </a:rPr>
              <a:t>Drudge </a:t>
            </a:r>
            <a:r>
              <a:rPr lang="en-US" sz="1400" b="1" dirty="0" smtClean="0">
                <a:latin typeface="Calibri" panose="020F0502020204030204" pitchFamily="34" charset="0"/>
              </a:rPr>
              <a:t>in </a:t>
            </a:r>
            <a:r>
              <a:rPr lang="en-US" sz="1400" dirty="0" smtClean="0">
                <a:latin typeface="Calibri" panose="020F0502020204030204" pitchFamily="34" charset="0"/>
              </a:rPr>
              <a:t>Mon .. Fri </a:t>
            </a:r>
            <a:r>
              <a:rPr lang="en-US" sz="1400" b="1" dirty="0" smtClean="0">
                <a:latin typeface="Calibri" panose="020F0502020204030204" pitchFamily="34" charset="0"/>
              </a:rPr>
              <a:t>then </a:t>
            </a:r>
            <a:r>
              <a:rPr lang="en-US" sz="1400" dirty="0" smtClean="0">
                <a:latin typeface="Calibri" panose="020F0502020204030204" pitchFamily="34" charset="0"/>
              </a:rPr>
              <a:t>True </a:t>
            </a:r>
            <a:r>
              <a:rPr lang="en-US" sz="1400" b="1" dirty="0" smtClean="0">
                <a:latin typeface="Calibri" panose="020F0502020204030204" pitchFamily="34" charset="0"/>
              </a:rPr>
              <a:t>else </a:t>
            </a:r>
            <a:r>
              <a:rPr lang="en-US" sz="1400" dirty="0" smtClean="0">
                <a:latin typeface="Calibri" panose="020F0502020204030204" pitchFamily="34" charset="0"/>
              </a:rPr>
              <a:t>False);</a:t>
            </a:r>
            <a:endParaRPr lang="en-US" sz="1400" i="0" kern="1200" dirty="0" smtClean="0">
              <a:latin typeface="Calibri" panose="020F0502020204030204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blackWhite">
          <a:xfrm>
            <a:off x="6672678" y="5075061"/>
            <a:ext cx="990657" cy="335989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 dirty="0" smtClean="0">
                <a:latin typeface="Arial" charset="0"/>
              </a:rPr>
              <a:t>Not legal</a:t>
            </a:r>
            <a:endParaRPr lang="en-US" sz="1600" dirty="0">
              <a:latin typeface="Arial" charset="0"/>
            </a:endParaRPr>
          </a:p>
        </p:txBody>
      </p:sp>
      <p:cxnSp>
        <p:nvCxnSpPr>
          <p:cNvPr id="16" name="Curved Connector 15"/>
          <p:cNvCxnSpPr>
            <a:stCxn id="14" idx="1"/>
            <a:endCxn id="13" idx="3"/>
          </p:cNvCxnSpPr>
          <p:nvPr/>
        </p:nvCxnSpPr>
        <p:spPr bwMode="auto">
          <a:xfrm rot="10800000" flipV="1">
            <a:off x="5620248" y="5243056"/>
            <a:ext cx="1052430" cy="14319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967137" y="5958463"/>
            <a:ext cx="3715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82575" algn="l"/>
                <a:tab pos="339725" algn="l"/>
              </a:tabLst>
            </a:pPr>
            <a:r>
              <a:rPr lang="en-US" sz="1400" b="1" dirty="0" smtClean="0">
                <a:latin typeface="Calibri" panose="020F0502020204030204" pitchFamily="34" charset="0"/>
              </a:rPr>
              <a:t>subtype </a:t>
            </a:r>
            <a:r>
              <a:rPr lang="en-US" sz="1400" dirty="0" smtClean="0">
                <a:latin typeface="Calibri" panose="020F0502020204030204" pitchFamily="34" charset="0"/>
              </a:rPr>
              <a:t>Drudge </a:t>
            </a:r>
            <a:r>
              <a:rPr lang="en-US" sz="1400" b="1" dirty="0" smtClean="0">
                <a:latin typeface="Calibri" panose="020F0502020204030204" pitchFamily="34" charset="0"/>
              </a:rPr>
              <a:t>is </a:t>
            </a:r>
            <a:r>
              <a:rPr lang="en-US" sz="1400" dirty="0" smtClean="0">
                <a:latin typeface="Calibri" panose="020F0502020204030204" pitchFamily="34" charset="0"/>
              </a:rPr>
              <a:t>Days </a:t>
            </a:r>
            <a:r>
              <a:rPr lang="en-US" sz="1400" b="1" dirty="0" smtClean="0">
                <a:latin typeface="Calibri" panose="020F0502020204030204" pitchFamily="34" charset="0"/>
              </a:rPr>
              <a:t>with </a:t>
            </a:r>
            <a:r>
              <a:rPr lang="en-US" sz="1400" dirty="0" smtClean="0">
                <a:latin typeface="Calibri" panose="020F0502020204030204" pitchFamily="34" charset="0"/>
              </a:rPr>
              <a:t>Static_Predicate =&gt;</a:t>
            </a:r>
          </a:p>
          <a:p>
            <a:pPr>
              <a:tabLst>
                <a:tab pos="282575" algn="l"/>
                <a:tab pos="339725" algn="l"/>
              </a:tabLst>
            </a:pPr>
            <a:r>
              <a:rPr lang="en-US" sz="1400" dirty="0" smtClean="0">
                <a:latin typeface="Calibri" panose="020F0502020204030204" pitchFamily="34" charset="0"/>
              </a:rPr>
              <a:t>	Drudge </a:t>
            </a:r>
            <a:r>
              <a:rPr lang="en-US" sz="1400" b="1" dirty="0" smtClean="0">
                <a:latin typeface="Calibri" panose="020F0502020204030204" pitchFamily="34" charset="0"/>
              </a:rPr>
              <a:t>in </a:t>
            </a:r>
            <a:r>
              <a:rPr lang="en-US" sz="1400" dirty="0" smtClean="0">
                <a:latin typeface="Calibri" panose="020F0502020204030204" pitchFamily="34" charset="0"/>
              </a:rPr>
              <a:t>Mon .. Fri;</a:t>
            </a:r>
            <a:endParaRPr lang="en-US" sz="1400" i="0" kern="12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61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Allowed Static Predicate Content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call to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/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/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 smtClean="0"/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US" dirty="0" smtClean="0"/>
              <a:t>, or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/>
              <a:t> where one operand is the current instance (and the other is static)</a:t>
            </a:r>
          </a:p>
          <a:p>
            <a:r>
              <a:rPr lang="en-US" dirty="0" smtClean="0"/>
              <a:t>Calls to operators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and</a:t>
            </a:r>
            <a:r>
              <a:rPr lang="en-US" dirty="0" smtClean="0"/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or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xor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not</a:t>
            </a:r>
            <a:endParaRPr lang="en-US" dirty="0"/>
          </a:p>
          <a:p>
            <a:pPr lvl="1"/>
            <a:r>
              <a:rPr lang="en-US" dirty="0" smtClean="0"/>
              <a:t>Only for pre-defined type Boolean</a:t>
            </a:r>
          </a:p>
          <a:p>
            <a:pPr lvl="1"/>
            <a:r>
              <a:rPr lang="en-US" dirty="0" smtClean="0"/>
              <a:t>Only with operands of the above</a:t>
            </a:r>
          </a:p>
          <a:p>
            <a:r>
              <a:rPr lang="en-US" dirty="0" smtClean="0"/>
              <a:t>Short-circuit controls with operands of the above</a:t>
            </a:r>
          </a:p>
          <a:p>
            <a:pPr lvl="1"/>
            <a:r>
              <a:rPr lang="en-US" dirty="0" smtClean="0"/>
              <a:t>(As indicated on the previous slides)</a:t>
            </a:r>
          </a:p>
          <a:p>
            <a:r>
              <a:rPr lang="en-US" dirty="0" smtClean="0"/>
              <a:t>Any of the above in parentheses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23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Predicate Expression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i="1" dirty="0" smtClean="0"/>
              <a:t>Any</a:t>
            </a:r>
            <a:r>
              <a:rPr lang="en-US" dirty="0" smtClean="0"/>
              <a:t> arbitrary Boolean expression</a:t>
            </a:r>
          </a:p>
          <a:p>
            <a:pPr lvl="1"/>
            <a:r>
              <a:rPr lang="en-US" dirty="0" smtClean="0"/>
              <a:t>Hence all allowed static predicates’ content</a:t>
            </a:r>
          </a:p>
          <a:p>
            <a:r>
              <a:rPr lang="en-US" dirty="0" smtClean="0"/>
              <a:t>Plus additional operators, etc.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Plus calls to functions</a:t>
            </a:r>
          </a:p>
          <a:p>
            <a:pPr lvl="1"/>
            <a:r>
              <a:rPr lang="en-US" dirty="0" smtClean="0"/>
              <a:t>User-defined</a:t>
            </a:r>
          </a:p>
          <a:p>
            <a:pPr lvl="1"/>
            <a:r>
              <a:rPr lang="en-US" dirty="0" smtClean="0"/>
              <a:t>Language-defined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927304" y="2819400"/>
            <a:ext cx="3689856" cy="574516"/>
            <a:chOff x="4839007" y="1863884"/>
            <a:chExt cx="3689856" cy="574516"/>
          </a:xfrm>
        </p:grpSpPr>
        <p:sp>
          <p:nvSpPr>
            <p:cNvPr id="7" name="Double Wave 6"/>
            <p:cNvSpPr/>
            <p:nvPr/>
          </p:nvSpPr>
          <p:spPr bwMode="auto">
            <a:xfrm>
              <a:off x="7612786" y="2154080"/>
              <a:ext cx="378444" cy="279447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39007" y="1863884"/>
              <a:ext cx="3689856" cy="574516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sysDot"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tabLst>
                  <a:tab pos="288925" algn="l"/>
                </a:tabLst>
                <a:defRPr sz="1600" b="0">
                  <a:latin typeface="Calibri" pitchFamily="34" charset="0"/>
                </a:defRPr>
              </a:lvl1pPr>
            </a:lstStyle>
            <a:p>
              <a:r>
                <a:rPr lang="en-US" sz="1400" b="1" dirty="0" smtClean="0"/>
                <a:t>subtype </a:t>
              </a:r>
              <a:r>
                <a:rPr lang="en-US" sz="1400" dirty="0" smtClean="0"/>
                <a:t>Even </a:t>
              </a:r>
              <a:r>
                <a:rPr lang="en-US" sz="1400" b="1" dirty="0" smtClean="0"/>
                <a:t>is </a:t>
              </a:r>
              <a:r>
                <a:rPr lang="en-US" sz="1400" dirty="0" smtClean="0"/>
                <a:t>Integer </a:t>
              </a:r>
              <a:endParaRPr lang="en-US" sz="1400" dirty="0"/>
            </a:p>
            <a:p>
              <a:pPr>
                <a:spcBef>
                  <a:spcPts val="400"/>
                </a:spcBef>
              </a:pPr>
              <a:r>
                <a:rPr lang="en-US" sz="1400" b="1" dirty="0" smtClean="0"/>
                <a:t>	with </a:t>
              </a:r>
              <a:r>
                <a:rPr lang="en-US" sz="1400" dirty="0" smtClean="0"/>
                <a:t>Dynamic_Predicate =&gt; Even </a:t>
              </a:r>
              <a:r>
                <a:rPr lang="en-US" sz="1400" b="1" dirty="0" smtClean="0"/>
                <a:t>mod </a:t>
              </a:r>
              <a:r>
                <a:rPr lang="en-US" sz="1400" dirty="0" smtClean="0"/>
                <a:t>2 = 0;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676400" y="3663315"/>
            <a:ext cx="4311052" cy="984885"/>
            <a:chOff x="4588103" y="2667000"/>
            <a:chExt cx="4311052" cy="984885"/>
          </a:xfrm>
        </p:grpSpPr>
        <p:sp>
          <p:nvSpPr>
            <p:cNvPr id="8" name="Double Wave 7"/>
            <p:cNvSpPr/>
            <p:nvPr/>
          </p:nvSpPr>
          <p:spPr bwMode="auto">
            <a:xfrm>
              <a:off x="5458119" y="3352800"/>
              <a:ext cx="533400" cy="228600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88103" y="2667000"/>
              <a:ext cx="4311052" cy="984885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sysDot"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tabLst>
                  <a:tab pos="288925" algn="l"/>
                </a:tabLst>
                <a:defRPr sz="1400" b="1">
                  <a:latin typeface="Calibri" pitchFamily="34" charset="0"/>
                </a:defRPr>
              </a:lvl1pPr>
            </a:lstStyle>
            <a:p>
              <a:r>
                <a:rPr lang="en-US" b="0" dirty="0" smtClean="0"/>
                <a:t> </a:t>
              </a:r>
              <a:r>
                <a:rPr lang="en-US" dirty="0" smtClean="0"/>
                <a:t>subtype </a:t>
              </a:r>
              <a:r>
                <a:rPr lang="en-US" b="0" dirty="0" smtClean="0"/>
                <a:t>Vowel </a:t>
              </a:r>
              <a:r>
                <a:rPr lang="en-US" dirty="0" smtClean="0"/>
                <a:t>is </a:t>
              </a:r>
              <a:r>
                <a:rPr lang="en-US" b="0" dirty="0" smtClean="0"/>
                <a:t>Character </a:t>
              </a:r>
              <a:r>
                <a:rPr lang="en-US" dirty="0" smtClean="0"/>
                <a:t>with </a:t>
              </a:r>
              <a:r>
                <a:rPr lang="en-US" b="0" dirty="0" smtClean="0"/>
                <a:t>Dynamic_Predicate =&gt;</a:t>
              </a:r>
            </a:p>
            <a:p>
              <a:r>
                <a:rPr lang="en-US" dirty="0" smtClean="0"/>
                <a:t>     </a:t>
              </a:r>
              <a:r>
                <a:rPr lang="en-US" b="0" dirty="0" smtClean="0"/>
                <a:t>(</a:t>
              </a:r>
              <a:r>
                <a:rPr lang="en-US" dirty="0" smtClean="0"/>
                <a:t>case </a:t>
              </a:r>
              <a:r>
                <a:rPr lang="en-US" b="0" dirty="0" smtClean="0"/>
                <a:t>Vowel </a:t>
              </a:r>
              <a:r>
                <a:rPr lang="en-US" dirty="0" smtClean="0"/>
                <a:t>is</a:t>
              </a:r>
            </a:p>
            <a:p>
              <a:r>
                <a:rPr lang="en-US" dirty="0" smtClean="0"/>
                <a:t>         when </a:t>
              </a:r>
              <a:r>
                <a:rPr lang="en-US" b="0" dirty="0" smtClean="0"/>
                <a:t>'A' | 'E' | 'I' | 'O' | 'U' =&gt; True,</a:t>
              </a:r>
            </a:p>
            <a:p>
              <a:r>
                <a:rPr lang="en-US" dirty="0" smtClean="0"/>
                <a:t>         when others </a:t>
              </a:r>
              <a:r>
                <a:rPr lang="en-US" b="0" dirty="0" smtClean="0"/>
                <a:t>=&gt; False);</a:t>
              </a:r>
              <a:endParaRPr lang="en-US" b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7292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Predicate Content In SPARK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Restrictions in Ada are on </a:t>
            </a:r>
            <a:r>
              <a:rPr lang="en-US" i="1" dirty="0" smtClean="0"/>
              <a:t>usage </a:t>
            </a:r>
            <a:r>
              <a:rPr lang="en-US" dirty="0" smtClean="0"/>
              <a:t>not content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SPARK adds restrictions on content</a:t>
            </a:r>
          </a:p>
          <a:p>
            <a:pPr lvl="1"/>
            <a:r>
              <a:rPr lang="en-US" dirty="0" smtClean="0"/>
              <a:t>Cannot read global variables or have side-effects</a:t>
            </a:r>
          </a:p>
          <a:p>
            <a:pPr lvl="1"/>
            <a:r>
              <a:rPr lang="en-US" dirty="0" smtClean="0"/>
              <a:t>Thus possible </a:t>
            </a:r>
            <a:r>
              <a:rPr lang="en-US" dirty="0"/>
              <a:t>to prove predicates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1905000"/>
            <a:ext cx="3505200" cy="2328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87338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type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T 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is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… 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with </a:t>
            </a:r>
          </a:p>
          <a:p>
            <a:pPr>
              <a:spcBef>
                <a:spcPts val="200"/>
              </a:spcBef>
              <a:tabLst>
                <a:tab pos="287338" algn="l"/>
              </a:tabLst>
            </a:pPr>
            <a:r>
              <a:rPr lang="en-US" sz="1400" b="1" noProof="1"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Dynamic_Predicate =&gt; Foo;</a:t>
            </a:r>
          </a:p>
          <a:p>
            <a:pPr>
              <a:spcBef>
                <a:spcPts val="1800"/>
              </a:spcBef>
              <a:tabLst>
                <a:tab pos="287338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Global : Integer := 0;</a:t>
            </a:r>
          </a:p>
          <a:p>
            <a:pPr>
              <a:spcBef>
                <a:spcPts val="1200"/>
              </a:spcBef>
              <a:tabLst>
                <a:tab pos="287338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function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Foo 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return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Boolean 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is</a:t>
            </a:r>
          </a:p>
          <a:p>
            <a:pPr>
              <a:spcBef>
                <a:spcPts val="200"/>
              </a:spcBef>
              <a:tabLst>
                <a:tab pos="287338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begin</a:t>
            </a:r>
          </a:p>
          <a:p>
            <a:pPr>
              <a:spcBef>
                <a:spcPts val="200"/>
              </a:spcBef>
              <a:tabLst>
                <a:tab pos="287338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Global := Global + 1;</a:t>
            </a:r>
          </a:p>
          <a:p>
            <a:pPr>
              <a:spcBef>
                <a:spcPts val="200"/>
              </a:spcBef>
              <a:tabLst>
                <a:tab pos="287338" algn="l"/>
              </a:tabLst>
            </a:pP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	</a:t>
            </a: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return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Global = 42;</a:t>
            </a:r>
          </a:p>
          <a:p>
            <a:pPr>
              <a:spcBef>
                <a:spcPts val="200"/>
              </a:spcBef>
              <a:tabLst>
                <a:tab pos="287338" algn="l"/>
              </a:tabLst>
            </a:pPr>
            <a:r>
              <a:rPr lang="en-US" sz="1400" b="1" noProof="1" smtClean="0">
                <a:latin typeface="Calibri" panose="020F0502020204030204" pitchFamily="34" charset="0"/>
                <a:cs typeface="Consolas" panose="020B0609020204030204" pitchFamily="49" charset="0"/>
              </a:rPr>
              <a:t>end </a:t>
            </a:r>
            <a:r>
              <a:rPr lang="en-US" sz="1400" noProof="1" smtClean="0">
                <a:latin typeface="Calibri" panose="020F0502020204030204" pitchFamily="34" charset="0"/>
                <a:cs typeface="Consolas" panose="020B0609020204030204" pitchFamily="49" charset="0"/>
              </a:rPr>
              <a:t>Foo;</a:t>
            </a:r>
            <a:endParaRPr lang="en-US" sz="1400" noProof="1">
              <a:latin typeface="Calibri" panose="020F0502020204030204" pitchFamily="34" charset="0"/>
              <a:cs typeface="Consolas" panose="020B06090202040302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323858"/>
            <a:ext cx="533400" cy="497066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62000" y="3352800"/>
            <a:ext cx="1523999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Function with side-effects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1804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Controlling For-Loops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Those with </a:t>
            </a:r>
            <a:r>
              <a:rPr lang="en-US" dirty="0"/>
              <a:t>dynamic predicates </a:t>
            </a:r>
            <a:r>
              <a:rPr lang="en-US" i="1" dirty="0"/>
              <a:t>cannot</a:t>
            </a:r>
            <a:r>
              <a:rPr lang="en-US" dirty="0"/>
              <a:t> be </a:t>
            </a:r>
            <a:r>
              <a:rPr lang="en-US" dirty="0" smtClean="0"/>
              <a:t>used</a:t>
            </a:r>
          </a:p>
          <a:p>
            <a:pPr lvl="1"/>
            <a:r>
              <a:rPr lang="en-US" dirty="0" smtClean="0"/>
              <a:t>Too expensive to implement loop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Those with static </a:t>
            </a:r>
            <a:r>
              <a:rPr lang="en-US" dirty="0"/>
              <a:t>predicates </a:t>
            </a:r>
            <a:r>
              <a:rPr lang="en-US" i="1" dirty="0" smtClean="0"/>
              <a:t>can</a:t>
            </a:r>
            <a:r>
              <a:rPr lang="en-US" dirty="0" smtClean="0"/>
              <a:t> be used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743200"/>
            <a:ext cx="3628942" cy="561692"/>
          </a:xfrm>
          <a:prstGeom prst="rect">
            <a:avLst/>
          </a:prstGeom>
          <a:noFill/>
          <a:ln>
            <a:solidFill>
              <a:schemeClr val="accent1"/>
            </a:solidFill>
            <a:prstDash val="sysDot"/>
          </a:ln>
        </p:spPr>
        <p:txBody>
          <a:bodyPr wrap="none" rtlCol="0">
            <a:spAutoFit/>
          </a:bodyPr>
          <a:lstStyle/>
          <a:p>
            <a:pPr>
              <a:tabLst>
                <a:tab pos="225425" algn="l"/>
              </a:tabLst>
            </a:pPr>
            <a:r>
              <a:rPr lang="en-US" sz="1400" b="1" noProof="1" smtClean="0">
                <a:latin typeface="Calibri" pitchFamily="34" charset="0"/>
              </a:rPr>
              <a:t>subtype </a:t>
            </a:r>
            <a:r>
              <a:rPr lang="en-US" sz="1400" noProof="1" smtClean="0">
                <a:latin typeface="Calibri" pitchFamily="34" charset="0"/>
              </a:rPr>
              <a:t>Even </a:t>
            </a:r>
            <a:r>
              <a:rPr lang="en-US" sz="1400" b="1" noProof="1" smtClean="0">
                <a:latin typeface="Calibri" pitchFamily="34" charset="0"/>
              </a:rPr>
              <a:t>is </a:t>
            </a:r>
            <a:r>
              <a:rPr lang="en-US" sz="1400" noProof="1" smtClean="0">
                <a:latin typeface="Calibri" pitchFamily="34" charset="0"/>
              </a:rPr>
              <a:t>Integer </a:t>
            </a:r>
          </a:p>
          <a:p>
            <a:pPr>
              <a:spcBef>
                <a:spcPts val="300"/>
              </a:spcBef>
              <a:tabLst>
                <a:tab pos="225425" algn="l"/>
              </a:tabLst>
            </a:pPr>
            <a:r>
              <a:rPr lang="en-US" sz="1400" b="1" noProof="1" smtClean="0">
                <a:latin typeface="Calibri" pitchFamily="34" charset="0"/>
              </a:rPr>
              <a:t>	with </a:t>
            </a:r>
            <a:r>
              <a:rPr lang="en-US" sz="1400" i="1" noProof="1" smtClean="0">
                <a:latin typeface="Calibri" pitchFamily="34" charset="0"/>
              </a:rPr>
              <a:t>Dynamic</a:t>
            </a:r>
            <a:r>
              <a:rPr lang="en-US" sz="1400" noProof="1" smtClean="0">
                <a:latin typeface="Calibri" pitchFamily="34" charset="0"/>
              </a:rPr>
              <a:t>_Predicate =&gt; Even </a:t>
            </a:r>
            <a:r>
              <a:rPr lang="en-US" sz="1400" b="1" noProof="1" smtClean="0">
                <a:latin typeface="Calibri" pitchFamily="34" charset="0"/>
              </a:rPr>
              <a:t>mod </a:t>
            </a:r>
            <a:r>
              <a:rPr lang="en-US" sz="1400" noProof="1" smtClean="0">
                <a:latin typeface="Calibri" pitchFamily="34" charset="0"/>
              </a:rPr>
              <a:t>2 = 0;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112968" y="2209800"/>
            <a:ext cx="1474443" cy="1214176"/>
            <a:chOff x="2148121" y="4810042"/>
            <a:chExt cx="1474443" cy="1214176"/>
          </a:xfrm>
        </p:grpSpPr>
        <p:sp>
          <p:nvSpPr>
            <p:cNvPr id="6" name="TextBox 5"/>
            <p:cNvSpPr txBox="1"/>
            <p:nvPr/>
          </p:nvSpPr>
          <p:spPr>
            <a:xfrm>
              <a:off x="2148121" y="5285554"/>
              <a:ext cx="1474443" cy="738664"/>
            </a:xfrm>
            <a:prstGeom prst="rect">
              <a:avLst/>
            </a:prstGeom>
            <a:noFill/>
            <a:ln>
              <a:solidFill>
                <a:srgbClr val="336699"/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pPr>
                <a:tabLst>
                  <a:tab pos="2317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for </a:t>
              </a:r>
              <a:r>
                <a:rPr lang="en-US" sz="1400" noProof="1" smtClean="0">
                  <a:latin typeface="Calibri" pitchFamily="34" charset="0"/>
                </a:rPr>
                <a:t>K </a:t>
              </a:r>
              <a:r>
                <a:rPr lang="en-US" sz="1400" b="1" noProof="1" smtClean="0">
                  <a:latin typeface="Calibri" pitchFamily="34" charset="0"/>
                </a:rPr>
                <a:t>in </a:t>
              </a:r>
              <a:r>
                <a:rPr lang="en-US" sz="1400" noProof="1" smtClean="0">
                  <a:latin typeface="Calibri" pitchFamily="34" charset="0"/>
                </a:rPr>
                <a:t>Even </a:t>
              </a:r>
              <a:r>
                <a:rPr lang="en-US" sz="1400" b="1" noProof="1" smtClean="0">
                  <a:latin typeface="Calibri" pitchFamily="34" charset="0"/>
                </a:rPr>
                <a:t>loop</a:t>
              </a:r>
            </a:p>
            <a:p>
              <a:pPr>
                <a:tabLst>
                  <a:tab pos="2317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…</a:t>
              </a:r>
            </a:p>
            <a:p>
              <a:pPr>
                <a:tabLst>
                  <a:tab pos="2317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end loop</a:t>
              </a:r>
              <a:r>
                <a:rPr lang="en-US" sz="1400" noProof="1" smtClean="0">
                  <a:latin typeface="Calibri" pitchFamily="34" charset="0"/>
                </a:rPr>
                <a:t>;</a:t>
              </a:r>
              <a:endParaRPr lang="en-US" sz="1400" i="0" kern="1200" noProof="1" smtClean="0">
                <a:latin typeface="Calibri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354588" y="4810042"/>
              <a:ext cx="1061509" cy="33855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600" i="0" kern="1200" dirty="0" smtClean="0"/>
                <a:t>Not Legal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574730" y="4891248"/>
            <a:ext cx="1814279" cy="1214176"/>
            <a:chOff x="4662721" y="4800600"/>
            <a:chExt cx="1814279" cy="1214176"/>
          </a:xfrm>
        </p:grpSpPr>
        <p:sp>
          <p:nvSpPr>
            <p:cNvPr id="5" name="TextBox 4"/>
            <p:cNvSpPr txBox="1"/>
            <p:nvPr/>
          </p:nvSpPr>
          <p:spPr>
            <a:xfrm>
              <a:off x="4662721" y="5276112"/>
              <a:ext cx="1814279" cy="738664"/>
            </a:xfrm>
            <a:prstGeom prst="rect">
              <a:avLst/>
            </a:prstGeom>
            <a:noFill/>
            <a:ln>
              <a:solidFill>
                <a:srgbClr val="336699"/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pPr>
                <a:tabLst>
                  <a:tab pos="2317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for </a:t>
              </a:r>
              <a:r>
                <a:rPr lang="en-US" sz="1400" noProof="1" smtClean="0">
                  <a:latin typeface="Calibri" pitchFamily="34" charset="0"/>
                </a:rPr>
                <a:t>K </a:t>
              </a:r>
              <a:r>
                <a:rPr lang="en-US" sz="1400" b="1" noProof="1" smtClean="0">
                  <a:latin typeface="Calibri" pitchFamily="34" charset="0"/>
                </a:rPr>
                <a:t>in </a:t>
              </a:r>
              <a:r>
                <a:rPr lang="en-US" sz="1400" noProof="1" smtClean="0">
                  <a:latin typeface="Calibri" pitchFamily="34" charset="0"/>
                </a:rPr>
                <a:t>Weekend </a:t>
              </a:r>
              <a:r>
                <a:rPr lang="en-US" sz="1400" b="1" noProof="1" smtClean="0">
                  <a:latin typeface="Calibri" pitchFamily="34" charset="0"/>
                </a:rPr>
                <a:t>loop</a:t>
              </a:r>
            </a:p>
            <a:p>
              <a:pPr>
                <a:tabLst>
                  <a:tab pos="2317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…</a:t>
              </a:r>
            </a:p>
            <a:p>
              <a:pPr>
                <a:tabLst>
                  <a:tab pos="2317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end loop</a:t>
              </a:r>
              <a:r>
                <a:rPr lang="en-US" sz="1400" noProof="1" smtClean="0">
                  <a:latin typeface="Calibri" pitchFamily="34" charset="0"/>
                </a:rPr>
                <a:t>;</a:t>
              </a:r>
              <a:endParaRPr lang="en-US" sz="1400" i="0" kern="1200" noProof="1" smtClean="0">
                <a:latin typeface="Calibri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27459" y="4800600"/>
              <a:ext cx="684803" cy="33855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600" i="0" kern="1200" dirty="0" smtClean="0"/>
                <a:t>Legal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789368" y="2838172"/>
            <a:ext cx="2156360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How many iterations?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88950" y="5986046"/>
            <a:ext cx="1846980" cy="30777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i="0" kern="1200" dirty="0" smtClean="0"/>
              <a:t>Note Sun comes first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4400" y="5060525"/>
            <a:ext cx="3855671" cy="854080"/>
          </a:xfrm>
          <a:prstGeom prst="rect">
            <a:avLst/>
          </a:prstGeom>
          <a:noFill/>
          <a:ln>
            <a:solidFill>
              <a:schemeClr val="accent1"/>
            </a:solidFill>
            <a:prstDash val="sysDot"/>
          </a:ln>
        </p:spPr>
        <p:txBody>
          <a:bodyPr wrap="none" rtlCol="0">
            <a:spAutoFit/>
          </a:bodyPr>
          <a:lstStyle/>
          <a:p>
            <a:pPr>
              <a:tabLst>
                <a:tab pos="225425" algn="l"/>
              </a:tabLst>
            </a:pPr>
            <a:r>
              <a:rPr lang="en-US" sz="1400" b="1" noProof="1" smtClean="0">
                <a:latin typeface="Calibri" pitchFamily="34" charset="0"/>
              </a:rPr>
              <a:t>type </a:t>
            </a:r>
            <a:r>
              <a:rPr lang="en-US" sz="1400" noProof="1" smtClean="0">
                <a:latin typeface="Calibri" pitchFamily="34" charset="0"/>
              </a:rPr>
              <a:t>Days </a:t>
            </a:r>
            <a:r>
              <a:rPr lang="en-US" sz="1400" b="1" noProof="1" smtClean="0">
                <a:latin typeface="Calibri" pitchFamily="34" charset="0"/>
              </a:rPr>
              <a:t>is </a:t>
            </a:r>
            <a:r>
              <a:rPr lang="en-US" sz="1400" noProof="1" smtClean="0">
                <a:latin typeface="Calibri" pitchFamily="34" charset="0"/>
              </a:rPr>
              <a:t>(Sun, Mon, Tues, We, Thu, Fri, Sat);   </a:t>
            </a:r>
          </a:p>
          <a:p>
            <a:pPr>
              <a:spcBef>
                <a:spcPts val="600"/>
              </a:spcBef>
              <a:tabLst>
                <a:tab pos="225425" algn="l"/>
              </a:tabLst>
            </a:pPr>
            <a:r>
              <a:rPr lang="en-US" sz="1400" b="1" noProof="1" smtClean="0">
                <a:latin typeface="Calibri" pitchFamily="34" charset="0"/>
              </a:rPr>
              <a:t>subtype </a:t>
            </a:r>
            <a:r>
              <a:rPr lang="en-US" sz="1400" noProof="1" smtClean="0">
                <a:latin typeface="Calibri" pitchFamily="34" charset="0"/>
              </a:rPr>
              <a:t>Weekend </a:t>
            </a:r>
            <a:r>
              <a:rPr lang="en-US" sz="1400" b="1" noProof="1" smtClean="0">
                <a:latin typeface="Calibri" pitchFamily="34" charset="0"/>
              </a:rPr>
              <a:t>is </a:t>
            </a:r>
            <a:r>
              <a:rPr lang="en-US" sz="1400" noProof="1" smtClean="0">
                <a:latin typeface="Calibri" pitchFamily="34" charset="0"/>
              </a:rPr>
              <a:t>Days</a:t>
            </a:r>
          </a:p>
          <a:p>
            <a:pPr>
              <a:spcBef>
                <a:spcPts val="300"/>
              </a:spcBef>
              <a:tabLst>
                <a:tab pos="225425" algn="l"/>
              </a:tabLst>
            </a:pPr>
            <a:r>
              <a:rPr lang="en-US" sz="1400" b="1" noProof="1" smtClean="0">
                <a:latin typeface="Calibri" pitchFamily="34" charset="0"/>
              </a:rPr>
              <a:t>	with </a:t>
            </a:r>
            <a:r>
              <a:rPr lang="en-US" sz="1400" i="1" noProof="1" smtClean="0">
                <a:latin typeface="Calibri" pitchFamily="34" charset="0"/>
              </a:rPr>
              <a:t>Static</a:t>
            </a:r>
            <a:r>
              <a:rPr lang="en-US" sz="1400" noProof="1" smtClean="0">
                <a:latin typeface="Calibri" pitchFamily="34" charset="0"/>
              </a:rPr>
              <a:t>_Predicate =&gt; Weekend </a:t>
            </a:r>
            <a:r>
              <a:rPr lang="en-US" sz="1400" b="1" noProof="1" smtClean="0">
                <a:latin typeface="Calibri" pitchFamily="34" charset="0"/>
              </a:rPr>
              <a:t>in </a:t>
            </a:r>
            <a:r>
              <a:rPr lang="en-US" sz="1400" noProof="1" smtClean="0">
                <a:latin typeface="Calibri" pitchFamily="34" charset="0"/>
              </a:rPr>
              <a:t>Sat | Sun;</a:t>
            </a:r>
          </a:p>
        </p:txBody>
      </p:sp>
    </p:spTree>
    <p:extLst>
      <p:ext uri="{BB962C8B-B14F-4D97-AF65-F5344CB8AC3E}">
        <p14:creationId xmlns:p14="http://schemas.microsoft.com/office/powerpoint/2010/main" val="259361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Some Cases Neither Kind Is Allowed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Where gaps in values would be problematic</a:t>
            </a:r>
          </a:p>
          <a:p>
            <a:pPr lvl="1"/>
            <a:r>
              <a:rPr lang="en-US" dirty="0" smtClean="0"/>
              <a:t>A choice in a </a:t>
            </a:r>
            <a:r>
              <a:rPr lang="en-US" dirty="0"/>
              <a:t>named </a:t>
            </a:r>
            <a:r>
              <a:rPr lang="en-US" dirty="0" smtClean="0"/>
              <a:t>array aggregate (is it overlapping, </a:t>
            </a:r>
            <a:r>
              <a:rPr lang="en-US" dirty="0" err="1" smtClean="0"/>
              <a:t>etc</a:t>
            </a:r>
            <a:r>
              <a:rPr lang="en-US" dirty="0" smtClean="0"/>
              <a:t>?)</a:t>
            </a:r>
          </a:p>
          <a:p>
            <a:pPr lvl="1"/>
            <a:r>
              <a:rPr lang="en-US" dirty="0" smtClean="0"/>
              <a:t>An array index or slice specification usage</a:t>
            </a:r>
            <a:endParaRPr lang="en-US" dirty="0"/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963493" y="2914265"/>
            <a:ext cx="3854260" cy="892552"/>
            <a:chOff x="2344493" y="3352800"/>
            <a:chExt cx="3854260" cy="892552"/>
          </a:xfrm>
        </p:grpSpPr>
        <p:sp>
          <p:nvSpPr>
            <p:cNvPr id="21" name="Wave 20"/>
            <p:cNvSpPr/>
            <p:nvPr/>
          </p:nvSpPr>
          <p:spPr bwMode="auto">
            <a:xfrm>
              <a:off x="5512228" y="3405433"/>
              <a:ext cx="258643" cy="231577"/>
            </a:xfrm>
            <a:prstGeom prst="wave">
              <a:avLst/>
            </a:prstGeom>
            <a:solidFill>
              <a:srgbClr val="66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Wave 19"/>
            <p:cNvSpPr/>
            <p:nvPr/>
          </p:nvSpPr>
          <p:spPr bwMode="auto">
            <a:xfrm>
              <a:off x="3397504" y="3405433"/>
              <a:ext cx="291445" cy="231577"/>
            </a:xfrm>
            <a:prstGeom prst="wave">
              <a:avLst/>
            </a:prstGeom>
            <a:solidFill>
              <a:srgbClr val="66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44493" y="3352800"/>
              <a:ext cx="3854260" cy="892552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none" rtlCol="0">
              <a:spAutoFit/>
            </a:bodyPr>
            <a:lstStyle/>
            <a:p>
              <a:pPr>
                <a:tabLst>
                  <a:tab pos="2317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type </a:t>
              </a:r>
              <a:r>
                <a:rPr lang="en-US" sz="1400" noProof="1" smtClean="0">
                  <a:latin typeface="Calibri" pitchFamily="34" charset="0"/>
                </a:rPr>
                <a:t>Days </a:t>
              </a:r>
              <a:r>
                <a:rPr lang="en-US" sz="1400" b="1" noProof="1" smtClean="0">
                  <a:latin typeface="Calibri" pitchFamily="34" charset="0"/>
                </a:rPr>
                <a:t>is </a:t>
              </a:r>
              <a:r>
                <a:rPr lang="en-US" sz="1400" noProof="1" smtClean="0">
                  <a:latin typeface="Calibri" pitchFamily="34" charset="0"/>
                </a:rPr>
                <a:t>(Sun, Mon, Tues, We, Thu, Fri, Sat);</a:t>
              </a:r>
              <a:endParaRPr lang="en-US" sz="1400" b="1" noProof="1" smtClean="0">
                <a:latin typeface="Calibri" pitchFamily="34" charset="0"/>
              </a:endParaRPr>
            </a:p>
            <a:p>
              <a:pPr>
                <a:spcBef>
                  <a:spcPts val="1200"/>
                </a:spcBef>
                <a:tabLst>
                  <a:tab pos="2317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subtype </a:t>
              </a:r>
              <a:r>
                <a:rPr lang="en-US" sz="1400" noProof="1" smtClean="0">
                  <a:latin typeface="Calibri" pitchFamily="34" charset="0"/>
                </a:rPr>
                <a:t>Weekend </a:t>
              </a:r>
              <a:r>
                <a:rPr lang="en-US" sz="1400" b="1" noProof="1" smtClean="0">
                  <a:latin typeface="Calibri" pitchFamily="34" charset="0"/>
                </a:rPr>
                <a:t>is </a:t>
              </a:r>
              <a:r>
                <a:rPr lang="en-US" sz="1400" noProof="1" smtClean="0">
                  <a:latin typeface="Calibri" pitchFamily="34" charset="0"/>
                </a:rPr>
                <a:t>Days</a:t>
              </a:r>
            </a:p>
            <a:p>
              <a:pPr>
                <a:tabLst>
                  <a:tab pos="2317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	with </a:t>
              </a:r>
              <a:r>
                <a:rPr lang="en-US" sz="1400" noProof="1" smtClean="0">
                  <a:latin typeface="Calibri" pitchFamily="34" charset="0"/>
                </a:rPr>
                <a:t>Static_Predicate =&gt; Weekend </a:t>
              </a:r>
              <a:r>
                <a:rPr lang="en-US" sz="1400" b="1" noProof="1" smtClean="0">
                  <a:latin typeface="Calibri" pitchFamily="34" charset="0"/>
                </a:rPr>
                <a:t>in </a:t>
              </a:r>
              <a:r>
                <a:rPr lang="en-US" sz="1400" noProof="1" smtClean="0">
                  <a:latin typeface="Calibri" pitchFamily="34" charset="0"/>
                </a:rPr>
                <a:t>Sat | Sun;</a:t>
              </a:r>
              <a:endParaRPr lang="en-US" sz="1400" i="0" kern="1200" noProof="1" smtClean="0">
                <a:latin typeface="Calibri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963493" y="4245033"/>
            <a:ext cx="3159070" cy="307777"/>
            <a:chOff x="2344493" y="4495800"/>
            <a:chExt cx="3159070" cy="307777"/>
          </a:xfrm>
        </p:grpSpPr>
        <p:sp>
          <p:nvSpPr>
            <p:cNvPr id="11" name="Wave 10"/>
            <p:cNvSpPr/>
            <p:nvPr/>
          </p:nvSpPr>
          <p:spPr bwMode="auto">
            <a:xfrm>
              <a:off x="3762380" y="4540845"/>
              <a:ext cx="685800" cy="231577"/>
            </a:xfrm>
            <a:prstGeom prst="wave">
              <a:avLst/>
            </a:prstGeom>
            <a:solidFill>
              <a:srgbClr val="FF5050">
                <a:alpha val="32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44493" y="4495800"/>
              <a:ext cx="3159070" cy="307777"/>
            </a:xfrm>
            <a:prstGeom prst="rect">
              <a:avLst/>
            </a:prstGeom>
            <a:noFill/>
            <a:ln>
              <a:solidFill>
                <a:schemeClr val="tx2">
                  <a:lumMod val="75000"/>
                  <a:lumOff val="25000"/>
                </a:schemeClr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pPr>
                <a:tabLst>
                  <a:tab pos="2317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type </a:t>
              </a:r>
              <a:r>
                <a:rPr lang="en-US" sz="1400" noProof="1" smtClean="0">
                  <a:latin typeface="Calibri" pitchFamily="34" charset="0"/>
                </a:rPr>
                <a:t>Play </a:t>
              </a:r>
              <a:r>
                <a:rPr lang="en-US" sz="1400" b="1" noProof="1" smtClean="0">
                  <a:latin typeface="Calibri" pitchFamily="34" charset="0"/>
                </a:rPr>
                <a:t>is array </a:t>
              </a:r>
              <a:r>
                <a:rPr lang="en-US" sz="1400" noProof="1" smtClean="0">
                  <a:latin typeface="Calibri" pitchFamily="34" charset="0"/>
                </a:rPr>
                <a:t>(Weekend) </a:t>
              </a:r>
              <a:r>
                <a:rPr lang="en-US" sz="1400" b="1" noProof="1" smtClean="0">
                  <a:latin typeface="Calibri" pitchFamily="34" charset="0"/>
                </a:rPr>
                <a:t>of </a:t>
              </a:r>
              <a:r>
                <a:rPr lang="en-US" sz="1400" noProof="1" smtClean="0">
                  <a:latin typeface="Calibri" pitchFamily="34" charset="0"/>
                </a:rPr>
                <a:t>Integer; </a:t>
              </a:r>
              <a:endParaRPr lang="en-US" sz="1400" i="0" kern="1200" noProof="1" smtClean="0">
                <a:latin typeface="Calibri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638800" y="4257459"/>
            <a:ext cx="1061509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Not Legal</a:t>
            </a:r>
          </a:p>
        </p:txBody>
      </p:sp>
      <p:cxnSp>
        <p:nvCxnSpPr>
          <p:cNvPr id="23" name="Curved Connector 22"/>
          <p:cNvCxnSpPr>
            <a:stCxn id="22" idx="1"/>
            <a:endCxn id="15" idx="3"/>
          </p:cNvCxnSpPr>
          <p:nvPr/>
        </p:nvCxnSpPr>
        <p:spPr bwMode="auto">
          <a:xfrm rot="10800000">
            <a:off x="3505200" y="5407132"/>
            <a:ext cx="1447800" cy="264879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5" name="Rectangle 14"/>
          <p:cNvSpPr/>
          <p:nvPr/>
        </p:nvSpPr>
        <p:spPr bwMode="auto">
          <a:xfrm>
            <a:off x="3352800" y="5349236"/>
            <a:ext cx="152400" cy="11578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FF99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Curved Connector 25"/>
          <p:cNvCxnSpPr>
            <a:stCxn id="22" idx="1"/>
            <a:endCxn id="27" idx="3"/>
          </p:cNvCxnSpPr>
          <p:nvPr/>
        </p:nvCxnSpPr>
        <p:spPr bwMode="auto">
          <a:xfrm rot="10800000" flipV="1">
            <a:off x="3657602" y="5672010"/>
            <a:ext cx="1295399" cy="53493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7" name="Rectangle 26"/>
          <p:cNvSpPr/>
          <p:nvPr/>
        </p:nvSpPr>
        <p:spPr bwMode="auto">
          <a:xfrm>
            <a:off x="3505200" y="6140606"/>
            <a:ext cx="152401" cy="13266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FF99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Curved Connector 28"/>
          <p:cNvCxnSpPr>
            <a:stCxn id="10" idx="1"/>
            <a:endCxn id="6" idx="3"/>
          </p:cNvCxnSpPr>
          <p:nvPr/>
        </p:nvCxnSpPr>
        <p:spPr bwMode="auto">
          <a:xfrm rot="10800000">
            <a:off x="5122564" y="4398922"/>
            <a:ext cx="516237" cy="2781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grpSp>
        <p:nvGrpSpPr>
          <p:cNvPr id="34" name="Group 33"/>
          <p:cNvGrpSpPr/>
          <p:nvPr/>
        </p:nvGrpSpPr>
        <p:grpSpPr>
          <a:xfrm>
            <a:off x="1963493" y="4865937"/>
            <a:ext cx="3357458" cy="1477328"/>
            <a:chOff x="2344493" y="5116704"/>
            <a:chExt cx="3357458" cy="1477328"/>
          </a:xfrm>
        </p:grpSpPr>
        <p:sp>
          <p:nvSpPr>
            <p:cNvPr id="7" name="TextBox 6"/>
            <p:cNvSpPr txBox="1"/>
            <p:nvPr/>
          </p:nvSpPr>
          <p:spPr>
            <a:xfrm>
              <a:off x="2344493" y="5116704"/>
              <a:ext cx="3357458" cy="1477328"/>
            </a:xfrm>
            <a:prstGeom prst="rect">
              <a:avLst/>
            </a:prstGeom>
            <a:noFill/>
            <a:ln>
              <a:solidFill>
                <a:schemeClr val="tx2">
                  <a:lumMod val="75000"/>
                  <a:lumOff val="25000"/>
                </a:schemeClr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2317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type </a:t>
              </a:r>
              <a:r>
                <a:rPr lang="en-US" sz="1400" noProof="1" smtClean="0">
                  <a:latin typeface="Calibri" pitchFamily="34" charset="0"/>
                </a:rPr>
                <a:t>List </a:t>
              </a:r>
              <a:r>
                <a:rPr lang="en-US" sz="1400" b="1" noProof="1" smtClean="0">
                  <a:latin typeface="Calibri" pitchFamily="34" charset="0"/>
                </a:rPr>
                <a:t>is array </a:t>
              </a:r>
              <a:r>
                <a:rPr lang="en-US" sz="1400" noProof="1" smtClean="0">
                  <a:latin typeface="Calibri" pitchFamily="34" charset="0"/>
                </a:rPr>
                <a:t>(Days </a:t>
              </a:r>
              <a:r>
                <a:rPr lang="en-US" sz="1400" b="1" noProof="1" smtClean="0">
                  <a:latin typeface="Calibri" pitchFamily="34" charset="0"/>
                </a:rPr>
                <a:t>range </a:t>
              </a:r>
              <a:r>
                <a:rPr lang="en-US" sz="1400" noProof="1" smtClean="0">
                  <a:latin typeface="Calibri" pitchFamily="34" charset="0"/>
                </a:rPr>
                <a:t>&lt;&gt;) </a:t>
              </a:r>
              <a:r>
                <a:rPr lang="en-US" sz="1400" b="1" noProof="1" smtClean="0">
                  <a:latin typeface="Calibri" pitchFamily="34" charset="0"/>
                </a:rPr>
                <a:t>of </a:t>
              </a:r>
              <a:r>
                <a:rPr lang="en-US" sz="1400" noProof="1" smtClean="0">
                  <a:latin typeface="Calibri" pitchFamily="34" charset="0"/>
                </a:rPr>
                <a:t>Integer;</a:t>
              </a:r>
            </a:p>
            <a:p>
              <a:pPr>
                <a:spcBef>
                  <a:spcPts val="1200"/>
                </a:spcBef>
                <a:tabLst>
                  <a:tab pos="2317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L : List (Weekend);</a:t>
              </a:r>
              <a:endParaRPr lang="en-US" sz="1400" i="0" kern="1200" noProof="1">
                <a:latin typeface="Calibri" pitchFamily="34" charset="0"/>
              </a:endParaRPr>
            </a:p>
            <a:p>
              <a:pPr>
                <a:spcBef>
                  <a:spcPts val="1200"/>
                </a:spcBef>
                <a:tabLst>
                  <a:tab pos="231775" algn="l"/>
                </a:tabLst>
              </a:pPr>
              <a:r>
                <a:rPr lang="en-US" sz="1400" dirty="0">
                  <a:latin typeface="Calibri" pitchFamily="34" charset="0"/>
                </a:rPr>
                <a:t>M : List (Days);</a:t>
              </a:r>
            </a:p>
            <a:p>
              <a:r>
                <a:rPr lang="en-US" sz="1400" dirty="0">
                  <a:latin typeface="Calibri" pitchFamily="34" charset="0"/>
                </a:rPr>
                <a:t>…</a:t>
              </a:r>
            </a:p>
            <a:p>
              <a:r>
                <a:rPr lang="en-US" sz="1400" dirty="0">
                  <a:latin typeface="Calibri" pitchFamily="34" charset="0"/>
                </a:rPr>
                <a:t>M (Weekend) := </a:t>
              </a:r>
              <a:r>
                <a:rPr lang="en-US" sz="1400" dirty="0" smtClean="0">
                  <a:latin typeface="Calibri" pitchFamily="34" charset="0"/>
                </a:rPr>
                <a:t>(…);</a:t>
              </a:r>
              <a:endParaRPr lang="en-US" sz="1400" dirty="0">
                <a:latin typeface="Calibri" pitchFamily="34" charset="0"/>
              </a:endParaRPr>
            </a:p>
          </p:txBody>
        </p:sp>
        <p:sp>
          <p:nvSpPr>
            <p:cNvPr id="12" name="Wave 11"/>
            <p:cNvSpPr/>
            <p:nvPr/>
          </p:nvSpPr>
          <p:spPr bwMode="auto">
            <a:xfrm>
              <a:off x="2976631" y="5521923"/>
              <a:ext cx="685800" cy="231577"/>
            </a:xfrm>
            <a:prstGeom prst="wave">
              <a:avLst/>
            </a:prstGeom>
            <a:solidFill>
              <a:srgbClr val="FF5050">
                <a:alpha val="32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Wave 12"/>
            <p:cNvSpPr/>
            <p:nvPr/>
          </p:nvSpPr>
          <p:spPr bwMode="auto">
            <a:xfrm>
              <a:off x="2681557" y="6321623"/>
              <a:ext cx="685800" cy="231577"/>
            </a:xfrm>
            <a:prstGeom prst="wave">
              <a:avLst/>
            </a:prstGeom>
            <a:solidFill>
              <a:srgbClr val="FF5050">
                <a:alpha val="32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953000" y="5502733"/>
            <a:ext cx="1061509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Not Legal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53200" y="3334867"/>
            <a:ext cx="1715534" cy="338554"/>
          </a:xfrm>
          <a:prstGeom prst="rect">
            <a:avLst/>
          </a:prstGeom>
          <a:solidFill>
            <a:srgbClr val="66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Legal but “holey”</a:t>
            </a:r>
          </a:p>
        </p:txBody>
      </p:sp>
      <p:cxnSp>
        <p:nvCxnSpPr>
          <p:cNvPr id="25" name="Curved Connector 24"/>
          <p:cNvCxnSpPr>
            <a:stCxn id="24" idx="1"/>
            <a:endCxn id="28" idx="3"/>
          </p:cNvCxnSpPr>
          <p:nvPr/>
        </p:nvCxnSpPr>
        <p:spPr bwMode="auto">
          <a:xfrm rot="10800000" flipV="1">
            <a:off x="5951764" y="3504144"/>
            <a:ext cx="601437" cy="13716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8" name="Rectangle 27"/>
          <p:cNvSpPr/>
          <p:nvPr/>
        </p:nvSpPr>
        <p:spPr bwMode="auto">
          <a:xfrm>
            <a:off x="5799362" y="3574972"/>
            <a:ext cx="152401" cy="13266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9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Combining Low- and High-Level Assertions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Useful when trying to prove a difficult high-level form, i.e., subprogram contracts</a:t>
            </a:r>
          </a:p>
          <a:p>
            <a:pPr lvl="1"/>
            <a:r>
              <a:rPr lang="en-US" dirty="0" smtClean="0"/>
              <a:t>Difficult for the provers to handle</a:t>
            </a:r>
          </a:p>
          <a:p>
            <a:r>
              <a:rPr lang="en-US" dirty="0" smtClean="0"/>
              <a:t>Gives additional, simpler, incremental information to the provers …</a:t>
            </a:r>
          </a:p>
          <a:p>
            <a:r>
              <a:rPr lang="en-US" dirty="0" smtClean="0"/>
              <a:t>… and human readers too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58115" y="4229487"/>
            <a:ext cx="3861955" cy="2323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procedure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 (…) 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</a:p>
          <a:p>
            <a:r>
              <a:rPr lang="en-US" sz="14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Pre  =&gt; …,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Post =&gt; …;</a:t>
            </a:r>
          </a:p>
          <a:p>
            <a:endParaRPr lang="en-US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procedure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 (…) </a:t>
            </a: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is</a:t>
            </a:r>
          </a:p>
          <a:p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begin</a:t>
            </a:r>
          </a:p>
          <a:p>
            <a:pPr>
              <a:spcAft>
                <a:spcPts val="300"/>
              </a:spcAft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pragma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Assert (</a:t>
            </a:r>
            <a:r>
              <a:rPr lang="en-US" sz="1400" i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this_is_true_here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>
              <a:spcAft>
                <a:spcPts val="300"/>
              </a:spcAft>
            </a:pPr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r>
              <a:rPr lang="en-US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end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P;   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54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Attributes for Predicated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'Range, 'First, and 'Last are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allowed </a:t>
            </a:r>
          </a:p>
          <a:p>
            <a:pPr lvl="1"/>
            <a:r>
              <a:rPr lang="en-US" dirty="0" smtClean="0"/>
              <a:t>Because they reflect only range constraints, not predicates</a:t>
            </a:r>
          </a:p>
          <a:p>
            <a:r>
              <a:rPr lang="en-US" dirty="0" smtClean="0"/>
              <a:t>'</a:t>
            </a:r>
            <a:r>
              <a:rPr lang="en-US" dirty="0" err="1" smtClean="0"/>
              <a:t>First_Valid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'</a:t>
            </a:r>
            <a:r>
              <a:rPr lang="en-US" dirty="0" err="1" smtClean="0"/>
              <a:t>Last_Valid</a:t>
            </a:r>
            <a:endParaRPr lang="en-US" dirty="0"/>
          </a:p>
          <a:p>
            <a:pPr lvl="1"/>
            <a:r>
              <a:rPr lang="en-US" dirty="0" smtClean="0"/>
              <a:t>'</a:t>
            </a:r>
            <a:r>
              <a:rPr lang="en-US" dirty="0" err="1" smtClean="0"/>
              <a:t>First_Valid</a:t>
            </a:r>
            <a:r>
              <a:rPr lang="en-US" dirty="0" smtClean="0"/>
              <a:t> </a:t>
            </a:r>
            <a:r>
              <a:rPr lang="en-US" dirty="0"/>
              <a:t>returns smallest valid value, taking any range or predicate into </a:t>
            </a:r>
            <a:r>
              <a:rPr lang="en-US" dirty="0" smtClean="0"/>
              <a:t>account</a:t>
            </a:r>
            <a:endParaRPr lang="en-US" dirty="0"/>
          </a:p>
          <a:p>
            <a:pPr lvl="1"/>
            <a:r>
              <a:rPr lang="en-US" dirty="0"/>
              <a:t>'</a:t>
            </a:r>
            <a:r>
              <a:rPr lang="en-US" dirty="0" err="1" smtClean="0"/>
              <a:t>Last_Valid</a:t>
            </a:r>
            <a:r>
              <a:rPr lang="en-US" dirty="0" smtClean="0"/>
              <a:t> </a:t>
            </a:r>
            <a:r>
              <a:rPr lang="en-US" dirty="0"/>
              <a:t>returns largest valid value, taking any range or predicate into </a:t>
            </a:r>
            <a:r>
              <a:rPr lang="en-US" dirty="0" smtClean="0"/>
              <a:t>account</a:t>
            </a:r>
            <a:endParaRPr lang="en-US" dirty="0"/>
          </a:p>
          <a:p>
            <a:r>
              <a:rPr lang="en-US" dirty="0" smtClean="0"/>
              <a:t>Can be used for any static subtype </a:t>
            </a:r>
          </a:p>
          <a:p>
            <a:r>
              <a:rPr lang="en-US" dirty="0" smtClean="0"/>
              <a:t>Especially useful for types with </a:t>
            </a:r>
            <a:r>
              <a:rPr lang="en-US" i="1" dirty="0" smtClean="0"/>
              <a:t>static</a:t>
            </a:r>
            <a:r>
              <a:rPr lang="en-US" dirty="0" smtClean="0"/>
              <a:t> predicates</a:t>
            </a:r>
          </a:p>
          <a:p>
            <a:r>
              <a:rPr lang="en-US" dirty="0" smtClean="0"/>
              <a:t>'</a:t>
            </a:r>
            <a:r>
              <a:rPr lang="en-US" dirty="0" err="1" smtClean="0"/>
              <a:t>Succ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'</a:t>
            </a:r>
            <a:r>
              <a:rPr lang="en-US" dirty="0" err="1" smtClean="0"/>
              <a:t>Pred</a:t>
            </a:r>
            <a:r>
              <a:rPr lang="en-US" dirty="0" smtClean="0"/>
              <a:t> </a:t>
            </a:r>
            <a:r>
              <a:rPr lang="en-US" dirty="0"/>
              <a:t>are </a:t>
            </a:r>
            <a:r>
              <a:rPr lang="en-US" dirty="0" smtClean="0"/>
              <a:t>allowed since they always reflect underlying type anyway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64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Lack of Initial </a:t>
            </a:r>
            <a:r>
              <a:rPr lang="en-US" dirty="0"/>
              <a:t>Values Can Be Problematic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Users might not initialize when declaring objects</a:t>
            </a:r>
          </a:p>
          <a:p>
            <a:r>
              <a:rPr lang="en-US" dirty="0" smtClean="0"/>
              <a:t>Most types do not define automatic initialization</a:t>
            </a:r>
          </a:p>
          <a:p>
            <a:pPr lvl="1"/>
            <a:r>
              <a:rPr lang="en-US" dirty="0" smtClean="0"/>
              <a:t>No language guarantee of any specific value (random bits)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Since value is otherwise undefined the predicate is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checked when no initial value is given</a:t>
            </a:r>
          </a:p>
          <a:p>
            <a:r>
              <a:rPr lang="en-US" dirty="0" smtClean="0"/>
              <a:t>In Ada one can reference such junk values</a:t>
            </a:r>
          </a:p>
          <a:p>
            <a:r>
              <a:rPr lang="en-US" dirty="0" smtClean="0"/>
              <a:t>SPARK prevents reading an uninitialized variable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9947" y="2987761"/>
            <a:ext cx="6082178" cy="815608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pPr>
              <a:tabLst>
                <a:tab pos="231775" algn="l"/>
                <a:tab pos="461963" algn="l"/>
                <a:tab pos="682625" algn="l"/>
              </a:tabLst>
            </a:pPr>
            <a:r>
              <a:rPr lang="en-US" sz="1600" b="1" dirty="0" smtClean="0">
                <a:latin typeface="Calibri" pitchFamily="34" charset="0"/>
              </a:rPr>
              <a:t>	subtype </a:t>
            </a:r>
            <a:r>
              <a:rPr lang="en-US" sz="1600" dirty="0" smtClean="0">
                <a:latin typeface="Calibri" pitchFamily="34" charset="0"/>
              </a:rPr>
              <a:t>Even </a:t>
            </a:r>
            <a:r>
              <a:rPr lang="en-US" sz="1600" b="1" dirty="0" smtClean="0">
                <a:latin typeface="Calibri" pitchFamily="34" charset="0"/>
              </a:rPr>
              <a:t>is </a:t>
            </a:r>
            <a:r>
              <a:rPr lang="en-US" sz="1600" dirty="0" smtClean="0">
                <a:latin typeface="Calibri" pitchFamily="34" charset="0"/>
              </a:rPr>
              <a:t>Integer </a:t>
            </a:r>
            <a:r>
              <a:rPr lang="en-US" sz="1600" b="1" dirty="0" smtClean="0">
                <a:latin typeface="Calibri" pitchFamily="34" charset="0"/>
              </a:rPr>
              <a:t>with </a:t>
            </a:r>
            <a:r>
              <a:rPr lang="en-US" sz="1600" dirty="0" smtClean="0">
                <a:latin typeface="Calibri" pitchFamily="34" charset="0"/>
              </a:rPr>
              <a:t>Dynamic_Predicate =&gt; Even </a:t>
            </a:r>
            <a:r>
              <a:rPr lang="en-US" sz="1600" b="1" dirty="0" smtClean="0">
                <a:latin typeface="Calibri" pitchFamily="34" charset="0"/>
              </a:rPr>
              <a:t>mod </a:t>
            </a:r>
            <a:r>
              <a:rPr lang="en-US" sz="1600" dirty="0" smtClean="0">
                <a:latin typeface="Calibri" pitchFamily="34" charset="0"/>
              </a:rPr>
              <a:t>2 = 0;</a:t>
            </a:r>
            <a:endParaRPr lang="en-US" sz="1600" dirty="0">
              <a:latin typeface="Calibri" pitchFamily="34" charset="0"/>
            </a:endParaRPr>
          </a:p>
          <a:p>
            <a:pPr>
              <a:spcBef>
                <a:spcPts val="1800"/>
              </a:spcBef>
              <a:tabLst>
                <a:tab pos="231775" algn="l"/>
                <a:tab pos="461963" algn="l"/>
                <a:tab pos="682625" algn="l"/>
              </a:tabLst>
            </a:pPr>
            <a:r>
              <a:rPr lang="en-US" sz="1600" dirty="0" smtClean="0">
                <a:latin typeface="Calibri" pitchFamily="34" charset="0"/>
              </a:rPr>
              <a:t>	K : Even;</a:t>
            </a:r>
            <a:r>
              <a:rPr lang="en-US" sz="1600" b="1" dirty="0" smtClean="0">
                <a:latin typeface="Calibri" pitchFamily="34" charset="0"/>
              </a:rPr>
              <a:t>  </a:t>
            </a:r>
            <a:endParaRPr lang="en-US" sz="1600" i="0" kern="1200" dirty="0" smtClean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547" y="3556976"/>
            <a:ext cx="2106667" cy="338554"/>
          </a:xfrm>
          <a:prstGeom prst="rect">
            <a:avLst/>
          </a:prstGeom>
          <a:solidFill>
            <a:srgbClr val="FF99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i="0" kern="1200" dirty="0" smtClean="0"/>
              <a:t>Unknown initial value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459013" y="3536602"/>
            <a:ext cx="152400" cy="26235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urved Connector 7"/>
          <p:cNvCxnSpPr>
            <a:stCxn id="6" idx="1"/>
            <a:endCxn id="7" idx="3"/>
          </p:cNvCxnSpPr>
          <p:nvPr/>
        </p:nvCxnSpPr>
        <p:spPr bwMode="auto">
          <a:xfrm rot="10800000">
            <a:off x="2611413" y="3667779"/>
            <a:ext cx="952134" cy="58474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86243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uble Wave 1"/>
          <p:cNvSpPr/>
          <p:nvPr/>
        </p:nvSpPr>
        <p:spPr bwMode="auto">
          <a:xfrm>
            <a:off x="5246322" y="3175171"/>
            <a:ext cx="152400" cy="217476"/>
          </a:xfrm>
          <a:prstGeom prst="double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uble Wave 12"/>
          <p:cNvSpPr/>
          <p:nvPr/>
        </p:nvSpPr>
        <p:spPr bwMode="auto">
          <a:xfrm>
            <a:off x="5257800" y="3502460"/>
            <a:ext cx="152400" cy="217476"/>
          </a:xfrm>
          <a:prstGeom prst="double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Are Not Checked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60497" y="1009048"/>
            <a:ext cx="4486228" cy="4085734"/>
          </a:xfrm>
          <a:prstGeom prst="rect">
            <a:avLst/>
          </a:prstGeom>
          <a:noFill/>
          <a:ln>
            <a:solidFill>
              <a:schemeClr val="accent1"/>
            </a:solidFill>
            <a:prstDash val="sysDot"/>
          </a:ln>
        </p:spPr>
        <p:txBody>
          <a:bodyPr wrap="none" rtlCol="0">
            <a:spAutoFit/>
          </a:bodyPr>
          <a:lstStyle/>
          <a:p>
            <a:pPr>
              <a:tabLst>
                <a:tab pos="288925" algn="l"/>
                <a:tab pos="625475" algn="l"/>
              </a:tabLst>
            </a:pPr>
            <a:r>
              <a:rPr lang="en-US" sz="1600" b="1" noProof="1" smtClean="0">
                <a:latin typeface="Calibri" pitchFamily="34" charset="0"/>
              </a:rPr>
              <a:t>with </a:t>
            </a:r>
            <a:r>
              <a:rPr lang="en-US" sz="1600" noProof="1" smtClean="0">
                <a:latin typeface="Calibri" pitchFamily="34" charset="0"/>
              </a:rPr>
              <a:t>Ada.Text_IO;   </a:t>
            </a:r>
            <a:r>
              <a:rPr lang="en-US" sz="1600" b="1" noProof="1" smtClean="0">
                <a:latin typeface="Calibri" pitchFamily="34" charset="0"/>
              </a:rPr>
              <a:t>use </a:t>
            </a:r>
            <a:r>
              <a:rPr lang="en-US" sz="1600" noProof="1" smtClean="0">
                <a:latin typeface="Calibri" pitchFamily="34" charset="0"/>
              </a:rPr>
              <a:t>Ada.Text_IO;</a:t>
            </a:r>
          </a:p>
          <a:p>
            <a:pPr>
              <a:spcBef>
                <a:spcPts val="600"/>
              </a:spcBef>
              <a:tabLst>
                <a:tab pos="288925" algn="l"/>
                <a:tab pos="625475" algn="l"/>
              </a:tabLst>
            </a:pPr>
            <a:r>
              <a:rPr lang="en-US" sz="1600" b="1" noProof="1" smtClean="0">
                <a:latin typeface="Calibri" pitchFamily="34" charset="0"/>
              </a:rPr>
              <a:t>procedure </a:t>
            </a:r>
            <a:r>
              <a:rPr lang="en-US" sz="1600" noProof="1" smtClean="0">
                <a:latin typeface="Calibri" pitchFamily="34" charset="0"/>
              </a:rPr>
              <a:t>Test </a:t>
            </a:r>
            <a:r>
              <a:rPr lang="en-US" sz="1600" b="1" noProof="1" smtClean="0">
                <a:latin typeface="Calibri" pitchFamily="34" charset="0"/>
              </a:rPr>
              <a:t>is   </a:t>
            </a:r>
          </a:p>
          <a:p>
            <a:pPr>
              <a:spcBef>
                <a:spcPts val="1200"/>
              </a:spcBef>
              <a:tabLst>
                <a:tab pos="288925" algn="l"/>
                <a:tab pos="625475" algn="l"/>
              </a:tabLst>
            </a:pPr>
            <a:r>
              <a:rPr lang="en-US" sz="1600" b="1" noProof="1" smtClean="0">
                <a:latin typeface="Calibri" pitchFamily="34" charset="0"/>
              </a:rPr>
              <a:t>	subtype </a:t>
            </a:r>
            <a:r>
              <a:rPr lang="en-US" sz="1600" noProof="1" smtClean="0">
                <a:latin typeface="Calibri" pitchFamily="34" charset="0"/>
              </a:rPr>
              <a:t>Even </a:t>
            </a:r>
            <a:r>
              <a:rPr lang="en-US" sz="1600" b="1" noProof="1" smtClean="0">
                <a:latin typeface="Calibri" pitchFamily="34" charset="0"/>
              </a:rPr>
              <a:t>is </a:t>
            </a:r>
            <a:r>
              <a:rPr lang="en-US" sz="1600" noProof="1" smtClean="0">
                <a:latin typeface="Calibri" pitchFamily="34" charset="0"/>
              </a:rPr>
              <a:t>Integer </a:t>
            </a:r>
          </a:p>
          <a:p>
            <a:pPr>
              <a:spcBef>
                <a:spcPts val="300"/>
              </a:spcBef>
              <a:tabLst>
                <a:tab pos="288925" algn="l"/>
                <a:tab pos="625475" algn="l"/>
              </a:tabLst>
            </a:pPr>
            <a:r>
              <a:rPr lang="en-US" sz="1600" b="1" noProof="1" smtClean="0">
                <a:latin typeface="Calibri" pitchFamily="34" charset="0"/>
              </a:rPr>
              <a:t>		with </a:t>
            </a:r>
            <a:r>
              <a:rPr lang="en-US" sz="1600" noProof="1" smtClean="0">
                <a:latin typeface="Calibri" pitchFamily="34" charset="0"/>
              </a:rPr>
              <a:t>Dynamic_Predicate =&gt; Even </a:t>
            </a:r>
            <a:r>
              <a:rPr lang="en-US" sz="1600" b="1" noProof="1" smtClean="0">
                <a:latin typeface="Calibri" pitchFamily="34" charset="0"/>
              </a:rPr>
              <a:t>mod </a:t>
            </a:r>
            <a:r>
              <a:rPr lang="en-US" sz="1600" noProof="1" smtClean="0">
                <a:latin typeface="Calibri" pitchFamily="34" charset="0"/>
              </a:rPr>
              <a:t>2 = 0;</a:t>
            </a:r>
          </a:p>
          <a:p>
            <a:pPr>
              <a:spcBef>
                <a:spcPts val="1200"/>
              </a:spcBef>
              <a:tabLst>
                <a:tab pos="288925" algn="l"/>
                <a:tab pos="625475" algn="l"/>
              </a:tabLst>
            </a:pPr>
            <a:r>
              <a:rPr lang="en-US" sz="1600" noProof="1" smtClean="0">
                <a:latin typeface="Calibri" pitchFamily="34" charset="0"/>
              </a:rPr>
              <a:t>	J, K : Even;</a:t>
            </a:r>
          </a:p>
          <a:p>
            <a:pPr>
              <a:spcBef>
                <a:spcPts val="1200"/>
              </a:spcBef>
              <a:tabLst>
                <a:tab pos="288925" algn="l"/>
                <a:tab pos="625475" algn="l"/>
              </a:tabLst>
            </a:pPr>
            <a:r>
              <a:rPr lang="en-US" sz="1600" b="1" noProof="1" smtClean="0">
                <a:latin typeface="Calibri" pitchFamily="34" charset="0"/>
              </a:rPr>
              <a:t>begin</a:t>
            </a:r>
          </a:p>
          <a:p>
            <a:pPr>
              <a:spcBef>
                <a:spcPts val="600"/>
              </a:spcBef>
              <a:tabLst>
                <a:tab pos="288925" algn="l"/>
                <a:tab pos="625475" algn="l"/>
              </a:tabLst>
            </a:pPr>
            <a:r>
              <a:rPr lang="en-US" sz="1600" noProof="1">
                <a:latin typeface="Calibri" pitchFamily="34" charset="0"/>
              </a:rPr>
              <a:t> Put_Line ("K is" &amp; Integer'Image (K));</a:t>
            </a:r>
          </a:p>
          <a:p>
            <a:pPr>
              <a:spcBef>
                <a:spcPts val="600"/>
              </a:spcBef>
              <a:tabLst>
                <a:tab pos="288925" algn="l"/>
                <a:tab pos="625475" algn="l"/>
              </a:tabLst>
            </a:pPr>
            <a:r>
              <a:rPr lang="en-US" sz="1600" noProof="1">
                <a:latin typeface="Calibri" pitchFamily="34" charset="0"/>
              </a:rPr>
              <a:t>   Put_Line ("J is" &amp; Integer'Image (J));</a:t>
            </a:r>
          </a:p>
          <a:p>
            <a:pPr>
              <a:spcBef>
                <a:spcPts val="600"/>
              </a:spcBef>
              <a:tabLst>
                <a:tab pos="288925" algn="l"/>
                <a:tab pos="625475" algn="l"/>
              </a:tabLst>
            </a:pPr>
            <a:r>
              <a:rPr lang="en-US" sz="1600" noProof="1">
                <a:latin typeface="Calibri" pitchFamily="34" charset="0"/>
              </a:rPr>
              <a:t>   K := J;</a:t>
            </a:r>
          </a:p>
          <a:p>
            <a:pPr>
              <a:spcBef>
                <a:spcPts val="600"/>
              </a:spcBef>
              <a:tabLst>
                <a:tab pos="288925" algn="l"/>
                <a:tab pos="625475" algn="l"/>
              </a:tabLst>
            </a:pPr>
            <a:r>
              <a:rPr lang="en-US" sz="1600" noProof="1">
                <a:latin typeface="Calibri" pitchFamily="34" charset="0"/>
              </a:rPr>
              <a:t>   Put_Line ("K is" &amp; Integer'Image (K));</a:t>
            </a:r>
          </a:p>
          <a:p>
            <a:pPr>
              <a:spcBef>
                <a:spcPts val="600"/>
              </a:spcBef>
              <a:tabLst>
                <a:tab pos="288925" algn="l"/>
                <a:tab pos="625475" algn="l"/>
              </a:tabLst>
            </a:pPr>
            <a:r>
              <a:rPr lang="en-US" sz="1600" noProof="1">
                <a:latin typeface="Calibri" pitchFamily="34" charset="0"/>
              </a:rPr>
              <a:t>   Put_Line ("J is" &amp; Integer'Image (j</a:t>
            </a:r>
            <a:r>
              <a:rPr lang="en-US" sz="1600" noProof="1" smtClean="0">
                <a:latin typeface="Calibri" pitchFamily="34" charset="0"/>
              </a:rPr>
              <a:t>));</a:t>
            </a:r>
          </a:p>
          <a:p>
            <a:pPr>
              <a:spcBef>
                <a:spcPts val="600"/>
              </a:spcBef>
              <a:tabLst>
                <a:tab pos="288925" algn="l"/>
                <a:tab pos="625475" algn="l"/>
              </a:tabLst>
            </a:pP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Test;</a:t>
            </a:r>
            <a:endParaRPr lang="en-US" sz="1600" i="0" kern="1200" noProof="1" smtClean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5013" y="5446693"/>
            <a:ext cx="7493975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cs typeface="Arial" pitchFamily="34" charset="0"/>
              </a:rPr>
              <a:t>K is 1969492223</a:t>
            </a:r>
          </a:p>
          <a:p>
            <a:r>
              <a:rPr lang="en-US" sz="1400" dirty="0">
                <a:solidFill>
                  <a:schemeClr val="accent1"/>
                </a:solidFill>
                <a:cs typeface="Arial" pitchFamily="34" charset="0"/>
              </a:rPr>
              <a:t>J is 4220029</a:t>
            </a:r>
          </a:p>
          <a:p>
            <a:endParaRPr lang="en-US" sz="1400" dirty="0">
              <a:solidFill>
                <a:schemeClr val="accent1"/>
              </a:solidFill>
              <a:cs typeface="Arial" pitchFamily="34" charset="0"/>
            </a:endParaRPr>
          </a:p>
          <a:p>
            <a:r>
              <a:rPr lang="en-US" sz="1400" dirty="0">
                <a:solidFill>
                  <a:schemeClr val="accent1"/>
                </a:solidFill>
                <a:cs typeface="Arial" pitchFamily="34" charset="0"/>
              </a:rPr>
              <a:t>raised SYSTEM.ASSERTIONS.ASSERT_FAILURE : Dynamic_Predicate failed at </a:t>
            </a:r>
            <a:r>
              <a:rPr lang="en-US" sz="1400" dirty="0" smtClean="0">
                <a:solidFill>
                  <a:schemeClr val="accent1"/>
                </a:solidFill>
                <a:cs typeface="Arial" pitchFamily="34" charset="0"/>
              </a:rPr>
              <a:t>test.adb:9</a:t>
            </a:r>
            <a:endParaRPr lang="en-US" sz="1400" i="0" kern="1200" dirty="0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80229" y="3725946"/>
            <a:ext cx="2077813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First predicate check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562159" y="3836713"/>
            <a:ext cx="152400" cy="26235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urved Connector 9"/>
          <p:cNvCxnSpPr>
            <a:stCxn id="7" idx="1"/>
            <a:endCxn id="8" idx="3"/>
          </p:cNvCxnSpPr>
          <p:nvPr/>
        </p:nvCxnSpPr>
        <p:spPr bwMode="auto">
          <a:xfrm rot="10800000" flipV="1">
            <a:off x="3714559" y="3895222"/>
            <a:ext cx="2465670" cy="72667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6400800" y="2655400"/>
            <a:ext cx="1324402" cy="33855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Not checked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5915625" y="2996440"/>
            <a:ext cx="152400" cy="26235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urved Connector 11"/>
          <p:cNvCxnSpPr>
            <a:stCxn id="9" idx="1"/>
            <a:endCxn id="2" idx="0"/>
          </p:cNvCxnSpPr>
          <p:nvPr/>
        </p:nvCxnSpPr>
        <p:spPr bwMode="auto">
          <a:xfrm rot="10800000" flipV="1">
            <a:off x="5322522" y="2824677"/>
            <a:ext cx="1078278" cy="364086"/>
          </a:xfrm>
          <a:prstGeom prst="curvedConnector4">
            <a:avLst>
              <a:gd name="adj1" fmla="val 46467"/>
              <a:gd name="adj2" fmla="val 388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0952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Predicate Checking In Ada versus SPARK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035131" cy="1372121"/>
          </a:xfrm>
        </p:spPr>
        <p:txBody>
          <a:bodyPr/>
          <a:lstStyle/>
          <a:p>
            <a:r>
              <a:rPr lang="en-US" dirty="0" smtClean="0"/>
              <a:t>GNATprove verifies predicates are </a:t>
            </a:r>
            <a:r>
              <a:rPr lang="en-US" i="1" dirty="0" smtClean="0"/>
              <a:t>always</a:t>
            </a:r>
            <a:r>
              <a:rPr lang="en-US" dirty="0" smtClean="0"/>
              <a:t> </a:t>
            </a:r>
            <a:r>
              <a:rPr lang="en-US" dirty="0"/>
              <a:t>satisfied</a:t>
            </a:r>
          </a:p>
          <a:p>
            <a:r>
              <a:rPr lang="en-US" dirty="0" smtClean="0"/>
              <a:t>In Ada, not every situation is checked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057400" y="2591321"/>
            <a:ext cx="5892190" cy="3885679"/>
            <a:chOff x="2057400" y="2591321"/>
            <a:chExt cx="5892190" cy="3885679"/>
          </a:xfrm>
        </p:grpSpPr>
        <p:sp>
          <p:nvSpPr>
            <p:cNvPr id="16" name="Wave 15"/>
            <p:cNvSpPr/>
            <p:nvPr/>
          </p:nvSpPr>
          <p:spPr bwMode="auto">
            <a:xfrm>
              <a:off x="3625282" y="4214059"/>
              <a:ext cx="911478" cy="295276"/>
            </a:xfrm>
            <a:prstGeom prst="wave">
              <a:avLst>
                <a:gd name="adj1" fmla="val 1562"/>
                <a:gd name="adj2" fmla="val 0"/>
              </a:avLst>
            </a:prstGeom>
            <a:solidFill>
              <a:srgbClr val="66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Wave 12"/>
            <p:cNvSpPr/>
            <p:nvPr/>
          </p:nvSpPr>
          <p:spPr bwMode="auto">
            <a:xfrm>
              <a:off x="3113752" y="5638800"/>
              <a:ext cx="911478" cy="295276"/>
            </a:xfrm>
            <a:prstGeom prst="wave">
              <a:avLst>
                <a:gd name="adj1" fmla="val 1562"/>
                <a:gd name="adj2" fmla="val 0"/>
              </a:avLst>
            </a:prstGeom>
            <a:solidFill>
              <a:srgbClr val="FF5050">
                <a:alpha val="2588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57400" y="2591321"/>
              <a:ext cx="5105400" cy="3885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procedure </a:t>
              </a:r>
              <a:r>
                <a:rPr lang="en-US" sz="1400" noProof="1" smtClean="0">
                  <a:latin typeface="Calibri" pitchFamily="34" charset="0"/>
                </a:rPr>
                <a:t>Demo </a:t>
              </a:r>
              <a:r>
                <a:rPr lang="en-US" sz="1400" b="1" noProof="1" smtClean="0">
                  <a:latin typeface="Calibri" pitchFamily="34" charset="0"/>
                </a:rPr>
                <a:t>is</a:t>
              </a:r>
            </a:p>
            <a:p>
              <a:pPr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endParaRPr lang="en-US" sz="1400" noProof="1" smtClean="0">
                <a:latin typeface="Calibri" pitchFamily="34" charset="0"/>
              </a:endParaRPr>
            </a:p>
            <a:p>
              <a:pPr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	type </a:t>
              </a:r>
              <a:r>
                <a:rPr lang="en-US" sz="1400" noProof="1" smtClean="0">
                  <a:latin typeface="Calibri" pitchFamily="34" charset="0"/>
                </a:rPr>
                <a:t>Table </a:t>
              </a:r>
              <a:r>
                <a:rPr lang="en-US" sz="1400" b="1" noProof="1" smtClean="0">
                  <a:latin typeface="Calibri" pitchFamily="34" charset="0"/>
                </a:rPr>
                <a:t>is array </a:t>
              </a:r>
              <a:r>
                <a:rPr lang="en-US" sz="1400" noProof="1" smtClean="0">
                  <a:latin typeface="Calibri" pitchFamily="34" charset="0"/>
                </a:rPr>
                <a:t>(1 .. 5) </a:t>
              </a:r>
              <a:r>
                <a:rPr lang="en-US" sz="1400" b="1" noProof="1" smtClean="0">
                  <a:latin typeface="Calibri" pitchFamily="34" charset="0"/>
                </a:rPr>
                <a:t>of </a:t>
              </a:r>
              <a:r>
                <a:rPr lang="en-US" sz="1400" noProof="1" smtClean="0">
                  <a:latin typeface="Calibri" pitchFamily="34" charset="0"/>
                </a:rPr>
                <a:t>Integer</a:t>
              </a:r>
            </a:p>
            <a:p>
              <a:pPr>
                <a:spcBef>
                  <a:spcPts val="300"/>
                </a:spcBef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		with </a:t>
              </a:r>
              <a:r>
                <a:rPr lang="en-US" sz="1400" noProof="1" smtClean="0">
                  <a:latin typeface="Calibri" pitchFamily="34" charset="0"/>
                </a:rPr>
                <a:t>Dynamic_Predicate =&gt;</a:t>
              </a:r>
            </a:p>
            <a:p>
              <a:pPr>
                <a:spcBef>
                  <a:spcPts val="300"/>
                </a:spcBef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		(</a:t>
              </a:r>
              <a:r>
                <a:rPr lang="en-US" sz="1400" b="1" noProof="1" smtClean="0">
                  <a:latin typeface="Calibri" pitchFamily="34" charset="0"/>
                </a:rPr>
                <a:t>for all </a:t>
              </a:r>
              <a:r>
                <a:rPr lang="en-US" sz="1400" noProof="1" smtClean="0">
                  <a:latin typeface="Calibri" pitchFamily="34" charset="0"/>
                </a:rPr>
                <a:t>K </a:t>
              </a:r>
              <a:r>
                <a:rPr lang="en-US" sz="1400" b="1" noProof="1" smtClean="0">
                  <a:latin typeface="Calibri" pitchFamily="34" charset="0"/>
                </a:rPr>
                <a:t>in </a:t>
              </a:r>
              <a:r>
                <a:rPr lang="en-US" sz="1400" noProof="1" smtClean="0">
                  <a:latin typeface="Calibri" pitchFamily="34" charset="0"/>
                </a:rPr>
                <a:t>Table'Range =&gt;</a:t>
              </a:r>
            </a:p>
            <a:p>
              <a:pPr>
                <a:spcBef>
                  <a:spcPts val="300"/>
                </a:spcBef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			(K = Table'First </a:t>
              </a:r>
              <a:r>
                <a:rPr lang="en-US" sz="1400" b="1" noProof="1" smtClean="0">
                  <a:latin typeface="Calibri" pitchFamily="34" charset="0"/>
                </a:rPr>
                <a:t>or else </a:t>
              </a:r>
              <a:r>
                <a:rPr lang="en-US" sz="1400" noProof="1" smtClean="0">
                  <a:latin typeface="Calibri" pitchFamily="34" charset="0"/>
                </a:rPr>
                <a:t>Table(K-1) &lt;= Table(K)));</a:t>
              </a:r>
            </a:p>
            <a:p>
              <a:pPr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endParaRPr lang="en-US" sz="1400" noProof="1" smtClean="0">
                <a:latin typeface="Calibri" pitchFamily="34" charset="0"/>
              </a:endParaRPr>
            </a:p>
            <a:p>
              <a:pPr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Values : Table := (1, 3, 5, 7, 9);</a:t>
              </a:r>
              <a:endParaRPr lang="en-US" sz="1400" noProof="1">
                <a:latin typeface="Calibri" pitchFamily="34" charset="0"/>
              </a:endParaRPr>
            </a:p>
            <a:p>
              <a:pPr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endParaRPr lang="en-US" sz="1400" b="1" noProof="1" smtClean="0">
                <a:latin typeface="Calibri" pitchFamily="34" charset="0"/>
              </a:endParaRPr>
            </a:p>
            <a:p>
              <a:pPr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begin</a:t>
              </a:r>
            </a:p>
            <a:p>
              <a:pPr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…   </a:t>
              </a:r>
            </a:p>
            <a:p>
              <a:pPr>
                <a:spcBef>
                  <a:spcPts val="600"/>
                </a:spcBef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Values (3) := 0;</a:t>
              </a:r>
            </a:p>
            <a:p>
              <a:pPr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…</a:t>
              </a:r>
            </a:p>
            <a:p>
              <a:pPr>
                <a:spcBef>
                  <a:spcPts val="600"/>
                </a:spcBef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Values := (1, 3, 0, 7, 9);</a:t>
              </a:r>
            </a:p>
            <a:p>
              <a:pPr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…</a:t>
              </a:r>
            </a:p>
            <a:p>
              <a:pPr>
                <a:spcBef>
                  <a:spcPts val="600"/>
                </a:spcBef>
                <a:tabLst>
                  <a:tab pos="282575" algn="l"/>
                  <a:tab pos="574675" algn="l"/>
                  <a:tab pos="855663" algn="l"/>
                  <a:tab pos="1147763" algn="l"/>
                  <a:tab pos="119697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end </a:t>
              </a:r>
              <a:r>
                <a:rPr lang="en-US" sz="1400" noProof="1" smtClean="0">
                  <a:latin typeface="Calibri" pitchFamily="34" charset="0"/>
                </a:rPr>
                <a:t>Demo;</a:t>
              </a:r>
              <a:endParaRPr lang="en-US" sz="1400" i="0" kern="1200" noProof="1" smtClean="0">
                <a:latin typeface="Calibri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181600" y="4872856"/>
              <a:ext cx="1438214" cy="33855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600" i="0" kern="1200" dirty="0" smtClean="0"/>
                <a:t>No exception!</a:t>
              </a:r>
            </a:p>
          </p:txBody>
        </p:sp>
        <p:sp>
          <p:nvSpPr>
            <p:cNvPr id="6" name="Rounded Rectangle 5"/>
            <p:cNvSpPr/>
            <p:nvPr/>
          </p:nvSpPr>
          <p:spPr bwMode="auto">
            <a:xfrm>
              <a:off x="3429000" y="5211410"/>
              <a:ext cx="228600" cy="152400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Curved Connector 7"/>
            <p:cNvCxnSpPr>
              <a:stCxn id="5" idx="1"/>
              <a:endCxn id="6" idx="3"/>
            </p:cNvCxnSpPr>
            <p:nvPr/>
          </p:nvCxnSpPr>
          <p:spPr bwMode="auto">
            <a:xfrm rot="10800000" flipV="1">
              <a:off x="3657600" y="5042132"/>
              <a:ext cx="1524000" cy="245477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5724586" y="5770379"/>
              <a:ext cx="1083951" cy="33855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600" i="0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Exception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3962258" y="5727933"/>
              <a:ext cx="228600" cy="152400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Curved Connector 11"/>
            <p:cNvCxnSpPr>
              <a:stCxn id="10" idx="1"/>
              <a:endCxn id="11" idx="3"/>
            </p:cNvCxnSpPr>
            <p:nvPr/>
          </p:nvCxnSpPr>
          <p:spPr bwMode="auto">
            <a:xfrm rot="10800000">
              <a:off x="4190858" y="5804134"/>
              <a:ext cx="1533728" cy="135523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7160591" y="3581400"/>
              <a:ext cx="788999" cy="33855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600" i="0" kern="1200" dirty="0" smtClean="0"/>
                <a:t>Sorted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000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auto">
          <a:xfrm>
            <a:off x="6026018" y="5057308"/>
            <a:ext cx="2620412" cy="1201368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839200" cy="533400"/>
          </a:xfrm>
        </p:spPr>
        <p:txBody>
          <a:bodyPr/>
          <a:lstStyle/>
          <a:p>
            <a:r>
              <a:rPr lang="en-US" dirty="0" smtClean="0"/>
              <a:t>Beware Accidental Recursion In Predicates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Necessarily involves functions because predicates are expressions</a:t>
            </a:r>
          </a:p>
          <a:p>
            <a:r>
              <a:rPr lang="en-US" dirty="0" smtClean="0"/>
              <a:t>Caused by checks on function arguments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24522" y="4361780"/>
            <a:ext cx="3338478" cy="2039020"/>
          </a:xfrm>
          <a:prstGeom prst="rect">
            <a:avLst/>
          </a:prstGeom>
          <a:noFill/>
          <a:ln>
            <a:solidFill>
              <a:schemeClr val="accent1"/>
            </a:solidFill>
            <a:prstDash val="sysDot"/>
          </a:ln>
        </p:spPr>
        <p:txBody>
          <a:bodyPr wrap="none" lIns="182880" tIns="182880" rIns="182880" bIns="182880" rtlCol="0">
            <a:spAutoFit/>
          </a:bodyPr>
          <a:lstStyle>
            <a:defPPr>
              <a:defRPr lang="en-US"/>
            </a:defPPr>
            <a:lvl1pPr>
              <a:tabLst>
                <a:tab pos="282575" algn="l"/>
                <a:tab pos="574675" algn="l"/>
                <a:tab pos="631825" algn="l"/>
              </a:tabLst>
              <a:defRPr sz="1600" b="1">
                <a:latin typeface="Calibri" pitchFamily="34" charset="0"/>
              </a:defRPr>
            </a:lvl1pPr>
          </a:lstStyle>
          <a:p>
            <a:pPr>
              <a:tabLst>
                <a:tab pos="282575" algn="l"/>
                <a:tab pos="574675" algn="l"/>
                <a:tab pos="855663" algn="l"/>
                <a:tab pos="914400" algn="l"/>
              </a:tabLst>
            </a:pPr>
            <a:r>
              <a:rPr lang="en-US" noProof="1"/>
              <a:t>type </a:t>
            </a:r>
            <a:r>
              <a:rPr lang="en-US" b="0" noProof="1"/>
              <a:t>Table </a:t>
            </a:r>
            <a:r>
              <a:rPr lang="en-US" noProof="1"/>
              <a:t>is array </a:t>
            </a:r>
            <a:r>
              <a:rPr lang="en-US" b="0" noProof="1"/>
              <a:t>(1 .. </a:t>
            </a:r>
            <a:r>
              <a:rPr lang="en-US" b="0" noProof="1" smtClean="0"/>
              <a:t>N) </a:t>
            </a:r>
            <a:r>
              <a:rPr lang="en-US" noProof="1"/>
              <a:t>of </a:t>
            </a:r>
            <a:r>
              <a:rPr lang="en-US" b="0" noProof="1"/>
              <a:t>Integer</a:t>
            </a:r>
          </a:p>
          <a:p>
            <a:pPr>
              <a:spcBef>
                <a:spcPts val="300"/>
              </a:spcBef>
              <a:tabLst>
                <a:tab pos="282575" algn="l"/>
                <a:tab pos="574675" algn="l"/>
                <a:tab pos="855663" algn="l"/>
                <a:tab pos="914400" algn="l"/>
              </a:tabLst>
            </a:pPr>
            <a:r>
              <a:rPr lang="en-US" noProof="1" smtClean="0"/>
              <a:t>	with </a:t>
            </a:r>
            <a:r>
              <a:rPr lang="en-US" b="0" noProof="1" smtClean="0"/>
              <a:t>Dynamic_Predicate </a:t>
            </a:r>
            <a:r>
              <a:rPr lang="en-US" b="0" noProof="1"/>
              <a:t>=&gt; </a:t>
            </a:r>
          </a:p>
          <a:p>
            <a:pPr>
              <a:spcBef>
                <a:spcPts val="300"/>
              </a:spcBef>
              <a:tabLst>
                <a:tab pos="282575" algn="l"/>
                <a:tab pos="574675" algn="l"/>
                <a:tab pos="855663" algn="l"/>
                <a:tab pos="914400" algn="l"/>
              </a:tabLst>
            </a:pPr>
            <a:r>
              <a:rPr lang="en-US" b="0" noProof="1" smtClean="0"/>
              <a:t>		(</a:t>
            </a:r>
            <a:r>
              <a:rPr lang="en-US" noProof="1"/>
              <a:t>for all </a:t>
            </a:r>
            <a:r>
              <a:rPr lang="en-US" b="0" noProof="1"/>
              <a:t>K </a:t>
            </a:r>
            <a:r>
              <a:rPr lang="en-US" noProof="1"/>
              <a:t>in </a:t>
            </a:r>
            <a:r>
              <a:rPr lang="en-US" b="0" noProof="1"/>
              <a:t>Table'Range =&gt;</a:t>
            </a:r>
          </a:p>
          <a:p>
            <a:pPr>
              <a:spcBef>
                <a:spcPts val="300"/>
              </a:spcBef>
              <a:tabLst>
                <a:tab pos="282575" algn="l"/>
                <a:tab pos="574675" algn="l"/>
                <a:tab pos="855663" algn="l"/>
                <a:tab pos="914400" algn="l"/>
              </a:tabLst>
            </a:pPr>
            <a:r>
              <a:rPr lang="en-US" b="0" noProof="1" smtClean="0"/>
              <a:t>			(</a:t>
            </a:r>
            <a:r>
              <a:rPr lang="en-US" b="0" noProof="1"/>
              <a:t>K = Table'First</a:t>
            </a:r>
          </a:p>
          <a:p>
            <a:pPr>
              <a:spcBef>
                <a:spcPts val="300"/>
              </a:spcBef>
              <a:tabLst>
                <a:tab pos="282575" algn="l"/>
                <a:tab pos="574675" algn="l"/>
                <a:tab pos="855663" algn="l"/>
                <a:tab pos="914400" algn="l"/>
              </a:tabLst>
            </a:pPr>
            <a:r>
              <a:rPr lang="en-US" noProof="1" smtClean="0"/>
              <a:t>				or </a:t>
            </a:r>
            <a:r>
              <a:rPr lang="en-US" noProof="1"/>
              <a:t>else</a:t>
            </a:r>
          </a:p>
          <a:p>
            <a:pPr>
              <a:spcBef>
                <a:spcPts val="300"/>
              </a:spcBef>
              <a:tabLst>
                <a:tab pos="282575" algn="l"/>
                <a:tab pos="574675" algn="l"/>
                <a:tab pos="855663" algn="l"/>
                <a:tab pos="914400" algn="l"/>
              </a:tabLst>
            </a:pPr>
            <a:r>
              <a:rPr lang="en-US" b="0" noProof="1" smtClean="0"/>
              <a:t>				Table(K-1</a:t>
            </a:r>
            <a:r>
              <a:rPr lang="en-US" b="0" noProof="1"/>
              <a:t>) &lt;= </a:t>
            </a:r>
            <a:r>
              <a:rPr lang="en-US" b="0" noProof="1" smtClean="0"/>
              <a:t>Table(K)));</a:t>
            </a:r>
            <a:endParaRPr lang="en-US" b="0" noProof="1"/>
          </a:p>
        </p:txBody>
      </p:sp>
      <p:sp>
        <p:nvSpPr>
          <p:cNvPr id="7" name="TextBox 6"/>
          <p:cNvSpPr txBox="1"/>
          <p:nvPr/>
        </p:nvSpPr>
        <p:spPr>
          <a:xfrm>
            <a:off x="6276826" y="3974068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Not Recursive</a:t>
            </a:r>
            <a:endParaRPr lang="en-US" i="0" kern="1200" dirty="0" smtClean="0">
              <a:solidFill>
                <a:schemeClr val="accent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83432" y="3341132"/>
            <a:ext cx="4086888" cy="2954655"/>
            <a:chOff x="866112" y="2514600"/>
            <a:chExt cx="4086888" cy="2954655"/>
          </a:xfrm>
        </p:grpSpPr>
        <p:sp>
          <p:nvSpPr>
            <p:cNvPr id="13" name="Wave 12"/>
            <p:cNvSpPr/>
            <p:nvPr/>
          </p:nvSpPr>
          <p:spPr bwMode="auto">
            <a:xfrm>
              <a:off x="2356170" y="4038600"/>
              <a:ext cx="699585" cy="322632"/>
            </a:xfrm>
            <a:prstGeom prst="wave">
              <a:avLst>
                <a:gd name="adj1" fmla="val 9938"/>
                <a:gd name="adj2" fmla="val 0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66112" y="2514600"/>
              <a:ext cx="4086888" cy="2954655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none" rtlCol="0">
              <a:spAutoFit/>
            </a:bodyPr>
            <a:lstStyle/>
            <a:p>
              <a:pPr>
                <a:tabLst>
                  <a:tab pos="282575" algn="l"/>
                  <a:tab pos="574675" algn="l"/>
                  <a:tab pos="63182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type </a:t>
              </a:r>
              <a:r>
                <a:rPr lang="en-US" sz="1600" noProof="1" smtClean="0">
                  <a:latin typeface="Calibri" pitchFamily="34" charset="0"/>
                </a:rPr>
                <a:t>Table </a:t>
              </a:r>
              <a:r>
                <a:rPr lang="en-US" sz="1600" b="1" noProof="1" smtClean="0">
                  <a:latin typeface="Calibri" pitchFamily="34" charset="0"/>
                </a:rPr>
                <a:t>is array </a:t>
              </a:r>
              <a:r>
                <a:rPr lang="en-US" sz="1600" noProof="1" smtClean="0">
                  <a:latin typeface="Calibri" pitchFamily="34" charset="0"/>
                </a:rPr>
                <a:t>(1 .. N) </a:t>
              </a:r>
              <a:r>
                <a:rPr lang="en-US" sz="1600" b="1" noProof="1" smtClean="0">
                  <a:latin typeface="Calibri" pitchFamily="34" charset="0"/>
                </a:rPr>
                <a:t>of </a:t>
              </a:r>
              <a:r>
                <a:rPr lang="en-US" sz="1600" noProof="1" smtClean="0">
                  <a:latin typeface="Calibri" pitchFamily="34" charset="0"/>
                </a:rPr>
                <a:t>Integer</a:t>
              </a:r>
            </a:p>
            <a:p>
              <a:pPr>
                <a:spcBef>
                  <a:spcPts val="300"/>
                </a:spcBef>
                <a:tabLst>
                  <a:tab pos="282575" algn="l"/>
                  <a:tab pos="574675" algn="l"/>
                  <a:tab pos="63182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	with </a:t>
              </a:r>
              <a:r>
                <a:rPr lang="en-US" sz="1600" noProof="1" smtClean="0">
                  <a:latin typeface="Calibri" pitchFamily="34" charset="0"/>
                </a:rPr>
                <a:t>Dynamic_Predicate =&gt; Sorted (Table); </a:t>
              </a:r>
            </a:p>
            <a:p>
              <a:pPr>
                <a:tabLst>
                  <a:tab pos="282575" algn="l"/>
                  <a:tab pos="574675" algn="l"/>
                  <a:tab pos="631825" algn="l"/>
                </a:tabLst>
              </a:pPr>
              <a:endParaRPr lang="en-US" sz="1600" noProof="1" smtClean="0">
                <a:latin typeface="Calibri" pitchFamily="34" charset="0"/>
              </a:endParaRPr>
            </a:p>
            <a:p>
              <a:pPr>
                <a:tabLst>
                  <a:tab pos="282575" algn="l"/>
                  <a:tab pos="574675" algn="l"/>
                  <a:tab pos="631825" algn="l"/>
                </a:tabLst>
              </a:pPr>
              <a:endParaRPr lang="en-US" sz="1600" noProof="1" smtClean="0">
                <a:latin typeface="Calibri" pitchFamily="34" charset="0"/>
              </a:endParaRPr>
            </a:p>
            <a:p>
              <a:pPr>
                <a:tabLst>
                  <a:tab pos="282575" algn="l"/>
                  <a:tab pos="574675" algn="l"/>
                  <a:tab pos="631825" algn="l"/>
                </a:tabLst>
              </a:pPr>
              <a:endParaRPr lang="en-US" sz="1600" noProof="1">
                <a:latin typeface="Calibri" pitchFamily="34" charset="0"/>
              </a:endParaRPr>
            </a:p>
            <a:p>
              <a:pPr>
                <a:tabLst>
                  <a:tab pos="282575" algn="l"/>
                  <a:tab pos="574675" algn="l"/>
                  <a:tab pos="631825" algn="l"/>
                </a:tabLst>
              </a:pPr>
              <a:endParaRPr lang="en-US" sz="1600" noProof="1" smtClean="0">
                <a:latin typeface="Calibri" pitchFamily="34" charset="0"/>
              </a:endParaRPr>
            </a:p>
            <a:p>
              <a:pPr>
                <a:tabLst>
                  <a:tab pos="282575" algn="l"/>
                  <a:tab pos="574675" algn="l"/>
                  <a:tab pos="63182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function </a:t>
              </a:r>
              <a:r>
                <a:rPr lang="en-US" sz="1600" noProof="1" smtClean="0">
                  <a:latin typeface="Calibri" pitchFamily="34" charset="0"/>
                </a:rPr>
                <a:t>Sorted (T : Table) </a:t>
              </a:r>
              <a:r>
                <a:rPr lang="en-US" sz="1600" b="1" noProof="1" smtClean="0">
                  <a:latin typeface="Calibri" pitchFamily="34" charset="0"/>
                </a:rPr>
                <a:t>return </a:t>
              </a:r>
              <a:r>
                <a:rPr lang="en-US" sz="1600" noProof="1" smtClean="0">
                  <a:latin typeface="Calibri" pitchFamily="34" charset="0"/>
                </a:rPr>
                <a:t>Boolean </a:t>
              </a:r>
              <a:r>
                <a:rPr lang="en-US" sz="1600" b="1" noProof="1" smtClean="0">
                  <a:latin typeface="Calibri" pitchFamily="34" charset="0"/>
                </a:rPr>
                <a:t>is</a:t>
              </a:r>
            </a:p>
            <a:p>
              <a:pPr>
                <a:tabLst>
                  <a:tab pos="282575" algn="l"/>
                  <a:tab pos="574675" algn="l"/>
                  <a:tab pos="631825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(</a:t>
              </a:r>
              <a:r>
                <a:rPr lang="en-US" sz="1600" b="1" noProof="1" smtClean="0">
                  <a:latin typeface="Calibri" pitchFamily="34" charset="0"/>
                </a:rPr>
                <a:t>for all </a:t>
              </a:r>
              <a:r>
                <a:rPr lang="en-US" sz="1600" noProof="1" smtClean="0">
                  <a:latin typeface="Calibri" pitchFamily="34" charset="0"/>
                </a:rPr>
                <a:t>K </a:t>
              </a:r>
              <a:r>
                <a:rPr lang="en-US" sz="1600" b="1" noProof="1" smtClean="0">
                  <a:latin typeface="Calibri" pitchFamily="34" charset="0"/>
                </a:rPr>
                <a:t>in </a:t>
              </a:r>
              <a:r>
                <a:rPr lang="en-US" sz="1600" noProof="1" smtClean="0">
                  <a:latin typeface="Calibri" pitchFamily="34" charset="0"/>
                </a:rPr>
                <a:t>T'Range =&gt;</a:t>
              </a:r>
            </a:p>
            <a:p>
              <a:pPr>
                <a:spcBef>
                  <a:spcPts val="300"/>
                </a:spcBef>
                <a:tabLst>
                  <a:tab pos="282575" algn="l"/>
                  <a:tab pos="574675" algn="l"/>
                  <a:tab pos="631825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	(K = T'First</a:t>
              </a:r>
            </a:p>
            <a:p>
              <a:pPr>
                <a:spcBef>
                  <a:spcPts val="300"/>
                </a:spcBef>
                <a:tabLst>
                  <a:tab pos="282575" algn="l"/>
                  <a:tab pos="574675" algn="l"/>
                  <a:tab pos="631825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			or else </a:t>
              </a:r>
            </a:p>
            <a:p>
              <a:pPr>
                <a:spcBef>
                  <a:spcPts val="300"/>
                </a:spcBef>
                <a:tabLst>
                  <a:tab pos="282575" algn="l"/>
                  <a:tab pos="574675" algn="l"/>
                  <a:tab pos="631825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		T(K-1) &lt;= T(K)));</a:t>
              </a:r>
              <a:endParaRPr lang="en-US" sz="1600" i="0" kern="1200" noProof="1" smtClean="0">
                <a:latin typeface="Calibri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763952" y="2743200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kern="1200" dirty="0" smtClean="0">
                <a:solidFill>
                  <a:schemeClr val="accent1"/>
                </a:solidFill>
              </a:rPr>
              <a:t>Infinitely Recursive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6232" y="4259795"/>
            <a:ext cx="2133918" cy="338554"/>
          </a:xfrm>
          <a:prstGeom prst="rect">
            <a:avLst/>
          </a:prstGeom>
          <a:solidFill>
            <a:srgbClr val="6600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Predicate is checked!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2623282" y="4818459"/>
            <a:ext cx="177654" cy="207989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Curved Connector 15"/>
          <p:cNvCxnSpPr>
            <a:stCxn id="11" idx="3"/>
            <a:endCxn id="14" idx="0"/>
          </p:cNvCxnSpPr>
          <p:nvPr/>
        </p:nvCxnSpPr>
        <p:spPr bwMode="auto">
          <a:xfrm>
            <a:off x="2460150" y="4429072"/>
            <a:ext cx="251959" cy="389387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Curved Connector 23"/>
          <p:cNvCxnSpPr>
            <a:stCxn id="27" idx="3"/>
            <a:endCxn id="21" idx="1"/>
          </p:cNvCxnSpPr>
          <p:nvPr/>
        </p:nvCxnSpPr>
        <p:spPr bwMode="auto">
          <a:xfrm flipV="1">
            <a:off x="5029200" y="5657992"/>
            <a:ext cx="996818" cy="1615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stealth"/>
          </a:ln>
          <a:effectLst/>
        </p:spPr>
      </p:cxnSp>
      <p:grpSp>
        <p:nvGrpSpPr>
          <p:cNvPr id="29" name="Group 28"/>
          <p:cNvGrpSpPr/>
          <p:nvPr/>
        </p:nvGrpSpPr>
        <p:grpSpPr>
          <a:xfrm>
            <a:off x="4794120" y="5187764"/>
            <a:ext cx="235080" cy="972768"/>
            <a:chOff x="4876800" y="4361232"/>
            <a:chExt cx="235080" cy="972768"/>
          </a:xfrm>
        </p:grpSpPr>
        <p:sp>
          <p:nvSpPr>
            <p:cNvPr id="22" name="Right Brace 21"/>
            <p:cNvSpPr/>
            <p:nvPr/>
          </p:nvSpPr>
          <p:spPr bwMode="auto">
            <a:xfrm>
              <a:off x="4876800" y="4361232"/>
              <a:ext cx="228600" cy="972768"/>
            </a:xfrm>
            <a:prstGeom prst="rightBrace">
              <a:avLst>
                <a:gd name="adj1" fmla="val 40500"/>
                <a:gd name="adj2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/>
            <p:cNvSpPr/>
            <p:nvPr/>
          </p:nvSpPr>
          <p:spPr bwMode="auto">
            <a:xfrm>
              <a:off x="5035680" y="4794924"/>
              <a:ext cx="76200" cy="105384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524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“Safe” Functions </a:t>
            </a:r>
            <a:r>
              <a:rPr lang="en-US" dirty="0"/>
              <a:t>I</a:t>
            </a:r>
            <a:r>
              <a:rPr lang="en-US" dirty="0" smtClean="0"/>
              <a:t>n Subtype Predicates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Those that will not </a:t>
            </a:r>
            <a:r>
              <a:rPr lang="en-US" dirty="0" err="1" smtClean="0"/>
              <a:t>recurse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No formal parameter of </a:t>
            </a:r>
            <a:r>
              <a:rPr lang="en-US" dirty="0"/>
              <a:t>the </a:t>
            </a:r>
            <a:r>
              <a:rPr lang="en-US" dirty="0" smtClean="0"/>
              <a:t>type with the predicate being checked</a:t>
            </a:r>
            <a:endParaRPr lang="en-US" dirty="0"/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752600" y="2971646"/>
            <a:ext cx="5257800" cy="2539157"/>
            <a:chOff x="1752600" y="2819246"/>
            <a:chExt cx="5257800" cy="2539157"/>
          </a:xfrm>
        </p:grpSpPr>
        <p:sp>
          <p:nvSpPr>
            <p:cNvPr id="12" name="Wave 11"/>
            <p:cNvSpPr/>
            <p:nvPr/>
          </p:nvSpPr>
          <p:spPr bwMode="auto">
            <a:xfrm>
              <a:off x="5181600" y="4130761"/>
              <a:ext cx="152400" cy="326716"/>
            </a:xfrm>
            <a:prstGeom prst="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Wave 12"/>
            <p:cNvSpPr/>
            <p:nvPr/>
          </p:nvSpPr>
          <p:spPr bwMode="auto">
            <a:xfrm>
              <a:off x="6496052" y="4130761"/>
              <a:ext cx="209548" cy="326716"/>
            </a:xfrm>
            <a:prstGeom prst="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Wave 6"/>
            <p:cNvSpPr/>
            <p:nvPr/>
          </p:nvSpPr>
          <p:spPr bwMode="auto">
            <a:xfrm>
              <a:off x="3409952" y="4616707"/>
              <a:ext cx="647700" cy="326716"/>
            </a:xfrm>
            <a:prstGeom prst="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Wave 7"/>
            <p:cNvSpPr/>
            <p:nvPr/>
          </p:nvSpPr>
          <p:spPr bwMode="auto">
            <a:xfrm>
              <a:off x="3429000" y="5016755"/>
              <a:ext cx="533400" cy="326716"/>
            </a:xfrm>
            <a:prstGeom prst="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52600" y="2819246"/>
              <a:ext cx="5257800" cy="25391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tabLst>
                  <a:tab pos="288925" algn="l"/>
                  <a:tab pos="568325" algn="l"/>
                  <a:tab pos="857250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type </a:t>
              </a:r>
              <a:r>
                <a:rPr lang="en-US" sz="1600" noProof="1" smtClean="0">
                  <a:latin typeface="Calibri" pitchFamily="34" charset="0"/>
                </a:rPr>
                <a:t>Foo </a:t>
              </a:r>
              <a:r>
                <a:rPr lang="en-US" sz="1600" b="1" noProof="1" smtClean="0">
                  <a:latin typeface="Calibri" pitchFamily="34" charset="0"/>
                </a:rPr>
                <a:t>is</a:t>
              </a:r>
            </a:p>
            <a:p>
              <a:pPr>
                <a:tabLst>
                  <a:tab pos="288925" algn="l"/>
                  <a:tab pos="568325" algn="l"/>
                  <a:tab pos="857250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	record</a:t>
              </a:r>
            </a:p>
            <a:p>
              <a:pPr>
                <a:tabLst>
                  <a:tab pos="288925" algn="l"/>
                  <a:tab pos="568325" algn="l"/>
                  <a:tab pos="857250" algn="l"/>
                </a:tabLst>
              </a:pPr>
              <a:r>
                <a:rPr lang="en-US" sz="1600" noProof="1" smtClean="0">
                  <a:latin typeface="Calibri" pitchFamily="34" charset="0"/>
                </a:rPr>
                <a:t>		A : Integer;</a:t>
              </a:r>
            </a:p>
            <a:p>
              <a:pPr>
                <a:tabLst>
                  <a:tab pos="288925" algn="l"/>
                  <a:tab pos="568325" algn="l"/>
                  <a:tab pos="857250" algn="l"/>
                </a:tabLst>
              </a:pPr>
              <a:r>
                <a:rPr lang="en-US" sz="1600" noProof="1">
                  <a:latin typeface="Calibri" pitchFamily="34" charset="0"/>
                </a:rPr>
                <a:t>	</a:t>
              </a:r>
              <a:r>
                <a:rPr lang="en-US" sz="1600" noProof="1" smtClean="0">
                  <a:latin typeface="Calibri" pitchFamily="34" charset="0"/>
                </a:rPr>
                <a:t>	B : Float;</a:t>
              </a:r>
            </a:p>
            <a:p>
              <a:pPr>
                <a:tabLst>
                  <a:tab pos="288925" algn="l"/>
                  <a:tab pos="568325" algn="l"/>
                  <a:tab pos="857250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	end record</a:t>
              </a:r>
            </a:p>
            <a:p>
              <a:pPr>
                <a:spcBef>
                  <a:spcPts val="600"/>
                </a:spcBef>
                <a:tabLst>
                  <a:tab pos="288925" algn="l"/>
                  <a:tab pos="568325" algn="l"/>
                  <a:tab pos="857250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	with </a:t>
              </a:r>
              <a:r>
                <a:rPr lang="en-US" sz="1600" noProof="1" smtClean="0">
                  <a:latin typeface="Calibri" pitchFamily="34" charset="0"/>
                </a:rPr>
                <a:t>Dynamic_Predicate =&gt; Bar (Foo.A) </a:t>
              </a:r>
              <a:r>
                <a:rPr lang="en-US" sz="1600" b="1" noProof="1" smtClean="0">
                  <a:latin typeface="Calibri" pitchFamily="34" charset="0"/>
                </a:rPr>
                <a:t>and </a:t>
              </a:r>
              <a:r>
                <a:rPr lang="en-US" sz="1600" noProof="1" smtClean="0">
                  <a:latin typeface="Calibri" pitchFamily="34" charset="0"/>
                </a:rPr>
                <a:t>Baz (Foo.B);</a:t>
              </a:r>
            </a:p>
            <a:p>
              <a:pPr>
                <a:tabLst>
                  <a:tab pos="288925" algn="l"/>
                  <a:tab pos="568325" algn="l"/>
                  <a:tab pos="857250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   </a:t>
              </a:r>
            </a:p>
            <a:p>
              <a:pPr>
                <a:tabLst>
                  <a:tab pos="288925" algn="l"/>
                  <a:tab pos="568325" algn="l"/>
                  <a:tab pos="857250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function </a:t>
              </a:r>
              <a:r>
                <a:rPr lang="en-US" sz="1600" noProof="1" smtClean="0">
                  <a:latin typeface="Calibri" pitchFamily="34" charset="0"/>
                </a:rPr>
                <a:t>Bar (This : Integer) </a:t>
              </a:r>
              <a:r>
                <a:rPr lang="en-US" sz="1600" b="1" noProof="1" smtClean="0">
                  <a:latin typeface="Calibri" pitchFamily="34" charset="0"/>
                </a:rPr>
                <a:t>return </a:t>
              </a:r>
              <a:r>
                <a:rPr lang="en-US" sz="1600" noProof="1" smtClean="0">
                  <a:latin typeface="Calibri" pitchFamily="34" charset="0"/>
                </a:rPr>
                <a:t>Boolean </a:t>
              </a:r>
              <a:r>
                <a:rPr lang="en-US" sz="1600" b="1" noProof="1" smtClean="0">
                  <a:latin typeface="Calibri" pitchFamily="34" charset="0"/>
                </a:rPr>
                <a:t>is </a:t>
              </a:r>
              <a:r>
                <a:rPr lang="en-US" sz="1600" noProof="1" smtClean="0">
                  <a:latin typeface="Calibri" pitchFamily="34" charset="0"/>
                </a:rPr>
                <a:t>(…);</a:t>
              </a:r>
            </a:p>
            <a:p>
              <a:pPr>
                <a:spcBef>
                  <a:spcPts val="1200"/>
                </a:spcBef>
                <a:tabLst>
                  <a:tab pos="288925" algn="l"/>
                  <a:tab pos="568325" algn="l"/>
                  <a:tab pos="857250" algn="l"/>
                </a:tabLst>
              </a:pPr>
              <a:r>
                <a:rPr lang="en-US" sz="1600" b="1" noProof="1" smtClean="0">
                  <a:latin typeface="Calibri" pitchFamily="34" charset="0"/>
                </a:rPr>
                <a:t>function </a:t>
              </a:r>
              <a:r>
                <a:rPr lang="en-US" sz="1600" noProof="1" smtClean="0">
                  <a:latin typeface="Calibri" pitchFamily="34" charset="0"/>
                </a:rPr>
                <a:t>Baz (This : Float) </a:t>
              </a:r>
              <a:r>
                <a:rPr lang="en-US" sz="1600" b="1" noProof="1" smtClean="0">
                  <a:latin typeface="Calibri" pitchFamily="34" charset="0"/>
                </a:rPr>
                <a:t>return </a:t>
              </a:r>
              <a:r>
                <a:rPr lang="en-US" sz="1600" noProof="1" smtClean="0">
                  <a:latin typeface="Calibri" pitchFamily="34" charset="0"/>
                </a:rPr>
                <a:t>Boolean </a:t>
              </a:r>
              <a:r>
                <a:rPr lang="en-US" sz="1600" b="1" noProof="1" smtClean="0">
                  <a:latin typeface="Calibri" pitchFamily="34" charset="0"/>
                </a:rPr>
                <a:t>is </a:t>
              </a:r>
              <a:r>
                <a:rPr lang="en-US" sz="1600" noProof="1" smtClean="0">
                  <a:latin typeface="Calibri" pitchFamily="34" charset="0"/>
                </a:rPr>
                <a:t>(…);</a:t>
              </a:r>
              <a:endParaRPr lang="en-US" sz="1600" noProof="1">
                <a:latin typeface="Calibri" pitchFamily="34" charset="0"/>
              </a:endParaRPr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blackWhite">
          <a:xfrm>
            <a:off x="4267200" y="5957833"/>
            <a:ext cx="1503618" cy="36676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dirty="0" smtClean="0">
                <a:latin typeface="Arial" charset="0"/>
              </a:rPr>
              <a:t>Not type Foo</a:t>
            </a:r>
            <a:endParaRPr lang="en-US" dirty="0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684877" y="5593658"/>
            <a:ext cx="152400" cy="1526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Curved Connector 10"/>
          <p:cNvCxnSpPr>
            <a:stCxn id="9" idx="1"/>
            <a:endCxn id="10" idx="2"/>
          </p:cNvCxnSpPr>
          <p:nvPr/>
        </p:nvCxnSpPr>
        <p:spPr bwMode="auto">
          <a:xfrm rot="10800000">
            <a:off x="3761078" y="5746269"/>
            <a:ext cx="506123" cy="394949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0704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GNAT-Specific Aspect Name “Predicate”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Conflates the two language-defined names</a:t>
            </a:r>
          </a:p>
          <a:p>
            <a:pPr lvl="0"/>
            <a:r>
              <a:rPr lang="en-US" dirty="0" smtClean="0"/>
              <a:t>Takes on kind with widest applicability possible</a:t>
            </a:r>
          </a:p>
          <a:p>
            <a:pPr lvl="1"/>
            <a:r>
              <a:rPr lang="en-US" dirty="0" smtClean="0"/>
              <a:t>Static if possible, based on predicate content</a:t>
            </a:r>
          </a:p>
          <a:p>
            <a:pPr lvl="1"/>
            <a:r>
              <a:rPr lang="en-US" dirty="0" smtClean="0"/>
              <a:t>Dynamic if cannot be static</a:t>
            </a:r>
          </a:p>
          <a:p>
            <a:r>
              <a:rPr lang="en-US" dirty="0" smtClean="0"/>
              <a:t>Remember that static predicates are allowed anywhere that dynamic predicates are allowed</a:t>
            </a:r>
          </a:p>
          <a:p>
            <a:r>
              <a:rPr lang="en-US" dirty="0" smtClean="0"/>
              <a:t>The slight disadvantage is that you don’t find out if your static predicate is not actually static</a:t>
            </a:r>
          </a:p>
          <a:p>
            <a:pPr lvl="1"/>
            <a:r>
              <a:rPr lang="en-US" dirty="0" smtClean="0"/>
              <a:t>Until you try to use it where only static predicates allowed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17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3868032"/>
            <a:ext cx="21336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Quantified </a:t>
            </a:r>
            <a:r>
              <a:rPr lang="en-US" dirty="0"/>
              <a:t>Expressions</a:t>
            </a:r>
          </a:p>
          <a:p>
            <a:r>
              <a:rPr lang="en-US" dirty="0"/>
              <a:t>Routine-Oriented Contracts</a:t>
            </a:r>
          </a:p>
          <a:p>
            <a:r>
              <a:rPr lang="en-US" dirty="0"/>
              <a:t>Type-Oriented Contracts</a:t>
            </a:r>
            <a:endParaRPr lang="en-US" dirty="0" smtClean="0"/>
          </a:p>
          <a:p>
            <a:r>
              <a:rPr lang="en-US" dirty="0" smtClean="0"/>
              <a:t>In Practice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296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121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Predicates On </a:t>
            </a:r>
            <a:r>
              <a:rPr lang="en-US" dirty="0"/>
              <a:t>Subtypes </a:t>
            </a:r>
            <a:r>
              <a:rPr lang="en-US" dirty="0" smtClean="0"/>
              <a:t>versus </a:t>
            </a:r>
            <a:r>
              <a:rPr lang="en-US" dirty="0"/>
              <a:t>Types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Putting them on types applies them unavoidably</a:t>
            </a:r>
          </a:p>
          <a:p>
            <a:r>
              <a:rPr lang="en-US" dirty="0" smtClean="0"/>
              <a:t>More flexible to put them on subtypes when/if needed</a:t>
            </a:r>
          </a:p>
          <a:p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1467545" y="3126373"/>
            <a:ext cx="6208910" cy="2817227"/>
            <a:chOff x="1447800" y="3352800"/>
            <a:chExt cx="6208910" cy="2817227"/>
          </a:xfrm>
        </p:grpSpPr>
        <p:sp>
          <p:nvSpPr>
            <p:cNvPr id="11" name="Wave 10"/>
            <p:cNvSpPr/>
            <p:nvPr/>
          </p:nvSpPr>
          <p:spPr bwMode="auto">
            <a:xfrm>
              <a:off x="3531325" y="4135700"/>
              <a:ext cx="388084" cy="228600"/>
            </a:xfrm>
            <a:prstGeom prst="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447800" y="3352800"/>
              <a:ext cx="5043368" cy="19312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noProof="1" smtClean="0">
                  <a:latin typeface="Calibri" panose="020F0502020204030204" pitchFamily="34" charset="0"/>
                </a:rPr>
                <a:t>type </a:t>
              </a:r>
              <a:r>
                <a:rPr lang="en-US" sz="1600" noProof="1" smtClean="0">
                  <a:latin typeface="Calibri" panose="020F0502020204030204" pitchFamily="34" charset="0"/>
                </a:rPr>
                <a:t>Real </a:t>
              </a:r>
              <a:r>
                <a:rPr lang="en-US" sz="1600" b="1" noProof="1" smtClean="0">
                  <a:latin typeface="Calibri" panose="020F0502020204030204" pitchFamily="34" charset="0"/>
                </a:rPr>
                <a:t>is digits </a:t>
              </a:r>
              <a:r>
                <a:rPr lang="en-US" sz="1600" noProof="1" smtClean="0">
                  <a:latin typeface="Calibri" panose="020F0502020204030204" pitchFamily="34" charset="0"/>
                </a:rPr>
                <a:t>11;</a:t>
              </a:r>
            </a:p>
            <a:p>
              <a:endParaRPr lang="en-US" sz="1600" noProof="1" smtClean="0">
                <a:latin typeface="Calibri" panose="020F0502020204030204" pitchFamily="34" charset="0"/>
              </a:endParaRPr>
            </a:p>
            <a:p>
              <a:endParaRPr lang="en-US" sz="1600" noProof="1" smtClean="0">
                <a:latin typeface="Calibri" panose="020F0502020204030204" pitchFamily="34" charset="0"/>
              </a:endParaRPr>
            </a:p>
            <a:p>
              <a:pPr>
                <a:tabLst>
                  <a:tab pos="287338" algn="l"/>
                </a:tabLst>
              </a:pPr>
              <a:r>
                <a:rPr lang="en-US" sz="1600" b="1" noProof="1" smtClean="0">
                  <a:latin typeface="Calibri" panose="020F0502020204030204" pitchFamily="34" charset="0"/>
                </a:rPr>
                <a:t>subtype </a:t>
              </a:r>
              <a:r>
                <a:rPr lang="en-US" sz="1600" noProof="1" smtClean="0">
                  <a:latin typeface="Calibri" panose="020F0502020204030204" pitchFamily="34" charset="0"/>
                </a:rPr>
                <a:t>Normal_Real </a:t>
              </a:r>
              <a:r>
                <a:rPr lang="en-US" sz="1600" b="1" noProof="1" smtClean="0">
                  <a:latin typeface="Calibri" panose="020F0502020204030204" pitchFamily="34" charset="0"/>
                </a:rPr>
                <a:t>is </a:t>
              </a:r>
              <a:r>
                <a:rPr lang="en-US" sz="1600" noProof="1" smtClean="0">
                  <a:latin typeface="Calibri" panose="020F0502020204030204" pitchFamily="34" charset="0"/>
                </a:rPr>
                <a:t>Real </a:t>
              </a:r>
              <a:r>
                <a:rPr lang="en-US" sz="1600" b="1" noProof="1" smtClean="0">
                  <a:latin typeface="Calibri" panose="020F0502020204030204" pitchFamily="34" charset="0"/>
                </a:rPr>
                <a:t>with</a:t>
              </a:r>
            </a:p>
            <a:p>
              <a:pPr>
                <a:spcBef>
                  <a:spcPts val="300"/>
                </a:spcBef>
                <a:tabLst>
                  <a:tab pos="287338" algn="l"/>
                  <a:tab pos="2001838" algn="l"/>
                  <a:tab pos="4629150" algn="l"/>
                </a:tabLst>
              </a:pPr>
              <a:r>
                <a:rPr lang="en-US" sz="1600" noProof="1" smtClean="0">
                  <a:latin typeface="Calibri" panose="020F0502020204030204" pitchFamily="34" charset="0"/>
                </a:rPr>
                <a:t>	Static_Predicate =&gt;	Normal_Real &lt;= -2.0 ** (-126)	</a:t>
              </a:r>
              <a:r>
                <a:rPr lang="en-US" sz="1600" b="1" noProof="1" smtClean="0">
                  <a:latin typeface="Calibri" panose="020F0502020204030204" pitchFamily="34" charset="0"/>
                </a:rPr>
                <a:t>or</a:t>
              </a:r>
            </a:p>
            <a:p>
              <a:pPr>
                <a:spcBef>
                  <a:spcPts val="300"/>
                </a:spcBef>
                <a:tabLst>
                  <a:tab pos="287338" algn="l"/>
                  <a:tab pos="2001838" algn="l"/>
                  <a:tab pos="4629150" algn="l"/>
                </a:tabLst>
              </a:pPr>
              <a:r>
                <a:rPr lang="en-US" sz="1600" noProof="1" smtClean="0">
                  <a:latin typeface="Calibri" panose="020F0502020204030204" pitchFamily="34" charset="0"/>
                </a:rPr>
                <a:t>		Normal_Real = 0.0 	</a:t>
              </a:r>
              <a:r>
                <a:rPr lang="en-US" sz="1600" b="1" noProof="1" smtClean="0">
                  <a:latin typeface="Calibri" panose="020F0502020204030204" pitchFamily="34" charset="0"/>
                </a:rPr>
                <a:t>or</a:t>
              </a:r>
            </a:p>
            <a:p>
              <a:pPr>
                <a:spcBef>
                  <a:spcPts val="300"/>
                </a:spcBef>
                <a:tabLst>
                  <a:tab pos="287338" algn="l"/>
                  <a:tab pos="2001838" algn="l"/>
                  <a:tab pos="4629150" algn="l"/>
                </a:tabLst>
              </a:pPr>
              <a:r>
                <a:rPr lang="en-US" sz="1600" noProof="1" smtClean="0">
                  <a:latin typeface="Calibri" panose="020F0502020204030204" pitchFamily="34" charset="0"/>
                </a:rPr>
                <a:t>		Normal_Real &gt;= 2.0 ** (-126);</a:t>
              </a:r>
              <a:endParaRPr lang="en-US" sz="1600" noProof="1">
                <a:latin typeface="Calibri" panose="020F050202020403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80156" y="5831473"/>
              <a:ext cx="5676554" cy="338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Also excludes </a:t>
              </a:r>
              <a:r>
                <a:rPr lang="en-US" sz="1600" dirty="0"/>
                <a:t>subnormal </a:t>
              </a:r>
              <a:r>
                <a:rPr lang="en-US" sz="1600" dirty="0" smtClean="0"/>
                <a:t>values (assuming Real is 32-bits)</a:t>
              </a:r>
              <a:endParaRPr lang="en-US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77899" y="3375233"/>
              <a:ext cx="1838965" cy="33855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Same type (Real)</a:t>
              </a:r>
              <a:endParaRPr lang="en-US" sz="1600" dirty="0"/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533900" y="5334000"/>
              <a:ext cx="152400" cy="169277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40000"/>
                      <a:lumOff val="60000"/>
                    </a:schemeClr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Curved Connector 12"/>
            <p:cNvCxnSpPr>
              <a:stCxn id="5" idx="0"/>
              <a:endCxn id="7" idx="2"/>
            </p:cNvCxnSpPr>
            <p:nvPr/>
          </p:nvCxnSpPr>
          <p:spPr bwMode="auto">
            <a:xfrm rot="16200000" flipV="1">
              <a:off x="4550169" y="5563208"/>
              <a:ext cx="328196" cy="208333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5" name="Rectangle 14"/>
            <p:cNvSpPr/>
            <p:nvPr/>
          </p:nvSpPr>
          <p:spPr bwMode="auto">
            <a:xfrm>
              <a:off x="3276600" y="3435531"/>
              <a:ext cx="152400" cy="169277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40000"/>
                      <a:lumOff val="60000"/>
                    </a:schemeClr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3649167" y="4051061"/>
              <a:ext cx="152400" cy="169277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40000"/>
                      <a:lumOff val="60000"/>
                    </a:schemeClr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Curved Connector 17"/>
            <p:cNvCxnSpPr>
              <a:stCxn id="15" idx="3"/>
              <a:endCxn id="16" idx="0"/>
            </p:cNvCxnSpPr>
            <p:nvPr/>
          </p:nvCxnSpPr>
          <p:spPr bwMode="auto">
            <a:xfrm>
              <a:off x="3429000" y="3520170"/>
              <a:ext cx="296367" cy="530891"/>
            </a:xfrm>
            <a:prstGeom prst="curved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7800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Pre/</a:t>
            </a:r>
            <a:r>
              <a:rPr lang="en-US" dirty="0" err="1" smtClean="0"/>
              <a:t>Postconditions</a:t>
            </a:r>
            <a:r>
              <a:rPr lang="en-US" dirty="0" smtClean="0"/>
              <a:t>: To Be or Not To 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Preconditions </a:t>
            </a:r>
            <a:r>
              <a:rPr lang="en-US" dirty="0"/>
              <a:t>are </a:t>
            </a:r>
            <a:r>
              <a:rPr lang="en-US" dirty="0" smtClean="0"/>
              <a:t>generally not too expensive</a:t>
            </a:r>
          </a:p>
          <a:p>
            <a:pPr lvl="1"/>
            <a:r>
              <a:rPr lang="en-US" dirty="0" smtClean="0"/>
              <a:t>Likely a reasonable default for checking</a:t>
            </a:r>
          </a:p>
          <a:p>
            <a:r>
              <a:rPr lang="en-US" dirty="0" smtClean="0"/>
              <a:t>Postconditions can be comparatively expensive</a:t>
            </a:r>
          </a:p>
          <a:p>
            <a:pPr lvl="1"/>
            <a:r>
              <a:rPr lang="en-US" dirty="0" smtClean="0"/>
              <a:t>Use of </a:t>
            </a:r>
            <a:r>
              <a:rPr lang="en-US" smtClean="0"/>
              <a:t>'Old involves </a:t>
            </a:r>
            <a:r>
              <a:rPr lang="en-US" dirty="0" smtClean="0"/>
              <a:t>copying (maybe deep)</a:t>
            </a:r>
          </a:p>
          <a:p>
            <a:r>
              <a:rPr lang="en-US" dirty="0" smtClean="0"/>
              <a:t>Enabling preconditions alone makes sense when calling trusted library routines</a:t>
            </a:r>
          </a:p>
          <a:p>
            <a:pPr lvl="1"/>
            <a:r>
              <a:rPr lang="en-US" dirty="0" smtClean="0"/>
              <a:t>That way, you catch your (i.e., client) errors</a:t>
            </a:r>
          </a:p>
          <a:p>
            <a:r>
              <a:rPr lang="en-US" dirty="0" smtClean="0"/>
              <a:t>Do you enable them all the time?  It depends…</a:t>
            </a:r>
          </a:p>
          <a:p>
            <a:pPr lvl="1"/>
            <a:r>
              <a:rPr lang="en-US" dirty="0" smtClean="0"/>
              <a:t>How tight is the overall timing in your application?</a:t>
            </a:r>
          </a:p>
          <a:p>
            <a:pPr lvl="1"/>
            <a:r>
              <a:rPr lang="en-US" dirty="0" smtClean="0"/>
              <a:t>Is time available to respond to violations?</a:t>
            </a:r>
          </a:p>
          <a:p>
            <a:pPr lvl="1"/>
            <a:r>
              <a:rPr lang="en-US" dirty="0" smtClean="0"/>
              <a:t>What are the consequences of not catching violations?</a:t>
            </a:r>
          </a:p>
          <a:p>
            <a:pPr lvl="1"/>
            <a:r>
              <a:rPr lang="en-US" dirty="0" smtClean="0"/>
              <a:t>How expensive are run-time checks in this implementation?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32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1810632"/>
            <a:ext cx="39624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Quantified Expressions</a:t>
            </a:r>
          </a:p>
          <a:p>
            <a:r>
              <a:rPr lang="en-US" dirty="0"/>
              <a:t>Routine-Oriented Contracts</a:t>
            </a:r>
          </a:p>
          <a:p>
            <a:r>
              <a:rPr lang="en-US" dirty="0"/>
              <a:t>Type-Oriented Contracts</a:t>
            </a:r>
            <a:endParaRPr lang="en-US" dirty="0" smtClean="0"/>
          </a:p>
          <a:p>
            <a:r>
              <a:rPr lang="en-US" dirty="0" smtClean="0"/>
              <a:t>In Practice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296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147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Secret Precondition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>
          <a:xfrm>
            <a:off x="680936" y="1136526"/>
            <a:ext cx="8035131" cy="5334000"/>
          </a:xfrm>
        </p:spPr>
        <p:txBody>
          <a:bodyPr/>
          <a:lstStyle/>
          <a:p>
            <a:r>
              <a:rPr lang="en-US" dirty="0" smtClean="0"/>
              <a:t>Should only require what the client can ensure</a:t>
            </a:r>
          </a:p>
          <a:p>
            <a:pPr lvl="1"/>
            <a:r>
              <a:rPr lang="en-US" dirty="0" smtClean="0"/>
              <a:t>By only referencing entities also available to clients</a:t>
            </a:r>
          </a:p>
          <a:p>
            <a:r>
              <a:rPr lang="en-US" dirty="0" smtClean="0"/>
              <a:t>Language rules enforce this precept</a:t>
            </a:r>
          </a:p>
        </p:txBody>
      </p:sp>
      <p:sp>
        <p:nvSpPr>
          <p:cNvPr id="5" name="Wave 4"/>
          <p:cNvSpPr/>
          <p:nvPr/>
        </p:nvSpPr>
        <p:spPr bwMode="auto">
          <a:xfrm>
            <a:off x="4675386" y="4602760"/>
            <a:ext cx="637226" cy="202436"/>
          </a:xfrm>
          <a:prstGeom prst="wav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378670" y="5142829"/>
            <a:ext cx="2945930" cy="685918"/>
          </a:xfrm>
          <a:prstGeom prst="roundRect">
            <a:avLst>
              <a:gd name="adj" fmla="val 18262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50070" y="3276600"/>
            <a:ext cx="3349187" cy="2885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33363" algn="l"/>
                <a:tab pos="457200" algn="l"/>
              </a:tabLst>
            </a:pPr>
            <a:r>
              <a:rPr lang="en-US" sz="1600" b="1" noProof="1" smtClean="0">
                <a:latin typeface="Calibri" pitchFamily="34" charset="0"/>
              </a:rPr>
              <a:t>package </a:t>
            </a:r>
            <a:r>
              <a:rPr lang="en-US" sz="1600" noProof="1" smtClean="0">
                <a:latin typeface="Calibri" pitchFamily="34" charset="0"/>
              </a:rPr>
              <a:t>P </a:t>
            </a:r>
            <a:r>
              <a:rPr lang="en-US" sz="1600" b="1" noProof="1" smtClean="0">
                <a:latin typeface="Calibri" pitchFamily="34" charset="0"/>
              </a:rPr>
              <a:t>is</a:t>
            </a:r>
          </a:p>
          <a:p>
            <a:pPr>
              <a:spcBef>
                <a:spcPts val="600"/>
              </a:spcBef>
              <a:tabLst>
                <a:tab pos="233363" algn="l"/>
                <a:tab pos="457200" algn="l"/>
              </a:tabLst>
            </a:pPr>
            <a:r>
              <a:rPr lang="en-US" sz="1600" b="1" noProof="1" smtClean="0">
                <a:latin typeface="Calibri" pitchFamily="34" charset="0"/>
              </a:rPr>
              <a:t>	type </a:t>
            </a:r>
            <a:r>
              <a:rPr lang="en-US" sz="1600" noProof="1" smtClean="0">
                <a:latin typeface="Calibri" pitchFamily="34" charset="0"/>
              </a:rPr>
              <a:t>Bar </a:t>
            </a:r>
            <a:r>
              <a:rPr lang="en-US" sz="1600" b="1" noProof="1" smtClean="0">
                <a:latin typeface="Calibri" pitchFamily="34" charset="0"/>
              </a:rPr>
              <a:t>is private</a:t>
            </a:r>
            <a:r>
              <a:rPr lang="en-US" sz="1600" noProof="1" smtClean="0">
                <a:latin typeface="Calibri" pitchFamily="34" charset="0"/>
              </a:rPr>
              <a:t>;</a:t>
            </a:r>
          </a:p>
          <a:p>
            <a:pPr>
              <a:spcBef>
                <a:spcPts val="600"/>
              </a:spcBef>
              <a:tabLst>
                <a:tab pos="233363" algn="l"/>
                <a:tab pos="457200" algn="l"/>
              </a:tabLst>
            </a:pPr>
            <a:r>
              <a:rPr lang="en-US" sz="1600" noProof="1" smtClean="0">
                <a:latin typeface="Calibri" pitchFamily="34" charset="0"/>
              </a:rPr>
              <a:t>	…</a:t>
            </a:r>
          </a:p>
          <a:p>
            <a:pPr>
              <a:spcBef>
                <a:spcPts val="900"/>
              </a:spcBef>
              <a:tabLst>
                <a:tab pos="233363" algn="l"/>
                <a:tab pos="457200" algn="l"/>
              </a:tabLst>
            </a:pPr>
            <a:r>
              <a:rPr lang="en-US" sz="1600" b="1" noProof="1" smtClean="0">
                <a:latin typeface="Calibri" pitchFamily="34" charset="0"/>
              </a:rPr>
              <a:t>	function </a:t>
            </a:r>
            <a:r>
              <a:rPr lang="en-US" sz="1600" noProof="1" smtClean="0">
                <a:latin typeface="Calibri" pitchFamily="34" charset="0"/>
              </a:rPr>
              <a:t>Foo (This : Bar) </a:t>
            </a:r>
            <a:r>
              <a:rPr lang="en-US" sz="1600" b="1" noProof="1" smtClean="0">
                <a:latin typeface="Calibri" pitchFamily="34" charset="0"/>
              </a:rPr>
              <a:t>return </a:t>
            </a:r>
            <a:r>
              <a:rPr lang="en-US" sz="1600" noProof="1" smtClean="0">
                <a:latin typeface="Calibri" pitchFamily="34" charset="0"/>
              </a:rPr>
              <a:t>Baz</a:t>
            </a:r>
          </a:p>
          <a:p>
            <a:pPr>
              <a:tabLst>
                <a:tab pos="233363" algn="l"/>
                <a:tab pos="457200" algn="l"/>
              </a:tabLst>
            </a:pPr>
            <a:r>
              <a:rPr lang="en-US" sz="1600" b="1" noProof="1" smtClean="0">
                <a:latin typeface="Calibri" pitchFamily="34" charset="0"/>
              </a:rPr>
              <a:t>		with </a:t>
            </a:r>
            <a:r>
              <a:rPr lang="en-US" sz="1600" noProof="1" smtClean="0">
                <a:latin typeface="Calibri" pitchFamily="34" charset="0"/>
              </a:rPr>
              <a:t>Pre =&gt; Hidden;</a:t>
            </a:r>
          </a:p>
          <a:p>
            <a:pPr>
              <a:spcBef>
                <a:spcPts val="600"/>
              </a:spcBef>
              <a:tabLst>
                <a:tab pos="233363" algn="l"/>
                <a:tab pos="457200" algn="l"/>
              </a:tabLst>
            </a:pPr>
            <a:r>
              <a:rPr lang="en-US" sz="1600" b="1" noProof="1" smtClean="0">
                <a:solidFill>
                  <a:srgbClr val="C00000"/>
                </a:solidFill>
                <a:latin typeface="Calibri" pitchFamily="34" charset="0"/>
              </a:rPr>
              <a:t>private</a:t>
            </a:r>
          </a:p>
          <a:p>
            <a:pPr>
              <a:spcBef>
                <a:spcPts val="600"/>
              </a:spcBef>
              <a:tabLst>
                <a:tab pos="233363" algn="l"/>
                <a:tab pos="457200" algn="l"/>
              </a:tabLst>
            </a:pPr>
            <a:r>
              <a:rPr lang="en-US" sz="1600" b="1" noProof="1" smtClean="0">
                <a:latin typeface="Calibri" pitchFamily="34" charset="0"/>
              </a:rPr>
              <a:t>	function </a:t>
            </a:r>
            <a:r>
              <a:rPr lang="en-US" sz="1600" noProof="1" smtClean="0">
                <a:latin typeface="Calibri" pitchFamily="34" charset="0"/>
              </a:rPr>
              <a:t>Hidden </a:t>
            </a:r>
            <a:r>
              <a:rPr lang="en-US" sz="1600" b="1" noProof="1" smtClean="0">
                <a:latin typeface="Calibri" pitchFamily="34" charset="0"/>
              </a:rPr>
              <a:t>return </a:t>
            </a:r>
            <a:r>
              <a:rPr lang="en-US" sz="1600" noProof="1" smtClean="0">
                <a:latin typeface="Calibri" pitchFamily="34" charset="0"/>
              </a:rPr>
              <a:t>Boolean;</a:t>
            </a:r>
          </a:p>
          <a:p>
            <a:pPr>
              <a:spcBef>
                <a:spcPts val="600"/>
              </a:spcBef>
              <a:tabLst>
                <a:tab pos="233363" algn="l"/>
                <a:tab pos="457200" algn="l"/>
              </a:tabLst>
            </a:pPr>
            <a:r>
              <a:rPr lang="en-US" sz="1600" noProof="1" smtClean="0">
                <a:latin typeface="Calibri" pitchFamily="34" charset="0"/>
              </a:rPr>
              <a:t>	…</a:t>
            </a:r>
          </a:p>
          <a:p>
            <a:pPr>
              <a:spcBef>
                <a:spcPts val="600"/>
              </a:spcBef>
              <a:tabLst>
                <a:tab pos="233363" algn="l"/>
                <a:tab pos="457200" algn="l"/>
              </a:tabLst>
            </a:pP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P;</a:t>
            </a:r>
            <a:endParaRPr lang="en-US" sz="1600" i="0" kern="1200" noProof="1" smtClean="0">
              <a:latin typeface="Calibri" pitchFamily="34" charset="0"/>
            </a:endParaRPr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891383" y="4047166"/>
            <a:ext cx="1692259" cy="335989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600" dirty="0">
                <a:latin typeface="Arial" charset="0"/>
              </a:rPr>
              <a:t>Visible </a:t>
            </a:r>
            <a:r>
              <a:rPr lang="en-US" sz="1600" dirty="0" smtClean="0">
                <a:latin typeface="Arial" charset="0"/>
              </a:rPr>
              <a:t>to Clients</a:t>
            </a:r>
            <a:endParaRPr lang="en-US" sz="1600" dirty="0">
              <a:latin typeface="Arial" charset="0"/>
            </a:endParaRPr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533400" y="5342566"/>
            <a:ext cx="2050242" cy="335989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r" eaLnBrk="0" hangingPunct="0">
              <a:defRPr/>
            </a:pPr>
            <a:r>
              <a:rPr lang="en-US" sz="1600" dirty="0" smtClean="0">
                <a:latin typeface="Arial" charset="0"/>
              </a:rPr>
              <a:t>Hidden From Clients</a:t>
            </a:r>
            <a:endParaRPr lang="en-US" sz="1600" dirty="0">
              <a:latin typeface="Arial" charset="0"/>
            </a:endParaRPr>
          </a:p>
        </p:txBody>
      </p:sp>
      <p:sp>
        <p:nvSpPr>
          <p:cNvPr id="11" name="AutoShape 23"/>
          <p:cNvSpPr>
            <a:spLocks/>
          </p:cNvSpPr>
          <p:nvPr/>
        </p:nvSpPr>
        <p:spPr bwMode="auto">
          <a:xfrm>
            <a:off x="2693512" y="3581400"/>
            <a:ext cx="228600" cy="1295400"/>
          </a:xfrm>
          <a:prstGeom prst="leftBrace">
            <a:avLst>
              <a:gd name="adj1" fmla="val 3611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25"/>
          <p:cNvSpPr>
            <a:spLocks/>
          </p:cNvSpPr>
          <p:nvPr/>
        </p:nvSpPr>
        <p:spPr bwMode="auto">
          <a:xfrm>
            <a:off x="2707799" y="5145155"/>
            <a:ext cx="228600" cy="762000"/>
          </a:xfrm>
          <a:prstGeom prst="leftBrace">
            <a:avLst>
              <a:gd name="adj1" fmla="val 5277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507654" y="4660583"/>
            <a:ext cx="1721946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Illegal Reference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5312612" y="4627619"/>
            <a:ext cx="152400" cy="202241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Curved Connector 15"/>
          <p:cNvCxnSpPr>
            <a:stCxn id="13" idx="1"/>
            <a:endCxn id="14" idx="6"/>
          </p:cNvCxnSpPr>
          <p:nvPr/>
        </p:nvCxnSpPr>
        <p:spPr bwMode="auto">
          <a:xfrm rot="10800000">
            <a:off x="5465012" y="4728740"/>
            <a:ext cx="1042642" cy="10112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85257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Postconditions Are Good Documentation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9802" y="1078830"/>
            <a:ext cx="6276398" cy="53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395288" algn="l"/>
                <a:tab pos="461963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procedure </a:t>
            </a:r>
            <a:r>
              <a:rPr lang="en-US" sz="1600" noProof="1" smtClean="0">
                <a:latin typeface="Calibri" panose="020F0502020204030204" pitchFamily="34" charset="0"/>
              </a:rPr>
              <a:t>Reset</a:t>
            </a:r>
          </a:p>
          <a:p>
            <a:pPr>
              <a:spcBef>
                <a:spcPts val="300"/>
              </a:spcBef>
              <a:tabLst>
                <a:tab pos="339725" algn="l"/>
                <a:tab pos="395288" algn="l"/>
                <a:tab pos="1084263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(Unit   	: </a:t>
            </a:r>
            <a:r>
              <a:rPr lang="en-US" sz="1600" b="1" noProof="1" smtClean="0">
                <a:latin typeface="Calibri" panose="020F0502020204030204" pitchFamily="34" charset="0"/>
              </a:rPr>
              <a:t>in out </a:t>
            </a:r>
            <a:r>
              <a:rPr lang="en-US" sz="1600" noProof="1" smtClean="0">
                <a:latin typeface="Calibri" panose="020F0502020204030204" pitchFamily="34" charset="0"/>
              </a:rPr>
              <a:t>DMA_Controller;</a:t>
            </a:r>
          </a:p>
          <a:p>
            <a:pPr>
              <a:tabLst>
                <a:tab pos="339725" algn="l"/>
                <a:tab pos="395288" algn="l"/>
                <a:tab pos="1084263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	Stream	: DMA_Stream_Selector)</a:t>
            </a:r>
          </a:p>
          <a:p>
            <a:pPr>
              <a:spcBef>
                <a:spcPts val="400"/>
              </a:spcBef>
              <a:tabLst>
                <a:tab pos="339725" algn="l"/>
                <a:tab pos="395288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	with </a:t>
            </a:r>
            <a:r>
              <a:rPr lang="en-US" sz="1600" noProof="1" smtClean="0">
                <a:latin typeface="Calibri" panose="020F0502020204030204" pitchFamily="34" charset="0"/>
              </a:rPr>
              <a:t>Post =&gt;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	not </a:t>
            </a:r>
            <a:r>
              <a:rPr lang="en-US" sz="1600" noProof="1" smtClean="0">
                <a:latin typeface="Calibri" panose="020F0502020204030204" pitchFamily="34" charset="0"/>
              </a:rPr>
              <a:t>Enabled (Unit, Stream)                               	</a:t>
            </a:r>
            <a:r>
              <a:rPr lang="en-US" sz="16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Operating_Mode (Unit, Stream) = Normal_Mode              	</a:t>
            </a:r>
            <a:r>
              <a:rPr lang="en-US" sz="16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Current_Counter (Unit, Stream) = 0                       	</a:t>
            </a:r>
            <a:r>
              <a:rPr lang="en-US" sz="16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Selected_Channel (Unit, Stream) = Channel_0              	</a:t>
            </a:r>
            <a:r>
              <a:rPr lang="en-US" sz="16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Transfer_Direction (Unit, Stream) = Peripheral_To_Memory	</a:t>
            </a:r>
            <a:r>
              <a:rPr lang="en-US" sz="16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	not </a:t>
            </a:r>
            <a:r>
              <a:rPr lang="en-US" sz="1600" noProof="1" smtClean="0">
                <a:latin typeface="Calibri" panose="020F0502020204030204" pitchFamily="34" charset="0"/>
              </a:rPr>
              <a:t>Double_Buffered (Unit, Stream)                       	</a:t>
            </a:r>
            <a:r>
              <a:rPr lang="en-US" sz="16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	not </a:t>
            </a:r>
            <a:r>
              <a:rPr lang="en-US" sz="1600" noProof="1" smtClean="0">
                <a:latin typeface="Calibri" panose="020F0502020204030204" pitchFamily="34" charset="0"/>
              </a:rPr>
              <a:t>Circular_Mode (Unit, Stream)                         	</a:t>
            </a:r>
            <a:r>
              <a:rPr lang="en-US" sz="16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Memory_Data_Width (Unit, Stream) = Bytes                 	</a:t>
            </a:r>
            <a:r>
              <a:rPr lang="en-US" sz="16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Peripheral_Data_Width (Unit, Stream) = Bytes             	</a:t>
            </a:r>
            <a:r>
              <a:rPr lang="en-US" sz="16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Priority (Unit, Stream) = Priority_Low                   	</a:t>
            </a:r>
            <a:r>
              <a:rPr lang="en-US" sz="16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Current_Memory_Buffer (Unit, Stream) = Memory_Buffer_0	</a:t>
            </a:r>
            <a:r>
              <a:rPr lang="en-US" sz="16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(</a:t>
            </a:r>
            <a:r>
              <a:rPr lang="en-US" sz="1600" b="1" noProof="1" smtClean="0">
                <a:latin typeface="Calibri" panose="020F0502020204030204" pitchFamily="34" charset="0"/>
              </a:rPr>
              <a:t>for all </a:t>
            </a:r>
            <a:r>
              <a:rPr lang="en-US" sz="1600" noProof="1" smtClean="0">
                <a:latin typeface="Calibri" panose="020F0502020204030204" pitchFamily="34" charset="0"/>
              </a:rPr>
              <a:t>Flag </a:t>
            </a:r>
            <a:r>
              <a:rPr lang="en-US" sz="1600" b="1" noProof="1" smtClean="0">
                <a:latin typeface="Calibri" panose="020F0502020204030204" pitchFamily="34" charset="0"/>
              </a:rPr>
              <a:t>in </a:t>
            </a:r>
            <a:r>
              <a:rPr lang="en-US" sz="1600" noProof="1" smtClean="0">
                <a:latin typeface="Calibri" panose="020F0502020204030204" pitchFamily="34" charset="0"/>
              </a:rPr>
              <a:t>DMA_Status_Flag =&gt;</a:t>
            </a:r>
          </a:p>
          <a:p>
            <a:pPr>
              <a:tabLst>
                <a:tab pos="631825" algn="l"/>
                <a:tab pos="914400" algn="l"/>
                <a:tab pos="5768975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		not </a:t>
            </a:r>
            <a:r>
              <a:rPr lang="en-US" sz="1600" noProof="1" smtClean="0">
                <a:latin typeface="Calibri" panose="020F0502020204030204" pitchFamily="34" charset="0"/>
              </a:rPr>
              <a:t>Status (Unit, Stream, Flag))                      	</a:t>
            </a:r>
            <a:r>
              <a:rPr lang="en-US" sz="1600" b="1" noProof="1" smtClean="0">
                <a:latin typeface="Calibri" panose="020F0502020204030204" pitchFamily="34" charset="0"/>
              </a:rPr>
              <a:t>and</a:t>
            </a:r>
          </a:p>
          <a:p>
            <a:pPr>
              <a:spcBef>
                <a:spcPts val="300"/>
              </a:spcBef>
              <a:tabLst>
                <a:tab pos="631825" algn="l"/>
                <a:tab pos="914400" algn="l"/>
                <a:tab pos="5768975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(</a:t>
            </a:r>
            <a:r>
              <a:rPr lang="en-US" sz="1600" b="1" noProof="1" smtClean="0">
                <a:latin typeface="Calibri" panose="020F0502020204030204" pitchFamily="34" charset="0"/>
              </a:rPr>
              <a:t>for all </a:t>
            </a:r>
            <a:r>
              <a:rPr lang="en-US" sz="1600" noProof="1" smtClean="0">
                <a:latin typeface="Calibri" panose="020F0502020204030204" pitchFamily="34" charset="0"/>
              </a:rPr>
              <a:t>Interrupt </a:t>
            </a:r>
            <a:r>
              <a:rPr lang="en-US" sz="1600" b="1" noProof="1" smtClean="0">
                <a:latin typeface="Calibri" panose="020F0502020204030204" pitchFamily="34" charset="0"/>
              </a:rPr>
              <a:t>in </a:t>
            </a:r>
            <a:r>
              <a:rPr lang="en-US" sz="1600" noProof="1" smtClean="0">
                <a:latin typeface="Calibri" panose="020F0502020204030204" pitchFamily="34" charset="0"/>
              </a:rPr>
              <a:t>DMA_Interrupt =&gt;</a:t>
            </a:r>
          </a:p>
          <a:p>
            <a:pPr>
              <a:tabLst>
                <a:tab pos="631825" algn="l"/>
                <a:tab pos="914400" algn="l"/>
                <a:tab pos="5768975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		not </a:t>
            </a:r>
            <a:r>
              <a:rPr lang="en-US" sz="1600" noProof="1" smtClean="0">
                <a:latin typeface="Calibri" panose="020F0502020204030204" pitchFamily="34" charset="0"/>
              </a:rPr>
              <a:t>Interrupt_Enabled (Unit, Stream, Interrupt));</a:t>
            </a:r>
            <a:endParaRPr lang="en-US" sz="1600" i="0" kern="1200" noProof="1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09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Postcondition May “Repeat” </a:t>
            </a:r>
            <a:r>
              <a:rPr lang="en-US" dirty="0"/>
              <a:t>T</a:t>
            </a:r>
            <a:r>
              <a:rPr lang="en-US" dirty="0" smtClean="0"/>
              <a:t>he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Specifying all relevant properties may involve repeating body’s </a:t>
            </a:r>
            <a:r>
              <a:rPr lang="en-US" dirty="0"/>
              <a:t>computations</a:t>
            </a:r>
            <a:endParaRPr lang="en-US" dirty="0" smtClean="0"/>
          </a:p>
          <a:p>
            <a:r>
              <a:rPr lang="en-US" dirty="0" smtClean="0"/>
              <a:t>That’s OK, especially if not enabled at run-time</a:t>
            </a:r>
          </a:p>
          <a:p>
            <a:pPr lvl="1"/>
            <a:r>
              <a:rPr lang="en-US" dirty="0" smtClean="0"/>
              <a:t>E.g., proof only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3492787"/>
            <a:ext cx="5535105" cy="27289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tabLst>
                <a:tab pos="288925" algn="l"/>
                <a:tab pos="690563" algn="l"/>
                <a:tab pos="1082675" algn="l"/>
              </a:tabLst>
              <a:defRPr sz="1400" b="1" i="0">
                <a:latin typeface="Calibri" pitchFamily="34" charset="0"/>
              </a:defRPr>
            </a:lvl1pPr>
          </a:lstStyle>
          <a:p>
            <a:pPr>
              <a:tabLst>
                <a:tab pos="233363" algn="l"/>
                <a:tab pos="690563" algn="l"/>
                <a:tab pos="1147763" algn="l"/>
              </a:tabLst>
            </a:pPr>
            <a:r>
              <a:rPr lang="en-US" sz="1600" noProof="1" smtClean="0"/>
              <a:t>function </a:t>
            </a:r>
            <a:r>
              <a:rPr lang="en-US" sz="1600" b="0" noProof="1" smtClean="0"/>
              <a:t>Euclid (A, B : Integer) </a:t>
            </a:r>
            <a:r>
              <a:rPr lang="en-US" sz="1600" noProof="1" smtClean="0"/>
              <a:t>return </a:t>
            </a:r>
            <a:r>
              <a:rPr lang="en-US" sz="1600" b="0" noProof="1" smtClean="0"/>
              <a:t>Integer</a:t>
            </a:r>
          </a:p>
          <a:p>
            <a:pPr>
              <a:spcBef>
                <a:spcPts val="300"/>
              </a:spcBef>
              <a:tabLst>
                <a:tab pos="233363" algn="l"/>
                <a:tab pos="685800" algn="l"/>
                <a:tab pos="1082675" algn="l"/>
              </a:tabLst>
            </a:pPr>
            <a:r>
              <a:rPr lang="en-US" sz="1600" noProof="1" smtClean="0"/>
              <a:t>	with	</a:t>
            </a:r>
            <a:r>
              <a:rPr lang="en-US" sz="1600" b="0" noProof="1" smtClean="0"/>
              <a:t>Pre	=&gt;  A &gt; 0 </a:t>
            </a:r>
            <a:r>
              <a:rPr lang="en-US" sz="1600" noProof="1" smtClean="0"/>
              <a:t>and </a:t>
            </a:r>
            <a:r>
              <a:rPr lang="en-US" sz="1600" b="0" noProof="1" smtClean="0"/>
              <a:t>B &gt; 0,</a:t>
            </a:r>
          </a:p>
          <a:p>
            <a:pPr>
              <a:spcBef>
                <a:spcPts val="300"/>
              </a:spcBef>
              <a:tabLst>
                <a:tab pos="233363" algn="l"/>
                <a:tab pos="685800" algn="l"/>
                <a:tab pos="1082675" algn="l"/>
              </a:tabLst>
            </a:pPr>
            <a:r>
              <a:rPr lang="en-US" sz="1600" b="0" noProof="1" smtClean="0"/>
              <a:t>		Post	=&gt;  Is_GCD (A, B, Euclid'Result);</a:t>
            </a:r>
          </a:p>
          <a:p>
            <a:pPr>
              <a:spcBef>
                <a:spcPts val="3000"/>
              </a:spcBef>
              <a:tabLst>
                <a:tab pos="233363" algn="l"/>
                <a:tab pos="690563" algn="l"/>
                <a:tab pos="1147763" algn="l"/>
              </a:tabLst>
            </a:pPr>
            <a:r>
              <a:rPr lang="en-US" sz="1600" noProof="1" smtClean="0"/>
              <a:t>function </a:t>
            </a:r>
            <a:r>
              <a:rPr lang="en-US" sz="1600" b="0" noProof="1" smtClean="0"/>
              <a:t>Is_GCD (A, B, Candidate : Integer) </a:t>
            </a:r>
            <a:r>
              <a:rPr lang="en-US" sz="1600" noProof="1" smtClean="0"/>
              <a:t>return </a:t>
            </a:r>
            <a:r>
              <a:rPr lang="en-US" sz="1600" b="0" noProof="1" smtClean="0"/>
              <a:t>Boolean </a:t>
            </a:r>
            <a:r>
              <a:rPr lang="en-US" sz="1600" noProof="1" smtClean="0"/>
              <a:t>is </a:t>
            </a:r>
          </a:p>
          <a:p>
            <a:pPr>
              <a:spcBef>
                <a:spcPts val="400"/>
              </a:spcBef>
              <a:tabLst>
                <a:tab pos="228600" algn="l"/>
                <a:tab pos="288925" algn="l"/>
                <a:tab pos="690563" algn="l"/>
                <a:tab pos="1147763" algn="l"/>
              </a:tabLst>
            </a:pPr>
            <a:r>
              <a:rPr lang="en-US" sz="1600" b="0" noProof="1" smtClean="0"/>
              <a:t>	(A </a:t>
            </a:r>
            <a:r>
              <a:rPr lang="en-US" sz="1600" noProof="1" smtClean="0"/>
              <a:t>rem </a:t>
            </a:r>
            <a:r>
              <a:rPr lang="en-US" sz="1600" b="0" noProof="1" smtClean="0"/>
              <a:t>Candidate = 0 </a:t>
            </a:r>
            <a:r>
              <a:rPr lang="en-US" sz="1600" noProof="1" smtClean="0"/>
              <a:t>and</a:t>
            </a:r>
          </a:p>
          <a:p>
            <a:pPr>
              <a:spcBef>
                <a:spcPts val="400"/>
              </a:spcBef>
              <a:tabLst>
                <a:tab pos="228600" algn="l"/>
                <a:tab pos="288925" algn="l"/>
                <a:tab pos="690563" algn="l"/>
                <a:tab pos="1147763" algn="l"/>
              </a:tabLst>
            </a:pPr>
            <a:r>
              <a:rPr lang="en-US" sz="1600" b="0" noProof="1" smtClean="0"/>
              <a:t>		B </a:t>
            </a:r>
            <a:r>
              <a:rPr lang="en-US" sz="1600" noProof="1" smtClean="0"/>
              <a:t>rem </a:t>
            </a:r>
            <a:r>
              <a:rPr lang="en-US" sz="1600" b="0" noProof="1" smtClean="0"/>
              <a:t>Candidate = 0 </a:t>
            </a:r>
            <a:r>
              <a:rPr lang="en-US" sz="1600" noProof="1" smtClean="0"/>
              <a:t>and</a:t>
            </a:r>
          </a:p>
          <a:p>
            <a:pPr>
              <a:spcBef>
                <a:spcPts val="400"/>
              </a:spcBef>
              <a:tabLst>
                <a:tab pos="228600" algn="l"/>
                <a:tab pos="288925" algn="l"/>
                <a:tab pos="457200" algn="l"/>
                <a:tab pos="690563" algn="l"/>
                <a:tab pos="1147763" algn="l"/>
              </a:tabLst>
            </a:pPr>
            <a:r>
              <a:rPr lang="en-US" sz="1600" b="0" noProof="1" smtClean="0"/>
              <a:t>		(</a:t>
            </a:r>
            <a:r>
              <a:rPr lang="en-US" sz="1600" noProof="1" smtClean="0"/>
              <a:t>for all </a:t>
            </a:r>
            <a:r>
              <a:rPr lang="en-US" sz="1600" b="0" noProof="1" smtClean="0"/>
              <a:t>K </a:t>
            </a:r>
            <a:r>
              <a:rPr lang="en-US" sz="1600" noProof="1" smtClean="0"/>
              <a:t>in </a:t>
            </a:r>
            <a:r>
              <a:rPr lang="en-US" sz="1600" b="0" noProof="1" smtClean="0"/>
              <a:t>1 .. Integer'Min (A,B) =&gt;</a:t>
            </a:r>
          </a:p>
          <a:p>
            <a:pPr>
              <a:spcBef>
                <a:spcPts val="400"/>
              </a:spcBef>
              <a:tabLst>
                <a:tab pos="228600" algn="l"/>
                <a:tab pos="288925" algn="l"/>
                <a:tab pos="690563" algn="l"/>
                <a:tab pos="1147763" algn="l"/>
              </a:tabLst>
            </a:pPr>
            <a:r>
              <a:rPr lang="en-US" sz="1600" b="0" noProof="1" smtClean="0"/>
              <a:t>			(</a:t>
            </a:r>
            <a:r>
              <a:rPr lang="en-US" sz="1600" noProof="1" smtClean="0"/>
              <a:t>if </a:t>
            </a:r>
            <a:r>
              <a:rPr lang="en-US" sz="1600" b="0" noProof="1" smtClean="0"/>
              <a:t>(A </a:t>
            </a:r>
            <a:r>
              <a:rPr lang="en-US" sz="1600" noProof="1" smtClean="0"/>
              <a:t>rem </a:t>
            </a:r>
            <a:r>
              <a:rPr lang="en-US" sz="1600" b="0" noProof="1" smtClean="0"/>
              <a:t>K = 0 </a:t>
            </a:r>
            <a:r>
              <a:rPr lang="en-US" sz="1600" noProof="1" smtClean="0"/>
              <a:t>and </a:t>
            </a:r>
            <a:r>
              <a:rPr lang="en-US" sz="1600" b="0" noProof="1" smtClean="0"/>
              <a:t>B </a:t>
            </a:r>
            <a:r>
              <a:rPr lang="en-US" sz="1600" noProof="1" smtClean="0"/>
              <a:t>rem </a:t>
            </a:r>
            <a:r>
              <a:rPr lang="en-US" sz="1600" b="0" noProof="1" smtClean="0"/>
              <a:t>K = 0) </a:t>
            </a:r>
            <a:r>
              <a:rPr lang="en-US" sz="1600" noProof="1" smtClean="0"/>
              <a:t>then </a:t>
            </a:r>
            <a:r>
              <a:rPr lang="en-US" sz="1600" b="0" noProof="1" smtClean="0"/>
              <a:t>K &lt;= Candidate)));</a:t>
            </a:r>
            <a:endParaRPr lang="en-US" sz="1600" b="0" noProof="1"/>
          </a:p>
        </p:txBody>
      </p:sp>
      <p:sp>
        <p:nvSpPr>
          <p:cNvPr id="4" name="TextBox 3"/>
          <p:cNvSpPr txBox="1"/>
          <p:nvPr/>
        </p:nvSpPr>
        <p:spPr>
          <a:xfrm>
            <a:off x="5977731" y="3023309"/>
            <a:ext cx="27432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0" kern="1200" dirty="0" smtClean="0"/>
              <a:t>Computes the</a:t>
            </a:r>
          </a:p>
          <a:p>
            <a:pPr algn="ctr"/>
            <a:r>
              <a:rPr lang="en-US" sz="1600" i="0" kern="1200" dirty="0" smtClean="0"/>
              <a:t>Greatest Common Divisor</a:t>
            </a:r>
          </a:p>
          <a:p>
            <a:pPr algn="ctr"/>
            <a:r>
              <a:rPr lang="en-US" sz="1600" i="0" kern="1200" dirty="0" smtClean="0"/>
              <a:t>using Euclid’s algorithm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19430" y="5029200"/>
            <a:ext cx="2080295" cy="83099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0" kern="1200" dirty="0" smtClean="0"/>
              <a:t>Verifies Candidate is the GCD by computing the GCD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953000" y="3568987"/>
            <a:ext cx="76200" cy="152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20000"/>
                    <a:lumOff val="8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14:hiddenLine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urved Connector 8"/>
          <p:cNvCxnSpPr>
            <a:stCxn id="4" idx="1"/>
            <a:endCxn id="5" idx="3"/>
          </p:cNvCxnSpPr>
          <p:nvPr/>
        </p:nvCxnSpPr>
        <p:spPr bwMode="auto">
          <a:xfrm rot="10800000" flipV="1">
            <a:off x="5029201" y="3438807"/>
            <a:ext cx="948531" cy="206379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</p:spTree>
    <p:extLst>
      <p:ext uri="{BB962C8B-B14F-4D97-AF65-F5344CB8AC3E}">
        <p14:creationId xmlns:p14="http://schemas.microsoft.com/office/powerpoint/2010/main" val="37116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Functions In Pre/Postconditions!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Abstraction helps both supplier and clients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Abstraction helps provers too</a:t>
            </a:r>
          </a:p>
          <a:p>
            <a:pPr lvl="1"/>
            <a:r>
              <a:rPr lang="en-US" dirty="0" smtClean="0"/>
              <a:t>Especially </a:t>
            </a:r>
            <a:r>
              <a:rPr lang="en-US" smtClean="0"/>
              <a:t>functions hiding quantified </a:t>
            </a:r>
            <a:r>
              <a:rPr lang="en-US" dirty="0"/>
              <a:t>expressions</a:t>
            </a:r>
            <a:endParaRPr lang="en-US" dirty="0" smtClean="0"/>
          </a:p>
          <a:p>
            <a:r>
              <a:rPr lang="en-US" dirty="0" smtClean="0"/>
              <a:t>May be unavoidable, to reference private type’s components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6399" y="1981200"/>
            <a:ext cx="6052939" cy="1995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33363" algn="l"/>
                <a:tab pos="457200" algn="l"/>
                <a:tab pos="631825" algn="l"/>
                <a:tab pos="973138" algn="l"/>
              </a:tabLst>
            </a:pPr>
            <a:r>
              <a:rPr lang="en-US" sz="1400" b="1" noProof="1" smtClean="0">
                <a:latin typeface="Calibri" pitchFamily="34" charset="0"/>
              </a:rPr>
              <a:t>procedure </a:t>
            </a:r>
            <a:r>
              <a:rPr lang="en-US" sz="1400" noProof="1" smtClean="0">
                <a:latin typeface="Calibri" pitchFamily="34" charset="0"/>
              </a:rPr>
              <a:t>Withdraw (This : </a:t>
            </a:r>
            <a:r>
              <a:rPr lang="en-US" sz="1400" b="1" noProof="1" smtClean="0">
                <a:latin typeface="Calibri" pitchFamily="34" charset="0"/>
              </a:rPr>
              <a:t>in out </a:t>
            </a:r>
            <a:r>
              <a:rPr lang="en-US" sz="1400" noProof="1" smtClean="0">
                <a:latin typeface="Calibri" pitchFamily="34" charset="0"/>
              </a:rPr>
              <a:t>Account;  Amount : Currency)</a:t>
            </a:r>
          </a:p>
          <a:p>
            <a:pPr>
              <a:spcBef>
                <a:spcPts val="500"/>
              </a:spcBef>
              <a:tabLst>
                <a:tab pos="233363" algn="l"/>
                <a:tab pos="457200" algn="l"/>
                <a:tab pos="631825" algn="l"/>
                <a:tab pos="973138" algn="l"/>
              </a:tabLst>
            </a:pPr>
            <a:r>
              <a:rPr lang="en-US" sz="1400" b="1" noProof="1" smtClean="0">
                <a:latin typeface="Calibri" pitchFamily="34" charset="0"/>
              </a:rPr>
              <a:t>	with	</a:t>
            </a:r>
            <a:r>
              <a:rPr lang="en-US" sz="1400" noProof="1" smtClean="0">
                <a:latin typeface="Calibri" pitchFamily="34" charset="0"/>
              </a:rPr>
              <a:t>Pre	=&gt; Open (This) </a:t>
            </a:r>
            <a:r>
              <a:rPr lang="en-US" sz="1400" b="1" noProof="1" smtClean="0">
                <a:latin typeface="Calibri" pitchFamily="34" charset="0"/>
              </a:rPr>
              <a:t>and </a:t>
            </a:r>
            <a:r>
              <a:rPr lang="en-US" sz="1400" noProof="1" smtClean="0">
                <a:latin typeface="Calibri" pitchFamily="34" charset="0"/>
              </a:rPr>
              <a:t>Funds_Available (This, Amount),</a:t>
            </a:r>
          </a:p>
          <a:p>
            <a:pPr>
              <a:spcBef>
                <a:spcPts val="500"/>
              </a:spcBef>
              <a:tabLst>
                <a:tab pos="233363" algn="l"/>
                <a:tab pos="457200" algn="l"/>
                <a:tab pos="631825" algn="l"/>
                <a:tab pos="973138" algn="l"/>
              </a:tabLst>
            </a:pPr>
            <a:r>
              <a:rPr lang="en-US" sz="1400" noProof="1" smtClean="0">
                <a:latin typeface="Calibri" pitchFamily="34" charset="0"/>
              </a:rPr>
              <a:t>			Post	=&gt; Balance (This) = Balance (This)'Old - Amount;</a:t>
            </a:r>
          </a:p>
          <a:p>
            <a:pPr>
              <a:tabLst>
                <a:tab pos="233363" algn="l"/>
                <a:tab pos="457200" algn="l"/>
                <a:tab pos="631825" algn="l"/>
                <a:tab pos="973138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>
              <a:tabLst>
                <a:tab pos="233363" algn="l"/>
                <a:tab pos="457200" algn="l"/>
                <a:tab pos="631825" algn="l"/>
                <a:tab pos="973138" algn="l"/>
              </a:tabLst>
            </a:pPr>
            <a:endParaRPr lang="en-US" sz="1400" noProof="1" smtClean="0">
              <a:latin typeface="Calibri" pitchFamily="34" charset="0"/>
            </a:endParaRPr>
          </a:p>
          <a:p>
            <a:pPr>
              <a:tabLst>
                <a:tab pos="233363" algn="l"/>
                <a:tab pos="457200" algn="l"/>
                <a:tab pos="631825" algn="l"/>
                <a:tab pos="973138" algn="l"/>
              </a:tabLst>
            </a:pPr>
            <a:r>
              <a:rPr lang="en-US" sz="1400" b="1" noProof="1" smtClean="0">
                <a:latin typeface="Calibri" pitchFamily="34" charset="0"/>
              </a:rPr>
              <a:t>function </a:t>
            </a:r>
            <a:r>
              <a:rPr lang="en-US" sz="1400" noProof="1" smtClean="0">
                <a:latin typeface="Calibri" pitchFamily="34" charset="0"/>
              </a:rPr>
              <a:t>Funds_Available (This : Account;  Amount : Currency) </a:t>
            </a:r>
            <a:r>
              <a:rPr lang="en-US" sz="1400" b="1" noProof="1" smtClean="0">
                <a:latin typeface="Calibri" pitchFamily="34" charset="0"/>
              </a:rPr>
              <a:t>return </a:t>
            </a:r>
            <a:r>
              <a:rPr lang="en-US" sz="1400" noProof="1" smtClean="0">
                <a:latin typeface="Calibri" pitchFamily="34" charset="0"/>
              </a:rPr>
              <a:t>Boolean </a:t>
            </a:r>
            <a:r>
              <a:rPr lang="en-US" sz="1400" b="1" noProof="1" smtClean="0">
                <a:latin typeface="Calibri" pitchFamily="34" charset="0"/>
              </a:rPr>
              <a:t>is </a:t>
            </a:r>
          </a:p>
          <a:p>
            <a:pPr>
              <a:tabLst>
                <a:tab pos="233363" algn="l"/>
                <a:tab pos="457200" algn="l"/>
                <a:tab pos="631825" algn="l"/>
                <a:tab pos="973138" algn="l"/>
              </a:tabLst>
            </a:pPr>
            <a:r>
              <a:rPr lang="en-US" sz="1400" b="1" noProof="1">
                <a:latin typeface="Calibri" pitchFamily="34" charset="0"/>
              </a:rPr>
              <a:t>	</a:t>
            </a:r>
            <a:r>
              <a:rPr lang="en-US" sz="1400" noProof="1" smtClean="0">
                <a:latin typeface="Calibri" pitchFamily="34" charset="0"/>
              </a:rPr>
              <a:t>(Amount &gt; 0.0 </a:t>
            </a:r>
            <a:r>
              <a:rPr lang="en-US" sz="1400" b="1" noProof="1" smtClean="0">
                <a:latin typeface="Calibri" pitchFamily="34" charset="0"/>
              </a:rPr>
              <a:t>and then </a:t>
            </a:r>
            <a:r>
              <a:rPr lang="en-US" sz="1400" noProof="1" smtClean="0">
                <a:latin typeface="Calibri" pitchFamily="34" charset="0"/>
              </a:rPr>
              <a:t>Balance (This) &gt;= Amount)</a:t>
            </a:r>
          </a:p>
          <a:p>
            <a:pPr>
              <a:spcBef>
                <a:spcPts val="400"/>
              </a:spcBef>
              <a:tabLst>
                <a:tab pos="233363" algn="l"/>
                <a:tab pos="457200" algn="l"/>
                <a:tab pos="631825" algn="l"/>
                <a:tab pos="973138" algn="l"/>
              </a:tabLst>
            </a:pPr>
            <a:r>
              <a:rPr lang="en-US" sz="1400" b="1" noProof="1" smtClean="0">
                <a:latin typeface="Calibri" pitchFamily="34" charset="0"/>
              </a:rPr>
              <a:t>	with </a:t>
            </a:r>
            <a:r>
              <a:rPr lang="en-US" sz="1400" noProof="1" smtClean="0">
                <a:latin typeface="Calibri" pitchFamily="34" charset="0"/>
              </a:rPr>
              <a:t>Pre =&gt; Open (This);</a:t>
            </a:r>
          </a:p>
        </p:txBody>
      </p:sp>
    </p:spTree>
    <p:extLst>
      <p:ext uri="{BB962C8B-B14F-4D97-AF65-F5344CB8AC3E}">
        <p14:creationId xmlns:p14="http://schemas.microsoft.com/office/powerpoint/2010/main" val="114117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Private Part Reference Approach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1295400"/>
            <a:ext cx="4901214" cy="5021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82575" algn="l"/>
                <a:tab pos="574675" algn="l"/>
                <a:tab pos="857250" algn="l"/>
              </a:tabLst>
            </a:pPr>
            <a:r>
              <a:rPr lang="en-US" sz="1400" b="1" i="0" kern="1200" noProof="1" smtClean="0">
                <a:latin typeface="Calibri" panose="020F0502020204030204" pitchFamily="34" charset="0"/>
              </a:rPr>
              <a:t>package </a:t>
            </a:r>
            <a:r>
              <a:rPr lang="en-US" sz="1400" i="0" kern="1200" noProof="1" smtClean="0">
                <a:latin typeface="Calibri" panose="020F0502020204030204" pitchFamily="34" charset="0"/>
              </a:rPr>
              <a:t>P </a:t>
            </a:r>
            <a:r>
              <a:rPr lang="en-US" sz="1400" b="1" i="0" kern="1200" noProof="1" smtClean="0">
                <a:latin typeface="Calibri" panose="020F0502020204030204" pitchFamily="34" charset="0"/>
              </a:rPr>
              <a:t>is</a:t>
            </a:r>
          </a:p>
          <a:p>
            <a:pPr>
              <a:spcBef>
                <a:spcPts val="1200"/>
              </a:spcBef>
              <a:tabLst>
                <a:tab pos="282575" algn="l"/>
                <a:tab pos="574675" algn="l"/>
                <a:tab pos="85725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	type </a:t>
            </a:r>
            <a:r>
              <a:rPr lang="en-US" sz="1400" noProof="1" smtClean="0">
                <a:latin typeface="Calibri" panose="020F0502020204030204" pitchFamily="34" charset="0"/>
              </a:rPr>
              <a:t>T </a:t>
            </a:r>
            <a:r>
              <a:rPr lang="en-US" sz="1400" b="1" noProof="1" smtClean="0">
                <a:latin typeface="Calibri" panose="020F0502020204030204" pitchFamily="34" charset="0"/>
              </a:rPr>
              <a:t>is private</a:t>
            </a:r>
            <a:r>
              <a:rPr lang="en-US" sz="1400" noProof="1" smtClean="0">
                <a:latin typeface="Calibri" panose="020F0502020204030204" pitchFamily="34" charset="0"/>
              </a:rPr>
              <a:t>;</a:t>
            </a:r>
          </a:p>
          <a:p>
            <a:pPr>
              <a:spcBef>
                <a:spcPts val="1200"/>
              </a:spcBef>
              <a:tabLst>
                <a:tab pos="282575" algn="l"/>
                <a:tab pos="574675" algn="l"/>
                <a:tab pos="857250" algn="l"/>
              </a:tabLst>
            </a:pPr>
            <a:r>
              <a:rPr lang="en-US" sz="1400" b="1" i="0" kern="1200" noProof="1" smtClean="0">
                <a:latin typeface="Calibri" panose="020F0502020204030204" pitchFamily="34" charset="0"/>
              </a:rPr>
              <a:t>	procedure </a:t>
            </a:r>
            <a:r>
              <a:rPr lang="en-US" sz="1400" i="0" kern="1200" noProof="1" smtClean="0">
                <a:latin typeface="Calibri" panose="020F0502020204030204" pitchFamily="34" charset="0"/>
              </a:rPr>
              <a:t>Q (This : T) </a:t>
            </a:r>
            <a:r>
              <a:rPr lang="en-US" sz="1400" b="1" i="0" kern="1200" noProof="1" smtClean="0">
                <a:latin typeface="Calibri" panose="020F0502020204030204" pitchFamily="34" charset="0"/>
              </a:rPr>
              <a:t>with</a:t>
            </a:r>
          </a:p>
          <a:p>
            <a:pPr>
              <a:spcBef>
                <a:spcPts val="300"/>
              </a:spcBef>
              <a:tabLst>
                <a:tab pos="282575" algn="l"/>
                <a:tab pos="574675" algn="l"/>
                <a:tab pos="85725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	Pre =&gt; This.Total &gt; 0;</a:t>
            </a:r>
          </a:p>
          <a:p>
            <a:pPr>
              <a:tabLst>
                <a:tab pos="282575" algn="l"/>
                <a:tab pos="574675" algn="l"/>
                <a:tab pos="85725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…</a:t>
            </a:r>
          </a:p>
          <a:p>
            <a:pPr>
              <a:tabLst>
                <a:tab pos="282575" algn="l"/>
                <a:tab pos="574675" algn="l"/>
                <a:tab pos="857250" algn="l"/>
              </a:tabLst>
            </a:pPr>
            <a:endParaRPr lang="en-US" sz="1400" noProof="1" smtClean="0">
              <a:latin typeface="Calibri" panose="020F0502020204030204" pitchFamily="34" charset="0"/>
            </a:endParaRPr>
          </a:p>
          <a:p>
            <a:pPr>
              <a:tabLst>
                <a:tab pos="282575" algn="l"/>
                <a:tab pos="574675" algn="l"/>
                <a:tab pos="85725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</a:t>
            </a:r>
            <a:r>
              <a:rPr lang="en-US" sz="1400" b="1" noProof="1" smtClean="0">
                <a:latin typeface="Calibri" panose="020F0502020204030204" pitchFamily="34" charset="0"/>
              </a:rPr>
              <a:t>function </a:t>
            </a:r>
            <a:r>
              <a:rPr lang="en-US" sz="1400" noProof="1" smtClean="0">
                <a:latin typeface="Calibri" panose="020F0502020204030204" pitchFamily="34" charset="0"/>
              </a:rPr>
              <a:t>Current_Total (This : T) </a:t>
            </a:r>
            <a:r>
              <a:rPr lang="en-US" sz="1400" b="1" noProof="1" smtClean="0">
                <a:latin typeface="Calibri" panose="020F0502020204030204" pitchFamily="34" charset="0"/>
              </a:rPr>
              <a:t>return </a:t>
            </a:r>
            <a:r>
              <a:rPr lang="en-US" sz="1400" noProof="1" smtClean="0">
                <a:latin typeface="Calibri" panose="020F0502020204030204" pitchFamily="34" charset="0"/>
              </a:rPr>
              <a:t>Integer;</a:t>
            </a:r>
          </a:p>
          <a:p>
            <a:pPr>
              <a:tabLst>
                <a:tab pos="282575" algn="l"/>
                <a:tab pos="574675" algn="l"/>
                <a:tab pos="85725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…</a:t>
            </a:r>
          </a:p>
          <a:p>
            <a:pPr>
              <a:spcBef>
                <a:spcPts val="1200"/>
              </a:spcBef>
              <a:tabLst>
                <a:tab pos="282575" algn="l"/>
                <a:tab pos="574675" algn="l"/>
                <a:tab pos="857250" algn="l"/>
              </a:tabLst>
            </a:pPr>
            <a:r>
              <a:rPr lang="en-US" sz="1400" b="1" noProof="1">
                <a:latin typeface="Calibri" panose="020F0502020204030204" pitchFamily="34" charset="0"/>
              </a:rPr>
              <a:t>	procedure </a:t>
            </a:r>
            <a:r>
              <a:rPr lang="en-US" sz="1400" noProof="1" smtClean="0">
                <a:latin typeface="Calibri" panose="020F0502020204030204" pitchFamily="34" charset="0"/>
              </a:rPr>
              <a:t>R </a:t>
            </a:r>
            <a:r>
              <a:rPr lang="en-US" sz="1400" noProof="1">
                <a:latin typeface="Calibri" panose="020F0502020204030204" pitchFamily="34" charset="0"/>
              </a:rPr>
              <a:t>(This : T) </a:t>
            </a:r>
            <a:r>
              <a:rPr lang="en-US" sz="1400" b="1" noProof="1">
                <a:latin typeface="Calibri" panose="020F0502020204030204" pitchFamily="34" charset="0"/>
              </a:rPr>
              <a:t>with</a:t>
            </a:r>
          </a:p>
          <a:p>
            <a:pPr>
              <a:spcBef>
                <a:spcPts val="300"/>
              </a:spcBef>
              <a:tabLst>
                <a:tab pos="282575" algn="l"/>
                <a:tab pos="574675" algn="l"/>
                <a:tab pos="857250" algn="l"/>
              </a:tabLst>
            </a:pPr>
            <a:r>
              <a:rPr lang="en-US" sz="1400" noProof="1">
                <a:latin typeface="Calibri" panose="020F0502020204030204" pitchFamily="34" charset="0"/>
              </a:rPr>
              <a:t>		Pre =&gt; </a:t>
            </a:r>
            <a:r>
              <a:rPr lang="en-US" sz="1400" noProof="1" smtClean="0">
                <a:latin typeface="Calibri" panose="020F0502020204030204" pitchFamily="34" charset="0"/>
              </a:rPr>
              <a:t>Current_Total (This) </a:t>
            </a:r>
            <a:r>
              <a:rPr lang="en-US" sz="1400" noProof="1">
                <a:latin typeface="Calibri" panose="020F0502020204030204" pitchFamily="34" charset="0"/>
              </a:rPr>
              <a:t>&gt; 0;</a:t>
            </a:r>
          </a:p>
          <a:p>
            <a:pPr>
              <a:tabLst>
                <a:tab pos="282575" algn="l"/>
                <a:tab pos="574675" algn="l"/>
                <a:tab pos="85725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…</a:t>
            </a:r>
          </a:p>
          <a:p>
            <a:pPr>
              <a:spcBef>
                <a:spcPts val="600"/>
              </a:spcBef>
              <a:tabLst>
                <a:tab pos="282575" algn="l"/>
                <a:tab pos="574675" algn="l"/>
                <a:tab pos="857250" algn="l"/>
              </a:tabLst>
            </a:pPr>
            <a:r>
              <a:rPr lang="en-US" sz="1400" b="1" i="0" kern="1200" noProof="1" smtClean="0">
                <a:latin typeface="Calibri" panose="020F0502020204030204" pitchFamily="34" charset="0"/>
              </a:rPr>
              <a:t>private</a:t>
            </a:r>
          </a:p>
          <a:p>
            <a:pPr>
              <a:spcBef>
                <a:spcPts val="600"/>
              </a:spcBef>
              <a:tabLst>
                <a:tab pos="282575" algn="l"/>
                <a:tab pos="574675" algn="l"/>
                <a:tab pos="85725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	type </a:t>
            </a:r>
            <a:r>
              <a:rPr lang="en-US" sz="1400" noProof="1" smtClean="0">
                <a:latin typeface="Calibri" panose="020F0502020204030204" pitchFamily="34" charset="0"/>
              </a:rPr>
              <a:t>T </a:t>
            </a:r>
            <a:r>
              <a:rPr lang="en-US" sz="1400" b="1" noProof="1" smtClean="0">
                <a:latin typeface="Calibri" panose="020F0502020204030204" pitchFamily="34" charset="0"/>
              </a:rPr>
              <a:t>is record</a:t>
            </a:r>
          </a:p>
          <a:p>
            <a:pPr>
              <a:spcBef>
                <a:spcPts val="400"/>
              </a:spcBef>
              <a:tabLst>
                <a:tab pos="282575" algn="l"/>
                <a:tab pos="574675" algn="l"/>
                <a:tab pos="857250" algn="l"/>
              </a:tabLst>
            </a:pPr>
            <a:r>
              <a:rPr lang="en-US" sz="1400" i="0" kern="1200" noProof="1" smtClean="0">
                <a:latin typeface="Calibri" panose="020F0502020204030204" pitchFamily="34" charset="0"/>
              </a:rPr>
              <a:t>		Total : Natural ;</a:t>
            </a:r>
          </a:p>
          <a:p>
            <a:pPr>
              <a:tabLst>
                <a:tab pos="282575" algn="l"/>
                <a:tab pos="574675" algn="l"/>
                <a:tab pos="85725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		…</a:t>
            </a:r>
          </a:p>
          <a:p>
            <a:pPr>
              <a:tabLst>
                <a:tab pos="282575" algn="l"/>
                <a:tab pos="574675" algn="l"/>
                <a:tab pos="857250" algn="l"/>
              </a:tabLst>
            </a:pPr>
            <a:r>
              <a:rPr lang="en-US" sz="1400" b="1" i="0" kern="1200" noProof="1" smtClean="0">
                <a:latin typeface="Calibri" panose="020F0502020204030204" pitchFamily="34" charset="0"/>
              </a:rPr>
              <a:t>	end record</a:t>
            </a:r>
            <a:r>
              <a:rPr lang="en-US" sz="1400" i="0" kern="1200" noProof="1" smtClean="0">
                <a:latin typeface="Calibri" panose="020F0502020204030204" pitchFamily="34" charset="0"/>
              </a:rPr>
              <a:t>;</a:t>
            </a:r>
          </a:p>
          <a:p>
            <a:pPr>
              <a:spcBef>
                <a:spcPts val="1200"/>
              </a:spcBef>
              <a:tabLst>
                <a:tab pos="282575" algn="l"/>
                <a:tab pos="574675" algn="l"/>
                <a:tab pos="85725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	function </a:t>
            </a:r>
            <a:r>
              <a:rPr lang="en-US" sz="1400" noProof="1">
                <a:latin typeface="Calibri" panose="020F0502020204030204" pitchFamily="34" charset="0"/>
              </a:rPr>
              <a:t>Current_Total (This : T) </a:t>
            </a:r>
            <a:r>
              <a:rPr lang="en-US" sz="1400" b="1" noProof="1">
                <a:latin typeface="Calibri" panose="020F0502020204030204" pitchFamily="34" charset="0"/>
              </a:rPr>
              <a:t>return </a:t>
            </a:r>
            <a:r>
              <a:rPr lang="en-US" sz="1400" noProof="1" smtClean="0">
                <a:latin typeface="Calibri" panose="020F0502020204030204" pitchFamily="34" charset="0"/>
              </a:rPr>
              <a:t>Integer</a:t>
            </a:r>
            <a:r>
              <a:rPr lang="en-US" sz="1400" noProof="1">
                <a:latin typeface="Calibri" panose="020F0502020204030204" pitchFamily="34" charset="0"/>
              </a:rPr>
              <a:t> </a:t>
            </a:r>
            <a:r>
              <a:rPr lang="en-US" sz="1400" b="1" noProof="1" smtClean="0">
                <a:latin typeface="Calibri" panose="020F0502020204030204" pitchFamily="34" charset="0"/>
              </a:rPr>
              <a:t>is</a:t>
            </a:r>
            <a:r>
              <a:rPr lang="en-US" sz="1400" noProof="1" smtClean="0">
                <a:latin typeface="Calibri" panose="020F0502020204030204" pitchFamily="34" charset="0"/>
              </a:rPr>
              <a:t> (This.Total);</a:t>
            </a:r>
            <a:endParaRPr lang="en-US" sz="1400" i="0" kern="1200" noProof="1" smtClean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  <a:tabLst>
                <a:tab pos="282575" algn="l"/>
                <a:tab pos="574675" algn="l"/>
                <a:tab pos="85725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end </a:t>
            </a:r>
            <a:r>
              <a:rPr lang="en-US" sz="1400" noProof="1" smtClean="0">
                <a:latin typeface="Calibri" panose="020F0502020204030204" pitchFamily="34" charset="0"/>
              </a:rPr>
              <a:t>P;</a:t>
            </a:r>
            <a:endParaRPr lang="en-US" sz="1400" i="0" kern="1200" noProof="1" smtClean="0">
              <a:latin typeface="Calibri" panose="020F0502020204030204" pitchFamily="34" charset="0"/>
            </a:endParaRPr>
          </a:p>
        </p:txBody>
      </p:sp>
      <p:sp>
        <p:nvSpPr>
          <p:cNvPr id="9" name="Wave 8"/>
          <p:cNvSpPr/>
          <p:nvPr/>
        </p:nvSpPr>
        <p:spPr bwMode="auto">
          <a:xfrm>
            <a:off x="3257350" y="2318487"/>
            <a:ext cx="445932" cy="231577"/>
          </a:xfrm>
          <a:prstGeom prst="wave">
            <a:avLst>
              <a:gd name="adj1" fmla="val 6777"/>
              <a:gd name="adj2" fmla="val 0"/>
            </a:avLst>
          </a:prstGeom>
          <a:solidFill>
            <a:srgbClr val="FF5050">
              <a:alpha val="3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0" y="2196535"/>
            <a:ext cx="1061509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Not Legal</a:t>
            </a:r>
          </a:p>
        </p:txBody>
      </p:sp>
      <p:cxnSp>
        <p:nvCxnSpPr>
          <p:cNvPr id="7" name="Curved Connector 6"/>
          <p:cNvCxnSpPr>
            <a:stCxn id="6" idx="1"/>
            <a:endCxn id="8" idx="3"/>
          </p:cNvCxnSpPr>
          <p:nvPr/>
        </p:nvCxnSpPr>
        <p:spPr bwMode="auto">
          <a:xfrm rot="10800000" flipV="1">
            <a:off x="4267200" y="2365812"/>
            <a:ext cx="1066800" cy="6633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" name="Rectangle 7"/>
          <p:cNvSpPr/>
          <p:nvPr/>
        </p:nvSpPr>
        <p:spPr bwMode="auto">
          <a:xfrm>
            <a:off x="4114799" y="2365812"/>
            <a:ext cx="152401" cy="13266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5050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017153" y="3793880"/>
            <a:ext cx="684803" cy="3385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Legal</a:t>
            </a:r>
          </a:p>
        </p:txBody>
      </p:sp>
      <p:cxnSp>
        <p:nvCxnSpPr>
          <p:cNvPr id="19" name="Curved Connector 18"/>
          <p:cNvCxnSpPr>
            <a:stCxn id="18" idx="1"/>
            <a:endCxn id="20" idx="3"/>
          </p:cNvCxnSpPr>
          <p:nvPr/>
        </p:nvCxnSpPr>
        <p:spPr bwMode="auto">
          <a:xfrm rot="10800000">
            <a:off x="4950355" y="3896823"/>
            <a:ext cx="1066799" cy="6633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0" name="Rectangle 19"/>
          <p:cNvSpPr/>
          <p:nvPr/>
        </p:nvSpPr>
        <p:spPr bwMode="auto">
          <a:xfrm>
            <a:off x="4797953" y="3830489"/>
            <a:ext cx="152401" cy="13266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5050"/>
                </a:solidFill>
              </a14:hiddenFill>
            </a:ext>
          </a:extLst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2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Preconditions Or Explicit Checks?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Logically part of the spec so should be textually too</a:t>
            </a:r>
          </a:p>
          <a:p>
            <a:pPr lvl="1"/>
            <a:r>
              <a:rPr lang="en-US" dirty="0" smtClean="0"/>
              <a:t>Otherwise clients must examine the body, violating abstraction</a:t>
            </a:r>
          </a:p>
          <a:p>
            <a:r>
              <a:rPr lang="en-US" dirty="0" smtClean="0"/>
              <a:t>Never both: a </a:t>
            </a:r>
            <a:r>
              <a:rPr lang="en-US" dirty="0"/>
              <a:t>subprogram body should never test it’s own </a:t>
            </a:r>
            <a:r>
              <a:rPr lang="en-US" dirty="0" smtClean="0"/>
              <a:t>preconditions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57969" y="3767724"/>
            <a:ext cx="4021486" cy="2149306"/>
            <a:chOff x="157969" y="3673275"/>
            <a:chExt cx="4021486" cy="2149306"/>
          </a:xfrm>
        </p:grpSpPr>
        <p:sp>
          <p:nvSpPr>
            <p:cNvPr id="9" name="Double Wave 8"/>
            <p:cNvSpPr/>
            <p:nvPr/>
          </p:nvSpPr>
          <p:spPr bwMode="auto">
            <a:xfrm>
              <a:off x="859809" y="4378213"/>
              <a:ext cx="1676400" cy="304800"/>
            </a:xfrm>
            <a:prstGeom prst="doubleWave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7969" y="3673275"/>
              <a:ext cx="4021486" cy="214930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pPr>
                <a:tabLst>
                  <a:tab pos="227013" algn="l"/>
                  <a:tab pos="461963" algn="l"/>
                  <a:tab pos="860425" algn="l"/>
                  <a:tab pos="1258888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type </a:t>
              </a:r>
              <a:r>
                <a:rPr lang="en-US" sz="1400" noProof="1" smtClean="0">
                  <a:latin typeface="Calibri" pitchFamily="34" charset="0"/>
                </a:rPr>
                <a:t>Stack </a:t>
              </a:r>
              <a:r>
                <a:rPr lang="en-US" sz="1400" b="1" noProof="1" smtClean="0">
                  <a:latin typeface="Calibri" pitchFamily="34" charset="0"/>
                </a:rPr>
                <a:t>is limited private</a:t>
              </a:r>
              <a:r>
                <a:rPr lang="en-US" sz="1400" noProof="1" smtClean="0">
                  <a:latin typeface="Calibri" pitchFamily="34" charset="0"/>
                </a:rPr>
                <a:t>;</a:t>
              </a:r>
            </a:p>
            <a:p>
              <a:pPr>
                <a:tabLst>
                  <a:tab pos="227013" algn="l"/>
                  <a:tab pos="461963" algn="l"/>
                  <a:tab pos="860425" algn="l"/>
                  <a:tab pos="1258888" algn="l"/>
                </a:tabLst>
              </a:pPr>
              <a:endParaRPr lang="en-US" sz="1400" b="1" noProof="1" smtClean="0">
                <a:latin typeface="Calibri" pitchFamily="34" charset="0"/>
              </a:endParaRPr>
            </a:p>
            <a:p>
              <a:pPr>
                <a:tabLst>
                  <a:tab pos="227013" algn="l"/>
                  <a:tab pos="461963" algn="l"/>
                  <a:tab pos="860425" algn="l"/>
                  <a:tab pos="1258888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procedure </a:t>
              </a:r>
              <a:r>
                <a:rPr lang="en-US" sz="1400" noProof="1" smtClean="0">
                  <a:latin typeface="Calibri" pitchFamily="34" charset="0"/>
                </a:rPr>
                <a:t>Push (This : </a:t>
              </a:r>
              <a:r>
                <a:rPr lang="en-US" sz="1400" b="1" noProof="1" smtClean="0">
                  <a:latin typeface="Calibri" pitchFamily="34" charset="0"/>
                </a:rPr>
                <a:t>in out </a:t>
              </a:r>
              <a:r>
                <a:rPr lang="en-US" sz="1400" noProof="1" smtClean="0">
                  <a:latin typeface="Calibri" pitchFamily="34" charset="0"/>
                </a:rPr>
                <a:t>Stack;  Value : Content)</a:t>
              </a:r>
            </a:p>
            <a:p>
              <a:pPr>
                <a:spcBef>
                  <a:spcPts val="400"/>
                </a:spcBef>
                <a:tabLst>
                  <a:tab pos="227013" algn="l"/>
                  <a:tab pos="631825" algn="l"/>
                  <a:tab pos="10318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</a:t>
              </a:r>
              <a:r>
                <a:rPr lang="en-US" sz="1400" b="1" noProof="1" smtClean="0">
                  <a:latin typeface="Calibri" pitchFamily="34" charset="0"/>
                </a:rPr>
                <a:t>with</a:t>
              </a:r>
              <a:r>
                <a:rPr lang="en-US" sz="1400" noProof="1" smtClean="0">
                  <a:latin typeface="Calibri" pitchFamily="34" charset="0"/>
                </a:rPr>
                <a:t>	Pre  	=&gt; </a:t>
              </a:r>
              <a:r>
                <a:rPr lang="en-US" sz="1400" b="1" noProof="1" smtClean="0">
                  <a:latin typeface="Calibri" pitchFamily="34" charset="0"/>
                </a:rPr>
                <a:t>not </a:t>
              </a:r>
              <a:r>
                <a:rPr lang="en-US" sz="1400" noProof="1" smtClean="0">
                  <a:latin typeface="Calibri" pitchFamily="34" charset="0"/>
                </a:rPr>
                <a:t>Full (This),</a:t>
              </a:r>
            </a:p>
            <a:p>
              <a:pPr>
                <a:spcBef>
                  <a:spcPts val="400"/>
                </a:spcBef>
                <a:tabLst>
                  <a:tab pos="227013" algn="l"/>
                  <a:tab pos="631825" algn="l"/>
                  <a:tab pos="103187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	Post	=&gt; …</a:t>
              </a:r>
            </a:p>
            <a:p>
              <a:pPr>
                <a:spcBef>
                  <a:spcPts val="400"/>
                </a:spcBef>
                <a:spcAft>
                  <a:spcPts val="600"/>
                </a:spcAft>
                <a:tabLst>
                  <a:tab pos="227013" algn="l"/>
                  <a:tab pos="461963" algn="l"/>
                  <a:tab pos="860425" algn="l"/>
                  <a:tab pos="120332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…</a:t>
              </a:r>
            </a:p>
            <a:p>
              <a:pPr>
                <a:spcBef>
                  <a:spcPts val="400"/>
                </a:spcBef>
                <a:tabLst>
                  <a:tab pos="227013" algn="l"/>
                  <a:tab pos="461963" algn="l"/>
                  <a:tab pos="860425" algn="l"/>
                  <a:tab pos="120332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function </a:t>
              </a:r>
              <a:r>
                <a:rPr lang="en-US" sz="1400" noProof="1" smtClean="0">
                  <a:latin typeface="Calibri" pitchFamily="34" charset="0"/>
                </a:rPr>
                <a:t>Full (This : Stack) </a:t>
              </a:r>
              <a:r>
                <a:rPr lang="en-US" sz="1400" b="1" noProof="1" smtClean="0">
                  <a:latin typeface="Calibri" pitchFamily="34" charset="0"/>
                </a:rPr>
                <a:t>return </a:t>
              </a:r>
              <a:r>
                <a:rPr lang="en-US" sz="1400" noProof="1" smtClean="0">
                  <a:latin typeface="Calibri" pitchFamily="34" charset="0"/>
                </a:rPr>
                <a:t>Boolean;</a:t>
              </a:r>
            </a:p>
            <a:p>
              <a:pPr>
                <a:spcBef>
                  <a:spcPts val="400"/>
                </a:spcBef>
                <a:tabLst>
                  <a:tab pos="227013" algn="l"/>
                  <a:tab pos="461963" algn="l"/>
                  <a:tab pos="860425" algn="l"/>
                  <a:tab pos="120332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…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806169" y="3674109"/>
            <a:ext cx="4179863" cy="2336537"/>
            <a:chOff x="4800600" y="4240105"/>
            <a:chExt cx="4179863" cy="2336537"/>
          </a:xfrm>
        </p:grpSpPr>
        <p:sp>
          <p:nvSpPr>
            <p:cNvPr id="11" name="Double Wave 10"/>
            <p:cNvSpPr/>
            <p:nvPr/>
          </p:nvSpPr>
          <p:spPr bwMode="auto">
            <a:xfrm>
              <a:off x="5105400" y="5013056"/>
              <a:ext cx="1524000" cy="762000"/>
            </a:xfrm>
            <a:prstGeom prst="doubleWave">
              <a:avLst>
                <a:gd name="adj1" fmla="val 2420"/>
                <a:gd name="adj2" fmla="val 0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4800600" y="4240105"/>
              <a:ext cx="4179863" cy="2336537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marL="3175" lvl="1" eaLnBrk="0" hangingPunct="0">
                <a:spcAft>
                  <a:spcPts val="600"/>
                </a:spcAft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…</a:t>
              </a:r>
            </a:p>
            <a:p>
              <a:pPr marL="3175" lvl="1" eaLnBrk="0" hangingPunct="0"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procedure </a:t>
              </a:r>
              <a:r>
                <a:rPr lang="en-US" sz="1400" noProof="1" smtClean="0">
                  <a:latin typeface="Calibri" pitchFamily="34" charset="0"/>
                </a:rPr>
                <a:t>Push </a:t>
              </a:r>
              <a:r>
                <a:rPr lang="en-US" sz="1400" noProof="1">
                  <a:latin typeface="Calibri" pitchFamily="34" charset="0"/>
                </a:rPr>
                <a:t>(This : </a:t>
              </a:r>
              <a:r>
                <a:rPr lang="en-US" sz="1400" b="1" noProof="1">
                  <a:latin typeface="Calibri" pitchFamily="34" charset="0"/>
                </a:rPr>
                <a:t>in out </a:t>
              </a:r>
              <a:r>
                <a:rPr lang="en-US" sz="1400" noProof="1">
                  <a:latin typeface="Calibri" pitchFamily="34" charset="0"/>
                </a:rPr>
                <a:t>Stack;  Value : Content) </a:t>
              </a:r>
              <a:r>
                <a:rPr lang="en-US" sz="1400" b="1" noProof="1" smtClean="0">
                  <a:latin typeface="Calibri" pitchFamily="34" charset="0"/>
                </a:rPr>
                <a:t>is</a:t>
              </a:r>
              <a:endParaRPr lang="en-US" sz="1400" noProof="1" smtClean="0">
                <a:latin typeface="Calibri" pitchFamily="34" charset="0"/>
              </a:endParaRPr>
            </a:p>
            <a:p>
              <a:pPr marL="3175" lvl="1" eaLnBrk="0" hangingPunct="0"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begin</a:t>
              </a:r>
              <a:endParaRPr lang="en-US" sz="1400" noProof="1" smtClean="0">
                <a:latin typeface="Calibri" pitchFamily="34" charset="0"/>
              </a:endParaRPr>
            </a:p>
            <a:p>
              <a:pPr marL="0" lvl="2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	if </a:t>
              </a:r>
              <a:r>
                <a:rPr lang="en-US" sz="1400" noProof="1" smtClean="0">
                  <a:latin typeface="Calibri" pitchFamily="34" charset="0"/>
                </a:rPr>
                <a:t>Full (This) </a:t>
              </a:r>
              <a:r>
                <a:rPr lang="en-US" sz="1400" b="1" noProof="1" smtClean="0">
                  <a:latin typeface="Calibri" pitchFamily="34" charset="0"/>
                </a:rPr>
                <a:t>then</a:t>
              </a:r>
              <a:endParaRPr lang="en-US" sz="1400" noProof="1" smtClean="0">
                <a:latin typeface="Calibri" pitchFamily="34" charset="0"/>
              </a:endParaRPr>
            </a:p>
            <a:p>
              <a:pPr marL="3175" lvl="3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 smtClean="0">
                  <a:solidFill>
                    <a:srgbClr val="0000CC"/>
                  </a:solidFill>
                  <a:latin typeface="Calibri" pitchFamily="34" charset="0"/>
                </a:rPr>
                <a:t>		</a:t>
              </a:r>
              <a:r>
                <a:rPr lang="en-US" sz="1400" b="1" noProof="1" smtClean="0">
                  <a:latin typeface="Calibri" pitchFamily="34" charset="0"/>
                </a:rPr>
                <a:t>raise </a:t>
              </a:r>
              <a:r>
                <a:rPr lang="en-US" sz="1400" noProof="1" smtClean="0">
                  <a:latin typeface="Calibri" pitchFamily="34" charset="0"/>
                </a:rPr>
                <a:t>Overflow;</a:t>
              </a:r>
            </a:p>
            <a:p>
              <a:pPr marL="0" lvl="2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	end if</a:t>
              </a:r>
              <a:r>
                <a:rPr lang="en-US" sz="1400" noProof="1" smtClean="0">
                  <a:latin typeface="Calibri" pitchFamily="34" charset="0"/>
                </a:rPr>
                <a:t>;</a:t>
              </a:r>
            </a:p>
            <a:p>
              <a:pPr marL="0" lvl="2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…</a:t>
              </a:r>
            </a:p>
            <a:p>
              <a:pPr marL="3175" lvl="1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end </a:t>
              </a:r>
              <a:r>
                <a:rPr lang="en-US" sz="1400" noProof="1" smtClean="0">
                  <a:latin typeface="Calibri" pitchFamily="34" charset="0"/>
                </a:rPr>
                <a:t>Push;</a:t>
              </a:r>
            </a:p>
            <a:p>
              <a:pPr marL="3175" lvl="1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…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178463" y="4673100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kern="1200" dirty="0" smtClean="0">
                <a:solidFill>
                  <a:srgbClr val="C00000"/>
                </a:solidFill>
              </a:rPr>
              <a:t>XOR</a:t>
            </a:r>
          </a:p>
        </p:txBody>
      </p:sp>
    </p:spTree>
    <p:extLst>
      <p:ext uri="{BB962C8B-B14F-4D97-AF65-F5344CB8AC3E}">
        <p14:creationId xmlns:p14="http://schemas.microsoft.com/office/powerpoint/2010/main" val="168843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Flexibility Advantage Over Explicit 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Pre/postconditions can be turned off</a:t>
            </a:r>
          </a:p>
          <a:p>
            <a:pPr lvl="1"/>
            <a:r>
              <a:rPr lang="en-US" dirty="0"/>
              <a:t>Like language-defined </a:t>
            </a:r>
            <a:r>
              <a:rPr lang="en-US" dirty="0" smtClean="0"/>
              <a:t>checks</a:t>
            </a:r>
          </a:p>
          <a:p>
            <a:r>
              <a:rPr lang="en-US" dirty="0" smtClean="0"/>
              <a:t>Explicit checks cannot be disabled except by changing the source text</a:t>
            </a:r>
          </a:p>
          <a:p>
            <a:pPr lvl="1"/>
            <a:r>
              <a:rPr lang="en-US" dirty="0" smtClean="0"/>
              <a:t>Conditional compilation via preprocessor (“</a:t>
            </a:r>
            <a:r>
              <a:rPr lang="en-US" dirty="0" err="1" smtClean="0"/>
              <a:t>ifdef</a:t>
            </a:r>
            <a:r>
              <a:rPr lang="en-US" dirty="0" smtClean="0"/>
              <a:t>”)</a:t>
            </a:r>
          </a:p>
          <a:p>
            <a:pPr lvl="1"/>
            <a:r>
              <a:rPr lang="en-US" dirty="0"/>
              <a:t>Conditional compilation via </a:t>
            </a:r>
            <a:r>
              <a:rPr lang="en-US" dirty="0" smtClean="0"/>
              <a:t>static Boolean constants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343400" y="3962400"/>
            <a:ext cx="4179863" cy="2805896"/>
            <a:chOff x="4806169" y="3962400"/>
            <a:chExt cx="4179863" cy="2805896"/>
          </a:xfrm>
        </p:grpSpPr>
        <p:sp>
          <p:nvSpPr>
            <p:cNvPr id="11" name="Double Wave 10"/>
            <p:cNvSpPr/>
            <p:nvPr/>
          </p:nvSpPr>
          <p:spPr bwMode="auto">
            <a:xfrm>
              <a:off x="5110969" y="4737237"/>
              <a:ext cx="1524000" cy="182416"/>
            </a:xfrm>
            <a:prstGeom prst="doubleWave">
              <a:avLst>
                <a:gd name="adj1" fmla="val 2420"/>
                <a:gd name="adj2" fmla="val 0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14:hiddenLine>
              </a:ext>
            </a:extLst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4806169" y="3962400"/>
              <a:ext cx="4179863" cy="280589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marL="3175" lvl="1" eaLnBrk="0" hangingPunct="0">
                <a:spcAft>
                  <a:spcPts val="600"/>
                </a:spcAft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…</a:t>
              </a:r>
            </a:p>
            <a:p>
              <a:pPr marL="3175" lvl="1" eaLnBrk="0" hangingPunct="0"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procedure </a:t>
              </a:r>
              <a:r>
                <a:rPr lang="en-US" sz="1400" noProof="1" smtClean="0">
                  <a:latin typeface="Calibri" pitchFamily="34" charset="0"/>
                </a:rPr>
                <a:t>Push </a:t>
              </a:r>
              <a:r>
                <a:rPr lang="en-US" sz="1400" noProof="1">
                  <a:latin typeface="Calibri" pitchFamily="34" charset="0"/>
                </a:rPr>
                <a:t>(This : </a:t>
              </a:r>
              <a:r>
                <a:rPr lang="en-US" sz="1400" b="1" noProof="1">
                  <a:latin typeface="Calibri" pitchFamily="34" charset="0"/>
                </a:rPr>
                <a:t>in out </a:t>
              </a:r>
              <a:r>
                <a:rPr lang="en-US" sz="1400" noProof="1">
                  <a:latin typeface="Calibri" pitchFamily="34" charset="0"/>
                </a:rPr>
                <a:t>Stack;  Value : Content) </a:t>
              </a:r>
              <a:r>
                <a:rPr lang="en-US" sz="1400" b="1" noProof="1" smtClean="0">
                  <a:latin typeface="Calibri" pitchFamily="34" charset="0"/>
                </a:rPr>
                <a:t>is</a:t>
              </a:r>
              <a:endParaRPr lang="en-US" sz="1400" noProof="1" smtClean="0">
                <a:latin typeface="Calibri" pitchFamily="34" charset="0"/>
              </a:endParaRPr>
            </a:p>
            <a:p>
              <a:pPr marL="3175" lvl="1" eaLnBrk="0" hangingPunct="0"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begin</a:t>
              </a:r>
            </a:p>
            <a:p>
              <a:pPr marL="3175" lvl="1" eaLnBrk="0" hangingPunct="0"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>
                  <a:latin typeface="Calibri" pitchFamily="34" charset="0"/>
                </a:rPr>
                <a:t>	</a:t>
              </a:r>
              <a:r>
                <a:rPr lang="en-US" sz="1400" b="1" noProof="1" smtClean="0">
                  <a:latin typeface="Calibri" pitchFamily="34" charset="0"/>
                </a:rPr>
                <a:t>if </a:t>
              </a:r>
              <a:r>
                <a:rPr lang="en-US" sz="1400" noProof="1" smtClean="0">
                  <a:latin typeface="Calibri" pitchFamily="34" charset="0"/>
                </a:rPr>
                <a:t>Debugging</a:t>
              </a:r>
              <a:r>
                <a:rPr lang="en-US" sz="1400" b="1" noProof="1" smtClean="0">
                  <a:latin typeface="Calibri" pitchFamily="34" charset="0"/>
                </a:rPr>
                <a:t> then</a:t>
              </a:r>
              <a:endParaRPr lang="en-US" sz="1400" noProof="1" smtClean="0">
                <a:latin typeface="Calibri" pitchFamily="34" charset="0"/>
              </a:endParaRPr>
            </a:p>
            <a:p>
              <a:pPr marL="0" lvl="2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		if </a:t>
              </a:r>
              <a:r>
                <a:rPr lang="en-US" sz="1400" noProof="1" smtClean="0">
                  <a:latin typeface="Calibri" pitchFamily="34" charset="0"/>
                </a:rPr>
                <a:t>Full (This) </a:t>
              </a:r>
              <a:r>
                <a:rPr lang="en-US" sz="1400" b="1" noProof="1" smtClean="0">
                  <a:latin typeface="Calibri" pitchFamily="34" charset="0"/>
                </a:rPr>
                <a:t>then</a:t>
              </a:r>
              <a:endParaRPr lang="en-US" sz="1400" noProof="1" smtClean="0">
                <a:latin typeface="Calibri" pitchFamily="34" charset="0"/>
              </a:endParaRPr>
            </a:p>
            <a:p>
              <a:pPr marL="3175" lvl="3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 smtClean="0">
                  <a:solidFill>
                    <a:srgbClr val="0000CC"/>
                  </a:solidFill>
                  <a:latin typeface="Calibri" pitchFamily="34" charset="0"/>
                </a:rPr>
                <a:t>			</a:t>
              </a:r>
              <a:r>
                <a:rPr lang="en-US" sz="1400" b="1" noProof="1" smtClean="0">
                  <a:latin typeface="Calibri" pitchFamily="34" charset="0"/>
                </a:rPr>
                <a:t>raise </a:t>
              </a:r>
              <a:r>
                <a:rPr lang="en-US" sz="1400" noProof="1" smtClean="0">
                  <a:latin typeface="Calibri" pitchFamily="34" charset="0"/>
                </a:rPr>
                <a:t>Overflow;</a:t>
              </a:r>
            </a:p>
            <a:p>
              <a:pPr marL="0" lvl="2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		end if</a:t>
              </a:r>
              <a:r>
                <a:rPr lang="en-US" sz="1400" noProof="1" smtClean="0">
                  <a:latin typeface="Calibri" pitchFamily="34" charset="0"/>
                </a:rPr>
                <a:t>;</a:t>
              </a:r>
            </a:p>
            <a:p>
              <a:pPr marL="0" lvl="2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>
                  <a:latin typeface="Calibri" pitchFamily="34" charset="0"/>
                </a:rPr>
                <a:t>	end if</a:t>
              </a:r>
              <a:r>
                <a:rPr lang="en-US" sz="1400" noProof="1">
                  <a:latin typeface="Calibri" pitchFamily="34" charset="0"/>
                </a:rPr>
                <a:t>;</a:t>
              </a:r>
            </a:p>
            <a:p>
              <a:pPr marL="0" lvl="2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	…</a:t>
              </a:r>
            </a:p>
            <a:p>
              <a:pPr marL="3175" lvl="1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b="1" noProof="1" smtClean="0">
                  <a:latin typeface="Calibri" pitchFamily="34" charset="0"/>
                </a:rPr>
                <a:t>end </a:t>
              </a:r>
              <a:r>
                <a:rPr lang="en-US" sz="1400" noProof="1" smtClean="0">
                  <a:latin typeface="Calibri" pitchFamily="34" charset="0"/>
                </a:rPr>
                <a:t>Push;</a:t>
              </a:r>
            </a:p>
            <a:p>
              <a:pPr marL="3175" lvl="1" eaLnBrk="0" hangingPunct="0">
                <a:spcBef>
                  <a:spcPts val="300"/>
                </a:spcBef>
                <a:tabLst>
                  <a:tab pos="287338" algn="l"/>
                  <a:tab pos="573088" algn="l"/>
                  <a:tab pos="860425" algn="l"/>
                </a:tabLst>
              </a:pPr>
              <a:r>
                <a:rPr lang="en-US" sz="1400" noProof="1" smtClean="0">
                  <a:latin typeface="Calibri" pitchFamily="34" charset="0"/>
                </a:rPr>
                <a:t>…</a:t>
              </a:r>
            </a:p>
          </p:txBody>
        </p:sp>
      </p:grp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54760" y="4787285"/>
            <a:ext cx="3279040" cy="851515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175" lvl="1" eaLnBrk="0" hangingPunct="0">
              <a:spcAft>
                <a:spcPts val="600"/>
              </a:spcAft>
              <a:tabLst>
                <a:tab pos="287338" algn="l"/>
                <a:tab pos="573088" algn="l"/>
                <a:tab pos="860425" algn="l"/>
              </a:tabLst>
            </a:pPr>
            <a:r>
              <a:rPr lang="en-US" sz="1400" noProof="1" smtClean="0">
                <a:latin typeface="Calibri" pitchFamily="34" charset="0"/>
              </a:rPr>
              <a:t>…</a:t>
            </a:r>
          </a:p>
          <a:p>
            <a:pPr marL="3175" lvl="1" eaLnBrk="0" hangingPunct="0">
              <a:tabLst>
                <a:tab pos="287338" algn="l"/>
                <a:tab pos="573088" algn="l"/>
                <a:tab pos="860425" algn="l"/>
              </a:tabLst>
            </a:pPr>
            <a:r>
              <a:rPr lang="en-US" sz="1400" b="1" noProof="1" smtClean="0">
                <a:latin typeface="Calibri" pitchFamily="34" charset="0"/>
              </a:rPr>
              <a:t>	</a:t>
            </a:r>
            <a:r>
              <a:rPr lang="en-US" sz="1400" noProof="1" smtClean="0">
                <a:latin typeface="Calibri" pitchFamily="34" charset="0"/>
              </a:rPr>
              <a:t>Debugging : </a:t>
            </a:r>
            <a:r>
              <a:rPr lang="en-US" sz="1400" b="1" noProof="1" smtClean="0">
                <a:latin typeface="Calibri" pitchFamily="34" charset="0"/>
              </a:rPr>
              <a:t>constant </a:t>
            </a:r>
            <a:r>
              <a:rPr lang="en-US" sz="1400" noProof="1" smtClean="0">
                <a:latin typeface="Calibri" pitchFamily="34" charset="0"/>
              </a:rPr>
              <a:t>Boolean := True;</a:t>
            </a:r>
          </a:p>
          <a:p>
            <a:pPr marL="3175" lvl="1" eaLnBrk="0" hangingPunct="0">
              <a:spcBef>
                <a:spcPts val="300"/>
              </a:spcBef>
              <a:tabLst>
                <a:tab pos="287338" algn="l"/>
                <a:tab pos="573088" algn="l"/>
                <a:tab pos="860425" algn="l"/>
              </a:tabLst>
            </a:pPr>
            <a:r>
              <a:rPr lang="en-US" sz="1400" noProof="1" smtClean="0">
                <a:latin typeface="Calibri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52040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Enabling/Disabling Contract 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Can be assertion-specific or apply to all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Does not affect procedures in </a:t>
            </a:r>
            <a:r>
              <a:rPr lang="en-US" dirty="0" err="1" smtClean="0"/>
              <a:t>Ada.Assertions</a:t>
            </a:r>
            <a:endParaRPr lang="en-US" dirty="0" smtClean="0"/>
          </a:p>
          <a:p>
            <a:r>
              <a:rPr lang="en-US" dirty="0" smtClean="0"/>
              <a:t>Vendors almost certainly offer a compiler switch</a:t>
            </a:r>
          </a:p>
          <a:p>
            <a:pPr lvl="1"/>
            <a:r>
              <a:rPr lang="en-US" smtClean="0"/>
              <a:t>GNAT: </a:t>
            </a:r>
            <a:r>
              <a:rPr lang="en-US" dirty="0" smtClean="0"/>
              <a:t>“-</a:t>
            </a:r>
            <a:r>
              <a:rPr lang="en-US" dirty="0" err="1" smtClean="0"/>
              <a:t>gnata</a:t>
            </a:r>
            <a:r>
              <a:rPr lang="en-US" dirty="0" smtClean="0"/>
              <a:t>” enables all </a:t>
            </a:r>
            <a:r>
              <a:rPr lang="en-US" dirty="0"/>
              <a:t>assertions (</a:t>
            </a:r>
            <a:r>
              <a:rPr lang="en-US" dirty="0" smtClean="0"/>
              <a:t>disabled otherwise)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13659" y="2469258"/>
            <a:ext cx="348845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tabLst>
                <a:tab pos="288925" algn="l"/>
              </a:tabLst>
            </a:pPr>
            <a:r>
              <a:rPr lang="en-US" sz="1400" b="1" noProof="1" smtClean="0"/>
              <a:t>pragma </a:t>
            </a:r>
            <a:r>
              <a:rPr lang="en-US" sz="1400" noProof="1" smtClean="0"/>
              <a:t>Assertion_Policy (</a:t>
            </a:r>
          </a:p>
          <a:p>
            <a:pPr>
              <a:spcBef>
                <a:spcPts val="600"/>
              </a:spcBef>
              <a:tabLst>
                <a:tab pos="288925" algn="l"/>
              </a:tabLst>
            </a:pPr>
            <a:r>
              <a:rPr lang="en-US" sz="1400" i="1" noProof="1" smtClean="0"/>
              <a:t>	assertion_</a:t>
            </a:r>
            <a:r>
              <a:rPr lang="en-US" sz="1400" noProof="1" smtClean="0"/>
              <a:t>name =&gt; </a:t>
            </a:r>
            <a:r>
              <a:rPr lang="en-US" sz="1400" i="1" noProof="1" smtClean="0"/>
              <a:t>policy_</a:t>
            </a:r>
            <a:r>
              <a:rPr lang="en-US" sz="1400" noProof="1" smtClean="0"/>
              <a:t>name</a:t>
            </a:r>
          </a:p>
          <a:p>
            <a:pPr>
              <a:spcBef>
                <a:spcPts val="600"/>
              </a:spcBef>
              <a:tabLst>
                <a:tab pos="288925" algn="l"/>
              </a:tabLst>
            </a:pPr>
            <a:r>
              <a:rPr lang="en-US" sz="1400" noProof="1" smtClean="0"/>
              <a:t>	{, </a:t>
            </a:r>
            <a:r>
              <a:rPr lang="en-US" sz="1400" i="1" noProof="1" smtClean="0"/>
              <a:t>assertion_</a:t>
            </a:r>
            <a:r>
              <a:rPr lang="en-US" sz="1400" noProof="1" smtClean="0"/>
              <a:t>name =&gt; </a:t>
            </a:r>
            <a:r>
              <a:rPr lang="en-US" sz="1400" i="1" noProof="1" smtClean="0"/>
              <a:t>policy_</a:t>
            </a:r>
            <a:r>
              <a:rPr lang="en-US" sz="1400" noProof="1" smtClean="0"/>
              <a:t>name}  );</a:t>
            </a:r>
            <a:endParaRPr lang="en-US" sz="1400" i="0" kern="1200" noProof="1" smtClean="0"/>
          </a:p>
        </p:txBody>
      </p:sp>
      <p:sp>
        <p:nvSpPr>
          <p:cNvPr id="5" name="TextBox 4"/>
          <p:cNvSpPr txBox="1"/>
          <p:nvPr/>
        </p:nvSpPr>
        <p:spPr bwMode="ltGray">
          <a:xfrm>
            <a:off x="6359228" y="2196217"/>
            <a:ext cx="1745991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Check </a:t>
            </a:r>
            <a:r>
              <a:rPr lang="en-US" sz="1600" dirty="0" smtClean="0"/>
              <a:t>or</a:t>
            </a:r>
            <a:r>
              <a:rPr lang="en-US" sz="1600" b="1" dirty="0" smtClean="0"/>
              <a:t> Ignore</a:t>
            </a:r>
            <a:endParaRPr lang="en-US" sz="1600" b="1" i="0" kern="1200" dirty="0" smtClean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 bwMode="ltGray">
          <a:xfrm>
            <a:off x="6172200" y="3148280"/>
            <a:ext cx="2451286" cy="1323439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600" b="1" noProof="1" smtClean="0"/>
              <a:t>Assert</a:t>
            </a:r>
            <a:r>
              <a:rPr lang="en-US" sz="1600" noProof="1" smtClean="0"/>
              <a:t>, </a:t>
            </a:r>
            <a:r>
              <a:rPr lang="en-US" sz="1600" b="1" noProof="1"/>
              <a:t>Pre</a:t>
            </a:r>
            <a:r>
              <a:rPr lang="en-US" sz="1600" noProof="1"/>
              <a:t>, </a:t>
            </a:r>
            <a:r>
              <a:rPr lang="en-US" sz="1600" b="1" noProof="1"/>
              <a:t>Post</a:t>
            </a:r>
            <a:r>
              <a:rPr lang="en-US" sz="1600" noProof="1"/>
              <a:t>, </a:t>
            </a:r>
            <a:endParaRPr lang="en-US" sz="1600" noProof="1" smtClean="0"/>
          </a:p>
          <a:p>
            <a:pPr algn="ctr">
              <a:spcBef>
                <a:spcPts val="0"/>
              </a:spcBef>
            </a:pPr>
            <a:r>
              <a:rPr lang="en-US" sz="1600" b="1" noProof="1" smtClean="0"/>
              <a:t>Static_Predicate</a:t>
            </a:r>
            <a:r>
              <a:rPr lang="en-US" sz="1600" noProof="1" smtClean="0"/>
              <a:t>, </a:t>
            </a:r>
            <a:r>
              <a:rPr lang="en-US" sz="1600" b="1" noProof="1" smtClean="0"/>
              <a:t>Dynamic_Predicate</a:t>
            </a:r>
            <a:r>
              <a:rPr lang="en-US" sz="1600" noProof="1" smtClean="0"/>
              <a:t>, </a:t>
            </a:r>
          </a:p>
          <a:p>
            <a:pPr algn="ctr">
              <a:spcBef>
                <a:spcPts val="0"/>
              </a:spcBef>
            </a:pPr>
            <a:r>
              <a:rPr lang="en-US" sz="1600" b="1" noProof="1" smtClean="0"/>
              <a:t>Type_Invariant</a:t>
            </a:r>
            <a:r>
              <a:rPr lang="en-US" sz="1600" noProof="1" smtClean="0"/>
              <a:t>, </a:t>
            </a:r>
          </a:p>
          <a:p>
            <a:pPr algn="ctr">
              <a:spcBef>
                <a:spcPts val="0"/>
              </a:spcBef>
            </a:pPr>
            <a:r>
              <a:rPr lang="en-US" sz="1600" noProof="1" smtClean="0"/>
              <a:t>and others from GNAT…</a:t>
            </a:r>
            <a:endParaRPr lang="en-US" sz="1600" i="0" kern="1200" noProof="1" smtClean="0">
              <a:solidFill>
                <a:schemeClr val="accent1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987667" y="1943846"/>
            <a:ext cx="152400" cy="199362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827163" y="2780996"/>
            <a:ext cx="152400" cy="199362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509059" y="3162262"/>
            <a:ext cx="152400" cy="199362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Curved Connector 10"/>
          <p:cNvCxnSpPr>
            <a:stCxn id="5" idx="1"/>
            <a:endCxn id="7" idx="4"/>
          </p:cNvCxnSpPr>
          <p:nvPr/>
        </p:nvCxnSpPr>
        <p:spPr bwMode="auto">
          <a:xfrm rot="10800000">
            <a:off x="5063868" y="2143208"/>
            <a:ext cx="1295361" cy="22228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Curved Connector 12"/>
          <p:cNvCxnSpPr>
            <a:stCxn id="5" idx="1"/>
            <a:endCxn id="8" idx="0"/>
          </p:cNvCxnSpPr>
          <p:nvPr/>
        </p:nvCxnSpPr>
        <p:spPr bwMode="auto">
          <a:xfrm rot="10800000" flipV="1">
            <a:off x="4903364" y="2365494"/>
            <a:ext cx="1455865" cy="415502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Curved Connector 15"/>
          <p:cNvCxnSpPr>
            <a:stCxn id="6" idx="1"/>
            <a:endCxn id="9" idx="4"/>
          </p:cNvCxnSpPr>
          <p:nvPr/>
        </p:nvCxnSpPr>
        <p:spPr bwMode="auto">
          <a:xfrm rot="10800000">
            <a:off x="3585260" y="3361624"/>
            <a:ext cx="2586941" cy="44837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213659" y="1815217"/>
            <a:ext cx="3430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288925" algn="l"/>
              </a:tabLst>
            </a:pPr>
            <a:r>
              <a:rPr lang="en-US" sz="1400" b="1" noProof="1" smtClean="0"/>
              <a:t>pragma </a:t>
            </a:r>
            <a:r>
              <a:rPr lang="en-US" sz="1400" noProof="1" smtClean="0"/>
              <a:t>Assertion_Policy (</a:t>
            </a:r>
            <a:r>
              <a:rPr lang="en-US" sz="1400" i="1" noProof="1" smtClean="0"/>
              <a:t>policy_</a:t>
            </a:r>
            <a:r>
              <a:rPr lang="en-US" sz="1400" noProof="1" smtClean="0"/>
              <a:t>name);</a:t>
            </a:r>
            <a:endParaRPr lang="en-US" sz="1400" i="0" kern="1200" noProof="1" smtClean="0"/>
          </a:p>
        </p:txBody>
      </p:sp>
      <p:sp>
        <p:nvSpPr>
          <p:cNvPr id="23" name="TextBox 22"/>
          <p:cNvSpPr txBox="1"/>
          <p:nvPr/>
        </p:nvSpPr>
        <p:spPr>
          <a:xfrm>
            <a:off x="1629459" y="4254041"/>
            <a:ext cx="3119765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1400" b="1" i="0" kern="1200" noProof="1" smtClean="0">
                <a:latin typeface="Calibri" pitchFamily="34" charset="0"/>
              </a:rPr>
              <a:t>pragma </a:t>
            </a:r>
            <a:r>
              <a:rPr lang="en-US" sz="1400" i="0" kern="1200" noProof="1" smtClean="0">
                <a:latin typeface="Calibri" pitchFamily="34" charset="0"/>
              </a:rPr>
              <a:t>Assertion_Policy (Pre =&gt; Check);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29459" y="3815406"/>
            <a:ext cx="266656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1400" b="1" i="0" kern="1200" noProof="1" smtClean="0">
                <a:latin typeface="Calibri" pitchFamily="34" charset="0"/>
              </a:rPr>
              <a:t>pragma </a:t>
            </a:r>
            <a:r>
              <a:rPr lang="en-US" sz="1400" i="0" kern="1200" noProof="1" smtClean="0">
                <a:latin typeface="Calibri" pitchFamily="34" charset="0"/>
              </a:rPr>
              <a:t>Assertion_Policy (Check);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3016" y="1815217"/>
            <a:ext cx="1414041" cy="338554"/>
          </a:xfrm>
          <a:prstGeom prst="rect">
            <a:avLst/>
          </a:prstGeom>
          <a:solidFill>
            <a:srgbClr val="E8DDAE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All Assertions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775398" y="2580510"/>
            <a:ext cx="1141659" cy="584775"/>
          </a:xfrm>
          <a:prstGeom prst="rect">
            <a:avLst/>
          </a:prstGeom>
          <a:solidFill>
            <a:srgbClr val="E8DDAE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Specified</a:t>
            </a:r>
          </a:p>
          <a:p>
            <a:pPr algn="ctr"/>
            <a:r>
              <a:rPr lang="en-US" sz="1600" dirty="0" smtClean="0"/>
              <a:t>Assertions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0892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4559888"/>
            <a:ext cx="1981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Quantified </a:t>
            </a:r>
            <a:r>
              <a:rPr lang="en-US" dirty="0"/>
              <a:t>Expressions</a:t>
            </a:r>
          </a:p>
          <a:p>
            <a:r>
              <a:rPr lang="en-US" dirty="0"/>
              <a:t>Routine-Oriented Contracts</a:t>
            </a:r>
          </a:p>
          <a:p>
            <a:r>
              <a:rPr lang="en-US" dirty="0"/>
              <a:t>Type-Oriented Contracts</a:t>
            </a:r>
            <a:endParaRPr lang="en-US" dirty="0" smtClean="0"/>
          </a:p>
          <a:p>
            <a:r>
              <a:rPr lang="en-US" dirty="0" smtClean="0"/>
              <a:t>In Practice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6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296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720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Contract-Based Programming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Facilitates building software with reliability built-in</a:t>
            </a:r>
          </a:p>
          <a:p>
            <a:pPr lvl="1"/>
            <a:r>
              <a:rPr lang="en-US" dirty="0" smtClean="0"/>
              <a:t>Software cannot work well unless “well” is carefully defined</a:t>
            </a:r>
          </a:p>
          <a:p>
            <a:pPr lvl="1"/>
            <a:r>
              <a:rPr lang="en-US" dirty="0" smtClean="0"/>
              <a:t>Clarifies the design by defining obligations/benefits</a:t>
            </a:r>
          </a:p>
          <a:p>
            <a:r>
              <a:rPr lang="en-US" dirty="0" smtClean="0"/>
              <a:t>Enhances readability and understandability</a:t>
            </a:r>
          </a:p>
          <a:p>
            <a:pPr lvl="1"/>
            <a:r>
              <a:rPr lang="en-US" dirty="0" smtClean="0"/>
              <a:t>Specification contains explicitly expressed properties of code</a:t>
            </a:r>
          </a:p>
          <a:p>
            <a:r>
              <a:rPr lang="en-US" dirty="0" smtClean="0"/>
              <a:t>Improves testability but also likelihood of passing!</a:t>
            </a:r>
          </a:p>
          <a:p>
            <a:r>
              <a:rPr lang="en-US" dirty="0" smtClean="0"/>
              <a:t>Aids in debugging</a:t>
            </a:r>
          </a:p>
          <a:p>
            <a:r>
              <a:rPr lang="en-US" dirty="0" smtClean="0"/>
              <a:t>Facilitates tool-based analysis</a:t>
            </a:r>
          </a:p>
          <a:p>
            <a:pPr lvl="1"/>
            <a:r>
              <a:rPr lang="en-US" dirty="0" smtClean="0"/>
              <a:t>Compiler checks conformance to obligations</a:t>
            </a:r>
          </a:p>
          <a:p>
            <a:pPr lvl="1"/>
            <a:r>
              <a:rPr lang="en-US" dirty="0" smtClean="0"/>
              <a:t>Static analyzers (e.g</a:t>
            </a:r>
            <a:r>
              <a:rPr lang="en-US" smtClean="0"/>
              <a:t>., SPARK, CodePeer</a:t>
            </a:r>
            <a:r>
              <a:rPr lang="en-US" dirty="0" smtClean="0"/>
              <a:t>) can verify explicit preconditions and postconditions </a:t>
            </a:r>
          </a:p>
        </p:txBody>
      </p:sp>
      <p:pic>
        <p:nvPicPr>
          <p:cNvPr id="4" name="Picture 4" descr="C:\Users\rogers\AppData\Local\Microsoft\Windows\Temporary Internet Files\Content.IE5\PPS5WH0W\MM90028361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131" y="290512"/>
            <a:ext cx="609600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36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Quantified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8153400" cy="5334000"/>
          </a:xfrm>
        </p:spPr>
        <p:txBody>
          <a:bodyPr/>
          <a:lstStyle/>
          <a:p>
            <a:r>
              <a:rPr lang="en-US" dirty="0" smtClean="0"/>
              <a:t>Expressions that have a Boolean value</a:t>
            </a:r>
          </a:p>
          <a:p>
            <a:pPr lvl="1"/>
            <a:r>
              <a:rPr lang="en-US" dirty="0" smtClean="0"/>
              <a:t>Usable anywhere a Boolean expression is allowed</a:t>
            </a:r>
          </a:p>
          <a:p>
            <a:r>
              <a:rPr lang="en-US" dirty="0" smtClean="0"/>
              <a:t>The value indicates something about a </a:t>
            </a:r>
            <a:r>
              <a:rPr lang="en-US" dirty="0" smtClean="0">
                <a:solidFill>
                  <a:srgbClr val="0033CC"/>
                </a:solidFill>
              </a:rPr>
              <a:t>set</a:t>
            </a:r>
            <a:r>
              <a:rPr lang="en-US" dirty="0" smtClean="0"/>
              <a:t> of objects</a:t>
            </a:r>
          </a:p>
          <a:p>
            <a:pPr lvl="1"/>
            <a:r>
              <a:rPr lang="en-US" dirty="0" smtClean="0"/>
              <a:t>In particular, whether something is True about that set</a:t>
            </a:r>
          </a:p>
          <a:p>
            <a:r>
              <a:rPr lang="en-US" dirty="0" smtClean="0"/>
              <a:t>That “something” is expressed as an arbitrary Boolean expression known as a “predicate”</a:t>
            </a:r>
          </a:p>
          <a:p>
            <a:r>
              <a:rPr lang="en-US" dirty="0" smtClean="0"/>
              <a:t>“Universal” quantified expressions</a:t>
            </a:r>
          </a:p>
          <a:p>
            <a:pPr lvl="1"/>
            <a:r>
              <a:rPr lang="en-US" dirty="0" smtClean="0"/>
              <a:t>Indicate </a:t>
            </a:r>
            <a:r>
              <a:rPr lang="en-US" dirty="0"/>
              <a:t>whether predicate holds for </a:t>
            </a:r>
            <a:r>
              <a:rPr lang="en-US" b="1" dirty="0">
                <a:solidFill>
                  <a:srgbClr val="FF0000"/>
                </a:solidFill>
              </a:rPr>
              <a:t>all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set members</a:t>
            </a:r>
          </a:p>
          <a:p>
            <a:r>
              <a:rPr lang="en-US" dirty="0" smtClean="0"/>
              <a:t>“Existential” </a:t>
            </a:r>
            <a:r>
              <a:rPr lang="en-US" dirty="0"/>
              <a:t>quantified </a:t>
            </a:r>
            <a:r>
              <a:rPr lang="en-US" dirty="0" smtClean="0"/>
              <a:t>expressions</a:t>
            </a:r>
          </a:p>
          <a:p>
            <a:pPr lvl="1"/>
            <a:r>
              <a:rPr lang="en-US" dirty="0" smtClean="0"/>
              <a:t>Indicate whether predicate holds for </a:t>
            </a:r>
            <a:r>
              <a:rPr lang="en-US" b="1" dirty="0" smtClean="0">
                <a:solidFill>
                  <a:srgbClr val="FF0000"/>
                </a:solidFill>
              </a:rPr>
              <a:t>at least one </a:t>
            </a:r>
            <a:r>
              <a:rPr lang="en-US" dirty="0" smtClean="0"/>
              <a:t>member</a:t>
            </a:r>
          </a:p>
        </p:txBody>
      </p:sp>
    </p:spTree>
    <p:extLst>
      <p:ext uri="{BB962C8B-B14F-4D97-AF65-F5344CB8AC3E}">
        <p14:creationId xmlns:p14="http://schemas.microsoft.com/office/powerpoint/2010/main" val="3548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Precondition violations indicate client bugs</a:t>
            </a:r>
          </a:p>
          <a:p>
            <a:r>
              <a:rPr lang="en-US" dirty="0" smtClean="0"/>
              <a:t>Postcondition </a:t>
            </a:r>
            <a:r>
              <a:rPr lang="en-US" dirty="0"/>
              <a:t>violations indicate supplier </a:t>
            </a:r>
            <a:r>
              <a:rPr lang="en-US" dirty="0" smtClean="0"/>
              <a:t>bugs</a:t>
            </a:r>
          </a:p>
          <a:p>
            <a:r>
              <a:rPr lang="en-US" dirty="0" smtClean="0"/>
              <a:t>Type-oriented contracts may be used less than subprogram contracts in practice, but still valuable</a:t>
            </a:r>
          </a:p>
          <a:p>
            <a:pPr lvl="1"/>
            <a:r>
              <a:rPr lang="en-US" dirty="0" smtClean="0"/>
              <a:t>May be essential to successful proof too</a:t>
            </a:r>
          </a:p>
          <a:p>
            <a:r>
              <a:rPr lang="en-US" dirty="0" smtClean="0"/>
              <a:t>No run-time penalties unless enforced</a:t>
            </a:r>
          </a:p>
          <a:p>
            <a:r>
              <a:rPr lang="en-US" dirty="0" smtClean="0"/>
              <a:t>Other constructs can have contracts too</a:t>
            </a:r>
          </a:p>
          <a:p>
            <a:pPr lvl="1"/>
            <a:r>
              <a:rPr lang="en-US" dirty="0" smtClean="0"/>
              <a:t>Type Invariants (mentioned earlier but not covered)</a:t>
            </a:r>
          </a:p>
          <a:p>
            <a:pPr lvl="1"/>
            <a:r>
              <a:rPr lang="en-US" dirty="0" smtClean="0"/>
              <a:t>Packages (covered later)</a:t>
            </a:r>
          </a:p>
          <a:p>
            <a:pPr lvl="1"/>
            <a:r>
              <a:rPr lang="en-US" dirty="0" smtClean="0"/>
              <a:t>Concurrent programming constructs (not covered)</a:t>
            </a:r>
          </a:p>
          <a:p>
            <a:endParaRPr lang="en-US" dirty="0"/>
          </a:p>
        </p:txBody>
      </p:sp>
      <p:pic>
        <p:nvPicPr>
          <p:cNvPr id="5" name="Picture 4" descr="j011372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718" y="5572616"/>
            <a:ext cx="648716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70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dirty="0"/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9251</TotalTime>
  <Pages>66</Pages>
  <Words>5563</Words>
  <Application>Microsoft Office PowerPoint</Application>
  <PresentationFormat>Letter Paper (8.5x11 in)</PresentationFormat>
  <Paragraphs>1395</Paragraphs>
  <Slides>90</Slides>
  <Notes>53</Notes>
  <HiddenSlides>1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107" baseType="lpstr">
      <vt:lpstr>MS PGothic</vt:lpstr>
      <vt:lpstr>MS PGothic</vt:lpstr>
      <vt:lpstr>Arial</vt:lpstr>
      <vt:lpstr>Arial Black</vt:lpstr>
      <vt:lpstr>Arial Bold</vt:lpstr>
      <vt:lpstr>Calibri</vt:lpstr>
      <vt:lpstr>Consolas</vt:lpstr>
      <vt:lpstr>Franklin Gothic Book</vt:lpstr>
      <vt:lpstr>Gill Sans</vt:lpstr>
      <vt:lpstr>Helvetica</vt:lpstr>
      <vt:lpstr>Source Code Pro</vt:lpstr>
      <vt:lpstr>Times</vt:lpstr>
      <vt:lpstr>Times New Roman</vt:lpstr>
      <vt:lpstr>Verdana</vt:lpstr>
      <vt:lpstr>Wingdings</vt:lpstr>
      <vt:lpstr>ヒラギノ角ゴ ProN W3</vt:lpstr>
      <vt:lpstr>AdaCore Training</vt:lpstr>
      <vt:lpstr>Contract-Based Programming</vt:lpstr>
      <vt:lpstr>Contracts, SPARK, Ada, and GNAT</vt:lpstr>
      <vt:lpstr>Contract-Based Programming</vt:lpstr>
      <vt:lpstr>Contracts In Ada</vt:lpstr>
      <vt:lpstr>Low-Level Assertions</vt:lpstr>
      <vt:lpstr>High-Level Assertion Examples</vt:lpstr>
      <vt:lpstr>Combining Low- and High-Level Assertions</vt:lpstr>
      <vt:lpstr>Agenda</vt:lpstr>
      <vt:lpstr>Quantified Expressions</vt:lpstr>
      <vt:lpstr>Semantics: As If You Wrote This Spec…</vt:lpstr>
      <vt:lpstr>…With This Implementation</vt:lpstr>
      <vt:lpstr>Two Syntactic Forms Provided</vt:lpstr>
      <vt:lpstr>Quantified Expressions Syntax (Simplified)</vt:lpstr>
      <vt:lpstr>Simple Quantified Expression Example </vt:lpstr>
      <vt:lpstr>Component-Based Iteration Controls</vt:lpstr>
      <vt:lpstr>Index-Based Iteration Controls</vt:lpstr>
      <vt:lpstr>Iteration Control Examples</vt:lpstr>
      <vt:lpstr>Universal Quantifier</vt:lpstr>
      <vt:lpstr>Universal Quantifier Illustration</vt:lpstr>
      <vt:lpstr>Existential Quantifier</vt:lpstr>
      <vt:lpstr>Existential Quantifier Illustration</vt:lpstr>
      <vt:lpstr>Why Index-Based Iteration Controls?</vt:lpstr>
      <vt:lpstr>When The Set Is Empty…</vt:lpstr>
      <vt:lpstr>Agenda</vt:lpstr>
      <vt:lpstr>What Are “Routine-Oriented Contracts”?</vt:lpstr>
      <vt:lpstr>What Do We Mean by “Routines”?</vt:lpstr>
      <vt:lpstr>Postconditions</vt:lpstr>
      <vt:lpstr>Preconditions</vt:lpstr>
      <vt:lpstr>Client-Supplier Contract Symmetry</vt:lpstr>
      <vt:lpstr>Pre/Postcondition Run-Time Semantics</vt:lpstr>
      <vt:lpstr>Pre/Postcondition Placement</vt:lpstr>
      <vt:lpstr>Precondition Expression Content</vt:lpstr>
      <vt:lpstr>Preconditions &amp; Postconditions Example</vt:lpstr>
      <vt:lpstr>(Sub)Types Allow Simpler Contracts</vt:lpstr>
      <vt:lpstr>Referencing Past Values In Postconditions </vt:lpstr>
      <vt:lpstr>Examples for Attribute 'Old</vt:lpstr>
      <vt:lpstr>Using Function Results In Postconditions </vt:lpstr>
      <vt:lpstr>Advanced Expressions In Pre/Postconditions</vt:lpstr>
      <vt:lpstr>Universal Quantifier Example</vt:lpstr>
      <vt:lpstr>Referring To Incoming Composite Values</vt:lpstr>
      <vt:lpstr>The “Update” Attribute</vt:lpstr>
      <vt:lpstr>Update Syntax for Array &amp; Record Objects</vt:lpstr>
      <vt:lpstr>Update Attribute Underneath the Hood</vt:lpstr>
      <vt:lpstr>Update Is A General Purpose Attribute</vt:lpstr>
      <vt:lpstr>Post Examples with/without Update</vt:lpstr>
      <vt:lpstr>Handling Partitioned Input Spaces</vt:lpstr>
      <vt:lpstr>Contract_Cases Aspect</vt:lpstr>
      <vt:lpstr>Contract_Cases Semantics</vt:lpstr>
      <vt:lpstr>Combining Contract_Cases with Pre/Post</vt:lpstr>
      <vt:lpstr>Contract Cases and Attribute 'Old</vt:lpstr>
      <vt:lpstr>“Others” Case for Contract_Cases</vt:lpstr>
      <vt:lpstr>PowerPoint Presentation</vt:lpstr>
      <vt:lpstr>Agenda</vt:lpstr>
      <vt:lpstr>Type-Oriented Contracts</vt:lpstr>
      <vt:lpstr>“Predicates”</vt:lpstr>
      <vt:lpstr>Really, “Type” and “Subtype” Predicates</vt:lpstr>
      <vt:lpstr>Otherwise Inexpressible Constraints</vt:lpstr>
      <vt:lpstr>New Kinds of Constraint</vt:lpstr>
      <vt:lpstr>Discriminant In A Range Constraint</vt:lpstr>
      <vt:lpstr>Why Two Predicate Forms?</vt:lpstr>
      <vt:lpstr>Predicate Run-Time Checking (If Enabled)</vt:lpstr>
      <vt:lpstr>The “Static” In Static Predicates</vt:lpstr>
      <vt:lpstr>Allowed Static Predicate Content (1)</vt:lpstr>
      <vt:lpstr>Allowed Static Predicate Content (2)</vt:lpstr>
      <vt:lpstr>Allowed Static Predicate Content (3)</vt:lpstr>
      <vt:lpstr>Dynamic Predicate Expression Content</vt:lpstr>
      <vt:lpstr>Dynamic Predicate Content In SPARK</vt:lpstr>
      <vt:lpstr>Types Controlling For-Loops</vt:lpstr>
      <vt:lpstr>In Some Cases Neither Kind Is Allowed</vt:lpstr>
      <vt:lpstr>Special Attributes for Predicated Types</vt:lpstr>
      <vt:lpstr>Lack of Initial Values Can Be Problematic</vt:lpstr>
      <vt:lpstr>References Are Not Checked</vt:lpstr>
      <vt:lpstr>Predicate Checking In Ada versus SPARK</vt:lpstr>
      <vt:lpstr>Beware Accidental Recursion In Predicates</vt:lpstr>
      <vt:lpstr>“Safe” Functions In Subtype Predicates</vt:lpstr>
      <vt:lpstr>GNAT-Specific Aspect Name “Predicate”</vt:lpstr>
      <vt:lpstr>Agenda</vt:lpstr>
      <vt:lpstr>Predicates On Subtypes versus Types </vt:lpstr>
      <vt:lpstr>Pre/Postconditions: To Be or Not To Be</vt:lpstr>
      <vt:lpstr>No Secret Precondition Requirements</vt:lpstr>
      <vt:lpstr>Postconditions Are Good Documentation</vt:lpstr>
      <vt:lpstr>A Postcondition May “Repeat” The Body</vt:lpstr>
      <vt:lpstr>Use Functions In Pre/Postconditions!</vt:lpstr>
      <vt:lpstr>Example Private Part Reference Approach</vt:lpstr>
      <vt:lpstr>Preconditions Or Explicit Checks?</vt:lpstr>
      <vt:lpstr>Flexibility Advantage Over Explicit Checks</vt:lpstr>
      <vt:lpstr>Enabling/Disabling Contract Verification</vt:lpstr>
      <vt:lpstr>Agenda</vt:lpstr>
      <vt:lpstr>Contract-Based Programming Benefits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Ada95</dc:title>
  <dc:subject>Ada95 language overview</dc:subject>
  <dc:creator>Pat Rogers</dc:creator>
  <cp:lastModifiedBy>rogers</cp:lastModifiedBy>
  <cp:revision>1639</cp:revision>
  <cp:lastPrinted>2018-02-27T00:25:15Z</cp:lastPrinted>
  <dcterms:created xsi:type="dcterms:W3CDTF">1995-10-23T14:09:30Z</dcterms:created>
  <dcterms:modified xsi:type="dcterms:W3CDTF">2018-04-13T19:27:21Z</dcterms:modified>
</cp:coreProperties>
</file>