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3" r:id="rId1"/>
  </p:sldMasterIdLst>
  <p:notesMasterIdLst>
    <p:notesMasterId r:id="rId7"/>
  </p:notesMasterIdLst>
  <p:handoutMasterIdLst>
    <p:handoutMasterId r:id="rId8"/>
  </p:handoutMasterIdLst>
  <p:sldIdLst>
    <p:sldId id="276" r:id="rId2"/>
    <p:sldId id="256" r:id="rId3"/>
    <p:sldId id="280" r:id="rId4"/>
    <p:sldId id="275" r:id="rId5"/>
    <p:sldId id="277" r:id="rId6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4" y="12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1000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3"/>
          <p:cNvSpPr>
            <a:spLocks noChangeShapeType="1"/>
          </p:cNvSpPr>
          <p:nvPr/>
        </p:nvSpPr>
        <p:spPr bwMode="auto">
          <a:xfrm>
            <a:off x="39846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Line 29"/>
          <p:cNvSpPr>
            <a:spLocks noChangeShapeType="1"/>
          </p:cNvSpPr>
          <p:nvPr/>
        </p:nvSpPr>
        <p:spPr bwMode="auto">
          <a:xfrm>
            <a:off x="322263" y="8753475"/>
            <a:ext cx="62309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942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 dirty="0">
                <a:latin typeface="Arial Black" panose="020B0A04020102020204" pitchFamily="34" charset="0"/>
              </a:rPr>
              <a:t>Programming In SPARK: Fundamentals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1000" y="8787672"/>
            <a:ext cx="108234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900" dirty="0" smtClean="0">
                <a:latin typeface="Arial" charset="0"/>
              </a:rPr>
              <a:t>Course Summary</a:t>
            </a:r>
            <a:endParaRPr lang="en-US" sz="900" dirty="0">
              <a:latin typeface="Arial" charset="0"/>
            </a:endParaRPr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41988" y="8787672"/>
            <a:ext cx="8699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900" dirty="0" smtClean="0">
                <a:latin typeface="Arial" charset="0"/>
              </a:rPr>
              <a:t>Page </a:t>
            </a:r>
            <a:fld id="{FC5175E4-648C-4B4A-A1E1-BE0F0AE14F73}" type="slidenum">
              <a:rPr lang="en-US" sz="900" smtClean="0">
                <a:latin typeface="Arial" charset="0"/>
              </a:rPr>
              <a:pPr algn="r" eaLnBrk="0" hangingPunct="0"/>
              <a:t>‹#›</a:t>
            </a:fld>
            <a:endParaRPr lang="en-US" sz="900" dirty="0">
              <a:latin typeface="Arial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657748" y="8787672"/>
            <a:ext cx="1677442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900" dirty="0" smtClean="0">
                <a:latin typeface="Arial" charset="0"/>
              </a:rPr>
              <a:t>Copyright © AdaCore 2018</a:t>
            </a:r>
            <a:endParaRPr lang="en-US" sz="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764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Ada 95 Programming with GNAT Pro: Fundamentals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Summary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656E68C5-5651-4268-8BC1-DD7638B62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084513" y="8710613"/>
            <a:ext cx="6873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312" tIns="44450" rIns="87312" bIns="44450">
            <a:spAutoFit/>
          </a:bodyPr>
          <a:lstStyle/>
          <a:p>
            <a:pPr algn="ctr" defTabSz="868363" eaLnBrk="0" hangingPunct="0">
              <a:lnSpc>
                <a:spcPct val="90000"/>
              </a:lnSpc>
            </a:pPr>
            <a:r>
              <a:rPr lang="en-US" sz="1200">
                <a:latin typeface="Times New Roman" pitchFamily="18" charset="0"/>
              </a:rPr>
              <a:t>Page </a:t>
            </a:r>
            <a:fld id="{61EB6397-F746-4666-9801-5F52B273C7B2}" type="slidenum">
              <a:rPr lang="en-US" sz="1200">
                <a:latin typeface="Times New Roman" pitchFamily="18" charset="0"/>
              </a:rPr>
              <a:pPr algn="ctr" defTabSz="868363" eaLnBrk="0" hangingPunct="0">
                <a:lnSpc>
                  <a:spcPct val="90000"/>
                </a:lnSpc>
              </a:pPr>
              <a:t>‹#›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4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10524467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 New Roman" pitchFamily="18" charset="0"/>
              </a:rPr>
              <a:t>Ada 95 Programming with GNAT Pro: Fundamentals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 New Roman" pitchFamily="18" charset="0"/>
              </a:rPr>
              <a:t>Summary</a:t>
            </a: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B09D6E5-3BF7-4E1D-A7AE-250B7945E8FB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94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46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 New Roman" pitchFamily="18" charset="0"/>
              </a:rPr>
              <a:t>Ada 95 Programming with GNAT Pro: Fundamentals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latin typeface="Times New Roman" pitchFamily="18" charset="0"/>
              </a:rPr>
              <a:t>Summary</a:t>
            </a: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B14315B-BB1F-44F0-9B3A-F3451D7EA58E}" type="slidenum">
              <a:rPr lang="en-US" smtClean="0">
                <a:latin typeface="Times New Roman" pitchFamily="18" charset="0"/>
              </a:rPr>
              <a:pPr/>
              <a:t>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56907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383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47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19926179-850C-4150-AA23-51BC3A56639B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28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323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6E99E541-D75E-4513-AF04-D1E8E2132165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49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6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1A67663F-EF4C-4E86-A889-3240BD0A3C86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7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554788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554788"/>
            <a:ext cx="1981200" cy="24447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Slide  </a:t>
            </a:r>
            <a:fld id="{7549198A-61EC-4DBE-B432-FDDB87D75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8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2747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Pat</a:t>
            </a:r>
            <a:r>
              <a:rPr lang="en-US" sz="800" baseline="0" dirty="0" smtClean="0">
                <a:solidFill>
                  <a:srgbClr val="A6A6A6"/>
                </a:solidFill>
              </a:rPr>
              <a:t> Rogers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7" r:id="rId7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Clients\ACT\training\Boeing%20Ada%20Intro%20Sep%202004\FIREWORK.AVI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36"/>
          <p:cNvSpPr>
            <a:spLocks noChangeArrowheads="1"/>
          </p:cNvSpPr>
          <p:nvPr/>
        </p:nvSpPr>
        <p:spPr bwMode="auto">
          <a:xfrm>
            <a:off x="5659438" y="3167063"/>
            <a:ext cx="2295525" cy="17303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3" name="Rectangle 102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Course Summary</a:t>
            </a:r>
          </a:p>
        </p:txBody>
      </p:sp>
      <p:sp>
        <p:nvSpPr>
          <p:cNvPr id="10244" name="Rectangle 102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Course Goals Review</a:t>
            </a:r>
          </a:p>
          <a:p>
            <a:r>
              <a:rPr lang="en-US" dirty="0" smtClean="0"/>
              <a:t>On-Line Information Sources</a:t>
            </a:r>
          </a:p>
          <a:p>
            <a:r>
              <a:rPr lang="en-US" dirty="0" smtClean="0"/>
              <a:t>Concluding Remarks</a:t>
            </a:r>
          </a:p>
          <a:p>
            <a:r>
              <a:rPr lang="en-US" dirty="0" smtClean="0"/>
              <a:t>Contacting Us</a:t>
            </a:r>
          </a:p>
          <a:p>
            <a:endParaRPr lang="en-US" dirty="0" smtClean="0"/>
          </a:p>
        </p:txBody>
      </p:sp>
      <p:grpSp>
        <p:nvGrpSpPr>
          <p:cNvPr id="10245" name="Group 1053"/>
          <p:cNvGrpSpPr>
            <a:grpSpLocks/>
          </p:cNvGrpSpPr>
          <p:nvPr/>
        </p:nvGrpSpPr>
        <p:grpSpPr bwMode="auto">
          <a:xfrm>
            <a:off x="8188325" y="5291138"/>
            <a:ext cx="647700" cy="1195387"/>
            <a:chOff x="5158" y="3333"/>
            <a:chExt cx="408" cy="753"/>
          </a:xfrm>
        </p:grpSpPr>
        <p:grpSp>
          <p:nvGrpSpPr>
            <p:cNvPr id="10284" name="Group 1051"/>
            <p:cNvGrpSpPr>
              <a:grpSpLocks/>
            </p:cNvGrpSpPr>
            <p:nvPr/>
          </p:nvGrpSpPr>
          <p:grpSpPr bwMode="auto">
            <a:xfrm>
              <a:off x="5158" y="3567"/>
              <a:ext cx="408" cy="519"/>
              <a:chOff x="5158" y="3567"/>
              <a:chExt cx="408" cy="519"/>
            </a:xfrm>
          </p:grpSpPr>
          <p:sp>
            <p:nvSpPr>
              <p:cNvPr id="10286" name="Rectangle 1047"/>
              <p:cNvSpPr>
                <a:spLocks noChangeArrowheads="1"/>
              </p:cNvSpPr>
              <p:nvPr/>
            </p:nvSpPr>
            <p:spPr bwMode="auto">
              <a:xfrm>
                <a:off x="5227" y="3567"/>
                <a:ext cx="274" cy="110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7" name="Rectangle 1048"/>
              <p:cNvSpPr>
                <a:spLocks noChangeArrowheads="1"/>
              </p:cNvSpPr>
              <p:nvPr/>
            </p:nvSpPr>
            <p:spPr bwMode="auto">
              <a:xfrm>
                <a:off x="5158" y="3639"/>
                <a:ext cx="408" cy="447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8" name="Arc 1049"/>
              <p:cNvSpPr>
                <a:spLocks/>
              </p:cNvSpPr>
              <p:nvPr/>
            </p:nvSpPr>
            <p:spPr bwMode="auto">
              <a:xfrm>
                <a:off x="5158" y="3567"/>
                <a:ext cx="75" cy="90"/>
              </a:xfrm>
              <a:custGeom>
                <a:avLst/>
                <a:gdLst>
                  <a:gd name="T0" fmla="*/ 0 w 21595"/>
                  <a:gd name="T1" fmla="*/ 0 h 21592"/>
                  <a:gd name="T2" fmla="*/ 0 w 21595"/>
                  <a:gd name="T3" fmla="*/ 0 h 21592"/>
                  <a:gd name="T4" fmla="*/ 0 w 21595"/>
                  <a:gd name="T5" fmla="*/ 0 h 21592"/>
                  <a:gd name="T6" fmla="*/ 0 60000 65536"/>
                  <a:gd name="T7" fmla="*/ 0 60000 65536"/>
                  <a:gd name="T8" fmla="*/ 0 60000 65536"/>
                  <a:gd name="T9" fmla="*/ 0 w 21595"/>
                  <a:gd name="T10" fmla="*/ 0 h 21592"/>
                  <a:gd name="T11" fmla="*/ 21595 w 21595"/>
                  <a:gd name="T12" fmla="*/ 21592 h 215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5" h="21592" fill="none" extrusionOk="0">
                    <a:moveTo>
                      <a:pt x="0" y="21112"/>
                    </a:moveTo>
                    <a:cubicBezTo>
                      <a:pt x="256" y="9595"/>
                      <a:pt x="9504" y="306"/>
                      <a:pt x="21018" y="-1"/>
                    </a:cubicBezTo>
                  </a:path>
                  <a:path w="21595" h="21592" stroke="0" extrusionOk="0">
                    <a:moveTo>
                      <a:pt x="0" y="21112"/>
                    </a:moveTo>
                    <a:cubicBezTo>
                      <a:pt x="256" y="9595"/>
                      <a:pt x="9504" y="306"/>
                      <a:pt x="21018" y="-1"/>
                    </a:cubicBezTo>
                    <a:lnTo>
                      <a:pt x="21595" y="21592"/>
                    </a:lnTo>
                    <a:lnTo>
                      <a:pt x="0" y="21112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9" name="Arc 1050"/>
              <p:cNvSpPr>
                <a:spLocks/>
              </p:cNvSpPr>
              <p:nvPr/>
            </p:nvSpPr>
            <p:spPr bwMode="auto">
              <a:xfrm>
                <a:off x="5489" y="3568"/>
                <a:ext cx="76" cy="91"/>
              </a:xfrm>
              <a:custGeom>
                <a:avLst/>
                <a:gdLst>
                  <a:gd name="T0" fmla="*/ 0 w 21594"/>
                  <a:gd name="T1" fmla="*/ 0 h 21600"/>
                  <a:gd name="T2" fmla="*/ 0 w 21594"/>
                  <a:gd name="T3" fmla="*/ 0 h 21600"/>
                  <a:gd name="T4" fmla="*/ 0 w 2159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594"/>
                  <a:gd name="T10" fmla="*/ 0 h 21600"/>
                  <a:gd name="T11" fmla="*/ 21594 w 2159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4" h="21600" fill="none" extrusionOk="0">
                    <a:moveTo>
                      <a:pt x="-1" y="0"/>
                    </a:moveTo>
                    <a:cubicBezTo>
                      <a:pt x="11738" y="0"/>
                      <a:pt x="21328" y="9374"/>
                      <a:pt x="21594" y="21109"/>
                    </a:cubicBezTo>
                  </a:path>
                  <a:path w="21594" h="21600" stroke="0" extrusionOk="0">
                    <a:moveTo>
                      <a:pt x="-1" y="0"/>
                    </a:moveTo>
                    <a:cubicBezTo>
                      <a:pt x="11738" y="0"/>
                      <a:pt x="21328" y="9374"/>
                      <a:pt x="21594" y="2110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85" name="Oval 1052"/>
            <p:cNvSpPr>
              <a:spLocks noChangeArrowheads="1"/>
            </p:cNvSpPr>
            <p:nvPr/>
          </p:nvSpPr>
          <p:spPr bwMode="auto">
            <a:xfrm>
              <a:off x="5250" y="3333"/>
              <a:ext cx="221" cy="216"/>
            </a:xfrm>
            <a:prstGeom prst="ellipse">
              <a:avLst/>
            </a:pr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6" name="Group 1060"/>
          <p:cNvGrpSpPr>
            <a:grpSpLocks/>
          </p:cNvGrpSpPr>
          <p:nvPr/>
        </p:nvGrpSpPr>
        <p:grpSpPr bwMode="auto">
          <a:xfrm>
            <a:off x="7524750" y="4967288"/>
            <a:ext cx="650875" cy="1193800"/>
            <a:chOff x="4740" y="3129"/>
            <a:chExt cx="410" cy="752"/>
          </a:xfrm>
        </p:grpSpPr>
        <p:grpSp>
          <p:nvGrpSpPr>
            <p:cNvPr id="10278" name="Group 1058"/>
            <p:cNvGrpSpPr>
              <a:grpSpLocks/>
            </p:cNvGrpSpPr>
            <p:nvPr/>
          </p:nvGrpSpPr>
          <p:grpSpPr bwMode="auto">
            <a:xfrm>
              <a:off x="4740" y="3362"/>
              <a:ext cx="410" cy="519"/>
              <a:chOff x="4740" y="3362"/>
              <a:chExt cx="410" cy="519"/>
            </a:xfrm>
          </p:grpSpPr>
          <p:sp>
            <p:nvSpPr>
              <p:cNvPr id="10280" name="Rectangle 1054"/>
              <p:cNvSpPr>
                <a:spLocks noChangeArrowheads="1"/>
              </p:cNvSpPr>
              <p:nvPr/>
            </p:nvSpPr>
            <p:spPr bwMode="auto">
              <a:xfrm>
                <a:off x="4809" y="3362"/>
                <a:ext cx="275" cy="11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1" name="Rectangle 1055"/>
              <p:cNvSpPr>
                <a:spLocks noChangeArrowheads="1"/>
              </p:cNvSpPr>
              <p:nvPr/>
            </p:nvSpPr>
            <p:spPr bwMode="auto">
              <a:xfrm>
                <a:off x="4740" y="3435"/>
                <a:ext cx="410" cy="446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2" name="Arc 1056"/>
              <p:cNvSpPr>
                <a:spLocks/>
              </p:cNvSpPr>
              <p:nvPr/>
            </p:nvSpPr>
            <p:spPr bwMode="auto">
              <a:xfrm>
                <a:off x="4740" y="3362"/>
                <a:ext cx="75" cy="90"/>
              </a:xfrm>
              <a:custGeom>
                <a:avLst/>
                <a:gdLst>
                  <a:gd name="T0" fmla="*/ 0 w 21599"/>
                  <a:gd name="T1" fmla="*/ 0 h 21598"/>
                  <a:gd name="T2" fmla="*/ 0 w 21599"/>
                  <a:gd name="T3" fmla="*/ 0 h 21598"/>
                  <a:gd name="T4" fmla="*/ 0 w 21599"/>
                  <a:gd name="T5" fmla="*/ 0 h 21598"/>
                  <a:gd name="T6" fmla="*/ 0 60000 65536"/>
                  <a:gd name="T7" fmla="*/ 0 60000 65536"/>
                  <a:gd name="T8" fmla="*/ 0 60000 65536"/>
                  <a:gd name="T9" fmla="*/ 0 w 21599"/>
                  <a:gd name="T10" fmla="*/ 0 h 21598"/>
                  <a:gd name="T11" fmla="*/ 21599 w 21599"/>
                  <a:gd name="T12" fmla="*/ 21598 h 215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9" h="21598" fill="none" extrusionOk="0">
                    <a:moveTo>
                      <a:pt x="0" y="21358"/>
                    </a:moveTo>
                    <a:cubicBezTo>
                      <a:pt x="130" y="9635"/>
                      <a:pt x="9588" y="156"/>
                      <a:pt x="21310" y="-1"/>
                    </a:cubicBezTo>
                  </a:path>
                  <a:path w="21599" h="21598" stroke="0" extrusionOk="0">
                    <a:moveTo>
                      <a:pt x="0" y="21358"/>
                    </a:moveTo>
                    <a:cubicBezTo>
                      <a:pt x="130" y="9635"/>
                      <a:pt x="9588" y="156"/>
                      <a:pt x="21310" y="-1"/>
                    </a:cubicBezTo>
                    <a:lnTo>
                      <a:pt x="21599" y="21598"/>
                    </a:lnTo>
                    <a:lnTo>
                      <a:pt x="0" y="21358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3" name="Arc 1057"/>
              <p:cNvSpPr>
                <a:spLocks/>
              </p:cNvSpPr>
              <p:nvPr/>
            </p:nvSpPr>
            <p:spPr bwMode="auto">
              <a:xfrm>
                <a:off x="5072" y="3363"/>
                <a:ext cx="77" cy="91"/>
              </a:xfrm>
              <a:custGeom>
                <a:avLst/>
                <a:gdLst>
                  <a:gd name="T0" fmla="*/ 0 w 21882"/>
                  <a:gd name="T1" fmla="*/ 0 h 21600"/>
                  <a:gd name="T2" fmla="*/ 0 w 21882"/>
                  <a:gd name="T3" fmla="*/ 0 h 21600"/>
                  <a:gd name="T4" fmla="*/ 0 w 2188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882"/>
                  <a:gd name="T10" fmla="*/ 0 h 21600"/>
                  <a:gd name="T11" fmla="*/ 21882 w 2188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882" h="21600" fill="none" extrusionOk="0">
                    <a:moveTo>
                      <a:pt x="-1" y="1"/>
                    </a:moveTo>
                    <a:cubicBezTo>
                      <a:pt x="94" y="0"/>
                      <a:pt x="188" y="-1"/>
                      <a:pt x="283" y="0"/>
                    </a:cubicBezTo>
                    <a:cubicBezTo>
                      <a:pt x="12116" y="0"/>
                      <a:pt x="21747" y="9521"/>
                      <a:pt x="21881" y="21355"/>
                    </a:cubicBezTo>
                  </a:path>
                  <a:path w="21882" h="21600" stroke="0" extrusionOk="0">
                    <a:moveTo>
                      <a:pt x="-1" y="1"/>
                    </a:moveTo>
                    <a:cubicBezTo>
                      <a:pt x="94" y="0"/>
                      <a:pt x="188" y="-1"/>
                      <a:pt x="283" y="0"/>
                    </a:cubicBezTo>
                    <a:cubicBezTo>
                      <a:pt x="12116" y="0"/>
                      <a:pt x="21747" y="9521"/>
                      <a:pt x="21881" y="21355"/>
                    </a:cubicBezTo>
                    <a:lnTo>
                      <a:pt x="283" y="21600"/>
                    </a:lnTo>
                    <a:lnTo>
                      <a:pt x="-1" y="1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79" name="Oval 1059"/>
            <p:cNvSpPr>
              <a:spLocks noChangeArrowheads="1"/>
            </p:cNvSpPr>
            <p:nvPr/>
          </p:nvSpPr>
          <p:spPr bwMode="auto">
            <a:xfrm>
              <a:off x="4832" y="3129"/>
              <a:ext cx="223" cy="215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7" name="Group 1067"/>
          <p:cNvGrpSpPr>
            <a:grpSpLocks/>
          </p:cNvGrpSpPr>
          <p:nvPr/>
        </p:nvGrpSpPr>
        <p:grpSpPr bwMode="auto">
          <a:xfrm>
            <a:off x="5586413" y="4967288"/>
            <a:ext cx="649287" cy="1193800"/>
            <a:chOff x="3519" y="3129"/>
            <a:chExt cx="409" cy="752"/>
          </a:xfrm>
        </p:grpSpPr>
        <p:grpSp>
          <p:nvGrpSpPr>
            <p:cNvPr id="10272" name="Group 1065"/>
            <p:cNvGrpSpPr>
              <a:grpSpLocks/>
            </p:cNvGrpSpPr>
            <p:nvPr/>
          </p:nvGrpSpPr>
          <p:grpSpPr bwMode="auto">
            <a:xfrm>
              <a:off x="3519" y="3362"/>
              <a:ext cx="409" cy="519"/>
              <a:chOff x="3519" y="3362"/>
              <a:chExt cx="409" cy="519"/>
            </a:xfrm>
          </p:grpSpPr>
          <p:sp>
            <p:nvSpPr>
              <p:cNvPr id="10274" name="Rectangle 1061"/>
              <p:cNvSpPr>
                <a:spLocks noChangeArrowheads="1"/>
              </p:cNvSpPr>
              <p:nvPr/>
            </p:nvSpPr>
            <p:spPr bwMode="auto">
              <a:xfrm>
                <a:off x="3589" y="3362"/>
                <a:ext cx="274" cy="112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5" name="Rectangle 1062"/>
              <p:cNvSpPr>
                <a:spLocks noChangeArrowheads="1"/>
              </p:cNvSpPr>
              <p:nvPr/>
            </p:nvSpPr>
            <p:spPr bwMode="auto">
              <a:xfrm>
                <a:off x="3519" y="3435"/>
                <a:ext cx="409" cy="446"/>
              </a:xfrm>
              <a:prstGeom prst="rect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6" name="Arc 1063"/>
              <p:cNvSpPr>
                <a:spLocks/>
              </p:cNvSpPr>
              <p:nvPr/>
            </p:nvSpPr>
            <p:spPr bwMode="auto">
              <a:xfrm>
                <a:off x="3520" y="3362"/>
                <a:ext cx="75" cy="90"/>
              </a:xfrm>
              <a:custGeom>
                <a:avLst/>
                <a:gdLst>
                  <a:gd name="T0" fmla="*/ 0 w 21599"/>
                  <a:gd name="T1" fmla="*/ 0 h 21592"/>
                  <a:gd name="T2" fmla="*/ 0 w 21599"/>
                  <a:gd name="T3" fmla="*/ 0 h 21592"/>
                  <a:gd name="T4" fmla="*/ 0 w 21599"/>
                  <a:gd name="T5" fmla="*/ 0 h 21592"/>
                  <a:gd name="T6" fmla="*/ 0 60000 65536"/>
                  <a:gd name="T7" fmla="*/ 0 60000 65536"/>
                  <a:gd name="T8" fmla="*/ 0 60000 65536"/>
                  <a:gd name="T9" fmla="*/ 0 w 21599"/>
                  <a:gd name="T10" fmla="*/ 0 h 21592"/>
                  <a:gd name="T11" fmla="*/ 21599 w 21599"/>
                  <a:gd name="T12" fmla="*/ 21592 h 215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9" h="21592" fill="none" extrusionOk="0">
                    <a:moveTo>
                      <a:pt x="0" y="21354"/>
                    </a:moveTo>
                    <a:cubicBezTo>
                      <a:pt x="128" y="9740"/>
                      <a:pt x="9416" y="307"/>
                      <a:pt x="21026" y="-1"/>
                    </a:cubicBezTo>
                  </a:path>
                  <a:path w="21599" h="21592" stroke="0" extrusionOk="0">
                    <a:moveTo>
                      <a:pt x="0" y="21354"/>
                    </a:moveTo>
                    <a:cubicBezTo>
                      <a:pt x="128" y="9740"/>
                      <a:pt x="9416" y="307"/>
                      <a:pt x="21026" y="-1"/>
                    </a:cubicBezTo>
                    <a:lnTo>
                      <a:pt x="21599" y="21592"/>
                    </a:lnTo>
                    <a:lnTo>
                      <a:pt x="0" y="21354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7" name="Arc 1064"/>
              <p:cNvSpPr>
                <a:spLocks/>
              </p:cNvSpPr>
              <p:nvPr/>
            </p:nvSpPr>
            <p:spPr bwMode="auto">
              <a:xfrm>
                <a:off x="3852" y="3363"/>
                <a:ext cx="75" cy="91"/>
              </a:xfrm>
              <a:custGeom>
                <a:avLst/>
                <a:gdLst>
                  <a:gd name="T0" fmla="*/ 0 w 21599"/>
                  <a:gd name="T1" fmla="*/ 0 h 21600"/>
                  <a:gd name="T2" fmla="*/ 0 w 21599"/>
                  <a:gd name="T3" fmla="*/ 0 h 21600"/>
                  <a:gd name="T4" fmla="*/ 0 w 21599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599"/>
                  <a:gd name="T10" fmla="*/ 0 h 21600"/>
                  <a:gd name="T11" fmla="*/ 21599 w 2159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9" h="21600" fill="none" extrusionOk="0">
                    <a:moveTo>
                      <a:pt x="-1" y="0"/>
                    </a:moveTo>
                    <a:cubicBezTo>
                      <a:pt x="11834" y="0"/>
                      <a:pt x="21465" y="9523"/>
                      <a:pt x="21598" y="21357"/>
                    </a:cubicBezTo>
                  </a:path>
                  <a:path w="21599" h="21600" stroke="0" extrusionOk="0">
                    <a:moveTo>
                      <a:pt x="-1" y="0"/>
                    </a:moveTo>
                    <a:cubicBezTo>
                      <a:pt x="11834" y="0"/>
                      <a:pt x="21465" y="9523"/>
                      <a:pt x="21598" y="21357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73" name="Oval 1066"/>
            <p:cNvSpPr>
              <a:spLocks noChangeArrowheads="1"/>
            </p:cNvSpPr>
            <p:nvPr/>
          </p:nvSpPr>
          <p:spPr bwMode="auto">
            <a:xfrm>
              <a:off x="3612" y="3129"/>
              <a:ext cx="222" cy="215"/>
            </a:xfrm>
            <a:prstGeom prst="ellipse">
              <a:avLst/>
            </a:pr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8" name="Group 1074"/>
          <p:cNvGrpSpPr>
            <a:grpSpLocks/>
          </p:cNvGrpSpPr>
          <p:nvPr/>
        </p:nvGrpSpPr>
        <p:grpSpPr bwMode="auto">
          <a:xfrm>
            <a:off x="4902200" y="5291138"/>
            <a:ext cx="647700" cy="1195387"/>
            <a:chOff x="3088" y="3333"/>
            <a:chExt cx="408" cy="753"/>
          </a:xfrm>
        </p:grpSpPr>
        <p:sp>
          <p:nvSpPr>
            <p:cNvPr id="10266" name="Oval 1068"/>
            <p:cNvSpPr>
              <a:spLocks noChangeArrowheads="1"/>
            </p:cNvSpPr>
            <p:nvPr/>
          </p:nvSpPr>
          <p:spPr bwMode="auto">
            <a:xfrm>
              <a:off x="3181" y="3333"/>
              <a:ext cx="221" cy="2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267" name="Group 1073"/>
            <p:cNvGrpSpPr>
              <a:grpSpLocks/>
            </p:cNvGrpSpPr>
            <p:nvPr/>
          </p:nvGrpSpPr>
          <p:grpSpPr bwMode="auto">
            <a:xfrm>
              <a:off x="3088" y="3567"/>
              <a:ext cx="408" cy="519"/>
              <a:chOff x="3088" y="3567"/>
              <a:chExt cx="408" cy="519"/>
            </a:xfrm>
          </p:grpSpPr>
          <p:sp>
            <p:nvSpPr>
              <p:cNvPr id="10268" name="Rectangle 1069"/>
              <p:cNvSpPr>
                <a:spLocks noChangeArrowheads="1"/>
              </p:cNvSpPr>
              <p:nvPr/>
            </p:nvSpPr>
            <p:spPr bwMode="auto">
              <a:xfrm>
                <a:off x="3158" y="3567"/>
                <a:ext cx="273" cy="110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9" name="Rectangle 1070"/>
              <p:cNvSpPr>
                <a:spLocks noChangeArrowheads="1"/>
              </p:cNvSpPr>
              <p:nvPr/>
            </p:nvSpPr>
            <p:spPr bwMode="auto">
              <a:xfrm>
                <a:off x="3088" y="3639"/>
                <a:ext cx="408" cy="447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0" name="Arc 1071"/>
              <p:cNvSpPr>
                <a:spLocks/>
              </p:cNvSpPr>
              <p:nvPr/>
            </p:nvSpPr>
            <p:spPr bwMode="auto">
              <a:xfrm>
                <a:off x="3089" y="3567"/>
                <a:ext cx="75" cy="90"/>
              </a:xfrm>
              <a:custGeom>
                <a:avLst/>
                <a:gdLst>
                  <a:gd name="T0" fmla="*/ 0 w 21595"/>
                  <a:gd name="T1" fmla="*/ 0 h 21592"/>
                  <a:gd name="T2" fmla="*/ 0 w 21595"/>
                  <a:gd name="T3" fmla="*/ 0 h 21592"/>
                  <a:gd name="T4" fmla="*/ 0 w 21595"/>
                  <a:gd name="T5" fmla="*/ 0 h 21592"/>
                  <a:gd name="T6" fmla="*/ 0 60000 65536"/>
                  <a:gd name="T7" fmla="*/ 0 60000 65536"/>
                  <a:gd name="T8" fmla="*/ 0 60000 65536"/>
                  <a:gd name="T9" fmla="*/ 0 w 21595"/>
                  <a:gd name="T10" fmla="*/ 0 h 21592"/>
                  <a:gd name="T11" fmla="*/ 21595 w 21595"/>
                  <a:gd name="T12" fmla="*/ 21592 h 215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5" h="21592" fill="none" extrusionOk="0">
                    <a:moveTo>
                      <a:pt x="0" y="21115"/>
                    </a:moveTo>
                    <a:cubicBezTo>
                      <a:pt x="254" y="9596"/>
                      <a:pt x="9505" y="304"/>
                      <a:pt x="21022" y="-1"/>
                    </a:cubicBezTo>
                  </a:path>
                  <a:path w="21595" h="21592" stroke="0" extrusionOk="0">
                    <a:moveTo>
                      <a:pt x="0" y="21115"/>
                    </a:moveTo>
                    <a:cubicBezTo>
                      <a:pt x="254" y="9596"/>
                      <a:pt x="9505" y="304"/>
                      <a:pt x="21022" y="-1"/>
                    </a:cubicBezTo>
                    <a:lnTo>
                      <a:pt x="21595" y="21592"/>
                    </a:lnTo>
                    <a:lnTo>
                      <a:pt x="0" y="21115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1" name="Arc 1072"/>
              <p:cNvSpPr>
                <a:spLocks/>
              </p:cNvSpPr>
              <p:nvPr/>
            </p:nvSpPr>
            <p:spPr bwMode="auto">
              <a:xfrm>
                <a:off x="3420" y="3568"/>
                <a:ext cx="75" cy="91"/>
              </a:xfrm>
              <a:custGeom>
                <a:avLst/>
                <a:gdLst>
                  <a:gd name="T0" fmla="*/ 0 w 21595"/>
                  <a:gd name="T1" fmla="*/ 0 h 21600"/>
                  <a:gd name="T2" fmla="*/ 0 w 21595"/>
                  <a:gd name="T3" fmla="*/ 0 h 21600"/>
                  <a:gd name="T4" fmla="*/ 0 w 2159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595"/>
                  <a:gd name="T10" fmla="*/ 0 h 21600"/>
                  <a:gd name="T11" fmla="*/ 21595 w 2159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5" h="21600" fill="none" extrusionOk="0">
                    <a:moveTo>
                      <a:pt x="-1" y="0"/>
                    </a:moveTo>
                    <a:cubicBezTo>
                      <a:pt x="11739" y="0"/>
                      <a:pt x="21329" y="9376"/>
                      <a:pt x="21594" y="21113"/>
                    </a:cubicBezTo>
                  </a:path>
                  <a:path w="21595" h="21600" stroke="0" extrusionOk="0">
                    <a:moveTo>
                      <a:pt x="-1" y="0"/>
                    </a:moveTo>
                    <a:cubicBezTo>
                      <a:pt x="11739" y="0"/>
                      <a:pt x="21329" y="9376"/>
                      <a:pt x="21594" y="21113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49" name="Freeform 1075"/>
          <p:cNvSpPr>
            <a:spLocks/>
          </p:cNvSpPr>
          <p:nvPr/>
        </p:nvSpPr>
        <p:spPr bwMode="auto">
          <a:xfrm>
            <a:off x="4854575" y="5310188"/>
            <a:ext cx="4006850" cy="1174750"/>
          </a:xfrm>
          <a:custGeom>
            <a:avLst/>
            <a:gdLst>
              <a:gd name="T0" fmla="*/ 0 w 2524"/>
              <a:gd name="T1" fmla="*/ 1864915625 h 740"/>
              <a:gd name="T2" fmla="*/ 2147483647 w 2524"/>
              <a:gd name="T3" fmla="*/ 0 h 740"/>
              <a:gd name="T4" fmla="*/ 2147483647 w 2524"/>
              <a:gd name="T5" fmla="*/ 0 h 740"/>
              <a:gd name="T6" fmla="*/ 2147483647 w 2524"/>
              <a:gd name="T7" fmla="*/ 1864915625 h 740"/>
              <a:gd name="T8" fmla="*/ 0 w 2524"/>
              <a:gd name="T9" fmla="*/ 1864915625 h 7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4"/>
              <a:gd name="T16" fmla="*/ 0 h 740"/>
              <a:gd name="T17" fmla="*/ 2524 w 2524"/>
              <a:gd name="T18" fmla="*/ 740 h 7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4" h="740">
                <a:moveTo>
                  <a:pt x="0" y="740"/>
                </a:moveTo>
                <a:lnTo>
                  <a:pt x="900" y="0"/>
                </a:lnTo>
                <a:lnTo>
                  <a:pt x="1587" y="0"/>
                </a:lnTo>
                <a:lnTo>
                  <a:pt x="2524" y="740"/>
                </a:lnTo>
                <a:lnTo>
                  <a:pt x="0" y="74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250" name="Group 1090"/>
          <p:cNvGrpSpPr>
            <a:grpSpLocks/>
          </p:cNvGrpSpPr>
          <p:nvPr/>
        </p:nvGrpSpPr>
        <p:grpSpPr bwMode="auto">
          <a:xfrm>
            <a:off x="5999163" y="5394325"/>
            <a:ext cx="1636712" cy="1230313"/>
            <a:chOff x="3779" y="3398"/>
            <a:chExt cx="1031" cy="775"/>
          </a:xfrm>
        </p:grpSpPr>
        <p:grpSp>
          <p:nvGrpSpPr>
            <p:cNvPr id="10252" name="Group 1082"/>
            <p:cNvGrpSpPr>
              <a:grpSpLocks/>
            </p:cNvGrpSpPr>
            <p:nvPr/>
          </p:nvGrpSpPr>
          <p:grpSpPr bwMode="auto">
            <a:xfrm>
              <a:off x="4305" y="3405"/>
              <a:ext cx="505" cy="768"/>
              <a:chOff x="4305" y="3405"/>
              <a:chExt cx="505" cy="768"/>
            </a:xfrm>
          </p:grpSpPr>
          <p:sp>
            <p:nvSpPr>
              <p:cNvPr id="10260" name="Oval 1076"/>
              <p:cNvSpPr>
                <a:spLocks noChangeArrowheads="1"/>
              </p:cNvSpPr>
              <p:nvPr/>
            </p:nvSpPr>
            <p:spPr bwMode="auto">
              <a:xfrm>
                <a:off x="4421" y="3405"/>
                <a:ext cx="270" cy="261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261" name="Group 1081"/>
              <p:cNvGrpSpPr>
                <a:grpSpLocks/>
              </p:cNvGrpSpPr>
              <p:nvPr/>
            </p:nvGrpSpPr>
            <p:grpSpPr bwMode="auto">
              <a:xfrm>
                <a:off x="4305" y="3689"/>
                <a:ext cx="505" cy="484"/>
                <a:chOff x="4305" y="3689"/>
                <a:chExt cx="505" cy="484"/>
              </a:xfrm>
            </p:grpSpPr>
            <p:sp>
              <p:nvSpPr>
                <p:cNvPr id="10262" name="Rectangle 1077"/>
                <p:cNvSpPr>
                  <a:spLocks noChangeArrowheads="1"/>
                </p:cNvSpPr>
                <p:nvPr/>
              </p:nvSpPr>
              <p:spPr bwMode="auto">
                <a:xfrm>
                  <a:off x="4390" y="3689"/>
                  <a:ext cx="334" cy="134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63" name="Rectangle 1078"/>
                <p:cNvSpPr>
                  <a:spLocks noChangeArrowheads="1"/>
                </p:cNvSpPr>
                <p:nvPr/>
              </p:nvSpPr>
              <p:spPr bwMode="auto">
                <a:xfrm>
                  <a:off x="4306" y="3779"/>
                  <a:ext cx="504" cy="394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64" name="Arc 1079"/>
                <p:cNvSpPr>
                  <a:spLocks/>
                </p:cNvSpPr>
                <p:nvPr/>
              </p:nvSpPr>
              <p:spPr bwMode="auto">
                <a:xfrm>
                  <a:off x="4305" y="3690"/>
                  <a:ext cx="93" cy="107"/>
                </a:xfrm>
                <a:custGeom>
                  <a:avLst/>
                  <a:gdLst>
                    <a:gd name="T0" fmla="*/ 0 w 21600"/>
                    <a:gd name="T1" fmla="*/ 0 h 21595"/>
                    <a:gd name="T2" fmla="*/ 0 w 21600"/>
                    <a:gd name="T3" fmla="*/ 0 h 21595"/>
                    <a:gd name="T4" fmla="*/ 0 w 21600"/>
                    <a:gd name="T5" fmla="*/ 0 h 21595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5"/>
                    <a:gd name="T11" fmla="*/ 21600 w 21600"/>
                    <a:gd name="T12" fmla="*/ 21595 h 2159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5" fill="none" extrusionOk="0">
                      <a:moveTo>
                        <a:pt x="0" y="21595"/>
                      </a:moveTo>
                      <a:cubicBezTo>
                        <a:pt x="0" y="9846"/>
                        <a:pt x="9389" y="252"/>
                        <a:pt x="21135" y="0"/>
                      </a:cubicBezTo>
                    </a:path>
                    <a:path w="21600" h="21595" stroke="0" extrusionOk="0">
                      <a:moveTo>
                        <a:pt x="0" y="21595"/>
                      </a:moveTo>
                      <a:cubicBezTo>
                        <a:pt x="0" y="9846"/>
                        <a:pt x="9389" y="252"/>
                        <a:pt x="21135" y="0"/>
                      </a:cubicBezTo>
                      <a:lnTo>
                        <a:pt x="21600" y="21595"/>
                      </a:lnTo>
                      <a:lnTo>
                        <a:pt x="0" y="2159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65" name="Arc 1080"/>
                <p:cNvSpPr>
                  <a:spLocks/>
                </p:cNvSpPr>
                <p:nvPr/>
              </p:nvSpPr>
              <p:spPr bwMode="auto">
                <a:xfrm>
                  <a:off x="4715" y="3691"/>
                  <a:ext cx="93" cy="109"/>
                </a:xfrm>
                <a:custGeom>
                  <a:avLst/>
                  <a:gdLst>
                    <a:gd name="T0" fmla="*/ 0 w 21600"/>
                    <a:gd name="T1" fmla="*/ 0 h 21803"/>
                    <a:gd name="T2" fmla="*/ 0 w 21600"/>
                    <a:gd name="T3" fmla="*/ 0 h 21803"/>
                    <a:gd name="T4" fmla="*/ 0 w 21600"/>
                    <a:gd name="T5" fmla="*/ 0 h 21803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803"/>
                    <a:gd name="T11" fmla="*/ 21600 w 21600"/>
                    <a:gd name="T12" fmla="*/ 21803 h 2180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803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1667"/>
                        <a:pt x="21599" y="21735"/>
                        <a:pt x="21599" y="21803"/>
                      </a:cubicBezTo>
                    </a:path>
                    <a:path w="21600" h="21803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1667"/>
                        <a:pt x="21599" y="21735"/>
                        <a:pt x="21599" y="21803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253" name="Group 1089"/>
            <p:cNvGrpSpPr>
              <a:grpSpLocks/>
            </p:cNvGrpSpPr>
            <p:nvPr/>
          </p:nvGrpSpPr>
          <p:grpSpPr bwMode="auto">
            <a:xfrm>
              <a:off x="3779" y="3398"/>
              <a:ext cx="506" cy="768"/>
              <a:chOff x="3779" y="3398"/>
              <a:chExt cx="506" cy="768"/>
            </a:xfrm>
          </p:grpSpPr>
          <p:sp>
            <p:nvSpPr>
              <p:cNvPr id="10254" name="Oval 1083"/>
              <p:cNvSpPr>
                <a:spLocks noChangeArrowheads="1"/>
              </p:cNvSpPr>
              <p:nvPr/>
            </p:nvSpPr>
            <p:spPr bwMode="auto">
              <a:xfrm>
                <a:off x="3896" y="3398"/>
                <a:ext cx="269" cy="261"/>
              </a:xfrm>
              <a:prstGeom prst="ellipse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255" name="Group 1088"/>
              <p:cNvGrpSpPr>
                <a:grpSpLocks/>
              </p:cNvGrpSpPr>
              <p:nvPr/>
            </p:nvGrpSpPr>
            <p:grpSpPr bwMode="auto">
              <a:xfrm>
                <a:off x="3779" y="3682"/>
                <a:ext cx="506" cy="484"/>
                <a:chOff x="3779" y="3682"/>
                <a:chExt cx="506" cy="484"/>
              </a:xfrm>
            </p:grpSpPr>
            <p:sp>
              <p:nvSpPr>
                <p:cNvPr id="10256" name="Rectangle 1084"/>
                <p:cNvSpPr>
                  <a:spLocks noChangeArrowheads="1"/>
                </p:cNvSpPr>
                <p:nvPr/>
              </p:nvSpPr>
              <p:spPr bwMode="auto">
                <a:xfrm>
                  <a:off x="3865" y="3682"/>
                  <a:ext cx="333" cy="134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57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780" y="3772"/>
                  <a:ext cx="505" cy="394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58" name="Arc 1086"/>
                <p:cNvSpPr>
                  <a:spLocks/>
                </p:cNvSpPr>
                <p:nvPr/>
              </p:nvSpPr>
              <p:spPr bwMode="auto">
                <a:xfrm>
                  <a:off x="3779" y="3683"/>
                  <a:ext cx="93" cy="107"/>
                </a:xfrm>
                <a:custGeom>
                  <a:avLst/>
                  <a:gdLst>
                    <a:gd name="T0" fmla="*/ 0 w 21600"/>
                    <a:gd name="T1" fmla="*/ 0 h 21599"/>
                    <a:gd name="T2" fmla="*/ 0 w 21600"/>
                    <a:gd name="T3" fmla="*/ 0 h 21599"/>
                    <a:gd name="T4" fmla="*/ 0 w 21600"/>
                    <a:gd name="T5" fmla="*/ 0 h 2159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9"/>
                    <a:gd name="T11" fmla="*/ 21600 w 21600"/>
                    <a:gd name="T12" fmla="*/ 21599 h 2159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9" fill="none" extrusionOk="0">
                      <a:moveTo>
                        <a:pt x="0" y="21599"/>
                      </a:moveTo>
                      <a:cubicBezTo>
                        <a:pt x="0" y="9760"/>
                        <a:pt x="9529" y="127"/>
                        <a:pt x="21368" y="0"/>
                      </a:cubicBezTo>
                    </a:path>
                    <a:path w="21600" h="21599" stroke="0" extrusionOk="0">
                      <a:moveTo>
                        <a:pt x="0" y="21599"/>
                      </a:moveTo>
                      <a:cubicBezTo>
                        <a:pt x="0" y="9760"/>
                        <a:pt x="9529" y="127"/>
                        <a:pt x="21368" y="0"/>
                      </a:cubicBez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59" name="Arc 1087"/>
                <p:cNvSpPr>
                  <a:spLocks/>
                </p:cNvSpPr>
                <p:nvPr/>
              </p:nvSpPr>
              <p:spPr bwMode="auto">
                <a:xfrm>
                  <a:off x="4192" y="3682"/>
                  <a:ext cx="93" cy="10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45126" name="FIREWOR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3273425"/>
            <a:ext cx="2032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512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12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3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Course Goals Review</a:t>
            </a:r>
          </a:p>
        </p:txBody>
      </p:sp>
      <p:sp>
        <p:nvSpPr>
          <p:cNvPr id="5123" name="Rectangle 54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Familiarity </a:t>
            </a:r>
            <a:r>
              <a:rPr lang="en-US" dirty="0"/>
              <a:t>with rationale for formal methods and static verification</a:t>
            </a:r>
          </a:p>
          <a:p>
            <a:r>
              <a:rPr lang="en-US" dirty="0"/>
              <a:t>Familiarity with SPARK language, sufficient to write real, production-quality programs</a:t>
            </a:r>
          </a:p>
          <a:p>
            <a:r>
              <a:rPr lang="en-US" dirty="0"/>
              <a:t>Familiarity with SPARK tools, sufficient for real use</a:t>
            </a:r>
          </a:p>
          <a:p>
            <a:r>
              <a:rPr lang="en-US" dirty="0"/>
              <a:t>Knowledge of how to move forward from here…</a:t>
            </a:r>
          </a:p>
          <a:p>
            <a:pPr lvl="1"/>
            <a:r>
              <a:rPr lang="en-US" dirty="0"/>
              <a:t>More to SPARK than we can cover in one course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smtClean="0"/>
              <a:t>Further Reading</a:t>
            </a:r>
            <a:r>
              <a:rPr lang="en-US" dirty="0"/>
              <a:t>: The SPARK User Guide</a:t>
            </a:r>
            <a:r>
              <a:rPr lang="en-US" dirty="0" smtClean="0"/>
              <a:t>!</a:t>
            </a:r>
          </a:p>
        </p:txBody>
      </p:sp>
      <p:sp>
        <p:nvSpPr>
          <p:cNvPr id="14339" name="Rectangle 9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SPARK Tutorial (section 6)</a:t>
            </a:r>
          </a:p>
          <a:p>
            <a:r>
              <a:rPr lang="en-US" dirty="0" smtClean="0"/>
              <a:t>How To Write Subprogram Contracts (7.4)</a:t>
            </a:r>
          </a:p>
          <a:p>
            <a:r>
              <a:rPr lang="en-US" dirty="0"/>
              <a:t>How To </a:t>
            </a:r>
            <a:r>
              <a:rPr lang="en-US" dirty="0" smtClean="0"/>
              <a:t>Write Object-Oriented Contracts (7.5)</a:t>
            </a:r>
          </a:p>
          <a:p>
            <a:r>
              <a:rPr lang="en-US" dirty="0" smtClean="0"/>
              <a:t>How To Write Package Contracts (7.6)</a:t>
            </a:r>
          </a:p>
          <a:p>
            <a:r>
              <a:rPr lang="en-US" dirty="0"/>
              <a:t>How To Write </a:t>
            </a:r>
            <a:r>
              <a:rPr lang="en-US" dirty="0" smtClean="0"/>
              <a:t>Loop Invariants </a:t>
            </a:r>
            <a:r>
              <a:rPr lang="en-US" dirty="0"/>
              <a:t>(</a:t>
            </a:r>
            <a:r>
              <a:rPr lang="en-US" dirty="0" smtClean="0"/>
              <a:t>7.7)</a:t>
            </a:r>
          </a:p>
          <a:p>
            <a:r>
              <a:rPr lang="en-US" dirty="0"/>
              <a:t>How To </a:t>
            </a:r>
            <a:r>
              <a:rPr lang="en-US" dirty="0" smtClean="0"/>
              <a:t>Investigate Unproved Checks </a:t>
            </a:r>
            <a:r>
              <a:rPr lang="en-US" dirty="0"/>
              <a:t>(</a:t>
            </a:r>
            <a:r>
              <a:rPr lang="en-US" dirty="0" smtClean="0"/>
              <a:t>7.8)</a:t>
            </a:r>
          </a:p>
          <a:p>
            <a:r>
              <a:rPr lang="en-US" dirty="0" smtClean="0"/>
              <a:t>GNATprove by Example (7.9)</a:t>
            </a:r>
          </a:p>
          <a:p>
            <a:r>
              <a:rPr lang="en-US" dirty="0" smtClean="0"/>
              <a:t>And several others…</a:t>
            </a:r>
          </a:p>
        </p:txBody>
      </p:sp>
    </p:spTree>
    <p:extLst>
      <p:ext uri="{BB962C8B-B14F-4D97-AF65-F5344CB8AC3E}">
        <p14:creationId xmlns:p14="http://schemas.microsoft.com/office/powerpoint/2010/main" val="2900284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Concluding Remarks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sz="half" idx="10"/>
          </p:nvPr>
        </p:nvSpPr>
        <p:spPr>
          <a:xfrm>
            <a:off x="685800" y="1143000"/>
            <a:ext cx="8077200" cy="5334000"/>
          </a:xfrm>
        </p:spPr>
        <p:txBody>
          <a:bodyPr/>
          <a:lstStyle/>
          <a:p>
            <a:r>
              <a:rPr lang="en-US" dirty="0" smtClean="0"/>
              <a:t>Proving absence of run-time errors is not always easy, proving functional properties is more so</a:t>
            </a:r>
          </a:p>
          <a:p>
            <a:r>
              <a:rPr lang="en-US" dirty="0" smtClean="0"/>
              <a:t>There is much to gain by earlier adoption levels</a:t>
            </a:r>
          </a:p>
          <a:p>
            <a:r>
              <a:rPr lang="en-US" dirty="0" smtClean="0"/>
              <a:t>Iterative workflow using GNATprove and GPS is much the same throughout the adoption levels</a:t>
            </a:r>
          </a:p>
          <a:p>
            <a:r>
              <a:rPr lang="en-US" dirty="0" smtClean="0"/>
              <a:t>Note that there “containers” packages in Ada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formal</a:t>
            </a:r>
            <a:r>
              <a:rPr lang="en-US" dirty="0" smtClean="0"/>
              <a:t> containers packages in SPARK</a:t>
            </a:r>
          </a:p>
          <a:p>
            <a:pPr lvl="1"/>
            <a:r>
              <a:rPr lang="en-US" dirty="0" smtClean="0"/>
              <a:t>The predefined language environment is large</a:t>
            </a:r>
          </a:p>
          <a:p>
            <a:r>
              <a:rPr lang="en-US" dirty="0" smtClean="0"/>
              <a:t>Once you get ahead of the learning curve you should expect to be </a:t>
            </a:r>
            <a:r>
              <a:rPr lang="en-US" i="1" dirty="0" smtClean="0"/>
              <a:t>very</a:t>
            </a:r>
            <a:r>
              <a:rPr lang="en-US" dirty="0" smtClean="0"/>
              <a:t> productive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33600" y="1752600"/>
            <a:ext cx="4895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US" sz="3600" i="1">
                <a:solidFill>
                  <a:schemeClr val="tx2"/>
                </a:solidFill>
                <a:latin typeface="Times New Roman" pitchFamily="18" charset="0"/>
              </a:rPr>
              <a:t>Feel free to send us email</a:t>
            </a:r>
          </a:p>
        </p:txBody>
      </p:sp>
      <p:sp>
        <p:nvSpPr>
          <p:cNvPr id="16387" name="Rectangle 2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Questions?</a:t>
            </a:r>
          </a:p>
        </p:txBody>
      </p:sp>
      <p:pic>
        <p:nvPicPr>
          <p:cNvPr id="16388" name="Picture 20" descr="j023038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048000"/>
            <a:ext cx="2708275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41</TotalTime>
  <Pages>17</Pages>
  <Words>233</Words>
  <Application>Microsoft Office PowerPoint</Application>
  <PresentationFormat>Letter Paper (8.5x11 in)</PresentationFormat>
  <Paragraphs>35</Paragraphs>
  <Slides>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ＭＳ Ｐゴシック</vt:lpstr>
      <vt:lpstr>Arial</vt:lpstr>
      <vt:lpstr>Arial Black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Course Summary</vt:lpstr>
      <vt:lpstr>Course Goals Review</vt:lpstr>
      <vt:lpstr>Further Reading: The SPARK User Guide!</vt:lpstr>
      <vt:lpstr>Concluding Remarks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Goals</dc:title>
  <dc:creator>Pat, Kathy and Joe Rogers</dc:creator>
  <cp:lastModifiedBy>rogers</cp:lastModifiedBy>
  <cp:revision>128</cp:revision>
  <cp:lastPrinted>1994-04-16T10:48:30Z</cp:lastPrinted>
  <dcterms:created xsi:type="dcterms:W3CDTF">1994-04-17T12:56:38Z</dcterms:created>
  <dcterms:modified xsi:type="dcterms:W3CDTF">2018-02-27T00:01:31Z</dcterms:modified>
</cp:coreProperties>
</file>