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37" r:id="rId1"/>
  </p:sldMasterIdLst>
  <p:notesMasterIdLst>
    <p:notesMasterId r:id="rId14"/>
  </p:notesMasterIdLst>
  <p:handoutMasterIdLst>
    <p:handoutMasterId r:id="rId15"/>
  </p:handoutMasterIdLst>
  <p:sldIdLst>
    <p:sldId id="295" r:id="rId2"/>
    <p:sldId id="294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</p:sldIdLst>
  <p:sldSz cx="9144000" cy="6858000" type="letter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CC"/>
    <a:srgbClr val="FFCC99"/>
    <a:srgbClr val="E8DDAE"/>
    <a:srgbClr val="66FF99"/>
    <a:srgbClr val="E1D395"/>
    <a:srgbClr val="FF5050"/>
    <a:srgbClr val="FFC000"/>
    <a:srgbClr val="C4DFF5"/>
    <a:srgbClr val="FFFF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32" autoAdjust="0"/>
    <p:restoredTop sz="86419" autoAdjust="0"/>
  </p:normalViewPr>
  <p:slideViewPr>
    <p:cSldViewPr snapToObjects="1">
      <p:cViewPr varScale="1">
        <p:scale>
          <a:sx n="144" d="100"/>
          <a:sy n="144" d="100"/>
        </p:scale>
        <p:origin x="2168" y="68"/>
      </p:cViewPr>
      <p:guideLst>
        <p:guide orient="horz" pos="2160"/>
        <p:guide pos="2160"/>
      </p:guideLst>
    </p:cSldViewPr>
  </p:slideViewPr>
  <p:outlineViewPr>
    <p:cViewPr>
      <p:scale>
        <a:sx n="33" d="100"/>
        <a:sy n="33" d="100"/>
      </p:scale>
      <p:origin x="0" y="-386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>
        <p:scale>
          <a:sx n="100" d="100"/>
          <a:sy n="100" d="100"/>
        </p:scale>
        <p:origin x="5256" y="688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ader Placeholder 1"/>
          <p:cNvSpPr>
            <a:spLocks noGrp="1"/>
          </p:cNvSpPr>
          <p:nvPr>
            <p:ph type="hdr" sz="quarter"/>
          </p:nvPr>
        </p:nvSpPr>
        <p:spPr>
          <a:xfrm>
            <a:off x="434181" y="148754"/>
            <a:ext cx="6230938" cy="307777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lg" len="med"/>
          </a:ln>
          <a:effectLst/>
        </p:spPr>
        <p:txBody>
          <a:bodyPr vert="horz" wrap="none" lIns="91440" tIns="45720" rIns="91440" bIns="45720" numCol="1" anchor="ctr" anchorCtr="1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 smtClean="0">
                <a:latin typeface="Arial Black" panose="020B0A04020102020204" pitchFamily="34" charset="0"/>
                <a:ea typeface="+mn-ea"/>
              </a:rPr>
              <a:t>Programming In SPARK: Fundamentals</a:t>
            </a:r>
            <a:endParaRPr lang="en-US" sz="1400" dirty="0"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03262" y="9268520"/>
            <a:ext cx="116570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900" dirty="0" smtClean="0">
                <a:latin typeface="Arial" charset="0"/>
              </a:rPr>
              <a:t>Adoption Guidance</a:t>
            </a:r>
            <a:endParaRPr lang="en-US" sz="900" dirty="0">
              <a:latin typeface="Arial" charset="0"/>
            </a:endParaRPr>
          </a:p>
        </p:txBody>
      </p:sp>
      <p:sp>
        <p:nvSpPr>
          <p:cNvPr id="15" name="Line 3"/>
          <p:cNvSpPr>
            <a:spLocks noChangeShapeType="1"/>
          </p:cNvSpPr>
          <p:nvPr/>
        </p:nvSpPr>
        <p:spPr bwMode="auto">
          <a:xfrm>
            <a:off x="434182" y="508794"/>
            <a:ext cx="62309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Arial Black" panose="020B0A04020102020204" pitchFamily="34" charset="0"/>
            </a:endParaRPr>
          </a:p>
        </p:txBody>
      </p:sp>
      <p:sp>
        <p:nvSpPr>
          <p:cNvPr id="16" name="Line 28"/>
          <p:cNvSpPr>
            <a:spLocks noChangeShapeType="1"/>
          </p:cNvSpPr>
          <p:nvPr/>
        </p:nvSpPr>
        <p:spPr bwMode="auto">
          <a:xfrm>
            <a:off x="703262" y="9220200"/>
            <a:ext cx="6230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064250" y="9268520"/>
            <a:ext cx="86995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900" dirty="0" smtClean="0">
                <a:latin typeface="Arial" charset="0"/>
              </a:rPr>
              <a:t>Page </a:t>
            </a:r>
            <a:fld id="{FC5175E4-648C-4B4A-A1E1-BE0F0AE14F73}" type="slidenum">
              <a:rPr lang="en-US" sz="900" smtClean="0">
                <a:latin typeface="Arial" charset="0"/>
              </a:rPr>
              <a:pPr algn="r" eaLnBrk="0" hangingPunct="0"/>
              <a:t>‹#›</a:t>
            </a:fld>
            <a:endParaRPr lang="en-US" sz="900" dirty="0">
              <a:latin typeface="Arial" charset="0"/>
            </a:endParaRP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2980010" y="9268520"/>
            <a:ext cx="1677442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900" dirty="0" smtClean="0">
                <a:latin typeface="Arial" charset="0"/>
              </a:rPr>
              <a:t>Copyright © AdaCore 2018</a:t>
            </a:r>
            <a:endParaRPr lang="en-US" sz="9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11308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9300"/>
            <a:ext cx="5365750" cy="432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313" tIns="47311" rIns="96313" bIns="47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3290888" y="9147175"/>
            <a:ext cx="731837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933" tIns="47311" rIns="92933" bIns="47311">
            <a:spAutoFit/>
          </a:bodyPr>
          <a:lstStyle/>
          <a:p>
            <a:pPr algn="ctr" defTabSz="923925" eaLnBrk="0" hangingPunct="0">
              <a:lnSpc>
                <a:spcPct val="90000"/>
              </a:lnSpc>
            </a:pPr>
            <a:r>
              <a:rPr lang="en-US" sz="1300">
                <a:latin typeface="Times New Roman" pitchFamily="18" charset="0"/>
              </a:rPr>
              <a:t>Page </a:t>
            </a:r>
            <a:fld id="{80EFE900-81B1-4426-9513-1B1CB5980DD4}" type="slidenum">
              <a:rPr lang="en-US" sz="1300">
                <a:latin typeface="Times New Roman" pitchFamily="18" charset="0"/>
              </a:rPr>
              <a:pPr algn="ctr" defTabSz="923925" eaLnBrk="0" hangingPunct="0">
                <a:lnSpc>
                  <a:spcPct val="90000"/>
                </a:lnSpc>
              </a:pPr>
              <a:t>‹#›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8413" y="728663"/>
            <a:ext cx="4779962" cy="3584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35131221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5111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9806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>
                <a:solidFill>
                  <a:srgbClr val="A6A6A6"/>
                </a:solidFill>
              </a:rPr>
              <a:t>Slide: </a:t>
            </a:r>
            <a:fld id="{3D429265-1D29-4541-9219-1391FE2F445D}" type="slidenum">
              <a:rPr lang="en-US" sz="80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035131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9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08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>
                <a:solidFill>
                  <a:srgbClr val="A6A6A6"/>
                </a:solidFill>
              </a:rPr>
              <a:t>Slide: </a:t>
            </a:r>
            <a:fld id="{3F5BED25-735D-4499-9461-763DC73DA03D}" type="slidenum">
              <a:rPr lang="en-US" sz="80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441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134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iz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ea typeface="+mn-ea"/>
              <a:cs typeface="Arial" pitchFamily="34" charset="0"/>
            </a:endParaRPr>
          </a:p>
        </p:txBody>
      </p:sp>
      <p:grpSp>
        <p:nvGrpSpPr>
          <p:cNvPr id="4" name="Group 7"/>
          <p:cNvGrpSpPr>
            <a:grpSpLocks/>
          </p:cNvGrpSpPr>
          <p:nvPr userDrawn="1"/>
        </p:nvGrpSpPr>
        <p:grpSpPr bwMode="auto">
          <a:xfrm>
            <a:off x="2879725" y="2641600"/>
            <a:ext cx="3384550" cy="1574800"/>
            <a:chOff x="2123728" y="2641848"/>
            <a:chExt cx="3382984" cy="1574304"/>
          </a:xfrm>
        </p:grpSpPr>
        <p:sp>
          <p:nvSpPr>
            <p:cNvPr id="5" name="TextBox 4"/>
            <p:cNvSpPr txBox="1">
              <a:spLocks noChangeArrowheads="1"/>
            </p:cNvSpPr>
            <p:nvPr userDrawn="1"/>
          </p:nvSpPr>
          <p:spPr bwMode="auto">
            <a:xfrm>
              <a:off x="3637502" y="2829114"/>
              <a:ext cx="1869210" cy="1199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r" eaLnBrk="1" hangingPunct="1">
                <a:defRPr/>
              </a:pPr>
              <a:r>
                <a:rPr lang="en-US" sz="7200" smtClean="0">
                  <a:latin typeface="Calibri" pitchFamily="34" charset="0"/>
                  <a:cs typeface="Arial" pitchFamily="34" charset="0"/>
                </a:rPr>
                <a:t>Quiz</a:t>
              </a:r>
            </a:p>
          </p:txBody>
        </p:sp>
        <p:pic>
          <p:nvPicPr>
            <p:cNvPr id="6" name="Picture 2" descr="C:\Users\ochem\AppData\Local\Temp\Rar$DR28.624\AdaCoreU Package\icons\quiz.png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2641848"/>
              <a:ext cx="1574304" cy="1574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 Box 6"/>
          <p:cNvSpPr txBox="1">
            <a:spLocks noChangeArrowheads="1"/>
          </p:cNvSpPr>
          <p:nvPr userDrawn="1"/>
        </p:nvSpPr>
        <p:spPr bwMode="auto">
          <a:xfrm>
            <a:off x="8305800" y="6642100"/>
            <a:ext cx="830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t>Slide: </a:t>
            </a:r>
            <a:fld id="{B48A6D91-96DC-44E0-8B85-D94414E1DEFD}" type="slidenum"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pPr algn="r">
                <a:defRPr/>
              </a:pPr>
              <a:t>‹#›</a:t>
            </a:fld>
            <a:endParaRPr lang="fr-FR" sz="600" smtClean="0">
              <a:solidFill>
                <a:srgbClr val="A6A6A6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591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iz Yes 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quiz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7683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 userDrawn="1"/>
        </p:nvGrpSpPr>
        <p:grpSpPr>
          <a:xfrm>
            <a:off x="7693278" y="254665"/>
            <a:ext cx="911170" cy="477837"/>
            <a:chOff x="7693278" y="114301"/>
            <a:chExt cx="911170" cy="477837"/>
          </a:xfrm>
        </p:grpSpPr>
        <p:sp>
          <p:nvSpPr>
            <p:cNvPr id="4" name="TextBox 3"/>
            <p:cNvSpPr txBox="1">
              <a:spLocks noChangeArrowheads="1"/>
            </p:cNvSpPr>
            <p:nvPr userDrawn="1"/>
          </p:nvSpPr>
          <p:spPr bwMode="auto">
            <a:xfrm>
              <a:off x="8150478" y="199331"/>
              <a:ext cx="453970" cy="3077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n-US" sz="1400" b="1" dirty="0" smtClean="0">
                  <a:solidFill>
                    <a:srgbClr val="1780A6"/>
                  </a:solidFill>
                  <a:cs typeface="Arial" pitchFamily="34" charset="0"/>
                </a:rPr>
                <a:t>NO</a:t>
              </a:r>
              <a:endParaRPr lang="en-US" sz="1100" b="1" dirty="0" smtClean="0">
                <a:solidFill>
                  <a:srgbClr val="1780A6"/>
                </a:solidFill>
                <a:cs typeface="Arial" pitchFamily="34" charset="0"/>
              </a:endParaRPr>
            </a:p>
          </p:txBody>
        </p:sp>
        <p:pic>
          <p:nvPicPr>
            <p:cNvPr id="6" name="Picture 8" descr="wrong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3278" y="114301"/>
              <a:ext cx="477837" cy="477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6443663" y="252283"/>
            <a:ext cx="993017" cy="482600"/>
            <a:chOff x="6443663" y="111919"/>
            <a:chExt cx="993017" cy="482600"/>
          </a:xfrm>
        </p:grpSpPr>
        <p:sp>
          <p:nvSpPr>
            <p:cNvPr id="3" name="TextBox 2"/>
            <p:cNvSpPr txBox="1">
              <a:spLocks noChangeArrowheads="1"/>
            </p:cNvSpPr>
            <p:nvPr userDrawn="1"/>
          </p:nvSpPr>
          <p:spPr bwMode="auto">
            <a:xfrm>
              <a:off x="6891338" y="199331"/>
              <a:ext cx="545342" cy="3077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n-US" sz="1400" b="1" dirty="0" smtClean="0">
                  <a:solidFill>
                    <a:srgbClr val="1780A6"/>
                  </a:solidFill>
                  <a:cs typeface="Arial" pitchFamily="34" charset="0"/>
                </a:rPr>
                <a:t>YES</a:t>
              </a:r>
              <a:endParaRPr lang="en-US" sz="1100" b="1" dirty="0" smtClean="0">
                <a:solidFill>
                  <a:srgbClr val="1780A6"/>
                </a:solidFill>
                <a:cs typeface="Arial" pitchFamily="34" charset="0"/>
              </a:endParaRPr>
            </a:p>
          </p:txBody>
        </p:sp>
        <p:pic>
          <p:nvPicPr>
            <p:cNvPr id="7" name="Picture 9" descr="correct.png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3663" y="111919"/>
              <a:ext cx="482600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1081306" y="201196"/>
            <a:ext cx="3850734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3200" dirty="0" smtClean="0">
                <a:solidFill>
                  <a:srgbClr val="1780A6"/>
                </a:solidFill>
                <a:latin typeface="+mj-lt"/>
                <a:cs typeface="Arial" pitchFamily="34" charset="0"/>
              </a:rPr>
              <a:t>Is this code correct?</a:t>
            </a:r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8305800" y="6642100"/>
            <a:ext cx="830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t>Slide: </a:t>
            </a:r>
            <a:fld id="{B48A6D91-96DC-44E0-8B85-D94414E1DEFD}" type="slidenum"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pPr algn="r">
                <a:defRPr/>
              </a:pPr>
              <a:t>‹#›</a:t>
            </a:fld>
            <a:endParaRPr lang="fr-FR" sz="600" smtClean="0">
              <a:solidFill>
                <a:srgbClr val="A6A6A6"/>
              </a:solidFill>
              <a:ea typeface="MS PGothic" panose="020B0600070205080204" pitchFamily="34" charset="-128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015352" y="226883"/>
            <a:ext cx="1224136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lang="en-US" sz="2400" b="0" i="0" kern="1200" dirty="0">
                <a:solidFill>
                  <a:srgbClr val="1780A6"/>
                </a:solidFill>
                <a:effectLst/>
                <a:latin typeface="+mj-lt"/>
                <a:ea typeface="Arial Bold" charset="0"/>
                <a:cs typeface="Arial Bold" charset="0"/>
                <a:sym typeface="Gill Sans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957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iz 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6"/>
          <p:cNvSpPr txBox="1">
            <a:spLocks noChangeArrowheads="1"/>
          </p:cNvSpPr>
          <p:nvPr userDrawn="1"/>
        </p:nvSpPr>
        <p:spPr bwMode="auto">
          <a:xfrm>
            <a:off x="8305800" y="6642100"/>
            <a:ext cx="830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t>Slide: </a:t>
            </a:r>
            <a:fld id="{B48A6D91-96DC-44E0-8B85-D94414E1DEFD}" type="slidenum"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pPr algn="r">
                <a:defRPr/>
              </a:pPr>
              <a:t>‹#›</a:t>
            </a:fld>
            <a:endParaRPr lang="fr-FR" sz="600" smtClean="0">
              <a:solidFill>
                <a:srgbClr val="A6A6A6"/>
              </a:solidFill>
              <a:ea typeface="MS PGothic" panose="020B0600070205080204" pitchFamily="34" charset="-128"/>
            </a:endParaRPr>
          </a:p>
        </p:txBody>
      </p:sp>
      <p:pic>
        <p:nvPicPr>
          <p:cNvPr id="24" name="Picture 7" descr="quiz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7683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Group 24"/>
          <p:cNvGrpSpPr/>
          <p:nvPr userDrawn="1"/>
        </p:nvGrpSpPr>
        <p:grpSpPr>
          <a:xfrm>
            <a:off x="7693278" y="254665"/>
            <a:ext cx="911170" cy="477837"/>
            <a:chOff x="7693278" y="114301"/>
            <a:chExt cx="911170" cy="477837"/>
          </a:xfrm>
        </p:grpSpPr>
        <p:sp>
          <p:nvSpPr>
            <p:cNvPr id="26" name="TextBox 25"/>
            <p:cNvSpPr txBox="1">
              <a:spLocks noChangeArrowheads="1"/>
            </p:cNvSpPr>
            <p:nvPr userDrawn="1"/>
          </p:nvSpPr>
          <p:spPr bwMode="auto">
            <a:xfrm>
              <a:off x="8150478" y="199331"/>
              <a:ext cx="453970" cy="3077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n-US" sz="1400" b="1" dirty="0" smtClean="0">
                  <a:solidFill>
                    <a:srgbClr val="1780A6"/>
                  </a:solidFill>
                  <a:cs typeface="Arial" pitchFamily="34" charset="0"/>
                </a:rPr>
                <a:t>NO</a:t>
              </a:r>
              <a:endParaRPr lang="en-US" sz="1100" b="1" dirty="0" smtClean="0">
                <a:solidFill>
                  <a:srgbClr val="1780A6"/>
                </a:solidFill>
                <a:cs typeface="Arial" pitchFamily="34" charset="0"/>
              </a:endParaRPr>
            </a:p>
          </p:txBody>
        </p:sp>
        <p:pic>
          <p:nvPicPr>
            <p:cNvPr id="27" name="Picture 8" descr="wrong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3278" y="114301"/>
              <a:ext cx="477837" cy="477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TextBox 30"/>
          <p:cNvSpPr txBox="1">
            <a:spLocks noChangeArrowheads="1"/>
          </p:cNvSpPr>
          <p:nvPr userDrawn="1"/>
        </p:nvSpPr>
        <p:spPr bwMode="auto">
          <a:xfrm>
            <a:off x="1081306" y="201196"/>
            <a:ext cx="3850734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3200" dirty="0" smtClean="0">
                <a:solidFill>
                  <a:srgbClr val="1780A6"/>
                </a:solidFill>
                <a:latin typeface="+mj-lt"/>
                <a:cs typeface="Arial" pitchFamily="34" charset="0"/>
              </a:rPr>
              <a:t>Is this code correct?</a:t>
            </a: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5015352" y="226883"/>
            <a:ext cx="1224136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lang="en-US" sz="2400" b="0" i="0" kern="1200" dirty="0">
                <a:solidFill>
                  <a:srgbClr val="1780A6"/>
                </a:solidFill>
                <a:effectLst/>
                <a:latin typeface="+mj-lt"/>
                <a:ea typeface="Arial Bold" charset="0"/>
                <a:cs typeface="Arial Bold" charset="0"/>
                <a:sym typeface="Gill Sans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978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iz 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6"/>
          <p:cNvSpPr txBox="1">
            <a:spLocks noChangeArrowheads="1"/>
          </p:cNvSpPr>
          <p:nvPr userDrawn="1"/>
        </p:nvSpPr>
        <p:spPr bwMode="auto">
          <a:xfrm>
            <a:off x="8305800" y="6642100"/>
            <a:ext cx="830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t>Slide: </a:t>
            </a:r>
            <a:fld id="{B48A6D91-96DC-44E0-8B85-D94414E1DEFD}" type="slidenum"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pPr algn="r">
                <a:defRPr/>
              </a:pPr>
              <a:t>‹#›</a:t>
            </a:fld>
            <a:endParaRPr lang="fr-FR" sz="600" smtClean="0">
              <a:solidFill>
                <a:srgbClr val="A6A6A6"/>
              </a:solidFill>
              <a:ea typeface="MS PGothic" panose="020B0600070205080204" pitchFamily="34" charset="-128"/>
            </a:endParaRPr>
          </a:p>
        </p:txBody>
      </p:sp>
      <p:pic>
        <p:nvPicPr>
          <p:cNvPr id="25" name="Picture 7" descr="quiz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7683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oup 28"/>
          <p:cNvGrpSpPr/>
          <p:nvPr userDrawn="1"/>
        </p:nvGrpSpPr>
        <p:grpSpPr>
          <a:xfrm>
            <a:off x="6443663" y="252283"/>
            <a:ext cx="993017" cy="482600"/>
            <a:chOff x="6443663" y="111919"/>
            <a:chExt cx="993017" cy="482600"/>
          </a:xfrm>
        </p:grpSpPr>
        <p:sp>
          <p:nvSpPr>
            <p:cNvPr id="30" name="TextBox 29"/>
            <p:cNvSpPr txBox="1">
              <a:spLocks noChangeArrowheads="1"/>
            </p:cNvSpPr>
            <p:nvPr userDrawn="1"/>
          </p:nvSpPr>
          <p:spPr bwMode="auto">
            <a:xfrm>
              <a:off x="6891338" y="199331"/>
              <a:ext cx="545342" cy="3077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n-US" sz="1400" b="1" dirty="0" smtClean="0">
                  <a:solidFill>
                    <a:srgbClr val="1780A6"/>
                  </a:solidFill>
                  <a:cs typeface="Arial" pitchFamily="34" charset="0"/>
                </a:rPr>
                <a:t>YES</a:t>
              </a:r>
              <a:endParaRPr lang="en-US" sz="1100" b="1" dirty="0" smtClean="0">
                <a:solidFill>
                  <a:srgbClr val="1780A6"/>
                </a:solidFill>
                <a:cs typeface="Arial" pitchFamily="34" charset="0"/>
              </a:endParaRPr>
            </a:p>
          </p:txBody>
        </p:sp>
        <p:pic>
          <p:nvPicPr>
            <p:cNvPr id="31" name="Picture 9" descr="correct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3663" y="111919"/>
              <a:ext cx="482600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" name="TextBox 31"/>
          <p:cNvSpPr txBox="1">
            <a:spLocks noChangeArrowheads="1"/>
          </p:cNvSpPr>
          <p:nvPr userDrawn="1"/>
        </p:nvSpPr>
        <p:spPr bwMode="auto">
          <a:xfrm>
            <a:off x="1081306" y="201196"/>
            <a:ext cx="3850734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3200" dirty="0" smtClean="0">
                <a:solidFill>
                  <a:srgbClr val="1780A6"/>
                </a:solidFill>
                <a:latin typeface="+mj-lt"/>
                <a:cs typeface="Arial" pitchFamily="34" charset="0"/>
              </a:rPr>
              <a:t>Is this code correct?</a:t>
            </a:r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5015352" y="226883"/>
            <a:ext cx="1224136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lang="en-US" sz="2400" b="0" i="0" kern="1200" dirty="0">
                <a:solidFill>
                  <a:srgbClr val="1780A6"/>
                </a:solidFill>
                <a:effectLst/>
                <a:latin typeface="+mj-lt"/>
                <a:ea typeface="Arial Bold" charset="0"/>
                <a:cs typeface="Arial Bold" charset="0"/>
                <a:sym typeface="Gill Sans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22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5" r:id="rId6"/>
    <p:sldLayoutId id="2147483986" r:id="rId7"/>
    <p:sldLayoutId id="2147483987" r:id="rId8"/>
    <p:sldLayoutId id="2147483988" r:id="rId9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SPARK Adoption </a:t>
            </a:r>
            <a:r>
              <a:rPr lang="en-US" dirty="0" smtClean="0"/>
              <a:t>Guidance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So, now what? How do you go about adopting SPARK into real-world applications?</a:t>
            </a:r>
          </a:p>
          <a:p>
            <a:r>
              <a:rPr lang="en-US" dirty="0" smtClean="0"/>
              <a:t>Thales has been doing just that since 2009</a:t>
            </a:r>
          </a:p>
          <a:p>
            <a:r>
              <a:rPr lang="en-US" dirty="0" smtClean="0"/>
              <a:t>They wrote a document based on their experience, in combination with AdaCore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163164"/>
            <a:ext cx="2003648" cy="16207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4348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Gold Level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Build on top of Bronze and Silver level benefits</a:t>
            </a:r>
          </a:p>
          <a:p>
            <a:r>
              <a:rPr lang="en-US" dirty="0" smtClean="0"/>
              <a:t>No reads of uninitialized variables</a:t>
            </a:r>
          </a:p>
          <a:p>
            <a:r>
              <a:rPr lang="en-US" dirty="0" smtClean="0"/>
              <a:t>No possible interference between parameters and global variables</a:t>
            </a:r>
          </a:p>
          <a:p>
            <a:r>
              <a:rPr lang="en-US" dirty="0" smtClean="0"/>
              <a:t>No unintended access to global variables</a:t>
            </a:r>
          </a:p>
          <a:p>
            <a:r>
              <a:rPr lang="en-US" dirty="0" smtClean="0"/>
              <a:t>No run-time errors</a:t>
            </a:r>
          </a:p>
          <a:p>
            <a:r>
              <a:rPr lang="en-US" dirty="0" smtClean="0"/>
              <a:t>Cheaper to prove than to test to same confidence</a:t>
            </a:r>
          </a:p>
          <a:p>
            <a:r>
              <a:rPr lang="en-US" dirty="0" smtClean="0"/>
              <a:t>Proven properties don’t require testing</a:t>
            </a:r>
          </a:p>
          <a:p>
            <a:pPr lvl="1"/>
            <a:r>
              <a:rPr lang="en-US" dirty="0" smtClean="0"/>
              <a:t>Lower development costs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77301"/>
            <a:ext cx="536943" cy="53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99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Gold Level Costs and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The analysis may take a long </a:t>
            </a:r>
            <a:r>
              <a:rPr lang="en-US" dirty="0" smtClean="0"/>
              <a:t>time</a:t>
            </a:r>
            <a:endParaRPr lang="en-US" dirty="0"/>
          </a:p>
          <a:p>
            <a:pPr lvl="1"/>
            <a:r>
              <a:rPr lang="en-US" dirty="0" smtClean="0"/>
              <a:t>Up </a:t>
            </a:r>
            <a:r>
              <a:rPr lang="en-US" dirty="0"/>
              <a:t>to a few </a:t>
            </a:r>
            <a:r>
              <a:rPr lang="en-US" dirty="0" smtClean="0"/>
              <a:t>hours </a:t>
            </a:r>
            <a:r>
              <a:rPr lang="en-US" dirty="0"/>
              <a:t>on large </a:t>
            </a:r>
            <a:r>
              <a:rPr lang="en-US" dirty="0" smtClean="0"/>
              <a:t>programs</a:t>
            </a:r>
          </a:p>
          <a:p>
            <a:pPr lvl="1"/>
            <a:r>
              <a:rPr lang="en-US" dirty="0" smtClean="0"/>
              <a:t>But is </a:t>
            </a:r>
            <a:r>
              <a:rPr lang="en-US" dirty="0"/>
              <a:t>guaranteed to terminate</a:t>
            </a:r>
            <a:endParaRPr lang="en-US" dirty="0" smtClean="0"/>
          </a:p>
          <a:p>
            <a:r>
              <a:rPr lang="en-US" dirty="0" smtClean="0"/>
              <a:t>May require adding more precise types (ranges)</a:t>
            </a:r>
            <a:endParaRPr lang="en-US" dirty="0"/>
          </a:p>
          <a:p>
            <a:r>
              <a:rPr lang="en-US" dirty="0" smtClean="0"/>
              <a:t>May require adding more preconditions </a:t>
            </a:r>
            <a:r>
              <a:rPr lang="en-US" dirty="0"/>
              <a:t>and </a:t>
            </a:r>
            <a:r>
              <a:rPr lang="en-US" dirty="0" smtClean="0"/>
              <a:t>postconditions</a:t>
            </a:r>
            <a:endParaRPr lang="en-US" dirty="0"/>
          </a:p>
          <a:p>
            <a:r>
              <a:rPr lang="en-US" dirty="0"/>
              <a:t>Even if a property is provable, automatic provers may fail to prove it due to limitations of the </a:t>
            </a:r>
            <a:r>
              <a:rPr lang="en-US" dirty="0" smtClean="0"/>
              <a:t>provers</a:t>
            </a:r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integer arithmetic </a:t>
            </a:r>
            <a:r>
              <a:rPr lang="en-US" dirty="0" smtClean="0"/>
              <a:t>(e.g., division and modulo) operations</a:t>
            </a:r>
          </a:p>
          <a:p>
            <a:pPr lvl="1"/>
            <a:r>
              <a:rPr lang="en-US" dirty="0" err="1" smtClean="0"/>
              <a:t>Foating</a:t>
            </a:r>
            <a:r>
              <a:rPr lang="en-US" dirty="0" smtClean="0"/>
              <a:t>-point arithmetic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77301"/>
            <a:ext cx="536943" cy="53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38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Platinum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Goal: </a:t>
            </a:r>
            <a:r>
              <a:rPr lang="en-US" dirty="0"/>
              <a:t>full functional proof of </a:t>
            </a:r>
            <a:r>
              <a:rPr lang="en-US" dirty="0" smtClean="0"/>
              <a:t>requirements</a:t>
            </a:r>
          </a:p>
          <a:p>
            <a:r>
              <a:rPr lang="en-US" dirty="0" smtClean="0"/>
              <a:t>Program passes SPARK proof without violations</a:t>
            </a:r>
          </a:p>
          <a:p>
            <a:r>
              <a:rPr lang="en-US" dirty="0" smtClean="0"/>
              <a:t>Verifies complete user specifications:</a:t>
            </a:r>
          </a:p>
          <a:p>
            <a:pPr lvl="1"/>
            <a:r>
              <a:rPr lang="en-US" dirty="0" smtClean="0"/>
              <a:t>Type invariants (weak and strong)</a:t>
            </a:r>
          </a:p>
          <a:p>
            <a:pPr lvl="1"/>
            <a:r>
              <a:rPr lang="en-US" dirty="0" smtClean="0"/>
              <a:t>Preconditions</a:t>
            </a:r>
          </a:p>
          <a:p>
            <a:pPr lvl="1"/>
            <a:r>
              <a:rPr lang="en-US" dirty="0" smtClean="0"/>
              <a:t>Postconditions</a:t>
            </a:r>
          </a:p>
          <a:p>
            <a:r>
              <a:rPr lang="en-US" dirty="0" smtClean="0"/>
              <a:t>Verifies loop termination (loop variant)</a:t>
            </a:r>
          </a:p>
          <a:p>
            <a:r>
              <a:rPr lang="en-US" dirty="0"/>
              <a:t>Platinum level is </a:t>
            </a:r>
            <a:r>
              <a:rPr lang="en-US" dirty="0" smtClean="0"/>
              <a:t>not </a:t>
            </a:r>
            <a:r>
              <a:rPr lang="en-US" dirty="0"/>
              <a:t>recommended during initial adoption of </a:t>
            </a:r>
            <a:r>
              <a:rPr lang="en-US" dirty="0" smtClean="0"/>
              <a:t>SPARK</a:t>
            </a:r>
          </a:p>
          <a:p>
            <a:pPr lvl="1"/>
            <a:r>
              <a:rPr lang="en-US" dirty="0" smtClean="0"/>
              <a:t>Not easy…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98722"/>
            <a:ext cx="513781" cy="51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2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510749" y="1143000"/>
            <a:ext cx="3810000" cy="53340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Based on adoption experience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Proposes </a:t>
            </a:r>
            <a:r>
              <a:rPr lang="en-US" dirty="0" smtClean="0"/>
              <a:t>adoption levels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For </a:t>
            </a:r>
            <a:r>
              <a:rPr lang="en-US" dirty="0" smtClean="0"/>
              <a:t>every level, presents:</a:t>
            </a:r>
          </a:p>
          <a:p>
            <a:pPr lvl="1"/>
            <a:r>
              <a:rPr lang="en-US" dirty="0" smtClean="0"/>
              <a:t>Benefits, impact on process, costs, and limitations</a:t>
            </a:r>
          </a:p>
          <a:p>
            <a:pPr lvl="1"/>
            <a:r>
              <a:rPr lang="en-US" dirty="0" smtClean="0"/>
              <a:t>Setup and tool usage</a:t>
            </a:r>
          </a:p>
          <a:p>
            <a:pPr lvl="1"/>
            <a:r>
              <a:rPr lang="en-US" dirty="0" smtClean="0"/>
              <a:t>Messages issued by the tool</a:t>
            </a:r>
          </a:p>
          <a:p>
            <a:pPr lvl="1"/>
            <a:r>
              <a:rPr lang="en-US" dirty="0" smtClean="0"/>
              <a:t>Remediation solutions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Adoption </a:t>
            </a:r>
            <a:r>
              <a:rPr lang="en-US" dirty="0" smtClean="0"/>
              <a:t>Guidance Document</a:t>
            </a:r>
            <a:endParaRPr lang="en-US" dirty="0"/>
          </a:p>
        </p:txBody>
      </p:sp>
      <p:pic>
        <p:nvPicPr>
          <p:cNvPr id="4098" name="Picture 2" descr="astedGraphic-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271" y="1143000"/>
            <a:ext cx="3928259" cy="5179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00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Scope and Level of SPARK Analysis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0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Scope may be the entire project, only some units, or only parts of units</a:t>
            </a:r>
          </a:p>
          <a:p>
            <a:r>
              <a:rPr lang="en-US" dirty="0" smtClean="0"/>
              <a:t>Levels range from simple guarantees provided by ﬂow analysis, to proofs of complex abstract properties</a:t>
            </a:r>
          </a:p>
          <a:p>
            <a:r>
              <a:rPr lang="en-US" dirty="0" smtClean="0"/>
              <a:t>Suggested levels for adopting SPARK</a:t>
            </a:r>
          </a:p>
          <a:p>
            <a:pPr lvl="1">
              <a:tabLst>
                <a:tab pos="2455863" algn="l"/>
              </a:tabLst>
            </a:pPr>
            <a:r>
              <a:rPr lang="en-US" dirty="0" smtClean="0"/>
              <a:t>Stone level 	: valid SPARK</a:t>
            </a:r>
          </a:p>
          <a:p>
            <a:pPr lvl="1">
              <a:tabLst>
                <a:tab pos="2455863" algn="l"/>
              </a:tabLst>
            </a:pPr>
            <a:r>
              <a:rPr lang="en-US" dirty="0" smtClean="0"/>
              <a:t>Bronze level 	: initialization and correct data ﬂow</a:t>
            </a:r>
          </a:p>
          <a:p>
            <a:pPr lvl="1">
              <a:tabLst>
                <a:tab pos="2455863" algn="l"/>
              </a:tabLst>
            </a:pPr>
            <a:r>
              <a:rPr lang="en-US" dirty="0" smtClean="0"/>
              <a:t>Silver level 	: absence of run-time errors (</a:t>
            </a:r>
            <a:r>
              <a:rPr lang="en-US" dirty="0" err="1" smtClean="0"/>
              <a:t>AoRTE</a:t>
            </a:r>
            <a:r>
              <a:rPr lang="en-US" dirty="0" smtClean="0"/>
              <a:t>)</a:t>
            </a:r>
          </a:p>
          <a:p>
            <a:pPr lvl="1">
              <a:tabLst>
                <a:tab pos="2455863" algn="l"/>
              </a:tabLst>
            </a:pPr>
            <a:r>
              <a:rPr lang="en-US" dirty="0" smtClean="0"/>
              <a:t>Gold level 	: proof of key integrity properties</a:t>
            </a:r>
          </a:p>
          <a:p>
            <a:pPr lvl="1">
              <a:tabLst>
                <a:tab pos="2455863" algn="l"/>
              </a:tabLst>
            </a:pPr>
            <a:r>
              <a:rPr lang="en-US" dirty="0" smtClean="0"/>
              <a:t>Platinum level 	: full functional proof of requirements</a:t>
            </a:r>
          </a:p>
        </p:txBody>
      </p:sp>
    </p:spTree>
    <p:extLst>
      <p:ext uri="{BB962C8B-B14F-4D97-AF65-F5344CB8AC3E}">
        <p14:creationId xmlns:p14="http://schemas.microsoft.com/office/powerpoint/2010/main" val="205585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Stone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Goal: to identify as much code as possible that belongs to the SPARK subset</a:t>
            </a:r>
          </a:p>
          <a:p>
            <a:pPr lvl="1"/>
            <a:r>
              <a:rPr lang="en-US" dirty="0" smtClean="0"/>
              <a:t>Program respects all SPARK language legality rules</a:t>
            </a:r>
          </a:p>
          <a:p>
            <a:r>
              <a:rPr lang="en-US" dirty="0" smtClean="0"/>
              <a:t>Defines a strong semantic coding standard</a:t>
            </a:r>
          </a:p>
          <a:p>
            <a:r>
              <a:rPr lang="en-US" dirty="0" smtClean="0"/>
              <a:t>Enforces safer use of language features</a:t>
            </a:r>
          </a:p>
          <a:p>
            <a:pPr lvl="1"/>
            <a:r>
              <a:rPr lang="en-US" dirty="0" smtClean="0"/>
              <a:t>Restricted concurrency (Ravenscar profile)</a:t>
            </a:r>
          </a:p>
          <a:p>
            <a:pPr lvl="1"/>
            <a:r>
              <a:rPr lang="en-US" dirty="0" smtClean="0"/>
              <a:t>Expressions and functions without side-effects</a:t>
            </a:r>
          </a:p>
          <a:p>
            <a:r>
              <a:rPr lang="en-US" dirty="0" smtClean="0"/>
              <a:t>Forbids language features precluding analysis</a:t>
            </a:r>
          </a:p>
          <a:p>
            <a:pPr lvl="1"/>
            <a:r>
              <a:rPr lang="en-US" dirty="0" smtClean="0"/>
              <a:t>E.g., exception handlers</a:t>
            </a:r>
          </a:p>
          <a:p>
            <a:r>
              <a:rPr lang="en-US" dirty="0" smtClean="0"/>
              <a:t>More understandable, maintainable code as a result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42" y="83658"/>
            <a:ext cx="697775" cy="507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4710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Stone Level Code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May be extensive, but relatively shallow</a:t>
            </a:r>
          </a:p>
          <a:p>
            <a:pPr lvl="1"/>
            <a:r>
              <a:rPr lang="en-US" dirty="0" smtClean="0"/>
              <a:t>E.g., change functions with side-effects into procedures</a:t>
            </a:r>
          </a:p>
          <a:p>
            <a:r>
              <a:rPr lang="en-US" dirty="0" smtClean="0"/>
              <a:t>Hide use of pointers</a:t>
            </a:r>
          </a:p>
          <a:p>
            <a:pPr lvl="1"/>
            <a:r>
              <a:rPr lang="en-US" dirty="0" smtClean="0"/>
              <a:t>Within package bodies</a:t>
            </a:r>
          </a:p>
          <a:p>
            <a:pPr lvl="1"/>
            <a:r>
              <a:rPr lang="en-US" dirty="0" smtClean="0"/>
              <a:t>Dereferences changed to function calls</a:t>
            </a:r>
          </a:p>
          <a:p>
            <a:pPr lvl="1"/>
            <a:r>
              <a:rPr lang="en-US" dirty="0" smtClean="0"/>
              <a:t>Probably the most extensive effort</a:t>
            </a:r>
          </a:p>
          <a:p>
            <a:pPr lvl="1"/>
            <a:r>
              <a:rPr lang="en-US" dirty="0" smtClean="0"/>
              <a:t>Where pointers remain, turn off </a:t>
            </a:r>
            <a:r>
              <a:rPr lang="en-US" dirty="0" err="1" smtClean="0"/>
              <a:t>SPARK_Mode</a:t>
            </a:r>
            <a:endParaRPr lang="en-US" dirty="0" smtClean="0"/>
          </a:p>
          <a:p>
            <a:r>
              <a:rPr lang="en-US" dirty="0" smtClean="0"/>
              <a:t>Et cetera</a:t>
            </a:r>
          </a:p>
          <a:p>
            <a:r>
              <a:rPr lang="en-US" dirty="0" smtClean="0"/>
              <a:t>See the Adoption Guide for how to make changes</a:t>
            </a:r>
          </a:p>
          <a:p>
            <a:pPr lvl="1"/>
            <a:r>
              <a:rPr lang="en-US" i="1" dirty="0" smtClean="0"/>
              <a:t>Extensive</a:t>
            </a:r>
            <a:r>
              <a:rPr lang="en-US" dirty="0" smtClean="0"/>
              <a:t> examples provided!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42" y="83658"/>
            <a:ext cx="697775" cy="507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645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Bronze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Goal: verify initialization and correct data flow</a:t>
            </a:r>
          </a:p>
          <a:p>
            <a:pPr lvl="1"/>
            <a:r>
              <a:rPr lang="en-US" dirty="0" smtClean="0"/>
              <a:t>No violations during SPARK flow analysis</a:t>
            </a:r>
          </a:p>
          <a:p>
            <a:r>
              <a:rPr lang="en-US" dirty="0" smtClean="0"/>
              <a:t>Detects programming errors</a:t>
            </a:r>
          </a:p>
          <a:p>
            <a:pPr lvl="1"/>
            <a:r>
              <a:rPr lang="en-US" dirty="0" smtClean="0"/>
              <a:t>Reading uninitialized data</a:t>
            </a:r>
          </a:p>
          <a:p>
            <a:pPr lvl="1"/>
            <a:r>
              <a:rPr lang="en-US" dirty="0" smtClean="0"/>
              <a:t>Problematic aliasing between parameters</a:t>
            </a:r>
          </a:p>
          <a:p>
            <a:pPr lvl="1"/>
            <a:r>
              <a:rPr lang="en-US" dirty="0" smtClean="0"/>
              <a:t>Data race between concurrent tasks</a:t>
            </a:r>
          </a:p>
          <a:p>
            <a:r>
              <a:rPr lang="en-US" dirty="0" smtClean="0"/>
              <a:t>Checks user specifications</a:t>
            </a:r>
          </a:p>
          <a:p>
            <a:pPr lvl="1"/>
            <a:r>
              <a:rPr lang="en-US" dirty="0" smtClean="0"/>
              <a:t>Data read or written</a:t>
            </a:r>
          </a:p>
          <a:p>
            <a:pPr lvl="1"/>
            <a:r>
              <a:rPr lang="en-US" dirty="0" smtClean="0"/>
              <a:t>Flow of information from inputs to outputs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779" y="74655"/>
            <a:ext cx="536489" cy="53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9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Silver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Goal: prove absence of run-time errors</a:t>
            </a:r>
          </a:p>
          <a:p>
            <a:pPr lvl="1"/>
            <a:r>
              <a:rPr lang="en-US" dirty="0" smtClean="0"/>
              <a:t>Thus no exceptions due to language-defined checks</a:t>
            </a:r>
          </a:p>
          <a:p>
            <a:r>
              <a:rPr lang="en-US" dirty="0" smtClean="0"/>
              <a:t>Detects programming errors</a:t>
            </a:r>
          </a:p>
          <a:p>
            <a:pPr lvl="1"/>
            <a:r>
              <a:rPr lang="en-US" dirty="0" smtClean="0"/>
              <a:t>Divide by zero</a:t>
            </a:r>
          </a:p>
          <a:p>
            <a:pPr lvl="1"/>
            <a:r>
              <a:rPr lang="en-US" dirty="0" smtClean="0"/>
              <a:t>Array index out of bounds</a:t>
            </a:r>
          </a:p>
          <a:p>
            <a:pPr lvl="1"/>
            <a:r>
              <a:rPr lang="en-US" dirty="0" smtClean="0"/>
              <a:t>Integer, fixed-point and floating-point overflow</a:t>
            </a:r>
          </a:p>
          <a:p>
            <a:pPr lvl="1"/>
            <a:r>
              <a:rPr lang="en-US" dirty="0" smtClean="0"/>
              <a:t>Explicit exception raised</a:t>
            </a:r>
          </a:p>
          <a:p>
            <a:pPr lvl="1"/>
            <a:r>
              <a:rPr lang="en-US" dirty="0" smtClean="0"/>
              <a:t>Others…</a:t>
            </a:r>
          </a:p>
          <a:p>
            <a:r>
              <a:rPr lang="en-US" dirty="0" smtClean="0"/>
              <a:t>Hence no buffer overflows, etc. !</a:t>
            </a:r>
          </a:p>
          <a:p>
            <a:r>
              <a:rPr lang="en-US" dirty="0" smtClean="0"/>
              <a:t>Can replace defensive code raising exceptions with proven preconditions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779" y="77118"/>
            <a:ext cx="544168" cy="54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93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Silver Level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An initial pass is required to either rewrite code or justify false alarms</a:t>
            </a:r>
          </a:p>
          <a:p>
            <a:pPr lvl="1"/>
            <a:r>
              <a:rPr lang="en-US" smtClean="0"/>
              <a:t>Once complete, ongoing maintenance can maintain the same guarantees at reasonable cost</a:t>
            </a:r>
          </a:p>
          <a:p>
            <a:r>
              <a:rPr lang="en-US" smtClean="0"/>
              <a:t>Special treatment is required for loops, which may need loop invariants</a:t>
            </a:r>
          </a:p>
          <a:p>
            <a:pPr lvl="1"/>
            <a:r>
              <a:rPr lang="en-US" smtClean="0"/>
              <a:t>Not trivial, see the SPARK User’s Guide</a:t>
            </a:r>
          </a:p>
          <a:p>
            <a:r>
              <a:rPr lang="en-US" smtClean="0"/>
              <a:t>The initial pass may require a substantial effort to get rid of all false alarms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779" y="77118"/>
            <a:ext cx="544168" cy="54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23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Gold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Goal: proof of key integrity properties</a:t>
            </a:r>
          </a:p>
          <a:p>
            <a:pPr lvl="1"/>
            <a:r>
              <a:rPr lang="en-US" dirty="0" smtClean="0"/>
              <a:t>Typically derived from software requirements</a:t>
            </a:r>
          </a:p>
          <a:p>
            <a:pPr lvl="1"/>
            <a:r>
              <a:rPr lang="en-US" dirty="0" smtClean="0"/>
              <a:t>Maintaining critical data invariants throughout execution </a:t>
            </a:r>
          </a:p>
          <a:p>
            <a:r>
              <a:rPr lang="en-US" dirty="0" smtClean="0"/>
              <a:t>Works with Silver level to ensure program integrity</a:t>
            </a:r>
          </a:p>
          <a:p>
            <a:pPr lvl="1"/>
            <a:r>
              <a:rPr lang="en-US" dirty="0" smtClean="0"/>
              <a:t>Control ﬂow cannot be circumvented through run-time errors </a:t>
            </a:r>
          </a:p>
          <a:p>
            <a:pPr lvl="1"/>
            <a:r>
              <a:rPr lang="en-US" dirty="0" smtClean="0"/>
              <a:t>Data cannot be corrupted</a:t>
            </a:r>
          </a:p>
          <a:p>
            <a:r>
              <a:rPr lang="en-US" dirty="0" smtClean="0"/>
              <a:t>Program passes SPARK proof without violations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77301"/>
            <a:ext cx="536943" cy="53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19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dirty="0"/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9261</TotalTime>
  <Pages>66</Pages>
  <Words>628</Words>
  <Application>Microsoft Office PowerPoint</Application>
  <PresentationFormat>Letter Paper (8.5x11 in)</PresentationFormat>
  <Paragraphs>105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7" baseType="lpstr">
      <vt:lpstr>ＭＳ Ｐゴシック</vt:lpstr>
      <vt:lpstr>ＭＳ Ｐゴシック</vt:lpstr>
      <vt:lpstr>Arial</vt:lpstr>
      <vt:lpstr>Arial Black</vt:lpstr>
      <vt:lpstr>Arial Bold</vt:lpstr>
      <vt:lpstr>Calibri</vt:lpstr>
      <vt:lpstr>Franklin Gothic Book</vt:lpstr>
      <vt:lpstr>Gill Sans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SPARK Adoption Guidance</vt:lpstr>
      <vt:lpstr>Adoption Guidance Document</vt:lpstr>
      <vt:lpstr>Scope and Level of SPARK Analysis</vt:lpstr>
      <vt:lpstr>Stone Level</vt:lpstr>
      <vt:lpstr>Stone Level Code Changes</vt:lpstr>
      <vt:lpstr>Bronze Level</vt:lpstr>
      <vt:lpstr>Silver Level</vt:lpstr>
      <vt:lpstr>Silver Level Issues</vt:lpstr>
      <vt:lpstr>Gold Level</vt:lpstr>
      <vt:lpstr>Gold Level Benefits</vt:lpstr>
      <vt:lpstr>Gold Level Costs and Limitations</vt:lpstr>
      <vt:lpstr>Platinum Level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Ada95</dc:title>
  <dc:subject>Ada95 language overview</dc:subject>
  <dc:creator>Pat Rogers</dc:creator>
  <cp:lastModifiedBy>rogers</cp:lastModifiedBy>
  <cp:revision>1640</cp:revision>
  <cp:lastPrinted>2018-02-28T20:03:04Z</cp:lastPrinted>
  <dcterms:created xsi:type="dcterms:W3CDTF">1995-10-23T14:09:30Z</dcterms:created>
  <dcterms:modified xsi:type="dcterms:W3CDTF">2018-04-03T18:48:35Z</dcterms:modified>
</cp:coreProperties>
</file>