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27" r:id="rId1"/>
  </p:sldMasterIdLst>
  <p:notesMasterIdLst>
    <p:notesMasterId r:id="rId26"/>
  </p:notesMasterIdLst>
  <p:handoutMasterIdLst>
    <p:handoutMasterId r:id="rId27"/>
  </p:handoutMasterIdLst>
  <p:sldIdLst>
    <p:sldId id="257" r:id="rId2"/>
    <p:sldId id="258" r:id="rId3"/>
    <p:sldId id="259" r:id="rId4"/>
    <p:sldId id="284" r:id="rId5"/>
    <p:sldId id="260" r:id="rId6"/>
    <p:sldId id="261" r:id="rId7"/>
    <p:sldId id="285" r:id="rId8"/>
    <p:sldId id="265" r:id="rId9"/>
    <p:sldId id="266" r:id="rId10"/>
    <p:sldId id="267" r:id="rId11"/>
    <p:sldId id="286" r:id="rId12"/>
    <p:sldId id="268" r:id="rId13"/>
    <p:sldId id="282" r:id="rId14"/>
    <p:sldId id="269" r:id="rId15"/>
    <p:sldId id="270" r:id="rId16"/>
    <p:sldId id="271" r:id="rId17"/>
    <p:sldId id="274" r:id="rId18"/>
    <p:sldId id="287" r:id="rId19"/>
    <p:sldId id="275" r:id="rId20"/>
    <p:sldId id="289" r:id="rId21"/>
    <p:sldId id="291" r:id="rId22"/>
    <p:sldId id="290" r:id="rId23"/>
    <p:sldId id="280" r:id="rId24"/>
    <p:sldId id="292" r:id="rId25"/>
  </p:sldIdLst>
  <p:sldSz cx="9144000" cy="6858000" type="letter"/>
  <p:notesSz cx="7315200" cy="96012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FFFFCC"/>
    <a:srgbClr val="003399"/>
    <a:srgbClr val="003366"/>
    <a:srgbClr val="33CCCC"/>
    <a:srgbClr val="CC0000"/>
    <a:srgbClr val="FFFF00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444" autoAdjust="0"/>
  </p:normalViewPr>
  <p:slideViewPr>
    <p:cSldViewPr>
      <p:cViewPr varScale="1">
        <p:scale>
          <a:sx n="154" d="100"/>
          <a:sy n="154" d="100"/>
        </p:scale>
        <p:origin x="1928" y="1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952"/>
    </p:cViewPr>
  </p:sorterViewPr>
  <p:notesViewPr>
    <p:cSldViewPr>
      <p:cViewPr varScale="1">
        <p:scale>
          <a:sx n="120" d="100"/>
          <a:sy n="120" d="100"/>
        </p:scale>
        <p:origin x="964" y="92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Line 24"/>
          <p:cNvSpPr>
            <a:spLocks noChangeShapeType="1"/>
          </p:cNvSpPr>
          <p:nvPr/>
        </p:nvSpPr>
        <p:spPr bwMode="auto">
          <a:xfrm>
            <a:off x="582613" y="320675"/>
            <a:ext cx="62325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891" name="Line 30"/>
          <p:cNvSpPr>
            <a:spLocks noChangeShapeType="1"/>
          </p:cNvSpPr>
          <p:nvPr/>
        </p:nvSpPr>
        <p:spPr bwMode="auto">
          <a:xfrm>
            <a:off x="565150" y="9201150"/>
            <a:ext cx="62309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03" name="Rectangle 3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63575" y="0"/>
            <a:ext cx="5965825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charset="0"/>
              </a:defRPr>
            </a:lvl1pPr>
          </a:lstStyle>
          <a:p>
            <a:r>
              <a:rPr lang="en-US" dirty="0">
                <a:latin typeface="Arial Black" panose="020B0A04020102020204" pitchFamily="34" charset="0"/>
              </a:rPr>
              <a:t>Programming In SPARK: Fundamentals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609600" y="9231063"/>
            <a:ext cx="1656436" cy="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018" tIns="43009" rIns="86018" bIns="43009" numCol="1" anchor="t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800" dirty="0" smtClean="0">
                <a:latin typeface="Arial" charset="0"/>
              </a:rPr>
              <a:t>Record Types</a:t>
            </a:r>
            <a:endParaRPr lang="en-US" sz="800" dirty="0">
              <a:latin typeface="Arial" charset="0"/>
            </a:endParaRPr>
          </a:p>
        </p:txBody>
      </p:sp>
      <p:sp>
        <p:nvSpPr>
          <p:cNvPr id="8" name="Rectangle 30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903456" y="9231063"/>
            <a:ext cx="859056" cy="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018" tIns="43009" rIns="86018" bIns="43009" numCol="1" anchor="t" anchorCtr="0" compatLnSpc="1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800" dirty="0">
                <a:latin typeface="Arial" charset="0"/>
              </a:rPr>
              <a:t>Page </a:t>
            </a:r>
            <a:fld id="{FC5175E4-648C-4B4A-A1E1-BE0F0AE14F73}" type="slidenum">
              <a:rPr lang="en-US" sz="800">
                <a:latin typeface="Arial" charset="0"/>
              </a:rPr>
              <a:pPr algn="r" eaLnBrk="0" hangingPunct="0"/>
              <a:t>‹#›</a:t>
            </a:fld>
            <a:endParaRPr lang="en-US" sz="800" dirty="0">
              <a:latin typeface="Arial" charset="0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2857838" y="9231063"/>
            <a:ext cx="1656436" cy="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018" tIns="43009" rIns="86018" bIns="43009" numCol="1" anchor="ctr" anchorCtr="1" compatLnSpc="1">
            <a:prstTxWarp prst="textNoShape">
              <a:avLst/>
            </a:prstTxWarp>
          </a:bodyPr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356616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713232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06984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42646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1783080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139696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2496312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2852928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ctr" eaLnBrk="0" hangingPunct="0"/>
            <a:r>
              <a:rPr lang="en-US" sz="800" dirty="0">
                <a:latin typeface="Arial" charset="0"/>
              </a:rPr>
              <a:t>Copyright © AdaCore </a:t>
            </a:r>
            <a:r>
              <a:rPr lang="en-US" sz="800" dirty="0" smtClean="0">
                <a:latin typeface="Arial" charset="0"/>
              </a:rPr>
              <a:t>2018</a:t>
            </a:r>
            <a:endParaRPr lang="en-US" sz="8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7878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59300"/>
            <a:ext cx="5365750" cy="4321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5641" tIns="46980" rIns="95641" bIns="469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0"/>
            <a:r>
              <a:rPr lang="en-US" noProof="0" smtClean="0"/>
              <a:t>Second Level</a:t>
            </a:r>
          </a:p>
          <a:p>
            <a:pPr lvl="0"/>
            <a:r>
              <a:rPr lang="en-US" noProof="0" smtClean="0"/>
              <a:t>Third Level</a:t>
            </a:r>
          </a:p>
          <a:p>
            <a:pPr lvl="0"/>
            <a:r>
              <a:rPr lang="en-US" noProof="0" smtClean="0"/>
              <a:t>Fourth Level</a:t>
            </a:r>
          </a:p>
          <a:p>
            <a:pPr lvl="0"/>
            <a:r>
              <a:rPr lang="en-US" noProof="0" smtClean="0"/>
              <a:t>Fifth Level</a:t>
            </a: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3290888" y="9147175"/>
            <a:ext cx="731837" cy="26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285" tIns="46980" rIns="92285" bIns="46980">
            <a:spAutoFit/>
          </a:bodyPr>
          <a:lstStyle/>
          <a:p>
            <a:pPr algn="ctr" defTabSz="917575" eaLnBrk="0" hangingPunct="0">
              <a:lnSpc>
                <a:spcPct val="90000"/>
              </a:lnSpc>
            </a:pPr>
            <a:r>
              <a:rPr lang="en-US" sz="1300">
                <a:latin typeface="Times New Roman" pitchFamily="18" charset="0"/>
              </a:rPr>
              <a:t>Page </a:t>
            </a:r>
            <a:fld id="{332E40BD-979E-4F0A-B07A-7144947D1923}" type="slidenum">
              <a:rPr lang="en-US" sz="1300">
                <a:latin typeface="Times New Roman" pitchFamily="18" charset="0"/>
              </a:rPr>
              <a:pPr algn="ctr" defTabSz="917575" eaLnBrk="0" hangingPunct="0">
                <a:lnSpc>
                  <a:spcPct val="90000"/>
                </a:lnSpc>
              </a:pPr>
              <a:t>‹#›</a:t>
            </a:fld>
            <a:endParaRPr lang="en-US" sz="1300">
              <a:latin typeface="Times New Roman" pitchFamily="18" charset="0"/>
            </a:endParaRPr>
          </a:p>
        </p:txBody>
      </p:sp>
      <p:sp>
        <p:nvSpPr>
          <p:cNvPr id="348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66825" y="727075"/>
            <a:ext cx="4781550" cy="35861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26216560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223768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7656295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223768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223768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223768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223768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223768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064041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Slide - First Page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7"/>
          <p:cNvCxnSpPr>
            <a:cxnSpLocks noChangeShapeType="1"/>
          </p:cNvCxnSpPr>
          <p:nvPr/>
        </p:nvCxnSpPr>
        <p:spPr bwMode="auto">
          <a:xfrm>
            <a:off x="698500" y="3535363"/>
            <a:ext cx="7759700" cy="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0" y="0"/>
            <a:ext cx="9144000" cy="2209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pic>
        <p:nvPicPr>
          <p:cNvPr id="20" name="Picture 5" descr="logo_textured_large.ps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85863"/>
            <a:ext cx="1905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3333382" y="3657600"/>
            <a:ext cx="2534018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3333382" y="3904800"/>
            <a:ext cx="2534018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609600" y="3657600"/>
            <a:ext cx="2590800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609600" y="5715000"/>
            <a:ext cx="4104000" cy="533400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 baseline="0">
                <a:solidFill>
                  <a:srgbClr val="91B9DA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609600" y="3904800"/>
            <a:ext cx="2590800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 baseline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5943600" y="3657600"/>
            <a:ext cx="2590800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5943600" y="3904800"/>
            <a:ext cx="2590800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685800" y="2514600"/>
            <a:ext cx="7696200" cy="982800"/>
          </a:xfr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4"/>
          </p:nvPr>
        </p:nvSpPr>
        <p:spPr>
          <a:xfrm>
            <a:off x="5684520" y="1371600"/>
            <a:ext cx="2849880" cy="2970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accent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65256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819775" y="268288"/>
            <a:ext cx="184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endParaRPr lang="en-US" sz="1400" b="1" smtClean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2667000"/>
            <a:ext cx="8382000" cy="904863"/>
          </a:xfrm>
        </p:spPr>
        <p:txBody>
          <a:bodyPr>
            <a:spAutoFit/>
          </a:bodyPr>
          <a:lstStyle>
            <a:lvl1pPr marL="0" indent="0" algn="ctr" rtl="0" fontAlgn="base">
              <a:spcBef>
                <a:spcPct val="0"/>
              </a:spcBef>
              <a:spcAft>
                <a:spcPct val="0"/>
              </a:spcAft>
              <a:buNone/>
              <a:defRPr lang="en-US" sz="4400" b="1" i="0" kern="1200" dirty="0" smtClean="0">
                <a:solidFill>
                  <a:schemeClr val="bg1"/>
                </a:solidFill>
                <a:latin typeface="+mn-lt"/>
                <a:ea typeface="ＭＳ Ｐゴシック" charset="-128"/>
                <a:cs typeface="Helvetica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07429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-7938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 smtClean="0">
                <a:solidFill>
                  <a:srgbClr val="A6A6A6"/>
                </a:solidFill>
              </a:rPr>
              <a:t>Slide: </a:t>
            </a:r>
            <a:fld id="{FB21C109-BB6B-4DB9-B5BB-D53A38574B6B}" type="slidenum">
              <a:rPr lang="en-US" sz="800" smtClean="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800" smtClean="0">
              <a:solidFill>
                <a:srgbClr val="A6A6A6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 algn="l">
              <a:defRPr sz="2800" b="1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0"/>
          </p:nvPr>
        </p:nvSpPr>
        <p:spPr>
          <a:xfrm>
            <a:off x="685800" y="1143000"/>
            <a:ext cx="7848600" cy="5334000"/>
          </a:xfrm>
        </p:spPr>
        <p:txBody>
          <a:bodyPr/>
          <a:lstStyle>
            <a:lvl1pPr>
              <a:lnSpc>
                <a:spcPct val="100000"/>
              </a:lnSpc>
              <a:spcBef>
                <a:spcPts val="2800"/>
              </a:spcBef>
              <a:defRPr sz="2000" b="1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200150" indent="-28575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spcBef>
                <a:spcPts val="600"/>
              </a:spcBef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spcBef>
                <a:spcPts val="600"/>
              </a:spcBef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68209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-7938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 smtClean="0">
                <a:solidFill>
                  <a:srgbClr val="A6A6A6"/>
                </a:solidFill>
              </a:rPr>
              <a:t>Slide: </a:t>
            </a:r>
            <a:fld id="{C2D88B8D-D4C9-4C6E-BB44-A289EF031F53}" type="slidenum">
              <a:rPr lang="en-US" sz="800" smtClean="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800" smtClean="0">
              <a:solidFill>
                <a:srgbClr val="A6A6A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143000"/>
            <a:ext cx="3810000" cy="5334000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143000"/>
            <a:ext cx="3810000" cy="5334000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 algn="l">
              <a:defRPr sz="2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33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819775" y="268288"/>
            <a:ext cx="184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endParaRPr lang="en-US" sz="1400" b="1" smtClean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>
              <a:defRPr sz="2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8636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-7938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 smtClean="0">
                <a:solidFill>
                  <a:srgbClr val="A6A6A6"/>
                </a:solidFill>
              </a:rPr>
              <a:t>Slide: </a:t>
            </a:r>
            <a:fld id="{BDCE78E9-9395-4B4D-B6FB-64CCBA1AED2B}" type="slidenum">
              <a:rPr lang="en-US" sz="800" smtClean="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800" smtClean="0">
              <a:solidFill>
                <a:srgbClr val="A6A6A6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>
              <a:defRPr sz="2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710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8486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First level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7" name="Text Box 6"/>
          <p:cNvSpPr txBox="1">
            <a:spLocks noChangeArrowheads="1"/>
          </p:cNvSpPr>
          <p:nvPr/>
        </p:nvSpPr>
        <p:spPr bwMode="auto">
          <a:xfrm>
            <a:off x="-15875" y="6634163"/>
            <a:ext cx="116570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800" dirty="0" smtClean="0">
                <a:solidFill>
                  <a:srgbClr val="A6A6A6"/>
                </a:solidFill>
              </a:rPr>
              <a:t>Copyright </a:t>
            </a:r>
            <a:r>
              <a:rPr lang="en-US" sz="800" dirty="0" smtClean="0">
                <a:solidFill>
                  <a:srgbClr val="A6A6A6"/>
                </a:solidFill>
                <a:ea typeface="Verdana" pitchFamily="34" charset="0"/>
                <a:cs typeface="Verdana" pitchFamily="34" charset="0"/>
              </a:rPr>
              <a:t>©</a:t>
            </a:r>
            <a:r>
              <a:rPr lang="en-US" sz="800" dirty="0" smtClean="0">
                <a:solidFill>
                  <a:srgbClr val="A6A6A6"/>
                </a:solidFill>
              </a:rPr>
              <a:t> AdaCore</a:t>
            </a:r>
            <a:endParaRPr lang="fr-FR" sz="800" dirty="0" smtClean="0">
              <a:solidFill>
                <a:srgbClr val="A6A6A6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lr>
          <a:srgbClr val="404040"/>
        </a:buClr>
        <a:buChar char="•"/>
        <a:defRPr sz="2000" b="1">
          <a:solidFill>
            <a:srgbClr val="404040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" charset="0"/>
        <a:buChar char="•"/>
        <a:defRPr sz="1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" charset="0"/>
        <a:buChar char="•"/>
        <a:defRPr sz="1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Record Types</a:t>
            </a:r>
            <a:endParaRPr lang="en-US" dirty="0" smtClean="0"/>
          </a:p>
        </p:txBody>
      </p:sp>
      <p:sp>
        <p:nvSpPr>
          <p:cNvPr id="8195" name="Rectangle 5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Introduction</a:t>
            </a:r>
          </a:p>
          <a:p>
            <a:pPr eaLnBrk="1" hangingPunct="1"/>
            <a:r>
              <a:rPr lang="en-US" dirty="0" smtClean="0"/>
              <a:t>Components Rules</a:t>
            </a:r>
          </a:p>
          <a:p>
            <a:pPr eaLnBrk="1" hangingPunct="1"/>
            <a:r>
              <a:rPr lang="en-US" dirty="0" smtClean="0"/>
              <a:t>Operations</a:t>
            </a:r>
          </a:p>
          <a:p>
            <a:pPr eaLnBrk="1" hangingPunct="1"/>
            <a:r>
              <a:rPr lang="en-US" dirty="0" smtClean="0"/>
              <a:t>Aggregates</a:t>
            </a:r>
          </a:p>
          <a:p>
            <a:pPr eaLnBrk="1" hangingPunct="1"/>
            <a:r>
              <a:rPr lang="en-US" dirty="0" smtClean="0"/>
              <a:t>Default Values</a:t>
            </a:r>
          </a:p>
          <a:p>
            <a:pPr eaLnBrk="1" hangingPunct="1"/>
            <a:r>
              <a:rPr lang="en-US" dirty="0" smtClean="0"/>
              <a:t>Discriminated Types</a:t>
            </a:r>
          </a:p>
          <a:p>
            <a:pPr eaLnBrk="1" hangingPunct="1"/>
            <a:r>
              <a:rPr lang="en-US" dirty="0" smtClean="0"/>
              <a:t>Summary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Referencing Nested Components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2438400" y="1447800"/>
            <a:ext cx="3915817" cy="4691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tabLst>
                <a:tab pos="914400" algn="l"/>
                <a:tab pos="1201738" algn="l"/>
                <a:tab pos="1941513" algn="l"/>
              </a:tabLst>
            </a:pPr>
            <a:r>
              <a:rPr lang="en-US" sz="1400" b="1" noProof="1" smtClean="0">
                <a:latin typeface="Calibri" panose="020F0502020204030204" pitchFamily="34" charset="0"/>
              </a:rPr>
              <a:t>declare</a:t>
            </a:r>
            <a:endParaRPr lang="en-US" sz="1400" noProof="1" smtClean="0">
              <a:latin typeface="Calibri" panose="020F0502020204030204" pitchFamily="34" charset="0"/>
            </a:endParaRPr>
          </a:p>
          <a:p>
            <a:pPr marL="228600" lvl="1" eaLnBrk="0" hangingPunct="0">
              <a:spcBef>
                <a:spcPts val="600"/>
              </a:spcBef>
              <a:tabLst>
                <a:tab pos="914400" algn="l"/>
                <a:tab pos="1201738" algn="l"/>
                <a:tab pos="1941513" algn="l"/>
              </a:tabLst>
            </a:pPr>
            <a:r>
              <a:rPr lang="en-US" sz="1400" b="1" noProof="1" smtClean="0">
                <a:latin typeface="Calibri" panose="020F0502020204030204" pitchFamily="34" charset="0"/>
              </a:rPr>
              <a:t>type </a:t>
            </a:r>
            <a:r>
              <a:rPr lang="en-US" sz="1400" noProof="1" smtClean="0">
                <a:latin typeface="Calibri" panose="020F0502020204030204" pitchFamily="34" charset="0"/>
              </a:rPr>
              <a:t>Date </a:t>
            </a:r>
            <a:r>
              <a:rPr lang="en-US" sz="1400" b="1" noProof="1" smtClean="0">
                <a:latin typeface="Calibri" panose="020F0502020204030204" pitchFamily="34" charset="0"/>
              </a:rPr>
              <a:t>is </a:t>
            </a:r>
            <a:r>
              <a:rPr lang="en-US" sz="1400" noProof="1" smtClean="0">
                <a:latin typeface="Calibri" panose="020F0502020204030204" pitchFamily="34" charset="0"/>
              </a:rPr>
              <a:t>....  -- as before</a:t>
            </a:r>
          </a:p>
          <a:p>
            <a:pPr marL="228600" lvl="1" eaLnBrk="0" hangingPunct="0">
              <a:tabLst>
                <a:tab pos="914400" algn="l"/>
                <a:tab pos="1201738" algn="l"/>
                <a:tab pos="1941513" algn="l"/>
              </a:tabLst>
            </a:pPr>
            <a:endParaRPr lang="en-US" sz="1400" noProof="1" smtClean="0">
              <a:latin typeface="Calibri" panose="020F0502020204030204" pitchFamily="34" charset="0"/>
            </a:endParaRPr>
          </a:p>
          <a:p>
            <a:pPr marL="228600" lvl="1" eaLnBrk="0" hangingPunct="0">
              <a:tabLst>
                <a:tab pos="914400" algn="l"/>
                <a:tab pos="1201738" algn="l"/>
                <a:tab pos="1941513" algn="l"/>
              </a:tabLst>
            </a:pPr>
            <a:r>
              <a:rPr lang="en-US" sz="1400" b="1" noProof="1" smtClean="0">
                <a:latin typeface="Calibri" panose="020F0502020204030204" pitchFamily="34" charset="0"/>
              </a:rPr>
              <a:t>type </a:t>
            </a:r>
            <a:r>
              <a:rPr lang="en-US" sz="1400" noProof="1" smtClean="0">
                <a:latin typeface="Calibri" panose="020F0502020204030204" pitchFamily="34" charset="0"/>
              </a:rPr>
              <a:t>Personal_Information </a:t>
            </a:r>
            <a:r>
              <a:rPr lang="en-US" sz="1400" b="1" noProof="1" smtClean="0">
                <a:latin typeface="Calibri" panose="020F0502020204030204" pitchFamily="34" charset="0"/>
              </a:rPr>
              <a:t>is</a:t>
            </a:r>
            <a:endParaRPr lang="en-US" sz="1400" noProof="1" smtClean="0">
              <a:latin typeface="Calibri" panose="020F0502020204030204" pitchFamily="34" charset="0"/>
            </a:endParaRPr>
          </a:p>
          <a:p>
            <a:pPr marL="457200" lvl="2" eaLnBrk="0" hangingPunct="0">
              <a:tabLst>
                <a:tab pos="914400" algn="l"/>
                <a:tab pos="1201738" algn="l"/>
                <a:tab pos="1941513" algn="l"/>
              </a:tabLst>
            </a:pPr>
            <a:r>
              <a:rPr lang="en-US" sz="1400" b="1" noProof="1" smtClean="0">
                <a:latin typeface="Calibri" panose="020F0502020204030204" pitchFamily="34" charset="0"/>
              </a:rPr>
              <a:t>record</a:t>
            </a:r>
            <a:endParaRPr lang="en-US" sz="1400" noProof="1" smtClean="0">
              <a:latin typeface="Calibri" panose="020F0502020204030204" pitchFamily="34" charset="0"/>
            </a:endParaRPr>
          </a:p>
          <a:p>
            <a:pPr marL="685800" lvl="3" eaLnBrk="0" hangingPunct="0">
              <a:tabLst>
                <a:tab pos="914400" algn="l"/>
                <a:tab pos="1201738" algn="l"/>
                <a:tab pos="1941513" algn="l"/>
              </a:tabLst>
            </a:pPr>
            <a:r>
              <a:rPr lang="en-US" sz="1400" noProof="1" smtClean="0">
                <a:latin typeface="Calibri" panose="020F0502020204030204" pitchFamily="34" charset="0"/>
              </a:rPr>
              <a:t>Name	: String(1..80);</a:t>
            </a:r>
          </a:p>
          <a:p>
            <a:pPr marL="685800" lvl="3" eaLnBrk="0" hangingPunct="0">
              <a:tabLst>
                <a:tab pos="914400" algn="l"/>
                <a:tab pos="1201738" algn="l"/>
                <a:tab pos="1941513" algn="l"/>
              </a:tabLst>
            </a:pPr>
            <a:r>
              <a:rPr lang="en-US" sz="1400" noProof="1" smtClean="0">
                <a:latin typeface="Calibri" panose="020F0502020204030204" pitchFamily="34" charset="0"/>
              </a:rPr>
              <a:t>Birth	: Date;</a:t>
            </a:r>
          </a:p>
          <a:p>
            <a:pPr marL="685800" lvl="3" eaLnBrk="0" hangingPunct="0">
              <a:tabLst>
                <a:tab pos="914400" algn="l"/>
                <a:tab pos="1201738" algn="l"/>
                <a:tab pos="1941513" algn="l"/>
              </a:tabLst>
            </a:pPr>
            <a:r>
              <a:rPr lang="en-US" sz="1400" noProof="1" smtClean="0">
                <a:latin typeface="Calibri" panose="020F0502020204030204" pitchFamily="34" charset="0"/>
              </a:rPr>
              <a:t>...</a:t>
            </a:r>
          </a:p>
          <a:p>
            <a:pPr marL="457200" lvl="2" eaLnBrk="0" hangingPunct="0">
              <a:tabLst>
                <a:tab pos="914400" algn="l"/>
                <a:tab pos="1201738" algn="l"/>
                <a:tab pos="1941513" algn="l"/>
              </a:tabLst>
            </a:pPr>
            <a:r>
              <a:rPr lang="en-US" sz="1400" b="1" noProof="1" smtClean="0">
                <a:latin typeface="Calibri" panose="020F0502020204030204" pitchFamily="34" charset="0"/>
              </a:rPr>
              <a:t>end record</a:t>
            </a:r>
            <a:r>
              <a:rPr lang="en-US" sz="1400" noProof="1" smtClean="0">
                <a:latin typeface="Calibri" panose="020F0502020204030204" pitchFamily="34" charset="0"/>
              </a:rPr>
              <a:t>;</a:t>
            </a:r>
          </a:p>
          <a:p>
            <a:pPr marL="457200" lvl="2" eaLnBrk="0" hangingPunct="0">
              <a:tabLst>
                <a:tab pos="914400" algn="l"/>
                <a:tab pos="1201738" algn="l"/>
                <a:tab pos="1941513" algn="l"/>
              </a:tabLst>
            </a:pPr>
            <a:endParaRPr lang="en-US" sz="1400" noProof="1" smtClean="0">
              <a:latin typeface="Calibri" panose="020F0502020204030204" pitchFamily="34" charset="0"/>
            </a:endParaRPr>
          </a:p>
          <a:p>
            <a:pPr marL="228600" lvl="1" eaLnBrk="0" hangingPunct="0">
              <a:tabLst>
                <a:tab pos="914400" algn="l"/>
                <a:tab pos="1201738" algn="l"/>
                <a:tab pos="1941513" algn="l"/>
              </a:tabLst>
            </a:pPr>
            <a:r>
              <a:rPr lang="en-US" sz="1400" b="1" noProof="1" smtClean="0">
                <a:latin typeface="Calibri" panose="020F0502020204030204" pitchFamily="34" charset="0"/>
              </a:rPr>
              <a:t>type </a:t>
            </a:r>
            <a:r>
              <a:rPr lang="en-US" sz="1400" noProof="1" smtClean="0">
                <a:latin typeface="Calibri" panose="020F0502020204030204" pitchFamily="34" charset="0"/>
              </a:rPr>
              <a:t>Employee_Information </a:t>
            </a:r>
            <a:r>
              <a:rPr lang="en-US" sz="1400" b="1" noProof="1" smtClean="0">
                <a:latin typeface="Calibri" panose="020F0502020204030204" pitchFamily="34" charset="0"/>
              </a:rPr>
              <a:t>is</a:t>
            </a:r>
            <a:endParaRPr lang="en-US" sz="1400" noProof="1" smtClean="0">
              <a:latin typeface="Calibri" panose="020F0502020204030204" pitchFamily="34" charset="0"/>
            </a:endParaRPr>
          </a:p>
          <a:p>
            <a:pPr marL="457200" lvl="2" eaLnBrk="0" hangingPunct="0">
              <a:tabLst>
                <a:tab pos="914400" algn="l"/>
                <a:tab pos="1201738" algn="l"/>
                <a:tab pos="1941513" algn="l"/>
              </a:tabLst>
            </a:pPr>
            <a:r>
              <a:rPr lang="en-US" sz="1400" b="1" noProof="1" smtClean="0">
                <a:latin typeface="Calibri" panose="020F0502020204030204" pitchFamily="34" charset="0"/>
              </a:rPr>
              <a:t>record</a:t>
            </a:r>
            <a:endParaRPr lang="en-US" sz="1400" noProof="1" smtClean="0">
              <a:latin typeface="Calibri" panose="020F0502020204030204" pitchFamily="34" charset="0"/>
            </a:endParaRPr>
          </a:p>
          <a:p>
            <a:pPr marL="685800" lvl="3" eaLnBrk="0" hangingPunct="0">
              <a:tabLst>
                <a:tab pos="914400" algn="l"/>
                <a:tab pos="1201738" algn="l"/>
                <a:tab pos="1773238" algn="l"/>
              </a:tabLst>
            </a:pPr>
            <a:r>
              <a:rPr lang="en-US" sz="1400" noProof="1" smtClean="0">
                <a:latin typeface="Calibri" panose="020F0502020204030204" pitchFamily="34" charset="0"/>
              </a:rPr>
              <a:t>Number	: Employee_Number;</a:t>
            </a:r>
          </a:p>
          <a:p>
            <a:pPr marL="685800" lvl="3" eaLnBrk="0" hangingPunct="0">
              <a:tabLst>
                <a:tab pos="914400" algn="l"/>
                <a:tab pos="1201738" algn="l"/>
                <a:tab pos="1773238" algn="l"/>
              </a:tabLst>
            </a:pPr>
            <a:r>
              <a:rPr lang="en-US" sz="1400" noProof="1" smtClean="0">
                <a:latin typeface="Calibri" panose="020F0502020204030204" pitchFamily="34" charset="0"/>
              </a:rPr>
              <a:t>Personal_Data	: Personal_Information;</a:t>
            </a:r>
          </a:p>
          <a:p>
            <a:pPr marL="685800" lvl="3" eaLnBrk="0" hangingPunct="0">
              <a:tabLst>
                <a:tab pos="914400" algn="l"/>
                <a:tab pos="1201738" algn="l"/>
                <a:tab pos="1941513" algn="l"/>
              </a:tabLst>
            </a:pPr>
            <a:r>
              <a:rPr lang="en-US" sz="1400" noProof="1" smtClean="0">
                <a:latin typeface="Calibri" panose="020F0502020204030204" pitchFamily="34" charset="0"/>
              </a:rPr>
              <a:t>...</a:t>
            </a:r>
          </a:p>
          <a:p>
            <a:pPr marL="457200" lvl="2" eaLnBrk="0" hangingPunct="0">
              <a:tabLst>
                <a:tab pos="914400" algn="l"/>
                <a:tab pos="1201738" algn="l"/>
                <a:tab pos="1941513" algn="l"/>
              </a:tabLst>
            </a:pPr>
            <a:r>
              <a:rPr lang="en-US" sz="1400" b="1" noProof="1" smtClean="0">
                <a:latin typeface="Calibri" panose="020F0502020204030204" pitchFamily="34" charset="0"/>
              </a:rPr>
              <a:t>end record</a:t>
            </a:r>
            <a:r>
              <a:rPr lang="en-US" sz="1400" noProof="1" smtClean="0">
                <a:latin typeface="Calibri" panose="020F0502020204030204" pitchFamily="34" charset="0"/>
              </a:rPr>
              <a:t>;</a:t>
            </a:r>
          </a:p>
          <a:p>
            <a:pPr marL="457200" lvl="2" eaLnBrk="0" hangingPunct="0">
              <a:tabLst>
                <a:tab pos="914400" algn="l"/>
                <a:tab pos="1201738" algn="l"/>
                <a:tab pos="1941513" algn="l"/>
              </a:tabLst>
            </a:pPr>
            <a:endParaRPr lang="en-US" sz="1400" noProof="1" smtClean="0">
              <a:latin typeface="Calibri" panose="020F0502020204030204" pitchFamily="34" charset="0"/>
            </a:endParaRPr>
          </a:p>
          <a:p>
            <a:pPr marL="228600" lvl="1" eaLnBrk="0" hangingPunct="0">
              <a:tabLst>
                <a:tab pos="914400" algn="l"/>
                <a:tab pos="1201738" algn="l"/>
                <a:tab pos="1941513" algn="l"/>
              </a:tabLst>
            </a:pPr>
            <a:r>
              <a:rPr lang="en-US" sz="1400" noProof="1" smtClean="0">
                <a:latin typeface="Calibri" panose="020F0502020204030204" pitchFamily="34" charset="0"/>
              </a:rPr>
              <a:t>Employee : Employee_Information;</a:t>
            </a:r>
          </a:p>
          <a:p>
            <a:pPr eaLnBrk="0" hangingPunct="0">
              <a:tabLst>
                <a:tab pos="914400" algn="l"/>
                <a:tab pos="1201738" algn="l"/>
                <a:tab pos="1941513" algn="l"/>
              </a:tabLst>
            </a:pPr>
            <a:r>
              <a:rPr lang="en-US" sz="1400" b="1" noProof="1" smtClean="0">
                <a:latin typeface="Calibri" panose="020F0502020204030204" pitchFamily="34" charset="0"/>
              </a:rPr>
              <a:t>begin</a:t>
            </a:r>
            <a:endParaRPr lang="en-US" sz="1400" noProof="1" smtClean="0">
              <a:latin typeface="Calibri" panose="020F0502020204030204" pitchFamily="34" charset="0"/>
            </a:endParaRPr>
          </a:p>
          <a:p>
            <a:pPr marL="228600" lvl="1" eaLnBrk="0" hangingPunct="0">
              <a:tabLst>
                <a:tab pos="914400" algn="l"/>
                <a:tab pos="1201738" algn="l"/>
                <a:tab pos="1941513" algn="l"/>
              </a:tabLst>
            </a:pPr>
            <a:r>
              <a:rPr lang="en-US" sz="1400" noProof="1" smtClean="0">
                <a:latin typeface="Calibri" panose="020F0502020204030204" pitchFamily="34" charset="0"/>
              </a:rPr>
              <a:t>...</a:t>
            </a:r>
          </a:p>
          <a:p>
            <a:pPr marL="228600" lvl="1" eaLnBrk="0" hangingPunct="0">
              <a:tabLst>
                <a:tab pos="914400" algn="l"/>
                <a:tab pos="1201738" algn="l"/>
                <a:tab pos="1941513" algn="l"/>
              </a:tabLst>
            </a:pPr>
            <a:r>
              <a:rPr lang="en-US" sz="1400" noProof="1" smtClean="0">
                <a:latin typeface="Calibri" panose="020F0502020204030204" pitchFamily="34" charset="0"/>
              </a:rPr>
              <a:t>Employee.Personal_Data.Birth.Month := March;</a:t>
            </a:r>
            <a:endParaRPr lang="en-US" sz="1400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 bwMode="auto">
          <a:xfrm>
            <a:off x="685800" y="3085324"/>
            <a:ext cx="2362200" cy="457200"/>
          </a:xfrm>
          <a:prstGeom prst="round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Agenda</a:t>
            </a:r>
          </a:p>
        </p:txBody>
      </p:sp>
      <p:sp>
        <p:nvSpPr>
          <p:cNvPr id="8195" name="Rectangle 5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Introduction</a:t>
            </a:r>
          </a:p>
          <a:p>
            <a:pPr eaLnBrk="1" hangingPunct="1"/>
            <a:r>
              <a:rPr lang="en-US" dirty="0" smtClean="0"/>
              <a:t>Components Rules</a:t>
            </a:r>
          </a:p>
          <a:p>
            <a:pPr eaLnBrk="1" hangingPunct="1"/>
            <a:r>
              <a:rPr lang="en-US" dirty="0" smtClean="0"/>
              <a:t>Operations</a:t>
            </a:r>
          </a:p>
          <a:p>
            <a:pPr eaLnBrk="1" hangingPunct="1"/>
            <a:r>
              <a:rPr lang="en-US" dirty="0" smtClean="0"/>
              <a:t>Aggregates</a:t>
            </a:r>
          </a:p>
          <a:p>
            <a:pPr eaLnBrk="1" hangingPunct="1"/>
            <a:r>
              <a:rPr lang="en-US" dirty="0" smtClean="0"/>
              <a:t>Default Values</a:t>
            </a:r>
          </a:p>
          <a:p>
            <a:pPr eaLnBrk="1" hangingPunct="1"/>
            <a:r>
              <a:rPr lang="en-US" dirty="0" smtClean="0"/>
              <a:t>Discriminated </a:t>
            </a:r>
            <a:r>
              <a:rPr lang="en-US" dirty="0"/>
              <a:t>Types</a:t>
            </a:r>
          </a:p>
          <a:p>
            <a:pPr eaLnBrk="1" hangingPunct="1"/>
            <a:r>
              <a:rPr lang="en-US" dirty="0" smtClean="0"/>
              <a:t>Summary</a:t>
            </a:r>
          </a:p>
        </p:txBody>
      </p:sp>
      <p:pic>
        <p:nvPicPr>
          <p:cNvPr id="7" name="Picture 20" descr="j021349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953000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92058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Aggregates</a:t>
            </a:r>
          </a:p>
        </p:txBody>
      </p:sp>
      <p:sp>
        <p:nvSpPr>
          <p:cNvPr id="19459" name="Rectangle 6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Literal values for composite types</a:t>
            </a:r>
          </a:p>
          <a:p>
            <a:pPr lvl="1" eaLnBrk="1" hangingPunct="1">
              <a:spcAft>
                <a:spcPct val="0"/>
              </a:spcAft>
            </a:pPr>
            <a:r>
              <a:rPr lang="en-US" smtClean="0"/>
              <a:t>As for arrays</a:t>
            </a:r>
          </a:p>
          <a:p>
            <a:pPr eaLnBrk="1" hangingPunct="1"/>
            <a:r>
              <a:rPr lang="en-US" smtClean="0"/>
              <a:t>Syntax (simplified):</a:t>
            </a:r>
          </a:p>
        </p:txBody>
      </p:sp>
      <p:sp>
        <p:nvSpPr>
          <p:cNvPr id="19460" name="TextBox 4"/>
          <p:cNvSpPr txBox="1">
            <a:spLocks noChangeArrowheads="1"/>
          </p:cNvSpPr>
          <p:nvPr/>
        </p:nvSpPr>
        <p:spPr bwMode="auto">
          <a:xfrm>
            <a:off x="1143000" y="3124200"/>
            <a:ext cx="6654800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600" noProof="1"/>
              <a:t>record_aggregate ::= </a:t>
            </a:r>
            <a:r>
              <a:rPr lang="en-US" sz="1600" b="1" noProof="1">
                <a:solidFill>
                  <a:srgbClr val="0000FF"/>
                </a:solidFill>
              </a:rPr>
              <a:t>(</a:t>
            </a:r>
            <a:r>
              <a:rPr lang="en-US" sz="1600" noProof="1"/>
              <a:t>record_component_association_list</a:t>
            </a:r>
            <a:r>
              <a:rPr lang="en-US" sz="1600" b="1" noProof="1">
                <a:solidFill>
                  <a:srgbClr val="0000FF"/>
                </a:solidFill>
              </a:rPr>
              <a:t>)</a:t>
            </a:r>
          </a:p>
          <a:p>
            <a:pPr eaLnBrk="1" hangingPunct="1"/>
            <a:endParaRPr lang="en-US" sz="1600" noProof="1"/>
          </a:p>
          <a:p>
            <a:pPr eaLnBrk="1" hangingPunct="1"/>
            <a:r>
              <a:rPr lang="en-US" sz="1600" noProof="1"/>
              <a:t>record_component_association_list ::= </a:t>
            </a:r>
          </a:p>
          <a:p>
            <a:pPr eaLnBrk="1" hangingPunct="1">
              <a:spcBef>
                <a:spcPts val="600"/>
              </a:spcBef>
            </a:pPr>
            <a:r>
              <a:rPr lang="en-US" sz="1600" noProof="1"/>
              <a:t>	record_component_association </a:t>
            </a:r>
            <a:r>
              <a:rPr lang="en-US" sz="1600" noProof="1" smtClean="0"/>
              <a:t>{ </a:t>
            </a:r>
            <a:r>
              <a:rPr lang="en-US" sz="1600" b="1" noProof="1">
                <a:solidFill>
                  <a:srgbClr val="0000FF"/>
                </a:solidFill>
              </a:rPr>
              <a:t>,</a:t>
            </a:r>
            <a:r>
              <a:rPr lang="en-US" sz="1600" noProof="1" smtClean="0"/>
              <a:t> </a:t>
            </a:r>
            <a:r>
              <a:rPr lang="en-US" sz="1600" noProof="1"/>
              <a:t>record_component_association}</a:t>
            </a:r>
          </a:p>
          <a:p>
            <a:pPr eaLnBrk="1" hangingPunct="1"/>
            <a:endParaRPr lang="en-US" sz="1600" noProof="1"/>
          </a:p>
          <a:p>
            <a:pPr eaLnBrk="1" hangingPunct="1"/>
            <a:r>
              <a:rPr lang="en-US" sz="1600" noProof="1"/>
              <a:t>record_component_association ::= </a:t>
            </a:r>
          </a:p>
          <a:p>
            <a:pPr eaLnBrk="1" hangingPunct="1">
              <a:spcBef>
                <a:spcPts val="600"/>
              </a:spcBef>
            </a:pPr>
            <a:r>
              <a:rPr lang="en-US" sz="1600" noProof="1"/>
              <a:t>	[component_choice_list =&gt;] expression</a:t>
            </a:r>
          </a:p>
          <a:p>
            <a:pPr eaLnBrk="1" hangingPunct="1"/>
            <a:endParaRPr lang="en-US" sz="1600" noProof="1"/>
          </a:p>
          <a:p>
            <a:pPr eaLnBrk="1" hangingPunct="1"/>
            <a:r>
              <a:rPr lang="en-US" sz="1600" noProof="1"/>
              <a:t>component_choice_list ::= </a:t>
            </a:r>
          </a:p>
          <a:p>
            <a:pPr eaLnBrk="1" hangingPunct="1">
              <a:spcBef>
                <a:spcPts val="600"/>
              </a:spcBef>
            </a:pPr>
            <a:r>
              <a:rPr lang="en-US" sz="1600" noProof="1"/>
              <a:t>	component_selector_name </a:t>
            </a:r>
            <a:r>
              <a:rPr lang="en-US" sz="1600" noProof="1" smtClean="0"/>
              <a:t>{ </a:t>
            </a:r>
            <a:r>
              <a:rPr lang="en-US" sz="1600" b="1" noProof="1">
                <a:solidFill>
                  <a:srgbClr val="0000FF"/>
                </a:solidFill>
              </a:rPr>
              <a:t>|</a:t>
            </a:r>
            <a:r>
              <a:rPr lang="en-US" sz="1600" noProof="1" smtClean="0"/>
              <a:t> </a:t>
            </a:r>
            <a:r>
              <a:rPr lang="en-US" sz="1600" noProof="1"/>
              <a:t>component_selector_name}</a:t>
            </a:r>
          </a:p>
          <a:p>
            <a:pPr eaLnBrk="1" hangingPunct="1">
              <a:spcBef>
                <a:spcPts val="600"/>
              </a:spcBef>
            </a:pPr>
            <a:r>
              <a:rPr lang="en-US" sz="1600" noProof="1"/>
              <a:t>	| </a:t>
            </a:r>
            <a:r>
              <a:rPr lang="en-US" sz="1600" b="1" noProof="1"/>
              <a:t>others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Record Aggregate Examples</a:t>
            </a:r>
          </a:p>
        </p:txBody>
      </p:sp>
      <p:sp>
        <p:nvSpPr>
          <p:cNvPr id="20483" name="Rectangle 4"/>
          <p:cNvSpPr>
            <a:spLocks noChangeArrowheads="1"/>
          </p:cNvSpPr>
          <p:nvPr/>
        </p:nvSpPr>
        <p:spPr bwMode="auto">
          <a:xfrm>
            <a:off x="1981200" y="1981200"/>
            <a:ext cx="4699814" cy="3069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30000"/>
              </a:spcBef>
              <a:tabLst>
                <a:tab pos="341313" algn="l"/>
                <a:tab pos="685800" algn="l"/>
                <a:tab pos="914400" algn="l"/>
                <a:tab pos="1143000" algn="l"/>
                <a:tab pos="2170113" algn="l"/>
              </a:tabLst>
            </a:pPr>
            <a:r>
              <a:rPr lang="en-US" sz="1600" b="1" noProof="1">
                <a:latin typeface="Calibri" panose="020F0502020204030204" pitchFamily="34" charset="0"/>
              </a:rPr>
              <a:t>type </a:t>
            </a:r>
            <a:r>
              <a:rPr lang="en-US" sz="1600" noProof="1">
                <a:latin typeface="Calibri" panose="020F0502020204030204" pitchFamily="34" charset="0"/>
              </a:rPr>
              <a:t>Complex </a:t>
            </a:r>
            <a:r>
              <a:rPr lang="en-US" sz="1600" b="1" noProof="1">
                <a:latin typeface="Calibri" panose="020F0502020204030204" pitchFamily="34" charset="0"/>
              </a:rPr>
              <a:t>is</a:t>
            </a:r>
            <a:endParaRPr lang="en-US" sz="1600" noProof="1">
              <a:latin typeface="Calibri" panose="020F0502020204030204" pitchFamily="34" charset="0"/>
            </a:endParaRPr>
          </a:p>
          <a:p>
            <a:pPr eaLnBrk="0" hangingPunct="0">
              <a:lnSpc>
                <a:spcPct val="80000"/>
              </a:lnSpc>
              <a:spcBef>
                <a:spcPts val="600"/>
              </a:spcBef>
              <a:tabLst>
                <a:tab pos="341313" algn="l"/>
                <a:tab pos="685800" algn="l"/>
                <a:tab pos="914400" algn="l"/>
                <a:tab pos="1143000" algn="l"/>
                <a:tab pos="2170113" algn="l"/>
              </a:tabLst>
            </a:pPr>
            <a:r>
              <a:rPr lang="en-US" sz="1600" b="1" noProof="1">
                <a:latin typeface="Calibri" panose="020F0502020204030204" pitchFamily="34" charset="0"/>
              </a:rPr>
              <a:t>	record</a:t>
            </a:r>
            <a:endParaRPr lang="en-US" sz="1600" noProof="1">
              <a:latin typeface="Calibri" panose="020F0502020204030204" pitchFamily="34" charset="0"/>
            </a:endParaRPr>
          </a:p>
          <a:p>
            <a:pPr eaLnBrk="0" hangingPunct="0">
              <a:lnSpc>
                <a:spcPct val="80000"/>
              </a:lnSpc>
              <a:spcBef>
                <a:spcPts val="600"/>
              </a:spcBef>
              <a:tabLst>
                <a:tab pos="341313" algn="l"/>
                <a:tab pos="685800" algn="l"/>
                <a:tab pos="914400" algn="l"/>
                <a:tab pos="1143000" algn="l"/>
                <a:tab pos="2062163" algn="l"/>
              </a:tabLst>
            </a:pPr>
            <a:r>
              <a:rPr lang="en-US" sz="1600" noProof="1">
                <a:latin typeface="Calibri" panose="020F0502020204030204" pitchFamily="34" charset="0"/>
              </a:rPr>
              <a:t>		Real_Part	: Float;</a:t>
            </a:r>
          </a:p>
          <a:p>
            <a:pPr eaLnBrk="0" hangingPunct="0">
              <a:lnSpc>
                <a:spcPct val="80000"/>
              </a:lnSpc>
              <a:spcBef>
                <a:spcPts val="600"/>
              </a:spcBef>
              <a:tabLst>
                <a:tab pos="341313" algn="l"/>
                <a:tab pos="685800" algn="l"/>
                <a:tab pos="914400" algn="l"/>
                <a:tab pos="1143000" algn="l"/>
                <a:tab pos="2062163" algn="l"/>
              </a:tabLst>
            </a:pPr>
            <a:r>
              <a:rPr lang="en-US" sz="1600" noProof="1">
                <a:latin typeface="Calibri" panose="020F0502020204030204" pitchFamily="34" charset="0"/>
              </a:rPr>
              <a:t>		Imaginary_Part	: Float;</a:t>
            </a:r>
          </a:p>
          <a:p>
            <a:pPr eaLnBrk="0" hangingPunct="0">
              <a:lnSpc>
                <a:spcPct val="80000"/>
              </a:lnSpc>
              <a:spcBef>
                <a:spcPts val="600"/>
              </a:spcBef>
              <a:tabLst>
                <a:tab pos="341313" algn="l"/>
                <a:tab pos="685800" algn="l"/>
                <a:tab pos="914400" algn="l"/>
                <a:tab pos="1143000" algn="l"/>
                <a:tab pos="2170113" algn="l"/>
              </a:tabLst>
            </a:pPr>
            <a:r>
              <a:rPr lang="en-US" sz="1600" b="1" noProof="1">
                <a:latin typeface="Calibri" panose="020F0502020204030204" pitchFamily="34" charset="0"/>
              </a:rPr>
              <a:t>	end record</a:t>
            </a:r>
            <a:r>
              <a:rPr lang="en-US" sz="1600" noProof="1">
                <a:latin typeface="Calibri" panose="020F0502020204030204" pitchFamily="34" charset="0"/>
              </a:rPr>
              <a:t>;</a:t>
            </a:r>
          </a:p>
          <a:p>
            <a:pPr eaLnBrk="0" hangingPunct="0">
              <a:lnSpc>
                <a:spcPct val="80000"/>
              </a:lnSpc>
              <a:spcBef>
                <a:spcPct val="30000"/>
              </a:spcBef>
              <a:tabLst>
                <a:tab pos="341313" algn="l"/>
                <a:tab pos="685800" algn="l"/>
                <a:tab pos="914400" algn="l"/>
                <a:tab pos="1143000" algn="l"/>
                <a:tab pos="2170113" algn="l"/>
              </a:tabLst>
            </a:pPr>
            <a:endParaRPr lang="en-US" sz="1600" noProof="1">
              <a:latin typeface="Calibri" panose="020F0502020204030204" pitchFamily="34" charset="0"/>
            </a:endParaRPr>
          </a:p>
          <a:p>
            <a:pPr eaLnBrk="0" hangingPunct="0">
              <a:lnSpc>
                <a:spcPct val="85000"/>
              </a:lnSpc>
              <a:spcBef>
                <a:spcPct val="30000"/>
              </a:spcBef>
              <a:tabLst>
                <a:tab pos="341313" algn="l"/>
                <a:tab pos="685800" algn="l"/>
                <a:tab pos="914400" algn="l"/>
                <a:tab pos="1143000" algn="l"/>
                <a:tab pos="2170113" algn="l"/>
              </a:tabLst>
            </a:pPr>
            <a:r>
              <a:rPr lang="en-US" sz="1600" noProof="1">
                <a:latin typeface="Calibri" panose="020F0502020204030204" pitchFamily="34" charset="0"/>
              </a:rPr>
              <a:t>Phase : Complex </a:t>
            </a:r>
            <a:r>
              <a:rPr lang="en-US" sz="1600" noProof="1" smtClean="0">
                <a:latin typeface="Calibri" panose="020F0502020204030204" pitchFamily="34" charset="0"/>
              </a:rPr>
              <a:t>:= (0.0</a:t>
            </a:r>
            <a:r>
              <a:rPr lang="en-US" sz="1600" noProof="1">
                <a:latin typeface="Calibri" panose="020F0502020204030204" pitchFamily="34" charset="0"/>
              </a:rPr>
              <a:t>, </a:t>
            </a:r>
            <a:r>
              <a:rPr lang="en-US" sz="1600" noProof="1" smtClean="0">
                <a:latin typeface="Calibri" panose="020F0502020204030204" pitchFamily="34" charset="0"/>
              </a:rPr>
              <a:t>0.0);</a:t>
            </a:r>
            <a:endParaRPr lang="en-US" sz="1600" noProof="1">
              <a:latin typeface="Calibri" panose="020F0502020204030204" pitchFamily="34" charset="0"/>
            </a:endParaRPr>
          </a:p>
          <a:p>
            <a:pPr eaLnBrk="0" hangingPunct="0">
              <a:lnSpc>
                <a:spcPct val="85000"/>
              </a:lnSpc>
              <a:spcBef>
                <a:spcPct val="30000"/>
              </a:spcBef>
              <a:tabLst>
                <a:tab pos="341313" algn="l"/>
                <a:tab pos="685800" algn="l"/>
                <a:tab pos="914400" algn="l"/>
                <a:tab pos="1143000" algn="l"/>
                <a:tab pos="2170113" algn="l"/>
              </a:tabLst>
            </a:pPr>
            <a:r>
              <a:rPr lang="en-US" sz="1600" noProof="1">
                <a:latin typeface="Calibri" panose="020F0502020204030204" pitchFamily="34" charset="0"/>
              </a:rPr>
              <a:t>...</a:t>
            </a:r>
          </a:p>
          <a:p>
            <a:pPr eaLnBrk="0" hangingPunct="0">
              <a:lnSpc>
                <a:spcPct val="85000"/>
              </a:lnSpc>
              <a:spcBef>
                <a:spcPct val="30000"/>
              </a:spcBef>
              <a:tabLst>
                <a:tab pos="341313" algn="l"/>
                <a:tab pos="685800" algn="l"/>
                <a:tab pos="914400" algn="l"/>
                <a:tab pos="1143000" algn="l"/>
                <a:tab pos="2170113" algn="l"/>
              </a:tabLst>
            </a:pPr>
            <a:r>
              <a:rPr lang="en-US" sz="1600" noProof="1">
                <a:latin typeface="Calibri" panose="020F0502020204030204" pitchFamily="34" charset="0"/>
              </a:rPr>
              <a:t>Phase </a:t>
            </a:r>
            <a:r>
              <a:rPr lang="en-US" sz="1600" noProof="1" smtClean="0">
                <a:latin typeface="Calibri" panose="020F0502020204030204" pitchFamily="34" charset="0"/>
              </a:rPr>
              <a:t>:= (10.0</a:t>
            </a:r>
            <a:r>
              <a:rPr lang="en-US" sz="1600" noProof="1">
                <a:latin typeface="Calibri" panose="020F0502020204030204" pitchFamily="34" charset="0"/>
              </a:rPr>
              <a:t>, Imaginary_Part =&gt; </a:t>
            </a:r>
            <a:r>
              <a:rPr lang="en-US" sz="1600" noProof="1" smtClean="0">
                <a:latin typeface="Calibri" panose="020F0502020204030204" pitchFamily="34" charset="0"/>
              </a:rPr>
              <a:t>2.5);</a:t>
            </a:r>
            <a:endParaRPr lang="en-US" sz="1600" noProof="1">
              <a:latin typeface="Calibri" panose="020F0502020204030204" pitchFamily="34" charset="0"/>
            </a:endParaRPr>
          </a:p>
          <a:p>
            <a:pPr eaLnBrk="0" hangingPunct="0">
              <a:lnSpc>
                <a:spcPct val="85000"/>
              </a:lnSpc>
              <a:spcBef>
                <a:spcPct val="30000"/>
              </a:spcBef>
              <a:tabLst>
                <a:tab pos="341313" algn="l"/>
                <a:tab pos="685800" algn="l"/>
                <a:tab pos="914400" algn="l"/>
                <a:tab pos="1143000" algn="l"/>
                <a:tab pos="2170113" algn="l"/>
              </a:tabLst>
            </a:pPr>
            <a:r>
              <a:rPr lang="en-US" sz="1600" noProof="1">
                <a:latin typeface="Calibri" panose="020F0502020204030204" pitchFamily="34" charset="0"/>
              </a:rPr>
              <a:t>...</a:t>
            </a:r>
          </a:p>
          <a:p>
            <a:pPr eaLnBrk="0" hangingPunct="0">
              <a:lnSpc>
                <a:spcPct val="85000"/>
              </a:lnSpc>
              <a:spcBef>
                <a:spcPct val="30000"/>
              </a:spcBef>
              <a:tabLst>
                <a:tab pos="341313" algn="l"/>
                <a:tab pos="685800" algn="l"/>
                <a:tab pos="914400" algn="l"/>
                <a:tab pos="1143000" algn="l"/>
                <a:tab pos="2170113" algn="l"/>
              </a:tabLst>
            </a:pPr>
            <a:r>
              <a:rPr lang="en-US" sz="1600" noProof="1">
                <a:latin typeface="Calibri" panose="020F0502020204030204" pitchFamily="34" charset="0"/>
              </a:rPr>
              <a:t>Phase </a:t>
            </a:r>
            <a:r>
              <a:rPr lang="en-US" sz="1600" noProof="1" smtClean="0">
                <a:latin typeface="Calibri" panose="020F0502020204030204" pitchFamily="34" charset="0"/>
              </a:rPr>
              <a:t>:= (Imaginary_Part </a:t>
            </a:r>
            <a:r>
              <a:rPr lang="en-US" sz="1600" noProof="1">
                <a:latin typeface="Calibri" panose="020F0502020204030204" pitchFamily="34" charset="0"/>
              </a:rPr>
              <a:t>=&gt; 12.5, Real_Part =&gt; </a:t>
            </a:r>
            <a:r>
              <a:rPr lang="en-US" sz="1600" noProof="1" smtClean="0">
                <a:latin typeface="Calibri" panose="020F0502020204030204" pitchFamily="34" charset="0"/>
              </a:rPr>
              <a:t>0.212);</a:t>
            </a:r>
            <a:endParaRPr lang="en-US" sz="1600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5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Aggregate Completeness</a:t>
            </a:r>
          </a:p>
        </p:txBody>
      </p:sp>
      <p:sp>
        <p:nvSpPr>
          <p:cNvPr id="21507" name="Rectangle 16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All component values must be accounted for</a:t>
            </a:r>
          </a:p>
          <a:p>
            <a:pPr lvl="1" eaLnBrk="1" hangingPunct="1">
              <a:spcAft>
                <a:spcPct val="0"/>
              </a:spcAft>
            </a:pPr>
            <a:r>
              <a:rPr lang="en-US" smtClean="0"/>
              <a:t>Including defaults via “box”</a:t>
            </a:r>
          </a:p>
          <a:p>
            <a:pPr eaLnBrk="1" hangingPunct="1"/>
            <a:r>
              <a:rPr lang="en-US" smtClean="0"/>
              <a:t>Allows compiler to check for missed components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blackWhite">
          <a:xfrm>
            <a:off x="5410200" y="5480050"/>
            <a:ext cx="1357745" cy="542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tabLst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</a:tabLst>
            </a:pPr>
            <a:r>
              <a:rPr lang="en-US" sz="1400" dirty="0">
                <a:latin typeface="Calibri" panose="020F0502020204030204" pitchFamily="34" charset="0"/>
              </a:rPr>
              <a:t>S </a:t>
            </a:r>
            <a:r>
              <a:rPr lang="en-US" sz="1400" dirty="0" smtClean="0">
                <a:latin typeface="Calibri" panose="020F0502020204030204" pitchFamily="34" charset="0"/>
              </a:rPr>
              <a:t>:= (10</a:t>
            </a:r>
            <a:r>
              <a:rPr lang="en-US" sz="1400" dirty="0">
                <a:latin typeface="Calibri" panose="020F0502020204030204" pitchFamily="34" charset="0"/>
              </a:rPr>
              <a:t>, 20, </a:t>
            </a:r>
            <a:r>
              <a:rPr lang="en-US" sz="1400" dirty="0" smtClean="0">
                <a:latin typeface="Calibri" panose="020F0502020204030204" pitchFamily="34" charset="0"/>
              </a:rPr>
              <a:t>12);</a:t>
            </a:r>
            <a:endParaRPr lang="en-US" sz="1400" dirty="0">
              <a:latin typeface="Calibri" panose="020F0502020204030204" pitchFamily="34" charset="0"/>
            </a:endParaRP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tabLst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</a:tabLst>
            </a:pPr>
            <a:r>
              <a:rPr lang="en-US" sz="1400" dirty="0" smtClean="0">
                <a:latin typeface="Calibri" panose="020F0502020204030204" pitchFamily="34" charset="0"/>
              </a:rPr>
              <a:t>Send (S);</a:t>
            </a:r>
            <a:endParaRPr lang="en-US" sz="1400" dirty="0">
              <a:latin typeface="Calibri" panose="020F0502020204030204" pitchFamily="34" charset="0"/>
            </a:endParaRP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blackWhite">
          <a:xfrm>
            <a:off x="3617913" y="2971800"/>
            <a:ext cx="1453669" cy="2028761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>
              <a:tabLst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</a:tabLst>
            </a:pPr>
            <a:r>
              <a:rPr lang="en-US" sz="1400" b="1">
                <a:latin typeface="Calibri" panose="020F0502020204030204" pitchFamily="34" charset="0"/>
              </a:rPr>
              <a:t>type </a:t>
            </a:r>
            <a:r>
              <a:rPr lang="en-US" sz="1400">
                <a:latin typeface="Calibri" panose="020F0502020204030204" pitchFamily="34" charset="0"/>
              </a:rPr>
              <a:t>Struct </a:t>
            </a:r>
            <a:r>
              <a:rPr lang="en-US" sz="1400" b="1">
                <a:latin typeface="Calibri" panose="020F0502020204030204" pitchFamily="34" charset="0"/>
              </a:rPr>
              <a:t>is</a:t>
            </a:r>
            <a:endParaRPr lang="en-US" sz="1400">
              <a:latin typeface="Calibri" panose="020F0502020204030204" pitchFamily="34" charset="0"/>
            </a:endParaRPr>
          </a:p>
          <a:p>
            <a:pPr marL="228600" lvl="1" eaLnBrk="0" hangingPunct="0">
              <a:tabLst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</a:tabLst>
            </a:pPr>
            <a:r>
              <a:rPr lang="en-US" sz="1400" b="1">
                <a:latin typeface="Calibri" panose="020F0502020204030204" pitchFamily="34" charset="0"/>
              </a:rPr>
              <a:t>record</a:t>
            </a:r>
            <a:endParaRPr lang="en-US" sz="1400">
              <a:latin typeface="Calibri" panose="020F0502020204030204" pitchFamily="34" charset="0"/>
            </a:endParaRPr>
          </a:p>
          <a:p>
            <a:pPr marL="457200" lvl="2" eaLnBrk="0" hangingPunct="0">
              <a:tabLst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</a:tabLst>
            </a:pPr>
            <a:r>
              <a:rPr lang="en-US" sz="1400">
                <a:latin typeface="Calibri" panose="020F0502020204030204" pitchFamily="34" charset="0"/>
              </a:rPr>
              <a:t>A : Integer;</a:t>
            </a:r>
          </a:p>
          <a:p>
            <a:pPr marL="457200" lvl="2" eaLnBrk="0" hangingPunct="0">
              <a:tabLst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</a:tabLst>
            </a:pPr>
            <a:r>
              <a:rPr lang="en-US" sz="1400">
                <a:latin typeface="Calibri" panose="020F0502020204030204" pitchFamily="34" charset="0"/>
              </a:rPr>
              <a:t>B : Integer;</a:t>
            </a:r>
          </a:p>
          <a:p>
            <a:pPr marL="457200" lvl="2" eaLnBrk="0" hangingPunct="0">
              <a:tabLst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</a:tabLst>
            </a:pPr>
            <a:r>
              <a:rPr lang="en-US" sz="1400">
                <a:latin typeface="Calibri" panose="020F0502020204030204" pitchFamily="34" charset="0"/>
              </a:rPr>
              <a:t>C : Integer;</a:t>
            </a:r>
          </a:p>
          <a:p>
            <a:pPr marL="457200" lvl="2" eaLnBrk="0" hangingPunct="0">
              <a:tabLst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</a:tabLst>
            </a:pPr>
            <a:r>
              <a:rPr lang="en-US" sz="1400">
                <a:latin typeface="Calibri" panose="020F0502020204030204" pitchFamily="34" charset="0"/>
              </a:rPr>
              <a:t>D : Integer;</a:t>
            </a:r>
          </a:p>
          <a:p>
            <a:pPr marL="228600" lvl="1" eaLnBrk="0" hangingPunct="0">
              <a:tabLst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</a:tabLst>
            </a:pPr>
            <a:r>
              <a:rPr lang="en-US" sz="1400" b="1">
                <a:latin typeface="Calibri" panose="020F0502020204030204" pitchFamily="34" charset="0"/>
              </a:rPr>
              <a:t>end record</a:t>
            </a:r>
            <a:r>
              <a:rPr lang="en-US" sz="1400">
                <a:latin typeface="Calibri" panose="020F0502020204030204" pitchFamily="34" charset="0"/>
              </a:rPr>
              <a:t>;</a:t>
            </a:r>
          </a:p>
          <a:p>
            <a:pPr marL="228600" lvl="1" eaLnBrk="0" hangingPunct="0">
              <a:tabLst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</a:tabLst>
            </a:pPr>
            <a:endParaRPr lang="en-US" sz="1400">
              <a:latin typeface="Calibri" panose="020F0502020204030204" pitchFamily="34" charset="0"/>
            </a:endParaRPr>
          </a:p>
          <a:p>
            <a:pPr eaLnBrk="0" hangingPunct="0">
              <a:tabLst>
                <a:tab pos="685800" algn="l"/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</a:tabLst>
            </a:pPr>
            <a:r>
              <a:rPr lang="en-US" sz="1400">
                <a:latin typeface="Calibri" panose="020F0502020204030204" pitchFamily="34" charset="0"/>
              </a:rPr>
              <a:t>S : Struct;</a:t>
            </a:r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blackWhite">
          <a:xfrm>
            <a:off x="2208213" y="5278437"/>
            <a:ext cx="863443" cy="95154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400" dirty="0">
                <a:latin typeface="Calibri" panose="020F0502020204030204" pitchFamily="34" charset="0"/>
              </a:rPr>
              <a:t>S.A := 10;</a:t>
            </a:r>
          </a:p>
          <a:p>
            <a:pPr eaLnBrk="0" hangingPunct="0"/>
            <a:r>
              <a:rPr lang="en-US" sz="1400" dirty="0">
                <a:latin typeface="Calibri" panose="020F0502020204030204" pitchFamily="34" charset="0"/>
              </a:rPr>
              <a:t>S.B := 20;</a:t>
            </a:r>
          </a:p>
          <a:p>
            <a:pPr eaLnBrk="0" hangingPunct="0"/>
            <a:r>
              <a:rPr lang="en-US" sz="1400" dirty="0">
                <a:latin typeface="Calibri" panose="020F0502020204030204" pitchFamily="34" charset="0"/>
              </a:rPr>
              <a:t>S.C := 12;</a:t>
            </a:r>
          </a:p>
          <a:p>
            <a:pPr eaLnBrk="0" hangingPunct="0"/>
            <a:r>
              <a:rPr lang="en-US" sz="1400" dirty="0" smtClean="0">
                <a:latin typeface="Calibri" panose="020F0502020204030204" pitchFamily="34" charset="0"/>
              </a:rPr>
              <a:t>Send (S);</a:t>
            </a:r>
            <a:endParaRPr lang="en-US" sz="1400" dirty="0">
              <a:latin typeface="Calibri" panose="020F0502020204030204" pitchFamily="34" charset="0"/>
            </a:endParaRPr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blackWhite">
          <a:xfrm>
            <a:off x="7162800" y="5459412"/>
            <a:ext cx="1447800" cy="590550"/>
          </a:xfrm>
          <a:prstGeom prst="rect">
            <a:avLst/>
          </a:prstGeom>
          <a:solidFill>
            <a:srgbClr val="FFCC99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488" tIns="44450" rIns="90488" bIns="44450">
            <a:spAutoFit/>
          </a:bodyPr>
          <a:lstStyle/>
          <a:p>
            <a:pPr algn="ctr" eaLnBrk="0" hangingPunct="0"/>
            <a:r>
              <a:rPr lang="en-US" sz="1600"/>
              <a:t>Compiler </a:t>
            </a:r>
            <a:r>
              <a:rPr lang="en-US" sz="1600" i="1"/>
              <a:t>will</a:t>
            </a:r>
          </a:p>
          <a:p>
            <a:pPr algn="ctr" eaLnBrk="0" hangingPunct="0"/>
            <a:r>
              <a:rPr lang="en-US" sz="1600"/>
              <a:t>catch error</a:t>
            </a:r>
          </a:p>
        </p:txBody>
      </p:sp>
      <p:sp>
        <p:nvSpPr>
          <p:cNvPr id="21512" name="Rectangle 10"/>
          <p:cNvSpPr>
            <a:spLocks noChangeArrowheads="1"/>
          </p:cNvSpPr>
          <p:nvPr/>
        </p:nvSpPr>
        <p:spPr bwMode="blackWhite">
          <a:xfrm>
            <a:off x="531813" y="5459412"/>
            <a:ext cx="1539875" cy="59055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1600" dirty="0"/>
              <a:t>Compiler will</a:t>
            </a:r>
          </a:p>
          <a:p>
            <a:pPr algn="ctr" eaLnBrk="0" hangingPunct="0"/>
            <a:r>
              <a:rPr lang="en-US" sz="1600" b="1" i="1" dirty="0"/>
              <a:t>not</a:t>
            </a:r>
            <a:r>
              <a:rPr lang="en-US" sz="1600" dirty="0"/>
              <a:t> catch error</a:t>
            </a:r>
          </a:p>
        </p:txBody>
      </p:sp>
      <p:cxnSp>
        <p:nvCxnSpPr>
          <p:cNvPr id="21513" name="AutoShape 11"/>
          <p:cNvCxnSpPr>
            <a:cxnSpLocks noChangeShapeType="1"/>
            <a:stCxn id="21509" idx="2"/>
            <a:endCxn id="21510" idx="3"/>
          </p:cNvCxnSpPr>
          <p:nvPr/>
        </p:nvCxnSpPr>
        <p:spPr bwMode="blackWhite">
          <a:xfrm rot="5400000">
            <a:off x="3331378" y="4740839"/>
            <a:ext cx="753648" cy="1273092"/>
          </a:xfrm>
          <a:prstGeom prst="bentConnector2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514" name="AutoShape 12"/>
          <p:cNvCxnSpPr>
            <a:cxnSpLocks noChangeShapeType="1"/>
            <a:stCxn id="21509" idx="2"/>
            <a:endCxn id="21508" idx="1"/>
          </p:cNvCxnSpPr>
          <p:nvPr/>
        </p:nvCxnSpPr>
        <p:spPr bwMode="blackWhite">
          <a:xfrm rot="16200000" flipH="1">
            <a:off x="4502180" y="4843129"/>
            <a:ext cx="750589" cy="1065452"/>
          </a:xfrm>
          <a:prstGeom prst="bentConnector2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Named Associations</a:t>
            </a:r>
          </a:p>
        </p:txBody>
      </p:sp>
      <p:sp>
        <p:nvSpPr>
          <p:cNvPr id="22531" name="Rectangle 8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Allows any order of associations</a:t>
            </a:r>
          </a:p>
          <a:p>
            <a:pPr lvl="1" eaLnBrk="1" hangingPunct="1">
              <a:spcAft>
                <a:spcPct val="0"/>
              </a:spcAft>
            </a:pPr>
            <a:r>
              <a:rPr lang="en-US" smtClean="0"/>
              <a:t>Don't have to remember the order</a:t>
            </a:r>
          </a:p>
          <a:p>
            <a:pPr lvl="1" eaLnBrk="1" hangingPunct="1">
              <a:spcAft>
                <a:spcPct val="0"/>
              </a:spcAft>
            </a:pPr>
            <a:r>
              <a:rPr lang="en-US" smtClean="0"/>
              <a:t>Less likely to mix up associations of the same type</a:t>
            </a:r>
          </a:p>
          <a:p>
            <a:pPr eaLnBrk="1" hangingPunct="1"/>
            <a:r>
              <a:rPr lang="en-US" smtClean="0"/>
              <a:t>Provides more information to the reader</a:t>
            </a:r>
          </a:p>
          <a:p>
            <a:pPr eaLnBrk="1" hangingPunct="1"/>
            <a:r>
              <a:rPr lang="en-US" smtClean="0"/>
              <a:t>May be mixed with positional form</a:t>
            </a: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2057400" y="3886200"/>
            <a:ext cx="4143443" cy="2696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30000"/>
              </a:spcBef>
              <a:tabLst>
                <a:tab pos="685800" algn="l"/>
                <a:tab pos="914400" algn="l"/>
                <a:tab pos="1143000" algn="l"/>
                <a:tab pos="1371600" algn="l"/>
                <a:tab pos="1600200" algn="l"/>
                <a:tab pos="1714500" algn="l"/>
                <a:tab pos="2057400" algn="l"/>
                <a:tab pos="2286000" algn="l"/>
              </a:tabLst>
            </a:pPr>
            <a:r>
              <a:rPr lang="en-US" sz="1400" b="1" noProof="1" smtClean="0">
                <a:latin typeface="Calibri" panose="020F0502020204030204" pitchFamily="34" charset="0"/>
              </a:rPr>
              <a:t>type </a:t>
            </a:r>
            <a:r>
              <a:rPr lang="en-US" sz="1400" noProof="1" smtClean="0">
                <a:latin typeface="Calibri" panose="020F0502020204030204" pitchFamily="34" charset="0"/>
              </a:rPr>
              <a:t>Complex </a:t>
            </a:r>
            <a:r>
              <a:rPr lang="en-US" sz="1400" b="1" noProof="1" smtClean="0">
                <a:latin typeface="Calibri" panose="020F0502020204030204" pitchFamily="34" charset="0"/>
              </a:rPr>
              <a:t>is</a:t>
            </a:r>
            <a:endParaRPr lang="en-US" sz="1400" noProof="1" smtClean="0">
              <a:latin typeface="Calibri" panose="020F0502020204030204" pitchFamily="34" charset="0"/>
            </a:endParaRPr>
          </a:p>
          <a:p>
            <a:pPr marL="228600" lvl="1" eaLnBrk="0" hangingPunct="0">
              <a:lnSpc>
                <a:spcPct val="80000"/>
              </a:lnSpc>
              <a:spcBef>
                <a:spcPct val="30000"/>
              </a:spcBef>
              <a:tabLst>
                <a:tab pos="685800" algn="l"/>
                <a:tab pos="914400" algn="l"/>
                <a:tab pos="1143000" algn="l"/>
                <a:tab pos="1371600" algn="l"/>
                <a:tab pos="1600200" algn="l"/>
                <a:tab pos="1714500" algn="l"/>
                <a:tab pos="2057400" algn="l"/>
                <a:tab pos="2286000" algn="l"/>
              </a:tabLst>
            </a:pPr>
            <a:r>
              <a:rPr lang="en-US" sz="1400" b="1" noProof="1" smtClean="0">
                <a:latin typeface="Calibri" panose="020F0502020204030204" pitchFamily="34" charset="0"/>
              </a:rPr>
              <a:t>record</a:t>
            </a:r>
            <a:endParaRPr lang="en-US" sz="1400" noProof="1" smtClean="0">
              <a:latin typeface="Calibri" panose="020F0502020204030204" pitchFamily="34" charset="0"/>
            </a:endParaRPr>
          </a:p>
          <a:p>
            <a:pPr marL="457200" lvl="2" eaLnBrk="0" hangingPunct="0">
              <a:lnSpc>
                <a:spcPct val="80000"/>
              </a:lnSpc>
              <a:spcBef>
                <a:spcPct val="30000"/>
              </a:spcBef>
              <a:tabLst>
                <a:tab pos="685800" algn="l"/>
                <a:tab pos="914400" algn="l"/>
                <a:tab pos="1143000" algn="l"/>
                <a:tab pos="1371600" algn="l"/>
                <a:tab pos="1660525" algn="l"/>
                <a:tab pos="1714500" algn="l"/>
                <a:tab pos="2057400" algn="l"/>
                <a:tab pos="2286000" algn="l"/>
              </a:tabLst>
            </a:pPr>
            <a:r>
              <a:rPr lang="en-US" sz="1400" noProof="1" smtClean="0">
                <a:latin typeface="Calibri" panose="020F0502020204030204" pitchFamily="34" charset="0"/>
              </a:rPr>
              <a:t>Real_Part		: Float;</a:t>
            </a:r>
          </a:p>
          <a:p>
            <a:pPr marL="457200" lvl="2" eaLnBrk="0" hangingPunct="0">
              <a:lnSpc>
                <a:spcPct val="80000"/>
              </a:lnSpc>
              <a:spcBef>
                <a:spcPct val="30000"/>
              </a:spcBef>
              <a:tabLst>
                <a:tab pos="685800" algn="l"/>
                <a:tab pos="914400" algn="l"/>
                <a:tab pos="1143000" algn="l"/>
                <a:tab pos="1371600" algn="l"/>
                <a:tab pos="1660525" algn="l"/>
                <a:tab pos="1714500" algn="l"/>
                <a:tab pos="2057400" algn="l"/>
                <a:tab pos="2286000" algn="l"/>
              </a:tabLst>
            </a:pPr>
            <a:r>
              <a:rPr lang="en-US" sz="1400" noProof="1" smtClean="0">
                <a:latin typeface="Calibri" panose="020F0502020204030204" pitchFamily="34" charset="0"/>
              </a:rPr>
              <a:t>Imaginary_Part	: Float;</a:t>
            </a:r>
          </a:p>
          <a:p>
            <a:pPr marL="228600" lvl="1" eaLnBrk="0" hangingPunct="0">
              <a:lnSpc>
                <a:spcPct val="80000"/>
              </a:lnSpc>
              <a:spcBef>
                <a:spcPct val="30000"/>
              </a:spcBef>
              <a:tabLst>
                <a:tab pos="685800" algn="l"/>
                <a:tab pos="914400" algn="l"/>
                <a:tab pos="1143000" algn="l"/>
                <a:tab pos="1371600" algn="l"/>
                <a:tab pos="1600200" algn="l"/>
                <a:tab pos="1714500" algn="l"/>
                <a:tab pos="2057400" algn="l"/>
                <a:tab pos="2286000" algn="l"/>
              </a:tabLst>
            </a:pPr>
            <a:r>
              <a:rPr lang="en-US" sz="1400" b="1" noProof="1" smtClean="0">
                <a:latin typeface="Calibri" panose="020F0502020204030204" pitchFamily="34" charset="0"/>
              </a:rPr>
              <a:t>end record</a:t>
            </a:r>
            <a:r>
              <a:rPr lang="en-US" sz="1400" noProof="1" smtClean="0">
                <a:latin typeface="Calibri" panose="020F0502020204030204" pitchFamily="34" charset="0"/>
              </a:rPr>
              <a:t>;</a:t>
            </a:r>
          </a:p>
          <a:p>
            <a:pPr marL="228600" lvl="1" eaLnBrk="0" hangingPunct="0">
              <a:lnSpc>
                <a:spcPct val="85000"/>
              </a:lnSpc>
              <a:spcBef>
                <a:spcPct val="30000"/>
              </a:spcBef>
              <a:tabLst>
                <a:tab pos="685800" algn="l"/>
                <a:tab pos="914400" algn="l"/>
                <a:tab pos="1143000" algn="l"/>
                <a:tab pos="1371600" algn="l"/>
                <a:tab pos="1600200" algn="l"/>
                <a:tab pos="1714500" algn="l"/>
                <a:tab pos="2057400" algn="l"/>
                <a:tab pos="2286000" algn="l"/>
              </a:tabLst>
            </a:pPr>
            <a:endParaRPr lang="en-US" sz="1400" noProof="1" smtClean="0">
              <a:latin typeface="Calibri" panose="020F0502020204030204" pitchFamily="34" charset="0"/>
            </a:endParaRPr>
          </a:p>
          <a:p>
            <a:pPr eaLnBrk="0" hangingPunct="0">
              <a:lnSpc>
                <a:spcPct val="85000"/>
              </a:lnSpc>
              <a:spcBef>
                <a:spcPct val="30000"/>
              </a:spcBef>
              <a:tabLst>
                <a:tab pos="685800" algn="l"/>
                <a:tab pos="914400" algn="l"/>
                <a:tab pos="1143000" algn="l"/>
                <a:tab pos="1371600" algn="l"/>
                <a:tab pos="1600200" algn="l"/>
                <a:tab pos="1714500" algn="l"/>
                <a:tab pos="2057400" algn="l"/>
                <a:tab pos="2286000" algn="l"/>
              </a:tabLst>
            </a:pPr>
            <a:r>
              <a:rPr lang="en-US" sz="1400" noProof="1" smtClean="0">
                <a:latin typeface="Calibri" panose="020F0502020204030204" pitchFamily="34" charset="0"/>
              </a:rPr>
              <a:t>Phase : Complex := (0.0, 0.0);</a:t>
            </a:r>
          </a:p>
          <a:p>
            <a:pPr eaLnBrk="0" hangingPunct="0">
              <a:lnSpc>
                <a:spcPct val="85000"/>
              </a:lnSpc>
              <a:spcBef>
                <a:spcPct val="30000"/>
              </a:spcBef>
              <a:tabLst>
                <a:tab pos="685800" algn="l"/>
                <a:tab pos="914400" algn="l"/>
                <a:tab pos="1143000" algn="l"/>
                <a:tab pos="1371600" algn="l"/>
                <a:tab pos="1600200" algn="l"/>
                <a:tab pos="1714500" algn="l"/>
                <a:tab pos="2057400" algn="l"/>
                <a:tab pos="2286000" algn="l"/>
              </a:tabLst>
            </a:pPr>
            <a:r>
              <a:rPr lang="en-US" sz="1400" noProof="1" smtClean="0">
                <a:latin typeface="Calibri" panose="020F0502020204030204" pitchFamily="34" charset="0"/>
              </a:rPr>
              <a:t>...</a:t>
            </a:r>
          </a:p>
          <a:p>
            <a:pPr eaLnBrk="0" hangingPunct="0">
              <a:lnSpc>
                <a:spcPct val="85000"/>
              </a:lnSpc>
              <a:spcBef>
                <a:spcPct val="30000"/>
              </a:spcBef>
              <a:tabLst>
                <a:tab pos="685800" algn="l"/>
                <a:tab pos="914400" algn="l"/>
                <a:tab pos="1143000" algn="l"/>
                <a:tab pos="1371600" algn="l"/>
                <a:tab pos="1600200" algn="l"/>
                <a:tab pos="1714500" algn="l"/>
                <a:tab pos="2057400" algn="l"/>
                <a:tab pos="2286000" algn="l"/>
              </a:tabLst>
            </a:pPr>
            <a:r>
              <a:rPr lang="en-US" sz="1400" noProof="1" smtClean="0">
                <a:latin typeface="Calibri" panose="020F0502020204030204" pitchFamily="34" charset="0"/>
              </a:rPr>
              <a:t>Phase := (10.0, Imaginary_Part =&gt; 2.5);</a:t>
            </a:r>
          </a:p>
          <a:p>
            <a:pPr eaLnBrk="0" hangingPunct="0">
              <a:lnSpc>
                <a:spcPct val="85000"/>
              </a:lnSpc>
              <a:spcBef>
                <a:spcPct val="30000"/>
              </a:spcBef>
              <a:tabLst>
                <a:tab pos="685800" algn="l"/>
                <a:tab pos="914400" algn="l"/>
                <a:tab pos="1143000" algn="l"/>
                <a:tab pos="1371600" algn="l"/>
                <a:tab pos="1600200" algn="l"/>
                <a:tab pos="1714500" algn="l"/>
                <a:tab pos="2057400" algn="l"/>
                <a:tab pos="2286000" algn="l"/>
              </a:tabLst>
            </a:pPr>
            <a:r>
              <a:rPr lang="en-US" sz="1400" noProof="1" smtClean="0">
                <a:latin typeface="Calibri" panose="020F0502020204030204" pitchFamily="34" charset="0"/>
              </a:rPr>
              <a:t>...</a:t>
            </a:r>
          </a:p>
          <a:p>
            <a:pPr eaLnBrk="0" hangingPunct="0">
              <a:lnSpc>
                <a:spcPct val="85000"/>
              </a:lnSpc>
              <a:spcBef>
                <a:spcPct val="30000"/>
              </a:spcBef>
              <a:tabLst>
                <a:tab pos="685800" algn="l"/>
                <a:tab pos="914400" algn="l"/>
                <a:tab pos="1143000" algn="l"/>
                <a:tab pos="1371600" algn="l"/>
                <a:tab pos="1600200" algn="l"/>
                <a:tab pos="1714500" algn="l"/>
                <a:tab pos="2057400" algn="l"/>
                <a:tab pos="2286000" algn="l"/>
              </a:tabLst>
            </a:pPr>
            <a:r>
              <a:rPr lang="en-US" sz="1400" noProof="1" smtClean="0">
                <a:latin typeface="Calibri" panose="020F0502020204030204" pitchFamily="34" charset="0"/>
              </a:rPr>
              <a:t>Phase := (Imaginary_Part =&gt; 12.5, Real_Part =&gt; 0.212);</a:t>
            </a:r>
            <a:endParaRPr lang="en-US" sz="1400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3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Named Associations Restriction</a:t>
            </a:r>
          </a:p>
        </p:txBody>
      </p:sp>
      <p:sp>
        <p:nvSpPr>
          <p:cNvPr id="23555" name="Rectangle 24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Must stick with named associations once begun</a:t>
            </a: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1295400" y="2667000"/>
            <a:ext cx="1738234" cy="242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15000"/>
              </a:lnSpc>
              <a:tabLst>
                <a:tab pos="288925" algn="l"/>
                <a:tab pos="625475" algn="l"/>
                <a:tab pos="1600200" algn="l"/>
                <a:tab pos="1828800" algn="l"/>
                <a:tab pos="2057400" algn="l"/>
                <a:tab pos="2286000" algn="l"/>
              </a:tabLst>
            </a:pPr>
            <a:r>
              <a:rPr lang="en-US" sz="1600" b="1" dirty="0">
                <a:latin typeface="Calibri" panose="020F0502020204030204" pitchFamily="34" charset="0"/>
              </a:rPr>
              <a:t>type </a:t>
            </a:r>
            <a:r>
              <a:rPr lang="en-US" sz="1600" dirty="0">
                <a:latin typeface="Calibri" panose="020F0502020204030204" pitchFamily="34" charset="0"/>
              </a:rPr>
              <a:t>Struct </a:t>
            </a:r>
            <a:r>
              <a:rPr lang="en-US" sz="1600" b="1" dirty="0">
                <a:latin typeface="Calibri" panose="020F0502020204030204" pitchFamily="34" charset="0"/>
              </a:rPr>
              <a:t>is</a:t>
            </a:r>
            <a:endParaRPr lang="en-US" sz="1600" dirty="0">
              <a:latin typeface="Calibri" panose="020F0502020204030204" pitchFamily="34" charset="0"/>
            </a:endParaRPr>
          </a:p>
          <a:p>
            <a:pPr marL="0" lvl="1" eaLnBrk="0" hangingPunct="0">
              <a:lnSpc>
                <a:spcPct val="115000"/>
              </a:lnSpc>
              <a:tabLst>
                <a:tab pos="288925" algn="l"/>
                <a:tab pos="625475" algn="l"/>
                <a:tab pos="1600200" algn="l"/>
                <a:tab pos="1828800" algn="l"/>
                <a:tab pos="2057400" algn="l"/>
                <a:tab pos="2286000" algn="l"/>
              </a:tabLst>
            </a:pPr>
            <a:r>
              <a:rPr lang="en-US" sz="1600" b="1" dirty="0" smtClean="0">
                <a:latin typeface="Calibri" panose="020F0502020204030204" pitchFamily="34" charset="0"/>
              </a:rPr>
              <a:t>	record</a:t>
            </a:r>
            <a:endParaRPr lang="en-US" sz="1600" dirty="0">
              <a:latin typeface="Calibri" panose="020F0502020204030204" pitchFamily="34" charset="0"/>
            </a:endParaRPr>
          </a:p>
          <a:p>
            <a:pPr marL="0" lvl="2" eaLnBrk="0" hangingPunct="0">
              <a:lnSpc>
                <a:spcPct val="120000"/>
              </a:lnSpc>
              <a:tabLst>
                <a:tab pos="288925" algn="l"/>
                <a:tab pos="625475" algn="l"/>
                <a:tab pos="1600200" algn="l"/>
                <a:tab pos="1828800" algn="l"/>
                <a:tab pos="2057400" algn="l"/>
                <a:tab pos="2286000" algn="l"/>
              </a:tabLst>
            </a:pPr>
            <a:r>
              <a:rPr lang="en-US" sz="1600" dirty="0" smtClean="0">
                <a:latin typeface="Calibri" panose="020F0502020204030204" pitchFamily="34" charset="0"/>
              </a:rPr>
              <a:t>		A </a:t>
            </a:r>
            <a:r>
              <a:rPr lang="en-US" sz="1600" dirty="0">
                <a:latin typeface="Calibri" panose="020F0502020204030204" pitchFamily="34" charset="0"/>
              </a:rPr>
              <a:t>: Integer;</a:t>
            </a:r>
          </a:p>
          <a:p>
            <a:pPr marL="0" lvl="2" eaLnBrk="0" hangingPunct="0">
              <a:lnSpc>
                <a:spcPct val="120000"/>
              </a:lnSpc>
              <a:tabLst>
                <a:tab pos="288925" algn="l"/>
                <a:tab pos="625475" algn="l"/>
                <a:tab pos="1600200" algn="l"/>
                <a:tab pos="1828800" algn="l"/>
                <a:tab pos="2057400" algn="l"/>
                <a:tab pos="2286000" algn="l"/>
              </a:tabLst>
            </a:pPr>
            <a:r>
              <a:rPr lang="en-US" sz="1600" dirty="0" smtClean="0">
                <a:latin typeface="Calibri" panose="020F0502020204030204" pitchFamily="34" charset="0"/>
              </a:rPr>
              <a:t>		B </a:t>
            </a:r>
            <a:r>
              <a:rPr lang="en-US" sz="1600" dirty="0">
                <a:latin typeface="Calibri" panose="020F0502020204030204" pitchFamily="34" charset="0"/>
              </a:rPr>
              <a:t>: Integer;</a:t>
            </a:r>
          </a:p>
          <a:p>
            <a:pPr marL="0" lvl="2" eaLnBrk="0" hangingPunct="0">
              <a:lnSpc>
                <a:spcPct val="120000"/>
              </a:lnSpc>
              <a:tabLst>
                <a:tab pos="288925" algn="l"/>
                <a:tab pos="625475" algn="l"/>
                <a:tab pos="1600200" algn="l"/>
                <a:tab pos="1828800" algn="l"/>
                <a:tab pos="2057400" algn="l"/>
                <a:tab pos="2286000" algn="l"/>
              </a:tabLst>
            </a:pPr>
            <a:r>
              <a:rPr lang="en-US" sz="1600" dirty="0" smtClean="0">
                <a:latin typeface="Calibri" panose="020F0502020204030204" pitchFamily="34" charset="0"/>
              </a:rPr>
              <a:t>		C </a:t>
            </a:r>
            <a:r>
              <a:rPr lang="en-US" sz="1600" dirty="0">
                <a:latin typeface="Calibri" panose="020F0502020204030204" pitchFamily="34" charset="0"/>
              </a:rPr>
              <a:t>: Integer;</a:t>
            </a:r>
          </a:p>
          <a:p>
            <a:pPr marL="0" lvl="2" eaLnBrk="0" hangingPunct="0">
              <a:lnSpc>
                <a:spcPct val="120000"/>
              </a:lnSpc>
              <a:tabLst>
                <a:tab pos="288925" algn="l"/>
                <a:tab pos="625475" algn="l"/>
                <a:tab pos="1600200" algn="l"/>
                <a:tab pos="1828800" algn="l"/>
                <a:tab pos="2057400" algn="l"/>
                <a:tab pos="2286000" algn="l"/>
              </a:tabLst>
            </a:pPr>
            <a:r>
              <a:rPr lang="en-US" sz="1600" dirty="0" smtClean="0">
                <a:latin typeface="Calibri" panose="020F0502020204030204" pitchFamily="34" charset="0"/>
              </a:rPr>
              <a:t>		D </a:t>
            </a:r>
            <a:r>
              <a:rPr lang="en-US" sz="1600" dirty="0">
                <a:latin typeface="Calibri" panose="020F0502020204030204" pitchFamily="34" charset="0"/>
              </a:rPr>
              <a:t>: Integer;</a:t>
            </a:r>
          </a:p>
          <a:p>
            <a:pPr marL="0" lvl="2" eaLnBrk="0" hangingPunct="0">
              <a:lnSpc>
                <a:spcPct val="120000"/>
              </a:lnSpc>
              <a:tabLst>
                <a:tab pos="288925" algn="l"/>
                <a:tab pos="625475" algn="l"/>
                <a:tab pos="1600200" algn="l"/>
                <a:tab pos="1828800" algn="l"/>
                <a:tab pos="2057400" algn="l"/>
                <a:tab pos="2286000" algn="l"/>
              </a:tabLst>
            </a:pPr>
            <a:r>
              <a:rPr lang="en-US" sz="1600" dirty="0" smtClean="0">
                <a:latin typeface="Calibri" panose="020F0502020204030204" pitchFamily="34" charset="0"/>
              </a:rPr>
              <a:t>		E </a:t>
            </a:r>
            <a:r>
              <a:rPr lang="en-US" sz="1600" dirty="0">
                <a:latin typeface="Calibri" panose="020F0502020204030204" pitchFamily="34" charset="0"/>
              </a:rPr>
              <a:t>: Integer;</a:t>
            </a:r>
          </a:p>
          <a:p>
            <a:pPr marL="0" lvl="1" eaLnBrk="0" hangingPunct="0">
              <a:lnSpc>
                <a:spcPct val="120000"/>
              </a:lnSpc>
              <a:tabLst>
                <a:tab pos="288925" algn="l"/>
                <a:tab pos="625475" algn="l"/>
                <a:tab pos="1600200" algn="l"/>
                <a:tab pos="1828800" algn="l"/>
                <a:tab pos="2057400" algn="l"/>
                <a:tab pos="2286000" algn="l"/>
              </a:tabLst>
            </a:pPr>
            <a:r>
              <a:rPr lang="en-US" sz="1600" b="1" dirty="0" smtClean="0">
                <a:latin typeface="Calibri" panose="020F0502020204030204" pitchFamily="34" charset="0"/>
              </a:rPr>
              <a:t>	end </a:t>
            </a:r>
            <a:r>
              <a:rPr lang="en-US" sz="1600" b="1" dirty="0">
                <a:latin typeface="Calibri" panose="020F0502020204030204" pitchFamily="34" charset="0"/>
              </a:rPr>
              <a:t>record</a:t>
            </a:r>
            <a:r>
              <a:rPr lang="en-US" sz="1600" dirty="0">
                <a:latin typeface="Calibri" panose="020F0502020204030204" pitchFamily="34" charset="0"/>
              </a:rPr>
              <a:t>;</a:t>
            </a: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3963435" y="3429000"/>
            <a:ext cx="3504165" cy="311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</a:pPr>
            <a:r>
              <a:rPr lang="en-US" sz="1600" dirty="0">
                <a:latin typeface="Calibri" panose="020F0502020204030204" pitchFamily="34" charset="0"/>
              </a:rPr>
              <a:t>S : </a:t>
            </a:r>
            <a:r>
              <a:rPr lang="en-US" sz="1600" dirty="0" err="1">
                <a:latin typeface="Calibri" panose="020F0502020204030204" pitchFamily="34" charset="0"/>
              </a:rPr>
              <a:t>Struct</a:t>
            </a:r>
            <a:r>
              <a:rPr lang="en-US" sz="1600" dirty="0">
                <a:latin typeface="Calibri" panose="020F0502020204030204" pitchFamily="34" charset="0"/>
              </a:rPr>
              <a:t> </a:t>
            </a:r>
            <a:r>
              <a:rPr lang="en-US" sz="1600" dirty="0" smtClean="0">
                <a:latin typeface="Calibri" panose="020F0502020204030204" pitchFamily="34" charset="0"/>
              </a:rPr>
              <a:t>:= (</a:t>
            </a:r>
            <a:r>
              <a:rPr lang="en-US" sz="1600" dirty="0" smtClean="0">
                <a:solidFill>
                  <a:srgbClr val="CC0000"/>
                </a:solidFill>
                <a:latin typeface="Calibri" panose="020F0502020204030204" pitchFamily="34" charset="0"/>
              </a:rPr>
              <a:t>E </a:t>
            </a:r>
            <a:r>
              <a:rPr lang="en-US" sz="1600" dirty="0">
                <a:solidFill>
                  <a:srgbClr val="CC0000"/>
                </a:solidFill>
                <a:latin typeface="Calibri" panose="020F0502020204030204" pitchFamily="34" charset="0"/>
              </a:rPr>
              <a:t>=&gt;</a:t>
            </a:r>
            <a:r>
              <a:rPr lang="en-US" sz="1600" dirty="0">
                <a:latin typeface="Calibri" panose="020F0502020204030204" pitchFamily="34" charset="0"/>
              </a:rPr>
              <a:t> 3, 5, 12, 8, </a:t>
            </a:r>
            <a:r>
              <a:rPr lang="en-US" sz="1600" dirty="0" smtClean="0">
                <a:latin typeface="Calibri" panose="020F0502020204030204" pitchFamily="34" charset="0"/>
              </a:rPr>
              <a:t>4); </a:t>
            </a:r>
            <a:r>
              <a:rPr lang="en-US" sz="1600" dirty="0">
                <a:latin typeface="Calibri" panose="020F0502020204030204" pitchFamily="34" charset="0"/>
              </a:rPr>
              <a:t>-- </a:t>
            </a:r>
            <a:r>
              <a:rPr lang="en-US" sz="1600" b="1" i="1" dirty="0">
                <a:latin typeface="Calibri" panose="020F0502020204030204" pitchFamily="34" charset="0"/>
              </a:rPr>
              <a:t>illegal</a:t>
            </a:r>
            <a:endParaRPr lang="en-US" sz="1600" dirty="0">
              <a:latin typeface="Calibri" panose="020F0502020204030204" pitchFamily="34" charset="0"/>
            </a:endParaRPr>
          </a:p>
        </p:txBody>
      </p:sp>
      <p:grpSp>
        <p:nvGrpSpPr>
          <p:cNvPr id="23558" name="Group 20"/>
          <p:cNvGrpSpPr>
            <a:grpSpLocks/>
          </p:cNvGrpSpPr>
          <p:nvPr/>
        </p:nvGrpSpPr>
        <p:grpSpPr bwMode="auto">
          <a:xfrm>
            <a:off x="4114800" y="4572000"/>
            <a:ext cx="3187700" cy="935038"/>
            <a:chOff x="2784" y="2688"/>
            <a:chExt cx="2008" cy="589"/>
          </a:xfrm>
        </p:grpSpPr>
        <p:sp>
          <p:nvSpPr>
            <p:cNvPr id="23561" name="Rectangle 6"/>
            <p:cNvSpPr>
              <a:spLocks noChangeArrowheads="1"/>
            </p:cNvSpPr>
            <p:nvPr/>
          </p:nvSpPr>
          <p:spPr bwMode="auto">
            <a:xfrm>
              <a:off x="2784" y="2688"/>
              <a:ext cx="376" cy="328"/>
            </a:xfrm>
            <a:prstGeom prst="rect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lang="en-US" sz="1600" b="1"/>
                <a:t>?</a:t>
              </a:r>
            </a:p>
          </p:txBody>
        </p:sp>
        <p:sp>
          <p:nvSpPr>
            <p:cNvPr id="23562" name="Rectangle 7"/>
            <p:cNvSpPr>
              <a:spLocks noChangeArrowheads="1"/>
            </p:cNvSpPr>
            <p:nvPr/>
          </p:nvSpPr>
          <p:spPr bwMode="auto">
            <a:xfrm>
              <a:off x="3192" y="2688"/>
              <a:ext cx="376" cy="328"/>
            </a:xfrm>
            <a:prstGeom prst="rect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lang="en-US" sz="1600" b="1"/>
                <a:t>?</a:t>
              </a:r>
            </a:p>
          </p:txBody>
        </p:sp>
        <p:sp>
          <p:nvSpPr>
            <p:cNvPr id="23563" name="Rectangle 8"/>
            <p:cNvSpPr>
              <a:spLocks noChangeArrowheads="1"/>
            </p:cNvSpPr>
            <p:nvPr/>
          </p:nvSpPr>
          <p:spPr bwMode="auto">
            <a:xfrm>
              <a:off x="3600" y="2688"/>
              <a:ext cx="376" cy="328"/>
            </a:xfrm>
            <a:prstGeom prst="rect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lang="en-US" sz="1600" b="1"/>
                <a:t>?</a:t>
              </a:r>
            </a:p>
          </p:txBody>
        </p:sp>
        <p:sp>
          <p:nvSpPr>
            <p:cNvPr id="23564" name="Rectangle 9"/>
            <p:cNvSpPr>
              <a:spLocks noChangeArrowheads="1"/>
            </p:cNvSpPr>
            <p:nvPr/>
          </p:nvSpPr>
          <p:spPr bwMode="auto">
            <a:xfrm>
              <a:off x="4008" y="2688"/>
              <a:ext cx="376" cy="328"/>
            </a:xfrm>
            <a:prstGeom prst="rect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lang="en-US" sz="1600" b="1"/>
                <a:t>?</a:t>
              </a:r>
            </a:p>
          </p:txBody>
        </p:sp>
        <p:sp>
          <p:nvSpPr>
            <p:cNvPr id="23565" name="Rectangle 10"/>
            <p:cNvSpPr>
              <a:spLocks noChangeArrowheads="1"/>
            </p:cNvSpPr>
            <p:nvPr/>
          </p:nvSpPr>
          <p:spPr bwMode="auto">
            <a:xfrm>
              <a:off x="4416" y="2688"/>
              <a:ext cx="376" cy="328"/>
            </a:xfrm>
            <a:prstGeom prst="rect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lang="en-US" sz="1600"/>
                <a:t>3</a:t>
              </a:r>
            </a:p>
          </p:txBody>
        </p:sp>
        <p:sp>
          <p:nvSpPr>
            <p:cNvPr id="23566" name="Rectangle 12"/>
            <p:cNvSpPr>
              <a:spLocks noChangeArrowheads="1"/>
            </p:cNvSpPr>
            <p:nvPr/>
          </p:nvSpPr>
          <p:spPr bwMode="auto">
            <a:xfrm>
              <a:off x="2873" y="3048"/>
              <a:ext cx="210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/>
                <a:t>A</a:t>
              </a:r>
            </a:p>
          </p:txBody>
        </p:sp>
        <p:sp>
          <p:nvSpPr>
            <p:cNvPr id="23567" name="Rectangle 13"/>
            <p:cNvSpPr>
              <a:spLocks noChangeArrowheads="1"/>
            </p:cNvSpPr>
            <p:nvPr/>
          </p:nvSpPr>
          <p:spPr bwMode="auto">
            <a:xfrm>
              <a:off x="3281" y="3048"/>
              <a:ext cx="210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/>
                <a:t>B</a:t>
              </a:r>
            </a:p>
          </p:txBody>
        </p:sp>
        <p:sp>
          <p:nvSpPr>
            <p:cNvPr id="23568" name="Rectangle 14"/>
            <p:cNvSpPr>
              <a:spLocks noChangeArrowheads="1"/>
            </p:cNvSpPr>
            <p:nvPr/>
          </p:nvSpPr>
          <p:spPr bwMode="auto">
            <a:xfrm>
              <a:off x="3685" y="3048"/>
              <a:ext cx="218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/>
                <a:t>C</a:t>
              </a:r>
            </a:p>
          </p:txBody>
        </p:sp>
        <p:sp>
          <p:nvSpPr>
            <p:cNvPr id="23569" name="Rectangle 15"/>
            <p:cNvSpPr>
              <a:spLocks noChangeArrowheads="1"/>
            </p:cNvSpPr>
            <p:nvPr/>
          </p:nvSpPr>
          <p:spPr bwMode="auto">
            <a:xfrm>
              <a:off x="4093" y="3048"/>
              <a:ext cx="218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/>
                <a:t>D</a:t>
              </a:r>
            </a:p>
          </p:txBody>
        </p:sp>
        <p:sp>
          <p:nvSpPr>
            <p:cNvPr id="23570" name="Rectangle 16"/>
            <p:cNvSpPr>
              <a:spLocks noChangeArrowheads="1"/>
            </p:cNvSpPr>
            <p:nvPr/>
          </p:nvSpPr>
          <p:spPr bwMode="auto">
            <a:xfrm>
              <a:off x="4504" y="3048"/>
              <a:ext cx="210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/>
                <a:t>E</a:t>
              </a:r>
            </a:p>
          </p:txBody>
        </p:sp>
      </p:grpSp>
      <p:sp>
        <p:nvSpPr>
          <p:cNvPr id="23559" name="Rectangle 17"/>
          <p:cNvSpPr>
            <a:spLocks noChangeArrowheads="1"/>
          </p:cNvSpPr>
          <p:nvPr/>
        </p:nvSpPr>
        <p:spPr bwMode="auto">
          <a:xfrm>
            <a:off x="5541963" y="3962400"/>
            <a:ext cx="3333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/>
              <a:t>S</a:t>
            </a:r>
          </a:p>
        </p:txBody>
      </p:sp>
      <p:sp>
        <p:nvSpPr>
          <p:cNvPr id="23560" name="AutoShape 19"/>
          <p:cNvSpPr>
            <a:spLocks/>
          </p:cNvSpPr>
          <p:nvPr/>
        </p:nvSpPr>
        <p:spPr bwMode="auto">
          <a:xfrm rot="5400000">
            <a:off x="5594350" y="2876550"/>
            <a:ext cx="228600" cy="3009900"/>
          </a:xfrm>
          <a:prstGeom prst="leftBrace">
            <a:avLst>
              <a:gd name="adj1" fmla="val 109722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Aggregates with ‘others’</a:t>
            </a:r>
          </a:p>
        </p:txBody>
      </p:sp>
      <p:sp>
        <p:nvSpPr>
          <p:cNvPr id="26627" name="Rectangle 8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Indicates all components not yet specified (like arrays)</a:t>
            </a:r>
          </a:p>
          <a:p>
            <a:pPr eaLnBrk="1" hangingPunct="1"/>
            <a:r>
              <a:rPr lang="en-US" smtClean="0"/>
              <a:t>Since all “others” get the same value, all such components must be the same type</a:t>
            </a:r>
          </a:p>
        </p:txBody>
      </p:sp>
      <p:sp>
        <p:nvSpPr>
          <p:cNvPr id="26628" name="Rectangle 3"/>
          <p:cNvSpPr>
            <a:spLocks noChangeArrowheads="1"/>
          </p:cNvSpPr>
          <p:nvPr/>
        </p:nvSpPr>
        <p:spPr bwMode="auto">
          <a:xfrm>
            <a:off x="2895600" y="3276600"/>
            <a:ext cx="2788778" cy="3105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tabLst>
                <a:tab pos="685800" algn="l"/>
                <a:tab pos="914400" algn="l"/>
                <a:tab pos="1143000" algn="l"/>
                <a:tab pos="1371600" algn="l"/>
                <a:tab pos="1592263" algn="l"/>
                <a:tab pos="1828800" algn="l"/>
                <a:tab pos="2057400" algn="l"/>
                <a:tab pos="2286000" algn="l"/>
              </a:tabLst>
            </a:pPr>
            <a:r>
              <a:rPr lang="en-US" sz="1400" b="1" dirty="0">
                <a:latin typeface="Calibri" panose="020F0502020204030204" pitchFamily="34" charset="0"/>
              </a:rPr>
              <a:t>type </a:t>
            </a:r>
            <a:r>
              <a:rPr lang="en-US" sz="1400" dirty="0">
                <a:latin typeface="Calibri" panose="020F0502020204030204" pitchFamily="34" charset="0"/>
              </a:rPr>
              <a:t>Poly </a:t>
            </a:r>
            <a:r>
              <a:rPr lang="en-US" sz="1400" b="1" dirty="0">
                <a:latin typeface="Calibri" panose="020F0502020204030204" pitchFamily="34" charset="0"/>
              </a:rPr>
              <a:t>is</a:t>
            </a:r>
            <a:endParaRPr lang="en-US" sz="1400" dirty="0">
              <a:latin typeface="Calibri" panose="020F0502020204030204" pitchFamily="34" charset="0"/>
            </a:endParaRPr>
          </a:p>
          <a:p>
            <a:pPr marL="228600" lvl="1" eaLnBrk="0" hangingPunct="0">
              <a:tabLst>
                <a:tab pos="685800" algn="l"/>
                <a:tab pos="914400" algn="l"/>
                <a:tab pos="1143000" algn="l"/>
                <a:tab pos="1371600" algn="l"/>
                <a:tab pos="1592263" algn="l"/>
                <a:tab pos="1828800" algn="l"/>
                <a:tab pos="2057400" algn="l"/>
                <a:tab pos="2286000" algn="l"/>
              </a:tabLst>
            </a:pPr>
            <a:r>
              <a:rPr lang="en-US" sz="1400" b="1" dirty="0">
                <a:latin typeface="Calibri" panose="020F0502020204030204" pitchFamily="34" charset="0"/>
              </a:rPr>
              <a:t>record</a:t>
            </a:r>
            <a:endParaRPr lang="en-US" sz="1400" dirty="0">
              <a:latin typeface="Calibri" panose="020F0502020204030204" pitchFamily="34" charset="0"/>
            </a:endParaRPr>
          </a:p>
          <a:p>
            <a:pPr marL="457200" lvl="2" eaLnBrk="0" hangingPunct="0">
              <a:tabLst>
                <a:tab pos="685800" algn="l"/>
                <a:tab pos="969963" algn="l"/>
                <a:tab pos="1371600" algn="l"/>
                <a:tab pos="1592263" algn="l"/>
                <a:tab pos="1828800" algn="l"/>
                <a:tab pos="2057400" algn="l"/>
                <a:tab pos="2286000" algn="l"/>
              </a:tabLst>
            </a:pPr>
            <a:r>
              <a:rPr lang="en-US" sz="1400" dirty="0">
                <a:latin typeface="Calibri" panose="020F0502020204030204" pitchFamily="34" charset="0"/>
              </a:rPr>
              <a:t>A		</a:t>
            </a:r>
            <a:r>
              <a:rPr lang="en-US" sz="1400" dirty="0" smtClean="0">
                <a:latin typeface="Calibri" panose="020F0502020204030204" pitchFamily="34" charset="0"/>
              </a:rPr>
              <a:t>: </a:t>
            </a:r>
            <a:r>
              <a:rPr lang="en-US" sz="1400" b="1" i="1" dirty="0">
                <a:solidFill>
                  <a:srgbClr val="0000FF"/>
                </a:solidFill>
                <a:latin typeface="Calibri" panose="020F0502020204030204" pitchFamily="34" charset="0"/>
              </a:rPr>
              <a:t>Real</a:t>
            </a:r>
            <a:r>
              <a:rPr lang="en-US" sz="1400" dirty="0">
                <a:latin typeface="Calibri" panose="020F0502020204030204" pitchFamily="34" charset="0"/>
              </a:rPr>
              <a:t>;</a:t>
            </a:r>
          </a:p>
          <a:p>
            <a:pPr marL="457200" lvl="2" eaLnBrk="0" hangingPunct="0">
              <a:tabLst>
                <a:tab pos="685800" algn="l"/>
                <a:tab pos="969963" algn="l"/>
                <a:tab pos="1371600" algn="l"/>
                <a:tab pos="1592263" algn="l"/>
                <a:tab pos="1828800" algn="l"/>
                <a:tab pos="2057400" algn="l"/>
                <a:tab pos="2286000" algn="l"/>
              </a:tabLst>
            </a:pPr>
            <a:r>
              <a:rPr lang="en-US" sz="1400" dirty="0">
                <a:latin typeface="Calibri" panose="020F0502020204030204" pitchFamily="34" charset="0"/>
              </a:rPr>
              <a:t>B, C, D	: </a:t>
            </a:r>
            <a:r>
              <a:rPr lang="en-US" sz="1400" b="1" i="1" dirty="0">
                <a:solidFill>
                  <a:srgbClr val="0000FF"/>
                </a:solidFill>
                <a:latin typeface="Calibri" panose="020F0502020204030204" pitchFamily="34" charset="0"/>
              </a:rPr>
              <a:t>Integer</a:t>
            </a:r>
            <a:r>
              <a:rPr lang="en-US" sz="1400" dirty="0">
                <a:latin typeface="Calibri" panose="020F0502020204030204" pitchFamily="34" charset="0"/>
              </a:rPr>
              <a:t>;</a:t>
            </a:r>
          </a:p>
          <a:p>
            <a:pPr marL="228600" lvl="1" eaLnBrk="0" hangingPunct="0">
              <a:tabLst>
                <a:tab pos="685800" algn="l"/>
                <a:tab pos="914400" algn="l"/>
                <a:tab pos="1143000" algn="l"/>
                <a:tab pos="1371600" algn="l"/>
                <a:tab pos="1592263" algn="l"/>
                <a:tab pos="1828800" algn="l"/>
                <a:tab pos="2057400" algn="l"/>
                <a:tab pos="2286000" algn="l"/>
              </a:tabLst>
            </a:pPr>
            <a:r>
              <a:rPr lang="en-US" sz="1400" b="1" dirty="0">
                <a:latin typeface="Calibri" panose="020F0502020204030204" pitchFamily="34" charset="0"/>
              </a:rPr>
              <a:t>end record</a:t>
            </a:r>
            <a:r>
              <a:rPr lang="en-US" sz="1400" dirty="0">
                <a:latin typeface="Calibri" panose="020F0502020204030204" pitchFamily="34" charset="0"/>
              </a:rPr>
              <a:t>;</a:t>
            </a:r>
          </a:p>
          <a:p>
            <a:pPr marL="228600" lvl="1" eaLnBrk="0" hangingPunct="0">
              <a:tabLst>
                <a:tab pos="685800" algn="l"/>
                <a:tab pos="914400" algn="l"/>
                <a:tab pos="1143000" algn="l"/>
                <a:tab pos="1371600" algn="l"/>
                <a:tab pos="1592263" algn="l"/>
                <a:tab pos="1828800" algn="l"/>
                <a:tab pos="2057400" algn="l"/>
                <a:tab pos="2286000" algn="l"/>
              </a:tabLst>
            </a:pPr>
            <a:endParaRPr lang="en-US" sz="1400" dirty="0">
              <a:latin typeface="Calibri" panose="020F0502020204030204" pitchFamily="34" charset="0"/>
            </a:endParaRPr>
          </a:p>
          <a:p>
            <a:pPr eaLnBrk="0" hangingPunct="0">
              <a:tabLst>
                <a:tab pos="685800" algn="l"/>
                <a:tab pos="914400" algn="l"/>
                <a:tab pos="1143000" algn="l"/>
                <a:tab pos="1371600" algn="l"/>
                <a:tab pos="1592263" algn="l"/>
                <a:tab pos="1828800" algn="l"/>
                <a:tab pos="2057400" algn="l"/>
                <a:tab pos="2286000" algn="l"/>
              </a:tabLst>
            </a:pPr>
            <a:r>
              <a:rPr lang="en-US" sz="1400" dirty="0">
                <a:latin typeface="Calibri" panose="020F0502020204030204" pitchFamily="34" charset="0"/>
              </a:rPr>
              <a:t>P : Poly </a:t>
            </a:r>
            <a:r>
              <a:rPr lang="en-US" sz="1400" dirty="0" smtClean="0">
                <a:latin typeface="Calibri" panose="020F0502020204030204" pitchFamily="34" charset="0"/>
              </a:rPr>
              <a:t>:= (2.5</a:t>
            </a:r>
            <a:r>
              <a:rPr lang="en-US" sz="1400" dirty="0">
                <a:latin typeface="Calibri" panose="020F0502020204030204" pitchFamily="34" charset="0"/>
              </a:rPr>
              <a:t>, 3, </a:t>
            </a:r>
            <a:r>
              <a:rPr lang="en-US" sz="1400" b="1" dirty="0">
                <a:latin typeface="Calibri" panose="020F0502020204030204" pitchFamily="34" charset="0"/>
              </a:rPr>
              <a:t>others </a:t>
            </a:r>
            <a:r>
              <a:rPr lang="en-US" sz="1400" dirty="0">
                <a:latin typeface="Calibri" panose="020F0502020204030204" pitchFamily="34" charset="0"/>
              </a:rPr>
              <a:t>=&gt; </a:t>
            </a:r>
            <a:r>
              <a:rPr lang="en-US" sz="1400" dirty="0" smtClean="0">
                <a:latin typeface="Calibri" panose="020F0502020204030204" pitchFamily="34" charset="0"/>
              </a:rPr>
              <a:t>0);</a:t>
            </a:r>
            <a:endParaRPr lang="en-US" sz="1400" dirty="0">
              <a:latin typeface="Calibri" panose="020F0502020204030204" pitchFamily="34" charset="0"/>
            </a:endParaRPr>
          </a:p>
          <a:p>
            <a:pPr eaLnBrk="0" hangingPunct="0">
              <a:tabLst>
                <a:tab pos="685800" algn="l"/>
                <a:tab pos="914400" algn="l"/>
                <a:tab pos="1143000" algn="l"/>
                <a:tab pos="1371600" algn="l"/>
                <a:tab pos="1592263" algn="l"/>
                <a:tab pos="1828800" algn="l"/>
                <a:tab pos="2057400" algn="l"/>
                <a:tab pos="2286000" algn="l"/>
              </a:tabLst>
            </a:pPr>
            <a:endParaRPr lang="en-US" sz="1400" dirty="0">
              <a:latin typeface="Calibri" panose="020F0502020204030204" pitchFamily="34" charset="0"/>
            </a:endParaRPr>
          </a:p>
          <a:p>
            <a:pPr eaLnBrk="0" hangingPunct="0">
              <a:tabLst>
                <a:tab pos="685800" algn="l"/>
                <a:tab pos="914400" algn="l"/>
                <a:tab pos="1143000" algn="l"/>
                <a:tab pos="1371600" algn="l"/>
                <a:tab pos="1592263" algn="l"/>
                <a:tab pos="1828800" algn="l"/>
                <a:tab pos="2057400" algn="l"/>
                <a:tab pos="2286000" algn="l"/>
              </a:tabLst>
            </a:pPr>
            <a:r>
              <a:rPr lang="en-US" sz="1400" b="1" dirty="0">
                <a:latin typeface="Calibri" panose="020F0502020204030204" pitchFamily="34" charset="0"/>
              </a:rPr>
              <a:t>type </a:t>
            </a:r>
            <a:r>
              <a:rPr lang="en-US" sz="1400" dirty="0">
                <a:latin typeface="Calibri" panose="020F0502020204030204" pitchFamily="34" charset="0"/>
              </a:rPr>
              <a:t>Homogeneous </a:t>
            </a:r>
            <a:r>
              <a:rPr lang="en-US" sz="1400" b="1" dirty="0">
                <a:latin typeface="Calibri" panose="020F0502020204030204" pitchFamily="34" charset="0"/>
              </a:rPr>
              <a:t>is</a:t>
            </a:r>
            <a:endParaRPr lang="en-US" sz="1400" dirty="0">
              <a:latin typeface="Calibri" panose="020F0502020204030204" pitchFamily="34" charset="0"/>
            </a:endParaRPr>
          </a:p>
          <a:p>
            <a:pPr marL="228600" lvl="1" eaLnBrk="0" hangingPunct="0">
              <a:tabLst>
                <a:tab pos="685800" algn="l"/>
                <a:tab pos="914400" algn="l"/>
                <a:tab pos="1143000" algn="l"/>
                <a:tab pos="1371600" algn="l"/>
                <a:tab pos="1592263" algn="l"/>
                <a:tab pos="1828800" algn="l"/>
                <a:tab pos="2057400" algn="l"/>
                <a:tab pos="2286000" algn="l"/>
              </a:tabLst>
            </a:pPr>
            <a:r>
              <a:rPr lang="en-US" sz="1400" b="1" dirty="0">
                <a:latin typeface="Calibri" panose="020F0502020204030204" pitchFamily="34" charset="0"/>
              </a:rPr>
              <a:t>record</a:t>
            </a:r>
            <a:endParaRPr lang="en-US" sz="1400" dirty="0">
              <a:latin typeface="Calibri" panose="020F0502020204030204" pitchFamily="34" charset="0"/>
            </a:endParaRPr>
          </a:p>
          <a:p>
            <a:pPr marL="457200" lvl="2" eaLnBrk="0" hangingPunct="0">
              <a:tabLst>
                <a:tab pos="685800" algn="l"/>
                <a:tab pos="914400" algn="l"/>
                <a:tab pos="1143000" algn="l"/>
                <a:tab pos="1371600" algn="l"/>
                <a:tab pos="1592263" algn="l"/>
                <a:tab pos="1828800" algn="l"/>
                <a:tab pos="2057400" algn="l"/>
                <a:tab pos="2286000" algn="l"/>
              </a:tabLst>
            </a:pPr>
            <a:r>
              <a:rPr lang="en-US" sz="1400" dirty="0">
                <a:latin typeface="Calibri" panose="020F0502020204030204" pitchFamily="34" charset="0"/>
              </a:rPr>
              <a:t>A, B, C : Integer;</a:t>
            </a:r>
          </a:p>
          <a:p>
            <a:pPr marL="228600" lvl="1" eaLnBrk="0" hangingPunct="0">
              <a:tabLst>
                <a:tab pos="685800" algn="l"/>
                <a:tab pos="914400" algn="l"/>
                <a:tab pos="1143000" algn="l"/>
                <a:tab pos="1371600" algn="l"/>
                <a:tab pos="1592263" algn="l"/>
                <a:tab pos="1828800" algn="l"/>
                <a:tab pos="2057400" algn="l"/>
                <a:tab pos="2286000" algn="l"/>
              </a:tabLst>
            </a:pPr>
            <a:r>
              <a:rPr lang="en-US" sz="1400" b="1" dirty="0">
                <a:latin typeface="Calibri" panose="020F0502020204030204" pitchFamily="34" charset="0"/>
              </a:rPr>
              <a:t>end record</a:t>
            </a:r>
            <a:r>
              <a:rPr lang="en-US" sz="1400" dirty="0">
                <a:latin typeface="Calibri" panose="020F0502020204030204" pitchFamily="34" charset="0"/>
              </a:rPr>
              <a:t>;</a:t>
            </a:r>
          </a:p>
          <a:p>
            <a:pPr marL="228600" lvl="1" eaLnBrk="0" hangingPunct="0">
              <a:tabLst>
                <a:tab pos="685800" algn="l"/>
                <a:tab pos="914400" algn="l"/>
                <a:tab pos="1143000" algn="l"/>
                <a:tab pos="1371600" algn="l"/>
                <a:tab pos="1592263" algn="l"/>
                <a:tab pos="1828800" algn="l"/>
                <a:tab pos="2057400" algn="l"/>
                <a:tab pos="2286000" algn="l"/>
              </a:tabLst>
            </a:pPr>
            <a:endParaRPr lang="en-US" sz="1400" dirty="0">
              <a:latin typeface="Calibri" panose="020F0502020204030204" pitchFamily="34" charset="0"/>
            </a:endParaRPr>
          </a:p>
          <a:p>
            <a:pPr eaLnBrk="0" hangingPunct="0">
              <a:tabLst>
                <a:tab pos="685800" algn="l"/>
                <a:tab pos="914400" algn="l"/>
                <a:tab pos="1143000" algn="l"/>
                <a:tab pos="1371600" algn="l"/>
                <a:tab pos="1592263" algn="l"/>
                <a:tab pos="1828800" algn="l"/>
                <a:tab pos="2057400" algn="l"/>
                <a:tab pos="2286000" algn="l"/>
              </a:tabLst>
            </a:pPr>
            <a:r>
              <a:rPr lang="en-US" sz="1400" dirty="0">
                <a:latin typeface="Calibri" panose="020F0502020204030204" pitchFamily="34" charset="0"/>
              </a:rPr>
              <a:t>Q : Homogeneous </a:t>
            </a:r>
            <a:r>
              <a:rPr lang="en-US" sz="1400" dirty="0" smtClean="0">
                <a:latin typeface="Calibri" panose="020F0502020204030204" pitchFamily="34" charset="0"/>
              </a:rPr>
              <a:t>:= (</a:t>
            </a:r>
            <a:r>
              <a:rPr lang="en-US" sz="1400" b="1" dirty="0" smtClean="0">
                <a:latin typeface="Calibri" panose="020F0502020204030204" pitchFamily="34" charset="0"/>
              </a:rPr>
              <a:t>others </a:t>
            </a:r>
            <a:r>
              <a:rPr lang="en-US" sz="1400" dirty="0">
                <a:latin typeface="Calibri" panose="020F0502020204030204" pitchFamily="34" charset="0"/>
              </a:rPr>
              <a:t>=&gt; </a:t>
            </a:r>
            <a:r>
              <a:rPr lang="en-US" sz="1400" dirty="0" smtClean="0">
                <a:latin typeface="Calibri" panose="020F0502020204030204" pitchFamily="34" charset="0"/>
              </a:rPr>
              <a:t>10);</a:t>
            </a:r>
            <a:endParaRPr lang="en-US" sz="14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 bwMode="auto">
          <a:xfrm>
            <a:off x="685800" y="3752462"/>
            <a:ext cx="2743200" cy="457200"/>
          </a:xfrm>
          <a:prstGeom prst="round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Agenda</a:t>
            </a:r>
          </a:p>
        </p:txBody>
      </p:sp>
      <p:sp>
        <p:nvSpPr>
          <p:cNvPr id="8195" name="Rectangle 5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Introduction</a:t>
            </a:r>
          </a:p>
          <a:p>
            <a:pPr eaLnBrk="1" hangingPunct="1"/>
            <a:r>
              <a:rPr lang="en-US" dirty="0" smtClean="0"/>
              <a:t>Components Rules</a:t>
            </a:r>
          </a:p>
          <a:p>
            <a:pPr eaLnBrk="1" hangingPunct="1"/>
            <a:r>
              <a:rPr lang="en-US" dirty="0" smtClean="0"/>
              <a:t>Operations</a:t>
            </a:r>
          </a:p>
          <a:p>
            <a:pPr eaLnBrk="1" hangingPunct="1"/>
            <a:r>
              <a:rPr lang="en-US" dirty="0" smtClean="0"/>
              <a:t>Aggregates</a:t>
            </a:r>
          </a:p>
          <a:p>
            <a:pPr eaLnBrk="1" hangingPunct="1"/>
            <a:r>
              <a:rPr lang="en-US" dirty="0" smtClean="0"/>
              <a:t>Default Values</a:t>
            </a:r>
          </a:p>
          <a:p>
            <a:pPr eaLnBrk="1" hangingPunct="1"/>
            <a:r>
              <a:rPr lang="en-US" dirty="0"/>
              <a:t>Discriminated Types</a:t>
            </a:r>
          </a:p>
          <a:p>
            <a:pPr eaLnBrk="1" hangingPunct="1"/>
            <a:r>
              <a:rPr lang="en-US" dirty="0" smtClean="0"/>
              <a:t>Summary</a:t>
            </a:r>
          </a:p>
        </p:txBody>
      </p:sp>
      <p:pic>
        <p:nvPicPr>
          <p:cNvPr id="7" name="Picture 20" descr="j021349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953000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25479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5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Component Default Values</a:t>
            </a: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1905000" y="1828800"/>
            <a:ext cx="2934715" cy="320446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15000"/>
              </a:lnSpc>
              <a:tabLst>
                <a:tab pos="914400" algn="l"/>
                <a:tab pos="1143000" algn="l"/>
                <a:tab pos="1371600" algn="l"/>
                <a:tab pos="1600200" algn="l"/>
                <a:tab pos="1714500" algn="l"/>
                <a:tab pos="2057400" algn="l"/>
                <a:tab pos="2286000" algn="l"/>
              </a:tabLst>
            </a:pPr>
            <a:r>
              <a:rPr lang="en-US" sz="1600" b="1" dirty="0">
                <a:latin typeface="Calibri" panose="020F0502020204030204" pitchFamily="34" charset="0"/>
              </a:rPr>
              <a:t>type </a:t>
            </a:r>
            <a:r>
              <a:rPr lang="en-US" sz="1600" dirty="0">
                <a:latin typeface="Calibri" panose="020F0502020204030204" pitchFamily="34" charset="0"/>
              </a:rPr>
              <a:t>Complex </a:t>
            </a:r>
            <a:r>
              <a:rPr lang="en-US" sz="1600" b="1" dirty="0">
                <a:latin typeface="Calibri" panose="020F0502020204030204" pitchFamily="34" charset="0"/>
              </a:rPr>
              <a:t>is</a:t>
            </a:r>
            <a:endParaRPr lang="en-US" sz="1600" dirty="0">
              <a:latin typeface="Calibri" panose="020F0502020204030204" pitchFamily="34" charset="0"/>
            </a:endParaRPr>
          </a:p>
          <a:p>
            <a:pPr marL="228600" lvl="1" eaLnBrk="0" hangingPunct="0">
              <a:lnSpc>
                <a:spcPct val="115000"/>
              </a:lnSpc>
              <a:tabLst>
                <a:tab pos="914400" algn="l"/>
                <a:tab pos="1143000" algn="l"/>
                <a:tab pos="1371600" algn="l"/>
                <a:tab pos="1600200" algn="l"/>
                <a:tab pos="1714500" algn="l"/>
                <a:tab pos="2057400" algn="l"/>
                <a:tab pos="2286000" algn="l"/>
              </a:tabLst>
            </a:pPr>
            <a:r>
              <a:rPr lang="en-US" sz="1600" b="1" dirty="0">
                <a:latin typeface="Calibri" panose="020F0502020204030204" pitchFamily="34" charset="0"/>
              </a:rPr>
              <a:t>record</a:t>
            </a:r>
            <a:endParaRPr lang="en-US" sz="1600" dirty="0">
              <a:latin typeface="Calibri" panose="020F0502020204030204" pitchFamily="34" charset="0"/>
            </a:endParaRPr>
          </a:p>
          <a:p>
            <a:pPr marL="457200" lvl="2" eaLnBrk="0" hangingPunct="0">
              <a:lnSpc>
                <a:spcPct val="115000"/>
              </a:lnSpc>
              <a:tabLst>
                <a:tab pos="914400" algn="l"/>
                <a:tab pos="1143000" algn="l"/>
                <a:tab pos="1371600" algn="l"/>
                <a:tab pos="1600200" algn="l"/>
                <a:tab pos="1714500" algn="l"/>
                <a:tab pos="2057400" algn="l"/>
                <a:tab pos="2286000" algn="l"/>
              </a:tabLst>
            </a:pPr>
            <a:r>
              <a:rPr lang="en-US" sz="1600" dirty="0" err="1">
                <a:latin typeface="Calibri" panose="020F0502020204030204" pitchFamily="34" charset="0"/>
              </a:rPr>
              <a:t>Real_Part</a:t>
            </a:r>
            <a:r>
              <a:rPr lang="en-US" sz="1600" dirty="0">
                <a:latin typeface="Calibri" panose="020F0502020204030204" pitchFamily="34" charset="0"/>
              </a:rPr>
              <a:t>			: Real := 0.0;</a:t>
            </a:r>
          </a:p>
          <a:p>
            <a:pPr marL="457200" lvl="2" eaLnBrk="0" hangingPunct="0">
              <a:lnSpc>
                <a:spcPct val="115000"/>
              </a:lnSpc>
              <a:tabLst>
                <a:tab pos="914400" algn="l"/>
                <a:tab pos="1143000" algn="l"/>
                <a:tab pos="1371600" algn="l"/>
                <a:tab pos="1600200" algn="l"/>
                <a:tab pos="1714500" algn="l"/>
                <a:tab pos="2057400" algn="l"/>
                <a:tab pos="2286000" algn="l"/>
              </a:tabLst>
            </a:pPr>
            <a:r>
              <a:rPr lang="en-US" sz="1600" dirty="0" err="1">
                <a:latin typeface="Calibri" panose="020F0502020204030204" pitchFamily="34" charset="0"/>
              </a:rPr>
              <a:t>Imaginary_Part</a:t>
            </a:r>
            <a:r>
              <a:rPr lang="en-US" sz="1600" dirty="0">
                <a:latin typeface="Calibri" panose="020F0502020204030204" pitchFamily="34" charset="0"/>
              </a:rPr>
              <a:t>	: Real := 0.0;</a:t>
            </a:r>
          </a:p>
          <a:p>
            <a:pPr marL="228600" lvl="1" eaLnBrk="0" hangingPunct="0">
              <a:lnSpc>
                <a:spcPct val="115000"/>
              </a:lnSpc>
              <a:tabLst>
                <a:tab pos="914400" algn="l"/>
                <a:tab pos="1143000" algn="l"/>
                <a:tab pos="1371600" algn="l"/>
                <a:tab pos="1600200" algn="l"/>
                <a:tab pos="1714500" algn="l"/>
                <a:tab pos="2057400" algn="l"/>
                <a:tab pos="2286000" algn="l"/>
              </a:tabLst>
            </a:pPr>
            <a:r>
              <a:rPr lang="en-US" sz="1600" b="1" dirty="0">
                <a:latin typeface="Calibri" panose="020F0502020204030204" pitchFamily="34" charset="0"/>
              </a:rPr>
              <a:t>end record</a:t>
            </a:r>
            <a:r>
              <a:rPr lang="en-US" sz="1600" dirty="0">
                <a:latin typeface="Calibri" panose="020F0502020204030204" pitchFamily="34" charset="0"/>
              </a:rPr>
              <a:t>;</a:t>
            </a:r>
          </a:p>
          <a:p>
            <a:pPr marL="228600" lvl="1" eaLnBrk="0" hangingPunct="0">
              <a:lnSpc>
                <a:spcPct val="115000"/>
              </a:lnSpc>
              <a:tabLst>
                <a:tab pos="914400" algn="l"/>
                <a:tab pos="1143000" algn="l"/>
                <a:tab pos="1371600" algn="l"/>
                <a:tab pos="1600200" algn="l"/>
                <a:tab pos="1714500" algn="l"/>
                <a:tab pos="2057400" algn="l"/>
                <a:tab pos="2286000" algn="l"/>
              </a:tabLst>
            </a:pPr>
            <a:endParaRPr lang="en-US" sz="1600" dirty="0">
              <a:latin typeface="Calibri" panose="020F0502020204030204" pitchFamily="34" charset="0"/>
            </a:endParaRPr>
          </a:p>
          <a:p>
            <a:pPr marL="228600" lvl="1" eaLnBrk="0" hangingPunct="0">
              <a:lnSpc>
                <a:spcPct val="115000"/>
              </a:lnSpc>
              <a:tabLst>
                <a:tab pos="914400" algn="l"/>
                <a:tab pos="1143000" algn="l"/>
                <a:tab pos="1371600" algn="l"/>
                <a:tab pos="1600200" algn="l"/>
                <a:tab pos="1714500" algn="l"/>
                <a:tab pos="2057400" algn="l"/>
                <a:tab pos="2286000" algn="l"/>
              </a:tabLst>
            </a:pPr>
            <a:endParaRPr lang="en-US" sz="1600" dirty="0">
              <a:latin typeface="Calibri" panose="020F0502020204030204" pitchFamily="34" charset="0"/>
            </a:endParaRPr>
          </a:p>
          <a:p>
            <a:pPr eaLnBrk="0" hangingPunct="0">
              <a:lnSpc>
                <a:spcPct val="115000"/>
              </a:lnSpc>
              <a:tabLst>
                <a:tab pos="914400" algn="l"/>
                <a:tab pos="1143000" algn="l"/>
                <a:tab pos="1371600" algn="l"/>
                <a:tab pos="1600200" algn="l"/>
                <a:tab pos="1714500" algn="l"/>
                <a:tab pos="2057400" algn="l"/>
                <a:tab pos="2286000" algn="l"/>
              </a:tabLst>
            </a:pPr>
            <a:r>
              <a:rPr lang="en-US" sz="1600" dirty="0" err="1">
                <a:latin typeface="Calibri" panose="020F0502020204030204" pitchFamily="34" charset="0"/>
              </a:rPr>
              <a:t>Phasor</a:t>
            </a:r>
            <a:r>
              <a:rPr lang="en-US" sz="1600" dirty="0">
                <a:latin typeface="Calibri" panose="020F0502020204030204" pitchFamily="34" charset="0"/>
              </a:rPr>
              <a:t> : Complex;</a:t>
            </a:r>
          </a:p>
          <a:p>
            <a:pPr eaLnBrk="0" hangingPunct="0">
              <a:lnSpc>
                <a:spcPct val="115000"/>
              </a:lnSpc>
              <a:tabLst>
                <a:tab pos="914400" algn="l"/>
                <a:tab pos="1143000" algn="l"/>
                <a:tab pos="1371600" algn="l"/>
                <a:tab pos="1600200" algn="l"/>
                <a:tab pos="1714500" algn="l"/>
                <a:tab pos="2057400" algn="l"/>
                <a:tab pos="2286000" algn="l"/>
              </a:tabLst>
            </a:pPr>
            <a:endParaRPr lang="en-US" sz="1600" dirty="0">
              <a:latin typeface="Calibri" panose="020F0502020204030204" pitchFamily="34" charset="0"/>
            </a:endParaRPr>
          </a:p>
          <a:p>
            <a:pPr eaLnBrk="0" hangingPunct="0">
              <a:lnSpc>
                <a:spcPct val="115000"/>
              </a:lnSpc>
              <a:tabLst>
                <a:tab pos="914400" algn="l"/>
                <a:tab pos="1143000" algn="l"/>
                <a:tab pos="1371600" algn="l"/>
                <a:tab pos="1600200" algn="l"/>
                <a:tab pos="1714500" algn="l"/>
                <a:tab pos="2057400" algn="l"/>
                <a:tab pos="2286000" algn="l"/>
              </a:tabLst>
            </a:pPr>
            <a:endParaRPr lang="en-US" sz="1600" dirty="0">
              <a:latin typeface="Calibri" panose="020F0502020204030204" pitchFamily="34" charset="0"/>
            </a:endParaRPr>
          </a:p>
          <a:p>
            <a:pPr eaLnBrk="0" hangingPunct="0">
              <a:lnSpc>
                <a:spcPct val="115000"/>
              </a:lnSpc>
              <a:tabLst>
                <a:tab pos="914400" algn="l"/>
                <a:tab pos="1143000" algn="l"/>
                <a:tab pos="1371600" algn="l"/>
                <a:tab pos="1600200" algn="l"/>
                <a:tab pos="1714500" algn="l"/>
                <a:tab pos="2057400" algn="l"/>
                <a:tab pos="2286000" algn="l"/>
              </a:tabLst>
            </a:pPr>
            <a:r>
              <a:rPr lang="en-US" sz="1600" dirty="0">
                <a:latin typeface="Calibri" panose="020F0502020204030204" pitchFamily="34" charset="0"/>
              </a:rPr>
              <a:t>I : </a:t>
            </a:r>
            <a:r>
              <a:rPr lang="en-US" sz="1600" b="1" dirty="0">
                <a:latin typeface="Calibri" panose="020F0502020204030204" pitchFamily="34" charset="0"/>
              </a:rPr>
              <a:t>constant </a:t>
            </a:r>
            <a:r>
              <a:rPr lang="en-US" sz="1600" dirty="0">
                <a:latin typeface="Calibri" panose="020F0502020204030204" pitchFamily="34" charset="0"/>
              </a:rPr>
              <a:t>Complex </a:t>
            </a:r>
            <a:r>
              <a:rPr lang="en-US" sz="1600" dirty="0" smtClean="0">
                <a:latin typeface="Calibri" panose="020F0502020204030204" pitchFamily="34" charset="0"/>
              </a:rPr>
              <a:t>:= (0.0</a:t>
            </a:r>
            <a:r>
              <a:rPr lang="en-US" sz="1600" dirty="0">
                <a:latin typeface="Calibri" panose="020F0502020204030204" pitchFamily="34" charset="0"/>
              </a:rPr>
              <a:t>, </a:t>
            </a:r>
            <a:r>
              <a:rPr lang="en-US" sz="1600" dirty="0" smtClean="0">
                <a:latin typeface="Calibri" panose="020F0502020204030204" pitchFamily="34" charset="0"/>
              </a:rPr>
              <a:t>1.0);</a:t>
            </a:r>
            <a:endParaRPr lang="en-US" sz="1600" dirty="0">
              <a:latin typeface="Calibri" panose="020F0502020204030204" pitchFamily="34" charset="0"/>
            </a:endParaRPr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blackWhite">
          <a:xfrm>
            <a:off x="4191000" y="5486400"/>
            <a:ext cx="3625850" cy="379413"/>
          </a:xfrm>
          <a:prstGeom prst="rect">
            <a:avLst/>
          </a:prstGeom>
          <a:solidFill>
            <a:srgbClr val="FFC000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>
                <a:latin typeface="Arial" charset="0"/>
              </a:rPr>
              <a:t>Aggregates must still be complete</a:t>
            </a:r>
          </a:p>
        </p:txBody>
      </p:sp>
      <p:sp>
        <p:nvSpPr>
          <p:cNvPr id="23562" name="Text Box 10"/>
          <p:cNvSpPr txBox="1">
            <a:spLocks noChangeArrowheads="1"/>
          </p:cNvSpPr>
          <p:nvPr/>
        </p:nvSpPr>
        <p:spPr bwMode="blackWhite">
          <a:xfrm>
            <a:off x="6019800" y="3352800"/>
            <a:ext cx="1657350" cy="379413"/>
          </a:xfrm>
          <a:prstGeom prst="rect">
            <a:avLst/>
          </a:prstGeom>
          <a:solidFill>
            <a:srgbClr val="FFC000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>
                <a:latin typeface="Arial" charset="0"/>
              </a:rPr>
              <a:t>Defaults taken</a:t>
            </a:r>
          </a:p>
        </p:txBody>
      </p:sp>
      <p:sp>
        <p:nvSpPr>
          <p:cNvPr id="27654" name="Rectangle 11"/>
          <p:cNvSpPr>
            <a:spLocks noChangeArrowheads="1"/>
          </p:cNvSpPr>
          <p:nvPr/>
        </p:nvSpPr>
        <p:spPr bwMode="blackWhite">
          <a:xfrm>
            <a:off x="3733800" y="3886200"/>
            <a:ext cx="381000" cy="2286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7655" name="Rectangle 12"/>
          <p:cNvSpPr>
            <a:spLocks noChangeArrowheads="1"/>
          </p:cNvSpPr>
          <p:nvPr/>
        </p:nvSpPr>
        <p:spPr bwMode="blackWhite">
          <a:xfrm>
            <a:off x="4267200" y="4800600"/>
            <a:ext cx="228600" cy="2286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cxnSp>
        <p:nvCxnSpPr>
          <p:cNvPr id="27656" name="AutoShape 13"/>
          <p:cNvCxnSpPr>
            <a:cxnSpLocks noChangeShapeType="1"/>
            <a:stCxn id="23562" idx="1"/>
            <a:endCxn id="27654" idx="3"/>
          </p:cNvCxnSpPr>
          <p:nvPr/>
        </p:nvCxnSpPr>
        <p:spPr bwMode="blackWhite">
          <a:xfrm rot="10800000" flipV="1">
            <a:off x="4114800" y="3542506"/>
            <a:ext cx="1905000" cy="457993"/>
          </a:xfrm>
          <a:prstGeom prst="curved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57" name="AutoShape 14"/>
          <p:cNvCxnSpPr>
            <a:cxnSpLocks noChangeShapeType="1"/>
            <a:stCxn id="23561" idx="0"/>
            <a:endCxn id="27655" idx="2"/>
          </p:cNvCxnSpPr>
          <p:nvPr/>
        </p:nvCxnSpPr>
        <p:spPr bwMode="blackWhite">
          <a:xfrm rot="16200000" flipV="1">
            <a:off x="4964113" y="4446587"/>
            <a:ext cx="457200" cy="1622425"/>
          </a:xfrm>
          <a:prstGeom prst="curved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7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Introduction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423863" y="1232103"/>
            <a:ext cx="8090018" cy="5036998"/>
            <a:chOff x="423863" y="1232103"/>
            <a:chExt cx="8090018" cy="5036998"/>
          </a:xfrm>
        </p:grpSpPr>
        <p:sp>
          <p:nvSpPr>
            <p:cNvPr id="40" name="Rectangle 3"/>
            <p:cNvSpPr>
              <a:spLocks noChangeArrowheads="1"/>
            </p:cNvSpPr>
            <p:nvPr/>
          </p:nvSpPr>
          <p:spPr bwMode="gray">
            <a:xfrm>
              <a:off x="5157310" y="1232103"/>
              <a:ext cx="1242329" cy="33598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2">
                  <a:lumMod val="75000"/>
                  <a:lumOff val="25000"/>
                </a:schemeClr>
              </a:solidFill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600" b="1" i="1" dirty="0"/>
                <a:t>Composite</a:t>
              </a:r>
            </a:p>
          </p:txBody>
        </p:sp>
        <p:sp>
          <p:nvSpPr>
            <p:cNvPr id="41" name="Rectangle 4"/>
            <p:cNvSpPr>
              <a:spLocks noChangeArrowheads="1"/>
            </p:cNvSpPr>
            <p:nvPr/>
          </p:nvSpPr>
          <p:spPr bwMode="gray">
            <a:xfrm>
              <a:off x="609600" y="2743200"/>
              <a:ext cx="899286" cy="335989"/>
            </a:xfrm>
            <a:prstGeom prst="rect">
              <a:avLst/>
            </a:prstGeom>
            <a:solidFill>
              <a:srgbClr val="00B7A5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600" b="1" dirty="0"/>
                <a:t>Access</a:t>
              </a:r>
            </a:p>
          </p:txBody>
        </p:sp>
        <p:sp>
          <p:nvSpPr>
            <p:cNvPr id="42" name="Rectangle 5"/>
            <p:cNvSpPr>
              <a:spLocks noChangeArrowheads="1"/>
            </p:cNvSpPr>
            <p:nvPr/>
          </p:nvSpPr>
          <p:spPr bwMode="gray">
            <a:xfrm>
              <a:off x="1862138" y="2733675"/>
              <a:ext cx="798296" cy="33598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2">
                  <a:lumMod val="75000"/>
                  <a:lumOff val="25000"/>
                </a:schemeClr>
              </a:solidFill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600" b="1" i="1" dirty="0" smtClean="0"/>
                <a:t>Scalar</a:t>
              </a:r>
              <a:endParaRPr lang="en-US" sz="1600" b="1" i="1" dirty="0"/>
            </a:p>
          </p:txBody>
        </p:sp>
        <p:sp>
          <p:nvSpPr>
            <p:cNvPr id="43" name="Rectangle 6"/>
            <p:cNvSpPr>
              <a:spLocks noChangeArrowheads="1"/>
            </p:cNvSpPr>
            <p:nvPr/>
          </p:nvSpPr>
          <p:spPr bwMode="gray">
            <a:xfrm>
              <a:off x="1447800" y="4014723"/>
              <a:ext cx="992260" cy="33598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2">
                  <a:lumMod val="75000"/>
                  <a:lumOff val="25000"/>
                </a:schemeClr>
              </a:solidFill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600" b="1" i="1" dirty="0" smtClean="0"/>
                <a:t>Discrete</a:t>
              </a:r>
              <a:endParaRPr lang="en-US" sz="1600" b="1" i="1" dirty="0"/>
            </a:p>
          </p:txBody>
        </p:sp>
        <p:sp>
          <p:nvSpPr>
            <p:cNvPr id="44" name="Rectangle 7"/>
            <p:cNvSpPr>
              <a:spLocks noChangeArrowheads="1"/>
            </p:cNvSpPr>
            <p:nvPr/>
          </p:nvSpPr>
          <p:spPr bwMode="gray">
            <a:xfrm>
              <a:off x="5715000" y="4014723"/>
              <a:ext cx="615554" cy="33598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2">
                  <a:lumMod val="75000"/>
                  <a:lumOff val="25000"/>
                </a:schemeClr>
              </a:solidFill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600" b="1" i="1" dirty="0" smtClean="0"/>
                <a:t>Real</a:t>
              </a:r>
              <a:endParaRPr lang="en-US" sz="1600" b="1" i="1" dirty="0"/>
            </a:p>
          </p:txBody>
        </p:sp>
        <p:sp>
          <p:nvSpPr>
            <p:cNvPr id="45" name="Rectangle 9"/>
            <p:cNvSpPr>
              <a:spLocks noChangeArrowheads="1"/>
            </p:cNvSpPr>
            <p:nvPr/>
          </p:nvSpPr>
          <p:spPr bwMode="gray">
            <a:xfrm>
              <a:off x="2398713" y="4980612"/>
              <a:ext cx="867226" cy="33598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2">
                  <a:lumMod val="75000"/>
                  <a:lumOff val="25000"/>
                </a:schemeClr>
              </a:solidFill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600" b="1" i="1" dirty="0" smtClean="0"/>
                <a:t>Integer</a:t>
              </a:r>
              <a:endParaRPr lang="en-US" sz="1600" b="1" i="1" dirty="0"/>
            </a:p>
          </p:txBody>
        </p:sp>
        <p:sp>
          <p:nvSpPr>
            <p:cNvPr id="46" name="Rectangle 10"/>
            <p:cNvSpPr>
              <a:spLocks noChangeArrowheads="1"/>
            </p:cNvSpPr>
            <p:nvPr/>
          </p:nvSpPr>
          <p:spPr bwMode="gray">
            <a:xfrm>
              <a:off x="6324600" y="4990137"/>
              <a:ext cx="1300037" cy="33598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2">
                  <a:lumMod val="75000"/>
                  <a:lumOff val="25000"/>
                </a:schemeClr>
              </a:solidFill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600" b="1" i="1" dirty="0"/>
                <a:t>Fixed-Point</a:t>
              </a:r>
            </a:p>
          </p:txBody>
        </p:sp>
        <p:sp>
          <p:nvSpPr>
            <p:cNvPr id="47" name="Rectangle 12"/>
            <p:cNvSpPr>
              <a:spLocks noChangeArrowheads="1"/>
            </p:cNvSpPr>
            <p:nvPr/>
          </p:nvSpPr>
          <p:spPr bwMode="gray">
            <a:xfrm>
              <a:off x="1066800" y="1232103"/>
              <a:ext cx="1288815" cy="33598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2">
                  <a:lumMod val="75000"/>
                  <a:lumOff val="25000"/>
                </a:schemeClr>
              </a:solidFill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600" b="1" i="1" dirty="0"/>
                <a:t>Elementary</a:t>
              </a:r>
            </a:p>
          </p:txBody>
        </p:sp>
        <p:sp>
          <p:nvSpPr>
            <p:cNvPr id="48" name="Rectangle 13"/>
            <p:cNvSpPr>
              <a:spLocks noChangeArrowheads="1"/>
            </p:cNvSpPr>
            <p:nvPr/>
          </p:nvSpPr>
          <p:spPr bwMode="gray">
            <a:xfrm>
              <a:off x="7315200" y="5904537"/>
              <a:ext cx="969818" cy="335989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FFFFCC"/>
                  </a:solidFill>
                </a:rPr>
                <a:t>Decimal</a:t>
              </a:r>
            </a:p>
          </p:txBody>
        </p:sp>
        <p:sp>
          <p:nvSpPr>
            <p:cNvPr id="49" name="Rectangle 14"/>
            <p:cNvSpPr>
              <a:spLocks noChangeArrowheads="1"/>
            </p:cNvSpPr>
            <p:nvPr/>
          </p:nvSpPr>
          <p:spPr bwMode="gray">
            <a:xfrm>
              <a:off x="5943600" y="5904537"/>
              <a:ext cx="1038747" cy="335989"/>
            </a:xfrm>
            <a:prstGeom prst="rect">
              <a:avLst/>
            </a:prstGeom>
            <a:solidFill>
              <a:srgbClr val="C0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FFFFCC"/>
                  </a:solidFill>
                </a:rPr>
                <a:t>Ordinary</a:t>
              </a:r>
            </a:p>
          </p:txBody>
        </p:sp>
        <p:sp>
          <p:nvSpPr>
            <p:cNvPr id="50" name="Rectangle 15"/>
            <p:cNvSpPr>
              <a:spLocks noChangeArrowheads="1"/>
            </p:cNvSpPr>
            <p:nvPr/>
          </p:nvSpPr>
          <p:spPr bwMode="gray">
            <a:xfrm>
              <a:off x="1795463" y="5933112"/>
              <a:ext cx="865623" cy="335989"/>
            </a:xfrm>
            <a:prstGeom prst="rect">
              <a:avLst/>
            </a:prstGeom>
            <a:solidFill>
              <a:srgbClr val="3366CC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defRPr/>
              </a:pPr>
              <a:r>
                <a:rPr lang="en-US" sz="1600" b="1">
                  <a:solidFill>
                    <a:srgbClr val="FFFF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  <a:cs typeface="+mn-cs"/>
                </a:rPr>
                <a:t>Signed</a:t>
              </a:r>
            </a:p>
          </p:txBody>
        </p:sp>
        <p:sp>
          <p:nvSpPr>
            <p:cNvPr id="51" name="Rectangle 16"/>
            <p:cNvSpPr>
              <a:spLocks noChangeArrowheads="1"/>
            </p:cNvSpPr>
            <p:nvPr/>
          </p:nvSpPr>
          <p:spPr bwMode="gray">
            <a:xfrm>
              <a:off x="2862263" y="5933112"/>
              <a:ext cx="981039" cy="335989"/>
            </a:xfrm>
            <a:prstGeom prst="rect">
              <a:avLst/>
            </a:prstGeom>
            <a:solidFill>
              <a:srgbClr val="A5002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defRPr/>
              </a:pPr>
              <a:r>
                <a:rPr lang="en-US" sz="1600" b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  <a:cs typeface="+mn-cs"/>
                </a:rPr>
                <a:t>Modular</a:t>
              </a:r>
            </a:p>
          </p:txBody>
        </p:sp>
        <p:sp>
          <p:nvSpPr>
            <p:cNvPr id="52" name="Rectangle 17"/>
            <p:cNvSpPr>
              <a:spLocks noChangeArrowheads="1"/>
            </p:cNvSpPr>
            <p:nvPr/>
          </p:nvSpPr>
          <p:spPr bwMode="gray">
            <a:xfrm>
              <a:off x="3201699" y="2145776"/>
              <a:ext cx="1128515" cy="335989"/>
            </a:xfrm>
            <a:prstGeom prst="rect">
              <a:avLst/>
            </a:prstGeom>
            <a:solidFill>
              <a:srgbClr val="66003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defRPr/>
              </a:pPr>
              <a:r>
                <a:rPr lang="en-US" sz="1600" b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  <a:cs typeface="+mn-cs"/>
                </a:rPr>
                <a:t>Protected</a:t>
              </a:r>
            </a:p>
          </p:txBody>
        </p:sp>
        <p:sp>
          <p:nvSpPr>
            <p:cNvPr id="53" name="Rectangle 18"/>
            <p:cNvSpPr>
              <a:spLocks noChangeArrowheads="1"/>
            </p:cNvSpPr>
            <p:nvPr/>
          </p:nvSpPr>
          <p:spPr bwMode="gray">
            <a:xfrm>
              <a:off x="4270333" y="2704993"/>
              <a:ext cx="633957" cy="335989"/>
            </a:xfrm>
            <a:prstGeom prst="rect">
              <a:avLst/>
            </a:prstGeom>
            <a:solidFill>
              <a:srgbClr val="FF9999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600" b="1" dirty="0"/>
                <a:t>Task</a:t>
              </a:r>
            </a:p>
          </p:txBody>
        </p:sp>
        <p:sp>
          <p:nvSpPr>
            <p:cNvPr id="54" name="Rectangle 19"/>
            <p:cNvSpPr>
              <a:spLocks noChangeArrowheads="1"/>
            </p:cNvSpPr>
            <p:nvPr/>
          </p:nvSpPr>
          <p:spPr bwMode="gray">
            <a:xfrm>
              <a:off x="7237890" y="2872988"/>
              <a:ext cx="1275991" cy="582211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sz="1600" b="1" dirty="0" smtClean="0">
                  <a:solidFill>
                    <a:srgbClr val="FFFF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Record</a:t>
              </a:r>
            </a:p>
            <a:p>
              <a:pPr algn="ctr" eaLnBrk="0" hangingPunct="0"/>
              <a:r>
                <a:rPr lang="en-US" sz="1600" b="1" dirty="0" smtClean="0">
                  <a:solidFill>
                    <a:srgbClr val="FFFF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Extensions</a:t>
              </a:r>
              <a:endParaRPr lang="en-US" sz="16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5" name="Rectangle 20"/>
            <p:cNvSpPr>
              <a:spLocks noChangeArrowheads="1"/>
            </p:cNvSpPr>
            <p:nvPr/>
          </p:nvSpPr>
          <p:spPr bwMode="gray">
            <a:xfrm>
              <a:off x="7625588" y="2145776"/>
              <a:ext cx="888065" cy="335989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sz="1600" b="1" dirty="0" smtClean="0"/>
                <a:t>Record</a:t>
              </a:r>
            </a:p>
          </p:txBody>
        </p:sp>
        <p:sp>
          <p:nvSpPr>
            <p:cNvPr id="56" name="Rectangle 21"/>
            <p:cNvSpPr>
              <a:spLocks noChangeArrowheads="1"/>
            </p:cNvSpPr>
            <p:nvPr/>
          </p:nvSpPr>
          <p:spPr bwMode="gray">
            <a:xfrm>
              <a:off x="5090712" y="3119210"/>
              <a:ext cx="718146" cy="335989"/>
            </a:xfrm>
            <a:prstGeom prst="rect">
              <a:avLst/>
            </a:prstGeom>
            <a:solidFill>
              <a:srgbClr val="3333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defRPr/>
              </a:pPr>
              <a:r>
                <a:rPr lang="en-US" sz="1600" b="1">
                  <a:solidFill>
                    <a:srgbClr val="FFFF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  <a:cs typeface="+mn-cs"/>
                </a:rPr>
                <a:t>Array</a:t>
              </a:r>
            </a:p>
          </p:txBody>
        </p:sp>
        <p:cxnSp>
          <p:nvCxnSpPr>
            <p:cNvPr id="57" name="AutoShape 22"/>
            <p:cNvCxnSpPr>
              <a:cxnSpLocks noChangeShapeType="1"/>
              <a:stCxn id="47" idx="2"/>
              <a:endCxn id="41" idx="0"/>
            </p:cNvCxnSpPr>
            <p:nvPr/>
          </p:nvCxnSpPr>
          <p:spPr bwMode="gray">
            <a:xfrm flipH="1">
              <a:off x="1059243" y="1568092"/>
              <a:ext cx="651965" cy="1175108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8" name="AutoShape 23"/>
            <p:cNvCxnSpPr>
              <a:cxnSpLocks noChangeShapeType="1"/>
              <a:stCxn id="47" idx="2"/>
              <a:endCxn id="42" idx="0"/>
            </p:cNvCxnSpPr>
            <p:nvPr/>
          </p:nvCxnSpPr>
          <p:spPr bwMode="gray">
            <a:xfrm>
              <a:off x="1711208" y="1568092"/>
              <a:ext cx="550078" cy="1165583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9" name="AutoShape 24"/>
            <p:cNvCxnSpPr>
              <a:cxnSpLocks noChangeShapeType="1"/>
              <a:stCxn id="40" idx="2"/>
              <a:endCxn id="52" idx="0"/>
            </p:cNvCxnSpPr>
            <p:nvPr/>
          </p:nvCxnSpPr>
          <p:spPr bwMode="gray">
            <a:xfrm flipH="1">
              <a:off x="3765957" y="1568092"/>
              <a:ext cx="2012518" cy="577684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0" name="AutoShape 25"/>
            <p:cNvCxnSpPr>
              <a:cxnSpLocks noChangeShapeType="1"/>
              <a:stCxn id="40" idx="2"/>
              <a:endCxn id="53" idx="0"/>
            </p:cNvCxnSpPr>
            <p:nvPr/>
          </p:nvCxnSpPr>
          <p:spPr bwMode="gray">
            <a:xfrm flipH="1">
              <a:off x="4587312" y="1568092"/>
              <a:ext cx="1191163" cy="1136901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" name="AutoShape 26"/>
            <p:cNvCxnSpPr>
              <a:cxnSpLocks noChangeShapeType="1"/>
              <a:stCxn id="40" idx="2"/>
              <a:endCxn id="56" idx="0"/>
            </p:cNvCxnSpPr>
            <p:nvPr/>
          </p:nvCxnSpPr>
          <p:spPr bwMode="gray">
            <a:xfrm flipH="1">
              <a:off x="5449785" y="1568092"/>
              <a:ext cx="328690" cy="1551118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2" name="AutoShape 27"/>
            <p:cNvCxnSpPr>
              <a:cxnSpLocks noChangeShapeType="1"/>
              <a:stCxn id="40" idx="2"/>
              <a:endCxn id="54" idx="0"/>
            </p:cNvCxnSpPr>
            <p:nvPr/>
          </p:nvCxnSpPr>
          <p:spPr bwMode="gray">
            <a:xfrm>
              <a:off x="5778475" y="1568092"/>
              <a:ext cx="2097411" cy="1304896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3" name="AutoShape 28"/>
            <p:cNvCxnSpPr>
              <a:cxnSpLocks noChangeShapeType="1"/>
              <a:stCxn id="40" idx="2"/>
              <a:endCxn id="55" idx="0"/>
            </p:cNvCxnSpPr>
            <p:nvPr/>
          </p:nvCxnSpPr>
          <p:spPr bwMode="gray">
            <a:xfrm>
              <a:off x="5778475" y="1568092"/>
              <a:ext cx="2291146" cy="577684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4" name="AutoShape 29"/>
            <p:cNvCxnSpPr>
              <a:cxnSpLocks noChangeShapeType="1"/>
              <a:stCxn id="42" idx="2"/>
              <a:endCxn id="43" idx="0"/>
            </p:cNvCxnSpPr>
            <p:nvPr/>
          </p:nvCxnSpPr>
          <p:spPr bwMode="gray">
            <a:xfrm flipH="1">
              <a:off x="1943930" y="3069664"/>
              <a:ext cx="317356" cy="945059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5" name="AutoShape 30"/>
            <p:cNvCxnSpPr>
              <a:cxnSpLocks noChangeShapeType="1"/>
              <a:stCxn id="42" idx="2"/>
              <a:endCxn id="44" idx="0"/>
            </p:cNvCxnSpPr>
            <p:nvPr/>
          </p:nvCxnSpPr>
          <p:spPr bwMode="gray">
            <a:xfrm>
              <a:off x="2261286" y="3069664"/>
              <a:ext cx="3761491" cy="945059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6" name="AutoShape 31"/>
            <p:cNvCxnSpPr>
              <a:cxnSpLocks noChangeShapeType="1"/>
              <a:stCxn id="43" idx="2"/>
              <a:endCxn id="76" idx="0"/>
            </p:cNvCxnSpPr>
            <p:nvPr/>
          </p:nvCxnSpPr>
          <p:spPr bwMode="gray">
            <a:xfrm flipH="1">
              <a:off x="1198916" y="4350712"/>
              <a:ext cx="745014" cy="629900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7" name="AutoShape 32"/>
            <p:cNvCxnSpPr>
              <a:cxnSpLocks noChangeShapeType="1"/>
              <a:stCxn id="43" idx="2"/>
              <a:endCxn id="45" idx="0"/>
            </p:cNvCxnSpPr>
            <p:nvPr/>
          </p:nvCxnSpPr>
          <p:spPr bwMode="gray">
            <a:xfrm>
              <a:off x="1943930" y="4350712"/>
              <a:ext cx="888396" cy="629900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8" name="AutoShape 33"/>
            <p:cNvCxnSpPr>
              <a:cxnSpLocks noChangeShapeType="1"/>
              <a:stCxn id="44" idx="2"/>
              <a:endCxn id="77" idx="0"/>
            </p:cNvCxnSpPr>
            <p:nvPr/>
          </p:nvCxnSpPr>
          <p:spPr bwMode="gray">
            <a:xfrm flipH="1">
              <a:off x="5129628" y="4350712"/>
              <a:ext cx="893149" cy="629900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9" name="AutoShape 34"/>
            <p:cNvCxnSpPr>
              <a:cxnSpLocks noChangeShapeType="1"/>
              <a:stCxn id="44" idx="2"/>
              <a:endCxn id="46" idx="0"/>
            </p:cNvCxnSpPr>
            <p:nvPr/>
          </p:nvCxnSpPr>
          <p:spPr bwMode="gray">
            <a:xfrm>
              <a:off x="6022777" y="4350712"/>
              <a:ext cx="951842" cy="639425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0" name="AutoShape 35"/>
            <p:cNvCxnSpPr>
              <a:cxnSpLocks noChangeShapeType="1"/>
              <a:stCxn id="45" idx="2"/>
              <a:endCxn id="50" idx="0"/>
            </p:cNvCxnSpPr>
            <p:nvPr/>
          </p:nvCxnSpPr>
          <p:spPr bwMode="gray">
            <a:xfrm flipH="1">
              <a:off x="2228275" y="5316601"/>
              <a:ext cx="604051" cy="616511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" name="AutoShape 36"/>
            <p:cNvCxnSpPr>
              <a:cxnSpLocks noChangeShapeType="1"/>
              <a:stCxn id="45" idx="2"/>
              <a:endCxn id="51" idx="0"/>
            </p:cNvCxnSpPr>
            <p:nvPr/>
          </p:nvCxnSpPr>
          <p:spPr bwMode="gray">
            <a:xfrm>
              <a:off x="2832326" y="5316601"/>
              <a:ext cx="520457" cy="616511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2" name="AutoShape 37"/>
            <p:cNvCxnSpPr>
              <a:cxnSpLocks noChangeShapeType="1"/>
              <a:stCxn id="46" idx="2"/>
              <a:endCxn id="48" idx="0"/>
            </p:cNvCxnSpPr>
            <p:nvPr/>
          </p:nvCxnSpPr>
          <p:spPr bwMode="gray">
            <a:xfrm>
              <a:off x="6974619" y="5326126"/>
              <a:ext cx="825490" cy="578411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3" name="AutoShape 38"/>
            <p:cNvCxnSpPr>
              <a:cxnSpLocks noChangeShapeType="1"/>
              <a:stCxn id="46" idx="2"/>
              <a:endCxn id="49" idx="0"/>
            </p:cNvCxnSpPr>
            <p:nvPr/>
          </p:nvCxnSpPr>
          <p:spPr bwMode="gray">
            <a:xfrm flipH="1">
              <a:off x="6462974" y="5326126"/>
              <a:ext cx="511645" cy="578411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4" name="Rectangle 4"/>
            <p:cNvSpPr>
              <a:spLocks noChangeArrowheads="1"/>
            </p:cNvSpPr>
            <p:nvPr/>
          </p:nvSpPr>
          <p:spPr bwMode="gray">
            <a:xfrm>
              <a:off x="5935872" y="2704994"/>
              <a:ext cx="1038747" cy="335989"/>
            </a:xfrm>
            <a:prstGeom prst="rect">
              <a:avLst/>
            </a:prstGeom>
            <a:solidFill>
              <a:srgbClr val="00B7A5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600" b="1" dirty="0" smtClean="0"/>
                <a:t>Interface</a:t>
              </a:r>
              <a:endParaRPr lang="en-US" sz="1600" b="1" dirty="0"/>
            </a:p>
          </p:txBody>
        </p:sp>
        <p:cxnSp>
          <p:nvCxnSpPr>
            <p:cNvPr id="75" name="AutoShape 22"/>
            <p:cNvCxnSpPr>
              <a:cxnSpLocks noChangeShapeType="1"/>
              <a:stCxn id="40" idx="2"/>
              <a:endCxn id="74" idx="0"/>
            </p:cNvCxnSpPr>
            <p:nvPr/>
          </p:nvCxnSpPr>
          <p:spPr bwMode="gray">
            <a:xfrm>
              <a:off x="5778475" y="1568092"/>
              <a:ext cx="676771" cy="1136902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6" name="Rectangle 8"/>
            <p:cNvSpPr>
              <a:spLocks noChangeArrowheads="1"/>
            </p:cNvSpPr>
            <p:nvPr/>
          </p:nvSpPr>
          <p:spPr bwMode="gray">
            <a:xfrm>
              <a:off x="423863" y="4980612"/>
              <a:ext cx="1550105" cy="335989"/>
            </a:xfrm>
            <a:prstGeom prst="rect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600" b="1" dirty="0"/>
                <a:t>Enumerations</a:t>
              </a:r>
            </a:p>
          </p:txBody>
        </p:sp>
        <p:sp>
          <p:nvSpPr>
            <p:cNvPr id="77" name="Rectangle 11"/>
            <p:cNvSpPr>
              <a:spLocks noChangeArrowheads="1"/>
            </p:cNvSpPr>
            <p:nvPr/>
          </p:nvSpPr>
          <p:spPr bwMode="gray">
            <a:xfrm>
              <a:off x="4348163" y="4980612"/>
              <a:ext cx="1562929" cy="335989"/>
            </a:xfrm>
            <a:prstGeom prst="rect">
              <a:avLst/>
            </a:prstGeom>
            <a:solidFill>
              <a:srgbClr val="E0E1B7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1600" b="1"/>
                <a:t>Floating-Point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 bwMode="auto">
          <a:xfrm>
            <a:off x="685800" y="4437648"/>
            <a:ext cx="3505200" cy="457200"/>
          </a:xfrm>
          <a:prstGeom prst="round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Agenda</a:t>
            </a:r>
          </a:p>
        </p:txBody>
      </p:sp>
      <p:sp>
        <p:nvSpPr>
          <p:cNvPr id="8195" name="Rectangle 5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Introduction</a:t>
            </a:r>
          </a:p>
          <a:p>
            <a:pPr eaLnBrk="1" hangingPunct="1"/>
            <a:r>
              <a:rPr lang="en-US" dirty="0" smtClean="0"/>
              <a:t>Components Rules</a:t>
            </a:r>
          </a:p>
          <a:p>
            <a:pPr eaLnBrk="1" hangingPunct="1"/>
            <a:r>
              <a:rPr lang="en-US" dirty="0" smtClean="0"/>
              <a:t>Operations</a:t>
            </a:r>
          </a:p>
          <a:p>
            <a:pPr eaLnBrk="1" hangingPunct="1"/>
            <a:r>
              <a:rPr lang="en-US" dirty="0" smtClean="0"/>
              <a:t>Aggregates</a:t>
            </a:r>
          </a:p>
          <a:p>
            <a:pPr eaLnBrk="1" hangingPunct="1"/>
            <a:r>
              <a:rPr lang="en-US" dirty="0" smtClean="0"/>
              <a:t>Default Values</a:t>
            </a:r>
          </a:p>
          <a:p>
            <a:pPr eaLnBrk="1" hangingPunct="1"/>
            <a:r>
              <a:rPr lang="en-US" dirty="0"/>
              <a:t>Discriminated Types</a:t>
            </a:r>
          </a:p>
          <a:p>
            <a:pPr eaLnBrk="1" hangingPunct="1"/>
            <a:r>
              <a:rPr lang="en-US" dirty="0" smtClean="0"/>
              <a:t>Summary</a:t>
            </a:r>
          </a:p>
        </p:txBody>
      </p:sp>
      <p:pic>
        <p:nvPicPr>
          <p:cNvPr id="7" name="Picture 20" descr="j021349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953000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97652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Discriminated </a:t>
            </a:r>
            <a:r>
              <a:rPr lang="en-US" dirty="0" smtClean="0"/>
              <a:t>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A means of “parameterizing” types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Are applicable to more than record types!</a:t>
            </a:r>
          </a:p>
          <a:p>
            <a:endParaRPr lang="en-US" dirty="0" smtClean="0"/>
          </a:p>
          <a:p>
            <a:r>
              <a:rPr lang="en-US" dirty="0" smtClean="0"/>
              <a:t>Can be used to create conditional components</a:t>
            </a:r>
          </a:p>
          <a:p>
            <a:pPr lvl="1"/>
            <a:r>
              <a:rPr lang="en-US" dirty="0" smtClean="0"/>
              <a:t>“Variant records” or (checked) “unions” in other languages</a:t>
            </a:r>
            <a:endParaRPr lang="en-US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219200" y="1790445"/>
            <a:ext cx="3427157" cy="2324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>
              <a:tabLst>
                <a:tab pos="236538" algn="l"/>
                <a:tab pos="455613" algn="l"/>
                <a:tab pos="1025525" algn="l"/>
              </a:tabLst>
            </a:pPr>
            <a:r>
              <a:rPr lang="en-US" sz="1400" b="1" noProof="1" smtClean="0">
                <a:latin typeface="Calibri" pitchFamily="34" charset="0"/>
              </a:rPr>
              <a:t>type </a:t>
            </a:r>
            <a:r>
              <a:rPr lang="en-US" sz="1400" noProof="1" smtClean="0">
                <a:latin typeface="Calibri" pitchFamily="34" charset="0"/>
              </a:rPr>
              <a:t>Bounded_String (</a:t>
            </a:r>
            <a:r>
              <a:rPr lang="en-US" sz="1400" b="1" noProof="1" smtClean="0">
                <a:solidFill>
                  <a:srgbClr val="0000CC"/>
                </a:solidFill>
                <a:latin typeface="Calibri" pitchFamily="34" charset="0"/>
              </a:rPr>
              <a:t>Capacity</a:t>
            </a:r>
            <a:r>
              <a:rPr lang="en-US" sz="1400" noProof="1" smtClean="0">
                <a:latin typeface="Calibri" pitchFamily="34" charset="0"/>
              </a:rPr>
              <a:t> : Positive) </a:t>
            </a:r>
            <a:r>
              <a:rPr lang="en-US" sz="1400" b="1" noProof="1" smtClean="0">
                <a:latin typeface="Calibri" pitchFamily="34" charset="0"/>
              </a:rPr>
              <a:t>is</a:t>
            </a:r>
            <a:endParaRPr lang="en-US" sz="1400" noProof="1" smtClean="0">
              <a:latin typeface="Calibri" pitchFamily="34" charset="0"/>
            </a:endParaRPr>
          </a:p>
          <a:p>
            <a:pPr algn="l">
              <a:tabLst>
                <a:tab pos="236538" algn="l"/>
                <a:tab pos="455613" algn="l"/>
                <a:tab pos="1025525" algn="l"/>
              </a:tabLst>
            </a:pPr>
            <a:r>
              <a:rPr lang="en-US" sz="1400" noProof="1" smtClean="0">
                <a:latin typeface="Calibri" pitchFamily="34" charset="0"/>
              </a:rPr>
              <a:t>	</a:t>
            </a:r>
            <a:r>
              <a:rPr lang="en-US" sz="1400" b="1" noProof="1" smtClean="0">
                <a:latin typeface="Calibri" pitchFamily="34" charset="0"/>
              </a:rPr>
              <a:t>record</a:t>
            </a:r>
            <a:endParaRPr lang="en-US" sz="1400" noProof="1" smtClean="0">
              <a:latin typeface="Calibri" pitchFamily="34" charset="0"/>
            </a:endParaRPr>
          </a:p>
          <a:p>
            <a:pPr algn="l">
              <a:tabLst>
                <a:tab pos="236538" algn="l"/>
                <a:tab pos="455613" algn="l"/>
                <a:tab pos="1025525" algn="l"/>
              </a:tabLst>
            </a:pPr>
            <a:r>
              <a:rPr lang="en-US" sz="1400" noProof="1" smtClean="0">
                <a:latin typeface="Calibri" pitchFamily="34" charset="0"/>
              </a:rPr>
              <a:t>		Value	: String (1 .. </a:t>
            </a:r>
            <a:r>
              <a:rPr lang="en-US" sz="1400" b="1" noProof="1" smtClean="0">
                <a:solidFill>
                  <a:srgbClr val="0000CC"/>
                </a:solidFill>
                <a:latin typeface="Calibri" pitchFamily="34" charset="0"/>
              </a:rPr>
              <a:t>Capacity</a:t>
            </a:r>
            <a:r>
              <a:rPr lang="en-US" sz="1400" noProof="1" smtClean="0">
                <a:latin typeface="Calibri" pitchFamily="34" charset="0"/>
              </a:rPr>
              <a:t>);</a:t>
            </a:r>
          </a:p>
          <a:p>
            <a:pPr algn="l">
              <a:tabLst>
                <a:tab pos="236538" algn="l"/>
                <a:tab pos="455613" algn="l"/>
                <a:tab pos="1025525" algn="l"/>
              </a:tabLst>
            </a:pPr>
            <a:r>
              <a:rPr lang="en-US" sz="1400" noProof="1" smtClean="0">
                <a:latin typeface="Calibri" pitchFamily="34" charset="0"/>
              </a:rPr>
              <a:t>		Logical	: Natural := 0;</a:t>
            </a:r>
          </a:p>
          <a:p>
            <a:pPr algn="l">
              <a:tabLst>
                <a:tab pos="236538" algn="l"/>
                <a:tab pos="455613" algn="l"/>
                <a:tab pos="1025525" algn="l"/>
              </a:tabLst>
            </a:pPr>
            <a:r>
              <a:rPr lang="en-US" sz="1400" noProof="1" smtClean="0">
                <a:latin typeface="Calibri" pitchFamily="34" charset="0"/>
              </a:rPr>
              <a:t>	</a:t>
            </a:r>
            <a:r>
              <a:rPr lang="en-US" sz="1400" b="1" noProof="1" smtClean="0">
                <a:latin typeface="Calibri" pitchFamily="34" charset="0"/>
              </a:rPr>
              <a:t>end record</a:t>
            </a:r>
            <a:r>
              <a:rPr lang="en-US" sz="1400" noProof="1" smtClean="0">
                <a:latin typeface="Calibri" pitchFamily="34" charset="0"/>
              </a:rPr>
              <a:t>;</a:t>
            </a:r>
          </a:p>
          <a:p>
            <a:pPr algn="l">
              <a:tabLst>
                <a:tab pos="236538" algn="l"/>
                <a:tab pos="455613" algn="l"/>
                <a:tab pos="1025525" algn="l"/>
              </a:tabLst>
            </a:pPr>
            <a:endParaRPr lang="en-US" sz="1400" noProof="1">
              <a:latin typeface="Calibri" pitchFamily="34" charset="0"/>
            </a:endParaRPr>
          </a:p>
          <a:p>
            <a:pPr algn="l">
              <a:tabLst>
                <a:tab pos="236538" algn="l"/>
                <a:tab pos="455613" algn="l"/>
                <a:tab pos="1025525" algn="l"/>
              </a:tabLst>
            </a:pPr>
            <a:r>
              <a:rPr lang="en-US" sz="1400" noProof="1" smtClean="0">
                <a:latin typeface="Calibri" pitchFamily="34" charset="0"/>
              </a:rPr>
              <a:t>X : Bounded_String (Capacity =&gt; 1 * 1024);</a:t>
            </a:r>
          </a:p>
          <a:p>
            <a:pPr>
              <a:spcBef>
                <a:spcPts val="300"/>
              </a:spcBef>
              <a:tabLst>
                <a:tab pos="236538" algn="l"/>
                <a:tab pos="455613" algn="l"/>
                <a:tab pos="1025525" algn="l"/>
              </a:tabLst>
            </a:pPr>
            <a:r>
              <a:rPr lang="en-US" sz="1400" noProof="1" smtClean="0">
                <a:latin typeface="Calibri" pitchFamily="34" charset="0"/>
              </a:rPr>
              <a:t>Y </a:t>
            </a:r>
            <a:r>
              <a:rPr lang="en-US" sz="1400" noProof="1">
                <a:latin typeface="Calibri" pitchFamily="34" charset="0"/>
              </a:rPr>
              <a:t>: Bounded_String </a:t>
            </a:r>
            <a:r>
              <a:rPr lang="en-US" sz="1400" noProof="1" smtClean="0">
                <a:latin typeface="Calibri" pitchFamily="34" charset="0"/>
              </a:rPr>
              <a:t>(</a:t>
            </a:r>
            <a:r>
              <a:rPr lang="en-US" sz="1400" noProof="1">
                <a:latin typeface="Calibri" pitchFamily="34" charset="0"/>
              </a:rPr>
              <a:t>Capacity</a:t>
            </a:r>
            <a:r>
              <a:rPr lang="en-US" sz="1400" noProof="1" smtClean="0">
                <a:latin typeface="Calibri" pitchFamily="34" charset="0"/>
              </a:rPr>
              <a:t> </a:t>
            </a:r>
            <a:r>
              <a:rPr lang="en-US" sz="1400" noProof="1">
                <a:latin typeface="Calibri" pitchFamily="34" charset="0"/>
              </a:rPr>
              <a:t>=&gt; </a:t>
            </a:r>
            <a:r>
              <a:rPr lang="en-US" sz="1400" noProof="1" smtClean="0">
                <a:latin typeface="Calibri" pitchFamily="34" charset="0"/>
              </a:rPr>
              <a:t>20);</a:t>
            </a:r>
            <a:endParaRPr lang="en-US" sz="1400" noProof="1">
              <a:latin typeface="Calibri" pitchFamily="34" charset="0"/>
            </a:endParaRPr>
          </a:p>
          <a:p>
            <a:pPr>
              <a:spcBef>
                <a:spcPts val="300"/>
              </a:spcBef>
              <a:tabLst>
                <a:tab pos="236538" algn="l"/>
                <a:tab pos="455613" algn="l"/>
                <a:tab pos="1025525" algn="l"/>
              </a:tabLst>
            </a:pPr>
            <a:r>
              <a:rPr lang="en-US" sz="1400" noProof="1" smtClean="0">
                <a:latin typeface="Calibri" pitchFamily="34" charset="0"/>
              </a:rPr>
              <a:t>Z </a:t>
            </a:r>
            <a:r>
              <a:rPr lang="en-US" sz="1400" noProof="1">
                <a:latin typeface="Calibri" pitchFamily="34" charset="0"/>
              </a:rPr>
              <a:t>: Bounded_String </a:t>
            </a:r>
            <a:r>
              <a:rPr lang="en-US" sz="1400" noProof="1" smtClean="0">
                <a:latin typeface="Calibri" pitchFamily="34" charset="0"/>
              </a:rPr>
              <a:t>(</a:t>
            </a:r>
            <a:r>
              <a:rPr lang="en-US" sz="1400" noProof="1">
                <a:latin typeface="Calibri" pitchFamily="34" charset="0"/>
              </a:rPr>
              <a:t>Capacity</a:t>
            </a:r>
            <a:r>
              <a:rPr lang="en-US" sz="1400" noProof="1" smtClean="0">
                <a:latin typeface="Calibri" pitchFamily="34" charset="0"/>
              </a:rPr>
              <a:t> </a:t>
            </a:r>
            <a:r>
              <a:rPr lang="en-US" sz="1400" noProof="1">
                <a:latin typeface="Calibri" pitchFamily="34" charset="0"/>
              </a:rPr>
              <a:t>=&gt;  </a:t>
            </a:r>
            <a:r>
              <a:rPr lang="en-US" sz="1400" noProof="1" smtClean="0">
                <a:latin typeface="Calibri" pitchFamily="34" charset="0"/>
              </a:rPr>
              <a:t>Y.Capacity);</a:t>
            </a:r>
            <a:endParaRPr lang="en-US" sz="1400" noProof="1">
              <a:latin typeface="Calibri" pitchFamily="34" charset="0"/>
            </a:endParaRPr>
          </a:p>
          <a:p>
            <a:pPr algn="l">
              <a:tabLst>
                <a:tab pos="236538" algn="l"/>
                <a:tab pos="455613" algn="l"/>
                <a:tab pos="1025525" algn="l"/>
              </a:tabLst>
            </a:pPr>
            <a:endParaRPr lang="en-US" sz="1400" noProof="1">
              <a:latin typeface="Calibri" pitchFamily="34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5029200" y="2038738"/>
            <a:ext cx="3820192" cy="1078975"/>
            <a:chOff x="5029200" y="2038738"/>
            <a:chExt cx="3820192" cy="1078975"/>
          </a:xfrm>
        </p:grpSpPr>
        <p:sp>
          <p:nvSpPr>
            <p:cNvPr id="6" name="Rectangle 5"/>
            <p:cNvSpPr/>
            <p:nvPr/>
          </p:nvSpPr>
          <p:spPr bwMode="auto">
            <a:xfrm>
              <a:off x="5084141" y="2472165"/>
              <a:ext cx="178701" cy="23142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algn="l" eaLnBrk="1" hangingPunct="1"/>
              <a:r>
                <a:rPr lang="en-US" sz="1000" dirty="0" smtClean="0">
                  <a:latin typeface="Arial Black" pitchFamily="34" charset="0"/>
                </a:rPr>
                <a:t>H</a:t>
              </a:r>
              <a:endParaRPr lang="en-US" sz="1000" dirty="0">
                <a:latin typeface="Arial Black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5262842" y="2472165"/>
              <a:ext cx="178701" cy="23142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algn="l" eaLnBrk="1" hangingPunct="1"/>
              <a:r>
                <a:rPr lang="en-US" sz="1000" dirty="0" smtClean="0">
                  <a:latin typeface="Arial Black" pitchFamily="34" charset="0"/>
                </a:rPr>
                <a:t>e</a:t>
              </a:r>
              <a:endParaRPr lang="en-US" sz="1000" dirty="0">
                <a:latin typeface="Arial Black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5441543" y="2472165"/>
              <a:ext cx="178701" cy="23142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algn="l" eaLnBrk="1" hangingPunct="1"/>
              <a:r>
                <a:rPr lang="en-US" sz="1000" dirty="0" smtClean="0">
                  <a:latin typeface="Arial Black" pitchFamily="34" charset="0"/>
                </a:rPr>
                <a:t>l</a:t>
              </a:r>
              <a:endParaRPr lang="en-US" sz="1000" dirty="0">
                <a:latin typeface="Arial Black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5620244" y="2472165"/>
              <a:ext cx="178701" cy="23142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algn="l" eaLnBrk="1" hangingPunct="1"/>
              <a:r>
                <a:rPr lang="en-US" sz="1000" dirty="0" smtClean="0">
                  <a:latin typeface="Arial Black" pitchFamily="34" charset="0"/>
                </a:rPr>
                <a:t>l</a:t>
              </a:r>
              <a:endParaRPr lang="en-US" sz="1000" dirty="0">
                <a:latin typeface="Arial Black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5798945" y="2472165"/>
              <a:ext cx="178701" cy="23142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algn="l" eaLnBrk="1" hangingPunct="1"/>
              <a:r>
                <a:rPr lang="en-US" sz="1000" dirty="0" smtClean="0">
                  <a:latin typeface="Arial Black" pitchFamily="34" charset="0"/>
                </a:rPr>
                <a:t>o</a:t>
              </a:r>
              <a:endParaRPr lang="en-US" sz="1000" dirty="0">
                <a:latin typeface="Arial Black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5977646" y="2472165"/>
              <a:ext cx="178701" cy="23142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algn="l" eaLnBrk="1" hangingPunct="1"/>
              <a:endParaRPr lang="en-US" sz="1000">
                <a:latin typeface="Arial Black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6156347" y="2472165"/>
              <a:ext cx="178701" cy="23142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algn="l" eaLnBrk="1" hangingPunct="1"/>
              <a:r>
                <a:rPr lang="en-US" sz="1000" dirty="0" smtClean="0">
                  <a:latin typeface="Arial Black" pitchFamily="34" charset="0"/>
                </a:rPr>
                <a:t>W</a:t>
              </a:r>
              <a:endParaRPr lang="en-US" sz="1000" dirty="0">
                <a:latin typeface="Arial Black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6335048" y="2472165"/>
              <a:ext cx="178701" cy="23142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algn="l" eaLnBrk="1" hangingPunct="1"/>
              <a:r>
                <a:rPr lang="en-US" sz="1000" dirty="0" smtClean="0">
                  <a:latin typeface="Arial Black" pitchFamily="34" charset="0"/>
                </a:rPr>
                <a:t>o</a:t>
              </a:r>
              <a:endParaRPr lang="en-US" sz="1000" dirty="0">
                <a:latin typeface="Arial Black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6513749" y="2472165"/>
              <a:ext cx="178701" cy="23142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algn="l" eaLnBrk="1" hangingPunct="1"/>
              <a:r>
                <a:rPr lang="en-US" sz="1000" dirty="0" smtClean="0">
                  <a:latin typeface="Arial Black" pitchFamily="34" charset="0"/>
                </a:rPr>
                <a:t>r</a:t>
              </a:r>
              <a:endParaRPr lang="en-US" sz="1000" dirty="0">
                <a:latin typeface="Arial Black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6692450" y="2472165"/>
              <a:ext cx="178701" cy="23142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algn="l" eaLnBrk="1" hangingPunct="1"/>
              <a:r>
                <a:rPr lang="en-US" sz="1000" dirty="0" smtClean="0">
                  <a:latin typeface="Arial Black" pitchFamily="34" charset="0"/>
                </a:rPr>
                <a:t>l</a:t>
              </a:r>
              <a:endParaRPr lang="en-US" sz="1000" dirty="0">
                <a:latin typeface="Arial Black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6871150" y="2472165"/>
              <a:ext cx="178701" cy="23142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algn="l" eaLnBrk="1" hangingPunct="1"/>
              <a:r>
                <a:rPr lang="en-US" sz="1000" dirty="0" smtClean="0">
                  <a:latin typeface="Arial Black" pitchFamily="34" charset="0"/>
                </a:rPr>
                <a:t>d</a:t>
              </a:r>
              <a:endParaRPr lang="en-US" sz="1000" dirty="0">
                <a:latin typeface="Arial Black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 bwMode="auto">
            <a:xfrm>
              <a:off x="7049851" y="2472165"/>
              <a:ext cx="178701" cy="231428"/>
            </a:xfrm>
            <a:prstGeom prst="rect">
              <a:avLst/>
            </a:prstGeom>
            <a:solidFill>
              <a:schemeClr val="tx2">
                <a:lumMod val="50000"/>
                <a:lumOff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algn="l" eaLnBrk="1" hangingPunct="1"/>
              <a:endParaRPr lang="en-US" sz="1000">
                <a:latin typeface="Arial Black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7228552" y="2472165"/>
              <a:ext cx="178701" cy="231428"/>
            </a:xfrm>
            <a:prstGeom prst="rect">
              <a:avLst/>
            </a:prstGeom>
            <a:solidFill>
              <a:schemeClr val="tx2">
                <a:lumMod val="50000"/>
                <a:lumOff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algn="l" eaLnBrk="1" hangingPunct="1"/>
              <a:endParaRPr lang="en-US" sz="1000">
                <a:latin typeface="Arial Black" pitchFamily="34" charset="0"/>
              </a:endParaRPr>
            </a:p>
          </p:txBody>
        </p:sp>
        <p:sp>
          <p:nvSpPr>
            <p:cNvPr id="19" name="Rectangle 18"/>
            <p:cNvSpPr/>
            <p:nvPr/>
          </p:nvSpPr>
          <p:spPr bwMode="auto">
            <a:xfrm>
              <a:off x="7407253" y="2472165"/>
              <a:ext cx="178701" cy="231428"/>
            </a:xfrm>
            <a:prstGeom prst="rect">
              <a:avLst/>
            </a:prstGeom>
            <a:solidFill>
              <a:schemeClr val="tx2">
                <a:lumMod val="50000"/>
                <a:lumOff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algn="l" eaLnBrk="1" hangingPunct="1"/>
              <a:endParaRPr lang="en-US" sz="1000">
                <a:latin typeface="Arial Black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7585954" y="2472165"/>
              <a:ext cx="178701" cy="231428"/>
            </a:xfrm>
            <a:prstGeom prst="rect">
              <a:avLst/>
            </a:prstGeom>
            <a:solidFill>
              <a:schemeClr val="tx2">
                <a:lumMod val="50000"/>
                <a:lumOff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algn="l" eaLnBrk="1" hangingPunct="1"/>
              <a:endParaRPr lang="en-US" sz="1000">
                <a:latin typeface="Arial Black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 bwMode="auto">
            <a:xfrm>
              <a:off x="7764655" y="2472165"/>
              <a:ext cx="178701" cy="231428"/>
            </a:xfrm>
            <a:prstGeom prst="rect">
              <a:avLst/>
            </a:prstGeom>
            <a:solidFill>
              <a:schemeClr val="tx2">
                <a:lumMod val="50000"/>
                <a:lumOff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algn="l" eaLnBrk="1" hangingPunct="1"/>
              <a:endParaRPr lang="en-US" sz="1000">
                <a:latin typeface="Arial Black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7943356" y="2472165"/>
              <a:ext cx="178701" cy="231428"/>
            </a:xfrm>
            <a:prstGeom prst="rect">
              <a:avLst/>
            </a:prstGeom>
            <a:solidFill>
              <a:schemeClr val="tx2">
                <a:lumMod val="50000"/>
                <a:lumOff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algn="l" eaLnBrk="1" hangingPunct="1"/>
              <a:endParaRPr lang="en-US" sz="1000">
                <a:latin typeface="Arial Black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8122057" y="2472165"/>
              <a:ext cx="178701" cy="231428"/>
            </a:xfrm>
            <a:prstGeom prst="rect">
              <a:avLst/>
            </a:prstGeom>
            <a:solidFill>
              <a:schemeClr val="tx2">
                <a:lumMod val="50000"/>
                <a:lumOff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algn="l" eaLnBrk="1" hangingPunct="1"/>
              <a:endParaRPr lang="en-US" sz="1000">
                <a:latin typeface="Arial Black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 bwMode="auto">
            <a:xfrm>
              <a:off x="8300758" y="2472165"/>
              <a:ext cx="178701" cy="231428"/>
            </a:xfrm>
            <a:prstGeom prst="rect">
              <a:avLst/>
            </a:prstGeom>
            <a:solidFill>
              <a:schemeClr val="tx2">
                <a:lumMod val="50000"/>
                <a:lumOff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1" compatLnSpc="1">
              <a:prstTxWarp prst="textNoShape">
                <a:avLst/>
              </a:prstTxWarp>
            </a:bodyPr>
            <a:lstStyle/>
            <a:p>
              <a:pPr algn="l" eaLnBrk="1" hangingPunct="1"/>
              <a:endParaRPr lang="en-US" sz="1000">
                <a:latin typeface="Arial Black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029200" y="2082987"/>
              <a:ext cx="284052" cy="3047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0" kern="1200" dirty="0" smtClean="0">
                  <a:solidFill>
                    <a:schemeClr val="accent1"/>
                  </a:solidFill>
                </a:rPr>
                <a:t>1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967419" y="2038738"/>
              <a:ext cx="88197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0" kern="1200" dirty="0" smtClean="0">
                  <a:solidFill>
                    <a:schemeClr val="accent1"/>
                  </a:solidFill>
                </a:rPr>
                <a:t>Capacity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584435" y="2809936"/>
              <a:ext cx="7521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0" kern="1200" dirty="0" smtClean="0">
                  <a:solidFill>
                    <a:schemeClr val="accent1"/>
                  </a:solidFill>
                </a:rPr>
                <a:t>Logical</a:t>
              </a:r>
            </a:p>
          </p:txBody>
        </p:sp>
        <p:cxnSp>
          <p:nvCxnSpPr>
            <p:cNvPr id="28" name="Straight Connector 27"/>
            <p:cNvCxnSpPr>
              <a:stCxn id="26" idx="2"/>
              <a:endCxn id="24" idx="0"/>
            </p:cNvCxnSpPr>
            <p:nvPr/>
          </p:nvCxnSpPr>
          <p:spPr bwMode="auto">
            <a:xfrm flipH="1">
              <a:off x="8390109" y="2346515"/>
              <a:ext cx="18297" cy="12565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Straight Connector 28"/>
            <p:cNvCxnSpPr>
              <a:stCxn id="27" idx="0"/>
              <a:endCxn id="16" idx="2"/>
            </p:cNvCxnSpPr>
            <p:nvPr/>
          </p:nvCxnSpPr>
          <p:spPr bwMode="auto">
            <a:xfrm flipV="1">
              <a:off x="6960500" y="2703593"/>
              <a:ext cx="1" cy="10634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0" name="TextBox 29"/>
          <p:cNvSpPr txBox="1"/>
          <p:nvPr/>
        </p:nvSpPr>
        <p:spPr>
          <a:xfrm>
            <a:off x="1351490" y="5101781"/>
            <a:ext cx="3182410" cy="308419"/>
          </a:xfrm>
          <a:prstGeom prst="rect">
            <a:avLst/>
          </a:prstGeom>
          <a:noFill/>
          <a:ln w="9525">
            <a:noFill/>
            <a:prstDash val="sysDot"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>
            <a:defPPr>
              <a:defRPr lang="en-US"/>
            </a:defPPr>
            <a:lvl1pPr algn="l">
              <a:defRPr sz="1400" b="1">
                <a:latin typeface="Calibri" pitchFamily="34" charset="0"/>
              </a:defRPr>
            </a:lvl1pPr>
            <a:lvl2pPr marL="228600" lvl="1" algn="l">
              <a:spcBef>
                <a:spcPct val="15000"/>
              </a:spcBef>
              <a:defRPr sz="1400" b="1">
                <a:latin typeface="Calibri" pitchFamily="34" charset="0"/>
              </a:defRPr>
            </a:lvl2pPr>
            <a:lvl3pPr marL="457200" lvl="2" algn="l">
              <a:spcBef>
                <a:spcPct val="15000"/>
              </a:spcBef>
              <a:defRPr sz="1400" b="1">
                <a:latin typeface="Calibri" pitchFamily="34" charset="0"/>
              </a:defRPr>
            </a:lvl3pPr>
            <a:lvl4pPr marL="685800" lvl="3" algn="l">
              <a:spcBef>
                <a:spcPct val="15000"/>
              </a:spcBef>
              <a:defRPr sz="1400" b="1">
                <a:latin typeface="Calibri" pitchFamily="34" charset="0"/>
              </a:defRPr>
            </a:lvl4pPr>
            <a:lvl5pPr marL="914400" lvl="4" indent="53975" algn="l">
              <a:spcBef>
                <a:spcPct val="15000"/>
              </a:spcBef>
              <a:defRPr sz="1400">
                <a:latin typeface="Calibri" pitchFamily="34" charset="0"/>
              </a:defRPr>
            </a:lvl5pPr>
          </a:lstStyle>
          <a:p>
            <a:pPr>
              <a:spcBef>
                <a:spcPts val="1200"/>
              </a:spcBef>
              <a:tabLst>
                <a:tab pos="230188" algn="l"/>
                <a:tab pos="461963" algn="l"/>
                <a:tab pos="684213" algn="l"/>
                <a:tab pos="914400" algn="l"/>
              </a:tabLst>
            </a:pPr>
            <a:r>
              <a:rPr lang="en-US" noProof="1" smtClean="0"/>
              <a:t>type </a:t>
            </a:r>
            <a:r>
              <a:rPr lang="en-US" b="0" noProof="1" smtClean="0"/>
              <a:t>Stack (Capacity : Positive) </a:t>
            </a:r>
            <a:r>
              <a:rPr lang="en-US" noProof="1" smtClean="0"/>
              <a:t>is private</a:t>
            </a:r>
            <a:r>
              <a:rPr lang="en-US" b="0" noProof="1" smtClean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3590820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 bwMode="auto">
          <a:xfrm>
            <a:off x="685800" y="5087352"/>
            <a:ext cx="1981200" cy="457200"/>
          </a:xfrm>
          <a:prstGeom prst="round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Agenda</a:t>
            </a:r>
          </a:p>
        </p:txBody>
      </p:sp>
      <p:sp>
        <p:nvSpPr>
          <p:cNvPr id="8195" name="Rectangle 5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Introduction</a:t>
            </a:r>
          </a:p>
          <a:p>
            <a:pPr eaLnBrk="1" hangingPunct="1"/>
            <a:r>
              <a:rPr lang="en-US" dirty="0" smtClean="0"/>
              <a:t>Components Rules</a:t>
            </a:r>
          </a:p>
          <a:p>
            <a:pPr eaLnBrk="1" hangingPunct="1"/>
            <a:r>
              <a:rPr lang="en-US" dirty="0" smtClean="0"/>
              <a:t>Operations</a:t>
            </a:r>
          </a:p>
          <a:p>
            <a:pPr eaLnBrk="1" hangingPunct="1"/>
            <a:r>
              <a:rPr lang="en-US" dirty="0" smtClean="0"/>
              <a:t>Aggregates</a:t>
            </a:r>
          </a:p>
          <a:p>
            <a:pPr eaLnBrk="1" hangingPunct="1"/>
            <a:r>
              <a:rPr lang="en-US" dirty="0" smtClean="0"/>
              <a:t>Default Values</a:t>
            </a:r>
          </a:p>
          <a:p>
            <a:pPr eaLnBrk="1" hangingPunct="1"/>
            <a:r>
              <a:rPr lang="en-US" dirty="0"/>
              <a:t>Discriminated Types</a:t>
            </a:r>
          </a:p>
          <a:p>
            <a:pPr eaLnBrk="1" hangingPunct="1"/>
            <a:r>
              <a:rPr lang="en-US" dirty="0" smtClean="0"/>
              <a:t>Summary</a:t>
            </a:r>
          </a:p>
        </p:txBody>
      </p:sp>
      <p:pic>
        <p:nvPicPr>
          <p:cNvPr id="7" name="Picture 20" descr="j021349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953000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11921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Summary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Heterogeneous types allowed for components</a:t>
            </a:r>
          </a:p>
          <a:p>
            <a:pPr eaLnBrk="1" hangingPunct="1"/>
            <a:r>
              <a:rPr lang="en-US" smtClean="0"/>
              <a:t>Default initial values allowed for components</a:t>
            </a:r>
          </a:p>
          <a:p>
            <a:pPr lvl="1" eaLnBrk="1" hangingPunct="1">
              <a:spcAft>
                <a:spcPct val="0"/>
              </a:spcAft>
            </a:pPr>
            <a:r>
              <a:rPr lang="en-US" smtClean="0"/>
              <a:t>Evaluated when each object elaborated, not the type</a:t>
            </a:r>
          </a:p>
          <a:p>
            <a:pPr lvl="1" eaLnBrk="1" hangingPunct="1">
              <a:spcAft>
                <a:spcPct val="0"/>
              </a:spcAft>
            </a:pPr>
            <a:r>
              <a:rPr lang="en-US" smtClean="0"/>
              <a:t>Not evaluated if explicit initial value specified</a:t>
            </a:r>
          </a:p>
          <a:p>
            <a:pPr eaLnBrk="1" hangingPunct="1"/>
            <a:r>
              <a:rPr lang="en-US" smtClean="0"/>
              <a:t>Aggregates express literals for composite types</a:t>
            </a:r>
          </a:p>
          <a:p>
            <a:pPr eaLnBrk="1" hangingPunct="1"/>
            <a:r>
              <a:rPr lang="en-US" smtClean="0"/>
              <a:t>Aggregates can mix named and positional forms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81000" y="2667000"/>
            <a:ext cx="8382000" cy="904863"/>
          </a:xfrm>
        </p:spPr>
        <p:txBody>
          <a:bodyPr/>
          <a:lstStyle/>
          <a:p>
            <a:r>
              <a:rPr lang="en-US" smtClean="0"/>
              <a:t>Record </a:t>
            </a:r>
            <a:r>
              <a:rPr lang="en-US" smtClean="0"/>
              <a:t>Types Lab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5334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8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Syntax (Simplified)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990600" y="1447800"/>
            <a:ext cx="6923371" cy="3659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tabLst>
                <a:tab pos="460375" algn="l"/>
                <a:tab pos="739775" algn="l"/>
                <a:tab pos="1379538" algn="l"/>
                <a:tab pos="1822450" algn="l"/>
              </a:tabLst>
            </a:pPr>
            <a:r>
              <a:rPr lang="en-US" sz="1600" dirty="0" err="1" smtClean="0"/>
              <a:t>record_definition</a:t>
            </a:r>
            <a:r>
              <a:rPr lang="en-US" sz="1600" dirty="0" smtClean="0"/>
              <a:t> </a:t>
            </a:r>
            <a:r>
              <a:rPr lang="en-US" sz="1600" dirty="0"/>
              <a:t>::=</a:t>
            </a:r>
          </a:p>
          <a:p>
            <a:pPr eaLnBrk="0" hangingPunct="0">
              <a:tabLst>
                <a:tab pos="460375" algn="l"/>
                <a:tab pos="739775" algn="l"/>
                <a:tab pos="1379538" algn="l"/>
                <a:tab pos="1822450" algn="l"/>
              </a:tabLst>
            </a:pPr>
            <a:r>
              <a:rPr lang="en-US" sz="1600" dirty="0"/>
              <a:t>	</a:t>
            </a:r>
            <a:r>
              <a:rPr lang="en-US" sz="1600" b="1" dirty="0"/>
              <a:t>record</a:t>
            </a:r>
            <a:endParaRPr lang="en-US" sz="1600" dirty="0"/>
          </a:p>
          <a:p>
            <a:pPr eaLnBrk="0" hangingPunct="0">
              <a:tabLst>
                <a:tab pos="460375" algn="l"/>
                <a:tab pos="739775" algn="l"/>
                <a:tab pos="1379538" algn="l"/>
                <a:tab pos="1822450" algn="l"/>
              </a:tabLst>
            </a:pPr>
            <a:r>
              <a:rPr lang="en-US" sz="1600" dirty="0"/>
              <a:t>		</a:t>
            </a:r>
            <a:r>
              <a:rPr lang="en-US" sz="1600" dirty="0" err="1"/>
              <a:t>component_list</a:t>
            </a:r>
            <a:endParaRPr lang="en-US" sz="1600" dirty="0"/>
          </a:p>
          <a:p>
            <a:pPr eaLnBrk="0" hangingPunct="0">
              <a:tabLst>
                <a:tab pos="460375" algn="l"/>
                <a:tab pos="739775" algn="l"/>
                <a:tab pos="1379538" algn="l"/>
                <a:tab pos="1822450" algn="l"/>
              </a:tabLst>
            </a:pPr>
            <a:r>
              <a:rPr lang="en-US" sz="1600" dirty="0"/>
              <a:t>	</a:t>
            </a:r>
            <a:r>
              <a:rPr lang="en-US" sz="1600" b="1" dirty="0"/>
              <a:t>end record</a:t>
            </a:r>
          </a:p>
          <a:p>
            <a:pPr eaLnBrk="0" hangingPunct="0">
              <a:lnSpc>
                <a:spcPct val="50000"/>
              </a:lnSpc>
              <a:tabLst>
                <a:tab pos="460375" algn="l"/>
                <a:tab pos="739775" algn="l"/>
                <a:tab pos="1379538" algn="l"/>
                <a:tab pos="1822450" algn="l"/>
              </a:tabLst>
            </a:pPr>
            <a:endParaRPr lang="en-US" sz="1600" dirty="0"/>
          </a:p>
          <a:p>
            <a:pPr eaLnBrk="0" hangingPunct="0">
              <a:tabLst>
                <a:tab pos="460375" algn="l"/>
                <a:tab pos="739775" algn="l"/>
                <a:tab pos="1379538" algn="l"/>
                <a:tab pos="1822450" algn="l"/>
              </a:tabLst>
            </a:pPr>
            <a:r>
              <a:rPr lang="en-US" sz="1600" dirty="0"/>
              <a:t>| 	</a:t>
            </a:r>
            <a:r>
              <a:rPr lang="en-US" sz="1600" b="1" dirty="0"/>
              <a:t>null record</a:t>
            </a:r>
            <a:endParaRPr lang="en-US" sz="1600" dirty="0"/>
          </a:p>
          <a:p>
            <a:pPr eaLnBrk="0" hangingPunct="0">
              <a:tabLst>
                <a:tab pos="460375" algn="l"/>
                <a:tab pos="739775" algn="l"/>
                <a:tab pos="1379538" algn="l"/>
                <a:tab pos="1822450" algn="l"/>
              </a:tabLst>
            </a:pPr>
            <a:endParaRPr lang="en-US" sz="1600" dirty="0"/>
          </a:p>
          <a:p>
            <a:pPr eaLnBrk="0" hangingPunct="0">
              <a:tabLst>
                <a:tab pos="460375" algn="l"/>
                <a:tab pos="739775" algn="l"/>
                <a:tab pos="1379538" algn="l"/>
                <a:tab pos="1822450" algn="l"/>
              </a:tabLst>
            </a:pPr>
            <a:r>
              <a:rPr lang="en-US" sz="1600" dirty="0" err="1"/>
              <a:t>component_list</a:t>
            </a:r>
            <a:r>
              <a:rPr lang="en-US" sz="1600" dirty="0"/>
              <a:t> ::=</a:t>
            </a:r>
          </a:p>
          <a:p>
            <a:pPr eaLnBrk="0" hangingPunct="0">
              <a:tabLst>
                <a:tab pos="460375" algn="l"/>
                <a:tab pos="739775" algn="l"/>
                <a:tab pos="1379538" algn="l"/>
                <a:tab pos="1822450" algn="l"/>
              </a:tabLst>
            </a:pPr>
            <a:r>
              <a:rPr lang="en-US" sz="1600" dirty="0"/>
              <a:t>	 </a:t>
            </a:r>
            <a:r>
              <a:rPr lang="en-US" sz="1600" dirty="0" err="1"/>
              <a:t>component_declaration</a:t>
            </a:r>
            <a:r>
              <a:rPr lang="en-US" sz="1600" dirty="0"/>
              <a:t> </a:t>
            </a:r>
            <a:r>
              <a:rPr lang="en-US" sz="1600" dirty="0" smtClean="0"/>
              <a:t>{</a:t>
            </a:r>
            <a:r>
              <a:rPr lang="en-US" sz="1600" dirty="0" err="1"/>
              <a:t>component_declaration</a:t>
            </a:r>
            <a:r>
              <a:rPr lang="en-US" sz="1600" dirty="0"/>
              <a:t> }</a:t>
            </a:r>
          </a:p>
          <a:p>
            <a:pPr eaLnBrk="0" hangingPunct="0">
              <a:lnSpc>
                <a:spcPct val="150000"/>
              </a:lnSpc>
              <a:tabLst>
                <a:tab pos="460375" algn="l"/>
                <a:tab pos="739775" algn="l"/>
                <a:tab pos="1379538" algn="l"/>
                <a:tab pos="1822450" algn="l"/>
              </a:tabLst>
            </a:pPr>
            <a:r>
              <a:rPr lang="en-US" sz="1600" dirty="0"/>
              <a:t>|	{</a:t>
            </a:r>
            <a:r>
              <a:rPr lang="en-US" sz="1600" dirty="0" err="1"/>
              <a:t>component_declaration</a:t>
            </a:r>
            <a:r>
              <a:rPr lang="en-US" sz="1600" dirty="0"/>
              <a:t> } </a:t>
            </a:r>
            <a:r>
              <a:rPr lang="en-US" sz="1600" dirty="0" err="1"/>
              <a:t>variant_part</a:t>
            </a:r>
            <a:endParaRPr lang="en-US" sz="1600" dirty="0"/>
          </a:p>
          <a:p>
            <a:pPr eaLnBrk="0" hangingPunct="0">
              <a:lnSpc>
                <a:spcPct val="150000"/>
              </a:lnSpc>
              <a:tabLst>
                <a:tab pos="460375" algn="l"/>
                <a:tab pos="739775" algn="l"/>
                <a:tab pos="1379538" algn="l"/>
                <a:tab pos="1822450" algn="l"/>
              </a:tabLst>
            </a:pPr>
            <a:r>
              <a:rPr lang="en-US" sz="1600" dirty="0"/>
              <a:t>|	</a:t>
            </a:r>
            <a:r>
              <a:rPr lang="en-US" sz="1600" b="1" dirty="0"/>
              <a:t>null</a:t>
            </a:r>
            <a:r>
              <a:rPr lang="en-US" sz="1600" dirty="0"/>
              <a:t>;</a:t>
            </a:r>
          </a:p>
          <a:p>
            <a:pPr eaLnBrk="0" hangingPunct="0">
              <a:tabLst>
                <a:tab pos="460375" algn="l"/>
                <a:tab pos="739775" algn="l"/>
                <a:tab pos="1379538" algn="l"/>
                <a:tab pos="1822450" algn="l"/>
              </a:tabLst>
            </a:pPr>
            <a:endParaRPr lang="en-US" sz="1600" dirty="0"/>
          </a:p>
          <a:p>
            <a:pPr eaLnBrk="0" hangingPunct="0">
              <a:tabLst>
                <a:tab pos="460375" algn="l"/>
                <a:tab pos="739775" algn="l"/>
                <a:tab pos="1379538" algn="l"/>
                <a:tab pos="1822450" algn="l"/>
              </a:tabLst>
            </a:pPr>
            <a:r>
              <a:rPr lang="en-US" sz="1600" dirty="0" err="1" smtClean="0"/>
              <a:t>component_declaration</a:t>
            </a:r>
            <a:r>
              <a:rPr lang="en-US" sz="1600" dirty="0" smtClean="0"/>
              <a:t> </a:t>
            </a:r>
            <a:r>
              <a:rPr lang="en-US" sz="1600" dirty="0"/>
              <a:t>::=</a:t>
            </a:r>
          </a:p>
          <a:p>
            <a:pPr eaLnBrk="0" hangingPunct="0">
              <a:tabLst>
                <a:tab pos="460375" algn="l"/>
                <a:tab pos="739775" algn="l"/>
                <a:tab pos="1379538" algn="l"/>
                <a:tab pos="1822450" algn="l"/>
              </a:tabLst>
            </a:pPr>
            <a:r>
              <a:rPr lang="en-US" sz="1600" dirty="0"/>
              <a:t>	</a:t>
            </a:r>
            <a:r>
              <a:rPr lang="en-US" sz="1600" dirty="0" err="1"/>
              <a:t>defining_identifier_list</a:t>
            </a:r>
            <a:r>
              <a:rPr lang="en-US" sz="1600" dirty="0"/>
              <a:t> : </a:t>
            </a:r>
            <a:r>
              <a:rPr lang="en-US" sz="1600" dirty="0" err="1"/>
              <a:t>component_definition</a:t>
            </a:r>
            <a:r>
              <a:rPr lang="en-US" sz="1600" dirty="0"/>
              <a:t> [:= </a:t>
            </a:r>
            <a:r>
              <a:rPr lang="en-US" sz="1600" dirty="0" err="1"/>
              <a:t>default_expression</a:t>
            </a:r>
            <a:r>
              <a:rPr lang="en-US" sz="1600" dirty="0"/>
              <a:t>];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 bwMode="auto">
          <a:xfrm>
            <a:off x="685800" y="1790696"/>
            <a:ext cx="3276600" cy="457200"/>
          </a:xfrm>
          <a:prstGeom prst="round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Agenda</a:t>
            </a:r>
          </a:p>
        </p:txBody>
      </p:sp>
      <p:sp>
        <p:nvSpPr>
          <p:cNvPr id="8195" name="Rectangle 5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Introduction</a:t>
            </a:r>
          </a:p>
          <a:p>
            <a:pPr eaLnBrk="1" hangingPunct="1"/>
            <a:r>
              <a:rPr lang="en-US" dirty="0" smtClean="0"/>
              <a:t>Components Rules</a:t>
            </a:r>
          </a:p>
          <a:p>
            <a:pPr eaLnBrk="1" hangingPunct="1"/>
            <a:r>
              <a:rPr lang="en-US" dirty="0" smtClean="0"/>
              <a:t>Operations</a:t>
            </a:r>
          </a:p>
          <a:p>
            <a:pPr eaLnBrk="1" hangingPunct="1"/>
            <a:r>
              <a:rPr lang="en-US" dirty="0" smtClean="0"/>
              <a:t>Aggregates</a:t>
            </a:r>
          </a:p>
          <a:p>
            <a:pPr eaLnBrk="1" hangingPunct="1"/>
            <a:r>
              <a:rPr lang="en-US" dirty="0" smtClean="0"/>
              <a:t>Default Values</a:t>
            </a:r>
          </a:p>
          <a:p>
            <a:pPr eaLnBrk="1" hangingPunct="1"/>
            <a:r>
              <a:rPr lang="en-US" dirty="0"/>
              <a:t>Discriminated </a:t>
            </a:r>
            <a:r>
              <a:rPr lang="en-US" dirty="0" smtClean="0"/>
              <a:t>Types</a:t>
            </a:r>
          </a:p>
          <a:p>
            <a:pPr eaLnBrk="1" hangingPunct="1"/>
            <a:r>
              <a:rPr lang="en-US" dirty="0" smtClean="0"/>
              <a:t>Summary</a:t>
            </a:r>
          </a:p>
        </p:txBody>
      </p:sp>
      <p:pic>
        <p:nvPicPr>
          <p:cNvPr id="7" name="Picture 20" descr="j021349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953000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65567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Characteristics of Components</a:t>
            </a:r>
          </a:p>
        </p:txBody>
      </p:sp>
      <p:sp>
        <p:nvSpPr>
          <p:cNvPr id="11267" name="Rectangle 5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Heterogeneous types allowed</a:t>
            </a:r>
          </a:p>
          <a:p>
            <a:pPr eaLnBrk="1" hangingPunct="1"/>
            <a:r>
              <a:rPr lang="en-US" smtClean="0"/>
              <a:t>Referenced by name</a:t>
            </a:r>
          </a:p>
          <a:p>
            <a:pPr eaLnBrk="1" hangingPunct="1"/>
            <a:r>
              <a:rPr lang="en-US" smtClean="0"/>
              <a:t>May be no components, for empty records</a:t>
            </a:r>
          </a:p>
          <a:p>
            <a:pPr eaLnBrk="1" hangingPunct="1"/>
            <a:r>
              <a:rPr lang="en-US" smtClean="0"/>
              <a:t>No anonymous types (i.e., arrays) allowed</a:t>
            </a:r>
          </a:p>
          <a:p>
            <a:pPr eaLnBrk="1" hangingPunct="1"/>
            <a:r>
              <a:rPr lang="en-US" smtClean="0"/>
              <a:t>No constant components</a:t>
            </a:r>
          </a:p>
          <a:p>
            <a:pPr eaLnBrk="1" hangingPunct="1"/>
            <a:r>
              <a:rPr lang="en-US" smtClean="0"/>
              <a:t>Multiple component declarations allowed</a:t>
            </a:r>
          </a:p>
          <a:p>
            <a:pPr eaLnBrk="1" hangingPunct="1"/>
            <a:r>
              <a:rPr lang="en-US" smtClean="0"/>
              <a:t>No recursive definitions</a:t>
            </a:r>
          </a:p>
          <a:p>
            <a:pPr eaLnBrk="1" hangingPunct="1"/>
            <a:r>
              <a:rPr lang="en-US" smtClean="0"/>
              <a:t>Default initial expressions allowed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76200"/>
            <a:ext cx="8839200" cy="533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‘Dot’ Notation for Referencing Components</a:t>
            </a: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1981200" y="1524000"/>
            <a:ext cx="5283435" cy="477823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tabLst>
                <a:tab pos="230188" algn="l"/>
                <a:tab pos="460375" algn="l"/>
                <a:tab pos="688975" algn="l"/>
                <a:tab pos="914400" algn="l"/>
                <a:tab pos="1143000" algn="l"/>
                <a:tab pos="1257300" algn="l"/>
                <a:tab pos="1428750" algn="l"/>
                <a:tab pos="1828800" algn="l"/>
                <a:tab pos="2057400" algn="l"/>
                <a:tab pos="2286000" algn="l"/>
              </a:tabLst>
            </a:pPr>
            <a:r>
              <a:rPr lang="en-US" sz="1600" b="1" noProof="1" smtClean="0">
                <a:latin typeface="Calibri" panose="020F0502020204030204" pitchFamily="34" charset="0"/>
              </a:rPr>
              <a:t>declare</a:t>
            </a:r>
            <a:endParaRPr lang="en-US" sz="1600" noProof="1" smtClean="0">
              <a:latin typeface="Calibri" panose="020F0502020204030204" pitchFamily="34" charset="0"/>
            </a:endParaRPr>
          </a:p>
          <a:p>
            <a:pPr eaLnBrk="0" hangingPunct="0">
              <a:tabLst>
                <a:tab pos="230188" algn="l"/>
                <a:tab pos="460375" algn="l"/>
                <a:tab pos="688975" algn="l"/>
                <a:tab pos="914400" algn="l"/>
                <a:tab pos="1143000" algn="l"/>
                <a:tab pos="1257300" algn="l"/>
                <a:tab pos="1428750" algn="l"/>
                <a:tab pos="1828800" algn="l"/>
                <a:tab pos="2057400" algn="l"/>
                <a:tab pos="2286000" algn="l"/>
              </a:tabLst>
            </a:pPr>
            <a:endParaRPr lang="en-US" sz="1600" noProof="1" smtClean="0">
              <a:latin typeface="Calibri" panose="020F0502020204030204" pitchFamily="34" charset="0"/>
            </a:endParaRPr>
          </a:p>
          <a:p>
            <a:pPr eaLnBrk="0" hangingPunct="0">
              <a:tabLst>
                <a:tab pos="230188" algn="l"/>
                <a:tab pos="460375" algn="l"/>
                <a:tab pos="688975" algn="l"/>
                <a:tab pos="914400" algn="l"/>
                <a:tab pos="1143000" algn="l"/>
                <a:tab pos="1257300" algn="l"/>
                <a:tab pos="1428750" algn="l"/>
                <a:tab pos="1828800" algn="l"/>
                <a:tab pos="2057400" algn="l"/>
                <a:tab pos="2286000" algn="l"/>
              </a:tabLst>
            </a:pPr>
            <a:r>
              <a:rPr lang="en-US" sz="1600" noProof="1" smtClean="0">
                <a:latin typeface="Calibri" panose="020F0502020204030204" pitchFamily="34" charset="0"/>
              </a:rPr>
              <a:t>	</a:t>
            </a:r>
            <a:r>
              <a:rPr lang="en-US" sz="1600" b="1" noProof="1" smtClean="0">
                <a:latin typeface="Calibri" panose="020F0502020204030204" pitchFamily="34" charset="0"/>
              </a:rPr>
              <a:t>type </a:t>
            </a:r>
            <a:r>
              <a:rPr lang="en-US" sz="1600" noProof="1" smtClean="0">
                <a:latin typeface="Calibri" panose="020F0502020204030204" pitchFamily="34" charset="0"/>
              </a:rPr>
              <a:t>Months_In_Year </a:t>
            </a:r>
            <a:r>
              <a:rPr lang="en-US" sz="1600" b="1" noProof="1" smtClean="0">
                <a:latin typeface="Calibri" panose="020F0502020204030204" pitchFamily="34" charset="0"/>
              </a:rPr>
              <a:t>is </a:t>
            </a:r>
            <a:r>
              <a:rPr lang="en-US" sz="1600" noProof="1" smtClean="0">
                <a:latin typeface="Calibri" panose="020F0502020204030204" pitchFamily="34" charset="0"/>
              </a:rPr>
              <a:t>(January, February, ..., December);</a:t>
            </a:r>
          </a:p>
          <a:p>
            <a:pPr eaLnBrk="0" hangingPunct="0">
              <a:tabLst>
                <a:tab pos="230188" algn="l"/>
                <a:tab pos="460375" algn="l"/>
                <a:tab pos="688975" algn="l"/>
                <a:tab pos="914400" algn="l"/>
                <a:tab pos="1143000" algn="l"/>
                <a:tab pos="1257300" algn="l"/>
                <a:tab pos="1428750" algn="l"/>
                <a:tab pos="1828800" algn="l"/>
                <a:tab pos="2057400" algn="l"/>
                <a:tab pos="2286000" algn="l"/>
              </a:tabLst>
            </a:pPr>
            <a:endParaRPr lang="en-US" sz="1600" noProof="1" smtClean="0">
              <a:latin typeface="Calibri" panose="020F0502020204030204" pitchFamily="34" charset="0"/>
            </a:endParaRPr>
          </a:p>
          <a:p>
            <a:pPr eaLnBrk="0" hangingPunct="0">
              <a:tabLst>
                <a:tab pos="230188" algn="l"/>
                <a:tab pos="460375" algn="l"/>
                <a:tab pos="688975" algn="l"/>
                <a:tab pos="914400" algn="l"/>
                <a:tab pos="1143000" algn="l"/>
                <a:tab pos="1257300" algn="l"/>
                <a:tab pos="1428750" algn="l"/>
                <a:tab pos="1828800" algn="l"/>
                <a:tab pos="2057400" algn="l"/>
                <a:tab pos="2286000" algn="l"/>
              </a:tabLst>
            </a:pPr>
            <a:r>
              <a:rPr lang="en-US" sz="1600" noProof="1" smtClean="0">
                <a:latin typeface="Calibri" panose="020F0502020204030204" pitchFamily="34" charset="0"/>
              </a:rPr>
              <a:t>	</a:t>
            </a:r>
            <a:r>
              <a:rPr lang="en-US" sz="1600" b="1" noProof="1" smtClean="0">
                <a:latin typeface="Calibri" panose="020F0502020204030204" pitchFamily="34" charset="0"/>
              </a:rPr>
              <a:t>type </a:t>
            </a:r>
            <a:r>
              <a:rPr lang="en-US" sz="1600" noProof="1" smtClean="0">
                <a:latin typeface="Calibri" panose="020F0502020204030204" pitchFamily="34" charset="0"/>
              </a:rPr>
              <a:t>Date </a:t>
            </a:r>
            <a:r>
              <a:rPr lang="en-US" sz="1600" b="1" noProof="1" smtClean="0">
                <a:latin typeface="Calibri" panose="020F0502020204030204" pitchFamily="34" charset="0"/>
              </a:rPr>
              <a:t>is</a:t>
            </a:r>
            <a:endParaRPr lang="en-US" sz="1600" noProof="1" smtClean="0">
              <a:latin typeface="Calibri" panose="020F0502020204030204" pitchFamily="34" charset="0"/>
            </a:endParaRPr>
          </a:p>
          <a:p>
            <a:pPr eaLnBrk="0" hangingPunct="0">
              <a:tabLst>
                <a:tab pos="230188" algn="l"/>
                <a:tab pos="460375" algn="l"/>
                <a:tab pos="688975" algn="l"/>
                <a:tab pos="914400" algn="l"/>
                <a:tab pos="1143000" algn="l"/>
                <a:tab pos="1257300" algn="l"/>
                <a:tab pos="1428750" algn="l"/>
                <a:tab pos="1828800" algn="l"/>
                <a:tab pos="2057400" algn="l"/>
                <a:tab pos="2286000" algn="l"/>
              </a:tabLst>
            </a:pPr>
            <a:r>
              <a:rPr lang="en-US" sz="1600" noProof="1" smtClean="0">
                <a:latin typeface="Calibri" panose="020F0502020204030204" pitchFamily="34" charset="0"/>
              </a:rPr>
              <a:t>		</a:t>
            </a:r>
            <a:r>
              <a:rPr lang="en-US" sz="1600" b="1" noProof="1" smtClean="0">
                <a:latin typeface="Calibri" panose="020F0502020204030204" pitchFamily="34" charset="0"/>
              </a:rPr>
              <a:t>record</a:t>
            </a:r>
            <a:endParaRPr lang="en-US" sz="1600" noProof="1" smtClean="0">
              <a:latin typeface="Calibri" panose="020F0502020204030204" pitchFamily="34" charset="0"/>
            </a:endParaRPr>
          </a:p>
          <a:p>
            <a:pPr eaLnBrk="0" hangingPunct="0">
              <a:tabLst>
                <a:tab pos="230188" algn="l"/>
                <a:tab pos="460375" algn="l"/>
                <a:tab pos="688975" algn="l"/>
                <a:tab pos="914400" algn="l"/>
                <a:tab pos="1143000" algn="l"/>
                <a:tab pos="1316038" algn="l"/>
                <a:tab pos="1427163" algn="l"/>
                <a:tab pos="1828800" algn="l"/>
                <a:tab pos="2057400" algn="l"/>
                <a:tab pos="2286000" algn="l"/>
              </a:tabLst>
            </a:pPr>
            <a:r>
              <a:rPr lang="en-US" sz="1600" noProof="1" smtClean="0">
                <a:latin typeface="Calibri" panose="020F0502020204030204" pitchFamily="34" charset="0"/>
              </a:rPr>
              <a:t>			Day		:	Integer </a:t>
            </a:r>
            <a:r>
              <a:rPr lang="en-US" sz="1600" b="1" noProof="1" smtClean="0">
                <a:latin typeface="Calibri" panose="020F0502020204030204" pitchFamily="34" charset="0"/>
              </a:rPr>
              <a:t>range </a:t>
            </a:r>
            <a:r>
              <a:rPr lang="en-US" sz="1600" noProof="1" smtClean="0">
                <a:latin typeface="Calibri" panose="020F0502020204030204" pitchFamily="34" charset="0"/>
              </a:rPr>
              <a:t>1 .. 31;</a:t>
            </a:r>
          </a:p>
          <a:p>
            <a:pPr eaLnBrk="0" hangingPunct="0">
              <a:tabLst>
                <a:tab pos="230188" algn="l"/>
                <a:tab pos="460375" algn="l"/>
                <a:tab pos="688975" algn="l"/>
                <a:tab pos="914400" algn="l"/>
                <a:tab pos="1143000" algn="l"/>
                <a:tab pos="1316038" algn="l"/>
                <a:tab pos="1427163" algn="l"/>
                <a:tab pos="1828800" algn="l"/>
                <a:tab pos="2057400" algn="l"/>
                <a:tab pos="2286000" algn="l"/>
              </a:tabLst>
            </a:pPr>
            <a:r>
              <a:rPr lang="en-US" sz="1600" noProof="1" smtClean="0">
                <a:latin typeface="Calibri" panose="020F0502020204030204" pitchFamily="34" charset="0"/>
              </a:rPr>
              <a:t>			Month	:	Months_In_Year;</a:t>
            </a:r>
          </a:p>
          <a:p>
            <a:pPr eaLnBrk="0" hangingPunct="0">
              <a:tabLst>
                <a:tab pos="230188" algn="l"/>
                <a:tab pos="460375" algn="l"/>
                <a:tab pos="688975" algn="l"/>
                <a:tab pos="914400" algn="l"/>
                <a:tab pos="1143000" algn="l"/>
                <a:tab pos="1316038" algn="l"/>
                <a:tab pos="1427163" algn="l"/>
                <a:tab pos="1828800" algn="l"/>
                <a:tab pos="2057400" algn="l"/>
                <a:tab pos="2286000" algn="l"/>
              </a:tabLst>
            </a:pPr>
            <a:r>
              <a:rPr lang="en-US" sz="1600" noProof="1" smtClean="0">
                <a:latin typeface="Calibri" panose="020F0502020204030204" pitchFamily="34" charset="0"/>
              </a:rPr>
              <a:t>			Year		:	Integer </a:t>
            </a:r>
            <a:r>
              <a:rPr lang="en-US" sz="1600" b="1" noProof="1" smtClean="0">
                <a:latin typeface="Calibri" panose="020F0502020204030204" pitchFamily="34" charset="0"/>
              </a:rPr>
              <a:t>range </a:t>
            </a:r>
            <a:r>
              <a:rPr lang="en-US" sz="1600" noProof="1" smtClean="0">
                <a:latin typeface="Calibri" panose="020F0502020204030204" pitchFamily="34" charset="0"/>
              </a:rPr>
              <a:t>0 .. 2099;</a:t>
            </a:r>
          </a:p>
          <a:p>
            <a:pPr eaLnBrk="0" hangingPunct="0">
              <a:tabLst>
                <a:tab pos="230188" algn="l"/>
                <a:tab pos="460375" algn="l"/>
                <a:tab pos="688975" algn="l"/>
                <a:tab pos="914400" algn="l"/>
                <a:tab pos="1143000" algn="l"/>
                <a:tab pos="1257300" algn="l"/>
                <a:tab pos="1428750" algn="l"/>
                <a:tab pos="1828800" algn="l"/>
                <a:tab pos="2057400" algn="l"/>
                <a:tab pos="2286000" algn="l"/>
              </a:tabLst>
            </a:pPr>
            <a:r>
              <a:rPr lang="en-US" sz="1600" noProof="1" smtClean="0">
                <a:latin typeface="Calibri" panose="020F0502020204030204" pitchFamily="34" charset="0"/>
              </a:rPr>
              <a:t>		</a:t>
            </a:r>
            <a:r>
              <a:rPr lang="en-US" sz="1600" b="1" noProof="1" smtClean="0">
                <a:latin typeface="Calibri" panose="020F0502020204030204" pitchFamily="34" charset="0"/>
              </a:rPr>
              <a:t>end record</a:t>
            </a:r>
            <a:r>
              <a:rPr lang="en-US" sz="1600" noProof="1" smtClean="0">
                <a:latin typeface="Calibri" panose="020F0502020204030204" pitchFamily="34" charset="0"/>
              </a:rPr>
              <a:t>;</a:t>
            </a:r>
          </a:p>
          <a:p>
            <a:pPr eaLnBrk="0" hangingPunct="0">
              <a:tabLst>
                <a:tab pos="230188" algn="l"/>
                <a:tab pos="460375" algn="l"/>
                <a:tab pos="688975" algn="l"/>
                <a:tab pos="914400" algn="l"/>
                <a:tab pos="1143000" algn="l"/>
                <a:tab pos="1257300" algn="l"/>
                <a:tab pos="1428750" algn="l"/>
                <a:tab pos="1828800" algn="l"/>
                <a:tab pos="2057400" algn="l"/>
                <a:tab pos="2286000" algn="l"/>
              </a:tabLst>
            </a:pPr>
            <a:endParaRPr lang="en-US" sz="1600" noProof="1" smtClean="0">
              <a:latin typeface="Calibri" panose="020F0502020204030204" pitchFamily="34" charset="0"/>
            </a:endParaRPr>
          </a:p>
          <a:p>
            <a:pPr eaLnBrk="0" hangingPunct="0">
              <a:tabLst>
                <a:tab pos="230188" algn="l"/>
                <a:tab pos="460375" algn="l"/>
                <a:tab pos="688975" algn="l"/>
                <a:tab pos="914400" algn="l"/>
                <a:tab pos="1143000" algn="l"/>
                <a:tab pos="1257300" algn="l"/>
                <a:tab pos="1428750" algn="l"/>
                <a:tab pos="1828800" algn="l"/>
                <a:tab pos="2057400" algn="l"/>
                <a:tab pos="2286000" algn="l"/>
              </a:tabLst>
            </a:pPr>
            <a:r>
              <a:rPr lang="en-US" sz="1600" noProof="1" smtClean="0">
                <a:latin typeface="Calibri" panose="020F0502020204030204" pitchFamily="34" charset="0"/>
              </a:rPr>
              <a:t>	Arrival : Date;</a:t>
            </a:r>
          </a:p>
          <a:p>
            <a:pPr eaLnBrk="0" hangingPunct="0">
              <a:tabLst>
                <a:tab pos="230188" algn="l"/>
                <a:tab pos="460375" algn="l"/>
                <a:tab pos="688975" algn="l"/>
                <a:tab pos="914400" algn="l"/>
                <a:tab pos="1143000" algn="l"/>
                <a:tab pos="1257300" algn="l"/>
                <a:tab pos="1428750" algn="l"/>
                <a:tab pos="1828800" algn="l"/>
                <a:tab pos="2057400" algn="l"/>
                <a:tab pos="2286000" algn="l"/>
              </a:tabLst>
            </a:pPr>
            <a:endParaRPr lang="en-US" sz="1600" noProof="1" smtClean="0">
              <a:latin typeface="Calibri" panose="020F0502020204030204" pitchFamily="34" charset="0"/>
            </a:endParaRPr>
          </a:p>
          <a:p>
            <a:pPr eaLnBrk="0" hangingPunct="0">
              <a:tabLst>
                <a:tab pos="230188" algn="l"/>
                <a:tab pos="460375" algn="l"/>
                <a:tab pos="688975" algn="l"/>
                <a:tab pos="914400" algn="l"/>
                <a:tab pos="1143000" algn="l"/>
                <a:tab pos="1257300" algn="l"/>
                <a:tab pos="1428750" algn="l"/>
                <a:tab pos="1828800" algn="l"/>
                <a:tab pos="2057400" algn="l"/>
                <a:tab pos="2286000" algn="l"/>
              </a:tabLst>
            </a:pPr>
            <a:r>
              <a:rPr lang="en-US" sz="1600" b="1" noProof="1" smtClean="0">
                <a:latin typeface="Calibri" panose="020F0502020204030204" pitchFamily="34" charset="0"/>
              </a:rPr>
              <a:t>begin</a:t>
            </a:r>
            <a:endParaRPr lang="en-US" sz="1600" noProof="1" smtClean="0">
              <a:latin typeface="Calibri" panose="020F0502020204030204" pitchFamily="34" charset="0"/>
            </a:endParaRPr>
          </a:p>
          <a:p>
            <a:pPr eaLnBrk="0" hangingPunct="0">
              <a:spcBef>
                <a:spcPts val="500"/>
              </a:spcBef>
              <a:tabLst>
                <a:tab pos="230188" algn="l"/>
                <a:tab pos="460375" algn="l"/>
                <a:tab pos="688975" algn="l"/>
                <a:tab pos="914400" algn="l"/>
                <a:tab pos="1143000" algn="l"/>
                <a:tab pos="1257300" algn="l"/>
                <a:tab pos="1316038" algn="l"/>
                <a:tab pos="1484313" algn="l"/>
                <a:tab pos="2057400" algn="l"/>
                <a:tab pos="2286000" algn="l"/>
              </a:tabLst>
            </a:pPr>
            <a:r>
              <a:rPr lang="en-US" sz="1600" noProof="1" smtClean="0">
                <a:latin typeface="Calibri" panose="020F0502020204030204" pitchFamily="34" charset="0"/>
              </a:rPr>
              <a:t>	Arrival.Day				:= 27;  -- components referenced by name</a:t>
            </a:r>
          </a:p>
          <a:p>
            <a:pPr eaLnBrk="0" hangingPunct="0">
              <a:spcBef>
                <a:spcPts val="500"/>
              </a:spcBef>
              <a:tabLst>
                <a:tab pos="230188" algn="l"/>
                <a:tab pos="460375" algn="l"/>
                <a:tab pos="688975" algn="l"/>
                <a:tab pos="914400" algn="l"/>
                <a:tab pos="1143000" algn="l"/>
                <a:tab pos="1257300" algn="l"/>
                <a:tab pos="1316038" algn="l"/>
                <a:tab pos="1484313" algn="l"/>
                <a:tab pos="2057400" algn="l"/>
                <a:tab pos="2286000" algn="l"/>
              </a:tabLst>
            </a:pPr>
            <a:r>
              <a:rPr lang="en-US" sz="1600" noProof="1" smtClean="0">
                <a:latin typeface="Calibri" panose="020F0502020204030204" pitchFamily="34" charset="0"/>
              </a:rPr>
              <a:t>	Arrival.Month	:= November;</a:t>
            </a:r>
          </a:p>
          <a:p>
            <a:pPr eaLnBrk="0" hangingPunct="0">
              <a:spcBef>
                <a:spcPts val="500"/>
              </a:spcBef>
              <a:tabLst>
                <a:tab pos="230188" algn="l"/>
                <a:tab pos="460375" algn="l"/>
                <a:tab pos="688975" algn="l"/>
                <a:tab pos="914400" algn="l"/>
                <a:tab pos="1143000" algn="l"/>
                <a:tab pos="1257300" algn="l"/>
                <a:tab pos="1316038" algn="l"/>
                <a:tab pos="1484313" algn="l"/>
                <a:tab pos="2057400" algn="l"/>
                <a:tab pos="2286000" algn="l"/>
              </a:tabLst>
            </a:pPr>
            <a:r>
              <a:rPr lang="en-US" sz="1600" noProof="1" smtClean="0">
                <a:latin typeface="Calibri" panose="020F0502020204030204" pitchFamily="34" charset="0"/>
              </a:rPr>
              <a:t>	Arrival.Year			:= 1990;</a:t>
            </a:r>
          </a:p>
          <a:p>
            <a:pPr eaLnBrk="0" hangingPunct="0">
              <a:spcBef>
                <a:spcPts val="500"/>
              </a:spcBef>
              <a:tabLst>
                <a:tab pos="230188" algn="l"/>
                <a:tab pos="460375" algn="l"/>
                <a:tab pos="688975" algn="l"/>
                <a:tab pos="914400" algn="l"/>
                <a:tab pos="1143000" algn="l"/>
                <a:tab pos="1257300" algn="l"/>
                <a:tab pos="1316038" algn="l"/>
                <a:tab pos="1828800" algn="l"/>
                <a:tab pos="2057400" algn="l"/>
                <a:tab pos="2286000" algn="l"/>
              </a:tabLst>
            </a:pPr>
            <a:r>
              <a:rPr lang="en-US" sz="1600" b="1" noProof="1" smtClean="0">
                <a:latin typeface="Calibri" panose="020F0502020204030204" pitchFamily="34" charset="0"/>
              </a:rPr>
              <a:t>end</a:t>
            </a:r>
            <a:r>
              <a:rPr lang="en-US" sz="1600" noProof="1" smtClean="0">
                <a:latin typeface="Calibri" panose="020F0502020204030204" pitchFamily="34" charset="0"/>
              </a:rPr>
              <a:t>;</a:t>
            </a:r>
            <a:endParaRPr lang="en-US" sz="1600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 bwMode="auto">
          <a:xfrm>
            <a:off x="685800" y="2438400"/>
            <a:ext cx="2209800" cy="457200"/>
          </a:xfrm>
          <a:prstGeom prst="roundRect">
            <a:avLst/>
          </a:prstGeom>
          <a:solidFill>
            <a:srgbClr val="FFCC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Agenda</a:t>
            </a:r>
          </a:p>
        </p:txBody>
      </p:sp>
      <p:sp>
        <p:nvSpPr>
          <p:cNvPr id="8195" name="Rectangle 5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Introduction</a:t>
            </a:r>
          </a:p>
          <a:p>
            <a:pPr eaLnBrk="1" hangingPunct="1"/>
            <a:r>
              <a:rPr lang="en-US" dirty="0" smtClean="0"/>
              <a:t>Components Rules</a:t>
            </a:r>
          </a:p>
          <a:p>
            <a:pPr eaLnBrk="1" hangingPunct="1"/>
            <a:r>
              <a:rPr lang="en-US" dirty="0" smtClean="0"/>
              <a:t>Operations</a:t>
            </a:r>
          </a:p>
          <a:p>
            <a:pPr eaLnBrk="1" hangingPunct="1"/>
            <a:r>
              <a:rPr lang="en-US" dirty="0" smtClean="0"/>
              <a:t>Aggregates</a:t>
            </a:r>
          </a:p>
          <a:p>
            <a:pPr eaLnBrk="1" hangingPunct="1"/>
            <a:r>
              <a:rPr lang="en-US" dirty="0" smtClean="0"/>
              <a:t>Default Values</a:t>
            </a:r>
          </a:p>
          <a:p>
            <a:pPr eaLnBrk="1" hangingPunct="1"/>
            <a:r>
              <a:rPr lang="en-US" dirty="0"/>
              <a:t>Discriminated </a:t>
            </a:r>
            <a:r>
              <a:rPr lang="en-US" dirty="0" smtClean="0"/>
              <a:t>Types</a:t>
            </a:r>
          </a:p>
          <a:p>
            <a:pPr eaLnBrk="1" hangingPunct="1"/>
            <a:r>
              <a:rPr lang="en-US" dirty="0" smtClean="0"/>
              <a:t>Summary</a:t>
            </a:r>
          </a:p>
        </p:txBody>
      </p:sp>
      <p:pic>
        <p:nvPicPr>
          <p:cNvPr id="7" name="Picture 20" descr="j021349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953000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68996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Available Operations</a:t>
            </a:r>
          </a:p>
        </p:txBody>
      </p:sp>
      <p:sp>
        <p:nvSpPr>
          <p:cNvPr id="16387" name="Rectangle 8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Predefined</a:t>
            </a:r>
          </a:p>
          <a:p>
            <a:pPr lvl="1" eaLnBrk="1" hangingPunct="1">
              <a:spcAft>
                <a:spcPct val="0"/>
              </a:spcAft>
            </a:pPr>
            <a:r>
              <a:rPr lang="en-US" dirty="0" smtClean="0"/>
              <a:t>Equality (and thus inequality) </a:t>
            </a:r>
          </a:p>
          <a:p>
            <a:pPr lvl="1" eaLnBrk="1" hangingPunct="1">
              <a:spcAft>
                <a:spcPct val="0"/>
              </a:spcAft>
            </a:pPr>
            <a:endParaRPr lang="en-US" dirty="0" smtClean="0"/>
          </a:p>
          <a:p>
            <a:pPr lvl="1" eaLnBrk="1" hangingPunct="1">
              <a:spcAft>
                <a:spcPct val="0"/>
              </a:spcAft>
            </a:pPr>
            <a:endParaRPr lang="en-US" dirty="0" smtClean="0"/>
          </a:p>
          <a:p>
            <a:pPr lvl="1" eaLnBrk="1" hangingPunct="1">
              <a:spcAft>
                <a:spcPct val="0"/>
              </a:spcAft>
            </a:pPr>
            <a:r>
              <a:rPr lang="en-US" dirty="0" smtClean="0"/>
              <a:t>Assignment </a:t>
            </a:r>
          </a:p>
          <a:p>
            <a:pPr lvl="1" eaLnBrk="1" hangingPunct="1">
              <a:spcAft>
                <a:spcPct val="0"/>
              </a:spcAft>
            </a:pPr>
            <a:endParaRPr lang="en-US" dirty="0" smtClean="0"/>
          </a:p>
          <a:p>
            <a:pPr lvl="1" eaLnBrk="1" hangingPunct="1">
              <a:spcAft>
                <a:spcPct val="0"/>
              </a:spcAft>
            </a:pPr>
            <a:endParaRPr lang="en-US" dirty="0" smtClean="0"/>
          </a:p>
          <a:p>
            <a:pPr lvl="1" eaLnBrk="1" hangingPunct="1">
              <a:spcAft>
                <a:spcPct val="0"/>
              </a:spcAft>
            </a:pPr>
            <a:r>
              <a:rPr lang="en-US" dirty="0" smtClean="0"/>
              <a:t>Component-level operations	</a:t>
            </a:r>
          </a:p>
          <a:p>
            <a:pPr lvl="2" eaLnBrk="1" hangingPunct="1">
              <a:spcAft>
                <a:spcPct val="0"/>
              </a:spcAft>
            </a:pPr>
            <a:r>
              <a:rPr lang="en-US" dirty="0" smtClean="0"/>
              <a:t>Based on components’ types</a:t>
            </a:r>
          </a:p>
          <a:p>
            <a:pPr lvl="2" eaLnBrk="1" hangingPunct="1">
              <a:spcAft>
                <a:spcPct val="0"/>
              </a:spcAft>
            </a:pPr>
            <a:endParaRPr lang="en-US" dirty="0" smtClean="0"/>
          </a:p>
          <a:p>
            <a:pPr lvl="2" eaLnBrk="1" hangingPunct="1">
              <a:spcAft>
                <a:spcPct val="0"/>
              </a:spcAft>
            </a:pPr>
            <a:endParaRPr lang="en-US" dirty="0" smtClean="0"/>
          </a:p>
          <a:p>
            <a:pPr eaLnBrk="1" hangingPunct="1"/>
            <a:r>
              <a:rPr lang="en-US" dirty="0" smtClean="0"/>
              <a:t>User-defined</a:t>
            </a:r>
          </a:p>
          <a:p>
            <a:pPr lvl="1" eaLnBrk="1" hangingPunct="1">
              <a:spcAft>
                <a:spcPct val="0"/>
              </a:spcAft>
            </a:pPr>
            <a:r>
              <a:rPr lang="en-US" dirty="0" smtClean="0"/>
              <a:t>Subprograms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2057400" y="3082925"/>
            <a:ext cx="718146" cy="335989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600">
                <a:latin typeface="Calibri" panose="020F0502020204030204" pitchFamily="34" charset="0"/>
              </a:rPr>
              <a:t>A := B;</a:t>
            </a: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2057400" y="2092325"/>
            <a:ext cx="609142" cy="335989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600">
                <a:latin typeface="Calibri" panose="020F0502020204030204" pitchFamily="34" charset="0"/>
              </a:rPr>
              <a:t>A = B</a:t>
            </a: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2057400" y="4606925"/>
            <a:ext cx="1486370" cy="335989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600">
                <a:latin typeface="Calibri" panose="020F0502020204030204" pitchFamily="34" charset="0"/>
              </a:rPr>
              <a:t>A.Data &lt; B.Data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5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Assignment Examples</a:t>
            </a: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1774825" y="3170238"/>
            <a:ext cx="5681108" cy="326602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</a:tabLst>
            </a:pPr>
            <a:r>
              <a:rPr lang="en-US" sz="1600" b="1">
                <a:latin typeface="Calibri" panose="020F0502020204030204" pitchFamily="34" charset="0"/>
              </a:rPr>
              <a:t>declare</a:t>
            </a:r>
            <a:endParaRPr lang="en-US" sz="1600">
              <a:latin typeface="Calibri" panose="020F0502020204030204" pitchFamily="34" charset="0"/>
            </a:endParaRPr>
          </a:p>
          <a:p>
            <a:pPr marL="228600" lvl="1" eaLnBrk="0" hangingPunct="0">
              <a:lnSpc>
                <a:spcPct val="90000"/>
              </a:lnSpc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</a:tabLst>
            </a:pPr>
            <a:r>
              <a:rPr lang="en-US" sz="1600">
                <a:latin typeface="Calibri" panose="020F0502020204030204" pitchFamily="34" charset="0"/>
              </a:rPr>
              <a:t>Phase1 : Complex;</a:t>
            </a:r>
          </a:p>
          <a:p>
            <a:pPr marL="228600" lvl="1" eaLnBrk="0" hangingPunct="0">
              <a:lnSpc>
                <a:spcPct val="90000"/>
              </a:lnSpc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</a:tabLst>
            </a:pPr>
            <a:r>
              <a:rPr lang="en-US" sz="1600">
                <a:latin typeface="Calibri" panose="020F0502020204030204" pitchFamily="34" charset="0"/>
              </a:rPr>
              <a:t>Phase2 : Complex;</a:t>
            </a: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</a:tabLst>
            </a:pPr>
            <a:r>
              <a:rPr lang="en-US" sz="1600" b="1">
                <a:latin typeface="Calibri" panose="020F0502020204030204" pitchFamily="34" charset="0"/>
              </a:rPr>
              <a:t>begin</a:t>
            </a:r>
            <a:endParaRPr lang="en-US" sz="1600">
              <a:latin typeface="Calibri" panose="020F0502020204030204" pitchFamily="34" charset="0"/>
            </a:endParaRPr>
          </a:p>
          <a:p>
            <a:pPr marL="228600" lvl="1" eaLnBrk="0" hangingPunct="0">
              <a:lnSpc>
                <a:spcPct val="90000"/>
              </a:lnSpc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</a:tabLst>
            </a:pPr>
            <a:r>
              <a:rPr lang="en-US" sz="1600">
                <a:latin typeface="Calibri" panose="020F0502020204030204" pitchFamily="34" charset="0"/>
              </a:rPr>
              <a:t>...</a:t>
            </a:r>
          </a:p>
          <a:p>
            <a:pPr marL="228600" lvl="1" eaLnBrk="0" hangingPunct="0">
              <a:lnSpc>
                <a:spcPct val="90000"/>
              </a:lnSpc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</a:tabLst>
            </a:pPr>
            <a:r>
              <a:rPr lang="en-US" sz="1600">
                <a:latin typeface="Calibri" panose="020F0502020204030204" pitchFamily="34" charset="0"/>
              </a:rPr>
              <a:t>Phase1 := Phase2;  -- entire object reference</a:t>
            </a:r>
          </a:p>
          <a:p>
            <a:pPr marL="228600" lvl="1" eaLnBrk="0" hangingPunct="0">
              <a:lnSpc>
                <a:spcPct val="90000"/>
              </a:lnSpc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</a:tabLst>
            </a:pPr>
            <a:endParaRPr lang="en-US" sz="1600">
              <a:latin typeface="Calibri" panose="020F0502020204030204" pitchFamily="34" charset="0"/>
            </a:endParaRPr>
          </a:p>
          <a:p>
            <a:pPr marL="228600" lvl="1" eaLnBrk="0" hangingPunct="0">
              <a:lnSpc>
                <a:spcPct val="90000"/>
              </a:lnSpc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</a:tabLst>
            </a:pPr>
            <a:r>
              <a:rPr lang="en-US" sz="1600">
                <a:latin typeface="Calibri" panose="020F0502020204030204" pitchFamily="34" charset="0"/>
              </a:rPr>
              <a:t>Phase1.Real_Part := 2.5;  -- component reference</a:t>
            </a:r>
          </a:p>
          <a:p>
            <a:pPr marL="228600" lvl="1" eaLnBrk="0" hangingPunct="0">
              <a:lnSpc>
                <a:spcPct val="90000"/>
              </a:lnSpc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</a:tabLst>
            </a:pPr>
            <a:endParaRPr lang="en-US" sz="1600">
              <a:latin typeface="Calibri" panose="020F0502020204030204" pitchFamily="34" charset="0"/>
            </a:endParaRPr>
          </a:p>
          <a:p>
            <a:pPr marL="228600" lvl="1" eaLnBrk="0" hangingPunct="0">
              <a:lnSpc>
                <a:spcPct val="90000"/>
              </a:lnSpc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</a:tabLst>
            </a:pPr>
            <a:r>
              <a:rPr lang="en-US" sz="1600">
                <a:latin typeface="Calibri" panose="020F0502020204030204" pitchFamily="34" charset="0"/>
              </a:rPr>
              <a:t>Phase1.Real_Part := Phase2.Real_Part;  -- component reference</a:t>
            </a: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</a:tabLst>
            </a:pPr>
            <a:r>
              <a:rPr lang="en-US" sz="1600" b="1">
                <a:latin typeface="Calibri" panose="020F0502020204030204" pitchFamily="34" charset="0"/>
              </a:rPr>
              <a:t>end</a:t>
            </a:r>
            <a:r>
              <a:rPr lang="en-US" sz="1600">
                <a:latin typeface="Calibri" panose="020F0502020204030204" pitchFamily="34" charset="0"/>
              </a:rPr>
              <a:t>;</a:t>
            </a: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2971800" y="1295400"/>
            <a:ext cx="2484335" cy="1493229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tabLst>
                <a:tab pos="685800" algn="l"/>
                <a:tab pos="914400" algn="l"/>
                <a:tab pos="1143000" algn="l"/>
                <a:tab pos="1371600" algn="l"/>
                <a:tab pos="1714500" algn="l"/>
                <a:tab pos="1828800" algn="l"/>
                <a:tab pos="1938338" algn="l"/>
                <a:tab pos="2286000" algn="l"/>
              </a:tabLst>
            </a:pPr>
            <a:r>
              <a:rPr lang="en-US" sz="1600" b="1">
                <a:latin typeface="Calibri" panose="020F0502020204030204" pitchFamily="34" charset="0"/>
              </a:rPr>
              <a:t>type </a:t>
            </a:r>
            <a:r>
              <a:rPr lang="en-US" sz="1600">
                <a:latin typeface="Calibri" panose="020F0502020204030204" pitchFamily="34" charset="0"/>
              </a:rPr>
              <a:t>Complex </a:t>
            </a:r>
            <a:r>
              <a:rPr lang="en-US" sz="1600" b="1">
                <a:latin typeface="Calibri" panose="020F0502020204030204" pitchFamily="34" charset="0"/>
              </a:rPr>
              <a:t>is</a:t>
            </a:r>
            <a:endParaRPr lang="en-US" sz="1600">
              <a:latin typeface="Calibri" panose="020F0502020204030204" pitchFamily="34" charset="0"/>
            </a:endParaRPr>
          </a:p>
          <a:p>
            <a:pPr marL="228600" lvl="1" eaLnBrk="0" hangingPunct="0">
              <a:lnSpc>
                <a:spcPct val="90000"/>
              </a:lnSpc>
              <a:spcBef>
                <a:spcPct val="30000"/>
              </a:spcBef>
              <a:tabLst>
                <a:tab pos="685800" algn="l"/>
                <a:tab pos="914400" algn="l"/>
                <a:tab pos="1143000" algn="l"/>
                <a:tab pos="1371600" algn="l"/>
                <a:tab pos="1714500" algn="l"/>
                <a:tab pos="1828800" algn="l"/>
                <a:tab pos="1938338" algn="l"/>
                <a:tab pos="2286000" algn="l"/>
              </a:tabLst>
            </a:pPr>
            <a:r>
              <a:rPr lang="en-US" sz="1600" b="1">
                <a:latin typeface="Calibri" panose="020F0502020204030204" pitchFamily="34" charset="0"/>
              </a:rPr>
              <a:t>record</a:t>
            </a:r>
            <a:endParaRPr lang="en-US" sz="1600">
              <a:latin typeface="Calibri" panose="020F0502020204030204" pitchFamily="34" charset="0"/>
            </a:endParaRPr>
          </a:p>
          <a:p>
            <a:pPr marL="457200" lvl="2" eaLnBrk="0" hangingPunct="0">
              <a:lnSpc>
                <a:spcPct val="90000"/>
              </a:lnSpc>
              <a:spcBef>
                <a:spcPct val="30000"/>
              </a:spcBef>
              <a:tabLst>
                <a:tab pos="685800" algn="l"/>
                <a:tab pos="914400" algn="l"/>
                <a:tab pos="1143000" algn="l"/>
                <a:tab pos="1371600" algn="l"/>
                <a:tab pos="1714500" algn="l"/>
                <a:tab pos="1828800" algn="l"/>
                <a:tab pos="1938338" algn="l"/>
                <a:tab pos="2286000" algn="l"/>
              </a:tabLst>
            </a:pPr>
            <a:r>
              <a:rPr lang="en-US" sz="1600">
                <a:latin typeface="Calibri" panose="020F0502020204030204" pitchFamily="34" charset="0"/>
              </a:rPr>
              <a:t>Real_Part		: Float;</a:t>
            </a:r>
          </a:p>
          <a:p>
            <a:pPr marL="457200" lvl="2" eaLnBrk="0" hangingPunct="0">
              <a:lnSpc>
                <a:spcPct val="90000"/>
              </a:lnSpc>
              <a:spcBef>
                <a:spcPct val="30000"/>
              </a:spcBef>
              <a:tabLst>
                <a:tab pos="685800" algn="l"/>
                <a:tab pos="914400" algn="l"/>
                <a:tab pos="1143000" algn="l"/>
                <a:tab pos="1371600" algn="l"/>
                <a:tab pos="1714500" algn="l"/>
                <a:tab pos="1828800" algn="l"/>
                <a:tab pos="1938338" algn="l"/>
                <a:tab pos="2286000" algn="l"/>
              </a:tabLst>
            </a:pPr>
            <a:r>
              <a:rPr lang="en-US" sz="1600">
                <a:latin typeface="Calibri" panose="020F0502020204030204" pitchFamily="34" charset="0"/>
              </a:rPr>
              <a:t>Imaginary_Part	: Float;</a:t>
            </a:r>
          </a:p>
          <a:p>
            <a:pPr marL="228600" lvl="1" eaLnBrk="0" hangingPunct="0">
              <a:lnSpc>
                <a:spcPct val="90000"/>
              </a:lnSpc>
              <a:spcBef>
                <a:spcPct val="30000"/>
              </a:spcBef>
              <a:tabLst>
                <a:tab pos="685800" algn="l"/>
                <a:tab pos="914400" algn="l"/>
                <a:tab pos="1143000" algn="l"/>
                <a:tab pos="1371600" algn="l"/>
                <a:tab pos="1714500" algn="l"/>
                <a:tab pos="1828800" algn="l"/>
                <a:tab pos="1938338" algn="l"/>
                <a:tab pos="2286000" algn="l"/>
              </a:tabLst>
            </a:pPr>
            <a:r>
              <a:rPr lang="en-US" sz="1600" b="1">
                <a:latin typeface="Calibri" panose="020F0502020204030204" pitchFamily="34" charset="0"/>
              </a:rPr>
              <a:t>end record</a:t>
            </a:r>
            <a:r>
              <a:rPr lang="en-US" sz="1600">
                <a:latin typeface="Calibri" panose="020F0502020204030204" pitchFamily="34" charset="0"/>
              </a:rPr>
              <a:t>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daCore Training">
  <a:themeElements>
    <a:clrScheme name="Custom 1">
      <a:dk1>
        <a:srgbClr val="000000"/>
      </a:dk1>
      <a:lt1>
        <a:srgbClr val="FFFFFF"/>
      </a:lt1>
      <a:dk2>
        <a:srgbClr val="0D253A"/>
      </a:dk2>
      <a:lt2>
        <a:srgbClr val="E4E8E9"/>
      </a:lt2>
      <a:accent1>
        <a:srgbClr val="17598F"/>
      </a:accent1>
      <a:accent2>
        <a:srgbClr val="8EAFCB"/>
      </a:accent2>
      <a:accent3>
        <a:srgbClr val="A6CE8D"/>
      </a:accent3>
      <a:accent4>
        <a:srgbClr val="0D253A"/>
      </a:accent4>
      <a:accent5>
        <a:srgbClr val="E4E8E9"/>
      </a:accent5>
      <a:accent6>
        <a:srgbClr val="419415"/>
      </a:accent6>
      <a:hlink>
        <a:srgbClr val="CB9A31"/>
      </a:hlink>
      <a:folHlink>
        <a:srgbClr val="8D8D8D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1600" i="0" kern="1200" dirty="0" smtClean="0">
            <a:solidFill>
              <a:schemeClr val="accent1"/>
            </a:solidFill>
          </a:defRPr>
        </a:defPPr>
      </a:lstStyle>
    </a:txDef>
  </a:objectDefaults>
  <a:extraClrSchemeLst>
    <a:extraClrScheme>
      <a:clrScheme name="AdaCor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AdaCore Training</Template>
  <TotalTime>353</TotalTime>
  <Pages>25</Pages>
  <Words>596</Words>
  <Application>Microsoft Office PowerPoint</Application>
  <PresentationFormat>Letter Paper (8.5x11 in)</PresentationFormat>
  <Paragraphs>338</Paragraphs>
  <Slides>24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6" baseType="lpstr">
      <vt:lpstr>ＭＳ Ｐゴシック</vt:lpstr>
      <vt:lpstr>Arial</vt:lpstr>
      <vt:lpstr>Arial Black</vt:lpstr>
      <vt:lpstr>Calibri</vt:lpstr>
      <vt:lpstr>Franklin Gothic Book</vt:lpstr>
      <vt:lpstr>Helvetica</vt:lpstr>
      <vt:lpstr>Times</vt:lpstr>
      <vt:lpstr>Times New Roman</vt:lpstr>
      <vt:lpstr>Verdana</vt:lpstr>
      <vt:lpstr>Wingdings</vt:lpstr>
      <vt:lpstr>ヒラギノ角ゴ ProN W3</vt:lpstr>
      <vt:lpstr>AdaCore Training</vt:lpstr>
      <vt:lpstr>Record Types</vt:lpstr>
      <vt:lpstr>Introduction</vt:lpstr>
      <vt:lpstr>Syntax (Simplified)</vt:lpstr>
      <vt:lpstr>Agenda</vt:lpstr>
      <vt:lpstr>Characteristics of Components</vt:lpstr>
      <vt:lpstr>‘Dot’ Notation for Referencing Components</vt:lpstr>
      <vt:lpstr>Agenda</vt:lpstr>
      <vt:lpstr>Available Operations</vt:lpstr>
      <vt:lpstr>Assignment Examples</vt:lpstr>
      <vt:lpstr>Referencing Nested Components</vt:lpstr>
      <vt:lpstr>Agenda</vt:lpstr>
      <vt:lpstr>Aggregates</vt:lpstr>
      <vt:lpstr>Record Aggregate Examples</vt:lpstr>
      <vt:lpstr>Aggregate Completeness</vt:lpstr>
      <vt:lpstr>Named Associations</vt:lpstr>
      <vt:lpstr>Named Associations Restriction</vt:lpstr>
      <vt:lpstr>Aggregates with ‘others’</vt:lpstr>
      <vt:lpstr>Agenda</vt:lpstr>
      <vt:lpstr>Component Default Values</vt:lpstr>
      <vt:lpstr>Agenda</vt:lpstr>
      <vt:lpstr>Discriminated Types</vt:lpstr>
      <vt:lpstr>Agenda</vt:lpstr>
      <vt:lpstr>Summary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Pat, Kathy and Joe Rogers</dc:creator>
  <cp:lastModifiedBy>rogers</cp:lastModifiedBy>
  <cp:revision>127</cp:revision>
  <cp:lastPrinted>1601-01-01T00:00:00Z</cp:lastPrinted>
  <dcterms:created xsi:type="dcterms:W3CDTF">1994-03-23T22:03:24Z</dcterms:created>
  <dcterms:modified xsi:type="dcterms:W3CDTF">2018-03-25T17:26:24Z</dcterms:modified>
</cp:coreProperties>
</file>