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37" r:id="rId1"/>
  </p:sldMasterIdLst>
  <p:notesMasterIdLst>
    <p:notesMasterId r:id="rId61"/>
  </p:notesMasterIdLst>
  <p:handoutMasterIdLst>
    <p:handoutMasterId r:id="rId6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35" r:id="rId60"/>
  </p:sldIdLst>
  <p:sldSz cx="9144000" cy="6858000" type="letter"/>
  <p:notesSz cx="7315200" cy="96012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CC"/>
    <a:srgbClr val="FFCC99"/>
    <a:srgbClr val="E8DDAE"/>
    <a:srgbClr val="66FF99"/>
    <a:srgbClr val="E1D395"/>
    <a:srgbClr val="FF5050"/>
    <a:srgbClr val="FFC000"/>
    <a:srgbClr val="C4DFF5"/>
    <a:srgbClr val="FFFF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132" autoAdjust="0"/>
    <p:restoredTop sz="86419" autoAdjust="0"/>
  </p:normalViewPr>
  <p:slideViewPr>
    <p:cSldViewPr snapToObjects="1">
      <p:cViewPr varScale="1">
        <p:scale>
          <a:sx n="133" d="100"/>
          <a:sy n="133" d="100"/>
        </p:scale>
        <p:origin x="1172" y="92"/>
      </p:cViewPr>
      <p:guideLst>
        <p:guide orient="horz" pos="2160"/>
        <p:guide pos="2160"/>
      </p:guideLst>
    </p:cSldViewPr>
  </p:slideViewPr>
  <p:outlineViewPr>
    <p:cViewPr>
      <p:scale>
        <a:sx n="33" d="100"/>
        <a:sy n="33" d="100"/>
      </p:scale>
      <p:origin x="0" y="-38604"/>
    </p:cViewPr>
  </p:outlineViewPr>
  <p:notesTextViewPr>
    <p:cViewPr>
      <p:scale>
        <a:sx n="100" d="100"/>
        <a:sy n="100" d="100"/>
      </p:scale>
      <p:origin x="0" y="0"/>
    </p:cViewPr>
  </p:notesTextViewPr>
  <p:sorterViewPr>
    <p:cViewPr varScale="1">
      <p:scale>
        <a:sx n="1" d="1"/>
        <a:sy n="1" d="1"/>
      </p:scale>
      <p:origin x="0" y="-5656"/>
    </p:cViewPr>
  </p:sorterViewPr>
  <p:notesViewPr>
    <p:cSldViewPr snapToObjects="1">
      <p:cViewPr>
        <p:scale>
          <a:sx n="100" d="100"/>
          <a:sy n="100" d="100"/>
        </p:scale>
        <p:origin x="1412" y="680"/>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Header Placeholder 1"/>
          <p:cNvSpPr>
            <a:spLocks noGrp="1"/>
          </p:cNvSpPr>
          <p:nvPr>
            <p:ph type="hdr" sz="quarter"/>
          </p:nvPr>
        </p:nvSpPr>
        <p:spPr>
          <a:xfrm>
            <a:off x="434181" y="148754"/>
            <a:ext cx="6230938" cy="307777"/>
          </a:xfrm>
          <a:prstGeom prst="rect">
            <a:avLst/>
          </a:prstGeom>
          <a:noFill/>
          <a:ln w="9525" algn="ctr">
            <a:noFill/>
            <a:miter lim="800000"/>
            <a:headEnd type="none" w="sm" len="sm"/>
            <a:tailEnd type="none" w="lg" len="med"/>
          </a:ln>
          <a:effectLst/>
        </p:spPr>
        <p:txBody>
          <a:bodyPr vert="horz" wrap="none" lIns="91440" tIns="45720" rIns="91440" bIns="45720" numCol="1" anchor="ctr" anchorCtr="1" compatLnSpc="1">
            <a:prstTxWarp prst="textNoShape">
              <a:avLst/>
            </a:prstTxWarp>
            <a:noAutofit/>
          </a:bodyPr>
          <a:lstStyle/>
          <a:p>
            <a:pPr algn="ctr" eaLnBrk="0" hangingPunct="0"/>
            <a:r>
              <a:rPr lang="en-US" sz="1400" dirty="0" smtClean="0">
                <a:latin typeface="Arial Black" panose="020B0A04020102020204" pitchFamily="34" charset="0"/>
                <a:ea typeface="+mn-ea"/>
              </a:rPr>
              <a:t>Programming In SPARK: Fundamentals</a:t>
            </a:r>
            <a:endParaRPr lang="en-US" sz="1400" dirty="0">
              <a:latin typeface="Arial Black" panose="020B0A04020102020204" pitchFamily="34" charset="0"/>
              <a:ea typeface="+mn-ea"/>
            </a:endParaRPr>
          </a:p>
        </p:txBody>
      </p:sp>
      <p:sp>
        <p:nvSpPr>
          <p:cNvPr id="14" name="Footer Placeholder 3"/>
          <p:cNvSpPr>
            <a:spLocks noGrp="1"/>
          </p:cNvSpPr>
          <p:nvPr>
            <p:ph type="ftr" sz="quarter" idx="2"/>
          </p:nvPr>
        </p:nvSpPr>
        <p:spPr>
          <a:xfrm>
            <a:off x="703262" y="9268520"/>
            <a:ext cx="889987" cy="23083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eaLnBrk="0" hangingPunct="0"/>
            <a:r>
              <a:rPr lang="en-US" sz="900" dirty="0" smtClean="0">
                <a:latin typeface="Arial" charset="0"/>
              </a:rPr>
              <a:t>Flow Analysis</a:t>
            </a:r>
            <a:endParaRPr lang="en-US" sz="900" dirty="0">
              <a:latin typeface="Arial" charset="0"/>
            </a:endParaRPr>
          </a:p>
        </p:txBody>
      </p:sp>
      <p:sp>
        <p:nvSpPr>
          <p:cNvPr id="15" name="Line 3"/>
          <p:cNvSpPr>
            <a:spLocks noChangeShapeType="1"/>
          </p:cNvSpPr>
          <p:nvPr/>
        </p:nvSpPr>
        <p:spPr bwMode="auto">
          <a:xfrm>
            <a:off x="434182" y="508794"/>
            <a:ext cx="623093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Arial Black" panose="020B0A04020102020204" pitchFamily="34" charset="0"/>
            </a:endParaRPr>
          </a:p>
        </p:txBody>
      </p:sp>
      <p:sp>
        <p:nvSpPr>
          <p:cNvPr id="16" name="Line 28"/>
          <p:cNvSpPr>
            <a:spLocks noChangeShapeType="1"/>
          </p:cNvSpPr>
          <p:nvPr/>
        </p:nvSpPr>
        <p:spPr bwMode="auto">
          <a:xfrm>
            <a:off x="703262" y="9220200"/>
            <a:ext cx="623093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Rectangle 30"/>
          <p:cNvSpPr>
            <a:spLocks noGrp="1" noChangeArrowheads="1"/>
          </p:cNvSpPr>
          <p:nvPr>
            <p:ph type="sldNum" sz="quarter" idx="3"/>
          </p:nvPr>
        </p:nvSpPr>
        <p:spPr bwMode="auto">
          <a:xfrm>
            <a:off x="6064250" y="9268520"/>
            <a:ext cx="869950" cy="2397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r" eaLnBrk="0" hangingPunct="0"/>
            <a:r>
              <a:rPr lang="en-US" sz="900" dirty="0" smtClean="0">
                <a:latin typeface="Arial" charset="0"/>
              </a:rPr>
              <a:t>Page </a:t>
            </a:r>
            <a:fld id="{FC5175E4-648C-4B4A-A1E1-BE0F0AE14F73}" type="slidenum">
              <a:rPr lang="en-US" sz="900" smtClean="0">
                <a:latin typeface="Arial" charset="0"/>
              </a:rPr>
              <a:pPr algn="r" eaLnBrk="0" hangingPunct="0"/>
              <a:t>‹#›</a:t>
            </a:fld>
            <a:endParaRPr lang="en-US" sz="900" dirty="0">
              <a:latin typeface="Arial" charset="0"/>
            </a:endParaRPr>
          </a:p>
        </p:txBody>
      </p:sp>
      <p:sp>
        <p:nvSpPr>
          <p:cNvPr id="18" name="Footer Placeholder 3"/>
          <p:cNvSpPr txBox="1">
            <a:spLocks/>
          </p:cNvSpPr>
          <p:nvPr/>
        </p:nvSpPr>
        <p:spPr>
          <a:xfrm>
            <a:off x="2980010" y="9268520"/>
            <a:ext cx="1677442" cy="239712"/>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a:lstStyle>
          <a:p>
            <a:pPr algn="ctr" eaLnBrk="0" hangingPunct="0"/>
            <a:r>
              <a:rPr lang="en-US" sz="900" dirty="0" smtClean="0">
                <a:latin typeface="Arial" charset="0"/>
              </a:rPr>
              <a:t>Copyright © AdaCore 2018</a:t>
            </a:r>
            <a:endParaRPr lang="en-US" sz="900" dirty="0">
              <a:latin typeface="Arial" charset="0"/>
            </a:endParaRPr>
          </a:p>
        </p:txBody>
      </p:sp>
    </p:spTree>
    <p:extLst>
      <p:ext uri="{BB962C8B-B14F-4D97-AF65-F5344CB8AC3E}">
        <p14:creationId xmlns:p14="http://schemas.microsoft.com/office/powerpoint/2010/main" val="222711308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13" tIns="47311" rIns="96313" bIns="47311" numCol="1" anchor="t" anchorCtr="0" compatLnSpc="1">
            <a:prstTxWarp prst="textNoShape">
              <a:avLst/>
            </a:prstTxWarp>
          </a:bodyPr>
          <a:lstStyle/>
          <a:p>
            <a:pPr lvl="0"/>
            <a:r>
              <a:rPr lang="en-US" noProof="0" smtClean="0"/>
              <a:t>Body Text</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60419" name="Rectangle 3"/>
          <p:cNvSpPr>
            <a:spLocks noChangeArrowheads="1"/>
          </p:cNvSpPr>
          <p:nvPr/>
        </p:nvSpPr>
        <p:spPr bwMode="auto">
          <a:xfrm>
            <a:off x="3290888" y="9147175"/>
            <a:ext cx="73183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33" tIns="47311" rIns="92933" bIns="47311">
            <a:spAutoFit/>
          </a:bodyPr>
          <a:lstStyle/>
          <a:p>
            <a:pPr algn="ctr" defTabSz="923925" eaLnBrk="0" hangingPunct="0">
              <a:lnSpc>
                <a:spcPct val="90000"/>
              </a:lnSpc>
            </a:pPr>
            <a:r>
              <a:rPr lang="en-US" sz="1300">
                <a:latin typeface="Times New Roman" pitchFamily="18" charset="0"/>
              </a:rPr>
              <a:t>Page </a:t>
            </a:r>
            <a:fld id="{80EFE900-81B1-4426-9513-1B1CB5980DD4}" type="slidenum">
              <a:rPr lang="en-US" sz="1300">
                <a:latin typeface="Times New Roman" pitchFamily="18" charset="0"/>
              </a:rPr>
              <a:pPr algn="ctr" defTabSz="923925" eaLnBrk="0" hangingPunct="0">
                <a:lnSpc>
                  <a:spcPct val="90000"/>
                </a:lnSpc>
              </a:pPr>
              <a:t>‹#›</a:t>
            </a:fld>
            <a:endParaRPr lang="en-US" sz="1300">
              <a:latin typeface="Times New Roman" pitchFamily="18" charset="0"/>
            </a:endParaRPr>
          </a:p>
        </p:txBody>
      </p:sp>
      <p:sp>
        <p:nvSpPr>
          <p:cNvPr id="60420" name="Rectangle 4"/>
          <p:cNvSpPr>
            <a:spLocks noGrp="1" noRot="1" noChangeAspect="1" noChangeArrowheads="1" noTextEdit="1"/>
          </p:cNvSpPr>
          <p:nvPr>
            <p:ph type="sldImg" idx="2"/>
          </p:nvPr>
        </p:nvSpPr>
        <p:spPr bwMode="auto">
          <a:xfrm>
            <a:off x="1268413" y="728663"/>
            <a:ext cx="4779962" cy="3584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35131221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fr-FR" dirty="0" smtClean="0"/>
          </a:p>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14988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6.1.4 Global Aspects in SPARK RM</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18</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589809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this</a:t>
            </a:r>
            <a:r>
              <a:rPr lang="en-US" baseline="0" dirty="0" smtClean="0"/>
              <a:t> means the function body cannot be written in SPARK, which is intentional in the language design: no side-effects in functions.</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19</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925702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Rejected in SPARK,</a:t>
            </a:r>
            <a:r>
              <a:rPr lang="en-US" baseline="0" dirty="0" smtClean="0"/>
              <a:t> with or without the Global contract.</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If passed by copy, the assignment to Actual does not affect the copy in Formal.</a:t>
            </a:r>
            <a:endParaRPr lang="en-US" dirty="0" smtClean="0"/>
          </a:p>
          <a:p>
            <a:endParaRPr lang="en-US" dirty="0"/>
          </a:p>
        </p:txBody>
      </p:sp>
      <p:sp>
        <p:nvSpPr>
          <p:cNvPr id="6" name="Footer Placeholder 5"/>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7" name="Header Placeholder 6"/>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827777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Rejected in SPARK,</a:t>
            </a:r>
            <a:r>
              <a:rPr lang="en-US" baseline="0" dirty="0" smtClean="0"/>
              <a:t> with or without the contract.</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GNAT will catch this if compiler switch “-</a:t>
            </a:r>
            <a:r>
              <a:rPr lang="en-US" baseline="0" dirty="0" err="1" smtClean="0"/>
              <a:t>gnateA</a:t>
            </a:r>
            <a:r>
              <a:rPr lang="en-US" baseline="0" dirty="0" smtClean="0"/>
              <a:t>” is applied.</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If passed by copy, the assignment to Formal1 does not affect the copy in Formal2.</a:t>
            </a:r>
            <a:endParaRPr lang="en-US" dirty="0" smtClean="0"/>
          </a:p>
          <a:p>
            <a:endParaRPr lang="en-US" dirty="0"/>
          </a:p>
        </p:txBody>
      </p:sp>
      <p:sp>
        <p:nvSpPr>
          <p:cNvPr id="6" name="Footer Placeholder 5"/>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7" name="Header Placeholder 6"/>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309297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25</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900584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text </a:t>
            </a:r>
            <a:r>
              <a:rPr lang="en-US" dirty="0" smtClean="0"/>
              <a:t>in red are the error </a:t>
            </a:r>
            <a:r>
              <a:rPr lang="en-US" dirty="0" err="1" smtClean="0"/>
              <a:t>msgs</a:t>
            </a:r>
            <a:r>
              <a:rPr lang="en-US" dirty="0" smtClean="0"/>
              <a:t> from GNATprove</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28</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319660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text </a:t>
            </a:r>
            <a:r>
              <a:rPr lang="en-US" dirty="0" smtClean="0"/>
              <a:t>in red are the error </a:t>
            </a:r>
            <a:r>
              <a:rPr lang="en-US" dirty="0" err="1" smtClean="0"/>
              <a:t>msgs</a:t>
            </a:r>
            <a:r>
              <a:rPr lang="en-US" dirty="0" smtClean="0"/>
              <a:t> from GNATprove.</a:t>
            </a:r>
          </a:p>
          <a:p>
            <a:endParaRPr lang="en-US" dirty="0" smtClean="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29</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9286063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 </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32</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7250038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fr-FR" dirty="0" smtClean="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35</a:t>
            </a:fld>
            <a:endParaRPr lang="en-US"/>
          </a:p>
        </p:txBody>
      </p:sp>
    </p:spTree>
    <p:extLst>
      <p:ext uri="{BB962C8B-B14F-4D97-AF65-F5344CB8AC3E}">
        <p14:creationId xmlns:p14="http://schemas.microsoft.com/office/powerpoint/2010/main" val="32276067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Depending on the bodies, other flow dependencies with fewer dependencies between inputs and outputs would be compatible with the given data dependencies of Add and Swap. GNATprove chooses the contracts with the most dependencies. </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39</a:t>
            </a:fld>
            <a:endParaRPr lang="en-US"/>
          </a:p>
        </p:txBody>
      </p:sp>
    </p:spTree>
    <p:extLst>
      <p:ext uri="{BB962C8B-B14F-4D97-AF65-F5344CB8AC3E}">
        <p14:creationId xmlns:p14="http://schemas.microsoft.com/office/powerpoint/2010/main" val="2304946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Probably </a:t>
            </a:r>
            <a:r>
              <a:rPr lang="en-US" altLang="fr-FR" smtClean="0"/>
              <a:t>a spelling</a:t>
            </a:r>
            <a:r>
              <a:rPr lang="en-US" altLang="fr-FR" baseline="0" smtClean="0"/>
              <a:t> error!</a:t>
            </a:r>
            <a:endParaRPr lang="en-US" altLang="fr-FR" dirty="0" smtClean="0"/>
          </a:p>
        </p:txBody>
      </p:sp>
      <p:sp>
        <p:nvSpPr>
          <p:cNvPr id="2253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A506167-1A28-47DB-BDE9-20FD7F3D35B6}" type="slidenum">
              <a:rPr lang="en-US" altLang="fr-FR" smtClean="0"/>
              <a:pPr/>
              <a:t>5</a:t>
            </a:fld>
            <a:endParaRPr lang="en-US" altLang="fr-FR"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64465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 above contract would be illegal as given, because it refers to global variable V which is not visible at the point where </a:t>
            </a:r>
            <a:r>
              <a:rPr lang="en-US" dirty="0" err="1" smtClean="0"/>
              <a:t>Set_Global</a:t>
            </a:r>
            <a:r>
              <a:rPr lang="en-US" dirty="0" smtClean="0"/>
              <a:t> is declared in the package spec.</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42</a:t>
            </a:fld>
            <a:endParaRPr lang="en-US"/>
          </a:p>
        </p:txBody>
      </p:sp>
    </p:spTree>
    <p:extLst>
      <p:ext uri="{BB962C8B-B14F-4D97-AF65-F5344CB8AC3E}">
        <p14:creationId xmlns:p14="http://schemas.microsoft.com/office/powerpoint/2010/main" val="481245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46</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8546734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GNATprove knows aggregates must be complete</a:t>
            </a:r>
          </a:p>
        </p:txBody>
      </p:sp>
      <p:sp>
        <p:nvSpPr>
          <p:cNvPr id="36868"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679FC07-BB1E-4F51-944D-63C4B9734378}" type="slidenum">
              <a:rPr lang="en-US" altLang="fr-FR" smtClean="0"/>
              <a:pPr/>
              <a:t>47</a:t>
            </a:fld>
            <a:endParaRPr lang="en-US" altLang="fr-FR"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109500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r-FR" dirty="0" smtClean="0"/>
              <a:t>Flow analysis is not value dependent, in the sense that it never reasons about values of expressions.</a:t>
            </a:r>
          </a:p>
          <a:p>
            <a:r>
              <a:rPr lang="en-US" altLang="fr-FR" dirty="0" smtClean="0"/>
              <a:t>As a consequence, if some path in the subprogram are impossible due to values of expressions, it will still consider them feasible and therefore may emit unnecessary messages concerning them.</a:t>
            </a:r>
          </a:p>
          <a:p>
            <a:r>
              <a:rPr lang="en-US" altLang="fr-FR" dirty="0" smtClean="0"/>
              <a:t>On the left version of the procedure, flow analysis computes that, on a path entering none of the two conditional statements, Result is uninitialized.</a:t>
            </a:r>
          </a:p>
          <a:p>
            <a:r>
              <a:rPr lang="en-US" altLang="fr-FR" dirty="0" smtClean="0"/>
              <a:t>As it does not consider values of expressions, it cannot know that such a case can never happen.</a:t>
            </a:r>
          </a:p>
          <a:p>
            <a:r>
              <a:rPr lang="en-US" altLang="fr-FR" dirty="0" smtClean="0"/>
              <a:t>To avoid this problem, it is better to make the control flow explicit, as in the right hand version.</a:t>
            </a:r>
          </a:p>
        </p:txBody>
      </p:sp>
      <p:sp>
        <p:nvSpPr>
          <p:cNvPr id="40964"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7EB7750-85BD-4160-80E5-4317A78C1680}" type="slidenum">
              <a:rPr lang="en-US" altLang="fr-FR" smtClean="0"/>
              <a:pPr/>
              <a:t>49</a:t>
            </a:fld>
            <a:endParaRPr lang="en-US" altLang="fr-FR"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1455434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4301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FAB5125-1594-42A2-AB5A-6C57170962EB}" type="slidenum">
              <a:rPr lang="en-US" altLang="fr-FR" smtClean="0"/>
              <a:pPr/>
              <a:t>50</a:t>
            </a:fld>
            <a:endParaRPr lang="en-US" altLang="fr-FR"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2234998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51</a:t>
            </a:fld>
            <a:endParaRPr lang="en-US"/>
          </a:p>
        </p:txBody>
      </p:sp>
    </p:spTree>
    <p:extLst>
      <p:ext uri="{BB962C8B-B14F-4D97-AF65-F5344CB8AC3E}">
        <p14:creationId xmlns:p14="http://schemas.microsoft.com/office/powerpoint/2010/main" val="33450664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get false alarms</a:t>
            </a:r>
            <a:r>
              <a:rPr lang="en-US" baseline="0" dirty="0" smtClean="0"/>
              <a:t> when </a:t>
            </a:r>
            <a:r>
              <a:rPr lang="en-US" dirty="0" smtClean="0"/>
              <a:t>GNATprove tries to verify the dependency contract of procedure </a:t>
            </a:r>
            <a:r>
              <a:rPr lang="en-US" dirty="0" err="1" smtClean="0"/>
              <a:t>Call_Swap</a:t>
            </a:r>
            <a:r>
              <a:rPr lang="en-US" dirty="0" smtClean="0"/>
              <a:t>, which calls Swap,</a:t>
            </a:r>
            <a:r>
              <a:rPr lang="en-US" baseline="0" dirty="0" smtClean="0"/>
              <a:t> because the contract on Swap is too conservative.</a:t>
            </a:r>
            <a:endParaRPr lang="en-US" dirty="0" smtClean="0"/>
          </a:p>
          <a:p>
            <a:r>
              <a:rPr lang="en-US" dirty="0" smtClean="0"/>
              <a:t>GNATprove succeeds in verifying the dependency contract of </a:t>
            </a:r>
            <a:r>
              <a:rPr lang="en-US" dirty="0" err="1" smtClean="0"/>
              <a:t>Call_Add</a:t>
            </a:r>
            <a:r>
              <a:rPr lang="en-US" dirty="0" smtClean="0"/>
              <a:t>, which calls Add,</a:t>
            </a:r>
            <a:r>
              <a:rPr lang="en-US" baseline="0" dirty="0" smtClean="0"/>
              <a:t> because the synthesized contract on Add is actually correct.</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54</a:t>
            </a:fld>
            <a:endParaRPr lang="en-US"/>
          </a:p>
        </p:txBody>
      </p:sp>
    </p:spTree>
    <p:extLst>
      <p:ext uri="{BB962C8B-B14F-4D97-AF65-F5344CB8AC3E}">
        <p14:creationId xmlns:p14="http://schemas.microsoft.com/office/powerpoint/2010/main" val="2648591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If you add this precise contract on Swap then GNATprove can also verify the dependency contract of </a:t>
            </a:r>
            <a:r>
              <a:rPr lang="en-US" dirty="0" err="1" smtClean="0"/>
              <a:t>Call_Swap</a:t>
            </a:r>
            <a:r>
              <a:rPr lang="en-US" dirty="0" smtClean="0"/>
              <a:t>.</a:t>
            </a:r>
          </a:p>
          <a:p>
            <a:r>
              <a:rPr lang="en-US" altLang="fr-FR" dirty="0" smtClean="0"/>
              <a:t>Note the explicit contract on Add</a:t>
            </a:r>
            <a:r>
              <a:rPr lang="en-US" altLang="fr-FR" baseline="0" dirty="0" smtClean="0"/>
              <a:t> is same as generated but </a:t>
            </a:r>
            <a:r>
              <a:rPr lang="en-US" altLang="fr-FR" baseline="0" smtClean="0"/>
              <a:t>now explicit.</a:t>
            </a:r>
            <a:endParaRPr lang="en-US" altLang="fr-FR" dirty="0" smtClean="0"/>
          </a:p>
        </p:txBody>
      </p:sp>
      <p:sp>
        <p:nvSpPr>
          <p:cNvPr id="4301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FAB5125-1594-42A2-AB5A-6C57170962EB}" type="slidenum">
              <a:rPr lang="en-US" altLang="fr-FR" smtClean="0"/>
              <a:pPr/>
              <a:t>55</a:t>
            </a:fld>
            <a:endParaRPr lang="en-US" altLang="fr-FR"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585189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22532"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A506167-1A28-47DB-BDE9-20FD7F3D35B6}" type="slidenum">
              <a:rPr lang="en-US" altLang="fr-FR" smtClean="0"/>
              <a:pPr/>
              <a:t>6</a:t>
            </a:fld>
            <a:endParaRPr lang="en-US" altLang="fr-FR" smtClean="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Flow Analysis</a:t>
            </a:r>
            <a:endParaRPr lang="en-US"/>
          </a:p>
        </p:txBody>
      </p:sp>
      <p:sp>
        <p:nvSpPr>
          <p:cNvPr id="5" name="Header Placeholder 4"/>
          <p:cNvSpPr>
            <a:spLocks noGrp="1"/>
          </p:cNvSpPr>
          <p:nvPr>
            <p:ph type="hdr" sz="quarter" idx="11"/>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549515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ea typeface="ＭＳ Ｐゴシック" panose="020B0600070205080204" pitchFamily="34" charset="-128"/>
            </a:endParaRPr>
          </a:p>
        </p:txBody>
      </p:sp>
      <p:sp>
        <p:nvSpPr>
          <p:cNvPr id="38916" name="Slide Number Placeholder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041E2925-FFB1-4346-A885-5338B68BFD48}" type="slidenum">
              <a:rPr lang="fr-FR" altLang="en-US"/>
              <a:pPr eaLnBrk="1" hangingPunct="1">
                <a:spcBef>
                  <a:spcPct val="0"/>
                </a:spcBef>
              </a:pPr>
              <a:t>7</a:t>
            </a:fld>
            <a:endParaRPr lang="fr-FR" altLang="en-US"/>
          </a:p>
        </p:txBody>
      </p:sp>
    </p:spTree>
    <p:extLst>
      <p:ext uri="{BB962C8B-B14F-4D97-AF65-F5344CB8AC3E}">
        <p14:creationId xmlns:p14="http://schemas.microsoft.com/office/powerpoint/2010/main" val="3931166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set-up, i.e., the context, to</a:t>
            </a:r>
            <a:r>
              <a:rPr lang="en-US" baseline="0" dirty="0" smtClean="0"/>
              <a:t> be supplemented in later slides with the actual contracts.</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10</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548398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12</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385618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13</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448698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6.1.4 Global Aspects in SPARK RM</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14</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3691975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15</a:t>
            </a:fld>
            <a:endParaRPr lang="en-US"/>
          </a:p>
        </p:txBody>
      </p:sp>
      <p:sp>
        <p:nvSpPr>
          <p:cNvPr id="7" name="Footer Placeholder 6"/>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8" name="Header Placeholder 7"/>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221796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 First Page">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cxnSp>
        <p:nvCxnSpPr>
          <p:cNvPr id="15" name="Straight Connector 7"/>
          <p:cNvCxnSpPr>
            <a:cxnSpLocks noChangeShapeType="1"/>
          </p:cNvCxnSpPr>
          <p:nvPr/>
        </p:nvCxnSpPr>
        <p:spPr bwMode="auto">
          <a:xfrm>
            <a:off x="698500" y="3535363"/>
            <a:ext cx="77597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16" name="Rectangle 4"/>
          <p:cNvSpPr>
            <a:spLocks noChangeArrowheads="1"/>
          </p:cNvSpPr>
          <p:nvPr/>
        </p:nvSpPr>
        <p:spPr bwMode="auto">
          <a:xfrm>
            <a:off x="0" y="0"/>
            <a:ext cx="9144000" cy="2209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cs typeface="Arial" pitchFamily="34" charset="0"/>
            </a:endParaRPr>
          </a:p>
        </p:txBody>
      </p:sp>
      <p:pic>
        <p:nvPicPr>
          <p:cNvPr id="20" name="Picture 5" descr="logo_textured_large.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5863"/>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7"/>
          <p:cNvSpPr>
            <a:spLocks noGrp="1"/>
          </p:cNvSpPr>
          <p:nvPr>
            <p:ph type="body" sz="quarter" idx="16"/>
          </p:nvPr>
        </p:nvSpPr>
        <p:spPr>
          <a:xfrm>
            <a:off x="3333382" y="3657600"/>
            <a:ext cx="2534018"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7"/>
          <p:cNvSpPr>
            <a:spLocks noGrp="1"/>
          </p:cNvSpPr>
          <p:nvPr>
            <p:ph type="body" sz="quarter" idx="17"/>
          </p:nvPr>
        </p:nvSpPr>
        <p:spPr>
          <a:xfrm>
            <a:off x="3333382" y="3904800"/>
            <a:ext cx="2534018"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8" name="Text Placeholder 7"/>
          <p:cNvSpPr>
            <a:spLocks noGrp="1"/>
          </p:cNvSpPr>
          <p:nvPr>
            <p:ph type="body" sz="quarter" idx="11"/>
          </p:nvPr>
        </p:nvSpPr>
        <p:spPr>
          <a:xfrm>
            <a:off x="609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2" name="Text Placeholder 11"/>
          <p:cNvSpPr>
            <a:spLocks noGrp="1"/>
          </p:cNvSpPr>
          <p:nvPr>
            <p:ph type="body" sz="quarter" idx="14"/>
          </p:nvPr>
        </p:nvSpPr>
        <p:spPr>
          <a:xfrm>
            <a:off x="609600" y="5715000"/>
            <a:ext cx="4104000" cy="533400"/>
          </a:xfrm>
        </p:spPr>
        <p:txBody>
          <a:bodyPr/>
          <a:lstStyle>
            <a:lvl1pPr marL="0" indent="0">
              <a:lnSpc>
                <a:spcPct val="150000"/>
              </a:lnSpc>
              <a:spcBef>
                <a:spcPts val="0"/>
              </a:spcBef>
              <a:buNone/>
              <a:defRPr sz="1400" baseline="0">
                <a:solidFill>
                  <a:srgbClr val="91B9DA"/>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ext Placeholder 7"/>
          <p:cNvSpPr>
            <a:spLocks noGrp="1"/>
          </p:cNvSpPr>
          <p:nvPr>
            <p:ph type="body" sz="quarter" idx="15"/>
          </p:nvPr>
        </p:nvSpPr>
        <p:spPr>
          <a:xfrm>
            <a:off x="609600" y="3904800"/>
            <a:ext cx="2590800" cy="354600"/>
          </a:xfrm>
        </p:spPr>
        <p:txBody>
          <a:bodyPr/>
          <a:lstStyle>
            <a:lvl1pPr marL="0" indent="0">
              <a:lnSpc>
                <a:spcPct val="100000"/>
              </a:lnSpc>
              <a:spcBef>
                <a:spcPts val="0"/>
              </a:spcBef>
              <a:buNone/>
              <a:defRPr sz="1300" b="0" baseline="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8" name="Text Placeholder 7"/>
          <p:cNvSpPr>
            <a:spLocks noGrp="1"/>
          </p:cNvSpPr>
          <p:nvPr>
            <p:ph type="body" sz="quarter" idx="21"/>
          </p:nvPr>
        </p:nvSpPr>
        <p:spPr>
          <a:xfrm>
            <a:off x="5943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9" name="Text Placeholder 7"/>
          <p:cNvSpPr>
            <a:spLocks noGrp="1"/>
          </p:cNvSpPr>
          <p:nvPr>
            <p:ph type="body" sz="quarter" idx="22"/>
          </p:nvPr>
        </p:nvSpPr>
        <p:spPr>
          <a:xfrm>
            <a:off x="5943600" y="3904800"/>
            <a:ext cx="2590800"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7" name="Text Placeholder 7"/>
          <p:cNvSpPr>
            <a:spLocks noGrp="1"/>
          </p:cNvSpPr>
          <p:nvPr>
            <p:ph type="body" sz="quarter" idx="23"/>
          </p:nvPr>
        </p:nvSpPr>
        <p:spPr>
          <a:xfrm>
            <a:off x="685800" y="2514600"/>
            <a:ext cx="7696200" cy="982800"/>
          </a:xfrm>
        </p:spPr>
        <p:txBody>
          <a:bodyPr anchor="b"/>
          <a:lstStyle>
            <a:lvl1pPr marL="0" indent="0">
              <a:lnSpc>
                <a:spcPct val="100000"/>
              </a:lnSpc>
              <a:spcBef>
                <a:spcPts val="0"/>
              </a:spcBef>
              <a:buNone/>
              <a:defRPr sz="2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21" name="Text Placeholder 7"/>
          <p:cNvSpPr>
            <a:spLocks noGrp="1"/>
          </p:cNvSpPr>
          <p:nvPr>
            <p:ph type="body" sz="quarter" idx="24"/>
          </p:nvPr>
        </p:nvSpPr>
        <p:spPr>
          <a:xfrm>
            <a:off x="5684520" y="1371600"/>
            <a:ext cx="2849880" cy="297000"/>
          </a:xfrm>
        </p:spPr>
        <p:txBody>
          <a:bodyPr/>
          <a:lstStyle>
            <a:lvl1pPr marL="0" indent="0" algn="r">
              <a:lnSpc>
                <a:spcPct val="100000"/>
              </a:lnSpc>
              <a:spcBef>
                <a:spcPts val="0"/>
              </a:spcBef>
              <a:buNone/>
              <a:defRPr sz="1400" b="1">
                <a:solidFill>
                  <a:schemeClr val="accent1"/>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615111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3" name="Rectangle 2"/>
          <p:cNvSpPr>
            <a:spLocks noChangeArrowheads="1"/>
          </p:cNvSpPr>
          <p:nvPr/>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4"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E31EFF50-B3D8-4FF2-AC7C-2F5C7495E1F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8" name="Title 1"/>
          <p:cNvSpPr>
            <a:spLocks noGrp="1"/>
          </p:cNvSpPr>
          <p:nvPr>
            <p:ph type="title"/>
          </p:nvPr>
        </p:nvSpPr>
        <p:spPr bwMode="gray">
          <a:xfrm>
            <a:off x="152400" y="76200"/>
            <a:ext cx="8884096"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Text Box 6"/>
          <p:cNvSpPr txBox="1">
            <a:spLocks noChangeArrowheads="1"/>
          </p:cNvSpPr>
          <p:nvPr userDrawn="1"/>
        </p:nvSpPr>
        <p:spPr bwMode="auto">
          <a:xfrm>
            <a:off x="-15875" y="6634163"/>
            <a:ext cx="11652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a:solidFill>
                  <a:srgbClr val="A6A6A6"/>
                </a:solidFill>
                <a:ea typeface="MS PGothic" panose="020B0600070205080204" pitchFamily="34" charset="-128"/>
              </a:rPr>
              <a:t>Copyright </a:t>
            </a:r>
            <a:r>
              <a:rPr lang="en-US" sz="800" dirty="0">
                <a:solidFill>
                  <a:srgbClr val="A6A6A6"/>
                </a:solidFill>
                <a:ea typeface="Verdana" pitchFamily="34" charset="0"/>
                <a:cs typeface="Verdana" pitchFamily="34" charset="0"/>
              </a:rPr>
              <a:t>©</a:t>
            </a:r>
            <a:r>
              <a:rPr lang="en-US" sz="800" dirty="0">
                <a:solidFill>
                  <a:srgbClr val="A6A6A6"/>
                </a:solidFill>
                <a:ea typeface="MS PGothic" panose="020B0600070205080204" pitchFamily="34" charset="-128"/>
              </a:rPr>
              <a:t> </a:t>
            </a:r>
            <a:r>
              <a:rPr lang="en-US" sz="800" dirty="0" smtClean="0">
                <a:solidFill>
                  <a:srgbClr val="A6A6A6"/>
                </a:solidFill>
                <a:ea typeface="MS PGothic" panose="020B0600070205080204" pitchFamily="34" charset="-128"/>
              </a:rPr>
              <a:t>AdaCore</a:t>
            </a:r>
            <a:endParaRPr lang="fr-FR" sz="800" dirty="0">
              <a:solidFill>
                <a:srgbClr val="A6A6A6"/>
              </a:solidFill>
              <a:ea typeface="MS PGothic" panose="020B0600070205080204" pitchFamily="34" charset="-128"/>
            </a:endParaRPr>
          </a:p>
        </p:txBody>
      </p:sp>
    </p:spTree>
    <p:extLst>
      <p:ext uri="{BB962C8B-B14F-4D97-AF65-F5344CB8AC3E}">
        <p14:creationId xmlns:p14="http://schemas.microsoft.com/office/powerpoint/2010/main" val="11465758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6" name="Text Placeholder 5"/>
          <p:cNvSpPr>
            <a:spLocks noGrp="1"/>
          </p:cNvSpPr>
          <p:nvPr>
            <p:ph type="body" sz="quarter" idx="10"/>
          </p:nvPr>
        </p:nvSpPr>
        <p:spPr>
          <a:xfrm>
            <a:off x="381000" y="2667000"/>
            <a:ext cx="8382000" cy="904863"/>
          </a:xfrm>
        </p:spPr>
        <p:txBody>
          <a:bodyPr>
            <a:spAutoFit/>
          </a:bodyPr>
          <a:lstStyle>
            <a:lvl1pPr marL="0" indent="0" algn="ctr" rtl="0" fontAlgn="base">
              <a:spcBef>
                <a:spcPct val="0"/>
              </a:spcBef>
              <a:spcAft>
                <a:spcPct val="0"/>
              </a:spcAft>
              <a:buNone/>
              <a:defRPr lang="en-US" sz="4400" b="1" i="0" kern="1200" dirty="0" smtClean="0">
                <a:solidFill>
                  <a:schemeClr val="bg1"/>
                </a:solidFill>
                <a:latin typeface="+mn-lt"/>
                <a:ea typeface="ＭＳ Ｐゴシック" charset="-128"/>
                <a:cs typeface="Helvetica"/>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7598067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Object">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D429265-1D29-4541-9219-1391FE2F445D}" type="slidenum">
              <a:rPr lang="en-US" sz="800">
                <a:solidFill>
                  <a:srgbClr val="A6A6A6"/>
                </a:solidFill>
              </a:rPr>
              <a:pPr algn="r">
                <a:defRPr/>
              </a:pPr>
              <a:t>‹#›</a:t>
            </a:fld>
            <a:endParaRPr lang="fr-FR" sz="800">
              <a:solidFill>
                <a:srgbClr val="A6A6A6"/>
              </a:solidFill>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5" name="Content Placeholder 2"/>
          <p:cNvSpPr>
            <a:spLocks noGrp="1"/>
          </p:cNvSpPr>
          <p:nvPr>
            <p:ph sz="half" idx="10"/>
          </p:nvPr>
        </p:nvSpPr>
        <p:spPr>
          <a:xfrm>
            <a:off x="685800" y="1143000"/>
            <a:ext cx="8035131" cy="5334000"/>
          </a:xfrm>
        </p:spPr>
        <p:txBody>
          <a:bodyPr/>
          <a:lstStyle>
            <a:lvl1pPr>
              <a:lnSpc>
                <a:spcPct val="100000"/>
              </a:lnSpc>
              <a:spcBef>
                <a:spcPts val="3000"/>
              </a:spcBef>
              <a:defRPr sz="2000" b="1">
                <a:latin typeface="Verdana" pitchFamily="34" charset="0"/>
                <a:ea typeface="Verdana" pitchFamily="34" charset="0"/>
                <a:cs typeface="Verdana" pitchFamily="34" charset="0"/>
              </a:defRPr>
            </a:lvl1pPr>
            <a:lvl2pPr>
              <a:lnSpc>
                <a:spcPct val="100000"/>
              </a:lnSpc>
              <a:spcBef>
                <a:spcPts val="900"/>
              </a:spcBef>
              <a:spcAft>
                <a:spcPts val="0"/>
              </a:spcAft>
              <a:defRPr sz="1800">
                <a:latin typeface="Verdana" pitchFamily="34" charset="0"/>
                <a:ea typeface="Verdana" pitchFamily="34" charset="0"/>
                <a:cs typeface="Verdana" pitchFamily="34" charset="0"/>
              </a:defRPr>
            </a:lvl2pPr>
            <a:lvl3pPr marL="1200150" indent="-285750">
              <a:spcBef>
                <a:spcPts val="9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896086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F5BED25-735D-4499-9461-763DC73DA03D}" type="slidenum">
              <a:rPr lang="en-US" sz="800">
                <a:solidFill>
                  <a:srgbClr val="A6A6A6"/>
                </a:solidFill>
              </a:rPr>
              <a:pPr algn="r">
                <a:defRPr/>
              </a:pPr>
              <a:t>‹#›</a:t>
            </a:fld>
            <a:endParaRPr lang="fr-FR" sz="800">
              <a:solidFill>
                <a:srgbClr val="A6A6A6"/>
              </a:solidFill>
            </a:endParaRPr>
          </a:p>
        </p:txBody>
      </p:sp>
      <p:sp>
        <p:nvSpPr>
          <p:cNvPr id="3" name="Content Placeholder 2"/>
          <p:cNvSpPr>
            <a:spLocks noGrp="1"/>
          </p:cNvSpPr>
          <p:nvPr>
            <p:ph sz="half" idx="1"/>
          </p:nvPr>
        </p:nvSpPr>
        <p:spPr>
          <a:xfrm>
            <a:off x="7620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bwMode="gray">
          <a:xfrm>
            <a:off x="152400" y="76200"/>
            <a:ext cx="8763000" cy="533400"/>
          </a:xfrm>
          <a:prstGeom prst="rect">
            <a:avLst/>
          </a:prstGeom>
        </p:spPr>
        <p:txBody>
          <a:bodyPr anchor="ctr" anchorCtr="0"/>
          <a:lstStyle>
            <a:lvl1pPr algn="l">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14124412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5" name="Title 1"/>
          <p:cNvSpPr>
            <a:spLocks noGrp="1"/>
          </p:cNvSpPr>
          <p:nvPr>
            <p:ph type="title"/>
          </p:nvPr>
        </p:nvSpPr>
        <p:spPr bwMode="auto">
          <a:xfrm>
            <a:off x="152400" y="76200"/>
            <a:ext cx="8763000"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191345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iz Intro">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5819775" y="268288"/>
            <a:ext cx="184150" cy="307975"/>
          </a:xfrm>
          <a:prstGeom prst="rect">
            <a:avLst/>
          </a:prstGeom>
          <a:noFill/>
          <a:ln>
            <a:noFill/>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ea typeface="+mn-ea"/>
              <a:cs typeface="Arial" pitchFamily="34" charset="0"/>
            </a:endParaRPr>
          </a:p>
        </p:txBody>
      </p:sp>
      <p:grpSp>
        <p:nvGrpSpPr>
          <p:cNvPr id="4" name="Group 7"/>
          <p:cNvGrpSpPr>
            <a:grpSpLocks/>
          </p:cNvGrpSpPr>
          <p:nvPr userDrawn="1"/>
        </p:nvGrpSpPr>
        <p:grpSpPr bwMode="auto">
          <a:xfrm>
            <a:off x="2879725" y="2641600"/>
            <a:ext cx="3384550" cy="1574800"/>
            <a:chOff x="2123728" y="2641848"/>
            <a:chExt cx="3382984" cy="1574304"/>
          </a:xfrm>
        </p:grpSpPr>
        <p:sp>
          <p:nvSpPr>
            <p:cNvPr id="5" name="TextBox 4"/>
            <p:cNvSpPr txBox="1">
              <a:spLocks noChangeArrowheads="1"/>
            </p:cNvSpPr>
            <p:nvPr userDrawn="1"/>
          </p:nvSpPr>
          <p:spPr bwMode="auto">
            <a:xfrm>
              <a:off x="3637502" y="2829114"/>
              <a:ext cx="1869210" cy="11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r" eaLnBrk="1" hangingPunct="1">
                <a:defRPr/>
              </a:pPr>
              <a:r>
                <a:rPr lang="en-US" sz="7200" smtClean="0">
                  <a:latin typeface="Calibri" pitchFamily="34" charset="0"/>
                  <a:cs typeface="Arial" pitchFamily="34" charset="0"/>
                </a:rPr>
                <a:t>Quiz</a:t>
              </a:r>
            </a:p>
          </p:txBody>
        </p:sp>
        <p:pic>
          <p:nvPicPr>
            <p:cNvPr id="6" name="Picture 2" descr="C:\Users\ochem\AppData\Local\Temp\Rar$DR28.624\AdaCoreU Package\icons\quiz.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3728" y="2641848"/>
              <a:ext cx="1574304" cy="157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Tree>
    <p:extLst>
      <p:ext uri="{BB962C8B-B14F-4D97-AF65-F5344CB8AC3E}">
        <p14:creationId xmlns:p14="http://schemas.microsoft.com/office/powerpoint/2010/main" val="20915916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iz Yes No">
    <p:spTree>
      <p:nvGrpSpPr>
        <p:cNvPr id="1" name=""/>
        <p:cNvGrpSpPr/>
        <p:nvPr/>
      </p:nvGrpSpPr>
      <p:grpSpPr>
        <a:xfrm>
          <a:off x="0" y="0"/>
          <a:ext cx="0" cy="0"/>
          <a:chOff x="0" y="0"/>
          <a:chExt cx="0" cy="0"/>
        </a:xfrm>
      </p:grpSpPr>
      <p:pic>
        <p:nvPicPr>
          <p:cNvPr id="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userDrawn="1"/>
        </p:nvGrpSpPr>
        <p:grpSpPr>
          <a:xfrm>
            <a:off x="7693278" y="254665"/>
            <a:ext cx="911170" cy="477837"/>
            <a:chOff x="7693278" y="114301"/>
            <a:chExt cx="911170" cy="477837"/>
          </a:xfrm>
        </p:grpSpPr>
        <p:sp>
          <p:nvSpPr>
            <p:cNvPr id="4" name="TextBox 3"/>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6"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userDrawn="1"/>
        </p:nvGrpSpPr>
        <p:grpSpPr>
          <a:xfrm>
            <a:off x="6443663" y="252283"/>
            <a:ext cx="993017" cy="482600"/>
            <a:chOff x="6443663" y="111919"/>
            <a:chExt cx="993017" cy="482600"/>
          </a:xfrm>
        </p:grpSpPr>
        <p:sp>
          <p:nvSpPr>
            <p:cNvPr id="3" name="TextBox 2"/>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7" name="Picture 9" descr="correc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9"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
        <p:nvSpPr>
          <p:cNvPr id="1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79570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iz No">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4"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24"/>
          <p:cNvGrpSpPr/>
          <p:nvPr userDrawn="1"/>
        </p:nvGrpSpPr>
        <p:grpSpPr>
          <a:xfrm>
            <a:off x="7693278" y="254665"/>
            <a:ext cx="911170" cy="477837"/>
            <a:chOff x="7693278" y="114301"/>
            <a:chExt cx="911170" cy="477837"/>
          </a:xfrm>
        </p:grpSpPr>
        <p:sp>
          <p:nvSpPr>
            <p:cNvPr id="26" name="TextBox 25"/>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27"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0"/>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2"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039787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Yes">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Group 28"/>
          <p:cNvGrpSpPr/>
          <p:nvPr userDrawn="1"/>
        </p:nvGrpSpPr>
        <p:grpSpPr>
          <a:xfrm>
            <a:off x="6443663" y="252283"/>
            <a:ext cx="993017" cy="482600"/>
            <a:chOff x="6443663" y="111919"/>
            <a:chExt cx="993017" cy="482600"/>
          </a:xfrm>
        </p:grpSpPr>
        <p:sp>
          <p:nvSpPr>
            <p:cNvPr id="30" name="TextBox 29"/>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31" name="Picture 9" descr="correc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TextBox 31"/>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8823229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143000"/>
            <a:ext cx="7848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5" r:id="rId6"/>
    <p:sldLayoutId id="2147483986" r:id="rId7"/>
    <p:sldLayoutId id="2147483987" r:id="rId8"/>
    <p:sldLayoutId id="2147483988" r:id="rId9"/>
    <p:sldLayoutId id="2147483989" r:id="rId10"/>
  </p:sldLayoutIdLst>
  <p:timing>
    <p:tnLst>
      <p:par>
        <p:cTn id="1" dur="indefinite" restart="never" nodeType="tmRoot"/>
      </p:par>
    </p:tnLst>
  </p:timing>
  <p:txStyles>
    <p:titleStyle>
      <a:lvl1pPr algn="l" rtl="0" eaLnBrk="0" fontAlgn="base" hangingPunct="0">
        <a:spcBef>
          <a:spcPct val="0"/>
        </a:spcBef>
        <a:spcAft>
          <a:spcPct val="0"/>
        </a:spcAft>
        <a:defRPr sz="1600" b="1">
          <a:solidFill>
            <a:schemeClr val="bg1"/>
          </a:solidFill>
          <a:latin typeface="+mj-lt"/>
          <a:ea typeface="+mj-ea"/>
          <a:cs typeface="+mj-cs"/>
        </a:defRPr>
      </a:lvl1pPr>
      <a:lvl2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2pPr>
      <a:lvl3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3pPr>
      <a:lvl4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4pPr>
      <a:lvl5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5pPr>
      <a:lvl6pPr marL="457200" algn="l" rtl="0" eaLnBrk="1" fontAlgn="base" hangingPunct="1">
        <a:spcBef>
          <a:spcPct val="0"/>
        </a:spcBef>
        <a:spcAft>
          <a:spcPct val="0"/>
        </a:spcAft>
        <a:defRPr sz="2400" b="1">
          <a:solidFill>
            <a:srgbClr val="3377A9"/>
          </a:solidFill>
          <a:latin typeface="Verdana" pitchFamily="34" charset="0"/>
        </a:defRPr>
      </a:lvl6pPr>
      <a:lvl7pPr marL="914400" algn="l" rtl="0" eaLnBrk="1" fontAlgn="base" hangingPunct="1">
        <a:spcBef>
          <a:spcPct val="0"/>
        </a:spcBef>
        <a:spcAft>
          <a:spcPct val="0"/>
        </a:spcAft>
        <a:defRPr sz="2400" b="1">
          <a:solidFill>
            <a:srgbClr val="3377A9"/>
          </a:solidFill>
          <a:latin typeface="Verdana" pitchFamily="34" charset="0"/>
        </a:defRPr>
      </a:lvl7pPr>
      <a:lvl8pPr marL="1371600" algn="l" rtl="0" eaLnBrk="1" fontAlgn="base" hangingPunct="1">
        <a:spcBef>
          <a:spcPct val="0"/>
        </a:spcBef>
        <a:spcAft>
          <a:spcPct val="0"/>
        </a:spcAft>
        <a:defRPr sz="2400" b="1">
          <a:solidFill>
            <a:srgbClr val="3377A9"/>
          </a:solidFill>
          <a:latin typeface="Verdana" pitchFamily="34" charset="0"/>
        </a:defRPr>
      </a:lvl8pPr>
      <a:lvl9pPr marL="1828800" algn="l" rtl="0" eaLnBrk="1" fontAlgn="base" hangingPunct="1">
        <a:spcBef>
          <a:spcPct val="0"/>
        </a:spcBef>
        <a:spcAft>
          <a:spcPct val="0"/>
        </a:spcAft>
        <a:defRPr sz="2400" b="1">
          <a:solidFill>
            <a:srgbClr val="3377A9"/>
          </a:solidFill>
          <a:latin typeface="Verdana" pitchFamily="34" charset="0"/>
        </a:defRPr>
      </a:lvl9pPr>
    </p:titleStyle>
    <p:bodyStyle>
      <a:lvl1pPr marL="342900" indent="-342900" algn="l" rtl="0" eaLnBrk="0" fontAlgn="base" hangingPunct="0">
        <a:lnSpc>
          <a:spcPct val="100000"/>
        </a:lnSpc>
        <a:spcBef>
          <a:spcPts val="600"/>
        </a:spcBef>
        <a:spcAft>
          <a:spcPct val="0"/>
        </a:spcAft>
        <a:buClr>
          <a:srgbClr val="404040"/>
        </a:buClr>
        <a:buChar char="•"/>
        <a:defRPr sz="2000" b="1">
          <a:solidFill>
            <a:srgbClr val="404040"/>
          </a:solidFill>
          <a:latin typeface="Verdana" pitchFamily="34" charset="0"/>
          <a:ea typeface="Verdana" pitchFamily="34" charset="0"/>
          <a:cs typeface="Verdana" pitchFamily="34" charset="0"/>
        </a:defRPr>
      </a:lvl1pPr>
      <a:lvl2pPr marL="742950" indent="-28575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2pPr>
      <a:lvl3pPr marL="1143000" indent="-22860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5pPr>
      <a:lvl6pPr marL="2514600" indent="-228600" algn="l" rtl="0" eaLnBrk="1" fontAlgn="base" hangingPunct="1">
        <a:spcBef>
          <a:spcPct val="20000"/>
        </a:spcBef>
        <a:spcAft>
          <a:spcPct val="0"/>
        </a:spcAft>
        <a:buFont typeface="Times" pitchFamily="18" charset="0"/>
        <a:buChar char="•"/>
        <a:defRPr sz="1200">
          <a:solidFill>
            <a:schemeClr val="tx1"/>
          </a:solidFill>
          <a:latin typeface="+mn-lt"/>
        </a:defRPr>
      </a:lvl6pPr>
      <a:lvl7pPr marL="2971800" indent="-228600" algn="l" rtl="0" eaLnBrk="1" fontAlgn="base" hangingPunct="1">
        <a:spcBef>
          <a:spcPct val="20000"/>
        </a:spcBef>
        <a:spcAft>
          <a:spcPct val="0"/>
        </a:spcAft>
        <a:buFont typeface="Times" pitchFamily="18" charset="0"/>
        <a:buChar char="•"/>
        <a:defRPr sz="1200">
          <a:solidFill>
            <a:schemeClr val="tx1"/>
          </a:solidFill>
          <a:latin typeface="+mn-lt"/>
        </a:defRPr>
      </a:lvl7pPr>
      <a:lvl8pPr marL="3429000" indent="-228600" algn="l" rtl="0" eaLnBrk="1" fontAlgn="base" hangingPunct="1">
        <a:spcBef>
          <a:spcPct val="20000"/>
        </a:spcBef>
        <a:spcAft>
          <a:spcPct val="0"/>
        </a:spcAft>
        <a:buFont typeface="Times" pitchFamily="18" charset="0"/>
        <a:buChar char="•"/>
        <a:defRPr sz="1200">
          <a:solidFill>
            <a:schemeClr val="tx1"/>
          </a:solidFill>
          <a:latin typeface="+mn-lt"/>
        </a:defRPr>
      </a:lvl8pPr>
      <a:lvl9pPr marL="3886200" indent="-228600" algn="l" rtl="0" eaLnBrk="1" fontAlgn="base" hangingPunct="1">
        <a:spcBef>
          <a:spcPct val="20000"/>
        </a:spcBef>
        <a:spcAft>
          <a:spcPct val="0"/>
        </a:spcAft>
        <a:buFont typeface="Times" pitchFamily="18"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Analysis</a:t>
            </a:r>
            <a:endParaRPr lang="en-US" dirty="0"/>
          </a:p>
        </p:txBody>
      </p:sp>
      <p:sp>
        <p:nvSpPr>
          <p:cNvPr id="3" name="Content Placeholder 2"/>
          <p:cNvSpPr>
            <a:spLocks noGrp="1"/>
          </p:cNvSpPr>
          <p:nvPr>
            <p:ph sz="half" idx="10"/>
          </p:nvPr>
        </p:nvSpPr>
        <p:spPr/>
        <p:txBody>
          <a:bodyPr/>
          <a:lstStyle/>
          <a:p>
            <a:r>
              <a:rPr lang="en-US" dirty="0" smtClean="0"/>
              <a:t>Data Dependency Contracts</a:t>
            </a:r>
          </a:p>
          <a:p>
            <a:r>
              <a:rPr lang="en-US" dirty="0" smtClean="0"/>
              <a:t>Flow Dependency Contracts</a:t>
            </a:r>
          </a:p>
          <a:p>
            <a:r>
              <a:rPr lang="en-US" dirty="0" smtClean="0"/>
              <a:t>Synthesized Contracts</a:t>
            </a:r>
          </a:p>
          <a:p>
            <a:r>
              <a:rPr lang="en-US" dirty="0" smtClean="0"/>
              <a:t>Shortcomings</a:t>
            </a:r>
          </a:p>
          <a:p>
            <a:pPr marL="0" indent="0">
              <a:buNone/>
            </a:pPr>
            <a:endParaRPr lang="en-US" dirty="0"/>
          </a:p>
        </p:txBody>
      </p:sp>
      <p:pic>
        <p:nvPicPr>
          <p:cNvPr id="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5976" y="3717032"/>
            <a:ext cx="4029366" cy="268360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4800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fr-FR" dirty="0" smtClean="0"/>
              <a:t>Flow Annotations Example Context</a:t>
            </a:r>
            <a:endParaRPr lang="en-US" dirty="0"/>
          </a:p>
        </p:txBody>
      </p:sp>
      <p:sp>
        <p:nvSpPr>
          <p:cNvPr id="5" name="TextBox 4"/>
          <p:cNvSpPr txBox="1"/>
          <p:nvPr/>
        </p:nvSpPr>
        <p:spPr>
          <a:xfrm>
            <a:off x="1043608" y="1124744"/>
            <a:ext cx="7029488" cy="3221395"/>
          </a:xfrm>
          <a:prstGeom prst="rect">
            <a:avLst/>
          </a:prstGeom>
          <a:noFill/>
        </p:spPr>
        <p:txBody>
          <a:bodyPr wrap="none" rtlCol="0">
            <a:spAutoFit/>
          </a:bodyPr>
          <a:lstStyle/>
          <a:p>
            <a:pPr fontAlgn="auto">
              <a:spcBef>
                <a:spcPts val="0"/>
              </a:spcBef>
              <a:spcAft>
                <a:spcPts val="0"/>
              </a:spcAft>
              <a:defRPr/>
            </a:pPr>
            <a:r>
              <a:rPr lang="en-GB" sz="1600" noProof="1" smtClean="0">
                <a:latin typeface="Consolas" panose="020B0609020204030204" pitchFamily="49" charset="0"/>
                <a:ea typeface="Source Code Pro" panose="020B0509030403020204" pitchFamily="49" charset="0"/>
              </a:rPr>
              <a:t>X : Natural;</a:t>
            </a:r>
          </a:p>
          <a:p>
            <a:pPr fontAlgn="auto">
              <a:spcBef>
                <a:spcPts val="0"/>
              </a:spcBef>
              <a:spcAft>
                <a:spcPts val="0"/>
              </a:spcAft>
              <a:defRPr/>
            </a:pPr>
            <a:endParaRPr lang="en-GB" sz="1600" b="1" noProof="1" smtClean="0">
              <a:latin typeface="Consolas" panose="020B0609020204030204" pitchFamily="49" charset="0"/>
              <a:ea typeface="Source Code Pro" panose="020B0509030403020204" pitchFamily="49" charset="0"/>
            </a:endParaRPr>
          </a:p>
          <a:p>
            <a:pPr fontAlgn="auto">
              <a:spcBef>
                <a:spcPts val="0"/>
              </a:spcBef>
              <a:spcAft>
                <a:spcPts val="0"/>
              </a:spcAft>
              <a:defRPr/>
            </a:pPr>
            <a:r>
              <a:rPr lang="en-GB" sz="1600" b="1" noProof="1" smtClean="0">
                <a:latin typeface="Consolas" panose="020B0609020204030204" pitchFamily="49" charset="0"/>
                <a:ea typeface="Source Code Pro" panose="020B0509030403020204" pitchFamily="49" charset="0"/>
              </a:rPr>
              <a:t>procedure</a:t>
            </a:r>
            <a:r>
              <a:rPr lang="en-GB" sz="1600" noProof="1" smtClean="0">
                <a:latin typeface="Consolas" panose="020B0609020204030204" pitchFamily="49" charset="0"/>
                <a:ea typeface="Source Code Pro" panose="020B0509030403020204" pitchFamily="49" charset="0"/>
              </a:rPr>
              <a:t> Set_X_To_Zero </a:t>
            </a:r>
            <a:r>
              <a:rPr lang="en-GB" sz="1600" b="1" noProof="1" smtClean="0">
                <a:latin typeface="Consolas" panose="020B0609020204030204" pitchFamily="49" charset="0"/>
                <a:ea typeface="Source Code Pro" panose="020B0509030403020204" pitchFamily="49" charset="0"/>
              </a:rPr>
              <a:t>with</a:t>
            </a:r>
          </a:p>
          <a:p>
            <a:pPr fontAlgn="auto">
              <a:spcBef>
                <a:spcPts val="400"/>
              </a:spcBef>
              <a:spcAft>
                <a:spcPts val="0"/>
              </a:spcAft>
              <a:defRPr/>
            </a:pPr>
            <a:r>
              <a:rPr lang="en-GB" sz="1600" noProof="1" smtClean="0">
                <a:latin typeface="Consolas" panose="020B0609020204030204" pitchFamily="49" charset="0"/>
                <a:ea typeface="Source Code Pro" panose="020B0509030403020204" pitchFamily="49" charset="0"/>
              </a:rPr>
              <a:t>   -- Value of X is changed by this procedure, and</a:t>
            </a:r>
          </a:p>
          <a:p>
            <a:pPr fontAlgn="auto">
              <a:spcBef>
                <a:spcPts val="400"/>
              </a:spcBef>
              <a:spcAft>
                <a:spcPts val="0"/>
              </a:spcAft>
              <a:defRPr/>
            </a:pPr>
            <a:r>
              <a:rPr lang="en-GB" sz="1600" noProof="1" smtClean="0">
                <a:latin typeface="Consolas" panose="020B0609020204030204" pitchFamily="49" charset="0"/>
                <a:ea typeface="Source Code Pro" panose="020B0509030403020204" pitchFamily="49" charset="0"/>
              </a:rPr>
              <a:t>   -- X is an output of this procedure, and</a:t>
            </a:r>
          </a:p>
          <a:p>
            <a:pPr fontAlgn="auto">
              <a:spcBef>
                <a:spcPts val="400"/>
              </a:spcBef>
              <a:spcAft>
                <a:spcPts val="0"/>
              </a:spcAft>
              <a:defRPr/>
            </a:pPr>
            <a:r>
              <a:rPr lang="en-GB" sz="1600" noProof="1" smtClean="0">
                <a:latin typeface="Consolas" panose="020B0609020204030204" pitchFamily="49" charset="0"/>
                <a:ea typeface="Source Code Pro" panose="020B0509030403020204" pitchFamily="49" charset="0"/>
              </a:rPr>
              <a:t>   -- X is not an input to the procedure.</a:t>
            </a:r>
          </a:p>
          <a:p>
            <a:pPr fontAlgn="auto">
              <a:spcBef>
                <a:spcPts val="1800"/>
              </a:spcBef>
              <a:spcAft>
                <a:spcPts val="0"/>
              </a:spcAft>
              <a:defRPr/>
            </a:pPr>
            <a:r>
              <a:rPr lang="en-GB" sz="1600" noProof="1" smtClean="0">
                <a:latin typeface="Consolas" panose="020B0609020204030204" pitchFamily="49" charset="0"/>
                <a:ea typeface="Source Code Pro" panose="020B0509030403020204" pitchFamily="49" charset="0"/>
              </a:rPr>
              <a:t>   -- Value of X after the call depends on no other inputs.</a:t>
            </a:r>
          </a:p>
          <a:p>
            <a:pPr fontAlgn="auto">
              <a:spcBef>
                <a:spcPts val="1800"/>
              </a:spcBef>
              <a:spcAft>
                <a:spcPts val="0"/>
              </a:spcAft>
              <a:defRPr/>
            </a:pPr>
            <a:r>
              <a:rPr lang="en-GB" sz="1600" noProof="1" smtClean="0">
                <a:latin typeface="Consolas" panose="020B0609020204030204" pitchFamily="49" charset="0"/>
                <a:ea typeface="Source Code Pro" panose="020B0509030403020204" pitchFamily="49" charset="0"/>
              </a:rPr>
              <a:t>   -- Value of X will be zero after this procedure is called.</a:t>
            </a:r>
          </a:p>
          <a:p>
            <a:pPr fontAlgn="auto">
              <a:spcBef>
                <a:spcPts val="600"/>
              </a:spcBef>
              <a:spcAft>
                <a:spcPts val="0"/>
              </a:spcAft>
              <a:defRPr/>
            </a:pPr>
            <a:r>
              <a:rPr lang="en-GB" sz="1600" noProof="1">
                <a:latin typeface="Consolas" panose="020B0609020204030204" pitchFamily="49" charset="0"/>
                <a:ea typeface="Source Code Pro" panose="020B0509030403020204" pitchFamily="49" charset="0"/>
              </a:rPr>
              <a:t> </a:t>
            </a:r>
            <a:r>
              <a:rPr lang="en-GB" sz="1600" noProof="1" smtClean="0">
                <a:latin typeface="Consolas" panose="020B0609020204030204" pitchFamily="49" charset="0"/>
                <a:ea typeface="Source Code Pro" panose="020B0509030403020204" pitchFamily="49" charset="0"/>
              </a:rPr>
              <a:t>  Post =&gt; (X = 0);</a:t>
            </a:r>
          </a:p>
          <a:p>
            <a:endParaRPr lang="en-GB" sz="1600" i="0" kern="1200" noProof="1" smtClean="0">
              <a:solidFill>
                <a:schemeClr val="accent1"/>
              </a:solidFill>
              <a:latin typeface="Consolas" panose="020B0609020204030204" pitchFamily="49" charset="0"/>
              <a:ea typeface="Source Code Pro" panose="020B0509030403020204" pitchFamily="49" charset="0"/>
            </a:endParaRPr>
          </a:p>
        </p:txBody>
      </p:sp>
      <p:sp>
        <p:nvSpPr>
          <p:cNvPr id="6" name="TextBox 5"/>
          <p:cNvSpPr txBox="1"/>
          <p:nvPr/>
        </p:nvSpPr>
        <p:spPr>
          <a:xfrm>
            <a:off x="2531529" y="4339069"/>
            <a:ext cx="4351128"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b="1" i="0" kern="1200" dirty="0" smtClean="0"/>
              <a:t>We will say all this explicitly and </a:t>
            </a:r>
            <a:r>
              <a:rPr lang="en-US" sz="1600" b="1" i="1" kern="1200" dirty="0" smtClean="0"/>
              <a:t>verifiably</a:t>
            </a:r>
          </a:p>
        </p:txBody>
      </p:sp>
      <p:sp>
        <p:nvSpPr>
          <p:cNvPr id="4" name="Rectangle 3"/>
          <p:cNvSpPr/>
          <p:nvPr/>
        </p:nvSpPr>
        <p:spPr>
          <a:xfrm>
            <a:off x="1187624" y="5088086"/>
            <a:ext cx="3124573" cy="1077218"/>
          </a:xfrm>
          <a:prstGeom prst="rect">
            <a:avLst/>
          </a:prstGeom>
          <a:noFill/>
        </p:spPr>
        <p:txBody>
          <a:bodyPr wrap="none" rtlCol="0">
            <a:spAutoFit/>
          </a:bodyPr>
          <a:lstStyle/>
          <a:p>
            <a:pPr fontAlgn="auto">
              <a:spcBef>
                <a:spcPts val="0"/>
              </a:spcBef>
              <a:spcAft>
                <a:spcPts val="0"/>
              </a:spcAft>
            </a:pPr>
            <a:r>
              <a:rPr lang="en-US" sz="1600" b="1" noProof="1" smtClean="0">
                <a:latin typeface="Consolas" panose="020B0609020204030204" pitchFamily="49" charset="0"/>
                <a:ea typeface="Source Code Pro" panose="020B0509030403020204" pitchFamily="49" charset="0"/>
              </a:rPr>
              <a:t>procedure </a:t>
            </a:r>
            <a:r>
              <a:rPr lang="en-US" sz="1600" noProof="1" smtClean="0">
                <a:latin typeface="Consolas" panose="020B0609020204030204" pitchFamily="49" charset="0"/>
                <a:ea typeface="Source Code Pro" panose="020B0509030403020204" pitchFamily="49" charset="0"/>
              </a:rPr>
              <a:t>Set_X_To_Zero </a:t>
            </a:r>
            <a:r>
              <a:rPr lang="en-US" sz="1600" b="1" noProof="1" smtClean="0">
                <a:latin typeface="Consolas" panose="020B0609020204030204" pitchFamily="49" charset="0"/>
                <a:ea typeface="Source Code Pro" panose="020B0509030403020204" pitchFamily="49" charset="0"/>
              </a:rPr>
              <a:t>is</a:t>
            </a:r>
          </a:p>
          <a:p>
            <a:pPr fontAlgn="auto">
              <a:spcBef>
                <a:spcPts val="0"/>
              </a:spcBef>
              <a:spcAft>
                <a:spcPts val="0"/>
              </a:spcAft>
            </a:pPr>
            <a:r>
              <a:rPr lang="en-US" sz="1600" b="1" noProof="1" smtClean="0">
                <a:latin typeface="Consolas" panose="020B0609020204030204" pitchFamily="49" charset="0"/>
                <a:ea typeface="Source Code Pro" panose="020B0509030403020204" pitchFamily="49" charset="0"/>
              </a:rPr>
              <a:t>begin</a:t>
            </a:r>
          </a:p>
          <a:p>
            <a:pPr fontAlgn="auto">
              <a:spcBef>
                <a:spcPts val="0"/>
              </a:spcBef>
              <a:spcAft>
                <a:spcPts val="0"/>
              </a:spcAft>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X := 0;</a:t>
            </a:r>
          </a:p>
          <a:p>
            <a:pPr fontAlgn="auto">
              <a:spcBef>
                <a:spcPts val="0"/>
              </a:spcBef>
              <a:spcAft>
                <a:spcPts val="0"/>
              </a:spcAft>
            </a:pPr>
            <a:r>
              <a:rPr lang="en-US" sz="1600" b="1" noProof="1" smtClean="0">
                <a:latin typeface="Consolas" panose="020B0609020204030204" pitchFamily="49" charset="0"/>
                <a:ea typeface="Source Code Pro" panose="020B0509030403020204" pitchFamily="49" charset="0"/>
              </a:rPr>
              <a:t>end </a:t>
            </a:r>
            <a:r>
              <a:rPr lang="en-US" sz="1600" noProof="1" smtClean="0">
                <a:latin typeface="Consolas" panose="020B0609020204030204" pitchFamily="49" charset="0"/>
                <a:ea typeface="Source Code Pro" panose="020B0509030403020204" pitchFamily="49" charset="0"/>
              </a:rPr>
              <a:t>Set_X_To_Zero;</a:t>
            </a:r>
            <a:endParaRPr lang="en-US" sz="16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230040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1809946"/>
            <a:ext cx="460628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Flow Analysis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Data Dependency Contracts</a:t>
            </a:r>
          </a:p>
          <a:p>
            <a:r>
              <a:rPr lang="en-US" dirty="0" smtClean="0"/>
              <a:t>Flow Dependency Contracts</a:t>
            </a:r>
          </a:p>
          <a:p>
            <a:r>
              <a:rPr lang="en-US" dirty="0" smtClean="0"/>
              <a:t>Synthesized Contracts</a:t>
            </a:r>
          </a:p>
          <a:p>
            <a:r>
              <a:rPr lang="en-US" dirty="0" smtClean="0"/>
              <a:t>Shortcomings</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2426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Dependency” Contracts</a:t>
            </a:r>
            <a:endParaRPr lang="en-US" dirty="0"/>
          </a:p>
        </p:txBody>
      </p:sp>
      <p:sp>
        <p:nvSpPr>
          <p:cNvPr id="3" name="Content Placeholder 2"/>
          <p:cNvSpPr>
            <a:spLocks noGrp="1"/>
          </p:cNvSpPr>
          <p:nvPr>
            <p:ph sz="half" idx="10"/>
          </p:nvPr>
        </p:nvSpPr>
        <p:spPr/>
        <p:txBody>
          <a:bodyPr/>
          <a:lstStyle/>
          <a:p>
            <a:r>
              <a:rPr lang="en-US" dirty="0" smtClean="0"/>
              <a:t>Specify the </a:t>
            </a:r>
            <a:r>
              <a:rPr lang="en-US" dirty="0"/>
              <a:t>global </a:t>
            </a:r>
            <a:r>
              <a:rPr lang="en-US" dirty="0" smtClean="0"/>
              <a:t>data read or written by the body</a:t>
            </a:r>
          </a:p>
          <a:p>
            <a:r>
              <a:rPr lang="en-US" dirty="0" smtClean="0"/>
              <a:t>When combined with the formal parameter profile, all inputs and outputs are completely specified</a:t>
            </a:r>
          </a:p>
          <a:p>
            <a:r>
              <a:rPr lang="en-US" altLang="fr-FR" dirty="0" smtClean="0">
                <a:ea typeface="ＭＳ Ｐゴシック" panose="020B0600070205080204" pitchFamily="34" charset="-128"/>
              </a:rPr>
              <a:t>Verified to ensure complete and correct</a:t>
            </a:r>
          </a:p>
          <a:p>
            <a:pPr lvl="1"/>
            <a:r>
              <a:rPr lang="en-US" altLang="fr-FR" dirty="0" smtClean="0">
                <a:ea typeface="ＭＳ Ｐゴシック" panose="020B0600070205080204" pitchFamily="34" charset="-128"/>
              </a:rPr>
              <a:t>No </a:t>
            </a:r>
            <a:r>
              <a:rPr lang="en-US" altLang="fr-FR" dirty="0">
                <a:ea typeface="ＭＳ Ｐゴシック" panose="020B0600070205080204" pitchFamily="34" charset="-128"/>
              </a:rPr>
              <a:t>accessed globals are </a:t>
            </a:r>
            <a:r>
              <a:rPr lang="en-US" altLang="fr-FR" dirty="0" smtClean="0">
                <a:ea typeface="ＭＳ Ｐゴシック" panose="020B0600070205080204" pitchFamily="34" charset="-128"/>
              </a:rPr>
              <a:t>left unmentioned</a:t>
            </a:r>
          </a:p>
          <a:p>
            <a:pPr lvl="1"/>
            <a:r>
              <a:rPr lang="en-US" altLang="fr-FR" dirty="0" smtClean="0">
                <a:ea typeface="ＭＳ Ｐゴシック" panose="020B0600070205080204" pitchFamily="34" charset="-128"/>
              </a:rPr>
              <a:t>Formals &amp; </a:t>
            </a:r>
            <a:r>
              <a:rPr lang="en-US" altLang="fr-FR" dirty="0" err="1" smtClean="0">
                <a:ea typeface="ＭＳ Ｐゴシック" panose="020B0600070205080204" pitchFamily="34" charset="-128"/>
              </a:rPr>
              <a:t>globals</a:t>
            </a:r>
            <a:r>
              <a:rPr lang="en-US" altLang="fr-FR" dirty="0" smtClean="0">
                <a:ea typeface="ＭＳ Ｐゴシック" panose="020B0600070205080204" pitchFamily="34" charset="-128"/>
              </a:rPr>
              <a:t> are actually used/affected as specified</a:t>
            </a:r>
          </a:p>
          <a:p>
            <a:pPr lvl="1"/>
            <a:r>
              <a:rPr lang="en-US" altLang="fr-FR" dirty="0" smtClean="0">
                <a:ea typeface="ＭＳ Ｐゴシック" panose="020B0600070205080204" pitchFamily="34" charset="-128"/>
              </a:rPr>
              <a:t>Global inputs are fully initialized before read</a:t>
            </a:r>
          </a:p>
          <a:p>
            <a:pPr lvl="1"/>
            <a:r>
              <a:rPr lang="en-US" altLang="fr-FR" dirty="0" smtClean="0">
                <a:ea typeface="ＭＳ Ｐゴシック" panose="020B0600070205080204" pitchFamily="34" charset="-128"/>
              </a:rPr>
              <a:t>All values written to global outputs are used</a:t>
            </a:r>
          </a:p>
          <a:p>
            <a:pPr lvl="1"/>
            <a:r>
              <a:rPr lang="en-US" altLang="fr-FR" dirty="0" smtClean="0">
                <a:ea typeface="ＭＳ Ｐゴシック" panose="020B0600070205080204" pitchFamily="34" charset="-128"/>
              </a:rPr>
              <a:t>Global outputs are completely assigned, if not also inputs</a:t>
            </a:r>
          </a:p>
          <a:p>
            <a:r>
              <a:rPr lang="en-US" dirty="0" smtClean="0"/>
              <a:t>Defined by </a:t>
            </a:r>
            <a:r>
              <a:rPr lang="en-US" dirty="0"/>
              <a:t>a</a:t>
            </a:r>
            <a:r>
              <a:rPr lang="en-US" dirty="0" smtClean="0"/>
              <a:t>spect </a:t>
            </a:r>
            <a:r>
              <a:rPr lang="en-US" dirty="0"/>
              <a:t>named “Global”</a:t>
            </a:r>
          </a:p>
        </p:txBody>
      </p:sp>
    </p:spTree>
    <p:extLst>
      <p:ext uri="{BB962C8B-B14F-4D97-AF65-F5344CB8AC3E}">
        <p14:creationId xmlns:p14="http://schemas.microsoft.com/office/powerpoint/2010/main" val="1821926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“Global” Variables, Specifically?</a:t>
            </a:r>
            <a:endParaRPr lang="en-US" dirty="0"/>
          </a:p>
        </p:txBody>
      </p:sp>
      <p:sp>
        <p:nvSpPr>
          <p:cNvPr id="3" name="Content Placeholder 2"/>
          <p:cNvSpPr>
            <a:spLocks noGrp="1"/>
          </p:cNvSpPr>
          <p:nvPr>
            <p:ph sz="half" idx="10"/>
          </p:nvPr>
        </p:nvSpPr>
        <p:spPr>
          <a:xfrm>
            <a:off x="685800" y="1143000"/>
            <a:ext cx="8035131" cy="754087"/>
          </a:xfrm>
        </p:spPr>
        <p:txBody>
          <a:bodyPr/>
          <a:lstStyle/>
          <a:p>
            <a:r>
              <a:rPr lang="en-US" altLang="fr-FR" dirty="0" smtClean="0">
                <a:ea typeface="ＭＳ Ｐゴシック" panose="020B0600070205080204" pitchFamily="34" charset="-128"/>
              </a:rPr>
              <a:t>Any input or output that is not a formal parameter</a:t>
            </a:r>
          </a:p>
        </p:txBody>
      </p:sp>
      <p:sp>
        <p:nvSpPr>
          <p:cNvPr id="4" name="TextBox 3"/>
          <p:cNvSpPr txBox="1"/>
          <p:nvPr/>
        </p:nvSpPr>
        <p:spPr>
          <a:xfrm>
            <a:off x="2596537" y="2728214"/>
            <a:ext cx="5650906" cy="3416320"/>
          </a:xfrm>
          <a:prstGeom prst="rect">
            <a:avLst/>
          </a:prstGeom>
          <a:noFill/>
        </p:spPr>
        <p:txBody>
          <a:bodyPr wrap="none" rtlCol="0">
            <a:spAutoFit/>
          </a:bodyPr>
          <a:lstStyle>
            <a:defPPr>
              <a:defRPr lang="fr-FR"/>
            </a:defPPr>
            <a:lvl1pPr fontAlgn="auto">
              <a:spcBef>
                <a:spcPts val="0"/>
              </a:spcBef>
              <a:spcAft>
                <a:spcPts val="0"/>
              </a:spcAft>
              <a:defRPr sz="1600" b="1">
                <a:latin typeface="Source Code Pro" panose="020B0509030403020204" pitchFamily="49" charset="0"/>
                <a:ea typeface="Source Code Pro" panose="020B0509030403020204" pitchFamily="49" charset="0"/>
              </a:defRPr>
            </a:lvl1pPr>
          </a:lstStyle>
          <a:p>
            <a:r>
              <a:rPr lang="en-US" sz="1400" b="0" noProof="1" smtClean="0">
                <a:latin typeface="Consolas" panose="020B0609020204030204" pitchFamily="49" charset="0"/>
              </a:rPr>
              <a:t>Global : Float;</a:t>
            </a:r>
          </a:p>
          <a:p>
            <a:pPr>
              <a:spcBef>
                <a:spcPts val="2400"/>
              </a:spcBef>
            </a:pPr>
            <a:r>
              <a:rPr lang="en-US" sz="1400" noProof="1" smtClean="0">
                <a:latin typeface="Consolas" panose="020B0609020204030204" pitchFamily="49" charset="0"/>
              </a:rPr>
              <a:t>procedure </a:t>
            </a:r>
            <a:r>
              <a:rPr lang="en-US" sz="1400" b="0" noProof="1" smtClean="0">
                <a:latin typeface="Consolas" panose="020B0609020204030204" pitchFamily="49" charset="0"/>
              </a:rPr>
              <a:t>P (X : Integer) </a:t>
            </a:r>
            <a:r>
              <a:rPr lang="en-US" sz="1400" noProof="1" smtClean="0">
                <a:latin typeface="Consolas" panose="020B0609020204030204" pitchFamily="49" charset="0"/>
              </a:rPr>
              <a:t>is</a:t>
            </a:r>
          </a:p>
          <a:p>
            <a:pPr>
              <a:spcBef>
                <a:spcPts val="2400"/>
              </a:spcBef>
            </a:pPr>
            <a:r>
              <a:rPr lang="en-US" sz="1400" noProof="1" smtClean="0">
                <a:latin typeface="Consolas" panose="020B0609020204030204" pitchFamily="49" charset="0"/>
              </a:rPr>
              <a:t>   </a:t>
            </a:r>
            <a:r>
              <a:rPr lang="en-US" sz="1400" b="0" noProof="1" smtClean="0">
                <a:latin typeface="Consolas" panose="020B0609020204030204" pitchFamily="49" charset="0"/>
              </a:rPr>
              <a:t>Global_To_Inner_Only : Integer;</a:t>
            </a:r>
          </a:p>
          <a:p>
            <a:pPr>
              <a:spcBef>
                <a:spcPts val="2400"/>
              </a:spcBef>
            </a:pPr>
            <a:r>
              <a:rPr lang="en-US" sz="1400" noProof="1" smtClean="0">
                <a:latin typeface="Consolas" panose="020B0609020204030204" pitchFamily="49" charset="0"/>
              </a:rPr>
              <a:t>   procedure </a:t>
            </a:r>
            <a:r>
              <a:rPr lang="en-US" sz="1400" b="0" noProof="1" smtClean="0">
                <a:latin typeface="Consolas" panose="020B0609020204030204" pitchFamily="49" charset="0"/>
              </a:rPr>
              <a:t>Inner (Y : Float) </a:t>
            </a:r>
            <a:r>
              <a:rPr lang="en-US" sz="1400" noProof="1" smtClean="0">
                <a:latin typeface="Consolas" panose="020B0609020204030204" pitchFamily="49" charset="0"/>
              </a:rPr>
              <a:t>is</a:t>
            </a:r>
          </a:p>
          <a:p>
            <a:pPr>
              <a:spcBef>
                <a:spcPts val="300"/>
              </a:spcBef>
            </a:pPr>
            <a:r>
              <a:rPr lang="en-US" sz="1400" noProof="1" smtClean="0">
                <a:latin typeface="Consolas" panose="020B0609020204030204" pitchFamily="49" charset="0"/>
              </a:rPr>
              <a:t>      </a:t>
            </a:r>
            <a:r>
              <a:rPr lang="en-US" sz="1400" b="0" noProof="1" smtClean="0">
                <a:latin typeface="Consolas" panose="020B0609020204030204" pitchFamily="49" charset="0"/>
              </a:rPr>
              <a:t>… references to Global and Global_To_Inner_Only …</a:t>
            </a:r>
          </a:p>
          <a:p>
            <a:pPr>
              <a:spcBef>
                <a:spcPts val="300"/>
              </a:spcBef>
            </a:pPr>
            <a:r>
              <a:rPr lang="en-US" sz="1400" noProof="1" smtClean="0">
                <a:latin typeface="Consolas" panose="020B0609020204030204" pitchFamily="49" charset="0"/>
              </a:rPr>
              <a:t>   end </a:t>
            </a:r>
            <a:r>
              <a:rPr lang="en-US" sz="1400" b="0" noProof="1" smtClean="0">
                <a:latin typeface="Consolas" panose="020B0609020204030204" pitchFamily="49" charset="0"/>
              </a:rPr>
              <a:t>Inner;</a:t>
            </a:r>
          </a:p>
          <a:p>
            <a:pPr>
              <a:spcBef>
                <a:spcPts val="2400"/>
              </a:spcBef>
            </a:pPr>
            <a:r>
              <a:rPr lang="en-US" sz="1400" noProof="1" smtClean="0">
                <a:latin typeface="Consolas" panose="020B0609020204030204" pitchFamily="49" charset="0"/>
              </a:rPr>
              <a:t>begin</a:t>
            </a:r>
          </a:p>
          <a:p>
            <a:pPr>
              <a:spcBef>
                <a:spcPts val="300"/>
              </a:spcBef>
            </a:pPr>
            <a:r>
              <a:rPr lang="en-US" sz="1400" noProof="1" smtClean="0">
                <a:latin typeface="Consolas" panose="020B0609020204030204" pitchFamily="49" charset="0"/>
              </a:rPr>
              <a:t>   </a:t>
            </a:r>
            <a:r>
              <a:rPr lang="en-US" sz="1400" b="0" noProof="1" smtClean="0">
                <a:latin typeface="Consolas" panose="020B0609020204030204" pitchFamily="49" charset="0"/>
              </a:rPr>
              <a:t>… references to Global …</a:t>
            </a:r>
          </a:p>
          <a:p>
            <a:pPr>
              <a:spcBef>
                <a:spcPts val="300"/>
              </a:spcBef>
            </a:pPr>
            <a:r>
              <a:rPr lang="en-US" sz="1400" noProof="1" smtClean="0">
                <a:latin typeface="Consolas" panose="020B0609020204030204" pitchFamily="49" charset="0"/>
              </a:rPr>
              <a:t>end </a:t>
            </a:r>
            <a:r>
              <a:rPr lang="en-US" sz="1400" b="0" noProof="1" smtClean="0">
                <a:latin typeface="Consolas" panose="020B0609020204030204" pitchFamily="49" charset="0"/>
              </a:rPr>
              <a:t>P;</a:t>
            </a:r>
            <a:endParaRPr lang="en-US" sz="1400" b="0" noProof="1">
              <a:latin typeface="Consolas" panose="020B0609020204030204" pitchFamily="49" charset="0"/>
            </a:endParaRPr>
          </a:p>
        </p:txBody>
      </p:sp>
      <p:sp>
        <p:nvSpPr>
          <p:cNvPr id="5" name="TextBox 4"/>
          <p:cNvSpPr txBox="1"/>
          <p:nvPr/>
        </p:nvSpPr>
        <p:spPr>
          <a:xfrm>
            <a:off x="683569" y="2806473"/>
            <a:ext cx="1126403" cy="83099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err="1" smtClean="0"/>
              <a:t>Enclosingprocedure</a:t>
            </a:r>
            <a:r>
              <a:rPr lang="en-US" sz="1600" i="0" kern="1200" dirty="0" smtClean="0"/>
              <a:t> P</a:t>
            </a:r>
          </a:p>
        </p:txBody>
      </p:sp>
      <p:sp>
        <p:nvSpPr>
          <p:cNvPr id="6" name="Rectangle 5"/>
          <p:cNvSpPr/>
          <p:nvPr/>
        </p:nvSpPr>
        <p:spPr bwMode="auto">
          <a:xfrm>
            <a:off x="2409529" y="3297175"/>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5" idx="3"/>
            <a:endCxn id="6" idx="1"/>
          </p:cNvCxnSpPr>
          <p:nvPr/>
        </p:nvCxnSpPr>
        <p:spPr bwMode="auto">
          <a:xfrm>
            <a:off x="1809972" y="3221972"/>
            <a:ext cx="599557" cy="14721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9" name="TextBox 8"/>
          <p:cNvSpPr txBox="1"/>
          <p:nvPr/>
        </p:nvSpPr>
        <p:spPr>
          <a:xfrm>
            <a:off x="683568" y="4227185"/>
            <a:ext cx="1126404" cy="830997"/>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Nested procedure Inner</a:t>
            </a:r>
          </a:p>
        </p:txBody>
      </p:sp>
      <p:sp>
        <p:nvSpPr>
          <p:cNvPr id="10" name="Rectangle 9"/>
          <p:cNvSpPr/>
          <p:nvPr/>
        </p:nvSpPr>
        <p:spPr bwMode="auto">
          <a:xfrm>
            <a:off x="2454004" y="4377295"/>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Lst>
        </p:spPr>
        <p:txBody>
          <a:bodyPr rtlCol="0" anchor="ctr"/>
          <a:lstStyle/>
          <a:p>
            <a:pPr algn="ctr"/>
            <a:endParaRPr lang="en-US"/>
          </a:p>
        </p:txBody>
      </p:sp>
      <p:cxnSp>
        <p:nvCxnSpPr>
          <p:cNvPr id="11" name="Curved Connector 10"/>
          <p:cNvCxnSpPr>
            <a:stCxn id="9" idx="3"/>
            <a:endCxn id="10" idx="1"/>
          </p:cNvCxnSpPr>
          <p:nvPr/>
        </p:nvCxnSpPr>
        <p:spPr bwMode="auto">
          <a:xfrm flipV="1">
            <a:off x="1809972" y="4449303"/>
            <a:ext cx="644032" cy="193381"/>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p:cNvSpPr txBox="1"/>
          <p:nvPr/>
        </p:nvSpPr>
        <p:spPr>
          <a:xfrm>
            <a:off x="6365072" y="1988840"/>
            <a:ext cx="1462260"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Global to both</a:t>
            </a:r>
          </a:p>
        </p:txBody>
      </p:sp>
      <p:sp>
        <p:nvSpPr>
          <p:cNvPr id="18" name="Rectangle 17"/>
          <p:cNvSpPr/>
          <p:nvPr/>
        </p:nvSpPr>
        <p:spPr bwMode="auto">
          <a:xfrm>
            <a:off x="4140450" y="2820147"/>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0DC0FF"/>
                </a:solidFill>
              </a14:hiddenFill>
            </a:ext>
          </a:extLst>
        </p:spPr>
        <p:txBody>
          <a:bodyPr rtlCol="0" anchor="ctr"/>
          <a:lstStyle/>
          <a:p>
            <a:pPr algn="ctr"/>
            <a:endParaRPr lang="en-US"/>
          </a:p>
        </p:txBody>
      </p:sp>
      <p:cxnSp>
        <p:nvCxnSpPr>
          <p:cNvPr id="19" name="Curved Connector 18"/>
          <p:cNvCxnSpPr>
            <a:stCxn id="14" idx="1"/>
            <a:endCxn id="18" idx="3"/>
          </p:cNvCxnSpPr>
          <p:nvPr/>
        </p:nvCxnSpPr>
        <p:spPr bwMode="auto">
          <a:xfrm rot="10800000" flipV="1">
            <a:off x="4540754" y="2158117"/>
            <a:ext cx="1824319" cy="734038"/>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6756346" y="3018810"/>
            <a:ext cx="1096775" cy="338554"/>
          </a:xfrm>
          <a:prstGeom prst="rect">
            <a:avLst/>
          </a:prstGeom>
          <a:solidFill>
            <a:schemeClr val="accent1">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Local to P</a:t>
            </a:r>
          </a:p>
        </p:txBody>
      </p:sp>
      <p:sp>
        <p:nvSpPr>
          <p:cNvPr id="21" name="Rectangle 20"/>
          <p:cNvSpPr/>
          <p:nvPr/>
        </p:nvSpPr>
        <p:spPr bwMode="auto">
          <a:xfrm>
            <a:off x="6015693" y="3810898"/>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0DC0FF"/>
                </a:solidFill>
              </a14:hiddenFill>
            </a:ext>
          </a:extLst>
        </p:spPr>
        <p:txBody>
          <a:bodyPr rtlCol="0" anchor="ctr"/>
          <a:lstStyle/>
          <a:p>
            <a:pPr algn="ctr"/>
            <a:endParaRPr lang="en-US"/>
          </a:p>
        </p:txBody>
      </p:sp>
      <p:cxnSp>
        <p:nvCxnSpPr>
          <p:cNvPr id="22" name="Curved Connector 21"/>
          <p:cNvCxnSpPr>
            <a:stCxn id="20" idx="1"/>
            <a:endCxn id="21" idx="3"/>
          </p:cNvCxnSpPr>
          <p:nvPr/>
        </p:nvCxnSpPr>
        <p:spPr bwMode="auto">
          <a:xfrm rot="10800000" flipV="1">
            <a:off x="6415996" y="3188086"/>
            <a:ext cx="340350" cy="694819"/>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3" name="TextBox 22"/>
          <p:cNvSpPr txBox="1"/>
          <p:nvPr/>
        </p:nvSpPr>
        <p:spPr>
          <a:xfrm>
            <a:off x="6863746" y="3567912"/>
            <a:ext cx="881973"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Global</a:t>
            </a:r>
          </a:p>
          <a:p>
            <a:pPr algn="ctr"/>
            <a:r>
              <a:rPr lang="en-US" sz="1600" dirty="0" smtClean="0"/>
              <a:t>to Inner</a:t>
            </a:r>
            <a:endParaRPr lang="en-US" sz="1600" i="0" kern="1200" dirty="0" smtClean="0"/>
          </a:p>
        </p:txBody>
      </p:sp>
      <p:sp>
        <p:nvSpPr>
          <p:cNvPr id="24" name="Rectangle 23"/>
          <p:cNvSpPr/>
          <p:nvPr/>
        </p:nvSpPr>
        <p:spPr bwMode="auto">
          <a:xfrm>
            <a:off x="6015692" y="3882906"/>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0DC0FF"/>
                </a:solidFill>
              </a14:hiddenFill>
            </a:ext>
          </a:extLst>
        </p:spPr>
        <p:txBody>
          <a:bodyPr rtlCol="0" anchor="ctr"/>
          <a:lstStyle/>
          <a:p>
            <a:pPr algn="ctr"/>
            <a:endParaRPr lang="en-US"/>
          </a:p>
        </p:txBody>
      </p:sp>
      <p:cxnSp>
        <p:nvCxnSpPr>
          <p:cNvPr id="25" name="Curved Connector 24"/>
          <p:cNvCxnSpPr>
            <a:stCxn id="23" idx="1"/>
            <a:endCxn id="24" idx="3"/>
          </p:cNvCxnSpPr>
          <p:nvPr/>
        </p:nvCxnSpPr>
        <p:spPr bwMode="auto">
          <a:xfrm rot="10800000" flipV="1">
            <a:off x="6415996" y="3860300"/>
            <a:ext cx="447751" cy="94614"/>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6092342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Dependency Contracts Content</a:t>
            </a:r>
            <a:endParaRPr lang="en-US" dirty="0"/>
          </a:p>
        </p:txBody>
      </p:sp>
      <p:sp>
        <p:nvSpPr>
          <p:cNvPr id="3" name="Content Placeholder 2"/>
          <p:cNvSpPr>
            <a:spLocks noGrp="1"/>
          </p:cNvSpPr>
          <p:nvPr>
            <p:ph sz="half" idx="10"/>
          </p:nvPr>
        </p:nvSpPr>
        <p:spPr/>
        <p:txBody>
          <a:bodyPr/>
          <a:lstStyle/>
          <a:p>
            <a:r>
              <a:rPr lang="en-US" dirty="0" smtClean="0"/>
              <a:t>A list of “modes” and objects referenced in that mode</a:t>
            </a:r>
          </a:p>
          <a:p>
            <a:r>
              <a:rPr lang="en-US" dirty="0" smtClean="0"/>
              <a:t>Modes specify how global objects are used</a:t>
            </a:r>
          </a:p>
          <a:p>
            <a:pPr lvl="1"/>
            <a:r>
              <a:rPr lang="en-US" dirty="0" smtClean="0"/>
              <a:t>Input</a:t>
            </a:r>
          </a:p>
          <a:p>
            <a:pPr lvl="1"/>
            <a:r>
              <a:rPr lang="en-US" dirty="0" err="1" smtClean="0"/>
              <a:t>Ouput</a:t>
            </a:r>
            <a:endParaRPr lang="en-US" dirty="0" smtClean="0"/>
          </a:p>
          <a:p>
            <a:pPr lvl="1"/>
            <a:r>
              <a:rPr lang="en-US" dirty="0" err="1" smtClean="0"/>
              <a:t>In_Out</a:t>
            </a:r>
            <a:endParaRPr lang="en-US" dirty="0" smtClean="0"/>
          </a:p>
          <a:p>
            <a:pPr lvl="1"/>
            <a:r>
              <a:rPr lang="en-US" dirty="0" err="1" smtClean="0"/>
              <a:t>Proof_In</a:t>
            </a:r>
            <a:r>
              <a:rPr lang="en-US" dirty="0" smtClean="0"/>
              <a:t> </a:t>
            </a:r>
            <a:r>
              <a:rPr lang="en-US" dirty="0"/>
              <a:t>(for global variables only referenced in assertions</a:t>
            </a:r>
            <a:r>
              <a:rPr lang="en-US" dirty="0" smtClean="0"/>
              <a:t>)</a:t>
            </a:r>
            <a:endParaRPr lang="en-US" dirty="0"/>
          </a:p>
        </p:txBody>
      </p:sp>
      <p:sp>
        <p:nvSpPr>
          <p:cNvPr id="4" name="TextBox 3"/>
          <p:cNvSpPr txBox="1"/>
          <p:nvPr/>
        </p:nvSpPr>
        <p:spPr>
          <a:xfrm>
            <a:off x="1259632" y="4869160"/>
            <a:ext cx="5009705" cy="623248"/>
          </a:xfrm>
          <a:prstGeom prst="rect">
            <a:avLst/>
          </a:prstGeom>
          <a:solidFill>
            <a:srgbClr val="F4E7C6"/>
          </a:solidFill>
        </p:spPr>
        <p:txBody>
          <a:bodyPr wrap="none" rtlCol="0">
            <a:spAutoFit/>
          </a:bodyPr>
          <a:lstStyle/>
          <a:p>
            <a:r>
              <a:rPr lang="en-US" sz="1600" b="1" noProof="1" smtClean="0">
                <a:latin typeface="Consolas" panose="020B0609020204030204" pitchFamily="49" charset="0"/>
                <a:ea typeface="Source Code Pro" panose="020B0509030403020204" pitchFamily="49" charset="0"/>
              </a:rPr>
              <a:t>procedure </a:t>
            </a:r>
            <a:r>
              <a:rPr lang="en-US" sz="1600" noProof="1" smtClean="0">
                <a:latin typeface="Consolas" panose="020B0609020204030204" pitchFamily="49" charset="0"/>
                <a:ea typeface="Source Code Pro" panose="020B0509030403020204" pitchFamily="49" charset="0"/>
              </a:rPr>
              <a:t>Do_This (X : </a:t>
            </a:r>
            <a:r>
              <a:rPr lang="en-US" sz="1600" b="1" noProof="1" smtClean="0">
                <a:latin typeface="Consolas" panose="020B0609020204030204" pitchFamily="49" charset="0"/>
                <a:ea typeface="Source Code Pro" panose="020B0509030403020204" pitchFamily="49" charset="0"/>
              </a:rPr>
              <a:t>in out </a:t>
            </a:r>
            <a:r>
              <a:rPr lang="en-US" sz="1600" noProof="1" smtClean="0">
                <a:latin typeface="Consolas" panose="020B0609020204030204" pitchFamily="49" charset="0"/>
                <a:ea typeface="Source Code Pro" panose="020B0509030403020204" pitchFamily="49" charset="0"/>
              </a:rPr>
              <a:t>Integer) </a:t>
            </a:r>
            <a:r>
              <a:rPr lang="en-US" sz="1600" b="1" noProof="1" smtClean="0">
                <a:latin typeface="Consolas" panose="020B0609020204030204" pitchFamily="49" charset="0"/>
                <a:ea typeface="Source Code Pro" panose="020B0509030403020204" pitchFamily="49" charset="0"/>
              </a:rPr>
              <a:t>with</a:t>
            </a:r>
          </a:p>
          <a:p>
            <a:pPr>
              <a:spcBef>
                <a:spcPts val="300"/>
              </a:spcBef>
            </a:pPr>
            <a:r>
              <a:rPr lang="en-US" sz="1600" i="0" kern="1200" noProof="1" smtClean="0">
                <a:latin typeface="Consolas" panose="020B0609020204030204" pitchFamily="49" charset="0"/>
                <a:ea typeface="Source Code Pro" panose="020B0509030403020204" pitchFamily="49" charset="0"/>
              </a:rPr>
              <a:t>   Global =&gt; (In_Out =&gt; Call_Count);</a:t>
            </a:r>
          </a:p>
        </p:txBody>
      </p:sp>
      <p:sp>
        <p:nvSpPr>
          <p:cNvPr id="5" name="TextBox 4"/>
          <p:cNvSpPr txBox="1"/>
          <p:nvPr/>
        </p:nvSpPr>
        <p:spPr>
          <a:xfrm>
            <a:off x="3923928" y="5815427"/>
            <a:ext cx="3387466" cy="338554"/>
          </a:xfrm>
          <a:prstGeom prst="rect">
            <a:avLst/>
          </a:prstGeom>
          <a:solidFill>
            <a:schemeClr val="tx2">
              <a:lumMod val="25000"/>
              <a:lumOff val="75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err="1" smtClean="0"/>
              <a:t>Call_Count</a:t>
            </a:r>
            <a:r>
              <a:rPr lang="en-US" sz="1600" i="0" kern="1200" dirty="0" smtClean="0"/>
              <a:t> is both read and written</a:t>
            </a:r>
          </a:p>
        </p:txBody>
      </p:sp>
      <p:sp>
        <p:nvSpPr>
          <p:cNvPr id="6" name="Rectangle 5"/>
          <p:cNvSpPr/>
          <p:nvPr/>
        </p:nvSpPr>
        <p:spPr bwMode="auto">
          <a:xfrm>
            <a:off x="3275856" y="5229200"/>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7" name="Curved Connector 6"/>
          <p:cNvCxnSpPr>
            <a:stCxn id="5" idx="1"/>
            <a:endCxn id="6" idx="2"/>
          </p:cNvCxnSpPr>
          <p:nvPr/>
        </p:nvCxnSpPr>
        <p:spPr bwMode="auto">
          <a:xfrm rot="10800000">
            <a:off x="3383868" y="5445224"/>
            <a:ext cx="540060" cy="539480"/>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215310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fr-FR" dirty="0"/>
              <a:t>User-Written </a:t>
            </a:r>
            <a:r>
              <a:rPr lang="en-US" altLang="fr-FR" dirty="0" smtClean="0"/>
              <a:t>“Global” Example</a:t>
            </a:r>
            <a:endParaRPr lang="en-US" dirty="0"/>
          </a:p>
        </p:txBody>
      </p:sp>
      <p:grpSp>
        <p:nvGrpSpPr>
          <p:cNvPr id="3" name="Group 2"/>
          <p:cNvGrpSpPr/>
          <p:nvPr/>
        </p:nvGrpSpPr>
        <p:grpSpPr>
          <a:xfrm>
            <a:off x="971600" y="1700808"/>
            <a:ext cx="7029488" cy="3595856"/>
            <a:chOff x="971600" y="1700808"/>
            <a:chExt cx="7029488" cy="3595856"/>
          </a:xfrm>
        </p:grpSpPr>
        <p:sp>
          <p:nvSpPr>
            <p:cNvPr id="8" name="Wave 7"/>
            <p:cNvSpPr/>
            <p:nvPr/>
          </p:nvSpPr>
          <p:spPr bwMode="auto">
            <a:xfrm>
              <a:off x="1331640" y="3374245"/>
              <a:ext cx="2592288" cy="432048"/>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971600" y="1700808"/>
              <a:ext cx="7029488" cy="3595856"/>
            </a:xfrm>
            <a:prstGeom prst="rect">
              <a:avLst/>
            </a:prstGeom>
            <a:noFill/>
          </p:spPr>
          <p:txBody>
            <a:bodyPr wrap="none" rtlCol="0">
              <a:spAutoFit/>
            </a:bodyPr>
            <a:lstStyle/>
            <a:p>
              <a:pPr fontAlgn="auto">
                <a:spcBef>
                  <a:spcPts val="0"/>
                </a:spcBef>
                <a:spcAft>
                  <a:spcPts val="0"/>
                </a:spcAft>
                <a:defRPr/>
              </a:pPr>
              <a:r>
                <a:rPr lang="en-GB" sz="1600" noProof="1" smtClean="0">
                  <a:latin typeface="Consolas" panose="020B0609020204030204" pitchFamily="49" charset="0"/>
                  <a:ea typeface="Source Code Pro" panose="020B0509030403020204" pitchFamily="49" charset="0"/>
                </a:rPr>
                <a:t>X : Natural;</a:t>
              </a:r>
            </a:p>
            <a:p>
              <a:pPr fontAlgn="auto">
                <a:spcBef>
                  <a:spcPts val="0"/>
                </a:spcBef>
                <a:spcAft>
                  <a:spcPts val="0"/>
                </a:spcAft>
                <a:defRPr/>
              </a:pPr>
              <a:endParaRPr lang="en-GB" sz="1600" b="1" noProof="1" smtClean="0">
                <a:latin typeface="Consolas" panose="020B0609020204030204" pitchFamily="49" charset="0"/>
                <a:ea typeface="Source Code Pro" panose="020B0509030403020204" pitchFamily="49" charset="0"/>
              </a:endParaRPr>
            </a:p>
            <a:p>
              <a:pPr fontAlgn="auto">
                <a:spcBef>
                  <a:spcPts val="0"/>
                </a:spcBef>
                <a:spcAft>
                  <a:spcPts val="0"/>
                </a:spcAft>
                <a:defRPr/>
              </a:pPr>
              <a:r>
                <a:rPr lang="en-GB" sz="1600" b="1" noProof="1" smtClean="0">
                  <a:latin typeface="Consolas" panose="020B0609020204030204" pitchFamily="49" charset="0"/>
                  <a:ea typeface="Source Code Pro" panose="020B0509030403020204" pitchFamily="49" charset="0"/>
                </a:rPr>
                <a:t>procedure</a:t>
              </a:r>
              <a:r>
                <a:rPr lang="en-GB" sz="1600" noProof="1" smtClean="0">
                  <a:latin typeface="Consolas" panose="020B0609020204030204" pitchFamily="49" charset="0"/>
                  <a:ea typeface="Source Code Pro" panose="020B0509030403020204" pitchFamily="49" charset="0"/>
                </a:rPr>
                <a:t> Set_X_To_Zero </a:t>
              </a:r>
              <a:r>
                <a:rPr lang="en-GB" sz="1600" b="1" noProof="1" smtClean="0">
                  <a:latin typeface="Consolas" panose="020B0609020204030204" pitchFamily="49" charset="0"/>
                  <a:ea typeface="Source Code Pro" panose="020B0509030403020204" pitchFamily="49" charset="0"/>
                </a:rPr>
                <a:t>with</a:t>
              </a:r>
            </a:p>
            <a:p>
              <a:pPr fontAlgn="auto">
                <a:spcBef>
                  <a:spcPts val="400"/>
                </a:spcBef>
                <a:spcAft>
                  <a:spcPts val="0"/>
                </a:spcAft>
                <a:defRPr/>
              </a:pPr>
              <a:r>
                <a:rPr lang="en-GB" sz="1600" noProof="1" smtClean="0">
                  <a:latin typeface="Consolas" panose="020B0609020204030204" pitchFamily="49" charset="0"/>
                  <a:ea typeface="Source Code Pro" panose="020B0509030403020204" pitchFamily="49" charset="0"/>
                </a:rPr>
                <a:t>   -- Value of X is changed by this procedure, and</a:t>
              </a:r>
            </a:p>
            <a:p>
              <a:pPr fontAlgn="auto">
                <a:spcBef>
                  <a:spcPts val="600"/>
                </a:spcBef>
                <a:spcAft>
                  <a:spcPts val="0"/>
                </a:spcAft>
                <a:defRPr/>
              </a:pPr>
              <a:r>
                <a:rPr lang="en-GB" sz="1600" noProof="1" smtClean="0">
                  <a:latin typeface="Consolas" panose="020B0609020204030204" pitchFamily="49" charset="0"/>
                  <a:ea typeface="Source Code Pro" panose="020B0509030403020204" pitchFamily="49" charset="0"/>
                </a:rPr>
                <a:t>   -- X is an output of this procedure, and</a:t>
              </a:r>
            </a:p>
            <a:p>
              <a:pPr fontAlgn="auto">
                <a:spcBef>
                  <a:spcPts val="400"/>
                </a:spcBef>
                <a:spcAft>
                  <a:spcPts val="0"/>
                </a:spcAft>
                <a:defRPr/>
              </a:pPr>
              <a:r>
                <a:rPr lang="en-GB" sz="1600" noProof="1" smtClean="0">
                  <a:latin typeface="Consolas" panose="020B0609020204030204" pitchFamily="49" charset="0"/>
                  <a:ea typeface="Source Code Pro" panose="020B0509030403020204" pitchFamily="49" charset="0"/>
                </a:rPr>
                <a:t>   -- X is not an input to the procedure.</a:t>
              </a:r>
            </a:p>
            <a:p>
              <a:pPr fontAlgn="auto">
                <a:spcBef>
                  <a:spcPts val="600"/>
                </a:spcBef>
                <a:spcAft>
                  <a:spcPts val="0"/>
                </a:spcAft>
                <a:defRPr/>
              </a:pPr>
              <a:r>
                <a:rPr lang="en-GB" sz="1600" noProof="1">
                  <a:latin typeface="Consolas" panose="020B0609020204030204" pitchFamily="49" charset="0"/>
                  <a:ea typeface="Source Code Pro" panose="020B0509030403020204" pitchFamily="49" charset="0"/>
                </a:rPr>
                <a:t> </a:t>
              </a:r>
              <a:r>
                <a:rPr lang="en-GB" sz="1600" noProof="1" smtClean="0">
                  <a:latin typeface="Consolas" panose="020B0609020204030204" pitchFamily="49" charset="0"/>
                  <a:ea typeface="Source Code Pro" panose="020B0509030403020204" pitchFamily="49" charset="0"/>
                </a:rPr>
                <a:t>  Global </a:t>
              </a:r>
              <a:r>
                <a:rPr lang="en-GB" sz="1600" noProof="1">
                  <a:latin typeface="Consolas" panose="020B0609020204030204" pitchFamily="49" charset="0"/>
                  <a:ea typeface="Source Code Pro" panose="020B0509030403020204" pitchFamily="49" charset="0"/>
                </a:rPr>
                <a:t>=&gt; (Output =&gt; X),</a:t>
              </a:r>
              <a:endParaRPr lang="en-GB" sz="1600" noProof="1" smtClean="0">
                <a:latin typeface="Consolas" panose="020B0609020204030204" pitchFamily="49" charset="0"/>
                <a:ea typeface="Source Code Pro" panose="020B0509030403020204" pitchFamily="49" charset="0"/>
              </a:endParaRPr>
            </a:p>
            <a:p>
              <a:pPr fontAlgn="auto">
                <a:spcBef>
                  <a:spcPts val="1800"/>
                </a:spcBef>
                <a:spcAft>
                  <a:spcPts val="0"/>
                </a:spcAft>
                <a:defRPr/>
              </a:pPr>
              <a:r>
                <a:rPr lang="en-GB" sz="1600" noProof="1" smtClean="0">
                  <a:latin typeface="Consolas" panose="020B0609020204030204" pitchFamily="49" charset="0"/>
                  <a:ea typeface="Source Code Pro" panose="020B0509030403020204" pitchFamily="49" charset="0"/>
                </a:rPr>
                <a:t>   -- Value of X after the call depends on no other inputs.</a:t>
              </a:r>
            </a:p>
            <a:p>
              <a:pPr fontAlgn="auto">
                <a:spcBef>
                  <a:spcPts val="1800"/>
                </a:spcBef>
                <a:spcAft>
                  <a:spcPts val="0"/>
                </a:spcAft>
                <a:defRPr/>
              </a:pPr>
              <a:r>
                <a:rPr lang="en-GB" sz="1600" noProof="1" smtClean="0">
                  <a:latin typeface="Consolas" panose="020B0609020204030204" pitchFamily="49" charset="0"/>
                  <a:ea typeface="Source Code Pro" panose="020B0509030403020204" pitchFamily="49" charset="0"/>
                </a:rPr>
                <a:t>   -- Value of X will be zero after this procedure is called.</a:t>
              </a:r>
            </a:p>
            <a:p>
              <a:pPr fontAlgn="auto">
                <a:spcBef>
                  <a:spcPts val="600"/>
                </a:spcBef>
                <a:spcAft>
                  <a:spcPts val="0"/>
                </a:spcAft>
                <a:defRPr/>
              </a:pPr>
              <a:r>
                <a:rPr lang="en-GB" sz="1600" noProof="1" smtClean="0">
                  <a:latin typeface="Consolas" panose="020B0609020204030204" pitchFamily="49" charset="0"/>
                  <a:ea typeface="Source Code Pro" panose="020B0509030403020204" pitchFamily="49" charset="0"/>
                </a:rPr>
                <a:t>   Post =&gt; (X = 0);</a:t>
              </a:r>
            </a:p>
            <a:p>
              <a:endParaRPr lang="en-GB" sz="1600" i="0" kern="1200" noProof="1" smtClean="0">
                <a:latin typeface="Consolas" panose="020B0609020204030204" pitchFamily="49" charset="0"/>
                <a:ea typeface="Source Code Pro" panose="020B0509030403020204" pitchFamily="49" charset="0"/>
              </a:endParaRPr>
            </a:p>
          </p:txBody>
        </p:sp>
      </p:grpSp>
    </p:spTree>
    <p:extLst>
      <p:ext uri="{BB962C8B-B14F-4D97-AF65-F5344CB8AC3E}">
        <p14:creationId xmlns:p14="http://schemas.microsoft.com/office/powerpoint/2010/main" val="5618906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Specification” Full Syntax</a:t>
            </a:r>
            <a:endParaRPr lang="en-US" dirty="0"/>
          </a:p>
        </p:txBody>
      </p:sp>
      <p:sp>
        <p:nvSpPr>
          <p:cNvPr id="3" name="TextBox 2"/>
          <p:cNvSpPr txBox="1"/>
          <p:nvPr/>
        </p:nvSpPr>
        <p:spPr>
          <a:xfrm>
            <a:off x="827584" y="1484784"/>
            <a:ext cx="7590539" cy="3654847"/>
          </a:xfrm>
          <a:prstGeom prst="rect">
            <a:avLst/>
          </a:prstGeom>
          <a:noFill/>
        </p:spPr>
        <p:txBody>
          <a:bodyPr wrap="none" rtlCol="0">
            <a:spAutoFit/>
          </a:bodyPr>
          <a:lstStyle/>
          <a:p>
            <a:r>
              <a:rPr lang="en-US" sz="1600" noProof="1" smtClean="0">
                <a:latin typeface="Consolas" panose="020B0609020204030204" pitchFamily="49" charset="0"/>
                <a:ea typeface="Source Code Pro" panose="020B0509030403020204" pitchFamily="49" charset="0"/>
                <a:cs typeface="Consolas" panose="020B0609020204030204" pitchFamily="49" charset="0"/>
              </a:rPr>
              <a:t>global_specification ::= (moded_global_list {, moded_global_list})</a:t>
            </a:r>
          </a:p>
          <a:p>
            <a:pPr>
              <a:spcBef>
                <a:spcPts val="300"/>
              </a:spcBef>
            </a:pPr>
            <a:r>
              <a:rPr lang="en-US" sz="1600" noProof="1" smtClean="0">
                <a:latin typeface="Consolas" panose="020B0609020204030204" pitchFamily="49" charset="0"/>
                <a:ea typeface="Source Code Pro" panose="020B0509030403020204" pitchFamily="49" charset="0"/>
                <a:cs typeface="Consolas" panose="020B0609020204030204" pitchFamily="49" charset="0"/>
              </a:rPr>
              <a:t>                       | global_list</a:t>
            </a:r>
          </a:p>
          <a:p>
            <a:pPr>
              <a:spcBef>
                <a:spcPts val="300"/>
              </a:spcBef>
            </a:pPr>
            <a:r>
              <a:rPr lang="en-US" sz="1600" noProof="1" smtClean="0">
                <a:latin typeface="Consolas" panose="020B0609020204030204" pitchFamily="49" charset="0"/>
                <a:ea typeface="Source Code Pro" panose="020B0509030403020204" pitchFamily="49" charset="0"/>
                <a:cs typeface="Consolas" panose="020B0609020204030204" pitchFamily="49" charset="0"/>
              </a:rPr>
              <a:t>                       | null_global_specification</a:t>
            </a:r>
          </a:p>
          <a:p>
            <a:endParaRPr lang="en-US" sz="1600" noProof="1" smtClean="0">
              <a:latin typeface="Consolas" panose="020B0609020204030204" pitchFamily="49" charset="0"/>
              <a:ea typeface="Source Code Pro" panose="020B0509030403020204" pitchFamily="49" charset="0"/>
              <a:cs typeface="Consolas" panose="020B0609020204030204" pitchFamily="49" charset="0"/>
            </a:endParaRPr>
          </a:p>
          <a:p>
            <a:r>
              <a:rPr lang="en-US" sz="1600" noProof="1" smtClean="0">
                <a:latin typeface="Consolas" panose="020B0609020204030204" pitchFamily="49" charset="0"/>
                <a:ea typeface="Source Code Pro" panose="020B0509030403020204" pitchFamily="49" charset="0"/>
                <a:cs typeface="Consolas" panose="020B0609020204030204" pitchFamily="49" charset="0"/>
              </a:rPr>
              <a:t>moded_global_list ::= mode_selector =&gt; global_list</a:t>
            </a:r>
          </a:p>
          <a:p>
            <a:endParaRPr lang="en-US" sz="1600" noProof="1" smtClean="0">
              <a:latin typeface="Consolas" panose="020B0609020204030204" pitchFamily="49" charset="0"/>
              <a:ea typeface="Source Code Pro" panose="020B0509030403020204" pitchFamily="49" charset="0"/>
              <a:cs typeface="Consolas" panose="020B0609020204030204" pitchFamily="49" charset="0"/>
            </a:endParaRPr>
          </a:p>
          <a:p>
            <a:r>
              <a:rPr lang="en-US" sz="1600" noProof="1" smtClean="0">
                <a:latin typeface="Consolas" panose="020B0609020204030204" pitchFamily="49" charset="0"/>
                <a:ea typeface="Source Code Pro" panose="020B0509030403020204" pitchFamily="49" charset="0"/>
                <a:cs typeface="Consolas" panose="020B0609020204030204" pitchFamily="49" charset="0"/>
              </a:rPr>
              <a:t>global_list ::= global_item</a:t>
            </a:r>
          </a:p>
          <a:p>
            <a:pPr>
              <a:spcBef>
                <a:spcPts val="300"/>
              </a:spcBef>
            </a:pPr>
            <a:r>
              <a:rPr lang="en-US" sz="1600" noProof="1" smtClean="0">
                <a:latin typeface="Consolas" panose="020B0609020204030204" pitchFamily="49" charset="0"/>
                <a:ea typeface="Source Code Pro" panose="020B0509030403020204" pitchFamily="49" charset="0"/>
                <a:cs typeface="Consolas" panose="020B0609020204030204" pitchFamily="49" charset="0"/>
              </a:rPr>
              <a:t>              | (global_item {, global_item})</a:t>
            </a:r>
          </a:p>
          <a:p>
            <a:endParaRPr lang="en-US" sz="1600" noProof="1" smtClean="0">
              <a:latin typeface="Consolas" panose="020B0609020204030204" pitchFamily="49" charset="0"/>
              <a:ea typeface="Source Code Pro" panose="020B0509030403020204" pitchFamily="49" charset="0"/>
              <a:cs typeface="Consolas" panose="020B0609020204030204" pitchFamily="49" charset="0"/>
            </a:endParaRPr>
          </a:p>
          <a:p>
            <a:r>
              <a:rPr lang="en-US" sz="1600" noProof="1" smtClean="0">
                <a:latin typeface="Consolas" panose="020B0609020204030204" pitchFamily="49" charset="0"/>
                <a:ea typeface="Source Code Pro" panose="020B0509030403020204" pitchFamily="49" charset="0"/>
                <a:cs typeface="Consolas" panose="020B0609020204030204" pitchFamily="49" charset="0"/>
              </a:rPr>
              <a:t>mode_selector ::= Input | Output | In_Out | Proof_In</a:t>
            </a:r>
          </a:p>
          <a:p>
            <a:endParaRPr lang="en-US" sz="1600" noProof="1" smtClean="0">
              <a:latin typeface="Consolas" panose="020B0609020204030204" pitchFamily="49" charset="0"/>
              <a:ea typeface="Source Code Pro" panose="020B0509030403020204" pitchFamily="49" charset="0"/>
              <a:cs typeface="Consolas" panose="020B0609020204030204" pitchFamily="49" charset="0"/>
            </a:endParaRPr>
          </a:p>
          <a:p>
            <a:r>
              <a:rPr lang="en-US" sz="1600" noProof="1" smtClean="0">
                <a:latin typeface="Consolas" panose="020B0609020204030204" pitchFamily="49" charset="0"/>
                <a:ea typeface="Source Code Pro" panose="020B0509030403020204" pitchFamily="49" charset="0"/>
                <a:cs typeface="Consolas" panose="020B0609020204030204" pitchFamily="49" charset="0"/>
              </a:rPr>
              <a:t>global_item ::= name</a:t>
            </a:r>
          </a:p>
          <a:p>
            <a:endParaRPr lang="en-US" sz="1600" noProof="1" smtClean="0">
              <a:latin typeface="Consolas" panose="020B0609020204030204" pitchFamily="49" charset="0"/>
              <a:ea typeface="Source Code Pro" panose="020B0509030403020204" pitchFamily="49" charset="0"/>
              <a:cs typeface="Consolas" panose="020B0609020204030204" pitchFamily="49" charset="0"/>
            </a:endParaRPr>
          </a:p>
          <a:p>
            <a:r>
              <a:rPr lang="en-US" sz="1600" noProof="1" smtClean="0">
                <a:latin typeface="Consolas" panose="020B0609020204030204" pitchFamily="49" charset="0"/>
                <a:ea typeface="Source Code Pro" panose="020B0509030403020204" pitchFamily="49" charset="0"/>
                <a:cs typeface="Consolas" panose="020B0609020204030204" pitchFamily="49" charset="0"/>
              </a:rPr>
              <a:t>null_global_specification ::= </a:t>
            </a:r>
            <a:r>
              <a:rPr lang="en-US" sz="1600" b="1" noProof="1" smtClean="0">
                <a:latin typeface="Consolas" panose="020B0609020204030204" pitchFamily="49" charset="0"/>
                <a:ea typeface="Source Code Pro" panose="020B0509030403020204" pitchFamily="49" charset="0"/>
                <a:cs typeface="Consolas" panose="020B0609020204030204" pitchFamily="49" charset="0"/>
              </a:rPr>
              <a:t>null</a:t>
            </a:r>
            <a:endParaRPr lang="en-US" sz="1600" b="1" i="0" kern="1200" noProof="1" smtClean="0">
              <a:latin typeface="Consolas" panose="020B0609020204030204" pitchFamily="49" charset="0"/>
              <a:ea typeface="Source Code Pro" panose="020B0509030403020204" pitchFamily="49" charset="0"/>
              <a:cs typeface="Consolas" panose="020B0609020204030204" pitchFamily="49" charset="0"/>
            </a:endParaRPr>
          </a:p>
        </p:txBody>
      </p:sp>
    </p:spTree>
    <p:extLst>
      <p:ext uri="{BB962C8B-B14F-4D97-AF65-F5344CB8AC3E}">
        <p14:creationId xmlns:p14="http://schemas.microsoft.com/office/powerpoint/2010/main" val="3573264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Dependency Contract Examples</a:t>
            </a:r>
            <a:endParaRPr lang="en-US" dirty="0"/>
          </a:p>
        </p:txBody>
      </p:sp>
      <p:sp>
        <p:nvSpPr>
          <p:cNvPr id="5" name="TextBox 4"/>
          <p:cNvSpPr txBox="1"/>
          <p:nvPr/>
        </p:nvSpPr>
        <p:spPr>
          <a:xfrm>
            <a:off x="1151308" y="1472148"/>
            <a:ext cx="6805068" cy="4016484"/>
          </a:xfrm>
          <a:prstGeom prst="rect">
            <a:avLst/>
          </a:prstGeom>
          <a:noFill/>
        </p:spPr>
        <p:txBody>
          <a:bodyPr wrap="none" rtlCol="0">
            <a:spAutoFit/>
          </a:bodyPr>
          <a:lstStyle/>
          <a:p>
            <a:pPr fontAlgn="auto">
              <a:spcBef>
                <a:spcPts val="0"/>
              </a:spcBef>
              <a:spcAft>
                <a:spcPts val="0"/>
              </a:spcAft>
              <a:defRPr/>
            </a:pPr>
            <a:r>
              <a:rPr lang="en-GB" sz="1600" noProof="1" smtClean="0">
                <a:latin typeface="Consolas" panose="020B0609020204030204" pitchFamily="49" charset="0"/>
                <a:ea typeface="Source Code Pro" panose="020B0509030403020204" pitchFamily="49" charset="0"/>
              </a:rPr>
              <a:t>X, Y, Z : Foo;</a:t>
            </a:r>
            <a:endParaRPr lang="en-GB" sz="1600" b="1" noProof="1">
              <a:latin typeface="Consolas" panose="020B0609020204030204" pitchFamily="49" charset="0"/>
              <a:ea typeface="Source Code Pro" panose="020B0509030403020204" pitchFamily="49" charset="0"/>
            </a:endParaRPr>
          </a:p>
          <a:p>
            <a:pPr fontAlgn="auto">
              <a:spcBef>
                <a:spcPts val="3000"/>
              </a:spcBef>
              <a:spcAft>
                <a:spcPts val="0"/>
              </a:spcAft>
              <a:defRPr/>
            </a:pPr>
            <a:r>
              <a:rPr lang="en-GB" sz="1600" b="1" noProof="1" smtClean="0">
                <a:latin typeface="Consolas" panose="020B0609020204030204" pitchFamily="49" charset="0"/>
                <a:ea typeface="Source Code Pro" panose="020B0509030403020204" pitchFamily="49" charset="0"/>
              </a:rPr>
              <a:t>procedure</a:t>
            </a:r>
            <a:r>
              <a:rPr lang="en-GB" sz="1600" noProof="1" smtClean="0">
                <a:latin typeface="Consolas" panose="020B0609020204030204" pitchFamily="49" charset="0"/>
                <a:ea typeface="Source Code Pro" panose="020B0509030403020204" pitchFamily="49" charset="0"/>
              </a:rPr>
              <a:t> Set_X_To_Y_Plus_Z </a:t>
            </a:r>
            <a:r>
              <a:rPr lang="en-GB" sz="1600" b="1" noProof="1" smtClean="0">
                <a:latin typeface="Consolas" panose="020B0609020204030204" pitchFamily="49" charset="0"/>
                <a:ea typeface="Source Code Pro" panose="020B0509030403020204" pitchFamily="49" charset="0"/>
              </a:rPr>
              <a:t>with</a:t>
            </a:r>
          </a:p>
          <a:p>
            <a:pPr fontAlgn="auto">
              <a:spcBef>
                <a:spcPts val="600"/>
              </a:spcBef>
              <a:spcAft>
                <a:spcPts val="0"/>
              </a:spcAft>
              <a:defRPr/>
            </a:pPr>
            <a:r>
              <a:rPr lang="en-GB" sz="1600" noProof="1" smtClean="0">
                <a:latin typeface="Consolas" panose="020B0609020204030204" pitchFamily="49" charset="0"/>
                <a:ea typeface="Source Code Pro" panose="020B0509030403020204" pitchFamily="49" charset="0"/>
              </a:rPr>
              <a:t>  Global =&gt; (Input  =&gt; (Y, Z), -- reads values of Y and Z</a:t>
            </a:r>
          </a:p>
          <a:p>
            <a:pPr fontAlgn="auto">
              <a:spcBef>
                <a:spcPts val="200"/>
              </a:spcBef>
              <a:spcAft>
                <a:spcPts val="0"/>
              </a:spcAft>
              <a:defRPr/>
            </a:pPr>
            <a:r>
              <a:rPr lang="en-GB" sz="1600" noProof="1" smtClean="0">
                <a:latin typeface="Consolas" panose="020B0609020204030204" pitchFamily="49" charset="0"/>
                <a:ea typeface="Source Code Pro" panose="020B0509030403020204" pitchFamily="49" charset="0"/>
              </a:rPr>
              <a:t>             Output =&gt; X);     -- modifies value of X</a:t>
            </a:r>
          </a:p>
          <a:p>
            <a:pPr fontAlgn="auto">
              <a:spcBef>
                <a:spcPts val="3000"/>
              </a:spcBef>
              <a:spcAft>
                <a:spcPts val="0"/>
              </a:spcAft>
              <a:defRPr/>
            </a:pPr>
            <a:r>
              <a:rPr lang="en-GB" sz="1600" b="1" noProof="1" smtClean="0">
                <a:latin typeface="Consolas" panose="020B0609020204030204" pitchFamily="49" charset="0"/>
                <a:ea typeface="Source Code Pro" panose="020B0509030403020204" pitchFamily="49" charset="0"/>
              </a:rPr>
              <a:t>procedure</a:t>
            </a:r>
            <a:r>
              <a:rPr lang="en-GB" sz="1600" noProof="1" smtClean="0">
                <a:latin typeface="Consolas" panose="020B0609020204030204" pitchFamily="49" charset="0"/>
                <a:ea typeface="Source Code Pro" panose="020B0509030403020204" pitchFamily="49" charset="0"/>
              </a:rPr>
              <a:t> Set_X_To_X_Plus_Y </a:t>
            </a:r>
            <a:r>
              <a:rPr lang="en-GB" sz="1600" b="1" noProof="1" smtClean="0">
                <a:latin typeface="Consolas" panose="020B0609020204030204" pitchFamily="49" charset="0"/>
                <a:ea typeface="Source Code Pro" panose="020B0509030403020204" pitchFamily="49" charset="0"/>
              </a:rPr>
              <a:t>with</a:t>
            </a:r>
          </a:p>
          <a:p>
            <a:pPr fontAlgn="auto">
              <a:spcBef>
                <a:spcPts val="600"/>
              </a:spcBef>
              <a:spcAft>
                <a:spcPts val="0"/>
              </a:spcAft>
              <a:defRPr/>
            </a:pPr>
            <a:r>
              <a:rPr lang="en-GB" sz="1600" noProof="1" smtClean="0">
                <a:latin typeface="Consolas" panose="020B0609020204030204" pitchFamily="49" charset="0"/>
                <a:ea typeface="Source Code Pro" panose="020B0509030403020204" pitchFamily="49" charset="0"/>
              </a:rPr>
              <a:t>  Global =&gt; (Input  =&gt; Y,  -- reads value of Y</a:t>
            </a:r>
          </a:p>
          <a:p>
            <a:pPr fontAlgn="auto">
              <a:spcBef>
                <a:spcPts val="200"/>
              </a:spcBef>
              <a:spcAft>
                <a:spcPts val="0"/>
              </a:spcAft>
              <a:defRPr/>
            </a:pPr>
            <a:r>
              <a:rPr lang="en-GB" sz="1600" noProof="1" smtClean="0">
                <a:latin typeface="Consolas" panose="020B0609020204030204" pitchFamily="49" charset="0"/>
                <a:ea typeface="Source Code Pro" panose="020B0509030403020204" pitchFamily="49" charset="0"/>
              </a:rPr>
              <a:t>             In_Out =&gt; X); -- modifies value of X</a:t>
            </a:r>
          </a:p>
          <a:p>
            <a:pPr fontAlgn="auto">
              <a:spcBef>
                <a:spcPts val="200"/>
              </a:spcBef>
              <a:spcAft>
                <a:spcPts val="0"/>
              </a:spcAft>
              <a:defRPr/>
            </a:pPr>
            <a:r>
              <a:rPr lang="en-GB" sz="1600" noProof="1" smtClean="0">
                <a:latin typeface="Consolas" panose="020B0609020204030204" pitchFamily="49" charset="0"/>
                <a:ea typeface="Source Code Pro" panose="020B0509030403020204" pitchFamily="49" charset="0"/>
              </a:rPr>
              <a:t>                           -- also reads its incoming value</a:t>
            </a:r>
          </a:p>
          <a:p>
            <a:pPr fontAlgn="auto">
              <a:spcBef>
                <a:spcPts val="3000"/>
              </a:spcBef>
              <a:spcAft>
                <a:spcPts val="0"/>
              </a:spcAft>
              <a:defRPr/>
            </a:pPr>
            <a:r>
              <a:rPr lang="en-GB" sz="1600" b="1" noProof="1" smtClean="0">
                <a:latin typeface="Consolas" panose="020B0609020204030204" pitchFamily="49" charset="0"/>
                <a:ea typeface="Source Code Pro" panose="020B0509030403020204" pitchFamily="49" charset="0"/>
              </a:rPr>
              <a:t>procedure</a:t>
            </a:r>
            <a:r>
              <a:rPr lang="en-GB" sz="1600" noProof="1" smtClean="0">
                <a:latin typeface="Consolas" panose="020B0609020204030204" pitchFamily="49" charset="0"/>
                <a:ea typeface="Source Code Pro" panose="020B0509030403020204" pitchFamily="49" charset="0"/>
              </a:rPr>
              <a:t> Incr_Parameter_X (X : </a:t>
            </a:r>
            <a:r>
              <a:rPr lang="en-GB" sz="1600" b="1" noProof="1" smtClean="0">
                <a:latin typeface="Consolas" panose="020B0609020204030204" pitchFamily="49" charset="0"/>
                <a:ea typeface="Source Code Pro" panose="020B0509030403020204" pitchFamily="49" charset="0"/>
              </a:rPr>
              <a:t>in</a:t>
            </a:r>
            <a:r>
              <a:rPr lang="en-GB" sz="1600" noProof="1" smtClean="0">
                <a:latin typeface="Consolas" panose="020B0609020204030204" pitchFamily="49" charset="0"/>
                <a:ea typeface="Source Code Pro" panose="020B0509030403020204" pitchFamily="49" charset="0"/>
              </a:rPr>
              <a:t> </a:t>
            </a:r>
            <a:r>
              <a:rPr lang="en-GB" sz="1600" b="1" noProof="1" smtClean="0">
                <a:latin typeface="Consolas" panose="020B0609020204030204" pitchFamily="49" charset="0"/>
                <a:ea typeface="Source Code Pro" panose="020B0509030403020204" pitchFamily="49" charset="0"/>
              </a:rPr>
              <a:t>out</a:t>
            </a:r>
            <a:r>
              <a:rPr lang="en-GB" sz="1600" noProof="1" smtClean="0">
                <a:latin typeface="Consolas" panose="020B0609020204030204" pitchFamily="49" charset="0"/>
                <a:ea typeface="Source Code Pro" panose="020B0509030403020204" pitchFamily="49" charset="0"/>
              </a:rPr>
              <a:t> Natural) </a:t>
            </a:r>
            <a:r>
              <a:rPr lang="en-GB" sz="1600" b="1" noProof="1" smtClean="0">
                <a:latin typeface="Consolas" panose="020B0609020204030204" pitchFamily="49" charset="0"/>
                <a:ea typeface="Source Code Pro" panose="020B0509030403020204" pitchFamily="49" charset="0"/>
              </a:rPr>
              <a:t>with</a:t>
            </a:r>
          </a:p>
          <a:p>
            <a:pPr fontAlgn="auto">
              <a:spcBef>
                <a:spcPts val="600"/>
              </a:spcBef>
              <a:spcAft>
                <a:spcPts val="0"/>
              </a:spcAft>
              <a:defRPr/>
            </a:pPr>
            <a:r>
              <a:rPr lang="en-GB" sz="1600" noProof="1" smtClean="0">
                <a:latin typeface="Consolas" panose="020B0609020204030204" pitchFamily="49" charset="0"/>
                <a:ea typeface="Source Code Pro" panose="020B0509030403020204" pitchFamily="49" charset="0"/>
              </a:rPr>
              <a:t>  Global =&gt; </a:t>
            </a:r>
            <a:r>
              <a:rPr lang="en-GB" sz="1600" b="1" noProof="1" smtClean="0">
                <a:latin typeface="Consolas" panose="020B0609020204030204" pitchFamily="49" charset="0"/>
                <a:ea typeface="Source Code Pro" panose="020B0509030403020204" pitchFamily="49" charset="0"/>
              </a:rPr>
              <a:t>null</a:t>
            </a:r>
            <a:r>
              <a:rPr lang="en-GB" sz="1600" noProof="1" smtClean="0">
                <a:latin typeface="Consolas" panose="020B0609020204030204" pitchFamily="49" charset="0"/>
                <a:ea typeface="Source Code Pro" panose="020B0509030403020204" pitchFamily="49" charset="0"/>
              </a:rPr>
              <a:t>; -- does not reference any global variable</a:t>
            </a:r>
            <a:endParaRPr lang="en-GB" sz="1600" b="1"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5519645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Specification’s Default Mode</a:t>
            </a:r>
            <a:endParaRPr lang="en-US" dirty="0"/>
          </a:p>
        </p:txBody>
      </p:sp>
      <p:sp>
        <p:nvSpPr>
          <p:cNvPr id="3" name="Content Placeholder 2"/>
          <p:cNvSpPr>
            <a:spLocks noGrp="1"/>
          </p:cNvSpPr>
          <p:nvPr>
            <p:ph sz="half" idx="10"/>
          </p:nvPr>
        </p:nvSpPr>
        <p:spPr/>
        <p:txBody>
          <a:bodyPr/>
          <a:lstStyle/>
          <a:p>
            <a:r>
              <a:rPr lang="en-US" dirty="0" smtClean="0"/>
              <a:t>Defaults to mode Input</a:t>
            </a:r>
          </a:p>
          <a:p>
            <a:r>
              <a:rPr lang="en-US" dirty="0" smtClean="0"/>
              <a:t>Allows simple list of object names without mode</a:t>
            </a:r>
          </a:p>
          <a:p>
            <a:endParaRPr lang="en-US" dirty="0"/>
          </a:p>
          <a:p>
            <a:endParaRPr lang="en-US" dirty="0" smtClean="0"/>
          </a:p>
          <a:p>
            <a:endParaRPr lang="en-US" dirty="0"/>
          </a:p>
          <a:p>
            <a:endParaRPr lang="en-US" dirty="0" smtClean="0"/>
          </a:p>
          <a:p>
            <a:endParaRPr lang="en-US" dirty="0" smtClean="0"/>
          </a:p>
          <a:p>
            <a:r>
              <a:rPr lang="en-US" dirty="0" smtClean="0"/>
              <a:t>GNATprove will verify use strictly as inputs</a:t>
            </a:r>
          </a:p>
        </p:txBody>
      </p:sp>
      <p:sp>
        <p:nvSpPr>
          <p:cNvPr id="4" name="TextBox 3"/>
          <p:cNvSpPr txBox="1"/>
          <p:nvPr/>
        </p:nvSpPr>
        <p:spPr>
          <a:xfrm>
            <a:off x="1547664" y="2660526"/>
            <a:ext cx="4560864" cy="1128514"/>
          </a:xfrm>
          <a:prstGeom prst="rect">
            <a:avLst/>
          </a:prstGeom>
          <a:noFill/>
          <a:ln>
            <a:solidFill>
              <a:schemeClr val="tx1"/>
            </a:solidFill>
            <a:prstDash val="sysDot"/>
          </a:ln>
        </p:spPr>
        <p:txBody>
          <a:bodyPr wrap="none" rtlCol="0">
            <a:spAutoFit/>
          </a:bodyPr>
          <a:lstStyle>
            <a:defPPr>
              <a:defRPr lang="fr-FR"/>
            </a:defPPr>
            <a:lvl1pPr>
              <a:defRPr sz="1600" b="1">
                <a:latin typeface="Source Code Pro" panose="020B0509030403020204" pitchFamily="49" charset="0"/>
                <a:ea typeface="Source Code Pro" panose="020B0509030403020204" pitchFamily="49" charset="0"/>
              </a:defRPr>
            </a:lvl1pPr>
          </a:lstStyle>
          <a:p>
            <a:r>
              <a:rPr lang="en-US" b="0" dirty="0" smtClean="0">
                <a:latin typeface="Consolas" panose="020B0609020204030204" pitchFamily="49" charset="0"/>
              </a:rPr>
              <a:t>X : Integer := …</a:t>
            </a:r>
          </a:p>
          <a:p>
            <a:endParaRPr lang="en-US" b="0" dirty="0" smtClean="0">
              <a:latin typeface="Consolas" panose="020B0609020204030204" pitchFamily="49" charset="0"/>
            </a:endParaRPr>
          </a:p>
          <a:p>
            <a:r>
              <a:rPr lang="en-US" dirty="0" smtClean="0">
                <a:latin typeface="Consolas" panose="020B0609020204030204" pitchFamily="49" charset="0"/>
              </a:rPr>
              <a:t>procedure </a:t>
            </a:r>
            <a:r>
              <a:rPr lang="en-US" b="0" dirty="0" smtClean="0">
                <a:latin typeface="Consolas" panose="020B0609020204030204" pitchFamily="49" charset="0"/>
              </a:rPr>
              <a:t>P (Result : </a:t>
            </a:r>
            <a:r>
              <a:rPr lang="en-US" dirty="0" smtClean="0">
                <a:latin typeface="Consolas" panose="020B0609020204030204" pitchFamily="49" charset="0"/>
              </a:rPr>
              <a:t>out </a:t>
            </a:r>
            <a:r>
              <a:rPr lang="en-US" b="0" dirty="0" smtClean="0">
                <a:latin typeface="Consolas" panose="020B0609020204030204" pitchFamily="49" charset="0"/>
              </a:rPr>
              <a:t>Integer) </a:t>
            </a:r>
            <a:r>
              <a:rPr lang="en-US" dirty="0" smtClean="0">
                <a:latin typeface="Consolas" panose="020B0609020204030204" pitchFamily="49" charset="0"/>
              </a:rPr>
              <a:t>with</a:t>
            </a:r>
          </a:p>
          <a:p>
            <a:pPr>
              <a:spcBef>
                <a:spcPts val="400"/>
              </a:spcBef>
            </a:pPr>
            <a:r>
              <a:rPr lang="en-US" dirty="0" smtClean="0">
                <a:latin typeface="Consolas" panose="020B0609020204030204" pitchFamily="49" charset="0"/>
              </a:rPr>
              <a:t>   </a:t>
            </a:r>
            <a:r>
              <a:rPr lang="en-US" b="0" dirty="0" smtClean="0">
                <a:latin typeface="Consolas" panose="020B0609020204030204" pitchFamily="49" charset="0"/>
              </a:rPr>
              <a:t>Global =&gt; X;</a:t>
            </a:r>
            <a:endParaRPr lang="en-US" b="0" dirty="0">
              <a:latin typeface="Consolas" panose="020B0609020204030204" pitchFamily="49" charset="0"/>
            </a:endParaRPr>
          </a:p>
        </p:txBody>
      </p:sp>
      <p:sp>
        <p:nvSpPr>
          <p:cNvPr id="5" name="TextBox 4"/>
          <p:cNvSpPr txBox="1"/>
          <p:nvPr/>
        </p:nvSpPr>
        <p:spPr>
          <a:xfrm>
            <a:off x="1547664" y="4377104"/>
            <a:ext cx="4560864" cy="636072"/>
          </a:xfrm>
          <a:prstGeom prst="rect">
            <a:avLst/>
          </a:prstGeom>
          <a:noFill/>
          <a:ln>
            <a:solidFill>
              <a:schemeClr val="tx1"/>
            </a:solidFill>
            <a:prstDash val="sysDot"/>
          </a:ln>
        </p:spPr>
        <p:txBody>
          <a:bodyPr wrap="none" rtlCol="0">
            <a:spAutoFit/>
          </a:bodyPr>
          <a:lstStyle>
            <a:defPPr>
              <a:defRPr lang="fr-FR"/>
            </a:defPPr>
            <a:lvl1pPr>
              <a:defRPr sz="1600" b="0">
                <a:latin typeface="Source Code Pro" panose="020B0509030403020204" pitchFamily="49" charset="0"/>
                <a:ea typeface="Source Code Pro" panose="020B0509030403020204" pitchFamily="49" charset="0"/>
              </a:defRPr>
            </a:lvl1pPr>
          </a:lstStyle>
          <a:p>
            <a:r>
              <a:rPr lang="en-US" b="1" dirty="0" smtClean="0">
                <a:latin typeface="Consolas" panose="020B0609020204030204" pitchFamily="49" charset="0"/>
              </a:rPr>
              <a:t>procedure </a:t>
            </a:r>
            <a:r>
              <a:rPr lang="en-US" dirty="0" smtClean="0">
                <a:latin typeface="Consolas" panose="020B0609020204030204" pitchFamily="49" charset="0"/>
              </a:rPr>
              <a:t>P (Result : </a:t>
            </a:r>
            <a:r>
              <a:rPr lang="en-US" b="1" dirty="0" smtClean="0">
                <a:latin typeface="Consolas" panose="020B0609020204030204" pitchFamily="49" charset="0"/>
              </a:rPr>
              <a:t>out </a:t>
            </a:r>
            <a:r>
              <a:rPr lang="en-US" dirty="0" smtClean="0">
                <a:latin typeface="Consolas" panose="020B0609020204030204" pitchFamily="49" charset="0"/>
              </a:rPr>
              <a:t>Integer) </a:t>
            </a:r>
            <a:r>
              <a:rPr lang="en-US" b="1" dirty="0" smtClean="0">
                <a:latin typeface="Consolas" panose="020B0609020204030204" pitchFamily="49" charset="0"/>
              </a:rPr>
              <a:t>with</a:t>
            </a:r>
          </a:p>
          <a:p>
            <a:pPr>
              <a:spcBef>
                <a:spcPts val="400"/>
              </a:spcBef>
            </a:pPr>
            <a:r>
              <a:rPr lang="en-US" b="1" dirty="0" smtClean="0">
                <a:latin typeface="Consolas" panose="020B0609020204030204" pitchFamily="49" charset="0"/>
              </a:rPr>
              <a:t>   </a:t>
            </a:r>
            <a:r>
              <a:rPr lang="en-US" dirty="0" smtClean="0">
                <a:latin typeface="Consolas" panose="020B0609020204030204" pitchFamily="49" charset="0"/>
              </a:rPr>
              <a:t>Global =&gt; (X, Y, Z);</a:t>
            </a:r>
            <a:endParaRPr lang="en-US" dirty="0">
              <a:latin typeface="Consolas" panose="020B0609020204030204" pitchFamily="49" charset="0"/>
            </a:endParaRPr>
          </a:p>
        </p:txBody>
      </p:sp>
      <p:sp>
        <p:nvSpPr>
          <p:cNvPr id="6" name="TextBox 5"/>
          <p:cNvSpPr txBox="1"/>
          <p:nvPr/>
        </p:nvSpPr>
        <p:spPr>
          <a:xfrm>
            <a:off x="4932040" y="4883174"/>
            <a:ext cx="2934073" cy="338554"/>
          </a:xfrm>
          <a:prstGeom prst="rect">
            <a:avLst/>
          </a:prstGeom>
          <a:solidFill>
            <a:srgbClr val="F4E7C6"/>
          </a:solidFill>
        </p:spPr>
        <p:txBody>
          <a:bodyPr wrap="none" rtlCol="0">
            <a:spAutoFit/>
          </a:bodyPr>
          <a:lstStyle/>
          <a:p>
            <a:r>
              <a:rPr lang="es-ES" sz="1600" dirty="0"/>
              <a:t>Global </a:t>
            </a:r>
            <a:r>
              <a:rPr lang="es-ES" sz="1600" dirty="0" smtClean="0"/>
              <a:t>=&gt; </a:t>
            </a:r>
            <a:r>
              <a:rPr lang="es-ES" sz="1600" dirty="0"/>
              <a:t>(Input =&gt; (X, Y, Z));</a:t>
            </a:r>
            <a:endParaRPr lang="en-US" sz="1600" i="0" kern="1200" dirty="0" smtClean="0"/>
          </a:p>
        </p:txBody>
      </p:sp>
      <p:sp>
        <p:nvSpPr>
          <p:cNvPr id="7" name="TextBox 6"/>
          <p:cNvSpPr txBox="1"/>
          <p:nvPr/>
        </p:nvSpPr>
        <p:spPr>
          <a:xfrm>
            <a:off x="4932040" y="3602573"/>
            <a:ext cx="2276585" cy="338554"/>
          </a:xfrm>
          <a:prstGeom prst="rect">
            <a:avLst/>
          </a:prstGeom>
          <a:solidFill>
            <a:srgbClr val="F4E7C6"/>
          </a:solidFill>
        </p:spPr>
        <p:txBody>
          <a:bodyPr wrap="none" rtlCol="0">
            <a:spAutoFit/>
          </a:bodyPr>
          <a:lstStyle/>
          <a:p>
            <a:r>
              <a:rPr lang="en-US" sz="1600" dirty="0" smtClean="0"/>
              <a:t>Global </a:t>
            </a:r>
            <a:r>
              <a:rPr lang="en-US" sz="1600" dirty="0"/>
              <a:t>=&gt; (Input =&gt; X)</a:t>
            </a:r>
            <a:endParaRPr lang="en-US" sz="1600" i="0" kern="1200" dirty="0" smtClean="0"/>
          </a:p>
        </p:txBody>
      </p:sp>
    </p:spTree>
    <p:extLst>
      <p:ext uri="{BB962C8B-B14F-4D97-AF65-F5344CB8AC3E}">
        <p14:creationId xmlns:p14="http://schemas.microsoft.com/office/powerpoint/2010/main" val="31203332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Dependency Contracts </a:t>
            </a:r>
            <a:r>
              <a:rPr lang="en-US" dirty="0" smtClean="0"/>
              <a:t>for </a:t>
            </a:r>
            <a:r>
              <a:rPr lang="en-US" dirty="0" smtClean="0">
                <a:solidFill>
                  <a:srgbClr val="FF0000"/>
                </a:solidFill>
              </a:rPr>
              <a:t>Functions</a:t>
            </a:r>
            <a:endParaRPr lang="en-US" dirty="0">
              <a:solidFill>
                <a:srgbClr val="FF0000"/>
              </a:solidFill>
            </a:endParaRPr>
          </a:p>
        </p:txBody>
      </p:sp>
      <p:sp>
        <p:nvSpPr>
          <p:cNvPr id="3" name="Content Placeholder 2"/>
          <p:cNvSpPr>
            <a:spLocks noGrp="1"/>
          </p:cNvSpPr>
          <p:nvPr>
            <p:ph sz="half" idx="10"/>
          </p:nvPr>
        </p:nvSpPr>
        <p:spPr/>
        <p:txBody>
          <a:bodyPr/>
          <a:lstStyle/>
          <a:p>
            <a:r>
              <a:rPr lang="en-US" dirty="0" smtClean="0"/>
              <a:t>Recall functions are meant to be free of side-effects</a:t>
            </a:r>
          </a:p>
          <a:p>
            <a:pPr lvl="1"/>
            <a:r>
              <a:rPr lang="en-US" dirty="0" smtClean="0"/>
              <a:t>Formal parameter mode is always “in” even though Ada allows other modes</a:t>
            </a:r>
          </a:p>
          <a:p>
            <a:r>
              <a:rPr lang="en-US" dirty="0" smtClean="0"/>
              <a:t>Therefore objects in Global contracts </a:t>
            </a:r>
            <a:r>
              <a:rPr lang="en-US" i="1" dirty="0" smtClean="0"/>
              <a:t>must</a:t>
            </a:r>
            <a:r>
              <a:rPr lang="en-US" dirty="0" smtClean="0"/>
              <a:t> be inputs</a:t>
            </a:r>
          </a:p>
        </p:txBody>
      </p:sp>
      <p:grpSp>
        <p:nvGrpSpPr>
          <p:cNvPr id="7" name="Group 6"/>
          <p:cNvGrpSpPr/>
          <p:nvPr/>
        </p:nvGrpSpPr>
        <p:grpSpPr>
          <a:xfrm>
            <a:off x="1137339" y="3140968"/>
            <a:ext cx="6805068" cy="3293209"/>
            <a:chOff x="1137339" y="3140968"/>
            <a:chExt cx="6805068" cy="3293209"/>
          </a:xfrm>
        </p:grpSpPr>
        <p:sp>
          <p:nvSpPr>
            <p:cNvPr id="5" name="Double Wave 4"/>
            <p:cNvSpPr/>
            <p:nvPr/>
          </p:nvSpPr>
          <p:spPr bwMode="auto">
            <a:xfrm>
              <a:off x="2771800" y="3460664"/>
              <a:ext cx="709967"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137339" y="3140968"/>
              <a:ext cx="6805068" cy="3293209"/>
            </a:xfrm>
            <a:prstGeom prst="rect">
              <a:avLst/>
            </a:prstGeom>
            <a:noFill/>
          </p:spPr>
          <p:txBody>
            <a:bodyPr wrap="none" rtlCol="0">
              <a:spAutoFit/>
            </a:bodyPr>
            <a:lstStyle>
              <a:defPPr>
                <a:defRPr lang="fr-FR"/>
              </a:defPPr>
              <a:lvl1pPr fontAlgn="auto">
                <a:spcBef>
                  <a:spcPts val="0"/>
                </a:spcBef>
                <a:spcAft>
                  <a:spcPts val="0"/>
                </a:spcAft>
                <a:defRPr sz="1600">
                  <a:latin typeface="Source Code Pro" panose="020B0509030403020204" pitchFamily="49" charset="0"/>
                  <a:ea typeface="Source Code Pro" panose="020B0509030403020204" pitchFamily="49" charset="0"/>
                </a:defRPr>
              </a:lvl1pPr>
            </a:lstStyle>
            <a:p>
              <a:pPr>
                <a:spcBef>
                  <a:spcPts val="2400"/>
                </a:spcBef>
              </a:pPr>
              <a:r>
                <a:rPr lang="en-US" b="1" noProof="1" smtClean="0">
                  <a:latin typeface="Consolas" panose="020B0609020204030204" pitchFamily="49" charset="0"/>
                </a:rPr>
                <a:t>function </a:t>
              </a:r>
              <a:r>
                <a:rPr lang="en-US" noProof="1" smtClean="0">
                  <a:latin typeface="Consolas" panose="020B0609020204030204" pitchFamily="49" charset="0"/>
                </a:rPr>
                <a:t>Some_Integer (Input : Integer) </a:t>
              </a:r>
              <a:r>
                <a:rPr lang="en-US" b="1" noProof="1" smtClean="0">
                  <a:latin typeface="Consolas" panose="020B0609020204030204" pitchFamily="49" charset="0"/>
                </a:rPr>
                <a:t>return </a:t>
              </a:r>
              <a:r>
                <a:rPr lang="en-US" noProof="1" smtClean="0">
                  <a:latin typeface="Consolas" panose="020B0609020204030204" pitchFamily="49" charset="0"/>
                </a:rPr>
                <a:t>Integer </a:t>
              </a:r>
              <a:r>
                <a:rPr lang="en-US" b="1" noProof="1" smtClean="0">
                  <a:latin typeface="Consolas" panose="020B0609020204030204" pitchFamily="49" charset="0"/>
                </a:rPr>
                <a:t>with</a:t>
              </a:r>
            </a:p>
            <a:p>
              <a:pPr>
                <a:spcBef>
                  <a:spcPts val="300"/>
                </a:spcBef>
              </a:pPr>
              <a:r>
                <a:rPr lang="en-US" b="1" noProof="1" smtClean="0">
                  <a:latin typeface="Consolas" panose="020B0609020204030204" pitchFamily="49" charset="0"/>
                </a:rPr>
                <a:t>   </a:t>
              </a:r>
              <a:r>
                <a:rPr lang="en-US" noProof="1" smtClean="0">
                  <a:latin typeface="Consolas" panose="020B0609020204030204" pitchFamily="49" charset="0"/>
                </a:rPr>
                <a:t>Global =&gt; (In_Out =&gt; Global_Var);</a:t>
              </a:r>
            </a:p>
            <a:p>
              <a:pPr>
                <a:spcBef>
                  <a:spcPts val="6000"/>
                </a:spcBef>
              </a:pPr>
              <a:r>
                <a:rPr lang="en-US" noProof="1">
                  <a:latin typeface="Consolas" panose="020B0609020204030204" pitchFamily="49" charset="0"/>
                </a:rPr>
                <a:t>Global_Var : Integer := </a:t>
              </a:r>
              <a:r>
                <a:rPr lang="en-US" noProof="1" smtClean="0">
                  <a:latin typeface="Consolas" panose="020B0609020204030204" pitchFamily="49" charset="0"/>
                </a:rPr>
                <a:t>42;</a:t>
              </a:r>
              <a:endParaRPr lang="en-US" noProof="1">
                <a:latin typeface="Consolas" panose="020B0609020204030204" pitchFamily="49" charset="0"/>
              </a:endParaRPr>
            </a:p>
            <a:p>
              <a:pPr>
                <a:spcBef>
                  <a:spcPts val="2400"/>
                </a:spcBef>
              </a:pPr>
              <a:r>
                <a:rPr lang="en-US" b="1" noProof="1" smtClean="0">
                  <a:latin typeface="Consolas" panose="020B0609020204030204" pitchFamily="49" charset="0"/>
                </a:rPr>
                <a:t>function </a:t>
              </a:r>
              <a:r>
                <a:rPr lang="en-US" noProof="1" smtClean="0">
                  <a:latin typeface="Consolas" panose="020B0609020204030204" pitchFamily="49" charset="0"/>
                </a:rPr>
                <a:t>Some_Integer (Input : Integer) </a:t>
              </a:r>
              <a:r>
                <a:rPr lang="en-US" b="1" noProof="1" smtClean="0">
                  <a:latin typeface="Consolas" panose="020B0609020204030204" pitchFamily="49" charset="0"/>
                </a:rPr>
                <a:t>return </a:t>
              </a:r>
              <a:r>
                <a:rPr lang="en-US" noProof="1" smtClean="0">
                  <a:latin typeface="Consolas" panose="020B0609020204030204" pitchFamily="49" charset="0"/>
                </a:rPr>
                <a:t>Integer </a:t>
              </a:r>
              <a:r>
                <a:rPr lang="en-US" b="1" noProof="1" smtClean="0">
                  <a:latin typeface="Consolas" panose="020B0609020204030204" pitchFamily="49" charset="0"/>
                </a:rPr>
                <a:t>is</a:t>
              </a:r>
            </a:p>
            <a:p>
              <a:r>
                <a:rPr lang="en-US" b="1" noProof="1" smtClean="0">
                  <a:latin typeface="Consolas" panose="020B0609020204030204" pitchFamily="49" charset="0"/>
                </a:rPr>
                <a:t>begin</a:t>
              </a:r>
            </a:p>
            <a:p>
              <a:pPr>
                <a:spcBef>
                  <a:spcPts val="300"/>
                </a:spcBef>
              </a:pPr>
              <a:r>
                <a:rPr lang="en-US" b="1" noProof="1" smtClean="0">
                  <a:latin typeface="Consolas" panose="020B0609020204030204" pitchFamily="49" charset="0"/>
                </a:rPr>
                <a:t>   </a:t>
              </a:r>
              <a:r>
                <a:rPr lang="en-US" noProof="1" smtClean="0">
                  <a:latin typeface="Consolas" panose="020B0609020204030204" pitchFamily="49" charset="0"/>
                </a:rPr>
                <a:t>Global_Var := Global_Var + 1;</a:t>
              </a:r>
            </a:p>
            <a:p>
              <a:pPr>
                <a:spcBef>
                  <a:spcPts val="300"/>
                </a:spcBef>
              </a:pPr>
              <a:r>
                <a:rPr lang="en-US" b="1" noProof="1" smtClean="0">
                  <a:latin typeface="Consolas" panose="020B0609020204030204" pitchFamily="49" charset="0"/>
                </a:rPr>
                <a:t>   return </a:t>
              </a:r>
              <a:r>
                <a:rPr lang="en-US" noProof="1" smtClean="0">
                  <a:latin typeface="Consolas" panose="020B0609020204030204" pitchFamily="49" charset="0"/>
                </a:rPr>
                <a:t>Input + Global_Var;</a:t>
              </a:r>
            </a:p>
            <a:p>
              <a:pPr>
                <a:spcBef>
                  <a:spcPts val="300"/>
                </a:spcBef>
              </a:pPr>
              <a:r>
                <a:rPr lang="en-US" b="1" noProof="1" smtClean="0">
                  <a:latin typeface="Consolas" panose="020B0609020204030204" pitchFamily="49" charset="0"/>
                </a:rPr>
                <a:t>end </a:t>
              </a:r>
              <a:r>
                <a:rPr lang="en-US" noProof="1" smtClean="0">
                  <a:latin typeface="Consolas" panose="020B0609020204030204" pitchFamily="49" charset="0"/>
                </a:rPr>
                <a:t>Some_Integer;</a:t>
              </a:r>
              <a:endParaRPr lang="en-US" noProof="1">
                <a:latin typeface="Consolas" panose="020B0609020204030204" pitchFamily="49" charset="0"/>
              </a:endParaRPr>
            </a:p>
          </p:txBody>
        </p:sp>
        <p:sp>
          <p:nvSpPr>
            <p:cNvPr id="6" name="TextBox 5"/>
            <p:cNvSpPr txBox="1"/>
            <p:nvPr/>
          </p:nvSpPr>
          <p:spPr>
            <a:xfrm>
              <a:off x="3345731" y="3789040"/>
              <a:ext cx="1289135" cy="338554"/>
            </a:xfrm>
            <a:prstGeom prst="rect">
              <a:avLst/>
            </a:prstGeom>
            <a:noFill/>
          </p:spPr>
          <p:txBody>
            <a:bodyPr wrap="none" rtlCol="0">
              <a:spAutoFit/>
            </a:bodyPr>
            <a:lstStyle/>
            <a:p>
              <a:r>
                <a:rPr lang="en-US" sz="1600" dirty="0" smtClean="0">
                  <a:solidFill>
                    <a:srgbClr val="FF0000"/>
                  </a:solidFill>
                </a:rPr>
                <a:t>Illegal mode</a:t>
              </a:r>
              <a:endParaRPr lang="en-US" sz="1600" i="0" kern="1200" dirty="0" smtClean="0">
                <a:solidFill>
                  <a:srgbClr val="FF0000"/>
                </a:solidFill>
              </a:endParaRPr>
            </a:p>
          </p:txBody>
        </p:sp>
        <p:sp>
          <p:nvSpPr>
            <p:cNvPr id="9" name="Rounded Rectangle 8"/>
            <p:cNvSpPr/>
            <p:nvPr/>
          </p:nvSpPr>
          <p:spPr bwMode="auto">
            <a:xfrm>
              <a:off x="3057699" y="3583776"/>
              <a:ext cx="216024" cy="205264"/>
            </a:xfrm>
            <a:prstGeom prst="round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4E7C6"/>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6" idx="1"/>
              <a:endCxn id="9" idx="2"/>
            </p:cNvCxnSpPr>
            <p:nvPr/>
          </p:nvCxnSpPr>
          <p:spPr bwMode="auto">
            <a:xfrm rot="10800000">
              <a:off x="3165711" y="3789041"/>
              <a:ext cx="180020" cy="169277"/>
            </a:xfrm>
            <a:prstGeom prst="curvedConnector2">
              <a:avLst/>
            </a:prstGeom>
            <a:solidFill>
              <a:schemeClr val="accent1"/>
            </a:solidFill>
            <a:ln w="9525" cap="flat" cmpd="sng" algn="ctr">
              <a:solidFill>
                <a:srgbClr val="FF0000"/>
              </a:solidFill>
              <a:prstDash val="solid"/>
              <a:round/>
              <a:headEnd type="none" w="med" len="med"/>
              <a:tailEnd type="triangle"/>
            </a:ln>
            <a:effectLst/>
          </p:spPr>
        </p:cxnSp>
      </p:grpSp>
    </p:spTree>
    <p:extLst>
      <p:ext uri="{BB962C8B-B14F-4D97-AF65-F5344CB8AC3E}">
        <p14:creationId xmlns:p14="http://schemas.microsoft.com/office/powerpoint/2010/main" val="2692551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Flow Analysis</a:t>
            </a:r>
            <a:endParaRPr lang="en-US" dirty="0"/>
          </a:p>
        </p:txBody>
      </p:sp>
      <p:sp>
        <p:nvSpPr>
          <p:cNvPr id="4" name="Content Placeholder 3"/>
          <p:cNvSpPr>
            <a:spLocks noGrp="1"/>
          </p:cNvSpPr>
          <p:nvPr>
            <p:ph sz="half" idx="10"/>
          </p:nvPr>
        </p:nvSpPr>
        <p:spPr>
          <a:xfrm>
            <a:off x="685800" y="1143000"/>
            <a:ext cx="8062664" cy="5334000"/>
          </a:xfrm>
        </p:spPr>
        <p:txBody>
          <a:bodyPr/>
          <a:lstStyle/>
          <a:p>
            <a:r>
              <a:rPr lang="en-US" dirty="0" smtClean="0"/>
              <a:t>Focuses on variables’ values and how they’re used</a:t>
            </a:r>
          </a:p>
          <a:p>
            <a:r>
              <a:rPr lang="en-US" altLang="fr-FR" dirty="0" smtClean="0"/>
              <a:t>Sound</a:t>
            </a:r>
          </a:p>
          <a:p>
            <a:pPr lvl="1"/>
            <a:r>
              <a:rPr lang="en-US" altLang="fr-FR" dirty="0" smtClean="0"/>
              <a:t>Guaranteed no errors if none reported, for the code analyzed</a:t>
            </a:r>
          </a:p>
          <a:p>
            <a:r>
              <a:rPr lang="en-US" dirty="0" smtClean="0"/>
              <a:t>Does not show absence of run-time errors</a:t>
            </a:r>
          </a:p>
          <a:p>
            <a:pPr lvl="1"/>
            <a:r>
              <a:rPr lang="en-US" dirty="0" smtClean="0"/>
              <a:t>Requires formal analysis (proof)</a:t>
            </a:r>
          </a:p>
          <a:p>
            <a:r>
              <a:rPr lang="en-US" dirty="0" smtClean="0"/>
              <a:t>Essential to proof</a:t>
            </a:r>
          </a:p>
          <a:p>
            <a:pPr lvl="1"/>
            <a:r>
              <a:rPr lang="en-US" dirty="0" smtClean="0"/>
              <a:t>Likely unsound if data-flow errors exist</a:t>
            </a:r>
          </a:p>
          <a:p>
            <a:r>
              <a:rPr lang="en-US" dirty="0" smtClean="0"/>
              <a:t>A combination of analyses</a:t>
            </a:r>
          </a:p>
          <a:p>
            <a:pPr lvl="1"/>
            <a:r>
              <a:rPr lang="en-US" dirty="0" smtClean="0"/>
              <a:t>Data-Flow Analysis, using “data dependency” contracts</a:t>
            </a:r>
          </a:p>
          <a:p>
            <a:pPr lvl="1"/>
            <a:r>
              <a:rPr lang="en-US" dirty="0" smtClean="0"/>
              <a:t>Information-Flow Analysis, </a:t>
            </a:r>
            <a:r>
              <a:rPr lang="en-US" dirty="0"/>
              <a:t>using </a:t>
            </a:r>
            <a:r>
              <a:rPr lang="en-US" dirty="0" smtClean="0"/>
              <a:t>“flow </a:t>
            </a:r>
            <a:r>
              <a:rPr lang="en-US" dirty="0"/>
              <a:t>dependency” contracts</a:t>
            </a:r>
            <a:endParaRPr lang="en-US" dirty="0" smtClean="0"/>
          </a:p>
        </p:txBody>
      </p:sp>
    </p:spTree>
    <p:extLst>
      <p:ext uri="{BB962C8B-B14F-4D97-AF65-F5344CB8AC3E}">
        <p14:creationId xmlns:p14="http://schemas.microsoft.com/office/powerpoint/2010/main" val="30944882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26"/>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dirty="0" smtClean="0"/>
              <a:t>Detected Aliasing via Global Variable</a:t>
            </a:r>
          </a:p>
        </p:txBody>
      </p:sp>
      <p:sp>
        <p:nvSpPr>
          <p:cNvPr id="57349" name="Rectangle 156"/>
          <p:cNvSpPr>
            <a:spLocks noChangeArrowheads="1"/>
          </p:cNvSpPr>
          <p:nvPr/>
        </p:nvSpPr>
        <p:spPr bwMode="auto">
          <a:xfrm>
            <a:off x="917625" y="1074222"/>
            <a:ext cx="4895572" cy="4490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tabLst>
                <a:tab pos="288913" algn="l"/>
                <a:tab pos="569891" algn="l"/>
              </a:tabLst>
            </a:pPr>
            <a:r>
              <a:rPr lang="en-US" sz="1600" b="1" noProof="1" smtClean="0">
                <a:latin typeface="Consolas" panose="020B0609020204030204" pitchFamily="49" charset="0"/>
              </a:rPr>
              <a:t>with </a:t>
            </a:r>
            <a:r>
              <a:rPr lang="en-US" sz="1600" noProof="1" smtClean="0">
                <a:latin typeface="Consolas" panose="020B0609020204030204" pitchFamily="49" charset="0"/>
              </a:rPr>
              <a:t>Ada.Text_IO;  </a:t>
            </a:r>
            <a:r>
              <a:rPr lang="en-US" sz="1600" b="1" noProof="1" smtClean="0">
                <a:latin typeface="Consolas" panose="020B0609020204030204" pitchFamily="49" charset="0"/>
              </a:rPr>
              <a:t>use </a:t>
            </a:r>
            <a:r>
              <a:rPr lang="en-US" sz="1600" noProof="1" smtClean="0">
                <a:latin typeface="Consolas" panose="020B0609020204030204" pitchFamily="49" charset="0"/>
              </a:rPr>
              <a:t>Ada.Text_IO;</a:t>
            </a:r>
          </a:p>
          <a:p>
            <a:pPr eaLnBrk="0" hangingPunct="0">
              <a:spcBef>
                <a:spcPts val="900"/>
              </a:spcBef>
              <a:tabLst>
                <a:tab pos="288913" algn="l"/>
                <a:tab pos="569891" algn="l"/>
              </a:tabLst>
            </a:pPr>
            <a:r>
              <a:rPr lang="en-US" sz="1600" b="1" noProof="1" smtClean="0">
                <a:latin typeface="Consolas" panose="020B0609020204030204" pitchFamily="49" charset="0"/>
              </a:rPr>
              <a:t>procedure </a:t>
            </a:r>
            <a:r>
              <a:rPr lang="en-US" sz="1600" noProof="1" smtClean="0">
                <a:latin typeface="Consolas" panose="020B0609020204030204" pitchFamily="49" charset="0"/>
              </a:rPr>
              <a:t>Demo_Aliasing </a:t>
            </a:r>
            <a:r>
              <a:rPr lang="en-US" sz="1600" b="1" noProof="1" smtClean="0">
                <a:latin typeface="Consolas" panose="020B0609020204030204" pitchFamily="49" charset="0"/>
              </a:rPr>
              <a:t>with</a:t>
            </a:r>
            <a:r>
              <a:rPr lang="en-US" sz="1600" noProof="1" smtClean="0">
                <a:latin typeface="Consolas" panose="020B0609020204030204" pitchFamily="49" charset="0"/>
              </a:rPr>
              <a:t> SPARK_Mode </a:t>
            </a:r>
            <a:r>
              <a:rPr lang="en-US" sz="1600" b="1" noProof="1" smtClean="0">
                <a:latin typeface="Consolas" panose="020B0609020204030204" pitchFamily="49" charset="0"/>
              </a:rPr>
              <a:t>is</a:t>
            </a:r>
          </a:p>
          <a:p>
            <a:pPr eaLnBrk="0" hangingPunct="0">
              <a:tabLst>
                <a:tab pos="288913" algn="l"/>
                <a:tab pos="569891" algn="l"/>
              </a:tabLst>
            </a:pPr>
            <a:endParaRPr lang="en-US" sz="1600" noProof="1" smtClean="0">
              <a:latin typeface="Consolas" panose="020B0609020204030204" pitchFamily="49" charset="0"/>
            </a:endParaRPr>
          </a:p>
          <a:p>
            <a:pPr eaLnBrk="0" hangingPunct="0">
              <a:tabLst>
                <a:tab pos="288913" algn="l"/>
                <a:tab pos="569891" algn="l"/>
              </a:tabLst>
            </a:pPr>
            <a:r>
              <a:rPr lang="en-US" sz="1600" noProof="1" smtClean="0">
                <a:latin typeface="Consolas" panose="020B0609020204030204" pitchFamily="49" charset="0"/>
              </a:rPr>
              <a:t>	Actual : String := "Hello";</a:t>
            </a:r>
          </a:p>
          <a:p>
            <a:pPr eaLnBrk="0" hangingPunct="0">
              <a:tabLst>
                <a:tab pos="288913" algn="l"/>
                <a:tab pos="569891" algn="l"/>
              </a:tabLst>
            </a:pPr>
            <a:endParaRPr lang="en-US" sz="1600" noProof="1" smtClean="0">
              <a:latin typeface="Consolas" panose="020B0609020204030204" pitchFamily="49" charset="0"/>
            </a:endParaRPr>
          </a:p>
          <a:p>
            <a:pPr eaLnBrk="0" hangingPunct="0">
              <a:tabLst>
                <a:tab pos="288913" algn="l"/>
                <a:tab pos="569891" algn="l"/>
              </a:tabLst>
            </a:pPr>
            <a:r>
              <a:rPr lang="en-US" sz="1600" noProof="1" smtClean="0">
                <a:latin typeface="Consolas" panose="020B0609020204030204" pitchFamily="49" charset="0"/>
              </a:rPr>
              <a:t>	</a:t>
            </a:r>
            <a:r>
              <a:rPr lang="en-US" sz="1600" b="1" noProof="1" smtClean="0">
                <a:latin typeface="Consolas" panose="020B0609020204030204" pitchFamily="49" charset="0"/>
              </a:rPr>
              <a:t>procedure </a:t>
            </a:r>
            <a:r>
              <a:rPr lang="en-US" sz="1600" noProof="1" smtClean="0">
                <a:latin typeface="Consolas" panose="020B0609020204030204" pitchFamily="49" charset="0"/>
              </a:rPr>
              <a:t>Print (Formal : </a:t>
            </a:r>
            <a:r>
              <a:rPr lang="en-US" sz="1600" b="1" noProof="1" smtClean="0">
                <a:latin typeface="Consolas" panose="020B0609020204030204" pitchFamily="49" charset="0"/>
              </a:rPr>
              <a:t>in </a:t>
            </a:r>
            <a:r>
              <a:rPr lang="en-US" sz="1600" noProof="1" smtClean="0">
                <a:latin typeface="Consolas" panose="020B0609020204030204" pitchFamily="49" charset="0"/>
              </a:rPr>
              <a:t>String) </a:t>
            </a:r>
          </a:p>
          <a:p>
            <a:pPr eaLnBrk="0" hangingPunct="0">
              <a:tabLst>
                <a:tab pos="288913" algn="l"/>
                <a:tab pos="569891" algn="l"/>
              </a:tabLst>
            </a:pPr>
            <a:r>
              <a:rPr lang="en-US" sz="1600" b="1" noProof="1" smtClean="0">
                <a:latin typeface="Consolas" panose="020B0609020204030204" pitchFamily="49" charset="0"/>
              </a:rPr>
              <a:t>		with </a:t>
            </a:r>
            <a:r>
              <a:rPr lang="en-US" sz="1600" noProof="1">
                <a:latin typeface="Consolas" panose="020B0609020204030204" pitchFamily="49" charset="0"/>
              </a:rPr>
              <a:t>Global =&gt; (Output =&gt; Actual</a:t>
            </a:r>
            <a:r>
              <a:rPr lang="en-US" sz="1600" noProof="1" smtClean="0">
                <a:latin typeface="Consolas" panose="020B0609020204030204" pitchFamily="49" charset="0"/>
              </a:rPr>
              <a:t>)</a:t>
            </a:r>
          </a:p>
          <a:p>
            <a:pPr eaLnBrk="0" hangingPunct="0">
              <a:tabLst>
                <a:tab pos="288913" algn="l"/>
                <a:tab pos="569891" algn="l"/>
              </a:tabLst>
            </a:pPr>
            <a:r>
              <a:rPr lang="en-US" sz="1600" b="1" noProof="1" smtClean="0">
                <a:latin typeface="Consolas" panose="020B0609020204030204" pitchFamily="49" charset="0"/>
              </a:rPr>
              <a:t>	is</a:t>
            </a:r>
          </a:p>
          <a:p>
            <a:pPr eaLnBrk="0" hangingPunct="0">
              <a:spcBef>
                <a:spcPts val="300"/>
              </a:spcBef>
              <a:tabLst>
                <a:tab pos="288913" algn="l"/>
                <a:tab pos="569891" algn="l"/>
              </a:tabLst>
            </a:pPr>
            <a:r>
              <a:rPr lang="en-US" sz="1600" noProof="1" smtClean="0">
                <a:latin typeface="Consolas" panose="020B0609020204030204" pitchFamily="49" charset="0"/>
              </a:rPr>
              <a:t>	</a:t>
            </a:r>
            <a:r>
              <a:rPr lang="en-US" sz="1600" b="1" noProof="1" smtClean="0">
                <a:latin typeface="Consolas" panose="020B0609020204030204" pitchFamily="49" charset="0"/>
              </a:rPr>
              <a:t>begin</a:t>
            </a:r>
          </a:p>
          <a:p>
            <a:pPr eaLnBrk="0" hangingPunct="0">
              <a:spcBef>
                <a:spcPts val="400"/>
              </a:spcBef>
              <a:tabLst>
                <a:tab pos="288913" algn="l"/>
                <a:tab pos="569891" algn="l"/>
              </a:tabLst>
            </a:pPr>
            <a:r>
              <a:rPr lang="en-US" sz="1600" noProof="1" smtClean="0">
                <a:latin typeface="Consolas" panose="020B0609020204030204" pitchFamily="49" charset="0"/>
              </a:rPr>
              <a:t>		Actual := "World";</a:t>
            </a:r>
          </a:p>
          <a:p>
            <a:pPr eaLnBrk="0" hangingPunct="0">
              <a:spcBef>
                <a:spcPts val="400"/>
              </a:spcBef>
              <a:tabLst>
                <a:tab pos="288913" algn="l"/>
                <a:tab pos="569891" algn="l"/>
              </a:tabLst>
            </a:pPr>
            <a:r>
              <a:rPr lang="en-US" sz="1600" noProof="1" smtClean="0">
                <a:latin typeface="Consolas" panose="020B0609020204030204" pitchFamily="49" charset="0"/>
              </a:rPr>
              <a:t>		Put_Line (Formal);</a:t>
            </a:r>
          </a:p>
          <a:p>
            <a:pPr eaLnBrk="0" hangingPunct="0">
              <a:spcBef>
                <a:spcPts val="400"/>
              </a:spcBef>
              <a:tabLst>
                <a:tab pos="288913" algn="l"/>
                <a:tab pos="569891" algn="l"/>
              </a:tabLst>
            </a:pPr>
            <a:r>
              <a:rPr lang="en-US" sz="1600" noProof="1" smtClean="0">
                <a:latin typeface="Consolas" panose="020B0609020204030204" pitchFamily="49" charset="0"/>
              </a:rPr>
              <a:t>	</a:t>
            </a:r>
            <a:r>
              <a:rPr lang="en-US" sz="1600" b="1" noProof="1" smtClean="0">
                <a:latin typeface="Consolas" panose="020B0609020204030204" pitchFamily="49" charset="0"/>
              </a:rPr>
              <a:t>end </a:t>
            </a:r>
            <a:r>
              <a:rPr lang="en-US" sz="1600" noProof="1" smtClean="0">
                <a:latin typeface="Consolas" panose="020B0609020204030204" pitchFamily="49" charset="0"/>
              </a:rPr>
              <a:t>Print;</a:t>
            </a:r>
          </a:p>
          <a:p>
            <a:pPr eaLnBrk="0" hangingPunct="0">
              <a:spcBef>
                <a:spcPts val="600"/>
              </a:spcBef>
              <a:spcAft>
                <a:spcPts val="0"/>
              </a:spcAft>
              <a:tabLst>
                <a:tab pos="288913" algn="l"/>
                <a:tab pos="569891" algn="l"/>
              </a:tabLst>
            </a:pPr>
            <a:endParaRPr lang="en-US" sz="1600" noProof="1" smtClean="0">
              <a:latin typeface="Consolas" panose="020B0609020204030204" pitchFamily="49" charset="0"/>
            </a:endParaRPr>
          </a:p>
          <a:p>
            <a:pPr eaLnBrk="0" hangingPunct="0">
              <a:tabLst>
                <a:tab pos="288913" algn="l"/>
                <a:tab pos="569891" algn="l"/>
              </a:tabLst>
            </a:pPr>
            <a:r>
              <a:rPr lang="en-US" sz="1600" b="1" noProof="1" smtClean="0">
                <a:latin typeface="Consolas" panose="020B0609020204030204" pitchFamily="49" charset="0"/>
              </a:rPr>
              <a:t>begin</a:t>
            </a:r>
          </a:p>
          <a:p>
            <a:pPr eaLnBrk="0" hangingPunct="0">
              <a:spcBef>
                <a:spcPts val="300"/>
              </a:spcBef>
              <a:tabLst>
                <a:tab pos="288913" algn="l"/>
                <a:tab pos="569891" algn="l"/>
              </a:tabLst>
            </a:pPr>
            <a:r>
              <a:rPr lang="en-US" sz="1600" noProof="1" smtClean="0">
                <a:latin typeface="Consolas" panose="020B0609020204030204" pitchFamily="49" charset="0"/>
              </a:rPr>
              <a:t>	Print (</a:t>
            </a:r>
            <a:r>
              <a:rPr lang="en-US" sz="1600" b="1" noProof="1" smtClean="0">
                <a:solidFill>
                  <a:srgbClr val="C00000"/>
                </a:solidFill>
                <a:latin typeface="Consolas" panose="020B0609020204030204" pitchFamily="49" charset="0"/>
              </a:rPr>
              <a:t>Formal =&gt; Actual</a:t>
            </a:r>
            <a:r>
              <a:rPr lang="en-US" sz="1600" noProof="1" smtClean="0">
                <a:latin typeface="Consolas" panose="020B0609020204030204" pitchFamily="49" charset="0"/>
              </a:rPr>
              <a:t>);</a:t>
            </a:r>
          </a:p>
          <a:p>
            <a:pPr eaLnBrk="0" hangingPunct="0">
              <a:spcBef>
                <a:spcPts val="300"/>
              </a:spcBef>
              <a:tabLst>
                <a:tab pos="288913" algn="l"/>
                <a:tab pos="569891" algn="l"/>
              </a:tabLst>
            </a:pPr>
            <a:r>
              <a:rPr lang="en-US" sz="1600" b="1" noProof="1" smtClean="0">
                <a:latin typeface="Consolas" panose="020B0609020204030204" pitchFamily="49" charset="0"/>
              </a:rPr>
              <a:t>end </a:t>
            </a:r>
            <a:r>
              <a:rPr lang="en-US" sz="1600" noProof="1" smtClean="0">
                <a:latin typeface="Consolas" panose="020B0609020204030204" pitchFamily="49" charset="0"/>
              </a:rPr>
              <a:t>Demo_Aliasing;</a:t>
            </a:r>
            <a:endParaRPr lang="en-US" sz="1600" noProof="1">
              <a:latin typeface="Consolas" panose="020B0609020204030204" pitchFamily="49" charset="0"/>
            </a:endParaRPr>
          </a:p>
        </p:txBody>
      </p:sp>
      <p:sp>
        <p:nvSpPr>
          <p:cNvPr id="9" name="Rectangle 5"/>
          <p:cNvSpPr>
            <a:spLocks noChangeArrowheads="1"/>
          </p:cNvSpPr>
          <p:nvPr/>
        </p:nvSpPr>
        <p:spPr bwMode="blackWhite">
          <a:xfrm>
            <a:off x="6948264" y="2633399"/>
            <a:ext cx="1981096" cy="584775"/>
          </a:xfrm>
          <a:prstGeom prst="rect">
            <a:avLst/>
          </a:prstGeom>
          <a:solidFill>
            <a:srgbClr val="F4E7C6"/>
          </a:solidFill>
        </p:spPr>
        <p:txBody>
          <a:bodyPr wrap="square" rtlCol="0">
            <a:spAutoFit/>
          </a:bodyPr>
          <a:lstStyle/>
          <a:p>
            <a:pPr algn="ctr"/>
            <a:r>
              <a:rPr lang="en-US" sz="1600" dirty="0"/>
              <a:t>Rejected with or without the contract</a:t>
            </a:r>
          </a:p>
        </p:txBody>
      </p:sp>
      <p:sp>
        <p:nvSpPr>
          <p:cNvPr id="3" name="TextBox 2"/>
          <p:cNvSpPr txBox="1"/>
          <p:nvPr/>
        </p:nvSpPr>
        <p:spPr>
          <a:xfrm>
            <a:off x="916959" y="5826750"/>
            <a:ext cx="7687489" cy="338554"/>
          </a:xfrm>
          <a:prstGeom prst="rect">
            <a:avLst/>
          </a:prstGeom>
          <a:noFill/>
        </p:spPr>
        <p:txBody>
          <a:bodyPr wrap="none" rtlCol="0">
            <a:spAutoFit/>
          </a:bodyPr>
          <a:lstStyle/>
          <a:p>
            <a:r>
              <a:rPr lang="en-US" sz="1600" dirty="0">
                <a:solidFill>
                  <a:srgbClr val="C00000"/>
                </a:solidFill>
              </a:rPr>
              <a:t>high: formal parameter "Formal" and global "Actual" are aliased (SPARK RM 6.4.2)</a:t>
            </a:r>
            <a:endParaRPr lang="en-US" sz="1600" i="0" kern="1200" dirty="0" smtClean="0">
              <a:solidFill>
                <a:srgbClr val="C00000"/>
              </a:solidFill>
            </a:endParaRPr>
          </a:p>
        </p:txBody>
      </p:sp>
      <p:sp>
        <p:nvSpPr>
          <p:cNvPr id="5" name="Rectangle 4"/>
          <p:cNvSpPr/>
          <p:nvPr/>
        </p:nvSpPr>
        <p:spPr bwMode="auto">
          <a:xfrm>
            <a:off x="4010068" y="5038286"/>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7" name="Curved Connector 6"/>
          <p:cNvCxnSpPr>
            <a:stCxn id="3" idx="0"/>
            <a:endCxn id="5" idx="3"/>
          </p:cNvCxnSpPr>
          <p:nvPr/>
        </p:nvCxnSpPr>
        <p:spPr bwMode="auto">
          <a:xfrm rot="16200000" flipV="1">
            <a:off x="4099166" y="5165212"/>
            <a:ext cx="716456" cy="606620"/>
          </a:xfrm>
          <a:prstGeom prst="curvedConnector2">
            <a:avLst/>
          </a:prstGeom>
          <a:solidFill>
            <a:schemeClr val="accent1"/>
          </a:solidFill>
          <a:ln w="9525" cap="flat" cmpd="sng" algn="ctr">
            <a:solidFill>
              <a:srgbClr val="C00000"/>
            </a:solidFill>
            <a:prstDash val="solid"/>
            <a:round/>
            <a:headEnd type="none" w="med" len="med"/>
            <a:tailEnd type="triangle"/>
          </a:ln>
          <a:effectLst/>
        </p:spPr>
      </p:cxnSp>
    </p:spTree>
    <p:extLst>
      <p:ext uri="{BB962C8B-B14F-4D97-AF65-F5344CB8AC3E}">
        <p14:creationId xmlns:p14="http://schemas.microsoft.com/office/powerpoint/2010/main" val="354137991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26"/>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dirty="0" smtClean="0"/>
              <a:t>Detected Aliasing via Multiple Formals</a:t>
            </a:r>
          </a:p>
        </p:txBody>
      </p:sp>
      <p:sp>
        <p:nvSpPr>
          <p:cNvPr id="57349" name="Rectangle 156"/>
          <p:cNvSpPr>
            <a:spLocks noChangeArrowheads="1"/>
          </p:cNvSpPr>
          <p:nvPr/>
        </p:nvSpPr>
        <p:spPr bwMode="auto">
          <a:xfrm>
            <a:off x="672661" y="1052736"/>
            <a:ext cx="7319312" cy="441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tabLst>
                <a:tab pos="288913" algn="l"/>
                <a:tab pos="569891" algn="l"/>
              </a:tabLst>
            </a:pPr>
            <a:r>
              <a:rPr lang="en-US" sz="1600" b="1" noProof="1">
                <a:latin typeface="Consolas" panose="020B0609020204030204" pitchFamily="49" charset="0"/>
              </a:rPr>
              <a:t>with </a:t>
            </a:r>
            <a:r>
              <a:rPr lang="en-US" sz="1600" noProof="1">
                <a:latin typeface="Consolas" panose="020B0609020204030204" pitchFamily="49" charset="0"/>
              </a:rPr>
              <a:t>Ada.Text_IO;  </a:t>
            </a:r>
            <a:r>
              <a:rPr lang="en-US" sz="1600" b="1" noProof="1">
                <a:latin typeface="Consolas" panose="020B0609020204030204" pitchFamily="49" charset="0"/>
              </a:rPr>
              <a:t>use</a:t>
            </a:r>
            <a:r>
              <a:rPr lang="en-US" sz="1600" noProof="1">
                <a:latin typeface="Consolas" panose="020B0609020204030204" pitchFamily="49" charset="0"/>
              </a:rPr>
              <a:t> Ada.Text_IO;</a:t>
            </a:r>
          </a:p>
          <a:p>
            <a:pPr eaLnBrk="0" hangingPunct="0">
              <a:spcBef>
                <a:spcPts val="900"/>
              </a:spcBef>
              <a:tabLst>
                <a:tab pos="288913" algn="l"/>
                <a:tab pos="569891" algn="l"/>
              </a:tabLst>
            </a:pPr>
            <a:r>
              <a:rPr lang="en-US" sz="1600" b="1" noProof="1">
                <a:latin typeface="Consolas" panose="020B0609020204030204" pitchFamily="49" charset="0"/>
              </a:rPr>
              <a:t>procedure </a:t>
            </a:r>
            <a:r>
              <a:rPr lang="en-US" sz="1600" noProof="1">
                <a:latin typeface="Consolas" panose="020B0609020204030204" pitchFamily="49" charset="0"/>
              </a:rPr>
              <a:t>Demo_Aliasing </a:t>
            </a:r>
            <a:r>
              <a:rPr lang="en-US" sz="1600" b="1" noProof="1" smtClean="0">
                <a:latin typeface="Consolas" panose="020B0609020204030204" pitchFamily="49" charset="0"/>
              </a:rPr>
              <a:t>with </a:t>
            </a:r>
            <a:r>
              <a:rPr lang="en-US" sz="1600" noProof="1" smtClean="0">
                <a:latin typeface="Consolas" panose="020B0609020204030204" pitchFamily="49" charset="0"/>
              </a:rPr>
              <a:t>SPARK_Mode</a:t>
            </a:r>
            <a:r>
              <a:rPr lang="en-US" sz="1600" b="1" noProof="1" smtClean="0">
                <a:latin typeface="Consolas" panose="020B0609020204030204" pitchFamily="49" charset="0"/>
              </a:rPr>
              <a:t> is</a:t>
            </a:r>
            <a:endParaRPr lang="en-US" sz="1600" noProof="1">
              <a:latin typeface="Consolas" panose="020B0609020204030204" pitchFamily="49" charset="0"/>
            </a:endParaRPr>
          </a:p>
          <a:p>
            <a:pPr eaLnBrk="0" hangingPunct="0">
              <a:tabLst>
                <a:tab pos="288913" algn="l"/>
                <a:tab pos="569891" algn="l"/>
              </a:tabLst>
            </a:pPr>
            <a:endParaRPr lang="en-US" sz="1600" noProof="1">
              <a:latin typeface="Consolas" panose="020B0609020204030204" pitchFamily="49" charset="0"/>
            </a:endParaRPr>
          </a:p>
          <a:p>
            <a:pPr eaLnBrk="0" hangingPunct="0">
              <a:tabLst>
                <a:tab pos="288913" algn="l"/>
                <a:tab pos="569891" algn="l"/>
              </a:tabLst>
            </a:pPr>
            <a:r>
              <a:rPr lang="en-US" sz="1600" noProof="1">
                <a:latin typeface="Consolas" panose="020B0609020204030204" pitchFamily="49" charset="0"/>
              </a:rPr>
              <a:t>	Actual : String := "Hello";</a:t>
            </a:r>
          </a:p>
          <a:p>
            <a:pPr eaLnBrk="0" hangingPunct="0">
              <a:tabLst>
                <a:tab pos="288913" algn="l"/>
                <a:tab pos="569891" algn="l"/>
              </a:tabLst>
            </a:pPr>
            <a:endParaRPr lang="en-US" sz="1600" noProof="1">
              <a:latin typeface="Consolas" panose="020B0609020204030204" pitchFamily="49" charset="0"/>
            </a:endParaRPr>
          </a:p>
          <a:p>
            <a:pPr eaLnBrk="0" hangingPunct="0">
              <a:tabLst>
                <a:tab pos="288913" algn="l"/>
                <a:tab pos="569891" algn="l"/>
              </a:tabLst>
            </a:pPr>
            <a:r>
              <a:rPr lang="en-US" sz="1600" noProof="1">
                <a:latin typeface="Consolas" panose="020B0609020204030204" pitchFamily="49" charset="0"/>
              </a:rPr>
              <a:t>	</a:t>
            </a:r>
            <a:r>
              <a:rPr lang="en-US" sz="1600" b="1" noProof="1">
                <a:latin typeface="Consolas" panose="020B0609020204030204" pitchFamily="49" charset="0"/>
              </a:rPr>
              <a:t>procedure </a:t>
            </a:r>
            <a:r>
              <a:rPr lang="en-US" sz="1600" noProof="1">
                <a:latin typeface="Consolas" panose="020B0609020204030204" pitchFamily="49" charset="0"/>
              </a:rPr>
              <a:t>Print (Formal1 : </a:t>
            </a:r>
            <a:r>
              <a:rPr lang="en-US" sz="1600" b="1" noProof="1">
                <a:latin typeface="Consolas" panose="020B0609020204030204" pitchFamily="49" charset="0"/>
              </a:rPr>
              <a:t>out</a:t>
            </a:r>
            <a:r>
              <a:rPr lang="en-US" sz="1600" noProof="1">
                <a:latin typeface="Consolas" panose="020B0609020204030204" pitchFamily="49" charset="0"/>
              </a:rPr>
              <a:t> String;  Formal2 : </a:t>
            </a:r>
            <a:r>
              <a:rPr lang="en-US" sz="1600" b="1" noProof="1">
                <a:latin typeface="Consolas" panose="020B0609020204030204" pitchFamily="49" charset="0"/>
              </a:rPr>
              <a:t>in</a:t>
            </a:r>
            <a:r>
              <a:rPr lang="en-US" sz="1600" noProof="1">
                <a:latin typeface="Consolas" panose="020B0609020204030204" pitchFamily="49" charset="0"/>
              </a:rPr>
              <a:t> String) </a:t>
            </a:r>
            <a:endParaRPr lang="en-US" sz="1600" noProof="1" smtClean="0">
              <a:latin typeface="Consolas" panose="020B0609020204030204" pitchFamily="49" charset="0"/>
            </a:endParaRPr>
          </a:p>
          <a:p>
            <a:pPr eaLnBrk="0" hangingPunct="0">
              <a:tabLst>
                <a:tab pos="288913" algn="l"/>
                <a:tab pos="569891" algn="l"/>
              </a:tabLst>
            </a:pPr>
            <a:r>
              <a:rPr lang="en-US" sz="1600" b="1" noProof="1" smtClean="0">
                <a:latin typeface="Consolas" panose="020B0609020204030204" pitchFamily="49" charset="0"/>
              </a:rPr>
              <a:t>		with </a:t>
            </a:r>
            <a:r>
              <a:rPr lang="en-US" sz="1600" noProof="1">
                <a:latin typeface="Consolas" panose="020B0609020204030204" pitchFamily="49" charset="0"/>
              </a:rPr>
              <a:t>Global =&gt;</a:t>
            </a:r>
            <a:r>
              <a:rPr lang="en-US" sz="1600" b="1" noProof="1">
                <a:latin typeface="Consolas" panose="020B0609020204030204" pitchFamily="49" charset="0"/>
              </a:rPr>
              <a:t> </a:t>
            </a:r>
            <a:r>
              <a:rPr lang="en-US" sz="1600" b="1" noProof="1" smtClean="0">
                <a:latin typeface="Consolas" panose="020B0609020204030204" pitchFamily="49" charset="0"/>
              </a:rPr>
              <a:t>null</a:t>
            </a:r>
          </a:p>
          <a:p>
            <a:pPr eaLnBrk="0" hangingPunct="0">
              <a:tabLst>
                <a:tab pos="288913" algn="l"/>
                <a:tab pos="569891" algn="l"/>
              </a:tabLst>
            </a:pPr>
            <a:r>
              <a:rPr lang="en-US" sz="1600" b="1" noProof="1" smtClean="0">
                <a:latin typeface="Consolas" panose="020B0609020204030204" pitchFamily="49" charset="0"/>
              </a:rPr>
              <a:t>	is</a:t>
            </a:r>
            <a:endParaRPr lang="en-US" sz="1600" noProof="1">
              <a:latin typeface="Consolas" panose="020B0609020204030204" pitchFamily="49" charset="0"/>
            </a:endParaRPr>
          </a:p>
          <a:p>
            <a:pPr eaLnBrk="0" hangingPunct="0">
              <a:spcBef>
                <a:spcPts val="300"/>
              </a:spcBef>
              <a:tabLst>
                <a:tab pos="288913" algn="l"/>
                <a:tab pos="569891" algn="l"/>
              </a:tabLst>
            </a:pPr>
            <a:r>
              <a:rPr lang="en-US" sz="1600" noProof="1">
                <a:latin typeface="Consolas" panose="020B0609020204030204" pitchFamily="49" charset="0"/>
              </a:rPr>
              <a:t>	</a:t>
            </a:r>
            <a:r>
              <a:rPr lang="en-US" sz="1600" b="1" noProof="1">
                <a:latin typeface="Consolas" panose="020B0609020204030204" pitchFamily="49" charset="0"/>
              </a:rPr>
              <a:t>begin</a:t>
            </a:r>
            <a:endParaRPr lang="en-US" sz="1600" noProof="1">
              <a:latin typeface="Consolas" panose="020B0609020204030204" pitchFamily="49" charset="0"/>
            </a:endParaRPr>
          </a:p>
          <a:p>
            <a:pPr eaLnBrk="0" hangingPunct="0">
              <a:spcBef>
                <a:spcPts val="400"/>
              </a:spcBef>
              <a:tabLst>
                <a:tab pos="288913" algn="l"/>
                <a:tab pos="569891" algn="l"/>
              </a:tabLst>
            </a:pPr>
            <a:r>
              <a:rPr lang="en-US" sz="1600" noProof="1">
                <a:latin typeface="Consolas" panose="020B0609020204030204" pitchFamily="49" charset="0"/>
              </a:rPr>
              <a:t>		Formal1</a:t>
            </a:r>
            <a:r>
              <a:rPr lang="en-US" sz="1600" b="1" noProof="1" smtClean="0">
                <a:solidFill>
                  <a:srgbClr val="CC0000"/>
                </a:solidFill>
                <a:latin typeface="Consolas" panose="020B0609020204030204" pitchFamily="49" charset="0"/>
              </a:rPr>
              <a:t> </a:t>
            </a:r>
            <a:r>
              <a:rPr lang="en-US" sz="1600" noProof="1">
                <a:latin typeface="Consolas" panose="020B0609020204030204" pitchFamily="49" charset="0"/>
              </a:rPr>
              <a:t>:= "World";</a:t>
            </a:r>
          </a:p>
          <a:p>
            <a:pPr eaLnBrk="0" hangingPunct="0">
              <a:spcBef>
                <a:spcPts val="400"/>
              </a:spcBef>
              <a:tabLst>
                <a:tab pos="288913" algn="l"/>
                <a:tab pos="569891" algn="l"/>
              </a:tabLst>
            </a:pPr>
            <a:r>
              <a:rPr lang="en-US" sz="1600" noProof="1">
                <a:latin typeface="Consolas" panose="020B0609020204030204" pitchFamily="49" charset="0"/>
              </a:rPr>
              <a:t>		Put_Line (Formal2</a:t>
            </a:r>
            <a:r>
              <a:rPr lang="en-US" sz="1600" noProof="1" smtClean="0">
                <a:latin typeface="Consolas" panose="020B0609020204030204" pitchFamily="49" charset="0"/>
              </a:rPr>
              <a:t>);</a:t>
            </a:r>
            <a:endParaRPr lang="en-US" sz="1600" noProof="1">
              <a:latin typeface="Consolas" panose="020B0609020204030204" pitchFamily="49" charset="0"/>
            </a:endParaRPr>
          </a:p>
          <a:p>
            <a:pPr eaLnBrk="0" hangingPunct="0">
              <a:spcBef>
                <a:spcPts val="400"/>
              </a:spcBef>
              <a:tabLst>
                <a:tab pos="288913" algn="l"/>
                <a:tab pos="569891" algn="l"/>
              </a:tabLst>
            </a:pPr>
            <a:r>
              <a:rPr lang="en-US" sz="1600" noProof="1">
                <a:latin typeface="Consolas" panose="020B0609020204030204" pitchFamily="49" charset="0"/>
              </a:rPr>
              <a:t>	</a:t>
            </a:r>
            <a:r>
              <a:rPr lang="en-US" sz="1600" b="1" noProof="1">
                <a:latin typeface="Consolas" panose="020B0609020204030204" pitchFamily="49" charset="0"/>
              </a:rPr>
              <a:t>end </a:t>
            </a:r>
            <a:r>
              <a:rPr lang="en-US" sz="1600" noProof="1">
                <a:latin typeface="Consolas" panose="020B0609020204030204" pitchFamily="49" charset="0"/>
              </a:rPr>
              <a:t>Print;</a:t>
            </a:r>
          </a:p>
          <a:p>
            <a:pPr eaLnBrk="0" hangingPunct="0">
              <a:tabLst>
                <a:tab pos="288913" algn="l"/>
                <a:tab pos="569891" algn="l"/>
              </a:tabLst>
            </a:pPr>
            <a:endParaRPr lang="en-US" sz="1600" noProof="1">
              <a:latin typeface="Consolas" panose="020B0609020204030204" pitchFamily="49" charset="0"/>
            </a:endParaRPr>
          </a:p>
          <a:p>
            <a:pPr eaLnBrk="0" hangingPunct="0">
              <a:tabLst>
                <a:tab pos="288913" algn="l"/>
                <a:tab pos="569891" algn="l"/>
              </a:tabLst>
            </a:pPr>
            <a:r>
              <a:rPr lang="en-US" sz="1600" b="1" noProof="1">
                <a:latin typeface="Consolas" panose="020B0609020204030204" pitchFamily="49" charset="0"/>
              </a:rPr>
              <a:t>begin</a:t>
            </a:r>
            <a:endParaRPr lang="en-US" sz="1600" noProof="1">
              <a:latin typeface="Consolas" panose="020B0609020204030204" pitchFamily="49" charset="0"/>
            </a:endParaRPr>
          </a:p>
          <a:p>
            <a:pPr eaLnBrk="0" hangingPunct="0">
              <a:spcBef>
                <a:spcPts val="300"/>
              </a:spcBef>
              <a:tabLst>
                <a:tab pos="288913" algn="l"/>
                <a:tab pos="569891" algn="l"/>
              </a:tabLst>
            </a:pPr>
            <a:r>
              <a:rPr lang="en-US" sz="1600" noProof="1">
                <a:latin typeface="Consolas" panose="020B0609020204030204" pitchFamily="49" charset="0"/>
              </a:rPr>
              <a:t>	Print </a:t>
            </a:r>
            <a:r>
              <a:rPr lang="en-US" sz="1600" noProof="1" smtClean="0">
                <a:latin typeface="Consolas" panose="020B0609020204030204" pitchFamily="49" charset="0"/>
              </a:rPr>
              <a:t>(</a:t>
            </a:r>
            <a:r>
              <a:rPr lang="en-US" sz="1600" b="1" noProof="1">
                <a:solidFill>
                  <a:srgbClr val="CC0000"/>
                </a:solidFill>
                <a:latin typeface="Consolas" panose="020B0609020204030204" pitchFamily="49" charset="0"/>
              </a:rPr>
              <a:t>Actual, Actual</a:t>
            </a:r>
            <a:r>
              <a:rPr lang="en-US" sz="1600" noProof="1" smtClean="0">
                <a:latin typeface="Consolas" panose="020B0609020204030204" pitchFamily="49" charset="0"/>
              </a:rPr>
              <a:t>);</a:t>
            </a:r>
            <a:endParaRPr lang="en-US" sz="1600" noProof="1">
              <a:latin typeface="Consolas" panose="020B0609020204030204" pitchFamily="49" charset="0"/>
            </a:endParaRPr>
          </a:p>
          <a:p>
            <a:pPr eaLnBrk="0" hangingPunct="0">
              <a:spcBef>
                <a:spcPts val="300"/>
              </a:spcBef>
              <a:tabLst>
                <a:tab pos="288913" algn="l"/>
                <a:tab pos="569891" algn="l"/>
              </a:tabLst>
            </a:pPr>
            <a:r>
              <a:rPr lang="en-US" sz="1600" b="1" noProof="1">
                <a:latin typeface="Consolas" panose="020B0609020204030204" pitchFamily="49" charset="0"/>
              </a:rPr>
              <a:t>end </a:t>
            </a:r>
            <a:r>
              <a:rPr lang="en-US" sz="1600" noProof="1">
                <a:latin typeface="Consolas" panose="020B0609020204030204" pitchFamily="49" charset="0"/>
              </a:rPr>
              <a:t>Demo_Aliasing;</a:t>
            </a:r>
          </a:p>
        </p:txBody>
      </p:sp>
      <p:sp>
        <p:nvSpPr>
          <p:cNvPr id="3" name="TextBox 2"/>
          <p:cNvSpPr txBox="1"/>
          <p:nvPr/>
        </p:nvSpPr>
        <p:spPr>
          <a:xfrm>
            <a:off x="1115616" y="5877272"/>
            <a:ext cx="7483908" cy="338554"/>
          </a:xfrm>
          <a:prstGeom prst="rect">
            <a:avLst/>
          </a:prstGeom>
          <a:noFill/>
        </p:spPr>
        <p:txBody>
          <a:bodyPr wrap="none" rtlCol="0">
            <a:spAutoFit/>
          </a:bodyPr>
          <a:lstStyle/>
          <a:p>
            <a:r>
              <a:rPr lang="en-US" sz="1600" dirty="0">
                <a:solidFill>
                  <a:srgbClr val="C00000"/>
                </a:solidFill>
              </a:rPr>
              <a:t>high: formal parameters "Formal1" and "Formal2" are aliased (SPARK RM 6.4.2)</a:t>
            </a:r>
            <a:endParaRPr lang="en-US" sz="1600" i="0" kern="1200" dirty="0" smtClean="0">
              <a:solidFill>
                <a:srgbClr val="C00000"/>
              </a:solidFill>
            </a:endParaRPr>
          </a:p>
        </p:txBody>
      </p:sp>
      <p:sp>
        <p:nvSpPr>
          <p:cNvPr id="10" name="Rectangle 9"/>
          <p:cNvSpPr/>
          <p:nvPr/>
        </p:nvSpPr>
        <p:spPr bwMode="auto">
          <a:xfrm>
            <a:off x="3635896" y="4941168"/>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3" idx="0"/>
            <a:endCxn id="10" idx="3"/>
          </p:cNvCxnSpPr>
          <p:nvPr/>
        </p:nvCxnSpPr>
        <p:spPr bwMode="auto">
          <a:xfrm rot="16200000" flipV="1">
            <a:off x="3886693" y="4906395"/>
            <a:ext cx="864096" cy="1077658"/>
          </a:xfrm>
          <a:prstGeom prst="curvedConnector2">
            <a:avLst/>
          </a:prstGeom>
          <a:solidFill>
            <a:schemeClr val="accent1"/>
          </a:solidFill>
          <a:ln w="9525" cap="flat" cmpd="sng" algn="ctr">
            <a:solidFill>
              <a:srgbClr val="C00000"/>
            </a:solidFill>
            <a:prstDash val="solid"/>
            <a:round/>
            <a:headEnd type="none" w="med" len="med"/>
            <a:tailEnd type="triangle"/>
          </a:ln>
          <a:effectLst/>
        </p:spPr>
      </p:cxnSp>
      <p:sp>
        <p:nvSpPr>
          <p:cNvPr id="13" name="Rectangle 5"/>
          <p:cNvSpPr>
            <a:spLocks noChangeArrowheads="1"/>
          </p:cNvSpPr>
          <p:nvPr/>
        </p:nvSpPr>
        <p:spPr bwMode="blackWhite">
          <a:xfrm>
            <a:off x="7001425" y="3140968"/>
            <a:ext cx="1981096" cy="584775"/>
          </a:xfrm>
          <a:prstGeom prst="rect">
            <a:avLst/>
          </a:prstGeom>
          <a:solidFill>
            <a:srgbClr val="F4E7C6"/>
          </a:solidFill>
        </p:spPr>
        <p:txBody>
          <a:bodyPr wrap="square" rtlCol="0">
            <a:spAutoFit/>
          </a:bodyPr>
          <a:lstStyle/>
          <a:p>
            <a:pPr algn="ctr"/>
            <a:r>
              <a:rPr lang="en-US" sz="1600" dirty="0"/>
              <a:t>Rejected with or without the contract</a:t>
            </a:r>
          </a:p>
        </p:txBody>
      </p:sp>
    </p:spTree>
    <p:extLst>
      <p:ext uri="{BB962C8B-B14F-4D97-AF65-F5344CB8AC3E}">
        <p14:creationId xmlns:p14="http://schemas.microsoft.com/office/powerpoint/2010/main" val="25025786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Have Global Data?</a:t>
            </a:r>
            <a:endParaRPr lang="en-US" dirty="0"/>
          </a:p>
        </p:txBody>
      </p:sp>
      <p:sp>
        <p:nvSpPr>
          <p:cNvPr id="3" name="Content Placeholder 2"/>
          <p:cNvSpPr>
            <a:spLocks noGrp="1"/>
          </p:cNvSpPr>
          <p:nvPr>
            <p:ph sz="half" idx="10"/>
          </p:nvPr>
        </p:nvSpPr>
        <p:spPr/>
        <p:txBody>
          <a:bodyPr/>
          <a:lstStyle/>
          <a:p>
            <a:r>
              <a:rPr lang="en-US" dirty="0" smtClean="0"/>
              <a:t>You must declare objects somewhere</a:t>
            </a:r>
          </a:p>
          <a:p>
            <a:r>
              <a:rPr lang="en-US" dirty="0" smtClean="0"/>
              <a:t>If objects must persist between references, they must be global to those references</a:t>
            </a:r>
          </a:p>
          <a:p>
            <a:pPr lvl="1"/>
            <a:r>
              <a:rPr lang="en-US" dirty="0" smtClean="0"/>
              <a:t>Protected types</a:t>
            </a:r>
          </a:p>
          <a:p>
            <a:pPr lvl="2"/>
            <a:r>
              <a:rPr lang="en-US" dirty="0" smtClean="0"/>
              <a:t>Objects in private part are global to subprograms &amp; entries</a:t>
            </a:r>
          </a:p>
          <a:p>
            <a:pPr lvl="1"/>
            <a:r>
              <a:rPr lang="en-US" dirty="0" smtClean="0"/>
              <a:t>“Named Collection of Declarations” idiom</a:t>
            </a:r>
          </a:p>
          <a:p>
            <a:r>
              <a:rPr lang="en-US" dirty="0" smtClean="0"/>
              <a:t>“Global” doesn’t imply “visible to all code”</a:t>
            </a:r>
          </a:p>
          <a:p>
            <a:pPr lvl="1"/>
            <a:r>
              <a:rPr lang="en-US" dirty="0" smtClean="0"/>
              <a:t>E.g., “Abstract Data Packages” idiom hides global data</a:t>
            </a:r>
          </a:p>
        </p:txBody>
      </p:sp>
    </p:spTree>
    <p:extLst>
      <p:ext uri="{BB962C8B-B14F-4D97-AF65-F5344CB8AC3E}">
        <p14:creationId xmlns:p14="http://schemas.microsoft.com/office/powerpoint/2010/main" val="17086577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3"/>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Global Data in “ADP” Idiom Example</a:t>
            </a:r>
          </a:p>
        </p:txBody>
      </p:sp>
      <p:grpSp>
        <p:nvGrpSpPr>
          <p:cNvPr id="7" name="Group 6"/>
          <p:cNvGrpSpPr/>
          <p:nvPr/>
        </p:nvGrpSpPr>
        <p:grpSpPr>
          <a:xfrm>
            <a:off x="677135" y="1016648"/>
            <a:ext cx="4974985" cy="5278365"/>
            <a:chOff x="677135" y="1016648"/>
            <a:chExt cx="4974985" cy="5278365"/>
          </a:xfrm>
        </p:grpSpPr>
        <p:sp>
          <p:nvSpPr>
            <p:cNvPr id="19459" name="Rectangle 1027"/>
            <p:cNvSpPr>
              <a:spLocks noChangeArrowheads="1"/>
            </p:cNvSpPr>
            <p:nvPr/>
          </p:nvSpPr>
          <p:spPr bwMode="auto">
            <a:xfrm>
              <a:off x="677135" y="1016648"/>
              <a:ext cx="4052392" cy="1372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spcBef>
                  <a:spcPts val="400"/>
                </a:spcBef>
              </a:pPr>
              <a:r>
                <a:rPr lang="en-US" sz="1400" b="1" noProof="1" smtClean="0">
                  <a:latin typeface="Consolas" panose="020B0609020204030204" pitchFamily="49" charset="0"/>
                  <a:ea typeface="Source Code Pro" panose="020B0509030403020204" pitchFamily="49" charset="0"/>
                </a:rPr>
                <a:t>package </a:t>
              </a:r>
              <a:r>
                <a:rPr lang="en-US" sz="1400" noProof="1" smtClean="0">
                  <a:latin typeface="Consolas" panose="020B0609020204030204" pitchFamily="49" charset="0"/>
                  <a:ea typeface="Source Code Pro" panose="020B0509030403020204" pitchFamily="49" charset="0"/>
                </a:rPr>
                <a:t>Integer_Stack </a:t>
              </a:r>
              <a:r>
                <a:rPr lang="en-US" sz="1400" b="1" noProof="1" smtClean="0">
                  <a:latin typeface="Consolas" panose="020B0609020204030204" pitchFamily="49" charset="0"/>
                  <a:ea typeface="Source Code Pro" panose="020B0509030403020204" pitchFamily="49" charset="0"/>
                </a:rPr>
                <a:t>is</a:t>
              </a:r>
              <a:endParaRPr lang="en-US" sz="1400" noProof="1" smtClean="0">
                <a:latin typeface="Consolas" panose="020B0609020204030204" pitchFamily="49" charset="0"/>
                <a:ea typeface="Source Code Pro" panose="020B0509030403020204" pitchFamily="49" charset="0"/>
              </a:endParaRPr>
            </a:p>
            <a:p>
              <a:pPr marL="0" lvl="1" eaLnBrk="0" hangingPunct="0">
                <a:spcBef>
                  <a:spcPts val="400"/>
                </a:spcBef>
              </a:pPr>
              <a:r>
                <a:rPr lang="en-US" sz="1400" noProof="1" smtClean="0">
                  <a:latin typeface="Consolas" panose="020B0609020204030204" pitchFamily="49" charset="0"/>
                  <a:ea typeface="Source Code Pro" panose="020B0509030403020204" pitchFamily="49" charset="0"/>
                </a:rPr>
                <a:t>   Capacity : </a:t>
              </a:r>
              <a:r>
                <a:rPr lang="en-US" sz="1400" b="1" noProof="1" smtClean="0">
                  <a:latin typeface="Consolas" panose="020B0609020204030204" pitchFamily="49" charset="0"/>
                  <a:ea typeface="Source Code Pro" panose="020B0509030403020204" pitchFamily="49" charset="0"/>
                </a:rPr>
                <a:t>constant </a:t>
              </a:r>
              <a:r>
                <a:rPr lang="en-US" sz="1400" noProof="1" smtClean="0">
                  <a:latin typeface="Consolas" panose="020B0609020204030204" pitchFamily="49" charset="0"/>
                  <a:ea typeface="Source Code Pro" panose="020B0509030403020204" pitchFamily="49" charset="0"/>
                </a:rPr>
                <a:t>:= 100;</a:t>
              </a:r>
            </a:p>
            <a:p>
              <a:pPr marL="0" lvl="1" eaLnBrk="0" hangingPunct="0">
                <a:spcBef>
                  <a:spcPts val="400"/>
                </a:spcBef>
              </a:pPr>
              <a:r>
                <a:rPr lang="en-US" sz="1400" b="1" noProof="1" smtClean="0">
                  <a:latin typeface="Consolas" panose="020B0609020204030204" pitchFamily="49" charset="0"/>
                  <a:ea typeface="Source Code Pro" panose="020B0509030403020204" pitchFamily="49" charset="0"/>
                </a:rPr>
                <a:t>   procedure </a:t>
              </a:r>
              <a:r>
                <a:rPr lang="en-US" sz="1400" noProof="1" smtClean="0">
                  <a:latin typeface="Consolas" panose="020B0609020204030204" pitchFamily="49" charset="0"/>
                  <a:ea typeface="Source Code Pro" panose="020B0509030403020204" pitchFamily="49" charset="0"/>
                </a:rPr>
                <a:t>Push (Item : </a:t>
              </a:r>
              <a:r>
                <a:rPr lang="en-US" sz="1400" b="1" noProof="1" smtClean="0">
                  <a:latin typeface="Consolas" panose="020B0609020204030204" pitchFamily="49" charset="0"/>
                  <a:ea typeface="Source Code Pro" panose="020B0509030403020204" pitchFamily="49" charset="0"/>
                </a:rPr>
                <a:t>in </a:t>
              </a:r>
              <a:r>
                <a:rPr lang="en-US" sz="1400" noProof="1" smtClean="0">
                  <a:latin typeface="Consolas" panose="020B0609020204030204" pitchFamily="49" charset="0"/>
                  <a:ea typeface="Source Code Pro" panose="020B0509030403020204" pitchFamily="49" charset="0"/>
                </a:rPr>
                <a:t>Integer);</a:t>
              </a:r>
            </a:p>
            <a:p>
              <a:pPr marL="0" lvl="1" eaLnBrk="0" hangingPunct="0">
                <a:spcBef>
                  <a:spcPts val="400"/>
                </a:spcBef>
              </a:pPr>
              <a:r>
                <a:rPr lang="en-US" sz="1400" b="1" noProof="1" smtClean="0">
                  <a:latin typeface="Consolas" panose="020B0609020204030204" pitchFamily="49" charset="0"/>
                  <a:ea typeface="Source Code Pro" panose="020B0509030403020204" pitchFamily="49" charset="0"/>
                </a:rPr>
                <a:t>   procedure </a:t>
              </a:r>
              <a:r>
                <a:rPr lang="en-US" sz="1400" noProof="1" smtClean="0">
                  <a:latin typeface="Consolas" panose="020B0609020204030204" pitchFamily="49" charset="0"/>
                  <a:ea typeface="Source Code Pro" panose="020B0509030403020204" pitchFamily="49" charset="0"/>
                </a:rPr>
                <a:t>Pop(Item : </a:t>
              </a:r>
              <a:r>
                <a:rPr lang="en-US" sz="1400" b="1" noProof="1" smtClean="0">
                  <a:latin typeface="Consolas" panose="020B0609020204030204" pitchFamily="49" charset="0"/>
                  <a:ea typeface="Source Code Pro" panose="020B0509030403020204" pitchFamily="49" charset="0"/>
                </a:rPr>
                <a:t>out </a:t>
              </a:r>
              <a:r>
                <a:rPr lang="en-US" sz="1400" noProof="1" smtClean="0">
                  <a:latin typeface="Consolas" panose="020B0609020204030204" pitchFamily="49" charset="0"/>
                  <a:ea typeface="Source Code Pro" panose="020B0509030403020204" pitchFamily="49" charset="0"/>
                </a:rPr>
                <a:t>Integer);</a:t>
              </a:r>
            </a:p>
            <a:p>
              <a:pPr eaLnBrk="0" hangingPunct="0">
                <a:spcBef>
                  <a:spcPts val="400"/>
                </a:spcBef>
              </a:pPr>
              <a:r>
                <a:rPr lang="en-US" sz="1400" b="1" noProof="1" smtClean="0">
                  <a:latin typeface="Consolas" panose="020B0609020204030204" pitchFamily="49" charset="0"/>
                  <a:ea typeface="Source Code Pro" panose="020B0509030403020204" pitchFamily="49" charset="0"/>
                </a:rPr>
                <a:t>end </a:t>
              </a:r>
              <a:r>
                <a:rPr lang="en-US" sz="1400" noProof="1" smtClean="0">
                  <a:latin typeface="Consolas" panose="020B0609020204030204" pitchFamily="49" charset="0"/>
                  <a:ea typeface="Source Code Pro" panose="020B0509030403020204" pitchFamily="49" charset="0"/>
                </a:rPr>
                <a:t>Integer_Stack;</a:t>
              </a:r>
              <a:endParaRPr lang="en-US" sz="1400" noProof="1">
                <a:latin typeface="Consolas" panose="020B0609020204030204" pitchFamily="49" charset="0"/>
                <a:ea typeface="Source Code Pro" panose="020B0509030403020204" pitchFamily="49" charset="0"/>
              </a:endParaRPr>
            </a:p>
          </p:txBody>
        </p:sp>
        <p:grpSp>
          <p:nvGrpSpPr>
            <p:cNvPr id="6" name="Group 5"/>
            <p:cNvGrpSpPr/>
            <p:nvPr/>
          </p:nvGrpSpPr>
          <p:grpSpPr>
            <a:xfrm>
              <a:off x="677135" y="2773536"/>
              <a:ext cx="4974985" cy="3521477"/>
              <a:chOff x="677135" y="2773536"/>
              <a:chExt cx="4974985" cy="3521477"/>
            </a:xfrm>
          </p:grpSpPr>
          <p:sp>
            <p:nvSpPr>
              <p:cNvPr id="5" name="Rounded Rectangle 4"/>
              <p:cNvSpPr/>
              <p:nvPr/>
            </p:nvSpPr>
            <p:spPr bwMode="auto">
              <a:xfrm>
                <a:off x="971600" y="3124200"/>
                <a:ext cx="4680520" cy="592832"/>
              </a:xfrm>
              <a:prstGeom prst="roundRect">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19460" name="Rectangle 1028"/>
              <p:cNvSpPr>
                <a:spLocks noChangeArrowheads="1"/>
              </p:cNvSpPr>
              <p:nvPr/>
            </p:nvSpPr>
            <p:spPr bwMode="auto">
              <a:xfrm>
                <a:off x="677135" y="2773536"/>
                <a:ext cx="4807407" cy="3521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spcBef>
                    <a:spcPts val="0"/>
                  </a:spcBef>
                </a:pPr>
                <a:r>
                  <a:rPr lang="en-US" sz="1400" b="1" noProof="1" smtClean="0">
                    <a:latin typeface="Consolas" panose="020B0609020204030204" pitchFamily="49" charset="0"/>
                    <a:ea typeface="Source Code Pro" panose="020B0509030403020204" pitchFamily="49" charset="0"/>
                  </a:rPr>
                  <a:t>package body </a:t>
                </a:r>
                <a:r>
                  <a:rPr lang="en-US" sz="1400" noProof="1" smtClean="0">
                    <a:latin typeface="Consolas" panose="020B0609020204030204" pitchFamily="49" charset="0"/>
                    <a:ea typeface="Source Code Pro" panose="020B0509030403020204" pitchFamily="49" charset="0"/>
                  </a:rPr>
                  <a:t>Integer_Stack </a:t>
                </a:r>
                <a:r>
                  <a:rPr lang="en-US" sz="1400" b="1" noProof="1" smtClean="0">
                    <a:latin typeface="Consolas" panose="020B0609020204030204" pitchFamily="49" charset="0"/>
                    <a:ea typeface="Source Code Pro" panose="020B0509030403020204" pitchFamily="49" charset="0"/>
                  </a:rPr>
                  <a:t>is</a:t>
                </a:r>
                <a:endParaRPr lang="en-US" sz="1400" noProof="1" smtClean="0">
                  <a:latin typeface="Consolas" panose="020B0609020204030204" pitchFamily="49" charset="0"/>
                  <a:ea typeface="Source Code Pro" panose="020B0509030403020204" pitchFamily="49" charset="0"/>
                </a:endParaRPr>
              </a:p>
              <a:p>
                <a:pPr marL="228600" lvl="1" indent="-228600" eaLnBrk="0" hangingPunct="0">
                  <a:spcBef>
                    <a:spcPts val="1200"/>
                  </a:spcBef>
                </a:pPr>
                <a:r>
                  <a:rPr lang="en-US" sz="1400" noProof="1" smtClean="0">
                    <a:latin typeface="Consolas" panose="020B0609020204030204" pitchFamily="49" charset="0"/>
                    <a:ea typeface="Source Code Pro" panose="020B0509030403020204" pitchFamily="49" charset="0"/>
                  </a:rPr>
                  <a:t>   Values : </a:t>
                </a:r>
                <a:r>
                  <a:rPr lang="en-US" sz="1400" b="1" noProof="1" smtClean="0">
                    <a:latin typeface="Consolas" panose="020B0609020204030204" pitchFamily="49" charset="0"/>
                    <a:ea typeface="Source Code Pro" panose="020B0509030403020204" pitchFamily="49" charset="0"/>
                  </a:rPr>
                  <a:t>array</a:t>
                </a:r>
                <a:r>
                  <a:rPr lang="en-US" sz="1400" noProof="1" smtClean="0">
                    <a:latin typeface="Consolas" panose="020B0609020204030204" pitchFamily="49" charset="0"/>
                    <a:ea typeface="Source Code Pro" panose="020B0509030403020204" pitchFamily="49" charset="0"/>
                  </a:rPr>
                  <a:t> (1 .. Capacity) </a:t>
                </a:r>
                <a:r>
                  <a:rPr lang="en-US" sz="1400" b="1" noProof="1" smtClean="0">
                    <a:latin typeface="Consolas" panose="020B0609020204030204" pitchFamily="49" charset="0"/>
                    <a:ea typeface="Source Code Pro" panose="020B0509030403020204" pitchFamily="49" charset="0"/>
                  </a:rPr>
                  <a:t>of </a:t>
                </a:r>
                <a:r>
                  <a:rPr lang="en-US" sz="1400" noProof="1" smtClean="0">
                    <a:latin typeface="Consolas" panose="020B0609020204030204" pitchFamily="49" charset="0"/>
                    <a:ea typeface="Source Code Pro" panose="020B0509030403020204" pitchFamily="49" charset="0"/>
                  </a:rPr>
                  <a:t>Integer;</a:t>
                </a:r>
              </a:p>
              <a:p>
                <a:pPr marL="0" lvl="1" indent="-228600" eaLnBrk="0" hangingPunct="0">
                  <a:spcBef>
                    <a:spcPts val="600"/>
                  </a:spcBef>
                </a:pPr>
                <a:r>
                  <a:rPr lang="en-US" sz="1400" noProof="1" smtClean="0">
                    <a:latin typeface="Consolas" panose="020B0609020204030204" pitchFamily="49" charset="0"/>
                    <a:ea typeface="Source Code Pro" panose="020B0509030403020204" pitchFamily="49" charset="0"/>
                  </a:rPr>
                  <a:t>   Top    : Integer </a:t>
                </a:r>
                <a:r>
                  <a:rPr lang="en-US" sz="1400" b="1" noProof="1" smtClean="0">
                    <a:latin typeface="Consolas" panose="020B0609020204030204" pitchFamily="49" charset="0"/>
                    <a:ea typeface="Source Code Pro" panose="020B0509030403020204" pitchFamily="49" charset="0"/>
                  </a:rPr>
                  <a:t>range </a:t>
                </a:r>
                <a:r>
                  <a:rPr lang="en-US" sz="1400" noProof="1" smtClean="0">
                    <a:latin typeface="Consolas" panose="020B0609020204030204" pitchFamily="49" charset="0"/>
                    <a:ea typeface="Source Code Pro" panose="020B0509030403020204" pitchFamily="49" charset="0"/>
                  </a:rPr>
                  <a:t>0 .. Capacity := 0;</a:t>
                </a:r>
              </a:p>
              <a:p>
                <a:pPr marL="228600" lvl="1" indent="-228600" eaLnBrk="0" hangingPunct="0">
                  <a:spcBef>
                    <a:spcPts val="1800"/>
                  </a:spcBef>
                </a:pPr>
                <a:r>
                  <a:rPr lang="en-US" sz="1400" b="1" noProof="1" smtClean="0">
                    <a:latin typeface="Consolas" panose="020B0609020204030204" pitchFamily="49" charset="0"/>
                    <a:ea typeface="Source Code Pro" panose="020B0509030403020204" pitchFamily="49" charset="0"/>
                  </a:rPr>
                  <a:t>   procedure </a:t>
                </a:r>
                <a:r>
                  <a:rPr lang="en-US" sz="1400" noProof="1" smtClean="0">
                    <a:latin typeface="Consolas" panose="020B0609020204030204" pitchFamily="49" charset="0"/>
                    <a:ea typeface="Source Code Pro" panose="020B0509030403020204" pitchFamily="49" charset="0"/>
                  </a:rPr>
                  <a:t>Push(Item : </a:t>
                </a:r>
                <a:r>
                  <a:rPr lang="en-US" sz="1400" b="1" noProof="1" smtClean="0">
                    <a:latin typeface="Consolas" panose="020B0609020204030204" pitchFamily="49" charset="0"/>
                    <a:ea typeface="Source Code Pro" panose="020B0509030403020204" pitchFamily="49" charset="0"/>
                  </a:rPr>
                  <a:t>in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is</a:t>
                </a:r>
              </a:p>
              <a:p>
                <a:pPr marL="228600" lvl="1" indent="-228600" eaLnBrk="0" hangingPunct="0">
                  <a:spcBef>
                    <a:spcPts val="0"/>
                  </a:spcBef>
                </a:pPr>
                <a:r>
                  <a:rPr lang="en-US" sz="1400" b="1" noProof="1" smtClean="0">
                    <a:latin typeface="Consolas" panose="020B0609020204030204" pitchFamily="49" charset="0"/>
                    <a:ea typeface="Source Code Pro" panose="020B0509030403020204" pitchFamily="49" charset="0"/>
                  </a:rPr>
                  <a:t>   begin </a:t>
                </a:r>
              </a:p>
              <a:p>
                <a:pPr marL="228600" lvl="1" indent="-228600" eaLnBrk="0" hangingPunct="0">
                  <a:spcBef>
                    <a:spcPts val="0"/>
                  </a:spcBef>
                  <a:spcAft>
                    <a:spcPts val="300"/>
                  </a:spcAft>
                </a:pPr>
                <a:r>
                  <a:rPr lang="en-US" sz="1400" b="1" noProof="1">
                    <a:latin typeface="Consolas" panose="020B0609020204030204" pitchFamily="49" charset="0"/>
                    <a:ea typeface="Source Code Pro" panose="020B0509030403020204" pitchFamily="49" charset="0"/>
                  </a:rPr>
                  <a:t> </a:t>
                </a: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a:t>
                </a:r>
              </a:p>
              <a:p>
                <a:pPr marL="228600" lvl="1" indent="-228600" eaLnBrk="0" hangingPunct="0">
                  <a:spcBef>
                    <a:spcPts val="0"/>
                  </a:spcBef>
                </a:pPr>
                <a:r>
                  <a:rPr lang="en-US" sz="1400" b="1" noProof="1">
                    <a:latin typeface="Consolas" panose="020B0609020204030204" pitchFamily="49" charset="0"/>
                    <a:ea typeface="Source Code Pro" panose="020B0509030403020204" pitchFamily="49" charset="0"/>
                  </a:rPr>
                  <a:t> </a:t>
                </a:r>
                <a:r>
                  <a:rPr lang="en-US" sz="1400" b="1" noProof="1" smtClean="0">
                    <a:latin typeface="Consolas" panose="020B0609020204030204" pitchFamily="49" charset="0"/>
                    <a:ea typeface="Source Code Pro" panose="020B0509030403020204" pitchFamily="49" charset="0"/>
                  </a:rPr>
                  <a:t>  end </a:t>
                </a:r>
                <a:r>
                  <a:rPr lang="en-US" sz="1400" noProof="1" smtClean="0">
                    <a:latin typeface="Consolas" panose="020B0609020204030204" pitchFamily="49" charset="0"/>
                    <a:ea typeface="Source Code Pro" panose="020B0509030403020204" pitchFamily="49" charset="0"/>
                  </a:rPr>
                  <a:t>Push;</a:t>
                </a:r>
              </a:p>
              <a:p>
                <a:pPr marL="228600" lvl="1" indent="-228600" eaLnBrk="0" hangingPunct="0">
                  <a:spcBef>
                    <a:spcPts val="1200"/>
                  </a:spcBef>
                </a:pPr>
                <a:r>
                  <a:rPr lang="en-US" sz="1400" b="1" noProof="1" smtClean="0">
                    <a:latin typeface="Consolas" panose="020B0609020204030204" pitchFamily="49" charset="0"/>
                    <a:ea typeface="Source Code Pro" panose="020B0509030403020204" pitchFamily="49" charset="0"/>
                  </a:rPr>
                  <a:t>   procedure </a:t>
                </a:r>
                <a:r>
                  <a:rPr lang="en-US" sz="1400" noProof="1" smtClean="0">
                    <a:latin typeface="Consolas" panose="020B0609020204030204" pitchFamily="49" charset="0"/>
                    <a:ea typeface="Source Code Pro" panose="020B0509030403020204" pitchFamily="49" charset="0"/>
                  </a:rPr>
                  <a:t>Pop(Item : </a:t>
                </a:r>
                <a:r>
                  <a:rPr lang="en-US" sz="1400" b="1" noProof="1" smtClean="0">
                    <a:latin typeface="Consolas" panose="020B0609020204030204" pitchFamily="49" charset="0"/>
                    <a:ea typeface="Source Code Pro" panose="020B0509030403020204" pitchFamily="49" charset="0"/>
                  </a:rPr>
                  <a:t>out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is</a:t>
                </a:r>
              </a:p>
              <a:p>
                <a:pPr marL="228600" lvl="1" indent="-228600" eaLnBrk="0" hangingPunct="0">
                  <a:spcBef>
                    <a:spcPts val="0"/>
                  </a:spcBef>
                </a:pPr>
                <a:r>
                  <a:rPr lang="en-US" sz="1400" b="1" noProof="1">
                    <a:latin typeface="Consolas" panose="020B0609020204030204" pitchFamily="49" charset="0"/>
                    <a:ea typeface="Source Code Pro" panose="020B0509030403020204" pitchFamily="49" charset="0"/>
                  </a:rPr>
                  <a:t> </a:t>
                </a:r>
                <a:r>
                  <a:rPr lang="en-US" sz="1400" b="1" noProof="1" smtClean="0">
                    <a:latin typeface="Consolas" panose="020B0609020204030204" pitchFamily="49" charset="0"/>
                    <a:ea typeface="Source Code Pro" panose="020B0509030403020204" pitchFamily="49" charset="0"/>
                  </a:rPr>
                  <a:t>  begin </a:t>
                </a:r>
              </a:p>
              <a:p>
                <a:pPr marL="228600" lvl="1" indent="-228600" eaLnBrk="0" hangingPunct="0">
                  <a:spcBef>
                    <a:spcPts val="0"/>
                  </a:spcBef>
                  <a:spcAft>
                    <a:spcPts val="300"/>
                  </a:spcAft>
                </a:pPr>
                <a:r>
                  <a:rPr lang="en-US" sz="1400" noProof="1">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     …</a:t>
                </a:r>
              </a:p>
              <a:p>
                <a:pPr marL="228600" lvl="1" indent="-228600" eaLnBrk="0" hangingPunct="0">
                  <a:spcBef>
                    <a:spcPts val="0"/>
                  </a:spcBef>
                </a:pPr>
                <a:r>
                  <a:rPr lang="en-US" sz="1400" b="1" noProof="1">
                    <a:latin typeface="Consolas" panose="020B0609020204030204" pitchFamily="49" charset="0"/>
                    <a:ea typeface="Source Code Pro" panose="020B0509030403020204" pitchFamily="49" charset="0"/>
                  </a:rPr>
                  <a:t> </a:t>
                </a:r>
                <a:r>
                  <a:rPr lang="en-US" sz="1400" b="1" noProof="1" smtClean="0">
                    <a:latin typeface="Consolas" panose="020B0609020204030204" pitchFamily="49" charset="0"/>
                    <a:ea typeface="Source Code Pro" panose="020B0509030403020204" pitchFamily="49" charset="0"/>
                  </a:rPr>
                  <a:t>  end </a:t>
                </a:r>
                <a:r>
                  <a:rPr lang="en-US" sz="1400" noProof="1" smtClean="0">
                    <a:latin typeface="Consolas" panose="020B0609020204030204" pitchFamily="49" charset="0"/>
                    <a:ea typeface="Source Code Pro" panose="020B0509030403020204" pitchFamily="49" charset="0"/>
                  </a:rPr>
                  <a:t>Pop;</a:t>
                </a:r>
              </a:p>
              <a:p>
                <a:pPr eaLnBrk="0" hangingPunct="0">
                  <a:spcBef>
                    <a:spcPts val="1200"/>
                  </a:spcBef>
                </a:pPr>
                <a:r>
                  <a:rPr lang="en-US" sz="1400" b="1" noProof="1" smtClean="0">
                    <a:latin typeface="Consolas" panose="020B0609020204030204" pitchFamily="49" charset="0"/>
                    <a:ea typeface="Source Code Pro" panose="020B0509030403020204" pitchFamily="49" charset="0"/>
                  </a:rPr>
                  <a:t>end </a:t>
                </a:r>
                <a:r>
                  <a:rPr lang="en-US" sz="1400" noProof="1" smtClean="0">
                    <a:latin typeface="Consolas" panose="020B0609020204030204" pitchFamily="49" charset="0"/>
                    <a:ea typeface="Source Code Pro" panose="020B0509030403020204" pitchFamily="49" charset="0"/>
                  </a:rPr>
                  <a:t>Integer_Stack;</a:t>
                </a:r>
                <a:endParaRPr lang="en-US" sz="1400" noProof="1">
                  <a:latin typeface="Consolas" panose="020B0609020204030204" pitchFamily="49" charset="0"/>
                  <a:ea typeface="Source Code Pro" panose="020B0509030403020204" pitchFamily="49" charset="0"/>
                </a:endParaRPr>
              </a:p>
            </p:txBody>
          </p:sp>
        </p:grpSp>
      </p:grpSp>
      <p:sp>
        <p:nvSpPr>
          <p:cNvPr id="9" name="TextBox 8"/>
          <p:cNvSpPr txBox="1"/>
          <p:nvPr/>
        </p:nvSpPr>
        <p:spPr>
          <a:xfrm>
            <a:off x="6311018" y="2936575"/>
            <a:ext cx="2350323" cy="338554"/>
          </a:xfrm>
          <a:prstGeom prst="rect">
            <a:avLst/>
          </a:prstGeom>
          <a:solidFill>
            <a:schemeClr val="accent1">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a:t>Global </a:t>
            </a:r>
            <a:r>
              <a:rPr lang="en-US" sz="1600" dirty="0" smtClean="0"/>
              <a:t>to Push and Pop</a:t>
            </a:r>
            <a:endParaRPr lang="en-US" sz="1600" i="0" kern="1200" dirty="0" smtClean="0"/>
          </a:p>
        </p:txBody>
      </p:sp>
      <p:sp>
        <p:nvSpPr>
          <p:cNvPr id="10" name="Rectangle 9"/>
          <p:cNvSpPr/>
          <p:nvPr/>
        </p:nvSpPr>
        <p:spPr bwMode="auto">
          <a:xfrm>
            <a:off x="5415523" y="3275129"/>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0DC0FF"/>
                </a:solidFill>
              </a14:hiddenFill>
            </a:ext>
          </a:extLst>
        </p:spPr>
        <p:txBody>
          <a:bodyPr rtlCol="0" anchor="ctr"/>
          <a:lstStyle/>
          <a:p>
            <a:pPr algn="ctr"/>
            <a:endParaRPr lang="en-US"/>
          </a:p>
        </p:txBody>
      </p:sp>
      <p:cxnSp>
        <p:nvCxnSpPr>
          <p:cNvPr id="11" name="Curved Connector 10"/>
          <p:cNvCxnSpPr>
            <a:stCxn id="9" idx="1"/>
            <a:endCxn id="10" idx="3"/>
          </p:cNvCxnSpPr>
          <p:nvPr/>
        </p:nvCxnSpPr>
        <p:spPr bwMode="auto">
          <a:xfrm rot="10800000" flipV="1">
            <a:off x="5815826" y="3105851"/>
            <a:ext cx="495192" cy="24128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2" name="TextBox 11"/>
          <p:cNvSpPr txBox="1"/>
          <p:nvPr/>
        </p:nvSpPr>
        <p:spPr>
          <a:xfrm>
            <a:off x="6228184" y="3645024"/>
            <a:ext cx="2515992" cy="603026"/>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a:t>Not compile-time visible outside package body</a:t>
            </a:r>
          </a:p>
        </p:txBody>
      </p:sp>
      <p:sp>
        <p:nvSpPr>
          <p:cNvPr id="13" name="Rectangle 12"/>
          <p:cNvSpPr/>
          <p:nvPr/>
        </p:nvSpPr>
        <p:spPr bwMode="auto">
          <a:xfrm>
            <a:off x="5415522" y="3347137"/>
            <a:ext cx="400303"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0DC0FF"/>
                </a:solidFill>
              </a14:hiddenFill>
            </a:ext>
          </a:extLst>
        </p:spPr>
        <p:txBody>
          <a:bodyPr rtlCol="0" anchor="ctr"/>
          <a:lstStyle/>
          <a:p>
            <a:pPr algn="ctr"/>
            <a:endParaRPr lang="en-US"/>
          </a:p>
        </p:txBody>
      </p:sp>
      <p:cxnSp>
        <p:nvCxnSpPr>
          <p:cNvPr id="14" name="Curved Connector 13"/>
          <p:cNvCxnSpPr>
            <a:stCxn id="12" idx="1"/>
            <a:endCxn id="13" idx="3"/>
          </p:cNvCxnSpPr>
          <p:nvPr/>
        </p:nvCxnSpPr>
        <p:spPr bwMode="auto">
          <a:xfrm rot="10800000">
            <a:off x="5815826" y="3419145"/>
            <a:ext cx="412359" cy="527392"/>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4325349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2494246"/>
            <a:ext cx="460628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Flow Analysis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Data Dependency Contracts</a:t>
            </a:r>
          </a:p>
          <a:p>
            <a:r>
              <a:rPr lang="en-US" dirty="0" smtClean="0"/>
              <a:t>Flow Dependency Contracts</a:t>
            </a:r>
          </a:p>
          <a:p>
            <a:r>
              <a:rPr lang="en-US" dirty="0" smtClean="0"/>
              <a:t>Synthesized Contracts</a:t>
            </a:r>
          </a:p>
          <a:p>
            <a:r>
              <a:rPr lang="en-US" dirty="0" smtClean="0"/>
              <a:t>Shortcomings</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54429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“Flow Dependency” Contracts</a:t>
            </a:r>
            <a:endParaRPr lang="en-US" dirty="0"/>
          </a:p>
        </p:txBody>
      </p:sp>
      <p:sp>
        <p:nvSpPr>
          <p:cNvPr id="4" name="Content Placeholder 3"/>
          <p:cNvSpPr>
            <a:spLocks noGrp="1"/>
          </p:cNvSpPr>
          <p:nvPr>
            <p:ph sz="half" idx="10"/>
          </p:nvPr>
        </p:nvSpPr>
        <p:spPr/>
        <p:txBody>
          <a:bodyPr/>
          <a:lstStyle/>
          <a:p>
            <a:r>
              <a:rPr lang="en-US" dirty="0" smtClean="0"/>
              <a:t>Fully complete the specification</a:t>
            </a:r>
          </a:p>
          <a:p>
            <a:r>
              <a:rPr lang="en-US" dirty="0" smtClean="0"/>
              <a:t>Specify relationships between inputs and outputs</a:t>
            </a:r>
          </a:p>
          <a:p>
            <a:pPr lvl="1"/>
            <a:r>
              <a:rPr lang="en-US" dirty="0" smtClean="0"/>
              <a:t>For each output, specifies every input on which it depends</a:t>
            </a:r>
          </a:p>
          <a:p>
            <a:pPr lvl="1"/>
            <a:r>
              <a:rPr lang="en-US" dirty="0" smtClean="0"/>
              <a:t>Including both formal parameters and global objects</a:t>
            </a:r>
          </a:p>
          <a:p>
            <a:r>
              <a:rPr lang="en-US" dirty="0" smtClean="0"/>
              <a:t>Expressed as one or more “dependency relations”</a:t>
            </a:r>
          </a:p>
          <a:p>
            <a:pPr lvl="1"/>
            <a:r>
              <a:rPr lang="en-US" dirty="0" smtClean="0"/>
              <a:t>Written as “X =&gt; Y”</a:t>
            </a:r>
          </a:p>
          <a:p>
            <a:pPr lvl="1"/>
            <a:r>
              <a:rPr lang="en-US" dirty="0" smtClean="0"/>
              <a:t>Meaning: output X depends on incoming value of Y</a:t>
            </a:r>
          </a:p>
          <a:p>
            <a:r>
              <a:rPr lang="en-US" dirty="0" smtClean="0"/>
              <a:t>Defined by aspect named “Depends”</a:t>
            </a:r>
          </a:p>
          <a:p>
            <a:pPr lvl="1"/>
            <a:r>
              <a:rPr lang="en-US" dirty="0" smtClean="0"/>
              <a:t>Arguments are “dependency relations”</a:t>
            </a:r>
          </a:p>
        </p:txBody>
      </p:sp>
      <p:grpSp>
        <p:nvGrpSpPr>
          <p:cNvPr id="11" name="Group 10"/>
          <p:cNvGrpSpPr/>
          <p:nvPr/>
        </p:nvGrpSpPr>
        <p:grpSpPr>
          <a:xfrm>
            <a:off x="7596336" y="5858874"/>
            <a:ext cx="591604" cy="618126"/>
            <a:chOff x="5491406" y="4366670"/>
            <a:chExt cx="2088232" cy="216024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0112" y="4463065"/>
              <a:ext cx="1967451" cy="1967451"/>
            </a:xfrm>
            <a:prstGeom prst="rect">
              <a:avLst/>
            </a:prstGeom>
          </p:spPr>
        </p:pic>
        <p:sp>
          <p:nvSpPr>
            <p:cNvPr id="10" name="&quot;No&quot; Symbol 9"/>
            <p:cNvSpPr/>
            <p:nvPr/>
          </p:nvSpPr>
          <p:spPr bwMode="auto">
            <a:xfrm>
              <a:off x="5491406" y="4366670"/>
              <a:ext cx="2088232" cy="2160240"/>
            </a:xfrm>
            <a:prstGeom prst="noSmoking">
              <a:avLst>
                <a:gd name="adj" fmla="val 6893"/>
              </a:avLst>
            </a:prstGeom>
            <a:solidFill>
              <a:srgbClr val="C00000"/>
            </a:solidFill>
            <a:ln w="9525" cap="flat" cmpd="sng" algn="ctr">
              <a:solidFill>
                <a:schemeClr val="tx1"/>
              </a:solidFill>
              <a:prstDash val="solid"/>
              <a:round/>
              <a:headEnd type="none" w="med" len="med"/>
              <a:tailEnd type="none"/>
            </a:ln>
            <a:effectLst/>
          </p:spPr>
          <p:txBody>
            <a:bodyPr rtlCol="0" anchor="ctr"/>
            <a:lstStyle/>
            <a:p>
              <a:pPr algn="ctr"/>
              <a:endParaRPr lang="en-US"/>
            </a:p>
          </p:txBody>
        </p:sp>
      </p:grpSp>
      <p:sp>
        <p:nvSpPr>
          <p:cNvPr id="8" name="TextBox 7"/>
          <p:cNvSpPr txBox="1"/>
          <p:nvPr/>
        </p:nvSpPr>
        <p:spPr>
          <a:xfrm>
            <a:off x="2123728" y="5826750"/>
            <a:ext cx="2316660" cy="338554"/>
          </a:xfrm>
          <a:prstGeom prst="rect">
            <a:avLst/>
          </a:prstGeom>
          <a:solidFill>
            <a:srgbClr val="F4E7C6"/>
          </a:solidFill>
        </p:spPr>
        <p:txBody>
          <a:bodyPr wrap="none" rtlCol="0">
            <a:spAutoFit/>
          </a:bodyPr>
          <a:lstStyle/>
          <a:p>
            <a:pPr fontAlgn="auto">
              <a:spcBef>
                <a:spcPts val="0"/>
              </a:spcBef>
              <a:spcAft>
                <a:spcPts val="0"/>
              </a:spcAft>
              <a:defRPr/>
            </a:pPr>
            <a:r>
              <a:rPr lang="en-US" sz="1600" noProof="1" smtClean="0">
                <a:latin typeface="Consolas" panose="020B0609020204030204" pitchFamily="49" charset="0"/>
                <a:ea typeface="Source Code Pro" panose="020B0509030403020204" pitchFamily="49" charset="0"/>
              </a:rPr>
              <a:t>Depends =&gt; (X =&gt; Y)</a:t>
            </a:r>
          </a:p>
        </p:txBody>
      </p:sp>
    </p:spTree>
    <p:extLst>
      <p:ext uri="{BB962C8B-B14F-4D97-AF65-F5344CB8AC3E}">
        <p14:creationId xmlns:p14="http://schemas.microsoft.com/office/powerpoint/2010/main" val="33606394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Dependency Contract Rules</a:t>
            </a:r>
            <a:endParaRPr lang="en-US" dirty="0"/>
          </a:p>
        </p:txBody>
      </p:sp>
      <p:sp>
        <p:nvSpPr>
          <p:cNvPr id="3" name="Content Placeholder 2"/>
          <p:cNvSpPr>
            <a:spLocks noGrp="1"/>
          </p:cNvSpPr>
          <p:nvPr>
            <p:ph sz="half" idx="10"/>
          </p:nvPr>
        </p:nvSpPr>
        <p:spPr/>
        <p:txBody>
          <a:bodyPr/>
          <a:lstStyle/>
          <a:p>
            <a:r>
              <a:rPr lang="en-US" dirty="0"/>
              <a:t>Must be complete, i.e., all inputs &amp; outputs </a:t>
            </a:r>
            <a:r>
              <a:rPr lang="en-US" dirty="0" smtClean="0"/>
              <a:t>specified</a:t>
            </a:r>
          </a:p>
          <a:p>
            <a:pPr lvl="1"/>
            <a:r>
              <a:rPr lang="en-US" dirty="0" smtClean="0"/>
              <a:t>GNATprove won’t let you </a:t>
            </a:r>
            <a:r>
              <a:rPr lang="en-US" dirty="0"/>
              <a:t>forget </a:t>
            </a:r>
            <a:r>
              <a:rPr lang="en-US" dirty="0" smtClean="0"/>
              <a:t>global objects, if any used</a:t>
            </a:r>
            <a:endParaRPr lang="en-US" dirty="0"/>
          </a:p>
          <a:p>
            <a:r>
              <a:rPr lang="en-US" dirty="0"/>
              <a:t>Optional, but should be present for accurate information ﬂow analysis </a:t>
            </a:r>
            <a:r>
              <a:rPr lang="en-US" dirty="0" smtClean="0"/>
              <a:t>(more later)</a:t>
            </a:r>
            <a:endParaRPr lang="en-US" dirty="0"/>
          </a:p>
          <a:p>
            <a:r>
              <a:rPr lang="en-US" dirty="0" smtClean="0"/>
              <a:t>Should </a:t>
            </a:r>
            <a:r>
              <a:rPr lang="en-US" dirty="0"/>
              <a:t>indicate no dependencies via “null</a:t>
            </a:r>
            <a:r>
              <a:rPr lang="en-US" dirty="0" smtClean="0"/>
              <a:t>”</a:t>
            </a:r>
            <a:endParaRPr lang="en-US" dirty="0"/>
          </a:p>
          <a:p>
            <a:endParaRPr lang="en-US" dirty="0"/>
          </a:p>
        </p:txBody>
      </p:sp>
      <p:sp>
        <p:nvSpPr>
          <p:cNvPr id="5" name="TextBox 4"/>
          <p:cNvSpPr txBox="1"/>
          <p:nvPr/>
        </p:nvSpPr>
        <p:spPr>
          <a:xfrm>
            <a:off x="1475656" y="4509120"/>
            <a:ext cx="2709396" cy="338554"/>
          </a:xfrm>
          <a:prstGeom prst="rect">
            <a:avLst/>
          </a:prstGeom>
          <a:solidFill>
            <a:srgbClr val="F4E7C6"/>
          </a:solidFill>
        </p:spPr>
        <p:txBody>
          <a:bodyPr wrap="none" rtlCol="0">
            <a:spAutoFit/>
          </a:bodyPr>
          <a:lstStyle/>
          <a:p>
            <a:pPr fontAlgn="auto">
              <a:spcBef>
                <a:spcPts val="0"/>
              </a:spcBef>
              <a:spcAft>
                <a:spcPts val="0"/>
              </a:spcAft>
              <a:defRPr/>
            </a:pPr>
            <a:r>
              <a:rPr lang="en-US" sz="1600" noProof="1" smtClean="0">
                <a:latin typeface="Consolas" panose="020B0609020204030204" pitchFamily="49" charset="0"/>
                <a:ea typeface="Source Code Pro" panose="020B0509030403020204" pitchFamily="49" charset="0"/>
              </a:rPr>
              <a:t>Depends =&gt; (X =&gt; </a:t>
            </a:r>
            <a:r>
              <a:rPr lang="en-US" sz="1600" b="1" noProof="1" smtClean="0">
                <a:latin typeface="Consolas" panose="020B0609020204030204" pitchFamily="49" charset="0"/>
                <a:ea typeface="Source Code Pro" panose="020B0509030403020204" pitchFamily="49" charset="0"/>
              </a:rPr>
              <a:t>null</a:t>
            </a:r>
            <a:r>
              <a:rPr lang="en-US" sz="1600" noProof="1" smtClean="0">
                <a:latin typeface="Consolas" panose="020B0609020204030204" pitchFamily="49" charset="0"/>
                <a:ea typeface="Source Code Pro" panose="020B0509030403020204" pitchFamily="49" charset="0"/>
              </a:rPr>
              <a:t>)</a:t>
            </a:r>
          </a:p>
        </p:txBody>
      </p:sp>
      <p:sp>
        <p:nvSpPr>
          <p:cNvPr id="6" name="TextBox 5"/>
          <p:cNvSpPr txBox="1"/>
          <p:nvPr/>
        </p:nvSpPr>
        <p:spPr>
          <a:xfrm>
            <a:off x="1475656" y="5394702"/>
            <a:ext cx="2653290" cy="338554"/>
          </a:xfrm>
          <a:prstGeom prst="rect">
            <a:avLst/>
          </a:prstGeom>
          <a:solidFill>
            <a:srgbClr val="F4E7C6"/>
          </a:solidFill>
        </p:spPr>
        <p:txBody>
          <a:bodyPr wrap="none" rtlCol="0">
            <a:spAutoFit/>
          </a:bodyPr>
          <a:lstStyle/>
          <a:p>
            <a:pPr fontAlgn="auto">
              <a:spcBef>
                <a:spcPts val="0"/>
              </a:spcBef>
              <a:spcAft>
                <a:spcPts val="0"/>
              </a:spcAft>
              <a:defRPr/>
            </a:pPr>
            <a:r>
              <a:rPr lang="en-US" sz="1600" noProof="1" smtClean="0">
                <a:latin typeface="Consolas" panose="020B0609020204030204" pitchFamily="49" charset="0"/>
                <a:ea typeface="Source Code Pro" panose="020B0509030403020204" pitchFamily="49" charset="0"/>
              </a:rPr>
              <a:t>Depends =&gt; (</a:t>
            </a:r>
            <a:r>
              <a:rPr lang="en-US" sz="1600" b="1" noProof="1" smtClean="0">
                <a:latin typeface="Consolas" panose="020B0609020204030204" pitchFamily="49" charset="0"/>
                <a:ea typeface="Source Code Pro" panose="020B0509030403020204" pitchFamily="49" charset="0"/>
              </a:rPr>
              <a:t>null </a:t>
            </a:r>
            <a:r>
              <a:rPr lang="en-US" sz="1600" noProof="1" smtClean="0">
                <a:latin typeface="Consolas" panose="020B0609020204030204" pitchFamily="49" charset="0"/>
                <a:ea typeface="Source Code Pro" panose="020B0509030403020204" pitchFamily="49" charset="0"/>
              </a:rPr>
              <a:t>=&gt; X)</a:t>
            </a:r>
          </a:p>
        </p:txBody>
      </p:sp>
      <p:sp>
        <p:nvSpPr>
          <p:cNvPr id="7" name="TextBox 6"/>
          <p:cNvSpPr txBox="1"/>
          <p:nvPr/>
        </p:nvSpPr>
        <p:spPr>
          <a:xfrm>
            <a:off x="5022278" y="4494305"/>
            <a:ext cx="3382657" cy="338554"/>
          </a:xfrm>
          <a:prstGeom prst="rect">
            <a:avLst/>
          </a:prstGeom>
          <a:noFill/>
        </p:spPr>
        <p:txBody>
          <a:bodyPr wrap="none" rtlCol="0">
            <a:spAutoFit/>
          </a:bodyPr>
          <a:lstStyle/>
          <a:p>
            <a:r>
              <a:rPr lang="en-US" sz="1600" i="0" kern="1200" dirty="0" smtClean="0">
                <a:solidFill>
                  <a:schemeClr val="accent1"/>
                </a:solidFill>
              </a:rPr>
              <a:t>“Output X depends upon no inputs”</a:t>
            </a:r>
          </a:p>
        </p:txBody>
      </p:sp>
      <p:sp>
        <p:nvSpPr>
          <p:cNvPr id="8" name="TextBox 7"/>
          <p:cNvSpPr txBox="1"/>
          <p:nvPr/>
        </p:nvSpPr>
        <p:spPr>
          <a:xfrm>
            <a:off x="5022277" y="5366259"/>
            <a:ext cx="2765501" cy="338554"/>
          </a:xfrm>
          <a:prstGeom prst="rect">
            <a:avLst/>
          </a:prstGeom>
          <a:noFill/>
        </p:spPr>
        <p:txBody>
          <a:bodyPr wrap="none" rtlCol="0">
            <a:spAutoFit/>
          </a:bodyPr>
          <a:lstStyle/>
          <a:p>
            <a:r>
              <a:rPr lang="en-US" sz="1600" i="0" kern="1200" dirty="0" smtClean="0">
                <a:solidFill>
                  <a:schemeClr val="accent1"/>
                </a:solidFill>
              </a:rPr>
              <a:t>“No output depends upon X”</a:t>
            </a:r>
          </a:p>
        </p:txBody>
      </p:sp>
      <p:cxnSp>
        <p:nvCxnSpPr>
          <p:cNvPr id="10" name="Curved Connector 9"/>
          <p:cNvCxnSpPr>
            <a:stCxn id="7" idx="1"/>
            <a:endCxn id="5" idx="3"/>
          </p:cNvCxnSpPr>
          <p:nvPr/>
        </p:nvCxnSpPr>
        <p:spPr bwMode="auto">
          <a:xfrm rot="10800000" flipV="1">
            <a:off x="4185052" y="4663581"/>
            <a:ext cx="837226" cy="14815"/>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2" name="Curved Connector 11"/>
          <p:cNvCxnSpPr>
            <a:stCxn id="8" idx="1"/>
            <a:endCxn id="6" idx="3"/>
          </p:cNvCxnSpPr>
          <p:nvPr/>
        </p:nvCxnSpPr>
        <p:spPr bwMode="auto">
          <a:xfrm rot="10800000" flipV="1">
            <a:off x="4128947" y="5535535"/>
            <a:ext cx="893331" cy="2844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434453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fr-FR" dirty="0"/>
              <a:t>User-Written </a:t>
            </a:r>
            <a:r>
              <a:rPr lang="en-US" altLang="fr-FR" dirty="0" smtClean="0"/>
              <a:t>“Depends” </a:t>
            </a:r>
            <a:r>
              <a:rPr lang="en-US" altLang="fr-FR" dirty="0"/>
              <a:t>Example</a:t>
            </a:r>
            <a:endParaRPr lang="en-US" dirty="0"/>
          </a:p>
        </p:txBody>
      </p:sp>
      <p:grpSp>
        <p:nvGrpSpPr>
          <p:cNvPr id="2" name="Group 1"/>
          <p:cNvGrpSpPr/>
          <p:nvPr/>
        </p:nvGrpSpPr>
        <p:grpSpPr>
          <a:xfrm>
            <a:off x="1070904" y="1556792"/>
            <a:ext cx="7029488" cy="3957494"/>
            <a:chOff x="971600" y="1700808"/>
            <a:chExt cx="7029488" cy="3957494"/>
          </a:xfrm>
        </p:grpSpPr>
        <p:sp>
          <p:nvSpPr>
            <p:cNvPr id="8" name="Double Wave 7"/>
            <p:cNvSpPr/>
            <p:nvPr/>
          </p:nvSpPr>
          <p:spPr bwMode="auto">
            <a:xfrm>
              <a:off x="1331640" y="4206590"/>
              <a:ext cx="2520280" cy="432048"/>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dirty="0"/>
            </a:p>
          </p:txBody>
        </p:sp>
        <p:sp>
          <p:nvSpPr>
            <p:cNvPr id="5" name="TextBox 4"/>
            <p:cNvSpPr txBox="1"/>
            <p:nvPr/>
          </p:nvSpPr>
          <p:spPr>
            <a:xfrm>
              <a:off x="971600" y="1700808"/>
              <a:ext cx="7029488" cy="3957494"/>
            </a:xfrm>
            <a:prstGeom prst="rect">
              <a:avLst/>
            </a:prstGeom>
            <a:noFill/>
          </p:spPr>
          <p:txBody>
            <a:bodyPr wrap="none" rtlCol="0">
              <a:spAutoFit/>
            </a:bodyPr>
            <a:lstStyle/>
            <a:p>
              <a:pPr fontAlgn="auto">
                <a:spcBef>
                  <a:spcPts val="0"/>
                </a:spcBef>
                <a:spcAft>
                  <a:spcPts val="0"/>
                </a:spcAft>
                <a:defRPr/>
              </a:pPr>
              <a:r>
                <a:rPr lang="en-US" sz="1600" noProof="1" smtClean="0">
                  <a:latin typeface="Consolas" panose="020B0609020204030204" pitchFamily="49" charset="0"/>
                  <a:ea typeface="Source Code Pro" panose="020B0509030403020204" pitchFamily="49" charset="0"/>
                </a:rPr>
                <a:t>X : Natural;</a:t>
              </a:r>
            </a:p>
            <a:p>
              <a:pPr fontAlgn="auto">
                <a:spcBef>
                  <a:spcPts val="0"/>
                </a:spcBef>
                <a:spcAft>
                  <a:spcPts val="0"/>
                </a:spcAft>
                <a:defRPr/>
              </a:pPr>
              <a:endParaRPr lang="en-US" sz="1600" b="1" noProof="1" smtClean="0">
                <a:latin typeface="Consolas" panose="020B0609020204030204" pitchFamily="49" charset="0"/>
                <a:ea typeface="Source Code Pro" panose="020B0509030403020204" pitchFamily="49" charset="0"/>
              </a:endParaRPr>
            </a:p>
            <a:p>
              <a:pPr fontAlgn="auto">
                <a:spcBef>
                  <a:spcPts val="0"/>
                </a:spcBef>
                <a:spcAft>
                  <a:spcPts val="0"/>
                </a:spcAft>
                <a:defRPr/>
              </a:pPr>
              <a:r>
                <a:rPr lang="en-US" sz="1600" b="1" noProof="1" smtClean="0">
                  <a:latin typeface="Consolas" panose="020B0609020204030204" pitchFamily="49" charset="0"/>
                  <a:ea typeface="Source Code Pro" panose="020B0509030403020204" pitchFamily="49" charset="0"/>
                </a:rPr>
                <a:t>procedure </a:t>
              </a:r>
              <a:r>
                <a:rPr lang="en-US" sz="1600" noProof="1" smtClean="0">
                  <a:latin typeface="Consolas" panose="020B0609020204030204" pitchFamily="49" charset="0"/>
                  <a:ea typeface="Source Code Pro" panose="020B0509030403020204" pitchFamily="49" charset="0"/>
                </a:rPr>
                <a:t>Set_X_To_Zero </a:t>
              </a:r>
              <a:r>
                <a:rPr lang="en-US" sz="1600" b="1" noProof="1" smtClean="0">
                  <a:latin typeface="Consolas" panose="020B0609020204030204" pitchFamily="49" charset="0"/>
                  <a:ea typeface="Source Code Pro" panose="020B0509030403020204" pitchFamily="49" charset="0"/>
                </a:rPr>
                <a:t>with</a:t>
              </a:r>
            </a:p>
            <a:p>
              <a:pPr fontAlgn="auto">
                <a:spcBef>
                  <a:spcPts val="4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 Value of X is changed by this procedure, and</a:t>
              </a:r>
            </a:p>
            <a:p>
              <a:pPr fontAlgn="auto">
                <a:spcBef>
                  <a:spcPts val="6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 X is an output of this procedure, and</a:t>
              </a:r>
            </a:p>
            <a:p>
              <a:pPr fontAlgn="auto">
                <a:spcBef>
                  <a:spcPts val="4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 X is not an input to the procedure.</a:t>
              </a:r>
            </a:p>
            <a:p>
              <a:pPr fontAlgn="auto">
                <a:spcBef>
                  <a:spcPts val="6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Global =&gt; (Output =&gt; X),</a:t>
              </a:r>
            </a:p>
            <a:p>
              <a:pPr fontAlgn="auto">
                <a:spcBef>
                  <a:spcPts val="18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 Value of X after the call depends on no other inputs.</a:t>
              </a:r>
            </a:p>
            <a:p>
              <a:pPr fontAlgn="auto">
                <a:spcBef>
                  <a:spcPts val="9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Depends =&gt; (X =&gt; </a:t>
              </a:r>
              <a:r>
                <a:rPr lang="en-US" sz="1600" b="1" noProof="1" smtClean="0">
                  <a:latin typeface="Consolas" panose="020B0609020204030204" pitchFamily="49" charset="0"/>
                  <a:ea typeface="Source Code Pro" panose="020B0509030403020204" pitchFamily="49" charset="0"/>
                </a:rPr>
                <a:t>null</a:t>
              </a:r>
              <a:r>
                <a:rPr lang="en-US" sz="1600" noProof="1" smtClean="0">
                  <a:latin typeface="Consolas" panose="020B0609020204030204" pitchFamily="49" charset="0"/>
                  <a:ea typeface="Source Code Pro" panose="020B0509030403020204" pitchFamily="49" charset="0"/>
                </a:rPr>
                <a:t>),</a:t>
              </a:r>
            </a:p>
            <a:p>
              <a:pPr fontAlgn="auto">
                <a:spcBef>
                  <a:spcPts val="18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 Value of X will be zero after this procedure is called.</a:t>
              </a:r>
            </a:p>
            <a:p>
              <a:pPr fontAlgn="auto">
                <a:spcBef>
                  <a:spcPts val="600"/>
                </a:spcBef>
                <a:spcAft>
                  <a:spcPts val="0"/>
                </a:spcAft>
                <a:defRPr/>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Post =&gt; (X = 0);</a:t>
              </a:r>
            </a:p>
            <a:p>
              <a:endParaRPr lang="en-US" sz="1600" i="0" kern="1200" noProof="1" smtClean="0">
                <a:latin typeface="Consolas" panose="020B0609020204030204" pitchFamily="49" charset="0"/>
                <a:ea typeface="Source Code Pro" panose="020B0509030403020204" pitchFamily="49" charset="0"/>
              </a:endParaRPr>
            </a:p>
          </p:txBody>
        </p:sp>
      </p:grpSp>
    </p:spTree>
    <p:extLst>
      <p:ext uri="{BB962C8B-B14F-4D97-AF65-F5344CB8AC3E}">
        <p14:creationId xmlns:p14="http://schemas.microsoft.com/office/powerpoint/2010/main" val="26229531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Inconsistent Implementation #1</a:t>
            </a:r>
            <a:endParaRPr lang="en-US" dirty="0"/>
          </a:p>
        </p:txBody>
      </p:sp>
      <p:sp>
        <p:nvSpPr>
          <p:cNvPr id="5" name="Wave 4"/>
          <p:cNvSpPr/>
          <p:nvPr/>
        </p:nvSpPr>
        <p:spPr bwMode="auto">
          <a:xfrm>
            <a:off x="790880" y="4537520"/>
            <a:ext cx="1208654" cy="351453"/>
          </a:xfrm>
          <a:prstGeom prst="wave">
            <a:avLst>
              <a:gd name="adj1" fmla="val 8794"/>
              <a:gd name="adj2" fmla="val -340"/>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521655" y="1340768"/>
            <a:ext cx="3326552" cy="3808735"/>
          </a:xfrm>
          <a:prstGeom prst="rect">
            <a:avLst/>
          </a:prstGeom>
          <a:noFill/>
        </p:spPr>
        <p:txBody>
          <a:bodyPr wrap="none" rtlCol="0">
            <a:spAutoFit/>
          </a:bodyPr>
          <a:lstStyle>
            <a:defPPr>
              <a:defRPr lang="fr-FR"/>
            </a:defPPr>
            <a:lvl1pPr fontAlgn="auto">
              <a:spcBef>
                <a:spcPts val="0"/>
              </a:spcBef>
              <a:spcAft>
                <a:spcPts val="0"/>
              </a:spcAft>
              <a:defRPr sz="1600">
                <a:latin typeface="Source Code Pro" panose="020B0509030403020204" pitchFamily="49" charset="0"/>
                <a:ea typeface="Source Code Pro" panose="020B0509030403020204" pitchFamily="49" charset="0"/>
              </a:defRPr>
            </a:lvl1pPr>
          </a:lstStyle>
          <a:p>
            <a:r>
              <a:rPr lang="en-US" noProof="1" smtClean="0">
                <a:latin typeface="Consolas" panose="020B0609020204030204" pitchFamily="49" charset="0"/>
              </a:rPr>
              <a:t>X : Natural;</a:t>
            </a:r>
          </a:p>
          <a:p>
            <a:r>
              <a:rPr lang="en-US" b="1" noProof="1" smtClean="0">
                <a:latin typeface="Consolas" panose="020B0609020204030204" pitchFamily="49" charset="0"/>
              </a:rPr>
              <a:t>   </a:t>
            </a:r>
          </a:p>
          <a:p>
            <a:r>
              <a:rPr lang="en-US" noProof="1" smtClean="0">
                <a:latin typeface="Consolas" panose="020B0609020204030204" pitchFamily="49" charset="0"/>
              </a:rPr>
              <a:t>Z : Natural := 0;</a:t>
            </a:r>
          </a:p>
          <a:p>
            <a:endParaRPr lang="en-US" noProof="1" smtClean="0">
              <a:latin typeface="Consolas" panose="020B0609020204030204" pitchFamily="49" charset="0"/>
            </a:endParaRPr>
          </a:p>
          <a:p>
            <a:r>
              <a:rPr lang="en-US" b="1" noProof="1" smtClean="0">
                <a:latin typeface="Consolas" panose="020B0609020204030204" pitchFamily="49" charset="0"/>
              </a:rPr>
              <a:t>procedure </a:t>
            </a:r>
            <a:r>
              <a:rPr lang="en-US" noProof="1" smtClean="0">
                <a:latin typeface="Consolas" panose="020B0609020204030204" pitchFamily="49" charset="0"/>
              </a:rPr>
              <a:t>Set_X_To_Zero </a:t>
            </a:r>
            <a:r>
              <a:rPr lang="en-US" b="1" noProof="1" smtClean="0">
                <a:latin typeface="Consolas" panose="020B0609020204030204" pitchFamily="49" charset="0"/>
              </a:rPr>
              <a:t>with</a:t>
            </a:r>
          </a:p>
          <a:p>
            <a:pPr>
              <a:spcBef>
                <a:spcPts val="300"/>
              </a:spcBef>
            </a:pPr>
            <a:r>
              <a:rPr lang="en-US" b="1" noProof="1" smtClean="0">
                <a:latin typeface="Consolas" panose="020B0609020204030204" pitchFamily="49" charset="0"/>
              </a:rPr>
              <a:t>  </a:t>
            </a:r>
            <a:r>
              <a:rPr lang="en-US" noProof="1" smtClean="0">
                <a:latin typeface="Consolas" panose="020B0609020204030204" pitchFamily="49" charset="0"/>
              </a:rPr>
              <a:t>Global  =&gt; (Output =&gt; X),</a:t>
            </a:r>
          </a:p>
          <a:p>
            <a:pPr>
              <a:spcBef>
                <a:spcPts val="300"/>
              </a:spcBef>
            </a:pPr>
            <a:r>
              <a:rPr lang="en-US" b="1" noProof="1" smtClean="0">
                <a:latin typeface="Consolas" panose="020B0609020204030204" pitchFamily="49" charset="0"/>
              </a:rPr>
              <a:t>  </a:t>
            </a:r>
            <a:r>
              <a:rPr lang="en-US" noProof="1" smtClean="0">
                <a:latin typeface="Consolas" panose="020B0609020204030204" pitchFamily="49" charset="0"/>
              </a:rPr>
              <a:t>Depends =&gt; (X =&gt; </a:t>
            </a:r>
            <a:r>
              <a:rPr lang="en-US" b="1" noProof="1" smtClean="0">
                <a:latin typeface="Consolas" panose="020B0609020204030204" pitchFamily="49" charset="0"/>
              </a:rPr>
              <a:t>null</a:t>
            </a:r>
            <a:r>
              <a:rPr lang="en-US" noProof="1" smtClean="0">
                <a:latin typeface="Consolas" panose="020B0609020204030204" pitchFamily="49" charset="0"/>
              </a:rPr>
              <a:t>),</a:t>
            </a:r>
          </a:p>
          <a:p>
            <a:pPr>
              <a:spcBef>
                <a:spcPts val="300"/>
              </a:spcBef>
            </a:pPr>
            <a:r>
              <a:rPr lang="en-US" b="1" noProof="1" smtClean="0">
                <a:latin typeface="Consolas" panose="020B0609020204030204" pitchFamily="49" charset="0"/>
              </a:rPr>
              <a:t>  </a:t>
            </a:r>
            <a:r>
              <a:rPr lang="en-US" noProof="1" smtClean="0">
                <a:latin typeface="Consolas" panose="020B0609020204030204" pitchFamily="49" charset="0"/>
              </a:rPr>
              <a:t>Post    =&gt; (X = 0);</a:t>
            </a:r>
          </a:p>
          <a:p>
            <a:r>
              <a:rPr lang="en-US" b="1" noProof="1" smtClean="0">
                <a:latin typeface="Consolas" panose="020B0609020204030204" pitchFamily="49" charset="0"/>
              </a:rPr>
              <a:t>   </a:t>
            </a:r>
          </a:p>
          <a:p>
            <a:pPr>
              <a:spcBef>
                <a:spcPts val="1200"/>
              </a:spcBef>
            </a:pPr>
            <a:r>
              <a:rPr lang="en-US" b="1" noProof="1" smtClean="0">
                <a:latin typeface="Consolas" panose="020B0609020204030204" pitchFamily="49" charset="0"/>
              </a:rPr>
              <a:t>procedure </a:t>
            </a:r>
            <a:r>
              <a:rPr lang="en-US" noProof="1" smtClean="0">
                <a:latin typeface="Consolas" panose="020B0609020204030204" pitchFamily="49" charset="0"/>
              </a:rPr>
              <a:t>Set_X_To_Zero </a:t>
            </a:r>
            <a:r>
              <a:rPr lang="en-US" b="1" noProof="1" smtClean="0">
                <a:latin typeface="Consolas" panose="020B0609020204030204" pitchFamily="49" charset="0"/>
              </a:rPr>
              <a:t>is</a:t>
            </a:r>
          </a:p>
          <a:p>
            <a:r>
              <a:rPr lang="en-US" b="1" noProof="1" smtClean="0">
                <a:latin typeface="Consolas" panose="020B0609020204030204" pitchFamily="49" charset="0"/>
              </a:rPr>
              <a:t>begin</a:t>
            </a:r>
          </a:p>
          <a:p>
            <a:r>
              <a:rPr lang="en-US" b="1" noProof="1" smtClean="0">
                <a:latin typeface="Consolas" panose="020B0609020204030204" pitchFamily="49" charset="0"/>
              </a:rPr>
              <a:t>   </a:t>
            </a:r>
            <a:r>
              <a:rPr lang="en-US" noProof="1" smtClean="0">
                <a:latin typeface="Consolas" panose="020B0609020204030204" pitchFamily="49" charset="0"/>
              </a:rPr>
              <a:t>-- X := 0;</a:t>
            </a:r>
          </a:p>
          <a:p>
            <a:r>
              <a:rPr lang="en-US" b="1" noProof="1" smtClean="0">
                <a:latin typeface="Consolas" panose="020B0609020204030204" pitchFamily="49" charset="0"/>
              </a:rPr>
              <a:t>   </a:t>
            </a:r>
            <a:r>
              <a:rPr lang="en-US" noProof="1" smtClean="0">
                <a:latin typeface="Consolas" panose="020B0609020204030204" pitchFamily="49" charset="0"/>
              </a:rPr>
              <a:t>X := Z;</a:t>
            </a:r>
          </a:p>
          <a:p>
            <a:r>
              <a:rPr lang="en-US" b="1" noProof="1" smtClean="0">
                <a:latin typeface="Consolas" panose="020B0609020204030204" pitchFamily="49" charset="0"/>
              </a:rPr>
              <a:t>end </a:t>
            </a:r>
            <a:r>
              <a:rPr lang="en-US" noProof="1" smtClean="0">
                <a:latin typeface="Consolas" panose="020B0609020204030204" pitchFamily="49" charset="0"/>
              </a:rPr>
              <a:t>Set_X_To_Zero;</a:t>
            </a:r>
            <a:endParaRPr lang="en-US" noProof="1">
              <a:latin typeface="Consolas" panose="020B0609020204030204" pitchFamily="49" charset="0"/>
            </a:endParaRPr>
          </a:p>
        </p:txBody>
      </p:sp>
      <p:sp>
        <p:nvSpPr>
          <p:cNvPr id="4" name="TextBox 3"/>
          <p:cNvSpPr txBox="1"/>
          <p:nvPr/>
        </p:nvSpPr>
        <p:spPr>
          <a:xfrm>
            <a:off x="2843808" y="4367444"/>
            <a:ext cx="5685852" cy="338554"/>
          </a:xfrm>
          <a:prstGeom prst="rect">
            <a:avLst/>
          </a:prstGeom>
          <a:solidFill>
            <a:schemeClr val="bg1"/>
          </a:solidFill>
          <a:ln>
            <a:solidFill>
              <a:srgbClr val="C00000"/>
            </a:solidFill>
          </a:ln>
        </p:spPr>
        <p:txBody>
          <a:bodyPr wrap="none" rtlCol="0">
            <a:spAutoFit/>
          </a:bodyPr>
          <a:lstStyle/>
          <a:p>
            <a:r>
              <a:rPr lang="en-US" sz="1600" dirty="0">
                <a:solidFill>
                  <a:srgbClr val="C00000"/>
                </a:solidFill>
              </a:rPr>
              <a:t>"</a:t>
            </a:r>
            <a:r>
              <a:rPr lang="en-US" sz="1600" dirty="0" smtClean="0">
                <a:solidFill>
                  <a:srgbClr val="C00000"/>
                </a:solidFill>
              </a:rPr>
              <a:t>Z" </a:t>
            </a:r>
            <a:r>
              <a:rPr lang="en-US" sz="1600" dirty="0">
                <a:solidFill>
                  <a:srgbClr val="C00000"/>
                </a:solidFill>
              </a:rPr>
              <a:t>must be listed in the Global aspect of "</a:t>
            </a:r>
            <a:r>
              <a:rPr lang="en-US" sz="1600" dirty="0" err="1">
                <a:solidFill>
                  <a:srgbClr val="C00000"/>
                </a:solidFill>
              </a:rPr>
              <a:t>Set_X_To_Zero</a:t>
            </a:r>
            <a:r>
              <a:rPr lang="en-US" sz="1600" dirty="0" smtClean="0">
                <a:solidFill>
                  <a:srgbClr val="C00000"/>
                </a:solidFill>
              </a:rPr>
              <a:t>"</a:t>
            </a:r>
            <a:endParaRPr lang="en-US" sz="1600" i="0" kern="1200" dirty="0" smtClean="0">
              <a:solidFill>
                <a:srgbClr val="C00000"/>
              </a:solidFill>
            </a:endParaRPr>
          </a:p>
        </p:txBody>
      </p:sp>
      <p:cxnSp>
        <p:nvCxnSpPr>
          <p:cNvPr id="7" name="Curved Connector 6"/>
          <p:cNvCxnSpPr>
            <a:stCxn id="4" idx="1"/>
            <a:endCxn id="5" idx="3"/>
          </p:cNvCxnSpPr>
          <p:nvPr/>
        </p:nvCxnSpPr>
        <p:spPr bwMode="auto">
          <a:xfrm rot="10800000" flipV="1">
            <a:off x="1995426" y="4536721"/>
            <a:ext cx="848383" cy="176526"/>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a:off x="4144838" y="2998914"/>
            <a:ext cx="4477508" cy="338554"/>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r>
              <a:rPr lang="en-US" dirty="0"/>
              <a:t>global "Z" is missing from input dependence list</a:t>
            </a:r>
          </a:p>
        </p:txBody>
      </p:sp>
      <p:sp>
        <p:nvSpPr>
          <p:cNvPr id="17" name="Rectangle 16"/>
          <p:cNvSpPr/>
          <p:nvPr/>
        </p:nvSpPr>
        <p:spPr bwMode="auto">
          <a:xfrm>
            <a:off x="3203848" y="2984493"/>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9" name="Curved Connector 18"/>
          <p:cNvCxnSpPr>
            <a:stCxn id="16" idx="1"/>
            <a:endCxn id="17" idx="3"/>
          </p:cNvCxnSpPr>
          <p:nvPr/>
        </p:nvCxnSpPr>
        <p:spPr bwMode="auto">
          <a:xfrm rot="10800000">
            <a:off x="3563888" y="3069133"/>
            <a:ext cx="580950" cy="9905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nvGrpSpPr>
          <p:cNvPr id="26" name="Group 25"/>
          <p:cNvGrpSpPr/>
          <p:nvPr/>
        </p:nvGrpSpPr>
        <p:grpSpPr>
          <a:xfrm>
            <a:off x="986490" y="5735974"/>
            <a:ext cx="6789505" cy="584775"/>
            <a:chOff x="1144490" y="5735974"/>
            <a:chExt cx="6789505" cy="584775"/>
          </a:xfrm>
        </p:grpSpPr>
        <p:sp>
          <p:nvSpPr>
            <p:cNvPr id="9" name="TextBox 8"/>
            <p:cNvSpPr txBox="1"/>
            <p:nvPr/>
          </p:nvSpPr>
          <p:spPr>
            <a:xfrm>
              <a:off x="3563888" y="5735974"/>
              <a:ext cx="4370107" cy="584775"/>
            </a:xfrm>
            <a:prstGeom prst="rect">
              <a:avLst/>
            </a:prstGeom>
            <a:noFill/>
          </p:spPr>
          <p:txBody>
            <a:bodyPr wrap="none" rtlCol="0">
              <a:spAutoFit/>
            </a:bodyPr>
            <a:lstStyle/>
            <a:p>
              <a:r>
                <a:rPr lang="pt-BR" sz="1600" dirty="0" smtClean="0">
                  <a:latin typeface="Consolas" panose="020B0609020204030204" pitchFamily="49" charset="0"/>
                  <a:ea typeface="Source Code Pro" panose="020B0509030403020204" pitchFamily="49" charset="0"/>
                </a:rPr>
                <a:t>Global  </a:t>
              </a:r>
              <a:r>
                <a:rPr lang="pt-BR" sz="1600" dirty="0">
                  <a:latin typeface="Consolas" panose="020B0609020204030204" pitchFamily="49" charset="0"/>
                  <a:ea typeface="Source Code Pro" panose="020B0509030403020204" pitchFamily="49" charset="0"/>
                </a:rPr>
                <a:t>=&gt; (Output =&gt; X, Input =&gt; </a:t>
              </a:r>
              <a:r>
                <a:rPr lang="pt-BR" sz="1600" dirty="0" smtClean="0">
                  <a:latin typeface="Consolas" panose="020B0609020204030204" pitchFamily="49" charset="0"/>
                  <a:ea typeface="Source Code Pro" panose="020B0509030403020204" pitchFamily="49" charset="0"/>
                </a:rPr>
                <a:t>Z),</a:t>
              </a:r>
              <a:endParaRPr lang="pt-BR" sz="1600" dirty="0">
                <a:latin typeface="Consolas" panose="020B0609020204030204" pitchFamily="49" charset="0"/>
                <a:ea typeface="Source Code Pro" panose="020B0509030403020204" pitchFamily="49" charset="0"/>
              </a:endParaRPr>
            </a:p>
            <a:p>
              <a:r>
                <a:rPr lang="pt-BR" sz="1600" dirty="0" smtClean="0">
                  <a:latin typeface="Consolas" panose="020B0609020204030204" pitchFamily="49" charset="0"/>
                  <a:ea typeface="Source Code Pro" panose="020B0509030403020204" pitchFamily="49" charset="0"/>
                </a:rPr>
                <a:t>Depends </a:t>
              </a:r>
              <a:r>
                <a:rPr lang="pt-BR" sz="1600" dirty="0">
                  <a:latin typeface="Consolas" panose="020B0609020204030204" pitchFamily="49" charset="0"/>
                  <a:ea typeface="Source Code Pro" panose="020B0509030403020204" pitchFamily="49" charset="0"/>
                </a:rPr>
                <a:t>=&gt; (X =&gt; </a:t>
              </a:r>
              <a:r>
                <a:rPr lang="pt-BR" sz="1600" dirty="0" smtClean="0">
                  <a:latin typeface="Consolas" panose="020B0609020204030204" pitchFamily="49" charset="0"/>
                  <a:ea typeface="Source Code Pro" panose="020B0509030403020204" pitchFamily="49" charset="0"/>
                </a:rPr>
                <a:t>Z),</a:t>
              </a:r>
              <a:endParaRPr lang="en-US" sz="1600" i="0" kern="1200" dirty="0" smtClean="0">
                <a:latin typeface="Consolas" panose="020B0609020204030204" pitchFamily="49" charset="0"/>
                <a:ea typeface="Source Code Pro" panose="020B0509030403020204" pitchFamily="49" charset="0"/>
              </a:endParaRPr>
            </a:p>
          </p:txBody>
        </p:sp>
        <p:sp>
          <p:nvSpPr>
            <p:cNvPr id="23" name="TextBox 22"/>
            <p:cNvSpPr txBox="1"/>
            <p:nvPr/>
          </p:nvSpPr>
          <p:spPr>
            <a:xfrm>
              <a:off x="1144490" y="5859083"/>
              <a:ext cx="2374368" cy="338554"/>
            </a:xfrm>
            <a:prstGeom prst="rect">
              <a:avLst/>
            </a:prstGeom>
            <a:noFill/>
          </p:spPr>
          <p:txBody>
            <a:bodyPr wrap="none" rtlCol="0">
              <a:spAutoFit/>
            </a:bodyPr>
            <a:lstStyle/>
            <a:p>
              <a:r>
                <a:rPr lang="en-US" sz="1600" i="0" kern="1200" dirty="0" smtClean="0">
                  <a:solidFill>
                    <a:schemeClr val="accent1"/>
                  </a:solidFill>
                </a:rPr>
                <a:t>For this implementation:</a:t>
              </a:r>
            </a:p>
          </p:txBody>
        </p:sp>
      </p:grpSp>
    </p:spTree>
    <p:extLst>
      <p:ext uri="{BB962C8B-B14F-4D97-AF65-F5344CB8AC3E}">
        <p14:creationId xmlns:p14="http://schemas.microsoft.com/office/powerpoint/2010/main" val="4542859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Inconsistent Implementation #2</a:t>
            </a:r>
            <a:endParaRPr lang="en-US" dirty="0"/>
          </a:p>
        </p:txBody>
      </p:sp>
      <p:sp>
        <p:nvSpPr>
          <p:cNvPr id="3" name="TextBox 2"/>
          <p:cNvSpPr txBox="1"/>
          <p:nvPr/>
        </p:nvSpPr>
        <p:spPr>
          <a:xfrm>
            <a:off x="467544" y="1905693"/>
            <a:ext cx="5682966" cy="4272965"/>
          </a:xfrm>
          <a:prstGeom prst="rect">
            <a:avLst/>
          </a:prstGeom>
          <a:noFill/>
        </p:spPr>
        <p:txBody>
          <a:bodyPr wrap="none" rtlCol="0">
            <a:spAutoFit/>
          </a:bodyPr>
          <a:lstStyle>
            <a:defPPr>
              <a:defRPr lang="fr-FR"/>
            </a:defPPr>
            <a:lvl1pPr fontAlgn="auto">
              <a:spcBef>
                <a:spcPts val="0"/>
              </a:spcBef>
              <a:spcAft>
                <a:spcPts val="0"/>
              </a:spcAft>
              <a:defRPr sz="1600">
                <a:latin typeface="Source Code Pro" panose="020B0509030403020204" pitchFamily="49" charset="0"/>
                <a:ea typeface="Source Code Pro" panose="020B0509030403020204" pitchFamily="49" charset="0"/>
              </a:defRPr>
            </a:lvl1pPr>
          </a:lstStyle>
          <a:p>
            <a:pPr>
              <a:buClr>
                <a:schemeClr val="tx1">
                  <a:lumMod val="50000"/>
                  <a:lumOff val="50000"/>
                </a:schemeClr>
              </a:buClr>
              <a:buSzPct val="90000"/>
            </a:pPr>
            <a:r>
              <a:rPr lang="en-US" b="1" noProof="1" smtClean="0">
                <a:latin typeface="Consolas" panose="020B0609020204030204" pitchFamily="49" charset="0"/>
              </a:rPr>
              <a:t>procedure </a:t>
            </a:r>
            <a:r>
              <a:rPr lang="en-US" noProof="1" smtClean="0">
                <a:latin typeface="Consolas" panose="020B0609020204030204" pitchFamily="49" charset="0"/>
              </a:rPr>
              <a:t>Swap (X, Y : </a:t>
            </a:r>
            <a:r>
              <a:rPr lang="en-US" b="1" noProof="1" smtClean="0">
                <a:latin typeface="Consolas" panose="020B0609020204030204" pitchFamily="49" charset="0"/>
              </a:rPr>
              <a:t>in out </a:t>
            </a:r>
            <a:r>
              <a:rPr lang="en-US" noProof="1" smtClean="0">
                <a:latin typeface="Consolas" panose="020B0609020204030204" pitchFamily="49" charset="0"/>
              </a:rPr>
              <a:t>Integer) </a:t>
            </a:r>
            <a:r>
              <a:rPr lang="en-US" b="1" noProof="1" smtClean="0">
                <a:latin typeface="Consolas" panose="020B0609020204030204" pitchFamily="49" charset="0"/>
              </a:rPr>
              <a:t>with</a:t>
            </a:r>
          </a:p>
          <a:p>
            <a:pPr>
              <a:spcBef>
                <a:spcPts val="300"/>
              </a:spcBef>
              <a:buClr>
                <a:schemeClr val="tx1">
                  <a:lumMod val="50000"/>
                  <a:lumOff val="50000"/>
                </a:schemeClr>
              </a:buClr>
              <a:buSzPct val="90000"/>
            </a:pPr>
            <a:r>
              <a:rPr lang="en-US" b="1" noProof="1" smtClean="0">
                <a:latin typeface="Consolas" panose="020B0609020204030204" pitchFamily="49" charset="0"/>
              </a:rPr>
              <a:t>   </a:t>
            </a:r>
            <a:r>
              <a:rPr lang="en-US" noProof="1" smtClean="0">
                <a:latin typeface="Consolas" panose="020B0609020204030204" pitchFamily="49" charset="0"/>
              </a:rPr>
              <a:t>Global  =&gt; </a:t>
            </a:r>
            <a:r>
              <a:rPr lang="en-US" b="1" noProof="1" smtClean="0">
                <a:latin typeface="Consolas" panose="020B0609020204030204" pitchFamily="49" charset="0"/>
              </a:rPr>
              <a:t>null</a:t>
            </a:r>
            <a:r>
              <a:rPr lang="en-US" noProof="1" smtClean="0">
                <a:latin typeface="Consolas" panose="020B0609020204030204" pitchFamily="49" charset="0"/>
              </a:rPr>
              <a:t>,</a:t>
            </a:r>
          </a:p>
          <a:p>
            <a:pPr>
              <a:spcBef>
                <a:spcPts val="300"/>
              </a:spcBef>
              <a:buClr>
                <a:schemeClr val="tx1">
                  <a:lumMod val="50000"/>
                  <a:lumOff val="50000"/>
                </a:schemeClr>
              </a:buClr>
              <a:buSzPct val="90000"/>
            </a:pPr>
            <a:r>
              <a:rPr lang="en-US" b="1" noProof="1" smtClean="0">
                <a:latin typeface="Consolas" panose="020B0609020204030204" pitchFamily="49" charset="0"/>
              </a:rPr>
              <a:t>   </a:t>
            </a:r>
            <a:r>
              <a:rPr lang="en-US" noProof="1" smtClean="0">
                <a:latin typeface="Consolas" panose="020B0609020204030204" pitchFamily="49" charset="0"/>
              </a:rPr>
              <a:t>Depends =&gt; (X =&gt; Y, Y =&gt; X);</a:t>
            </a:r>
          </a:p>
          <a:p>
            <a:pPr>
              <a:spcBef>
                <a:spcPts val="300"/>
              </a:spcBef>
              <a:buClr>
                <a:schemeClr val="tx1">
                  <a:lumMod val="50000"/>
                  <a:lumOff val="50000"/>
                </a:schemeClr>
              </a:buClr>
              <a:buSzPct val="90000"/>
            </a:pPr>
            <a:r>
              <a:rPr lang="en-US" b="1" noProof="1" smtClean="0">
                <a:latin typeface="Consolas" panose="020B0609020204030204" pitchFamily="49" charset="0"/>
              </a:rPr>
              <a:t> </a:t>
            </a:r>
          </a:p>
          <a:p>
            <a:pPr>
              <a:spcBef>
                <a:spcPts val="300"/>
              </a:spcBef>
              <a:buClr>
                <a:schemeClr val="tx1">
                  <a:lumMod val="50000"/>
                  <a:lumOff val="50000"/>
                </a:schemeClr>
              </a:buClr>
              <a:buSzPct val="90000"/>
            </a:pPr>
            <a:endParaRPr lang="en-US" b="1" noProof="1">
              <a:latin typeface="Consolas" panose="020B0609020204030204" pitchFamily="49" charset="0"/>
            </a:endParaRPr>
          </a:p>
          <a:p>
            <a:pPr>
              <a:spcBef>
                <a:spcPts val="300"/>
              </a:spcBef>
              <a:buClr>
                <a:schemeClr val="tx1">
                  <a:lumMod val="50000"/>
                  <a:lumOff val="50000"/>
                </a:schemeClr>
              </a:buClr>
              <a:buSzPct val="90000"/>
            </a:pPr>
            <a:endParaRPr lang="en-US" b="1" noProof="1" smtClean="0">
              <a:latin typeface="Consolas" panose="020B0609020204030204" pitchFamily="49" charset="0"/>
            </a:endParaRPr>
          </a:p>
          <a:p>
            <a:pPr>
              <a:spcBef>
                <a:spcPts val="300"/>
              </a:spcBef>
              <a:buClr>
                <a:schemeClr val="tx1">
                  <a:lumMod val="50000"/>
                  <a:lumOff val="50000"/>
                </a:schemeClr>
              </a:buClr>
              <a:buSzPct val="90000"/>
            </a:pPr>
            <a:endParaRPr lang="en-US" b="1" noProof="1" smtClean="0">
              <a:latin typeface="Consolas" panose="020B0609020204030204" pitchFamily="49" charset="0"/>
            </a:endParaRPr>
          </a:p>
          <a:p>
            <a:pPr>
              <a:spcBef>
                <a:spcPts val="300"/>
              </a:spcBef>
              <a:buClr>
                <a:schemeClr val="tx1">
                  <a:lumMod val="50000"/>
                  <a:lumOff val="50000"/>
                </a:schemeClr>
              </a:buClr>
              <a:buSzPct val="90000"/>
            </a:pPr>
            <a:endParaRPr lang="en-US" b="1" noProof="1" smtClean="0">
              <a:latin typeface="Consolas" panose="020B0609020204030204" pitchFamily="49" charset="0"/>
            </a:endParaRPr>
          </a:p>
          <a:p>
            <a:pPr>
              <a:spcBef>
                <a:spcPts val="300"/>
              </a:spcBef>
              <a:buClr>
                <a:schemeClr val="tx1">
                  <a:lumMod val="50000"/>
                  <a:lumOff val="50000"/>
                </a:schemeClr>
              </a:buClr>
              <a:buSzPct val="90000"/>
            </a:pPr>
            <a:endParaRPr lang="en-US" b="1" noProof="1" smtClean="0">
              <a:latin typeface="Consolas" panose="020B0609020204030204" pitchFamily="49" charset="0"/>
            </a:endParaRPr>
          </a:p>
          <a:p>
            <a:pPr>
              <a:spcBef>
                <a:spcPts val="400"/>
              </a:spcBef>
              <a:buClr>
                <a:schemeClr val="tx1">
                  <a:lumMod val="50000"/>
                  <a:lumOff val="50000"/>
                </a:schemeClr>
              </a:buClr>
              <a:buSzPct val="90000"/>
            </a:pPr>
            <a:r>
              <a:rPr lang="en-US" b="1" noProof="1" smtClean="0">
                <a:latin typeface="Consolas" panose="020B0609020204030204" pitchFamily="49" charset="0"/>
              </a:rPr>
              <a:t>procedure </a:t>
            </a:r>
            <a:r>
              <a:rPr lang="en-US" noProof="1" smtClean="0">
                <a:latin typeface="Consolas" panose="020B0609020204030204" pitchFamily="49" charset="0"/>
              </a:rPr>
              <a:t>Swap (X, Y : </a:t>
            </a:r>
            <a:r>
              <a:rPr lang="en-US" b="1" noProof="1" smtClean="0">
                <a:latin typeface="Consolas" panose="020B0609020204030204" pitchFamily="49" charset="0"/>
              </a:rPr>
              <a:t>in out </a:t>
            </a:r>
            <a:r>
              <a:rPr lang="en-US" noProof="1" smtClean="0">
                <a:latin typeface="Consolas" panose="020B0609020204030204" pitchFamily="49" charset="0"/>
              </a:rPr>
              <a:t>Integer) </a:t>
            </a:r>
            <a:r>
              <a:rPr lang="en-US" b="1" noProof="1" smtClean="0">
                <a:latin typeface="Consolas" panose="020B0609020204030204" pitchFamily="49" charset="0"/>
              </a:rPr>
              <a:t>is</a:t>
            </a:r>
          </a:p>
          <a:p>
            <a:pPr>
              <a:spcBef>
                <a:spcPts val="200"/>
              </a:spcBef>
              <a:buClr>
                <a:schemeClr val="tx1">
                  <a:lumMod val="50000"/>
                  <a:lumOff val="50000"/>
                </a:schemeClr>
              </a:buClr>
              <a:buSzPct val="90000"/>
            </a:pPr>
            <a:r>
              <a:rPr lang="en-US" b="1" noProof="1" smtClean="0">
                <a:latin typeface="Consolas" panose="020B0609020204030204" pitchFamily="49" charset="0"/>
              </a:rPr>
              <a:t>   </a:t>
            </a:r>
            <a:r>
              <a:rPr lang="en-US" noProof="1" smtClean="0">
                <a:latin typeface="Consolas" panose="020B0609020204030204" pitchFamily="49" charset="0"/>
              </a:rPr>
              <a:t>Old_Y : </a:t>
            </a:r>
            <a:r>
              <a:rPr lang="en-US" b="1" noProof="1" smtClean="0">
                <a:latin typeface="Consolas" panose="020B0609020204030204" pitchFamily="49" charset="0"/>
              </a:rPr>
              <a:t>constant </a:t>
            </a:r>
            <a:r>
              <a:rPr lang="en-US" noProof="1" smtClean="0">
                <a:latin typeface="Consolas" panose="020B0609020204030204" pitchFamily="49" charset="0"/>
              </a:rPr>
              <a:t>Integer := X;  -- Should be Y</a:t>
            </a:r>
          </a:p>
          <a:p>
            <a:pPr>
              <a:spcBef>
                <a:spcPts val="200"/>
              </a:spcBef>
              <a:buClr>
                <a:schemeClr val="tx1">
                  <a:lumMod val="50000"/>
                  <a:lumOff val="50000"/>
                </a:schemeClr>
              </a:buClr>
              <a:buSzPct val="90000"/>
            </a:pPr>
            <a:r>
              <a:rPr lang="en-US" b="1" noProof="1" smtClean="0">
                <a:latin typeface="Consolas" panose="020B0609020204030204" pitchFamily="49" charset="0"/>
              </a:rPr>
              <a:t>begin</a:t>
            </a:r>
          </a:p>
          <a:p>
            <a:pPr>
              <a:spcBef>
                <a:spcPts val="200"/>
              </a:spcBef>
              <a:buClr>
                <a:schemeClr val="tx1">
                  <a:lumMod val="50000"/>
                  <a:lumOff val="50000"/>
                </a:schemeClr>
              </a:buClr>
              <a:buSzPct val="90000"/>
            </a:pPr>
            <a:r>
              <a:rPr lang="en-US" b="1" noProof="1" smtClean="0">
                <a:latin typeface="Consolas" panose="020B0609020204030204" pitchFamily="49" charset="0"/>
              </a:rPr>
              <a:t>   </a:t>
            </a:r>
            <a:r>
              <a:rPr lang="en-US" noProof="1" smtClean="0">
                <a:latin typeface="Consolas" panose="020B0609020204030204" pitchFamily="49" charset="0"/>
              </a:rPr>
              <a:t>Y := X;    </a:t>
            </a:r>
          </a:p>
          <a:p>
            <a:pPr>
              <a:spcBef>
                <a:spcPts val="200"/>
              </a:spcBef>
              <a:buClr>
                <a:schemeClr val="tx1">
                  <a:lumMod val="50000"/>
                  <a:lumOff val="50000"/>
                </a:schemeClr>
              </a:buClr>
              <a:buSzPct val="90000"/>
            </a:pPr>
            <a:r>
              <a:rPr lang="en-US" b="1" noProof="1" smtClean="0">
                <a:latin typeface="Consolas" panose="020B0609020204030204" pitchFamily="49" charset="0"/>
              </a:rPr>
              <a:t>   </a:t>
            </a:r>
            <a:r>
              <a:rPr lang="en-US" noProof="1" smtClean="0">
                <a:latin typeface="Consolas" panose="020B0609020204030204" pitchFamily="49" charset="0"/>
              </a:rPr>
              <a:t>X := Old_Y;</a:t>
            </a:r>
          </a:p>
          <a:p>
            <a:pPr>
              <a:spcBef>
                <a:spcPts val="200"/>
              </a:spcBef>
              <a:buClr>
                <a:schemeClr val="tx1">
                  <a:lumMod val="50000"/>
                  <a:lumOff val="50000"/>
                </a:schemeClr>
              </a:buClr>
              <a:buSzPct val="90000"/>
            </a:pPr>
            <a:r>
              <a:rPr lang="en-US" b="1" noProof="1" smtClean="0">
                <a:latin typeface="Consolas" panose="020B0609020204030204" pitchFamily="49" charset="0"/>
              </a:rPr>
              <a:t>end </a:t>
            </a:r>
            <a:r>
              <a:rPr lang="en-US" noProof="1" smtClean="0">
                <a:latin typeface="Consolas" panose="020B0609020204030204" pitchFamily="49" charset="0"/>
              </a:rPr>
              <a:t>Swap;</a:t>
            </a:r>
            <a:endParaRPr lang="en-US" noProof="1">
              <a:latin typeface="Consolas" panose="020B0609020204030204" pitchFamily="49" charset="0"/>
            </a:endParaRPr>
          </a:p>
        </p:txBody>
      </p:sp>
      <p:sp>
        <p:nvSpPr>
          <p:cNvPr id="15" name="TextBox 14"/>
          <p:cNvSpPr txBox="1"/>
          <p:nvPr/>
        </p:nvSpPr>
        <p:spPr>
          <a:xfrm>
            <a:off x="4964229" y="1291540"/>
            <a:ext cx="3324949" cy="461665"/>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nSpc>
                <a:spcPct val="150000"/>
              </a:lnSpc>
              <a:spcBef>
                <a:spcPts val="0"/>
              </a:spcBef>
            </a:pPr>
            <a:r>
              <a:rPr lang="en-US" dirty="0"/>
              <a:t>warning: unused initial value of "Y"</a:t>
            </a:r>
          </a:p>
        </p:txBody>
      </p:sp>
      <p:sp>
        <p:nvSpPr>
          <p:cNvPr id="18" name="Rectangle 17"/>
          <p:cNvSpPr/>
          <p:nvPr/>
        </p:nvSpPr>
        <p:spPr bwMode="auto">
          <a:xfrm>
            <a:off x="2555776" y="1957529"/>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20" name="Curved Connector 19"/>
          <p:cNvCxnSpPr>
            <a:stCxn id="15" idx="1"/>
            <a:endCxn id="18" idx="0"/>
          </p:cNvCxnSpPr>
          <p:nvPr/>
        </p:nvCxnSpPr>
        <p:spPr bwMode="auto">
          <a:xfrm rot="10800000" flipV="1">
            <a:off x="2735797" y="1522373"/>
            <a:ext cx="2228433" cy="435156"/>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22" name="TextBox 21"/>
          <p:cNvSpPr txBox="1"/>
          <p:nvPr/>
        </p:nvSpPr>
        <p:spPr>
          <a:xfrm>
            <a:off x="4843742" y="2348880"/>
            <a:ext cx="3904722" cy="461665"/>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gn="ctr">
              <a:lnSpc>
                <a:spcPct val="150000"/>
              </a:lnSpc>
              <a:spcBef>
                <a:spcPts val="0"/>
              </a:spcBef>
            </a:pPr>
            <a:r>
              <a:rPr lang="en-US" dirty="0"/>
              <a:t>medium: missing dependency "null =&gt; Y"</a:t>
            </a:r>
          </a:p>
        </p:txBody>
      </p:sp>
      <p:sp>
        <p:nvSpPr>
          <p:cNvPr id="24" name="Rectangle 23"/>
          <p:cNvSpPr/>
          <p:nvPr/>
        </p:nvSpPr>
        <p:spPr bwMode="auto">
          <a:xfrm>
            <a:off x="3923928" y="2580732"/>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25" name="Curved Connector 24"/>
          <p:cNvCxnSpPr>
            <a:stCxn id="22" idx="1"/>
            <a:endCxn id="24" idx="3"/>
          </p:cNvCxnSpPr>
          <p:nvPr/>
        </p:nvCxnSpPr>
        <p:spPr bwMode="auto">
          <a:xfrm rot="10800000" flipV="1">
            <a:off x="4283968" y="2579713"/>
            <a:ext cx="559774" cy="85658"/>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9" name="TextBox 28"/>
          <p:cNvSpPr txBox="1"/>
          <p:nvPr/>
        </p:nvSpPr>
        <p:spPr>
          <a:xfrm>
            <a:off x="4843742" y="2906072"/>
            <a:ext cx="3727302" cy="416011"/>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nSpc>
                <a:spcPct val="150000"/>
              </a:lnSpc>
              <a:spcBef>
                <a:spcPts val="0"/>
              </a:spcBef>
            </a:pPr>
            <a:r>
              <a:rPr lang="en-US" dirty="0"/>
              <a:t>medium: missing dependency "X =&gt; X"</a:t>
            </a:r>
          </a:p>
        </p:txBody>
      </p:sp>
      <p:cxnSp>
        <p:nvCxnSpPr>
          <p:cNvPr id="30" name="Curved Connector 29"/>
          <p:cNvCxnSpPr>
            <a:stCxn id="29" idx="1"/>
            <a:endCxn id="24" idx="3"/>
          </p:cNvCxnSpPr>
          <p:nvPr/>
        </p:nvCxnSpPr>
        <p:spPr bwMode="auto">
          <a:xfrm rot="10800000">
            <a:off x="4283968" y="2665372"/>
            <a:ext cx="559774" cy="44870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p:cNvSpPr txBox="1"/>
          <p:nvPr/>
        </p:nvSpPr>
        <p:spPr>
          <a:xfrm>
            <a:off x="4843742" y="3417610"/>
            <a:ext cx="3816558" cy="416011"/>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nSpc>
                <a:spcPct val="150000"/>
              </a:lnSpc>
              <a:spcBef>
                <a:spcPts val="0"/>
              </a:spcBef>
            </a:pPr>
            <a:r>
              <a:rPr lang="en-US" dirty="0"/>
              <a:t>medium: incorrect dependency "X =&gt; Y"</a:t>
            </a:r>
          </a:p>
        </p:txBody>
      </p:sp>
      <p:cxnSp>
        <p:nvCxnSpPr>
          <p:cNvPr id="32" name="Curved Connector 31"/>
          <p:cNvCxnSpPr>
            <a:stCxn id="31" idx="1"/>
            <a:endCxn id="24" idx="3"/>
          </p:cNvCxnSpPr>
          <p:nvPr/>
        </p:nvCxnSpPr>
        <p:spPr bwMode="auto">
          <a:xfrm rot="10800000">
            <a:off x="4283968" y="2665372"/>
            <a:ext cx="559774" cy="96024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16914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Data-Flow Analysis</a:t>
            </a:r>
            <a:endParaRPr lang="en-US" dirty="0"/>
          </a:p>
        </p:txBody>
      </p:sp>
      <p:sp>
        <p:nvSpPr>
          <p:cNvPr id="4" name="Content Placeholder 3"/>
          <p:cNvSpPr>
            <a:spLocks noGrp="1"/>
          </p:cNvSpPr>
          <p:nvPr>
            <p:ph sz="half" idx="10"/>
          </p:nvPr>
        </p:nvSpPr>
        <p:spPr/>
        <p:txBody>
          <a:bodyPr/>
          <a:lstStyle/>
          <a:p>
            <a:r>
              <a:rPr lang="en-US" altLang="fr-FR" dirty="0">
                <a:ea typeface="ＭＳ Ｐゴシック" panose="020B0600070205080204" pitchFamily="34" charset="-128"/>
              </a:rPr>
              <a:t>Models the variables used by a subprogram</a:t>
            </a:r>
          </a:p>
          <a:p>
            <a:r>
              <a:rPr lang="en-US" dirty="0" smtClean="0"/>
              <a:t>Detects all uninitialized variables and state</a:t>
            </a:r>
          </a:p>
          <a:p>
            <a:r>
              <a:rPr lang="en-US" dirty="0" smtClean="0"/>
              <a:t>Verifies data </a:t>
            </a:r>
            <a:r>
              <a:rPr lang="en-US" dirty="0"/>
              <a:t>dependencies of </a:t>
            </a:r>
            <a:r>
              <a:rPr lang="en-US" dirty="0" smtClean="0"/>
              <a:t>subprograms (i.e., which </a:t>
            </a:r>
            <a:r>
              <a:rPr lang="en-US" dirty="0"/>
              <a:t>parameters </a:t>
            </a:r>
            <a:r>
              <a:rPr lang="en-US" dirty="0" smtClean="0"/>
              <a:t>&amp; variables </a:t>
            </a:r>
            <a:r>
              <a:rPr lang="en-US" dirty="0"/>
              <a:t>get read or written</a:t>
            </a:r>
            <a:r>
              <a:rPr lang="en-US" dirty="0" smtClean="0"/>
              <a:t>)</a:t>
            </a:r>
            <a:endParaRPr lang="en-US" dirty="0"/>
          </a:p>
        </p:txBody>
      </p:sp>
      <p:sp>
        <p:nvSpPr>
          <p:cNvPr id="2" name="TextBox 1"/>
          <p:cNvSpPr txBox="1"/>
          <p:nvPr/>
        </p:nvSpPr>
        <p:spPr>
          <a:xfrm>
            <a:off x="1115616" y="3717032"/>
            <a:ext cx="6843540" cy="2477601"/>
          </a:xfrm>
          <a:prstGeom prst="rect">
            <a:avLst/>
          </a:prstGeom>
          <a:noFill/>
        </p:spPr>
        <p:txBody>
          <a:bodyPr wrap="none" rtlCol="0">
            <a:spAutoFit/>
          </a:bodyPr>
          <a:lstStyle/>
          <a:p>
            <a:pPr fontAlgn="auto">
              <a:spcBef>
                <a:spcPts val="0"/>
              </a:spcBef>
              <a:spcAft>
                <a:spcPts val="0"/>
              </a:spcAft>
              <a:defRPr/>
            </a:pPr>
            <a:r>
              <a:rPr lang="en-US" sz="1400" b="1" noProof="1" smtClean="0">
                <a:latin typeface="Consolas" panose="020B0609020204030204" pitchFamily="49" charset="0"/>
                <a:ea typeface="Source Code Pro" panose="020B0509030403020204" pitchFamily="49" charset="0"/>
              </a:rPr>
              <a:t>function </a:t>
            </a:r>
            <a:r>
              <a:rPr lang="en-US" sz="1400" noProof="1" smtClean="0">
                <a:latin typeface="Consolas" panose="020B0609020204030204" pitchFamily="49" charset="0"/>
                <a:ea typeface="Source Code Pro" panose="020B0509030403020204" pitchFamily="49" charset="0"/>
              </a:rPr>
              <a:t>Max_Component (List : Array_Of_Naturals) </a:t>
            </a:r>
            <a:r>
              <a:rPr lang="en-US" sz="1400" b="1" noProof="1" smtClean="0">
                <a:latin typeface="Consolas" panose="020B0609020204030204" pitchFamily="49" charset="0"/>
                <a:ea typeface="Source Code Pro" panose="020B0509030403020204" pitchFamily="49" charset="0"/>
              </a:rPr>
              <a:t>return </a:t>
            </a:r>
            <a:r>
              <a:rPr lang="en-US" sz="1400" noProof="1" smtClean="0">
                <a:latin typeface="Consolas" panose="020B0609020204030204" pitchFamily="49" charset="0"/>
                <a:ea typeface="Source Code Pro" panose="020B0509030403020204" pitchFamily="49" charset="0"/>
              </a:rPr>
              <a:t>Natural </a:t>
            </a:r>
            <a:r>
              <a:rPr lang="en-US" sz="1400" b="1" noProof="1" smtClean="0">
                <a:latin typeface="Consolas" panose="020B0609020204030204" pitchFamily="49" charset="0"/>
                <a:ea typeface="Source Code Pro" panose="020B0509030403020204" pitchFamily="49" charset="0"/>
              </a:rPr>
              <a:t>is</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Max : Natural;</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begin</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for </a:t>
            </a:r>
            <a:r>
              <a:rPr lang="en-US" sz="1400" noProof="1" smtClean="0">
                <a:latin typeface="Consolas" panose="020B0609020204030204" pitchFamily="49" charset="0"/>
                <a:ea typeface="Source Code Pro" panose="020B0509030403020204" pitchFamily="49" charset="0"/>
              </a:rPr>
              <a:t>Component </a:t>
            </a:r>
            <a:r>
              <a:rPr lang="en-US" sz="1400" b="1" noProof="1" smtClean="0">
                <a:latin typeface="Consolas" panose="020B0609020204030204" pitchFamily="49" charset="0"/>
                <a:ea typeface="Source Code Pro" panose="020B0509030403020204" pitchFamily="49" charset="0"/>
              </a:rPr>
              <a:t>of </a:t>
            </a:r>
            <a:r>
              <a:rPr lang="en-US" sz="1400" noProof="1" smtClean="0">
                <a:latin typeface="Consolas" panose="020B0609020204030204" pitchFamily="49" charset="0"/>
                <a:ea typeface="Source Code Pro" panose="020B0509030403020204" pitchFamily="49" charset="0"/>
              </a:rPr>
              <a:t>List </a:t>
            </a:r>
            <a:r>
              <a:rPr lang="en-US" sz="1400" b="1" noProof="1" smtClean="0">
                <a:latin typeface="Consolas" panose="020B0609020204030204" pitchFamily="49" charset="0"/>
                <a:ea typeface="Source Code Pro" panose="020B0509030403020204" pitchFamily="49" charset="0"/>
              </a:rPr>
              <a:t>loop</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if </a:t>
            </a:r>
            <a:r>
              <a:rPr lang="en-US" sz="1400" noProof="1" smtClean="0">
                <a:latin typeface="Consolas" panose="020B0609020204030204" pitchFamily="49" charset="0"/>
                <a:ea typeface="Source Code Pro" panose="020B0509030403020204" pitchFamily="49" charset="0"/>
              </a:rPr>
              <a:t>Component &gt; Max </a:t>
            </a:r>
            <a:r>
              <a:rPr lang="en-US" sz="1400" b="1" noProof="1" smtClean="0">
                <a:latin typeface="Consolas" panose="020B0609020204030204" pitchFamily="49" charset="0"/>
                <a:ea typeface="Source Code Pro" panose="020B0509030403020204" pitchFamily="49" charset="0"/>
              </a:rPr>
              <a:t>then</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Max := Component;</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end if</a:t>
            </a:r>
            <a:r>
              <a:rPr lang="en-US" sz="1400" noProof="1" smtClean="0">
                <a:latin typeface="Consolas" panose="020B0609020204030204" pitchFamily="49" charset="0"/>
                <a:ea typeface="Source Code Pro" panose="020B0509030403020204" pitchFamily="49" charset="0"/>
              </a:rPr>
              <a:t>;</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end loop</a:t>
            </a:r>
            <a:r>
              <a:rPr lang="en-US" sz="1400" noProof="1" smtClean="0">
                <a:latin typeface="Consolas" panose="020B0609020204030204" pitchFamily="49" charset="0"/>
                <a:ea typeface="Source Code Pro" panose="020B0509030403020204" pitchFamily="49" charset="0"/>
              </a:rPr>
              <a:t>;</a:t>
            </a: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   return </a:t>
            </a:r>
            <a:r>
              <a:rPr lang="en-US" sz="1400" noProof="1" smtClean="0">
                <a:latin typeface="Consolas" panose="020B0609020204030204" pitchFamily="49" charset="0"/>
                <a:ea typeface="Source Code Pro" panose="020B0509030403020204" pitchFamily="49" charset="0"/>
              </a:rPr>
              <a:t>Max;</a:t>
            </a:r>
            <a:endParaRPr lang="en-US" sz="1400" noProof="1" smtClean="0">
              <a:solidFill>
                <a:srgbClr val="FF0000"/>
              </a:solidFill>
              <a:latin typeface="Consolas" panose="020B0609020204030204" pitchFamily="49" charset="0"/>
              <a:ea typeface="Source Code Pro" panose="020B0509030403020204" pitchFamily="49" charset="0"/>
            </a:endParaRPr>
          </a:p>
          <a:p>
            <a:pPr fontAlgn="auto">
              <a:spcBef>
                <a:spcPts val="200"/>
              </a:spcBef>
              <a:spcAft>
                <a:spcPts val="0"/>
              </a:spcAft>
              <a:defRPr/>
            </a:pPr>
            <a:r>
              <a:rPr lang="en-US" sz="1400" b="1" noProof="1" smtClean="0">
                <a:latin typeface="Consolas" panose="020B0609020204030204" pitchFamily="49" charset="0"/>
                <a:ea typeface="Source Code Pro" panose="020B0509030403020204" pitchFamily="49" charset="0"/>
              </a:rPr>
              <a:t>end </a:t>
            </a:r>
            <a:r>
              <a:rPr lang="en-US" sz="1400" noProof="1" smtClean="0">
                <a:latin typeface="Consolas" panose="020B0609020204030204" pitchFamily="49" charset="0"/>
                <a:ea typeface="Source Code Pro" panose="020B0509030403020204" pitchFamily="49" charset="0"/>
              </a:rPr>
              <a:t>Max_Component;</a:t>
            </a:r>
            <a:endParaRPr lang="en-US" sz="1400" noProof="1">
              <a:latin typeface="Consolas" panose="020B0609020204030204" pitchFamily="49" charset="0"/>
              <a:ea typeface="Source Code Pro" panose="020B0509030403020204" pitchFamily="49" charset="0"/>
            </a:endParaRPr>
          </a:p>
        </p:txBody>
      </p:sp>
      <p:sp>
        <p:nvSpPr>
          <p:cNvPr id="5" name="TextBox 4"/>
          <p:cNvSpPr txBox="1"/>
          <p:nvPr/>
        </p:nvSpPr>
        <p:spPr>
          <a:xfrm>
            <a:off x="4955935" y="4648055"/>
            <a:ext cx="3166251" cy="307777"/>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pPr algn="ctr"/>
            <a:r>
              <a:rPr lang="en-US" sz="1400" b="1" noProof="1">
                <a:solidFill>
                  <a:srgbClr val="FF0000"/>
                </a:solidFill>
                <a:latin typeface="Consolas" panose="020B0609020204030204" pitchFamily="49" charset="0"/>
                <a:ea typeface="Source Code Pro" panose="020B0509030403020204" pitchFamily="49" charset="0"/>
              </a:rPr>
              <a:t>high: "Max" is not initialized</a:t>
            </a:r>
            <a:endParaRPr lang="en-US" sz="1400" dirty="0"/>
          </a:p>
        </p:txBody>
      </p:sp>
      <p:sp>
        <p:nvSpPr>
          <p:cNvPr id="6" name="Rectangle 5"/>
          <p:cNvSpPr/>
          <p:nvPr/>
        </p:nvSpPr>
        <p:spPr bwMode="auto">
          <a:xfrm>
            <a:off x="4022803" y="4754895"/>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7" name="Curved Connector 6"/>
          <p:cNvCxnSpPr>
            <a:stCxn id="5" idx="1"/>
            <a:endCxn id="6" idx="3"/>
          </p:cNvCxnSpPr>
          <p:nvPr/>
        </p:nvCxnSpPr>
        <p:spPr bwMode="auto">
          <a:xfrm rot="10800000" flipV="1">
            <a:off x="4382843" y="4801944"/>
            <a:ext cx="573092" cy="3759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0" name="TextBox 9"/>
          <p:cNvSpPr txBox="1"/>
          <p:nvPr/>
        </p:nvSpPr>
        <p:spPr>
          <a:xfrm>
            <a:off x="3409779" y="5569503"/>
            <a:ext cx="3961341" cy="307777"/>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pPr algn="ctr"/>
            <a:r>
              <a:rPr lang="en-US" sz="1400" b="1" noProof="1">
                <a:solidFill>
                  <a:srgbClr val="FF0000"/>
                </a:solidFill>
                <a:latin typeface="Consolas" panose="020B0609020204030204" pitchFamily="49" charset="0"/>
                <a:ea typeface="Source Code Pro" panose="020B0509030403020204" pitchFamily="49" charset="0"/>
              </a:rPr>
              <a:t>medium: "Max" might not be initialized</a:t>
            </a:r>
            <a:endParaRPr lang="en-US" sz="1400" dirty="0"/>
          </a:p>
        </p:txBody>
      </p:sp>
      <p:sp>
        <p:nvSpPr>
          <p:cNvPr id="11" name="Rectangle 10"/>
          <p:cNvSpPr/>
          <p:nvPr/>
        </p:nvSpPr>
        <p:spPr bwMode="auto">
          <a:xfrm>
            <a:off x="2502200" y="5708003"/>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10" idx="1"/>
            <a:endCxn id="11" idx="3"/>
          </p:cNvCxnSpPr>
          <p:nvPr/>
        </p:nvCxnSpPr>
        <p:spPr bwMode="auto">
          <a:xfrm rot="10800000" flipV="1">
            <a:off x="2862241" y="5723392"/>
            <a:ext cx="547539" cy="6925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5109512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Dependency Relation Full Syntax</a:t>
            </a:r>
            <a:endParaRPr lang="en-US" dirty="0"/>
          </a:p>
        </p:txBody>
      </p:sp>
      <p:sp>
        <p:nvSpPr>
          <p:cNvPr id="7" name="TextBox 6"/>
          <p:cNvSpPr txBox="1"/>
          <p:nvPr/>
        </p:nvSpPr>
        <p:spPr>
          <a:xfrm>
            <a:off x="1355786" y="1484784"/>
            <a:ext cx="5795176" cy="4524315"/>
          </a:xfrm>
          <a:prstGeom prst="rect">
            <a:avLst/>
          </a:prstGeom>
          <a:noFill/>
        </p:spPr>
        <p:txBody>
          <a:bodyPr wrap="none" rtlCol="0">
            <a:spAutoFit/>
          </a:bodyPr>
          <a:lstStyle>
            <a:defPPr>
              <a:defRPr lang="fr-FR"/>
            </a:defPPr>
            <a:lvl1pPr>
              <a:defRPr sz="1600">
                <a:latin typeface="Source Code Pro" panose="020B0509030403020204" pitchFamily="49" charset="0"/>
                <a:ea typeface="Source Code Pro" panose="020B0509030403020204" pitchFamily="49" charset="0"/>
              </a:defRPr>
            </a:lvl1pPr>
          </a:lstStyle>
          <a:p>
            <a:r>
              <a:rPr lang="en-US" noProof="1" smtClean="0">
                <a:latin typeface="Consolas" panose="020B0609020204030204" pitchFamily="49" charset="0"/>
              </a:rPr>
              <a:t>dependency_relation ::= </a:t>
            </a:r>
            <a:r>
              <a:rPr lang="en-US" b="1" noProof="1" smtClean="0">
                <a:latin typeface="Consolas" panose="020B0609020204030204" pitchFamily="49" charset="0"/>
              </a:rPr>
              <a:t>null</a:t>
            </a:r>
          </a:p>
          <a:p>
            <a:r>
              <a:rPr lang="en-US" noProof="1" smtClean="0">
                <a:latin typeface="Consolas" panose="020B0609020204030204" pitchFamily="49" charset="0"/>
              </a:rPr>
              <a:t>   | (dependency_clause {, dependency_clause})</a:t>
            </a:r>
          </a:p>
          <a:p>
            <a:endParaRPr lang="en-US" noProof="1" smtClean="0">
              <a:latin typeface="Consolas" panose="020B0609020204030204" pitchFamily="49" charset="0"/>
            </a:endParaRPr>
          </a:p>
          <a:p>
            <a:r>
              <a:rPr lang="en-US" noProof="1" smtClean="0">
                <a:latin typeface="Consolas" panose="020B0609020204030204" pitchFamily="49" charset="0"/>
              </a:rPr>
              <a:t>dependency_clause ::= output_list =&gt;[+] input_list</a:t>
            </a:r>
          </a:p>
          <a:p>
            <a:r>
              <a:rPr lang="en-US" noProof="1" smtClean="0">
                <a:latin typeface="Consolas" panose="020B0609020204030204" pitchFamily="49" charset="0"/>
              </a:rPr>
              <a:t>   | null_dependency_clause</a:t>
            </a:r>
          </a:p>
          <a:p>
            <a:endParaRPr lang="en-US" noProof="1" smtClean="0">
              <a:latin typeface="Consolas" panose="020B0609020204030204" pitchFamily="49" charset="0"/>
            </a:endParaRPr>
          </a:p>
          <a:p>
            <a:r>
              <a:rPr lang="en-US" noProof="1" smtClean="0">
                <a:latin typeface="Consolas" panose="020B0609020204030204" pitchFamily="49" charset="0"/>
              </a:rPr>
              <a:t>null_dependency_clause ::= </a:t>
            </a:r>
            <a:r>
              <a:rPr lang="en-US" b="1" noProof="1" smtClean="0">
                <a:latin typeface="Consolas" panose="020B0609020204030204" pitchFamily="49" charset="0"/>
              </a:rPr>
              <a:t>null</a:t>
            </a:r>
            <a:r>
              <a:rPr lang="en-US" noProof="1" smtClean="0">
                <a:latin typeface="Consolas" panose="020B0609020204030204" pitchFamily="49" charset="0"/>
              </a:rPr>
              <a:t> =&gt; input_list</a:t>
            </a:r>
          </a:p>
          <a:p>
            <a:endParaRPr lang="en-US" noProof="1" smtClean="0">
              <a:latin typeface="Consolas" panose="020B0609020204030204" pitchFamily="49" charset="0"/>
            </a:endParaRPr>
          </a:p>
          <a:p>
            <a:r>
              <a:rPr lang="en-US" noProof="1" smtClean="0">
                <a:latin typeface="Consolas" panose="020B0609020204030204" pitchFamily="49" charset="0"/>
              </a:rPr>
              <a:t>output_list ::= output</a:t>
            </a:r>
          </a:p>
          <a:p>
            <a:r>
              <a:rPr lang="en-US" noProof="1" smtClean="0">
                <a:latin typeface="Consolas" panose="020B0609020204030204" pitchFamily="49" charset="0"/>
              </a:rPr>
              <a:t>   | (output {, output})</a:t>
            </a:r>
          </a:p>
          <a:p>
            <a:endParaRPr lang="en-US" noProof="1" smtClean="0">
              <a:latin typeface="Consolas" panose="020B0609020204030204" pitchFamily="49" charset="0"/>
            </a:endParaRPr>
          </a:p>
          <a:p>
            <a:r>
              <a:rPr lang="en-US" noProof="1" smtClean="0">
                <a:latin typeface="Consolas" panose="020B0609020204030204" pitchFamily="49" charset="0"/>
              </a:rPr>
              <a:t>input_list ::= input</a:t>
            </a:r>
          </a:p>
          <a:p>
            <a:r>
              <a:rPr lang="en-US" noProof="1" smtClean="0">
                <a:latin typeface="Consolas" panose="020B0609020204030204" pitchFamily="49" charset="0"/>
              </a:rPr>
              <a:t>   | (input {, input})</a:t>
            </a:r>
          </a:p>
          <a:p>
            <a:r>
              <a:rPr lang="en-US" noProof="1" smtClean="0">
                <a:latin typeface="Consolas" panose="020B0609020204030204" pitchFamily="49" charset="0"/>
              </a:rPr>
              <a:t>   | </a:t>
            </a:r>
            <a:r>
              <a:rPr lang="en-US" b="1" noProof="1" smtClean="0">
                <a:latin typeface="Consolas" panose="020B0609020204030204" pitchFamily="49" charset="0"/>
              </a:rPr>
              <a:t>null</a:t>
            </a:r>
          </a:p>
          <a:p>
            <a:endParaRPr lang="en-US" noProof="1" smtClean="0">
              <a:latin typeface="Consolas" panose="020B0609020204030204" pitchFamily="49" charset="0"/>
            </a:endParaRPr>
          </a:p>
          <a:p>
            <a:r>
              <a:rPr lang="en-US" noProof="1" smtClean="0">
                <a:latin typeface="Consolas" panose="020B0609020204030204" pitchFamily="49" charset="0"/>
              </a:rPr>
              <a:t>input ::= name</a:t>
            </a:r>
          </a:p>
          <a:p>
            <a:endParaRPr lang="en-US" noProof="1" smtClean="0">
              <a:latin typeface="Consolas" panose="020B0609020204030204" pitchFamily="49" charset="0"/>
            </a:endParaRPr>
          </a:p>
          <a:p>
            <a:r>
              <a:rPr lang="en-US" noProof="1" smtClean="0">
                <a:latin typeface="Consolas" panose="020B0609020204030204" pitchFamily="49" charset="0"/>
              </a:rPr>
              <a:t>output ::= name | function_result</a:t>
            </a:r>
            <a:endParaRPr lang="en-US" noProof="1">
              <a:latin typeface="Consolas" panose="020B0609020204030204" pitchFamily="49" charset="0"/>
            </a:endParaRPr>
          </a:p>
        </p:txBody>
      </p:sp>
    </p:spTree>
    <p:extLst>
      <p:ext uri="{BB962C8B-B14F-4D97-AF65-F5344CB8AC3E}">
        <p14:creationId xmlns:p14="http://schemas.microsoft.com/office/powerpoint/2010/main" val="19347918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Dependency </a:t>
            </a:r>
            <a:r>
              <a:rPr lang="en-US" dirty="0"/>
              <a:t>Relation </a:t>
            </a:r>
            <a:r>
              <a:rPr lang="en-US" dirty="0" smtClean="0"/>
              <a:t>Abbreviation</a:t>
            </a:r>
            <a:endParaRPr lang="en-US" dirty="0"/>
          </a:p>
        </p:txBody>
      </p:sp>
      <p:sp>
        <p:nvSpPr>
          <p:cNvPr id="3" name="Content Placeholder 2"/>
          <p:cNvSpPr>
            <a:spLocks noGrp="1"/>
          </p:cNvSpPr>
          <p:nvPr>
            <p:ph sz="half" idx="10"/>
          </p:nvPr>
        </p:nvSpPr>
        <p:spPr/>
        <p:txBody>
          <a:bodyPr/>
          <a:lstStyle/>
          <a:p>
            <a:r>
              <a:rPr lang="en-US" dirty="0" smtClean="0"/>
              <a:t>When multiple outputs depend on same inputs</a:t>
            </a:r>
          </a:p>
          <a:p>
            <a:r>
              <a:rPr lang="en-US" dirty="0" smtClean="0"/>
              <a:t>Syntax also allows lists on the left-hand side</a:t>
            </a:r>
            <a:endParaRPr lang="en-US" dirty="0"/>
          </a:p>
        </p:txBody>
      </p:sp>
      <p:grpSp>
        <p:nvGrpSpPr>
          <p:cNvPr id="13" name="Group 12"/>
          <p:cNvGrpSpPr/>
          <p:nvPr/>
        </p:nvGrpSpPr>
        <p:grpSpPr>
          <a:xfrm>
            <a:off x="1163855" y="3234462"/>
            <a:ext cx="6816290" cy="1706706"/>
            <a:chOff x="969810" y="2829344"/>
            <a:chExt cx="6816290" cy="1706706"/>
          </a:xfrm>
        </p:grpSpPr>
        <p:grpSp>
          <p:nvGrpSpPr>
            <p:cNvPr id="15" name="Group 14"/>
            <p:cNvGrpSpPr/>
            <p:nvPr/>
          </p:nvGrpSpPr>
          <p:grpSpPr>
            <a:xfrm>
              <a:off x="1648682" y="2829344"/>
              <a:ext cx="5593198" cy="623248"/>
              <a:chOff x="1648682" y="2829344"/>
              <a:chExt cx="5593198" cy="623248"/>
            </a:xfrm>
          </p:grpSpPr>
          <p:sp>
            <p:nvSpPr>
              <p:cNvPr id="10" name="Double Wave 9"/>
              <p:cNvSpPr/>
              <p:nvPr/>
            </p:nvSpPr>
            <p:spPr bwMode="auto">
              <a:xfrm>
                <a:off x="2997226" y="2924944"/>
                <a:ext cx="862752" cy="216024"/>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11" name="Double Wave 10"/>
              <p:cNvSpPr/>
              <p:nvPr/>
            </p:nvSpPr>
            <p:spPr bwMode="auto">
              <a:xfrm>
                <a:off x="2997226" y="3212181"/>
                <a:ext cx="862752" cy="216024"/>
              </a:xfrm>
              <a:prstGeom prst="doubleWave">
                <a:avLst/>
              </a:prstGeom>
              <a:solidFill>
                <a:srgbClr val="FFC000"/>
              </a:solidFill>
              <a:ln w="9525" cap="flat" cmpd="sng" algn="ctr">
                <a:noFill/>
                <a:prstDash val="solid"/>
                <a:round/>
                <a:headEnd type="none" w="med" len="med"/>
                <a:tailEnd type="none"/>
              </a:ln>
              <a:effectLst/>
            </p:spPr>
            <p:txBody>
              <a:bodyPr rtlCol="0" anchor="ctr"/>
              <a:lstStyle/>
              <a:p>
                <a:pPr algn="ctr"/>
                <a:endParaRPr lang="en-US"/>
              </a:p>
            </p:txBody>
          </p:sp>
          <p:sp>
            <p:nvSpPr>
              <p:cNvPr id="7" name="Double Wave 6"/>
              <p:cNvSpPr/>
              <p:nvPr/>
            </p:nvSpPr>
            <p:spPr bwMode="auto">
              <a:xfrm>
                <a:off x="4283968" y="3195308"/>
                <a:ext cx="2736304"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Double Wave 5"/>
              <p:cNvSpPr/>
              <p:nvPr/>
            </p:nvSpPr>
            <p:spPr bwMode="auto">
              <a:xfrm>
                <a:off x="4283968" y="2924944"/>
                <a:ext cx="2736304"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648682" y="2829344"/>
                <a:ext cx="5593198" cy="623248"/>
              </a:xfrm>
              <a:prstGeom prst="rect">
                <a:avLst/>
              </a:prstGeom>
              <a:noFill/>
            </p:spPr>
            <p:txBody>
              <a:bodyPr wrap="none" rtlCol="0">
                <a:spAutoFit/>
              </a:bodyPr>
              <a:lstStyle/>
              <a:p>
                <a:r>
                  <a:rPr lang="en-US" sz="1600" i="0" kern="1200" dirty="0" smtClean="0">
                    <a:latin typeface="Consolas" panose="020B0609020204030204" pitchFamily="49" charset="0"/>
                    <a:ea typeface="Source Code Pro" panose="020B0509030403020204" pitchFamily="49" charset="0"/>
                    <a:cs typeface="Consolas" panose="020B0609020204030204" pitchFamily="49" charset="0"/>
                  </a:rPr>
                  <a:t>Depends =&gt; (Output1 =&gt; (Input1, Input2, Input3),</a:t>
                </a:r>
              </a:p>
              <a:p>
                <a:pPr>
                  <a:spcBef>
                    <a:spcPts val="300"/>
                  </a:spcBef>
                </a:pPr>
                <a:r>
                  <a:rPr lang="en-US" sz="1600" dirty="0" smtClean="0">
                    <a:latin typeface="Consolas" panose="020B0609020204030204" pitchFamily="49" charset="0"/>
                    <a:ea typeface="Source Code Pro" panose="020B0509030403020204" pitchFamily="49" charset="0"/>
                    <a:cs typeface="Consolas" panose="020B0609020204030204" pitchFamily="49" charset="0"/>
                  </a:rPr>
                  <a:t>            Output2 </a:t>
                </a:r>
                <a:r>
                  <a:rPr lang="en-US" sz="1600" dirty="0">
                    <a:latin typeface="Consolas" panose="020B0609020204030204" pitchFamily="49" charset="0"/>
                    <a:ea typeface="Source Code Pro" panose="020B0509030403020204" pitchFamily="49" charset="0"/>
                    <a:cs typeface="Consolas" panose="020B0609020204030204" pitchFamily="49" charset="0"/>
                  </a:rPr>
                  <a:t>=&gt; (Input1, Input2, Input3</a:t>
                </a:r>
                <a:r>
                  <a:rPr lang="en-US" sz="1600" dirty="0" smtClean="0">
                    <a:latin typeface="Consolas" panose="020B0609020204030204" pitchFamily="49" charset="0"/>
                    <a:ea typeface="Source Code Pro" panose="020B0509030403020204" pitchFamily="49" charset="0"/>
                    <a:cs typeface="Consolas" panose="020B0609020204030204" pitchFamily="49" charset="0"/>
                  </a:rPr>
                  <a:t>))</a:t>
                </a:r>
                <a:endParaRPr lang="en-US" sz="1600" i="0" kern="1200" dirty="0" smtClean="0">
                  <a:latin typeface="Consolas" panose="020B0609020204030204" pitchFamily="49" charset="0"/>
                  <a:ea typeface="Source Code Pro" panose="020B0509030403020204" pitchFamily="49" charset="0"/>
                  <a:cs typeface="Consolas" panose="020B0609020204030204" pitchFamily="49" charset="0"/>
                </a:endParaRPr>
              </a:p>
            </p:txBody>
          </p:sp>
        </p:grpSp>
        <p:grpSp>
          <p:nvGrpSpPr>
            <p:cNvPr id="14" name="Group 13"/>
            <p:cNvGrpSpPr/>
            <p:nvPr/>
          </p:nvGrpSpPr>
          <p:grpSpPr>
            <a:xfrm>
              <a:off x="969810" y="4197496"/>
              <a:ext cx="6816290" cy="338554"/>
              <a:chOff x="969810" y="4197496"/>
              <a:chExt cx="6816290" cy="338554"/>
            </a:xfrm>
          </p:grpSpPr>
          <p:sp>
            <p:nvSpPr>
              <p:cNvPr id="8" name="Double Wave 7"/>
              <p:cNvSpPr/>
              <p:nvPr/>
            </p:nvSpPr>
            <p:spPr bwMode="auto">
              <a:xfrm>
                <a:off x="4878184" y="4270862"/>
                <a:ext cx="2655830"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latin typeface="Consolas" panose="020B0609020204030204" pitchFamily="49" charset="0"/>
                  <a:cs typeface="Consolas" panose="020B0609020204030204" pitchFamily="49" charset="0"/>
                </a:endParaRPr>
              </a:p>
            </p:txBody>
          </p:sp>
          <p:sp>
            <p:nvSpPr>
              <p:cNvPr id="9" name="Double Wave 8"/>
              <p:cNvSpPr/>
              <p:nvPr/>
            </p:nvSpPr>
            <p:spPr bwMode="auto">
              <a:xfrm>
                <a:off x="2384848" y="4270862"/>
                <a:ext cx="1990129" cy="216024"/>
              </a:xfrm>
              <a:prstGeom prst="doubleWave">
                <a:avLst/>
              </a:prstGeom>
              <a:solidFill>
                <a:srgbClr val="FFE285"/>
              </a:solidFill>
              <a:ln w="9525" cap="flat" cmpd="sng" algn="ctr">
                <a:noFill/>
                <a:prstDash val="solid"/>
                <a:round/>
                <a:headEnd type="none" w="med" len="med"/>
                <a:tailEnd type="none"/>
              </a:ln>
              <a:effectLst/>
            </p:spPr>
            <p:txBody>
              <a:bodyPr rtlCol="0" anchor="ctr"/>
              <a:lstStyle/>
              <a:p>
                <a:pPr algn="ctr"/>
                <a:endParaRPr lang="en-US">
                  <a:latin typeface="Consolas" panose="020B0609020204030204" pitchFamily="49" charset="0"/>
                  <a:cs typeface="Consolas" panose="020B0609020204030204" pitchFamily="49" charset="0"/>
                </a:endParaRPr>
              </a:p>
            </p:txBody>
          </p:sp>
          <p:sp>
            <p:nvSpPr>
              <p:cNvPr id="5" name="TextBox 4"/>
              <p:cNvSpPr txBox="1"/>
              <p:nvPr/>
            </p:nvSpPr>
            <p:spPr>
              <a:xfrm>
                <a:off x="969810" y="4197496"/>
                <a:ext cx="6816290" cy="338554"/>
              </a:xfrm>
              <a:prstGeom prst="rect">
                <a:avLst/>
              </a:prstGeom>
              <a:noFill/>
            </p:spPr>
            <p:txBody>
              <a:bodyPr wrap="none" rtlCol="0">
                <a:spAutoFit/>
              </a:bodyPr>
              <a:lstStyle/>
              <a:p>
                <a:r>
                  <a:rPr lang="en-US" sz="1600" i="0" kern="1200" dirty="0" smtClean="0">
                    <a:latin typeface="Consolas" panose="020B0609020204030204" pitchFamily="49" charset="0"/>
                    <a:ea typeface="Source Code Pro" panose="020B0509030403020204" pitchFamily="49" charset="0"/>
                    <a:cs typeface="Consolas" panose="020B0609020204030204" pitchFamily="49" charset="0"/>
                  </a:rPr>
                  <a:t>Depends =&gt; ((Output1, Output2) =&gt; (Input1, Input2, Input3)</a:t>
                </a:r>
                <a:r>
                  <a:rPr lang="en-US" sz="1600" dirty="0" smtClean="0">
                    <a:latin typeface="Consolas" panose="020B0609020204030204" pitchFamily="49" charset="0"/>
                    <a:ea typeface="Source Code Pro" panose="020B0509030403020204" pitchFamily="49" charset="0"/>
                    <a:cs typeface="Consolas" panose="020B0609020204030204" pitchFamily="49" charset="0"/>
                  </a:rPr>
                  <a:t>)</a:t>
                </a:r>
                <a:endParaRPr lang="en-US" sz="1600" i="0" kern="1200" dirty="0" smtClean="0">
                  <a:latin typeface="Consolas" panose="020B0609020204030204" pitchFamily="49" charset="0"/>
                  <a:ea typeface="Source Code Pro" panose="020B0509030403020204" pitchFamily="49" charset="0"/>
                  <a:cs typeface="Consolas" panose="020B0609020204030204" pitchFamily="49" charset="0"/>
                </a:endParaRPr>
              </a:p>
            </p:txBody>
          </p:sp>
        </p:grpSp>
        <p:sp>
          <p:nvSpPr>
            <p:cNvPr id="12" name="Up-Down Arrow 11"/>
            <p:cNvSpPr/>
            <p:nvPr/>
          </p:nvSpPr>
          <p:spPr bwMode="auto">
            <a:xfrm>
              <a:off x="4035025" y="3569768"/>
              <a:ext cx="379041" cy="480464"/>
            </a:xfrm>
            <a:prstGeom prst="upDownArrow">
              <a:avLst/>
            </a:prstGeom>
            <a:solidFill>
              <a:schemeClr val="accent2"/>
            </a:solidFill>
            <a:ln w="9525" cap="flat" cmpd="sng" algn="ctr">
              <a:solidFill>
                <a:schemeClr val="tx1"/>
              </a:solidFill>
              <a:prstDash val="solid"/>
              <a:round/>
              <a:headEnd type="none" w="med" len="med"/>
              <a:tailEnd type="none"/>
            </a:ln>
            <a:effectLst/>
          </p:spPr>
          <p:txBody>
            <a:bodyPr rtlCol="0" anchor="ctr"/>
            <a:lstStyle/>
            <a:p>
              <a:pPr algn="ctr"/>
              <a:endParaRPr lang="en-US"/>
            </a:p>
          </p:txBody>
        </p:sp>
      </p:grpSp>
    </p:spTree>
    <p:extLst>
      <p:ext uri="{BB962C8B-B14F-4D97-AF65-F5344CB8AC3E}">
        <p14:creationId xmlns:p14="http://schemas.microsoft.com/office/powerpoint/2010/main" val="4242790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Dependency Contract Examples</a:t>
            </a:r>
            <a:endParaRPr lang="en-US" dirty="0"/>
          </a:p>
        </p:txBody>
      </p:sp>
      <p:sp>
        <p:nvSpPr>
          <p:cNvPr id="6" name="TextBox 5"/>
          <p:cNvSpPr txBox="1"/>
          <p:nvPr/>
        </p:nvSpPr>
        <p:spPr>
          <a:xfrm>
            <a:off x="611560" y="1268760"/>
            <a:ext cx="7220246" cy="4596130"/>
          </a:xfrm>
          <a:prstGeom prst="rect">
            <a:avLst/>
          </a:prstGeom>
          <a:noFill/>
        </p:spPr>
        <p:txBody>
          <a:bodyPr wrap="none" rtlCol="0">
            <a:spAutoFit/>
          </a:bodyPr>
          <a:lstStyle>
            <a:defPPr>
              <a:defRPr lang="fr-FR"/>
            </a:defPPr>
            <a:lvl1pPr fontAlgn="auto">
              <a:spcBef>
                <a:spcPts val="0"/>
              </a:spcBef>
              <a:spcAft>
                <a:spcPts val="0"/>
              </a:spcAft>
              <a:defRPr sz="1600">
                <a:latin typeface="Source Code Pro" panose="020B0509030403020204" pitchFamily="49" charset="0"/>
                <a:ea typeface="Source Code Pro" panose="020B0509030403020204" pitchFamily="49" charset="0"/>
              </a:defRPr>
            </a:lvl1pPr>
          </a:lstStyle>
          <a:p>
            <a:r>
              <a:rPr lang="en-US" b="1" noProof="1" smtClean="0">
                <a:latin typeface="Consolas" panose="020B0609020204030204" pitchFamily="49" charset="0"/>
              </a:rPr>
              <a:t>procedure </a:t>
            </a:r>
            <a:r>
              <a:rPr lang="en-US" noProof="1" smtClean="0">
                <a:latin typeface="Consolas" panose="020B0609020204030204" pitchFamily="49" charset="0"/>
              </a:rPr>
              <a:t>Swap (X, Y : </a:t>
            </a:r>
            <a:r>
              <a:rPr lang="en-US" b="1" noProof="1" smtClean="0">
                <a:latin typeface="Consolas" panose="020B0609020204030204" pitchFamily="49" charset="0"/>
              </a:rPr>
              <a:t>in out </a:t>
            </a:r>
            <a:r>
              <a:rPr lang="en-US" noProof="1" smtClean="0">
                <a:latin typeface="Consolas" panose="020B0609020204030204" pitchFamily="49" charset="0"/>
              </a:rPr>
              <a:t>Float) </a:t>
            </a:r>
            <a:r>
              <a:rPr lang="en-US" b="1" noProof="1" smtClean="0">
                <a:latin typeface="Consolas" panose="020B0609020204030204" pitchFamily="49" charset="0"/>
              </a:rPr>
              <a:t>with</a:t>
            </a:r>
          </a:p>
          <a:p>
            <a:pPr>
              <a:spcBef>
                <a:spcPts val="400"/>
              </a:spcBef>
            </a:pPr>
            <a:r>
              <a:rPr lang="en-US" b="1" noProof="1" smtClean="0">
                <a:latin typeface="Consolas" panose="020B0609020204030204" pitchFamily="49" charset="0"/>
              </a:rPr>
              <a:t>  </a:t>
            </a:r>
            <a:r>
              <a:rPr lang="en-US" noProof="1" smtClean="0">
                <a:latin typeface="Consolas" panose="020B0609020204030204" pitchFamily="49" charset="0"/>
              </a:rPr>
              <a:t>Depends =&gt; (X =&gt; Y,   -- X depends on the initial value of Y</a:t>
            </a:r>
          </a:p>
          <a:p>
            <a:r>
              <a:rPr lang="en-US" b="1" noProof="1" smtClean="0">
                <a:latin typeface="Consolas" panose="020B0609020204030204" pitchFamily="49" charset="0"/>
              </a:rPr>
              <a:t>              </a:t>
            </a:r>
            <a:r>
              <a:rPr lang="en-US" noProof="1" smtClean="0">
                <a:latin typeface="Consolas" panose="020B0609020204030204" pitchFamily="49" charset="0"/>
              </a:rPr>
              <a:t>Y =&gt; X);  -- Y depends on the initial value of X</a:t>
            </a:r>
          </a:p>
          <a:p>
            <a:pPr>
              <a:spcBef>
                <a:spcPts val="3000"/>
              </a:spcBef>
            </a:pPr>
            <a:r>
              <a:rPr lang="en-US" b="1" noProof="1" smtClean="0">
                <a:latin typeface="Consolas" panose="020B0609020204030204" pitchFamily="49" charset="0"/>
              </a:rPr>
              <a:t>function </a:t>
            </a:r>
            <a:r>
              <a:rPr lang="en-US" noProof="1" smtClean="0">
                <a:latin typeface="Consolas" panose="020B0609020204030204" pitchFamily="49" charset="0"/>
              </a:rPr>
              <a:t>Value_Of_X </a:t>
            </a:r>
            <a:r>
              <a:rPr lang="en-US" b="1" noProof="1" smtClean="0">
                <a:latin typeface="Consolas" panose="020B0609020204030204" pitchFamily="49" charset="0"/>
              </a:rPr>
              <a:t>return </a:t>
            </a:r>
            <a:r>
              <a:rPr lang="en-US" noProof="1" smtClean="0">
                <a:latin typeface="Consolas" panose="020B0609020204030204" pitchFamily="49" charset="0"/>
              </a:rPr>
              <a:t>Natural </a:t>
            </a:r>
            <a:r>
              <a:rPr lang="en-US" b="1" noProof="1" smtClean="0">
                <a:latin typeface="Consolas" panose="020B0609020204030204" pitchFamily="49" charset="0"/>
              </a:rPr>
              <a:t>with </a:t>
            </a:r>
          </a:p>
          <a:p>
            <a:pPr>
              <a:spcBef>
                <a:spcPts val="400"/>
              </a:spcBef>
            </a:pPr>
            <a:r>
              <a:rPr lang="en-US" b="1" noProof="1" smtClean="0">
                <a:latin typeface="Consolas" panose="020B0609020204030204" pitchFamily="49" charset="0"/>
              </a:rPr>
              <a:t>  </a:t>
            </a:r>
            <a:r>
              <a:rPr lang="en-US" noProof="1" smtClean="0">
                <a:latin typeface="Consolas" panose="020B0609020204030204" pitchFamily="49" charset="0"/>
              </a:rPr>
              <a:t>Depends =&gt; (Value_Of_X'Result =&gt; X);  -- result depends on X</a:t>
            </a:r>
          </a:p>
          <a:p>
            <a:pPr>
              <a:spcBef>
                <a:spcPts val="3000"/>
              </a:spcBef>
            </a:pPr>
            <a:r>
              <a:rPr lang="en-US" b="1" noProof="1" smtClean="0">
                <a:latin typeface="Consolas" panose="020B0609020204030204" pitchFamily="49" charset="0"/>
              </a:rPr>
              <a:t>procedure </a:t>
            </a:r>
            <a:r>
              <a:rPr lang="en-US" noProof="1" smtClean="0">
                <a:latin typeface="Consolas" panose="020B0609020204030204" pitchFamily="49" charset="0"/>
              </a:rPr>
              <a:t>Set_X_To_Y_Plus_Z </a:t>
            </a:r>
            <a:r>
              <a:rPr lang="en-US" b="1" noProof="1" smtClean="0">
                <a:latin typeface="Consolas" panose="020B0609020204030204" pitchFamily="49" charset="0"/>
              </a:rPr>
              <a:t>with</a:t>
            </a:r>
          </a:p>
          <a:p>
            <a:pPr>
              <a:spcBef>
                <a:spcPts val="400"/>
              </a:spcBef>
            </a:pPr>
            <a:r>
              <a:rPr lang="en-US" b="1" noProof="1" smtClean="0">
                <a:latin typeface="Consolas" panose="020B0609020204030204" pitchFamily="49" charset="0"/>
              </a:rPr>
              <a:t>  </a:t>
            </a:r>
            <a:r>
              <a:rPr lang="en-US" noProof="1" smtClean="0">
                <a:latin typeface="Consolas" panose="020B0609020204030204" pitchFamily="49" charset="0"/>
              </a:rPr>
              <a:t>Depends =&gt; (X =&gt; (Y, Z));  -- X depends on Y and Z</a:t>
            </a:r>
          </a:p>
          <a:p>
            <a:pPr>
              <a:spcBef>
                <a:spcPts val="3000"/>
              </a:spcBef>
            </a:pPr>
            <a:r>
              <a:rPr lang="en-US" b="1" noProof="1" smtClean="0">
                <a:latin typeface="Consolas" panose="020B0609020204030204" pitchFamily="49" charset="0"/>
              </a:rPr>
              <a:t>procedure </a:t>
            </a:r>
            <a:r>
              <a:rPr lang="en-US" noProof="1" smtClean="0">
                <a:latin typeface="Consolas" panose="020B0609020204030204" pitchFamily="49" charset="0"/>
              </a:rPr>
              <a:t>Set_X_To_Zero </a:t>
            </a:r>
            <a:r>
              <a:rPr lang="en-US" b="1" noProof="1" smtClean="0">
                <a:latin typeface="Consolas" panose="020B0609020204030204" pitchFamily="49" charset="0"/>
              </a:rPr>
              <a:t>with</a:t>
            </a:r>
          </a:p>
          <a:p>
            <a:pPr>
              <a:spcBef>
                <a:spcPts val="400"/>
              </a:spcBef>
            </a:pPr>
            <a:r>
              <a:rPr lang="en-US" b="1" noProof="1" smtClean="0">
                <a:latin typeface="Consolas" panose="020B0609020204030204" pitchFamily="49" charset="0"/>
              </a:rPr>
              <a:t>  </a:t>
            </a:r>
            <a:r>
              <a:rPr lang="en-US" noProof="1" smtClean="0">
                <a:latin typeface="Consolas" panose="020B0609020204030204" pitchFamily="49" charset="0"/>
              </a:rPr>
              <a:t>Depends =&gt; (X =&gt; </a:t>
            </a:r>
            <a:r>
              <a:rPr lang="en-US" b="1" noProof="1" smtClean="0">
                <a:latin typeface="Consolas" panose="020B0609020204030204" pitchFamily="49" charset="0"/>
              </a:rPr>
              <a:t>null</a:t>
            </a:r>
            <a:r>
              <a:rPr lang="en-US" noProof="1" smtClean="0">
                <a:latin typeface="Consolas" panose="020B0609020204030204" pitchFamily="49" charset="0"/>
              </a:rPr>
              <a:t>);   -- X depends on no input</a:t>
            </a:r>
          </a:p>
          <a:p>
            <a:pPr>
              <a:spcBef>
                <a:spcPts val="3000"/>
              </a:spcBef>
            </a:pPr>
            <a:r>
              <a:rPr lang="en-US" b="1" noProof="1">
                <a:latin typeface="Consolas" panose="020B0609020204030204" pitchFamily="49" charset="0"/>
              </a:rPr>
              <a:t>procedure </a:t>
            </a:r>
            <a:r>
              <a:rPr lang="en-US" noProof="1">
                <a:latin typeface="Consolas" panose="020B0609020204030204" pitchFamily="49" charset="0"/>
              </a:rPr>
              <a:t>Do_Nothing (X : </a:t>
            </a:r>
            <a:r>
              <a:rPr lang="en-US" noProof="1" smtClean="0">
                <a:latin typeface="Consolas" panose="020B0609020204030204" pitchFamily="49" charset="0"/>
              </a:rPr>
              <a:t>Float) </a:t>
            </a:r>
            <a:r>
              <a:rPr lang="en-US" b="1" noProof="1">
                <a:latin typeface="Consolas" panose="020B0609020204030204" pitchFamily="49" charset="0"/>
              </a:rPr>
              <a:t>with</a:t>
            </a:r>
          </a:p>
          <a:p>
            <a:pPr>
              <a:spcBef>
                <a:spcPts val="400"/>
              </a:spcBef>
            </a:pPr>
            <a:r>
              <a:rPr lang="en-US" b="1" noProof="1">
                <a:latin typeface="Consolas" panose="020B0609020204030204" pitchFamily="49" charset="0"/>
              </a:rPr>
              <a:t>  </a:t>
            </a:r>
            <a:r>
              <a:rPr lang="en-US" noProof="1">
                <a:latin typeface="Consolas" panose="020B0609020204030204" pitchFamily="49" charset="0"/>
              </a:rPr>
              <a:t>Depends =&gt; (</a:t>
            </a:r>
            <a:r>
              <a:rPr lang="en-US" b="1" noProof="1">
                <a:latin typeface="Consolas" panose="020B0609020204030204" pitchFamily="49" charset="0"/>
              </a:rPr>
              <a:t>null </a:t>
            </a:r>
            <a:r>
              <a:rPr lang="en-US" noProof="1">
                <a:latin typeface="Consolas" panose="020B0609020204030204" pitchFamily="49" charset="0"/>
              </a:rPr>
              <a:t>=&gt; X);   -- No output is affected by X</a:t>
            </a:r>
          </a:p>
        </p:txBody>
      </p:sp>
      <p:sp>
        <p:nvSpPr>
          <p:cNvPr id="9" name="Rectangle 8"/>
          <p:cNvSpPr/>
          <p:nvPr/>
        </p:nvSpPr>
        <p:spPr bwMode="auto">
          <a:xfrm>
            <a:off x="2843808" y="5517232"/>
            <a:ext cx="360040" cy="36004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Tree>
    <p:extLst>
      <p:ext uri="{BB962C8B-B14F-4D97-AF65-F5344CB8AC3E}">
        <p14:creationId xmlns:p14="http://schemas.microsoft.com/office/powerpoint/2010/main" val="523214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218225" y="4582033"/>
            <a:ext cx="2868093" cy="574516"/>
          </a:xfrm>
          <a:prstGeom prst="rect">
            <a:avLst/>
          </a:prstGeom>
          <a:noFill/>
          <a:ln>
            <a:solidFill>
              <a:schemeClr val="tx1"/>
            </a:solidFill>
            <a:prstDash val="sysDot"/>
          </a:ln>
        </p:spPr>
        <p:txBody>
          <a:bodyPr wrap="none" rtlCol="0">
            <a:spAutoFit/>
          </a:bodyPr>
          <a:lstStyle>
            <a:defPPr>
              <a:defRPr lang="fr-FR"/>
            </a:defPPr>
            <a:lvl1pPr fontAlgn="auto">
              <a:spcBef>
                <a:spcPts val="1800"/>
              </a:spcBef>
              <a:spcAft>
                <a:spcPts val="0"/>
              </a:spcAft>
              <a:defRPr sz="1600" b="1">
                <a:latin typeface="Source Code Pro" panose="020B0509030403020204" pitchFamily="49" charset="0"/>
                <a:ea typeface="Source Code Pro" panose="020B0509030403020204" pitchFamily="49" charset="0"/>
              </a:defRPr>
            </a:lvl1pPr>
          </a:lstStyle>
          <a:p>
            <a:r>
              <a:rPr lang="en-US" sz="1400" noProof="1" smtClean="0">
                <a:latin typeface="Consolas" panose="020B0609020204030204" pitchFamily="49" charset="0"/>
              </a:rPr>
              <a:t>procedure </a:t>
            </a:r>
            <a:r>
              <a:rPr lang="en-US" sz="1400" b="0" noProof="1" smtClean="0">
                <a:latin typeface="Consolas" panose="020B0609020204030204" pitchFamily="49" charset="0"/>
              </a:rPr>
              <a:t>Increment_X </a:t>
            </a:r>
            <a:r>
              <a:rPr lang="en-US" sz="1400" noProof="1" smtClean="0">
                <a:latin typeface="Consolas" panose="020B0609020204030204" pitchFamily="49" charset="0"/>
              </a:rPr>
              <a:t>with</a:t>
            </a:r>
          </a:p>
          <a:p>
            <a:pPr>
              <a:spcBef>
                <a:spcPts val="400"/>
              </a:spcBef>
            </a:pPr>
            <a:r>
              <a:rPr lang="en-US" sz="1400" b="0" noProof="1" smtClean="0">
                <a:latin typeface="Consolas" panose="020B0609020204030204" pitchFamily="49" charset="0"/>
              </a:rPr>
              <a:t>   Depends =&gt; (X =&gt;+ </a:t>
            </a:r>
            <a:r>
              <a:rPr lang="en-US" sz="1400" noProof="1" smtClean="0">
                <a:latin typeface="Consolas" panose="020B0609020204030204" pitchFamily="49" charset="0"/>
              </a:rPr>
              <a:t>null</a:t>
            </a:r>
            <a:r>
              <a:rPr lang="en-US" sz="1400" b="0" noProof="1" smtClean="0">
                <a:latin typeface="Consolas" panose="020B0609020204030204" pitchFamily="49" charset="0"/>
              </a:rPr>
              <a:t>);</a:t>
            </a:r>
            <a:endParaRPr lang="en-US" sz="1400" b="0" noProof="1">
              <a:latin typeface="Consolas" panose="020B0609020204030204" pitchFamily="49" charset="0"/>
            </a:endParaRPr>
          </a:p>
        </p:txBody>
      </p:sp>
      <p:sp>
        <p:nvSpPr>
          <p:cNvPr id="10" name="TextBox 9"/>
          <p:cNvSpPr txBox="1"/>
          <p:nvPr/>
        </p:nvSpPr>
        <p:spPr>
          <a:xfrm>
            <a:off x="1218225" y="5662796"/>
            <a:ext cx="3365024" cy="574516"/>
          </a:xfrm>
          <a:prstGeom prst="rect">
            <a:avLst/>
          </a:prstGeom>
          <a:noFill/>
          <a:ln>
            <a:solidFill>
              <a:schemeClr val="tx1"/>
            </a:solidFill>
            <a:prstDash val="sysDot"/>
          </a:ln>
        </p:spPr>
        <p:txBody>
          <a:bodyPr wrap="none" rtlCol="0">
            <a:spAutoFit/>
          </a:bodyPr>
          <a:lstStyle>
            <a:defPPr>
              <a:defRPr lang="fr-FR"/>
            </a:defPPr>
            <a:lvl1pPr fontAlgn="auto">
              <a:spcBef>
                <a:spcPts val="0"/>
              </a:spcBef>
              <a:spcAft>
                <a:spcPts val="0"/>
              </a:spcAft>
              <a:defRPr sz="1600">
                <a:latin typeface="Source Code Pro" panose="020B0509030403020204" pitchFamily="49" charset="0"/>
                <a:ea typeface="Source Code Pro" panose="020B0509030403020204" pitchFamily="49" charset="0"/>
              </a:defRPr>
            </a:lvl1pPr>
          </a:lstStyle>
          <a:p>
            <a:pPr>
              <a:spcBef>
                <a:spcPts val="1800"/>
              </a:spcBef>
            </a:pPr>
            <a:r>
              <a:rPr lang="en-US" sz="1400" b="1" noProof="1" smtClean="0">
                <a:latin typeface="Consolas" panose="020B0609020204030204" pitchFamily="49" charset="0"/>
              </a:rPr>
              <a:t>procedure </a:t>
            </a:r>
            <a:r>
              <a:rPr lang="en-US" sz="1400" noProof="1" smtClean="0">
                <a:latin typeface="Consolas" panose="020B0609020204030204" pitchFamily="49" charset="0"/>
              </a:rPr>
              <a:t>Set_X_To_X_Plus_Y </a:t>
            </a:r>
            <a:r>
              <a:rPr lang="en-US" sz="1400" b="1" noProof="1" smtClean="0">
                <a:latin typeface="Consolas" panose="020B0609020204030204" pitchFamily="49" charset="0"/>
              </a:rPr>
              <a:t>with</a:t>
            </a:r>
          </a:p>
          <a:p>
            <a:pPr>
              <a:spcBef>
                <a:spcPts val="400"/>
              </a:spcBef>
            </a:pPr>
            <a:r>
              <a:rPr lang="en-US" sz="1400" b="1" noProof="1" smtClean="0">
                <a:latin typeface="Consolas" panose="020B0609020204030204" pitchFamily="49" charset="0"/>
              </a:rPr>
              <a:t>   </a:t>
            </a:r>
            <a:r>
              <a:rPr lang="en-US" sz="1400" noProof="1" smtClean="0">
                <a:latin typeface="Consolas" panose="020B0609020204030204" pitchFamily="49" charset="0"/>
              </a:rPr>
              <a:t>Depends =&gt; (X =&gt;+ Y);</a:t>
            </a:r>
          </a:p>
        </p:txBody>
      </p:sp>
      <p:sp>
        <p:nvSpPr>
          <p:cNvPr id="2" name="Title 1"/>
          <p:cNvSpPr>
            <a:spLocks noGrp="1"/>
          </p:cNvSpPr>
          <p:nvPr>
            <p:ph type="title"/>
          </p:nvPr>
        </p:nvSpPr>
        <p:spPr/>
        <p:txBody>
          <a:bodyPr/>
          <a:lstStyle/>
          <a:p>
            <a:r>
              <a:rPr lang="en-US" dirty="0" smtClean="0"/>
              <a:t>Expressing Self-Dependence</a:t>
            </a:r>
            <a:endParaRPr lang="en-US" dirty="0"/>
          </a:p>
        </p:txBody>
      </p:sp>
      <p:sp>
        <p:nvSpPr>
          <p:cNvPr id="3" name="Content Placeholder 2"/>
          <p:cNvSpPr>
            <a:spLocks noGrp="1"/>
          </p:cNvSpPr>
          <p:nvPr>
            <p:ph sz="half" idx="10"/>
          </p:nvPr>
        </p:nvSpPr>
        <p:spPr/>
        <p:txBody>
          <a:bodyPr/>
          <a:lstStyle/>
          <a:p>
            <a:r>
              <a:rPr lang="en-US" dirty="0" smtClean="0"/>
              <a:t>Mode “in out” formals and mode “</a:t>
            </a:r>
            <a:r>
              <a:rPr lang="en-US" dirty="0" err="1" smtClean="0"/>
              <a:t>In_Out</a:t>
            </a:r>
            <a:r>
              <a:rPr lang="en-US" dirty="0" smtClean="0"/>
              <a:t>” globals typically depend on their incoming values</a:t>
            </a:r>
          </a:p>
          <a:p>
            <a:pPr lvl="1"/>
            <a:r>
              <a:rPr lang="en-US" dirty="0" smtClean="0"/>
              <a:t>May depend on itself, alone</a:t>
            </a:r>
          </a:p>
          <a:p>
            <a:pPr lvl="1"/>
            <a:r>
              <a:rPr lang="en-US" dirty="0" smtClean="0"/>
              <a:t>May depend on itself and others</a:t>
            </a:r>
            <a:endParaRPr lang="en-US" dirty="0"/>
          </a:p>
        </p:txBody>
      </p:sp>
      <p:sp>
        <p:nvSpPr>
          <p:cNvPr id="14" name="Wave 13"/>
          <p:cNvSpPr/>
          <p:nvPr/>
        </p:nvSpPr>
        <p:spPr bwMode="auto">
          <a:xfrm>
            <a:off x="4867501" y="3527674"/>
            <a:ext cx="288032" cy="360040"/>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5796136" y="3922007"/>
            <a:ext cx="2578220" cy="584775"/>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Optional self-dependence for all outputs in list</a:t>
            </a:r>
          </a:p>
        </p:txBody>
      </p:sp>
      <p:sp>
        <p:nvSpPr>
          <p:cNvPr id="6" name="Rectangle 5"/>
          <p:cNvSpPr/>
          <p:nvPr/>
        </p:nvSpPr>
        <p:spPr bwMode="auto">
          <a:xfrm>
            <a:off x="4829113" y="3527674"/>
            <a:ext cx="360040" cy="36004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5" idx="1"/>
            <a:endCxn id="6" idx="2"/>
          </p:cNvCxnSpPr>
          <p:nvPr/>
        </p:nvCxnSpPr>
        <p:spPr bwMode="auto">
          <a:xfrm rot="10800000">
            <a:off x="5009134" y="3887715"/>
            <a:ext cx="787003" cy="326681"/>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2" name="TextBox 11"/>
          <p:cNvSpPr txBox="1"/>
          <p:nvPr/>
        </p:nvSpPr>
        <p:spPr>
          <a:xfrm>
            <a:off x="4252997" y="6091116"/>
            <a:ext cx="3439339"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a:t>X depends on Y and </a:t>
            </a:r>
            <a:r>
              <a:rPr lang="en-US" sz="1600" dirty="0" smtClean="0"/>
              <a:t>X’s </a:t>
            </a:r>
            <a:r>
              <a:rPr lang="en-US" sz="1600" dirty="0"/>
              <a:t>initial value</a:t>
            </a:r>
          </a:p>
        </p:txBody>
      </p:sp>
      <p:sp>
        <p:nvSpPr>
          <p:cNvPr id="13" name="TextBox 12"/>
          <p:cNvSpPr txBox="1"/>
          <p:nvPr/>
        </p:nvSpPr>
        <p:spPr>
          <a:xfrm>
            <a:off x="4067944" y="4872871"/>
            <a:ext cx="4094391"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spcBef>
                <a:spcPts val="400"/>
              </a:spcBef>
            </a:pPr>
            <a:r>
              <a:rPr lang="en-US" sz="1600" noProof="1"/>
              <a:t>X depends on </a:t>
            </a:r>
            <a:r>
              <a:rPr lang="en-US" sz="1600" noProof="1" smtClean="0"/>
              <a:t>its </a:t>
            </a:r>
            <a:r>
              <a:rPr lang="en-US" sz="1600" noProof="1"/>
              <a:t>initial value and no others</a:t>
            </a:r>
            <a:endParaRPr lang="en-US" sz="1600" dirty="0"/>
          </a:p>
        </p:txBody>
      </p:sp>
      <p:sp>
        <p:nvSpPr>
          <p:cNvPr id="4" name="TextBox 3"/>
          <p:cNvSpPr txBox="1"/>
          <p:nvPr/>
        </p:nvSpPr>
        <p:spPr>
          <a:xfrm>
            <a:off x="1218225" y="2880507"/>
            <a:ext cx="5153975" cy="1200329"/>
          </a:xfrm>
          <a:prstGeom prst="rect">
            <a:avLst/>
          </a:prstGeom>
          <a:noFill/>
        </p:spPr>
        <p:txBody>
          <a:bodyPr wrap="none" rtlCol="0">
            <a:spAutoFit/>
          </a:bodyPr>
          <a:lstStyle>
            <a:defPPr>
              <a:defRPr lang="fr-FR"/>
            </a:defPPr>
            <a:lvl1pPr>
              <a:defRPr sz="1600">
                <a:latin typeface="Source Code Pro" panose="020B0509030403020204" pitchFamily="49" charset="0"/>
                <a:ea typeface="Source Code Pro" panose="020B0509030403020204" pitchFamily="49" charset="0"/>
              </a:defRPr>
            </a:lvl1pPr>
          </a:lstStyle>
          <a:p>
            <a:r>
              <a:rPr lang="en-US" sz="1400" noProof="1" smtClean="0">
                <a:latin typeface="Consolas" panose="020B0609020204030204" pitchFamily="49" charset="0"/>
              </a:rPr>
              <a:t>dependency_relation ::= </a:t>
            </a:r>
            <a:r>
              <a:rPr lang="en-US" sz="1400" b="1" noProof="1" smtClean="0">
                <a:latin typeface="Consolas" panose="020B0609020204030204" pitchFamily="49" charset="0"/>
              </a:rPr>
              <a:t>null</a:t>
            </a:r>
          </a:p>
          <a:p>
            <a:r>
              <a:rPr lang="en-US" sz="1400" noProof="1" smtClean="0">
                <a:latin typeface="Consolas" panose="020B0609020204030204" pitchFamily="49" charset="0"/>
              </a:rPr>
              <a:t>   | (dependency_clause {, dependency_clause})</a:t>
            </a:r>
          </a:p>
          <a:p>
            <a:endParaRPr lang="en-US" sz="1400" noProof="1" smtClean="0">
              <a:latin typeface="Consolas" panose="020B0609020204030204" pitchFamily="49" charset="0"/>
            </a:endParaRPr>
          </a:p>
          <a:p>
            <a:r>
              <a:rPr lang="en-US" sz="1400" noProof="1" smtClean="0">
                <a:latin typeface="Consolas" panose="020B0609020204030204" pitchFamily="49" charset="0"/>
              </a:rPr>
              <a:t>dependency_clause ::= output_list =&gt;[+] input_list</a:t>
            </a:r>
          </a:p>
          <a:p>
            <a:r>
              <a:rPr lang="en-US" sz="1400" noProof="1" smtClean="0">
                <a:latin typeface="Consolas" panose="020B0609020204030204" pitchFamily="49" charset="0"/>
              </a:rPr>
              <a:t>   | null_dependency_clause</a:t>
            </a:r>
            <a:endParaRPr lang="en-US" sz="1400" noProof="1">
              <a:latin typeface="Consolas" panose="020B0609020204030204" pitchFamily="49" charset="0"/>
            </a:endParaRPr>
          </a:p>
        </p:txBody>
      </p:sp>
    </p:spTree>
    <p:extLst>
      <p:ext uri="{BB962C8B-B14F-4D97-AF65-F5344CB8AC3E}">
        <p14:creationId xmlns:p14="http://schemas.microsoft.com/office/powerpoint/2010/main" val="11069857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3187824"/>
            <a:ext cx="3958208"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Flow Analysis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Data Dependency Contracts</a:t>
            </a:r>
          </a:p>
          <a:p>
            <a:r>
              <a:rPr lang="en-US" dirty="0" smtClean="0"/>
              <a:t>Flow Dependency Contracts</a:t>
            </a:r>
          </a:p>
          <a:p>
            <a:r>
              <a:rPr lang="en-US" dirty="0" smtClean="0"/>
              <a:t>Synthesized Contracts</a:t>
            </a:r>
          </a:p>
          <a:p>
            <a:r>
              <a:rPr lang="en-US" dirty="0" smtClean="0"/>
              <a:t>Shortcomings</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51117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Synthesized Flow Contracts</a:t>
            </a:r>
            <a:endParaRPr lang="en-US" dirty="0"/>
          </a:p>
        </p:txBody>
      </p:sp>
      <p:sp>
        <p:nvSpPr>
          <p:cNvPr id="3" name="Content Placeholder 2"/>
          <p:cNvSpPr>
            <a:spLocks noGrp="1"/>
          </p:cNvSpPr>
          <p:nvPr>
            <p:ph sz="half" idx="10"/>
          </p:nvPr>
        </p:nvSpPr>
        <p:spPr/>
        <p:txBody>
          <a:bodyPr/>
          <a:lstStyle/>
          <a:p>
            <a:r>
              <a:rPr lang="en-US" altLang="fr-FR" dirty="0" smtClean="0"/>
              <a:t>Generated when not all flow contracts specified</a:t>
            </a:r>
          </a:p>
          <a:p>
            <a:r>
              <a:rPr lang="en-US" altLang="fr-FR" dirty="0" smtClean="0"/>
              <a:t>GNATprove acts as if the generated contract is present</a:t>
            </a:r>
          </a:p>
          <a:p>
            <a:r>
              <a:rPr lang="en-US" altLang="fr-FR" dirty="0" smtClean="0"/>
              <a:t>Ensures valid basis for sound formal proof</a:t>
            </a:r>
          </a:p>
          <a:p>
            <a:pPr lvl="1"/>
            <a:r>
              <a:rPr lang="en-US" altLang="fr-FR" dirty="0" smtClean="0"/>
              <a:t>Global </a:t>
            </a:r>
            <a:r>
              <a:rPr lang="en-US" altLang="fr-FR" dirty="0"/>
              <a:t>is necessary to check initialization of </a:t>
            </a:r>
            <a:r>
              <a:rPr lang="en-US" altLang="fr-FR" dirty="0" smtClean="0"/>
              <a:t>all variables</a:t>
            </a:r>
            <a:endParaRPr lang="en-US" altLang="fr-FR" dirty="0"/>
          </a:p>
          <a:p>
            <a:pPr lvl="1"/>
            <a:r>
              <a:rPr lang="en-US" altLang="fr-FR" dirty="0">
                <a:ea typeface="ＭＳ Ｐゴシック" panose="020B0600070205080204" pitchFamily="34" charset="-128"/>
              </a:rPr>
              <a:t>Computed contracts of </a:t>
            </a:r>
            <a:r>
              <a:rPr lang="en-US" altLang="fr-FR" dirty="0" err="1">
                <a:ea typeface="ＭＳ Ｐゴシック" panose="020B0600070205080204" pitchFamily="34" charset="-128"/>
              </a:rPr>
              <a:t>callees</a:t>
            </a:r>
            <a:r>
              <a:rPr lang="en-US" altLang="fr-FR" dirty="0">
                <a:ea typeface="ＭＳ Ｐゴシック" panose="020B0600070205080204" pitchFamily="34" charset="-128"/>
              </a:rPr>
              <a:t> are used to check user-written contracts of </a:t>
            </a:r>
            <a:r>
              <a:rPr lang="en-US" altLang="fr-FR" dirty="0" smtClean="0">
                <a:ea typeface="ＭＳ Ｐゴシック" panose="020B0600070205080204" pitchFamily="34" charset="-128"/>
              </a:rPr>
              <a:t>callers</a:t>
            </a:r>
            <a:endParaRPr lang="en-US" altLang="fr-FR" dirty="0" smtClean="0"/>
          </a:p>
          <a:p>
            <a:r>
              <a:rPr lang="en-US" altLang="fr-FR" dirty="0"/>
              <a:t>Facilitates introduction of SPARK into existing code</a:t>
            </a:r>
          </a:p>
          <a:p>
            <a:pPr lvl="1"/>
            <a:r>
              <a:rPr lang="en-US" altLang="fr-FR" dirty="0"/>
              <a:t>You can add contracts incrementally</a:t>
            </a:r>
          </a:p>
          <a:p>
            <a:pPr lvl="1"/>
            <a:r>
              <a:rPr lang="en-US" altLang="fr-FR" dirty="0"/>
              <a:t>You can skip some code (e.g., internal to a package body</a:t>
            </a:r>
            <a:r>
              <a:rPr lang="en-US" altLang="fr-FR" dirty="0" smtClean="0"/>
              <a:t>)</a:t>
            </a:r>
            <a:endParaRPr lang="en-US" altLang="fr-FR" dirty="0"/>
          </a:p>
        </p:txBody>
      </p:sp>
    </p:spTree>
    <p:extLst>
      <p:ext uri="{BB962C8B-B14F-4D97-AF65-F5344CB8AC3E}">
        <p14:creationId xmlns:p14="http://schemas.microsoft.com/office/powerpoint/2010/main" val="26860820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Synthesized Contracts</a:t>
            </a:r>
            <a:endParaRPr lang="en-US" dirty="0"/>
          </a:p>
        </p:txBody>
      </p:sp>
      <p:sp>
        <p:nvSpPr>
          <p:cNvPr id="3" name="Content Placeholder 2"/>
          <p:cNvSpPr>
            <a:spLocks noGrp="1"/>
          </p:cNvSpPr>
          <p:nvPr>
            <p:ph sz="half" idx="10"/>
          </p:nvPr>
        </p:nvSpPr>
        <p:spPr/>
        <p:txBody>
          <a:bodyPr/>
          <a:lstStyle/>
          <a:p>
            <a:r>
              <a:rPr lang="en-US" altLang="fr-FR" dirty="0"/>
              <a:t>Are conservative, guaranteed </a:t>
            </a:r>
            <a:r>
              <a:rPr lang="en-US" altLang="fr-FR" dirty="0" smtClean="0"/>
              <a:t>safe for analysis</a:t>
            </a:r>
          </a:p>
          <a:p>
            <a:pPr lvl="1"/>
            <a:r>
              <a:rPr lang="en-US" altLang="fr-FR" dirty="0" smtClean="0"/>
              <a:t>May specify more dependencies than actually exist, but not fewer</a:t>
            </a:r>
          </a:p>
          <a:p>
            <a:r>
              <a:rPr lang="en-US" altLang="fr-FR" dirty="0"/>
              <a:t>Not checked in the corresponding body</a:t>
            </a:r>
          </a:p>
          <a:p>
            <a:pPr lvl="1"/>
            <a:r>
              <a:rPr lang="en-US" altLang="fr-FR" dirty="0" smtClean="0"/>
              <a:t>Likely does not match body since more conservative</a:t>
            </a:r>
          </a:p>
          <a:p>
            <a:pPr lvl="1"/>
            <a:r>
              <a:rPr lang="en-US" altLang="fr-FR" dirty="0" smtClean="0"/>
              <a:t>Would generate false </a:t>
            </a:r>
            <a:r>
              <a:rPr lang="en-US" altLang="fr-FR" dirty="0"/>
              <a:t>positives</a:t>
            </a:r>
          </a:p>
          <a:p>
            <a:pPr lvl="1"/>
            <a:r>
              <a:rPr lang="en-US" altLang="fr-FR" dirty="0"/>
              <a:t>But safe so analysis is still sound</a:t>
            </a:r>
          </a:p>
          <a:p>
            <a:endParaRPr lang="en-US" altLang="fr-FR" dirty="0"/>
          </a:p>
          <a:p>
            <a:endParaRPr lang="en-US" dirty="0"/>
          </a:p>
        </p:txBody>
      </p:sp>
    </p:spTree>
    <p:extLst>
      <p:ext uri="{BB962C8B-B14F-4D97-AF65-F5344CB8AC3E}">
        <p14:creationId xmlns:p14="http://schemas.microsoft.com/office/powerpoint/2010/main" val="21701848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Flow Contracts Are Synthesized </a:t>
            </a:r>
          </a:p>
        </p:txBody>
      </p:sp>
      <p:sp>
        <p:nvSpPr>
          <p:cNvPr id="3" name="Content Placeholder 2"/>
          <p:cNvSpPr>
            <a:spLocks noGrp="1"/>
          </p:cNvSpPr>
          <p:nvPr>
            <p:ph sz="half" idx="10"/>
          </p:nvPr>
        </p:nvSpPr>
        <p:spPr/>
        <p:txBody>
          <a:bodyPr/>
          <a:lstStyle/>
          <a:p>
            <a:r>
              <a:rPr lang="en-US" dirty="0" smtClean="0"/>
              <a:t>For each contract, synthesis takes the existence of the other into account, if present</a:t>
            </a:r>
          </a:p>
          <a:p>
            <a:r>
              <a:rPr lang="en-US" dirty="0" smtClean="0"/>
              <a:t>The body content is also taken into account</a:t>
            </a:r>
          </a:p>
        </p:txBody>
      </p:sp>
      <p:graphicFrame>
        <p:nvGraphicFramePr>
          <p:cNvPr id="5" name="Table 4"/>
          <p:cNvGraphicFramePr>
            <a:graphicFrameLocks noGrp="1"/>
          </p:cNvGraphicFramePr>
          <p:nvPr>
            <p:extLst/>
          </p:nvPr>
        </p:nvGraphicFramePr>
        <p:xfrm>
          <a:off x="683568" y="3140968"/>
          <a:ext cx="7664766" cy="2647528"/>
        </p:xfrm>
        <a:graphic>
          <a:graphicData uri="http://schemas.openxmlformats.org/drawingml/2006/table">
            <a:tbl>
              <a:tblPr firstRow="1" bandRow="1">
                <a:tableStyleId>{5C22544A-7EE6-4342-B048-85BDC9FD1C3A}</a:tableStyleId>
              </a:tblPr>
              <a:tblGrid>
                <a:gridCol w="968022"/>
                <a:gridCol w="1120210"/>
                <a:gridCol w="5576534"/>
              </a:tblGrid>
              <a:tr h="356438">
                <a:tc>
                  <a:txBody>
                    <a:bodyPr/>
                    <a:lstStyle/>
                    <a:p>
                      <a:pPr algn="ctr"/>
                      <a:r>
                        <a:rPr lang="en-US" sz="1600" dirty="0" smtClean="0"/>
                        <a:t>Global</a:t>
                      </a:r>
                      <a:endParaRPr lang="en-US" sz="1600" dirty="0"/>
                    </a:p>
                  </a:txBody>
                  <a:tcPr anchor="ctr" anchorCtr="1"/>
                </a:tc>
                <a:tc>
                  <a:txBody>
                    <a:bodyPr/>
                    <a:lstStyle/>
                    <a:p>
                      <a:pPr algn="ctr"/>
                      <a:r>
                        <a:rPr lang="en-US" sz="1600" dirty="0" smtClean="0"/>
                        <a:t>Depends</a:t>
                      </a:r>
                      <a:endParaRPr lang="en-US" sz="1600" dirty="0"/>
                    </a:p>
                  </a:txBody>
                  <a:tcPr anchor="ctr" anchorCtr="1"/>
                </a:tc>
                <a:tc>
                  <a:txBody>
                    <a:bodyPr/>
                    <a:lstStyle/>
                    <a:p>
                      <a:pPr algn="ctr"/>
                      <a:r>
                        <a:rPr lang="en-US" sz="1600" dirty="0" smtClean="0"/>
                        <a:t>Synthesized Contract</a:t>
                      </a:r>
                      <a:endParaRPr lang="en-US" sz="1600" dirty="0"/>
                    </a:p>
                  </a:txBody>
                  <a:tcPr anchor="ctr" anchorCtr="1"/>
                </a:tc>
              </a:tr>
              <a:tr h="4908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Present</a:t>
                      </a:r>
                    </a:p>
                  </a:txBody>
                  <a:tcPr anchor="ctr" anchorCtr="1"/>
                </a:tc>
                <a:tc>
                  <a:txBody>
                    <a:bodyPr/>
                    <a:lstStyle/>
                    <a:p>
                      <a:pPr algn="ctr"/>
                      <a:r>
                        <a:rPr lang="en-US" sz="1400" dirty="0" smtClean="0"/>
                        <a:t>Absent</a:t>
                      </a:r>
                      <a:endParaRPr lang="en-US" sz="1400" dirty="0"/>
                    </a:p>
                  </a:txBody>
                  <a:tcPr anchor="ctr" anchorCtr="1"/>
                </a:tc>
                <a:tc>
                  <a:txBody>
                    <a:bodyPr/>
                    <a:lstStyle/>
                    <a:p>
                      <a:pPr algn="ctr"/>
                      <a:r>
                        <a:rPr lang="en-US" sz="1400" dirty="0" smtClean="0"/>
                        <a:t>A Depends contract indicating each</a:t>
                      </a:r>
                      <a:r>
                        <a:rPr lang="en-US" sz="1400" baseline="0" dirty="0" smtClean="0"/>
                        <a:t> output depends on all inputs</a:t>
                      </a:r>
                      <a:endParaRPr lang="en-US" sz="1400" dirty="0"/>
                    </a:p>
                  </a:txBody>
                  <a:tcPr anchor="ctr" anchorCtr="1"/>
                </a:tc>
              </a:tr>
              <a:tr h="5040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Absent</a:t>
                      </a:r>
                    </a:p>
                  </a:txBody>
                  <a:tcPr anchor="ctr" anchorCtr="1"/>
                </a:tc>
                <a:tc>
                  <a:txBody>
                    <a:bodyPr/>
                    <a:lstStyle/>
                    <a:p>
                      <a:pPr marL="0" algn="ctr" defTabSz="914400" rtl="0" eaLnBrk="1" latinLnBrk="0" hangingPunct="1"/>
                      <a:r>
                        <a:rPr lang="en-US" sz="1400" kern="1200" dirty="0" smtClean="0">
                          <a:solidFill>
                            <a:schemeClr val="dk1"/>
                          </a:solidFill>
                          <a:latin typeface="+mn-lt"/>
                          <a:ea typeface="+mn-ea"/>
                          <a:cs typeface="+mn-cs"/>
                        </a:rPr>
                        <a:t>Present</a:t>
                      </a:r>
                      <a:endParaRPr lang="en-US" sz="1400" kern="1200" dirty="0">
                        <a:solidFill>
                          <a:schemeClr val="dk1"/>
                        </a:solidFill>
                        <a:latin typeface="+mn-lt"/>
                        <a:ea typeface="+mn-ea"/>
                        <a:cs typeface="+mn-cs"/>
                      </a:endParaRPr>
                    </a:p>
                  </a:txBody>
                  <a:tcPr anchor="ctr" anchorCtr="1"/>
                </a:tc>
                <a:tc>
                  <a:txBody>
                    <a:bodyPr/>
                    <a:lstStyle/>
                    <a:p>
                      <a:pPr marL="0" algn="ctr" defTabSz="914400" rtl="0" eaLnBrk="1" latinLnBrk="0" hangingPunct="1"/>
                      <a:r>
                        <a:rPr lang="en-US" sz="1400" kern="1200" dirty="0" smtClean="0">
                          <a:solidFill>
                            <a:schemeClr val="dk1"/>
                          </a:solidFill>
                          <a:latin typeface="+mn-lt"/>
                          <a:ea typeface="+mn-ea"/>
                          <a:cs typeface="+mn-cs"/>
                        </a:rPr>
                        <a:t>A Global contract based on the content of the Depends contract</a:t>
                      </a:r>
                      <a:endParaRPr lang="en-US" sz="1400" kern="1200" dirty="0">
                        <a:solidFill>
                          <a:schemeClr val="dk1"/>
                        </a:solidFill>
                        <a:latin typeface="+mn-lt"/>
                        <a:ea typeface="+mn-ea"/>
                        <a:cs typeface="+mn-cs"/>
                      </a:endParaRPr>
                    </a:p>
                  </a:txBody>
                  <a:tcPr anchor="ctr" anchorCtr="1"/>
                </a:tc>
              </a:tr>
              <a:tr h="57606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Absent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has body</a:t>
                      </a:r>
                    </a:p>
                  </a:txBody>
                  <a:tcPr anchor="ctr" anchorCtr="1"/>
                </a:tc>
                <a:tc>
                  <a:txBody>
                    <a:bodyPr/>
                    <a:lstStyle/>
                    <a:p>
                      <a:pPr marL="0" algn="ctr" defTabSz="914400" rtl="0" eaLnBrk="1" latinLnBrk="0" hangingPunct="1"/>
                      <a:r>
                        <a:rPr lang="en-US" sz="1400" kern="1200" dirty="0" smtClean="0">
                          <a:solidFill>
                            <a:schemeClr val="dk1"/>
                          </a:solidFill>
                          <a:latin typeface="+mn-lt"/>
                          <a:ea typeface="+mn-ea"/>
                          <a:cs typeface="+mn-cs"/>
                        </a:rPr>
                        <a:t>Absent,</a:t>
                      </a:r>
                    </a:p>
                    <a:p>
                      <a:pPr marL="0" algn="ctr" defTabSz="914400" rtl="0" eaLnBrk="1" latinLnBrk="0" hangingPunct="1"/>
                      <a:r>
                        <a:rPr lang="en-US" sz="1400" kern="1200" dirty="0" smtClean="0">
                          <a:solidFill>
                            <a:schemeClr val="dk1"/>
                          </a:solidFill>
                          <a:latin typeface="+mn-lt"/>
                          <a:ea typeface="+mn-ea"/>
                          <a:cs typeface="+mn-cs"/>
                        </a:rPr>
                        <a:t>has body</a:t>
                      </a:r>
                      <a:endParaRPr lang="en-US" sz="1400" kern="1200" dirty="0">
                        <a:solidFill>
                          <a:schemeClr val="dk1"/>
                        </a:solidFill>
                        <a:latin typeface="+mn-lt"/>
                        <a:ea typeface="+mn-ea"/>
                        <a:cs typeface="+mn-cs"/>
                      </a:endParaRPr>
                    </a:p>
                  </a:txBody>
                  <a:tcPr anchor="ctr" anchorCtr="1"/>
                </a:tc>
                <a:tc>
                  <a:txBody>
                    <a:bodyPr/>
                    <a:lstStyle/>
                    <a:p>
                      <a:pPr marL="0" lvl="1" indent="0" algn="ctr" defTabSz="914400" rtl="0" eaLnBrk="1" latinLnBrk="0" hangingPunct="1"/>
                      <a:r>
                        <a:rPr lang="en-US" sz="1400" kern="1200" dirty="0" smtClean="0">
                          <a:solidFill>
                            <a:schemeClr val="dk1"/>
                          </a:solidFill>
                          <a:latin typeface="+mn-lt"/>
                          <a:ea typeface="+mn-ea"/>
                          <a:cs typeface="+mn-cs"/>
                        </a:rPr>
                        <a:t>A Global contract deduced from subprogram body, </a:t>
                      </a:r>
                    </a:p>
                    <a:p>
                      <a:pPr marL="0" lvl="1" indent="0" algn="ctr" defTabSz="914400" rtl="0" eaLnBrk="1" latinLnBrk="0" hangingPunct="1"/>
                      <a:r>
                        <a:rPr lang="en-US" sz="1400" kern="1200" dirty="0" smtClean="0">
                          <a:solidFill>
                            <a:schemeClr val="dk1"/>
                          </a:solidFill>
                          <a:latin typeface="+mn-lt"/>
                          <a:ea typeface="+mn-ea"/>
                          <a:cs typeface="+mn-cs"/>
                        </a:rPr>
                        <a:t>A Depends contract based on that generated Global</a:t>
                      </a:r>
                      <a:endParaRPr lang="en-US" sz="1400" kern="1200" dirty="0">
                        <a:solidFill>
                          <a:schemeClr val="dk1"/>
                        </a:solidFill>
                        <a:latin typeface="+mn-lt"/>
                        <a:ea typeface="+mn-ea"/>
                        <a:cs typeface="+mn-cs"/>
                      </a:endParaRPr>
                    </a:p>
                  </a:txBody>
                  <a:tcPr anchor="ctr" anchorCtr="1"/>
                </a:tc>
              </a:tr>
              <a:tr h="720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Absent, no body</a:t>
                      </a: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Absent,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no body</a:t>
                      </a:r>
                    </a:p>
                  </a:txBody>
                  <a:tcPr anchor="ctr" anchorCtr="1"/>
                </a:tc>
                <a:tc>
                  <a:txBody>
                    <a:bodyPr/>
                    <a:lstStyle/>
                    <a:p>
                      <a:pPr algn="ctr"/>
                      <a:r>
                        <a:rPr lang="en-US" sz="1400" dirty="0" smtClean="0"/>
                        <a:t>A Global </a:t>
                      </a:r>
                      <a:r>
                        <a:rPr lang="en-US" sz="1400" kern="1200" dirty="0" smtClean="0">
                          <a:solidFill>
                            <a:schemeClr val="dk1"/>
                          </a:solidFill>
                          <a:latin typeface="+mn-lt"/>
                          <a:ea typeface="+mn-ea"/>
                          <a:cs typeface="+mn-cs"/>
                        </a:rPr>
                        <a:t>contract </a:t>
                      </a:r>
                      <a:r>
                        <a:rPr lang="en-US" sz="1400" baseline="0" dirty="0" smtClean="0"/>
                        <a:t>indicating no objects referenced, </a:t>
                      </a:r>
                    </a:p>
                    <a:p>
                      <a:pPr algn="ctr"/>
                      <a:r>
                        <a:rPr lang="en-US" sz="1400" baseline="0" dirty="0" smtClean="0"/>
                        <a:t>A Depends </a:t>
                      </a:r>
                      <a:r>
                        <a:rPr lang="en-US" sz="1400" kern="1200" dirty="0" smtClean="0">
                          <a:solidFill>
                            <a:schemeClr val="dk1"/>
                          </a:solidFill>
                          <a:latin typeface="+mn-lt"/>
                          <a:ea typeface="+mn-ea"/>
                          <a:cs typeface="+mn-cs"/>
                        </a:rPr>
                        <a:t>contract </a:t>
                      </a:r>
                      <a:r>
                        <a:rPr lang="en-US" sz="1400" dirty="0" smtClean="0"/>
                        <a:t>indicating each</a:t>
                      </a:r>
                      <a:r>
                        <a:rPr lang="en-US" sz="1400" baseline="0" dirty="0" smtClean="0"/>
                        <a:t> output depends on all inputs</a:t>
                      </a:r>
                      <a:endParaRPr lang="en-US" sz="1400" dirty="0"/>
                    </a:p>
                  </a:txBody>
                  <a:tcPr anchor="ctr" anchorCtr="1"/>
                </a:tc>
              </a:tr>
            </a:tbl>
          </a:graphicData>
        </a:graphic>
      </p:graphicFrame>
    </p:spTree>
    <p:extLst>
      <p:ext uri="{BB962C8B-B14F-4D97-AF65-F5344CB8AC3E}">
        <p14:creationId xmlns:p14="http://schemas.microsoft.com/office/powerpoint/2010/main" val="4919338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Only Global Contracts Specified</a:t>
            </a:r>
            <a:endParaRPr lang="en-US" dirty="0"/>
          </a:p>
        </p:txBody>
      </p:sp>
      <p:sp>
        <p:nvSpPr>
          <p:cNvPr id="3" name="Content Placeholder 2"/>
          <p:cNvSpPr>
            <a:spLocks noGrp="1"/>
          </p:cNvSpPr>
          <p:nvPr>
            <p:ph sz="half" idx="10"/>
          </p:nvPr>
        </p:nvSpPr>
        <p:spPr/>
        <p:txBody>
          <a:bodyPr/>
          <a:lstStyle/>
          <a:p>
            <a:r>
              <a:rPr lang="en-US" dirty="0" smtClean="0"/>
              <a:t>No </a:t>
            </a:r>
            <a:r>
              <a:rPr lang="en-US" dirty="0"/>
              <a:t>Depends</a:t>
            </a:r>
            <a:r>
              <a:rPr lang="en-US" dirty="0" smtClean="0"/>
              <a:t> contract</a:t>
            </a:r>
            <a:endParaRPr lang="en-US" dirty="0"/>
          </a:p>
          <a:p>
            <a:r>
              <a:rPr lang="en-US" dirty="0" smtClean="0"/>
              <a:t>Synthesizes a </a:t>
            </a:r>
            <a:r>
              <a:rPr lang="en-US" dirty="0"/>
              <a:t>Depends </a:t>
            </a:r>
            <a:r>
              <a:rPr lang="en-US" dirty="0" smtClean="0"/>
              <a:t>contract specifying all outputs depending </a:t>
            </a:r>
            <a:r>
              <a:rPr lang="en-US" dirty="0"/>
              <a:t>on all </a:t>
            </a:r>
            <a:r>
              <a:rPr lang="en-US" dirty="0" smtClean="0"/>
              <a:t>inputs</a:t>
            </a:r>
          </a:p>
          <a:p>
            <a:pPr lvl="1"/>
            <a:r>
              <a:rPr lang="en-US" dirty="0" smtClean="0"/>
              <a:t>Hence “conservative”</a:t>
            </a:r>
          </a:p>
          <a:p>
            <a:r>
              <a:rPr lang="en-US" dirty="0" smtClean="0"/>
              <a:t>Allows detecting </a:t>
            </a:r>
            <a:r>
              <a:rPr lang="en-US" dirty="0"/>
              <a:t>all possible </a:t>
            </a:r>
            <a:r>
              <a:rPr lang="en-US" dirty="0" smtClean="0"/>
              <a:t>initialization </a:t>
            </a:r>
            <a:r>
              <a:rPr lang="en-US" dirty="0"/>
              <a:t>and contract violation </a:t>
            </a:r>
            <a:r>
              <a:rPr lang="en-US" dirty="0" smtClean="0"/>
              <a:t>errors </a:t>
            </a:r>
          </a:p>
          <a:p>
            <a:pPr lvl="1"/>
            <a:r>
              <a:rPr lang="en-US" dirty="0" smtClean="0"/>
              <a:t>In </a:t>
            </a:r>
            <a:r>
              <a:rPr lang="en-US" dirty="0"/>
              <a:t>the subprogram </a:t>
            </a:r>
            <a:endParaRPr lang="en-US" dirty="0" smtClean="0"/>
          </a:p>
          <a:p>
            <a:pPr lvl="1"/>
            <a:r>
              <a:rPr lang="en-US" dirty="0" smtClean="0"/>
              <a:t>In the subprogram’s callers</a:t>
            </a:r>
          </a:p>
          <a:p>
            <a:r>
              <a:rPr lang="en-US" dirty="0" smtClean="0"/>
              <a:t>May lead </a:t>
            </a:r>
            <a:r>
              <a:rPr lang="en-US" dirty="0"/>
              <a:t>to false alarms because </a:t>
            </a:r>
            <a:r>
              <a:rPr lang="en-US" dirty="0" smtClean="0"/>
              <a:t>imprecise</a:t>
            </a:r>
          </a:p>
          <a:p>
            <a:pPr lvl="1"/>
            <a:r>
              <a:rPr lang="en-US" dirty="0" smtClean="0"/>
              <a:t>I.e., conservative</a:t>
            </a:r>
            <a:endParaRPr lang="en-US" dirty="0"/>
          </a:p>
          <a:p>
            <a:endParaRPr lang="en-US" dirty="0"/>
          </a:p>
        </p:txBody>
      </p:sp>
    </p:spTree>
    <p:extLst>
      <p:ext uri="{BB962C8B-B14F-4D97-AF65-F5344CB8AC3E}">
        <p14:creationId xmlns:p14="http://schemas.microsoft.com/office/powerpoint/2010/main" val="5271043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Synthesized Depends Contract Example</a:t>
            </a:r>
            <a:endParaRPr lang="en-US" dirty="0"/>
          </a:p>
        </p:txBody>
      </p:sp>
      <p:grpSp>
        <p:nvGrpSpPr>
          <p:cNvPr id="20" name="Group 19"/>
          <p:cNvGrpSpPr/>
          <p:nvPr/>
        </p:nvGrpSpPr>
        <p:grpSpPr>
          <a:xfrm>
            <a:off x="1187624" y="908720"/>
            <a:ext cx="5253361" cy="5575885"/>
            <a:chOff x="1187624" y="908720"/>
            <a:chExt cx="5253361" cy="5575885"/>
          </a:xfrm>
        </p:grpSpPr>
        <p:sp>
          <p:nvSpPr>
            <p:cNvPr id="16" name="Double Wave 15"/>
            <p:cNvSpPr/>
            <p:nvPr/>
          </p:nvSpPr>
          <p:spPr bwMode="auto">
            <a:xfrm>
              <a:off x="1728732" y="3737411"/>
              <a:ext cx="2915275" cy="258909"/>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15" name="Double Wave 14"/>
            <p:cNvSpPr/>
            <p:nvPr/>
          </p:nvSpPr>
          <p:spPr bwMode="auto">
            <a:xfrm>
              <a:off x="1746020" y="2772131"/>
              <a:ext cx="2016224" cy="261498"/>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3" name="TextBox 2"/>
            <p:cNvSpPr txBox="1"/>
            <p:nvPr/>
          </p:nvSpPr>
          <p:spPr>
            <a:xfrm>
              <a:off x="1187624" y="908720"/>
              <a:ext cx="5253361" cy="557588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Only_Data_Dependencies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Integer;</a:t>
              </a: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Add (X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noProof="1">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Depends =&gt; (V =&gt;+ X)</a:t>
              </a:r>
              <a:endParaRPr lang="en-US" sz="1400" i="1" noProof="1" smtClean="0">
                <a:latin typeface="Consolas" panose="020B0609020204030204" pitchFamily="49" charset="0"/>
                <a:cs typeface="Consolas" panose="020B0609020204030204" pitchFamily="49" charset="0"/>
              </a:endParaRP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Swap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noProof="1" smtClean="0">
                  <a:latin typeface="Consolas" panose="020B0609020204030204" pitchFamily="49" charset="0"/>
                  <a:cs typeface="Consolas" panose="020B0609020204030204" pitchFamily="49" charset="0"/>
                </a:rPr>
                <a:t>     </a:t>
              </a:r>
              <a:r>
                <a:rPr lang="en-US" sz="1400" i="1" noProof="1" smtClean="0">
                  <a:latin typeface="Consolas" panose="020B0609020204030204" pitchFamily="49" charset="0"/>
                  <a:cs typeface="Consolas" panose="020B0609020204030204" pitchFamily="49" charset="0"/>
                </a:rPr>
                <a:t>Depends </a:t>
              </a:r>
              <a:r>
                <a:rPr lang="en-US" sz="1400" i="1" noProof="1">
                  <a:latin typeface="Consolas" panose="020B0609020204030204" pitchFamily="49" charset="0"/>
                  <a:cs typeface="Consolas" panose="020B0609020204030204" pitchFamily="49" charset="0"/>
                </a:rPr>
                <a:t>=&gt; ((X, V) =&gt; (X, V))</a:t>
              </a:r>
              <a:endParaRPr lang="en-US" sz="1400" i="1" noProof="1" smtClean="0">
                <a:latin typeface="Consolas" panose="020B0609020204030204" pitchFamily="49" charset="0"/>
                <a:cs typeface="Consolas" panose="020B0609020204030204" pitchFamily="49" charset="0"/>
              </a:endParaRP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Call_Add (X, Y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 =&gt;+ (X, Y));</a:t>
              </a: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Call_Swap (X, Y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(X =&gt; Y, Y =&gt; X, V =&gt; V);</a:t>
              </a:r>
            </a:p>
            <a:p>
              <a:pPr>
                <a:spcBef>
                  <a:spcPts val="20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Only_Data_Dependencies;</a:t>
              </a:r>
              <a:endParaRPr lang="en-US" sz="1400" i="0" kern="1200" noProof="1" smtClean="0">
                <a:latin typeface="Consolas" panose="020B0609020204030204" pitchFamily="49" charset="0"/>
                <a:cs typeface="Consolas" panose="020B0609020204030204" pitchFamily="49" charset="0"/>
              </a:endParaRPr>
            </a:p>
          </p:txBody>
        </p:sp>
      </p:grpSp>
      <p:sp>
        <p:nvSpPr>
          <p:cNvPr id="4" name="TextBox 3"/>
          <p:cNvSpPr txBox="1"/>
          <p:nvPr/>
        </p:nvSpPr>
        <p:spPr>
          <a:xfrm>
            <a:off x="6084168" y="2829472"/>
            <a:ext cx="2448272" cy="830997"/>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Synthesized Depends with all outputs depending on all inputs</a:t>
            </a:r>
          </a:p>
        </p:txBody>
      </p:sp>
      <p:sp>
        <p:nvSpPr>
          <p:cNvPr id="5" name="Rectangle 4"/>
          <p:cNvSpPr/>
          <p:nvPr/>
        </p:nvSpPr>
        <p:spPr bwMode="auto">
          <a:xfrm>
            <a:off x="5004048" y="2829472"/>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6" name="Curved Connector 5"/>
          <p:cNvCxnSpPr>
            <a:stCxn id="4" idx="1"/>
            <a:endCxn id="5" idx="3"/>
          </p:cNvCxnSpPr>
          <p:nvPr/>
        </p:nvCxnSpPr>
        <p:spPr bwMode="auto">
          <a:xfrm rot="10800000">
            <a:off x="5148064" y="2901481"/>
            <a:ext cx="936104" cy="343491"/>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7" name="Rectangle 6"/>
          <p:cNvSpPr/>
          <p:nvPr/>
        </p:nvSpPr>
        <p:spPr bwMode="auto">
          <a:xfrm>
            <a:off x="5508104" y="3789040"/>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4" idx="1"/>
            <a:endCxn id="7" idx="3"/>
          </p:cNvCxnSpPr>
          <p:nvPr/>
        </p:nvCxnSpPr>
        <p:spPr bwMode="auto">
          <a:xfrm rot="10800000" flipV="1">
            <a:off x="5652120" y="3244970"/>
            <a:ext cx="432048" cy="61607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963650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Information-Flow Analysis</a:t>
            </a:r>
            <a:endParaRPr lang="en-US" dirty="0"/>
          </a:p>
        </p:txBody>
      </p:sp>
      <p:sp>
        <p:nvSpPr>
          <p:cNvPr id="3" name="Content Placeholder 2"/>
          <p:cNvSpPr>
            <a:spLocks noGrp="1"/>
          </p:cNvSpPr>
          <p:nvPr>
            <p:ph sz="half" idx="10"/>
          </p:nvPr>
        </p:nvSpPr>
        <p:spPr/>
        <p:txBody>
          <a:bodyPr/>
          <a:lstStyle/>
          <a:p>
            <a:r>
              <a:rPr lang="en-US" altLang="fr-FR" dirty="0" smtClean="0"/>
              <a:t>Models information flow through statements</a:t>
            </a:r>
          </a:p>
          <a:p>
            <a:pPr lvl="1"/>
            <a:r>
              <a:rPr lang="en-US" altLang="fr-FR" dirty="0" smtClean="0"/>
              <a:t>From initial values of variables to final values</a:t>
            </a:r>
          </a:p>
          <a:p>
            <a:pPr lvl="1"/>
            <a:r>
              <a:rPr lang="en-US" dirty="0" smtClean="0"/>
              <a:t>Determines which inputs inﬂuence which outputs</a:t>
            </a:r>
          </a:p>
          <a:p>
            <a:r>
              <a:rPr lang="en-US" dirty="0" smtClean="0"/>
              <a:t>Detects unused variables</a:t>
            </a:r>
          </a:p>
          <a:p>
            <a:r>
              <a:rPr lang="en-US" dirty="0" smtClean="0"/>
              <a:t>Detects “ineffective” statements </a:t>
            </a:r>
          </a:p>
          <a:p>
            <a:r>
              <a:rPr lang="en-US" dirty="0" smtClean="0"/>
              <a:t>Checks that the subprogram body refers only to global data explicitly indicated</a:t>
            </a:r>
          </a:p>
          <a:p>
            <a:r>
              <a:rPr lang="en-US" dirty="0" smtClean="0"/>
              <a:t>Checks that parameter values depend only on those objects explicitly indicated</a:t>
            </a:r>
          </a:p>
        </p:txBody>
      </p:sp>
    </p:spTree>
    <p:extLst>
      <p:ext uri="{BB962C8B-B14F-4D97-AF65-F5344CB8AC3E}">
        <p14:creationId xmlns:p14="http://schemas.microsoft.com/office/powerpoint/2010/main" val="32531887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Only Depends Contracts Specified</a:t>
            </a:r>
            <a:endParaRPr lang="en-US" dirty="0"/>
          </a:p>
        </p:txBody>
      </p:sp>
      <p:sp>
        <p:nvSpPr>
          <p:cNvPr id="3" name="Content Placeholder 2"/>
          <p:cNvSpPr>
            <a:spLocks noGrp="1"/>
          </p:cNvSpPr>
          <p:nvPr>
            <p:ph sz="half" idx="10"/>
          </p:nvPr>
        </p:nvSpPr>
        <p:spPr>
          <a:xfrm>
            <a:off x="685800" y="1143000"/>
            <a:ext cx="8035131" cy="1709936"/>
          </a:xfrm>
        </p:spPr>
        <p:txBody>
          <a:bodyPr/>
          <a:lstStyle/>
          <a:p>
            <a:r>
              <a:rPr lang="en-US" dirty="0" smtClean="0"/>
              <a:t>No Global contract</a:t>
            </a:r>
          </a:p>
          <a:p>
            <a:r>
              <a:rPr lang="en-US" dirty="0" smtClean="0"/>
              <a:t>Synthesizes </a:t>
            </a:r>
            <a:r>
              <a:rPr lang="en-US" dirty="0"/>
              <a:t>a</a:t>
            </a:r>
            <a:r>
              <a:rPr lang="en-US" kern="1200" dirty="0" smtClean="0">
                <a:solidFill>
                  <a:schemeClr val="dk1"/>
                </a:solidFill>
              </a:rPr>
              <a:t> </a:t>
            </a:r>
            <a:r>
              <a:rPr lang="en-US" kern="1200" dirty="0">
                <a:solidFill>
                  <a:schemeClr val="dk1"/>
                </a:solidFill>
              </a:rPr>
              <a:t>Global </a:t>
            </a:r>
            <a:r>
              <a:rPr lang="en-US" kern="1200" dirty="0" smtClean="0">
                <a:solidFill>
                  <a:schemeClr val="dk1"/>
                </a:solidFill>
              </a:rPr>
              <a:t>contract compatible with content </a:t>
            </a:r>
            <a:r>
              <a:rPr lang="en-US" kern="1200" dirty="0">
                <a:solidFill>
                  <a:schemeClr val="dk1"/>
                </a:solidFill>
              </a:rPr>
              <a:t>of the Depends </a:t>
            </a:r>
            <a:r>
              <a:rPr lang="en-US" kern="1200" dirty="0" smtClean="0">
                <a:solidFill>
                  <a:schemeClr val="dk1"/>
                </a:solidFill>
              </a:rPr>
              <a:t>contract</a:t>
            </a:r>
            <a:endParaRPr lang="en-US" kern="1200" dirty="0">
              <a:solidFill>
                <a:schemeClr val="dk1"/>
              </a:solidFill>
            </a:endParaRPr>
          </a:p>
          <a:p>
            <a:endParaRPr lang="en-US" dirty="0"/>
          </a:p>
        </p:txBody>
      </p:sp>
      <p:grpSp>
        <p:nvGrpSpPr>
          <p:cNvPr id="21" name="Group 20"/>
          <p:cNvGrpSpPr/>
          <p:nvPr/>
        </p:nvGrpSpPr>
        <p:grpSpPr>
          <a:xfrm>
            <a:off x="971600" y="2708920"/>
            <a:ext cx="5253361" cy="4047262"/>
            <a:chOff x="971600" y="2708920"/>
            <a:chExt cx="5253361" cy="4047262"/>
          </a:xfrm>
        </p:grpSpPr>
        <p:sp>
          <p:nvSpPr>
            <p:cNvPr id="19" name="Double Wave 18"/>
            <p:cNvSpPr/>
            <p:nvPr/>
          </p:nvSpPr>
          <p:spPr bwMode="auto">
            <a:xfrm>
              <a:off x="2682628" y="4880567"/>
              <a:ext cx="216024"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0" name="Double Wave 19"/>
            <p:cNvSpPr/>
            <p:nvPr/>
          </p:nvSpPr>
          <p:spPr bwMode="auto">
            <a:xfrm>
              <a:off x="3930613" y="4880567"/>
              <a:ext cx="216024"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7" name="Double Wave 16"/>
            <p:cNvSpPr/>
            <p:nvPr/>
          </p:nvSpPr>
          <p:spPr bwMode="auto">
            <a:xfrm>
              <a:off x="2699792" y="4005064"/>
              <a:ext cx="216024"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8" name="Double Wave 17"/>
            <p:cNvSpPr/>
            <p:nvPr/>
          </p:nvSpPr>
          <p:spPr bwMode="auto">
            <a:xfrm>
              <a:off x="3059832" y="4005064"/>
              <a:ext cx="216024"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Double Wave 6"/>
            <p:cNvSpPr/>
            <p:nvPr/>
          </p:nvSpPr>
          <p:spPr bwMode="auto">
            <a:xfrm>
              <a:off x="1475656" y="3717032"/>
              <a:ext cx="2376264" cy="288032"/>
            </a:xfrm>
            <a:prstGeom prst="doubleWave">
              <a:avLst/>
            </a:prstGeom>
            <a:solidFill>
              <a:schemeClr val="accent6">
                <a:lumMod val="20000"/>
                <a:lumOff val="8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8" name="Double Wave 7"/>
            <p:cNvSpPr/>
            <p:nvPr/>
          </p:nvSpPr>
          <p:spPr bwMode="auto">
            <a:xfrm>
              <a:off x="1499200" y="4581128"/>
              <a:ext cx="2376264" cy="288032"/>
            </a:xfrm>
            <a:prstGeom prst="doubleWave">
              <a:avLst/>
            </a:prstGeom>
            <a:solidFill>
              <a:schemeClr val="accent6">
                <a:lumMod val="20000"/>
                <a:lumOff val="8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6" name="TextBox 5"/>
            <p:cNvSpPr txBox="1"/>
            <p:nvPr/>
          </p:nvSpPr>
          <p:spPr>
            <a:xfrm>
              <a:off x="971600" y="2708920"/>
              <a:ext cx="5253361" cy="4047262"/>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Only_Flow_Dependencies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SPARK_Mode </a:t>
              </a: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Integer;</a:t>
              </a:r>
            </a:p>
            <a:p>
              <a:pPr>
                <a:spcBef>
                  <a:spcPts val="12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Add (X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Global =&gt; (In_Out =&gt; V</a:t>
              </a:r>
              <a:r>
                <a:rPr lang="en-US" sz="1400" i="1"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 =&gt;+ X);</a:t>
              </a:r>
              <a:endParaRPr lang="en-US" sz="1400" i="1"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Swap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noProof="1" smtClean="0">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Global =&gt; (In_Out =&gt; V</a:t>
              </a:r>
              <a:r>
                <a:rPr lang="en-US" sz="1400" i="1"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 =&gt; X, X =&gt; V);</a:t>
              </a:r>
              <a:endParaRPr lang="en-US" sz="1400" i="1" noProof="1" smtClean="0">
                <a:latin typeface="Consolas" panose="020B0609020204030204" pitchFamily="49" charset="0"/>
                <a:cs typeface="Consolas" panose="020B0609020204030204" pitchFamily="49" charset="0"/>
              </a:endParaRP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Call_Add (X, Y : Integer)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Call_Swap (X, Y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Only_Flow_Dependencies;</a:t>
              </a:r>
              <a:endParaRPr lang="en-US" sz="1400" noProof="1">
                <a:latin typeface="Consolas" panose="020B0609020204030204" pitchFamily="49" charset="0"/>
                <a:cs typeface="Consolas" panose="020B0609020204030204" pitchFamily="49" charset="0"/>
              </a:endParaRPr>
            </a:p>
          </p:txBody>
        </p:sp>
      </p:grpSp>
      <p:sp>
        <p:nvSpPr>
          <p:cNvPr id="9" name="TextBox 8"/>
          <p:cNvSpPr txBox="1"/>
          <p:nvPr/>
        </p:nvSpPr>
        <p:spPr>
          <a:xfrm>
            <a:off x="6588224" y="3837268"/>
            <a:ext cx="2132707" cy="830997"/>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Synthesized Global contracts based on Depends</a:t>
            </a:r>
          </a:p>
        </p:txBody>
      </p:sp>
      <p:sp>
        <p:nvSpPr>
          <p:cNvPr id="10" name="Rectangle 9"/>
          <p:cNvSpPr/>
          <p:nvPr/>
        </p:nvSpPr>
        <p:spPr bwMode="auto">
          <a:xfrm>
            <a:off x="5508104" y="3837268"/>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9" idx="1"/>
            <a:endCxn id="10" idx="3"/>
          </p:cNvCxnSpPr>
          <p:nvPr/>
        </p:nvCxnSpPr>
        <p:spPr bwMode="auto">
          <a:xfrm rot="10800000">
            <a:off x="5652120" y="3909277"/>
            <a:ext cx="936104" cy="343491"/>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2" name="Rectangle 11"/>
          <p:cNvSpPr/>
          <p:nvPr/>
        </p:nvSpPr>
        <p:spPr bwMode="auto">
          <a:xfrm>
            <a:off x="6012160" y="4796836"/>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9" idx="1"/>
            <a:endCxn id="12" idx="3"/>
          </p:cNvCxnSpPr>
          <p:nvPr/>
        </p:nvCxnSpPr>
        <p:spPr bwMode="auto">
          <a:xfrm rot="10800000" flipV="1">
            <a:off x="6156176" y="4252766"/>
            <a:ext cx="432048" cy="61607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5859424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533400"/>
          </a:xfrm>
        </p:spPr>
        <p:txBody>
          <a:bodyPr/>
          <a:lstStyle/>
          <a:p>
            <a:r>
              <a:rPr lang="en-US" dirty="0" smtClean="0"/>
              <a:t>Synthesis When Neither Contract Specified</a:t>
            </a:r>
            <a:endParaRPr lang="en-US" dirty="0"/>
          </a:p>
        </p:txBody>
      </p:sp>
      <p:sp>
        <p:nvSpPr>
          <p:cNvPr id="3" name="Content Placeholder 2"/>
          <p:cNvSpPr>
            <a:spLocks noGrp="1"/>
          </p:cNvSpPr>
          <p:nvPr>
            <p:ph sz="half" idx="10"/>
          </p:nvPr>
        </p:nvSpPr>
        <p:spPr/>
        <p:txBody>
          <a:bodyPr/>
          <a:lstStyle/>
          <a:p>
            <a:pPr marL="457200" indent="-457200">
              <a:buFont typeface="+mj-lt"/>
              <a:buAutoNum type="arabicPeriod"/>
            </a:pPr>
            <a:r>
              <a:rPr lang="en-US" dirty="0" smtClean="0"/>
              <a:t>A </a:t>
            </a:r>
            <a:r>
              <a:rPr lang="en-US" dirty="0"/>
              <a:t>Global </a:t>
            </a:r>
            <a:r>
              <a:rPr lang="en-US" dirty="0" smtClean="0"/>
              <a:t>contract deduced </a:t>
            </a:r>
            <a:r>
              <a:rPr lang="en-US" dirty="0"/>
              <a:t>from subprogram </a:t>
            </a:r>
            <a:r>
              <a:rPr lang="en-US" dirty="0" smtClean="0"/>
              <a:t>body</a:t>
            </a:r>
            <a:endParaRPr lang="en-US" dirty="0"/>
          </a:p>
          <a:p>
            <a:pPr marL="457200" indent="-457200">
              <a:buFont typeface="+mj-lt"/>
              <a:buAutoNum type="arabicPeriod"/>
            </a:pPr>
            <a:r>
              <a:rPr lang="en-US" dirty="0"/>
              <a:t>A Depends </a:t>
            </a:r>
            <a:r>
              <a:rPr lang="en-US" dirty="0" smtClean="0"/>
              <a:t>contract </a:t>
            </a:r>
            <a:r>
              <a:rPr lang="en-US" dirty="0"/>
              <a:t>based on that generated Global</a:t>
            </a:r>
          </a:p>
          <a:p>
            <a:r>
              <a:rPr lang="en-US" b="1" dirty="0" smtClean="0"/>
              <a:t>Precise</a:t>
            </a:r>
            <a:r>
              <a:rPr lang="en-US" dirty="0" smtClean="0"/>
              <a:t> because based on actual body</a:t>
            </a:r>
          </a:p>
          <a:p>
            <a:pPr lvl="1"/>
            <a:r>
              <a:rPr lang="en-US" dirty="0" smtClean="0"/>
              <a:t>Uses path-sensitive flow analysis to track data flows in the subprogram body</a:t>
            </a:r>
          </a:p>
          <a:p>
            <a:r>
              <a:rPr lang="en-US" dirty="0" smtClean="0"/>
              <a:t>The above is for code in SPARK </a:t>
            </a:r>
          </a:p>
          <a:p>
            <a:pPr lvl="1"/>
            <a:r>
              <a:rPr lang="en-US" dirty="0" smtClean="0"/>
              <a:t>(When code is not in SPARK will be covered momentarily)</a:t>
            </a:r>
          </a:p>
        </p:txBody>
      </p:sp>
    </p:spTree>
    <p:extLst>
      <p:ext uri="{BB962C8B-B14F-4D97-AF65-F5344CB8AC3E}">
        <p14:creationId xmlns:p14="http://schemas.microsoft.com/office/powerpoint/2010/main" val="24015203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ouble Wave 11"/>
          <p:cNvSpPr/>
          <p:nvPr/>
        </p:nvSpPr>
        <p:spPr bwMode="auto">
          <a:xfrm>
            <a:off x="685800" y="1259033"/>
            <a:ext cx="990600" cy="20746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Example When Neither Given, In SPARK</a:t>
            </a:r>
            <a:endParaRPr lang="en-US" dirty="0"/>
          </a:p>
        </p:txBody>
      </p:sp>
      <p:grpSp>
        <p:nvGrpSpPr>
          <p:cNvPr id="3" name="Group 2"/>
          <p:cNvGrpSpPr/>
          <p:nvPr/>
        </p:nvGrpSpPr>
        <p:grpSpPr>
          <a:xfrm>
            <a:off x="4961072" y="1544012"/>
            <a:ext cx="3166251" cy="2893100"/>
            <a:chOff x="4961072" y="1544012"/>
            <a:chExt cx="3166251" cy="2893100"/>
          </a:xfrm>
        </p:grpSpPr>
        <p:grpSp>
          <p:nvGrpSpPr>
            <p:cNvPr id="8" name="Group 7"/>
            <p:cNvGrpSpPr/>
            <p:nvPr/>
          </p:nvGrpSpPr>
          <p:grpSpPr>
            <a:xfrm>
              <a:off x="5465128" y="2459944"/>
              <a:ext cx="2520280" cy="668244"/>
              <a:chOff x="5364088" y="2832764"/>
              <a:chExt cx="2520280" cy="668244"/>
            </a:xfrm>
            <a:solidFill>
              <a:schemeClr val="accent6">
                <a:lumMod val="20000"/>
                <a:lumOff val="80000"/>
              </a:schemeClr>
            </a:solidFill>
          </p:grpSpPr>
          <p:sp>
            <p:nvSpPr>
              <p:cNvPr id="6" name="Double Wave 5"/>
              <p:cNvSpPr/>
              <p:nvPr/>
            </p:nvSpPr>
            <p:spPr bwMode="auto">
              <a:xfrm>
                <a:off x="5364088" y="2996952"/>
                <a:ext cx="2520280" cy="504056"/>
              </a:xfrm>
              <a:prstGeom prst="doubleWave">
                <a:avLst/>
              </a:prstGeom>
              <a:grp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Double Wave 6"/>
              <p:cNvSpPr/>
              <p:nvPr/>
            </p:nvSpPr>
            <p:spPr bwMode="auto">
              <a:xfrm>
                <a:off x="7308304" y="2832764"/>
                <a:ext cx="432048" cy="228804"/>
              </a:xfrm>
              <a:prstGeom prst="doubleWave">
                <a:avLst/>
              </a:prstGeom>
              <a:grp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grpSp>
        <p:sp>
          <p:nvSpPr>
            <p:cNvPr id="4" name="TextBox 3"/>
            <p:cNvSpPr txBox="1"/>
            <p:nvPr/>
          </p:nvSpPr>
          <p:spPr>
            <a:xfrm>
              <a:off x="4961072" y="1544012"/>
              <a:ext cx="3166251" cy="2893100"/>
            </a:xfrm>
            <a:prstGeom prst="rect">
              <a:avLst/>
            </a:prstGeom>
            <a:noFill/>
            <a:ln>
              <a:no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Gen_Global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p>
            <a:p>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 </a:t>
              </a:r>
              <a:r>
                <a:rPr lang="en-US" sz="1400" i="1" noProof="1" smtClean="0">
                  <a:latin typeface="Consolas" panose="020B0609020204030204" pitchFamily="49" charset="0"/>
                  <a:cs typeface="Consolas" panose="020B0609020204030204" pitchFamily="49" charset="0"/>
                </a:rPr>
                <a:t>with</a:t>
              </a:r>
            </a:p>
            <a:p>
              <a:r>
                <a:rPr lang="en-US" sz="1400" i="1" noProof="1" smtClean="0">
                  <a:latin typeface="Consolas" panose="020B0609020204030204" pitchFamily="49" charset="0"/>
                  <a:cs typeface="Consolas" panose="020B0609020204030204" pitchFamily="49" charset="0"/>
                </a:rPr>
                <a:t>     Global  </a:t>
              </a:r>
              <a:r>
                <a:rPr lang="en-US" sz="1400" i="1" noProof="1">
                  <a:latin typeface="Consolas" panose="020B0609020204030204" pitchFamily="49" charset="0"/>
                  <a:cs typeface="Consolas" panose="020B0609020204030204" pitchFamily="49" charset="0"/>
                </a:rPr>
                <a:t>=&gt; (Output =&gt; V),</a:t>
              </a:r>
            </a:p>
            <a:p>
              <a:r>
                <a:rPr lang="en-US" sz="1400" i="1" noProof="1" smtClean="0">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Depends =&gt; (V =&gt; null</a:t>
              </a:r>
              <a:r>
                <a:rPr lang="en-US" sz="1400" i="1"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Do_Nothing;</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Set_Global_Twice;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Gen_Global;</a:t>
              </a:r>
              <a:endParaRPr lang="en-US" sz="1400" i="0" kern="1200" noProof="1" smtClean="0">
                <a:latin typeface="Consolas" panose="020B0609020204030204" pitchFamily="49" charset="0"/>
                <a:cs typeface="Consolas" panose="020B0609020204030204" pitchFamily="49" charset="0"/>
              </a:endParaRPr>
            </a:p>
          </p:txBody>
        </p:sp>
      </p:grpSp>
      <p:sp>
        <p:nvSpPr>
          <p:cNvPr id="5" name="TextBox 4"/>
          <p:cNvSpPr txBox="1"/>
          <p:nvPr/>
        </p:nvSpPr>
        <p:spPr>
          <a:xfrm>
            <a:off x="395536" y="980728"/>
            <a:ext cx="3365024" cy="5478423"/>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Gen_Global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p>
          <a:p>
            <a:endParaRPr lang="en-US" sz="1400" b="1"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Boolean;</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True;</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Set_Global;</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Do_Nothing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null</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Do_Nothing;</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Set_Global_Twice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Set_Global;</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Set_Global;</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Set_Global_Twice;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Gen_Global;</a:t>
            </a:r>
            <a:endParaRPr lang="en-US" sz="1400" i="0" kern="1200" noProof="1" smtClean="0">
              <a:latin typeface="Consolas" panose="020B0609020204030204" pitchFamily="49" charset="0"/>
              <a:cs typeface="Consolas" panose="020B0609020204030204" pitchFamily="49" charset="0"/>
            </a:endParaRPr>
          </a:p>
        </p:txBody>
      </p:sp>
      <p:sp>
        <p:nvSpPr>
          <p:cNvPr id="9" name="TextBox 8"/>
          <p:cNvSpPr txBox="1"/>
          <p:nvPr/>
        </p:nvSpPr>
        <p:spPr>
          <a:xfrm>
            <a:off x="5292080" y="5096533"/>
            <a:ext cx="2835243" cy="830997"/>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Precise synthesized contracts based on SPARK subprogram body</a:t>
            </a:r>
          </a:p>
        </p:txBody>
      </p:sp>
      <p:sp>
        <p:nvSpPr>
          <p:cNvPr id="10" name="Notched Right Arrow 9"/>
          <p:cNvSpPr/>
          <p:nvPr/>
        </p:nvSpPr>
        <p:spPr bwMode="auto">
          <a:xfrm>
            <a:off x="2483768" y="2590800"/>
            <a:ext cx="2447541" cy="537052"/>
          </a:xfrm>
          <a:prstGeom prst="notchedRightArrow">
            <a:avLst>
              <a:gd name="adj1" fmla="val 65801"/>
              <a:gd name="adj2" fmla="val 50000"/>
            </a:avLst>
          </a:prstGeom>
          <a:gradFill flip="none" rotWithShape="1">
            <a:gsLst>
              <a:gs pos="0">
                <a:schemeClr val="tx2">
                  <a:lumMod val="50000"/>
                  <a:lumOff val="50000"/>
                </a:schemeClr>
              </a:gs>
              <a:gs pos="55000">
                <a:schemeClr val="accent1">
                  <a:lumMod val="45000"/>
                  <a:lumOff val="55000"/>
                </a:schemeClr>
              </a:gs>
              <a:gs pos="77000">
                <a:schemeClr val="tx2">
                  <a:lumMod val="50000"/>
                  <a:lumOff val="50000"/>
                </a:schemeClr>
              </a:gs>
              <a:gs pos="100000">
                <a:schemeClr val="accent1">
                  <a:lumMod val="30000"/>
                  <a:lumOff val="70000"/>
                </a:schemeClr>
              </a:gs>
            </a:gsLst>
            <a:lin ang="2700000" scaled="1"/>
            <a:tileRect/>
          </a:gradFill>
          <a:ln w="9525"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rtlCol="0" anchor="ctr"/>
          <a:lstStyle/>
          <a:p>
            <a:pPr algn="ctr"/>
            <a:endParaRPr lang="en-US"/>
          </a:p>
        </p:txBody>
      </p:sp>
      <p:sp>
        <p:nvSpPr>
          <p:cNvPr id="11" name="TextBox 10"/>
          <p:cNvSpPr txBox="1"/>
          <p:nvPr/>
        </p:nvSpPr>
        <p:spPr>
          <a:xfrm>
            <a:off x="8172400" y="2698793"/>
            <a:ext cx="662361" cy="307777"/>
          </a:xfrm>
          <a:prstGeom prst="rect">
            <a:avLst/>
          </a:prstGeom>
          <a:solidFill>
            <a:schemeClr val="accent6">
              <a:lumMod val="40000"/>
              <a:lumOff val="60000"/>
            </a:schemeClr>
          </a:solidFill>
          <a:ln>
            <a:solidFill>
              <a:schemeClr val="accent1"/>
            </a:solidFill>
          </a:ln>
          <a:effectLst>
            <a:outerShdw blurRad="50800" dist="38100" dir="2700000" algn="tl" rotWithShape="0">
              <a:prstClr val="black">
                <a:alpha val="40000"/>
              </a:prstClr>
            </a:outerShdw>
          </a:effectLst>
        </p:spPr>
        <p:txBody>
          <a:bodyPr wrap="none" rtlCol="0">
            <a:spAutoFit/>
          </a:bodyPr>
          <a:lstStyle/>
          <a:p>
            <a:r>
              <a:rPr lang="en-US" sz="1400" i="0" kern="1200" dirty="0" smtClean="0"/>
              <a:t>“As If”</a:t>
            </a:r>
          </a:p>
        </p:txBody>
      </p:sp>
    </p:spTree>
    <p:extLst>
      <p:ext uri="{BB962C8B-B14F-4D97-AF65-F5344CB8AC3E}">
        <p14:creationId xmlns:p14="http://schemas.microsoft.com/office/powerpoint/2010/main" val="32955769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Synthesis </a:t>
            </a:r>
            <a:r>
              <a:rPr lang="en-US" dirty="0" smtClean="0"/>
              <a:t>When The Body Is Not In SPARK</a:t>
            </a:r>
            <a:endParaRPr lang="en-US" dirty="0"/>
          </a:p>
        </p:txBody>
      </p:sp>
      <p:sp>
        <p:nvSpPr>
          <p:cNvPr id="3" name="Content Placeholder 2"/>
          <p:cNvSpPr>
            <a:spLocks noGrp="1"/>
          </p:cNvSpPr>
          <p:nvPr>
            <p:ph sz="half" idx="10"/>
          </p:nvPr>
        </p:nvSpPr>
        <p:spPr/>
        <p:txBody>
          <a:bodyPr/>
          <a:lstStyle/>
          <a:p>
            <a:r>
              <a:rPr lang="en-US" dirty="0" smtClean="0"/>
              <a:t>“Coarse” data and flow contracts computed, based on body content</a:t>
            </a:r>
          </a:p>
          <a:p>
            <a:r>
              <a:rPr lang="en-US" dirty="0" smtClean="0"/>
              <a:t>A </a:t>
            </a:r>
            <a:r>
              <a:rPr lang="en-US" dirty="0"/>
              <a:t>variable </a:t>
            </a:r>
            <a:r>
              <a:rPr lang="en-US" dirty="0" smtClean="0"/>
              <a:t>written </a:t>
            </a:r>
            <a:r>
              <a:rPr lang="en-US" dirty="0"/>
              <a:t>in </a:t>
            </a:r>
            <a:r>
              <a:rPr lang="en-US" dirty="0" smtClean="0"/>
              <a:t>the body </a:t>
            </a:r>
            <a:r>
              <a:rPr lang="en-US" dirty="0"/>
              <a:t>is considered both an input and an output </a:t>
            </a:r>
            <a:endParaRPr lang="en-US" dirty="0" smtClean="0"/>
          </a:p>
          <a:p>
            <a:r>
              <a:rPr lang="en-US" dirty="0" smtClean="0"/>
              <a:t>A variable only </a:t>
            </a:r>
            <a:r>
              <a:rPr lang="en-US" dirty="0"/>
              <a:t>read </a:t>
            </a:r>
            <a:r>
              <a:rPr lang="en-US" dirty="0" smtClean="0"/>
              <a:t>is </a:t>
            </a:r>
            <a:r>
              <a:rPr lang="en-US" dirty="0"/>
              <a:t>considered an input </a:t>
            </a:r>
            <a:endParaRPr lang="en-US" dirty="0" smtClean="0"/>
          </a:p>
          <a:p>
            <a:r>
              <a:rPr lang="en-US" dirty="0" smtClean="0"/>
              <a:t>All </a:t>
            </a:r>
            <a:r>
              <a:rPr lang="en-US" dirty="0"/>
              <a:t>outputs are considered to </a:t>
            </a:r>
            <a:r>
              <a:rPr lang="en-US" dirty="0" smtClean="0"/>
              <a:t>depend </a:t>
            </a:r>
            <a:r>
              <a:rPr lang="en-US" dirty="0"/>
              <a:t>on all </a:t>
            </a:r>
            <a:r>
              <a:rPr lang="en-US" dirty="0" smtClean="0"/>
              <a:t>inputs</a:t>
            </a:r>
          </a:p>
          <a:p>
            <a:endParaRPr lang="en-US" dirty="0"/>
          </a:p>
        </p:txBody>
      </p:sp>
    </p:spTree>
    <p:extLst>
      <p:ext uri="{BB962C8B-B14F-4D97-AF65-F5344CB8AC3E}">
        <p14:creationId xmlns:p14="http://schemas.microsoft.com/office/powerpoint/2010/main" val="5946548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When Neither Given, </a:t>
            </a:r>
            <a:r>
              <a:rPr lang="en-US" dirty="0" smtClean="0"/>
              <a:t>In </a:t>
            </a:r>
            <a:r>
              <a:rPr lang="en-US" dirty="0" smtClean="0">
                <a:solidFill>
                  <a:srgbClr val="FF0000"/>
                </a:solidFill>
              </a:rPr>
              <a:t>Ada</a:t>
            </a:r>
            <a:endParaRPr lang="en-US" dirty="0">
              <a:solidFill>
                <a:srgbClr val="FF0000"/>
              </a:solidFill>
            </a:endParaRPr>
          </a:p>
        </p:txBody>
      </p:sp>
      <p:grpSp>
        <p:nvGrpSpPr>
          <p:cNvPr id="4" name="Group 3"/>
          <p:cNvGrpSpPr/>
          <p:nvPr/>
        </p:nvGrpSpPr>
        <p:grpSpPr>
          <a:xfrm>
            <a:off x="4961072" y="1760036"/>
            <a:ext cx="3166251" cy="2893100"/>
            <a:chOff x="4961072" y="1544012"/>
            <a:chExt cx="3166251" cy="2893100"/>
          </a:xfrm>
        </p:grpSpPr>
        <p:grpSp>
          <p:nvGrpSpPr>
            <p:cNvPr id="5" name="Group 4"/>
            <p:cNvGrpSpPr/>
            <p:nvPr/>
          </p:nvGrpSpPr>
          <p:grpSpPr>
            <a:xfrm>
              <a:off x="5465128" y="2459944"/>
              <a:ext cx="2520280" cy="668244"/>
              <a:chOff x="5364088" y="2832764"/>
              <a:chExt cx="2520280" cy="668244"/>
            </a:xfrm>
            <a:solidFill>
              <a:schemeClr val="accent6">
                <a:lumMod val="20000"/>
                <a:lumOff val="80000"/>
              </a:schemeClr>
            </a:solidFill>
          </p:grpSpPr>
          <p:sp>
            <p:nvSpPr>
              <p:cNvPr id="7" name="Double Wave 6"/>
              <p:cNvSpPr/>
              <p:nvPr/>
            </p:nvSpPr>
            <p:spPr bwMode="auto">
              <a:xfrm>
                <a:off x="5364088" y="2996952"/>
                <a:ext cx="2520280" cy="504056"/>
              </a:xfrm>
              <a:prstGeom prst="doubleWave">
                <a:avLst/>
              </a:prstGeom>
              <a:grp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Double Wave 7"/>
              <p:cNvSpPr/>
              <p:nvPr/>
            </p:nvSpPr>
            <p:spPr bwMode="auto">
              <a:xfrm>
                <a:off x="7308304" y="2832764"/>
                <a:ext cx="432048" cy="228804"/>
              </a:xfrm>
              <a:prstGeom prst="doubleWave">
                <a:avLst/>
              </a:prstGeom>
              <a:grp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grpSp>
        <p:sp>
          <p:nvSpPr>
            <p:cNvPr id="6" name="TextBox 5"/>
            <p:cNvSpPr txBox="1"/>
            <p:nvPr/>
          </p:nvSpPr>
          <p:spPr>
            <a:xfrm>
              <a:off x="4961072" y="1544012"/>
              <a:ext cx="3166251" cy="2893100"/>
            </a:xfrm>
            <a:prstGeom prst="rect">
              <a:avLst/>
            </a:prstGeom>
            <a:noFill/>
            <a:ln>
              <a:no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Gen_Global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p>
            <a:p>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 </a:t>
              </a:r>
              <a:r>
                <a:rPr lang="en-US" sz="1400" i="1" noProof="1" smtClean="0">
                  <a:latin typeface="Consolas" panose="020B0609020204030204" pitchFamily="49" charset="0"/>
                  <a:cs typeface="Consolas" panose="020B0609020204030204" pitchFamily="49" charset="0"/>
                </a:rPr>
                <a:t>with</a:t>
              </a:r>
            </a:p>
            <a:p>
              <a:r>
                <a:rPr lang="en-US" sz="1400" i="1" noProof="1" smtClean="0">
                  <a:latin typeface="Consolas" panose="020B0609020204030204" pitchFamily="49" charset="0"/>
                  <a:cs typeface="Consolas" panose="020B0609020204030204" pitchFamily="49" charset="0"/>
                </a:rPr>
                <a:t>     Global  </a:t>
              </a:r>
              <a:r>
                <a:rPr lang="en-US" sz="1400" i="1" noProof="1">
                  <a:latin typeface="Consolas" panose="020B0609020204030204" pitchFamily="49" charset="0"/>
                  <a:cs typeface="Consolas" panose="020B0609020204030204" pitchFamily="49" charset="0"/>
                </a:rPr>
                <a:t>=&gt; </a:t>
              </a:r>
              <a:r>
                <a:rPr lang="en-US" sz="1400" i="1" noProof="1" smtClean="0">
                  <a:latin typeface="Consolas" panose="020B0609020204030204" pitchFamily="49" charset="0"/>
                  <a:cs typeface="Consolas" panose="020B0609020204030204" pitchFamily="49" charset="0"/>
                </a:rPr>
                <a:t>(</a:t>
              </a:r>
              <a:r>
                <a:rPr lang="en-US" sz="1400" b="1" i="1" noProof="1" smtClean="0">
                  <a:solidFill>
                    <a:srgbClr val="FF0000"/>
                  </a:solidFill>
                  <a:latin typeface="Consolas" panose="020B0609020204030204" pitchFamily="49" charset="0"/>
                  <a:cs typeface="Consolas" panose="020B0609020204030204" pitchFamily="49" charset="0"/>
                </a:rPr>
                <a:t>In_Out</a:t>
              </a:r>
              <a:r>
                <a:rPr lang="en-US" sz="1400" i="1" noProof="1" smtClean="0">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=&gt; V),</a:t>
              </a:r>
            </a:p>
            <a:p>
              <a:r>
                <a:rPr lang="en-US" sz="1400" i="1" noProof="1" smtClean="0">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Depends =&gt; (V =&gt; </a:t>
              </a:r>
              <a:r>
                <a:rPr lang="en-US" sz="1400" b="1" i="1" noProof="1" smtClean="0">
                  <a:solidFill>
                    <a:srgbClr val="FF0000"/>
                  </a:solidFill>
                  <a:latin typeface="Consolas" panose="020B0609020204030204" pitchFamily="49" charset="0"/>
                  <a:cs typeface="Consolas" panose="020B0609020204030204" pitchFamily="49" charset="0"/>
                </a:rPr>
                <a:t>V</a:t>
              </a:r>
              <a:r>
                <a:rPr lang="en-US" sz="1400" i="1"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Do_Nothing;</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Set_Global_Twice;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Gen_Global;</a:t>
              </a:r>
              <a:endParaRPr lang="en-US" sz="1400" i="0" kern="1200" noProof="1" smtClean="0">
                <a:latin typeface="Consolas" panose="020B0609020204030204" pitchFamily="49" charset="0"/>
                <a:cs typeface="Consolas" panose="020B0609020204030204" pitchFamily="49" charset="0"/>
              </a:endParaRPr>
            </a:p>
          </p:txBody>
        </p:sp>
      </p:grpSp>
      <p:grpSp>
        <p:nvGrpSpPr>
          <p:cNvPr id="12" name="Group 11"/>
          <p:cNvGrpSpPr/>
          <p:nvPr/>
        </p:nvGrpSpPr>
        <p:grpSpPr>
          <a:xfrm>
            <a:off x="395536" y="836712"/>
            <a:ext cx="3365024" cy="5632311"/>
            <a:chOff x="395536" y="836712"/>
            <a:chExt cx="3365024" cy="5632311"/>
          </a:xfrm>
        </p:grpSpPr>
        <p:sp>
          <p:nvSpPr>
            <p:cNvPr id="3" name="Wave 2"/>
            <p:cNvSpPr/>
            <p:nvPr/>
          </p:nvSpPr>
          <p:spPr bwMode="auto">
            <a:xfrm>
              <a:off x="971600" y="2372087"/>
              <a:ext cx="1728192" cy="241619"/>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TextBox 8"/>
            <p:cNvSpPr txBox="1"/>
            <p:nvPr/>
          </p:nvSpPr>
          <p:spPr>
            <a:xfrm>
              <a:off x="395536" y="836712"/>
              <a:ext cx="3365024" cy="5632311"/>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Gen_Global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p>
            <a:p>
              <a:endParaRPr lang="en-US" sz="1400" b="1"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Boolean;</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 with </a:t>
              </a:r>
            </a:p>
            <a:p>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SPARK_Mode =&gt; Off </a:t>
              </a:r>
            </a:p>
            <a:p>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True;</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Set_Global;</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Do_Nothing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null</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Do_Nothing;</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Set_Global_Twice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Set_Global;</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Set_Global;</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Set_Global_Twice;</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Gen_Global;</a:t>
              </a:r>
              <a:endParaRPr lang="en-US" sz="1400" i="0" kern="1200" noProof="1" smtClean="0">
                <a:latin typeface="Consolas" panose="020B0609020204030204" pitchFamily="49" charset="0"/>
                <a:cs typeface="Consolas" panose="020B0609020204030204" pitchFamily="49" charset="0"/>
              </a:endParaRPr>
            </a:p>
          </p:txBody>
        </p:sp>
      </p:grpSp>
      <p:sp>
        <p:nvSpPr>
          <p:cNvPr id="10" name="TextBox 9"/>
          <p:cNvSpPr txBox="1"/>
          <p:nvPr/>
        </p:nvSpPr>
        <p:spPr>
          <a:xfrm>
            <a:off x="5224151" y="5569068"/>
            <a:ext cx="2740914" cy="830997"/>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Less precise synthesized contracts based on Ada subprogram body</a:t>
            </a:r>
          </a:p>
        </p:txBody>
      </p:sp>
      <p:sp>
        <p:nvSpPr>
          <p:cNvPr id="11" name="Notched Right Arrow 10"/>
          <p:cNvSpPr/>
          <p:nvPr/>
        </p:nvSpPr>
        <p:spPr bwMode="auto">
          <a:xfrm>
            <a:off x="2513531" y="2840156"/>
            <a:ext cx="2447541" cy="529616"/>
          </a:xfrm>
          <a:prstGeom prst="notchedRightArrow">
            <a:avLst>
              <a:gd name="adj1" fmla="val 65801"/>
              <a:gd name="adj2" fmla="val 50000"/>
            </a:avLst>
          </a:prstGeom>
          <a:gradFill flip="none" rotWithShape="1">
            <a:gsLst>
              <a:gs pos="0">
                <a:schemeClr val="tx2">
                  <a:lumMod val="50000"/>
                  <a:lumOff val="50000"/>
                </a:schemeClr>
              </a:gs>
              <a:gs pos="55000">
                <a:schemeClr val="accent1">
                  <a:lumMod val="45000"/>
                  <a:lumOff val="55000"/>
                </a:schemeClr>
              </a:gs>
              <a:gs pos="77000">
                <a:schemeClr val="tx2">
                  <a:lumMod val="50000"/>
                  <a:lumOff val="50000"/>
                </a:schemeClr>
              </a:gs>
              <a:gs pos="100000">
                <a:schemeClr val="accent1">
                  <a:lumMod val="30000"/>
                  <a:lumOff val="70000"/>
                </a:schemeClr>
              </a:gs>
            </a:gsLst>
            <a:lin ang="2700000" scaled="1"/>
            <a:tileRect/>
          </a:gradFill>
          <a:ln w="9525"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rtlCol="0" anchor="ctr"/>
          <a:lstStyle/>
          <a:p>
            <a:pPr algn="ctr"/>
            <a:endParaRPr lang="en-US"/>
          </a:p>
        </p:txBody>
      </p:sp>
      <p:sp>
        <p:nvSpPr>
          <p:cNvPr id="13" name="TextBox 12"/>
          <p:cNvSpPr txBox="1"/>
          <p:nvPr/>
        </p:nvSpPr>
        <p:spPr>
          <a:xfrm>
            <a:off x="8172400" y="2905199"/>
            <a:ext cx="662361" cy="307777"/>
          </a:xfrm>
          <a:prstGeom prst="rect">
            <a:avLst/>
          </a:prstGeom>
          <a:solidFill>
            <a:schemeClr val="accent6">
              <a:lumMod val="40000"/>
              <a:lumOff val="60000"/>
            </a:schemeClr>
          </a:solidFill>
          <a:ln>
            <a:solidFill>
              <a:schemeClr val="accent1"/>
            </a:solidFill>
          </a:ln>
          <a:effectLst>
            <a:outerShdw blurRad="50800" dist="38100" dir="2700000" algn="tl" rotWithShape="0">
              <a:prstClr val="black">
                <a:alpha val="40000"/>
              </a:prstClr>
            </a:outerShdw>
          </a:effectLst>
        </p:spPr>
        <p:txBody>
          <a:bodyPr wrap="none" rtlCol="0">
            <a:spAutoFit/>
          </a:bodyPr>
          <a:lstStyle/>
          <a:p>
            <a:r>
              <a:rPr lang="en-US" sz="1400" i="0" kern="1200" dirty="0" smtClean="0"/>
              <a:t>“As If”</a:t>
            </a:r>
          </a:p>
        </p:txBody>
      </p:sp>
    </p:spTree>
    <p:extLst>
      <p:ext uri="{BB962C8B-B14F-4D97-AF65-F5344CB8AC3E}">
        <p14:creationId xmlns:p14="http://schemas.microsoft.com/office/powerpoint/2010/main" val="5819865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3861048"/>
            <a:ext cx="2590056"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Flow Analysis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Data Dependency Contracts</a:t>
            </a:r>
          </a:p>
          <a:p>
            <a:r>
              <a:rPr lang="en-US" dirty="0" smtClean="0"/>
              <a:t>Flow Dependency Contracts</a:t>
            </a:r>
          </a:p>
          <a:p>
            <a:r>
              <a:rPr lang="en-US" dirty="0" smtClean="0"/>
              <a:t>Synthesized Contracts</a:t>
            </a:r>
          </a:p>
          <a:p>
            <a:r>
              <a:rPr lang="en-US" dirty="0" smtClean="0"/>
              <a:t>Shortcomings</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95122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Analysis Shortcomings</a:t>
            </a:r>
            <a:endParaRPr lang="en-US" dirty="0"/>
          </a:p>
        </p:txBody>
      </p:sp>
      <p:sp>
        <p:nvSpPr>
          <p:cNvPr id="3" name="Content Placeholder 2"/>
          <p:cNvSpPr>
            <a:spLocks noGrp="1"/>
          </p:cNvSpPr>
          <p:nvPr>
            <p:ph sz="half" idx="10"/>
          </p:nvPr>
        </p:nvSpPr>
        <p:spPr/>
        <p:txBody>
          <a:bodyPr/>
          <a:lstStyle/>
          <a:p>
            <a:r>
              <a:rPr lang="en-US" dirty="0" smtClean="0"/>
              <a:t>Flow analysis is sound, i.e., no false negatives</a:t>
            </a:r>
          </a:p>
          <a:p>
            <a:pPr lvl="1"/>
            <a:r>
              <a:rPr lang="en-US" dirty="0" smtClean="0"/>
              <a:t>Absence of error report =&gt; absence of errors for that code</a:t>
            </a:r>
          </a:p>
          <a:p>
            <a:r>
              <a:rPr lang="en-US" dirty="0" smtClean="0"/>
              <a:t>But there may be false </a:t>
            </a:r>
            <a:r>
              <a:rPr lang="en-US" i="1" dirty="0" smtClean="0"/>
              <a:t>positives</a:t>
            </a:r>
          </a:p>
          <a:p>
            <a:pPr lvl="1"/>
            <a:r>
              <a:rPr lang="en-US" dirty="0" smtClean="0"/>
              <a:t>GNATprove cannot always recognize that an error really isn’t an error, even if </a:t>
            </a:r>
            <a:r>
              <a:rPr lang="en-US" i="1" dirty="0" smtClean="0"/>
              <a:t>you</a:t>
            </a:r>
            <a:r>
              <a:rPr lang="en-US" dirty="0" smtClean="0"/>
              <a:t> can</a:t>
            </a:r>
          </a:p>
          <a:p>
            <a:r>
              <a:rPr lang="en-US" dirty="0" smtClean="0"/>
              <a:t>Alternatives</a:t>
            </a:r>
          </a:p>
          <a:p>
            <a:pPr lvl="1"/>
            <a:r>
              <a:rPr lang="en-US" dirty="0" smtClean="0"/>
              <a:t>Change that particular code so that verification succeeds</a:t>
            </a:r>
          </a:p>
          <a:p>
            <a:pPr lvl="1"/>
            <a:r>
              <a:rPr lang="en-US" dirty="0" smtClean="0"/>
              <a:t>Verify that parti</a:t>
            </a:r>
            <a:r>
              <a:rPr lang="en-US" dirty="0"/>
              <a:t>c</a:t>
            </a:r>
            <a:r>
              <a:rPr lang="en-US" dirty="0" smtClean="0"/>
              <a:t>ular code manually</a:t>
            </a:r>
            <a:endParaRPr lang="en-US" dirty="0"/>
          </a:p>
        </p:txBody>
      </p:sp>
    </p:spTree>
    <p:extLst>
      <p:ext uri="{BB962C8B-B14F-4D97-AF65-F5344CB8AC3E}">
        <p14:creationId xmlns:p14="http://schemas.microsoft.com/office/powerpoint/2010/main" val="36885206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Shortcomings : Arrays</a:t>
            </a:r>
            <a:endParaRPr lang="en-US" dirty="0"/>
          </a:p>
        </p:txBody>
      </p:sp>
      <p:sp>
        <p:nvSpPr>
          <p:cNvPr id="35843" name="Espace réservé du contenu 2"/>
          <p:cNvSpPr>
            <a:spLocks noGrp="1"/>
          </p:cNvSpPr>
          <p:nvPr>
            <p:ph sz="half" idx="10"/>
          </p:nvPr>
        </p:nvSpPr>
        <p:spPr>
          <a:xfrm>
            <a:off x="685800" y="1143000"/>
            <a:ext cx="8035131" cy="3488899"/>
          </a:xfrm>
        </p:spPr>
        <p:txBody>
          <a:bodyPr/>
          <a:lstStyle/>
          <a:p>
            <a:r>
              <a:rPr lang="en-US" altLang="fr-FR" dirty="0" smtClean="0"/>
              <a:t>Array objects are treated as monolithic objects</a:t>
            </a:r>
          </a:p>
          <a:p>
            <a:pPr lvl="1"/>
            <a:r>
              <a:rPr lang="en-US" altLang="fr-FR" dirty="0" smtClean="0"/>
              <a:t>Updates </a:t>
            </a:r>
            <a:r>
              <a:rPr lang="en-US" altLang="fr-FR" dirty="0"/>
              <a:t>to </a:t>
            </a:r>
            <a:r>
              <a:rPr lang="en-US" altLang="fr-FR" i="1" dirty="0" smtClean="0"/>
              <a:t>components</a:t>
            </a:r>
            <a:r>
              <a:rPr lang="en-US" altLang="fr-FR" dirty="0" smtClean="0"/>
              <a:t> seen as updates to entire array</a:t>
            </a:r>
          </a:p>
          <a:p>
            <a:pPr lvl="1"/>
            <a:r>
              <a:rPr lang="en-US" altLang="fr-FR" dirty="0" smtClean="0"/>
              <a:t>Affects prover reasoning</a:t>
            </a:r>
          </a:p>
          <a:p>
            <a:r>
              <a:rPr lang="en-US" altLang="fr-FR" dirty="0" smtClean="0"/>
              <a:t>In general, GNATprove cannot determine whether component assignments have updated entire array</a:t>
            </a:r>
          </a:p>
          <a:p>
            <a:pPr lvl="1"/>
            <a:endParaRPr lang="en-GB" altLang="en-US" dirty="0" smtClean="0"/>
          </a:p>
          <a:p>
            <a:pPr lvl="1"/>
            <a:endParaRPr lang="en-GB" altLang="en-US" dirty="0"/>
          </a:p>
          <a:p>
            <a:pPr lvl="1"/>
            <a:endParaRPr lang="en-GB" altLang="en-US" dirty="0" smtClean="0"/>
          </a:p>
          <a:p>
            <a:pPr lvl="1"/>
            <a:endParaRPr lang="en-GB" altLang="en-US" dirty="0" smtClean="0"/>
          </a:p>
          <a:p>
            <a:r>
              <a:rPr lang="en-GB" altLang="en-US" dirty="0" smtClean="0"/>
              <a:t>But GNATprove knows semantics of aggregates</a:t>
            </a:r>
          </a:p>
          <a:p>
            <a:pPr lvl="1"/>
            <a:endParaRPr lang="en-GB" altLang="en-US" dirty="0" smtClean="0"/>
          </a:p>
        </p:txBody>
      </p:sp>
      <p:sp>
        <p:nvSpPr>
          <p:cNvPr id="6" name="TextBox 5"/>
          <p:cNvSpPr txBox="1"/>
          <p:nvPr/>
        </p:nvSpPr>
        <p:spPr>
          <a:xfrm>
            <a:off x="1849066" y="5807005"/>
            <a:ext cx="2172390" cy="307777"/>
          </a:xfrm>
          <a:prstGeom prst="rect">
            <a:avLst/>
          </a:prstGeom>
          <a:noFill/>
        </p:spPr>
        <p:txBody>
          <a:bodyPr wrap="none" rtlCol="0">
            <a:spAutoFit/>
          </a:bodyPr>
          <a:lstStyle/>
          <a:p>
            <a:pPr lvl="0"/>
            <a:r>
              <a:rPr lang="en-GB" sz="1400" noProof="1" smtClean="0">
                <a:latin typeface="Consolas" panose="020B0609020204030204" pitchFamily="49" charset="0"/>
                <a:ea typeface="Source Code Pro" panose="020B0509030403020204" pitchFamily="49" charset="0"/>
                <a:cs typeface="Courier New" pitchFamily="49" charset="0"/>
              </a:rPr>
              <a:t>A := (</a:t>
            </a:r>
            <a:r>
              <a:rPr lang="en-GB" sz="1400" b="1" noProof="1" smtClean="0">
                <a:latin typeface="Consolas" panose="020B0609020204030204" pitchFamily="49" charset="0"/>
                <a:ea typeface="Source Code Pro" panose="020B0509030403020204" pitchFamily="49" charset="0"/>
                <a:cs typeface="Courier New" pitchFamily="49" charset="0"/>
              </a:rPr>
              <a:t>others</a:t>
            </a:r>
            <a:r>
              <a:rPr lang="en-GB" sz="1400" noProof="1" smtClean="0">
                <a:latin typeface="Consolas" panose="020B0609020204030204" pitchFamily="49" charset="0"/>
                <a:ea typeface="Source Code Pro" panose="020B0509030403020204" pitchFamily="49" charset="0"/>
                <a:cs typeface="Courier New" pitchFamily="49" charset="0"/>
              </a:rPr>
              <a:t> =&gt; 0); </a:t>
            </a:r>
          </a:p>
        </p:txBody>
      </p:sp>
      <p:sp>
        <p:nvSpPr>
          <p:cNvPr id="5" name="TextBox 4"/>
          <p:cNvSpPr txBox="1"/>
          <p:nvPr/>
        </p:nvSpPr>
        <p:spPr>
          <a:xfrm>
            <a:off x="4128351" y="4123819"/>
            <a:ext cx="4456413" cy="338554"/>
          </a:xfrm>
          <a:prstGeom prst="rect">
            <a:avLst/>
          </a:prstGeom>
          <a:solidFill>
            <a:srgbClr val="FFFF00"/>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Analysis does </a:t>
            </a:r>
            <a:r>
              <a:rPr lang="en-US" sz="1600" b="1" i="1" dirty="0"/>
              <a:t>not</a:t>
            </a:r>
            <a:r>
              <a:rPr lang="en-US" sz="1600" dirty="0"/>
              <a:t> know that A is </a:t>
            </a:r>
            <a:r>
              <a:rPr lang="en-US" sz="1600" dirty="0" smtClean="0"/>
              <a:t>fully initialized</a:t>
            </a:r>
            <a:endParaRPr lang="en-US" sz="1600" i="0" kern="1200" dirty="0" smtClean="0"/>
          </a:p>
        </p:txBody>
      </p:sp>
      <p:sp>
        <p:nvSpPr>
          <p:cNvPr id="7" name="Rectangle 6"/>
          <p:cNvSpPr/>
          <p:nvPr/>
        </p:nvSpPr>
        <p:spPr bwMode="auto">
          <a:xfrm>
            <a:off x="1843072" y="4293096"/>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5" idx="1"/>
            <a:endCxn id="7" idx="3"/>
          </p:cNvCxnSpPr>
          <p:nvPr/>
        </p:nvCxnSpPr>
        <p:spPr bwMode="auto">
          <a:xfrm rot="10800000" flipV="1">
            <a:off x="1987089" y="4293096"/>
            <a:ext cx="2141263" cy="72008"/>
          </a:xfrm>
          <a:prstGeom prst="curvedConnector3">
            <a:avLst/>
          </a:prstGeom>
          <a:solidFill>
            <a:schemeClr val="accent1"/>
          </a:solidFill>
          <a:ln w="9525" cap="flat" cmpd="sng" algn="ctr">
            <a:solidFill>
              <a:schemeClr val="tx1"/>
            </a:solidFill>
            <a:prstDash val="sysDash"/>
            <a:round/>
            <a:headEnd type="none" w="med" len="med"/>
            <a:tailEnd type="oval" w="lg" len="med"/>
          </a:ln>
          <a:effectLst/>
        </p:spPr>
      </p:cxnSp>
      <p:sp>
        <p:nvSpPr>
          <p:cNvPr id="9" name="Rectangle 8"/>
          <p:cNvSpPr/>
          <p:nvPr/>
        </p:nvSpPr>
        <p:spPr bwMode="auto">
          <a:xfrm>
            <a:off x="1835696" y="6186790"/>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11" idx="1"/>
            <a:endCxn id="9" idx="3"/>
          </p:cNvCxnSpPr>
          <p:nvPr/>
        </p:nvCxnSpPr>
        <p:spPr bwMode="auto">
          <a:xfrm rot="10800000">
            <a:off x="1979712" y="6258799"/>
            <a:ext cx="2220646" cy="25261"/>
          </a:xfrm>
          <a:prstGeom prst="curvedConnector3">
            <a:avLst/>
          </a:prstGeom>
          <a:solidFill>
            <a:schemeClr val="accent1"/>
          </a:solidFill>
          <a:ln w="9525" cap="flat" cmpd="sng" algn="ctr">
            <a:solidFill>
              <a:schemeClr val="tx1"/>
            </a:solidFill>
            <a:prstDash val="sysDash"/>
            <a:round/>
            <a:headEnd type="none" w="med" len="med"/>
            <a:tailEnd type="oval" w="lg" len="med"/>
          </a:ln>
          <a:effectLst/>
        </p:spPr>
      </p:cxnSp>
      <p:sp>
        <p:nvSpPr>
          <p:cNvPr id="11" name="TextBox 10"/>
          <p:cNvSpPr txBox="1"/>
          <p:nvPr/>
        </p:nvSpPr>
        <p:spPr>
          <a:xfrm>
            <a:off x="4200358" y="6114782"/>
            <a:ext cx="4113370" cy="338554"/>
          </a:xfrm>
          <a:prstGeom prst="rect">
            <a:avLst/>
          </a:prstGeom>
          <a:solidFill>
            <a:srgbClr val="92D050"/>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algn="ctr"/>
            <a:r>
              <a:rPr lang="en-US" sz="1600" dirty="0"/>
              <a:t>Analysis </a:t>
            </a:r>
            <a:r>
              <a:rPr lang="en-US" sz="1600" b="1" i="1" dirty="0"/>
              <a:t>does</a:t>
            </a:r>
            <a:r>
              <a:rPr lang="en-US" sz="1600" dirty="0"/>
              <a:t> </a:t>
            </a:r>
            <a:r>
              <a:rPr lang="en-US" sz="1600" dirty="0" smtClean="0"/>
              <a:t>know </a:t>
            </a:r>
            <a:r>
              <a:rPr lang="en-US" sz="1600" dirty="0"/>
              <a:t>that A </a:t>
            </a:r>
            <a:r>
              <a:rPr lang="en-US" sz="1600" dirty="0" smtClean="0"/>
              <a:t>is fully </a:t>
            </a:r>
            <a:r>
              <a:rPr lang="en-US" sz="1600" dirty="0"/>
              <a:t>initialized</a:t>
            </a:r>
          </a:p>
        </p:txBody>
      </p:sp>
      <p:sp>
        <p:nvSpPr>
          <p:cNvPr id="12" name="TextBox 11"/>
          <p:cNvSpPr txBox="1"/>
          <p:nvPr/>
        </p:nvSpPr>
        <p:spPr>
          <a:xfrm>
            <a:off x="1854814" y="3501008"/>
            <a:ext cx="2271776" cy="738664"/>
          </a:xfrm>
          <a:prstGeom prst="rect">
            <a:avLst/>
          </a:prstGeom>
          <a:noFill/>
        </p:spPr>
        <p:txBody>
          <a:bodyPr wrap="none" rtlCol="0">
            <a:spAutoFit/>
          </a:bodyPr>
          <a:lstStyle/>
          <a:p>
            <a:pPr lvl="0"/>
            <a:r>
              <a:rPr lang="en-GB" sz="1400" b="1" noProof="1" smtClean="0">
                <a:latin typeface="Consolas" panose="020B0609020204030204" pitchFamily="49" charset="0"/>
                <a:ea typeface="Source Code Pro" panose="020B0509030403020204" pitchFamily="49" charset="0"/>
                <a:cs typeface="Courier New" pitchFamily="49" charset="0"/>
              </a:rPr>
              <a:t>for</a:t>
            </a:r>
            <a:r>
              <a:rPr lang="en-GB" sz="1400" noProof="1" smtClean="0">
                <a:latin typeface="Consolas" panose="020B0609020204030204" pitchFamily="49" charset="0"/>
                <a:ea typeface="Source Code Pro" panose="020B0509030403020204" pitchFamily="49" charset="0"/>
                <a:cs typeface="Courier New" pitchFamily="49" charset="0"/>
              </a:rPr>
              <a:t> K </a:t>
            </a:r>
            <a:r>
              <a:rPr lang="en-GB" sz="1400" b="1" noProof="1" smtClean="0">
                <a:latin typeface="Consolas" panose="020B0609020204030204" pitchFamily="49" charset="0"/>
                <a:ea typeface="Source Code Pro" panose="020B0509030403020204" pitchFamily="49" charset="0"/>
                <a:cs typeface="Courier New" pitchFamily="49" charset="0"/>
              </a:rPr>
              <a:t>in</a:t>
            </a:r>
            <a:r>
              <a:rPr lang="en-GB" sz="1400" noProof="1" smtClean="0">
                <a:latin typeface="Consolas" panose="020B0609020204030204" pitchFamily="49" charset="0"/>
                <a:ea typeface="Source Code Pro" panose="020B0509030403020204" pitchFamily="49" charset="0"/>
                <a:cs typeface="Courier New" pitchFamily="49" charset="0"/>
              </a:rPr>
              <a:t> A'Range </a:t>
            </a:r>
            <a:r>
              <a:rPr lang="en-GB" sz="1400" b="1" noProof="1" smtClean="0">
                <a:latin typeface="Consolas" panose="020B0609020204030204" pitchFamily="49" charset="0"/>
                <a:ea typeface="Source Code Pro" panose="020B0509030403020204" pitchFamily="49" charset="0"/>
                <a:cs typeface="Courier New" pitchFamily="49" charset="0"/>
              </a:rPr>
              <a:t>loop</a:t>
            </a:r>
          </a:p>
          <a:p>
            <a:pPr lvl="0"/>
            <a:r>
              <a:rPr lang="en-GB" sz="1400" noProof="1" smtClean="0">
                <a:latin typeface="Consolas" panose="020B0609020204030204" pitchFamily="49" charset="0"/>
                <a:ea typeface="Source Code Pro" panose="020B0509030403020204" pitchFamily="49" charset="0"/>
                <a:cs typeface="Courier New" pitchFamily="49" charset="0"/>
              </a:rPr>
              <a:t>  A (K) := 0;</a:t>
            </a:r>
          </a:p>
          <a:p>
            <a:pPr lvl="0"/>
            <a:r>
              <a:rPr lang="en-GB" sz="1400" b="1" noProof="1" smtClean="0">
                <a:latin typeface="Consolas" panose="020B0609020204030204" pitchFamily="49" charset="0"/>
                <a:ea typeface="Source Code Pro" panose="020B0509030403020204" pitchFamily="49" charset="0"/>
                <a:cs typeface="Courier New" pitchFamily="49" charset="0"/>
              </a:rPr>
              <a:t>end</a:t>
            </a:r>
            <a:r>
              <a:rPr lang="en-GB" sz="1400" noProof="1" smtClean="0">
                <a:latin typeface="Consolas" panose="020B0609020204030204" pitchFamily="49" charset="0"/>
                <a:ea typeface="Source Code Pro" panose="020B0509030403020204" pitchFamily="49" charset="0"/>
                <a:cs typeface="Courier New" pitchFamily="49" charset="0"/>
              </a:rPr>
              <a:t> </a:t>
            </a:r>
            <a:r>
              <a:rPr lang="en-GB" sz="1400" b="1" noProof="1" smtClean="0">
                <a:latin typeface="Consolas" panose="020B0609020204030204" pitchFamily="49" charset="0"/>
                <a:ea typeface="Source Code Pro" panose="020B0509030403020204" pitchFamily="49" charset="0"/>
                <a:cs typeface="Courier New" pitchFamily="49" charset="0"/>
              </a:rPr>
              <a:t>loop</a:t>
            </a:r>
            <a:r>
              <a:rPr lang="en-GB" sz="1400" noProof="1" smtClean="0">
                <a:latin typeface="Consolas" panose="020B0609020204030204" pitchFamily="49" charset="0"/>
                <a:ea typeface="Source Code Pro" panose="020B0509030403020204" pitchFamily="49" charset="0"/>
                <a:cs typeface="Courier New" pitchFamily="49" charset="0"/>
              </a:rPr>
              <a:t>;</a:t>
            </a:r>
          </a:p>
        </p:txBody>
      </p:sp>
    </p:spTree>
    <p:extLst>
      <p:ext uri="{BB962C8B-B14F-4D97-AF65-F5344CB8AC3E}">
        <p14:creationId xmlns:p14="http://schemas.microsoft.com/office/powerpoint/2010/main" val="3126997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Array Shortcoming Example</a:t>
            </a:r>
            <a:endParaRPr lang="en-US" dirty="0"/>
          </a:p>
        </p:txBody>
      </p:sp>
      <p:sp>
        <p:nvSpPr>
          <p:cNvPr id="5" name="TextBox 4"/>
          <p:cNvSpPr txBox="1"/>
          <p:nvPr/>
        </p:nvSpPr>
        <p:spPr>
          <a:xfrm>
            <a:off x="899592" y="2258933"/>
            <a:ext cx="4785284" cy="3226524"/>
          </a:xfrm>
          <a:prstGeom prst="rect">
            <a:avLst/>
          </a:prstGeom>
          <a:noFill/>
        </p:spPr>
        <p:txBody>
          <a:bodyPr wrap="none" rtlCol="0">
            <a:spAutoFit/>
          </a:bodyPr>
          <a:lstStyle/>
          <a:p>
            <a:r>
              <a:rPr lang="en-US" sz="1600" b="1" noProof="1" smtClean="0">
                <a:latin typeface="Consolas" panose="020B0609020204030204" pitchFamily="49" charset="0"/>
                <a:ea typeface="Source Code Pro" panose="020B0509030403020204" pitchFamily="49" charset="0"/>
              </a:rPr>
              <a:t>procedure </a:t>
            </a:r>
            <a:r>
              <a:rPr lang="en-US" sz="1600" noProof="1" smtClean="0">
                <a:latin typeface="Consolas" panose="020B0609020204030204" pitchFamily="49" charset="0"/>
                <a:ea typeface="Source Code Pro" panose="020B0509030403020204" pitchFamily="49" charset="0"/>
              </a:rPr>
              <a:t>Clear (Value : </a:t>
            </a:r>
            <a:r>
              <a:rPr lang="en-US" sz="1600" b="1" noProof="1" smtClean="0">
                <a:latin typeface="Consolas" panose="020B0609020204030204" pitchFamily="49" charset="0"/>
                <a:ea typeface="Source Code Pro" panose="020B0509030403020204" pitchFamily="49" charset="0"/>
              </a:rPr>
              <a:t>out </a:t>
            </a:r>
            <a:r>
              <a:rPr lang="en-US" sz="1600" noProof="1" smtClean="0">
                <a:latin typeface="Consolas" panose="020B0609020204030204" pitchFamily="49" charset="0"/>
                <a:ea typeface="Source Code Pro" panose="020B0509030403020204" pitchFamily="49" charset="0"/>
              </a:rPr>
              <a:t>String) </a:t>
            </a:r>
            <a:r>
              <a:rPr lang="en-US" sz="1600" b="1" noProof="1" smtClean="0">
                <a:latin typeface="Consolas" panose="020B0609020204030204" pitchFamily="49" charset="0"/>
                <a:ea typeface="Source Code Pro" panose="020B0509030403020204" pitchFamily="49" charset="0"/>
              </a:rPr>
              <a:t>with</a:t>
            </a:r>
          </a:p>
          <a:p>
            <a:pPr>
              <a:spcBef>
                <a:spcPts val="300"/>
              </a:spcBef>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Global  =&gt; </a:t>
            </a:r>
            <a:r>
              <a:rPr lang="en-US" sz="1600" b="1" noProof="1" smtClean="0">
                <a:latin typeface="Consolas" panose="020B0609020204030204" pitchFamily="49" charset="0"/>
                <a:ea typeface="Source Code Pro" panose="020B0509030403020204" pitchFamily="49" charset="0"/>
              </a:rPr>
              <a:t>null</a:t>
            </a:r>
            <a:r>
              <a:rPr lang="en-US" sz="1600" noProof="1" smtClean="0">
                <a:latin typeface="Consolas" panose="020B0609020204030204" pitchFamily="49" charset="0"/>
                <a:ea typeface="Source Code Pro" panose="020B0509030403020204" pitchFamily="49" charset="0"/>
              </a:rPr>
              <a:t>,</a:t>
            </a:r>
          </a:p>
          <a:p>
            <a:pPr>
              <a:spcBef>
                <a:spcPts val="300"/>
              </a:spcBef>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Depends =&gt; (Value =&gt; Value);</a:t>
            </a:r>
          </a:p>
          <a:p>
            <a:endParaRPr lang="en-US" sz="1600" b="1" noProof="1" smtClean="0">
              <a:latin typeface="Consolas" panose="020B0609020204030204" pitchFamily="49" charset="0"/>
              <a:ea typeface="Source Code Pro" panose="020B0509030403020204" pitchFamily="49" charset="0"/>
            </a:endParaRPr>
          </a:p>
          <a:p>
            <a:endParaRPr lang="en-US" sz="1600" b="1" noProof="1" smtClean="0">
              <a:latin typeface="Consolas" panose="020B0609020204030204" pitchFamily="49" charset="0"/>
              <a:ea typeface="Source Code Pro" panose="020B0509030403020204" pitchFamily="49" charset="0"/>
            </a:endParaRPr>
          </a:p>
          <a:p>
            <a:r>
              <a:rPr lang="en-US" sz="1600" b="1" noProof="1" smtClean="0">
                <a:latin typeface="Consolas" panose="020B0609020204030204" pitchFamily="49" charset="0"/>
                <a:ea typeface="Source Code Pro" panose="020B0509030403020204" pitchFamily="49" charset="0"/>
              </a:rPr>
              <a:t>   </a:t>
            </a:r>
          </a:p>
          <a:p>
            <a:r>
              <a:rPr lang="en-US" sz="1600" b="1" noProof="1" smtClean="0">
                <a:latin typeface="Consolas" panose="020B0609020204030204" pitchFamily="49" charset="0"/>
                <a:ea typeface="Source Code Pro" panose="020B0509030403020204" pitchFamily="49" charset="0"/>
              </a:rPr>
              <a:t>procedure </a:t>
            </a:r>
            <a:r>
              <a:rPr lang="en-US" sz="1600" noProof="1" smtClean="0">
                <a:latin typeface="Consolas" panose="020B0609020204030204" pitchFamily="49" charset="0"/>
                <a:ea typeface="Source Code Pro" panose="020B0509030403020204" pitchFamily="49" charset="0"/>
              </a:rPr>
              <a:t>Clear (Value : </a:t>
            </a:r>
            <a:r>
              <a:rPr lang="en-US" sz="1600" b="1" noProof="1" smtClean="0">
                <a:latin typeface="Consolas" panose="020B0609020204030204" pitchFamily="49" charset="0"/>
                <a:ea typeface="Source Code Pro" panose="020B0509030403020204" pitchFamily="49" charset="0"/>
              </a:rPr>
              <a:t>out </a:t>
            </a:r>
            <a:r>
              <a:rPr lang="en-US" sz="1600" noProof="1" smtClean="0">
                <a:latin typeface="Consolas" panose="020B0609020204030204" pitchFamily="49" charset="0"/>
                <a:ea typeface="Source Code Pro" panose="020B0509030403020204" pitchFamily="49" charset="0"/>
              </a:rPr>
              <a:t>String) </a:t>
            </a:r>
            <a:r>
              <a:rPr lang="en-US" sz="1600" b="1" noProof="1" smtClean="0">
                <a:latin typeface="Consolas" panose="020B0609020204030204" pitchFamily="49" charset="0"/>
                <a:ea typeface="Source Code Pro" panose="020B0509030403020204" pitchFamily="49" charset="0"/>
              </a:rPr>
              <a:t>is</a:t>
            </a:r>
          </a:p>
          <a:p>
            <a:r>
              <a:rPr lang="en-US" sz="1600" b="1" noProof="1" smtClean="0">
                <a:latin typeface="Consolas" panose="020B0609020204030204" pitchFamily="49" charset="0"/>
                <a:ea typeface="Source Code Pro" panose="020B0509030403020204" pitchFamily="49" charset="0"/>
              </a:rPr>
              <a:t>begin</a:t>
            </a:r>
          </a:p>
          <a:p>
            <a:pPr>
              <a:spcBef>
                <a:spcPts val="200"/>
              </a:spcBef>
            </a:pPr>
            <a:r>
              <a:rPr lang="en-US" sz="1600" b="1" noProof="1" smtClean="0">
                <a:latin typeface="Consolas" panose="020B0609020204030204" pitchFamily="49" charset="0"/>
                <a:ea typeface="Source Code Pro" panose="020B0509030403020204" pitchFamily="49" charset="0"/>
              </a:rPr>
              <a:t>   for </a:t>
            </a:r>
            <a:r>
              <a:rPr lang="en-US" sz="1600" noProof="1" smtClean="0">
                <a:latin typeface="Consolas" panose="020B0609020204030204" pitchFamily="49" charset="0"/>
                <a:ea typeface="Source Code Pro" panose="020B0509030403020204" pitchFamily="49" charset="0"/>
              </a:rPr>
              <a:t>Char </a:t>
            </a:r>
            <a:r>
              <a:rPr lang="en-US" sz="1600" b="1" noProof="1" smtClean="0">
                <a:latin typeface="Consolas" panose="020B0609020204030204" pitchFamily="49" charset="0"/>
                <a:ea typeface="Source Code Pro" panose="020B0509030403020204" pitchFamily="49" charset="0"/>
              </a:rPr>
              <a:t>of </a:t>
            </a:r>
            <a:r>
              <a:rPr lang="en-US" sz="1600" noProof="1" smtClean="0">
                <a:latin typeface="Consolas" panose="020B0609020204030204" pitchFamily="49" charset="0"/>
                <a:ea typeface="Source Code Pro" panose="020B0509030403020204" pitchFamily="49" charset="0"/>
              </a:rPr>
              <a:t>Value </a:t>
            </a:r>
            <a:r>
              <a:rPr lang="en-US" sz="1600" b="1" noProof="1" smtClean="0">
                <a:latin typeface="Consolas" panose="020B0609020204030204" pitchFamily="49" charset="0"/>
                <a:ea typeface="Source Code Pro" panose="020B0509030403020204" pitchFamily="49" charset="0"/>
              </a:rPr>
              <a:t>loop</a:t>
            </a:r>
          </a:p>
          <a:p>
            <a:pPr>
              <a:spcBef>
                <a:spcPts val="200"/>
              </a:spcBef>
            </a:pPr>
            <a:r>
              <a:rPr lang="en-US" sz="1600" b="1" noProof="1" smtClean="0">
                <a:latin typeface="Consolas" panose="020B0609020204030204" pitchFamily="49" charset="0"/>
                <a:ea typeface="Source Code Pro" panose="020B0509030403020204" pitchFamily="49" charset="0"/>
              </a:rPr>
              <a:t>      </a:t>
            </a:r>
            <a:r>
              <a:rPr lang="en-US" sz="1600" noProof="1" smtClean="0">
                <a:latin typeface="Consolas" panose="020B0609020204030204" pitchFamily="49" charset="0"/>
                <a:ea typeface="Source Code Pro" panose="020B0509030403020204" pitchFamily="49" charset="0"/>
              </a:rPr>
              <a:t>Char := ' ';</a:t>
            </a:r>
          </a:p>
          <a:p>
            <a:pPr>
              <a:spcBef>
                <a:spcPts val="200"/>
              </a:spcBef>
            </a:pPr>
            <a:r>
              <a:rPr lang="en-US" sz="1600" b="1" noProof="1" smtClean="0">
                <a:latin typeface="Consolas" panose="020B0609020204030204" pitchFamily="49" charset="0"/>
                <a:ea typeface="Source Code Pro" panose="020B0509030403020204" pitchFamily="49" charset="0"/>
              </a:rPr>
              <a:t>   end loop</a:t>
            </a:r>
            <a:r>
              <a:rPr lang="en-US" sz="1600" noProof="1" smtClean="0">
                <a:latin typeface="Consolas" panose="020B0609020204030204" pitchFamily="49" charset="0"/>
                <a:ea typeface="Source Code Pro" panose="020B0509030403020204" pitchFamily="49" charset="0"/>
              </a:rPr>
              <a:t>;</a:t>
            </a:r>
          </a:p>
          <a:p>
            <a:pPr>
              <a:spcBef>
                <a:spcPts val="200"/>
              </a:spcBef>
            </a:pPr>
            <a:r>
              <a:rPr lang="en-US" sz="1600" b="1" noProof="1" smtClean="0">
                <a:latin typeface="Consolas" panose="020B0609020204030204" pitchFamily="49" charset="0"/>
                <a:ea typeface="Source Code Pro" panose="020B0509030403020204" pitchFamily="49" charset="0"/>
              </a:rPr>
              <a:t>end </a:t>
            </a:r>
            <a:r>
              <a:rPr lang="en-US" sz="1600" noProof="1" smtClean="0">
                <a:latin typeface="Consolas" panose="020B0609020204030204" pitchFamily="49" charset="0"/>
                <a:ea typeface="Source Code Pro" panose="020B0509030403020204" pitchFamily="49" charset="0"/>
              </a:rPr>
              <a:t>Clear;</a:t>
            </a:r>
            <a:endParaRPr lang="en-US" sz="1600" i="0" kern="1200" noProof="1" smtClean="0">
              <a:latin typeface="Consolas" panose="020B0609020204030204" pitchFamily="49" charset="0"/>
              <a:ea typeface="Source Code Pro" panose="020B0509030403020204" pitchFamily="49" charset="0"/>
            </a:endParaRPr>
          </a:p>
        </p:txBody>
      </p:sp>
      <p:sp>
        <p:nvSpPr>
          <p:cNvPr id="6" name="TextBox 5"/>
          <p:cNvSpPr txBox="1"/>
          <p:nvPr/>
        </p:nvSpPr>
        <p:spPr>
          <a:xfrm>
            <a:off x="4067944" y="1340768"/>
            <a:ext cx="3766544" cy="338554"/>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r>
              <a:rPr lang="en-US" dirty="0"/>
              <a:t>medium: "Value" might not be initialized</a:t>
            </a:r>
          </a:p>
        </p:txBody>
      </p:sp>
      <p:sp>
        <p:nvSpPr>
          <p:cNvPr id="7" name="Rectangle 6"/>
          <p:cNvSpPr/>
          <p:nvPr/>
        </p:nvSpPr>
        <p:spPr bwMode="auto">
          <a:xfrm>
            <a:off x="3707904" y="2271526"/>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8" name="Curved Connector 7"/>
          <p:cNvCxnSpPr>
            <a:stCxn id="6" idx="1"/>
            <a:endCxn id="7" idx="0"/>
          </p:cNvCxnSpPr>
          <p:nvPr/>
        </p:nvCxnSpPr>
        <p:spPr bwMode="auto">
          <a:xfrm rot="10800000" flipV="1">
            <a:off x="3887924" y="1510044"/>
            <a:ext cx="180020" cy="761481"/>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1" name="TextBox 10"/>
          <p:cNvSpPr txBox="1"/>
          <p:nvPr/>
        </p:nvSpPr>
        <p:spPr>
          <a:xfrm>
            <a:off x="3563888" y="5142526"/>
            <a:ext cx="3766544" cy="338554"/>
          </a:xfrm>
          <a:prstGeom prst="rect">
            <a:avLst/>
          </a:prstGeom>
          <a:solidFill>
            <a:schemeClr val="bg1"/>
          </a:solidFill>
          <a:ln>
            <a:solidFill>
              <a:srgbClr val="C00000"/>
            </a:solidFill>
          </a:ln>
        </p:spPr>
        <p:txBody>
          <a:bodyPr wrap="none" rtlCol="0">
            <a:spAutoFit/>
          </a:bodyPr>
          <a:lstStyle>
            <a:defPPr>
              <a:defRPr lang="fr-FR"/>
            </a:defPPr>
            <a:lvl1pPr>
              <a:defRPr sz="1600">
                <a:solidFill>
                  <a:srgbClr val="C00000"/>
                </a:solidFill>
              </a:defRPr>
            </a:lvl1pPr>
          </a:lstStyle>
          <a:p>
            <a:r>
              <a:rPr lang="en-US" dirty="0"/>
              <a:t>medium: "Value" might not be initialized</a:t>
            </a:r>
          </a:p>
        </p:txBody>
      </p:sp>
      <p:sp>
        <p:nvSpPr>
          <p:cNvPr id="12" name="Rectangle 11"/>
          <p:cNvSpPr/>
          <p:nvPr/>
        </p:nvSpPr>
        <p:spPr bwMode="auto">
          <a:xfrm>
            <a:off x="2483620" y="5186821"/>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13" name="Curved Connector 12"/>
          <p:cNvCxnSpPr>
            <a:stCxn id="11" idx="1"/>
            <a:endCxn id="12" idx="3"/>
          </p:cNvCxnSpPr>
          <p:nvPr/>
        </p:nvCxnSpPr>
        <p:spPr bwMode="auto">
          <a:xfrm rot="10800000">
            <a:off x="2843660" y="5271461"/>
            <a:ext cx="720228" cy="40343"/>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4751016" y="3237122"/>
            <a:ext cx="2618794"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Due to use of </a:t>
            </a:r>
            <a:r>
              <a:rPr lang="en-US" sz="1600" i="0" kern="1200" dirty="0" err="1" smtClean="0"/>
              <a:t>Value'Range</a:t>
            </a:r>
            <a:endParaRPr lang="en-US" sz="1600" i="0" kern="1200" dirty="0" smtClean="0"/>
          </a:p>
        </p:txBody>
      </p:sp>
      <p:sp>
        <p:nvSpPr>
          <p:cNvPr id="21" name="Rectangle 20"/>
          <p:cNvSpPr/>
          <p:nvPr/>
        </p:nvSpPr>
        <p:spPr bwMode="auto">
          <a:xfrm>
            <a:off x="3748307" y="2768443"/>
            <a:ext cx="360040" cy="36004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2" name="Curved Connector 21"/>
          <p:cNvCxnSpPr>
            <a:stCxn id="20" idx="1"/>
            <a:endCxn id="21" idx="2"/>
          </p:cNvCxnSpPr>
          <p:nvPr/>
        </p:nvCxnSpPr>
        <p:spPr bwMode="auto">
          <a:xfrm rot="10800000">
            <a:off x="3928328" y="3128483"/>
            <a:ext cx="822689" cy="277916"/>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7175572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Shortcomings : No Value Tracing</a:t>
            </a:r>
            <a:endParaRPr lang="en-US" dirty="0"/>
          </a:p>
        </p:txBody>
      </p:sp>
      <p:sp>
        <p:nvSpPr>
          <p:cNvPr id="39939" name="Espace réservé du contenu 2"/>
          <p:cNvSpPr>
            <a:spLocks noGrp="1"/>
          </p:cNvSpPr>
          <p:nvPr>
            <p:ph sz="half" idx="10"/>
          </p:nvPr>
        </p:nvSpPr>
        <p:spPr/>
        <p:txBody>
          <a:bodyPr/>
          <a:lstStyle/>
          <a:p>
            <a:r>
              <a:rPr lang="en-US" altLang="fr-FR" dirty="0" smtClean="0"/>
              <a:t>Analysis is only in terms of control paths, not values</a:t>
            </a:r>
          </a:p>
        </p:txBody>
      </p:sp>
      <p:grpSp>
        <p:nvGrpSpPr>
          <p:cNvPr id="10" name="Group 9"/>
          <p:cNvGrpSpPr/>
          <p:nvPr/>
        </p:nvGrpSpPr>
        <p:grpSpPr>
          <a:xfrm>
            <a:off x="5572537" y="2204864"/>
            <a:ext cx="2967479" cy="3331532"/>
            <a:chOff x="5636969" y="2204864"/>
            <a:chExt cx="2967479" cy="3331532"/>
          </a:xfrm>
        </p:grpSpPr>
        <p:sp>
          <p:nvSpPr>
            <p:cNvPr id="8" name="TextBox 7"/>
            <p:cNvSpPr txBox="1"/>
            <p:nvPr/>
          </p:nvSpPr>
          <p:spPr>
            <a:xfrm>
              <a:off x="5636969" y="2204864"/>
              <a:ext cx="2967479" cy="2616101"/>
            </a:xfrm>
            <a:prstGeom prst="rect">
              <a:avLst/>
            </a:prstGeom>
            <a:noFill/>
            <a:ln>
              <a:solidFill>
                <a:schemeClr val="tx1"/>
              </a:solidFill>
              <a:prstDash val="sysDot"/>
            </a:ln>
          </p:spPr>
          <p:txBody>
            <a:bodyPr wrap="none" rtlCol="0">
              <a:spAutoFit/>
            </a:bodyPr>
            <a:lstStyle>
              <a:defPPr>
                <a:defRPr lang="fr-FR"/>
              </a:defPPr>
              <a:lvl1pPr fontAlgn="auto">
                <a:spcBef>
                  <a:spcPts val="0"/>
                </a:spcBef>
                <a:spcAft>
                  <a:spcPts val="0"/>
                </a:spcAft>
                <a:defRPr sz="1600" b="1">
                  <a:latin typeface="Source Code Pro" panose="020B0509030403020204" pitchFamily="49" charset="0"/>
                  <a:ea typeface="Source Code Pro" panose="020B0509030403020204" pitchFamily="49" charset="0"/>
                </a:defRPr>
              </a:lvl1pPr>
            </a:lstStyle>
            <a:p>
              <a:r>
                <a:rPr lang="en-US" sz="1400" noProof="1" smtClean="0">
                  <a:latin typeface="Consolas" panose="020B0609020204030204" pitchFamily="49" charset="0"/>
                </a:rPr>
                <a:t>procedure </a:t>
              </a:r>
              <a:r>
                <a:rPr lang="en-US" sz="1400" b="0" noProof="1" smtClean="0">
                  <a:latin typeface="Consolas" panose="020B0609020204030204" pitchFamily="49" charset="0"/>
                </a:rPr>
                <a:t>Get_Absolute_Value</a:t>
              </a:r>
            </a:p>
            <a:p>
              <a:r>
                <a:rPr lang="en-US" sz="1400" noProof="1" smtClean="0">
                  <a:latin typeface="Consolas" panose="020B0609020204030204" pitchFamily="49" charset="0"/>
                </a:rPr>
                <a:t>  </a:t>
              </a:r>
              <a:r>
                <a:rPr lang="en-US" sz="1400" b="0" noProof="1" smtClean="0">
                  <a:latin typeface="Consolas" panose="020B0609020204030204" pitchFamily="49" charset="0"/>
                </a:rPr>
                <a:t>(Input  :     Integer;</a:t>
              </a:r>
            </a:p>
            <a:p>
              <a:r>
                <a:rPr lang="en-US" sz="1400" noProof="1" smtClean="0">
                  <a:latin typeface="Consolas" panose="020B0609020204030204" pitchFamily="49" charset="0"/>
                </a:rPr>
                <a:t>   </a:t>
              </a:r>
              <a:r>
                <a:rPr lang="en-US" sz="1400" b="0" noProof="1" smtClean="0">
                  <a:latin typeface="Consolas" panose="020B0609020204030204" pitchFamily="49" charset="0"/>
                </a:rPr>
                <a:t>Result : </a:t>
              </a:r>
              <a:r>
                <a:rPr lang="en-US" sz="1400" noProof="1" smtClean="0">
                  <a:latin typeface="Consolas" panose="020B0609020204030204" pitchFamily="49" charset="0"/>
                </a:rPr>
                <a:t>out </a:t>
              </a:r>
              <a:r>
                <a:rPr lang="en-US" sz="1400" b="0" noProof="1" smtClean="0">
                  <a:latin typeface="Consolas" panose="020B0609020204030204" pitchFamily="49" charset="0"/>
                </a:rPr>
                <a:t>Natural)</a:t>
              </a:r>
            </a:p>
            <a:p>
              <a:r>
                <a:rPr lang="en-US" sz="1400" noProof="1" smtClean="0">
                  <a:latin typeface="Consolas" panose="020B0609020204030204" pitchFamily="49" charset="0"/>
                </a:rPr>
                <a:t>is</a:t>
              </a:r>
            </a:p>
            <a:p>
              <a:r>
                <a:rPr lang="en-US" sz="1400" noProof="1" smtClean="0">
                  <a:latin typeface="Consolas" panose="020B0609020204030204" pitchFamily="49" charset="0"/>
                </a:rPr>
                <a:t>begin</a:t>
              </a:r>
            </a:p>
            <a:p>
              <a:pPr>
                <a:spcBef>
                  <a:spcPts val="200"/>
                </a:spcBef>
              </a:pPr>
              <a:r>
                <a:rPr lang="en-US" sz="1400" noProof="1" smtClean="0">
                  <a:latin typeface="Consolas" panose="020B0609020204030204" pitchFamily="49" charset="0"/>
                </a:rPr>
                <a:t>   if </a:t>
              </a:r>
              <a:r>
                <a:rPr lang="en-US" sz="1400" b="0" noProof="1" smtClean="0">
                  <a:latin typeface="Consolas" panose="020B0609020204030204" pitchFamily="49" charset="0"/>
                </a:rPr>
                <a:t>Input &lt; 0 </a:t>
              </a:r>
              <a:r>
                <a:rPr lang="en-US" sz="1400" noProof="1" smtClean="0">
                  <a:latin typeface="Consolas" panose="020B0609020204030204" pitchFamily="49" charset="0"/>
                </a:rPr>
                <a:t>then</a:t>
              </a:r>
            </a:p>
            <a:p>
              <a:pPr>
                <a:spcBef>
                  <a:spcPts val="200"/>
                </a:spcBef>
              </a:pPr>
              <a:r>
                <a:rPr lang="en-US" sz="1400" noProof="1" smtClean="0">
                  <a:latin typeface="Consolas" panose="020B0609020204030204" pitchFamily="49" charset="0"/>
                </a:rPr>
                <a:t>      </a:t>
              </a:r>
              <a:r>
                <a:rPr lang="en-US" sz="1400" b="0" noProof="1" smtClean="0">
                  <a:latin typeface="Consolas" panose="020B0609020204030204" pitchFamily="49" charset="0"/>
                </a:rPr>
                <a:t>Result := -Input;</a:t>
              </a:r>
            </a:p>
            <a:p>
              <a:pPr>
                <a:spcBef>
                  <a:spcPts val="200"/>
                </a:spcBef>
              </a:pPr>
              <a:r>
                <a:rPr lang="en-US" sz="1400" noProof="1" smtClean="0">
                  <a:latin typeface="Consolas" panose="020B0609020204030204" pitchFamily="49" charset="0"/>
                </a:rPr>
                <a:t>   else</a:t>
              </a:r>
            </a:p>
            <a:p>
              <a:pPr>
                <a:spcBef>
                  <a:spcPts val="200"/>
                </a:spcBef>
              </a:pPr>
              <a:r>
                <a:rPr lang="en-US" sz="1400" noProof="1" smtClean="0">
                  <a:latin typeface="Consolas" panose="020B0609020204030204" pitchFamily="49" charset="0"/>
                </a:rPr>
                <a:t>      </a:t>
              </a:r>
              <a:r>
                <a:rPr lang="en-US" sz="1400" b="0" noProof="1" smtClean="0">
                  <a:latin typeface="Consolas" panose="020B0609020204030204" pitchFamily="49" charset="0"/>
                </a:rPr>
                <a:t>Result := Input;</a:t>
              </a:r>
            </a:p>
            <a:p>
              <a:pPr>
                <a:spcBef>
                  <a:spcPts val="200"/>
                </a:spcBef>
              </a:pPr>
              <a:r>
                <a:rPr lang="en-US" sz="1400" noProof="1" smtClean="0">
                  <a:latin typeface="Consolas" panose="020B0609020204030204" pitchFamily="49" charset="0"/>
                </a:rPr>
                <a:t>   end if</a:t>
              </a:r>
              <a:r>
                <a:rPr lang="en-US" sz="1400" b="0" noProof="1" smtClean="0">
                  <a:latin typeface="Consolas" panose="020B0609020204030204" pitchFamily="49" charset="0"/>
                </a:rPr>
                <a:t>;</a:t>
              </a:r>
            </a:p>
            <a:p>
              <a:pPr>
                <a:spcBef>
                  <a:spcPts val="200"/>
                </a:spcBef>
              </a:pPr>
              <a:r>
                <a:rPr lang="en-US" sz="1400" noProof="1" smtClean="0">
                  <a:latin typeface="Consolas" panose="020B0609020204030204" pitchFamily="49" charset="0"/>
                </a:rPr>
                <a:t>end </a:t>
              </a:r>
              <a:r>
                <a:rPr lang="en-US" sz="1400" b="0" noProof="1" smtClean="0">
                  <a:latin typeface="Consolas" panose="020B0609020204030204" pitchFamily="49" charset="0"/>
                </a:rPr>
                <a:t>Get_Absolute_Value;</a:t>
              </a:r>
              <a:endParaRPr lang="en-US" sz="1400" b="0" noProof="1">
                <a:latin typeface="Consolas" panose="020B0609020204030204" pitchFamily="49" charset="0"/>
              </a:endParaRPr>
            </a:p>
          </p:txBody>
        </p:sp>
        <p:sp>
          <p:nvSpPr>
            <p:cNvPr id="9" name="TextBox 8"/>
            <p:cNvSpPr txBox="1"/>
            <p:nvPr/>
          </p:nvSpPr>
          <p:spPr>
            <a:xfrm>
              <a:off x="5932577" y="5013176"/>
              <a:ext cx="2376263" cy="523220"/>
            </a:xfrm>
            <a:prstGeom prst="rect">
              <a:avLst/>
            </a:prstGeom>
            <a:solidFill>
              <a:schemeClr val="accent6">
                <a:lumMod val="40000"/>
                <a:lumOff val="60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Flow analysis </a:t>
              </a:r>
              <a:r>
                <a:rPr lang="en-US" sz="1400" b="1" i="1" dirty="0"/>
                <a:t>does</a:t>
              </a:r>
              <a:r>
                <a:rPr lang="en-US" sz="1400" b="1" dirty="0"/>
                <a:t> </a:t>
              </a:r>
              <a:r>
                <a:rPr lang="en-US" sz="1400" b="1" dirty="0" smtClean="0"/>
                <a:t>know </a:t>
              </a:r>
              <a:r>
                <a:rPr lang="en-US" sz="1400" b="1" dirty="0"/>
                <a:t>that </a:t>
              </a:r>
              <a:r>
                <a:rPr lang="en-US" sz="1400" b="1" dirty="0" smtClean="0"/>
                <a:t>Result </a:t>
              </a:r>
              <a:r>
                <a:rPr lang="en-US" sz="1400" b="1" dirty="0"/>
                <a:t>is </a:t>
              </a:r>
              <a:r>
                <a:rPr lang="en-US" sz="1400" b="1" dirty="0" smtClean="0"/>
                <a:t>initialized</a:t>
              </a:r>
              <a:endParaRPr lang="en-US" sz="1400" b="1" i="0" kern="1200" dirty="0" smtClean="0"/>
            </a:p>
          </p:txBody>
        </p:sp>
      </p:grpSp>
      <p:sp>
        <p:nvSpPr>
          <p:cNvPr id="7" name="TextBox 6"/>
          <p:cNvSpPr txBox="1"/>
          <p:nvPr/>
        </p:nvSpPr>
        <p:spPr>
          <a:xfrm>
            <a:off x="603985" y="2060848"/>
            <a:ext cx="3066865" cy="3088025"/>
          </a:xfrm>
          <a:prstGeom prst="rect">
            <a:avLst/>
          </a:prstGeom>
          <a:noFill/>
          <a:ln>
            <a:solidFill>
              <a:schemeClr val="tx1"/>
            </a:solidFill>
            <a:prstDash val="sysDot"/>
          </a:ln>
        </p:spPr>
        <p:txBody>
          <a:bodyPr wrap="none" rtlCol="0">
            <a:spAutoFit/>
          </a:bodyPr>
          <a:lstStyle/>
          <a:p>
            <a:pPr fontAlgn="auto">
              <a:spcBef>
                <a:spcPts val="0"/>
              </a:spcBef>
              <a:spcAft>
                <a:spcPts val="0"/>
              </a:spcAft>
              <a:defRPr/>
            </a:pPr>
            <a:r>
              <a:rPr lang="en-GB" sz="1400" b="1" noProof="1" smtClean="0">
                <a:latin typeface="Consolas" panose="020B0609020204030204" pitchFamily="49" charset="0"/>
                <a:ea typeface="Source Code Pro" panose="020B0509030403020204" pitchFamily="49" charset="0"/>
              </a:rPr>
              <a:t>procedure</a:t>
            </a:r>
            <a:r>
              <a:rPr lang="en-GB" sz="1400" noProof="1" smtClean="0">
                <a:latin typeface="Consolas" panose="020B0609020204030204" pitchFamily="49" charset="0"/>
                <a:ea typeface="Source Code Pro" panose="020B0509030403020204" pitchFamily="49" charset="0"/>
              </a:rPr>
              <a:t> Get_Absolute_Value </a:t>
            </a:r>
          </a:p>
          <a:p>
            <a:pPr fontAlgn="auto">
              <a:spcBef>
                <a:spcPts val="0"/>
              </a:spcBef>
              <a:spcAft>
                <a:spcPts val="0"/>
              </a:spcAft>
              <a:defRPr/>
            </a:pPr>
            <a:r>
              <a:rPr lang="en-GB" sz="1400" noProof="1" smtClean="0">
                <a:latin typeface="Consolas" panose="020B0609020204030204" pitchFamily="49" charset="0"/>
                <a:ea typeface="Source Code Pro" panose="020B0509030403020204" pitchFamily="49" charset="0"/>
              </a:rPr>
              <a:t>  (Input  :     Integer;</a:t>
            </a:r>
          </a:p>
          <a:p>
            <a:pPr fontAlgn="auto">
              <a:spcBef>
                <a:spcPts val="0"/>
              </a:spcBef>
              <a:spcAft>
                <a:spcPts val="0"/>
              </a:spcAft>
              <a:defRPr/>
            </a:pPr>
            <a:r>
              <a:rPr lang="en-GB" sz="1400" noProof="1" smtClean="0">
                <a:latin typeface="Consolas" panose="020B0609020204030204" pitchFamily="49" charset="0"/>
                <a:ea typeface="Source Code Pro" panose="020B0509030403020204" pitchFamily="49" charset="0"/>
              </a:rPr>
              <a:t>   Result : </a:t>
            </a:r>
            <a:r>
              <a:rPr lang="en-GB" sz="1400" b="1" noProof="1" smtClean="0">
                <a:latin typeface="Consolas" panose="020B0609020204030204" pitchFamily="49" charset="0"/>
                <a:ea typeface="Source Code Pro" panose="020B0509030403020204" pitchFamily="49" charset="0"/>
              </a:rPr>
              <a:t>out</a:t>
            </a:r>
            <a:r>
              <a:rPr lang="en-GB" sz="1400" noProof="1" smtClean="0">
                <a:latin typeface="Consolas" panose="020B0609020204030204" pitchFamily="49" charset="0"/>
                <a:ea typeface="Source Code Pro" panose="020B0509030403020204" pitchFamily="49" charset="0"/>
              </a:rPr>
              <a:t> Natural)</a:t>
            </a:r>
          </a:p>
          <a:p>
            <a:pPr fontAlgn="auto">
              <a:spcBef>
                <a:spcPts val="0"/>
              </a:spcBef>
              <a:spcAft>
                <a:spcPts val="0"/>
              </a:spcAft>
              <a:defRPr/>
            </a:pPr>
            <a:r>
              <a:rPr lang="en-GB" sz="1400" b="1" noProof="1" smtClean="0">
                <a:latin typeface="Consolas" panose="020B0609020204030204" pitchFamily="49" charset="0"/>
                <a:ea typeface="Source Code Pro" panose="020B0509030403020204" pitchFamily="49" charset="0"/>
              </a:rPr>
              <a:t>is</a:t>
            </a:r>
          </a:p>
          <a:p>
            <a:pPr fontAlgn="auto">
              <a:spcBef>
                <a:spcPts val="0"/>
              </a:spcBef>
              <a:spcAft>
                <a:spcPts val="0"/>
              </a:spcAft>
              <a:defRPr/>
            </a:pPr>
            <a:r>
              <a:rPr lang="en-GB" sz="1400" b="1" noProof="1" smtClean="0">
                <a:latin typeface="Consolas" panose="020B0609020204030204" pitchFamily="49" charset="0"/>
                <a:ea typeface="Source Code Pro" panose="020B0509030403020204" pitchFamily="49" charset="0"/>
              </a:rPr>
              <a:t>begin</a:t>
            </a:r>
          </a:p>
          <a:p>
            <a:pPr fontAlgn="auto">
              <a:spcBef>
                <a:spcPts val="60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if</a:t>
            </a:r>
            <a:r>
              <a:rPr lang="en-GB" sz="1400" noProof="1" smtClean="0">
                <a:latin typeface="Consolas" panose="020B0609020204030204" pitchFamily="49" charset="0"/>
                <a:ea typeface="Source Code Pro" panose="020B0509030403020204" pitchFamily="49" charset="0"/>
              </a:rPr>
              <a:t> Input &lt; 0 </a:t>
            </a:r>
            <a:r>
              <a:rPr lang="en-GB" sz="1400" b="1" noProof="1" smtClean="0">
                <a:latin typeface="Consolas" panose="020B0609020204030204" pitchFamily="49" charset="0"/>
                <a:ea typeface="Source Code Pro" panose="020B0509030403020204" pitchFamily="49" charset="0"/>
              </a:rPr>
              <a:t>then</a:t>
            </a:r>
          </a:p>
          <a:p>
            <a:pPr fontAlgn="auto">
              <a:spcBef>
                <a:spcPts val="200"/>
              </a:spcBef>
              <a:spcAft>
                <a:spcPts val="0"/>
              </a:spcAft>
              <a:defRPr/>
            </a:pPr>
            <a:r>
              <a:rPr lang="en-GB" sz="1400" noProof="1" smtClean="0">
                <a:latin typeface="Consolas" panose="020B0609020204030204" pitchFamily="49" charset="0"/>
                <a:ea typeface="Source Code Pro" panose="020B0509030403020204" pitchFamily="49" charset="0"/>
              </a:rPr>
              <a:t>      Result := -Input;</a:t>
            </a:r>
          </a:p>
          <a:p>
            <a:pPr fontAlgn="auto">
              <a:spcBef>
                <a:spcPts val="20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 if</a:t>
            </a:r>
            <a:r>
              <a:rPr lang="en-GB" sz="1400" noProof="1" smtClean="0">
                <a:latin typeface="Consolas" panose="020B0609020204030204" pitchFamily="49" charset="0"/>
                <a:ea typeface="Source Code Pro" panose="020B0509030403020204" pitchFamily="49" charset="0"/>
              </a:rPr>
              <a:t>;</a:t>
            </a:r>
          </a:p>
          <a:p>
            <a:pPr fontAlgn="auto">
              <a:spcBef>
                <a:spcPts val="120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if</a:t>
            </a:r>
            <a:r>
              <a:rPr lang="en-GB" sz="1400" noProof="1" smtClean="0">
                <a:latin typeface="Consolas" panose="020B0609020204030204" pitchFamily="49" charset="0"/>
                <a:ea typeface="Source Code Pro" panose="020B0509030403020204" pitchFamily="49" charset="0"/>
              </a:rPr>
              <a:t> Input &gt;= 0 </a:t>
            </a:r>
            <a:r>
              <a:rPr lang="en-GB" sz="1400" b="1" noProof="1" smtClean="0">
                <a:latin typeface="Consolas" panose="020B0609020204030204" pitchFamily="49" charset="0"/>
                <a:ea typeface="Source Code Pro" panose="020B0509030403020204" pitchFamily="49" charset="0"/>
              </a:rPr>
              <a:t>then</a:t>
            </a:r>
          </a:p>
          <a:p>
            <a:pPr fontAlgn="auto">
              <a:spcBef>
                <a:spcPts val="200"/>
              </a:spcBef>
              <a:spcAft>
                <a:spcPts val="0"/>
              </a:spcAft>
              <a:defRPr/>
            </a:pPr>
            <a:r>
              <a:rPr lang="en-GB" sz="1400" noProof="1" smtClean="0">
                <a:latin typeface="Consolas" panose="020B0609020204030204" pitchFamily="49" charset="0"/>
                <a:ea typeface="Source Code Pro" panose="020B0509030403020204" pitchFamily="49" charset="0"/>
              </a:rPr>
              <a:t>      Result := Input;</a:t>
            </a:r>
          </a:p>
          <a:p>
            <a:pPr fontAlgn="auto">
              <a:spcBef>
                <a:spcPts val="200"/>
              </a:spcBef>
              <a:spcAft>
                <a:spcPts val="0"/>
              </a:spcAft>
              <a:defRPr/>
            </a:pPr>
            <a:r>
              <a:rPr lang="en-GB" sz="1400" noProof="1" smtClean="0">
                <a:latin typeface="Consolas" panose="020B0609020204030204" pitchFamily="49" charset="0"/>
                <a:ea typeface="Source Code Pro" panose="020B0509030403020204" pitchFamily="49" charset="0"/>
              </a:rPr>
              <a:t>   </a:t>
            </a:r>
            <a:r>
              <a:rPr lang="en-GB" sz="1400" b="1" noProof="1" smtClean="0">
                <a:latin typeface="Consolas" panose="020B0609020204030204" pitchFamily="49" charset="0"/>
                <a:ea typeface="Source Code Pro" panose="020B0509030403020204" pitchFamily="49" charset="0"/>
              </a:rPr>
              <a:t>end if</a:t>
            </a:r>
            <a:r>
              <a:rPr lang="en-GB" sz="1400" noProof="1" smtClean="0">
                <a:latin typeface="Consolas" panose="020B0609020204030204" pitchFamily="49" charset="0"/>
                <a:ea typeface="Source Code Pro" panose="020B0509030403020204" pitchFamily="49" charset="0"/>
              </a:rPr>
              <a:t>;</a:t>
            </a:r>
          </a:p>
          <a:p>
            <a:pPr fontAlgn="auto">
              <a:spcBef>
                <a:spcPts val="600"/>
              </a:spcBef>
              <a:spcAft>
                <a:spcPts val="0"/>
              </a:spcAft>
              <a:defRPr/>
            </a:pPr>
            <a:r>
              <a:rPr lang="en-GB" sz="1400" b="1" noProof="1" smtClean="0">
                <a:latin typeface="Consolas" panose="020B0609020204030204" pitchFamily="49" charset="0"/>
                <a:ea typeface="Source Code Pro" panose="020B0509030403020204" pitchFamily="49" charset="0"/>
              </a:rPr>
              <a:t>end</a:t>
            </a:r>
            <a:r>
              <a:rPr lang="en-GB" sz="1400" noProof="1" smtClean="0">
                <a:latin typeface="Consolas" panose="020B0609020204030204" pitchFamily="49" charset="0"/>
                <a:ea typeface="Source Code Pro" panose="020B0509030403020204" pitchFamily="49" charset="0"/>
              </a:rPr>
              <a:t> Get_Absolute_Value;</a:t>
            </a:r>
            <a:endParaRPr lang="en-GB" sz="1400" noProof="1">
              <a:latin typeface="Consolas" panose="020B0609020204030204" pitchFamily="49" charset="0"/>
              <a:ea typeface="Source Code Pro" panose="020B0509030403020204" pitchFamily="49" charset="0"/>
            </a:endParaRPr>
          </a:p>
        </p:txBody>
      </p:sp>
      <p:sp>
        <p:nvSpPr>
          <p:cNvPr id="5" name="TextBox 4"/>
          <p:cNvSpPr txBox="1"/>
          <p:nvPr/>
        </p:nvSpPr>
        <p:spPr>
          <a:xfrm>
            <a:off x="1003358" y="5354052"/>
            <a:ext cx="2268117" cy="738664"/>
          </a:xfrm>
          <a:prstGeom prst="rect">
            <a:avLst/>
          </a:prstGeom>
          <a:solidFill>
            <a:srgbClr val="FFFF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b="1" dirty="0"/>
              <a:t>Flow analysis does </a:t>
            </a:r>
            <a:r>
              <a:rPr lang="en-US" sz="1400" b="1" i="1" dirty="0"/>
              <a:t>not</a:t>
            </a:r>
            <a:r>
              <a:rPr lang="en-US" sz="1400" b="1" dirty="0"/>
              <a:t> </a:t>
            </a:r>
            <a:r>
              <a:rPr lang="en-US" sz="1400" b="1" dirty="0" smtClean="0"/>
              <a:t>know </a:t>
            </a:r>
            <a:r>
              <a:rPr lang="en-US" sz="1400" b="1" dirty="0"/>
              <a:t>that </a:t>
            </a:r>
            <a:r>
              <a:rPr lang="en-US" sz="1400" b="1" dirty="0" smtClean="0"/>
              <a:t>Result </a:t>
            </a:r>
            <a:r>
              <a:rPr lang="en-US" sz="1400" b="1" dirty="0"/>
              <a:t>is </a:t>
            </a:r>
            <a:r>
              <a:rPr lang="en-US" sz="1400" b="1" dirty="0" smtClean="0"/>
              <a:t>initialized</a:t>
            </a:r>
            <a:endParaRPr lang="en-US" sz="1400" b="1" i="0" kern="1200" dirty="0" smtClean="0"/>
          </a:p>
        </p:txBody>
      </p:sp>
      <p:sp>
        <p:nvSpPr>
          <p:cNvPr id="3" name="TextBox 2"/>
          <p:cNvSpPr txBox="1"/>
          <p:nvPr/>
        </p:nvSpPr>
        <p:spPr>
          <a:xfrm>
            <a:off x="3203848" y="3514965"/>
            <a:ext cx="1901552" cy="738664"/>
          </a:xfrm>
          <a:prstGeom prst="rect">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b="1" dirty="0" smtClean="0"/>
              <a:t>Flow analyzer doesn’t </a:t>
            </a:r>
            <a:r>
              <a:rPr lang="en-US" sz="1400" b="1" i="0" kern="1200" dirty="0" smtClean="0"/>
              <a:t>realize one of these </a:t>
            </a:r>
            <a:r>
              <a:rPr lang="en-US" sz="1400" b="1" i="1" kern="1200" dirty="0" smtClean="0"/>
              <a:t>will</a:t>
            </a:r>
            <a:r>
              <a:rPr lang="en-US" sz="1400" b="1" i="0" kern="1200" dirty="0" smtClean="0"/>
              <a:t> happen</a:t>
            </a:r>
          </a:p>
        </p:txBody>
      </p:sp>
    </p:spTree>
    <p:extLst>
      <p:ext uri="{BB962C8B-B14F-4D97-AF65-F5344CB8AC3E}">
        <p14:creationId xmlns:p14="http://schemas.microsoft.com/office/powerpoint/2010/main" val="34186237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52400" y="76200"/>
            <a:ext cx="8884096" cy="533400"/>
          </a:xfrm>
        </p:spPr>
        <p:txBody>
          <a:bodyPr/>
          <a:lstStyle/>
          <a:p>
            <a:r>
              <a:rPr lang="en-US" altLang="fr-FR" dirty="0" smtClean="0"/>
              <a:t>Unused Variables</a:t>
            </a:r>
            <a:endParaRPr lang="en-US" altLang="fr-FR" dirty="0"/>
          </a:p>
        </p:txBody>
      </p:sp>
      <p:sp>
        <p:nvSpPr>
          <p:cNvPr id="21507" name="Espace réservé du contenu 3"/>
          <p:cNvSpPr>
            <a:spLocks noGrp="1"/>
          </p:cNvSpPr>
          <p:nvPr>
            <p:ph sz="half" idx="10"/>
          </p:nvPr>
        </p:nvSpPr>
        <p:spPr>
          <a:xfrm>
            <a:off x="685800" y="1143000"/>
            <a:ext cx="8035131" cy="1796252"/>
          </a:xfrm>
        </p:spPr>
        <p:txBody>
          <a:bodyPr/>
          <a:lstStyle/>
          <a:p>
            <a:r>
              <a:rPr lang="en-US" altLang="fr-FR" dirty="0" smtClean="0"/>
              <a:t>Not considered an error in SPARK</a:t>
            </a:r>
          </a:p>
          <a:p>
            <a:pPr lvl="1"/>
            <a:r>
              <a:rPr lang="en-US" altLang="fr-FR" dirty="0" smtClean="0"/>
              <a:t>But probably is a coding error</a:t>
            </a:r>
          </a:p>
          <a:p>
            <a:r>
              <a:rPr lang="en-US" altLang="fr-FR" smtClean="0"/>
              <a:t>Generates warnings</a:t>
            </a:r>
            <a:endParaRPr lang="en-US" altLang="fr-FR" dirty="0"/>
          </a:p>
        </p:txBody>
      </p:sp>
      <p:sp>
        <p:nvSpPr>
          <p:cNvPr id="8" name="TextBox 7"/>
          <p:cNvSpPr txBox="1"/>
          <p:nvPr/>
        </p:nvSpPr>
        <p:spPr>
          <a:xfrm>
            <a:off x="1115616" y="3212976"/>
            <a:ext cx="4897495" cy="2190343"/>
          </a:xfrm>
          <a:prstGeom prst="rect">
            <a:avLst/>
          </a:prstGeom>
          <a:noFill/>
          <a:ln>
            <a:noFill/>
            <a:prstDash val="sysDot"/>
          </a:ln>
        </p:spPr>
        <p:txBody>
          <a:bodyPr wrap="none" rtlCol="0">
            <a:spAutoFit/>
          </a:bodyPr>
          <a:lstStyle>
            <a:defPPr>
              <a:defRPr lang="fr-FR"/>
            </a:defPPr>
            <a:lvl1pPr fontAlgn="auto">
              <a:spcBef>
                <a:spcPts val="0"/>
              </a:spcBef>
              <a:spcAft>
                <a:spcPts val="0"/>
              </a:spcAft>
              <a:defRPr sz="1400" b="1">
                <a:latin typeface="Source Code Pro" panose="020B0509030403020204" pitchFamily="49" charset="0"/>
                <a:ea typeface="Source Code Pro" panose="020B0509030403020204" pitchFamily="49" charset="0"/>
              </a:defRPr>
            </a:lvl1pPr>
          </a:lstStyle>
          <a:p>
            <a:r>
              <a:rPr lang="en-US" sz="1600" b="0" noProof="1" smtClean="0">
                <a:latin typeface="Consolas" panose="020B0609020204030204" pitchFamily="49" charset="0"/>
              </a:rPr>
              <a:t>Tmp : Integer;</a:t>
            </a:r>
          </a:p>
          <a:p>
            <a:endParaRPr lang="en-US" sz="1600" b="0" noProof="1" smtClean="0">
              <a:latin typeface="Consolas" panose="020B0609020204030204" pitchFamily="49" charset="0"/>
            </a:endParaRPr>
          </a:p>
          <a:p>
            <a:r>
              <a:rPr lang="en-US" sz="1600" noProof="1" smtClean="0">
                <a:latin typeface="Consolas" panose="020B0609020204030204" pitchFamily="49" charset="0"/>
              </a:rPr>
              <a:t>procedure </a:t>
            </a:r>
            <a:r>
              <a:rPr lang="en-US" sz="1600" b="0" noProof="1" smtClean="0">
                <a:latin typeface="Consolas" panose="020B0609020204030204" pitchFamily="49" charset="0"/>
              </a:rPr>
              <a:t>Swap2 (X, Y : </a:t>
            </a:r>
            <a:r>
              <a:rPr lang="en-US" sz="1600" noProof="1" smtClean="0">
                <a:latin typeface="Consolas" panose="020B0609020204030204" pitchFamily="49" charset="0"/>
              </a:rPr>
              <a:t>in out </a:t>
            </a:r>
            <a:r>
              <a:rPr lang="en-US" sz="1600" b="0" noProof="1" smtClean="0">
                <a:latin typeface="Consolas" panose="020B0609020204030204" pitchFamily="49" charset="0"/>
              </a:rPr>
              <a:t>Integer) </a:t>
            </a:r>
            <a:r>
              <a:rPr lang="en-US" sz="1600" noProof="1" smtClean="0">
                <a:latin typeface="Consolas" panose="020B0609020204030204" pitchFamily="49" charset="0"/>
              </a:rPr>
              <a:t>is</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Temp : Integer := X;</a:t>
            </a:r>
          </a:p>
          <a:p>
            <a:pPr>
              <a:spcBef>
                <a:spcPts val="200"/>
              </a:spcBef>
            </a:pPr>
            <a:r>
              <a:rPr lang="en-US" sz="1600" noProof="1" smtClean="0">
                <a:latin typeface="Consolas" panose="020B0609020204030204" pitchFamily="49" charset="0"/>
              </a:rPr>
              <a:t>begin</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X := Y;</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Y := Tmp;</a:t>
            </a:r>
          </a:p>
          <a:p>
            <a:pPr>
              <a:spcBef>
                <a:spcPts val="200"/>
              </a:spcBef>
            </a:pPr>
            <a:r>
              <a:rPr lang="en-US" sz="1600" noProof="1" smtClean="0">
                <a:latin typeface="Consolas" panose="020B0609020204030204" pitchFamily="49" charset="0"/>
              </a:rPr>
              <a:t>end </a:t>
            </a:r>
            <a:r>
              <a:rPr lang="en-US" sz="1600" b="0" noProof="1" smtClean="0">
                <a:latin typeface="Consolas" panose="020B0609020204030204" pitchFamily="49" charset="0"/>
              </a:rPr>
              <a:t>Swap2;</a:t>
            </a:r>
            <a:endParaRPr lang="en-US" sz="1600" b="0" noProof="1">
              <a:latin typeface="Consolas" panose="020B0609020204030204" pitchFamily="49" charset="0"/>
            </a:endParaRPr>
          </a:p>
        </p:txBody>
      </p:sp>
      <p:sp>
        <p:nvSpPr>
          <p:cNvPr id="6" name="TextBox 5"/>
          <p:cNvSpPr txBox="1"/>
          <p:nvPr/>
        </p:nvSpPr>
        <p:spPr>
          <a:xfrm>
            <a:off x="4283968" y="4308147"/>
            <a:ext cx="3590278" cy="307777"/>
          </a:xfrm>
          <a:prstGeom prst="rect">
            <a:avLst/>
          </a:prstGeom>
          <a:solidFill>
            <a:schemeClr val="bg1"/>
          </a:solidFill>
          <a:ln>
            <a:solidFill>
              <a:schemeClr val="tx1"/>
            </a:solidFill>
          </a:ln>
        </p:spPr>
        <p:txBody>
          <a:bodyPr wrap="none" rtlCol="0">
            <a:spAutoFit/>
          </a:bodyPr>
          <a:lstStyle>
            <a:defPPr>
              <a:defRPr lang="fr-FR"/>
            </a:defPPr>
            <a:lvl1pPr>
              <a:defRPr sz="1600">
                <a:solidFill>
                  <a:srgbClr val="C00000"/>
                </a:solidFill>
              </a:defRPr>
            </a:lvl1pPr>
          </a:lstStyle>
          <a:p>
            <a:pPr algn="ctr"/>
            <a:r>
              <a:rPr lang="en-US" sz="1400" dirty="0">
                <a:solidFill>
                  <a:schemeClr val="accent1">
                    <a:lumMod val="75000"/>
                  </a:schemeClr>
                </a:solidFill>
              </a:rPr>
              <a:t>warning: initialization of Temp has no effect</a:t>
            </a:r>
          </a:p>
        </p:txBody>
      </p:sp>
      <p:sp>
        <p:nvSpPr>
          <p:cNvPr id="7" name="Rectangle 6"/>
          <p:cNvSpPr/>
          <p:nvPr/>
        </p:nvSpPr>
        <p:spPr bwMode="auto">
          <a:xfrm>
            <a:off x="3522010" y="4086647"/>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0000"/>
                </a:solidFill>
              </a14:hiddenFill>
            </a:ext>
          </a:extLst>
        </p:spPr>
        <p:txBody>
          <a:bodyPr rtlCol="0" anchor="ctr"/>
          <a:lstStyle/>
          <a:p>
            <a:pPr algn="ctr"/>
            <a:endParaRPr lang="en-US"/>
          </a:p>
        </p:txBody>
      </p:sp>
      <p:cxnSp>
        <p:nvCxnSpPr>
          <p:cNvPr id="9" name="Curved Connector 8"/>
          <p:cNvCxnSpPr>
            <a:stCxn id="6" idx="1"/>
            <a:endCxn id="7" idx="3"/>
          </p:cNvCxnSpPr>
          <p:nvPr/>
        </p:nvCxnSpPr>
        <p:spPr bwMode="auto">
          <a:xfrm rot="10800000">
            <a:off x="3882050" y="4171286"/>
            <a:ext cx="401918" cy="29075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a:off x="4246179" y="4788096"/>
            <a:ext cx="3590278" cy="307777"/>
          </a:xfrm>
          <a:prstGeom prst="rect">
            <a:avLst/>
          </a:prstGeom>
          <a:solidFill>
            <a:schemeClr val="bg1"/>
          </a:solidFill>
          <a:ln>
            <a:solidFill>
              <a:schemeClr val="tx1"/>
            </a:solidFill>
          </a:ln>
        </p:spPr>
        <p:txBody>
          <a:bodyPr wrap="none" rtlCol="0">
            <a:spAutoFit/>
          </a:bodyPr>
          <a:lstStyle>
            <a:defPPr>
              <a:defRPr lang="fr-FR"/>
            </a:defPPr>
            <a:lvl1pPr>
              <a:defRPr sz="1600">
                <a:solidFill>
                  <a:srgbClr val="C00000"/>
                </a:solidFill>
              </a:defRPr>
            </a:lvl1pPr>
          </a:lstStyle>
          <a:p>
            <a:pPr algn="ctr"/>
            <a:r>
              <a:rPr lang="en-US" sz="1400" dirty="0">
                <a:solidFill>
                  <a:schemeClr val="accent1">
                    <a:lumMod val="75000"/>
                  </a:schemeClr>
                </a:solidFill>
              </a:rPr>
              <a:t>warning: variable "Temp" is not referenced</a:t>
            </a:r>
          </a:p>
        </p:txBody>
      </p:sp>
      <p:cxnSp>
        <p:nvCxnSpPr>
          <p:cNvPr id="18" name="Curved Connector 17"/>
          <p:cNvCxnSpPr>
            <a:stCxn id="16" idx="1"/>
            <a:endCxn id="7" idx="3"/>
          </p:cNvCxnSpPr>
          <p:nvPr/>
        </p:nvCxnSpPr>
        <p:spPr bwMode="auto">
          <a:xfrm rot="10800000">
            <a:off x="3882051" y="4171287"/>
            <a:ext cx="364129" cy="77069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647217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Shortcomings : Synthesized Contracts</a:t>
            </a:r>
            <a:endParaRPr lang="en-US" dirty="0"/>
          </a:p>
        </p:txBody>
      </p:sp>
      <p:sp>
        <p:nvSpPr>
          <p:cNvPr id="41987" name="Espace réservé du contenu 2"/>
          <p:cNvSpPr>
            <a:spLocks noGrp="1"/>
          </p:cNvSpPr>
          <p:nvPr>
            <p:ph sz="half" idx="10"/>
          </p:nvPr>
        </p:nvSpPr>
        <p:spPr/>
        <p:txBody>
          <a:bodyPr/>
          <a:lstStyle/>
          <a:p>
            <a:r>
              <a:rPr lang="en-US" altLang="fr-FR" dirty="0" smtClean="0"/>
              <a:t>A subprogram’s flow contracts depend on the flow contracts of all the other subprograms it calls</a:t>
            </a:r>
          </a:p>
          <a:p>
            <a:pPr lvl="1"/>
            <a:r>
              <a:rPr lang="en-US" altLang="fr-FR" dirty="0" smtClean="0"/>
              <a:t>This can be time-consuming to compute</a:t>
            </a:r>
          </a:p>
          <a:p>
            <a:r>
              <a:rPr lang="en-US" altLang="fr-FR" dirty="0" smtClean="0"/>
              <a:t>Therefore, synthesis may trade away precision for time spent</a:t>
            </a:r>
          </a:p>
          <a:p>
            <a:r>
              <a:rPr lang="en-US" altLang="fr-FR" dirty="0" smtClean="0"/>
              <a:t>Synthesized contracts </a:t>
            </a:r>
            <a:r>
              <a:rPr lang="en-US" altLang="fr-FR" i="1" dirty="0" smtClean="0"/>
              <a:t>will</a:t>
            </a:r>
            <a:r>
              <a:rPr lang="en-US" altLang="fr-FR" dirty="0" smtClean="0"/>
              <a:t> be safe because they are conservative</a:t>
            </a:r>
          </a:p>
          <a:p>
            <a:r>
              <a:rPr lang="en-US" altLang="fr-FR" dirty="0" smtClean="0"/>
              <a:t>Especially true for synthesized Depends contracts</a:t>
            </a:r>
          </a:p>
          <a:p>
            <a:pPr lvl="1"/>
            <a:r>
              <a:rPr lang="en-US" altLang="fr-FR" dirty="0" smtClean="0"/>
              <a:t>Synthesis assumes the worst: every subprogram output depends on every input</a:t>
            </a:r>
          </a:p>
        </p:txBody>
      </p:sp>
    </p:spTree>
    <p:extLst>
      <p:ext uri="{BB962C8B-B14F-4D97-AF65-F5344CB8AC3E}">
        <p14:creationId xmlns:p14="http://schemas.microsoft.com/office/powerpoint/2010/main" val="6554966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Where Synthesized Contract Effects Appear</a:t>
            </a:r>
            <a:endParaRPr lang="en-US" dirty="0"/>
          </a:p>
        </p:txBody>
      </p:sp>
      <p:sp>
        <p:nvSpPr>
          <p:cNvPr id="3" name="Content Placeholder 2"/>
          <p:cNvSpPr>
            <a:spLocks noGrp="1"/>
          </p:cNvSpPr>
          <p:nvPr>
            <p:ph sz="half" idx="10"/>
          </p:nvPr>
        </p:nvSpPr>
        <p:spPr/>
        <p:txBody>
          <a:bodyPr/>
          <a:lstStyle/>
          <a:p>
            <a:r>
              <a:rPr lang="en-US" altLang="fr-FR" dirty="0" smtClean="0"/>
              <a:t>Body is </a:t>
            </a:r>
            <a:r>
              <a:rPr lang="en-US" altLang="fr-FR" i="1" dirty="0" smtClean="0"/>
              <a:t>not</a:t>
            </a:r>
            <a:r>
              <a:rPr lang="en-US" altLang="fr-FR" dirty="0" smtClean="0"/>
              <a:t> checked for conformance to synthesized contract</a:t>
            </a:r>
          </a:p>
          <a:p>
            <a:pPr lvl="1"/>
            <a:r>
              <a:rPr lang="en-US" altLang="fr-FR" dirty="0" smtClean="0"/>
              <a:t>It is likely stronger than code’s reality, for safety</a:t>
            </a:r>
          </a:p>
          <a:p>
            <a:pPr lvl="1"/>
            <a:r>
              <a:rPr lang="en-US" altLang="fr-FR" dirty="0" smtClean="0"/>
              <a:t>Would lead to many false positives</a:t>
            </a:r>
          </a:p>
          <a:p>
            <a:r>
              <a:rPr lang="en-US" altLang="fr-FR" dirty="0" smtClean="0"/>
              <a:t>Thus shortcoming effects appear on </a:t>
            </a:r>
            <a:r>
              <a:rPr lang="en-US" altLang="fr-FR" i="1" dirty="0" smtClean="0"/>
              <a:t>callers</a:t>
            </a:r>
            <a:r>
              <a:rPr lang="en-US" altLang="fr-FR" dirty="0" smtClean="0"/>
              <a:t>, not the subprogram with the synthesized contract</a:t>
            </a:r>
          </a:p>
          <a:p>
            <a:r>
              <a:rPr lang="en-US" altLang="fr-FR" dirty="0" smtClean="0"/>
              <a:t>Effect is unexpected flow messages</a:t>
            </a:r>
          </a:p>
          <a:p>
            <a:pPr lvl="1"/>
            <a:r>
              <a:rPr lang="en-US" altLang="fr-FR" dirty="0" smtClean="0"/>
              <a:t>False positives</a:t>
            </a:r>
          </a:p>
        </p:txBody>
      </p:sp>
    </p:spTree>
    <p:extLst>
      <p:ext uri="{BB962C8B-B14F-4D97-AF65-F5344CB8AC3E}">
        <p14:creationId xmlns:p14="http://schemas.microsoft.com/office/powerpoint/2010/main" val="807405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Synthesized Flow Contract Example Spec</a:t>
            </a:r>
            <a:endParaRPr lang="en-US" dirty="0"/>
          </a:p>
        </p:txBody>
      </p:sp>
      <p:grpSp>
        <p:nvGrpSpPr>
          <p:cNvPr id="17" name="Group 16"/>
          <p:cNvGrpSpPr/>
          <p:nvPr/>
        </p:nvGrpSpPr>
        <p:grpSpPr>
          <a:xfrm>
            <a:off x="1187624" y="908720"/>
            <a:ext cx="5253361" cy="5575885"/>
            <a:chOff x="1187624" y="1168871"/>
            <a:chExt cx="5253361" cy="5575885"/>
          </a:xfrm>
        </p:grpSpPr>
        <p:sp>
          <p:nvSpPr>
            <p:cNvPr id="16" name="Double Wave 15"/>
            <p:cNvSpPr/>
            <p:nvPr/>
          </p:nvSpPr>
          <p:spPr bwMode="auto">
            <a:xfrm>
              <a:off x="1728732" y="3997562"/>
              <a:ext cx="2915275" cy="258909"/>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5" name="Double Wave 14"/>
            <p:cNvSpPr/>
            <p:nvPr/>
          </p:nvSpPr>
          <p:spPr bwMode="auto">
            <a:xfrm>
              <a:off x="1746020" y="3032282"/>
              <a:ext cx="2016224" cy="261498"/>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1187624" y="1168871"/>
              <a:ext cx="5253361" cy="557588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Only_Data_Dependencies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Integer;</a:t>
              </a: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Add (X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noProof="1">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Depends =&gt; (V =&gt;+ X)</a:t>
              </a:r>
              <a:endParaRPr lang="en-US" sz="1400" i="1" noProof="1" smtClean="0">
                <a:latin typeface="Consolas" panose="020B0609020204030204" pitchFamily="49" charset="0"/>
                <a:cs typeface="Consolas" panose="020B0609020204030204" pitchFamily="49" charset="0"/>
              </a:endParaRP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Swap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noProof="1" smtClean="0">
                  <a:latin typeface="Consolas" panose="020B0609020204030204" pitchFamily="49" charset="0"/>
                  <a:cs typeface="Consolas" panose="020B0609020204030204" pitchFamily="49" charset="0"/>
                </a:rPr>
                <a:t>     </a:t>
              </a:r>
              <a:r>
                <a:rPr lang="en-US" sz="1400" i="1" noProof="1" smtClean="0">
                  <a:latin typeface="Consolas" panose="020B0609020204030204" pitchFamily="49" charset="0"/>
                  <a:cs typeface="Consolas" panose="020B0609020204030204" pitchFamily="49" charset="0"/>
                </a:rPr>
                <a:t>Depends </a:t>
              </a:r>
              <a:r>
                <a:rPr lang="en-US" sz="1400" i="1" noProof="1">
                  <a:latin typeface="Consolas" panose="020B0609020204030204" pitchFamily="49" charset="0"/>
                  <a:cs typeface="Consolas" panose="020B0609020204030204" pitchFamily="49" charset="0"/>
                </a:rPr>
                <a:t>=&gt; ((X, V) =&gt; (X, V))</a:t>
              </a:r>
              <a:endParaRPr lang="en-US" sz="1400" i="1" noProof="1" smtClean="0">
                <a:latin typeface="Consolas" panose="020B0609020204030204" pitchFamily="49" charset="0"/>
                <a:cs typeface="Consolas" panose="020B0609020204030204" pitchFamily="49" charset="0"/>
              </a:endParaRP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Call_Add (X, Y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 =&gt;+ (X, Y));</a:t>
              </a: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Call_Swap (X, Y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(X =&gt; Y, Y =&gt; X, V =&gt; V);</a:t>
              </a:r>
            </a:p>
            <a:p>
              <a:pPr>
                <a:spcBef>
                  <a:spcPts val="20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Only_Data_Dependencies;</a:t>
              </a:r>
              <a:endParaRPr lang="en-US" sz="1400" i="0" kern="1200" noProof="1" smtClean="0">
                <a:latin typeface="Consolas" panose="020B0609020204030204" pitchFamily="49" charset="0"/>
                <a:cs typeface="Consolas" panose="020B0609020204030204" pitchFamily="49" charset="0"/>
              </a:endParaRPr>
            </a:p>
          </p:txBody>
        </p:sp>
      </p:grpSp>
      <p:sp>
        <p:nvSpPr>
          <p:cNvPr id="4" name="TextBox 3"/>
          <p:cNvSpPr txBox="1"/>
          <p:nvPr/>
        </p:nvSpPr>
        <p:spPr>
          <a:xfrm>
            <a:off x="6480360" y="3041079"/>
            <a:ext cx="2177199" cy="338554"/>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Synthesized Depends</a:t>
            </a:r>
          </a:p>
        </p:txBody>
      </p:sp>
      <p:sp>
        <p:nvSpPr>
          <p:cNvPr id="5" name="Rectangle 4"/>
          <p:cNvSpPr/>
          <p:nvPr/>
        </p:nvSpPr>
        <p:spPr bwMode="auto">
          <a:xfrm>
            <a:off x="5004048" y="2829472"/>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6" name="Curved Connector 5"/>
          <p:cNvCxnSpPr>
            <a:stCxn id="4" idx="1"/>
            <a:endCxn id="5" idx="3"/>
          </p:cNvCxnSpPr>
          <p:nvPr/>
        </p:nvCxnSpPr>
        <p:spPr bwMode="auto">
          <a:xfrm rot="10800000">
            <a:off x="5148064" y="2901480"/>
            <a:ext cx="1332296" cy="308876"/>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7" name="Rectangle 6"/>
          <p:cNvSpPr/>
          <p:nvPr/>
        </p:nvSpPr>
        <p:spPr bwMode="auto">
          <a:xfrm>
            <a:off x="5508104" y="3789040"/>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4" idx="1"/>
            <a:endCxn id="7" idx="3"/>
          </p:cNvCxnSpPr>
          <p:nvPr/>
        </p:nvCxnSpPr>
        <p:spPr bwMode="auto">
          <a:xfrm rot="10800000" flipV="1">
            <a:off x="5652120" y="3210356"/>
            <a:ext cx="828240" cy="650692"/>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9536251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Synthesized Flow Contract Example </a:t>
            </a:r>
            <a:r>
              <a:rPr lang="en-US" dirty="0" smtClean="0"/>
              <a:t>Body</a:t>
            </a:r>
            <a:endParaRPr lang="en-US" dirty="0"/>
          </a:p>
        </p:txBody>
      </p:sp>
      <p:sp>
        <p:nvSpPr>
          <p:cNvPr id="5" name="TextBox 4"/>
          <p:cNvSpPr txBox="1"/>
          <p:nvPr/>
        </p:nvSpPr>
        <p:spPr>
          <a:xfrm>
            <a:off x="1756784" y="908720"/>
            <a:ext cx="5551520" cy="5816977"/>
          </a:xfrm>
          <a:prstGeom prst="rect">
            <a:avLst/>
          </a:prstGeom>
          <a:noFill/>
        </p:spPr>
        <p:txBody>
          <a:bodyPr wrap="none" rtlCol="0">
            <a:spAutoFit/>
          </a:bodyPr>
          <a:lstStyle>
            <a:defPPr>
              <a:defRPr lang="fr-FR"/>
            </a:defPPr>
            <a:lvl1pPr>
              <a:defRPr sz="1400" b="1">
                <a:latin typeface="Consolas" panose="020B0609020204030204" pitchFamily="49" charset="0"/>
                <a:cs typeface="Consolas" panose="020B0609020204030204" pitchFamily="49" charset="0"/>
              </a:defRPr>
            </a:lvl1pPr>
          </a:lstStyle>
          <a:p>
            <a:r>
              <a:rPr lang="en-US" noProof="1" smtClean="0"/>
              <a:t>package body </a:t>
            </a:r>
            <a:r>
              <a:rPr lang="en-US" b="0" noProof="1" smtClean="0"/>
              <a:t>Only_Data_Dependencies </a:t>
            </a:r>
            <a:r>
              <a:rPr lang="en-US" noProof="1" smtClean="0"/>
              <a:t>with </a:t>
            </a:r>
            <a:r>
              <a:rPr lang="en-US" b="0" noProof="1" smtClean="0"/>
              <a:t>SPARK_Mode </a:t>
            </a:r>
            <a:r>
              <a:rPr lang="en-US" noProof="1" smtClean="0"/>
              <a:t>is</a:t>
            </a:r>
          </a:p>
          <a:p>
            <a:pPr>
              <a:spcBef>
                <a:spcPts val="1200"/>
              </a:spcBef>
            </a:pPr>
            <a:r>
              <a:rPr lang="en-US" noProof="1" smtClean="0"/>
              <a:t>   procedure </a:t>
            </a:r>
            <a:r>
              <a:rPr lang="en-US" b="0" noProof="1" smtClean="0"/>
              <a:t>Add (X : Integer) </a:t>
            </a:r>
            <a:r>
              <a:rPr lang="en-US" noProof="1" smtClean="0"/>
              <a:t>is</a:t>
            </a:r>
          </a:p>
          <a:p>
            <a:r>
              <a:rPr lang="en-US" noProof="1" smtClean="0"/>
              <a:t>   begin</a:t>
            </a:r>
          </a:p>
          <a:p>
            <a:r>
              <a:rPr lang="en-US" noProof="1" smtClean="0"/>
              <a:t>      </a:t>
            </a:r>
            <a:r>
              <a:rPr lang="en-US" b="0" noProof="1" smtClean="0"/>
              <a:t>V := V + X;</a:t>
            </a:r>
          </a:p>
          <a:p>
            <a:r>
              <a:rPr lang="en-US" noProof="1" smtClean="0"/>
              <a:t>   end </a:t>
            </a:r>
            <a:r>
              <a:rPr lang="en-US" b="0" noProof="1" smtClean="0"/>
              <a:t>Add;</a:t>
            </a:r>
          </a:p>
          <a:p>
            <a:pPr>
              <a:spcBef>
                <a:spcPts val="1200"/>
              </a:spcBef>
            </a:pPr>
            <a:r>
              <a:rPr lang="en-US" noProof="1" smtClean="0"/>
              <a:t>   procedure </a:t>
            </a:r>
            <a:r>
              <a:rPr lang="en-US" b="0" noProof="1" smtClean="0"/>
              <a:t>Swap (X : </a:t>
            </a:r>
            <a:r>
              <a:rPr lang="en-US" noProof="1" smtClean="0"/>
              <a:t>in out </a:t>
            </a:r>
            <a:r>
              <a:rPr lang="en-US" b="0" noProof="1" smtClean="0"/>
              <a:t>Integer) </a:t>
            </a:r>
            <a:r>
              <a:rPr lang="en-US" noProof="1" smtClean="0"/>
              <a:t>is</a:t>
            </a:r>
          </a:p>
          <a:p>
            <a:r>
              <a:rPr lang="en-US" noProof="1" smtClean="0"/>
              <a:t>      </a:t>
            </a:r>
            <a:r>
              <a:rPr lang="en-US" b="0" noProof="1" smtClean="0"/>
              <a:t>Tmp : </a:t>
            </a:r>
            <a:r>
              <a:rPr lang="en-US" noProof="1" smtClean="0"/>
              <a:t>constant </a:t>
            </a:r>
            <a:r>
              <a:rPr lang="en-US" b="0" noProof="1" smtClean="0"/>
              <a:t>Integer := V;</a:t>
            </a:r>
          </a:p>
          <a:p>
            <a:r>
              <a:rPr lang="en-US" noProof="1" smtClean="0"/>
              <a:t>   begin</a:t>
            </a:r>
          </a:p>
          <a:p>
            <a:r>
              <a:rPr lang="en-US" noProof="1" smtClean="0"/>
              <a:t>      </a:t>
            </a:r>
            <a:r>
              <a:rPr lang="en-US" b="0" noProof="1" smtClean="0"/>
              <a:t>V := X;</a:t>
            </a:r>
          </a:p>
          <a:p>
            <a:r>
              <a:rPr lang="en-US" noProof="1" smtClean="0"/>
              <a:t>      </a:t>
            </a:r>
            <a:r>
              <a:rPr lang="en-US" b="0" noProof="1" smtClean="0"/>
              <a:t>X := Tmp;</a:t>
            </a:r>
          </a:p>
          <a:p>
            <a:r>
              <a:rPr lang="en-US" noProof="1" smtClean="0"/>
              <a:t>   end </a:t>
            </a:r>
            <a:r>
              <a:rPr lang="en-US" b="0" noProof="1" smtClean="0"/>
              <a:t>Swap;</a:t>
            </a:r>
          </a:p>
          <a:p>
            <a:pPr>
              <a:spcBef>
                <a:spcPts val="1200"/>
              </a:spcBef>
            </a:pPr>
            <a:r>
              <a:rPr lang="en-US" noProof="1" smtClean="0"/>
              <a:t>   procedure </a:t>
            </a:r>
            <a:r>
              <a:rPr lang="en-US" b="0" noProof="1" smtClean="0"/>
              <a:t>Call_Add (X, Y : Integer) </a:t>
            </a:r>
            <a:r>
              <a:rPr lang="en-US" noProof="1" smtClean="0"/>
              <a:t>is</a:t>
            </a:r>
          </a:p>
          <a:p>
            <a:r>
              <a:rPr lang="en-US" noProof="1" smtClean="0"/>
              <a:t>   begin</a:t>
            </a:r>
          </a:p>
          <a:p>
            <a:r>
              <a:rPr lang="en-US" noProof="1" smtClean="0"/>
              <a:t>      </a:t>
            </a:r>
            <a:r>
              <a:rPr lang="en-US" b="0" noProof="1" smtClean="0"/>
              <a:t>Add (X);</a:t>
            </a:r>
          </a:p>
          <a:p>
            <a:r>
              <a:rPr lang="en-US" noProof="1" smtClean="0"/>
              <a:t>      </a:t>
            </a:r>
            <a:r>
              <a:rPr lang="en-US" b="0" noProof="1" smtClean="0"/>
              <a:t>Add (Y);</a:t>
            </a:r>
          </a:p>
          <a:p>
            <a:r>
              <a:rPr lang="en-US" noProof="1" smtClean="0"/>
              <a:t>   end </a:t>
            </a:r>
            <a:r>
              <a:rPr lang="en-US" b="0" noProof="1" smtClean="0"/>
              <a:t>Call_Add;</a:t>
            </a:r>
          </a:p>
          <a:p>
            <a:pPr>
              <a:spcBef>
                <a:spcPts val="1200"/>
              </a:spcBef>
            </a:pPr>
            <a:r>
              <a:rPr lang="en-US" noProof="1" smtClean="0"/>
              <a:t>   procedure </a:t>
            </a:r>
            <a:r>
              <a:rPr lang="en-US" b="0" noProof="1" smtClean="0"/>
              <a:t>Call_Swap (X, Y : </a:t>
            </a:r>
            <a:r>
              <a:rPr lang="en-US" noProof="1" smtClean="0"/>
              <a:t>in out </a:t>
            </a:r>
            <a:r>
              <a:rPr lang="en-US" b="0" noProof="1" smtClean="0"/>
              <a:t>Integer) </a:t>
            </a:r>
            <a:r>
              <a:rPr lang="en-US" noProof="1" smtClean="0"/>
              <a:t>is</a:t>
            </a:r>
          </a:p>
          <a:p>
            <a:r>
              <a:rPr lang="en-US" noProof="1" smtClean="0"/>
              <a:t>   begin</a:t>
            </a:r>
          </a:p>
          <a:p>
            <a:r>
              <a:rPr lang="en-US" noProof="1" smtClean="0"/>
              <a:t>      </a:t>
            </a:r>
            <a:r>
              <a:rPr lang="en-US" b="0" noProof="1" smtClean="0"/>
              <a:t>Swap (X);</a:t>
            </a:r>
          </a:p>
          <a:p>
            <a:r>
              <a:rPr lang="en-US" noProof="1" smtClean="0"/>
              <a:t>      </a:t>
            </a:r>
            <a:r>
              <a:rPr lang="en-US" b="0" noProof="1" smtClean="0"/>
              <a:t>Swap (Y);</a:t>
            </a:r>
          </a:p>
          <a:p>
            <a:r>
              <a:rPr lang="en-US" noProof="1" smtClean="0"/>
              <a:t>      </a:t>
            </a:r>
            <a:r>
              <a:rPr lang="en-US" b="0" noProof="1" smtClean="0"/>
              <a:t>Swap (X);</a:t>
            </a:r>
          </a:p>
          <a:p>
            <a:r>
              <a:rPr lang="en-US" noProof="1" smtClean="0"/>
              <a:t>   end </a:t>
            </a:r>
            <a:r>
              <a:rPr lang="en-US" b="0" noProof="1" smtClean="0"/>
              <a:t>Call_Swap;</a:t>
            </a:r>
          </a:p>
          <a:p>
            <a:pPr>
              <a:spcBef>
                <a:spcPts val="1200"/>
              </a:spcBef>
            </a:pPr>
            <a:r>
              <a:rPr lang="en-US" noProof="1" smtClean="0"/>
              <a:t>end </a:t>
            </a:r>
            <a:r>
              <a:rPr lang="en-US" b="0" noProof="1" smtClean="0"/>
              <a:t>Only_Data_Dependencies;</a:t>
            </a:r>
            <a:endParaRPr lang="en-US" b="0" noProof="1"/>
          </a:p>
        </p:txBody>
      </p:sp>
    </p:spTree>
    <p:extLst>
      <p:ext uri="{BB962C8B-B14F-4D97-AF65-F5344CB8AC3E}">
        <p14:creationId xmlns:p14="http://schemas.microsoft.com/office/powerpoint/2010/main" val="12526695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Synthesized Flow Contract Example Effects</a:t>
            </a:r>
            <a:endParaRPr lang="en-US" dirty="0"/>
          </a:p>
        </p:txBody>
      </p:sp>
      <p:sp>
        <p:nvSpPr>
          <p:cNvPr id="19" name="TextBox 18"/>
          <p:cNvSpPr txBox="1"/>
          <p:nvPr/>
        </p:nvSpPr>
        <p:spPr>
          <a:xfrm>
            <a:off x="5758034" y="4494718"/>
            <a:ext cx="3267113" cy="415498"/>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gn="ctr">
              <a:lnSpc>
                <a:spcPct val="150000"/>
              </a:lnSpc>
              <a:spcBef>
                <a:spcPts val="0"/>
              </a:spcBef>
            </a:pPr>
            <a:r>
              <a:rPr lang="en-US" sz="1400" dirty="0"/>
              <a:t>medium: missing dependency </a:t>
            </a:r>
            <a:r>
              <a:rPr lang="en-US" sz="1400" dirty="0" smtClean="0"/>
              <a:t>“Y </a:t>
            </a:r>
            <a:r>
              <a:rPr lang="en-US" sz="1400" dirty="0"/>
              <a:t>=&gt; Y"</a:t>
            </a:r>
          </a:p>
        </p:txBody>
      </p:sp>
      <p:sp>
        <p:nvSpPr>
          <p:cNvPr id="20" name="Rectangle 19"/>
          <p:cNvSpPr/>
          <p:nvPr/>
        </p:nvSpPr>
        <p:spPr bwMode="auto">
          <a:xfrm>
            <a:off x="4932040" y="5683981"/>
            <a:ext cx="360040" cy="169277"/>
          </a:xfrm>
          <a:prstGeom prst="rect">
            <a:avLst/>
          </a:prstGeom>
          <a:solidFill>
            <a:schemeClr val="accent2"/>
          </a:solidFill>
          <a:ln w="9525" cap="flat" cmpd="sng" algn="ctr">
            <a:noFill/>
            <a:prstDash val="solid"/>
            <a:round/>
            <a:headEnd type="none" w="med" len="med"/>
            <a:tailEnd type="none"/>
          </a:ln>
          <a:effectLst/>
          <a:extLst/>
        </p:spPr>
        <p:txBody>
          <a:bodyPr rtlCol="0" anchor="ctr"/>
          <a:lstStyle/>
          <a:p>
            <a:pPr algn="ctr"/>
            <a:endParaRPr lang="en-US" sz="1400"/>
          </a:p>
        </p:txBody>
      </p:sp>
      <p:cxnSp>
        <p:nvCxnSpPr>
          <p:cNvPr id="21" name="Curved Connector 20"/>
          <p:cNvCxnSpPr>
            <a:stCxn id="19" idx="1"/>
            <a:endCxn id="20" idx="3"/>
          </p:cNvCxnSpPr>
          <p:nvPr/>
        </p:nvCxnSpPr>
        <p:spPr bwMode="auto">
          <a:xfrm rot="10800000" flipV="1">
            <a:off x="5292080" y="4702466"/>
            <a:ext cx="465954" cy="1066153"/>
          </a:xfrm>
          <a:prstGeom prst="bentConnector3">
            <a:avLst/>
          </a:prstGeom>
          <a:solidFill>
            <a:schemeClr val="accent1"/>
          </a:solidFill>
          <a:ln w="6350" cap="flat" cmpd="sng" algn="ctr">
            <a:solidFill>
              <a:schemeClr val="tx1"/>
            </a:solidFill>
            <a:prstDash val="solid"/>
            <a:round/>
            <a:headEnd type="none" w="med" len="med"/>
            <a:tailEnd type="triangle"/>
          </a:ln>
          <a:effectLst/>
        </p:spPr>
      </p:cxnSp>
      <p:sp>
        <p:nvSpPr>
          <p:cNvPr id="22" name="TextBox 21"/>
          <p:cNvSpPr txBox="1"/>
          <p:nvPr/>
        </p:nvSpPr>
        <p:spPr>
          <a:xfrm>
            <a:off x="5758034" y="3429000"/>
            <a:ext cx="3278462" cy="415498"/>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nSpc>
                <a:spcPct val="150000"/>
              </a:lnSpc>
              <a:spcBef>
                <a:spcPts val="0"/>
              </a:spcBef>
            </a:pPr>
            <a:r>
              <a:rPr lang="en-US" sz="1400" dirty="0"/>
              <a:t>medium: missing dependency "X =&gt; X"</a:t>
            </a:r>
          </a:p>
        </p:txBody>
      </p:sp>
      <p:cxnSp>
        <p:nvCxnSpPr>
          <p:cNvPr id="23" name="Curved Connector 22"/>
          <p:cNvCxnSpPr>
            <a:stCxn id="22" idx="1"/>
            <a:endCxn id="20" idx="3"/>
          </p:cNvCxnSpPr>
          <p:nvPr/>
        </p:nvCxnSpPr>
        <p:spPr bwMode="auto">
          <a:xfrm rot="10800000" flipV="1">
            <a:off x="5292080" y="3636748"/>
            <a:ext cx="465954" cy="2131871"/>
          </a:xfrm>
          <a:prstGeom prst="bentConnector3">
            <a:avLst/>
          </a:prstGeom>
          <a:solidFill>
            <a:schemeClr val="accent1"/>
          </a:solidFill>
          <a:ln w="6350" cap="flat" cmpd="sng" algn="ctr">
            <a:solidFill>
              <a:schemeClr val="tx1"/>
            </a:solidFill>
            <a:prstDash val="solid"/>
            <a:round/>
            <a:headEnd type="none" w="med" len="med"/>
            <a:tailEnd type="triangle"/>
          </a:ln>
          <a:effectLst/>
        </p:spPr>
      </p:cxnSp>
      <p:sp>
        <p:nvSpPr>
          <p:cNvPr id="24" name="TextBox 23"/>
          <p:cNvSpPr txBox="1"/>
          <p:nvPr/>
        </p:nvSpPr>
        <p:spPr>
          <a:xfrm>
            <a:off x="5758034" y="3961859"/>
            <a:ext cx="3278462" cy="415498"/>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nSpc>
                <a:spcPct val="150000"/>
              </a:lnSpc>
              <a:spcBef>
                <a:spcPts val="0"/>
              </a:spcBef>
            </a:pPr>
            <a:r>
              <a:rPr lang="en-US" sz="1400" dirty="0"/>
              <a:t>medium: missing dependency "X =&gt; </a:t>
            </a:r>
            <a:r>
              <a:rPr lang="en-US" sz="1400" dirty="0" smtClean="0"/>
              <a:t>V"</a:t>
            </a:r>
            <a:endParaRPr lang="en-US" sz="1400" dirty="0"/>
          </a:p>
        </p:txBody>
      </p:sp>
      <p:cxnSp>
        <p:nvCxnSpPr>
          <p:cNvPr id="25" name="Curved Connector 24"/>
          <p:cNvCxnSpPr>
            <a:stCxn id="24" idx="1"/>
            <a:endCxn id="20" idx="3"/>
          </p:cNvCxnSpPr>
          <p:nvPr/>
        </p:nvCxnSpPr>
        <p:spPr bwMode="auto">
          <a:xfrm rot="10800000" flipV="1">
            <a:off x="5292080" y="4169608"/>
            <a:ext cx="465954" cy="1599012"/>
          </a:xfrm>
          <a:prstGeom prst="bentConnector3">
            <a:avLst/>
          </a:prstGeom>
          <a:solidFill>
            <a:schemeClr val="accent1"/>
          </a:solidFill>
          <a:ln w="6350" cap="flat" cmpd="sng" algn="ctr">
            <a:solidFill>
              <a:schemeClr val="tx1"/>
            </a:solidFill>
            <a:prstDash val="solid"/>
            <a:round/>
            <a:headEnd type="none" w="med" len="med"/>
            <a:tailEnd type="triangle"/>
          </a:ln>
          <a:effectLst/>
        </p:spPr>
      </p:cxnSp>
      <p:sp>
        <p:nvSpPr>
          <p:cNvPr id="27" name="TextBox 26"/>
          <p:cNvSpPr txBox="1"/>
          <p:nvPr/>
        </p:nvSpPr>
        <p:spPr>
          <a:xfrm>
            <a:off x="5758034" y="5027577"/>
            <a:ext cx="3270382" cy="415498"/>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gn="ctr">
              <a:lnSpc>
                <a:spcPct val="150000"/>
              </a:lnSpc>
              <a:spcBef>
                <a:spcPts val="0"/>
              </a:spcBef>
            </a:pPr>
            <a:r>
              <a:rPr lang="en-US" sz="1400" dirty="0"/>
              <a:t>medium: missing dependency </a:t>
            </a:r>
            <a:r>
              <a:rPr lang="en-US" sz="1400" dirty="0" smtClean="0"/>
              <a:t>“Y </a:t>
            </a:r>
            <a:r>
              <a:rPr lang="en-US" sz="1400" dirty="0"/>
              <a:t>=&gt; </a:t>
            </a:r>
            <a:r>
              <a:rPr lang="en-US" sz="1400" dirty="0" smtClean="0"/>
              <a:t>V"</a:t>
            </a:r>
            <a:endParaRPr lang="en-US" sz="1400" dirty="0"/>
          </a:p>
        </p:txBody>
      </p:sp>
      <p:cxnSp>
        <p:nvCxnSpPr>
          <p:cNvPr id="28" name="Curved Connector 27"/>
          <p:cNvCxnSpPr>
            <a:stCxn id="27" idx="1"/>
            <a:endCxn id="20" idx="3"/>
          </p:cNvCxnSpPr>
          <p:nvPr/>
        </p:nvCxnSpPr>
        <p:spPr bwMode="auto">
          <a:xfrm rot="10800000" flipV="1">
            <a:off x="5292080" y="5235326"/>
            <a:ext cx="465954" cy="533294"/>
          </a:xfrm>
          <a:prstGeom prst="bentConnector3">
            <a:avLst/>
          </a:prstGeom>
          <a:solidFill>
            <a:schemeClr val="accent1"/>
          </a:solidFill>
          <a:ln w="6350" cap="flat" cmpd="sng" algn="ctr">
            <a:solidFill>
              <a:schemeClr val="tx1"/>
            </a:solidFill>
            <a:prstDash val="solid"/>
            <a:round/>
            <a:headEnd type="none" w="med" len="med"/>
            <a:tailEnd type="triangle"/>
          </a:ln>
          <a:effectLst/>
        </p:spPr>
      </p:cxnSp>
      <p:sp>
        <p:nvSpPr>
          <p:cNvPr id="29" name="TextBox 28"/>
          <p:cNvSpPr txBox="1"/>
          <p:nvPr/>
        </p:nvSpPr>
        <p:spPr>
          <a:xfrm>
            <a:off x="5758034" y="5560436"/>
            <a:ext cx="3273653" cy="415498"/>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gn="ctr">
              <a:lnSpc>
                <a:spcPct val="150000"/>
              </a:lnSpc>
              <a:spcBef>
                <a:spcPts val="0"/>
              </a:spcBef>
            </a:pPr>
            <a:r>
              <a:rPr lang="en-US" sz="1400" dirty="0"/>
              <a:t>medium: missing dependency </a:t>
            </a:r>
            <a:r>
              <a:rPr lang="en-US" sz="1400" dirty="0" smtClean="0"/>
              <a:t>“</a:t>
            </a:r>
            <a:r>
              <a:rPr lang="en-US" sz="1400" dirty="0"/>
              <a:t>V</a:t>
            </a:r>
            <a:r>
              <a:rPr lang="en-US" sz="1400" dirty="0" smtClean="0"/>
              <a:t> </a:t>
            </a:r>
            <a:r>
              <a:rPr lang="en-US" sz="1400" dirty="0"/>
              <a:t>=&gt; </a:t>
            </a:r>
            <a:r>
              <a:rPr lang="en-US" sz="1400" dirty="0" smtClean="0"/>
              <a:t>X"</a:t>
            </a:r>
            <a:endParaRPr lang="en-US" sz="1400" dirty="0"/>
          </a:p>
        </p:txBody>
      </p:sp>
      <p:cxnSp>
        <p:nvCxnSpPr>
          <p:cNvPr id="30" name="Curved Connector 29"/>
          <p:cNvCxnSpPr>
            <a:stCxn id="29" idx="1"/>
            <a:endCxn id="20" idx="3"/>
          </p:cNvCxnSpPr>
          <p:nvPr/>
        </p:nvCxnSpPr>
        <p:spPr bwMode="auto">
          <a:xfrm rot="10800000" flipV="1">
            <a:off x="5292080" y="5768184"/>
            <a:ext cx="465954" cy="435"/>
          </a:xfrm>
          <a:prstGeom prst="bentConnector3">
            <a:avLst/>
          </a:prstGeom>
          <a:solidFill>
            <a:schemeClr val="accent1"/>
          </a:solidFill>
          <a:ln w="6350" cap="flat" cmpd="sng" algn="ctr">
            <a:solidFill>
              <a:schemeClr val="tx1"/>
            </a:solidFill>
            <a:prstDash val="solid"/>
            <a:round/>
            <a:headEnd type="none" w="med" len="med"/>
            <a:tailEnd type="triangle"/>
          </a:ln>
          <a:effectLst/>
        </p:spPr>
      </p:cxnSp>
      <p:sp>
        <p:nvSpPr>
          <p:cNvPr id="31" name="TextBox 30"/>
          <p:cNvSpPr txBox="1"/>
          <p:nvPr/>
        </p:nvSpPr>
        <p:spPr>
          <a:xfrm>
            <a:off x="5758034" y="6093296"/>
            <a:ext cx="3270382" cy="415498"/>
          </a:xfrm>
          <a:prstGeom prst="rect">
            <a:avLst/>
          </a:prstGeom>
          <a:solidFill>
            <a:schemeClr val="bg1"/>
          </a:solidFill>
          <a:ln>
            <a:solidFill>
              <a:srgbClr val="C00000"/>
            </a:solidFill>
          </a:ln>
        </p:spPr>
        <p:txBody>
          <a:bodyPr wrap="none" rtlCol="0" anchor="ctr" anchorCtr="1">
            <a:spAutoFit/>
          </a:bodyPr>
          <a:lstStyle>
            <a:defPPr>
              <a:defRPr lang="fr-FR"/>
            </a:defPPr>
            <a:lvl1pPr>
              <a:defRPr sz="1600">
                <a:solidFill>
                  <a:srgbClr val="C00000"/>
                </a:solidFill>
              </a:defRPr>
            </a:lvl1pPr>
          </a:lstStyle>
          <a:p>
            <a:pPr algn="ctr">
              <a:lnSpc>
                <a:spcPct val="150000"/>
              </a:lnSpc>
              <a:spcBef>
                <a:spcPts val="0"/>
              </a:spcBef>
            </a:pPr>
            <a:r>
              <a:rPr lang="en-US" sz="1400" dirty="0"/>
              <a:t>medium: missing dependency </a:t>
            </a:r>
            <a:r>
              <a:rPr lang="en-US" sz="1400" dirty="0" smtClean="0"/>
              <a:t>“</a:t>
            </a:r>
            <a:r>
              <a:rPr lang="en-US" sz="1400" dirty="0"/>
              <a:t>V</a:t>
            </a:r>
            <a:r>
              <a:rPr lang="en-US" sz="1400" dirty="0" smtClean="0"/>
              <a:t> </a:t>
            </a:r>
            <a:r>
              <a:rPr lang="en-US" sz="1400" dirty="0"/>
              <a:t>=&gt; Y"</a:t>
            </a:r>
          </a:p>
        </p:txBody>
      </p:sp>
      <p:cxnSp>
        <p:nvCxnSpPr>
          <p:cNvPr id="32" name="Curved Connector 31"/>
          <p:cNvCxnSpPr>
            <a:stCxn id="31" idx="1"/>
            <a:endCxn id="20" idx="3"/>
          </p:cNvCxnSpPr>
          <p:nvPr/>
        </p:nvCxnSpPr>
        <p:spPr bwMode="auto">
          <a:xfrm rot="10800000">
            <a:off x="5292080" y="5768621"/>
            <a:ext cx="465954" cy="532425"/>
          </a:xfrm>
          <a:prstGeom prst="bentConnector3">
            <a:avLst/>
          </a:prstGeom>
          <a:solidFill>
            <a:schemeClr val="accent1"/>
          </a:solidFill>
          <a:ln w="6350" cap="flat" cmpd="sng" algn="ctr">
            <a:solidFill>
              <a:schemeClr val="tx1"/>
            </a:solidFill>
            <a:prstDash val="solid"/>
            <a:round/>
            <a:headEnd type="none" w="med" len="med"/>
            <a:tailEnd type="triangle"/>
          </a:ln>
          <a:effectLst/>
        </p:spPr>
      </p:cxnSp>
      <p:grpSp>
        <p:nvGrpSpPr>
          <p:cNvPr id="59" name="Group 58"/>
          <p:cNvGrpSpPr/>
          <p:nvPr/>
        </p:nvGrpSpPr>
        <p:grpSpPr>
          <a:xfrm>
            <a:off x="251520" y="836712"/>
            <a:ext cx="5253361" cy="5575885"/>
            <a:chOff x="251520" y="836712"/>
            <a:chExt cx="5253361" cy="5575885"/>
          </a:xfrm>
        </p:grpSpPr>
        <p:grpSp>
          <p:nvGrpSpPr>
            <p:cNvPr id="56" name="Group 55"/>
            <p:cNvGrpSpPr/>
            <p:nvPr/>
          </p:nvGrpSpPr>
          <p:grpSpPr>
            <a:xfrm>
              <a:off x="251520" y="836712"/>
              <a:ext cx="5253361" cy="5575885"/>
              <a:chOff x="251520" y="836712"/>
              <a:chExt cx="5253361" cy="5575885"/>
            </a:xfrm>
          </p:grpSpPr>
          <p:sp>
            <p:nvSpPr>
              <p:cNvPr id="16" name="Double Wave 15"/>
              <p:cNvSpPr/>
              <p:nvPr/>
            </p:nvSpPr>
            <p:spPr bwMode="auto">
              <a:xfrm>
                <a:off x="755576" y="3678767"/>
                <a:ext cx="2915275" cy="258909"/>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5" name="Double Wave 14"/>
              <p:cNvSpPr/>
              <p:nvPr/>
            </p:nvSpPr>
            <p:spPr bwMode="auto">
              <a:xfrm>
                <a:off x="772864" y="2713487"/>
                <a:ext cx="2016224" cy="261498"/>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251520" y="836712"/>
                <a:ext cx="5253361" cy="557588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Only_Data_Dependencies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 : Integer;</a:t>
                </a: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Add (X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noProof="1">
                    <a:latin typeface="Consolas" panose="020B0609020204030204" pitchFamily="49" charset="0"/>
                    <a:cs typeface="Consolas" panose="020B0609020204030204" pitchFamily="49" charset="0"/>
                  </a:rPr>
                  <a:t>     </a:t>
                </a:r>
                <a:r>
                  <a:rPr lang="en-US" sz="1400" i="1" noProof="1">
                    <a:latin typeface="Consolas" panose="020B0609020204030204" pitchFamily="49" charset="0"/>
                    <a:cs typeface="Consolas" panose="020B0609020204030204" pitchFamily="49" charset="0"/>
                  </a:rPr>
                  <a:t>Depends =&gt; (V =&gt;+ X)</a:t>
                </a:r>
                <a:endParaRPr lang="en-US" sz="1400" i="1" noProof="1" smtClean="0">
                  <a:latin typeface="Consolas" panose="020B0609020204030204" pitchFamily="49" charset="0"/>
                  <a:cs typeface="Consolas" panose="020B0609020204030204" pitchFamily="49" charset="0"/>
                </a:endParaRP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Swap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noProof="1" smtClean="0">
                    <a:latin typeface="Consolas" panose="020B0609020204030204" pitchFamily="49" charset="0"/>
                    <a:cs typeface="Consolas" panose="020B0609020204030204" pitchFamily="49" charset="0"/>
                  </a:rPr>
                  <a:t>     </a:t>
                </a:r>
                <a:r>
                  <a:rPr lang="en-US" sz="1400" i="1" noProof="1" smtClean="0">
                    <a:latin typeface="Consolas" panose="020B0609020204030204" pitchFamily="49" charset="0"/>
                    <a:cs typeface="Consolas" panose="020B0609020204030204" pitchFamily="49" charset="0"/>
                  </a:rPr>
                  <a:t>Depends </a:t>
                </a:r>
                <a:r>
                  <a:rPr lang="en-US" sz="1400" i="1" noProof="1">
                    <a:latin typeface="Consolas" panose="020B0609020204030204" pitchFamily="49" charset="0"/>
                    <a:cs typeface="Consolas" panose="020B0609020204030204" pitchFamily="49" charset="0"/>
                  </a:rPr>
                  <a:t>=&gt; ((X, V) =&gt; (X, V))</a:t>
                </a:r>
                <a:endParaRPr lang="en-US" sz="1400" i="1" noProof="1" smtClean="0">
                  <a:latin typeface="Consolas" panose="020B0609020204030204" pitchFamily="49" charset="0"/>
                  <a:cs typeface="Consolas" panose="020B0609020204030204" pitchFamily="49" charset="0"/>
                </a:endParaRP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Call_Add (X, Y : 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 =&gt;+ (X, Y));</a:t>
                </a:r>
              </a:p>
              <a:p>
                <a:pPr>
                  <a:spcBef>
                    <a:spcPts val="2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Call_Swap (X, Y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V),</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(X =&gt; Y, Y =&gt; X, V =&gt; V);</a:t>
                </a:r>
              </a:p>
              <a:p>
                <a:pPr>
                  <a:spcBef>
                    <a:spcPts val="20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Only_Data_Dependencies;</a:t>
                </a:r>
                <a:endParaRPr lang="en-US" sz="1400" i="0" kern="1200" noProof="1" smtClean="0">
                  <a:latin typeface="Consolas" panose="020B0609020204030204" pitchFamily="49" charset="0"/>
                  <a:cs typeface="Consolas" panose="020B0609020204030204" pitchFamily="49" charset="0"/>
                </a:endParaRPr>
              </a:p>
            </p:txBody>
          </p:sp>
        </p:grpSp>
        <p:pic>
          <p:nvPicPr>
            <p:cNvPr id="57"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688" y="5636409"/>
              <a:ext cx="2397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9" descr="correct.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7688" y="4684198"/>
              <a:ext cx="239712"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TextBox 59"/>
          <p:cNvSpPr txBox="1"/>
          <p:nvPr/>
        </p:nvSpPr>
        <p:spPr>
          <a:xfrm>
            <a:off x="6610767" y="2974985"/>
            <a:ext cx="1561646" cy="338554"/>
          </a:xfrm>
          <a:prstGeom prst="rect">
            <a:avLst/>
          </a:prstGeom>
          <a:noFill/>
        </p:spPr>
        <p:txBody>
          <a:bodyPr wrap="none" rtlCol="0">
            <a:spAutoFit/>
          </a:bodyPr>
          <a:lstStyle/>
          <a:p>
            <a:r>
              <a:rPr lang="en-US" sz="1600" i="0" kern="1200" dirty="0" smtClean="0">
                <a:solidFill>
                  <a:srgbClr val="C00000"/>
                </a:solidFill>
              </a:rPr>
              <a:t>False Positives</a:t>
            </a:r>
          </a:p>
        </p:txBody>
      </p:sp>
    </p:spTree>
    <p:extLst>
      <p:ext uri="{BB962C8B-B14F-4D97-AF65-F5344CB8AC3E}">
        <p14:creationId xmlns:p14="http://schemas.microsoft.com/office/powerpoint/2010/main" val="361201147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Avoiding False Positives</a:t>
            </a:r>
            <a:endParaRPr lang="en-US" dirty="0"/>
          </a:p>
        </p:txBody>
      </p:sp>
      <p:sp>
        <p:nvSpPr>
          <p:cNvPr id="41987" name="Espace réservé du contenu 2"/>
          <p:cNvSpPr>
            <a:spLocks noGrp="1"/>
          </p:cNvSpPr>
          <p:nvPr>
            <p:ph sz="half" idx="10"/>
          </p:nvPr>
        </p:nvSpPr>
        <p:spPr>
          <a:xfrm>
            <a:off x="685800" y="1143000"/>
            <a:ext cx="8035131" cy="1709936"/>
          </a:xfrm>
        </p:spPr>
        <p:txBody>
          <a:bodyPr/>
          <a:lstStyle/>
          <a:p>
            <a:r>
              <a:rPr lang="en-US" altLang="fr-FR" dirty="0" smtClean="0"/>
              <a:t>Use explicit (Global and) Depends on </a:t>
            </a:r>
            <a:r>
              <a:rPr lang="en-US" altLang="fr-FR" dirty="0"/>
              <a:t>both </a:t>
            </a:r>
            <a:r>
              <a:rPr lang="en-US" altLang="fr-FR" dirty="0" smtClean="0"/>
              <a:t>callers </a:t>
            </a:r>
            <a:r>
              <a:rPr lang="en-US" altLang="fr-FR" dirty="0"/>
              <a:t>and </a:t>
            </a:r>
            <a:r>
              <a:rPr lang="en-US" altLang="fr-FR" dirty="0" smtClean="0"/>
              <a:t>those called</a:t>
            </a:r>
          </a:p>
        </p:txBody>
      </p:sp>
      <p:grpSp>
        <p:nvGrpSpPr>
          <p:cNvPr id="8" name="Group 7"/>
          <p:cNvGrpSpPr/>
          <p:nvPr/>
        </p:nvGrpSpPr>
        <p:grpSpPr>
          <a:xfrm>
            <a:off x="2195736" y="2420888"/>
            <a:ext cx="4458272" cy="3780522"/>
            <a:chOff x="2051720" y="2924944"/>
            <a:chExt cx="4458272" cy="3780522"/>
          </a:xfrm>
        </p:grpSpPr>
        <p:sp>
          <p:nvSpPr>
            <p:cNvPr id="7" name="Double Wave 6"/>
            <p:cNvSpPr/>
            <p:nvPr/>
          </p:nvSpPr>
          <p:spPr bwMode="auto">
            <a:xfrm>
              <a:off x="2584583" y="5639348"/>
              <a:ext cx="2717848" cy="288032"/>
            </a:xfrm>
            <a:prstGeom prst="doubleWave">
              <a:avLst/>
            </a:prstGeom>
            <a:solidFill>
              <a:schemeClr val="accent6">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9" name="Double Wave 8"/>
            <p:cNvSpPr/>
            <p:nvPr/>
          </p:nvSpPr>
          <p:spPr bwMode="auto">
            <a:xfrm>
              <a:off x="2605884" y="4675869"/>
              <a:ext cx="2016224"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TextBox 5"/>
            <p:cNvSpPr txBox="1"/>
            <p:nvPr/>
          </p:nvSpPr>
          <p:spPr>
            <a:xfrm>
              <a:off x="2051720" y="2924944"/>
              <a:ext cx="4458272" cy="3780522"/>
            </a:xfrm>
            <a:prstGeom prst="rect">
              <a:avLst/>
            </a:prstGeom>
            <a:noFill/>
          </p:spPr>
          <p:txBody>
            <a:bodyPr wrap="none" rtlCol="0">
              <a:spAutoFit/>
            </a:bodyPr>
            <a:lstStyle/>
            <a:p>
              <a:r>
                <a:rPr lang="en-US" sz="1400" b="1" noProof="1">
                  <a:latin typeface="Consolas" panose="020B0609020204030204" pitchFamily="49" charset="0"/>
                  <a:cs typeface="Consolas" panose="020B0609020204030204" pitchFamily="49" charset="0"/>
                </a:rPr>
                <a:t>package </a:t>
              </a:r>
              <a:r>
                <a:rPr lang="en-US" sz="1400" noProof="1">
                  <a:latin typeface="Consolas" panose="020B0609020204030204" pitchFamily="49" charset="0"/>
                  <a:cs typeface="Consolas" panose="020B0609020204030204" pitchFamily="49" charset="0"/>
                </a:rPr>
                <a:t>Only_Data_Dependencies </a:t>
              </a:r>
              <a:r>
                <a:rPr lang="en-US" sz="1400" b="1" noProof="1">
                  <a:latin typeface="Consolas" panose="020B0609020204030204" pitchFamily="49" charset="0"/>
                  <a:cs typeface="Consolas" panose="020B0609020204030204" pitchFamily="49" charset="0"/>
                </a:rPr>
                <a:t>with</a:t>
              </a:r>
            </a:p>
            <a:p>
              <a:pPr>
                <a:spcBef>
                  <a:spcPts val="300"/>
                </a:spcBef>
              </a:pPr>
              <a:r>
                <a:rPr lang="en-US" sz="1400" b="1" noProof="1">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SPARK_Mode</a:t>
              </a:r>
            </a:p>
            <a:p>
              <a:pPr>
                <a:spcBef>
                  <a:spcPts val="300"/>
                </a:spcBef>
              </a:pPr>
              <a:r>
                <a:rPr lang="en-US" sz="1400" b="1" noProof="1">
                  <a:latin typeface="Consolas" panose="020B0609020204030204" pitchFamily="49" charset="0"/>
                  <a:cs typeface="Consolas" panose="020B0609020204030204" pitchFamily="49" charset="0"/>
                </a:rPr>
                <a:t>is</a:t>
              </a:r>
            </a:p>
            <a:p>
              <a:pPr>
                <a:spcBef>
                  <a:spcPts val="1200"/>
                </a:spcBef>
              </a:pPr>
              <a:r>
                <a:rPr lang="en-US" sz="1400" b="1" noProof="1">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V : Integer;</a:t>
              </a:r>
            </a:p>
            <a:p>
              <a:pPr>
                <a:spcBef>
                  <a:spcPts val="1200"/>
                </a:spcBef>
              </a:pPr>
              <a:r>
                <a:rPr lang="en-US" sz="1400" b="1" noProof="1">
                  <a:latin typeface="Consolas" panose="020B0609020204030204" pitchFamily="49" charset="0"/>
                  <a:cs typeface="Consolas" panose="020B0609020204030204" pitchFamily="49" charset="0"/>
                </a:rPr>
                <a:t>   procedure </a:t>
              </a:r>
              <a:r>
                <a:rPr lang="en-US" sz="1400" noProof="1">
                  <a:latin typeface="Consolas" panose="020B0609020204030204" pitchFamily="49" charset="0"/>
                  <a:cs typeface="Consolas" panose="020B0609020204030204" pitchFamily="49" charset="0"/>
                </a:rPr>
                <a:t>Add (X : Integer) </a:t>
              </a:r>
              <a:r>
                <a:rPr lang="en-US" sz="1400" b="1" noProof="1">
                  <a:latin typeface="Consolas" panose="020B0609020204030204" pitchFamily="49" charset="0"/>
                  <a:cs typeface="Consolas" panose="020B0609020204030204" pitchFamily="49" charset="0"/>
                </a:rPr>
                <a:t>with</a:t>
              </a:r>
            </a:p>
            <a:p>
              <a:pPr>
                <a:spcBef>
                  <a:spcPts val="300"/>
                </a:spcBef>
              </a:pPr>
              <a:r>
                <a:rPr lang="en-US" sz="1400" b="1" noProof="1">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Global =&gt; (In_Out =&gt; V</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a:spcBef>
                  <a:spcPts val="300"/>
                </a:spcBef>
              </a:pPr>
              <a:r>
                <a:rPr lang="en-US" sz="1400" noProof="1">
                  <a:latin typeface="Consolas" panose="020B0609020204030204" pitchFamily="49" charset="0"/>
                  <a:cs typeface="Consolas" panose="020B0609020204030204" pitchFamily="49" charset="0"/>
                </a:rPr>
                <a:t>     Depends =&gt; (V =&gt;+ X</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a:spcBef>
                  <a:spcPts val="2000"/>
                </a:spcBef>
              </a:pPr>
              <a:r>
                <a:rPr lang="en-US" sz="1400" b="1" noProof="1">
                  <a:latin typeface="Consolas" panose="020B0609020204030204" pitchFamily="49" charset="0"/>
                  <a:cs typeface="Consolas" panose="020B0609020204030204" pitchFamily="49" charset="0"/>
                </a:rPr>
                <a:t>   procedure </a:t>
              </a:r>
              <a:r>
                <a:rPr lang="en-US" sz="1400" noProof="1">
                  <a:latin typeface="Consolas" panose="020B0609020204030204" pitchFamily="49" charset="0"/>
                  <a:cs typeface="Consolas" panose="020B0609020204030204" pitchFamily="49" charset="0"/>
                </a:rPr>
                <a:t>Swap (X : </a:t>
              </a:r>
              <a:r>
                <a:rPr lang="en-US" sz="1400" b="1" noProof="1">
                  <a:latin typeface="Consolas" panose="020B0609020204030204" pitchFamily="49" charset="0"/>
                  <a:cs typeface="Consolas" panose="020B0609020204030204" pitchFamily="49" charset="0"/>
                </a:rPr>
                <a:t>in out </a:t>
              </a:r>
              <a:r>
                <a:rPr lang="en-US" sz="1400" noProof="1">
                  <a:latin typeface="Consolas" panose="020B0609020204030204" pitchFamily="49" charset="0"/>
                  <a:cs typeface="Consolas" panose="020B0609020204030204" pitchFamily="49" charset="0"/>
                </a:rPr>
                <a:t>Integer) </a:t>
              </a:r>
              <a:r>
                <a:rPr lang="en-US" sz="1400" b="1" noProof="1">
                  <a:latin typeface="Consolas" panose="020B0609020204030204" pitchFamily="49" charset="0"/>
                  <a:cs typeface="Consolas" panose="020B0609020204030204" pitchFamily="49" charset="0"/>
                </a:rPr>
                <a:t>with</a:t>
              </a:r>
            </a:p>
            <a:p>
              <a:pPr>
                <a:spcBef>
                  <a:spcPts val="3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Global  </a:t>
              </a:r>
              <a:r>
                <a:rPr lang="en-US" sz="1400" noProof="1">
                  <a:latin typeface="Consolas" panose="020B0609020204030204" pitchFamily="49" charset="0"/>
                  <a:cs typeface="Consolas" panose="020B0609020204030204" pitchFamily="49" charset="0"/>
                </a:rPr>
                <a:t>=&gt; (In_Out =&gt; V),</a:t>
              </a:r>
            </a:p>
            <a:p>
              <a:pPr>
                <a:spcBef>
                  <a:spcPts val="3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Depends </a:t>
              </a:r>
              <a:r>
                <a:rPr lang="en-US" sz="1400" noProof="1">
                  <a:latin typeface="Consolas" panose="020B0609020204030204" pitchFamily="49" charset="0"/>
                  <a:cs typeface="Consolas" panose="020B0609020204030204" pitchFamily="49" charset="0"/>
                </a:rPr>
                <a:t>=&gt; (V =&gt; X, X =&gt; V);</a:t>
              </a:r>
              <a:endParaRPr lang="en-US" sz="1400" i="1" noProof="1" smtClean="0">
                <a:latin typeface="Consolas" panose="020B0609020204030204" pitchFamily="49" charset="0"/>
                <a:cs typeface="Consolas" panose="020B0609020204030204" pitchFamily="49" charset="0"/>
              </a:endParaRPr>
            </a:p>
            <a:p>
              <a:pPr>
                <a:spcBef>
                  <a:spcPts val="1200"/>
                </a:spcBef>
              </a:pPr>
              <a:r>
                <a:rPr lang="en-US" sz="1400" noProof="1" smtClean="0">
                  <a:latin typeface="Consolas" panose="020B0609020204030204" pitchFamily="49" charset="0"/>
                  <a:cs typeface="Consolas" panose="020B0609020204030204" pitchFamily="49" charset="0"/>
                </a:rPr>
                <a:t>   …</a:t>
              </a:r>
              <a:endParaRPr lang="en-US" sz="1400" noProof="1">
                <a:latin typeface="Consolas" panose="020B0609020204030204" pitchFamily="49" charset="0"/>
                <a:cs typeface="Consolas" panose="020B0609020204030204" pitchFamily="49" charset="0"/>
              </a:endParaRPr>
            </a:p>
            <a:p>
              <a:pPr>
                <a:spcBef>
                  <a:spcPts val="1200"/>
                </a:spcBef>
              </a:pPr>
              <a:r>
                <a:rPr lang="en-US" sz="1400" b="1" noProof="1">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Only_Data_Dependencies</a:t>
              </a:r>
              <a:r>
                <a:rPr lang="en-US" sz="1400" noProof="1" smtClean="0">
                  <a:latin typeface="Consolas" panose="020B0609020204030204" pitchFamily="49" charset="0"/>
                  <a:cs typeface="Consolas" panose="020B0609020204030204" pitchFamily="49" charset="0"/>
                </a:rPr>
                <a:t>;</a:t>
              </a:r>
              <a:endParaRPr lang="en-US" sz="1400" i="0" kern="1200" dirty="0" smtClean="0"/>
            </a:p>
          </p:txBody>
        </p:sp>
      </p:grpSp>
    </p:spTree>
    <p:extLst>
      <p:ext uri="{BB962C8B-B14F-4D97-AF65-F5344CB8AC3E}">
        <p14:creationId xmlns:p14="http://schemas.microsoft.com/office/powerpoint/2010/main" val="34036830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To Write Explicit Flow Contracts</a:t>
            </a:r>
            <a:endParaRPr lang="en-US" dirty="0"/>
          </a:p>
        </p:txBody>
      </p:sp>
      <p:sp>
        <p:nvSpPr>
          <p:cNvPr id="3" name="Content Placeholder 2"/>
          <p:cNvSpPr>
            <a:spLocks noGrp="1"/>
          </p:cNvSpPr>
          <p:nvPr>
            <p:ph sz="half" idx="10"/>
          </p:nvPr>
        </p:nvSpPr>
        <p:spPr/>
        <p:txBody>
          <a:bodyPr/>
          <a:lstStyle/>
          <a:p>
            <a:r>
              <a:rPr lang="en-US" dirty="0" smtClean="0"/>
              <a:t>To avoid false alarms when synthesized version is overly conservative</a:t>
            </a:r>
          </a:p>
          <a:p>
            <a:r>
              <a:rPr lang="en-US" dirty="0" smtClean="0"/>
              <a:t>When </a:t>
            </a:r>
            <a:r>
              <a:rPr lang="en-US" dirty="0"/>
              <a:t>you want GNATprove to verify </a:t>
            </a:r>
            <a:r>
              <a:rPr lang="en-US" dirty="0" smtClean="0"/>
              <a:t>the body respects </a:t>
            </a:r>
            <a:r>
              <a:rPr lang="en-US" dirty="0"/>
              <a:t>specified data </a:t>
            </a:r>
            <a:r>
              <a:rPr lang="en-US" dirty="0" smtClean="0"/>
              <a:t>and </a:t>
            </a:r>
            <a:r>
              <a:rPr lang="en-US" dirty="0"/>
              <a:t>flow </a:t>
            </a:r>
            <a:r>
              <a:rPr lang="en-US" dirty="0" smtClean="0"/>
              <a:t>dependencies</a:t>
            </a:r>
          </a:p>
          <a:p>
            <a:pPr lvl="1"/>
            <a:r>
              <a:rPr lang="en-US" dirty="0" smtClean="0"/>
              <a:t>I.e., works as you expect</a:t>
            </a:r>
          </a:p>
          <a:p>
            <a:pPr lvl="1"/>
            <a:r>
              <a:rPr lang="en-US" dirty="0" smtClean="0"/>
              <a:t>E.g., to prove data </a:t>
            </a:r>
            <a:r>
              <a:rPr lang="en-US" dirty="0"/>
              <a:t>coupling and input/output relations </a:t>
            </a:r>
            <a:r>
              <a:rPr lang="en-US" dirty="0" smtClean="0"/>
              <a:t>for certification</a:t>
            </a:r>
            <a:endParaRPr lang="en-US" dirty="0"/>
          </a:p>
          <a:p>
            <a:r>
              <a:rPr lang="en-US" dirty="0" smtClean="0"/>
              <a:t>Otherwise, synthesized contracts likely suffice</a:t>
            </a:r>
          </a:p>
          <a:p>
            <a:r>
              <a:rPr lang="en-US" dirty="0" smtClean="0"/>
              <a:t>Even if given for public subprograms, no </a:t>
            </a:r>
            <a:r>
              <a:rPr lang="en-US" dirty="0"/>
              <a:t>need </a:t>
            </a:r>
            <a:r>
              <a:rPr lang="en-US" dirty="0" smtClean="0"/>
              <a:t>for them on hidden subprograms in unit body</a:t>
            </a:r>
          </a:p>
          <a:p>
            <a:pPr lvl="1"/>
            <a:r>
              <a:rPr lang="en-US" dirty="0" smtClean="0"/>
              <a:t>GNATprove </a:t>
            </a:r>
            <a:r>
              <a:rPr lang="en-US" dirty="0"/>
              <a:t>can generate </a:t>
            </a:r>
            <a:r>
              <a:rPr lang="en-US" dirty="0" smtClean="0"/>
              <a:t>their data </a:t>
            </a:r>
            <a:r>
              <a:rPr lang="en-US" dirty="0"/>
              <a:t>and flow </a:t>
            </a:r>
            <a:r>
              <a:rPr lang="en-US" dirty="0" smtClean="0"/>
              <a:t>contracts</a:t>
            </a:r>
            <a:endParaRPr lang="en-US" dirty="0"/>
          </a:p>
          <a:p>
            <a:pPr marL="0" indent="0">
              <a:buNone/>
            </a:pPr>
            <a:endParaRPr lang="en-US" dirty="0"/>
          </a:p>
        </p:txBody>
      </p:sp>
    </p:spTree>
    <p:extLst>
      <p:ext uri="{BB962C8B-B14F-4D97-AF65-F5344CB8AC3E}">
        <p14:creationId xmlns:p14="http://schemas.microsoft.com/office/powerpoint/2010/main" val="14112148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4555976"/>
            <a:ext cx="2013992"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Flow Analysis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Data Dependency Contracts</a:t>
            </a:r>
          </a:p>
          <a:p>
            <a:r>
              <a:rPr lang="en-US" dirty="0" smtClean="0"/>
              <a:t>Flow Dependency Contracts</a:t>
            </a:r>
          </a:p>
          <a:p>
            <a:r>
              <a:rPr lang="en-US" dirty="0" smtClean="0"/>
              <a:t>Synthesized Contracts</a:t>
            </a:r>
          </a:p>
          <a:p>
            <a:r>
              <a:rPr lang="en-US" dirty="0" smtClean="0"/>
              <a:t>Shortcomings</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37924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Flow-Analysis Summary</a:t>
            </a:r>
            <a:endParaRPr lang="en-US" dirty="0"/>
          </a:p>
        </p:txBody>
      </p:sp>
      <p:sp>
        <p:nvSpPr>
          <p:cNvPr id="3" name="Content Placeholder 2"/>
          <p:cNvSpPr>
            <a:spLocks noGrp="1"/>
          </p:cNvSpPr>
          <p:nvPr>
            <p:ph sz="half" idx="10"/>
          </p:nvPr>
        </p:nvSpPr>
        <p:spPr/>
        <p:txBody>
          <a:bodyPr>
            <a:normAutofit/>
          </a:bodyPr>
          <a:lstStyle/>
          <a:p>
            <a:r>
              <a:rPr lang="en-US" dirty="0" smtClean="0"/>
              <a:t>Flow contracts complete a subprogram specification</a:t>
            </a:r>
          </a:p>
          <a:p>
            <a:pPr lvl="1"/>
            <a:r>
              <a:rPr lang="en-US" dirty="0" smtClean="0"/>
              <a:t>Beyond what formal parameters can specify</a:t>
            </a:r>
          </a:p>
          <a:p>
            <a:pPr lvl="1"/>
            <a:r>
              <a:rPr lang="en-US" dirty="0" smtClean="0"/>
              <a:t>Especially Global contracts</a:t>
            </a:r>
          </a:p>
          <a:p>
            <a:r>
              <a:rPr lang="en-US" dirty="0" smtClean="0"/>
              <a:t>Flow contracts are synthesized when absent</a:t>
            </a:r>
          </a:p>
          <a:p>
            <a:pPr lvl="1"/>
            <a:r>
              <a:rPr lang="en-US" dirty="0" smtClean="0"/>
              <a:t>Required in order to preserve guarantees</a:t>
            </a:r>
          </a:p>
          <a:p>
            <a:r>
              <a:rPr lang="en-US" dirty="0" smtClean="0"/>
              <a:t>Explicit contracts are occasionally needed</a:t>
            </a:r>
          </a:p>
          <a:p>
            <a:r>
              <a:rPr lang="en-US" altLang="fr-FR" dirty="0"/>
              <a:t>Global contracts may </a:t>
            </a:r>
            <a:r>
              <a:rPr lang="en-US" altLang="fr-FR" dirty="0" smtClean="0"/>
              <a:t>speed </a:t>
            </a:r>
            <a:r>
              <a:rPr lang="en-US" altLang="fr-FR" dirty="0"/>
              <a:t>up flow analysis on large </a:t>
            </a:r>
            <a:r>
              <a:rPr lang="en-US" altLang="fr-FR" dirty="0" smtClean="0"/>
              <a:t>projects</a:t>
            </a:r>
            <a:endParaRPr lang="en-US" altLang="fr-FR" dirty="0"/>
          </a:p>
        </p:txBody>
      </p:sp>
    </p:spTree>
    <p:extLst>
      <p:ext uri="{BB962C8B-B14F-4D97-AF65-F5344CB8AC3E}">
        <p14:creationId xmlns:p14="http://schemas.microsoft.com/office/powerpoint/2010/main" val="30908040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2667000"/>
            <a:ext cx="8382000" cy="769441"/>
          </a:xfrm>
        </p:spPr>
        <p:txBody>
          <a:bodyPr/>
          <a:lstStyle/>
          <a:p>
            <a:r>
              <a:rPr lang="en-US" dirty="0" smtClean="0"/>
              <a:t>Contracts: </a:t>
            </a:r>
            <a:r>
              <a:rPr lang="en-US" smtClean="0"/>
              <a:t>Flow Analysis Lab</a:t>
            </a:r>
            <a:endParaRPr lang="en-US"/>
          </a:p>
        </p:txBody>
      </p:sp>
    </p:spTree>
    <p:extLst>
      <p:ext uri="{BB962C8B-B14F-4D97-AF65-F5344CB8AC3E}">
        <p14:creationId xmlns:p14="http://schemas.microsoft.com/office/powerpoint/2010/main" val="4259526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52400" y="76200"/>
            <a:ext cx="8884096" cy="533400"/>
          </a:xfrm>
        </p:spPr>
        <p:txBody>
          <a:bodyPr/>
          <a:lstStyle/>
          <a:p>
            <a:r>
              <a:rPr lang="en-US" altLang="fr-FR" dirty="0"/>
              <a:t>I</a:t>
            </a:r>
            <a:r>
              <a:rPr lang="en-US" altLang="fr-FR" dirty="0" smtClean="0"/>
              <a:t>neffective Statements</a:t>
            </a:r>
            <a:endParaRPr lang="en-US" altLang="fr-FR" dirty="0"/>
          </a:p>
        </p:txBody>
      </p:sp>
      <p:sp>
        <p:nvSpPr>
          <p:cNvPr id="21507" name="Espace réservé du contenu 3"/>
          <p:cNvSpPr>
            <a:spLocks noGrp="1"/>
          </p:cNvSpPr>
          <p:nvPr>
            <p:ph sz="half" idx="10"/>
          </p:nvPr>
        </p:nvSpPr>
        <p:spPr>
          <a:xfrm>
            <a:off x="685800" y="1143000"/>
            <a:ext cx="8035131" cy="2823012"/>
          </a:xfrm>
        </p:spPr>
        <p:txBody>
          <a:bodyPr/>
          <a:lstStyle/>
          <a:p>
            <a:r>
              <a:rPr lang="en-US" altLang="fr-FR" dirty="0" smtClean="0"/>
              <a:t>Have no effect on any output variable</a:t>
            </a:r>
          </a:p>
          <a:p>
            <a:r>
              <a:rPr lang="en-US" altLang="fr-FR" dirty="0" smtClean="0"/>
              <a:t>Are </a:t>
            </a:r>
            <a:r>
              <a:rPr lang="en-US" altLang="fr-FR" dirty="0"/>
              <a:t>different from dead </a:t>
            </a:r>
            <a:r>
              <a:rPr lang="en-US" altLang="fr-FR" dirty="0" smtClean="0"/>
              <a:t>code</a:t>
            </a:r>
          </a:p>
          <a:p>
            <a:pPr lvl="1"/>
            <a:r>
              <a:rPr lang="en-US" altLang="fr-FR" dirty="0" smtClean="0"/>
              <a:t>They </a:t>
            </a:r>
            <a:r>
              <a:rPr lang="en-US" altLang="fr-FR" i="1" dirty="0"/>
              <a:t>are</a:t>
            </a:r>
            <a:r>
              <a:rPr lang="en-US" altLang="fr-FR" dirty="0"/>
              <a:t> </a:t>
            </a:r>
            <a:r>
              <a:rPr lang="en-US" altLang="fr-FR" dirty="0" smtClean="0"/>
              <a:t>executed</a:t>
            </a:r>
          </a:p>
          <a:p>
            <a:pPr lvl="1"/>
            <a:r>
              <a:rPr lang="en-US" altLang="fr-FR" dirty="0" smtClean="0"/>
              <a:t>May modify some variables, but not outputs</a:t>
            </a:r>
          </a:p>
          <a:p>
            <a:r>
              <a:rPr lang="en-US" altLang="fr-FR" dirty="0" smtClean="0"/>
              <a:t>Usually indicate a coding error</a:t>
            </a:r>
            <a:endParaRPr lang="en-US" altLang="fr-FR" dirty="0"/>
          </a:p>
        </p:txBody>
      </p:sp>
      <p:sp>
        <p:nvSpPr>
          <p:cNvPr id="6" name="TextBox 5"/>
          <p:cNvSpPr txBox="1"/>
          <p:nvPr/>
        </p:nvSpPr>
        <p:spPr>
          <a:xfrm>
            <a:off x="1403648" y="4149080"/>
            <a:ext cx="4673074" cy="1969770"/>
          </a:xfrm>
          <a:prstGeom prst="rect">
            <a:avLst/>
          </a:prstGeom>
          <a:noFill/>
          <a:ln>
            <a:noFill/>
            <a:prstDash val="sysDot"/>
          </a:ln>
        </p:spPr>
        <p:txBody>
          <a:bodyPr wrap="none" rtlCol="0">
            <a:spAutoFit/>
          </a:bodyPr>
          <a:lstStyle>
            <a:defPPr>
              <a:defRPr lang="fr-FR"/>
            </a:defPPr>
            <a:lvl1pPr fontAlgn="auto">
              <a:spcBef>
                <a:spcPts val="0"/>
              </a:spcBef>
              <a:spcAft>
                <a:spcPts val="0"/>
              </a:spcAft>
              <a:defRPr sz="1400" b="1">
                <a:latin typeface="Source Code Pro" panose="020B0509030403020204" pitchFamily="49" charset="0"/>
                <a:ea typeface="Source Code Pro" panose="020B0509030403020204" pitchFamily="49" charset="0"/>
              </a:defRPr>
            </a:lvl1pPr>
          </a:lstStyle>
          <a:p>
            <a:pPr>
              <a:spcBef>
                <a:spcPts val="200"/>
              </a:spcBef>
            </a:pPr>
            <a:r>
              <a:rPr lang="en-US" sz="1600" noProof="1" smtClean="0">
                <a:latin typeface="Consolas" panose="020B0609020204030204" pitchFamily="49" charset="0"/>
              </a:rPr>
              <a:t>procedure </a:t>
            </a:r>
            <a:r>
              <a:rPr lang="en-US" sz="1600" b="0" noProof="1" smtClean="0">
                <a:latin typeface="Consolas" panose="020B0609020204030204" pitchFamily="49" charset="0"/>
              </a:rPr>
              <a:t>Swap1 (X, Y : </a:t>
            </a:r>
            <a:r>
              <a:rPr lang="en-US" sz="1600" noProof="1" smtClean="0">
                <a:latin typeface="Consolas" panose="020B0609020204030204" pitchFamily="49" charset="0"/>
              </a:rPr>
              <a:t>in out </a:t>
            </a:r>
            <a:r>
              <a:rPr lang="en-US" sz="1600" b="0" noProof="1" smtClean="0">
                <a:latin typeface="Consolas" panose="020B0609020204030204" pitchFamily="49" charset="0"/>
              </a:rPr>
              <a:t>Float) </a:t>
            </a:r>
            <a:r>
              <a:rPr lang="en-US" sz="1600" noProof="1" smtClean="0">
                <a:latin typeface="Consolas" panose="020B0609020204030204" pitchFamily="49" charset="0"/>
              </a:rPr>
              <a:t>is</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Tmp : Float;</a:t>
            </a:r>
          </a:p>
          <a:p>
            <a:pPr>
              <a:spcBef>
                <a:spcPts val="200"/>
              </a:spcBef>
            </a:pPr>
            <a:r>
              <a:rPr lang="en-US" sz="1600" noProof="1" smtClean="0">
                <a:latin typeface="Consolas" panose="020B0609020204030204" pitchFamily="49" charset="0"/>
              </a:rPr>
              <a:t>begin</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Tmp := X;</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X   := Y;</a:t>
            </a:r>
          </a:p>
          <a:p>
            <a:pPr>
              <a:spcBef>
                <a:spcPts val="200"/>
              </a:spcBef>
            </a:pPr>
            <a:r>
              <a:rPr lang="en-US" sz="1600" noProof="1" smtClean="0">
                <a:latin typeface="Consolas" panose="020B0609020204030204" pitchFamily="49" charset="0"/>
              </a:rPr>
              <a:t>  </a:t>
            </a:r>
            <a:r>
              <a:rPr lang="en-US" sz="1600" b="0" noProof="1" smtClean="0">
                <a:latin typeface="Consolas" panose="020B0609020204030204" pitchFamily="49" charset="0"/>
              </a:rPr>
              <a:t>Y   := X;</a:t>
            </a:r>
          </a:p>
          <a:p>
            <a:pPr>
              <a:spcBef>
                <a:spcPts val="200"/>
              </a:spcBef>
            </a:pPr>
            <a:r>
              <a:rPr lang="en-US" sz="1600" noProof="1" smtClean="0">
                <a:latin typeface="Consolas" panose="020B0609020204030204" pitchFamily="49" charset="0"/>
              </a:rPr>
              <a:t>end </a:t>
            </a:r>
            <a:r>
              <a:rPr lang="en-US" sz="1600" b="0" noProof="1" smtClean="0">
                <a:latin typeface="Consolas" panose="020B0609020204030204" pitchFamily="49" charset="0"/>
              </a:rPr>
              <a:t>Swap1;</a:t>
            </a:r>
            <a:endParaRPr lang="en-US" sz="1600" b="0" noProof="1">
              <a:latin typeface="Consolas" panose="020B0609020204030204" pitchFamily="49" charset="0"/>
            </a:endParaRPr>
          </a:p>
        </p:txBody>
      </p:sp>
      <p:sp>
        <p:nvSpPr>
          <p:cNvPr id="5" name="TextBox 4"/>
          <p:cNvSpPr txBox="1"/>
          <p:nvPr/>
        </p:nvSpPr>
        <p:spPr>
          <a:xfrm>
            <a:off x="4067944" y="4704531"/>
            <a:ext cx="4221027" cy="307777"/>
          </a:xfrm>
          <a:prstGeom prst="rect">
            <a:avLst/>
          </a:prstGeom>
          <a:solidFill>
            <a:schemeClr val="bg1"/>
          </a:solidFill>
          <a:ln>
            <a:solidFill>
              <a:schemeClr val="tx1"/>
            </a:solidFill>
          </a:ln>
        </p:spPr>
        <p:txBody>
          <a:bodyPr wrap="none" rtlCol="0">
            <a:spAutoFit/>
          </a:bodyPr>
          <a:lstStyle>
            <a:defPPr>
              <a:defRPr lang="fr-FR"/>
            </a:defPPr>
            <a:lvl1pPr>
              <a:defRPr sz="1600">
                <a:solidFill>
                  <a:srgbClr val="C00000"/>
                </a:solidFill>
              </a:defRPr>
            </a:lvl1pPr>
          </a:lstStyle>
          <a:p>
            <a:pPr algn="ctr"/>
            <a:r>
              <a:rPr lang="en-US" sz="1400" dirty="0">
                <a:solidFill>
                  <a:schemeClr val="accent1">
                    <a:lumMod val="75000"/>
                  </a:schemeClr>
                </a:solidFill>
              </a:rPr>
              <a:t>warning: variable "</a:t>
            </a:r>
            <a:r>
              <a:rPr lang="en-US" sz="1400" dirty="0" err="1">
                <a:solidFill>
                  <a:schemeClr val="accent1">
                    <a:lumMod val="75000"/>
                  </a:schemeClr>
                </a:solidFill>
              </a:rPr>
              <a:t>Tmp</a:t>
            </a:r>
            <a:r>
              <a:rPr lang="en-US" sz="1400" dirty="0">
                <a:solidFill>
                  <a:schemeClr val="accent1">
                    <a:lumMod val="75000"/>
                  </a:schemeClr>
                </a:solidFill>
              </a:rPr>
              <a:t>" is </a:t>
            </a:r>
            <a:r>
              <a:rPr lang="en-US" sz="1400" dirty="0" smtClean="0">
                <a:solidFill>
                  <a:schemeClr val="accent1">
                    <a:lumMod val="75000"/>
                  </a:schemeClr>
                </a:solidFill>
              </a:rPr>
              <a:t>assigned but </a:t>
            </a:r>
            <a:r>
              <a:rPr lang="en-US" sz="1400" dirty="0">
                <a:solidFill>
                  <a:schemeClr val="accent1">
                    <a:lumMod val="75000"/>
                  </a:schemeClr>
                </a:solidFill>
              </a:rPr>
              <a:t>never </a:t>
            </a:r>
            <a:r>
              <a:rPr lang="en-US" sz="1400" dirty="0" smtClean="0">
                <a:solidFill>
                  <a:schemeClr val="accent1">
                    <a:lumMod val="75000"/>
                  </a:schemeClr>
                </a:solidFill>
              </a:rPr>
              <a:t>read</a:t>
            </a:r>
            <a:endParaRPr lang="en-US" sz="1400" dirty="0">
              <a:solidFill>
                <a:schemeClr val="accent1">
                  <a:lumMod val="75000"/>
                </a:schemeClr>
              </a:solidFill>
            </a:endParaRPr>
          </a:p>
        </p:txBody>
      </p:sp>
      <p:sp>
        <p:nvSpPr>
          <p:cNvPr id="7" name="Rectangle 6"/>
          <p:cNvSpPr/>
          <p:nvPr/>
        </p:nvSpPr>
        <p:spPr bwMode="auto">
          <a:xfrm>
            <a:off x="2843808" y="4535254"/>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Lst>
        </p:spPr>
        <p:txBody>
          <a:bodyPr rtlCol="0" anchor="ctr"/>
          <a:lstStyle/>
          <a:p>
            <a:pPr algn="ctr"/>
            <a:endParaRPr lang="en-US"/>
          </a:p>
        </p:txBody>
      </p:sp>
      <p:cxnSp>
        <p:nvCxnSpPr>
          <p:cNvPr id="8" name="Curved Connector 7"/>
          <p:cNvCxnSpPr>
            <a:stCxn id="5" idx="1"/>
            <a:endCxn id="7" idx="3"/>
          </p:cNvCxnSpPr>
          <p:nvPr/>
        </p:nvCxnSpPr>
        <p:spPr bwMode="auto">
          <a:xfrm rot="10800000">
            <a:off x="3203848" y="4619894"/>
            <a:ext cx="864096" cy="23852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5" name="TextBox 14"/>
          <p:cNvSpPr txBox="1"/>
          <p:nvPr/>
        </p:nvSpPr>
        <p:spPr>
          <a:xfrm>
            <a:off x="4211960" y="5306149"/>
            <a:ext cx="3448939" cy="523220"/>
          </a:xfrm>
          <a:prstGeom prst="rect">
            <a:avLst/>
          </a:prstGeom>
          <a:solidFill>
            <a:schemeClr val="bg1"/>
          </a:solidFill>
          <a:ln>
            <a:solidFill>
              <a:schemeClr val="tx1"/>
            </a:solidFill>
          </a:ln>
        </p:spPr>
        <p:txBody>
          <a:bodyPr wrap="square" rtlCol="0">
            <a:spAutoFit/>
          </a:bodyPr>
          <a:lstStyle>
            <a:defPPr>
              <a:defRPr lang="fr-FR"/>
            </a:defPPr>
            <a:lvl1pPr>
              <a:defRPr sz="1600">
                <a:solidFill>
                  <a:srgbClr val="C00000"/>
                </a:solidFill>
              </a:defRPr>
            </a:lvl1pPr>
          </a:lstStyle>
          <a:p>
            <a:pPr algn="ctr"/>
            <a:r>
              <a:rPr lang="en-US" sz="1400" dirty="0">
                <a:solidFill>
                  <a:schemeClr val="accent1">
                    <a:lumMod val="75000"/>
                  </a:schemeClr>
                </a:solidFill>
              </a:rPr>
              <a:t>warning: possibly useless assignment to "</a:t>
            </a:r>
            <a:r>
              <a:rPr lang="en-US" sz="1400" dirty="0" err="1">
                <a:solidFill>
                  <a:schemeClr val="accent1">
                    <a:lumMod val="75000"/>
                  </a:schemeClr>
                </a:solidFill>
              </a:rPr>
              <a:t>Tmp</a:t>
            </a:r>
            <a:r>
              <a:rPr lang="en-US" sz="1400" dirty="0">
                <a:solidFill>
                  <a:schemeClr val="accent1">
                    <a:lumMod val="75000"/>
                  </a:schemeClr>
                </a:solidFill>
              </a:rPr>
              <a:t>", value might not be referenced</a:t>
            </a:r>
          </a:p>
        </p:txBody>
      </p:sp>
      <p:sp>
        <p:nvSpPr>
          <p:cNvPr id="16" name="Rectangle 15"/>
          <p:cNvSpPr/>
          <p:nvPr/>
        </p:nvSpPr>
        <p:spPr bwMode="auto">
          <a:xfrm>
            <a:off x="2627784" y="5049326"/>
            <a:ext cx="360040"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Lst>
        </p:spPr>
        <p:txBody>
          <a:bodyPr rtlCol="0" anchor="ctr"/>
          <a:lstStyle/>
          <a:p>
            <a:pPr algn="ctr"/>
            <a:endParaRPr lang="en-US"/>
          </a:p>
        </p:txBody>
      </p:sp>
      <p:cxnSp>
        <p:nvCxnSpPr>
          <p:cNvPr id="17" name="Curved Connector 16"/>
          <p:cNvCxnSpPr>
            <a:stCxn id="15" idx="1"/>
            <a:endCxn id="16" idx="3"/>
          </p:cNvCxnSpPr>
          <p:nvPr/>
        </p:nvCxnSpPr>
        <p:spPr bwMode="auto">
          <a:xfrm rot="10800000">
            <a:off x="2987824" y="5133965"/>
            <a:ext cx="1224136" cy="433794"/>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8" name="TextBox 17"/>
          <p:cNvSpPr txBox="1"/>
          <p:nvPr/>
        </p:nvSpPr>
        <p:spPr>
          <a:xfrm>
            <a:off x="3715923" y="6160512"/>
            <a:ext cx="2462534" cy="307777"/>
          </a:xfrm>
          <a:prstGeom prst="rect">
            <a:avLst/>
          </a:prstGeom>
          <a:solidFill>
            <a:schemeClr val="bg1"/>
          </a:solidFill>
          <a:ln>
            <a:solidFill>
              <a:schemeClr val="tx1"/>
            </a:solidFill>
          </a:ln>
        </p:spPr>
        <p:txBody>
          <a:bodyPr wrap="none" rtlCol="0">
            <a:spAutoFit/>
          </a:bodyPr>
          <a:lstStyle>
            <a:defPPr>
              <a:defRPr lang="fr-FR"/>
            </a:defPPr>
            <a:lvl1pPr>
              <a:defRPr sz="1600">
                <a:solidFill>
                  <a:srgbClr val="C00000"/>
                </a:solidFill>
              </a:defRPr>
            </a:lvl1pPr>
          </a:lstStyle>
          <a:p>
            <a:pPr algn="ctr"/>
            <a:r>
              <a:rPr lang="en-US" sz="1400" dirty="0">
                <a:solidFill>
                  <a:schemeClr val="accent1">
                    <a:lumMod val="75000"/>
                  </a:schemeClr>
                </a:solidFill>
              </a:rPr>
              <a:t>warning: unused assignment</a:t>
            </a:r>
          </a:p>
        </p:txBody>
      </p:sp>
      <p:cxnSp>
        <p:nvCxnSpPr>
          <p:cNvPr id="19" name="Curved Connector 18"/>
          <p:cNvCxnSpPr>
            <a:stCxn id="18" idx="1"/>
            <a:endCxn id="16" idx="3"/>
          </p:cNvCxnSpPr>
          <p:nvPr/>
        </p:nvCxnSpPr>
        <p:spPr bwMode="auto">
          <a:xfrm rot="10800000">
            <a:off x="2987825" y="5133965"/>
            <a:ext cx="728099" cy="1180436"/>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567400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re 1"/>
          <p:cNvSpPr>
            <a:spLocks noGrp="1"/>
          </p:cNvSpPr>
          <p:nvPr>
            <p:ph type="title"/>
          </p:nvPr>
        </p:nvSpPr>
        <p:spPr/>
        <p:txBody>
          <a:bodyPr/>
          <a:lstStyle/>
          <a:p>
            <a:r>
              <a:rPr lang="en-GB" dirty="0" smtClean="0"/>
              <a:t>Why Do We Care?</a:t>
            </a:r>
          </a:p>
        </p:txBody>
      </p:sp>
      <p:sp>
        <p:nvSpPr>
          <p:cNvPr id="21507" name="Espace réservé du texte 2"/>
          <p:cNvSpPr>
            <a:spLocks noGrp="1"/>
          </p:cNvSpPr>
          <p:nvPr>
            <p:ph sz="half" idx="10"/>
          </p:nvPr>
        </p:nvSpPr>
        <p:spPr/>
        <p:txBody>
          <a:bodyPr/>
          <a:lstStyle/>
          <a:p>
            <a:r>
              <a:rPr lang="en-US" altLang="en-US" dirty="0" smtClean="0"/>
              <a:t>A common source of errors</a:t>
            </a:r>
          </a:p>
          <a:p>
            <a:pPr lvl="1"/>
            <a:r>
              <a:rPr lang="en-US" altLang="en-US" dirty="0" smtClean="0"/>
              <a:t>See CWE (Common Weakness Enumeration)/SANS list of “Most Dangerous Software Errors” </a:t>
            </a:r>
          </a:p>
          <a:p>
            <a:pPr lvl="1"/>
            <a:r>
              <a:rPr lang="en-US" altLang="en-US" dirty="0"/>
              <a:t>http://cwe.mitre.org/top25/</a:t>
            </a:r>
            <a:endParaRPr lang="en-US" altLang="en-US" dirty="0" smtClean="0"/>
          </a:p>
          <a:p>
            <a:r>
              <a:rPr lang="en-US" altLang="en-US" dirty="0"/>
              <a:t>Uninitialized variables are one of the most dangerous programming errors</a:t>
            </a:r>
          </a:p>
          <a:p>
            <a:pPr lvl="1"/>
            <a:r>
              <a:rPr lang="en-US" altLang="en-US" dirty="0"/>
              <a:t>SPARK flow analysis identifies all variables not initialized prior to being read</a:t>
            </a:r>
          </a:p>
          <a:p>
            <a:pPr lvl="1"/>
            <a:r>
              <a:rPr lang="en-US" altLang="en-US" dirty="0"/>
              <a:t>If flow analysis finds none then there really are none!</a:t>
            </a:r>
          </a:p>
          <a:p>
            <a:r>
              <a:rPr lang="en-US" altLang="en-US" dirty="0" smtClean="0"/>
              <a:t>Well-defined basis for deeper analysis (proof)</a:t>
            </a:r>
          </a:p>
          <a:p>
            <a:pPr lvl="1"/>
            <a:r>
              <a:rPr lang="en-US" altLang="en-US" dirty="0" smtClean="0"/>
              <a:t>Not sound in the presence of some of these errors</a:t>
            </a:r>
          </a:p>
        </p:txBody>
      </p:sp>
    </p:spTree>
    <p:extLst>
      <p:ext uri="{BB962C8B-B14F-4D97-AF65-F5344CB8AC3E}">
        <p14:creationId xmlns:p14="http://schemas.microsoft.com/office/powerpoint/2010/main" val="3725920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fr-FR" dirty="0" smtClean="0"/>
              <a:t>User-Written Flow Annotations</a:t>
            </a:r>
            <a:endParaRPr lang="en-US" dirty="0"/>
          </a:p>
        </p:txBody>
      </p:sp>
      <p:sp>
        <p:nvSpPr>
          <p:cNvPr id="3" name="Content Placeholder 2"/>
          <p:cNvSpPr>
            <a:spLocks noGrp="1"/>
          </p:cNvSpPr>
          <p:nvPr>
            <p:ph sz="half" idx="10"/>
          </p:nvPr>
        </p:nvSpPr>
        <p:spPr/>
        <p:txBody>
          <a:bodyPr/>
          <a:lstStyle/>
          <a:p>
            <a:r>
              <a:rPr lang="en-US" dirty="0" smtClean="0"/>
              <a:t>Specify additional flow information to be verified</a:t>
            </a:r>
          </a:p>
          <a:p>
            <a:r>
              <a:rPr lang="en-US" dirty="0" smtClean="0"/>
              <a:t>Are additional contracts analyzed by GNATprove</a:t>
            </a:r>
          </a:p>
          <a:p>
            <a:pPr lvl="1"/>
            <a:r>
              <a:rPr lang="en-US" dirty="0" smtClean="0"/>
              <a:t>Aspects</a:t>
            </a:r>
          </a:p>
          <a:p>
            <a:pPr lvl="1"/>
            <a:r>
              <a:rPr lang="en-US" dirty="0" smtClean="0"/>
              <a:t>Pragmas (born obsolete)</a:t>
            </a:r>
          </a:p>
          <a:p>
            <a:r>
              <a:rPr lang="en-US" dirty="0" smtClean="0"/>
              <a:t>Can be applied to:</a:t>
            </a:r>
          </a:p>
          <a:p>
            <a:pPr lvl="1"/>
            <a:r>
              <a:rPr lang="en-US" dirty="0" smtClean="0"/>
              <a:t>Subprogram declarations</a:t>
            </a:r>
          </a:p>
          <a:p>
            <a:pPr lvl="1"/>
            <a:r>
              <a:rPr lang="en-US" dirty="0" smtClean="0"/>
              <a:t>Subprogram bodies without separate declarations</a:t>
            </a:r>
          </a:p>
          <a:p>
            <a:pPr lvl="1"/>
            <a:r>
              <a:rPr lang="en-US" dirty="0" smtClean="0"/>
              <a:t>Protected subprogram declarations and bodies, as above</a:t>
            </a:r>
          </a:p>
          <a:p>
            <a:pPr lvl="1"/>
            <a:r>
              <a:rPr lang="en-US" dirty="0" smtClean="0"/>
              <a:t>Protected entries</a:t>
            </a:r>
          </a:p>
          <a:p>
            <a:pPr lvl="1"/>
            <a:r>
              <a:rPr lang="en-US" dirty="0" smtClean="0"/>
              <a:t>Task units</a:t>
            </a:r>
          </a:p>
          <a:p>
            <a:r>
              <a:rPr lang="en-US" dirty="0" smtClean="0"/>
              <a:t>Checked for conformance to implementation</a:t>
            </a:r>
          </a:p>
        </p:txBody>
      </p:sp>
    </p:spTree>
    <p:extLst>
      <p:ext uri="{BB962C8B-B14F-4D97-AF65-F5344CB8AC3E}">
        <p14:creationId xmlns:p14="http://schemas.microsoft.com/office/powerpoint/2010/main" val="3219432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Completing the Parameter Specification</a:t>
            </a:r>
            <a:endParaRPr lang="en-US" dirty="0"/>
          </a:p>
        </p:txBody>
      </p:sp>
      <p:sp>
        <p:nvSpPr>
          <p:cNvPr id="3" name="Content Placeholder 2"/>
          <p:cNvSpPr>
            <a:spLocks noGrp="1"/>
          </p:cNvSpPr>
          <p:nvPr>
            <p:ph sz="half" idx="10"/>
          </p:nvPr>
        </p:nvSpPr>
        <p:spPr/>
        <p:txBody>
          <a:bodyPr/>
          <a:lstStyle/>
          <a:p>
            <a:r>
              <a:rPr lang="en-US" dirty="0" smtClean="0"/>
              <a:t>Formal parameter profile informs clients</a:t>
            </a:r>
          </a:p>
          <a:p>
            <a:pPr lvl="1"/>
            <a:r>
              <a:rPr lang="en-US" dirty="0" smtClean="0"/>
              <a:t>What arguments to pass and their types</a:t>
            </a:r>
          </a:p>
          <a:p>
            <a:pPr lvl="1"/>
            <a:r>
              <a:rPr lang="en-US" dirty="0" smtClean="0"/>
              <a:t>Modes tell us which are inputs, outputs, or both</a:t>
            </a:r>
          </a:p>
          <a:p>
            <a:pPr lvl="1"/>
            <a:r>
              <a:rPr lang="en-US" dirty="0" smtClean="0"/>
              <a:t>No need to examine body (abstraction)</a:t>
            </a:r>
          </a:p>
          <a:p>
            <a:r>
              <a:rPr lang="en-US" dirty="0" smtClean="0"/>
              <a:t>Something is still missing: the global variables</a:t>
            </a:r>
          </a:p>
          <a:p>
            <a:pPr lvl="1"/>
            <a:r>
              <a:rPr lang="en-US" altLang="fr-FR" dirty="0">
                <a:ea typeface="ＭＳ Ｐゴシック" panose="020B0600070205080204" pitchFamily="34" charset="-128"/>
              </a:rPr>
              <a:t>Any input or output that is not a formal </a:t>
            </a:r>
            <a:r>
              <a:rPr lang="en-US" altLang="fr-FR" dirty="0" smtClean="0">
                <a:ea typeface="ＭＳ Ｐゴシック" panose="020B0600070205080204" pitchFamily="34" charset="-128"/>
              </a:rPr>
              <a:t>parameter</a:t>
            </a:r>
            <a:endParaRPr lang="en-US" dirty="0" smtClean="0"/>
          </a:p>
        </p:txBody>
      </p:sp>
      <p:sp>
        <p:nvSpPr>
          <p:cNvPr id="5" name="TextBox 4"/>
          <p:cNvSpPr txBox="1"/>
          <p:nvPr/>
        </p:nvSpPr>
        <p:spPr>
          <a:xfrm>
            <a:off x="1403648" y="4293096"/>
            <a:ext cx="4403770" cy="1677382"/>
          </a:xfrm>
          <a:prstGeom prst="rect">
            <a:avLst/>
          </a:prstGeom>
          <a:noFill/>
        </p:spPr>
        <p:txBody>
          <a:bodyPr wrap="none" rtlCol="0">
            <a:spAutoFit/>
          </a:bodyPr>
          <a:lstStyle/>
          <a:p>
            <a:r>
              <a:rPr lang="en-US" sz="1400" noProof="1" smtClean="0">
                <a:latin typeface="Consolas" panose="020B0609020204030204" pitchFamily="49" charset="0"/>
                <a:ea typeface="Source Code Pro" panose="020B0509030403020204" pitchFamily="49" charset="0"/>
              </a:rPr>
              <a:t>Call_Count : Natural := 0;</a:t>
            </a:r>
          </a:p>
          <a:p>
            <a:r>
              <a:rPr lang="en-US" sz="1400" b="1" noProof="1" smtClean="0">
                <a:latin typeface="Consolas" panose="020B0609020204030204" pitchFamily="49" charset="0"/>
                <a:ea typeface="Source Code Pro" panose="020B0509030403020204" pitchFamily="49" charset="0"/>
              </a:rPr>
              <a:t>   </a:t>
            </a:r>
          </a:p>
          <a:p>
            <a:r>
              <a:rPr lang="en-US" sz="1400" b="1" noProof="1" smtClean="0">
                <a:latin typeface="Consolas" panose="020B0609020204030204" pitchFamily="49" charset="0"/>
                <a:ea typeface="Source Code Pro" panose="020B0509030403020204" pitchFamily="49" charset="0"/>
              </a:rPr>
              <a:t>procedure </a:t>
            </a:r>
            <a:r>
              <a:rPr lang="en-US" sz="1400" noProof="1" smtClean="0">
                <a:latin typeface="Consolas" panose="020B0609020204030204" pitchFamily="49" charset="0"/>
                <a:ea typeface="Source Code Pro" panose="020B0509030403020204" pitchFamily="49" charset="0"/>
              </a:rPr>
              <a:t>Do_This (X : </a:t>
            </a:r>
            <a:r>
              <a:rPr lang="en-US" sz="1400" b="1" noProof="1" smtClean="0">
                <a:latin typeface="Consolas" panose="020B0609020204030204" pitchFamily="49" charset="0"/>
                <a:ea typeface="Source Code Pro" panose="020B0509030403020204" pitchFamily="49" charset="0"/>
              </a:rPr>
              <a:t>in out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is</a:t>
            </a:r>
          </a:p>
          <a:p>
            <a:r>
              <a:rPr lang="en-US" sz="1400" b="1" noProof="1" smtClean="0">
                <a:latin typeface="Consolas" panose="020B0609020204030204" pitchFamily="49" charset="0"/>
                <a:ea typeface="Source Code Pro" panose="020B0509030403020204" pitchFamily="49" charset="0"/>
              </a:rPr>
              <a:t>begin</a:t>
            </a:r>
          </a:p>
          <a:p>
            <a:pPr>
              <a:spcAft>
                <a:spcPts val="300"/>
              </a:spcAft>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      </a:t>
            </a:r>
          </a:p>
          <a:p>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Call_Count := Call_Count + 1;</a:t>
            </a:r>
          </a:p>
          <a:p>
            <a:pPr>
              <a:spcBef>
                <a:spcPts val="300"/>
              </a:spcBef>
            </a:pPr>
            <a:r>
              <a:rPr lang="en-US" sz="1400" b="1" noProof="1" smtClean="0">
                <a:latin typeface="Consolas" panose="020B0609020204030204" pitchFamily="49" charset="0"/>
                <a:ea typeface="Source Code Pro" panose="020B0509030403020204" pitchFamily="49" charset="0"/>
              </a:rPr>
              <a:t>end </a:t>
            </a:r>
            <a:r>
              <a:rPr lang="en-US" sz="1400" noProof="1" smtClean="0">
                <a:latin typeface="Consolas" panose="020B0609020204030204" pitchFamily="49" charset="0"/>
                <a:ea typeface="Source Code Pro" panose="020B0509030403020204" pitchFamily="49" charset="0"/>
              </a:rPr>
              <a:t>Do_This;</a:t>
            </a:r>
            <a:endParaRPr lang="en-US" sz="1400" i="0" kern="1200" noProof="1" smtClean="0">
              <a:latin typeface="Consolas" panose="020B0609020204030204" pitchFamily="49" charset="0"/>
              <a:ea typeface="Source Code Pro" panose="020B0509030403020204" pitchFamily="49" charset="0"/>
            </a:endParaRPr>
          </a:p>
        </p:txBody>
      </p:sp>
      <p:sp>
        <p:nvSpPr>
          <p:cNvPr id="6" name="TextBox 5"/>
          <p:cNvSpPr txBox="1"/>
          <p:nvPr/>
        </p:nvSpPr>
        <p:spPr>
          <a:xfrm>
            <a:off x="5846277" y="5510325"/>
            <a:ext cx="2135521"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Both input and output</a:t>
            </a:r>
          </a:p>
        </p:txBody>
      </p:sp>
      <p:sp>
        <p:nvSpPr>
          <p:cNvPr id="7" name="Rectangle 6"/>
          <p:cNvSpPr/>
          <p:nvPr/>
        </p:nvSpPr>
        <p:spPr bwMode="auto">
          <a:xfrm>
            <a:off x="4788024" y="5448548"/>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9" name="Curved Connector 8"/>
          <p:cNvCxnSpPr>
            <a:stCxn id="6" idx="1"/>
            <a:endCxn id="7" idx="3"/>
          </p:cNvCxnSpPr>
          <p:nvPr/>
        </p:nvCxnSpPr>
        <p:spPr bwMode="auto">
          <a:xfrm rot="10800000">
            <a:off x="5004049" y="5556560"/>
            <a:ext cx="842229" cy="123042"/>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490751719"/>
      </p:ext>
    </p:extLst>
  </p:cSld>
  <p:clrMapOvr>
    <a:masterClrMapping/>
  </p:clrMapOvr>
  <p:timing>
    <p:tnLst>
      <p:par>
        <p:cTn id="1" dur="indefinite" restart="never" nodeType="tmRoot"/>
      </p:par>
    </p:tnLst>
  </p:timing>
</p:sld>
</file>

<file path=ppt/theme/theme1.xml><?xml version="1.0" encoding="utf-8"?>
<a:theme xmlns:a="http://schemas.openxmlformats.org/drawingml/2006/main" name="AdaCore Training">
  <a:themeElements>
    <a:clrScheme name="Custom 1">
      <a:dk1>
        <a:srgbClr val="000000"/>
      </a:dk1>
      <a:lt1>
        <a:srgbClr val="FFFFFF"/>
      </a:lt1>
      <a:dk2>
        <a:srgbClr val="0D253A"/>
      </a:dk2>
      <a:lt2>
        <a:srgbClr val="E4E8E9"/>
      </a:lt2>
      <a:accent1>
        <a:srgbClr val="17598F"/>
      </a:accent1>
      <a:accent2>
        <a:srgbClr val="8EAFCB"/>
      </a:accent2>
      <a:accent3>
        <a:srgbClr val="A6CE8D"/>
      </a:accent3>
      <a:accent4>
        <a:srgbClr val="0D253A"/>
      </a:accent4>
      <a:accent5>
        <a:srgbClr val="E4E8E9"/>
      </a:accent5>
      <a:accent6>
        <a:srgbClr val="419415"/>
      </a:accent6>
      <a:hlink>
        <a:srgbClr val="CB9A31"/>
      </a:hlink>
      <a:folHlink>
        <a:srgbClr val="8D8D8D"/>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noFill/>
        <a:ln w="9525" cap="flat" cmpd="sng" algn="ctr">
          <a:solidFill>
            <a:schemeClr val="tx1"/>
          </a:solidFill>
          <a:prstDash val="solid"/>
          <a:round/>
          <a:headEnd type="none" w="med" len="med"/>
          <a:tailEnd type="none"/>
        </a:ln>
        <a:effectLst/>
      </a:spPr>
      <a:bodyPr rtlCol="0" anchor="ctr"/>
      <a:lstStyle>
        <a:defPPr algn="ctr">
          <a:defRPr/>
        </a:defPPr>
      </a:lstStyle>
    </a:spDef>
    <a:lnDef>
      <a:spPr bwMode="auto">
        <a:solidFill>
          <a:schemeClr val="accent1"/>
        </a:solidFill>
        <a:ln w="9525" cap="flat" cmpd="sng" algn="ctr">
          <a:solidFill>
            <a:schemeClr val="tx1"/>
          </a:solidFill>
          <a:prstDash val="solid"/>
          <a:round/>
          <a:headEnd type="none" w="med" len="med"/>
          <a:tailEnd type="none"/>
        </a:ln>
        <a:effectLst/>
      </a:spPr>
      <a:bodyPr/>
      <a:lstStyle/>
    </a:lnDef>
    <a:txDef>
      <a:spPr>
        <a:noFill/>
      </a:spPr>
      <a:bodyPr wrap="none" rtlCol="0">
        <a:spAutoFit/>
      </a:bodyPr>
      <a:lstStyle>
        <a:defPPr>
          <a:defRPr sz="1600" dirty="0"/>
        </a:defPPr>
      </a:lstStyle>
    </a:txDef>
  </a:objectDefaults>
  <a:extraClrSchemeLst>
    <a:extraClrScheme>
      <a:clrScheme name="AdaCo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aCo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aCo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aCo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aCo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aCo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aCo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aCo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aCo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aCo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aCo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aCo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AdaCore Training</Template>
  <TotalTime>9097</TotalTime>
  <Pages>66</Pages>
  <Words>5184</Words>
  <Application>Microsoft Office PowerPoint</Application>
  <PresentationFormat>Letter Paper (8.5x11 in)</PresentationFormat>
  <Paragraphs>912</Paragraphs>
  <Slides>59</Slides>
  <Notes>27</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59</vt:i4>
      </vt:variant>
    </vt:vector>
  </HeadingPairs>
  <TitlesOfParts>
    <vt:vector size="77" baseType="lpstr">
      <vt:lpstr>ＭＳ Ｐゴシック</vt:lpstr>
      <vt:lpstr>ＭＳ Ｐゴシック</vt:lpstr>
      <vt:lpstr>Arial</vt:lpstr>
      <vt:lpstr>Arial Black</vt:lpstr>
      <vt:lpstr>Arial Bold</vt:lpstr>
      <vt:lpstr>Calibri</vt:lpstr>
      <vt:lpstr>Consolas</vt:lpstr>
      <vt:lpstr>Courier New</vt:lpstr>
      <vt:lpstr>Franklin Gothic Book</vt:lpstr>
      <vt:lpstr>Gill Sans</vt:lpstr>
      <vt:lpstr>Helvetica</vt:lpstr>
      <vt:lpstr>Source Code Pro</vt:lpstr>
      <vt:lpstr>Times</vt:lpstr>
      <vt:lpstr>Times New Roman</vt:lpstr>
      <vt:lpstr>Verdana</vt:lpstr>
      <vt:lpstr>Wingdings</vt:lpstr>
      <vt:lpstr>ヒラギノ角ゴ ProN W3</vt:lpstr>
      <vt:lpstr>AdaCore Training</vt:lpstr>
      <vt:lpstr>Flow Analysis</vt:lpstr>
      <vt:lpstr>Flow Analysis</vt:lpstr>
      <vt:lpstr>Data-Flow Analysis</vt:lpstr>
      <vt:lpstr>Information-Flow Analysis</vt:lpstr>
      <vt:lpstr>Unused Variables</vt:lpstr>
      <vt:lpstr>Ineffective Statements</vt:lpstr>
      <vt:lpstr>Why Do We Care?</vt:lpstr>
      <vt:lpstr>User-Written Flow Annotations</vt:lpstr>
      <vt:lpstr>Completing the Parameter Specification</vt:lpstr>
      <vt:lpstr>Flow Annotations Example Context</vt:lpstr>
      <vt:lpstr>Flow Analysis Agenda</vt:lpstr>
      <vt:lpstr>“Data Dependency” Contracts</vt:lpstr>
      <vt:lpstr>What Are “Global” Variables, Specifically?</vt:lpstr>
      <vt:lpstr>Data Dependency Contracts Content</vt:lpstr>
      <vt:lpstr>User-Written “Global” Example</vt:lpstr>
      <vt:lpstr>“Global Specification” Full Syntax</vt:lpstr>
      <vt:lpstr>Data Dependency Contract Examples</vt:lpstr>
      <vt:lpstr>Global Specification’s Default Mode</vt:lpstr>
      <vt:lpstr>Data Dependency Contracts for Functions</vt:lpstr>
      <vt:lpstr>Detected Aliasing via Global Variable</vt:lpstr>
      <vt:lpstr>Detected Aliasing via Multiple Formals</vt:lpstr>
      <vt:lpstr>Why Have Global Data?</vt:lpstr>
      <vt:lpstr>Global Data in “ADP” Idiom Example</vt:lpstr>
      <vt:lpstr>Flow Analysis Agenda</vt:lpstr>
      <vt:lpstr>“Flow Dependency” Contracts</vt:lpstr>
      <vt:lpstr>Flow Dependency Contract Rules</vt:lpstr>
      <vt:lpstr>User-Written “Depends” Example</vt:lpstr>
      <vt:lpstr>Example Inconsistent Implementation #1</vt:lpstr>
      <vt:lpstr>Example Inconsistent Implementation #2</vt:lpstr>
      <vt:lpstr>Dependency Relation Full Syntax</vt:lpstr>
      <vt:lpstr>Useful Dependency Relation Abbreviation</vt:lpstr>
      <vt:lpstr>Flow Dependency Contract Examples</vt:lpstr>
      <vt:lpstr>Expressing Self-Dependence</vt:lpstr>
      <vt:lpstr>Flow Analysis Agenda</vt:lpstr>
      <vt:lpstr>Synthesized Flow Contracts</vt:lpstr>
      <vt:lpstr>Nature of Synthesized Contracts</vt:lpstr>
      <vt:lpstr>How Flow Contracts Are Synthesized </vt:lpstr>
      <vt:lpstr>When Only Global Contracts Specified</vt:lpstr>
      <vt:lpstr>Synthesized Depends Contract Example</vt:lpstr>
      <vt:lpstr>When Only Depends Contracts Specified</vt:lpstr>
      <vt:lpstr>Synthesis When Neither Contract Specified</vt:lpstr>
      <vt:lpstr>Example When Neither Given, In SPARK</vt:lpstr>
      <vt:lpstr>Synthesis When The Body Is Not In SPARK</vt:lpstr>
      <vt:lpstr>Example When Neither Given, In Ada</vt:lpstr>
      <vt:lpstr>Flow Analysis Agenda</vt:lpstr>
      <vt:lpstr>Flow Analysis Shortcomings</vt:lpstr>
      <vt:lpstr>Shortcomings : Arrays</vt:lpstr>
      <vt:lpstr>Array Shortcoming Example</vt:lpstr>
      <vt:lpstr>Shortcomings : No Value Tracing</vt:lpstr>
      <vt:lpstr>Shortcomings : Synthesized Contracts</vt:lpstr>
      <vt:lpstr>Where Synthesized Contract Effects Appear</vt:lpstr>
      <vt:lpstr>Synthesized Flow Contract Example Spec</vt:lpstr>
      <vt:lpstr>Synthesized Flow Contract Example Body</vt:lpstr>
      <vt:lpstr>Synthesized Flow Contract Example Effects</vt:lpstr>
      <vt:lpstr>Avoiding False Positives</vt:lpstr>
      <vt:lpstr>When To Write Explicit Flow Contracts</vt:lpstr>
      <vt:lpstr>Flow Analysis Agenda</vt:lpstr>
      <vt:lpstr>Flow-Analysis Summary</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Ada95</dc:title>
  <dc:subject>Ada95 language overview</dc:subject>
  <dc:creator>Pat Rogers</dc:creator>
  <cp:lastModifiedBy>rogers</cp:lastModifiedBy>
  <cp:revision>1620</cp:revision>
  <cp:lastPrinted>2018-02-28T20:03:04Z</cp:lastPrinted>
  <dcterms:created xsi:type="dcterms:W3CDTF">1995-10-23T14:09:30Z</dcterms:created>
  <dcterms:modified xsi:type="dcterms:W3CDTF">2018-04-19T19:23:56Z</dcterms:modified>
</cp:coreProperties>
</file>