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75" r:id="rId1"/>
  </p:sldMasterIdLst>
  <p:notesMasterIdLst>
    <p:notesMasterId r:id="rId15"/>
  </p:notesMasterIdLst>
  <p:handoutMasterIdLst>
    <p:handoutMasterId r:id="rId16"/>
  </p:handoutMasterIdLst>
  <p:sldIdLst>
    <p:sldId id="257" r:id="rId2"/>
    <p:sldId id="287" r:id="rId3"/>
    <p:sldId id="261" r:id="rId4"/>
    <p:sldId id="266" r:id="rId5"/>
    <p:sldId id="290" r:id="rId6"/>
    <p:sldId id="289" r:id="rId7"/>
    <p:sldId id="270" r:id="rId8"/>
    <p:sldId id="274" r:id="rId9"/>
    <p:sldId id="288" r:id="rId10"/>
    <p:sldId id="275" r:id="rId11"/>
    <p:sldId id="306" r:id="rId12"/>
    <p:sldId id="295" r:id="rId13"/>
    <p:sldId id="281" r:id="rId14"/>
  </p:sldIdLst>
  <p:sldSz cx="9144000" cy="6858000" type="letter"/>
  <p:notesSz cx="7315200" cy="96012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CC"/>
    <a:srgbClr val="66FFCC"/>
    <a:srgbClr val="CCECFF"/>
    <a:srgbClr val="33CCFF"/>
    <a:srgbClr val="FF6600"/>
    <a:srgbClr val="66FFFF"/>
    <a:srgbClr val="66CCFF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53" autoAdjust="0"/>
    <p:restoredTop sz="86369" autoAdjust="0"/>
  </p:normalViewPr>
  <p:slideViewPr>
    <p:cSldViewPr>
      <p:cViewPr varScale="1">
        <p:scale>
          <a:sx n="106" d="100"/>
          <a:sy n="106" d="100"/>
        </p:scale>
        <p:origin x="72" y="9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120" d="100"/>
          <a:sy n="120" d="100"/>
        </p:scale>
        <p:origin x="964" y="92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Line 38"/>
          <p:cNvSpPr>
            <a:spLocks noChangeShapeType="1"/>
          </p:cNvSpPr>
          <p:nvPr/>
        </p:nvSpPr>
        <p:spPr bwMode="auto">
          <a:xfrm>
            <a:off x="582613" y="320675"/>
            <a:ext cx="62325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131" name="Line 44"/>
          <p:cNvSpPr>
            <a:spLocks noChangeShapeType="1"/>
          </p:cNvSpPr>
          <p:nvPr/>
        </p:nvSpPr>
        <p:spPr bwMode="auto">
          <a:xfrm>
            <a:off x="565150" y="9201150"/>
            <a:ext cx="62309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800"/>
          </a:p>
        </p:txBody>
      </p:sp>
      <p:sp>
        <p:nvSpPr>
          <p:cNvPr id="3117" name="Rectangle 45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63575" y="0"/>
            <a:ext cx="5965825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charset="0"/>
              </a:defRPr>
            </a:lvl1pPr>
          </a:lstStyle>
          <a:p>
            <a:r>
              <a:rPr lang="en-US">
                <a:latin typeface="Arial Black" panose="020B0A04020102020204" pitchFamily="34" charset="0"/>
              </a:rPr>
              <a:t>Programming In SPARK: Fundamentals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591676" y="9231063"/>
            <a:ext cx="1656436" cy="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018" tIns="43009" rIns="86018" bIns="43009" numCol="1" anchor="t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800" dirty="0" smtClean="0">
                <a:latin typeface="Arial" charset="0"/>
              </a:rPr>
              <a:t>Declarations</a:t>
            </a:r>
            <a:endParaRPr lang="en-US" sz="800" dirty="0">
              <a:latin typeface="Arial" charset="0"/>
            </a:endParaRPr>
          </a:p>
        </p:txBody>
      </p:sp>
      <p:sp>
        <p:nvSpPr>
          <p:cNvPr id="9" name="Rectangle 30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885532" y="9231063"/>
            <a:ext cx="859056" cy="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018" tIns="43009" rIns="86018" bIns="43009" numCol="1" anchor="t" anchorCtr="0" compatLnSpc="1"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800" dirty="0">
                <a:latin typeface="Arial" charset="0"/>
              </a:rPr>
              <a:t>Page </a:t>
            </a:r>
            <a:fld id="{FC5175E4-648C-4B4A-A1E1-BE0F0AE14F73}" type="slidenum">
              <a:rPr lang="en-US" sz="800">
                <a:latin typeface="Arial" charset="0"/>
              </a:rPr>
              <a:pPr algn="r" eaLnBrk="0" hangingPunct="0"/>
              <a:t>‹#›</a:t>
            </a:fld>
            <a:endParaRPr lang="en-US" sz="800" dirty="0">
              <a:latin typeface="Arial" charset="0"/>
            </a:endParaRPr>
          </a:p>
        </p:txBody>
      </p:sp>
      <p:sp>
        <p:nvSpPr>
          <p:cNvPr id="10" name="Footer Placeholder 3"/>
          <p:cNvSpPr txBox="1">
            <a:spLocks/>
          </p:cNvSpPr>
          <p:nvPr/>
        </p:nvSpPr>
        <p:spPr>
          <a:xfrm>
            <a:off x="2839914" y="9231063"/>
            <a:ext cx="1656436" cy="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018" tIns="43009" rIns="86018" bIns="43009" numCol="1" anchor="ctr" anchorCtr="1" compatLnSpc="1">
            <a:prstTxWarp prst="textNoShape">
              <a:avLst/>
            </a:prstTxWarp>
          </a:bodyPr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356616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713232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06984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42646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1783080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139696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2496312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2852928" algn="l" defTabSz="713232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ctr" eaLnBrk="0" hangingPunct="0"/>
            <a:r>
              <a:rPr lang="en-US" sz="800" dirty="0">
                <a:latin typeface="Arial" charset="0"/>
              </a:rPr>
              <a:t>Copyright © AdaCore </a:t>
            </a:r>
            <a:r>
              <a:rPr lang="en-US" sz="800" dirty="0" smtClean="0">
                <a:latin typeface="Arial" charset="0"/>
              </a:rPr>
              <a:t>2018</a:t>
            </a:r>
            <a:endParaRPr lang="en-US" sz="8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28178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59300"/>
            <a:ext cx="5365750" cy="4321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5641" tIns="46980" rIns="95641" bIns="469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0"/>
            <a:r>
              <a:rPr lang="en-US" noProof="0" smtClean="0"/>
              <a:t>Second Level</a:t>
            </a:r>
          </a:p>
          <a:p>
            <a:pPr lvl="0"/>
            <a:r>
              <a:rPr lang="en-US" noProof="0" smtClean="0"/>
              <a:t>Third Level</a:t>
            </a:r>
          </a:p>
          <a:p>
            <a:pPr lvl="0"/>
            <a:r>
              <a:rPr lang="en-US" noProof="0" smtClean="0"/>
              <a:t>Fourth Level</a:t>
            </a:r>
          </a:p>
          <a:p>
            <a:pPr lvl="0"/>
            <a:r>
              <a:rPr lang="en-US" noProof="0" smtClean="0"/>
              <a:t>Fifth Level</a:t>
            </a:r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3290888" y="9147175"/>
            <a:ext cx="731837" cy="26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285" tIns="46980" rIns="92285" bIns="46980">
            <a:spAutoFit/>
          </a:bodyPr>
          <a:lstStyle/>
          <a:p>
            <a:pPr algn="ctr" defTabSz="917575" eaLnBrk="0" hangingPunct="0">
              <a:lnSpc>
                <a:spcPct val="90000"/>
              </a:lnSpc>
            </a:pPr>
            <a:r>
              <a:rPr lang="en-US" sz="1300">
                <a:latin typeface="Times New Roman" pitchFamily="18" charset="0"/>
              </a:rPr>
              <a:t>Page </a:t>
            </a:r>
            <a:fld id="{D7DCA814-202B-4597-8D6A-3FF807828AE1}" type="slidenum">
              <a:rPr lang="en-US" sz="1300">
                <a:latin typeface="Times New Roman" pitchFamily="18" charset="0"/>
              </a:rPr>
              <a:pPr algn="ctr" defTabSz="917575" eaLnBrk="0" hangingPunct="0">
                <a:lnSpc>
                  <a:spcPct val="90000"/>
                </a:lnSpc>
              </a:pPr>
              <a:t>‹#›</a:t>
            </a:fld>
            <a:endParaRPr lang="en-US" sz="1300">
              <a:latin typeface="Times New Roman" pitchFamily="18" charset="0"/>
            </a:endParaRPr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66825" y="727075"/>
            <a:ext cx="4781550" cy="35861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10251320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921588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mtClean="0"/>
              <a:t>John Backus and Peter Naur</a:t>
            </a:r>
          </a:p>
        </p:txBody>
      </p:sp>
    </p:spTree>
    <p:extLst>
      <p:ext uri="{BB962C8B-B14F-4D97-AF65-F5344CB8AC3E}">
        <p14:creationId xmlns:p14="http://schemas.microsoft.com/office/powerpoint/2010/main" val="12126224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kumimoji="0" lang="en-US" smtClean="0"/>
              <a:t>"немного" is pronounced in English as "nemnogo" with the accent on the penultimate syllable. It means "a little", "a small amount".</a:t>
            </a:r>
          </a:p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0925545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full syntax has </a:t>
            </a:r>
            <a:r>
              <a:rPr lang="en-US" smtClean="0"/>
              <a:t>much more to say.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4282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Ada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4548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876330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Slide - First Page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7"/>
          <p:cNvCxnSpPr>
            <a:cxnSpLocks noChangeShapeType="1"/>
          </p:cNvCxnSpPr>
          <p:nvPr/>
        </p:nvCxnSpPr>
        <p:spPr bwMode="auto">
          <a:xfrm>
            <a:off x="698500" y="3535363"/>
            <a:ext cx="7759700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0" y="0"/>
            <a:ext cx="9144000" cy="2209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pic>
        <p:nvPicPr>
          <p:cNvPr id="20" name="Picture 5" descr="logo_textured_large.ps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85863"/>
            <a:ext cx="1905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3333382" y="3657600"/>
            <a:ext cx="2534018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3333382" y="3904800"/>
            <a:ext cx="2534018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609600" y="3657600"/>
            <a:ext cx="2590800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609600" y="5715000"/>
            <a:ext cx="4104000" cy="533400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 baseline="0">
                <a:solidFill>
                  <a:srgbClr val="91B9DA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609600" y="3904800"/>
            <a:ext cx="2590800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 baseline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5943600" y="3657600"/>
            <a:ext cx="2590800" cy="297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5943600" y="3904800"/>
            <a:ext cx="2590800" cy="3546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00" b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685800" y="2514600"/>
            <a:ext cx="7696200" cy="982800"/>
          </a:xfr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4"/>
          </p:nvPr>
        </p:nvSpPr>
        <p:spPr>
          <a:xfrm>
            <a:off x="5684520" y="1371600"/>
            <a:ext cx="2849880" cy="2970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chemeClr val="accent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62079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819775" y="268288"/>
            <a:ext cx="184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endParaRPr lang="en-US" sz="1400" b="1" smtClean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2667000"/>
            <a:ext cx="8382000" cy="904863"/>
          </a:xfrm>
        </p:spPr>
        <p:txBody>
          <a:bodyPr>
            <a:spAutoFit/>
          </a:bodyPr>
          <a:lstStyle>
            <a:lvl1pPr marL="0" indent="0" algn="ctr" rtl="0" fontAlgn="base">
              <a:spcBef>
                <a:spcPct val="0"/>
              </a:spcBef>
              <a:spcAft>
                <a:spcPct val="0"/>
              </a:spcAft>
              <a:buNone/>
              <a:defRPr lang="en-US" sz="4400" b="1" i="0" kern="1200" dirty="0" smtClean="0">
                <a:solidFill>
                  <a:schemeClr val="bg1"/>
                </a:solidFill>
                <a:latin typeface="+mn-lt"/>
                <a:ea typeface="ＭＳ Ｐゴシック" charset="-128"/>
                <a:cs typeface="Helvetica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13084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 smtClean="0">
                <a:solidFill>
                  <a:srgbClr val="A6A6A6"/>
                </a:solidFill>
              </a:rPr>
              <a:t>Slide: </a:t>
            </a:r>
            <a:fld id="{0B0BEE91-8F20-4F11-BEB5-341BD9BE39FB}" type="slidenum">
              <a:rPr lang="en-US" sz="800" smtClean="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 smtClean="0">
              <a:solidFill>
                <a:srgbClr val="A6A6A6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 algn="l">
              <a:defRPr sz="2800" b="1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0"/>
          </p:nvPr>
        </p:nvSpPr>
        <p:spPr>
          <a:xfrm>
            <a:off x="685800" y="1143000"/>
            <a:ext cx="7848600" cy="5334000"/>
          </a:xfrm>
        </p:spPr>
        <p:txBody>
          <a:bodyPr/>
          <a:lstStyle>
            <a:lvl1pPr>
              <a:lnSpc>
                <a:spcPct val="100000"/>
              </a:lnSpc>
              <a:spcBef>
                <a:spcPts val="3200"/>
              </a:spcBef>
              <a:defRPr sz="2000" b="1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200150" indent="-28575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spcBef>
                <a:spcPts val="600"/>
              </a:spcBef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spcBef>
                <a:spcPts val="600"/>
              </a:spcBef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56289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 smtClean="0">
                <a:solidFill>
                  <a:srgbClr val="A6A6A6"/>
                </a:solidFill>
              </a:rPr>
              <a:t>Slide: </a:t>
            </a:r>
            <a:fld id="{EE8D80D9-FE40-46CB-A9FF-84567380F2A0}" type="slidenum">
              <a:rPr lang="en-US" sz="800" smtClean="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 smtClean="0">
              <a:solidFill>
                <a:srgbClr val="A6A6A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143000"/>
            <a:ext cx="3810000" cy="533400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143000"/>
            <a:ext cx="3810000" cy="533400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 algn="l"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0909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bg>
      <p:bgPr>
        <a:gradFill rotWithShape="1">
          <a:gsLst>
            <a:gs pos="0">
              <a:srgbClr val="04080B"/>
            </a:gs>
            <a:gs pos="100000">
              <a:schemeClr val="tx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819775" y="268288"/>
            <a:ext cx="184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endParaRPr lang="en-US" sz="1400" b="1" smtClean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737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-7938" y="0"/>
            <a:ext cx="9151938" cy="685800"/>
          </a:xfrm>
          <a:prstGeom prst="rect">
            <a:avLst/>
          </a:prstGeom>
          <a:gradFill rotWithShape="1">
            <a:gsLst>
              <a:gs pos="27000">
                <a:srgbClr val="153957">
                  <a:lumMod val="99000"/>
                  <a:lumOff val="1000"/>
                </a:srgbClr>
              </a:gs>
              <a:gs pos="100000">
                <a:schemeClr val="tx2"/>
              </a:gs>
            </a:gsLst>
            <a:lin ang="5400000"/>
          </a:gradFill>
          <a:ln>
            <a:noFill/>
          </a:ln>
          <a:extLst/>
        </p:spPr>
        <p:txBody>
          <a:bodyPr/>
          <a:lstStyle/>
          <a:p>
            <a:endParaRPr lang="en-US">
              <a:cs typeface="Arial" pitchFamily="34" charset="0"/>
            </a:endParaRP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8305800" y="6642100"/>
            <a:ext cx="83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defRPr/>
            </a:pPr>
            <a:r>
              <a:rPr lang="en-US" sz="800" smtClean="0">
                <a:solidFill>
                  <a:srgbClr val="A6A6A6"/>
                </a:solidFill>
              </a:rPr>
              <a:t>Slide: </a:t>
            </a:r>
            <a:fld id="{1845A812-4013-4575-84E3-DDAD0BC42CD8}" type="slidenum">
              <a:rPr lang="en-US" sz="800" smtClean="0">
                <a:solidFill>
                  <a:srgbClr val="A6A6A6"/>
                </a:solidFill>
              </a:rPr>
              <a:pPr algn="r">
                <a:defRPr/>
              </a:pPr>
              <a:t>‹#›</a:t>
            </a:fld>
            <a:endParaRPr lang="fr-FR" sz="800" smtClean="0">
              <a:solidFill>
                <a:srgbClr val="A6A6A6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gray">
          <a:xfrm>
            <a:off x="152400" y="76200"/>
            <a:ext cx="8763000" cy="533400"/>
          </a:xfrm>
          <a:prstGeom prst="rect">
            <a:avLst/>
          </a:prstGeom>
        </p:spPr>
        <p:txBody>
          <a:bodyPr anchor="ctr" anchorCtr="0"/>
          <a:lstStyle>
            <a:lvl1pPr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6182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8486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First level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7" name="Text Box 6"/>
          <p:cNvSpPr txBox="1">
            <a:spLocks noChangeArrowheads="1"/>
          </p:cNvSpPr>
          <p:nvPr/>
        </p:nvSpPr>
        <p:spPr bwMode="auto">
          <a:xfrm>
            <a:off x="-15875" y="6634163"/>
            <a:ext cx="116570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800" dirty="0" smtClean="0">
                <a:solidFill>
                  <a:srgbClr val="A6A6A6"/>
                </a:solidFill>
              </a:rPr>
              <a:t>Copyright </a:t>
            </a:r>
            <a:r>
              <a:rPr lang="en-US" sz="800" dirty="0" smtClean="0">
                <a:solidFill>
                  <a:srgbClr val="A6A6A6"/>
                </a:solidFill>
                <a:ea typeface="Verdana" pitchFamily="34" charset="0"/>
                <a:cs typeface="Verdana" pitchFamily="34" charset="0"/>
              </a:rPr>
              <a:t>©</a:t>
            </a:r>
            <a:r>
              <a:rPr lang="en-US" sz="800" dirty="0" smtClean="0">
                <a:solidFill>
                  <a:srgbClr val="A6A6A6"/>
                </a:solidFill>
              </a:rPr>
              <a:t> AdaCore</a:t>
            </a:r>
            <a:endParaRPr lang="fr-FR" sz="800" dirty="0" smtClean="0">
              <a:solidFill>
                <a:srgbClr val="A6A6A6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Franklin Gothic Book"/>
          <a:ea typeface="ヒラギノ角ゴ ProN W3"/>
          <a:cs typeface="ヒラギノ角ゴ ProN W3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377A9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>
          <a:srgbClr val="404040"/>
        </a:buClr>
        <a:buChar char="•"/>
        <a:defRPr sz="2000" b="1">
          <a:solidFill>
            <a:srgbClr val="404040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1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1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Times" pitchFamily="18" charset="0"/>
        <a:buChar char="•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Declarations</a:t>
            </a:r>
            <a:endParaRPr lang="en-US" dirty="0" smtClean="0"/>
          </a:p>
        </p:txBody>
      </p:sp>
      <p:sp>
        <p:nvSpPr>
          <p:cNvPr id="8195" name="Rectangle 7"/>
          <p:cNvSpPr>
            <a:spLocks noGrp="1" noChangeArrowheads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pPr>
              <a:spcBef>
                <a:spcPts val="2400"/>
              </a:spcBef>
              <a:defRPr/>
            </a:pPr>
            <a:r>
              <a:rPr lang="en-US" dirty="0" smtClean="0"/>
              <a:t>Introduction</a:t>
            </a:r>
          </a:p>
          <a:p>
            <a:pPr>
              <a:spcBef>
                <a:spcPts val="2400"/>
              </a:spcBef>
              <a:defRPr/>
            </a:pPr>
            <a:r>
              <a:rPr lang="en-US" dirty="0" smtClean="0"/>
              <a:t>Identifiers</a:t>
            </a:r>
          </a:p>
          <a:p>
            <a:pPr>
              <a:spcBef>
                <a:spcPts val="2400"/>
              </a:spcBef>
              <a:defRPr/>
            </a:pPr>
            <a:r>
              <a:rPr lang="en-US" dirty="0" smtClean="0"/>
              <a:t>Numeric Literals</a:t>
            </a:r>
          </a:p>
          <a:p>
            <a:pPr>
              <a:spcBef>
                <a:spcPts val="2400"/>
              </a:spcBef>
              <a:defRPr/>
            </a:pPr>
            <a:r>
              <a:rPr lang="en-US" dirty="0" smtClean="0"/>
              <a:t>Object Declarations</a:t>
            </a:r>
          </a:p>
          <a:p>
            <a:pPr>
              <a:spcBef>
                <a:spcPts val="2400"/>
              </a:spcBef>
              <a:defRPr/>
            </a:pPr>
            <a:r>
              <a:rPr lang="en-US" dirty="0" smtClean="0"/>
              <a:t>Universal Types</a:t>
            </a:r>
          </a:p>
          <a:p>
            <a:pPr>
              <a:spcBef>
                <a:spcPts val="2400"/>
              </a:spcBef>
              <a:defRPr/>
            </a:pPr>
            <a:r>
              <a:rPr lang="en-US" dirty="0" smtClean="0"/>
              <a:t>Named Numbers</a:t>
            </a:r>
          </a:p>
          <a:p>
            <a:pPr>
              <a:spcBef>
                <a:spcPts val="2400"/>
              </a:spcBef>
              <a:defRPr/>
            </a:pPr>
            <a:r>
              <a:rPr lang="en-US" dirty="0" smtClean="0"/>
              <a:t>Aspect Clauses</a:t>
            </a:r>
          </a:p>
          <a:p>
            <a:pPr>
              <a:spcBef>
                <a:spcPts val="2400"/>
              </a:spcBef>
              <a:defRPr/>
            </a:pPr>
            <a:r>
              <a:rPr lang="en-US" dirty="0" smtClean="0"/>
              <a:t>Summary</a:t>
            </a:r>
          </a:p>
        </p:txBody>
      </p:sp>
      <p:pic>
        <p:nvPicPr>
          <p:cNvPr id="4" name="Picture 20" descr="j021349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4876799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5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Named Numbers</a:t>
            </a:r>
          </a:p>
        </p:txBody>
      </p:sp>
      <p:sp>
        <p:nvSpPr>
          <p:cNvPr id="28675" name="Rectangle 6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smtClean="0"/>
              <a:t>Associate a name with a literal expression</a:t>
            </a:r>
          </a:p>
          <a:p>
            <a:pPr lvl="1">
              <a:spcAft>
                <a:spcPct val="0"/>
              </a:spcAft>
            </a:pPr>
            <a:r>
              <a:rPr lang="en-US" smtClean="0"/>
              <a:t>Presumably to be used in place of the expression</a:t>
            </a:r>
          </a:p>
          <a:p>
            <a:r>
              <a:rPr lang="en-US" smtClean="0"/>
              <a:t>Syntax</a:t>
            </a:r>
          </a:p>
          <a:p>
            <a:pPr lvl="1">
              <a:spcAft>
                <a:spcPct val="0"/>
              </a:spcAft>
            </a:pPr>
            <a:endParaRPr lang="en-US" smtClean="0"/>
          </a:p>
          <a:p>
            <a:pPr lvl="1">
              <a:spcAft>
                <a:spcPct val="0"/>
              </a:spcAft>
            </a:pPr>
            <a:endParaRPr lang="en-US" smtClean="0"/>
          </a:p>
          <a:p>
            <a:pPr lvl="1">
              <a:spcAft>
                <a:spcPct val="0"/>
              </a:spcAft>
            </a:pPr>
            <a:endParaRPr lang="en-US" smtClean="0"/>
          </a:p>
          <a:p>
            <a:r>
              <a:rPr lang="en-US" smtClean="0"/>
              <a:t>Expression must be static</a:t>
            </a:r>
          </a:p>
          <a:p>
            <a:r>
              <a:rPr lang="en-US" smtClean="0"/>
              <a:t>Are of universal types</a:t>
            </a:r>
          </a:p>
          <a:p>
            <a:pPr lvl="1">
              <a:spcAft>
                <a:spcPct val="0"/>
              </a:spcAft>
            </a:pPr>
            <a:r>
              <a:rPr lang="en-US" smtClean="0"/>
              <a:t>universal_integer and universal_real</a:t>
            </a:r>
          </a:p>
          <a:p>
            <a:pPr lvl="1">
              <a:spcAft>
                <a:spcPct val="0"/>
              </a:spcAft>
            </a:pPr>
            <a:r>
              <a:rPr lang="en-US" smtClean="0"/>
              <a:t>Thus compatible with any integer or real type, respectively</a:t>
            </a: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2590800" y="5867400"/>
            <a:ext cx="2596161" cy="736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sz="1400">
                <a:latin typeface="Calibri" panose="020F0502020204030204" pitchFamily="34" charset="0"/>
              </a:rPr>
              <a:t>Pi : </a:t>
            </a:r>
            <a:r>
              <a:rPr lang="en-US" sz="1400" b="1">
                <a:latin typeface="Calibri" panose="020F0502020204030204" pitchFamily="34" charset="0"/>
              </a:rPr>
              <a:t>constant </a:t>
            </a:r>
            <a:r>
              <a:rPr lang="en-US" sz="1400">
                <a:latin typeface="Calibri" panose="020F0502020204030204" pitchFamily="34" charset="0"/>
              </a:rPr>
              <a:t>:= 3.141592654;</a:t>
            </a:r>
          </a:p>
          <a:p>
            <a:pPr eaLnBrk="0" hangingPunct="0">
              <a:lnSpc>
                <a:spcPct val="150000"/>
              </a:lnSpc>
            </a:pPr>
            <a:r>
              <a:rPr lang="en-US" sz="1400">
                <a:latin typeface="Calibri" panose="020F0502020204030204" pitchFamily="34" charset="0"/>
              </a:rPr>
              <a:t>One_Third : </a:t>
            </a:r>
            <a:r>
              <a:rPr lang="en-US" sz="1400" b="1">
                <a:latin typeface="Calibri" panose="020F0502020204030204" pitchFamily="34" charset="0"/>
              </a:rPr>
              <a:t>constant </a:t>
            </a:r>
            <a:r>
              <a:rPr lang="en-US" sz="1400">
                <a:latin typeface="Calibri" panose="020F0502020204030204" pitchFamily="34" charset="0"/>
              </a:rPr>
              <a:t>:= 1.0 / 3.0;</a:t>
            </a:r>
          </a:p>
        </p:txBody>
      </p:sp>
      <p:sp>
        <p:nvSpPr>
          <p:cNvPr id="28677" name="Text Box 7"/>
          <p:cNvSpPr txBox="1">
            <a:spLocks noChangeArrowheads="1"/>
          </p:cNvSpPr>
          <p:nvPr/>
        </p:nvSpPr>
        <p:spPr bwMode="auto">
          <a:xfrm>
            <a:off x="1600200" y="2819400"/>
            <a:ext cx="5362575" cy="627063"/>
          </a:xfrm>
          <a:prstGeom prst="rect">
            <a:avLst/>
          </a:prstGeom>
          <a:solidFill>
            <a:srgbClr val="FFFFCC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600" noProof="1" smtClean="0"/>
              <a:t>number_declaration ::=</a:t>
            </a:r>
          </a:p>
          <a:p>
            <a:pPr>
              <a:spcBef>
                <a:spcPct val="15000"/>
              </a:spcBef>
              <a:defRPr/>
            </a:pPr>
            <a:r>
              <a:rPr lang="en-US" sz="1600" noProof="1" smtClean="0"/>
              <a:t>     defining_identifier_list : </a:t>
            </a:r>
            <a:r>
              <a:rPr lang="en-US" sz="1600" b="1" noProof="1" smtClean="0"/>
              <a:t>constant</a:t>
            </a:r>
            <a:r>
              <a:rPr lang="en-US" sz="1600" noProof="1" smtClean="0"/>
              <a:t> := </a:t>
            </a:r>
            <a:r>
              <a:rPr lang="en-US" sz="1600" i="1" noProof="1" smtClean="0"/>
              <a:t>static_</a:t>
            </a:r>
            <a:r>
              <a:rPr lang="en-US" sz="1600" noProof="1" smtClean="0"/>
              <a:t>expression;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Sample Collection of Named Numbers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62000" y="1600200"/>
            <a:ext cx="7955897" cy="3413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50000"/>
              </a:lnSpc>
              <a:tabLst>
                <a:tab pos="287338" algn="l"/>
                <a:tab pos="2232025" algn="l"/>
                <a:tab pos="3028950" algn="l"/>
              </a:tabLst>
            </a:pPr>
            <a:r>
              <a:rPr lang="en-US" sz="1600" b="1" noProof="1" smtClean="0">
                <a:latin typeface="Calibri" pitchFamily="34" charset="0"/>
              </a:rPr>
              <a:t>package </a:t>
            </a:r>
            <a:r>
              <a:rPr lang="en-US" sz="1600" noProof="1" smtClean="0">
                <a:latin typeface="Calibri" pitchFamily="34" charset="0"/>
              </a:rPr>
              <a:t>Physical_Constants </a:t>
            </a:r>
            <a:r>
              <a:rPr lang="en-US" sz="1600" b="1" noProof="1" smtClean="0">
                <a:latin typeface="Calibri" pitchFamily="34" charset="0"/>
              </a:rPr>
              <a:t>is</a:t>
            </a:r>
            <a:endParaRPr lang="en-US" sz="1600" noProof="1" smtClean="0">
              <a:latin typeface="Calibri" pitchFamily="34" charset="0"/>
            </a:endParaRPr>
          </a:p>
          <a:p>
            <a:pPr eaLnBrk="0" hangingPunct="0">
              <a:lnSpc>
                <a:spcPct val="150000"/>
              </a:lnSpc>
              <a:tabLst>
                <a:tab pos="287338" algn="l"/>
                <a:tab pos="2517775" algn="l"/>
                <a:tab pos="3482975" algn="l"/>
              </a:tabLst>
            </a:pPr>
            <a:r>
              <a:rPr lang="en-US" sz="1600" noProof="1" smtClean="0">
                <a:latin typeface="Calibri" pitchFamily="34" charset="0"/>
              </a:rPr>
              <a:t>	Polar_Radius	: </a:t>
            </a:r>
            <a:r>
              <a:rPr lang="en-US" sz="1600" b="1" noProof="1" smtClean="0">
                <a:latin typeface="Calibri" pitchFamily="34" charset="0"/>
              </a:rPr>
              <a:t>constant</a:t>
            </a:r>
            <a:r>
              <a:rPr lang="en-US" sz="1600" noProof="1" smtClean="0">
                <a:latin typeface="Calibri" pitchFamily="34" charset="0"/>
              </a:rPr>
              <a:t>	:= 20_856_010.51;  -- feet</a:t>
            </a:r>
          </a:p>
          <a:p>
            <a:pPr eaLnBrk="0" hangingPunct="0">
              <a:lnSpc>
                <a:spcPct val="150000"/>
              </a:lnSpc>
              <a:tabLst>
                <a:tab pos="287338" algn="l"/>
                <a:tab pos="2517775" algn="l"/>
                <a:tab pos="3482975" algn="l"/>
              </a:tabLst>
            </a:pPr>
            <a:r>
              <a:rPr lang="en-US" sz="1600" noProof="1" smtClean="0">
                <a:latin typeface="Calibri" pitchFamily="34" charset="0"/>
              </a:rPr>
              <a:t>	Equatorial_Radius	: </a:t>
            </a:r>
            <a:r>
              <a:rPr lang="en-US" sz="1600" b="1" noProof="1" smtClean="0">
                <a:latin typeface="Calibri" pitchFamily="34" charset="0"/>
              </a:rPr>
              <a:t>constant</a:t>
            </a:r>
            <a:r>
              <a:rPr lang="en-US" sz="1600" noProof="1" smtClean="0">
                <a:latin typeface="Calibri" pitchFamily="34" charset="0"/>
              </a:rPr>
              <a:t>	:= 20_926_469.20;  -- feet</a:t>
            </a:r>
          </a:p>
          <a:p>
            <a:pPr eaLnBrk="0" hangingPunct="0">
              <a:lnSpc>
                <a:spcPct val="150000"/>
              </a:lnSpc>
              <a:tabLst>
                <a:tab pos="287338" algn="l"/>
                <a:tab pos="2517775" algn="l"/>
                <a:tab pos="3482975" algn="l"/>
              </a:tabLst>
            </a:pPr>
            <a:r>
              <a:rPr lang="en-US" sz="1600" noProof="1" smtClean="0">
                <a:latin typeface="Calibri" pitchFamily="34" charset="0"/>
              </a:rPr>
              <a:t>	Earth_Diameter	: </a:t>
            </a:r>
            <a:r>
              <a:rPr lang="en-US" sz="1600" b="1" noProof="1" smtClean="0">
                <a:latin typeface="Calibri" pitchFamily="34" charset="0"/>
              </a:rPr>
              <a:t>constant</a:t>
            </a:r>
            <a:r>
              <a:rPr lang="en-US" sz="1600" noProof="1" smtClean="0">
                <a:latin typeface="Calibri" pitchFamily="34" charset="0"/>
              </a:rPr>
              <a:t>	:= 2.0 * ((Polar_Radius + Equatorial_Radius)/2.0);</a:t>
            </a:r>
          </a:p>
          <a:p>
            <a:pPr eaLnBrk="0" hangingPunct="0">
              <a:lnSpc>
                <a:spcPct val="150000"/>
              </a:lnSpc>
              <a:tabLst>
                <a:tab pos="287338" algn="l"/>
                <a:tab pos="2517775" algn="l"/>
                <a:tab pos="3482975" algn="l"/>
              </a:tabLst>
            </a:pPr>
            <a:r>
              <a:rPr lang="en-US" sz="1600" noProof="1" smtClean="0">
                <a:latin typeface="Calibri" pitchFamily="34" charset="0"/>
              </a:rPr>
              <a:t>	Gravity	: </a:t>
            </a:r>
            <a:r>
              <a:rPr lang="en-US" sz="1600" b="1" noProof="1" smtClean="0">
                <a:latin typeface="Calibri" pitchFamily="34" charset="0"/>
              </a:rPr>
              <a:t>constant</a:t>
            </a:r>
            <a:r>
              <a:rPr lang="en-US" sz="1600" noProof="1" smtClean="0">
                <a:latin typeface="Calibri" pitchFamily="34" charset="0"/>
              </a:rPr>
              <a:t>	:= 32.1740_4855_6430_4;  -- feet/second**2</a:t>
            </a:r>
          </a:p>
          <a:p>
            <a:pPr eaLnBrk="0" hangingPunct="0">
              <a:lnSpc>
                <a:spcPct val="150000"/>
              </a:lnSpc>
              <a:tabLst>
                <a:tab pos="287338" algn="l"/>
                <a:tab pos="2517775" algn="l"/>
                <a:tab pos="3482975" algn="l"/>
              </a:tabLst>
            </a:pPr>
            <a:r>
              <a:rPr lang="en-US" sz="1600" noProof="1" smtClean="0">
                <a:latin typeface="Calibri" pitchFamily="34" charset="0"/>
              </a:rPr>
              <a:t>	Sea_Level_Air_Density	: </a:t>
            </a:r>
            <a:r>
              <a:rPr lang="en-US" sz="1600" b="1" noProof="1" smtClean="0">
                <a:latin typeface="Calibri" pitchFamily="34" charset="0"/>
              </a:rPr>
              <a:t>constant</a:t>
            </a:r>
            <a:r>
              <a:rPr lang="en-US" sz="1600" noProof="1" smtClean="0">
                <a:latin typeface="Calibri" pitchFamily="34" charset="0"/>
              </a:rPr>
              <a:t>	:= 0.002378;  -- slugs/foot**3</a:t>
            </a:r>
          </a:p>
          <a:p>
            <a:pPr eaLnBrk="0" hangingPunct="0">
              <a:lnSpc>
                <a:spcPct val="150000"/>
              </a:lnSpc>
              <a:tabLst>
                <a:tab pos="287338" algn="l"/>
                <a:tab pos="2517775" algn="l"/>
                <a:tab pos="3482975" algn="l"/>
              </a:tabLst>
            </a:pPr>
            <a:r>
              <a:rPr lang="en-US" sz="1600" noProof="1" smtClean="0">
                <a:latin typeface="Calibri" pitchFamily="34" charset="0"/>
              </a:rPr>
              <a:t>	Altitude_Of_Tropopause	: </a:t>
            </a:r>
            <a:r>
              <a:rPr lang="en-US" sz="1600" b="1" noProof="1" smtClean="0">
                <a:latin typeface="Calibri" pitchFamily="34" charset="0"/>
              </a:rPr>
              <a:t>constant</a:t>
            </a:r>
            <a:r>
              <a:rPr lang="en-US" sz="1600" noProof="1" smtClean="0">
                <a:latin typeface="Calibri" pitchFamily="34" charset="0"/>
              </a:rPr>
              <a:t>	:= 36089.0;  -- feet </a:t>
            </a:r>
          </a:p>
          <a:p>
            <a:pPr eaLnBrk="0" hangingPunct="0">
              <a:lnSpc>
                <a:spcPct val="150000"/>
              </a:lnSpc>
              <a:tabLst>
                <a:tab pos="287338" algn="l"/>
                <a:tab pos="2517775" algn="l"/>
                <a:tab pos="3482975" algn="l"/>
              </a:tabLst>
            </a:pPr>
            <a:r>
              <a:rPr lang="en-US" sz="1600" noProof="1" smtClean="0">
                <a:latin typeface="Calibri" pitchFamily="34" charset="0"/>
              </a:rPr>
              <a:t>	Tropopause_Temperature	: </a:t>
            </a:r>
            <a:r>
              <a:rPr lang="en-US" sz="1600" b="1" noProof="1" smtClean="0">
                <a:latin typeface="Calibri" pitchFamily="34" charset="0"/>
              </a:rPr>
              <a:t>constant</a:t>
            </a:r>
            <a:r>
              <a:rPr lang="en-US" sz="1600" noProof="1" smtClean="0">
                <a:latin typeface="Calibri" pitchFamily="34" charset="0"/>
              </a:rPr>
              <a:t>	:= -56.5;  -- degrees-C</a:t>
            </a:r>
          </a:p>
          <a:p>
            <a:pPr eaLnBrk="0" hangingPunct="0">
              <a:lnSpc>
                <a:spcPct val="150000"/>
              </a:lnSpc>
              <a:tabLst>
                <a:tab pos="287338" algn="l"/>
                <a:tab pos="2232025" algn="l"/>
                <a:tab pos="3028950" algn="l"/>
              </a:tabLst>
            </a:pPr>
            <a:r>
              <a:rPr lang="en-US" sz="1600" b="1" noProof="1" smtClean="0">
                <a:latin typeface="Calibri" pitchFamily="34" charset="0"/>
              </a:rPr>
              <a:t>end </a:t>
            </a:r>
            <a:r>
              <a:rPr lang="en-US" sz="1600" noProof="1" smtClean="0">
                <a:latin typeface="Calibri" pitchFamily="34" charset="0"/>
              </a:rPr>
              <a:t>Physical_Constants;</a:t>
            </a:r>
            <a:endParaRPr lang="en-US" sz="1600" noProof="1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255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Aspect Clauses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Define characteristics of a declared entity</a:t>
            </a:r>
          </a:p>
          <a:p>
            <a:r>
              <a:rPr lang="en-US" dirty="0" smtClean="0"/>
              <a:t>Applicable to objects, types, program units, etc.</a:t>
            </a:r>
          </a:p>
          <a:p>
            <a:r>
              <a:rPr lang="en-US" dirty="0" smtClean="0"/>
              <a:t>Syntax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 smtClean="0"/>
              <a:t>Always part of a larger construct, i.e., never stand-alone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21791" y="3352800"/>
            <a:ext cx="7010400" cy="754053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91440" rIns="90488" bIns="91440">
            <a:spAutoFit/>
          </a:bodyPr>
          <a:lstStyle>
            <a:defPPr>
              <a:defRPr lang="en-US"/>
            </a:defPPr>
            <a:lvl1pPr eaLnBrk="0" hangingPunct="0">
              <a:tabLst>
                <a:tab pos="231775" algn="l"/>
                <a:tab pos="461963" algn="l"/>
              </a:tabLst>
              <a:defRPr sz="1600"/>
            </a:lvl1pPr>
          </a:lstStyle>
          <a:p>
            <a:pPr>
              <a:spcBef>
                <a:spcPts val="600"/>
              </a:spcBef>
              <a:tabLst>
                <a:tab pos="341313" algn="l"/>
                <a:tab pos="803275" algn="l"/>
              </a:tabLst>
            </a:pPr>
            <a:r>
              <a:rPr lang="en-US" noProof="1" smtClean="0"/>
              <a:t>aspect_specification ::=</a:t>
            </a:r>
          </a:p>
          <a:p>
            <a:pPr>
              <a:spcBef>
                <a:spcPts val="600"/>
              </a:spcBef>
              <a:tabLst>
                <a:tab pos="341313" algn="l"/>
                <a:tab pos="803275" algn="l"/>
              </a:tabLst>
            </a:pPr>
            <a:r>
              <a:rPr lang="en-US" b="1" noProof="1" smtClean="0"/>
              <a:t>	with	</a:t>
            </a:r>
            <a:r>
              <a:rPr lang="en-US" noProof="1" smtClean="0"/>
              <a:t>aspect_mark [ =&gt; expression]  { , aspect_mark [ =&gt; expression] }</a:t>
            </a:r>
            <a:endParaRPr lang="en-US" noProof="1"/>
          </a:p>
        </p:txBody>
      </p:sp>
      <p:sp>
        <p:nvSpPr>
          <p:cNvPr id="5" name="TextBox 4"/>
          <p:cNvSpPr txBox="1"/>
          <p:nvPr/>
        </p:nvSpPr>
        <p:spPr>
          <a:xfrm>
            <a:off x="1905000" y="5410200"/>
            <a:ext cx="4012830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300"/>
              </a:spcBef>
              <a:tabLst>
                <a:tab pos="280988" algn="l"/>
                <a:tab pos="742950" algn="l"/>
              </a:tabLst>
            </a:pPr>
            <a:r>
              <a:rPr lang="en-US" sz="1600" i="0" kern="1200" noProof="1" smtClean="0">
                <a:latin typeface="Calibri" pitchFamily="34" charset="0"/>
              </a:rPr>
              <a:t>CR : Control_Register </a:t>
            </a:r>
            <a:r>
              <a:rPr lang="en-US" sz="1600" b="1" noProof="1" smtClean="0">
                <a:latin typeface="Calibri" pitchFamily="34" charset="0"/>
              </a:rPr>
              <a:t>with	</a:t>
            </a:r>
          </a:p>
          <a:p>
            <a:pPr>
              <a:spcBef>
                <a:spcPts val="300"/>
              </a:spcBef>
              <a:tabLst>
                <a:tab pos="280988" algn="l"/>
                <a:tab pos="742950" algn="l"/>
              </a:tabLst>
            </a:pPr>
            <a:r>
              <a:rPr lang="en-US" sz="1600" b="1" noProof="1">
                <a:latin typeface="Calibri" pitchFamily="34" charset="0"/>
              </a:rPr>
              <a:t>	</a:t>
            </a:r>
            <a:r>
              <a:rPr lang="en-US" sz="1600" noProof="1" smtClean="0">
                <a:latin typeface="Calibri" pitchFamily="34" charset="0"/>
              </a:rPr>
              <a:t>Size =&gt; 8</a:t>
            </a:r>
            <a:r>
              <a:rPr lang="en-US" sz="1600" b="1" noProof="1" smtClean="0">
                <a:latin typeface="Calibri" pitchFamily="34" charset="0"/>
              </a:rPr>
              <a:t>,</a:t>
            </a:r>
          </a:p>
          <a:p>
            <a:pPr>
              <a:spcBef>
                <a:spcPts val="300"/>
              </a:spcBef>
              <a:tabLst>
                <a:tab pos="280988" algn="l"/>
                <a:tab pos="742950" algn="l"/>
              </a:tabLst>
            </a:pPr>
            <a:r>
              <a:rPr lang="en-US" sz="1600" noProof="1" smtClean="0">
                <a:latin typeface="Calibri" pitchFamily="34" charset="0"/>
              </a:rPr>
              <a:t>	Address =&gt; To_Address (16#DEAD_BEEF#);</a:t>
            </a:r>
            <a:endParaRPr lang="en-US" sz="1600" i="0" kern="1200" noProof="1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9126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4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Summary</a:t>
            </a:r>
          </a:p>
        </p:txBody>
      </p:sp>
      <p:sp>
        <p:nvSpPr>
          <p:cNvPr id="31747" name="Rectangle 5"/>
          <p:cNvSpPr>
            <a:spLocks noGrp="1" noChangeArrowheads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BNF provides a detailed syntax definition</a:t>
            </a:r>
          </a:p>
          <a:p>
            <a:pPr lvl="1">
              <a:defRPr/>
            </a:pPr>
            <a:r>
              <a:rPr lang="en-US" dirty="0" smtClean="0"/>
              <a:t>See Annex P, including index at end</a:t>
            </a:r>
          </a:p>
          <a:p>
            <a:pPr>
              <a:defRPr/>
            </a:pPr>
            <a:r>
              <a:rPr lang="en-US" dirty="0" smtClean="0"/>
              <a:t>Maybe some new symbols</a:t>
            </a:r>
          </a:p>
          <a:p>
            <a:pPr lvl="1">
              <a:defRPr/>
            </a:pPr>
            <a:r>
              <a:rPr lang="en-US" smtClean="0"/>
              <a:t>Especially assignment!</a:t>
            </a:r>
            <a:endParaRPr lang="en-US" dirty="0" smtClean="0"/>
          </a:p>
          <a:p>
            <a:pPr>
              <a:defRPr/>
            </a:pPr>
            <a:r>
              <a:rPr lang="en-US" dirty="0" smtClean="0"/>
              <a:t>Identifiers are not case-sensitive</a:t>
            </a:r>
          </a:p>
          <a:p>
            <a:pPr>
              <a:defRPr/>
            </a:pPr>
            <a:r>
              <a:rPr lang="en-US" dirty="0" smtClean="0"/>
              <a:t>No automatic promotion for numeric values</a:t>
            </a:r>
          </a:p>
          <a:p>
            <a:pPr>
              <a:defRPr/>
            </a:pPr>
            <a:r>
              <a:rPr lang="en-US" dirty="0" smtClean="0"/>
              <a:t>Named numbers never loose precision</a:t>
            </a:r>
          </a:p>
          <a:p>
            <a:pPr>
              <a:defRPr/>
            </a:pPr>
            <a:r>
              <a:rPr lang="en-US" dirty="0" smtClean="0"/>
              <a:t>More detail will be introduced as need arises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Some New or Possibly Different Symbols</a:t>
            </a:r>
          </a:p>
        </p:txBody>
      </p:sp>
      <p:sp>
        <p:nvSpPr>
          <p:cNvPr id="9219" name="TextBox 3"/>
          <p:cNvSpPr txBox="1">
            <a:spLocks noChangeArrowheads="1"/>
          </p:cNvSpPr>
          <p:nvPr/>
        </p:nvSpPr>
        <p:spPr bwMode="auto">
          <a:xfrm>
            <a:off x="1676400" y="1693863"/>
            <a:ext cx="5990743" cy="4062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dirty="0">
                <a:latin typeface="Calibri" panose="020F0502020204030204" pitchFamily="34" charset="0"/>
              </a:rPr>
              <a:t>&lt;&gt;</a:t>
            </a:r>
            <a:r>
              <a:rPr lang="en-US" sz="2000" dirty="0"/>
              <a:t>	“box”, indicating “not specified here”</a:t>
            </a:r>
          </a:p>
          <a:p>
            <a:pPr eaLnBrk="1" hangingPunct="1">
              <a:spcBef>
                <a:spcPts val="1800"/>
              </a:spcBef>
            </a:pPr>
            <a:r>
              <a:rPr lang="en-US" sz="2400" dirty="0">
                <a:latin typeface="Calibri" panose="020F0502020204030204" pitchFamily="34" charset="0"/>
              </a:rPr>
              <a:t>:=</a:t>
            </a:r>
            <a:r>
              <a:rPr lang="en-US" sz="2000" dirty="0"/>
              <a:t>	assignment</a:t>
            </a:r>
          </a:p>
          <a:p>
            <a:pPr eaLnBrk="1" hangingPunct="1">
              <a:spcBef>
                <a:spcPts val="1800"/>
              </a:spcBef>
            </a:pPr>
            <a:r>
              <a:rPr lang="en-US" sz="2400" dirty="0">
                <a:latin typeface="Calibri" panose="020F0502020204030204" pitchFamily="34" charset="0"/>
              </a:rPr>
              <a:t>=&gt;</a:t>
            </a:r>
            <a:r>
              <a:rPr lang="en-US" sz="2000" dirty="0"/>
              <a:t>	“arrow”, indicating an association</a:t>
            </a:r>
          </a:p>
          <a:p>
            <a:pPr eaLnBrk="1" hangingPunct="1">
              <a:spcBef>
                <a:spcPts val="1800"/>
              </a:spcBef>
            </a:pPr>
            <a:r>
              <a:rPr lang="en-US" sz="2400" dirty="0">
                <a:latin typeface="Calibri" panose="020F0502020204030204" pitchFamily="34" charset="0"/>
              </a:rPr>
              <a:t>=</a:t>
            </a:r>
            <a:r>
              <a:rPr lang="en-US" sz="2000" dirty="0"/>
              <a:t>	equality</a:t>
            </a:r>
          </a:p>
          <a:p>
            <a:pPr eaLnBrk="1" hangingPunct="1">
              <a:spcBef>
                <a:spcPts val="1800"/>
              </a:spcBef>
            </a:pPr>
            <a:r>
              <a:rPr lang="en-US" sz="2400" dirty="0">
                <a:latin typeface="Calibri" panose="020F0502020204030204" pitchFamily="34" charset="0"/>
              </a:rPr>
              <a:t>/=</a:t>
            </a:r>
            <a:r>
              <a:rPr lang="en-US" sz="2000" dirty="0"/>
              <a:t>	inequality</a:t>
            </a:r>
          </a:p>
          <a:p>
            <a:pPr eaLnBrk="1" hangingPunct="1">
              <a:spcBef>
                <a:spcPts val="1800"/>
              </a:spcBef>
            </a:pPr>
            <a:r>
              <a:rPr lang="en-US" sz="2800" dirty="0">
                <a:latin typeface="Calibri" panose="020F0502020204030204" pitchFamily="34" charset="0"/>
              </a:rPr>
              <a:t>..</a:t>
            </a:r>
            <a:r>
              <a:rPr lang="en-US" sz="2000" dirty="0"/>
              <a:t>	“through</a:t>
            </a:r>
            <a:r>
              <a:rPr lang="en-US" sz="2000" dirty="0" smtClean="0"/>
              <a:t>”, </a:t>
            </a:r>
            <a:r>
              <a:rPr lang="en-US" sz="2000" dirty="0"/>
              <a:t>indicating a range ( e.g., </a:t>
            </a:r>
            <a:r>
              <a:rPr lang="en-US" sz="2000" dirty="0">
                <a:latin typeface="Calibri" panose="020F0502020204030204" pitchFamily="34" charset="0"/>
              </a:rPr>
              <a:t>1 </a:t>
            </a:r>
            <a:r>
              <a:rPr lang="en-US" sz="2000" b="1" dirty="0">
                <a:latin typeface="Calibri" panose="020F0502020204030204" pitchFamily="34" charset="0"/>
              </a:rPr>
              <a:t>..</a:t>
            </a:r>
            <a:r>
              <a:rPr lang="en-US" sz="2000" dirty="0">
                <a:latin typeface="Calibri" panose="020F0502020204030204" pitchFamily="34" charset="0"/>
              </a:rPr>
              <a:t> 10 </a:t>
            </a:r>
            <a:r>
              <a:rPr lang="en-US" sz="2000" dirty="0" smtClean="0"/>
              <a:t>)</a:t>
            </a:r>
          </a:p>
          <a:p>
            <a:pPr eaLnBrk="1" hangingPunct="1">
              <a:spcBef>
                <a:spcPts val="1800"/>
              </a:spcBef>
            </a:pPr>
            <a:r>
              <a:rPr lang="en-US" sz="2000" dirty="0" smtClean="0"/>
              <a:t>'	“tick”, the apostrophe, e.g., </a:t>
            </a:r>
            <a:r>
              <a:rPr lang="en-US" sz="2000" dirty="0" err="1" smtClean="0"/>
              <a:t>T'Size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Backus-Naur Form</a:t>
            </a:r>
          </a:p>
        </p:txBody>
      </p:sp>
      <p:sp>
        <p:nvSpPr>
          <p:cNvPr id="10243" name="Rectangle 8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Called “BNF” for short</a:t>
            </a:r>
          </a:p>
          <a:p>
            <a:r>
              <a:rPr lang="en-US" dirty="0" smtClean="0"/>
              <a:t>A notation for defining the syntax of a language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Simplified and modified syntax presented here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As new facilities are introduced more details are provided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See RM Annex P for full productions</a:t>
            </a: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1905000" y="2536825"/>
            <a:ext cx="4953000" cy="1730375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638" tIns="136525" rIns="274638" bIns="136525">
            <a:spAutoFit/>
          </a:bodyPr>
          <a:lstStyle/>
          <a:p>
            <a:pPr eaLnBrk="0" hangingPunct="0">
              <a:lnSpc>
                <a:spcPct val="75000"/>
              </a:lnSpc>
              <a:tabLst>
                <a:tab pos="1317625" algn="l"/>
                <a:tab pos="2227263" algn="l"/>
              </a:tabLst>
              <a:defRPr/>
            </a:pPr>
            <a:r>
              <a:rPr lang="en-US" b="1"/>
              <a:t>::=</a:t>
            </a:r>
            <a:r>
              <a:rPr lang="en-US"/>
              <a:t>	means	</a:t>
            </a:r>
            <a:r>
              <a:rPr lang="en-US" i="1"/>
              <a:t>is defined as</a:t>
            </a:r>
            <a:endParaRPr lang="en-US"/>
          </a:p>
          <a:p>
            <a:pPr eaLnBrk="0" hangingPunct="0">
              <a:lnSpc>
                <a:spcPct val="75000"/>
              </a:lnSpc>
              <a:tabLst>
                <a:tab pos="1317625" algn="l"/>
                <a:tab pos="2227263" algn="l"/>
              </a:tabLst>
              <a:defRPr/>
            </a:pPr>
            <a:endParaRPr lang="en-US"/>
          </a:p>
          <a:p>
            <a:pPr eaLnBrk="0" hangingPunct="0">
              <a:lnSpc>
                <a:spcPct val="75000"/>
              </a:lnSpc>
              <a:tabLst>
                <a:tab pos="1317625" algn="l"/>
                <a:tab pos="2227263" algn="l"/>
              </a:tabLst>
              <a:defRPr/>
            </a:pPr>
            <a:r>
              <a:rPr lang="en-US" b="1"/>
              <a:t>[ </a:t>
            </a:r>
            <a:r>
              <a:rPr lang="en-US" i="1"/>
              <a:t>item </a:t>
            </a:r>
            <a:r>
              <a:rPr lang="en-US" b="1"/>
              <a:t>]</a:t>
            </a:r>
            <a:r>
              <a:rPr lang="en-US"/>
              <a:t>	means	</a:t>
            </a:r>
            <a:r>
              <a:rPr lang="en-US" i="1"/>
              <a:t>0 or 1 items</a:t>
            </a:r>
            <a:endParaRPr lang="en-US"/>
          </a:p>
          <a:p>
            <a:pPr eaLnBrk="0" hangingPunct="0">
              <a:lnSpc>
                <a:spcPct val="75000"/>
              </a:lnSpc>
              <a:tabLst>
                <a:tab pos="1317625" algn="l"/>
                <a:tab pos="2227263" algn="l"/>
              </a:tabLst>
              <a:defRPr/>
            </a:pPr>
            <a:endParaRPr lang="en-US"/>
          </a:p>
          <a:p>
            <a:pPr eaLnBrk="0" hangingPunct="0">
              <a:lnSpc>
                <a:spcPct val="75000"/>
              </a:lnSpc>
              <a:tabLst>
                <a:tab pos="1317625" algn="l"/>
                <a:tab pos="2227263" algn="l"/>
              </a:tabLst>
              <a:defRPr/>
            </a:pPr>
            <a:r>
              <a:rPr lang="en-US" b="1"/>
              <a:t>{ </a:t>
            </a:r>
            <a:r>
              <a:rPr lang="en-US" i="1"/>
              <a:t>item </a:t>
            </a:r>
            <a:r>
              <a:rPr lang="en-US" b="1"/>
              <a:t>}</a:t>
            </a:r>
            <a:r>
              <a:rPr lang="en-US"/>
              <a:t>	means	</a:t>
            </a:r>
            <a:r>
              <a:rPr lang="en-US" i="1"/>
              <a:t>0 or more items</a:t>
            </a:r>
            <a:endParaRPr lang="en-US"/>
          </a:p>
          <a:p>
            <a:pPr eaLnBrk="0" hangingPunct="0">
              <a:lnSpc>
                <a:spcPct val="75000"/>
              </a:lnSpc>
              <a:tabLst>
                <a:tab pos="1317625" algn="l"/>
                <a:tab pos="2227263" algn="l"/>
              </a:tabLst>
              <a:defRPr/>
            </a:pPr>
            <a:endParaRPr lang="en-US"/>
          </a:p>
          <a:p>
            <a:pPr eaLnBrk="0" hangingPunct="0">
              <a:lnSpc>
                <a:spcPct val="75000"/>
              </a:lnSpc>
              <a:tabLst>
                <a:tab pos="1317625" algn="l"/>
                <a:tab pos="2227263" algn="l"/>
              </a:tabLst>
              <a:defRPr/>
            </a:pPr>
            <a:r>
              <a:rPr lang="en-US" i="1"/>
              <a:t>item</a:t>
            </a:r>
            <a:r>
              <a:rPr lang="en-US"/>
              <a:t> | </a:t>
            </a:r>
            <a:r>
              <a:rPr lang="en-US" i="1"/>
              <a:t>item</a:t>
            </a:r>
            <a:r>
              <a:rPr lang="en-US"/>
              <a:t>	means	</a:t>
            </a:r>
            <a:r>
              <a:rPr lang="en-US" i="1"/>
              <a:t>alternative items</a:t>
            </a: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2346325" y="1652588"/>
            <a:ext cx="30353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Identifiers</a:t>
            </a:r>
          </a:p>
        </p:txBody>
      </p:sp>
      <p:sp>
        <p:nvSpPr>
          <p:cNvPr id="14339" name="Rectangle 13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Syntax</a:t>
            </a:r>
          </a:p>
          <a:p>
            <a:pPr lvl="1">
              <a:spcAft>
                <a:spcPct val="0"/>
              </a:spcAft>
            </a:pPr>
            <a:endParaRPr lang="en-US" dirty="0" smtClean="0"/>
          </a:p>
          <a:p>
            <a:pPr lvl="1">
              <a:spcAft>
                <a:spcPct val="0"/>
              </a:spcAft>
            </a:pPr>
            <a:endParaRPr lang="en-US" dirty="0" smtClean="0"/>
          </a:p>
          <a:p>
            <a:r>
              <a:rPr lang="en-US" dirty="0" smtClean="0"/>
              <a:t>Character set is essentially Unicode 4.0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Has 8-, 16-, and 32-bit characters and strings</a:t>
            </a:r>
          </a:p>
          <a:p>
            <a:r>
              <a:rPr lang="en-US" dirty="0" smtClean="0"/>
              <a:t>Rules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Case is not significant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Underline is significant (use them!)</a:t>
            </a:r>
          </a:p>
          <a:p>
            <a:pPr lvl="1">
              <a:spcAft>
                <a:spcPct val="0"/>
              </a:spcAft>
            </a:pPr>
            <a:r>
              <a:rPr lang="en-US" dirty="0" smtClean="0"/>
              <a:t>May not be one of the reserved words (see RM 2.9)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blackWhite">
          <a:xfrm>
            <a:off x="6550025" y="5795963"/>
            <a:ext cx="1383712" cy="369332"/>
          </a:xfrm>
          <a:prstGeom prst="rect">
            <a:avLst/>
          </a:prstGeom>
          <a:solidFill>
            <a:srgbClr val="99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noProof="1" smtClean="0">
                <a:solidFill>
                  <a:sysClr val="windowText" lastClr="000000"/>
                </a:solidFill>
                <a:latin typeface="Calibri" panose="020F0502020204030204" pitchFamily="34" charset="0"/>
              </a:rPr>
              <a:t>SpacePerson</a:t>
            </a:r>
            <a:endParaRPr lang="en-US" kern="0" noProof="1">
              <a:solidFill>
                <a:sysClr val="windowText" lastClr="000000"/>
              </a:solidFill>
              <a:latin typeface="Calibri" panose="020F0502020204030204" pitchFamily="34" charset="0"/>
            </a:endParaRP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blackWhite">
          <a:xfrm>
            <a:off x="1143000" y="5795963"/>
            <a:ext cx="1751058" cy="366767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defRPr/>
            </a:pPr>
            <a:r>
              <a:rPr lang="en-US" noProof="1" smtClean="0">
                <a:latin typeface="Calibri" panose="020F0502020204030204" pitchFamily="34" charset="0"/>
              </a:rPr>
              <a:t>SPACE_PER_SON</a:t>
            </a:r>
            <a:endParaRPr lang="en-US" noProof="1">
              <a:latin typeface="Calibri" panose="020F0502020204030204" pitchFamily="34" charset="0"/>
            </a:endParaRP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blackWhite">
          <a:xfrm>
            <a:off x="3733800" y="5795963"/>
            <a:ext cx="1631858" cy="366767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>
              <a:defRPr/>
            </a:pPr>
            <a:r>
              <a:rPr lang="en-US" noProof="1" smtClean="0">
                <a:latin typeface="Calibri" panose="020F0502020204030204" pitchFamily="34" charset="0"/>
              </a:rPr>
              <a:t>Space_per_Son</a:t>
            </a:r>
            <a:endParaRPr lang="en-US" noProof="1">
              <a:latin typeface="Calibri" panose="020F0502020204030204" pitchFamily="34" charset="0"/>
            </a:endParaRPr>
          </a:p>
        </p:txBody>
      </p:sp>
      <p:sp>
        <p:nvSpPr>
          <p:cNvPr id="14343" name="Rectangle 9"/>
          <p:cNvSpPr>
            <a:spLocks noChangeArrowheads="1"/>
          </p:cNvSpPr>
          <p:nvPr/>
        </p:nvSpPr>
        <p:spPr bwMode="auto">
          <a:xfrm>
            <a:off x="1970088" y="5268913"/>
            <a:ext cx="27717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/>
              <a:t>This is the same identifier</a:t>
            </a:r>
          </a:p>
        </p:txBody>
      </p:sp>
      <p:sp>
        <p:nvSpPr>
          <p:cNvPr id="14344" name="Rectangle 10"/>
          <p:cNvSpPr>
            <a:spLocks noChangeArrowheads="1"/>
          </p:cNvSpPr>
          <p:nvPr/>
        </p:nvSpPr>
        <p:spPr bwMode="auto">
          <a:xfrm>
            <a:off x="6704512" y="5268913"/>
            <a:ext cx="1074738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/>
              <a:t>This isn't</a:t>
            </a:r>
          </a:p>
        </p:txBody>
      </p:sp>
      <p:cxnSp>
        <p:nvCxnSpPr>
          <p:cNvPr id="14345" name="AutoShape 11"/>
          <p:cNvCxnSpPr>
            <a:cxnSpLocks noChangeShapeType="1"/>
            <a:stCxn id="15365" idx="3"/>
            <a:endCxn id="15367" idx="1"/>
          </p:cNvCxnSpPr>
          <p:nvPr/>
        </p:nvCxnSpPr>
        <p:spPr bwMode="blackWhite">
          <a:xfrm>
            <a:off x="2894058" y="5979347"/>
            <a:ext cx="839742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346" name="Text Box 15"/>
          <p:cNvSpPr txBox="1">
            <a:spLocks noChangeArrowheads="1"/>
          </p:cNvSpPr>
          <p:nvPr/>
        </p:nvSpPr>
        <p:spPr bwMode="auto">
          <a:xfrm>
            <a:off x="1524000" y="1828800"/>
            <a:ext cx="4246563" cy="322263"/>
          </a:xfrm>
          <a:prstGeom prst="rect">
            <a:avLst/>
          </a:prstGeom>
          <a:solidFill>
            <a:srgbClr val="FFFFCC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 anchor="ctr" anchorCtr="1">
            <a:spAutoFit/>
          </a:bodyPr>
          <a:lstStyle>
            <a:defPPr>
              <a:defRPr lang="en-US"/>
            </a:defPPr>
            <a:lvl1pPr algn="ctr" eaLnBrk="0" hangingPunct="0">
              <a:lnSpc>
                <a:spcPct val="90000"/>
              </a:lnSpc>
              <a:defRPr sz="1600"/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en-US" smtClean="0"/>
              <a:t>identifier ::=  letter {[underline] letter_or_digit}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7216416" y="2822853"/>
            <a:ext cx="1026243" cy="369332"/>
          </a:xfrm>
          <a:prstGeom prst="rect">
            <a:avLst/>
          </a:prstGeom>
          <a:solidFill>
            <a:srgbClr val="99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 anchorCtr="1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noProof="1" smtClean="0">
                <a:solidFill>
                  <a:sysClr val="windowText" lastClr="000000"/>
                </a:solidFill>
                <a:latin typeface="Calibri" panose="020F0502020204030204" pitchFamily="34" charset="0"/>
              </a:rPr>
              <a:t>немного</a:t>
            </a:r>
            <a:endParaRPr lang="en-US" kern="0" noProof="1">
              <a:solidFill>
                <a:sysClr val="windowText" lastClr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Decimal Numeric Literals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smtClean="0"/>
              <a:t>Syntax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Underscore is not significant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blackWhite">
          <a:xfrm>
            <a:off x="4114800" y="5467350"/>
            <a:ext cx="2768600" cy="376238"/>
          </a:xfrm>
          <a:prstGeom prst="rect">
            <a:avLst/>
          </a:prstGeom>
          <a:solidFill>
            <a:srgbClr val="33CC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488" tIns="44450" rIns="90488" bIns="44450">
            <a:spAutoFit/>
          </a:bodyPr>
          <a:lstStyle/>
          <a:p>
            <a:pPr algn="ctr" eaLnBrk="0" hangingPunct="0">
              <a:defRPr/>
            </a:pPr>
            <a:r>
              <a:rPr lang="en-US"/>
              <a:t>Which is easier to read?</a:t>
            </a: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1981200" y="5238750"/>
            <a:ext cx="1325685" cy="631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25000"/>
              </a:spcBef>
              <a:spcAft>
                <a:spcPct val="15000"/>
              </a:spcAft>
            </a:pPr>
            <a:r>
              <a:rPr lang="en-US" sz="1600">
                <a:latin typeface="Calibri" panose="020F0502020204030204" pitchFamily="34" charset="0"/>
              </a:rPr>
              <a:t>100000000</a:t>
            </a:r>
          </a:p>
          <a:p>
            <a:pPr eaLnBrk="0" hangingPunct="0">
              <a:lnSpc>
                <a:spcPct val="90000"/>
              </a:lnSpc>
              <a:spcBef>
                <a:spcPct val="25000"/>
              </a:spcBef>
              <a:spcAft>
                <a:spcPct val="15000"/>
              </a:spcAft>
            </a:pPr>
            <a:r>
              <a:rPr lang="en-US" sz="1600">
                <a:latin typeface="Calibri" panose="020F0502020204030204" pitchFamily="34" charset="0"/>
              </a:rPr>
              <a:t>100_000_000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1752600" y="1905000"/>
            <a:ext cx="4538663" cy="958850"/>
          </a:xfrm>
          <a:prstGeom prst="rect">
            <a:avLst/>
          </a:prstGeom>
          <a:solidFill>
            <a:srgbClr val="FFFFCC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25000"/>
              </a:spcBef>
              <a:defRPr/>
            </a:pPr>
            <a:r>
              <a:rPr lang="en-US" sz="1600" noProof="1" smtClean="0"/>
              <a:t>decimal_literal ::= numeral [.numeral] [exponent]</a:t>
            </a:r>
          </a:p>
          <a:p>
            <a:pPr>
              <a:spcBef>
                <a:spcPct val="25000"/>
              </a:spcBef>
              <a:defRPr/>
            </a:pPr>
            <a:r>
              <a:rPr lang="en-US" sz="1600" noProof="1" smtClean="0"/>
              <a:t>numeral ::= digit {[underline] digit}</a:t>
            </a:r>
          </a:p>
          <a:p>
            <a:pPr>
              <a:spcBef>
                <a:spcPct val="25000"/>
              </a:spcBef>
              <a:defRPr/>
            </a:pPr>
            <a:r>
              <a:rPr lang="en-US" sz="1600" noProof="1" smtClean="0"/>
              <a:t>exponent ::= E [+] numeral | E - numeral</a:t>
            </a: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1752600" y="3352800"/>
            <a:ext cx="3995738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5000"/>
              </a:spcBef>
              <a:spcAft>
                <a:spcPct val="15000"/>
              </a:spcAft>
            </a:pPr>
            <a:r>
              <a:rPr lang="en-US" sz="1600">
                <a:latin typeface="Calibri" panose="020F0502020204030204" pitchFamily="34" charset="0"/>
              </a:rPr>
              <a:t>12        	0	1E6	123_456	</a:t>
            </a:r>
          </a:p>
          <a:p>
            <a:pPr>
              <a:lnSpc>
                <a:spcPct val="90000"/>
              </a:lnSpc>
              <a:spcBef>
                <a:spcPct val="25000"/>
              </a:spcBef>
              <a:spcAft>
                <a:spcPct val="15000"/>
              </a:spcAft>
            </a:pPr>
            <a:r>
              <a:rPr lang="en-US" sz="1600">
                <a:latin typeface="Calibri" panose="020F0502020204030204" pitchFamily="34" charset="0"/>
              </a:rPr>
              <a:t>12.0	0.0	0.456	3.14159_26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Based Numeric Literals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Syntax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Base can be any of 2 .. 16</a:t>
            </a:r>
          </a:p>
          <a:p>
            <a:r>
              <a:rPr lang="en-US" dirty="0" smtClean="0"/>
              <a:t>Exponent is always a decimal number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2057400" y="5226050"/>
            <a:ext cx="3382963" cy="125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15000"/>
              </a:lnSpc>
              <a:spcBef>
                <a:spcPct val="5000"/>
              </a:spcBef>
              <a:tabLst>
                <a:tab pos="2405063" algn="l"/>
              </a:tabLst>
            </a:pPr>
            <a:r>
              <a:rPr lang="en-US" sz="1600">
                <a:latin typeface="Calibri" panose="020F0502020204030204" pitchFamily="34" charset="0"/>
              </a:rPr>
              <a:t>16#FFF#  	= 4095</a:t>
            </a:r>
          </a:p>
          <a:p>
            <a:pPr eaLnBrk="0" hangingPunct="0">
              <a:lnSpc>
                <a:spcPct val="115000"/>
              </a:lnSpc>
              <a:spcBef>
                <a:spcPct val="5000"/>
              </a:spcBef>
              <a:tabLst>
                <a:tab pos="2405063" algn="l"/>
              </a:tabLst>
            </a:pPr>
            <a:r>
              <a:rPr lang="en-US" sz="1600">
                <a:latin typeface="Calibri" panose="020F0502020204030204" pitchFamily="34" charset="0"/>
              </a:rPr>
              <a:t>2#1111_1111_1111#  	= 4095</a:t>
            </a:r>
          </a:p>
          <a:p>
            <a:pPr eaLnBrk="0" hangingPunct="0">
              <a:lnSpc>
                <a:spcPct val="115000"/>
              </a:lnSpc>
              <a:spcBef>
                <a:spcPct val="5000"/>
              </a:spcBef>
              <a:tabLst>
                <a:tab pos="2405063" algn="l"/>
              </a:tabLst>
            </a:pPr>
            <a:r>
              <a:rPr lang="en-US" sz="1600">
                <a:latin typeface="Calibri" panose="020F0502020204030204" pitchFamily="34" charset="0"/>
              </a:rPr>
              <a:t>16#F.FF#E+2  	= 4095.0</a:t>
            </a:r>
          </a:p>
          <a:p>
            <a:pPr eaLnBrk="0" hangingPunct="0">
              <a:lnSpc>
                <a:spcPct val="115000"/>
              </a:lnSpc>
              <a:spcBef>
                <a:spcPct val="5000"/>
              </a:spcBef>
              <a:tabLst>
                <a:tab pos="2405063" algn="l"/>
              </a:tabLst>
            </a:pPr>
            <a:r>
              <a:rPr lang="en-US" sz="1600">
                <a:latin typeface="Calibri" panose="020F0502020204030204" pitchFamily="34" charset="0"/>
              </a:rPr>
              <a:t>8#10#E+3  =  8 * (8**3)  	= 4096</a:t>
            </a:r>
          </a:p>
        </p:txBody>
      </p:sp>
      <p:sp>
        <p:nvSpPr>
          <p:cNvPr id="19461" name="Text Box 6"/>
          <p:cNvSpPr txBox="1">
            <a:spLocks noChangeArrowheads="1"/>
          </p:cNvSpPr>
          <p:nvPr/>
        </p:nvSpPr>
        <p:spPr bwMode="auto">
          <a:xfrm>
            <a:off x="1524000" y="1905000"/>
            <a:ext cx="6616700" cy="1265238"/>
          </a:xfrm>
          <a:prstGeom prst="rect">
            <a:avLst/>
          </a:prstGeom>
          <a:solidFill>
            <a:srgbClr val="FFFFCC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25000"/>
              </a:spcBef>
              <a:defRPr/>
            </a:pPr>
            <a:r>
              <a:rPr lang="en-US" sz="1600" noProof="1" smtClean="0"/>
              <a:t>based_literal ::=  base # based_numeral [.based_numeral] # [exponent]</a:t>
            </a:r>
          </a:p>
          <a:p>
            <a:pPr>
              <a:spcBef>
                <a:spcPct val="25000"/>
              </a:spcBef>
              <a:defRPr/>
            </a:pPr>
            <a:r>
              <a:rPr lang="en-US" sz="1600" noProof="1" smtClean="0"/>
              <a:t>base ::= numeral</a:t>
            </a:r>
          </a:p>
          <a:p>
            <a:pPr>
              <a:spcBef>
                <a:spcPct val="25000"/>
              </a:spcBef>
              <a:defRPr/>
            </a:pPr>
            <a:r>
              <a:rPr lang="en-US" sz="1600" noProof="1" smtClean="0"/>
              <a:t>based_numeral ::= extended_digit {[underline] extended_digit}</a:t>
            </a:r>
          </a:p>
          <a:p>
            <a:pPr>
              <a:spcBef>
                <a:spcPct val="25000"/>
              </a:spcBef>
              <a:defRPr/>
            </a:pPr>
            <a:r>
              <a:rPr lang="en-US" sz="1600" noProof="1" smtClean="0"/>
              <a:t>extended_digit ::= digit | A | B | C | D | E | 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6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Object Declarations</a:t>
            </a:r>
          </a:p>
        </p:txBody>
      </p:sp>
      <p:sp>
        <p:nvSpPr>
          <p:cNvPr id="22531" name="Rectangle 7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 smtClean="0"/>
              <a:t>Variables and constants</a:t>
            </a:r>
          </a:p>
          <a:p>
            <a:r>
              <a:rPr lang="en-US" dirty="0" smtClean="0"/>
              <a:t>Basic Syntax</a:t>
            </a:r>
          </a:p>
          <a:p>
            <a:pPr lvl="1">
              <a:spcAft>
                <a:spcPct val="0"/>
              </a:spcAft>
            </a:pPr>
            <a:endParaRPr lang="en-US" dirty="0" smtClean="0"/>
          </a:p>
          <a:p>
            <a:pPr lvl="1">
              <a:spcAft>
                <a:spcPct val="0"/>
              </a:spcAft>
            </a:pPr>
            <a:endParaRPr lang="en-US" dirty="0" smtClean="0"/>
          </a:p>
          <a:p>
            <a:pPr lvl="1">
              <a:spcAft>
                <a:spcPct val="0"/>
              </a:spcAft>
            </a:pPr>
            <a:endParaRPr lang="en-US" dirty="0" smtClean="0"/>
          </a:p>
          <a:p>
            <a:pPr lvl="1">
              <a:spcAft>
                <a:spcPct val="0"/>
              </a:spcAft>
            </a:pPr>
            <a:endParaRPr lang="en-US" dirty="0" smtClean="0"/>
          </a:p>
          <a:p>
            <a:pPr lvl="1">
              <a:spcAft>
                <a:spcPct val="0"/>
              </a:spcAft>
            </a:pPr>
            <a:endParaRPr lang="en-US" dirty="0" smtClean="0"/>
          </a:p>
          <a:p>
            <a:r>
              <a:rPr lang="en-US" dirty="0" smtClean="0"/>
              <a:t>Examples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1524000" y="2514600"/>
            <a:ext cx="6908944" cy="1604029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defRPr/>
            </a:pPr>
            <a:r>
              <a:rPr lang="en-US" sz="1600" noProof="1" smtClean="0"/>
              <a:t>object_declaration ::=</a:t>
            </a:r>
          </a:p>
          <a:p>
            <a:pPr eaLnBrk="0" hangingPunct="0">
              <a:spcBef>
                <a:spcPct val="15000"/>
              </a:spcBef>
              <a:defRPr/>
            </a:pPr>
            <a:r>
              <a:rPr lang="en-US" sz="1600" noProof="1" smtClean="0"/>
              <a:t>     defining_identifier_list : [</a:t>
            </a:r>
            <a:r>
              <a:rPr lang="en-US" sz="1600" b="1" noProof="1" smtClean="0"/>
              <a:t>constant</a:t>
            </a:r>
            <a:r>
              <a:rPr lang="en-US" sz="1600" noProof="1" smtClean="0"/>
              <a:t>] subtype_indication [ := expression] ;</a:t>
            </a:r>
          </a:p>
          <a:p>
            <a:pPr eaLnBrk="0" hangingPunct="0">
              <a:defRPr/>
            </a:pPr>
            <a:endParaRPr lang="en-US" sz="1600" noProof="1" smtClean="0"/>
          </a:p>
          <a:p>
            <a:pPr eaLnBrk="0" hangingPunct="0">
              <a:defRPr/>
            </a:pPr>
            <a:r>
              <a:rPr lang="en-US" sz="1600" noProof="1" smtClean="0"/>
              <a:t>defining_identifier_list ::= defining_identifier {, defining_identifier}</a:t>
            </a:r>
          </a:p>
          <a:p>
            <a:pPr eaLnBrk="0" hangingPunct="0">
              <a:defRPr/>
            </a:pPr>
            <a:endParaRPr lang="en-US" sz="1600" noProof="1" smtClean="0"/>
          </a:p>
          <a:p>
            <a:pPr marL="0" lvl="1" eaLnBrk="0" hangingPunct="0">
              <a:defRPr/>
            </a:pPr>
            <a:r>
              <a:rPr lang="en-US" sz="1600" noProof="1" smtClean="0"/>
              <a:t>subtype_indication ::= name [constraint]</a:t>
            </a:r>
            <a:endParaRPr lang="en-US" sz="1600" noProof="1"/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1524000" y="4981575"/>
            <a:ext cx="5385386" cy="1305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spcBef>
                <a:spcPts val="600"/>
              </a:spcBef>
              <a:spcAft>
                <a:spcPts val="0"/>
              </a:spcAft>
            </a:pPr>
            <a:r>
              <a:rPr lang="en-US" sz="1600" dirty="0">
                <a:latin typeface="Calibri" panose="020F0502020204030204" pitchFamily="34" charset="0"/>
              </a:rPr>
              <a:t>Z, Phase : Analog;</a:t>
            </a:r>
          </a:p>
          <a:p>
            <a:pPr eaLnBrk="0" hangingPunct="0">
              <a:spcBef>
                <a:spcPts val="600"/>
              </a:spcBef>
              <a:spcAft>
                <a:spcPts val="0"/>
              </a:spcAft>
            </a:pPr>
            <a:r>
              <a:rPr lang="en-US" sz="1600" dirty="0">
                <a:latin typeface="Calibri" panose="020F0502020204030204" pitchFamily="34" charset="0"/>
              </a:rPr>
              <a:t>Max : </a:t>
            </a:r>
            <a:r>
              <a:rPr lang="en-US" sz="1600" b="1" dirty="0">
                <a:latin typeface="Calibri" panose="020F0502020204030204" pitchFamily="34" charset="0"/>
              </a:rPr>
              <a:t>constant </a:t>
            </a:r>
            <a:r>
              <a:rPr lang="en-US" sz="1600" dirty="0">
                <a:latin typeface="Calibri" panose="020F0502020204030204" pitchFamily="34" charset="0"/>
              </a:rPr>
              <a:t>Integer := 200;</a:t>
            </a:r>
          </a:p>
          <a:p>
            <a:pPr eaLnBrk="0" hangingPunct="0">
              <a:spcBef>
                <a:spcPts val="600"/>
              </a:spcBef>
              <a:spcAft>
                <a:spcPts val="0"/>
              </a:spcAft>
            </a:pPr>
            <a:r>
              <a:rPr lang="en-US" sz="1600" dirty="0">
                <a:latin typeface="Calibri" panose="020F0502020204030204" pitchFamily="34" charset="0"/>
              </a:rPr>
              <a:t>Root : Tree := F(X);   -- dynamic initial value via function call</a:t>
            </a:r>
          </a:p>
          <a:p>
            <a:pPr eaLnBrk="0" hangingPunct="0">
              <a:spcBef>
                <a:spcPts val="600"/>
              </a:spcBef>
              <a:spcAft>
                <a:spcPts val="0"/>
              </a:spcAft>
            </a:pPr>
            <a:r>
              <a:rPr lang="en-US" sz="1600" dirty="0" smtClean="0">
                <a:latin typeface="Calibri" panose="020F0502020204030204" pitchFamily="34" charset="0"/>
              </a:rPr>
              <a:t>Count </a:t>
            </a:r>
            <a:r>
              <a:rPr lang="en-US" sz="1600" dirty="0">
                <a:latin typeface="Calibri" panose="020F0502020204030204" pitchFamily="34" charset="0"/>
              </a:rPr>
              <a:t>: Integer </a:t>
            </a:r>
            <a:r>
              <a:rPr lang="en-US" sz="1600" b="1" dirty="0">
                <a:latin typeface="Calibri" panose="020F0502020204030204" pitchFamily="34" charset="0"/>
              </a:rPr>
              <a:t>range </a:t>
            </a:r>
            <a:r>
              <a:rPr lang="en-US" sz="1600" dirty="0">
                <a:latin typeface="Calibri" panose="020F0502020204030204" pitchFamily="34" charset="0"/>
              </a:rPr>
              <a:t>0 .. Max := 0; -- variable with a </a:t>
            </a:r>
            <a:r>
              <a:rPr lang="en-US" sz="1600" dirty="0" smtClean="0">
                <a:latin typeface="Calibri" panose="020F0502020204030204" pitchFamily="34" charset="0"/>
              </a:rPr>
              <a:t>constraint</a:t>
            </a:r>
            <a:endParaRPr lang="en-US" sz="16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9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Numeric Literals Are Universally Typed</a:t>
            </a:r>
          </a:p>
        </p:txBody>
      </p:sp>
      <p:sp>
        <p:nvSpPr>
          <p:cNvPr id="26627" name="Rectangle 10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smtClean="0"/>
              <a:t>No need to specify the “size” or “class”</a:t>
            </a:r>
          </a:p>
          <a:p>
            <a:pPr lvl="1">
              <a:spcAft>
                <a:spcPct val="0"/>
              </a:spcAft>
            </a:pPr>
            <a:r>
              <a:rPr lang="en-US" smtClean="0"/>
              <a:t>No need for suffixes indicating unsigned, long, etc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Compiler keeps everything straight</a:t>
            </a:r>
          </a:p>
          <a:p>
            <a:pPr lvl="1">
              <a:spcAft>
                <a:spcPct val="0"/>
              </a:spcAft>
            </a:pPr>
            <a:r>
              <a:rPr lang="en-US" smtClean="0"/>
              <a:t>No bugs due to loading insufficient number of bytes</a:t>
            </a: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2438400" y="5257800"/>
            <a:ext cx="2428551" cy="920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>
                <a:latin typeface="Calibri" panose="020F0502020204030204" pitchFamily="34" charset="0"/>
              </a:rPr>
              <a:t>X : Unsigned_Long := 0;</a:t>
            </a:r>
          </a:p>
          <a:p>
            <a:pPr eaLnBrk="0" hangingPunct="0">
              <a:lnSpc>
                <a:spcPct val="150000"/>
              </a:lnSpc>
            </a:pPr>
            <a:r>
              <a:rPr lang="en-US">
                <a:latin typeface="Calibri" panose="020F0502020204030204" pitchFamily="34" charset="0"/>
              </a:rPr>
              <a:t>Y : Unsigned_Short := 0;</a:t>
            </a: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2438400" y="2971800"/>
            <a:ext cx="612775" cy="376238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defRPr/>
            </a:pPr>
            <a:r>
              <a:rPr lang="en-US"/>
              <a:t>0UL</a:t>
            </a:r>
          </a:p>
        </p:txBody>
      </p:sp>
      <p:sp>
        <p:nvSpPr>
          <p:cNvPr id="26630" name="Line 6"/>
          <p:cNvSpPr>
            <a:spLocks noChangeShapeType="1"/>
          </p:cNvSpPr>
          <p:nvPr/>
        </p:nvSpPr>
        <p:spPr bwMode="blackWhite">
          <a:xfrm flipH="1">
            <a:off x="3138488" y="2908300"/>
            <a:ext cx="39370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blackWhite">
          <a:xfrm>
            <a:off x="3505200" y="2743200"/>
            <a:ext cx="1692275" cy="376238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defRPr/>
            </a:pPr>
            <a:r>
              <a:rPr lang="en-US" b="1"/>
              <a:t>This isn’t Ada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mtClean="0"/>
              <a:t>Literals Must Match the “Class” of Context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i="1" smtClean="0"/>
              <a:t>universal_integer </a:t>
            </a:r>
            <a:r>
              <a:rPr lang="en-US" smtClean="0"/>
              <a:t> literals match the integer types</a:t>
            </a:r>
          </a:p>
          <a:p>
            <a:r>
              <a:rPr lang="en-US" i="1" smtClean="0"/>
              <a:t>universal_real</a:t>
            </a:r>
            <a:r>
              <a:rPr lang="en-US" smtClean="0"/>
              <a:t>  literals match the fixed and floating point types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2819400" y="3352800"/>
            <a:ext cx="2632838" cy="2228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200000"/>
              </a:lnSpc>
            </a:pPr>
            <a:r>
              <a:rPr lang="en-US" dirty="0">
                <a:latin typeface="Calibri" panose="020F0502020204030204" pitchFamily="34" charset="0"/>
              </a:rPr>
              <a:t>X : Integer := 2;</a:t>
            </a:r>
          </a:p>
          <a:p>
            <a:pPr eaLnBrk="0" hangingPunct="0">
              <a:lnSpc>
                <a:spcPct val="200000"/>
              </a:lnSpc>
            </a:pPr>
            <a:r>
              <a:rPr lang="en-US" dirty="0">
                <a:latin typeface="Calibri" panose="020F0502020204030204" pitchFamily="34" charset="0"/>
              </a:rPr>
              <a:t>Y : Integer := 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</a:rPr>
              <a:t>2.0</a:t>
            </a:r>
            <a:r>
              <a:rPr lang="en-US" dirty="0">
                <a:latin typeface="Calibri" panose="020F0502020204030204" pitchFamily="34" charset="0"/>
              </a:rPr>
              <a:t>;  -- 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</a:rPr>
              <a:t>illegal</a:t>
            </a:r>
          </a:p>
          <a:p>
            <a:pPr eaLnBrk="0" hangingPunct="0">
              <a:lnSpc>
                <a:spcPct val="200000"/>
              </a:lnSpc>
            </a:pPr>
            <a:r>
              <a:rPr lang="en-US" dirty="0">
                <a:latin typeface="Calibri" panose="020F0502020204030204" pitchFamily="34" charset="0"/>
              </a:rPr>
              <a:t>A : Float := 2.0;</a:t>
            </a:r>
          </a:p>
          <a:p>
            <a:pPr eaLnBrk="0" hangingPunct="0">
              <a:lnSpc>
                <a:spcPct val="200000"/>
              </a:lnSpc>
            </a:pPr>
            <a:r>
              <a:rPr lang="en-US" dirty="0">
                <a:latin typeface="Calibri" panose="020F0502020204030204" pitchFamily="34" charset="0"/>
              </a:rPr>
              <a:t>B : Float := 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</a:rPr>
              <a:t>2</a:t>
            </a:r>
            <a:r>
              <a:rPr lang="en-US" dirty="0">
                <a:latin typeface="Calibri" panose="020F0502020204030204" pitchFamily="34" charset="0"/>
              </a:rPr>
              <a:t>; --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</a:rPr>
              <a:t> illegal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daCore Training">
  <a:themeElements>
    <a:clrScheme name="Custom 1">
      <a:dk1>
        <a:srgbClr val="000000"/>
      </a:dk1>
      <a:lt1>
        <a:srgbClr val="FFFFFF"/>
      </a:lt1>
      <a:dk2>
        <a:srgbClr val="0D253A"/>
      </a:dk2>
      <a:lt2>
        <a:srgbClr val="E4E8E9"/>
      </a:lt2>
      <a:accent1>
        <a:srgbClr val="17598F"/>
      </a:accent1>
      <a:accent2>
        <a:srgbClr val="8EAFCB"/>
      </a:accent2>
      <a:accent3>
        <a:srgbClr val="A6CE8D"/>
      </a:accent3>
      <a:accent4>
        <a:srgbClr val="0D253A"/>
      </a:accent4>
      <a:accent5>
        <a:srgbClr val="E4E8E9"/>
      </a:accent5>
      <a:accent6>
        <a:srgbClr val="419415"/>
      </a:accent6>
      <a:hlink>
        <a:srgbClr val="CB9A31"/>
      </a:hlink>
      <a:folHlink>
        <a:srgbClr val="8D8D8D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600" i="0" kern="1200" dirty="0" smtClean="0">
            <a:solidFill>
              <a:schemeClr val="accent1"/>
            </a:solidFill>
          </a:defRPr>
        </a:defPPr>
      </a:lstStyle>
    </a:txDef>
  </a:objectDefaults>
  <a:extraClrSchemeLst>
    <a:extraClrScheme>
      <a:clrScheme name="AdaCor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aCor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daCor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AdaCore Training</Template>
  <TotalTime>1266</TotalTime>
  <Pages>26</Pages>
  <Words>537</Words>
  <Application>Microsoft Office PowerPoint</Application>
  <PresentationFormat>Letter Paper (8.5x11 in)</PresentationFormat>
  <Paragraphs>171</Paragraphs>
  <Slides>13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5" baseType="lpstr">
      <vt:lpstr>ＭＳ Ｐゴシック</vt:lpstr>
      <vt:lpstr>Arial</vt:lpstr>
      <vt:lpstr>Arial Black</vt:lpstr>
      <vt:lpstr>Calibri</vt:lpstr>
      <vt:lpstr>Franklin Gothic Book</vt:lpstr>
      <vt:lpstr>Helvetica</vt:lpstr>
      <vt:lpstr>Times</vt:lpstr>
      <vt:lpstr>Times New Roman</vt:lpstr>
      <vt:lpstr>Verdana</vt:lpstr>
      <vt:lpstr>Wingdings</vt:lpstr>
      <vt:lpstr>ヒラギノ角ゴ ProN W3</vt:lpstr>
      <vt:lpstr>AdaCore Training</vt:lpstr>
      <vt:lpstr>Declarations</vt:lpstr>
      <vt:lpstr>Some New or Possibly Different Symbols</vt:lpstr>
      <vt:lpstr>Backus-Naur Form</vt:lpstr>
      <vt:lpstr>Identifiers</vt:lpstr>
      <vt:lpstr>Decimal Numeric Literals</vt:lpstr>
      <vt:lpstr>Based Numeric Literals</vt:lpstr>
      <vt:lpstr>Object Declarations</vt:lpstr>
      <vt:lpstr>Numeric Literals Are Universally Typed</vt:lpstr>
      <vt:lpstr>Literals Must Match the “Class” of Context</vt:lpstr>
      <vt:lpstr>Named Numbers</vt:lpstr>
      <vt:lpstr>A Sample Collection of Named Numbers</vt:lpstr>
      <vt:lpstr>Aspect Clauses</vt:lpstr>
      <vt:lpstr>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Pat, Kathy and Joe Rogers</dc:creator>
  <cp:lastModifiedBy>rogers</cp:lastModifiedBy>
  <cp:revision>413</cp:revision>
  <cp:lastPrinted>1601-01-01T00:00:00Z</cp:lastPrinted>
  <dcterms:created xsi:type="dcterms:W3CDTF">1994-03-23T21:45:04Z</dcterms:created>
  <dcterms:modified xsi:type="dcterms:W3CDTF">2018-02-26T23:49:47Z</dcterms:modified>
</cp:coreProperties>
</file>