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1" r:id="rId1"/>
  </p:sldMasterIdLst>
  <p:notesMasterIdLst>
    <p:notesMasterId r:id="rId20"/>
  </p:notesMasterIdLst>
  <p:handoutMasterIdLst>
    <p:handoutMasterId r:id="rId21"/>
  </p:handoutMasterIdLst>
  <p:sldIdLst>
    <p:sldId id="257" r:id="rId2"/>
    <p:sldId id="305" r:id="rId3"/>
    <p:sldId id="316" r:id="rId4"/>
    <p:sldId id="261" r:id="rId5"/>
    <p:sldId id="266" r:id="rId6"/>
    <p:sldId id="269" r:id="rId7"/>
    <p:sldId id="314" r:id="rId8"/>
    <p:sldId id="311" r:id="rId9"/>
    <p:sldId id="270" r:id="rId10"/>
    <p:sldId id="278" r:id="rId11"/>
    <p:sldId id="317" r:id="rId12"/>
    <p:sldId id="323" r:id="rId13"/>
    <p:sldId id="319" r:id="rId14"/>
    <p:sldId id="318" r:id="rId15"/>
    <p:sldId id="320" r:id="rId16"/>
    <p:sldId id="321" r:id="rId17"/>
    <p:sldId id="301" r:id="rId18"/>
    <p:sldId id="322" r:id="rId19"/>
  </p:sldIdLst>
  <p:sldSz cx="9144000" cy="6858000" type="letter"/>
  <p:notesSz cx="7315200" cy="9601200"/>
  <p:custShowLst>
    <p:custShow name="LLNL" id="0">
      <p:sldLst>
        <p:sld r:id="rId2"/>
        <p:sld r:id="rId3"/>
        <p:sld r:id="rId5"/>
        <p:sld r:id="rId6"/>
        <p:sld r:id="rId7"/>
        <p:sld r:id="rId10"/>
        <p:sld r:id="rId11"/>
        <p:sld r:id="rId18"/>
      </p:sldLst>
    </p:custShow>
  </p:custShow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66"/>
    <a:srgbClr val="336699"/>
    <a:srgbClr val="0000FF"/>
    <a:srgbClr val="B2B2B2"/>
    <a:srgbClr val="008000"/>
    <a:srgbClr val="00CC00"/>
    <a:srgbClr val="9900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61" autoAdjust="0"/>
  </p:normalViewPr>
  <p:slideViewPr>
    <p:cSldViewPr snapToObjects="1">
      <p:cViewPr varScale="1">
        <p:scale>
          <a:sx n="106" d="100"/>
          <a:sy n="106" d="100"/>
        </p:scale>
        <p:origin x="64" y="100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-7640"/>
    </p:cViewPr>
  </p:sorterViewPr>
  <p:notesViewPr>
    <p:cSldViewPr snapToObjects="1"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13"/>
          <p:cNvSpPr>
            <a:spLocks noChangeShapeType="1"/>
          </p:cNvSpPr>
          <p:nvPr/>
        </p:nvSpPr>
        <p:spPr bwMode="auto">
          <a:xfrm>
            <a:off x="344488" y="333375"/>
            <a:ext cx="66468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19" name="Line 19"/>
          <p:cNvSpPr>
            <a:spLocks noChangeShapeType="1"/>
          </p:cNvSpPr>
          <p:nvPr/>
        </p:nvSpPr>
        <p:spPr bwMode="auto">
          <a:xfrm>
            <a:off x="325438" y="9164638"/>
            <a:ext cx="66452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0213" y="0"/>
            <a:ext cx="63627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204" tIns="48102" rIns="96204" bIns="48102" numCol="1" anchor="t" anchorCtr="0" compatLnSpc="1">
            <a:prstTxWarp prst="textNoShape">
              <a:avLst/>
            </a:prstTxWarp>
          </a:bodyPr>
          <a:lstStyle>
            <a:lvl1pPr algn="ctr" defTabSz="962025" eaLnBrk="0" hangingPunct="0">
              <a:defRPr sz="15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33400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Private Types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27256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781638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273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1" tIns="46980" rIns="95641" bIns="46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5" tIns="46980" rIns="92285" bIns="46980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4E390109-87D2-4C5F-A8AD-0C8D1E9CBCDD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53540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98707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4203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7008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The reason why operator = returns Stack&amp; instead of void is to allow chained assignments: A = B = C</a:t>
            </a:r>
          </a:p>
        </p:txBody>
      </p:sp>
    </p:spTree>
    <p:extLst>
      <p:ext uri="{BB962C8B-B14F-4D97-AF65-F5344CB8AC3E}">
        <p14:creationId xmlns:p14="http://schemas.microsoft.com/office/powerpoint/2010/main" val="771023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1940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910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677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DB4FC336-3207-46AF-BE15-1CD98D92D8E4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782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C3E69BC8-1836-48DB-9B53-493D9D4E3E3A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79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82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F1FAE147-9FF3-494E-B296-0FB763BD743C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62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Private Types</a:t>
            </a:r>
            <a:endParaRPr lang="en-US" dirty="0" smtClean="0"/>
          </a:p>
        </p:txBody>
      </p:sp>
      <p:sp>
        <p:nvSpPr>
          <p:cNvPr id="9219" name="Rectangle 36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Introduction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Implementing Abstract Data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View 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User’s View Activities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Declarations of objects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Constants and variables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Must call designer’s functions for values</a:t>
            </a:r>
          </a:p>
          <a:p>
            <a:pPr lvl="1" eaLnBrk="1" hangingPunct="1">
              <a:spcAft>
                <a:spcPct val="0"/>
              </a:spcAft>
            </a:pPr>
            <a:endParaRPr lang="en-US" dirty="0" smtClean="0"/>
          </a:p>
          <a:p>
            <a:pPr lvl="1" eaLnBrk="1" hangingPunct="1">
              <a:spcAft>
                <a:spcPct val="0"/>
              </a:spcAft>
            </a:pPr>
            <a:endParaRPr lang="en-US" dirty="0" smtClean="0"/>
          </a:p>
          <a:p>
            <a:pPr eaLnBrk="1" hangingPunct="1"/>
            <a:r>
              <a:rPr lang="en-US" dirty="0" smtClean="0"/>
              <a:t>Assignment, equality and inequality, conversions</a:t>
            </a:r>
          </a:p>
          <a:p>
            <a:pPr eaLnBrk="1" hangingPunct="1"/>
            <a:r>
              <a:rPr lang="en-US" dirty="0" smtClean="0"/>
              <a:t>Designer’s declared subprograms</a:t>
            </a:r>
          </a:p>
          <a:p>
            <a:pPr eaLnBrk="1" hangingPunct="1"/>
            <a:r>
              <a:rPr lang="en-US" dirty="0" smtClean="0"/>
              <a:t>User-declared subprograms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Using parameters of the exported private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Dependent on designer’s operations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447800" y="2438400"/>
            <a:ext cx="3397854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>
                <a:latin typeface="Calibri" panose="020F0502020204030204" pitchFamily="34" charset="0"/>
              </a:rPr>
              <a:t>C : Complex.Number := Complex.I;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“Limited” View</a:t>
            </a:r>
          </a:p>
        </p:txBody>
      </p:sp>
      <p:sp>
        <p:nvSpPr>
          <p:cNvPr id="12291" name="Rectangle 1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property applied to (objects of) types</a:t>
            </a:r>
          </a:p>
          <a:p>
            <a:r>
              <a:rPr lang="en-US" dirty="0" smtClean="0"/>
              <a:t>Prevents copying via predefined assignment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Disallows assignment between objects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Must make your own copy procedure if needed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 smtClean="0"/>
              <a:t>Prevents incorrect comparison semantics</a:t>
            </a:r>
          </a:p>
          <a:p>
            <a:pPr lvl="1"/>
            <a:r>
              <a:rPr lang="en-US" dirty="0" smtClean="0"/>
              <a:t>Disallows predefined equality operator "=" 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Overload your own equality operator "=" if needed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4572000" y="3733800"/>
            <a:ext cx="1752600" cy="861774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Object copying via assignment</a:t>
            </a:r>
          </a:p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becomes illegal</a:t>
            </a:r>
            <a:endParaRPr lang="en-US" sz="1600" dirty="0">
              <a:latin typeface="Arial" charset="0"/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2133600" y="3334286"/>
            <a:ext cx="169950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dirty="0" smtClean="0">
                <a:latin typeface="Calibri" panose="020F0502020204030204" pitchFamily="34" charset="0"/>
              </a:rPr>
              <a:t>L1, L2 </a:t>
            </a:r>
            <a:r>
              <a:rPr lang="en-US" sz="1600" dirty="0">
                <a:latin typeface="Calibri" panose="020F0502020204030204" pitchFamily="34" charset="0"/>
              </a:rPr>
              <a:t>: </a:t>
            </a:r>
            <a:r>
              <a:rPr lang="en-US" sz="1600" dirty="0" err="1" smtClean="0">
                <a:latin typeface="Calibri" panose="020F0502020204030204" pitchFamily="34" charset="0"/>
              </a:rPr>
              <a:t>Spin_Lock</a:t>
            </a:r>
            <a:r>
              <a:rPr lang="en-US" sz="1600" dirty="0" smtClean="0">
                <a:latin typeface="Calibri" panose="020F0502020204030204" pitchFamily="34" charset="0"/>
              </a:rPr>
              <a:t>;</a:t>
            </a:r>
            <a:endParaRPr lang="en-US" sz="1600" dirty="0">
              <a:latin typeface="Calibri" panose="020F0502020204030204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…</a:t>
            </a:r>
            <a:endParaRPr lang="en-US" sz="1600" dirty="0">
              <a:latin typeface="Calibri" panose="020F0502020204030204" pitchFamily="34" charset="0"/>
            </a:endParaRPr>
          </a:p>
          <a:p>
            <a:pPr>
              <a:spcBef>
                <a:spcPts val="1800"/>
              </a:spcBef>
            </a:pPr>
            <a:r>
              <a:rPr lang="en-US" sz="1600" dirty="0" smtClean="0">
                <a:latin typeface="Calibri" panose="020F0502020204030204" pitchFamily="34" charset="0"/>
              </a:rPr>
              <a:t>L2  </a:t>
            </a:r>
            <a:r>
              <a:rPr lang="en-US" sz="1600" dirty="0">
                <a:latin typeface="Calibri" panose="020F0502020204030204" pitchFamily="34" charset="0"/>
              </a:rPr>
              <a:t>:=  </a:t>
            </a:r>
            <a:r>
              <a:rPr lang="en-US" sz="1600" dirty="0" smtClean="0">
                <a:latin typeface="Calibri" panose="020F0502020204030204" pitchFamily="34" charset="0"/>
              </a:rPr>
              <a:t>L1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971800" y="4401086"/>
            <a:ext cx="457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295" name="AutoShape 9"/>
          <p:cNvCxnSpPr>
            <a:cxnSpLocks noChangeShapeType="1"/>
            <a:stCxn id="23559" idx="1"/>
            <a:endCxn id="12294" idx="3"/>
          </p:cNvCxnSpPr>
          <p:nvPr/>
        </p:nvCxnSpPr>
        <p:spPr bwMode="auto">
          <a:xfrm rot="10800000" flipV="1">
            <a:off x="3429000" y="4164686"/>
            <a:ext cx="1143000" cy="312599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78189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Incorrect Comparison Semantics Example</a:t>
            </a:r>
            <a:endParaRPr lang="en-US" dirty="0" smtClean="0"/>
          </a:p>
        </p:txBody>
      </p:sp>
      <p:sp>
        <p:nvSpPr>
          <p:cNvPr id="21507" name="Rectangle 4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bit-wise </a:t>
            </a:r>
            <a:r>
              <a:rPr lang="en-US" dirty="0" smtClean="0"/>
              <a:t>comparison over entire structure so may be inappropriate semantics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81000" y="2549525"/>
            <a:ext cx="4040659" cy="269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Max : </a:t>
            </a:r>
            <a:r>
              <a:rPr lang="en-US" sz="1400" b="1" dirty="0">
                <a:latin typeface="Calibri" panose="020F0502020204030204" pitchFamily="34" charset="0"/>
              </a:rPr>
              <a:t>constant </a:t>
            </a:r>
            <a:r>
              <a:rPr lang="en-US" sz="1400" dirty="0">
                <a:latin typeface="Calibri" panose="020F0502020204030204" pitchFamily="34" charset="0"/>
              </a:rPr>
              <a:t>:= 100;</a:t>
            </a:r>
          </a:p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Index </a:t>
            </a:r>
            <a:r>
              <a:rPr lang="en-US" sz="1400" b="1" dirty="0">
                <a:latin typeface="Calibri" panose="020F0502020204030204" pitchFamily="34" charset="0"/>
              </a:rPr>
              <a:t>is range </a:t>
            </a:r>
            <a:r>
              <a:rPr lang="en-US" sz="1400" dirty="0">
                <a:latin typeface="Calibri" panose="020F0502020204030204" pitchFamily="34" charset="0"/>
              </a:rPr>
              <a:t>0 .. Max;</a:t>
            </a:r>
          </a:p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List </a:t>
            </a:r>
            <a:r>
              <a:rPr lang="en-US" sz="1400" b="1" dirty="0">
                <a:latin typeface="Calibri" panose="020F0502020204030204" pitchFamily="34" charset="0"/>
              </a:rPr>
              <a:t>is </a:t>
            </a:r>
            <a:r>
              <a:rPr lang="en-US" sz="1400" b="1" dirty="0" smtClean="0">
                <a:latin typeface="Calibri" panose="020F0502020204030204" pitchFamily="34" charset="0"/>
              </a:rPr>
              <a:t>array </a:t>
            </a:r>
            <a:r>
              <a:rPr lang="en-US" sz="1400" dirty="0" smtClean="0">
                <a:latin typeface="Calibri" panose="020F0502020204030204" pitchFamily="34" charset="0"/>
              </a:rPr>
              <a:t>(Index </a:t>
            </a:r>
            <a:r>
              <a:rPr lang="en-US" sz="1400" b="1" dirty="0">
                <a:latin typeface="Calibri" panose="020F0502020204030204" pitchFamily="34" charset="0"/>
              </a:rPr>
              <a:t>range </a:t>
            </a:r>
            <a:r>
              <a:rPr lang="en-US" sz="1400" dirty="0">
                <a:latin typeface="Calibri" panose="020F0502020204030204" pitchFamily="34" charset="0"/>
              </a:rPr>
              <a:t>1 .. </a:t>
            </a:r>
            <a:r>
              <a:rPr lang="en-US" sz="1400" dirty="0" smtClean="0">
                <a:latin typeface="Calibri" panose="020F0502020204030204" pitchFamily="34" charset="0"/>
              </a:rPr>
              <a:t>Max) </a:t>
            </a:r>
            <a:r>
              <a:rPr lang="en-US" sz="1400" b="1" dirty="0">
                <a:latin typeface="Calibri" panose="020F0502020204030204" pitchFamily="34" charset="0"/>
              </a:rPr>
              <a:t>of </a:t>
            </a:r>
            <a:r>
              <a:rPr lang="en-US" sz="1400" dirty="0">
                <a:latin typeface="Calibri" panose="020F0502020204030204" pitchFamily="34" charset="0"/>
              </a:rPr>
              <a:t>Integer;</a:t>
            </a:r>
          </a:p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Stack </a:t>
            </a:r>
            <a:r>
              <a:rPr lang="en-US" sz="1400" b="1" dirty="0">
                <a:latin typeface="Calibri" panose="020F0502020204030204" pitchFamily="34" charset="0"/>
              </a:rPr>
              <a:t>is</a:t>
            </a:r>
            <a:endParaRPr lang="en-US" sz="1400" dirty="0">
              <a:latin typeface="Calibri" panose="020F0502020204030204" pitchFamily="34" charset="0"/>
            </a:endParaRPr>
          </a:p>
          <a:p>
            <a:pPr marL="457200" lvl="2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record</a:t>
            </a:r>
            <a:endParaRPr lang="en-US" sz="1400" dirty="0">
              <a:latin typeface="Calibri" panose="020F0502020204030204" pitchFamily="34" charset="0"/>
            </a:endParaRPr>
          </a:p>
          <a:p>
            <a:pPr marL="685800" lvl="3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Values	: List;</a:t>
            </a:r>
          </a:p>
          <a:p>
            <a:pPr marL="685800" lvl="3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Top	: Index := 0;</a:t>
            </a:r>
          </a:p>
          <a:p>
            <a:pPr marL="457200" lvl="2" eaLnBrk="0" hangingPunct="0">
              <a:lnSpc>
                <a:spcPct val="110000"/>
              </a:lnSpc>
              <a:tabLst>
                <a:tab pos="12573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end record</a:t>
            </a:r>
            <a:r>
              <a:rPr lang="en-US" sz="1400" dirty="0" smtClean="0">
                <a:latin typeface="Calibri" panose="020F0502020204030204" pitchFamily="34" charset="0"/>
              </a:rPr>
              <a:t>;</a:t>
            </a:r>
            <a:endParaRPr lang="en-US" sz="1400" dirty="0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847725" y="2514600"/>
            <a:ext cx="3764934" cy="3616325"/>
            <a:chOff x="4921866" y="2936875"/>
            <a:chExt cx="3764934" cy="3616325"/>
          </a:xfrm>
        </p:grpSpPr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6318250" y="5222875"/>
              <a:ext cx="53022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Top</a:t>
              </a:r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6859588" y="5942013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6859588" y="5713413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6859588" y="5486400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6859588" y="5257800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Rectangle 10"/>
            <p:cNvSpPr>
              <a:spLocks noChangeArrowheads="1"/>
            </p:cNvSpPr>
            <p:nvPr/>
          </p:nvSpPr>
          <p:spPr bwMode="auto">
            <a:xfrm>
              <a:off x="6859588" y="5030788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Rectangle 11"/>
            <p:cNvSpPr>
              <a:spLocks noChangeArrowheads="1"/>
            </p:cNvSpPr>
            <p:nvPr/>
          </p:nvSpPr>
          <p:spPr bwMode="auto">
            <a:xfrm>
              <a:off x="6859588" y="4802188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6" name="Rectangle 12"/>
            <p:cNvSpPr>
              <a:spLocks noChangeArrowheads="1"/>
            </p:cNvSpPr>
            <p:nvPr/>
          </p:nvSpPr>
          <p:spPr bwMode="auto">
            <a:xfrm>
              <a:off x="6859588" y="4575175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7" name="Rectangle 13" descr="Wide downward diagonal"/>
            <p:cNvSpPr>
              <a:spLocks noChangeArrowheads="1"/>
            </p:cNvSpPr>
            <p:nvPr/>
          </p:nvSpPr>
          <p:spPr bwMode="auto">
            <a:xfrm>
              <a:off x="6859588" y="4346575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8" name="Rectangle 14" descr="Wide downward diagonal"/>
            <p:cNvSpPr>
              <a:spLocks noChangeArrowheads="1"/>
            </p:cNvSpPr>
            <p:nvPr/>
          </p:nvSpPr>
          <p:spPr bwMode="auto">
            <a:xfrm>
              <a:off x="6859588" y="4119563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6859588" y="3890963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0" name="Rectangle 16" descr="Large checker board"/>
            <p:cNvSpPr>
              <a:spLocks noChangeArrowheads="1"/>
            </p:cNvSpPr>
            <p:nvPr/>
          </p:nvSpPr>
          <p:spPr bwMode="auto">
            <a:xfrm>
              <a:off x="6859588" y="3663950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6859588" y="3435350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2" name="Rectangle 18" descr="10%"/>
            <p:cNvSpPr>
              <a:spLocks noChangeArrowheads="1"/>
            </p:cNvSpPr>
            <p:nvPr/>
          </p:nvSpPr>
          <p:spPr bwMode="auto">
            <a:xfrm>
              <a:off x="6859588" y="3208338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3" name="Rectangle 19" descr="Wide downward diagonal"/>
            <p:cNvSpPr>
              <a:spLocks noChangeArrowheads="1"/>
            </p:cNvSpPr>
            <p:nvPr/>
          </p:nvSpPr>
          <p:spPr bwMode="auto">
            <a:xfrm>
              <a:off x="6859588" y="2981325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7724775" y="6189663"/>
              <a:ext cx="460375" cy="36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/>
                <a:t>S2</a:t>
              </a:r>
            </a:p>
          </p:txBody>
        </p:sp>
        <p:sp>
          <p:nvSpPr>
            <p:cNvPr id="21525" name="Rectangle 21"/>
            <p:cNvSpPr>
              <a:spLocks noChangeArrowheads="1"/>
            </p:cNvSpPr>
            <p:nvPr/>
          </p:nvSpPr>
          <p:spPr bwMode="auto">
            <a:xfrm>
              <a:off x="6792913" y="6189663"/>
              <a:ext cx="460375" cy="36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/>
                <a:t>S1</a:t>
              </a:r>
            </a:p>
          </p:txBody>
        </p:sp>
        <p:sp>
          <p:nvSpPr>
            <p:cNvPr id="21526" name="Rectangle 22"/>
            <p:cNvSpPr>
              <a:spLocks noChangeArrowheads="1"/>
            </p:cNvSpPr>
            <p:nvPr/>
          </p:nvSpPr>
          <p:spPr bwMode="auto">
            <a:xfrm>
              <a:off x="8121650" y="5222875"/>
              <a:ext cx="53022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Top</a:t>
              </a:r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7812088" y="5942013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8" name="Rectangle 24"/>
            <p:cNvSpPr>
              <a:spLocks noChangeArrowheads="1"/>
            </p:cNvSpPr>
            <p:nvPr/>
          </p:nvSpPr>
          <p:spPr bwMode="auto">
            <a:xfrm>
              <a:off x="7812088" y="5713413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7812088" y="5486400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7812088" y="5257800"/>
              <a:ext cx="292100" cy="2159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1" name="Rectangle 27" descr="Wide downward diagonal"/>
            <p:cNvSpPr>
              <a:spLocks noChangeArrowheads="1"/>
            </p:cNvSpPr>
            <p:nvPr/>
          </p:nvSpPr>
          <p:spPr bwMode="auto">
            <a:xfrm>
              <a:off x="7812088" y="5030788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2" name="Rectangle 28"/>
            <p:cNvSpPr>
              <a:spLocks noChangeArrowheads="1"/>
            </p:cNvSpPr>
            <p:nvPr/>
          </p:nvSpPr>
          <p:spPr bwMode="auto">
            <a:xfrm>
              <a:off x="7812088" y="4802188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7812088" y="4575175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4" name="Rectangle 30" descr="Wide downward diagonal"/>
            <p:cNvSpPr>
              <a:spLocks noChangeArrowheads="1"/>
            </p:cNvSpPr>
            <p:nvPr/>
          </p:nvSpPr>
          <p:spPr bwMode="auto">
            <a:xfrm>
              <a:off x="7812088" y="4346575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7812088" y="4119563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6" name="Rectangle 32" descr="Wide downward diagonal"/>
            <p:cNvSpPr>
              <a:spLocks noChangeArrowheads="1"/>
            </p:cNvSpPr>
            <p:nvPr/>
          </p:nvSpPr>
          <p:spPr bwMode="auto">
            <a:xfrm>
              <a:off x="7812088" y="3890963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auto">
            <a:xfrm>
              <a:off x="7812088" y="3663950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8" name="Rectangle 34"/>
            <p:cNvSpPr>
              <a:spLocks noChangeArrowheads="1"/>
            </p:cNvSpPr>
            <p:nvPr/>
          </p:nvSpPr>
          <p:spPr bwMode="auto">
            <a:xfrm>
              <a:off x="7812088" y="3435350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7812088" y="3208338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0" name="Rectangle 36" descr="Large checker board"/>
            <p:cNvSpPr>
              <a:spLocks noChangeArrowheads="1"/>
            </p:cNvSpPr>
            <p:nvPr/>
          </p:nvSpPr>
          <p:spPr bwMode="auto">
            <a:xfrm>
              <a:off x="7812088" y="2981325"/>
              <a:ext cx="292100" cy="2159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6318250" y="2936875"/>
              <a:ext cx="565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Max</a:t>
              </a:r>
            </a:p>
          </p:txBody>
        </p: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8121650" y="2936875"/>
              <a:ext cx="565150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/>
                <a:t>Max</a:t>
              </a:r>
            </a:p>
          </p:txBody>
        </p:sp>
        <p:sp>
          <p:nvSpPr>
            <p:cNvPr id="2" name="Left Brace 1"/>
            <p:cNvSpPr/>
            <p:nvPr/>
          </p:nvSpPr>
          <p:spPr bwMode="auto">
            <a:xfrm>
              <a:off x="6013450" y="2981325"/>
              <a:ext cx="152400" cy="2276475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Left Brace 40"/>
            <p:cNvSpPr/>
            <p:nvPr/>
          </p:nvSpPr>
          <p:spPr bwMode="auto">
            <a:xfrm>
              <a:off x="6013450" y="5261472"/>
              <a:ext cx="152400" cy="896441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149493" y="5413872"/>
              <a:ext cx="8899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i="0" kern="1200" dirty="0" smtClean="0">
                  <a:solidFill>
                    <a:schemeClr val="accent1"/>
                  </a:solidFill>
                </a:rPr>
                <a:t>Defined</a:t>
              </a:r>
            </a:p>
            <a:p>
              <a:pPr algn="r"/>
              <a:r>
                <a:rPr lang="en-US" sz="1600" dirty="0" smtClean="0">
                  <a:solidFill>
                    <a:schemeClr val="accent1"/>
                  </a:solidFill>
                </a:rPr>
                <a:t>Values</a:t>
              </a:r>
              <a:endParaRPr lang="en-US" sz="1600" i="0" kern="12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21866" y="3829590"/>
              <a:ext cx="11176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i="0" kern="1200" dirty="0" smtClean="0">
                  <a:solidFill>
                    <a:schemeClr val="accent1"/>
                  </a:solidFill>
                </a:rPr>
                <a:t>Undefined</a:t>
              </a:r>
            </a:p>
            <a:p>
              <a:pPr algn="r"/>
              <a:r>
                <a:rPr lang="en-US" sz="1600" dirty="0" smtClean="0">
                  <a:solidFill>
                    <a:schemeClr val="accent1"/>
                  </a:solidFill>
                </a:rPr>
                <a:t>Values</a:t>
              </a:r>
              <a:endParaRPr lang="en-US" sz="1600" i="0" kern="1200" dirty="0" smtClean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8570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Limited Type Declarations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Additional keyword </a:t>
            </a:r>
            <a:r>
              <a:rPr lang="en-US" b="1" dirty="0" smtClean="0"/>
              <a:t>limited</a:t>
            </a:r>
            <a:r>
              <a:rPr lang="en-US" dirty="0" smtClean="0"/>
              <a:t> added to record type declaration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 smtClean="0"/>
              <a:t>Are always record types unless also private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More in a moment…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blackWhite">
          <a:xfrm>
            <a:off x="2209800" y="2578252"/>
            <a:ext cx="3007362" cy="123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tabLst>
                <a:tab pos="228600" algn="l"/>
                <a:tab pos="457200" algn="l"/>
              </a:tabLst>
            </a:pPr>
            <a:r>
              <a:rPr lang="en-US" sz="1600" b="1">
                <a:latin typeface="Calibri" panose="020F0502020204030204" pitchFamily="34" charset="0"/>
              </a:rPr>
              <a:t>type</a:t>
            </a:r>
            <a:r>
              <a:rPr lang="en-US" sz="1600" b="1" i="1">
                <a:latin typeface="Calibri" panose="020F0502020204030204" pitchFamily="34" charset="0"/>
              </a:rPr>
              <a:t> </a:t>
            </a:r>
            <a:r>
              <a:rPr lang="en-US" sz="1600" i="1">
                <a:latin typeface="Calibri" panose="020F0502020204030204" pitchFamily="34" charset="0"/>
              </a:rPr>
              <a:t>defining_identifier  </a:t>
            </a:r>
            <a:r>
              <a:rPr lang="en-US" sz="1600" b="1">
                <a:latin typeface="Calibri" panose="020F0502020204030204" pitchFamily="34" charset="0"/>
              </a:rPr>
              <a:t>is </a:t>
            </a:r>
            <a:r>
              <a:rPr lang="en-US" sz="1600" b="1">
                <a:solidFill>
                  <a:srgbClr val="0070C0"/>
                </a:solidFill>
                <a:latin typeface="Calibri" panose="020F0502020204030204" pitchFamily="34" charset="0"/>
              </a:rPr>
              <a:t>limited</a:t>
            </a:r>
            <a:endParaRPr lang="en-US" sz="160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eaLnBrk="0" hangingPunct="0">
              <a:spcBef>
                <a:spcPts val="400"/>
              </a:spcBef>
              <a:tabLst>
                <a:tab pos="228600" algn="l"/>
                <a:tab pos="457200" algn="l"/>
              </a:tabLst>
            </a:pPr>
            <a:r>
              <a:rPr lang="en-US" sz="1600">
                <a:latin typeface="Calibri" panose="020F0502020204030204" pitchFamily="34" charset="0"/>
              </a:rPr>
              <a:t>	</a:t>
            </a:r>
            <a:r>
              <a:rPr lang="en-US" sz="1600" b="1">
                <a:latin typeface="Calibri" panose="020F0502020204030204" pitchFamily="34" charset="0"/>
              </a:rPr>
              <a:t>record</a:t>
            </a:r>
            <a:endParaRPr lang="en-US" sz="1600">
              <a:latin typeface="Calibri" panose="020F0502020204030204" pitchFamily="34" charset="0"/>
            </a:endParaRPr>
          </a:p>
          <a:p>
            <a:pPr eaLnBrk="0" hangingPunct="0">
              <a:spcBef>
                <a:spcPts val="400"/>
              </a:spcBef>
              <a:tabLst>
                <a:tab pos="228600" algn="l"/>
                <a:tab pos="457200" algn="l"/>
              </a:tabLst>
            </a:pPr>
            <a:r>
              <a:rPr lang="en-US" sz="1600">
                <a:latin typeface="Calibri" panose="020F0502020204030204" pitchFamily="34" charset="0"/>
              </a:rPr>
              <a:t>		</a:t>
            </a:r>
            <a:r>
              <a:rPr lang="en-US" sz="1600" i="1">
                <a:latin typeface="Calibri" panose="020F0502020204030204" pitchFamily="34" charset="0"/>
              </a:rPr>
              <a:t>component_list</a:t>
            </a:r>
            <a:endParaRPr lang="en-US" sz="1600">
              <a:latin typeface="Calibri" panose="020F0502020204030204" pitchFamily="34" charset="0"/>
            </a:endParaRPr>
          </a:p>
          <a:p>
            <a:pPr eaLnBrk="0" hangingPunct="0">
              <a:spcBef>
                <a:spcPts val="400"/>
              </a:spcBef>
              <a:tabLst>
                <a:tab pos="228600" algn="l"/>
                <a:tab pos="457200" algn="l"/>
              </a:tabLst>
            </a:pPr>
            <a:r>
              <a:rPr lang="en-US" sz="1600">
                <a:latin typeface="Calibri" panose="020F0502020204030204" pitchFamily="34" charset="0"/>
              </a:rPr>
              <a:t>	</a:t>
            </a:r>
            <a:r>
              <a:rPr lang="en-US" sz="1600" b="1">
                <a:latin typeface="Calibri" panose="020F0502020204030204" pitchFamily="34" charset="0"/>
              </a:rPr>
              <a:t>end record</a:t>
            </a:r>
            <a:r>
              <a:rPr lang="en-US" sz="1600">
                <a:latin typeface="Calibri" panose="020F050202020403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530948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Approximate Analog In C++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447800" y="2008188"/>
            <a:ext cx="3818289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44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sz="1600" b="1" noProof="1">
                <a:latin typeface="Calibri" panose="020F0502020204030204" pitchFamily="34" charset="0"/>
              </a:rPr>
              <a:t>class </a:t>
            </a:r>
            <a:r>
              <a:rPr lang="en-US" sz="1600" noProof="1">
                <a:latin typeface="Calibri" panose="020F0502020204030204" pitchFamily="34" charset="0"/>
              </a:rPr>
              <a:t>Stack { 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b="1" noProof="1">
                <a:latin typeface="Calibri" panose="020F0502020204030204" pitchFamily="34" charset="0"/>
              </a:rPr>
              <a:t>public</a:t>
            </a:r>
            <a:r>
              <a:rPr lang="en-US" sz="1600" noProof="1">
                <a:latin typeface="Calibri" panose="020F0502020204030204" pitchFamily="34" charset="0"/>
              </a:rPr>
              <a:t>: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noProof="1">
                <a:latin typeface="Calibri" panose="020F0502020204030204" pitchFamily="34" charset="0"/>
              </a:rPr>
              <a:t>	Stack();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b="1" noProof="1">
                <a:latin typeface="Calibri" panose="020F0502020204030204" pitchFamily="34" charset="0"/>
              </a:rPr>
              <a:t>	void </a:t>
            </a:r>
            <a:r>
              <a:rPr lang="en-US" sz="1600" noProof="1">
                <a:latin typeface="Calibri" panose="020F0502020204030204" pitchFamily="34" charset="0"/>
              </a:rPr>
              <a:t>Push (</a:t>
            </a:r>
            <a:r>
              <a:rPr lang="en-US" sz="1600" b="1" noProof="1">
                <a:latin typeface="Calibri" panose="020F0502020204030204" pitchFamily="34" charset="0"/>
              </a:rPr>
              <a:t>int </a:t>
            </a:r>
            <a:r>
              <a:rPr lang="en-US" sz="1600" noProof="1">
                <a:latin typeface="Calibri" panose="020F0502020204030204" pitchFamily="34" charset="0"/>
              </a:rPr>
              <a:t>X);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b="1" noProof="1">
                <a:latin typeface="Calibri" panose="020F0502020204030204" pitchFamily="34" charset="0"/>
              </a:rPr>
              <a:t>	void </a:t>
            </a:r>
            <a:r>
              <a:rPr lang="en-US" sz="1600" noProof="1">
                <a:latin typeface="Calibri" panose="020F0502020204030204" pitchFamily="34" charset="0"/>
              </a:rPr>
              <a:t>Pop (</a:t>
            </a:r>
            <a:r>
              <a:rPr lang="en-US" sz="1600" b="1" noProof="1">
                <a:latin typeface="Calibri" panose="020F0502020204030204" pitchFamily="34" charset="0"/>
              </a:rPr>
              <a:t>int</a:t>
            </a:r>
            <a:r>
              <a:rPr lang="en-US" sz="1600" noProof="1">
                <a:latin typeface="Calibri" panose="020F0502020204030204" pitchFamily="34" charset="0"/>
              </a:rPr>
              <a:t>&amp; X);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noProof="1">
                <a:latin typeface="Calibri" panose="020F0502020204030204" pitchFamily="34" charset="0"/>
              </a:rPr>
              <a:t>	…</a:t>
            </a:r>
          </a:p>
          <a:p>
            <a:pPr eaLnBrk="1" hangingPunct="1">
              <a:spcBef>
                <a:spcPts val="1200"/>
              </a:spcBef>
            </a:pPr>
            <a:r>
              <a:rPr lang="en-US" sz="1600" b="1" noProof="1">
                <a:solidFill>
                  <a:srgbClr val="0033CC"/>
                </a:solidFill>
                <a:latin typeface="Calibri" panose="020F0502020204030204" pitchFamily="34" charset="0"/>
              </a:rPr>
              <a:t>private</a:t>
            </a:r>
            <a:r>
              <a:rPr lang="en-US" sz="1600" noProof="1">
                <a:latin typeface="Calibri" panose="020F0502020204030204" pitchFamily="34" charset="0"/>
              </a:rPr>
              <a:t>: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b="1" noProof="1">
                <a:latin typeface="Calibri" panose="020F0502020204030204" pitchFamily="34" charset="0"/>
              </a:rPr>
              <a:t>	</a:t>
            </a:r>
            <a:r>
              <a:rPr lang="en-US" sz="1600" noProof="1">
                <a:latin typeface="Calibri" panose="020F0502020204030204" pitchFamily="34" charset="0"/>
              </a:rPr>
              <a:t>…</a:t>
            </a:r>
          </a:p>
          <a:p>
            <a:pPr eaLnBrk="1" hangingPunct="1">
              <a:spcBef>
                <a:spcPts val="1800"/>
              </a:spcBef>
            </a:pPr>
            <a:r>
              <a:rPr lang="en-US" sz="1600" noProof="1">
                <a:latin typeface="Calibri" panose="020F0502020204030204" pitchFamily="34" charset="0"/>
              </a:rPr>
              <a:t>	</a:t>
            </a:r>
            <a:r>
              <a:rPr lang="en-US" sz="1600" noProof="1">
                <a:solidFill>
                  <a:srgbClr val="0033CC"/>
                </a:solidFill>
                <a:latin typeface="Calibri" panose="020F0502020204030204" pitchFamily="34" charset="0"/>
              </a:rPr>
              <a:t>Stack&amp; </a:t>
            </a:r>
            <a:r>
              <a:rPr lang="en-US" sz="1600" b="1" noProof="1">
                <a:solidFill>
                  <a:srgbClr val="0033CC"/>
                </a:solidFill>
                <a:latin typeface="Calibri" panose="020F0502020204030204" pitchFamily="34" charset="0"/>
              </a:rPr>
              <a:t>operator</a:t>
            </a:r>
            <a:r>
              <a:rPr lang="en-US" sz="1600" noProof="1">
                <a:solidFill>
                  <a:srgbClr val="0033CC"/>
                </a:solidFill>
                <a:latin typeface="Calibri" panose="020F0502020204030204" pitchFamily="34" charset="0"/>
              </a:rPr>
              <a:t>= (</a:t>
            </a:r>
            <a:r>
              <a:rPr lang="en-US" sz="1600" b="1" noProof="1">
                <a:solidFill>
                  <a:srgbClr val="0033CC"/>
                </a:solidFill>
                <a:latin typeface="Calibri" panose="020F0502020204030204" pitchFamily="34" charset="0"/>
              </a:rPr>
              <a:t>const </a:t>
            </a:r>
            <a:r>
              <a:rPr lang="en-US" sz="1600" noProof="1">
                <a:solidFill>
                  <a:srgbClr val="0033CC"/>
                </a:solidFill>
                <a:latin typeface="Calibri" panose="020F0502020204030204" pitchFamily="34" charset="0"/>
              </a:rPr>
              <a:t>Stack&amp; other);</a:t>
            </a:r>
          </a:p>
          <a:p>
            <a:pPr eaLnBrk="1" hangingPunct="1">
              <a:spcBef>
                <a:spcPts val="1800"/>
              </a:spcBef>
            </a:pPr>
            <a:r>
              <a:rPr lang="en-US" sz="1600" noProof="1">
                <a:latin typeface="Calibri" panose="020F0502020204030204" pitchFamily="34" charset="0"/>
              </a:rPr>
              <a:t>}; // Stack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0" y="3886200"/>
            <a:ext cx="3121025" cy="3683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Hides Assignment for Stacks</a:t>
            </a:r>
          </a:p>
        </p:txBody>
      </p:sp>
      <p:sp>
        <p:nvSpPr>
          <p:cNvPr id="16389" name="Rounded Rectangle 6"/>
          <p:cNvSpPr>
            <a:spLocks noChangeArrowheads="1"/>
          </p:cNvSpPr>
          <p:nvPr/>
        </p:nvSpPr>
        <p:spPr bwMode="auto">
          <a:xfrm>
            <a:off x="5562600" y="4837113"/>
            <a:ext cx="228600" cy="1524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16390" name="Shape 8"/>
          <p:cNvCxnSpPr>
            <a:cxnSpLocks noChangeShapeType="1"/>
            <a:stCxn id="6" idx="2"/>
            <a:endCxn id="16389" idx="3"/>
          </p:cNvCxnSpPr>
          <p:nvPr/>
        </p:nvCxnSpPr>
        <p:spPr bwMode="auto">
          <a:xfrm rot="5400000">
            <a:off x="5822950" y="4222750"/>
            <a:ext cx="658813" cy="722313"/>
          </a:xfrm>
          <a:prstGeom prst="curvedConnector2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3222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Limited Parameter Passing Mechanism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Always “by-reference” if explicitly limited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Necessary for various reasons (task &amp; protected types, etc)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Advantageous when required for proper behavior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143000" y="2590800"/>
            <a:ext cx="4071627" cy="38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with </a:t>
            </a:r>
            <a:r>
              <a:rPr lang="en-US" sz="1600" dirty="0">
                <a:latin typeface="Calibri" panose="020F0502020204030204" pitchFamily="34" charset="0"/>
              </a:rPr>
              <a:t>Interfaces;</a:t>
            </a:r>
          </a:p>
          <a:p>
            <a:pPr eaLnBrk="0" hangingPunct="0">
              <a:lnSpc>
                <a:spcPct val="115000"/>
              </a:lnSpc>
              <a:spcBef>
                <a:spcPts val="600"/>
              </a:spcBef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package </a:t>
            </a:r>
            <a:r>
              <a:rPr lang="en-US" sz="1600" dirty="0" err="1">
                <a:latin typeface="Calibri" panose="020F0502020204030204" pitchFamily="34" charset="0"/>
              </a:rPr>
              <a:t>Multiprocessor_Mutex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</a:rPr>
              <a:t>is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  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</a:t>
            </a: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 err="1">
                <a:latin typeface="Calibri" panose="020F0502020204030204" pitchFamily="34" charset="0"/>
              </a:rPr>
              <a:t>Spin_Lock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b="1" dirty="0">
                <a:latin typeface="Calibri" panose="020F0502020204030204" pitchFamily="34" charset="0"/>
              </a:rPr>
              <a:t>is limited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	</a:t>
            </a:r>
            <a:r>
              <a:rPr lang="en-US" sz="1600" b="1" dirty="0">
                <a:latin typeface="Calibri" panose="020F0502020204030204" pitchFamily="34" charset="0"/>
              </a:rPr>
              <a:t>record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		Flag : Interfaces.Unsigned_8;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	</a:t>
            </a:r>
            <a:r>
              <a:rPr lang="en-US" sz="1600" b="1" dirty="0">
                <a:latin typeface="Calibri" panose="020F0502020204030204" pitchFamily="34" charset="0"/>
              </a:rPr>
              <a:t>end record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...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</a:t>
            </a:r>
            <a:r>
              <a:rPr lang="en-US" sz="1600" b="1" dirty="0">
                <a:latin typeface="Calibri" panose="020F0502020204030204" pitchFamily="34" charset="0"/>
              </a:rPr>
              <a:t>procedure </a:t>
            </a:r>
            <a:r>
              <a:rPr lang="en-US" sz="1600" dirty="0">
                <a:latin typeface="Calibri" panose="020F0502020204030204" pitchFamily="34" charset="0"/>
              </a:rPr>
              <a:t>Lock	 (This : </a:t>
            </a:r>
            <a:r>
              <a:rPr lang="en-US" sz="1600" b="1" dirty="0">
                <a:latin typeface="Calibri" panose="020F0502020204030204" pitchFamily="34" charset="0"/>
              </a:rPr>
              <a:t>in out </a:t>
            </a:r>
            <a:r>
              <a:rPr lang="en-US" sz="1600" dirty="0" err="1">
                <a:latin typeface="Calibri" panose="020F0502020204030204" pitchFamily="34" charset="0"/>
              </a:rPr>
              <a:t>Spin_Lock</a:t>
            </a:r>
            <a:r>
              <a:rPr lang="en-US" sz="1600" dirty="0">
                <a:latin typeface="Calibri" panose="020F0502020204030204" pitchFamily="34" charset="0"/>
              </a:rPr>
              <a:t>);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</a:t>
            </a:r>
            <a:r>
              <a:rPr lang="en-US" sz="1600" b="1" dirty="0">
                <a:latin typeface="Calibri" panose="020F0502020204030204" pitchFamily="34" charset="0"/>
              </a:rPr>
              <a:t>procedure </a:t>
            </a:r>
            <a:r>
              <a:rPr lang="en-US" sz="1600" dirty="0">
                <a:latin typeface="Calibri" panose="020F0502020204030204" pitchFamily="34" charset="0"/>
              </a:rPr>
              <a:t>Unlock 	(This : </a:t>
            </a:r>
            <a:r>
              <a:rPr lang="en-US" sz="1600" b="1" dirty="0">
                <a:latin typeface="Calibri" panose="020F0502020204030204" pitchFamily="34" charset="0"/>
              </a:rPr>
              <a:t>in out </a:t>
            </a:r>
            <a:r>
              <a:rPr lang="en-US" sz="1600" dirty="0" err="1">
                <a:latin typeface="Calibri" panose="020F0502020204030204" pitchFamily="34" charset="0"/>
              </a:rPr>
              <a:t>Spin_Lock</a:t>
            </a:r>
            <a:r>
              <a:rPr lang="en-US" sz="1600" dirty="0">
                <a:latin typeface="Calibri" panose="020F0502020204030204" pitchFamily="34" charset="0"/>
              </a:rPr>
              <a:t>);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...</a:t>
            </a:r>
          </a:p>
          <a:p>
            <a:pPr eaLnBrk="0" hangingPunct="0">
              <a:lnSpc>
                <a:spcPct val="115000"/>
              </a:lnSpc>
              <a:tabLst>
                <a:tab pos="285750" algn="l"/>
                <a:tab pos="514350" algn="l"/>
                <a:tab pos="742950" algn="l"/>
                <a:tab pos="177165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end </a:t>
            </a:r>
            <a:r>
              <a:rPr lang="en-US" sz="1600" dirty="0" err="1">
                <a:latin typeface="Calibri" panose="020F0502020204030204" pitchFamily="34" charset="0"/>
              </a:rPr>
              <a:t>Multiprocessor_Mutex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943600" y="4692650"/>
            <a:ext cx="2228850" cy="132715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By definition, these will be called concurrently, and must not operate on </a:t>
            </a:r>
            <a:r>
              <a:rPr lang="en-US" sz="1600" b="1" i="1" dirty="0">
                <a:latin typeface="Arial" charset="0"/>
              </a:rPr>
              <a:t>copies</a:t>
            </a:r>
            <a:r>
              <a:rPr lang="en-US" sz="1600" dirty="0">
                <a:latin typeface="Arial" charset="0"/>
              </a:rPr>
              <a:t> via parameters</a:t>
            </a: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4876800" y="5430838"/>
            <a:ext cx="457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0487" name="AutoShape 9"/>
          <p:cNvCxnSpPr>
            <a:cxnSpLocks noChangeShapeType="1"/>
            <a:stCxn id="29701" idx="1"/>
            <a:endCxn id="20486" idx="3"/>
          </p:cNvCxnSpPr>
          <p:nvPr/>
        </p:nvCxnSpPr>
        <p:spPr bwMode="auto">
          <a:xfrm rot="10800000" flipV="1">
            <a:off x="5334000" y="5356225"/>
            <a:ext cx="609600" cy="15081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63551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Combing Limited and Private Views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600200" y="1905000"/>
            <a:ext cx="4507645" cy="3690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85750" algn="l"/>
                <a:tab pos="514350" algn="l"/>
                <a:tab pos="742950" algn="l"/>
              </a:tabLst>
            </a:pPr>
            <a:r>
              <a:rPr lang="en-US" sz="1600" b="1" noProof="1" smtClean="0">
                <a:latin typeface="Calibri" pitchFamily="34" charset="0"/>
              </a:rPr>
              <a:t>with </a:t>
            </a:r>
            <a:r>
              <a:rPr lang="en-US" sz="1600" noProof="1" smtClean="0">
                <a:latin typeface="Calibri" pitchFamily="34" charset="0"/>
              </a:rPr>
              <a:t>Interfaces;</a:t>
            </a:r>
          </a:p>
          <a:p>
            <a:pPr eaLnBrk="0" hangingPunct="0">
              <a:tabLst>
                <a:tab pos="285750" algn="l"/>
                <a:tab pos="514350" algn="l"/>
                <a:tab pos="74295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25000"/>
              </a:lnSpc>
              <a:tabLst>
                <a:tab pos="285750" algn="l"/>
                <a:tab pos="514350" algn="l"/>
                <a:tab pos="74295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tabLst>
                <a:tab pos="285750" algn="l"/>
                <a:tab pos="514350" algn="l"/>
                <a:tab pos="742950" algn="l"/>
              </a:tabLst>
            </a:pPr>
            <a:r>
              <a:rPr lang="en-US" sz="1600" b="1" noProof="1" smtClean="0">
                <a:latin typeface="Calibri" pitchFamily="34" charset="0"/>
              </a:rPr>
              <a:t>package </a:t>
            </a:r>
            <a:r>
              <a:rPr lang="en-US" sz="1600" noProof="1" smtClean="0">
                <a:latin typeface="Calibri" pitchFamily="34" charset="0"/>
              </a:rPr>
              <a:t>MultiProcessor_Mutex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type </a:t>
            </a:r>
            <a:r>
              <a:rPr lang="en-US" sz="1600" noProof="1" smtClean="0">
                <a:latin typeface="Calibri" pitchFamily="34" charset="0"/>
              </a:rPr>
              <a:t>Spin_Lock 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b="1" noProof="1">
                <a:solidFill>
                  <a:srgbClr val="0070C0"/>
                </a:solidFill>
                <a:latin typeface="Calibri" panose="020F0502020204030204" pitchFamily="34" charset="0"/>
              </a:rPr>
              <a:t>limited private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Lock (The_Lock : </a:t>
            </a:r>
            <a:r>
              <a:rPr lang="en-US" sz="1600" b="1" noProof="1" smtClean="0">
                <a:latin typeface="Calibri" pitchFamily="34" charset="0"/>
              </a:rPr>
              <a:t>in out </a:t>
            </a:r>
            <a:r>
              <a:rPr lang="en-US" sz="1600" noProof="1" smtClean="0">
                <a:latin typeface="Calibri" pitchFamily="34" charset="0"/>
              </a:rPr>
              <a:t>Spin_Lock);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Unlock (The_Lock : </a:t>
            </a:r>
            <a:r>
              <a:rPr lang="en-US" sz="1600" b="1" noProof="1" smtClean="0">
                <a:latin typeface="Calibri" pitchFamily="34" charset="0"/>
              </a:rPr>
              <a:t>in out </a:t>
            </a:r>
            <a:r>
              <a:rPr lang="en-US" sz="1600" noProof="1" smtClean="0">
                <a:latin typeface="Calibri" pitchFamily="34" charset="0"/>
              </a:rPr>
              <a:t>Spin_Lock);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pragma </a:t>
            </a:r>
            <a:r>
              <a:rPr lang="en-US" sz="1600" noProof="1" smtClean="0">
                <a:latin typeface="Calibri" pitchFamily="34" charset="0"/>
              </a:rPr>
              <a:t>Inline (Lock, Unlock);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b="1" noProof="1" smtClean="0">
                <a:latin typeface="Calibri" pitchFamily="34" charset="0"/>
              </a:rPr>
              <a:t>private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type </a:t>
            </a:r>
            <a:r>
              <a:rPr lang="en-US" sz="1600" noProof="1" smtClean="0">
                <a:latin typeface="Calibri" pitchFamily="34" charset="0"/>
              </a:rPr>
              <a:t>Spin_Lock 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eaLnBrk="0" hangingPunct="0">
              <a:spcBef>
                <a:spcPts val="1200"/>
              </a:spcBef>
              <a:tabLst>
                <a:tab pos="285750" algn="l"/>
                <a:tab pos="514350" algn="l"/>
                <a:tab pos="742950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MultiProcessor_Mutex;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725264" y="1905000"/>
            <a:ext cx="1858106" cy="5847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Prevent copying</a:t>
            </a:r>
          </a:p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via assignment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4648200" y="2967704"/>
            <a:ext cx="457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6" name="AutoShape 9"/>
          <p:cNvCxnSpPr>
            <a:cxnSpLocks noChangeShapeType="1"/>
            <a:stCxn id="14" idx="1"/>
            <a:endCxn id="2" idx="3"/>
          </p:cNvCxnSpPr>
          <p:nvPr/>
        </p:nvCxnSpPr>
        <p:spPr bwMode="auto">
          <a:xfrm rot="10800000" flipV="1">
            <a:off x="5029200" y="2197387"/>
            <a:ext cx="1696064" cy="84385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781800" y="2724659"/>
            <a:ext cx="1858106" cy="1077218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Clients have no compile-time representation</a:t>
            </a:r>
          </a:p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visibility</a:t>
            </a:r>
            <a:endParaRPr lang="en-US" sz="1600" dirty="0">
              <a:latin typeface="Arial" charset="0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4648200" y="2965041"/>
            <a:ext cx="457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0" name="AutoShape 9"/>
          <p:cNvCxnSpPr>
            <a:cxnSpLocks noChangeShapeType="1"/>
            <a:stCxn id="18" idx="1"/>
            <a:endCxn id="2" idx="3"/>
          </p:cNvCxnSpPr>
          <p:nvPr/>
        </p:nvCxnSpPr>
        <p:spPr bwMode="auto">
          <a:xfrm rot="10800000">
            <a:off x="5029200" y="3041242"/>
            <a:ext cx="1752600" cy="222027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 bwMode="auto">
          <a:xfrm>
            <a:off x="4876800" y="2965041"/>
            <a:ext cx="1524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343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57347" name="Rectangle 9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concept as defined </a:t>
            </a:r>
            <a:r>
              <a:rPr lang="en-US" dirty="0" smtClean="0"/>
              <a:t>by Liskov</a:t>
            </a:r>
          </a:p>
          <a:p>
            <a:pPr lvl="1" eaLnBrk="1" hangingPunct="1"/>
            <a:r>
              <a:rPr lang="en-US" dirty="0" smtClean="0"/>
              <a:t>Set of data values</a:t>
            </a:r>
          </a:p>
          <a:p>
            <a:pPr lvl="1" eaLnBrk="1" hangingPunct="1"/>
            <a:r>
              <a:rPr lang="en-US" dirty="0" smtClean="0"/>
              <a:t>Set of manipulating routines</a:t>
            </a:r>
          </a:p>
          <a:p>
            <a:pPr lvl="1" eaLnBrk="1" hangingPunct="1"/>
            <a:r>
              <a:rPr lang="en-US" dirty="0" smtClean="0"/>
              <a:t>Data representation is hidden</a:t>
            </a:r>
          </a:p>
          <a:p>
            <a:pPr lvl="2" eaLnBrk="1" hangingPunct="1"/>
            <a:r>
              <a:rPr lang="en-US" dirty="0" smtClean="0"/>
              <a:t>Manipulating routines are user’s only interface</a:t>
            </a:r>
          </a:p>
          <a:p>
            <a:pPr eaLnBrk="1" hangingPunct="1"/>
            <a:r>
              <a:rPr lang="en-US" dirty="0" smtClean="0"/>
              <a:t>Tool-enforced support for Abstract Data Types</a:t>
            </a:r>
          </a:p>
          <a:p>
            <a:pPr lvl="1" eaLnBrk="1" hangingPunct="1"/>
            <a:r>
              <a:rPr lang="en-US" dirty="0" smtClean="0"/>
              <a:t>Same protection as Abstract Data Machine idiom</a:t>
            </a:r>
          </a:p>
          <a:p>
            <a:pPr lvl="1" eaLnBrk="1" hangingPunct="1"/>
            <a:r>
              <a:rPr lang="en-US" dirty="0" smtClean="0"/>
              <a:t>Capabilities and flexibility of types</a:t>
            </a:r>
          </a:p>
          <a:p>
            <a:pPr eaLnBrk="1" hangingPunct="1"/>
            <a:r>
              <a:rPr lang="en-US" dirty="0" smtClean="0"/>
              <a:t>Assume private types as initial design choice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Change is inevitable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830164"/>
          </a:xfrm>
        </p:spPr>
        <p:txBody>
          <a:bodyPr/>
          <a:lstStyle/>
          <a:p>
            <a:r>
              <a:rPr lang="en-US" smtClean="0"/>
              <a:t>Private Types 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2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Abstract Data Types</a:t>
            </a:r>
            <a:endParaRPr lang="en-US" dirty="0" smtClean="0"/>
          </a:p>
        </p:txBody>
      </p:sp>
      <p:sp>
        <p:nvSpPr>
          <p:cNvPr id="8195" name="Rectangle 1032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Designers define abstractions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Compiler enforces designer’s abstraction</a:t>
            </a:r>
          </a:p>
          <a:p>
            <a:pPr lvl="1"/>
            <a:r>
              <a:rPr lang="en-US" smtClean="0"/>
              <a:t>Representation-dependent operations are prohibited via compile-time visibility control</a:t>
            </a:r>
            <a:endParaRPr lang="en-US" dirty="0" smtClean="0"/>
          </a:p>
        </p:txBody>
      </p:sp>
      <p:sp>
        <p:nvSpPr>
          <p:cNvPr id="14340" name="Rectangle 1030"/>
          <p:cNvSpPr>
            <a:spLocks noChangeArrowheads="1"/>
          </p:cNvSpPr>
          <p:nvPr/>
        </p:nvSpPr>
        <p:spPr bwMode="auto">
          <a:xfrm>
            <a:off x="1752600" y="1905000"/>
            <a:ext cx="5508112" cy="199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Valve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spcBef>
                <a:spcPts val="1200"/>
              </a:spcBef>
            </a:pPr>
            <a:r>
              <a:rPr lang="en-US" sz="1600" b="1" dirty="0" smtClean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Open (V : </a:t>
            </a:r>
            <a:r>
              <a:rPr lang="en-US" sz="1600" b="1" dirty="0">
                <a:latin typeface="Calibri" pitchFamily="34" charset="0"/>
              </a:rPr>
              <a:t>in out </a:t>
            </a:r>
            <a:r>
              <a:rPr lang="en-US" sz="1600" dirty="0">
                <a:latin typeface="Calibri" pitchFamily="34" charset="0"/>
              </a:rPr>
              <a:t>Valve);</a:t>
            </a:r>
          </a:p>
          <a:p>
            <a:pPr eaLnBrk="0" hangingPunct="0">
              <a:spcBef>
                <a:spcPts val="1200"/>
              </a:spcBef>
            </a:pPr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Close (V : </a:t>
            </a:r>
            <a:r>
              <a:rPr lang="en-US" sz="1600" b="1" dirty="0">
                <a:latin typeface="Calibri" pitchFamily="34" charset="0"/>
              </a:rPr>
              <a:t>in out </a:t>
            </a:r>
            <a:r>
              <a:rPr lang="en-US" sz="1600" dirty="0">
                <a:latin typeface="Calibri" pitchFamily="34" charset="0"/>
              </a:rPr>
              <a:t>Valve);</a:t>
            </a:r>
          </a:p>
          <a:p>
            <a:pPr eaLnBrk="0" hangingPunct="0">
              <a:spcBef>
                <a:spcPts val="1200"/>
              </a:spcBef>
            </a:pPr>
            <a:r>
              <a:rPr lang="en-US" sz="1600" b="1" dirty="0" smtClean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States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>
                <a:latin typeface="Calibri" pitchFamily="34" charset="0"/>
              </a:rPr>
              <a:t>(</a:t>
            </a:r>
            <a:r>
              <a:rPr lang="en-US" sz="1600" dirty="0" err="1">
                <a:latin typeface="Calibri" pitchFamily="34" charset="0"/>
              </a:rPr>
              <a:t>Fully_Open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dirty="0" err="1">
                <a:latin typeface="Calibri" pitchFamily="34" charset="0"/>
              </a:rPr>
              <a:t>Partially_Open</a:t>
            </a:r>
            <a:r>
              <a:rPr lang="en-US" sz="1600" dirty="0">
                <a:latin typeface="Calibri" pitchFamily="34" charset="0"/>
              </a:rPr>
              <a:t>, Closed, Unavailable);</a:t>
            </a:r>
          </a:p>
          <a:p>
            <a:pPr eaLnBrk="0" hangingPunct="0">
              <a:spcBef>
                <a:spcPts val="1200"/>
              </a:spcBef>
            </a:pPr>
            <a:r>
              <a:rPr lang="en-US" sz="1600" b="1" dirty="0">
                <a:latin typeface="Calibri" pitchFamily="34" charset="0"/>
              </a:rPr>
              <a:t>function </a:t>
            </a:r>
            <a:r>
              <a:rPr lang="en-US" sz="1600" dirty="0" err="1">
                <a:latin typeface="Calibri" pitchFamily="34" charset="0"/>
              </a:rPr>
              <a:t>Current_State</a:t>
            </a:r>
            <a:r>
              <a:rPr lang="en-US" sz="1600" dirty="0">
                <a:latin typeface="Calibri" pitchFamily="34" charset="0"/>
              </a:rPr>
              <a:t> (V : Valve) </a:t>
            </a: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>
                <a:latin typeface="Calibri" pitchFamily="34" charset="0"/>
              </a:rPr>
              <a:t>States;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Abstract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combination of constructs in Ada</a:t>
            </a:r>
          </a:p>
          <a:p>
            <a:r>
              <a:rPr lang="en-US" dirty="0" smtClean="0"/>
              <a:t>Not based on single “class” construct, for example</a:t>
            </a:r>
          </a:p>
          <a:p>
            <a:r>
              <a:rPr lang="en-US" dirty="0" smtClean="0"/>
              <a:t>Constituent parts</a:t>
            </a:r>
          </a:p>
          <a:p>
            <a:pPr lvl="1"/>
            <a:r>
              <a:rPr lang="en-US" dirty="0" smtClean="0"/>
              <a:t>Packages, modules with compile-time visibility control</a:t>
            </a:r>
          </a:p>
          <a:p>
            <a:pPr lvl="1"/>
            <a:r>
              <a:rPr lang="en-US" dirty="0" smtClean="0"/>
              <a:t>“Private types” declared in packages</a:t>
            </a:r>
          </a:p>
          <a:p>
            <a:pPr lvl="1"/>
            <a:r>
              <a:rPr lang="en-US" dirty="0" smtClean="0"/>
              <a:t>Subprograms declared within those packages that manipulate parameters or return a value of the type</a:t>
            </a:r>
          </a:p>
        </p:txBody>
      </p:sp>
    </p:spTree>
    <p:extLst>
      <p:ext uri="{BB962C8B-B14F-4D97-AF65-F5344CB8AC3E}">
        <p14:creationId xmlns:p14="http://schemas.microsoft.com/office/powerpoint/2010/main" val="133783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0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Package Visible &amp; Private Parts</a:t>
            </a:r>
          </a:p>
        </p:txBody>
      </p:sp>
      <p:sp>
        <p:nvSpPr>
          <p:cNvPr id="15363" name="Rectangle 3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Declarations in visible part are available to clients</a:t>
            </a:r>
          </a:p>
          <a:p>
            <a:pPr eaLnBrk="1" hangingPunct="1"/>
            <a:r>
              <a:rPr lang="en-US" dirty="0" smtClean="0"/>
              <a:t>Declarations in private part are hidden from users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No </a:t>
            </a:r>
            <a:r>
              <a:rPr lang="en-US" dirty="0" err="1" smtClean="0"/>
              <a:t>compilable</a:t>
            </a:r>
            <a:r>
              <a:rPr lang="en-US" dirty="0" smtClean="0"/>
              <a:t> references to type's actual representation</a:t>
            </a:r>
          </a:p>
        </p:txBody>
      </p:sp>
      <p:sp>
        <p:nvSpPr>
          <p:cNvPr id="15364" name="Rectangle 21"/>
          <p:cNvSpPr>
            <a:spLocks noChangeArrowheads="1"/>
          </p:cNvSpPr>
          <p:nvPr/>
        </p:nvSpPr>
        <p:spPr bwMode="auto">
          <a:xfrm>
            <a:off x="2590800" y="3276600"/>
            <a:ext cx="5368907" cy="252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package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i="1" dirty="0">
                <a:latin typeface="Calibri" pitchFamily="34" charset="0"/>
              </a:rPr>
              <a:t>name 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dirty="0">
                <a:latin typeface="Calibri" pitchFamily="34" charset="0"/>
              </a:rPr>
              <a:t>... exported declarations of types, variables, subprograms ...</a:t>
            </a: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private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dirty="0">
                <a:latin typeface="Calibri" pitchFamily="34" charset="0"/>
              </a:rPr>
              <a:t>... hidden declarations of types, variables, subprograms ...</a:t>
            </a:r>
          </a:p>
          <a:p>
            <a:pPr marL="228600" lvl="1"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 dirty="0">
                <a:latin typeface="Calibri" pitchFamily="34" charset="0"/>
              </a:rPr>
              <a:t>end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i="1" dirty="0">
                <a:latin typeface="Calibri" pitchFamily="34" charset="0"/>
              </a:rPr>
              <a:t>name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  <p:sp>
        <p:nvSpPr>
          <p:cNvPr id="15365" name="Rectangle 22"/>
          <p:cNvSpPr>
            <a:spLocks noChangeArrowheads="1"/>
          </p:cNvSpPr>
          <p:nvPr/>
        </p:nvSpPr>
        <p:spPr bwMode="blackWhite">
          <a:xfrm>
            <a:off x="790575" y="3800475"/>
            <a:ext cx="1349375" cy="37623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/>
              <a:t>Visible Part</a:t>
            </a:r>
          </a:p>
        </p:txBody>
      </p:sp>
      <p:sp>
        <p:nvSpPr>
          <p:cNvPr id="15366" name="Rectangle 23"/>
          <p:cNvSpPr>
            <a:spLocks noChangeArrowheads="1"/>
          </p:cNvSpPr>
          <p:nvPr/>
        </p:nvSpPr>
        <p:spPr bwMode="blackWhite">
          <a:xfrm>
            <a:off x="739775" y="4791075"/>
            <a:ext cx="1387475" cy="650875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r" eaLnBrk="0" hangingPunct="0"/>
            <a:r>
              <a:rPr lang="en-US"/>
              <a:t>Optional</a:t>
            </a:r>
          </a:p>
          <a:p>
            <a:pPr algn="r" eaLnBrk="0" hangingPunct="0"/>
            <a:r>
              <a:rPr lang="en-US"/>
              <a:t>Private Part</a:t>
            </a:r>
          </a:p>
        </p:txBody>
      </p:sp>
      <p:sp>
        <p:nvSpPr>
          <p:cNvPr id="15367" name="AutoShape 25"/>
          <p:cNvSpPr>
            <a:spLocks/>
          </p:cNvSpPr>
          <p:nvPr/>
        </p:nvSpPr>
        <p:spPr bwMode="blackWhite">
          <a:xfrm>
            <a:off x="2300288" y="3495675"/>
            <a:ext cx="228600" cy="990600"/>
          </a:xfrm>
          <a:prstGeom prst="leftBrace">
            <a:avLst>
              <a:gd name="adj1" fmla="val 3611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AutoShape 26"/>
          <p:cNvSpPr>
            <a:spLocks/>
          </p:cNvSpPr>
          <p:nvPr/>
        </p:nvSpPr>
        <p:spPr bwMode="blackWhite">
          <a:xfrm>
            <a:off x="2300288" y="4638675"/>
            <a:ext cx="228600" cy="990600"/>
          </a:xfrm>
          <a:prstGeom prst="leftBrace">
            <a:avLst>
              <a:gd name="adj1" fmla="val 3611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31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Declaring Private Types</a:t>
            </a:r>
          </a:p>
        </p:txBody>
      </p:sp>
      <p:sp>
        <p:nvSpPr>
          <p:cNvPr id="16387" name="Rectangle 1032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Partial syntax</a:t>
            </a:r>
          </a:p>
          <a:p>
            <a:pPr lvl="1" eaLnBrk="1" hangingPunct="1">
              <a:spcAft>
                <a:spcPct val="0"/>
              </a:spcAft>
            </a:pPr>
            <a:endParaRPr lang="en-US" smtClean="0"/>
          </a:p>
          <a:p>
            <a:pPr lvl="1" eaLnBrk="1" hangingPunct="1">
              <a:spcAft>
                <a:spcPct val="0"/>
              </a:spcAft>
            </a:pPr>
            <a:endParaRPr lang="en-US" smtClean="0"/>
          </a:p>
          <a:p>
            <a:pPr eaLnBrk="1" hangingPunct="1"/>
            <a:r>
              <a:rPr lang="en-US" smtClean="0"/>
              <a:t>Private type declaration must occur in visible part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So users can reference the type name</a:t>
            </a:r>
          </a:p>
          <a:p>
            <a:pPr eaLnBrk="1" hangingPunct="1"/>
            <a:r>
              <a:rPr lang="en-US" smtClean="0"/>
              <a:t>“Full type declaration” must appear in private part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Thus representation is not visible outside the package</a:t>
            </a:r>
          </a:p>
        </p:txBody>
      </p:sp>
      <p:sp>
        <p:nvSpPr>
          <p:cNvPr id="16388" name="Rectangle 1028"/>
          <p:cNvSpPr>
            <a:spLocks noChangeArrowheads="1"/>
          </p:cNvSpPr>
          <p:nvPr/>
        </p:nvSpPr>
        <p:spPr bwMode="blackWhite">
          <a:xfrm>
            <a:off x="1816102" y="4585251"/>
            <a:ext cx="2908298" cy="20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b="1" dirty="0">
                <a:latin typeface="Calibri" pitchFamily="34" charset="0"/>
              </a:rPr>
              <a:t>package </a:t>
            </a:r>
            <a:r>
              <a:rPr lang="en-US" sz="1400" dirty="0">
                <a:latin typeface="Calibri" pitchFamily="34" charset="0"/>
              </a:rPr>
              <a:t>Control </a:t>
            </a:r>
            <a:r>
              <a:rPr lang="en-US" sz="1400" b="1" dirty="0">
                <a:latin typeface="Calibri" pitchFamily="34" charset="0"/>
              </a:rPr>
              <a:t>is</a:t>
            </a:r>
          </a:p>
          <a:p>
            <a:pPr eaLnBrk="0" hangingPunct="0">
              <a:spcBef>
                <a:spcPts val="300"/>
              </a:spcBef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dirty="0">
                <a:latin typeface="Calibri" pitchFamily="34" charset="0"/>
              </a:rPr>
              <a:t>	</a:t>
            </a:r>
            <a:r>
              <a:rPr lang="en-US" sz="1400" b="1" dirty="0">
                <a:solidFill>
                  <a:srgbClr val="0000FF"/>
                </a:solidFill>
                <a:latin typeface="Calibri" pitchFamily="34" charset="0"/>
              </a:rPr>
              <a:t>type 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Valve </a:t>
            </a:r>
            <a:r>
              <a:rPr lang="en-US" sz="1400" b="1" dirty="0">
                <a:solidFill>
                  <a:srgbClr val="0000FF"/>
                </a:solidFill>
                <a:latin typeface="Calibri" pitchFamily="34" charset="0"/>
              </a:rPr>
              <a:t>is private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;</a:t>
            </a:r>
          </a:p>
          <a:p>
            <a:pPr eaLnBrk="0" hangingPunct="0">
              <a:spcBef>
                <a:spcPts val="300"/>
              </a:spcBef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dirty="0">
                <a:latin typeface="Calibri" pitchFamily="34" charset="0"/>
              </a:rPr>
              <a:t>	</a:t>
            </a: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>
                <a:latin typeface="Calibri" pitchFamily="34" charset="0"/>
              </a:rPr>
              <a:t>Open (V : </a:t>
            </a:r>
            <a:r>
              <a:rPr lang="en-US" sz="1400" b="1" dirty="0">
                <a:latin typeface="Calibri" pitchFamily="34" charset="0"/>
              </a:rPr>
              <a:t>in out 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Valve</a:t>
            </a:r>
            <a:r>
              <a:rPr lang="en-US" sz="1400" dirty="0">
                <a:latin typeface="Calibri" pitchFamily="34" charset="0"/>
              </a:rPr>
              <a:t>);</a:t>
            </a:r>
          </a:p>
          <a:p>
            <a:pPr eaLnBrk="0" hangingPunct="0">
              <a:spcBef>
                <a:spcPts val="300"/>
              </a:spcBef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dirty="0">
                <a:latin typeface="Calibri" pitchFamily="34" charset="0"/>
              </a:rPr>
              <a:t>	</a:t>
            </a:r>
            <a:r>
              <a:rPr lang="en-US" sz="1400" b="1" dirty="0">
                <a:latin typeface="Calibri" pitchFamily="34" charset="0"/>
              </a:rPr>
              <a:t>procedure </a:t>
            </a:r>
            <a:r>
              <a:rPr lang="en-US" sz="1400" dirty="0">
                <a:latin typeface="Calibri" pitchFamily="34" charset="0"/>
              </a:rPr>
              <a:t>Close (V : </a:t>
            </a:r>
            <a:r>
              <a:rPr lang="en-US" sz="1400" b="1" dirty="0">
                <a:latin typeface="Calibri" pitchFamily="34" charset="0"/>
              </a:rPr>
              <a:t>in out 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Valve</a:t>
            </a:r>
            <a:r>
              <a:rPr lang="en-US" sz="1400" dirty="0">
                <a:latin typeface="Calibri" pitchFamily="34" charset="0"/>
              </a:rPr>
              <a:t>);</a:t>
            </a:r>
          </a:p>
          <a:p>
            <a:pPr eaLnBrk="0" hangingPunct="0"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dirty="0">
                <a:latin typeface="Calibri" pitchFamily="34" charset="0"/>
              </a:rPr>
              <a:t>	…</a:t>
            </a:r>
          </a:p>
          <a:p>
            <a:pPr eaLnBrk="0" hangingPunct="0">
              <a:spcBef>
                <a:spcPts val="300"/>
              </a:spcBef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b="1" dirty="0">
                <a:latin typeface="Calibri" pitchFamily="34" charset="0"/>
              </a:rPr>
              <a:t>private</a:t>
            </a:r>
          </a:p>
          <a:p>
            <a:pPr eaLnBrk="0" hangingPunct="0">
              <a:spcBef>
                <a:spcPts val="300"/>
              </a:spcBef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dirty="0">
                <a:latin typeface="Calibri" pitchFamily="34" charset="0"/>
              </a:rPr>
              <a:t>	</a:t>
            </a:r>
            <a:r>
              <a:rPr lang="en-US" sz="1400" b="1" dirty="0">
                <a:solidFill>
                  <a:srgbClr val="0000FF"/>
                </a:solidFill>
                <a:latin typeface="Calibri" pitchFamily="34" charset="0"/>
              </a:rPr>
              <a:t>type 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Valve </a:t>
            </a:r>
            <a:r>
              <a:rPr lang="en-US" sz="1400" b="1" dirty="0">
                <a:solidFill>
                  <a:srgbClr val="0000FF"/>
                </a:solidFill>
                <a:latin typeface="Calibri" pitchFamily="34" charset="0"/>
              </a:rPr>
              <a:t>is </a:t>
            </a:r>
            <a:r>
              <a:rPr lang="en-US" sz="1400" dirty="0">
                <a:solidFill>
                  <a:srgbClr val="0000FF"/>
                </a:solidFill>
                <a:latin typeface="Calibri" pitchFamily="34" charset="0"/>
              </a:rPr>
              <a:t>...</a:t>
            </a:r>
          </a:p>
          <a:p>
            <a:pPr eaLnBrk="0" hangingPunct="0">
              <a:spcBef>
                <a:spcPts val="300"/>
              </a:spcBef>
              <a:tabLst>
                <a:tab pos="227013" algn="l"/>
                <a:tab pos="454025" algn="l"/>
                <a:tab pos="681038" algn="l"/>
                <a:tab pos="862013" algn="l"/>
              </a:tabLst>
            </a:pPr>
            <a:r>
              <a:rPr lang="en-US" sz="1400" b="1" dirty="0">
                <a:latin typeface="Calibri" pitchFamily="34" charset="0"/>
              </a:rPr>
              <a:t>end </a:t>
            </a:r>
            <a:r>
              <a:rPr lang="en-US" sz="1400" dirty="0">
                <a:latin typeface="Calibri" pitchFamily="34" charset="0"/>
              </a:rPr>
              <a:t>Control;</a:t>
            </a:r>
          </a:p>
        </p:txBody>
      </p:sp>
      <p:sp>
        <p:nvSpPr>
          <p:cNvPr id="14341" name="Rectangle 1029"/>
          <p:cNvSpPr>
            <a:spLocks noChangeArrowheads="1"/>
          </p:cNvSpPr>
          <p:nvPr/>
        </p:nvSpPr>
        <p:spPr bwMode="blackWhite">
          <a:xfrm>
            <a:off x="5181600" y="5724525"/>
            <a:ext cx="3292475" cy="590550"/>
          </a:xfrm>
          <a:prstGeom prst="rect">
            <a:avLst/>
          </a:prstGeom>
          <a:solidFill>
            <a:srgbClr val="FFCC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latin typeface="Arial" charset="0"/>
              </a:rPr>
              <a:t>Full definition must be in the </a:t>
            </a:r>
            <a:r>
              <a:rPr lang="en-US" sz="1600" i="1">
                <a:latin typeface="Arial" charset="0"/>
              </a:rPr>
              <a:t>same specification's</a:t>
            </a:r>
            <a:r>
              <a:rPr lang="en-US" sz="1600">
                <a:latin typeface="Arial" charset="0"/>
              </a:rPr>
              <a:t> private part</a:t>
            </a:r>
          </a:p>
        </p:txBody>
      </p:sp>
      <p:sp>
        <p:nvSpPr>
          <p:cNvPr id="14342" name="Rectangle 1030"/>
          <p:cNvSpPr>
            <a:spLocks noChangeArrowheads="1"/>
          </p:cNvSpPr>
          <p:nvPr/>
        </p:nvSpPr>
        <p:spPr bwMode="blackWhite">
          <a:xfrm>
            <a:off x="1752600" y="1752600"/>
            <a:ext cx="3265488" cy="32226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defRPr/>
            </a:pPr>
            <a:r>
              <a:rPr lang="en-US" sz="1600" b="1" dirty="0">
                <a:latin typeface="Arial" charset="0"/>
              </a:rPr>
              <a:t>type </a:t>
            </a:r>
            <a:r>
              <a:rPr lang="en-US" sz="1600" i="1" dirty="0" err="1">
                <a:latin typeface="Arial" charset="0"/>
              </a:rPr>
              <a:t>defining_identifier</a:t>
            </a:r>
            <a:r>
              <a:rPr lang="en-US" sz="1600" i="1" dirty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is private</a:t>
            </a:r>
            <a:r>
              <a:rPr lang="en-US" sz="1600" dirty="0">
                <a:latin typeface="Arial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1290718" y="4711622"/>
            <a:ext cx="3456384" cy="5994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2" name="Rectangle 20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Abstract Data Type (ADT) Stack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97341" y="1066800"/>
            <a:ext cx="5010796" cy="485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0000"/>
              </a:lnSpc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package </a:t>
            </a:r>
            <a:r>
              <a:rPr lang="en-US" sz="1600" dirty="0" err="1">
                <a:latin typeface="Calibri" pitchFamily="34" charset="0"/>
              </a:rPr>
              <a:t>Bounded_Stacks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is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Stack </a:t>
            </a:r>
            <a:r>
              <a:rPr lang="en-US" sz="1600" b="1" dirty="0">
                <a:latin typeface="Calibri" pitchFamily="34" charset="0"/>
              </a:rPr>
              <a:t>is private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Push  </a:t>
            </a:r>
            <a:r>
              <a:rPr lang="en-US" sz="1600" dirty="0" smtClean="0">
                <a:latin typeface="Calibri" pitchFamily="34" charset="0"/>
              </a:rPr>
              <a:t>(</a:t>
            </a:r>
            <a:r>
              <a:rPr lang="en-US" sz="1600" dirty="0">
                <a:latin typeface="Calibri" pitchFamily="34" charset="0"/>
              </a:rPr>
              <a:t>This : </a:t>
            </a:r>
            <a:r>
              <a:rPr lang="en-US" sz="1600" b="1" dirty="0">
                <a:latin typeface="Calibri" pitchFamily="34" charset="0"/>
              </a:rPr>
              <a:t>in out </a:t>
            </a:r>
            <a:r>
              <a:rPr lang="en-US" sz="1600" dirty="0" smtClean="0">
                <a:latin typeface="Calibri" pitchFamily="34" charset="0"/>
              </a:rPr>
              <a:t>Stack; Item </a:t>
            </a:r>
            <a:r>
              <a:rPr lang="en-US" sz="1600" dirty="0">
                <a:latin typeface="Calibri" pitchFamily="34" charset="0"/>
              </a:rPr>
              <a:t>: </a:t>
            </a:r>
            <a:r>
              <a:rPr lang="en-US" sz="1600" b="1" dirty="0">
                <a:latin typeface="Calibri" pitchFamily="34" charset="0"/>
              </a:rPr>
              <a:t>in </a:t>
            </a:r>
            <a:r>
              <a:rPr lang="en-US" sz="1600" dirty="0" smtClean="0">
                <a:latin typeface="Calibri" pitchFamily="34" charset="0"/>
              </a:rPr>
              <a:t>Integer);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  <a:spcBef>
                <a:spcPts val="400"/>
              </a:spcBef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Pop  </a:t>
            </a:r>
            <a:r>
              <a:rPr lang="en-US" sz="1600" dirty="0" smtClean="0">
                <a:latin typeface="Calibri" pitchFamily="34" charset="0"/>
              </a:rPr>
              <a:t>(</a:t>
            </a:r>
            <a:r>
              <a:rPr lang="en-US" sz="1600" dirty="0">
                <a:latin typeface="Calibri" pitchFamily="34" charset="0"/>
              </a:rPr>
              <a:t>This : </a:t>
            </a:r>
            <a:r>
              <a:rPr lang="en-US" sz="1600" b="1" dirty="0">
                <a:latin typeface="Calibri" pitchFamily="34" charset="0"/>
              </a:rPr>
              <a:t>in out </a:t>
            </a:r>
            <a:r>
              <a:rPr lang="en-US" sz="1600" dirty="0" smtClean="0">
                <a:latin typeface="Calibri" pitchFamily="34" charset="0"/>
              </a:rPr>
              <a:t>Stack;  Item </a:t>
            </a:r>
            <a:r>
              <a:rPr lang="en-US" sz="1600" dirty="0">
                <a:latin typeface="Calibri" pitchFamily="34" charset="0"/>
              </a:rPr>
              <a:t>: </a:t>
            </a:r>
            <a:r>
              <a:rPr lang="en-US" sz="1600" b="1" dirty="0">
                <a:latin typeface="Calibri" pitchFamily="34" charset="0"/>
              </a:rPr>
              <a:t>out </a:t>
            </a:r>
            <a:r>
              <a:rPr lang="en-US" sz="1600" dirty="0" smtClean="0">
                <a:latin typeface="Calibri" pitchFamily="34" charset="0"/>
              </a:rPr>
              <a:t>Integer);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  <a:spcBef>
                <a:spcPts val="400"/>
              </a:spcBef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function </a:t>
            </a:r>
            <a:r>
              <a:rPr lang="en-US" sz="1600" dirty="0" smtClean="0">
                <a:latin typeface="Calibri" pitchFamily="34" charset="0"/>
              </a:rPr>
              <a:t>Empty  (This </a:t>
            </a:r>
            <a:r>
              <a:rPr lang="en-US" sz="1600" dirty="0">
                <a:latin typeface="Calibri" pitchFamily="34" charset="0"/>
              </a:rPr>
              <a:t>: Stack) </a:t>
            </a:r>
            <a:r>
              <a:rPr lang="en-US" sz="1600" b="1" dirty="0">
                <a:latin typeface="Calibri" pitchFamily="34" charset="0"/>
              </a:rPr>
              <a:t>return </a:t>
            </a:r>
            <a:r>
              <a:rPr lang="en-US" sz="1600" dirty="0">
                <a:latin typeface="Calibri" pitchFamily="34" charset="0"/>
              </a:rPr>
              <a:t>Boolean;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Capacity : </a:t>
            </a:r>
            <a:r>
              <a:rPr lang="en-US" sz="1600" b="1" dirty="0">
                <a:latin typeface="Calibri" pitchFamily="34" charset="0"/>
              </a:rPr>
              <a:t>constant </a:t>
            </a:r>
            <a:r>
              <a:rPr lang="en-US" sz="1600" dirty="0">
                <a:latin typeface="Calibri" pitchFamily="34" charset="0"/>
              </a:rPr>
              <a:t>:= 100;</a:t>
            </a:r>
          </a:p>
          <a:p>
            <a:pPr eaLnBrk="0" hangingPunct="0">
              <a:lnSpc>
                <a:spcPct val="120000"/>
              </a:lnSpc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...</a:t>
            </a:r>
          </a:p>
          <a:p>
            <a:pPr eaLnBrk="0" hangingPunct="0">
              <a:lnSpc>
                <a:spcPct val="120000"/>
              </a:lnSpc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b="1" dirty="0">
                <a:latin typeface="Calibri" pitchFamily="34" charset="0"/>
              </a:rPr>
              <a:t>private</a:t>
            </a:r>
          </a:p>
          <a:p>
            <a:pPr eaLnBrk="0" hangingPunct="0">
              <a:lnSpc>
                <a:spcPct val="120000"/>
              </a:lnSpc>
              <a:spcBef>
                <a:spcPct val="25000"/>
              </a:spcBef>
              <a:spcAft>
                <a:spcPct val="35000"/>
              </a:spcAft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List </a:t>
            </a:r>
            <a:r>
              <a:rPr lang="en-US" sz="1600" b="1" dirty="0">
                <a:latin typeface="Calibri" pitchFamily="34" charset="0"/>
              </a:rPr>
              <a:t>is array  </a:t>
            </a:r>
            <a:r>
              <a:rPr lang="en-US" sz="1600" dirty="0">
                <a:latin typeface="Calibri" pitchFamily="34" charset="0"/>
              </a:rPr>
              <a:t>(1 .. Capacity)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>
                <a:latin typeface="Calibri" pitchFamily="34" charset="0"/>
              </a:rPr>
              <a:t>Integer;</a:t>
            </a:r>
          </a:p>
          <a:p>
            <a:pPr eaLnBrk="0" hangingPunct="0"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Stack </a:t>
            </a:r>
            <a:r>
              <a:rPr lang="en-US" sz="1600" b="1" dirty="0">
                <a:latin typeface="Calibri" pitchFamily="34" charset="0"/>
              </a:rPr>
              <a:t>is</a:t>
            </a:r>
          </a:p>
          <a:p>
            <a:pPr eaLnBrk="0" hangingPunct="0"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b="1" dirty="0">
                <a:latin typeface="Calibri" pitchFamily="34" charset="0"/>
              </a:rPr>
              <a:t>record</a:t>
            </a:r>
          </a:p>
          <a:p>
            <a:pPr eaLnBrk="0" hangingPunct="0"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14450" algn="l"/>
              </a:tabLst>
            </a:pPr>
            <a:r>
              <a:rPr lang="en-US" sz="1600" dirty="0">
                <a:latin typeface="Calibri" pitchFamily="34" charset="0"/>
              </a:rPr>
              <a:t>			</a:t>
            </a:r>
            <a:r>
              <a:rPr lang="en-US" sz="1600" dirty="0" smtClean="0">
                <a:latin typeface="Calibri" pitchFamily="34" charset="0"/>
              </a:rPr>
              <a:t>Values	: </a:t>
            </a:r>
            <a:r>
              <a:rPr lang="en-US" sz="1600" dirty="0">
                <a:latin typeface="Calibri" pitchFamily="34" charset="0"/>
              </a:rPr>
              <a:t>List;</a:t>
            </a:r>
          </a:p>
          <a:p>
            <a:pPr eaLnBrk="0" hangingPunct="0"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14450" algn="l"/>
              </a:tabLst>
            </a:pPr>
            <a:r>
              <a:rPr lang="en-US" sz="1600" dirty="0">
                <a:latin typeface="Calibri" pitchFamily="34" charset="0"/>
              </a:rPr>
              <a:t>			Top	</a:t>
            </a:r>
            <a:r>
              <a:rPr lang="en-US" sz="1600" dirty="0" smtClean="0">
                <a:latin typeface="Calibri" pitchFamily="34" charset="0"/>
              </a:rPr>
              <a:t>	: </a:t>
            </a:r>
            <a:r>
              <a:rPr lang="en-US" sz="1600" dirty="0">
                <a:latin typeface="Calibri" pitchFamily="34" charset="0"/>
              </a:rPr>
              <a:t>Integer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0 .. Capacity := 0;</a:t>
            </a:r>
          </a:p>
          <a:p>
            <a:pPr eaLnBrk="0" hangingPunct="0">
              <a:spcBef>
                <a:spcPts val="200"/>
              </a:spcBef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b="1" dirty="0">
                <a:latin typeface="Calibri" pitchFamily="34" charset="0"/>
              </a:rPr>
              <a:t>end record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tabLst>
                <a:tab pos="234950" algn="l"/>
                <a:tab pos="452438" algn="l"/>
                <a:tab pos="687388" algn="l"/>
                <a:tab pos="920750" algn="l"/>
                <a:tab pos="1201738" algn="l"/>
                <a:tab pos="1374775" algn="l"/>
              </a:tabLst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 err="1">
                <a:latin typeface="Calibri" pitchFamily="34" charset="0"/>
              </a:rPr>
              <a:t>Bounded_Stacks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4600" y="2856950"/>
            <a:ext cx="259992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/>
            </a:lvl1pPr>
          </a:lstStyle>
          <a:p>
            <a:r>
              <a:rPr lang="en-US" dirty="0"/>
              <a:t>Variables of the type are objects</a:t>
            </a:r>
            <a:r>
              <a:rPr lang="en-US" dirty="0" smtClean="0"/>
              <a:t>. States are distinct in these variables.</a:t>
            </a:r>
            <a:endParaRPr lang="en-US" dirty="0"/>
          </a:p>
        </p:txBody>
      </p: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6740525" y="4011156"/>
            <a:ext cx="1903413" cy="2214562"/>
            <a:chOff x="483" y="1841"/>
            <a:chExt cx="1199" cy="1395"/>
          </a:xfrm>
        </p:grpSpPr>
        <p:grpSp>
          <p:nvGrpSpPr>
            <p:cNvPr id="11" name="Group 4"/>
            <p:cNvGrpSpPr>
              <a:grpSpLocks/>
            </p:cNvGrpSpPr>
            <p:nvPr/>
          </p:nvGrpSpPr>
          <p:grpSpPr bwMode="auto">
            <a:xfrm>
              <a:off x="483" y="1841"/>
              <a:ext cx="474" cy="327"/>
              <a:chOff x="4487" y="2592"/>
              <a:chExt cx="474" cy="327"/>
            </a:xfrm>
          </p:grpSpPr>
          <p:sp>
            <p:nvSpPr>
              <p:cNvPr id="45" name="AutoShape 5"/>
              <p:cNvSpPr>
                <a:spLocks noChangeArrowheads="1"/>
              </p:cNvSpPr>
              <p:nvPr/>
            </p:nvSpPr>
            <p:spPr bwMode="auto">
              <a:xfrm>
                <a:off x="4487" y="2592"/>
                <a:ext cx="474" cy="327"/>
              </a:xfrm>
              <a:prstGeom prst="cube">
                <a:avLst>
                  <a:gd name="adj" fmla="val 24995"/>
                </a:avLst>
              </a:prstGeom>
              <a:solidFill>
                <a:srgbClr val="3366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46" name="Group 6"/>
              <p:cNvGrpSpPr>
                <a:grpSpLocks/>
              </p:cNvGrpSpPr>
              <p:nvPr/>
            </p:nvGrpSpPr>
            <p:grpSpPr bwMode="auto">
              <a:xfrm>
                <a:off x="4554" y="2703"/>
                <a:ext cx="242" cy="194"/>
                <a:chOff x="4503" y="2544"/>
                <a:chExt cx="315" cy="252"/>
              </a:xfrm>
            </p:grpSpPr>
            <p:sp>
              <p:nvSpPr>
                <p:cNvPr id="47" name="Oval 7"/>
                <p:cNvSpPr>
                  <a:spLocks noChangeArrowheads="1"/>
                </p:cNvSpPr>
                <p:nvPr/>
              </p:nvSpPr>
              <p:spPr bwMode="auto">
                <a:xfrm>
                  <a:off x="4606" y="2553"/>
                  <a:ext cx="67" cy="74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8" name="Oval 8"/>
                <p:cNvSpPr>
                  <a:spLocks noChangeArrowheads="1"/>
                </p:cNvSpPr>
                <p:nvPr/>
              </p:nvSpPr>
              <p:spPr bwMode="auto">
                <a:xfrm>
                  <a:off x="4671" y="2544"/>
                  <a:ext cx="53" cy="60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9" name="Oval 9"/>
                <p:cNvSpPr>
                  <a:spLocks noChangeArrowheads="1"/>
                </p:cNvSpPr>
                <p:nvPr/>
              </p:nvSpPr>
              <p:spPr bwMode="auto">
                <a:xfrm>
                  <a:off x="4729" y="2616"/>
                  <a:ext cx="89" cy="100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0" name="Oval 10"/>
                <p:cNvSpPr>
                  <a:spLocks noChangeArrowheads="1"/>
                </p:cNvSpPr>
                <p:nvPr/>
              </p:nvSpPr>
              <p:spPr bwMode="auto">
                <a:xfrm>
                  <a:off x="4540" y="2664"/>
                  <a:ext cx="103" cy="115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1" name="Oval 11"/>
                <p:cNvSpPr>
                  <a:spLocks noChangeArrowheads="1"/>
                </p:cNvSpPr>
                <p:nvPr/>
              </p:nvSpPr>
              <p:spPr bwMode="auto">
                <a:xfrm>
                  <a:off x="4700" y="2679"/>
                  <a:ext cx="74" cy="83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2" name="Oval 12"/>
                <p:cNvSpPr>
                  <a:spLocks noChangeArrowheads="1"/>
                </p:cNvSpPr>
                <p:nvPr/>
              </p:nvSpPr>
              <p:spPr bwMode="auto">
                <a:xfrm>
                  <a:off x="4512" y="2688"/>
                  <a:ext cx="53" cy="59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3" name="Oval 13"/>
                <p:cNvSpPr>
                  <a:spLocks noChangeArrowheads="1"/>
                </p:cNvSpPr>
                <p:nvPr/>
              </p:nvSpPr>
              <p:spPr bwMode="auto">
                <a:xfrm>
                  <a:off x="4503" y="2633"/>
                  <a:ext cx="54" cy="59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4" name="Oval 14"/>
                <p:cNvSpPr>
                  <a:spLocks noChangeArrowheads="1"/>
                </p:cNvSpPr>
                <p:nvPr/>
              </p:nvSpPr>
              <p:spPr bwMode="auto">
                <a:xfrm>
                  <a:off x="4533" y="2568"/>
                  <a:ext cx="89" cy="100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5" name="Oval 15"/>
                <p:cNvSpPr>
                  <a:spLocks noChangeArrowheads="1"/>
                </p:cNvSpPr>
                <p:nvPr/>
              </p:nvSpPr>
              <p:spPr bwMode="auto">
                <a:xfrm>
                  <a:off x="4620" y="2697"/>
                  <a:ext cx="88" cy="99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6" name="Oval 16"/>
                <p:cNvSpPr>
                  <a:spLocks noChangeArrowheads="1"/>
                </p:cNvSpPr>
                <p:nvPr/>
              </p:nvSpPr>
              <p:spPr bwMode="auto">
                <a:xfrm>
                  <a:off x="4743" y="2576"/>
                  <a:ext cx="68" cy="76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7" name="Oval 17"/>
                <p:cNvSpPr>
                  <a:spLocks noChangeArrowheads="1"/>
                </p:cNvSpPr>
                <p:nvPr/>
              </p:nvSpPr>
              <p:spPr bwMode="auto">
                <a:xfrm>
                  <a:off x="4722" y="2544"/>
                  <a:ext cx="59" cy="68"/>
                </a:xfrm>
                <a:prstGeom prst="ellipse">
                  <a:avLst/>
                </a:prstGeom>
                <a:solidFill>
                  <a:srgbClr val="CC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58" name="Freeform 18"/>
                <p:cNvSpPr>
                  <a:spLocks/>
                </p:cNvSpPr>
                <p:nvPr/>
              </p:nvSpPr>
              <p:spPr bwMode="auto">
                <a:xfrm>
                  <a:off x="4527" y="2562"/>
                  <a:ext cx="277" cy="204"/>
                </a:xfrm>
                <a:custGeom>
                  <a:avLst/>
                  <a:gdLst>
                    <a:gd name="T0" fmla="*/ 85 w 277"/>
                    <a:gd name="T1" fmla="*/ 20 h 204"/>
                    <a:gd name="T2" fmla="*/ 96 w 277"/>
                    <a:gd name="T3" fmla="*/ 6 h 204"/>
                    <a:gd name="T4" fmla="*/ 148 w 277"/>
                    <a:gd name="T5" fmla="*/ 7 h 204"/>
                    <a:gd name="T6" fmla="*/ 185 w 277"/>
                    <a:gd name="T7" fmla="*/ 0 h 204"/>
                    <a:gd name="T8" fmla="*/ 231 w 277"/>
                    <a:gd name="T9" fmla="*/ 24 h 204"/>
                    <a:gd name="T10" fmla="*/ 253 w 277"/>
                    <a:gd name="T11" fmla="*/ 18 h 204"/>
                    <a:gd name="T12" fmla="*/ 266 w 277"/>
                    <a:gd name="T13" fmla="*/ 20 h 204"/>
                    <a:gd name="T14" fmla="*/ 269 w 277"/>
                    <a:gd name="T15" fmla="*/ 80 h 204"/>
                    <a:gd name="T16" fmla="*/ 276 w 277"/>
                    <a:gd name="T17" fmla="*/ 90 h 204"/>
                    <a:gd name="T18" fmla="*/ 255 w 277"/>
                    <a:gd name="T19" fmla="*/ 137 h 204"/>
                    <a:gd name="T20" fmla="*/ 231 w 277"/>
                    <a:gd name="T21" fmla="*/ 105 h 204"/>
                    <a:gd name="T22" fmla="*/ 225 w 277"/>
                    <a:gd name="T23" fmla="*/ 121 h 204"/>
                    <a:gd name="T24" fmla="*/ 193 w 277"/>
                    <a:gd name="T25" fmla="*/ 185 h 204"/>
                    <a:gd name="T26" fmla="*/ 83 w 277"/>
                    <a:gd name="T27" fmla="*/ 203 h 204"/>
                    <a:gd name="T28" fmla="*/ 27 w 277"/>
                    <a:gd name="T29" fmla="*/ 190 h 204"/>
                    <a:gd name="T30" fmla="*/ 9 w 277"/>
                    <a:gd name="T31" fmla="*/ 151 h 204"/>
                    <a:gd name="T32" fmla="*/ 9 w 277"/>
                    <a:gd name="T33" fmla="*/ 110 h 204"/>
                    <a:gd name="T34" fmla="*/ 0 w 277"/>
                    <a:gd name="T35" fmla="*/ 76 h 204"/>
                    <a:gd name="T36" fmla="*/ 85 w 277"/>
                    <a:gd name="T37" fmla="*/ 20 h 2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7"/>
                    <a:gd name="T58" fmla="*/ 0 h 204"/>
                    <a:gd name="T59" fmla="*/ 277 w 277"/>
                    <a:gd name="T60" fmla="*/ 204 h 2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7" h="204">
                      <a:moveTo>
                        <a:pt x="85" y="20"/>
                      </a:moveTo>
                      <a:lnTo>
                        <a:pt x="96" y="6"/>
                      </a:lnTo>
                      <a:lnTo>
                        <a:pt x="148" y="7"/>
                      </a:lnTo>
                      <a:lnTo>
                        <a:pt x="185" y="0"/>
                      </a:lnTo>
                      <a:lnTo>
                        <a:pt x="231" y="24"/>
                      </a:lnTo>
                      <a:lnTo>
                        <a:pt x="253" y="18"/>
                      </a:lnTo>
                      <a:lnTo>
                        <a:pt x="266" y="20"/>
                      </a:lnTo>
                      <a:lnTo>
                        <a:pt x="269" y="80"/>
                      </a:lnTo>
                      <a:lnTo>
                        <a:pt x="276" y="90"/>
                      </a:lnTo>
                      <a:lnTo>
                        <a:pt x="255" y="137"/>
                      </a:lnTo>
                      <a:lnTo>
                        <a:pt x="231" y="105"/>
                      </a:lnTo>
                      <a:lnTo>
                        <a:pt x="225" y="121"/>
                      </a:lnTo>
                      <a:lnTo>
                        <a:pt x="193" y="185"/>
                      </a:lnTo>
                      <a:lnTo>
                        <a:pt x="83" y="203"/>
                      </a:lnTo>
                      <a:lnTo>
                        <a:pt x="27" y="190"/>
                      </a:lnTo>
                      <a:lnTo>
                        <a:pt x="9" y="151"/>
                      </a:lnTo>
                      <a:lnTo>
                        <a:pt x="9" y="110"/>
                      </a:lnTo>
                      <a:lnTo>
                        <a:pt x="0" y="76"/>
                      </a:lnTo>
                      <a:lnTo>
                        <a:pt x="85" y="20"/>
                      </a:lnTo>
                    </a:path>
                  </a:pathLst>
                </a:cu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</p:grpSp>
        </p:grpSp>
        <p:grpSp>
          <p:nvGrpSpPr>
            <p:cNvPr id="12" name="Group 19"/>
            <p:cNvGrpSpPr>
              <a:grpSpLocks/>
            </p:cNvGrpSpPr>
            <p:nvPr/>
          </p:nvGrpSpPr>
          <p:grpSpPr bwMode="auto">
            <a:xfrm>
              <a:off x="483" y="2381"/>
              <a:ext cx="474" cy="326"/>
              <a:chOff x="4413" y="3110"/>
              <a:chExt cx="474" cy="326"/>
            </a:xfrm>
          </p:grpSpPr>
          <p:sp>
            <p:nvSpPr>
              <p:cNvPr id="31" name="AutoShape 20"/>
              <p:cNvSpPr>
                <a:spLocks noChangeArrowheads="1"/>
              </p:cNvSpPr>
              <p:nvPr/>
            </p:nvSpPr>
            <p:spPr bwMode="auto">
              <a:xfrm>
                <a:off x="4413" y="3110"/>
                <a:ext cx="474" cy="326"/>
              </a:xfrm>
              <a:prstGeom prst="cube">
                <a:avLst>
                  <a:gd name="adj" fmla="val 24995"/>
                </a:avLst>
              </a:prstGeom>
              <a:solidFill>
                <a:srgbClr val="9900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32" name="Group 21"/>
              <p:cNvGrpSpPr>
                <a:grpSpLocks/>
              </p:cNvGrpSpPr>
              <p:nvPr/>
            </p:nvGrpSpPr>
            <p:grpSpPr bwMode="auto">
              <a:xfrm>
                <a:off x="4480" y="3221"/>
                <a:ext cx="242" cy="194"/>
                <a:chOff x="4407" y="3216"/>
                <a:chExt cx="315" cy="252"/>
              </a:xfrm>
            </p:grpSpPr>
            <p:sp>
              <p:nvSpPr>
                <p:cNvPr id="33" name="Oval 22"/>
                <p:cNvSpPr>
                  <a:spLocks noChangeArrowheads="1"/>
                </p:cNvSpPr>
                <p:nvPr/>
              </p:nvSpPr>
              <p:spPr bwMode="auto">
                <a:xfrm>
                  <a:off x="4510" y="3225"/>
                  <a:ext cx="67" cy="74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4" name="Oval 23"/>
                <p:cNvSpPr>
                  <a:spLocks noChangeArrowheads="1"/>
                </p:cNvSpPr>
                <p:nvPr/>
              </p:nvSpPr>
              <p:spPr bwMode="auto">
                <a:xfrm>
                  <a:off x="4575" y="3216"/>
                  <a:ext cx="53" cy="60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5" name="Oval 24"/>
                <p:cNvSpPr>
                  <a:spLocks noChangeArrowheads="1"/>
                </p:cNvSpPr>
                <p:nvPr/>
              </p:nvSpPr>
              <p:spPr bwMode="auto">
                <a:xfrm>
                  <a:off x="4633" y="3288"/>
                  <a:ext cx="89" cy="100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6" name="Oval 25"/>
                <p:cNvSpPr>
                  <a:spLocks noChangeArrowheads="1"/>
                </p:cNvSpPr>
                <p:nvPr/>
              </p:nvSpPr>
              <p:spPr bwMode="auto">
                <a:xfrm>
                  <a:off x="4444" y="3336"/>
                  <a:ext cx="103" cy="115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7" name="Oval 26"/>
                <p:cNvSpPr>
                  <a:spLocks noChangeArrowheads="1"/>
                </p:cNvSpPr>
                <p:nvPr/>
              </p:nvSpPr>
              <p:spPr bwMode="auto">
                <a:xfrm>
                  <a:off x="4604" y="3351"/>
                  <a:ext cx="74" cy="83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8" name="Oval 27"/>
                <p:cNvSpPr>
                  <a:spLocks noChangeArrowheads="1"/>
                </p:cNvSpPr>
                <p:nvPr/>
              </p:nvSpPr>
              <p:spPr bwMode="auto">
                <a:xfrm>
                  <a:off x="4416" y="3360"/>
                  <a:ext cx="53" cy="59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9" name="Oval 28"/>
                <p:cNvSpPr>
                  <a:spLocks noChangeArrowheads="1"/>
                </p:cNvSpPr>
                <p:nvPr/>
              </p:nvSpPr>
              <p:spPr bwMode="auto">
                <a:xfrm>
                  <a:off x="4407" y="3305"/>
                  <a:ext cx="54" cy="59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0" name="Oval 29"/>
                <p:cNvSpPr>
                  <a:spLocks noChangeArrowheads="1"/>
                </p:cNvSpPr>
                <p:nvPr/>
              </p:nvSpPr>
              <p:spPr bwMode="auto">
                <a:xfrm>
                  <a:off x="4437" y="3240"/>
                  <a:ext cx="89" cy="100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1" name="Oval 30"/>
                <p:cNvSpPr>
                  <a:spLocks noChangeArrowheads="1"/>
                </p:cNvSpPr>
                <p:nvPr/>
              </p:nvSpPr>
              <p:spPr bwMode="auto">
                <a:xfrm>
                  <a:off x="4524" y="3369"/>
                  <a:ext cx="88" cy="99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2" name="Oval 31"/>
                <p:cNvSpPr>
                  <a:spLocks noChangeArrowheads="1"/>
                </p:cNvSpPr>
                <p:nvPr/>
              </p:nvSpPr>
              <p:spPr bwMode="auto">
                <a:xfrm>
                  <a:off x="4647" y="3248"/>
                  <a:ext cx="68" cy="76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3" name="Oval 32"/>
                <p:cNvSpPr>
                  <a:spLocks noChangeArrowheads="1"/>
                </p:cNvSpPr>
                <p:nvPr/>
              </p:nvSpPr>
              <p:spPr bwMode="auto">
                <a:xfrm>
                  <a:off x="4626" y="3216"/>
                  <a:ext cx="59" cy="68"/>
                </a:xfrm>
                <a:prstGeom prst="ellipse">
                  <a:avLst/>
                </a:prstGeom>
                <a:solidFill>
                  <a:srgbClr val="F57B4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44" name="Freeform 33"/>
                <p:cNvSpPr>
                  <a:spLocks/>
                </p:cNvSpPr>
                <p:nvPr/>
              </p:nvSpPr>
              <p:spPr bwMode="auto">
                <a:xfrm>
                  <a:off x="4431" y="3234"/>
                  <a:ext cx="277" cy="204"/>
                </a:xfrm>
                <a:custGeom>
                  <a:avLst/>
                  <a:gdLst>
                    <a:gd name="T0" fmla="*/ 85 w 277"/>
                    <a:gd name="T1" fmla="*/ 20 h 204"/>
                    <a:gd name="T2" fmla="*/ 96 w 277"/>
                    <a:gd name="T3" fmla="*/ 6 h 204"/>
                    <a:gd name="T4" fmla="*/ 148 w 277"/>
                    <a:gd name="T5" fmla="*/ 7 h 204"/>
                    <a:gd name="T6" fmla="*/ 185 w 277"/>
                    <a:gd name="T7" fmla="*/ 0 h 204"/>
                    <a:gd name="T8" fmla="*/ 231 w 277"/>
                    <a:gd name="T9" fmla="*/ 24 h 204"/>
                    <a:gd name="T10" fmla="*/ 253 w 277"/>
                    <a:gd name="T11" fmla="*/ 18 h 204"/>
                    <a:gd name="T12" fmla="*/ 266 w 277"/>
                    <a:gd name="T13" fmla="*/ 20 h 204"/>
                    <a:gd name="T14" fmla="*/ 269 w 277"/>
                    <a:gd name="T15" fmla="*/ 80 h 204"/>
                    <a:gd name="T16" fmla="*/ 276 w 277"/>
                    <a:gd name="T17" fmla="*/ 90 h 204"/>
                    <a:gd name="T18" fmla="*/ 255 w 277"/>
                    <a:gd name="T19" fmla="*/ 137 h 204"/>
                    <a:gd name="T20" fmla="*/ 231 w 277"/>
                    <a:gd name="T21" fmla="*/ 105 h 204"/>
                    <a:gd name="T22" fmla="*/ 225 w 277"/>
                    <a:gd name="T23" fmla="*/ 121 h 204"/>
                    <a:gd name="T24" fmla="*/ 193 w 277"/>
                    <a:gd name="T25" fmla="*/ 185 h 204"/>
                    <a:gd name="T26" fmla="*/ 83 w 277"/>
                    <a:gd name="T27" fmla="*/ 203 h 204"/>
                    <a:gd name="T28" fmla="*/ 27 w 277"/>
                    <a:gd name="T29" fmla="*/ 190 h 204"/>
                    <a:gd name="T30" fmla="*/ 9 w 277"/>
                    <a:gd name="T31" fmla="*/ 151 h 204"/>
                    <a:gd name="T32" fmla="*/ 9 w 277"/>
                    <a:gd name="T33" fmla="*/ 110 h 204"/>
                    <a:gd name="T34" fmla="*/ 0 w 277"/>
                    <a:gd name="T35" fmla="*/ 76 h 204"/>
                    <a:gd name="T36" fmla="*/ 85 w 277"/>
                    <a:gd name="T37" fmla="*/ 20 h 2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7"/>
                    <a:gd name="T58" fmla="*/ 0 h 204"/>
                    <a:gd name="T59" fmla="*/ 277 w 277"/>
                    <a:gd name="T60" fmla="*/ 204 h 2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7" h="204">
                      <a:moveTo>
                        <a:pt x="85" y="20"/>
                      </a:moveTo>
                      <a:lnTo>
                        <a:pt x="96" y="6"/>
                      </a:lnTo>
                      <a:lnTo>
                        <a:pt x="148" y="7"/>
                      </a:lnTo>
                      <a:lnTo>
                        <a:pt x="185" y="0"/>
                      </a:lnTo>
                      <a:lnTo>
                        <a:pt x="231" y="24"/>
                      </a:lnTo>
                      <a:lnTo>
                        <a:pt x="253" y="18"/>
                      </a:lnTo>
                      <a:lnTo>
                        <a:pt x="266" y="20"/>
                      </a:lnTo>
                      <a:lnTo>
                        <a:pt x="269" y="80"/>
                      </a:lnTo>
                      <a:lnTo>
                        <a:pt x="276" y="90"/>
                      </a:lnTo>
                      <a:lnTo>
                        <a:pt x="255" y="137"/>
                      </a:lnTo>
                      <a:lnTo>
                        <a:pt x="231" y="105"/>
                      </a:lnTo>
                      <a:lnTo>
                        <a:pt x="225" y="121"/>
                      </a:lnTo>
                      <a:lnTo>
                        <a:pt x="193" y="185"/>
                      </a:lnTo>
                      <a:lnTo>
                        <a:pt x="83" y="203"/>
                      </a:lnTo>
                      <a:lnTo>
                        <a:pt x="27" y="190"/>
                      </a:lnTo>
                      <a:lnTo>
                        <a:pt x="9" y="151"/>
                      </a:lnTo>
                      <a:lnTo>
                        <a:pt x="9" y="110"/>
                      </a:lnTo>
                      <a:lnTo>
                        <a:pt x="0" y="76"/>
                      </a:lnTo>
                      <a:lnTo>
                        <a:pt x="85" y="20"/>
                      </a:lnTo>
                    </a:path>
                  </a:pathLst>
                </a:custGeom>
                <a:solidFill>
                  <a:srgbClr val="F57B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</p:grpSp>
        </p:grp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483" y="2909"/>
              <a:ext cx="474" cy="327"/>
              <a:chOff x="4561" y="3553"/>
              <a:chExt cx="474" cy="327"/>
            </a:xfrm>
          </p:grpSpPr>
          <p:sp>
            <p:nvSpPr>
              <p:cNvPr id="17" name="AutoShape 35"/>
              <p:cNvSpPr>
                <a:spLocks noChangeArrowheads="1"/>
              </p:cNvSpPr>
              <p:nvPr/>
            </p:nvSpPr>
            <p:spPr bwMode="auto">
              <a:xfrm>
                <a:off x="4561" y="3553"/>
                <a:ext cx="474" cy="327"/>
              </a:xfrm>
              <a:prstGeom prst="cube">
                <a:avLst>
                  <a:gd name="adj" fmla="val 24995"/>
                </a:avLst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/>
              </a:p>
            </p:txBody>
          </p:sp>
          <p:grpSp>
            <p:nvGrpSpPr>
              <p:cNvPr id="18" name="Group 36"/>
              <p:cNvGrpSpPr>
                <a:grpSpLocks/>
              </p:cNvGrpSpPr>
              <p:nvPr/>
            </p:nvGrpSpPr>
            <p:grpSpPr bwMode="auto">
              <a:xfrm>
                <a:off x="4628" y="3664"/>
                <a:ext cx="242" cy="194"/>
                <a:chOff x="4599" y="3792"/>
                <a:chExt cx="315" cy="252"/>
              </a:xfrm>
            </p:grpSpPr>
            <p:sp>
              <p:nvSpPr>
                <p:cNvPr id="19" name="Oval 37"/>
                <p:cNvSpPr>
                  <a:spLocks noChangeArrowheads="1"/>
                </p:cNvSpPr>
                <p:nvPr/>
              </p:nvSpPr>
              <p:spPr bwMode="auto">
                <a:xfrm>
                  <a:off x="4702" y="3801"/>
                  <a:ext cx="67" cy="74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0" name="Oval 38"/>
                <p:cNvSpPr>
                  <a:spLocks noChangeArrowheads="1"/>
                </p:cNvSpPr>
                <p:nvPr/>
              </p:nvSpPr>
              <p:spPr bwMode="auto">
                <a:xfrm>
                  <a:off x="4767" y="3792"/>
                  <a:ext cx="53" cy="60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1" name="Oval 39"/>
                <p:cNvSpPr>
                  <a:spLocks noChangeArrowheads="1"/>
                </p:cNvSpPr>
                <p:nvPr/>
              </p:nvSpPr>
              <p:spPr bwMode="auto">
                <a:xfrm>
                  <a:off x="4825" y="3864"/>
                  <a:ext cx="89" cy="100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2" name="Oval 40"/>
                <p:cNvSpPr>
                  <a:spLocks noChangeArrowheads="1"/>
                </p:cNvSpPr>
                <p:nvPr/>
              </p:nvSpPr>
              <p:spPr bwMode="auto">
                <a:xfrm>
                  <a:off x="4636" y="3912"/>
                  <a:ext cx="103" cy="115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3" name="Oval 41"/>
                <p:cNvSpPr>
                  <a:spLocks noChangeArrowheads="1"/>
                </p:cNvSpPr>
                <p:nvPr/>
              </p:nvSpPr>
              <p:spPr bwMode="auto">
                <a:xfrm>
                  <a:off x="4796" y="3927"/>
                  <a:ext cx="74" cy="83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4" name="Oval 42"/>
                <p:cNvSpPr>
                  <a:spLocks noChangeArrowheads="1"/>
                </p:cNvSpPr>
                <p:nvPr/>
              </p:nvSpPr>
              <p:spPr bwMode="auto">
                <a:xfrm>
                  <a:off x="4608" y="3936"/>
                  <a:ext cx="53" cy="59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5" name="Oval 43"/>
                <p:cNvSpPr>
                  <a:spLocks noChangeArrowheads="1"/>
                </p:cNvSpPr>
                <p:nvPr/>
              </p:nvSpPr>
              <p:spPr bwMode="auto">
                <a:xfrm>
                  <a:off x="4599" y="3881"/>
                  <a:ext cx="54" cy="59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6" name="Oval 44"/>
                <p:cNvSpPr>
                  <a:spLocks noChangeArrowheads="1"/>
                </p:cNvSpPr>
                <p:nvPr/>
              </p:nvSpPr>
              <p:spPr bwMode="auto">
                <a:xfrm>
                  <a:off x="4629" y="3816"/>
                  <a:ext cx="89" cy="100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7" name="Oval 45"/>
                <p:cNvSpPr>
                  <a:spLocks noChangeArrowheads="1"/>
                </p:cNvSpPr>
                <p:nvPr/>
              </p:nvSpPr>
              <p:spPr bwMode="auto">
                <a:xfrm>
                  <a:off x="4716" y="3945"/>
                  <a:ext cx="88" cy="99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8" name="Oval 46"/>
                <p:cNvSpPr>
                  <a:spLocks noChangeArrowheads="1"/>
                </p:cNvSpPr>
                <p:nvPr/>
              </p:nvSpPr>
              <p:spPr bwMode="auto">
                <a:xfrm>
                  <a:off x="4839" y="3824"/>
                  <a:ext cx="68" cy="76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9" name="Oval 47"/>
                <p:cNvSpPr>
                  <a:spLocks noChangeArrowheads="1"/>
                </p:cNvSpPr>
                <p:nvPr/>
              </p:nvSpPr>
              <p:spPr bwMode="auto">
                <a:xfrm>
                  <a:off x="4818" y="3792"/>
                  <a:ext cx="59" cy="68"/>
                </a:xfrm>
                <a:prstGeom prst="ellipse">
                  <a:avLst/>
                </a:prstGeom>
                <a:solidFill>
                  <a:srgbClr val="00B7A5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0" name="Freeform 48"/>
                <p:cNvSpPr>
                  <a:spLocks/>
                </p:cNvSpPr>
                <p:nvPr/>
              </p:nvSpPr>
              <p:spPr bwMode="auto">
                <a:xfrm>
                  <a:off x="4623" y="3810"/>
                  <a:ext cx="277" cy="204"/>
                </a:xfrm>
                <a:custGeom>
                  <a:avLst/>
                  <a:gdLst>
                    <a:gd name="T0" fmla="*/ 85 w 277"/>
                    <a:gd name="T1" fmla="*/ 20 h 204"/>
                    <a:gd name="T2" fmla="*/ 96 w 277"/>
                    <a:gd name="T3" fmla="*/ 6 h 204"/>
                    <a:gd name="T4" fmla="*/ 148 w 277"/>
                    <a:gd name="T5" fmla="*/ 7 h 204"/>
                    <a:gd name="T6" fmla="*/ 185 w 277"/>
                    <a:gd name="T7" fmla="*/ 0 h 204"/>
                    <a:gd name="T8" fmla="*/ 231 w 277"/>
                    <a:gd name="T9" fmla="*/ 24 h 204"/>
                    <a:gd name="T10" fmla="*/ 253 w 277"/>
                    <a:gd name="T11" fmla="*/ 18 h 204"/>
                    <a:gd name="T12" fmla="*/ 266 w 277"/>
                    <a:gd name="T13" fmla="*/ 20 h 204"/>
                    <a:gd name="T14" fmla="*/ 269 w 277"/>
                    <a:gd name="T15" fmla="*/ 80 h 204"/>
                    <a:gd name="T16" fmla="*/ 276 w 277"/>
                    <a:gd name="T17" fmla="*/ 90 h 204"/>
                    <a:gd name="T18" fmla="*/ 255 w 277"/>
                    <a:gd name="T19" fmla="*/ 137 h 204"/>
                    <a:gd name="T20" fmla="*/ 231 w 277"/>
                    <a:gd name="T21" fmla="*/ 105 h 204"/>
                    <a:gd name="T22" fmla="*/ 225 w 277"/>
                    <a:gd name="T23" fmla="*/ 121 h 204"/>
                    <a:gd name="T24" fmla="*/ 193 w 277"/>
                    <a:gd name="T25" fmla="*/ 185 h 204"/>
                    <a:gd name="T26" fmla="*/ 83 w 277"/>
                    <a:gd name="T27" fmla="*/ 203 h 204"/>
                    <a:gd name="T28" fmla="*/ 27 w 277"/>
                    <a:gd name="T29" fmla="*/ 190 h 204"/>
                    <a:gd name="T30" fmla="*/ 9 w 277"/>
                    <a:gd name="T31" fmla="*/ 151 h 204"/>
                    <a:gd name="T32" fmla="*/ 9 w 277"/>
                    <a:gd name="T33" fmla="*/ 110 h 204"/>
                    <a:gd name="T34" fmla="*/ 0 w 277"/>
                    <a:gd name="T35" fmla="*/ 76 h 204"/>
                    <a:gd name="T36" fmla="*/ 85 w 277"/>
                    <a:gd name="T37" fmla="*/ 20 h 20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7"/>
                    <a:gd name="T58" fmla="*/ 0 h 204"/>
                    <a:gd name="T59" fmla="*/ 277 w 277"/>
                    <a:gd name="T60" fmla="*/ 204 h 20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7" h="204">
                      <a:moveTo>
                        <a:pt x="85" y="20"/>
                      </a:moveTo>
                      <a:lnTo>
                        <a:pt x="96" y="6"/>
                      </a:lnTo>
                      <a:lnTo>
                        <a:pt x="148" y="7"/>
                      </a:lnTo>
                      <a:lnTo>
                        <a:pt x="185" y="0"/>
                      </a:lnTo>
                      <a:lnTo>
                        <a:pt x="231" y="24"/>
                      </a:lnTo>
                      <a:lnTo>
                        <a:pt x="253" y="18"/>
                      </a:lnTo>
                      <a:lnTo>
                        <a:pt x="266" y="20"/>
                      </a:lnTo>
                      <a:lnTo>
                        <a:pt x="269" y="80"/>
                      </a:lnTo>
                      <a:lnTo>
                        <a:pt x="276" y="90"/>
                      </a:lnTo>
                      <a:lnTo>
                        <a:pt x="255" y="137"/>
                      </a:lnTo>
                      <a:lnTo>
                        <a:pt x="231" y="105"/>
                      </a:lnTo>
                      <a:lnTo>
                        <a:pt x="225" y="121"/>
                      </a:lnTo>
                      <a:lnTo>
                        <a:pt x="193" y="185"/>
                      </a:lnTo>
                      <a:lnTo>
                        <a:pt x="83" y="203"/>
                      </a:lnTo>
                      <a:lnTo>
                        <a:pt x="27" y="190"/>
                      </a:lnTo>
                      <a:lnTo>
                        <a:pt x="9" y="151"/>
                      </a:lnTo>
                      <a:lnTo>
                        <a:pt x="9" y="110"/>
                      </a:lnTo>
                      <a:lnTo>
                        <a:pt x="0" y="76"/>
                      </a:lnTo>
                      <a:lnTo>
                        <a:pt x="85" y="20"/>
                      </a:lnTo>
                    </a:path>
                  </a:pathLst>
                </a:custGeom>
                <a:solidFill>
                  <a:srgbClr val="00B7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</p:grpSp>
        </p:grpSp>
        <p:sp>
          <p:nvSpPr>
            <p:cNvPr id="14" name="Text Box 49"/>
            <p:cNvSpPr txBox="1">
              <a:spLocks noChangeArrowheads="1"/>
            </p:cNvSpPr>
            <p:nvPr/>
          </p:nvSpPr>
          <p:spPr bwMode="blackWhite">
            <a:xfrm>
              <a:off x="1011" y="1888"/>
              <a:ext cx="67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/>
                <a:t>X : Stack;</a:t>
              </a:r>
            </a:p>
          </p:txBody>
        </p:sp>
        <p:sp>
          <p:nvSpPr>
            <p:cNvPr id="15" name="Text Box 50"/>
            <p:cNvSpPr txBox="1">
              <a:spLocks noChangeArrowheads="1"/>
            </p:cNvSpPr>
            <p:nvPr/>
          </p:nvSpPr>
          <p:spPr bwMode="blackWhite">
            <a:xfrm>
              <a:off x="1011" y="2429"/>
              <a:ext cx="66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/>
                <a:t>Y : Stack;</a:t>
              </a:r>
            </a:p>
          </p:txBody>
        </p:sp>
        <p:sp>
          <p:nvSpPr>
            <p:cNvPr id="16" name="Text Box 51"/>
            <p:cNvSpPr txBox="1">
              <a:spLocks noChangeArrowheads="1"/>
            </p:cNvSpPr>
            <p:nvPr/>
          </p:nvSpPr>
          <p:spPr bwMode="blackWhite">
            <a:xfrm>
              <a:off x="1011" y="2957"/>
              <a:ext cx="66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/>
                <a:t>Z : Stack;</a:t>
              </a:r>
            </a:p>
          </p:txBody>
        </p:sp>
      </p:grpSp>
      <p:cxnSp>
        <p:nvCxnSpPr>
          <p:cNvPr id="59" name="Curved Connector 58"/>
          <p:cNvCxnSpPr>
            <a:stCxn id="6" idx="3"/>
            <a:endCxn id="45" idx="2"/>
          </p:cNvCxnSpPr>
          <p:nvPr/>
        </p:nvCxnSpPr>
        <p:spPr bwMode="auto">
          <a:xfrm flipV="1">
            <a:off x="4747102" y="4335588"/>
            <a:ext cx="1993423" cy="67574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60" name="Curved Connector 59"/>
          <p:cNvCxnSpPr>
            <a:stCxn id="6" idx="3"/>
            <a:endCxn id="31" idx="2"/>
          </p:cNvCxnSpPr>
          <p:nvPr/>
        </p:nvCxnSpPr>
        <p:spPr bwMode="auto">
          <a:xfrm>
            <a:off x="4747102" y="5011332"/>
            <a:ext cx="1993423" cy="18051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61" name="Curved Connector 60"/>
          <p:cNvCxnSpPr>
            <a:stCxn id="6" idx="3"/>
            <a:endCxn id="17" idx="2"/>
          </p:cNvCxnSpPr>
          <p:nvPr/>
        </p:nvCxnSpPr>
        <p:spPr bwMode="auto">
          <a:xfrm>
            <a:off x="4747102" y="5011332"/>
            <a:ext cx="1993423" cy="1019706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Abstract Data Type Stack Body Visibility</a:t>
            </a:r>
          </a:p>
        </p:txBody>
      </p:sp>
      <p:sp>
        <p:nvSpPr>
          <p:cNvPr id="21507" name="Rectangle 1026"/>
          <p:cNvSpPr>
            <a:spLocks noChangeArrowheads="1"/>
          </p:cNvSpPr>
          <p:nvPr/>
        </p:nvSpPr>
        <p:spPr bwMode="auto">
          <a:xfrm>
            <a:off x="2055813" y="1143000"/>
            <a:ext cx="5088638" cy="5222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package body </a:t>
            </a:r>
            <a:r>
              <a:rPr lang="en-US" sz="1600" noProof="1" smtClean="0">
                <a:latin typeface="Calibri" pitchFamily="34" charset="0"/>
              </a:rPr>
              <a:t>Bounded_Stacks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Push (</a:t>
            </a:r>
            <a:r>
              <a:rPr lang="en-US" sz="1600" dirty="0" smtClean="0">
                <a:latin typeface="Calibri" pitchFamily="34" charset="0"/>
              </a:rPr>
              <a:t>This : </a:t>
            </a:r>
            <a:r>
              <a:rPr lang="en-US" sz="1600" b="1" dirty="0" smtClean="0">
                <a:latin typeface="Calibri" pitchFamily="34" charset="0"/>
              </a:rPr>
              <a:t>in out </a:t>
            </a:r>
            <a:r>
              <a:rPr lang="en-US" sz="1600" dirty="0" smtClean="0">
                <a:latin typeface="Calibri" pitchFamily="34" charset="0"/>
              </a:rPr>
              <a:t>Stack;  Item : </a:t>
            </a:r>
            <a:r>
              <a:rPr lang="en-US" sz="1600" b="1" dirty="0" smtClean="0">
                <a:latin typeface="Calibri" pitchFamily="34" charset="0"/>
              </a:rPr>
              <a:t>in </a:t>
            </a:r>
            <a:r>
              <a:rPr lang="en-US" sz="1600" dirty="0" smtClean="0">
                <a:latin typeface="Calibri" pitchFamily="34" charset="0"/>
              </a:rPr>
              <a:t>Integer</a:t>
            </a:r>
            <a:r>
              <a:rPr lang="en-US" sz="1600" noProof="1" smtClean="0">
                <a:latin typeface="Calibri" pitchFamily="34" charset="0"/>
              </a:rPr>
              <a:t>)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This.Top &lt; Capacity </a:t>
            </a:r>
            <a:r>
              <a:rPr lang="en-US" sz="1600" b="1" noProof="1" smtClean="0">
                <a:latin typeface="Calibri" pitchFamily="34" charset="0"/>
              </a:rPr>
              <a:t>then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noProof="1" smtClean="0">
                <a:latin typeface="Calibri" pitchFamily="34" charset="0"/>
              </a:rPr>
              <a:t>	This.Top := This.Top + 1;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noProof="1" smtClean="0">
                <a:latin typeface="Calibri" pitchFamily="34" charset="0"/>
              </a:rPr>
              <a:t>	This.Values (This.Top) := Item;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else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Push;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Empty (This : Stack)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Boolean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</a:p>
          <a:p>
            <a:pPr marL="457200" lvl="2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This.Top = 0;</a:t>
            </a: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Pop;</a:t>
            </a: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marL="228600" lvl="1"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  <a:tabLst>
                <a:tab pos="233363" algn="l"/>
                <a:tab pos="457200" algn="l"/>
                <a:tab pos="690563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Bounded_Stacks;</a:t>
            </a:r>
            <a:endParaRPr lang="en-US" sz="1600" noProof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Compile-Time Visibility Protection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 type representation details available outside the package</a:t>
            </a:r>
          </a:p>
          <a:p>
            <a:pPr eaLnBrk="1" hangingPunct="1"/>
            <a:r>
              <a:rPr lang="en-US" smtClean="0"/>
              <a:t>Therefore users cannot compile code referencing representation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789113" y="3478213"/>
            <a:ext cx="1716818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25000"/>
              </a:spcBef>
              <a:tabLst>
                <a:tab pos="228600" algn="l"/>
              </a:tabLst>
            </a:pPr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User </a:t>
            </a:r>
            <a:r>
              <a:rPr lang="en-US" sz="1600" b="1" dirty="0">
                <a:latin typeface="Calibri" pitchFamily="34" charset="0"/>
              </a:rPr>
              <a:t>is 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spcBef>
                <a:spcPct val="25000"/>
              </a:spcBef>
              <a:tabLst>
                <a:tab pos="228600" algn="l"/>
              </a:tabLst>
            </a:pPr>
            <a:r>
              <a:rPr lang="en-US" sz="1600" dirty="0">
                <a:latin typeface="Calibri" pitchFamily="34" charset="0"/>
              </a:rPr>
              <a:t>	S : Stack;</a:t>
            </a:r>
          </a:p>
          <a:p>
            <a:pPr eaLnBrk="0" hangingPunct="0">
              <a:spcBef>
                <a:spcPct val="25000"/>
              </a:spcBef>
              <a:tabLst>
                <a:tab pos="228600" algn="l"/>
              </a:tabLst>
            </a:pPr>
            <a:r>
              <a:rPr lang="en-US" sz="1600" b="1" dirty="0">
                <a:latin typeface="Calibri" pitchFamily="34" charset="0"/>
              </a:rPr>
              <a:t>begin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spcBef>
                <a:spcPct val="25000"/>
              </a:spcBef>
              <a:tabLst>
                <a:tab pos="228600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dirty="0" err="1">
                <a:solidFill>
                  <a:srgbClr val="990033"/>
                </a:solidFill>
                <a:latin typeface="Calibri" pitchFamily="34" charset="0"/>
              </a:rPr>
              <a:t>S.Top</a:t>
            </a:r>
            <a:r>
              <a:rPr lang="en-US" sz="1600" b="1" dirty="0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</a:rPr>
              <a:t>:= 1;</a:t>
            </a:r>
          </a:p>
          <a:p>
            <a:pPr eaLnBrk="0" hangingPunct="0">
              <a:spcBef>
                <a:spcPct val="25000"/>
              </a:spcBef>
              <a:tabLst>
                <a:tab pos="228600" algn="l"/>
              </a:tabLst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User;</a:t>
            </a: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blackWhite">
          <a:xfrm>
            <a:off x="2286000" y="5710238"/>
            <a:ext cx="5565775" cy="37623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i="1">
                <a:latin typeface="Arial" charset="0"/>
              </a:rPr>
              <a:t>External references to representation will not compile</a:t>
            </a: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blackWhite">
          <a:xfrm>
            <a:off x="3048000" y="4505325"/>
            <a:ext cx="228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3559" name="AutoShape 9"/>
          <p:cNvCxnSpPr>
            <a:cxnSpLocks noChangeShapeType="1"/>
            <a:stCxn id="105477" idx="0"/>
            <a:endCxn id="23558" idx="3"/>
          </p:cNvCxnSpPr>
          <p:nvPr/>
        </p:nvCxnSpPr>
        <p:spPr bwMode="blackWhite">
          <a:xfrm rot="5400000" flipH="1">
            <a:off x="3608387" y="4249738"/>
            <a:ext cx="1128713" cy="1792288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Full Type Declaration</a:t>
            </a:r>
          </a:p>
        </p:txBody>
      </p:sp>
      <p:sp>
        <p:nvSpPr>
          <p:cNvPr id="29699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May be any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Predefined or user-defined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Including references to imported types</a:t>
            </a:r>
          </a:p>
          <a:p>
            <a:pPr eaLnBrk="1" hangingPunct="1"/>
            <a:r>
              <a:rPr lang="en-US" smtClean="0"/>
              <a:t>Contents of private part are unrestricted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Anything a package specification may contain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Types, subprograms, variables, etc.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438400" y="3886200"/>
            <a:ext cx="2968891" cy="261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package </a:t>
            </a:r>
            <a:r>
              <a:rPr lang="en-US" sz="1400">
                <a:latin typeface="Calibri" pitchFamily="34" charset="0"/>
              </a:rPr>
              <a:t>P </a:t>
            </a:r>
            <a:r>
              <a:rPr lang="en-US" sz="1400" b="1">
                <a:latin typeface="Calibri" pitchFamily="34" charset="0"/>
              </a:rPr>
              <a:t>is</a:t>
            </a:r>
            <a:endParaRPr lang="en-US" sz="1400">
              <a:latin typeface="Calibri" pitchFamily="34" charset="0"/>
            </a:endParaRPr>
          </a:p>
          <a:p>
            <a:pPr marL="228600" lvl="1" eaLnBrk="0" hangingPunct="0">
              <a:spcBef>
                <a:spcPct val="15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type </a:t>
            </a:r>
            <a:r>
              <a:rPr lang="en-US" sz="1400">
                <a:latin typeface="Calibri" pitchFamily="34" charset="0"/>
              </a:rPr>
              <a:t>T </a:t>
            </a:r>
            <a:r>
              <a:rPr lang="en-US" sz="1400" b="1">
                <a:latin typeface="Calibri" pitchFamily="34" charset="0"/>
              </a:rPr>
              <a:t>is private</a:t>
            </a:r>
            <a:r>
              <a:rPr lang="en-US" sz="1400">
                <a:latin typeface="Calibri" pitchFamily="34" charset="0"/>
              </a:rPr>
              <a:t>;</a:t>
            </a:r>
          </a:p>
          <a:p>
            <a:pPr marL="228600" lvl="1" eaLnBrk="0" hangingPunct="0"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>
                <a:latin typeface="Calibri" pitchFamily="34" charset="0"/>
              </a:rPr>
              <a:t>…</a:t>
            </a:r>
          </a:p>
          <a:p>
            <a:pPr eaLnBrk="0" hangingPunct="0"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private</a:t>
            </a:r>
            <a:endParaRPr lang="en-US" sz="1400">
              <a:latin typeface="Calibri" pitchFamily="34" charset="0"/>
            </a:endParaRPr>
          </a:p>
          <a:p>
            <a:pPr marL="228600" lvl="1" eaLnBrk="0" hangingPunct="0">
              <a:spcBef>
                <a:spcPct val="25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solidFill>
                  <a:srgbClr val="0000FF"/>
                </a:solidFill>
                <a:latin typeface="Calibri" pitchFamily="34" charset="0"/>
              </a:rPr>
              <a:t>type </a:t>
            </a:r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List </a:t>
            </a:r>
            <a:r>
              <a:rPr lang="en-US" sz="1400" b="1">
                <a:solidFill>
                  <a:srgbClr val="0000FF"/>
                </a:solidFill>
                <a:latin typeface="Calibri" pitchFamily="34" charset="0"/>
              </a:rPr>
              <a:t>is array</a:t>
            </a:r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 (1.. 10) </a:t>
            </a:r>
            <a:r>
              <a:rPr lang="en-US" sz="1400" b="1">
                <a:solidFill>
                  <a:srgbClr val="0000FF"/>
                </a:solidFill>
                <a:latin typeface="Calibri" pitchFamily="34" charset="0"/>
              </a:rPr>
              <a:t>of </a:t>
            </a:r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Integer;</a:t>
            </a:r>
          </a:p>
          <a:p>
            <a:pPr marL="228600" lvl="1" eaLnBrk="0" hangingPunct="0">
              <a:spcBef>
                <a:spcPct val="25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solidFill>
                  <a:srgbClr val="0000FF"/>
                </a:solidFill>
                <a:latin typeface="Calibri" pitchFamily="34" charset="0"/>
              </a:rPr>
              <a:t>function </a:t>
            </a:r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Initial </a:t>
            </a:r>
            <a:r>
              <a:rPr lang="en-US" sz="1400" b="1">
                <a:solidFill>
                  <a:srgbClr val="0000FF"/>
                </a:solidFill>
                <a:latin typeface="Calibri" pitchFamily="34" charset="0"/>
              </a:rPr>
              <a:t>return </a:t>
            </a:r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List;</a:t>
            </a:r>
          </a:p>
          <a:p>
            <a:pPr marL="228600" lvl="1" eaLnBrk="0" hangingPunct="0">
              <a:lnSpc>
                <a:spcPct val="95000"/>
              </a:lnSpc>
              <a:spcBef>
                <a:spcPct val="25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type </a:t>
            </a:r>
            <a:r>
              <a:rPr lang="en-US" sz="1400">
                <a:latin typeface="Calibri" pitchFamily="34" charset="0"/>
              </a:rPr>
              <a:t>T </a:t>
            </a:r>
            <a:r>
              <a:rPr lang="en-US" sz="1400" b="1">
                <a:latin typeface="Calibri" pitchFamily="34" charset="0"/>
              </a:rPr>
              <a:t>is</a:t>
            </a:r>
            <a:endParaRPr lang="en-US" sz="1400">
              <a:latin typeface="Calibri" pitchFamily="34" charset="0"/>
            </a:endParaRPr>
          </a:p>
          <a:p>
            <a:pPr marL="457200" lvl="2" eaLnBrk="0" hangingPunct="0">
              <a:lnSpc>
                <a:spcPct val="95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record</a:t>
            </a:r>
            <a:endParaRPr lang="en-US" sz="1400">
              <a:latin typeface="Calibri" pitchFamily="34" charset="0"/>
            </a:endParaRPr>
          </a:p>
          <a:p>
            <a:pPr marL="685800" lvl="3" eaLnBrk="0" hangingPunct="0">
              <a:lnSpc>
                <a:spcPct val="95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>
                <a:latin typeface="Calibri" pitchFamily="34" charset="0"/>
              </a:rPr>
              <a:t>A, B : </a:t>
            </a:r>
            <a:r>
              <a:rPr lang="en-US" sz="1400">
                <a:solidFill>
                  <a:srgbClr val="0000FF"/>
                </a:solidFill>
                <a:latin typeface="Calibri" pitchFamily="34" charset="0"/>
              </a:rPr>
              <a:t>List := Initial</a:t>
            </a:r>
            <a:r>
              <a:rPr lang="en-US" sz="1400">
                <a:latin typeface="Calibri" pitchFamily="34" charset="0"/>
              </a:rPr>
              <a:t>;</a:t>
            </a:r>
          </a:p>
          <a:p>
            <a:pPr marL="457200" lvl="2" eaLnBrk="0" hangingPunct="0">
              <a:lnSpc>
                <a:spcPct val="95000"/>
              </a:lnSpc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end record</a:t>
            </a:r>
            <a:r>
              <a:rPr lang="en-US" sz="1400">
                <a:latin typeface="Calibri" pitchFamily="34" charset="0"/>
              </a:rPr>
              <a:t>;</a:t>
            </a:r>
          </a:p>
          <a:p>
            <a:pPr eaLnBrk="0" hangingPunct="0"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400" b="1">
                <a:latin typeface="Calibri" pitchFamily="34" charset="0"/>
              </a:rPr>
              <a:t>end </a:t>
            </a:r>
            <a:r>
              <a:rPr lang="en-US" sz="1400">
                <a:latin typeface="Calibri" pitchFamily="34" charset="0"/>
              </a:rPr>
              <a:t>P;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blackWhite">
          <a:xfrm>
            <a:off x="6629400" y="5332413"/>
            <a:ext cx="974725" cy="5937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/>
              <a:t>Hidden</a:t>
            </a:r>
          </a:p>
          <a:p>
            <a:pPr algn="ctr"/>
            <a:r>
              <a:rPr lang="en-US" sz="1600"/>
              <a:t>Function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blackWhite">
          <a:xfrm>
            <a:off x="6629400" y="4464050"/>
            <a:ext cx="838200" cy="593725"/>
          </a:xfrm>
          <a:prstGeom prst="rect">
            <a:avLst/>
          </a:prstGeom>
          <a:solidFill>
            <a:srgbClr val="FFCC66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/>
              <a:t>Hidden</a:t>
            </a:r>
          </a:p>
          <a:p>
            <a:pPr algn="ctr"/>
            <a:r>
              <a:rPr lang="en-US" sz="1600"/>
              <a:t>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1138</TotalTime>
  <Pages>46</Pages>
  <Words>779</Words>
  <Application>Microsoft Office PowerPoint</Application>
  <PresentationFormat>Letter Paper (8.5x11 in)</PresentationFormat>
  <Paragraphs>256</Paragraphs>
  <Slides>18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1</vt:i4>
      </vt:variant>
    </vt:vector>
  </HeadingPairs>
  <TitlesOfParts>
    <vt:vector size="31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Private Types</vt:lpstr>
      <vt:lpstr>Abstract Data Types</vt:lpstr>
      <vt:lpstr>Implementing Abstract Data Types</vt:lpstr>
      <vt:lpstr>Package Visible &amp; Private Parts</vt:lpstr>
      <vt:lpstr>Declaring Private Types</vt:lpstr>
      <vt:lpstr>Abstract Data Type (ADT) Stack</vt:lpstr>
      <vt:lpstr>Abstract Data Type Stack Body Visibility</vt:lpstr>
      <vt:lpstr>Compile-Time Visibility Protection</vt:lpstr>
      <vt:lpstr>Full Type Declaration</vt:lpstr>
      <vt:lpstr>User’s View Activities</vt:lpstr>
      <vt:lpstr>“Limited” View</vt:lpstr>
      <vt:lpstr>Incorrect Comparison Semantics Example</vt:lpstr>
      <vt:lpstr>Limited Type Declarations</vt:lpstr>
      <vt:lpstr>Approximate Analog In C++</vt:lpstr>
      <vt:lpstr>Limited Parameter Passing Mechanism</vt:lpstr>
      <vt:lpstr>Combing Limited and Private Views</vt:lpstr>
      <vt:lpstr>Summary</vt:lpstr>
      <vt:lpstr>PowerPoint Presentation</vt:lpstr>
      <vt:lpstr>LLNL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403</cp:revision>
  <cp:lastPrinted>2013-07-16T22:01:15Z</cp:lastPrinted>
  <dcterms:created xsi:type="dcterms:W3CDTF">1994-03-23T21:59:42Z</dcterms:created>
  <dcterms:modified xsi:type="dcterms:W3CDTF">2018-04-09T16:58:03Z</dcterms:modified>
</cp:coreProperties>
</file>