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750" r:id="rId1"/>
  </p:sldMasterIdLst>
  <p:notesMasterIdLst>
    <p:notesMasterId r:id="rId27"/>
  </p:notesMasterIdLst>
  <p:handoutMasterIdLst>
    <p:handoutMasterId r:id="rId28"/>
  </p:handoutMasterIdLst>
  <p:sldIdLst>
    <p:sldId id="370" r:id="rId2"/>
    <p:sldId id="354" r:id="rId3"/>
    <p:sldId id="368" r:id="rId4"/>
    <p:sldId id="345" r:id="rId5"/>
    <p:sldId id="371" r:id="rId6"/>
    <p:sldId id="372" r:id="rId7"/>
    <p:sldId id="378" r:id="rId8"/>
    <p:sldId id="358" r:id="rId9"/>
    <p:sldId id="356" r:id="rId10"/>
    <p:sldId id="366" r:id="rId11"/>
    <p:sldId id="375" r:id="rId12"/>
    <p:sldId id="369" r:id="rId13"/>
    <p:sldId id="349" r:id="rId14"/>
    <p:sldId id="373" r:id="rId15"/>
    <p:sldId id="376" r:id="rId16"/>
    <p:sldId id="377" r:id="rId17"/>
    <p:sldId id="348" r:id="rId18"/>
    <p:sldId id="363" r:id="rId19"/>
    <p:sldId id="362" r:id="rId20"/>
    <p:sldId id="361" r:id="rId21"/>
    <p:sldId id="364" r:id="rId22"/>
    <p:sldId id="365" r:id="rId23"/>
    <p:sldId id="379" r:id="rId24"/>
    <p:sldId id="359" r:id="rId25"/>
    <p:sldId id="360" r:id="rId26"/>
  </p:sldIdLst>
  <p:sldSz cx="9144000" cy="6858000" type="letter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6C4DC"/>
    <a:srgbClr val="404040"/>
    <a:srgbClr val="5F6F81"/>
    <a:srgbClr val="E8F0F6"/>
    <a:srgbClr val="FF0000"/>
    <a:srgbClr val="3366FF"/>
    <a:srgbClr val="00990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4" autoAdjust="0"/>
    <p:restoredTop sz="94667" autoAdjust="0"/>
  </p:normalViewPr>
  <p:slideViewPr>
    <p:cSldViewPr>
      <p:cViewPr varScale="1">
        <p:scale>
          <a:sx n="111" d="100"/>
          <a:sy n="111" d="100"/>
        </p:scale>
        <p:origin x="100" y="1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6" d="100"/>
          <a:sy n="116" d="100"/>
        </p:scale>
        <p:origin x="1232" y="76"/>
      </p:cViewPr>
      <p:guideLst>
        <p:guide orient="horz" pos="3128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Line 10"/>
          <p:cNvSpPr>
            <a:spLocks noChangeShapeType="1"/>
          </p:cNvSpPr>
          <p:nvPr/>
        </p:nvSpPr>
        <p:spPr bwMode="auto">
          <a:xfrm>
            <a:off x="271463" y="387350"/>
            <a:ext cx="6232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47" name="Line 16"/>
          <p:cNvSpPr>
            <a:spLocks noChangeShapeType="1"/>
          </p:cNvSpPr>
          <p:nvPr/>
        </p:nvSpPr>
        <p:spPr bwMode="auto">
          <a:xfrm>
            <a:off x="309563" y="9267825"/>
            <a:ext cx="62309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53" name="Rectangle 17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4813" y="66675"/>
            <a:ext cx="59658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r>
              <a:rPr lang="en-US" dirty="0">
                <a:latin typeface="Arial Black" panose="020B0A04020102020204" pitchFamily="34" charset="0"/>
              </a:rPr>
              <a:t>Programming In SPARK: Fundamentals</a:t>
            </a:r>
          </a:p>
        </p:txBody>
      </p:sp>
      <p:sp>
        <p:nvSpPr>
          <p:cNvPr id="65554" name="Rectangle 1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09563" y="9267825"/>
            <a:ext cx="2097087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9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Getting Started with GPS</a:t>
            </a:r>
          </a:p>
        </p:txBody>
      </p:sp>
      <p:sp>
        <p:nvSpPr>
          <p:cNvPr id="65555" name="Rectangle 1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70550" y="9342438"/>
            <a:ext cx="86995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 eaLnBrk="0" hangingPunct="0">
              <a:defRPr sz="900">
                <a:latin typeface="Arial" charset="0"/>
              </a:defRPr>
            </a:lvl1pPr>
          </a:lstStyle>
          <a:p>
            <a:pPr>
              <a:defRPr/>
            </a:pPr>
            <a:fld id="{95022F45-7E8E-4B0F-B59B-67518C4CF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603500" y="9345613"/>
            <a:ext cx="1586196" cy="2365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8834" tIns="48550" rIns="98834" bIns="4855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defTabSz="966788" eaLnBrk="0" hangingPunct="0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Copyright ©</a:t>
            </a:r>
            <a:r>
              <a:rPr lang="en-US" sz="900" dirty="0">
                <a:solidFill>
                  <a:srgbClr val="000000"/>
                </a:solidFill>
              </a:rPr>
              <a:t> </a:t>
            </a:r>
            <a:r>
              <a:rPr lang="en-US" sz="900" dirty="0" smtClean="0">
                <a:solidFill>
                  <a:srgbClr val="000000"/>
                </a:solidFill>
              </a:rPr>
              <a:t>2018 AdaCore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482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r>
              <a:rPr lang="en-US"/>
              <a:t>Ada 95 Programming with GNAT Pro: Fundamentals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r>
              <a:rPr lang="en-US"/>
              <a:t>Getting Started with GPS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30EC261B-BE7E-4502-88FD-138137772B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0504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latin typeface="Times" pitchFamily="18" charset="0"/>
              </a:rPr>
              <a:t>Introduction to GNAT Pro and GPS</a:t>
            </a:r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latin typeface="Times" pitchFamily="18" charset="0"/>
              </a:rPr>
              <a:t>GPS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5A762C0B-0B21-413F-966F-D42543314B28}" type="slidenum">
              <a:rPr lang="en-US" smtClean="0">
                <a:latin typeface="Times" pitchFamily="18" charset="0"/>
              </a:rPr>
              <a:pPr/>
              <a:t>7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286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This slide shows the reorganized views.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35309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latin typeface="Times" pitchFamily="18" charset="0"/>
              </a:rPr>
              <a:t>Ada 95 Programming with GNAT Pro: Fundamentals</a:t>
            </a:r>
          </a:p>
        </p:txBody>
      </p:sp>
      <p:sp>
        <p:nvSpPr>
          <p:cNvPr id="2969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latin typeface="Times" pitchFamily="18" charset="0"/>
              </a:rPr>
              <a:t>Getting Started with GPS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707AC78-9AF3-490F-8AF9-B0A117100C74}" type="slidenum">
              <a:rPr lang="en-US" smtClean="0">
                <a:latin typeface="Times" pitchFamily="18" charset="0"/>
              </a:rPr>
              <a:pPr/>
              <a:t>16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297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“All” means all project files</a:t>
            </a:r>
          </a:p>
        </p:txBody>
      </p:sp>
    </p:spTree>
    <p:extLst>
      <p:ext uri="{BB962C8B-B14F-4D97-AF65-F5344CB8AC3E}">
        <p14:creationId xmlns:p14="http://schemas.microsoft.com/office/powerpoint/2010/main" val="1516704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latin typeface="Times" pitchFamily="18" charset="0"/>
              </a:rPr>
              <a:t>Introduction to GNAT Pro and GPS</a:t>
            </a:r>
          </a:p>
        </p:txBody>
      </p:sp>
      <p:sp>
        <p:nvSpPr>
          <p:cNvPr id="3072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latin typeface="Times" pitchFamily="18" charset="0"/>
              </a:rPr>
              <a:t>Embraer Training Class - March 16-19, 2009</a:t>
            </a:r>
          </a:p>
        </p:txBody>
      </p:sp>
      <p:sp>
        <p:nvSpPr>
          <p:cNvPr id="3072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8A837871-E124-4064-BE1C-0800B623C4A0}" type="slidenum">
              <a:rPr lang="en-US" smtClean="0">
                <a:latin typeface="Times" pitchFamily="18" charset="0"/>
              </a:rPr>
              <a:pPr/>
              <a:t>23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307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18734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6035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200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E64780D0-0546-4242-B013-C06986AF074F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096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380FAD6A-F2F5-4D65-919D-1AEA14727DBD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63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61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DF77F94D-A3A0-4568-89FC-5E8DA696717E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267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6554788"/>
            <a:ext cx="2895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xxxxxxx</a:t>
            </a:r>
            <a:endParaRPr lang="en-US"/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554788"/>
            <a:ext cx="19812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Slide  </a:t>
            </a:r>
            <a:fld id="{B79102B2-28E3-49AA-83D8-8EDE7EA3B52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57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3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7086600" cy="5334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A Quick–Start Guide to </a:t>
            </a:r>
            <a:r>
              <a:rPr lang="en-US" smtClean="0"/>
              <a:t>Using GPS</a:t>
            </a:r>
            <a:endParaRPr lang="en-US" dirty="0" smtClean="0"/>
          </a:p>
        </p:txBody>
      </p:sp>
      <p:sp>
        <p:nvSpPr>
          <p:cNvPr id="10246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7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8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Getting Started with 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GPS</a:t>
            </a:r>
          </a:p>
        </p:txBody>
      </p:sp>
      <p:sp>
        <p:nvSpPr>
          <p:cNvPr id="10250" name="Text Placeholder 1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Chance To Change Build Switches</a:t>
            </a:r>
          </a:p>
        </p:txBody>
      </p:sp>
      <p:sp>
        <p:nvSpPr>
          <p:cNvPr id="16387" name="Content Placeholder 4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May be displayed when build is invoked</a:t>
            </a:r>
          </a:p>
          <a:p>
            <a:r>
              <a:rPr lang="en-US" dirty="0" smtClean="0"/>
              <a:t>Just press OK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743200"/>
            <a:ext cx="7235825" cy="3652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In Source File and Locations View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55" y="1295400"/>
            <a:ext cx="8724084" cy="518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03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Results of Building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Any error lines are displayed against a colored background in the source window</a:t>
            </a:r>
          </a:p>
          <a:p>
            <a:r>
              <a:rPr lang="en-US" smtClean="0"/>
              <a:t>“Locations” window displays error messages</a:t>
            </a:r>
          </a:p>
          <a:p>
            <a:r>
              <a:rPr lang="en-US" smtClean="0"/>
              <a:t>“Messages” window gives tool output results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45" y="3645452"/>
            <a:ext cx="7965056" cy="2538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50" y="2621335"/>
            <a:ext cx="7627156" cy="3656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Using the Locations Window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Can click on a line to go to that source location</a:t>
            </a:r>
            <a:endParaRPr lang="en-US" smtClean="0">
              <a:sym typeface="Wingdings" pitchFamily="2" charset="2"/>
            </a:endParaRPr>
          </a:p>
          <a:p>
            <a:r>
              <a:rPr lang="en-US" smtClean="0">
                <a:sym typeface="Wingdings" pitchFamily="2" charset="2"/>
              </a:rPr>
              <a:t>Click on the “wrench” icon to apply Code Fix</a:t>
            </a:r>
          </a:p>
        </p:txBody>
      </p:sp>
      <p:sp>
        <p:nvSpPr>
          <p:cNvPr id="18437" name="Oval 12"/>
          <p:cNvSpPr>
            <a:spLocks noChangeArrowheads="1"/>
          </p:cNvSpPr>
          <p:nvPr/>
        </p:nvSpPr>
        <p:spPr bwMode="auto">
          <a:xfrm>
            <a:off x="931554" y="4542850"/>
            <a:ext cx="457200" cy="45720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5821" name="Text Box 13"/>
          <p:cNvSpPr txBox="1">
            <a:spLocks noChangeArrowheads="1"/>
          </p:cNvSpPr>
          <p:nvPr/>
        </p:nvSpPr>
        <p:spPr bwMode="auto">
          <a:xfrm>
            <a:off x="2039629" y="5119112"/>
            <a:ext cx="1476375" cy="376238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</a:rPr>
              <a:t>Wrench Icon</a:t>
            </a:r>
          </a:p>
        </p:txBody>
      </p:sp>
      <p:cxnSp>
        <p:nvCxnSpPr>
          <p:cNvPr id="18439" name="AutoShape 14"/>
          <p:cNvCxnSpPr>
            <a:cxnSpLocks noChangeShapeType="1"/>
            <a:stCxn id="375821" idx="1"/>
            <a:endCxn id="18437" idx="5"/>
          </p:cNvCxnSpPr>
          <p:nvPr/>
        </p:nvCxnSpPr>
        <p:spPr bwMode="auto">
          <a:xfrm rot="10800000">
            <a:off x="1322079" y="4933375"/>
            <a:ext cx="717550" cy="37465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of Code Fix via Wrench Icon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087629" cy="3892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otched Right Arrow 5"/>
          <p:cNvSpPr/>
          <p:nvPr/>
        </p:nvSpPr>
        <p:spPr bwMode="auto">
          <a:xfrm rot="19176339" flipH="1">
            <a:off x="1237303" y="1385093"/>
            <a:ext cx="1017588" cy="430213"/>
          </a:xfrm>
          <a:prstGeom prst="notch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Notched Right Arrow 6"/>
          <p:cNvSpPr/>
          <p:nvPr/>
        </p:nvSpPr>
        <p:spPr bwMode="auto">
          <a:xfrm rot="20133592" flipH="1">
            <a:off x="2796368" y="3959037"/>
            <a:ext cx="1063625" cy="487362"/>
          </a:xfrm>
          <a:prstGeom prst="notch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8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Build the Display_Velocities Executable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>
              <a:spcBef>
                <a:spcPts val="4800"/>
              </a:spcBef>
            </a:pPr>
            <a:r>
              <a:rPr lang="en-US" dirty="0" smtClean="0"/>
              <a:t>Press F4 (for first main in list)</a:t>
            </a:r>
          </a:p>
          <a:p>
            <a:pPr>
              <a:spcBef>
                <a:spcPts val="4800"/>
              </a:spcBef>
            </a:pPr>
            <a:r>
              <a:rPr lang="en-US" dirty="0" smtClean="0"/>
              <a:t>Or use “Build Main” icon</a:t>
            </a:r>
          </a:p>
          <a:p>
            <a:pPr>
              <a:spcBef>
                <a:spcPts val="4800"/>
              </a:spcBef>
            </a:pPr>
            <a:r>
              <a:rPr lang="en-US" dirty="0" smtClean="0"/>
              <a:t>Or click </a:t>
            </a:r>
            <a:r>
              <a:rPr lang="en-US" i="1" dirty="0" err="1" smtClean="0">
                <a:solidFill>
                  <a:srgbClr val="0000CC"/>
                </a:solidFill>
              </a:rPr>
              <a:t>Build</a:t>
            </a:r>
            <a:r>
              <a:rPr lang="en-US" dirty="0" err="1" smtClean="0">
                <a:solidFill>
                  <a:srgbClr val="0000CC"/>
                </a:solidFill>
                <a:sym typeface="Wingdings" pitchFamily="2" charset="2"/>
              </a:rPr>
              <a:t></a:t>
            </a:r>
            <a:r>
              <a:rPr lang="en-US" i="1" dirty="0" err="1" smtClean="0">
                <a:solidFill>
                  <a:srgbClr val="0000CC"/>
                </a:solidFill>
                <a:sym typeface="Wingdings" pitchFamily="2" charset="2"/>
              </a:rPr>
              <a:t>Project</a:t>
            </a:r>
            <a:r>
              <a:rPr lang="en-US" dirty="0" err="1" smtClean="0">
                <a:solidFill>
                  <a:srgbClr val="0000CC"/>
                </a:solidFill>
                <a:sym typeface="Wingdings" pitchFamily="2" charset="2"/>
              </a:rPr>
              <a:t>d</a:t>
            </a:r>
            <a:r>
              <a:rPr lang="en-US" dirty="0" err="1" smtClean="0">
                <a:solidFill>
                  <a:srgbClr val="0000CC"/>
                </a:solidFill>
              </a:rPr>
              <a:t>isplay_velocities.adb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773" y="1651379"/>
            <a:ext cx="3775587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Notched Right Arrow 6"/>
          <p:cNvSpPr/>
          <p:nvPr/>
        </p:nvSpPr>
        <p:spPr bwMode="auto">
          <a:xfrm rot="19176339" flipH="1">
            <a:off x="6886632" y="1629748"/>
            <a:ext cx="1017588" cy="430213"/>
          </a:xfrm>
          <a:prstGeom prst="notch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574" y="3530105"/>
            <a:ext cx="5646852" cy="3061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otched Right Arrow 5"/>
          <p:cNvSpPr/>
          <p:nvPr/>
        </p:nvSpPr>
        <p:spPr bwMode="auto">
          <a:xfrm rot="18244636" flipH="1">
            <a:off x="6597404" y="4222043"/>
            <a:ext cx="1063625" cy="487362"/>
          </a:xfrm>
          <a:prstGeom prst="notch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41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Successful Build with Warnings (Ignore)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9" y="1143000"/>
            <a:ext cx="7008813" cy="528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290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Running the Program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Click </a:t>
            </a:r>
            <a:r>
              <a:rPr lang="en-US" i="1" dirty="0" smtClean="0">
                <a:solidFill>
                  <a:srgbClr val="0000CC"/>
                </a:solidFill>
                <a:sym typeface="Wingdings" pitchFamily="2" charset="2"/>
              </a:rPr>
              <a:t>Build  Run  </a:t>
            </a:r>
            <a:r>
              <a:rPr lang="en-US" i="1" dirty="0" err="1" smtClean="0">
                <a:solidFill>
                  <a:srgbClr val="0000CC"/>
                </a:solidFill>
                <a:sym typeface="Wingdings" pitchFamily="2" charset="2"/>
              </a:rPr>
              <a:t>display_velocities</a:t>
            </a:r>
            <a:endParaRPr lang="en-US" i="1" dirty="0" smtClean="0">
              <a:solidFill>
                <a:srgbClr val="0000CC"/>
              </a:solidFill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Leave “Use external terminal” unchecked</a:t>
            </a:r>
          </a:p>
          <a:p>
            <a:r>
              <a:rPr lang="en-US" dirty="0" smtClean="0">
                <a:sym typeface="Wingdings" pitchFamily="2" charset="2"/>
              </a:rPr>
              <a:t>Press Execute</a:t>
            </a:r>
            <a:endParaRPr lang="en-US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124200"/>
            <a:ext cx="7772400" cy="3394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The (Internal) Run Window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71750"/>
            <a:ext cx="8310299" cy="200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49" y="1361992"/>
            <a:ext cx="8824913" cy="140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Building When Multiple Mains Are Defined</a:t>
            </a:r>
          </a:p>
        </p:txBody>
      </p:sp>
      <p:sp>
        <p:nvSpPr>
          <p:cNvPr id="21509" name="Left Arrow 6"/>
          <p:cNvSpPr>
            <a:spLocks noChangeArrowheads="1"/>
          </p:cNvSpPr>
          <p:nvPr/>
        </p:nvSpPr>
        <p:spPr bwMode="auto">
          <a:xfrm rot="-2803305">
            <a:off x="658940" y="1308333"/>
            <a:ext cx="757237" cy="323850"/>
          </a:xfrm>
          <a:prstGeom prst="leftArrow">
            <a:avLst>
              <a:gd name="adj1" fmla="val 50000"/>
              <a:gd name="adj2" fmla="val 50110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37558" y="914254"/>
            <a:ext cx="1173719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Right-Click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005" y="3190163"/>
            <a:ext cx="5901186" cy="3439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Projects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Underlying concept for program development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Directories to use for source files, object files, executables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Switch settings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Identification of main program(s)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File naming conventions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And much more...</a:t>
            </a:r>
          </a:p>
          <a:p>
            <a:r>
              <a:rPr lang="en-US" dirty="0" smtClean="0"/>
              <a:t>Used on command line and GPS</a:t>
            </a:r>
          </a:p>
          <a:p>
            <a:r>
              <a:rPr lang="en-US" dirty="0" smtClean="0"/>
              <a:t>Control GPS sessions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You can define your own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GPS can provide one by default for temporary situations</a:t>
            </a:r>
          </a:p>
          <a:p>
            <a:r>
              <a:rPr lang="en-US" dirty="0" smtClean="0"/>
              <a:t>We provide a project file in the “dev” subdirectory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Running When Multiple Mains Are Defined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400"/>
            <a:ext cx="8284165" cy="2655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eft Arrow 6"/>
          <p:cNvSpPr>
            <a:spLocks noChangeArrowheads="1"/>
          </p:cNvSpPr>
          <p:nvPr/>
        </p:nvSpPr>
        <p:spPr bwMode="auto">
          <a:xfrm rot="-2803305">
            <a:off x="1451510" y="2506071"/>
            <a:ext cx="757237" cy="323850"/>
          </a:xfrm>
          <a:prstGeom prst="leftArrow">
            <a:avLst>
              <a:gd name="adj1" fmla="val 50000"/>
              <a:gd name="adj2" fmla="val 50110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30128" y="2111992"/>
            <a:ext cx="1173719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Right-Click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76400"/>
            <a:ext cx="3632200" cy="292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How to Create a New File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Click </a:t>
            </a:r>
            <a:r>
              <a:rPr lang="en-US" dirty="0" smtClean="0">
                <a:solidFill>
                  <a:srgbClr val="0070C0"/>
                </a:solidFill>
              </a:rPr>
              <a:t>File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 </a:t>
            </a:r>
            <a:r>
              <a:rPr lang="en-US" dirty="0" smtClean="0">
                <a:solidFill>
                  <a:srgbClr val="0070C0"/>
                </a:solidFill>
              </a:rPr>
              <a:t>New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or use the toolbar icon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marL="457200" lvl="1" indent="0">
              <a:buFontTx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Enter (some of) the source for the compilation unit</a:t>
            </a:r>
          </a:p>
          <a:p>
            <a:pPr>
              <a:defRPr/>
            </a:pPr>
            <a:r>
              <a:rPr lang="en-US" dirty="0" smtClean="0"/>
              <a:t>Save the file (control-s or </a:t>
            </a:r>
            <a:r>
              <a:rPr lang="en-US" dirty="0" smtClean="0">
                <a:solidFill>
                  <a:srgbClr val="0070C0"/>
                </a:solidFill>
              </a:rPr>
              <a:t>File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  </a:t>
            </a:r>
            <a:r>
              <a:rPr lang="en-US" dirty="0" smtClean="0">
                <a:solidFill>
                  <a:srgbClr val="0070C0"/>
                </a:solidFill>
              </a:rPr>
              <a:t>Save</a:t>
            </a:r>
            <a:r>
              <a:rPr lang="en-US" dirty="0" smtClean="0"/>
              <a:t> or toolbar)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Accept the file name GPS suggests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sure of the target directory!</a:t>
            </a:r>
          </a:p>
        </p:txBody>
      </p:sp>
      <p:sp>
        <p:nvSpPr>
          <p:cNvPr id="6" name="Notched Right Arrow 5"/>
          <p:cNvSpPr/>
          <p:nvPr/>
        </p:nvSpPr>
        <p:spPr bwMode="auto">
          <a:xfrm rot="759812">
            <a:off x="1523692" y="1939253"/>
            <a:ext cx="914400" cy="228600"/>
          </a:xfrm>
          <a:prstGeom prst="notch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Notched Right Arrow 6"/>
          <p:cNvSpPr/>
          <p:nvPr/>
        </p:nvSpPr>
        <p:spPr bwMode="auto">
          <a:xfrm rot="20404904">
            <a:off x="1587192" y="2631403"/>
            <a:ext cx="914400" cy="228600"/>
          </a:xfrm>
          <a:prstGeom prst="notch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Viewing All Sources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27" y="1066800"/>
            <a:ext cx="7913158" cy="5245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Help with GPS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447800"/>
            <a:ext cx="5849148" cy="4615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917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About GPS Help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Information on GPS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Welcome (gets you to the Tutorial and the Users Guide)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Contents (which includes links to your reference manuals for GNAT, GDB </a:t>
            </a:r>
            <a:r>
              <a:rPr lang="en-US" smtClean="0"/>
              <a:t>and GCC, etc.)</a:t>
            </a:r>
            <a:endParaRPr lang="en-US" dirty="0" smtClean="0"/>
          </a:p>
          <a:p>
            <a:r>
              <a:rPr lang="en-US" dirty="0" smtClean="0"/>
              <a:t>Information on other tools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GNAT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GNU tools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GNAT Runtime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Python Extensions</a:t>
            </a:r>
          </a:p>
          <a:p>
            <a:r>
              <a:rPr lang="en-US" dirty="0" smtClean="0"/>
              <a:t>Note that all gnat pro tools have a command-line argument “--help”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626" name="Rectangle 2"/>
          <p:cNvSpPr>
            <a:spLocks noChangeArrowheads="1"/>
          </p:cNvSpPr>
          <p:nvPr/>
        </p:nvSpPr>
        <p:spPr bwMode="auto">
          <a:xfrm>
            <a:off x="457200" y="1066800"/>
            <a:ext cx="8686800" cy="5334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6627" name="Title 6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User Guides and Examples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85800"/>
            <a:ext cx="4876800" cy="5892800"/>
          </a:xfrm>
          <a:prstGeom prst="rect">
            <a:avLst/>
          </a:prstGeom>
          <a:noFill/>
          <a:ln w="1270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  <a:headEnd/>
            <a:tailEnd/>
          </a:ln>
          <a:effectLst/>
        </p:spPr>
      </p:pic>
      <p:sp>
        <p:nvSpPr>
          <p:cNvPr id="26629" name="Rounded Rectangle 8"/>
          <p:cNvSpPr>
            <a:spLocks noChangeArrowheads="1"/>
          </p:cNvSpPr>
          <p:nvPr/>
        </p:nvSpPr>
        <p:spPr bwMode="auto">
          <a:xfrm>
            <a:off x="1219200" y="3276600"/>
            <a:ext cx="1828800" cy="1981200"/>
          </a:xfrm>
          <a:prstGeom prst="roundRect">
            <a:avLst>
              <a:gd name="adj" fmla="val 16667"/>
            </a:avLst>
          </a:prstGeom>
          <a:solidFill>
            <a:schemeClr val="accent1">
              <a:alpha val="1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6630" name="Rounded Rectangle 9"/>
          <p:cNvSpPr>
            <a:spLocks noChangeArrowheads="1"/>
          </p:cNvSpPr>
          <p:nvPr/>
        </p:nvSpPr>
        <p:spPr bwMode="auto">
          <a:xfrm>
            <a:off x="1219200" y="5257800"/>
            <a:ext cx="1828800" cy="1143000"/>
          </a:xfrm>
          <a:prstGeom prst="roundRect">
            <a:avLst>
              <a:gd name="adj" fmla="val 16667"/>
            </a:avLst>
          </a:prstGeom>
          <a:solidFill>
            <a:srgbClr val="FFC000">
              <a:alpha val="1686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" name="Left Arrow 10"/>
          <p:cNvSpPr/>
          <p:nvPr/>
        </p:nvSpPr>
        <p:spPr bwMode="auto">
          <a:xfrm>
            <a:off x="3429000" y="3810000"/>
            <a:ext cx="1905000" cy="733425"/>
          </a:xfrm>
          <a:prstGeom prst="leftArrow">
            <a:avLst/>
          </a:prstGeom>
          <a:solidFill>
            <a:schemeClr val="accent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889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Documentation</a:t>
            </a:r>
          </a:p>
        </p:txBody>
      </p:sp>
      <p:sp>
        <p:nvSpPr>
          <p:cNvPr id="12" name="Left Arrow 11"/>
          <p:cNvSpPr/>
          <p:nvPr/>
        </p:nvSpPr>
        <p:spPr bwMode="auto">
          <a:xfrm>
            <a:off x="3429000" y="5362575"/>
            <a:ext cx="2287588" cy="733425"/>
          </a:xfrm>
          <a:prstGeom prst="leftArrow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889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Working 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Starting GPS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From the desktop: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Double-click on the “project gpr” file icon in a file browser</a:t>
            </a:r>
          </a:p>
          <a:p>
            <a:pPr lvl="1">
              <a:spcAft>
                <a:spcPct val="0"/>
              </a:spcAft>
            </a:pPr>
            <a:endParaRPr lang="en-US" smtClean="0"/>
          </a:p>
          <a:p>
            <a:pPr lvl="1">
              <a:spcAft>
                <a:spcPct val="0"/>
              </a:spcAft>
            </a:pPr>
            <a:endParaRPr lang="en-US" smtClean="0"/>
          </a:p>
          <a:p>
            <a:pPr lvl="1">
              <a:spcAft>
                <a:spcPct val="0"/>
              </a:spcAft>
            </a:pPr>
            <a:endParaRPr lang="en-US" smtClean="0"/>
          </a:p>
          <a:p>
            <a:pPr lvl="1">
              <a:spcAft>
                <a:spcPct val="0"/>
              </a:spcAft>
            </a:pPr>
            <a:endParaRPr lang="en-US" smtClean="0"/>
          </a:p>
          <a:p>
            <a:pPr lvl="1">
              <a:spcAft>
                <a:spcPct val="0"/>
              </a:spcAft>
            </a:pPr>
            <a:endParaRPr lang="en-US" smtClean="0"/>
          </a:p>
          <a:p>
            <a:pPr lvl="1">
              <a:spcAft>
                <a:spcPct val="0"/>
              </a:spcAft>
              <a:buFontTx/>
              <a:buNone/>
            </a:pPr>
            <a:endParaRPr lang="en-US" smtClean="0"/>
          </a:p>
          <a:p>
            <a:pPr lvl="1">
              <a:spcAft>
                <a:spcPct val="0"/>
              </a:spcAft>
              <a:buFontTx/>
              <a:buNone/>
            </a:pPr>
            <a:endParaRPr lang="en-US" smtClean="0"/>
          </a:p>
          <a:p>
            <a:pPr lvl="1">
              <a:spcAft>
                <a:spcPct val="0"/>
              </a:spcAft>
            </a:pPr>
            <a:endParaRPr lang="en-US" smtClean="0"/>
          </a:p>
          <a:p>
            <a:pPr lvl="1">
              <a:spcAft>
                <a:spcPct val="0"/>
              </a:spcAft>
            </a:pPr>
            <a:r>
              <a:rPr lang="en-US" smtClean="0"/>
              <a:t>Or start GPS and use the Welcome Screen to select project</a:t>
            </a:r>
          </a:p>
          <a:p>
            <a:r>
              <a:rPr lang="en-US" smtClean="0"/>
              <a:t>From the command line: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Change (“cd”) to the directory containing the project file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Enter “gps” on the command line</a:t>
            </a:r>
          </a:p>
        </p:txBody>
      </p:sp>
      <p:grpSp>
        <p:nvGrpSpPr>
          <p:cNvPr id="12292" name="Group 7"/>
          <p:cNvGrpSpPr>
            <a:grpSpLocks/>
          </p:cNvGrpSpPr>
          <p:nvPr/>
        </p:nvGrpSpPr>
        <p:grpSpPr bwMode="auto">
          <a:xfrm>
            <a:off x="2187575" y="2286000"/>
            <a:ext cx="3654425" cy="2122488"/>
            <a:chOff x="2187869" y="2438400"/>
            <a:chExt cx="3654131" cy="2122116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72031" y="2438400"/>
              <a:ext cx="2869969" cy="21221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Notched Right Arrow 6"/>
            <p:cNvSpPr/>
            <p:nvPr/>
          </p:nvSpPr>
          <p:spPr bwMode="auto">
            <a:xfrm rot="759812">
              <a:off x="2187869" y="3384384"/>
              <a:ext cx="914326" cy="512673"/>
            </a:xfrm>
            <a:prstGeom prst="notchedRightArrow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The GPS Welcome Screen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Choose </a:t>
            </a:r>
            <a:r>
              <a:rPr lang="en-US" i="1" smtClean="0">
                <a:solidFill>
                  <a:srgbClr val="0000CC"/>
                </a:solidFill>
              </a:rPr>
              <a:t>Open existing project: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Click </a:t>
            </a:r>
            <a:r>
              <a:rPr lang="en-US" i="1" smtClean="0">
                <a:solidFill>
                  <a:srgbClr val="0000CC"/>
                </a:solidFill>
              </a:rPr>
              <a:t>Browse</a:t>
            </a:r>
            <a:r>
              <a:rPr lang="en-US" smtClean="0"/>
              <a:t> and go to your “dev” directory if the correct directory is not already indicated, or enter it directly</a:t>
            </a:r>
          </a:p>
          <a:p>
            <a:r>
              <a:rPr lang="en-US" smtClean="0"/>
              <a:t>Click </a:t>
            </a:r>
            <a:r>
              <a:rPr lang="en-US" i="1" smtClean="0">
                <a:solidFill>
                  <a:srgbClr val="0000CC"/>
                </a:solidFill>
              </a:rPr>
              <a:t>OK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90800"/>
            <a:ext cx="5867400" cy="3695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35" y="47625"/>
            <a:ext cx="8726130" cy="676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293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35" y="47625"/>
            <a:ext cx="8726130" cy="676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5"/>
          <p:cNvSpPr>
            <a:spLocks noChangeArrowheads="1"/>
          </p:cNvSpPr>
          <p:nvPr/>
        </p:nvSpPr>
        <p:spPr bwMode="blackWhite">
          <a:xfrm>
            <a:off x="4395720" y="258917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schemeClr val="tx2">
                    <a:lumMod val="75000"/>
                    <a:lumOff val="25000"/>
                  </a:schemeClr>
                </a:solidFill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blackWhite">
          <a:xfrm>
            <a:off x="4419600" y="514813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schemeClr val="tx2">
                    <a:lumMod val="75000"/>
                    <a:lumOff val="25000"/>
                  </a:schemeClr>
                </a:solidFill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6" name="AutoShape 20"/>
          <p:cNvCxnSpPr>
            <a:cxnSpLocks noChangeShapeType="1"/>
            <a:stCxn id="7" idx="1"/>
            <a:endCxn id="5" idx="3"/>
          </p:cNvCxnSpPr>
          <p:nvPr/>
        </p:nvCxnSpPr>
        <p:spPr bwMode="blackWhite">
          <a:xfrm rot="10800000">
            <a:off x="4572000" y="591014"/>
            <a:ext cx="720726" cy="109537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7" name="Text Box 10"/>
          <p:cNvSpPr txBox="1">
            <a:spLocks noChangeArrowheads="1"/>
          </p:cNvSpPr>
          <p:nvPr/>
        </p:nvSpPr>
        <p:spPr bwMode="blackWhite">
          <a:xfrm>
            <a:off x="5292726" y="531481"/>
            <a:ext cx="935038" cy="338137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 charset="0"/>
              </a:rPr>
              <a:t>Tool Bar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blackWhite">
          <a:xfrm>
            <a:off x="889254" y="2755090"/>
            <a:ext cx="1574292" cy="1077218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Project, Outline, and Scenario Views</a:t>
            </a:r>
            <a:endParaRPr lang="en-US" sz="1600" dirty="0">
              <a:latin typeface="Arial" charset="0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blackWhite">
          <a:xfrm>
            <a:off x="2286000" y="1371600"/>
            <a:ext cx="1206500" cy="338137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 charset="0"/>
              </a:rPr>
              <a:t>Workspace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blackWhite">
          <a:xfrm>
            <a:off x="5496470" y="5974142"/>
            <a:ext cx="2557462" cy="338137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 charset="0"/>
              </a:rPr>
              <a:t>Messages, Locations, etc.</a:t>
            </a:r>
          </a:p>
        </p:txBody>
      </p:sp>
      <p:cxnSp>
        <p:nvCxnSpPr>
          <p:cNvPr id="12" name="AutoShape 19"/>
          <p:cNvCxnSpPr>
            <a:cxnSpLocks noChangeShapeType="1"/>
            <a:stCxn id="11" idx="1"/>
            <a:endCxn id="4" idx="3"/>
          </p:cNvCxnSpPr>
          <p:nvPr/>
        </p:nvCxnSpPr>
        <p:spPr bwMode="blackWhite">
          <a:xfrm rot="10800000" flipV="1">
            <a:off x="4548120" y="258917"/>
            <a:ext cx="744606" cy="76200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1" name="Text Box 9"/>
          <p:cNvSpPr txBox="1">
            <a:spLocks noChangeArrowheads="1"/>
          </p:cNvSpPr>
          <p:nvPr/>
        </p:nvSpPr>
        <p:spPr bwMode="blackWhite">
          <a:xfrm>
            <a:off x="5292726" y="89848"/>
            <a:ext cx="1074737" cy="338138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 charset="0"/>
              </a:rPr>
              <a:t>Menu Bar</a:t>
            </a:r>
          </a:p>
        </p:txBody>
      </p:sp>
    </p:spTree>
    <p:extLst>
      <p:ext uri="{BB962C8B-B14F-4D97-AF65-F5344CB8AC3E}">
        <p14:creationId xmlns:p14="http://schemas.microsoft.com/office/powerpoint/2010/main" val="107400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180" y="689959"/>
            <a:ext cx="7005637" cy="5633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15"/>
          <p:cNvSpPr>
            <a:spLocks noChangeArrowheads="1"/>
          </p:cNvSpPr>
          <p:nvPr/>
        </p:nvSpPr>
        <p:spPr bwMode="blackWhite">
          <a:xfrm>
            <a:off x="3610497" y="3537212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schemeClr val="tx2">
                    <a:lumMod val="75000"/>
                    <a:lumOff val="25000"/>
                  </a:schemeClr>
                </a:solidFill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blackWhite">
          <a:xfrm>
            <a:off x="2237096" y="365760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6" name="AutoShape 20"/>
          <p:cNvCxnSpPr>
            <a:cxnSpLocks noChangeShapeType="1"/>
            <a:stCxn id="7" idx="3"/>
            <a:endCxn id="5" idx="2"/>
          </p:cNvCxnSpPr>
          <p:nvPr/>
        </p:nvCxnSpPr>
        <p:spPr bwMode="blackWhite">
          <a:xfrm flipV="1">
            <a:off x="1812878" y="3810000"/>
            <a:ext cx="500418" cy="1164387"/>
          </a:xfrm>
          <a:prstGeom prst="curvedConnector2">
            <a:avLst/>
          </a:pr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7" name="Text Box 10"/>
          <p:cNvSpPr txBox="1">
            <a:spLocks noChangeArrowheads="1"/>
          </p:cNvSpPr>
          <p:nvPr/>
        </p:nvSpPr>
        <p:spPr bwMode="blackWhite">
          <a:xfrm>
            <a:off x="461225" y="4651221"/>
            <a:ext cx="1351653" cy="646331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b="1" dirty="0" smtClean="0">
                <a:latin typeface="Arial" charset="0"/>
              </a:rPr>
              <a:t>Expansion</a:t>
            </a:r>
          </a:p>
          <a:p>
            <a:pPr algn="ctr" eaLnBrk="0" hangingPunct="0">
              <a:defRPr/>
            </a:pPr>
            <a:r>
              <a:rPr lang="en-US" b="1" dirty="0" smtClean="0">
                <a:latin typeface="Arial" charset="0"/>
              </a:rPr>
              <a:t>Controls</a:t>
            </a:r>
            <a:endParaRPr lang="en-US" b="1" dirty="0">
              <a:latin typeface="Arial" charset="0"/>
            </a:endParaRPr>
          </a:p>
        </p:txBody>
      </p:sp>
      <p:cxnSp>
        <p:nvCxnSpPr>
          <p:cNvPr id="12" name="AutoShape 19"/>
          <p:cNvCxnSpPr>
            <a:cxnSpLocks noChangeShapeType="1"/>
            <a:stCxn id="11" idx="1"/>
            <a:endCxn id="4" idx="3"/>
          </p:cNvCxnSpPr>
          <p:nvPr/>
        </p:nvCxnSpPr>
        <p:spPr bwMode="blackWhite">
          <a:xfrm rot="10800000" flipV="1">
            <a:off x="3762898" y="3552808"/>
            <a:ext cx="529207" cy="60603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1" name="Text Box 9"/>
          <p:cNvSpPr txBox="1">
            <a:spLocks noChangeArrowheads="1"/>
          </p:cNvSpPr>
          <p:nvPr/>
        </p:nvSpPr>
        <p:spPr bwMode="blackWhite">
          <a:xfrm>
            <a:off x="4292104" y="3368143"/>
            <a:ext cx="1505540" cy="3693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b="1" dirty="0" smtClean="0">
                <a:latin typeface="Arial" charset="0"/>
              </a:rPr>
              <a:t>Project Icon</a:t>
            </a:r>
            <a:endParaRPr lang="en-US" b="1" dirty="0">
              <a:latin typeface="Arial" charset="0"/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blackWhite">
          <a:xfrm>
            <a:off x="2542976" y="4155927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20" name="AutoShape 20"/>
          <p:cNvCxnSpPr>
            <a:cxnSpLocks noChangeShapeType="1"/>
            <a:stCxn id="7" idx="3"/>
            <a:endCxn id="19" idx="1"/>
          </p:cNvCxnSpPr>
          <p:nvPr/>
        </p:nvCxnSpPr>
        <p:spPr bwMode="blackWhite">
          <a:xfrm flipV="1">
            <a:off x="1812878" y="4232127"/>
            <a:ext cx="730098" cy="742260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1" name="Rectangle 16"/>
          <p:cNvSpPr>
            <a:spLocks noChangeArrowheads="1"/>
          </p:cNvSpPr>
          <p:nvPr/>
        </p:nvSpPr>
        <p:spPr bwMode="blackWhite">
          <a:xfrm>
            <a:off x="2722172" y="4575021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22" name="AutoShape 20"/>
          <p:cNvCxnSpPr>
            <a:cxnSpLocks noChangeShapeType="1"/>
            <a:stCxn id="7" idx="3"/>
            <a:endCxn id="21" idx="1"/>
          </p:cNvCxnSpPr>
          <p:nvPr/>
        </p:nvCxnSpPr>
        <p:spPr bwMode="blackWhite">
          <a:xfrm flipV="1">
            <a:off x="1812878" y="4651221"/>
            <a:ext cx="909294" cy="323166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4" name="Rectangle 16"/>
          <p:cNvSpPr>
            <a:spLocks noChangeArrowheads="1"/>
          </p:cNvSpPr>
          <p:nvPr/>
        </p:nvSpPr>
        <p:spPr bwMode="blackWhite">
          <a:xfrm>
            <a:off x="2728360" y="510540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25" name="AutoShape 20"/>
          <p:cNvCxnSpPr>
            <a:cxnSpLocks noChangeShapeType="1"/>
            <a:stCxn id="7" idx="3"/>
            <a:endCxn id="24" idx="1"/>
          </p:cNvCxnSpPr>
          <p:nvPr/>
        </p:nvCxnSpPr>
        <p:spPr bwMode="blackWhite">
          <a:xfrm>
            <a:off x="1812878" y="4974387"/>
            <a:ext cx="915482" cy="207213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36" name="Rectangle 15"/>
          <p:cNvSpPr>
            <a:spLocks noChangeArrowheads="1"/>
          </p:cNvSpPr>
          <p:nvPr/>
        </p:nvSpPr>
        <p:spPr bwMode="blackWhite">
          <a:xfrm>
            <a:off x="3581400" y="4066937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schemeClr val="tx2">
                    <a:lumMod val="75000"/>
                    <a:lumOff val="25000"/>
                  </a:schemeClr>
                </a:solidFill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37" name="AutoShape 19"/>
          <p:cNvCxnSpPr>
            <a:cxnSpLocks noChangeShapeType="1"/>
            <a:stCxn id="38" idx="1"/>
            <a:endCxn id="36" idx="3"/>
          </p:cNvCxnSpPr>
          <p:nvPr/>
        </p:nvCxnSpPr>
        <p:spPr bwMode="blackWhite">
          <a:xfrm rot="10800000" flipV="1">
            <a:off x="3733800" y="4082533"/>
            <a:ext cx="606154" cy="60603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38" name="Text Box 9"/>
          <p:cNvSpPr txBox="1">
            <a:spLocks noChangeArrowheads="1"/>
          </p:cNvSpPr>
          <p:nvPr/>
        </p:nvSpPr>
        <p:spPr bwMode="blackWhite">
          <a:xfrm>
            <a:off x="4339954" y="3897868"/>
            <a:ext cx="1351652" cy="3693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b="1" dirty="0" smtClean="0">
                <a:latin typeface="Arial" charset="0"/>
              </a:rPr>
              <a:t>Source Dir</a:t>
            </a:r>
            <a:endParaRPr lang="en-US" b="1" dirty="0">
              <a:latin typeface="Arial" charset="0"/>
            </a:endParaRPr>
          </a:p>
        </p:txBody>
      </p:sp>
      <p:sp>
        <p:nvSpPr>
          <p:cNvPr id="39" name="Rectangle 15"/>
          <p:cNvSpPr>
            <a:spLocks noChangeArrowheads="1"/>
          </p:cNvSpPr>
          <p:nvPr/>
        </p:nvSpPr>
        <p:spPr bwMode="blackWhite">
          <a:xfrm>
            <a:off x="3985794" y="5667137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schemeClr val="tx2">
                    <a:lumMod val="75000"/>
                    <a:lumOff val="25000"/>
                  </a:schemeClr>
                </a:solidFill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40" name="AutoShape 19"/>
          <p:cNvCxnSpPr>
            <a:cxnSpLocks noChangeShapeType="1"/>
            <a:stCxn id="41" idx="1"/>
            <a:endCxn id="39" idx="3"/>
          </p:cNvCxnSpPr>
          <p:nvPr/>
        </p:nvCxnSpPr>
        <p:spPr bwMode="blackWhite">
          <a:xfrm rot="10800000">
            <a:off x="4138194" y="5743337"/>
            <a:ext cx="510006" cy="12700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41" name="Text Box 9"/>
          <p:cNvSpPr txBox="1">
            <a:spLocks noChangeArrowheads="1"/>
          </p:cNvSpPr>
          <p:nvPr/>
        </p:nvSpPr>
        <p:spPr bwMode="blackWhite">
          <a:xfrm>
            <a:off x="4648200" y="5558671"/>
            <a:ext cx="1890261" cy="3693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b="1" dirty="0" smtClean="0">
                <a:latin typeface="Arial" charset="0"/>
              </a:rPr>
              <a:t>Objects/Exe Dir</a:t>
            </a:r>
            <a:endParaRPr lang="en-US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82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7" y="169426"/>
            <a:ext cx="8963827" cy="6519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 Box 11"/>
          <p:cNvSpPr txBox="1">
            <a:spLocks noChangeArrowheads="1"/>
          </p:cNvSpPr>
          <p:nvPr/>
        </p:nvSpPr>
        <p:spPr bwMode="blackWhite">
          <a:xfrm>
            <a:off x="533400" y="2890305"/>
            <a:ext cx="1574292" cy="338554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Project View</a:t>
            </a:r>
            <a:endParaRPr lang="en-US" sz="1600" dirty="0">
              <a:latin typeface="Arial" charset="0"/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blackWhite">
          <a:xfrm>
            <a:off x="4292820" y="2586021"/>
            <a:ext cx="1206500" cy="338137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 charset="0"/>
              </a:rPr>
              <a:t>Workspace</a:t>
            </a: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blackWhite">
          <a:xfrm>
            <a:off x="7086600" y="2924158"/>
            <a:ext cx="1574292" cy="338554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Outline View</a:t>
            </a:r>
            <a:endParaRPr lang="en-US" sz="1600" dirty="0">
              <a:latin typeface="Arial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blackWhite">
          <a:xfrm>
            <a:off x="1320546" y="6096000"/>
            <a:ext cx="1574292" cy="338554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Scenario View</a:t>
            </a:r>
            <a:endParaRPr lang="en-US" sz="1600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Build the Display_Velocities Executable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>
              <a:spcBef>
                <a:spcPts val="4800"/>
              </a:spcBef>
            </a:pPr>
            <a:r>
              <a:rPr lang="en-US" dirty="0" smtClean="0"/>
              <a:t>Press F4 (for first main in list)</a:t>
            </a:r>
          </a:p>
          <a:p>
            <a:pPr>
              <a:spcBef>
                <a:spcPts val="4800"/>
              </a:spcBef>
            </a:pPr>
            <a:r>
              <a:rPr lang="en-US" dirty="0" smtClean="0"/>
              <a:t>Or use “Build Main” icon</a:t>
            </a:r>
          </a:p>
          <a:p>
            <a:pPr>
              <a:spcBef>
                <a:spcPts val="4800"/>
              </a:spcBef>
            </a:pPr>
            <a:r>
              <a:rPr lang="en-US" dirty="0" smtClean="0"/>
              <a:t>Or click </a:t>
            </a:r>
            <a:r>
              <a:rPr lang="en-US" i="1" dirty="0" err="1" smtClean="0">
                <a:solidFill>
                  <a:srgbClr val="0000CC"/>
                </a:solidFill>
              </a:rPr>
              <a:t>Build</a:t>
            </a:r>
            <a:r>
              <a:rPr lang="en-US" dirty="0" err="1" smtClean="0">
                <a:solidFill>
                  <a:srgbClr val="0000CC"/>
                </a:solidFill>
                <a:sym typeface="Wingdings" pitchFamily="2" charset="2"/>
              </a:rPr>
              <a:t></a:t>
            </a:r>
            <a:r>
              <a:rPr lang="en-US" i="1" dirty="0" err="1" smtClean="0">
                <a:solidFill>
                  <a:srgbClr val="0000CC"/>
                </a:solidFill>
                <a:sym typeface="Wingdings" pitchFamily="2" charset="2"/>
              </a:rPr>
              <a:t>Project</a:t>
            </a:r>
            <a:r>
              <a:rPr lang="en-US" dirty="0" err="1" smtClean="0">
                <a:solidFill>
                  <a:srgbClr val="0000CC"/>
                </a:solidFill>
                <a:sym typeface="Wingdings" pitchFamily="2" charset="2"/>
              </a:rPr>
              <a:t>d</a:t>
            </a:r>
            <a:r>
              <a:rPr lang="en-US" dirty="0" err="1" smtClean="0">
                <a:solidFill>
                  <a:srgbClr val="0000CC"/>
                </a:solidFill>
              </a:rPr>
              <a:t>isplay_velocities.adb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773" y="1651379"/>
            <a:ext cx="3775587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Notched Right Arrow 6"/>
          <p:cNvSpPr/>
          <p:nvPr/>
        </p:nvSpPr>
        <p:spPr bwMode="auto">
          <a:xfrm rot="19176339" flipH="1">
            <a:off x="6886632" y="1629748"/>
            <a:ext cx="1017588" cy="430213"/>
          </a:xfrm>
          <a:prstGeom prst="notch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574" y="3530105"/>
            <a:ext cx="5646852" cy="3061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otched Right Arrow 5"/>
          <p:cNvSpPr/>
          <p:nvPr/>
        </p:nvSpPr>
        <p:spPr bwMode="auto">
          <a:xfrm rot="18244636" flipH="1">
            <a:off x="6597404" y="4222043"/>
            <a:ext cx="1063625" cy="487362"/>
          </a:xfrm>
          <a:prstGeom prst="notched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i="0" kern="1200" dirty="0" smtClean="0"/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2764</TotalTime>
  <Words>558</Words>
  <Application>Microsoft Office PowerPoint</Application>
  <PresentationFormat>Letter Paper (8.5x11 in)</PresentationFormat>
  <Paragraphs>119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ＭＳ Ｐゴシック</vt:lpstr>
      <vt:lpstr>Arial</vt:lpstr>
      <vt:lpstr>Arial Black</vt:lpstr>
      <vt:lpstr>Franklin Gothic Book</vt:lpstr>
      <vt:lpstr>Helvetica</vt:lpstr>
      <vt:lpstr>Times</vt:lpstr>
      <vt:lpstr>Verdana</vt:lpstr>
      <vt:lpstr>Wingdings</vt:lpstr>
      <vt:lpstr>ヒラギノ角ゴ ProN W3</vt:lpstr>
      <vt:lpstr>1_AdaCore Training</vt:lpstr>
      <vt:lpstr>PowerPoint Presentation</vt:lpstr>
      <vt:lpstr>Projects</vt:lpstr>
      <vt:lpstr>Starting GPS</vt:lpstr>
      <vt:lpstr>The GPS Welcome Screen</vt:lpstr>
      <vt:lpstr>PowerPoint Presentation</vt:lpstr>
      <vt:lpstr>PowerPoint Presentation</vt:lpstr>
      <vt:lpstr>PowerPoint Presentation</vt:lpstr>
      <vt:lpstr>PowerPoint Presentation</vt:lpstr>
      <vt:lpstr>Build the Display_Velocities Executable</vt:lpstr>
      <vt:lpstr>Chance To Change Build Switches</vt:lpstr>
      <vt:lpstr>Error In Source File and Locations View</vt:lpstr>
      <vt:lpstr>Results of Building</vt:lpstr>
      <vt:lpstr>Using the Locations Window</vt:lpstr>
      <vt:lpstr>Result of Code Fix via Wrench Icon</vt:lpstr>
      <vt:lpstr>Build the Display_Velocities Executable</vt:lpstr>
      <vt:lpstr>Successful Build with Warnings (Ignore)</vt:lpstr>
      <vt:lpstr>Running the Program</vt:lpstr>
      <vt:lpstr>The (Internal) Run Window</vt:lpstr>
      <vt:lpstr>Building When Multiple Mains Are Defined</vt:lpstr>
      <vt:lpstr>Running When Multiple Mains Are Defined</vt:lpstr>
      <vt:lpstr>How to Create a New File</vt:lpstr>
      <vt:lpstr>Viewing All Sources</vt:lpstr>
      <vt:lpstr>Help with GPS</vt:lpstr>
      <vt:lpstr>About GPS Help</vt:lpstr>
      <vt:lpstr>User Guides and Examples</vt:lpstr>
    </vt:vector>
  </TitlesOfParts>
  <Company>ACT Europe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cover page EU</dc:title>
  <dc:creator>Franco Gasperoni</dc:creator>
  <cp:lastModifiedBy>rogers</cp:lastModifiedBy>
  <cp:revision>130</cp:revision>
  <dcterms:created xsi:type="dcterms:W3CDTF">2004-10-05T09:31:08Z</dcterms:created>
  <dcterms:modified xsi:type="dcterms:W3CDTF">2018-02-28T21:30:45Z</dcterms:modified>
</cp:coreProperties>
</file>