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897" r:id="rId1"/>
  </p:sldMasterIdLst>
  <p:notesMasterIdLst>
    <p:notesMasterId r:id="rId91"/>
  </p:notesMasterIdLst>
  <p:handoutMasterIdLst>
    <p:handoutMasterId r:id="rId92"/>
  </p:handoutMasterIdLst>
  <p:sldIdLst>
    <p:sldId id="256" r:id="rId2"/>
    <p:sldId id="257" r:id="rId3"/>
    <p:sldId id="258" r:id="rId4"/>
    <p:sldId id="378" r:id="rId5"/>
    <p:sldId id="260" r:id="rId6"/>
    <p:sldId id="359" r:id="rId7"/>
    <p:sldId id="261" r:id="rId8"/>
    <p:sldId id="262" r:id="rId9"/>
    <p:sldId id="329" r:id="rId10"/>
    <p:sldId id="263" r:id="rId11"/>
    <p:sldId id="360" r:id="rId12"/>
    <p:sldId id="299" r:id="rId13"/>
    <p:sldId id="346" r:id="rId14"/>
    <p:sldId id="330" r:id="rId15"/>
    <p:sldId id="345" r:id="rId16"/>
    <p:sldId id="361" r:id="rId17"/>
    <p:sldId id="264" r:id="rId18"/>
    <p:sldId id="265" r:id="rId19"/>
    <p:sldId id="296" r:id="rId20"/>
    <p:sldId id="331" r:id="rId21"/>
    <p:sldId id="266" r:id="rId22"/>
    <p:sldId id="297" r:id="rId23"/>
    <p:sldId id="362" r:id="rId24"/>
    <p:sldId id="267" r:id="rId25"/>
    <p:sldId id="332" r:id="rId26"/>
    <p:sldId id="268" r:id="rId27"/>
    <p:sldId id="269" r:id="rId28"/>
    <p:sldId id="376" r:id="rId29"/>
    <p:sldId id="363" r:id="rId30"/>
    <p:sldId id="270" r:id="rId31"/>
    <p:sldId id="302" r:id="rId32"/>
    <p:sldId id="333" r:id="rId33"/>
    <p:sldId id="271" r:id="rId34"/>
    <p:sldId id="272" r:id="rId35"/>
    <p:sldId id="303" r:id="rId36"/>
    <p:sldId id="306" r:id="rId37"/>
    <p:sldId id="365" r:id="rId38"/>
    <p:sldId id="273" r:id="rId39"/>
    <p:sldId id="335" r:id="rId40"/>
    <p:sldId id="274" r:id="rId41"/>
    <p:sldId id="275" r:id="rId42"/>
    <p:sldId id="276" r:id="rId43"/>
    <p:sldId id="366" r:id="rId44"/>
    <p:sldId id="277" r:id="rId45"/>
    <p:sldId id="336" r:id="rId46"/>
    <p:sldId id="281" r:id="rId47"/>
    <p:sldId id="298" r:id="rId48"/>
    <p:sldId id="377" r:id="rId49"/>
    <p:sldId id="411" r:id="rId50"/>
    <p:sldId id="369" r:id="rId51"/>
    <p:sldId id="288" r:id="rId52"/>
    <p:sldId id="338" r:id="rId53"/>
    <p:sldId id="379" r:id="rId54"/>
    <p:sldId id="412" r:id="rId55"/>
    <p:sldId id="381" r:id="rId56"/>
    <p:sldId id="384" r:id="rId57"/>
    <p:sldId id="385" r:id="rId58"/>
    <p:sldId id="386" r:id="rId59"/>
    <p:sldId id="389" r:id="rId60"/>
    <p:sldId id="390" r:id="rId61"/>
    <p:sldId id="391" r:id="rId62"/>
    <p:sldId id="392" r:id="rId63"/>
    <p:sldId id="382" r:id="rId64"/>
    <p:sldId id="416" r:id="rId65"/>
    <p:sldId id="417" r:id="rId66"/>
    <p:sldId id="415" r:id="rId67"/>
    <p:sldId id="419" r:id="rId68"/>
    <p:sldId id="397" r:id="rId69"/>
    <p:sldId id="418" r:id="rId70"/>
    <p:sldId id="414" r:id="rId71"/>
    <p:sldId id="393" r:id="rId72"/>
    <p:sldId id="387" r:id="rId73"/>
    <p:sldId id="395" r:id="rId74"/>
    <p:sldId id="398" r:id="rId75"/>
    <p:sldId id="399" r:id="rId76"/>
    <p:sldId id="400" r:id="rId77"/>
    <p:sldId id="413" r:id="rId78"/>
    <p:sldId id="383" r:id="rId79"/>
    <p:sldId id="401" r:id="rId80"/>
    <p:sldId id="402" r:id="rId81"/>
    <p:sldId id="403" r:id="rId82"/>
    <p:sldId id="410" r:id="rId83"/>
    <p:sldId id="388" r:id="rId84"/>
    <p:sldId id="406" r:id="rId85"/>
    <p:sldId id="404" r:id="rId86"/>
    <p:sldId id="405" r:id="rId87"/>
    <p:sldId id="409" r:id="rId88"/>
    <p:sldId id="407" r:id="rId89"/>
    <p:sldId id="347" r:id="rId90"/>
  </p:sldIdLst>
  <p:sldSz cx="9144000" cy="6858000" type="letter"/>
  <p:notesSz cx="7315200" cy="9601200"/>
  <p:kinsoku lang="ja-JP" invalStChars="、。，．・：；？！゛゜ヽヾゝゞ々ー’”）〕］｝〉》」』】°‰′″℃￠％ぁぃぅぇぉっゃゅょゎァィゥェォッャュョヮヵヶ!%),.:;?]}｡｣､･ｧｨｩｪｫｬｭｮｯｰﾞﾟ" invalEndChars="‘“（〔［｛〈《「『【￥＄$([\{｢￡"/>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3E4AB"/>
    <a:srgbClr val="FFFFCC"/>
    <a:srgbClr val="A50021"/>
    <a:srgbClr val="FFFF99"/>
    <a:srgbClr val="D60093"/>
    <a:srgbClr val="FF5050"/>
    <a:srgbClr val="3333CC"/>
    <a:srgbClr val="00FF00"/>
    <a:srgbClr val="FF66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746" autoAdjust="0"/>
    <p:restoredTop sz="88811" autoAdjust="0"/>
  </p:normalViewPr>
  <p:slideViewPr>
    <p:cSldViewPr>
      <p:cViewPr varScale="1">
        <p:scale>
          <a:sx n="148" d="100"/>
          <a:sy n="148" d="100"/>
        </p:scale>
        <p:origin x="201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16752"/>
    </p:cViewPr>
  </p:sorterViewPr>
  <p:notesViewPr>
    <p:cSldViewPr>
      <p:cViewPr varScale="1">
        <p:scale>
          <a:sx n="120" d="100"/>
          <a:sy n="120" d="100"/>
        </p:scale>
        <p:origin x="964" y="128"/>
      </p:cViewPr>
      <p:guideLst>
        <p:guide orient="horz" pos="3024"/>
        <p:guide pos="2304"/>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notesMaster" Target="notesMasters/notesMaster1.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Line 14"/>
          <p:cNvSpPr>
            <a:spLocks noChangeShapeType="1"/>
          </p:cNvSpPr>
          <p:nvPr/>
        </p:nvSpPr>
        <p:spPr bwMode="auto">
          <a:xfrm>
            <a:off x="425450" y="336550"/>
            <a:ext cx="6646863"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683" name="Line 20"/>
          <p:cNvSpPr>
            <a:spLocks noChangeShapeType="1"/>
          </p:cNvSpPr>
          <p:nvPr/>
        </p:nvSpPr>
        <p:spPr bwMode="auto">
          <a:xfrm>
            <a:off x="406400" y="9201150"/>
            <a:ext cx="6646863"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93" name="Rectangle 21"/>
          <p:cNvSpPr>
            <a:spLocks noGrp="1" noChangeArrowheads="1"/>
          </p:cNvSpPr>
          <p:nvPr>
            <p:ph type="hdr" sz="quarter"/>
          </p:nvPr>
        </p:nvSpPr>
        <p:spPr bwMode="auto">
          <a:xfrm>
            <a:off x="511175" y="0"/>
            <a:ext cx="6364288" cy="33655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ctr" defTabSz="966788" eaLnBrk="0" hangingPunct="0">
              <a:defRPr sz="1500">
                <a:latin typeface="Arial" charset="0"/>
              </a:defRPr>
            </a:lvl1pPr>
          </a:lstStyle>
          <a:p>
            <a:r>
              <a:rPr lang="en-US" sz="1400" dirty="0">
                <a:latin typeface="Arial Black" panose="020B0A04020102020204" pitchFamily="34" charset="0"/>
              </a:rPr>
              <a:t>Programming In SPARK: Fundamentals</a:t>
            </a:r>
          </a:p>
        </p:txBody>
      </p:sp>
      <p:sp>
        <p:nvSpPr>
          <p:cNvPr id="7" name="Footer Placeholder 3"/>
          <p:cNvSpPr>
            <a:spLocks noGrp="1"/>
          </p:cNvSpPr>
          <p:nvPr>
            <p:ph type="ftr" sz="quarter" idx="2"/>
          </p:nvPr>
        </p:nvSpPr>
        <p:spPr>
          <a:xfrm>
            <a:off x="703262" y="9268520"/>
            <a:ext cx="909223" cy="230832"/>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eaLnBrk="0" hangingPunct="0"/>
            <a:r>
              <a:rPr lang="en-US" sz="900" dirty="0" smtClean="0">
                <a:latin typeface="Arial" charset="0"/>
              </a:rPr>
              <a:t>Lab Exercises</a:t>
            </a:r>
            <a:endParaRPr lang="en-US" sz="900" dirty="0">
              <a:latin typeface="Arial" charset="0"/>
            </a:endParaRPr>
          </a:p>
        </p:txBody>
      </p:sp>
      <p:sp>
        <p:nvSpPr>
          <p:cNvPr id="8" name="Rectangle 30"/>
          <p:cNvSpPr>
            <a:spLocks noGrp="1" noChangeArrowheads="1"/>
          </p:cNvSpPr>
          <p:nvPr>
            <p:ph type="sldNum" sz="quarter" idx="3"/>
          </p:nvPr>
        </p:nvSpPr>
        <p:spPr bwMode="auto">
          <a:xfrm>
            <a:off x="6064250" y="9268520"/>
            <a:ext cx="869950" cy="2397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algn="r" eaLnBrk="0" hangingPunct="0"/>
            <a:r>
              <a:rPr lang="en-US" sz="900" dirty="0" smtClean="0">
                <a:latin typeface="Arial" charset="0"/>
              </a:rPr>
              <a:t>Page </a:t>
            </a:r>
            <a:fld id="{FC5175E4-648C-4B4A-A1E1-BE0F0AE14F73}" type="slidenum">
              <a:rPr lang="en-US" sz="900" smtClean="0">
                <a:latin typeface="Arial" charset="0"/>
              </a:rPr>
              <a:pPr algn="r" eaLnBrk="0" hangingPunct="0"/>
              <a:t>‹#›</a:t>
            </a:fld>
            <a:endParaRPr lang="en-US" sz="900" dirty="0">
              <a:latin typeface="Arial" charset="0"/>
            </a:endParaRPr>
          </a:p>
        </p:txBody>
      </p:sp>
      <p:sp>
        <p:nvSpPr>
          <p:cNvPr id="9" name="Footer Placeholder 3"/>
          <p:cNvSpPr txBox="1">
            <a:spLocks/>
          </p:cNvSpPr>
          <p:nvPr/>
        </p:nvSpPr>
        <p:spPr>
          <a:xfrm>
            <a:off x="2980010" y="9268520"/>
            <a:ext cx="1677442" cy="239712"/>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defPPr>
              <a:defRPr lang="fr-FR"/>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356616"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713232"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069848"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426464"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1783080" algn="l" defTabSz="713232" rtl="0" eaLnBrk="1" latinLnBrk="0" hangingPunct="1">
              <a:defRPr kern="1200">
                <a:solidFill>
                  <a:schemeClr val="tx1"/>
                </a:solidFill>
                <a:latin typeface="Arial" pitchFamily="34" charset="0"/>
                <a:ea typeface="ＭＳ Ｐゴシック" pitchFamily="34" charset="-128"/>
                <a:cs typeface="+mn-cs"/>
              </a:defRPr>
            </a:lvl6pPr>
            <a:lvl7pPr marL="2139696" algn="l" defTabSz="713232" rtl="0" eaLnBrk="1" latinLnBrk="0" hangingPunct="1">
              <a:defRPr kern="1200">
                <a:solidFill>
                  <a:schemeClr val="tx1"/>
                </a:solidFill>
                <a:latin typeface="Arial" pitchFamily="34" charset="0"/>
                <a:ea typeface="ＭＳ Ｐゴシック" pitchFamily="34" charset="-128"/>
                <a:cs typeface="+mn-cs"/>
              </a:defRPr>
            </a:lvl7pPr>
            <a:lvl8pPr marL="2496312" algn="l" defTabSz="713232" rtl="0" eaLnBrk="1" latinLnBrk="0" hangingPunct="1">
              <a:defRPr kern="1200">
                <a:solidFill>
                  <a:schemeClr val="tx1"/>
                </a:solidFill>
                <a:latin typeface="Arial" pitchFamily="34" charset="0"/>
                <a:ea typeface="ＭＳ Ｐゴシック" pitchFamily="34" charset="-128"/>
                <a:cs typeface="+mn-cs"/>
              </a:defRPr>
            </a:lvl8pPr>
            <a:lvl9pPr marL="2852928" algn="l" defTabSz="713232" rtl="0" eaLnBrk="1" latinLnBrk="0" hangingPunct="1">
              <a:defRPr kern="1200">
                <a:solidFill>
                  <a:schemeClr val="tx1"/>
                </a:solidFill>
                <a:latin typeface="Arial" pitchFamily="34" charset="0"/>
                <a:ea typeface="ＭＳ Ｐゴシック" pitchFamily="34" charset="-128"/>
                <a:cs typeface="+mn-cs"/>
              </a:defRPr>
            </a:lvl9pPr>
          </a:lstStyle>
          <a:p>
            <a:pPr algn="ctr" eaLnBrk="0" hangingPunct="0"/>
            <a:r>
              <a:rPr lang="en-US" sz="900" dirty="0" smtClean="0">
                <a:latin typeface="Arial" charset="0"/>
              </a:rPr>
              <a:t>Copyright © AdaCore 2018</a:t>
            </a:r>
            <a:endParaRPr lang="en-US" sz="900" dirty="0">
              <a:latin typeface="Arial" charset="0"/>
            </a:endParaRPr>
          </a:p>
        </p:txBody>
      </p:sp>
    </p:spTree>
    <p:extLst>
      <p:ext uri="{BB962C8B-B14F-4D97-AF65-F5344CB8AC3E}">
        <p14:creationId xmlns:p14="http://schemas.microsoft.com/office/powerpoint/2010/main" val="38283186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74725" y="4560888"/>
            <a:ext cx="5365750" cy="4319587"/>
          </a:xfrm>
          <a:prstGeom prst="rect">
            <a:avLst/>
          </a:prstGeom>
          <a:noFill/>
          <a:ln w="12700">
            <a:noFill/>
            <a:miter lim="800000"/>
            <a:headEnd/>
            <a:tailEnd/>
          </a:ln>
          <a:effectLst/>
        </p:spPr>
        <p:txBody>
          <a:bodyPr vert="horz" wrap="square" lIns="95655" tIns="46988" rIns="95655" bIns="46988"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6563" name="Rectangle 3"/>
          <p:cNvSpPr>
            <a:spLocks noChangeArrowheads="1"/>
          </p:cNvSpPr>
          <p:nvPr/>
        </p:nvSpPr>
        <p:spPr bwMode="auto">
          <a:xfrm>
            <a:off x="3290888" y="9145588"/>
            <a:ext cx="731837"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298" tIns="46988" rIns="92298" bIns="46988">
            <a:spAutoFit/>
          </a:bodyPr>
          <a:lstStyle/>
          <a:p>
            <a:pPr algn="ctr" defTabSz="917575" eaLnBrk="0" hangingPunct="0">
              <a:lnSpc>
                <a:spcPct val="90000"/>
              </a:lnSpc>
            </a:pPr>
            <a:r>
              <a:rPr lang="en-US" sz="1300">
                <a:latin typeface="Times New Roman" pitchFamily="18" charset="0"/>
              </a:rPr>
              <a:t>Page </a:t>
            </a:r>
            <a:fld id="{F0E26454-F41B-46B3-A292-8B06E0598D38}" type="slidenum">
              <a:rPr lang="en-US" sz="1300">
                <a:latin typeface="Times New Roman" pitchFamily="18" charset="0"/>
              </a:rPr>
              <a:pPr algn="ctr" defTabSz="917575" eaLnBrk="0" hangingPunct="0">
                <a:lnSpc>
                  <a:spcPct val="90000"/>
                </a:lnSpc>
              </a:pPr>
              <a:t>‹#›</a:t>
            </a:fld>
            <a:endParaRPr lang="en-US" sz="1300">
              <a:latin typeface="Times New Roman" pitchFamily="18" charset="0"/>
            </a:endParaRPr>
          </a:p>
        </p:txBody>
      </p:sp>
      <p:sp>
        <p:nvSpPr>
          <p:cNvPr id="66564" name="Rectangle 4"/>
          <p:cNvSpPr>
            <a:spLocks noGrp="1" noRot="1" noChangeAspect="1" noChangeArrowheads="1" noTextEdit="1"/>
          </p:cNvSpPr>
          <p:nvPr>
            <p:ph type="sldImg" idx="2"/>
          </p:nvPr>
        </p:nvSpPr>
        <p:spPr bwMode="auto">
          <a:xfrm>
            <a:off x="1266825" y="727075"/>
            <a:ext cx="4781550" cy="3586163"/>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4278215688"/>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40000"/>
      </a:spcBef>
      <a:spcAft>
        <a:spcPct val="0"/>
      </a:spcAft>
      <a:defRPr sz="1200" kern="1200">
        <a:solidFill>
          <a:schemeClr val="tx1"/>
        </a:solidFill>
        <a:latin typeface="Times New Roman" pitchFamily="18" charset="0"/>
        <a:ea typeface="+mn-ea"/>
        <a:cs typeface="+mn-cs"/>
      </a:defRPr>
    </a:lvl1pPr>
    <a:lvl2pPr marL="457200" algn="l" rtl="0" eaLnBrk="0" fontAlgn="base" hangingPunct="0">
      <a:lnSpc>
        <a:spcPct val="90000"/>
      </a:lnSpc>
      <a:spcBef>
        <a:spcPct val="40000"/>
      </a:spcBef>
      <a:spcAft>
        <a:spcPct val="0"/>
      </a:spcAft>
      <a:defRPr sz="1200" kern="1200">
        <a:solidFill>
          <a:schemeClr val="tx1"/>
        </a:solidFill>
        <a:latin typeface="Times New Roman" pitchFamily="18" charset="0"/>
        <a:ea typeface="+mn-ea"/>
        <a:cs typeface="+mn-cs"/>
      </a:defRPr>
    </a:lvl2pPr>
    <a:lvl3pPr marL="914400" algn="l" rtl="0" eaLnBrk="0" fontAlgn="base" hangingPunct="0">
      <a:lnSpc>
        <a:spcPct val="90000"/>
      </a:lnSpc>
      <a:spcBef>
        <a:spcPct val="4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lnSpc>
        <a:spcPct val="90000"/>
      </a:lnSpc>
      <a:spcBef>
        <a:spcPct val="4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lnSpc>
        <a:spcPct val="90000"/>
      </a:lnSpc>
      <a:spcBef>
        <a:spcPct val="4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7067148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year is 365.25 days, so * 16 yields 5844 orbits/year</a:t>
            </a:r>
          </a:p>
          <a:p>
            <a:r>
              <a:rPr lang="en-US" dirty="0" smtClean="0"/>
              <a:t>The first bounds hint is for the max value for an altitude</a:t>
            </a:r>
            <a:r>
              <a:rPr lang="en-US" baseline="0" dirty="0" smtClean="0"/>
              <a:t> subtype.</a:t>
            </a:r>
          </a:p>
          <a:p>
            <a:r>
              <a:rPr lang="en-US" baseline="0" dirty="0" smtClean="0"/>
              <a:t>The second bounds hint is for the max value for a revolutions subtype. (Wikipedia says average satellite lifetime is 8 years so 10 is safe to use.)</a:t>
            </a:r>
          </a:p>
          <a:p>
            <a:r>
              <a:rPr lang="en-US" baseline="0" dirty="0" smtClean="0"/>
              <a:t>For the division by zero issue regarding elapsed time, we just need to ensure that the divisor is not less than 1.0, thus the lower bound, but pragma Assert is likely required too (as of SPARK 18.1 anyway).</a:t>
            </a:r>
            <a:endParaRPr lang="en-US" dirty="0"/>
          </a:p>
        </p:txBody>
      </p:sp>
    </p:spTree>
    <p:extLst>
      <p:ext uri="{BB962C8B-B14F-4D97-AF65-F5344CB8AC3E}">
        <p14:creationId xmlns:p14="http://schemas.microsoft.com/office/powerpoint/2010/main" val="7264534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Extent’s meaning is available to provers because it is an expression function in the package spec.</a:t>
            </a:r>
            <a:endParaRPr lang="en-US" dirty="0"/>
          </a:p>
        </p:txBody>
      </p:sp>
    </p:spTree>
    <p:extLst>
      <p:ext uri="{BB962C8B-B14F-4D97-AF65-F5344CB8AC3E}">
        <p14:creationId xmlns:p14="http://schemas.microsoft.com/office/powerpoint/2010/main" val="33216847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0363137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other words, the pragma Assert is sufficient when the switch “--level=4” is applied </a:t>
            </a:r>
            <a:r>
              <a:rPr lang="en-US" smtClean="0"/>
              <a:t>to GNATprove</a:t>
            </a:r>
            <a:r>
              <a:rPr lang="en-US" dirty="0" smtClean="0"/>
              <a:t>.</a:t>
            </a:r>
            <a:endParaRPr lang="en-US" dirty="0"/>
          </a:p>
        </p:txBody>
      </p:sp>
    </p:spTree>
    <p:extLst>
      <p:ext uri="{BB962C8B-B14F-4D97-AF65-F5344CB8AC3E}">
        <p14:creationId xmlns:p14="http://schemas.microsoft.com/office/powerpoint/2010/main" val="19131563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90000"/>
              </a:lnSpc>
              <a:spcBef>
                <a:spcPct val="40000"/>
              </a:spcBef>
              <a:spcAft>
                <a:spcPct val="0"/>
              </a:spcAft>
              <a:buClrTx/>
              <a:buSzTx/>
              <a:buFontTx/>
              <a:buNone/>
              <a:tabLst/>
              <a:defRPr/>
            </a:pPr>
            <a:r>
              <a:rPr lang="en-US" dirty="0" smtClean="0"/>
              <a:t>This is the v</a:t>
            </a:r>
            <a:r>
              <a:rPr lang="en-US" baseline="0" dirty="0" smtClean="0"/>
              <a:t>ersion using function </a:t>
            </a:r>
            <a:r>
              <a:rPr lang="en-US" baseline="0" dirty="0" err="1" smtClean="0"/>
              <a:t>Get_Line</a:t>
            </a:r>
            <a:r>
              <a:rPr lang="en-US" baseline="0" dirty="0" smtClean="0"/>
              <a:t> that was added in Ada 2005.</a:t>
            </a:r>
            <a:endParaRPr lang="en-US" dirty="0" smtClean="0"/>
          </a:p>
          <a:p>
            <a:endParaRPr lang="en-US" dirty="0"/>
          </a:p>
        </p:txBody>
      </p:sp>
    </p:spTree>
    <p:extLst>
      <p:ext uri="{BB962C8B-B14F-4D97-AF65-F5344CB8AC3E}">
        <p14:creationId xmlns:p14="http://schemas.microsoft.com/office/powerpoint/2010/main" val="33781658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ChangeArrowheads="1"/>
          </p:cNvSpPr>
          <p:nvPr/>
        </p:nvSpPr>
        <p:spPr bwMode="auto">
          <a:xfrm>
            <a:off x="4144963" y="0"/>
            <a:ext cx="31702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67587" name="Rectangle 3"/>
          <p:cNvSpPr>
            <a:spLocks noChangeArrowheads="1"/>
          </p:cNvSpPr>
          <p:nvPr/>
        </p:nvSpPr>
        <p:spPr bwMode="auto">
          <a:xfrm>
            <a:off x="4144963" y="9121775"/>
            <a:ext cx="31702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20138" tIns="0" rIns="20138" bIns="0" anchor="b"/>
          <a:lstStyle/>
          <a:p>
            <a:pPr algn="r" defTabSz="966788" eaLnBrk="0" hangingPunct="0"/>
            <a:r>
              <a:rPr lang="en-US" sz="1100" i="1">
                <a:latin typeface="Times New Roman" pitchFamily="18" charset="0"/>
              </a:rPr>
              <a:t>1</a:t>
            </a:r>
          </a:p>
        </p:txBody>
      </p:sp>
      <p:sp>
        <p:nvSpPr>
          <p:cNvPr id="67588" name="Rectangle 4"/>
          <p:cNvSpPr>
            <a:spLocks noChangeArrowheads="1"/>
          </p:cNvSpPr>
          <p:nvPr/>
        </p:nvSpPr>
        <p:spPr bwMode="auto">
          <a:xfrm>
            <a:off x="0" y="9121775"/>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67589" name="Rectangle 5"/>
          <p:cNvSpPr>
            <a:spLocks noChangeArrowheads="1"/>
          </p:cNvSpPr>
          <p:nvPr/>
        </p:nvSpPr>
        <p:spPr bwMode="auto">
          <a:xfrm>
            <a:off x="0" y="0"/>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67590" name="Rectangle 6"/>
          <p:cNvSpPr>
            <a:spLocks noGrp="1" noRot="1" noChangeAspect="1" noChangeArrowheads="1" noTextEdit="1"/>
          </p:cNvSpPr>
          <p:nvPr>
            <p:ph type="sldImg"/>
          </p:nvPr>
        </p:nvSpPr>
        <p:spPr>
          <a:ln cap="flat"/>
        </p:spPr>
      </p:sp>
      <p:sp>
        <p:nvSpPr>
          <p:cNvPr id="67591" name="Rectangle 7"/>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8640672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10602161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ChangeArrowheads="1"/>
          </p:cNvSpPr>
          <p:nvPr/>
        </p:nvSpPr>
        <p:spPr bwMode="auto">
          <a:xfrm>
            <a:off x="4144963" y="0"/>
            <a:ext cx="31702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69635" name="Rectangle 3"/>
          <p:cNvSpPr>
            <a:spLocks noChangeArrowheads="1"/>
          </p:cNvSpPr>
          <p:nvPr/>
        </p:nvSpPr>
        <p:spPr bwMode="auto">
          <a:xfrm>
            <a:off x="4144963" y="9121775"/>
            <a:ext cx="31702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20138" tIns="0" rIns="20138" bIns="0" anchor="b"/>
          <a:lstStyle/>
          <a:p>
            <a:pPr algn="r" defTabSz="966788" eaLnBrk="0" hangingPunct="0"/>
            <a:r>
              <a:rPr lang="en-US" sz="1100" i="1">
                <a:latin typeface="Times New Roman" pitchFamily="18" charset="0"/>
              </a:rPr>
              <a:t>2</a:t>
            </a:r>
          </a:p>
        </p:txBody>
      </p:sp>
      <p:sp>
        <p:nvSpPr>
          <p:cNvPr id="69636" name="Rectangle 4"/>
          <p:cNvSpPr>
            <a:spLocks noChangeArrowheads="1"/>
          </p:cNvSpPr>
          <p:nvPr/>
        </p:nvSpPr>
        <p:spPr bwMode="auto">
          <a:xfrm>
            <a:off x="0" y="9121775"/>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69637" name="Rectangle 5"/>
          <p:cNvSpPr>
            <a:spLocks noChangeArrowheads="1"/>
          </p:cNvSpPr>
          <p:nvPr/>
        </p:nvSpPr>
        <p:spPr bwMode="auto">
          <a:xfrm>
            <a:off x="0" y="0"/>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69638" name="Rectangle 6"/>
          <p:cNvSpPr>
            <a:spLocks noGrp="1" noRot="1" noChangeAspect="1" noChangeArrowheads="1" noTextEdit="1"/>
          </p:cNvSpPr>
          <p:nvPr>
            <p:ph type="sldImg"/>
          </p:nvPr>
        </p:nvSpPr>
        <p:spPr>
          <a:ln cap="flat"/>
        </p:spPr>
      </p:sp>
      <p:sp>
        <p:nvSpPr>
          <p:cNvPr id="69639" name="Rectangle 7"/>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30681816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point being that we cannot identify for which satellite we are reporting the</a:t>
            </a:r>
            <a:r>
              <a:rPr lang="en-US" baseline="0" dirty="0" smtClean="0"/>
              <a:t> velocity, in the </a:t>
            </a:r>
            <a:r>
              <a:rPr lang="en-US" baseline="0" dirty="0" err="1" smtClean="0"/>
              <a:t>Put_Line</a:t>
            </a:r>
            <a:r>
              <a:rPr lang="en-US" baseline="0" smtClean="0"/>
              <a:t> call…</a:t>
            </a:r>
            <a:endParaRPr lang="en-US" dirty="0"/>
          </a:p>
        </p:txBody>
      </p:sp>
    </p:spTree>
    <p:extLst>
      <p:ext uri="{BB962C8B-B14F-4D97-AF65-F5344CB8AC3E}">
        <p14:creationId xmlns:p14="http://schemas.microsoft.com/office/powerpoint/2010/main" val="30656962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hint is that zero is the default value for objects of</a:t>
            </a:r>
            <a:r>
              <a:rPr lang="en-US" baseline="0" dirty="0" smtClean="0"/>
              <a:t> type </a:t>
            </a:r>
            <a:r>
              <a:rPr lang="en-US" baseline="0" dirty="0" err="1" smtClean="0"/>
              <a:t>Satellite_Reference</a:t>
            </a:r>
            <a:r>
              <a:rPr lang="en-US" baseline="0" dirty="0" smtClean="0"/>
              <a:t>.</a:t>
            </a:r>
            <a:endParaRPr lang="en-US" dirty="0"/>
          </a:p>
        </p:txBody>
      </p:sp>
    </p:spTree>
    <p:extLst>
      <p:ext uri="{BB962C8B-B14F-4D97-AF65-F5344CB8AC3E}">
        <p14:creationId xmlns:p14="http://schemas.microsoft.com/office/powerpoint/2010/main" val="42592791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Could have taken the default for </a:t>
            </a:r>
            <a:r>
              <a:rPr lang="en-US" dirty="0" err="1" smtClean="0"/>
              <a:t>Satellite_Count</a:t>
            </a:r>
            <a:r>
              <a:rPr lang="en-US" dirty="0" smtClean="0"/>
              <a:t> but this is more readable.</a:t>
            </a:r>
            <a:endParaRPr lang="en-US" dirty="0"/>
          </a:p>
        </p:txBody>
      </p:sp>
    </p:spTree>
    <p:extLst>
      <p:ext uri="{BB962C8B-B14F-4D97-AF65-F5344CB8AC3E}">
        <p14:creationId xmlns:p14="http://schemas.microsoft.com/office/powerpoint/2010/main" val="36156844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Much of getting proofs to go through is just </a:t>
            </a:r>
            <a:r>
              <a:rPr lang="en-US" smtClean="0"/>
              <a:t>a matter of </a:t>
            </a:r>
            <a:r>
              <a:rPr lang="en-US" dirty="0" smtClean="0"/>
              <a:t>expressing in contracts/assertions/</a:t>
            </a:r>
            <a:r>
              <a:rPr lang="en-US" dirty="0" err="1" smtClean="0"/>
              <a:t>etc</a:t>
            </a:r>
            <a:r>
              <a:rPr lang="en-US" dirty="0" smtClean="0"/>
              <a:t> the reasoning that is already in your head. When you write some code, you (hopefully) have an argument in your head which convinces you that the code will work; SPARK lets you communicate that reasoning to the tools so that they can check it for you.</a:t>
            </a:r>
          </a:p>
          <a:p>
            <a:endParaRPr lang="en-US" dirty="0"/>
          </a:p>
        </p:txBody>
      </p:sp>
    </p:spTree>
    <p:extLst>
      <p:ext uri="{BB962C8B-B14F-4D97-AF65-F5344CB8AC3E}">
        <p14:creationId xmlns:p14="http://schemas.microsoft.com/office/powerpoint/2010/main" val="37822452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Section Slide - First Page">
    <p:bg>
      <p:bgPr>
        <a:gradFill rotWithShape="1">
          <a:gsLst>
            <a:gs pos="0">
              <a:srgbClr val="04080B"/>
            </a:gs>
            <a:gs pos="100000">
              <a:schemeClr val="tx2"/>
            </a:gs>
          </a:gsLst>
          <a:lin ang="5400000"/>
        </a:gradFill>
        <a:effectLst/>
      </p:bgPr>
    </p:bg>
    <p:spTree>
      <p:nvGrpSpPr>
        <p:cNvPr id="1" name=""/>
        <p:cNvGrpSpPr/>
        <p:nvPr/>
      </p:nvGrpSpPr>
      <p:grpSpPr>
        <a:xfrm>
          <a:off x="0" y="0"/>
          <a:ext cx="0" cy="0"/>
          <a:chOff x="0" y="0"/>
          <a:chExt cx="0" cy="0"/>
        </a:xfrm>
      </p:grpSpPr>
      <p:cxnSp>
        <p:nvCxnSpPr>
          <p:cNvPr id="15" name="Straight Connector 7"/>
          <p:cNvCxnSpPr>
            <a:cxnSpLocks noChangeShapeType="1"/>
          </p:cNvCxnSpPr>
          <p:nvPr/>
        </p:nvCxnSpPr>
        <p:spPr bwMode="auto">
          <a:xfrm>
            <a:off x="698500" y="3535363"/>
            <a:ext cx="7759700" cy="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cxnSp>
      <p:sp>
        <p:nvSpPr>
          <p:cNvPr id="16" name="Rectangle 4"/>
          <p:cNvSpPr>
            <a:spLocks noChangeArrowheads="1"/>
          </p:cNvSpPr>
          <p:nvPr/>
        </p:nvSpPr>
        <p:spPr bwMode="auto">
          <a:xfrm>
            <a:off x="0" y="0"/>
            <a:ext cx="9144000" cy="22098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a:cs typeface="Arial" pitchFamily="34" charset="0"/>
            </a:endParaRPr>
          </a:p>
        </p:txBody>
      </p:sp>
      <p:pic>
        <p:nvPicPr>
          <p:cNvPr id="20" name="Picture 5" descr="logo_textured_large.psd"/>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185863"/>
            <a:ext cx="1905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Placeholder 7"/>
          <p:cNvSpPr>
            <a:spLocks noGrp="1"/>
          </p:cNvSpPr>
          <p:nvPr>
            <p:ph type="body" sz="quarter" idx="16"/>
          </p:nvPr>
        </p:nvSpPr>
        <p:spPr>
          <a:xfrm>
            <a:off x="3333382" y="3657600"/>
            <a:ext cx="2534018" cy="297000"/>
          </a:xfrm>
        </p:spPr>
        <p:txBody>
          <a:bodyPr/>
          <a:lstStyle>
            <a:lvl1pPr marL="0" indent="0">
              <a:lnSpc>
                <a:spcPct val="100000"/>
              </a:lnSpc>
              <a:spcBef>
                <a:spcPts val="0"/>
              </a:spcBef>
              <a:buNone/>
              <a:defRPr sz="1400" b="1">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4" name="Text Placeholder 7"/>
          <p:cNvSpPr>
            <a:spLocks noGrp="1"/>
          </p:cNvSpPr>
          <p:nvPr>
            <p:ph type="body" sz="quarter" idx="17"/>
          </p:nvPr>
        </p:nvSpPr>
        <p:spPr>
          <a:xfrm>
            <a:off x="3333382" y="3904800"/>
            <a:ext cx="2534018" cy="354600"/>
          </a:xfrm>
        </p:spPr>
        <p:txBody>
          <a:bodyPr/>
          <a:lstStyle>
            <a:lvl1pPr marL="0" indent="0">
              <a:lnSpc>
                <a:spcPct val="100000"/>
              </a:lnSpc>
              <a:spcBef>
                <a:spcPts val="0"/>
              </a:spcBef>
              <a:buNone/>
              <a:defRPr sz="1300" b="0">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8" name="Text Placeholder 7"/>
          <p:cNvSpPr>
            <a:spLocks noGrp="1"/>
          </p:cNvSpPr>
          <p:nvPr>
            <p:ph type="body" sz="quarter" idx="11"/>
          </p:nvPr>
        </p:nvSpPr>
        <p:spPr>
          <a:xfrm>
            <a:off x="609600" y="3657600"/>
            <a:ext cx="2590800" cy="297000"/>
          </a:xfrm>
        </p:spPr>
        <p:txBody>
          <a:bodyPr/>
          <a:lstStyle>
            <a:lvl1pPr marL="0" indent="0">
              <a:lnSpc>
                <a:spcPct val="100000"/>
              </a:lnSpc>
              <a:spcBef>
                <a:spcPts val="0"/>
              </a:spcBef>
              <a:buNone/>
              <a:defRPr sz="1400" b="1">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2" name="Text Placeholder 11"/>
          <p:cNvSpPr>
            <a:spLocks noGrp="1"/>
          </p:cNvSpPr>
          <p:nvPr>
            <p:ph type="body" sz="quarter" idx="14"/>
          </p:nvPr>
        </p:nvSpPr>
        <p:spPr>
          <a:xfrm>
            <a:off x="609600" y="5715000"/>
            <a:ext cx="4104000" cy="533400"/>
          </a:xfrm>
        </p:spPr>
        <p:txBody>
          <a:bodyPr/>
          <a:lstStyle>
            <a:lvl1pPr marL="0" indent="0">
              <a:lnSpc>
                <a:spcPct val="150000"/>
              </a:lnSpc>
              <a:spcBef>
                <a:spcPts val="0"/>
              </a:spcBef>
              <a:buNone/>
              <a:defRPr sz="1400" baseline="0">
                <a:solidFill>
                  <a:srgbClr val="91B9DA"/>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1" name="Text Placeholder 7"/>
          <p:cNvSpPr>
            <a:spLocks noGrp="1"/>
          </p:cNvSpPr>
          <p:nvPr>
            <p:ph type="body" sz="quarter" idx="15"/>
          </p:nvPr>
        </p:nvSpPr>
        <p:spPr>
          <a:xfrm>
            <a:off x="609600" y="3904800"/>
            <a:ext cx="2590800" cy="354600"/>
          </a:xfrm>
        </p:spPr>
        <p:txBody>
          <a:bodyPr/>
          <a:lstStyle>
            <a:lvl1pPr marL="0" indent="0">
              <a:lnSpc>
                <a:spcPct val="100000"/>
              </a:lnSpc>
              <a:spcBef>
                <a:spcPts val="0"/>
              </a:spcBef>
              <a:buNone/>
              <a:defRPr sz="1300" b="0" baseline="0">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8" name="Text Placeholder 7"/>
          <p:cNvSpPr>
            <a:spLocks noGrp="1"/>
          </p:cNvSpPr>
          <p:nvPr>
            <p:ph type="body" sz="quarter" idx="21"/>
          </p:nvPr>
        </p:nvSpPr>
        <p:spPr>
          <a:xfrm>
            <a:off x="5943600" y="3657600"/>
            <a:ext cx="2590800" cy="297000"/>
          </a:xfrm>
        </p:spPr>
        <p:txBody>
          <a:bodyPr/>
          <a:lstStyle>
            <a:lvl1pPr marL="0" indent="0">
              <a:lnSpc>
                <a:spcPct val="100000"/>
              </a:lnSpc>
              <a:spcBef>
                <a:spcPts val="0"/>
              </a:spcBef>
              <a:buNone/>
              <a:defRPr sz="1400" b="1">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9" name="Text Placeholder 7"/>
          <p:cNvSpPr>
            <a:spLocks noGrp="1"/>
          </p:cNvSpPr>
          <p:nvPr>
            <p:ph type="body" sz="quarter" idx="22"/>
          </p:nvPr>
        </p:nvSpPr>
        <p:spPr>
          <a:xfrm>
            <a:off x="5943600" y="3904800"/>
            <a:ext cx="2590800" cy="354600"/>
          </a:xfrm>
        </p:spPr>
        <p:txBody>
          <a:bodyPr/>
          <a:lstStyle>
            <a:lvl1pPr marL="0" indent="0">
              <a:lnSpc>
                <a:spcPct val="100000"/>
              </a:lnSpc>
              <a:spcBef>
                <a:spcPts val="0"/>
              </a:spcBef>
              <a:buNone/>
              <a:defRPr sz="1300" b="0">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7" name="Text Placeholder 7"/>
          <p:cNvSpPr>
            <a:spLocks noGrp="1"/>
          </p:cNvSpPr>
          <p:nvPr>
            <p:ph type="body" sz="quarter" idx="23"/>
          </p:nvPr>
        </p:nvSpPr>
        <p:spPr>
          <a:xfrm>
            <a:off x="685800" y="2514600"/>
            <a:ext cx="7696200" cy="982800"/>
          </a:xfrm>
        </p:spPr>
        <p:txBody>
          <a:bodyPr anchor="b"/>
          <a:lstStyle>
            <a:lvl1pPr marL="0" indent="0">
              <a:lnSpc>
                <a:spcPct val="100000"/>
              </a:lnSpc>
              <a:spcBef>
                <a:spcPts val="0"/>
              </a:spcBef>
              <a:buNone/>
              <a:defRPr sz="2400" b="1">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21" name="Text Placeholder 7"/>
          <p:cNvSpPr>
            <a:spLocks noGrp="1"/>
          </p:cNvSpPr>
          <p:nvPr>
            <p:ph type="body" sz="quarter" idx="24"/>
          </p:nvPr>
        </p:nvSpPr>
        <p:spPr>
          <a:xfrm>
            <a:off x="5684520" y="1371600"/>
            <a:ext cx="2849880" cy="297000"/>
          </a:xfrm>
        </p:spPr>
        <p:txBody>
          <a:bodyPr/>
          <a:lstStyle>
            <a:lvl1pPr marL="0" indent="0" algn="r">
              <a:lnSpc>
                <a:spcPct val="100000"/>
              </a:lnSpc>
              <a:spcBef>
                <a:spcPts val="0"/>
              </a:spcBef>
              <a:buNone/>
              <a:defRPr sz="1400" b="1">
                <a:solidFill>
                  <a:schemeClr val="accent1"/>
                </a:solidFill>
              </a:defRPr>
            </a:lvl1pPr>
            <a:lvl2pPr>
              <a:buNone/>
              <a:defRPr/>
            </a:lvl2pPr>
            <a:lvl3pPr>
              <a:buNone/>
              <a:defRPr/>
            </a:lvl3pPr>
            <a:lvl4pPr>
              <a:buNone/>
              <a:defRPr/>
            </a:lvl4pPr>
            <a:lvl5pPr>
              <a:buNone/>
              <a:defRPr/>
            </a:lvl5pPr>
          </a:lstStyle>
          <a:p>
            <a:pPr lvl="0"/>
            <a:r>
              <a:rPr lang="en-US" smtClean="0"/>
              <a:t>Click to edit Master text styles</a:t>
            </a:r>
          </a:p>
        </p:txBody>
      </p:sp>
    </p:spTree>
    <p:extLst>
      <p:ext uri="{BB962C8B-B14F-4D97-AF65-F5344CB8AC3E}">
        <p14:creationId xmlns:p14="http://schemas.microsoft.com/office/powerpoint/2010/main" val="24360352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p:bg>
      <p:bgPr>
        <a:gradFill rotWithShape="1">
          <a:gsLst>
            <a:gs pos="0">
              <a:srgbClr val="04080B"/>
            </a:gs>
            <a:gs pos="100000">
              <a:schemeClr val="tx2"/>
            </a:gs>
          </a:gsLst>
          <a:lin ang="5400000"/>
        </a:gradFill>
        <a:effectLst/>
      </p:bgPr>
    </p:bg>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5819775" y="268288"/>
            <a:ext cx="184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defRPr/>
            </a:pPr>
            <a:endParaRPr lang="en-US" sz="1400" b="1" smtClean="0">
              <a:solidFill>
                <a:schemeClr val="accent1"/>
              </a:solidFill>
              <a:cs typeface="Arial" pitchFamily="34" charset="0"/>
            </a:endParaRPr>
          </a:p>
        </p:txBody>
      </p:sp>
      <p:sp>
        <p:nvSpPr>
          <p:cNvPr id="6" name="Text Placeholder 5"/>
          <p:cNvSpPr>
            <a:spLocks noGrp="1"/>
          </p:cNvSpPr>
          <p:nvPr>
            <p:ph type="body" sz="quarter" idx="10"/>
          </p:nvPr>
        </p:nvSpPr>
        <p:spPr>
          <a:xfrm>
            <a:off x="381000" y="2667000"/>
            <a:ext cx="8382000" cy="904863"/>
          </a:xfrm>
        </p:spPr>
        <p:txBody>
          <a:bodyPr>
            <a:spAutoFit/>
          </a:bodyPr>
          <a:lstStyle>
            <a:lvl1pPr marL="0" indent="0" algn="ctr" rtl="0" fontAlgn="base">
              <a:spcBef>
                <a:spcPct val="0"/>
              </a:spcBef>
              <a:spcAft>
                <a:spcPct val="0"/>
              </a:spcAft>
              <a:buNone/>
              <a:defRPr lang="en-US" sz="4400" b="1" i="0" kern="1200" dirty="0" smtClean="0">
                <a:solidFill>
                  <a:schemeClr val="bg1"/>
                </a:solidFill>
                <a:latin typeface="+mn-lt"/>
                <a:ea typeface="ＭＳ Ｐゴシック" charset="-128"/>
                <a:cs typeface="Helvetica"/>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Tree>
    <p:extLst>
      <p:ext uri="{BB962C8B-B14F-4D97-AF65-F5344CB8AC3E}">
        <p14:creationId xmlns:p14="http://schemas.microsoft.com/office/powerpoint/2010/main" val="3342005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Object">
    <p:spTree>
      <p:nvGrpSpPr>
        <p:cNvPr id="1" name=""/>
        <p:cNvGrpSpPr/>
        <p:nvPr/>
      </p:nvGrpSpPr>
      <p:grpSpPr>
        <a:xfrm>
          <a:off x="0" y="0"/>
          <a:ext cx="0" cy="0"/>
          <a:chOff x="0" y="0"/>
          <a:chExt cx="0" cy="0"/>
        </a:xfrm>
      </p:grpSpPr>
      <p:sp>
        <p:nvSpPr>
          <p:cNvPr id="8" name="Rectangle 7"/>
          <p:cNvSpPr>
            <a:spLocks noChangeArrowheads="1"/>
          </p:cNvSpPr>
          <p:nvPr userDrawn="1"/>
        </p:nvSpPr>
        <p:spPr bwMode="auto">
          <a:xfrm>
            <a:off x="-7938" y="0"/>
            <a:ext cx="9151938" cy="685800"/>
          </a:xfrm>
          <a:prstGeom prst="rect">
            <a:avLst/>
          </a:prstGeom>
          <a:gradFill rotWithShape="1">
            <a:gsLst>
              <a:gs pos="27000">
                <a:srgbClr val="153957">
                  <a:lumMod val="99000"/>
                  <a:lumOff val="1000"/>
                </a:srgbClr>
              </a:gs>
              <a:gs pos="100000">
                <a:schemeClr val="tx2"/>
              </a:gs>
            </a:gsLst>
            <a:lin ang="5400000"/>
          </a:gradFill>
          <a:ln>
            <a:noFill/>
          </a:ln>
          <a:extLst/>
        </p:spPr>
        <p:txBody>
          <a:bodyPr/>
          <a:lstStyle/>
          <a:p>
            <a:endParaRPr lang="en-US">
              <a:cs typeface="Arial" pitchFamily="34" charset="0"/>
            </a:endParaRPr>
          </a:p>
        </p:txBody>
      </p:sp>
      <p:sp>
        <p:nvSpPr>
          <p:cNvPr id="6" name="Text Box 6"/>
          <p:cNvSpPr txBox="1">
            <a:spLocks noChangeArrowheads="1"/>
          </p:cNvSpPr>
          <p:nvPr/>
        </p:nvSpPr>
        <p:spPr bwMode="auto">
          <a:xfrm>
            <a:off x="8305800" y="6642100"/>
            <a:ext cx="8302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800" smtClean="0">
                <a:solidFill>
                  <a:srgbClr val="A6A6A6"/>
                </a:solidFill>
              </a:rPr>
              <a:t>Slide: </a:t>
            </a:r>
            <a:fld id="{E64780D0-0546-4242-B013-C06986AF074F}" type="slidenum">
              <a:rPr lang="en-US" sz="800" smtClean="0">
                <a:solidFill>
                  <a:srgbClr val="A6A6A6"/>
                </a:solidFill>
              </a:rPr>
              <a:pPr algn="r">
                <a:defRPr/>
              </a:pPr>
              <a:t>‹#›</a:t>
            </a:fld>
            <a:endParaRPr lang="fr-FR" sz="800" smtClean="0">
              <a:solidFill>
                <a:srgbClr val="A6A6A6"/>
              </a:solidFill>
            </a:endParaRPr>
          </a:p>
        </p:txBody>
      </p:sp>
      <p:sp>
        <p:nvSpPr>
          <p:cNvPr id="7" name="Title 1"/>
          <p:cNvSpPr>
            <a:spLocks noGrp="1"/>
          </p:cNvSpPr>
          <p:nvPr>
            <p:ph type="title"/>
          </p:nvPr>
        </p:nvSpPr>
        <p:spPr bwMode="gray">
          <a:xfrm>
            <a:off x="152400" y="76200"/>
            <a:ext cx="8763000" cy="533400"/>
          </a:xfrm>
          <a:prstGeom prst="rect">
            <a:avLst/>
          </a:prstGeom>
        </p:spPr>
        <p:txBody>
          <a:bodyPr anchor="ctr" anchorCtr="0"/>
          <a:lstStyle>
            <a:lvl1pPr algn="l">
              <a:defRPr sz="2800" b="1">
                <a:latin typeface="Verdana" pitchFamily="34" charset="0"/>
                <a:ea typeface="Verdana" pitchFamily="34" charset="0"/>
                <a:cs typeface="Verdana" pitchFamily="34" charset="0"/>
              </a:defRPr>
            </a:lvl1pPr>
          </a:lstStyle>
          <a:p>
            <a:r>
              <a:rPr lang="en-US" smtClean="0"/>
              <a:t>Click to edit Master title style</a:t>
            </a:r>
            <a:endParaRPr lang="en-US" dirty="0"/>
          </a:p>
        </p:txBody>
      </p:sp>
      <p:sp>
        <p:nvSpPr>
          <p:cNvPr id="5" name="Content Placeholder 2"/>
          <p:cNvSpPr>
            <a:spLocks noGrp="1"/>
          </p:cNvSpPr>
          <p:nvPr>
            <p:ph sz="half" idx="10"/>
          </p:nvPr>
        </p:nvSpPr>
        <p:spPr>
          <a:xfrm>
            <a:off x="685800" y="1143000"/>
            <a:ext cx="7848600" cy="5334000"/>
          </a:xfrm>
        </p:spPr>
        <p:txBody>
          <a:bodyPr/>
          <a:lstStyle>
            <a:lvl1pPr>
              <a:lnSpc>
                <a:spcPct val="100000"/>
              </a:lnSpc>
              <a:spcBef>
                <a:spcPts val="2800"/>
              </a:spcBef>
              <a:defRPr sz="2000" b="1">
                <a:latin typeface="Verdana" pitchFamily="34" charset="0"/>
                <a:ea typeface="Verdana" pitchFamily="34" charset="0"/>
                <a:cs typeface="Verdana" pitchFamily="34" charset="0"/>
              </a:defRPr>
            </a:lvl1pPr>
            <a:lvl2pPr>
              <a:lnSpc>
                <a:spcPct val="100000"/>
              </a:lnSpc>
              <a:spcBef>
                <a:spcPts val="600"/>
              </a:spcBef>
              <a:spcAft>
                <a:spcPts val="0"/>
              </a:spcAft>
              <a:defRPr sz="1800">
                <a:latin typeface="Verdana" pitchFamily="34" charset="0"/>
                <a:ea typeface="Verdana" pitchFamily="34" charset="0"/>
                <a:cs typeface="Verdana" pitchFamily="34" charset="0"/>
              </a:defRPr>
            </a:lvl2pPr>
            <a:lvl3pPr marL="1200150" indent="-285750">
              <a:spcBef>
                <a:spcPts val="600"/>
              </a:spcBef>
              <a:spcAft>
                <a:spcPts val="0"/>
              </a:spcAft>
              <a:buFont typeface="Wingdings" pitchFamily="2" charset="2"/>
              <a:buChar char="§"/>
              <a:defRPr sz="1800">
                <a:latin typeface="Verdana" pitchFamily="34" charset="0"/>
                <a:ea typeface="Verdana" pitchFamily="34" charset="0"/>
                <a:cs typeface="Verdana" pitchFamily="34" charset="0"/>
              </a:defRPr>
            </a:lvl3pPr>
            <a:lvl4pPr>
              <a:spcBef>
                <a:spcPts val="600"/>
              </a:spcBef>
              <a:defRPr sz="1800">
                <a:latin typeface="Verdana" pitchFamily="34" charset="0"/>
                <a:ea typeface="Verdana" pitchFamily="34" charset="0"/>
                <a:cs typeface="Verdana" pitchFamily="34" charset="0"/>
              </a:defRPr>
            </a:lvl4pPr>
            <a:lvl5pPr>
              <a:spcBef>
                <a:spcPts val="600"/>
              </a:spcBef>
              <a:defRPr sz="1800">
                <a:latin typeface="Verdana" pitchFamily="34" charset="0"/>
                <a:ea typeface="Verdana" pitchFamily="34" charset="0"/>
                <a:cs typeface="Verdana"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Box 6"/>
          <p:cNvSpPr txBox="1">
            <a:spLocks noChangeArrowheads="1"/>
          </p:cNvSpPr>
          <p:nvPr userDrawn="1"/>
        </p:nvSpPr>
        <p:spPr bwMode="auto">
          <a:xfrm>
            <a:off x="-15875" y="6634163"/>
            <a:ext cx="11657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defRPr/>
            </a:pPr>
            <a:r>
              <a:rPr lang="en-US" sz="800" dirty="0" smtClean="0">
                <a:solidFill>
                  <a:srgbClr val="A6A6A6"/>
                </a:solidFill>
              </a:rPr>
              <a:t>Copyright </a:t>
            </a:r>
            <a:r>
              <a:rPr lang="en-US" sz="800" dirty="0" smtClean="0">
                <a:solidFill>
                  <a:srgbClr val="A6A6A6"/>
                </a:solidFill>
                <a:ea typeface="Verdana" pitchFamily="34" charset="0"/>
                <a:cs typeface="Verdana" pitchFamily="34" charset="0"/>
              </a:rPr>
              <a:t>©</a:t>
            </a:r>
            <a:r>
              <a:rPr lang="en-US" sz="800" dirty="0" smtClean="0">
                <a:solidFill>
                  <a:srgbClr val="A6A6A6"/>
                </a:solidFill>
              </a:rPr>
              <a:t> AdaCore</a:t>
            </a:r>
            <a:endParaRPr lang="fr-FR" sz="800" dirty="0" smtClean="0">
              <a:solidFill>
                <a:srgbClr val="A6A6A6"/>
              </a:solidFill>
            </a:endParaRPr>
          </a:p>
        </p:txBody>
      </p:sp>
    </p:spTree>
    <p:extLst>
      <p:ext uri="{BB962C8B-B14F-4D97-AF65-F5344CB8AC3E}">
        <p14:creationId xmlns:p14="http://schemas.microsoft.com/office/powerpoint/2010/main" val="107909698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7" name="Rectangle 6"/>
          <p:cNvSpPr>
            <a:spLocks noChangeArrowheads="1"/>
          </p:cNvSpPr>
          <p:nvPr userDrawn="1"/>
        </p:nvSpPr>
        <p:spPr bwMode="auto">
          <a:xfrm>
            <a:off x="-7938" y="0"/>
            <a:ext cx="9151938" cy="685800"/>
          </a:xfrm>
          <a:prstGeom prst="rect">
            <a:avLst/>
          </a:prstGeom>
          <a:gradFill rotWithShape="1">
            <a:gsLst>
              <a:gs pos="27000">
                <a:srgbClr val="153957">
                  <a:lumMod val="99000"/>
                  <a:lumOff val="1000"/>
                </a:srgbClr>
              </a:gs>
              <a:gs pos="100000">
                <a:schemeClr val="tx2"/>
              </a:gs>
            </a:gsLst>
            <a:lin ang="5400000"/>
          </a:gradFill>
          <a:ln>
            <a:noFill/>
          </a:ln>
          <a:extLst/>
        </p:spPr>
        <p:txBody>
          <a:bodyPr/>
          <a:lstStyle/>
          <a:p>
            <a:endParaRPr lang="en-US">
              <a:cs typeface="Arial" pitchFamily="34" charset="0"/>
            </a:endParaRPr>
          </a:p>
        </p:txBody>
      </p:sp>
      <p:sp>
        <p:nvSpPr>
          <p:cNvPr id="6" name="Text Box 6"/>
          <p:cNvSpPr txBox="1">
            <a:spLocks noChangeArrowheads="1"/>
          </p:cNvSpPr>
          <p:nvPr/>
        </p:nvSpPr>
        <p:spPr bwMode="auto">
          <a:xfrm>
            <a:off x="8305800" y="6642100"/>
            <a:ext cx="8302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800" smtClean="0">
                <a:solidFill>
                  <a:srgbClr val="A6A6A6"/>
                </a:solidFill>
              </a:rPr>
              <a:t>Slide: </a:t>
            </a:r>
            <a:fld id="{380FAD6A-F2F5-4D65-919D-1AEA14727DBD}" type="slidenum">
              <a:rPr lang="en-US" sz="800" smtClean="0">
                <a:solidFill>
                  <a:srgbClr val="A6A6A6"/>
                </a:solidFill>
              </a:rPr>
              <a:pPr algn="r">
                <a:defRPr/>
              </a:pPr>
              <a:t>‹#›</a:t>
            </a:fld>
            <a:endParaRPr lang="fr-FR" sz="800" smtClean="0">
              <a:solidFill>
                <a:srgbClr val="A6A6A6"/>
              </a:solidFill>
            </a:endParaRPr>
          </a:p>
        </p:txBody>
      </p:sp>
      <p:sp>
        <p:nvSpPr>
          <p:cNvPr id="3" name="Content Placeholder 2"/>
          <p:cNvSpPr>
            <a:spLocks noGrp="1"/>
          </p:cNvSpPr>
          <p:nvPr>
            <p:ph sz="half" idx="1"/>
          </p:nvPr>
        </p:nvSpPr>
        <p:spPr>
          <a:xfrm>
            <a:off x="762000" y="1143000"/>
            <a:ext cx="3810000" cy="5334000"/>
          </a:xfrm>
        </p:spPr>
        <p:txBody>
          <a:bodyPr/>
          <a:lstStyle>
            <a:lvl1pPr>
              <a:defRPr sz="1600"/>
            </a:lvl1pPr>
            <a:lvl2pPr>
              <a:defRPr sz="14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24400" y="1143000"/>
            <a:ext cx="3810000" cy="5334000"/>
          </a:xfrm>
        </p:spPr>
        <p:txBody>
          <a:bodyPr/>
          <a:lstStyle>
            <a:lvl1pPr>
              <a:defRPr sz="1600"/>
            </a:lvl1pPr>
            <a:lvl2pPr>
              <a:defRPr sz="14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itle 1"/>
          <p:cNvSpPr>
            <a:spLocks noGrp="1"/>
          </p:cNvSpPr>
          <p:nvPr>
            <p:ph type="title"/>
          </p:nvPr>
        </p:nvSpPr>
        <p:spPr bwMode="gray">
          <a:xfrm>
            <a:off x="152400" y="76200"/>
            <a:ext cx="8763000" cy="533400"/>
          </a:xfrm>
          <a:prstGeom prst="rect">
            <a:avLst/>
          </a:prstGeom>
        </p:spPr>
        <p:txBody>
          <a:bodyPr anchor="ctr" anchorCtr="0"/>
          <a:lstStyle>
            <a:lvl1pPr algn="l">
              <a:defRPr sz="2800">
                <a:latin typeface="Verdana" pitchFamily="34" charset="0"/>
                <a:ea typeface="Verdana" pitchFamily="34" charset="0"/>
                <a:cs typeface="Verdana" pitchFamily="34" charset="0"/>
              </a:defRPr>
            </a:lvl1pPr>
          </a:lstStyle>
          <a:p>
            <a:r>
              <a:rPr lang="en-US" smtClean="0"/>
              <a:t>Click to edit Master title style</a:t>
            </a:r>
            <a:endParaRPr lang="en-US" dirty="0"/>
          </a:p>
        </p:txBody>
      </p:sp>
      <p:sp>
        <p:nvSpPr>
          <p:cNvPr id="9" name="Text Box 6"/>
          <p:cNvSpPr txBox="1">
            <a:spLocks noChangeArrowheads="1"/>
          </p:cNvSpPr>
          <p:nvPr userDrawn="1"/>
        </p:nvSpPr>
        <p:spPr bwMode="auto">
          <a:xfrm>
            <a:off x="-15875" y="6634163"/>
            <a:ext cx="11657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defRPr/>
            </a:pPr>
            <a:r>
              <a:rPr lang="en-US" sz="800" dirty="0" smtClean="0">
                <a:solidFill>
                  <a:srgbClr val="A6A6A6"/>
                </a:solidFill>
              </a:rPr>
              <a:t>Copyright </a:t>
            </a:r>
            <a:r>
              <a:rPr lang="en-US" sz="800" dirty="0" smtClean="0">
                <a:solidFill>
                  <a:srgbClr val="A6A6A6"/>
                </a:solidFill>
                <a:ea typeface="Verdana" pitchFamily="34" charset="0"/>
                <a:cs typeface="Verdana" pitchFamily="34" charset="0"/>
              </a:rPr>
              <a:t>©</a:t>
            </a:r>
            <a:r>
              <a:rPr lang="en-US" sz="800" dirty="0" smtClean="0">
                <a:solidFill>
                  <a:srgbClr val="A6A6A6"/>
                </a:solidFill>
              </a:rPr>
              <a:t> AdaCore</a:t>
            </a:r>
            <a:endParaRPr lang="fr-FR" sz="800" dirty="0" smtClean="0">
              <a:solidFill>
                <a:srgbClr val="A6A6A6"/>
              </a:solidFill>
            </a:endParaRPr>
          </a:p>
        </p:txBody>
      </p:sp>
    </p:spTree>
    <p:extLst>
      <p:ext uri="{BB962C8B-B14F-4D97-AF65-F5344CB8AC3E}">
        <p14:creationId xmlns:p14="http://schemas.microsoft.com/office/powerpoint/2010/main" val="313706338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ustom Layout">
    <p:bg>
      <p:bgPr>
        <a:gradFill rotWithShape="1">
          <a:gsLst>
            <a:gs pos="0">
              <a:srgbClr val="04080B"/>
            </a:gs>
            <a:gs pos="100000">
              <a:schemeClr val="tx2"/>
            </a:gs>
          </a:gsLst>
          <a:lin ang="5400000"/>
        </a:gradFill>
        <a:effectLst/>
      </p:bgPr>
    </p:bg>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5819775" y="268288"/>
            <a:ext cx="184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defRPr/>
            </a:pPr>
            <a:endParaRPr lang="en-US" sz="1400" b="1" smtClean="0">
              <a:solidFill>
                <a:schemeClr val="accent1"/>
              </a:solidFill>
              <a:cs typeface="Arial" pitchFamily="34" charset="0"/>
            </a:endParaRPr>
          </a:p>
        </p:txBody>
      </p:sp>
      <p:sp>
        <p:nvSpPr>
          <p:cNvPr id="5" name="Title 1"/>
          <p:cNvSpPr>
            <a:spLocks noGrp="1"/>
          </p:cNvSpPr>
          <p:nvPr>
            <p:ph type="title"/>
          </p:nvPr>
        </p:nvSpPr>
        <p:spPr>
          <a:xfrm>
            <a:off x="152400" y="76200"/>
            <a:ext cx="8763000" cy="533400"/>
          </a:xfrm>
          <a:prstGeom prst="rect">
            <a:avLst/>
          </a:prstGeom>
        </p:spPr>
        <p:txBody>
          <a:bodyPr anchor="ctr" anchorCtr="0"/>
          <a:lstStyle>
            <a:lvl1pPr>
              <a:defRPr sz="2800">
                <a:latin typeface="Verdana" pitchFamily="34" charset="0"/>
                <a:ea typeface="Verdana" pitchFamily="34" charset="0"/>
                <a:cs typeface="Verdana"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7446613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7938" y="0"/>
            <a:ext cx="9151938" cy="685800"/>
          </a:xfrm>
          <a:prstGeom prst="rect">
            <a:avLst/>
          </a:prstGeom>
          <a:gradFill rotWithShape="1">
            <a:gsLst>
              <a:gs pos="27000">
                <a:srgbClr val="153957">
                  <a:lumMod val="99000"/>
                  <a:lumOff val="1000"/>
                </a:srgbClr>
              </a:gs>
              <a:gs pos="100000">
                <a:schemeClr val="tx2"/>
              </a:gs>
            </a:gsLst>
            <a:lin ang="5400000"/>
          </a:gradFill>
          <a:ln>
            <a:noFill/>
          </a:ln>
          <a:extLst/>
        </p:spPr>
        <p:txBody>
          <a:bodyPr/>
          <a:lstStyle/>
          <a:p>
            <a:endParaRPr lang="en-US">
              <a:cs typeface="Arial" pitchFamily="34" charset="0"/>
            </a:endParaRPr>
          </a:p>
        </p:txBody>
      </p:sp>
      <p:sp>
        <p:nvSpPr>
          <p:cNvPr id="4" name="Text Box 6"/>
          <p:cNvSpPr txBox="1">
            <a:spLocks noChangeArrowheads="1"/>
          </p:cNvSpPr>
          <p:nvPr/>
        </p:nvSpPr>
        <p:spPr bwMode="auto">
          <a:xfrm>
            <a:off x="8305800" y="6642100"/>
            <a:ext cx="8302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800" smtClean="0">
                <a:solidFill>
                  <a:srgbClr val="A6A6A6"/>
                </a:solidFill>
              </a:rPr>
              <a:t>Slide: </a:t>
            </a:r>
            <a:fld id="{DF77F94D-A3A0-4568-89FC-5E8DA696717E}" type="slidenum">
              <a:rPr lang="en-US" sz="800" smtClean="0">
                <a:solidFill>
                  <a:srgbClr val="A6A6A6"/>
                </a:solidFill>
              </a:rPr>
              <a:pPr algn="r">
                <a:defRPr/>
              </a:pPr>
              <a:t>‹#›</a:t>
            </a:fld>
            <a:endParaRPr lang="fr-FR" sz="800" smtClean="0">
              <a:solidFill>
                <a:srgbClr val="A6A6A6"/>
              </a:solidFill>
            </a:endParaRPr>
          </a:p>
        </p:txBody>
      </p:sp>
      <p:sp>
        <p:nvSpPr>
          <p:cNvPr id="8" name="Title 1"/>
          <p:cNvSpPr>
            <a:spLocks noGrp="1"/>
          </p:cNvSpPr>
          <p:nvPr>
            <p:ph type="title"/>
          </p:nvPr>
        </p:nvSpPr>
        <p:spPr bwMode="gray">
          <a:xfrm>
            <a:off x="152400" y="76200"/>
            <a:ext cx="8763000" cy="533400"/>
          </a:xfrm>
          <a:prstGeom prst="rect">
            <a:avLst/>
          </a:prstGeom>
        </p:spPr>
        <p:txBody>
          <a:bodyPr anchor="ctr" anchorCtr="0"/>
          <a:lstStyle>
            <a:lvl1pPr>
              <a:defRPr sz="2800">
                <a:latin typeface="Verdana" pitchFamily="34" charset="0"/>
                <a:ea typeface="Verdana" pitchFamily="34" charset="0"/>
                <a:cs typeface="Verdana" pitchFamily="34" charset="0"/>
              </a:defRPr>
            </a:lvl1pPr>
          </a:lstStyle>
          <a:p>
            <a:r>
              <a:rPr lang="en-US" smtClean="0"/>
              <a:t>Click to edit Master title style</a:t>
            </a:r>
            <a:endParaRPr lang="en-US" dirty="0"/>
          </a:p>
        </p:txBody>
      </p:sp>
      <p:sp>
        <p:nvSpPr>
          <p:cNvPr id="6" name="Text Box 6"/>
          <p:cNvSpPr txBox="1">
            <a:spLocks noChangeArrowheads="1"/>
          </p:cNvSpPr>
          <p:nvPr userDrawn="1"/>
        </p:nvSpPr>
        <p:spPr bwMode="auto">
          <a:xfrm>
            <a:off x="-15875" y="6634163"/>
            <a:ext cx="11657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defRPr/>
            </a:pPr>
            <a:r>
              <a:rPr lang="en-US" sz="800" dirty="0" smtClean="0">
                <a:solidFill>
                  <a:srgbClr val="A6A6A6"/>
                </a:solidFill>
              </a:rPr>
              <a:t>Copyright </a:t>
            </a:r>
            <a:r>
              <a:rPr lang="en-US" sz="800" dirty="0" smtClean="0">
                <a:solidFill>
                  <a:srgbClr val="A6A6A6"/>
                </a:solidFill>
                <a:ea typeface="Verdana" pitchFamily="34" charset="0"/>
                <a:cs typeface="Verdana" pitchFamily="34" charset="0"/>
              </a:rPr>
              <a:t>©</a:t>
            </a:r>
            <a:r>
              <a:rPr lang="en-US" sz="800" dirty="0" smtClean="0">
                <a:solidFill>
                  <a:srgbClr val="A6A6A6"/>
                </a:solidFill>
              </a:rPr>
              <a:t> AdaCore</a:t>
            </a:r>
            <a:endParaRPr lang="fr-FR" sz="800" dirty="0" smtClean="0">
              <a:solidFill>
                <a:srgbClr val="A6A6A6"/>
              </a:solidFill>
            </a:endParaRPr>
          </a:p>
        </p:txBody>
      </p:sp>
    </p:spTree>
    <p:extLst>
      <p:ext uri="{BB962C8B-B14F-4D97-AF65-F5344CB8AC3E}">
        <p14:creationId xmlns:p14="http://schemas.microsoft.com/office/powerpoint/2010/main" val="43226791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Footer Placeholder 1"/>
          <p:cNvSpPr>
            <a:spLocks noGrp="1" noChangeArrowheads="1"/>
          </p:cNvSpPr>
          <p:nvPr>
            <p:ph type="ftr" sz="quarter" idx="10"/>
          </p:nvPr>
        </p:nvSpPr>
        <p:spPr>
          <a:xfrm>
            <a:off x="762000" y="6554788"/>
            <a:ext cx="2895600" cy="244475"/>
          </a:xfrm>
          <a:prstGeom prst="rect">
            <a:avLst/>
          </a:prstGeom>
        </p:spPr>
        <p:txBody>
          <a:bodyPr/>
          <a:lstStyle>
            <a:lvl1pPr>
              <a:defRPr>
                <a:latin typeface="Arial" charset="0"/>
              </a:defRPr>
            </a:lvl1pPr>
          </a:lstStyle>
          <a:p>
            <a:pPr>
              <a:defRPr/>
            </a:pPr>
            <a:endParaRPr lang="en-US"/>
          </a:p>
        </p:txBody>
      </p:sp>
      <p:sp>
        <p:nvSpPr>
          <p:cNvPr id="3" name="Slide Number Placeholder 2"/>
          <p:cNvSpPr>
            <a:spLocks noGrp="1" noChangeArrowheads="1"/>
          </p:cNvSpPr>
          <p:nvPr>
            <p:ph type="sldNum" sz="quarter" idx="11"/>
          </p:nvPr>
        </p:nvSpPr>
        <p:spPr>
          <a:xfrm>
            <a:off x="6553200" y="6554788"/>
            <a:ext cx="1981200" cy="244475"/>
          </a:xfrm>
          <a:prstGeom prst="rect">
            <a:avLst/>
          </a:prstGeom>
        </p:spPr>
        <p:txBody>
          <a:bodyPr/>
          <a:lstStyle>
            <a:lvl1pPr>
              <a:defRPr>
                <a:latin typeface="Arial" charset="0"/>
              </a:defRPr>
            </a:lvl1pPr>
          </a:lstStyle>
          <a:p>
            <a:pPr>
              <a:defRPr/>
            </a:pPr>
            <a:r>
              <a:rPr lang="en-US"/>
              <a:t>Slide  </a:t>
            </a:r>
            <a:fld id="{B55E4A07-3461-4D9E-8AF4-29CB282CD8FA}" type="slidenum">
              <a:rPr lang="en-US"/>
              <a:pPr>
                <a:defRPr/>
              </a:pPr>
              <a:t>‹#›</a:t>
            </a:fld>
            <a:endParaRPr lang="en-US"/>
          </a:p>
        </p:txBody>
      </p:sp>
    </p:spTree>
    <p:extLst>
      <p:ext uri="{BB962C8B-B14F-4D97-AF65-F5344CB8AC3E}">
        <p14:creationId xmlns:p14="http://schemas.microsoft.com/office/powerpoint/2010/main" val="177615760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685800" y="1143000"/>
            <a:ext cx="78486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First level</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934" r:id="rId1"/>
    <p:sldLayoutId id="2147483935" r:id="rId2"/>
    <p:sldLayoutId id="2147483936" r:id="rId3"/>
    <p:sldLayoutId id="2147483937" r:id="rId4"/>
    <p:sldLayoutId id="2147483938" r:id="rId5"/>
    <p:sldLayoutId id="2147483939" r:id="rId6"/>
    <p:sldLayoutId id="2147483941" r:id="rId7"/>
  </p:sldLayoutIdLst>
  <p:timing>
    <p:tnLst>
      <p:par>
        <p:cTn id="1" dur="indefinite" restart="never" nodeType="tmRoot"/>
      </p:par>
    </p:tnLst>
  </p:timing>
  <p:txStyles>
    <p:titleStyle>
      <a:lvl1pPr algn="l" rtl="0" eaLnBrk="0" fontAlgn="base" hangingPunct="0">
        <a:spcBef>
          <a:spcPct val="0"/>
        </a:spcBef>
        <a:spcAft>
          <a:spcPct val="0"/>
        </a:spcAft>
        <a:defRPr sz="1600" b="1">
          <a:solidFill>
            <a:schemeClr val="bg1"/>
          </a:solidFill>
          <a:latin typeface="+mj-lt"/>
          <a:ea typeface="+mj-ea"/>
          <a:cs typeface="+mj-cs"/>
        </a:defRPr>
      </a:lvl1pPr>
      <a:lvl2pPr algn="l" rtl="0" eaLnBrk="0" fontAlgn="base" hangingPunct="0">
        <a:spcBef>
          <a:spcPct val="0"/>
        </a:spcBef>
        <a:spcAft>
          <a:spcPct val="0"/>
        </a:spcAft>
        <a:defRPr sz="1600" b="1">
          <a:solidFill>
            <a:schemeClr val="bg1"/>
          </a:solidFill>
          <a:latin typeface="Franklin Gothic Book"/>
          <a:ea typeface="ヒラギノ角ゴ ProN W3"/>
          <a:cs typeface="ヒラギノ角ゴ ProN W3"/>
        </a:defRPr>
      </a:lvl2pPr>
      <a:lvl3pPr algn="l" rtl="0" eaLnBrk="0" fontAlgn="base" hangingPunct="0">
        <a:spcBef>
          <a:spcPct val="0"/>
        </a:spcBef>
        <a:spcAft>
          <a:spcPct val="0"/>
        </a:spcAft>
        <a:defRPr sz="1600" b="1">
          <a:solidFill>
            <a:schemeClr val="bg1"/>
          </a:solidFill>
          <a:latin typeface="Franklin Gothic Book"/>
          <a:ea typeface="ヒラギノ角ゴ ProN W3"/>
          <a:cs typeface="ヒラギノ角ゴ ProN W3"/>
        </a:defRPr>
      </a:lvl3pPr>
      <a:lvl4pPr algn="l" rtl="0" eaLnBrk="0" fontAlgn="base" hangingPunct="0">
        <a:spcBef>
          <a:spcPct val="0"/>
        </a:spcBef>
        <a:spcAft>
          <a:spcPct val="0"/>
        </a:spcAft>
        <a:defRPr sz="1600" b="1">
          <a:solidFill>
            <a:schemeClr val="bg1"/>
          </a:solidFill>
          <a:latin typeface="Franklin Gothic Book"/>
          <a:ea typeface="ヒラギノ角ゴ ProN W3"/>
          <a:cs typeface="ヒラギノ角ゴ ProN W3"/>
        </a:defRPr>
      </a:lvl4pPr>
      <a:lvl5pPr algn="l" rtl="0" eaLnBrk="0" fontAlgn="base" hangingPunct="0">
        <a:spcBef>
          <a:spcPct val="0"/>
        </a:spcBef>
        <a:spcAft>
          <a:spcPct val="0"/>
        </a:spcAft>
        <a:defRPr sz="1600" b="1">
          <a:solidFill>
            <a:schemeClr val="bg1"/>
          </a:solidFill>
          <a:latin typeface="Franklin Gothic Book"/>
          <a:ea typeface="ヒラギノ角ゴ ProN W3"/>
          <a:cs typeface="ヒラギノ角ゴ ProN W3"/>
        </a:defRPr>
      </a:lvl5pPr>
      <a:lvl6pPr marL="457200" algn="l" rtl="0" eaLnBrk="1" fontAlgn="base" hangingPunct="1">
        <a:spcBef>
          <a:spcPct val="0"/>
        </a:spcBef>
        <a:spcAft>
          <a:spcPct val="0"/>
        </a:spcAft>
        <a:defRPr sz="2400" b="1">
          <a:solidFill>
            <a:srgbClr val="3377A9"/>
          </a:solidFill>
          <a:latin typeface="Verdana" pitchFamily="34" charset="0"/>
        </a:defRPr>
      </a:lvl6pPr>
      <a:lvl7pPr marL="914400" algn="l" rtl="0" eaLnBrk="1" fontAlgn="base" hangingPunct="1">
        <a:spcBef>
          <a:spcPct val="0"/>
        </a:spcBef>
        <a:spcAft>
          <a:spcPct val="0"/>
        </a:spcAft>
        <a:defRPr sz="2400" b="1">
          <a:solidFill>
            <a:srgbClr val="3377A9"/>
          </a:solidFill>
          <a:latin typeface="Verdana" pitchFamily="34" charset="0"/>
        </a:defRPr>
      </a:lvl7pPr>
      <a:lvl8pPr marL="1371600" algn="l" rtl="0" eaLnBrk="1" fontAlgn="base" hangingPunct="1">
        <a:spcBef>
          <a:spcPct val="0"/>
        </a:spcBef>
        <a:spcAft>
          <a:spcPct val="0"/>
        </a:spcAft>
        <a:defRPr sz="2400" b="1">
          <a:solidFill>
            <a:srgbClr val="3377A9"/>
          </a:solidFill>
          <a:latin typeface="Verdana" pitchFamily="34" charset="0"/>
        </a:defRPr>
      </a:lvl8pPr>
      <a:lvl9pPr marL="1828800" algn="l" rtl="0" eaLnBrk="1" fontAlgn="base" hangingPunct="1">
        <a:spcBef>
          <a:spcPct val="0"/>
        </a:spcBef>
        <a:spcAft>
          <a:spcPct val="0"/>
        </a:spcAft>
        <a:defRPr sz="2400" b="1">
          <a:solidFill>
            <a:srgbClr val="3377A9"/>
          </a:solidFill>
          <a:latin typeface="Verdana" pitchFamily="34" charset="0"/>
        </a:defRPr>
      </a:lvl9pPr>
    </p:titleStyle>
    <p:bodyStyle>
      <a:lvl1pPr marL="342900" indent="-342900" algn="l" rtl="0" eaLnBrk="0" fontAlgn="base" hangingPunct="0">
        <a:lnSpc>
          <a:spcPct val="120000"/>
        </a:lnSpc>
        <a:spcBef>
          <a:spcPct val="20000"/>
        </a:spcBef>
        <a:spcAft>
          <a:spcPct val="0"/>
        </a:spcAft>
        <a:buClr>
          <a:srgbClr val="404040"/>
        </a:buClr>
        <a:buChar char="•"/>
        <a:defRPr sz="2000" b="1">
          <a:solidFill>
            <a:srgbClr val="404040"/>
          </a:solidFill>
          <a:latin typeface="Verdana" pitchFamily="34" charset="0"/>
          <a:ea typeface="Verdana" pitchFamily="34" charset="0"/>
          <a:cs typeface="Verdana" pitchFamily="34" charset="0"/>
        </a:defRPr>
      </a:lvl1pPr>
      <a:lvl2pPr marL="742950" indent="-285750" algn="l" rtl="0" eaLnBrk="0" fontAlgn="base" hangingPunct="0">
        <a:lnSpc>
          <a:spcPct val="120000"/>
        </a:lnSpc>
        <a:spcBef>
          <a:spcPct val="20000"/>
        </a:spcBef>
        <a:spcAft>
          <a:spcPct val="0"/>
        </a:spcAft>
        <a:buChar char="–"/>
        <a:defRPr>
          <a:solidFill>
            <a:schemeClr val="tx1"/>
          </a:solidFill>
          <a:latin typeface="Verdana" pitchFamily="34" charset="0"/>
          <a:ea typeface="Verdana" pitchFamily="34" charset="0"/>
          <a:cs typeface="Verdana" pitchFamily="34" charset="0"/>
        </a:defRPr>
      </a:lvl2pPr>
      <a:lvl3pPr marL="1143000" indent="-228600" algn="l" rtl="0" eaLnBrk="0" fontAlgn="base" hangingPunct="0">
        <a:lnSpc>
          <a:spcPct val="120000"/>
        </a:lnSpc>
        <a:spcBef>
          <a:spcPct val="20000"/>
        </a:spcBef>
        <a:spcAft>
          <a:spcPct val="0"/>
        </a:spcAft>
        <a:buChar char="–"/>
        <a:defRPr>
          <a:solidFill>
            <a:schemeClr val="tx1"/>
          </a:solidFill>
          <a:latin typeface="Verdana" pitchFamily="34" charset="0"/>
          <a:ea typeface="Verdana" pitchFamily="34" charset="0"/>
          <a:cs typeface="Verdana" pitchFamily="34" charset="0"/>
        </a:defRPr>
      </a:lvl3pPr>
      <a:lvl4pPr marL="1600200" indent="-228600" algn="l" rtl="0" eaLnBrk="0" fontAlgn="base" hangingPunct="0">
        <a:spcBef>
          <a:spcPct val="20000"/>
        </a:spcBef>
        <a:spcAft>
          <a:spcPct val="0"/>
        </a:spcAft>
        <a:buFont typeface="Times" pitchFamily="18" charset="0"/>
        <a:buChar char="•"/>
        <a:defRPr sz="1600">
          <a:solidFill>
            <a:schemeClr val="tx1"/>
          </a:solidFill>
          <a:latin typeface="Verdana" pitchFamily="34" charset="0"/>
          <a:ea typeface="Verdana" pitchFamily="34" charset="0"/>
          <a:cs typeface="Verdana" pitchFamily="34" charset="0"/>
        </a:defRPr>
      </a:lvl4pPr>
      <a:lvl5pPr marL="2057400" indent="-228600" algn="l" rtl="0" eaLnBrk="0" fontAlgn="base" hangingPunct="0">
        <a:spcBef>
          <a:spcPct val="20000"/>
        </a:spcBef>
        <a:spcAft>
          <a:spcPct val="0"/>
        </a:spcAft>
        <a:buFont typeface="Times" pitchFamily="18" charset="0"/>
        <a:buChar char="•"/>
        <a:defRPr sz="1600">
          <a:solidFill>
            <a:schemeClr val="tx1"/>
          </a:solidFill>
          <a:latin typeface="Verdana" pitchFamily="34" charset="0"/>
          <a:ea typeface="Verdana" pitchFamily="34" charset="0"/>
          <a:cs typeface="Verdana" pitchFamily="34" charset="0"/>
        </a:defRPr>
      </a:lvl5pPr>
      <a:lvl6pPr marL="2514600" indent="-228600" algn="l" rtl="0" eaLnBrk="1" fontAlgn="base" hangingPunct="1">
        <a:spcBef>
          <a:spcPct val="20000"/>
        </a:spcBef>
        <a:spcAft>
          <a:spcPct val="0"/>
        </a:spcAft>
        <a:buFont typeface="Times" pitchFamily="18" charset="0"/>
        <a:buChar char="•"/>
        <a:defRPr sz="1200">
          <a:solidFill>
            <a:schemeClr val="tx1"/>
          </a:solidFill>
          <a:latin typeface="+mn-lt"/>
        </a:defRPr>
      </a:lvl6pPr>
      <a:lvl7pPr marL="2971800" indent="-228600" algn="l" rtl="0" eaLnBrk="1" fontAlgn="base" hangingPunct="1">
        <a:spcBef>
          <a:spcPct val="20000"/>
        </a:spcBef>
        <a:spcAft>
          <a:spcPct val="0"/>
        </a:spcAft>
        <a:buFont typeface="Times" pitchFamily="18" charset="0"/>
        <a:buChar char="•"/>
        <a:defRPr sz="1200">
          <a:solidFill>
            <a:schemeClr val="tx1"/>
          </a:solidFill>
          <a:latin typeface="+mn-lt"/>
        </a:defRPr>
      </a:lvl7pPr>
      <a:lvl8pPr marL="3429000" indent="-228600" algn="l" rtl="0" eaLnBrk="1" fontAlgn="base" hangingPunct="1">
        <a:spcBef>
          <a:spcPct val="20000"/>
        </a:spcBef>
        <a:spcAft>
          <a:spcPct val="0"/>
        </a:spcAft>
        <a:buFont typeface="Times" pitchFamily="18" charset="0"/>
        <a:buChar char="•"/>
        <a:defRPr sz="1200">
          <a:solidFill>
            <a:schemeClr val="tx1"/>
          </a:solidFill>
          <a:latin typeface="+mn-lt"/>
        </a:defRPr>
      </a:lvl8pPr>
      <a:lvl9pPr marL="3886200" indent="-228600" algn="l" rtl="0" eaLnBrk="1" fontAlgn="base" hangingPunct="1">
        <a:spcBef>
          <a:spcPct val="20000"/>
        </a:spcBef>
        <a:spcAft>
          <a:spcPct val="0"/>
        </a:spcAft>
        <a:buFont typeface="Times" pitchFamily="18" charset="0"/>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Placeholder 1"/>
          <p:cNvSpPr>
            <a:spLocks noGrp="1"/>
          </p:cNvSpPr>
          <p:nvPr>
            <p:ph type="body" sz="quarter" idx="11"/>
          </p:nvPr>
        </p:nvSpPr>
        <p:spPr>
          <a:xfrm>
            <a:off x="609600" y="3657600"/>
            <a:ext cx="2590800" cy="296863"/>
          </a:xfrm>
        </p:spPr>
        <p:txBody>
          <a:bodyPr/>
          <a:lstStyle/>
          <a:p>
            <a:pPr eaLnBrk="1" hangingPunct="1">
              <a:spcBef>
                <a:spcPct val="0"/>
              </a:spcBef>
            </a:pPr>
            <a:endParaRPr lang="en-US" smtClean="0"/>
          </a:p>
        </p:txBody>
      </p:sp>
      <p:sp>
        <p:nvSpPr>
          <p:cNvPr id="11267" name="Text Placeholder 2"/>
          <p:cNvSpPr>
            <a:spLocks noGrp="1"/>
          </p:cNvSpPr>
          <p:nvPr>
            <p:ph type="body" sz="quarter" idx="14"/>
          </p:nvPr>
        </p:nvSpPr>
        <p:spPr>
          <a:xfrm>
            <a:off x="609600" y="5715000"/>
            <a:ext cx="6338888" cy="533400"/>
          </a:xfrm>
        </p:spPr>
        <p:txBody>
          <a:bodyPr/>
          <a:lstStyle/>
          <a:p>
            <a:pPr eaLnBrk="1" hangingPunct="1">
              <a:spcBef>
                <a:spcPct val="0"/>
              </a:spcBef>
            </a:pPr>
            <a:r>
              <a:rPr lang="en-US" smtClean="0"/>
              <a:t>Satellite Orbital Velocity Computation Exercises</a:t>
            </a:r>
          </a:p>
        </p:txBody>
      </p:sp>
      <p:sp>
        <p:nvSpPr>
          <p:cNvPr id="11268" name="Text Placeholder 3"/>
          <p:cNvSpPr>
            <a:spLocks noGrp="1"/>
          </p:cNvSpPr>
          <p:nvPr>
            <p:ph type="body" sz="quarter" idx="15"/>
          </p:nvPr>
        </p:nvSpPr>
        <p:spPr>
          <a:xfrm>
            <a:off x="609600" y="3905250"/>
            <a:ext cx="2590800" cy="354013"/>
          </a:xfrm>
        </p:spPr>
        <p:txBody>
          <a:bodyPr/>
          <a:lstStyle/>
          <a:p>
            <a:pPr eaLnBrk="1" hangingPunct="1">
              <a:spcBef>
                <a:spcPct val="0"/>
              </a:spcBef>
            </a:pPr>
            <a:endParaRPr lang="en-US" smtClean="0"/>
          </a:p>
        </p:txBody>
      </p:sp>
      <p:sp>
        <p:nvSpPr>
          <p:cNvPr id="11269" name="Text Placeholder 4"/>
          <p:cNvSpPr>
            <a:spLocks noGrp="1"/>
          </p:cNvSpPr>
          <p:nvPr>
            <p:ph type="body" sz="quarter" idx="16"/>
          </p:nvPr>
        </p:nvSpPr>
        <p:spPr>
          <a:xfrm>
            <a:off x="3333750" y="3657600"/>
            <a:ext cx="2533650" cy="296863"/>
          </a:xfrm>
        </p:spPr>
        <p:txBody>
          <a:bodyPr/>
          <a:lstStyle/>
          <a:p>
            <a:pPr eaLnBrk="1" hangingPunct="1">
              <a:spcBef>
                <a:spcPct val="0"/>
              </a:spcBef>
            </a:pPr>
            <a:endParaRPr lang="en-US" smtClean="0"/>
          </a:p>
        </p:txBody>
      </p:sp>
      <p:sp>
        <p:nvSpPr>
          <p:cNvPr id="11270" name="Text Placeholder 5"/>
          <p:cNvSpPr>
            <a:spLocks noGrp="1"/>
          </p:cNvSpPr>
          <p:nvPr>
            <p:ph type="body" sz="quarter" idx="17"/>
          </p:nvPr>
        </p:nvSpPr>
        <p:spPr>
          <a:xfrm>
            <a:off x="3333750" y="3905250"/>
            <a:ext cx="2533650" cy="354013"/>
          </a:xfrm>
        </p:spPr>
        <p:txBody>
          <a:bodyPr/>
          <a:lstStyle/>
          <a:p>
            <a:pPr eaLnBrk="1" hangingPunct="1">
              <a:spcBef>
                <a:spcPct val="0"/>
              </a:spcBef>
            </a:pPr>
            <a:endParaRPr lang="en-US" smtClean="0"/>
          </a:p>
        </p:txBody>
      </p:sp>
      <p:sp>
        <p:nvSpPr>
          <p:cNvPr id="11271" name="Text Placeholder 6"/>
          <p:cNvSpPr>
            <a:spLocks noGrp="1"/>
          </p:cNvSpPr>
          <p:nvPr>
            <p:ph type="body" sz="quarter" idx="21"/>
          </p:nvPr>
        </p:nvSpPr>
        <p:spPr>
          <a:xfrm>
            <a:off x="5943600" y="3657600"/>
            <a:ext cx="2590800" cy="296863"/>
          </a:xfrm>
        </p:spPr>
        <p:txBody>
          <a:bodyPr/>
          <a:lstStyle/>
          <a:p>
            <a:pPr eaLnBrk="1" hangingPunct="1">
              <a:spcBef>
                <a:spcPct val="0"/>
              </a:spcBef>
            </a:pPr>
            <a:endParaRPr lang="en-US" smtClean="0"/>
          </a:p>
        </p:txBody>
      </p:sp>
      <p:sp>
        <p:nvSpPr>
          <p:cNvPr id="11272" name="Text Placeholder 7"/>
          <p:cNvSpPr>
            <a:spLocks noGrp="1"/>
          </p:cNvSpPr>
          <p:nvPr>
            <p:ph type="body" sz="quarter" idx="22"/>
          </p:nvPr>
        </p:nvSpPr>
        <p:spPr>
          <a:xfrm>
            <a:off x="5943600" y="3905250"/>
            <a:ext cx="2590800" cy="354013"/>
          </a:xfrm>
        </p:spPr>
        <p:txBody>
          <a:bodyPr/>
          <a:lstStyle/>
          <a:p>
            <a:pPr eaLnBrk="1" hangingPunct="1">
              <a:spcBef>
                <a:spcPct val="0"/>
              </a:spcBef>
            </a:pPr>
            <a:endParaRPr lang="en-US" smtClean="0"/>
          </a:p>
        </p:txBody>
      </p:sp>
      <p:sp>
        <p:nvSpPr>
          <p:cNvPr id="11273" name="Text Placeholder 8"/>
          <p:cNvSpPr>
            <a:spLocks noGrp="1"/>
          </p:cNvSpPr>
          <p:nvPr>
            <p:ph type="body" sz="quarter" idx="23"/>
          </p:nvPr>
        </p:nvSpPr>
        <p:spPr>
          <a:xfrm>
            <a:off x="685800" y="2514600"/>
            <a:ext cx="7696200" cy="982663"/>
          </a:xfrm>
        </p:spPr>
        <p:txBody>
          <a:bodyPr/>
          <a:lstStyle/>
          <a:p>
            <a:pPr eaLnBrk="1" hangingPunct="1">
              <a:spcBef>
                <a:spcPct val="0"/>
              </a:spcBef>
            </a:pPr>
            <a:r>
              <a:rPr lang="en-US" dirty="0" smtClean="0"/>
              <a:t>SPARK Fundamentals</a:t>
            </a:r>
          </a:p>
        </p:txBody>
      </p:sp>
      <p:sp>
        <p:nvSpPr>
          <p:cNvPr id="11274" name="Text Placeholder 9"/>
          <p:cNvSpPr>
            <a:spLocks noGrp="1"/>
          </p:cNvSpPr>
          <p:nvPr>
            <p:ph type="body" sz="quarter" idx="24"/>
          </p:nvPr>
        </p:nvSpPr>
        <p:spPr>
          <a:xfrm>
            <a:off x="5684838" y="1371600"/>
            <a:ext cx="2849562" cy="296863"/>
          </a:xfrm>
        </p:spPr>
        <p:txBody>
          <a:bodyPr/>
          <a:lstStyle/>
          <a:p>
            <a:pPr eaLnBrk="1" hangingPunct="1">
              <a:spcBef>
                <a:spcPct val="0"/>
              </a:spcBef>
            </a:pPr>
            <a:endParaRPr lang="en-U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bwMode="auto">
          <a:xfrm>
            <a:off x="7529513" y="42863"/>
            <a:ext cx="1614487" cy="4699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Solution</a:t>
            </a:r>
          </a:p>
        </p:txBody>
      </p:sp>
      <p:sp>
        <p:nvSpPr>
          <p:cNvPr id="18435" name="Text Box 3"/>
          <p:cNvSpPr txBox="1">
            <a:spLocks noChangeArrowheads="1"/>
          </p:cNvSpPr>
          <p:nvPr/>
        </p:nvSpPr>
        <p:spPr bwMode="blackWhite">
          <a:xfrm>
            <a:off x="755576" y="123688"/>
            <a:ext cx="7241085" cy="6437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spcBef>
                <a:spcPts val="0"/>
              </a:spcBef>
            </a:pPr>
            <a:r>
              <a:rPr lang="en-US" sz="1400" b="1" noProof="1">
                <a:latin typeface="Consolas" panose="020B0609020204030204" pitchFamily="49" charset="0"/>
              </a:rPr>
              <a:t>with </a:t>
            </a:r>
            <a:r>
              <a:rPr lang="en-US" sz="1400" noProof="1">
                <a:latin typeface="Consolas" panose="020B0609020204030204" pitchFamily="49" charset="0"/>
              </a:rPr>
              <a:t>Ada.Text_IO;  </a:t>
            </a:r>
            <a:r>
              <a:rPr lang="en-US" sz="1400" b="1" noProof="1">
                <a:latin typeface="Consolas" panose="020B0609020204030204" pitchFamily="49" charset="0"/>
              </a:rPr>
              <a:t>use </a:t>
            </a:r>
            <a:r>
              <a:rPr lang="en-US" sz="1400" noProof="1">
                <a:latin typeface="Consolas" panose="020B0609020204030204" pitchFamily="49" charset="0"/>
              </a:rPr>
              <a:t>Ada.Text_IO;</a:t>
            </a:r>
          </a:p>
          <a:p>
            <a:pPr>
              <a:spcBef>
                <a:spcPts val="400"/>
              </a:spcBef>
            </a:pPr>
            <a:r>
              <a:rPr lang="en-US" sz="1400" b="1" noProof="1">
                <a:latin typeface="Consolas" panose="020B0609020204030204" pitchFamily="49" charset="0"/>
              </a:rPr>
              <a:t>with </a:t>
            </a:r>
            <a:r>
              <a:rPr lang="en-US" sz="1400" noProof="1">
                <a:latin typeface="Consolas" panose="020B0609020204030204" pitchFamily="49" charset="0"/>
              </a:rPr>
              <a:t>Ada.Numerics; </a:t>
            </a:r>
            <a:r>
              <a:rPr lang="en-US" sz="1400" b="1" noProof="1">
                <a:latin typeface="Consolas" panose="020B0609020204030204" pitchFamily="49" charset="0"/>
              </a:rPr>
              <a:t>use </a:t>
            </a:r>
            <a:r>
              <a:rPr lang="en-US" sz="1400" noProof="1">
                <a:latin typeface="Consolas" panose="020B0609020204030204" pitchFamily="49" charset="0"/>
              </a:rPr>
              <a:t>Ada.Numerics;  -- for </a:t>
            </a:r>
            <a:r>
              <a:rPr lang="en-US" sz="1400" noProof="1" smtClean="0">
                <a:latin typeface="Consolas" panose="020B0609020204030204" pitchFamily="49" charset="0"/>
              </a:rPr>
              <a:t>Pi</a:t>
            </a:r>
            <a:endParaRPr lang="en-US" sz="1400" noProof="1">
              <a:latin typeface="Consolas" panose="020B0609020204030204" pitchFamily="49" charset="0"/>
            </a:endParaRPr>
          </a:p>
          <a:p>
            <a:pPr>
              <a:spcBef>
                <a:spcPts val="900"/>
              </a:spcBef>
            </a:pPr>
            <a:r>
              <a:rPr lang="en-US" sz="1400" b="1" noProof="1">
                <a:latin typeface="Consolas" panose="020B0609020204030204" pitchFamily="49" charset="0"/>
              </a:rPr>
              <a:t>procedure </a:t>
            </a:r>
            <a:r>
              <a:rPr lang="en-US" sz="1400" noProof="1">
                <a:latin typeface="Consolas" panose="020B0609020204030204" pitchFamily="49" charset="0"/>
              </a:rPr>
              <a:t>Display_Velocities </a:t>
            </a:r>
            <a:r>
              <a:rPr lang="en-US" sz="1400" b="1" noProof="1" smtClean="0">
                <a:latin typeface="Consolas" panose="020B0609020204030204" pitchFamily="49" charset="0"/>
              </a:rPr>
              <a:t>is</a:t>
            </a:r>
            <a:endParaRPr lang="en-US" sz="1400" noProof="1">
              <a:latin typeface="Consolas" panose="020B0609020204030204" pitchFamily="49" charset="0"/>
            </a:endParaRPr>
          </a:p>
          <a:p>
            <a:pPr>
              <a:spcBef>
                <a:spcPts val="1800"/>
              </a:spcBef>
            </a:pPr>
            <a:r>
              <a:rPr lang="en-US" sz="1400" noProof="1" smtClean="0">
                <a:latin typeface="Consolas" panose="020B0609020204030204" pitchFamily="49" charset="0"/>
              </a:rPr>
              <a:t>   </a:t>
            </a:r>
            <a:r>
              <a:rPr lang="en-US" sz="1400" b="1" noProof="1">
                <a:latin typeface="Consolas" panose="020B0609020204030204" pitchFamily="49" charset="0"/>
              </a:rPr>
              <a:t>type </a:t>
            </a:r>
            <a:r>
              <a:rPr lang="en-US" sz="1400" noProof="1">
                <a:latin typeface="Consolas" panose="020B0609020204030204" pitchFamily="49" charset="0"/>
              </a:rPr>
              <a:t>Real </a:t>
            </a:r>
            <a:r>
              <a:rPr lang="en-US" sz="1400" b="1" noProof="1">
                <a:latin typeface="Consolas" panose="020B0609020204030204" pitchFamily="49" charset="0"/>
              </a:rPr>
              <a:t>is </a:t>
            </a:r>
            <a:r>
              <a:rPr lang="en-US" sz="1400" b="1" noProof="1" smtClean="0">
                <a:latin typeface="Consolas" panose="020B0609020204030204" pitchFamily="49" charset="0"/>
              </a:rPr>
              <a:t>digits</a:t>
            </a:r>
            <a:r>
              <a:rPr lang="en-US" sz="1400" noProof="1" smtClean="0">
                <a:latin typeface="Consolas" panose="020B0609020204030204" pitchFamily="49" charset="0"/>
              </a:rPr>
              <a:t> 13;</a:t>
            </a:r>
            <a:endParaRPr lang="en-US" sz="1400" noProof="1">
              <a:latin typeface="Consolas" panose="020B0609020204030204" pitchFamily="49" charset="0"/>
            </a:endParaRPr>
          </a:p>
          <a:p>
            <a:pPr>
              <a:spcBef>
                <a:spcPts val="1800"/>
              </a:spcBef>
            </a:pPr>
            <a:r>
              <a:rPr lang="en-US" sz="1400" noProof="1">
                <a:latin typeface="Consolas" panose="020B0609020204030204" pitchFamily="49" charset="0"/>
              </a:rPr>
              <a:t> </a:t>
            </a:r>
            <a:r>
              <a:rPr lang="en-US" sz="1400" noProof="1" smtClean="0">
                <a:latin typeface="Consolas" panose="020B0609020204030204" pitchFamily="49" charset="0"/>
              </a:rPr>
              <a:t>  </a:t>
            </a:r>
            <a:r>
              <a:rPr lang="en-US" sz="1400" noProof="1">
                <a:latin typeface="Consolas" panose="020B0609020204030204" pitchFamily="49" charset="0"/>
              </a:rPr>
              <a:t>Velocity              : Real;</a:t>
            </a:r>
          </a:p>
          <a:p>
            <a:pPr>
              <a:spcBef>
                <a:spcPts val="600"/>
              </a:spcBef>
            </a:pPr>
            <a:r>
              <a:rPr lang="en-US" sz="1400" noProof="1">
                <a:latin typeface="Consolas" panose="020B0609020204030204" pitchFamily="49" charset="0"/>
              </a:rPr>
              <a:t> </a:t>
            </a:r>
            <a:r>
              <a:rPr lang="en-US" sz="1400" noProof="1" smtClean="0">
                <a:latin typeface="Consolas" panose="020B0609020204030204" pitchFamily="49" charset="0"/>
              </a:rPr>
              <a:t>  </a:t>
            </a:r>
            <a:r>
              <a:rPr lang="en-US" sz="1400" noProof="1">
                <a:latin typeface="Consolas" panose="020B0609020204030204" pitchFamily="49" charset="0"/>
              </a:rPr>
              <a:t>Distance_Traveled     : Real;</a:t>
            </a:r>
          </a:p>
          <a:p>
            <a:pPr>
              <a:spcBef>
                <a:spcPts val="600"/>
              </a:spcBef>
            </a:pPr>
            <a:r>
              <a:rPr lang="en-US" sz="1400" noProof="1">
                <a:latin typeface="Consolas" panose="020B0609020204030204" pitchFamily="49" charset="0"/>
              </a:rPr>
              <a:t> </a:t>
            </a:r>
            <a:r>
              <a:rPr lang="en-US" sz="1400" noProof="1" smtClean="0">
                <a:latin typeface="Consolas" panose="020B0609020204030204" pitchFamily="49" charset="0"/>
              </a:rPr>
              <a:t>  </a:t>
            </a:r>
            <a:r>
              <a:rPr lang="en-US" sz="1400" noProof="1">
                <a:latin typeface="Consolas" panose="020B0609020204030204" pitchFamily="49" charset="0"/>
              </a:rPr>
              <a:t>Orbital_Circumference : Real</a:t>
            </a:r>
            <a:r>
              <a:rPr lang="en-US" sz="1400" noProof="1" smtClean="0">
                <a:latin typeface="Consolas" panose="020B0609020204030204" pitchFamily="49" charset="0"/>
              </a:rPr>
              <a:t>;</a:t>
            </a:r>
            <a:endParaRPr lang="en-US" sz="1400" noProof="1">
              <a:latin typeface="Consolas" panose="020B0609020204030204" pitchFamily="49" charset="0"/>
            </a:endParaRPr>
          </a:p>
          <a:p>
            <a:pPr>
              <a:spcBef>
                <a:spcPts val="1800"/>
              </a:spcBef>
            </a:pPr>
            <a:r>
              <a:rPr lang="en-US" sz="1400" noProof="1" smtClean="0">
                <a:latin typeface="Consolas" panose="020B0609020204030204" pitchFamily="49" charset="0"/>
              </a:rPr>
              <a:t>   </a:t>
            </a:r>
            <a:r>
              <a:rPr lang="en-US" sz="1400" noProof="1">
                <a:latin typeface="Consolas" panose="020B0609020204030204" pitchFamily="49" charset="0"/>
              </a:rPr>
              <a:t>--  At low earth orbit, approx 250 miles, 1 orbit (revolution) takes</a:t>
            </a:r>
          </a:p>
          <a:p>
            <a:pPr>
              <a:spcBef>
                <a:spcPts val="0"/>
              </a:spcBef>
            </a:pPr>
            <a:r>
              <a:rPr lang="en-US" sz="1400" noProof="1">
                <a:latin typeface="Consolas" panose="020B0609020204030204" pitchFamily="49" charset="0"/>
              </a:rPr>
              <a:t>   --  approx 1.5 hours. </a:t>
            </a:r>
            <a:r>
              <a:rPr lang="en-US" sz="1400" noProof="1" smtClean="0">
                <a:latin typeface="Consolas" panose="020B0609020204030204" pitchFamily="49" charset="0"/>
              </a:rPr>
              <a:t>In </a:t>
            </a:r>
            <a:r>
              <a:rPr lang="en-US" sz="1400" noProof="1">
                <a:latin typeface="Consolas" panose="020B0609020204030204" pitchFamily="49" charset="0"/>
              </a:rPr>
              <a:t>12.1 hours we should have about 8 orbits</a:t>
            </a:r>
          </a:p>
          <a:p>
            <a:pPr>
              <a:spcBef>
                <a:spcPts val="0"/>
              </a:spcBef>
            </a:pPr>
            <a:r>
              <a:rPr lang="en-US" sz="1400" noProof="1">
                <a:latin typeface="Consolas" panose="020B0609020204030204" pitchFamily="49" charset="0"/>
              </a:rPr>
              <a:t>   --  completed.   </a:t>
            </a:r>
            <a:endParaRPr lang="en-US" sz="1400" noProof="1" smtClean="0">
              <a:latin typeface="Consolas" panose="020B0609020204030204" pitchFamily="49" charset="0"/>
            </a:endParaRPr>
          </a:p>
          <a:p>
            <a:pPr>
              <a:spcBef>
                <a:spcPts val="600"/>
              </a:spcBef>
            </a:pPr>
            <a:r>
              <a:rPr lang="en-US" sz="1400" noProof="1">
                <a:latin typeface="Consolas" panose="020B0609020204030204" pitchFamily="49" charset="0"/>
              </a:rPr>
              <a:t> </a:t>
            </a:r>
            <a:r>
              <a:rPr lang="en-US" sz="1400" noProof="1" smtClean="0">
                <a:latin typeface="Consolas" panose="020B0609020204030204" pitchFamily="49" charset="0"/>
              </a:rPr>
              <a:t>  Elapsed_Time </a:t>
            </a:r>
            <a:r>
              <a:rPr lang="en-US" sz="1400" noProof="1">
                <a:latin typeface="Consolas" panose="020B0609020204030204" pitchFamily="49" charset="0"/>
              </a:rPr>
              <a:t>: </a:t>
            </a:r>
            <a:r>
              <a:rPr lang="en-US" sz="1400" b="1" noProof="1">
                <a:latin typeface="Consolas" panose="020B0609020204030204" pitchFamily="49" charset="0"/>
              </a:rPr>
              <a:t>constant </a:t>
            </a:r>
            <a:r>
              <a:rPr lang="en-US" sz="1400" noProof="1">
                <a:latin typeface="Consolas" panose="020B0609020204030204" pitchFamily="49" charset="0"/>
              </a:rPr>
              <a:t>Real := </a:t>
            </a:r>
            <a:r>
              <a:rPr lang="en-US" sz="1400" noProof="1" smtClean="0">
                <a:latin typeface="Consolas" panose="020B0609020204030204" pitchFamily="49" charset="0"/>
              </a:rPr>
              <a:t>12.1;</a:t>
            </a:r>
            <a:endParaRPr lang="en-US" sz="1400" noProof="1">
              <a:latin typeface="Consolas" panose="020B0609020204030204" pitchFamily="49" charset="0"/>
            </a:endParaRPr>
          </a:p>
          <a:p>
            <a:pPr>
              <a:spcBef>
                <a:spcPts val="600"/>
              </a:spcBef>
            </a:pPr>
            <a:r>
              <a:rPr lang="en-US" sz="1400" noProof="1">
                <a:latin typeface="Consolas" panose="020B0609020204030204" pitchFamily="49" charset="0"/>
              </a:rPr>
              <a:t> </a:t>
            </a:r>
            <a:r>
              <a:rPr lang="en-US" sz="1400" noProof="1" smtClean="0">
                <a:latin typeface="Consolas" panose="020B0609020204030204" pitchFamily="49" charset="0"/>
              </a:rPr>
              <a:t>  </a:t>
            </a:r>
            <a:r>
              <a:rPr lang="en-US" sz="1400" noProof="1">
                <a:latin typeface="Consolas" panose="020B0609020204030204" pitchFamily="49" charset="0"/>
              </a:rPr>
              <a:t>Num_Orbits   : </a:t>
            </a:r>
            <a:r>
              <a:rPr lang="en-US" sz="1400" b="1" noProof="1">
                <a:latin typeface="Consolas" panose="020B0609020204030204" pitchFamily="49" charset="0"/>
              </a:rPr>
              <a:t>constant </a:t>
            </a:r>
            <a:r>
              <a:rPr lang="en-US" sz="1400" noProof="1">
                <a:latin typeface="Consolas" panose="020B0609020204030204" pitchFamily="49" charset="0"/>
              </a:rPr>
              <a:t>Real := </a:t>
            </a:r>
            <a:r>
              <a:rPr lang="en-US" sz="1400" noProof="1" smtClean="0">
                <a:latin typeface="Consolas" panose="020B0609020204030204" pitchFamily="49" charset="0"/>
              </a:rPr>
              <a:t>8.0;</a:t>
            </a:r>
            <a:endParaRPr lang="en-US" sz="1400" noProof="1">
              <a:latin typeface="Consolas" panose="020B0609020204030204" pitchFamily="49" charset="0"/>
            </a:endParaRPr>
          </a:p>
          <a:p>
            <a:pPr>
              <a:spcBef>
                <a:spcPts val="600"/>
              </a:spcBef>
            </a:pPr>
            <a:r>
              <a:rPr lang="en-US" sz="1400" noProof="1" smtClean="0">
                <a:latin typeface="Consolas" panose="020B0609020204030204" pitchFamily="49" charset="0"/>
              </a:rPr>
              <a:t>   </a:t>
            </a:r>
            <a:r>
              <a:rPr lang="en-US" sz="1400" noProof="1">
                <a:latin typeface="Consolas" panose="020B0609020204030204" pitchFamily="49" charset="0"/>
              </a:rPr>
              <a:t>Altitude     : </a:t>
            </a:r>
            <a:r>
              <a:rPr lang="en-US" sz="1400" b="1" noProof="1">
                <a:latin typeface="Consolas" panose="020B0609020204030204" pitchFamily="49" charset="0"/>
              </a:rPr>
              <a:t>constant </a:t>
            </a:r>
            <a:r>
              <a:rPr lang="en-US" sz="1400" noProof="1">
                <a:latin typeface="Consolas" panose="020B0609020204030204" pitchFamily="49" charset="0"/>
              </a:rPr>
              <a:t>Real := 3963.0 + </a:t>
            </a:r>
            <a:r>
              <a:rPr lang="en-US" sz="1400" noProof="1" smtClean="0">
                <a:latin typeface="Consolas" panose="020B0609020204030204" pitchFamily="49" charset="0"/>
              </a:rPr>
              <a:t>250.0;</a:t>
            </a:r>
            <a:endParaRPr lang="en-US" sz="1400" noProof="1">
              <a:latin typeface="Consolas" panose="020B0609020204030204" pitchFamily="49" charset="0"/>
            </a:endParaRPr>
          </a:p>
          <a:p>
            <a:pPr>
              <a:spcBef>
                <a:spcPts val="600"/>
              </a:spcBef>
            </a:pPr>
            <a:r>
              <a:rPr lang="en-US" sz="1400" noProof="1">
                <a:latin typeface="Consolas" panose="020B0609020204030204" pitchFamily="49" charset="0"/>
              </a:rPr>
              <a:t>  </a:t>
            </a:r>
            <a:r>
              <a:rPr lang="en-US" sz="1400" noProof="1" smtClean="0">
                <a:latin typeface="Consolas" panose="020B0609020204030204" pitchFamily="49" charset="0"/>
              </a:rPr>
              <a:t> --  radius </a:t>
            </a:r>
            <a:r>
              <a:rPr lang="en-US" sz="1400" noProof="1">
                <a:latin typeface="Consolas" panose="020B0609020204030204" pitchFamily="49" charset="0"/>
              </a:rPr>
              <a:t>of earth + altitude above sea level,</a:t>
            </a:r>
          </a:p>
          <a:p>
            <a:pPr>
              <a:spcBef>
                <a:spcPts val="0"/>
              </a:spcBef>
            </a:pPr>
            <a:r>
              <a:rPr lang="en-US" sz="1400" noProof="1">
                <a:latin typeface="Consolas" panose="020B0609020204030204" pitchFamily="49" charset="0"/>
              </a:rPr>
              <a:t> </a:t>
            </a:r>
            <a:r>
              <a:rPr lang="en-US" sz="1400" noProof="1" smtClean="0">
                <a:latin typeface="Consolas" panose="020B0609020204030204" pitchFamily="49" charset="0"/>
              </a:rPr>
              <a:t>  --  assuming </a:t>
            </a:r>
            <a:r>
              <a:rPr lang="en-US" sz="1400" noProof="1">
                <a:latin typeface="Consolas" panose="020B0609020204030204" pitchFamily="49" charset="0"/>
              </a:rPr>
              <a:t>a circular orbit and spherical </a:t>
            </a:r>
            <a:r>
              <a:rPr lang="en-US" sz="1400" noProof="1" smtClean="0">
                <a:latin typeface="Consolas" panose="020B0609020204030204" pitchFamily="49" charset="0"/>
              </a:rPr>
              <a:t>planet</a:t>
            </a:r>
            <a:endParaRPr lang="en-US" sz="1400" noProof="1">
              <a:latin typeface="Consolas" panose="020B0609020204030204" pitchFamily="49" charset="0"/>
            </a:endParaRPr>
          </a:p>
          <a:p>
            <a:pPr>
              <a:spcBef>
                <a:spcPts val="1200"/>
              </a:spcBef>
            </a:pPr>
            <a:r>
              <a:rPr lang="en-US" sz="1400" b="1" noProof="1">
                <a:latin typeface="Consolas" panose="020B0609020204030204" pitchFamily="49" charset="0"/>
              </a:rPr>
              <a:t>begin</a:t>
            </a:r>
            <a:endParaRPr lang="en-US" sz="1400" noProof="1">
              <a:latin typeface="Consolas" panose="020B0609020204030204" pitchFamily="49" charset="0"/>
            </a:endParaRPr>
          </a:p>
          <a:p>
            <a:pPr>
              <a:spcBef>
                <a:spcPts val="600"/>
              </a:spcBef>
            </a:pPr>
            <a:r>
              <a:rPr lang="en-US" sz="1400" noProof="1">
                <a:latin typeface="Consolas" panose="020B0609020204030204" pitchFamily="49" charset="0"/>
              </a:rPr>
              <a:t>  </a:t>
            </a:r>
            <a:r>
              <a:rPr lang="en-US" sz="1400" noProof="1" smtClean="0">
                <a:latin typeface="Consolas" panose="020B0609020204030204" pitchFamily="49" charset="0"/>
              </a:rPr>
              <a:t> Orbital_Circumference </a:t>
            </a:r>
            <a:r>
              <a:rPr lang="en-US" sz="1400" noProof="1">
                <a:latin typeface="Consolas" panose="020B0609020204030204" pitchFamily="49" charset="0"/>
              </a:rPr>
              <a:t>:= 2.0 * Pi * Altitude;</a:t>
            </a:r>
          </a:p>
          <a:p>
            <a:pPr>
              <a:spcBef>
                <a:spcPts val="600"/>
              </a:spcBef>
            </a:pPr>
            <a:r>
              <a:rPr lang="en-US" sz="1400" noProof="1">
                <a:latin typeface="Consolas" panose="020B0609020204030204" pitchFamily="49" charset="0"/>
              </a:rPr>
              <a:t> </a:t>
            </a:r>
            <a:r>
              <a:rPr lang="en-US" sz="1400" noProof="1" smtClean="0">
                <a:latin typeface="Consolas" panose="020B0609020204030204" pitchFamily="49" charset="0"/>
              </a:rPr>
              <a:t>  </a:t>
            </a:r>
            <a:r>
              <a:rPr lang="en-US" sz="1400" noProof="1">
                <a:latin typeface="Consolas" panose="020B0609020204030204" pitchFamily="49" charset="0"/>
              </a:rPr>
              <a:t>Distance_Traveled := Num_Orbits * Orbital_Circumference;</a:t>
            </a:r>
          </a:p>
          <a:p>
            <a:pPr>
              <a:spcBef>
                <a:spcPts val="600"/>
              </a:spcBef>
            </a:pPr>
            <a:r>
              <a:rPr lang="en-US" sz="1400" noProof="1">
                <a:latin typeface="Consolas" panose="020B0609020204030204" pitchFamily="49" charset="0"/>
              </a:rPr>
              <a:t> </a:t>
            </a:r>
            <a:r>
              <a:rPr lang="en-US" sz="1400" noProof="1" smtClean="0">
                <a:latin typeface="Consolas" panose="020B0609020204030204" pitchFamily="49" charset="0"/>
              </a:rPr>
              <a:t>  </a:t>
            </a:r>
            <a:r>
              <a:rPr lang="en-US" sz="1400" noProof="1">
                <a:latin typeface="Consolas" panose="020B0609020204030204" pitchFamily="49" charset="0"/>
              </a:rPr>
              <a:t>Velocity := Distance_Traveled / Elapsed_Time;</a:t>
            </a:r>
          </a:p>
          <a:p>
            <a:pPr>
              <a:spcBef>
                <a:spcPts val="600"/>
              </a:spcBef>
            </a:pPr>
            <a:r>
              <a:rPr lang="en-US" sz="1400" noProof="1">
                <a:latin typeface="Consolas" panose="020B0609020204030204" pitchFamily="49" charset="0"/>
              </a:rPr>
              <a:t> </a:t>
            </a:r>
            <a:r>
              <a:rPr lang="en-US" sz="1400" noProof="1" smtClean="0">
                <a:latin typeface="Consolas" panose="020B0609020204030204" pitchFamily="49" charset="0"/>
              </a:rPr>
              <a:t>  Put_Line ("</a:t>
            </a:r>
            <a:r>
              <a:rPr lang="en-US" sz="1400" noProof="1">
                <a:latin typeface="Consolas" panose="020B0609020204030204" pitchFamily="49" charset="0"/>
              </a:rPr>
              <a:t>Velocity is " &amp; Real'Image(Velocity) &amp; " m.p.h</a:t>
            </a:r>
            <a:r>
              <a:rPr lang="en-US" sz="1400" noProof="1" smtClean="0">
                <a:latin typeface="Consolas" panose="020B0609020204030204" pitchFamily="49" charset="0"/>
              </a:rPr>
              <a:t>.");</a:t>
            </a:r>
            <a:endParaRPr lang="en-US" sz="1400" noProof="1">
              <a:latin typeface="Consolas" panose="020B0609020204030204" pitchFamily="49" charset="0"/>
            </a:endParaRPr>
          </a:p>
          <a:p>
            <a:pPr>
              <a:spcBef>
                <a:spcPts val="600"/>
              </a:spcBef>
            </a:pPr>
            <a:r>
              <a:rPr lang="en-US" sz="1400" b="1" noProof="1">
                <a:latin typeface="Consolas" panose="020B0609020204030204" pitchFamily="49" charset="0"/>
              </a:rPr>
              <a:t>end </a:t>
            </a:r>
            <a:r>
              <a:rPr lang="en-US" sz="1400" noProof="1">
                <a:latin typeface="Consolas" panose="020B0609020204030204" pitchFamily="49" charset="0"/>
              </a:rPr>
              <a:t>Display_Velocities;</a:t>
            </a:r>
          </a:p>
        </p:txBody>
      </p:sp>
      <p:sp>
        <p:nvSpPr>
          <p:cNvPr id="5" name="TextBox 4"/>
          <p:cNvSpPr txBox="1"/>
          <p:nvPr/>
        </p:nvSpPr>
        <p:spPr>
          <a:xfrm>
            <a:off x="5724128" y="6392071"/>
            <a:ext cx="2496196" cy="307777"/>
          </a:xfrm>
          <a:prstGeom prst="rect">
            <a:avLst/>
          </a:prstGeom>
          <a:solidFill>
            <a:schemeClr val="accent6">
              <a:lumMod val="20000"/>
              <a:lumOff val="80000"/>
            </a:schemeClr>
          </a:solidFill>
        </p:spPr>
        <p:txBody>
          <a:bodyPr wrap="none" rtlCol="0">
            <a:spAutoFit/>
          </a:bodyPr>
          <a:lstStyle/>
          <a:p>
            <a:pPr algn="ctr"/>
            <a:r>
              <a:rPr lang="en-US" sz="1400" dirty="0"/>
              <a:t>1.750152707382E+04 m.p.h.</a:t>
            </a:r>
            <a:endParaRPr lang="en-US" sz="1400" i="0" kern="12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81000" y="2667000"/>
            <a:ext cx="8382000" cy="830164"/>
          </a:xfrm>
        </p:spPr>
        <p:txBody>
          <a:bodyPr/>
          <a:lstStyle/>
          <a:p>
            <a:r>
              <a:rPr lang="en-US" dirty="0" smtClean="0"/>
              <a:t>#2 Statements</a:t>
            </a:r>
            <a:endParaRPr lang="en-US" dirty="0"/>
          </a:p>
        </p:txBody>
      </p:sp>
    </p:spTree>
    <p:extLst>
      <p:ext uri="{BB962C8B-B14F-4D97-AF65-F5344CB8AC3E}">
        <p14:creationId xmlns:p14="http://schemas.microsoft.com/office/powerpoint/2010/main" val="13927061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mtClean="0"/>
              <a:t>Statements Lab</a:t>
            </a:r>
            <a:endParaRPr lang="en-US" dirty="0" smtClean="0"/>
          </a:p>
        </p:txBody>
      </p:sp>
      <p:sp>
        <p:nvSpPr>
          <p:cNvPr id="14339" name="Rectangle 3"/>
          <p:cNvSpPr>
            <a:spLocks noGrp="1" noChangeArrowheads="1"/>
          </p:cNvSpPr>
          <p:nvPr>
            <p:ph sz="half" idx="10"/>
          </p:nvPr>
        </p:nvSpPr>
        <p:spPr/>
        <p:txBody>
          <a:bodyPr/>
          <a:lstStyle/>
          <a:p>
            <a:r>
              <a:rPr lang="en-US" smtClean="0"/>
              <a:t>Modify the solution to the “Basic Types” Lab</a:t>
            </a:r>
          </a:p>
          <a:p>
            <a:pPr lvl="1"/>
            <a:r>
              <a:rPr lang="en-US" smtClean="0"/>
              <a:t>In the file named “display_velocities.adb”</a:t>
            </a:r>
          </a:p>
          <a:p>
            <a:r>
              <a:rPr lang="en-US" smtClean="0"/>
              <a:t>Get at least one data value interactively from the user, instead of hard-coding the inputs</a:t>
            </a:r>
          </a:p>
          <a:p>
            <a:pPr lvl="1"/>
            <a:r>
              <a:rPr lang="en-US" smtClean="0"/>
              <a:t>You choose which input (altitude, elapsed time, or num orbits)</a:t>
            </a:r>
          </a:p>
          <a:p>
            <a:r>
              <a:rPr lang="en-US" smtClean="0"/>
              <a:t>Get strings from user instead of binary values</a:t>
            </a:r>
          </a:p>
          <a:p>
            <a:pPr lvl="1"/>
            <a:r>
              <a:rPr lang="en-US" smtClean="0"/>
              <a:t>Use function Get_Line from Ada.Text_IO</a:t>
            </a:r>
          </a:p>
          <a:p>
            <a:pPr lvl="1"/>
            <a:r>
              <a:rPr lang="en-US" smtClean="0"/>
              <a:t>Details on next slide</a:t>
            </a:r>
          </a:p>
          <a:p>
            <a:r>
              <a:rPr lang="en-US" smtClean="0"/>
              <a:t>Allow the user to verify that they want to use the current value (including previously entered value) so they can correct their typing mistakes</a:t>
            </a:r>
          </a:p>
          <a:p>
            <a:pPr lvl="1"/>
            <a:r>
              <a:rPr lang="en-US" smtClean="0"/>
              <a:t>Thus a loop will be used</a:t>
            </a:r>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pPr eaLnBrk="1" hangingPunct="1"/>
            <a:r>
              <a:rPr lang="en-US" smtClean="0"/>
              <a:t>Details for Using Ada.Text_IO.Get_Line</a:t>
            </a:r>
          </a:p>
        </p:txBody>
      </p:sp>
      <p:sp>
        <p:nvSpPr>
          <p:cNvPr id="23555" name="Rectangle 3"/>
          <p:cNvSpPr>
            <a:spLocks noGrp="1" noChangeArrowheads="1"/>
          </p:cNvSpPr>
          <p:nvPr>
            <p:ph sz="half" idx="10"/>
          </p:nvPr>
        </p:nvSpPr>
        <p:spPr/>
        <p:txBody>
          <a:bodyPr/>
          <a:lstStyle/>
          <a:p>
            <a:pPr eaLnBrk="1" hangingPunct="1"/>
            <a:r>
              <a:rPr lang="en-US" dirty="0" smtClean="0"/>
              <a:t>A function returning a String from standard input</a:t>
            </a:r>
          </a:p>
          <a:p>
            <a:pPr lvl="1" eaLnBrk="1" hangingPunct="1"/>
            <a:r>
              <a:rPr lang="en-US" dirty="0" smtClean="0"/>
              <a:t>Length determined by the user’s input, can be empty</a:t>
            </a:r>
          </a:p>
          <a:p>
            <a:pPr lvl="1" eaLnBrk="1" hangingPunct="1"/>
            <a:r>
              <a:rPr lang="en-US" dirty="0" smtClean="0"/>
              <a:t>Lower bound is one</a:t>
            </a:r>
          </a:p>
          <a:p>
            <a:pPr lvl="1" eaLnBrk="1" hangingPunct="1"/>
            <a:endParaRPr lang="en-US" dirty="0"/>
          </a:p>
          <a:p>
            <a:pPr lvl="1" eaLnBrk="1" hangingPunct="1"/>
            <a:endParaRPr lang="en-US" dirty="0" smtClean="0"/>
          </a:p>
          <a:p>
            <a:pPr eaLnBrk="1" hangingPunct="1"/>
            <a:r>
              <a:rPr lang="en-US" dirty="0" smtClean="0"/>
              <a:t>Since we want to use the result in a loop we need to get the value within the sequence of statements</a:t>
            </a:r>
          </a:p>
        </p:txBody>
      </p:sp>
      <p:sp>
        <p:nvSpPr>
          <p:cNvPr id="2" name="TextBox 1"/>
          <p:cNvSpPr txBox="1"/>
          <p:nvPr/>
        </p:nvSpPr>
        <p:spPr>
          <a:xfrm>
            <a:off x="2123728" y="2586390"/>
            <a:ext cx="3775393" cy="338554"/>
          </a:xfrm>
          <a:prstGeom prst="rect">
            <a:avLst/>
          </a:prstGeom>
          <a:noFill/>
          <a:ln>
            <a:solidFill>
              <a:schemeClr val="accent1"/>
            </a:solidFill>
            <a:prstDash val="sysDot"/>
          </a:ln>
        </p:spPr>
        <p:txBody>
          <a:bodyPr wrap="none" rtlCol="0">
            <a:spAutoFit/>
          </a:bodyPr>
          <a:lstStyle/>
          <a:p>
            <a:r>
              <a:rPr lang="en-US" sz="1600" b="1" noProof="1" smtClean="0">
                <a:latin typeface="Consolas" panose="020B0609020204030204" pitchFamily="49" charset="0"/>
                <a:cs typeface="Consolas" panose="020B0609020204030204" pitchFamily="49" charset="0"/>
              </a:rPr>
              <a:t>function </a:t>
            </a:r>
            <a:r>
              <a:rPr lang="en-US" sz="1600" noProof="1" smtClean="0">
                <a:latin typeface="Consolas" panose="020B0609020204030204" pitchFamily="49" charset="0"/>
                <a:cs typeface="Consolas" panose="020B0609020204030204" pitchFamily="49" charset="0"/>
              </a:rPr>
              <a:t>Get_Line </a:t>
            </a:r>
            <a:r>
              <a:rPr lang="en-US" sz="1600" b="1" noProof="1" smtClean="0">
                <a:latin typeface="Consolas" panose="020B0609020204030204" pitchFamily="49" charset="0"/>
                <a:cs typeface="Consolas" panose="020B0609020204030204" pitchFamily="49" charset="0"/>
              </a:rPr>
              <a:t>return </a:t>
            </a:r>
            <a:r>
              <a:rPr lang="en-US" sz="1600" noProof="1" smtClean="0">
                <a:latin typeface="Consolas" panose="020B0609020204030204" pitchFamily="49" charset="0"/>
                <a:cs typeface="Consolas" panose="020B0609020204030204" pitchFamily="49" charset="0"/>
              </a:rPr>
              <a:t>String;</a:t>
            </a:r>
            <a:endParaRPr lang="en-US" sz="1600" i="0" kern="1200" noProof="1" smtClean="0">
              <a:latin typeface="Consolas" panose="020B0609020204030204" pitchFamily="49" charset="0"/>
              <a:cs typeface="Consolas" panose="020B0609020204030204" pitchFamily="49" charset="0"/>
            </a:endParaRPr>
          </a:p>
        </p:txBody>
      </p:sp>
      <p:sp>
        <p:nvSpPr>
          <p:cNvPr id="3" name="TextBox 2"/>
          <p:cNvSpPr txBox="1"/>
          <p:nvPr/>
        </p:nvSpPr>
        <p:spPr>
          <a:xfrm>
            <a:off x="1943708" y="4221088"/>
            <a:ext cx="4742324" cy="2331407"/>
          </a:xfrm>
          <a:prstGeom prst="rect">
            <a:avLst/>
          </a:prstGeom>
          <a:noFill/>
          <a:ln>
            <a:solidFill>
              <a:schemeClr val="accent1"/>
            </a:solidFill>
            <a:prstDash val="sysDot"/>
          </a:ln>
        </p:spPr>
        <p:txBody>
          <a:bodyPr wrap="none" rtlCol="0">
            <a:spAutoFit/>
          </a:bodyPr>
          <a:lstStyle>
            <a:defPPr>
              <a:defRPr lang="en-US"/>
            </a:defPPr>
            <a:lvl1pPr>
              <a:defRPr sz="1600" b="1"/>
            </a:lvl1pPr>
          </a:lstStyle>
          <a:p>
            <a:pPr>
              <a:spcBef>
                <a:spcPts val="300"/>
              </a:spcBef>
              <a:tabLst>
                <a:tab pos="282575" algn="l"/>
                <a:tab pos="512763" algn="l"/>
              </a:tabLst>
            </a:pPr>
            <a:r>
              <a:rPr lang="en-US" noProof="1" smtClean="0">
                <a:latin typeface="Consolas" panose="020B0609020204030204" pitchFamily="49" charset="0"/>
                <a:cs typeface="Consolas" panose="020B0609020204030204" pitchFamily="49" charset="0"/>
              </a:rPr>
              <a:t>loop</a:t>
            </a:r>
          </a:p>
          <a:p>
            <a:pPr>
              <a:spcBef>
                <a:spcPts val="300"/>
              </a:spcBef>
              <a:tabLst>
                <a:tab pos="282575" algn="l"/>
                <a:tab pos="512763" algn="l"/>
              </a:tabLst>
            </a:pPr>
            <a:r>
              <a:rPr lang="en-US" noProof="1" smtClean="0">
                <a:latin typeface="Consolas" panose="020B0609020204030204" pitchFamily="49" charset="0"/>
                <a:cs typeface="Consolas" panose="020B0609020204030204" pitchFamily="49" charset="0"/>
              </a:rPr>
              <a:t>	…</a:t>
            </a:r>
          </a:p>
          <a:p>
            <a:pPr>
              <a:spcBef>
                <a:spcPts val="300"/>
              </a:spcBef>
              <a:tabLst>
                <a:tab pos="282575" algn="l"/>
                <a:tab pos="512763" algn="l"/>
              </a:tabLst>
            </a:pPr>
            <a:r>
              <a:rPr lang="en-US" noProof="1" smtClean="0">
                <a:latin typeface="Consolas" panose="020B0609020204030204" pitchFamily="49" charset="0"/>
                <a:cs typeface="Consolas" panose="020B0609020204030204" pitchFamily="49" charset="0"/>
              </a:rPr>
              <a:t>	declare</a:t>
            </a:r>
          </a:p>
          <a:p>
            <a:pPr>
              <a:spcBef>
                <a:spcPts val="300"/>
              </a:spcBef>
              <a:tabLst>
                <a:tab pos="282575" algn="l"/>
                <a:tab pos="512763" algn="l"/>
              </a:tabLst>
            </a:pPr>
            <a:r>
              <a:rPr lang="en-US" b="0" noProof="1" smtClean="0">
                <a:latin typeface="Consolas" panose="020B0609020204030204" pitchFamily="49" charset="0"/>
                <a:cs typeface="Consolas" panose="020B0609020204030204" pitchFamily="49" charset="0"/>
              </a:rPr>
              <a:t>		Input : </a:t>
            </a:r>
            <a:r>
              <a:rPr lang="en-US" noProof="1" smtClean="0">
                <a:latin typeface="Consolas" panose="020B0609020204030204" pitchFamily="49" charset="0"/>
                <a:cs typeface="Consolas" panose="020B0609020204030204" pitchFamily="49" charset="0"/>
              </a:rPr>
              <a:t>constant </a:t>
            </a:r>
            <a:r>
              <a:rPr lang="en-US" b="0" noProof="1" smtClean="0">
                <a:latin typeface="Consolas" panose="020B0609020204030204" pitchFamily="49" charset="0"/>
                <a:cs typeface="Consolas" panose="020B0609020204030204" pitchFamily="49" charset="0"/>
              </a:rPr>
              <a:t>String := Get_Line;</a:t>
            </a:r>
          </a:p>
          <a:p>
            <a:pPr>
              <a:spcBef>
                <a:spcPts val="300"/>
              </a:spcBef>
              <a:tabLst>
                <a:tab pos="282575" algn="l"/>
                <a:tab pos="512763" algn="l"/>
              </a:tabLst>
            </a:pPr>
            <a:r>
              <a:rPr lang="en-US" noProof="1" smtClean="0">
                <a:latin typeface="Consolas" panose="020B0609020204030204" pitchFamily="49" charset="0"/>
                <a:cs typeface="Consolas" panose="020B0609020204030204" pitchFamily="49" charset="0"/>
              </a:rPr>
              <a:t>	begin</a:t>
            </a:r>
          </a:p>
          <a:p>
            <a:pPr>
              <a:spcBef>
                <a:spcPts val="300"/>
              </a:spcBef>
              <a:tabLst>
                <a:tab pos="282575" algn="l"/>
                <a:tab pos="512763" algn="l"/>
              </a:tabLst>
            </a:pPr>
            <a:r>
              <a:rPr lang="en-US" noProof="1" smtClean="0">
                <a:latin typeface="Consolas" panose="020B0609020204030204" pitchFamily="49" charset="0"/>
                <a:cs typeface="Consolas" panose="020B0609020204030204" pitchFamily="49" charset="0"/>
              </a:rPr>
              <a:t>		</a:t>
            </a:r>
            <a:r>
              <a:rPr lang="en-US" b="0" noProof="1" smtClean="0">
                <a:latin typeface="Consolas" panose="020B0609020204030204" pitchFamily="49" charset="0"/>
                <a:cs typeface="Consolas" panose="020B0609020204030204" pitchFamily="49" charset="0"/>
              </a:rPr>
              <a:t>… </a:t>
            </a:r>
          </a:p>
          <a:p>
            <a:pPr>
              <a:spcBef>
                <a:spcPts val="300"/>
              </a:spcBef>
              <a:tabLst>
                <a:tab pos="282575" algn="l"/>
                <a:tab pos="512763" algn="l"/>
              </a:tabLst>
            </a:pPr>
            <a:r>
              <a:rPr lang="en-US" noProof="1" smtClean="0">
                <a:latin typeface="Consolas" panose="020B0609020204030204" pitchFamily="49" charset="0"/>
                <a:cs typeface="Consolas" panose="020B0609020204030204" pitchFamily="49" charset="0"/>
              </a:rPr>
              <a:t>	end</a:t>
            </a:r>
            <a:r>
              <a:rPr lang="en-US" b="0" noProof="1" smtClean="0">
                <a:latin typeface="Consolas" panose="020B0609020204030204" pitchFamily="49" charset="0"/>
                <a:cs typeface="Consolas" panose="020B0609020204030204" pitchFamily="49" charset="0"/>
              </a:rPr>
              <a:t>;</a:t>
            </a:r>
          </a:p>
          <a:p>
            <a:pPr>
              <a:spcBef>
                <a:spcPts val="300"/>
              </a:spcBef>
              <a:tabLst>
                <a:tab pos="282575" algn="l"/>
                <a:tab pos="512763" algn="l"/>
              </a:tabLst>
            </a:pPr>
            <a:r>
              <a:rPr lang="en-US" noProof="1" smtClean="0">
                <a:latin typeface="Consolas" panose="020B0609020204030204" pitchFamily="49" charset="0"/>
                <a:cs typeface="Consolas" panose="020B0609020204030204" pitchFamily="49" charset="0"/>
              </a:rPr>
              <a:t>end loop</a:t>
            </a:r>
            <a:r>
              <a:rPr lang="en-US" b="0" noProof="1" smtClean="0">
                <a:latin typeface="Consolas" panose="020B0609020204030204" pitchFamily="49" charset="0"/>
                <a:cs typeface="Consolas" panose="020B0609020204030204" pitchFamily="49" charset="0"/>
              </a:rPr>
              <a:t>;</a:t>
            </a:r>
            <a:endParaRPr lang="en-US" b="0" noProof="1">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24880581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81000" y="2667000"/>
            <a:ext cx="8382000" cy="1717393"/>
          </a:xfrm>
        </p:spPr>
        <p:txBody>
          <a:bodyPr/>
          <a:lstStyle/>
          <a:p>
            <a:r>
              <a:rPr lang="en-US" dirty="0" smtClean="0"/>
              <a:t>#2 Statements</a:t>
            </a:r>
          </a:p>
          <a:p>
            <a:r>
              <a:rPr lang="en-US" dirty="0" smtClean="0"/>
              <a:t>Solution</a:t>
            </a:r>
            <a:endParaRPr lang="en-US" dirty="0"/>
          </a:p>
        </p:txBody>
      </p:sp>
    </p:spTree>
    <p:extLst>
      <p:ext uri="{BB962C8B-B14F-4D97-AF65-F5344CB8AC3E}">
        <p14:creationId xmlns:p14="http://schemas.microsoft.com/office/powerpoint/2010/main" val="35333890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Text Box 4"/>
          <p:cNvSpPr txBox="1">
            <a:spLocks noChangeArrowheads="1"/>
          </p:cNvSpPr>
          <p:nvPr/>
        </p:nvSpPr>
        <p:spPr bwMode="blackWhite">
          <a:xfrm>
            <a:off x="431540" y="116632"/>
            <a:ext cx="8632491" cy="6383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15000"/>
              </a:spcBef>
            </a:pPr>
            <a:r>
              <a:rPr lang="en-US" sz="1400" b="1" noProof="1" smtClean="0">
                <a:latin typeface="Consolas" panose="020B0609020204030204" pitchFamily="49" charset="0"/>
              </a:rPr>
              <a:t>with </a:t>
            </a:r>
            <a:r>
              <a:rPr lang="en-US" sz="1400" noProof="1" smtClean="0">
                <a:latin typeface="Consolas" panose="020B0609020204030204" pitchFamily="49" charset="0"/>
              </a:rPr>
              <a:t>Ada.Text_IO;  </a:t>
            </a:r>
            <a:r>
              <a:rPr lang="en-US" sz="1400" b="1" noProof="1" smtClean="0">
                <a:latin typeface="Consolas" panose="020B0609020204030204" pitchFamily="49" charset="0"/>
              </a:rPr>
              <a:t>use </a:t>
            </a:r>
            <a:r>
              <a:rPr lang="en-US" sz="1400" noProof="1" smtClean="0">
                <a:latin typeface="Consolas" panose="020B0609020204030204" pitchFamily="49" charset="0"/>
              </a:rPr>
              <a:t>Ada.Text_IO;</a:t>
            </a:r>
          </a:p>
          <a:p>
            <a:pPr eaLnBrk="1" hangingPunct="1">
              <a:spcBef>
                <a:spcPct val="15000"/>
              </a:spcBef>
            </a:pPr>
            <a:r>
              <a:rPr lang="en-US" sz="1400" b="1" noProof="1" smtClean="0">
                <a:latin typeface="Consolas" panose="020B0609020204030204" pitchFamily="49" charset="0"/>
              </a:rPr>
              <a:t>with </a:t>
            </a:r>
            <a:r>
              <a:rPr lang="en-US" sz="1400" noProof="1" smtClean="0">
                <a:latin typeface="Consolas" panose="020B0609020204030204" pitchFamily="49" charset="0"/>
              </a:rPr>
              <a:t>Ada.Numerics; </a:t>
            </a:r>
            <a:r>
              <a:rPr lang="en-US" sz="1400" b="1" noProof="1" smtClean="0">
                <a:latin typeface="Consolas" panose="020B0609020204030204" pitchFamily="49" charset="0"/>
              </a:rPr>
              <a:t>use </a:t>
            </a:r>
            <a:r>
              <a:rPr lang="en-US" sz="1400" noProof="1" smtClean="0">
                <a:latin typeface="Consolas" panose="020B0609020204030204" pitchFamily="49" charset="0"/>
              </a:rPr>
              <a:t>Ada.Numerics;  -- for Pi</a:t>
            </a:r>
          </a:p>
          <a:p>
            <a:pPr eaLnBrk="1" hangingPunct="1">
              <a:spcBef>
                <a:spcPct val="50000"/>
              </a:spcBef>
            </a:pPr>
            <a:r>
              <a:rPr lang="en-US" sz="1400" b="1" noProof="1" smtClean="0">
                <a:latin typeface="Consolas" panose="020B0609020204030204" pitchFamily="49" charset="0"/>
              </a:rPr>
              <a:t>procedure </a:t>
            </a:r>
            <a:r>
              <a:rPr lang="en-US" sz="1400" noProof="1" smtClean="0">
                <a:latin typeface="Consolas" panose="020B0609020204030204" pitchFamily="49" charset="0"/>
              </a:rPr>
              <a:t>Display_Velocities </a:t>
            </a:r>
            <a:r>
              <a:rPr lang="en-US" sz="1400" b="1" noProof="1" smtClean="0">
                <a:latin typeface="Consolas" panose="020B0609020204030204" pitchFamily="49" charset="0"/>
              </a:rPr>
              <a:t>is</a:t>
            </a:r>
          </a:p>
          <a:p>
            <a:pPr eaLnBrk="1" hangingPunct="1">
              <a:spcBef>
                <a:spcPct val="75000"/>
              </a:spcBef>
            </a:pPr>
            <a:r>
              <a:rPr lang="en-US" sz="1400" b="1" noProof="1" smtClean="0">
                <a:latin typeface="Consolas" panose="020B0609020204030204" pitchFamily="49" charset="0"/>
              </a:rPr>
              <a:t>   type </a:t>
            </a:r>
            <a:r>
              <a:rPr lang="en-US" sz="1400" noProof="1" smtClean="0">
                <a:latin typeface="Consolas" panose="020B0609020204030204" pitchFamily="49" charset="0"/>
              </a:rPr>
              <a:t>Real </a:t>
            </a:r>
            <a:r>
              <a:rPr lang="en-US" sz="1400" b="1" noProof="1" smtClean="0">
                <a:latin typeface="Consolas" panose="020B0609020204030204" pitchFamily="49" charset="0"/>
              </a:rPr>
              <a:t>is digits </a:t>
            </a:r>
            <a:r>
              <a:rPr lang="en-US" sz="1400" noProof="1" smtClean="0">
                <a:latin typeface="Consolas" panose="020B0609020204030204" pitchFamily="49" charset="0"/>
              </a:rPr>
              <a:t>13;</a:t>
            </a:r>
          </a:p>
          <a:p>
            <a:pPr eaLnBrk="1" hangingPunct="1">
              <a:spcBef>
                <a:spcPct val="75000"/>
              </a:spcBef>
            </a:pPr>
            <a:r>
              <a:rPr lang="en-US" sz="1400" b="1" noProof="1" smtClean="0">
                <a:latin typeface="Consolas" panose="020B0609020204030204" pitchFamily="49" charset="0"/>
              </a:rPr>
              <a:t>   </a:t>
            </a:r>
            <a:r>
              <a:rPr lang="en-US" sz="1400" noProof="1" smtClean="0">
                <a:latin typeface="Consolas" panose="020B0609020204030204" pitchFamily="49" charset="0"/>
              </a:rPr>
              <a:t>Elapsed_Time          : </a:t>
            </a:r>
            <a:r>
              <a:rPr lang="en-US" sz="1400" b="1" noProof="1" smtClean="0">
                <a:latin typeface="Consolas" panose="020B0609020204030204" pitchFamily="49" charset="0"/>
              </a:rPr>
              <a:t>constant </a:t>
            </a:r>
            <a:r>
              <a:rPr lang="en-US" sz="1400" noProof="1" smtClean="0">
                <a:latin typeface="Consolas" panose="020B0609020204030204" pitchFamily="49" charset="0"/>
              </a:rPr>
              <a:t>Real := 19.0; -- arbitrary</a:t>
            </a:r>
          </a:p>
          <a:p>
            <a:pPr eaLnBrk="1" hangingPunct="1">
              <a:spcBef>
                <a:spcPct val="15000"/>
              </a:spcBef>
            </a:pPr>
            <a:r>
              <a:rPr lang="en-US" sz="1400" b="1" noProof="1" smtClean="0">
                <a:latin typeface="Consolas" panose="020B0609020204030204" pitchFamily="49" charset="0"/>
              </a:rPr>
              <a:t>   </a:t>
            </a:r>
            <a:r>
              <a:rPr lang="en-US" sz="1400" noProof="1" smtClean="0">
                <a:latin typeface="Consolas" panose="020B0609020204030204" pitchFamily="49" charset="0"/>
              </a:rPr>
              <a:t>Altitude              : </a:t>
            </a:r>
            <a:r>
              <a:rPr lang="en-US" sz="1400" b="1" noProof="1" smtClean="0">
                <a:latin typeface="Consolas" panose="020B0609020204030204" pitchFamily="49" charset="0"/>
              </a:rPr>
              <a:t>constant </a:t>
            </a:r>
            <a:r>
              <a:rPr lang="en-US" sz="1400" noProof="1" smtClean="0">
                <a:latin typeface="Consolas" panose="020B0609020204030204" pitchFamily="49" charset="0"/>
              </a:rPr>
              <a:t>Real := 3963.0 + 250.0; </a:t>
            </a:r>
          </a:p>
          <a:p>
            <a:pPr eaLnBrk="1" hangingPunct="1">
              <a:spcBef>
                <a:spcPct val="15000"/>
              </a:spcBef>
            </a:pPr>
            <a:r>
              <a:rPr lang="en-US" sz="1400" b="1" noProof="1" smtClean="0">
                <a:latin typeface="Consolas" panose="020B0609020204030204" pitchFamily="49" charset="0"/>
              </a:rPr>
              <a:t>   </a:t>
            </a:r>
            <a:r>
              <a:rPr lang="en-US" sz="1400" noProof="1" smtClean="0">
                <a:latin typeface="Consolas" panose="020B0609020204030204" pitchFamily="49" charset="0"/>
              </a:rPr>
              <a:t>Num_Orbits            : Real;</a:t>
            </a:r>
          </a:p>
          <a:p>
            <a:pPr eaLnBrk="1" hangingPunct="1">
              <a:spcBef>
                <a:spcPct val="15000"/>
              </a:spcBef>
            </a:pPr>
            <a:r>
              <a:rPr lang="en-US" sz="1400" b="1" noProof="1" smtClean="0">
                <a:latin typeface="Consolas" panose="020B0609020204030204" pitchFamily="49" charset="0"/>
              </a:rPr>
              <a:t>   </a:t>
            </a:r>
            <a:r>
              <a:rPr lang="en-US" sz="1400" noProof="1" smtClean="0">
                <a:latin typeface="Consolas" panose="020B0609020204030204" pitchFamily="49" charset="0"/>
              </a:rPr>
              <a:t>Orbital_Circumference : Real;</a:t>
            </a:r>
          </a:p>
          <a:p>
            <a:pPr eaLnBrk="1" hangingPunct="1">
              <a:spcBef>
                <a:spcPct val="15000"/>
              </a:spcBef>
            </a:pPr>
            <a:r>
              <a:rPr lang="en-US" sz="1400" b="1" noProof="1" smtClean="0">
                <a:latin typeface="Consolas" panose="020B0609020204030204" pitchFamily="49" charset="0"/>
              </a:rPr>
              <a:t>   </a:t>
            </a:r>
            <a:r>
              <a:rPr lang="en-US" sz="1400" noProof="1" smtClean="0">
                <a:latin typeface="Consolas" panose="020B0609020204030204" pitchFamily="49" charset="0"/>
              </a:rPr>
              <a:t>Distance_Traveled     : Real;</a:t>
            </a:r>
          </a:p>
          <a:p>
            <a:pPr eaLnBrk="1" hangingPunct="1">
              <a:spcBef>
                <a:spcPct val="15000"/>
              </a:spcBef>
            </a:pPr>
            <a:r>
              <a:rPr lang="en-US" sz="1400" b="1" noProof="1" smtClean="0">
                <a:latin typeface="Consolas" panose="020B0609020204030204" pitchFamily="49" charset="0"/>
              </a:rPr>
              <a:t>   </a:t>
            </a:r>
            <a:r>
              <a:rPr lang="en-US" sz="1400" noProof="1" smtClean="0">
                <a:latin typeface="Consolas" panose="020B0609020204030204" pitchFamily="49" charset="0"/>
              </a:rPr>
              <a:t>Velocity              : Real;</a:t>
            </a:r>
          </a:p>
          <a:p>
            <a:pPr eaLnBrk="1" hangingPunct="1">
              <a:spcBef>
                <a:spcPts val="600"/>
              </a:spcBef>
            </a:pPr>
            <a:r>
              <a:rPr lang="en-US" sz="1400" b="1" noProof="1" smtClean="0">
                <a:latin typeface="Consolas" panose="020B0609020204030204" pitchFamily="49" charset="0"/>
              </a:rPr>
              <a:t>begin</a:t>
            </a:r>
          </a:p>
          <a:p>
            <a:pPr eaLnBrk="1" hangingPunct="1">
              <a:spcBef>
                <a:spcPts val="600"/>
              </a:spcBef>
            </a:pPr>
            <a:r>
              <a:rPr lang="en-US" sz="1400" b="1" noProof="1" smtClean="0">
                <a:latin typeface="Consolas" panose="020B0609020204030204" pitchFamily="49" charset="0"/>
              </a:rPr>
              <a:t>   </a:t>
            </a:r>
            <a:r>
              <a:rPr lang="en-US" sz="1400" noProof="1" smtClean="0">
                <a:latin typeface="Consolas" panose="020B0609020204030204" pitchFamily="49" charset="0"/>
              </a:rPr>
              <a:t>Num_Orbits := 0.0;</a:t>
            </a:r>
          </a:p>
          <a:p>
            <a:pPr eaLnBrk="1" hangingPunct="1">
              <a:spcBef>
                <a:spcPct val="15000"/>
              </a:spcBef>
            </a:pPr>
            <a:r>
              <a:rPr lang="en-US" sz="1400" b="1" noProof="1" smtClean="0">
                <a:latin typeface="Consolas" panose="020B0609020204030204" pitchFamily="49" charset="0"/>
              </a:rPr>
              <a:t>   loop</a:t>
            </a:r>
          </a:p>
          <a:p>
            <a:pPr eaLnBrk="1" hangingPunct="1">
              <a:spcBef>
                <a:spcPct val="15000"/>
              </a:spcBef>
            </a:pPr>
            <a:r>
              <a:rPr lang="en-US" sz="1400" b="1" noProof="1" smtClean="0">
                <a:latin typeface="Consolas" panose="020B0609020204030204" pitchFamily="49" charset="0"/>
              </a:rPr>
              <a:t>      </a:t>
            </a:r>
            <a:r>
              <a:rPr lang="en-US" sz="1400" noProof="1" smtClean="0">
                <a:latin typeface="Consolas" panose="020B0609020204030204" pitchFamily="49" charset="0"/>
              </a:rPr>
              <a:t>Put ("Enter # orbits ('return key' to use " &amp; Real'Image (Num_Orbits) &amp; "): ");</a:t>
            </a:r>
          </a:p>
          <a:p>
            <a:pPr eaLnBrk="1" hangingPunct="1">
              <a:spcBef>
                <a:spcPct val="15000"/>
              </a:spcBef>
            </a:pPr>
            <a:r>
              <a:rPr lang="en-US" sz="1400" b="1" noProof="1" smtClean="0">
                <a:latin typeface="Consolas" panose="020B0609020204030204" pitchFamily="49" charset="0"/>
              </a:rPr>
              <a:t>      declare</a:t>
            </a:r>
          </a:p>
          <a:p>
            <a:pPr eaLnBrk="1" hangingPunct="1">
              <a:spcBef>
                <a:spcPct val="15000"/>
              </a:spcBef>
            </a:pPr>
            <a:r>
              <a:rPr lang="en-US" sz="1400" b="1" noProof="1" smtClean="0">
                <a:latin typeface="Consolas" panose="020B0609020204030204" pitchFamily="49" charset="0"/>
              </a:rPr>
              <a:t>         </a:t>
            </a:r>
            <a:r>
              <a:rPr lang="en-US" sz="1400" noProof="1" smtClean="0">
                <a:latin typeface="Consolas" panose="020B0609020204030204" pitchFamily="49" charset="0"/>
              </a:rPr>
              <a:t>Input : </a:t>
            </a:r>
            <a:r>
              <a:rPr lang="en-US" sz="1400" b="1" noProof="1" smtClean="0">
                <a:latin typeface="Consolas" panose="020B0609020204030204" pitchFamily="49" charset="0"/>
              </a:rPr>
              <a:t>constant </a:t>
            </a:r>
            <a:r>
              <a:rPr lang="en-US" sz="1400" noProof="1" smtClean="0">
                <a:latin typeface="Consolas" panose="020B0609020204030204" pitchFamily="49" charset="0"/>
              </a:rPr>
              <a:t>String := Get_Line;</a:t>
            </a:r>
          </a:p>
          <a:p>
            <a:pPr eaLnBrk="1" hangingPunct="1">
              <a:spcBef>
                <a:spcPct val="15000"/>
              </a:spcBef>
            </a:pPr>
            <a:r>
              <a:rPr lang="en-US" sz="1400" b="1" noProof="1" smtClean="0">
                <a:latin typeface="Consolas" panose="020B0609020204030204" pitchFamily="49" charset="0"/>
              </a:rPr>
              <a:t>      begin</a:t>
            </a:r>
          </a:p>
          <a:p>
            <a:pPr eaLnBrk="1" hangingPunct="1">
              <a:spcBef>
                <a:spcPct val="15000"/>
              </a:spcBef>
            </a:pPr>
            <a:r>
              <a:rPr lang="en-US" sz="1400" b="1" noProof="1" smtClean="0">
                <a:latin typeface="Consolas" panose="020B0609020204030204" pitchFamily="49" charset="0"/>
              </a:rPr>
              <a:t>         exit when </a:t>
            </a:r>
            <a:r>
              <a:rPr lang="en-US" sz="1400" noProof="1" smtClean="0">
                <a:latin typeface="Consolas" panose="020B0609020204030204" pitchFamily="49" charset="0"/>
              </a:rPr>
              <a:t>Input = "";</a:t>
            </a:r>
          </a:p>
          <a:p>
            <a:pPr eaLnBrk="1" hangingPunct="1">
              <a:spcBef>
                <a:spcPct val="15000"/>
              </a:spcBef>
            </a:pPr>
            <a:r>
              <a:rPr lang="en-US" sz="1400" b="1" noProof="1" smtClean="0">
                <a:latin typeface="Consolas" panose="020B0609020204030204" pitchFamily="49" charset="0"/>
              </a:rPr>
              <a:t>         </a:t>
            </a:r>
            <a:r>
              <a:rPr lang="en-US" sz="1400" noProof="1" smtClean="0">
                <a:latin typeface="Consolas" panose="020B0609020204030204" pitchFamily="49" charset="0"/>
              </a:rPr>
              <a:t>Num_Orbits := Real'Value (Input);</a:t>
            </a:r>
          </a:p>
          <a:p>
            <a:pPr eaLnBrk="1" hangingPunct="1">
              <a:spcBef>
                <a:spcPct val="15000"/>
              </a:spcBef>
            </a:pPr>
            <a:r>
              <a:rPr lang="en-US" sz="1400" b="1" noProof="1" smtClean="0">
                <a:latin typeface="Consolas" panose="020B0609020204030204" pitchFamily="49" charset="0"/>
              </a:rPr>
              <a:t>      end</a:t>
            </a:r>
            <a:r>
              <a:rPr lang="en-US" sz="1400" noProof="1" smtClean="0">
                <a:latin typeface="Consolas" panose="020B0609020204030204" pitchFamily="49" charset="0"/>
              </a:rPr>
              <a:t>;</a:t>
            </a:r>
          </a:p>
          <a:p>
            <a:pPr eaLnBrk="1" hangingPunct="1">
              <a:spcBef>
                <a:spcPct val="15000"/>
              </a:spcBef>
            </a:pPr>
            <a:r>
              <a:rPr lang="en-US" sz="1400" b="1" noProof="1" smtClean="0">
                <a:latin typeface="Consolas" panose="020B0609020204030204" pitchFamily="49" charset="0"/>
              </a:rPr>
              <a:t>   end loop</a:t>
            </a:r>
            <a:r>
              <a:rPr lang="en-US" sz="1400" noProof="1" smtClean="0">
                <a:latin typeface="Consolas" panose="020B0609020204030204" pitchFamily="49" charset="0"/>
              </a:rPr>
              <a:t>;</a:t>
            </a:r>
          </a:p>
          <a:p>
            <a:pPr eaLnBrk="1" hangingPunct="1">
              <a:spcBef>
                <a:spcPct val="15000"/>
              </a:spcBef>
            </a:pPr>
            <a:r>
              <a:rPr lang="en-US" sz="1400" b="1" noProof="1" smtClean="0">
                <a:latin typeface="Consolas" panose="020B0609020204030204" pitchFamily="49" charset="0"/>
              </a:rPr>
              <a:t>   </a:t>
            </a:r>
            <a:r>
              <a:rPr lang="en-US" sz="1400" noProof="1" smtClean="0">
                <a:latin typeface="Consolas" panose="020B0609020204030204" pitchFamily="49" charset="0"/>
              </a:rPr>
              <a:t>New_Line;</a:t>
            </a:r>
            <a:endParaRPr lang="en-US" sz="1400" b="1" noProof="1" smtClean="0">
              <a:latin typeface="Consolas" panose="020B0609020204030204" pitchFamily="49" charset="0"/>
            </a:endParaRPr>
          </a:p>
          <a:p>
            <a:pPr eaLnBrk="1" hangingPunct="1">
              <a:spcBef>
                <a:spcPct val="15000"/>
              </a:spcBef>
            </a:pPr>
            <a:r>
              <a:rPr lang="en-US" sz="1400" b="1" noProof="1" smtClean="0">
                <a:latin typeface="Consolas" panose="020B0609020204030204" pitchFamily="49" charset="0"/>
              </a:rPr>
              <a:t>   </a:t>
            </a:r>
            <a:r>
              <a:rPr lang="en-US" sz="1400" noProof="1" smtClean="0">
                <a:latin typeface="Consolas" panose="020B0609020204030204" pitchFamily="49" charset="0"/>
              </a:rPr>
              <a:t>…</a:t>
            </a:r>
          </a:p>
          <a:p>
            <a:pPr eaLnBrk="1" hangingPunct="1">
              <a:spcBef>
                <a:spcPct val="15000"/>
              </a:spcBef>
            </a:pPr>
            <a:r>
              <a:rPr lang="en-US" sz="1400" b="1" noProof="1" smtClean="0">
                <a:latin typeface="Consolas" panose="020B0609020204030204" pitchFamily="49" charset="0"/>
              </a:rPr>
              <a:t>end </a:t>
            </a:r>
            <a:r>
              <a:rPr lang="en-US" sz="1400" noProof="1" smtClean="0">
                <a:latin typeface="Consolas" panose="020B0609020204030204" pitchFamily="49" charset="0"/>
              </a:rPr>
              <a:t>Display_Velocities;</a:t>
            </a:r>
            <a:endParaRPr lang="en-US" sz="1400" noProof="1">
              <a:latin typeface="Consolas" panose="020B0609020204030204" pitchFamily="49" charset="0"/>
            </a:endParaRPr>
          </a:p>
        </p:txBody>
      </p:sp>
    </p:spTree>
    <p:extLst>
      <p:ext uri="{BB962C8B-B14F-4D97-AF65-F5344CB8AC3E}">
        <p14:creationId xmlns:p14="http://schemas.microsoft.com/office/powerpoint/2010/main" val="8986772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81000" y="2667000"/>
            <a:ext cx="8382000" cy="904863"/>
          </a:xfrm>
        </p:spPr>
        <p:txBody>
          <a:bodyPr/>
          <a:lstStyle/>
          <a:p>
            <a:r>
              <a:rPr lang="en-US" dirty="0" smtClean="0"/>
              <a:t>#3 Array Types</a:t>
            </a:r>
            <a:endParaRPr lang="en-US" dirty="0"/>
          </a:p>
        </p:txBody>
      </p:sp>
    </p:spTree>
    <p:extLst>
      <p:ext uri="{BB962C8B-B14F-4D97-AF65-F5344CB8AC3E}">
        <p14:creationId xmlns:p14="http://schemas.microsoft.com/office/powerpoint/2010/main" val="31883199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smtClean="0"/>
              <a:t>Array Types Lab</a:t>
            </a:r>
            <a:endParaRPr lang="en-US" dirty="0" smtClean="0"/>
          </a:p>
        </p:txBody>
      </p:sp>
      <p:sp>
        <p:nvSpPr>
          <p:cNvPr id="18435" name="Rectangle 3"/>
          <p:cNvSpPr>
            <a:spLocks noGrp="1" noChangeArrowheads="1"/>
          </p:cNvSpPr>
          <p:nvPr>
            <p:ph sz="half" idx="10"/>
          </p:nvPr>
        </p:nvSpPr>
        <p:spPr>
          <a:xfrm>
            <a:off x="685800" y="1143000"/>
            <a:ext cx="7918648" cy="5334000"/>
          </a:xfrm>
        </p:spPr>
        <p:txBody>
          <a:bodyPr>
            <a:noAutofit/>
          </a:bodyPr>
          <a:lstStyle/>
          <a:p>
            <a:r>
              <a:rPr lang="en-US" dirty="0" smtClean="0"/>
              <a:t>Two satellites : one each from USA, Russia</a:t>
            </a:r>
          </a:p>
          <a:p>
            <a:r>
              <a:rPr lang="en-US" dirty="0" smtClean="0"/>
              <a:t>Use these values for the </a:t>
            </a:r>
            <a:r>
              <a:rPr lang="en-US" dirty="0"/>
              <a:t>inputs (not interactive</a:t>
            </a:r>
            <a:r>
              <a:rPr lang="en-US" dirty="0" smtClean="0"/>
              <a:t>):</a:t>
            </a:r>
          </a:p>
          <a:p>
            <a:pPr lvl="1"/>
            <a:r>
              <a:rPr lang="en-US" dirty="0" smtClean="0"/>
              <a:t>USA: 36_320.2 minutes, 10 revolutions, 22_256_384.2 feet</a:t>
            </a:r>
          </a:p>
          <a:p>
            <a:pPr lvl="1"/>
            <a:r>
              <a:rPr lang="en-US" dirty="0" smtClean="0"/>
              <a:t>RSA: 680.2 hours, 11 revolutions, 12_147.7 kilometers</a:t>
            </a:r>
          </a:p>
          <a:p>
            <a:pPr lvl="1"/>
            <a:r>
              <a:rPr lang="en-US" dirty="0" smtClean="0"/>
              <a:t>Assume altitude data already include Earth’s radius</a:t>
            </a:r>
          </a:p>
          <a:p>
            <a:pPr lvl="2"/>
            <a:r>
              <a:rPr lang="en-US" dirty="0" smtClean="0"/>
              <a:t>No need to add </a:t>
            </a:r>
            <a:r>
              <a:rPr lang="en-US" noProof="1" smtClean="0"/>
              <a:t>3963.0</a:t>
            </a:r>
            <a:r>
              <a:rPr lang="en-US" dirty="0" smtClean="0"/>
              <a:t> miles</a:t>
            </a:r>
          </a:p>
          <a:p>
            <a:pPr lvl="1"/>
            <a:r>
              <a:rPr lang="en-US" dirty="0" smtClean="0"/>
              <a:t>Note 1 kilometer = 0.62137 mile</a:t>
            </a:r>
          </a:p>
          <a:p>
            <a:pPr lvl="1"/>
            <a:r>
              <a:rPr lang="en-US" dirty="0" smtClean="0"/>
              <a:t>Note 1 mile = 5_280 feet</a:t>
            </a:r>
          </a:p>
          <a:p>
            <a:r>
              <a:rPr lang="en-US" dirty="0" smtClean="0"/>
              <a:t>Display satellites’ velocities in statute m.p.h.</a:t>
            </a:r>
          </a:p>
          <a:p>
            <a:pPr lvl="1"/>
            <a:r>
              <a:rPr lang="en-US" dirty="0" smtClean="0"/>
              <a:t>Expected USA velocity:  4.375257063199E+02 m.p.h.</a:t>
            </a:r>
          </a:p>
          <a:p>
            <a:pPr lvl="1"/>
            <a:r>
              <a:rPr lang="en-US" dirty="0" smtClean="0"/>
              <a:t>Expected RSA velocity:  7.669733352748E+02 m.p.h.</a:t>
            </a:r>
          </a:p>
          <a:p>
            <a:pPr lvl="1"/>
            <a:r>
              <a:rPr lang="en-US" dirty="0" smtClean="0"/>
              <a:t>These data and results are not realistic!</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pPr eaLnBrk="1" hangingPunct="1"/>
            <a:r>
              <a:rPr lang="en-US" smtClean="0"/>
              <a:t>Guidance for Solution Using Arrays</a:t>
            </a:r>
          </a:p>
        </p:txBody>
      </p:sp>
      <p:sp>
        <p:nvSpPr>
          <p:cNvPr id="27651" name="Rectangle 3"/>
          <p:cNvSpPr>
            <a:spLocks noGrp="1" noChangeArrowheads="1"/>
          </p:cNvSpPr>
          <p:nvPr>
            <p:ph sz="half" idx="10"/>
          </p:nvPr>
        </p:nvSpPr>
        <p:spPr/>
        <p:txBody>
          <a:bodyPr/>
          <a:lstStyle/>
          <a:p>
            <a:pPr eaLnBrk="1" hangingPunct="1"/>
            <a:r>
              <a:rPr lang="en-US" dirty="0" smtClean="0"/>
              <a:t>Use an enumeration type to represent countries</a:t>
            </a:r>
          </a:p>
          <a:p>
            <a:pPr eaLnBrk="1" hangingPunct="1"/>
            <a:r>
              <a:rPr lang="en-US" dirty="0" smtClean="0"/>
              <a:t>Use arrays to hold the data</a:t>
            </a:r>
          </a:p>
          <a:p>
            <a:pPr lvl="1" eaLnBrk="1" hangingPunct="1">
              <a:spcAft>
                <a:spcPct val="0"/>
              </a:spcAft>
            </a:pPr>
            <a:r>
              <a:rPr lang="en-US" dirty="0" smtClean="0"/>
              <a:t>Use the above enumeration type as the index type</a:t>
            </a:r>
          </a:p>
          <a:p>
            <a:pPr lvl="1" eaLnBrk="1" hangingPunct="1">
              <a:spcAft>
                <a:spcPct val="0"/>
              </a:spcAft>
            </a:pPr>
            <a:r>
              <a:rPr lang="en-US" dirty="0" smtClean="0"/>
              <a:t>Use a floating-point type for the array component type</a:t>
            </a:r>
          </a:p>
          <a:p>
            <a:pPr eaLnBrk="1" hangingPunct="1"/>
            <a:r>
              <a:rPr lang="en-US" dirty="0" smtClean="0"/>
              <a:t>Consider using three array objects</a:t>
            </a:r>
          </a:p>
          <a:p>
            <a:pPr lvl="1" eaLnBrk="1" hangingPunct="1">
              <a:spcAft>
                <a:spcPct val="0"/>
              </a:spcAft>
            </a:pPr>
            <a:r>
              <a:rPr lang="en-US" dirty="0" smtClean="0"/>
              <a:t>One each for altitude, elapsed time, and number of revolutions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pPr eaLnBrk="1" hangingPunct="1"/>
            <a:r>
              <a:rPr lang="en-US" dirty="0" smtClean="0"/>
              <a:t>Advanced Array Types Lab</a:t>
            </a:r>
          </a:p>
        </p:txBody>
      </p:sp>
      <p:sp>
        <p:nvSpPr>
          <p:cNvPr id="28675" name="Rectangle 3"/>
          <p:cNvSpPr>
            <a:spLocks noGrp="1" noChangeArrowheads="1"/>
          </p:cNvSpPr>
          <p:nvPr>
            <p:ph sz="half" idx="10"/>
          </p:nvPr>
        </p:nvSpPr>
        <p:spPr/>
        <p:txBody>
          <a:bodyPr/>
          <a:lstStyle/>
          <a:p>
            <a:pPr eaLnBrk="1" hangingPunct="1"/>
            <a:r>
              <a:rPr lang="en-US" dirty="0" smtClean="0"/>
              <a:t>Use a single array for the data instead of three</a:t>
            </a:r>
          </a:p>
          <a:p>
            <a:pPr eaLnBrk="1" hangingPunct="1"/>
            <a:r>
              <a:rPr lang="en-US" dirty="0" smtClean="0"/>
              <a:t>Make the array two-dimensional</a:t>
            </a:r>
          </a:p>
          <a:p>
            <a:pPr lvl="1" eaLnBrk="1" hangingPunct="1">
              <a:spcAft>
                <a:spcPct val="0"/>
              </a:spcAft>
            </a:pPr>
            <a:r>
              <a:rPr lang="en-US" dirty="0" smtClean="0"/>
              <a:t>One dimension is the country (or agency)</a:t>
            </a:r>
          </a:p>
          <a:p>
            <a:pPr lvl="1" eaLnBrk="1" hangingPunct="1">
              <a:spcAft>
                <a:spcPct val="0"/>
              </a:spcAft>
            </a:pPr>
            <a:r>
              <a:rPr lang="en-US" dirty="0" smtClean="0"/>
              <a:t>One dimension is the kind of data</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pPr eaLnBrk="1" hangingPunct="1"/>
            <a:r>
              <a:rPr lang="en-US" dirty="0" smtClean="0"/>
              <a:t>Incremental Exercises Approach</a:t>
            </a:r>
          </a:p>
        </p:txBody>
      </p:sp>
      <p:sp>
        <p:nvSpPr>
          <p:cNvPr id="12291" name="Rectangle 3"/>
          <p:cNvSpPr>
            <a:spLocks noGrp="1" noChangeArrowheads="1"/>
          </p:cNvSpPr>
          <p:nvPr>
            <p:ph sz="half" idx="10"/>
          </p:nvPr>
        </p:nvSpPr>
        <p:spPr/>
        <p:txBody>
          <a:bodyPr/>
          <a:lstStyle/>
          <a:p>
            <a:pPr eaLnBrk="1" hangingPunct="1"/>
            <a:r>
              <a:rPr lang="en-US" dirty="0" smtClean="0"/>
              <a:t>One “application” made more realistic as new features introduced</a:t>
            </a:r>
          </a:p>
          <a:p>
            <a:pPr eaLnBrk="1" hangingPunct="1"/>
            <a:r>
              <a:rPr lang="en-US" dirty="0" smtClean="0"/>
              <a:t>Each lab (after the first) builds upon the previous lab’s solution</a:t>
            </a:r>
          </a:p>
          <a:p>
            <a:pPr eaLnBrk="1" hangingPunct="1"/>
            <a:r>
              <a:rPr lang="en-US" dirty="0" smtClean="0"/>
              <a:t>You are provided with the solutions to all labs</a:t>
            </a:r>
          </a:p>
          <a:p>
            <a:pPr eaLnBrk="1" hangingPunct="1"/>
            <a:r>
              <a:rPr lang="en-US" dirty="0" smtClean="0"/>
              <a:t>Feel free to use your versions if desired</a:t>
            </a:r>
          </a:p>
          <a:p>
            <a:pPr eaLnBrk="1" hangingPunct="1"/>
            <a:r>
              <a:rPr lang="en-US" dirty="0" smtClean="0"/>
              <a:t>Use previous lab’s solution if need be</a:t>
            </a:r>
          </a:p>
          <a:p>
            <a:pPr eaLnBrk="1" hangingPunct="1"/>
            <a:r>
              <a:rPr lang="en-US" dirty="0" smtClean="0"/>
              <a:t>Some labs have optional advanced parts</a:t>
            </a:r>
          </a:p>
          <a:p>
            <a:pPr lvl="1" eaLnBrk="1" hangingPunct="1"/>
            <a:r>
              <a:rPr lang="en-US" dirty="0" smtClean="0"/>
              <a:t>Not a problem if you don’t have time to do them</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81000" y="2667000"/>
            <a:ext cx="8382000" cy="1717393"/>
          </a:xfrm>
        </p:spPr>
        <p:txBody>
          <a:bodyPr/>
          <a:lstStyle/>
          <a:p>
            <a:r>
              <a:rPr lang="en-US" dirty="0" smtClean="0"/>
              <a:t>#3 Array Types</a:t>
            </a:r>
          </a:p>
          <a:p>
            <a:r>
              <a:rPr lang="en-US" dirty="0" smtClean="0"/>
              <a:t>Solution(s)</a:t>
            </a:r>
            <a:endParaRPr lang="en-US" dirty="0"/>
          </a:p>
        </p:txBody>
      </p:sp>
    </p:spTree>
    <p:extLst>
      <p:ext uri="{BB962C8B-B14F-4D97-AF65-F5344CB8AC3E}">
        <p14:creationId xmlns:p14="http://schemas.microsoft.com/office/powerpoint/2010/main" val="5585787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29699" name="Text Box 3"/>
          <p:cNvSpPr txBox="1">
            <a:spLocks noChangeArrowheads="1"/>
          </p:cNvSpPr>
          <p:nvPr/>
        </p:nvSpPr>
        <p:spPr bwMode="blackWhite">
          <a:xfrm>
            <a:off x="179512" y="44624"/>
            <a:ext cx="8820980" cy="6660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lIns="0" tIns="0" rIns="0" bIns="0">
            <a:no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z="1400" b="1" noProof="1" smtClean="0">
                <a:latin typeface="Consolas" panose="020B0609020204030204" pitchFamily="49" charset="0"/>
              </a:rPr>
              <a:t>with </a:t>
            </a:r>
            <a:r>
              <a:rPr lang="en-US" sz="1400" noProof="1" smtClean="0">
                <a:latin typeface="Consolas" panose="020B0609020204030204" pitchFamily="49" charset="0"/>
              </a:rPr>
              <a:t>Ada.Text_IO;   </a:t>
            </a:r>
            <a:r>
              <a:rPr lang="en-US" sz="1400" b="1" noProof="1" smtClean="0">
                <a:latin typeface="Consolas" panose="020B0609020204030204" pitchFamily="49" charset="0"/>
              </a:rPr>
              <a:t>use </a:t>
            </a:r>
            <a:r>
              <a:rPr lang="en-US" sz="1400" noProof="1" smtClean="0">
                <a:latin typeface="Consolas" panose="020B0609020204030204" pitchFamily="49" charset="0"/>
              </a:rPr>
              <a:t>Ada.Text_IO;</a:t>
            </a:r>
          </a:p>
          <a:p>
            <a:r>
              <a:rPr lang="en-US" sz="1400" b="1" noProof="1" smtClean="0">
                <a:latin typeface="Consolas" panose="020B0609020204030204" pitchFamily="49" charset="0"/>
              </a:rPr>
              <a:t>with </a:t>
            </a:r>
            <a:r>
              <a:rPr lang="en-US" sz="1400" noProof="1" smtClean="0">
                <a:latin typeface="Consolas" panose="020B0609020204030204" pitchFamily="49" charset="0"/>
              </a:rPr>
              <a:t>Ada.Numerics;  </a:t>
            </a:r>
            <a:r>
              <a:rPr lang="en-US" sz="1400" b="1" noProof="1" smtClean="0">
                <a:latin typeface="Consolas" panose="020B0609020204030204" pitchFamily="49" charset="0"/>
              </a:rPr>
              <a:t>use </a:t>
            </a:r>
            <a:r>
              <a:rPr lang="en-US" sz="1400" noProof="1" smtClean="0">
                <a:latin typeface="Consolas" panose="020B0609020204030204" pitchFamily="49" charset="0"/>
              </a:rPr>
              <a:t>Ada.Numerics;</a:t>
            </a:r>
          </a:p>
          <a:p>
            <a:pPr>
              <a:spcBef>
                <a:spcPts val="300"/>
              </a:spcBef>
            </a:pPr>
            <a:r>
              <a:rPr lang="en-US" sz="1400" b="1" noProof="1" smtClean="0">
                <a:latin typeface="Consolas" panose="020B0609020204030204" pitchFamily="49" charset="0"/>
              </a:rPr>
              <a:t>procedure </a:t>
            </a:r>
            <a:r>
              <a:rPr lang="en-US" sz="1400" noProof="1" smtClean="0">
                <a:latin typeface="Consolas" panose="020B0609020204030204" pitchFamily="49" charset="0"/>
              </a:rPr>
              <a:t>Display_Velocities </a:t>
            </a:r>
            <a:r>
              <a:rPr lang="en-US" sz="1400" b="1" noProof="1" smtClean="0">
                <a:latin typeface="Consolas" panose="020B0609020204030204" pitchFamily="49" charset="0"/>
              </a:rPr>
              <a:t>is</a:t>
            </a:r>
          </a:p>
          <a:p>
            <a:pPr>
              <a:spcBef>
                <a:spcPts val="600"/>
              </a:spcBef>
            </a:pPr>
            <a:r>
              <a:rPr lang="en-US" sz="1400" b="1" noProof="1" smtClean="0">
                <a:latin typeface="Consolas" panose="020B0609020204030204" pitchFamily="49" charset="0"/>
              </a:rPr>
              <a:t>   </a:t>
            </a:r>
            <a:r>
              <a:rPr lang="en-US" sz="1400" noProof="1" smtClean="0">
                <a:latin typeface="Consolas" panose="020B0609020204030204" pitchFamily="49" charset="0"/>
              </a:rPr>
              <a:t>Feet_Per_Mile    : </a:t>
            </a:r>
            <a:r>
              <a:rPr lang="en-US" sz="1400" b="1" noProof="1" smtClean="0">
                <a:latin typeface="Consolas" panose="020B0609020204030204" pitchFamily="49" charset="0"/>
              </a:rPr>
              <a:t>constant </a:t>
            </a:r>
            <a:r>
              <a:rPr lang="en-US" sz="1400" noProof="1" smtClean="0">
                <a:latin typeface="Consolas" panose="020B0609020204030204" pitchFamily="49" charset="0"/>
              </a:rPr>
              <a:t>:= 5_280.0;</a:t>
            </a:r>
          </a:p>
          <a:p>
            <a:pPr>
              <a:spcBef>
                <a:spcPts val="200"/>
              </a:spcBef>
            </a:pPr>
            <a:r>
              <a:rPr lang="en-US" sz="1400" b="1" noProof="1" smtClean="0">
                <a:latin typeface="Consolas" panose="020B0609020204030204" pitchFamily="49" charset="0"/>
              </a:rPr>
              <a:t>   </a:t>
            </a:r>
            <a:r>
              <a:rPr lang="en-US" sz="1400" noProof="1" smtClean="0">
                <a:latin typeface="Consolas" panose="020B0609020204030204" pitchFamily="49" charset="0"/>
              </a:rPr>
              <a:t>Miles_Per_KM     : </a:t>
            </a:r>
            <a:r>
              <a:rPr lang="en-US" sz="1400" b="1" noProof="1" smtClean="0">
                <a:latin typeface="Consolas" panose="020B0609020204030204" pitchFamily="49" charset="0"/>
              </a:rPr>
              <a:t>constant </a:t>
            </a:r>
            <a:r>
              <a:rPr lang="en-US" sz="1400" noProof="1" smtClean="0">
                <a:latin typeface="Consolas" panose="020B0609020204030204" pitchFamily="49" charset="0"/>
              </a:rPr>
              <a:t>:= 0.62137;</a:t>
            </a:r>
          </a:p>
          <a:p>
            <a:pPr>
              <a:spcBef>
                <a:spcPts val="200"/>
              </a:spcBef>
            </a:pPr>
            <a:r>
              <a:rPr lang="en-US" sz="1400" b="1" noProof="1" smtClean="0">
                <a:latin typeface="Consolas" panose="020B0609020204030204" pitchFamily="49" charset="0"/>
              </a:rPr>
              <a:t>   </a:t>
            </a:r>
            <a:r>
              <a:rPr lang="en-US" sz="1400" noProof="1" smtClean="0">
                <a:latin typeface="Consolas" panose="020B0609020204030204" pitchFamily="49" charset="0"/>
              </a:rPr>
              <a:t>Minutes_Per_Hour : </a:t>
            </a:r>
            <a:r>
              <a:rPr lang="en-US" sz="1400" b="1" noProof="1" smtClean="0">
                <a:latin typeface="Consolas" panose="020B0609020204030204" pitchFamily="49" charset="0"/>
              </a:rPr>
              <a:t>constant </a:t>
            </a:r>
            <a:r>
              <a:rPr lang="en-US" sz="1400" noProof="1" smtClean="0">
                <a:latin typeface="Consolas" panose="020B0609020204030204" pitchFamily="49" charset="0"/>
              </a:rPr>
              <a:t>:= 60.0;</a:t>
            </a:r>
          </a:p>
          <a:p>
            <a:pPr>
              <a:spcBef>
                <a:spcPts val="900"/>
              </a:spcBef>
            </a:pPr>
            <a:r>
              <a:rPr lang="en-US" sz="1400" b="1" noProof="1" smtClean="0">
                <a:latin typeface="Consolas" panose="020B0609020204030204" pitchFamily="49" charset="0"/>
              </a:rPr>
              <a:t>   type </a:t>
            </a:r>
            <a:r>
              <a:rPr lang="en-US" sz="1400" noProof="1" smtClean="0">
                <a:latin typeface="Consolas" panose="020B0609020204030204" pitchFamily="49" charset="0"/>
              </a:rPr>
              <a:t>Real </a:t>
            </a:r>
            <a:r>
              <a:rPr lang="en-US" sz="1400" b="1" noProof="1" smtClean="0">
                <a:latin typeface="Consolas" panose="020B0609020204030204" pitchFamily="49" charset="0"/>
              </a:rPr>
              <a:t>is digits </a:t>
            </a:r>
            <a:r>
              <a:rPr lang="en-US" sz="1400" noProof="1" smtClean="0">
                <a:latin typeface="Consolas" panose="020B0609020204030204" pitchFamily="49" charset="0"/>
              </a:rPr>
              <a:t>13;</a:t>
            </a:r>
          </a:p>
          <a:p>
            <a:pPr>
              <a:spcBef>
                <a:spcPts val="600"/>
              </a:spcBef>
            </a:pPr>
            <a:r>
              <a:rPr lang="en-US" sz="1400" b="1" noProof="1" smtClean="0">
                <a:latin typeface="Consolas" panose="020B0609020204030204" pitchFamily="49" charset="0"/>
              </a:rPr>
              <a:t>   type </a:t>
            </a:r>
            <a:r>
              <a:rPr lang="en-US" sz="1400" noProof="1" smtClean="0">
                <a:latin typeface="Consolas" panose="020B0609020204030204" pitchFamily="49" charset="0"/>
              </a:rPr>
              <a:t>Countries </a:t>
            </a:r>
            <a:r>
              <a:rPr lang="en-US" sz="1400" b="1" noProof="1" smtClean="0">
                <a:latin typeface="Consolas" panose="020B0609020204030204" pitchFamily="49" charset="0"/>
              </a:rPr>
              <a:t>is </a:t>
            </a:r>
            <a:r>
              <a:rPr lang="en-US" sz="1400" noProof="1" smtClean="0">
                <a:latin typeface="Consolas" panose="020B0609020204030204" pitchFamily="49" charset="0"/>
              </a:rPr>
              <a:t>(USA, Russia);</a:t>
            </a:r>
          </a:p>
          <a:p>
            <a:pPr>
              <a:spcBef>
                <a:spcPts val="600"/>
              </a:spcBef>
            </a:pPr>
            <a:r>
              <a:rPr lang="en-US" sz="1400" b="1" noProof="1" smtClean="0">
                <a:latin typeface="Consolas" panose="020B0609020204030204" pitchFamily="49" charset="0"/>
              </a:rPr>
              <a:t>   type </a:t>
            </a:r>
            <a:r>
              <a:rPr lang="en-US" sz="1400" noProof="1" smtClean="0">
                <a:latin typeface="Consolas" panose="020B0609020204030204" pitchFamily="49" charset="0"/>
              </a:rPr>
              <a:t>Orbital_Data </a:t>
            </a:r>
            <a:r>
              <a:rPr lang="en-US" sz="1400" b="1" noProof="1" smtClean="0">
                <a:latin typeface="Consolas" panose="020B0609020204030204" pitchFamily="49" charset="0"/>
              </a:rPr>
              <a:t>is array </a:t>
            </a:r>
            <a:r>
              <a:rPr lang="en-US" sz="1400" noProof="1" smtClean="0">
                <a:latin typeface="Consolas" panose="020B0609020204030204" pitchFamily="49" charset="0"/>
              </a:rPr>
              <a:t>(Countries) </a:t>
            </a:r>
            <a:r>
              <a:rPr lang="en-US" sz="1400" b="1" noProof="1" smtClean="0">
                <a:latin typeface="Consolas" panose="020B0609020204030204" pitchFamily="49" charset="0"/>
              </a:rPr>
              <a:t>of </a:t>
            </a:r>
            <a:r>
              <a:rPr lang="en-US" sz="1400" noProof="1" smtClean="0">
                <a:latin typeface="Consolas" panose="020B0609020204030204" pitchFamily="49" charset="0"/>
              </a:rPr>
              <a:t>Real;</a:t>
            </a:r>
          </a:p>
          <a:p>
            <a:pPr>
              <a:spcBef>
                <a:spcPts val="900"/>
              </a:spcBef>
            </a:pPr>
            <a:r>
              <a:rPr lang="en-US" sz="1400" b="1" noProof="1" smtClean="0">
                <a:latin typeface="Consolas" panose="020B0609020204030204" pitchFamily="49" charset="0"/>
              </a:rPr>
              <a:t>   </a:t>
            </a:r>
            <a:r>
              <a:rPr lang="en-US" sz="1400" noProof="1" smtClean="0">
                <a:latin typeface="Consolas" panose="020B0609020204030204" pitchFamily="49" charset="0"/>
              </a:rPr>
              <a:t>Altitude     : Orbital_Data;</a:t>
            </a:r>
          </a:p>
          <a:p>
            <a:pPr>
              <a:spcBef>
                <a:spcPts val="200"/>
              </a:spcBef>
            </a:pPr>
            <a:r>
              <a:rPr lang="en-US" sz="1400" b="1" noProof="1" smtClean="0">
                <a:latin typeface="Consolas" panose="020B0609020204030204" pitchFamily="49" charset="0"/>
              </a:rPr>
              <a:t>   </a:t>
            </a:r>
            <a:r>
              <a:rPr lang="en-US" sz="1400" noProof="1" smtClean="0">
                <a:latin typeface="Consolas" panose="020B0609020204030204" pitchFamily="49" charset="0"/>
              </a:rPr>
              <a:t>Elapsed_Time : Orbital_Data;</a:t>
            </a:r>
          </a:p>
          <a:p>
            <a:pPr>
              <a:spcBef>
                <a:spcPts val="200"/>
              </a:spcBef>
            </a:pPr>
            <a:r>
              <a:rPr lang="en-US" sz="1400" b="1" noProof="1" smtClean="0">
                <a:latin typeface="Consolas" panose="020B0609020204030204" pitchFamily="49" charset="0"/>
              </a:rPr>
              <a:t>   </a:t>
            </a:r>
            <a:r>
              <a:rPr lang="en-US" sz="1400" noProof="1" smtClean="0">
                <a:latin typeface="Consolas" panose="020B0609020204030204" pitchFamily="49" charset="0"/>
              </a:rPr>
              <a:t>Revolutions  : Orbital_Data;</a:t>
            </a:r>
          </a:p>
          <a:p>
            <a:pPr>
              <a:spcBef>
                <a:spcPts val="200"/>
              </a:spcBef>
            </a:pPr>
            <a:r>
              <a:rPr lang="en-US" sz="1400" b="1" noProof="1" smtClean="0">
                <a:latin typeface="Consolas" panose="020B0609020204030204" pitchFamily="49" charset="0"/>
              </a:rPr>
              <a:t>   </a:t>
            </a:r>
            <a:r>
              <a:rPr lang="en-US" sz="1400" noProof="1" smtClean="0">
                <a:latin typeface="Consolas" panose="020B0609020204030204" pitchFamily="49" charset="0"/>
              </a:rPr>
              <a:t>Velocity     : Real;</a:t>
            </a:r>
          </a:p>
          <a:p>
            <a:pPr>
              <a:spcBef>
                <a:spcPts val="200"/>
              </a:spcBef>
            </a:pPr>
            <a:r>
              <a:rPr lang="en-US" sz="1400" b="1" noProof="1" smtClean="0">
                <a:latin typeface="Consolas" panose="020B0609020204030204" pitchFamily="49" charset="0"/>
              </a:rPr>
              <a:t>   </a:t>
            </a:r>
            <a:r>
              <a:rPr lang="en-US" sz="1400" noProof="1" smtClean="0">
                <a:latin typeface="Consolas" panose="020B0609020204030204" pitchFamily="49" charset="0"/>
              </a:rPr>
              <a:t>Distance     : Real;</a:t>
            </a:r>
          </a:p>
          <a:p>
            <a:pPr>
              <a:spcBef>
                <a:spcPts val="600"/>
              </a:spcBef>
            </a:pPr>
            <a:r>
              <a:rPr lang="en-US" sz="1400" b="1" noProof="1" smtClean="0">
                <a:latin typeface="Consolas" panose="020B0609020204030204" pitchFamily="49" charset="0"/>
              </a:rPr>
              <a:t>begin</a:t>
            </a:r>
          </a:p>
          <a:p>
            <a:pPr>
              <a:spcBef>
                <a:spcPts val="600"/>
              </a:spcBef>
            </a:pPr>
            <a:r>
              <a:rPr lang="en-US" sz="1400" b="1" noProof="1" smtClean="0">
                <a:latin typeface="Consolas" panose="020B0609020204030204" pitchFamily="49" charset="0"/>
              </a:rPr>
              <a:t>   </a:t>
            </a:r>
            <a:r>
              <a:rPr lang="en-US" sz="1400" noProof="1" smtClean="0">
                <a:latin typeface="Consolas" panose="020B0609020204030204" pitchFamily="49" charset="0"/>
              </a:rPr>
              <a:t>Altitude := (USA =&gt; 22_256_384.2 / Feet_Per_Mile, Russia =&gt; 12_147.7 * Miles_Per_KM );</a:t>
            </a:r>
          </a:p>
          <a:p>
            <a:pPr>
              <a:spcBef>
                <a:spcPts val="300"/>
              </a:spcBef>
            </a:pPr>
            <a:r>
              <a:rPr lang="en-US" sz="1400" b="1" noProof="1" smtClean="0">
                <a:latin typeface="Consolas" panose="020B0609020204030204" pitchFamily="49" charset="0"/>
              </a:rPr>
              <a:t>   </a:t>
            </a:r>
            <a:r>
              <a:rPr lang="en-US" sz="1400" noProof="1" smtClean="0">
                <a:latin typeface="Consolas" panose="020B0609020204030204" pitchFamily="49" charset="0"/>
              </a:rPr>
              <a:t>Elapsed_Time := (USA =&gt; 36_320.2 / Minutes_Per_Hour, Russia =&gt; 680.2 );</a:t>
            </a:r>
          </a:p>
          <a:p>
            <a:pPr>
              <a:spcBef>
                <a:spcPts val="300"/>
              </a:spcBef>
            </a:pPr>
            <a:r>
              <a:rPr lang="en-US" sz="1400" b="1" noProof="1" smtClean="0">
                <a:latin typeface="Consolas" panose="020B0609020204030204" pitchFamily="49" charset="0"/>
              </a:rPr>
              <a:t>   </a:t>
            </a:r>
            <a:r>
              <a:rPr lang="en-US" sz="1400" noProof="1" smtClean="0">
                <a:latin typeface="Consolas" panose="020B0609020204030204" pitchFamily="49" charset="0"/>
              </a:rPr>
              <a:t>Revolutions := (USA =&gt; 10.0, Russia =&gt; 11.0 );</a:t>
            </a:r>
          </a:p>
          <a:p>
            <a:pPr>
              <a:spcBef>
                <a:spcPts val="600"/>
              </a:spcBef>
            </a:pPr>
            <a:r>
              <a:rPr lang="en-US" sz="1400" b="1" noProof="1" smtClean="0">
                <a:latin typeface="Consolas" panose="020B0609020204030204" pitchFamily="49" charset="0"/>
              </a:rPr>
              <a:t>   for </a:t>
            </a:r>
            <a:r>
              <a:rPr lang="en-US" sz="1400" noProof="1" smtClean="0">
                <a:latin typeface="Consolas" panose="020B0609020204030204" pitchFamily="49" charset="0"/>
              </a:rPr>
              <a:t>Nation </a:t>
            </a:r>
            <a:r>
              <a:rPr lang="en-US" sz="1400" b="1" noProof="1" smtClean="0">
                <a:latin typeface="Consolas" panose="020B0609020204030204" pitchFamily="49" charset="0"/>
              </a:rPr>
              <a:t>in </a:t>
            </a:r>
            <a:r>
              <a:rPr lang="en-US" sz="1400" noProof="1" smtClean="0">
                <a:latin typeface="Consolas" panose="020B0609020204030204" pitchFamily="49" charset="0"/>
              </a:rPr>
              <a:t>Countries </a:t>
            </a:r>
            <a:r>
              <a:rPr lang="en-US" sz="1400" b="1" noProof="1" smtClean="0">
                <a:latin typeface="Consolas" panose="020B0609020204030204" pitchFamily="49" charset="0"/>
              </a:rPr>
              <a:t>loop</a:t>
            </a:r>
            <a:endParaRPr lang="en-US" sz="1400" noProof="1" smtClean="0">
              <a:latin typeface="Consolas" panose="020B0609020204030204" pitchFamily="49" charset="0"/>
            </a:endParaRPr>
          </a:p>
          <a:p>
            <a:pPr>
              <a:spcBef>
                <a:spcPts val="200"/>
              </a:spcBef>
            </a:pPr>
            <a:r>
              <a:rPr lang="en-US" sz="1400" b="1" noProof="1" smtClean="0">
                <a:latin typeface="Consolas" panose="020B0609020204030204" pitchFamily="49" charset="0"/>
              </a:rPr>
              <a:t>      </a:t>
            </a:r>
            <a:r>
              <a:rPr lang="en-US" sz="1400" noProof="1" smtClean="0">
                <a:latin typeface="Consolas" panose="020B0609020204030204" pitchFamily="49" charset="0"/>
              </a:rPr>
              <a:t>Distance := Revolutions (Nation) * 2.0 * Pi * Altitude (Nation);</a:t>
            </a:r>
          </a:p>
          <a:p>
            <a:pPr>
              <a:spcBef>
                <a:spcPts val="200"/>
              </a:spcBef>
            </a:pPr>
            <a:r>
              <a:rPr lang="en-US" sz="1400" b="1" noProof="1" smtClean="0">
                <a:latin typeface="Consolas" panose="020B0609020204030204" pitchFamily="49" charset="0"/>
              </a:rPr>
              <a:t>      </a:t>
            </a:r>
            <a:r>
              <a:rPr lang="en-US" sz="1400" noProof="1" smtClean="0">
                <a:latin typeface="Consolas" panose="020B0609020204030204" pitchFamily="49" charset="0"/>
              </a:rPr>
              <a:t>Velocity := Distance / Elapsed_Time (Nation);</a:t>
            </a:r>
          </a:p>
          <a:p>
            <a:pPr>
              <a:spcBef>
                <a:spcPts val="200"/>
              </a:spcBef>
            </a:pPr>
            <a:r>
              <a:rPr lang="en-US" sz="1400" b="1" noProof="1" smtClean="0">
                <a:latin typeface="Consolas" panose="020B0609020204030204" pitchFamily="49" charset="0"/>
              </a:rPr>
              <a:t>      </a:t>
            </a:r>
            <a:r>
              <a:rPr lang="en-US" sz="1400" noProof="1" smtClean="0">
                <a:latin typeface="Consolas" panose="020B0609020204030204" pitchFamily="49" charset="0"/>
              </a:rPr>
              <a:t>Put_Line ("Velocity for " &amp; Countries'Image(Nation) &amp; "'s satellite is " &amp;</a:t>
            </a:r>
          </a:p>
          <a:p>
            <a:r>
              <a:rPr lang="en-US" sz="1400" b="1" noProof="1" smtClean="0">
                <a:latin typeface="Consolas" panose="020B0609020204030204" pitchFamily="49" charset="0"/>
              </a:rPr>
              <a:t>                </a:t>
            </a:r>
            <a:r>
              <a:rPr lang="en-US" sz="1400" noProof="1" smtClean="0">
                <a:latin typeface="Consolas" panose="020B0609020204030204" pitchFamily="49" charset="0"/>
              </a:rPr>
              <a:t>Real'Image(Velocity) &amp; " m.p.h." );</a:t>
            </a:r>
          </a:p>
          <a:p>
            <a:r>
              <a:rPr lang="en-US" sz="1400" b="1" noProof="1" smtClean="0">
                <a:latin typeface="Consolas" panose="020B0609020204030204" pitchFamily="49" charset="0"/>
              </a:rPr>
              <a:t>   end loop</a:t>
            </a:r>
            <a:r>
              <a:rPr lang="en-US" sz="1400" noProof="1" smtClean="0">
                <a:latin typeface="Consolas" panose="020B0609020204030204" pitchFamily="49" charset="0"/>
              </a:rPr>
              <a:t>;</a:t>
            </a:r>
          </a:p>
          <a:p>
            <a:pPr>
              <a:spcBef>
                <a:spcPts val="600"/>
              </a:spcBef>
            </a:pPr>
            <a:r>
              <a:rPr lang="en-US" sz="1400" b="1" noProof="1" smtClean="0">
                <a:latin typeface="Consolas" panose="020B0609020204030204" pitchFamily="49" charset="0"/>
              </a:rPr>
              <a:t>end </a:t>
            </a:r>
            <a:r>
              <a:rPr lang="en-US" sz="1400" noProof="1" smtClean="0">
                <a:latin typeface="Consolas" panose="020B0609020204030204" pitchFamily="49" charset="0"/>
              </a:rPr>
              <a:t>Display_Velocities;</a:t>
            </a:r>
            <a:endParaRPr lang="en-US" sz="1400" noProof="1">
              <a:latin typeface="Consolas" panose="020B0609020204030204" pitchFamily="49" charset="0"/>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7236296" y="0"/>
            <a:ext cx="1907704" cy="13668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pPr eaLnBrk="1" hangingPunct="1"/>
            <a:r>
              <a:rPr lang="en-US" sz="2000" smtClean="0">
                <a:solidFill>
                  <a:schemeClr val="tx1"/>
                </a:solidFill>
              </a:rPr>
              <a:t>Advanced Arrays Lab Solution</a:t>
            </a:r>
          </a:p>
        </p:txBody>
      </p:sp>
      <p:sp>
        <p:nvSpPr>
          <p:cNvPr id="31747" name="Text Box 4"/>
          <p:cNvSpPr txBox="1">
            <a:spLocks noChangeArrowheads="1"/>
          </p:cNvSpPr>
          <p:nvPr/>
        </p:nvSpPr>
        <p:spPr bwMode="blackWhite">
          <a:xfrm>
            <a:off x="378127" y="149051"/>
            <a:ext cx="8334333" cy="6478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z="1400" b="1" noProof="1" smtClean="0">
                <a:latin typeface="Consolas" panose="020B0609020204030204" pitchFamily="49" charset="0"/>
              </a:rPr>
              <a:t>with </a:t>
            </a:r>
            <a:r>
              <a:rPr lang="en-US" sz="1400" noProof="1" smtClean="0">
                <a:latin typeface="Consolas" panose="020B0609020204030204" pitchFamily="49" charset="0"/>
              </a:rPr>
              <a:t>…</a:t>
            </a:r>
          </a:p>
          <a:p>
            <a:pPr>
              <a:spcBef>
                <a:spcPts val="600"/>
              </a:spcBef>
            </a:pPr>
            <a:r>
              <a:rPr lang="en-US" sz="1400" b="1" noProof="1" smtClean="0">
                <a:latin typeface="Consolas" panose="020B0609020204030204" pitchFamily="49" charset="0"/>
              </a:rPr>
              <a:t>procedure </a:t>
            </a:r>
            <a:r>
              <a:rPr lang="en-US" sz="1400" noProof="1" smtClean="0">
                <a:latin typeface="Consolas" panose="020B0609020204030204" pitchFamily="49" charset="0"/>
              </a:rPr>
              <a:t>Display_Velocities </a:t>
            </a:r>
            <a:r>
              <a:rPr lang="en-US" sz="1400" b="1" noProof="1" smtClean="0">
                <a:latin typeface="Consolas" panose="020B0609020204030204" pitchFamily="49" charset="0"/>
              </a:rPr>
              <a:t>is</a:t>
            </a:r>
            <a:endParaRPr lang="en-US" sz="1400" noProof="1" smtClean="0">
              <a:latin typeface="Consolas" panose="020B0609020204030204" pitchFamily="49" charset="0"/>
            </a:endParaRPr>
          </a:p>
          <a:p>
            <a:pPr>
              <a:spcBef>
                <a:spcPts val="600"/>
              </a:spcBef>
            </a:pPr>
            <a:r>
              <a:rPr lang="en-US" sz="1400" b="1" noProof="1" smtClean="0">
                <a:latin typeface="Consolas" panose="020B0609020204030204" pitchFamily="49" charset="0"/>
              </a:rPr>
              <a:t>   </a:t>
            </a:r>
            <a:r>
              <a:rPr lang="en-US" sz="1400" noProof="1" smtClean="0">
                <a:latin typeface="Consolas" panose="020B0609020204030204" pitchFamily="49" charset="0"/>
              </a:rPr>
              <a:t>…</a:t>
            </a:r>
          </a:p>
          <a:p>
            <a:pPr>
              <a:spcBef>
                <a:spcPts val="600"/>
              </a:spcBef>
            </a:pPr>
            <a:r>
              <a:rPr lang="en-US" sz="1400" b="1" noProof="1" smtClean="0">
                <a:latin typeface="Consolas" panose="020B0609020204030204" pitchFamily="49" charset="0"/>
              </a:rPr>
              <a:t>   type </a:t>
            </a:r>
            <a:r>
              <a:rPr lang="en-US" sz="1400" noProof="1" smtClean="0">
                <a:latin typeface="Consolas" panose="020B0609020204030204" pitchFamily="49" charset="0"/>
              </a:rPr>
              <a:t>Countries </a:t>
            </a:r>
            <a:r>
              <a:rPr lang="en-US" sz="1400" b="1" noProof="1" smtClean="0">
                <a:latin typeface="Consolas" panose="020B0609020204030204" pitchFamily="49" charset="0"/>
              </a:rPr>
              <a:t>is </a:t>
            </a:r>
            <a:r>
              <a:rPr lang="en-US" sz="1400" noProof="1" smtClean="0">
                <a:latin typeface="Consolas" panose="020B0609020204030204" pitchFamily="49" charset="0"/>
              </a:rPr>
              <a:t>(USA, Russia);</a:t>
            </a:r>
          </a:p>
          <a:p>
            <a:pPr>
              <a:spcBef>
                <a:spcPts val="600"/>
              </a:spcBef>
            </a:pPr>
            <a:r>
              <a:rPr lang="en-US" sz="1400" b="1" noProof="1" smtClean="0">
                <a:latin typeface="Consolas" panose="020B0609020204030204" pitchFamily="49" charset="0"/>
              </a:rPr>
              <a:t>   type </a:t>
            </a:r>
            <a:r>
              <a:rPr lang="en-US" sz="1400" noProof="1" smtClean="0">
                <a:latin typeface="Consolas" panose="020B0609020204030204" pitchFamily="49" charset="0"/>
              </a:rPr>
              <a:t>Satellite_Data </a:t>
            </a:r>
            <a:r>
              <a:rPr lang="en-US" sz="1400" b="1" noProof="1" smtClean="0">
                <a:latin typeface="Consolas" panose="020B0609020204030204" pitchFamily="49" charset="0"/>
              </a:rPr>
              <a:t>is </a:t>
            </a:r>
            <a:r>
              <a:rPr lang="en-US" sz="1400" noProof="1" smtClean="0">
                <a:latin typeface="Consolas" panose="020B0609020204030204" pitchFamily="49" charset="0"/>
              </a:rPr>
              <a:t>(Revolutions, Elapsed_Time, Altitude);</a:t>
            </a:r>
          </a:p>
          <a:p>
            <a:pPr>
              <a:spcBef>
                <a:spcPts val="600"/>
              </a:spcBef>
            </a:pPr>
            <a:r>
              <a:rPr lang="en-US" sz="1400" b="1" noProof="1" smtClean="0">
                <a:latin typeface="Consolas" panose="020B0609020204030204" pitchFamily="49" charset="0"/>
              </a:rPr>
              <a:t>   type </a:t>
            </a:r>
            <a:r>
              <a:rPr lang="en-US" sz="1400" noProof="1" smtClean="0">
                <a:latin typeface="Consolas" panose="020B0609020204030204" pitchFamily="49" charset="0"/>
              </a:rPr>
              <a:t>Orbital_Data </a:t>
            </a:r>
            <a:r>
              <a:rPr lang="en-US" sz="1400" b="1" noProof="1" smtClean="0">
                <a:latin typeface="Consolas" panose="020B0609020204030204" pitchFamily="49" charset="0"/>
              </a:rPr>
              <a:t>is array </a:t>
            </a:r>
            <a:r>
              <a:rPr lang="en-US" sz="1400" noProof="1" smtClean="0">
                <a:latin typeface="Consolas" panose="020B0609020204030204" pitchFamily="49" charset="0"/>
              </a:rPr>
              <a:t>(Countries, Satellite_Data) </a:t>
            </a:r>
            <a:r>
              <a:rPr lang="en-US" sz="1400" b="1" noProof="1" smtClean="0">
                <a:latin typeface="Consolas" panose="020B0609020204030204" pitchFamily="49" charset="0"/>
              </a:rPr>
              <a:t>of </a:t>
            </a:r>
            <a:r>
              <a:rPr lang="en-US" sz="1400" noProof="1" smtClean="0">
                <a:latin typeface="Consolas" panose="020B0609020204030204" pitchFamily="49" charset="0"/>
              </a:rPr>
              <a:t>Real;   </a:t>
            </a:r>
          </a:p>
          <a:p>
            <a:pPr>
              <a:spcBef>
                <a:spcPts val="600"/>
              </a:spcBef>
            </a:pPr>
            <a:r>
              <a:rPr lang="en-US" sz="1400" b="1" noProof="1" smtClean="0">
                <a:latin typeface="Consolas" panose="020B0609020204030204" pitchFamily="49" charset="0"/>
              </a:rPr>
              <a:t>   </a:t>
            </a:r>
            <a:r>
              <a:rPr lang="en-US" sz="1400" noProof="1" smtClean="0">
                <a:latin typeface="Consolas" panose="020B0609020204030204" pitchFamily="49" charset="0"/>
              </a:rPr>
              <a:t>Data     : Orbital_Data;</a:t>
            </a:r>
          </a:p>
          <a:p>
            <a:r>
              <a:rPr lang="en-US" sz="1400" b="1" noProof="1" smtClean="0">
                <a:latin typeface="Consolas" panose="020B0609020204030204" pitchFamily="49" charset="0"/>
              </a:rPr>
              <a:t>   </a:t>
            </a:r>
            <a:r>
              <a:rPr lang="en-US" sz="1400" noProof="1" smtClean="0">
                <a:latin typeface="Consolas" panose="020B0609020204030204" pitchFamily="49" charset="0"/>
              </a:rPr>
              <a:t>Velocity : Real;</a:t>
            </a:r>
          </a:p>
          <a:p>
            <a:r>
              <a:rPr lang="en-US" sz="1400" b="1" noProof="1" smtClean="0">
                <a:latin typeface="Consolas" panose="020B0609020204030204" pitchFamily="49" charset="0"/>
              </a:rPr>
              <a:t>   </a:t>
            </a:r>
            <a:r>
              <a:rPr lang="en-US" sz="1400" noProof="1" smtClean="0">
                <a:latin typeface="Consolas" panose="020B0609020204030204" pitchFamily="49" charset="0"/>
              </a:rPr>
              <a:t>Distance : Real;</a:t>
            </a:r>
          </a:p>
          <a:p>
            <a:pPr>
              <a:spcBef>
                <a:spcPts val="600"/>
              </a:spcBef>
            </a:pPr>
            <a:r>
              <a:rPr lang="en-US" sz="1400" b="1" noProof="1" smtClean="0">
                <a:latin typeface="Consolas" panose="020B0609020204030204" pitchFamily="49" charset="0"/>
              </a:rPr>
              <a:t>begin</a:t>
            </a:r>
          </a:p>
          <a:p>
            <a:pPr>
              <a:spcBef>
                <a:spcPts val="600"/>
              </a:spcBef>
            </a:pPr>
            <a:r>
              <a:rPr lang="en-US" sz="1400" b="1" noProof="1" smtClean="0">
                <a:latin typeface="Consolas" panose="020B0609020204030204" pitchFamily="49" charset="0"/>
              </a:rPr>
              <a:t>   </a:t>
            </a:r>
            <a:r>
              <a:rPr lang="en-US" sz="1400" noProof="1" smtClean="0">
                <a:latin typeface="Consolas" panose="020B0609020204030204" pitchFamily="49" charset="0"/>
              </a:rPr>
              <a:t>Data := (USA =&gt;</a:t>
            </a:r>
          </a:p>
          <a:p>
            <a:r>
              <a:rPr lang="en-US" sz="1400" b="1" dirty="0" smtClean="0">
                <a:latin typeface="Consolas" panose="020B0609020204030204" pitchFamily="49" charset="0"/>
              </a:rPr>
              <a:t>               </a:t>
            </a:r>
            <a:r>
              <a:rPr lang="en-US" sz="1400" noProof="1" smtClean="0">
                <a:latin typeface="Consolas" panose="020B0609020204030204" pitchFamily="49" charset="0"/>
              </a:rPr>
              <a:t>(Altitude     =&gt; 22_256_384.2 / Feet_Per_Mile,</a:t>
            </a:r>
          </a:p>
          <a:p>
            <a:r>
              <a:rPr lang="en-US" sz="1400" b="1" noProof="1" smtClean="0">
                <a:latin typeface="Consolas" panose="020B0609020204030204" pitchFamily="49" charset="0"/>
              </a:rPr>
              <a:t>                </a:t>
            </a:r>
            <a:r>
              <a:rPr lang="en-US" sz="1400" noProof="1" smtClean="0">
                <a:latin typeface="Consolas" panose="020B0609020204030204" pitchFamily="49" charset="0"/>
              </a:rPr>
              <a:t>Elapsed_Time =&gt; 36_320.2 / Minutes_Per_Hour,</a:t>
            </a:r>
          </a:p>
          <a:p>
            <a:r>
              <a:rPr lang="en-US" sz="1400" b="1" noProof="1" smtClean="0">
                <a:latin typeface="Consolas" panose="020B0609020204030204" pitchFamily="49" charset="0"/>
              </a:rPr>
              <a:t>                </a:t>
            </a:r>
            <a:r>
              <a:rPr lang="en-US" sz="1400" noProof="1" smtClean="0">
                <a:latin typeface="Consolas" panose="020B0609020204030204" pitchFamily="49" charset="0"/>
              </a:rPr>
              <a:t>Revolutions  =&gt; 10.0),</a:t>
            </a:r>
          </a:p>
          <a:p>
            <a:r>
              <a:rPr lang="en-US" sz="1400" b="1" dirty="0" smtClean="0">
                <a:latin typeface="Consolas" panose="020B0609020204030204" pitchFamily="49" charset="0"/>
              </a:rPr>
              <a:t>            </a:t>
            </a:r>
            <a:r>
              <a:rPr lang="en-US" sz="1400" noProof="1" smtClean="0">
                <a:latin typeface="Consolas" panose="020B0609020204030204" pitchFamily="49" charset="0"/>
              </a:rPr>
              <a:t>Russia =&gt;</a:t>
            </a:r>
          </a:p>
          <a:p>
            <a:r>
              <a:rPr lang="en-US" sz="1400" b="1" noProof="1" smtClean="0">
                <a:latin typeface="Consolas" panose="020B0609020204030204" pitchFamily="49" charset="0"/>
              </a:rPr>
              <a:t>               </a:t>
            </a:r>
            <a:r>
              <a:rPr lang="en-US" sz="1400" noProof="1" smtClean="0">
                <a:latin typeface="Consolas" panose="020B0609020204030204" pitchFamily="49" charset="0"/>
              </a:rPr>
              <a:t>(Altitude     =&gt; 12_147.7 * Miles_Per_KM,</a:t>
            </a:r>
          </a:p>
          <a:p>
            <a:r>
              <a:rPr lang="en-US" sz="1400" b="1" noProof="1" smtClean="0">
                <a:latin typeface="Consolas" panose="020B0609020204030204" pitchFamily="49" charset="0"/>
              </a:rPr>
              <a:t>                </a:t>
            </a:r>
            <a:r>
              <a:rPr lang="en-US" sz="1400" noProof="1" smtClean="0">
                <a:latin typeface="Consolas" panose="020B0609020204030204" pitchFamily="49" charset="0"/>
              </a:rPr>
              <a:t>Elapsed_Time =&gt; 680.2,</a:t>
            </a:r>
          </a:p>
          <a:p>
            <a:r>
              <a:rPr lang="en-US" sz="1400" b="1" noProof="1" smtClean="0">
                <a:latin typeface="Consolas" panose="020B0609020204030204" pitchFamily="49" charset="0"/>
              </a:rPr>
              <a:t>                </a:t>
            </a:r>
            <a:r>
              <a:rPr lang="en-US" sz="1400" noProof="1" smtClean="0">
                <a:latin typeface="Consolas" panose="020B0609020204030204" pitchFamily="49" charset="0"/>
              </a:rPr>
              <a:t>Revolutions  =&gt; 11.0) );</a:t>
            </a:r>
          </a:p>
          <a:p>
            <a:endParaRPr lang="en-US" sz="1400" noProof="1" smtClean="0">
              <a:latin typeface="Consolas" panose="020B0609020204030204" pitchFamily="49" charset="0"/>
            </a:endParaRPr>
          </a:p>
          <a:p>
            <a:r>
              <a:rPr lang="en-US" sz="1400" b="1" noProof="1" smtClean="0">
                <a:latin typeface="Consolas" panose="020B0609020204030204" pitchFamily="49" charset="0"/>
              </a:rPr>
              <a:t>   for </a:t>
            </a:r>
            <a:r>
              <a:rPr lang="en-US" sz="1400" noProof="1" smtClean="0">
                <a:latin typeface="Consolas" panose="020B0609020204030204" pitchFamily="49" charset="0"/>
              </a:rPr>
              <a:t>Nation </a:t>
            </a:r>
            <a:r>
              <a:rPr lang="en-US" sz="1400" b="1" noProof="1" smtClean="0">
                <a:latin typeface="Consolas" panose="020B0609020204030204" pitchFamily="49" charset="0"/>
              </a:rPr>
              <a:t>in </a:t>
            </a:r>
            <a:r>
              <a:rPr lang="en-US" sz="1400" noProof="1" smtClean="0">
                <a:latin typeface="Consolas" panose="020B0609020204030204" pitchFamily="49" charset="0"/>
              </a:rPr>
              <a:t>Countries </a:t>
            </a:r>
            <a:r>
              <a:rPr lang="en-US" sz="1400" b="1" noProof="1" smtClean="0">
                <a:latin typeface="Consolas" panose="020B0609020204030204" pitchFamily="49" charset="0"/>
              </a:rPr>
              <a:t>loop</a:t>
            </a:r>
            <a:endParaRPr lang="en-US" sz="1400" noProof="1" smtClean="0">
              <a:latin typeface="Consolas" panose="020B0609020204030204" pitchFamily="49" charset="0"/>
            </a:endParaRPr>
          </a:p>
          <a:p>
            <a:r>
              <a:rPr lang="en-US" sz="1400" b="1" noProof="1" smtClean="0">
                <a:latin typeface="Consolas" panose="020B0609020204030204" pitchFamily="49" charset="0"/>
              </a:rPr>
              <a:t>      </a:t>
            </a:r>
            <a:r>
              <a:rPr lang="en-US" sz="1400" noProof="1" smtClean="0">
                <a:latin typeface="Consolas" panose="020B0609020204030204" pitchFamily="49" charset="0"/>
              </a:rPr>
              <a:t>Distance := Data (Nation, Revolutions) * 2.0 * Pi * Data (Nation, Altitude);</a:t>
            </a:r>
          </a:p>
          <a:p>
            <a:r>
              <a:rPr lang="en-US" sz="1400" b="1" noProof="1" smtClean="0">
                <a:latin typeface="Consolas" panose="020B0609020204030204" pitchFamily="49" charset="0"/>
              </a:rPr>
              <a:t>      </a:t>
            </a:r>
            <a:r>
              <a:rPr lang="en-US" sz="1400" noProof="1" smtClean="0">
                <a:latin typeface="Consolas" panose="020B0609020204030204" pitchFamily="49" charset="0"/>
              </a:rPr>
              <a:t>Velocity := Distance / Data (Nation, Elapsed_Time);</a:t>
            </a:r>
          </a:p>
          <a:p>
            <a:r>
              <a:rPr lang="en-US" sz="1400" b="1" noProof="1" smtClean="0">
                <a:latin typeface="Consolas" panose="020B0609020204030204" pitchFamily="49" charset="0"/>
              </a:rPr>
              <a:t>      </a:t>
            </a:r>
            <a:r>
              <a:rPr lang="en-US" sz="1400" noProof="1" smtClean="0">
                <a:latin typeface="Consolas" panose="020B0609020204030204" pitchFamily="49" charset="0"/>
              </a:rPr>
              <a:t>Put_Line ("Velocity for " &amp; Countries'Image(Nation) &amp; "'s satellite is " &amp;</a:t>
            </a:r>
          </a:p>
          <a:p>
            <a:r>
              <a:rPr lang="en-US" sz="1400" b="1" noProof="1" smtClean="0">
                <a:latin typeface="Consolas" panose="020B0609020204030204" pitchFamily="49" charset="0"/>
              </a:rPr>
              <a:t>                </a:t>
            </a:r>
            <a:r>
              <a:rPr lang="en-US" sz="1400" noProof="1" smtClean="0">
                <a:latin typeface="Consolas" panose="020B0609020204030204" pitchFamily="49" charset="0"/>
              </a:rPr>
              <a:t>Real'Image(Velocity) &amp; " m.p.h." );</a:t>
            </a:r>
          </a:p>
          <a:p>
            <a:r>
              <a:rPr lang="en-US" sz="1400" b="1" noProof="1" smtClean="0">
                <a:latin typeface="Consolas" panose="020B0609020204030204" pitchFamily="49" charset="0"/>
              </a:rPr>
              <a:t>   end loop</a:t>
            </a:r>
            <a:r>
              <a:rPr lang="en-US" sz="1400" noProof="1" smtClean="0">
                <a:latin typeface="Consolas" panose="020B0609020204030204" pitchFamily="49" charset="0"/>
              </a:rPr>
              <a:t>;</a:t>
            </a:r>
          </a:p>
          <a:p>
            <a:r>
              <a:rPr lang="en-US" sz="1400" b="1" noProof="1" smtClean="0">
                <a:latin typeface="Consolas" panose="020B0609020204030204" pitchFamily="49" charset="0"/>
              </a:rPr>
              <a:t>end </a:t>
            </a:r>
            <a:r>
              <a:rPr lang="en-US" sz="1400" noProof="1" smtClean="0">
                <a:latin typeface="Consolas" panose="020B0609020204030204" pitchFamily="49" charset="0"/>
              </a:rPr>
              <a:t>Display_Velocities;</a:t>
            </a:r>
            <a:endParaRPr lang="en-US" sz="1400" noProof="1">
              <a:latin typeface="Consolas" panose="020B0609020204030204" pitchFamily="49"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81000" y="2667000"/>
            <a:ext cx="8382000" cy="904863"/>
          </a:xfrm>
        </p:spPr>
        <p:txBody>
          <a:bodyPr/>
          <a:lstStyle/>
          <a:p>
            <a:r>
              <a:rPr lang="en-US" dirty="0" smtClean="0"/>
              <a:t>#4 Record Types</a:t>
            </a:r>
            <a:endParaRPr lang="en-US" dirty="0"/>
          </a:p>
        </p:txBody>
      </p:sp>
    </p:spTree>
    <p:extLst>
      <p:ext uri="{BB962C8B-B14F-4D97-AF65-F5344CB8AC3E}">
        <p14:creationId xmlns:p14="http://schemas.microsoft.com/office/powerpoint/2010/main" val="5676224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pPr eaLnBrk="1" hangingPunct="1"/>
            <a:r>
              <a:rPr lang="en-US" dirty="0" smtClean="0"/>
              <a:t>Record Types Lab</a:t>
            </a:r>
          </a:p>
        </p:txBody>
      </p:sp>
      <p:sp>
        <p:nvSpPr>
          <p:cNvPr id="32771" name="Rectangle 3"/>
          <p:cNvSpPr>
            <a:spLocks noGrp="1" noChangeArrowheads="1"/>
          </p:cNvSpPr>
          <p:nvPr>
            <p:ph sz="half" idx="10"/>
          </p:nvPr>
        </p:nvSpPr>
        <p:spPr/>
        <p:txBody>
          <a:bodyPr/>
          <a:lstStyle/>
          <a:p>
            <a:pPr eaLnBrk="1" hangingPunct="1"/>
            <a:r>
              <a:rPr lang="en-US" dirty="0" smtClean="0"/>
              <a:t>Modify the array-based solution</a:t>
            </a:r>
          </a:p>
          <a:p>
            <a:pPr eaLnBrk="1" hangingPunct="1"/>
            <a:r>
              <a:rPr lang="en-US" dirty="0" smtClean="0"/>
              <a:t>Make a record type named Satellite containing:</a:t>
            </a:r>
          </a:p>
          <a:p>
            <a:pPr lvl="1" eaLnBrk="1" hangingPunct="1">
              <a:spcAft>
                <a:spcPct val="0"/>
              </a:spcAft>
            </a:pPr>
            <a:r>
              <a:rPr lang="en-US" dirty="0" smtClean="0"/>
              <a:t>Altitude in miles</a:t>
            </a:r>
          </a:p>
          <a:p>
            <a:pPr lvl="1" eaLnBrk="1" hangingPunct="1">
              <a:spcAft>
                <a:spcPct val="0"/>
              </a:spcAft>
            </a:pPr>
            <a:r>
              <a:rPr lang="en-US" dirty="0" smtClean="0"/>
              <a:t>Elapsed time in hours</a:t>
            </a:r>
          </a:p>
          <a:p>
            <a:pPr lvl="1" eaLnBrk="1" hangingPunct="1">
              <a:spcAft>
                <a:spcPct val="0"/>
              </a:spcAft>
            </a:pPr>
            <a:r>
              <a:rPr lang="en-US" dirty="0" smtClean="0"/>
              <a:t>Number of revolutions </a:t>
            </a:r>
          </a:p>
          <a:p>
            <a:pPr eaLnBrk="1" hangingPunct="1"/>
            <a:r>
              <a:rPr lang="en-US" dirty="0" smtClean="0"/>
              <a:t>Make an array containing record type Satellite</a:t>
            </a:r>
          </a:p>
          <a:p>
            <a:pPr lvl="1" eaLnBrk="1" hangingPunct="1">
              <a:spcAft>
                <a:spcPct val="0"/>
              </a:spcAft>
            </a:pPr>
            <a:r>
              <a:rPr lang="en-US" dirty="0" smtClean="0"/>
              <a:t>Use the enumeration for countries as the array index type</a:t>
            </a:r>
          </a:p>
          <a:p>
            <a:pPr eaLnBrk="1" hangingPunct="1"/>
            <a:r>
              <a:rPr lang="en-US" dirty="0" smtClean="0"/>
              <a:t>No need to store computed velocity in the record</a:t>
            </a:r>
          </a:p>
          <a:p>
            <a:pPr lvl="1" eaLnBrk="1" hangingPunct="1">
              <a:spcAft>
                <a:spcPct val="0"/>
              </a:spcAft>
            </a:pPr>
            <a:r>
              <a:rPr lang="en-US" dirty="0" smtClean="0"/>
              <a:t>But OK if you want to do so</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81000" y="2667000"/>
            <a:ext cx="8382000" cy="1717393"/>
          </a:xfrm>
        </p:spPr>
        <p:txBody>
          <a:bodyPr/>
          <a:lstStyle/>
          <a:p>
            <a:r>
              <a:rPr lang="en-US" dirty="0" smtClean="0"/>
              <a:t>#4 Record Types</a:t>
            </a:r>
          </a:p>
          <a:p>
            <a:r>
              <a:rPr lang="en-US" dirty="0" smtClean="0"/>
              <a:t>Solution(s)</a:t>
            </a:r>
            <a:endParaRPr lang="en-US" dirty="0"/>
          </a:p>
        </p:txBody>
      </p:sp>
    </p:spTree>
    <p:extLst>
      <p:ext uri="{BB962C8B-B14F-4D97-AF65-F5344CB8AC3E}">
        <p14:creationId xmlns:p14="http://schemas.microsoft.com/office/powerpoint/2010/main" val="18116619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4" name="Text Box 2"/>
          <p:cNvSpPr txBox="1">
            <a:spLocks noChangeArrowheads="1"/>
          </p:cNvSpPr>
          <p:nvPr/>
        </p:nvSpPr>
        <p:spPr bwMode="blackWhite">
          <a:xfrm>
            <a:off x="1871700" y="368660"/>
            <a:ext cx="4855816" cy="590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z="1400" b="1" noProof="1">
                <a:latin typeface="Consolas" panose="020B0609020204030204" pitchFamily="49" charset="0"/>
              </a:rPr>
              <a:t>with </a:t>
            </a:r>
            <a:r>
              <a:rPr lang="en-US" sz="1400" noProof="1">
                <a:latin typeface="Consolas" panose="020B0609020204030204" pitchFamily="49" charset="0"/>
              </a:rPr>
              <a:t>Ada.Text_IO;   </a:t>
            </a:r>
            <a:r>
              <a:rPr lang="en-US" sz="1400" b="1" noProof="1">
                <a:latin typeface="Consolas" panose="020B0609020204030204" pitchFamily="49" charset="0"/>
              </a:rPr>
              <a:t>use </a:t>
            </a:r>
            <a:r>
              <a:rPr lang="en-US" sz="1400" noProof="1">
                <a:latin typeface="Consolas" panose="020B0609020204030204" pitchFamily="49" charset="0"/>
              </a:rPr>
              <a:t>Ada.Text_IO;</a:t>
            </a:r>
          </a:p>
          <a:p>
            <a:r>
              <a:rPr lang="en-US" sz="1400" b="1" noProof="1">
                <a:latin typeface="Consolas" panose="020B0609020204030204" pitchFamily="49" charset="0"/>
              </a:rPr>
              <a:t>with </a:t>
            </a:r>
            <a:r>
              <a:rPr lang="en-US" sz="1400" noProof="1">
                <a:latin typeface="Consolas" panose="020B0609020204030204" pitchFamily="49" charset="0"/>
              </a:rPr>
              <a:t>Ada.Numerics;  </a:t>
            </a:r>
            <a:r>
              <a:rPr lang="en-US" sz="1400" b="1" noProof="1">
                <a:latin typeface="Consolas" panose="020B0609020204030204" pitchFamily="49" charset="0"/>
              </a:rPr>
              <a:t>use </a:t>
            </a:r>
            <a:r>
              <a:rPr lang="en-US" sz="1400" noProof="1">
                <a:latin typeface="Consolas" panose="020B0609020204030204" pitchFamily="49" charset="0"/>
              </a:rPr>
              <a:t>Ada.Numerics;</a:t>
            </a:r>
          </a:p>
          <a:p>
            <a:endParaRPr lang="en-US" sz="1400" noProof="1">
              <a:latin typeface="Consolas" panose="020B0609020204030204" pitchFamily="49" charset="0"/>
            </a:endParaRPr>
          </a:p>
          <a:p>
            <a:r>
              <a:rPr lang="en-US" sz="1400" b="1" noProof="1">
                <a:latin typeface="Consolas" panose="020B0609020204030204" pitchFamily="49" charset="0"/>
              </a:rPr>
              <a:t>procedure </a:t>
            </a:r>
            <a:r>
              <a:rPr lang="en-US" sz="1400" noProof="1">
                <a:latin typeface="Consolas" panose="020B0609020204030204" pitchFamily="49" charset="0"/>
              </a:rPr>
              <a:t>Display_Velocities </a:t>
            </a:r>
            <a:r>
              <a:rPr lang="en-US" sz="1400" b="1" noProof="1">
                <a:latin typeface="Consolas" panose="020B0609020204030204" pitchFamily="49" charset="0"/>
              </a:rPr>
              <a:t>is</a:t>
            </a:r>
            <a:endParaRPr lang="en-US" sz="1400" noProof="1">
              <a:latin typeface="Consolas" panose="020B0609020204030204" pitchFamily="49" charset="0"/>
            </a:endParaRPr>
          </a:p>
          <a:p>
            <a:endParaRPr lang="en-US" sz="1400" noProof="1">
              <a:latin typeface="Consolas" panose="020B0609020204030204" pitchFamily="49" charset="0"/>
            </a:endParaRPr>
          </a:p>
          <a:p>
            <a:r>
              <a:rPr lang="en-US" sz="1400" noProof="1">
                <a:latin typeface="Consolas" panose="020B0609020204030204" pitchFamily="49" charset="0"/>
              </a:rPr>
              <a:t>  Feet_Per_Mile    : </a:t>
            </a:r>
            <a:r>
              <a:rPr lang="en-US" sz="1400" b="1" noProof="1">
                <a:latin typeface="Consolas" panose="020B0609020204030204" pitchFamily="49" charset="0"/>
              </a:rPr>
              <a:t>constant </a:t>
            </a:r>
            <a:r>
              <a:rPr lang="en-US" sz="1400" noProof="1">
                <a:latin typeface="Consolas" panose="020B0609020204030204" pitchFamily="49" charset="0"/>
              </a:rPr>
              <a:t>:= 5_280.0;</a:t>
            </a:r>
          </a:p>
          <a:p>
            <a:r>
              <a:rPr lang="en-US" sz="1400" noProof="1">
                <a:latin typeface="Consolas" panose="020B0609020204030204" pitchFamily="49" charset="0"/>
              </a:rPr>
              <a:t>  Miles_Per_KM     : </a:t>
            </a:r>
            <a:r>
              <a:rPr lang="en-US" sz="1400" b="1" noProof="1">
                <a:latin typeface="Consolas" panose="020B0609020204030204" pitchFamily="49" charset="0"/>
              </a:rPr>
              <a:t>constant </a:t>
            </a:r>
            <a:r>
              <a:rPr lang="en-US" sz="1400" noProof="1">
                <a:latin typeface="Consolas" panose="020B0609020204030204" pitchFamily="49" charset="0"/>
              </a:rPr>
              <a:t>:= 0.62137;</a:t>
            </a:r>
          </a:p>
          <a:p>
            <a:r>
              <a:rPr lang="en-US" sz="1400" noProof="1">
                <a:latin typeface="Consolas" panose="020B0609020204030204" pitchFamily="49" charset="0"/>
              </a:rPr>
              <a:t>  Minutes_Per_Hour : </a:t>
            </a:r>
            <a:r>
              <a:rPr lang="en-US" sz="1400" b="1" noProof="1">
                <a:latin typeface="Consolas" panose="020B0609020204030204" pitchFamily="49" charset="0"/>
              </a:rPr>
              <a:t>constant </a:t>
            </a:r>
            <a:r>
              <a:rPr lang="en-US" sz="1400" noProof="1">
                <a:latin typeface="Consolas" panose="020B0609020204030204" pitchFamily="49" charset="0"/>
              </a:rPr>
              <a:t>:= 60.0;</a:t>
            </a:r>
          </a:p>
          <a:p>
            <a:endParaRPr lang="en-US" sz="1400" noProof="1">
              <a:latin typeface="Consolas" panose="020B0609020204030204" pitchFamily="49" charset="0"/>
            </a:endParaRPr>
          </a:p>
          <a:p>
            <a:r>
              <a:rPr lang="en-US" sz="1400" noProof="1">
                <a:latin typeface="Consolas" panose="020B0609020204030204" pitchFamily="49" charset="0"/>
              </a:rPr>
              <a:t>  </a:t>
            </a:r>
            <a:r>
              <a:rPr lang="en-US" sz="1400" b="1" noProof="1">
                <a:latin typeface="Consolas" panose="020B0609020204030204" pitchFamily="49" charset="0"/>
              </a:rPr>
              <a:t>type </a:t>
            </a:r>
            <a:r>
              <a:rPr lang="en-US" sz="1400" noProof="1">
                <a:latin typeface="Consolas" panose="020B0609020204030204" pitchFamily="49" charset="0"/>
              </a:rPr>
              <a:t>Real </a:t>
            </a:r>
            <a:r>
              <a:rPr lang="en-US" sz="1400" b="1" noProof="1">
                <a:latin typeface="Consolas" panose="020B0609020204030204" pitchFamily="49" charset="0"/>
              </a:rPr>
              <a:t>is digits </a:t>
            </a:r>
            <a:r>
              <a:rPr lang="en-US" sz="1400" noProof="1" smtClean="0">
                <a:latin typeface="Consolas" panose="020B0609020204030204" pitchFamily="49" charset="0"/>
              </a:rPr>
              <a:t>13;</a:t>
            </a:r>
            <a:endParaRPr lang="en-US" sz="1400" noProof="1">
              <a:latin typeface="Consolas" panose="020B0609020204030204" pitchFamily="49" charset="0"/>
            </a:endParaRPr>
          </a:p>
          <a:p>
            <a:endParaRPr lang="en-US" sz="1400" noProof="1">
              <a:latin typeface="Consolas" panose="020B0609020204030204" pitchFamily="49" charset="0"/>
            </a:endParaRPr>
          </a:p>
          <a:p>
            <a:r>
              <a:rPr lang="en-US" sz="1400" noProof="1">
                <a:latin typeface="Consolas" panose="020B0609020204030204" pitchFamily="49" charset="0"/>
              </a:rPr>
              <a:t>  </a:t>
            </a:r>
            <a:r>
              <a:rPr lang="en-US" sz="1400" b="1" noProof="1">
                <a:latin typeface="Consolas" panose="020B0609020204030204" pitchFamily="49" charset="0"/>
              </a:rPr>
              <a:t>type </a:t>
            </a:r>
            <a:r>
              <a:rPr lang="en-US" sz="1400" noProof="1">
                <a:latin typeface="Consolas" panose="020B0609020204030204" pitchFamily="49" charset="0"/>
              </a:rPr>
              <a:t>Satellite </a:t>
            </a:r>
            <a:r>
              <a:rPr lang="en-US" sz="1400" b="1" noProof="1">
                <a:latin typeface="Consolas" panose="020B0609020204030204" pitchFamily="49" charset="0"/>
              </a:rPr>
              <a:t>is</a:t>
            </a:r>
            <a:endParaRPr lang="en-US" sz="1400" noProof="1">
              <a:latin typeface="Consolas" panose="020B0609020204030204" pitchFamily="49" charset="0"/>
            </a:endParaRPr>
          </a:p>
          <a:p>
            <a:r>
              <a:rPr lang="en-US" sz="1400" noProof="1">
                <a:latin typeface="Consolas" panose="020B0609020204030204" pitchFamily="49" charset="0"/>
              </a:rPr>
              <a:t>    </a:t>
            </a:r>
            <a:r>
              <a:rPr lang="en-US" sz="1400" b="1" noProof="1">
                <a:latin typeface="Consolas" panose="020B0609020204030204" pitchFamily="49" charset="0"/>
              </a:rPr>
              <a:t>record</a:t>
            </a:r>
            <a:endParaRPr lang="en-US" sz="1400" noProof="1">
              <a:latin typeface="Consolas" panose="020B0609020204030204" pitchFamily="49" charset="0"/>
            </a:endParaRPr>
          </a:p>
          <a:p>
            <a:r>
              <a:rPr lang="en-US" sz="1400" noProof="1">
                <a:latin typeface="Consolas" panose="020B0609020204030204" pitchFamily="49" charset="0"/>
              </a:rPr>
              <a:t>      Altitude     : Real;</a:t>
            </a:r>
          </a:p>
          <a:p>
            <a:r>
              <a:rPr lang="en-US" sz="1400" noProof="1">
                <a:latin typeface="Consolas" panose="020B0609020204030204" pitchFamily="49" charset="0"/>
              </a:rPr>
              <a:t>      Elapsed_Time : Real;</a:t>
            </a:r>
          </a:p>
          <a:p>
            <a:r>
              <a:rPr lang="en-US" sz="1400" noProof="1">
                <a:latin typeface="Consolas" panose="020B0609020204030204" pitchFamily="49" charset="0"/>
              </a:rPr>
              <a:t>      Revolutions  : Real;</a:t>
            </a:r>
          </a:p>
          <a:p>
            <a:r>
              <a:rPr lang="en-US" sz="1400" noProof="1">
                <a:latin typeface="Consolas" panose="020B0609020204030204" pitchFamily="49" charset="0"/>
              </a:rPr>
              <a:t>    </a:t>
            </a:r>
            <a:r>
              <a:rPr lang="en-US" sz="1400" b="1" noProof="1">
                <a:latin typeface="Consolas" panose="020B0609020204030204" pitchFamily="49" charset="0"/>
              </a:rPr>
              <a:t>end record</a:t>
            </a:r>
            <a:r>
              <a:rPr lang="en-US" sz="1400" noProof="1">
                <a:latin typeface="Consolas" panose="020B0609020204030204" pitchFamily="49" charset="0"/>
              </a:rPr>
              <a:t>;</a:t>
            </a:r>
          </a:p>
          <a:p>
            <a:endParaRPr lang="en-US" sz="1400" noProof="1">
              <a:latin typeface="Consolas" panose="020B0609020204030204" pitchFamily="49" charset="0"/>
            </a:endParaRPr>
          </a:p>
          <a:p>
            <a:r>
              <a:rPr lang="en-US" sz="1400" noProof="1">
                <a:latin typeface="Consolas" panose="020B0609020204030204" pitchFamily="49" charset="0"/>
              </a:rPr>
              <a:t>  </a:t>
            </a:r>
            <a:r>
              <a:rPr lang="en-US" sz="1400" b="1" noProof="1">
                <a:latin typeface="Consolas" panose="020B0609020204030204" pitchFamily="49" charset="0"/>
              </a:rPr>
              <a:t>type </a:t>
            </a:r>
            <a:r>
              <a:rPr lang="en-US" sz="1400" noProof="1">
                <a:latin typeface="Consolas" panose="020B0609020204030204" pitchFamily="49" charset="0"/>
              </a:rPr>
              <a:t>Countries </a:t>
            </a:r>
            <a:r>
              <a:rPr lang="en-US" sz="1400" b="1" noProof="1">
                <a:latin typeface="Consolas" panose="020B0609020204030204" pitchFamily="49" charset="0"/>
              </a:rPr>
              <a:t>is </a:t>
            </a:r>
            <a:r>
              <a:rPr lang="en-US" sz="1400" noProof="1" smtClean="0">
                <a:latin typeface="Consolas" panose="020B0609020204030204" pitchFamily="49" charset="0"/>
              </a:rPr>
              <a:t>(USA</a:t>
            </a:r>
            <a:r>
              <a:rPr lang="en-US" sz="1400" noProof="1">
                <a:latin typeface="Consolas" panose="020B0609020204030204" pitchFamily="49" charset="0"/>
              </a:rPr>
              <a:t>, </a:t>
            </a:r>
            <a:r>
              <a:rPr lang="en-US" sz="1400" noProof="1" smtClean="0">
                <a:latin typeface="Consolas" panose="020B0609020204030204" pitchFamily="49" charset="0"/>
              </a:rPr>
              <a:t>Russia);</a:t>
            </a:r>
            <a:endParaRPr lang="en-US" sz="1400" noProof="1">
              <a:latin typeface="Consolas" panose="020B0609020204030204" pitchFamily="49" charset="0"/>
            </a:endParaRPr>
          </a:p>
          <a:p>
            <a:endParaRPr lang="en-US" sz="1400" noProof="1">
              <a:latin typeface="Consolas" panose="020B0609020204030204" pitchFamily="49" charset="0"/>
            </a:endParaRPr>
          </a:p>
          <a:p>
            <a:r>
              <a:rPr lang="en-US" sz="1400" noProof="1">
                <a:latin typeface="Consolas" panose="020B0609020204030204" pitchFamily="49" charset="0"/>
              </a:rPr>
              <a:t>  Satellites : </a:t>
            </a:r>
            <a:r>
              <a:rPr lang="en-US" sz="1400" b="1" noProof="1">
                <a:latin typeface="Consolas" panose="020B0609020204030204" pitchFamily="49" charset="0"/>
              </a:rPr>
              <a:t>array </a:t>
            </a:r>
            <a:r>
              <a:rPr lang="en-US" sz="1400" noProof="1" smtClean="0">
                <a:latin typeface="Consolas" panose="020B0609020204030204" pitchFamily="49" charset="0"/>
              </a:rPr>
              <a:t>(Countries) </a:t>
            </a:r>
            <a:r>
              <a:rPr lang="en-US" sz="1400" b="1" noProof="1">
                <a:latin typeface="Consolas" panose="020B0609020204030204" pitchFamily="49" charset="0"/>
              </a:rPr>
              <a:t>of </a:t>
            </a:r>
            <a:r>
              <a:rPr lang="en-US" sz="1400" noProof="1">
                <a:latin typeface="Consolas" panose="020B0609020204030204" pitchFamily="49" charset="0"/>
              </a:rPr>
              <a:t>Satellite;</a:t>
            </a:r>
          </a:p>
          <a:p>
            <a:r>
              <a:rPr lang="en-US" sz="1400" noProof="1">
                <a:latin typeface="Consolas" panose="020B0609020204030204" pitchFamily="49" charset="0"/>
              </a:rPr>
              <a:t>  Velocity   : Real;</a:t>
            </a:r>
          </a:p>
          <a:p>
            <a:r>
              <a:rPr lang="en-US" sz="1400" noProof="1">
                <a:latin typeface="Consolas" panose="020B0609020204030204" pitchFamily="49" charset="0"/>
              </a:rPr>
              <a:t>  Distance   : Real;</a:t>
            </a:r>
          </a:p>
          <a:p>
            <a:endParaRPr lang="en-US" sz="1400" noProof="1">
              <a:latin typeface="Consolas" panose="020B0609020204030204" pitchFamily="49" charset="0"/>
            </a:endParaRPr>
          </a:p>
          <a:p>
            <a:r>
              <a:rPr lang="en-US" sz="1400" b="1" noProof="1">
                <a:latin typeface="Consolas" panose="020B0609020204030204" pitchFamily="49" charset="0"/>
              </a:rPr>
              <a:t>begin</a:t>
            </a:r>
            <a:endParaRPr lang="en-US" sz="1400" noProof="1">
              <a:latin typeface="Consolas" panose="020B0609020204030204" pitchFamily="49" charset="0"/>
            </a:endParaRPr>
          </a:p>
          <a:p>
            <a:r>
              <a:rPr lang="en-US" sz="1400" noProof="1">
                <a:latin typeface="Consolas" panose="020B0609020204030204" pitchFamily="49" charset="0"/>
              </a:rPr>
              <a:t>  </a:t>
            </a:r>
            <a:r>
              <a:rPr lang="en-US" sz="1400" dirty="0">
                <a:latin typeface="Consolas" panose="020B0609020204030204" pitchFamily="49" charset="0"/>
              </a:rPr>
              <a:t>...</a:t>
            </a:r>
            <a:endParaRPr lang="en-US" sz="1400" noProof="1">
              <a:latin typeface="Consolas" panose="020B0609020204030204" pitchFamily="49" charset="0"/>
            </a:endParaRPr>
          </a:p>
          <a:p>
            <a:r>
              <a:rPr lang="en-US" sz="1400" b="1" noProof="1">
                <a:latin typeface="Consolas" panose="020B0609020204030204" pitchFamily="49" charset="0"/>
              </a:rPr>
              <a:t>end </a:t>
            </a:r>
            <a:r>
              <a:rPr lang="en-US" sz="1400" noProof="1">
                <a:latin typeface="Consolas" panose="020B0609020204030204" pitchFamily="49" charset="0"/>
              </a:rPr>
              <a:t>Display_Velocities;</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8" name="Text Box 2"/>
          <p:cNvSpPr txBox="1">
            <a:spLocks noChangeArrowheads="1"/>
          </p:cNvSpPr>
          <p:nvPr/>
        </p:nvSpPr>
        <p:spPr bwMode="blackWhite">
          <a:xfrm>
            <a:off x="143508" y="116632"/>
            <a:ext cx="8745984" cy="6623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z="1400" b="1" noProof="1">
                <a:latin typeface="Consolas" panose="020B0609020204030204" pitchFamily="49" charset="0"/>
              </a:rPr>
              <a:t>with </a:t>
            </a:r>
            <a:r>
              <a:rPr lang="en-US" sz="1400" noProof="1" smtClean="0">
                <a:latin typeface="Consolas" panose="020B0609020204030204" pitchFamily="49" charset="0"/>
              </a:rPr>
              <a:t>…</a:t>
            </a:r>
            <a:endParaRPr lang="en-US" sz="1400" noProof="1">
              <a:latin typeface="Consolas" panose="020B0609020204030204" pitchFamily="49" charset="0"/>
            </a:endParaRPr>
          </a:p>
          <a:p>
            <a:pPr>
              <a:lnSpc>
                <a:spcPct val="60000"/>
              </a:lnSpc>
            </a:pPr>
            <a:endParaRPr lang="en-US" sz="1400" noProof="1">
              <a:latin typeface="Consolas" panose="020B0609020204030204" pitchFamily="49" charset="0"/>
            </a:endParaRPr>
          </a:p>
          <a:p>
            <a:r>
              <a:rPr lang="en-US" sz="1400" b="1" noProof="1">
                <a:latin typeface="Consolas" panose="020B0609020204030204" pitchFamily="49" charset="0"/>
              </a:rPr>
              <a:t>procedure </a:t>
            </a:r>
            <a:r>
              <a:rPr lang="en-US" sz="1400" noProof="1">
                <a:latin typeface="Consolas" panose="020B0609020204030204" pitchFamily="49" charset="0"/>
              </a:rPr>
              <a:t>Display_Velocities </a:t>
            </a:r>
            <a:r>
              <a:rPr lang="en-US" sz="1400" b="1" noProof="1">
                <a:latin typeface="Consolas" panose="020B0609020204030204" pitchFamily="49" charset="0"/>
              </a:rPr>
              <a:t>is</a:t>
            </a:r>
            <a:endParaRPr lang="en-US" sz="1400" noProof="1">
              <a:latin typeface="Consolas" panose="020B0609020204030204" pitchFamily="49" charset="0"/>
            </a:endParaRPr>
          </a:p>
          <a:p>
            <a:pPr>
              <a:spcAft>
                <a:spcPts val="600"/>
              </a:spcAft>
            </a:pPr>
            <a:r>
              <a:rPr lang="en-US" sz="1400" noProof="1">
                <a:latin typeface="Consolas" panose="020B0609020204030204" pitchFamily="49" charset="0"/>
              </a:rPr>
              <a:t>  </a:t>
            </a:r>
            <a:r>
              <a:rPr lang="en-US" sz="1400" noProof="1" smtClean="0">
                <a:latin typeface="Consolas" panose="020B0609020204030204" pitchFamily="49" charset="0"/>
              </a:rPr>
              <a:t>…</a:t>
            </a:r>
            <a:endParaRPr lang="en-US" sz="1400" noProof="1">
              <a:latin typeface="Consolas" panose="020B0609020204030204" pitchFamily="49" charset="0"/>
            </a:endParaRPr>
          </a:p>
          <a:p>
            <a:r>
              <a:rPr lang="en-US" sz="1400" noProof="1">
                <a:latin typeface="Consolas" panose="020B0609020204030204" pitchFamily="49" charset="0"/>
              </a:rPr>
              <a:t>  </a:t>
            </a:r>
            <a:r>
              <a:rPr lang="en-US" sz="1400" b="1" noProof="1">
                <a:latin typeface="Consolas" panose="020B0609020204030204" pitchFamily="49" charset="0"/>
              </a:rPr>
              <a:t>type </a:t>
            </a:r>
            <a:r>
              <a:rPr lang="en-US" sz="1400" noProof="1">
                <a:latin typeface="Consolas" panose="020B0609020204030204" pitchFamily="49" charset="0"/>
              </a:rPr>
              <a:t>Satellite </a:t>
            </a:r>
            <a:r>
              <a:rPr lang="en-US" sz="1400" b="1" noProof="1" smtClean="0">
                <a:latin typeface="Consolas" panose="020B0609020204030204" pitchFamily="49" charset="0"/>
              </a:rPr>
              <a:t>is record</a:t>
            </a:r>
            <a:endParaRPr lang="en-US" sz="1400" noProof="1">
              <a:latin typeface="Consolas" panose="020B0609020204030204" pitchFamily="49" charset="0"/>
            </a:endParaRPr>
          </a:p>
          <a:p>
            <a:r>
              <a:rPr lang="en-US" sz="1400" noProof="1">
                <a:latin typeface="Consolas" panose="020B0609020204030204" pitchFamily="49" charset="0"/>
              </a:rPr>
              <a:t>  </a:t>
            </a:r>
            <a:r>
              <a:rPr lang="en-US" sz="1400" noProof="1" smtClean="0">
                <a:latin typeface="Consolas" panose="020B0609020204030204" pitchFamily="49" charset="0"/>
              </a:rPr>
              <a:t>   Altitude     </a:t>
            </a:r>
            <a:r>
              <a:rPr lang="en-US" sz="1400" noProof="1">
                <a:latin typeface="Consolas" panose="020B0609020204030204" pitchFamily="49" charset="0"/>
              </a:rPr>
              <a:t>: Real;</a:t>
            </a:r>
          </a:p>
          <a:p>
            <a:r>
              <a:rPr lang="en-US" sz="1400" noProof="1">
                <a:latin typeface="Consolas" panose="020B0609020204030204" pitchFamily="49" charset="0"/>
              </a:rPr>
              <a:t>     </a:t>
            </a:r>
            <a:r>
              <a:rPr lang="en-US" sz="1400" noProof="1" smtClean="0">
                <a:latin typeface="Consolas" panose="020B0609020204030204" pitchFamily="49" charset="0"/>
              </a:rPr>
              <a:t>Elapsed_Time </a:t>
            </a:r>
            <a:r>
              <a:rPr lang="en-US" sz="1400" noProof="1">
                <a:latin typeface="Consolas" panose="020B0609020204030204" pitchFamily="49" charset="0"/>
              </a:rPr>
              <a:t>: Real;</a:t>
            </a:r>
          </a:p>
          <a:p>
            <a:r>
              <a:rPr lang="en-US" sz="1400" noProof="1">
                <a:latin typeface="Consolas" panose="020B0609020204030204" pitchFamily="49" charset="0"/>
              </a:rPr>
              <a:t>     </a:t>
            </a:r>
            <a:r>
              <a:rPr lang="en-US" sz="1400" noProof="1" smtClean="0">
                <a:latin typeface="Consolas" panose="020B0609020204030204" pitchFamily="49" charset="0"/>
              </a:rPr>
              <a:t>Revolutions  </a:t>
            </a:r>
            <a:r>
              <a:rPr lang="en-US" sz="1400" noProof="1">
                <a:latin typeface="Consolas" panose="020B0609020204030204" pitchFamily="49" charset="0"/>
              </a:rPr>
              <a:t>: Real;</a:t>
            </a:r>
          </a:p>
          <a:p>
            <a:r>
              <a:rPr lang="en-US" sz="1400" noProof="1" smtClean="0">
                <a:latin typeface="Consolas" panose="020B0609020204030204" pitchFamily="49" charset="0"/>
              </a:rPr>
              <a:t>  </a:t>
            </a:r>
            <a:r>
              <a:rPr lang="en-US" sz="1400" b="1" noProof="1" smtClean="0">
                <a:latin typeface="Consolas" panose="020B0609020204030204" pitchFamily="49" charset="0"/>
              </a:rPr>
              <a:t>end </a:t>
            </a:r>
            <a:r>
              <a:rPr lang="en-US" sz="1400" b="1" noProof="1">
                <a:latin typeface="Consolas" panose="020B0609020204030204" pitchFamily="49" charset="0"/>
              </a:rPr>
              <a:t>record</a:t>
            </a:r>
            <a:r>
              <a:rPr lang="en-US" sz="1400" noProof="1" smtClean="0">
                <a:latin typeface="Consolas" panose="020B0609020204030204" pitchFamily="49" charset="0"/>
              </a:rPr>
              <a:t>;</a:t>
            </a:r>
            <a:endParaRPr lang="en-US" sz="1400" noProof="1">
              <a:latin typeface="Consolas" panose="020B0609020204030204" pitchFamily="49" charset="0"/>
            </a:endParaRPr>
          </a:p>
          <a:p>
            <a:pPr>
              <a:spcBef>
                <a:spcPts val="900"/>
              </a:spcBef>
            </a:pPr>
            <a:r>
              <a:rPr lang="en-US" sz="1400" noProof="1">
                <a:latin typeface="Consolas" panose="020B0609020204030204" pitchFamily="49" charset="0"/>
              </a:rPr>
              <a:t>  </a:t>
            </a:r>
            <a:r>
              <a:rPr lang="en-US" sz="1400" b="1" noProof="1">
                <a:latin typeface="Consolas" panose="020B0609020204030204" pitchFamily="49" charset="0"/>
              </a:rPr>
              <a:t>type </a:t>
            </a:r>
            <a:r>
              <a:rPr lang="en-US" sz="1400" noProof="1">
                <a:latin typeface="Consolas" panose="020B0609020204030204" pitchFamily="49" charset="0"/>
              </a:rPr>
              <a:t>Countries </a:t>
            </a:r>
            <a:r>
              <a:rPr lang="en-US" sz="1400" b="1" noProof="1">
                <a:latin typeface="Consolas" panose="020B0609020204030204" pitchFamily="49" charset="0"/>
              </a:rPr>
              <a:t>is </a:t>
            </a:r>
            <a:r>
              <a:rPr lang="en-US" sz="1400" noProof="1" smtClean="0">
                <a:latin typeface="Consolas" panose="020B0609020204030204" pitchFamily="49" charset="0"/>
              </a:rPr>
              <a:t>(USA</a:t>
            </a:r>
            <a:r>
              <a:rPr lang="en-US" sz="1400" noProof="1">
                <a:latin typeface="Consolas" panose="020B0609020204030204" pitchFamily="49" charset="0"/>
              </a:rPr>
              <a:t>, </a:t>
            </a:r>
            <a:r>
              <a:rPr lang="en-US" sz="1400" noProof="1" smtClean="0">
                <a:latin typeface="Consolas" panose="020B0609020204030204" pitchFamily="49" charset="0"/>
              </a:rPr>
              <a:t>Russia);</a:t>
            </a:r>
            <a:endParaRPr lang="en-US" sz="1400" noProof="1">
              <a:latin typeface="Consolas" panose="020B0609020204030204" pitchFamily="49" charset="0"/>
            </a:endParaRPr>
          </a:p>
          <a:p>
            <a:pPr>
              <a:spcBef>
                <a:spcPts val="900"/>
              </a:spcBef>
            </a:pPr>
            <a:r>
              <a:rPr lang="en-US" sz="1400" noProof="1">
                <a:latin typeface="Consolas" panose="020B0609020204030204" pitchFamily="49" charset="0"/>
              </a:rPr>
              <a:t>  Satellites : </a:t>
            </a:r>
            <a:r>
              <a:rPr lang="en-US" sz="1400" b="1" noProof="1">
                <a:latin typeface="Consolas" panose="020B0609020204030204" pitchFamily="49" charset="0"/>
              </a:rPr>
              <a:t>array </a:t>
            </a:r>
            <a:r>
              <a:rPr lang="en-US" sz="1400" noProof="1" smtClean="0">
                <a:latin typeface="Consolas" panose="020B0609020204030204" pitchFamily="49" charset="0"/>
              </a:rPr>
              <a:t>(Countries) </a:t>
            </a:r>
            <a:r>
              <a:rPr lang="en-US" sz="1400" b="1" noProof="1">
                <a:latin typeface="Consolas" panose="020B0609020204030204" pitchFamily="49" charset="0"/>
              </a:rPr>
              <a:t>of </a:t>
            </a:r>
            <a:r>
              <a:rPr lang="en-US" sz="1400" noProof="1">
                <a:latin typeface="Consolas" panose="020B0609020204030204" pitchFamily="49" charset="0"/>
              </a:rPr>
              <a:t>Satellite;</a:t>
            </a:r>
          </a:p>
          <a:p>
            <a:pPr>
              <a:spcBef>
                <a:spcPts val="600"/>
              </a:spcBef>
            </a:pPr>
            <a:r>
              <a:rPr lang="en-US" sz="1400" noProof="1">
                <a:latin typeface="Consolas" panose="020B0609020204030204" pitchFamily="49" charset="0"/>
              </a:rPr>
              <a:t>  Velocity   : Real;</a:t>
            </a:r>
          </a:p>
          <a:p>
            <a:pPr>
              <a:spcBef>
                <a:spcPts val="600"/>
              </a:spcBef>
            </a:pPr>
            <a:r>
              <a:rPr lang="en-US" sz="1400" noProof="1">
                <a:latin typeface="Consolas" panose="020B0609020204030204" pitchFamily="49" charset="0"/>
              </a:rPr>
              <a:t>  Distance   : Real</a:t>
            </a:r>
            <a:r>
              <a:rPr lang="en-US" sz="1400" noProof="1" smtClean="0">
                <a:latin typeface="Consolas" panose="020B0609020204030204" pitchFamily="49" charset="0"/>
              </a:rPr>
              <a:t>;</a:t>
            </a:r>
            <a:endParaRPr lang="en-US" sz="1400" noProof="1">
              <a:latin typeface="Consolas" panose="020B0609020204030204" pitchFamily="49" charset="0"/>
            </a:endParaRPr>
          </a:p>
          <a:p>
            <a:pPr>
              <a:spcBef>
                <a:spcPts val="600"/>
              </a:spcBef>
            </a:pPr>
            <a:r>
              <a:rPr lang="en-US" sz="1400" b="1" noProof="1">
                <a:latin typeface="Consolas" panose="020B0609020204030204" pitchFamily="49" charset="0"/>
              </a:rPr>
              <a:t>begin</a:t>
            </a:r>
            <a:endParaRPr lang="en-US" sz="1400" noProof="1">
              <a:latin typeface="Consolas" panose="020B0609020204030204" pitchFamily="49" charset="0"/>
            </a:endParaRPr>
          </a:p>
          <a:p>
            <a:pPr>
              <a:spcBef>
                <a:spcPts val="600"/>
              </a:spcBef>
            </a:pPr>
            <a:r>
              <a:rPr lang="en-US" sz="1400" noProof="1">
                <a:latin typeface="Consolas" panose="020B0609020204030204" pitchFamily="49" charset="0"/>
              </a:rPr>
              <a:t>  </a:t>
            </a:r>
            <a:r>
              <a:rPr lang="en-US" sz="1400" noProof="1" smtClean="0">
                <a:latin typeface="Consolas" panose="020B0609020204030204" pitchFamily="49" charset="0"/>
              </a:rPr>
              <a:t>Satellites (</a:t>
            </a:r>
            <a:r>
              <a:rPr lang="en-US" sz="1400" noProof="1">
                <a:latin typeface="Consolas" panose="020B0609020204030204" pitchFamily="49" charset="0"/>
              </a:rPr>
              <a:t>USA) := </a:t>
            </a:r>
            <a:r>
              <a:rPr lang="en-US" sz="1400" noProof="1" smtClean="0">
                <a:latin typeface="Consolas" panose="020B0609020204030204" pitchFamily="49" charset="0"/>
              </a:rPr>
              <a:t>(Altitude     </a:t>
            </a:r>
            <a:r>
              <a:rPr lang="en-US" sz="1400" noProof="1">
                <a:latin typeface="Consolas" panose="020B0609020204030204" pitchFamily="49" charset="0"/>
              </a:rPr>
              <a:t>=&gt; 22_256_384.2 / Feet_Per_Mile, </a:t>
            </a:r>
          </a:p>
          <a:p>
            <a:r>
              <a:rPr lang="en-US" sz="1400" noProof="1">
                <a:latin typeface="Consolas" panose="020B0609020204030204" pitchFamily="49" charset="0"/>
              </a:rPr>
              <a:t>                       Elapsed_Time =&gt; 36_320.2 / Minutes_per_Hour,</a:t>
            </a:r>
          </a:p>
          <a:p>
            <a:r>
              <a:rPr lang="en-US" sz="1400" noProof="1">
                <a:latin typeface="Consolas" panose="020B0609020204030204" pitchFamily="49" charset="0"/>
              </a:rPr>
              <a:t>                       Revolutions  =&gt; </a:t>
            </a:r>
            <a:r>
              <a:rPr lang="en-US" sz="1400" noProof="1" smtClean="0">
                <a:latin typeface="Consolas" panose="020B0609020204030204" pitchFamily="49" charset="0"/>
              </a:rPr>
              <a:t>10.0);</a:t>
            </a:r>
            <a:endParaRPr lang="en-US" sz="1400" noProof="1">
              <a:latin typeface="Consolas" panose="020B0609020204030204" pitchFamily="49" charset="0"/>
            </a:endParaRPr>
          </a:p>
          <a:p>
            <a:pPr>
              <a:spcBef>
                <a:spcPts val="300"/>
              </a:spcBef>
            </a:pPr>
            <a:r>
              <a:rPr lang="en-US" sz="1400" noProof="1">
                <a:latin typeface="Consolas" panose="020B0609020204030204" pitchFamily="49" charset="0"/>
              </a:rPr>
              <a:t>  </a:t>
            </a:r>
            <a:r>
              <a:rPr lang="en-US" sz="1400" noProof="1" smtClean="0">
                <a:latin typeface="Consolas" panose="020B0609020204030204" pitchFamily="49" charset="0"/>
              </a:rPr>
              <a:t>Satellites (</a:t>
            </a:r>
            <a:r>
              <a:rPr lang="en-US" sz="1400" noProof="1">
                <a:latin typeface="Consolas" panose="020B0609020204030204" pitchFamily="49" charset="0"/>
              </a:rPr>
              <a:t>Russia) := </a:t>
            </a:r>
            <a:r>
              <a:rPr lang="en-US" sz="1400" noProof="1" smtClean="0">
                <a:latin typeface="Consolas" panose="020B0609020204030204" pitchFamily="49" charset="0"/>
              </a:rPr>
              <a:t>(Altitude     </a:t>
            </a:r>
            <a:r>
              <a:rPr lang="en-US" sz="1400" noProof="1">
                <a:latin typeface="Consolas" panose="020B0609020204030204" pitchFamily="49" charset="0"/>
              </a:rPr>
              <a:t>=&gt; 12_147.7 * Miles_Per_KM, </a:t>
            </a:r>
          </a:p>
          <a:p>
            <a:r>
              <a:rPr lang="en-US" sz="1400" noProof="1">
                <a:latin typeface="Consolas" panose="020B0609020204030204" pitchFamily="49" charset="0"/>
              </a:rPr>
              <a:t>                          Elapsed_Time =&gt; 680.2,</a:t>
            </a:r>
          </a:p>
          <a:p>
            <a:r>
              <a:rPr lang="en-US" sz="1400" noProof="1">
                <a:latin typeface="Consolas" panose="020B0609020204030204" pitchFamily="49" charset="0"/>
              </a:rPr>
              <a:t>                          Revolutions  =&gt; </a:t>
            </a:r>
            <a:r>
              <a:rPr lang="en-US" sz="1400" noProof="1" smtClean="0">
                <a:latin typeface="Consolas" panose="020B0609020204030204" pitchFamily="49" charset="0"/>
              </a:rPr>
              <a:t>11.0);</a:t>
            </a:r>
            <a:endParaRPr lang="en-US" sz="1400" noProof="1">
              <a:latin typeface="Consolas" panose="020B0609020204030204" pitchFamily="49" charset="0"/>
            </a:endParaRPr>
          </a:p>
          <a:p>
            <a:pPr>
              <a:spcBef>
                <a:spcPts val="300"/>
              </a:spcBef>
            </a:pPr>
            <a:r>
              <a:rPr lang="en-US" sz="1400" noProof="1">
                <a:latin typeface="Consolas" panose="020B0609020204030204" pitchFamily="49" charset="0"/>
              </a:rPr>
              <a:t>  </a:t>
            </a:r>
            <a:r>
              <a:rPr lang="en-US" sz="1400" b="1" noProof="1">
                <a:latin typeface="Consolas" panose="020B0609020204030204" pitchFamily="49" charset="0"/>
              </a:rPr>
              <a:t>for </a:t>
            </a:r>
            <a:r>
              <a:rPr lang="en-US" sz="1400" noProof="1">
                <a:latin typeface="Consolas" panose="020B0609020204030204" pitchFamily="49" charset="0"/>
              </a:rPr>
              <a:t>Nation </a:t>
            </a:r>
            <a:r>
              <a:rPr lang="en-US" sz="1400" b="1" noProof="1">
                <a:latin typeface="Consolas" panose="020B0609020204030204" pitchFamily="49" charset="0"/>
              </a:rPr>
              <a:t>in </a:t>
            </a:r>
            <a:r>
              <a:rPr lang="en-US" sz="1400" noProof="1">
                <a:latin typeface="Consolas" panose="020B0609020204030204" pitchFamily="49" charset="0"/>
              </a:rPr>
              <a:t>Satellites'Range </a:t>
            </a:r>
            <a:r>
              <a:rPr lang="en-US" sz="1400" b="1" noProof="1">
                <a:latin typeface="Consolas" panose="020B0609020204030204" pitchFamily="49" charset="0"/>
              </a:rPr>
              <a:t>loop</a:t>
            </a:r>
            <a:endParaRPr lang="en-US" sz="1400" noProof="1">
              <a:latin typeface="Consolas" panose="020B0609020204030204" pitchFamily="49" charset="0"/>
            </a:endParaRPr>
          </a:p>
          <a:p>
            <a:pPr>
              <a:spcBef>
                <a:spcPct val="15000"/>
              </a:spcBef>
            </a:pPr>
            <a:r>
              <a:rPr lang="en-US" sz="1400" dirty="0">
                <a:latin typeface="Consolas" panose="020B0609020204030204" pitchFamily="49" charset="0"/>
              </a:rPr>
              <a:t>    </a:t>
            </a:r>
            <a:r>
              <a:rPr lang="en-US" sz="1400" noProof="1">
                <a:latin typeface="Consolas" panose="020B0609020204030204" pitchFamily="49" charset="0"/>
              </a:rPr>
              <a:t>Distance := </a:t>
            </a:r>
            <a:r>
              <a:rPr lang="en-US" sz="1400" noProof="1" smtClean="0">
                <a:latin typeface="Consolas" panose="020B0609020204030204" pitchFamily="49" charset="0"/>
              </a:rPr>
              <a:t>Satellites(Nation</a:t>
            </a:r>
            <a:r>
              <a:rPr lang="en-US" sz="1400" noProof="1">
                <a:latin typeface="Consolas" panose="020B0609020204030204" pitchFamily="49" charset="0"/>
              </a:rPr>
              <a:t>).Revolutions * 2.0 * Pi * Satellites(Nation).Altitude;</a:t>
            </a:r>
          </a:p>
          <a:p>
            <a:pPr>
              <a:spcBef>
                <a:spcPct val="15000"/>
              </a:spcBef>
            </a:pPr>
            <a:r>
              <a:rPr lang="en-US" sz="1400" noProof="1">
                <a:latin typeface="Consolas" panose="020B0609020204030204" pitchFamily="49" charset="0"/>
              </a:rPr>
              <a:t>    Velocity := Distance / Satellites(Nation).Elapsed_Time;</a:t>
            </a:r>
          </a:p>
          <a:p>
            <a:pPr>
              <a:spcBef>
                <a:spcPct val="15000"/>
              </a:spcBef>
            </a:pPr>
            <a:r>
              <a:rPr lang="en-US" sz="1400" noProof="1">
                <a:latin typeface="Consolas" panose="020B0609020204030204" pitchFamily="49" charset="0"/>
              </a:rPr>
              <a:t>    </a:t>
            </a:r>
            <a:r>
              <a:rPr lang="en-US" sz="1400" noProof="1" smtClean="0">
                <a:latin typeface="Consolas" panose="020B0609020204030204" pitchFamily="49" charset="0"/>
              </a:rPr>
              <a:t>Put_Line ("</a:t>
            </a:r>
            <a:r>
              <a:rPr lang="en-US" sz="1400" noProof="1">
                <a:latin typeface="Consolas" panose="020B0609020204030204" pitchFamily="49" charset="0"/>
              </a:rPr>
              <a:t>Velocity for " &amp; </a:t>
            </a:r>
            <a:r>
              <a:rPr lang="en-US" sz="1400" noProof="1" smtClean="0">
                <a:latin typeface="Consolas" panose="020B0609020204030204" pitchFamily="49" charset="0"/>
              </a:rPr>
              <a:t>Countries'Image(Nation</a:t>
            </a:r>
            <a:r>
              <a:rPr lang="en-US" sz="1400" noProof="1">
                <a:latin typeface="Consolas" panose="020B0609020204030204" pitchFamily="49" charset="0"/>
              </a:rPr>
              <a:t>) &amp; "'s satellite is " &amp;</a:t>
            </a:r>
          </a:p>
          <a:p>
            <a:pPr>
              <a:spcBef>
                <a:spcPct val="15000"/>
              </a:spcBef>
            </a:pPr>
            <a:r>
              <a:rPr lang="en-US" sz="1400" noProof="1">
                <a:latin typeface="Consolas" panose="020B0609020204030204" pitchFamily="49" charset="0"/>
              </a:rPr>
              <a:t>              Real'Image(Velocity) &amp; " m.p.h</a:t>
            </a:r>
            <a:r>
              <a:rPr lang="en-US" sz="1400" noProof="1" smtClean="0">
                <a:latin typeface="Consolas" panose="020B0609020204030204" pitchFamily="49" charset="0"/>
              </a:rPr>
              <a:t>.");</a:t>
            </a:r>
            <a:endParaRPr lang="en-US" sz="1400" noProof="1">
              <a:latin typeface="Consolas" panose="020B0609020204030204" pitchFamily="49" charset="0"/>
            </a:endParaRPr>
          </a:p>
          <a:p>
            <a:pPr>
              <a:spcBef>
                <a:spcPct val="15000"/>
              </a:spcBef>
            </a:pPr>
            <a:r>
              <a:rPr lang="en-US" sz="1400" noProof="1">
                <a:latin typeface="Consolas" panose="020B0609020204030204" pitchFamily="49" charset="0"/>
              </a:rPr>
              <a:t>  </a:t>
            </a:r>
            <a:r>
              <a:rPr lang="en-US" sz="1400" b="1" noProof="1">
                <a:latin typeface="Consolas" panose="020B0609020204030204" pitchFamily="49" charset="0"/>
              </a:rPr>
              <a:t>end loop</a:t>
            </a:r>
            <a:r>
              <a:rPr lang="en-US" sz="1400" noProof="1">
                <a:latin typeface="Consolas" panose="020B0609020204030204" pitchFamily="49" charset="0"/>
              </a:rPr>
              <a:t>;</a:t>
            </a:r>
          </a:p>
          <a:p>
            <a:pPr>
              <a:spcBef>
                <a:spcPts val="600"/>
              </a:spcBef>
            </a:pPr>
            <a:r>
              <a:rPr lang="en-US" sz="1400" b="1" noProof="1">
                <a:latin typeface="Consolas" panose="020B0609020204030204" pitchFamily="49" charset="0"/>
              </a:rPr>
              <a:t>end </a:t>
            </a:r>
            <a:r>
              <a:rPr lang="en-US" sz="1400" noProof="1">
                <a:latin typeface="Consolas" panose="020B0609020204030204" pitchFamily="49" charset="0"/>
              </a:rPr>
              <a:t>Display_Velocities;</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ounded Rectangle 1"/>
          <p:cNvSpPr/>
          <p:nvPr/>
        </p:nvSpPr>
        <p:spPr bwMode="auto">
          <a:xfrm>
            <a:off x="389383" y="3897052"/>
            <a:ext cx="6522877" cy="1234236"/>
          </a:xfrm>
          <a:prstGeom prst="roundRect">
            <a:avLst>
              <a:gd name="adj" fmla="val 11104"/>
            </a:avLst>
          </a:prstGeom>
          <a:solidFill>
            <a:srgbClr val="FFFFC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34818" name="Text Box 2"/>
          <p:cNvSpPr txBox="1">
            <a:spLocks noChangeArrowheads="1"/>
          </p:cNvSpPr>
          <p:nvPr/>
        </p:nvSpPr>
        <p:spPr bwMode="blackWhite">
          <a:xfrm>
            <a:off x="87094" y="1124744"/>
            <a:ext cx="9037089" cy="425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nSpc>
                <a:spcPct val="60000"/>
              </a:lnSpc>
            </a:pPr>
            <a:endParaRPr lang="en-US" sz="1400" noProof="1" smtClean="0">
              <a:latin typeface="Consolas" panose="020B0609020204030204" pitchFamily="49" charset="0"/>
            </a:endParaRPr>
          </a:p>
          <a:p>
            <a:r>
              <a:rPr lang="en-US" sz="1400" b="1" noProof="1" smtClean="0">
                <a:latin typeface="Consolas" panose="020B0609020204030204" pitchFamily="49" charset="0"/>
              </a:rPr>
              <a:t>  …</a:t>
            </a:r>
          </a:p>
          <a:p>
            <a:endParaRPr lang="en-US" sz="1400" noProof="1" smtClean="0">
              <a:latin typeface="Consolas" panose="020B0609020204030204" pitchFamily="49" charset="0"/>
            </a:endParaRPr>
          </a:p>
          <a:p>
            <a:r>
              <a:rPr lang="en-US" sz="1400" b="1" noProof="1" smtClean="0">
                <a:latin typeface="Consolas" panose="020B0609020204030204" pitchFamily="49" charset="0"/>
              </a:rPr>
              <a:t>begin</a:t>
            </a:r>
            <a:endParaRPr lang="en-US" sz="1400" noProof="1" smtClean="0">
              <a:latin typeface="Consolas" panose="020B0609020204030204" pitchFamily="49" charset="0"/>
            </a:endParaRPr>
          </a:p>
          <a:p>
            <a:r>
              <a:rPr lang="en-US" sz="1400" b="1" noProof="1" smtClean="0">
                <a:latin typeface="Consolas" panose="020B0609020204030204" pitchFamily="49" charset="0"/>
              </a:rPr>
              <a:t>   </a:t>
            </a:r>
            <a:r>
              <a:rPr lang="en-US" sz="1400" noProof="1" smtClean="0">
                <a:latin typeface="Consolas" panose="020B0609020204030204" pitchFamily="49" charset="0"/>
              </a:rPr>
              <a:t>…</a:t>
            </a:r>
          </a:p>
          <a:p>
            <a:pPr>
              <a:spcBef>
                <a:spcPts val="600"/>
              </a:spcBef>
            </a:pPr>
            <a:r>
              <a:rPr lang="en-US" sz="1400" b="1" noProof="1" smtClean="0">
                <a:latin typeface="Consolas" panose="020B0609020204030204" pitchFamily="49" charset="0"/>
              </a:rPr>
              <a:t>   for </a:t>
            </a:r>
            <a:r>
              <a:rPr lang="en-US" sz="1400" noProof="1" smtClean="0">
                <a:latin typeface="Consolas" panose="020B0609020204030204" pitchFamily="49" charset="0"/>
              </a:rPr>
              <a:t>Nation </a:t>
            </a:r>
            <a:r>
              <a:rPr lang="en-US" sz="1400" b="1" noProof="1" smtClean="0">
                <a:latin typeface="Consolas" panose="020B0609020204030204" pitchFamily="49" charset="0"/>
              </a:rPr>
              <a:t>in </a:t>
            </a:r>
            <a:r>
              <a:rPr lang="en-US" sz="1400" noProof="1" smtClean="0">
                <a:latin typeface="Consolas" panose="020B0609020204030204" pitchFamily="49" charset="0"/>
              </a:rPr>
              <a:t>Satellites'Range </a:t>
            </a:r>
            <a:r>
              <a:rPr lang="en-US" sz="1400" b="1" noProof="1" smtClean="0">
                <a:latin typeface="Consolas" panose="020B0609020204030204" pitchFamily="49" charset="0"/>
              </a:rPr>
              <a:t>loop</a:t>
            </a:r>
          </a:p>
          <a:p>
            <a:pPr>
              <a:spcBef>
                <a:spcPct val="15000"/>
              </a:spcBef>
            </a:pPr>
            <a:r>
              <a:rPr lang="en-US" sz="1400" b="1" dirty="0" smtClean="0">
                <a:latin typeface="Consolas" panose="020B0609020204030204" pitchFamily="49" charset="0"/>
              </a:rPr>
              <a:t>      </a:t>
            </a:r>
            <a:r>
              <a:rPr lang="en-US" sz="1400" noProof="1" smtClean="0">
                <a:latin typeface="Consolas" panose="020B0609020204030204" pitchFamily="49" charset="0"/>
              </a:rPr>
              <a:t>Distance := Satellites(Nation).Revolutions * 2.0 * Pi * Satellites(Nation).Altitude;</a:t>
            </a:r>
          </a:p>
          <a:p>
            <a:pPr>
              <a:spcBef>
                <a:spcPct val="15000"/>
              </a:spcBef>
            </a:pPr>
            <a:r>
              <a:rPr lang="en-US" sz="1400" b="1" noProof="1" smtClean="0">
                <a:latin typeface="Consolas" panose="020B0609020204030204" pitchFamily="49" charset="0"/>
              </a:rPr>
              <a:t>      </a:t>
            </a:r>
            <a:r>
              <a:rPr lang="en-US" sz="1400" noProof="1" smtClean="0">
                <a:latin typeface="Consolas" panose="020B0609020204030204" pitchFamily="49" charset="0"/>
              </a:rPr>
              <a:t>Velocity := Distance / Satellites(Nation).Elapsed_Time;</a:t>
            </a:r>
          </a:p>
          <a:p>
            <a:pPr>
              <a:spcBef>
                <a:spcPct val="15000"/>
              </a:spcBef>
            </a:pPr>
            <a:r>
              <a:rPr lang="en-US" sz="1400" b="1" noProof="1" smtClean="0">
                <a:latin typeface="Consolas" panose="020B0609020204030204" pitchFamily="49" charset="0"/>
              </a:rPr>
              <a:t>      </a:t>
            </a:r>
            <a:r>
              <a:rPr lang="en-US" sz="1400" noProof="1" smtClean="0">
                <a:latin typeface="Consolas" panose="020B0609020204030204" pitchFamily="49" charset="0"/>
              </a:rPr>
              <a:t>Put_Line ("Velocity for " &amp; Countries'Image(Nation) &amp; "'s satellite is " &amp;</a:t>
            </a:r>
          </a:p>
          <a:p>
            <a:pPr>
              <a:spcBef>
                <a:spcPct val="15000"/>
              </a:spcBef>
            </a:pPr>
            <a:r>
              <a:rPr lang="en-US" sz="1400" b="1" noProof="1" smtClean="0">
                <a:latin typeface="Consolas" panose="020B0609020204030204" pitchFamily="49" charset="0"/>
              </a:rPr>
              <a:t>                </a:t>
            </a:r>
            <a:r>
              <a:rPr lang="en-US" sz="1400" noProof="1" smtClean="0">
                <a:latin typeface="Consolas" panose="020B0609020204030204" pitchFamily="49" charset="0"/>
              </a:rPr>
              <a:t>Real'Image(Velocity) &amp; " m.p.h.");</a:t>
            </a:r>
          </a:p>
          <a:p>
            <a:pPr>
              <a:spcBef>
                <a:spcPct val="15000"/>
              </a:spcBef>
            </a:pPr>
            <a:r>
              <a:rPr lang="en-US" sz="1400" b="1" noProof="1" smtClean="0">
                <a:latin typeface="Consolas" panose="020B0609020204030204" pitchFamily="49" charset="0"/>
              </a:rPr>
              <a:t>   end loop</a:t>
            </a:r>
            <a:r>
              <a:rPr lang="en-US" sz="1400" noProof="1" smtClean="0">
                <a:latin typeface="Consolas" panose="020B0609020204030204" pitchFamily="49" charset="0"/>
              </a:rPr>
              <a:t>;</a:t>
            </a:r>
          </a:p>
          <a:p>
            <a:pPr>
              <a:spcBef>
                <a:spcPct val="15000"/>
              </a:spcBef>
            </a:pPr>
            <a:endParaRPr lang="en-US" sz="1400" noProof="1" smtClean="0">
              <a:latin typeface="Consolas" panose="020B0609020204030204" pitchFamily="49" charset="0"/>
            </a:endParaRPr>
          </a:p>
          <a:p>
            <a:pPr>
              <a:spcBef>
                <a:spcPct val="15000"/>
              </a:spcBef>
            </a:pPr>
            <a:r>
              <a:rPr lang="en-US" sz="1400" b="1" noProof="1" smtClean="0">
                <a:latin typeface="Consolas" panose="020B0609020204030204" pitchFamily="49" charset="0"/>
              </a:rPr>
              <a:t>   for </a:t>
            </a:r>
            <a:r>
              <a:rPr lang="en-US" sz="1400" noProof="1" smtClean="0">
                <a:latin typeface="Consolas" panose="020B0609020204030204" pitchFamily="49" charset="0"/>
              </a:rPr>
              <a:t>Orbiter </a:t>
            </a:r>
            <a:r>
              <a:rPr lang="en-US" sz="1400" b="1" noProof="1" smtClean="0">
                <a:latin typeface="Consolas" panose="020B0609020204030204" pitchFamily="49" charset="0"/>
              </a:rPr>
              <a:t>of </a:t>
            </a:r>
            <a:r>
              <a:rPr lang="en-US" sz="1400" noProof="1" smtClean="0">
                <a:latin typeface="Consolas" panose="020B0609020204030204" pitchFamily="49" charset="0"/>
              </a:rPr>
              <a:t>Satellites </a:t>
            </a:r>
            <a:r>
              <a:rPr lang="en-US" sz="1400" b="1" noProof="1" smtClean="0">
                <a:latin typeface="Consolas" panose="020B0609020204030204" pitchFamily="49" charset="0"/>
              </a:rPr>
              <a:t>loop</a:t>
            </a:r>
          </a:p>
          <a:p>
            <a:pPr>
              <a:spcBef>
                <a:spcPct val="15000"/>
              </a:spcBef>
            </a:pPr>
            <a:r>
              <a:rPr lang="en-US" sz="1400" noProof="1" smtClean="0">
                <a:latin typeface="Consolas" panose="020B0609020204030204" pitchFamily="49" charset="0"/>
              </a:rPr>
              <a:t>      Distance := Orbiter.Revolutions * 2.0 * Pi * Orbiter.Altitude;</a:t>
            </a:r>
          </a:p>
          <a:p>
            <a:pPr>
              <a:spcBef>
                <a:spcPct val="15000"/>
              </a:spcBef>
            </a:pPr>
            <a:r>
              <a:rPr lang="en-US" sz="1400" b="1" noProof="1" smtClean="0">
                <a:latin typeface="Consolas" panose="020B0609020204030204" pitchFamily="49" charset="0"/>
              </a:rPr>
              <a:t>      </a:t>
            </a:r>
            <a:r>
              <a:rPr lang="en-US" sz="1400" noProof="1" smtClean="0">
                <a:latin typeface="Consolas" panose="020B0609020204030204" pitchFamily="49" charset="0"/>
              </a:rPr>
              <a:t>Velocity := Distance / Orbiter.Elapsed_Time;</a:t>
            </a:r>
          </a:p>
          <a:p>
            <a:pPr>
              <a:spcBef>
                <a:spcPct val="15000"/>
              </a:spcBef>
            </a:pPr>
            <a:r>
              <a:rPr lang="en-US" sz="1400" b="1" noProof="1" smtClean="0">
                <a:latin typeface="Consolas" panose="020B0609020204030204" pitchFamily="49" charset="0"/>
              </a:rPr>
              <a:t>      </a:t>
            </a:r>
            <a:r>
              <a:rPr lang="en-US" sz="1400" noProof="1" smtClean="0">
                <a:latin typeface="Consolas" panose="020B0609020204030204" pitchFamily="49" charset="0"/>
              </a:rPr>
              <a:t>Put_Line ("Velocity: " &amp; Real'Image(Velocity) &amp; " m.p.h.");</a:t>
            </a:r>
          </a:p>
          <a:p>
            <a:pPr>
              <a:spcBef>
                <a:spcPct val="15000"/>
              </a:spcBef>
            </a:pPr>
            <a:r>
              <a:rPr lang="en-US" sz="1400" b="1" noProof="1" smtClean="0">
                <a:latin typeface="Consolas" panose="020B0609020204030204" pitchFamily="49" charset="0"/>
              </a:rPr>
              <a:t>   end loop</a:t>
            </a:r>
            <a:r>
              <a:rPr lang="en-US" sz="1400" noProof="1" smtClean="0">
                <a:latin typeface="Consolas" panose="020B0609020204030204" pitchFamily="49" charset="0"/>
              </a:rPr>
              <a:t>;</a:t>
            </a:r>
          </a:p>
          <a:p>
            <a:pPr>
              <a:spcBef>
                <a:spcPct val="15000"/>
              </a:spcBef>
            </a:pPr>
            <a:r>
              <a:rPr lang="en-US" sz="1400" b="1" noProof="1" smtClean="0">
                <a:latin typeface="Consolas" panose="020B0609020204030204" pitchFamily="49" charset="0"/>
              </a:rPr>
              <a:t>end </a:t>
            </a:r>
            <a:r>
              <a:rPr lang="en-US" sz="1400" noProof="1" smtClean="0">
                <a:latin typeface="Consolas" panose="020B0609020204030204" pitchFamily="49" charset="0"/>
              </a:rPr>
              <a:t>Display_Velocities;</a:t>
            </a:r>
            <a:endParaRPr lang="en-US" sz="1400" noProof="1">
              <a:latin typeface="Consolas" panose="020B0609020204030204" pitchFamily="49" charset="0"/>
            </a:endParaRPr>
          </a:p>
        </p:txBody>
      </p:sp>
      <p:sp>
        <p:nvSpPr>
          <p:cNvPr id="3" name="TextBox 2"/>
          <p:cNvSpPr txBox="1"/>
          <p:nvPr/>
        </p:nvSpPr>
        <p:spPr>
          <a:xfrm>
            <a:off x="6473316" y="80628"/>
            <a:ext cx="2599601" cy="646331"/>
          </a:xfrm>
          <a:prstGeom prst="rect">
            <a:avLst/>
          </a:prstGeom>
          <a:noFill/>
        </p:spPr>
        <p:txBody>
          <a:bodyPr wrap="square" rtlCol="0">
            <a:spAutoFit/>
          </a:bodyPr>
          <a:lstStyle/>
          <a:p>
            <a:pPr algn="ctr"/>
            <a:r>
              <a:rPr lang="en-US" i="0" kern="1200" dirty="0" smtClean="0">
                <a:cs typeface="Arial" panose="020B0604020202020204" pitchFamily="34" charset="0"/>
              </a:rPr>
              <a:t>Solution Illustrating Both Kinds of For-Loop</a:t>
            </a:r>
          </a:p>
        </p:txBody>
      </p:sp>
      <p:sp>
        <p:nvSpPr>
          <p:cNvPr id="4" name="TextBox 3"/>
          <p:cNvSpPr txBox="1"/>
          <p:nvPr/>
        </p:nvSpPr>
        <p:spPr>
          <a:xfrm>
            <a:off x="6264188" y="5531362"/>
            <a:ext cx="1664208" cy="830997"/>
          </a:xfrm>
          <a:prstGeom prst="rect">
            <a:avLst/>
          </a:prstGeom>
          <a:solidFill>
            <a:schemeClr val="tx2">
              <a:lumMod val="25000"/>
              <a:lumOff val="75000"/>
            </a:schemeClr>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i="0" kern="1200" dirty="0" smtClean="0"/>
              <a:t>Convenient if you don’t care which nation…</a:t>
            </a:r>
          </a:p>
        </p:txBody>
      </p:sp>
      <p:sp>
        <p:nvSpPr>
          <p:cNvPr id="5" name="Rectangle 4"/>
          <p:cNvSpPr/>
          <p:nvPr/>
        </p:nvSpPr>
        <p:spPr bwMode="auto">
          <a:xfrm>
            <a:off x="4788024" y="5244486"/>
            <a:ext cx="216024" cy="216024"/>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2"/>
                </a:solidFill>
              </a14:hiddenFill>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cxnSp>
        <p:nvCxnSpPr>
          <p:cNvPr id="7" name="Curved Connector 6"/>
          <p:cNvCxnSpPr>
            <a:stCxn id="4" idx="1"/>
            <a:endCxn id="5" idx="2"/>
          </p:cNvCxnSpPr>
          <p:nvPr/>
        </p:nvCxnSpPr>
        <p:spPr bwMode="auto">
          <a:xfrm rot="10800000">
            <a:off x="4896036" y="5460511"/>
            <a:ext cx="1368152" cy="486351"/>
          </a:xfrm>
          <a:prstGeom prst="curvedConnector2">
            <a:avLst/>
          </a:prstGeom>
          <a:solidFill>
            <a:schemeClr val="accent1"/>
          </a:solidFill>
          <a:ln w="12700"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630883434"/>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81000" y="2667000"/>
            <a:ext cx="8382000" cy="830164"/>
          </a:xfrm>
        </p:spPr>
        <p:txBody>
          <a:bodyPr/>
          <a:lstStyle/>
          <a:p>
            <a:r>
              <a:rPr lang="en-US" dirty="0" smtClean="0"/>
              <a:t>#5 Subprograms</a:t>
            </a:r>
            <a:endParaRPr lang="en-US" dirty="0"/>
          </a:p>
        </p:txBody>
      </p:sp>
    </p:spTree>
    <p:extLst>
      <p:ext uri="{BB962C8B-B14F-4D97-AF65-F5344CB8AC3E}">
        <p14:creationId xmlns:p14="http://schemas.microsoft.com/office/powerpoint/2010/main" val="16899593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pPr eaLnBrk="1" hangingPunct="1"/>
            <a:r>
              <a:rPr lang="en-US" dirty="0" smtClean="0"/>
              <a:t>Lab Exercises Working Area</a:t>
            </a:r>
          </a:p>
        </p:txBody>
      </p:sp>
      <p:sp>
        <p:nvSpPr>
          <p:cNvPr id="13315" name="Rectangle 3"/>
          <p:cNvSpPr>
            <a:spLocks noGrp="1" noChangeArrowheads="1"/>
          </p:cNvSpPr>
          <p:nvPr>
            <p:ph sz="half" idx="10"/>
          </p:nvPr>
        </p:nvSpPr>
        <p:spPr/>
        <p:txBody>
          <a:bodyPr/>
          <a:lstStyle/>
          <a:p>
            <a:pPr eaLnBrk="1" hangingPunct="1"/>
            <a:r>
              <a:rPr lang="en-US" dirty="0" smtClean="0"/>
              <a:t>Under “</a:t>
            </a:r>
            <a:r>
              <a:rPr lang="en-US" dirty="0" err="1" smtClean="0"/>
              <a:t>lab_sources</a:t>
            </a:r>
            <a:r>
              <a:rPr lang="en-US" dirty="0" smtClean="0"/>
              <a:t>/development</a:t>
            </a:r>
            <a:r>
              <a:rPr lang="en-US" dirty="0"/>
              <a:t>” </a:t>
            </a:r>
            <a:r>
              <a:rPr lang="en-US" dirty="0" smtClean="0"/>
              <a:t>subdir</a:t>
            </a:r>
          </a:p>
          <a:p>
            <a:pPr eaLnBrk="1" hangingPunct="1"/>
            <a:r>
              <a:rPr lang="en-US" dirty="0" smtClean="0"/>
              <a:t>Do all your lab work in the “dev/” subdir</a:t>
            </a:r>
          </a:p>
          <a:p>
            <a:pPr eaLnBrk="1" hangingPunct="1"/>
            <a:r>
              <a:rPr lang="en-US" dirty="0" smtClean="0"/>
              <a:t>Additional files for lab #</a:t>
            </a:r>
            <a:r>
              <a:rPr lang="en-US" dirty="0"/>
              <a:t>9</a:t>
            </a:r>
            <a:r>
              <a:rPr lang="en-US" dirty="0" smtClean="0"/>
              <a:t> in dedicated subdir</a:t>
            </a:r>
          </a:p>
        </p:txBody>
      </p:sp>
      <p:sp>
        <p:nvSpPr>
          <p:cNvPr id="13316" name="Text Box 4"/>
          <p:cNvSpPr txBox="1">
            <a:spLocks noChangeArrowheads="1"/>
          </p:cNvSpPr>
          <p:nvPr/>
        </p:nvSpPr>
        <p:spPr bwMode="blackWhite">
          <a:xfrm>
            <a:off x="2289052" y="3202387"/>
            <a:ext cx="134684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600" noProof="1" smtClean="0"/>
              <a:t>lab_sources</a:t>
            </a:r>
            <a:r>
              <a:rPr lang="en-US" sz="1600" dirty="0" smtClean="0"/>
              <a:t>/</a:t>
            </a:r>
            <a:endParaRPr lang="en-US" sz="1600" noProof="1"/>
          </a:p>
        </p:txBody>
      </p:sp>
      <p:sp>
        <p:nvSpPr>
          <p:cNvPr id="13318" name="Text Box 6"/>
          <p:cNvSpPr txBox="1">
            <a:spLocks noChangeArrowheads="1"/>
          </p:cNvSpPr>
          <p:nvPr/>
        </p:nvSpPr>
        <p:spPr bwMode="blackWhite">
          <a:xfrm>
            <a:off x="685800" y="4221088"/>
            <a:ext cx="10502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600" noProof="1" smtClean="0"/>
              <a:t>solutions/</a:t>
            </a:r>
            <a:endParaRPr lang="en-US" sz="1600" noProof="1"/>
          </a:p>
        </p:txBody>
      </p:sp>
      <p:sp>
        <p:nvSpPr>
          <p:cNvPr id="13320" name="Text Box 8"/>
          <p:cNvSpPr txBox="1">
            <a:spLocks noChangeArrowheads="1"/>
          </p:cNvSpPr>
          <p:nvPr/>
        </p:nvSpPr>
        <p:spPr bwMode="blackWhite">
          <a:xfrm>
            <a:off x="2644413" y="5005379"/>
            <a:ext cx="57259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600" noProof="1" smtClean="0"/>
              <a:t>dev/</a:t>
            </a:r>
            <a:endParaRPr lang="en-US" sz="1600" noProof="1"/>
          </a:p>
        </p:txBody>
      </p:sp>
      <p:sp>
        <p:nvSpPr>
          <p:cNvPr id="13324" name="Text Box 12"/>
          <p:cNvSpPr txBox="1">
            <a:spLocks noChangeArrowheads="1"/>
          </p:cNvSpPr>
          <p:nvPr/>
        </p:nvSpPr>
        <p:spPr bwMode="blackWhite">
          <a:xfrm>
            <a:off x="5472100" y="5005379"/>
            <a:ext cx="304762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600" noProof="1" smtClean="0"/>
              <a:t>files_for_09_contracts_prepost/</a:t>
            </a:r>
            <a:endParaRPr lang="en-US" sz="1600" noProof="1"/>
          </a:p>
        </p:txBody>
      </p:sp>
      <p:cxnSp>
        <p:nvCxnSpPr>
          <p:cNvPr id="13327" name="AutoShape 15"/>
          <p:cNvCxnSpPr>
            <a:cxnSpLocks noChangeShapeType="1"/>
            <a:stCxn id="13316" idx="2"/>
            <a:endCxn id="13318" idx="0"/>
          </p:cNvCxnSpPr>
          <p:nvPr/>
        </p:nvCxnSpPr>
        <p:spPr bwMode="blackWhite">
          <a:xfrm rot="5400000">
            <a:off x="1746636" y="3005249"/>
            <a:ext cx="680147" cy="1751530"/>
          </a:xfrm>
          <a:prstGeom prst="bentConnector3">
            <a:avLst>
              <a:gd name="adj1" fmla="val 50000"/>
            </a:avLst>
          </a:prstGeom>
          <a:noFill/>
          <a:ln w="12700">
            <a:solidFill>
              <a:schemeClr val="tx1"/>
            </a:solidFill>
            <a:miter lim="800000"/>
            <a:headEnd/>
            <a:tailEnd/>
          </a:ln>
          <a:extLst>
            <a:ext uri="{909E8E84-426E-40DD-AFC4-6F175D3DCCD1}">
              <a14:hiddenFill xmlns:a14="http://schemas.microsoft.com/office/drawing/2010/main">
                <a:noFill/>
              </a14:hiddenFill>
            </a:ext>
          </a:extLst>
        </p:spPr>
      </p:cxnSp>
      <p:cxnSp>
        <p:nvCxnSpPr>
          <p:cNvPr id="13328" name="AutoShape 16"/>
          <p:cNvCxnSpPr>
            <a:cxnSpLocks noChangeShapeType="1"/>
            <a:stCxn id="13316" idx="2"/>
            <a:endCxn id="44" idx="0"/>
          </p:cNvCxnSpPr>
          <p:nvPr/>
        </p:nvCxnSpPr>
        <p:spPr bwMode="blackWhite">
          <a:xfrm rot="16200000" flipH="1">
            <a:off x="3565083" y="2938331"/>
            <a:ext cx="680147" cy="1885365"/>
          </a:xfrm>
          <a:prstGeom prst="bentConnector3">
            <a:avLst>
              <a:gd name="adj1" fmla="val 50000"/>
            </a:avLst>
          </a:prstGeom>
          <a:noFill/>
          <a:ln w="12700">
            <a:solidFill>
              <a:schemeClr val="tx1"/>
            </a:solidFill>
            <a:miter lim="800000"/>
            <a:headEnd/>
            <a:tailEnd/>
          </a:ln>
          <a:extLst>
            <a:ext uri="{909E8E84-426E-40DD-AFC4-6F175D3DCCD1}">
              <a14:hiddenFill xmlns:a14="http://schemas.microsoft.com/office/drawing/2010/main">
                <a:noFill/>
              </a14:hiddenFill>
            </a:ext>
          </a:extLst>
        </p:spPr>
      </p:cxnSp>
      <p:cxnSp>
        <p:nvCxnSpPr>
          <p:cNvPr id="13331" name="AutoShape 19"/>
          <p:cNvCxnSpPr>
            <a:cxnSpLocks noChangeShapeType="1"/>
            <a:stCxn id="44" idx="2"/>
            <a:endCxn id="13324" idx="0"/>
          </p:cNvCxnSpPr>
          <p:nvPr/>
        </p:nvCxnSpPr>
        <p:spPr bwMode="blackWhite">
          <a:xfrm rot="16200000" flipH="1">
            <a:off x="5699009" y="3708472"/>
            <a:ext cx="445737" cy="2148076"/>
          </a:xfrm>
          <a:prstGeom prst="bentConnector3">
            <a:avLst>
              <a:gd name="adj1" fmla="val 50000"/>
            </a:avLst>
          </a:prstGeom>
          <a:noFill/>
          <a:ln w="12700">
            <a:solidFill>
              <a:schemeClr val="tx1"/>
            </a:solidFill>
            <a:miter lim="800000"/>
            <a:headEnd/>
            <a:tailEnd/>
          </a:ln>
          <a:extLst>
            <a:ext uri="{909E8E84-426E-40DD-AFC4-6F175D3DCCD1}">
              <a14:hiddenFill xmlns:a14="http://schemas.microsoft.com/office/drawing/2010/main">
                <a:noFill/>
              </a14:hiddenFill>
            </a:ext>
          </a:extLst>
        </p:spPr>
      </p:cxnSp>
      <p:cxnSp>
        <p:nvCxnSpPr>
          <p:cNvPr id="13335" name="AutoShape 23"/>
          <p:cNvCxnSpPr>
            <a:cxnSpLocks noChangeShapeType="1"/>
            <a:stCxn id="13339" idx="0"/>
            <a:endCxn id="13320" idx="2"/>
          </p:cNvCxnSpPr>
          <p:nvPr/>
        </p:nvCxnSpPr>
        <p:spPr bwMode="blackWhite">
          <a:xfrm rot="16200000" flipV="1">
            <a:off x="2885729" y="5388915"/>
            <a:ext cx="588437" cy="498473"/>
          </a:xfrm>
          <a:prstGeom prst="curvedConnector3">
            <a:avLst>
              <a:gd name="adj1" fmla="val 50000"/>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sp>
        <p:nvSpPr>
          <p:cNvPr id="13336" name="AutoShape 24"/>
          <p:cNvSpPr>
            <a:spLocks noChangeArrowheads="1"/>
          </p:cNvSpPr>
          <p:nvPr/>
        </p:nvSpPr>
        <p:spPr bwMode="blackWhite">
          <a:xfrm>
            <a:off x="914676" y="5919670"/>
            <a:ext cx="853887" cy="384393"/>
          </a:xfrm>
          <a:prstGeom prst="foldedCorner">
            <a:avLst>
              <a:gd name="adj" fmla="val 12500"/>
            </a:avLst>
          </a:prstGeom>
          <a:solidFill>
            <a:srgbClr val="FFFFCC"/>
          </a:solidFill>
          <a:ln w="12700">
            <a:solidFill>
              <a:schemeClr val="tx1"/>
            </a:solidFill>
            <a:round/>
            <a:headEnd/>
            <a:tailEnd/>
          </a:ln>
        </p:spPr>
        <p:txBody>
          <a:bodyPr wrap="none" anchor="ctr">
            <a:spAutoFit/>
          </a:bodyPr>
          <a:lstStyle/>
          <a:p>
            <a:pPr algn="ctr"/>
            <a:r>
              <a:rPr lang="en-US" sz="1600" dirty="0"/>
              <a:t>dev.gpr</a:t>
            </a:r>
          </a:p>
        </p:txBody>
      </p:sp>
      <p:cxnSp>
        <p:nvCxnSpPr>
          <p:cNvPr id="13337" name="AutoShape 25"/>
          <p:cNvCxnSpPr>
            <a:cxnSpLocks noChangeShapeType="1"/>
            <a:stCxn id="13336" idx="0"/>
            <a:endCxn id="13320" idx="2"/>
          </p:cNvCxnSpPr>
          <p:nvPr/>
        </p:nvCxnSpPr>
        <p:spPr bwMode="blackWhite">
          <a:xfrm rot="5400000" flipH="1" flipV="1">
            <a:off x="1848297" y="4837257"/>
            <a:ext cx="575737" cy="1589090"/>
          </a:xfrm>
          <a:prstGeom prst="curvedConnector3">
            <a:avLst>
              <a:gd name="adj1" fmla="val 50000"/>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sp>
        <p:nvSpPr>
          <p:cNvPr id="13339" name="AutoShape 27"/>
          <p:cNvSpPr>
            <a:spLocks noChangeArrowheads="1"/>
          </p:cNvSpPr>
          <p:nvPr/>
        </p:nvSpPr>
        <p:spPr bwMode="blackWhite">
          <a:xfrm>
            <a:off x="2341385" y="5932370"/>
            <a:ext cx="2175596" cy="384393"/>
          </a:xfrm>
          <a:prstGeom prst="foldedCorner">
            <a:avLst>
              <a:gd name="adj" fmla="val 12500"/>
            </a:avLst>
          </a:prstGeom>
          <a:solidFill>
            <a:srgbClr val="FFFFCC"/>
          </a:solidFill>
          <a:ln w="12700">
            <a:solidFill>
              <a:schemeClr val="tx1"/>
            </a:solidFill>
            <a:round/>
            <a:headEnd/>
            <a:tailEnd/>
          </a:ln>
        </p:spPr>
        <p:txBody>
          <a:bodyPr wrap="none" anchor="ctr">
            <a:spAutoFit/>
          </a:bodyPr>
          <a:lstStyle/>
          <a:p>
            <a:pPr algn="ctr"/>
            <a:r>
              <a:rPr lang="en-US" sz="1600"/>
              <a:t>display_velocities.adb</a:t>
            </a:r>
          </a:p>
        </p:txBody>
      </p:sp>
      <p:sp>
        <p:nvSpPr>
          <p:cNvPr id="44" name="Text Box 8"/>
          <p:cNvSpPr txBox="1">
            <a:spLocks noChangeArrowheads="1"/>
          </p:cNvSpPr>
          <p:nvPr/>
        </p:nvSpPr>
        <p:spPr bwMode="blackWhite">
          <a:xfrm>
            <a:off x="4139952" y="4221088"/>
            <a:ext cx="141577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600" noProof="1" smtClean="0"/>
              <a:t>development/</a:t>
            </a:r>
            <a:endParaRPr lang="en-US" sz="1600" noProof="1"/>
          </a:p>
        </p:txBody>
      </p:sp>
      <p:sp>
        <p:nvSpPr>
          <p:cNvPr id="45" name="Rectangle 26"/>
          <p:cNvSpPr>
            <a:spLocks noChangeArrowheads="1"/>
          </p:cNvSpPr>
          <p:nvPr/>
        </p:nvSpPr>
        <p:spPr bwMode="blackWhite">
          <a:xfrm>
            <a:off x="3241051" y="4488604"/>
            <a:ext cx="152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nchor="ctr">
            <a:spAutoFit/>
          </a:bodyPr>
          <a:lstStyle/>
          <a:p>
            <a:endParaRPr lang="en-US"/>
          </a:p>
        </p:txBody>
      </p:sp>
      <p:cxnSp>
        <p:nvCxnSpPr>
          <p:cNvPr id="50" name="AutoShape 19"/>
          <p:cNvCxnSpPr>
            <a:cxnSpLocks noChangeShapeType="1"/>
            <a:stCxn id="44" idx="2"/>
            <a:endCxn id="13320" idx="0"/>
          </p:cNvCxnSpPr>
          <p:nvPr/>
        </p:nvCxnSpPr>
        <p:spPr bwMode="blackWhite">
          <a:xfrm rot="5400000">
            <a:off x="3666407" y="3823946"/>
            <a:ext cx="445737" cy="1917129"/>
          </a:xfrm>
          <a:prstGeom prst="bentConnector3">
            <a:avLst>
              <a:gd name="adj1" fmla="val 50000"/>
            </a:avLst>
          </a:prstGeom>
          <a:noFill/>
          <a:ln w="12700">
            <a:solidFill>
              <a:schemeClr val="tx1"/>
            </a:solidFill>
            <a:miter lim="800000"/>
            <a:headEnd/>
            <a:tailEnd/>
          </a:ln>
          <a:extLst>
            <a:ext uri="{909E8E84-426E-40DD-AFC4-6F175D3DCCD1}">
              <a14:hiddenFill xmlns:a14="http://schemas.microsoft.com/office/drawing/2010/main">
                <a:noFill/>
              </a14:hiddenFill>
            </a:ext>
          </a:extLst>
        </p:spPr>
      </p:cxnSp>
      <p:sp>
        <p:nvSpPr>
          <p:cNvPr id="69" name="AutoShape 27"/>
          <p:cNvSpPr>
            <a:spLocks noChangeArrowheads="1"/>
          </p:cNvSpPr>
          <p:nvPr/>
        </p:nvSpPr>
        <p:spPr bwMode="blackWhite">
          <a:xfrm>
            <a:off x="6075671" y="5655927"/>
            <a:ext cx="2085827" cy="384393"/>
          </a:xfrm>
          <a:prstGeom prst="foldedCorner">
            <a:avLst>
              <a:gd name="adj" fmla="val 12500"/>
            </a:avLst>
          </a:prstGeom>
          <a:solidFill>
            <a:srgbClr val="FFFFCC"/>
          </a:solidFill>
          <a:ln w="12700">
            <a:solidFill>
              <a:schemeClr val="tx1"/>
            </a:solidFill>
            <a:round/>
            <a:headEnd/>
            <a:tailEnd/>
          </a:ln>
        </p:spPr>
        <p:txBody>
          <a:bodyPr wrap="none" anchor="ctr">
            <a:spAutoFit/>
          </a:bodyPr>
          <a:lstStyle/>
          <a:p>
            <a:pPr algn="ctr"/>
            <a:r>
              <a:rPr lang="en-US" sz="1600" dirty="0" err="1" smtClean="0"/>
              <a:t>known_satellites.adb</a:t>
            </a:r>
            <a:endParaRPr lang="en-US" sz="1600" dirty="0"/>
          </a:p>
        </p:txBody>
      </p:sp>
      <p:sp>
        <p:nvSpPr>
          <p:cNvPr id="70" name="AutoShape 27"/>
          <p:cNvSpPr>
            <a:spLocks noChangeArrowheads="1"/>
          </p:cNvSpPr>
          <p:nvPr/>
        </p:nvSpPr>
        <p:spPr bwMode="blackWhite">
          <a:xfrm>
            <a:off x="6173043" y="5722701"/>
            <a:ext cx="2074606" cy="384393"/>
          </a:xfrm>
          <a:prstGeom prst="foldedCorner">
            <a:avLst>
              <a:gd name="adj" fmla="val 12500"/>
            </a:avLst>
          </a:prstGeom>
          <a:solidFill>
            <a:srgbClr val="FFFFCC"/>
          </a:solidFill>
          <a:ln w="12700">
            <a:solidFill>
              <a:schemeClr val="tx1"/>
            </a:solidFill>
            <a:round/>
            <a:headEnd/>
            <a:tailEnd/>
          </a:ln>
        </p:spPr>
        <p:txBody>
          <a:bodyPr wrap="none" anchor="ctr">
            <a:spAutoFit/>
          </a:bodyPr>
          <a:lstStyle/>
          <a:p>
            <a:pPr algn="ctr"/>
            <a:r>
              <a:rPr lang="en-US" sz="1600" dirty="0" err="1" smtClean="0"/>
              <a:t>known_satellites.ads</a:t>
            </a:r>
            <a:endParaRPr lang="en-US" sz="1600" dirty="0"/>
          </a:p>
        </p:txBody>
      </p:sp>
      <p:cxnSp>
        <p:nvCxnSpPr>
          <p:cNvPr id="71" name="AutoShape 23"/>
          <p:cNvCxnSpPr>
            <a:cxnSpLocks noChangeShapeType="1"/>
            <a:stCxn id="69" idx="0"/>
            <a:endCxn id="13324" idx="2"/>
          </p:cNvCxnSpPr>
          <p:nvPr/>
        </p:nvCxnSpPr>
        <p:spPr bwMode="blackWhite">
          <a:xfrm rot="16200000" flipV="1">
            <a:off x="6901253" y="5438595"/>
            <a:ext cx="311994" cy="122670"/>
          </a:xfrm>
          <a:prstGeom prst="curvedConnector3">
            <a:avLst>
              <a:gd name="adj1" fmla="val 50000"/>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sp>
        <p:nvSpPr>
          <p:cNvPr id="21" name="TextBox 20"/>
          <p:cNvSpPr txBox="1"/>
          <p:nvPr/>
        </p:nvSpPr>
        <p:spPr>
          <a:xfrm>
            <a:off x="5983301" y="6107094"/>
            <a:ext cx="2276749" cy="584775"/>
          </a:xfrm>
          <a:prstGeom prst="rect">
            <a:avLst/>
          </a:prstGeom>
          <a:noFill/>
        </p:spPr>
        <p:txBody>
          <a:bodyPr wrap="square" rtlCol="0">
            <a:spAutoFit/>
          </a:bodyPr>
          <a:lstStyle/>
          <a:p>
            <a:pPr algn="ctr"/>
            <a:r>
              <a:rPr lang="en-US" sz="1600" i="0" kern="1200" dirty="0" smtClean="0">
                <a:solidFill>
                  <a:srgbClr val="FF0000"/>
                </a:solidFill>
                <a:latin typeface="Arial Black" panose="020B0A04020102020204" pitchFamily="34" charset="0"/>
              </a:rPr>
              <a:t>Copy files to dev/ when doing lab #9</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pPr eaLnBrk="1" hangingPunct="1"/>
            <a:r>
              <a:rPr lang="en-US" dirty="0" smtClean="0"/>
              <a:t>Subprograms Lab</a:t>
            </a:r>
          </a:p>
        </p:txBody>
      </p:sp>
      <p:sp>
        <p:nvSpPr>
          <p:cNvPr id="35843" name="Rectangle 3"/>
          <p:cNvSpPr>
            <a:spLocks noGrp="1" noChangeArrowheads="1"/>
          </p:cNvSpPr>
          <p:nvPr>
            <p:ph sz="half" idx="10"/>
          </p:nvPr>
        </p:nvSpPr>
        <p:spPr/>
        <p:txBody>
          <a:bodyPr/>
          <a:lstStyle/>
          <a:p>
            <a:pPr eaLnBrk="1" hangingPunct="1"/>
            <a:r>
              <a:rPr lang="en-US" dirty="0" smtClean="0"/>
              <a:t>Move the velocity computation into a function</a:t>
            </a:r>
          </a:p>
          <a:p>
            <a:pPr lvl="1" eaLnBrk="1" hangingPunct="1">
              <a:spcAft>
                <a:spcPct val="0"/>
              </a:spcAft>
            </a:pPr>
            <a:r>
              <a:rPr lang="en-US" dirty="0" smtClean="0"/>
              <a:t>Accept a value of record type Satellite as input</a:t>
            </a:r>
          </a:p>
          <a:p>
            <a:pPr lvl="1" eaLnBrk="1" hangingPunct="1">
              <a:spcAft>
                <a:spcPct val="0"/>
              </a:spcAft>
            </a:pPr>
            <a:r>
              <a:rPr lang="en-US" dirty="0" smtClean="0"/>
              <a:t>Return a value representing the computed velocity </a:t>
            </a:r>
          </a:p>
          <a:p>
            <a:pPr eaLnBrk="1" hangingPunct="1"/>
            <a:r>
              <a:rPr lang="en-US" dirty="0" smtClean="0"/>
              <a:t>Declare the function inside the main procedure</a:t>
            </a:r>
          </a:p>
        </p:txBody>
      </p:sp>
      <p:sp>
        <p:nvSpPr>
          <p:cNvPr id="35844" name="Rectangle 4"/>
          <p:cNvSpPr>
            <a:spLocks noChangeArrowheads="1"/>
          </p:cNvSpPr>
          <p:nvPr/>
        </p:nvSpPr>
        <p:spPr bwMode="auto">
          <a:xfrm>
            <a:off x="1439652" y="3573016"/>
            <a:ext cx="6776215" cy="2750497"/>
          </a:xfrm>
          <a:prstGeom prst="rect">
            <a:avLst/>
          </a:prstGeom>
          <a:noFill/>
          <a:ln w="12700">
            <a:noFill/>
            <a:miter lim="800000"/>
            <a:headEnd/>
            <a:tailEnd/>
          </a:ln>
          <a:effectLst/>
        </p:spPr>
        <p:txBody>
          <a:bodyPr wrap="none" lIns="90488" tIns="44450" rIns="90488" bIns="44450">
            <a:spAutoFit/>
          </a:bodyPr>
          <a:lstStyle/>
          <a:p>
            <a:pPr eaLnBrk="0" hangingPunct="0">
              <a:lnSpc>
                <a:spcPct val="110000"/>
              </a:lnSpc>
              <a:tabLst>
                <a:tab pos="230188" algn="l"/>
                <a:tab pos="461963" algn="l"/>
              </a:tabLst>
            </a:pPr>
            <a:r>
              <a:rPr lang="en-US" sz="1400" b="1" dirty="0">
                <a:latin typeface="Consolas" panose="020B0609020204030204" pitchFamily="49" charset="0"/>
                <a:cs typeface="Consolas" panose="020B0609020204030204" pitchFamily="49" charset="0"/>
              </a:rPr>
              <a:t>procedure </a:t>
            </a:r>
            <a:r>
              <a:rPr lang="en-US" sz="1400" dirty="0">
                <a:latin typeface="Consolas" panose="020B0609020204030204" pitchFamily="49" charset="0"/>
                <a:cs typeface="Consolas" panose="020B0609020204030204" pitchFamily="49" charset="0"/>
              </a:rPr>
              <a:t>Bar </a:t>
            </a:r>
            <a:r>
              <a:rPr lang="en-US" sz="1400" b="1" dirty="0">
                <a:latin typeface="Consolas" panose="020B0609020204030204" pitchFamily="49" charset="0"/>
                <a:cs typeface="Consolas" panose="020B0609020204030204" pitchFamily="49" charset="0"/>
              </a:rPr>
              <a:t>is</a:t>
            </a:r>
          </a:p>
          <a:p>
            <a:pPr eaLnBrk="0" hangingPunct="0">
              <a:lnSpc>
                <a:spcPct val="110000"/>
              </a:lnSpc>
              <a:tabLst>
                <a:tab pos="230188" algn="l"/>
                <a:tab pos="461963" algn="l"/>
              </a:tabLst>
            </a:pPr>
            <a:endParaRPr lang="en-US" sz="1400" dirty="0">
              <a:latin typeface="Consolas" panose="020B0609020204030204" pitchFamily="49" charset="0"/>
              <a:cs typeface="Consolas" panose="020B0609020204030204" pitchFamily="49" charset="0"/>
            </a:endParaRPr>
          </a:p>
          <a:p>
            <a:pPr eaLnBrk="0" hangingPunct="0">
              <a:lnSpc>
                <a:spcPct val="110000"/>
              </a:lnSpc>
              <a:tabLst>
                <a:tab pos="230188" algn="l"/>
                <a:tab pos="461963" algn="l"/>
              </a:tabLst>
            </a:pPr>
            <a:r>
              <a:rPr lang="en-US" sz="1400" dirty="0">
                <a:latin typeface="Consolas" panose="020B0609020204030204" pitchFamily="49" charset="0"/>
                <a:cs typeface="Consolas" panose="020B0609020204030204" pitchFamily="49" charset="0"/>
              </a:rPr>
              <a:t>	... local declarations for</a:t>
            </a:r>
            <a:r>
              <a:rPr lang="en-US" sz="1400" b="1" dirty="0">
                <a:latin typeface="Consolas" panose="020B0609020204030204" pitchFamily="49" charset="0"/>
                <a:cs typeface="Consolas" panose="020B0609020204030204" pitchFamily="49" charset="0"/>
              </a:rPr>
              <a:t> </a:t>
            </a:r>
            <a:r>
              <a:rPr lang="en-US" sz="1400" dirty="0">
                <a:latin typeface="Consolas" panose="020B0609020204030204" pitchFamily="49" charset="0"/>
                <a:cs typeface="Consolas" panose="020B0609020204030204" pitchFamily="49" charset="0"/>
              </a:rPr>
              <a:t>types, </a:t>
            </a:r>
            <a:r>
              <a:rPr lang="en-US" sz="1400" i="1" dirty="0">
                <a:latin typeface="Consolas" panose="020B0609020204030204" pitchFamily="49" charset="0"/>
                <a:cs typeface="Consolas" panose="020B0609020204030204" pitchFamily="49" charset="0"/>
              </a:rPr>
              <a:t>subprograms</a:t>
            </a:r>
            <a:r>
              <a:rPr lang="en-US" sz="1400" dirty="0">
                <a:latin typeface="Consolas" panose="020B0609020204030204" pitchFamily="49" charset="0"/>
                <a:cs typeface="Consolas" panose="020B0609020204030204" pitchFamily="49" charset="0"/>
              </a:rPr>
              <a:t>, variables, etc...</a:t>
            </a:r>
          </a:p>
          <a:p>
            <a:pPr eaLnBrk="0" hangingPunct="0">
              <a:lnSpc>
                <a:spcPct val="75000"/>
              </a:lnSpc>
              <a:tabLst>
                <a:tab pos="230188" algn="l"/>
                <a:tab pos="461963" algn="l"/>
              </a:tabLst>
            </a:pPr>
            <a:endParaRPr lang="en-US" sz="1400" dirty="0">
              <a:latin typeface="Consolas" panose="020B0609020204030204" pitchFamily="49" charset="0"/>
              <a:cs typeface="Consolas" panose="020B0609020204030204" pitchFamily="49" charset="0"/>
            </a:endParaRPr>
          </a:p>
          <a:p>
            <a:pPr eaLnBrk="0" hangingPunct="0">
              <a:lnSpc>
                <a:spcPct val="110000"/>
              </a:lnSpc>
              <a:tabLst>
                <a:tab pos="230188" algn="l"/>
                <a:tab pos="461963" algn="l"/>
              </a:tabLst>
            </a:pPr>
            <a:r>
              <a:rPr lang="en-US" sz="1400" dirty="0">
                <a:latin typeface="Consolas" panose="020B0609020204030204" pitchFamily="49" charset="0"/>
                <a:cs typeface="Consolas" panose="020B0609020204030204" pitchFamily="49" charset="0"/>
              </a:rPr>
              <a:t>	</a:t>
            </a:r>
            <a:r>
              <a:rPr lang="en-US" sz="1400" b="1" dirty="0">
                <a:latin typeface="Consolas" panose="020B0609020204030204" pitchFamily="49" charset="0"/>
                <a:cs typeface="Consolas" panose="020B0609020204030204" pitchFamily="49" charset="0"/>
              </a:rPr>
              <a:t>function </a:t>
            </a:r>
            <a:r>
              <a:rPr lang="en-US" sz="1400" dirty="0" smtClean="0">
                <a:latin typeface="Consolas" panose="020B0609020204030204" pitchFamily="49" charset="0"/>
                <a:cs typeface="Consolas" panose="020B0609020204030204" pitchFamily="49" charset="0"/>
              </a:rPr>
              <a:t>Foo ( </a:t>
            </a:r>
            <a:r>
              <a:rPr lang="en-US" sz="1400" dirty="0">
                <a:latin typeface="Consolas" panose="020B0609020204030204" pitchFamily="49" charset="0"/>
                <a:cs typeface="Consolas" panose="020B0609020204030204" pitchFamily="49" charset="0"/>
              </a:rPr>
              <a:t>… ) </a:t>
            </a:r>
            <a:r>
              <a:rPr lang="en-US" sz="1400" b="1" dirty="0">
                <a:latin typeface="Consolas" panose="020B0609020204030204" pitchFamily="49" charset="0"/>
                <a:cs typeface="Consolas" panose="020B0609020204030204" pitchFamily="49" charset="0"/>
              </a:rPr>
              <a:t>return </a:t>
            </a:r>
            <a:r>
              <a:rPr lang="en-US" sz="1400" dirty="0">
                <a:latin typeface="Consolas" panose="020B0609020204030204" pitchFamily="49" charset="0"/>
                <a:cs typeface="Consolas" panose="020B0609020204030204" pitchFamily="49" charset="0"/>
              </a:rPr>
              <a:t>Float </a:t>
            </a:r>
            <a:r>
              <a:rPr lang="en-US" sz="1400" b="1" dirty="0">
                <a:latin typeface="Consolas" panose="020B0609020204030204" pitchFamily="49" charset="0"/>
                <a:cs typeface="Consolas" panose="020B0609020204030204" pitchFamily="49" charset="0"/>
              </a:rPr>
              <a:t>is</a:t>
            </a:r>
          </a:p>
          <a:p>
            <a:pPr eaLnBrk="0" hangingPunct="0">
              <a:lnSpc>
                <a:spcPct val="110000"/>
              </a:lnSpc>
              <a:tabLst>
                <a:tab pos="230188" algn="l"/>
                <a:tab pos="461963" algn="l"/>
              </a:tabLst>
            </a:pPr>
            <a:r>
              <a:rPr lang="en-US" sz="1400" b="1" dirty="0">
                <a:latin typeface="Consolas" panose="020B0609020204030204" pitchFamily="49" charset="0"/>
                <a:cs typeface="Consolas" panose="020B0609020204030204" pitchFamily="49" charset="0"/>
              </a:rPr>
              <a:t>	begin</a:t>
            </a:r>
            <a:endParaRPr lang="en-US" sz="1400" dirty="0">
              <a:latin typeface="Consolas" panose="020B0609020204030204" pitchFamily="49" charset="0"/>
              <a:cs typeface="Consolas" panose="020B0609020204030204" pitchFamily="49" charset="0"/>
            </a:endParaRPr>
          </a:p>
          <a:p>
            <a:pPr eaLnBrk="0" hangingPunct="0">
              <a:lnSpc>
                <a:spcPct val="110000"/>
              </a:lnSpc>
              <a:tabLst>
                <a:tab pos="230188" algn="l"/>
                <a:tab pos="461963" algn="l"/>
              </a:tabLst>
            </a:pPr>
            <a:r>
              <a:rPr lang="en-US" sz="1400" dirty="0">
                <a:latin typeface="Consolas" panose="020B0609020204030204" pitchFamily="49" charset="0"/>
                <a:cs typeface="Consolas" panose="020B0609020204030204" pitchFamily="49" charset="0"/>
              </a:rPr>
              <a:t>		…</a:t>
            </a:r>
          </a:p>
          <a:p>
            <a:pPr eaLnBrk="0" hangingPunct="0">
              <a:lnSpc>
                <a:spcPct val="110000"/>
              </a:lnSpc>
              <a:tabLst>
                <a:tab pos="230188" algn="l"/>
                <a:tab pos="461963" algn="l"/>
              </a:tabLst>
            </a:pPr>
            <a:r>
              <a:rPr lang="en-US" sz="1400" dirty="0">
                <a:latin typeface="Consolas" panose="020B0609020204030204" pitchFamily="49" charset="0"/>
                <a:cs typeface="Consolas" panose="020B0609020204030204" pitchFamily="49" charset="0"/>
              </a:rPr>
              <a:t>	</a:t>
            </a:r>
            <a:r>
              <a:rPr lang="en-US" sz="1400" b="1" dirty="0">
                <a:latin typeface="Consolas" panose="020B0609020204030204" pitchFamily="49" charset="0"/>
                <a:cs typeface="Consolas" panose="020B0609020204030204" pitchFamily="49" charset="0"/>
              </a:rPr>
              <a:t>end </a:t>
            </a:r>
            <a:r>
              <a:rPr lang="en-US" sz="1400" dirty="0">
                <a:latin typeface="Consolas" panose="020B0609020204030204" pitchFamily="49" charset="0"/>
                <a:cs typeface="Consolas" panose="020B0609020204030204" pitchFamily="49" charset="0"/>
              </a:rPr>
              <a:t>Foo;</a:t>
            </a:r>
          </a:p>
          <a:p>
            <a:pPr eaLnBrk="0" hangingPunct="0">
              <a:lnSpc>
                <a:spcPct val="60000"/>
              </a:lnSpc>
              <a:tabLst>
                <a:tab pos="230188" algn="l"/>
                <a:tab pos="461963" algn="l"/>
              </a:tabLst>
            </a:pPr>
            <a:endParaRPr lang="en-US" sz="1400" dirty="0">
              <a:latin typeface="Consolas" panose="020B0609020204030204" pitchFamily="49" charset="0"/>
              <a:cs typeface="Consolas" panose="020B0609020204030204" pitchFamily="49" charset="0"/>
            </a:endParaRPr>
          </a:p>
          <a:p>
            <a:pPr eaLnBrk="0" hangingPunct="0">
              <a:lnSpc>
                <a:spcPct val="110000"/>
              </a:lnSpc>
              <a:tabLst>
                <a:tab pos="230188" algn="l"/>
                <a:tab pos="461963" algn="l"/>
              </a:tabLst>
            </a:pPr>
            <a:r>
              <a:rPr lang="en-US" sz="1400" b="1" dirty="0">
                <a:latin typeface="Consolas" panose="020B0609020204030204" pitchFamily="49" charset="0"/>
                <a:cs typeface="Consolas" panose="020B0609020204030204" pitchFamily="49" charset="0"/>
              </a:rPr>
              <a:t>begin</a:t>
            </a:r>
            <a:endParaRPr lang="en-US" sz="1400" dirty="0">
              <a:latin typeface="Consolas" panose="020B0609020204030204" pitchFamily="49" charset="0"/>
              <a:cs typeface="Consolas" panose="020B0609020204030204" pitchFamily="49" charset="0"/>
            </a:endParaRPr>
          </a:p>
          <a:p>
            <a:pPr eaLnBrk="0" hangingPunct="0">
              <a:lnSpc>
                <a:spcPct val="110000"/>
              </a:lnSpc>
              <a:tabLst>
                <a:tab pos="230188" algn="l"/>
                <a:tab pos="461963" algn="l"/>
              </a:tabLst>
            </a:pPr>
            <a:r>
              <a:rPr lang="en-US" sz="1400" dirty="0">
                <a:latin typeface="Consolas" panose="020B0609020204030204" pitchFamily="49" charset="0"/>
                <a:cs typeface="Consolas" panose="020B0609020204030204" pitchFamily="49" charset="0"/>
              </a:rPr>
              <a:t>	... sequence of</a:t>
            </a:r>
            <a:r>
              <a:rPr lang="en-US" sz="1400" b="1" dirty="0">
                <a:latin typeface="Consolas" panose="020B0609020204030204" pitchFamily="49" charset="0"/>
                <a:cs typeface="Consolas" panose="020B0609020204030204" pitchFamily="49" charset="0"/>
              </a:rPr>
              <a:t> </a:t>
            </a:r>
            <a:r>
              <a:rPr lang="en-US" sz="1400" dirty="0">
                <a:latin typeface="Consolas" panose="020B0609020204030204" pitchFamily="49" charset="0"/>
                <a:cs typeface="Consolas" panose="020B0609020204030204" pitchFamily="49" charset="0"/>
              </a:rPr>
              <a:t>statements ...</a:t>
            </a:r>
          </a:p>
          <a:p>
            <a:pPr eaLnBrk="0" hangingPunct="0">
              <a:lnSpc>
                <a:spcPct val="110000"/>
              </a:lnSpc>
              <a:tabLst>
                <a:tab pos="230188" algn="l"/>
                <a:tab pos="461963" algn="l"/>
              </a:tabLst>
            </a:pPr>
            <a:r>
              <a:rPr lang="en-US" sz="1400" b="1" dirty="0">
                <a:latin typeface="Consolas" panose="020B0609020204030204" pitchFamily="49" charset="0"/>
                <a:cs typeface="Consolas" panose="020B0609020204030204" pitchFamily="49" charset="0"/>
              </a:rPr>
              <a:t>end </a:t>
            </a:r>
            <a:r>
              <a:rPr lang="en-US" sz="1400" dirty="0">
                <a:latin typeface="Consolas" panose="020B0609020204030204" pitchFamily="49" charset="0"/>
                <a:cs typeface="Consolas" panose="020B0609020204030204" pitchFamily="49" charset="0"/>
              </a:rPr>
              <a:t>Bar ;</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pPr eaLnBrk="1" hangingPunct="1"/>
            <a:r>
              <a:rPr lang="en-US" smtClean="0"/>
              <a:t>Advanced Subprograms Lab</a:t>
            </a:r>
          </a:p>
        </p:txBody>
      </p:sp>
      <p:sp>
        <p:nvSpPr>
          <p:cNvPr id="38915" name="Rectangle 3"/>
          <p:cNvSpPr>
            <a:spLocks noGrp="1" noChangeArrowheads="1"/>
          </p:cNvSpPr>
          <p:nvPr>
            <p:ph sz="half" idx="10"/>
          </p:nvPr>
        </p:nvSpPr>
        <p:spPr/>
        <p:txBody>
          <a:bodyPr/>
          <a:lstStyle/>
          <a:p>
            <a:pPr eaLnBrk="1" hangingPunct="1"/>
            <a:r>
              <a:rPr lang="en-US" dirty="0" smtClean="0"/>
              <a:t>Declare a nested procedure to get the data</a:t>
            </a:r>
          </a:p>
          <a:p>
            <a:pPr lvl="1" eaLnBrk="1" hangingPunct="1">
              <a:spcAft>
                <a:spcPct val="0"/>
              </a:spcAft>
            </a:pPr>
            <a:r>
              <a:rPr lang="en-US" dirty="0" smtClean="0"/>
              <a:t>Interacts with user</a:t>
            </a:r>
          </a:p>
          <a:p>
            <a:pPr eaLnBrk="1" hangingPunct="1"/>
            <a:r>
              <a:rPr lang="en-US" dirty="0" smtClean="0"/>
              <a:t>Accepts parameters for the value and a prompt</a:t>
            </a:r>
          </a:p>
          <a:p>
            <a:pPr lvl="1" eaLnBrk="1" hangingPunct="1">
              <a:spcAft>
                <a:spcPct val="0"/>
              </a:spcAft>
            </a:pPr>
            <a:endParaRPr lang="en-US" dirty="0" smtClean="0"/>
          </a:p>
          <a:p>
            <a:pPr lvl="1" eaLnBrk="1" hangingPunct="1">
              <a:spcAft>
                <a:spcPct val="0"/>
              </a:spcAft>
            </a:pPr>
            <a:endParaRPr lang="en-US" dirty="0" smtClean="0"/>
          </a:p>
          <a:p>
            <a:pPr eaLnBrk="1" hangingPunct="1"/>
            <a:r>
              <a:rPr lang="en-US" dirty="0" smtClean="0"/>
              <a:t>Get one value per invocation</a:t>
            </a:r>
          </a:p>
          <a:p>
            <a:pPr lvl="1" eaLnBrk="1" hangingPunct="1">
              <a:spcAft>
                <a:spcPct val="0"/>
              </a:spcAft>
            </a:pPr>
            <a:r>
              <a:rPr lang="en-US" dirty="0" smtClean="0"/>
              <a:t>Simply returns a value of the floating point type</a:t>
            </a:r>
          </a:p>
          <a:p>
            <a:pPr lvl="1" eaLnBrk="1" hangingPunct="1">
              <a:spcAft>
                <a:spcPct val="0"/>
              </a:spcAft>
            </a:pPr>
            <a:r>
              <a:rPr lang="en-US" dirty="0" smtClean="0"/>
              <a:t>Not specialized to getting orbits or time etc.</a:t>
            </a:r>
          </a:p>
          <a:p>
            <a:pPr lvl="2" eaLnBrk="1" hangingPunct="1">
              <a:spcAft>
                <a:spcPct val="0"/>
              </a:spcAft>
            </a:pPr>
            <a:r>
              <a:rPr lang="en-US" dirty="0" smtClean="0"/>
              <a:t>Hence the prompt</a:t>
            </a:r>
          </a:p>
          <a:p>
            <a:pPr eaLnBrk="1" hangingPunct="1"/>
            <a:r>
              <a:rPr lang="en-US" dirty="0" smtClean="0"/>
              <a:t>Sets output to zero if no user input entered</a:t>
            </a:r>
          </a:p>
          <a:p>
            <a:pPr eaLnBrk="1" hangingPunct="1"/>
            <a:r>
              <a:rPr lang="en-US" dirty="0" smtClean="0"/>
              <a:t>Don’t bother to handle user input exceptions</a:t>
            </a:r>
          </a:p>
        </p:txBody>
      </p:sp>
      <p:sp>
        <p:nvSpPr>
          <p:cNvPr id="30724" name="Text Box 5"/>
          <p:cNvSpPr txBox="1">
            <a:spLocks noChangeArrowheads="1"/>
          </p:cNvSpPr>
          <p:nvPr/>
        </p:nvSpPr>
        <p:spPr bwMode="blackWhite">
          <a:xfrm>
            <a:off x="1547813" y="2781300"/>
            <a:ext cx="4960012" cy="338554"/>
          </a:xfrm>
          <a:prstGeom prst="rect">
            <a:avLst/>
          </a:prstGeom>
          <a:solidFill>
            <a:srgbClr val="FFFFCC"/>
          </a:solidFill>
          <a:ln>
            <a:solidFill>
              <a:schemeClr val="bg1">
                <a:lumMod val="65000"/>
              </a:schemeClr>
            </a:solidFill>
          </a:ln>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600" b="1" noProof="1" smtClean="0"/>
              <a:t>procedure </a:t>
            </a:r>
            <a:r>
              <a:rPr lang="en-US" sz="1600" noProof="1" smtClean="0"/>
              <a:t>Get (Obj : </a:t>
            </a:r>
            <a:r>
              <a:rPr lang="en-US" sz="1600" b="1" noProof="1" smtClean="0"/>
              <a:t>out </a:t>
            </a:r>
            <a:r>
              <a:rPr lang="en-US" sz="1600" noProof="1" smtClean="0"/>
              <a:t>Real;  Prompt : </a:t>
            </a:r>
            <a:r>
              <a:rPr lang="en-US" sz="1600" b="1" noProof="1" smtClean="0"/>
              <a:t>in </a:t>
            </a:r>
            <a:r>
              <a:rPr lang="en-US" sz="1600" noProof="1" smtClean="0"/>
              <a:t>String)</a:t>
            </a:r>
            <a:endParaRPr lang="en-US" sz="1600"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81000" y="2667000"/>
            <a:ext cx="8382000" cy="1717393"/>
          </a:xfrm>
        </p:spPr>
        <p:txBody>
          <a:bodyPr/>
          <a:lstStyle/>
          <a:p>
            <a:r>
              <a:rPr lang="en-US" dirty="0" smtClean="0"/>
              <a:t>#5 Subprograms</a:t>
            </a:r>
          </a:p>
          <a:p>
            <a:r>
              <a:rPr lang="en-US" dirty="0" smtClean="0"/>
              <a:t>Solution(s)</a:t>
            </a:r>
            <a:endParaRPr lang="en-US" dirty="0"/>
          </a:p>
        </p:txBody>
      </p:sp>
    </p:spTree>
    <p:extLst>
      <p:ext uri="{BB962C8B-B14F-4D97-AF65-F5344CB8AC3E}">
        <p14:creationId xmlns:p14="http://schemas.microsoft.com/office/powerpoint/2010/main" val="7924977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6" name="Text Box 2"/>
          <p:cNvSpPr txBox="1">
            <a:spLocks noChangeArrowheads="1"/>
          </p:cNvSpPr>
          <p:nvPr/>
        </p:nvSpPr>
        <p:spPr bwMode="blackWhite">
          <a:xfrm>
            <a:off x="1676400" y="220861"/>
            <a:ext cx="6346609" cy="6517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z="1400" b="1" noProof="1">
                <a:latin typeface="Consolas" panose="020B0609020204030204" pitchFamily="49" charset="0"/>
              </a:rPr>
              <a:t>with </a:t>
            </a:r>
            <a:r>
              <a:rPr lang="en-US" sz="1400" noProof="1">
                <a:latin typeface="Consolas" panose="020B0609020204030204" pitchFamily="49" charset="0"/>
              </a:rPr>
              <a:t>Ada.Text_IO;   </a:t>
            </a:r>
            <a:r>
              <a:rPr lang="en-US" sz="1400" b="1" noProof="1">
                <a:latin typeface="Consolas" panose="020B0609020204030204" pitchFamily="49" charset="0"/>
              </a:rPr>
              <a:t>use </a:t>
            </a:r>
            <a:r>
              <a:rPr lang="en-US" sz="1400" noProof="1">
                <a:latin typeface="Consolas" panose="020B0609020204030204" pitchFamily="49" charset="0"/>
              </a:rPr>
              <a:t>Ada.Text_IO;</a:t>
            </a:r>
          </a:p>
          <a:p>
            <a:r>
              <a:rPr lang="en-US" sz="1400" b="1" noProof="1">
                <a:latin typeface="Consolas" panose="020B0609020204030204" pitchFamily="49" charset="0"/>
              </a:rPr>
              <a:t>with </a:t>
            </a:r>
            <a:r>
              <a:rPr lang="en-US" sz="1400" noProof="1">
                <a:latin typeface="Consolas" panose="020B0609020204030204" pitchFamily="49" charset="0"/>
              </a:rPr>
              <a:t>Ada.Numerics;  </a:t>
            </a:r>
            <a:r>
              <a:rPr lang="en-US" sz="1400" b="1" noProof="1">
                <a:latin typeface="Consolas" panose="020B0609020204030204" pitchFamily="49" charset="0"/>
              </a:rPr>
              <a:t>use </a:t>
            </a:r>
            <a:r>
              <a:rPr lang="en-US" sz="1400" noProof="1">
                <a:latin typeface="Consolas" panose="020B0609020204030204" pitchFamily="49" charset="0"/>
              </a:rPr>
              <a:t>Ada.Numerics;</a:t>
            </a:r>
          </a:p>
          <a:p>
            <a:pPr>
              <a:lnSpc>
                <a:spcPct val="50000"/>
              </a:lnSpc>
            </a:pPr>
            <a:endParaRPr lang="en-US" sz="1400" noProof="1">
              <a:latin typeface="Consolas" panose="020B0609020204030204" pitchFamily="49" charset="0"/>
            </a:endParaRPr>
          </a:p>
          <a:p>
            <a:r>
              <a:rPr lang="en-US" sz="1400" b="1" noProof="1">
                <a:latin typeface="Consolas" panose="020B0609020204030204" pitchFamily="49" charset="0"/>
              </a:rPr>
              <a:t>procedure </a:t>
            </a:r>
            <a:r>
              <a:rPr lang="en-US" sz="1400" noProof="1">
                <a:latin typeface="Consolas" panose="020B0609020204030204" pitchFamily="49" charset="0"/>
              </a:rPr>
              <a:t>Display_Velocities </a:t>
            </a:r>
            <a:r>
              <a:rPr lang="en-US" sz="1400" b="1" noProof="1">
                <a:latin typeface="Consolas" panose="020B0609020204030204" pitchFamily="49" charset="0"/>
              </a:rPr>
              <a:t>is</a:t>
            </a:r>
            <a:endParaRPr lang="en-US" sz="1400" noProof="1">
              <a:latin typeface="Consolas" panose="020B0609020204030204" pitchFamily="49" charset="0"/>
            </a:endParaRPr>
          </a:p>
          <a:p>
            <a:pPr>
              <a:lnSpc>
                <a:spcPct val="75000"/>
              </a:lnSpc>
            </a:pPr>
            <a:endParaRPr lang="en-US" sz="1400" noProof="1">
              <a:latin typeface="Consolas" panose="020B0609020204030204" pitchFamily="49" charset="0"/>
            </a:endParaRPr>
          </a:p>
          <a:p>
            <a:r>
              <a:rPr lang="en-US" sz="1400" noProof="1">
                <a:latin typeface="Consolas" panose="020B0609020204030204" pitchFamily="49" charset="0"/>
              </a:rPr>
              <a:t>  </a:t>
            </a:r>
            <a:r>
              <a:rPr lang="en-US" sz="1400" noProof="1" smtClean="0">
                <a:latin typeface="Consolas" panose="020B0609020204030204" pitchFamily="49" charset="0"/>
              </a:rPr>
              <a:t> Feet_Per_Mile    </a:t>
            </a:r>
            <a:r>
              <a:rPr lang="en-US" sz="1400" noProof="1">
                <a:latin typeface="Consolas" panose="020B0609020204030204" pitchFamily="49" charset="0"/>
              </a:rPr>
              <a:t>: </a:t>
            </a:r>
            <a:r>
              <a:rPr lang="en-US" sz="1400" b="1" noProof="1">
                <a:latin typeface="Consolas" panose="020B0609020204030204" pitchFamily="49" charset="0"/>
              </a:rPr>
              <a:t>constant </a:t>
            </a:r>
            <a:r>
              <a:rPr lang="en-US" sz="1400" noProof="1">
                <a:latin typeface="Consolas" panose="020B0609020204030204" pitchFamily="49" charset="0"/>
              </a:rPr>
              <a:t>:= 5_280.0;</a:t>
            </a:r>
          </a:p>
          <a:p>
            <a:pPr>
              <a:spcBef>
                <a:spcPts val="200"/>
              </a:spcBef>
            </a:pPr>
            <a:r>
              <a:rPr lang="en-US" sz="1400" noProof="1">
                <a:latin typeface="Consolas" panose="020B0609020204030204" pitchFamily="49" charset="0"/>
              </a:rPr>
              <a:t>  </a:t>
            </a:r>
            <a:r>
              <a:rPr lang="en-US" sz="1400" noProof="1" smtClean="0">
                <a:latin typeface="Consolas" panose="020B0609020204030204" pitchFamily="49" charset="0"/>
              </a:rPr>
              <a:t> Miles_Per_KM     </a:t>
            </a:r>
            <a:r>
              <a:rPr lang="en-US" sz="1400" noProof="1">
                <a:latin typeface="Consolas" panose="020B0609020204030204" pitchFamily="49" charset="0"/>
              </a:rPr>
              <a:t>: </a:t>
            </a:r>
            <a:r>
              <a:rPr lang="en-US" sz="1400" b="1" noProof="1">
                <a:latin typeface="Consolas" panose="020B0609020204030204" pitchFamily="49" charset="0"/>
              </a:rPr>
              <a:t>constant </a:t>
            </a:r>
            <a:r>
              <a:rPr lang="en-US" sz="1400" noProof="1">
                <a:latin typeface="Consolas" panose="020B0609020204030204" pitchFamily="49" charset="0"/>
              </a:rPr>
              <a:t>:= 0.62137;</a:t>
            </a:r>
          </a:p>
          <a:p>
            <a:pPr>
              <a:spcBef>
                <a:spcPts val="200"/>
              </a:spcBef>
            </a:pPr>
            <a:r>
              <a:rPr lang="en-US" sz="1400" noProof="1">
                <a:latin typeface="Consolas" panose="020B0609020204030204" pitchFamily="49" charset="0"/>
              </a:rPr>
              <a:t>  </a:t>
            </a:r>
            <a:r>
              <a:rPr lang="en-US" sz="1400" noProof="1" smtClean="0">
                <a:latin typeface="Consolas" panose="020B0609020204030204" pitchFamily="49" charset="0"/>
              </a:rPr>
              <a:t> Minutes_Per_Hour </a:t>
            </a:r>
            <a:r>
              <a:rPr lang="en-US" sz="1400" noProof="1">
                <a:latin typeface="Consolas" panose="020B0609020204030204" pitchFamily="49" charset="0"/>
              </a:rPr>
              <a:t>: </a:t>
            </a:r>
            <a:r>
              <a:rPr lang="en-US" sz="1400" b="1" noProof="1">
                <a:latin typeface="Consolas" panose="020B0609020204030204" pitchFamily="49" charset="0"/>
              </a:rPr>
              <a:t>constant </a:t>
            </a:r>
            <a:r>
              <a:rPr lang="en-US" sz="1400" noProof="1">
                <a:latin typeface="Consolas" panose="020B0609020204030204" pitchFamily="49" charset="0"/>
              </a:rPr>
              <a:t>:= 60.0;</a:t>
            </a:r>
          </a:p>
          <a:p>
            <a:pPr>
              <a:lnSpc>
                <a:spcPct val="75000"/>
              </a:lnSpc>
            </a:pPr>
            <a:endParaRPr lang="en-US" sz="1400" noProof="1">
              <a:latin typeface="Consolas" panose="020B0609020204030204" pitchFamily="49" charset="0"/>
            </a:endParaRPr>
          </a:p>
          <a:p>
            <a:r>
              <a:rPr lang="en-US" sz="1400" noProof="1">
                <a:latin typeface="Consolas" panose="020B0609020204030204" pitchFamily="49" charset="0"/>
              </a:rPr>
              <a:t>  </a:t>
            </a:r>
            <a:r>
              <a:rPr lang="en-US" sz="1400" noProof="1" smtClean="0">
                <a:latin typeface="Consolas" panose="020B0609020204030204" pitchFamily="49" charset="0"/>
              </a:rPr>
              <a:t> </a:t>
            </a:r>
            <a:r>
              <a:rPr lang="en-US" sz="1400" b="1" noProof="1" smtClean="0">
                <a:latin typeface="Consolas" panose="020B0609020204030204" pitchFamily="49" charset="0"/>
              </a:rPr>
              <a:t>type </a:t>
            </a:r>
            <a:r>
              <a:rPr lang="en-US" sz="1400" noProof="1">
                <a:latin typeface="Consolas" panose="020B0609020204030204" pitchFamily="49" charset="0"/>
              </a:rPr>
              <a:t>Real </a:t>
            </a:r>
            <a:r>
              <a:rPr lang="en-US" sz="1400" b="1" noProof="1">
                <a:latin typeface="Consolas" panose="020B0609020204030204" pitchFamily="49" charset="0"/>
              </a:rPr>
              <a:t>is digits </a:t>
            </a:r>
            <a:r>
              <a:rPr lang="en-US" sz="1400" noProof="1" smtClean="0">
                <a:latin typeface="Consolas" panose="020B0609020204030204" pitchFamily="49" charset="0"/>
              </a:rPr>
              <a:t>13;</a:t>
            </a:r>
            <a:endParaRPr lang="en-US" sz="1400" noProof="1">
              <a:latin typeface="Consolas" panose="020B0609020204030204" pitchFamily="49" charset="0"/>
            </a:endParaRPr>
          </a:p>
          <a:p>
            <a:pPr>
              <a:lnSpc>
                <a:spcPct val="75000"/>
              </a:lnSpc>
            </a:pPr>
            <a:endParaRPr lang="en-US" sz="1400" noProof="1">
              <a:latin typeface="Consolas" panose="020B0609020204030204" pitchFamily="49" charset="0"/>
            </a:endParaRPr>
          </a:p>
          <a:p>
            <a:r>
              <a:rPr lang="en-US" sz="1400" noProof="1" smtClean="0">
                <a:latin typeface="Consolas" panose="020B0609020204030204" pitchFamily="49" charset="0"/>
              </a:rPr>
              <a:t>   </a:t>
            </a:r>
            <a:r>
              <a:rPr lang="en-US" sz="1400" b="1" noProof="1">
                <a:latin typeface="Consolas" panose="020B0609020204030204" pitchFamily="49" charset="0"/>
              </a:rPr>
              <a:t>type </a:t>
            </a:r>
            <a:r>
              <a:rPr lang="en-US" sz="1400" noProof="1">
                <a:latin typeface="Consolas" panose="020B0609020204030204" pitchFamily="49" charset="0"/>
              </a:rPr>
              <a:t>Satellite </a:t>
            </a:r>
            <a:r>
              <a:rPr lang="en-US" sz="1400" b="1" noProof="1">
                <a:latin typeface="Consolas" panose="020B0609020204030204" pitchFamily="49" charset="0"/>
              </a:rPr>
              <a:t>is</a:t>
            </a:r>
            <a:endParaRPr lang="en-US" sz="1400" noProof="1">
              <a:latin typeface="Consolas" panose="020B0609020204030204" pitchFamily="49" charset="0"/>
            </a:endParaRPr>
          </a:p>
          <a:p>
            <a:pPr>
              <a:spcBef>
                <a:spcPts val="200"/>
              </a:spcBef>
            </a:pPr>
            <a:r>
              <a:rPr lang="en-US" sz="1400" noProof="1">
                <a:latin typeface="Consolas" panose="020B0609020204030204" pitchFamily="49" charset="0"/>
              </a:rPr>
              <a:t> </a:t>
            </a:r>
            <a:r>
              <a:rPr lang="en-US" sz="1400" noProof="1" smtClean="0">
                <a:latin typeface="Consolas" panose="020B0609020204030204" pitchFamily="49" charset="0"/>
              </a:rPr>
              <a:t>     </a:t>
            </a:r>
            <a:r>
              <a:rPr lang="en-US" sz="1400" b="1" noProof="1" smtClean="0">
                <a:latin typeface="Consolas" panose="020B0609020204030204" pitchFamily="49" charset="0"/>
              </a:rPr>
              <a:t>record</a:t>
            </a:r>
            <a:endParaRPr lang="en-US" sz="1400" noProof="1">
              <a:latin typeface="Consolas" panose="020B0609020204030204" pitchFamily="49" charset="0"/>
            </a:endParaRPr>
          </a:p>
          <a:p>
            <a:pPr>
              <a:spcBef>
                <a:spcPts val="200"/>
              </a:spcBef>
            </a:pPr>
            <a:r>
              <a:rPr lang="en-US" sz="1400" noProof="1">
                <a:latin typeface="Consolas" panose="020B0609020204030204" pitchFamily="49" charset="0"/>
              </a:rPr>
              <a:t>  </a:t>
            </a:r>
            <a:r>
              <a:rPr lang="en-US" sz="1400" noProof="1" smtClean="0">
                <a:latin typeface="Consolas" panose="020B0609020204030204" pitchFamily="49" charset="0"/>
              </a:rPr>
              <a:t>       </a:t>
            </a:r>
            <a:r>
              <a:rPr lang="en-US" sz="1400" noProof="1">
                <a:latin typeface="Consolas" panose="020B0609020204030204" pitchFamily="49" charset="0"/>
              </a:rPr>
              <a:t>Altitude     : Real;</a:t>
            </a:r>
          </a:p>
          <a:p>
            <a:pPr>
              <a:spcBef>
                <a:spcPts val="200"/>
              </a:spcBef>
            </a:pPr>
            <a:r>
              <a:rPr lang="en-US" sz="1400" noProof="1">
                <a:latin typeface="Consolas" panose="020B0609020204030204" pitchFamily="49" charset="0"/>
              </a:rPr>
              <a:t>   </a:t>
            </a:r>
            <a:r>
              <a:rPr lang="en-US" sz="1400" noProof="1" smtClean="0">
                <a:latin typeface="Consolas" panose="020B0609020204030204" pitchFamily="49" charset="0"/>
              </a:rPr>
              <a:t>      </a:t>
            </a:r>
            <a:r>
              <a:rPr lang="en-US" sz="1400" noProof="1">
                <a:latin typeface="Consolas" panose="020B0609020204030204" pitchFamily="49" charset="0"/>
              </a:rPr>
              <a:t>Elapsed_Time : Real;</a:t>
            </a:r>
          </a:p>
          <a:p>
            <a:pPr>
              <a:spcBef>
                <a:spcPts val="200"/>
              </a:spcBef>
            </a:pPr>
            <a:r>
              <a:rPr lang="en-US" sz="1400" noProof="1">
                <a:latin typeface="Consolas" panose="020B0609020204030204" pitchFamily="49" charset="0"/>
              </a:rPr>
              <a:t>    </a:t>
            </a:r>
            <a:r>
              <a:rPr lang="en-US" sz="1400" noProof="1" smtClean="0">
                <a:latin typeface="Consolas" panose="020B0609020204030204" pitchFamily="49" charset="0"/>
              </a:rPr>
              <a:t>     Revolutions  </a:t>
            </a:r>
            <a:r>
              <a:rPr lang="en-US" sz="1400" noProof="1">
                <a:latin typeface="Consolas" panose="020B0609020204030204" pitchFamily="49" charset="0"/>
              </a:rPr>
              <a:t>: Real;</a:t>
            </a:r>
          </a:p>
          <a:p>
            <a:pPr>
              <a:spcBef>
                <a:spcPts val="200"/>
              </a:spcBef>
            </a:pPr>
            <a:r>
              <a:rPr lang="en-US" sz="1400" noProof="1">
                <a:latin typeface="Consolas" panose="020B0609020204030204" pitchFamily="49" charset="0"/>
              </a:rPr>
              <a:t>   </a:t>
            </a:r>
            <a:r>
              <a:rPr lang="en-US" sz="1400" noProof="1" smtClean="0">
                <a:latin typeface="Consolas" panose="020B0609020204030204" pitchFamily="49" charset="0"/>
              </a:rPr>
              <a:t>   </a:t>
            </a:r>
            <a:r>
              <a:rPr lang="en-US" sz="1400" b="1" noProof="1" smtClean="0">
                <a:latin typeface="Consolas" panose="020B0609020204030204" pitchFamily="49" charset="0"/>
              </a:rPr>
              <a:t>end </a:t>
            </a:r>
            <a:r>
              <a:rPr lang="en-US" sz="1400" b="1" noProof="1">
                <a:latin typeface="Consolas" panose="020B0609020204030204" pitchFamily="49" charset="0"/>
              </a:rPr>
              <a:t>record</a:t>
            </a:r>
            <a:r>
              <a:rPr lang="en-US" sz="1400" noProof="1">
                <a:latin typeface="Consolas" panose="020B0609020204030204" pitchFamily="49" charset="0"/>
              </a:rPr>
              <a:t>;</a:t>
            </a:r>
          </a:p>
          <a:p>
            <a:pPr>
              <a:lnSpc>
                <a:spcPct val="75000"/>
              </a:lnSpc>
            </a:pPr>
            <a:endParaRPr lang="en-US" sz="1400" noProof="1">
              <a:latin typeface="Consolas" panose="020B0609020204030204" pitchFamily="49" charset="0"/>
            </a:endParaRPr>
          </a:p>
          <a:p>
            <a:pPr>
              <a:spcBef>
                <a:spcPts val="200"/>
              </a:spcBef>
            </a:pPr>
            <a:r>
              <a:rPr lang="en-US" sz="1400" noProof="1" smtClean="0">
                <a:latin typeface="Consolas" panose="020B0609020204030204" pitchFamily="49" charset="0"/>
              </a:rPr>
              <a:t>   </a:t>
            </a:r>
            <a:r>
              <a:rPr lang="en-US" sz="1400" b="1" noProof="1">
                <a:latin typeface="Consolas" panose="020B0609020204030204" pitchFamily="49" charset="0"/>
              </a:rPr>
              <a:t>type </a:t>
            </a:r>
            <a:r>
              <a:rPr lang="en-US" sz="1400" noProof="1">
                <a:latin typeface="Consolas" panose="020B0609020204030204" pitchFamily="49" charset="0"/>
              </a:rPr>
              <a:t>Countries </a:t>
            </a:r>
            <a:r>
              <a:rPr lang="en-US" sz="1400" b="1" noProof="1">
                <a:latin typeface="Consolas" panose="020B0609020204030204" pitchFamily="49" charset="0"/>
              </a:rPr>
              <a:t>is </a:t>
            </a:r>
            <a:r>
              <a:rPr lang="en-US" sz="1400" noProof="1" smtClean="0">
                <a:latin typeface="Consolas" panose="020B0609020204030204" pitchFamily="49" charset="0"/>
              </a:rPr>
              <a:t>(USA</a:t>
            </a:r>
            <a:r>
              <a:rPr lang="en-US" sz="1400" noProof="1">
                <a:latin typeface="Consolas" panose="020B0609020204030204" pitchFamily="49" charset="0"/>
              </a:rPr>
              <a:t>, </a:t>
            </a:r>
            <a:r>
              <a:rPr lang="en-US" sz="1400" noProof="1" smtClean="0">
                <a:latin typeface="Consolas" panose="020B0609020204030204" pitchFamily="49" charset="0"/>
              </a:rPr>
              <a:t>Russia);</a:t>
            </a:r>
            <a:endParaRPr lang="en-US" sz="1400" noProof="1">
              <a:latin typeface="Consolas" panose="020B0609020204030204" pitchFamily="49" charset="0"/>
            </a:endParaRPr>
          </a:p>
          <a:p>
            <a:pPr>
              <a:lnSpc>
                <a:spcPct val="75000"/>
              </a:lnSpc>
            </a:pPr>
            <a:endParaRPr lang="en-US" sz="1400" noProof="1">
              <a:latin typeface="Consolas" panose="020B0609020204030204" pitchFamily="49" charset="0"/>
            </a:endParaRPr>
          </a:p>
          <a:p>
            <a:r>
              <a:rPr lang="en-US" sz="1400" noProof="1">
                <a:latin typeface="Consolas" panose="020B0609020204030204" pitchFamily="49" charset="0"/>
              </a:rPr>
              <a:t> </a:t>
            </a:r>
            <a:r>
              <a:rPr lang="en-US" sz="1400" noProof="1" smtClean="0">
                <a:latin typeface="Consolas" panose="020B0609020204030204" pitchFamily="49" charset="0"/>
              </a:rPr>
              <a:t>  </a:t>
            </a:r>
            <a:r>
              <a:rPr lang="en-US" sz="1400" noProof="1">
                <a:latin typeface="Consolas" panose="020B0609020204030204" pitchFamily="49" charset="0"/>
              </a:rPr>
              <a:t>Satellites : </a:t>
            </a:r>
            <a:r>
              <a:rPr lang="en-US" sz="1400" b="1" noProof="1">
                <a:latin typeface="Consolas" panose="020B0609020204030204" pitchFamily="49" charset="0"/>
              </a:rPr>
              <a:t>array </a:t>
            </a:r>
            <a:r>
              <a:rPr lang="en-US" sz="1400" noProof="1" smtClean="0">
                <a:latin typeface="Consolas" panose="020B0609020204030204" pitchFamily="49" charset="0"/>
              </a:rPr>
              <a:t>(Countries) </a:t>
            </a:r>
            <a:r>
              <a:rPr lang="en-US" sz="1400" b="1" noProof="1">
                <a:latin typeface="Consolas" panose="020B0609020204030204" pitchFamily="49" charset="0"/>
              </a:rPr>
              <a:t>of </a:t>
            </a:r>
            <a:r>
              <a:rPr lang="en-US" sz="1400" noProof="1">
                <a:latin typeface="Consolas" panose="020B0609020204030204" pitchFamily="49" charset="0"/>
              </a:rPr>
              <a:t>Satellite;</a:t>
            </a:r>
          </a:p>
          <a:p>
            <a:pPr>
              <a:spcBef>
                <a:spcPts val="200"/>
              </a:spcBef>
            </a:pPr>
            <a:r>
              <a:rPr lang="en-US" sz="1400" noProof="1">
                <a:latin typeface="Consolas" panose="020B0609020204030204" pitchFamily="49" charset="0"/>
              </a:rPr>
              <a:t>  </a:t>
            </a:r>
            <a:r>
              <a:rPr lang="en-US" sz="1400" noProof="1" smtClean="0">
                <a:latin typeface="Consolas" panose="020B0609020204030204" pitchFamily="49" charset="0"/>
              </a:rPr>
              <a:t> Speed      </a:t>
            </a:r>
            <a:r>
              <a:rPr lang="en-US" sz="1400" noProof="1">
                <a:latin typeface="Consolas" panose="020B0609020204030204" pitchFamily="49" charset="0"/>
              </a:rPr>
              <a:t>: Real;</a:t>
            </a:r>
          </a:p>
          <a:p>
            <a:endParaRPr lang="en-US" sz="1400" noProof="1">
              <a:latin typeface="Consolas" panose="020B0609020204030204" pitchFamily="49" charset="0"/>
            </a:endParaRPr>
          </a:p>
          <a:p>
            <a:r>
              <a:rPr lang="en-US" sz="1400" noProof="1">
                <a:latin typeface="Consolas" panose="020B0609020204030204" pitchFamily="49" charset="0"/>
              </a:rPr>
              <a:t>  </a:t>
            </a:r>
            <a:r>
              <a:rPr lang="en-US" sz="1400" noProof="1" smtClean="0">
                <a:latin typeface="Consolas" panose="020B0609020204030204" pitchFamily="49" charset="0"/>
              </a:rPr>
              <a:t> </a:t>
            </a:r>
            <a:r>
              <a:rPr lang="en-US" sz="1400" b="1" noProof="1" smtClean="0">
                <a:latin typeface="Consolas" panose="020B0609020204030204" pitchFamily="49" charset="0"/>
              </a:rPr>
              <a:t>function </a:t>
            </a:r>
            <a:r>
              <a:rPr lang="en-US" sz="1400" noProof="1" smtClean="0">
                <a:latin typeface="Consolas" panose="020B0609020204030204" pitchFamily="49" charset="0"/>
              </a:rPr>
              <a:t>Velocity (This </a:t>
            </a:r>
            <a:r>
              <a:rPr lang="en-US" sz="1400" noProof="1">
                <a:latin typeface="Consolas" panose="020B0609020204030204" pitchFamily="49" charset="0"/>
              </a:rPr>
              <a:t>: </a:t>
            </a:r>
            <a:r>
              <a:rPr lang="en-US" sz="1400" noProof="1" smtClean="0">
                <a:latin typeface="Consolas" panose="020B0609020204030204" pitchFamily="49" charset="0"/>
              </a:rPr>
              <a:t>Satellite) </a:t>
            </a:r>
            <a:r>
              <a:rPr lang="en-US" sz="1400" b="1" noProof="1">
                <a:latin typeface="Consolas" panose="020B0609020204030204" pitchFamily="49" charset="0"/>
              </a:rPr>
              <a:t>return </a:t>
            </a:r>
            <a:r>
              <a:rPr lang="en-US" sz="1400" noProof="1">
                <a:latin typeface="Consolas" panose="020B0609020204030204" pitchFamily="49" charset="0"/>
              </a:rPr>
              <a:t>Real </a:t>
            </a:r>
            <a:r>
              <a:rPr lang="en-US" sz="1400" b="1" noProof="1">
                <a:latin typeface="Consolas" panose="020B0609020204030204" pitchFamily="49" charset="0"/>
              </a:rPr>
              <a:t>is</a:t>
            </a:r>
            <a:endParaRPr lang="en-US" sz="1400" noProof="1">
              <a:latin typeface="Consolas" panose="020B0609020204030204" pitchFamily="49" charset="0"/>
            </a:endParaRPr>
          </a:p>
          <a:p>
            <a:r>
              <a:rPr lang="en-US" sz="1400" noProof="1" smtClean="0">
                <a:latin typeface="Consolas" panose="020B0609020204030204" pitchFamily="49" charset="0"/>
              </a:rPr>
              <a:t>      Distance </a:t>
            </a:r>
            <a:r>
              <a:rPr lang="en-US" sz="1400" noProof="1">
                <a:latin typeface="Consolas" panose="020B0609020204030204" pitchFamily="49" charset="0"/>
              </a:rPr>
              <a:t>: Real;</a:t>
            </a:r>
          </a:p>
          <a:p>
            <a:r>
              <a:rPr lang="en-US" sz="1400" noProof="1">
                <a:latin typeface="Consolas" panose="020B0609020204030204" pitchFamily="49" charset="0"/>
              </a:rPr>
              <a:t>  </a:t>
            </a:r>
            <a:r>
              <a:rPr lang="en-US" sz="1400" noProof="1" smtClean="0">
                <a:latin typeface="Consolas" panose="020B0609020204030204" pitchFamily="49" charset="0"/>
              </a:rPr>
              <a:t> </a:t>
            </a:r>
            <a:r>
              <a:rPr lang="en-US" sz="1400" b="1" noProof="1" smtClean="0">
                <a:latin typeface="Consolas" panose="020B0609020204030204" pitchFamily="49" charset="0"/>
              </a:rPr>
              <a:t>begin</a:t>
            </a:r>
            <a:endParaRPr lang="en-US" sz="1400" noProof="1">
              <a:latin typeface="Consolas" panose="020B0609020204030204" pitchFamily="49" charset="0"/>
            </a:endParaRPr>
          </a:p>
          <a:p>
            <a:r>
              <a:rPr lang="en-US" sz="1400" noProof="1">
                <a:latin typeface="Consolas" panose="020B0609020204030204" pitchFamily="49" charset="0"/>
              </a:rPr>
              <a:t>    </a:t>
            </a:r>
            <a:r>
              <a:rPr lang="en-US" sz="1400" noProof="1" smtClean="0">
                <a:latin typeface="Consolas" panose="020B0609020204030204" pitchFamily="49" charset="0"/>
              </a:rPr>
              <a:t>  Distance </a:t>
            </a:r>
            <a:r>
              <a:rPr lang="en-US" sz="1400" noProof="1">
                <a:latin typeface="Consolas" panose="020B0609020204030204" pitchFamily="49" charset="0"/>
              </a:rPr>
              <a:t>:= This.Revolutions * 2.0 * Pi * This.Altitude;</a:t>
            </a:r>
          </a:p>
          <a:p>
            <a:r>
              <a:rPr lang="en-US" sz="1400" noProof="1">
                <a:latin typeface="Consolas" panose="020B0609020204030204" pitchFamily="49" charset="0"/>
              </a:rPr>
              <a:t>    </a:t>
            </a:r>
            <a:r>
              <a:rPr lang="en-US" sz="1400" noProof="1" smtClean="0">
                <a:latin typeface="Consolas" panose="020B0609020204030204" pitchFamily="49" charset="0"/>
              </a:rPr>
              <a:t>  </a:t>
            </a:r>
            <a:r>
              <a:rPr lang="en-US" sz="1400" b="1" noProof="1" smtClean="0">
                <a:latin typeface="Consolas" panose="020B0609020204030204" pitchFamily="49" charset="0"/>
              </a:rPr>
              <a:t>return</a:t>
            </a:r>
            <a:r>
              <a:rPr lang="en-US" sz="1400" noProof="1" smtClean="0">
                <a:latin typeface="Consolas" panose="020B0609020204030204" pitchFamily="49" charset="0"/>
              </a:rPr>
              <a:t> </a:t>
            </a:r>
            <a:r>
              <a:rPr lang="en-US" sz="1400" noProof="1">
                <a:latin typeface="Consolas" panose="020B0609020204030204" pitchFamily="49" charset="0"/>
              </a:rPr>
              <a:t>Distance / This.Elapsed_Time;</a:t>
            </a:r>
          </a:p>
          <a:p>
            <a:r>
              <a:rPr lang="en-US" sz="1400" b="1" noProof="1" smtClean="0">
                <a:latin typeface="Consolas" panose="020B0609020204030204" pitchFamily="49" charset="0"/>
              </a:rPr>
              <a:t>   end </a:t>
            </a:r>
            <a:r>
              <a:rPr lang="en-US" sz="1400" noProof="1">
                <a:latin typeface="Consolas" panose="020B0609020204030204" pitchFamily="49" charset="0"/>
              </a:rPr>
              <a:t>Velocity;</a:t>
            </a:r>
          </a:p>
          <a:p>
            <a:pPr>
              <a:spcBef>
                <a:spcPct val="50000"/>
              </a:spcBef>
            </a:pPr>
            <a:r>
              <a:rPr lang="en-US" sz="1400" dirty="0">
                <a:latin typeface="Consolas" panose="020B0609020204030204" pitchFamily="49" charset="0"/>
              </a:rPr>
              <a:t>  </a:t>
            </a:r>
            <a:r>
              <a:rPr lang="en-US" sz="1400" dirty="0" smtClean="0">
                <a:latin typeface="Consolas" panose="020B0609020204030204" pitchFamily="49" charset="0"/>
              </a:rPr>
              <a:t> ...</a:t>
            </a:r>
            <a:endParaRPr lang="en-US" sz="1400" noProof="1">
              <a:latin typeface="Consolas" panose="020B0609020204030204" pitchFamily="49" charset="0"/>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0" name="Text Box 2"/>
          <p:cNvSpPr txBox="1">
            <a:spLocks noChangeArrowheads="1"/>
          </p:cNvSpPr>
          <p:nvPr/>
        </p:nvSpPr>
        <p:spPr bwMode="blackWhite">
          <a:xfrm>
            <a:off x="503548" y="332656"/>
            <a:ext cx="7936788" cy="618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z="1400" b="1" noProof="1">
                <a:latin typeface="Consolas" panose="020B0609020204030204" pitchFamily="49" charset="0"/>
              </a:rPr>
              <a:t>with </a:t>
            </a:r>
            <a:r>
              <a:rPr lang="en-US" sz="1400" noProof="1">
                <a:latin typeface="Consolas" panose="020B0609020204030204" pitchFamily="49" charset="0"/>
              </a:rPr>
              <a:t>Ada.Text_IO;   </a:t>
            </a:r>
            <a:r>
              <a:rPr lang="en-US" sz="1400" b="1" noProof="1">
                <a:latin typeface="Consolas" panose="020B0609020204030204" pitchFamily="49" charset="0"/>
              </a:rPr>
              <a:t>use </a:t>
            </a:r>
            <a:r>
              <a:rPr lang="en-US" sz="1400" noProof="1">
                <a:latin typeface="Consolas" panose="020B0609020204030204" pitchFamily="49" charset="0"/>
              </a:rPr>
              <a:t>Ada.Text_IO;</a:t>
            </a:r>
          </a:p>
          <a:p>
            <a:r>
              <a:rPr lang="en-US" sz="1400" b="1" noProof="1">
                <a:latin typeface="Consolas" panose="020B0609020204030204" pitchFamily="49" charset="0"/>
              </a:rPr>
              <a:t>with </a:t>
            </a:r>
            <a:r>
              <a:rPr lang="en-US" sz="1400" noProof="1">
                <a:latin typeface="Consolas" panose="020B0609020204030204" pitchFamily="49" charset="0"/>
              </a:rPr>
              <a:t>Ada.Numerics;  </a:t>
            </a:r>
            <a:r>
              <a:rPr lang="en-US" sz="1400" b="1" noProof="1">
                <a:latin typeface="Consolas" panose="020B0609020204030204" pitchFamily="49" charset="0"/>
              </a:rPr>
              <a:t>use </a:t>
            </a:r>
            <a:r>
              <a:rPr lang="en-US" sz="1400" noProof="1">
                <a:latin typeface="Consolas" panose="020B0609020204030204" pitchFamily="49" charset="0"/>
              </a:rPr>
              <a:t>Ada.Numerics;</a:t>
            </a:r>
          </a:p>
          <a:p>
            <a:endParaRPr lang="en-US" sz="1400" noProof="1">
              <a:latin typeface="Consolas" panose="020B0609020204030204" pitchFamily="49" charset="0"/>
            </a:endParaRPr>
          </a:p>
          <a:p>
            <a:r>
              <a:rPr lang="en-US" sz="1400" b="1" noProof="1">
                <a:latin typeface="Consolas" panose="020B0609020204030204" pitchFamily="49" charset="0"/>
              </a:rPr>
              <a:t>procedure </a:t>
            </a:r>
            <a:r>
              <a:rPr lang="en-US" sz="1400" noProof="1">
                <a:latin typeface="Consolas" panose="020B0609020204030204" pitchFamily="49" charset="0"/>
              </a:rPr>
              <a:t>Display_Velocities </a:t>
            </a:r>
            <a:r>
              <a:rPr lang="en-US" sz="1400" b="1" noProof="1">
                <a:latin typeface="Consolas" panose="020B0609020204030204" pitchFamily="49" charset="0"/>
              </a:rPr>
              <a:t>is</a:t>
            </a:r>
            <a:endParaRPr lang="en-US" sz="1400" b="1" dirty="0">
              <a:latin typeface="Consolas" panose="020B0609020204030204" pitchFamily="49" charset="0"/>
            </a:endParaRPr>
          </a:p>
          <a:p>
            <a:endParaRPr lang="en-US" sz="1400" noProof="1">
              <a:latin typeface="Consolas" panose="020B0609020204030204" pitchFamily="49" charset="0"/>
            </a:endParaRPr>
          </a:p>
          <a:p>
            <a:r>
              <a:rPr lang="en-US" sz="1400" noProof="1">
                <a:latin typeface="Consolas" panose="020B0609020204030204" pitchFamily="49" charset="0"/>
              </a:rPr>
              <a:t>  </a:t>
            </a:r>
            <a:r>
              <a:rPr lang="en-US" sz="1400" dirty="0">
                <a:latin typeface="Consolas" panose="020B0609020204030204" pitchFamily="49" charset="0"/>
              </a:rPr>
              <a:t>...</a:t>
            </a:r>
            <a:endParaRPr lang="en-US" sz="1400" noProof="1">
              <a:latin typeface="Consolas" panose="020B0609020204030204" pitchFamily="49" charset="0"/>
            </a:endParaRPr>
          </a:p>
          <a:p>
            <a:endParaRPr lang="en-US" sz="1400" noProof="1">
              <a:latin typeface="Consolas" panose="020B0609020204030204" pitchFamily="49" charset="0"/>
            </a:endParaRPr>
          </a:p>
          <a:p>
            <a:r>
              <a:rPr lang="en-US" sz="1400" dirty="0">
                <a:latin typeface="Consolas" panose="020B0609020204030204" pitchFamily="49" charset="0"/>
              </a:rPr>
              <a:t>  </a:t>
            </a:r>
            <a:r>
              <a:rPr lang="en-US" sz="1400" noProof="1">
                <a:latin typeface="Consolas" panose="020B0609020204030204" pitchFamily="49" charset="0"/>
              </a:rPr>
              <a:t>Satellites : </a:t>
            </a:r>
            <a:r>
              <a:rPr lang="en-US" sz="1400" b="1" noProof="1">
                <a:latin typeface="Consolas" panose="020B0609020204030204" pitchFamily="49" charset="0"/>
              </a:rPr>
              <a:t>array </a:t>
            </a:r>
            <a:r>
              <a:rPr lang="en-US" sz="1400" noProof="1" smtClean="0">
                <a:latin typeface="Consolas" panose="020B0609020204030204" pitchFamily="49" charset="0"/>
              </a:rPr>
              <a:t>(Countries) </a:t>
            </a:r>
            <a:r>
              <a:rPr lang="en-US" sz="1400" b="1" noProof="1">
                <a:latin typeface="Consolas" panose="020B0609020204030204" pitchFamily="49" charset="0"/>
              </a:rPr>
              <a:t>of </a:t>
            </a:r>
            <a:r>
              <a:rPr lang="en-US" sz="1400" noProof="1">
                <a:latin typeface="Consolas" panose="020B0609020204030204" pitchFamily="49" charset="0"/>
              </a:rPr>
              <a:t>Satellite;</a:t>
            </a:r>
          </a:p>
          <a:p>
            <a:r>
              <a:rPr lang="en-US" sz="1400" noProof="1">
                <a:latin typeface="Consolas" panose="020B0609020204030204" pitchFamily="49" charset="0"/>
              </a:rPr>
              <a:t>  Speed      : Real;</a:t>
            </a:r>
          </a:p>
          <a:p>
            <a:endParaRPr lang="en-US" sz="1400" noProof="1">
              <a:latin typeface="Consolas" panose="020B0609020204030204" pitchFamily="49" charset="0"/>
            </a:endParaRPr>
          </a:p>
          <a:p>
            <a:r>
              <a:rPr lang="en-US" sz="1400" noProof="1">
                <a:latin typeface="Consolas" panose="020B0609020204030204" pitchFamily="49" charset="0"/>
              </a:rPr>
              <a:t>  </a:t>
            </a:r>
            <a:r>
              <a:rPr lang="en-US" sz="1400" b="1" noProof="1">
                <a:latin typeface="Consolas" panose="020B0609020204030204" pitchFamily="49" charset="0"/>
              </a:rPr>
              <a:t>function </a:t>
            </a:r>
            <a:r>
              <a:rPr lang="en-US" sz="1400" noProof="1" smtClean="0">
                <a:latin typeface="Consolas" panose="020B0609020204030204" pitchFamily="49" charset="0"/>
              </a:rPr>
              <a:t>Velocity (This </a:t>
            </a:r>
            <a:r>
              <a:rPr lang="en-US" sz="1400" noProof="1">
                <a:latin typeface="Consolas" panose="020B0609020204030204" pitchFamily="49" charset="0"/>
              </a:rPr>
              <a:t>: </a:t>
            </a:r>
            <a:r>
              <a:rPr lang="en-US" sz="1400" noProof="1" smtClean="0">
                <a:latin typeface="Consolas" panose="020B0609020204030204" pitchFamily="49" charset="0"/>
              </a:rPr>
              <a:t>Satellite) </a:t>
            </a:r>
            <a:r>
              <a:rPr lang="en-US" sz="1400" b="1" noProof="1">
                <a:latin typeface="Consolas" panose="020B0609020204030204" pitchFamily="49" charset="0"/>
              </a:rPr>
              <a:t>return </a:t>
            </a:r>
            <a:r>
              <a:rPr lang="en-US" sz="1400" noProof="1">
                <a:latin typeface="Consolas" panose="020B0609020204030204" pitchFamily="49" charset="0"/>
              </a:rPr>
              <a:t>Real </a:t>
            </a:r>
            <a:r>
              <a:rPr lang="en-US" sz="1400" b="1" noProof="1">
                <a:latin typeface="Consolas" panose="020B0609020204030204" pitchFamily="49" charset="0"/>
              </a:rPr>
              <a:t>is</a:t>
            </a:r>
            <a:r>
              <a:rPr lang="en-US" sz="1400" b="1" dirty="0">
                <a:latin typeface="Consolas" panose="020B0609020204030204" pitchFamily="49" charset="0"/>
              </a:rPr>
              <a:t> ...</a:t>
            </a:r>
            <a:endParaRPr lang="en-US" sz="1400" noProof="1">
              <a:latin typeface="Consolas" panose="020B0609020204030204" pitchFamily="49" charset="0"/>
            </a:endParaRPr>
          </a:p>
          <a:p>
            <a:endParaRPr lang="en-US" sz="1400" noProof="1">
              <a:latin typeface="Consolas" panose="020B0609020204030204" pitchFamily="49" charset="0"/>
            </a:endParaRPr>
          </a:p>
          <a:p>
            <a:r>
              <a:rPr lang="en-US" sz="1400" b="1" noProof="1">
                <a:latin typeface="Consolas" panose="020B0609020204030204" pitchFamily="49" charset="0"/>
              </a:rPr>
              <a:t>begin</a:t>
            </a:r>
            <a:endParaRPr lang="en-US" sz="1400" noProof="1">
              <a:latin typeface="Consolas" panose="020B0609020204030204" pitchFamily="49" charset="0"/>
            </a:endParaRPr>
          </a:p>
          <a:p>
            <a:pPr>
              <a:spcBef>
                <a:spcPts val="600"/>
              </a:spcBef>
            </a:pPr>
            <a:r>
              <a:rPr lang="en-US" sz="1400" noProof="1">
                <a:latin typeface="Consolas" panose="020B0609020204030204" pitchFamily="49" charset="0"/>
              </a:rPr>
              <a:t>  </a:t>
            </a:r>
            <a:r>
              <a:rPr lang="en-US" sz="1400" noProof="1" smtClean="0">
                <a:latin typeface="Consolas" panose="020B0609020204030204" pitchFamily="49" charset="0"/>
              </a:rPr>
              <a:t>Satellites (</a:t>
            </a:r>
            <a:r>
              <a:rPr lang="en-US" sz="1400" noProof="1">
                <a:latin typeface="Consolas" panose="020B0609020204030204" pitchFamily="49" charset="0"/>
              </a:rPr>
              <a:t>USA) := </a:t>
            </a:r>
            <a:r>
              <a:rPr lang="en-US" sz="1400" noProof="1" smtClean="0">
                <a:latin typeface="Consolas" panose="020B0609020204030204" pitchFamily="49" charset="0"/>
              </a:rPr>
              <a:t>(Altitude     </a:t>
            </a:r>
            <a:r>
              <a:rPr lang="en-US" sz="1400" noProof="1">
                <a:latin typeface="Consolas" panose="020B0609020204030204" pitchFamily="49" charset="0"/>
              </a:rPr>
              <a:t>=&gt; 22_256_384.2 / Feet_Per_Mile, </a:t>
            </a:r>
          </a:p>
          <a:p>
            <a:r>
              <a:rPr lang="en-US" sz="1400" noProof="1">
                <a:latin typeface="Consolas" panose="020B0609020204030204" pitchFamily="49" charset="0"/>
              </a:rPr>
              <a:t>                       Elapsed_Time =&gt; 36_320.2 / Minutes_per_Hour,</a:t>
            </a:r>
          </a:p>
          <a:p>
            <a:r>
              <a:rPr lang="en-US" sz="1400" noProof="1">
                <a:latin typeface="Consolas" panose="020B0609020204030204" pitchFamily="49" charset="0"/>
              </a:rPr>
              <a:t>                       Revolutions  =&gt; </a:t>
            </a:r>
            <a:r>
              <a:rPr lang="en-US" sz="1400" noProof="1" smtClean="0">
                <a:latin typeface="Consolas" panose="020B0609020204030204" pitchFamily="49" charset="0"/>
              </a:rPr>
              <a:t>10.0);</a:t>
            </a:r>
            <a:endParaRPr lang="en-US" sz="1400" noProof="1">
              <a:latin typeface="Consolas" panose="020B0609020204030204" pitchFamily="49" charset="0"/>
            </a:endParaRPr>
          </a:p>
          <a:p>
            <a:endParaRPr lang="en-US" sz="1400" noProof="1">
              <a:latin typeface="Consolas" panose="020B0609020204030204" pitchFamily="49" charset="0"/>
            </a:endParaRPr>
          </a:p>
          <a:p>
            <a:r>
              <a:rPr lang="en-US" sz="1400" noProof="1">
                <a:latin typeface="Consolas" panose="020B0609020204030204" pitchFamily="49" charset="0"/>
              </a:rPr>
              <a:t>  </a:t>
            </a:r>
            <a:r>
              <a:rPr lang="en-US" sz="1400" noProof="1" smtClean="0">
                <a:latin typeface="Consolas" panose="020B0609020204030204" pitchFamily="49" charset="0"/>
              </a:rPr>
              <a:t>Satellites (</a:t>
            </a:r>
            <a:r>
              <a:rPr lang="en-US" sz="1400" noProof="1">
                <a:latin typeface="Consolas" panose="020B0609020204030204" pitchFamily="49" charset="0"/>
              </a:rPr>
              <a:t>Russia) := </a:t>
            </a:r>
            <a:r>
              <a:rPr lang="en-US" sz="1400" noProof="1" smtClean="0">
                <a:latin typeface="Consolas" panose="020B0609020204030204" pitchFamily="49" charset="0"/>
              </a:rPr>
              <a:t>(Altitude     </a:t>
            </a:r>
            <a:r>
              <a:rPr lang="en-US" sz="1400" noProof="1">
                <a:latin typeface="Consolas" panose="020B0609020204030204" pitchFamily="49" charset="0"/>
              </a:rPr>
              <a:t>=&gt; 12_147.7 * Miles_Per_KM, </a:t>
            </a:r>
          </a:p>
          <a:p>
            <a:r>
              <a:rPr lang="en-US" sz="1400" noProof="1">
                <a:latin typeface="Consolas" panose="020B0609020204030204" pitchFamily="49" charset="0"/>
              </a:rPr>
              <a:t>                          Elapsed_Time =&gt; 680.2,</a:t>
            </a:r>
          </a:p>
          <a:p>
            <a:r>
              <a:rPr lang="en-US" sz="1400" noProof="1">
                <a:latin typeface="Consolas" panose="020B0609020204030204" pitchFamily="49" charset="0"/>
              </a:rPr>
              <a:t>                          Revolutions  =&gt; </a:t>
            </a:r>
            <a:r>
              <a:rPr lang="en-US" sz="1400" noProof="1" smtClean="0">
                <a:latin typeface="Consolas" panose="020B0609020204030204" pitchFamily="49" charset="0"/>
              </a:rPr>
              <a:t>11.0);</a:t>
            </a:r>
            <a:endParaRPr lang="en-US" sz="1400" noProof="1">
              <a:latin typeface="Consolas" panose="020B0609020204030204" pitchFamily="49" charset="0"/>
            </a:endParaRPr>
          </a:p>
          <a:p>
            <a:endParaRPr lang="en-US" sz="1400" noProof="1">
              <a:latin typeface="Consolas" panose="020B0609020204030204" pitchFamily="49" charset="0"/>
            </a:endParaRPr>
          </a:p>
          <a:p>
            <a:pPr>
              <a:spcBef>
                <a:spcPct val="15000"/>
              </a:spcBef>
            </a:pPr>
            <a:r>
              <a:rPr lang="en-US" sz="1400" noProof="1">
                <a:latin typeface="Consolas" panose="020B0609020204030204" pitchFamily="49" charset="0"/>
              </a:rPr>
              <a:t>  </a:t>
            </a:r>
            <a:r>
              <a:rPr lang="en-US" sz="1400" b="1" noProof="1">
                <a:latin typeface="Consolas" panose="020B0609020204030204" pitchFamily="49" charset="0"/>
              </a:rPr>
              <a:t>for </a:t>
            </a:r>
            <a:r>
              <a:rPr lang="en-US" sz="1400" noProof="1">
                <a:latin typeface="Consolas" panose="020B0609020204030204" pitchFamily="49" charset="0"/>
              </a:rPr>
              <a:t>Nation </a:t>
            </a:r>
            <a:r>
              <a:rPr lang="en-US" sz="1400" b="1" noProof="1">
                <a:latin typeface="Consolas" panose="020B0609020204030204" pitchFamily="49" charset="0"/>
              </a:rPr>
              <a:t>in </a:t>
            </a:r>
            <a:r>
              <a:rPr lang="en-US" sz="1400" noProof="1">
                <a:latin typeface="Consolas" panose="020B0609020204030204" pitchFamily="49" charset="0"/>
              </a:rPr>
              <a:t>Satellites'Range </a:t>
            </a:r>
            <a:r>
              <a:rPr lang="en-US" sz="1400" b="1" noProof="1">
                <a:latin typeface="Consolas" panose="020B0609020204030204" pitchFamily="49" charset="0"/>
              </a:rPr>
              <a:t>loop</a:t>
            </a:r>
            <a:endParaRPr lang="en-US" sz="1400" noProof="1">
              <a:latin typeface="Consolas" panose="020B0609020204030204" pitchFamily="49" charset="0"/>
            </a:endParaRPr>
          </a:p>
          <a:p>
            <a:pPr>
              <a:spcBef>
                <a:spcPct val="15000"/>
              </a:spcBef>
            </a:pPr>
            <a:r>
              <a:rPr lang="en-US" sz="1400" noProof="1">
                <a:latin typeface="Consolas" panose="020B0609020204030204" pitchFamily="49" charset="0"/>
              </a:rPr>
              <a:t>    Speed := </a:t>
            </a:r>
            <a:r>
              <a:rPr lang="en-US" sz="1400" noProof="1" smtClean="0">
                <a:latin typeface="Consolas" panose="020B0609020204030204" pitchFamily="49" charset="0"/>
              </a:rPr>
              <a:t>Velocity (Satellites (Nation));</a:t>
            </a:r>
            <a:endParaRPr lang="en-US" sz="1400" noProof="1">
              <a:latin typeface="Consolas" panose="020B0609020204030204" pitchFamily="49" charset="0"/>
            </a:endParaRPr>
          </a:p>
          <a:p>
            <a:pPr>
              <a:spcBef>
                <a:spcPct val="15000"/>
              </a:spcBef>
            </a:pPr>
            <a:r>
              <a:rPr lang="en-US" sz="1400" dirty="0">
                <a:latin typeface="Consolas" panose="020B0609020204030204" pitchFamily="49" charset="0"/>
              </a:rPr>
              <a:t>    </a:t>
            </a:r>
            <a:r>
              <a:rPr lang="en-US" sz="1400" noProof="1" smtClean="0">
                <a:latin typeface="Consolas" panose="020B0609020204030204" pitchFamily="49" charset="0"/>
              </a:rPr>
              <a:t>Put_Line ("</a:t>
            </a:r>
            <a:r>
              <a:rPr lang="en-US" sz="1400" noProof="1">
                <a:latin typeface="Consolas" panose="020B0609020204030204" pitchFamily="49" charset="0"/>
              </a:rPr>
              <a:t>Velocity for " &amp; </a:t>
            </a:r>
            <a:r>
              <a:rPr lang="en-US" sz="1400" noProof="1" smtClean="0">
                <a:latin typeface="Consolas" panose="020B0609020204030204" pitchFamily="49" charset="0"/>
              </a:rPr>
              <a:t>Countries'Image(Nation</a:t>
            </a:r>
            <a:r>
              <a:rPr lang="en-US" sz="1400" noProof="1">
                <a:latin typeface="Consolas" panose="020B0609020204030204" pitchFamily="49" charset="0"/>
              </a:rPr>
              <a:t>) &amp; "'s satellite is " &amp;</a:t>
            </a:r>
          </a:p>
          <a:p>
            <a:pPr>
              <a:spcBef>
                <a:spcPct val="15000"/>
              </a:spcBef>
            </a:pPr>
            <a:r>
              <a:rPr lang="en-US" sz="1400" noProof="1">
                <a:latin typeface="Consolas" panose="020B0609020204030204" pitchFamily="49" charset="0"/>
              </a:rPr>
              <a:t>              </a:t>
            </a:r>
            <a:r>
              <a:rPr lang="en-US" sz="1400" noProof="1" smtClean="0">
                <a:latin typeface="Consolas" panose="020B0609020204030204" pitchFamily="49" charset="0"/>
              </a:rPr>
              <a:t>Real'Image(Speed</a:t>
            </a:r>
            <a:r>
              <a:rPr lang="en-US" sz="1400" noProof="1">
                <a:latin typeface="Consolas" panose="020B0609020204030204" pitchFamily="49" charset="0"/>
              </a:rPr>
              <a:t>) &amp; " m.p.h." );</a:t>
            </a:r>
          </a:p>
          <a:p>
            <a:pPr>
              <a:spcBef>
                <a:spcPct val="15000"/>
              </a:spcBef>
            </a:pPr>
            <a:r>
              <a:rPr lang="en-US" sz="1400" noProof="1">
                <a:latin typeface="Consolas" panose="020B0609020204030204" pitchFamily="49" charset="0"/>
              </a:rPr>
              <a:t>  </a:t>
            </a:r>
            <a:r>
              <a:rPr lang="en-US" sz="1400" b="1" noProof="1">
                <a:latin typeface="Consolas" panose="020B0609020204030204" pitchFamily="49" charset="0"/>
              </a:rPr>
              <a:t>end loop</a:t>
            </a:r>
            <a:r>
              <a:rPr lang="en-US" sz="1400" noProof="1">
                <a:latin typeface="Consolas" panose="020B0609020204030204" pitchFamily="49" charset="0"/>
              </a:rPr>
              <a:t>;</a:t>
            </a:r>
          </a:p>
          <a:p>
            <a:pPr>
              <a:spcBef>
                <a:spcPct val="15000"/>
              </a:spcBef>
            </a:pPr>
            <a:r>
              <a:rPr lang="en-US" sz="1400" b="1" noProof="1">
                <a:latin typeface="Consolas" panose="020B0609020204030204" pitchFamily="49" charset="0"/>
              </a:rPr>
              <a:t>end </a:t>
            </a:r>
            <a:r>
              <a:rPr lang="en-US" sz="1400" noProof="1">
                <a:latin typeface="Consolas" panose="020B0609020204030204" pitchFamily="49" charset="0"/>
              </a:rPr>
              <a:t>Display_Velocities;</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pPr eaLnBrk="1" hangingPunct="1"/>
            <a:r>
              <a:rPr lang="en-US" smtClean="0"/>
              <a:t>Advanced Subprogram Solution (1)</a:t>
            </a:r>
          </a:p>
        </p:txBody>
      </p:sp>
      <p:sp>
        <p:nvSpPr>
          <p:cNvPr id="39939" name="Text Box 6"/>
          <p:cNvSpPr txBox="1">
            <a:spLocks noChangeArrowheads="1"/>
          </p:cNvSpPr>
          <p:nvPr/>
        </p:nvSpPr>
        <p:spPr bwMode="blackWhite">
          <a:xfrm>
            <a:off x="467544" y="980728"/>
            <a:ext cx="8531823" cy="536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lgn="ctr">
                <a:solidFill>
                  <a:srgbClr val="000000"/>
                </a:solidFill>
                <a:prstDash val="sysDot"/>
                <a:miter lim="800000"/>
                <a:headEnd/>
                <a:tailEnd/>
              </a14:hiddenLine>
            </a:ext>
          </a:extLst>
        </p:spPr>
        <p:txBody>
          <a:bodyPr wrap="none">
            <a:spAutoFit/>
          </a:bodyPr>
          <a:lstStyle>
            <a:lvl1pPr eaLnBrk="0" hangingPunct="0">
              <a:tabLst>
                <a:tab pos="227013" algn="l"/>
                <a:tab pos="461963" algn="l"/>
                <a:tab pos="687388" algn="l"/>
                <a:tab pos="914400" algn="l"/>
                <a:tab pos="1141413" algn="l"/>
                <a:tab pos="1376363" algn="l"/>
              </a:tabLst>
              <a:defRPr>
                <a:solidFill>
                  <a:schemeClr val="tx1"/>
                </a:solidFill>
                <a:latin typeface="Arial" pitchFamily="34" charset="0"/>
              </a:defRPr>
            </a:lvl1pPr>
            <a:lvl2pPr marL="742950" indent="-285750" eaLnBrk="0" hangingPunct="0">
              <a:tabLst>
                <a:tab pos="227013" algn="l"/>
                <a:tab pos="461963" algn="l"/>
                <a:tab pos="687388" algn="l"/>
                <a:tab pos="914400" algn="l"/>
                <a:tab pos="1141413" algn="l"/>
                <a:tab pos="1376363" algn="l"/>
              </a:tabLst>
              <a:defRPr>
                <a:solidFill>
                  <a:schemeClr val="tx1"/>
                </a:solidFill>
                <a:latin typeface="Arial" pitchFamily="34" charset="0"/>
              </a:defRPr>
            </a:lvl2pPr>
            <a:lvl3pPr marL="1143000" indent="-228600" eaLnBrk="0" hangingPunct="0">
              <a:tabLst>
                <a:tab pos="227013" algn="l"/>
                <a:tab pos="461963" algn="l"/>
                <a:tab pos="687388" algn="l"/>
                <a:tab pos="914400" algn="l"/>
                <a:tab pos="1141413" algn="l"/>
                <a:tab pos="1376363" algn="l"/>
              </a:tabLst>
              <a:defRPr>
                <a:solidFill>
                  <a:schemeClr val="tx1"/>
                </a:solidFill>
                <a:latin typeface="Arial" pitchFamily="34" charset="0"/>
              </a:defRPr>
            </a:lvl3pPr>
            <a:lvl4pPr marL="1600200" indent="-228600" eaLnBrk="0" hangingPunct="0">
              <a:tabLst>
                <a:tab pos="227013" algn="l"/>
                <a:tab pos="461963" algn="l"/>
                <a:tab pos="687388" algn="l"/>
                <a:tab pos="914400" algn="l"/>
                <a:tab pos="1141413" algn="l"/>
                <a:tab pos="1376363" algn="l"/>
              </a:tabLst>
              <a:defRPr>
                <a:solidFill>
                  <a:schemeClr val="tx1"/>
                </a:solidFill>
                <a:latin typeface="Arial" pitchFamily="34" charset="0"/>
              </a:defRPr>
            </a:lvl4pPr>
            <a:lvl5pPr marL="2057400" indent="-228600" eaLnBrk="0" hangingPunct="0">
              <a:tabLst>
                <a:tab pos="227013" algn="l"/>
                <a:tab pos="461963" algn="l"/>
                <a:tab pos="687388" algn="l"/>
                <a:tab pos="914400" algn="l"/>
                <a:tab pos="1141413" algn="l"/>
                <a:tab pos="1376363" algn="l"/>
              </a:tabLst>
              <a:defRPr>
                <a:solidFill>
                  <a:schemeClr val="tx1"/>
                </a:solidFill>
                <a:latin typeface="Arial" pitchFamily="34" charset="0"/>
              </a:defRPr>
            </a:lvl5pPr>
            <a:lvl6pPr marL="2514600" indent="-228600" eaLnBrk="0" fontAlgn="base" hangingPunct="0">
              <a:spcBef>
                <a:spcPct val="0"/>
              </a:spcBef>
              <a:spcAft>
                <a:spcPct val="0"/>
              </a:spcAft>
              <a:tabLst>
                <a:tab pos="227013" algn="l"/>
                <a:tab pos="461963" algn="l"/>
                <a:tab pos="687388" algn="l"/>
                <a:tab pos="914400" algn="l"/>
                <a:tab pos="1141413" algn="l"/>
                <a:tab pos="1376363" algn="l"/>
              </a:tabLst>
              <a:defRPr>
                <a:solidFill>
                  <a:schemeClr val="tx1"/>
                </a:solidFill>
                <a:latin typeface="Arial" pitchFamily="34" charset="0"/>
              </a:defRPr>
            </a:lvl6pPr>
            <a:lvl7pPr marL="2971800" indent="-228600" eaLnBrk="0" fontAlgn="base" hangingPunct="0">
              <a:spcBef>
                <a:spcPct val="0"/>
              </a:spcBef>
              <a:spcAft>
                <a:spcPct val="0"/>
              </a:spcAft>
              <a:tabLst>
                <a:tab pos="227013" algn="l"/>
                <a:tab pos="461963" algn="l"/>
                <a:tab pos="687388" algn="l"/>
                <a:tab pos="914400" algn="l"/>
                <a:tab pos="1141413" algn="l"/>
                <a:tab pos="1376363" algn="l"/>
              </a:tabLst>
              <a:defRPr>
                <a:solidFill>
                  <a:schemeClr val="tx1"/>
                </a:solidFill>
                <a:latin typeface="Arial" pitchFamily="34" charset="0"/>
              </a:defRPr>
            </a:lvl7pPr>
            <a:lvl8pPr marL="3429000" indent="-228600" eaLnBrk="0" fontAlgn="base" hangingPunct="0">
              <a:spcBef>
                <a:spcPct val="0"/>
              </a:spcBef>
              <a:spcAft>
                <a:spcPct val="0"/>
              </a:spcAft>
              <a:tabLst>
                <a:tab pos="227013" algn="l"/>
                <a:tab pos="461963" algn="l"/>
                <a:tab pos="687388" algn="l"/>
                <a:tab pos="914400" algn="l"/>
                <a:tab pos="1141413" algn="l"/>
                <a:tab pos="1376363" algn="l"/>
              </a:tabLst>
              <a:defRPr>
                <a:solidFill>
                  <a:schemeClr val="tx1"/>
                </a:solidFill>
                <a:latin typeface="Arial" pitchFamily="34" charset="0"/>
              </a:defRPr>
            </a:lvl8pPr>
            <a:lvl9pPr marL="3886200" indent="-228600" eaLnBrk="0" fontAlgn="base" hangingPunct="0">
              <a:spcBef>
                <a:spcPct val="0"/>
              </a:spcBef>
              <a:spcAft>
                <a:spcPct val="0"/>
              </a:spcAft>
              <a:tabLst>
                <a:tab pos="227013" algn="l"/>
                <a:tab pos="461963" algn="l"/>
                <a:tab pos="687388" algn="l"/>
                <a:tab pos="914400" algn="l"/>
                <a:tab pos="1141413" algn="l"/>
                <a:tab pos="1376363" algn="l"/>
              </a:tabLst>
              <a:defRPr>
                <a:solidFill>
                  <a:schemeClr val="tx1"/>
                </a:solidFill>
                <a:latin typeface="Arial" pitchFamily="34" charset="0"/>
              </a:defRPr>
            </a:lvl9pPr>
          </a:lstStyle>
          <a:p>
            <a:pPr eaLnBrk="1" hangingPunct="1">
              <a:spcBef>
                <a:spcPct val="15000"/>
              </a:spcBef>
            </a:pPr>
            <a:r>
              <a:rPr lang="en-US" sz="1400" dirty="0">
                <a:latin typeface="Consolas" panose="020B0609020204030204" pitchFamily="49" charset="0"/>
                <a:cs typeface="Consolas" panose="020B0609020204030204" pitchFamily="49" charset="0"/>
              </a:rPr>
              <a:t>…</a:t>
            </a:r>
          </a:p>
          <a:p>
            <a:pPr eaLnBrk="1" hangingPunct="1">
              <a:spcBef>
                <a:spcPct val="15000"/>
              </a:spcBef>
            </a:pPr>
            <a:r>
              <a:rPr lang="en-US" sz="1400" b="1" dirty="0">
                <a:latin typeface="Consolas" panose="020B0609020204030204" pitchFamily="49" charset="0"/>
                <a:cs typeface="Consolas" panose="020B0609020204030204" pitchFamily="49" charset="0"/>
              </a:rPr>
              <a:t>procedure</a:t>
            </a:r>
            <a:r>
              <a:rPr lang="en-US" sz="1400" dirty="0">
                <a:latin typeface="Consolas" panose="020B0609020204030204" pitchFamily="49" charset="0"/>
                <a:cs typeface="Consolas" panose="020B0609020204030204" pitchFamily="49" charset="0"/>
              </a:rPr>
              <a:t> </a:t>
            </a:r>
            <a:r>
              <a:rPr lang="en-US" sz="1400" dirty="0" err="1">
                <a:latin typeface="Consolas" panose="020B0609020204030204" pitchFamily="49" charset="0"/>
                <a:cs typeface="Consolas" panose="020B0609020204030204" pitchFamily="49" charset="0"/>
              </a:rPr>
              <a:t>Display_Velocities</a:t>
            </a:r>
            <a:r>
              <a:rPr lang="en-US" sz="1400" dirty="0">
                <a:latin typeface="Consolas" panose="020B0609020204030204" pitchFamily="49" charset="0"/>
                <a:cs typeface="Consolas" panose="020B0609020204030204" pitchFamily="49" charset="0"/>
              </a:rPr>
              <a:t> </a:t>
            </a:r>
            <a:r>
              <a:rPr lang="en-US" sz="1400" b="1" dirty="0">
                <a:latin typeface="Consolas" panose="020B0609020204030204" pitchFamily="49" charset="0"/>
                <a:cs typeface="Consolas" panose="020B0609020204030204" pitchFamily="49" charset="0"/>
              </a:rPr>
              <a:t>is</a:t>
            </a:r>
          </a:p>
          <a:p>
            <a:pPr eaLnBrk="1" hangingPunct="1">
              <a:spcBef>
                <a:spcPct val="15000"/>
              </a:spcBef>
            </a:pPr>
            <a:r>
              <a:rPr lang="en-US" sz="1400" dirty="0">
                <a:latin typeface="Consolas" panose="020B0609020204030204" pitchFamily="49" charset="0"/>
                <a:cs typeface="Consolas" panose="020B0609020204030204" pitchFamily="49" charset="0"/>
              </a:rPr>
              <a:t>	</a:t>
            </a:r>
            <a:r>
              <a:rPr lang="en-US" sz="1400" dirty="0" smtClean="0">
                <a:latin typeface="Consolas" panose="020B0609020204030204" pitchFamily="49" charset="0"/>
                <a:cs typeface="Consolas" panose="020B0609020204030204" pitchFamily="49" charset="0"/>
              </a:rPr>
              <a:t>…</a:t>
            </a:r>
            <a:endParaRPr lang="en-US" sz="1400" dirty="0">
              <a:latin typeface="Consolas" panose="020B0609020204030204" pitchFamily="49" charset="0"/>
              <a:cs typeface="Consolas" panose="020B0609020204030204" pitchFamily="49" charset="0"/>
            </a:endParaRPr>
          </a:p>
          <a:p>
            <a:pPr eaLnBrk="1" hangingPunct="1">
              <a:spcBef>
                <a:spcPts val="600"/>
              </a:spcBef>
            </a:pPr>
            <a:r>
              <a:rPr lang="en-US" sz="1400" b="1" dirty="0">
                <a:latin typeface="Consolas" panose="020B0609020204030204" pitchFamily="49" charset="0"/>
                <a:cs typeface="Consolas" panose="020B0609020204030204" pitchFamily="49" charset="0"/>
              </a:rPr>
              <a:t>	</a:t>
            </a:r>
            <a:r>
              <a:rPr lang="en-US" sz="1400" b="1" noProof="1">
                <a:latin typeface="Consolas" panose="020B0609020204030204" pitchFamily="49" charset="0"/>
                <a:cs typeface="Consolas" panose="020B0609020204030204" pitchFamily="49" charset="0"/>
              </a:rPr>
              <a:t>procedure </a:t>
            </a:r>
            <a:r>
              <a:rPr lang="en-US" sz="1400" noProof="1" smtClean="0">
                <a:latin typeface="Consolas" panose="020B0609020204030204" pitchFamily="49" charset="0"/>
                <a:cs typeface="Consolas" panose="020B0609020204030204" pitchFamily="49" charset="0"/>
              </a:rPr>
              <a:t>Get (Obj </a:t>
            </a:r>
            <a:r>
              <a:rPr lang="en-US" sz="1400" noProof="1">
                <a:latin typeface="Consolas" panose="020B0609020204030204" pitchFamily="49" charset="0"/>
                <a:cs typeface="Consolas" panose="020B0609020204030204" pitchFamily="49" charset="0"/>
              </a:rPr>
              <a:t>: </a:t>
            </a:r>
            <a:r>
              <a:rPr lang="en-US" sz="1400" b="1" noProof="1">
                <a:latin typeface="Consolas" panose="020B0609020204030204" pitchFamily="49" charset="0"/>
                <a:cs typeface="Consolas" panose="020B0609020204030204" pitchFamily="49" charset="0"/>
              </a:rPr>
              <a:t>out </a:t>
            </a:r>
            <a:r>
              <a:rPr lang="en-US" sz="1400" noProof="1">
                <a:latin typeface="Consolas" panose="020B0609020204030204" pitchFamily="49" charset="0"/>
                <a:cs typeface="Consolas" panose="020B0609020204030204" pitchFamily="49" charset="0"/>
              </a:rPr>
              <a:t>Real;  Prompt : </a:t>
            </a:r>
            <a:r>
              <a:rPr lang="en-US" sz="1400" b="1" noProof="1">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String) </a:t>
            </a:r>
            <a:r>
              <a:rPr lang="en-US" sz="1400" b="1" noProof="1">
                <a:latin typeface="Consolas" panose="020B0609020204030204" pitchFamily="49" charset="0"/>
                <a:cs typeface="Consolas" panose="020B0609020204030204" pitchFamily="49" charset="0"/>
              </a:rPr>
              <a:t>is</a:t>
            </a:r>
            <a:endParaRPr lang="en-US" sz="1400" noProof="1">
              <a:latin typeface="Consolas" panose="020B0609020204030204" pitchFamily="49" charset="0"/>
              <a:cs typeface="Consolas" panose="020B0609020204030204" pitchFamily="49" charset="0"/>
            </a:endParaRPr>
          </a:p>
          <a:p>
            <a:pPr eaLnBrk="1" hangingPunct="1">
              <a:spcBef>
                <a:spcPts val="600"/>
              </a:spcBef>
            </a:pPr>
            <a:r>
              <a:rPr lang="en-US" sz="1400" noProof="1">
                <a:latin typeface="Consolas" panose="020B0609020204030204" pitchFamily="49" charset="0"/>
                <a:cs typeface="Consolas" panose="020B0609020204030204" pitchFamily="49" charset="0"/>
              </a:rPr>
              <a:t>	</a:t>
            </a:r>
            <a:r>
              <a:rPr lang="en-US" sz="1400" dirty="0">
                <a:latin typeface="Consolas" panose="020B0609020204030204" pitchFamily="49" charset="0"/>
                <a:cs typeface="Consolas" panose="020B0609020204030204" pitchFamily="49" charset="0"/>
              </a:rPr>
              <a:t>	</a:t>
            </a:r>
            <a:r>
              <a:rPr lang="en-US" sz="1400" noProof="1">
                <a:latin typeface="Consolas" panose="020B0609020204030204" pitchFamily="49" charset="0"/>
                <a:cs typeface="Consolas" panose="020B0609020204030204" pitchFamily="49" charset="0"/>
              </a:rPr>
              <a:t>Input : </a:t>
            </a:r>
            <a:r>
              <a:rPr lang="en-US" sz="1400" noProof="1" smtClean="0">
                <a:latin typeface="Consolas" panose="020B0609020204030204" pitchFamily="49" charset="0"/>
                <a:cs typeface="Consolas" panose="020B0609020204030204" pitchFamily="49" charset="0"/>
              </a:rPr>
              <a:t>String (1 </a:t>
            </a:r>
            <a:r>
              <a:rPr lang="en-US" sz="1400"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80);</a:t>
            </a:r>
            <a:endParaRPr lang="en-US" sz="1400" noProof="1">
              <a:latin typeface="Consolas" panose="020B0609020204030204" pitchFamily="49" charset="0"/>
              <a:cs typeface="Consolas" panose="020B0609020204030204" pitchFamily="49" charset="0"/>
            </a:endParaRPr>
          </a:p>
          <a:p>
            <a:pPr eaLnBrk="1" hangingPunct="1">
              <a:spcBef>
                <a:spcPct val="15000"/>
              </a:spcBef>
            </a:pPr>
            <a:r>
              <a:rPr lang="en-US" sz="1400" dirty="0">
                <a:latin typeface="Consolas" panose="020B0609020204030204" pitchFamily="49" charset="0"/>
                <a:cs typeface="Consolas" panose="020B0609020204030204" pitchFamily="49" charset="0"/>
              </a:rPr>
              <a:t>	</a:t>
            </a:r>
            <a:r>
              <a:rPr lang="en-US" sz="1400" noProof="1">
                <a:latin typeface="Consolas" panose="020B0609020204030204" pitchFamily="49" charset="0"/>
                <a:cs typeface="Consolas" panose="020B0609020204030204" pitchFamily="49" charset="0"/>
              </a:rPr>
              <a:t>	Last  : Integer </a:t>
            </a:r>
            <a:r>
              <a:rPr lang="en-US" sz="1400" b="1" noProof="1">
                <a:latin typeface="Consolas" panose="020B0609020204030204" pitchFamily="49" charset="0"/>
                <a:cs typeface="Consolas" panose="020B0609020204030204" pitchFamily="49" charset="0"/>
              </a:rPr>
              <a:t>range </a:t>
            </a:r>
            <a:r>
              <a:rPr lang="en-US" sz="1400" noProof="1">
                <a:latin typeface="Consolas" panose="020B0609020204030204" pitchFamily="49" charset="0"/>
                <a:cs typeface="Consolas" panose="020B0609020204030204" pitchFamily="49" charset="0"/>
              </a:rPr>
              <a:t>Input'First - 1 .. Input'Last;</a:t>
            </a:r>
          </a:p>
          <a:p>
            <a:pPr eaLnBrk="1" hangingPunct="1">
              <a:spcBef>
                <a:spcPts val="600"/>
              </a:spcBef>
            </a:pPr>
            <a:r>
              <a:rPr lang="en-US" sz="1400" b="1" dirty="0">
                <a:latin typeface="Consolas" panose="020B0609020204030204" pitchFamily="49" charset="0"/>
                <a:cs typeface="Consolas" panose="020B0609020204030204" pitchFamily="49" charset="0"/>
              </a:rPr>
              <a:t>	</a:t>
            </a:r>
            <a:r>
              <a:rPr lang="en-US" sz="1400" b="1" noProof="1">
                <a:latin typeface="Consolas" panose="020B0609020204030204" pitchFamily="49" charset="0"/>
                <a:cs typeface="Consolas" panose="020B0609020204030204" pitchFamily="49" charset="0"/>
              </a:rPr>
              <a:t>begin</a:t>
            </a:r>
            <a:endParaRPr lang="en-US" sz="1400" noProof="1">
              <a:latin typeface="Consolas" panose="020B0609020204030204" pitchFamily="49" charset="0"/>
              <a:cs typeface="Consolas" panose="020B0609020204030204" pitchFamily="49" charset="0"/>
            </a:endParaRPr>
          </a:p>
          <a:p>
            <a:pPr eaLnBrk="1" hangingPunct="1">
              <a:spcBef>
                <a:spcPct val="15000"/>
              </a:spcBef>
            </a:pPr>
            <a:r>
              <a:rPr lang="en-US" sz="1400" noProof="1">
                <a:latin typeface="Consolas" panose="020B0609020204030204" pitchFamily="49" charset="0"/>
                <a:cs typeface="Consolas" panose="020B0609020204030204" pitchFamily="49" charset="0"/>
              </a:rPr>
              <a:t>	</a:t>
            </a:r>
            <a:r>
              <a:rPr lang="en-US" sz="1400" dirty="0">
                <a:latin typeface="Consolas" panose="020B0609020204030204" pitchFamily="49" charset="0"/>
                <a:cs typeface="Consolas" panose="020B0609020204030204" pitchFamily="49" charset="0"/>
              </a:rPr>
              <a:t>	</a:t>
            </a:r>
            <a:r>
              <a:rPr lang="en-US" sz="1400" noProof="1">
                <a:latin typeface="Consolas" panose="020B0609020204030204" pitchFamily="49" charset="0"/>
                <a:cs typeface="Consolas" panose="020B0609020204030204" pitchFamily="49" charset="0"/>
              </a:rPr>
              <a:t>Obj := 0.0;</a:t>
            </a:r>
          </a:p>
          <a:p>
            <a:pPr eaLnBrk="1" hangingPunct="1">
              <a:spcBef>
                <a:spcPts val="600"/>
              </a:spcBef>
            </a:pPr>
            <a:r>
              <a:rPr lang="en-US" sz="1400" dirty="0">
                <a:latin typeface="Consolas" panose="020B0609020204030204" pitchFamily="49" charset="0"/>
                <a:cs typeface="Consolas" panose="020B0609020204030204" pitchFamily="49" charset="0"/>
              </a:rPr>
              <a:t>	</a:t>
            </a:r>
            <a:r>
              <a:rPr lang="en-US" sz="1400" noProof="1">
                <a:latin typeface="Consolas" panose="020B0609020204030204" pitchFamily="49" charset="0"/>
                <a:cs typeface="Consolas" panose="020B0609020204030204" pitchFamily="49" charset="0"/>
              </a:rPr>
              <a:t>	Getting : </a:t>
            </a:r>
            <a:r>
              <a:rPr lang="en-US" sz="1400" b="1" noProof="1">
                <a:latin typeface="Consolas" panose="020B0609020204030204" pitchFamily="49" charset="0"/>
                <a:cs typeface="Consolas" panose="020B0609020204030204" pitchFamily="49" charset="0"/>
              </a:rPr>
              <a:t>loop</a:t>
            </a:r>
            <a:endParaRPr lang="en-US" sz="1400" noProof="1">
              <a:latin typeface="Consolas" panose="020B0609020204030204" pitchFamily="49" charset="0"/>
              <a:cs typeface="Consolas" panose="020B0609020204030204" pitchFamily="49" charset="0"/>
            </a:endParaRPr>
          </a:p>
          <a:p>
            <a:pPr eaLnBrk="1" hangingPunct="1">
              <a:spcBef>
                <a:spcPts val="600"/>
              </a:spcBef>
            </a:pPr>
            <a:r>
              <a:rPr lang="en-US" sz="1400" dirty="0">
                <a:latin typeface="Consolas" panose="020B0609020204030204" pitchFamily="49" charset="0"/>
                <a:cs typeface="Consolas" panose="020B0609020204030204" pitchFamily="49" charset="0"/>
              </a:rPr>
              <a:t>	</a:t>
            </a:r>
            <a:r>
              <a:rPr lang="en-US" sz="1400" noProof="1">
                <a:latin typeface="Consolas" panose="020B0609020204030204" pitchFamily="49" charset="0"/>
                <a:cs typeface="Consolas" panose="020B0609020204030204" pitchFamily="49" charset="0"/>
              </a:rPr>
              <a:t>		Asking : </a:t>
            </a:r>
            <a:r>
              <a:rPr lang="en-US" sz="1400" b="1" noProof="1">
                <a:latin typeface="Consolas" panose="020B0609020204030204" pitchFamily="49" charset="0"/>
                <a:cs typeface="Consolas" panose="020B0609020204030204" pitchFamily="49" charset="0"/>
              </a:rPr>
              <a:t>loop</a:t>
            </a:r>
            <a:endParaRPr lang="en-US" sz="1400" noProof="1">
              <a:latin typeface="Consolas" panose="020B0609020204030204" pitchFamily="49" charset="0"/>
              <a:cs typeface="Consolas" panose="020B0609020204030204" pitchFamily="49" charset="0"/>
            </a:endParaRPr>
          </a:p>
          <a:p>
            <a:pPr eaLnBrk="1" hangingPunct="1">
              <a:spcBef>
                <a:spcPts val="300"/>
              </a:spcBef>
            </a:pPr>
            <a:r>
              <a:rPr lang="en-US" sz="1400" dirty="0">
                <a:latin typeface="Consolas" panose="020B0609020204030204" pitchFamily="49" charset="0"/>
                <a:cs typeface="Consolas" panose="020B0609020204030204" pitchFamily="49" charset="0"/>
              </a:rPr>
              <a:t>	</a:t>
            </a:r>
            <a:r>
              <a:rPr lang="en-US" sz="1400"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Put (Prompt);</a:t>
            </a:r>
            <a:endParaRPr lang="en-US" sz="1400" noProof="1">
              <a:latin typeface="Consolas" panose="020B0609020204030204" pitchFamily="49" charset="0"/>
              <a:cs typeface="Consolas" panose="020B0609020204030204" pitchFamily="49" charset="0"/>
            </a:endParaRPr>
          </a:p>
          <a:p>
            <a:pPr eaLnBrk="1" hangingPunct="1">
              <a:spcBef>
                <a:spcPts val="300"/>
              </a:spcBef>
            </a:pPr>
            <a:r>
              <a:rPr lang="en-US" sz="1400" dirty="0">
                <a:latin typeface="Consolas" panose="020B0609020204030204" pitchFamily="49" charset="0"/>
                <a:cs typeface="Consolas" panose="020B0609020204030204" pitchFamily="49" charset="0"/>
              </a:rPr>
              <a:t>	</a:t>
            </a:r>
            <a:r>
              <a:rPr lang="en-US" sz="1400"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Get_Line (Input</a:t>
            </a:r>
            <a:r>
              <a:rPr lang="en-US" sz="1400"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Last);</a:t>
            </a:r>
            <a:endParaRPr lang="en-US" sz="1400" noProof="1">
              <a:latin typeface="Consolas" panose="020B0609020204030204" pitchFamily="49" charset="0"/>
              <a:cs typeface="Consolas" panose="020B0609020204030204" pitchFamily="49" charset="0"/>
            </a:endParaRPr>
          </a:p>
          <a:p>
            <a:pPr eaLnBrk="1" hangingPunct="1">
              <a:spcBef>
                <a:spcPts val="300"/>
              </a:spcBef>
            </a:pPr>
            <a:r>
              <a:rPr lang="en-US" sz="1400" dirty="0">
                <a:latin typeface="Consolas" panose="020B0609020204030204" pitchFamily="49" charset="0"/>
                <a:cs typeface="Consolas" panose="020B0609020204030204" pitchFamily="49" charset="0"/>
              </a:rPr>
              <a:t>	</a:t>
            </a:r>
            <a:r>
              <a:rPr lang="en-US" sz="1400" noProof="1">
                <a:latin typeface="Consolas" panose="020B0609020204030204" pitchFamily="49" charset="0"/>
                <a:cs typeface="Consolas" panose="020B0609020204030204" pitchFamily="49" charset="0"/>
              </a:rPr>
              <a:t>			</a:t>
            </a:r>
            <a:r>
              <a:rPr lang="en-US" sz="1400" b="1" noProof="1">
                <a:latin typeface="Consolas" panose="020B0609020204030204" pitchFamily="49" charset="0"/>
                <a:cs typeface="Consolas" panose="020B0609020204030204" pitchFamily="49" charset="0"/>
              </a:rPr>
              <a:t>exit </a:t>
            </a:r>
            <a:r>
              <a:rPr lang="en-US" sz="1400" noProof="1">
                <a:latin typeface="Consolas" panose="020B0609020204030204" pitchFamily="49" charset="0"/>
                <a:cs typeface="Consolas" panose="020B0609020204030204" pitchFamily="49" charset="0"/>
              </a:rPr>
              <a:t>Getting </a:t>
            </a:r>
            <a:r>
              <a:rPr lang="en-US" sz="1400" b="1" noProof="1">
                <a:latin typeface="Consolas" panose="020B0609020204030204" pitchFamily="49" charset="0"/>
                <a:cs typeface="Consolas" panose="020B0609020204030204" pitchFamily="49" charset="0"/>
              </a:rPr>
              <a:t>when </a:t>
            </a:r>
            <a:r>
              <a:rPr lang="en-US" sz="1400" noProof="1">
                <a:latin typeface="Consolas" panose="020B0609020204030204" pitchFamily="49" charset="0"/>
                <a:cs typeface="Consolas" panose="020B0609020204030204" pitchFamily="49" charset="0"/>
              </a:rPr>
              <a:t>Last = Input'First - 1;</a:t>
            </a:r>
          </a:p>
          <a:p>
            <a:pPr eaLnBrk="1" hangingPunct="1">
              <a:spcBef>
                <a:spcPts val="300"/>
              </a:spcBef>
            </a:pPr>
            <a:r>
              <a:rPr lang="en-US" sz="1400" dirty="0">
                <a:latin typeface="Consolas" panose="020B0609020204030204" pitchFamily="49" charset="0"/>
                <a:cs typeface="Consolas" panose="020B0609020204030204" pitchFamily="49" charset="0"/>
              </a:rPr>
              <a:t>	</a:t>
            </a:r>
            <a:r>
              <a:rPr lang="en-US" sz="1400" noProof="1">
                <a:latin typeface="Consolas" panose="020B0609020204030204" pitchFamily="49" charset="0"/>
                <a:cs typeface="Consolas" panose="020B0609020204030204" pitchFamily="49" charset="0"/>
              </a:rPr>
              <a:t>			Obj := </a:t>
            </a:r>
            <a:r>
              <a:rPr lang="en-US" sz="1400" noProof="1" smtClean="0">
                <a:latin typeface="Consolas" panose="020B0609020204030204" pitchFamily="49" charset="0"/>
                <a:cs typeface="Consolas" panose="020B0609020204030204" pitchFamily="49" charset="0"/>
              </a:rPr>
              <a:t>Real'Value (Input (1</a:t>
            </a:r>
            <a:r>
              <a:rPr lang="en-US" sz="1400" noProof="1">
                <a:latin typeface="Consolas" panose="020B0609020204030204" pitchFamily="49" charset="0"/>
                <a:cs typeface="Consolas" panose="020B0609020204030204" pitchFamily="49" charset="0"/>
              </a:rPr>
              <a:t>..Last</a:t>
            </a:r>
            <a:r>
              <a:rPr lang="en-US" sz="1400" noProof="1" smtClean="0">
                <a:latin typeface="Consolas" panose="020B0609020204030204" pitchFamily="49" charset="0"/>
                <a:cs typeface="Consolas" panose="020B0609020204030204" pitchFamily="49" charset="0"/>
              </a:rPr>
              <a:t>));</a:t>
            </a:r>
            <a:endParaRPr lang="en-US" sz="1400" noProof="1">
              <a:latin typeface="Consolas" panose="020B0609020204030204" pitchFamily="49" charset="0"/>
              <a:cs typeface="Consolas" panose="020B0609020204030204" pitchFamily="49" charset="0"/>
            </a:endParaRPr>
          </a:p>
          <a:p>
            <a:pPr eaLnBrk="1" hangingPunct="1">
              <a:spcBef>
                <a:spcPts val="300"/>
              </a:spcBef>
            </a:pPr>
            <a:r>
              <a:rPr lang="en-US" sz="1400" noProof="1">
                <a:latin typeface="Consolas" panose="020B0609020204030204" pitchFamily="49" charset="0"/>
                <a:cs typeface="Consolas" panose="020B0609020204030204" pitchFamily="49" charset="0"/>
              </a:rPr>
              <a:t>	</a:t>
            </a:r>
            <a:r>
              <a:rPr lang="en-US" sz="1400" dirty="0">
                <a:latin typeface="Consolas" panose="020B0609020204030204" pitchFamily="49" charset="0"/>
                <a:cs typeface="Consolas" panose="020B0609020204030204" pitchFamily="49" charset="0"/>
              </a:rPr>
              <a:t>	</a:t>
            </a:r>
            <a:r>
              <a:rPr lang="en-US" sz="1400" noProof="1">
                <a:latin typeface="Consolas" panose="020B0609020204030204" pitchFamily="49" charset="0"/>
                <a:cs typeface="Consolas" panose="020B0609020204030204" pitchFamily="49" charset="0"/>
              </a:rPr>
              <a:t>		</a:t>
            </a:r>
            <a:r>
              <a:rPr lang="en-US" sz="1400" b="1" noProof="1">
                <a:latin typeface="Consolas" panose="020B0609020204030204" pitchFamily="49" charset="0"/>
                <a:cs typeface="Consolas" panose="020B0609020204030204" pitchFamily="49" charset="0"/>
              </a:rPr>
              <a:t>exit</a:t>
            </a:r>
            <a:r>
              <a:rPr lang="en-US" sz="1400" noProof="1">
                <a:latin typeface="Consolas" panose="020B0609020204030204" pitchFamily="49" charset="0"/>
                <a:cs typeface="Consolas" panose="020B0609020204030204" pitchFamily="49" charset="0"/>
              </a:rPr>
              <a:t>;</a:t>
            </a:r>
          </a:p>
          <a:p>
            <a:pPr eaLnBrk="1" hangingPunct="1">
              <a:spcBef>
                <a:spcPts val="300"/>
              </a:spcBef>
            </a:pPr>
            <a:r>
              <a:rPr lang="en-US" sz="1400" dirty="0">
                <a:latin typeface="Consolas" panose="020B0609020204030204" pitchFamily="49" charset="0"/>
                <a:cs typeface="Consolas" panose="020B0609020204030204" pitchFamily="49" charset="0"/>
              </a:rPr>
              <a:t>	</a:t>
            </a:r>
            <a:r>
              <a:rPr lang="en-US" sz="1400" noProof="1">
                <a:latin typeface="Consolas" panose="020B0609020204030204" pitchFamily="49" charset="0"/>
                <a:cs typeface="Consolas" panose="020B0609020204030204" pitchFamily="49" charset="0"/>
              </a:rPr>
              <a:t>		</a:t>
            </a:r>
            <a:r>
              <a:rPr lang="en-US" sz="1400" b="1" noProof="1">
                <a:latin typeface="Consolas" panose="020B0609020204030204" pitchFamily="49" charset="0"/>
                <a:cs typeface="Consolas" panose="020B0609020204030204" pitchFamily="49" charset="0"/>
              </a:rPr>
              <a:t>end loop </a:t>
            </a:r>
            <a:r>
              <a:rPr lang="en-US" sz="1400" noProof="1">
                <a:latin typeface="Consolas" panose="020B0609020204030204" pitchFamily="49" charset="0"/>
                <a:cs typeface="Consolas" panose="020B0609020204030204" pitchFamily="49" charset="0"/>
              </a:rPr>
              <a:t>Asking;</a:t>
            </a:r>
          </a:p>
          <a:p>
            <a:pPr eaLnBrk="1" hangingPunct="1">
              <a:spcBef>
                <a:spcPts val="600"/>
              </a:spcBef>
            </a:pPr>
            <a:r>
              <a:rPr lang="en-US" sz="1400" dirty="0">
                <a:latin typeface="Consolas" panose="020B0609020204030204" pitchFamily="49" charset="0"/>
                <a:cs typeface="Consolas" panose="020B0609020204030204" pitchFamily="49" charset="0"/>
              </a:rPr>
              <a:t>	</a:t>
            </a:r>
            <a:r>
              <a:rPr lang="en-US" sz="1400"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Put_Line ("</a:t>
            </a:r>
            <a:r>
              <a:rPr lang="en-US" sz="1400" noProof="1">
                <a:latin typeface="Consolas" panose="020B0609020204030204" pitchFamily="49" charset="0"/>
                <a:cs typeface="Consolas" panose="020B0609020204030204" pitchFamily="49" charset="0"/>
              </a:rPr>
              <a:t>You entered: " &amp; Input(1..Last) &amp; </a:t>
            </a:r>
            <a:r>
              <a:rPr lang="en-US" sz="1400" noProof="1" smtClean="0">
                <a:latin typeface="Consolas" panose="020B0609020204030204" pitchFamily="49" charset="0"/>
                <a:cs typeface="Consolas" panose="020B0609020204030204" pitchFamily="49" charset="0"/>
              </a:rPr>
              <a:t>"</a:t>
            </a:r>
            <a:r>
              <a:rPr lang="en-US" sz="1400" dirty="0" smtClean="0">
                <a:latin typeface="Consolas" panose="020B0609020204030204" pitchFamily="49" charset="0"/>
                <a:cs typeface="Consolas" panose="020B0609020204030204" pitchFamily="49" charset="0"/>
              </a:rPr>
              <a:t>,</a:t>
            </a:r>
            <a:r>
              <a:rPr lang="en-US" sz="1400" noProof="1" smtClean="0">
                <a:latin typeface="Consolas" panose="020B0609020204030204" pitchFamily="49" charset="0"/>
                <a:cs typeface="Consolas" panose="020B0609020204030204" pitchFamily="49" charset="0"/>
              </a:rPr>
              <a:t> </a:t>
            </a:r>
            <a:r>
              <a:rPr lang="en-US" sz="1400" dirty="0">
                <a:latin typeface="Consolas" panose="020B0609020204030204" pitchFamily="49" charset="0"/>
                <a:cs typeface="Consolas" panose="020B0609020204030204" pitchFamily="49" charset="0"/>
              </a:rPr>
              <a:t>p</a:t>
            </a:r>
            <a:r>
              <a:rPr lang="en-US" sz="1400" noProof="1">
                <a:latin typeface="Consolas" panose="020B0609020204030204" pitchFamily="49" charset="0"/>
                <a:cs typeface="Consolas" panose="020B0609020204030204" pitchFamily="49" charset="0"/>
              </a:rPr>
              <a:t>ress return key to accept</a:t>
            </a:r>
            <a:r>
              <a:rPr lang="en-US" sz="1400" noProof="1" smtClean="0">
                <a:latin typeface="Consolas" panose="020B0609020204030204" pitchFamily="49" charset="0"/>
                <a:cs typeface="Consolas" panose="020B0609020204030204" pitchFamily="49" charset="0"/>
              </a:rPr>
              <a:t>");</a:t>
            </a:r>
            <a:endParaRPr lang="en-US" sz="1400" noProof="1">
              <a:latin typeface="Consolas" panose="020B0609020204030204" pitchFamily="49" charset="0"/>
              <a:cs typeface="Consolas" panose="020B0609020204030204" pitchFamily="49" charset="0"/>
            </a:endParaRPr>
          </a:p>
          <a:p>
            <a:pPr eaLnBrk="1" hangingPunct="1">
              <a:spcBef>
                <a:spcPts val="600"/>
              </a:spcBef>
            </a:pPr>
            <a:r>
              <a:rPr lang="en-US" sz="1400" dirty="0">
                <a:latin typeface="Consolas" panose="020B0609020204030204" pitchFamily="49" charset="0"/>
                <a:cs typeface="Consolas" panose="020B0609020204030204" pitchFamily="49" charset="0"/>
              </a:rPr>
              <a:t>	</a:t>
            </a:r>
            <a:r>
              <a:rPr lang="en-US" sz="1400" noProof="1">
                <a:latin typeface="Consolas" panose="020B0609020204030204" pitchFamily="49" charset="0"/>
                <a:cs typeface="Consolas" panose="020B0609020204030204" pitchFamily="49" charset="0"/>
              </a:rPr>
              <a:t>	</a:t>
            </a:r>
            <a:r>
              <a:rPr lang="en-US" sz="1400" b="1" noProof="1">
                <a:latin typeface="Consolas" panose="020B0609020204030204" pitchFamily="49" charset="0"/>
                <a:cs typeface="Consolas" panose="020B0609020204030204" pitchFamily="49" charset="0"/>
              </a:rPr>
              <a:t>end loop </a:t>
            </a:r>
            <a:r>
              <a:rPr lang="en-US" sz="1400" noProof="1">
                <a:latin typeface="Consolas" panose="020B0609020204030204" pitchFamily="49" charset="0"/>
                <a:cs typeface="Consolas" panose="020B0609020204030204" pitchFamily="49" charset="0"/>
              </a:rPr>
              <a:t>Getting;</a:t>
            </a:r>
          </a:p>
          <a:p>
            <a:pPr eaLnBrk="1" hangingPunct="1">
              <a:spcBef>
                <a:spcPts val="600"/>
              </a:spcBef>
            </a:pPr>
            <a:r>
              <a:rPr lang="en-US" sz="1400" b="1" dirty="0">
                <a:latin typeface="Consolas" panose="020B0609020204030204" pitchFamily="49" charset="0"/>
                <a:cs typeface="Consolas" panose="020B0609020204030204" pitchFamily="49" charset="0"/>
              </a:rPr>
              <a:t>	</a:t>
            </a:r>
            <a:r>
              <a:rPr lang="en-US" sz="1400" b="1" noProof="1">
                <a:latin typeface="Consolas" panose="020B0609020204030204" pitchFamily="49" charset="0"/>
                <a:cs typeface="Consolas" panose="020B0609020204030204" pitchFamily="49" charset="0"/>
              </a:rPr>
              <a:t>end </a:t>
            </a:r>
            <a:r>
              <a:rPr lang="en-US" sz="1400" noProof="1">
                <a:latin typeface="Consolas" panose="020B0609020204030204" pitchFamily="49" charset="0"/>
                <a:cs typeface="Consolas" panose="020B0609020204030204" pitchFamily="49" charset="0"/>
              </a:rPr>
              <a:t>Get;</a:t>
            </a:r>
            <a:endParaRPr lang="en-US" sz="1400" dirty="0">
              <a:latin typeface="Consolas" panose="020B0609020204030204" pitchFamily="49" charset="0"/>
              <a:cs typeface="Consolas" panose="020B0609020204030204" pitchFamily="49" charset="0"/>
            </a:endParaRPr>
          </a:p>
          <a:p>
            <a:pPr eaLnBrk="1" hangingPunct="1">
              <a:spcBef>
                <a:spcPct val="15000"/>
              </a:spcBef>
            </a:pPr>
            <a:r>
              <a:rPr lang="en-US" sz="1400" dirty="0">
                <a:latin typeface="Consolas" panose="020B0609020204030204" pitchFamily="49" charset="0"/>
                <a:cs typeface="Consolas" panose="020B0609020204030204" pitchFamily="49" charset="0"/>
              </a:rPr>
              <a:t>	…</a:t>
            </a:r>
            <a:endParaRPr lang="en-US" sz="1400" noProof="1">
              <a:latin typeface="Consolas" panose="020B0609020204030204" pitchFamily="49" charset="0"/>
              <a:cs typeface="Consolas" panose="020B0609020204030204" pitchFamily="49"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pPr eaLnBrk="1" hangingPunct="1"/>
            <a:r>
              <a:rPr lang="en-US" smtClean="0"/>
              <a:t>Advanced Subprogram Solution (2)</a:t>
            </a:r>
          </a:p>
        </p:txBody>
      </p:sp>
      <p:sp>
        <p:nvSpPr>
          <p:cNvPr id="40963" name="Text Box 6"/>
          <p:cNvSpPr txBox="1">
            <a:spLocks noChangeArrowheads="1"/>
          </p:cNvSpPr>
          <p:nvPr/>
        </p:nvSpPr>
        <p:spPr bwMode="blackWhite">
          <a:xfrm>
            <a:off x="683568" y="1448780"/>
            <a:ext cx="7570021" cy="4271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lgn="ctr">
                <a:solidFill>
                  <a:srgbClr val="000000"/>
                </a:solidFill>
                <a:prstDash val="sysDot"/>
                <a:miter lim="800000"/>
                <a:headEnd/>
                <a:tailEnd/>
              </a14:hiddenLine>
            </a:ext>
          </a:extLst>
        </p:spPr>
        <p:txBody>
          <a:bodyPr wrap="none">
            <a:spAutoFit/>
          </a:bodyPr>
          <a:lstStyle>
            <a:lvl1pPr eaLnBrk="0" hangingPunct="0">
              <a:tabLst>
                <a:tab pos="227013" algn="l"/>
                <a:tab pos="461963" algn="l"/>
                <a:tab pos="687388" algn="l"/>
                <a:tab pos="914400" algn="l"/>
                <a:tab pos="1141413" algn="l"/>
                <a:tab pos="1376363" algn="l"/>
              </a:tabLst>
              <a:defRPr>
                <a:solidFill>
                  <a:schemeClr val="tx1"/>
                </a:solidFill>
                <a:latin typeface="Arial" pitchFamily="34" charset="0"/>
              </a:defRPr>
            </a:lvl1pPr>
            <a:lvl2pPr marL="742950" indent="-285750" eaLnBrk="0" hangingPunct="0">
              <a:tabLst>
                <a:tab pos="227013" algn="l"/>
                <a:tab pos="461963" algn="l"/>
                <a:tab pos="687388" algn="l"/>
                <a:tab pos="914400" algn="l"/>
                <a:tab pos="1141413" algn="l"/>
                <a:tab pos="1376363" algn="l"/>
              </a:tabLst>
              <a:defRPr>
                <a:solidFill>
                  <a:schemeClr val="tx1"/>
                </a:solidFill>
                <a:latin typeface="Arial" pitchFamily="34" charset="0"/>
              </a:defRPr>
            </a:lvl2pPr>
            <a:lvl3pPr marL="1143000" indent="-228600" eaLnBrk="0" hangingPunct="0">
              <a:tabLst>
                <a:tab pos="227013" algn="l"/>
                <a:tab pos="461963" algn="l"/>
                <a:tab pos="687388" algn="l"/>
                <a:tab pos="914400" algn="l"/>
                <a:tab pos="1141413" algn="l"/>
                <a:tab pos="1376363" algn="l"/>
              </a:tabLst>
              <a:defRPr>
                <a:solidFill>
                  <a:schemeClr val="tx1"/>
                </a:solidFill>
                <a:latin typeface="Arial" pitchFamily="34" charset="0"/>
              </a:defRPr>
            </a:lvl3pPr>
            <a:lvl4pPr marL="1600200" indent="-228600" eaLnBrk="0" hangingPunct="0">
              <a:tabLst>
                <a:tab pos="227013" algn="l"/>
                <a:tab pos="461963" algn="l"/>
                <a:tab pos="687388" algn="l"/>
                <a:tab pos="914400" algn="l"/>
                <a:tab pos="1141413" algn="l"/>
                <a:tab pos="1376363" algn="l"/>
              </a:tabLst>
              <a:defRPr>
                <a:solidFill>
                  <a:schemeClr val="tx1"/>
                </a:solidFill>
                <a:latin typeface="Arial" pitchFamily="34" charset="0"/>
              </a:defRPr>
            </a:lvl4pPr>
            <a:lvl5pPr marL="2057400" indent="-228600" eaLnBrk="0" hangingPunct="0">
              <a:tabLst>
                <a:tab pos="227013" algn="l"/>
                <a:tab pos="461963" algn="l"/>
                <a:tab pos="687388" algn="l"/>
                <a:tab pos="914400" algn="l"/>
                <a:tab pos="1141413" algn="l"/>
                <a:tab pos="1376363" algn="l"/>
              </a:tabLst>
              <a:defRPr>
                <a:solidFill>
                  <a:schemeClr val="tx1"/>
                </a:solidFill>
                <a:latin typeface="Arial" pitchFamily="34" charset="0"/>
              </a:defRPr>
            </a:lvl5pPr>
            <a:lvl6pPr marL="2514600" indent="-228600" eaLnBrk="0" fontAlgn="base" hangingPunct="0">
              <a:spcBef>
                <a:spcPct val="0"/>
              </a:spcBef>
              <a:spcAft>
                <a:spcPct val="0"/>
              </a:spcAft>
              <a:tabLst>
                <a:tab pos="227013" algn="l"/>
                <a:tab pos="461963" algn="l"/>
                <a:tab pos="687388" algn="l"/>
                <a:tab pos="914400" algn="l"/>
                <a:tab pos="1141413" algn="l"/>
                <a:tab pos="1376363" algn="l"/>
              </a:tabLst>
              <a:defRPr>
                <a:solidFill>
                  <a:schemeClr val="tx1"/>
                </a:solidFill>
                <a:latin typeface="Arial" pitchFamily="34" charset="0"/>
              </a:defRPr>
            </a:lvl6pPr>
            <a:lvl7pPr marL="2971800" indent="-228600" eaLnBrk="0" fontAlgn="base" hangingPunct="0">
              <a:spcBef>
                <a:spcPct val="0"/>
              </a:spcBef>
              <a:spcAft>
                <a:spcPct val="0"/>
              </a:spcAft>
              <a:tabLst>
                <a:tab pos="227013" algn="l"/>
                <a:tab pos="461963" algn="l"/>
                <a:tab pos="687388" algn="l"/>
                <a:tab pos="914400" algn="l"/>
                <a:tab pos="1141413" algn="l"/>
                <a:tab pos="1376363" algn="l"/>
              </a:tabLst>
              <a:defRPr>
                <a:solidFill>
                  <a:schemeClr val="tx1"/>
                </a:solidFill>
                <a:latin typeface="Arial" pitchFamily="34" charset="0"/>
              </a:defRPr>
            </a:lvl7pPr>
            <a:lvl8pPr marL="3429000" indent="-228600" eaLnBrk="0" fontAlgn="base" hangingPunct="0">
              <a:spcBef>
                <a:spcPct val="0"/>
              </a:spcBef>
              <a:spcAft>
                <a:spcPct val="0"/>
              </a:spcAft>
              <a:tabLst>
                <a:tab pos="227013" algn="l"/>
                <a:tab pos="461963" algn="l"/>
                <a:tab pos="687388" algn="l"/>
                <a:tab pos="914400" algn="l"/>
                <a:tab pos="1141413" algn="l"/>
                <a:tab pos="1376363" algn="l"/>
              </a:tabLst>
              <a:defRPr>
                <a:solidFill>
                  <a:schemeClr val="tx1"/>
                </a:solidFill>
                <a:latin typeface="Arial" pitchFamily="34" charset="0"/>
              </a:defRPr>
            </a:lvl8pPr>
            <a:lvl9pPr marL="3886200" indent="-228600" eaLnBrk="0" fontAlgn="base" hangingPunct="0">
              <a:spcBef>
                <a:spcPct val="0"/>
              </a:spcBef>
              <a:spcAft>
                <a:spcPct val="0"/>
              </a:spcAft>
              <a:tabLst>
                <a:tab pos="227013" algn="l"/>
                <a:tab pos="461963" algn="l"/>
                <a:tab pos="687388" algn="l"/>
                <a:tab pos="914400" algn="l"/>
                <a:tab pos="1141413" algn="l"/>
                <a:tab pos="1376363" algn="l"/>
              </a:tabLst>
              <a:defRPr>
                <a:solidFill>
                  <a:schemeClr val="tx1"/>
                </a:solidFill>
                <a:latin typeface="Arial" pitchFamily="34" charset="0"/>
              </a:defRPr>
            </a:lvl9pPr>
          </a:lstStyle>
          <a:p>
            <a:pPr eaLnBrk="1" hangingPunct="1">
              <a:spcBef>
                <a:spcPct val="15000"/>
              </a:spcBef>
            </a:pPr>
            <a:r>
              <a:rPr lang="en-US" sz="1400" b="1" noProof="1">
                <a:latin typeface="Consolas" panose="020B0609020204030204" pitchFamily="49" charset="0"/>
                <a:cs typeface="Consolas" panose="020B0609020204030204" pitchFamily="49" charset="0"/>
              </a:rPr>
              <a:t>begin</a:t>
            </a:r>
          </a:p>
          <a:p>
            <a:pPr eaLnBrk="1" hangingPunct="1">
              <a:spcBef>
                <a:spcPct val="15000"/>
              </a:spcBef>
            </a:pPr>
            <a:r>
              <a:rPr lang="en-US" sz="1400"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Put_Line ("----</a:t>
            </a:r>
            <a:r>
              <a:rPr lang="en-US" sz="1400" noProof="1">
                <a:latin typeface="Consolas" panose="020B0609020204030204" pitchFamily="49" charset="0"/>
                <a:cs typeface="Consolas" panose="020B0609020204030204" pitchFamily="49" charset="0"/>
              </a:rPr>
              <a:t>Entering data for USA satellite-</a:t>
            </a:r>
            <a:r>
              <a:rPr lang="en-US" sz="1400" noProof="1" smtClean="0">
                <a:latin typeface="Consolas" panose="020B0609020204030204" pitchFamily="49" charset="0"/>
                <a:cs typeface="Consolas" panose="020B0609020204030204" pitchFamily="49" charset="0"/>
              </a:rPr>
              <a:t>---");</a:t>
            </a:r>
            <a:endParaRPr lang="en-US" sz="1400" noProof="1">
              <a:latin typeface="Consolas" panose="020B0609020204030204" pitchFamily="49" charset="0"/>
              <a:cs typeface="Consolas" panose="020B0609020204030204" pitchFamily="49" charset="0"/>
            </a:endParaRPr>
          </a:p>
          <a:p>
            <a:pPr eaLnBrk="1" hangingPunct="1">
              <a:spcBef>
                <a:spcPct val="15000"/>
              </a:spcBef>
            </a:pPr>
            <a:r>
              <a:rPr lang="en-US" sz="1400" noProof="1">
                <a:latin typeface="Consolas" panose="020B0609020204030204" pitchFamily="49" charset="0"/>
                <a:cs typeface="Consolas" panose="020B0609020204030204" pitchFamily="49" charset="0"/>
              </a:rPr>
              <a:t>	Get( Satellites(USA).Revolutions, "Enter number of orbits: " );</a:t>
            </a:r>
          </a:p>
          <a:p>
            <a:pPr eaLnBrk="1" hangingPunct="1">
              <a:spcBef>
                <a:spcPct val="15000"/>
              </a:spcBef>
            </a:pPr>
            <a:r>
              <a:rPr lang="en-US" sz="1400" noProof="1">
                <a:latin typeface="Consolas" panose="020B0609020204030204" pitchFamily="49" charset="0"/>
                <a:cs typeface="Consolas" panose="020B0609020204030204" pitchFamily="49" charset="0"/>
              </a:rPr>
              <a:t>	New_Line;</a:t>
            </a:r>
          </a:p>
          <a:p>
            <a:pPr eaLnBrk="1" hangingPunct="1">
              <a:spcBef>
                <a:spcPct val="15000"/>
              </a:spcBef>
            </a:pPr>
            <a:r>
              <a:rPr lang="en-US" sz="1400" noProof="1">
                <a:latin typeface="Consolas" panose="020B0609020204030204" pitchFamily="49" charset="0"/>
                <a:cs typeface="Consolas" panose="020B0609020204030204" pitchFamily="49" charset="0"/>
              </a:rPr>
              <a:t>	Get( Satellites(USA).Altitude, "Enter altitude in miles: " );</a:t>
            </a:r>
          </a:p>
          <a:p>
            <a:pPr eaLnBrk="1" hangingPunct="1">
              <a:spcBef>
                <a:spcPct val="15000"/>
              </a:spcBef>
            </a:pPr>
            <a:r>
              <a:rPr lang="en-US" sz="1400" noProof="1">
                <a:latin typeface="Consolas" panose="020B0609020204030204" pitchFamily="49" charset="0"/>
                <a:cs typeface="Consolas" panose="020B0609020204030204" pitchFamily="49" charset="0"/>
              </a:rPr>
              <a:t>	New_Line;</a:t>
            </a:r>
          </a:p>
          <a:p>
            <a:pPr eaLnBrk="1" hangingPunct="1">
              <a:spcBef>
                <a:spcPct val="15000"/>
              </a:spcBef>
            </a:pPr>
            <a:r>
              <a:rPr lang="en-US" sz="1400" noProof="1">
                <a:latin typeface="Consolas" panose="020B0609020204030204" pitchFamily="49" charset="0"/>
                <a:cs typeface="Consolas" panose="020B0609020204030204" pitchFamily="49" charset="0"/>
              </a:rPr>
              <a:t>	Get( Satellites(USA).Elapsed_Time, "Enter elapsed time in hours: " );</a:t>
            </a:r>
          </a:p>
          <a:p>
            <a:pPr eaLnBrk="1" hangingPunct="1">
              <a:spcBef>
                <a:spcPct val="15000"/>
              </a:spcBef>
            </a:pPr>
            <a:r>
              <a:rPr lang="en-US" sz="1400" noProof="1">
                <a:latin typeface="Consolas" panose="020B0609020204030204" pitchFamily="49" charset="0"/>
                <a:cs typeface="Consolas" panose="020B0609020204030204" pitchFamily="49" charset="0"/>
              </a:rPr>
              <a:t>	New_Line;</a:t>
            </a:r>
          </a:p>
          <a:p>
            <a:pPr eaLnBrk="1" hangingPunct="1">
              <a:spcBef>
                <a:spcPct val="15000"/>
              </a:spcBef>
            </a:pPr>
            <a:endParaRPr lang="en-US" sz="1400" noProof="1">
              <a:latin typeface="Consolas" panose="020B0609020204030204" pitchFamily="49" charset="0"/>
              <a:cs typeface="Consolas" panose="020B0609020204030204" pitchFamily="49" charset="0"/>
            </a:endParaRPr>
          </a:p>
          <a:p>
            <a:pPr eaLnBrk="1" hangingPunct="1">
              <a:spcBef>
                <a:spcPct val="15000"/>
              </a:spcBef>
            </a:pPr>
            <a:r>
              <a:rPr lang="en-US" sz="1400"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Put_Line ("----</a:t>
            </a:r>
            <a:r>
              <a:rPr lang="en-US" sz="1400" noProof="1">
                <a:latin typeface="Consolas" panose="020B0609020204030204" pitchFamily="49" charset="0"/>
                <a:cs typeface="Consolas" panose="020B0609020204030204" pitchFamily="49" charset="0"/>
              </a:rPr>
              <a:t>Entering data for Russian satellite-</a:t>
            </a:r>
            <a:r>
              <a:rPr lang="en-US" sz="1400" noProof="1" smtClean="0">
                <a:latin typeface="Consolas" panose="020B0609020204030204" pitchFamily="49" charset="0"/>
                <a:cs typeface="Consolas" panose="020B0609020204030204" pitchFamily="49" charset="0"/>
              </a:rPr>
              <a:t>---");</a:t>
            </a:r>
            <a:endParaRPr lang="en-US" sz="1400" noProof="1">
              <a:latin typeface="Consolas" panose="020B0609020204030204" pitchFamily="49" charset="0"/>
              <a:cs typeface="Consolas" panose="020B0609020204030204" pitchFamily="49" charset="0"/>
            </a:endParaRPr>
          </a:p>
          <a:p>
            <a:pPr eaLnBrk="1" hangingPunct="1">
              <a:spcBef>
                <a:spcPct val="15000"/>
              </a:spcBef>
            </a:pPr>
            <a:r>
              <a:rPr lang="en-US" sz="1400" noProof="1">
                <a:latin typeface="Consolas" panose="020B0609020204030204" pitchFamily="49" charset="0"/>
                <a:cs typeface="Consolas" panose="020B0609020204030204" pitchFamily="49" charset="0"/>
              </a:rPr>
              <a:t>	Get( Satellites(Russia).Revolutions, "Enter number of orbits: " );</a:t>
            </a:r>
          </a:p>
          <a:p>
            <a:pPr eaLnBrk="1" hangingPunct="1">
              <a:spcBef>
                <a:spcPct val="15000"/>
              </a:spcBef>
            </a:pPr>
            <a:r>
              <a:rPr lang="en-US" sz="1400" noProof="1">
                <a:latin typeface="Consolas" panose="020B0609020204030204" pitchFamily="49" charset="0"/>
                <a:cs typeface="Consolas" panose="020B0609020204030204" pitchFamily="49" charset="0"/>
              </a:rPr>
              <a:t>	New_Line;</a:t>
            </a:r>
          </a:p>
          <a:p>
            <a:pPr eaLnBrk="1" hangingPunct="1">
              <a:spcBef>
                <a:spcPct val="15000"/>
              </a:spcBef>
            </a:pPr>
            <a:r>
              <a:rPr lang="en-US" sz="1400" noProof="1">
                <a:latin typeface="Consolas" panose="020B0609020204030204" pitchFamily="49" charset="0"/>
                <a:cs typeface="Consolas" panose="020B0609020204030204" pitchFamily="49" charset="0"/>
              </a:rPr>
              <a:t>	Get( Satellites(Russia).Altitude, "Enter altitude in miles: " );</a:t>
            </a:r>
          </a:p>
          <a:p>
            <a:pPr eaLnBrk="1" hangingPunct="1">
              <a:spcBef>
                <a:spcPct val="15000"/>
              </a:spcBef>
            </a:pPr>
            <a:r>
              <a:rPr lang="en-US" sz="1400" noProof="1">
                <a:latin typeface="Consolas" panose="020B0609020204030204" pitchFamily="49" charset="0"/>
                <a:cs typeface="Consolas" panose="020B0609020204030204" pitchFamily="49" charset="0"/>
              </a:rPr>
              <a:t>	New_Line;</a:t>
            </a:r>
          </a:p>
          <a:p>
            <a:pPr eaLnBrk="1" hangingPunct="1">
              <a:spcBef>
                <a:spcPct val="15000"/>
              </a:spcBef>
            </a:pPr>
            <a:r>
              <a:rPr lang="en-US" sz="1400" noProof="1">
                <a:latin typeface="Consolas" panose="020B0609020204030204" pitchFamily="49" charset="0"/>
                <a:cs typeface="Consolas" panose="020B0609020204030204" pitchFamily="49" charset="0"/>
              </a:rPr>
              <a:t>	Get( Satellites(Russia).Elapsed_Time, "Enter elapsed time in hours: " );</a:t>
            </a:r>
          </a:p>
          <a:p>
            <a:pPr eaLnBrk="1" hangingPunct="1">
              <a:spcBef>
                <a:spcPct val="15000"/>
              </a:spcBef>
            </a:pPr>
            <a:r>
              <a:rPr lang="en-US" sz="1400" noProof="1">
                <a:latin typeface="Consolas" panose="020B0609020204030204" pitchFamily="49" charset="0"/>
                <a:cs typeface="Consolas" panose="020B0609020204030204" pitchFamily="49" charset="0"/>
              </a:rPr>
              <a:t>	New_Line</a:t>
            </a:r>
            <a:r>
              <a:rPr lang="en-US" sz="1400" noProof="1" smtClean="0">
                <a:latin typeface="Consolas" panose="020B0609020204030204" pitchFamily="49" charset="0"/>
                <a:cs typeface="Consolas" panose="020B0609020204030204" pitchFamily="49" charset="0"/>
              </a:rPr>
              <a:t>;</a:t>
            </a:r>
            <a:endParaRPr lang="en-US" sz="1400" noProof="1">
              <a:latin typeface="Consolas" panose="020B0609020204030204" pitchFamily="49" charset="0"/>
              <a:cs typeface="Consolas" panose="020B0609020204030204" pitchFamily="49" charset="0"/>
            </a:endParaRPr>
          </a:p>
          <a:p>
            <a:pPr eaLnBrk="1" hangingPunct="1">
              <a:spcBef>
                <a:spcPct val="15000"/>
              </a:spcBef>
            </a:pPr>
            <a:r>
              <a:rPr lang="en-US" sz="1400" noProof="1">
                <a:latin typeface="Consolas" panose="020B0609020204030204" pitchFamily="49" charset="0"/>
                <a:cs typeface="Consolas" panose="020B0609020204030204" pitchFamily="49" charset="0"/>
              </a:rPr>
              <a:t>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81000" y="2667000"/>
            <a:ext cx="8382000" cy="830164"/>
          </a:xfrm>
        </p:spPr>
        <p:txBody>
          <a:bodyPr/>
          <a:lstStyle/>
          <a:p>
            <a:r>
              <a:rPr lang="en-US" dirty="0" smtClean="0"/>
              <a:t>#6 Packages</a:t>
            </a:r>
            <a:endParaRPr lang="en-US" dirty="0"/>
          </a:p>
        </p:txBody>
      </p:sp>
    </p:spTree>
    <p:extLst>
      <p:ext uri="{BB962C8B-B14F-4D97-AF65-F5344CB8AC3E}">
        <p14:creationId xmlns:p14="http://schemas.microsoft.com/office/powerpoint/2010/main" val="375850159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pPr eaLnBrk="1" hangingPunct="1"/>
            <a:r>
              <a:rPr lang="en-US" dirty="0" smtClean="0"/>
              <a:t>Packages Lab</a:t>
            </a:r>
          </a:p>
        </p:txBody>
      </p:sp>
      <p:sp>
        <p:nvSpPr>
          <p:cNvPr id="41987" name="Rectangle 3"/>
          <p:cNvSpPr>
            <a:spLocks noGrp="1" noChangeArrowheads="1"/>
          </p:cNvSpPr>
          <p:nvPr>
            <p:ph sz="half" idx="10"/>
          </p:nvPr>
        </p:nvSpPr>
        <p:spPr/>
        <p:txBody>
          <a:bodyPr/>
          <a:lstStyle/>
          <a:p>
            <a:pPr eaLnBrk="1" hangingPunct="1"/>
            <a:r>
              <a:rPr lang="en-US" dirty="0" smtClean="0"/>
              <a:t>Move type Satellite into a new library package</a:t>
            </a:r>
          </a:p>
          <a:p>
            <a:pPr lvl="1" eaLnBrk="1" hangingPunct="1">
              <a:spcAft>
                <a:spcPct val="0"/>
              </a:spcAft>
            </a:pPr>
            <a:r>
              <a:rPr lang="en-US" dirty="0" smtClean="0"/>
              <a:t>Use separate files for new package declaration &amp; body</a:t>
            </a:r>
          </a:p>
          <a:p>
            <a:pPr lvl="1" eaLnBrk="1" hangingPunct="1">
              <a:spcAft>
                <a:spcPct val="0"/>
              </a:spcAft>
            </a:pPr>
            <a:r>
              <a:rPr lang="en-US" dirty="0" smtClean="0"/>
              <a:t>Let GPS name the files for you!</a:t>
            </a:r>
          </a:p>
          <a:p>
            <a:pPr eaLnBrk="1" hangingPunct="1"/>
            <a:r>
              <a:rPr lang="en-US" dirty="0" smtClean="0"/>
              <a:t>Move the function into the same package</a:t>
            </a:r>
          </a:p>
          <a:p>
            <a:pPr eaLnBrk="1" hangingPunct="1"/>
            <a:r>
              <a:rPr lang="en-US" dirty="0" smtClean="0"/>
              <a:t>Use the “Group of Related Program Units” idiom</a:t>
            </a:r>
          </a:p>
          <a:p>
            <a:pPr eaLnBrk="1" hangingPunct="1"/>
            <a:r>
              <a:rPr lang="en-US" dirty="0"/>
              <a:t>Add “with” and “use” clauses on main subprogram</a:t>
            </a:r>
          </a:p>
        </p:txBody>
      </p:sp>
      <p:grpSp>
        <p:nvGrpSpPr>
          <p:cNvPr id="2" name="Group 1"/>
          <p:cNvGrpSpPr/>
          <p:nvPr/>
        </p:nvGrpSpPr>
        <p:grpSpPr>
          <a:xfrm>
            <a:off x="2447764" y="4523257"/>
            <a:ext cx="3619583" cy="2002087"/>
            <a:chOff x="3089274" y="4267200"/>
            <a:chExt cx="3619583" cy="2002087"/>
          </a:xfrm>
        </p:grpSpPr>
        <p:sp>
          <p:nvSpPr>
            <p:cNvPr id="8" name="Double Wave 7"/>
            <p:cNvSpPr>
              <a:spLocks noChangeArrowheads="1"/>
            </p:cNvSpPr>
            <p:nvPr/>
          </p:nvSpPr>
          <p:spPr bwMode="auto">
            <a:xfrm>
              <a:off x="3089274" y="4267200"/>
              <a:ext cx="3498949" cy="349250"/>
            </a:xfrm>
            <a:prstGeom prst="doubleWave">
              <a:avLst>
                <a:gd name="adj1" fmla="val 6250"/>
                <a:gd name="adj2" fmla="val 0"/>
              </a:avLst>
            </a:prstGeom>
            <a:solidFill>
              <a:srgbClr val="FFFF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i="1"/>
            </a:p>
          </p:txBody>
        </p:sp>
        <p:sp>
          <p:nvSpPr>
            <p:cNvPr id="9" name="Rectangle 5"/>
            <p:cNvSpPr>
              <a:spLocks noChangeArrowheads="1"/>
            </p:cNvSpPr>
            <p:nvPr/>
          </p:nvSpPr>
          <p:spPr bwMode="auto">
            <a:xfrm>
              <a:off x="3089275" y="4267200"/>
              <a:ext cx="3619582" cy="200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lnSpc>
                  <a:spcPct val="120000"/>
                </a:lnSpc>
                <a:spcBef>
                  <a:spcPct val="20000"/>
                </a:spcBef>
                <a:buClr>
                  <a:srgbClr val="404040"/>
                </a:buClr>
                <a:buChar char="•"/>
                <a:tabLst>
                  <a:tab pos="230188" algn="l"/>
                  <a:tab pos="1541463" algn="l"/>
                </a:tabLst>
                <a:defRPr sz="2000" b="1">
                  <a:solidFill>
                    <a:srgbClr val="404040"/>
                  </a:solidFill>
                  <a:latin typeface="Verdana" panose="020B0604030504040204" pitchFamily="34" charset="0"/>
                  <a:ea typeface="Verdana" panose="020B0604030504040204" pitchFamily="34" charset="0"/>
                  <a:cs typeface="Verdana" panose="020B0604030504040204" pitchFamily="34" charset="0"/>
                </a:defRPr>
              </a:lvl1pPr>
              <a:lvl2pPr marL="742950" indent="-285750">
                <a:lnSpc>
                  <a:spcPct val="120000"/>
                </a:lnSpc>
                <a:spcBef>
                  <a:spcPct val="20000"/>
                </a:spcBef>
                <a:buChar char="–"/>
                <a:tabLst>
                  <a:tab pos="230188" algn="l"/>
                  <a:tab pos="1541463" algn="l"/>
                </a:tabLst>
                <a:defRPr>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nSpc>
                  <a:spcPct val="120000"/>
                </a:lnSpc>
                <a:spcBef>
                  <a:spcPct val="20000"/>
                </a:spcBef>
                <a:buChar char="–"/>
                <a:tabLst>
                  <a:tab pos="230188" algn="l"/>
                  <a:tab pos="1541463" algn="l"/>
                </a:tabLst>
                <a:defRPr>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spcBef>
                  <a:spcPct val="20000"/>
                </a:spcBef>
                <a:buFont typeface="Times" panose="02020603050405020304" pitchFamily="18" charset="0"/>
                <a:buChar char="•"/>
                <a:tabLst>
                  <a:tab pos="230188" algn="l"/>
                  <a:tab pos="1541463" algn="l"/>
                </a:tabLst>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spcBef>
                  <a:spcPct val="20000"/>
                </a:spcBef>
                <a:buFont typeface="Times" panose="02020603050405020304" pitchFamily="18" charset="0"/>
                <a:buChar char="•"/>
                <a:tabLst>
                  <a:tab pos="230188" algn="l"/>
                  <a:tab pos="1541463" algn="l"/>
                </a:tabLst>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eaLnBrk="0" fontAlgn="base" hangingPunct="0">
                <a:spcBef>
                  <a:spcPct val="20000"/>
                </a:spcBef>
                <a:spcAft>
                  <a:spcPct val="0"/>
                </a:spcAft>
                <a:buFont typeface="Times" panose="02020603050405020304" pitchFamily="18" charset="0"/>
                <a:buChar char="•"/>
                <a:tabLst>
                  <a:tab pos="230188" algn="l"/>
                  <a:tab pos="1541463" algn="l"/>
                </a:tabLst>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6pPr>
              <a:lvl7pPr marL="2971800" indent="-228600" eaLnBrk="0" fontAlgn="base" hangingPunct="0">
                <a:spcBef>
                  <a:spcPct val="20000"/>
                </a:spcBef>
                <a:spcAft>
                  <a:spcPct val="0"/>
                </a:spcAft>
                <a:buFont typeface="Times" panose="02020603050405020304" pitchFamily="18" charset="0"/>
                <a:buChar char="•"/>
                <a:tabLst>
                  <a:tab pos="230188" algn="l"/>
                  <a:tab pos="1541463" algn="l"/>
                </a:tabLst>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7pPr>
              <a:lvl8pPr marL="3429000" indent="-228600" eaLnBrk="0" fontAlgn="base" hangingPunct="0">
                <a:spcBef>
                  <a:spcPct val="20000"/>
                </a:spcBef>
                <a:spcAft>
                  <a:spcPct val="0"/>
                </a:spcAft>
                <a:buFont typeface="Times" panose="02020603050405020304" pitchFamily="18" charset="0"/>
                <a:buChar char="•"/>
                <a:tabLst>
                  <a:tab pos="230188" algn="l"/>
                  <a:tab pos="1541463" algn="l"/>
                </a:tabLst>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8pPr>
              <a:lvl9pPr marL="3886200" indent="-228600" eaLnBrk="0" fontAlgn="base" hangingPunct="0">
                <a:spcBef>
                  <a:spcPct val="20000"/>
                </a:spcBef>
                <a:spcAft>
                  <a:spcPct val="0"/>
                </a:spcAft>
                <a:buFont typeface="Times" panose="02020603050405020304" pitchFamily="18" charset="0"/>
                <a:buChar char="•"/>
                <a:tabLst>
                  <a:tab pos="230188" algn="l"/>
                  <a:tab pos="1541463" algn="l"/>
                </a:tabLst>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9pPr>
            </a:lstStyle>
            <a:p>
              <a:pPr>
                <a:spcBef>
                  <a:spcPct val="0"/>
                </a:spcBef>
                <a:buClrTx/>
                <a:buFontTx/>
                <a:buNone/>
              </a:pPr>
              <a:r>
                <a:rPr lang="en-US" sz="1400" noProof="1">
                  <a:solidFill>
                    <a:schemeClr val="tx1"/>
                  </a:solidFill>
                  <a:latin typeface="Consolas" panose="020B0609020204030204" pitchFamily="49" charset="0"/>
                  <a:cs typeface="Consolas" panose="020B0609020204030204" pitchFamily="49" charset="0"/>
                </a:rPr>
                <a:t>with </a:t>
              </a:r>
              <a:r>
                <a:rPr lang="en-US" sz="1400" b="0" noProof="1">
                  <a:solidFill>
                    <a:schemeClr val="tx1"/>
                  </a:solidFill>
                  <a:latin typeface="Consolas" panose="020B0609020204030204" pitchFamily="49" charset="0"/>
                  <a:cs typeface="Consolas" panose="020B0609020204030204" pitchFamily="49" charset="0"/>
                </a:rPr>
                <a:t>Spacecraft</a:t>
              </a:r>
              <a:r>
                <a:rPr lang="en-US" sz="1400" noProof="1">
                  <a:solidFill>
                    <a:schemeClr val="tx1"/>
                  </a:solidFill>
                  <a:latin typeface="Consolas" panose="020B0609020204030204" pitchFamily="49" charset="0"/>
                  <a:cs typeface="Consolas" panose="020B0609020204030204" pitchFamily="49" charset="0"/>
                </a:rPr>
                <a:t>;	use </a:t>
              </a:r>
              <a:r>
                <a:rPr lang="en-US" sz="1400" b="0" noProof="1">
                  <a:solidFill>
                    <a:schemeClr val="tx1"/>
                  </a:solidFill>
                  <a:latin typeface="Consolas" panose="020B0609020204030204" pitchFamily="49" charset="0"/>
                  <a:cs typeface="Consolas" panose="020B0609020204030204" pitchFamily="49" charset="0"/>
                </a:rPr>
                <a:t>Spacecraft;</a:t>
              </a:r>
            </a:p>
            <a:p>
              <a:pPr>
                <a:spcBef>
                  <a:spcPts val="200"/>
                </a:spcBef>
                <a:buClrTx/>
                <a:buFontTx/>
                <a:buNone/>
              </a:pPr>
              <a:r>
                <a:rPr lang="en-US" sz="1400" noProof="1">
                  <a:solidFill>
                    <a:schemeClr val="tx1"/>
                  </a:solidFill>
                  <a:latin typeface="Consolas" panose="020B0609020204030204" pitchFamily="49" charset="0"/>
                  <a:cs typeface="Consolas" panose="020B0609020204030204" pitchFamily="49" charset="0"/>
                </a:rPr>
                <a:t>with </a:t>
              </a:r>
              <a:r>
                <a:rPr lang="en-US" sz="1400" b="0" noProof="1">
                  <a:solidFill>
                    <a:schemeClr val="tx1"/>
                  </a:solidFill>
                  <a:latin typeface="Consolas" panose="020B0609020204030204" pitchFamily="49" charset="0"/>
                  <a:cs typeface="Consolas" panose="020B0609020204030204" pitchFamily="49" charset="0"/>
                </a:rPr>
                <a:t>Ada.Text_IO;	</a:t>
              </a:r>
              <a:r>
                <a:rPr lang="en-US" sz="1400" noProof="1">
                  <a:solidFill>
                    <a:schemeClr val="tx1"/>
                  </a:solidFill>
                  <a:latin typeface="Consolas" panose="020B0609020204030204" pitchFamily="49" charset="0"/>
                  <a:cs typeface="Consolas" panose="020B0609020204030204" pitchFamily="49" charset="0"/>
                </a:rPr>
                <a:t>use</a:t>
              </a:r>
              <a:r>
                <a:rPr lang="en-US" sz="1400" b="0" noProof="1">
                  <a:solidFill>
                    <a:schemeClr val="tx1"/>
                  </a:solidFill>
                  <a:latin typeface="Consolas" panose="020B0609020204030204" pitchFamily="49" charset="0"/>
                  <a:cs typeface="Consolas" panose="020B0609020204030204" pitchFamily="49" charset="0"/>
                </a:rPr>
                <a:t> Ada.Text_IO;</a:t>
              </a:r>
              <a:endParaRPr lang="en-US" sz="1400" noProof="1">
                <a:solidFill>
                  <a:schemeClr val="tx1"/>
                </a:solidFill>
                <a:latin typeface="Consolas" panose="020B0609020204030204" pitchFamily="49" charset="0"/>
                <a:cs typeface="Consolas" panose="020B0609020204030204" pitchFamily="49" charset="0"/>
              </a:endParaRPr>
            </a:p>
            <a:p>
              <a:pPr>
                <a:spcBef>
                  <a:spcPts val="600"/>
                </a:spcBef>
                <a:buClrTx/>
                <a:buFontTx/>
                <a:buNone/>
              </a:pPr>
              <a:r>
                <a:rPr lang="en-US" sz="1400" noProof="1">
                  <a:solidFill>
                    <a:schemeClr val="tx1"/>
                  </a:solidFill>
                  <a:latin typeface="Consolas" panose="020B0609020204030204" pitchFamily="49" charset="0"/>
                  <a:cs typeface="Consolas" panose="020B0609020204030204" pitchFamily="49" charset="0"/>
                </a:rPr>
                <a:t>procedure </a:t>
              </a:r>
              <a:r>
                <a:rPr lang="en-US" sz="1400" b="0" noProof="1">
                  <a:solidFill>
                    <a:schemeClr val="tx1"/>
                  </a:solidFill>
                  <a:latin typeface="Consolas" panose="020B0609020204030204" pitchFamily="49" charset="0"/>
                  <a:cs typeface="Consolas" panose="020B0609020204030204" pitchFamily="49" charset="0"/>
                </a:rPr>
                <a:t>Display_Velocities </a:t>
              </a:r>
              <a:r>
                <a:rPr lang="en-US" sz="1400" noProof="1">
                  <a:solidFill>
                    <a:schemeClr val="tx1"/>
                  </a:solidFill>
                  <a:latin typeface="Consolas" panose="020B0609020204030204" pitchFamily="49" charset="0"/>
                  <a:cs typeface="Consolas" panose="020B0609020204030204" pitchFamily="49" charset="0"/>
                </a:rPr>
                <a:t>is</a:t>
              </a:r>
              <a:endParaRPr lang="en-US" sz="1400" b="0" noProof="1">
                <a:solidFill>
                  <a:schemeClr val="tx1"/>
                </a:solidFill>
                <a:latin typeface="Consolas" panose="020B0609020204030204" pitchFamily="49" charset="0"/>
                <a:cs typeface="Consolas" panose="020B0609020204030204" pitchFamily="49" charset="0"/>
              </a:endParaRPr>
            </a:p>
            <a:p>
              <a:pPr>
                <a:spcBef>
                  <a:spcPct val="0"/>
                </a:spcBef>
                <a:buClrTx/>
                <a:buFontTx/>
                <a:buNone/>
              </a:pPr>
              <a:r>
                <a:rPr lang="en-US" sz="1400" b="0" noProof="1">
                  <a:solidFill>
                    <a:schemeClr val="tx1"/>
                  </a:solidFill>
                  <a:latin typeface="Consolas" panose="020B0609020204030204" pitchFamily="49" charset="0"/>
                  <a:cs typeface="Consolas" panose="020B0609020204030204" pitchFamily="49" charset="0"/>
                </a:rPr>
                <a:t>	... </a:t>
              </a:r>
            </a:p>
            <a:p>
              <a:pPr>
                <a:spcBef>
                  <a:spcPct val="0"/>
                </a:spcBef>
                <a:buClrTx/>
                <a:buFontTx/>
                <a:buNone/>
              </a:pPr>
              <a:r>
                <a:rPr lang="en-US" sz="1400" noProof="1">
                  <a:solidFill>
                    <a:schemeClr val="tx1"/>
                  </a:solidFill>
                  <a:latin typeface="Consolas" panose="020B0609020204030204" pitchFamily="49" charset="0"/>
                  <a:cs typeface="Consolas" panose="020B0609020204030204" pitchFamily="49" charset="0"/>
                </a:rPr>
                <a:t>begin</a:t>
              </a:r>
              <a:endParaRPr lang="en-US" sz="1400" b="0" noProof="1">
                <a:solidFill>
                  <a:schemeClr val="tx1"/>
                </a:solidFill>
                <a:latin typeface="Consolas" panose="020B0609020204030204" pitchFamily="49" charset="0"/>
                <a:cs typeface="Consolas" panose="020B0609020204030204" pitchFamily="49" charset="0"/>
              </a:endParaRPr>
            </a:p>
            <a:p>
              <a:pPr>
                <a:spcBef>
                  <a:spcPct val="0"/>
                </a:spcBef>
                <a:buClrTx/>
                <a:buFontTx/>
                <a:buNone/>
              </a:pPr>
              <a:r>
                <a:rPr lang="en-US" sz="1400" b="0" noProof="1">
                  <a:solidFill>
                    <a:schemeClr val="tx1"/>
                  </a:solidFill>
                  <a:latin typeface="Consolas" panose="020B0609020204030204" pitchFamily="49" charset="0"/>
                  <a:cs typeface="Consolas" panose="020B0609020204030204" pitchFamily="49" charset="0"/>
                </a:rPr>
                <a:t>	... </a:t>
              </a:r>
            </a:p>
            <a:p>
              <a:pPr>
                <a:spcBef>
                  <a:spcPct val="0"/>
                </a:spcBef>
                <a:buClrTx/>
                <a:buFontTx/>
                <a:buNone/>
              </a:pPr>
              <a:r>
                <a:rPr lang="en-US" sz="1400" noProof="1">
                  <a:solidFill>
                    <a:schemeClr val="tx1"/>
                  </a:solidFill>
                  <a:latin typeface="Consolas" panose="020B0609020204030204" pitchFamily="49" charset="0"/>
                  <a:cs typeface="Consolas" panose="020B0609020204030204" pitchFamily="49" charset="0"/>
                </a:rPr>
                <a:t>end </a:t>
              </a:r>
              <a:r>
                <a:rPr lang="en-US" sz="1400" b="0" noProof="1">
                  <a:solidFill>
                    <a:schemeClr val="tx1"/>
                  </a:solidFill>
                  <a:latin typeface="Consolas" panose="020B0609020204030204" pitchFamily="49" charset="0"/>
                  <a:cs typeface="Consolas" panose="020B0609020204030204" pitchFamily="49" charset="0"/>
                </a:rPr>
                <a:t>Display_Velocities;</a:t>
              </a:r>
            </a:p>
          </p:txBody>
        </p:sp>
      </p:gr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81000" y="2667000"/>
            <a:ext cx="8382000" cy="1717393"/>
          </a:xfrm>
        </p:spPr>
        <p:txBody>
          <a:bodyPr/>
          <a:lstStyle/>
          <a:p>
            <a:r>
              <a:rPr lang="en-US" dirty="0" smtClean="0"/>
              <a:t>#6 Packages</a:t>
            </a:r>
          </a:p>
          <a:p>
            <a:r>
              <a:rPr lang="en-US" dirty="0" smtClean="0"/>
              <a:t>Solution</a:t>
            </a:r>
            <a:endParaRPr lang="en-US" dirty="0"/>
          </a:p>
        </p:txBody>
      </p:sp>
    </p:spTree>
    <p:extLst>
      <p:ext uri="{BB962C8B-B14F-4D97-AF65-F5344CB8AC3E}">
        <p14:creationId xmlns:p14="http://schemas.microsoft.com/office/powerpoint/2010/main" val="26793916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pPr eaLnBrk="1" hangingPunct="1"/>
            <a:r>
              <a:rPr lang="en-US" smtClean="0"/>
              <a:t>Provided Solutions’ Subdirectories</a:t>
            </a:r>
          </a:p>
        </p:txBody>
      </p:sp>
      <p:sp>
        <p:nvSpPr>
          <p:cNvPr id="13315" name="Rectangle 3"/>
          <p:cNvSpPr>
            <a:spLocks noGrp="1" noChangeArrowheads="1"/>
          </p:cNvSpPr>
          <p:nvPr>
            <p:ph sz="half" idx="10"/>
          </p:nvPr>
        </p:nvSpPr>
        <p:spPr>
          <a:xfrm>
            <a:off x="685800" y="1143000"/>
            <a:ext cx="7848600" cy="1277888"/>
          </a:xfrm>
        </p:spPr>
        <p:txBody>
          <a:bodyPr/>
          <a:lstStyle/>
          <a:p>
            <a:pPr eaLnBrk="1" hangingPunct="1"/>
            <a:r>
              <a:rPr lang="en-US" dirty="0" smtClean="0"/>
              <a:t>Numbers in subdir names reflect sequence</a:t>
            </a:r>
          </a:p>
          <a:p>
            <a:pPr eaLnBrk="1" hangingPunct="1"/>
            <a:r>
              <a:rPr lang="en-US" dirty="0" smtClean="0"/>
              <a:t>Copy files to dev/</a:t>
            </a:r>
            <a:r>
              <a:rPr lang="en-US" dirty="0" err="1" smtClean="0"/>
              <a:t>src</a:t>
            </a:r>
            <a:r>
              <a:rPr lang="en-US" dirty="0" smtClean="0"/>
              <a:t>/ if you need them</a:t>
            </a:r>
          </a:p>
        </p:txBody>
      </p:sp>
      <p:sp>
        <p:nvSpPr>
          <p:cNvPr id="40" name="Text Box 4"/>
          <p:cNvSpPr txBox="1">
            <a:spLocks noChangeArrowheads="1"/>
          </p:cNvSpPr>
          <p:nvPr/>
        </p:nvSpPr>
        <p:spPr bwMode="blackWhite">
          <a:xfrm>
            <a:off x="3070486" y="2406371"/>
            <a:ext cx="134684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600" noProof="1" smtClean="0"/>
              <a:t>lab_sources</a:t>
            </a:r>
            <a:r>
              <a:rPr lang="en-US" sz="1600" dirty="0" smtClean="0"/>
              <a:t>/</a:t>
            </a:r>
            <a:endParaRPr lang="en-US" sz="1600" noProof="1"/>
          </a:p>
        </p:txBody>
      </p:sp>
      <p:sp>
        <p:nvSpPr>
          <p:cNvPr id="41" name="Text Box 6"/>
          <p:cNvSpPr txBox="1">
            <a:spLocks noChangeArrowheads="1"/>
          </p:cNvSpPr>
          <p:nvPr/>
        </p:nvSpPr>
        <p:spPr bwMode="blackWhite">
          <a:xfrm>
            <a:off x="683568" y="3425072"/>
            <a:ext cx="10502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600" noProof="1" smtClean="0"/>
              <a:t>solutions/</a:t>
            </a:r>
            <a:endParaRPr lang="en-US" sz="1600" noProof="1"/>
          </a:p>
        </p:txBody>
      </p:sp>
      <p:cxnSp>
        <p:nvCxnSpPr>
          <p:cNvPr id="44" name="AutoShape 15"/>
          <p:cNvCxnSpPr>
            <a:cxnSpLocks noChangeShapeType="1"/>
            <a:stCxn id="40" idx="2"/>
            <a:endCxn id="41" idx="0"/>
          </p:cNvCxnSpPr>
          <p:nvPr/>
        </p:nvCxnSpPr>
        <p:spPr bwMode="blackWhite">
          <a:xfrm rot="5400000">
            <a:off x="2136237" y="1817400"/>
            <a:ext cx="680147" cy="2535196"/>
          </a:xfrm>
          <a:prstGeom prst="bentConnector3">
            <a:avLst>
              <a:gd name="adj1" fmla="val 50000"/>
            </a:avLst>
          </a:prstGeom>
          <a:noFill/>
          <a:ln w="12700">
            <a:solidFill>
              <a:schemeClr val="tx1"/>
            </a:solidFill>
            <a:miter lim="800000"/>
            <a:headEnd/>
            <a:tailEnd/>
          </a:ln>
          <a:extLst>
            <a:ext uri="{909E8E84-426E-40DD-AFC4-6F175D3DCCD1}">
              <a14:hiddenFill xmlns:a14="http://schemas.microsoft.com/office/drawing/2010/main">
                <a:noFill/>
              </a14:hiddenFill>
            </a:ext>
          </a:extLst>
        </p:spPr>
      </p:cxnSp>
      <p:cxnSp>
        <p:nvCxnSpPr>
          <p:cNvPr id="45" name="AutoShape 16"/>
          <p:cNvCxnSpPr>
            <a:cxnSpLocks noChangeShapeType="1"/>
            <a:stCxn id="40" idx="2"/>
            <a:endCxn id="51" idx="0"/>
          </p:cNvCxnSpPr>
          <p:nvPr/>
        </p:nvCxnSpPr>
        <p:spPr bwMode="blackWhite">
          <a:xfrm rot="16200000" flipH="1">
            <a:off x="4261834" y="2226998"/>
            <a:ext cx="680146" cy="1715999"/>
          </a:xfrm>
          <a:prstGeom prst="bentConnector3">
            <a:avLst>
              <a:gd name="adj1" fmla="val 50000"/>
            </a:avLst>
          </a:prstGeom>
          <a:noFill/>
          <a:ln w="12700">
            <a:solidFill>
              <a:schemeClr val="tx1"/>
            </a:solidFill>
            <a:miter lim="800000"/>
            <a:headEnd/>
            <a:tailEnd/>
          </a:ln>
          <a:extLst>
            <a:ext uri="{909E8E84-426E-40DD-AFC4-6F175D3DCCD1}">
              <a14:hiddenFill xmlns:a14="http://schemas.microsoft.com/office/drawing/2010/main">
                <a:noFill/>
              </a14:hiddenFill>
            </a:ext>
          </a:extLst>
        </p:spPr>
      </p:cxnSp>
      <p:sp>
        <p:nvSpPr>
          <p:cNvPr id="51" name="Text Box 8"/>
          <p:cNvSpPr txBox="1">
            <a:spLocks noChangeArrowheads="1"/>
          </p:cNvSpPr>
          <p:nvPr/>
        </p:nvSpPr>
        <p:spPr bwMode="blackWhite">
          <a:xfrm>
            <a:off x="4752020" y="3425071"/>
            <a:ext cx="141577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600" noProof="1" smtClean="0"/>
              <a:t>development/</a:t>
            </a:r>
            <a:endParaRPr lang="en-US" sz="1600" noProof="1"/>
          </a:p>
        </p:txBody>
      </p:sp>
      <p:sp>
        <p:nvSpPr>
          <p:cNvPr id="21" name="Text Box 6"/>
          <p:cNvSpPr txBox="1">
            <a:spLocks noChangeArrowheads="1"/>
          </p:cNvSpPr>
          <p:nvPr/>
        </p:nvSpPr>
        <p:spPr bwMode="blackWhite">
          <a:xfrm>
            <a:off x="1795564" y="3846004"/>
            <a:ext cx="16658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600" noProof="1" smtClean="0"/>
              <a:t>01_basic_types/</a:t>
            </a:r>
            <a:endParaRPr lang="en-US" sz="1600" noProof="1"/>
          </a:p>
        </p:txBody>
      </p:sp>
      <p:sp>
        <p:nvSpPr>
          <p:cNvPr id="22" name="Text Box 6"/>
          <p:cNvSpPr txBox="1">
            <a:spLocks noChangeArrowheads="1"/>
          </p:cNvSpPr>
          <p:nvPr/>
        </p:nvSpPr>
        <p:spPr bwMode="blackWhite">
          <a:xfrm>
            <a:off x="1795564" y="4230134"/>
            <a:ext cx="158889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600" noProof="1" smtClean="0"/>
              <a:t>02_statements/</a:t>
            </a:r>
            <a:endParaRPr lang="en-US" sz="1600" noProof="1"/>
          </a:p>
        </p:txBody>
      </p:sp>
      <p:sp>
        <p:nvSpPr>
          <p:cNvPr id="23" name="Text Box 6"/>
          <p:cNvSpPr txBox="1">
            <a:spLocks noChangeArrowheads="1"/>
          </p:cNvSpPr>
          <p:nvPr/>
        </p:nvSpPr>
        <p:spPr bwMode="blackWhite">
          <a:xfrm>
            <a:off x="1795564" y="4614264"/>
            <a:ext cx="3898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600" noProof="1" smtClean="0"/>
              <a:t>…</a:t>
            </a:r>
            <a:endParaRPr lang="en-US" sz="1600" noProof="1"/>
          </a:p>
        </p:txBody>
      </p:sp>
      <p:sp>
        <p:nvSpPr>
          <p:cNvPr id="24" name="Text Box 6"/>
          <p:cNvSpPr txBox="1">
            <a:spLocks noChangeArrowheads="1"/>
          </p:cNvSpPr>
          <p:nvPr/>
        </p:nvSpPr>
        <p:spPr bwMode="blackWhite">
          <a:xfrm>
            <a:off x="1795564" y="4998394"/>
            <a:ext cx="155042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600" noProof="1" smtClean="0"/>
              <a:t>08_child_units/</a:t>
            </a:r>
            <a:endParaRPr lang="en-US" sz="1600" noProof="1"/>
          </a:p>
        </p:txBody>
      </p:sp>
      <p:sp>
        <p:nvSpPr>
          <p:cNvPr id="25" name="Text Box 6"/>
          <p:cNvSpPr txBox="1">
            <a:spLocks noChangeArrowheads="1"/>
          </p:cNvSpPr>
          <p:nvPr/>
        </p:nvSpPr>
        <p:spPr bwMode="blackWhite">
          <a:xfrm>
            <a:off x="1795564" y="5382524"/>
            <a:ext cx="221567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600" noProof="1" smtClean="0"/>
              <a:t>09_contracts_prepost/</a:t>
            </a:r>
            <a:endParaRPr lang="en-US" sz="1600" noProof="1"/>
          </a:p>
        </p:txBody>
      </p:sp>
      <p:sp>
        <p:nvSpPr>
          <p:cNvPr id="26" name="Text Box 6"/>
          <p:cNvSpPr txBox="1">
            <a:spLocks noChangeArrowheads="1"/>
          </p:cNvSpPr>
          <p:nvPr/>
        </p:nvSpPr>
        <p:spPr bwMode="blackWhite">
          <a:xfrm>
            <a:off x="1795564" y="5766654"/>
            <a:ext cx="3898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600" noProof="1" smtClean="0"/>
              <a:t>…</a:t>
            </a:r>
            <a:endParaRPr lang="en-US" sz="1600" noProof="1"/>
          </a:p>
        </p:txBody>
      </p:sp>
      <p:sp>
        <p:nvSpPr>
          <p:cNvPr id="27" name="Text Box 6"/>
          <p:cNvSpPr txBox="1">
            <a:spLocks noChangeArrowheads="1"/>
          </p:cNvSpPr>
          <p:nvPr/>
        </p:nvSpPr>
        <p:spPr bwMode="blackWhite">
          <a:xfrm>
            <a:off x="1795564" y="6150786"/>
            <a:ext cx="199926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600" noProof="1" smtClean="0"/>
              <a:t>12_contracts_aorte</a:t>
            </a:r>
            <a:r>
              <a:rPr lang="en-US" sz="1600" noProof="1"/>
              <a:t>/</a:t>
            </a:r>
          </a:p>
        </p:txBody>
      </p:sp>
      <p:sp>
        <p:nvSpPr>
          <p:cNvPr id="29" name="Text Box 12"/>
          <p:cNvSpPr txBox="1">
            <a:spLocks noChangeArrowheads="1"/>
          </p:cNvSpPr>
          <p:nvPr/>
        </p:nvSpPr>
        <p:spPr bwMode="blackWhite">
          <a:xfrm>
            <a:off x="5587413" y="5186152"/>
            <a:ext cx="304762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600" noProof="1" smtClean="0"/>
              <a:t>files_for_09_contracts_prepost/</a:t>
            </a:r>
            <a:endParaRPr lang="en-US" sz="1600" noProof="1"/>
          </a:p>
        </p:txBody>
      </p:sp>
      <p:sp>
        <p:nvSpPr>
          <p:cNvPr id="37" name="Text Box 8"/>
          <p:cNvSpPr txBox="1">
            <a:spLocks noChangeArrowheads="1"/>
          </p:cNvSpPr>
          <p:nvPr/>
        </p:nvSpPr>
        <p:spPr bwMode="blackWhite">
          <a:xfrm>
            <a:off x="6050862" y="4143996"/>
            <a:ext cx="57259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600" noProof="1" smtClean="0"/>
              <a:t>dev/</a:t>
            </a:r>
            <a:endParaRPr lang="en-US" sz="1600" noProof="1"/>
          </a:p>
        </p:txBody>
      </p:sp>
      <p:cxnSp>
        <p:nvCxnSpPr>
          <p:cNvPr id="38" name="AutoShape 15"/>
          <p:cNvCxnSpPr>
            <a:cxnSpLocks noChangeShapeType="1"/>
            <a:stCxn id="51" idx="2"/>
            <a:endCxn id="37" idx="1"/>
          </p:cNvCxnSpPr>
          <p:nvPr/>
        </p:nvCxnSpPr>
        <p:spPr bwMode="blackWhite">
          <a:xfrm rot="16200000" flipH="1">
            <a:off x="5480560" y="3742971"/>
            <a:ext cx="549648" cy="590955"/>
          </a:xfrm>
          <a:prstGeom prst="bentConnector2">
            <a:avLst/>
          </a:prstGeom>
          <a:noFill/>
          <a:ln w="12700">
            <a:solidFill>
              <a:schemeClr val="tx1"/>
            </a:solidFill>
            <a:miter lim="800000"/>
            <a:headEnd/>
            <a:tailEnd/>
          </a:ln>
          <a:extLst>
            <a:ext uri="{909E8E84-426E-40DD-AFC4-6F175D3DCCD1}">
              <a14:hiddenFill xmlns:a14="http://schemas.microsoft.com/office/drawing/2010/main">
                <a:noFill/>
              </a14:hiddenFill>
            </a:ext>
          </a:extLst>
        </p:spPr>
      </p:cxnSp>
      <p:cxnSp>
        <p:nvCxnSpPr>
          <p:cNvPr id="57" name="AutoShape 15"/>
          <p:cNvCxnSpPr>
            <a:cxnSpLocks noChangeShapeType="1"/>
            <a:stCxn id="51" idx="2"/>
            <a:endCxn id="29" idx="1"/>
          </p:cNvCxnSpPr>
          <p:nvPr/>
        </p:nvCxnSpPr>
        <p:spPr bwMode="blackWhite">
          <a:xfrm rot="16200000" flipH="1">
            <a:off x="4727758" y="4495774"/>
            <a:ext cx="1591804" cy="127506"/>
          </a:xfrm>
          <a:prstGeom prst="bentConnector2">
            <a:avLst/>
          </a:prstGeom>
          <a:noFill/>
          <a:ln w="12700">
            <a:solidFill>
              <a:schemeClr val="tx1"/>
            </a:solidFill>
            <a:miter lim="800000"/>
            <a:headEnd/>
            <a:tailEnd/>
          </a:ln>
          <a:extLst>
            <a:ext uri="{909E8E84-426E-40DD-AFC4-6F175D3DCCD1}">
              <a14:hiddenFill xmlns:a14="http://schemas.microsoft.com/office/drawing/2010/main">
                <a:noFill/>
              </a14:hiddenFill>
            </a:ext>
          </a:extLst>
        </p:spPr>
      </p:cxnSp>
      <p:cxnSp>
        <p:nvCxnSpPr>
          <p:cNvPr id="60" name="AutoShape 15"/>
          <p:cNvCxnSpPr>
            <a:cxnSpLocks noChangeShapeType="1"/>
            <a:stCxn id="41" idx="2"/>
            <a:endCxn id="21" idx="1"/>
          </p:cNvCxnSpPr>
          <p:nvPr/>
        </p:nvCxnSpPr>
        <p:spPr bwMode="blackWhite">
          <a:xfrm rot="16200000" flipH="1">
            <a:off x="1376311" y="3596027"/>
            <a:ext cx="251655" cy="586852"/>
          </a:xfrm>
          <a:prstGeom prst="bentConnector2">
            <a:avLst/>
          </a:prstGeom>
          <a:noFill/>
          <a:ln w="12700">
            <a:solidFill>
              <a:schemeClr val="tx1"/>
            </a:solidFill>
            <a:miter lim="800000"/>
            <a:headEnd/>
            <a:tailEnd/>
          </a:ln>
          <a:extLst>
            <a:ext uri="{909E8E84-426E-40DD-AFC4-6F175D3DCCD1}">
              <a14:hiddenFill xmlns:a14="http://schemas.microsoft.com/office/drawing/2010/main">
                <a:noFill/>
              </a14:hiddenFill>
            </a:ext>
          </a:extLst>
        </p:spPr>
      </p:cxnSp>
      <p:cxnSp>
        <p:nvCxnSpPr>
          <p:cNvPr id="61" name="AutoShape 15"/>
          <p:cNvCxnSpPr>
            <a:cxnSpLocks noChangeShapeType="1"/>
            <a:stCxn id="41" idx="2"/>
            <a:endCxn id="22" idx="1"/>
          </p:cNvCxnSpPr>
          <p:nvPr/>
        </p:nvCxnSpPr>
        <p:spPr bwMode="blackWhite">
          <a:xfrm rot="16200000" flipH="1">
            <a:off x="1184246" y="3788092"/>
            <a:ext cx="635785" cy="586852"/>
          </a:xfrm>
          <a:prstGeom prst="bentConnector2">
            <a:avLst/>
          </a:prstGeom>
          <a:noFill/>
          <a:ln w="12700">
            <a:solidFill>
              <a:schemeClr val="tx1"/>
            </a:solidFill>
            <a:miter lim="800000"/>
            <a:headEnd/>
            <a:tailEnd/>
          </a:ln>
          <a:extLst>
            <a:ext uri="{909E8E84-426E-40DD-AFC4-6F175D3DCCD1}">
              <a14:hiddenFill xmlns:a14="http://schemas.microsoft.com/office/drawing/2010/main">
                <a:noFill/>
              </a14:hiddenFill>
            </a:ext>
          </a:extLst>
        </p:spPr>
      </p:cxnSp>
      <p:cxnSp>
        <p:nvCxnSpPr>
          <p:cNvPr id="62" name="AutoShape 15"/>
          <p:cNvCxnSpPr>
            <a:cxnSpLocks noChangeShapeType="1"/>
            <a:stCxn id="41" idx="2"/>
            <a:endCxn id="23" idx="1"/>
          </p:cNvCxnSpPr>
          <p:nvPr/>
        </p:nvCxnSpPr>
        <p:spPr bwMode="blackWhite">
          <a:xfrm rot="16200000" flipH="1">
            <a:off x="992181" y="3980157"/>
            <a:ext cx="1019915" cy="586852"/>
          </a:xfrm>
          <a:prstGeom prst="bentConnector2">
            <a:avLst/>
          </a:prstGeom>
          <a:noFill/>
          <a:ln w="12700">
            <a:solidFill>
              <a:schemeClr val="tx1"/>
            </a:solidFill>
            <a:miter lim="800000"/>
            <a:headEnd/>
            <a:tailEnd/>
          </a:ln>
          <a:extLst>
            <a:ext uri="{909E8E84-426E-40DD-AFC4-6F175D3DCCD1}">
              <a14:hiddenFill xmlns:a14="http://schemas.microsoft.com/office/drawing/2010/main">
                <a:noFill/>
              </a14:hiddenFill>
            </a:ext>
          </a:extLst>
        </p:spPr>
      </p:cxnSp>
      <p:cxnSp>
        <p:nvCxnSpPr>
          <p:cNvPr id="63" name="AutoShape 15"/>
          <p:cNvCxnSpPr>
            <a:cxnSpLocks noChangeShapeType="1"/>
            <a:stCxn id="41" idx="2"/>
            <a:endCxn id="24" idx="1"/>
          </p:cNvCxnSpPr>
          <p:nvPr/>
        </p:nvCxnSpPr>
        <p:spPr bwMode="blackWhite">
          <a:xfrm rot="16200000" flipH="1">
            <a:off x="800116" y="4172222"/>
            <a:ext cx="1404045" cy="586852"/>
          </a:xfrm>
          <a:prstGeom prst="bentConnector2">
            <a:avLst/>
          </a:prstGeom>
          <a:noFill/>
          <a:ln w="12700">
            <a:solidFill>
              <a:schemeClr val="tx1"/>
            </a:solidFill>
            <a:miter lim="800000"/>
            <a:headEnd/>
            <a:tailEnd/>
          </a:ln>
          <a:extLst>
            <a:ext uri="{909E8E84-426E-40DD-AFC4-6F175D3DCCD1}">
              <a14:hiddenFill xmlns:a14="http://schemas.microsoft.com/office/drawing/2010/main">
                <a:noFill/>
              </a14:hiddenFill>
            </a:ext>
          </a:extLst>
        </p:spPr>
      </p:cxnSp>
      <p:cxnSp>
        <p:nvCxnSpPr>
          <p:cNvPr id="66" name="AutoShape 15"/>
          <p:cNvCxnSpPr>
            <a:cxnSpLocks noChangeShapeType="1"/>
            <a:stCxn id="41" idx="2"/>
            <a:endCxn id="25" idx="1"/>
          </p:cNvCxnSpPr>
          <p:nvPr/>
        </p:nvCxnSpPr>
        <p:spPr bwMode="blackWhite">
          <a:xfrm rot="16200000" flipH="1">
            <a:off x="608051" y="4364287"/>
            <a:ext cx="1788175" cy="586852"/>
          </a:xfrm>
          <a:prstGeom prst="bentConnector2">
            <a:avLst/>
          </a:prstGeom>
          <a:noFill/>
          <a:ln w="12700">
            <a:solidFill>
              <a:schemeClr val="tx1"/>
            </a:solidFill>
            <a:miter lim="800000"/>
            <a:headEnd/>
            <a:tailEnd/>
          </a:ln>
          <a:extLst>
            <a:ext uri="{909E8E84-426E-40DD-AFC4-6F175D3DCCD1}">
              <a14:hiddenFill xmlns:a14="http://schemas.microsoft.com/office/drawing/2010/main">
                <a:noFill/>
              </a14:hiddenFill>
            </a:ext>
          </a:extLst>
        </p:spPr>
      </p:cxnSp>
      <p:cxnSp>
        <p:nvCxnSpPr>
          <p:cNvPr id="69" name="AutoShape 15"/>
          <p:cNvCxnSpPr>
            <a:cxnSpLocks noChangeShapeType="1"/>
            <a:stCxn id="41" idx="2"/>
            <a:endCxn id="26" idx="1"/>
          </p:cNvCxnSpPr>
          <p:nvPr/>
        </p:nvCxnSpPr>
        <p:spPr bwMode="blackWhite">
          <a:xfrm rot="16200000" flipH="1">
            <a:off x="415986" y="4556352"/>
            <a:ext cx="2172305" cy="586852"/>
          </a:xfrm>
          <a:prstGeom prst="bentConnector2">
            <a:avLst/>
          </a:prstGeom>
          <a:noFill/>
          <a:ln w="12700">
            <a:solidFill>
              <a:schemeClr val="tx1"/>
            </a:solidFill>
            <a:miter lim="800000"/>
            <a:headEnd/>
            <a:tailEnd/>
          </a:ln>
          <a:extLst>
            <a:ext uri="{909E8E84-426E-40DD-AFC4-6F175D3DCCD1}">
              <a14:hiddenFill xmlns:a14="http://schemas.microsoft.com/office/drawing/2010/main">
                <a:noFill/>
              </a14:hiddenFill>
            </a:ext>
          </a:extLst>
        </p:spPr>
      </p:cxnSp>
      <p:cxnSp>
        <p:nvCxnSpPr>
          <p:cNvPr id="72" name="AutoShape 15"/>
          <p:cNvCxnSpPr>
            <a:cxnSpLocks noChangeShapeType="1"/>
            <a:stCxn id="41" idx="2"/>
            <a:endCxn id="27" idx="1"/>
          </p:cNvCxnSpPr>
          <p:nvPr/>
        </p:nvCxnSpPr>
        <p:spPr bwMode="blackWhite">
          <a:xfrm rot="16200000" flipH="1">
            <a:off x="223920" y="4748418"/>
            <a:ext cx="2556437" cy="586852"/>
          </a:xfrm>
          <a:prstGeom prst="bentConnector2">
            <a:avLst/>
          </a:prstGeom>
          <a:noFill/>
          <a:ln w="12700">
            <a:solidFill>
              <a:schemeClr val="tx1"/>
            </a:solidFill>
            <a:miter lim="800000"/>
            <a:headEnd/>
            <a:tailEnd/>
          </a:ln>
          <a:extLst>
            <a:ext uri="{909E8E84-426E-40DD-AFC4-6F175D3DCCD1}">
              <a14:hiddenFill xmlns:a14="http://schemas.microsoft.com/office/drawing/2010/main">
                <a:noFill/>
              </a14:hiddenFill>
            </a:ext>
          </a:extLst>
        </p:spPr>
      </p:cxnSp>
      <p:sp>
        <p:nvSpPr>
          <p:cNvPr id="83" name="Text Box 8"/>
          <p:cNvSpPr txBox="1">
            <a:spLocks noChangeArrowheads="1"/>
          </p:cNvSpPr>
          <p:nvPr/>
        </p:nvSpPr>
        <p:spPr bwMode="blackWhite">
          <a:xfrm>
            <a:off x="7007840" y="3826344"/>
            <a:ext cx="5164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600" noProof="1" smtClean="0"/>
              <a:t>src/</a:t>
            </a:r>
            <a:endParaRPr lang="en-US" sz="1600" noProof="1"/>
          </a:p>
        </p:txBody>
      </p:sp>
      <p:sp>
        <p:nvSpPr>
          <p:cNvPr id="84" name="Text Box 8"/>
          <p:cNvSpPr txBox="1">
            <a:spLocks noChangeArrowheads="1"/>
          </p:cNvSpPr>
          <p:nvPr/>
        </p:nvSpPr>
        <p:spPr bwMode="blackWhite">
          <a:xfrm>
            <a:off x="7008641" y="4430068"/>
            <a:ext cx="51488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600" noProof="1" smtClean="0"/>
              <a:t>obj/</a:t>
            </a:r>
            <a:endParaRPr lang="en-US" sz="1600" noProof="1"/>
          </a:p>
        </p:txBody>
      </p:sp>
      <p:cxnSp>
        <p:nvCxnSpPr>
          <p:cNvPr id="85" name="AutoShape 15"/>
          <p:cNvCxnSpPr>
            <a:cxnSpLocks noChangeShapeType="1"/>
            <a:stCxn id="37" idx="3"/>
            <a:endCxn id="83" idx="1"/>
          </p:cNvCxnSpPr>
          <p:nvPr/>
        </p:nvCxnSpPr>
        <p:spPr bwMode="blackWhite">
          <a:xfrm flipV="1">
            <a:off x="6623455" y="3995621"/>
            <a:ext cx="384385" cy="317652"/>
          </a:xfrm>
          <a:prstGeom prst="bentConnector3">
            <a:avLst>
              <a:gd name="adj1" fmla="val 50000"/>
            </a:avLst>
          </a:prstGeom>
          <a:noFill/>
          <a:ln w="12700">
            <a:solidFill>
              <a:schemeClr val="tx1"/>
            </a:solidFill>
            <a:miter lim="800000"/>
            <a:headEnd/>
            <a:tailEnd/>
          </a:ln>
          <a:extLst>
            <a:ext uri="{909E8E84-426E-40DD-AFC4-6F175D3DCCD1}">
              <a14:hiddenFill xmlns:a14="http://schemas.microsoft.com/office/drawing/2010/main">
                <a:noFill/>
              </a14:hiddenFill>
            </a:ext>
          </a:extLst>
        </p:spPr>
      </p:cxnSp>
      <p:cxnSp>
        <p:nvCxnSpPr>
          <p:cNvPr id="88" name="AutoShape 15"/>
          <p:cNvCxnSpPr>
            <a:cxnSpLocks noChangeShapeType="1"/>
            <a:stCxn id="37" idx="3"/>
            <a:endCxn id="84" idx="1"/>
          </p:cNvCxnSpPr>
          <p:nvPr/>
        </p:nvCxnSpPr>
        <p:spPr bwMode="blackWhite">
          <a:xfrm>
            <a:off x="6623455" y="4313273"/>
            <a:ext cx="385186" cy="286072"/>
          </a:xfrm>
          <a:prstGeom prst="bentConnector3">
            <a:avLst>
              <a:gd name="adj1" fmla="val 50000"/>
            </a:avLst>
          </a:prstGeom>
          <a:noFill/>
          <a:ln w="12700">
            <a:solidFill>
              <a:schemeClr val="tx1"/>
            </a:solidFill>
            <a:miter lim="800000"/>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52898752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p:cNvSpPr txBox="1">
            <a:spLocks noChangeArrowheads="1"/>
          </p:cNvSpPr>
          <p:nvPr/>
        </p:nvSpPr>
        <p:spPr bwMode="blackWhite">
          <a:xfrm>
            <a:off x="1403648" y="1880828"/>
            <a:ext cx="6019597"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z="1600" b="1" noProof="1">
                <a:latin typeface="Consolas" panose="020B0609020204030204" pitchFamily="49" charset="0"/>
              </a:rPr>
              <a:t>package </a:t>
            </a:r>
            <a:r>
              <a:rPr lang="en-US" sz="1600" noProof="1">
                <a:latin typeface="Consolas" panose="020B0609020204030204" pitchFamily="49" charset="0"/>
              </a:rPr>
              <a:t>Spacecraft </a:t>
            </a:r>
            <a:r>
              <a:rPr lang="en-US" sz="1600" b="1" noProof="1">
                <a:latin typeface="Consolas" panose="020B0609020204030204" pitchFamily="49" charset="0"/>
              </a:rPr>
              <a:t>is</a:t>
            </a:r>
            <a:endParaRPr lang="en-US" sz="1600" noProof="1">
              <a:latin typeface="Consolas" panose="020B0609020204030204" pitchFamily="49" charset="0"/>
            </a:endParaRPr>
          </a:p>
          <a:p>
            <a:endParaRPr lang="en-US" sz="1600" noProof="1">
              <a:latin typeface="Consolas" panose="020B0609020204030204" pitchFamily="49" charset="0"/>
            </a:endParaRPr>
          </a:p>
          <a:p>
            <a:r>
              <a:rPr lang="en-US" sz="1600" noProof="1">
                <a:latin typeface="Consolas" panose="020B0609020204030204" pitchFamily="49" charset="0"/>
              </a:rPr>
              <a:t>   </a:t>
            </a:r>
            <a:r>
              <a:rPr lang="en-US" sz="1600" b="1" noProof="1">
                <a:latin typeface="Consolas" panose="020B0609020204030204" pitchFamily="49" charset="0"/>
              </a:rPr>
              <a:t>type </a:t>
            </a:r>
            <a:r>
              <a:rPr lang="en-US" sz="1600" noProof="1">
                <a:latin typeface="Consolas" panose="020B0609020204030204" pitchFamily="49" charset="0"/>
              </a:rPr>
              <a:t>Real </a:t>
            </a:r>
            <a:r>
              <a:rPr lang="en-US" sz="1600" b="1" noProof="1">
                <a:latin typeface="Consolas" panose="020B0609020204030204" pitchFamily="49" charset="0"/>
              </a:rPr>
              <a:t>is digits </a:t>
            </a:r>
            <a:r>
              <a:rPr lang="en-US" sz="1600" noProof="1" smtClean="0">
                <a:latin typeface="Consolas" panose="020B0609020204030204" pitchFamily="49" charset="0"/>
              </a:rPr>
              <a:t>13;</a:t>
            </a:r>
            <a:endParaRPr lang="en-US" sz="1600" noProof="1">
              <a:latin typeface="Consolas" panose="020B0609020204030204" pitchFamily="49" charset="0"/>
            </a:endParaRPr>
          </a:p>
          <a:p>
            <a:endParaRPr lang="en-US" sz="1600" noProof="1">
              <a:latin typeface="Consolas" panose="020B0609020204030204" pitchFamily="49" charset="0"/>
            </a:endParaRPr>
          </a:p>
          <a:p>
            <a:r>
              <a:rPr lang="en-US" sz="1600" noProof="1">
                <a:latin typeface="Consolas" panose="020B0609020204030204" pitchFamily="49" charset="0"/>
              </a:rPr>
              <a:t>   </a:t>
            </a:r>
            <a:r>
              <a:rPr lang="en-US" sz="1600" b="1" noProof="1">
                <a:latin typeface="Consolas" panose="020B0609020204030204" pitchFamily="49" charset="0"/>
              </a:rPr>
              <a:t>type </a:t>
            </a:r>
            <a:r>
              <a:rPr lang="en-US" sz="1600" noProof="1">
                <a:latin typeface="Consolas" panose="020B0609020204030204" pitchFamily="49" charset="0"/>
              </a:rPr>
              <a:t>Satellite </a:t>
            </a:r>
            <a:r>
              <a:rPr lang="en-US" sz="1600" b="1" noProof="1">
                <a:latin typeface="Consolas" panose="020B0609020204030204" pitchFamily="49" charset="0"/>
              </a:rPr>
              <a:t>is</a:t>
            </a:r>
            <a:endParaRPr lang="en-US" sz="1600" noProof="1">
              <a:latin typeface="Consolas" panose="020B0609020204030204" pitchFamily="49" charset="0"/>
            </a:endParaRPr>
          </a:p>
          <a:p>
            <a:r>
              <a:rPr lang="en-US" sz="1600" noProof="1">
                <a:latin typeface="Consolas" panose="020B0609020204030204" pitchFamily="49" charset="0"/>
              </a:rPr>
              <a:t>      </a:t>
            </a:r>
            <a:r>
              <a:rPr lang="en-US" sz="1600" b="1" noProof="1">
                <a:latin typeface="Consolas" panose="020B0609020204030204" pitchFamily="49" charset="0"/>
              </a:rPr>
              <a:t>record</a:t>
            </a:r>
            <a:endParaRPr lang="en-US" sz="1600" noProof="1">
              <a:latin typeface="Consolas" panose="020B0609020204030204" pitchFamily="49" charset="0"/>
            </a:endParaRPr>
          </a:p>
          <a:p>
            <a:r>
              <a:rPr lang="en-US" sz="1600" noProof="1">
                <a:latin typeface="Consolas" panose="020B0609020204030204" pitchFamily="49" charset="0"/>
              </a:rPr>
              <a:t>         Altitude     : Real;</a:t>
            </a:r>
          </a:p>
          <a:p>
            <a:r>
              <a:rPr lang="en-US" sz="1600" noProof="1">
                <a:latin typeface="Consolas" panose="020B0609020204030204" pitchFamily="49" charset="0"/>
              </a:rPr>
              <a:t>         Elapsed_Time : Real;</a:t>
            </a:r>
          </a:p>
          <a:p>
            <a:r>
              <a:rPr lang="en-US" sz="1600" noProof="1">
                <a:latin typeface="Consolas" panose="020B0609020204030204" pitchFamily="49" charset="0"/>
              </a:rPr>
              <a:t>         Revolutions  : Real;</a:t>
            </a:r>
          </a:p>
          <a:p>
            <a:r>
              <a:rPr lang="en-US" sz="1600" noProof="1">
                <a:latin typeface="Consolas" panose="020B0609020204030204" pitchFamily="49" charset="0"/>
              </a:rPr>
              <a:t>      </a:t>
            </a:r>
            <a:r>
              <a:rPr lang="en-US" sz="1600" b="1" noProof="1">
                <a:latin typeface="Consolas" panose="020B0609020204030204" pitchFamily="49" charset="0"/>
              </a:rPr>
              <a:t>end record</a:t>
            </a:r>
            <a:r>
              <a:rPr lang="en-US" sz="1600" noProof="1">
                <a:latin typeface="Consolas" panose="020B0609020204030204" pitchFamily="49" charset="0"/>
              </a:rPr>
              <a:t>;</a:t>
            </a:r>
          </a:p>
          <a:p>
            <a:endParaRPr lang="en-US" sz="1600" noProof="1">
              <a:latin typeface="Consolas" panose="020B0609020204030204" pitchFamily="49" charset="0"/>
            </a:endParaRPr>
          </a:p>
          <a:p>
            <a:r>
              <a:rPr lang="en-US" sz="1600" noProof="1">
                <a:latin typeface="Consolas" panose="020B0609020204030204" pitchFamily="49" charset="0"/>
              </a:rPr>
              <a:t>   </a:t>
            </a:r>
            <a:r>
              <a:rPr lang="en-US" sz="1600" b="1" noProof="1">
                <a:latin typeface="Consolas" panose="020B0609020204030204" pitchFamily="49" charset="0"/>
              </a:rPr>
              <a:t>function </a:t>
            </a:r>
            <a:r>
              <a:rPr lang="en-US" sz="1600" noProof="1" smtClean="0">
                <a:latin typeface="Consolas" panose="020B0609020204030204" pitchFamily="49" charset="0"/>
              </a:rPr>
              <a:t>Velocity (This </a:t>
            </a:r>
            <a:r>
              <a:rPr lang="en-US" sz="1600" noProof="1">
                <a:latin typeface="Consolas" panose="020B0609020204030204" pitchFamily="49" charset="0"/>
              </a:rPr>
              <a:t>: </a:t>
            </a:r>
            <a:r>
              <a:rPr lang="en-US" sz="1600" noProof="1" smtClean="0">
                <a:latin typeface="Consolas" panose="020B0609020204030204" pitchFamily="49" charset="0"/>
              </a:rPr>
              <a:t>Satellite) </a:t>
            </a:r>
            <a:r>
              <a:rPr lang="en-US" sz="1600" b="1" noProof="1">
                <a:latin typeface="Consolas" panose="020B0609020204030204" pitchFamily="49" charset="0"/>
              </a:rPr>
              <a:t>return </a:t>
            </a:r>
            <a:r>
              <a:rPr lang="en-US" sz="1600" noProof="1">
                <a:latin typeface="Consolas" panose="020B0609020204030204" pitchFamily="49" charset="0"/>
              </a:rPr>
              <a:t>Real;</a:t>
            </a:r>
          </a:p>
          <a:p>
            <a:endParaRPr lang="en-US" sz="1600" noProof="1">
              <a:latin typeface="Consolas" panose="020B0609020204030204" pitchFamily="49" charset="0"/>
            </a:endParaRPr>
          </a:p>
          <a:p>
            <a:r>
              <a:rPr lang="en-US" sz="1600" b="1" noProof="1">
                <a:latin typeface="Consolas" panose="020B0609020204030204" pitchFamily="49" charset="0"/>
              </a:rPr>
              <a:t>end </a:t>
            </a:r>
            <a:r>
              <a:rPr lang="en-US" sz="1600" noProof="1">
                <a:latin typeface="Consolas" panose="020B0609020204030204" pitchFamily="49" charset="0"/>
              </a:rPr>
              <a:t>Spacecraft;</a:t>
            </a:r>
          </a:p>
        </p:txBody>
      </p:sp>
      <p:sp>
        <p:nvSpPr>
          <p:cNvPr id="43011" name="Rectangle 3"/>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pPr eaLnBrk="1" hangingPunct="1"/>
            <a:r>
              <a:rPr lang="en-US" smtClean="0"/>
              <a:t>Package Declaration</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blackWhite">
          <a:xfrm>
            <a:off x="1223628" y="2096852"/>
            <a:ext cx="7141699" cy="3175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p>
            <a:pPr eaLnBrk="0" hangingPunct="0"/>
            <a:r>
              <a:rPr lang="en-US" sz="1600" b="1" noProof="1">
                <a:latin typeface="Consolas" panose="020B0609020204030204" pitchFamily="49" charset="0"/>
              </a:rPr>
              <a:t>with </a:t>
            </a:r>
            <a:r>
              <a:rPr lang="en-US" sz="1600" noProof="1">
                <a:latin typeface="Consolas" panose="020B0609020204030204" pitchFamily="49" charset="0"/>
              </a:rPr>
              <a:t>Ada.Numerics;  </a:t>
            </a:r>
            <a:r>
              <a:rPr lang="en-US" sz="1600" b="1" noProof="1">
                <a:latin typeface="Consolas" panose="020B0609020204030204" pitchFamily="49" charset="0"/>
              </a:rPr>
              <a:t>use </a:t>
            </a:r>
            <a:r>
              <a:rPr lang="en-US" sz="1600" noProof="1">
                <a:latin typeface="Consolas" panose="020B0609020204030204" pitchFamily="49" charset="0"/>
              </a:rPr>
              <a:t>Ada.Numerics;</a:t>
            </a:r>
          </a:p>
          <a:p>
            <a:pPr eaLnBrk="0" hangingPunct="0"/>
            <a:endParaRPr lang="en-US" sz="1600" noProof="1">
              <a:latin typeface="Consolas" panose="020B0609020204030204" pitchFamily="49" charset="0"/>
            </a:endParaRPr>
          </a:p>
          <a:p>
            <a:pPr eaLnBrk="0" hangingPunct="0"/>
            <a:r>
              <a:rPr lang="en-US" sz="1600" b="1" noProof="1">
                <a:latin typeface="Consolas" panose="020B0609020204030204" pitchFamily="49" charset="0"/>
              </a:rPr>
              <a:t>package body </a:t>
            </a:r>
            <a:r>
              <a:rPr lang="en-US" sz="1600" noProof="1">
                <a:latin typeface="Consolas" panose="020B0609020204030204" pitchFamily="49" charset="0"/>
              </a:rPr>
              <a:t>Spacecraft </a:t>
            </a:r>
            <a:r>
              <a:rPr lang="en-US" sz="1600" b="1" noProof="1">
                <a:latin typeface="Consolas" panose="020B0609020204030204" pitchFamily="49" charset="0"/>
              </a:rPr>
              <a:t>is</a:t>
            </a:r>
            <a:endParaRPr lang="en-US" sz="1600" noProof="1">
              <a:latin typeface="Consolas" panose="020B0609020204030204" pitchFamily="49" charset="0"/>
            </a:endParaRPr>
          </a:p>
          <a:p>
            <a:pPr eaLnBrk="0" hangingPunct="0"/>
            <a:endParaRPr lang="en-US" sz="1600" noProof="1">
              <a:latin typeface="Consolas" panose="020B0609020204030204" pitchFamily="49" charset="0"/>
            </a:endParaRPr>
          </a:p>
          <a:p>
            <a:pPr eaLnBrk="0" hangingPunct="0"/>
            <a:r>
              <a:rPr lang="en-US" sz="1600" noProof="1">
                <a:latin typeface="Consolas" panose="020B0609020204030204" pitchFamily="49" charset="0"/>
              </a:rPr>
              <a:t>   </a:t>
            </a:r>
            <a:r>
              <a:rPr lang="en-US" sz="1600" b="1" noProof="1">
                <a:latin typeface="Consolas" panose="020B0609020204030204" pitchFamily="49" charset="0"/>
              </a:rPr>
              <a:t>function </a:t>
            </a:r>
            <a:r>
              <a:rPr lang="en-US" sz="1600" noProof="1" smtClean="0">
                <a:latin typeface="Consolas" panose="020B0609020204030204" pitchFamily="49" charset="0"/>
              </a:rPr>
              <a:t>Velocity (This </a:t>
            </a:r>
            <a:r>
              <a:rPr lang="en-US" sz="1600" noProof="1">
                <a:latin typeface="Consolas" panose="020B0609020204030204" pitchFamily="49" charset="0"/>
              </a:rPr>
              <a:t>: </a:t>
            </a:r>
            <a:r>
              <a:rPr lang="en-US" sz="1600" noProof="1" smtClean="0">
                <a:latin typeface="Consolas" panose="020B0609020204030204" pitchFamily="49" charset="0"/>
              </a:rPr>
              <a:t>Satellite) </a:t>
            </a:r>
            <a:r>
              <a:rPr lang="en-US" sz="1600" b="1" noProof="1">
                <a:latin typeface="Consolas" panose="020B0609020204030204" pitchFamily="49" charset="0"/>
              </a:rPr>
              <a:t>return </a:t>
            </a:r>
            <a:r>
              <a:rPr lang="en-US" sz="1600" noProof="1">
                <a:latin typeface="Consolas" panose="020B0609020204030204" pitchFamily="49" charset="0"/>
              </a:rPr>
              <a:t>Real </a:t>
            </a:r>
            <a:r>
              <a:rPr lang="en-US" sz="1600" b="1" noProof="1">
                <a:latin typeface="Consolas" panose="020B0609020204030204" pitchFamily="49" charset="0"/>
              </a:rPr>
              <a:t>is</a:t>
            </a:r>
            <a:endParaRPr lang="en-US" sz="1600" noProof="1">
              <a:latin typeface="Consolas" panose="020B0609020204030204" pitchFamily="49" charset="0"/>
            </a:endParaRPr>
          </a:p>
          <a:p>
            <a:pPr eaLnBrk="0" hangingPunct="0">
              <a:spcBef>
                <a:spcPts val="200"/>
              </a:spcBef>
            </a:pPr>
            <a:r>
              <a:rPr lang="en-US" sz="1600" noProof="1" smtClean="0">
                <a:latin typeface="Consolas" panose="020B0609020204030204" pitchFamily="49" charset="0"/>
              </a:rPr>
              <a:t>      Distance </a:t>
            </a:r>
            <a:r>
              <a:rPr lang="en-US" sz="1600" noProof="1">
                <a:latin typeface="Consolas" panose="020B0609020204030204" pitchFamily="49" charset="0"/>
              </a:rPr>
              <a:t>: Real;</a:t>
            </a:r>
          </a:p>
          <a:p>
            <a:pPr eaLnBrk="0" hangingPunct="0">
              <a:spcBef>
                <a:spcPts val="200"/>
              </a:spcBef>
            </a:pPr>
            <a:r>
              <a:rPr lang="en-US" sz="1600" noProof="1">
                <a:latin typeface="Consolas" panose="020B0609020204030204" pitchFamily="49" charset="0"/>
              </a:rPr>
              <a:t>   </a:t>
            </a:r>
            <a:r>
              <a:rPr lang="en-US" sz="1600" b="1" noProof="1">
                <a:latin typeface="Consolas" panose="020B0609020204030204" pitchFamily="49" charset="0"/>
              </a:rPr>
              <a:t>begin</a:t>
            </a:r>
            <a:endParaRPr lang="en-US" sz="1600" noProof="1">
              <a:latin typeface="Consolas" panose="020B0609020204030204" pitchFamily="49" charset="0"/>
            </a:endParaRPr>
          </a:p>
          <a:p>
            <a:pPr eaLnBrk="0" hangingPunct="0">
              <a:spcBef>
                <a:spcPts val="200"/>
              </a:spcBef>
            </a:pPr>
            <a:r>
              <a:rPr lang="en-US" sz="1600" noProof="1">
                <a:latin typeface="Consolas" panose="020B0609020204030204" pitchFamily="49" charset="0"/>
              </a:rPr>
              <a:t>      Distance := This.Revolutions * 2.0 * Pi * This.Altitude;</a:t>
            </a:r>
          </a:p>
          <a:p>
            <a:pPr eaLnBrk="0" hangingPunct="0">
              <a:spcBef>
                <a:spcPts val="200"/>
              </a:spcBef>
            </a:pPr>
            <a:r>
              <a:rPr lang="en-US" sz="1600" noProof="1">
                <a:latin typeface="Consolas" panose="020B0609020204030204" pitchFamily="49" charset="0"/>
              </a:rPr>
              <a:t>      </a:t>
            </a:r>
            <a:r>
              <a:rPr lang="en-US" sz="1600" b="1" noProof="1" smtClean="0">
                <a:latin typeface="Consolas" panose="020B0609020204030204" pitchFamily="49" charset="0"/>
              </a:rPr>
              <a:t>return</a:t>
            </a:r>
            <a:r>
              <a:rPr lang="en-US" sz="1600" noProof="1" smtClean="0">
                <a:latin typeface="Consolas" panose="020B0609020204030204" pitchFamily="49" charset="0"/>
              </a:rPr>
              <a:t> </a:t>
            </a:r>
            <a:r>
              <a:rPr lang="en-US" sz="1600" noProof="1">
                <a:latin typeface="Consolas" panose="020B0609020204030204" pitchFamily="49" charset="0"/>
              </a:rPr>
              <a:t>Distance / This.Elapsed_Time;</a:t>
            </a:r>
          </a:p>
          <a:p>
            <a:pPr eaLnBrk="0" hangingPunct="0">
              <a:spcBef>
                <a:spcPts val="200"/>
              </a:spcBef>
            </a:pPr>
            <a:r>
              <a:rPr lang="en-US" sz="1600" b="1" noProof="1" smtClean="0">
                <a:latin typeface="Consolas" panose="020B0609020204030204" pitchFamily="49" charset="0"/>
              </a:rPr>
              <a:t>   end </a:t>
            </a:r>
            <a:r>
              <a:rPr lang="en-US" sz="1600" noProof="1">
                <a:latin typeface="Consolas" panose="020B0609020204030204" pitchFamily="49" charset="0"/>
              </a:rPr>
              <a:t>Velocity;</a:t>
            </a:r>
          </a:p>
          <a:p>
            <a:pPr eaLnBrk="0" hangingPunct="0"/>
            <a:endParaRPr lang="en-US" sz="1600" noProof="1">
              <a:latin typeface="Consolas" panose="020B0609020204030204" pitchFamily="49" charset="0"/>
            </a:endParaRPr>
          </a:p>
          <a:p>
            <a:pPr eaLnBrk="0" hangingPunct="0"/>
            <a:r>
              <a:rPr lang="en-US" sz="1600" b="1" noProof="1">
                <a:latin typeface="Consolas" panose="020B0609020204030204" pitchFamily="49" charset="0"/>
              </a:rPr>
              <a:t>end </a:t>
            </a:r>
            <a:r>
              <a:rPr lang="en-US" sz="1600" noProof="1">
                <a:latin typeface="Consolas" panose="020B0609020204030204" pitchFamily="49" charset="0"/>
              </a:rPr>
              <a:t>Spacecraft;</a:t>
            </a:r>
          </a:p>
        </p:txBody>
      </p:sp>
      <p:sp>
        <p:nvSpPr>
          <p:cNvPr id="44035" name="Rectangle 3"/>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pPr eaLnBrk="1" hangingPunct="1"/>
            <a:r>
              <a:rPr lang="en-US" smtClean="0"/>
              <a:t>Package Body</a:t>
            </a: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5058" name="Rectangle 2"/>
          <p:cNvSpPr>
            <a:spLocks noChangeArrowheads="1"/>
          </p:cNvSpPr>
          <p:nvPr/>
        </p:nvSpPr>
        <p:spPr bwMode="blackWhite">
          <a:xfrm>
            <a:off x="719572" y="256226"/>
            <a:ext cx="8234947" cy="637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bIns="0">
            <a:spAutoFit/>
          </a:bodyPr>
          <a:lstStyle/>
          <a:p>
            <a:pPr eaLnBrk="0" hangingPunct="0"/>
            <a:r>
              <a:rPr lang="en-US" sz="1400" b="1" noProof="1">
                <a:latin typeface="Consolas" panose="020B0609020204030204" pitchFamily="49" charset="0"/>
              </a:rPr>
              <a:t>with </a:t>
            </a:r>
            <a:r>
              <a:rPr lang="en-US" sz="1400" noProof="1">
                <a:latin typeface="Consolas" panose="020B0609020204030204" pitchFamily="49" charset="0"/>
              </a:rPr>
              <a:t>Ada.Text_IO; </a:t>
            </a:r>
            <a:r>
              <a:rPr lang="en-US" sz="1400" b="1" noProof="1">
                <a:latin typeface="Consolas" panose="020B0609020204030204" pitchFamily="49" charset="0"/>
              </a:rPr>
              <a:t>use </a:t>
            </a:r>
            <a:r>
              <a:rPr lang="en-US" sz="1400" noProof="1">
                <a:latin typeface="Consolas" panose="020B0609020204030204" pitchFamily="49" charset="0"/>
              </a:rPr>
              <a:t>Ada.Text_IO;</a:t>
            </a:r>
          </a:p>
          <a:p>
            <a:pPr eaLnBrk="0" hangingPunct="0">
              <a:spcBef>
                <a:spcPts val="300"/>
              </a:spcBef>
            </a:pPr>
            <a:r>
              <a:rPr lang="en-US" sz="1400" b="1" noProof="1">
                <a:latin typeface="Consolas" panose="020B0609020204030204" pitchFamily="49" charset="0"/>
              </a:rPr>
              <a:t>with </a:t>
            </a:r>
            <a:r>
              <a:rPr lang="en-US" sz="1400" noProof="1">
                <a:latin typeface="Consolas" panose="020B0609020204030204" pitchFamily="49" charset="0"/>
              </a:rPr>
              <a:t>Spacecraft;  </a:t>
            </a:r>
            <a:r>
              <a:rPr lang="en-US" sz="1400" b="1" noProof="1">
                <a:latin typeface="Consolas" panose="020B0609020204030204" pitchFamily="49" charset="0"/>
              </a:rPr>
              <a:t>use </a:t>
            </a:r>
            <a:r>
              <a:rPr lang="en-US" sz="1400" noProof="1">
                <a:latin typeface="Consolas" panose="020B0609020204030204" pitchFamily="49" charset="0"/>
              </a:rPr>
              <a:t>Spacecraft;  -- use for sake of </a:t>
            </a:r>
            <a:r>
              <a:rPr lang="en-US" sz="1400" noProof="1" smtClean="0">
                <a:latin typeface="Consolas" panose="020B0609020204030204" pitchFamily="49" charset="0"/>
              </a:rPr>
              <a:t>operators</a:t>
            </a:r>
            <a:endParaRPr lang="en-US" sz="1400" noProof="1">
              <a:latin typeface="Consolas" panose="020B0609020204030204" pitchFamily="49" charset="0"/>
            </a:endParaRPr>
          </a:p>
          <a:p>
            <a:pPr eaLnBrk="0" hangingPunct="0">
              <a:spcBef>
                <a:spcPts val="600"/>
              </a:spcBef>
            </a:pPr>
            <a:r>
              <a:rPr lang="en-US" sz="1400" b="1" noProof="1">
                <a:latin typeface="Consolas" panose="020B0609020204030204" pitchFamily="49" charset="0"/>
              </a:rPr>
              <a:t>procedure </a:t>
            </a:r>
            <a:r>
              <a:rPr lang="en-US" sz="1400" noProof="1">
                <a:latin typeface="Consolas" panose="020B0609020204030204" pitchFamily="49" charset="0"/>
              </a:rPr>
              <a:t>Display_Velocities </a:t>
            </a:r>
            <a:r>
              <a:rPr lang="en-US" sz="1400" b="1" noProof="1" smtClean="0">
                <a:latin typeface="Consolas" panose="020B0609020204030204" pitchFamily="49" charset="0"/>
              </a:rPr>
              <a:t>is</a:t>
            </a:r>
            <a:endParaRPr lang="en-US" sz="1400" noProof="1">
              <a:latin typeface="Consolas" panose="020B0609020204030204" pitchFamily="49" charset="0"/>
            </a:endParaRPr>
          </a:p>
          <a:p>
            <a:pPr eaLnBrk="0" hangingPunct="0">
              <a:spcBef>
                <a:spcPts val="1200"/>
              </a:spcBef>
            </a:pPr>
            <a:r>
              <a:rPr lang="en-US" sz="1400" noProof="1">
                <a:latin typeface="Consolas" panose="020B0609020204030204" pitchFamily="49" charset="0"/>
              </a:rPr>
              <a:t> </a:t>
            </a:r>
            <a:r>
              <a:rPr lang="en-US" sz="1400" noProof="1" smtClean="0">
                <a:latin typeface="Consolas" panose="020B0609020204030204" pitchFamily="49" charset="0"/>
              </a:rPr>
              <a:t>  </a:t>
            </a:r>
            <a:r>
              <a:rPr lang="en-US" sz="1400" noProof="1">
                <a:latin typeface="Consolas" panose="020B0609020204030204" pitchFamily="49" charset="0"/>
              </a:rPr>
              <a:t>Feet_Per_Mile    : </a:t>
            </a:r>
            <a:r>
              <a:rPr lang="en-US" sz="1400" b="1" noProof="1">
                <a:latin typeface="Consolas" panose="020B0609020204030204" pitchFamily="49" charset="0"/>
              </a:rPr>
              <a:t>constant </a:t>
            </a:r>
            <a:r>
              <a:rPr lang="en-US" sz="1400" noProof="1">
                <a:latin typeface="Consolas" panose="020B0609020204030204" pitchFamily="49" charset="0"/>
              </a:rPr>
              <a:t>:= 5_280.0;</a:t>
            </a:r>
          </a:p>
          <a:p>
            <a:pPr eaLnBrk="0" hangingPunct="0">
              <a:spcBef>
                <a:spcPts val="300"/>
              </a:spcBef>
            </a:pPr>
            <a:r>
              <a:rPr lang="en-US" sz="1400" noProof="1">
                <a:latin typeface="Consolas" panose="020B0609020204030204" pitchFamily="49" charset="0"/>
              </a:rPr>
              <a:t>  </a:t>
            </a:r>
            <a:r>
              <a:rPr lang="en-US" sz="1400" noProof="1" smtClean="0">
                <a:latin typeface="Consolas" panose="020B0609020204030204" pitchFamily="49" charset="0"/>
              </a:rPr>
              <a:t> Miles_Per_KM     </a:t>
            </a:r>
            <a:r>
              <a:rPr lang="en-US" sz="1400" noProof="1">
                <a:latin typeface="Consolas" panose="020B0609020204030204" pitchFamily="49" charset="0"/>
              </a:rPr>
              <a:t>: </a:t>
            </a:r>
            <a:r>
              <a:rPr lang="en-US" sz="1400" b="1" noProof="1">
                <a:latin typeface="Consolas" panose="020B0609020204030204" pitchFamily="49" charset="0"/>
              </a:rPr>
              <a:t>constant </a:t>
            </a:r>
            <a:r>
              <a:rPr lang="en-US" sz="1400" noProof="1">
                <a:latin typeface="Consolas" panose="020B0609020204030204" pitchFamily="49" charset="0"/>
              </a:rPr>
              <a:t>:= 0.62137;</a:t>
            </a:r>
          </a:p>
          <a:p>
            <a:pPr eaLnBrk="0" hangingPunct="0">
              <a:spcBef>
                <a:spcPts val="300"/>
              </a:spcBef>
            </a:pPr>
            <a:r>
              <a:rPr lang="en-US" sz="1400" noProof="1">
                <a:latin typeface="Consolas" panose="020B0609020204030204" pitchFamily="49" charset="0"/>
              </a:rPr>
              <a:t>  </a:t>
            </a:r>
            <a:r>
              <a:rPr lang="en-US" sz="1400" noProof="1" smtClean="0">
                <a:latin typeface="Consolas" panose="020B0609020204030204" pitchFamily="49" charset="0"/>
              </a:rPr>
              <a:t> Minutes_Per_Hour </a:t>
            </a:r>
            <a:r>
              <a:rPr lang="en-US" sz="1400" noProof="1">
                <a:latin typeface="Consolas" panose="020B0609020204030204" pitchFamily="49" charset="0"/>
              </a:rPr>
              <a:t>: </a:t>
            </a:r>
            <a:r>
              <a:rPr lang="en-US" sz="1400" b="1" noProof="1">
                <a:latin typeface="Consolas" panose="020B0609020204030204" pitchFamily="49" charset="0"/>
              </a:rPr>
              <a:t>constant </a:t>
            </a:r>
            <a:r>
              <a:rPr lang="en-US" sz="1400" noProof="1">
                <a:latin typeface="Consolas" panose="020B0609020204030204" pitchFamily="49" charset="0"/>
              </a:rPr>
              <a:t>:= 60.0</a:t>
            </a:r>
            <a:r>
              <a:rPr lang="en-US" sz="1400" noProof="1" smtClean="0">
                <a:latin typeface="Consolas" panose="020B0609020204030204" pitchFamily="49" charset="0"/>
              </a:rPr>
              <a:t>;  </a:t>
            </a:r>
            <a:endParaRPr lang="en-US" sz="1400" noProof="1">
              <a:latin typeface="Consolas" panose="020B0609020204030204" pitchFamily="49" charset="0"/>
            </a:endParaRPr>
          </a:p>
          <a:p>
            <a:pPr eaLnBrk="0" hangingPunct="0">
              <a:spcBef>
                <a:spcPts val="1200"/>
              </a:spcBef>
            </a:pPr>
            <a:r>
              <a:rPr lang="en-US" sz="1400" noProof="1" smtClean="0">
                <a:latin typeface="Consolas" panose="020B0609020204030204" pitchFamily="49" charset="0"/>
              </a:rPr>
              <a:t>   </a:t>
            </a:r>
            <a:r>
              <a:rPr lang="en-US" sz="1400" b="1" noProof="1">
                <a:latin typeface="Consolas" panose="020B0609020204030204" pitchFamily="49" charset="0"/>
              </a:rPr>
              <a:t>type </a:t>
            </a:r>
            <a:r>
              <a:rPr lang="en-US" sz="1400" noProof="1">
                <a:latin typeface="Consolas" panose="020B0609020204030204" pitchFamily="49" charset="0"/>
              </a:rPr>
              <a:t>Countries </a:t>
            </a:r>
            <a:r>
              <a:rPr lang="en-US" sz="1400" b="1" noProof="1">
                <a:latin typeface="Consolas" panose="020B0609020204030204" pitchFamily="49" charset="0"/>
              </a:rPr>
              <a:t>is </a:t>
            </a:r>
            <a:r>
              <a:rPr lang="en-US" sz="1400" noProof="1" smtClean="0">
                <a:latin typeface="Consolas" panose="020B0609020204030204" pitchFamily="49" charset="0"/>
              </a:rPr>
              <a:t>(USA</a:t>
            </a:r>
            <a:r>
              <a:rPr lang="en-US" sz="1400" noProof="1">
                <a:latin typeface="Consolas" panose="020B0609020204030204" pitchFamily="49" charset="0"/>
              </a:rPr>
              <a:t>, </a:t>
            </a:r>
            <a:r>
              <a:rPr lang="en-US" sz="1400" noProof="1" smtClean="0">
                <a:latin typeface="Consolas" panose="020B0609020204030204" pitchFamily="49" charset="0"/>
              </a:rPr>
              <a:t>Russia);</a:t>
            </a:r>
            <a:endParaRPr lang="en-US" sz="1400" noProof="1">
              <a:latin typeface="Consolas" panose="020B0609020204030204" pitchFamily="49" charset="0"/>
            </a:endParaRPr>
          </a:p>
          <a:p>
            <a:pPr eaLnBrk="0" hangingPunct="0">
              <a:spcBef>
                <a:spcPts val="1200"/>
              </a:spcBef>
            </a:pPr>
            <a:r>
              <a:rPr lang="en-US" sz="1400" noProof="1">
                <a:latin typeface="Consolas" panose="020B0609020204030204" pitchFamily="49" charset="0"/>
              </a:rPr>
              <a:t> </a:t>
            </a:r>
            <a:r>
              <a:rPr lang="en-US" sz="1400" noProof="1" smtClean="0">
                <a:latin typeface="Consolas" panose="020B0609020204030204" pitchFamily="49" charset="0"/>
              </a:rPr>
              <a:t>  </a:t>
            </a:r>
            <a:r>
              <a:rPr lang="en-US" sz="1400" noProof="1">
                <a:latin typeface="Consolas" panose="020B0609020204030204" pitchFamily="49" charset="0"/>
              </a:rPr>
              <a:t>Satellites : </a:t>
            </a:r>
            <a:r>
              <a:rPr lang="en-US" sz="1400" b="1" noProof="1">
                <a:latin typeface="Consolas" panose="020B0609020204030204" pitchFamily="49" charset="0"/>
              </a:rPr>
              <a:t>array </a:t>
            </a:r>
            <a:r>
              <a:rPr lang="en-US" sz="1400" noProof="1" smtClean="0">
                <a:latin typeface="Consolas" panose="020B0609020204030204" pitchFamily="49" charset="0"/>
              </a:rPr>
              <a:t>(Countries) </a:t>
            </a:r>
            <a:r>
              <a:rPr lang="en-US" sz="1400" b="1" noProof="1">
                <a:latin typeface="Consolas" panose="020B0609020204030204" pitchFamily="49" charset="0"/>
              </a:rPr>
              <a:t>of </a:t>
            </a:r>
            <a:r>
              <a:rPr lang="en-US" sz="1400" noProof="1">
                <a:latin typeface="Consolas" panose="020B0609020204030204" pitchFamily="49" charset="0"/>
              </a:rPr>
              <a:t>Spacecraft.Satellite</a:t>
            </a:r>
            <a:r>
              <a:rPr lang="en-US" sz="1400" noProof="1" smtClean="0">
                <a:latin typeface="Consolas" panose="020B0609020204030204" pitchFamily="49" charset="0"/>
              </a:rPr>
              <a:t>;</a:t>
            </a:r>
            <a:endParaRPr lang="en-US" sz="1400" noProof="1">
              <a:latin typeface="Consolas" panose="020B0609020204030204" pitchFamily="49" charset="0"/>
            </a:endParaRPr>
          </a:p>
          <a:p>
            <a:pPr eaLnBrk="0" hangingPunct="0">
              <a:spcBef>
                <a:spcPts val="300"/>
              </a:spcBef>
            </a:pPr>
            <a:r>
              <a:rPr lang="en-US" sz="1400" noProof="1">
                <a:latin typeface="Consolas" panose="020B0609020204030204" pitchFamily="49" charset="0"/>
              </a:rPr>
              <a:t>  </a:t>
            </a:r>
            <a:r>
              <a:rPr lang="en-US" sz="1400" noProof="1" smtClean="0">
                <a:latin typeface="Consolas" panose="020B0609020204030204" pitchFamily="49" charset="0"/>
              </a:rPr>
              <a:t> Speed      </a:t>
            </a:r>
            <a:r>
              <a:rPr lang="en-US" sz="1400" noProof="1">
                <a:latin typeface="Consolas" panose="020B0609020204030204" pitchFamily="49" charset="0"/>
              </a:rPr>
              <a:t>: Spacecraft.Real</a:t>
            </a:r>
            <a:r>
              <a:rPr lang="en-US" sz="1400" noProof="1" smtClean="0">
                <a:latin typeface="Consolas" panose="020B0609020204030204" pitchFamily="49" charset="0"/>
              </a:rPr>
              <a:t>;</a:t>
            </a:r>
            <a:endParaRPr lang="en-US" sz="1400" noProof="1">
              <a:latin typeface="Consolas" panose="020B0609020204030204" pitchFamily="49" charset="0"/>
            </a:endParaRPr>
          </a:p>
          <a:p>
            <a:pPr eaLnBrk="0" hangingPunct="0">
              <a:spcBef>
                <a:spcPts val="1200"/>
              </a:spcBef>
            </a:pPr>
            <a:r>
              <a:rPr lang="en-US" sz="1400" b="1" noProof="1">
                <a:latin typeface="Consolas" panose="020B0609020204030204" pitchFamily="49" charset="0"/>
              </a:rPr>
              <a:t>begin</a:t>
            </a:r>
            <a:endParaRPr lang="en-US" sz="1400" noProof="1">
              <a:latin typeface="Consolas" panose="020B0609020204030204" pitchFamily="49" charset="0"/>
            </a:endParaRPr>
          </a:p>
          <a:p>
            <a:pPr eaLnBrk="0" hangingPunct="0">
              <a:spcBef>
                <a:spcPts val="1200"/>
              </a:spcBef>
            </a:pPr>
            <a:r>
              <a:rPr lang="en-US" sz="1400" noProof="1" smtClean="0">
                <a:latin typeface="Consolas" panose="020B0609020204030204" pitchFamily="49" charset="0"/>
              </a:rPr>
              <a:t>   Satellites (</a:t>
            </a:r>
            <a:r>
              <a:rPr lang="en-US" sz="1400" noProof="1">
                <a:latin typeface="Consolas" panose="020B0609020204030204" pitchFamily="49" charset="0"/>
              </a:rPr>
              <a:t>USA) := </a:t>
            </a:r>
            <a:r>
              <a:rPr lang="en-US" sz="1400" noProof="1" smtClean="0">
                <a:latin typeface="Consolas" panose="020B0609020204030204" pitchFamily="49" charset="0"/>
              </a:rPr>
              <a:t>(Altitude     </a:t>
            </a:r>
            <a:r>
              <a:rPr lang="en-US" sz="1400" noProof="1">
                <a:latin typeface="Consolas" panose="020B0609020204030204" pitchFamily="49" charset="0"/>
              </a:rPr>
              <a:t>=&gt; 22_256_384.2 / Feet_Per_Mile, </a:t>
            </a:r>
          </a:p>
          <a:p>
            <a:pPr eaLnBrk="0" hangingPunct="0"/>
            <a:r>
              <a:rPr lang="en-US" sz="1400" noProof="1">
                <a:latin typeface="Consolas" panose="020B0609020204030204" pitchFamily="49" charset="0"/>
              </a:rPr>
              <a:t> </a:t>
            </a:r>
            <a:r>
              <a:rPr lang="en-US" sz="1400" noProof="1" smtClean="0">
                <a:latin typeface="Consolas" panose="020B0609020204030204" pitchFamily="49" charset="0"/>
              </a:rPr>
              <a:t>                       </a:t>
            </a:r>
            <a:r>
              <a:rPr lang="en-US" sz="1400" noProof="1">
                <a:latin typeface="Consolas" panose="020B0609020204030204" pitchFamily="49" charset="0"/>
              </a:rPr>
              <a:t>Elapsed_Time =&gt; 36_320.2 / Minutes_per_Hour,</a:t>
            </a:r>
          </a:p>
          <a:p>
            <a:pPr eaLnBrk="0" hangingPunct="0"/>
            <a:r>
              <a:rPr lang="en-US" sz="1400" noProof="1">
                <a:latin typeface="Consolas" panose="020B0609020204030204" pitchFamily="49" charset="0"/>
              </a:rPr>
              <a:t>  </a:t>
            </a:r>
            <a:r>
              <a:rPr lang="en-US" sz="1400" noProof="1" smtClean="0">
                <a:latin typeface="Consolas" panose="020B0609020204030204" pitchFamily="49" charset="0"/>
              </a:rPr>
              <a:t>                      </a:t>
            </a:r>
            <a:r>
              <a:rPr lang="en-US" sz="1400" noProof="1">
                <a:latin typeface="Consolas" panose="020B0609020204030204" pitchFamily="49" charset="0"/>
              </a:rPr>
              <a:t>Revolutions  =&gt; </a:t>
            </a:r>
            <a:r>
              <a:rPr lang="en-US" sz="1400" noProof="1" smtClean="0">
                <a:latin typeface="Consolas" panose="020B0609020204030204" pitchFamily="49" charset="0"/>
              </a:rPr>
              <a:t>10.0);</a:t>
            </a:r>
            <a:endParaRPr lang="en-US" sz="1400" noProof="1">
              <a:latin typeface="Consolas" panose="020B0609020204030204" pitchFamily="49" charset="0"/>
            </a:endParaRPr>
          </a:p>
          <a:p>
            <a:pPr eaLnBrk="0" hangingPunct="0">
              <a:spcBef>
                <a:spcPts val="1200"/>
              </a:spcBef>
            </a:pPr>
            <a:r>
              <a:rPr lang="en-US" sz="1400" noProof="1" smtClean="0">
                <a:latin typeface="Consolas" panose="020B0609020204030204" pitchFamily="49" charset="0"/>
              </a:rPr>
              <a:t>   Satellites (</a:t>
            </a:r>
            <a:r>
              <a:rPr lang="en-US" sz="1400" noProof="1">
                <a:latin typeface="Consolas" panose="020B0609020204030204" pitchFamily="49" charset="0"/>
              </a:rPr>
              <a:t>Russia) := </a:t>
            </a:r>
            <a:r>
              <a:rPr lang="en-US" sz="1400" noProof="1" smtClean="0">
                <a:latin typeface="Consolas" panose="020B0609020204030204" pitchFamily="49" charset="0"/>
              </a:rPr>
              <a:t>(Altitude     </a:t>
            </a:r>
            <a:r>
              <a:rPr lang="en-US" sz="1400" noProof="1">
                <a:latin typeface="Consolas" panose="020B0609020204030204" pitchFamily="49" charset="0"/>
              </a:rPr>
              <a:t>=&gt; 12_147.7 * Miles_Per_KM, </a:t>
            </a:r>
          </a:p>
          <a:p>
            <a:pPr eaLnBrk="0" hangingPunct="0"/>
            <a:r>
              <a:rPr lang="en-US" sz="1400" noProof="1">
                <a:latin typeface="Consolas" panose="020B0609020204030204" pitchFamily="49" charset="0"/>
              </a:rPr>
              <a:t> </a:t>
            </a:r>
            <a:r>
              <a:rPr lang="en-US" sz="1400" noProof="1" smtClean="0">
                <a:latin typeface="Consolas" panose="020B0609020204030204" pitchFamily="49" charset="0"/>
              </a:rPr>
              <a:t>                          </a:t>
            </a:r>
            <a:r>
              <a:rPr lang="en-US" sz="1400" noProof="1">
                <a:latin typeface="Consolas" panose="020B0609020204030204" pitchFamily="49" charset="0"/>
              </a:rPr>
              <a:t>Elapsed_Time =&gt; 680.2,</a:t>
            </a:r>
          </a:p>
          <a:p>
            <a:pPr eaLnBrk="0" hangingPunct="0"/>
            <a:r>
              <a:rPr lang="en-US" sz="1400" noProof="1">
                <a:latin typeface="Consolas" panose="020B0609020204030204" pitchFamily="49" charset="0"/>
              </a:rPr>
              <a:t>  </a:t>
            </a:r>
            <a:r>
              <a:rPr lang="en-US" sz="1400" noProof="1" smtClean="0">
                <a:latin typeface="Consolas" panose="020B0609020204030204" pitchFamily="49" charset="0"/>
              </a:rPr>
              <a:t>                         </a:t>
            </a:r>
            <a:r>
              <a:rPr lang="en-US" sz="1400" noProof="1">
                <a:latin typeface="Consolas" panose="020B0609020204030204" pitchFamily="49" charset="0"/>
              </a:rPr>
              <a:t>Revolutions  =&gt; </a:t>
            </a:r>
            <a:r>
              <a:rPr lang="en-US" sz="1400" noProof="1" smtClean="0">
                <a:latin typeface="Consolas" panose="020B0609020204030204" pitchFamily="49" charset="0"/>
              </a:rPr>
              <a:t>11.0);</a:t>
            </a:r>
            <a:endParaRPr lang="en-US" sz="1400" noProof="1">
              <a:latin typeface="Consolas" panose="020B0609020204030204" pitchFamily="49" charset="0"/>
            </a:endParaRPr>
          </a:p>
          <a:p>
            <a:pPr eaLnBrk="0" hangingPunct="0">
              <a:spcBef>
                <a:spcPts val="1200"/>
              </a:spcBef>
            </a:pPr>
            <a:r>
              <a:rPr lang="en-US" sz="1400" noProof="1" smtClean="0">
                <a:latin typeface="Consolas" panose="020B0609020204030204" pitchFamily="49" charset="0"/>
              </a:rPr>
              <a:t>   </a:t>
            </a:r>
            <a:r>
              <a:rPr lang="en-US" sz="1400" b="1" noProof="1">
                <a:latin typeface="Consolas" panose="020B0609020204030204" pitchFamily="49" charset="0"/>
              </a:rPr>
              <a:t>for </a:t>
            </a:r>
            <a:r>
              <a:rPr lang="en-US" sz="1400" noProof="1">
                <a:latin typeface="Consolas" panose="020B0609020204030204" pitchFamily="49" charset="0"/>
              </a:rPr>
              <a:t>Nation </a:t>
            </a:r>
            <a:r>
              <a:rPr lang="en-US" sz="1400" b="1" noProof="1">
                <a:latin typeface="Consolas" panose="020B0609020204030204" pitchFamily="49" charset="0"/>
              </a:rPr>
              <a:t>in </a:t>
            </a:r>
            <a:r>
              <a:rPr lang="en-US" sz="1400" noProof="1">
                <a:latin typeface="Consolas" panose="020B0609020204030204" pitchFamily="49" charset="0"/>
              </a:rPr>
              <a:t>Satellites'Range </a:t>
            </a:r>
            <a:r>
              <a:rPr lang="en-US" sz="1400" b="1" noProof="1">
                <a:latin typeface="Consolas" panose="020B0609020204030204" pitchFamily="49" charset="0"/>
              </a:rPr>
              <a:t>loop</a:t>
            </a:r>
            <a:endParaRPr lang="en-US" sz="1400" noProof="1">
              <a:latin typeface="Consolas" panose="020B0609020204030204" pitchFamily="49" charset="0"/>
            </a:endParaRPr>
          </a:p>
          <a:p>
            <a:pPr eaLnBrk="0" hangingPunct="0">
              <a:spcBef>
                <a:spcPct val="15000"/>
              </a:spcBef>
            </a:pPr>
            <a:r>
              <a:rPr lang="en-US" sz="1400" noProof="1">
                <a:latin typeface="Consolas" panose="020B0609020204030204" pitchFamily="49" charset="0"/>
              </a:rPr>
              <a:t> </a:t>
            </a:r>
            <a:r>
              <a:rPr lang="en-US" sz="1400" noProof="1" smtClean="0">
                <a:latin typeface="Consolas" panose="020B0609020204030204" pitchFamily="49" charset="0"/>
              </a:rPr>
              <a:t>     </a:t>
            </a:r>
            <a:r>
              <a:rPr lang="en-US" sz="1400" noProof="1">
                <a:latin typeface="Consolas" panose="020B0609020204030204" pitchFamily="49" charset="0"/>
              </a:rPr>
              <a:t>Speed := </a:t>
            </a:r>
            <a:r>
              <a:rPr lang="en-US" sz="1400" noProof="1" smtClean="0">
                <a:latin typeface="Consolas" panose="020B0609020204030204" pitchFamily="49" charset="0"/>
              </a:rPr>
              <a:t>Spacecraft.Velocity (Satellites (Nation));</a:t>
            </a:r>
            <a:endParaRPr lang="en-US" sz="1400" noProof="1">
              <a:latin typeface="Consolas" panose="020B0609020204030204" pitchFamily="49" charset="0"/>
            </a:endParaRPr>
          </a:p>
          <a:p>
            <a:pPr eaLnBrk="0" hangingPunct="0">
              <a:spcBef>
                <a:spcPct val="15000"/>
              </a:spcBef>
            </a:pPr>
            <a:r>
              <a:rPr lang="en-US" sz="1400" noProof="1">
                <a:latin typeface="Consolas" panose="020B0609020204030204" pitchFamily="49" charset="0"/>
              </a:rPr>
              <a:t>   </a:t>
            </a:r>
            <a:r>
              <a:rPr lang="en-US" sz="1400" noProof="1" smtClean="0">
                <a:latin typeface="Consolas" panose="020B0609020204030204" pitchFamily="49" charset="0"/>
              </a:rPr>
              <a:t>   Put_Line ("</a:t>
            </a:r>
            <a:r>
              <a:rPr lang="en-US" sz="1400" noProof="1">
                <a:latin typeface="Consolas" panose="020B0609020204030204" pitchFamily="49" charset="0"/>
              </a:rPr>
              <a:t>Velocity for " &amp; Countries'Image(Nation) &amp; "'s satellite is " &amp;</a:t>
            </a:r>
          </a:p>
          <a:p>
            <a:pPr eaLnBrk="0" hangingPunct="0">
              <a:spcBef>
                <a:spcPct val="15000"/>
              </a:spcBef>
            </a:pPr>
            <a:r>
              <a:rPr lang="en-US" sz="1400" noProof="1">
                <a:latin typeface="Consolas" panose="020B0609020204030204" pitchFamily="49" charset="0"/>
              </a:rPr>
              <a:t>     </a:t>
            </a:r>
            <a:r>
              <a:rPr lang="en-US" sz="1400" noProof="1" smtClean="0">
                <a:latin typeface="Consolas" panose="020B0609020204030204" pitchFamily="49" charset="0"/>
              </a:rPr>
              <a:t>           </a:t>
            </a:r>
            <a:r>
              <a:rPr lang="en-US" sz="1400" noProof="1">
                <a:latin typeface="Consolas" panose="020B0609020204030204" pitchFamily="49" charset="0"/>
              </a:rPr>
              <a:t>Spacecraft.Real'Image(Speed) &amp; " m.p.h</a:t>
            </a:r>
            <a:r>
              <a:rPr lang="en-US" sz="1400" noProof="1" smtClean="0">
                <a:latin typeface="Consolas" panose="020B0609020204030204" pitchFamily="49" charset="0"/>
              </a:rPr>
              <a:t>.");</a:t>
            </a:r>
            <a:endParaRPr lang="en-US" sz="1400" noProof="1">
              <a:latin typeface="Consolas" panose="020B0609020204030204" pitchFamily="49" charset="0"/>
            </a:endParaRPr>
          </a:p>
          <a:p>
            <a:pPr eaLnBrk="0" hangingPunct="0">
              <a:spcBef>
                <a:spcPct val="15000"/>
              </a:spcBef>
            </a:pPr>
            <a:r>
              <a:rPr lang="en-US" sz="1400" noProof="1" smtClean="0">
                <a:latin typeface="Consolas" panose="020B0609020204030204" pitchFamily="49" charset="0"/>
              </a:rPr>
              <a:t>   </a:t>
            </a:r>
            <a:r>
              <a:rPr lang="en-US" sz="1400" b="1" noProof="1">
                <a:latin typeface="Consolas" panose="020B0609020204030204" pitchFamily="49" charset="0"/>
              </a:rPr>
              <a:t>end loop</a:t>
            </a:r>
            <a:r>
              <a:rPr lang="en-US" sz="1400" noProof="1">
                <a:latin typeface="Consolas" panose="020B0609020204030204" pitchFamily="49" charset="0"/>
              </a:rPr>
              <a:t>;</a:t>
            </a:r>
          </a:p>
          <a:p>
            <a:pPr eaLnBrk="0" hangingPunct="0">
              <a:spcBef>
                <a:spcPts val="1200"/>
              </a:spcBef>
            </a:pPr>
            <a:r>
              <a:rPr lang="en-US" sz="1400" b="1" noProof="1">
                <a:latin typeface="Consolas" panose="020B0609020204030204" pitchFamily="49" charset="0"/>
              </a:rPr>
              <a:t>end </a:t>
            </a:r>
            <a:r>
              <a:rPr lang="en-US" sz="1400" noProof="1">
                <a:latin typeface="Consolas" panose="020B0609020204030204" pitchFamily="49" charset="0"/>
              </a:rPr>
              <a:t>Display_Velocities;</a:t>
            </a: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81000" y="2667000"/>
            <a:ext cx="8382000" cy="904863"/>
          </a:xfrm>
        </p:spPr>
        <p:txBody>
          <a:bodyPr/>
          <a:lstStyle/>
          <a:p>
            <a:r>
              <a:rPr lang="en-US" dirty="0" smtClean="0"/>
              <a:t>#7 Private Types</a:t>
            </a:r>
            <a:endParaRPr lang="en-US" dirty="0"/>
          </a:p>
        </p:txBody>
      </p:sp>
    </p:spTree>
    <p:extLst>
      <p:ext uri="{BB962C8B-B14F-4D97-AF65-F5344CB8AC3E}">
        <p14:creationId xmlns:p14="http://schemas.microsoft.com/office/powerpoint/2010/main" val="328969636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pPr eaLnBrk="1" hangingPunct="1"/>
            <a:r>
              <a:rPr lang="en-US" dirty="0" smtClean="0"/>
              <a:t>Private Types Lab</a:t>
            </a:r>
          </a:p>
        </p:txBody>
      </p:sp>
      <p:sp>
        <p:nvSpPr>
          <p:cNvPr id="46083" name="Rectangle 3"/>
          <p:cNvSpPr>
            <a:spLocks noGrp="1" noChangeArrowheads="1"/>
          </p:cNvSpPr>
          <p:nvPr>
            <p:ph sz="half" idx="10"/>
          </p:nvPr>
        </p:nvSpPr>
        <p:spPr/>
        <p:txBody>
          <a:bodyPr/>
          <a:lstStyle/>
          <a:p>
            <a:pPr eaLnBrk="1" hangingPunct="1"/>
            <a:r>
              <a:rPr lang="en-US" dirty="0" smtClean="0"/>
              <a:t>Make type Satellite a private type in the package</a:t>
            </a:r>
          </a:p>
          <a:p>
            <a:pPr eaLnBrk="1" hangingPunct="1"/>
            <a:r>
              <a:rPr lang="en-US" dirty="0" smtClean="0"/>
              <a:t>Add operation(s) as necessary to initialize the components</a:t>
            </a:r>
          </a:p>
          <a:p>
            <a:pPr lvl="1" eaLnBrk="1" hangingPunct="1"/>
            <a:r>
              <a:rPr lang="en-US" dirty="0" smtClean="0"/>
              <a:t>A function or a procedure</a:t>
            </a:r>
          </a:p>
          <a:p>
            <a:pPr lvl="1" eaLnBrk="1" hangingPunct="1"/>
            <a:r>
              <a:rPr lang="en-US" dirty="0" smtClean="0"/>
              <a:t>Our solution uses a function</a:t>
            </a:r>
          </a:p>
        </p:txBody>
      </p:sp>
      <p:sp>
        <p:nvSpPr>
          <p:cNvPr id="46084" name="Rectangle 2"/>
          <p:cNvSpPr>
            <a:spLocks noChangeArrowheads="1"/>
          </p:cNvSpPr>
          <p:nvPr/>
        </p:nvSpPr>
        <p:spPr bwMode="blackWhite">
          <a:xfrm>
            <a:off x="611560" y="3753036"/>
            <a:ext cx="8036174" cy="2108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p>
            <a:pPr eaLnBrk="0" hangingPunct="0"/>
            <a:endParaRPr lang="en-US" sz="1400" noProof="1">
              <a:latin typeface="Consolas" panose="020B0609020204030204" pitchFamily="49" charset="0"/>
            </a:endParaRPr>
          </a:p>
          <a:p>
            <a:pPr eaLnBrk="0" hangingPunct="0"/>
            <a:r>
              <a:rPr lang="en-US" sz="1400" noProof="1">
                <a:latin typeface="Consolas" panose="020B0609020204030204" pitchFamily="49" charset="0"/>
              </a:rPr>
              <a:t>  Satellites : </a:t>
            </a:r>
            <a:r>
              <a:rPr lang="en-US" sz="1400" b="1" noProof="1">
                <a:latin typeface="Consolas" panose="020B0609020204030204" pitchFamily="49" charset="0"/>
              </a:rPr>
              <a:t>array </a:t>
            </a:r>
            <a:r>
              <a:rPr lang="en-US" sz="1400" noProof="1" smtClean="0">
                <a:latin typeface="Consolas" panose="020B0609020204030204" pitchFamily="49" charset="0"/>
              </a:rPr>
              <a:t>(Countries) </a:t>
            </a:r>
            <a:r>
              <a:rPr lang="en-US" sz="1400" b="1" noProof="1">
                <a:latin typeface="Consolas" panose="020B0609020204030204" pitchFamily="49" charset="0"/>
              </a:rPr>
              <a:t>of </a:t>
            </a:r>
            <a:r>
              <a:rPr lang="en-US" sz="1400" noProof="1">
                <a:latin typeface="Consolas" panose="020B0609020204030204" pitchFamily="49" charset="0"/>
              </a:rPr>
              <a:t>Spacecraft.Satellite;</a:t>
            </a:r>
          </a:p>
          <a:p>
            <a:pPr eaLnBrk="0" hangingPunct="0"/>
            <a:endParaRPr lang="en-US" sz="1400" noProof="1">
              <a:latin typeface="Consolas" panose="020B0609020204030204" pitchFamily="49" charset="0"/>
            </a:endParaRPr>
          </a:p>
          <a:p>
            <a:pPr eaLnBrk="0" hangingPunct="0"/>
            <a:r>
              <a:rPr lang="en-US" sz="1400" noProof="1">
                <a:latin typeface="Consolas" panose="020B0609020204030204" pitchFamily="49" charset="0"/>
              </a:rPr>
              <a:t>  ...</a:t>
            </a:r>
          </a:p>
          <a:p>
            <a:pPr eaLnBrk="0" hangingPunct="0"/>
            <a:endParaRPr lang="en-US" sz="1400" noProof="1">
              <a:latin typeface="Consolas" panose="020B0609020204030204" pitchFamily="49" charset="0"/>
            </a:endParaRPr>
          </a:p>
          <a:p>
            <a:pPr eaLnBrk="0" hangingPunct="0"/>
            <a:r>
              <a:rPr lang="en-US" sz="1400" b="1" noProof="1">
                <a:latin typeface="Consolas" panose="020B0609020204030204" pitchFamily="49" charset="0"/>
              </a:rPr>
              <a:t>begin</a:t>
            </a:r>
            <a:endParaRPr lang="en-US" sz="1400" noProof="1">
              <a:latin typeface="Consolas" panose="020B0609020204030204" pitchFamily="49" charset="0"/>
            </a:endParaRPr>
          </a:p>
          <a:p>
            <a:pPr eaLnBrk="0" hangingPunct="0">
              <a:spcBef>
                <a:spcPts val="600"/>
              </a:spcBef>
            </a:pPr>
            <a:r>
              <a:rPr lang="en-US" sz="1400" noProof="1">
                <a:latin typeface="Consolas" panose="020B0609020204030204" pitchFamily="49" charset="0"/>
              </a:rPr>
              <a:t>  </a:t>
            </a:r>
            <a:r>
              <a:rPr lang="en-US" sz="1400" noProof="1" smtClean="0">
                <a:latin typeface="Consolas" panose="020B0609020204030204" pitchFamily="49" charset="0"/>
              </a:rPr>
              <a:t>Satellites (</a:t>
            </a:r>
            <a:r>
              <a:rPr lang="en-US" sz="1400" noProof="1">
                <a:latin typeface="Consolas" panose="020B0609020204030204" pitchFamily="49" charset="0"/>
              </a:rPr>
              <a:t>USA) := Satellite</a:t>
            </a:r>
            <a:r>
              <a:rPr lang="en-US" sz="1400" noProof="1" smtClean="0">
                <a:latin typeface="Consolas" panose="020B0609020204030204" pitchFamily="49" charset="0"/>
              </a:rPr>
              <a:t>'(Altitude     </a:t>
            </a:r>
            <a:r>
              <a:rPr lang="en-US" sz="1400" noProof="1">
                <a:latin typeface="Consolas" panose="020B0609020204030204" pitchFamily="49" charset="0"/>
              </a:rPr>
              <a:t>=&gt; 22_256_384.2 / Feet_Per_Mile, </a:t>
            </a:r>
          </a:p>
          <a:p>
            <a:pPr eaLnBrk="0" hangingPunct="0"/>
            <a:r>
              <a:rPr lang="en-US" sz="1400" noProof="1">
                <a:latin typeface="Consolas" panose="020B0609020204030204" pitchFamily="49" charset="0"/>
              </a:rPr>
              <a:t>             </a:t>
            </a:r>
            <a:r>
              <a:rPr lang="en-US" sz="1400" noProof="1" smtClean="0">
                <a:latin typeface="Consolas" panose="020B0609020204030204" pitchFamily="49" charset="0"/>
              </a:rPr>
              <a:t>                    Elapsed_Time </a:t>
            </a:r>
            <a:r>
              <a:rPr lang="en-US" sz="1400" noProof="1">
                <a:latin typeface="Consolas" panose="020B0609020204030204" pitchFamily="49" charset="0"/>
              </a:rPr>
              <a:t>=&gt; 36_320.2 / Minutes_per_Hour,</a:t>
            </a:r>
          </a:p>
          <a:p>
            <a:pPr eaLnBrk="0" hangingPunct="0"/>
            <a:r>
              <a:rPr lang="en-US" sz="1400" noProof="1">
                <a:latin typeface="Consolas" panose="020B0609020204030204" pitchFamily="49" charset="0"/>
              </a:rPr>
              <a:t>              </a:t>
            </a:r>
            <a:r>
              <a:rPr lang="en-US" sz="1400" noProof="1" smtClean="0">
                <a:latin typeface="Consolas" panose="020B0609020204030204" pitchFamily="49" charset="0"/>
              </a:rPr>
              <a:t>                   Revolutions  </a:t>
            </a:r>
            <a:r>
              <a:rPr lang="en-US" sz="1400" noProof="1">
                <a:latin typeface="Consolas" panose="020B0609020204030204" pitchFamily="49" charset="0"/>
              </a:rPr>
              <a:t>=&gt; </a:t>
            </a:r>
            <a:r>
              <a:rPr lang="en-US" sz="1400" noProof="1" smtClean="0">
                <a:latin typeface="Consolas" panose="020B0609020204030204" pitchFamily="49" charset="0"/>
              </a:rPr>
              <a:t>10.0);</a:t>
            </a:r>
            <a:endParaRPr lang="en-US" sz="1400" noProof="1">
              <a:latin typeface="Consolas" panose="020B0609020204030204" pitchFamily="49" charset="0"/>
            </a:endParaRPr>
          </a:p>
        </p:txBody>
      </p:sp>
      <p:sp>
        <p:nvSpPr>
          <p:cNvPr id="5" name="TextBox 4"/>
          <p:cNvSpPr txBox="1"/>
          <p:nvPr/>
        </p:nvSpPr>
        <p:spPr>
          <a:xfrm>
            <a:off x="1048296" y="5801367"/>
            <a:ext cx="1735138" cy="369888"/>
          </a:xfrm>
          <a:prstGeom prst="rect">
            <a:avLst/>
          </a:prstGeom>
          <a:solidFill>
            <a:srgbClr val="FFFF00"/>
          </a:solidFill>
          <a:ln>
            <a:solidFill>
              <a:schemeClr val="tx1"/>
            </a:solidFill>
          </a:ln>
          <a:effectLst>
            <a:outerShdw blurRad="50800" dist="38100" dir="2700000" algn="tl" rotWithShape="0">
              <a:prstClr val="black">
                <a:alpha val="40000"/>
              </a:prstClr>
            </a:outerShdw>
          </a:effectLst>
        </p:spPr>
        <p:txBody>
          <a:bodyPr wrap="none">
            <a:spAutoFit/>
          </a:bodyPr>
          <a:lstStyle/>
          <a:p>
            <a:pPr>
              <a:defRPr/>
            </a:pPr>
            <a:r>
              <a:rPr lang="en-US" dirty="0">
                <a:latin typeface="Arial" charset="0"/>
              </a:rPr>
              <a:t>No longer legal</a:t>
            </a:r>
          </a:p>
        </p:txBody>
      </p:sp>
      <p:sp>
        <p:nvSpPr>
          <p:cNvPr id="46086" name="Oval 5"/>
          <p:cNvSpPr>
            <a:spLocks noChangeArrowheads="1"/>
          </p:cNvSpPr>
          <p:nvPr/>
        </p:nvSpPr>
        <p:spPr bwMode="auto">
          <a:xfrm>
            <a:off x="3243809" y="5441005"/>
            <a:ext cx="180975" cy="144462"/>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round/>
                <a:headEnd/>
                <a:tailEnd/>
              </a14:hiddenLine>
            </a:ext>
          </a:extLst>
        </p:spPr>
        <p:txBody>
          <a:bodyPr wrap="none">
            <a:spAutoFit/>
          </a:bodyPr>
          <a:lstStyle/>
          <a:p>
            <a:endParaRPr lang="en-US"/>
          </a:p>
        </p:txBody>
      </p:sp>
      <p:cxnSp>
        <p:nvCxnSpPr>
          <p:cNvPr id="46087" name="Curved Connector 7"/>
          <p:cNvCxnSpPr>
            <a:cxnSpLocks noChangeShapeType="1"/>
            <a:stCxn id="5" idx="3"/>
            <a:endCxn id="46086" idx="2"/>
          </p:cNvCxnSpPr>
          <p:nvPr/>
        </p:nvCxnSpPr>
        <p:spPr bwMode="auto">
          <a:xfrm flipV="1">
            <a:off x="2783434" y="5512442"/>
            <a:ext cx="460375" cy="473075"/>
          </a:xfrm>
          <a:prstGeom prst="curvedConnector3">
            <a:avLst>
              <a:gd name="adj1" fmla="val 50000"/>
            </a:avLst>
          </a:prstGeom>
          <a:noFill/>
          <a:ln w="12700" algn="ctr">
            <a:solidFill>
              <a:schemeClr val="tx1"/>
            </a:solidFill>
            <a:round/>
            <a:headEnd/>
            <a:tailEnd type="stealth" w="med" len="med"/>
          </a:ln>
          <a:extLst>
            <a:ext uri="{909E8E84-426E-40DD-AFC4-6F175D3DCCD1}">
              <a14:hiddenFill xmlns:a14="http://schemas.microsoft.com/office/drawing/2010/main">
                <a:noFill/>
              </a14:hiddenFill>
            </a:ext>
          </a:extLst>
        </p:spPr>
      </p:cxn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81000" y="2667000"/>
            <a:ext cx="8382000" cy="1717393"/>
          </a:xfrm>
        </p:spPr>
        <p:txBody>
          <a:bodyPr/>
          <a:lstStyle/>
          <a:p>
            <a:r>
              <a:rPr lang="en-US" dirty="0" smtClean="0"/>
              <a:t>#7 Private Types</a:t>
            </a:r>
          </a:p>
          <a:p>
            <a:r>
              <a:rPr lang="en-US" dirty="0" smtClean="0"/>
              <a:t>Solution</a:t>
            </a:r>
            <a:endParaRPr lang="en-US" dirty="0"/>
          </a:p>
        </p:txBody>
      </p:sp>
    </p:spTree>
    <p:extLst>
      <p:ext uri="{BB962C8B-B14F-4D97-AF65-F5344CB8AC3E}">
        <p14:creationId xmlns:p14="http://schemas.microsoft.com/office/powerpoint/2010/main" val="184828375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pPr eaLnBrk="1" hangingPunct="1"/>
            <a:r>
              <a:rPr lang="en-US" dirty="0" smtClean="0"/>
              <a:t>Solution Using “Constructor” Function</a:t>
            </a:r>
          </a:p>
        </p:txBody>
      </p:sp>
      <p:sp>
        <p:nvSpPr>
          <p:cNvPr id="50180" name="Text Box 4"/>
          <p:cNvSpPr txBox="1">
            <a:spLocks noChangeArrowheads="1"/>
          </p:cNvSpPr>
          <p:nvPr/>
        </p:nvSpPr>
        <p:spPr bwMode="blackWhite">
          <a:xfrm>
            <a:off x="1007604" y="1340768"/>
            <a:ext cx="7141699" cy="4616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z="1400" b="1" noProof="1" smtClean="0">
                <a:latin typeface="Consolas" panose="020B0609020204030204" pitchFamily="49" charset="0"/>
              </a:rPr>
              <a:t>package </a:t>
            </a:r>
            <a:r>
              <a:rPr lang="en-US" sz="1400" noProof="1" smtClean="0">
                <a:latin typeface="Consolas" panose="020B0609020204030204" pitchFamily="49" charset="0"/>
              </a:rPr>
              <a:t>Spacecraft </a:t>
            </a:r>
            <a:r>
              <a:rPr lang="en-US" sz="1400" b="1" noProof="1" smtClean="0">
                <a:latin typeface="Consolas" panose="020B0609020204030204" pitchFamily="49" charset="0"/>
              </a:rPr>
              <a:t>is</a:t>
            </a:r>
          </a:p>
          <a:p>
            <a:endParaRPr lang="en-US" sz="1400" noProof="1" smtClean="0">
              <a:latin typeface="Consolas" panose="020B0609020204030204" pitchFamily="49" charset="0"/>
            </a:endParaRPr>
          </a:p>
          <a:p>
            <a:r>
              <a:rPr lang="en-US" sz="1400" b="1" noProof="1" smtClean="0">
                <a:latin typeface="Consolas" panose="020B0609020204030204" pitchFamily="49" charset="0"/>
              </a:rPr>
              <a:t>   type </a:t>
            </a:r>
            <a:r>
              <a:rPr lang="en-US" sz="1400" noProof="1" smtClean="0">
                <a:latin typeface="Consolas" panose="020B0609020204030204" pitchFamily="49" charset="0"/>
              </a:rPr>
              <a:t>Real </a:t>
            </a:r>
            <a:r>
              <a:rPr lang="en-US" sz="1400" b="1" noProof="1" smtClean="0">
                <a:latin typeface="Consolas" panose="020B0609020204030204" pitchFamily="49" charset="0"/>
              </a:rPr>
              <a:t>is digits </a:t>
            </a:r>
            <a:r>
              <a:rPr lang="en-US" sz="1400" noProof="1" smtClean="0">
                <a:latin typeface="Consolas" panose="020B0609020204030204" pitchFamily="49" charset="0"/>
              </a:rPr>
              <a:t>13;</a:t>
            </a:r>
          </a:p>
          <a:p>
            <a:endParaRPr lang="en-US" sz="1400" noProof="1" smtClean="0">
              <a:latin typeface="Consolas" panose="020B0609020204030204" pitchFamily="49" charset="0"/>
            </a:endParaRPr>
          </a:p>
          <a:p>
            <a:r>
              <a:rPr lang="en-US" sz="1400" b="1" noProof="1" smtClean="0">
                <a:latin typeface="Consolas" panose="020B0609020204030204" pitchFamily="49" charset="0"/>
              </a:rPr>
              <a:t>   type </a:t>
            </a:r>
            <a:r>
              <a:rPr lang="en-US" sz="1400" noProof="1" smtClean="0">
                <a:latin typeface="Consolas" panose="020B0609020204030204" pitchFamily="49" charset="0"/>
              </a:rPr>
              <a:t>Satellite </a:t>
            </a:r>
            <a:r>
              <a:rPr lang="en-US" sz="1400" b="1" noProof="1" smtClean="0">
                <a:latin typeface="Consolas" panose="020B0609020204030204" pitchFamily="49" charset="0"/>
              </a:rPr>
              <a:t>is private</a:t>
            </a:r>
            <a:r>
              <a:rPr lang="en-US" sz="1400" noProof="1" smtClean="0">
                <a:latin typeface="Consolas" panose="020B0609020204030204" pitchFamily="49" charset="0"/>
              </a:rPr>
              <a:t>;</a:t>
            </a:r>
          </a:p>
          <a:p>
            <a:endParaRPr lang="en-US" sz="1400" noProof="1" smtClean="0">
              <a:latin typeface="Consolas" panose="020B0609020204030204" pitchFamily="49" charset="0"/>
            </a:endParaRPr>
          </a:p>
          <a:p>
            <a:r>
              <a:rPr lang="en-US" sz="1400" b="1" noProof="1" smtClean="0">
                <a:latin typeface="Consolas" panose="020B0609020204030204" pitchFamily="49" charset="0"/>
              </a:rPr>
              <a:t>   function </a:t>
            </a:r>
            <a:r>
              <a:rPr lang="en-US" sz="1400" noProof="1" smtClean="0">
                <a:latin typeface="Consolas" panose="020B0609020204030204" pitchFamily="49" charset="0"/>
              </a:rPr>
              <a:t>New_Satellite (Altitude, Elapsed_Time, Revolutions : Real)</a:t>
            </a:r>
          </a:p>
          <a:p>
            <a:r>
              <a:rPr lang="en-US" sz="1400" b="1" noProof="1" smtClean="0">
                <a:latin typeface="Consolas" panose="020B0609020204030204" pitchFamily="49" charset="0"/>
              </a:rPr>
              <a:t>     return </a:t>
            </a:r>
            <a:r>
              <a:rPr lang="en-US" sz="1400" noProof="1" smtClean="0">
                <a:latin typeface="Consolas" panose="020B0609020204030204" pitchFamily="49" charset="0"/>
              </a:rPr>
              <a:t>Satellite;</a:t>
            </a:r>
            <a:endParaRPr lang="en-US" sz="1400" b="1" noProof="1" smtClean="0">
              <a:solidFill>
                <a:srgbClr val="0000FF"/>
              </a:solidFill>
              <a:latin typeface="Consolas" panose="020B0609020204030204" pitchFamily="49" charset="0"/>
            </a:endParaRPr>
          </a:p>
          <a:p>
            <a:endParaRPr lang="en-US" sz="1400" b="1" noProof="1" smtClean="0">
              <a:solidFill>
                <a:srgbClr val="0000FF"/>
              </a:solidFill>
              <a:latin typeface="Consolas" panose="020B0609020204030204" pitchFamily="49" charset="0"/>
            </a:endParaRPr>
          </a:p>
          <a:p>
            <a:r>
              <a:rPr lang="en-US" sz="1400" b="1" noProof="1" smtClean="0">
                <a:latin typeface="Consolas" panose="020B0609020204030204" pitchFamily="49" charset="0"/>
              </a:rPr>
              <a:t>   function </a:t>
            </a:r>
            <a:r>
              <a:rPr lang="en-US" sz="1400" noProof="1" smtClean="0">
                <a:latin typeface="Consolas" panose="020B0609020204030204" pitchFamily="49" charset="0"/>
              </a:rPr>
              <a:t>Velocity (Unit : Satellite) </a:t>
            </a:r>
            <a:r>
              <a:rPr lang="en-US" sz="1400" b="1" noProof="1" smtClean="0">
                <a:latin typeface="Consolas" panose="020B0609020204030204" pitchFamily="49" charset="0"/>
              </a:rPr>
              <a:t>return </a:t>
            </a:r>
            <a:r>
              <a:rPr lang="en-US" sz="1400" noProof="1" smtClean="0">
                <a:latin typeface="Consolas" panose="020B0609020204030204" pitchFamily="49" charset="0"/>
              </a:rPr>
              <a:t>Real;</a:t>
            </a:r>
          </a:p>
          <a:p>
            <a:endParaRPr lang="en-US" sz="1400" noProof="1" smtClean="0">
              <a:latin typeface="Consolas" panose="020B0609020204030204" pitchFamily="49" charset="0"/>
            </a:endParaRPr>
          </a:p>
          <a:p>
            <a:r>
              <a:rPr lang="en-US" sz="1400" b="1" noProof="1" smtClean="0">
                <a:latin typeface="Consolas" panose="020B0609020204030204" pitchFamily="49" charset="0"/>
              </a:rPr>
              <a:t>private</a:t>
            </a:r>
          </a:p>
          <a:p>
            <a:endParaRPr lang="en-US" sz="1400" noProof="1" smtClean="0">
              <a:latin typeface="Consolas" panose="020B0609020204030204" pitchFamily="49" charset="0"/>
            </a:endParaRPr>
          </a:p>
          <a:p>
            <a:r>
              <a:rPr lang="en-US" sz="1400" b="1" noProof="1" smtClean="0">
                <a:latin typeface="Consolas" panose="020B0609020204030204" pitchFamily="49" charset="0"/>
              </a:rPr>
              <a:t>   type </a:t>
            </a:r>
            <a:r>
              <a:rPr lang="en-US" sz="1400" noProof="1" smtClean="0">
                <a:latin typeface="Consolas" panose="020B0609020204030204" pitchFamily="49" charset="0"/>
              </a:rPr>
              <a:t>Satellite </a:t>
            </a:r>
            <a:r>
              <a:rPr lang="en-US" sz="1400" b="1" noProof="1" smtClean="0">
                <a:latin typeface="Consolas" panose="020B0609020204030204" pitchFamily="49" charset="0"/>
              </a:rPr>
              <a:t>is</a:t>
            </a:r>
          </a:p>
          <a:p>
            <a:r>
              <a:rPr lang="en-US" sz="1400" b="1" noProof="1" smtClean="0">
                <a:latin typeface="Consolas" panose="020B0609020204030204" pitchFamily="49" charset="0"/>
              </a:rPr>
              <a:t>      record</a:t>
            </a:r>
          </a:p>
          <a:p>
            <a:r>
              <a:rPr lang="en-US" sz="1400" b="1" noProof="1" smtClean="0">
                <a:latin typeface="Consolas" panose="020B0609020204030204" pitchFamily="49" charset="0"/>
              </a:rPr>
              <a:t>        </a:t>
            </a:r>
            <a:r>
              <a:rPr lang="en-US" sz="1400" noProof="1" smtClean="0">
                <a:latin typeface="Consolas" panose="020B0609020204030204" pitchFamily="49" charset="0"/>
              </a:rPr>
              <a:t> </a:t>
            </a:r>
            <a:r>
              <a:rPr lang="en-US" sz="1400" noProof="1">
                <a:latin typeface="Consolas" panose="020B0609020204030204" pitchFamily="49" charset="0"/>
              </a:rPr>
              <a:t>Altitude     : Real;</a:t>
            </a:r>
          </a:p>
          <a:p>
            <a:r>
              <a:rPr lang="en-US" sz="1400" noProof="1">
                <a:latin typeface="Consolas" panose="020B0609020204030204" pitchFamily="49" charset="0"/>
              </a:rPr>
              <a:t>         Elapsed_Time : Real;</a:t>
            </a:r>
          </a:p>
          <a:p>
            <a:r>
              <a:rPr lang="en-US" sz="1400" noProof="1">
                <a:latin typeface="Consolas" panose="020B0609020204030204" pitchFamily="49" charset="0"/>
              </a:rPr>
              <a:t>         Revolutions  : Real</a:t>
            </a:r>
            <a:r>
              <a:rPr lang="en-US" sz="1400" noProof="1" smtClean="0">
                <a:latin typeface="Consolas" panose="020B0609020204030204" pitchFamily="49" charset="0"/>
              </a:rPr>
              <a:t>;</a:t>
            </a:r>
          </a:p>
          <a:p>
            <a:r>
              <a:rPr lang="en-US" sz="1400" b="1" noProof="1" smtClean="0">
                <a:latin typeface="Consolas" panose="020B0609020204030204" pitchFamily="49" charset="0"/>
              </a:rPr>
              <a:t>      end record</a:t>
            </a:r>
            <a:r>
              <a:rPr lang="en-US" sz="1400" noProof="1" smtClean="0">
                <a:latin typeface="Consolas" panose="020B0609020204030204" pitchFamily="49" charset="0"/>
              </a:rPr>
              <a:t>;</a:t>
            </a:r>
          </a:p>
          <a:p>
            <a:endParaRPr lang="en-US" sz="1400" noProof="1" smtClean="0">
              <a:latin typeface="Consolas" panose="020B0609020204030204" pitchFamily="49" charset="0"/>
            </a:endParaRPr>
          </a:p>
          <a:p>
            <a:r>
              <a:rPr lang="en-US" sz="1400" b="1" noProof="1" smtClean="0">
                <a:latin typeface="Consolas" panose="020B0609020204030204" pitchFamily="49" charset="0"/>
              </a:rPr>
              <a:t>end </a:t>
            </a:r>
            <a:r>
              <a:rPr lang="en-US" sz="1400" noProof="1" smtClean="0">
                <a:latin typeface="Consolas" panose="020B0609020204030204" pitchFamily="49" charset="0"/>
              </a:rPr>
              <a:t>Spacecraft;</a:t>
            </a:r>
            <a:endParaRPr lang="en-US" sz="1400" noProof="1">
              <a:latin typeface="Consolas" panose="020B0609020204030204" pitchFamily="49" charset="0"/>
            </a:endParaRP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dirty="0" smtClean="0"/>
              <a:t>Solution Package Body</a:t>
            </a:r>
          </a:p>
        </p:txBody>
      </p:sp>
      <p:sp>
        <p:nvSpPr>
          <p:cNvPr id="52227" name="Rectangle 3"/>
          <p:cNvSpPr>
            <a:spLocks noChangeArrowheads="1"/>
          </p:cNvSpPr>
          <p:nvPr/>
        </p:nvSpPr>
        <p:spPr bwMode="blackWhite">
          <a:xfrm>
            <a:off x="971600" y="1077118"/>
            <a:ext cx="7241085"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p>
            <a:pPr eaLnBrk="0" hangingPunct="0">
              <a:tabLst>
                <a:tab pos="3716338" algn="l"/>
              </a:tabLst>
            </a:pPr>
            <a:r>
              <a:rPr lang="en-US" sz="1400" b="1" noProof="1" smtClean="0">
                <a:latin typeface="Consolas" panose="020B0609020204030204" pitchFamily="49" charset="0"/>
              </a:rPr>
              <a:t>with </a:t>
            </a:r>
            <a:r>
              <a:rPr lang="en-US" sz="1400" noProof="1" smtClean="0">
                <a:latin typeface="Consolas" panose="020B0609020204030204" pitchFamily="49" charset="0"/>
              </a:rPr>
              <a:t>Ada.Numerics;   </a:t>
            </a:r>
            <a:r>
              <a:rPr lang="en-US" sz="1400" b="1" noProof="1" smtClean="0">
                <a:latin typeface="Consolas" panose="020B0609020204030204" pitchFamily="49" charset="0"/>
              </a:rPr>
              <a:t>use </a:t>
            </a:r>
            <a:r>
              <a:rPr lang="en-US" sz="1400" noProof="1" smtClean="0">
                <a:latin typeface="Consolas" panose="020B0609020204030204" pitchFamily="49" charset="0"/>
              </a:rPr>
              <a:t>Ada.Numerics; -- for Pi</a:t>
            </a:r>
          </a:p>
          <a:p>
            <a:pPr eaLnBrk="0" hangingPunct="0">
              <a:tabLst>
                <a:tab pos="3716338" algn="l"/>
              </a:tabLst>
            </a:pPr>
            <a:endParaRPr lang="en-US" sz="1400" noProof="1" smtClean="0">
              <a:latin typeface="Consolas" panose="020B0609020204030204" pitchFamily="49" charset="0"/>
            </a:endParaRPr>
          </a:p>
          <a:p>
            <a:pPr eaLnBrk="0" hangingPunct="0">
              <a:tabLst>
                <a:tab pos="3716338" algn="l"/>
              </a:tabLst>
            </a:pPr>
            <a:r>
              <a:rPr lang="en-US" sz="1400" b="1" noProof="1" smtClean="0">
                <a:latin typeface="Consolas" panose="020B0609020204030204" pitchFamily="49" charset="0"/>
              </a:rPr>
              <a:t>package body </a:t>
            </a:r>
            <a:r>
              <a:rPr lang="en-US" sz="1400" noProof="1" smtClean="0">
                <a:latin typeface="Consolas" panose="020B0609020204030204" pitchFamily="49" charset="0"/>
              </a:rPr>
              <a:t>Spacecraft </a:t>
            </a:r>
            <a:r>
              <a:rPr lang="en-US" sz="1400" b="1" noProof="1" smtClean="0">
                <a:latin typeface="Consolas" panose="020B0609020204030204" pitchFamily="49" charset="0"/>
              </a:rPr>
              <a:t>is</a:t>
            </a:r>
            <a:endParaRPr lang="en-US" sz="1400" noProof="1" smtClean="0">
              <a:latin typeface="Consolas" panose="020B0609020204030204" pitchFamily="49" charset="0"/>
            </a:endParaRPr>
          </a:p>
          <a:p>
            <a:pPr eaLnBrk="0" hangingPunct="0">
              <a:spcBef>
                <a:spcPts val="3000"/>
              </a:spcBef>
              <a:tabLst>
                <a:tab pos="3716338" algn="l"/>
              </a:tabLst>
            </a:pPr>
            <a:r>
              <a:rPr lang="en-US" sz="1400" b="1" noProof="1" smtClean="0">
                <a:latin typeface="Consolas" panose="020B0609020204030204" pitchFamily="49" charset="0"/>
              </a:rPr>
              <a:t> </a:t>
            </a:r>
            <a:r>
              <a:rPr lang="en-US" sz="1400" b="1" noProof="1">
                <a:latin typeface="Consolas" panose="020B0609020204030204" pitchFamily="49" charset="0"/>
              </a:rPr>
              <a:t> </a:t>
            </a:r>
            <a:r>
              <a:rPr lang="en-US" sz="1400" b="1" noProof="1" smtClean="0">
                <a:latin typeface="Consolas" panose="020B0609020204030204" pitchFamily="49" charset="0"/>
              </a:rPr>
              <a:t> function </a:t>
            </a:r>
            <a:r>
              <a:rPr lang="en-US" sz="1400" noProof="1">
                <a:latin typeface="Consolas" panose="020B0609020204030204" pitchFamily="49" charset="0"/>
              </a:rPr>
              <a:t>Velocity (Unit : Satellite) </a:t>
            </a:r>
            <a:r>
              <a:rPr lang="en-US" sz="1400" b="1" noProof="1">
                <a:latin typeface="Consolas" panose="020B0609020204030204" pitchFamily="49" charset="0"/>
              </a:rPr>
              <a:t>return </a:t>
            </a:r>
            <a:r>
              <a:rPr lang="en-US" sz="1400" noProof="1">
                <a:latin typeface="Consolas" panose="020B0609020204030204" pitchFamily="49" charset="0"/>
              </a:rPr>
              <a:t>Real </a:t>
            </a:r>
            <a:r>
              <a:rPr lang="en-US" sz="1400" b="1" noProof="1">
                <a:latin typeface="Consolas" panose="020B0609020204030204" pitchFamily="49" charset="0"/>
              </a:rPr>
              <a:t>is</a:t>
            </a:r>
          </a:p>
          <a:p>
            <a:pPr eaLnBrk="0" hangingPunct="0">
              <a:spcBef>
                <a:spcPts val="200"/>
              </a:spcBef>
              <a:tabLst>
                <a:tab pos="3716338" algn="l"/>
              </a:tabLst>
            </a:pPr>
            <a:r>
              <a:rPr lang="en-US" sz="1400" b="1" noProof="1">
                <a:latin typeface="Consolas" panose="020B0609020204030204" pitchFamily="49" charset="0"/>
              </a:rPr>
              <a:t>      </a:t>
            </a:r>
            <a:r>
              <a:rPr lang="en-US" sz="1400" noProof="1">
                <a:latin typeface="Consolas" panose="020B0609020204030204" pitchFamily="49" charset="0"/>
              </a:rPr>
              <a:t>Distance : Real;</a:t>
            </a:r>
          </a:p>
          <a:p>
            <a:pPr eaLnBrk="0" hangingPunct="0">
              <a:spcBef>
                <a:spcPts val="200"/>
              </a:spcBef>
              <a:tabLst>
                <a:tab pos="3716338" algn="l"/>
              </a:tabLst>
            </a:pPr>
            <a:r>
              <a:rPr lang="en-US" sz="1400" b="1" noProof="1">
                <a:latin typeface="Consolas" panose="020B0609020204030204" pitchFamily="49" charset="0"/>
              </a:rPr>
              <a:t>   begin</a:t>
            </a:r>
          </a:p>
          <a:p>
            <a:pPr eaLnBrk="0" hangingPunct="0">
              <a:spcBef>
                <a:spcPts val="200"/>
              </a:spcBef>
              <a:tabLst>
                <a:tab pos="3716338" algn="l"/>
              </a:tabLst>
            </a:pPr>
            <a:r>
              <a:rPr lang="en-US" sz="1400" b="1" noProof="1">
                <a:latin typeface="Consolas" panose="020B0609020204030204" pitchFamily="49" charset="0"/>
              </a:rPr>
              <a:t>      </a:t>
            </a:r>
            <a:r>
              <a:rPr lang="en-US" sz="1400" noProof="1">
                <a:latin typeface="Consolas" panose="020B0609020204030204" pitchFamily="49" charset="0"/>
              </a:rPr>
              <a:t>Distance := Unit.Revolutions * 2.0 * Pi * Unit.Orbit;</a:t>
            </a:r>
          </a:p>
          <a:p>
            <a:pPr eaLnBrk="0" hangingPunct="0">
              <a:spcBef>
                <a:spcPts val="200"/>
              </a:spcBef>
              <a:tabLst>
                <a:tab pos="3716338" algn="l"/>
              </a:tabLst>
            </a:pPr>
            <a:r>
              <a:rPr lang="en-US" sz="1400" b="1" noProof="1">
                <a:latin typeface="Consolas" panose="020B0609020204030204" pitchFamily="49" charset="0"/>
              </a:rPr>
              <a:t>      return </a:t>
            </a:r>
            <a:r>
              <a:rPr lang="en-US" sz="1400" noProof="1">
                <a:latin typeface="Consolas" panose="020B0609020204030204" pitchFamily="49" charset="0"/>
              </a:rPr>
              <a:t>Distance / Unit.Time;</a:t>
            </a:r>
          </a:p>
          <a:p>
            <a:pPr eaLnBrk="0" hangingPunct="0">
              <a:spcBef>
                <a:spcPts val="200"/>
              </a:spcBef>
              <a:tabLst>
                <a:tab pos="3716338" algn="l"/>
              </a:tabLst>
            </a:pPr>
            <a:r>
              <a:rPr lang="en-US" sz="1400" b="1" noProof="1">
                <a:latin typeface="Consolas" panose="020B0609020204030204" pitchFamily="49" charset="0"/>
              </a:rPr>
              <a:t>   end </a:t>
            </a:r>
            <a:r>
              <a:rPr lang="en-US" sz="1400" noProof="1">
                <a:latin typeface="Consolas" panose="020B0609020204030204" pitchFamily="49" charset="0"/>
              </a:rPr>
              <a:t>Velocity</a:t>
            </a:r>
            <a:r>
              <a:rPr lang="en-US" sz="1400" noProof="1" smtClean="0">
                <a:latin typeface="Consolas" panose="020B0609020204030204" pitchFamily="49" charset="0"/>
              </a:rPr>
              <a:t>;</a:t>
            </a:r>
          </a:p>
          <a:p>
            <a:pPr eaLnBrk="0" hangingPunct="0">
              <a:spcBef>
                <a:spcPts val="3000"/>
              </a:spcBef>
              <a:tabLst>
                <a:tab pos="3716338" algn="l"/>
              </a:tabLst>
            </a:pPr>
            <a:r>
              <a:rPr lang="en-US" sz="1400" b="1" noProof="1" smtClean="0">
                <a:latin typeface="Consolas" panose="020B0609020204030204" pitchFamily="49" charset="0"/>
              </a:rPr>
              <a:t>   function </a:t>
            </a:r>
            <a:r>
              <a:rPr lang="en-US" sz="1400" noProof="1" smtClean="0">
                <a:latin typeface="Consolas" panose="020B0609020204030204" pitchFamily="49" charset="0"/>
              </a:rPr>
              <a:t>New_Satellite (Altitude, Elapsed_Time, Revolutions : Real) </a:t>
            </a:r>
          </a:p>
          <a:p>
            <a:pPr eaLnBrk="0" hangingPunct="0">
              <a:spcBef>
                <a:spcPts val="0"/>
              </a:spcBef>
              <a:tabLst>
                <a:tab pos="3716338" algn="l"/>
              </a:tabLst>
            </a:pPr>
            <a:r>
              <a:rPr lang="en-US" sz="1400" b="1" noProof="1" smtClean="0">
                <a:latin typeface="Consolas" panose="020B0609020204030204" pitchFamily="49" charset="0"/>
              </a:rPr>
              <a:t>     return </a:t>
            </a:r>
            <a:r>
              <a:rPr lang="en-US" sz="1400" noProof="1" smtClean="0">
                <a:latin typeface="Consolas" panose="020B0609020204030204" pitchFamily="49" charset="0"/>
              </a:rPr>
              <a:t>Satellite </a:t>
            </a:r>
          </a:p>
          <a:p>
            <a:pPr eaLnBrk="0" hangingPunct="0">
              <a:spcBef>
                <a:spcPts val="0"/>
              </a:spcBef>
              <a:tabLst>
                <a:tab pos="3716338" algn="l"/>
              </a:tabLst>
            </a:pPr>
            <a:r>
              <a:rPr lang="en-US" sz="1400" b="1" noProof="1" smtClean="0">
                <a:latin typeface="Consolas" panose="020B0609020204030204" pitchFamily="49" charset="0"/>
              </a:rPr>
              <a:t>   is</a:t>
            </a:r>
          </a:p>
          <a:p>
            <a:pPr eaLnBrk="0" hangingPunct="0">
              <a:spcBef>
                <a:spcPts val="0"/>
              </a:spcBef>
              <a:tabLst>
                <a:tab pos="3716338" algn="l"/>
              </a:tabLst>
            </a:pPr>
            <a:r>
              <a:rPr lang="en-US" sz="1400" b="1" noProof="1" smtClean="0">
                <a:latin typeface="Consolas" panose="020B0609020204030204" pitchFamily="49" charset="0"/>
              </a:rPr>
              <a:t>   begin</a:t>
            </a:r>
          </a:p>
          <a:p>
            <a:pPr eaLnBrk="0" hangingPunct="0">
              <a:spcBef>
                <a:spcPts val="200"/>
              </a:spcBef>
              <a:tabLst>
                <a:tab pos="3716338" algn="l"/>
              </a:tabLst>
            </a:pPr>
            <a:r>
              <a:rPr lang="en-US" sz="1400" b="1" noProof="1" smtClean="0">
                <a:latin typeface="Consolas" panose="020B0609020204030204" pitchFamily="49" charset="0"/>
              </a:rPr>
              <a:t>      return </a:t>
            </a:r>
            <a:r>
              <a:rPr lang="en-US" sz="1400" noProof="1" smtClean="0">
                <a:latin typeface="Consolas" panose="020B0609020204030204" pitchFamily="49" charset="0"/>
              </a:rPr>
              <a:t>Satellite'(Altitude     =&gt; New_Satellite.Altitude,</a:t>
            </a:r>
          </a:p>
          <a:p>
            <a:pPr eaLnBrk="0" hangingPunct="0">
              <a:spcBef>
                <a:spcPts val="200"/>
              </a:spcBef>
              <a:tabLst>
                <a:tab pos="3716338" algn="l"/>
              </a:tabLst>
            </a:pPr>
            <a:r>
              <a:rPr lang="en-US" sz="1400" b="1" noProof="1" smtClean="0">
                <a:latin typeface="Consolas" panose="020B0609020204030204" pitchFamily="49" charset="0"/>
              </a:rPr>
              <a:t>                        </a:t>
            </a:r>
            <a:r>
              <a:rPr lang="en-US" sz="1400" noProof="1" smtClean="0">
                <a:latin typeface="Consolas" panose="020B0609020204030204" pitchFamily="49" charset="0"/>
              </a:rPr>
              <a:t>Elapsed_Time =&gt; New_Satellite.Elapsed_Time,</a:t>
            </a:r>
          </a:p>
          <a:p>
            <a:pPr eaLnBrk="0" hangingPunct="0">
              <a:spcBef>
                <a:spcPts val="200"/>
              </a:spcBef>
              <a:tabLst>
                <a:tab pos="3716338" algn="l"/>
              </a:tabLst>
            </a:pPr>
            <a:r>
              <a:rPr lang="en-US" sz="1400" b="1" noProof="1" smtClean="0">
                <a:latin typeface="Consolas" panose="020B0609020204030204" pitchFamily="49" charset="0"/>
              </a:rPr>
              <a:t>                        </a:t>
            </a:r>
            <a:r>
              <a:rPr lang="en-US" sz="1400" noProof="1" smtClean="0">
                <a:latin typeface="Consolas" panose="020B0609020204030204" pitchFamily="49" charset="0"/>
              </a:rPr>
              <a:t>Revolutions  =&gt; New_Satellite.Revolutions);</a:t>
            </a:r>
          </a:p>
          <a:p>
            <a:pPr eaLnBrk="0" hangingPunct="0">
              <a:spcBef>
                <a:spcPts val="200"/>
              </a:spcBef>
              <a:tabLst>
                <a:tab pos="3716338" algn="l"/>
              </a:tabLst>
            </a:pPr>
            <a:r>
              <a:rPr lang="en-US" sz="1400" b="1" noProof="1" smtClean="0">
                <a:latin typeface="Consolas" panose="020B0609020204030204" pitchFamily="49" charset="0"/>
              </a:rPr>
              <a:t>   end </a:t>
            </a:r>
            <a:r>
              <a:rPr lang="en-US" sz="1400" noProof="1" smtClean="0">
                <a:latin typeface="Consolas" panose="020B0609020204030204" pitchFamily="49" charset="0"/>
              </a:rPr>
              <a:t>New_Satellite;</a:t>
            </a:r>
            <a:endParaRPr lang="en-US" sz="1400" b="1" noProof="1" smtClean="0">
              <a:latin typeface="Consolas" panose="020B0609020204030204" pitchFamily="49" charset="0"/>
            </a:endParaRPr>
          </a:p>
          <a:p>
            <a:pPr eaLnBrk="0" hangingPunct="0">
              <a:spcBef>
                <a:spcPts val="3000"/>
              </a:spcBef>
              <a:tabLst>
                <a:tab pos="3716338" algn="l"/>
              </a:tabLst>
            </a:pPr>
            <a:r>
              <a:rPr lang="en-US" sz="1400" b="1" noProof="1" smtClean="0">
                <a:latin typeface="Consolas" panose="020B0609020204030204" pitchFamily="49" charset="0"/>
              </a:rPr>
              <a:t>end </a:t>
            </a:r>
            <a:r>
              <a:rPr lang="en-US" sz="1400" noProof="1" smtClean="0">
                <a:latin typeface="Consolas" panose="020B0609020204030204" pitchFamily="49" charset="0"/>
              </a:rPr>
              <a:t>Spacecraft;</a:t>
            </a:r>
            <a:endParaRPr lang="en-US" sz="1400" noProof="1">
              <a:latin typeface="Consolas" panose="020B0609020204030204" pitchFamily="49" charset="0"/>
            </a:endParaRPr>
          </a:p>
        </p:txBody>
      </p:sp>
      <p:sp>
        <p:nvSpPr>
          <p:cNvPr id="4" name="TextBox 3"/>
          <p:cNvSpPr txBox="1"/>
          <p:nvPr/>
        </p:nvSpPr>
        <p:spPr>
          <a:xfrm>
            <a:off x="4427984" y="6165304"/>
            <a:ext cx="2920992" cy="307777"/>
          </a:xfrm>
          <a:prstGeom prst="rect">
            <a:avLst/>
          </a:prstGeom>
          <a:solidFill>
            <a:srgbClr val="F3E4AB"/>
          </a:solidFill>
          <a:ln>
            <a:solidFill>
              <a:schemeClr val="tx1"/>
            </a:solidFill>
          </a:ln>
          <a:effectLst>
            <a:outerShdw blurRad="50800" dist="38100" dir="2700000" algn="tl" rotWithShape="0">
              <a:prstClr val="black">
                <a:alpha val="40000"/>
              </a:prstClr>
            </a:outerShdw>
          </a:effectLst>
        </p:spPr>
        <p:txBody>
          <a:bodyPr wrap="none" rtlCol="0">
            <a:spAutoFit/>
          </a:bodyPr>
          <a:lstStyle/>
          <a:p>
            <a:r>
              <a:rPr lang="en-US" sz="1400" dirty="0" smtClean="0"/>
              <a:t>Using full name only for readability</a:t>
            </a:r>
            <a:endParaRPr lang="en-US" sz="1400" i="0" kern="1200" dirty="0" smtClean="0"/>
          </a:p>
        </p:txBody>
      </p:sp>
      <p:sp>
        <p:nvSpPr>
          <p:cNvPr id="2" name="Rectangle 1"/>
          <p:cNvSpPr/>
          <p:nvPr/>
        </p:nvSpPr>
        <p:spPr bwMode="auto">
          <a:xfrm>
            <a:off x="5508104" y="5409220"/>
            <a:ext cx="216024" cy="144016"/>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cxnSp>
        <p:nvCxnSpPr>
          <p:cNvPr id="5" name="Curved Connector 4"/>
          <p:cNvCxnSpPr>
            <a:stCxn id="4" idx="0"/>
            <a:endCxn id="2" idx="2"/>
          </p:cNvCxnSpPr>
          <p:nvPr/>
        </p:nvCxnSpPr>
        <p:spPr bwMode="auto">
          <a:xfrm rot="16200000" flipV="1">
            <a:off x="5446264" y="5723088"/>
            <a:ext cx="612068" cy="272364"/>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Calling The Constructor</a:t>
            </a:r>
            <a:endParaRPr lang="en-US" dirty="0"/>
          </a:p>
        </p:txBody>
      </p:sp>
      <p:sp>
        <p:nvSpPr>
          <p:cNvPr id="3" name="TextBox 2"/>
          <p:cNvSpPr txBox="1"/>
          <p:nvPr/>
        </p:nvSpPr>
        <p:spPr>
          <a:xfrm>
            <a:off x="1012744" y="1232756"/>
            <a:ext cx="7042312" cy="5155257"/>
          </a:xfrm>
          <a:prstGeom prst="rect">
            <a:avLst/>
          </a:prstGeom>
          <a:noFill/>
        </p:spPr>
        <p:txBody>
          <a:bodyPr wrap="none" rtlCol="0">
            <a:spAutoFit/>
          </a:bodyPr>
          <a:lstStyle/>
          <a:p>
            <a:pPr>
              <a:spcAft>
                <a:spcPts val="600"/>
              </a:spcAft>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pPr>
              <a:spcAft>
                <a:spcPts val="600"/>
              </a:spcAft>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Satellites : </a:t>
            </a:r>
            <a:r>
              <a:rPr lang="en-US" sz="1400" b="1" noProof="1" smtClean="0">
                <a:latin typeface="Consolas" panose="020B0609020204030204" pitchFamily="49" charset="0"/>
                <a:cs typeface="Consolas" panose="020B0609020204030204" pitchFamily="49" charset="0"/>
              </a:rPr>
              <a:t>array </a:t>
            </a:r>
            <a:r>
              <a:rPr lang="en-US" sz="1400" noProof="1" smtClean="0">
                <a:latin typeface="Consolas" panose="020B0609020204030204" pitchFamily="49" charset="0"/>
                <a:cs typeface="Consolas" panose="020B0609020204030204" pitchFamily="49" charset="0"/>
              </a:rPr>
              <a:t>(Countries) </a:t>
            </a:r>
            <a:r>
              <a:rPr lang="en-US" sz="1400" b="1" noProof="1" smtClean="0">
                <a:latin typeface="Consolas" panose="020B0609020204030204" pitchFamily="49" charset="0"/>
                <a:cs typeface="Consolas" panose="020B0609020204030204" pitchFamily="49" charset="0"/>
              </a:rPr>
              <a:t>of </a:t>
            </a:r>
            <a:r>
              <a:rPr lang="en-US" sz="1400" noProof="1" smtClean="0">
                <a:latin typeface="Consolas" panose="020B0609020204030204" pitchFamily="49" charset="0"/>
                <a:cs typeface="Consolas" panose="020B0609020204030204" pitchFamily="49" charset="0"/>
              </a:rPr>
              <a:t>Spacecraft.Satellite;</a:t>
            </a:r>
          </a:p>
          <a:p>
            <a:pPr>
              <a:spcAft>
                <a:spcPts val="600"/>
              </a:spcAft>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Speed : Spacecraft.Real;</a:t>
            </a:r>
          </a:p>
          <a:p>
            <a:pPr>
              <a:spcAft>
                <a:spcPts val="600"/>
              </a:spcAft>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r>
              <a:rPr lang="en-US" sz="1400" b="1" noProof="1" smtClean="0">
                <a:latin typeface="Consolas" panose="020B0609020204030204" pitchFamily="49" charset="0"/>
                <a:cs typeface="Consolas" panose="020B0609020204030204" pitchFamily="49" charset="0"/>
              </a:rPr>
              <a:t>begin</a:t>
            </a:r>
          </a:p>
          <a:p>
            <a:pPr>
              <a:spcBef>
                <a:spcPts val="6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Satellites (USA) := New_Satellite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(Altitude     =&gt; 22_256_384.2 / Feet_Per_Mile,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Elapsed</a:t>
            </a:r>
            <a:r>
              <a:rPr lang="en-US" sz="1400" b="1" noProof="1" smtClean="0">
                <a:latin typeface="Consolas" panose="020B0609020204030204" pitchFamily="49" charset="0"/>
                <a:cs typeface="Consolas" panose="020B0609020204030204" pitchFamily="49" charset="0"/>
              </a:rPr>
              <a:t>_</a:t>
            </a:r>
            <a:r>
              <a:rPr lang="en-US" sz="1400" noProof="1" smtClean="0">
                <a:latin typeface="Consolas" panose="020B0609020204030204" pitchFamily="49" charset="0"/>
                <a:cs typeface="Consolas" panose="020B0609020204030204" pitchFamily="49" charset="0"/>
              </a:rPr>
              <a:t>Time =&gt; 36_320.2 / Minutes_Per_Hour,</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Revolutions  =&gt; 10.0);</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Satellites (Russia) := New_Satellite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(Altitude     =&gt; 12_147.7 * Miles_Per_KM,</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Elapsed_Time =&gt; 680.2,</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Revolutions  =&gt; 11.0);</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for </a:t>
            </a:r>
            <a:r>
              <a:rPr lang="en-US" sz="1400" noProof="1" smtClean="0">
                <a:latin typeface="Consolas" panose="020B0609020204030204" pitchFamily="49" charset="0"/>
                <a:cs typeface="Consolas" panose="020B0609020204030204" pitchFamily="49" charset="0"/>
              </a:rPr>
              <a:t>Nation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Countries </a:t>
            </a:r>
            <a:r>
              <a:rPr lang="en-US" sz="1400" b="1" noProof="1" smtClean="0">
                <a:latin typeface="Consolas" panose="020B0609020204030204" pitchFamily="49" charset="0"/>
                <a:cs typeface="Consolas" panose="020B0609020204030204" pitchFamily="49" charset="0"/>
              </a:rPr>
              <a:t>loop</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Speed := Spacecraft.Velocity (Satellites (Nation));</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Put_Line ("Velocity for " &amp; Countries'Image (Nation) &amp;</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 satellite is " &amp; Real'Image (Speed) &amp; " m.p.h.");</a:t>
            </a:r>
          </a:p>
          <a:p>
            <a:r>
              <a:rPr lang="en-US" sz="1400" b="1" noProof="1" smtClean="0">
                <a:latin typeface="Consolas" panose="020B0609020204030204" pitchFamily="49" charset="0"/>
                <a:cs typeface="Consolas" panose="020B0609020204030204" pitchFamily="49" charset="0"/>
              </a:rPr>
              <a:t>   end loop</a:t>
            </a:r>
            <a:r>
              <a:rPr lang="en-US" sz="1400" noProof="1" smtClean="0">
                <a:latin typeface="Consolas" panose="020B0609020204030204" pitchFamily="49" charset="0"/>
                <a:cs typeface="Consolas" panose="020B0609020204030204" pitchFamily="49" charset="0"/>
              </a:rPr>
              <a:t>;</a:t>
            </a:r>
          </a:p>
          <a:p>
            <a:pPr>
              <a:spcBef>
                <a:spcPts val="600"/>
              </a:spcBef>
            </a:pPr>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Display_Velocities;</a:t>
            </a:r>
            <a:endParaRPr lang="en-US" sz="1400" noProof="1">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328155406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Robust Array Initialization</a:t>
            </a:r>
            <a:endParaRPr lang="en-US" dirty="0"/>
          </a:p>
        </p:txBody>
      </p:sp>
      <p:sp>
        <p:nvSpPr>
          <p:cNvPr id="3" name="TextBox 2"/>
          <p:cNvSpPr txBox="1"/>
          <p:nvPr/>
        </p:nvSpPr>
        <p:spPr>
          <a:xfrm>
            <a:off x="1187624" y="908720"/>
            <a:ext cx="7042312" cy="5539978"/>
          </a:xfrm>
          <a:prstGeom prst="rect">
            <a:avLst/>
          </a:prstGeom>
          <a:noFill/>
        </p:spPr>
        <p:txBody>
          <a:bodyPr wrap="none" rtlCol="0">
            <a:spAutoFit/>
          </a:bodyPr>
          <a:lstStyle/>
          <a:p>
            <a:pPr>
              <a:spcAft>
                <a:spcPts val="600"/>
              </a:spcAft>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pPr>
              <a:spcAft>
                <a:spcPts val="600"/>
              </a:spcAft>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Satellites : </a:t>
            </a:r>
            <a:r>
              <a:rPr lang="en-US" sz="1400" b="1" noProof="1" smtClean="0">
                <a:latin typeface="Consolas" panose="020B0609020204030204" pitchFamily="49" charset="0"/>
                <a:cs typeface="Consolas" panose="020B0609020204030204" pitchFamily="49" charset="0"/>
              </a:rPr>
              <a:t>array </a:t>
            </a:r>
            <a:r>
              <a:rPr lang="en-US" sz="1400" noProof="1" smtClean="0">
                <a:latin typeface="Consolas" panose="020B0609020204030204" pitchFamily="49" charset="0"/>
                <a:cs typeface="Consolas" panose="020B0609020204030204" pitchFamily="49" charset="0"/>
              </a:rPr>
              <a:t>(Countries) </a:t>
            </a:r>
            <a:r>
              <a:rPr lang="en-US" sz="1400" b="1" noProof="1" smtClean="0">
                <a:latin typeface="Consolas" panose="020B0609020204030204" pitchFamily="49" charset="0"/>
                <a:cs typeface="Consolas" panose="020B0609020204030204" pitchFamily="49" charset="0"/>
              </a:rPr>
              <a:t>of </a:t>
            </a:r>
            <a:r>
              <a:rPr lang="en-US" sz="1400" noProof="1" smtClean="0">
                <a:latin typeface="Consolas" panose="020B0609020204030204" pitchFamily="49" charset="0"/>
                <a:cs typeface="Consolas" panose="020B0609020204030204" pitchFamily="49" charset="0"/>
              </a:rPr>
              <a:t>Spacecraft.Satellite;</a:t>
            </a:r>
          </a:p>
          <a:p>
            <a:pPr>
              <a:spcAft>
                <a:spcPts val="600"/>
              </a:spcAft>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Speed : Spacecraft.Real;</a:t>
            </a:r>
          </a:p>
          <a:p>
            <a:pPr>
              <a:spcAft>
                <a:spcPts val="600"/>
              </a:spcAft>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r>
              <a:rPr lang="en-US" sz="1400" b="1" noProof="1" smtClean="0">
                <a:latin typeface="Consolas" panose="020B0609020204030204" pitchFamily="49" charset="0"/>
                <a:cs typeface="Consolas" panose="020B0609020204030204" pitchFamily="49" charset="0"/>
              </a:rPr>
              <a:t>begin</a:t>
            </a:r>
          </a:p>
          <a:p>
            <a:pPr>
              <a:spcBef>
                <a:spcPts val="600"/>
              </a:spcBef>
            </a:pPr>
            <a:r>
              <a:rPr lang="en-US" sz="1400" noProof="1" smtClean="0">
                <a:latin typeface="Consolas" panose="020B0609020204030204" pitchFamily="49" charset="0"/>
                <a:cs typeface="Consolas" panose="020B0609020204030204" pitchFamily="49" charset="0"/>
              </a:rPr>
              <a:t>   Satellites </a:t>
            </a:r>
            <a:r>
              <a:rPr lang="en-US" sz="1400" noProof="1">
                <a:latin typeface="Consolas" panose="020B0609020204030204" pitchFamily="49" charset="0"/>
                <a:cs typeface="Consolas" panose="020B0609020204030204" pitchFamily="49" charset="0"/>
              </a:rPr>
              <a:t>:=</a:t>
            </a:r>
          </a:p>
          <a:p>
            <a:pPr>
              <a:spcBef>
                <a:spcPts val="600"/>
              </a:spcBef>
            </a:pPr>
            <a:r>
              <a:rPr lang="en-US" sz="1400" noProof="1">
                <a:latin typeface="Consolas" panose="020B0609020204030204" pitchFamily="49" charset="0"/>
                <a:cs typeface="Consolas" panose="020B0609020204030204" pitchFamily="49" charset="0"/>
              </a:rPr>
              <a:t>     (USA    =&gt; New_Satellite</a:t>
            </a:r>
          </a:p>
          <a:p>
            <a:pPr>
              <a:spcBef>
                <a:spcPts val="300"/>
              </a:spcBef>
            </a:pPr>
            <a:r>
              <a:rPr lang="en-US" sz="1400" noProof="1">
                <a:latin typeface="Consolas" panose="020B0609020204030204" pitchFamily="49" charset="0"/>
                <a:cs typeface="Consolas" panose="020B0609020204030204" pitchFamily="49" charset="0"/>
              </a:rPr>
              <a:t>                 (Altitude     =&gt; 22_256_384.2 / Feet_Per_Mile,</a:t>
            </a:r>
          </a:p>
          <a:p>
            <a:pPr>
              <a:spcBef>
                <a:spcPts val="300"/>
              </a:spcBef>
            </a:pPr>
            <a:r>
              <a:rPr lang="en-US" sz="1400" noProof="1">
                <a:latin typeface="Consolas" panose="020B0609020204030204" pitchFamily="49" charset="0"/>
                <a:cs typeface="Consolas" panose="020B0609020204030204" pitchFamily="49" charset="0"/>
              </a:rPr>
              <a:t>                  Elapsed_Time =&gt; 36_320.2 / Minutes_Per_Hour,</a:t>
            </a:r>
          </a:p>
          <a:p>
            <a:pPr>
              <a:spcBef>
                <a:spcPts val="300"/>
              </a:spcBef>
            </a:pPr>
            <a:r>
              <a:rPr lang="en-US" sz="1400" noProof="1">
                <a:latin typeface="Consolas" panose="020B0609020204030204" pitchFamily="49" charset="0"/>
                <a:cs typeface="Consolas" panose="020B0609020204030204" pitchFamily="49" charset="0"/>
              </a:rPr>
              <a:t>                  Revolutions  =&gt; 10.0),         </a:t>
            </a:r>
          </a:p>
          <a:p>
            <a:pPr>
              <a:spcBef>
                <a:spcPts val="600"/>
              </a:spcBef>
            </a:pPr>
            <a:r>
              <a:rPr lang="en-US" sz="1400" noProof="1">
                <a:latin typeface="Consolas" panose="020B0609020204030204" pitchFamily="49" charset="0"/>
                <a:cs typeface="Consolas" panose="020B0609020204030204" pitchFamily="49" charset="0"/>
              </a:rPr>
              <a:t>      Russia =&gt; New_Satellite</a:t>
            </a:r>
          </a:p>
          <a:p>
            <a:pPr>
              <a:spcBef>
                <a:spcPts val="300"/>
              </a:spcBef>
            </a:pPr>
            <a:r>
              <a:rPr lang="en-US" sz="1400" noProof="1">
                <a:latin typeface="Consolas" panose="020B0609020204030204" pitchFamily="49" charset="0"/>
                <a:cs typeface="Consolas" panose="020B0609020204030204" pitchFamily="49" charset="0"/>
              </a:rPr>
              <a:t>                 (Altitude     =&gt; 12_147.7 * Miles_Per_KM,</a:t>
            </a:r>
          </a:p>
          <a:p>
            <a:pPr>
              <a:spcBef>
                <a:spcPts val="300"/>
              </a:spcBef>
            </a:pPr>
            <a:r>
              <a:rPr lang="en-US" sz="1400" noProof="1">
                <a:latin typeface="Consolas" panose="020B0609020204030204" pitchFamily="49" charset="0"/>
                <a:cs typeface="Consolas" panose="020B0609020204030204" pitchFamily="49" charset="0"/>
              </a:rPr>
              <a:t>                  Elapsed_Time =&gt; 680.2,</a:t>
            </a:r>
          </a:p>
          <a:p>
            <a:pPr>
              <a:spcBef>
                <a:spcPts val="300"/>
              </a:spcBef>
            </a:pPr>
            <a:r>
              <a:rPr lang="en-US" sz="1400" noProof="1">
                <a:latin typeface="Consolas" panose="020B0609020204030204" pitchFamily="49" charset="0"/>
                <a:cs typeface="Consolas" panose="020B0609020204030204" pitchFamily="49" charset="0"/>
              </a:rPr>
              <a:t>                  Revolutions  =&gt; 11.0)); </a:t>
            </a:r>
            <a:endParaRPr lang="en-US" sz="1400" noProof="1" smtClean="0">
              <a:latin typeface="Consolas" panose="020B0609020204030204" pitchFamily="49" charset="0"/>
              <a:cs typeface="Consolas" panose="020B0609020204030204" pitchFamily="49" charset="0"/>
            </a:endParaRP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for </a:t>
            </a:r>
            <a:r>
              <a:rPr lang="en-US" sz="1400" noProof="1" smtClean="0">
                <a:latin typeface="Consolas" panose="020B0609020204030204" pitchFamily="49" charset="0"/>
                <a:cs typeface="Consolas" panose="020B0609020204030204" pitchFamily="49" charset="0"/>
              </a:rPr>
              <a:t>Nation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Countries </a:t>
            </a:r>
            <a:r>
              <a:rPr lang="en-US" sz="1400" b="1" noProof="1" smtClean="0">
                <a:latin typeface="Consolas" panose="020B0609020204030204" pitchFamily="49" charset="0"/>
                <a:cs typeface="Consolas" panose="020B0609020204030204" pitchFamily="49" charset="0"/>
              </a:rPr>
              <a:t>loop</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Speed := Spacecraft.Velocity (Satellites (Nation));</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Put_Line ("Velocity for " &amp; Countries'Image (Nation) &amp;</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 satellite is " &amp; Real'Image (Speed) &amp; " m.p.h.");</a:t>
            </a:r>
          </a:p>
          <a:p>
            <a:r>
              <a:rPr lang="en-US" sz="1400" b="1" noProof="1" smtClean="0">
                <a:latin typeface="Consolas" panose="020B0609020204030204" pitchFamily="49" charset="0"/>
                <a:cs typeface="Consolas" panose="020B0609020204030204" pitchFamily="49" charset="0"/>
              </a:rPr>
              <a:t>   end loop</a:t>
            </a:r>
            <a:r>
              <a:rPr lang="en-US" sz="1400" noProof="1" smtClean="0">
                <a:latin typeface="Consolas" panose="020B0609020204030204" pitchFamily="49" charset="0"/>
                <a:cs typeface="Consolas" panose="020B0609020204030204" pitchFamily="49" charset="0"/>
              </a:rPr>
              <a:t>;</a:t>
            </a:r>
          </a:p>
          <a:p>
            <a:pPr>
              <a:spcBef>
                <a:spcPts val="600"/>
              </a:spcBef>
            </a:pPr>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Display_Velocities;</a:t>
            </a:r>
            <a:endParaRPr lang="en-US" sz="1400" noProof="1">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25455831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ave 1"/>
          <p:cNvSpPr/>
          <p:nvPr/>
        </p:nvSpPr>
        <p:spPr bwMode="auto">
          <a:xfrm>
            <a:off x="2972326" y="5119605"/>
            <a:ext cx="1512168" cy="323036"/>
          </a:xfrm>
          <a:prstGeom prst="wave">
            <a:avLst/>
          </a:prstGeom>
          <a:solidFill>
            <a:srgbClr val="FFFF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15362" name="Rectangle 2"/>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pPr eaLnBrk="1" hangingPunct="1"/>
            <a:r>
              <a:rPr lang="en-US" dirty="0" smtClean="0"/>
              <a:t>The GNAT Pro Default File Naming Scheme</a:t>
            </a:r>
          </a:p>
        </p:txBody>
      </p:sp>
      <p:sp>
        <p:nvSpPr>
          <p:cNvPr id="15363" name="Rectangle 3"/>
          <p:cNvSpPr>
            <a:spLocks noGrp="1" noChangeArrowheads="1"/>
          </p:cNvSpPr>
          <p:nvPr>
            <p:ph sz="half" idx="10"/>
          </p:nvPr>
        </p:nvSpPr>
        <p:spPr/>
        <p:txBody>
          <a:bodyPr/>
          <a:lstStyle/>
          <a:p>
            <a:pPr eaLnBrk="1" hangingPunct="1"/>
            <a:r>
              <a:rPr lang="en-US" dirty="0" smtClean="0"/>
              <a:t>One compilation unit per file</a:t>
            </a:r>
          </a:p>
          <a:p>
            <a:pPr eaLnBrk="1" hangingPunct="1"/>
            <a:r>
              <a:rPr lang="en-US" dirty="0" smtClean="0"/>
              <a:t>File base name matches compilation unit name</a:t>
            </a:r>
          </a:p>
          <a:p>
            <a:pPr eaLnBrk="1" hangingPunct="1"/>
            <a:r>
              <a:rPr lang="en-US" dirty="0" smtClean="0"/>
              <a:t>Extensions are “.ads” for spec and “.</a:t>
            </a:r>
            <a:r>
              <a:rPr lang="en-US" dirty="0" err="1" smtClean="0"/>
              <a:t>adb</a:t>
            </a:r>
            <a:r>
              <a:rPr lang="en-US" dirty="0" smtClean="0"/>
              <a:t>” for body</a:t>
            </a:r>
          </a:p>
          <a:p>
            <a:pPr eaLnBrk="1" hangingPunct="1"/>
            <a:r>
              <a:rPr lang="en-US" dirty="0" smtClean="0"/>
              <a:t>Dots in compilation unit names become dashes in file names</a:t>
            </a:r>
          </a:p>
          <a:p>
            <a:pPr eaLnBrk="1" hangingPunct="1"/>
            <a:r>
              <a:rPr lang="en-US" dirty="0" smtClean="0"/>
              <a:t>Use only lower case for file names</a:t>
            </a:r>
          </a:p>
        </p:txBody>
      </p:sp>
      <p:sp>
        <p:nvSpPr>
          <p:cNvPr id="15364" name="Rectangle 4"/>
          <p:cNvSpPr>
            <a:spLocks noChangeArrowheads="1"/>
          </p:cNvSpPr>
          <p:nvPr/>
        </p:nvSpPr>
        <p:spPr bwMode="auto">
          <a:xfrm>
            <a:off x="1981200" y="5069168"/>
            <a:ext cx="2776851" cy="1567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lnSpc>
                <a:spcPct val="120000"/>
              </a:lnSpc>
              <a:tabLst>
                <a:tab pos="230188" algn="l"/>
              </a:tabLst>
            </a:pPr>
            <a:r>
              <a:rPr lang="en-US" sz="1600" b="1" noProof="1" smtClean="0">
                <a:latin typeface="Calibri" pitchFamily="34" charset="0"/>
              </a:rPr>
              <a:t>procedure </a:t>
            </a:r>
            <a:r>
              <a:rPr lang="en-US" sz="1600" noProof="1">
                <a:latin typeface="Calibri" pitchFamily="34" charset="0"/>
              </a:rPr>
              <a:t>Display_</a:t>
            </a:r>
            <a:r>
              <a:rPr lang="en-US" sz="1600" dirty="0">
                <a:latin typeface="Calibri" pitchFamily="34" charset="0"/>
              </a:rPr>
              <a:t>Velocities</a:t>
            </a:r>
            <a:r>
              <a:rPr lang="en-US" sz="1600" noProof="1">
                <a:latin typeface="Calibri" pitchFamily="34" charset="0"/>
              </a:rPr>
              <a:t> </a:t>
            </a:r>
            <a:r>
              <a:rPr lang="en-US" sz="1600" b="1" noProof="1">
                <a:latin typeface="Calibri" pitchFamily="34" charset="0"/>
              </a:rPr>
              <a:t>is</a:t>
            </a:r>
            <a:endParaRPr lang="en-US" sz="1600" noProof="1">
              <a:latin typeface="Calibri" pitchFamily="34" charset="0"/>
            </a:endParaRPr>
          </a:p>
          <a:p>
            <a:pPr eaLnBrk="0" hangingPunct="0">
              <a:lnSpc>
                <a:spcPct val="120000"/>
              </a:lnSpc>
              <a:tabLst>
                <a:tab pos="230188" algn="l"/>
              </a:tabLst>
            </a:pPr>
            <a:r>
              <a:rPr lang="en-US" sz="1600" noProof="1">
                <a:latin typeface="Calibri" pitchFamily="34" charset="0"/>
              </a:rPr>
              <a:t>	</a:t>
            </a:r>
            <a:r>
              <a:rPr lang="en-US" sz="1600" i="1" noProof="1" smtClean="0">
                <a:latin typeface="Calibri" pitchFamily="34" charset="0"/>
              </a:rPr>
              <a:t>...</a:t>
            </a:r>
            <a:endParaRPr lang="en-US" sz="1600" i="1" noProof="1">
              <a:latin typeface="Calibri" pitchFamily="34" charset="0"/>
            </a:endParaRPr>
          </a:p>
          <a:p>
            <a:pPr eaLnBrk="0" hangingPunct="0">
              <a:lnSpc>
                <a:spcPct val="120000"/>
              </a:lnSpc>
              <a:tabLst>
                <a:tab pos="230188" algn="l"/>
              </a:tabLst>
            </a:pPr>
            <a:r>
              <a:rPr lang="en-US" sz="1600" b="1" noProof="1">
                <a:latin typeface="Calibri" pitchFamily="34" charset="0"/>
              </a:rPr>
              <a:t>begin</a:t>
            </a:r>
            <a:endParaRPr lang="en-US" sz="1600" noProof="1">
              <a:latin typeface="Calibri" pitchFamily="34" charset="0"/>
            </a:endParaRPr>
          </a:p>
          <a:p>
            <a:pPr eaLnBrk="0" hangingPunct="0">
              <a:lnSpc>
                <a:spcPct val="120000"/>
              </a:lnSpc>
              <a:tabLst>
                <a:tab pos="230188" algn="l"/>
              </a:tabLst>
            </a:pPr>
            <a:r>
              <a:rPr lang="en-US" sz="1600" noProof="1">
                <a:latin typeface="Calibri" pitchFamily="34" charset="0"/>
              </a:rPr>
              <a:t>	</a:t>
            </a:r>
            <a:r>
              <a:rPr lang="en-US" sz="1600" i="1" noProof="1" smtClean="0">
                <a:latin typeface="Calibri" pitchFamily="34" charset="0"/>
              </a:rPr>
              <a:t> </a:t>
            </a:r>
            <a:r>
              <a:rPr lang="en-US" sz="1600" i="1" noProof="1">
                <a:latin typeface="Calibri" pitchFamily="34" charset="0"/>
              </a:rPr>
              <a:t>...</a:t>
            </a:r>
          </a:p>
          <a:p>
            <a:pPr eaLnBrk="0" hangingPunct="0">
              <a:lnSpc>
                <a:spcPct val="120000"/>
              </a:lnSpc>
              <a:tabLst>
                <a:tab pos="230188" algn="l"/>
              </a:tabLst>
            </a:pPr>
            <a:r>
              <a:rPr lang="en-US" sz="1600" b="1" noProof="1">
                <a:latin typeface="Calibri" pitchFamily="34" charset="0"/>
              </a:rPr>
              <a:t>end </a:t>
            </a:r>
            <a:r>
              <a:rPr lang="en-US" sz="1600" noProof="1">
                <a:latin typeface="Calibri" pitchFamily="34" charset="0"/>
              </a:rPr>
              <a:t>Display_</a:t>
            </a:r>
            <a:r>
              <a:rPr lang="en-US" sz="1600" dirty="0">
                <a:latin typeface="Calibri" pitchFamily="34" charset="0"/>
              </a:rPr>
              <a:t>Velocities</a:t>
            </a:r>
            <a:r>
              <a:rPr lang="en-US" sz="1600" noProof="1">
                <a:latin typeface="Calibri" pitchFamily="34" charset="0"/>
              </a:rPr>
              <a:t>;</a:t>
            </a:r>
          </a:p>
        </p:txBody>
      </p:sp>
      <p:sp>
        <p:nvSpPr>
          <p:cNvPr id="15365" name="Text Box 5"/>
          <p:cNvSpPr txBox="1">
            <a:spLocks noChangeArrowheads="1"/>
          </p:cNvSpPr>
          <p:nvPr/>
        </p:nvSpPr>
        <p:spPr bwMode="blackWhite">
          <a:xfrm>
            <a:off x="5616116" y="4974942"/>
            <a:ext cx="2428875" cy="369888"/>
          </a:xfrm>
          <a:prstGeom prst="rect">
            <a:avLst/>
          </a:prstGeom>
          <a:solidFill>
            <a:schemeClr val="accent6">
              <a:lumMod val="40000"/>
              <a:lumOff val="60000"/>
            </a:schemeClr>
          </a:solidFill>
          <a:ln w="12700">
            <a:solidFill>
              <a:schemeClr val="tx1"/>
            </a:solidFill>
            <a:miter lim="800000"/>
            <a:headEnd type="none" w="sm" len="sm"/>
            <a:tailEnd type="none" w="lg" len="med"/>
          </a:ln>
          <a:effectLst>
            <a:outerShdw blurRad="50800" dist="38100" dir="2700000" algn="tl" rotWithShape="0">
              <a:prstClr val="black">
                <a:alpha val="40000"/>
              </a:prstClr>
            </a:outerShdw>
          </a:effec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noProof="1"/>
              <a:t>display_</a:t>
            </a:r>
            <a:r>
              <a:rPr lang="en-US"/>
              <a:t>velocities</a:t>
            </a:r>
            <a:r>
              <a:rPr lang="en-US" noProof="1"/>
              <a:t>.adb</a:t>
            </a:r>
          </a:p>
        </p:txBody>
      </p:sp>
      <p:cxnSp>
        <p:nvCxnSpPr>
          <p:cNvPr id="4" name="Curved Connector 3"/>
          <p:cNvCxnSpPr>
            <a:stCxn id="15365" idx="1"/>
            <a:endCxn id="7" idx="0"/>
          </p:cNvCxnSpPr>
          <p:nvPr/>
        </p:nvCxnSpPr>
        <p:spPr bwMode="auto">
          <a:xfrm rot="10800000">
            <a:off x="3782416" y="5119606"/>
            <a:ext cx="1833700" cy="40281"/>
          </a:xfrm>
          <a:prstGeom prst="curvedConnector4">
            <a:avLst>
              <a:gd name="adj1" fmla="val 48527"/>
              <a:gd name="adj2" fmla="val 667513"/>
            </a:avLst>
          </a:prstGeom>
          <a:solidFill>
            <a:schemeClr val="accent1"/>
          </a:solidFill>
          <a:ln w="9525" cap="flat" cmpd="sng" algn="ctr">
            <a:solidFill>
              <a:schemeClr val="tx1"/>
            </a:solidFill>
            <a:prstDash val="solid"/>
            <a:round/>
            <a:headEnd type="triangle" w="med" len="med"/>
            <a:tailEnd type="triangle"/>
          </a:ln>
          <a:effectLst/>
        </p:spPr>
      </p:cxnSp>
      <p:sp>
        <p:nvSpPr>
          <p:cNvPr id="7" name="Rectangle 6"/>
          <p:cNvSpPr/>
          <p:nvPr/>
        </p:nvSpPr>
        <p:spPr bwMode="auto">
          <a:xfrm>
            <a:off x="3728410" y="5119605"/>
            <a:ext cx="108012" cy="16151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81000" y="2667000"/>
            <a:ext cx="8382000" cy="1348061"/>
          </a:xfrm>
        </p:spPr>
        <p:txBody>
          <a:bodyPr/>
          <a:lstStyle/>
          <a:p>
            <a:r>
              <a:rPr lang="en-US" dirty="0" smtClean="0"/>
              <a:t>#8 Child Units</a:t>
            </a:r>
          </a:p>
          <a:p>
            <a:r>
              <a:rPr lang="en-US" sz="2400" dirty="0" smtClean="0"/>
              <a:t>(Hierarchical Library Units)</a:t>
            </a:r>
            <a:endParaRPr lang="en-US" sz="2400" dirty="0"/>
          </a:p>
        </p:txBody>
      </p:sp>
    </p:spTree>
    <p:extLst>
      <p:ext uri="{BB962C8B-B14F-4D97-AF65-F5344CB8AC3E}">
        <p14:creationId xmlns:p14="http://schemas.microsoft.com/office/powerpoint/2010/main" val="214635663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pPr eaLnBrk="1" hangingPunct="1"/>
            <a:r>
              <a:rPr lang="en-US" dirty="0" smtClean="0"/>
              <a:t>Child Units Lab</a:t>
            </a:r>
          </a:p>
        </p:txBody>
      </p:sp>
      <p:sp>
        <p:nvSpPr>
          <p:cNvPr id="60419" name="Rectangle 3"/>
          <p:cNvSpPr>
            <a:spLocks noGrp="1" noChangeArrowheads="1"/>
          </p:cNvSpPr>
          <p:nvPr>
            <p:ph sz="half" idx="10"/>
          </p:nvPr>
        </p:nvSpPr>
        <p:spPr/>
        <p:txBody>
          <a:bodyPr/>
          <a:lstStyle/>
          <a:p>
            <a:pPr eaLnBrk="1" hangingPunct="1"/>
            <a:r>
              <a:rPr lang="en-US" dirty="0" smtClean="0"/>
              <a:t>Move the constructor function to a child package</a:t>
            </a:r>
          </a:p>
          <a:p>
            <a:pPr eaLnBrk="1" hangingPunct="1"/>
            <a:r>
              <a:rPr lang="en-US" dirty="0" smtClean="0"/>
              <a:t>Use whatever name you wish for the child package</a:t>
            </a:r>
          </a:p>
          <a:p>
            <a:pPr lvl="1" eaLnBrk="1" hangingPunct="1"/>
            <a:r>
              <a:rPr lang="en-US" dirty="0" smtClean="0"/>
              <a:t>The solutions provided use “</a:t>
            </a:r>
            <a:r>
              <a:rPr lang="en-US" dirty="0" err="1" smtClean="0"/>
              <a:t>Spacecraft.Ctors</a:t>
            </a:r>
            <a:r>
              <a:rPr lang="en-US" dirty="0" smtClean="0"/>
              <a:t>”</a:t>
            </a:r>
          </a:p>
          <a:p>
            <a:pPr eaLnBrk="1" hangingPunct="1"/>
            <a:r>
              <a:rPr lang="en-US" dirty="0" smtClean="0"/>
              <a:t>Use GPS to create the two new files with the default GNAT naming scheme</a:t>
            </a:r>
          </a:p>
          <a:p>
            <a:pPr marL="800100" lvl="1" indent="-342900" eaLnBrk="1" hangingPunct="1">
              <a:buFont typeface="+mj-lt"/>
              <a:buAutoNum type="arabicPeriod"/>
            </a:pPr>
            <a:r>
              <a:rPr lang="en-US" dirty="0" smtClean="0"/>
              <a:t>Create a new file in GPS</a:t>
            </a:r>
          </a:p>
          <a:p>
            <a:pPr marL="800100" lvl="1" indent="-342900" eaLnBrk="1" hangingPunct="1">
              <a:buFont typeface="+mj-lt"/>
              <a:buAutoNum type="arabicPeriod"/>
            </a:pPr>
            <a:r>
              <a:rPr lang="en-US" dirty="0" smtClean="0"/>
              <a:t>Enter the first line of the package declaration</a:t>
            </a:r>
          </a:p>
          <a:p>
            <a:pPr marL="800100" lvl="1" indent="-342900" eaLnBrk="1" hangingPunct="1">
              <a:buFont typeface="+mj-lt"/>
              <a:buAutoNum type="arabicPeriod"/>
            </a:pPr>
            <a:r>
              <a:rPr lang="en-US" dirty="0" smtClean="0"/>
              <a:t>Save the file and accept the file name </a:t>
            </a:r>
            <a:r>
              <a:rPr lang="en-US" dirty="0"/>
              <a:t>GPS </a:t>
            </a:r>
            <a:r>
              <a:rPr lang="en-US" dirty="0" smtClean="0"/>
              <a:t>proposes</a:t>
            </a:r>
          </a:p>
          <a:p>
            <a:pPr lvl="1" eaLnBrk="1" hangingPunct="1"/>
            <a:r>
              <a:rPr lang="en-US" dirty="0" smtClean="0"/>
              <a:t>Repeat the above for the body, </a:t>
            </a:r>
            <a:r>
              <a:rPr lang="en-US" b="1" dirty="0" smtClean="0"/>
              <a:t>or</a:t>
            </a:r>
          </a:p>
          <a:p>
            <a:pPr lvl="1" eaLnBrk="1" hangingPunct="1"/>
            <a:r>
              <a:rPr lang="en-US" dirty="0" smtClean="0"/>
              <a:t>Complete the spec and then invoke “Code-&gt;Generate Body”</a:t>
            </a:r>
          </a:p>
          <a:p>
            <a:pPr lvl="1" eaLnBrk="1" hangingPunct="1"/>
            <a:endParaRPr lang="en-US" dirty="0"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81000" y="2667000"/>
            <a:ext cx="8382000" cy="1717393"/>
          </a:xfrm>
        </p:spPr>
        <p:txBody>
          <a:bodyPr/>
          <a:lstStyle/>
          <a:p>
            <a:r>
              <a:rPr lang="en-US" dirty="0" smtClean="0"/>
              <a:t>#8 Child Units</a:t>
            </a:r>
          </a:p>
          <a:p>
            <a:r>
              <a:rPr lang="en-US" dirty="0" smtClean="0"/>
              <a:t>Solution</a:t>
            </a:r>
            <a:endParaRPr lang="en-US" dirty="0"/>
          </a:p>
        </p:txBody>
      </p:sp>
    </p:spTree>
    <p:extLst>
      <p:ext uri="{BB962C8B-B14F-4D97-AF65-F5344CB8AC3E}">
        <p14:creationId xmlns:p14="http://schemas.microsoft.com/office/powerpoint/2010/main" val="132389636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63588" y="743940"/>
            <a:ext cx="7439857" cy="1410643"/>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Spacecraft.Ctors </a:t>
            </a:r>
            <a:r>
              <a:rPr lang="en-US" sz="1400" b="1" noProof="1" smtClean="0">
                <a:latin typeface="Consolas" panose="020B0609020204030204" pitchFamily="49" charset="0"/>
                <a:cs typeface="Consolas" panose="020B0609020204030204" pitchFamily="49" charset="0"/>
              </a:rPr>
              <a:t>is   </a:t>
            </a:r>
            <a:r>
              <a:rPr lang="en-US" sz="1400" noProof="1" smtClean="0">
                <a:latin typeface="Consolas" panose="020B0609020204030204" pitchFamily="49" charset="0"/>
                <a:cs typeface="Consolas" panose="020B0609020204030204" pitchFamily="49" charset="0"/>
              </a:rPr>
              <a:t>--  constructors</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New_Satellite (Altitude, Elapsed_Time, Revolutions : Real) </a:t>
            </a:r>
          </a:p>
          <a:p>
            <a:pPr>
              <a:spcBef>
                <a:spcPts val="200"/>
              </a:spcBef>
            </a:pPr>
            <a:r>
              <a:rPr lang="en-US" sz="1400" b="1" noProof="1" smtClean="0">
                <a:latin typeface="Consolas" panose="020B0609020204030204" pitchFamily="49" charset="0"/>
                <a:cs typeface="Consolas" panose="020B0609020204030204" pitchFamily="49" charset="0"/>
              </a:rPr>
              <a:t>     return </a:t>
            </a:r>
            <a:r>
              <a:rPr lang="en-US" sz="1400" noProof="1" smtClean="0">
                <a:latin typeface="Consolas" panose="020B0609020204030204" pitchFamily="49" charset="0"/>
                <a:cs typeface="Consolas" panose="020B0609020204030204" pitchFamily="49" charset="0"/>
              </a:rPr>
              <a:t>Satellite;</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Spacecraft.Ctors;</a:t>
            </a:r>
            <a:endParaRPr lang="en-US" sz="1400" noProof="1">
              <a:latin typeface="Consolas" panose="020B0609020204030204" pitchFamily="49" charset="0"/>
              <a:cs typeface="Consolas" panose="020B0609020204030204" pitchFamily="49" charset="0"/>
            </a:endParaRPr>
          </a:p>
        </p:txBody>
      </p:sp>
      <p:sp>
        <p:nvSpPr>
          <p:cNvPr id="4" name="TextBox 3"/>
          <p:cNvSpPr txBox="1"/>
          <p:nvPr/>
        </p:nvSpPr>
        <p:spPr>
          <a:xfrm>
            <a:off x="863588" y="3012192"/>
            <a:ext cx="7241085" cy="3131627"/>
          </a:xfrm>
          <a:prstGeom prst="rect">
            <a:avLst/>
          </a:prstGeom>
          <a:noFill/>
        </p:spPr>
        <p:txBody>
          <a:bodyPr wrap="none" rtlCol="0">
            <a:spAutoFit/>
          </a:bodyPr>
          <a:lstStyle>
            <a:defPPr>
              <a:defRPr lang="en-US"/>
            </a:defPPr>
            <a:lvl1pPr>
              <a:defRPr sz="1400" b="1">
                <a:latin typeface="Consolas" panose="020B0609020204030204" pitchFamily="49" charset="0"/>
                <a:cs typeface="Consolas" panose="020B0609020204030204" pitchFamily="49" charset="0"/>
              </a:defRPr>
            </a:lvl1pPr>
          </a:lstStyle>
          <a:p>
            <a:r>
              <a:rPr lang="en-US" noProof="1" smtClean="0"/>
              <a:t>package body </a:t>
            </a:r>
            <a:r>
              <a:rPr lang="en-US" b="0" noProof="1" smtClean="0"/>
              <a:t>Spacecraft.Ctors </a:t>
            </a:r>
            <a:r>
              <a:rPr lang="en-US" noProof="1" smtClean="0"/>
              <a:t>is</a:t>
            </a:r>
            <a:endParaRPr lang="en-US" b="0" noProof="1" smtClean="0"/>
          </a:p>
          <a:p>
            <a:pPr>
              <a:spcBef>
                <a:spcPts val="3000"/>
              </a:spcBef>
            </a:pPr>
            <a:r>
              <a:rPr lang="en-US" noProof="1" smtClean="0"/>
              <a:t>   function </a:t>
            </a:r>
            <a:r>
              <a:rPr lang="en-US" b="0" noProof="1" smtClean="0"/>
              <a:t>New_Satellite (Altitude, Elapsed_Time, Revolutions : Real) </a:t>
            </a:r>
          </a:p>
          <a:p>
            <a:r>
              <a:rPr lang="en-US" noProof="1" smtClean="0"/>
              <a:t>     return </a:t>
            </a:r>
            <a:r>
              <a:rPr lang="en-US" b="0" noProof="1" smtClean="0"/>
              <a:t>Satellite </a:t>
            </a:r>
          </a:p>
          <a:p>
            <a:r>
              <a:rPr lang="en-US" noProof="1" smtClean="0"/>
              <a:t>   is</a:t>
            </a:r>
          </a:p>
          <a:p>
            <a:r>
              <a:rPr lang="en-US" noProof="1" smtClean="0"/>
              <a:t>   begin</a:t>
            </a:r>
          </a:p>
          <a:p>
            <a:pPr>
              <a:spcBef>
                <a:spcPts val="300"/>
              </a:spcBef>
            </a:pPr>
            <a:r>
              <a:rPr lang="en-US" noProof="1" smtClean="0"/>
              <a:t>      return </a:t>
            </a:r>
            <a:r>
              <a:rPr lang="en-US" b="0" noProof="1" smtClean="0"/>
              <a:t>Satellite'(Altitude     =&gt; New_Satellite.Altitude,</a:t>
            </a:r>
          </a:p>
          <a:p>
            <a:pPr>
              <a:spcBef>
                <a:spcPts val="300"/>
              </a:spcBef>
            </a:pPr>
            <a:r>
              <a:rPr lang="en-US" noProof="1" smtClean="0"/>
              <a:t>                        </a:t>
            </a:r>
            <a:r>
              <a:rPr lang="en-US" b="0" noProof="1" smtClean="0"/>
              <a:t>Elapsed_Time =&gt; New_Satellite.Elapsed_Time,</a:t>
            </a:r>
          </a:p>
          <a:p>
            <a:pPr>
              <a:spcBef>
                <a:spcPts val="300"/>
              </a:spcBef>
            </a:pPr>
            <a:r>
              <a:rPr lang="en-US" noProof="1" smtClean="0"/>
              <a:t>                        </a:t>
            </a:r>
            <a:r>
              <a:rPr lang="en-US" b="0" noProof="1" smtClean="0"/>
              <a:t>Revolutions  =&gt; New_Satellite.Revolutions);</a:t>
            </a:r>
          </a:p>
          <a:p>
            <a:r>
              <a:rPr lang="en-US" noProof="1" smtClean="0"/>
              <a:t>   end </a:t>
            </a:r>
            <a:r>
              <a:rPr lang="en-US" b="0" noProof="1" smtClean="0"/>
              <a:t>New_Satellite;</a:t>
            </a:r>
          </a:p>
          <a:p>
            <a:pPr>
              <a:spcBef>
                <a:spcPts val="3000"/>
              </a:spcBef>
            </a:pPr>
            <a:r>
              <a:rPr lang="en-US" noProof="1" smtClean="0"/>
              <a:t>end </a:t>
            </a:r>
            <a:r>
              <a:rPr lang="en-US" b="0" noProof="1" smtClean="0"/>
              <a:t>Spacecraft.Ctors;</a:t>
            </a:r>
            <a:endParaRPr lang="en-US" b="0" noProof="1"/>
          </a:p>
        </p:txBody>
      </p:sp>
    </p:spTree>
    <p:extLst>
      <p:ext uri="{BB962C8B-B14F-4D97-AF65-F5344CB8AC3E}">
        <p14:creationId xmlns:p14="http://schemas.microsoft.com/office/powerpoint/2010/main" val="318125362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ouble Wave 2"/>
          <p:cNvSpPr/>
          <p:nvPr/>
        </p:nvSpPr>
        <p:spPr bwMode="auto">
          <a:xfrm>
            <a:off x="1403648" y="944724"/>
            <a:ext cx="4536504" cy="216024"/>
          </a:xfrm>
          <a:prstGeom prst="doubleWave">
            <a:avLst/>
          </a:prstGeom>
          <a:solidFill>
            <a:srgbClr val="FFFF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4" name="Double Wave 3"/>
          <p:cNvSpPr/>
          <p:nvPr/>
        </p:nvSpPr>
        <p:spPr bwMode="auto">
          <a:xfrm>
            <a:off x="1403648" y="1160748"/>
            <a:ext cx="1584176" cy="216024"/>
          </a:xfrm>
          <a:prstGeom prst="doubleWave">
            <a:avLst/>
          </a:prstGeom>
          <a:solidFill>
            <a:srgbClr val="FFFF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2" name="TextBox 1"/>
          <p:cNvSpPr txBox="1"/>
          <p:nvPr/>
        </p:nvSpPr>
        <p:spPr>
          <a:xfrm>
            <a:off x="1403648" y="620688"/>
            <a:ext cx="6942926" cy="5975995"/>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Ada.Text_IO;       </a:t>
            </a:r>
            <a:r>
              <a:rPr lang="en-US" sz="1400" b="1" noProof="1" smtClean="0">
                <a:latin typeface="Consolas" panose="020B0609020204030204" pitchFamily="49" charset="0"/>
                <a:cs typeface="Consolas" panose="020B0609020204030204" pitchFamily="49" charset="0"/>
              </a:rPr>
              <a:t>use </a:t>
            </a:r>
            <a:r>
              <a:rPr lang="en-US" sz="1400" noProof="1" smtClean="0">
                <a:latin typeface="Consolas" panose="020B0609020204030204" pitchFamily="49" charset="0"/>
                <a:cs typeface="Consolas" panose="020B0609020204030204" pitchFamily="49" charset="0"/>
              </a:rPr>
              <a:t>Ada.Text_IO;</a:t>
            </a:r>
          </a:p>
          <a:p>
            <a:pPr>
              <a:spcBef>
                <a:spcPts val="300"/>
              </a:spcBef>
            </a:pPr>
            <a:r>
              <a:rPr lang="en-US" sz="1400" b="1" noProof="1" smtClean="0">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Spacecraft.Ctors;  </a:t>
            </a:r>
            <a:r>
              <a:rPr lang="en-US" sz="1400" b="1" noProof="1" smtClean="0">
                <a:latin typeface="Consolas" panose="020B0609020204030204" pitchFamily="49" charset="0"/>
                <a:cs typeface="Consolas" panose="020B0609020204030204" pitchFamily="49" charset="0"/>
              </a:rPr>
              <a:t>use </a:t>
            </a:r>
            <a:r>
              <a:rPr lang="en-US" sz="1400" noProof="1" smtClean="0">
                <a:latin typeface="Consolas" panose="020B0609020204030204" pitchFamily="49" charset="0"/>
                <a:cs typeface="Consolas" panose="020B0609020204030204" pitchFamily="49" charset="0"/>
              </a:rPr>
              <a:t>Spacecraft.Ctors;</a:t>
            </a:r>
          </a:p>
          <a:p>
            <a:pPr>
              <a:spcBef>
                <a:spcPts val="300"/>
              </a:spcBef>
            </a:pPr>
            <a:r>
              <a:rPr lang="en-US" sz="1400" b="1" noProof="1" smtClean="0">
                <a:latin typeface="Consolas" panose="020B0609020204030204" pitchFamily="49" charset="0"/>
                <a:cs typeface="Consolas" panose="020B0609020204030204" pitchFamily="49" charset="0"/>
              </a:rPr>
              <a:t>use </a:t>
            </a:r>
            <a:r>
              <a:rPr lang="en-US" sz="1400" noProof="1" smtClean="0">
                <a:latin typeface="Consolas" panose="020B0609020204030204" pitchFamily="49" charset="0"/>
                <a:cs typeface="Consolas" panose="020B0609020204030204" pitchFamily="49" charset="0"/>
              </a:rPr>
              <a:t>Spacecraft;</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procedure </a:t>
            </a:r>
            <a:r>
              <a:rPr lang="en-US" sz="1400" noProof="1" smtClean="0">
                <a:latin typeface="Consolas" panose="020B0609020204030204" pitchFamily="49" charset="0"/>
                <a:cs typeface="Consolas" panose="020B0609020204030204" pitchFamily="49" charset="0"/>
              </a:rPr>
              <a:t>Display_Velocities </a:t>
            </a:r>
            <a:r>
              <a:rPr lang="en-US" sz="1400" b="1" noProof="1" smtClean="0">
                <a:latin typeface="Consolas" panose="020B0609020204030204" pitchFamily="49" charset="0"/>
                <a:cs typeface="Consolas" panose="020B0609020204030204" pitchFamily="49" charset="0"/>
              </a:rPr>
              <a:t>is</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begin</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Satellites (USA) := New_Satellite</a:t>
            </a:r>
          </a:p>
          <a:p>
            <a:pPr>
              <a:spcBef>
                <a:spcPts val="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(Altitude     =&gt; 22_256_384.2 / Feet_Per_Mile,</a:t>
            </a:r>
          </a:p>
          <a:p>
            <a:pPr>
              <a:spcBef>
                <a:spcPts val="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Elapsed_Time =&gt; 36_320.2 / Minutes_Per_Hour,</a:t>
            </a:r>
          </a:p>
          <a:p>
            <a:pPr>
              <a:spcBef>
                <a:spcPts val="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Revolutions  =&gt; 10.0);</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Satellites (Russia) := New_Satellite</a:t>
            </a:r>
          </a:p>
          <a:p>
            <a:pPr>
              <a:spcBef>
                <a:spcPts val="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(Altitude     =&gt; 12_147.7 * Miles_Per_KM,</a:t>
            </a:r>
          </a:p>
          <a:p>
            <a:pPr>
              <a:spcBef>
                <a:spcPts val="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Elapsed_Time =&gt; 680.2,</a:t>
            </a:r>
          </a:p>
          <a:p>
            <a:pPr>
              <a:spcBef>
                <a:spcPts val="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Revolutions  =&gt; 11.0);</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for </a:t>
            </a:r>
            <a:r>
              <a:rPr lang="en-US" sz="1400" noProof="1" smtClean="0">
                <a:latin typeface="Consolas" panose="020B0609020204030204" pitchFamily="49" charset="0"/>
                <a:cs typeface="Consolas" panose="020B0609020204030204" pitchFamily="49" charset="0"/>
              </a:rPr>
              <a:t>Nation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Satellites'Range </a:t>
            </a:r>
            <a:r>
              <a:rPr lang="en-US" sz="1400" b="1" noProof="1" smtClean="0">
                <a:latin typeface="Consolas" panose="020B0609020204030204" pitchFamily="49" charset="0"/>
                <a:cs typeface="Consolas" panose="020B0609020204030204" pitchFamily="49" charset="0"/>
              </a:rPr>
              <a:t>loop</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Speed := Spacecraft.Velocity (Satellites (Nation));</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Put_Line ("Velocity for " &amp; Countries'Image (Nation) &amp;</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 satellite is " &amp; Spacecraft.Real'Image (Speed) &amp;</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m.p.h.");</a:t>
            </a:r>
          </a:p>
          <a:p>
            <a:r>
              <a:rPr lang="en-US" sz="1400" b="1" noProof="1" smtClean="0">
                <a:latin typeface="Consolas" panose="020B0609020204030204" pitchFamily="49" charset="0"/>
                <a:cs typeface="Consolas" panose="020B0609020204030204" pitchFamily="49" charset="0"/>
              </a:rPr>
              <a:t>   end loop</a:t>
            </a:r>
            <a:r>
              <a:rPr lang="en-US" sz="1400" noProof="1" smtClean="0">
                <a:latin typeface="Consolas" panose="020B0609020204030204" pitchFamily="49" charset="0"/>
                <a:cs typeface="Consolas" panose="020B0609020204030204" pitchFamily="49" charset="0"/>
              </a:rPr>
              <a:t>;</a:t>
            </a:r>
          </a:p>
          <a:p>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Display_Velocities;</a:t>
            </a:r>
            <a:endParaRPr lang="en-US" sz="1400" noProof="1">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31348664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81000" y="2667000"/>
            <a:ext cx="8382000" cy="904863"/>
          </a:xfrm>
        </p:spPr>
        <p:txBody>
          <a:bodyPr/>
          <a:lstStyle/>
          <a:p>
            <a:r>
              <a:rPr lang="en-US" dirty="0" smtClean="0"/>
              <a:t>#9 Contracts: Pre/Post</a:t>
            </a:r>
            <a:endParaRPr lang="en-US" sz="2400" dirty="0"/>
          </a:p>
        </p:txBody>
      </p:sp>
    </p:spTree>
    <p:extLst>
      <p:ext uri="{BB962C8B-B14F-4D97-AF65-F5344CB8AC3E}">
        <p14:creationId xmlns:p14="http://schemas.microsoft.com/office/powerpoint/2010/main" val="163311423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Pre/Post Contracts Lab</a:t>
            </a:r>
            <a:endParaRPr lang="en-US" dirty="0"/>
          </a:p>
        </p:txBody>
      </p:sp>
      <p:sp>
        <p:nvSpPr>
          <p:cNvPr id="4" name="Content Placeholder 3"/>
          <p:cNvSpPr>
            <a:spLocks noGrp="1"/>
          </p:cNvSpPr>
          <p:nvPr>
            <p:ph sz="half" idx="10"/>
          </p:nvPr>
        </p:nvSpPr>
        <p:spPr/>
        <p:txBody>
          <a:bodyPr/>
          <a:lstStyle/>
          <a:p>
            <a:r>
              <a:rPr lang="en-US" dirty="0" smtClean="0"/>
              <a:t>Move the satellites array out of the main program into a new package </a:t>
            </a:r>
            <a:r>
              <a:rPr lang="en-US" dirty="0" err="1" smtClean="0"/>
              <a:t>Known_Satellites</a:t>
            </a:r>
            <a:r>
              <a:rPr lang="en-US" dirty="0" smtClean="0"/>
              <a:t> (provided)</a:t>
            </a:r>
          </a:p>
          <a:p>
            <a:pPr marL="457200" indent="-457200">
              <a:buFont typeface="+mj-lt"/>
              <a:buAutoNum type="arabicPeriod"/>
            </a:pPr>
            <a:r>
              <a:rPr lang="en-US" dirty="0" smtClean="0"/>
              <a:t>Copy the two new files </a:t>
            </a:r>
            <a:r>
              <a:rPr lang="en-US" dirty="0"/>
              <a:t>from </a:t>
            </a:r>
            <a:r>
              <a:rPr lang="en-US" dirty="0" smtClean="0"/>
              <a:t>the directory files_for_09_contracts_prepost/ to the dev/</a:t>
            </a:r>
            <a:r>
              <a:rPr lang="en-US" dirty="0" err="1" smtClean="0"/>
              <a:t>src</a:t>
            </a:r>
            <a:r>
              <a:rPr lang="en-US" dirty="0" smtClean="0"/>
              <a:t>/ directory</a:t>
            </a:r>
          </a:p>
          <a:p>
            <a:pPr marL="457200" indent="-457200">
              <a:buFont typeface="+mj-lt"/>
              <a:buAutoNum type="arabicPeriod"/>
            </a:pPr>
            <a:r>
              <a:rPr lang="en-US" dirty="0" smtClean="0"/>
              <a:t>Complete the package spec/body implementation</a:t>
            </a:r>
          </a:p>
          <a:p>
            <a:pPr marL="457200" indent="-457200">
              <a:buFont typeface="+mj-lt"/>
              <a:buAutoNum type="arabicPeriod"/>
            </a:pPr>
            <a:r>
              <a:rPr lang="en-US" dirty="0" smtClean="0"/>
              <a:t>Add preconditions and postconditions to the package’s subprograms</a:t>
            </a:r>
          </a:p>
          <a:p>
            <a:pPr marL="457200" indent="-457200">
              <a:buFont typeface="+mj-lt"/>
              <a:buAutoNum type="arabicPeriod"/>
            </a:pPr>
            <a:r>
              <a:rPr lang="en-US" dirty="0" smtClean="0"/>
              <a:t>Modify the main procedure to use the new package and run it to ensure no exceptions</a:t>
            </a:r>
          </a:p>
          <a:p>
            <a:pPr marL="857250" lvl="1" indent="-457200"/>
            <a:r>
              <a:rPr lang="en-US" dirty="0" smtClean="0"/>
              <a:t>USA and Russia objects are now “satellite references”</a:t>
            </a:r>
            <a:endParaRPr lang="en-US" dirty="0"/>
          </a:p>
        </p:txBody>
      </p:sp>
    </p:spTree>
    <p:extLst>
      <p:ext uri="{BB962C8B-B14F-4D97-AF65-F5344CB8AC3E}">
        <p14:creationId xmlns:p14="http://schemas.microsoft.com/office/powerpoint/2010/main" val="417256217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91580" y="152636"/>
            <a:ext cx="7738016" cy="6494085"/>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Spacecraft; </a:t>
            </a:r>
            <a:r>
              <a:rPr lang="en-US" sz="1400" b="1" noProof="1" smtClean="0">
                <a:latin typeface="Consolas" panose="020B0609020204030204" pitchFamily="49" charset="0"/>
                <a:cs typeface="Consolas" panose="020B0609020204030204" pitchFamily="49" charset="0"/>
              </a:rPr>
              <a:t>use </a:t>
            </a:r>
            <a:r>
              <a:rPr lang="en-US" sz="1400" noProof="1" smtClean="0">
                <a:latin typeface="Consolas" panose="020B0609020204030204" pitchFamily="49" charset="0"/>
                <a:cs typeface="Consolas" panose="020B0609020204030204" pitchFamily="49" charset="0"/>
              </a:rPr>
              <a:t>Spacecraft;</a:t>
            </a:r>
          </a:p>
          <a:p>
            <a:pPr>
              <a:spcBef>
                <a:spcPts val="600"/>
              </a:spcBef>
            </a:pPr>
            <a:r>
              <a:rPr lang="en-US" sz="1400" b="1" noProof="1" smtClean="0">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Known_Satellites </a:t>
            </a:r>
            <a:r>
              <a:rPr lang="en-US" sz="1400" b="1" noProof="1" smtClean="0">
                <a:latin typeface="Consolas" panose="020B0609020204030204" pitchFamily="49" charset="0"/>
                <a:cs typeface="Consolas" panose="020B0609020204030204" pitchFamily="49" charset="0"/>
              </a:rPr>
              <a:t>is</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Max_Satellites : </a:t>
            </a:r>
            <a:r>
              <a:rPr lang="en-US" sz="1400" b="1" noProof="1" smtClean="0">
                <a:latin typeface="Consolas" panose="020B0609020204030204" pitchFamily="49" charset="0"/>
                <a:cs typeface="Consolas" panose="020B0609020204030204" pitchFamily="49" charset="0"/>
              </a:rPr>
              <a:t>constant </a:t>
            </a:r>
            <a:r>
              <a:rPr lang="en-US" sz="1400" noProof="1" smtClean="0">
                <a:latin typeface="Consolas" panose="020B0609020204030204" pitchFamily="49" charset="0"/>
                <a:cs typeface="Consolas" panose="020B0609020204030204" pitchFamily="49" charset="0"/>
              </a:rPr>
              <a:t>:= 10; -- arbitrary;</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type </a:t>
            </a:r>
            <a:r>
              <a:rPr lang="en-US" sz="1400" noProof="1" smtClean="0">
                <a:latin typeface="Consolas" panose="020B0609020204030204" pitchFamily="49" charset="0"/>
                <a:cs typeface="Consolas" panose="020B0609020204030204" pitchFamily="49" charset="0"/>
              </a:rPr>
              <a:t>Satellite_Reference </a:t>
            </a:r>
            <a:r>
              <a:rPr lang="en-US" sz="1400" b="1" noProof="1" smtClean="0">
                <a:latin typeface="Consolas" panose="020B0609020204030204" pitchFamily="49" charset="0"/>
                <a:cs typeface="Consolas" panose="020B0609020204030204" pitchFamily="49" charset="0"/>
              </a:rPr>
              <a:t>is limited private</a:t>
            </a:r>
            <a:r>
              <a:rPr lang="en-US" sz="1400" noProof="1" smtClean="0">
                <a:latin typeface="Consolas" panose="020B0609020204030204" pitchFamily="49" charset="0"/>
                <a:cs typeface="Consolas" panose="020B0609020204030204" pitchFamily="49" charset="0"/>
              </a:rPr>
              <a:t>;</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Insert_Satellite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(Value     :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Reference :    </a:t>
            </a:r>
            <a:r>
              <a:rPr lang="en-US" sz="1400" b="1" noProof="1" smtClean="0">
                <a:latin typeface="Consolas" panose="020B0609020204030204" pitchFamily="49" charset="0"/>
                <a:cs typeface="Consolas" panose="020B0609020204030204" pitchFamily="49" charset="0"/>
              </a:rPr>
              <a:t>out </a:t>
            </a:r>
            <a:r>
              <a:rPr lang="en-US" sz="1400" noProof="1" smtClean="0">
                <a:latin typeface="Consolas" panose="020B0609020204030204" pitchFamily="49" charset="0"/>
                <a:cs typeface="Consolas" panose="020B0609020204030204" pitchFamily="49" charset="0"/>
              </a:rPr>
              <a:t>Satellite_Reference);</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Update_Satellite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(Value     :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Reference :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Satellite_Reference);</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Get_Satellite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(Reference :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Satellite_Reference;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Value     :    </a:t>
            </a:r>
            <a:r>
              <a:rPr lang="en-US" sz="1400" b="1" noProof="1" smtClean="0">
                <a:latin typeface="Consolas" panose="020B0609020204030204" pitchFamily="49" charset="0"/>
                <a:cs typeface="Consolas" panose="020B0609020204030204" pitchFamily="49" charset="0"/>
              </a:rPr>
              <a:t>out </a:t>
            </a:r>
            <a:r>
              <a:rPr lang="en-US" sz="1400" noProof="1" smtClean="0">
                <a:latin typeface="Consolas" panose="020B0609020204030204" pitchFamily="49" charset="0"/>
                <a:cs typeface="Consolas" panose="020B0609020204030204" pitchFamily="49" charset="0"/>
              </a:rPr>
              <a:t>Satellite);</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Dereferenced (Reference : Satellite_Reference) </a:t>
            </a:r>
            <a:r>
              <a:rPr lang="en-US" sz="1400" b="1" noProof="1" smtClean="0">
                <a:latin typeface="Consolas" panose="020B0609020204030204" pitchFamily="49" charset="0"/>
                <a:cs typeface="Consolas" panose="020B0609020204030204" pitchFamily="49" charset="0"/>
              </a:rPr>
              <a:t>return </a:t>
            </a:r>
            <a:r>
              <a:rPr lang="en-US" sz="1400" noProof="1" smtClean="0">
                <a:latin typeface="Consolas" panose="020B0609020204030204" pitchFamily="49" charset="0"/>
                <a:cs typeface="Consolas" panose="020B0609020204030204" pitchFamily="49" charset="0"/>
              </a:rPr>
              <a:t>Satellite;</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private</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type </a:t>
            </a:r>
            <a:r>
              <a:rPr lang="en-US" sz="1400" noProof="1" smtClean="0">
                <a:latin typeface="Consolas" panose="020B0609020204030204" pitchFamily="49" charset="0"/>
                <a:cs typeface="Consolas" panose="020B0609020204030204" pitchFamily="49" charset="0"/>
              </a:rPr>
              <a:t>Satellite_Reference </a:t>
            </a:r>
            <a:r>
              <a:rPr lang="en-US" sz="1400" b="1" noProof="1" smtClean="0">
                <a:latin typeface="Consolas" panose="020B0609020204030204" pitchFamily="49" charset="0"/>
                <a:cs typeface="Consolas" panose="020B0609020204030204" pitchFamily="49" charset="0"/>
              </a:rPr>
              <a:t>is range </a:t>
            </a:r>
            <a:r>
              <a:rPr lang="en-US" sz="1400" noProof="1" smtClean="0">
                <a:latin typeface="Consolas" panose="020B0609020204030204" pitchFamily="49" charset="0"/>
                <a:cs typeface="Consolas" panose="020B0609020204030204" pitchFamily="49" charset="0"/>
              </a:rPr>
              <a:t>0 .. Max_Satellites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Default_Value =&gt; 0;</a:t>
            </a:r>
          </a:p>
          <a:p>
            <a:pPr>
              <a:spcBef>
                <a:spcPts val="300"/>
              </a:spcBef>
            </a:pPr>
            <a:endParaRPr lang="en-US" sz="1400" noProof="1" smtClean="0">
              <a:latin typeface="Consolas" panose="020B0609020204030204" pitchFamily="49" charset="0"/>
              <a:cs typeface="Consolas" panose="020B0609020204030204" pitchFamily="49" charset="0"/>
            </a:endParaRPr>
          </a:p>
          <a:p>
            <a:endParaRPr lang="en-US" sz="1400" noProof="1">
              <a:latin typeface="Consolas" panose="020B0609020204030204" pitchFamily="49" charset="0"/>
              <a:cs typeface="Consolas" panose="020B0609020204030204" pitchFamily="49" charset="0"/>
            </a:endParaRPr>
          </a:p>
          <a:p>
            <a:endParaRPr lang="en-US" sz="1400" b="1"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Known_Satellites;</a:t>
            </a:r>
            <a:endParaRPr lang="en-US" sz="1400" i="0" kern="1200" noProof="1" smtClean="0">
              <a:latin typeface="Consolas" panose="020B0609020204030204" pitchFamily="49" charset="0"/>
              <a:cs typeface="Consolas" panose="020B0609020204030204" pitchFamily="49" charset="0"/>
            </a:endParaRPr>
          </a:p>
        </p:txBody>
      </p:sp>
      <p:sp>
        <p:nvSpPr>
          <p:cNvPr id="5" name="TextBox 4"/>
          <p:cNvSpPr txBox="1"/>
          <p:nvPr/>
        </p:nvSpPr>
        <p:spPr>
          <a:xfrm>
            <a:off x="4391980" y="6093519"/>
            <a:ext cx="3317703" cy="338554"/>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a:spAutoFit/>
          </a:bodyPr>
          <a:lstStyle/>
          <a:p>
            <a:pPr>
              <a:defRPr/>
            </a:pPr>
            <a:r>
              <a:rPr lang="en-US" sz="1600" dirty="0" smtClean="0">
                <a:latin typeface="Arial" charset="0"/>
              </a:rPr>
              <a:t>This, and the body, are incomplete</a:t>
            </a:r>
            <a:endParaRPr lang="en-US" sz="1600" dirty="0">
              <a:latin typeface="Arial" charset="0"/>
            </a:endParaRPr>
          </a:p>
        </p:txBody>
      </p:sp>
      <p:sp>
        <p:nvSpPr>
          <p:cNvPr id="6" name="Oval 5"/>
          <p:cNvSpPr>
            <a:spLocks noChangeArrowheads="1"/>
          </p:cNvSpPr>
          <p:nvPr/>
        </p:nvSpPr>
        <p:spPr bwMode="auto">
          <a:xfrm>
            <a:off x="1211535" y="6021288"/>
            <a:ext cx="101620" cy="144462"/>
          </a:xfrm>
          <a:prstGeom prst="ellipse">
            <a:avLst/>
          </a:prstGeom>
          <a:solidFill>
            <a:schemeClr val="tx1"/>
          </a:solidFill>
          <a:ln>
            <a:noFill/>
          </a:ln>
          <a:extLst/>
        </p:spPr>
        <p:txBody>
          <a:bodyPr wrap="none">
            <a:spAutoFit/>
          </a:bodyPr>
          <a:lstStyle/>
          <a:p>
            <a:endParaRPr lang="en-US"/>
          </a:p>
        </p:txBody>
      </p:sp>
      <p:cxnSp>
        <p:nvCxnSpPr>
          <p:cNvPr id="7" name="Curved Connector 7"/>
          <p:cNvCxnSpPr>
            <a:cxnSpLocks noChangeShapeType="1"/>
            <a:stCxn id="5" idx="1"/>
            <a:endCxn id="6" idx="6"/>
          </p:cNvCxnSpPr>
          <p:nvPr/>
        </p:nvCxnSpPr>
        <p:spPr bwMode="auto">
          <a:xfrm rot="10800000">
            <a:off x="1313156" y="6093520"/>
            <a:ext cx="3078825" cy="169277"/>
          </a:xfrm>
          <a:prstGeom prst="curvedConnector3">
            <a:avLst>
              <a:gd name="adj1" fmla="val 50000"/>
            </a:avLst>
          </a:prstGeom>
          <a:noFill/>
          <a:ln w="12700" algn="ctr">
            <a:solidFill>
              <a:schemeClr val="tx1"/>
            </a:solidFill>
            <a:prstDash val="dash"/>
            <a:round/>
            <a:headEnd/>
            <a:tailEnd type="stealth" w="med" len="med"/>
          </a:ln>
          <a:extLst>
            <a:ext uri="{909E8E84-426E-40DD-AFC4-6F175D3DCCD1}">
              <a14:hiddenFill xmlns:a14="http://schemas.microsoft.com/office/drawing/2010/main">
                <a:noFill/>
              </a14:hiddenFill>
            </a:ext>
          </a:extLst>
        </p:spPr>
      </p:cxnSp>
      <p:sp>
        <p:nvSpPr>
          <p:cNvPr id="12" name="TextBox 11"/>
          <p:cNvSpPr txBox="1"/>
          <p:nvPr/>
        </p:nvSpPr>
        <p:spPr>
          <a:xfrm>
            <a:off x="6696236" y="217901"/>
            <a:ext cx="2304255" cy="584775"/>
          </a:xfrm>
          <a:prstGeom prst="rect">
            <a:avLst/>
          </a:prstGeom>
          <a:solidFill>
            <a:schemeClr val="accent6">
              <a:lumMod val="40000"/>
              <a:lumOff val="60000"/>
            </a:schemeClr>
          </a:solidFill>
        </p:spPr>
        <p:txBody>
          <a:bodyPr wrap="square" rtlCol="0">
            <a:spAutoFit/>
          </a:bodyPr>
          <a:lstStyle/>
          <a:p>
            <a:pPr algn="ctr"/>
            <a:r>
              <a:rPr lang="en-US" sz="1600" i="0" kern="1200" dirty="0" smtClean="0"/>
              <a:t>Abstract Data Package Idiom</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91702" y="4869160"/>
            <a:ext cx="935484" cy="935484"/>
          </a:xfrm>
          <a:prstGeom prst="rect">
            <a:avLst/>
          </a:prstGeom>
        </p:spPr>
      </p:pic>
    </p:spTree>
    <p:extLst>
      <p:ext uri="{BB962C8B-B14F-4D97-AF65-F5344CB8AC3E}">
        <p14:creationId xmlns:p14="http://schemas.microsoft.com/office/powerpoint/2010/main" val="192470250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81000" y="2667000"/>
            <a:ext cx="8382000" cy="1717393"/>
          </a:xfrm>
        </p:spPr>
        <p:txBody>
          <a:bodyPr/>
          <a:lstStyle/>
          <a:p>
            <a:r>
              <a:rPr lang="en-US" dirty="0" smtClean="0"/>
              <a:t>#9 Contracts: Pre/Post Solution</a:t>
            </a:r>
            <a:endParaRPr lang="en-US" sz="2400" dirty="0"/>
          </a:p>
        </p:txBody>
      </p:sp>
    </p:spTree>
    <p:extLst>
      <p:ext uri="{BB962C8B-B14F-4D97-AF65-F5344CB8AC3E}">
        <p14:creationId xmlns:p14="http://schemas.microsoft.com/office/powerpoint/2010/main" val="230392237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224644"/>
            <a:ext cx="7380820" cy="6335068"/>
          </a:xfrm>
          <a:prstGeom prst="rect">
            <a:avLst/>
          </a:prstGeom>
          <a:noFill/>
        </p:spPr>
        <p:txBody>
          <a:bodyPr wrap="square" rtlCol="0">
            <a:spAutoFit/>
          </a:bodyPr>
          <a:lstStyle/>
          <a:p>
            <a:r>
              <a:rPr lang="en-US" sz="1400" b="1" noProof="1" smtClean="0">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Spacecraft; </a:t>
            </a:r>
            <a:r>
              <a:rPr lang="en-US" sz="1400" b="1" noProof="1" smtClean="0">
                <a:latin typeface="Consolas" panose="020B0609020204030204" pitchFamily="49" charset="0"/>
                <a:cs typeface="Consolas" panose="020B0609020204030204" pitchFamily="49" charset="0"/>
              </a:rPr>
              <a:t>use </a:t>
            </a:r>
            <a:r>
              <a:rPr lang="en-US" sz="1400" noProof="1" smtClean="0">
                <a:latin typeface="Consolas" panose="020B0609020204030204" pitchFamily="49" charset="0"/>
                <a:cs typeface="Consolas" panose="020B0609020204030204" pitchFamily="49" charset="0"/>
              </a:rPr>
              <a:t>Spacecraft;</a:t>
            </a:r>
          </a:p>
          <a:p>
            <a:pPr>
              <a:spcBef>
                <a:spcPts val="1200"/>
              </a:spcBef>
            </a:pPr>
            <a:r>
              <a:rPr lang="en-US" sz="1400" b="1" noProof="1" smtClean="0">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Known_Satellites </a:t>
            </a:r>
            <a:r>
              <a:rPr lang="en-US" sz="1400" b="1" noProof="1" smtClean="0">
                <a:latin typeface="Consolas" panose="020B0609020204030204" pitchFamily="49" charset="0"/>
                <a:cs typeface="Consolas" panose="020B0609020204030204" pitchFamily="49" charset="0"/>
              </a:rPr>
              <a:t>is</a:t>
            </a:r>
          </a:p>
          <a:p>
            <a:pPr>
              <a:spcBef>
                <a:spcPts val="9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Max_Satellites : </a:t>
            </a:r>
            <a:r>
              <a:rPr lang="en-US" sz="1400" b="1" noProof="1" smtClean="0">
                <a:latin typeface="Consolas" panose="020B0609020204030204" pitchFamily="49" charset="0"/>
                <a:cs typeface="Consolas" panose="020B0609020204030204" pitchFamily="49" charset="0"/>
              </a:rPr>
              <a:t>constant </a:t>
            </a:r>
            <a:r>
              <a:rPr lang="en-US" sz="1400" noProof="1" smtClean="0">
                <a:latin typeface="Consolas" panose="020B0609020204030204" pitchFamily="49" charset="0"/>
                <a:cs typeface="Consolas" panose="020B0609020204030204" pitchFamily="49" charset="0"/>
              </a:rPr>
              <a:t>:= 10; -- arbitrary;</a:t>
            </a:r>
          </a:p>
          <a:p>
            <a:pPr>
              <a:spcBef>
                <a:spcPts val="900"/>
              </a:spcBef>
            </a:pPr>
            <a:r>
              <a:rPr lang="en-US" sz="1400" b="1" noProof="1" smtClean="0">
                <a:latin typeface="Consolas" panose="020B0609020204030204" pitchFamily="49" charset="0"/>
                <a:cs typeface="Consolas" panose="020B0609020204030204" pitchFamily="49" charset="0"/>
              </a:rPr>
              <a:t>   type </a:t>
            </a:r>
            <a:r>
              <a:rPr lang="en-US" sz="1400" noProof="1" smtClean="0">
                <a:latin typeface="Consolas" panose="020B0609020204030204" pitchFamily="49" charset="0"/>
                <a:cs typeface="Consolas" panose="020B0609020204030204" pitchFamily="49" charset="0"/>
              </a:rPr>
              <a:t>Satellite_Reference </a:t>
            </a:r>
            <a:r>
              <a:rPr lang="en-US" sz="1400" b="1" noProof="1" smtClean="0">
                <a:latin typeface="Consolas" panose="020B0609020204030204" pitchFamily="49" charset="0"/>
                <a:cs typeface="Consolas" panose="020B0609020204030204" pitchFamily="49" charset="0"/>
              </a:rPr>
              <a:t>is limited private</a:t>
            </a:r>
            <a:r>
              <a:rPr lang="en-US" sz="1400" noProof="1" smtClean="0">
                <a:latin typeface="Consolas" panose="020B0609020204030204" pitchFamily="49" charset="0"/>
                <a:cs typeface="Consolas" panose="020B0609020204030204" pitchFamily="49" charset="0"/>
              </a:rPr>
              <a:t>;</a:t>
            </a:r>
          </a:p>
          <a:p>
            <a:pPr>
              <a:spcBef>
                <a:spcPts val="6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pPr>
              <a:spcBef>
                <a:spcPts val="600"/>
              </a:spcBef>
            </a:pPr>
            <a:r>
              <a:rPr lang="en-US" sz="1400" b="1" noProof="1" smtClean="0">
                <a:latin typeface="Consolas" panose="020B0609020204030204" pitchFamily="49" charset="0"/>
                <a:cs typeface="Consolas" panose="020B0609020204030204" pitchFamily="49" charset="0"/>
              </a:rPr>
              <a:t>private</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type </a:t>
            </a:r>
            <a:r>
              <a:rPr lang="en-US" sz="1400" noProof="1" smtClean="0">
                <a:latin typeface="Consolas" panose="020B0609020204030204" pitchFamily="49" charset="0"/>
                <a:cs typeface="Consolas" panose="020B0609020204030204" pitchFamily="49" charset="0"/>
              </a:rPr>
              <a:t>Satellite_Reference </a:t>
            </a:r>
            <a:r>
              <a:rPr lang="en-US" sz="1400" b="1" noProof="1" smtClean="0">
                <a:latin typeface="Consolas" panose="020B0609020204030204" pitchFamily="49" charset="0"/>
                <a:cs typeface="Consolas" panose="020B0609020204030204" pitchFamily="49" charset="0"/>
              </a:rPr>
              <a:t>is range </a:t>
            </a:r>
            <a:r>
              <a:rPr lang="en-US" sz="1400" noProof="1" smtClean="0">
                <a:latin typeface="Consolas" panose="020B0609020204030204" pitchFamily="49" charset="0"/>
                <a:cs typeface="Consolas" panose="020B0609020204030204" pitchFamily="49" charset="0"/>
              </a:rPr>
              <a:t>0 .. Max_Satellites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Default_Value =&gt; 0;</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Null_Reference : </a:t>
            </a:r>
            <a:r>
              <a:rPr lang="en-US" sz="1400" b="1" noProof="1" smtClean="0">
                <a:latin typeface="Consolas" panose="020B0609020204030204" pitchFamily="49" charset="0"/>
                <a:cs typeface="Consolas" panose="020B0609020204030204" pitchFamily="49" charset="0"/>
              </a:rPr>
              <a:t>constant </a:t>
            </a:r>
            <a:r>
              <a:rPr lang="en-US" sz="1400" noProof="1" smtClean="0">
                <a:latin typeface="Consolas" panose="020B0609020204030204" pitchFamily="49" charset="0"/>
                <a:cs typeface="Consolas" panose="020B0609020204030204" pitchFamily="49" charset="0"/>
              </a:rPr>
              <a:t>Satellite_Reference := 0;</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subtype </a:t>
            </a:r>
            <a:r>
              <a:rPr lang="en-US" sz="1400" noProof="1" smtClean="0">
                <a:latin typeface="Consolas" panose="020B0609020204030204" pitchFamily="49" charset="0"/>
                <a:cs typeface="Consolas" panose="020B0609020204030204" pitchFamily="49" charset="0"/>
              </a:rPr>
              <a:t>Index </a:t>
            </a:r>
            <a:r>
              <a:rPr lang="en-US" sz="1400" b="1" noProof="1" smtClean="0">
                <a:latin typeface="Consolas" panose="020B0609020204030204" pitchFamily="49" charset="0"/>
                <a:cs typeface="Consolas" panose="020B0609020204030204" pitchFamily="49" charset="0"/>
              </a:rPr>
              <a:t>is </a:t>
            </a:r>
            <a:r>
              <a:rPr lang="en-US" sz="1400" noProof="1" smtClean="0">
                <a:latin typeface="Consolas" panose="020B0609020204030204" pitchFamily="49" charset="0"/>
                <a:cs typeface="Consolas" panose="020B0609020204030204" pitchFamily="49" charset="0"/>
              </a:rPr>
              <a:t>Satellite_Reference</a:t>
            </a:r>
          </a:p>
          <a:p>
            <a:pPr>
              <a:spcBef>
                <a:spcPts val="200"/>
              </a:spcBef>
            </a:pPr>
            <a:r>
              <a:rPr lang="en-US" sz="1400" b="1" noProof="1" smtClean="0">
                <a:latin typeface="Consolas" panose="020B0609020204030204" pitchFamily="49" charset="0"/>
                <a:cs typeface="Consolas" panose="020B0609020204030204" pitchFamily="49" charset="0"/>
              </a:rPr>
              <a:t>      range </a:t>
            </a:r>
            <a:r>
              <a:rPr lang="en-US" sz="1400" noProof="1" smtClean="0">
                <a:latin typeface="Consolas" panose="020B0609020204030204" pitchFamily="49" charset="0"/>
                <a:cs typeface="Consolas" panose="020B0609020204030204" pitchFamily="49" charset="0"/>
              </a:rPr>
              <a:t>Satellite_Reference'First + 1 .. Satellite_Reference'Last;</a:t>
            </a:r>
          </a:p>
          <a:p>
            <a:endParaRPr lang="en-US" sz="1400" noProof="1" smtClean="0">
              <a:latin typeface="Consolas" panose="020B0609020204030204" pitchFamily="49" charset="0"/>
              <a:cs typeface="Consolas" panose="020B0609020204030204" pitchFamily="49" charset="0"/>
            </a:endParaRPr>
          </a:p>
          <a:p>
            <a:r>
              <a:rPr lang="en-US" sz="1400" noProof="1" smtClean="0">
                <a:latin typeface="Consolas" panose="020B0609020204030204" pitchFamily="49" charset="0"/>
                <a:cs typeface="Consolas" panose="020B0609020204030204" pitchFamily="49" charset="0"/>
              </a:rPr>
              <a:t>   All_Satellites : </a:t>
            </a:r>
            <a:r>
              <a:rPr lang="en-US" sz="1400" b="1" noProof="1">
                <a:latin typeface="Consolas" panose="020B0609020204030204" pitchFamily="49" charset="0"/>
                <a:cs typeface="Consolas" panose="020B0609020204030204" pitchFamily="49" charset="0"/>
              </a:rPr>
              <a:t>array </a:t>
            </a:r>
            <a:r>
              <a:rPr lang="en-US" sz="1400" noProof="1">
                <a:latin typeface="Consolas" panose="020B0609020204030204" pitchFamily="49" charset="0"/>
                <a:cs typeface="Consolas" panose="020B0609020204030204" pitchFamily="49" charset="0"/>
              </a:rPr>
              <a:t>(Index) </a:t>
            </a:r>
            <a:r>
              <a:rPr lang="en-US" sz="1400" b="1" noProof="1">
                <a:latin typeface="Consolas" panose="020B0609020204030204" pitchFamily="49" charset="0"/>
                <a:cs typeface="Consolas" panose="020B0609020204030204" pitchFamily="49" charset="0"/>
              </a:rPr>
              <a:t>of </a:t>
            </a:r>
            <a:r>
              <a:rPr lang="en-US" sz="1400" noProof="1">
                <a:latin typeface="Consolas" panose="020B0609020204030204" pitchFamily="49" charset="0"/>
                <a:cs typeface="Consolas" panose="020B0609020204030204" pitchFamily="49" charset="0"/>
              </a:rPr>
              <a:t>Satellite</a:t>
            </a:r>
            <a:r>
              <a:rPr lang="en-US" sz="1400" noProof="1" smtClean="0">
                <a:latin typeface="Consolas" panose="020B0609020204030204" pitchFamily="49" charset="0"/>
                <a:cs typeface="Consolas" panose="020B0609020204030204" pitchFamily="49" charset="0"/>
              </a:rPr>
              <a:t>;</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Satellite_Count : Satellite_Reference := Null_Reference;</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Full </a:t>
            </a:r>
            <a:r>
              <a:rPr lang="en-US" sz="1400" b="1" noProof="1" smtClean="0">
                <a:latin typeface="Consolas" panose="020B0609020204030204" pitchFamily="49" charset="0"/>
                <a:cs typeface="Consolas" panose="020B0609020204030204" pitchFamily="49" charset="0"/>
              </a:rPr>
              <a:t>return </a:t>
            </a:r>
            <a:r>
              <a:rPr lang="en-US" sz="1400" noProof="1" smtClean="0">
                <a:latin typeface="Consolas" panose="020B0609020204030204" pitchFamily="49" charset="0"/>
                <a:cs typeface="Consolas" panose="020B0609020204030204" pitchFamily="49" charset="0"/>
              </a:rPr>
              <a:t>Boolean </a:t>
            </a:r>
            <a:r>
              <a:rPr lang="en-US" sz="1400" b="1" noProof="1" smtClean="0">
                <a:latin typeface="Consolas" panose="020B0609020204030204" pitchFamily="49" charset="0"/>
                <a:cs typeface="Consolas" panose="020B0609020204030204" pitchFamily="49" charset="0"/>
              </a:rPr>
              <a:t>is</a:t>
            </a:r>
          </a:p>
          <a:p>
            <a:pPr>
              <a:spcBef>
                <a:spcPts val="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(Satellite_Count = Max_Satellites);</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Valid (Reference : Satellite_Reference) </a:t>
            </a:r>
            <a:r>
              <a:rPr lang="en-US" sz="1400" b="1" noProof="1" smtClean="0">
                <a:latin typeface="Consolas" panose="020B0609020204030204" pitchFamily="49" charset="0"/>
                <a:cs typeface="Consolas" panose="020B0609020204030204" pitchFamily="49" charset="0"/>
              </a:rPr>
              <a:t>return </a:t>
            </a:r>
            <a:r>
              <a:rPr lang="en-US" sz="1400" noProof="1" smtClean="0">
                <a:latin typeface="Consolas" panose="020B0609020204030204" pitchFamily="49" charset="0"/>
                <a:cs typeface="Consolas" panose="020B0609020204030204" pitchFamily="49" charset="0"/>
              </a:rPr>
              <a:t>Boolean </a:t>
            </a:r>
            <a:r>
              <a:rPr lang="en-US" sz="1400" b="1" noProof="1" smtClean="0">
                <a:latin typeface="Consolas" panose="020B0609020204030204" pitchFamily="49" charset="0"/>
                <a:cs typeface="Consolas" panose="020B0609020204030204" pitchFamily="49" charset="0"/>
              </a:rPr>
              <a:t>is</a:t>
            </a:r>
          </a:p>
          <a:p>
            <a:pPr>
              <a:spcBef>
                <a:spcPts val="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(Reference /= Null_Reference);</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Known_Satellites;</a:t>
            </a:r>
            <a:endParaRPr lang="en-US" sz="1400" i="0" kern="1200" noProof="1" smtClean="0">
              <a:latin typeface="Consolas" panose="020B0609020204030204" pitchFamily="49" charset="0"/>
              <a:cs typeface="Consolas" panose="020B0609020204030204" pitchFamily="49" charset="0"/>
            </a:endParaRPr>
          </a:p>
        </p:txBody>
      </p:sp>
      <p:sp>
        <p:nvSpPr>
          <p:cNvPr id="2" name="TextBox 1"/>
          <p:cNvSpPr txBox="1"/>
          <p:nvPr/>
        </p:nvSpPr>
        <p:spPr>
          <a:xfrm>
            <a:off x="7497325" y="2276872"/>
            <a:ext cx="1350150" cy="523220"/>
          </a:xfrm>
          <a:prstGeom prst="rect">
            <a:avLst/>
          </a:prstGeom>
          <a:solidFill>
            <a:srgbClr val="FFC000"/>
          </a:solidFill>
          <a:ln>
            <a:solidFill>
              <a:schemeClr val="accent1"/>
            </a:solidFill>
          </a:ln>
          <a:effectLst>
            <a:outerShdw blurRad="50800" dist="38100" dir="2700000" algn="tl" rotWithShape="0">
              <a:prstClr val="black">
                <a:alpha val="40000"/>
              </a:prstClr>
            </a:outerShdw>
          </a:effectLst>
        </p:spPr>
        <p:txBody>
          <a:bodyPr wrap="square" rtlCol="0">
            <a:spAutoFit/>
          </a:bodyPr>
          <a:lstStyle/>
          <a:p>
            <a:pPr algn="ctr"/>
            <a:r>
              <a:rPr lang="en-US" sz="1400" i="0" kern="1200" dirty="0" smtClean="0"/>
              <a:t>Ensure initially invalid index</a:t>
            </a:r>
          </a:p>
        </p:txBody>
      </p:sp>
      <p:sp>
        <p:nvSpPr>
          <p:cNvPr id="5" name="TextBox 4"/>
          <p:cNvSpPr txBox="1"/>
          <p:nvPr/>
        </p:nvSpPr>
        <p:spPr>
          <a:xfrm>
            <a:off x="7857365" y="3501008"/>
            <a:ext cx="990110" cy="738664"/>
          </a:xfrm>
          <a:prstGeom prst="rect">
            <a:avLst/>
          </a:prstGeom>
          <a:solidFill>
            <a:srgbClr val="FFC000"/>
          </a:solidFill>
          <a:ln>
            <a:solidFill>
              <a:schemeClr val="accent1"/>
            </a:solidFill>
          </a:ln>
          <a:effectLst>
            <a:outerShdw blurRad="50800" dist="38100" dir="2700000" algn="tl" rotWithShape="0">
              <a:prstClr val="black">
                <a:alpha val="40000"/>
              </a:prstClr>
            </a:outerShdw>
          </a:effectLst>
        </p:spPr>
        <p:txBody>
          <a:bodyPr wrap="square" rtlCol="0">
            <a:spAutoFit/>
          </a:bodyPr>
          <a:lstStyle/>
          <a:p>
            <a:pPr algn="ctr"/>
            <a:r>
              <a:rPr lang="en-US" sz="1400" i="0" kern="1200" dirty="0" smtClean="0"/>
              <a:t>Exclude invalid index</a:t>
            </a:r>
          </a:p>
        </p:txBody>
      </p:sp>
      <p:sp>
        <p:nvSpPr>
          <p:cNvPr id="7" name="TextBox 6"/>
          <p:cNvSpPr txBox="1"/>
          <p:nvPr/>
        </p:nvSpPr>
        <p:spPr>
          <a:xfrm>
            <a:off x="6579223" y="4614862"/>
            <a:ext cx="2268252" cy="523220"/>
          </a:xfrm>
          <a:prstGeom prst="rect">
            <a:avLst/>
          </a:prstGeom>
          <a:solidFill>
            <a:srgbClr val="FFC000"/>
          </a:solidFill>
          <a:ln>
            <a:solidFill>
              <a:schemeClr val="accent1"/>
            </a:solidFill>
          </a:ln>
          <a:effectLst>
            <a:outerShdw blurRad="50800" dist="38100" dir="2700000" algn="tl" rotWithShape="0">
              <a:prstClr val="black">
                <a:alpha val="40000"/>
              </a:prstClr>
            </a:outerShdw>
          </a:effectLst>
        </p:spPr>
        <p:txBody>
          <a:bodyPr wrap="square" rtlCol="0">
            <a:spAutoFit/>
          </a:bodyPr>
          <a:lstStyle/>
          <a:p>
            <a:pPr algn="ctr"/>
            <a:r>
              <a:rPr lang="en-US" sz="1400" i="0" kern="1200" dirty="0" smtClean="0"/>
              <a:t>Initially invalid index</a:t>
            </a:r>
          </a:p>
          <a:p>
            <a:pPr algn="ctr"/>
            <a:r>
              <a:rPr lang="en-US" sz="1400" dirty="0" smtClean="0"/>
              <a:t>(could have taken default)</a:t>
            </a:r>
            <a:endParaRPr lang="en-US" sz="1400" i="0" kern="1200" dirty="0" smtClean="0"/>
          </a:p>
        </p:txBody>
      </p:sp>
    </p:spTree>
    <p:extLst>
      <p:ext uri="{BB962C8B-B14F-4D97-AF65-F5344CB8AC3E}">
        <p14:creationId xmlns:p14="http://schemas.microsoft.com/office/powerpoint/2010/main" val="26230040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81000" y="2667000"/>
            <a:ext cx="8382000" cy="904863"/>
          </a:xfrm>
        </p:spPr>
        <p:txBody>
          <a:bodyPr/>
          <a:lstStyle/>
          <a:p>
            <a:r>
              <a:rPr lang="en-US" dirty="0" smtClean="0"/>
              <a:t>#1 Basic Types</a:t>
            </a:r>
            <a:endParaRPr lang="en-US" dirty="0"/>
          </a:p>
        </p:txBody>
      </p:sp>
    </p:spTree>
    <p:extLst>
      <p:ext uri="{BB962C8B-B14F-4D97-AF65-F5344CB8AC3E}">
        <p14:creationId xmlns:p14="http://schemas.microsoft.com/office/powerpoint/2010/main" val="241176730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404664"/>
            <a:ext cx="7638630" cy="6040115"/>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Insert_Satellite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(Value     :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Reference :    </a:t>
            </a:r>
            <a:r>
              <a:rPr lang="en-US" sz="1400" b="1" noProof="1" smtClean="0">
                <a:latin typeface="Consolas" panose="020B0609020204030204" pitchFamily="49" charset="0"/>
                <a:cs typeface="Consolas" panose="020B0609020204030204" pitchFamily="49" charset="0"/>
              </a:rPr>
              <a:t>out </a:t>
            </a:r>
            <a:r>
              <a:rPr lang="en-US" sz="1400" noProof="1" smtClean="0">
                <a:latin typeface="Consolas" panose="020B0609020204030204" pitchFamily="49" charset="0"/>
                <a:cs typeface="Consolas" panose="020B0609020204030204" pitchFamily="49" charset="0"/>
              </a:rPr>
              <a:t>Satellite_Reference)</a:t>
            </a:r>
          </a:p>
          <a:p>
            <a:pPr>
              <a:spcBef>
                <a:spcPts val="300"/>
              </a:spcBef>
            </a:pPr>
            <a:r>
              <a:rPr lang="en-US" sz="1400" b="1" noProof="1" smtClean="0">
                <a:latin typeface="Consolas" panose="020B0609020204030204" pitchFamily="49" charset="0"/>
                <a:cs typeface="Consolas" panose="020B0609020204030204" pitchFamily="49" charset="0"/>
              </a:rPr>
              <a:t>   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Pre  =&gt; </a:t>
            </a:r>
            <a:r>
              <a:rPr lang="en-US" sz="1400" b="1" noProof="1" smtClean="0">
                <a:latin typeface="Consolas" panose="020B0609020204030204" pitchFamily="49" charset="0"/>
                <a:cs typeface="Consolas" panose="020B0609020204030204" pitchFamily="49" charset="0"/>
              </a:rPr>
              <a:t>not </a:t>
            </a:r>
            <a:r>
              <a:rPr lang="en-US" sz="1400" noProof="1" smtClean="0">
                <a:latin typeface="Consolas" panose="020B0609020204030204" pitchFamily="49" charset="0"/>
                <a:cs typeface="Consolas" panose="020B0609020204030204" pitchFamily="49" charset="0"/>
              </a:rPr>
              <a:t>Full,</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Post =&gt; Valid (Reference);</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Update_Satellite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(Value     :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Reference :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Satellite_Reference)</a:t>
            </a:r>
          </a:p>
          <a:p>
            <a:pPr>
              <a:spcBef>
                <a:spcPts val="300"/>
              </a:spcBef>
            </a:pPr>
            <a:r>
              <a:rPr lang="en-US" sz="1400" b="1" noProof="1" smtClean="0">
                <a:latin typeface="Consolas" panose="020B0609020204030204" pitchFamily="49" charset="0"/>
                <a:cs typeface="Consolas" panose="020B0609020204030204" pitchFamily="49" charset="0"/>
              </a:rPr>
              <a:t>   with </a:t>
            </a:r>
          </a:p>
          <a:p>
            <a:pPr>
              <a:spcBef>
                <a:spcPts val="300"/>
              </a:spcBef>
            </a:pPr>
            <a:r>
              <a:rPr lang="en-US" sz="1400" b="1" noProof="1">
                <a:latin typeface="Consolas" panose="020B0609020204030204" pitchFamily="49" charset="0"/>
                <a:cs typeface="Consolas" panose="020B0609020204030204" pitchFamily="49" charset="0"/>
              </a:rPr>
              <a:t> </a:t>
            </a: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Pre =&gt; Valid (Reference);</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Get_Satellite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(Reference :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Satellite_Reference;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Value     :    </a:t>
            </a:r>
            <a:r>
              <a:rPr lang="en-US" sz="1400" b="1" noProof="1" smtClean="0">
                <a:latin typeface="Consolas" panose="020B0609020204030204" pitchFamily="49" charset="0"/>
                <a:cs typeface="Consolas" panose="020B0609020204030204" pitchFamily="49" charset="0"/>
              </a:rPr>
              <a:t>out </a:t>
            </a:r>
            <a:r>
              <a:rPr lang="en-US" sz="1400" noProof="1" smtClean="0">
                <a:latin typeface="Consolas" panose="020B0609020204030204" pitchFamily="49" charset="0"/>
                <a:cs typeface="Consolas" panose="020B0609020204030204" pitchFamily="49" charset="0"/>
              </a:rPr>
              <a:t>Satellite)</a:t>
            </a:r>
          </a:p>
          <a:p>
            <a:pPr>
              <a:spcBef>
                <a:spcPts val="300"/>
              </a:spcBef>
            </a:pPr>
            <a:r>
              <a:rPr lang="en-US" sz="1400" b="1" noProof="1" smtClean="0">
                <a:latin typeface="Consolas" panose="020B0609020204030204" pitchFamily="49" charset="0"/>
                <a:cs typeface="Consolas" panose="020B0609020204030204" pitchFamily="49" charset="0"/>
              </a:rPr>
              <a:t>   with</a:t>
            </a:r>
          </a:p>
          <a:p>
            <a:pPr>
              <a:spcBef>
                <a:spcPts val="300"/>
              </a:spcBef>
            </a:pPr>
            <a:r>
              <a:rPr lang="en-US" sz="1400" b="1" noProof="1">
                <a:latin typeface="Consolas" panose="020B0609020204030204" pitchFamily="49" charset="0"/>
                <a:cs typeface="Consolas" panose="020B0609020204030204" pitchFamily="49" charset="0"/>
              </a:rPr>
              <a:t> </a:t>
            </a: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Pre =&gt; Valid (Reference);</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Dereferenced (Reference : Satellite_Reference) </a:t>
            </a:r>
            <a:r>
              <a:rPr lang="en-US" sz="1400" b="1" noProof="1" smtClean="0">
                <a:latin typeface="Consolas" panose="020B0609020204030204" pitchFamily="49" charset="0"/>
                <a:cs typeface="Consolas" panose="020B0609020204030204" pitchFamily="49" charset="0"/>
              </a:rPr>
              <a:t>return </a:t>
            </a:r>
            <a:r>
              <a:rPr lang="en-US" sz="1400" noProof="1" smtClean="0">
                <a:latin typeface="Consolas" panose="020B0609020204030204" pitchFamily="49" charset="0"/>
                <a:cs typeface="Consolas" panose="020B0609020204030204" pitchFamily="49" charset="0"/>
              </a:rPr>
              <a:t>Satellite</a:t>
            </a:r>
          </a:p>
          <a:p>
            <a:pPr>
              <a:spcBef>
                <a:spcPts val="300"/>
              </a:spcBef>
            </a:pPr>
            <a:r>
              <a:rPr lang="en-US" sz="1400" b="1" noProof="1" smtClean="0">
                <a:latin typeface="Consolas" panose="020B0609020204030204" pitchFamily="49" charset="0"/>
                <a:cs typeface="Consolas" panose="020B0609020204030204" pitchFamily="49" charset="0"/>
              </a:rPr>
              <a:t>   with</a:t>
            </a:r>
          </a:p>
          <a:p>
            <a:pPr>
              <a:spcBef>
                <a:spcPts val="300"/>
              </a:spcBef>
            </a:pPr>
            <a:r>
              <a:rPr lang="en-US" sz="1400" b="1" noProof="1">
                <a:latin typeface="Consolas" panose="020B0609020204030204" pitchFamily="49" charset="0"/>
                <a:cs typeface="Consolas" panose="020B0609020204030204" pitchFamily="49" charset="0"/>
              </a:rPr>
              <a:t> </a:t>
            </a: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Pre =&gt; Valid (Reference);</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Full </a:t>
            </a:r>
            <a:r>
              <a:rPr lang="en-US" sz="1400" b="1" noProof="1" smtClean="0">
                <a:latin typeface="Consolas" panose="020B0609020204030204" pitchFamily="49" charset="0"/>
                <a:cs typeface="Consolas" panose="020B0609020204030204" pitchFamily="49" charset="0"/>
              </a:rPr>
              <a:t>return </a:t>
            </a:r>
            <a:r>
              <a:rPr lang="en-US" sz="1400" noProof="1" smtClean="0">
                <a:latin typeface="Consolas" panose="020B0609020204030204" pitchFamily="49" charset="0"/>
                <a:cs typeface="Consolas" panose="020B0609020204030204" pitchFamily="49" charset="0"/>
              </a:rPr>
              <a:t>Boolean;</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Valid (Reference : Satellite_Reference) </a:t>
            </a:r>
            <a:r>
              <a:rPr lang="en-US" sz="1400" b="1" noProof="1" smtClean="0">
                <a:latin typeface="Consolas" panose="020B0609020204030204" pitchFamily="49" charset="0"/>
                <a:cs typeface="Consolas" panose="020B0609020204030204" pitchFamily="49" charset="0"/>
              </a:rPr>
              <a:t>return </a:t>
            </a:r>
            <a:r>
              <a:rPr lang="en-US" sz="1400" noProof="1" smtClean="0">
                <a:latin typeface="Consolas" panose="020B0609020204030204" pitchFamily="49" charset="0"/>
                <a:cs typeface="Consolas" panose="020B0609020204030204" pitchFamily="49" charset="0"/>
              </a:rPr>
              <a:t>Boolean;</a:t>
            </a:r>
            <a:endParaRPr lang="en-US" sz="1400" i="0" kern="1200" noProof="1" smtClean="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148896977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188640"/>
            <a:ext cx="7936788" cy="6376104"/>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Insert_Satellite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(Value     :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Reference :    </a:t>
            </a:r>
            <a:r>
              <a:rPr lang="en-US" sz="1400" b="1" noProof="1" smtClean="0">
                <a:latin typeface="Consolas" panose="020B0609020204030204" pitchFamily="49" charset="0"/>
                <a:cs typeface="Consolas" panose="020B0609020204030204" pitchFamily="49" charset="0"/>
              </a:rPr>
              <a:t>out </a:t>
            </a:r>
            <a:r>
              <a:rPr lang="en-US" sz="1400" noProof="1" smtClean="0">
                <a:latin typeface="Consolas" panose="020B0609020204030204" pitchFamily="49" charset="0"/>
                <a:cs typeface="Consolas" panose="020B0609020204030204" pitchFamily="49" charset="0"/>
              </a:rPr>
              <a:t>Satellite_Reference)</a:t>
            </a:r>
          </a:p>
          <a:p>
            <a:r>
              <a:rPr lang="en-US" sz="1400" b="1" noProof="1" smtClean="0">
                <a:latin typeface="Consolas" panose="020B0609020204030204" pitchFamily="49" charset="0"/>
                <a:cs typeface="Consolas" panose="020B0609020204030204" pitchFamily="49" charset="0"/>
              </a:rPr>
              <a:t>   is</a:t>
            </a:r>
          </a:p>
          <a:p>
            <a:r>
              <a:rPr lang="en-US" sz="1400" b="1" noProof="1" smtClean="0">
                <a:latin typeface="Consolas" panose="020B0609020204030204" pitchFamily="49" charset="0"/>
                <a:cs typeface="Consolas" panose="020B0609020204030204" pitchFamily="49" charset="0"/>
              </a:rPr>
              <a:t>   begin</a:t>
            </a:r>
          </a:p>
          <a:p>
            <a:pPr>
              <a:spcBef>
                <a:spcPts val="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Satellite_Count := Satellite_Count + 1;</a:t>
            </a:r>
          </a:p>
          <a:p>
            <a:pPr>
              <a:spcBef>
                <a:spcPts val="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All_Satellites (Satellite_Count) := Value;</a:t>
            </a:r>
          </a:p>
          <a:p>
            <a:pPr>
              <a:spcBef>
                <a:spcPts val="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Reference := Satellite_Count;</a:t>
            </a:r>
          </a:p>
          <a:p>
            <a:pPr>
              <a:spcBef>
                <a:spcPts val="200"/>
              </a:spcBef>
            </a:pPr>
            <a:r>
              <a:rPr lang="en-US" sz="1400" b="1" noProof="1" smtClean="0">
                <a:latin typeface="Consolas" panose="020B0609020204030204" pitchFamily="49" charset="0"/>
                <a:cs typeface="Consolas" panose="020B0609020204030204" pitchFamily="49" charset="0"/>
              </a:rPr>
              <a:t>   end </a:t>
            </a:r>
            <a:r>
              <a:rPr lang="en-US" sz="1400" noProof="1" smtClean="0">
                <a:latin typeface="Consolas" panose="020B0609020204030204" pitchFamily="49" charset="0"/>
                <a:cs typeface="Consolas" panose="020B0609020204030204" pitchFamily="49" charset="0"/>
              </a:rPr>
              <a:t>Insert_Satellite;</a:t>
            </a:r>
          </a:p>
          <a:p>
            <a:pPr>
              <a:spcBef>
                <a:spcPts val="18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Update_Satellite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(Value     :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Reference :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Satellite_Reference)</a:t>
            </a:r>
          </a:p>
          <a:p>
            <a:r>
              <a:rPr lang="en-US" sz="1400" b="1" noProof="1" smtClean="0">
                <a:latin typeface="Consolas" panose="020B0609020204030204" pitchFamily="49" charset="0"/>
                <a:cs typeface="Consolas" panose="020B0609020204030204" pitchFamily="49" charset="0"/>
              </a:rPr>
              <a:t>   is</a:t>
            </a:r>
          </a:p>
          <a:p>
            <a:r>
              <a:rPr lang="en-US" sz="1400" b="1" noProof="1" smtClean="0">
                <a:latin typeface="Consolas" panose="020B0609020204030204" pitchFamily="49" charset="0"/>
                <a:cs typeface="Consolas" panose="020B0609020204030204" pitchFamily="49" charset="0"/>
              </a:rPr>
              <a:t>   begin</a:t>
            </a:r>
          </a:p>
          <a:p>
            <a:pPr>
              <a:spcBef>
                <a:spcPts val="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All_Satellites (Reference) := Value;</a:t>
            </a:r>
          </a:p>
          <a:p>
            <a:pPr>
              <a:spcBef>
                <a:spcPts val="200"/>
              </a:spcBef>
            </a:pPr>
            <a:r>
              <a:rPr lang="en-US" sz="1400" b="1" noProof="1" smtClean="0">
                <a:latin typeface="Consolas" panose="020B0609020204030204" pitchFamily="49" charset="0"/>
                <a:cs typeface="Consolas" panose="020B0609020204030204" pitchFamily="49" charset="0"/>
              </a:rPr>
              <a:t>   end </a:t>
            </a:r>
            <a:r>
              <a:rPr lang="en-US" sz="1400" noProof="1" smtClean="0">
                <a:latin typeface="Consolas" panose="020B0609020204030204" pitchFamily="49" charset="0"/>
                <a:cs typeface="Consolas" panose="020B0609020204030204" pitchFamily="49" charset="0"/>
              </a:rPr>
              <a:t>Update_Satellite;</a:t>
            </a:r>
          </a:p>
          <a:p>
            <a:pPr>
              <a:spcBef>
                <a:spcPts val="18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Get_Satellite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(Reference :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Satellite_Reference;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Value     :    </a:t>
            </a:r>
            <a:r>
              <a:rPr lang="en-US" sz="1400" b="1" noProof="1" smtClean="0">
                <a:latin typeface="Consolas" panose="020B0609020204030204" pitchFamily="49" charset="0"/>
                <a:cs typeface="Consolas" panose="020B0609020204030204" pitchFamily="49" charset="0"/>
              </a:rPr>
              <a:t>out </a:t>
            </a:r>
            <a:r>
              <a:rPr lang="en-US" sz="1400" noProof="1" smtClean="0">
                <a:latin typeface="Consolas" panose="020B0609020204030204" pitchFamily="49" charset="0"/>
                <a:cs typeface="Consolas" panose="020B0609020204030204" pitchFamily="49" charset="0"/>
              </a:rPr>
              <a:t>Satellite)</a:t>
            </a:r>
          </a:p>
          <a:p>
            <a:r>
              <a:rPr lang="en-US" sz="1400" b="1" noProof="1" smtClean="0">
                <a:latin typeface="Consolas" panose="020B0609020204030204" pitchFamily="49" charset="0"/>
                <a:cs typeface="Consolas" panose="020B0609020204030204" pitchFamily="49" charset="0"/>
              </a:rPr>
              <a:t>   is</a:t>
            </a:r>
          </a:p>
          <a:p>
            <a:r>
              <a:rPr lang="en-US" sz="1400" b="1" noProof="1" smtClean="0">
                <a:latin typeface="Consolas" panose="020B0609020204030204" pitchFamily="49" charset="0"/>
                <a:cs typeface="Consolas" panose="020B0609020204030204" pitchFamily="49" charset="0"/>
              </a:rPr>
              <a:t>   begin</a:t>
            </a:r>
          </a:p>
          <a:p>
            <a:pPr>
              <a:spcBef>
                <a:spcPts val="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Value := All_Satellites (Reference);</a:t>
            </a:r>
          </a:p>
          <a:p>
            <a:pPr>
              <a:spcBef>
                <a:spcPts val="200"/>
              </a:spcBef>
            </a:pPr>
            <a:r>
              <a:rPr lang="en-US" sz="1400" b="1" noProof="1" smtClean="0">
                <a:latin typeface="Consolas" panose="020B0609020204030204" pitchFamily="49" charset="0"/>
                <a:cs typeface="Consolas" panose="020B0609020204030204" pitchFamily="49" charset="0"/>
              </a:rPr>
              <a:t>   end </a:t>
            </a:r>
            <a:r>
              <a:rPr lang="en-US" sz="1400" noProof="1" smtClean="0">
                <a:latin typeface="Consolas" panose="020B0609020204030204" pitchFamily="49" charset="0"/>
                <a:cs typeface="Consolas" panose="020B0609020204030204" pitchFamily="49" charset="0"/>
              </a:rPr>
              <a:t>Get_Satellite;</a:t>
            </a:r>
          </a:p>
          <a:p>
            <a:pPr>
              <a:spcBef>
                <a:spcPts val="1800"/>
              </a:spcBef>
            </a:pPr>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Dereferenced (Reference : Satellite_Reference) </a:t>
            </a:r>
            <a:r>
              <a:rPr lang="en-US" sz="1400" b="1" noProof="1" smtClean="0">
                <a:latin typeface="Consolas" panose="020B0609020204030204" pitchFamily="49" charset="0"/>
                <a:cs typeface="Consolas" panose="020B0609020204030204" pitchFamily="49" charset="0"/>
              </a:rPr>
              <a:t>return </a:t>
            </a:r>
            <a:r>
              <a:rPr lang="en-US" sz="1400" noProof="1" smtClean="0">
                <a:latin typeface="Consolas" panose="020B0609020204030204" pitchFamily="49" charset="0"/>
                <a:cs typeface="Consolas" panose="020B0609020204030204" pitchFamily="49" charset="0"/>
              </a:rPr>
              <a:t>Satellite </a:t>
            </a:r>
            <a:r>
              <a:rPr lang="en-US" sz="1400" b="1" noProof="1" smtClean="0">
                <a:latin typeface="Consolas" panose="020B0609020204030204" pitchFamily="49" charset="0"/>
                <a:cs typeface="Consolas" panose="020B0609020204030204" pitchFamily="49" charset="0"/>
              </a:rPr>
              <a:t>is</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(All_Satellites (Reference));</a:t>
            </a:r>
          </a:p>
        </p:txBody>
      </p:sp>
    </p:spTree>
    <p:extLst>
      <p:ext uri="{BB962C8B-B14F-4D97-AF65-F5344CB8AC3E}">
        <p14:creationId xmlns:p14="http://schemas.microsoft.com/office/powerpoint/2010/main" val="63382693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636" y="297"/>
            <a:ext cx="6545382" cy="6555641"/>
          </a:xfrm>
          <a:prstGeom prst="rect">
            <a:avLst/>
          </a:prstGeom>
          <a:noFill/>
        </p:spPr>
        <p:txBody>
          <a:bodyPr wrap="none" rtlCol="0">
            <a:spAutoFit/>
          </a:bodyPr>
          <a:lstStyle/>
          <a:p>
            <a:r>
              <a:rPr lang="en-US" sz="1400" noProof="1" smtClean="0">
                <a:latin typeface="Consolas" panose="020B0609020204030204" pitchFamily="49" charset="0"/>
                <a:cs typeface="Consolas" panose="020B0609020204030204" pitchFamily="49" charset="0"/>
              </a:rPr>
              <a:t>…</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USA    : Satellite_Reference;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Russia : Satellite_Reference;</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begin</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Insert_Satellite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(Reference =&gt; USA,</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Value  =&gt; New_Satellite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(Altitude     =&gt; 22_256_384.2 / Feet_Per_Mile,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Elapsed_Time =&gt; 36_320.2 / Minutes_Per_Hour,</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Revolutions  =&gt; 10.0));</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Insert_Satellite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(Reference =&gt; Russia,</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Value  =&gt; New_Satellite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(Altitude     =&gt; 12_147.7 * Miles_Per_KM,</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Elapsed_Time =&gt; 680.2,</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Revolutions  =&gt; 11.0));</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Speed := Spacecraft.Velocity (Dereferenced (USA));</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Put_Line ("Velocity for USA's satellite is " &amp;</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Real'Image (Speed) &amp;</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m.p.h.");</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Speed := Spacecraft.Velocity (Dereferenced (Russia));</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Put_Line ("Velocity for Russia's satellite is " &amp;</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Real'Image (Speed) &amp;</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m.p.h.");</a:t>
            </a:r>
          </a:p>
          <a:p>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Display_Velocities;</a:t>
            </a:r>
            <a:endParaRPr lang="en-US" sz="1400" noProof="1">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232511898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81000" y="2667000"/>
            <a:ext cx="8382000" cy="1717393"/>
          </a:xfrm>
        </p:spPr>
        <p:txBody>
          <a:bodyPr/>
          <a:lstStyle/>
          <a:p>
            <a:r>
              <a:rPr lang="en-US" dirty="0" smtClean="0"/>
              <a:t>#10 Contracts: </a:t>
            </a:r>
          </a:p>
          <a:p>
            <a:r>
              <a:rPr lang="en-US" dirty="0" smtClean="0"/>
              <a:t>Flow Analysis</a:t>
            </a:r>
            <a:endParaRPr lang="en-US" sz="2400" dirty="0"/>
          </a:p>
        </p:txBody>
      </p:sp>
    </p:spTree>
    <p:extLst>
      <p:ext uri="{BB962C8B-B14F-4D97-AF65-F5344CB8AC3E}">
        <p14:creationId xmlns:p14="http://schemas.microsoft.com/office/powerpoint/2010/main" val="277218957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Flow Analysis Steps (1 of 2)</a:t>
            </a:r>
            <a:endParaRPr lang="en-US" dirty="0"/>
          </a:p>
        </p:txBody>
      </p:sp>
      <p:sp>
        <p:nvSpPr>
          <p:cNvPr id="4" name="Content Placeholder 3"/>
          <p:cNvSpPr>
            <a:spLocks noGrp="1"/>
          </p:cNvSpPr>
          <p:nvPr>
            <p:ph sz="half" idx="10"/>
          </p:nvPr>
        </p:nvSpPr>
        <p:spPr/>
        <p:txBody>
          <a:bodyPr>
            <a:normAutofit lnSpcReduction="10000"/>
          </a:bodyPr>
          <a:lstStyle/>
          <a:p>
            <a:pPr marL="457200" indent="-457200">
              <a:buFont typeface="+mj-lt"/>
              <a:buAutoNum type="arabicPeriod"/>
            </a:pPr>
            <a:r>
              <a:rPr lang="en-US" dirty="0" smtClean="0"/>
              <a:t>Run </a:t>
            </a:r>
            <a:r>
              <a:rPr lang="en-US" dirty="0" err="1"/>
              <a:t>SPARK:Examine</a:t>
            </a:r>
            <a:r>
              <a:rPr lang="en-US" dirty="0"/>
              <a:t> All   </a:t>
            </a:r>
            <a:endParaRPr lang="en-US" dirty="0" smtClean="0"/>
          </a:p>
          <a:p>
            <a:pPr lvl="1"/>
            <a:r>
              <a:rPr lang="en-US" dirty="0" smtClean="0"/>
              <a:t>Should </a:t>
            </a:r>
            <a:r>
              <a:rPr lang="en-US" dirty="0"/>
              <a:t>not report any </a:t>
            </a:r>
            <a:r>
              <a:rPr lang="en-US" dirty="0" smtClean="0"/>
              <a:t>problems </a:t>
            </a:r>
            <a:r>
              <a:rPr lang="en-US" dirty="0"/>
              <a:t>because we are not in SPARK </a:t>
            </a:r>
            <a:r>
              <a:rPr lang="en-US" dirty="0" smtClean="0"/>
              <a:t>MODE!</a:t>
            </a:r>
          </a:p>
          <a:p>
            <a:pPr marL="457200" indent="-457200">
              <a:buFont typeface="+mj-lt"/>
              <a:buAutoNum type="arabicPeriod"/>
            </a:pPr>
            <a:r>
              <a:rPr lang="en-US" dirty="0" smtClean="0"/>
              <a:t>Apply SPARK_Mode to the Spacecraft and </a:t>
            </a:r>
            <a:r>
              <a:rPr lang="en-US" dirty="0" err="1" smtClean="0"/>
              <a:t>Spacecraft.Ctors</a:t>
            </a:r>
            <a:r>
              <a:rPr lang="en-US" dirty="0" smtClean="0"/>
              <a:t> package specs and bodies, </a:t>
            </a:r>
            <a:r>
              <a:rPr lang="en-US" dirty="0"/>
              <a:t>and the main </a:t>
            </a:r>
            <a:r>
              <a:rPr lang="en-US" dirty="0" smtClean="0"/>
              <a:t>procedure</a:t>
            </a:r>
          </a:p>
          <a:p>
            <a:pPr marL="457200" indent="-457200">
              <a:buFont typeface="+mj-lt"/>
              <a:buAutoNum type="arabicPeriod"/>
            </a:pPr>
            <a:r>
              <a:rPr lang="en-US" dirty="0" smtClean="0"/>
              <a:t>Add a function </a:t>
            </a:r>
            <a:r>
              <a:rPr lang="en-US" dirty="0"/>
              <a:t>to the </a:t>
            </a:r>
            <a:r>
              <a:rPr lang="en-US" dirty="0" err="1" smtClean="0"/>
              <a:t>Spacecraft.Ctors</a:t>
            </a:r>
            <a:r>
              <a:rPr lang="en-US" dirty="0" smtClean="0"/>
              <a:t> package that creates a “null” satellite, i.e., one without input parameters (hardcode record values)</a:t>
            </a:r>
          </a:p>
          <a:p>
            <a:pPr marL="457200" indent="-457200">
              <a:buFont typeface="+mj-lt"/>
              <a:buAutoNum type="arabicPeriod"/>
            </a:pPr>
            <a:r>
              <a:rPr lang="en-US" dirty="0" smtClean="0"/>
              <a:t>Add flow contracts to </a:t>
            </a:r>
            <a:r>
              <a:rPr lang="en-US" dirty="0"/>
              <a:t>the </a:t>
            </a:r>
            <a:r>
              <a:rPr lang="en-US" dirty="0" smtClean="0"/>
              <a:t>functions in the Spacecraft </a:t>
            </a:r>
            <a:r>
              <a:rPr lang="en-US" dirty="0"/>
              <a:t>and </a:t>
            </a:r>
            <a:r>
              <a:rPr lang="en-US" dirty="0" err="1"/>
              <a:t>Spacecraft.Ctors</a:t>
            </a:r>
            <a:r>
              <a:rPr lang="en-US" dirty="0"/>
              <a:t> </a:t>
            </a:r>
            <a:r>
              <a:rPr lang="en-US" dirty="0" smtClean="0"/>
              <a:t>packages</a:t>
            </a:r>
          </a:p>
          <a:p>
            <a:pPr marL="457200" indent="-457200">
              <a:buFont typeface="+mj-lt"/>
              <a:buAutoNum type="arabicPeriod"/>
            </a:pPr>
            <a:r>
              <a:rPr lang="en-US" dirty="0" smtClean="0"/>
              <a:t>Run </a:t>
            </a:r>
            <a:r>
              <a:rPr lang="en-US" dirty="0" err="1"/>
              <a:t>SPARK:Examine</a:t>
            </a:r>
            <a:r>
              <a:rPr lang="en-US" dirty="0"/>
              <a:t> All </a:t>
            </a:r>
            <a:r>
              <a:rPr lang="en-US" dirty="0" smtClean="0"/>
              <a:t>again</a:t>
            </a:r>
          </a:p>
          <a:p>
            <a:pPr marL="857250" lvl="1" indent="-457200"/>
            <a:r>
              <a:rPr lang="en-US" dirty="0"/>
              <a:t>Should </a:t>
            </a:r>
            <a:r>
              <a:rPr lang="en-US" dirty="0" smtClean="0"/>
              <a:t>report problems</a:t>
            </a:r>
          </a:p>
        </p:txBody>
      </p:sp>
    </p:spTree>
    <p:extLst>
      <p:ext uri="{BB962C8B-B14F-4D97-AF65-F5344CB8AC3E}">
        <p14:creationId xmlns:p14="http://schemas.microsoft.com/office/powerpoint/2010/main" val="309344347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Flow Analysis Steps (2 </a:t>
            </a:r>
            <a:r>
              <a:rPr lang="en-US" dirty="0"/>
              <a:t>of </a:t>
            </a:r>
            <a:r>
              <a:rPr lang="en-US" dirty="0" smtClean="0"/>
              <a:t>2)</a:t>
            </a:r>
            <a:endParaRPr lang="en-US" dirty="0"/>
          </a:p>
        </p:txBody>
      </p:sp>
      <p:sp>
        <p:nvSpPr>
          <p:cNvPr id="3" name="Content Placeholder 2"/>
          <p:cNvSpPr>
            <a:spLocks noGrp="1"/>
          </p:cNvSpPr>
          <p:nvPr>
            <p:ph sz="half" idx="10"/>
          </p:nvPr>
        </p:nvSpPr>
        <p:spPr/>
        <p:txBody>
          <a:bodyPr/>
          <a:lstStyle/>
          <a:p>
            <a:pPr marL="457200" indent="-457200">
              <a:buFont typeface="+mj-lt"/>
              <a:buAutoNum type="arabicPeriod" startAt="6"/>
            </a:pPr>
            <a:r>
              <a:rPr lang="en-US" dirty="0" smtClean="0"/>
              <a:t>Add this pragma to the top of the main</a:t>
            </a:r>
          </a:p>
          <a:p>
            <a:pPr marL="457200" indent="-457200">
              <a:buFont typeface="+mj-lt"/>
              <a:buAutoNum type="arabicPeriod" startAt="6"/>
            </a:pPr>
            <a:endParaRPr lang="en-US" dirty="0"/>
          </a:p>
          <a:p>
            <a:pPr marL="457200" indent="-457200">
              <a:buFont typeface="+mj-lt"/>
              <a:buAutoNum type="arabicPeriod" startAt="6"/>
            </a:pPr>
            <a:r>
              <a:rPr lang="en-US" dirty="0" smtClean="0"/>
              <a:t>Run </a:t>
            </a:r>
            <a:r>
              <a:rPr lang="en-US" dirty="0" err="1"/>
              <a:t>SPARK:Examine</a:t>
            </a:r>
            <a:r>
              <a:rPr lang="en-US" dirty="0"/>
              <a:t> All </a:t>
            </a:r>
            <a:r>
              <a:rPr lang="en-US" dirty="0" smtClean="0"/>
              <a:t>again</a:t>
            </a:r>
          </a:p>
          <a:p>
            <a:pPr marL="457200" indent="-457200">
              <a:buFont typeface="+mj-lt"/>
              <a:buAutoNum type="arabicPeriod" startAt="6"/>
            </a:pPr>
            <a:endParaRPr lang="en-US" dirty="0"/>
          </a:p>
          <a:p>
            <a:pPr marL="457200" indent="-457200">
              <a:buFont typeface="+mj-lt"/>
              <a:buAutoNum type="arabicPeriod" startAt="6"/>
            </a:pPr>
            <a:endParaRPr lang="en-US" dirty="0" smtClean="0"/>
          </a:p>
          <a:p>
            <a:pPr marL="457200" indent="-457200">
              <a:buFont typeface="+mj-lt"/>
              <a:buAutoNum type="arabicPeriod" startAt="6"/>
            </a:pPr>
            <a:endParaRPr lang="en-US" dirty="0"/>
          </a:p>
          <a:p>
            <a:pPr marL="457200" indent="-457200">
              <a:buFont typeface="+mj-lt"/>
              <a:buAutoNum type="arabicPeriod" startAt="6"/>
            </a:pPr>
            <a:endParaRPr lang="en-US" dirty="0" smtClean="0"/>
          </a:p>
          <a:p>
            <a:pPr marL="457200" indent="-457200">
              <a:buFont typeface="+mj-lt"/>
              <a:buAutoNum type="arabicPeriod" startAt="6"/>
            </a:pPr>
            <a:r>
              <a:rPr lang="en-US" dirty="0" smtClean="0"/>
              <a:t>Stop, this lab exercise is complete</a:t>
            </a:r>
          </a:p>
          <a:p>
            <a:pPr marL="857250" lvl="1" indent="-457200"/>
            <a:r>
              <a:rPr lang="en-US" dirty="0"/>
              <a:t>F</a:t>
            </a:r>
            <a:r>
              <a:rPr lang="en-US" dirty="0" smtClean="0"/>
              <a:t>urther information is required before continuing</a:t>
            </a:r>
          </a:p>
        </p:txBody>
      </p:sp>
      <p:sp>
        <p:nvSpPr>
          <p:cNvPr id="4" name="TextBox 3"/>
          <p:cNvSpPr txBox="1"/>
          <p:nvPr/>
        </p:nvSpPr>
        <p:spPr>
          <a:xfrm>
            <a:off x="971600" y="1772816"/>
            <a:ext cx="7241085" cy="307777"/>
          </a:xfrm>
          <a:prstGeom prst="rect">
            <a:avLst/>
          </a:prstGeom>
          <a:noFill/>
        </p:spPr>
        <p:txBody>
          <a:bodyPr wrap="none" rtlCol="0">
            <a:spAutoFit/>
          </a:bodyPr>
          <a:lstStyle/>
          <a:p>
            <a:r>
              <a:rPr lang="en-US" sz="1400" b="1" dirty="0" smtClean="0">
                <a:latin typeface="Consolas" panose="020B0609020204030204" pitchFamily="49" charset="0"/>
                <a:cs typeface="Consolas" panose="020B0609020204030204" pitchFamily="49" charset="0"/>
              </a:rPr>
              <a:t>pragma </a:t>
            </a:r>
            <a:r>
              <a:rPr lang="en-US" sz="1400" dirty="0" smtClean="0">
                <a:latin typeface="Consolas" panose="020B0609020204030204" pitchFamily="49" charset="0"/>
                <a:cs typeface="Consolas" panose="020B0609020204030204" pitchFamily="49" charset="0"/>
              </a:rPr>
              <a:t>Warnings (Off, "no Global contract available for ""</a:t>
            </a:r>
            <a:r>
              <a:rPr lang="en-US" sz="1400" dirty="0" err="1" smtClean="0">
                <a:latin typeface="Consolas" panose="020B0609020204030204" pitchFamily="49" charset="0"/>
                <a:cs typeface="Consolas" panose="020B0609020204030204" pitchFamily="49" charset="0"/>
              </a:rPr>
              <a:t>Put_Line</a:t>
            </a:r>
            <a:r>
              <a:rPr lang="en-US" sz="1400" dirty="0" smtClean="0">
                <a:latin typeface="Consolas" panose="020B0609020204030204" pitchFamily="49" charset="0"/>
                <a:cs typeface="Consolas" panose="020B0609020204030204" pitchFamily="49" charset="0"/>
              </a:rPr>
              <a:t>""");</a:t>
            </a:r>
          </a:p>
        </p:txBody>
      </p:sp>
      <p:sp>
        <p:nvSpPr>
          <p:cNvPr id="5" name="TextBox 4"/>
          <p:cNvSpPr txBox="1"/>
          <p:nvPr/>
        </p:nvSpPr>
        <p:spPr>
          <a:xfrm>
            <a:off x="881045" y="3072199"/>
            <a:ext cx="7668852" cy="2157001"/>
          </a:xfrm>
          <a:prstGeom prst="rect">
            <a:avLst/>
          </a:prstGeom>
          <a:noFill/>
        </p:spPr>
        <p:txBody>
          <a:bodyPr wrap="square" rtlCol="0">
            <a:spAutoFit/>
          </a:bodyPr>
          <a:lstStyle>
            <a:defPPr>
              <a:defRPr lang="en-US"/>
            </a:defPPr>
            <a:lvl1pPr>
              <a:lnSpc>
                <a:spcPts val="2100"/>
              </a:lnSpc>
              <a:defRPr sz="1600"/>
            </a:lvl1pPr>
          </a:lstStyle>
          <a:p>
            <a:pPr>
              <a:lnSpc>
                <a:spcPts val="2300"/>
              </a:lnSpc>
            </a:pPr>
            <a:r>
              <a:rPr lang="en-US" sz="1400" dirty="0" err="1" smtClean="0"/>
              <a:t>gnatprove</a:t>
            </a:r>
            <a:r>
              <a:rPr lang="en-US" sz="1400" dirty="0" smtClean="0"/>
              <a:t> </a:t>
            </a:r>
            <a:r>
              <a:rPr lang="en-US" sz="1400" dirty="0"/>
              <a:t>-</a:t>
            </a:r>
            <a:r>
              <a:rPr lang="en-US" sz="1400" dirty="0" smtClean="0"/>
              <a:t>P </a:t>
            </a:r>
            <a:r>
              <a:rPr lang="en-US" sz="1400" dirty="0" err="1" smtClean="0"/>
              <a:t>dev.gpr</a:t>
            </a:r>
            <a:r>
              <a:rPr lang="en-US" sz="1400" dirty="0" smtClean="0"/>
              <a:t> </a:t>
            </a:r>
            <a:r>
              <a:rPr lang="en-US" sz="1400" dirty="0"/>
              <a:t>--mode=flow --ide-progress-bar</a:t>
            </a:r>
          </a:p>
          <a:p>
            <a:pPr>
              <a:lnSpc>
                <a:spcPts val="2300"/>
              </a:lnSpc>
            </a:pPr>
            <a:r>
              <a:rPr lang="en-US" sz="1400" dirty="0"/>
              <a:t>Phase 1 of 2: generation of Global contracts ...</a:t>
            </a:r>
          </a:p>
          <a:p>
            <a:pPr>
              <a:lnSpc>
                <a:spcPts val="2300"/>
              </a:lnSpc>
            </a:pPr>
            <a:r>
              <a:rPr lang="en-US" sz="1400" dirty="0"/>
              <a:t>Phase 2 of 2: analysis of data and information flow ...</a:t>
            </a:r>
          </a:p>
          <a:p>
            <a:pPr>
              <a:lnSpc>
                <a:spcPts val="2300"/>
              </a:lnSpc>
            </a:pPr>
            <a:r>
              <a:rPr lang="en-US" sz="1400" dirty="0"/>
              <a:t>display_velocities.adb:8:11: medium: "</a:t>
            </a:r>
            <a:r>
              <a:rPr lang="en-US" sz="1400" dirty="0" err="1"/>
              <a:t>All_Satellites</a:t>
            </a:r>
            <a:r>
              <a:rPr lang="en-US" sz="1400" dirty="0"/>
              <a:t>" might not be initialized after elaboration of main program "</a:t>
            </a:r>
            <a:r>
              <a:rPr lang="en-US" sz="1400" dirty="0" err="1"/>
              <a:t>Display_Velocities</a:t>
            </a:r>
            <a:r>
              <a:rPr lang="en-US" sz="1400" dirty="0"/>
              <a:t>"</a:t>
            </a:r>
          </a:p>
          <a:p>
            <a:pPr>
              <a:lnSpc>
                <a:spcPts val="2300"/>
              </a:lnSpc>
            </a:pPr>
            <a:r>
              <a:rPr lang="en-US" sz="1400" dirty="0"/>
              <a:t>display_velocities.adb:8:11: medium: "</a:t>
            </a:r>
            <a:r>
              <a:rPr lang="en-US" sz="1400" dirty="0" err="1"/>
              <a:t>Satellite_Count</a:t>
            </a:r>
            <a:r>
              <a:rPr lang="en-US" sz="1400" dirty="0"/>
              <a:t>" might not be initialized after elaboration of main program "</a:t>
            </a:r>
            <a:r>
              <a:rPr lang="en-US" sz="1400" dirty="0" err="1"/>
              <a:t>Display_Velocities</a:t>
            </a:r>
            <a:r>
              <a:rPr lang="en-US" sz="1400" dirty="0"/>
              <a:t>"</a:t>
            </a:r>
            <a:endParaRPr lang="en-US" sz="1400" dirty="0" smtClean="0"/>
          </a:p>
        </p:txBody>
      </p:sp>
    </p:spTree>
    <p:extLst>
      <p:ext uri="{BB962C8B-B14F-4D97-AF65-F5344CB8AC3E}">
        <p14:creationId xmlns:p14="http://schemas.microsoft.com/office/powerpoint/2010/main" val="61111906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81000" y="2667000"/>
            <a:ext cx="8382000" cy="1717393"/>
          </a:xfrm>
        </p:spPr>
        <p:txBody>
          <a:bodyPr/>
          <a:lstStyle/>
          <a:p>
            <a:r>
              <a:rPr lang="en-US" dirty="0" smtClean="0"/>
              <a:t>#10 Contracts: </a:t>
            </a:r>
          </a:p>
          <a:p>
            <a:r>
              <a:rPr lang="en-US" dirty="0" smtClean="0"/>
              <a:t>Flow Analysis Solution</a:t>
            </a:r>
            <a:endParaRPr lang="en-US" sz="2400" dirty="0"/>
          </a:p>
        </p:txBody>
      </p:sp>
    </p:spTree>
    <p:extLst>
      <p:ext uri="{BB962C8B-B14F-4D97-AF65-F5344CB8AC3E}">
        <p14:creationId xmlns:p14="http://schemas.microsoft.com/office/powerpoint/2010/main" val="68358844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9592" y="908720"/>
            <a:ext cx="5750292" cy="4770537"/>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Spacecraft </a:t>
            </a:r>
            <a:r>
              <a:rPr lang="en-US" sz="1400" b="1" noProof="1" smtClean="0">
                <a:latin typeface="Consolas" panose="020B0609020204030204" pitchFamily="49" charset="0"/>
                <a:cs typeface="Consolas" panose="020B0609020204030204" pitchFamily="49" charset="0"/>
              </a:rPr>
              <a:t>with</a:t>
            </a:r>
          </a:p>
          <a:p>
            <a:pPr>
              <a:spcBef>
                <a:spcPts val="6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SPARK_Mode</a:t>
            </a:r>
          </a:p>
          <a:p>
            <a:r>
              <a:rPr lang="en-US" sz="1400" b="1" noProof="1" smtClean="0">
                <a:latin typeface="Consolas" panose="020B0609020204030204" pitchFamily="49" charset="0"/>
                <a:cs typeface="Consolas" panose="020B0609020204030204" pitchFamily="49" charset="0"/>
              </a:rPr>
              <a:t>is</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type </a:t>
            </a:r>
            <a:r>
              <a:rPr lang="en-US" sz="1400" noProof="1" smtClean="0">
                <a:latin typeface="Consolas" panose="020B0609020204030204" pitchFamily="49" charset="0"/>
                <a:cs typeface="Consolas" panose="020B0609020204030204" pitchFamily="49" charset="0"/>
              </a:rPr>
              <a:t>Satellite </a:t>
            </a:r>
            <a:r>
              <a:rPr lang="en-US" sz="1400" b="1" noProof="1" smtClean="0">
                <a:latin typeface="Consolas" panose="020B0609020204030204" pitchFamily="49" charset="0"/>
                <a:cs typeface="Consolas" panose="020B0609020204030204" pitchFamily="49" charset="0"/>
              </a:rPr>
              <a:t>is private</a:t>
            </a:r>
            <a:r>
              <a:rPr lang="en-US" sz="1400" noProof="1" smtClean="0">
                <a:latin typeface="Consolas" panose="020B0609020204030204" pitchFamily="49" charset="0"/>
                <a:cs typeface="Consolas" panose="020B0609020204030204" pitchFamily="49" charset="0"/>
              </a:rPr>
              <a:t>;</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type </a:t>
            </a:r>
            <a:r>
              <a:rPr lang="en-US" sz="1400" noProof="1" smtClean="0">
                <a:latin typeface="Consolas" panose="020B0609020204030204" pitchFamily="49" charset="0"/>
                <a:cs typeface="Consolas" panose="020B0609020204030204" pitchFamily="49" charset="0"/>
              </a:rPr>
              <a:t>Real </a:t>
            </a:r>
            <a:r>
              <a:rPr lang="en-US" sz="1400" b="1" noProof="1" smtClean="0">
                <a:latin typeface="Consolas" panose="020B0609020204030204" pitchFamily="49" charset="0"/>
                <a:cs typeface="Consolas" panose="020B0609020204030204" pitchFamily="49" charset="0"/>
              </a:rPr>
              <a:t>is digits </a:t>
            </a:r>
            <a:r>
              <a:rPr lang="en-US" sz="1400" noProof="1" smtClean="0">
                <a:latin typeface="Consolas" panose="020B0609020204030204" pitchFamily="49" charset="0"/>
                <a:cs typeface="Consolas" panose="020B0609020204030204" pitchFamily="49" charset="0"/>
              </a:rPr>
              <a:t>13;</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Velocity (This : Satellite) </a:t>
            </a:r>
            <a:r>
              <a:rPr lang="en-US" sz="1400" b="1" noProof="1" smtClean="0">
                <a:latin typeface="Consolas" panose="020B0609020204030204" pitchFamily="49" charset="0"/>
                <a:cs typeface="Consolas" panose="020B0609020204030204" pitchFamily="49" charset="0"/>
              </a:rPr>
              <a:t>return </a:t>
            </a:r>
            <a:r>
              <a:rPr lang="en-US" sz="1400" noProof="1" smtClean="0">
                <a:latin typeface="Consolas" panose="020B0609020204030204" pitchFamily="49" charset="0"/>
                <a:cs typeface="Consolas" panose="020B0609020204030204" pitchFamily="49" charset="0"/>
              </a:rPr>
              <a:t>Real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Global  =&gt; </a:t>
            </a:r>
            <a:r>
              <a:rPr lang="en-US" sz="1400" b="1" noProof="1" smtClean="0">
                <a:latin typeface="Consolas" panose="020B0609020204030204" pitchFamily="49" charset="0"/>
                <a:cs typeface="Consolas" panose="020B0609020204030204" pitchFamily="49" charset="0"/>
              </a:rPr>
              <a:t>null</a:t>
            </a:r>
            <a:r>
              <a:rPr lang="en-US" sz="1400" noProof="1" smtClean="0">
                <a:latin typeface="Consolas" panose="020B0609020204030204" pitchFamily="49" charset="0"/>
                <a:cs typeface="Consolas" panose="020B0609020204030204" pitchFamily="49" charset="0"/>
              </a:rPr>
              <a:t>,</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Depends =&gt; (Velocity'Result =&gt; This);</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private</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type </a:t>
            </a:r>
            <a:r>
              <a:rPr lang="en-US" sz="1400" noProof="1" smtClean="0">
                <a:latin typeface="Consolas" panose="020B0609020204030204" pitchFamily="49" charset="0"/>
                <a:cs typeface="Consolas" panose="020B0609020204030204" pitchFamily="49" charset="0"/>
              </a:rPr>
              <a:t>Satellite </a:t>
            </a:r>
            <a:r>
              <a:rPr lang="en-US" sz="1400" b="1" noProof="1" smtClean="0">
                <a:latin typeface="Consolas" panose="020B0609020204030204" pitchFamily="49" charset="0"/>
                <a:cs typeface="Consolas" panose="020B0609020204030204" pitchFamily="49" charset="0"/>
              </a:rPr>
              <a:t>is record</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Altitude     : Real;</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Elapsed_Time : Real;</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Revolutions  : Real;</a:t>
            </a:r>
          </a:p>
          <a:p>
            <a:r>
              <a:rPr lang="en-US" sz="1400" b="1" noProof="1" smtClean="0">
                <a:latin typeface="Consolas" panose="020B0609020204030204" pitchFamily="49" charset="0"/>
                <a:cs typeface="Consolas" panose="020B0609020204030204" pitchFamily="49" charset="0"/>
              </a:rPr>
              <a:t>   end record</a:t>
            </a:r>
            <a:r>
              <a:rPr lang="en-US" sz="1400" noProof="1" smtClean="0">
                <a:latin typeface="Consolas" panose="020B0609020204030204" pitchFamily="49" charset="0"/>
                <a:cs typeface="Consolas" panose="020B0609020204030204" pitchFamily="49" charset="0"/>
              </a:rPr>
              <a:t>;</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Spacecraft;</a:t>
            </a:r>
            <a:endParaRPr lang="en-US" sz="1400" noProof="1">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377441681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9572" y="1124744"/>
            <a:ext cx="8135560" cy="3408625"/>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Spacecraft.Ctors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SPARK_Mode</a:t>
            </a:r>
          </a:p>
          <a:p>
            <a:r>
              <a:rPr lang="en-US" sz="1400" b="1" noProof="1" smtClean="0">
                <a:latin typeface="Consolas" panose="020B0609020204030204" pitchFamily="49" charset="0"/>
                <a:cs typeface="Consolas" panose="020B0609020204030204" pitchFamily="49" charset="0"/>
              </a:rPr>
              <a:t>is</a:t>
            </a:r>
            <a:endParaRPr lang="en-US" sz="1400" noProof="1" smtClean="0">
              <a:latin typeface="Consolas" panose="020B0609020204030204" pitchFamily="49" charset="0"/>
              <a:cs typeface="Consolas" panose="020B0609020204030204" pitchFamily="49" charset="0"/>
            </a:endParaRPr>
          </a:p>
          <a:p>
            <a:pPr>
              <a:spcBef>
                <a:spcPts val="1800"/>
              </a:spcBef>
            </a:pPr>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New_Satellite (Altitude, Elapsed_Time, Revolutions : Real) </a:t>
            </a:r>
          </a:p>
          <a:p>
            <a:r>
              <a:rPr lang="en-US" sz="1400" b="1" noProof="1" smtClean="0">
                <a:latin typeface="Consolas" panose="020B0609020204030204" pitchFamily="49" charset="0"/>
                <a:cs typeface="Consolas" panose="020B0609020204030204" pitchFamily="49" charset="0"/>
              </a:rPr>
              <a:t>     return </a:t>
            </a:r>
            <a:r>
              <a:rPr lang="en-US" sz="1400" noProof="1" smtClean="0">
                <a:latin typeface="Consolas" panose="020B0609020204030204" pitchFamily="49" charset="0"/>
                <a:cs typeface="Consolas" panose="020B0609020204030204" pitchFamily="49" charset="0"/>
              </a:rPr>
              <a:t>Satellite </a:t>
            </a:r>
          </a:p>
          <a:p>
            <a:r>
              <a:rPr lang="en-US" sz="1400" b="1" noProof="1" smtClean="0">
                <a:latin typeface="Consolas" panose="020B0609020204030204" pitchFamily="49" charset="0"/>
                <a:cs typeface="Consolas" panose="020B0609020204030204" pitchFamily="49" charset="0"/>
              </a:rPr>
              <a:t>   with</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Global  =&gt; </a:t>
            </a:r>
            <a:r>
              <a:rPr lang="en-US" sz="1400" b="1" noProof="1" smtClean="0">
                <a:latin typeface="Consolas" panose="020B0609020204030204" pitchFamily="49" charset="0"/>
                <a:cs typeface="Consolas" panose="020B0609020204030204" pitchFamily="49" charset="0"/>
              </a:rPr>
              <a:t>null</a:t>
            </a:r>
            <a:r>
              <a:rPr lang="en-US" sz="1400" noProof="1" smtClean="0">
                <a:latin typeface="Consolas" panose="020B0609020204030204" pitchFamily="49" charset="0"/>
                <a:cs typeface="Consolas" panose="020B0609020204030204" pitchFamily="49" charset="0"/>
              </a:rPr>
              <a:t>,</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Depends =&gt; (New_Satellite'Result =&gt; (Altitude, Elapsed_Time, Revolutions));</a:t>
            </a:r>
          </a:p>
          <a:p>
            <a:pPr>
              <a:spcBef>
                <a:spcPts val="1800"/>
              </a:spcBef>
            </a:pPr>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Null_Satellite </a:t>
            </a:r>
            <a:r>
              <a:rPr lang="en-US" sz="1400" b="1" noProof="1" smtClean="0">
                <a:latin typeface="Consolas" panose="020B0609020204030204" pitchFamily="49" charset="0"/>
                <a:cs typeface="Consolas" panose="020B0609020204030204" pitchFamily="49" charset="0"/>
              </a:rPr>
              <a:t>return </a:t>
            </a:r>
            <a:r>
              <a:rPr lang="en-US" sz="1400" noProof="1" smtClean="0">
                <a:latin typeface="Consolas" panose="020B0609020204030204" pitchFamily="49" charset="0"/>
                <a:cs typeface="Consolas" panose="020B0609020204030204" pitchFamily="49" charset="0"/>
              </a:rPr>
              <a:t>Satellite </a:t>
            </a:r>
            <a:r>
              <a:rPr lang="en-US" sz="1400" b="1" noProof="1" smtClean="0">
                <a:latin typeface="Consolas" panose="020B0609020204030204" pitchFamily="49" charset="0"/>
                <a:cs typeface="Consolas" panose="020B0609020204030204" pitchFamily="49" charset="0"/>
              </a:rPr>
              <a:t>with</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Global  =&gt; </a:t>
            </a:r>
            <a:r>
              <a:rPr lang="en-US" sz="1400" b="1" noProof="1" smtClean="0">
                <a:latin typeface="Consolas" panose="020B0609020204030204" pitchFamily="49" charset="0"/>
                <a:cs typeface="Consolas" panose="020B0609020204030204" pitchFamily="49" charset="0"/>
              </a:rPr>
              <a:t>null</a:t>
            </a:r>
            <a:r>
              <a:rPr lang="en-US" sz="1400" noProof="1" smtClean="0">
                <a:latin typeface="Consolas" panose="020B0609020204030204" pitchFamily="49" charset="0"/>
                <a:cs typeface="Consolas" panose="020B0609020204030204" pitchFamily="49" charset="0"/>
              </a:rPr>
              <a:t>,</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Depends =&gt; (Null_Satellite'Result =&gt; </a:t>
            </a:r>
            <a:r>
              <a:rPr lang="en-US" sz="1400" b="1" noProof="1" smtClean="0">
                <a:latin typeface="Consolas" panose="020B0609020204030204" pitchFamily="49" charset="0"/>
                <a:cs typeface="Consolas" panose="020B0609020204030204" pitchFamily="49" charset="0"/>
              </a:rPr>
              <a:t>null</a:t>
            </a:r>
            <a:r>
              <a:rPr lang="en-US" sz="1400" noProof="1" smtClean="0">
                <a:latin typeface="Consolas" panose="020B0609020204030204" pitchFamily="49" charset="0"/>
                <a:cs typeface="Consolas" panose="020B0609020204030204" pitchFamily="49" charset="0"/>
              </a:rPr>
              <a:t>);</a:t>
            </a:r>
          </a:p>
          <a:p>
            <a:pPr>
              <a:spcBef>
                <a:spcPts val="1800"/>
              </a:spcBef>
            </a:pPr>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Spacecraft.Ctors;</a:t>
            </a:r>
            <a:endParaRPr lang="en-US" sz="1400" i="0" kern="1200" noProof="1" smtClean="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29769669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9592" y="908720"/>
            <a:ext cx="7241085" cy="4385816"/>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package body </a:t>
            </a:r>
            <a:r>
              <a:rPr lang="en-US" sz="1400" noProof="1" smtClean="0">
                <a:latin typeface="Consolas" panose="020B0609020204030204" pitchFamily="49" charset="0"/>
                <a:cs typeface="Consolas" panose="020B0609020204030204" pitchFamily="49" charset="0"/>
              </a:rPr>
              <a:t>Spacecraft.Ctors</a:t>
            </a:r>
          </a:p>
          <a:p>
            <a:r>
              <a:rPr lang="en-US" sz="1400" b="1" noProof="1" smtClean="0">
                <a:latin typeface="Consolas" panose="020B0609020204030204" pitchFamily="49" charset="0"/>
                <a:cs typeface="Consolas" panose="020B0609020204030204" pitchFamily="49" charset="0"/>
              </a:rPr>
              <a:t>   with </a:t>
            </a:r>
            <a:r>
              <a:rPr lang="en-US" sz="1400" noProof="1" smtClean="0">
                <a:latin typeface="Consolas" panose="020B0609020204030204" pitchFamily="49" charset="0"/>
                <a:cs typeface="Consolas" panose="020B0609020204030204" pitchFamily="49" charset="0"/>
              </a:rPr>
              <a:t>SPARK_Mode</a:t>
            </a:r>
          </a:p>
          <a:p>
            <a:r>
              <a:rPr lang="en-US" sz="1400" b="1" noProof="1" smtClean="0">
                <a:latin typeface="Consolas" panose="020B0609020204030204" pitchFamily="49" charset="0"/>
                <a:cs typeface="Consolas" panose="020B0609020204030204" pitchFamily="49" charset="0"/>
              </a:rPr>
              <a:t>is</a:t>
            </a:r>
          </a:p>
          <a:p>
            <a:pPr>
              <a:spcBef>
                <a:spcPts val="1800"/>
              </a:spcBef>
            </a:pPr>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New_Satellite (Altitude, Elapsed_Time, Revolutions : Real) </a:t>
            </a:r>
          </a:p>
          <a:p>
            <a:r>
              <a:rPr lang="en-US" sz="1400" b="1" noProof="1" smtClean="0">
                <a:latin typeface="Consolas" panose="020B0609020204030204" pitchFamily="49" charset="0"/>
                <a:cs typeface="Consolas" panose="020B0609020204030204" pitchFamily="49" charset="0"/>
              </a:rPr>
              <a:t>      return </a:t>
            </a:r>
            <a:r>
              <a:rPr lang="en-US" sz="1400" noProof="1" smtClean="0">
                <a:latin typeface="Consolas" panose="020B0609020204030204" pitchFamily="49" charset="0"/>
                <a:cs typeface="Consolas" panose="020B0609020204030204" pitchFamily="49" charset="0"/>
              </a:rPr>
              <a:t>Satellite </a:t>
            </a:r>
          </a:p>
          <a:p>
            <a:r>
              <a:rPr lang="en-US" sz="1400" b="1" noProof="1" smtClean="0">
                <a:latin typeface="Consolas" panose="020B0609020204030204" pitchFamily="49" charset="0"/>
                <a:cs typeface="Consolas" panose="020B0609020204030204" pitchFamily="49" charset="0"/>
              </a:rPr>
              <a:t>   is</a:t>
            </a:r>
          </a:p>
          <a:p>
            <a:r>
              <a:rPr lang="en-US" sz="1400" b="1" noProof="1" smtClean="0">
                <a:latin typeface="Consolas" panose="020B0609020204030204" pitchFamily="49" charset="0"/>
                <a:cs typeface="Consolas" panose="020B0609020204030204" pitchFamily="49" charset="0"/>
              </a:rPr>
              <a:t>   begin</a:t>
            </a:r>
          </a:p>
          <a:p>
            <a:r>
              <a:rPr lang="en-US" sz="1400" b="1" noProof="1" smtClean="0">
                <a:latin typeface="Consolas" panose="020B0609020204030204" pitchFamily="49" charset="0"/>
                <a:cs typeface="Consolas" panose="020B0609020204030204" pitchFamily="49" charset="0"/>
              </a:rPr>
              <a:t>      return </a:t>
            </a:r>
            <a:r>
              <a:rPr lang="en-US" sz="1400" noProof="1" smtClean="0">
                <a:latin typeface="Consolas" panose="020B0609020204030204" pitchFamily="49" charset="0"/>
                <a:cs typeface="Consolas" panose="020B0609020204030204" pitchFamily="49" charset="0"/>
              </a:rPr>
              <a:t>Satellite'(Altitude     =&gt; New_Satellite.Altitude,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Elapsed_Time =&gt; New_Satellite.Elapsed_Time,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Revolutions  =&gt; New_Satellite.Revolutions);</a:t>
            </a:r>
          </a:p>
          <a:p>
            <a:r>
              <a:rPr lang="en-US" sz="1400" b="1" noProof="1" smtClean="0">
                <a:latin typeface="Consolas" panose="020B0609020204030204" pitchFamily="49" charset="0"/>
                <a:cs typeface="Consolas" panose="020B0609020204030204" pitchFamily="49" charset="0"/>
              </a:rPr>
              <a:t>   end </a:t>
            </a:r>
            <a:r>
              <a:rPr lang="en-US" sz="1400" noProof="1" smtClean="0">
                <a:latin typeface="Consolas" panose="020B0609020204030204" pitchFamily="49" charset="0"/>
                <a:cs typeface="Consolas" panose="020B0609020204030204" pitchFamily="49" charset="0"/>
              </a:rPr>
              <a:t>New_Satellite;</a:t>
            </a:r>
          </a:p>
          <a:p>
            <a:pPr>
              <a:spcBef>
                <a:spcPts val="2400"/>
              </a:spcBef>
            </a:pPr>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Null_Satellite </a:t>
            </a:r>
            <a:r>
              <a:rPr lang="en-US" sz="1400" b="1" noProof="1" smtClean="0">
                <a:latin typeface="Consolas" panose="020B0609020204030204" pitchFamily="49" charset="0"/>
                <a:cs typeface="Consolas" panose="020B0609020204030204" pitchFamily="49" charset="0"/>
              </a:rPr>
              <a:t>return </a:t>
            </a:r>
            <a:r>
              <a:rPr lang="en-US" sz="1400" noProof="1" smtClean="0">
                <a:latin typeface="Consolas" panose="020B0609020204030204" pitchFamily="49" charset="0"/>
                <a:cs typeface="Consolas" panose="020B0609020204030204" pitchFamily="49" charset="0"/>
              </a:rPr>
              <a:t>Satellite </a:t>
            </a:r>
            <a:r>
              <a:rPr lang="en-US" sz="1400" b="1" noProof="1" smtClean="0">
                <a:latin typeface="Consolas" panose="020B0609020204030204" pitchFamily="49" charset="0"/>
                <a:cs typeface="Consolas" panose="020B0609020204030204" pitchFamily="49" charset="0"/>
              </a:rPr>
              <a:t>is</a:t>
            </a:r>
          </a:p>
          <a:p>
            <a:r>
              <a:rPr lang="en-US" sz="1400" b="1" noProof="1" smtClean="0">
                <a:latin typeface="Consolas" panose="020B0609020204030204" pitchFamily="49" charset="0"/>
                <a:cs typeface="Consolas" panose="020B0609020204030204" pitchFamily="49" charset="0"/>
              </a:rPr>
              <a:t>   begin</a:t>
            </a:r>
          </a:p>
          <a:p>
            <a:r>
              <a:rPr lang="en-US" sz="1400" b="1" noProof="1" smtClean="0">
                <a:latin typeface="Consolas" panose="020B0609020204030204" pitchFamily="49" charset="0"/>
                <a:cs typeface="Consolas" panose="020B0609020204030204" pitchFamily="49" charset="0"/>
              </a:rPr>
              <a:t>      return </a:t>
            </a:r>
            <a:r>
              <a:rPr lang="en-US" sz="1400" noProof="1" smtClean="0">
                <a:latin typeface="Consolas" panose="020B0609020204030204" pitchFamily="49" charset="0"/>
                <a:cs typeface="Consolas" panose="020B0609020204030204" pitchFamily="49" charset="0"/>
              </a:rPr>
              <a:t>Satellite'(</a:t>
            </a:r>
            <a:r>
              <a:rPr lang="en-US" sz="1400" b="1" noProof="1" smtClean="0">
                <a:latin typeface="Consolas" panose="020B0609020204030204" pitchFamily="49" charset="0"/>
                <a:cs typeface="Consolas" panose="020B0609020204030204" pitchFamily="49" charset="0"/>
              </a:rPr>
              <a:t>others </a:t>
            </a:r>
            <a:r>
              <a:rPr lang="en-US" sz="1400" noProof="1" smtClean="0">
                <a:latin typeface="Consolas" panose="020B0609020204030204" pitchFamily="49" charset="0"/>
                <a:cs typeface="Consolas" panose="020B0609020204030204" pitchFamily="49" charset="0"/>
              </a:rPr>
              <a:t>=&gt; 0.0);</a:t>
            </a:r>
          </a:p>
          <a:p>
            <a:r>
              <a:rPr lang="en-US" sz="1400" b="1" noProof="1" smtClean="0">
                <a:latin typeface="Consolas" panose="020B0609020204030204" pitchFamily="49" charset="0"/>
                <a:cs typeface="Consolas" panose="020B0609020204030204" pitchFamily="49" charset="0"/>
              </a:rPr>
              <a:t>   end </a:t>
            </a:r>
            <a:r>
              <a:rPr lang="en-US" sz="1400" noProof="1" smtClean="0">
                <a:latin typeface="Consolas" panose="020B0609020204030204" pitchFamily="49" charset="0"/>
                <a:cs typeface="Consolas" panose="020B0609020204030204" pitchFamily="49" charset="0"/>
              </a:rPr>
              <a:t>Null_Satellite;</a:t>
            </a:r>
          </a:p>
          <a:p>
            <a:pPr>
              <a:spcBef>
                <a:spcPts val="2400"/>
              </a:spcBef>
            </a:pPr>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Spacecraft.Ctors;</a:t>
            </a:r>
            <a:endParaRPr lang="en-US" sz="1400" noProof="1">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13705987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pPr eaLnBrk="1" hangingPunct="1"/>
            <a:r>
              <a:rPr lang="en-US" dirty="0" smtClean="0"/>
              <a:t>Basic Types</a:t>
            </a:r>
          </a:p>
        </p:txBody>
      </p:sp>
      <p:sp>
        <p:nvSpPr>
          <p:cNvPr id="8195" name="Rectangle 3"/>
          <p:cNvSpPr>
            <a:spLocks noGrp="1" noChangeArrowheads="1"/>
          </p:cNvSpPr>
          <p:nvPr>
            <p:ph sz="half" idx="10"/>
          </p:nvPr>
        </p:nvSpPr>
        <p:spPr/>
        <p:txBody>
          <a:bodyPr>
            <a:normAutofit fontScale="92500"/>
          </a:bodyPr>
          <a:lstStyle/>
          <a:p>
            <a:pPr eaLnBrk="1" hangingPunct="1">
              <a:defRPr/>
            </a:pPr>
            <a:r>
              <a:rPr lang="en-US" dirty="0" smtClean="0"/>
              <a:t>Compute and display the velocity of a single satellite</a:t>
            </a:r>
          </a:p>
          <a:p>
            <a:pPr eaLnBrk="1" hangingPunct="1">
              <a:defRPr/>
            </a:pPr>
            <a:r>
              <a:rPr lang="en-US" dirty="0" smtClean="0"/>
              <a:t>Data:</a:t>
            </a:r>
          </a:p>
          <a:p>
            <a:pPr lvl="1" eaLnBrk="1" hangingPunct="1">
              <a:defRPr/>
            </a:pPr>
            <a:r>
              <a:rPr lang="en-US" dirty="0" smtClean="0"/>
              <a:t>Number of full and partial orbits completed: 8.0</a:t>
            </a:r>
          </a:p>
          <a:p>
            <a:pPr lvl="1" eaLnBrk="1" hangingPunct="1">
              <a:defRPr/>
            </a:pPr>
            <a:r>
              <a:rPr lang="en-US" dirty="0" smtClean="0"/>
              <a:t>Hours taken to complete those orbits: 12.1</a:t>
            </a:r>
          </a:p>
          <a:p>
            <a:pPr lvl="1" eaLnBrk="1" hangingPunct="1">
              <a:defRPr/>
            </a:pPr>
            <a:r>
              <a:rPr lang="en-US" dirty="0" smtClean="0"/>
              <a:t>Altitude (miles) above sea level: 250</a:t>
            </a:r>
          </a:p>
          <a:p>
            <a:pPr eaLnBrk="1" hangingPunct="1">
              <a:defRPr/>
            </a:pPr>
            <a:r>
              <a:rPr lang="en-US" dirty="0" smtClean="0"/>
              <a:t>Assumptions</a:t>
            </a:r>
          </a:p>
          <a:p>
            <a:pPr lvl="1" eaLnBrk="1" hangingPunct="1">
              <a:defRPr/>
            </a:pPr>
            <a:r>
              <a:rPr lang="en-US" dirty="0" smtClean="0"/>
              <a:t>Spherical planet with radius of 3963 miles</a:t>
            </a:r>
          </a:p>
          <a:p>
            <a:pPr lvl="1" eaLnBrk="1" hangingPunct="1">
              <a:defRPr/>
            </a:pPr>
            <a:r>
              <a:rPr lang="en-US" dirty="0" smtClean="0"/>
              <a:t>Circular orbit</a:t>
            </a:r>
          </a:p>
          <a:p>
            <a:pPr eaLnBrk="1" hangingPunct="1">
              <a:defRPr/>
            </a:pPr>
            <a:r>
              <a:rPr lang="en-US" dirty="0" smtClean="0"/>
              <a:t>Physics</a:t>
            </a:r>
          </a:p>
          <a:p>
            <a:pPr lvl="1" eaLnBrk="1" hangingPunct="1">
              <a:defRPr/>
            </a:pPr>
            <a:r>
              <a:rPr lang="en-US" dirty="0" smtClean="0"/>
              <a:t>Velocity = distance traveled / elapsed time</a:t>
            </a:r>
          </a:p>
          <a:p>
            <a:pPr lvl="1" eaLnBrk="1" hangingPunct="1">
              <a:defRPr/>
            </a:pPr>
            <a:r>
              <a:rPr lang="en-US" dirty="0" smtClean="0"/>
              <a:t>Distance traveled = number of orbits * orbital circumference</a:t>
            </a:r>
          </a:p>
          <a:p>
            <a:pPr lvl="1" eaLnBrk="1" hangingPunct="1">
              <a:defRPr/>
            </a:pPr>
            <a:r>
              <a:rPr lang="en-US" dirty="0" smtClean="0"/>
              <a:t>Orbital circumference = 2 * Pi * orbit radius</a:t>
            </a:r>
          </a:p>
          <a:p>
            <a:pPr lvl="1" eaLnBrk="1" hangingPunct="1">
              <a:defRPr/>
            </a:pPr>
            <a:r>
              <a:rPr lang="en-US" dirty="0" smtClean="0"/>
              <a:t>Orbit radius = Earth radius + satellite altitude above sea level</a:t>
            </a:r>
          </a:p>
        </p:txBody>
      </p:sp>
      <p:grpSp>
        <p:nvGrpSpPr>
          <p:cNvPr id="16388" name="Group 4"/>
          <p:cNvGrpSpPr>
            <a:grpSpLocks/>
          </p:cNvGrpSpPr>
          <p:nvPr/>
        </p:nvGrpSpPr>
        <p:grpSpPr bwMode="auto">
          <a:xfrm>
            <a:off x="6705600" y="2795588"/>
            <a:ext cx="2165350" cy="2057400"/>
            <a:chOff x="4224" y="1761"/>
            <a:chExt cx="1364" cy="1296"/>
          </a:xfrm>
        </p:grpSpPr>
        <p:sp>
          <p:nvSpPr>
            <p:cNvPr id="16389" name="Oval 5"/>
            <p:cNvSpPr>
              <a:spLocks noChangeArrowheads="1"/>
            </p:cNvSpPr>
            <p:nvPr/>
          </p:nvSpPr>
          <p:spPr bwMode="auto">
            <a:xfrm>
              <a:off x="4224" y="1761"/>
              <a:ext cx="1364" cy="1296"/>
            </a:xfrm>
            <a:prstGeom prst="ellipse">
              <a:avLst/>
            </a:prstGeom>
            <a:noFill/>
            <a:ln w="9525">
              <a:solidFill>
                <a:schemeClr val="tx1"/>
              </a:solidFill>
              <a:prstDash val="lgDashDot"/>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nvGrpSpPr>
            <p:cNvPr id="16390" name="Group 6"/>
            <p:cNvGrpSpPr>
              <a:grpSpLocks/>
            </p:cNvGrpSpPr>
            <p:nvPr/>
          </p:nvGrpSpPr>
          <p:grpSpPr bwMode="auto">
            <a:xfrm>
              <a:off x="4466" y="1969"/>
              <a:ext cx="880" cy="880"/>
              <a:chOff x="2373" y="1574"/>
              <a:chExt cx="1762" cy="1765"/>
            </a:xfrm>
          </p:grpSpPr>
          <p:sp>
            <p:nvSpPr>
              <p:cNvPr id="16392" name="Freeform 7"/>
              <p:cNvSpPr>
                <a:spLocks/>
              </p:cNvSpPr>
              <p:nvPr/>
            </p:nvSpPr>
            <p:spPr bwMode="auto">
              <a:xfrm>
                <a:off x="3259" y="2882"/>
                <a:ext cx="712" cy="418"/>
              </a:xfrm>
              <a:custGeom>
                <a:avLst/>
                <a:gdLst>
                  <a:gd name="T0" fmla="*/ 0 w 712"/>
                  <a:gd name="T1" fmla="*/ 418 h 418"/>
                  <a:gd name="T2" fmla="*/ 40 w 712"/>
                  <a:gd name="T3" fmla="*/ 345 h 418"/>
                  <a:gd name="T4" fmla="*/ 133 w 712"/>
                  <a:gd name="T5" fmla="*/ 321 h 418"/>
                  <a:gd name="T6" fmla="*/ 157 w 712"/>
                  <a:gd name="T7" fmla="*/ 269 h 418"/>
                  <a:gd name="T8" fmla="*/ 283 w 712"/>
                  <a:gd name="T9" fmla="*/ 193 h 418"/>
                  <a:gd name="T10" fmla="*/ 370 w 712"/>
                  <a:gd name="T11" fmla="*/ 54 h 418"/>
                  <a:gd name="T12" fmla="*/ 566 w 712"/>
                  <a:gd name="T13" fmla="*/ 0 h 418"/>
                  <a:gd name="T14" fmla="*/ 712 w 712"/>
                  <a:gd name="T15" fmla="*/ 13 h 418"/>
                  <a:gd name="T16" fmla="*/ 642 w 712"/>
                  <a:gd name="T17" fmla="*/ 135 h 418"/>
                  <a:gd name="T18" fmla="*/ 427 w 712"/>
                  <a:gd name="T19" fmla="*/ 301 h 418"/>
                  <a:gd name="T20" fmla="*/ 245 w 712"/>
                  <a:gd name="T21" fmla="*/ 401 h 418"/>
                  <a:gd name="T22" fmla="*/ 0 w 712"/>
                  <a:gd name="T23" fmla="*/ 418 h 418"/>
                  <a:gd name="T24" fmla="*/ 0 w 712"/>
                  <a:gd name="T25" fmla="*/ 418 h 4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12"/>
                  <a:gd name="T40" fmla="*/ 0 h 418"/>
                  <a:gd name="T41" fmla="*/ 712 w 712"/>
                  <a:gd name="T42" fmla="*/ 418 h 41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12" h="418">
                    <a:moveTo>
                      <a:pt x="0" y="418"/>
                    </a:moveTo>
                    <a:lnTo>
                      <a:pt x="40" y="345"/>
                    </a:lnTo>
                    <a:lnTo>
                      <a:pt x="133" y="321"/>
                    </a:lnTo>
                    <a:lnTo>
                      <a:pt x="157" y="269"/>
                    </a:lnTo>
                    <a:lnTo>
                      <a:pt x="283" y="193"/>
                    </a:lnTo>
                    <a:lnTo>
                      <a:pt x="370" y="54"/>
                    </a:lnTo>
                    <a:lnTo>
                      <a:pt x="566" y="0"/>
                    </a:lnTo>
                    <a:lnTo>
                      <a:pt x="712" y="13"/>
                    </a:lnTo>
                    <a:lnTo>
                      <a:pt x="642" y="135"/>
                    </a:lnTo>
                    <a:lnTo>
                      <a:pt x="427" y="301"/>
                    </a:lnTo>
                    <a:lnTo>
                      <a:pt x="245" y="401"/>
                    </a:lnTo>
                    <a:lnTo>
                      <a:pt x="0" y="418"/>
                    </a:lnTo>
                    <a:close/>
                  </a:path>
                </a:pathLst>
              </a:custGeom>
              <a:solidFill>
                <a:srgbClr val="B8B8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393" name="Freeform 8"/>
              <p:cNvSpPr>
                <a:spLocks/>
              </p:cNvSpPr>
              <p:nvPr/>
            </p:nvSpPr>
            <p:spPr bwMode="auto">
              <a:xfrm>
                <a:off x="2443" y="2674"/>
                <a:ext cx="611" cy="580"/>
              </a:xfrm>
              <a:custGeom>
                <a:avLst/>
                <a:gdLst>
                  <a:gd name="T0" fmla="*/ 0 w 611"/>
                  <a:gd name="T1" fmla="*/ 38 h 580"/>
                  <a:gd name="T2" fmla="*/ 142 w 611"/>
                  <a:gd name="T3" fmla="*/ 46 h 580"/>
                  <a:gd name="T4" fmla="*/ 272 w 611"/>
                  <a:gd name="T5" fmla="*/ 0 h 580"/>
                  <a:gd name="T6" fmla="*/ 356 w 611"/>
                  <a:gd name="T7" fmla="*/ 22 h 580"/>
                  <a:gd name="T8" fmla="*/ 401 w 611"/>
                  <a:gd name="T9" fmla="*/ 103 h 580"/>
                  <a:gd name="T10" fmla="*/ 404 w 611"/>
                  <a:gd name="T11" fmla="*/ 264 h 580"/>
                  <a:gd name="T12" fmla="*/ 445 w 611"/>
                  <a:gd name="T13" fmla="*/ 391 h 580"/>
                  <a:gd name="T14" fmla="*/ 523 w 611"/>
                  <a:gd name="T15" fmla="*/ 501 h 580"/>
                  <a:gd name="T16" fmla="*/ 611 w 611"/>
                  <a:gd name="T17" fmla="*/ 580 h 580"/>
                  <a:gd name="T18" fmla="*/ 498 w 611"/>
                  <a:gd name="T19" fmla="*/ 580 h 580"/>
                  <a:gd name="T20" fmla="*/ 275 w 611"/>
                  <a:gd name="T21" fmla="*/ 439 h 580"/>
                  <a:gd name="T22" fmla="*/ 107 w 611"/>
                  <a:gd name="T23" fmla="*/ 243 h 580"/>
                  <a:gd name="T24" fmla="*/ 16 w 611"/>
                  <a:gd name="T25" fmla="*/ 84 h 580"/>
                  <a:gd name="T26" fmla="*/ 0 w 611"/>
                  <a:gd name="T27" fmla="*/ 38 h 580"/>
                  <a:gd name="T28" fmla="*/ 0 w 611"/>
                  <a:gd name="T29" fmla="*/ 38 h 58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11"/>
                  <a:gd name="T46" fmla="*/ 0 h 580"/>
                  <a:gd name="T47" fmla="*/ 611 w 611"/>
                  <a:gd name="T48" fmla="*/ 580 h 58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11" h="580">
                    <a:moveTo>
                      <a:pt x="0" y="38"/>
                    </a:moveTo>
                    <a:lnTo>
                      <a:pt x="142" y="46"/>
                    </a:lnTo>
                    <a:lnTo>
                      <a:pt x="272" y="0"/>
                    </a:lnTo>
                    <a:lnTo>
                      <a:pt x="356" y="22"/>
                    </a:lnTo>
                    <a:lnTo>
                      <a:pt x="401" y="103"/>
                    </a:lnTo>
                    <a:lnTo>
                      <a:pt x="404" y="264"/>
                    </a:lnTo>
                    <a:lnTo>
                      <a:pt x="445" y="391"/>
                    </a:lnTo>
                    <a:lnTo>
                      <a:pt x="523" y="501"/>
                    </a:lnTo>
                    <a:lnTo>
                      <a:pt x="611" y="580"/>
                    </a:lnTo>
                    <a:lnTo>
                      <a:pt x="498" y="580"/>
                    </a:lnTo>
                    <a:lnTo>
                      <a:pt x="275" y="439"/>
                    </a:lnTo>
                    <a:lnTo>
                      <a:pt x="107" y="243"/>
                    </a:lnTo>
                    <a:lnTo>
                      <a:pt x="16" y="84"/>
                    </a:lnTo>
                    <a:lnTo>
                      <a:pt x="0" y="38"/>
                    </a:lnTo>
                    <a:close/>
                  </a:path>
                </a:pathLst>
              </a:custGeom>
              <a:solidFill>
                <a:srgbClr val="D1D1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394" name="Freeform 9"/>
              <p:cNvSpPr>
                <a:spLocks/>
              </p:cNvSpPr>
              <p:nvPr/>
            </p:nvSpPr>
            <p:spPr bwMode="auto">
              <a:xfrm>
                <a:off x="2392" y="1793"/>
                <a:ext cx="579" cy="855"/>
              </a:xfrm>
              <a:custGeom>
                <a:avLst/>
                <a:gdLst>
                  <a:gd name="T0" fmla="*/ 312 w 579"/>
                  <a:gd name="T1" fmla="*/ 0 h 855"/>
                  <a:gd name="T2" fmla="*/ 326 w 579"/>
                  <a:gd name="T3" fmla="*/ 118 h 855"/>
                  <a:gd name="T4" fmla="*/ 414 w 579"/>
                  <a:gd name="T5" fmla="*/ 119 h 855"/>
                  <a:gd name="T6" fmla="*/ 555 w 579"/>
                  <a:gd name="T7" fmla="*/ 148 h 855"/>
                  <a:gd name="T8" fmla="*/ 579 w 579"/>
                  <a:gd name="T9" fmla="*/ 196 h 855"/>
                  <a:gd name="T10" fmla="*/ 515 w 579"/>
                  <a:gd name="T11" fmla="*/ 243 h 855"/>
                  <a:gd name="T12" fmla="*/ 420 w 579"/>
                  <a:gd name="T13" fmla="*/ 337 h 855"/>
                  <a:gd name="T14" fmla="*/ 368 w 579"/>
                  <a:gd name="T15" fmla="*/ 512 h 855"/>
                  <a:gd name="T16" fmla="*/ 318 w 579"/>
                  <a:gd name="T17" fmla="*/ 657 h 855"/>
                  <a:gd name="T18" fmla="*/ 304 w 579"/>
                  <a:gd name="T19" fmla="*/ 774 h 855"/>
                  <a:gd name="T20" fmla="*/ 245 w 579"/>
                  <a:gd name="T21" fmla="*/ 784 h 855"/>
                  <a:gd name="T22" fmla="*/ 186 w 579"/>
                  <a:gd name="T23" fmla="*/ 695 h 855"/>
                  <a:gd name="T24" fmla="*/ 136 w 579"/>
                  <a:gd name="T25" fmla="*/ 736 h 855"/>
                  <a:gd name="T26" fmla="*/ 18 w 579"/>
                  <a:gd name="T27" fmla="*/ 855 h 855"/>
                  <a:gd name="T28" fmla="*/ 0 w 579"/>
                  <a:gd name="T29" fmla="*/ 636 h 855"/>
                  <a:gd name="T30" fmla="*/ 59 w 579"/>
                  <a:gd name="T31" fmla="*/ 366 h 855"/>
                  <a:gd name="T32" fmla="*/ 166 w 579"/>
                  <a:gd name="T33" fmla="*/ 161 h 855"/>
                  <a:gd name="T34" fmla="*/ 312 w 579"/>
                  <a:gd name="T35" fmla="*/ 0 h 855"/>
                  <a:gd name="T36" fmla="*/ 312 w 579"/>
                  <a:gd name="T37" fmla="*/ 0 h 85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79"/>
                  <a:gd name="T58" fmla="*/ 0 h 855"/>
                  <a:gd name="T59" fmla="*/ 579 w 579"/>
                  <a:gd name="T60" fmla="*/ 855 h 85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79" h="855">
                    <a:moveTo>
                      <a:pt x="312" y="0"/>
                    </a:moveTo>
                    <a:lnTo>
                      <a:pt x="326" y="118"/>
                    </a:lnTo>
                    <a:lnTo>
                      <a:pt x="414" y="119"/>
                    </a:lnTo>
                    <a:lnTo>
                      <a:pt x="555" y="148"/>
                    </a:lnTo>
                    <a:lnTo>
                      <a:pt x="579" y="196"/>
                    </a:lnTo>
                    <a:lnTo>
                      <a:pt x="515" y="243"/>
                    </a:lnTo>
                    <a:lnTo>
                      <a:pt x="420" y="337"/>
                    </a:lnTo>
                    <a:lnTo>
                      <a:pt x="368" y="512"/>
                    </a:lnTo>
                    <a:lnTo>
                      <a:pt x="318" y="657"/>
                    </a:lnTo>
                    <a:lnTo>
                      <a:pt x="304" y="774"/>
                    </a:lnTo>
                    <a:lnTo>
                      <a:pt x="245" y="784"/>
                    </a:lnTo>
                    <a:lnTo>
                      <a:pt x="186" y="695"/>
                    </a:lnTo>
                    <a:lnTo>
                      <a:pt x="136" y="736"/>
                    </a:lnTo>
                    <a:lnTo>
                      <a:pt x="18" y="855"/>
                    </a:lnTo>
                    <a:lnTo>
                      <a:pt x="0" y="636"/>
                    </a:lnTo>
                    <a:lnTo>
                      <a:pt x="59" y="366"/>
                    </a:lnTo>
                    <a:lnTo>
                      <a:pt x="166" y="161"/>
                    </a:lnTo>
                    <a:lnTo>
                      <a:pt x="312" y="0"/>
                    </a:lnTo>
                    <a:close/>
                  </a:path>
                </a:pathLst>
              </a:custGeom>
              <a:solidFill>
                <a:srgbClr val="D1D1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395" name="Freeform 10"/>
              <p:cNvSpPr>
                <a:spLocks/>
              </p:cNvSpPr>
              <p:nvPr/>
            </p:nvSpPr>
            <p:spPr bwMode="auto">
              <a:xfrm>
                <a:off x="3205" y="1601"/>
                <a:ext cx="769" cy="1168"/>
              </a:xfrm>
              <a:custGeom>
                <a:avLst/>
                <a:gdLst>
                  <a:gd name="T0" fmla="*/ 70 w 769"/>
                  <a:gd name="T1" fmla="*/ 0 h 1168"/>
                  <a:gd name="T2" fmla="*/ 9 w 769"/>
                  <a:gd name="T3" fmla="*/ 77 h 1168"/>
                  <a:gd name="T4" fmla="*/ 0 w 769"/>
                  <a:gd name="T5" fmla="*/ 165 h 1168"/>
                  <a:gd name="T6" fmla="*/ 70 w 769"/>
                  <a:gd name="T7" fmla="*/ 125 h 1168"/>
                  <a:gd name="T8" fmla="*/ 113 w 769"/>
                  <a:gd name="T9" fmla="*/ 157 h 1168"/>
                  <a:gd name="T10" fmla="*/ 98 w 769"/>
                  <a:gd name="T11" fmla="*/ 211 h 1168"/>
                  <a:gd name="T12" fmla="*/ 44 w 769"/>
                  <a:gd name="T13" fmla="*/ 292 h 1168"/>
                  <a:gd name="T14" fmla="*/ 44 w 769"/>
                  <a:gd name="T15" fmla="*/ 448 h 1168"/>
                  <a:gd name="T16" fmla="*/ 49 w 769"/>
                  <a:gd name="T17" fmla="*/ 534 h 1168"/>
                  <a:gd name="T18" fmla="*/ 76 w 769"/>
                  <a:gd name="T19" fmla="*/ 547 h 1168"/>
                  <a:gd name="T20" fmla="*/ 113 w 769"/>
                  <a:gd name="T21" fmla="*/ 462 h 1168"/>
                  <a:gd name="T22" fmla="*/ 186 w 769"/>
                  <a:gd name="T23" fmla="*/ 437 h 1168"/>
                  <a:gd name="T24" fmla="*/ 265 w 769"/>
                  <a:gd name="T25" fmla="*/ 330 h 1168"/>
                  <a:gd name="T26" fmla="*/ 321 w 769"/>
                  <a:gd name="T27" fmla="*/ 394 h 1168"/>
                  <a:gd name="T28" fmla="*/ 353 w 769"/>
                  <a:gd name="T29" fmla="*/ 353 h 1168"/>
                  <a:gd name="T30" fmla="*/ 354 w 769"/>
                  <a:gd name="T31" fmla="*/ 268 h 1168"/>
                  <a:gd name="T32" fmla="*/ 456 w 769"/>
                  <a:gd name="T33" fmla="*/ 298 h 1168"/>
                  <a:gd name="T34" fmla="*/ 480 w 769"/>
                  <a:gd name="T35" fmla="*/ 388 h 1168"/>
                  <a:gd name="T36" fmla="*/ 451 w 769"/>
                  <a:gd name="T37" fmla="*/ 448 h 1168"/>
                  <a:gd name="T38" fmla="*/ 345 w 769"/>
                  <a:gd name="T39" fmla="*/ 481 h 1168"/>
                  <a:gd name="T40" fmla="*/ 295 w 769"/>
                  <a:gd name="T41" fmla="*/ 502 h 1168"/>
                  <a:gd name="T42" fmla="*/ 249 w 769"/>
                  <a:gd name="T43" fmla="*/ 548 h 1168"/>
                  <a:gd name="T44" fmla="*/ 141 w 769"/>
                  <a:gd name="T45" fmla="*/ 559 h 1168"/>
                  <a:gd name="T46" fmla="*/ 89 w 769"/>
                  <a:gd name="T47" fmla="*/ 687 h 1168"/>
                  <a:gd name="T48" fmla="*/ 71 w 769"/>
                  <a:gd name="T49" fmla="*/ 772 h 1168"/>
                  <a:gd name="T50" fmla="*/ 94 w 769"/>
                  <a:gd name="T51" fmla="*/ 857 h 1168"/>
                  <a:gd name="T52" fmla="*/ 165 w 769"/>
                  <a:gd name="T53" fmla="*/ 911 h 1168"/>
                  <a:gd name="T54" fmla="*/ 259 w 769"/>
                  <a:gd name="T55" fmla="*/ 909 h 1168"/>
                  <a:gd name="T56" fmla="*/ 345 w 769"/>
                  <a:gd name="T57" fmla="*/ 890 h 1168"/>
                  <a:gd name="T58" fmla="*/ 466 w 769"/>
                  <a:gd name="T59" fmla="*/ 1003 h 1168"/>
                  <a:gd name="T60" fmla="*/ 591 w 769"/>
                  <a:gd name="T61" fmla="*/ 1117 h 1168"/>
                  <a:gd name="T62" fmla="*/ 667 w 769"/>
                  <a:gd name="T63" fmla="*/ 1168 h 1168"/>
                  <a:gd name="T64" fmla="*/ 723 w 769"/>
                  <a:gd name="T65" fmla="*/ 1152 h 1168"/>
                  <a:gd name="T66" fmla="*/ 734 w 769"/>
                  <a:gd name="T67" fmla="*/ 1017 h 1168"/>
                  <a:gd name="T68" fmla="*/ 729 w 769"/>
                  <a:gd name="T69" fmla="*/ 858 h 1168"/>
                  <a:gd name="T70" fmla="*/ 736 w 769"/>
                  <a:gd name="T71" fmla="*/ 680 h 1168"/>
                  <a:gd name="T72" fmla="*/ 769 w 769"/>
                  <a:gd name="T73" fmla="*/ 604 h 1168"/>
                  <a:gd name="T74" fmla="*/ 723 w 769"/>
                  <a:gd name="T75" fmla="*/ 513 h 1168"/>
                  <a:gd name="T76" fmla="*/ 613 w 769"/>
                  <a:gd name="T77" fmla="*/ 410 h 1168"/>
                  <a:gd name="T78" fmla="*/ 615 w 769"/>
                  <a:gd name="T79" fmla="*/ 314 h 1168"/>
                  <a:gd name="T80" fmla="*/ 694 w 769"/>
                  <a:gd name="T81" fmla="*/ 276 h 1168"/>
                  <a:gd name="T82" fmla="*/ 510 w 769"/>
                  <a:gd name="T83" fmla="*/ 127 h 1168"/>
                  <a:gd name="T84" fmla="*/ 253 w 769"/>
                  <a:gd name="T85" fmla="*/ 25 h 1168"/>
                  <a:gd name="T86" fmla="*/ 70 w 769"/>
                  <a:gd name="T87" fmla="*/ 0 h 1168"/>
                  <a:gd name="T88" fmla="*/ 70 w 769"/>
                  <a:gd name="T89" fmla="*/ 0 h 116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769"/>
                  <a:gd name="T136" fmla="*/ 0 h 1168"/>
                  <a:gd name="T137" fmla="*/ 769 w 769"/>
                  <a:gd name="T138" fmla="*/ 1168 h 116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769" h="1168">
                    <a:moveTo>
                      <a:pt x="70" y="0"/>
                    </a:moveTo>
                    <a:lnTo>
                      <a:pt x="9" y="77"/>
                    </a:lnTo>
                    <a:lnTo>
                      <a:pt x="0" y="165"/>
                    </a:lnTo>
                    <a:lnTo>
                      <a:pt x="70" y="125"/>
                    </a:lnTo>
                    <a:lnTo>
                      <a:pt x="113" y="157"/>
                    </a:lnTo>
                    <a:lnTo>
                      <a:pt x="98" y="211"/>
                    </a:lnTo>
                    <a:lnTo>
                      <a:pt x="44" y="292"/>
                    </a:lnTo>
                    <a:lnTo>
                      <a:pt x="44" y="448"/>
                    </a:lnTo>
                    <a:lnTo>
                      <a:pt x="49" y="534"/>
                    </a:lnTo>
                    <a:lnTo>
                      <a:pt x="76" y="547"/>
                    </a:lnTo>
                    <a:lnTo>
                      <a:pt x="113" y="462"/>
                    </a:lnTo>
                    <a:lnTo>
                      <a:pt x="186" y="437"/>
                    </a:lnTo>
                    <a:lnTo>
                      <a:pt x="265" y="330"/>
                    </a:lnTo>
                    <a:lnTo>
                      <a:pt x="321" y="394"/>
                    </a:lnTo>
                    <a:lnTo>
                      <a:pt x="353" y="353"/>
                    </a:lnTo>
                    <a:lnTo>
                      <a:pt x="354" y="268"/>
                    </a:lnTo>
                    <a:lnTo>
                      <a:pt x="456" y="298"/>
                    </a:lnTo>
                    <a:lnTo>
                      <a:pt x="480" y="388"/>
                    </a:lnTo>
                    <a:lnTo>
                      <a:pt x="451" y="448"/>
                    </a:lnTo>
                    <a:lnTo>
                      <a:pt x="345" y="481"/>
                    </a:lnTo>
                    <a:lnTo>
                      <a:pt x="295" y="502"/>
                    </a:lnTo>
                    <a:lnTo>
                      <a:pt x="249" y="548"/>
                    </a:lnTo>
                    <a:lnTo>
                      <a:pt x="141" y="559"/>
                    </a:lnTo>
                    <a:lnTo>
                      <a:pt x="89" y="687"/>
                    </a:lnTo>
                    <a:lnTo>
                      <a:pt x="71" y="772"/>
                    </a:lnTo>
                    <a:lnTo>
                      <a:pt x="94" y="857"/>
                    </a:lnTo>
                    <a:lnTo>
                      <a:pt x="165" y="911"/>
                    </a:lnTo>
                    <a:lnTo>
                      <a:pt x="259" y="909"/>
                    </a:lnTo>
                    <a:lnTo>
                      <a:pt x="345" y="890"/>
                    </a:lnTo>
                    <a:lnTo>
                      <a:pt x="466" y="1003"/>
                    </a:lnTo>
                    <a:lnTo>
                      <a:pt x="591" y="1117"/>
                    </a:lnTo>
                    <a:lnTo>
                      <a:pt x="667" y="1168"/>
                    </a:lnTo>
                    <a:lnTo>
                      <a:pt x="723" y="1152"/>
                    </a:lnTo>
                    <a:lnTo>
                      <a:pt x="734" y="1017"/>
                    </a:lnTo>
                    <a:lnTo>
                      <a:pt x="729" y="858"/>
                    </a:lnTo>
                    <a:lnTo>
                      <a:pt x="736" y="680"/>
                    </a:lnTo>
                    <a:lnTo>
                      <a:pt x="769" y="604"/>
                    </a:lnTo>
                    <a:lnTo>
                      <a:pt x="723" y="513"/>
                    </a:lnTo>
                    <a:lnTo>
                      <a:pt x="613" y="410"/>
                    </a:lnTo>
                    <a:lnTo>
                      <a:pt x="615" y="314"/>
                    </a:lnTo>
                    <a:lnTo>
                      <a:pt x="694" y="276"/>
                    </a:lnTo>
                    <a:lnTo>
                      <a:pt x="510" y="127"/>
                    </a:lnTo>
                    <a:lnTo>
                      <a:pt x="253" y="25"/>
                    </a:lnTo>
                    <a:lnTo>
                      <a:pt x="70" y="0"/>
                    </a:lnTo>
                    <a:close/>
                  </a:path>
                </a:pathLst>
              </a:custGeom>
              <a:solidFill>
                <a:srgbClr val="D1D1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396" name="Freeform 11"/>
              <p:cNvSpPr>
                <a:spLocks/>
              </p:cNvSpPr>
              <p:nvPr/>
            </p:nvSpPr>
            <p:spPr bwMode="auto">
              <a:xfrm>
                <a:off x="2431" y="1591"/>
                <a:ext cx="1675" cy="1716"/>
              </a:xfrm>
              <a:custGeom>
                <a:avLst/>
                <a:gdLst>
                  <a:gd name="T0" fmla="*/ 289 w 1675"/>
                  <a:gd name="T1" fmla="*/ 302 h 1716"/>
                  <a:gd name="T2" fmla="*/ 443 w 1675"/>
                  <a:gd name="T3" fmla="*/ 342 h 1716"/>
                  <a:gd name="T4" fmla="*/ 534 w 1675"/>
                  <a:gd name="T5" fmla="*/ 404 h 1716"/>
                  <a:gd name="T6" fmla="*/ 381 w 1675"/>
                  <a:gd name="T7" fmla="*/ 522 h 1716"/>
                  <a:gd name="T8" fmla="*/ 310 w 1675"/>
                  <a:gd name="T9" fmla="*/ 763 h 1716"/>
                  <a:gd name="T10" fmla="*/ 255 w 1675"/>
                  <a:gd name="T11" fmla="*/ 968 h 1716"/>
                  <a:gd name="T12" fmla="*/ 143 w 1675"/>
                  <a:gd name="T13" fmla="*/ 894 h 1716"/>
                  <a:gd name="T14" fmla="*/ 0 w 1675"/>
                  <a:gd name="T15" fmla="*/ 1037 h 1716"/>
                  <a:gd name="T16" fmla="*/ 138 w 1675"/>
                  <a:gd name="T17" fmla="*/ 1127 h 1716"/>
                  <a:gd name="T18" fmla="*/ 341 w 1675"/>
                  <a:gd name="T19" fmla="*/ 1097 h 1716"/>
                  <a:gd name="T20" fmla="*/ 419 w 1675"/>
                  <a:gd name="T21" fmla="*/ 1306 h 1716"/>
                  <a:gd name="T22" fmla="*/ 545 w 1675"/>
                  <a:gd name="T23" fmla="*/ 1593 h 1716"/>
                  <a:gd name="T24" fmla="*/ 814 w 1675"/>
                  <a:gd name="T25" fmla="*/ 1716 h 1716"/>
                  <a:gd name="T26" fmla="*/ 945 w 1675"/>
                  <a:gd name="T27" fmla="*/ 1611 h 1716"/>
                  <a:gd name="T28" fmla="*/ 1089 w 1675"/>
                  <a:gd name="T29" fmla="*/ 1509 h 1716"/>
                  <a:gd name="T30" fmla="*/ 1224 w 1675"/>
                  <a:gd name="T31" fmla="*/ 1334 h 1716"/>
                  <a:gd name="T32" fmla="*/ 1540 w 1675"/>
                  <a:gd name="T33" fmla="*/ 1312 h 1716"/>
                  <a:gd name="T34" fmla="*/ 1675 w 1675"/>
                  <a:gd name="T35" fmla="*/ 953 h 1716"/>
                  <a:gd name="T36" fmla="*/ 1596 w 1675"/>
                  <a:gd name="T37" fmla="*/ 490 h 1716"/>
                  <a:gd name="T38" fmla="*/ 1394 w 1675"/>
                  <a:gd name="T39" fmla="*/ 329 h 1716"/>
                  <a:gd name="T40" fmla="*/ 1497 w 1675"/>
                  <a:gd name="T41" fmla="*/ 522 h 1716"/>
                  <a:gd name="T42" fmla="*/ 1510 w 1675"/>
                  <a:gd name="T43" fmla="*/ 738 h 1716"/>
                  <a:gd name="T44" fmla="*/ 1500 w 1675"/>
                  <a:gd name="T45" fmla="*/ 1158 h 1716"/>
                  <a:gd name="T46" fmla="*/ 1325 w 1675"/>
                  <a:gd name="T47" fmla="*/ 1105 h 1716"/>
                  <a:gd name="T48" fmla="*/ 1081 w 1675"/>
                  <a:gd name="T49" fmla="*/ 884 h 1716"/>
                  <a:gd name="T50" fmla="*/ 912 w 1675"/>
                  <a:gd name="T51" fmla="*/ 908 h 1716"/>
                  <a:gd name="T52" fmla="*/ 842 w 1675"/>
                  <a:gd name="T53" fmla="*/ 682 h 1716"/>
                  <a:gd name="T54" fmla="*/ 1027 w 1675"/>
                  <a:gd name="T55" fmla="*/ 566 h 1716"/>
                  <a:gd name="T56" fmla="*/ 1195 w 1675"/>
                  <a:gd name="T57" fmla="*/ 475 h 1716"/>
                  <a:gd name="T58" fmla="*/ 1240 w 1675"/>
                  <a:gd name="T59" fmla="*/ 312 h 1716"/>
                  <a:gd name="T60" fmla="*/ 1117 w 1675"/>
                  <a:gd name="T61" fmla="*/ 324 h 1716"/>
                  <a:gd name="T62" fmla="*/ 1068 w 1675"/>
                  <a:gd name="T63" fmla="*/ 377 h 1716"/>
                  <a:gd name="T64" fmla="*/ 976 w 1675"/>
                  <a:gd name="T65" fmla="*/ 421 h 1716"/>
                  <a:gd name="T66" fmla="*/ 879 w 1675"/>
                  <a:gd name="T67" fmla="*/ 474 h 1716"/>
                  <a:gd name="T68" fmla="*/ 818 w 1675"/>
                  <a:gd name="T69" fmla="*/ 515 h 1716"/>
                  <a:gd name="T70" fmla="*/ 845 w 1675"/>
                  <a:gd name="T71" fmla="*/ 258 h 1716"/>
                  <a:gd name="T72" fmla="*/ 831 w 1675"/>
                  <a:gd name="T73" fmla="*/ 137 h 1716"/>
                  <a:gd name="T74" fmla="*/ 799 w 1675"/>
                  <a:gd name="T75" fmla="*/ 65 h 1716"/>
                  <a:gd name="T76" fmla="*/ 628 w 1675"/>
                  <a:gd name="T77" fmla="*/ 48 h 1716"/>
                  <a:gd name="T78" fmla="*/ 276 w 1675"/>
                  <a:gd name="T79" fmla="*/ 216 h 171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675"/>
                  <a:gd name="T121" fmla="*/ 0 h 1716"/>
                  <a:gd name="T122" fmla="*/ 1675 w 1675"/>
                  <a:gd name="T123" fmla="*/ 1716 h 171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675" h="1716">
                    <a:moveTo>
                      <a:pt x="276" y="216"/>
                    </a:moveTo>
                    <a:lnTo>
                      <a:pt x="289" y="302"/>
                    </a:lnTo>
                    <a:lnTo>
                      <a:pt x="360" y="324"/>
                    </a:lnTo>
                    <a:lnTo>
                      <a:pt x="443" y="342"/>
                    </a:lnTo>
                    <a:lnTo>
                      <a:pt x="518" y="359"/>
                    </a:lnTo>
                    <a:lnTo>
                      <a:pt x="534" y="404"/>
                    </a:lnTo>
                    <a:lnTo>
                      <a:pt x="473" y="453"/>
                    </a:lnTo>
                    <a:lnTo>
                      <a:pt x="381" y="522"/>
                    </a:lnTo>
                    <a:lnTo>
                      <a:pt x="351" y="652"/>
                    </a:lnTo>
                    <a:lnTo>
                      <a:pt x="310" y="763"/>
                    </a:lnTo>
                    <a:lnTo>
                      <a:pt x="273" y="892"/>
                    </a:lnTo>
                    <a:lnTo>
                      <a:pt x="255" y="968"/>
                    </a:lnTo>
                    <a:lnTo>
                      <a:pt x="209" y="980"/>
                    </a:lnTo>
                    <a:lnTo>
                      <a:pt x="143" y="894"/>
                    </a:lnTo>
                    <a:lnTo>
                      <a:pt x="81" y="949"/>
                    </a:lnTo>
                    <a:lnTo>
                      <a:pt x="0" y="1037"/>
                    </a:lnTo>
                    <a:lnTo>
                      <a:pt x="15" y="1127"/>
                    </a:lnTo>
                    <a:lnTo>
                      <a:pt x="138" y="1127"/>
                    </a:lnTo>
                    <a:lnTo>
                      <a:pt x="260" y="1097"/>
                    </a:lnTo>
                    <a:lnTo>
                      <a:pt x="341" y="1097"/>
                    </a:lnTo>
                    <a:lnTo>
                      <a:pt x="418" y="1170"/>
                    </a:lnTo>
                    <a:lnTo>
                      <a:pt x="419" y="1306"/>
                    </a:lnTo>
                    <a:lnTo>
                      <a:pt x="461" y="1453"/>
                    </a:lnTo>
                    <a:lnTo>
                      <a:pt x="545" y="1593"/>
                    </a:lnTo>
                    <a:lnTo>
                      <a:pt x="637" y="1682"/>
                    </a:lnTo>
                    <a:lnTo>
                      <a:pt x="814" y="1716"/>
                    </a:lnTo>
                    <a:lnTo>
                      <a:pt x="850" y="1643"/>
                    </a:lnTo>
                    <a:lnTo>
                      <a:pt x="945" y="1611"/>
                    </a:lnTo>
                    <a:lnTo>
                      <a:pt x="980" y="1552"/>
                    </a:lnTo>
                    <a:lnTo>
                      <a:pt x="1089" y="1509"/>
                    </a:lnTo>
                    <a:lnTo>
                      <a:pt x="1170" y="1412"/>
                    </a:lnTo>
                    <a:lnTo>
                      <a:pt x="1224" y="1334"/>
                    </a:lnTo>
                    <a:lnTo>
                      <a:pt x="1484" y="1296"/>
                    </a:lnTo>
                    <a:lnTo>
                      <a:pt x="1540" y="1312"/>
                    </a:lnTo>
                    <a:lnTo>
                      <a:pt x="1627" y="1183"/>
                    </a:lnTo>
                    <a:lnTo>
                      <a:pt x="1675" y="953"/>
                    </a:lnTo>
                    <a:lnTo>
                      <a:pt x="1670" y="738"/>
                    </a:lnTo>
                    <a:lnTo>
                      <a:pt x="1596" y="490"/>
                    </a:lnTo>
                    <a:lnTo>
                      <a:pt x="1457" y="293"/>
                    </a:lnTo>
                    <a:lnTo>
                      <a:pt x="1394" y="329"/>
                    </a:lnTo>
                    <a:lnTo>
                      <a:pt x="1391" y="431"/>
                    </a:lnTo>
                    <a:lnTo>
                      <a:pt x="1497" y="522"/>
                    </a:lnTo>
                    <a:lnTo>
                      <a:pt x="1546" y="603"/>
                    </a:lnTo>
                    <a:lnTo>
                      <a:pt x="1510" y="738"/>
                    </a:lnTo>
                    <a:lnTo>
                      <a:pt x="1497" y="1002"/>
                    </a:lnTo>
                    <a:lnTo>
                      <a:pt x="1500" y="1158"/>
                    </a:lnTo>
                    <a:lnTo>
                      <a:pt x="1435" y="1178"/>
                    </a:lnTo>
                    <a:lnTo>
                      <a:pt x="1325" y="1105"/>
                    </a:lnTo>
                    <a:lnTo>
                      <a:pt x="1208" y="956"/>
                    </a:lnTo>
                    <a:lnTo>
                      <a:pt x="1081" y="884"/>
                    </a:lnTo>
                    <a:lnTo>
                      <a:pt x="990" y="930"/>
                    </a:lnTo>
                    <a:lnTo>
                      <a:pt x="912" y="908"/>
                    </a:lnTo>
                    <a:lnTo>
                      <a:pt x="834" y="816"/>
                    </a:lnTo>
                    <a:lnTo>
                      <a:pt x="842" y="682"/>
                    </a:lnTo>
                    <a:lnTo>
                      <a:pt x="901" y="571"/>
                    </a:lnTo>
                    <a:lnTo>
                      <a:pt x="1027" y="566"/>
                    </a:lnTo>
                    <a:lnTo>
                      <a:pt x="1081" y="491"/>
                    </a:lnTo>
                    <a:lnTo>
                      <a:pt x="1195" y="475"/>
                    </a:lnTo>
                    <a:lnTo>
                      <a:pt x="1246" y="431"/>
                    </a:lnTo>
                    <a:lnTo>
                      <a:pt x="1240" y="312"/>
                    </a:lnTo>
                    <a:lnTo>
                      <a:pt x="1143" y="261"/>
                    </a:lnTo>
                    <a:lnTo>
                      <a:pt x="1117" y="324"/>
                    </a:lnTo>
                    <a:lnTo>
                      <a:pt x="1108" y="396"/>
                    </a:lnTo>
                    <a:lnTo>
                      <a:pt x="1068" y="377"/>
                    </a:lnTo>
                    <a:lnTo>
                      <a:pt x="1039" y="339"/>
                    </a:lnTo>
                    <a:lnTo>
                      <a:pt x="976" y="421"/>
                    </a:lnTo>
                    <a:lnTo>
                      <a:pt x="952" y="464"/>
                    </a:lnTo>
                    <a:lnTo>
                      <a:pt x="879" y="474"/>
                    </a:lnTo>
                    <a:lnTo>
                      <a:pt x="853" y="558"/>
                    </a:lnTo>
                    <a:lnTo>
                      <a:pt x="818" y="515"/>
                    </a:lnTo>
                    <a:lnTo>
                      <a:pt x="807" y="366"/>
                    </a:lnTo>
                    <a:lnTo>
                      <a:pt x="845" y="258"/>
                    </a:lnTo>
                    <a:lnTo>
                      <a:pt x="887" y="167"/>
                    </a:lnTo>
                    <a:lnTo>
                      <a:pt x="831" y="137"/>
                    </a:lnTo>
                    <a:lnTo>
                      <a:pt x="758" y="178"/>
                    </a:lnTo>
                    <a:lnTo>
                      <a:pt x="799" y="65"/>
                    </a:lnTo>
                    <a:lnTo>
                      <a:pt x="853" y="0"/>
                    </a:lnTo>
                    <a:lnTo>
                      <a:pt x="628" y="48"/>
                    </a:lnTo>
                    <a:lnTo>
                      <a:pt x="421" y="103"/>
                    </a:lnTo>
                    <a:lnTo>
                      <a:pt x="276" y="216"/>
                    </a:lnTo>
                    <a:close/>
                  </a:path>
                </a:pathLst>
              </a:custGeom>
              <a:solidFill>
                <a:srgbClr val="9CB8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397" name="Freeform 12"/>
              <p:cNvSpPr>
                <a:spLocks/>
              </p:cNvSpPr>
              <p:nvPr/>
            </p:nvSpPr>
            <p:spPr bwMode="auto">
              <a:xfrm>
                <a:off x="3168" y="1607"/>
                <a:ext cx="844" cy="1188"/>
              </a:xfrm>
              <a:custGeom>
                <a:avLst/>
                <a:gdLst>
                  <a:gd name="T0" fmla="*/ 0 w 844"/>
                  <a:gd name="T1" fmla="*/ 119 h 1188"/>
                  <a:gd name="T2" fmla="*/ 73 w 844"/>
                  <a:gd name="T3" fmla="*/ 170 h 1188"/>
                  <a:gd name="T4" fmla="*/ 99 w 844"/>
                  <a:gd name="T5" fmla="*/ 215 h 1188"/>
                  <a:gd name="T6" fmla="*/ 43 w 844"/>
                  <a:gd name="T7" fmla="*/ 308 h 1188"/>
                  <a:gd name="T8" fmla="*/ 46 w 844"/>
                  <a:gd name="T9" fmla="*/ 431 h 1188"/>
                  <a:gd name="T10" fmla="*/ 78 w 844"/>
                  <a:gd name="T11" fmla="*/ 550 h 1188"/>
                  <a:gd name="T12" fmla="*/ 159 w 844"/>
                  <a:gd name="T13" fmla="*/ 485 h 1188"/>
                  <a:gd name="T14" fmla="*/ 251 w 844"/>
                  <a:gd name="T15" fmla="*/ 436 h 1188"/>
                  <a:gd name="T16" fmla="*/ 317 w 844"/>
                  <a:gd name="T17" fmla="*/ 369 h 1188"/>
                  <a:gd name="T18" fmla="*/ 390 w 844"/>
                  <a:gd name="T19" fmla="*/ 380 h 1188"/>
                  <a:gd name="T20" fmla="*/ 441 w 844"/>
                  <a:gd name="T21" fmla="*/ 283 h 1188"/>
                  <a:gd name="T22" fmla="*/ 495 w 844"/>
                  <a:gd name="T23" fmla="*/ 382 h 1188"/>
                  <a:gd name="T24" fmla="*/ 412 w 844"/>
                  <a:gd name="T25" fmla="*/ 432 h 1188"/>
                  <a:gd name="T26" fmla="*/ 304 w 844"/>
                  <a:gd name="T27" fmla="*/ 499 h 1188"/>
                  <a:gd name="T28" fmla="*/ 212 w 844"/>
                  <a:gd name="T29" fmla="*/ 526 h 1188"/>
                  <a:gd name="T30" fmla="*/ 116 w 844"/>
                  <a:gd name="T31" fmla="*/ 582 h 1188"/>
                  <a:gd name="T32" fmla="*/ 83 w 844"/>
                  <a:gd name="T33" fmla="*/ 695 h 1188"/>
                  <a:gd name="T34" fmla="*/ 86 w 844"/>
                  <a:gd name="T35" fmla="*/ 798 h 1188"/>
                  <a:gd name="T36" fmla="*/ 148 w 844"/>
                  <a:gd name="T37" fmla="*/ 910 h 1188"/>
                  <a:gd name="T38" fmla="*/ 250 w 844"/>
                  <a:gd name="T39" fmla="*/ 932 h 1188"/>
                  <a:gd name="T40" fmla="*/ 364 w 844"/>
                  <a:gd name="T41" fmla="*/ 903 h 1188"/>
                  <a:gd name="T42" fmla="*/ 493 w 844"/>
                  <a:gd name="T43" fmla="*/ 1007 h 1188"/>
                  <a:gd name="T44" fmla="*/ 588 w 844"/>
                  <a:gd name="T45" fmla="*/ 1111 h 1188"/>
                  <a:gd name="T46" fmla="*/ 744 w 844"/>
                  <a:gd name="T47" fmla="*/ 1178 h 1188"/>
                  <a:gd name="T48" fmla="*/ 795 w 844"/>
                  <a:gd name="T49" fmla="*/ 1119 h 1188"/>
                  <a:gd name="T50" fmla="*/ 809 w 844"/>
                  <a:gd name="T51" fmla="*/ 1013 h 1188"/>
                  <a:gd name="T52" fmla="*/ 790 w 844"/>
                  <a:gd name="T53" fmla="*/ 916 h 1188"/>
                  <a:gd name="T54" fmla="*/ 794 w 844"/>
                  <a:gd name="T55" fmla="*/ 797 h 1188"/>
                  <a:gd name="T56" fmla="*/ 805 w 844"/>
                  <a:gd name="T57" fmla="*/ 692 h 1188"/>
                  <a:gd name="T58" fmla="*/ 832 w 844"/>
                  <a:gd name="T59" fmla="*/ 577 h 1188"/>
                  <a:gd name="T60" fmla="*/ 725 w 844"/>
                  <a:gd name="T61" fmla="*/ 432 h 1188"/>
                  <a:gd name="T62" fmla="*/ 714 w 844"/>
                  <a:gd name="T63" fmla="*/ 320 h 1188"/>
                  <a:gd name="T64" fmla="*/ 619 w 844"/>
                  <a:gd name="T65" fmla="*/ 370 h 1188"/>
                  <a:gd name="T66" fmla="*/ 700 w 844"/>
                  <a:gd name="T67" fmla="*/ 483 h 1188"/>
                  <a:gd name="T68" fmla="*/ 786 w 844"/>
                  <a:gd name="T69" fmla="*/ 579 h 1188"/>
                  <a:gd name="T70" fmla="*/ 755 w 844"/>
                  <a:gd name="T71" fmla="*/ 688 h 1188"/>
                  <a:gd name="T72" fmla="*/ 749 w 844"/>
                  <a:gd name="T73" fmla="*/ 830 h 1188"/>
                  <a:gd name="T74" fmla="*/ 746 w 844"/>
                  <a:gd name="T75" fmla="*/ 944 h 1188"/>
                  <a:gd name="T76" fmla="*/ 752 w 844"/>
                  <a:gd name="T77" fmla="*/ 1046 h 1188"/>
                  <a:gd name="T78" fmla="*/ 711 w 844"/>
                  <a:gd name="T79" fmla="*/ 1135 h 1188"/>
                  <a:gd name="T80" fmla="*/ 601 w 844"/>
                  <a:gd name="T81" fmla="*/ 1056 h 1188"/>
                  <a:gd name="T82" fmla="*/ 518 w 844"/>
                  <a:gd name="T83" fmla="*/ 948 h 1188"/>
                  <a:gd name="T84" fmla="*/ 407 w 844"/>
                  <a:gd name="T85" fmla="*/ 865 h 1188"/>
                  <a:gd name="T86" fmla="*/ 228 w 844"/>
                  <a:gd name="T87" fmla="*/ 870 h 1188"/>
                  <a:gd name="T88" fmla="*/ 148 w 844"/>
                  <a:gd name="T89" fmla="*/ 814 h 1188"/>
                  <a:gd name="T90" fmla="*/ 139 w 844"/>
                  <a:gd name="T91" fmla="*/ 695 h 1188"/>
                  <a:gd name="T92" fmla="*/ 180 w 844"/>
                  <a:gd name="T93" fmla="*/ 584 h 1188"/>
                  <a:gd name="T94" fmla="*/ 331 w 844"/>
                  <a:gd name="T95" fmla="*/ 541 h 1188"/>
                  <a:gd name="T96" fmla="*/ 407 w 844"/>
                  <a:gd name="T97" fmla="*/ 498 h 1188"/>
                  <a:gd name="T98" fmla="*/ 530 w 844"/>
                  <a:gd name="T99" fmla="*/ 437 h 1188"/>
                  <a:gd name="T100" fmla="*/ 547 w 844"/>
                  <a:gd name="T101" fmla="*/ 334 h 1188"/>
                  <a:gd name="T102" fmla="*/ 487 w 844"/>
                  <a:gd name="T103" fmla="*/ 251 h 1188"/>
                  <a:gd name="T104" fmla="*/ 398 w 844"/>
                  <a:gd name="T105" fmla="*/ 216 h 1188"/>
                  <a:gd name="T106" fmla="*/ 363 w 844"/>
                  <a:gd name="T107" fmla="*/ 318 h 1188"/>
                  <a:gd name="T108" fmla="*/ 323 w 844"/>
                  <a:gd name="T109" fmla="*/ 294 h 1188"/>
                  <a:gd name="T110" fmla="*/ 247 w 844"/>
                  <a:gd name="T111" fmla="*/ 359 h 1188"/>
                  <a:gd name="T112" fmla="*/ 167 w 844"/>
                  <a:gd name="T113" fmla="*/ 410 h 1188"/>
                  <a:gd name="T114" fmla="*/ 105 w 844"/>
                  <a:gd name="T115" fmla="*/ 507 h 1188"/>
                  <a:gd name="T116" fmla="*/ 111 w 844"/>
                  <a:gd name="T117" fmla="*/ 394 h 1188"/>
                  <a:gd name="T118" fmla="*/ 116 w 844"/>
                  <a:gd name="T119" fmla="*/ 286 h 1188"/>
                  <a:gd name="T120" fmla="*/ 172 w 844"/>
                  <a:gd name="T121" fmla="*/ 168 h 1188"/>
                  <a:gd name="T122" fmla="*/ 110 w 844"/>
                  <a:gd name="T123" fmla="*/ 102 h 1188"/>
                  <a:gd name="T124" fmla="*/ 97 w 844"/>
                  <a:gd name="T125" fmla="*/ 48 h 118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844"/>
                  <a:gd name="T190" fmla="*/ 0 h 1188"/>
                  <a:gd name="T191" fmla="*/ 844 w 844"/>
                  <a:gd name="T192" fmla="*/ 1188 h 118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844" h="1188">
                    <a:moveTo>
                      <a:pt x="70" y="0"/>
                    </a:moveTo>
                    <a:lnTo>
                      <a:pt x="69" y="0"/>
                    </a:lnTo>
                    <a:lnTo>
                      <a:pt x="67" y="3"/>
                    </a:lnTo>
                    <a:lnTo>
                      <a:pt x="64" y="6"/>
                    </a:lnTo>
                    <a:lnTo>
                      <a:pt x="61" y="11"/>
                    </a:lnTo>
                    <a:lnTo>
                      <a:pt x="54" y="16"/>
                    </a:lnTo>
                    <a:lnTo>
                      <a:pt x="49" y="24"/>
                    </a:lnTo>
                    <a:lnTo>
                      <a:pt x="45" y="30"/>
                    </a:lnTo>
                    <a:lnTo>
                      <a:pt x="38" y="38"/>
                    </a:lnTo>
                    <a:lnTo>
                      <a:pt x="32" y="46"/>
                    </a:lnTo>
                    <a:lnTo>
                      <a:pt x="27" y="54"/>
                    </a:lnTo>
                    <a:lnTo>
                      <a:pt x="24" y="59"/>
                    </a:lnTo>
                    <a:lnTo>
                      <a:pt x="21" y="64"/>
                    </a:lnTo>
                    <a:lnTo>
                      <a:pt x="19" y="68"/>
                    </a:lnTo>
                    <a:lnTo>
                      <a:pt x="16" y="73"/>
                    </a:lnTo>
                    <a:lnTo>
                      <a:pt x="11" y="79"/>
                    </a:lnTo>
                    <a:lnTo>
                      <a:pt x="7" y="89"/>
                    </a:lnTo>
                    <a:lnTo>
                      <a:pt x="5" y="97"/>
                    </a:lnTo>
                    <a:lnTo>
                      <a:pt x="3" y="105"/>
                    </a:lnTo>
                    <a:lnTo>
                      <a:pt x="0" y="111"/>
                    </a:lnTo>
                    <a:lnTo>
                      <a:pt x="0" y="119"/>
                    </a:lnTo>
                    <a:lnTo>
                      <a:pt x="0" y="126"/>
                    </a:lnTo>
                    <a:lnTo>
                      <a:pt x="0" y="133"/>
                    </a:lnTo>
                    <a:lnTo>
                      <a:pt x="0" y="140"/>
                    </a:lnTo>
                    <a:lnTo>
                      <a:pt x="0" y="146"/>
                    </a:lnTo>
                    <a:lnTo>
                      <a:pt x="0" y="154"/>
                    </a:lnTo>
                    <a:lnTo>
                      <a:pt x="0" y="161"/>
                    </a:lnTo>
                    <a:lnTo>
                      <a:pt x="0" y="167"/>
                    </a:lnTo>
                    <a:lnTo>
                      <a:pt x="2" y="172"/>
                    </a:lnTo>
                    <a:lnTo>
                      <a:pt x="2" y="176"/>
                    </a:lnTo>
                    <a:lnTo>
                      <a:pt x="3" y="181"/>
                    </a:lnTo>
                    <a:lnTo>
                      <a:pt x="3" y="188"/>
                    </a:lnTo>
                    <a:lnTo>
                      <a:pt x="5" y="189"/>
                    </a:lnTo>
                    <a:lnTo>
                      <a:pt x="37" y="205"/>
                    </a:lnTo>
                    <a:lnTo>
                      <a:pt x="37" y="203"/>
                    </a:lnTo>
                    <a:lnTo>
                      <a:pt x="42" y="199"/>
                    </a:lnTo>
                    <a:lnTo>
                      <a:pt x="45" y="195"/>
                    </a:lnTo>
                    <a:lnTo>
                      <a:pt x="48" y="192"/>
                    </a:lnTo>
                    <a:lnTo>
                      <a:pt x="53" y="188"/>
                    </a:lnTo>
                    <a:lnTo>
                      <a:pt x="57" y="186"/>
                    </a:lnTo>
                    <a:lnTo>
                      <a:pt x="65" y="176"/>
                    </a:lnTo>
                    <a:lnTo>
                      <a:pt x="73" y="170"/>
                    </a:lnTo>
                    <a:lnTo>
                      <a:pt x="81" y="162"/>
                    </a:lnTo>
                    <a:lnTo>
                      <a:pt x="84" y="157"/>
                    </a:lnTo>
                    <a:lnTo>
                      <a:pt x="88" y="153"/>
                    </a:lnTo>
                    <a:lnTo>
                      <a:pt x="92" y="149"/>
                    </a:lnTo>
                    <a:lnTo>
                      <a:pt x="96" y="146"/>
                    </a:lnTo>
                    <a:lnTo>
                      <a:pt x="102" y="145"/>
                    </a:lnTo>
                    <a:lnTo>
                      <a:pt x="105" y="141"/>
                    </a:lnTo>
                    <a:lnTo>
                      <a:pt x="110" y="141"/>
                    </a:lnTo>
                    <a:lnTo>
                      <a:pt x="113" y="141"/>
                    </a:lnTo>
                    <a:lnTo>
                      <a:pt x="115" y="141"/>
                    </a:lnTo>
                    <a:lnTo>
                      <a:pt x="126" y="162"/>
                    </a:lnTo>
                    <a:lnTo>
                      <a:pt x="124" y="164"/>
                    </a:lnTo>
                    <a:lnTo>
                      <a:pt x="123" y="170"/>
                    </a:lnTo>
                    <a:lnTo>
                      <a:pt x="121" y="173"/>
                    </a:lnTo>
                    <a:lnTo>
                      <a:pt x="119" y="178"/>
                    </a:lnTo>
                    <a:lnTo>
                      <a:pt x="116" y="184"/>
                    </a:lnTo>
                    <a:lnTo>
                      <a:pt x="115" y="189"/>
                    </a:lnTo>
                    <a:lnTo>
                      <a:pt x="110" y="195"/>
                    </a:lnTo>
                    <a:lnTo>
                      <a:pt x="107" y="202"/>
                    </a:lnTo>
                    <a:lnTo>
                      <a:pt x="102" y="208"/>
                    </a:lnTo>
                    <a:lnTo>
                      <a:pt x="99" y="215"/>
                    </a:lnTo>
                    <a:lnTo>
                      <a:pt x="92" y="219"/>
                    </a:lnTo>
                    <a:lnTo>
                      <a:pt x="88" y="226"/>
                    </a:lnTo>
                    <a:lnTo>
                      <a:pt x="81" y="230"/>
                    </a:lnTo>
                    <a:lnTo>
                      <a:pt x="77" y="237"/>
                    </a:lnTo>
                    <a:lnTo>
                      <a:pt x="69" y="240"/>
                    </a:lnTo>
                    <a:lnTo>
                      <a:pt x="64" y="245"/>
                    </a:lnTo>
                    <a:lnTo>
                      <a:pt x="57" y="250"/>
                    </a:lnTo>
                    <a:lnTo>
                      <a:pt x="53" y="254"/>
                    </a:lnTo>
                    <a:lnTo>
                      <a:pt x="48" y="258"/>
                    </a:lnTo>
                    <a:lnTo>
                      <a:pt x="45" y="262"/>
                    </a:lnTo>
                    <a:lnTo>
                      <a:pt x="40" y="267"/>
                    </a:lnTo>
                    <a:lnTo>
                      <a:pt x="38" y="272"/>
                    </a:lnTo>
                    <a:lnTo>
                      <a:pt x="32" y="278"/>
                    </a:lnTo>
                    <a:lnTo>
                      <a:pt x="30" y="285"/>
                    </a:lnTo>
                    <a:lnTo>
                      <a:pt x="29" y="288"/>
                    </a:lnTo>
                    <a:lnTo>
                      <a:pt x="29" y="289"/>
                    </a:lnTo>
                    <a:lnTo>
                      <a:pt x="32" y="291"/>
                    </a:lnTo>
                    <a:lnTo>
                      <a:pt x="37" y="297"/>
                    </a:lnTo>
                    <a:lnTo>
                      <a:pt x="38" y="300"/>
                    </a:lnTo>
                    <a:lnTo>
                      <a:pt x="42" y="305"/>
                    </a:lnTo>
                    <a:lnTo>
                      <a:pt x="43" y="308"/>
                    </a:lnTo>
                    <a:lnTo>
                      <a:pt x="45" y="313"/>
                    </a:lnTo>
                    <a:lnTo>
                      <a:pt x="45" y="316"/>
                    </a:lnTo>
                    <a:lnTo>
                      <a:pt x="45" y="323"/>
                    </a:lnTo>
                    <a:lnTo>
                      <a:pt x="45" y="326"/>
                    </a:lnTo>
                    <a:lnTo>
                      <a:pt x="45" y="331"/>
                    </a:lnTo>
                    <a:lnTo>
                      <a:pt x="45" y="335"/>
                    </a:lnTo>
                    <a:lnTo>
                      <a:pt x="45" y="342"/>
                    </a:lnTo>
                    <a:lnTo>
                      <a:pt x="45" y="347"/>
                    </a:lnTo>
                    <a:lnTo>
                      <a:pt x="45" y="353"/>
                    </a:lnTo>
                    <a:lnTo>
                      <a:pt x="45" y="358"/>
                    </a:lnTo>
                    <a:lnTo>
                      <a:pt x="46" y="364"/>
                    </a:lnTo>
                    <a:lnTo>
                      <a:pt x="46" y="370"/>
                    </a:lnTo>
                    <a:lnTo>
                      <a:pt x="46" y="378"/>
                    </a:lnTo>
                    <a:lnTo>
                      <a:pt x="46" y="385"/>
                    </a:lnTo>
                    <a:lnTo>
                      <a:pt x="46" y="393"/>
                    </a:lnTo>
                    <a:lnTo>
                      <a:pt x="46" y="399"/>
                    </a:lnTo>
                    <a:lnTo>
                      <a:pt x="46" y="405"/>
                    </a:lnTo>
                    <a:lnTo>
                      <a:pt x="46" y="412"/>
                    </a:lnTo>
                    <a:lnTo>
                      <a:pt x="46" y="420"/>
                    </a:lnTo>
                    <a:lnTo>
                      <a:pt x="46" y="424"/>
                    </a:lnTo>
                    <a:lnTo>
                      <a:pt x="46" y="431"/>
                    </a:lnTo>
                    <a:lnTo>
                      <a:pt x="46" y="437"/>
                    </a:lnTo>
                    <a:lnTo>
                      <a:pt x="48" y="444"/>
                    </a:lnTo>
                    <a:lnTo>
                      <a:pt x="48" y="448"/>
                    </a:lnTo>
                    <a:lnTo>
                      <a:pt x="48" y="455"/>
                    </a:lnTo>
                    <a:lnTo>
                      <a:pt x="48" y="459"/>
                    </a:lnTo>
                    <a:lnTo>
                      <a:pt x="48" y="464"/>
                    </a:lnTo>
                    <a:lnTo>
                      <a:pt x="48" y="471"/>
                    </a:lnTo>
                    <a:lnTo>
                      <a:pt x="48" y="475"/>
                    </a:lnTo>
                    <a:lnTo>
                      <a:pt x="48" y="479"/>
                    </a:lnTo>
                    <a:lnTo>
                      <a:pt x="49" y="485"/>
                    </a:lnTo>
                    <a:lnTo>
                      <a:pt x="51" y="490"/>
                    </a:lnTo>
                    <a:lnTo>
                      <a:pt x="53" y="496"/>
                    </a:lnTo>
                    <a:lnTo>
                      <a:pt x="56" y="502"/>
                    </a:lnTo>
                    <a:lnTo>
                      <a:pt x="57" y="509"/>
                    </a:lnTo>
                    <a:lnTo>
                      <a:pt x="61" y="517"/>
                    </a:lnTo>
                    <a:lnTo>
                      <a:pt x="65" y="523"/>
                    </a:lnTo>
                    <a:lnTo>
                      <a:pt x="67" y="529"/>
                    </a:lnTo>
                    <a:lnTo>
                      <a:pt x="70" y="536"/>
                    </a:lnTo>
                    <a:lnTo>
                      <a:pt x="73" y="541"/>
                    </a:lnTo>
                    <a:lnTo>
                      <a:pt x="77" y="547"/>
                    </a:lnTo>
                    <a:lnTo>
                      <a:pt x="78" y="550"/>
                    </a:lnTo>
                    <a:lnTo>
                      <a:pt x="80" y="553"/>
                    </a:lnTo>
                    <a:lnTo>
                      <a:pt x="81" y="555"/>
                    </a:lnTo>
                    <a:lnTo>
                      <a:pt x="81" y="556"/>
                    </a:lnTo>
                    <a:lnTo>
                      <a:pt x="111" y="572"/>
                    </a:lnTo>
                    <a:lnTo>
                      <a:pt x="113" y="569"/>
                    </a:lnTo>
                    <a:lnTo>
                      <a:pt x="121" y="564"/>
                    </a:lnTo>
                    <a:lnTo>
                      <a:pt x="127" y="558"/>
                    </a:lnTo>
                    <a:lnTo>
                      <a:pt x="134" y="550"/>
                    </a:lnTo>
                    <a:lnTo>
                      <a:pt x="134" y="547"/>
                    </a:lnTo>
                    <a:lnTo>
                      <a:pt x="134" y="542"/>
                    </a:lnTo>
                    <a:lnTo>
                      <a:pt x="134" y="537"/>
                    </a:lnTo>
                    <a:lnTo>
                      <a:pt x="137" y="534"/>
                    </a:lnTo>
                    <a:lnTo>
                      <a:pt x="139" y="528"/>
                    </a:lnTo>
                    <a:lnTo>
                      <a:pt x="140" y="523"/>
                    </a:lnTo>
                    <a:lnTo>
                      <a:pt x="143" y="518"/>
                    </a:lnTo>
                    <a:lnTo>
                      <a:pt x="146" y="512"/>
                    </a:lnTo>
                    <a:lnTo>
                      <a:pt x="148" y="506"/>
                    </a:lnTo>
                    <a:lnTo>
                      <a:pt x="151" y="501"/>
                    </a:lnTo>
                    <a:lnTo>
                      <a:pt x="153" y="496"/>
                    </a:lnTo>
                    <a:lnTo>
                      <a:pt x="156" y="491"/>
                    </a:lnTo>
                    <a:lnTo>
                      <a:pt x="159" y="485"/>
                    </a:lnTo>
                    <a:lnTo>
                      <a:pt x="161" y="483"/>
                    </a:lnTo>
                    <a:lnTo>
                      <a:pt x="161" y="482"/>
                    </a:lnTo>
                    <a:lnTo>
                      <a:pt x="167" y="480"/>
                    </a:lnTo>
                    <a:lnTo>
                      <a:pt x="169" y="479"/>
                    </a:lnTo>
                    <a:lnTo>
                      <a:pt x="172" y="479"/>
                    </a:lnTo>
                    <a:lnTo>
                      <a:pt x="175" y="477"/>
                    </a:lnTo>
                    <a:lnTo>
                      <a:pt x="180" y="477"/>
                    </a:lnTo>
                    <a:lnTo>
                      <a:pt x="185" y="475"/>
                    </a:lnTo>
                    <a:lnTo>
                      <a:pt x="189" y="475"/>
                    </a:lnTo>
                    <a:lnTo>
                      <a:pt x="196" y="474"/>
                    </a:lnTo>
                    <a:lnTo>
                      <a:pt x="204" y="474"/>
                    </a:lnTo>
                    <a:lnTo>
                      <a:pt x="210" y="472"/>
                    </a:lnTo>
                    <a:lnTo>
                      <a:pt x="216" y="471"/>
                    </a:lnTo>
                    <a:lnTo>
                      <a:pt x="223" y="467"/>
                    </a:lnTo>
                    <a:lnTo>
                      <a:pt x="229" y="466"/>
                    </a:lnTo>
                    <a:lnTo>
                      <a:pt x="232" y="461"/>
                    </a:lnTo>
                    <a:lnTo>
                      <a:pt x="237" y="458"/>
                    </a:lnTo>
                    <a:lnTo>
                      <a:pt x="240" y="455"/>
                    </a:lnTo>
                    <a:lnTo>
                      <a:pt x="243" y="450"/>
                    </a:lnTo>
                    <a:lnTo>
                      <a:pt x="248" y="442"/>
                    </a:lnTo>
                    <a:lnTo>
                      <a:pt x="251" y="436"/>
                    </a:lnTo>
                    <a:lnTo>
                      <a:pt x="253" y="431"/>
                    </a:lnTo>
                    <a:lnTo>
                      <a:pt x="253" y="429"/>
                    </a:lnTo>
                    <a:lnTo>
                      <a:pt x="253" y="428"/>
                    </a:lnTo>
                    <a:lnTo>
                      <a:pt x="255" y="426"/>
                    </a:lnTo>
                    <a:lnTo>
                      <a:pt x="256" y="421"/>
                    </a:lnTo>
                    <a:lnTo>
                      <a:pt x="261" y="418"/>
                    </a:lnTo>
                    <a:lnTo>
                      <a:pt x="264" y="413"/>
                    </a:lnTo>
                    <a:lnTo>
                      <a:pt x="269" y="407"/>
                    </a:lnTo>
                    <a:lnTo>
                      <a:pt x="274" y="401"/>
                    </a:lnTo>
                    <a:lnTo>
                      <a:pt x="278" y="396"/>
                    </a:lnTo>
                    <a:lnTo>
                      <a:pt x="283" y="388"/>
                    </a:lnTo>
                    <a:lnTo>
                      <a:pt x="288" y="382"/>
                    </a:lnTo>
                    <a:lnTo>
                      <a:pt x="291" y="377"/>
                    </a:lnTo>
                    <a:lnTo>
                      <a:pt x="296" y="372"/>
                    </a:lnTo>
                    <a:lnTo>
                      <a:pt x="299" y="367"/>
                    </a:lnTo>
                    <a:lnTo>
                      <a:pt x="302" y="364"/>
                    </a:lnTo>
                    <a:lnTo>
                      <a:pt x="304" y="361"/>
                    </a:lnTo>
                    <a:lnTo>
                      <a:pt x="307" y="361"/>
                    </a:lnTo>
                    <a:lnTo>
                      <a:pt x="309" y="361"/>
                    </a:lnTo>
                    <a:lnTo>
                      <a:pt x="313" y="366"/>
                    </a:lnTo>
                    <a:lnTo>
                      <a:pt x="317" y="369"/>
                    </a:lnTo>
                    <a:lnTo>
                      <a:pt x="320" y="374"/>
                    </a:lnTo>
                    <a:lnTo>
                      <a:pt x="323" y="378"/>
                    </a:lnTo>
                    <a:lnTo>
                      <a:pt x="326" y="385"/>
                    </a:lnTo>
                    <a:lnTo>
                      <a:pt x="329" y="390"/>
                    </a:lnTo>
                    <a:lnTo>
                      <a:pt x="332" y="394"/>
                    </a:lnTo>
                    <a:lnTo>
                      <a:pt x="334" y="399"/>
                    </a:lnTo>
                    <a:lnTo>
                      <a:pt x="337" y="404"/>
                    </a:lnTo>
                    <a:lnTo>
                      <a:pt x="342" y="410"/>
                    </a:lnTo>
                    <a:lnTo>
                      <a:pt x="344" y="415"/>
                    </a:lnTo>
                    <a:lnTo>
                      <a:pt x="347" y="415"/>
                    </a:lnTo>
                    <a:lnTo>
                      <a:pt x="353" y="412"/>
                    </a:lnTo>
                    <a:lnTo>
                      <a:pt x="361" y="409"/>
                    </a:lnTo>
                    <a:lnTo>
                      <a:pt x="367" y="404"/>
                    </a:lnTo>
                    <a:lnTo>
                      <a:pt x="374" y="401"/>
                    </a:lnTo>
                    <a:lnTo>
                      <a:pt x="379" y="397"/>
                    </a:lnTo>
                    <a:lnTo>
                      <a:pt x="382" y="397"/>
                    </a:lnTo>
                    <a:lnTo>
                      <a:pt x="382" y="394"/>
                    </a:lnTo>
                    <a:lnTo>
                      <a:pt x="385" y="390"/>
                    </a:lnTo>
                    <a:lnTo>
                      <a:pt x="387" y="385"/>
                    </a:lnTo>
                    <a:lnTo>
                      <a:pt x="390" y="380"/>
                    </a:lnTo>
                    <a:lnTo>
                      <a:pt x="391" y="375"/>
                    </a:lnTo>
                    <a:lnTo>
                      <a:pt x="394" y="370"/>
                    </a:lnTo>
                    <a:lnTo>
                      <a:pt x="396" y="364"/>
                    </a:lnTo>
                    <a:lnTo>
                      <a:pt x="399" y="359"/>
                    </a:lnTo>
                    <a:lnTo>
                      <a:pt x="401" y="355"/>
                    </a:lnTo>
                    <a:lnTo>
                      <a:pt x="404" y="350"/>
                    </a:lnTo>
                    <a:lnTo>
                      <a:pt x="407" y="342"/>
                    </a:lnTo>
                    <a:lnTo>
                      <a:pt x="409" y="335"/>
                    </a:lnTo>
                    <a:lnTo>
                      <a:pt x="409" y="331"/>
                    </a:lnTo>
                    <a:lnTo>
                      <a:pt x="409" y="326"/>
                    </a:lnTo>
                    <a:lnTo>
                      <a:pt x="409" y="320"/>
                    </a:lnTo>
                    <a:lnTo>
                      <a:pt x="410" y="315"/>
                    </a:lnTo>
                    <a:lnTo>
                      <a:pt x="410" y="310"/>
                    </a:lnTo>
                    <a:lnTo>
                      <a:pt x="412" y="305"/>
                    </a:lnTo>
                    <a:lnTo>
                      <a:pt x="414" y="302"/>
                    </a:lnTo>
                    <a:lnTo>
                      <a:pt x="417" y="300"/>
                    </a:lnTo>
                    <a:lnTo>
                      <a:pt x="421" y="294"/>
                    </a:lnTo>
                    <a:lnTo>
                      <a:pt x="429" y="289"/>
                    </a:lnTo>
                    <a:lnTo>
                      <a:pt x="436" y="285"/>
                    </a:lnTo>
                    <a:lnTo>
                      <a:pt x="439" y="283"/>
                    </a:lnTo>
                    <a:lnTo>
                      <a:pt x="441" y="283"/>
                    </a:lnTo>
                    <a:lnTo>
                      <a:pt x="444" y="285"/>
                    </a:lnTo>
                    <a:lnTo>
                      <a:pt x="450" y="288"/>
                    </a:lnTo>
                    <a:lnTo>
                      <a:pt x="458" y="294"/>
                    </a:lnTo>
                    <a:lnTo>
                      <a:pt x="464" y="299"/>
                    </a:lnTo>
                    <a:lnTo>
                      <a:pt x="472" y="307"/>
                    </a:lnTo>
                    <a:lnTo>
                      <a:pt x="476" y="310"/>
                    </a:lnTo>
                    <a:lnTo>
                      <a:pt x="479" y="315"/>
                    </a:lnTo>
                    <a:lnTo>
                      <a:pt x="480" y="320"/>
                    </a:lnTo>
                    <a:lnTo>
                      <a:pt x="482" y="324"/>
                    </a:lnTo>
                    <a:lnTo>
                      <a:pt x="483" y="329"/>
                    </a:lnTo>
                    <a:lnTo>
                      <a:pt x="485" y="334"/>
                    </a:lnTo>
                    <a:lnTo>
                      <a:pt x="485" y="339"/>
                    </a:lnTo>
                    <a:lnTo>
                      <a:pt x="487" y="343"/>
                    </a:lnTo>
                    <a:lnTo>
                      <a:pt x="488" y="348"/>
                    </a:lnTo>
                    <a:lnTo>
                      <a:pt x="490" y="353"/>
                    </a:lnTo>
                    <a:lnTo>
                      <a:pt x="490" y="358"/>
                    </a:lnTo>
                    <a:lnTo>
                      <a:pt x="491" y="364"/>
                    </a:lnTo>
                    <a:lnTo>
                      <a:pt x="491" y="367"/>
                    </a:lnTo>
                    <a:lnTo>
                      <a:pt x="493" y="372"/>
                    </a:lnTo>
                    <a:lnTo>
                      <a:pt x="493" y="377"/>
                    </a:lnTo>
                    <a:lnTo>
                      <a:pt x="495" y="382"/>
                    </a:lnTo>
                    <a:lnTo>
                      <a:pt x="495" y="390"/>
                    </a:lnTo>
                    <a:lnTo>
                      <a:pt x="495" y="396"/>
                    </a:lnTo>
                    <a:lnTo>
                      <a:pt x="493" y="401"/>
                    </a:lnTo>
                    <a:lnTo>
                      <a:pt x="490" y="405"/>
                    </a:lnTo>
                    <a:lnTo>
                      <a:pt x="485" y="410"/>
                    </a:lnTo>
                    <a:lnTo>
                      <a:pt x="480" y="417"/>
                    </a:lnTo>
                    <a:lnTo>
                      <a:pt x="476" y="420"/>
                    </a:lnTo>
                    <a:lnTo>
                      <a:pt x="472" y="424"/>
                    </a:lnTo>
                    <a:lnTo>
                      <a:pt x="469" y="428"/>
                    </a:lnTo>
                    <a:lnTo>
                      <a:pt x="469" y="429"/>
                    </a:lnTo>
                    <a:lnTo>
                      <a:pt x="468" y="429"/>
                    </a:lnTo>
                    <a:lnTo>
                      <a:pt x="466" y="429"/>
                    </a:lnTo>
                    <a:lnTo>
                      <a:pt x="463" y="429"/>
                    </a:lnTo>
                    <a:lnTo>
                      <a:pt x="458" y="429"/>
                    </a:lnTo>
                    <a:lnTo>
                      <a:pt x="453" y="429"/>
                    </a:lnTo>
                    <a:lnTo>
                      <a:pt x="447" y="429"/>
                    </a:lnTo>
                    <a:lnTo>
                      <a:pt x="441" y="431"/>
                    </a:lnTo>
                    <a:lnTo>
                      <a:pt x="434" y="431"/>
                    </a:lnTo>
                    <a:lnTo>
                      <a:pt x="426" y="431"/>
                    </a:lnTo>
                    <a:lnTo>
                      <a:pt x="418" y="432"/>
                    </a:lnTo>
                    <a:lnTo>
                      <a:pt x="412" y="432"/>
                    </a:lnTo>
                    <a:lnTo>
                      <a:pt x="404" y="434"/>
                    </a:lnTo>
                    <a:lnTo>
                      <a:pt x="398" y="436"/>
                    </a:lnTo>
                    <a:lnTo>
                      <a:pt x="391" y="437"/>
                    </a:lnTo>
                    <a:lnTo>
                      <a:pt x="385" y="437"/>
                    </a:lnTo>
                    <a:lnTo>
                      <a:pt x="382" y="440"/>
                    </a:lnTo>
                    <a:lnTo>
                      <a:pt x="375" y="440"/>
                    </a:lnTo>
                    <a:lnTo>
                      <a:pt x="371" y="444"/>
                    </a:lnTo>
                    <a:lnTo>
                      <a:pt x="366" y="445"/>
                    </a:lnTo>
                    <a:lnTo>
                      <a:pt x="359" y="448"/>
                    </a:lnTo>
                    <a:lnTo>
                      <a:pt x="353" y="452"/>
                    </a:lnTo>
                    <a:lnTo>
                      <a:pt x="347" y="455"/>
                    </a:lnTo>
                    <a:lnTo>
                      <a:pt x="342" y="458"/>
                    </a:lnTo>
                    <a:lnTo>
                      <a:pt x="337" y="463"/>
                    </a:lnTo>
                    <a:lnTo>
                      <a:pt x="331" y="466"/>
                    </a:lnTo>
                    <a:lnTo>
                      <a:pt x="325" y="469"/>
                    </a:lnTo>
                    <a:lnTo>
                      <a:pt x="320" y="474"/>
                    </a:lnTo>
                    <a:lnTo>
                      <a:pt x="317" y="477"/>
                    </a:lnTo>
                    <a:lnTo>
                      <a:pt x="310" y="483"/>
                    </a:lnTo>
                    <a:lnTo>
                      <a:pt x="309" y="490"/>
                    </a:lnTo>
                    <a:lnTo>
                      <a:pt x="305" y="494"/>
                    </a:lnTo>
                    <a:lnTo>
                      <a:pt x="304" y="499"/>
                    </a:lnTo>
                    <a:lnTo>
                      <a:pt x="299" y="506"/>
                    </a:lnTo>
                    <a:lnTo>
                      <a:pt x="296" y="512"/>
                    </a:lnTo>
                    <a:lnTo>
                      <a:pt x="291" y="517"/>
                    </a:lnTo>
                    <a:lnTo>
                      <a:pt x="288" y="521"/>
                    </a:lnTo>
                    <a:lnTo>
                      <a:pt x="285" y="525"/>
                    </a:lnTo>
                    <a:lnTo>
                      <a:pt x="285" y="526"/>
                    </a:lnTo>
                    <a:lnTo>
                      <a:pt x="283" y="526"/>
                    </a:lnTo>
                    <a:lnTo>
                      <a:pt x="280" y="526"/>
                    </a:lnTo>
                    <a:lnTo>
                      <a:pt x="274" y="526"/>
                    </a:lnTo>
                    <a:lnTo>
                      <a:pt x="267" y="526"/>
                    </a:lnTo>
                    <a:lnTo>
                      <a:pt x="263" y="525"/>
                    </a:lnTo>
                    <a:lnTo>
                      <a:pt x="258" y="525"/>
                    </a:lnTo>
                    <a:lnTo>
                      <a:pt x="253" y="525"/>
                    </a:lnTo>
                    <a:lnTo>
                      <a:pt x="250" y="525"/>
                    </a:lnTo>
                    <a:lnTo>
                      <a:pt x="243" y="525"/>
                    </a:lnTo>
                    <a:lnTo>
                      <a:pt x="240" y="525"/>
                    </a:lnTo>
                    <a:lnTo>
                      <a:pt x="234" y="525"/>
                    </a:lnTo>
                    <a:lnTo>
                      <a:pt x="229" y="526"/>
                    </a:lnTo>
                    <a:lnTo>
                      <a:pt x="223" y="526"/>
                    </a:lnTo>
                    <a:lnTo>
                      <a:pt x="218" y="526"/>
                    </a:lnTo>
                    <a:lnTo>
                      <a:pt x="212" y="526"/>
                    </a:lnTo>
                    <a:lnTo>
                      <a:pt x="207" y="526"/>
                    </a:lnTo>
                    <a:lnTo>
                      <a:pt x="201" y="526"/>
                    </a:lnTo>
                    <a:lnTo>
                      <a:pt x="196" y="526"/>
                    </a:lnTo>
                    <a:lnTo>
                      <a:pt x="191" y="526"/>
                    </a:lnTo>
                    <a:lnTo>
                      <a:pt x="188" y="528"/>
                    </a:lnTo>
                    <a:lnTo>
                      <a:pt x="183" y="528"/>
                    </a:lnTo>
                    <a:lnTo>
                      <a:pt x="178" y="528"/>
                    </a:lnTo>
                    <a:lnTo>
                      <a:pt x="173" y="529"/>
                    </a:lnTo>
                    <a:lnTo>
                      <a:pt x="170" y="529"/>
                    </a:lnTo>
                    <a:lnTo>
                      <a:pt x="164" y="533"/>
                    </a:lnTo>
                    <a:lnTo>
                      <a:pt x="161" y="534"/>
                    </a:lnTo>
                    <a:lnTo>
                      <a:pt x="156" y="537"/>
                    </a:lnTo>
                    <a:lnTo>
                      <a:pt x="151" y="541"/>
                    </a:lnTo>
                    <a:lnTo>
                      <a:pt x="146" y="544"/>
                    </a:lnTo>
                    <a:lnTo>
                      <a:pt x="143" y="549"/>
                    </a:lnTo>
                    <a:lnTo>
                      <a:pt x="139" y="553"/>
                    </a:lnTo>
                    <a:lnTo>
                      <a:pt x="134" y="558"/>
                    </a:lnTo>
                    <a:lnTo>
                      <a:pt x="129" y="564"/>
                    </a:lnTo>
                    <a:lnTo>
                      <a:pt x="126" y="571"/>
                    </a:lnTo>
                    <a:lnTo>
                      <a:pt x="121" y="576"/>
                    </a:lnTo>
                    <a:lnTo>
                      <a:pt x="116" y="582"/>
                    </a:lnTo>
                    <a:lnTo>
                      <a:pt x="111" y="587"/>
                    </a:lnTo>
                    <a:lnTo>
                      <a:pt x="108" y="593"/>
                    </a:lnTo>
                    <a:lnTo>
                      <a:pt x="105" y="599"/>
                    </a:lnTo>
                    <a:lnTo>
                      <a:pt x="102" y="604"/>
                    </a:lnTo>
                    <a:lnTo>
                      <a:pt x="100" y="611"/>
                    </a:lnTo>
                    <a:lnTo>
                      <a:pt x="100" y="615"/>
                    </a:lnTo>
                    <a:lnTo>
                      <a:pt x="99" y="618"/>
                    </a:lnTo>
                    <a:lnTo>
                      <a:pt x="97" y="622"/>
                    </a:lnTo>
                    <a:lnTo>
                      <a:pt x="97" y="625"/>
                    </a:lnTo>
                    <a:lnTo>
                      <a:pt x="96" y="630"/>
                    </a:lnTo>
                    <a:lnTo>
                      <a:pt x="94" y="633"/>
                    </a:lnTo>
                    <a:lnTo>
                      <a:pt x="94" y="638"/>
                    </a:lnTo>
                    <a:lnTo>
                      <a:pt x="92" y="642"/>
                    </a:lnTo>
                    <a:lnTo>
                      <a:pt x="91" y="650"/>
                    </a:lnTo>
                    <a:lnTo>
                      <a:pt x="89" y="655"/>
                    </a:lnTo>
                    <a:lnTo>
                      <a:pt x="88" y="661"/>
                    </a:lnTo>
                    <a:lnTo>
                      <a:pt x="86" y="669"/>
                    </a:lnTo>
                    <a:lnTo>
                      <a:pt x="86" y="677"/>
                    </a:lnTo>
                    <a:lnTo>
                      <a:pt x="84" y="684"/>
                    </a:lnTo>
                    <a:lnTo>
                      <a:pt x="84" y="692"/>
                    </a:lnTo>
                    <a:lnTo>
                      <a:pt x="83" y="695"/>
                    </a:lnTo>
                    <a:lnTo>
                      <a:pt x="83" y="700"/>
                    </a:lnTo>
                    <a:lnTo>
                      <a:pt x="83" y="704"/>
                    </a:lnTo>
                    <a:lnTo>
                      <a:pt x="83" y="709"/>
                    </a:lnTo>
                    <a:lnTo>
                      <a:pt x="81" y="717"/>
                    </a:lnTo>
                    <a:lnTo>
                      <a:pt x="81" y="725"/>
                    </a:lnTo>
                    <a:lnTo>
                      <a:pt x="81" y="730"/>
                    </a:lnTo>
                    <a:lnTo>
                      <a:pt x="81" y="733"/>
                    </a:lnTo>
                    <a:lnTo>
                      <a:pt x="81" y="738"/>
                    </a:lnTo>
                    <a:lnTo>
                      <a:pt x="81" y="743"/>
                    </a:lnTo>
                    <a:lnTo>
                      <a:pt x="81" y="747"/>
                    </a:lnTo>
                    <a:lnTo>
                      <a:pt x="81" y="752"/>
                    </a:lnTo>
                    <a:lnTo>
                      <a:pt x="81" y="755"/>
                    </a:lnTo>
                    <a:lnTo>
                      <a:pt x="81" y="760"/>
                    </a:lnTo>
                    <a:lnTo>
                      <a:pt x="81" y="765"/>
                    </a:lnTo>
                    <a:lnTo>
                      <a:pt x="83" y="770"/>
                    </a:lnTo>
                    <a:lnTo>
                      <a:pt x="83" y="774"/>
                    </a:lnTo>
                    <a:lnTo>
                      <a:pt x="84" y="779"/>
                    </a:lnTo>
                    <a:lnTo>
                      <a:pt x="84" y="784"/>
                    </a:lnTo>
                    <a:lnTo>
                      <a:pt x="84" y="789"/>
                    </a:lnTo>
                    <a:lnTo>
                      <a:pt x="84" y="793"/>
                    </a:lnTo>
                    <a:lnTo>
                      <a:pt x="86" y="798"/>
                    </a:lnTo>
                    <a:lnTo>
                      <a:pt x="88" y="801"/>
                    </a:lnTo>
                    <a:lnTo>
                      <a:pt x="89" y="806"/>
                    </a:lnTo>
                    <a:lnTo>
                      <a:pt x="89" y="811"/>
                    </a:lnTo>
                    <a:lnTo>
                      <a:pt x="91" y="816"/>
                    </a:lnTo>
                    <a:lnTo>
                      <a:pt x="92" y="819"/>
                    </a:lnTo>
                    <a:lnTo>
                      <a:pt x="94" y="824"/>
                    </a:lnTo>
                    <a:lnTo>
                      <a:pt x="96" y="828"/>
                    </a:lnTo>
                    <a:lnTo>
                      <a:pt x="97" y="833"/>
                    </a:lnTo>
                    <a:lnTo>
                      <a:pt x="100" y="838"/>
                    </a:lnTo>
                    <a:lnTo>
                      <a:pt x="102" y="843"/>
                    </a:lnTo>
                    <a:lnTo>
                      <a:pt x="105" y="847"/>
                    </a:lnTo>
                    <a:lnTo>
                      <a:pt x="107" y="852"/>
                    </a:lnTo>
                    <a:lnTo>
                      <a:pt x="111" y="859"/>
                    </a:lnTo>
                    <a:lnTo>
                      <a:pt x="116" y="867"/>
                    </a:lnTo>
                    <a:lnTo>
                      <a:pt x="119" y="873"/>
                    </a:lnTo>
                    <a:lnTo>
                      <a:pt x="124" y="881"/>
                    </a:lnTo>
                    <a:lnTo>
                      <a:pt x="129" y="886"/>
                    </a:lnTo>
                    <a:lnTo>
                      <a:pt x="132" y="892"/>
                    </a:lnTo>
                    <a:lnTo>
                      <a:pt x="135" y="897"/>
                    </a:lnTo>
                    <a:lnTo>
                      <a:pt x="140" y="902"/>
                    </a:lnTo>
                    <a:lnTo>
                      <a:pt x="148" y="910"/>
                    </a:lnTo>
                    <a:lnTo>
                      <a:pt x="154" y="916"/>
                    </a:lnTo>
                    <a:lnTo>
                      <a:pt x="161" y="921"/>
                    </a:lnTo>
                    <a:lnTo>
                      <a:pt x="169" y="924"/>
                    </a:lnTo>
                    <a:lnTo>
                      <a:pt x="173" y="925"/>
                    </a:lnTo>
                    <a:lnTo>
                      <a:pt x="178" y="927"/>
                    </a:lnTo>
                    <a:lnTo>
                      <a:pt x="183" y="927"/>
                    </a:lnTo>
                    <a:lnTo>
                      <a:pt x="186" y="929"/>
                    </a:lnTo>
                    <a:lnTo>
                      <a:pt x="191" y="929"/>
                    </a:lnTo>
                    <a:lnTo>
                      <a:pt x="193" y="929"/>
                    </a:lnTo>
                    <a:lnTo>
                      <a:pt x="194" y="929"/>
                    </a:lnTo>
                    <a:lnTo>
                      <a:pt x="201" y="929"/>
                    </a:lnTo>
                    <a:lnTo>
                      <a:pt x="204" y="929"/>
                    </a:lnTo>
                    <a:lnTo>
                      <a:pt x="208" y="930"/>
                    </a:lnTo>
                    <a:lnTo>
                      <a:pt x="215" y="930"/>
                    </a:lnTo>
                    <a:lnTo>
                      <a:pt x="220" y="932"/>
                    </a:lnTo>
                    <a:lnTo>
                      <a:pt x="224" y="932"/>
                    </a:lnTo>
                    <a:lnTo>
                      <a:pt x="231" y="932"/>
                    </a:lnTo>
                    <a:lnTo>
                      <a:pt x="235" y="932"/>
                    </a:lnTo>
                    <a:lnTo>
                      <a:pt x="240" y="933"/>
                    </a:lnTo>
                    <a:lnTo>
                      <a:pt x="245" y="932"/>
                    </a:lnTo>
                    <a:lnTo>
                      <a:pt x="250" y="932"/>
                    </a:lnTo>
                    <a:lnTo>
                      <a:pt x="253" y="932"/>
                    </a:lnTo>
                    <a:lnTo>
                      <a:pt x="258" y="932"/>
                    </a:lnTo>
                    <a:lnTo>
                      <a:pt x="259" y="930"/>
                    </a:lnTo>
                    <a:lnTo>
                      <a:pt x="264" y="930"/>
                    </a:lnTo>
                    <a:lnTo>
                      <a:pt x="269" y="929"/>
                    </a:lnTo>
                    <a:lnTo>
                      <a:pt x="275" y="927"/>
                    </a:lnTo>
                    <a:lnTo>
                      <a:pt x="280" y="924"/>
                    </a:lnTo>
                    <a:lnTo>
                      <a:pt x="288" y="922"/>
                    </a:lnTo>
                    <a:lnTo>
                      <a:pt x="294" y="921"/>
                    </a:lnTo>
                    <a:lnTo>
                      <a:pt x="302" y="919"/>
                    </a:lnTo>
                    <a:lnTo>
                      <a:pt x="309" y="916"/>
                    </a:lnTo>
                    <a:lnTo>
                      <a:pt x="315" y="914"/>
                    </a:lnTo>
                    <a:lnTo>
                      <a:pt x="320" y="911"/>
                    </a:lnTo>
                    <a:lnTo>
                      <a:pt x="326" y="910"/>
                    </a:lnTo>
                    <a:lnTo>
                      <a:pt x="331" y="908"/>
                    </a:lnTo>
                    <a:lnTo>
                      <a:pt x="334" y="906"/>
                    </a:lnTo>
                    <a:lnTo>
                      <a:pt x="336" y="906"/>
                    </a:lnTo>
                    <a:lnTo>
                      <a:pt x="337" y="906"/>
                    </a:lnTo>
                    <a:lnTo>
                      <a:pt x="359" y="900"/>
                    </a:lnTo>
                    <a:lnTo>
                      <a:pt x="361" y="902"/>
                    </a:lnTo>
                    <a:lnTo>
                      <a:pt x="364" y="903"/>
                    </a:lnTo>
                    <a:lnTo>
                      <a:pt x="369" y="906"/>
                    </a:lnTo>
                    <a:lnTo>
                      <a:pt x="374" y="908"/>
                    </a:lnTo>
                    <a:lnTo>
                      <a:pt x="380" y="913"/>
                    </a:lnTo>
                    <a:lnTo>
                      <a:pt x="387" y="916"/>
                    </a:lnTo>
                    <a:lnTo>
                      <a:pt x="393" y="921"/>
                    </a:lnTo>
                    <a:lnTo>
                      <a:pt x="399" y="925"/>
                    </a:lnTo>
                    <a:lnTo>
                      <a:pt x="407" y="930"/>
                    </a:lnTo>
                    <a:lnTo>
                      <a:pt x="414" y="937"/>
                    </a:lnTo>
                    <a:lnTo>
                      <a:pt x="421" y="943"/>
                    </a:lnTo>
                    <a:lnTo>
                      <a:pt x="428" y="948"/>
                    </a:lnTo>
                    <a:lnTo>
                      <a:pt x="436" y="952"/>
                    </a:lnTo>
                    <a:lnTo>
                      <a:pt x="442" y="959"/>
                    </a:lnTo>
                    <a:lnTo>
                      <a:pt x="447" y="964"/>
                    </a:lnTo>
                    <a:lnTo>
                      <a:pt x="452" y="968"/>
                    </a:lnTo>
                    <a:lnTo>
                      <a:pt x="460" y="975"/>
                    </a:lnTo>
                    <a:lnTo>
                      <a:pt x="466" y="981"/>
                    </a:lnTo>
                    <a:lnTo>
                      <a:pt x="476" y="989"/>
                    </a:lnTo>
                    <a:lnTo>
                      <a:pt x="479" y="994"/>
                    </a:lnTo>
                    <a:lnTo>
                      <a:pt x="483" y="997"/>
                    </a:lnTo>
                    <a:lnTo>
                      <a:pt x="488" y="1002"/>
                    </a:lnTo>
                    <a:lnTo>
                      <a:pt x="493" y="1007"/>
                    </a:lnTo>
                    <a:lnTo>
                      <a:pt x="498" y="1011"/>
                    </a:lnTo>
                    <a:lnTo>
                      <a:pt x="501" y="1016"/>
                    </a:lnTo>
                    <a:lnTo>
                      <a:pt x="506" y="1021"/>
                    </a:lnTo>
                    <a:lnTo>
                      <a:pt x="511" y="1026"/>
                    </a:lnTo>
                    <a:lnTo>
                      <a:pt x="515" y="1030"/>
                    </a:lnTo>
                    <a:lnTo>
                      <a:pt x="518" y="1034"/>
                    </a:lnTo>
                    <a:lnTo>
                      <a:pt x="523" y="1038"/>
                    </a:lnTo>
                    <a:lnTo>
                      <a:pt x="528" y="1043"/>
                    </a:lnTo>
                    <a:lnTo>
                      <a:pt x="534" y="1051"/>
                    </a:lnTo>
                    <a:lnTo>
                      <a:pt x="542" y="1059"/>
                    </a:lnTo>
                    <a:lnTo>
                      <a:pt x="547" y="1065"/>
                    </a:lnTo>
                    <a:lnTo>
                      <a:pt x="552" y="1070"/>
                    </a:lnTo>
                    <a:lnTo>
                      <a:pt x="555" y="1075"/>
                    </a:lnTo>
                    <a:lnTo>
                      <a:pt x="557" y="1078"/>
                    </a:lnTo>
                    <a:lnTo>
                      <a:pt x="558" y="1080"/>
                    </a:lnTo>
                    <a:lnTo>
                      <a:pt x="561" y="1083"/>
                    </a:lnTo>
                    <a:lnTo>
                      <a:pt x="565" y="1088"/>
                    </a:lnTo>
                    <a:lnTo>
                      <a:pt x="569" y="1092"/>
                    </a:lnTo>
                    <a:lnTo>
                      <a:pt x="574" y="1097"/>
                    </a:lnTo>
                    <a:lnTo>
                      <a:pt x="582" y="1105"/>
                    </a:lnTo>
                    <a:lnTo>
                      <a:pt x="588" y="1111"/>
                    </a:lnTo>
                    <a:lnTo>
                      <a:pt x="596" y="1119"/>
                    </a:lnTo>
                    <a:lnTo>
                      <a:pt x="601" y="1126"/>
                    </a:lnTo>
                    <a:lnTo>
                      <a:pt x="607" y="1132"/>
                    </a:lnTo>
                    <a:lnTo>
                      <a:pt x="614" y="1137"/>
                    </a:lnTo>
                    <a:lnTo>
                      <a:pt x="620" y="1143"/>
                    </a:lnTo>
                    <a:lnTo>
                      <a:pt x="623" y="1146"/>
                    </a:lnTo>
                    <a:lnTo>
                      <a:pt x="628" y="1151"/>
                    </a:lnTo>
                    <a:lnTo>
                      <a:pt x="630" y="1153"/>
                    </a:lnTo>
                    <a:lnTo>
                      <a:pt x="631" y="1154"/>
                    </a:lnTo>
                    <a:lnTo>
                      <a:pt x="684" y="1188"/>
                    </a:lnTo>
                    <a:lnTo>
                      <a:pt x="689" y="1188"/>
                    </a:lnTo>
                    <a:lnTo>
                      <a:pt x="695" y="1188"/>
                    </a:lnTo>
                    <a:lnTo>
                      <a:pt x="701" y="1188"/>
                    </a:lnTo>
                    <a:lnTo>
                      <a:pt x="708" y="1188"/>
                    </a:lnTo>
                    <a:lnTo>
                      <a:pt x="716" y="1188"/>
                    </a:lnTo>
                    <a:lnTo>
                      <a:pt x="722" y="1186"/>
                    </a:lnTo>
                    <a:lnTo>
                      <a:pt x="727" y="1186"/>
                    </a:lnTo>
                    <a:lnTo>
                      <a:pt x="731" y="1183"/>
                    </a:lnTo>
                    <a:lnTo>
                      <a:pt x="736" y="1180"/>
                    </a:lnTo>
                    <a:lnTo>
                      <a:pt x="744" y="1178"/>
                    </a:lnTo>
                    <a:lnTo>
                      <a:pt x="751" y="1175"/>
                    </a:lnTo>
                    <a:lnTo>
                      <a:pt x="757" y="1173"/>
                    </a:lnTo>
                    <a:lnTo>
                      <a:pt x="762" y="1172"/>
                    </a:lnTo>
                    <a:lnTo>
                      <a:pt x="765" y="1170"/>
                    </a:lnTo>
                    <a:lnTo>
                      <a:pt x="766" y="1170"/>
                    </a:lnTo>
                    <a:lnTo>
                      <a:pt x="768" y="1172"/>
                    </a:lnTo>
                    <a:lnTo>
                      <a:pt x="774" y="1173"/>
                    </a:lnTo>
                    <a:lnTo>
                      <a:pt x="778" y="1172"/>
                    </a:lnTo>
                    <a:lnTo>
                      <a:pt x="781" y="1169"/>
                    </a:lnTo>
                    <a:lnTo>
                      <a:pt x="782" y="1166"/>
                    </a:lnTo>
                    <a:lnTo>
                      <a:pt x="784" y="1162"/>
                    </a:lnTo>
                    <a:lnTo>
                      <a:pt x="786" y="1158"/>
                    </a:lnTo>
                    <a:lnTo>
                      <a:pt x="787" y="1154"/>
                    </a:lnTo>
                    <a:lnTo>
                      <a:pt x="787" y="1150"/>
                    </a:lnTo>
                    <a:lnTo>
                      <a:pt x="789" y="1146"/>
                    </a:lnTo>
                    <a:lnTo>
                      <a:pt x="789" y="1143"/>
                    </a:lnTo>
                    <a:lnTo>
                      <a:pt x="790" y="1139"/>
                    </a:lnTo>
                    <a:lnTo>
                      <a:pt x="792" y="1134"/>
                    </a:lnTo>
                    <a:lnTo>
                      <a:pt x="792" y="1129"/>
                    </a:lnTo>
                    <a:lnTo>
                      <a:pt x="794" y="1124"/>
                    </a:lnTo>
                    <a:lnTo>
                      <a:pt x="795" y="1119"/>
                    </a:lnTo>
                    <a:lnTo>
                      <a:pt x="795" y="1113"/>
                    </a:lnTo>
                    <a:lnTo>
                      <a:pt x="797" y="1107"/>
                    </a:lnTo>
                    <a:lnTo>
                      <a:pt x="797" y="1102"/>
                    </a:lnTo>
                    <a:lnTo>
                      <a:pt x="798" y="1096"/>
                    </a:lnTo>
                    <a:lnTo>
                      <a:pt x="798" y="1089"/>
                    </a:lnTo>
                    <a:lnTo>
                      <a:pt x="800" y="1084"/>
                    </a:lnTo>
                    <a:lnTo>
                      <a:pt x="800" y="1078"/>
                    </a:lnTo>
                    <a:lnTo>
                      <a:pt x="801" y="1073"/>
                    </a:lnTo>
                    <a:lnTo>
                      <a:pt x="801" y="1067"/>
                    </a:lnTo>
                    <a:lnTo>
                      <a:pt x="803" y="1061"/>
                    </a:lnTo>
                    <a:lnTo>
                      <a:pt x="803" y="1054"/>
                    </a:lnTo>
                    <a:lnTo>
                      <a:pt x="805" y="1049"/>
                    </a:lnTo>
                    <a:lnTo>
                      <a:pt x="805" y="1045"/>
                    </a:lnTo>
                    <a:lnTo>
                      <a:pt x="806" y="1040"/>
                    </a:lnTo>
                    <a:lnTo>
                      <a:pt x="806" y="1037"/>
                    </a:lnTo>
                    <a:lnTo>
                      <a:pt x="806" y="1032"/>
                    </a:lnTo>
                    <a:lnTo>
                      <a:pt x="808" y="1024"/>
                    </a:lnTo>
                    <a:lnTo>
                      <a:pt x="809" y="1019"/>
                    </a:lnTo>
                    <a:lnTo>
                      <a:pt x="809" y="1016"/>
                    </a:lnTo>
                    <a:lnTo>
                      <a:pt x="809" y="1014"/>
                    </a:lnTo>
                    <a:lnTo>
                      <a:pt x="809" y="1013"/>
                    </a:lnTo>
                    <a:lnTo>
                      <a:pt x="808" y="1011"/>
                    </a:lnTo>
                    <a:lnTo>
                      <a:pt x="806" y="1007"/>
                    </a:lnTo>
                    <a:lnTo>
                      <a:pt x="806" y="1000"/>
                    </a:lnTo>
                    <a:lnTo>
                      <a:pt x="806" y="997"/>
                    </a:lnTo>
                    <a:lnTo>
                      <a:pt x="805" y="992"/>
                    </a:lnTo>
                    <a:lnTo>
                      <a:pt x="805" y="989"/>
                    </a:lnTo>
                    <a:lnTo>
                      <a:pt x="803" y="984"/>
                    </a:lnTo>
                    <a:lnTo>
                      <a:pt x="803" y="979"/>
                    </a:lnTo>
                    <a:lnTo>
                      <a:pt x="801" y="976"/>
                    </a:lnTo>
                    <a:lnTo>
                      <a:pt x="801" y="972"/>
                    </a:lnTo>
                    <a:lnTo>
                      <a:pt x="801" y="968"/>
                    </a:lnTo>
                    <a:lnTo>
                      <a:pt x="800" y="964"/>
                    </a:lnTo>
                    <a:lnTo>
                      <a:pt x="798" y="959"/>
                    </a:lnTo>
                    <a:lnTo>
                      <a:pt x="797" y="954"/>
                    </a:lnTo>
                    <a:lnTo>
                      <a:pt x="797" y="949"/>
                    </a:lnTo>
                    <a:lnTo>
                      <a:pt x="795" y="944"/>
                    </a:lnTo>
                    <a:lnTo>
                      <a:pt x="795" y="940"/>
                    </a:lnTo>
                    <a:lnTo>
                      <a:pt x="794" y="935"/>
                    </a:lnTo>
                    <a:lnTo>
                      <a:pt x="794" y="930"/>
                    </a:lnTo>
                    <a:lnTo>
                      <a:pt x="790" y="922"/>
                    </a:lnTo>
                    <a:lnTo>
                      <a:pt x="790" y="916"/>
                    </a:lnTo>
                    <a:lnTo>
                      <a:pt x="789" y="910"/>
                    </a:lnTo>
                    <a:lnTo>
                      <a:pt x="787" y="905"/>
                    </a:lnTo>
                    <a:lnTo>
                      <a:pt x="787" y="902"/>
                    </a:lnTo>
                    <a:lnTo>
                      <a:pt x="786" y="898"/>
                    </a:lnTo>
                    <a:lnTo>
                      <a:pt x="786" y="894"/>
                    </a:lnTo>
                    <a:lnTo>
                      <a:pt x="786" y="890"/>
                    </a:lnTo>
                    <a:lnTo>
                      <a:pt x="786" y="884"/>
                    </a:lnTo>
                    <a:lnTo>
                      <a:pt x="786" y="879"/>
                    </a:lnTo>
                    <a:lnTo>
                      <a:pt x="786" y="873"/>
                    </a:lnTo>
                    <a:lnTo>
                      <a:pt x="787" y="867"/>
                    </a:lnTo>
                    <a:lnTo>
                      <a:pt x="787" y="859"/>
                    </a:lnTo>
                    <a:lnTo>
                      <a:pt x="787" y="851"/>
                    </a:lnTo>
                    <a:lnTo>
                      <a:pt x="789" y="843"/>
                    </a:lnTo>
                    <a:lnTo>
                      <a:pt x="789" y="835"/>
                    </a:lnTo>
                    <a:lnTo>
                      <a:pt x="789" y="830"/>
                    </a:lnTo>
                    <a:lnTo>
                      <a:pt x="790" y="827"/>
                    </a:lnTo>
                    <a:lnTo>
                      <a:pt x="790" y="822"/>
                    </a:lnTo>
                    <a:lnTo>
                      <a:pt x="790" y="817"/>
                    </a:lnTo>
                    <a:lnTo>
                      <a:pt x="792" y="809"/>
                    </a:lnTo>
                    <a:lnTo>
                      <a:pt x="794" y="801"/>
                    </a:lnTo>
                    <a:lnTo>
                      <a:pt x="794" y="797"/>
                    </a:lnTo>
                    <a:lnTo>
                      <a:pt x="794" y="792"/>
                    </a:lnTo>
                    <a:lnTo>
                      <a:pt x="794" y="787"/>
                    </a:lnTo>
                    <a:lnTo>
                      <a:pt x="795" y="784"/>
                    </a:lnTo>
                    <a:lnTo>
                      <a:pt x="795" y="779"/>
                    </a:lnTo>
                    <a:lnTo>
                      <a:pt x="795" y="774"/>
                    </a:lnTo>
                    <a:lnTo>
                      <a:pt x="795" y="770"/>
                    </a:lnTo>
                    <a:lnTo>
                      <a:pt x="797" y="766"/>
                    </a:lnTo>
                    <a:lnTo>
                      <a:pt x="797" y="762"/>
                    </a:lnTo>
                    <a:lnTo>
                      <a:pt x="797" y="757"/>
                    </a:lnTo>
                    <a:lnTo>
                      <a:pt x="797" y="752"/>
                    </a:lnTo>
                    <a:lnTo>
                      <a:pt x="798" y="749"/>
                    </a:lnTo>
                    <a:lnTo>
                      <a:pt x="798" y="741"/>
                    </a:lnTo>
                    <a:lnTo>
                      <a:pt x="800" y="735"/>
                    </a:lnTo>
                    <a:lnTo>
                      <a:pt x="800" y="727"/>
                    </a:lnTo>
                    <a:lnTo>
                      <a:pt x="800" y="719"/>
                    </a:lnTo>
                    <a:lnTo>
                      <a:pt x="801" y="712"/>
                    </a:lnTo>
                    <a:lnTo>
                      <a:pt x="801" y="708"/>
                    </a:lnTo>
                    <a:lnTo>
                      <a:pt x="801" y="701"/>
                    </a:lnTo>
                    <a:lnTo>
                      <a:pt x="803" y="698"/>
                    </a:lnTo>
                    <a:lnTo>
                      <a:pt x="803" y="693"/>
                    </a:lnTo>
                    <a:lnTo>
                      <a:pt x="805" y="692"/>
                    </a:lnTo>
                    <a:lnTo>
                      <a:pt x="805" y="684"/>
                    </a:lnTo>
                    <a:lnTo>
                      <a:pt x="806" y="677"/>
                    </a:lnTo>
                    <a:lnTo>
                      <a:pt x="806" y="671"/>
                    </a:lnTo>
                    <a:lnTo>
                      <a:pt x="809" y="665"/>
                    </a:lnTo>
                    <a:lnTo>
                      <a:pt x="813" y="657"/>
                    </a:lnTo>
                    <a:lnTo>
                      <a:pt x="816" y="650"/>
                    </a:lnTo>
                    <a:lnTo>
                      <a:pt x="819" y="642"/>
                    </a:lnTo>
                    <a:lnTo>
                      <a:pt x="824" y="638"/>
                    </a:lnTo>
                    <a:lnTo>
                      <a:pt x="827" y="631"/>
                    </a:lnTo>
                    <a:lnTo>
                      <a:pt x="830" y="626"/>
                    </a:lnTo>
                    <a:lnTo>
                      <a:pt x="833" y="620"/>
                    </a:lnTo>
                    <a:lnTo>
                      <a:pt x="838" y="617"/>
                    </a:lnTo>
                    <a:lnTo>
                      <a:pt x="841" y="611"/>
                    </a:lnTo>
                    <a:lnTo>
                      <a:pt x="844" y="609"/>
                    </a:lnTo>
                    <a:lnTo>
                      <a:pt x="843" y="607"/>
                    </a:lnTo>
                    <a:lnTo>
                      <a:pt x="843" y="604"/>
                    </a:lnTo>
                    <a:lnTo>
                      <a:pt x="841" y="601"/>
                    </a:lnTo>
                    <a:lnTo>
                      <a:pt x="840" y="596"/>
                    </a:lnTo>
                    <a:lnTo>
                      <a:pt x="836" y="590"/>
                    </a:lnTo>
                    <a:lnTo>
                      <a:pt x="835" y="584"/>
                    </a:lnTo>
                    <a:lnTo>
                      <a:pt x="832" y="577"/>
                    </a:lnTo>
                    <a:lnTo>
                      <a:pt x="830" y="571"/>
                    </a:lnTo>
                    <a:lnTo>
                      <a:pt x="825" y="563"/>
                    </a:lnTo>
                    <a:lnTo>
                      <a:pt x="822" y="555"/>
                    </a:lnTo>
                    <a:lnTo>
                      <a:pt x="819" y="547"/>
                    </a:lnTo>
                    <a:lnTo>
                      <a:pt x="816" y="541"/>
                    </a:lnTo>
                    <a:lnTo>
                      <a:pt x="811" y="533"/>
                    </a:lnTo>
                    <a:lnTo>
                      <a:pt x="809" y="526"/>
                    </a:lnTo>
                    <a:lnTo>
                      <a:pt x="805" y="523"/>
                    </a:lnTo>
                    <a:lnTo>
                      <a:pt x="803" y="518"/>
                    </a:lnTo>
                    <a:lnTo>
                      <a:pt x="798" y="514"/>
                    </a:lnTo>
                    <a:lnTo>
                      <a:pt x="794" y="507"/>
                    </a:lnTo>
                    <a:lnTo>
                      <a:pt x="787" y="501"/>
                    </a:lnTo>
                    <a:lnTo>
                      <a:pt x="781" y="494"/>
                    </a:lnTo>
                    <a:lnTo>
                      <a:pt x="773" y="485"/>
                    </a:lnTo>
                    <a:lnTo>
                      <a:pt x="765" y="477"/>
                    </a:lnTo>
                    <a:lnTo>
                      <a:pt x="759" y="469"/>
                    </a:lnTo>
                    <a:lnTo>
                      <a:pt x="752" y="461"/>
                    </a:lnTo>
                    <a:lnTo>
                      <a:pt x="744" y="453"/>
                    </a:lnTo>
                    <a:lnTo>
                      <a:pt x="736" y="445"/>
                    </a:lnTo>
                    <a:lnTo>
                      <a:pt x="730" y="437"/>
                    </a:lnTo>
                    <a:lnTo>
                      <a:pt x="725" y="432"/>
                    </a:lnTo>
                    <a:lnTo>
                      <a:pt x="720" y="426"/>
                    </a:lnTo>
                    <a:lnTo>
                      <a:pt x="717" y="423"/>
                    </a:lnTo>
                    <a:lnTo>
                      <a:pt x="714" y="420"/>
                    </a:lnTo>
                    <a:lnTo>
                      <a:pt x="673" y="374"/>
                    </a:lnTo>
                    <a:lnTo>
                      <a:pt x="673" y="372"/>
                    </a:lnTo>
                    <a:lnTo>
                      <a:pt x="673" y="366"/>
                    </a:lnTo>
                    <a:lnTo>
                      <a:pt x="673" y="361"/>
                    </a:lnTo>
                    <a:lnTo>
                      <a:pt x="673" y="358"/>
                    </a:lnTo>
                    <a:lnTo>
                      <a:pt x="673" y="353"/>
                    </a:lnTo>
                    <a:lnTo>
                      <a:pt x="674" y="348"/>
                    </a:lnTo>
                    <a:lnTo>
                      <a:pt x="674" y="343"/>
                    </a:lnTo>
                    <a:lnTo>
                      <a:pt x="674" y="339"/>
                    </a:lnTo>
                    <a:lnTo>
                      <a:pt x="676" y="334"/>
                    </a:lnTo>
                    <a:lnTo>
                      <a:pt x="677" y="329"/>
                    </a:lnTo>
                    <a:lnTo>
                      <a:pt x="682" y="323"/>
                    </a:lnTo>
                    <a:lnTo>
                      <a:pt x="687" y="320"/>
                    </a:lnTo>
                    <a:lnTo>
                      <a:pt x="693" y="318"/>
                    </a:lnTo>
                    <a:lnTo>
                      <a:pt x="701" y="318"/>
                    </a:lnTo>
                    <a:lnTo>
                      <a:pt x="704" y="318"/>
                    </a:lnTo>
                    <a:lnTo>
                      <a:pt x="709" y="318"/>
                    </a:lnTo>
                    <a:lnTo>
                      <a:pt x="714" y="320"/>
                    </a:lnTo>
                    <a:lnTo>
                      <a:pt x="719" y="320"/>
                    </a:lnTo>
                    <a:lnTo>
                      <a:pt x="727" y="321"/>
                    </a:lnTo>
                    <a:lnTo>
                      <a:pt x="735" y="323"/>
                    </a:lnTo>
                    <a:lnTo>
                      <a:pt x="739" y="324"/>
                    </a:lnTo>
                    <a:lnTo>
                      <a:pt x="743" y="324"/>
                    </a:lnTo>
                    <a:lnTo>
                      <a:pt x="687" y="253"/>
                    </a:lnTo>
                    <a:lnTo>
                      <a:pt x="642" y="278"/>
                    </a:lnTo>
                    <a:lnTo>
                      <a:pt x="641" y="280"/>
                    </a:lnTo>
                    <a:lnTo>
                      <a:pt x="639" y="286"/>
                    </a:lnTo>
                    <a:lnTo>
                      <a:pt x="636" y="291"/>
                    </a:lnTo>
                    <a:lnTo>
                      <a:pt x="635" y="296"/>
                    </a:lnTo>
                    <a:lnTo>
                      <a:pt x="633" y="302"/>
                    </a:lnTo>
                    <a:lnTo>
                      <a:pt x="631" y="308"/>
                    </a:lnTo>
                    <a:lnTo>
                      <a:pt x="628" y="315"/>
                    </a:lnTo>
                    <a:lnTo>
                      <a:pt x="627" y="323"/>
                    </a:lnTo>
                    <a:lnTo>
                      <a:pt x="623" y="331"/>
                    </a:lnTo>
                    <a:lnTo>
                      <a:pt x="622" y="339"/>
                    </a:lnTo>
                    <a:lnTo>
                      <a:pt x="620" y="347"/>
                    </a:lnTo>
                    <a:lnTo>
                      <a:pt x="619" y="355"/>
                    </a:lnTo>
                    <a:lnTo>
                      <a:pt x="619" y="361"/>
                    </a:lnTo>
                    <a:lnTo>
                      <a:pt x="619" y="370"/>
                    </a:lnTo>
                    <a:lnTo>
                      <a:pt x="619" y="377"/>
                    </a:lnTo>
                    <a:lnTo>
                      <a:pt x="620" y="385"/>
                    </a:lnTo>
                    <a:lnTo>
                      <a:pt x="622" y="393"/>
                    </a:lnTo>
                    <a:lnTo>
                      <a:pt x="625" y="401"/>
                    </a:lnTo>
                    <a:lnTo>
                      <a:pt x="628" y="409"/>
                    </a:lnTo>
                    <a:lnTo>
                      <a:pt x="633" y="417"/>
                    </a:lnTo>
                    <a:lnTo>
                      <a:pt x="638" y="423"/>
                    </a:lnTo>
                    <a:lnTo>
                      <a:pt x="642" y="431"/>
                    </a:lnTo>
                    <a:lnTo>
                      <a:pt x="646" y="437"/>
                    </a:lnTo>
                    <a:lnTo>
                      <a:pt x="650" y="444"/>
                    </a:lnTo>
                    <a:lnTo>
                      <a:pt x="654" y="448"/>
                    </a:lnTo>
                    <a:lnTo>
                      <a:pt x="657" y="455"/>
                    </a:lnTo>
                    <a:lnTo>
                      <a:pt x="663" y="461"/>
                    </a:lnTo>
                    <a:lnTo>
                      <a:pt x="665" y="464"/>
                    </a:lnTo>
                    <a:lnTo>
                      <a:pt x="668" y="464"/>
                    </a:lnTo>
                    <a:lnTo>
                      <a:pt x="671" y="466"/>
                    </a:lnTo>
                    <a:lnTo>
                      <a:pt x="676" y="469"/>
                    </a:lnTo>
                    <a:lnTo>
                      <a:pt x="681" y="472"/>
                    </a:lnTo>
                    <a:lnTo>
                      <a:pt x="687" y="474"/>
                    </a:lnTo>
                    <a:lnTo>
                      <a:pt x="693" y="479"/>
                    </a:lnTo>
                    <a:lnTo>
                      <a:pt x="700" y="483"/>
                    </a:lnTo>
                    <a:lnTo>
                      <a:pt x="706" y="487"/>
                    </a:lnTo>
                    <a:lnTo>
                      <a:pt x="712" y="491"/>
                    </a:lnTo>
                    <a:lnTo>
                      <a:pt x="719" y="494"/>
                    </a:lnTo>
                    <a:lnTo>
                      <a:pt x="725" y="499"/>
                    </a:lnTo>
                    <a:lnTo>
                      <a:pt x="728" y="502"/>
                    </a:lnTo>
                    <a:lnTo>
                      <a:pt x="733" y="507"/>
                    </a:lnTo>
                    <a:lnTo>
                      <a:pt x="736" y="510"/>
                    </a:lnTo>
                    <a:lnTo>
                      <a:pt x="738" y="514"/>
                    </a:lnTo>
                    <a:lnTo>
                      <a:pt x="738" y="515"/>
                    </a:lnTo>
                    <a:lnTo>
                      <a:pt x="741" y="520"/>
                    </a:lnTo>
                    <a:lnTo>
                      <a:pt x="743" y="523"/>
                    </a:lnTo>
                    <a:lnTo>
                      <a:pt x="747" y="528"/>
                    </a:lnTo>
                    <a:lnTo>
                      <a:pt x="751" y="533"/>
                    </a:lnTo>
                    <a:lnTo>
                      <a:pt x="755" y="539"/>
                    </a:lnTo>
                    <a:lnTo>
                      <a:pt x="759" y="545"/>
                    </a:lnTo>
                    <a:lnTo>
                      <a:pt x="763" y="552"/>
                    </a:lnTo>
                    <a:lnTo>
                      <a:pt x="768" y="558"/>
                    </a:lnTo>
                    <a:lnTo>
                      <a:pt x="771" y="563"/>
                    </a:lnTo>
                    <a:lnTo>
                      <a:pt x="776" y="568"/>
                    </a:lnTo>
                    <a:lnTo>
                      <a:pt x="779" y="574"/>
                    </a:lnTo>
                    <a:lnTo>
                      <a:pt x="786" y="579"/>
                    </a:lnTo>
                    <a:lnTo>
                      <a:pt x="787" y="584"/>
                    </a:lnTo>
                    <a:lnTo>
                      <a:pt x="786" y="585"/>
                    </a:lnTo>
                    <a:lnTo>
                      <a:pt x="784" y="590"/>
                    </a:lnTo>
                    <a:lnTo>
                      <a:pt x="782" y="596"/>
                    </a:lnTo>
                    <a:lnTo>
                      <a:pt x="779" y="603"/>
                    </a:lnTo>
                    <a:lnTo>
                      <a:pt x="776" y="611"/>
                    </a:lnTo>
                    <a:lnTo>
                      <a:pt x="774" y="615"/>
                    </a:lnTo>
                    <a:lnTo>
                      <a:pt x="773" y="620"/>
                    </a:lnTo>
                    <a:lnTo>
                      <a:pt x="771" y="626"/>
                    </a:lnTo>
                    <a:lnTo>
                      <a:pt x="770" y="631"/>
                    </a:lnTo>
                    <a:lnTo>
                      <a:pt x="768" y="636"/>
                    </a:lnTo>
                    <a:lnTo>
                      <a:pt x="766" y="641"/>
                    </a:lnTo>
                    <a:lnTo>
                      <a:pt x="765" y="647"/>
                    </a:lnTo>
                    <a:lnTo>
                      <a:pt x="763" y="653"/>
                    </a:lnTo>
                    <a:lnTo>
                      <a:pt x="762" y="658"/>
                    </a:lnTo>
                    <a:lnTo>
                      <a:pt x="760" y="665"/>
                    </a:lnTo>
                    <a:lnTo>
                      <a:pt x="759" y="671"/>
                    </a:lnTo>
                    <a:lnTo>
                      <a:pt x="757" y="677"/>
                    </a:lnTo>
                    <a:lnTo>
                      <a:pt x="757" y="682"/>
                    </a:lnTo>
                    <a:lnTo>
                      <a:pt x="755" y="688"/>
                    </a:lnTo>
                    <a:lnTo>
                      <a:pt x="754" y="693"/>
                    </a:lnTo>
                    <a:lnTo>
                      <a:pt x="754" y="700"/>
                    </a:lnTo>
                    <a:lnTo>
                      <a:pt x="752" y="704"/>
                    </a:lnTo>
                    <a:lnTo>
                      <a:pt x="752" y="711"/>
                    </a:lnTo>
                    <a:lnTo>
                      <a:pt x="752" y="716"/>
                    </a:lnTo>
                    <a:lnTo>
                      <a:pt x="752" y="722"/>
                    </a:lnTo>
                    <a:lnTo>
                      <a:pt x="752" y="727"/>
                    </a:lnTo>
                    <a:lnTo>
                      <a:pt x="752" y="733"/>
                    </a:lnTo>
                    <a:lnTo>
                      <a:pt x="752" y="739"/>
                    </a:lnTo>
                    <a:lnTo>
                      <a:pt x="752" y="747"/>
                    </a:lnTo>
                    <a:lnTo>
                      <a:pt x="752" y="752"/>
                    </a:lnTo>
                    <a:lnTo>
                      <a:pt x="752" y="760"/>
                    </a:lnTo>
                    <a:lnTo>
                      <a:pt x="752" y="768"/>
                    </a:lnTo>
                    <a:lnTo>
                      <a:pt x="752" y="776"/>
                    </a:lnTo>
                    <a:lnTo>
                      <a:pt x="751" y="782"/>
                    </a:lnTo>
                    <a:lnTo>
                      <a:pt x="751" y="790"/>
                    </a:lnTo>
                    <a:lnTo>
                      <a:pt x="751" y="798"/>
                    </a:lnTo>
                    <a:lnTo>
                      <a:pt x="751" y="806"/>
                    </a:lnTo>
                    <a:lnTo>
                      <a:pt x="749" y="814"/>
                    </a:lnTo>
                    <a:lnTo>
                      <a:pt x="749" y="822"/>
                    </a:lnTo>
                    <a:lnTo>
                      <a:pt x="749" y="830"/>
                    </a:lnTo>
                    <a:lnTo>
                      <a:pt x="749" y="838"/>
                    </a:lnTo>
                    <a:lnTo>
                      <a:pt x="749" y="846"/>
                    </a:lnTo>
                    <a:lnTo>
                      <a:pt x="747" y="852"/>
                    </a:lnTo>
                    <a:lnTo>
                      <a:pt x="747" y="860"/>
                    </a:lnTo>
                    <a:lnTo>
                      <a:pt x="747" y="867"/>
                    </a:lnTo>
                    <a:lnTo>
                      <a:pt x="746" y="873"/>
                    </a:lnTo>
                    <a:lnTo>
                      <a:pt x="746" y="881"/>
                    </a:lnTo>
                    <a:lnTo>
                      <a:pt x="746" y="886"/>
                    </a:lnTo>
                    <a:lnTo>
                      <a:pt x="746" y="892"/>
                    </a:lnTo>
                    <a:lnTo>
                      <a:pt x="746" y="897"/>
                    </a:lnTo>
                    <a:lnTo>
                      <a:pt x="746" y="902"/>
                    </a:lnTo>
                    <a:lnTo>
                      <a:pt x="746" y="906"/>
                    </a:lnTo>
                    <a:lnTo>
                      <a:pt x="746" y="911"/>
                    </a:lnTo>
                    <a:lnTo>
                      <a:pt x="746" y="916"/>
                    </a:lnTo>
                    <a:lnTo>
                      <a:pt x="746" y="921"/>
                    </a:lnTo>
                    <a:lnTo>
                      <a:pt x="746" y="925"/>
                    </a:lnTo>
                    <a:lnTo>
                      <a:pt x="746" y="930"/>
                    </a:lnTo>
                    <a:lnTo>
                      <a:pt x="746" y="937"/>
                    </a:lnTo>
                    <a:lnTo>
                      <a:pt x="746" y="940"/>
                    </a:lnTo>
                    <a:lnTo>
                      <a:pt x="746" y="944"/>
                    </a:lnTo>
                    <a:lnTo>
                      <a:pt x="746" y="949"/>
                    </a:lnTo>
                    <a:lnTo>
                      <a:pt x="747" y="954"/>
                    </a:lnTo>
                    <a:lnTo>
                      <a:pt x="747" y="959"/>
                    </a:lnTo>
                    <a:lnTo>
                      <a:pt x="747" y="964"/>
                    </a:lnTo>
                    <a:lnTo>
                      <a:pt x="749" y="968"/>
                    </a:lnTo>
                    <a:lnTo>
                      <a:pt x="749" y="975"/>
                    </a:lnTo>
                    <a:lnTo>
                      <a:pt x="749" y="978"/>
                    </a:lnTo>
                    <a:lnTo>
                      <a:pt x="749" y="983"/>
                    </a:lnTo>
                    <a:lnTo>
                      <a:pt x="749" y="989"/>
                    </a:lnTo>
                    <a:lnTo>
                      <a:pt x="751" y="994"/>
                    </a:lnTo>
                    <a:lnTo>
                      <a:pt x="751" y="999"/>
                    </a:lnTo>
                    <a:lnTo>
                      <a:pt x="751" y="1003"/>
                    </a:lnTo>
                    <a:lnTo>
                      <a:pt x="751" y="1010"/>
                    </a:lnTo>
                    <a:lnTo>
                      <a:pt x="752" y="1014"/>
                    </a:lnTo>
                    <a:lnTo>
                      <a:pt x="752" y="1019"/>
                    </a:lnTo>
                    <a:lnTo>
                      <a:pt x="752" y="1024"/>
                    </a:lnTo>
                    <a:lnTo>
                      <a:pt x="752" y="1029"/>
                    </a:lnTo>
                    <a:lnTo>
                      <a:pt x="752" y="1034"/>
                    </a:lnTo>
                    <a:lnTo>
                      <a:pt x="752" y="1038"/>
                    </a:lnTo>
                    <a:lnTo>
                      <a:pt x="752" y="1043"/>
                    </a:lnTo>
                    <a:lnTo>
                      <a:pt x="752" y="1046"/>
                    </a:lnTo>
                    <a:lnTo>
                      <a:pt x="752" y="1051"/>
                    </a:lnTo>
                    <a:lnTo>
                      <a:pt x="752" y="1057"/>
                    </a:lnTo>
                    <a:lnTo>
                      <a:pt x="752" y="1065"/>
                    </a:lnTo>
                    <a:lnTo>
                      <a:pt x="751" y="1072"/>
                    </a:lnTo>
                    <a:lnTo>
                      <a:pt x="751" y="1078"/>
                    </a:lnTo>
                    <a:lnTo>
                      <a:pt x="749" y="1084"/>
                    </a:lnTo>
                    <a:lnTo>
                      <a:pt x="747" y="1091"/>
                    </a:lnTo>
                    <a:lnTo>
                      <a:pt x="746" y="1097"/>
                    </a:lnTo>
                    <a:lnTo>
                      <a:pt x="746" y="1104"/>
                    </a:lnTo>
                    <a:lnTo>
                      <a:pt x="743" y="1108"/>
                    </a:lnTo>
                    <a:lnTo>
                      <a:pt x="743" y="1113"/>
                    </a:lnTo>
                    <a:lnTo>
                      <a:pt x="741" y="1116"/>
                    </a:lnTo>
                    <a:lnTo>
                      <a:pt x="739" y="1121"/>
                    </a:lnTo>
                    <a:lnTo>
                      <a:pt x="738" y="1126"/>
                    </a:lnTo>
                    <a:lnTo>
                      <a:pt x="738" y="1129"/>
                    </a:lnTo>
                    <a:lnTo>
                      <a:pt x="735" y="1129"/>
                    </a:lnTo>
                    <a:lnTo>
                      <a:pt x="730" y="1131"/>
                    </a:lnTo>
                    <a:lnTo>
                      <a:pt x="725" y="1132"/>
                    </a:lnTo>
                    <a:lnTo>
                      <a:pt x="720" y="1134"/>
                    </a:lnTo>
                    <a:lnTo>
                      <a:pt x="716" y="1134"/>
                    </a:lnTo>
                    <a:lnTo>
                      <a:pt x="711" y="1135"/>
                    </a:lnTo>
                    <a:lnTo>
                      <a:pt x="704" y="1137"/>
                    </a:lnTo>
                    <a:lnTo>
                      <a:pt x="700" y="1137"/>
                    </a:lnTo>
                    <a:lnTo>
                      <a:pt x="693" y="1137"/>
                    </a:lnTo>
                    <a:lnTo>
                      <a:pt x="689" y="1137"/>
                    </a:lnTo>
                    <a:lnTo>
                      <a:pt x="684" y="1135"/>
                    </a:lnTo>
                    <a:lnTo>
                      <a:pt x="679" y="1134"/>
                    </a:lnTo>
                    <a:lnTo>
                      <a:pt x="674" y="1131"/>
                    </a:lnTo>
                    <a:lnTo>
                      <a:pt x="673" y="1129"/>
                    </a:lnTo>
                    <a:lnTo>
                      <a:pt x="668" y="1123"/>
                    </a:lnTo>
                    <a:lnTo>
                      <a:pt x="663" y="1118"/>
                    </a:lnTo>
                    <a:lnTo>
                      <a:pt x="655" y="1110"/>
                    </a:lnTo>
                    <a:lnTo>
                      <a:pt x="649" y="1102"/>
                    </a:lnTo>
                    <a:lnTo>
                      <a:pt x="642" y="1097"/>
                    </a:lnTo>
                    <a:lnTo>
                      <a:pt x="638" y="1092"/>
                    </a:lnTo>
                    <a:lnTo>
                      <a:pt x="633" y="1088"/>
                    </a:lnTo>
                    <a:lnTo>
                      <a:pt x="628" y="1083"/>
                    </a:lnTo>
                    <a:lnTo>
                      <a:pt x="623" y="1078"/>
                    </a:lnTo>
                    <a:lnTo>
                      <a:pt x="617" y="1073"/>
                    </a:lnTo>
                    <a:lnTo>
                      <a:pt x="612" y="1067"/>
                    </a:lnTo>
                    <a:lnTo>
                      <a:pt x="607" y="1062"/>
                    </a:lnTo>
                    <a:lnTo>
                      <a:pt x="601" y="1056"/>
                    </a:lnTo>
                    <a:lnTo>
                      <a:pt x="596" y="1051"/>
                    </a:lnTo>
                    <a:lnTo>
                      <a:pt x="590" y="1045"/>
                    </a:lnTo>
                    <a:lnTo>
                      <a:pt x="585" y="1040"/>
                    </a:lnTo>
                    <a:lnTo>
                      <a:pt x="580" y="1035"/>
                    </a:lnTo>
                    <a:lnTo>
                      <a:pt x="576" y="1030"/>
                    </a:lnTo>
                    <a:lnTo>
                      <a:pt x="571" y="1024"/>
                    </a:lnTo>
                    <a:lnTo>
                      <a:pt x="566" y="1019"/>
                    </a:lnTo>
                    <a:lnTo>
                      <a:pt x="561" y="1014"/>
                    </a:lnTo>
                    <a:lnTo>
                      <a:pt x="558" y="1010"/>
                    </a:lnTo>
                    <a:lnTo>
                      <a:pt x="553" y="1005"/>
                    </a:lnTo>
                    <a:lnTo>
                      <a:pt x="552" y="1000"/>
                    </a:lnTo>
                    <a:lnTo>
                      <a:pt x="547" y="991"/>
                    </a:lnTo>
                    <a:lnTo>
                      <a:pt x="544" y="984"/>
                    </a:lnTo>
                    <a:lnTo>
                      <a:pt x="542" y="979"/>
                    </a:lnTo>
                    <a:lnTo>
                      <a:pt x="541" y="975"/>
                    </a:lnTo>
                    <a:lnTo>
                      <a:pt x="538" y="970"/>
                    </a:lnTo>
                    <a:lnTo>
                      <a:pt x="534" y="967"/>
                    </a:lnTo>
                    <a:lnTo>
                      <a:pt x="531" y="962"/>
                    </a:lnTo>
                    <a:lnTo>
                      <a:pt x="526" y="957"/>
                    </a:lnTo>
                    <a:lnTo>
                      <a:pt x="522" y="952"/>
                    </a:lnTo>
                    <a:lnTo>
                      <a:pt x="518" y="948"/>
                    </a:lnTo>
                    <a:lnTo>
                      <a:pt x="512" y="941"/>
                    </a:lnTo>
                    <a:lnTo>
                      <a:pt x="507" y="937"/>
                    </a:lnTo>
                    <a:lnTo>
                      <a:pt x="501" y="932"/>
                    </a:lnTo>
                    <a:lnTo>
                      <a:pt x="496" y="927"/>
                    </a:lnTo>
                    <a:lnTo>
                      <a:pt x="490" y="922"/>
                    </a:lnTo>
                    <a:lnTo>
                      <a:pt x="483" y="917"/>
                    </a:lnTo>
                    <a:lnTo>
                      <a:pt x="477" y="913"/>
                    </a:lnTo>
                    <a:lnTo>
                      <a:pt x="472" y="908"/>
                    </a:lnTo>
                    <a:lnTo>
                      <a:pt x="464" y="903"/>
                    </a:lnTo>
                    <a:lnTo>
                      <a:pt x="460" y="898"/>
                    </a:lnTo>
                    <a:lnTo>
                      <a:pt x="453" y="894"/>
                    </a:lnTo>
                    <a:lnTo>
                      <a:pt x="447" y="890"/>
                    </a:lnTo>
                    <a:lnTo>
                      <a:pt x="442" y="886"/>
                    </a:lnTo>
                    <a:lnTo>
                      <a:pt x="436" y="882"/>
                    </a:lnTo>
                    <a:lnTo>
                      <a:pt x="431" y="879"/>
                    </a:lnTo>
                    <a:lnTo>
                      <a:pt x="426" y="876"/>
                    </a:lnTo>
                    <a:lnTo>
                      <a:pt x="421" y="873"/>
                    </a:lnTo>
                    <a:lnTo>
                      <a:pt x="418" y="871"/>
                    </a:lnTo>
                    <a:lnTo>
                      <a:pt x="414" y="868"/>
                    </a:lnTo>
                    <a:lnTo>
                      <a:pt x="412" y="868"/>
                    </a:lnTo>
                    <a:lnTo>
                      <a:pt x="407" y="865"/>
                    </a:lnTo>
                    <a:lnTo>
                      <a:pt x="325" y="851"/>
                    </a:lnTo>
                    <a:lnTo>
                      <a:pt x="323" y="852"/>
                    </a:lnTo>
                    <a:lnTo>
                      <a:pt x="318" y="855"/>
                    </a:lnTo>
                    <a:lnTo>
                      <a:pt x="313" y="859"/>
                    </a:lnTo>
                    <a:lnTo>
                      <a:pt x="309" y="862"/>
                    </a:lnTo>
                    <a:lnTo>
                      <a:pt x="304" y="863"/>
                    </a:lnTo>
                    <a:lnTo>
                      <a:pt x="299" y="867"/>
                    </a:lnTo>
                    <a:lnTo>
                      <a:pt x="291" y="870"/>
                    </a:lnTo>
                    <a:lnTo>
                      <a:pt x="285" y="871"/>
                    </a:lnTo>
                    <a:lnTo>
                      <a:pt x="277" y="873"/>
                    </a:lnTo>
                    <a:lnTo>
                      <a:pt x="269" y="875"/>
                    </a:lnTo>
                    <a:lnTo>
                      <a:pt x="264" y="875"/>
                    </a:lnTo>
                    <a:lnTo>
                      <a:pt x="261" y="875"/>
                    </a:lnTo>
                    <a:lnTo>
                      <a:pt x="256" y="875"/>
                    </a:lnTo>
                    <a:lnTo>
                      <a:pt x="251" y="875"/>
                    </a:lnTo>
                    <a:lnTo>
                      <a:pt x="247" y="875"/>
                    </a:lnTo>
                    <a:lnTo>
                      <a:pt x="242" y="873"/>
                    </a:lnTo>
                    <a:lnTo>
                      <a:pt x="239" y="873"/>
                    </a:lnTo>
                    <a:lnTo>
                      <a:pt x="234" y="871"/>
                    </a:lnTo>
                    <a:lnTo>
                      <a:pt x="228" y="870"/>
                    </a:lnTo>
                    <a:lnTo>
                      <a:pt x="223" y="868"/>
                    </a:lnTo>
                    <a:lnTo>
                      <a:pt x="218" y="867"/>
                    </a:lnTo>
                    <a:lnTo>
                      <a:pt x="215" y="865"/>
                    </a:lnTo>
                    <a:lnTo>
                      <a:pt x="210" y="863"/>
                    </a:lnTo>
                    <a:lnTo>
                      <a:pt x="205" y="862"/>
                    </a:lnTo>
                    <a:lnTo>
                      <a:pt x="201" y="860"/>
                    </a:lnTo>
                    <a:lnTo>
                      <a:pt x="197" y="859"/>
                    </a:lnTo>
                    <a:lnTo>
                      <a:pt x="191" y="855"/>
                    </a:lnTo>
                    <a:lnTo>
                      <a:pt x="185" y="854"/>
                    </a:lnTo>
                    <a:lnTo>
                      <a:pt x="178" y="851"/>
                    </a:lnTo>
                    <a:lnTo>
                      <a:pt x="173" y="849"/>
                    </a:lnTo>
                    <a:lnTo>
                      <a:pt x="167" y="846"/>
                    </a:lnTo>
                    <a:lnTo>
                      <a:pt x="164" y="843"/>
                    </a:lnTo>
                    <a:lnTo>
                      <a:pt x="159" y="841"/>
                    </a:lnTo>
                    <a:lnTo>
                      <a:pt x="156" y="840"/>
                    </a:lnTo>
                    <a:lnTo>
                      <a:pt x="153" y="835"/>
                    </a:lnTo>
                    <a:lnTo>
                      <a:pt x="153" y="832"/>
                    </a:lnTo>
                    <a:lnTo>
                      <a:pt x="151" y="828"/>
                    </a:lnTo>
                    <a:lnTo>
                      <a:pt x="151" y="825"/>
                    </a:lnTo>
                    <a:lnTo>
                      <a:pt x="150" y="819"/>
                    </a:lnTo>
                    <a:lnTo>
                      <a:pt x="148" y="814"/>
                    </a:lnTo>
                    <a:lnTo>
                      <a:pt x="145" y="808"/>
                    </a:lnTo>
                    <a:lnTo>
                      <a:pt x="143" y="801"/>
                    </a:lnTo>
                    <a:lnTo>
                      <a:pt x="140" y="793"/>
                    </a:lnTo>
                    <a:lnTo>
                      <a:pt x="139" y="785"/>
                    </a:lnTo>
                    <a:lnTo>
                      <a:pt x="135" y="778"/>
                    </a:lnTo>
                    <a:lnTo>
                      <a:pt x="132" y="771"/>
                    </a:lnTo>
                    <a:lnTo>
                      <a:pt x="131" y="763"/>
                    </a:lnTo>
                    <a:lnTo>
                      <a:pt x="129" y="758"/>
                    </a:lnTo>
                    <a:lnTo>
                      <a:pt x="126" y="754"/>
                    </a:lnTo>
                    <a:lnTo>
                      <a:pt x="124" y="750"/>
                    </a:lnTo>
                    <a:lnTo>
                      <a:pt x="124" y="747"/>
                    </a:lnTo>
                    <a:lnTo>
                      <a:pt x="124" y="746"/>
                    </a:lnTo>
                    <a:lnTo>
                      <a:pt x="124" y="744"/>
                    </a:lnTo>
                    <a:lnTo>
                      <a:pt x="126" y="739"/>
                    </a:lnTo>
                    <a:lnTo>
                      <a:pt x="127" y="733"/>
                    </a:lnTo>
                    <a:lnTo>
                      <a:pt x="129" y="727"/>
                    </a:lnTo>
                    <a:lnTo>
                      <a:pt x="132" y="719"/>
                    </a:lnTo>
                    <a:lnTo>
                      <a:pt x="134" y="711"/>
                    </a:lnTo>
                    <a:lnTo>
                      <a:pt x="137" y="703"/>
                    </a:lnTo>
                    <a:lnTo>
                      <a:pt x="139" y="698"/>
                    </a:lnTo>
                    <a:lnTo>
                      <a:pt x="139" y="695"/>
                    </a:lnTo>
                    <a:lnTo>
                      <a:pt x="140" y="690"/>
                    </a:lnTo>
                    <a:lnTo>
                      <a:pt x="142" y="685"/>
                    </a:lnTo>
                    <a:lnTo>
                      <a:pt x="143" y="677"/>
                    </a:lnTo>
                    <a:lnTo>
                      <a:pt x="146" y="669"/>
                    </a:lnTo>
                    <a:lnTo>
                      <a:pt x="148" y="661"/>
                    </a:lnTo>
                    <a:lnTo>
                      <a:pt x="150" y="657"/>
                    </a:lnTo>
                    <a:lnTo>
                      <a:pt x="151" y="650"/>
                    </a:lnTo>
                    <a:lnTo>
                      <a:pt x="153" y="649"/>
                    </a:lnTo>
                    <a:lnTo>
                      <a:pt x="153" y="644"/>
                    </a:lnTo>
                    <a:lnTo>
                      <a:pt x="153" y="641"/>
                    </a:lnTo>
                    <a:lnTo>
                      <a:pt x="154" y="636"/>
                    </a:lnTo>
                    <a:lnTo>
                      <a:pt x="156" y="631"/>
                    </a:lnTo>
                    <a:lnTo>
                      <a:pt x="158" y="625"/>
                    </a:lnTo>
                    <a:lnTo>
                      <a:pt x="161" y="620"/>
                    </a:lnTo>
                    <a:lnTo>
                      <a:pt x="162" y="614"/>
                    </a:lnTo>
                    <a:lnTo>
                      <a:pt x="166" y="609"/>
                    </a:lnTo>
                    <a:lnTo>
                      <a:pt x="167" y="603"/>
                    </a:lnTo>
                    <a:lnTo>
                      <a:pt x="170" y="598"/>
                    </a:lnTo>
                    <a:lnTo>
                      <a:pt x="173" y="591"/>
                    </a:lnTo>
                    <a:lnTo>
                      <a:pt x="177" y="588"/>
                    </a:lnTo>
                    <a:lnTo>
                      <a:pt x="180" y="584"/>
                    </a:lnTo>
                    <a:lnTo>
                      <a:pt x="183" y="580"/>
                    </a:lnTo>
                    <a:lnTo>
                      <a:pt x="186" y="579"/>
                    </a:lnTo>
                    <a:lnTo>
                      <a:pt x="189" y="577"/>
                    </a:lnTo>
                    <a:lnTo>
                      <a:pt x="193" y="576"/>
                    </a:lnTo>
                    <a:lnTo>
                      <a:pt x="197" y="576"/>
                    </a:lnTo>
                    <a:lnTo>
                      <a:pt x="202" y="574"/>
                    </a:lnTo>
                    <a:lnTo>
                      <a:pt x="208" y="574"/>
                    </a:lnTo>
                    <a:lnTo>
                      <a:pt x="216" y="572"/>
                    </a:lnTo>
                    <a:lnTo>
                      <a:pt x="223" y="572"/>
                    </a:lnTo>
                    <a:lnTo>
                      <a:pt x="231" y="571"/>
                    </a:lnTo>
                    <a:lnTo>
                      <a:pt x="239" y="571"/>
                    </a:lnTo>
                    <a:lnTo>
                      <a:pt x="245" y="571"/>
                    </a:lnTo>
                    <a:lnTo>
                      <a:pt x="253" y="571"/>
                    </a:lnTo>
                    <a:lnTo>
                      <a:pt x="259" y="571"/>
                    </a:lnTo>
                    <a:lnTo>
                      <a:pt x="266" y="571"/>
                    </a:lnTo>
                    <a:lnTo>
                      <a:pt x="269" y="571"/>
                    </a:lnTo>
                    <a:lnTo>
                      <a:pt x="274" y="571"/>
                    </a:lnTo>
                    <a:lnTo>
                      <a:pt x="275" y="571"/>
                    </a:lnTo>
                    <a:lnTo>
                      <a:pt x="277" y="571"/>
                    </a:lnTo>
                    <a:lnTo>
                      <a:pt x="331" y="544"/>
                    </a:lnTo>
                    <a:lnTo>
                      <a:pt x="331" y="541"/>
                    </a:lnTo>
                    <a:lnTo>
                      <a:pt x="334" y="534"/>
                    </a:lnTo>
                    <a:lnTo>
                      <a:pt x="337" y="529"/>
                    </a:lnTo>
                    <a:lnTo>
                      <a:pt x="339" y="526"/>
                    </a:lnTo>
                    <a:lnTo>
                      <a:pt x="342" y="521"/>
                    </a:lnTo>
                    <a:lnTo>
                      <a:pt x="345" y="517"/>
                    </a:lnTo>
                    <a:lnTo>
                      <a:pt x="347" y="512"/>
                    </a:lnTo>
                    <a:lnTo>
                      <a:pt x="350" y="507"/>
                    </a:lnTo>
                    <a:lnTo>
                      <a:pt x="353" y="502"/>
                    </a:lnTo>
                    <a:lnTo>
                      <a:pt x="356" y="499"/>
                    </a:lnTo>
                    <a:lnTo>
                      <a:pt x="361" y="493"/>
                    </a:lnTo>
                    <a:lnTo>
                      <a:pt x="364" y="493"/>
                    </a:lnTo>
                    <a:lnTo>
                      <a:pt x="367" y="494"/>
                    </a:lnTo>
                    <a:lnTo>
                      <a:pt x="374" y="496"/>
                    </a:lnTo>
                    <a:lnTo>
                      <a:pt x="377" y="496"/>
                    </a:lnTo>
                    <a:lnTo>
                      <a:pt x="382" y="496"/>
                    </a:lnTo>
                    <a:lnTo>
                      <a:pt x="387" y="498"/>
                    </a:lnTo>
                    <a:lnTo>
                      <a:pt x="391" y="498"/>
                    </a:lnTo>
                    <a:lnTo>
                      <a:pt x="396" y="498"/>
                    </a:lnTo>
                    <a:lnTo>
                      <a:pt x="399" y="498"/>
                    </a:lnTo>
                    <a:lnTo>
                      <a:pt x="402" y="498"/>
                    </a:lnTo>
                    <a:lnTo>
                      <a:pt x="407" y="498"/>
                    </a:lnTo>
                    <a:lnTo>
                      <a:pt x="414" y="498"/>
                    </a:lnTo>
                    <a:lnTo>
                      <a:pt x="418" y="499"/>
                    </a:lnTo>
                    <a:lnTo>
                      <a:pt x="418" y="498"/>
                    </a:lnTo>
                    <a:lnTo>
                      <a:pt x="421" y="496"/>
                    </a:lnTo>
                    <a:lnTo>
                      <a:pt x="426" y="494"/>
                    </a:lnTo>
                    <a:lnTo>
                      <a:pt x="431" y="491"/>
                    </a:lnTo>
                    <a:lnTo>
                      <a:pt x="436" y="488"/>
                    </a:lnTo>
                    <a:lnTo>
                      <a:pt x="444" y="485"/>
                    </a:lnTo>
                    <a:lnTo>
                      <a:pt x="450" y="482"/>
                    </a:lnTo>
                    <a:lnTo>
                      <a:pt x="458" y="479"/>
                    </a:lnTo>
                    <a:lnTo>
                      <a:pt x="464" y="474"/>
                    </a:lnTo>
                    <a:lnTo>
                      <a:pt x="472" y="469"/>
                    </a:lnTo>
                    <a:lnTo>
                      <a:pt x="479" y="466"/>
                    </a:lnTo>
                    <a:lnTo>
                      <a:pt x="487" y="463"/>
                    </a:lnTo>
                    <a:lnTo>
                      <a:pt x="493" y="459"/>
                    </a:lnTo>
                    <a:lnTo>
                      <a:pt x="499" y="456"/>
                    </a:lnTo>
                    <a:lnTo>
                      <a:pt x="504" y="455"/>
                    </a:lnTo>
                    <a:lnTo>
                      <a:pt x="509" y="455"/>
                    </a:lnTo>
                    <a:lnTo>
                      <a:pt x="517" y="450"/>
                    </a:lnTo>
                    <a:lnTo>
                      <a:pt x="523" y="444"/>
                    </a:lnTo>
                    <a:lnTo>
                      <a:pt x="530" y="437"/>
                    </a:lnTo>
                    <a:lnTo>
                      <a:pt x="538" y="429"/>
                    </a:lnTo>
                    <a:lnTo>
                      <a:pt x="539" y="424"/>
                    </a:lnTo>
                    <a:lnTo>
                      <a:pt x="541" y="420"/>
                    </a:lnTo>
                    <a:lnTo>
                      <a:pt x="544" y="415"/>
                    </a:lnTo>
                    <a:lnTo>
                      <a:pt x="545" y="412"/>
                    </a:lnTo>
                    <a:lnTo>
                      <a:pt x="547" y="405"/>
                    </a:lnTo>
                    <a:lnTo>
                      <a:pt x="549" y="402"/>
                    </a:lnTo>
                    <a:lnTo>
                      <a:pt x="549" y="399"/>
                    </a:lnTo>
                    <a:lnTo>
                      <a:pt x="549" y="396"/>
                    </a:lnTo>
                    <a:lnTo>
                      <a:pt x="549" y="391"/>
                    </a:lnTo>
                    <a:lnTo>
                      <a:pt x="549" y="386"/>
                    </a:lnTo>
                    <a:lnTo>
                      <a:pt x="549" y="382"/>
                    </a:lnTo>
                    <a:lnTo>
                      <a:pt x="549" y="375"/>
                    </a:lnTo>
                    <a:lnTo>
                      <a:pt x="549" y="370"/>
                    </a:lnTo>
                    <a:lnTo>
                      <a:pt x="549" y="364"/>
                    </a:lnTo>
                    <a:lnTo>
                      <a:pt x="547" y="358"/>
                    </a:lnTo>
                    <a:lnTo>
                      <a:pt x="547" y="353"/>
                    </a:lnTo>
                    <a:lnTo>
                      <a:pt x="547" y="347"/>
                    </a:lnTo>
                    <a:lnTo>
                      <a:pt x="547" y="342"/>
                    </a:lnTo>
                    <a:lnTo>
                      <a:pt x="547" y="337"/>
                    </a:lnTo>
                    <a:lnTo>
                      <a:pt x="547" y="334"/>
                    </a:lnTo>
                    <a:lnTo>
                      <a:pt x="547" y="329"/>
                    </a:lnTo>
                    <a:lnTo>
                      <a:pt x="547" y="327"/>
                    </a:lnTo>
                    <a:lnTo>
                      <a:pt x="544" y="324"/>
                    </a:lnTo>
                    <a:lnTo>
                      <a:pt x="542" y="320"/>
                    </a:lnTo>
                    <a:lnTo>
                      <a:pt x="539" y="315"/>
                    </a:lnTo>
                    <a:lnTo>
                      <a:pt x="536" y="308"/>
                    </a:lnTo>
                    <a:lnTo>
                      <a:pt x="531" y="302"/>
                    </a:lnTo>
                    <a:lnTo>
                      <a:pt x="528" y="296"/>
                    </a:lnTo>
                    <a:lnTo>
                      <a:pt x="523" y="288"/>
                    </a:lnTo>
                    <a:lnTo>
                      <a:pt x="520" y="281"/>
                    </a:lnTo>
                    <a:lnTo>
                      <a:pt x="515" y="273"/>
                    </a:lnTo>
                    <a:lnTo>
                      <a:pt x="511" y="267"/>
                    </a:lnTo>
                    <a:lnTo>
                      <a:pt x="507" y="261"/>
                    </a:lnTo>
                    <a:lnTo>
                      <a:pt x="504" y="256"/>
                    </a:lnTo>
                    <a:lnTo>
                      <a:pt x="501" y="251"/>
                    </a:lnTo>
                    <a:lnTo>
                      <a:pt x="499" y="248"/>
                    </a:lnTo>
                    <a:lnTo>
                      <a:pt x="498" y="246"/>
                    </a:lnTo>
                    <a:lnTo>
                      <a:pt x="499" y="248"/>
                    </a:lnTo>
                    <a:lnTo>
                      <a:pt x="496" y="250"/>
                    </a:lnTo>
                    <a:lnTo>
                      <a:pt x="493" y="251"/>
                    </a:lnTo>
                    <a:lnTo>
                      <a:pt x="487" y="251"/>
                    </a:lnTo>
                    <a:lnTo>
                      <a:pt x="480" y="251"/>
                    </a:lnTo>
                    <a:lnTo>
                      <a:pt x="472" y="251"/>
                    </a:lnTo>
                    <a:lnTo>
                      <a:pt x="468" y="251"/>
                    </a:lnTo>
                    <a:lnTo>
                      <a:pt x="463" y="251"/>
                    </a:lnTo>
                    <a:lnTo>
                      <a:pt x="461" y="251"/>
                    </a:lnTo>
                    <a:lnTo>
                      <a:pt x="460" y="250"/>
                    </a:lnTo>
                    <a:lnTo>
                      <a:pt x="458" y="248"/>
                    </a:lnTo>
                    <a:lnTo>
                      <a:pt x="455" y="246"/>
                    </a:lnTo>
                    <a:lnTo>
                      <a:pt x="452" y="245"/>
                    </a:lnTo>
                    <a:lnTo>
                      <a:pt x="445" y="242"/>
                    </a:lnTo>
                    <a:lnTo>
                      <a:pt x="442" y="238"/>
                    </a:lnTo>
                    <a:lnTo>
                      <a:pt x="436" y="235"/>
                    </a:lnTo>
                    <a:lnTo>
                      <a:pt x="431" y="232"/>
                    </a:lnTo>
                    <a:lnTo>
                      <a:pt x="425" y="227"/>
                    </a:lnTo>
                    <a:lnTo>
                      <a:pt x="418" y="224"/>
                    </a:lnTo>
                    <a:lnTo>
                      <a:pt x="414" y="221"/>
                    </a:lnTo>
                    <a:lnTo>
                      <a:pt x="409" y="219"/>
                    </a:lnTo>
                    <a:lnTo>
                      <a:pt x="404" y="216"/>
                    </a:lnTo>
                    <a:lnTo>
                      <a:pt x="401" y="216"/>
                    </a:lnTo>
                    <a:lnTo>
                      <a:pt x="398" y="215"/>
                    </a:lnTo>
                    <a:lnTo>
                      <a:pt x="398" y="216"/>
                    </a:lnTo>
                    <a:lnTo>
                      <a:pt x="394" y="219"/>
                    </a:lnTo>
                    <a:lnTo>
                      <a:pt x="390" y="226"/>
                    </a:lnTo>
                    <a:lnTo>
                      <a:pt x="385" y="229"/>
                    </a:lnTo>
                    <a:lnTo>
                      <a:pt x="382" y="234"/>
                    </a:lnTo>
                    <a:lnTo>
                      <a:pt x="379" y="238"/>
                    </a:lnTo>
                    <a:lnTo>
                      <a:pt x="374" y="243"/>
                    </a:lnTo>
                    <a:lnTo>
                      <a:pt x="366" y="251"/>
                    </a:lnTo>
                    <a:lnTo>
                      <a:pt x="359" y="259"/>
                    </a:lnTo>
                    <a:lnTo>
                      <a:pt x="355" y="264"/>
                    </a:lnTo>
                    <a:lnTo>
                      <a:pt x="353" y="265"/>
                    </a:lnTo>
                    <a:lnTo>
                      <a:pt x="353" y="267"/>
                    </a:lnTo>
                    <a:lnTo>
                      <a:pt x="355" y="272"/>
                    </a:lnTo>
                    <a:lnTo>
                      <a:pt x="355" y="280"/>
                    </a:lnTo>
                    <a:lnTo>
                      <a:pt x="358" y="288"/>
                    </a:lnTo>
                    <a:lnTo>
                      <a:pt x="358" y="292"/>
                    </a:lnTo>
                    <a:lnTo>
                      <a:pt x="359" y="296"/>
                    </a:lnTo>
                    <a:lnTo>
                      <a:pt x="359" y="299"/>
                    </a:lnTo>
                    <a:lnTo>
                      <a:pt x="361" y="304"/>
                    </a:lnTo>
                    <a:lnTo>
                      <a:pt x="361" y="310"/>
                    </a:lnTo>
                    <a:lnTo>
                      <a:pt x="363" y="315"/>
                    </a:lnTo>
                    <a:lnTo>
                      <a:pt x="363" y="318"/>
                    </a:lnTo>
                    <a:lnTo>
                      <a:pt x="364" y="324"/>
                    </a:lnTo>
                    <a:lnTo>
                      <a:pt x="364" y="329"/>
                    </a:lnTo>
                    <a:lnTo>
                      <a:pt x="366" y="334"/>
                    </a:lnTo>
                    <a:lnTo>
                      <a:pt x="366" y="337"/>
                    </a:lnTo>
                    <a:lnTo>
                      <a:pt x="366" y="342"/>
                    </a:lnTo>
                    <a:lnTo>
                      <a:pt x="366" y="348"/>
                    </a:lnTo>
                    <a:lnTo>
                      <a:pt x="364" y="351"/>
                    </a:lnTo>
                    <a:lnTo>
                      <a:pt x="363" y="351"/>
                    </a:lnTo>
                    <a:lnTo>
                      <a:pt x="361" y="350"/>
                    </a:lnTo>
                    <a:lnTo>
                      <a:pt x="358" y="347"/>
                    </a:lnTo>
                    <a:lnTo>
                      <a:pt x="356" y="342"/>
                    </a:lnTo>
                    <a:lnTo>
                      <a:pt x="352" y="334"/>
                    </a:lnTo>
                    <a:lnTo>
                      <a:pt x="350" y="329"/>
                    </a:lnTo>
                    <a:lnTo>
                      <a:pt x="347" y="324"/>
                    </a:lnTo>
                    <a:lnTo>
                      <a:pt x="345" y="321"/>
                    </a:lnTo>
                    <a:lnTo>
                      <a:pt x="342" y="313"/>
                    </a:lnTo>
                    <a:lnTo>
                      <a:pt x="339" y="308"/>
                    </a:lnTo>
                    <a:lnTo>
                      <a:pt x="334" y="304"/>
                    </a:lnTo>
                    <a:lnTo>
                      <a:pt x="331" y="299"/>
                    </a:lnTo>
                    <a:lnTo>
                      <a:pt x="326" y="296"/>
                    </a:lnTo>
                    <a:lnTo>
                      <a:pt x="323" y="294"/>
                    </a:lnTo>
                    <a:lnTo>
                      <a:pt x="317" y="291"/>
                    </a:lnTo>
                    <a:lnTo>
                      <a:pt x="310" y="291"/>
                    </a:lnTo>
                    <a:lnTo>
                      <a:pt x="304" y="288"/>
                    </a:lnTo>
                    <a:lnTo>
                      <a:pt x="297" y="289"/>
                    </a:lnTo>
                    <a:lnTo>
                      <a:pt x="293" y="289"/>
                    </a:lnTo>
                    <a:lnTo>
                      <a:pt x="290" y="292"/>
                    </a:lnTo>
                    <a:lnTo>
                      <a:pt x="286" y="296"/>
                    </a:lnTo>
                    <a:lnTo>
                      <a:pt x="280" y="304"/>
                    </a:lnTo>
                    <a:lnTo>
                      <a:pt x="277" y="307"/>
                    </a:lnTo>
                    <a:lnTo>
                      <a:pt x="274" y="312"/>
                    </a:lnTo>
                    <a:lnTo>
                      <a:pt x="270" y="318"/>
                    </a:lnTo>
                    <a:lnTo>
                      <a:pt x="267" y="323"/>
                    </a:lnTo>
                    <a:lnTo>
                      <a:pt x="264" y="327"/>
                    </a:lnTo>
                    <a:lnTo>
                      <a:pt x="261" y="332"/>
                    </a:lnTo>
                    <a:lnTo>
                      <a:pt x="258" y="335"/>
                    </a:lnTo>
                    <a:lnTo>
                      <a:pt x="256" y="340"/>
                    </a:lnTo>
                    <a:lnTo>
                      <a:pt x="253" y="347"/>
                    </a:lnTo>
                    <a:lnTo>
                      <a:pt x="251" y="348"/>
                    </a:lnTo>
                    <a:lnTo>
                      <a:pt x="250" y="350"/>
                    </a:lnTo>
                    <a:lnTo>
                      <a:pt x="248" y="356"/>
                    </a:lnTo>
                    <a:lnTo>
                      <a:pt x="247" y="359"/>
                    </a:lnTo>
                    <a:lnTo>
                      <a:pt x="245" y="364"/>
                    </a:lnTo>
                    <a:lnTo>
                      <a:pt x="242" y="370"/>
                    </a:lnTo>
                    <a:lnTo>
                      <a:pt x="240" y="375"/>
                    </a:lnTo>
                    <a:lnTo>
                      <a:pt x="239" y="380"/>
                    </a:lnTo>
                    <a:lnTo>
                      <a:pt x="235" y="386"/>
                    </a:lnTo>
                    <a:lnTo>
                      <a:pt x="234" y="391"/>
                    </a:lnTo>
                    <a:lnTo>
                      <a:pt x="231" y="396"/>
                    </a:lnTo>
                    <a:lnTo>
                      <a:pt x="229" y="401"/>
                    </a:lnTo>
                    <a:lnTo>
                      <a:pt x="226" y="404"/>
                    </a:lnTo>
                    <a:lnTo>
                      <a:pt x="224" y="407"/>
                    </a:lnTo>
                    <a:lnTo>
                      <a:pt x="223" y="409"/>
                    </a:lnTo>
                    <a:lnTo>
                      <a:pt x="216" y="410"/>
                    </a:lnTo>
                    <a:lnTo>
                      <a:pt x="212" y="413"/>
                    </a:lnTo>
                    <a:lnTo>
                      <a:pt x="204" y="417"/>
                    </a:lnTo>
                    <a:lnTo>
                      <a:pt x="197" y="421"/>
                    </a:lnTo>
                    <a:lnTo>
                      <a:pt x="191" y="424"/>
                    </a:lnTo>
                    <a:lnTo>
                      <a:pt x="186" y="428"/>
                    </a:lnTo>
                    <a:lnTo>
                      <a:pt x="183" y="429"/>
                    </a:lnTo>
                    <a:lnTo>
                      <a:pt x="183" y="431"/>
                    </a:lnTo>
                    <a:lnTo>
                      <a:pt x="169" y="410"/>
                    </a:lnTo>
                    <a:lnTo>
                      <a:pt x="167" y="410"/>
                    </a:lnTo>
                    <a:lnTo>
                      <a:pt x="164" y="412"/>
                    </a:lnTo>
                    <a:lnTo>
                      <a:pt x="158" y="415"/>
                    </a:lnTo>
                    <a:lnTo>
                      <a:pt x="153" y="418"/>
                    </a:lnTo>
                    <a:lnTo>
                      <a:pt x="146" y="421"/>
                    </a:lnTo>
                    <a:lnTo>
                      <a:pt x="140" y="424"/>
                    </a:lnTo>
                    <a:lnTo>
                      <a:pt x="135" y="428"/>
                    </a:lnTo>
                    <a:lnTo>
                      <a:pt x="134" y="432"/>
                    </a:lnTo>
                    <a:lnTo>
                      <a:pt x="132" y="434"/>
                    </a:lnTo>
                    <a:lnTo>
                      <a:pt x="131" y="440"/>
                    </a:lnTo>
                    <a:lnTo>
                      <a:pt x="127" y="447"/>
                    </a:lnTo>
                    <a:lnTo>
                      <a:pt x="124" y="456"/>
                    </a:lnTo>
                    <a:lnTo>
                      <a:pt x="121" y="463"/>
                    </a:lnTo>
                    <a:lnTo>
                      <a:pt x="119" y="469"/>
                    </a:lnTo>
                    <a:lnTo>
                      <a:pt x="116" y="474"/>
                    </a:lnTo>
                    <a:lnTo>
                      <a:pt x="116" y="475"/>
                    </a:lnTo>
                    <a:lnTo>
                      <a:pt x="115" y="477"/>
                    </a:lnTo>
                    <a:lnTo>
                      <a:pt x="115" y="482"/>
                    </a:lnTo>
                    <a:lnTo>
                      <a:pt x="111" y="488"/>
                    </a:lnTo>
                    <a:lnTo>
                      <a:pt x="110" y="496"/>
                    </a:lnTo>
                    <a:lnTo>
                      <a:pt x="107" y="502"/>
                    </a:lnTo>
                    <a:lnTo>
                      <a:pt x="105" y="507"/>
                    </a:lnTo>
                    <a:lnTo>
                      <a:pt x="104" y="509"/>
                    </a:lnTo>
                    <a:lnTo>
                      <a:pt x="104" y="507"/>
                    </a:lnTo>
                    <a:lnTo>
                      <a:pt x="102" y="501"/>
                    </a:lnTo>
                    <a:lnTo>
                      <a:pt x="99" y="494"/>
                    </a:lnTo>
                    <a:lnTo>
                      <a:pt x="97" y="491"/>
                    </a:lnTo>
                    <a:lnTo>
                      <a:pt x="97" y="488"/>
                    </a:lnTo>
                    <a:lnTo>
                      <a:pt x="96" y="483"/>
                    </a:lnTo>
                    <a:lnTo>
                      <a:pt x="96" y="480"/>
                    </a:lnTo>
                    <a:lnTo>
                      <a:pt x="96" y="475"/>
                    </a:lnTo>
                    <a:lnTo>
                      <a:pt x="97" y="472"/>
                    </a:lnTo>
                    <a:lnTo>
                      <a:pt x="97" y="466"/>
                    </a:lnTo>
                    <a:lnTo>
                      <a:pt x="99" y="459"/>
                    </a:lnTo>
                    <a:lnTo>
                      <a:pt x="100" y="453"/>
                    </a:lnTo>
                    <a:lnTo>
                      <a:pt x="102" y="445"/>
                    </a:lnTo>
                    <a:lnTo>
                      <a:pt x="104" y="437"/>
                    </a:lnTo>
                    <a:lnTo>
                      <a:pt x="105" y="431"/>
                    </a:lnTo>
                    <a:lnTo>
                      <a:pt x="107" y="421"/>
                    </a:lnTo>
                    <a:lnTo>
                      <a:pt x="108" y="415"/>
                    </a:lnTo>
                    <a:lnTo>
                      <a:pt x="110" y="407"/>
                    </a:lnTo>
                    <a:lnTo>
                      <a:pt x="111" y="401"/>
                    </a:lnTo>
                    <a:lnTo>
                      <a:pt x="111" y="394"/>
                    </a:lnTo>
                    <a:lnTo>
                      <a:pt x="113" y="390"/>
                    </a:lnTo>
                    <a:lnTo>
                      <a:pt x="113" y="385"/>
                    </a:lnTo>
                    <a:lnTo>
                      <a:pt x="115" y="383"/>
                    </a:lnTo>
                    <a:lnTo>
                      <a:pt x="113" y="378"/>
                    </a:lnTo>
                    <a:lnTo>
                      <a:pt x="113" y="375"/>
                    </a:lnTo>
                    <a:lnTo>
                      <a:pt x="113" y="369"/>
                    </a:lnTo>
                    <a:lnTo>
                      <a:pt x="113" y="364"/>
                    </a:lnTo>
                    <a:lnTo>
                      <a:pt x="113" y="358"/>
                    </a:lnTo>
                    <a:lnTo>
                      <a:pt x="113" y="351"/>
                    </a:lnTo>
                    <a:lnTo>
                      <a:pt x="113" y="345"/>
                    </a:lnTo>
                    <a:lnTo>
                      <a:pt x="113" y="337"/>
                    </a:lnTo>
                    <a:lnTo>
                      <a:pt x="113" y="329"/>
                    </a:lnTo>
                    <a:lnTo>
                      <a:pt x="113" y="323"/>
                    </a:lnTo>
                    <a:lnTo>
                      <a:pt x="113" y="315"/>
                    </a:lnTo>
                    <a:lnTo>
                      <a:pt x="113" y="310"/>
                    </a:lnTo>
                    <a:lnTo>
                      <a:pt x="113" y="304"/>
                    </a:lnTo>
                    <a:lnTo>
                      <a:pt x="113" y="299"/>
                    </a:lnTo>
                    <a:lnTo>
                      <a:pt x="113" y="296"/>
                    </a:lnTo>
                    <a:lnTo>
                      <a:pt x="115" y="294"/>
                    </a:lnTo>
                    <a:lnTo>
                      <a:pt x="115" y="291"/>
                    </a:lnTo>
                    <a:lnTo>
                      <a:pt x="116" y="286"/>
                    </a:lnTo>
                    <a:lnTo>
                      <a:pt x="118" y="281"/>
                    </a:lnTo>
                    <a:lnTo>
                      <a:pt x="123" y="278"/>
                    </a:lnTo>
                    <a:lnTo>
                      <a:pt x="126" y="272"/>
                    </a:lnTo>
                    <a:lnTo>
                      <a:pt x="131" y="265"/>
                    </a:lnTo>
                    <a:lnTo>
                      <a:pt x="135" y="259"/>
                    </a:lnTo>
                    <a:lnTo>
                      <a:pt x="142" y="253"/>
                    </a:lnTo>
                    <a:lnTo>
                      <a:pt x="146" y="246"/>
                    </a:lnTo>
                    <a:lnTo>
                      <a:pt x="151" y="240"/>
                    </a:lnTo>
                    <a:lnTo>
                      <a:pt x="154" y="234"/>
                    </a:lnTo>
                    <a:lnTo>
                      <a:pt x="159" y="227"/>
                    </a:lnTo>
                    <a:lnTo>
                      <a:pt x="162" y="221"/>
                    </a:lnTo>
                    <a:lnTo>
                      <a:pt x="166" y="216"/>
                    </a:lnTo>
                    <a:lnTo>
                      <a:pt x="167" y="211"/>
                    </a:lnTo>
                    <a:lnTo>
                      <a:pt x="169" y="208"/>
                    </a:lnTo>
                    <a:lnTo>
                      <a:pt x="169" y="203"/>
                    </a:lnTo>
                    <a:lnTo>
                      <a:pt x="169" y="199"/>
                    </a:lnTo>
                    <a:lnTo>
                      <a:pt x="170" y="192"/>
                    </a:lnTo>
                    <a:lnTo>
                      <a:pt x="170" y="188"/>
                    </a:lnTo>
                    <a:lnTo>
                      <a:pt x="170" y="181"/>
                    </a:lnTo>
                    <a:lnTo>
                      <a:pt x="172" y="175"/>
                    </a:lnTo>
                    <a:lnTo>
                      <a:pt x="172" y="168"/>
                    </a:lnTo>
                    <a:lnTo>
                      <a:pt x="173" y="162"/>
                    </a:lnTo>
                    <a:lnTo>
                      <a:pt x="173" y="154"/>
                    </a:lnTo>
                    <a:lnTo>
                      <a:pt x="175" y="148"/>
                    </a:lnTo>
                    <a:lnTo>
                      <a:pt x="175" y="141"/>
                    </a:lnTo>
                    <a:lnTo>
                      <a:pt x="175" y="137"/>
                    </a:lnTo>
                    <a:lnTo>
                      <a:pt x="175" y="132"/>
                    </a:lnTo>
                    <a:lnTo>
                      <a:pt x="175" y="129"/>
                    </a:lnTo>
                    <a:lnTo>
                      <a:pt x="175" y="127"/>
                    </a:lnTo>
                    <a:lnTo>
                      <a:pt x="175" y="126"/>
                    </a:lnTo>
                    <a:lnTo>
                      <a:pt x="170" y="121"/>
                    </a:lnTo>
                    <a:lnTo>
                      <a:pt x="166" y="118"/>
                    </a:lnTo>
                    <a:lnTo>
                      <a:pt x="158" y="114"/>
                    </a:lnTo>
                    <a:lnTo>
                      <a:pt x="151" y="111"/>
                    </a:lnTo>
                    <a:lnTo>
                      <a:pt x="143" y="106"/>
                    </a:lnTo>
                    <a:lnTo>
                      <a:pt x="139" y="105"/>
                    </a:lnTo>
                    <a:lnTo>
                      <a:pt x="134" y="103"/>
                    </a:lnTo>
                    <a:lnTo>
                      <a:pt x="131" y="102"/>
                    </a:lnTo>
                    <a:lnTo>
                      <a:pt x="126" y="102"/>
                    </a:lnTo>
                    <a:lnTo>
                      <a:pt x="118" y="102"/>
                    </a:lnTo>
                    <a:lnTo>
                      <a:pt x="110" y="102"/>
                    </a:lnTo>
                    <a:lnTo>
                      <a:pt x="105" y="102"/>
                    </a:lnTo>
                    <a:lnTo>
                      <a:pt x="100" y="102"/>
                    </a:lnTo>
                    <a:lnTo>
                      <a:pt x="96" y="103"/>
                    </a:lnTo>
                    <a:lnTo>
                      <a:pt x="92" y="105"/>
                    </a:lnTo>
                    <a:lnTo>
                      <a:pt x="86" y="106"/>
                    </a:lnTo>
                    <a:lnTo>
                      <a:pt x="81" y="113"/>
                    </a:lnTo>
                    <a:lnTo>
                      <a:pt x="78" y="116"/>
                    </a:lnTo>
                    <a:lnTo>
                      <a:pt x="77" y="116"/>
                    </a:lnTo>
                    <a:lnTo>
                      <a:pt x="73" y="114"/>
                    </a:lnTo>
                    <a:lnTo>
                      <a:pt x="73" y="113"/>
                    </a:lnTo>
                    <a:lnTo>
                      <a:pt x="72" y="108"/>
                    </a:lnTo>
                    <a:lnTo>
                      <a:pt x="72" y="102"/>
                    </a:lnTo>
                    <a:lnTo>
                      <a:pt x="72" y="95"/>
                    </a:lnTo>
                    <a:lnTo>
                      <a:pt x="75" y="91"/>
                    </a:lnTo>
                    <a:lnTo>
                      <a:pt x="75" y="86"/>
                    </a:lnTo>
                    <a:lnTo>
                      <a:pt x="77" y="81"/>
                    </a:lnTo>
                    <a:lnTo>
                      <a:pt x="80" y="75"/>
                    </a:lnTo>
                    <a:lnTo>
                      <a:pt x="84" y="70"/>
                    </a:lnTo>
                    <a:lnTo>
                      <a:pt x="88" y="62"/>
                    </a:lnTo>
                    <a:lnTo>
                      <a:pt x="92" y="56"/>
                    </a:lnTo>
                    <a:lnTo>
                      <a:pt x="97" y="48"/>
                    </a:lnTo>
                    <a:lnTo>
                      <a:pt x="104" y="41"/>
                    </a:lnTo>
                    <a:lnTo>
                      <a:pt x="108" y="35"/>
                    </a:lnTo>
                    <a:lnTo>
                      <a:pt x="115" y="29"/>
                    </a:lnTo>
                    <a:lnTo>
                      <a:pt x="119" y="22"/>
                    </a:lnTo>
                    <a:lnTo>
                      <a:pt x="124" y="17"/>
                    </a:lnTo>
                    <a:lnTo>
                      <a:pt x="127" y="13"/>
                    </a:lnTo>
                    <a:lnTo>
                      <a:pt x="131" y="9"/>
                    </a:lnTo>
                    <a:lnTo>
                      <a:pt x="132" y="8"/>
                    </a:lnTo>
                    <a:lnTo>
                      <a:pt x="134" y="8"/>
                    </a:lnTo>
                    <a:lnTo>
                      <a:pt x="7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398" name="Freeform 13"/>
              <p:cNvSpPr>
                <a:spLocks/>
              </p:cNvSpPr>
              <p:nvPr/>
            </p:nvSpPr>
            <p:spPr bwMode="auto">
              <a:xfrm>
                <a:off x="3227" y="2836"/>
                <a:ext cx="773" cy="477"/>
              </a:xfrm>
              <a:custGeom>
                <a:avLst/>
                <a:gdLst>
                  <a:gd name="T0" fmla="*/ 3 w 773"/>
                  <a:gd name="T1" fmla="*/ 461 h 477"/>
                  <a:gd name="T2" fmla="*/ 8 w 773"/>
                  <a:gd name="T3" fmla="*/ 441 h 477"/>
                  <a:gd name="T4" fmla="*/ 14 w 773"/>
                  <a:gd name="T5" fmla="*/ 420 h 477"/>
                  <a:gd name="T6" fmla="*/ 24 w 773"/>
                  <a:gd name="T7" fmla="*/ 396 h 477"/>
                  <a:gd name="T8" fmla="*/ 43 w 773"/>
                  <a:gd name="T9" fmla="*/ 367 h 477"/>
                  <a:gd name="T10" fmla="*/ 67 w 773"/>
                  <a:gd name="T11" fmla="*/ 355 h 477"/>
                  <a:gd name="T12" fmla="*/ 95 w 773"/>
                  <a:gd name="T13" fmla="*/ 348 h 477"/>
                  <a:gd name="T14" fmla="*/ 116 w 773"/>
                  <a:gd name="T15" fmla="*/ 347 h 477"/>
                  <a:gd name="T16" fmla="*/ 137 w 773"/>
                  <a:gd name="T17" fmla="*/ 329 h 477"/>
                  <a:gd name="T18" fmla="*/ 156 w 773"/>
                  <a:gd name="T19" fmla="*/ 307 h 477"/>
                  <a:gd name="T20" fmla="*/ 253 w 773"/>
                  <a:gd name="T21" fmla="*/ 256 h 477"/>
                  <a:gd name="T22" fmla="*/ 281 w 773"/>
                  <a:gd name="T23" fmla="*/ 234 h 477"/>
                  <a:gd name="T24" fmla="*/ 310 w 773"/>
                  <a:gd name="T25" fmla="*/ 207 h 477"/>
                  <a:gd name="T26" fmla="*/ 328 w 773"/>
                  <a:gd name="T27" fmla="*/ 183 h 477"/>
                  <a:gd name="T28" fmla="*/ 340 w 773"/>
                  <a:gd name="T29" fmla="*/ 154 h 477"/>
                  <a:gd name="T30" fmla="*/ 353 w 773"/>
                  <a:gd name="T31" fmla="*/ 134 h 477"/>
                  <a:gd name="T32" fmla="*/ 364 w 773"/>
                  <a:gd name="T33" fmla="*/ 107 h 477"/>
                  <a:gd name="T34" fmla="*/ 380 w 773"/>
                  <a:gd name="T35" fmla="*/ 86 h 477"/>
                  <a:gd name="T36" fmla="*/ 402 w 773"/>
                  <a:gd name="T37" fmla="*/ 70 h 477"/>
                  <a:gd name="T38" fmla="*/ 428 w 773"/>
                  <a:gd name="T39" fmla="*/ 51 h 477"/>
                  <a:gd name="T40" fmla="*/ 444 w 773"/>
                  <a:gd name="T41" fmla="*/ 49 h 477"/>
                  <a:gd name="T42" fmla="*/ 466 w 773"/>
                  <a:gd name="T43" fmla="*/ 49 h 477"/>
                  <a:gd name="T44" fmla="*/ 490 w 773"/>
                  <a:gd name="T45" fmla="*/ 48 h 477"/>
                  <a:gd name="T46" fmla="*/ 514 w 773"/>
                  <a:gd name="T47" fmla="*/ 48 h 477"/>
                  <a:gd name="T48" fmla="*/ 542 w 773"/>
                  <a:gd name="T49" fmla="*/ 41 h 477"/>
                  <a:gd name="T50" fmla="*/ 572 w 773"/>
                  <a:gd name="T51" fmla="*/ 35 h 477"/>
                  <a:gd name="T52" fmla="*/ 603 w 773"/>
                  <a:gd name="T53" fmla="*/ 30 h 477"/>
                  <a:gd name="T54" fmla="*/ 625 w 773"/>
                  <a:gd name="T55" fmla="*/ 29 h 477"/>
                  <a:gd name="T56" fmla="*/ 649 w 773"/>
                  <a:gd name="T57" fmla="*/ 14 h 477"/>
                  <a:gd name="T58" fmla="*/ 669 w 773"/>
                  <a:gd name="T59" fmla="*/ 2 h 477"/>
                  <a:gd name="T60" fmla="*/ 692 w 773"/>
                  <a:gd name="T61" fmla="*/ 7 h 477"/>
                  <a:gd name="T62" fmla="*/ 720 w 773"/>
                  <a:gd name="T63" fmla="*/ 14 h 477"/>
                  <a:gd name="T64" fmla="*/ 752 w 773"/>
                  <a:gd name="T65" fmla="*/ 21 h 477"/>
                  <a:gd name="T66" fmla="*/ 773 w 773"/>
                  <a:gd name="T67" fmla="*/ 26 h 477"/>
                  <a:gd name="T68" fmla="*/ 736 w 773"/>
                  <a:gd name="T69" fmla="*/ 83 h 477"/>
                  <a:gd name="T70" fmla="*/ 700 w 773"/>
                  <a:gd name="T71" fmla="*/ 78 h 477"/>
                  <a:gd name="T72" fmla="*/ 669 w 773"/>
                  <a:gd name="T73" fmla="*/ 76 h 477"/>
                  <a:gd name="T74" fmla="*/ 657 w 773"/>
                  <a:gd name="T75" fmla="*/ 81 h 477"/>
                  <a:gd name="T76" fmla="*/ 626 w 773"/>
                  <a:gd name="T77" fmla="*/ 89 h 477"/>
                  <a:gd name="T78" fmla="*/ 591 w 773"/>
                  <a:gd name="T79" fmla="*/ 94 h 477"/>
                  <a:gd name="T80" fmla="*/ 576 w 773"/>
                  <a:gd name="T81" fmla="*/ 97 h 477"/>
                  <a:gd name="T82" fmla="*/ 542 w 773"/>
                  <a:gd name="T83" fmla="*/ 105 h 477"/>
                  <a:gd name="T84" fmla="*/ 517 w 773"/>
                  <a:gd name="T85" fmla="*/ 111 h 477"/>
                  <a:gd name="T86" fmla="*/ 485 w 773"/>
                  <a:gd name="T87" fmla="*/ 116 h 477"/>
                  <a:gd name="T88" fmla="*/ 461 w 773"/>
                  <a:gd name="T89" fmla="*/ 121 h 477"/>
                  <a:gd name="T90" fmla="*/ 440 w 773"/>
                  <a:gd name="T91" fmla="*/ 126 h 477"/>
                  <a:gd name="T92" fmla="*/ 423 w 773"/>
                  <a:gd name="T93" fmla="*/ 143 h 477"/>
                  <a:gd name="T94" fmla="*/ 402 w 773"/>
                  <a:gd name="T95" fmla="*/ 166 h 477"/>
                  <a:gd name="T96" fmla="*/ 386 w 773"/>
                  <a:gd name="T97" fmla="*/ 189 h 477"/>
                  <a:gd name="T98" fmla="*/ 378 w 773"/>
                  <a:gd name="T99" fmla="*/ 207 h 477"/>
                  <a:gd name="T100" fmla="*/ 359 w 773"/>
                  <a:gd name="T101" fmla="*/ 234 h 477"/>
                  <a:gd name="T102" fmla="*/ 337 w 773"/>
                  <a:gd name="T103" fmla="*/ 256 h 477"/>
                  <a:gd name="T104" fmla="*/ 331 w 773"/>
                  <a:gd name="T105" fmla="*/ 269 h 477"/>
                  <a:gd name="T106" fmla="*/ 305 w 773"/>
                  <a:gd name="T107" fmla="*/ 282 h 477"/>
                  <a:gd name="T108" fmla="*/ 275 w 773"/>
                  <a:gd name="T109" fmla="*/ 298 h 477"/>
                  <a:gd name="T110" fmla="*/ 261 w 773"/>
                  <a:gd name="T111" fmla="*/ 313 h 477"/>
                  <a:gd name="T112" fmla="*/ 232 w 773"/>
                  <a:gd name="T113" fmla="*/ 326 h 477"/>
                  <a:gd name="T114" fmla="*/ 205 w 773"/>
                  <a:gd name="T115" fmla="*/ 334 h 477"/>
                  <a:gd name="T116" fmla="*/ 205 w 773"/>
                  <a:gd name="T117" fmla="*/ 347 h 477"/>
                  <a:gd name="T118" fmla="*/ 200 w 773"/>
                  <a:gd name="T119" fmla="*/ 379 h 477"/>
                  <a:gd name="T120" fmla="*/ 181 w 773"/>
                  <a:gd name="T121" fmla="*/ 390 h 477"/>
                  <a:gd name="T122" fmla="*/ 157 w 773"/>
                  <a:gd name="T123" fmla="*/ 396 h 477"/>
                  <a:gd name="T124" fmla="*/ 138 w 773"/>
                  <a:gd name="T125" fmla="*/ 399 h 47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773"/>
                  <a:gd name="T190" fmla="*/ 0 h 477"/>
                  <a:gd name="T191" fmla="*/ 773 w 773"/>
                  <a:gd name="T192" fmla="*/ 477 h 477"/>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773" h="477">
                    <a:moveTo>
                      <a:pt x="0" y="477"/>
                    </a:moveTo>
                    <a:lnTo>
                      <a:pt x="0" y="476"/>
                    </a:lnTo>
                    <a:lnTo>
                      <a:pt x="0" y="472"/>
                    </a:lnTo>
                    <a:lnTo>
                      <a:pt x="2" y="468"/>
                    </a:lnTo>
                    <a:lnTo>
                      <a:pt x="3" y="461"/>
                    </a:lnTo>
                    <a:lnTo>
                      <a:pt x="3" y="458"/>
                    </a:lnTo>
                    <a:lnTo>
                      <a:pt x="5" y="453"/>
                    </a:lnTo>
                    <a:lnTo>
                      <a:pt x="5" y="450"/>
                    </a:lnTo>
                    <a:lnTo>
                      <a:pt x="6" y="445"/>
                    </a:lnTo>
                    <a:lnTo>
                      <a:pt x="8" y="441"/>
                    </a:lnTo>
                    <a:lnTo>
                      <a:pt x="10" y="437"/>
                    </a:lnTo>
                    <a:lnTo>
                      <a:pt x="10" y="433"/>
                    </a:lnTo>
                    <a:lnTo>
                      <a:pt x="13" y="428"/>
                    </a:lnTo>
                    <a:lnTo>
                      <a:pt x="13" y="425"/>
                    </a:lnTo>
                    <a:lnTo>
                      <a:pt x="14" y="420"/>
                    </a:lnTo>
                    <a:lnTo>
                      <a:pt x="16" y="415"/>
                    </a:lnTo>
                    <a:lnTo>
                      <a:pt x="19" y="410"/>
                    </a:lnTo>
                    <a:lnTo>
                      <a:pt x="21" y="406"/>
                    </a:lnTo>
                    <a:lnTo>
                      <a:pt x="22" y="401"/>
                    </a:lnTo>
                    <a:lnTo>
                      <a:pt x="24" y="396"/>
                    </a:lnTo>
                    <a:lnTo>
                      <a:pt x="25" y="393"/>
                    </a:lnTo>
                    <a:lnTo>
                      <a:pt x="29" y="383"/>
                    </a:lnTo>
                    <a:lnTo>
                      <a:pt x="33" y="377"/>
                    </a:lnTo>
                    <a:lnTo>
                      <a:pt x="38" y="371"/>
                    </a:lnTo>
                    <a:lnTo>
                      <a:pt x="43" y="367"/>
                    </a:lnTo>
                    <a:lnTo>
                      <a:pt x="46" y="364"/>
                    </a:lnTo>
                    <a:lnTo>
                      <a:pt x="51" y="363"/>
                    </a:lnTo>
                    <a:lnTo>
                      <a:pt x="56" y="360"/>
                    </a:lnTo>
                    <a:lnTo>
                      <a:pt x="62" y="358"/>
                    </a:lnTo>
                    <a:lnTo>
                      <a:pt x="67" y="355"/>
                    </a:lnTo>
                    <a:lnTo>
                      <a:pt x="73" y="353"/>
                    </a:lnTo>
                    <a:lnTo>
                      <a:pt x="80" y="352"/>
                    </a:lnTo>
                    <a:lnTo>
                      <a:pt x="86" y="352"/>
                    </a:lnTo>
                    <a:lnTo>
                      <a:pt x="91" y="348"/>
                    </a:lnTo>
                    <a:lnTo>
                      <a:pt x="95" y="348"/>
                    </a:lnTo>
                    <a:lnTo>
                      <a:pt x="100" y="347"/>
                    </a:lnTo>
                    <a:lnTo>
                      <a:pt x="107" y="347"/>
                    </a:lnTo>
                    <a:lnTo>
                      <a:pt x="110" y="347"/>
                    </a:lnTo>
                    <a:lnTo>
                      <a:pt x="114" y="347"/>
                    </a:lnTo>
                    <a:lnTo>
                      <a:pt x="116" y="347"/>
                    </a:lnTo>
                    <a:lnTo>
                      <a:pt x="119" y="347"/>
                    </a:lnTo>
                    <a:lnTo>
                      <a:pt x="124" y="344"/>
                    </a:lnTo>
                    <a:lnTo>
                      <a:pt x="129" y="339"/>
                    </a:lnTo>
                    <a:lnTo>
                      <a:pt x="132" y="334"/>
                    </a:lnTo>
                    <a:lnTo>
                      <a:pt x="137" y="329"/>
                    </a:lnTo>
                    <a:lnTo>
                      <a:pt x="142" y="325"/>
                    </a:lnTo>
                    <a:lnTo>
                      <a:pt x="146" y="321"/>
                    </a:lnTo>
                    <a:lnTo>
                      <a:pt x="149" y="315"/>
                    </a:lnTo>
                    <a:lnTo>
                      <a:pt x="153" y="310"/>
                    </a:lnTo>
                    <a:lnTo>
                      <a:pt x="156" y="307"/>
                    </a:lnTo>
                    <a:lnTo>
                      <a:pt x="161" y="304"/>
                    </a:lnTo>
                    <a:lnTo>
                      <a:pt x="165" y="298"/>
                    </a:lnTo>
                    <a:lnTo>
                      <a:pt x="167" y="296"/>
                    </a:lnTo>
                    <a:lnTo>
                      <a:pt x="251" y="258"/>
                    </a:lnTo>
                    <a:lnTo>
                      <a:pt x="253" y="256"/>
                    </a:lnTo>
                    <a:lnTo>
                      <a:pt x="259" y="251"/>
                    </a:lnTo>
                    <a:lnTo>
                      <a:pt x="264" y="247"/>
                    </a:lnTo>
                    <a:lnTo>
                      <a:pt x="269" y="243"/>
                    </a:lnTo>
                    <a:lnTo>
                      <a:pt x="275" y="239"/>
                    </a:lnTo>
                    <a:lnTo>
                      <a:pt x="281" y="234"/>
                    </a:lnTo>
                    <a:lnTo>
                      <a:pt x="286" y="229"/>
                    </a:lnTo>
                    <a:lnTo>
                      <a:pt x="293" y="223"/>
                    </a:lnTo>
                    <a:lnTo>
                      <a:pt x="299" y="218"/>
                    </a:lnTo>
                    <a:lnTo>
                      <a:pt x="305" y="213"/>
                    </a:lnTo>
                    <a:lnTo>
                      <a:pt x="310" y="207"/>
                    </a:lnTo>
                    <a:lnTo>
                      <a:pt x="315" y="202"/>
                    </a:lnTo>
                    <a:lnTo>
                      <a:pt x="318" y="197"/>
                    </a:lnTo>
                    <a:lnTo>
                      <a:pt x="323" y="194"/>
                    </a:lnTo>
                    <a:lnTo>
                      <a:pt x="324" y="189"/>
                    </a:lnTo>
                    <a:lnTo>
                      <a:pt x="328" y="183"/>
                    </a:lnTo>
                    <a:lnTo>
                      <a:pt x="331" y="175"/>
                    </a:lnTo>
                    <a:lnTo>
                      <a:pt x="335" y="169"/>
                    </a:lnTo>
                    <a:lnTo>
                      <a:pt x="337" y="164"/>
                    </a:lnTo>
                    <a:lnTo>
                      <a:pt x="339" y="159"/>
                    </a:lnTo>
                    <a:lnTo>
                      <a:pt x="340" y="154"/>
                    </a:lnTo>
                    <a:lnTo>
                      <a:pt x="343" y="150"/>
                    </a:lnTo>
                    <a:lnTo>
                      <a:pt x="345" y="145"/>
                    </a:lnTo>
                    <a:lnTo>
                      <a:pt x="348" y="142"/>
                    </a:lnTo>
                    <a:lnTo>
                      <a:pt x="350" y="137"/>
                    </a:lnTo>
                    <a:lnTo>
                      <a:pt x="353" y="134"/>
                    </a:lnTo>
                    <a:lnTo>
                      <a:pt x="355" y="129"/>
                    </a:lnTo>
                    <a:lnTo>
                      <a:pt x="356" y="124"/>
                    </a:lnTo>
                    <a:lnTo>
                      <a:pt x="358" y="119"/>
                    </a:lnTo>
                    <a:lnTo>
                      <a:pt x="361" y="115"/>
                    </a:lnTo>
                    <a:lnTo>
                      <a:pt x="364" y="107"/>
                    </a:lnTo>
                    <a:lnTo>
                      <a:pt x="369" y="100"/>
                    </a:lnTo>
                    <a:lnTo>
                      <a:pt x="372" y="94"/>
                    </a:lnTo>
                    <a:lnTo>
                      <a:pt x="375" y="89"/>
                    </a:lnTo>
                    <a:lnTo>
                      <a:pt x="377" y="86"/>
                    </a:lnTo>
                    <a:lnTo>
                      <a:pt x="380" y="86"/>
                    </a:lnTo>
                    <a:lnTo>
                      <a:pt x="383" y="83"/>
                    </a:lnTo>
                    <a:lnTo>
                      <a:pt x="391" y="80"/>
                    </a:lnTo>
                    <a:lnTo>
                      <a:pt x="393" y="76"/>
                    </a:lnTo>
                    <a:lnTo>
                      <a:pt x="397" y="73"/>
                    </a:lnTo>
                    <a:lnTo>
                      <a:pt x="402" y="70"/>
                    </a:lnTo>
                    <a:lnTo>
                      <a:pt x="407" y="69"/>
                    </a:lnTo>
                    <a:lnTo>
                      <a:pt x="413" y="61"/>
                    </a:lnTo>
                    <a:lnTo>
                      <a:pt x="420" y="56"/>
                    </a:lnTo>
                    <a:lnTo>
                      <a:pt x="424" y="53"/>
                    </a:lnTo>
                    <a:lnTo>
                      <a:pt x="428" y="51"/>
                    </a:lnTo>
                    <a:lnTo>
                      <a:pt x="431" y="51"/>
                    </a:lnTo>
                    <a:lnTo>
                      <a:pt x="436" y="51"/>
                    </a:lnTo>
                    <a:lnTo>
                      <a:pt x="440" y="51"/>
                    </a:lnTo>
                    <a:lnTo>
                      <a:pt x="444" y="49"/>
                    </a:lnTo>
                    <a:lnTo>
                      <a:pt x="448" y="49"/>
                    </a:lnTo>
                    <a:lnTo>
                      <a:pt x="452" y="49"/>
                    </a:lnTo>
                    <a:lnTo>
                      <a:pt x="456" y="49"/>
                    </a:lnTo>
                    <a:lnTo>
                      <a:pt x="461" y="49"/>
                    </a:lnTo>
                    <a:lnTo>
                      <a:pt x="466" y="49"/>
                    </a:lnTo>
                    <a:lnTo>
                      <a:pt x="471" y="49"/>
                    </a:lnTo>
                    <a:lnTo>
                      <a:pt x="475" y="49"/>
                    </a:lnTo>
                    <a:lnTo>
                      <a:pt x="480" y="49"/>
                    </a:lnTo>
                    <a:lnTo>
                      <a:pt x="485" y="49"/>
                    </a:lnTo>
                    <a:lnTo>
                      <a:pt x="490" y="48"/>
                    </a:lnTo>
                    <a:lnTo>
                      <a:pt x="494" y="48"/>
                    </a:lnTo>
                    <a:lnTo>
                      <a:pt x="499" y="48"/>
                    </a:lnTo>
                    <a:lnTo>
                      <a:pt x="504" y="48"/>
                    </a:lnTo>
                    <a:lnTo>
                      <a:pt x="509" y="48"/>
                    </a:lnTo>
                    <a:lnTo>
                      <a:pt x="514" y="48"/>
                    </a:lnTo>
                    <a:lnTo>
                      <a:pt x="521" y="46"/>
                    </a:lnTo>
                    <a:lnTo>
                      <a:pt x="529" y="46"/>
                    </a:lnTo>
                    <a:lnTo>
                      <a:pt x="534" y="45"/>
                    </a:lnTo>
                    <a:lnTo>
                      <a:pt x="541" y="45"/>
                    </a:lnTo>
                    <a:lnTo>
                      <a:pt x="542" y="41"/>
                    </a:lnTo>
                    <a:lnTo>
                      <a:pt x="548" y="41"/>
                    </a:lnTo>
                    <a:lnTo>
                      <a:pt x="553" y="38"/>
                    </a:lnTo>
                    <a:lnTo>
                      <a:pt x="560" y="38"/>
                    </a:lnTo>
                    <a:lnTo>
                      <a:pt x="564" y="37"/>
                    </a:lnTo>
                    <a:lnTo>
                      <a:pt x="572" y="35"/>
                    </a:lnTo>
                    <a:lnTo>
                      <a:pt x="579" y="34"/>
                    </a:lnTo>
                    <a:lnTo>
                      <a:pt x="585" y="34"/>
                    </a:lnTo>
                    <a:lnTo>
                      <a:pt x="591" y="32"/>
                    </a:lnTo>
                    <a:lnTo>
                      <a:pt x="598" y="30"/>
                    </a:lnTo>
                    <a:lnTo>
                      <a:pt x="603" y="30"/>
                    </a:lnTo>
                    <a:lnTo>
                      <a:pt x="609" y="30"/>
                    </a:lnTo>
                    <a:lnTo>
                      <a:pt x="614" y="29"/>
                    </a:lnTo>
                    <a:lnTo>
                      <a:pt x="618" y="29"/>
                    </a:lnTo>
                    <a:lnTo>
                      <a:pt x="622" y="29"/>
                    </a:lnTo>
                    <a:lnTo>
                      <a:pt x="625" y="29"/>
                    </a:lnTo>
                    <a:lnTo>
                      <a:pt x="628" y="27"/>
                    </a:lnTo>
                    <a:lnTo>
                      <a:pt x="636" y="24"/>
                    </a:lnTo>
                    <a:lnTo>
                      <a:pt x="639" y="21"/>
                    </a:lnTo>
                    <a:lnTo>
                      <a:pt x="644" y="18"/>
                    </a:lnTo>
                    <a:lnTo>
                      <a:pt x="649" y="14"/>
                    </a:lnTo>
                    <a:lnTo>
                      <a:pt x="653" y="13"/>
                    </a:lnTo>
                    <a:lnTo>
                      <a:pt x="657" y="10"/>
                    </a:lnTo>
                    <a:lnTo>
                      <a:pt x="661" y="7"/>
                    </a:lnTo>
                    <a:lnTo>
                      <a:pt x="665" y="3"/>
                    </a:lnTo>
                    <a:lnTo>
                      <a:pt x="669" y="2"/>
                    </a:lnTo>
                    <a:lnTo>
                      <a:pt x="676" y="0"/>
                    </a:lnTo>
                    <a:lnTo>
                      <a:pt x="680" y="2"/>
                    </a:lnTo>
                    <a:lnTo>
                      <a:pt x="682" y="3"/>
                    </a:lnTo>
                    <a:lnTo>
                      <a:pt x="687" y="5"/>
                    </a:lnTo>
                    <a:lnTo>
                      <a:pt x="692" y="7"/>
                    </a:lnTo>
                    <a:lnTo>
                      <a:pt x="698" y="10"/>
                    </a:lnTo>
                    <a:lnTo>
                      <a:pt x="704" y="11"/>
                    </a:lnTo>
                    <a:lnTo>
                      <a:pt x="712" y="13"/>
                    </a:lnTo>
                    <a:lnTo>
                      <a:pt x="715" y="13"/>
                    </a:lnTo>
                    <a:lnTo>
                      <a:pt x="720" y="14"/>
                    </a:lnTo>
                    <a:lnTo>
                      <a:pt x="725" y="16"/>
                    </a:lnTo>
                    <a:lnTo>
                      <a:pt x="730" y="18"/>
                    </a:lnTo>
                    <a:lnTo>
                      <a:pt x="738" y="18"/>
                    </a:lnTo>
                    <a:lnTo>
                      <a:pt x="746" y="19"/>
                    </a:lnTo>
                    <a:lnTo>
                      <a:pt x="752" y="21"/>
                    </a:lnTo>
                    <a:lnTo>
                      <a:pt x="758" y="22"/>
                    </a:lnTo>
                    <a:lnTo>
                      <a:pt x="763" y="24"/>
                    </a:lnTo>
                    <a:lnTo>
                      <a:pt x="768" y="24"/>
                    </a:lnTo>
                    <a:lnTo>
                      <a:pt x="771" y="24"/>
                    </a:lnTo>
                    <a:lnTo>
                      <a:pt x="773" y="26"/>
                    </a:lnTo>
                    <a:lnTo>
                      <a:pt x="749" y="86"/>
                    </a:lnTo>
                    <a:lnTo>
                      <a:pt x="747" y="86"/>
                    </a:lnTo>
                    <a:lnTo>
                      <a:pt x="746" y="84"/>
                    </a:lnTo>
                    <a:lnTo>
                      <a:pt x="741" y="83"/>
                    </a:lnTo>
                    <a:lnTo>
                      <a:pt x="736" y="83"/>
                    </a:lnTo>
                    <a:lnTo>
                      <a:pt x="730" y="83"/>
                    </a:lnTo>
                    <a:lnTo>
                      <a:pt x="723" y="81"/>
                    </a:lnTo>
                    <a:lnTo>
                      <a:pt x="715" y="80"/>
                    </a:lnTo>
                    <a:lnTo>
                      <a:pt x="707" y="80"/>
                    </a:lnTo>
                    <a:lnTo>
                      <a:pt x="700" y="78"/>
                    </a:lnTo>
                    <a:lnTo>
                      <a:pt x="693" y="78"/>
                    </a:lnTo>
                    <a:lnTo>
                      <a:pt x="685" y="76"/>
                    </a:lnTo>
                    <a:lnTo>
                      <a:pt x="680" y="76"/>
                    </a:lnTo>
                    <a:lnTo>
                      <a:pt x="674" y="76"/>
                    </a:lnTo>
                    <a:lnTo>
                      <a:pt x="669" y="76"/>
                    </a:lnTo>
                    <a:lnTo>
                      <a:pt x="666" y="76"/>
                    </a:lnTo>
                    <a:lnTo>
                      <a:pt x="666" y="80"/>
                    </a:lnTo>
                    <a:lnTo>
                      <a:pt x="665" y="80"/>
                    </a:lnTo>
                    <a:lnTo>
                      <a:pt x="661" y="81"/>
                    </a:lnTo>
                    <a:lnTo>
                      <a:pt x="657" y="81"/>
                    </a:lnTo>
                    <a:lnTo>
                      <a:pt x="653" y="83"/>
                    </a:lnTo>
                    <a:lnTo>
                      <a:pt x="645" y="83"/>
                    </a:lnTo>
                    <a:lnTo>
                      <a:pt x="641" y="86"/>
                    </a:lnTo>
                    <a:lnTo>
                      <a:pt x="633" y="86"/>
                    </a:lnTo>
                    <a:lnTo>
                      <a:pt x="626" y="89"/>
                    </a:lnTo>
                    <a:lnTo>
                      <a:pt x="618" y="89"/>
                    </a:lnTo>
                    <a:lnTo>
                      <a:pt x="610" y="91"/>
                    </a:lnTo>
                    <a:lnTo>
                      <a:pt x="604" y="92"/>
                    </a:lnTo>
                    <a:lnTo>
                      <a:pt x="598" y="94"/>
                    </a:lnTo>
                    <a:lnTo>
                      <a:pt x="591" y="94"/>
                    </a:lnTo>
                    <a:lnTo>
                      <a:pt x="588" y="96"/>
                    </a:lnTo>
                    <a:lnTo>
                      <a:pt x="583" y="96"/>
                    </a:lnTo>
                    <a:lnTo>
                      <a:pt x="582" y="97"/>
                    </a:lnTo>
                    <a:lnTo>
                      <a:pt x="579" y="97"/>
                    </a:lnTo>
                    <a:lnTo>
                      <a:pt x="576" y="97"/>
                    </a:lnTo>
                    <a:lnTo>
                      <a:pt x="571" y="99"/>
                    </a:lnTo>
                    <a:lnTo>
                      <a:pt x="564" y="100"/>
                    </a:lnTo>
                    <a:lnTo>
                      <a:pt x="556" y="102"/>
                    </a:lnTo>
                    <a:lnTo>
                      <a:pt x="548" y="104"/>
                    </a:lnTo>
                    <a:lnTo>
                      <a:pt x="542" y="105"/>
                    </a:lnTo>
                    <a:lnTo>
                      <a:pt x="534" y="108"/>
                    </a:lnTo>
                    <a:lnTo>
                      <a:pt x="529" y="108"/>
                    </a:lnTo>
                    <a:lnTo>
                      <a:pt x="525" y="110"/>
                    </a:lnTo>
                    <a:lnTo>
                      <a:pt x="520" y="110"/>
                    </a:lnTo>
                    <a:lnTo>
                      <a:pt x="517" y="111"/>
                    </a:lnTo>
                    <a:lnTo>
                      <a:pt x="509" y="113"/>
                    </a:lnTo>
                    <a:lnTo>
                      <a:pt x="501" y="115"/>
                    </a:lnTo>
                    <a:lnTo>
                      <a:pt x="494" y="116"/>
                    </a:lnTo>
                    <a:lnTo>
                      <a:pt x="490" y="116"/>
                    </a:lnTo>
                    <a:lnTo>
                      <a:pt x="485" y="116"/>
                    </a:lnTo>
                    <a:lnTo>
                      <a:pt x="483" y="118"/>
                    </a:lnTo>
                    <a:lnTo>
                      <a:pt x="479" y="118"/>
                    </a:lnTo>
                    <a:lnTo>
                      <a:pt x="471" y="119"/>
                    </a:lnTo>
                    <a:lnTo>
                      <a:pt x="466" y="119"/>
                    </a:lnTo>
                    <a:lnTo>
                      <a:pt x="461" y="121"/>
                    </a:lnTo>
                    <a:lnTo>
                      <a:pt x="456" y="121"/>
                    </a:lnTo>
                    <a:lnTo>
                      <a:pt x="453" y="123"/>
                    </a:lnTo>
                    <a:lnTo>
                      <a:pt x="448" y="124"/>
                    </a:lnTo>
                    <a:lnTo>
                      <a:pt x="444" y="126"/>
                    </a:lnTo>
                    <a:lnTo>
                      <a:pt x="440" y="126"/>
                    </a:lnTo>
                    <a:lnTo>
                      <a:pt x="436" y="127"/>
                    </a:lnTo>
                    <a:lnTo>
                      <a:pt x="432" y="131"/>
                    </a:lnTo>
                    <a:lnTo>
                      <a:pt x="431" y="134"/>
                    </a:lnTo>
                    <a:lnTo>
                      <a:pt x="428" y="137"/>
                    </a:lnTo>
                    <a:lnTo>
                      <a:pt x="423" y="143"/>
                    </a:lnTo>
                    <a:lnTo>
                      <a:pt x="418" y="146"/>
                    </a:lnTo>
                    <a:lnTo>
                      <a:pt x="415" y="151"/>
                    </a:lnTo>
                    <a:lnTo>
                      <a:pt x="412" y="156"/>
                    </a:lnTo>
                    <a:lnTo>
                      <a:pt x="407" y="161"/>
                    </a:lnTo>
                    <a:lnTo>
                      <a:pt x="402" y="166"/>
                    </a:lnTo>
                    <a:lnTo>
                      <a:pt x="399" y="170"/>
                    </a:lnTo>
                    <a:lnTo>
                      <a:pt x="394" y="175"/>
                    </a:lnTo>
                    <a:lnTo>
                      <a:pt x="391" y="180"/>
                    </a:lnTo>
                    <a:lnTo>
                      <a:pt x="388" y="185"/>
                    </a:lnTo>
                    <a:lnTo>
                      <a:pt x="386" y="189"/>
                    </a:lnTo>
                    <a:lnTo>
                      <a:pt x="385" y="193"/>
                    </a:lnTo>
                    <a:lnTo>
                      <a:pt x="385" y="197"/>
                    </a:lnTo>
                    <a:lnTo>
                      <a:pt x="383" y="199"/>
                    </a:lnTo>
                    <a:lnTo>
                      <a:pt x="382" y="204"/>
                    </a:lnTo>
                    <a:lnTo>
                      <a:pt x="378" y="207"/>
                    </a:lnTo>
                    <a:lnTo>
                      <a:pt x="377" y="213"/>
                    </a:lnTo>
                    <a:lnTo>
                      <a:pt x="372" y="218"/>
                    </a:lnTo>
                    <a:lnTo>
                      <a:pt x="367" y="223"/>
                    </a:lnTo>
                    <a:lnTo>
                      <a:pt x="362" y="228"/>
                    </a:lnTo>
                    <a:lnTo>
                      <a:pt x="359" y="234"/>
                    </a:lnTo>
                    <a:lnTo>
                      <a:pt x="353" y="239"/>
                    </a:lnTo>
                    <a:lnTo>
                      <a:pt x="348" y="243"/>
                    </a:lnTo>
                    <a:lnTo>
                      <a:pt x="343" y="248"/>
                    </a:lnTo>
                    <a:lnTo>
                      <a:pt x="340" y="253"/>
                    </a:lnTo>
                    <a:lnTo>
                      <a:pt x="337" y="256"/>
                    </a:lnTo>
                    <a:lnTo>
                      <a:pt x="334" y="259"/>
                    </a:lnTo>
                    <a:lnTo>
                      <a:pt x="332" y="263"/>
                    </a:lnTo>
                    <a:lnTo>
                      <a:pt x="332" y="266"/>
                    </a:lnTo>
                    <a:lnTo>
                      <a:pt x="331" y="269"/>
                    </a:lnTo>
                    <a:lnTo>
                      <a:pt x="326" y="270"/>
                    </a:lnTo>
                    <a:lnTo>
                      <a:pt x="323" y="274"/>
                    </a:lnTo>
                    <a:lnTo>
                      <a:pt x="316" y="275"/>
                    </a:lnTo>
                    <a:lnTo>
                      <a:pt x="312" y="278"/>
                    </a:lnTo>
                    <a:lnTo>
                      <a:pt x="305" y="282"/>
                    </a:lnTo>
                    <a:lnTo>
                      <a:pt x="299" y="285"/>
                    </a:lnTo>
                    <a:lnTo>
                      <a:pt x="291" y="288"/>
                    </a:lnTo>
                    <a:lnTo>
                      <a:pt x="285" y="291"/>
                    </a:lnTo>
                    <a:lnTo>
                      <a:pt x="280" y="294"/>
                    </a:lnTo>
                    <a:lnTo>
                      <a:pt x="275" y="298"/>
                    </a:lnTo>
                    <a:lnTo>
                      <a:pt x="270" y="301"/>
                    </a:lnTo>
                    <a:lnTo>
                      <a:pt x="267" y="304"/>
                    </a:lnTo>
                    <a:lnTo>
                      <a:pt x="264" y="307"/>
                    </a:lnTo>
                    <a:lnTo>
                      <a:pt x="264" y="309"/>
                    </a:lnTo>
                    <a:lnTo>
                      <a:pt x="261" y="313"/>
                    </a:lnTo>
                    <a:lnTo>
                      <a:pt x="253" y="317"/>
                    </a:lnTo>
                    <a:lnTo>
                      <a:pt x="248" y="318"/>
                    </a:lnTo>
                    <a:lnTo>
                      <a:pt x="243" y="321"/>
                    </a:lnTo>
                    <a:lnTo>
                      <a:pt x="237" y="323"/>
                    </a:lnTo>
                    <a:lnTo>
                      <a:pt x="232" y="326"/>
                    </a:lnTo>
                    <a:lnTo>
                      <a:pt x="227" y="328"/>
                    </a:lnTo>
                    <a:lnTo>
                      <a:pt x="221" y="329"/>
                    </a:lnTo>
                    <a:lnTo>
                      <a:pt x="216" y="331"/>
                    </a:lnTo>
                    <a:lnTo>
                      <a:pt x="213" y="333"/>
                    </a:lnTo>
                    <a:lnTo>
                      <a:pt x="205" y="334"/>
                    </a:lnTo>
                    <a:lnTo>
                      <a:pt x="204" y="336"/>
                    </a:lnTo>
                    <a:lnTo>
                      <a:pt x="204" y="337"/>
                    </a:lnTo>
                    <a:lnTo>
                      <a:pt x="205" y="340"/>
                    </a:lnTo>
                    <a:lnTo>
                      <a:pt x="205" y="344"/>
                    </a:lnTo>
                    <a:lnTo>
                      <a:pt x="205" y="347"/>
                    </a:lnTo>
                    <a:lnTo>
                      <a:pt x="205" y="352"/>
                    </a:lnTo>
                    <a:lnTo>
                      <a:pt x="205" y="356"/>
                    </a:lnTo>
                    <a:lnTo>
                      <a:pt x="205" y="364"/>
                    </a:lnTo>
                    <a:lnTo>
                      <a:pt x="204" y="372"/>
                    </a:lnTo>
                    <a:lnTo>
                      <a:pt x="200" y="379"/>
                    </a:lnTo>
                    <a:lnTo>
                      <a:pt x="196" y="385"/>
                    </a:lnTo>
                    <a:lnTo>
                      <a:pt x="192" y="385"/>
                    </a:lnTo>
                    <a:lnTo>
                      <a:pt x="189" y="387"/>
                    </a:lnTo>
                    <a:lnTo>
                      <a:pt x="184" y="388"/>
                    </a:lnTo>
                    <a:lnTo>
                      <a:pt x="181" y="390"/>
                    </a:lnTo>
                    <a:lnTo>
                      <a:pt x="176" y="391"/>
                    </a:lnTo>
                    <a:lnTo>
                      <a:pt x="172" y="393"/>
                    </a:lnTo>
                    <a:lnTo>
                      <a:pt x="167" y="395"/>
                    </a:lnTo>
                    <a:lnTo>
                      <a:pt x="162" y="396"/>
                    </a:lnTo>
                    <a:lnTo>
                      <a:pt x="157" y="396"/>
                    </a:lnTo>
                    <a:lnTo>
                      <a:pt x="153" y="396"/>
                    </a:lnTo>
                    <a:lnTo>
                      <a:pt x="148" y="398"/>
                    </a:lnTo>
                    <a:lnTo>
                      <a:pt x="145" y="398"/>
                    </a:lnTo>
                    <a:lnTo>
                      <a:pt x="140" y="399"/>
                    </a:lnTo>
                    <a:lnTo>
                      <a:pt x="138" y="399"/>
                    </a:lnTo>
                    <a:lnTo>
                      <a:pt x="92" y="410"/>
                    </a:lnTo>
                    <a:lnTo>
                      <a:pt x="65" y="460"/>
                    </a:lnTo>
                    <a:lnTo>
                      <a:pt x="0" y="4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399" name="Freeform 14"/>
              <p:cNvSpPr>
                <a:spLocks/>
              </p:cNvSpPr>
              <p:nvPr/>
            </p:nvSpPr>
            <p:spPr bwMode="auto">
              <a:xfrm>
                <a:off x="2435" y="1782"/>
                <a:ext cx="560" cy="873"/>
              </a:xfrm>
              <a:custGeom>
                <a:avLst/>
                <a:gdLst>
                  <a:gd name="T0" fmla="*/ 251 w 560"/>
                  <a:gd name="T1" fmla="*/ 86 h 873"/>
                  <a:gd name="T2" fmla="*/ 258 w 560"/>
                  <a:gd name="T3" fmla="*/ 130 h 873"/>
                  <a:gd name="T4" fmla="*/ 288 w 560"/>
                  <a:gd name="T5" fmla="*/ 154 h 873"/>
                  <a:gd name="T6" fmla="*/ 355 w 560"/>
                  <a:gd name="T7" fmla="*/ 151 h 873"/>
                  <a:gd name="T8" fmla="*/ 396 w 560"/>
                  <a:gd name="T9" fmla="*/ 168 h 873"/>
                  <a:gd name="T10" fmla="*/ 428 w 560"/>
                  <a:gd name="T11" fmla="*/ 178 h 873"/>
                  <a:gd name="T12" fmla="*/ 458 w 560"/>
                  <a:gd name="T13" fmla="*/ 183 h 873"/>
                  <a:gd name="T14" fmla="*/ 493 w 560"/>
                  <a:gd name="T15" fmla="*/ 184 h 873"/>
                  <a:gd name="T16" fmla="*/ 507 w 560"/>
                  <a:gd name="T17" fmla="*/ 199 h 873"/>
                  <a:gd name="T18" fmla="*/ 477 w 560"/>
                  <a:gd name="T19" fmla="*/ 215 h 873"/>
                  <a:gd name="T20" fmla="*/ 441 w 560"/>
                  <a:gd name="T21" fmla="*/ 238 h 873"/>
                  <a:gd name="T22" fmla="*/ 410 w 560"/>
                  <a:gd name="T23" fmla="*/ 272 h 873"/>
                  <a:gd name="T24" fmla="*/ 368 w 560"/>
                  <a:gd name="T25" fmla="*/ 299 h 873"/>
                  <a:gd name="T26" fmla="*/ 352 w 560"/>
                  <a:gd name="T27" fmla="*/ 324 h 873"/>
                  <a:gd name="T28" fmla="*/ 342 w 560"/>
                  <a:gd name="T29" fmla="*/ 359 h 873"/>
                  <a:gd name="T30" fmla="*/ 329 w 560"/>
                  <a:gd name="T31" fmla="*/ 399 h 873"/>
                  <a:gd name="T32" fmla="*/ 320 w 560"/>
                  <a:gd name="T33" fmla="*/ 434 h 873"/>
                  <a:gd name="T34" fmla="*/ 312 w 560"/>
                  <a:gd name="T35" fmla="*/ 482 h 873"/>
                  <a:gd name="T36" fmla="*/ 302 w 560"/>
                  <a:gd name="T37" fmla="*/ 512 h 873"/>
                  <a:gd name="T38" fmla="*/ 283 w 560"/>
                  <a:gd name="T39" fmla="*/ 550 h 873"/>
                  <a:gd name="T40" fmla="*/ 261 w 560"/>
                  <a:gd name="T41" fmla="*/ 596 h 873"/>
                  <a:gd name="T42" fmla="*/ 255 w 560"/>
                  <a:gd name="T43" fmla="*/ 622 h 873"/>
                  <a:gd name="T44" fmla="*/ 242 w 560"/>
                  <a:gd name="T45" fmla="*/ 666 h 873"/>
                  <a:gd name="T46" fmla="*/ 236 w 560"/>
                  <a:gd name="T47" fmla="*/ 695 h 873"/>
                  <a:gd name="T48" fmla="*/ 232 w 560"/>
                  <a:gd name="T49" fmla="*/ 736 h 873"/>
                  <a:gd name="T50" fmla="*/ 218 w 560"/>
                  <a:gd name="T51" fmla="*/ 747 h 873"/>
                  <a:gd name="T52" fmla="*/ 199 w 560"/>
                  <a:gd name="T53" fmla="*/ 715 h 873"/>
                  <a:gd name="T54" fmla="*/ 167 w 560"/>
                  <a:gd name="T55" fmla="*/ 680 h 873"/>
                  <a:gd name="T56" fmla="*/ 126 w 560"/>
                  <a:gd name="T57" fmla="*/ 679 h 873"/>
                  <a:gd name="T58" fmla="*/ 93 w 560"/>
                  <a:gd name="T59" fmla="*/ 698 h 873"/>
                  <a:gd name="T60" fmla="*/ 62 w 560"/>
                  <a:gd name="T61" fmla="*/ 733 h 873"/>
                  <a:gd name="T62" fmla="*/ 35 w 560"/>
                  <a:gd name="T63" fmla="*/ 773 h 873"/>
                  <a:gd name="T64" fmla="*/ 0 w 560"/>
                  <a:gd name="T65" fmla="*/ 816 h 873"/>
                  <a:gd name="T66" fmla="*/ 24 w 560"/>
                  <a:gd name="T67" fmla="*/ 860 h 873"/>
                  <a:gd name="T68" fmla="*/ 62 w 560"/>
                  <a:gd name="T69" fmla="*/ 824 h 873"/>
                  <a:gd name="T70" fmla="*/ 88 w 560"/>
                  <a:gd name="T71" fmla="*/ 789 h 873"/>
                  <a:gd name="T72" fmla="*/ 120 w 560"/>
                  <a:gd name="T73" fmla="*/ 750 h 873"/>
                  <a:gd name="T74" fmla="*/ 162 w 560"/>
                  <a:gd name="T75" fmla="*/ 774 h 873"/>
                  <a:gd name="T76" fmla="*/ 177 w 560"/>
                  <a:gd name="T77" fmla="*/ 819 h 873"/>
                  <a:gd name="T78" fmla="*/ 199 w 560"/>
                  <a:gd name="T79" fmla="*/ 846 h 873"/>
                  <a:gd name="T80" fmla="*/ 236 w 560"/>
                  <a:gd name="T81" fmla="*/ 828 h 873"/>
                  <a:gd name="T82" fmla="*/ 266 w 560"/>
                  <a:gd name="T83" fmla="*/ 814 h 873"/>
                  <a:gd name="T84" fmla="*/ 290 w 560"/>
                  <a:gd name="T85" fmla="*/ 774 h 873"/>
                  <a:gd name="T86" fmla="*/ 293 w 560"/>
                  <a:gd name="T87" fmla="*/ 727 h 873"/>
                  <a:gd name="T88" fmla="*/ 298 w 560"/>
                  <a:gd name="T89" fmla="*/ 692 h 873"/>
                  <a:gd name="T90" fmla="*/ 307 w 560"/>
                  <a:gd name="T91" fmla="*/ 649 h 873"/>
                  <a:gd name="T92" fmla="*/ 321 w 560"/>
                  <a:gd name="T93" fmla="*/ 601 h 873"/>
                  <a:gd name="T94" fmla="*/ 439 w 560"/>
                  <a:gd name="T95" fmla="*/ 312 h 873"/>
                  <a:gd name="T96" fmla="*/ 485 w 560"/>
                  <a:gd name="T97" fmla="*/ 281 h 873"/>
                  <a:gd name="T98" fmla="*/ 528 w 560"/>
                  <a:gd name="T99" fmla="*/ 259 h 873"/>
                  <a:gd name="T100" fmla="*/ 550 w 560"/>
                  <a:gd name="T101" fmla="*/ 226 h 873"/>
                  <a:gd name="T102" fmla="*/ 479 w 560"/>
                  <a:gd name="T103" fmla="*/ 129 h 873"/>
                  <a:gd name="T104" fmla="*/ 445 w 560"/>
                  <a:gd name="T105" fmla="*/ 130 h 873"/>
                  <a:gd name="T106" fmla="*/ 406 w 560"/>
                  <a:gd name="T107" fmla="*/ 121 h 873"/>
                  <a:gd name="T108" fmla="*/ 364 w 560"/>
                  <a:gd name="T109" fmla="*/ 103 h 873"/>
                  <a:gd name="T110" fmla="*/ 329 w 560"/>
                  <a:gd name="T111" fmla="*/ 102 h 873"/>
                  <a:gd name="T112" fmla="*/ 304 w 560"/>
                  <a:gd name="T113" fmla="*/ 81 h 873"/>
                  <a:gd name="T114" fmla="*/ 296 w 560"/>
                  <a:gd name="T115" fmla="*/ 44 h 873"/>
                  <a:gd name="T116" fmla="*/ 291 w 560"/>
                  <a:gd name="T117" fmla="*/ 9 h 87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0"/>
                  <a:gd name="T178" fmla="*/ 0 h 873"/>
                  <a:gd name="T179" fmla="*/ 560 w 560"/>
                  <a:gd name="T180" fmla="*/ 873 h 87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0" h="873">
                    <a:moveTo>
                      <a:pt x="250" y="59"/>
                    </a:moveTo>
                    <a:lnTo>
                      <a:pt x="250" y="60"/>
                    </a:lnTo>
                    <a:lnTo>
                      <a:pt x="250" y="63"/>
                    </a:lnTo>
                    <a:lnTo>
                      <a:pt x="250" y="68"/>
                    </a:lnTo>
                    <a:lnTo>
                      <a:pt x="250" y="73"/>
                    </a:lnTo>
                    <a:lnTo>
                      <a:pt x="250" y="79"/>
                    </a:lnTo>
                    <a:lnTo>
                      <a:pt x="251" y="86"/>
                    </a:lnTo>
                    <a:lnTo>
                      <a:pt x="251" y="94"/>
                    </a:lnTo>
                    <a:lnTo>
                      <a:pt x="251" y="100"/>
                    </a:lnTo>
                    <a:lnTo>
                      <a:pt x="253" y="106"/>
                    </a:lnTo>
                    <a:lnTo>
                      <a:pt x="255" y="113"/>
                    </a:lnTo>
                    <a:lnTo>
                      <a:pt x="256" y="121"/>
                    </a:lnTo>
                    <a:lnTo>
                      <a:pt x="256" y="124"/>
                    </a:lnTo>
                    <a:lnTo>
                      <a:pt x="258" y="130"/>
                    </a:lnTo>
                    <a:lnTo>
                      <a:pt x="259" y="133"/>
                    </a:lnTo>
                    <a:lnTo>
                      <a:pt x="263" y="137"/>
                    </a:lnTo>
                    <a:lnTo>
                      <a:pt x="266" y="140"/>
                    </a:lnTo>
                    <a:lnTo>
                      <a:pt x="271" y="145"/>
                    </a:lnTo>
                    <a:lnTo>
                      <a:pt x="277" y="148"/>
                    </a:lnTo>
                    <a:lnTo>
                      <a:pt x="283" y="152"/>
                    </a:lnTo>
                    <a:lnTo>
                      <a:pt x="288" y="154"/>
                    </a:lnTo>
                    <a:lnTo>
                      <a:pt x="293" y="157"/>
                    </a:lnTo>
                    <a:lnTo>
                      <a:pt x="296" y="159"/>
                    </a:lnTo>
                    <a:lnTo>
                      <a:pt x="298" y="160"/>
                    </a:lnTo>
                    <a:lnTo>
                      <a:pt x="345" y="148"/>
                    </a:lnTo>
                    <a:lnTo>
                      <a:pt x="347" y="148"/>
                    </a:lnTo>
                    <a:lnTo>
                      <a:pt x="350" y="149"/>
                    </a:lnTo>
                    <a:lnTo>
                      <a:pt x="355" y="151"/>
                    </a:lnTo>
                    <a:lnTo>
                      <a:pt x="360" y="152"/>
                    </a:lnTo>
                    <a:lnTo>
                      <a:pt x="364" y="156"/>
                    </a:lnTo>
                    <a:lnTo>
                      <a:pt x="371" y="157"/>
                    </a:lnTo>
                    <a:lnTo>
                      <a:pt x="379" y="160"/>
                    </a:lnTo>
                    <a:lnTo>
                      <a:pt x="385" y="164"/>
                    </a:lnTo>
                    <a:lnTo>
                      <a:pt x="391" y="165"/>
                    </a:lnTo>
                    <a:lnTo>
                      <a:pt x="396" y="168"/>
                    </a:lnTo>
                    <a:lnTo>
                      <a:pt x="403" y="172"/>
                    </a:lnTo>
                    <a:lnTo>
                      <a:pt x="406" y="173"/>
                    </a:lnTo>
                    <a:lnTo>
                      <a:pt x="410" y="175"/>
                    </a:lnTo>
                    <a:lnTo>
                      <a:pt x="414" y="176"/>
                    </a:lnTo>
                    <a:lnTo>
                      <a:pt x="417" y="178"/>
                    </a:lnTo>
                    <a:lnTo>
                      <a:pt x="422" y="178"/>
                    </a:lnTo>
                    <a:lnTo>
                      <a:pt x="428" y="178"/>
                    </a:lnTo>
                    <a:lnTo>
                      <a:pt x="433" y="178"/>
                    </a:lnTo>
                    <a:lnTo>
                      <a:pt x="436" y="180"/>
                    </a:lnTo>
                    <a:lnTo>
                      <a:pt x="441" y="180"/>
                    </a:lnTo>
                    <a:lnTo>
                      <a:pt x="445" y="181"/>
                    </a:lnTo>
                    <a:lnTo>
                      <a:pt x="450" y="181"/>
                    </a:lnTo>
                    <a:lnTo>
                      <a:pt x="453" y="183"/>
                    </a:lnTo>
                    <a:lnTo>
                      <a:pt x="458" y="183"/>
                    </a:lnTo>
                    <a:lnTo>
                      <a:pt x="461" y="184"/>
                    </a:lnTo>
                    <a:lnTo>
                      <a:pt x="468" y="184"/>
                    </a:lnTo>
                    <a:lnTo>
                      <a:pt x="472" y="186"/>
                    </a:lnTo>
                    <a:lnTo>
                      <a:pt x="476" y="184"/>
                    </a:lnTo>
                    <a:lnTo>
                      <a:pt x="480" y="184"/>
                    </a:lnTo>
                    <a:lnTo>
                      <a:pt x="487" y="184"/>
                    </a:lnTo>
                    <a:lnTo>
                      <a:pt x="493" y="184"/>
                    </a:lnTo>
                    <a:lnTo>
                      <a:pt x="498" y="184"/>
                    </a:lnTo>
                    <a:lnTo>
                      <a:pt x="504" y="184"/>
                    </a:lnTo>
                    <a:lnTo>
                      <a:pt x="507" y="184"/>
                    </a:lnTo>
                    <a:lnTo>
                      <a:pt x="509" y="184"/>
                    </a:lnTo>
                    <a:lnTo>
                      <a:pt x="509" y="186"/>
                    </a:lnTo>
                    <a:lnTo>
                      <a:pt x="509" y="192"/>
                    </a:lnTo>
                    <a:lnTo>
                      <a:pt x="507" y="199"/>
                    </a:lnTo>
                    <a:lnTo>
                      <a:pt x="504" y="205"/>
                    </a:lnTo>
                    <a:lnTo>
                      <a:pt x="501" y="205"/>
                    </a:lnTo>
                    <a:lnTo>
                      <a:pt x="496" y="207"/>
                    </a:lnTo>
                    <a:lnTo>
                      <a:pt x="492" y="208"/>
                    </a:lnTo>
                    <a:lnTo>
                      <a:pt x="488" y="210"/>
                    </a:lnTo>
                    <a:lnTo>
                      <a:pt x="482" y="211"/>
                    </a:lnTo>
                    <a:lnTo>
                      <a:pt x="477" y="215"/>
                    </a:lnTo>
                    <a:lnTo>
                      <a:pt x="472" y="216"/>
                    </a:lnTo>
                    <a:lnTo>
                      <a:pt x="468" y="219"/>
                    </a:lnTo>
                    <a:lnTo>
                      <a:pt x="461" y="222"/>
                    </a:lnTo>
                    <a:lnTo>
                      <a:pt x="457" y="226"/>
                    </a:lnTo>
                    <a:lnTo>
                      <a:pt x="452" y="229"/>
                    </a:lnTo>
                    <a:lnTo>
                      <a:pt x="447" y="232"/>
                    </a:lnTo>
                    <a:lnTo>
                      <a:pt x="441" y="238"/>
                    </a:lnTo>
                    <a:lnTo>
                      <a:pt x="436" y="246"/>
                    </a:lnTo>
                    <a:lnTo>
                      <a:pt x="434" y="249"/>
                    </a:lnTo>
                    <a:lnTo>
                      <a:pt x="431" y="254"/>
                    </a:lnTo>
                    <a:lnTo>
                      <a:pt x="426" y="257"/>
                    </a:lnTo>
                    <a:lnTo>
                      <a:pt x="422" y="262"/>
                    </a:lnTo>
                    <a:lnTo>
                      <a:pt x="415" y="267"/>
                    </a:lnTo>
                    <a:lnTo>
                      <a:pt x="410" y="272"/>
                    </a:lnTo>
                    <a:lnTo>
                      <a:pt x="404" y="275"/>
                    </a:lnTo>
                    <a:lnTo>
                      <a:pt x="398" y="280"/>
                    </a:lnTo>
                    <a:lnTo>
                      <a:pt x="391" y="283"/>
                    </a:lnTo>
                    <a:lnTo>
                      <a:pt x="385" y="288"/>
                    </a:lnTo>
                    <a:lnTo>
                      <a:pt x="377" y="291"/>
                    </a:lnTo>
                    <a:lnTo>
                      <a:pt x="372" y="296"/>
                    </a:lnTo>
                    <a:lnTo>
                      <a:pt x="368" y="299"/>
                    </a:lnTo>
                    <a:lnTo>
                      <a:pt x="363" y="302"/>
                    </a:lnTo>
                    <a:lnTo>
                      <a:pt x="361" y="305"/>
                    </a:lnTo>
                    <a:lnTo>
                      <a:pt x="360" y="308"/>
                    </a:lnTo>
                    <a:lnTo>
                      <a:pt x="356" y="312"/>
                    </a:lnTo>
                    <a:lnTo>
                      <a:pt x="355" y="318"/>
                    </a:lnTo>
                    <a:lnTo>
                      <a:pt x="355" y="321"/>
                    </a:lnTo>
                    <a:lnTo>
                      <a:pt x="352" y="324"/>
                    </a:lnTo>
                    <a:lnTo>
                      <a:pt x="352" y="329"/>
                    </a:lnTo>
                    <a:lnTo>
                      <a:pt x="350" y="334"/>
                    </a:lnTo>
                    <a:lnTo>
                      <a:pt x="348" y="339"/>
                    </a:lnTo>
                    <a:lnTo>
                      <a:pt x="347" y="343"/>
                    </a:lnTo>
                    <a:lnTo>
                      <a:pt x="345" y="348"/>
                    </a:lnTo>
                    <a:lnTo>
                      <a:pt x="344" y="354"/>
                    </a:lnTo>
                    <a:lnTo>
                      <a:pt x="342" y="359"/>
                    </a:lnTo>
                    <a:lnTo>
                      <a:pt x="341" y="366"/>
                    </a:lnTo>
                    <a:lnTo>
                      <a:pt x="339" y="370"/>
                    </a:lnTo>
                    <a:lnTo>
                      <a:pt x="337" y="377"/>
                    </a:lnTo>
                    <a:lnTo>
                      <a:pt x="334" y="381"/>
                    </a:lnTo>
                    <a:lnTo>
                      <a:pt x="333" y="388"/>
                    </a:lnTo>
                    <a:lnTo>
                      <a:pt x="331" y="393"/>
                    </a:lnTo>
                    <a:lnTo>
                      <a:pt x="329" y="399"/>
                    </a:lnTo>
                    <a:lnTo>
                      <a:pt x="328" y="404"/>
                    </a:lnTo>
                    <a:lnTo>
                      <a:pt x="326" y="410"/>
                    </a:lnTo>
                    <a:lnTo>
                      <a:pt x="325" y="415"/>
                    </a:lnTo>
                    <a:lnTo>
                      <a:pt x="325" y="421"/>
                    </a:lnTo>
                    <a:lnTo>
                      <a:pt x="321" y="424"/>
                    </a:lnTo>
                    <a:lnTo>
                      <a:pt x="321" y="429"/>
                    </a:lnTo>
                    <a:lnTo>
                      <a:pt x="320" y="434"/>
                    </a:lnTo>
                    <a:lnTo>
                      <a:pt x="320" y="439"/>
                    </a:lnTo>
                    <a:lnTo>
                      <a:pt x="318" y="445"/>
                    </a:lnTo>
                    <a:lnTo>
                      <a:pt x="318" y="450"/>
                    </a:lnTo>
                    <a:lnTo>
                      <a:pt x="318" y="458"/>
                    </a:lnTo>
                    <a:lnTo>
                      <a:pt x="317" y="466"/>
                    </a:lnTo>
                    <a:lnTo>
                      <a:pt x="313" y="472"/>
                    </a:lnTo>
                    <a:lnTo>
                      <a:pt x="312" y="482"/>
                    </a:lnTo>
                    <a:lnTo>
                      <a:pt x="310" y="485"/>
                    </a:lnTo>
                    <a:lnTo>
                      <a:pt x="309" y="490"/>
                    </a:lnTo>
                    <a:lnTo>
                      <a:pt x="307" y="494"/>
                    </a:lnTo>
                    <a:lnTo>
                      <a:pt x="306" y="499"/>
                    </a:lnTo>
                    <a:lnTo>
                      <a:pt x="304" y="502"/>
                    </a:lnTo>
                    <a:lnTo>
                      <a:pt x="302" y="507"/>
                    </a:lnTo>
                    <a:lnTo>
                      <a:pt x="302" y="512"/>
                    </a:lnTo>
                    <a:lnTo>
                      <a:pt x="301" y="517"/>
                    </a:lnTo>
                    <a:lnTo>
                      <a:pt x="298" y="520"/>
                    </a:lnTo>
                    <a:lnTo>
                      <a:pt x="296" y="525"/>
                    </a:lnTo>
                    <a:lnTo>
                      <a:pt x="293" y="529"/>
                    </a:lnTo>
                    <a:lnTo>
                      <a:pt x="291" y="537"/>
                    </a:lnTo>
                    <a:lnTo>
                      <a:pt x="286" y="544"/>
                    </a:lnTo>
                    <a:lnTo>
                      <a:pt x="283" y="550"/>
                    </a:lnTo>
                    <a:lnTo>
                      <a:pt x="280" y="558"/>
                    </a:lnTo>
                    <a:lnTo>
                      <a:pt x="277" y="566"/>
                    </a:lnTo>
                    <a:lnTo>
                      <a:pt x="272" y="572"/>
                    </a:lnTo>
                    <a:lnTo>
                      <a:pt x="269" y="579"/>
                    </a:lnTo>
                    <a:lnTo>
                      <a:pt x="266" y="585"/>
                    </a:lnTo>
                    <a:lnTo>
                      <a:pt x="264" y="593"/>
                    </a:lnTo>
                    <a:lnTo>
                      <a:pt x="261" y="596"/>
                    </a:lnTo>
                    <a:lnTo>
                      <a:pt x="259" y="601"/>
                    </a:lnTo>
                    <a:lnTo>
                      <a:pt x="258" y="604"/>
                    </a:lnTo>
                    <a:lnTo>
                      <a:pt x="258" y="607"/>
                    </a:lnTo>
                    <a:lnTo>
                      <a:pt x="258" y="609"/>
                    </a:lnTo>
                    <a:lnTo>
                      <a:pt x="256" y="612"/>
                    </a:lnTo>
                    <a:lnTo>
                      <a:pt x="256" y="617"/>
                    </a:lnTo>
                    <a:lnTo>
                      <a:pt x="255" y="622"/>
                    </a:lnTo>
                    <a:lnTo>
                      <a:pt x="253" y="628"/>
                    </a:lnTo>
                    <a:lnTo>
                      <a:pt x="251" y="634"/>
                    </a:lnTo>
                    <a:lnTo>
                      <a:pt x="250" y="641"/>
                    </a:lnTo>
                    <a:lnTo>
                      <a:pt x="248" y="647"/>
                    </a:lnTo>
                    <a:lnTo>
                      <a:pt x="247" y="653"/>
                    </a:lnTo>
                    <a:lnTo>
                      <a:pt x="245" y="660"/>
                    </a:lnTo>
                    <a:lnTo>
                      <a:pt x="242" y="666"/>
                    </a:lnTo>
                    <a:lnTo>
                      <a:pt x="242" y="674"/>
                    </a:lnTo>
                    <a:lnTo>
                      <a:pt x="239" y="679"/>
                    </a:lnTo>
                    <a:lnTo>
                      <a:pt x="239" y="684"/>
                    </a:lnTo>
                    <a:lnTo>
                      <a:pt x="237" y="687"/>
                    </a:lnTo>
                    <a:lnTo>
                      <a:pt x="237" y="690"/>
                    </a:lnTo>
                    <a:lnTo>
                      <a:pt x="236" y="692"/>
                    </a:lnTo>
                    <a:lnTo>
                      <a:pt x="236" y="695"/>
                    </a:lnTo>
                    <a:lnTo>
                      <a:pt x="236" y="700"/>
                    </a:lnTo>
                    <a:lnTo>
                      <a:pt x="236" y="704"/>
                    </a:lnTo>
                    <a:lnTo>
                      <a:pt x="234" y="711"/>
                    </a:lnTo>
                    <a:lnTo>
                      <a:pt x="234" y="717"/>
                    </a:lnTo>
                    <a:lnTo>
                      <a:pt x="234" y="723"/>
                    </a:lnTo>
                    <a:lnTo>
                      <a:pt x="234" y="731"/>
                    </a:lnTo>
                    <a:lnTo>
                      <a:pt x="232" y="736"/>
                    </a:lnTo>
                    <a:lnTo>
                      <a:pt x="232" y="742"/>
                    </a:lnTo>
                    <a:lnTo>
                      <a:pt x="231" y="747"/>
                    </a:lnTo>
                    <a:lnTo>
                      <a:pt x="231" y="752"/>
                    </a:lnTo>
                    <a:lnTo>
                      <a:pt x="228" y="757"/>
                    </a:lnTo>
                    <a:lnTo>
                      <a:pt x="226" y="757"/>
                    </a:lnTo>
                    <a:lnTo>
                      <a:pt x="221" y="752"/>
                    </a:lnTo>
                    <a:lnTo>
                      <a:pt x="218" y="747"/>
                    </a:lnTo>
                    <a:lnTo>
                      <a:pt x="217" y="744"/>
                    </a:lnTo>
                    <a:lnTo>
                      <a:pt x="213" y="739"/>
                    </a:lnTo>
                    <a:lnTo>
                      <a:pt x="210" y="735"/>
                    </a:lnTo>
                    <a:lnTo>
                      <a:pt x="209" y="730"/>
                    </a:lnTo>
                    <a:lnTo>
                      <a:pt x="205" y="725"/>
                    </a:lnTo>
                    <a:lnTo>
                      <a:pt x="204" y="720"/>
                    </a:lnTo>
                    <a:lnTo>
                      <a:pt x="199" y="715"/>
                    </a:lnTo>
                    <a:lnTo>
                      <a:pt x="196" y="709"/>
                    </a:lnTo>
                    <a:lnTo>
                      <a:pt x="191" y="703"/>
                    </a:lnTo>
                    <a:lnTo>
                      <a:pt x="186" y="696"/>
                    </a:lnTo>
                    <a:lnTo>
                      <a:pt x="180" y="688"/>
                    </a:lnTo>
                    <a:lnTo>
                      <a:pt x="175" y="685"/>
                    </a:lnTo>
                    <a:lnTo>
                      <a:pt x="170" y="682"/>
                    </a:lnTo>
                    <a:lnTo>
                      <a:pt x="167" y="680"/>
                    </a:lnTo>
                    <a:lnTo>
                      <a:pt x="162" y="680"/>
                    </a:lnTo>
                    <a:lnTo>
                      <a:pt x="158" y="680"/>
                    </a:lnTo>
                    <a:lnTo>
                      <a:pt x="151" y="679"/>
                    </a:lnTo>
                    <a:lnTo>
                      <a:pt x="145" y="679"/>
                    </a:lnTo>
                    <a:lnTo>
                      <a:pt x="139" y="679"/>
                    </a:lnTo>
                    <a:lnTo>
                      <a:pt x="132" y="679"/>
                    </a:lnTo>
                    <a:lnTo>
                      <a:pt x="126" y="679"/>
                    </a:lnTo>
                    <a:lnTo>
                      <a:pt x="121" y="680"/>
                    </a:lnTo>
                    <a:lnTo>
                      <a:pt x="116" y="682"/>
                    </a:lnTo>
                    <a:lnTo>
                      <a:pt x="108" y="687"/>
                    </a:lnTo>
                    <a:lnTo>
                      <a:pt x="104" y="688"/>
                    </a:lnTo>
                    <a:lnTo>
                      <a:pt x="100" y="692"/>
                    </a:lnTo>
                    <a:lnTo>
                      <a:pt x="97" y="695"/>
                    </a:lnTo>
                    <a:lnTo>
                      <a:pt x="93" y="698"/>
                    </a:lnTo>
                    <a:lnTo>
                      <a:pt x="85" y="704"/>
                    </a:lnTo>
                    <a:lnTo>
                      <a:pt x="78" y="711"/>
                    </a:lnTo>
                    <a:lnTo>
                      <a:pt x="72" y="715"/>
                    </a:lnTo>
                    <a:lnTo>
                      <a:pt x="70" y="720"/>
                    </a:lnTo>
                    <a:lnTo>
                      <a:pt x="69" y="723"/>
                    </a:lnTo>
                    <a:lnTo>
                      <a:pt x="67" y="728"/>
                    </a:lnTo>
                    <a:lnTo>
                      <a:pt x="62" y="733"/>
                    </a:lnTo>
                    <a:lnTo>
                      <a:pt x="59" y="741"/>
                    </a:lnTo>
                    <a:lnTo>
                      <a:pt x="53" y="747"/>
                    </a:lnTo>
                    <a:lnTo>
                      <a:pt x="48" y="755"/>
                    </a:lnTo>
                    <a:lnTo>
                      <a:pt x="45" y="758"/>
                    </a:lnTo>
                    <a:lnTo>
                      <a:pt x="42" y="763"/>
                    </a:lnTo>
                    <a:lnTo>
                      <a:pt x="38" y="768"/>
                    </a:lnTo>
                    <a:lnTo>
                      <a:pt x="35" y="773"/>
                    </a:lnTo>
                    <a:lnTo>
                      <a:pt x="29" y="781"/>
                    </a:lnTo>
                    <a:lnTo>
                      <a:pt x="23" y="789"/>
                    </a:lnTo>
                    <a:lnTo>
                      <a:pt x="16" y="797"/>
                    </a:lnTo>
                    <a:lnTo>
                      <a:pt x="11" y="803"/>
                    </a:lnTo>
                    <a:lnTo>
                      <a:pt x="7" y="809"/>
                    </a:lnTo>
                    <a:lnTo>
                      <a:pt x="3" y="814"/>
                    </a:lnTo>
                    <a:lnTo>
                      <a:pt x="0" y="816"/>
                    </a:lnTo>
                    <a:lnTo>
                      <a:pt x="0" y="817"/>
                    </a:lnTo>
                    <a:lnTo>
                      <a:pt x="7" y="873"/>
                    </a:lnTo>
                    <a:lnTo>
                      <a:pt x="7" y="871"/>
                    </a:lnTo>
                    <a:lnTo>
                      <a:pt x="10" y="870"/>
                    </a:lnTo>
                    <a:lnTo>
                      <a:pt x="13" y="868"/>
                    </a:lnTo>
                    <a:lnTo>
                      <a:pt x="19" y="865"/>
                    </a:lnTo>
                    <a:lnTo>
                      <a:pt x="24" y="860"/>
                    </a:lnTo>
                    <a:lnTo>
                      <a:pt x="32" y="855"/>
                    </a:lnTo>
                    <a:lnTo>
                      <a:pt x="38" y="849"/>
                    </a:lnTo>
                    <a:lnTo>
                      <a:pt x="46" y="843"/>
                    </a:lnTo>
                    <a:lnTo>
                      <a:pt x="50" y="838"/>
                    </a:lnTo>
                    <a:lnTo>
                      <a:pt x="53" y="833"/>
                    </a:lnTo>
                    <a:lnTo>
                      <a:pt x="58" y="828"/>
                    </a:lnTo>
                    <a:lnTo>
                      <a:pt x="62" y="824"/>
                    </a:lnTo>
                    <a:lnTo>
                      <a:pt x="65" y="817"/>
                    </a:lnTo>
                    <a:lnTo>
                      <a:pt x="70" y="812"/>
                    </a:lnTo>
                    <a:lnTo>
                      <a:pt x="73" y="808"/>
                    </a:lnTo>
                    <a:lnTo>
                      <a:pt x="78" y="803"/>
                    </a:lnTo>
                    <a:lnTo>
                      <a:pt x="81" y="798"/>
                    </a:lnTo>
                    <a:lnTo>
                      <a:pt x="85" y="793"/>
                    </a:lnTo>
                    <a:lnTo>
                      <a:pt x="88" y="789"/>
                    </a:lnTo>
                    <a:lnTo>
                      <a:pt x="91" y="785"/>
                    </a:lnTo>
                    <a:lnTo>
                      <a:pt x="94" y="777"/>
                    </a:lnTo>
                    <a:lnTo>
                      <a:pt x="97" y="774"/>
                    </a:lnTo>
                    <a:lnTo>
                      <a:pt x="99" y="769"/>
                    </a:lnTo>
                    <a:lnTo>
                      <a:pt x="105" y="763"/>
                    </a:lnTo>
                    <a:lnTo>
                      <a:pt x="112" y="757"/>
                    </a:lnTo>
                    <a:lnTo>
                      <a:pt x="120" y="750"/>
                    </a:lnTo>
                    <a:lnTo>
                      <a:pt x="126" y="744"/>
                    </a:lnTo>
                    <a:lnTo>
                      <a:pt x="132" y="739"/>
                    </a:lnTo>
                    <a:lnTo>
                      <a:pt x="137" y="736"/>
                    </a:lnTo>
                    <a:lnTo>
                      <a:pt x="140" y="736"/>
                    </a:lnTo>
                    <a:lnTo>
                      <a:pt x="161" y="768"/>
                    </a:lnTo>
                    <a:lnTo>
                      <a:pt x="161" y="771"/>
                    </a:lnTo>
                    <a:lnTo>
                      <a:pt x="162" y="774"/>
                    </a:lnTo>
                    <a:lnTo>
                      <a:pt x="164" y="779"/>
                    </a:lnTo>
                    <a:lnTo>
                      <a:pt x="166" y="784"/>
                    </a:lnTo>
                    <a:lnTo>
                      <a:pt x="167" y="792"/>
                    </a:lnTo>
                    <a:lnTo>
                      <a:pt x="170" y="798"/>
                    </a:lnTo>
                    <a:lnTo>
                      <a:pt x="172" y="804"/>
                    </a:lnTo>
                    <a:lnTo>
                      <a:pt x="175" y="811"/>
                    </a:lnTo>
                    <a:lnTo>
                      <a:pt x="177" y="819"/>
                    </a:lnTo>
                    <a:lnTo>
                      <a:pt x="180" y="825"/>
                    </a:lnTo>
                    <a:lnTo>
                      <a:pt x="183" y="832"/>
                    </a:lnTo>
                    <a:lnTo>
                      <a:pt x="185" y="836"/>
                    </a:lnTo>
                    <a:lnTo>
                      <a:pt x="188" y="841"/>
                    </a:lnTo>
                    <a:lnTo>
                      <a:pt x="191" y="843"/>
                    </a:lnTo>
                    <a:lnTo>
                      <a:pt x="194" y="846"/>
                    </a:lnTo>
                    <a:lnTo>
                      <a:pt x="199" y="846"/>
                    </a:lnTo>
                    <a:lnTo>
                      <a:pt x="202" y="844"/>
                    </a:lnTo>
                    <a:lnTo>
                      <a:pt x="207" y="843"/>
                    </a:lnTo>
                    <a:lnTo>
                      <a:pt x="212" y="841"/>
                    </a:lnTo>
                    <a:lnTo>
                      <a:pt x="217" y="838"/>
                    </a:lnTo>
                    <a:lnTo>
                      <a:pt x="221" y="835"/>
                    </a:lnTo>
                    <a:lnTo>
                      <a:pt x="228" y="832"/>
                    </a:lnTo>
                    <a:lnTo>
                      <a:pt x="236" y="828"/>
                    </a:lnTo>
                    <a:lnTo>
                      <a:pt x="237" y="827"/>
                    </a:lnTo>
                    <a:lnTo>
                      <a:pt x="242" y="825"/>
                    </a:lnTo>
                    <a:lnTo>
                      <a:pt x="247" y="824"/>
                    </a:lnTo>
                    <a:lnTo>
                      <a:pt x="251" y="822"/>
                    </a:lnTo>
                    <a:lnTo>
                      <a:pt x="256" y="819"/>
                    </a:lnTo>
                    <a:lnTo>
                      <a:pt x="261" y="817"/>
                    </a:lnTo>
                    <a:lnTo>
                      <a:pt x="266" y="814"/>
                    </a:lnTo>
                    <a:lnTo>
                      <a:pt x="271" y="812"/>
                    </a:lnTo>
                    <a:lnTo>
                      <a:pt x="279" y="806"/>
                    </a:lnTo>
                    <a:lnTo>
                      <a:pt x="285" y="800"/>
                    </a:lnTo>
                    <a:lnTo>
                      <a:pt x="288" y="793"/>
                    </a:lnTo>
                    <a:lnTo>
                      <a:pt x="290" y="785"/>
                    </a:lnTo>
                    <a:lnTo>
                      <a:pt x="290" y="779"/>
                    </a:lnTo>
                    <a:lnTo>
                      <a:pt x="290" y="774"/>
                    </a:lnTo>
                    <a:lnTo>
                      <a:pt x="290" y="768"/>
                    </a:lnTo>
                    <a:lnTo>
                      <a:pt x="290" y="762"/>
                    </a:lnTo>
                    <a:lnTo>
                      <a:pt x="290" y="754"/>
                    </a:lnTo>
                    <a:lnTo>
                      <a:pt x="291" y="747"/>
                    </a:lnTo>
                    <a:lnTo>
                      <a:pt x="291" y="741"/>
                    </a:lnTo>
                    <a:lnTo>
                      <a:pt x="293" y="735"/>
                    </a:lnTo>
                    <a:lnTo>
                      <a:pt x="293" y="727"/>
                    </a:lnTo>
                    <a:lnTo>
                      <a:pt x="294" y="720"/>
                    </a:lnTo>
                    <a:lnTo>
                      <a:pt x="294" y="712"/>
                    </a:lnTo>
                    <a:lnTo>
                      <a:pt x="296" y="707"/>
                    </a:lnTo>
                    <a:lnTo>
                      <a:pt x="296" y="701"/>
                    </a:lnTo>
                    <a:lnTo>
                      <a:pt x="296" y="698"/>
                    </a:lnTo>
                    <a:lnTo>
                      <a:pt x="296" y="693"/>
                    </a:lnTo>
                    <a:lnTo>
                      <a:pt x="298" y="692"/>
                    </a:lnTo>
                    <a:lnTo>
                      <a:pt x="298" y="688"/>
                    </a:lnTo>
                    <a:lnTo>
                      <a:pt x="298" y="684"/>
                    </a:lnTo>
                    <a:lnTo>
                      <a:pt x="298" y="679"/>
                    </a:lnTo>
                    <a:lnTo>
                      <a:pt x="301" y="672"/>
                    </a:lnTo>
                    <a:lnTo>
                      <a:pt x="302" y="665"/>
                    </a:lnTo>
                    <a:lnTo>
                      <a:pt x="304" y="657"/>
                    </a:lnTo>
                    <a:lnTo>
                      <a:pt x="307" y="649"/>
                    </a:lnTo>
                    <a:lnTo>
                      <a:pt x="309" y="641"/>
                    </a:lnTo>
                    <a:lnTo>
                      <a:pt x="310" y="631"/>
                    </a:lnTo>
                    <a:lnTo>
                      <a:pt x="313" y="625"/>
                    </a:lnTo>
                    <a:lnTo>
                      <a:pt x="315" y="617"/>
                    </a:lnTo>
                    <a:lnTo>
                      <a:pt x="318" y="610"/>
                    </a:lnTo>
                    <a:lnTo>
                      <a:pt x="320" y="606"/>
                    </a:lnTo>
                    <a:lnTo>
                      <a:pt x="321" y="601"/>
                    </a:lnTo>
                    <a:lnTo>
                      <a:pt x="321" y="598"/>
                    </a:lnTo>
                    <a:lnTo>
                      <a:pt x="323" y="598"/>
                    </a:lnTo>
                    <a:lnTo>
                      <a:pt x="387" y="488"/>
                    </a:lnTo>
                    <a:lnTo>
                      <a:pt x="401" y="348"/>
                    </a:lnTo>
                    <a:lnTo>
                      <a:pt x="436" y="315"/>
                    </a:lnTo>
                    <a:lnTo>
                      <a:pt x="436" y="313"/>
                    </a:lnTo>
                    <a:lnTo>
                      <a:pt x="439" y="312"/>
                    </a:lnTo>
                    <a:lnTo>
                      <a:pt x="444" y="308"/>
                    </a:lnTo>
                    <a:lnTo>
                      <a:pt x="449" y="305"/>
                    </a:lnTo>
                    <a:lnTo>
                      <a:pt x="453" y="300"/>
                    </a:lnTo>
                    <a:lnTo>
                      <a:pt x="461" y="297"/>
                    </a:lnTo>
                    <a:lnTo>
                      <a:pt x="469" y="292"/>
                    </a:lnTo>
                    <a:lnTo>
                      <a:pt x="477" y="288"/>
                    </a:lnTo>
                    <a:lnTo>
                      <a:pt x="485" y="281"/>
                    </a:lnTo>
                    <a:lnTo>
                      <a:pt x="493" y="277"/>
                    </a:lnTo>
                    <a:lnTo>
                      <a:pt x="501" y="272"/>
                    </a:lnTo>
                    <a:lnTo>
                      <a:pt x="507" y="267"/>
                    </a:lnTo>
                    <a:lnTo>
                      <a:pt x="514" y="264"/>
                    </a:lnTo>
                    <a:lnTo>
                      <a:pt x="520" y="261"/>
                    </a:lnTo>
                    <a:lnTo>
                      <a:pt x="523" y="259"/>
                    </a:lnTo>
                    <a:lnTo>
                      <a:pt x="528" y="259"/>
                    </a:lnTo>
                    <a:lnTo>
                      <a:pt x="533" y="256"/>
                    </a:lnTo>
                    <a:lnTo>
                      <a:pt x="538" y="249"/>
                    </a:lnTo>
                    <a:lnTo>
                      <a:pt x="541" y="245"/>
                    </a:lnTo>
                    <a:lnTo>
                      <a:pt x="542" y="240"/>
                    </a:lnTo>
                    <a:lnTo>
                      <a:pt x="546" y="235"/>
                    </a:lnTo>
                    <a:lnTo>
                      <a:pt x="549" y="230"/>
                    </a:lnTo>
                    <a:lnTo>
                      <a:pt x="550" y="226"/>
                    </a:lnTo>
                    <a:lnTo>
                      <a:pt x="554" y="219"/>
                    </a:lnTo>
                    <a:lnTo>
                      <a:pt x="555" y="215"/>
                    </a:lnTo>
                    <a:lnTo>
                      <a:pt x="557" y="211"/>
                    </a:lnTo>
                    <a:lnTo>
                      <a:pt x="560" y="203"/>
                    </a:lnTo>
                    <a:lnTo>
                      <a:pt x="560" y="202"/>
                    </a:lnTo>
                    <a:lnTo>
                      <a:pt x="546" y="148"/>
                    </a:lnTo>
                    <a:lnTo>
                      <a:pt x="479" y="129"/>
                    </a:lnTo>
                    <a:lnTo>
                      <a:pt x="476" y="129"/>
                    </a:lnTo>
                    <a:lnTo>
                      <a:pt x="471" y="129"/>
                    </a:lnTo>
                    <a:lnTo>
                      <a:pt x="466" y="129"/>
                    </a:lnTo>
                    <a:lnTo>
                      <a:pt x="461" y="130"/>
                    </a:lnTo>
                    <a:lnTo>
                      <a:pt x="457" y="130"/>
                    </a:lnTo>
                    <a:lnTo>
                      <a:pt x="452" y="130"/>
                    </a:lnTo>
                    <a:lnTo>
                      <a:pt x="445" y="130"/>
                    </a:lnTo>
                    <a:lnTo>
                      <a:pt x="439" y="130"/>
                    </a:lnTo>
                    <a:lnTo>
                      <a:pt x="433" y="129"/>
                    </a:lnTo>
                    <a:lnTo>
                      <a:pt x="428" y="129"/>
                    </a:lnTo>
                    <a:lnTo>
                      <a:pt x="422" y="127"/>
                    </a:lnTo>
                    <a:lnTo>
                      <a:pt x="415" y="125"/>
                    </a:lnTo>
                    <a:lnTo>
                      <a:pt x="410" y="122"/>
                    </a:lnTo>
                    <a:lnTo>
                      <a:pt x="406" y="121"/>
                    </a:lnTo>
                    <a:lnTo>
                      <a:pt x="401" y="116"/>
                    </a:lnTo>
                    <a:lnTo>
                      <a:pt x="396" y="113"/>
                    </a:lnTo>
                    <a:lnTo>
                      <a:pt x="390" y="111"/>
                    </a:lnTo>
                    <a:lnTo>
                      <a:pt x="383" y="108"/>
                    </a:lnTo>
                    <a:lnTo>
                      <a:pt x="377" y="106"/>
                    </a:lnTo>
                    <a:lnTo>
                      <a:pt x="371" y="105"/>
                    </a:lnTo>
                    <a:lnTo>
                      <a:pt x="364" y="103"/>
                    </a:lnTo>
                    <a:lnTo>
                      <a:pt x="358" y="103"/>
                    </a:lnTo>
                    <a:lnTo>
                      <a:pt x="352" y="103"/>
                    </a:lnTo>
                    <a:lnTo>
                      <a:pt x="347" y="102"/>
                    </a:lnTo>
                    <a:lnTo>
                      <a:pt x="342" y="102"/>
                    </a:lnTo>
                    <a:lnTo>
                      <a:pt x="337" y="102"/>
                    </a:lnTo>
                    <a:lnTo>
                      <a:pt x="333" y="102"/>
                    </a:lnTo>
                    <a:lnTo>
                      <a:pt x="329" y="102"/>
                    </a:lnTo>
                    <a:lnTo>
                      <a:pt x="328" y="102"/>
                    </a:lnTo>
                    <a:lnTo>
                      <a:pt x="326" y="102"/>
                    </a:lnTo>
                    <a:lnTo>
                      <a:pt x="323" y="100"/>
                    </a:lnTo>
                    <a:lnTo>
                      <a:pt x="320" y="97"/>
                    </a:lnTo>
                    <a:lnTo>
                      <a:pt x="315" y="92"/>
                    </a:lnTo>
                    <a:lnTo>
                      <a:pt x="310" y="89"/>
                    </a:lnTo>
                    <a:lnTo>
                      <a:pt x="304" y="81"/>
                    </a:lnTo>
                    <a:lnTo>
                      <a:pt x="301" y="75"/>
                    </a:lnTo>
                    <a:lnTo>
                      <a:pt x="298" y="68"/>
                    </a:lnTo>
                    <a:lnTo>
                      <a:pt x="298" y="62"/>
                    </a:lnTo>
                    <a:lnTo>
                      <a:pt x="296" y="57"/>
                    </a:lnTo>
                    <a:lnTo>
                      <a:pt x="296" y="52"/>
                    </a:lnTo>
                    <a:lnTo>
                      <a:pt x="296" y="48"/>
                    </a:lnTo>
                    <a:lnTo>
                      <a:pt x="296" y="44"/>
                    </a:lnTo>
                    <a:lnTo>
                      <a:pt x="294" y="38"/>
                    </a:lnTo>
                    <a:lnTo>
                      <a:pt x="294" y="33"/>
                    </a:lnTo>
                    <a:lnTo>
                      <a:pt x="294" y="28"/>
                    </a:lnTo>
                    <a:lnTo>
                      <a:pt x="294" y="24"/>
                    </a:lnTo>
                    <a:lnTo>
                      <a:pt x="293" y="17"/>
                    </a:lnTo>
                    <a:lnTo>
                      <a:pt x="293" y="13"/>
                    </a:lnTo>
                    <a:lnTo>
                      <a:pt x="291" y="9"/>
                    </a:lnTo>
                    <a:lnTo>
                      <a:pt x="291" y="6"/>
                    </a:lnTo>
                    <a:lnTo>
                      <a:pt x="291" y="1"/>
                    </a:lnTo>
                    <a:lnTo>
                      <a:pt x="291" y="0"/>
                    </a:lnTo>
                    <a:lnTo>
                      <a:pt x="250" y="5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00" name="Freeform 15"/>
              <p:cNvSpPr>
                <a:spLocks/>
              </p:cNvSpPr>
              <p:nvPr/>
            </p:nvSpPr>
            <p:spPr bwMode="auto">
              <a:xfrm>
                <a:off x="2435" y="2641"/>
                <a:ext cx="673" cy="645"/>
              </a:xfrm>
              <a:custGeom>
                <a:avLst/>
                <a:gdLst>
                  <a:gd name="T0" fmla="*/ 23 w 673"/>
                  <a:gd name="T1" fmla="*/ 38 h 645"/>
                  <a:gd name="T2" fmla="*/ 53 w 673"/>
                  <a:gd name="T3" fmla="*/ 46 h 645"/>
                  <a:gd name="T4" fmla="*/ 88 w 673"/>
                  <a:gd name="T5" fmla="*/ 50 h 645"/>
                  <a:gd name="T6" fmla="*/ 126 w 673"/>
                  <a:gd name="T7" fmla="*/ 54 h 645"/>
                  <a:gd name="T8" fmla="*/ 158 w 673"/>
                  <a:gd name="T9" fmla="*/ 50 h 645"/>
                  <a:gd name="T10" fmla="*/ 194 w 673"/>
                  <a:gd name="T11" fmla="*/ 44 h 645"/>
                  <a:gd name="T12" fmla="*/ 234 w 673"/>
                  <a:gd name="T13" fmla="*/ 33 h 645"/>
                  <a:gd name="T14" fmla="*/ 267 w 673"/>
                  <a:gd name="T15" fmla="*/ 9 h 645"/>
                  <a:gd name="T16" fmla="*/ 304 w 673"/>
                  <a:gd name="T17" fmla="*/ 1 h 645"/>
                  <a:gd name="T18" fmla="*/ 344 w 673"/>
                  <a:gd name="T19" fmla="*/ 14 h 645"/>
                  <a:gd name="T20" fmla="*/ 382 w 673"/>
                  <a:gd name="T21" fmla="*/ 25 h 645"/>
                  <a:gd name="T22" fmla="*/ 412 w 673"/>
                  <a:gd name="T23" fmla="*/ 57 h 645"/>
                  <a:gd name="T24" fmla="*/ 428 w 673"/>
                  <a:gd name="T25" fmla="*/ 90 h 645"/>
                  <a:gd name="T26" fmla="*/ 439 w 673"/>
                  <a:gd name="T27" fmla="*/ 127 h 645"/>
                  <a:gd name="T28" fmla="*/ 449 w 673"/>
                  <a:gd name="T29" fmla="*/ 160 h 645"/>
                  <a:gd name="T30" fmla="*/ 452 w 673"/>
                  <a:gd name="T31" fmla="*/ 208 h 645"/>
                  <a:gd name="T32" fmla="*/ 449 w 673"/>
                  <a:gd name="T33" fmla="*/ 251 h 645"/>
                  <a:gd name="T34" fmla="*/ 447 w 673"/>
                  <a:gd name="T35" fmla="*/ 283 h 645"/>
                  <a:gd name="T36" fmla="*/ 450 w 673"/>
                  <a:gd name="T37" fmla="*/ 313 h 645"/>
                  <a:gd name="T38" fmla="*/ 465 w 673"/>
                  <a:gd name="T39" fmla="*/ 359 h 645"/>
                  <a:gd name="T40" fmla="*/ 484 w 673"/>
                  <a:gd name="T41" fmla="*/ 402 h 645"/>
                  <a:gd name="T42" fmla="*/ 501 w 673"/>
                  <a:gd name="T43" fmla="*/ 429 h 645"/>
                  <a:gd name="T44" fmla="*/ 536 w 673"/>
                  <a:gd name="T45" fmla="*/ 477 h 645"/>
                  <a:gd name="T46" fmla="*/ 554 w 673"/>
                  <a:gd name="T47" fmla="*/ 518 h 645"/>
                  <a:gd name="T48" fmla="*/ 584 w 673"/>
                  <a:gd name="T49" fmla="*/ 543 h 645"/>
                  <a:gd name="T50" fmla="*/ 611 w 673"/>
                  <a:gd name="T51" fmla="*/ 561 h 645"/>
                  <a:gd name="T52" fmla="*/ 652 w 673"/>
                  <a:gd name="T53" fmla="*/ 578 h 645"/>
                  <a:gd name="T54" fmla="*/ 665 w 673"/>
                  <a:gd name="T55" fmla="*/ 604 h 645"/>
                  <a:gd name="T56" fmla="*/ 671 w 673"/>
                  <a:gd name="T57" fmla="*/ 639 h 645"/>
                  <a:gd name="T58" fmla="*/ 584 w 673"/>
                  <a:gd name="T59" fmla="*/ 605 h 645"/>
                  <a:gd name="T60" fmla="*/ 549 w 673"/>
                  <a:gd name="T61" fmla="*/ 570 h 645"/>
                  <a:gd name="T62" fmla="*/ 507 w 673"/>
                  <a:gd name="T63" fmla="*/ 540 h 645"/>
                  <a:gd name="T64" fmla="*/ 474 w 673"/>
                  <a:gd name="T65" fmla="*/ 500 h 645"/>
                  <a:gd name="T66" fmla="*/ 444 w 673"/>
                  <a:gd name="T67" fmla="*/ 453 h 645"/>
                  <a:gd name="T68" fmla="*/ 426 w 673"/>
                  <a:gd name="T69" fmla="*/ 424 h 645"/>
                  <a:gd name="T70" fmla="*/ 404 w 673"/>
                  <a:gd name="T71" fmla="*/ 388 h 645"/>
                  <a:gd name="T72" fmla="*/ 396 w 673"/>
                  <a:gd name="T73" fmla="*/ 362 h 645"/>
                  <a:gd name="T74" fmla="*/ 387 w 673"/>
                  <a:gd name="T75" fmla="*/ 324 h 645"/>
                  <a:gd name="T76" fmla="*/ 387 w 673"/>
                  <a:gd name="T77" fmla="*/ 276 h 645"/>
                  <a:gd name="T78" fmla="*/ 393 w 673"/>
                  <a:gd name="T79" fmla="*/ 227 h 645"/>
                  <a:gd name="T80" fmla="*/ 393 w 673"/>
                  <a:gd name="T81" fmla="*/ 198 h 645"/>
                  <a:gd name="T82" fmla="*/ 388 w 673"/>
                  <a:gd name="T83" fmla="*/ 165 h 645"/>
                  <a:gd name="T84" fmla="*/ 382 w 673"/>
                  <a:gd name="T85" fmla="*/ 116 h 645"/>
                  <a:gd name="T86" fmla="*/ 356 w 673"/>
                  <a:gd name="T87" fmla="*/ 79 h 645"/>
                  <a:gd name="T88" fmla="*/ 331 w 673"/>
                  <a:gd name="T89" fmla="*/ 65 h 645"/>
                  <a:gd name="T90" fmla="*/ 290 w 673"/>
                  <a:gd name="T91" fmla="*/ 55 h 645"/>
                  <a:gd name="T92" fmla="*/ 256 w 673"/>
                  <a:gd name="T93" fmla="*/ 73 h 645"/>
                  <a:gd name="T94" fmla="*/ 229 w 673"/>
                  <a:gd name="T95" fmla="*/ 90 h 645"/>
                  <a:gd name="T96" fmla="*/ 189 w 673"/>
                  <a:gd name="T97" fmla="*/ 93 h 645"/>
                  <a:gd name="T98" fmla="*/ 158 w 673"/>
                  <a:gd name="T99" fmla="*/ 98 h 645"/>
                  <a:gd name="T100" fmla="*/ 124 w 673"/>
                  <a:gd name="T101" fmla="*/ 105 h 645"/>
                  <a:gd name="T102" fmla="*/ 91 w 673"/>
                  <a:gd name="T103" fmla="*/ 109 h 645"/>
                  <a:gd name="T104" fmla="*/ 54 w 673"/>
                  <a:gd name="T105" fmla="*/ 109 h 645"/>
                  <a:gd name="T106" fmla="*/ 29 w 673"/>
                  <a:gd name="T107" fmla="*/ 87 h 645"/>
                  <a:gd name="T108" fmla="*/ 7 w 673"/>
                  <a:gd name="T109" fmla="*/ 42 h 64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73"/>
                  <a:gd name="T166" fmla="*/ 0 h 645"/>
                  <a:gd name="T167" fmla="*/ 673 w 673"/>
                  <a:gd name="T168" fmla="*/ 645 h 64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73" h="645">
                    <a:moveTo>
                      <a:pt x="0" y="28"/>
                    </a:moveTo>
                    <a:lnTo>
                      <a:pt x="0" y="30"/>
                    </a:lnTo>
                    <a:lnTo>
                      <a:pt x="3" y="31"/>
                    </a:lnTo>
                    <a:lnTo>
                      <a:pt x="8" y="35"/>
                    </a:lnTo>
                    <a:lnTo>
                      <a:pt x="15" y="36"/>
                    </a:lnTo>
                    <a:lnTo>
                      <a:pt x="18" y="36"/>
                    </a:lnTo>
                    <a:lnTo>
                      <a:pt x="23" y="38"/>
                    </a:lnTo>
                    <a:lnTo>
                      <a:pt x="26" y="39"/>
                    </a:lnTo>
                    <a:lnTo>
                      <a:pt x="31" y="41"/>
                    </a:lnTo>
                    <a:lnTo>
                      <a:pt x="35" y="41"/>
                    </a:lnTo>
                    <a:lnTo>
                      <a:pt x="40" y="42"/>
                    </a:lnTo>
                    <a:lnTo>
                      <a:pt x="45" y="44"/>
                    </a:lnTo>
                    <a:lnTo>
                      <a:pt x="48" y="46"/>
                    </a:lnTo>
                    <a:lnTo>
                      <a:pt x="53" y="46"/>
                    </a:lnTo>
                    <a:lnTo>
                      <a:pt x="58" y="47"/>
                    </a:lnTo>
                    <a:lnTo>
                      <a:pt x="62" y="47"/>
                    </a:lnTo>
                    <a:lnTo>
                      <a:pt x="69" y="49"/>
                    </a:lnTo>
                    <a:lnTo>
                      <a:pt x="73" y="49"/>
                    </a:lnTo>
                    <a:lnTo>
                      <a:pt x="78" y="50"/>
                    </a:lnTo>
                    <a:lnTo>
                      <a:pt x="83" y="50"/>
                    </a:lnTo>
                    <a:lnTo>
                      <a:pt x="88" y="50"/>
                    </a:lnTo>
                    <a:lnTo>
                      <a:pt x="93" y="50"/>
                    </a:lnTo>
                    <a:lnTo>
                      <a:pt x="97" y="52"/>
                    </a:lnTo>
                    <a:lnTo>
                      <a:pt x="100" y="52"/>
                    </a:lnTo>
                    <a:lnTo>
                      <a:pt x="105" y="54"/>
                    </a:lnTo>
                    <a:lnTo>
                      <a:pt x="113" y="54"/>
                    </a:lnTo>
                    <a:lnTo>
                      <a:pt x="120" y="55"/>
                    </a:lnTo>
                    <a:lnTo>
                      <a:pt x="126" y="54"/>
                    </a:lnTo>
                    <a:lnTo>
                      <a:pt x="132" y="54"/>
                    </a:lnTo>
                    <a:lnTo>
                      <a:pt x="137" y="52"/>
                    </a:lnTo>
                    <a:lnTo>
                      <a:pt x="140" y="52"/>
                    </a:lnTo>
                    <a:lnTo>
                      <a:pt x="145" y="50"/>
                    </a:lnTo>
                    <a:lnTo>
                      <a:pt x="150" y="50"/>
                    </a:lnTo>
                    <a:lnTo>
                      <a:pt x="153" y="50"/>
                    </a:lnTo>
                    <a:lnTo>
                      <a:pt x="158" y="50"/>
                    </a:lnTo>
                    <a:lnTo>
                      <a:pt x="162" y="49"/>
                    </a:lnTo>
                    <a:lnTo>
                      <a:pt x="167" y="49"/>
                    </a:lnTo>
                    <a:lnTo>
                      <a:pt x="172" y="47"/>
                    </a:lnTo>
                    <a:lnTo>
                      <a:pt x="177" y="47"/>
                    </a:lnTo>
                    <a:lnTo>
                      <a:pt x="182" y="46"/>
                    </a:lnTo>
                    <a:lnTo>
                      <a:pt x="186" y="46"/>
                    </a:lnTo>
                    <a:lnTo>
                      <a:pt x="194" y="44"/>
                    </a:lnTo>
                    <a:lnTo>
                      <a:pt x="202" y="42"/>
                    </a:lnTo>
                    <a:lnTo>
                      <a:pt x="210" y="39"/>
                    </a:lnTo>
                    <a:lnTo>
                      <a:pt x="218" y="38"/>
                    </a:lnTo>
                    <a:lnTo>
                      <a:pt x="223" y="36"/>
                    </a:lnTo>
                    <a:lnTo>
                      <a:pt x="228" y="35"/>
                    </a:lnTo>
                    <a:lnTo>
                      <a:pt x="231" y="33"/>
                    </a:lnTo>
                    <a:lnTo>
                      <a:pt x="234" y="33"/>
                    </a:lnTo>
                    <a:lnTo>
                      <a:pt x="236" y="28"/>
                    </a:lnTo>
                    <a:lnTo>
                      <a:pt x="244" y="23"/>
                    </a:lnTo>
                    <a:lnTo>
                      <a:pt x="247" y="20"/>
                    </a:lnTo>
                    <a:lnTo>
                      <a:pt x="251" y="17"/>
                    </a:lnTo>
                    <a:lnTo>
                      <a:pt x="256" y="14"/>
                    </a:lnTo>
                    <a:lnTo>
                      <a:pt x="263" y="12"/>
                    </a:lnTo>
                    <a:lnTo>
                      <a:pt x="267" y="9"/>
                    </a:lnTo>
                    <a:lnTo>
                      <a:pt x="274" y="7"/>
                    </a:lnTo>
                    <a:lnTo>
                      <a:pt x="280" y="4"/>
                    </a:lnTo>
                    <a:lnTo>
                      <a:pt x="286" y="3"/>
                    </a:lnTo>
                    <a:lnTo>
                      <a:pt x="291" y="3"/>
                    </a:lnTo>
                    <a:lnTo>
                      <a:pt x="296" y="1"/>
                    </a:lnTo>
                    <a:lnTo>
                      <a:pt x="301" y="0"/>
                    </a:lnTo>
                    <a:lnTo>
                      <a:pt x="304" y="1"/>
                    </a:lnTo>
                    <a:lnTo>
                      <a:pt x="310" y="1"/>
                    </a:lnTo>
                    <a:lnTo>
                      <a:pt x="315" y="3"/>
                    </a:lnTo>
                    <a:lnTo>
                      <a:pt x="321" y="6"/>
                    </a:lnTo>
                    <a:lnTo>
                      <a:pt x="328" y="7"/>
                    </a:lnTo>
                    <a:lnTo>
                      <a:pt x="333" y="11"/>
                    </a:lnTo>
                    <a:lnTo>
                      <a:pt x="341" y="12"/>
                    </a:lnTo>
                    <a:lnTo>
                      <a:pt x="344" y="14"/>
                    </a:lnTo>
                    <a:lnTo>
                      <a:pt x="348" y="15"/>
                    </a:lnTo>
                    <a:lnTo>
                      <a:pt x="353" y="15"/>
                    </a:lnTo>
                    <a:lnTo>
                      <a:pt x="360" y="17"/>
                    </a:lnTo>
                    <a:lnTo>
                      <a:pt x="364" y="17"/>
                    </a:lnTo>
                    <a:lnTo>
                      <a:pt x="371" y="19"/>
                    </a:lnTo>
                    <a:lnTo>
                      <a:pt x="376" y="22"/>
                    </a:lnTo>
                    <a:lnTo>
                      <a:pt x="382" y="25"/>
                    </a:lnTo>
                    <a:lnTo>
                      <a:pt x="387" y="28"/>
                    </a:lnTo>
                    <a:lnTo>
                      <a:pt x="391" y="33"/>
                    </a:lnTo>
                    <a:lnTo>
                      <a:pt x="396" y="38"/>
                    </a:lnTo>
                    <a:lnTo>
                      <a:pt x="401" y="44"/>
                    </a:lnTo>
                    <a:lnTo>
                      <a:pt x="404" y="49"/>
                    </a:lnTo>
                    <a:lnTo>
                      <a:pt x="409" y="54"/>
                    </a:lnTo>
                    <a:lnTo>
                      <a:pt x="412" y="57"/>
                    </a:lnTo>
                    <a:lnTo>
                      <a:pt x="415" y="62"/>
                    </a:lnTo>
                    <a:lnTo>
                      <a:pt x="420" y="70"/>
                    </a:lnTo>
                    <a:lnTo>
                      <a:pt x="423" y="74"/>
                    </a:lnTo>
                    <a:lnTo>
                      <a:pt x="425" y="79"/>
                    </a:lnTo>
                    <a:lnTo>
                      <a:pt x="426" y="82"/>
                    </a:lnTo>
                    <a:lnTo>
                      <a:pt x="428" y="90"/>
                    </a:lnTo>
                    <a:lnTo>
                      <a:pt x="430" y="97"/>
                    </a:lnTo>
                    <a:lnTo>
                      <a:pt x="433" y="105"/>
                    </a:lnTo>
                    <a:lnTo>
                      <a:pt x="433" y="109"/>
                    </a:lnTo>
                    <a:lnTo>
                      <a:pt x="436" y="112"/>
                    </a:lnTo>
                    <a:lnTo>
                      <a:pt x="436" y="117"/>
                    </a:lnTo>
                    <a:lnTo>
                      <a:pt x="439" y="122"/>
                    </a:lnTo>
                    <a:lnTo>
                      <a:pt x="439" y="127"/>
                    </a:lnTo>
                    <a:lnTo>
                      <a:pt x="441" y="132"/>
                    </a:lnTo>
                    <a:lnTo>
                      <a:pt x="442" y="136"/>
                    </a:lnTo>
                    <a:lnTo>
                      <a:pt x="444" y="141"/>
                    </a:lnTo>
                    <a:lnTo>
                      <a:pt x="444" y="146"/>
                    </a:lnTo>
                    <a:lnTo>
                      <a:pt x="445" y="151"/>
                    </a:lnTo>
                    <a:lnTo>
                      <a:pt x="447" y="155"/>
                    </a:lnTo>
                    <a:lnTo>
                      <a:pt x="449" y="160"/>
                    </a:lnTo>
                    <a:lnTo>
                      <a:pt x="450" y="167"/>
                    </a:lnTo>
                    <a:lnTo>
                      <a:pt x="452" y="176"/>
                    </a:lnTo>
                    <a:lnTo>
                      <a:pt x="453" y="182"/>
                    </a:lnTo>
                    <a:lnTo>
                      <a:pt x="453" y="190"/>
                    </a:lnTo>
                    <a:lnTo>
                      <a:pt x="453" y="195"/>
                    </a:lnTo>
                    <a:lnTo>
                      <a:pt x="453" y="202"/>
                    </a:lnTo>
                    <a:lnTo>
                      <a:pt x="452" y="208"/>
                    </a:lnTo>
                    <a:lnTo>
                      <a:pt x="452" y="217"/>
                    </a:lnTo>
                    <a:lnTo>
                      <a:pt x="450" y="224"/>
                    </a:lnTo>
                    <a:lnTo>
                      <a:pt x="450" y="232"/>
                    </a:lnTo>
                    <a:lnTo>
                      <a:pt x="449" y="236"/>
                    </a:lnTo>
                    <a:lnTo>
                      <a:pt x="449" y="241"/>
                    </a:lnTo>
                    <a:lnTo>
                      <a:pt x="449" y="246"/>
                    </a:lnTo>
                    <a:lnTo>
                      <a:pt x="449" y="251"/>
                    </a:lnTo>
                    <a:lnTo>
                      <a:pt x="447" y="254"/>
                    </a:lnTo>
                    <a:lnTo>
                      <a:pt x="447" y="259"/>
                    </a:lnTo>
                    <a:lnTo>
                      <a:pt x="447" y="264"/>
                    </a:lnTo>
                    <a:lnTo>
                      <a:pt x="447" y="268"/>
                    </a:lnTo>
                    <a:lnTo>
                      <a:pt x="447" y="273"/>
                    </a:lnTo>
                    <a:lnTo>
                      <a:pt x="447" y="278"/>
                    </a:lnTo>
                    <a:lnTo>
                      <a:pt x="447" y="283"/>
                    </a:lnTo>
                    <a:lnTo>
                      <a:pt x="447" y="287"/>
                    </a:lnTo>
                    <a:lnTo>
                      <a:pt x="447" y="291"/>
                    </a:lnTo>
                    <a:lnTo>
                      <a:pt x="447" y="295"/>
                    </a:lnTo>
                    <a:lnTo>
                      <a:pt x="447" y="300"/>
                    </a:lnTo>
                    <a:lnTo>
                      <a:pt x="449" y="305"/>
                    </a:lnTo>
                    <a:lnTo>
                      <a:pt x="449" y="308"/>
                    </a:lnTo>
                    <a:lnTo>
                      <a:pt x="450" y="313"/>
                    </a:lnTo>
                    <a:lnTo>
                      <a:pt x="450" y="318"/>
                    </a:lnTo>
                    <a:lnTo>
                      <a:pt x="453" y="322"/>
                    </a:lnTo>
                    <a:lnTo>
                      <a:pt x="455" y="329"/>
                    </a:lnTo>
                    <a:lnTo>
                      <a:pt x="458" y="337"/>
                    </a:lnTo>
                    <a:lnTo>
                      <a:pt x="460" y="345"/>
                    </a:lnTo>
                    <a:lnTo>
                      <a:pt x="463" y="353"/>
                    </a:lnTo>
                    <a:lnTo>
                      <a:pt x="465" y="359"/>
                    </a:lnTo>
                    <a:lnTo>
                      <a:pt x="468" y="367"/>
                    </a:lnTo>
                    <a:lnTo>
                      <a:pt x="471" y="373"/>
                    </a:lnTo>
                    <a:lnTo>
                      <a:pt x="474" y="381"/>
                    </a:lnTo>
                    <a:lnTo>
                      <a:pt x="477" y="386"/>
                    </a:lnTo>
                    <a:lnTo>
                      <a:pt x="479" y="392"/>
                    </a:lnTo>
                    <a:lnTo>
                      <a:pt x="482" y="397"/>
                    </a:lnTo>
                    <a:lnTo>
                      <a:pt x="484" y="402"/>
                    </a:lnTo>
                    <a:lnTo>
                      <a:pt x="485" y="405"/>
                    </a:lnTo>
                    <a:lnTo>
                      <a:pt x="487" y="408"/>
                    </a:lnTo>
                    <a:lnTo>
                      <a:pt x="488" y="411"/>
                    </a:lnTo>
                    <a:lnTo>
                      <a:pt x="490" y="413"/>
                    </a:lnTo>
                    <a:lnTo>
                      <a:pt x="492" y="416"/>
                    </a:lnTo>
                    <a:lnTo>
                      <a:pt x="495" y="421"/>
                    </a:lnTo>
                    <a:lnTo>
                      <a:pt x="501" y="429"/>
                    </a:lnTo>
                    <a:lnTo>
                      <a:pt x="507" y="437"/>
                    </a:lnTo>
                    <a:lnTo>
                      <a:pt x="514" y="445"/>
                    </a:lnTo>
                    <a:lnTo>
                      <a:pt x="520" y="453"/>
                    </a:lnTo>
                    <a:lnTo>
                      <a:pt x="525" y="459"/>
                    </a:lnTo>
                    <a:lnTo>
                      <a:pt x="530" y="465"/>
                    </a:lnTo>
                    <a:lnTo>
                      <a:pt x="533" y="472"/>
                    </a:lnTo>
                    <a:lnTo>
                      <a:pt x="536" y="477"/>
                    </a:lnTo>
                    <a:lnTo>
                      <a:pt x="538" y="480"/>
                    </a:lnTo>
                    <a:lnTo>
                      <a:pt x="539" y="485"/>
                    </a:lnTo>
                    <a:lnTo>
                      <a:pt x="541" y="489"/>
                    </a:lnTo>
                    <a:lnTo>
                      <a:pt x="542" y="497"/>
                    </a:lnTo>
                    <a:lnTo>
                      <a:pt x="544" y="505"/>
                    </a:lnTo>
                    <a:lnTo>
                      <a:pt x="550" y="513"/>
                    </a:lnTo>
                    <a:lnTo>
                      <a:pt x="554" y="518"/>
                    </a:lnTo>
                    <a:lnTo>
                      <a:pt x="558" y="521"/>
                    </a:lnTo>
                    <a:lnTo>
                      <a:pt x="562" y="526"/>
                    </a:lnTo>
                    <a:lnTo>
                      <a:pt x="566" y="531"/>
                    </a:lnTo>
                    <a:lnTo>
                      <a:pt x="571" y="534"/>
                    </a:lnTo>
                    <a:lnTo>
                      <a:pt x="576" y="537"/>
                    </a:lnTo>
                    <a:lnTo>
                      <a:pt x="579" y="540"/>
                    </a:lnTo>
                    <a:lnTo>
                      <a:pt x="584" y="543"/>
                    </a:lnTo>
                    <a:lnTo>
                      <a:pt x="590" y="548"/>
                    </a:lnTo>
                    <a:lnTo>
                      <a:pt x="595" y="553"/>
                    </a:lnTo>
                    <a:lnTo>
                      <a:pt x="596" y="553"/>
                    </a:lnTo>
                    <a:lnTo>
                      <a:pt x="598" y="555"/>
                    </a:lnTo>
                    <a:lnTo>
                      <a:pt x="603" y="556"/>
                    </a:lnTo>
                    <a:lnTo>
                      <a:pt x="608" y="558"/>
                    </a:lnTo>
                    <a:lnTo>
                      <a:pt x="611" y="561"/>
                    </a:lnTo>
                    <a:lnTo>
                      <a:pt x="617" y="562"/>
                    </a:lnTo>
                    <a:lnTo>
                      <a:pt x="624" y="564"/>
                    </a:lnTo>
                    <a:lnTo>
                      <a:pt x="630" y="567"/>
                    </a:lnTo>
                    <a:lnTo>
                      <a:pt x="636" y="569"/>
                    </a:lnTo>
                    <a:lnTo>
                      <a:pt x="641" y="572"/>
                    </a:lnTo>
                    <a:lnTo>
                      <a:pt x="647" y="575"/>
                    </a:lnTo>
                    <a:lnTo>
                      <a:pt x="652" y="578"/>
                    </a:lnTo>
                    <a:lnTo>
                      <a:pt x="657" y="580"/>
                    </a:lnTo>
                    <a:lnTo>
                      <a:pt x="660" y="585"/>
                    </a:lnTo>
                    <a:lnTo>
                      <a:pt x="662" y="588"/>
                    </a:lnTo>
                    <a:lnTo>
                      <a:pt x="665" y="593"/>
                    </a:lnTo>
                    <a:lnTo>
                      <a:pt x="665" y="596"/>
                    </a:lnTo>
                    <a:lnTo>
                      <a:pt x="665" y="601"/>
                    </a:lnTo>
                    <a:lnTo>
                      <a:pt x="665" y="604"/>
                    </a:lnTo>
                    <a:lnTo>
                      <a:pt x="666" y="609"/>
                    </a:lnTo>
                    <a:lnTo>
                      <a:pt x="666" y="613"/>
                    </a:lnTo>
                    <a:lnTo>
                      <a:pt x="666" y="618"/>
                    </a:lnTo>
                    <a:lnTo>
                      <a:pt x="668" y="621"/>
                    </a:lnTo>
                    <a:lnTo>
                      <a:pt x="670" y="626"/>
                    </a:lnTo>
                    <a:lnTo>
                      <a:pt x="670" y="632"/>
                    </a:lnTo>
                    <a:lnTo>
                      <a:pt x="671" y="639"/>
                    </a:lnTo>
                    <a:lnTo>
                      <a:pt x="673" y="644"/>
                    </a:lnTo>
                    <a:lnTo>
                      <a:pt x="673" y="645"/>
                    </a:lnTo>
                    <a:lnTo>
                      <a:pt x="593" y="623"/>
                    </a:lnTo>
                    <a:lnTo>
                      <a:pt x="592" y="621"/>
                    </a:lnTo>
                    <a:lnTo>
                      <a:pt x="590" y="618"/>
                    </a:lnTo>
                    <a:lnTo>
                      <a:pt x="587" y="612"/>
                    </a:lnTo>
                    <a:lnTo>
                      <a:pt x="584" y="605"/>
                    </a:lnTo>
                    <a:lnTo>
                      <a:pt x="579" y="597"/>
                    </a:lnTo>
                    <a:lnTo>
                      <a:pt x="574" y="591"/>
                    </a:lnTo>
                    <a:lnTo>
                      <a:pt x="569" y="585"/>
                    </a:lnTo>
                    <a:lnTo>
                      <a:pt x="566" y="582"/>
                    </a:lnTo>
                    <a:lnTo>
                      <a:pt x="560" y="577"/>
                    </a:lnTo>
                    <a:lnTo>
                      <a:pt x="555" y="575"/>
                    </a:lnTo>
                    <a:lnTo>
                      <a:pt x="549" y="570"/>
                    </a:lnTo>
                    <a:lnTo>
                      <a:pt x="541" y="567"/>
                    </a:lnTo>
                    <a:lnTo>
                      <a:pt x="534" y="564"/>
                    </a:lnTo>
                    <a:lnTo>
                      <a:pt x="530" y="561"/>
                    </a:lnTo>
                    <a:lnTo>
                      <a:pt x="525" y="558"/>
                    </a:lnTo>
                    <a:lnTo>
                      <a:pt x="520" y="553"/>
                    </a:lnTo>
                    <a:lnTo>
                      <a:pt x="514" y="547"/>
                    </a:lnTo>
                    <a:lnTo>
                      <a:pt x="507" y="540"/>
                    </a:lnTo>
                    <a:lnTo>
                      <a:pt x="501" y="534"/>
                    </a:lnTo>
                    <a:lnTo>
                      <a:pt x="495" y="526"/>
                    </a:lnTo>
                    <a:lnTo>
                      <a:pt x="490" y="521"/>
                    </a:lnTo>
                    <a:lnTo>
                      <a:pt x="487" y="516"/>
                    </a:lnTo>
                    <a:lnTo>
                      <a:pt x="484" y="513"/>
                    </a:lnTo>
                    <a:lnTo>
                      <a:pt x="480" y="508"/>
                    </a:lnTo>
                    <a:lnTo>
                      <a:pt x="474" y="500"/>
                    </a:lnTo>
                    <a:lnTo>
                      <a:pt x="469" y="493"/>
                    </a:lnTo>
                    <a:lnTo>
                      <a:pt x="463" y="485"/>
                    </a:lnTo>
                    <a:lnTo>
                      <a:pt x="458" y="477"/>
                    </a:lnTo>
                    <a:lnTo>
                      <a:pt x="453" y="470"/>
                    </a:lnTo>
                    <a:lnTo>
                      <a:pt x="452" y="464"/>
                    </a:lnTo>
                    <a:lnTo>
                      <a:pt x="447" y="458"/>
                    </a:lnTo>
                    <a:lnTo>
                      <a:pt x="444" y="453"/>
                    </a:lnTo>
                    <a:lnTo>
                      <a:pt x="441" y="446"/>
                    </a:lnTo>
                    <a:lnTo>
                      <a:pt x="439" y="445"/>
                    </a:lnTo>
                    <a:lnTo>
                      <a:pt x="436" y="438"/>
                    </a:lnTo>
                    <a:lnTo>
                      <a:pt x="436" y="437"/>
                    </a:lnTo>
                    <a:lnTo>
                      <a:pt x="434" y="434"/>
                    </a:lnTo>
                    <a:lnTo>
                      <a:pt x="430" y="429"/>
                    </a:lnTo>
                    <a:lnTo>
                      <a:pt x="426" y="424"/>
                    </a:lnTo>
                    <a:lnTo>
                      <a:pt x="423" y="419"/>
                    </a:lnTo>
                    <a:lnTo>
                      <a:pt x="420" y="413"/>
                    </a:lnTo>
                    <a:lnTo>
                      <a:pt x="417" y="408"/>
                    </a:lnTo>
                    <a:lnTo>
                      <a:pt x="414" y="402"/>
                    </a:lnTo>
                    <a:lnTo>
                      <a:pt x="410" y="397"/>
                    </a:lnTo>
                    <a:lnTo>
                      <a:pt x="407" y="392"/>
                    </a:lnTo>
                    <a:lnTo>
                      <a:pt x="404" y="388"/>
                    </a:lnTo>
                    <a:lnTo>
                      <a:pt x="403" y="383"/>
                    </a:lnTo>
                    <a:lnTo>
                      <a:pt x="399" y="378"/>
                    </a:lnTo>
                    <a:lnTo>
                      <a:pt x="399" y="375"/>
                    </a:lnTo>
                    <a:lnTo>
                      <a:pt x="399" y="373"/>
                    </a:lnTo>
                    <a:lnTo>
                      <a:pt x="398" y="370"/>
                    </a:lnTo>
                    <a:lnTo>
                      <a:pt x="398" y="367"/>
                    </a:lnTo>
                    <a:lnTo>
                      <a:pt x="396" y="362"/>
                    </a:lnTo>
                    <a:lnTo>
                      <a:pt x="396" y="359"/>
                    </a:lnTo>
                    <a:lnTo>
                      <a:pt x="393" y="353"/>
                    </a:lnTo>
                    <a:lnTo>
                      <a:pt x="391" y="348"/>
                    </a:lnTo>
                    <a:lnTo>
                      <a:pt x="390" y="341"/>
                    </a:lnTo>
                    <a:lnTo>
                      <a:pt x="390" y="337"/>
                    </a:lnTo>
                    <a:lnTo>
                      <a:pt x="387" y="330"/>
                    </a:lnTo>
                    <a:lnTo>
                      <a:pt x="387" y="324"/>
                    </a:lnTo>
                    <a:lnTo>
                      <a:pt x="385" y="316"/>
                    </a:lnTo>
                    <a:lnTo>
                      <a:pt x="385" y="310"/>
                    </a:lnTo>
                    <a:lnTo>
                      <a:pt x="385" y="303"/>
                    </a:lnTo>
                    <a:lnTo>
                      <a:pt x="385" y="295"/>
                    </a:lnTo>
                    <a:lnTo>
                      <a:pt x="385" y="289"/>
                    </a:lnTo>
                    <a:lnTo>
                      <a:pt x="387" y="283"/>
                    </a:lnTo>
                    <a:lnTo>
                      <a:pt x="387" y="276"/>
                    </a:lnTo>
                    <a:lnTo>
                      <a:pt x="388" y="268"/>
                    </a:lnTo>
                    <a:lnTo>
                      <a:pt x="388" y="262"/>
                    </a:lnTo>
                    <a:lnTo>
                      <a:pt x="390" y="254"/>
                    </a:lnTo>
                    <a:lnTo>
                      <a:pt x="390" y="248"/>
                    </a:lnTo>
                    <a:lnTo>
                      <a:pt x="391" y="240"/>
                    </a:lnTo>
                    <a:lnTo>
                      <a:pt x="391" y="233"/>
                    </a:lnTo>
                    <a:lnTo>
                      <a:pt x="393" y="227"/>
                    </a:lnTo>
                    <a:lnTo>
                      <a:pt x="393" y="222"/>
                    </a:lnTo>
                    <a:lnTo>
                      <a:pt x="393" y="217"/>
                    </a:lnTo>
                    <a:lnTo>
                      <a:pt x="393" y="211"/>
                    </a:lnTo>
                    <a:lnTo>
                      <a:pt x="393" y="208"/>
                    </a:lnTo>
                    <a:lnTo>
                      <a:pt x="393" y="203"/>
                    </a:lnTo>
                    <a:lnTo>
                      <a:pt x="395" y="202"/>
                    </a:lnTo>
                    <a:lnTo>
                      <a:pt x="393" y="198"/>
                    </a:lnTo>
                    <a:lnTo>
                      <a:pt x="393" y="194"/>
                    </a:lnTo>
                    <a:lnTo>
                      <a:pt x="391" y="190"/>
                    </a:lnTo>
                    <a:lnTo>
                      <a:pt x="391" y="186"/>
                    </a:lnTo>
                    <a:lnTo>
                      <a:pt x="390" y="181"/>
                    </a:lnTo>
                    <a:lnTo>
                      <a:pt x="390" y="176"/>
                    </a:lnTo>
                    <a:lnTo>
                      <a:pt x="388" y="171"/>
                    </a:lnTo>
                    <a:lnTo>
                      <a:pt x="388" y="165"/>
                    </a:lnTo>
                    <a:lnTo>
                      <a:pt x="387" y="159"/>
                    </a:lnTo>
                    <a:lnTo>
                      <a:pt x="387" y="152"/>
                    </a:lnTo>
                    <a:lnTo>
                      <a:pt x="385" y="144"/>
                    </a:lnTo>
                    <a:lnTo>
                      <a:pt x="383" y="138"/>
                    </a:lnTo>
                    <a:lnTo>
                      <a:pt x="383" y="130"/>
                    </a:lnTo>
                    <a:lnTo>
                      <a:pt x="383" y="124"/>
                    </a:lnTo>
                    <a:lnTo>
                      <a:pt x="382" y="116"/>
                    </a:lnTo>
                    <a:lnTo>
                      <a:pt x="380" y="109"/>
                    </a:lnTo>
                    <a:lnTo>
                      <a:pt x="377" y="103"/>
                    </a:lnTo>
                    <a:lnTo>
                      <a:pt x="374" y="97"/>
                    </a:lnTo>
                    <a:lnTo>
                      <a:pt x="369" y="92"/>
                    </a:lnTo>
                    <a:lnTo>
                      <a:pt x="366" y="87"/>
                    </a:lnTo>
                    <a:lnTo>
                      <a:pt x="361" y="82"/>
                    </a:lnTo>
                    <a:lnTo>
                      <a:pt x="356" y="79"/>
                    </a:lnTo>
                    <a:lnTo>
                      <a:pt x="352" y="74"/>
                    </a:lnTo>
                    <a:lnTo>
                      <a:pt x="348" y="73"/>
                    </a:lnTo>
                    <a:lnTo>
                      <a:pt x="344" y="70"/>
                    </a:lnTo>
                    <a:lnTo>
                      <a:pt x="341" y="68"/>
                    </a:lnTo>
                    <a:lnTo>
                      <a:pt x="336" y="65"/>
                    </a:lnTo>
                    <a:lnTo>
                      <a:pt x="334" y="65"/>
                    </a:lnTo>
                    <a:lnTo>
                      <a:pt x="331" y="65"/>
                    </a:lnTo>
                    <a:lnTo>
                      <a:pt x="328" y="63"/>
                    </a:lnTo>
                    <a:lnTo>
                      <a:pt x="321" y="62"/>
                    </a:lnTo>
                    <a:lnTo>
                      <a:pt x="315" y="60"/>
                    </a:lnTo>
                    <a:lnTo>
                      <a:pt x="307" y="58"/>
                    </a:lnTo>
                    <a:lnTo>
                      <a:pt x="301" y="57"/>
                    </a:lnTo>
                    <a:lnTo>
                      <a:pt x="294" y="55"/>
                    </a:lnTo>
                    <a:lnTo>
                      <a:pt x="290" y="55"/>
                    </a:lnTo>
                    <a:lnTo>
                      <a:pt x="285" y="55"/>
                    </a:lnTo>
                    <a:lnTo>
                      <a:pt x="277" y="60"/>
                    </a:lnTo>
                    <a:lnTo>
                      <a:pt x="272" y="62"/>
                    </a:lnTo>
                    <a:lnTo>
                      <a:pt x="269" y="65"/>
                    </a:lnTo>
                    <a:lnTo>
                      <a:pt x="264" y="68"/>
                    </a:lnTo>
                    <a:lnTo>
                      <a:pt x="261" y="71"/>
                    </a:lnTo>
                    <a:lnTo>
                      <a:pt x="256" y="73"/>
                    </a:lnTo>
                    <a:lnTo>
                      <a:pt x="251" y="76"/>
                    </a:lnTo>
                    <a:lnTo>
                      <a:pt x="248" y="79"/>
                    </a:lnTo>
                    <a:lnTo>
                      <a:pt x="245" y="82"/>
                    </a:lnTo>
                    <a:lnTo>
                      <a:pt x="239" y="87"/>
                    </a:lnTo>
                    <a:lnTo>
                      <a:pt x="236" y="89"/>
                    </a:lnTo>
                    <a:lnTo>
                      <a:pt x="232" y="89"/>
                    </a:lnTo>
                    <a:lnTo>
                      <a:pt x="229" y="90"/>
                    </a:lnTo>
                    <a:lnTo>
                      <a:pt x="224" y="90"/>
                    </a:lnTo>
                    <a:lnTo>
                      <a:pt x="220" y="90"/>
                    </a:lnTo>
                    <a:lnTo>
                      <a:pt x="213" y="90"/>
                    </a:lnTo>
                    <a:lnTo>
                      <a:pt x="209" y="92"/>
                    </a:lnTo>
                    <a:lnTo>
                      <a:pt x="202" y="92"/>
                    </a:lnTo>
                    <a:lnTo>
                      <a:pt x="196" y="93"/>
                    </a:lnTo>
                    <a:lnTo>
                      <a:pt x="189" y="93"/>
                    </a:lnTo>
                    <a:lnTo>
                      <a:pt x="183" y="93"/>
                    </a:lnTo>
                    <a:lnTo>
                      <a:pt x="177" y="93"/>
                    </a:lnTo>
                    <a:lnTo>
                      <a:pt x="172" y="95"/>
                    </a:lnTo>
                    <a:lnTo>
                      <a:pt x="167" y="95"/>
                    </a:lnTo>
                    <a:lnTo>
                      <a:pt x="162" y="97"/>
                    </a:lnTo>
                    <a:lnTo>
                      <a:pt x="159" y="97"/>
                    </a:lnTo>
                    <a:lnTo>
                      <a:pt x="158" y="98"/>
                    </a:lnTo>
                    <a:lnTo>
                      <a:pt x="155" y="100"/>
                    </a:lnTo>
                    <a:lnTo>
                      <a:pt x="150" y="101"/>
                    </a:lnTo>
                    <a:lnTo>
                      <a:pt x="145" y="101"/>
                    </a:lnTo>
                    <a:lnTo>
                      <a:pt x="137" y="103"/>
                    </a:lnTo>
                    <a:lnTo>
                      <a:pt x="132" y="103"/>
                    </a:lnTo>
                    <a:lnTo>
                      <a:pt x="129" y="105"/>
                    </a:lnTo>
                    <a:lnTo>
                      <a:pt x="124" y="105"/>
                    </a:lnTo>
                    <a:lnTo>
                      <a:pt x="120" y="106"/>
                    </a:lnTo>
                    <a:lnTo>
                      <a:pt x="115" y="106"/>
                    </a:lnTo>
                    <a:lnTo>
                      <a:pt x="110" y="108"/>
                    </a:lnTo>
                    <a:lnTo>
                      <a:pt x="105" y="108"/>
                    </a:lnTo>
                    <a:lnTo>
                      <a:pt x="100" y="109"/>
                    </a:lnTo>
                    <a:lnTo>
                      <a:pt x="94" y="109"/>
                    </a:lnTo>
                    <a:lnTo>
                      <a:pt x="91" y="109"/>
                    </a:lnTo>
                    <a:lnTo>
                      <a:pt x="85" y="109"/>
                    </a:lnTo>
                    <a:lnTo>
                      <a:pt x="80" y="109"/>
                    </a:lnTo>
                    <a:lnTo>
                      <a:pt x="75" y="109"/>
                    </a:lnTo>
                    <a:lnTo>
                      <a:pt x="70" y="109"/>
                    </a:lnTo>
                    <a:lnTo>
                      <a:pt x="67" y="109"/>
                    </a:lnTo>
                    <a:lnTo>
                      <a:pt x="62" y="109"/>
                    </a:lnTo>
                    <a:lnTo>
                      <a:pt x="54" y="109"/>
                    </a:lnTo>
                    <a:lnTo>
                      <a:pt x="48" y="109"/>
                    </a:lnTo>
                    <a:lnTo>
                      <a:pt x="43" y="108"/>
                    </a:lnTo>
                    <a:lnTo>
                      <a:pt x="40" y="106"/>
                    </a:lnTo>
                    <a:lnTo>
                      <a:pt x="38" y="101"/>
                    </a:lnTo>
                    <a:lnTo>
                      <a:pt x="35" y="98"/>
                    </a:lnTo>
                    <a:lnTo>
                      <a:pt x="32" y="92"/>
                    </a:lnTo>
                    <a:lnTo>
                      <a:pt x="29" y="87"/>
                    </a:lnTo>
                    <a:lnTo>
                      <a:pt x="26" y="81"/>
                    </a:lnTo>
                    <a:lnTo>
                      <a:pt x="23" y="74"/>
                    </a:lnTo>
                    <a:lnTo>
                      <a:pt x="18" y="68"/>
                    </a:lnTo>
                    <a:lnTo>
                      <a:pt x="16" y="62"/>
                    </a:lnTo>
                    <a:lnTo>
                      <a:pt x="11" y="55"/>
                    </a:lnTo>
                    <a:lnTo>
                      <a:pt x="8" y="49"/>
                    </a:lnTo>
                    <a:lnTo>
                      <a:pt x="7" y="42"/>
                    </a:lnTo>
                    <a:lnTo>
                      <a:pt x="5" y="38"/>
                    </a:lnTo>
                    <a:lnTo>
                      <a:pt x="2" y="31"/>
                    </a:lnTo>
                    <a:lnTo>
                      <a:pt x="0"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01" name="Freeform 16"/>
              <p:cNvSpPr>
                <a:spLocks/>
              </p:cNvSpPr>
              <p:nvPr/>
            </p:nvSpPr>
            <p:spPr bwMode="auto">
              <a:xfrm>
                <a:off x="2745" y="1621"/>
                <a:ext cx="1116" cy="1662"/>
              </a:xfrm>
              <a:custGeom>
                <a:avLst/>
                <a:gdLst>
                  <a:gd name="T0" fmla="*/ 18 w 1116"/>
                  <a:gd name="T1" fmla="*/ 215 h 1662"/>
                  <a:gd name="T2" fmla="*/ 58 w 1116"/>
                  <a:gd name="T3" fmla="*/ 228 h 1662"/>
                  <a:gd name="T4" fmla="*/ 115 w 1116"/>
                  <a:gd name="T5" fmla="*/ 259 h 1662"/>
                  <a:gd name="T6" fmla="*/ 180 w 1116"/>
                  <a:gd name="T7" fmla="*/ 253 h 1662"/>
                  <a:gd name="T8" fmla="*/ 261 w 1116"/>
                  <a:gd name="T9" fmla="*/ 290 h 1662"/>
                  <a:gd name="T10" fmla="*/ 275 w 1116"/>
                  <a:gd name="T11" fmla="*/ 377 h 1662"/>
                  <a:gd name="T12" fmla="*/ 236 w 1116"/>
                  <a:gd name="T13" fmla="*/ 449 h 1662"/>
                  <a:gd name="T14" fmla="*/ 132 w 1116"/>
                  <a:gd name="T15" fmla="*/ 503 h 1662"/>
                  <a:gd name="T16" fmla="*/ 115 w 1116"/>
                  <a:gd name="T17" fmla="*/ 606 h 1662"/>
                  <a:gd name="T18" fmla="*/ 91 w 1116"/>
                  <a:gd name="T19" fmla="*/ 706 h 1662"/>
                  <a:gd name="T20" fmla="*/ 35 w 1116"/>
                  <a:gd name="T21" fmla="*/ 827 h 1662"/>
                  <a:gd name="T22" fmla="*/ 19 w 1116"/>
                  <a:gd name="T23" fmla="*/ 954 h 1662"/>
                  <a:gd name="T24" fmla="*/ 38 w 1116"/>
                  <a:gd name="T25" fmla="*/ 1000 h 1662"/>
                  <a:gd name="T26" fmla="*/ 137 w 1116"/>
                  <a:gd name="T27" fmla="*/ 1055 h 1662"/>
                  <a:gd name="T28" fmla="*/ 180 w 1116"/>
                  <a:gd name="T29" fmla="*/ 1190 h 1662"/>
                  <a:gd name="T30" fmla="*/ 174 w 1116"/>
                  <a:gd name="T31" fmla="*/ 1325 h 1662"/>
                  <a:gd name="T32" fmla="*/ 229 w 1116"/>
                  <a:gd name="T33" fmla="*/ 1431 h 1662"/>
                  <a:gd name="T34" fmla="*/ 269 w 1116"/>
                  <a:gd name="T35" fmla="*/ 1503 h 1662"/>
                  <a:gd name="T36" fmla="*/ 328 w 1116"/>
                  <a:gd name="T37" fmla="*/ 1551 h 1662"/>
                  <a:gd name="T38" fmla="*/ 387 w 1116"/>
                  <a:gd name="T39" fmla="*/ 1594 h 1662"/>
                  <a:gd name="T40" fmla="*/ 399 w 1116"/>
                  <a:gd name="T41" fmla="*/ 1659 h 1662"/>
                  <a:gd name="T42" fmla="*/ 460 w 1116"/>
                  <a:gd name="T43" fmla="*/ 1624 h 1662"/>
                  <a:gd name="T44" fmla="*/ 501 w 1116"/>
                  <a:gd name="T45" fmla="*/ 1551 h 1662"/>
                  <a:gd name="T46" fmla="*/ 576 w 1116"/>
                  <a:gd name="T47" fmla="*/ 1528 h 1662"/>
                  <a:gd name="T48" fmla="*/ 628 w 1116"/>
                  <a:gd name="T49" fmla="*/ 1478 h 1662"/>
                  <a:gd name="T50" fmla="*/ 725 w 1116"/>
                  <a:gd name="T51" fmla="*/ 1441 h 1662"/>
                  <a:gd name="T52" fmla="*/ 798 w 1116"/>
                  <a:gd name="T53" fmla="*/ 1336 h 1662"/>
                  <a:gd name="T54" fmla="*/ 856 w 1116"/>
                  <a:gd name="T55" fmla="*/ 1255 h 1662"/>
                  <a:gd name="T56" fmla="*/ 949 w 1116"/>
                  <a:gd name="T57" fmla="*/ 1234 h 1662"/>
                  <a:gd name="T58" fmla="*/ 1085 w 1116"/>
                  <a:gd name="T59" fmla="*/ 1217 h 1662"/>
                  <a:gd name="T60" fmla="*/ 1078 w 1116"/>
                  <a:gd name="T61" fmla="*/ 1193 h 1662"/>
                  <a:gd name="T62" fmla="*/ 986 w 1116"/>
                  <a:gd name="T63" fmla="*/ 1120 h 1662"/>
                  <a:gd name="T64" fmla="*/ 865 w 1116"/>
                  <a:gd name="T65" fmla="*/ 996 h 1662"/>
                  <a:gd name="T66" fmla="*/ 763 w 1116"/>
                  <a:gd name="T67" fmla="*/ 923 h 1662"/>
                  <a:gd name="T68" fmla="*/ 633 w 1116"/>
                  <a:gd name="T69" fmla="*/ 956 h 1662"/>
                  <a:gd name="T70" fmla="*/ 519 w 1116"/>
                  <a:gd name="T71" fmla="*/ 900 h 1662"/>
                  <a:gd name="T72" fmla="*/ 468 w 1116"/>
                  <a:gd name="T73" fmla="*/ 765 h 1662"/>
                  <a:gd name="T74" fmla="*/ 490 w 1116"/>
                  <a:gd name="T75" fmla="*/ 577 h 1662"/>
                  <a:gd name="T76" fmla="*/ 430 w 1116"/>
                  <a:gd name="T77" fmla="*/ 485 h 1662"/>
                  <a:gd name="T78" fmla="*/ 433 w 1116"/>
                  <a:gd name="T79" fmla="*/ 312 h 1662"/>
                  <a:gd name="T80" fmla="*/ 442 w 1116"/>
                  <a:gd name="T81" fmla="*/ 232 h 1662"/>
                  <a:gd name="T82" fmla="*/ 377 w 1116"/>
                  <a:gd name="T83" fmla="*/ 153 h 1662"/>
                  <a:gd name="T84" fmla="*/ 393 w 1116"/>
                  <a:gd name="T85" fmla="*/ 51 h 1662"/>
                  <a:gd name="T86" fmla="*/ 294 w 1116"/>
                  <a:gd name="T87" fmla="*/ 11 h 1662"/>
                  <a:gd name="T88" fmla="*/ 7 w 1116"/>
                  <a:gd name="T89" fmla="*/ 174 h 166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116"/>
                  <a:gd name="T136" fmla="*/ 0 h 1662"/>
                  <a:gd name="T137" fmla="*/ 1116 w 1116"/>
                  <a:gd name="T138" fmla="*/ 1662 h 166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116" h="1662">
                    <a:moveTo>
                      <a:pt x="7" y="174"/>
                    </a:moveTo>
                    <a:lnTo>
                      <a:pt x="18" y="215"/>
                    </a:lnTo>
                    <a:lnTo>
                      <a:pt x="34" y="228"/>
                    </a:lnTo>
                    <a:lnTo>
                      <a:pt x="58" y="228"/>
                    </a:lnTo>
                    <a:lnTo>
                      <a:pt x="91" y="239"/>
                    </a:lnTo>
                    <a:lnTo>
                      <a:pt x="115" y="259"/>
                    </a:lnTo>
                    <a:lnTo>
                      <a:pt x="143" y="264"/>
                    </a:lnTo>
                    <a:lnTo>
                      <a:pt x="180" y="253"/>
                    </a:lnTo>
                    <a:lnTo>
                      <a:pt x="236" y="267"/>
                    </a:lnTo>
                    <a:lnTo>
                      <a:pt x="261" y="290"/>
                    </a:lnTo>
                    <a:lnTo>
                      <a:pt x="272" y="320"/>
                    </a:lnTo>
                    <a:lnTo>
                      <a:pt x="275" y="377"/>
                    </a:lnTo>
                    <a:lnTo>
                      <a:pt x="267" y="409"/>
                    </a:lnTo>
                    <a:lnTo>
                      <a:pt x="236" y="449"/>
                    </a:lnTo>
                    <a:lnTo>
                      <a:pt x="180" y="469"/>
                    </a:lnTo>
                    <a:lnTo>
                      <a:pt x="132" y="503"/>
                    </a:lnTo>
                    <a:lnTo>
                      <a:pt x="113" y="527"/>
                    </a:lnTo>
                    <a:lnTo>
                      <a:pt x="115" y="606"/>
                    </a:lnTo>
                    <a:lnTo>
                      <a:pt x="115" y="663"/>
                    </a:lnTo>
                    <a:lnTo>
                      <a:pt x="91" y="706"/>
                    </a:lnTo>
                    <a:lnTo>
                      <a:pt x="56" y="764"/>
                    </a:lnTo>
                    <a:lnTo>
                      <a:pt x="35" y="827"/>
                    </a:lnTo>
                    <a:lnTo>
                      <a:pt x="19" y="896"/>
                    </a:lnTo>
                    <a:lnTo>
                      <a:pt x="19" y="954"/>
                    </a:lnTo>
                    <a:lnTo>
                      <a:pt x="0" y="986"/>
                    </a:lnTo>
                    <a:lnTo>
                      <a:pt x="38" y="1000"/>
                    </a:lnTo>
                    <a:lnTo>
                      <a:pt x="86" y="1010"/>
                    </a:lnTo>
                    <a:lnTo>
                      <a:pt x="137" y="1055"/>
                    </a:lnTo>
                    <a:lnTo>
                      <a:pt x="162" y="1120"/>
                    </a:lnTo>
                    <a:lnTo>
                      <a:pt x="180" y="1190"/>
                    </a:lnTo>
                    <a:lnTo>
                      <a:pt x="180" y="1255"/>
                    </a:lnTo>
                    <a:lnTo>
                      <a:pt x="174" y="1325"/>
                    </a:lnTo>
                    <a:lnTo>
                      <a:pt x="202" y="1393"/>
                    </a:lnTo>
                    <a:lnTo>
                      <a:pt x="229" y="1431"/>
                    </a:lnTo>
                    <a:lnTo>
                      <a:pt x="258" y="1465"/>
                    </a:lnTo>
                    <a:lnTo>
                      <a:pt x="269" y="1503"/>
                    </a:lnTo>
                    <a:lnTo>
                      <a:pt x="291" y="1530"/>
                    </a:lnTo>
                    <a:lnTo>
                      <a:pt x="328" y="1551"/>
                    </a:lnTo>
                    <a:lnTo>
                      <a:pt x="366" y="1565"/>
                    </a:lnTo>
                    <a:lnTo>
                      <a:pt x="387" y="1594"/>
                    </a:lnTo>
                    <a:lnTo>
                      <a:pt x="398" y="1632"/>
                    </a:lnTo>
                    <a:lnTo>
                      <a:pt x="399" y="1659"/>
                    </a:lnTo>
                    <a:lnTo>
                      <a:pt x="452" y="1662"/>
                    </a:lnTo>
                    <a:lnTo>
                      <a:pt x="460" y="1624"/>
                    </a:lnTo>
                    <a:lnTo>
                      <a:pt x="476" y="1582"/>
                    </a:lnTo>
                    <a:lnTo>
                      <a:pt x="501" y="1551"/>
                    </a:lnTo>
                    <a:lnTo>
                      <a:pt x="531" y="1532"/>
                    </a:lnTo>
                    <a:lnTo>
                      <a:pt x="576" y="1528"/>
                    </a:lnTo>
                    <a:lnTo>
                      <a:pt x="600" y="1513"/>
                    </a:lnTo>
                    <a:lnTo>
                      <a:pt x="628" y="1478"/>
                    </a:lnTo>
                    <a:lnTo>
                      <a:pt x="678" y="1465"/>
                    </a:lnTo>
                    <a:lnTo>
                      <a:pt x="725" y="1441"/>
                    </a:lnTo>
                    <a:lnTo>
                      <a:pt x="773" y="1393"/>
                    </a:lnTo>
                    <a:lnTo>
                      <a:pt x="798" y="1336"/>
                    </a:lnTo>
                    <a:lnTo>
                      <a:pt x="813" y="1293"/>
                    </a:lnTo>
                    <a:lnTo>
                      <a:pt x="856" y="1255"/>
                    </a:lnTo>
                    <a:lnTo>
                      <a:pt x="903" y="1226"/>
                    </a:lnTo>
                    <a:lnTo>
                      <a:pt x="949" y="1234"/>
                    </a:lnTo>
                    <a:lnTo>
                      <a:pt x="1023" y="1234"/>
                    </a:lnTo>
                    <a:lnTo>
                      <a:pt x="1085" y="1217"/>
                    </a:lnTo>
                    <a:lnTo>
                      <a:pt x="1116" y="1201"/>
                    </a:lnTo>
                    <a:lnTo>
                      <a:pt x="1078" y="1193"/>
                    </a:lnTo>
                    <a:lnTo>
                      <a:pt x="1030" y="1167"/>
                    </a:lnTo>
                    <a:lnTo>
                      <a:pt x="986" y="1120"/>
                    </a:lnTo>
                    <a:lnTo>
                      <a:pt x="930" y="1055"/>
                    </a:lnTo>
                    <a:lnTo>
                      <a:pt x="865" y="996"/>
                    </a:lnTo>
                    <a:lnTo>
                      <a:pt x="792" y="940"/>
                    </a:lnTo>
                    <a:lnTo>
                      <a:pt x="763" y="923"/>
                    </a:lnTo>
                    <a:lnTo>
                      <a:pt x="703" y="948"/>
                    </a:lnTo>
                    <a:lnTo>
                      <a:pt x="633" y="956"/>
                    </a:lnTo>
                    <a:lnTo>
                      <a:pt x="573" y="945"/>
                    </a:lnTo>
                    <a:lnTo>
                      <a:pt x="519" y="900"/>
                    </a:lnTo>
                    <a:lnTo>
                      <a:pt x="480" y="846"/>
                    </a:lnTo>
                    <a:lnTo>
                      <a:pt x="468" y="765"/>
                    </a:lnTo>
                    <a:lnTo>
                      <a:pt x="468" y="670"/>
                    </a:lnTo>
                    <a:lnTo>
                      <a:pt x="490" y="577"/>
                    </a:lnTo>
                    <a:lnTo>
                      <a:pt x="463" y="539"/>
                    </a:lnTo>
                    <a:lnTo>
                      <a:pt x="430" y="485"/>
                    </a:lnTo>
                    <a:lnTo>
                      <a:pt x="425" y="404"/>
                    </a:lnTo>
                    <a:lnTo>
                      <a:pt x="433" y="312"/>
                    </a:lnTo>
                    <a:lnTo>
                      <a:pt x="417" y="275"/>
                    </a:lnTo>
                    <a:lnTo>
                      <a:pt x="442" y="232"/>
                    </a:lnTo>
                    <a:lnTo>
                      <a:pt x="403" y="199"/>
                    </a:lnTo>
                    <a:lnTo>
                      <a:pt x="377" y="153"/>
                    </a:lnTo>
                    <a:lnTo>
                      <a:pt x="380" y="104"/>
                    </a:lnTo>
                    <a:lnTo>
                      <a:pt x="393" y="51"/>
                    </a:lnTo>
                    <a:lnTo>
                      <a:pt x="425" y="0"/>
                    </a:lnTo>
                    <a:lnTo>
                      <a:pt x="294" y="11"/>
                    </a:lnTo>
                    <a:lnTo>
                      <a:pt x="89" y="112"/>
                    </a:lnTo>
                    <a:lnTo>
                      <a:pt x="7" y="174"/>
                    </a:lnTo>
                    <a:close/>
                  </a:path>
                </a:pathLst>
              </a:custGeom>
              <a:solidFill>
                <a:srgbClr val="8AA1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02" name="Freeform 17"/>
              <p:cNvSpPr>
                <a:spLocks/>
              </p:cNvSpPr>
              <p:nvPr/>
            </p:nvSpPr>
            <p:spPr bwMode="auto">
              <a:xfrm>
                <a:off x="3574" y="1927"/>
                <a:ext cx="63" cy="87"/>
              </a:xfrm>
              <a:custGeom>
                <a:avLst/>
                <a:gdLst>
                  <a:gd name="T0" fmla="*/ 33 w 63"/>
                  <a:gd name="T1" fmla="*/ 0 h 87"/>
                  <a:gd name="T2" fmla="*/ 25 w 63"/>
                  <a:gd name="T3" fmla="*/ 36 h 87"/>
                  <a:gd name="T4" fmla="*/ 8 w 63"/>
                  <a:gd name="T5" fmla="*/ 71 h 87"/>
                  <a:gd name="T6" fmla="*/ 0 w 63"/>
                  <a:gd name="T7" fmla="*/ 85 h 87"/>
                  <a:gd name="T8" fmla="*/ 25 w 63"/>
                  <a:gd name="T9" fmla="*/ 87 h 87"/>
                  <a:gd name="T10" fmla="*/ 54 w 63"/>
                  <a:gd name="T11" fmla="*/ 85 h 87"/>
                  <a:gd name="T12" fmla="*/ 63 w 63"/>
                  <a:gd name="T13" fmla="*/ 66 h 87"/>
                  <a:gd name="T14" fmla="*/ 55 w 63"/>
                  <a:gd name="T15" fmla="*/ 19 h 87"/>
                  <a:gd name="T16" fmla="*/ 33 w 63"/>
                  <a:gd name="T17" fmla="*/ 0 h 87"/>
                  <a:gd name="T18" fmla="*/ 33 w 63"/>
                  <a:gd name="T19" fmla="*/ 0 h 8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3"/>
                  <a:gd name="T31" fmla="*/ 0 h 87"/>
                  <a:gd name="T32" fmla="*/ 63 w 63"/>
                  <a:gd name="T33" fmla="*/ 87 h 8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3" h="87">
                    <a:moveTo>
                      <a:pt x="33" y="0"/>
                    </a:moveTo>
                    <a:lnTo>
                      <a:pt x="25" y="36"/>
                    </a:lnTo>
                    <a:lnTo>
                      <a:pt x="8" y="71"/>
                    </a:lnTo>
                    <a:lnTo>
                      <a:pt x="0" y="85"/>
                    </a:lnTo>
                    <a:lnTo>
                      <a:pt x="25" y="87"/>
                    </a:lnTo>
                    <a:lnTo>
                      <a:pt x="54" y="85"/>
                    </a:lnTo>
                    <a:lnTo>
                      <a:pt x="63" y="66"/>
                    </a:lnTo>
                    <a:lnTo>
                      <a:pt x="55" y="19"/>
                    </a:lnTo>
                    <a:lnTo>
                      <a:pt x="33" y="0"/>
                    </a:lnTo>
                    <a:close/>
                  </a:path>
                </a:pathLst>
              </a:custGeom>
              <a:solidFill>
                <a:srgbClr val="8AA1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03" name="Freeform 18"/>
              <p:cNvSpPr>
                <a:spLocks/>
              </p:cNvSpPr>
              <p:nvPr/>
            </p:nvSpPr>
            <p:spPr bwMode="auto">
              <a:xfrm>
                <a:off x="3359" y="2012"/>
                <a:ext cx="132" cy="99"/>
              </a:xfrm>
              <a:custGeom>
                <a:avLst/>
                <a:gdLst>
                  <a:gd name="T0" fmla="*/ 0 w 132"/>
                  <a:gd name="T1" fmla="*/ 97 h 99"/>
                  <a:gd name="T2" fmla="*/ 41 w 132"/>
                  <a:gd name="T3" fmla="*/ 89 h 99"/>
                  <a:gd name="T4" fmla="*/ 64 w 132"/>
                  <a:gd name="T5" fmla="*/ 69 h 99"/>
                  <a:gd name="T6" fmla="*/ 86 w 132"/>
                  <a:gd name="T7" fmla="*/ 26 h 99"/>
                  <a:gd name="T8" fmla="*/ 110 w 132"/>
                  <a:gd name="T9" fmla="*/ 0 h 99"/>
                  <a:gd name="T10" fmla="*/ 132 w 132"/>
                  <a:gd name="T11" fmla="*/ 32 h 99"/>
                  <a:gd name="T12" fmla="*/ 105 w 132"/>
                  <a:gd name="T13" fmla="*/ 59 h 99"/>
                  <a:gd name="T14" fmla="*/ 86 w 132"/>
                  <a:gd name="T15" fmla="*/ 91 h 99"/>
                  <a:gd name="T16" fmla="*/ 64 w 132"/>
                  <a:gd name="T17" fmla="*/ 99 h 99"/>
                  <a:gd name="T18" fmla="*/ 33 w 132"/>
                  <a:gd name="T19" fmla="*/ 99 h 99"/>
                  <a:gd name="T20" fmla="*/ 0 w 132"/>
                  <a:gd name="T21" fmla="*/ 97 h 99"/>
                  <a:gd name="T22" fmla="*/ 0 w 132"/>
                  <a:gd name="T23" fmla="*/ 97 h 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2"/>
                  <a:gd name="T37" fmla="*/ 0 h 99"/>
                  <a:gd name="T38" fmla="*/ 132 w 132"/>
                  <a:gd name="T39" fmla="*/ 99 h 9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2" h="99">
                    <a:moveTo>
                      <a:pt x="0" y="97"/>
                    </a:moveTo>
                    <a:lnTo>
                      <a:pt x="41" y="89"/>
                    </a:lnTo>
                    <a:lnTo>
                      <a:pt x="64" y="69"/>
                    </a:lnTo>
                    <a:lnTo>
                      <a:pt x="86" y="26"/>
                    </a:lnTo>
                    <a:lnTo>
                      <a:pt x="110" y="0"/>
                    </a:lnTo>
                    <a:lnTo>
                      <a:pt x="132" y="32"/>
                    </a:lnTo>
                    <a:lnTo>
                      <a:pt x="105" y="59"/>
                    </a:lnTo>
                    <a:lnTo>
                      <a:pt x="86" y="91"/>
                    </a:lnTo>
                    <a:lnTo>
                      <a:pt x="64" y="99"/>
                    </a:lnTo>
                    <a:lnTo>
                      <a:pt x="33" y="99"/>
                    </a:lnTo>
                    <a:lnTo>
                      <a:pt x="0" y="97"/>
                    </a:lnTo>
                    <a:close/>
                  </a:path>
                </a:pathLst>
              </a:custGeom>
              <a:solidFill>
                <a:srgbClr val="8AA1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04" name="Freeform 19"/>
              <p:cNvSpPr>
                <a:spLocks/>
              </p:cNvSpPr>
              <p:nvPr/>
            </p:nvSpPr>
            <p:spPr bwMode="auto">
              <a:xfrm>
                <a:off x="3868" y="1942"/>
                <a:ext cx="171" cy="226"/>
              </a:xfrm>
              <a:custGeom>
                <a:avLst/>
                <a:gdLst>
                  <a:gd name="T0" fmla="*/ 38 w 171"/>
                  <a:gd name="T1" fmla="*/ 0 h 226"/>
                  <a:gd name="T2" fmla="*/ 8 w 171"/>
                  <a:gd name="T3" fmla="*/ 8 h 226"/>
                  <a:gd name="T4" fmla="*/ 0 w 171"/>
                  <a:gd name="T5" fmla="*/ 35 h 226"/>
                  <a:gd name="T6" fmla="*/ 39 w 171"/>
                  <a:gd name="T7" fmla="*/ 70 h 226"/>
                  <a:gd name="T8" fmla="*/ 106 w 171"/>
                  <a:gd name="T9" fmla="*/ 132 h 226"/>
                  <a:gd name="T10" fmla="*/ 171 w 171"/>
                  <a:gd name="T11" fmla="*/ 226 h 226"/>
                  <a:gd name="T12" fmla="*/ 106 w 171"/>
                  <a:gd name="T13" fmla="*/ 80 h 226"/>
                  <a:gd name="T14" fmla="*/ 38 w 171"/>
                  <a:gd name="T15" fmla="*/ 0 h 226"/>
                  <a:gd name="T16" fmla="*/ 38 w 171"/>
                  <a:gd name="T17" fmla="*/ 0 h 2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1"/>
                  <a:gd name="T28" fmla="*/ 0 h 226"/>
                  <a:gd name="T29" fmla="*/ 171 w 171"/>
                  <a:gd name="T30" fmla="*/ 226 h 22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1" h="226">
                    <a:moveTo>
                      <a:pt x="38" y="0"/>
                    </a:moveTo>
                    <a:lnTo>
                      <a:pt x="8" y="8"/>
                    </a:lnTo>
                    <a:lnTo>
                      <a:pt x="0" y="35"/>
                    </a:lnTo>
                    <a:lnTo>
                      <a:pt x="39" y="70"/>
                    </a:lnTo>
                    <a:lnTo>
                      <a:pt x="106" y="132"/>
                    </a:lnTo>
                    <a:lnTo>
                      <a:pt x="171" y="226"/>
                    </a:lnTo>
                    <a:lnTo>
                      <a:pt x="106" y="80"/>
                    </a:lnTo>
                    <a:lnTo>
                      <a:pt x="38" y="0"/>
                    </a:lnTo>
                    <a:close/>
                  </a:path>
                </a:pathLst>
              </a:custGeom>
              <a:solidFill>
                <a:srgbClr val="8AA1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05" name="Freeform 20"/>
              <p:cNvSpPr>
                <a:spLocks/>
              </p:cNvSpPr>
              <p:nvPr/>
            </p:nvSpPr>
            <p:spPr bwMode="auto">
              <a:xfrm>
                <a:off x="3931" y="2211"/>
                <a:ext cx="172" cy="624"/>
              </a:xfrm>
              <a:custGeom>
                <a:avLst/>
                <a:gdLst>
                  <a:gd name="T0" fmla="*/ 123 w 172"/>
                  <a:gd name="T1" fmla="*/ 0 h 624"/>
                  <a:gd name="T2" fmla="*/ 86 w 172"/>
                  <a:gd name="T3" fmla="*/ 48 h 624"/>
                  <a:gd name="T4" fmla="*/ 67 w 172"/>
                  <a:gd name="T5" fmla="*/ 94 h 624"/>
                  <a:gd name="T6" fmla="*/ 64 w 172"/>
                  <a:gd name="T7" fmla="*/ 146 h 624"/>
                  <a:gd name="T8" fmla="*/ 59 w 172"/>
                  <a:gd name="T9" fmla="*/ 202 h 624"/>
                  <a:gd name="T10" fmla="*/ 51 w 172"/>
                  <a:gd name="T11" fmla="*/ 253 h 624"/>
                  <a:gd name="T12" fmla="*/ 61 w 172"/>
                  <a:gd name="T13" fmla="*/ 299 h 624"/>
                  <a:gd name="T14" fmla="*/ 75 w 172"/>
                  <a:gd name="T15" fmla="*/ 372 h 624"/>
                  <a:gd name="T16" fmla="*/ 73 w 172"/>
                  <a:gd name="T17" fmla="*/ 420 h 624"/>
                  <a:gd name="T18" fmla="*/ 64 w 172"/>
                  <a:gd name="T19" fmla="*/ 493 h 624"/>
                  <a:gd name="T20" fmla="*/ 48 w 172"/>
                  <a:gd name="T21" fmla="*/ 577 h 624"/>
                  <a:gd name="T22" fmla="*/ 37 w 172"/>
                  <a:gd name="T23" fmla="*/ 597 h 624"/>
                  <a:gd name="T24" fmla="*/ 0 w 172"/>
                  <a:gd name="T25" fmla="*/ 597 h 624"/>
                  <a:gd name="T26" fmla="*/ 24 w 172"/>
                  <a:gd name="T27" fmla="*/ 612 h 624"/>
                  <a:gd name="T28" fmla="*/ 67 w 172"/>
                  <a:gd name="T29" fmla="*/ 624 h 624"/>
                  <a:gd name="T30" fmla="*/ 123 w 172"/>
                  <a:gd name="T31" fmla="*/ 519 h 624"/>
                  <a:gd name="T32" fmla="*/ 170 w 172"/>
                  <a:gd name="T33" fmla="*/ 345 h 624"/>
                  <a:gd name="T34" fmla="*/ 172 w 172"/>
                  <a:gd name="T35" fmla="*/ 121 h 624"/>
                  <a:gd name="T36" fmla="*/ 123 w 172"/>
                  <a:gd name="T37" fmla="*/ 0 h 624"/>
                  <a:gd name="T38" fmla="*/ 123 w 172"/>
                  <a:gd name="T39" fmla="*/ 0 h 6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2"/>
                  <a:gd name="T61" fmla="*/ 0 h 624"/>
                  <a:gd name="T62" fmla="*/ 172 w 172"/>
                  <a:gd name="T63" fmla="*/ 624 h 62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2" h="624">
                    <a:moveTo>
                      <a:pt x="123" y="0"/>
                    </a:moveTo>
                    <a:lnTo>
                      <a:pt x="86" y="48"/>
                    </a:lnTo>
                    <a:lnTo>
                      <a:pt x="67" y="94"/>
                    </a:lnTo>
                    <a:lnTo>
                      <a:pt x="64" y="146"/>
                    </a:lnTo>
                    <a:lnTo>
                      <a:pt x="59" y="202"/>
                    </a:lnTo>
                    <a:lnTo>
                      <a:pt x="51" y="253"/>
                    </a:lnTo>
                    <a:lnTo>
                      <a:pt x="61" y="299"/>
                    </a:lnTo>
                    <a:lnTo>
                      <a:pt x="75" y="372"/>
                    </a:lnTo>
                    <a:lnTo>
                      <a:pt x="73" y="420"/>
                    </a:lnTo>
                    <a:lnTo>
                      <a:pt x="64" y="493"/>
                    </a:lnTo>
                    <a:lnTo>
                      <a:pt x="48" y="577"/>
                    </a:lnTo>
                    <a:lnTo>
                      <a:pt x="37" y="597"/>
                    </a:lnTo>
                    <a:lnTo>
                      <a:pt x="0" y="597"/>
                    </a:lnTo>
                    <a:lnTo>
                      <a:pt x="24" y="612"/>
                    </a:lnTo>
                    <a:lnTo>
                      <a:pt x="67" y="624"/>
                    </a:lnTo>
                    <a:lnTo>
                      <a:pt x="123" y="519"/>
                    </a:lnTo>
                    <a:lnTo>
                      <a:pt x="170" y="345"/>
                    </a:lnTo>
                    <a:lnTo>
                      <a:pt x="172" y="121"/>
                    </a:lnTo>
                    <a:lnTo>
                      <a:pt x="123" y="0"/>
                    </a:lnTo>
                    <a:close/>
                  </a:path>
                </a:pathLst>
              </a:custGeom>
              <a:solidFill>
                <a:srgbClr val="8AA1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06" name="Freeform 21"/>
              <p:cNvSpPr>
                <a:spLocks/>
              </p:cNvSpPr>
              <p:nvPr/>
            </p:nvSpPr>
            <p:spPr bwMode="auto">
              <a:xfrm>
                <a:off x="2483" y="2561"/>
                <a:ext cx="151" cy="108"/>
              </a:xfrm>
              <a:custGeom>
                <a:avLst/>
                <a:gdLst>
                  <a:gd name="T0" fmla="*/ 0 w 151"/>
                  <a:gd name="T1" fmla="*/ 97 h 108"/>
                  <a:gd name="T2" fmla="*/ 29 w 151"/>
                  <a:gd name="T3" fmla="*/ 76 h 108"/>
                  <a:gd name="T4" fmla="*/ 67 w 151"/>
                  <a:gd name="T5" fmla="*/ 30 h 108"/>
                  <a:gd name="T6" fmla="*/ 89 w 151"/>
                  <a:gd name="T7" fmla="*/ 0 h 108"/>
                  <a:gd name="T8" fmla="*/ 99 w 151"/>
                  <a:gd name="T9" fmla="*/ 33 h 108"/>
                  <a:gd name="T10" fmla="*/ 108 w 151"/>
                  <a:gd name="T11" fmla="*/ 81 h 108"/>
                  <a:gd name="T12" fmla="*/ 124 w 151"/>
                  <a:gd name="T13" fmla="*/ 87 h 108"/>
                  <a:gd name="T14" fmla="*/ 151 w 151"/>
                  <a:gd name="T15" fmla="*/ 91 h 108"/>
                  <a:gd name="T16" fmla="*/ 129 w 151"/>
                  <a:gd name="T17" fmla="*/ 103 h 108"/>
                  <a:gd name="T18" fmla="*/ 79 w 151"/>
                  <a:gd name="T19" fmla="*/ 108 h 108"/>
                  <a:gd name="T20" fmla="*/ 29 w 151"/>
                  <a:gd name="T21" fmla="*/ 105 h 108"/>
                  <a:gd name="T22" fmla="*/ 0 w 151"/>
                  <a:gd name="T23" fmla="*/ 97 h 108"/>
                  <a:gd name="T24" fmla="*/ 0 w 151"/>
                  <a:gd name="T25" fmla="*/ 97 h 10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1"/>
                  <a:gd name="T40" fmla="*/ 0 h 108"/>
                  <a:gd name="T41" fmla="*/ 151 w 151"/>
                  <a:gd name="T42" fmla="*/ 108 h 10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1" h="108">
                    <a:moveTo>
                      <a:pt x="0" y="97"/>
                    </a:moveTo>
                    <a:lnTo>
                      <a:pt x="29" y="76"/>
                    </a:lnTo>
                    <a:lnTo>
                      <a:pt x="67" y="30"/>
                    </a:lnTo>
                    <a:lnTo>
                      <a:pt x="89" y="0"/>
                    </a:lnTo>
                    <a:lnTo>
                      <a:pt x="99" y="33"/>
                    </a:lnTo>
                    <a:lnTo>
                      <a:pt x="108" y="81"/>
                    </a:lnTo>
                    <a:lnTo>
                      <a:pt x="124" y="87"/>
                    </a:lnTo>
                    <a:lnTo>
                      <a:pt x="151" y="91"/>
                    </a:lnTo>
                    <a:lnTo>
                      <a:pt x="129" y="103"/>
                    </a:lnTo>
                    <a:lnTo>
                      <a:pt x="79" y="108"/>
                    </a:lnTo>
                    <a:lnTo>
                      <a:pt x="29" y="105"/>
                    </a:lnTo>
                    <a:lnTo>
                      <a:pt x="0" y="97"/>
                    </a:lnTo>
                    <a:close/>
                  </a:path>
                </a:pathLst>
              </a:custGeom>
              <a:solidFill>
                <a:srgbClr val="8AA1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07" name="Freeform 22"/>
              <p:cNvSpPr>
                <a:spLocks/>
              </p:cNvSpPr>
              <p:nvPr/>
            </p:nvSpPr>
            <p:spPr bwMode="auto">
              <a:xfrm>
                <a:off x="3334" y="2946"/>
                <a:ext cx="586" cy="343"/>
              </a:xfrm>
              <a:custGeom>
                <a:avLst/>
                <a:gdLst>
                  <a:gd name="T0" fmla="*/ 0 w 586"/>
                  <a:gd name="T1" fmla="*/ 337 h 343"/>
                  <a:gd name="T2" fmla="*/ 31 w 586"/>
                  <a:gd name="T3" fmla="*/ 312 h 343"/>
                  <a:gd name="T4" fmla="*/ 92 w 586"/>
                  <a:gd name="T5" fmla="*/ 299 h 343"/>
                  <a:gd name="T6" fmla="*/ 125 w 586"/>
                  <a:gd name="T7" fmla="*/ 277 h 343"/>
                  <a:gd name="T8" fmla="*/ 133 w 586"/>
                  <a:gd name="T9" fmla="*/ 242 h 343"/>
                  <a:gd name="T10" fmla="*/ 178 w 586"/>
                  <a:gd name="T11" fmla="*/ 229 h 343"/>
                  <a:gd name="T12" fmla="*/ 201 w 586"/>
                  <a:gd name="T13" fmla="*/ 205 h 343"/>
                  <a:gd name="T14" fmla="*/ 244 w 586"/>
                  <a:gd name="T15" fmla="*/ 189 h 343"/>
                  <a:gd name="T16" fmla="*/ 273 w 586"/>
                  <a:gd name="T17" fmla="*/ 143 h 343"/>
                  <a:gd name="T18" fmla="*/ 303 w 586"/>
                  <a:gd name="T19" fmla="*/ 116 h 343"/>
                  <a:gd name="T20" fmla="*/ 306 w 586"/>
                  <a:gd name="T21" fmla="*/ 83 h 343"/>
                  <a:gd name="T22" fmla="*/ 340 w 586"/>
                  <a:gd name="T23" fmla="*/ 48 h 343"/>
                  <a:gd name="T24" fmla="*/ 389 w 586"/>
                  <a:gd name="T25" fmla="*/ 35 h 343"/>
                  <a:gd name="T26" fmla="*/ 470 w 586"/>
                  <a:gd name="T27" fmla="*/ 21 h 343"/>
                  <a:gd name="T28" fmla="*/ 550 w 586"/>
                  <a:gd name="T29" fmla="*/ 0 h 343"/>
                  <a:gd name="T30" fmla="*/ 586 w 586"/>
                  <a:gd name="T31" fmla="*/ 11 h 343"/>
                  <a:gd name="T32" fmla="*/ 545 w 586"/>
                  <a:gd name="T33" fmla="*/ 98 h 343"/>
                  <a:gd name="T34" fmla="*/ 408 w 586"/>
                  <a:gd name="T35" fmla="*/ 218 h 343"/>
                  <a:gd name="T36" fmla="*/ 278 w 586"/>
                  <a:gd name="T37" fmla="*/ 291 h 343"/>
                  <a:gd name="T38" fmla="*/ 95 w 586"/>
                  <a:gd name="T39" fmla="*/ 343 h 343"/>
                  <a:gd name="T40" fmla="*/ 0 w 586"/>
                  <a:gd name="T41" fmla="*/ 337 h 343"/>
                  <a:gd name="T42" fmla="*/ 0 w 586"/>
                  <a:gd name="T43" fmla="*/ 337 h 34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86"/>
                  <a:gd name="T67" fmla="*/ 0 h 343"/>
                  <a:gd name="T68" fmla="*/ 586 w 586"/>
                  <a:gd name="T69" fmla="*/ 343 h 34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86" h="343">
                    <a:moveTo>
                      <a:pt x="0" y="337"/>
                    </a:moveTo>
                    <a:lnTo>
                      <a:pt x="31" y="312"/>
                    </a:lnTo>
                    <a:lnTo>
                      <a:pt x="92" y="299"/>
                    </a:lnTo>
                    <a:lnTo>
                      <a:pt x="125" y="277"/>
                    </a:lnTo>
                    <a:lnTo>
                      <a:pt x="133" y="242"/>
                    </a:lnTo>
                    <a:lnTo>
                      <a:pt x="178" y="229"/>
                    </a:lnTo>
                    <a:lnTo>
                      <a:pt x="201" y="205"/>
                    </a:lnTo>
                    <a:lnTo>
                      <a:pt x="244" y="189"/>
                    </a:lnTo>
                    <a:lnTo>
                      <a:pt x="273" y="143"/>
                    </a:lnTo>
                    <a:lnTo>
                      <a:pt x="303" y="116"/>
                    </a:lnTo>
                    <a:lnTo>
                      <a:pt x="306" y="83"/>
                    </a:lnTo>
                    <a:lnTo>
                      <a:pt x="340" y="48"/>
                    </a:lnTo>
                    <a:lnTo>
                      <a:pt x="389" y="35"/>
                    </a:lnTo>
                    <a:lnTo>
                      <a:pt x="470" y="21"/>
                    </a:lnTo>
                    <a:lnTo>
                      <a:pt x="550" y="0"/>
                    </a:lnTo>
                    <a:lnTo>
                      <a:pt x="586" y="11"/>
                    </a:lnTo>
                    <a:lnTo>
                      <a:pt x="545" y="98"/>
                    </a:lnTo>
                    <a:lnTo>
                      <a:pt x="408" y="218"/>
                    </a:lnTo>
                    <a:lnTo>
                      <a:pt x="278" y="291"/>
                    </a:lnTo>
                    <a:lnTo>
                      <a:pt x="95" y="343"/>
                    </a:lnTo>
                    <a:lnTo>
                      <a:pt x="0" y="337"/>
                    </a:lnTo>
                    <a:close/>
                  </a:path>
                </a:pathLst>
              </a:custGeom>
              <a:solidFill>
                <a:srgbClr val="E6E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08" name="Freeform 23"/>
              <p:cNvSpPr>
                <a:spLocks/>
              </p:cNvSpPr>
              <p:nvPr/>
            </p:nvSpPr>
            <p:spPr bwMode="auto">
              <a:xfrm>
                <a:off x="2782" y="1607"/>
                <a:ext cx="1001" cy="1606"/>
              </a:xfrm>
              <a:custGeom>
                <a:avLst/>
                <a:gdLst>
                  <a:gd name="T0" fmla="*/ 8 w 1001"/>
                  <a:gd name="T1" fmla="*/ 197 h 1606"/>
                  <a:gd name="T2" fmla="*/ 62 w 1001"/>
                  <a:gd name="T3" fmla="*/ 218 h 1606"/>
                  <a:gd name="T4" fmla="*/ 102 w 1001"/>
                  <a:gd name="T5" fmla="*/ 245 h 1606"/>
                  <a:gd name="T6" fmla="*/ 200 w 1001"/>
                  <a:gd name="T7" fmla="*/ 242 h 1606"/>
                  <a:gd name="T8" fmla="*/ 261 w 1001"/>
                  <a:gd name="T9" fmla="*/ 316 h 1606"/>
                  <a:gd name="T10" fmla="*/ 262 w 1001"/>
                  <a:gd name="T11" fmla="*/ 424 h 1606"/>
                  <a:gd name="T12" fmla="*/ 207 w 1001"/>
                  <a:gd name="T13" fmla="*/ 496 h 1606"/>
                  <a:gd name="T14" fmla="*/ 106 w 1001"/>
                  <a:gd name="T15" fmla="*/ 553 h 1606"/>
                  <a:gd name="T16" fmla="*/ 116 w 1001"/>
                  <a:gd name="T17" fmla="*/ 669 h 1606"/>
                  <a:gd name="T18" fmla="*/ 70 w 1001"/>
                  <a:gd name="T19" fmla="*/ 760 h 1606"/>
                  <a:gd name="T20" fmla="*/ 25 w 1001"/>
                  <a:gd name="T21" fmla="*/ 882 h 1606"/>
                  <a:gd name="T22" fmla="*/ 16 w 1001"/>
                  <a:gd name="T23" fmla="*/ 981 h 1606"/>
                  <a:gd name="T24" fmla="*/ 111 w 1001"/>
                  <a:gd name="T25" fmla="*/ 1021 h 1606"/>
                  <a:gd name="T26" fmla="*/ 175 w 1001"/>
                  <a:gd name="T27" fmla="*/ 1169 h 1606"/>
                  <a:gd name="T28" fmla="*/ 175 w 1001"/>
                  <a:gd name="T29" fmla="*/ 1320 h 1606"/>
                  <a:gd name="T30" fmla="*/ 213 w 1001"/>
                  <a:gd name="T31" fmla="*/ 1422 h 1606"/>
                  <a:gd name="T32" fmla="*/ 262 w 1001"/>
                  <a:gd name="T33" fmla="*/ 1504 h 1606"/>
                  <a:gd name="T34" fmla="*/ 343 w 1001"/>
                  <a:gd name="T35" fmla="*/ 1544 h 1606"/>
                  <a:gd name="T36" fmla="*/ 389 w 1001"/>
                  <a:gd name="T37" fmla="*/ 1606 h 1606"/>
                  <a:gd name="T38" fmla="*/ 437 w 1001"/>
                  <a:gd name="T39" fmla="*/ 1530 h 1606"/>
                  <a:gd name="T40" fmla="*/ 520 w 1001"/>
                  <a:gd name="T41" fmla="*/ 1511 h 1606"/>
                  <a:gd name="T42" fmla="*/ 571 w 1001"/>
                  <a:gd name="T43" fmla="*/ 1455 h 1606"/>
                  <a:gd name="T44" fmla="*/ 666 w 1001"/>
                  <a:gd name="T45" fmla="*/ 1420 h 1606"/>
                  <a:gd name="T46" fmla="*/ 728 w 1001"/>
                  <a:gd name="T47" fmla="*/ 1337 h 1606"/>
                  <a:gd name="T48" fmla="*/ 793 w 1001"/>
                  <a:gd name="T49" fmla="*/ 1240 h 1606"/>
                  <a:gd name="T50" fmla="*/ 889 w 1001"/>
                  <a:gd name="T51" fmla="*/ 1208 h 1606"/>
                  <a:gd name="T52" fmla="*/ 1001 w 1001"/>
                  <a:gd name="T53" fmla="*/ 1215 h 1606"/>
                  <a:gd name="T54" fmla="*/ 904 w 1001"/>
                  <a:gd name="T55" fmla="*/ 1139 h 1606"/>
                  <a:gd name="T56" fmla="*/ 793 w 1001"/>
                  <a:gd name="T57" fmla="*/ 1026 h 1606"/>
                  <a:gd name="T58" fmla="*/ 682 w 1001"/>
                  <a:gd name="T59" fmla="*/ 991 h 1606"/>
                  <a:gd name="T60" fmla="*/ 569 w 1001"/>
                  <a:gd name="T61" fmla="*/ 1002 h 1606"/>
                  <a:gd name="T62" fmla="*/ 443 w 1001"/>
                  <a:gd name="T63" fmla="*/ 938 h 1606"/>
                  <a:gd name="T64" fmla="*/ 399 w 1001"/>
                  <a:gd name="T65" fmla="*/ 803 h 1606"/>
                  <a:gd name="T66" fmla="*/ 404 w 1001"/>
                  <a:gd name="T67" fmla="*/ 631 h 1606"/>
                  <a:gd name="T68" fmla="*/ 377 w 1001"/>
                  <a:gd name="T69" fmla="*/ 549 h 1606"/>
                  <a:gd name="T70" fmla="*/ 351 w 1001"/>
                  <a:gd name="T71" fmla="*/ 442 h 1606"/>
                  <a:gd name="T72" fmla="*/ 362 w 1001"/>
                  <a:gd name="T73" fmla="*/ 331 h 1606"/>
                  <a:gd name="T74" fmla="*/ 361 w 1001"/>
                  <a:gd name="T75" fmla="*/ 253 h 1606"/>
                  <a:gd name="T76" fmla="*/ 307 w 1001"/>
                  <a:gd name="T77" fmla="*/ 191 h 1606"/>
                  <a:gd name="T78" fmla="*/ 308 w 1001"/>
                  <a:gd name="T79" fmla="*/ 91 h 1606"/>
                  <a:gd name="T80" fmla="*/ 339 w 1001"/>
                  <a:gd name="T81" fmla="*/ 0 h 1606"/>
                  <a:gd name="T82" fmla="*/ 54 w 1001"/>
                  <a:gd name="T83" fmla="*/ 121 h 1606"/>
                  <a:gd name="T84" fmla="*/ 0 w 1001"/>
                  <a:gd name="T85" fmla="*/ 164 h 160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01"/>
                  <a:gd name="T130" fmla="*/ 0 h 1606"/>
                  <a:gd name="T131" fmla="*/ 1001 w 1001"/>
                  <a:gd name="T132" fmla="*/ 1606 h 160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01" h="1606">
                    <a:moveTo>
                      <a:pt x="0" y="164"/>
                    </a:moveTo>
                    <a:lnTo>
                      <a:pt x="8" y="197"/>
                    </a:lnTo>
                    <a:lnTo>
                      <a:pt x="25" y="211"/>
                    </a:lnTo>
                    <a:lnTo>
                      <a:pt x="62" y="218"/>
                    </a:lnTo>
                    <a:lnTo>
                      <a:pt x="87" y="238"/>
                    </a:lnTo>
                    <a:lnTo>
                      <a:pt x="102" y="245"/>
                    </a:lnTo>
                    <a:lnTo>
                      <a:pt x="140" y="230"/>
                    </a:lnTo>
                    <a:lnTo>
                      <a:pt x="200" y="242"/>
                    </a:lnTo>
                    <a:lnTo>
                      <a:pt x="237" y="272"/>
                    </a:lnTo>
                    <a:lnTo>
                      <a:pt x="261" y="316"/>
                    </a:lnTo>
                    <a:lnTo>
                      <a:pt x="269" y="375"/>
                    </a:lnTo>
                    <a:lnTo>
                      <a:pt x="262" y="424"/>
                    </a:lnTo>
                    <a:lnTo>
                      <a:pt x="238" y="469"/>
                    </a:lnTo>
                    <a:lnTo>
                      <a:pt x="207" y="496"/>
                    </a:lnTo>
                    <a:lnTo>
                      <a:pt x="156" y="523"/>
                    </a:lnTo>
                    <a:lnTo>
                      <a:pt x="106" y="553"/>
                    </a:lnTo>
                    <a:lnTo>
                      <a:pt x="106" y="603"/>
                    </a:lnTo>
                    <a:lnTo>
                      <a:pt x="116" y="669"/>
                    </a:lnTo>
                    <a:lnTo>
                      <a:pt x="110" y="709"/>
                    </a:lnTo>
                    <a:lnTo>
                      <a:pt x="70" y="760"/>
                    </a:lnTo>
                    <a:lnTo>
                      <a:pt x="40" y="819"/>
                    </a:lnTo>
                    <a:lnTo>
                      <a:pt x="25" y="882"/>
                    </a:lnTo>
                    <a:lnTo>
                      <a:pt x="19" y="944"/>
                    </a:lnTo>
                    <a:lnTo>
                      <a:pt x="16" y="981"/>
                    </a:lnTo>
                    <a:lnTo>
                      <a:pt x="65" y="992"/>
                    </a:lnTo>
                    <a:lnTo>
                      <a:pt x="111" y="1021"/>
                    </a:lnTo>
                    <a:lnTo>
                      <a:pt x="149" y="1084"/>
                    </a:lnTo>
                    <a:lnTo>
                      <a:pt x="175" y="1169"/>
                    </a:lnTo>
                    <a:lnTo>
                      <a:pt x="183" y="1251"/>
                    </a:lnTo>
                    <a:lnTo>
                      <a:pt x="175" y="1320"/>
                    </a:lnTo>
                    <a:lnTo>
                      <a:pt x="186" y="1369"/>
                    </a:lnTo>
                    <a:lnTo>
                      <a:pt x="213" y="1422"/>
                    </a:lnTo>
                    <a:lnTo>
                      <a:pt x="249" y="1461"/>
                    </a:lnTo>
                    <a:lnTo>
                      <a:pt x="262" y="1504"/>
                    </a:lnTo>
                    <a:lnTo>
                      <a:pt x="294" y="1533"/>
                    </a:lnTo>
                    <a:lnTo>
                      <a:pt x="343" y="1544"/>
                    </a:lnTo>
                    <a:lnTo>
                      <a:pt x="370" y="1569"/>
                    </a:lnTo>
                    <a:lnTo>
                      <a:pt x="389" y="1606"/>
                    </a:lnTo>
                    <a:lnTo>
                      <a:pt x="410" y="1568"/>
                    </a:lnTo>
                    <a:lnTo>
                      <a:pt x="437" y="1530"/>
                    </a:lnTo>
                    <a:lnTo>
                      <a:pt x="482" y="1511"/>
                    </a:lnTo>
                    <a:lnTo>
                      <a:pt x="520" y="1511"/>
                    </a:lnTo>
                    <a:lnTo>
                      <a:pt x="539" y="1493"/>
                    </a:lnTo>
                    <a:lnTo>
                      <a:pt x="571" y="1455"/>
                    </a:lnTo>
                    <a:lnTo>
                      <a:pt x="617" y="1444"/>
                    </a:lnTo>
                    <a:lnTo>
                      <a:pt x="666" y="1420"/>
                    </a:lnTo>
                    <a:lnTo>
                      <a:pt x="704" y="1385"/>
                    </a:lnTo>
                    <a:lnTo>
                      <a:pt x="728" y="1337"/>
                    </a:lnTo>
                    <a:lnTo>
                      <a:pt x="734" y="1285"/>
                    </a:lnTo>
                    <a:lnTo>
                      <a:pt x="793" y="1240"/>
                    </a:lnTo>
                    <a:lnTo>
                      <a:pt x="846" y="1204"/>
                    </a:lnTo>
                    <a:lnTo>
                      <a:pt x="889" y="1208"/>
                    </a:lnTo>
                    <a:lnTo>
                      <a:pt x="943" y="1216"/>
                    </a:lnTo>
                    <a:lnTo>
                      <a:pt x="1001" y="1215"/>
                    </a:lnTo>
                    <a:lnTo>
                      <a:pt x="952" y="1188"/>
                    </a:lnTo>
                    <a:lnTo>
                      <a:pt x="904" y="1139"/>
                    </a:lnTo>
                    <a:lnTo>
                      <a:pt x="852" y="1075"/>
                    </a:lnTo>
                    <a:lnTo>
                      <a:pt x="793" y="1026"/>
                    </a:lnTo>
                    <a:lnTo>
                      <a:pt x="722" y="970"/>
                    </a:lnTo>
                    <a:lnTo>
                      <a:pt x="682" y="991"/>
                    </a:lnTo>
                    <a:lnTo>
                      <a:pt x="628" y="1003"/>
                    </a:lnTo>
                    <a:lnTo>
                      <a:pt x="569" y="1002"/>
                    </a:lnTo>
                    <a:lnTo>
                      <a:pt x="499" y="981"/>
                    </a:lnTo>
                    <a:lnTo>
                      <a:pt x="443" y="938"/>
                    </a:lnTo>
                    <a:lnTo>
                      <a:pt x="413" y="890"/>
                    </a:lnTo>
                    <a:lnTo>
                      <a:pt x="399" y="803"/>
                    </a:lnTo>
                    <a:lnTo>
                      <a:pt x="396" y="719"/>
                    </a:lnTo>
                    <a:lnTo>
                      <a:pt x="404" y="631"/>
                    </a:lnTo>
                    <a:lnTo>
                      <a:pt x="415" y="590"/>
                    </a:lnTo>
                    <a:lnTo>
                      <a:pt x="377" y="549"/>
                    </a:lnTo>
                    <a:lnTo>
                      <a:pt x="354" y="502"/>
                    </a:lnTo>
                    <a:lnTo>
                      <a:pt x="351" y="442"/>
                    </a:lnTo>
                    <a:lnTo>
                      <a:pt x="356" y="374"/>
                    </a:lnTo>
                    <a:lnTo>
                      <a:pt x="362" y="331"/>
                    </a:lnTo>
                    <a:lnTo>
                      <a:pt x="340" y="289"/>
                    </a:lnTo>
                    <a:lnTo>
                      <a:pt x="361" y="253"/>
                    </a:lnTo>
                    <a:lnTo>
                      <a:pt x="331" y="226"/>
                    </a:lnTo>
                    <a:lnTo>
                      <a:pt x="307" y="191"/>
                    </a:lnTo>
                    <a:lnTo>
                      <a:pt x="302" y="146"/>
                    </a:lnTo>
                    <a:lnTo>
                      <a:pt x="308" y="91"/>
                    </a:lnTo>
                    <a:lnTo>
                      <a:pt x="323" y="35"/>
                    </a:lnTo>
                    <a:lnTo>
                      <a:pt x="339" y="0"/>
                    </a:lnTo>
                    <a:lnTo>
                      <a:pt x="197" y="48"/>
                    </a:lnTo>
                    <a:lnTo>
                      <a:pt x="54" y="121"/>
                    </a:lnTo>
                    <a:lnTo>
                      <a:pt x="0" y="164"/>
                    </a:lnTo>
                    <a:close/>
                  </a:path>
                </a:pathLst>
              </a:custGeom>
              <a:solidFill>
                <a:srgbClr val="5E75F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09" name="Freeform 24"/>
              <p:cNvSpPr>
                <a:spLocks/>
              </p:cNvSpPr>
              <p:nvPr/>
            </p:nvSpPr>
            <p:spPr bwMode="auto">
              <a:xfrm>
                <a:off x="3599" y="1971"/>
                <a:ext cx="19" cy="27"/>
              </a:xfrm>
              <a:custGeom>
                <a:avLst/>
                <a:gdLst>
                  <a:gd name="T0" fmla="*/ 14 w 19"/>
                  <a:gd name="T1" fmla="*/ 0 h 27"/>
                  <a:gd name="T2" fmla="*/ 0 w 19"/>
                  <a:gd name="T3" fmla="*/ 27 h 27"/>
                  <a:gd name="T4" fmla="*/ 19 w 19"/>
                  <a:gd name="T5" fmla="*/ 27 h 27"/>
                  <a:gd name="T6" fmla="*/ 14 w 19"/>
                  <a:gd name="T7" fmla="*/ 0 h 27"/>
                  <a:gd name="T8" fmla="*/ 14 w 19"/>
                  <a:gd name="T9" fmla="*/ 0 h 27"/>
                  <a:gd name="T10" fmla="*/ 0 60000 65536"/>
                  <a:gd name="T11" fmla="*/ 0 60000 65536"/>
                  <a:gd name="T12" fmla="*/ 0 60000 65536"/>
                  <a:gd name="T13" fmla="*/ 0 60000 65536"/>
                  <a:gd name="T14" fmla="*/ 0 60000 65536"/>
                  <a:gd name="T15" fmla="*/ 0 w 19"/>
                  <a:gd name="T16" fmla="*/ 0 h 27"/>
                  <a:gd name="T17" fmla="*/ 19 w 19"/>
                  <a:gd name="T18" fmla="*/ 27 h 27"/>
                </a:gdLst>
                <a:ahLst/>
                <a:cxnLst>
                  <a:cxn ang="T10">
                    <a:pos x="T0" y="T1"/>
                  </a:cxn>
                  <a:cxn ang="T11">
                    <a:pos x="T2" y="T3"/>
                  </a:cxn>
                  <a:cxn ang="T12">
                    <a:pos x="T4" y="T5"/>
                  </a:cxn>
                  <a:cxn ang="T13">
                    <a:pos x="T6" y="T7"/>
                  </a:cxn>
                  <a:cxn ang="T14">
                    <a:pos x="T8" y="T9"/>
                  </a:cxn>
                </a:cxnLst>
                <a:rect l="T15" t="T16" r="T17" b="T18"/>
                <a:pathLst>
                  <a:path w="19" h="27">
                    <a:moveTo>
                      <a:pt x="14" y="0"/>
                    </a:moveTo>
                    <a:lnTo>
                      <a:pt x="0" y="27"/>
                    </a:lnTo>
                    <a:lnTo>
                      <a:pt x="19" y="27"/>
                    </a:lnTo>
                    <a:lnTo>
                      <a:pt x="14" y="0"/>
                    </a:lnTo>
                    <a:close/>
                  </a:path>
                </a:pathLst>
              </a:custGeom>
              <a:solidFill>
                <a:srgbClr val="5E75F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10" name="Freeform 25"/>
              <p:cNvSpPr>
                <a:spLocks/>
              </p:cNvSpPr>
              <p:nvPr/>
            </p:nvSpPr>
            <p:spPr bwMode="auto">
              <a:xfrm>
                <a:off x="3423" y="2041"/>
                <a:ext cx="47" cy="56"/>
              </a:xfrm>
              <a:custGeom>
                <a:avLst/>
                <a:gdLst>
                  <a:gd name="T0" fmla="*/ 0 w 47"/>
                  <a:gd name="T1" fmla="*/ 56 h 56"/>
                  <a:gd name="T2" fmla="*/ 25 w 47"/>
                  <a:gd name="T3" fmla="*/ 25 h 56"/>
                  <a:gd name="T4" fmla="*/ 41 w 47"/>
                  <a:gd name="T5" fmla="*/ 0 h 56"/>
                  <a:gd name="T6" fmla="*/ 47 w 47"/>
                  <a:gd name="T7" fmla="*/ 10 h 56"/>
                  <a:gd name="T8" fmla="*/ 28 w 47"/>
                  <a:gd name="T9" fmla="*/ 32 h 56"/>
                  <a:gd name="T10" fmla="*/ 0 w 47"/>
                  <a:gd name="T11" fmla="*/ 56 h 56"/>
                  <a:gd name="T12" fmla="*/ 0 w 47"/>
                  <a:gd name="T13" fmla="*/ 56 h 56"/>
                  <a:gd name="T14" fmla="*/ 0 60000 65536"/>
                  <a:gd name="T15" fmla="*/ 0 60000 65536"/>
                  <a:gd name="T16" fmla="*/ 0 60000 65536"/>
                  <a:gd name="T17" fmla="*/ 0 60000 65536"/>
                  <a:gd name="T18" fmla="*/ 0 60000 65536"/>
                  <a:gd name="T19" fmla="*/ 0 60000 65536"/>
                  <a:gd name="T20" fmla="*/ 0 60000 65536"/>
                  <a:gd name="T21" fmla="*/ 0 w 47"/>
                  <a:gd name="T22" fmla="*/ 0 h 56"/>
                  <a:gd name="T23" fmla="*/ 47 w 47"/>
                  <a:gd name="T24" fmla="*/ 56 h 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 h="56">
                    <a:moveTo>
                      <a:pt x="0" y="56"/>
                    </a:moveTo>
                    <a:lnTo>
                      <a:pt x="25" y="25"/>
                    </a:lnTo>
                    <a:lnTo>
                      <a:pt x="41" y="0"/>
                    </a:lnTo>
                    <a:lnTo>
                      <a:pt x="47" y="10"/>
                    </a:lnTo>
                    <a:lnTo>
                      <a:pt x="28" y="32"/>
                    </a:lnTo>
                    <a:lnTo>
                      <a:pt x="0" y="56"/>
                    </a:lnTo>
                    <a:close/>
                  </a:path>
                </a:pathLst>
              </a:custGeom>
              <a:solidFill>
                <a:srgbClr val="5E75F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11" name="Freeform 26"/>
              <p:cNvSpPr>
                <a:spLocks/>
              </p:cNvSpPr>
              <p:nvPr/>
            </p:nvSpPr>
            <p:spPr bwMode="auto">
              <a:xfrm>
                <a:off x="3899" y="1965"/>
                <a:ext cx="85" cy="78"/>
              </a:xfrm>
              <a:custGeom>
                <a:avLst/>
                <a:gdLst>
                  <a:gd name="T0" fmla="*/ 24 w 85"/>
                  <a:gd name="T1" fmla="*/ 0 h 78"/>
                  <a:gd name="T2" fmla="*/ 4 w 85"/>
                  <a:gd name="T3" fmla="*/ 1 h 78"/>
                  <a:gd name="T4" fmla="*/ 0 w 85"/>
                  <a:gd name="T5" fmla="*/ 16 h 78"/>
                  <a:gd name="T6" fmla="*/ 26 w 85"/>
                  <a:gd name="T7" fmla="*/ 38 h 78"/>
                  <a:gd name="T8" fmla="*/ 85 w 85"/>
                  <a:gd name="T9" fmla="*/ 78 h 78"/>
                  <a:gd name="T10" fmla="*/ 24 w 85"/>
                  <a:gd name="T11" fmla="*/ 0 h 78"/>
                  <a:gd name="T12" fmla="*/ 24 w 85"/>
                  <a:gd name="T13" fmla="*/ 0 h 78"/>
                  <a:gd name="T14" fmla="*/ 0 60000 65536"/>
                  <a:gd name="T15" fmla="*/ 0 60000 65536"/>
                  <a:gd name="T16" fmla="*/ 0 60000 65536"/>
                  <a:gd name="T17" fmla="*/ 0 60000 65536"/>
                  <a:gd name="T18" fmla="*/ 0 60000 65536"/>
                  <a:gd name="T19" fmla="*/ 0 60000 65536"/>
                  <a:gd name="T20" fmla="*/ 0 60000 65536"/>
                  <a:gd name="T21" fmla="*/ 0 w 85"/>
                  <a:gd name="T22" fmla="*/ 0 h 78"/>
                  <a:gd name="T23" fmla="*/ 85 w 85"/>
                  <a:gd name="T24" fmla="*/ 78 h 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5" h="78">
                    <a:moveTo>
                      <a:pt x="24" y="0"/>
                    </a:moveTo>
                    <a:lnTo>
                      <a:pt x="4" y="1"/>
                    </a:lnTo>
                    <a:lnTo>
                      <a:pt x="0" y="16"/>
                    </a:lnTo>
                    <a:lnTo>
                      <a:pt x="26" y="38"/>
                    </a:lnTo>
                    <a:lnTo>
                      <a:pt x="85" y="78"/>
                    </a:lnTo>
                    <a:lnTo>
                      <a:pt x="24" y="0"/>
                    </a:lnTo>
                    <a:close/>
                  </a:path>
                </a:pathLst>
              </a:custGeom>
              <a:solidFill>
                <a:srgbClr val="5E75F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12" name="Freeform 27"/>
              <p:cNvSpPr>
                <a:spLocks/>
              </p:cNvSpPr>
              <p:nvPr/>
            </p:nvSpPr>
            <p:spPr bwMode="auto">
              <a:xfrm>
                <a:off x="3998" y="2249"/>
                <a:ext cx="105" cy="566"/>
              </a:xfrm>
              <a:custGeom>
                <a:avLst/>
                <a:gdLst>
                  <a:gd name="T0" fmla="*/ 62 w 105"/>
                  <a:gd name="T1" fmla="*/ 0 h 566"/>
                  <a:gd name="T2" fmla="*/ 40 w 105"/>
                  <a:gd name="T3" fmla="*/ 29 h 566"/>
                  <a:gd name="T4" fmla="*/ 27 w 105"/>
                  <a:gd name="T5" fmla="*/ 77 h 566"/>
                  <a:gd name="T6" fmla="*/ 22 w 105"/>
                  <a:gd name="T7" fmla="*/ 137 h 566"/>
                  <a:gd name="T8" fmla="*/ 14 w 105"/>
                  <a:gd name="T9" fmla="*/ 198 h 566"/>
                  <a:gd name="T10" fmla="*/ 22 w 105"/>
                  <a:gd name="T11" fmla="*/ 234 h 566"/>
                  <a:gd name="T12" fmla="*/ 35 w 105"/>
                  <a:gd name="T13" fmla="*/ 290 h 566"/>
                  <a:gd name="T14" fmla="*/ 40 w 105"/>
                  <a:gd name="T15" fmla="*/ 347 h 566"/>
                  <a:gd name="T16" fmla="*/ 27 w 105"/>
                  <a:gd name="T17" fmla="*/ 430 h 566"/>
                  <a:gd name="T18" fmla="*/ 6 w 105"/>
                  <a:gd name="T19" fmla="*/ 535 h 566"/>
                  <a:gd name="T20" fmla="*/ 0 w 105"/>
                  <a:gd name="T21" fmla="*/ 566 h 566"/>
                  <a:gd name="T22" fmla="*/ 54 w 105"/>
                  <a:gd name="T23" fmla="*/ 498 h 566"/>
                  <a:gd name="T24" fmla="*/ 97 w 105"/>
                  <a:gd name="T25" fmla="*/ 315 h 566"/>
                  <a:gd name="T26" fmla="*/ 105 w 105"/>
                  <a:gd name="T27" fmla="*/ 91 h 566"/>
                  <a:gd name="T28" fmla="*/ 62 w 105"/>
                  <a:gd name="T29" fmla="*/ 0 h 566"/>
                  <a:gd name="T30" fmla="*/ 62 w 105"/>
                  <a:gd name="T31" fmla="*/ 0 h 56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5"/>
                  <a:gd name="T49" fmla="*/ 0 h 566"/>
                  <a:gd name="T50" fmla="*/ 105 w 105"/>
                  <a:gd name="T51" fmla="*/ 566 h 56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5" h="566">
                    <a:moveTo>
                      <a:pt x="62" y="0"/>
                    </a:moveTo>
                    <a:lnTo>
                      <a:pt x="40" y="29"/>
                    </a:lnTo>
                    <a:lnTo>
                      <a:pt x="27" y="77"/>
                    </a:lnTo>
                    <a:lnTo>
                      <a:pt x="22" y="137"/>
                    </a:lnTo>
                    <a:lnTo>
                      <a:pt x="14" y="198"/>
                    </a:lnTo>
                    <a:lnTo>
                      <a:pt x="22" y="234"/>
                    </a:lnTo>
                    <a:lnTo>
                      <a:pt x="35" y="290"/>
                    </a:lnTo>
                    <a:lnTo>
                      <a:pt x="40" y="347"/>
                    </a:lnTo>
                    <a:lnTo>
                      <a:pt x="27" y="430"/>
                    </a:lnTo>
                    <a:lnTo>
                      <a:pt x="6" y="535"/>
                    </a:lnTo>
                    <a:lnTo>
                      <a:pt x="0" y="566"/>
                    </a:lnTo>
                    <a:lnTo>
                      <a:pt x="54" y="498"/>
                    </a:lnTo>
                    <a:lnTo>
                      <a:pt x="97" y="315"/>
                    </a:lnTo>
                    <a:lnTo>
                      <a:pt x="105" y="91"/>
                    </a:lnTo>
                    <a:lnTo>
                      <a:pt x="62" y="0"/>
                    </a:lnTo>
                    <a:close/>
                  </a:path>
                </a:pathLst>
              </a:custGeom>
              <a:solidFill>
                <a:srgbClr val="5E75F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13" name="Freeform 28"/>
              <p:cNvSpPr>
                <a:spLocks/>
              </p:cNvSpPr>
              <p:nvPr/>
            </p:nvSpPr>
            <p:spPr bwMode="auto">
              <a:xfrm>
                <a:off x="2529" y="2609"/>
                <a:ext cx="43" cy="36"/>
              </a:xfrm>
              <a:custGeom>
                <a:avLst/>
                <a:gdLst>
                  <a:gd name="T0" fmla="*/ 0 w 43"/>
                  <a:gd name="T1" fmla="*/ 35 h 36"/>
                  <a:gd name="T2" fmla="*/ 22 w 43"/>
                  <a:gd name="T3" fmla="*/ 16 h 36"/>
                  <a:gd name="T4" fmla="*/ 32 w 43"/>
                  <a:gd name="T5" fmla="*/ 0 h 36"/>
                  <a:gd name="T6" fmla="*/ 33 w 43"/>
                  <a:gd name="T7" fmla="*/ 24 h 36"/>
                  <a:gd name="T8" fmla="*/ 43 w 43"/>
                  <a:gd name="T9" fmla="*/ 36 h 36"/>
                  <a:gd name="T10" fmla="*/ 0 w 43"/>
                  <a:gd name="T11" fmla="*/ 35 h 36"/>
                  <a:gd name="T12" fmla="*/ 0 w 43"/>
                  <a:gd name="T13" fmla="*/ 35 h 36"/>
                  <a:gd name="T14" fmla="*/ 0 60000 65536"/>
                  <a:gd name="T15" fmla="*/ 0 60000 65536"/>
                  <a:gd name="T16" fmla="*/ 0 60000 65536"/>
                  <a:gd name="T17" fmla="*/ 0 60000 65536"/>
                  <a:gd name="T18" fmla="*/ 0 60000 65536"/>
                  <a:gd name="T19" fmla="*/ 0 60000 65536"/>
                  <a:gd name="T20" fmla="*/ 0 60000 65536"/>
                  <a:gd name="T21" fmla="*/ 0 w 43"/>
                  <a:gd name="T22" fmla="*/ 0 h 36"/>
                  <a:gd name="T23" fmla="*/ 43 w 43"/>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36">
                    <a:moveTo>
                      <a:pt x="0" y="35"/>
                    </a:moveTo>
                    <a:lnTo>
                      <a:pt x="22" y="16"/>
                    </a:lnTo>
                    <a:lnTo>
                      <a:pt x="32" y="0"/>
                    </a:lnTo>
                    <a:lnTo>
                      <a:pt x="33" y="24"/>
                    </a:lnTo>
                    <a:lnTo>
                      <a:pt x="43" y="36"/>
                    </a:lnTo>
                    <a:lnTo>
                      <a:pt x="0" y="35"/>
                    </a:lnTo>
                    <a:close/>
                  </a:path>
                </a:pathLst>
              </a:custGeom>
              <a:solidFill>
                <a:srgbClr val="5E75F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14" name="Freeform 29"/>
              <p:cNvSpPr>
                <a:spLocks/>
              </p:cNvSpPr>
              <p:nvPr/>
            </p:nvSpPr>
            <p:spPr bwMode="auto">
              <a:xfrm>
                <a:off x="2817" y="1629"/>
                <a:ext cx="284" cy="282"/>
              </a:xfrm>
              <a:custGeom>
                <a:avLst/>
                <a:gdLst>
                  <a:gd name="T0" fmla="*/ 0 w 284"/>
                  <a:gd name="T1" fmla="*/ 118 h 282"/>
                  <a:gd name="T2" fmla="*/ 5 w 284"/>
                  <a:gd name="T3" fmla="*/ 148 h 282"/>
                  <a:gd name="T4" fmla="*/ 22 w 284"/>
                  <a:gd name="T5" fmla="*/ 166 h 282"/>
                  <a:gd name="T6" fmla="*/ 62 w 284"/>
                  <a:gd name="T7" fmla="*/ 180 h 282"/>
                  <a:gd name="T8" fmla="*/ 76 w 284"/>
                  <a:gd name="T9" fmla="*/ 191 h 282"/>
                  <a:gd name="T10" fmla="*/ 100 w 284"/>
                  <a:gd name="T11" fmla="*/ 178 h 282"/>
                  <a:gd name="T12" fmla="*/ 148 w 284"/>
                  <a:gd name="T13" fmla="*/ 180 h 282"/>
                  <a:gd name="T14" fmla="*/ 195 w 284"/>
                  <a:gd name="T15" fmla="*/ 194 h 282"/>
                  <a:gd name="T16" fmla="*/ 238 w 284"/>
                  <a:gd name="T17" fmla="*/ 228 h 282"/>
                  <a:gd name="T18" fmla="*/ 262 w 284"/>
                  <a:gd name="T19" fmla="*/ 282 h 282"/>
                  <a:gd name="T20" fmla="*/ 284 w 284"/>
                  <a:gd name="T21" fmla="*/ 239 h 282"/>
                  <a:gd name="T22" fmla="*/ 256 w 284"/>
                  <a:gd name="T23" fmla="*/ 197 h 282"/>
                  <a:gd name="T24" fmla="*/ 234 w 284"/>
                  <a:gd name="T25" fmla="*/ 154 h 282"/>
                  <a:gd name="T26" fmla="*/ 232 w 284"/>
                  <a:gd name="T27" fmla="*/ 108 h 282"/>
                  <a:gd name="T28" fmla="*/ 240 w 284"/>
                  <a:gd name="T29" fmla="*/ 49 h 282"/>
                  <a:gd name="T30" fmla="*/ 253 w 284"/>
                  <a:gd name="T31" fmla="*/ 0 h 282"/>
                  <a:gd name="T32" fmla="*/ 129 w 284"/>
                  <a:gd name="T33" fmla="*/ 37 h 282"/>
                  <a:gd name="T34" fmla="*/ 0 w 284"/>
                  <a:gd name="T35" fmla="*/ 118 h 282"/>
                  <a:gd name="T36" fmla="*/ 0 w 284"/>
                  <a:gd name="T37" fmla="*/ 118 h 28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4"/>
                  <a:gd name="T58" fmla="*/ 0 h 282"/>
                  <a:gd name="T59" fmla="*/ 284 w 284"/>
                  <a:gd name="T60" fmla="*/ 282 h 28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4" h="282">
                    <a:moveTo>
                      <a:pt x="0" y="118"/>
                    </a:moveTo>
                    <a:lnTo>
                      <a:pt x="5" y="148"/>
                    </a:lnTo>
                    <a:lnTo>
                      <a:pt x="22" y="166"/>
                    </a:lnTo>
                    <a:lnTo>
                      <a:pt x="62" y="180"/>
                    </a:lnTo>
                    <a:lnTo>
                      <a:pt x="76" y="191"/>
                    </a:lnTo>
                    <a:lnTo>
                      <a:pt x="100" y="178"/>
                    </a:lnTo>
                    <a:lnTo>
                      <a:pt x="148" y="180"/>
                    </a:lnTo>
                    <a:lnTo>
                      <a:pt x="195" y="194"/>
                    </a:lnTo>
                    <a:lnTo>
                      <a:pt x="238" y="228"/>
                    </a:lnTo>
                    <a:lnTo>
                      <a:pt x="262" y="282"/>
                    </a:lnTo>
                    <a:lnTo>
                      <a:pt x="284" y="239"/>
                    </a:lnTo>
                    <a:lnTo>
                      <a:pt x="256" y="197"/>
                    </a:lnTo>
                    <a:lnTo>
                      <a:pt x="234" y="154"/>
                    </a:lnTo>
                    <a:lnTo>
                      <a:pt x="232" y="108"/>
                    </a:lnTo>
                    <a:lnTo>
                      <a:pt x="240" y="49"/>
                    </a:lnTo>
                    <a:lnTo>
                      <a:pt x="253" y="0"/>
                    </a:lnTo>
                    <a:lnTo>
                      <a:pt x="129" y="37"/>
                    </a:lnTo>
                    <a:lnTo>
                      <a:pt x="0" y="118"/>
                    </a:lnTo>
                    <a:close/>
                  </a:path>
                </a:pathLst>
              </a:custGeom>
              <a:solidFill>
                <a:srgbClr val="2945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15" name="Freeform 30"/>
              <p:cNvSpPr>
                <a:spLocks/>
              </p:cNvSpPr>
              <p:nvPr/>
            </p:nvSpPr>
            <p:spPr bwMode="auto">
              <a:xfrm>
                <a:off x="2834" y="1885"/>
                <a:ext cx="851" cy="1269"/>
              </a:xfrm>
              <a:custGeom>
                <a:avLst/>
                <a:gdLst>
                  <a:gd name="T0" fmla="*/ 245 w 851"/>
                  <a:gd name="T1" fmla="*/ 129 h 1269"/>
                  <a:gd name="T2" fmla="*/ 205 w 851"/>
                  <a:gd name="T3" fmla="*/ 228 h 1269"/>
                  <a:gd name="T4" fmla="*/ 108 w 851"/>
                  <a:gd name="T5" fmla="*/ 285 h 1269"/>
                  <a:gd name="T6" fmla="*/ 91 w 851"/>
                  <a:gd name="T7" fmla="*/ 337 h 1269"/>
                  <a:gd name="T8" fmla="*/ 91 w 851"/>
                  <a:gd name="T9" fmla="*/ 436 h 1269"/>
                  <a:gd name="T10" fmla="*/ 26 w 851"/>
                  <a:gd name="T11" fmla="*/ 525 h 1269"/>
                  <a:gd name="T12" fmla="*/ 2 w 851"/>
                  <a:gd name="T13" fmla="*/ 632 h 1269"/>
                  <a:gd name="T14" fmla="*/ 46 w 851"/>
                  <a:gd name="T15" fmla="*/ 692 h 1269"/>
                  <a:gd name="T16" fmla="*/ 131 w 851"/>
                  <a:gd name="T17" fmla="*/ 803 h 1269"/>
                  <a:gd name="T18" fmla="*/ 161 w 851"/>
                  <a:gd name="T19" fmla="*/ 946 h 1269"/>
                  <a:gd name="T20" fmla="*/ 161 w 851"/>
                  <a:gd name="T21" fmla="*/ 1067 h 1269"/>
                  <a:gd name="T22" fmla="*/ 220 w 851"/>
                  <a:gd name="T23" fmla="*/ 1161 h 1269"/>
                  <a:gd name="T24" fmla="*/ 263 w 851"/>
                  <a:gd name="T25" fmla="*/ 1228 h 1269"/>
                  <a:gd name="T26" fmla="*/ 336 w 851"/>
                  <a:gd name="T27" fmla="*/ 1269 h 1269"/>
                  <a:gd name="T28" fmla="*/ 387 w 851"/>
                  <a:gd name="T29" fmla="*/ 1214 h 1269"/>
                  <a:gd name="T30" fmla="*/ 474 w 851"/>
                  <a:gd name="T31" fmla="*/ 1169 h 1269"/>
                  <a:gd name="T32" fmla="*/ 544 w 851"/>
                  <a:gd name="T33" fmla="*/ 1136 h 1269"/>
                  <a:gd name="T34" fmla="*/ 619 w 851"/>
                  <a:gd name="T35" fmla="*/ 1089 h 1269"/>
                  <a:gd name="T36" fmla="*/ 636 w 851"/>
                  <a:gd name="T37" fmla="*/ 997 h 1269"/>
                  <a:gd name="T38" fmla="*/ 784 w 851"/>
                  <a:gd name="T39" fmla="*/ 884 h 1269"/>
                  <a:gd name="T40" fmla="*/ 851 w 851"/>
                  <a:gd name="T41" fmla="*/ 902 h 1269"/>
                  <a:gd name="T42" fmla="*/ 757 w 851"/>
                  <a:gd name="T43" fmla="*/ 811 h 1269"/>
                  <a:gd name="T44" fmla="*/ 660 w 851"/>
                  <a:gd name="T45" fmla="*/ 740 h 1269"/>
                  <a:gd name="T46" fmla="*/ 531 w 851"/>
                  <a:gd name="T47" fmla="*/ 768 h 1269"/>
                  <a:gd name="T48" fmla="*/ 398 w 851"/>
                  <a:gd name="T49" fmla="*/ 724 h 1269"/>
                  <a:gd name="T50" fmla="*/ 320 w 851"/>
                  <a:gd name="T51" fmla="*/ 614 h 1269"/>
                  <a:gd name="T52" fmla="*/ 306 w 851"/>
                  <a:gd name="T53" fmla="*/ 422 h 1269"/>
                  <a:gd name="T54" fmla="*/ 299 w 851"/>
                  <a:gd name="T55" fmla="*/ 294 h 1269"/>
                  <a:gd name="T56" fmla="*/ 256 w 851"/>
                  <a:gd name="T57" fmla="*/ 191 h 1269"/>
                  <a:gd name="T58" fmla="*/ 272 w 851"/>
                  <a:gd name="T59" fmla="*/ 42 h 1269"/>
                  <a:gd name="T60" fmla="*/ 250 w 851"/>
                  <a:gd name="T61" fmla="*/ 53 h 1269"/>
                  <a:gd name="T62" fmla="*/ 253 w 851"/>
                  <a:gd name="T63" fmla="*/ 69 h 126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51"/>
                  <a:gd name="T97" fmla="*/ 0 h 1269"/>
                  <a:gd name="T98" fmla="*/ 851 w 851"/>
                  <a:gd name="T99" fmla="*/ 1269 h 126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51" h="1269">
                    <a:moveTo>
                      <a:pt x="253" y="69"/>
                    </a:moveTo>
                    <a:lnTo>
                      <a:pt x="245" y="129"/>
                    </a:lnTo>
                    <a:lnTo>
                      <a:pt x="229" y="181"/>
                    </a:lnTo>
                    <a:lnTo>
                      <a:pt x="205" y="228"/>
                    </a:lnTo>
                    <a:lnTo>
                      <a:pt x="164" y="259"/>
                    </a:lnTo>
                    <a:lnTo>
                      <a:pt x="108" y="285"/>
                    </a:lnTo>
                    <a:lnTo>
                      <a:pt x="88" y="294"/>
                    </a:lnTo>
                    <a:lnTo>
                      <a:pt x="91" y="337"/>
                    </a:lnTo>
                    <a:lnTo>
                      <a:pt x="97" y="398"/>
                    </a:lnTo>
                    <a:lnTo>
                      <a:pt x="91" y="436"/>
                    </a:lnTo>
                    <a:lnTo>
                      <a:pt x="70" y="469"/>
                    </a:lnTo>
                    <a:lnTo>
                      <a:pt x="26" y="525"/>
                    </a:lnTo>
                    <a:lnTo>
                      <a:pt x="10" y="573"/>
                    </a:lnTo>
                    <a:lnTo>
                      <a:pt x="2" y="632"/>
                    </a:lnTo>
                    <a:lnTo>
                      <a:pt x="0" y="674"/>
                    </a:lnTo>
                    <a:lnTo>
                      <a:pt x="46" y="692"/>
                    </a:lnTo>
                    <a:lnTo>
                      <a:pt x="96" y="740"/>
                    </a:lnTo>
                    <a:lnTo>
                      <a:pt x="131" y="803"/>
                    </a:lnTo>
                    <a:lnTo>
                      <a:pt x="153" y="873"/>
                    </a:lnTo>
                    <a:lnTo>
                      <a:pt x="161" y="946"/>
                    </a:lnTo>
                    <a:lnTo>
                      <a:pt x="158" y="1023"/>
                    </a:lnTo>
                    <a:lnTo>
                      <a:pt x="161" y="1067"/>
                    </a:lnTo>
                    <a:lnTo>
                      <a:pt x="185" y="1120"/>
                    </a:lnTo>
                    <a:lnTo>
                      <a:pt x="220" y="1161"/>
                    </a:lnTo>
                    <a:lnTo>
                      <a:pt x="239" y="1198"/>
                    </a:lnTo>
                    <a:lnTo>
                      <a:pt x="263" y="1228"/>
                    </a:lnTo>
                    <a:lnTo>
                      <a:pt x="310" y="1237"/>
                    </a:lnTo>
                    <a:lnTo>
                      <a:pt x="336" y="1269"/>
                    </a:lnTo>
                    <a:lnTo>
                      <a:pt x="352" y="1241"/>
                    </a:lnTo>
                    <a:lnTo>
                      <a:pt x="387" y="1214"/>
                    </a:lnTo>
                    <a:lnTo>
                      <a:pt x="441" y="1194"/>
                    </a:lnTo>
                    <a:lnTo>
                      <a:pt x="474" y="1169"/>
                    </a:lnTo>
                    <a:lnTo>
                      <a:pt x="506" y="1134"/>
                    </a:lnTo>
                    <a:lnTo>
                      <a:pt x="544" y="1136"/>
                    </a:lnTo>
                    <a:lnTo>
                      <a:pt x="589" y="1118"/>
                    </a:lnTo>
                    <a:lnTo>
                      <a:pt x="619" y="1089"/>
                    </a:lnTo>
                    <a:lnTo>
                      <a:pt x="636" y="1042"/>
                    </a:lnTo>
                    <a:lnTo>
                      <a:pt x="636" y="997"/>
                    </a:lnTo>
                    <a:lnTo>
                      <a:pt x="701" y="943"/>
                    </a:lnTo>
                    <a:lnTo>
                      <a:pt x="784" y="884"/>
                    </a:lnTo>
                    <a:lnTo>
                      <a:pt x="827" y="892"/>
                    </a:lnTo>
                    <a:lnTo>
                      <a:pt x="851" y="902"/>
                    </a:lnTo>
                    <a:lnTo>
                      <a:pt x="813" y="862"/>
                    </a:lnTo>
                    <a:lnTo>
                      <a:pt x="757" y="811"/>
                    </a:lnTo>
                    <a:lnTo>
                      <a:pt x="693" y="759"/>
                    </a:lnTo>
                    <a:lnTo>
                      <a:pt x="660" y="740"/>
                    </a:lnTo>
                    <a:lnTo>
                      <a:pt x="614" y="757"/>
                    </a:lnTo>
                    <a:lnTo>
                      <a:pt x="531" y="768"/>
                    </a:lnTo>
                    <a:lnTo>
                      <a:pt x="469" y="759"/>
                    </a:lnTo>
                    <a:lnTo>
                      <a:pt x="398" y="724"/>
                    </a:lnTo>
                    <a:lnTo>
                      <a:pt x="349" y="674"/>
                    </a:lnTo>
                    <a:lnTo>
                      <a:pt x="320" y="614"/>
                    </a:lnTo>
                    <a:lnTo>
                      <a:pt x="306" y="515"/>
                    </a:lnTo>
                    <a:lnTo>
                      <a:pt x="306" y="422"/>
                    </a:lnTo>
                    <a:lnTo>
                      <a:pt x="320" y="325"/>
                    </a:lnTo>
                    <a:lnTo>
                      <a:pt x="299" y="294"/>
                    </a:lnTo>
                    <a:lnTo>
                      <a:pt x="272" y="247"/>
                    </a:lnTo>
                    <a:lnTo>
                      <a:pt x="256" y="191"/>
                    </a:lnTo>
                    <a:lnTo>
                      <a:pt x="272" y="92"/>
                    </a:lnTo>
                    <a:lnTo>
                      <a:pt x="272" y="42"/>
                    </a:lnTo>
                    <a:lnTo>
                      <a:pt x="239" y="0"/>
                    </a:lnTo>
                    <a:lnTo>
                      <a:pt x="250" y="53"/>
                    </a:lnTo>
                    <a:lnTo>
                      <a:pt x="253" y="69"/>
                    </a:lnTo>
                    <a:close/>
                  </a:path>
                </a:pathLst>
              </a:custGeom>
              <a:solidFill>
                <a:srgbClr val="2945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16" name="Freeform 31"/>
              <p:cNvSpPr>
                <a:spLocks/>
              </p:cNvSpPr>
              <p:nvPr/>
            </p:nvSpPr>
            <p:spPr bwMode="auto">
              <a:xfrm>
                <a:off x="4043" y="2292"/>
                <a:ext cx="55" cy="247"/>
              </a:xfrm>
              <a:custGeom>
                <a:avLst/>
                <a:gdLst>
                  <a:gd name="T0" fmla="*/ 30 w 55"/>
                  <a:gd name="T1" fmla="*/ 0 h 247"/>
                  <a:gd name="T2" fmla="*/ 14 w 55"/>
                  <a:gd name="T3" fmla="*/ 35 h 247"/>
                  <a:gd name="T4" fmla="*/ 6 w 55"/>
                  <a:gd name="T5" fmla="*/ 93 h 247"/>
                  <a:gd name="T6" fmla="*/ 0 w 55"/>
                  <a:gd name="T7" fmla="*/ 139 h 247"/>
                  <a:gd name="T8" fmla="*/ 8 w 55"/>
                  <a:gd name="T9" fmla="*/ 182 h 247"/>
                  <a:gd name="T10" fmla="*/ 38 w 55"/>
                  <a:gd name="T11" fmla="*/ 247 h 247"/>
                  <a:gd name="T12" fmla="*/ 55 w 55"/>
                  <a:gd name="T13" fmla="*/ 150 h 247"/>
                  <a:gd name="T14" fmla="*/ 30 w 55"/>
                  <a:gd name="T15" fmla="*/ 0 h 247"/>
                  <a:gd name="T16" fmla="*/ 30 w 55"/>
                  <a:gd name="T17" fmla="*/ 0 h 24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5"/>
                  <a:gd name="T28" fmla="*/ 0 h 247"/>
                  <a:gd name="T29" fmla="*/ 55 w 55"/>
                  <a:gd name="T30" fmla="*/ 247 h 24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5" h="247">
                    <a:moveTo>
                      <a:pt x="30" y="0"/>
                    </a:moveTo>
                    <a:lnTo>
                      <a:pt x="14" y="35"/>
                    </a:lnTo>
                    <a:lnTo>
                      <a:pt x="6" y="93"/>
                    </a:lnTo>
                    <a:lnTo>
                      <a:pt x="0" y="139"/>
                    </a:lnTo>
                    <a:lnTo>
                      <a:pt x="8" y="182"/>
                    </a:lnTo>
                    <a:lnTo>
                      <a:pt x="38" y="247"/>
                    </a:lnTo>
                    <a:lnTo>
                      <a:pt x="55" y="150"/>
                    </a:lnTo>
                    <a:lnTo>
                      <a:pt x="30" y="0"/>
                    </a:lnTo>
                    <a:close/>
                  </a:path>
                </a:pathLst>
              </a:custGeom>
              <a:solidFill>
                <a:srgbClr val="2945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17" name="Freeform 32"/>
              <p:cNvSpPr>
                <a:spLocks/>
              </p:cNvSpPr>
              <p:nvPr/>
            </p:nvSpPr>
            <p:spPr bwMode="auto">
              <a:xfrm>
                <a:off x="3291" y="1624"/>
                <a:ext cx="543" cy="374"/>
              </a:xfrm>
              <a:custGeom>
                <a:avLst/>
                <a:gdLst>
                  <a:gd name="T0" fmla="*/ 33 w 543"/>
                  <a:gd name="T1" fmla="*/ 0 h 374"/>
                  <a:gd name="T2" fmla="*/ 17 w 543"/>
                  <a:gd name="T3" fmla="*/ 24 h 374"/>
                  <a:gd name="T4" fmla="*/ 0 w 543"/>
                  <a:gd name="T5" fmla="*/ 53 h 374"/>
                  <a:gd name="T6" fmla="*/ 33 w 543"/>
                  <a:gd name="T7" fmla="*/ 56 h 374"/>
                  <a:gd name="T8" fmla="*/ 65 w 543"/>
                  <a:gd name="T9" fmla="*/ 74 h 374"/>
                  <a:gd name="T10" fmla="*/ 89 w 543"/>
                  <a:gd name="T11" fmla="*/ 97 h 374"/>
                  <a:gd name="T12" fmla="*/ 82 w 543"/>
                  <a:gd name="T13" fmla="*/ 150 h 374"/>
                  <a:gd name="T14" fmla="*/ 78 w 543"/>
                  <a:gd name="T15" fmla="*/ 190 h 374"/>
                  <a:gd name="T16" fmla="*/ 66 w 543"/>
                  <a:gd name="T17" fmla="*/ 220 h 374"/>
                  <a:gd name="T18" fmla="*/ 44 w 543"/>
                  <a:gd name="T19" fmla="*/ 253 h 374"/>
                  <a:gd name="T20" fmla="*/ 20 w 543"/>
                  <a:gd name="T21" fmla="*/ 287 h 374"/>
                  <a:gd name="T22" fmla="*/ 20 w 543"/>
                  <a:gd name="T23" fmla="*/ 336 h 374"/>
                  <a:gd name="T24" fmla="*/ 17 w 543"/>
                  <a:gd name="T25" fmla="*/ 374 h 374"/>
                  <a:gd name="T26" fmla="*/ 50 w 543"/>
                  <a:gd name="T27" fmla="*/ 349 h 374"/>
                  <a:gd name="T28" fmla="*/ 63 w 543"/>
                  <a:gd name="T29" fmla="*/ 371 h 374"/>
                  <a:gd name="T30" fmla="*/ 81 w 543"/>
                  <a:gd name="T31" fmla="*/ 365 h 374"/>
                  <a:gd name="T32" fmla="*/ 98 w 543"/>
                  <a:gd name="T33" fmla="*/ 328 h 374"/>
                  <a:gd name="T34" fmla="*/ 117 w 543"/>
                  <a:gd name="T35" fmla="*/ 280 h 374"/>
                  <a:gd name="T36" fmla="*/ 143 w 543"/>
                  <a:gd name="T37" fmla="*/ 242 h 374"/>
                  <a:gd name="T38" fmla="*/ 178 w 543"/>
                  <a:gd name="T39" fmla="*/ 234 h 374"/>
                  <a:gd name="T40" fmla="*/ 203 w 543"/>
                  <a:gd name="T41" fmla="*/ 242 h 374"/>
                  <a:gd name="T42" fmla="*/ 206 w 543"/>
                  <a:gd name="T43" fmla="*/ 217 h 374"/>
                  <a:gd name="T44" fmla="*/ 233 w 543"/>
                  <a:gd name="T45" fmla="*/ 180 h 374"/>
                  <a:gd name="T46" fmla="*/ 264 w 543"/>
                  <a:gd name="T47" fmla="*/ 158 h 374"/>
                  <a:gd name="T48" fmla="*/ 306 w 543"/>
                  <a:gd name="T49" fmla="*/ 171 h 374"/>
                  <a:gd name="T50" fmla="*/ 353 w 543"/>
                  <a:gd name="T51" fmla="*/ 202 h 374"/>
                  <a:gd name="T52" fmla="*/ 394 w 543"/>
                  <a:gd name="T53" fmla="*/ 207 h 374"/>
                  <a:gd name="T54" fmla="*/ 429 w 543"/>
                  <a:gd name="T55" fmla="*/ 239 h 374"/>
                  <a:gd name="T56" fmla="*/ 453 w 543"/>
                  <a:gd name="T57" fmla="*/ 291 h 374"/>
                  <a:gd name="T58" fmla="*/ 462 w 543"/>
                  <a:gd name="T59" fmla="*/ 344 h 374"/>
                  <a:gd name="T60" fmla="*/ 475 w 543"/>
                  <a:gd name="T61" fmla="*/ 293 h 374"/>
                  <a:gd name="T62" fmla="*/ 491 w 543"/>
                  <a:gd name="T63" fmla="*/ 250 h 374"/>
                  <a:gd name="T64" fmla="*/ 543 w 543"/>
                  <a:gd name="T65" fmla="*/ 213 h 374"/>
                  <a:gd name="T66" fmla="*/ 424 w 543"/>
                  <a:gd name="T67" fmla="*/ 112 h 374"/>
                  <a:gd name="T68" fmla="*/ 198 w 543"/>
                  <a:gd name="T69" fmla="*/ 10 h 374"/>
                  <a:gd name="T70" fmla="*/ 33 w 543"/>
                  <a:gd name="T71" fmla="*/ 0 h 374"/>
                  <a:gd name="T72" fmla="*/ 33 w 543"/>
                  <a:gd name="T73" fmla="*/ 0 h 37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43"/>
                  <a:gd name="T112" fmla="*/ 0 h 374"/>
                  <a:gd name="T113" fmla="*/ 543 w 543"/>
                  <a:gd name="T114" fmla="*/ 374 h 37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43" h="374">
                    <a:moveTo>
                      <a:pt x="33" y="0"/>
                    </a:moveTo>
                    <a:lnTo>
                      <a:pt x="17" y="24"/>
                    </a:lnTo>
                    <a:lnTo>
                      <a:pt x="0" y="53"/>
                    </a:lnTo>
                    <a:lnTo>
                      <a:pt x="33" y="56"/>
                    </a:lnTo>
                    <a:lnTo>
                      <a:pt x="65" y="74"/>
                    </a:lnTo>
                    <a:lnTo>
                      <a:pt x="89" y="97"/>
                    </a:lnTo>
                    <a:lnTo>
                      <a:pt x="82" y="150"/>
                    </a:lnTo>
                    <a:lnTo>
                      <a:pt x="78" y="190"/>
                    </a:lnTo>
                    <a:lnTo>
                      <a:pt x="66" y="220"/>
                    </a:lnTo>
                    <a:lnTo>
                      <a:pt x="44" y="253"/>
                    </a:lnTo>
                    <a:lnTo>
                      <a:pt x="20" y="287"/>
                    </a:lnTo>
                    <a:lnTo>
                      <a:pt x="20" y="336"/>
                    </a:lnTo>
                    <a:lnTo>
                      <a:pt x="17" y="374"/>
                    </a:lnTo>
                    <a:lnTo>
                      <a:pt x="50" y="349"/>
                    </a:lnTo>
                    <a:lnTo>
                      <a:pt x="63" y="371"/>
                    </a:lnTo>
                    <a:lnTo>
                      <a:pt x="81" y="365"/>
                    </a:lnTo>
                    <a:lnTo>
                      <a:pt x="98" y="328"/>
                    </a:lnTo>
                    <a:lnTo>
                      <a:pt x="117" y="280"/>
                    </a:lnTo>
                    <a:lnTo>
                      <a:pt x="143" y="242"/>
                    </a:lnTo>
                    <a:lnTo>
                      <a:pt x="178" y="234"/>
                    </a:lnTo>
                    <a:lnTo>
                      <a:pt x="203" y="242"/>
                    </a:lnTo>
                    <a:lnTo>
                      <a:pt x="206" y="217"/>
                    </a:lnTo>
                    <a:lnTo>
                      <a:pt x="233" y="180"/>
                    </a:lnTo>
                    <a:lnTo>
                      <a:pt x="264" y="158"/>
                    </a:lnTo>
                    <a:lnTo>
                      <a:pt x="306" y="171"/>
                    </a:lnTo>
                    <a:lnTo>
                      <a:pt x="353" y="202"/>
                    </a:lnTo>
                    <a:lnTo>
                      <a:pt x="394" y="207"/>
                    </a:lnTo>
                    <a:lnTo>
                      <a:pt x="429" y="239"/>
                    </a:lnTo>
                    <a:lnTo>
                      <a:pt x="453" y="291"/>
                    </a:lnTo>
                    <a:lnTo>
                      <a:pt x="462" y="344"/>
                    </a:lnTo>
                    <a:lnTo>
                      <a:pt x="475" y="293"/>
                    </a:lnTo>
                    <a:lnTo>
                      <a:pt x="491" y="250"/>
                    </a:lnTo>
                    <a:lnTo>
                      <a:pt x="543" y="213"/>
                    </a:lnTo>
                    <a:lnTo>
                      <a:pt x="424" y="112"/>
                    </a:lnTo>
                    <a:lnTo>
                      <a:pt x="198" y="10"/>
                    </a:lnTo>
                    <a:lnTo>
                      <a:pt x="33" y="0"/>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18" name="Freeform 33"/>
              <p:cNvSpPr>
                <a:spLocks/>
              </p:cNvSpPr>
              <p:nvPr/>
            </p:nvSpPr>
            <p:spPr bwMode="auto">
              <a:xfrm>
                <a:off x="2419" y="1872"/>
                <a:ext cx="447" cy="667"/>
              </a:xfrm>
              <a:custGeom>
                <a:avLst/>
                <a:gdLst>
                  <a:gd name="T0" fmla="*/ 233 w 447"/>
                  <a:gd name="T1" fmla="*/ 0 h 667"/>
                  <a:gd name="T2" fmla="*/ 242 w 447"/>
                  <a:gd name="T3" fmla="*/ 45 h 667"/>
                  <a:gd name="T4" fmla="*/ 267 w 447"/>
                  <a:gd name="T5" fmla="*/ 83 h 667"/>
                  <a:gd name="T6" fmla="*/ 301 w 447"/>
                  <a:gd name="T7" fmla="*/ 101 h 667"/>
                  <a:gd name="T8" fmla="*/ 334 w 447"/>
                  <a:gd name="T9" fmla="*/ 96 h 667"/>
                  <a:gd name="T10" fmla="*/ 376 w 447"/>
                  <a:gd name="T11" fmla="*/ 104 h 667"/>
                  <a:gd name="T12" fmla="*/ 420 w 447"/>
                  <a:gd name="T13" fmla="*/ 112 h 667"/>
                  <a:gd name="T14" fmla="*/ 447 w 447"/>
                  <a:gd name="T15" fmla="*/ 112 h 667"/>
                  <a:gd name="T16" fmla="*/ 428 w 447"/>
                  <a:gd name="T17" fmla="*/ 132 h 667"/>
                  <a:gd name="T18" fmla="*/ 411 w 447"/>
                  <a:gd name="T19" fmla="*/ 150 h 667"/>
                  <a:gd name="T20" fmla="*/ 379 w 447"/>
                  <a:gd name="T21" fmla="*/ 166 h 667"/>
                  <a:gd name="T22" fmla="*/ 352 w 447"/>
                  <a:gd name="T23" fmla="*/ 179 h 667"/>
                  <a:gd name="T24" fmla="*/ 331 w 447"/>
                  <a:gd name="T25" fmla="*/ 228 h 667"/>
                  <a:gd name="T26" fmla="*/ 312 w 447"/>
                  <a:gd name="T27" fmla="*/ 288 h 667"/>
                  <a:gd name="T28" fmla="*/ 299 w 447"/>
                  <a:gd name="T29" fmla="*/ 349 h 667"/>
                  <a:gd name="T30" fmla="*/ 296 w 447"/>
                  <a:gd name="T31" fmla="*/ 387 h 667"/>
                  <a:gd name="T32" fmla="*/ 277 w 447"/>
                  <a:gd name="T33" fmla="*/ 435 h 667"/>
                  <a:gd name="T34" fmla="*/ 255 w 447"/>
                  <a:gd name="T35" fmla="*/ 476 h 667"/>
                  <a:gd name="T36" fmla="*/ 231 w 447"/>
                  <a:gd name="T37" fmla="*/ 525 h 667"/>
                  <a:gd name="T38" fmla="*/ 226 w 447"/>
                  <a:gd name="T39" fmla="*/ 575 h 667"/>
                  <a:gd name="T40" fmla="*/ 199 w 447"/>
                  <a:gd name="T41" fmla="*/ 554 h 667"/>
                  <a:gd name="T42" fmla="*/ 153 w 447"/>
                  <a:gd name="T43" fmla="*/ 544 h 667"/>
                  <a:gd name="T44" fmla="*/ 113 w 447"/>
                  <a:gd name="T45" fmla="*/ 557 h 667"/>
                  <a:gd name="T46" fmla="*/ 81 w 447"/>
                  <a:gd name="T47" fmla="*/ 584 h 667"/>
                  <a:gd name="T48" fmla="*/ 50 w 447"/>
                  <a:gd name="T49" fmla="*/ 624 h 667"/>
                  <a:gd name="T50" fmla="*/ 7 w 447"/>
                  <a:gd name="T51" fmla="*/ 667 h 667"/>
                  <a:gd name="T52" fmla="*/ 0 w 447"/>
                  <a:gd name="T53" fmla="*/ 513 h 667"/>
                  <a:gd name="T54" fmla="*/ 50 w 447"/>
                  <a:gd name="T55" fmla="*/ 268 h 667"/>
                  <a:gd name="T56" fmla="*/ 128 w 447"/>
                  <a:gd name="T57" fmla="*/ 101 h 667"/>
                  <a:gd name="T58" fmla="*/ 233 w 447"/>
                  <a:gd name="T59" fmla="*/ 0 h 667"/>
                  <a:gd name="T60" fmla="*/ 233 w 447"/>
                  <a:gd name="T61" fmla="*/ 0 h 66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47"/>
                  <a:gd name="T94" fmla="*/ 0 h 667"/>
                  <a:gd name="T95" fmla="*/ 447 w 447"/>
                  <a:gd name="T96" fmla="*/ 667 h 66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47" h="667">
                    <a:moveTo>
                      <a:pt x="233" y="0"/>
                    </a:moveTo>
                    <a:lnTo>
                      <a:pt x="242" y="45"/>
                    </a:lnTo>
                    <a:lnTo>
                      <a:pt x="267" y="83"/>
                    </a:lnTo>
                    <a:lnTo>
                      <a:pt x="301" y="101"/>
                    </a:lnTo>
                    <a:lnTo>
                      <a:pt x="334" y="96"/>
                    </a:lnTo>
                    <a:lnTo>
                      <a:pt x="376" y="104"/>
                    </a:lnTo>
                    <a:lnTo>
                      <a:pt x="420" y="112"/>
                    </a:lnTo>
                    <a:lnTo>
                      <a:pt x="447" y="112"/>
                    </a:lnTo>
                    <a:lnTo>
                      <a:pt x="428" y="132"/>
                    </a:lnTo>
                    <a:lnTo>
                      <a:pt x="411" y="150"/>
                    </a:lnTo>
                    <a:lnTo>
                      <a:pt x="379" y="166"/>
                    </a:lnTo>
                    <a:lnTo>
                      <a:pt x="352" y="179"/>
                    </a:lnTo>
                    <a:lnTo>
                      <a:pt x="331" y="228"/>
                    </a:lnTo>
                    <a:lnTo>
                      <a:pt x="312" y="288"/>
                    </a:lnTo>
                    <a:lnTo>
                      <a:pt x="299" y="349"/>
                    </a:lnTo>
                    <a:lnTo>
                      <a:pt x="296" y="387"/>
                    </a:lnTo>
                    <a:lnTo>
                      <a:pt x="277" y="435"/>
                    </a:lnTo>
                    <a:lnTo>
                      <a:pt x="255" y="476"/>
                    </a:lnTo>
                    <a:lnTo>
                      <a:pt x="231" y="525"/>
                    </a:lnTo>
                    <a:lnTo>
                      <a:pt x="226" y="575"/>
                    </a:lnTo>
                    <a:lnTo>
                      <a:pt x="199" y="554"/>
                    </a:lnTo>
                    <a:lnTo>
                      <a:pt x="153" y="544"/>
                    </a:lnTo>
                    <a:lnTo>
                      <a:pt x="113" y="557"/>
                    </a:lnTo>
                    <a:lnTo>
                      <a:pt x="81" y="584"/>
                    </a:lnTo>
                    <a:lnTo>
                      <a:pt x="50" y="624"/>
                    </a:lnTo>
                    <a:lnTo>
                      <a:pt x="7" y="667"/>
                    </a:lnTo>
                    <a:lnTo>
                      <a:pt x="0" y="513"/>
                    </a:lnTo>
                    <a:lnTo>
                      <a:pt x="50" y="268"/>
                    </a:lnTo>
                    <a:lnTo>
                      <a:pt x="128" y="101"/>
                    </a:lnTo>
                    <a:lnTo>
                      <a:pt x="233" y="0"/>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19" name="Freeform 34"/>
              <p:cNvSpPr>
                <a:spLocks/>
              </p:cNvSpPr>
              <p:nvPr/>
            </p:nvSpPr>
            <p:spPr bwMode="auto">
              <a:xfrm>
                <a:off x="2475" y="2738"/>
                <a:ext cx="463" cy="488"/>
              </a:xfrm>
              <a:custGeom>
                <a:avLst/>
                <a:gdLst>
                  <a:gd name="T0" fmla="*/ 19 w 463"/>
                  <a:gd name="T1" fmla="*/ 50 h 488"/>
                  <a:gd name="T2" fmla="*/ 80 w 463"/>
                  <a:gd name="T3" fmla="*/ 49 h 488"/>
                  <a:gd name="T4" fmla="*/ 143 w 463"/>
                  <a:gd name="T5" fmla="*/ 38 h 488"/>
                  <a:gd name="T6" fmla="*/ 208 w 463"/>
                  <a:gd name="T7" fmla="*/ 28 h 488"/>
                  <a:gd name="T8" fmla="*/ 246 w 463"/>
                  <a:gd name="T9" fmla="*/ 4 h 488"/>
                  <a:gd name="T10" fmla="*/ 267 w 463"/>
                  <a:gd name="T11" fmla="*/ 0 h 488"/>
                  <a:gd name="T12" fmla="*/ 304 w 463"/>
                  <a:gd name="T13" fmla="*/ 15 h 488"/>
                  <a:gd name="T14" fmla="*/ 315 w 463"/>
                  <a:gd name="T15" fmla="*/ 52 h 488"/>
                  <a:gd name="T16" fmla="*/ 320 w 463"/>
                  <a:gd name="T17" fmla="*/ 117 h 488"/>
                  <a:gd name="T18" fmla="*/ 310 w 463"/>
                  <a:gd name="T19" fmla="*/ 170 h 488"/>
                  <a:gd name="T20" fmla="*/ 307 w 463"/>
                  <a:gd name="T21" fmla="*/ 211 h 488"/>
                  <a:gd name="T22" fmla="*/ 316 w 463"/>
                  <a:gd name="T23" fmla="*/ 270 h 488"/>
                  <a:gd name="T24" fmla="*/ 339 w 463"/>
                  <a:gd name="T25" fmla="*/ 318 h 488"/>
                  <a:gd name="T26" fmla="*/ 374 w 463"/>
                  <a:gd name="T27" fmla="*/ 378 h 488"/>
                  <a:gd name="T28" fmla="*/ 413 w 463"/>
                  <a:gd name="T29" fmla="*/ 426 h 488"/>
                  <a:gd name="T30" fmla="*/ 463 w 463"/>
                  <a:gd name="T31" fmla="*/ 488 h 488"/>
                  <a:gd name="T32" fmla="*/ 312 w 463"/>
                  <a:gd name="T33" fmla="*/ 424 h 488"/>
                  <a:gd name="T34" fmla="*/ 156 w 463"/>
                  <a:gd name="T35" fmla="*/ 292 h 488"/>
                  <a:gd name="T36" fmla="*/ 0 w 463"/>
                  <a:gd name="T37" fmla="*/ 79 h 488"/>
                  <a:gd name="T38" fmla="*/ 19 w 463"/>
                  <a:gd name="T39" fmla="*/ 50 h 488"/>
                  <a:gd name="T40" fmla="*/ 19 w 463"/>
                  <a:gd name="T41" fmla="*/ 50 h 48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63"/>
                  <a:gd name="T64" fmla="*/ 0 h 488"/>
                  <a:gd name="T65" fmla="*/ 463 w 463"/>
                  <a:gd name="T66" fmla="*/ 488 h 48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63" h="488">
                    <a:moveTo>
                      <a:pt x="19" y="50"/>
                    </a:moveTo>
                    <a:lnTo>
                      <a:pt x="80" y="49"/>
                    </a:lnTo>
                    <a:lnTo>
                      <a:pt x="143" y="38"/>
                    </a:lnTo>
                    <a:lnTo>
                      <a:pt x="208" y="28"/>
                    </a:lnTo>
                    <a:lnTo>
                      <a:pt x="246" y="4"/>
                    </a:lnTo>
                    <a:lnTo>
                      <a:pt x="267" y="0"/>
                    </a:lnTo>
                    <a:lnTo>
                      <a:pt x="304" y="15"/>
                    </a:lnTo>
                    <a:lnTo>
                      <a:pt x="315" y="52"/>
                    </a:lnTo>
                    <a:lnTo>
                      <a:pt x="320" y="117"/>
                    </a:lnTo>
                    <a:lnTo>
                      <a:pt x="310" y="170"/>
                    </a:lnTo>
                    <a:lnTo>
                      <a:pt x="307" y="211"/>
                    </a:lnTo>
                    <a:lnTo>
                      <a:pt x="316" y="270"/>
                    </a:lnTo>
                    <a:lnTo>
                      <a:pt x="339" y="318"/>
                    </a:lnTo>
                    <a:lnTo>
                      <a:pt x="374" y="378"/>
                    </a:lnTo>
                    <a:lnTo>
                      <a:pt x="413" y="426"/>
                    </a:lnTo>
                    <a:lnTo>
                      <a:pt x="463" y="488"/>
                    </a:lnTo>
                    <a:lnTo>
                      <a:pt x="312" y="424"/>
                    </a:lnTo>
                    <a:lnTo>
                      <a:pt x="156" y="292"/>
                    </a:lnTo>
                    <a:lnTo>
                      <a:pt x="0" y="79"/>
                    </a:lnTo>
                    <a:lnTo>
                      <a:pt x="19" y="50"/>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20" name="Freeform 35"/>
              <p:cNvSpPr>
                <a:spLocks/>
              </p:cNvSpPr>
              <p:nvPr/>
            </p:nvSpPr>
            <p:spPr bwMode="auto">
              <a:xfrm>
                <a:off x="3319" y="1981"/>
                <a:ext cx="601" cy="725"/>
              </a:xfrm>
              <a:custGeom>
                <a:avLst/>
                <a:gdLst>
                  <a:gd name="T0" fmla="*/ 53 w 601"/>
                  <a:gd name="T1" fmla="*/ 229 h 725"/>
                  <a:gd name="T2" fmla="*/ 38 w 601"/>
                  <a:gd name="T3" fmla="*/ 259 h 725"/>
                  <a:gd name="T4" fmla="*/ 38 w 601"/>
                  <a:gd name="T5" fmla="*/ 299 h 725"/>
                  <a:gd name="T6" fmla="*/ 16 w 601"/>
                  <a:gd name="T7" fmla="*/ 330 h 725"/>
                  <a:gd name="T8" fmla="*/ 0 w 601"/>
                  <a:gd name="T9" fmla="*/ 373 h 725"/>
                  <a:gd name="T10" fmla="*/ 15 w 601"/>
                  <a:gd name="T11" fmla="*/ 404 h 725"/>
                  <a:gd name="T12" fmla="*/ 27 w 601"/>
                  <a:gd name="T13" fmla="*/ 443 h 725"/>
                  <a:gd name="T14" fmla="*/ 86 w 601"/>
                  <a:gd name="T15" fmla="*/ 469 h 725"/>
                  <a:gd name="T16" fmla="*/ 124 w 601"/>
                  <a:gd name="T17" fmla="*/ 466 h 725"/>
                  <a:gd name="T18" fmla="*/ 156 w 601"/>
                  <a:gd name="T19" fmla="*/ 442 h 725"/>
                  <a:gd name="T20" fmla="*/ 234 w 601"/>
                  <a:gd name="T21" fmla="*/ 448 h 725"/>
                  <a:gd name="T22" fmla="*/ 305 w 601"/>
                  <a:gd name="T23" fmla="*/ 477 h 725"/>
                  <a:gd name="T24" fmla="*/ 380 w 601"/>
                  <a:gd name="T25" fmla="*/ 529 h 725"/>
                  <a:gd name="T26" fmla="*/ 420 w 601"/>
                  <a:gd name="T27" fmla="*/ 570 h 725"/>
                  <a:gd name="T28" fmla="*/ 426 w 601"/>
                  <a:gd name="T29" fmla="*/ 612 h 725"/>
                  <a:gd name="T30" fmla="*/ 466 w 601"/>
                  <a:gd name="T31" fmla="*/ 652 h 725"/>
                  <a:gd name="T32" fmla="*/ 522 w 601"/>
                  <a:gd name="T33" fmla="*/ 699 h 725"/>
                  <a:gd name="T34" fmla="*/ 553 w 601"/>
                  <a:gd name="T35" fmla="*/ 725 h 725"/>
                  <a:gd name="T36" fmla="*/ 561 w 601"/>
                  <a:gd name="T37" fmla="*/ 712 h 725"/>
                  <a:gd name="T38" fmla="*/ 561 w 601"/>
                  <a:gd name="T39" fmla="*/ 658 h 725"/>
                  <a:gd name="T40" fmla="*/ 557 w 601"/>
                  <a:gd name="T41" fmla="*/ 575 h 725"/>
                  <a:gd name="T42" fmla="*/ 561 w 601"/>
                  <a:gd name="T43" fmla="*/ 478 h 725"/>
                  <a:gd name="T44" fmla="*/ 563 w 601"/>
                  <a:gd name="T45" fmla="*/ 381 h 725"/>
                  <a:gd name="T46" fmla="*/ 569 w 601"/>
                  <a:gd name="T47" fmla="*/ 319 h 725"/>
                  <a:gd name="T48" fmla="*/ 585 w 601"/>
                  <a:gd name="T49" fmla="*/ 265 h 725"/>
                  <a:gd name="T50" fmla="*/ 601 w 601"/>
                  <a:gd name="T51" fmla="*/ 216 h 725"/>
                  <a:gd name="T52" fmla="*/ 566 w 601"/>
                  <a:gd name="T53" fmla="*/ 167 h 725"/>
                  <a:gd name="T54" fmla="*/ 528 w 601"/>
                  <a:gd name="T55" fmla="*/ 144 h 725"/>
                  <a:gd name="T56" fmla="*/ 490 w 601"/>
                  <a:gd name="T57" fmla="*/ 116 h 725"/>
                  <a:gd name="T58" fmla="*/ 458 w 601"/>
                  <a:gd name="T59" fmla="*/ 73 h 725"/>
                  <a:gd name="T60" fmla="*/ 437 w 601"/>
                  <a:gd name="T61" fmla="*/ 28 h 725"/>
                  <a:gd name="T62" fmla="*/ 431 w 601"/>
                  <a:gd name="T63" fmla="*/ 0 h 725"/>
                  <a:gd name="T64" fmla="*/ 423 w 601"/>
                  <a:gd name="T65" fmla="*/ 39 h 725"/>
                  <a:gd name="T66" fmla="*/ 409 w 601"/>
                  <a:gd name="T67" fmla="*/ 71 h 725"/>
                  <a:gd name="T68" fmla="*/ 380 w 601"/>
                  <a:gd name="T69" fmla="*/ 106 h 725"/>
                  <a:gd name="T70" fmla="*/ 339 w 601"/>
                  <a:gd name="T71" fmla="*/ 128 h 725"/>
                  <a:gd name="T72" fmla="*/ 277 w 601"/>
                  <a:gd name="T73" fmla="*/ 159 h 725"/>
                  <a:gd name="T74" fmla="*/ 236 w 601"/>
                  <a:gd name="T75" fmla="*/ 157 h 725"/>
                  <a:gd name="T76" fmla="*/ 216 w 601"/>
                  <a:gd name="T77" fmla="*/ 182 h 725"/>
                  <a:gd name="T78" fmla="*/ 181 w 601"/>
                  <a:gd name="T79" fmla="*/ 210 h 725"/>
                  <a:gd name="T80" fmla="*/ 137 w 601"/>
                  <a:gd name="T81" fmla="*/ 225 h 725"/>
                  <a:gd name="T82" fmla="*/ 89 w 601"/>
                  <a:gd name="T83" fmla="*/ 225 h 725"/>
                  <a:gd name="T84" fmla="*/ 53 w 601"/>
                  <a:gd name="T85" fmla="*/ 229 h 725"/>
                  <a:gd name="T86" fmla="*/ 53 w 601"/>
                  <a:gd name="T87" fmla="*/ 229 h 7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01"/>
                  <a:gd name="T133" fmla="*/ 0 h 725"/>
                  <a:gd name="T134" fmla="*/ 601 w 601"/>
                  <a:gd name="T135" fmla="*/ 725 h 7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01" h="725">
                    <a:moveTo>
                      <a:pt x="53" y="229"/>
                    </a:moveTo>
                    <a:lnTo>
                      <a:pt x="38" y="259"/>
                    </a:lnTo>
                    <a:lnTo>
                      <a:pt x="38" y="299"/>
                    </a:lnTo>
                    <a:lnTo>
                      <a:pt x="16" y="330"/>
                    </a:lnTo>
                    <a:lnTo>
                      <a:pt x="0" y="373"/>
                    </a:lnTo>
                    <a:lnTo>
                      <a:pt x="15" y="404"/>
                    </a:lnTo>
                    <a:lnTo>
                      <a:pt x="27" y="443"/>
                    </a:lnTo>
                    <a:lnTo>
                      <a:pt x="86" y="469"/>
                    </a:lnTo>
                    <a:lnTo>
                      <a:pt x="124" y="466"/>
                    </a:lnTo>
                    <a:lnTo>
                      <a:pt x="156" y="442"/>
                    </a:lnTo>
                    <a:lnTo>
                      <a:pt x="234" y="448"/>
                    </a:lnTo>
                    <a:lnTo>
                      <a:pt x="305" y="477"/>
                    </a:lnTo>
                    <a:lnTo>
                      <a:pt x="380" y="529"/>
                    </a:lnTo>
                    <a:lnTo>
                      <a:pt x="420" y="570"/>
                    </a:lnTo>
                    <a:lnTo>
                      <a:pt x="426" y="612"/>
                    </a:lnTo>
                    <a:lnTo>
                      <a:pt x="466" y="652"/>
                    </a:lnTo>
                    <a:lnTo>
                      <a:pt x="522" y="699"/>
                    </a:lnTo>
                    <a:lnTo>
                      <a:pt x="553" y="725"/>
                    </a:lnTo>
                    <a:lnTo>
                      <a:pt x="561" y="712"/>
                    </a:lnTo>
                    <a:lnTo>
                      <a:pt x="561" y="658"/>
                    </a:lnTo>
                    <a:lnTo>
                      <a:pt x="557" y="575"/>
                    </a:lnTo>
                    <a:lnTo>
                      <a:pt x="561" y="478"/>
                    </a:lnTo>
                    <a:lnTo>
                      <a:pt x="563" y="381"/>
                    </a:lnTo>
                    <a:lnTo>
                      <a:pt x="569" y="319"/>
                    </a:lnTo>
                    <a:lnTo>
                      <a:pt x="585" y="265"/>
                    </a:lnTo>
                    <a:lnTo>
                      <a:pt x="601" y="216"/>
                    </a:lnTo>
                    <a:lnTo>
                      <a:pt x="566" y="167"/>
                    </a:lnTo>
                    <a:lnTo>
                      <a:pt x="528" y="144"/>
                    </a:lnTo>
                    <a:lnTo>
                      <a:pt x="490" y="116"/>
                    </a:lnTo>
                    <a:lnTo>
                      <a:pt x="458" y="73"/>
                    </a:lnTo>
                    <a:lnTo>
                      <a:pt x="437" y="28"/>
                    </a:lnTo>
                    <a:lnTo>
                      <a:pt x="431" y="0"/>
                    </a:lnTo>
                    <a:lnTo>
                      <a:pt x="423" y="39"/>
                    </a:lnTo>
                    <a:lnTo>
                      <a:pt x="409" y="71"/>
                    </a:lnTo>
                    <a:lnTo>
                      <a:pt x="380" y="106"/>
                    </a:lnTo>
                    <a:lnTo>
                      <a:pt x="339" y="128"/>
                    </a:lnTo>
                    <a:lnTo>
                      <a:pt x="277" y="159"/>
                    </a:lnTo>
                    <a:lnTo>
                      <a:pt x="236" y="157"/>
                    </a:lnTo>
                    <a:lnTo>
                      <a:pt x="216" y="182"/>
                    </a:lnTo>
                    <a:lnTo>
                      <a:pt x="181" y="210"/>
                    </a:lnTo>
                    <a:lnTo>
                      <a:pt x="137" y="225"/>
                    </a:lnTo>
                    <a:lnTo>
                      <a:pt x="89" y="225"/>
                    </a:lnTo>
                    <a:lnTo>
                      <a:pt x="53" y="229"/>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21" name="Freeform 36"/>
              <p:cNvSpPr>
                <a:spLocks/>
              </p:cNvSpPr>
              <p:nvPr/>
            </p:nvSpPr>
            <p:spPr bwMode="auto">
              <a:xfrm>
                <a:off x="2408" y="1911"/>
                <a:ext cx="387" cy="561"/>
              </a:xfrm>
              <a:custGeom>
                <a:avLst/>
                <a:gdLst>
                  <a:gd name="T0" fmla="*/ 215 w 387"/>
                  <a:gd name="T1" fmla="*/ 0 h 561"/>
                  <a:gd name="T2" fmla="*/ 232 w 387"/>
                  <a:gd name="T3" fmla="*/ 43 h 561"/>
                  <a:gd name="T4" fmla="*/ 267 w 387"/>
                  <a:gd name="T5" fmla="*/ 78 h 561"/>
                  <a:gd name="T6" fmla="*/ 302 w 387"/>
                  <a:gd name="T7" fmla="*/ 93 h 561"/>
                  <a:gd name="T8" fmla="*/ 350 w 387"/>
                  <a:gd name="T9" fmla="*/ 89 h 561"/>
                  <a:gd name="T10" fmla="*/ 387 w 387"/>
                  <a:gd name="T11" fmla="*/ 95 h 561"/>
                  <a:gd name="T12" fmla="*/ 356 w 387"/>
                  <a:gd name="T13" fmla="*/ 109 h 561"/>
                  <a:gd name="T14" fmla="*/ 329 w 387"/>
                  <a:gd name="T15" fmla="*/ 127 h 561"/>
                  <a:gd name="T16" fmla="*/ 301 w 387"/>
                  <a:gd name="T17" fmla="*/ 206 h 561"/>
                  <a:gd name="T18" fmla="*/ 280 w 387"/>
                  <a:gd name="T19" fmla="*/ 283 h 561"/>
                  <a:gd name="T20" fmla="*/ 275 w 387"/>
                  <a:gd name="T21" fmla="*/ 338 h 561"/>
                  <a:gd name="T22" fmla="*/ 251 w 387"/>
                  <a:gd name="T23" fmla="*/ 383 h 561"/>
                  <a:gd name="T24" fmla="*/ 226 w 387"/>
                  <a:gd name="T25" fmla="*/ 437 h 561"/>
                  <a:gd name="T26" fmla="*/ 213 w 387"/>
                  <a:gd name="T27" fmla="*/ 477 h 561"/>
                  <a:gd name="T28" fmla="*/ 172 w 387"/>
                  <a:gd name="T29" fmla="*/ 474 h 561"/>
                  <a:gd name="T30" fmla="*/ 123 w 387"/>
                  <a:gd name="T31" fmla="*/ 481 h 561"/>
                  <a:gd name="T32" fmla="*/ 78 w 387"/>
                  <a:gd name="T33" fmla="*/ 509 h 561"/>
                  <a:gd name="T34" fmla="*/ 40 w 387"/>
                  <a:gd name="T35" fmla="*/ 545 h 561"/>
                  <a:gd name="T36" fmla="*/ 0 w 387"/>
                  <a:gd name="T37" fmla="*/ 561 h 561"/>
                  <a:gd name="T38" fmla="*/ 18 w 387"/>
                  <a:gd name="T39" fmla="*/ 388 h 561"/>
                  <a:gd name="T40" fmla="*/ 65 w 387"/>
                  <a:gd name="T41" fmla="*/ 230 h 561"/>
                  <a:gd name="T42" fmla="*/ 145 w 387"/>
                  <a:gd name="T43" fmla="*/ 35 h 561"/>
                  <a:gd name="T44" fmla="*/ 215 w 387"/>
                  <a:gd name="T45" fmla="*/ 0 h 561"/>
                  <a:gd name="T46" fmla="*/ 215 w 387"/>
                  <a:gd name="T47" fmla="*/ 0 h 56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87"/>
                  <a:gd name="T73" fmla="*/ 0 h 561"/>
                  <a:gd name="T74" fmla="*/ 387 w 387"/>
                  <a:gd name="T75" fmla="*/ 561 h 56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87" h="561">
                    <a:moveTo>
                      <a:pt x="215" y="0"/>
                    </a:moveTo>
                    <a:lnTo>
                      <a:pt x="232" y="43"/>
                    </a:lnTo>
                    <a:lnTo>
                      <a:pt x="267" y="78"/>
                    </a:lnTo>
                    <a:lnTo>
                      <a:pt x="302" y="93"/>
                    </a:lnTo>
                    <a:lnTo>
                      <a:pt x="350" y="89"/>
                    </a:lnTo>
                    <a:lnTo>
                      <a:pt x="387" y="95"/>
                    </a:lnTo>
                    <a:lnTo>
                      <a:pt x="356" y="109"/>
                    </a:lnTo>
                    <a:lnTo>
                      <a:pt x="329" y="127"/>
                    </a:lnTo>
                    <a:lnTo>
                      <a:pt x="301" y="206"/>
                    </a:lnTo>
                    <a:lnTo>
                      <a:pt x="280" y="283"/>
                    </a:lnTo>
                    <a:lnTo>
                      <a:pt x="275" y="338"/>
                    </a:lnTo>
                    <a:lnTo>
                      <a:pt x="251" y="383"/>
                    </a:lnTo>
                    <a:lnTo>
                      <a:pt x="226" y="437"/>
                    </a:lnTo>
                    <a:lnTo>
                      <a:pt x="213" y="477"/>
                    </a:lnTo>
                    <a:lnTo>
                      <a:pt x="172" y="474"/>
                    </a:lnTo>
                    <a:lnTo>
                      <a:pt x="123" y="481"/>
                    </a:lnTo>
                    <a:lnTo>
                      <a:pt x="78" y="509"/>
                    </a:lnTo>
                    <a:lnTo>
                      <a:pt x="40" y="545"/>
                    </a:lnTo>
                    <a:lnTo>
                      <a:pt x="0" y="561"/>
                    </a:lnTo>
                    <a:lnTo>
                      <a:pt x="18" y="388"/>
                    </a:lnTo>
                    <a:lnTo>
                      <a:pt x="65" y="230"/>
                    </a:lnTo>
                    <a:lnTo>
                      <a:pt x="145" y="35"/>
                    </a:lnTo>
                    <a:lnTo>
                      <a:pt x="215" y="0"/>
                    </a:lnTo>
                    <a:close/>
                  </a:path>
                </a:pathLst>
              </a:custGeom>
              <a:solidFill>
                <a:srgbClr val="FFB3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22" name="Freeform 37"/>
              <p:cNvSpPr>
                <a:spLocks/>
              </p:cNvSpPr>
              <p:nvPr/>
            </p:nvSpPr>
            <p:spPr bwMode="auto">
              <a:xfrm>
                <a:off x="3335" y="1616"/>
                <a:ext cx="458" cy="333"/>
              </a:xfrm>
              <a:custGeom>
                <a:avLst/>
                <a:gdLst>
                  <a:gd name="T0" fmla="*/ 22 w 458"/>
                  <a:gd name="T1" fmla="*/ 0 h 333"/>
                  <a:gd name="T2" fmla="*/ 6 w 458"/>
                  <a:gd name="T3" fmla="*/ 37 h 333"/>
                  <a:gd name="T4" fmla="*/ 35 w 458"/>
                  <a:gd name="T5" fmla="*/ 55 h 333"/>
                  <a:gd name="T6" fmla="*/ 61 w 458"/>
                  <a:gd name="T7" fmla="*/ 82 h 333"/>
                  <a:gd name="T8" fmla="*/ 72 w 458"/>
                  <a:gd name="T9" fmla="*/ 115 h 333"/>
                  <a:gd name="T10" fmla="*/ 61 w 458"/>
                  <a:gd name="T11" fmla="*/ 171 h 333"/>
                  <a:gd name="T12" fmla="*/ 46 w 458"/>
                  <a:gd name="T13" fmla="*/ 229 h 333"/>
                  <a:gd name="T14" fmla="*/ 19 w 458"/>
                  <a:gd name="T15" fmla="*/ 283 h 333"/>
                  <a:gd name="T16" fmla="*/ 0 w 458"/>
                  <a:gd name="T17" fmla="*/ 311 h 333"/>
                  <a:gd name="T18" fmla="*/ 0 w 458"/>
                  <a:gd name="T19" fmla="*/ 333 h 333"/>
                  <a:gd name="T20" fmla="*/ 22 w 458"/>
                  <a:gd name="T21" fmla="*/ 306 h 333"/>
                  <a:gd name="T22" fmla="*/ 27 w 458"/>
                  <a:gd name="T23" fmla="*/ 323 h 333"/>
                  <a:gd name="T24" fmla="*/ 41 w 458"/>
                  <a:gd name="T25" fmla="*/ 287 h 333"/>
                  <a:gd name="T26" fmla="*/ 61 w 458"/>
                  <a:gd name="T27" fmla="*/ 242 h 333"/>
                  <a:gd name="T28" fmla="*/ 84 w 458"/>
                  <a:gd name="T29" fmla="*/ 217 h 333"/>
                  <a:gd name="T30" fmla="*/ 121 w 458"/>
                  <a:gd name="T31" fmla="*/ 207 h 333"/>
                  <a:gd name="T32" fmla="*/ 140 w 458"/>
                  <a:gd name="T33" fmla="*/ 210 h 333"/>
                  <a:gd name="T34" fmla="*/ 154 w 458"/>
                  <a:gd name="T35" fmla="*/ 186 h 333"/>
                  <a:gd name="T36" fmla="*/ 192 w 458"/>
                  <a:gd name="T37" fmla="*/ 148 h 333"/>
                  <a:gd name="T38" fmla="*/ 227 w 458"/>
                  <a:gd name="T39" fmla="*/ 134 h 333"/>
                  <a:gd name="T40" fmla="*/ 267 w 458"/>
                  <a:gd name="T41" fmla="*/ 147 h 333"/>
                  <a:gd name="T42" fmla="*/ 316 w 458"/>
                  <a:gd name="T43" fmla="*/ 172 h 333"/>
                  <a:gd name="T44" fmla="*/ 351 w 458"/>
                  <a:gd name="T45" fmla="*/ 185 h 333"/>
                  <a:gd name="T46" fmla="*/ 390 w 458"/>
                  <a:gd name="T47" fmla="*/ 210 h 333"/>
                  <a:gd name="T48" fmla="*/ 415 w 458"/>
                  <a:gd name="T49" fmla="*/ 256 h 333"/>
                  <a:gd name="T50" fmla="*/ 431 w 458"/>
                  <a:gd name="T51" fmla="*/ 236 h 333"/>
                  <a:gd name="T52" fmla="*/ 458 w 458"/>
                  <a:gd name="T53" fmla="*/ 204 h 333"/>
                  <a:gd name="T54" fmla="*/ 275 w 458"/>
                  <a:gd name="T55" fmla="*/ 56 h 333"/>
                  <a:gd name="T56" fmla="*/ 97 w 458"/>
                  <a:gd name="T57" fmla="*/ 7 h 333"/>
                  <a:gd name="T58" fmla="*/ 22 w 458"/>
                  <a:gd name="T59" fmla="*/ 0 h 333"/>
                  <a:gd name="T60" fmla="*/ 22 w 458"/>
                  <a:gd name="T61" fmla="*/ 0 h 33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58"/>
                  <a:gd name="T94" fmla="*/ 0 h 333"/>
                  <a:gd name="T95" fmla="*/ 458 w 458"/>
                  <a:gd name="T96" fmla="*/ 333 h 33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58" h="333">
                    <a:moveTo>
                      <a:pt x="22" y="0"/>
                    </a:moveTo>
                    <a:lnTo>
                      <a:pt x="6" y="37"/>
                    </a:lnTo>
                    <a:lnTo>
                      <a:pt x="35" y="55"/>
                    </a:lnTo>
                    <a:lnTo>
                      <a:pt x="61" y="82"/>
                    </a:lnTo>
                    <a:lnTo>
                      <a:pt x="72" y="115"/>
                    </a:lnTo>
                    <a:lnTo>
                      <a:pt x="61" y="171"/>
                    </a:lnTo>
                    <a:lnTo>
                      <a:pt x="46" y="229"/>
                    </a:lnTo>
                    <a:lnTo>
                      <a:pt x="19" y="283"/>
                    </a:lnTo>
                    <a:lnTo>
                      <a:pt x="0" y="311"/>
                    </a:lnTo>
                    <a:lnTo>
                      <a:pt x="0" y="333"/>
                    </a:lnTo>
                    <a:lnTo>
                      <a:pt x="22" y="306"/>
                    </a:lnTo>
                    <a:lnTo>
                      <a:pt x="27" y="323"/>
                    </a:lnTo>
                    <a:lnTo>
                      <a:pt x="41" y="287"/>
                    </a:lnTo>
                    <a:lnTo>
                      <a:pt x="61" y="242"/>
                    </a:lnTo>
                    <a:lnTo>
                      <a:pt x="84" y="217"/>
                    </a:lnTo>
                    <a:lnTo>
                      <a:pt x="121" y="207"/>
                    </a:lnTo>
                    <a:lnTo>
                      <a:pt x="140" y="210"/>
                    </a:lnTo>
                    <a:lnTo>
                      <a:pt x="154" y="186"/>
                    </a:lnTo>
                    <a:lnTo>
                      <a:pt x="192" y="148"/>
                    </a:lnTo>
                    <a:lnTo>
                      <a:pt x="227" y="134"/>
                    </a:lnTo>
                    <a:lnTo>
                      <a:pt x="267" y="147"/>
                    </a:lnTo>
                    <a:lnTo>
                      <a:pt x="316" y="172"/>
                    </a:lnTo>
                    <a:lnTo>
                      <a:pt x="351" y="185"/>
                    </a:lnTo>
                    <a:lnTo>
                      <a:pt x="390" y="210"/>
                    </a:lnTo>
                    <a:lnTo>
                      <a:pt x="415" y="256"/>
                    </a:lnTo>
                    <a:lnTo>
                      <a:pt x="431" y="236"/>
                    </a:lnTo>
                    <a:lnTo>
                      <a:pt x="458" y="204"/>
                    </a:lnTo>
                    <a:lnTo>
                      <a:pt x="275" y="56"/>
                    </a:lnTo>
                    <a:lnTo>
                      <a:pt x="97" y="7"/>
                    </a:lnTo>
                    <a:lnTo>
                      <a:pt x="22" y="0"/>
                    </a:lnTo>
                    <a:close/>
                  </a:path>
                </a:pathLst>
              </a:custGeom>
              <a:solidFill>
                <a:srgbClr val="FFB3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23" name="Freeform 38"/>
              <p:cNvSpPr>
                <a:spLocks/>
              </p:cNvSpPr>
              <p:nvPr/>
            </p:nvSpPr>
            <p:spPr bwMode="auto">
              <a:xfrm>
                <a:off x="3356" y="2082"/>
                <a:ext cx="526" cy="554"/>
              </a:xfrm>
              <a:custGeom>
                <a:avLst/>
                <a:gdLst>
                  <a:gd name="T0" fmla="*/ 392 w 526"/>
                  <a:gd name="T1" fmla="*/ 0 h 554"/>
                  <a:gd name="T2" fmla="*/ 364 w 526"/>
                  <a:gd name="T3" fmla="*/ 31 h 554"/>
                  <a:gd name="T4" fmla="*/ 323 w 526"/>
                  <a:gd name="T5" fmla="*/ 53 h 554"/>
                  <a:gd name="T6" fmla="*/ 267 w 526"/>
                  <a:gd name="T7" fmla="*/ 77 h 554"/>
                  <a:gd name="T8" fmla="*/ 221 w 526"/>
                  <a:gd name="T9" fmla="*/ 85 h 554"/>
                  <a:gd name="T10" fmla="*/ 183 w 526"/>
                  <a:gd name="T11" fmla="*/ 123 h 554"/>
                  <a:gd name="T12" fmla="*/ 141 w 526"/>
                  <a:gd name="T13" fmla="*/ 145 h 554"/>
                  <a:gd name="T14" fmla="*/ 94 w 526"/>
                  <a:gd name="T15" fmla="*/ 158 h 554"/>
                  <a:gd name="T16" fmla="*/ 38 w 526"/>
                  <a:gd name="T17" fmla="*/ 158 h 554"/>
                  <a:gd name="T18" fmla="*/ 33 w 526"/>
                  <a:gd name="T19" fmla="*/ 190 h 554"/>
                  <a:gd name="T20" fmla="*/ 35 w 526"/>
                  <a:gd name="T21" fmla="*/ 213 h 554"/>
                  <a:gd name="T22" fmla="*/ 13 w 526"/>
                  <a:gd name="T23" fmla="*/ 239 h 554"/>
                  <a:gd name="T24" fmla="*/ 0 w 526"/>
                  <a:gd name="T25" fmla="*/ 269 h 554"/>
                  <a:gd name="T26" fmla="*/ 9 w 526"/>
                  <a:gd name="T27" fmla="*/ 299 h 554"/>
                  <a:gd name="T28" fmla="*/ 38 w 526"/>
                  <a:gd name="T29" fmla="*/ 326 h 554"/>
                  <a:gd name="T30" fmla="*/ 70 w 526"/>
                  <a:gd name="T31" fmla="*/ 328 h 554"/>
                  <a:gd name="T32" fmla="*/ 103 w 526"/>
                  <a:gd name="T33" fmla="*/ 298 h 554"/>
                  <a:gd name="T34" fmla="*/ 170 w 526"/>
                  <a:gd name="T35" fmla="*/ 304 h 554"/>
                  <a:gd name="T36" fmla="*/ 241 w 526"/>
                  <a:gd name="T37" fmla="*/ 320 h 554"/>
                  <a:gd name="T38" fmla="*/ 326 w 526"/>
                  <a:gd name="T39" fmla="*/ 360 h 554"/>
                  <a:gd name="T40" fmla="*/ 389 w 526"/>
                  <a:gd name="T41" fmla="*/ 414 h 554"/>
                  <a:gd name="T42" fmla="*/ 424 w 526"/>
                  <a:gd name="T43" fmla="*/ 458 h 554"/>
                  <a:gd name="T44" fmla="*/ 426 w 526"/>
                  <a:gd name="T45" fmla="*/ 490 h 554"/>
                  <a:gd name="T46" fmla="*/ 472 w 526"/>
                  <a:gd name="T47" fmla="*/ 539 h 554"/>
                  <a:gd name="T48" fmla="*/ 494 w 526"/>
                  <a:gd name="T49" fmla="*/ 554 h 554"/>
                  <a:gd name="T50" fmla="*/ 488 w 526"/>
                  <a:gd name="T51" fmla="*/ 489 h 554"/>
                  <a:gd name="T52" fmla="*/ 483 w 526"/>
                  <a:gd name="T53" fmla="*/ 415 h 554"/>
                  <a:gd name="T54" fmla="*/ 486 w 526"/>
                  <a:gd name="T55" fmla="*/ 309 h 554"/>
                  <a:gd name="T56" fmla="*/ 491 w 526"/>
                  <a:gd name="T57" fmla="*/ 223 h 554"/>
                  <a:gd name="T58" fmla="*/ 501 w 526"/>
                  <a:gd name="T59" fmla="*/ 167 h 554"/>
                  <a:gd name="T60" fmla="*/ 526 w 526"/>
                  <a:gd name="T61" fmla="*/ 115 h 554"/>
                  <a:gd name="T62" fmla="*/ 502 w 526"/>
                  <a:gd name="T63" fmla="*/ 86 h 554"/>
                  <a:gd name="T64" fmla="*/ 458 w 526"/>
                  <a:gd name="T65" fmla="*/ 64 h 554"/>
                  <a:gd name="T66" fmla="*/ 415 w 526"/>
                  <a:gd name="T67" fmla="*/ 32 h 554"/>
                  <a:gd name="T68" fmla="*/ 392 w 526"/>
                  <a:gd name="T69" fmla="*/ 0 h 554"/>
                  <a:gd name="T70" fmla="*/ 392 w 526"/>
                  <a:gd name="T71" fmla="*/ 0 h 55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26"/>
                  <a:gd name="T109" fmla="*/ 0 h 554"/>
                  <a:gd name="T110" fmla="*/ 526 w 526"/>
                  <a:gd name="T111" fmla="*/ 554 h 55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26" h="554">
                    <a:moveTo>
                      <a:pt x="392" y="0"/>
                    </a:moveTo>
                    <a:lnTo>
                      <a:pt x="364" y="31"/>
                    </a:lnTo>
                    <a:lnTo>
                      <a:pt x="323" y="53"/>
                    </a:lnTo>
                    <a:lnTo>
                      <a:pt x="267" y="77"/>
                    </a:lnTo>
                    <a:lnTo>
                      <a:pt x="221" y="85"/>
                    </a:lnTo>
                    <a:lnTo>
                      <a:pt x="183" y="123"/>
                    </a:lnTo>
                    <a:lnTo>
                      <a:pt x="141" y="145"/>
                    </a:lnTo>
                    <a:lnTo>
                      <a:pt x="94" y="158"/>
                    </a:lnTo>
                    <a:lnTo>
                      <a:pt x="38" y="158"/>
                    </a:lnTo>
                    <a:lnTo>
                      <a:pt x="33" y="190"/>
                    </a:lnTo>
                    <a:lnTo>
                      <a:pt x="35" y="213"/>
                    </a:lnTo>
                    <a:lnTo>
                      <a:pt x="13" y="239"/>
                    </a:lnTo>
                    <a:lnTo>
                      <a:pt x="0" y="269"/>
                    </a:lnTo>
                    <a:lnTo>
                      <a:pt x="9" y="299"/>
                    </a:lnTo>
                    <a:lnTo>
                      <a:pt x="38" y="326"/>
                    </a:lnTo>
                    <a:lnTo>
                      <a:pt x="70" y="328"/>
                    </a:lnTo>
                    <a:lnTo>
                      <a:pt x="103" y="298"/>
                    </a:lnTo>
                    <a:lnTo>
                      <a:pt x="170" y="304"/>
                    </a:lnTo>
                    <a:lnTo>
                      <a:pt x="241" y="320"/>
                    </a:lnTo>
                    <a:lnTo>
                      <a:pt x="326" y="360"/>
                    </a:lnTo>
                    <a:lnTo>
                      <a:pt x="389" y="414"/>
                    </a:lnTo>
                    <a:lnTo>
                      <a:pt x="424" y="458"/>
                    </a:lnTo>
                    <a:lnTo>
                      <a:pt x="426" y="490"/>
                    </a:lnTo>
                    <a:lnTo>
                      <a:pt x="472" y="539"/>
                    </a:lnTo>
                    <a:lnTo>
                      <a:pt x="494" y="554"/>
                    </a:lnTo>
                    <a:lnTo>
                      <a:pt x="488" y="489"/>
                    </a:lnTo>
                    <a:lnTo>
                      <a:pt x="483" y="415"/>
                    </a:lnTo>
                    <a:lnTo>
                      <a:pt x="486" y="309"/>
                    </a:lnTo>
                    <a:lnTo>
                      <a:pt x="491" y="223"/>
                    </a:lnTo>
                    <a:lnTo>
                      <a:pt x="501" y="167"/>
                    </a:lnTo>
                    <a:lnTo>
                      <a:pt x="526" y="115"/>
                    </a:lnTo>
                    <a:lnTo>
                      <a:pt x="502" y="86"/>
                    </a:lnTo>
                    <a:lnTo>
                      <a:pt x="458" y="64"/>
                    </a:lnTo>
                    <a:lnTo>
                      <a:pt x="415" y="32"/>
                    </a:lnTo>
                    <a:lnTo>
                      <a:pt x="392" y="0"/>
                    </a:lnTo>
                    <a:close/>
                  </a:path>
                </a:pathLst>
              </a:custGeom>
              <a:solidFill>
                <a:srgbClr val="FFB3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24" name="Freeform 39"/>
              <p:cNvSpPr>
                <a:spLocks/>
              </p:cNvSpPr>
              <p:nvPr/>
            </p:nvSpPr>
            <p:spPr bwMode="auto">
              <a:xfrm>
                <a:off x="2516" y="2769"/>
                <a:ext cx="353" cy="423"/>
              </a:xfrm>
              <a:custGeom>
                <a:avLst/>
                <a:gdLst>
                  <a:gd name="T0" fmla="*/ 0 w 353"/>
                  <a:gd name="T1" fmla="*/ 56 h 423"/>
                  <a:gd name="T2" fmla="*/ 39 w 353"/>
                  <a:gd name="T3" fmla="*/ 54 h 423"/>
                  <a:gd name="T4" fmla="*/ 101 w 353"/>
                  <a:gd name="T5" fmla="*/ 46 h 423"/>
                  <a:gd name="T6" fmla="*/ 167 w 353"/>
                  <a:gd name="T7" fmla="*/ 31 h 423"/>
                  <a:gd name="T8" fmla="*/ 198 w 353"/>
                  <a:gd name="T9" fmla="*/ 11 h 423"/>
                  <a:gd name="T10" fmla="*/ 221 w 353"/>
                  <a:gd name="T11" fmla="*/ 0 h 423"/>
                  <a:gd name="T12" fmla="*/ 244 w 353"/>
                  <a:gd name="T13" fmla="*/ 15 h 423"/>
                  <a:gd name="T14" fmla="*/ 247 w 353"/>
                  <a:gd name="T15" fmla="*/ 54 h 423"/>
                  <a:gd name="T16" fmla="*/ 240 w 353"/>
                  <a:gd name="T17" fmla="*/ 108 h 423"/>
                  <a:gd name="T18" fmla="*/ 231 w 353"/>
                  <a:gd name="T19" fmla="*/ 163 h 423"/>
                  <a:gd name="T20" fmla="*/ 234 w 353"/>
                  <a:gd name="T21" fmla="*/ 228 h 423"/>
                  <a:gd name="T22" fmla="*/ 255 w 353"/>
                  <a:gd name="T23" fmla="*/ 295 h 423"/>
                  <a:gd name="T24" fmla="*/ 287 w 353"/>
                  <a:gd name="T25" fmla="*/ 349 h 423"/>
                  <a:gd name="T26" fmla="*/ 353 w 353"/>
                  <a:gd name="T27" fmla="*/ 423 h 423"/>
                  <a:gd name="T28" fmla="*/ 169 w 353"/>
                  <a:gd name="T29" fmla="*/ 341 h 423"/>
                  <a:gd name="T30" fmla="*/ 24 w 353"/>
                  <a:gd name="T31" fmla="*/ 156 h 423"/>
                  <a:gd name="T32" fmla="*/ 0 w 353"/>
                  <a:gd name="T33" fmla="*/ 56 h 423"/>
                  <a:gd name="T34" fmla="*/ 0 w 353"/>
                  <a:gd name="T35" fmla="*/ 56 h 42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53"/>
                  <a:gd name="T55" fmla="*/ 0 h 423"/>
                  <a:gd name="T56" fmla="*/ 353 w 353"/>
                  <a:gd name="T57" fmla="*/ 423 h 42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53" h="423">
                    <a:moveTo>
                      <a:pt x="0" y="56"/>
                    </a:moveTo>
                    <a:lnTo>
                      <a:pt x="39" y="54"/>
                    </a:lnTo>
                    <a:lnTo>
                      <a:pt x="101" y="46"/>
                    </a:lnTo>
                    <a:lnTo>
                      <a:pt x="167" y="31"/>
                    </a:lnTo>
                    <a:lnTo>
                      <a:pt x="198" y="11"/>
                    </a:lnTo>
                    <a:lnTo>
                      <a:pt x="221" y="0"/>
                    </a:lnTo>
                    <a:lnTo>
                      <a:pt x="244" y="15"/>
                    </a:lnTo>
                    <a:lnTo>
                      <a:pt x="247" y="54"/>
                    </a:lnTo>
                    <a:lnTo>
                      <a:pt x="240" y="108"/>
                    </a:lnTo>
                    <a:lnTo>
                      <a:pt x="231" y="163"/>
                    </a:lnTo>
                    <a:lnTo>
                      <a:pt x="234" y="228"/>
                    </a:lnTo>
                    <a:lnTo>
                      <a:pt x="255" y="295"/>
                    </a:lnTo>
                    <a:lnTo>
                      <a:pt x="287" y="349"/>
                    </a:lnTo>
                    <a:lnTo>
                      <a:pt x="353" y="423"/>
                    </a:lnTo>
                    <a:lnTo>
                      <a:pt x="169" y="341"/>
                    </a:lnTo>
                    <a:lnTo>
                      <a:pt x="24" y="156"/>
                    </a:lnTo>
                    <a:lnTo>
                      <a:pt x="0" y="56"/>
                    </a:lnTo>
                    <a:close/>
                  </a:path>
                </a:pathLst>
              </a:custGeom>
              <a:solidFill>
                <a:srgbClr val="FFB3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25" name="Freeform 40"/>
              <p:cNvSpPr>
                <a:spLocks/>
              </p:cNvSpPr>
              <p:nvPr/>
            </p:nvSpPr>
            <p:spPr bwMode="auto">
              <a:xfrm>
                <a:off x="3376" y="1634"/>
                <a:ext cx="398" cy="189"/>
              </a:xfrm>
              <a:custGeom>
                <a:avLst/>
                <a:gdLst>
                  <a:gd name="T0" fmla="*/ 0 w 398"/>
                  <a:gd name="T1" fmla="*/ 0 h 189"/>
                  <a:gd name="T2" fmla="*/ 29 w 398"/>
                  <a:gd name="T3" fmla="*/ 22 h 189"/>
                  <a:gd name="T4" fmla="*/ 53 w 398"/>
                  <a:gd name="T5" fmla="*/ 60 h 189"/>
                  <a:gd name="T6" fmla="*/ 58 w 398"/>
                  <a:gd name="T7" fmla="*/ 97 h 189"/>
                  <a:gd name="T8" fmla="*/ 51 w 398"/>
                  <a:gd name="T9" fmla="*/ 149 h 189"/>
                  <a:gd name="T10" fmla="*/ 40 w 398"/>
                  <a:gd name="T11" fmla="*/ 173 h 189"/>
                  <a:gd name="T12" fmla="*/ 62 w 398"/>
                  <a:gd name="T13" fmla="*/ 164 h 189"/>
                  <a:gd name="T14" fmla="*/ 91 w 398"/>
                  <a:gd name="T15" fmla="*/ 162 h 189"/>
                  <a:gd name="T16" fmla="*/ 112 w 398"/>
                  <a:gd name="T17" fmla="*/ 130 h 189"/>
                  <a:gd name="T18" fmla="*/ 142 w 398"/>
                  <a:gd name="T19" fmla="*/ 105 h 189"/>
                  <a:gd name="T20" fmla="*/ 179 w 398"/>
                  <a:gd name="T21" fmla="*/ 91 h 189"/>
                  <a:gd name="T22" fmla="*/ 213 w 398"/>
                  <a:gd name="T23" fmla="*/ 97 h 189"/>
                  <a:gd name="T24" fmla="*/ 268 w 398"/>
                  <a:gd name="T25" fmla="*/ 116 h 189"/>
                  <a:gd name="T26" fmla="*/ 317 w 398"/>
                  <a:gd name="T27" fmla="*/ 143 h 189"/>
                  <a:gd name="T28" fmla="*/ 349 w 398"/>
                  <a:gd name="T29" fmla="*/ 165 h 189"/>
                  <a:gd name="T30" fmla="*/ 372 w 398"/>
                  <a:gd name="T31" fmla="*/ 189 h 189"/>
                  <a:gd name="T32" fmla="*/ 398 w 398"/>
                  <a:gd name="T33" fmla="*/ 170 h 189"/>
                  <a:gd name="T34" fmla="*/ 328 w 398"/>
                  <a:gd name="T35" fmla="*/ 103 h 189"/>
                  <a:gd name="T36" fmla="*/ 155 w 398"/>
                  <a:gd name="T37" fmla="*/ 29 h 189"/>
                  <a:gd name="T38" fmla="*/ 0 w 398"/>
                  <a:gd name="T39" fmla="*/ 0 h 189"/>
                  <a:gd name="T40" fmla="*/ 0 w 398"/>
                  <a:gd name="T41" fmla="*/ 0 h 18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98"/>
                  <a:gd name="T64" fmla="*/ 0 h 189"/>
                  <a:gd name="T65" fmla="*/ 398 w 398"/>
                  <a:gd name="T66" fmla="*/ 189 h 18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98" h="189">
                    <a:moveTo>
                      <a:pt x="0" y="0"/>
                    </a:moveTo>
                    <a:lnTo>
                      <a:pt x="29" y="22"/>
                    </a:lnTo>
                    <a:lnTo>
                      <a:pt x="53" y="60"/>
                    </a:lnTo>
                    <a:lnTo>
                      <a:pt x="58" y="97"/>
                    </a:lnTo>
                    <a:lnTo>
                      <a:pt x="51" y="149"/>
                    </a:lnTo>
                    <a:lnTo>
                      <a:pt x="40" y="173"/>
                    </a:lnTo>
                    <a:lnTo>
                      <a:pt x="62" y="164"/>
                    </a:lnTo>
                    <a:lnTo>
                      <a:pt x="91" y="162"/>
                    </a:lnTo>
                    <a:lnTo>
                      <a:pt x="112" y="130"/>
                    </a:lnTo>
                    <a:lnTo>
                      <a:pt x="142" y="105"/>
                    </a:lnTo>
                    <a:lnTo>
                      <a:pt x="179" y="91"/>
                    </a:lnTo>
                    <a:lnTo>
                      <a:pt x="213" y="97"/>
                    </a:lnTo>
                    <a:lnTo>
                      <a:pt x="268" y="116"/>
                    </a:lnTo>
                    <a:lnTo>
                      <a:pt x="317" y="143"/>
                    </a:lnTo>
                    <a:lnTo>
                      <a:pt x="349" y="165"/>
                    </a:lnTo>
                    <a:lnTo>
                      <a:pt x="372" y="189"/>
                    </a:lnTo>
                    <a:lnTo>
                      <a:pt x="398" y="170"/>
                    </a:lnTo>
                    <a:lnTo>
                      <a:pt x="328" y="103"/>
                    </a:lnTo>
                    <a:lnTo>
                      <a:pt x="155" y="29"/>
                    </a:lnTo>
                    <a:lnTo>
                      <a:pt x="0" y="0"/>
                    </a:lnTo>
                    <a:close/>
                  </a:path>
                </a:pathLst>
              </a:custGeom>
              <a:solidFill>
                <a:srgbClr val="FFA6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26" name="Freeform 41"/>
              <p:cNvSpPr>
                <a:spLocks/>
              </p:cNvSpPr>
              <p:nvPr/>
            </p:nvSpPr>
            <p:spPr bwMode="auto">
              <a:xfrm>
                <a:off x="3391" y="2135"/>
                <a:ext cx="451" cy="416"/>
              </a:xfrm>
              <a:custGeom>
                <a:avLst/>
                <a:gdLst>
                  <a:gd name="T0" fmla="*/ 353 w 451"/>
                  <a:gd name="T1" fmla="*/ 0 h 416"/>
                  <a:gd name="T2" fmla="*/ 315 w 451"/>
                  <a:gd name="T3" fmla="*/ 24 h 416"/>
                  <a:gd name="T4" fmla="*/ 268 w 451"/>
                  <a:gd name="T5" fmla="*/ 44 h 416"/>
                  <a:gd name="T6" fmla="*/ 211 w 451"/>
                  <a:gd name="T7" fmla="*/ 56 h 416"/>
                  <a:gd name="T8" fmla="*/ 176 w 451"/>
                  <a:gd name="T9" fmla="*/ 84 h 416"/>
                  <a:gd name="T10" fmla="*/ 133 w 451"/>
                  <a:gd name="T11" fmla="*/ 111 h 416"/>
                  <a:gd name="T12" fmla="*/ 73 w 451"/>
                  <a:gd name="T13" fmla="*/ 127 h 416"/>
                  <a:gd name="T14" fmla="*/ 30 w 451"/>
                  <a:gd name="T15" fmla="*/ 133 h 416"/>
                  <a:gd name="T16" fmla="*/ 25 w 451"/>
                  <a:gd name="T17" fmla="*/ 168 h 416"/>
                  <a:gd name="T18" fmla="*/ 1 w 451"/>
                  <a:gd name="T19" fmla="*/ 197 h 416"/>
                  <a:gd name="T20" fmla="*/ 0 w 451"/>
                  <a:gd name="T21" fmla="*/ 229 h 416"/>
                  <a:gd name="T22" fmla="*/ 14 w 451"/>
                  <a:gd name="T23" fmla="*/ 243 h 416"/>
                  <a:gd name="T24" fmla="*/ 38 w 451"/>
                  <a:gd name="T25" fmla="*/ 229 h 416"/>
                  <a:gd name="T26" fmla="*/ 68 w 451"/>
                  <a:gd name="T27" fmla="*/ 213 h 416"/>
                  <a:gd name="T28" fmla="*/ 129 w 451"/>
                  <a:gd name="T29" fmla="*/ 218 h 416"/>
                  <a:gd name="T30" fmla="*/ 216 w 451"/>
                  <a:gd name="T31" fmla="*/ 232 h 416"/>
                  <a:gd name="T32" fmla="*/ 299 w 451"/>
                  <a:gd name="T33" fmla="*/ 269 h 416"/>
                  <a:gd name="T34" fmla="*/ 354 w 451"/>
                  <a:gd name="T35" fmla="*/ 310 h 416"/>
                  <a:gd name="T36" fmla="*/ 392 w 451"/>
                  <a:gd name="T37" fmla="*/ 351 h 416"/>
                  <a:gd name="T38" fmla="*/ 415 w 451"/>
                  <a:gd name="T39" fmla="*/ 386 h 416"/>
                  <a:gd name="T40" fmla="*/ 419 w 451"/>
                  <a:gd name="T41" fmla="*/ 416 h 416"/>
                  <a:gd name="T42" fmla="*/ 418 w 451"/>
                  <a:gd name="T43" fmla="*/ 354 h 416"/>
                  <a:gd name="T44" fmla="*/ 418 w 451"/>
                  <a:gd name="T45" fmla="*/ 273 h 416"/>
                  <a:gd name="T46" fmla="*/ 419 w 451"/>
                  <a:gd name="T47" fmla="*/ 186 h 416"/>
                  <a:gd name="T48" fmla="*/ 427 w 451"/>
                  <a:gd name="T49" fmla="*/ 132 h 416"/>
                  <a:gd name="T50" fmla="*/ 451 w 451"/>
                  <a:gd name="T51" fmla="*/ 62 h 416"/>
                  <a:gd name="T52" fmla="*/ 415 w 451"/>
                  <a:gd name="T53" fmla="*/ 38 h 416"/>
                  <a:gd name="T54" fmla="*/ 370 w 451"/>
                  <a:gd name="T55" fmla="*/ 13 h 416"/>
                  <a:gd name="T56" fmla="*/ 353 w 451"/>
                  <a:gd name="T57" fmla="*/ 0 h 416"/>
                  <a:gd name="T58" fmla="*/ 353 w 451"/>
                  <a:gd name="T59" fmla="*/ 0 h 41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51"/>
                  <a:gd name="T91" fmla="*/ 0 h 416"/>
                  <a:gd name="T92" fmla="*/ 451 w 451"/>
                  <a:gd name="T93" fmla="*/ 416 h 41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51" h="416">
                    <a:moveTo>
                      <a:pt x="353" y="0"/>
                    </a:moveTo>
                    <a:lnTo>
                      <a:pt x="315" y="24"/>
                    </a:lnTo>
                    <a:lnTo>
                      <a:pt x="268" y="44"/>
                    </a:lnTo>
                    <a:lnTo>
                      <a:pt x="211" y="56"/>
                    </a:lnTo>
                    <a:lnTo>
                      <a:pt x="176" y="84"/>
                    </a:lnTo>
                    <a:lnTo>
                      <a:pt x="133" y="111"/>
                    </a:lnTo>
                    <a:lnTo>
                      <a:pt x="73" y="127"/>
                    </a:lnTo>
                    <a:lnTo>
                      <a:pt x="30" y="133"/>
                    </a:lnTo>
                    <a:lnTo>
                      <a:pt x="25" y="168"/>
                    </a:lnTo>
                    <a:lnTo>
                      <a:pt x="1" y="197"/>
                    </a:lnTo>
                    <a:lnTo>
                      <a:pt x="0" y="229"/>
                    </a:lnTo>
                    <a:lnTo>
                      <a:pt x="14" y="243"/>
                    </a:lnTo>
                    <a:lnTo>
                      <a:pt x="38" y="229"/>
                    </a:lnTo>
                    <a:lnTo>
                      <a:pt x="68" y="213"/>
                    </a:lnTo>
                    <a:lnTo>
                      <a:pt x="129" y="218"/>
                    </a:lnTo>
                    <a:lnTo>
                      <a:pt x="216" y="232"/>
                    </a:lnTo>
                    <a:lnTo>
                      <a:pt x="299" y="269"/>
                    </a:lnTo>
                    <a:lnTo>
                      <a:pt x="354" y="310"/>
                    </a:lnTo>
                    <a:lnTo>
                      <a:pt x="392" y="351"/>
                    </a:lnTo>
                    <a:lnTo>
                      <a:pt x="415" y="386"/>
                    </a:lnTo>
                    <a:lnTo>
                      <a:pt x="419" y="416"/>
                    </a:lnTo>
                    <a:lnTo>
                      <a:pt x="418" y="354"/>
                    </a:lnTo>
                    <a:lnTo>
                      <a:pt x="418" y="273"/>
                    </a:lnTo>
                    <a:lnTo>
                      <a:pt x="419" y="186"/>
                    </a:lnTo>
                    <a:lnTo>
                      <a:pt x="427" y="132"/>
                    </a:lnTo>
                    <a:lnTo>
                      <a:pt x="451" y="62"/>
                    </a:lnTo>
                    <a:lnTo>
                      <a:pt x="415" y="38"/>
                    </a:lnTo>
                    <a:lnTo>
                      <a:pt x="370" y="13"/>
                    </a:lnTo>
                    <a:lnTo>
                      <a:pt x="353" y="0"/>
                    </a:lnTo>
                    <a:close/>
                  </a:path>
                </a:pathLst>
              </a:custGeom>
              <a:solidFill>
                <a:srgbClr val="FFA6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27" name="Freeform 42"/>
              <p:cNvSpPr>
                <a:spLocks/>
              </p:cNvSpPr>
              <p:nvPr/>
            </p:nvSpPr>
            <p:spPr bwMode="auto">
              <a:xfrm>
                <a:off x="2411" y="1941"/>
                <a:ext cx="282" cy="477"/>
              </a:xfrm>
              <a:custGeom>
                <a:avLst/>
                <a:gdLst>
                  <a:gd name="T0" fmla="*/ 191 w 282"/>
                  <a:gd name="T1" fmla="*/ 0 h 477"/>
                  <a:gd name="T2" fmla="*/ 201 w 282"/>
                  <a:gd name="T3" fmla="*/ 32 h 477"/>
                  <a:gd name="T4" fmla="*/ 229 w 282"/>
                  <a:gd name="T5" fmla="*/ 65 h 477"/>
                  <a:gd name="T6" fmla="*/ 261 w 282"/>
                  <a:gd name="T7" fmla="*/ 92 h 477"/>
                  <a:gd name="T8" fmla="*/ 282 w 282"/>
                  <a:gd name="T9" fmla="*/ 98 h 477"/>
                  <a:gd name="T10" fmla="*/ 271 w 282"/>
                  <a:gd name="T11" fmla="*/ 141 h 477"/>
                  <a:gd name="T12" fmla="*/ 244 w 282"/>
                  <a:gd name="T13" fmla="*/ 208 h 477"/>
                  <a:gd name="T14" fmla="*/ 234 w 282"/>
                  <a:gd name="T15" fmla="*/ 264 h 477"/>
                  <a:gd name="T16" fmla="*/ 226 w 282"/>
                  <a:gd name="T17" fmla="*/ 308 h 477"/>
                  <a:gd name="T18" fmla="*/ 196 w 282"/>
                  <a:gd name="T19" fmla="*/ 361 h 477"/>
                  <a:gd name="T20" fmla="*/ 183 w 282"/>
                  <a:gd name="T21" fmla="*/ 412 h 477"/>
                  <a:gd name="T22" fmla="*/ 134 w 282"/>
                  <a:gd name="T23" fmla="*/ 416 h 477"/>
                  <a:gd name="T24" fmla="*/ 82 w 282"/>
                  <a:gd name="T25" fmla="*/ 432 h 477"/>
                  <a:gd name="T26" fmla="*/ 43 w 282"/>
                  <a:gd name="T27" fmla="*/ 455 h 477"/>
                  <a:gd name="T28" fmla="*/ 0 w 282"/>
                  <a:gd name="T29" fmla="*/ 477 h 477"/>
                  <a:gd name="T30" fmla="*/ 13 w 282"/>
                  <a:gd name="T31" fmla="*/ 289 h 477"/>
                  <a:gd name="T32" fmla="*/ 105 w 282"/>
                  <a:gd name="T33" fmla="*/ 102 h 477"/>
                  <a:gd name="T34" fmla="*/ 191 w 282"/>
                  <a:gd name="T35" fmla="*/ 0 h 477"/>
                  <a:gd name="T36" fmla="*/ 191 w 282"/>
                  <a:gd name="T37" fmla="*/ 0 h 4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2"/>
                  <a:gd name="T58" fmla="*/ 0 h 477"/>
                  <a:gd name="T59" fmla="*/ 282 w 282"/>
                  <a:gd name="T60" fmla="*/ 477 h 47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2" h="477">
                    <a:moveTo>
                      <a:pt x="191" y="0"/>
                    </a:moveTo>
                    <a:lnTo>
                      <a:pt x="201" y="32"/>
                    </a:lnTo>
                    <a:lnTo>
                      <a:pt x="229" y="65"/>
                    </a:lnTo>
                    <a:lnTo>
                      <a:pt x="261" y="92"/>
                    </a:lnTo>
                    <a:lnTo>
                      <a:pt x="282" y="98"/>
                    </a:lnTo>
                    <a:lnTo>
                      <a:pt x="271" y="141"/>
                    </a:lnTo>
                    <a:lnTo>
                      <a:pt x="244" y="208"/>
                    </a:lnTo>
                    <a:lnTo>
                      <a:pt x="234" y="264"/>
                    </a:lnTo>
                    <a:lnTo>
                      <a:pt x="226" y="308"/>
                    </a:lnTo>
                    <a:lnTo>
                      <a:pt x="196" y="361"/>
                    </a:lnTo>
                    <a:lnTo>
                      <a:pt x="183" y="412"/>
                    </a:lnTo>
                    <a:lnTo>
                      <a:pt x="134" y="416"/>
                    </a:lnTo>
                    <a:lnTo>
                      <a:pt x="82" y="432"/>
                    </a:lnTo>
                    <a:lnTo>
                      <a:pt x="43" y="455"/>
                    </a:lnTo>
                    <a:lnTo>
                      <a:pt x="0" y="477"/>
                    </a:lnTo>
                    <a:lnTo>
                      <a:pt x="13" y="289"/>
                    </a:lnTo>
                    <a:lnTo>
                      <a:pt x="105" y="102"/>
                    </a:lnTo>
                    <a:lnTo>
                      <a:pt x="191" y="0"/>
                    </a:lnTo>
                    <a:close/>
                  </a:path>
                </a:pathLst>
              </a:custGeom>
              <a:solidFill>
                <a:srgbClr val="FFA6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28" name="Freeform 43"/>
              <p:cNvSpPr>
                <a:spLocks/>
              </p:cNvSpPr>
              <p:nvPr/>
            </p:nvSpPr>
            <p:spPr bwMode="auto">
              <a:xfrm>
                <a:off x="2535" y="2809"/>
                <a:ext cx="239" cy="336"/>
              </a:xfrm>
              <a:custGeom>
                <a:avLst/>
                <a:gdLst>
                  <a:gd name="T0" fmla="*/ 0 w 239"/>
                  <a:gd name="T1" fmla="*/ 57 h 336"/>
                  <a:gd name="T2" fmla="*/ 45 w 239"/>
                  <a:gd name="T3" fmla="*/ 56 h 336"/>
                  <a:gd name="T4" fmla="*/ 105 w 239"/>
                  <a:gd name="T5" fmla="*/ 45 h 336"/>
                  <a:gd name="T6" fmla="*/ 151 w 239"/>
                  <a:gd name="T7" fmla="*/ 26 h 336"/>
                  <a:gd name="T8" fmla="*/ 188 w 239"/>
                  <a:gd name="T9" fmla="*/ 0 h 336"/>
                  <a:gd name="T10" fmla="*/ 191 w 239"/>
                  <a:gd name="T11" fmla="*/ 22 h 336"/>
                  <a:gd name="T12" fmla="*/ 188 w 239"/>
                  <a:gd name="T13" fmla="*/ 83 h 336"/>
                  <a:gd name="T14" fmla="*/ 185 w 239"/>
                  <a:gd name="T15" fmla="*/ 148 h 336"/>
                  <a:gd name="T16" fmla="*/ 188 w 239"/>
                  <a:gd name="T17" fmla="*/ 212 h 336"/>
                  <a:gd name="T18" fmla="*/ 204 w 239"/>
                  <a:gd name="T19" fmla="*/ 267 h 336"/>
                  <a:gd name="T20" fmla="*/ 239 w 239"/>
                  <a:gd name="T21" fmla="*/ 336 h 336"/>
                  <a:gd name="T22" fmla="*/ 139 w 239"/>
                  <a:gd name="T23" fmla="*/ 274 h 336"/>
                  <a:gd name="T24" fmla="*/ 29 w 239"/>
                  <a:gd name="T25" fmla="*/ 135 h 336"/>
                  <a:gd name="T26" fmla="*/ 0 w 239"/>
                  <a:gd name="T27" fmla="*/ 57 h 336"/>
                  <a:gd name="T28" fmla="*/ 0 w 239"/>
                  <a:gd name="T29" fmla="*/ 57 h 3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39"/>
                  <a:gd name="T46" fmla="*/ 0 h 336"/>
                  <a:gd name="T47" fmla="*/ 239 w 239"/>
                  <a:gd name="T48" fmla="*/ 336 h 3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39" h="336">
                    <a:moveTo>
                      <a:pt x="0" y="57"/>
                    </a:moveTo>
                    <a:lnTo>
                      <a:pt x="45" y="56"/>
                    </a:lnTo>
                    <a:lnTo>
                      <a:pt x="105" y="45"/>
                    </a:lnTo>
                    <a:lnTo>
                      <a:pt x="151" y="26"/>
                    </a:lnTo>
                    <a:lnTo>
                      <a:pt x="188" y="0"/>
                    </a:lnTo>
                    <a:lnTo>
                      <a:pt x="191" y="22"/>
                    </a:lnTo>
                    <a:lnTo>
                      <a:pt x="188" y="83"/>
                    </a:lnTo>
                    <a:lnTo>
                      <a:pt x="185" y="148"/>
                    </a:lnTo>
                    <a:lnTo>
                      <a:pt x="188" y="212"/>
                    </a:lnTo>
                    <a:lnTo>
                      <a:pt x="204" y="267"/>
                    </a:lnTo>
                    <a:lnTo>
                      <a:pt x="239" y="336"/>
                    </a:lnTo>
                    <a:lnTo>
                      <a:pt x="139" y="274"/>
                    </a:lnTo>
                    <a:lnTo>
                      <a:pt x="29" y="135"/>
                    </a:lnTo>
                    <a:lnTo>
                      <a:pt x="0" y="57"/>
                    </a:lnTo>
                    <a:close/>
                  </a:path>
                </a:pathLst>
              </a:custGeom>
              <a:solidFill>
                <a:srgbClr val="FFA6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29" name="Freeform 44"/>
              <p:cNvSpPr>
                <a:spLocks/>
              </p:cNvSpPr>
              <p:nvPr/>
            </p:nvSpPr>
            <p:spPr bwMode="auto">
              <a:xfrm>
                <a:off x="2373" y="1704"/>
                <a:ext cx="1310" cy="1635"/>
              </a:xfrm>
              <a:custGeom>
                <a:avLst/>
                <a:gdLst>
                  <a:gd name="T0" fmla="*/ 935 w 1310"/>
                  <a:gd name="T1" fmla="*/ 1569 h 1635"/>
                  <a:gd name="T2" fmla="*/ 994 w 1310"/>
                  <a:gd name="T3" fmla="*/ 1562 h 1635"/>
                  <a:gd name="T4" fmla="*/ 1053 w 1310"/>
                  <a:gd name="T5" fmla="*/ 1552 h 1635"/>
                  <a:gd name="T6" fmla="*/ 1110 w 1310"/>
                  <a:gd name="T7" fmla="*/ 1538 h 1635"/>
                  <a:gd name="T8" fmla="*/ 1166 w 1310"/>
                  <a:gd name="T9" fmla="*/ 1519 h 1635"/>
                  <a:gd name="T10" fmla="*/ 1218 w 1310"/>
                  <a:gd name="T11" fmla="*/ 1496 h 1635"/>
                  <a:gd name="T12" fmla="*/ 1271 w 1310"/>
                  <a:gd name="T13" fmla="*/ 1471 h 1635"/>
                  <a:gd name="T14" fmla="*/ 1306 w 1310"/>
                  <a:gd name="T15" fmla="*/ 1514 h 1635"/>
                  <a:gd name="T16" fmla="*/ 1261 w 1310"/>
                  <a:gd name="T17" fmla="*/ 1546 h 1635"/>
                  <a:gd name="T18" fmla="*/ 1204 w 1310"/>
                  <a:gd name="T19" fmla="*/ 1569 h 1635"/>
                  <a:gd name="T20" fmla="*/ 1145 w 1310"/>
                  <a:gd name="T21" fmla="*/ 1590 h 1635"/>
                  <a:gd name="T22" fmla="*/ 1085 w 1310"/>
                  <a:gd name="T23" fmla="*/ 1608 h 1635"/>
                  <a:gd name="T24" fmla="*/ 1023 w 1310"/>
                  <a:gd name="T25" fmla="*/ 1620 h 1635"/>
                  <a:gd name="T26" fmla="*/ 959 w 1310"/>
                  <a:gd name="T27" fmla="*/ 1628 h 1635"/>
                  <a:gd name="T28" fmla="*/ 894 w 1310"/>
                  <a:gd name="T29" fmla="*/ 1633 h 1635"/>
                  <a:gd name="T30" fmla="*/ 770 w 1310"/>
                  <a:gd name="T31" fmla="*/ 1627 h 1635"/>
                  <a:gd name="T32" fmla="*/ 636 w 1310"/>
                  <a:gd name="T33" fmla="*/ 1600 h 1635"/>
                  <a:gd name="T34" fmla="*/ 509 w 1310"/>
                  <a:gd name="T35" fmla="*/ 1550 h 1635"/>
                  <a:gd name="T36" fmla="*/ 393 w 1310"/>
                  <a:gd name="T37" fmla="*/ 1485 h 1635"/>
                  <a:gd name="T38" fmla="*/ 286 w 1310"/>
                  <a:gd name="T39" fmla="*/ 1401 h 1635"/>
                  <a:gd name="T40" fmla="*/ 196 w 1310"/>
                  <a:gd name="T41" fmla="*/ 1305 h 1635"/>
                  <a:gd name="T42" fmla="*/ 120 w 1310"/>
                  <a:gd name="T43" fmla="*/ 1196 h 1635"/>
                  <a:gd name="T44" fmla="*/ 81 w 1310"/>
                  <a:gd name="T45" fmla="*/ 1123 h 1635"/>
                  <a:gd name="T46" fmla="*/ 59 w 1310"/>
                  <a:gd name="T47" fmla="*/ 1069 h 1635"/>
                  <a:gd name="T48" fmla="*/ 40 w 1310"/>
                  <a:gd name="T49" fmla="*/ 1014 h 1635"/>
                  <a:gd name="T50" fmla="*/ 24 w 1310"/>
                  <a:gd name="T51" fmla="*/ 957 h 1635"/>
                  <a:gd name="T52" fmla="*/ 11 w 1310"/>
                  <a:gd name="T53" fmla="*/ 898 h 1635"/>
                  <a:gd name="T54" fmla="*/ 3 w 1310"/>
                  <a:gd name="T55" fmla="*/ 840 h 1635"/>
                  <a:gd name="T56" fmla="*/ 0 w 1310"/>
                  <a:gd name="T57" fmla="*/ 779 h 1635"/>
                  <a:gd name="T58" fmla="*/ 0 w 1310"/>
                  <a:gd name="T59" fmla="*/ 712 h 1635"/>
                  <a:gd name="T60" fmla="*/ 7 w 1310"/>
                  <a:gd name="T61" fmla="*/ 639 h 1635"/>
                  <a:gd name="T62" fmla="*/ 18 w 1310"/>
                  <a:gd name="T63" fmla="*/ 569 h 1635"/>
                  <a:gd name="T64" fmla="*/ 37 w 1310"/>
                  <a:gd name="T65" fmla="*/ 502 h 1635"/>
                  <a:gd name="T66" fmla="*/ 58 w 1310"/>
                  <a:gd name="T67" fmla="*/ 434 h 1635"/>
                  <a:gd name="T68" fmla="*/ 86 w 1310"/>
                  <a:gd name="T69" fmla="*/ 372 h 1635"/>
                  <a:gd name="T70" fmla="*/ 116 w 1310"/>
                  <a:gd name="T71" fmla="*/ 312 h 1635"/>
                  <a:gd name="T72" fmla="*/ 151 w 1310"/>
                  <a:gd name="T73" fmla="*/ 259 h 1635"/>
                  <a:gd name="T74" fmla="*/ 183 w 1310"/>
                  <a:gd name="T75" fmla="*/ 211 h 1635"/>
                  <a:gd name="T76" fmla="*/ 220 w 1310"/>
                  <a:gd name="T77" fmla="*/ 168 h 1635"/>
                  <a:gd name="T78" fmla="*/ 259 w 1310"/>
                  <a:gd name="T79" fmla="*/ 127 h 1635"/>
                  <a:gd name="T80" fmla="*/ 301 w 1310"/>
                  <a:gd name="T81" fmla="*/ 89 h 1635"/>
                  <a:gd name="T82" fmla="*/ 344 w 1310"/>
                  <a:gd name="T83" fmla="*/ 52 h 1635"/>
                  <a:gd name="T84" fmla="*/ 390 w 1310"/>
                  <a:gd name="T85" fmla="*/ 21 h 1635"/>
                  <a:gd name="T86" fmla="*/ 434 w 1310"/>
                  <a:gd name="T87" fmla="*/ 14 h 1635"/>
                  <a:gd name="T88" fmla="*/ 412 w 1310"/>
                  <a:gd name="T89" fmla="*/ 71 h 1635"/>
                  <a:gd name="T90" fmla="*/ 320 w 1310"/>
                  <a:gd name="T91" fmla="*/ 143 h 1635"/>
                  <a:gd name="T92" fmla="*/ 240 w 1310"/>
                  <a:gd name="T93" fmla="*/ 229 h 1635"/>
                  <a:gd name="T94" fmla="*/ 174 w 1310"/>
                  <a:gd name="T95" fmla="*/ 324 h 1635"/>
                  <a:gd name="T96" fmla="*/ 121 w 1310"/>
                  <a:gd name="T97" fmla="*/ 429 h 1635"/>
                  <a:gd name="T98" fmla="*/ 83 w 1310"/>
                  <a:gd name="T99" fmla="*/ 544 h 1635"/>
                  <a:gd name="T100" fmla="*/ 62 w 1310"/>
                  <a:gd name="T101" fmla="*/ 663 h 1635"/>
                  <a:gd name="T102" fmla="*/ 61 w 1310"/>
                  <a:gd name="T103" fmla="*/ 809 h 1635"/>
                  <a:gd name="T104" fmla="*/ 96 w 1310"/>
                  <a:gd name="T105" fmla="*/ 992 h 1635"/>
                  <a:gd name="T106" fmla="*/ 167 w 1310"/>
                  <a:gd name="T107" fmla="*/ 1156 h 1635"/>
                  <a:gd name="T108" fmla="*/ 272 w 1310"/>
                  <a:gd name="T109" fmla="*/ 1301 h 1635"/>
                  <a:gd name="T110" fmla="*/ 406 w 1310"/>
                  <a:gd name="T111" fmla="*/ 1418 h 1635"/>
                  <a:gd name="T112" fmla="*/ 562 w 1310"/>
                  <a:gd name="T113" fmla="*/ 1506 h 1635"/>
                  <a:gd name="T114" fmla="*/ 735 w 1310"/>
                  <a:gd name="T115" fmla="*/ 1557 h 163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310"/>
                  <a:gd name="T175" fmla="*/ 0 h 1635"/>
                  <a:gd name="T176" fmla="*/ 1310 w 1310"/>
                  <a:gd name="T177" fmla="*/ 1635 h 163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310" h="1635">
                    <a:moveTo>
                      <a:pt x="881" y="1571"/>
                    </a:moveTo>
                    <a:lnTo>
                      <a:pt x="887" y="1571"/>
                    </a:lnTo>
                    <a:lnTo>
                      <a:pt x="894" y="1571"/>
                    </a:lnTo>
                    <a:lnTo>
                      <a:pt x="902" y="1571"/>
                    </a:lnTo>
                    <a:lnTo>
                      <a:pt x="908" y="1571"/>
                    </a:lnTo>
                    <a:lnTo>
                      <a:pt x="914" y="1569"/>
                    </a:lnTo>
                    <a:lnTo>
                      <a:pt x="921" y="1569"/>
                    </a:lnTo>
                    <a:lnTo>
                      <a:pt x="929" y="1569"/>
                    </a:lnTo>
                    <a:lnTo>
                      <a:pt x="935" y="1569"/>
                    </a:lnTo>
                    <a:lnTo>
                      <a:pt x="941" y="1568"/>
                    </a:lnTo>
                    <a:lnTo>
                      <a:pt x="948" y="1568"/>
                    </a:lnTo>
                    <a:lnTo>
                      <a:pt x="954" y="1566"/>
                    </a:lnTo>
                    <a:lnTo>
                      <a:pt x="962" y="1566"/>
                    </a:lnTo>
                    <a:lnTo>
                      <a:pt x="968" y="1565"/>
                    </a:lnTo>
                    <a:lnTo>
                      <a:pt x="975" y="1565"/>
                    </a:lnTo>
                    <a:lnTo>
                      <a:pt x="981" y="1563"/>
                    </a:lnTo>
                    <a:lnTo>
                      <a:pt x="988" y="1563"/>
                    </a:lnTo>
                    <a:lnTo>
                      <a:pt x="994" y="1562"/>
                    </a:lnTo>
                    <a:lnTo>
                      <a:pt x="1000" y="1562"/>
                    </a:lnTo>
                    <a:lnTo>
                      <a:pt x="1007" y="1560"/>
                    </a:lnTo>
                    <a:lnTo>
                      <a:pt x="1015" y="1558"/>
                    </a:lnTo>
                    <a:lnTo>
                      <a:pt x="1021" y="1557"/>
                    </a:lnTo>
                    <a:lnTo>
                      <a:pt x="1027" y="1557"/>
                    </a:lnTo>
                    <a:lnTo>
                      <a:pt x="1034" y="1555"/>
                    </a:lnTo>
                    <a:lnTo>
                      <a:pt x="1040" y="1555"/>
                    </a:lnTo>
                    <a:lnTo>
                      <a:pt x="1046" y="1552"/>
                    </a:lnTo>
                    <a:lnTo>
                      <a:pt x="1053" y="1552"/>
                    </a:lnTo>
                    <a:lnTo>
                      <a:pt x="1059" y="1550"/>
                    </a:lnTo>
                    <a:lnTo>
                      <a:pt x="1065" y="1549"/>
                    </a:lnTo>
                    <a:lnTo>
                      <a:pt x="1072" y="1547"/>
                    </a:lnTo>
                    <a:lnTo>
                      <a:pt x="1078" y="1546"/>
                    </a:lnTo>
                    <a:lnTo>
                      <a:pt x="1085" y="1544"/>
                    </a:lnTo>
                    <a:lnTo>
                      <a:pt x="1091" y="1544"/>
                    </a:lnTo>
                    <a:lnTo>
                      <a:pt x="1097" y="1541"/>
                    </a:lnTo>
                    <a:lnTo>
                      <a:pt x="1104" y="1539"/>
                    </a:lnTo>
                    <a:lnTo>
                      <a:pt x="1110" y="1538"/>
                    </a:lnTo>
                    <a:lnTo>
                      <a:pt x="1116" y="1536"/>
                    </a:lnTo>
                    <a:lnTo>
                      <a:pt x="1121" y="1533"/>
                    </a:lnTo>
                    <a:lnTo>
                      <a:pt x="1129" y="1531"/>
                    </a:lnTo>
                    <a:lnTo>
                      <a:pt x="1134" y="1530"/>
                    </a:lnTo>
                    <a:lnTo>
                      <a:pt x="1140" y="1528"/>
                    </a:lnTo>
                    <a:lnTo>
                      <a:pt x="1147" y="1525"/>
                    </a:lnTo>
                    <a:lnTo>
                      <a:pt x="1153" y="1523"/>
                    </a:lnTo>
                    <a:lnTo>
                      <a:pt x="1159" y="1520"/>
                    </a:lnTo>
                    <a:lnTo>
                      <a:pt x="1166" y="1519"/>
                    </a:lnTo>
                    <a:lnTo>
                      <a:pt x="1170" y="1517"/>
                    </a:lnTo>
                    <a:lnTo>
                      <a:pt x="1177" y="1514"/>
                    </a:lnTo>
                    <a:lnTo>
                      <a:pt x="1183" y="1512"/>
                    </a:lnTo>
                    <a:lnTo>
                      <a:pt x="1189" y="1511"/>
                    </a:lnTo>
                    <a:lnTo>
                      <a:pt x="1194" y="1507"/>
                    </a:lnTo>
                    <a:lnTo>
                      <a:pt x="1201" y="1504"/>
                    </a:lnTo>
                    <a:lnTo>
                      <a:pt x="1207" y="1501"/>
                    </a:lnTo>
                    <a:lnTo>
                      <a:pt x="1213" y="1499"/>
                    </a:lnTo>
                    <a:lnTo>
                      <a:pt x="1218" y="1496"/>
                    </a:lnTo>
                    <a:lnTo>
                      <a:pt x="1224" y="1495"/>
                    </a:lnTo>
                    <a:lnTo>
                      <a:pt x="1231" y="1492"/>
                    </a:lnTo>
                    <a:lnTo>
                      <a:pt x="1237" y="1490"/>
                    </a:lnTo>
                    <a:lnTo>
                      <a:pt x="1242" y="1487"/>
                    </a:lnTo>
                    <a:lnTo>
                      <a:pt x="1247" y="1484"/>
                    </a:lnTo>
                    <a:lnTo>
                      <a:pt x="1253" y="1480"/>
                    </a:lnTo>
                    <a:lnTo>
                      <a:pt x="1259" y="1477"/>
                    </a:lnTo>
                    <a:lnTo>
                      <a:pt x="1264" y="1474"/>
                    </a:lnTo>
                    <a:lnTo>
                      <a:pt x="1271" y="1471"/>
                    </a:lnTo>
                    <a:lnTo>
                      <a:pt x="1277" y="1468"/>
                    </a:lnTo>
                    <a:lnTo>
                      <a:pt x="1283" y="1466"/>
                    </a:lnTo>
                    <a:lnTo>
                      <a:pt x="1286" y="1472"/>
                    </a:lnTo>
                    <a:lnTo>
                      <a:pt x="1290" y="1479"/>
                    </a:lnTo>
                    <a:lnTo>
                      <a:pt x="1293" y="1487"/>
                    </a:lnTo>
                    <a:lnTo>
                      <a:pt x="1296" y="1493"/>
                    </a:lnTo>
                    <a:lnTo>
                      <a:pt x="1299" y="1499"/>
                    </a:lnTo>
                    <a:lnTo>
                      <a:pt x="1302" y="1506"/>
                    </a:lnTo>
                    <a:lnTo>
                      <a:pt x="1306" y="1514"/>
                    </a:lnTo>
                    <a:lnTo>
                      <a:pt x="1310" y="1520"/>
                    </a:lnTo>
                    <a:lnTo>
                      <a:pt x="1302" y="1523"/>
                    </a:lnTo>
                    <a:lnTo>
                      <a:pt x="1298" y="1527"/>
                    </a:lnTo>
                    <a:lnTo>
                      <a:pt x="1290" y="1530"/>
                    </a:lnTo>
                    <a:lnTo>
                      <a:pt x="1285" y="1533"/>
                    </a:lnTo>
                    <a:lnTo>
                      <a:pt x="1278" y="1536"/>
                    </a:lnTo>
                    <a:lnTo>
                      <a:pt x="1272" y="1539"/>
                    </a:lnTo>
                    <a:lnTo>
                      <a:pt x="1266" y="1542"/>
                    </a:lnTo>
                    <a:lnTo>
                      <a:pt x="1261" y="1546"/>
                    </a:lnTo>
                    <a:lnTo>
                      <a:pt x="1253" y="1547"/>
                    </a:lnTo>
                    <a:lnTo>
                      <a:pt x="1248" y="1550"/>
                    </a:lnTo>
                    <a:lnTo>
                      <a:pt x="1240" y="1552"/>
                    </a:lnTo>
                    <a:lnTo>
                      <a:pt x="1236" y="1557"/>
                    </a:lnTo>
                    <a:lnTo>
                      <a:pt x="1229" y="1558"/>
                    </a:lnTo>
                    <a:lnTo>
                      <a:pt x="1223" y="1562"/>
                    </a:lnTo>
                    <a:lnTo>
                      <a:pt x="1216" y="1565"/>
                    </a:lnTo>
                    <a:lnTo>
                      <a:pt x="1212" y="1568"/>
                    </a:lnTo>
                    <a:lnTo>
                      <a:pt x="1204" y="1569"/>
                    </a:lnTo>
                    <a:lnTo>
                      <a:pt x="1197" y="1573"/>
                    </a:lnTo>
                    <a:lnTo>
                      <a:pt x="1191" y="1574"/>
                    </a:lnTo>
                    <a:lnTo>
                      <a:pt x="1185" y="1577"/>
                    </a:lnTo>
                    <a:lnTo>
                      <a:pt x="1178" y="1579"/>
                    </a:lnTo>
                    <a:lnTo>
                      <a:pt x="1172" y="1582"/>
                    </a:lnTo>
                    <a:lnTo>
                      <a:pt x="1166" y="1584"/>
                    </a:lnTo>
                    <a:lnTo>
                      <a:pt x="1159" y="1587"/>
                    </a:lnTo>
                    <a:lnTo>
                      <a:pt x="1151" y="1589"/>
                    </a:lnTo>
                    <a:lnTo>
                      <a:pt x="1145" y="1590"/>
                    </a:lnTo>
                    <a:lnTo>
                      <a:pt x="1139" y="1593"/>
                    </a:lnTo>
                    <a:lnTo>
                      <a:pt x="1132" y="1595"/>
                    </a:lnTo>
                    <a:lnTo>
                      <a:pt x="1126" y="1596"/>
                    </a:lnTo>
                    <a:lnTo>
                      <a:pt x="1120" y="1600"/>
                    </a:lnTo>
                    <a:lnTo>
                      <a:pt x="1113" y="1601"/>
                    </a:lnTo>
                    <a:lnTo>
                      <a:pt x="1107" y="1604"/>
                    </a:lnTo>
                    <a:lnTo>
                      <a:pt x="1099" y="1604"/>
                    </a:lnTo>
                    <a:lnTo>
                      <a:pt x="1092" y="1608"/>
                    </a:lnTo>
                    <a:lnTo>
                      <a:pt x="1085" y="1608"/>
                    </a:lnTo>
                    <a:lnTo>
                      <a:pt x="1078" y="1609"/>
                    </a:lnTo>
                    <a:lnTo>
                      <a:pt x="1072" y="1611"/>
                    </a:lnTo>
                    <a:lnTo>
                      <a:pt x="1064" y="1614"/>
                    </a:lnTo>
                    <a:lnTo>
                      <a:pt x="1058" y="1614"/>
                    </a:lnTo>
                    <a:lnTo>
                      <a:pt x="1051" y="1616"/>
                    </a:lnTo>
                    <a:lnTo>
                      <a:pt x="1043" y="1617"/>
                    </a:lnTo>
                    <a:lnTo>
                      <a:pt x="1037" y="1619"/>
                    </a:lnTo>
                    <a:lnTo>
                      <a:pt x="1030" y="1619"/>
                    </a:lnTo>
                    <a:lnTo>
                      <a:pt x="1023" y="1620"/>
                    </a:lnTo>
                    <a:lnTo>
                      <a:pt x="1016" y="1622"/>
                    </a:lnTo>
                    <a:lnTo>
                      <a:pt x="1008" y="1624"/>
                    </a:lnTo>
                    <a:lnTo>
                      <a:pt x="1002" y="1624"/>
                    </a:lnTo>
                    <a:lnTo>
                      <a:pt x="996" y="1625"/>
                    </a:lnTo>
                    <a:lnTo>
                      <a:pt x="988" y="1625"/>
                    </a:lnTo>
                    <a:lnTo>
                      <a:pt x="981" y="1627"/>
                    </a:lnTo>
                    <a:lnTo>
                      <a:pt x="973" y="1627"/>
                    </a:lnTo>
                    <a:lnTo>
                      <a:pt x="967" y="1628"/>
                    </a:lnTo>
                    <a:lnTo>
                      <a:pt x="959" y="1628"/>
                    </a:lnTo>
                    <a:lnTo>
                      <a:pt x="953" y="1630"/>
                    </a:lnTo>
                    <a:lnTo>
                      <a:pt x="945" y="1630"/>
                    </a:lnTo>
                    <a:lnTo>
                      <a:pt x="938" y="1631"/>
                    </a:lnTo>
                    <a:lnTo>
                      <a:pt x="930" y="1631"/>
                    </a:lnTo>
                    <a:lnTo>
                      <a:pt x="924" y="1633"/>
                    </a:lnTo>
                    <a:lnTo>
                      <a:pt x="916" y="1633"/>
                    </a:lnTo>
                    <a:lnTo>
                      <a:pt x="910" y="1633"/>
                    </a:lnTo>
                    <a:lnTo>
                      <a:pt x="902" y="1633"/>
                    </a:lnTo>
                    <a:lnTo>
                      <a:pt x="894" y="1633"/>
                    </a:lnTo>
                    <a:lnTo>
                      <a:pt x="887" y="1633"/>
                    </a:lnTo>
                    <a:lnTo>
                      <a:pt x="879" y="1635"/>
                    </a:lnTo>
                    <a:lnTo>
                      <a:pt x="864" y="1633"/>
                    </a:lnTo>
                    <a:lnTo>
                      <a:pt x="848" y="1633"/>
                    </a:lnTo>
                    <a:lnTo>
                      <a:pt x="832" y="1633"/>
                    </a:lnTo>
                    <a:lnTo>
                      <a:pt x="817" y="1631"/>
                    </a:lnTo>
                    <a:lnTo>
                      <a:pt x="800" y="1630"/>
                    </a:lnTo>
                    <a:lnTo>
                      <a:pt x="786" y="1628"/>
                    </a:lnTo>
                    <a:lnTo>
                      <a:pt x="770" y="1627"/>
                    </a:lnTo>
                    <a:lnTo>
                      <a:pt x="755" y="1625"/>
                    </a:lnTo>
                    <a:lnTo>
                      <a:pt x="740" y="1622"/>
                    </a:lnTo>
                    <a:lnTo>
                      <a:pt x="724" y="1619"/>
                    </a:lnTo>
                    <a:lnTo>
                      <a:pt x="709" y="1616"/>
                    </a:lnTo>
                    <a:lnTo>
                      <a:pt x="693" y="1614"/>
                    </a:lnTo>
                    <a:lnTo>
                      <a:pt x="679" y="1609"/>
                    </a:lnTo>
                    <a:lnTo>
                      <a:pt x="665" y="1606"/>
                    </a:lnTo>
                    <a:lnTo>
                      <a:pt x="651" y="1603"/>
                    </a:lnTo>
                    <a:lnTo>
                      <a:pt x="636" y="1600"/>
                    </a:lnTo>
                    <a:lnTo>
                      <a:pt x="622" y="1593"/>
                    </a:lnTo>
                    <a:lnTo>
                      <a:pt x="606" y="1589"/>
                    </a:lnTo>
                    <a:lnTo>
                      <a:pt x="592" y="1584"/>
                    </a:lnTo>
                    <a:lnTo>
                      <a:pt x="577" y="1579"/>
                    </a:lnTo>
                    <a:lnTo>
                      <a:pt x="565" y="1574"/>
                    </a:lnTo>
                    <a:lnTo>
                      <a:pt x="550" y="1568"/>
                    </a:lnTo>
                    <a:lnTo>
                      <a:pt x="536" y="1563"/>
                    </a:lnTo>
                    <a:lnTo>
                      <a:pt x="523" y="1557"/>
                    </a:lnTo>
                    <a:lnTo>
                      <a:pt x="509" y="1550"/>
                    </a:lnTo>
                    <a:lnTo>
                      <a:pt x="495" y="1544"/>
                    </a:lnTo>
                    <a:lnTo>
                      <a:pt x="482" y="1538"/>
                    </a:lnTo>
                    <a:lnTo>
                      <a:pt x="469" y="1531"/>
                    </a:lnTo>
                    <a:lnTo>
                      <a:pt x="457" y="1523"/>
                    </a:lnTo>
                    <a:lnTo>
                      <a:pt x="444" y="1515"/>
                    </a:lnTo>
                    <a:lnTo>
                      <a:pt x="430" y="1509"/>
                    </a:lnTo>
                    <a:lnTo>
                      <a:pt x="418" y="1501"/>
                    </a:lnTo>
                    <a:lnTo>
                      <a:pt x="406" y="1493"/>
                    </a:lnTo>
                    <a:lnTo>
                      <a:pt x="393" y="1485"/>
                    </a:lnTo>
                    <a:lnTo>
                      <a:pt x="380" y="1476"/>
                    </a:lnTo>
                    <a:lnTo>
                      <a:pt x="368" y="1468"/>
                    </a:lnTo>
                    <a:lnTo>
                      <a:pt x="356" y="1458"/>
                    </a:lnTo>
                    <a:lnTo>
                      <a:pt x="344" y="1450"/>
                    </a:lnTo>
                    <a:lnTo>
                      <a:pt x="333" y="1441"/>
                    </a:lnTo>
                    <a:lnTo>
                      <a:pt x="321" y="1433"/>
                    </a:lnTo>
                    <a:lnTo>
                      <a:pt x="310" y="1422"/>
                    </a:lnTo>
                    <a:lnTo>
                      <a:pt x="298" y="1412"/>
                    </a:lnTo>
                    <a:lnTo>
                      <a:pt x="286" y="1401"/>
                    </a:lnTo>
                    <a:lnTo>
                      <a:pt x="277" y="1391"/>
                    </a:lnTo>
                    <a:lnTo>
                      <a:pt x="266" y="1382"/>
                    </a:lnTo>
                    <a:lnTo>
                      <a:pt x="256" y="1371"/>
                    </a:lnTo>
                    <a:lnTo>
                      <a:pt x="245" y="1361"/>
                    </a:lnTo>
                    <a:lnTo>
                      <a:pt x="236" y="1350"/>
                    </a:lnTo>
                    <a:lnTo>
                      <a:pt x="224" y="1339"/>
                    </a:lnTo>
                    <a:lnTo>
                      <a:pt x="215" y="1328"/>
                    </a:lnTo>
                    <a:lnTo>
                      <a:pt x="205" y="1317"/>
                    </a:lnTo>
                    <a:lnTo>
                      <a:pt x="196" y="1305"/>
                    </a:lnTo>
                    <a:lnTo>
                      <a:pt x="186" y="1294"/>
                    </a:lnTo>
                    <a:lnTo>
                      <a:pt x="177" y="1282"/>
                    </a:lnTo>
                    <a:lnTo>
                      <a:pt x="169" y="1270"/>
                    </a:lnTo>
                    <a:lnTo>
                      <a:pt x="161" y="1259"/>
                    </a:lnTo>
                    <a:lnTo>
                      <a:pt x="151" y="1247"/>
                    </a:lnTo>
                    <a:lnTo>
                      <a:pt x="143" y="1234"/>
                    </a:lnTo>
                    <a:lnTo>
                      <a:pt x="135" y="1221"/>
                    </a:lnTo>
                    <a:lnTo>
                      <a:pt x="127" y="1210"/>
                    </a:lnTo>
                    <a:lnTo>
                      <a:pt x="120" y="1196"/>
                    </a:lnTo>
                    <a:lnTo>
                      <a:pt x="113" y="1183"/>
                    </a:lnTo>
                    <a:lnTo>
                      <a:pt x="107" y="1170"/>
                    </a:lnTo>
                    <a:lnTo>
                      <a:pt x="100" y="1158"/>
                    </a:lnTo>
                    <a:lnTo>
                      <a:pt x="97" y="1151"/>
                    </a:lnTo>
                    <a:lnTo>
                      <a:pt x="94" y="1146"/>
                    </a:lnTo>
                    <a:lnTo>
                      <a:pt x="91" y="1140"/>
                    </a:lnTo>
                    <a:lnTo>
                      <a:pt x="88" y="1134"/>
                    </a:lnTo>
                    <a:lnTo>
                      <a:pt x="85" y="1127"/>
                    </a:lnTo>
                    <a:lnTo>
                      <a:pt x="81" y="1123"/>
                    </a:lnTo>
                    <a:lnTo>
                      <a:pt x="80" y="1116"/>
                    </a:lnTo>
                    <a:lnTo>
                      <a:pt x="77" y="1110"/>
                    </a:lnTo>
                    <a:lnTo>
                      <a:pt x="73" y="1104"/>
                    </a:lnTo>
                    <a:lnTo>
                      <a:pt x="72" y="1099"/>
                    </a:lnTo>
                    <a:lnTo>
                      <a:pt x="69" y="1092"/>
                    </a:lnTo>
                    <a:lnTo>
                      <a:pt x="67" y="1088"/>
                    </a:lnTo>
                    <a:lnTo>
                      <a:pt x="64" y="1081"/>
                    </a:lnTo>
                    <a:lnTo>
                      <a:pt x="62" y="1075"/>
                    </a:lnTo>
                    <a:lnTo>
                      <a:pt x="59" y="1069"/>
                    </a:lnTo>
                    <a:lnTo>
                      <a:pt x="58" y="1064"/>
                    </a:lnTo>
                    <a:lnTo>
                      <a:pt x="54" y="1056"/>
                    </a:lnTo>
                    <a:lnTo>
                      <a:pt x="53" y="1051"/>
                    </a:lnTo>
                    <a:lnTo>
                      <a:pt x="51" y="1045"/>
                    </a:lnTo>
                    <a:lnTo>
                      <a:pt x="48" y="1038"/>
                    </a:lnTo>
                    <a:lnTo>
                      <a:pt x="46" y="1032"/>
                    </a:lnTo>
                    <a:lnTo>
                      <a:pt x="43" y="1026"/>
                    </a:lnTo>
                    <a:lnTo>
                      <a:pt x="42" y="1019"/>
                    </a:lnTo>
                    <a:lnTo>
                      <a:pt x="40" y="1014"/>
                    </a:lnTo>
                    <a:lnTo>
                      <a:pt x="38" y="1007"/>
                    </a:lnTo>
                    <a:lnTo>
                      <a:pt x="35" y="1000"/>
                    </a:lnTo>
                    <a:lnTo>
                      <a:pt x="34" y="994"/>
                    </a:lnTo>
                    <a:lnTo>
                      <a:pt x="32" y="989"/>
                    </a:lnTo>
                    <a:lnTo>
                      <a:pt x="31" y="983"/>
                    </a:lnTo>
                    <a:lnTo>
                      <a:pt x="29" y="976"/>
                    </a:lnTo>
                    <a:lnTo>
                      <a:pt x="27" y="970"/>
                    </a:lnTo>
                    <a:lnTo>
                      <a:pt x="26" y="964"/>
                    </a:lnTo>
                    <a:lnTo>
                      <a:pt x="24" y="957"/>
                    </a:lnTo>
                    <a:lnTo>
                      <a:pt x="23" y="951"/>
                    </a:lnTo>
                    <a:lnTo>
                      <a:pt x="21" y="944"/>
                    </a:lnTo>
                    <a:lnTo>
                      <a:pt x="19" y="938"/>
                    </a:lnTo>
                    <a:lnTo>
                      <a:pt x="18" y="932"/>
                    </a:lnTo>
                    <a:lnTo>
                      <a:pt x="16" y="925"/>
                    </a:lnTo>
                    <a:lnTo>
                      <a:pt x="15" y="919"/>
                    </a:lnTo>
                    <a:lnTo>
                      <a:pt x="15" y="913"/>
                    </a:lnTo>
                    <a:lnTo>
                      <a:pt x="13" y="905"/>
                    </a:lnTo>
                    <a:lnTo>
                      <a:pt x="11" y="898"/>
                    </a:lnTo>
                    <a:lnTo>
                      <a:pt x="10" y="892"/>
                    </a:lnTo>
                    <a:lnTo>
                      <a:pt x="10" y="886"/>
                    </a:lnTo>
                    <a:lnTo>
                      <a:pt x="8" y="878"/>
                    </a:lnTo>
                    <a:lnTo>
                      <a:pt x="7" y="873"/>
                    </a:lnTo>
                    <a:lnTo>
                      <a:pt x="7" y="867"/>
                    </a:lnTo>
                    <a:lnTo>
                      <a:pt x="7" y="860"/>
                    </a:lnTo>
                    <a:lnTo>
                      <a:pt x="5" y="852"/>
                    </a:lnTo>
                    <a:lnTo>
                      <a:pt x="3" y="846"/>
                    </a:lnTo>
                    <a:lnTo>
                      <a:pt x="3" y="840"/>
                    </a:lnTo>
                    <a:lnTo>
                      <a:pt x="3" y="833"/>
                    </a:lnTo>
                    <a:lnTo>
                      <a:pt x="3" y="825"/>
                    </a:lnTo>
                    <a:lnTo>
                      <a:pt x="2" y="819"/>
                    </a:lnTo>
                    <a:lnTo>
                      <a:pt x="0" y="813"/>
                    </a:lnTo>
                    <a:lnTo>
                      <a:pt x="0" y="806"/>
                    </a:lnTo>
                    <a:lnTo>
                      <a:pt x="0" y="800"/>
                    </a:lnTo>
                    <a:lnTo>
                      <a:pt x="0" y="792"/>
                    </a:lnTo>
                    <a:lnTo>
                      <a:pt x="0" y="785"/>
                    </a:lnTo>
                    <a:lnTo>
                      <a:pt x="0" y="779"/>
                    </a:lnTo>
                    <a:lnTo>
                      <a:pt x="0" y="773"/>
                    </a:lnTo>
                    <a:lnTo>
                      <a:pt x="0" y="766"/>
                    </a:lnTo>
                    <a:lnTo>
                      <a:pt x="0" y="760"/>
                    </a:lnTo>
                    <a:lnTo>
                      <a:pt x="0" y="754"/>
                    </a:lnTo>
                    <a:lnTo>
                      <a:pt x="0" y="744"/>
                    </a:lnTo>
                    <a:lnTo>
                      <a:pt x="0" y="736"/>
                    </a:lnTo>
                    <a:lnTo>
                      <a:pt x="0" y="728"/>
                    </a:lnTo>
                    <a:lnTo>
                      <a:pt x="0" y="720"/>
                    </a:lnTo>
                    <a:lnTo>
                      <a:pt x="0" y="712"/>
                    </a:lnTo>
                    <a:lnTo>
                      <a:pt x="0" y="704"/>
                    </a:lnTo>
                    <a:lnTo>
                      <a:pt x="0" y="695"/>
                    </a:lnTo>
                    <a:lnTo>
                      <a:pt x="2" y="687"/>
                    </a:lnTo>
                    <a:lnTo>
                      <a:pt x="2" y="679"/>
                    </a:lnTo>
                    <a:lnTo>
                      <a:pt x="3" y="671"/>
                    </a:lnTo>
                    <a:lnTo>
                      <a:pt x="3" y="663"/>
                    </a:lnTo>
                    <a:lnTo>
                      <a:pt x="3" y="655"/>
                    </a:lnTo>
                    <a:lnTo>
                      <a:pt x="5" y="647"/>
                    </a:lnTo>
                    <a:lnTo>
                      <a:pt x="7" y="639"/>
                    </a:lnTo>
                    <a:lnTo>
                      <a:pt x="7" y="631"/>
                    </a:lnTo>
                    <a:lnTo>
                      <a:pt x="8" y="625"/>
                    </a:lnTo>
                    <a:lnTo>
                      <a:pt x="10" y="615"/>
                    </a:lnTo>
                    <a:lnTo>
                      <a:pt x="11" y="607"/>
                    </a:lnTo>
                    <a:lnTo>
                      <a:pt x="11" y="599"/>
                    </a:lnTo>
                    <a:lnTo>
                      <a:pt x="13" y="593"/>
                    </a:lnTo>
                    <a:lnTo>
                      <a:pt x="15" y="585"/>
                    </a:lnTo>
                    <a:lnTo>
                      <a:pt x="16" y="577"/>
                    </a:lnTo>
                    <a:lnTo>
                      <a:pt x="18" y="569"/>
                    </a:lnTo>
                    <a:lnTo>
                      <a:pt x="19" y="561"/>
                    </a:lnTo>
                    <a:lnTo>
                      <a:pt x="21" y="553"/>
                    </a:lnTo>
                    <a:lnTo>
                      <a:pt x="23" y="545"/>
                    </a:lnTo>
                    <a:lnTo>
                      <a:pt x="24" y="539"/>
                    </a:lnTo>
                    <a:lnTo>
                      <a:pt x="27" y="531"/>
                    </a:lnTo>
                    <a:lnTo>
                      <a:pt x="29" y="523"/>
                    </a:lnTo>
                    <a:lnTo>
                      <a:pt x="32" y="517"/>
                    </a:lnTo>
                    <a:lnTo>
                      <a:pt x="34" y="509"/>
                    </a:lnTo>
                    <a:lnTo>
                      <a:pt x="37" y="502"/>
                    </a:lnTo>
                    <a:lnTo>
                      <a:pt x="38" y="494"/>
                    </a:lnTo>
                    <a:lnTo>
                      <a:pt x="40" y="487"/>
                    </a:lnTo>
                    <a:lnTo>
                      <a:pt x="43" y="479"/>
                    </a:lnTo>
                    <a:lnTo>
                      <a:pt x="45" y="472"/>
                    </a:lnTo>
                    <a:lnTo>
                      <a:pt x="48" y="464"/>
                    </a:lnTo>
                    <a:lnTo>
                      <a:pt x="51" y="456"/>
                    </a:lnTo>
                    <a:lnTo>
                      <a:pt x="53" y="450"/>
                    </a:lnTo>
                    <a:lnTo>
                      <a:pt x="56" y="442"/>
                    </a:lnTo>
                    <a:lnTo>
                      <a:pt x="58" y="434"/>
                    </a:lnTo>
                    <a:lnTo>
                      <a:pt x="61" y="428"/>
                    </a:lnTo>
                    <a:lnTo>
                      <a:pt x="64" y="421"/>
                    </a:lnTo>
                    <a:lnTo>
                      <a:pt x="67" y="413"/>
                    </a:lnTo>
                    <a:lnTo>
                      <a:pt x="70" y="407"/>
                    </a:lnTo>
                    <a:lnTo>
                      <a:pt x="73" y="399"/>
                    </a:lnTo>
                    <a:lnTo>
                      <a:pt x="77" y="393"/>
                    </a:lnTo>
                    <a:lnTo>
                      <a:pt x="80" y="386"/>
                    </a:lnTo>
                    <a:lnTo>
                      <a:pt x="83" y="378"/>
                    </a:lnTo>
                    <a:lnTo>
                      <a:pt x="86" y="372"/>
                    </a:lnTo>
                    <a:lnTo>
                      <a:pt x="89" y="366"/>
                    </a:lnTo>
                    <a:lnTo>
                      <a:pt x="93" y="358"/>
                    </a:lnTo>
                    <a:lnTo>
                      <a:pt x="96" y="351"/>
                    </a:lnTo>
                    <a:lnTo>
                      <a:pt x="100" y="345"/>
                    </a:lnTo>
                    <a:lnTo>
                      <a:pt x="102" y="339"/>
                    </a:lnTo>
                    <a:lnTo>
                      <a:pt x="107" y="332"/>
                    </a:lnTo>
                    <a:lnTo>
                      <a:pt x="110" y="324"/>
                    </a:lnTo>
                    <a:lnTo>
                      <a:pt x="113" y="318"/>
                    </a:lnTo>
                    <a:lnTo>
                      <a:pt x="116" y="312"/>
                    </a:lnTo>
                    <a:lnTo>
                      <a:pt x="121" y="305"/>
                    </a:lnTo>
                    <a:lnTo>
                      <a:pt x="126" y="299"/>
                    </a:lnTo>
                    <a:lnTo>
                      <a:pt x="129" y="293"/>
                    </a:lnTo>
                    <a:lnTo>
                      <a:pt x="134" y="286"/>
                    </a:lnTo>
                    <a:lnTo>
                      <a:pt x="139" y="280"/>
                    </a:lnTo>
                    <a:lnTo>
                      <a:pt x="140" y="275"/>
                    </a:lnTo>
                    <a:lnTo>
                      <a:pt x="145" y="269"/>
                    </a:lnTo>
                    <a:lnTo>
                      <a:pt x="148" y="264"/>
                    </a:lnTo>
                    <a:lnTo>
                      <a:pt x="151" y="259"/>
                    </a:lnTo>
                    <a:lnTo>
                      <a:pt x="155" y="254"/>
                    </a:lnTo>
                    <a:lnTo>
                      <a:pt x="159" y="248"/>
                    </a:lnTo>
                    <a:lnTo>
                      <a:pt x="161" y="243"/>
                    </a:lnTo>
                    <a:lnTo>
                      <a:pt x="166" y="238"/>
                    </a:lnTo>
                    <a:lnTo>
                      <a:pt x="169" y="232"/>
                    </a:lnTo>
                    <a:lnTo>
                      <a:pt x="172" y="227"/>
                    </a:lnTo>
                    <a:lnTo>
                      <a:pt x="177" y="223"/>
                    </a:lnTo>
                    <a:lnTo>
                      <a:pt x="180" y="218"/>
                    </a:lnTo>
                    <a:lnTo>
                      <a:pt x="183" y="211"/>
                    </a:lnTo>
                    <a:lnTo>
                      <a:pt x="188" y="207"/>
                    </a:lnTo>
                    <a:lnTo>
                      <a:pt x="191" y="202"/>
                    </a:lnTo>
                    <a:lnTo>
                      <a:pt x="196" y="199"/>
                    </a:lnTo>
                    <a:lnTo>
                      <a:pt x="199" y="192"/>
                    </a:lnTo>
                    <a:lnTo>
                      <a:pt x="204" y="188"/>
                    </a:lnTo>
                    <a:lnTo>
                      <a:pt x="207" y="183"/>
                    </a:lnTo>
                    <a:lnTo>
                      <a:pt x="212" y="178"/>
                    </a:lnTo>
                    <a:lnTo>
                      <a:pt x="215" y="173"/>
                    </a:lnTo>
                    <a:lnTo>
                      <a:pt x="220" y="168"/>
                    </a:lnTo>
                    <a:lnTo>
                      <a:pt x="224" y="164"/>
                    </a:lnTo>
                    <a:lnTo>
                      <a:pt x="229" y="159"/>
                    </a:lnTo>
                    <a:lnTo>
                      <a:pt x="232" y="154"/>
                    </a:lnTo>
                    <a:lnTo>
                      <a:pt x="237" y="149"/>
                    </a:lnTo>
                    <a:lnTo>
                      <a:pt x="240" y="145"/>
                    </a:lnTo>
                    <a:lnTo>
                      <a:pt x="245" y="141"/>
                    </a:lnTo>
                    <a:lnTo>
                      <a:pt x="250" y="137"/>
                    </a:lnTo>
                    <a:lnTo>
                      <a:pt x="255" y="132"/>
                    </a:lnTo>
                    <a:lnTo>
                      <a:pt x="259" y="127"/>
                    </a:lnTo>
                    <a:lnTo>
                      <a:pt x="264" y="124"/>
                    </a:lnTo>
                    <a:lnTo>
                      <a:pt x="267" y="119"/>
                    </a:lnTo>
                    <a:lnTo>
                      <a:pt x="272" y="114"/>
                    </a:lnTo>
                    <a:lnTo>
                      <a:pt x="277" y="110"/>
                    </a:lnTo>
                    <a:lnTo>
                      <a:pt x="282" y="105"/>
                    </a:lnTo>
                    <a:lnTo>
                      <a:pt x="286" y="100"/>
                    </a:lnTo>
                    <a:lnTo>
                      <a:pt x="291" y="97"/>
                    </a:lnTo>
                    <a:lnTo>
                      <a:pt x="296" y="92"/>
                    </a:lnTo>
                    <a:lnTo>
                      <a:pt x="301" y="89"/>
                    </a:lnTo>
                    <a:lnTo>
                      <a:pt x="306" y="84"/>
                    </a:lnTo>
                    <a:lnTo>
                      <a:pt x="310" y="79"/>
                    </a:lnTo>
                    <a:lnTo>
                      <a:pt x="313" y="76"/>
                    </a:lnTo>
                    <a:lnTo>
                      <a:pt x="318" y="71"/>
                    </a:lnTo>
                    <a:lnTo>
                      <a:pt x="323" y="68"/>
                    </a:lnTo>
                    <a:lnTo>
                      <a:pt x="329" y="64"/>
                    </a:lnTo>
                    <a:lnTo>
                      <a:pt x="334" y="60"/>
                    </a:lnTo>
                    <a:lnTo>
                      <a:pt x="339" y="57"/>
                    </a:lnTo>
                    <a:lnTo>
                      <a:pt x="344" y="52"/>
                    </a:lnTo>
                    <a:lnTo>
                      <a:pt x="348" y="49"/>
                    </a:lnTo>
                    <a:lnTo>
                      <a:pt x="353" y="44"/>
                    </a:lnTo>
                    <a:lnTo>
                      <a:pt x="360" y="41"/>
                    </a:lnTo>
                    <a:lnTo>
                      <a:pt x="364" y="38"/>
                    </a:lnTo>
                    <a:lnTo>
                      <a:pt x="369" y="33"/>
                    </a:lnTo>
                    <a:lnTo>
                      <a:pt x="374" y="30"/>
                    </a:lnTo>
                    <a:lnTo>
                      <a:pt x="380" y="27"/>
                    </a:lnTo>
                    <a:lnTo>
                      <a:pt x="385" y="24"/>
                    </a:lnTo>
                    <a:lnTo>
                      <a:pt x="390" y="21"/>
                    </a:lnTo>
                    <a:lnTo>
                      <a:pt x="396" y="16"/>
                    </a:lnTo>
                    <a:lnTo>
                      <a:pt x="401" y="13"/>
                    </a:lnTo>
                    <a:lnTo>
                      <a:pt x="406" y="9"/>
                    </a:lnTo>
                    <a:lnTo>
                      <a:pt x="412" y="6"/>
                    </a:lnTo>
                    <a:lnTo>
                      <a:pt x="417" y="3"/>
                    </a:lnTo>
                    <a:lnTo>
                      <a:pt x="423" y="0"/>
                    </a:lnTo>
                    <a:lnTo>
                      <a:pt x="426" y="5"/>
                    </a:lnTo>
                    <a:lnTo>
                      <a:pt x="430" y="9"/>
                    </a:lnTo>
                    <a:lnTo>
                      <a:pt x="434" y="14"/>
                    </a:lnTo>
                    <a:lnTo>
                      <a:pt x="439" y="21"/>
                    </a:lnTo>
                    <a:lnTo>
                      <a:pt x="442" y="25"/>
                    </a:lnTo>
                    <a:lnTo>
                      <a:pt x="447" y="32"/>
                    </a:lnTo>
                    <a:lnTo>
                      <a:pt x="452" y="36"/>
                    </a:lnTo>
                    <a:lnTo>
                      <a:pt x="457" y="43"/>
                    </a:lnTo>
                    <a:lnTo>
                      <a:pt x="444" y="49"/>
                    </a:lnTo>
                    <a:lnTo>
                      <a:pt x="433" y="56"/>
                    </a:lnTo>
                    <a:lnTo>
                      <a:pt x="422" y="64"/>
                    </a:lnTo>
                    <a:lnTo>
                      <a:pt x="412" y="71"/>
                    </a:lnTo>
                    <a:lnTo>
                      <a:pt x="401" y="78"/>
                    </a:lnTo>
                    <a:lnTo>
                      <a:pt x="390" y="86"/>
                    </a:lnTo>
                    <a:lnTo>
                      <a:pt x="379" y="92"/>
                    </a:lnTo>
                    <a:lnTo>
                      <a:pt x="369" y="102"/>
                    </a:lnTo>
                    <a:lnTo>
                      <a:pt x="360" y="110"/>
                    </a:lnTo>
                    <a:lnTo>
                      <a:pt x="350" y="118"/>
                    </a:lnTo>
                    <a:lnTo>
                      <a:pt x="339" y="126"/>
                    </a:lnTo>
                    <a:lnTo>
                      <a:pt x="329" y="135"/>
                    </a:lnTo>
                    <a:lnTo>
                      <a:pt x="320" y="143"/>
                    </a:lnTo>
                    <a:lnTo>
                      <a:pt x="310" y="153"/>
                    </a:lnTo>
                    <a:lnTo>
                      <a:pt x="302" y="162"/>
                    </a:lnTo>
                    <a:lnTo>
                      <a:pt x="293" y="172"/>
                    </a:lnTo>
                    <a:lnTo>
                      <a:pt x="283" y="180"/>
                    </a:lnTo>
                    <a:lnTo>
                      <a:pt x="274" y="189"/>
                    </a:lnTo>
                    <a:lnTo>
                      <a:pt x="266" y="199"/>
                    </a:lnTo>
                    <a:lnTo>
                      <a:pt x="258" y="208"/>
                    </a:lnTo>
                    <a:lnTo>
                      <a:pt x="248" y="218"/>
                    </a:lnTo>
                    <a:lnTo>
                      <a:pt x="240" y="229"/>
                    </a:lnTo>
                    <a:lnTo>
                      <a:pt x="232" y="238"/>
                    </a:lnTo>
                    <a:lnTo>
                      <a:pt x="224" y="250"/>
                    </a:lnTo>
                    <a:lnTo>
                      <a:pt x="217" y="259"/>
                    </a:lnTo>
                    <a:lnTo>
                      <a:pt x="209" y="270"/>
                    </a:lnTo>
                    <a:lnTo>
                      <a:pt x="202" y="280"/>
                    </a:lnTo>
                    <a:lnTo>
                      <a:pt x="194" y="293"/>
                    </a:lnTo>
                    <a:lnTo>
                      <a:pt x="188" y="302"/>
                    </a:lnTo>
                    <a:lnTo>
                      <a:pt x="180" y="313"/>
                    </a:lnTo>
                    <a:lnTo>
                      <a:pt x="174" y="324"/>
                    </a:lnTo>
                    <a:lnTo>
                      <a:pt x="167" y="337"/>
                    </a:lnTo>
                    <a:lnTo>
                      <a:pt x="161" y="348"/>
                    </a:lnTo>
                    <a:lnTo>
                      <a:pt x="155" y="359"/>
                    </a:lnTo>
                    <a:lnTo>
                      <a:pt x="148" y="370"/>
                    </a:lnTo>
                    <a:lnTo>
                      <a:pt x="142" y="382"/>
                    </a:lnTo>
                    <a:lnTo>
                      <a:pt x="135" y="394"/>
                    </a:lnTo>
                    <a:lnTo>
                      <a:pt x="131" y="405"/>
                    </a:lnTo>
                    <a:lnTo>
                      <a:pt x="126" y="418"/>
                    </a:lnTo>
                    <a:lnTo>
                      <a:pt x="121" y="429"/>
                    </a:lnTo>
                    <a:lnTo>
                      <a:pt x="115" y="442"/>
                    </a:lnTo>
                    <a:lnTo>
                      <a:pt x="110" y="455"/>
                    </a:lnTo>
                    <a:lnTo>
                      <a:pt x="107" y="467"/>
                    </a:lnTo>
                    <a:lnTo>
                      <a:pt x="102" y="480"/>
                    </a:lnTo>
                    <a:lnTo>
                      <a:pt x="97" y="491"/>
                    </a:lnTo>
                    <a:lnTo>
                      <a:pt x="94" y="506"/>
                    </a:lnTo>
                    <a:lnTo>
                      <a:pt x="89" y="518"/>
                    </a:lnTo>
                    <a:lnTo>
                      <a:pt x="88" y="531"/>
                    </a:lnTo>
                    <a:lnTo>
                      <a:pt x="83" y="544"/>
                    </a:lnTo>
                    <a:lnTo>
                      <a:pt x="80" y="556"/>
                    </a:lnTo>
                    <a:lnTo>
                      <a:pt x="77" y="569"/>
                    </a:lnTo>
                    <a:lnTo>
                      <a:pt x="75" y="584"/>
                    </a:lnTo>
                    <a:lnTo>
                      <a:pt x="72" y="596"/>
                    </a:lnTo>
                    <a:lnTo>
                      <a:pt x="69" y="609"/>
                    </a:lnTo>
                    <a:lnTo>
                      <a:pt x="67" y="623"/>
                    </a:lnTo>
                    <a:lnTo>
                      <a:pt x="65" y="638"/>
                    </a:lnTo>
                    <a:lnTo>
                      <a:pt x="64" y="650"/>
                    </a:lnTo>
                    <a:lnTo>
                      <a:pt x="62" y="663"/>
                    </a:lnTo>
                    <a:lnTo>
                      <a:pt x="61" y="677"/>
                    </a:lnTo>
                    <a:lnTo>
                      <a:pt x="61" y="692"/>
                    </a:lnTo>
                    <a:lnTo>
                      <a:pt x="59" y="706"/>
                    </a:lnTo>
                    <a:lnTo>
                      <a:pt x="59" y="719"/>
                    </a:lnTo>
                    <a:lnTo>
                      <a:pt x="59" y="733"/>
                    </a:lnTo>
                    <a:lnTo>
                      <a:pt x="59" y="747"/>
                    </a:lnTo>
                    <a:lnTo>
                      <a:pt x="59" y="768"/>
                    </a:lnTo>
                    <a:lnTo>
                      <a:pt x="59" y="789"/>
                    </a:lnTo>
                    <a:lnTo>
                      <a:pt x="61" y="809"/>
                    </a:lnTo>
                    <a:lnTo>
                      <a:pt x="62" y="830"/>
                    </a:lnTo>
                    <a:lnTo>
                      <a:pt x="64" y="851"/>
                    </a:lnTo>
                    <a:lnTo>
                      <a:pt x="67" y="871"/>
                    </a:lnTo>
                    <a:lnTo>
                      <a:pt x="70" y="892"/>
                    </a:lnTo>
                    <a:lnTo>
                      <a:pt x="75" y="913"/>
                    </a:lnTo>
                    <a:lnTo>
                      <a:pt x="80" y="932"/>
                    </a:lnTo>
                    <a:lnTo>
                      <a:pt x="85" y="951"/>
                    </a:lnTo>
                    <a:lnTo>
                      <a:pt x="89" y="972"/>
                    </a:lnTo>
                    <a:lnTo>
                      <a:pt x="96" y="992"/>
                    </a:lnTo>
                    <a:lnTo>
                      <a:pt x="100" y="1010"/>
                    </a:lnTo>
                    <a:lnTo>
                      <a:pt x="107" y="1029"/>
                    </a:lnTo>
                    <a:lnTo>
                      <a:pt x="115" y="1048"/>
                    </a:lnTo>
                    <a:lnTo>
                      <a:pt x="123" y="1067"/>
                    </a:lnTo>
                    <a:lnTo>
                      <a:pt x="131" y="1084"/>
                    </a:lnTo>
                    <a:lnTo>
                      <a:pt x="139" y="1104"/>
                    </a:lnTo>
                    <a:lnTo>
                      <a:pt x="148" y="1121"/>
                    </a:lnTo>
                    <a:lnTo>
                      <a:pt x="158" y="1139"/>
                    </a:lnTo>
                    <a:lnTo>
                      <a:pt x="167" y="1156"/>
                    </a:lnTo>
                    <a:lnTo>
                      <a:pt x="177" y="1173"/>
                    </a:lnTo>
                    <a:lnTo>
                      <a:pt x="188" y="1189"/>
                    </a:lnTo>
                    <a:lnTo>
                      <a:pt x="199" y="1207"/>
                    </a:lnTo>
                    <a:lnTo>
                      <a:pt x="210" y="1223"/>
                    </a:lnTo>
                    <a:lnTo>
                      <a:pt x="221" y="1239"/>
                    </a:lnTo>
                    <a:lnTo>
                      <a:pt x="234" y="1255"/>
                    </a:lnTo>
                    <a:lnTo>
                      <a:pt x="247" y="1270"/>
                    </a:lnTo>
                    <a:lnTo>
                      <a:pt x="258" y="1285"/>
                    </a:lnTo>
                    <a:lnTo>
                      <a:pt x="272" y="1301"/>
                    </a:lnTo>
                    <a:lnTo>
                      <a:pt x="286" y="1315"/>
                    </a:lnTo>
                    <a:lnTo>
                      <a:pt x="301" y="1329"/>
                    </a:lnTo>
                    <a:lnTo>
                      <a:pt x="313" y="1342"/>
                    </a:lnTo>
                    <a:lnTo>
                      <a:pt x="328" y="1356"/>
                    </a:lnTo>
                    <a:lnTo>
                      <a:pt x="342" y="1369"/>
                    </a:lnTo>
                    <a:lnTo>
                      <a:pt x="358" y="1382"/>
                    </a:lnTo>
                    <a:lnTo>
                      <a:pt x="372" y="1393"/>
                    </a:lnTo>
                    <a:lnTo>
                      <a:pt x="388" y="1406"/>
                    </a:lnTo>
                    <a:lnTo>
                      <a:pt x="406" y="1418"/>
                    </a:lnTo>
                    <a:lnTo>
                      <a:pt x="422" y="1430"/>
                    </a:lnTo>
                    <a:lnTo>
                      <a:pt x="438" y="1441"/>
                    </a:lnTo>
                    <a:lnTo>
                      <a:pt x="455" y="1450"/>
                    </a:lnTo>
                    <a:lnTo>
                      <a:pt x="471" y="1461"/>
                    </a:lnTo>
                    <a:lnTo>
                      <a:pt x="488" y="1471"/>
                    </a:lnTo>
                    <a:lnTo>
                      <a:pt x="506" y="1480"/>
                    </a:lnTo>
                    <a:lnTo>
                      <a:pt x="523" y="1490"/>
                    </a:lnTo>
                    <a:lnTo>
                      <a:pt x="542" y="1498"/>
                    </a:lnTo>
                    <a:lnTo>
                      <a:pt x="562" y="1506"/>
                    </a:lnTo>
                    <a:lnTo>
                      <a:pt x="579" y="1514"/>
                    </a:lnTo>
                    <a:lnTo>
                      <a:pt x="598" y="1520"/>
                    </a:lnTo>
                    <a:lnTo>
                      <a:pt x="617" y="1527"/>
                    </a:lnTo>
                    <a:lnTo>
                      <a:pt x="636" y="1534"/>
                    </a:lnTo>
                    <a:lnTo>
                      <a:pt x="655" y="1539"/>
                    </a:lnTo>
                    <a:lnTo>
                      <a:pt x="676" y="1546"/>
                    </a:lnTo>
                    <a:lnTo>
                      <a:pt x="695" y="1550"/>
                    </a:lnTo>
                    <a:lnTo>
                      <a:pt x="716" y="1555"/>
                    </a:lnTo>
                    <a:lnTo>
                      <a:pt x="735" y="1557"/>
                    </a:lnTo>
                    <a:lnTo>
                      <a:pt x="755" y="1562"/>
                    </a:lnTo>
                    <a:lnTo>
                      <a:pt x="776" y="1563"/>
                    </a:lnTo>
                    <a:lnTo>
                      <a:pt x="797" y="1566"/>
                    </a:lnTo>
                    <a:lnTo>
                      <a:pt x="817" y="1568"/>
                    </a:lnTo>
                    <a:lnTo>
                      <a:pt x="838" y="1569"/>
                    </a:lnTo>
                    <a:lnTo>
                      <a:pt x="860" y="1571"/>
                    </a:lnTo>
                    <a:lnTo>
                      <a:pt x="881" y="157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430" name="Freeform 45"/>
              <p:cNvSpPr>
                <a:spLocks/>
              </p:cNvSpPr>
              <p:nvPr/>
            </p:nvSpPr>
            <p:spPr bwMode="auto">
              <a:xfrm>
                <a:off x="2812" y="1574"/>
                <a:ext cx="1323" cy="1642"/>
              </a:xfrm>
              <a:custGeom>
                <a:avLst/>
                <a:gdLst>
                  <a:gd name="T0" fmla="*/ 5 w 1323"/>
                  <a:gd name="T1" fmla="*/ 130 h 1642"/>
                  <a:gd name="T2" fmla="*/ 30 w 1323"/>
                  <a:gd name="T3" fmla="*/ 101 h 1642"/>
                  <a:gd name="T4" fmla="*/ 75 w 1323"/>
                  <a:gd name="T5" fmla="*/ 79 h 1642"/>
                  <a:gd name="T6" fmla="*/ 121 w 1323"/>
                  <a:gd name="T7" fmla="*/ 60 h 1642"/>
                  <a:gd name="T8" fmla="*/ 169 w 1323"/>
                  <a:gd name="T9" fmla="*/ 44 h 1642"/>
                  <a:gd name="T10" fmla="*/ 216 w 1323"/>
                  <a:gd name="T11" fmla="*/ 30 h 1642"/>
                  <a:gd name="T12" fmla="*/ 266 w 1323"/>
                  <a:gd name="T13" fmla="*/ 17 h 1642"/>
                  <a:gd name="T14" fmla="*/ 315 w 1323"/>
                  <a:gd name="T15" fmla="*/ 7 h 1642"/>
                  <a:gd name="T16" fmla="*/ 366 w 1323"/>
                  <a:gd name="T17" fmla="*/ 3 h 1642"/>
                  <a:gd name="T18" fmla="*/ 418 w 1323"/>
                  <a:gd name="T19" fmla="*/ 0 h 1642"/>
                  <a:gd name="T20" fmla="*/ 531 w 1323"/>
                  <a:gd name="T21" fmla="*/ 4 h 1642"/>
                  <a:gd name="T22" fmla="*/ 681 w 1323"/>
                  <a:gd name="T23" fmla="*/ 31 h 1642"/>
                  <a:gd name="T24" fmla="*/ 822 w 1323"/>
                  <a:gd name="T25" fmla="*/ 87 h 1642"/>
                  <a:gd name="T26" fmla="*/ 951 w 1323"/>
                  <a:gd name="T27" fmla="*/ 163 h 1642"/>
                  <a:gd name="T28" fmla="*/ 1064 w 1323"/>
                  <a:gd name="T29" fmla="*/ 259 h 1642"/>
                  <a:gd name="T30" fmla="*/ 1159 w 1323"/>
                  <a:gd name="T31" fmla="*/ 372 h 1642"/>
                  <a:gd name="T32" fmla="*/ 1234 w 1323"/>
                  <a:gd name="T33" fmla="*/ 499 h 1642"/>
                  <a:gd name="T34" fmla="*/ 1288 w 1323"/>
                  <a:gd name="T35" fmla="*/ 640 h 1642"/>
                  <a:gd name="T36" fmla="*/ 1318 w 1323"/>
                  <a:gd name="T37" fmla="*/ 791 h 1642"/>
                  <a:gd name="T38" fmla="*/ 1321 w 1323"/>
                  <a:gd name="T39" fmla="*/ 927 h 1642"/>
                  <a:gd name="T40" fmla="*/ 1308 w 1323"/>
                  <a:gd name="T41" fmla="*/ 1030 h 1642"/>
                  <a:gd name="T42" fmla="*/ 1286 w 1323"/>
                  <a:gd name="T43" fmla="*/ 1130 h 1642"/>
                  <a:gd name="T44" fmla="*/ 1253 w 1323"/>
                  <a:gd name="T45" fmla="*/ 1226 h 1642"/>
                  <a:gd name="T46" fmla="*/ 1208 w 1323"/>
                  <a:gd name="T47" fmla="*/ 1315 h 1642"/>
                  <a:gd name="T48" fmla="*/ 1154 w 1323"/>
                  <a:gd name="T49" fmla="*/ 1397 h 1642"/>
                  <a:gd name="T50" fmla="*/ 1091 w 1323"/>
                  <a:gd name="T51" fmla="*/ 1474 h 1642"/>
                  <a:gd name="T52" fmla="*/ 1021 w 1323"/>
                  <a:gd name="T53" fmla="*/ 1544 h 1642"/>
                  <a:gd name="T54" fmla="*/ 944 w 1323"/>
                  <a:gd name="T55" fmla="*/ 1604 h 1642"/>
                  <a:gd name="T56" fmla="*/ 876 w 1323"/>
                  <a:gd name="T57" fmla="*/ 1629 h 1642"/>
                  <a:gd name="T58" fmla="*/ 860 w 1323"/>
                  <a:gd name="T59" fmla="*/ 1585 h 1642"/>
                  <a:gd name="T60" fmla="*/ 938 w 1323"/>
                  <a:gd name="T61" fmla="*/ 1534 h 1642"/>
                  <a:gd name="T62" fmla="*/ 1008 w 1323"/>
                  <a:gd name="T63" fmla="*/ 1472 h 1642"/>
                  <a:gd name="T64" fmla="*/ 1072 w 1323"/>
                  <a:gd name="T65" fmla="*/ 1404 h 1642"/>
                  <a:gd name="T66" fmla="*/ 1127 w 1323"/>
                  <a:gd name="T67" fmla="*/ 1329 h 1642"/>
                  <a:gd name="T68" fmla="*/ 1175 w 1323"/>
                  <a:gd name="T69" fmla="*/ 1248 h 1642"/>
                  <a:gd name="T70" fmla="*/ 1212 w 1323"/>
                  <a:gd name="T71" fmla="*/ 1162 h 1642"/>
                  <a:gd name="T72" fmla="*/ 1240 w 1323"/>
                  <a:gd name="T73" fmla="*/ 1070 h 1642"/>
                  <a:gd name="T74" fmla="*/ 1258 w 1323"/>
                  <a:gd name="T75" fmla="*/ 976 h 1642"/>
                  <a:gd name="T76" fmla="*/ 1264 w 1323"/>
                  <a:gd name="T77" fmla="*/ 877 h 1642"/>
                  <a:gd name="T78" fmla="*/ 1250 w 1323"/>
                  <a:gd name="T79" fmla="*/ 731 h 1642"/>
                  <a:gd name="T80" fmla="*/ 1213 w 1323"/>
                  <a:gd name="T81" fmla="*/ 594 h 1642"/>
                  <a:gd name="T82" fmla="*/ 1154 w 1323"/>
                  <a:gd name="T83" fmla="*/ 467 h 1642"/>
                  <a:gd name="T84" fmla="*/ 1075 w 1323"/>
                  <a:gd name="T85" fmla="*/ 353 h 1642"/>
                  <a:gd name="T86" fmla="*/ 979 w 1323"/>
                  <a:gd name="T87" fmla="*/ 254 h 1642"/>
                  <a:gd name="T88" fmla="*/ 868 w 1323"/>
                  <a:gd name="T89" fmla="*/ 171 h 1642"/>
                  <a:gd name="T90" fmla="*/ 743 w 1323"/>
                  <a:gd name="T91" fmla="*/ 109 h 1642"/>
                  <a:gd name="T92" fmla="*/ 607 w 1323"/>
                  <a:gd name="T93" fmla="*/ 69 h 1642"/>
                  <a:gd name="T94" fmla="*/ 463 w 1323"/>
                  <a:gd name="T95" fmla="*/ 54 h 1642"/>
                  <a:gd name="T96" fmla="*/ 399 w 1323"/>
                  <a:gd name="T97" fmla="*/ 54 h 1642"/>
                  <a:gd name="T98" fmla="*/ 350 w 1323"/>
                  <a:gd name="T99" fmla="*/ 57 h 1642"/>
                  <a:gd name="T100" fmla="*/ 302 w 1323"/>
                  <a:gd name="T101" fmla="*/ 65 h 1642"/>
                  <a:gd name="T102" fmla="*/ 254 w 1323"/>
                  <a:gd name="T103" fmla="*/ 74 h 1642"/>
                  <a:gd name="T104" fmla="*/ 208 w 1323"/>
                  <a:gd name="T105" fmla="*/ 87 h 1642"/>
                  <a:gd name="T106" fmla="*/ 164 w 1323"/>
                  <a:gd name="T107" fmla="*/ 101 h 1642"/>
                  <a:gd name="T108" fmla="*/ 121 w 1323"/>
                  <a:gd name="T109" fmla="*/ 119 h 1642"/>
                  <a:gd name="T110" fmla="*/ 78 w 1323"/>
                  <a:gd name="T111" fmla="*/ 138 h 1642"/>
                  <a:gd name="T112" fmla="*/ 37 w 1323"/>
                  <a:gd name="T113" fmla="*/ 160 h 164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323"/>
                  <a:gd name="T172" fmla="*/ 0 h 1642"/>
                  <a:gd name="T173" fmla="*/ 1323 w 1323"/>
                  <a:gd name="T174" fmla="*/ 1642 h 164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323" h="1642">
                    <a:moveTo>
                      <a:pt x="27" y="168"/>
                    </a:moveTo>
                    <a:lnTo>
                      <a:pt x="22" y="160"/>
                    </a:lnTo>
                    <a:lnTo>
                      <a:pt x="19" y="155"/>
                    </a:lnTo>
                    <a:lnTo>
                      <a:pt x="16" y="147"/>
                    </a:lnTo>
                    <a:lnTo>
                      <a:pt x="13" y="143"/>
                    </a:lnTo>
                    <a:lnTo>
                      <a:pt x="8" y="136"/>
                    </a:lnTo>
                    <a:lnTo>
                      <a:pt x="5" y="130"/>
                    </a:lnTo>
                    <a:lnTo>
                      <a:pt x="3" y="124"/>
                    </a:lnTo>
                    <a:lnTo>
                      <a:pt x="0" y="119"/>
                    </a:lnTo>
                    <a:lnTo>
                      <a:pt x="6" y="116"/>
                    </a:lnTo>
                    <a:lnTo>
                      <a:pt x="13" y="112"/>
                    </a:lnTo>
                    <a:lnTo>
                      <a:pt x="18" y="109"/>
                    </a:lnTo>
                    <a:lnTo>
                      <a:pt x="24" y="106"/>
                    </a:lnTo>
                    <a:lnTo>
                      <a:pt x="30" y="101"/>
                    </a:lnTo>
                    <a:lnTo>
                      <a:pt x="37" y="98"/>
                    </a:lnTo>
                    <a:lnTo>
                      <a:pt x="43" y="95"/>
                    </a:lnTo>
                    <a:lnTo>
                      <a:pt x="49" y="92"/>
                    </a:lnTo>
                    <a:lnTo>
                      <a:pt x="56" y="89"/>
                    </a:lnTo>
                    <a:lnTo>
                      <a:pt x="62" y="85"/>
                    </a:lnTo>
                    <a:lnTo>
                      <a:pt x="68" y="82"/>
                    </a:lnTo>
                    <a:lnTo>
                      <a:pt x="75" y="79"/>
                    </a:lnTo>
                    <a:lnTo>
                      <a:pt x="81" y="76"/>
                    </a:lnTo>
                    <a:lnTo>
                      <a:pt x="88" y="73"/>
                    </a:lnTo>
                    <a:lnTo>
                      <a:pt x="94" y="71"/>
                    </a:lnTo>
                    <a:lnTo>
                      <a:pt x="102" y="68"/>
                    </a:lnTo>
                    <a:lnTo>
                      <a:pt x="108" y="65"/>
                    </a:lnTo>
                    <a:lnTo>
                      <a:pt x="115" y="63"/>
                    </a:lnTo>
                    <a:lnTo>
                      <a:pt x="121" y="60"/>
                    </a:lnTo>
                    <a:lnTo>
                      <a:pt x="127" y="57"/>
                    </a:lnTo>
                    <a:lnTo>
                      <a:pt x="134" y="55"/>
                    </a:lnTo>
                    <a:lnTo>
                      <a:pt x="140" y="52"/>
                    </a:lnTo>
                    <a:lnTo>
                      <a:pt x="148" y="50"/>
                    </a:lnTo>
                    <a:lnTo>
                      <a:pt x="154" y="49"/>
                    </a:lnTo>
                    <a:lnTo>
                      <a:pt x="161" y="46"/>
                    </a:lnTo>
                    <a:lnTo>
                      <a:pt x="169" y="44"/>
                    </a:lnTo>
                    <a:lnTo>
                      <a:pt x="175" y="41"/>
                    </a:lnTo>
                    <a:lnTo>
                      <a:pt x="181" y="39"/>
                    </a:lnTo>
                    <a:lnTo>
                      <a:pt x="188" y="36"/>
                    </a:lnTo>
                    <a:lnTo>
                      <a:pt x="196" y="34"/>
                    </a:lnTo>
                    <a:lnTo>
                      <a:pt x="202" y="33"/>
                    </a:lnTo>
                    <a:lnTo>
                      <a:pt x="210" y="31"/>
                    </a:lnTo>
                    <a:lnTo>
                      <a:pt x="216" y="30"/>
                    </a:lnTo>
                    <a:lnTo>
                      <a:pt x="223" y="27"/>
                    </a:lnTo>
                    <a:lnTo>
                      <a:pt x="231" y="25"/>
                    </a:lnTo>
                    <a:lnTo>
                      <a:pt x="237" y="23"/>
                    </a:lnTo>
                    <a:lnTo>
                      <a:pt x="243" y="22"/>
                    </a:lnTo>
                    <a:lnTo>
                      <a:pt x="251" y="20"/>
                    </a:lnTo>
                    <a:lnTo>
                      <a:pt x="258" y="19"/>
                    </a:lnTo>
                    <a:lnTo>
                      <a:pt x="266" y="17"/>
                    </a:lnTo>
                    <a:lnTo>
                      <a:pt x="272" y="15"/>
                    </a:lnTo>
                    <a:lnTo>
                      <a:pt x="280" y="14"/>
                    </a:lnTo>
                    <a:lnTo>
                      <a:pt x="286" y="12"/>
                    </a:lnTo>
                    <a:lnTo>
                      <a:pt x="294" y="12"/>
                    </a:lnTo>
                    <a:lnTo>
                      <a:pt x="301" y="11"/>
                    </a:lnTo>
                    <a:lnTo>
                      <a:pt x="309" y="9"/>
                    </a:lnTo>
                    <a:lnTo>
                      <a:pt x="315" y="7"/>
                    </a:lnTo>
                    <a:lnTo>
                      <a:pt x="323" y="7"/>
                    </a:lnTo>
                    <a:lnTo>
                      <a:pt x="331" y="6"/>
                    </a:lnTo>
                    <a:lnTo>
                      <a:pt x="337" y="6"/>
                    </a:lnTo>
                    <a:lnTo>
                      <a:pt x="343" y="4"/>
                    </a:lnTo>
                    <a:lnTo>
                      <a:pt x="351" y="4"/>
                    </a:lnTo>
                    <a:lnTo>
                      <a:pt x="358" y="3"/>
                    </a:lnTo>
                    <a:lnTo>
                      <a:pt x="366" y="3"/>
                    </a:lnTo>
                    <a:lnTo>
                      <a:pt x="374" y="1"/>
                    </a:lnTo>
                    <a:lnTo>
                      <a:pt x="382" y="1"/>
                    </a:lnTo>
                    <a:lnTo>
                      <a:pt x="388" y="1"/>
                    </a:lnTo>
                    <a:lnTo>
                      <a:pt x="396" y="0"/>
                    </a:lnTo>
                    <a:lnTo>
                      <a:pt x="402" y="0"/>
                    </a:lnTo>
                    <a:lnTo>
                      <a:pt x="410" y="0"/>
                    </a:lnTo>
                    <a:lnTo>
                      <a:pt x="418" y="0"/>
                    </a:lnTo>
                    <a:lnTo>
                      <a:pt x="426" y="0"/>
                    </a:lnTo>
                    <a:lnTo>
                      <a:pt x="434" y="0"/>
                    </a:lnTo>
                    <a:lnTo>
                      <a:pt x="440" y="0"/>
                    </a:lnTo>
                    <a:lnTo>
                      <a:pt x="463" y="0"/>
                    </a:lnTo>
                    <a:lnTo>
                      <a:pt x="487" y="1"/>
                    </a:lnTo>
                    <a:lnTo>
                      <a:pt x="507" y="1"/>
                    </a:lnTo>
                    <a:lnTo>
                      <a:pt x="531" y="4"/>
                    </a:lnTo>
                    <a:lnTo>
                      <a:pt x="552" y="6"/>
                    </a:lnTo>
                    <a:lnTo>
                      <a:pt x="574" y="9"/>
                    </a:lnTo>
                    <a:lnTo>
                      <a:pt x="596" y="12"/>
                    </a:lnTo>
                    <a:lnTo>
                      <a:pt x="619" y="17"/>
                    </a:lnTo>
                    <a:lnTo>
                      <a:pt x="639" y="22"/>
                    </a:lnTo>
                    <a:lnTo>
                      <a:pt x="660" y="27"/>
                    </a:lnTo>
                    <a:lnTo>
                      <a:pt x="681" y="31"/>
                    </a:lnTo>
                    <a:lnTo>
                      <a:pt x="701" y="39"/>
                    </a:lnTo>
                    <a:lnTo>
                      <a:pt x="722" y="46"/>
                    </a:lnTo>
                    <a:lnTo>
                      <a:pt x="743" y="52"/>
                    </a:lnTo>
                    <a:lnTo>
                      <a:pt x="763" y="60"/>
                    </a:lnTo>
                    <a:lnTo>
                      <a:pt x="784" y="69"/>
                    </a:lnTo>
                    <a:lnTo>
                      <a:pt x="801" y="77"/>
                    </a:lnTo>
                    <a:lnTo>
                      <a:pt x="822" y="87"/>
                    </a:lnTo>
                    <a:lnTo>
                      <a:pt x="841" y="95"/>
                    </a:lnTo>
                    <a:lnTo>
                      <a:pt x="860" y="106"/>
                    </a:lnTo>
                    <a:lnTo>
                      <a:pt x="878" y="116"/>
                    </a:lnTo>
                    <a:lnTo>
                      <a:pt x="897" y="127"/>
                    </a:lnTo>
                    <a:lnTo>
                      <a:pt x="914" y="138"/>
                    </a:lnTo>
                    <a:lnTo>
                      <a:pt x="933" y="151"/>
                    </a:lnTo>
                    <a:lnTo>
                      <a:pt x="951" y="163"/>
                    </a:lnTo>
                    <a:lnTo>
                      <a:pt x="967" y="174"/>
                    </a:lnTo>
                    <a:lnTo>
                      <a:pt x="984" y="187"/>
                    </a:lnTo>
                    <a:lnTo>
                      <a:pt x="1000" y="201"/>
                    </a:lnTo>
                    <a:lnTo>
                      <a:pt x="1016" y="216"/>
                    </a:lnTo>
                    <a:lnTo>
                      <a:pt x="1032" y="228"/>
                    </a:lnTo>
                    <a:lnTo>
                      <a:pt x="1048" y="243"/>
                    </a:lnTo>
                    <a:lnTo>
                      <a:pt x="1064" y="259"/>
                    </a:lnTo>
                    <a:lnTo>
                      <a:pt x="1078" y="273"/>
                    </a:lnTo>
                    <a:lnTo>
                      <a:pt x="1092" y="289"/>
                    </a:lnTo>
                    <a:lnTo>
                      <a:pt x="1107" y="305"/>
                    </a:lnTo>
                    <a:lnTo>
                      <a:pt x="1119" y="321"/>
                    </a:lnTo>
                    <a:lnTo>
                      <a:pt x="1132" y="337"/>
                    </a:lnTo>
                    <a:lnTo>
                      <a:pt x="1146" y="354"/>
                    </a:lnTo>
                    <a:lnTo>
                      <a:pt x="1159" y="372"/>
                    </a:lnTo>
                    <a:lnTo>
                      <a:pt x="1170" y="389"/>
                    </a:lnTo>
                    <a:lnTo>
                      <a:pt x="1181" y="407"/>
                    </a:lnTo>
                    <a:lnTo>
                      <a:pt x="1194" y="424"/>
                    </a:lnTo>
                    <a:lnTo>
                      <a:pt x="1205" y="443"/>
                    </a:lnTo>
                    <a:lnTo>
                      <a:pt x="1215" y="461"/>
                    </a:lnTo>
                    <a:lnTo>
                      <a:pt x="1224" y="480"/>
                    </a:lnTo>
                    <a:lnTo>
                      <a:pt x="1234" y="499"/>
                    </a:lnTo>
                    <a:lnTo>
                      <a:pt x="1243" y="518"/>
                    </a:lnTo>
                    <a:lnTo>
                      <a:pt x="1253" y="539"/>
                    </a:lnTo>
                    <a:lnTo>
                      <a:pt x="1261" y="558"/>
                    </a:lnTo>
                    <a:lnTo>
                      <a:pt x="1269" y="578"/>
                    </a:lnTo>
                    <a:lnTo>
                      <a:pt x="1275" y="599"/>
                    </a:lnTo>
                    <a:lnTo>
                      <a:pt x="1281" y="620"/>
                    </a:lnTo>
                    <a:lnTo>
                      <a:pt x="1288" y="640"/>
                    </a:lnTo>
                    <a:lnTo>
                      <a:pt x="1294" y="661"/>
                    </a:lnTo>
                    <a:lnTo>
                      <a:pt x="1299" y="682"/>
                    </a:lnTo>
                    <a:lnTo>
                      <a:pt x="1304" y="704"/>
                    </a:lnTo>
                    <a:lnTo>
                      <a:pt x="1308" y="726"/>
                    </a:lnTo>
                    <a:lnTo>
                      <a:pt x="1312" y="747"/>
                    </a:lnTo>
                    <a:lnTo>
                      <a:pt x="1315" y="769"/>
                    </a:lnTo>
                    <a:lnTo>
                      <a:pt x="1318" y="791"/>
                    </a:lnTo>
                    <a:lnTo>
                      <a:pt x="1320" y="814"/>
                    </a:lnTo>
                    <a:lnTo>
                      <a:pt x="1321" y="838"/>
                    </a:lnTo>
                    <a:lnTo>
                      <a:pt x="1321" y="860"/>
                    </a:lnTo>
                    <a:lnTo>
                      <a:pt x="1323" y="884"/>
                    </a:lnTo>
                    <a:lnTo>
                      <a:pt x="1321" y="896"/>
                    </a:lnTo>
                    <a:lnTo>
                      <a:pt x="1321" y="912"/>
                    </a:lnTo>
                    <a:lnTo>
                      <a:pt x="1321" y="927"/>
                    </a:lnTo>
                    <a:lnTo>
                      <a:pt x="1321" y="943"/>
                    </a:lnTo>
                    <a:lnTo>
                      <a:pt x="1318" y="957"/>
                    </a:lnTo>
                    <a:lnTo>
                      <a:pt x="1318" y="973"/>
                    </a:lnTo>
                    <a:lnTo>
                      <a:pt x="1316" y="987"/>
                    </a:lnTo>
                    <a:lnTo>
                      <a:pt x="1315" y="1003"/>
                    </a:lnTo>
                    <a:lnTo>
                      <a:pt x="1312" y="1016"/>
                    </a:lnTo>
                    <a:lnTo>
                      <a:pt x="1308" y="1030"/>
                    </a:lnTo>
                    <a:lnTo>
                      <a:pt x="1307" y="1044"/>
                    </a:lnTo>
                    <a:lnTo>
                      <a:pt x="1304" y="1060"/>
                    </a:lnTo>
                    <a:lnTo>
                      <a:pt x="1301" y="1073"/>
                    </a:lnTo>
                    <a:lnTo>
                      <a:pt x="1297" y="1087"/>
                    </a:lnTo>
                    <a:lnTo>
                      <a:pt x="1294" y="1102"/>
                    </a:lnTo>
                    <a:lnTo>
                      <a:pt x="1291" y="1117"/>
                    </a:lnTo>
                    <a:lnTo>
                      <a:pt x="1286" y="1130"/>
                    </a:lnTo>
                    <a:lnTo>
                      <a:pt x="1281" y="1143"/>
                    </a:lnTo>
                    <a:lnTo>
                      <a:pt x="1277" y="1157"/>
                    </a:lnTo>
                    <a:lnTo>
                      <a:pt x="1272" y="1172"/>
                    </a:lnTo>
                    <a:lnTo>
                      <a:pt x="1267" y="1184"/>
                    </a:lnTo>
                    <a:lnTo>
                      <a:pt x="1262" y="1197"/>
                    </a:lnTo>
                    <a:lnTo>
                      <a:pt x="1258" y="1211"/>
                    </a:lnTo>
                    <a:lnTo>
                      <a:pt x="1253" y="1226"/>
                    </a:lnTo>
                    <a:lnTo>
                      <a:pt x="1246" y="1238"/>
                    </a:lnTo>
                    <a:lnTo>
                      <a:pt x="1240" y="1251"/>
                    </a:lnTo>
                    <a:lnTo>
                      <a:pt x="1234" y="1264"/>
                    </a:lnTo>
                    <a:lnTo>
                      <a:pt x="1227" y="1276"/>
                    </a:lnTo>
                    <a:lnTo>
                      <a:pt x="1221" y="1289"/>
                    </a:lnTo>
                    <a:lnTo>
                      <a:pt x="1215" y="1302"/>
                    </a:lnTo>
                    <a:lnTo>
                      <a:pt x="1208" y="1315"/>
                    </a:lnTo>
                    <a:lnTo>
                      <a:pt x="1202" y="1327"/>
                    </a:lnTo>
                    <a:lnTo>
                      <a:pt x="1194" y="1340"/>
                    </a:lnTo>
                    <a:lnTo>
                      <a:pt x="1186" y="1351"/>
                    </a:lnTo>
                    <a:lnTo>
                      <a:pt x="1178" y="1362"/>
                    </a:lnTo>
                    <a:lnTo>
                      <a:pt x="1170" y="1375"/>
                    </a:lnTo>
                    <a:lnTo>
                      <a:pt x="1162" y="1386"/>
                    </a:lnTo>
                    <a:lnTo>
                      <a:pt x="1154" y="1397"/>
                    </a:lnTo>
                    <a:lnTo>
                      <a:pt x="1145" y="1408"/>
                    </a:lnTo>
                    <a:lnTo>
                      <a:pt x="1137" y="1421"/>
                    </a:lnTo>
                    <a:lnTo>
                      <a:pt x="1127" y="1431"/>
                    </a:lnTo>
                    <a:lnTo>
                      <a:pt x="1119" y="1442"/>
                    </a:lnTo>
                    <a:lnTo>
                      <a:pt x="1110" y="1453"/>
                    </a:lnTo>
                    <a:lnTo>
                      <a:pt x="1102" y="1463"/>
                    </a:lnTo>
                    <a:lnTo>
                      <a:pt x="1091" y="1474"/>
                    </a:lnTo>
                    <a:lnTo>
                      <a:pt x="1081" y="1483"/>
                    </a:lnTo>
                    <a:lnTo>
                      <a:pt x="1072" y="1494"/>
                    </a:lnTo>
                    <a:lnTo>
                      <a:pt x="1064" y="1505"/>
                    </a:lnTo>
                    <a:lnTo>
                      <a:pt x="1053" y="1513"/>
                    </a:lnTo>
                    <a:lnTo>
                      <a:pt x="1041" y="1523"/>
                    </a:lnTo>
                    <a:lnTo>
                      <a:pt x="1032" y="1532"/>
                    </a:lnTo>
                    <a:lnTo>
                      <a:pt x="1021" y="1544"/>
                    </a:lnTo>
                    <a:lnTo>
                      <a:pt x="1010" y="1552"/>
                    </a:lnTo>
                    <a:lnTo>
                      <a:pt x="1000" y="1561"/>
                    </a:lnTo>
                    <a:lnTo>
                      <a:pt x="989" y="1571"/>
                    </a:lnTo>
                    <a:lnTo>
                      <a:pt x="978" y="1579"/>
                    </a:lnTo>
                    <a:lnTo>
                      <a:pt x="967" y="1587"/>
                    </a:lnTo>
                    <a:lnTo>
                      <a:pt x="956" y="1596"/>
                    </a:lnTo>
                    <a:lnTo>
                      <a:pt x="944" y="1604"/>
                    </a:lnTo>
                    <a:lnTo>
                      <a:pt x="933" y="1612"/>
                    </a:lnTo>
                    <a:lnTo>
                      <a:pt x="921" y="1620"/>
                    </a:lnTo>
                    <a:lnTo>
                      <a:pt x="909" y="1628"/>
                    </a:lnTo>
                    <a:lnTo>
                      <a:pt x="898" y="1634"/>
                    </a:lnTo>
                    <a:lnTo>
                      <a:pt x="886" y="1642"/>
                    </a:lnTo>
                    <a:lnTo>
                      <a:pt x="881" y="1636"/>
                    </a:lnTo>
                    <a:lnTo>
                      <a:pt x="876" y="1629"/>
                    </a:lnTo>
                    <a:lnTo>
                      <a:pt x="871" y="1623"/>
                    </a:lnTo>
                    <a:lnTo>
                      <a:pt x="867" y="1617"/>
                    </a:lnTo>
                    <a:lnTo>
                      <a:pt x="862" y="1610"/>
                    </a:lnTo>
                    <a:lnTo>
                      <a:pt x="857" y="1604"/>
                    </a:lnTo>
                    <a:lnTo>
                      <a:pt x="854" y="1598"/>
                    </a:lnTo>
                    <a:lnTo>
                      <a:pt x="849" y="1593"/>
                    </a:lnTo>
                    <a:lnTo>
                      <a:pt x="860" y="1585"/>
                    </a:lnTo>
                    <a:lnTo>
                      <a:pt x="871" y="1579"/>
                    </a:lnTo>
                    <a:lnTo>
                      <a:pt x="882" y="1571"/>
                    </a:lnTo>
                    <a:lnTo>
                      <a:pt x="894" y="1564"/>
                    </a:lnTo>
                    <a:lnTo>
                      <a:pt x="905" y="1556"/>
                    </a:lnTo>
                    <a:lnTo>
                      <a:pt x="916" y="1548"/>
                    </a:lnTo>
                    <a:lnTo>
                      <a:pt x="927" y="1540"/>
                    </a:lnTo>
                    <a:lnTo>
                      <a:pt x="938" y="1534"/>
                    </a:lnTo>
                    <a:lnTo>
                      <a:pt x="948" y="1525"/>
                    </a:lnTo>
                    <a:lnTo>
                      <a:pt x="957" y="1517"/>
                    </a:lnTo>
                    <a:lnTo>
                      <a:pt x="968" y="1509"/>
                    </a:lnTo>
                    <a:lnTo>
                      <a:pt x="979" y="1501"/>
                    </a:lnTo>
                    <a:lnTo>
                      <a:pt x="989" y="1491"/>
                    </a:lnTo>
                    <a:lnTo>
                      <a:pt x="998" y="1482"/>
                    </a:lnTo>
                    <a:lnTo>
                      <a:pt x="1008" y="1472"/>
                    </a:lnTo>
                    <a:lnTo>
                      <a:pt x="1018" y="1464"/>
                    </a:lnTo>
                    <a:lnTo>
                      <a:pt x="1027" y="1455"/>
                    </a:lnTo>
                    <a:lnTo>
                      <a:pt x="1037" y="1445"/>
                    </a:lnTo>
                    <a:lnTo>
                      <a:pt x="1045" y="1434"/>
                    </a:lnTo>
                    <a:lnTo>
                      <a:pt x="1054" y="1424"/>
                    </a:lnTo>
                    <a:lnTo>
                      <a:pt x="1064" y="1415"/>
                    </a:lnTo>
                    <a:lnTo>
                      <a:pt x="1072" y="1404"/>
                    </a:lnTo>
                    <a:lnTo>
                      <a:pt x="1080" y="1394"/>
                    </a:lnTo>
                    <a:lnTo>
                      <a:pt x="1089" y="1385"/>
                    </a:lnTo>
                    <a:lnTo>
                      <a:pt x="1097" y="1373"/>
                    </a:lnTo>
                    <a:lnTo>
                      <a:pt x="1105" y="1362"/>
                    </a:lnTo>
                    <a:lnTo>
                      <a:pt x="1113" y="1351"/>
                    </a:lnTo>
                    <a:lnTo>
                      <a:pt x="1119" y="1342"/>
                    </a:lnTo>
                    <a:lnTo>
                      <a:pt x="1127" y="1329"/>
                    </a:lnTo>
                    <a:lnTo>
                      <a:pt x="1135" y="1318"/>
                    </a:lnTo>
                    <a:lnTo>
                      <a:pt x="1142" y="1307"/>
                    </a:lnTo>
                    <a:lnTo>
                      <a:pt x="1150" y="1296"/>
                    </a:lnTo>
                    <a:lnTo>
                      <a:pt x="1156" y="1284"/>
                    </a:lnTo>
                    <a:lnTo>
                      <a:pt x="1162" y="1272"/>
                    </a:lnTo>
                    <a:lnTo>
                      <a:pt x="1169" y="1261"/>
                    </a:lnTo>
                    <a:lnTo>
                      <a:pt x="1175" y="1248"/>
                    </a:lnTo>
                    <a:lnTo>
                      <a:pt x="1180" y="1235"/>
                    </a:lnTo>
                    <a:lnTo>
                      <a:pt x="1186" y="1224"/>
                    </a:lnTo>
                    <a:lnTo>
                      <a:pt x="1191" y="1211"/>
                    </a:lnTo>
                    <a:lnTo>
                      <a:pt x="1197" y="1200"/>
                    </a:lnTo>
                    <a:lnTo>
                      <a:pt x="1202" y="1186"/>
                    </a:lnTo>
                    <a:lnTo>
                      <a:pt x="1207" y="1175"/>
                    </a:lnTo>
                    <a:lnTo>
                      <a:pt x="1212" y="1162"/>
                    </a:lnTo>
                    <a:lnTo>
                      <a:pt x="1216" y="1149"/>
                    </a:lnTo>
                    <a:lnTo>
                      <a:pt x="1221" y="1135"/>
                    </a:lnTo>
                    <a:lnTo>
                      <a:pt x="1226" y="1122"/>
                    </a:lnTo>
                    <a:lnTo>
                      <a:pt x="1229" y="1111"/>
                    </a:lnTo>
                    <a:lnTo>
                      <a:pt x="1234" y="1098"/>
                    </a:lnTo>
                    <a:lnTo>
                      <a:pt x="1237" y="1084"/>
                    </a:lnTo>
                    <a:lnTo>
                      <a:pt x="1240" y="1070"/>
                    </a:lnTo>
                    <a:lnTo>
                      <a:pt x="1243" y="1057"/>
                    </a:lnTo>
                    <a:lnTo>
                      <a:pt x="1246" y="1044"/>
                    </a:lnTo>
                    <a:lnTo>
                      <a:pt x="1248" y="1030"/>
                    </a:lnTo>
                    <a:lnTo>
                      <a:pt x="1251" y="1016"/>
                    </a:lnTo>
                    <a:lnTo>
                      <a:pt x="1253" y="1003"/>
                    </a:lnTo>
                    <a:lnTo>
                      <a:pt x="1256" y="990"/>
                    </a:lnTo>
                    <a:lnTo>
                      <a:pt x="1258" y="976"/>
                    </a:lnTo>
                    <a:lnTo>
                      <a:pt x="1259" y="962"/>
                    </a:lnTo>
                    <a:lnTo>
                      <a:pt x="1261" y="947"/>
                    </a:lnTo>
                    <a:lnTo>
                      <a:pt x="1262" y="933"/>
                    </a:lnTo>
                    <a:lnTo>
                      <a:pt x="1262" y="919"/>
                    </a:lnTo>
                    <a:lnTo>
                      <a:pt x="1264" y="904"/>
                    </a:lnTo>
                    <a:lnTo>
                      <a:pt x="1264" y="892"/>
                    </a:lnTo>
                    <a:lnTo>
                      <a:pt x="1264" y="877"/>
                    </a:lnTo>
                    <a:lnTo>
                      <a:pt x="1264" y="855"/>
                    </a:lnTo>
                    <a:lnTo>
                      <a:pt x="1262" y="834"/>
                    </a:lnTo>
                    <a:lnTo>
                      <a:pt x="1261" y="814"/>
                    </a:lnTo>
                    <a:lnTo>
                      <a:pt x="1259" y="793"/>
                    </a:lnTo>
                    <a:lnTo>
                      <a:pt x="1256" y="772"/>
                    </a:lnTo>
                    <a:lnTo>
                      <a:pt x="1254" y="752"/>
                    </a:lnTo>
                    <a:lnTo>
                      <a:pt x="1250" y="731"/>
                    </a:lnTo>
                    <a:lnTo>
                      <a:pt x="1246" y="712"/>
                    </a:lnTo>
                    <a:lnTo>
                      <a:pt x="1242" y="690"/>
                    </a:lnTo>
                    <a:lnTo>
                      <a:pt x="1237" y="671"/>
                    </a:lnTo>
                    <a:lnTo>
                      <a:pt x="1232" y="650"/>
                    </a:lnTo>
                    <a:lnTo>
                      <a:pt x="1226" y="631"/>
                    </a:lnTo>
                    <a:lnTo>
                      <a:pt x="1219" y="612"/>
                    </a:lnTo>
                    <a:lnTo>
                      <a:pt x="1213" y="594"/>
                    </a:lnTo>
                    <a:lnTo>
                      <a:pt x="1207" y="575"/>
                    </a:lnTo>
                    <a:lnTo>
                      <a:pt x="1199" y="558"/>
                    </a:lnTo>
                    <a:lnTo>
                      <a:pt x="1191" y="539"/>
                    </a:lnTo>
                    <a:lnTo>
                      <a:pt x="1181" y="520"/>
                    </a:lnTo>
                    <a:lnTo>
                      <a:pt x="1172" y="500"/>
                    </a:lnTo>
                    <a:lnTo>
                      <a:pt x="1164" y="485"/>
                    </a:lnTo>
                    <a:lnTo>
                      <a:pt x="1154" y="467"/>
                    </a:lnTo>
                    <a:lnTo>
                      <a:pt x="1145" y="450"/>
                    </a:lnTo>
                    <a:lnTo>
                      <a:pt x="1134" y="434"/>
                    </a:lnTo>
                    <a:lnTo>
                      <a:pt x="1122" y="416"/>
                    </a:lnTo>
                    <a:lnTo>
                      <a:pt x="1111" y="400"/>
                    </a:lnTo>
                    <a:lnTo>
                      <a:pt x="1100" y="384"/>
                    </a:lnTo>
                    <a:lnTo>
                      <a:pt x="1087" y="368"/>
                    </a:lnTo>
                    <a:lnTo>
                      <a:pt x="1075" y="353"/>
                    </a:lnTo>
                    <a:lnTo>
                      <a:pt x="1062" y="337"/>
                    </a:lnTo>
                    <a:lnTo>
                      <a:pt x="1049" y="322"/>
                    </a:lnTo>
                    <a:lnTo>
                      <a:pt x="1037" y="308"/>
                    </a:lnTo>
                    <a:lnTo>
                      <a:pt x="1024" y="295"/>
                    </a:lnTo>
                    <a:lnTo>
                      <a:pt x="1010" y="281"/>
                    </a:lnTo>
                    <a:lnTo>
                      <a:pt x="995" y="267"/>
                    </a:lnTo>
                    <a:lnTo>
                      <a:pt x="979" y="254"/>
                    </a:lnTo>
                    <a:lnTo>
                      <a:pt x="965" y="241"/>
                    </a:lnTo>
                    <a:lnTo>
                      <a:pt x="949" y="228"/>
                    </a:lnTo>
                    <a:lnTo>
                      <a:pt x="933" y="217"/>
                    </a:lnTo>
                    <a:lnTo>
                      <a:pt x="917" y="205"/>
                    </a:lnTo>
                    <a:lnTo>
                      <a:pt x="901" y="194"/>
                    </a:lnTo>
                    <a:lnTo>
                      <a:pt x="884" y="182"/>
                    </a:lnTo>
                    <a:lnTo>
                      <a:pt x="868" y="171"/>
                    </a:lnTo>
                    <a:lnTo>
                      <a:pt x="851" y="162"/>
                    </a:lnTo>
                    <a:lnTo>
                      <a:pt x="833" y="152"/>
                    </a:lnTo>
                    <a:lnTo>
                      <a:pt x="816" y="143"/>
                    </a:lnTo>
                    <a:lnTo>
                      <a:pt x="798" y="133"/>
                    </a:lnTo>
                    <a:lnTo>
                      <a:pt x="781" y="125"/>
                    </a:lnTo>
                    <a:lnTo>
                      <a:pt x="762" y="117"/>
                    </a:lnTo>
                    <a:lnTo>
                      <a:pt x="743" y="109"/>
                    </a:lnTo>
                    <a:lnTo>
                      <a:pt x="723" y="103"/>
                    </a:lnTo>
                    <a:lnTo>
                      <a:pt x="704" y="95"/>
                    </a:lnTo>
                    <a:lnTo>
                      <a:pt x="687" y="90"/>
                    </a:lnTo>
                    <a:lnTo>
                      <a:pt x="666" y="84"/>
                    </a:lnTo>
                    <a:lnTo>
                      <a:pt x="647" y="79"/>
                    </a:lnTo>
                    <a:lnTo>
                      <a:pt x="628" y="74"/>
                    </a:lnTo>
                    <a:lnTo>
                      <a:pt x="607" y="69"/>
                    </a:lnTo>
                    <a:lnTo>
                      <a:pt x="588" y="65"/>
                    </a:lnTo>
                    <a:lnTo>
                      <a:pt x="568" y="62"/>
                    </a:lnTo>
                    <a:lnTo>
                      <a:pt x="547" y="58"/>
                    </a:lnTo>
                    <a:lnTo>
                      <a:pt x="526" y="57"/>
                    </a:lnTo>
                    <a:lnTo>
                      <a:pt x="506" y="55"/>
                    </a:lnTo>
                    <a:lnTo>
                      <a:pt x="485" y="54"/>
                    </a:lnTo>
                    <a:lnTo>
                      <a:pt x="463" y="54"/>
                    </a:lnTo>
                    <a:lnTo>
                      <a:pt x="442" y="54"/>
                    </a:lnTo>
                    <a:lnTo>
                      <a:pt x="436" y="54"/>
                    </a:lnTo>
                    <a:lnTo>
                      <a:pt x="428" y="54"/>
                    </a:lnTo>
                    <a:lnTo>
                      <a:pt x="421" y="54"/>
                    </a:lnTo>
                    <a:lnTo>
                      <a:pt x="413" y="54"/>
                    </a:lnTo>
                    <a:lnTo>
                      <a:pt x="407" y="54"/>
                    </a:lnTo>
                    <a:lnTo>
                      <a:pt x="399" y="54"/>
                    </a:lnTo>
                    <a:lnTo>
                      <a:pt x="393" y="54"/>
                    </a:lnTo>
                    <a:lnTo>
                      <a:pt x="386" y="55"/>
                    </a:lnTo>
                    <a:lnTo>
                      <a:pt x="378" y="55"/>
                    </a:lnTo>
                    <a:lnTo>
                      <a:pt x="372" y="55"/>
                    </a:lnTo>
                    <a:lnTo>
                      <a:pt x="364" y="57"/>
                    </a:lnTo>
                    <a:lnTo>
                      <a:pt x="358" y="57"/>
                    </a:lnTo>
                    <a:lnTo>
                      <a:pt x="350" y="57"/>
                    </a:lnTo>
                    <a:lnTo>
                      <a:pt x="343" y="58"/>
                    </a:lnTo>
                    <a:lnTo>
                      <a:pt x="337" y="58"/>
                    </a:lnTo>
                    <a:lnTo>
                      <a:pt x="331" y="60"/>
                    </a:lnTo>
                    <a:lnTo>
                      <a:pt x="323" y="60"/>
                    </a:lnTo>
                    <a:lnTo>
                      <a:pt x="316" y="62"/>
                    </a:lnTo>
                    <a:lnTo>
                      <a:pt x="309" y="63"/>
                    </a:lnTo>
                    <a:lnTo>
                      <a:pt x="302" y="65"/>
                    </a:lnTo>
                    <a:lnTo>
                      <a:pt x="296" y="65"/>
                    </a:lnTo>
                    <a:lnTo>
                      <a:pt x="289" y="66"/>
                    </a:lnTo>
                    <a:lnTo>
                      <a:pt x="283" y="68"/>
                    </a:lnTo>
                    <a:lnTo>
                      <a:pt x="277" y="69"/>
                    </a:lnTo>
                    <a:lnTo>
                      <a:pt x="269" y="71"/>
                    </a:lnTo>
                    <a:lnTo>
                      <a:pt x="262" y="73"/>
                    </a:lnTo>
                    <a:lnTo>
                      <a:pt x="254" y="74"/>
                    </a:lnTo>
                    <a:lnTo>
                      <a:pt x="248" y="76"/>
                    </a:lnTo>
                    <a:lnTo>
                      <a:pt x="242" y="77"/>
                    </a:lnTo>
                    <a:lnTo>
                      <a:pt x="235" y="79"/>
                    </a:lnTo>
                    <a:lnTo>
                      <a:pt x="229" y="81"/>
                    </a:lnTo>
                    <a:lnTo>
                      <a:pt x="223" y="84"/>
                    </a:lnTo>
                    <a:lnTo>
                      <a:pt x="216" y="85"/>
                    </a:lnTo>
                    <a:lnTo>
                      <a:pt x="208" y="87"/>
                    </a:lnTo>
                    <a:lnTo>
                      <a:pt x="202" y="89"/>
                    </a:lnTo>
                    <a:lnTo>
                      <a:pt x="196" y="90"/>
                    </a:lnTo>
                    <a:lnTo>
                      <a:pt x="189" y="92"/>
                    </a:lnTo>
                    <a:lnTo>
                      <a:pt x="183" y="95"/>
                    </a:lnTo>
                    <a:lnTo>
                      <a:pt x="177" y="97"/>
                    </a:lnTo>
                    <a:lnTo>
                      <a:pt x="170" y="100"/>
                    </a:lnTo>
                    <a:lnTo>
                      <a:pt x="164" y="101"/>
                    </a:lnTo>
                    <a:lnTo>
                      <a:pt x="157" y="103"/>
                    </a:lnTo>
                    <a:lnTo>
                      <a:pt x="151" y="106"/>
                    </a:lnTo>
                    <a:lnTo>
                      <a:pt x="145" y="108"/>
                    </a:lnTo>
                    <a:lnTo>
                      <a:pt x="138" y="111"/>
                    </a:lnTo>
                    <a:lnTo>
                      <a:pt x="132" y="112"/>
                    </a:lnTo>
                    <a:lnTo>
                      <a:pt x="127" y="116"/>
                    </a:lnTo>
                    <a:lnTo>
                      <a:pt x="121" y="119"/>
                    </a:lnTo>
                    <a:lnTo>
                      <a:pt x="115" y="120"/>
                    </a:lnTo>
                    <a:lnTo>
                      <a:pt x="108" y="124"/>
                    </a:lnTo>
                    <a:lnTo>
                      <a:pt x="102" y="125"/>
                    </a:lnTo>
                    <a:lnTo>
                      <a:pt x="95" y="128"/>
                    </a:lnTo>
                    <a:lnTo>
                      <a:pt x="89" y="131"/>
                    </a:lnTo>
                    <a:lnTo>
                      <a:pt x="84" y="135"/>
                    </a:lnTo>
                    <a:lnTo>
                      <a:pt x="78" y="138"/>
                    </a:lnTo>
                    <a:lnTo>
                      <a:pt x="73" y="141"/>
                    </a:lnTo>
                    <a:lnTo>
                      <a:pt x="67" y="144"/>
                    </a:lnTo>
                    <a:lnTo>
                      <a:pt x="61" y="147"/>
                    </a:lnTo>
                    <a:lnTo>
                      <a:pt x="54" y="151"/>
                    </a:lnTo>
                    <a:lnTo>
                      <a:pt x="49" y="154"/>
                    </a:lnTo>
                    <a:lnTo>
                      <a:pt x="43" y="157"/>
                    </a:lnTo>
                    <a:lnTo>
                      <a:pt x="37" y="160"/>
                    </a:lnTo>
                    <a:lnTo>
                      <a:pt x="30" y="163"/>
                    </a:lnTo>
                    <a:lnTo>
                      <a:pt x="2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6391" name="Line 46"/>
            <p:cNvSpPr>
              <a:spLocks noChangeShapeType="1"/>
            </p:cNvSpPr>
            <p:nvPr/>
          </p:nvSpPr>
          <p:spPr bwMode="auto">
            <a:xfrm>
              <a:off x="4393" y="1997"/>
              <a:ext cx="506" cy="439"/>
            </a:xfrm>
            <a:prstGeom prst="line">
              <a:avLst/>
            </a:prstGeom>
            <a:noFill/>
            <a:ln w="38100">
              <a:solidFill>
                <a:srgbClr val="D60093"/>
              </a:solidFill>
              <a:round/>
              <a:headEnd/>
              <a:tailEnd/>
            </a:ln>
            <a:extLst>
              <a:ext uri="{909E8E84-426E-40DD-AFC4-6F175D3DCCD1}">
                <a14:hiddenFill xmlns:a14="http://schemas.microsoft.com/office/drawing/2010/main">
                  <a:noFill/>
                </a14:hiddenFill>
              </a:ext>
            </a:extLst>
          </p:spPr>
          <p:txBody>
            <a:bodyPr/>
            <a:lstStyle/>
            <a:p>
              <a:endParaRPr lang="en-US"/>
            </a:p>
          </p:txBody>
        </p:sp>
      </p:gr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81000" y="2667000"/>
            <a:ext cx="8382000" cy="1717393"/>
          </a:xfrm>
        </p:spPr>
        <p:txBody>
          <a:bodyPr/>
          <a:lstStyle/>
          <a:p>
            <a:r>
              <a:rPr lang="en-US" dirty="0" smtClean="0"/>
              <a:t>#11 Contracts: </a:t>
            </a:r>
          </a:p>
          <a:p>
            <a:r>
              <a:rPr lang="en-US" dirty="0" smtClean="0"/>
              <a:t>Managing State</a:t>
            </a:r>
            <a:endParaRPr lang="en-US" sz="2400" dirty="0"/>
          </a:p>
        </p:txBody>
      </p:sp>
    </p:spTree>
    <p:extLst>
      <p:ext uri="{BB962C8B-B14F-4D97-AF65-F5344CB8AC3E}">
        <p14:creationId xmlns:p14="http://schemas.microsoft.com/office/powerpoint/2010/main" val="83911264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Managing State Steps</a:t>
            </a:r>
            <a:endParaRPr lang="en-US" dirty="0"/>
          </a:p>
        </p:txBody>
      </p:sp>
      <p:sp>
        <p:nvSpPr>
          <p:cNvPr id="4" name="Content Placeholder 3"/>
          <p:cNvSpPr>
            <a:spLocks noGrp="1"/>
          </p:cNvSpPr>
          <p:nvPr>
            <p:ph sz="half" idx="10"/>
          </p:nvPr>
        </p:nvSpPr>
        <p:spPr>
          <a:xfrm>
            <a:off x="685800" y="1143000"/>
            <a:ext cx="8386700" cy="5334000"/>
          </a:xfrm>
        </p:spPr>
        <p:txBody>
          <a:bodyPr>
            <a:normAutofit fontScale="77500" lnSpcReduction="20000"/>
          </a:bodyPr>
          <a:lstStyle/>
          <a:p>
            <a:pPr marL="457200" indent="-457200">
              <a:buFont typeface="+mj-lt"/>
              <a:buAutoNum type="arabicPeriod"/>
            </a:pPr>
            <a:r>
              <a:rPr lang="en-US" dirty="0" smtClean="0"/>
              <a:t>Run </a:t>
            </a:r>
            <a:r>
              <a:rPr lang="en-US" dirty="0" err="1"/>
              <a:t>SPARK:Examine</a:t>
            </a:r>
            <a:r>
              <a:rPr lang="en-US" dirty="0"/>
              <a:t> </a:t>
            </a:r>
            <a:r>
              <a:rPr lang="en-US" dirty="0" smtClean="0"/>
              <a:t>All (to see the error messages)   </a:t>
            </a:r>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marL="457200" indent="-457200">
              <a:buFont typeface="+mj-lt"/>
              <a:buAutoNum type="arabicPeriod"/>
            </a:pPr>
            <a:r>
              <a:rPr lang="en-US" dirty="0" smtClean="0"/>
              <a:t>Add SPARK_Mode to package </a:t>
            </a:r>
            <a:r>
              <a:rPr lang="en-US" dirty="0" err="1" smtClean="0"/>
              <a:t>Known_Satellites</a:t>
            </a:r>
            <a:r>
              <a:rPr lang="en-US" dirty="0" smtClean="0"/>
              <a:t> spec/body</a:t>
            </a:r>
            <a:endParaRPr lang="en-US" dirty="0"/>
          </a:p>
          <a:p>
            <a:pPr marL="457200" indent="-457200">
              <a:buFont typeface="+mj-lt"/>
              <a:buAutoNum type="arabicPeriod"/>
            </a:pPr>
            <a:r>
              <a:rPr lang="en-US" dirty="0" smtClean="0"/>
              <a:t>Add </a:t>
            </a:r>
            <a:r>
              <a:rPr lang="en-US" dirty="0"/>
              <a:t>flow contracts to </a:t>
            </a:r>
            <a:r>
              <a:rPr lang="en-US" dirty="0" err="1"/>
              <a:t>Known_Satellites</a:t>
            </a:r>
            <a:r>
              <a:rPr lang="en-US" dirty="0"/>
              <a:t> </a:t>
            </a:r>
            <a:r>
              <a:rPr lang="en-US" dirty="0" smtClean="0"/>
              <a:t>subprograms</a:t>
            </a:r>
            <a:endParaRPr lang="en-US" dirty="0"/>
          </a:p>
          <a:p>
            <a:pPr marL="857250" lvl="1" indent="-457200"/>
            <a:r>
              <a:rPr lang="en-US" dirty="0"/>
              <a:t>Hint: </a:t>
            </a:r>
            <a:r>
              <a:rPr lang="en-US" dirty="0" smtClean="0"/>
              <a:t>you </a:t>
            </a:r>
            <a:r>
              <a:rPr lang="en-US" dirty="0"/>
              <a:t>will need to define a state abstraction</a:t>
            </a:r>
          </a:p>
          <a:p>
            <a:pPr marL="457200" indent="-457200">
              <a:buFont typeface="+mj-lt"/>
              <a:buAutoNum type="arabicPeriod"/>
            </a:pPr>
            <a:r>
              <a:rPr lang="en-US" dirty="0" smtClean="0"/>
              <a:t>Change </a:t>
            </a:r>
            <a:r>
              <a:rPr lang="en-US" dirty="0" err="1"/>
              <a:t>Known_Satellites</a:t>
            </a:r>
            <a:r>
              <a:rPr lang="en-US" dirty="0"/>
              <a:t> </a:t>
            </a:r>
            <a:r>
              <a:rPr lang="en-US" dirty="0" smtClean="0"/>
              <a:t>to address the initialization errors</a:t>
            </a:r>
          </a:p>
          <a:p>
            <a:pPr marL="857250" lvl="1" indent="-457200"/>
            <a:r>
              <a:rPr lang="en-US" dirty="0" smtClean="0"/>
              <a:t>Hint: add an aspect to the package itself, among other changes</a:t>
            </a:r>
            <a:endParaRPr lang="en-US" dirty="0"/>
          </a:p>
          <a:p>
            <a:pPr marL="457200" indent="-457200">
              <a:buFont typeface="+mj-lt"/>
              <a:buAutoNum type="arabicPeriod"/>
            </a:pPr>
            <a:r>
              <a:rPr lang="en-US" dirty="0"/>
              <a:t>Run </a:t>
            </a:r>
            <a:r>
              <a:rPr lang="en-US" dirty="0" err="1"/>
              <a:t>SPARK:Examine</a:t>
            </a:r>
            <a:r>
              <a:rPr lang="en-US" dirty="0"/>
              <a:t> All </a:t>
            </a:r>
            <a:r>
              <a:rPr lang="en-US" dirty="0" smtClean="0"/>
              <a:t>until </a:t>
            </a:r>
            <a:r>
              <a:rPr lang="en-US" dirty="0"/>
              <a:t>all flow contracts </a:t>
            </a:r>
            <a:r>
              <a:rPr lang="en-US" dirty="0" smtClean="0"/>
              <a:t>pass</a:t>
            </a:r>
          </a:p>
          <a:p>
            <a:pPr marL="457200" indent="-457200">
              <a:buFont typeface="+mj-lt"/>
              <a:buAutoNum type="arabicPeriod"/>
            </a:pPr>
            <a:r>
              <a:rPr lang="en-US" dirty="0" smtClean="0"/>
              <a:t>Stop, this lab exercise is complete</a:t>
            </a:r>
            <a:endParaRPr lang="en-US" dirty="0"/>
          </a:p>
        </p:txBody>
      </p:sp>
      <p:sp>
        <p:nvSpPr>
          <p:cNvPr id="6" name="TextBox 5"/>
          <p:cNvSpPr txBox="1"/>
          <p:nvPr/>
        </p:nvSpPr>
        <p:spPr>
          <a:xfrm>
            <a:off x="863588" y="1664804"/>
            <a:ext cx="7668852" cy="1272143"/>
          </a:xfrm>
          <a:prstGeom prst="rect">
            <a:avLst/>
          </a:prstGeom>
          <a:noFill/>
        </p:spPr>
        <p:txBody>
          <a:bodyPr wrap="square" rtlCol="0">
            <a:spAutoFit/>
          </a:bodyPr>
          <a:lstStyle>
            <a:defPPr>
              <a:defRPr lang="en-US"/>
            </a:defPPr>
            <a:lvl1pPr>
              <a:lnSpc>
                <a:spcPts val="2100"/>
              </a:lnSpc>
              <a:defRPr sz="1600"/>
            </a:lvl1pPr>
          </a:lstStyle>
          <a:p>
            <a:pPr>
              <a:lnSpc>
                <a:spcPts val="2300"/>
              </a:lnSpc>
            </a:pPr>
            <a:r>
              <a:rPr lang="en-US" sz="1400" dirty="0" err="1" smtClean="0"/>
              <a:t>gnatprove</a:t>
            </a:r>
            <a:r>
              <a:rPr lang="en-US" sz="1400" dirty="0" smtClean="0"/>
              <a:t> </a:t>
            </a:r>
            <a:r>
              <a:rPr lang="en-US" sz="1400" dirty="0"/>
              <a:t>-</a:t>
            </a:r>
            <a:r>
              <a:rPr lang="en-US" sz="1400" dirty="0" smtClean="0"/>
              <a:t>P </a:t>
            </a:r>
            <a:r>
              <a:rPr lang="en-US" sz="1400" dirty="0" err="1" smtClean="0"/>
              <a:t>dev.gpr</a:t>
            </a:r>
            <a:r>
              <a:rPr lang="en-US" sz="1400" dirty="0" smtClean="0"/>
              <a:t> </a:t>
            </a:r>
            <a:r>
              <a:rPr lang="en-US" sz="1400" dirty="0"/>
              <a:t>--mode=flow --ide-progress-bar</a:t>
            </a:r>
          </a:p>
          <a:p>
            <a:pPr>
              <a:lnSpc>
                <a:spcPts val="2300"/>
              </a:lnSpc>
            </a:pPr>
            <a:r>
              <a:rPr lang="en-US" sz="1400" dirty="0" smtClean="0"/>
              <a:t>…</a:t>
            </a:r>
            <a:endParaRPr lang="en-US" sz="1400" dirty="0"/>
          </a:p>
          <a:p>
            <a:pPr>
              <a:lnSpc>
                <a:spcPts val="2300"/>
              </a:lnSpc>
            </a:pPr>
            <a:r>
              <a:rPr lang="en-US" sz="1400" dirty="0"/>
              <a:t>display_velocities.adb:8:11: medium: "</a:t>
            </a:r>
            <a:r>
              <a:rPr lang="en-US" sz="1400" dirty="0" err="1"/>
              <a:t>All_Satellites</a:t>
            </a:r>
            <a:r>
              <a:rPr lang="en-US" sz="1400" dirty="0"/>
              <a:t>" might not be initialized </a:t>
            </a:r>
            <a:r>
              <a:rPr lang="en-US" sz="1400" dirty="0" smtClean="0"/>
              <a:t>…</a:t>
            </a:r>
            <a:endParaRPr lang="en-US" sz="1400" dirty="0"/>
          </a:p>
          <a:p>
            <a:pPr>
              <a:lnSpc>
                <a:spcPts val="2300"/>
              </a:lnSpc>
            </a:pPr>
            <a:r>
              <a:rPr lang="en-US" sz="1400" dirty="0"/>
              <a:t>display_velocities.adb:8:11: medium: "</a:t>
            </a:r>
            <a:r>
              <a:rPr lang="en-US" sz="1400" dirty="0" err="1"/>
              <a:t>Satellite_Count</a:t>
            </a:r>
            <a:r>
              <a:rPr lang="en-US" sz="1400" dirty="0"/>
              <a:t>" might not be initialized </a:t>
            </a:r>
            <a:r>
              <a:rPr lang="en-US" sz="1400" dirty="0" smtClean="0"/>
              <a:t>…</a:t>
            </a:r>
          </a:p>
        </p:txBody>
      </p:sp>
    </p:spTree>
    <p:extLst>
      <p:ext uri="{BB962C8B-B14F-4D97-AF65-F5344CB8AC3E}">
        <p14:creationId xmlns:p14="http://schemas.microsoft.com/office/powerpoint/2010/main" val="414423695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81000" y="2667000"/>
            <a:ext cx="8382000" cy="2529923"/>
          </a:xfrm>
        </p:spPr>
        <p:txBody>
          <a:bodyPr/>
          <a:lstStyle/>
          <a:p>
            <a:r>
              <a:rPr lang="en-US" dirty="0" smtClean="0"/>
              <a:t>#11 Contracts:</a:t>
            </a:r>
          </a:p>
          <a:p>
            <a:r>
              <a:rPr lang="en-US" dirty="0" smtClean="0"/>
              <a:t>Managing State</a:t>
            </a:r>
          </a:p>
          <a:p>
            <a:r>
              <a:rPr lang="en-US" dirty="0" smtClean="0"/>
              <a:t>Solution</a:t>
            </a:r>
            <a:endParaRPr lang="en-US" sz="2400" dirty="0"/>
          </a:p>
        </p:txBody>
      </p:sp>
    </p:spTree>
    <p:extLst>
      <p:ext uri="{BB962C8B-B14F-4D97-AF65-F5344CB8AC3E}">
        <p14:creationId xmlns:p14="http://schemas.microsoft.com/office/powerpoint/2010/main" val="47562464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575556" y="476672"/>
            <a:ext cx="8136904" cy="5840060"/>
            <a:chOff x="575556" y="476672"/>
            <a:chExt cx="8136904" cy="5840060"/>
          </a:xfrm>
        </p:grpSpPr>
        <p:sp>
          <p:nvSpPr>
            <p:cNvPr id="8" name="Double Wave 7"/>
            <p:cNvSpPr/>
            <p:nvPr/>
          </p:nvSpPr>
          <p:spPr bwMode="auto">
            <a:xfrm>
              <a:off x="971600" y="1700808"/>
              <a:ext cx="2268252" cy="432048"/>
            </a:xfrm>
            <a:prstGeom prst="doubleWave">
              <a:avLst/>
            </a:prstGeom>
            <a:solidFill>
              <a:srgbClr val="FFFF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2" name="Double Wave 1"/>
            <p:cNvSpPr/>
            <p:nvPr/>
          </p:nvSpPr>
          <p:spPr bwMode="auto">
            <a:xfrm>
              <a:off x="1115616" y="548680"/>
              <a:ext cx="1656184" cy="180020"/>
            </a:xfrm>
            <a:prstGeom prst="doubleWave">
              <a:avLst/>
            </a:prstGeom>
            <a:solidFill>
              <a:srgbClr val="FFFF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4" name="Double Wave 3"/>
            <p:cNvSpPr/>
            <p:nvPr/>
          </p:nvSpPr>
          <p:spPr bwMode="auto">
            <a:xfrm>
              <a:off x="5580112" y="4257092"/>
              <a:ext cx="2556284" cy="144016"/>
            </a:xfrm>
            <a:prstGeom prst="doubleWave">
              <a:avLst/>
            </a:prstGeom>
            <a:solidFill>
              <a:srgbClr val="FFFF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6" name="Double Wave 5"/>
            <p:cNvSpPr/>
            <p:nvPr/>
          </p:nvSpPr>
          <p:spPr bwMode="auto">
            <a:xfrm>
              <a:off x="1257216" y="5170144"/>
              <a:ext cx="2088232" cy="180020"/>
            </a:xfrm>
            <a:prstGeom prst="doubleWave">
              <a:avLst/>
            </a:prstGeom>
            <a:solidFill>
              <a:srgbClr val="FFFF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7" name="Double Wave 6"/>
            <p:cNvSpPr/>
            <p:nvPr/>
          </p:nvSpPr>
          <p:spPr bwMode="auto">
            <a:xfrm>
              <a:off x="1257216" y="4499020"/>
              <a:ext cx="2088232" cy="180020"/>
            </a:xfrm>
            <a:prstGeom prst="doubleWave">
              <a:avLst/>
            </a:prstGeom>
            <a:solidFill>
              <a:srgbClr val="FFFF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5" name="TextBox 4"/>
            <p:cNvSpPr txBox="1"/>
            <p:nvPr/>
          </p:nvSpPr>
          <p:spPr>
            <a:xfrm>
              <a:off x="575556" y="476672"/>
              <a:ext cx="8136904" cy="5840060"/>
            </a:xfrm>
            <a:prstGeom prst="rect">
              <a:avLst/>
            </a:prstGeom>
            <a:noFill/>
          </p:spPr>
          <p:txBody>
            <a:bodyPr wrap="square" rtlCol="0">
              <a:spAutoFit/>
            </a:bodyPr>
            <a:lstStyle/>
            <a:p>
              <a:r>
                <a:rPr lang="en-US" sz="1400" b="1" noProof="1" smtClean="0">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Spacecraft.Ctors; </a:t>
              </a:r>
              <a:r>
                <a:rPr lang="en-US" sz="1400" b="1" noProof="1" smtClean="0">
                  <a:latin typeface="Consolas" panose="020B0609020204030204" pitchFamily="49" charset="0"/>
                  <a:cs typeface="Consolas" panose="020B0609020204030204" pitchFamily="49" charset="0"/>
                </a:rPr>
                <a:t>use </a:t>
              </a:r>
              <a:r>
                <a:rPr lang="en-US" sz="1400" noProof="1" smtClean="0">
                  <a:latin typeface="Consolas" panose="020B0609020204030204" pitchFamily="49" charset="0"/>
                  <a:cs typeface="Consolas" panose="020B0609020204030204" pitchFamily="49" charset="0"/>
                </a:rPr>
                <a:t>Spacecraft.Ctors;</a:t>
              </a:r>
            </a:p>
            <a:p>
              <a:r>
                <a:rPr lang="en-US" sz="1400" b="1" noProof="1" smtClean="0">
                  <a:latin typeface="Consolas" panose="020B0609020204030204" pitchFamily="49" charset="0"/>
                  <a:cs typeface="Consolas" panose="020B0609020204030204" pitchFamily="49" charset="0"/>
                </a:rPr>
                <a:t>use </a:t>
              </a:r>
              <a:r>
                <a:rPr lang="en-US" sz="1400" noProof="1" smtClean="0">
                  <a:latin typeface="Consolas" panose="020B0609020204030204" pitchFamily="49" charset="0"/>
                  <a:cs typeface="Consolas" panose="020B0609020204030204" pitchFamily="49" charset="0"/>
                </a:rPr>
                <a:t>Spacecraft;</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Known_Satellites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SPARK_Mode,</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Abstract_State =&gt; State,</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Initializes    =&gt; State</a:t>
              </a:r>
            </a:p>
            <a:p>
              <a:r>
                <a:rPr lang="en-US" sz="1400" b="1" noProof="1" smtClean="0">
                  <a:latin typeface="Consolas" panose="020B0609020204030204" pitchFamily="49" charset="0"/>
                  <a:cs typeface="Consolas" panose="020B0609020204030204" pitchFamily="49" charset="0"/>
                </a:rPr>
                <a:t>is</a:t>
              </a:r>
            </a:p>
            <a:p>
              <a:pPr>
                <a:spcBef>
                  <a:spcPts val="9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Max_Satellites : </a:t>
              </a:r>
              <a:r>
                <a:rPr lang="en-US" sz="1400" b="1" noProof="1" smtClean="0">
                  <a:latin typeface="Consolas" panose="020B0609020204030204" pitchFamily="49" charset="0"/>
                  <a:cs typeface="Consolas" panose="020B0609020204030204" pitchFamily="49" charset="0"/>
                </a:rPr>
                <a:t>constant </a:t>
              </a:r>
              <a:r>
                <a:rPr lang="en-US" sz="1400" noProof="1" smtClean="0">
                  <a:latin typeface="Consolas" panose="020B0609020204030204" pitchFamily="49" charset="0"/>
                  <a:cs typeface="Consolas" panose="020B0609020204030204" pitchFamily="49" charset="0"/>
                </a:rPr>
                <a:t>:= 10; -- arbitrary;</a:t>
              </a:r>
            </a:p>
            <a:p>
              <a:pPr>
                <a:spcBef>
                  <a:spcPts val="900"/>
                </a:spcBef>
              </a:pPr>
              <a:r>
                <a:rPr lang="en-US" sz="1400" b="1" noProof="1" smtClean="0">
                  <a:latin typeface="Consolas" panose="020B0609020204030204" pitchFamily="49" charset="0"/>
                  <a:cs typeface="Consolas" panose="020B0609020204030204" pitchFamily="49" charset="0"/>
                </a:rPr>
                <a:t>   type </a:t>
              </a:r>
              <a:r>
                <a:rPr lang="en-US" sz="1400" noProof="1" smtClean="0">
                  <a:latin typeface="Consolas" panose="020B0609020204030204" pitchFamily="49" charset="0"/>
                  <a:cs typeface="Consolas" panose="020B0609020204030204" pitchFamily="49" charset="0"/>
                </a:rPr>
                <a:t>Satellite_Reference </a:t>
              </a:r>
              <a:r>
                <a:rPr lang="en-US" sz="1400" b="1" noProof="1" smtClean="0">
                  <a:latin typeface="Consolas" panose="020B0609020204030204" pitchFamily="49" charset="0"/>
                  <a:cs typeface="Consolas" panose="020B0609020204030204" pitchFamily="49" charset="0"/>
                </a:rPr>
                <a:t>is limited private</a:t>
              </a:r>
              <a:r>
                <a:rPr lang="en-US" sz="1400" noProof="1" smtClean="0">
                  <a:latin typeface="Consolas" panose="020B0609020204030204" pitchFamily="49" charset="0"/>
                  <a:cs typeface="Consolas" panose="020B0609020204030204" pitchFamily="49" charset="0"/>
                </a:rPr>
                <a:t>;</a:t>
              </a:r>
            </a:p>
            <a:p>
              <a:pPr>
                <a:spcBef>
                  <a:spcPts val="6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pPr>
                <a:spcBef>
                  <a:spcPts val="600"/>
                </a:spcBef>
              </a:pPr>
              <a:r>
                <a:rPr lang="en-US" sz="1400" b="1" noProof="1" smtClean="0">
                  <a:latin typeface="Consolas" panose="020B0609020204030204" pitchFamily="49" charset="0"/>
                  <a:cs typeface="Consolas" panose="020B0609020204030204" pitchFamily="49" charset="0"/>
                </a:rPr>
                <a:t>private</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All_Satellites : </a:t>
              </a:r>
              <a:r>
                <a:rPr lang="en-US" sz="1400" b="1" noProof="1" smtClean="0">
                  <a:latin typeface="Consolas" panose="020B0609020204030204" pitchFamily="49" charset="0"/>
                  <a:cs typeface="Consolas" panose="020B0609020204030204" pitchFamily="49" charset="0"/>
                </a:rPr>
                <a:t>array </a:t>
              </a:r>
              <a:r>
                <a:rPr lang="en-US" sz="1400" noProof="1" smtClean="0">
                  <a:latin typeface="Consolas" panose="020B0609020204030204" pitchFamily="49" charset="0"/>
                  <a:cs typeface="Consolas" panose="020B0609020204030204" pitchFamily="49" charset="0"/>
                </a:rPr>
                <a:t>(Index) </a:t>
              </a:r>
              <a:r>
                <a:rPr lang="en-US" sz="1400" b="1" noProof="1" smtClean="0">
                  <a:latin typeface="Consolas" panose="020B0609020204030204" pitchFamily="49" charset="0"/>
                  <a:cs typeface="Consolas" panose="020B0609020204030204" pitchFamily="49" charset="0"/>
                </a:rPr>
                <a:t>of </a:t>
              </a:r>
              <a:r>
                <a:rPr lang="en-US" sz="1400" noProof="1" smtClean="0">
                  <a:latin typeface="Consolas" panose="020B0609020204030204" pitchFamily="49" charset="0"/>
                  <a:cs typeface="Consolas" panose="020B0609020204030204" pitchFamily="49" charset="0"/>
                </a:rPr>
                <a:t>Satellite := (</a:t>
              </a:r>
              <a:r>
                <a:rPr lang="en-US" sz="1400" b="1" noProof="1" smtClean="0">
                  <a:latin typeface="Consolas" panose="020B0609020204030204" pitchFamily="49" charset="0"/>
                  <a:cs typeface="Consolas" panose="020B0609020204030204" pitchFamily="49" charset="0"/>
                </a:rPr>
                <a:t>others </a:t>
              </a:r>
              <a:r>
                <a:rPr lang="en-US" sz="1400" noProof="1" smtClean="0">
                  <a:latin typeface="Consolas" panose="020B0609020204030204" pitchFamily="49" charset="0"/>
                  <a:cs typeface="Consolas" panose="020B0609020204030204" pitchFamily="49" charset="0"/>
                </a:rPr>
                <a:t>=&gt; Null_Satellite)</a:t>
              </a:r>
            </a:p>
            <a:p>
              <a:pPr>
                <a:spcBef>
                  <a:spcPts val="300"/>
                </a:spcBef>
              </a:pPr>
              <a:r>
                <a:rPr lang="en-US" sz="1400" b="1" noProof="1" smtClean="0">
                  <a:latin typeface="Consolas" panose="020B0609020204030204" pitchFamily="49" charset="0"/>
                  <a:cs typeface="Consolas" panose="020B0609020204030204" pitchFamily="49" charset="0"/>
                </a:rPr>
                <a:t>      with </a:t>
              </a:r>
              <a:r>
                <a:rPr lang="en-US" sz="1400" noProof="1" smtClean="0">
                  <a:latin typeface="Consolas" panose="020B0609020204030204" pitchFamily="49" charset="0"/>
                  <a:cs typeface="Consolas" panose="020B0609020204030204" pitchFamily="49" charset="0"/>
                </a:rPr>
                <a:t>Part_Of =&gt; State;</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Satellite_Count : Satellite_Reference := Null_Reference</a:t>
              </a:r>
            </a:p>
            <a:p>
              <a:pPr>
                <a:spcBef>
                  <a:spcPts val="300"/>
                </a:spcBef>
              </a:pPr>
              <a:r>
                <a:rPr lang="en-US" sz="1400" b="1" noProof="1" smtClean="0">
                  <a:latin typeface="Consolas" panose="020B0609020204030204" pitchFamily="49" charset="0"/>
                  <a:cs typeface="Consolas" panose="020B0609020204030204" pitchFamily="49" charset="0"/>
                </a:rPr>
                <a:t>      with </a:t>
              </a:r>
              <a:r>
                <a:rPr lang="en-US" sz="1400" noProof="1" smtClean="0">
                  <a:latin typeface="Consolas" panose="020B0609020204030204" pitchFamily="49" charset="0"/>
                  <a:cs typeface="Consolas" panose="020B0609020204030204" pitchFamily="49" charset="0"/>
                </a:rPr>
                <a:t>Part_Of =&gt; State;</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Known_Satellites;</a:t>
              </a:r>
              <a:endParaRPr lang="en-US" sz="1400" i="0" kern="1200" noProof="1" smtClean="0">
                <a:latin typeface="Consolas" panose="020B0609020204030204" pitchFamily="49" charset="0"/>
                <a:cs typeface="Consolas" panose="020B0609020204030204" pitchFamily="49" charset="0"/>
              </a:endParaRPr>
            </a:p>
          </p:txBody>
        </p:sp>
      </p:grpSp>
    </p:spTree>
    <p:extLst>
      <p:ext uri="{BB962C8B-B14F-4D97-AF65-F5344CB8AC3E}">
        <p14:creationId xmlns:p14="http://schemas.microsoft.com/office/powerpoint/2010/main" val="852549456"/>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9572" y="332656"/>
            <a:ext cx="7936788" cy="5547673"/>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Known_Satellites </a:t>
            </a:r>
            <a:r>
              <a:rPr lang="en-US" sz="1400" b="1" noProof="1" smtClean="0">
                <a:latin typeface="Consolas" panose="020B0609020204030204" pitchFamily="49" charset="0"/>
                <a:cs typeface="Consolas" panose="020B0609020204030204" pitchFamily="49" charset="0"/>
              </a:rPr>
              <a:t>with</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SPARK_Mode,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Abstract_State =&gt; State,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Initializes    =&gt; State</a:t>
            </a:r>
          </a:p>
          <a:p>
            <a:r>
              <a:rPr lang="en-US" sz="1400" b="1" noProof="1" smtClean="0">
                <a:latin typeface="Consolas" panose="020B0609020204030204" pitchFamily="49" charset="0"/>
                <a:cs typeface="Consolas" panose="020B0609020204030204" pitchFamily="49" charset="0"/>
              </a:rPr>
              <a:t>is</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endParaRPr lang="en-US" sz="1400" noProof="1" smtClean="0">
              <a:latin typeface="Consolas" panose="020B0609020204030204" pitchFamily="49" charset="0"/>
              <a:cs typeface="Consolas" panose="020B0609020204030204" pitchFamily="49" charset="0"/>
            </a:endParaRPr>
          </a:p>
          <a:p>
            <a:pPr>
              <a:spcBef>
                <a:spcPts val="1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Insert the satellite Value into the repository of known satellites.</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The output Reference provides a reference to that satellite within the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repository and can be used as such in other routines to retrieve and/or</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alter the corresponding satellite value.</a:t>
            </a:r>
          </a:p>
          <a:p>
            <a:pPr>
              <a:spcBef>
                <a:spcPts val="6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Insert_Satellite</a:t>
            </a:r>
          </a:p>
          <a:p>
            <a:pPr>
              <a:spcBef>
                <a:spcPts val="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(Value     :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Satellite;</a:t>
            </a:r>
          </a:p>
          <a:p>
            <a:pPr>
              <a:spcBef>
                <a:spcPts val="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Reference : </a:t>
            </a:r>
            <a:r>
              <a:rPr lang="en-US" sz="1400" b="1" noProof="1" smtClean="0">
                <a:latin typeface="Consolas" panose="020B0609020204030204" pitchFamily="49" charset="0"/>
                <a:cs typeface="Consolas" panose="020B0609020204030204" pitchFamily="49" charset="0"/>
              </a:rPr>
              <a:t>out </a:t>
            </a:r>
            <a:r>
              <a:rPr lang="en-US" sz="1400" noProof="1" smtClean="0">
                <a:latin typeface="Consolas" panose="020B0609020204030204" pitchFamily="49" charset="0"/>
                <a:cs typeface="Consolas" panose="020B0609020204030204" pitchFamily="49" charset="0"/>
              </a:rPr>
              <a:t>Satellite_Reference)</a:t>
            </a:r>
          </a:p>
          <a:p>
            <a:pPr>
              <a:spcBef>
                <a:spcPts val="200"/>
              </a:spcBef>
            </a:pPr>
            <a:r>
              <a:rPr lang="en-US" sz="1400" b="1" noProof="1" smtClean="0">
                <a:latin typeface="Consolas" panose="020B0609020204030204" pitchFamily="49" charset="0"/>
                <a:cs typeface="Consolas" panose="020B0609020204030204" pitchFamily="49" charset="0"/>
              </a:rPr>
              <a:t>   with</a:t>
            </a:r>
          </a:p>
          <a:p>
            <a:pPr>
              <a:spcBef>
                <a:spcPts val="6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Global  =&gt; (In_Out =&gt; State),</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Depends =&gt; (Reference =&gt; State,</a:t>
            </a:r>
          </a:p>
          <a:p>
            <a:pPr>
              <a:spcBef>
                <a:spcPts val="1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State =&gt;+ Value),</a:t>
            </a:r>
          </a:p>
          <a:p>
            <a:pPr>
              <a:spcBef>
                <a:spcPts val="6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Pre     =&gt; </a:t>
            </a:r>
            <a:r>
              <a:rPr lang="en-US" sz="1400" b="1" noProof="1" smtClean="0">
                <a:latin typeface="Consolas" panose="020B0609020204030204" pitchFamily="49" charset="0"/>
                <a:cs typeface="Consolas" panose="020B0609020204030204" pitchFamily="49" charset="0"/>
              </a:rPr>
              <a:t>not </a:t>
            </a:r>
            <a:r>
              <a:rPr lang="en-US" sz="1400" noProof="1" smtClean="0">
                <a:latin typeface="Consolas" panose="020B0609020204030204" pitchFamily="49" charset="0"/>
                <a:cs typeface="Consolas" panose="020B0609020204030204" pitchFamily="49" charset="0"/>
              </a:rPr>
              <a:t>Full,</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Post    =&gt; Valid (Reference);</a:t>
            </a:r>
            <a:endParaRPr lang="en-US" sz="1400" noProof="1">
              <a:latin typeface="Consolas" panose="020B0609020204030204" pitchFamily="49" charset="0"/>
              <a:cs typeface="Consolas" panose="020B0609020204030204" pitchFamily="49" charset="0"/>
            </a:endParaRPr>
          </a:p>
          <a:p>
            <a:endParaRPr lang="en-US" sz="1400" noProof="1" smtClean="0">
              <a:latin typeface="Consolas" panose="020B0609020204030204" pitchFamily="49" charset="0"/>
              <a:cs typeface="Consolas" panose="020B0609020204030204" pitchFamily="49" charset="0"/>
            </a:endParaRPr>
          </a:p>
          <a:p>
            <a:r>
              <a:rPr lang="en-US" sz="1400" noProof="1" smtClean="0">
                <a:latin typeface="Consolas" panose="020B0609020204030204" pitchFamily="49" charset="0"/>
                <a:cs typeface="Consolas" panose="020B0609020204030204" pitchFamily="49" charset="0"/>
              </a:rPr>
              <a:t>…</a:t>
            </a:r>
          </a:p>
        </p:txBody>
      </p:sp>
      <p:sp>
        <p:nvSpPr>
          <p:cNvPr id="3" name="TextBox 2"/>
          <p:cNvSpPr txBox="1"/>
          <p:nvPr/>
        </p:nvSpPr>
        <p:spPr>
          <a:xfrm>
            <a:off x="5868144" y="4257092"/>
            <a:ext cx="2140144" cy="584775"/>
          </a:xfrm>
          <a:prstGeom prst="rect">
            <a:avLst/>
          </a:prstGeom>
          <a:solidFill>
            <a:srgbClr val="FFC000"/>
          </a:solidFill>
          <a:ln>
            <a:solidFill>
              <a:schemeClr val="accent1"/>
            </a:solidFill>
          </a:ln>
          <a:effectLst>
            <a:outerShdw blurRad="50800" dist="38100" dir="2700000" algn="tl" rotWithShape="0">
              <a:prstClr val="black">
                <a:alpha val="40000"/>
              </a:prstClr>
            </a:outerShdw>
          </a:effectLst>
        </p:spPr>
        <p:txBody>
          <a:bodyPr wrap="square" rtlCol="0">
            <a:spAutoFit/>
          </a:bodyPr>
          <a:lstStyle/>
          <a:p>
            <a:pPr algn="ctr"/>
            <a:r>
              <a:rPr lang="en-US" sz="1600" i="0" kern="1200" dirty="0" smtClean="0"/>
              <a:t>Contracts referencing abstract state</a:t>
            </a:r>
          </a:p>
        </p:txBody>
      </p:sp>
    </p:spTree>
    <p:extLst>
      <p:ext uri="{BB962C8B-B14F-4D97-AF65-F5344CB8AC3E}">
        <p14:creationId xmlns:p14="http://schemas.microsoft.com/office/powerpoint/2010/main" val="147788490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800708"/>
            <a:ext cx="7936788" cy="5021888"/>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Update the satellite designated in the repository by Reference with the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new Value.</a:t>
            </a:r>
          </a:p>
          <a:p>
            <a:pPr>
              <a:spcBef>
                <a:spcPts val="6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Update_Satellite</a:t>
            </a:r>
          </a:p>
          <a:p>
            <a:pPr>
              <a:spcBef>
                <a:spcPts val="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(Value     :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Satellite;</a:t>
            </a:r>
          </a:p>
          <a:p>
            <a:pPr>
              <a:spcBef>
                <a:spcPts val="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Reference :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Satellite_Reference)</a:t>
            </a:r>
          </a:p>
          <a:p>
            <a:pPr>
              <a:spcBef>
                <a:spcPts val="300"/>
              </a:spcBef>
            </a:pPr>
            <a:r>
              <a:rPr lang="en-US" sz="1400" b="1" noProof="1" smtClean="0">
                <a:latin typeface="Consolas" panose="020B0609020204030204" pitchFamily="49" charset="0"/>
                <a:cs typeface="Consolas" panose="020B0609020204030204" pitchFamily="49" charset="0"/>
              </a:rPr>
              <a:t>   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Global  =&gt; (In_Out =&gt; State),</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Depends =&gt; (State =&gt;+ (Value, Reference)),</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Pre     =&gt; Valid (Reference);</a:t>
            </a:r>
          </a:p>
          <a:p>
            <a:pPr>
              <a:spcBef>
                <a:spcPts val="4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Get a copy of the Value of the satellite designated by Reference. The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repository is not changed.</a:t>
            </a:r>
          </a:p>
          <a:p>
            <a:pPr>
              <a:spcBef>
                <a:spcPts val="6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Get_Satellite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(Reference :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Satellite_Reference;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Value     : </a:t>
            </a:r>
            <a:r>
              <a:rPr lang="en-US" sz="1400" b="1" noProof="1" smtClean="0">
                <a:latin typeface="Consolas" panose="020B0609020204030204" pitchFamily="49" charset="0"/>
                <a:cs typeface="Consolas" panose="020B0609020204030204" pitchFamily="49" charset="0"/>
              </a:rPr>
              <a:t>out </a:t>
            </a:r>
            <a:r>
              <a:rPr lang="en-US" sz="1400" noProof="1" smtClean="0">
                <a:latin typeface="Consolas" panose="020B0609020204030204" pitchFamily="49" charset="0"/>
                <a:cs typeface="Consolas" panose="020B0609020204030204" pitchFamily="49" charset="0"/>
              </a:rPr>
              <a:t>Satellite)</a:t>
            </a:r>
          </a:p>
          <a:p>
            <a:pPr>
              <a:spcBef>
                <a:spcPts val="300"/>
              </a:spcBef>
            </a:pPr>
            <a:r>
              <a:rPr lang="en-US" sz="1400" b="1" noProof="1" smtClean="0">
                <a:latin typeface="Consolas" panose="020B0609020204030204" pitchFamily="49" charset="0"/>
                <a:cs typeface="Consolas" panose="020B0609020204030204" pitchFamily="49" charset="0"/>
              </a:rPr>
              <a:t>   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Global  =&gt; (Input =&gt; State),</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Depends =&gt; (Value =&gt; (State, Reference)),</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Pre     =&gt; Valid (Reference);</a:t>
            </a:r>
            <a:endParaRPr lang="en-US" sz="1400" noProof="1">
              <a:latin typeface="Consolas" panose="020B0609020204030204" pitchFamily="49" charset="0"/>
              <a:cs typeface="Consolas" panose="020B0609020204030204" pitchFamily="49" charset="0"/>
            </a:endParaRPr>
          </a:p>
        </p:txBody>
      </p:sp>
      <p:sp>
        <p:nvSpPr>
          <p:cNvPr id="3" name="TextBox 2"/>
          <p:cNvSpPr txBox="1"/>
          <p:nvPr/>
        </p:nvSpPr>
        <p:spPr>
          <a:xfrm>
            <a:off x="6300192" y="2276872"/>
            <a:ext cx="2140144" cy="584775"/>
          </a:xfrm>
          <a:prstGeom prst="rect">
            <a:avLst/>
          </a:prstGeom>
          <a:solidFill>
            <a:srgbClr val="FFC000"/>
          </a:solidFill>
          <a:ln>
            <a:solidFill>
              <a:schemeClr val="accent1"/>
            </a:solidFill>
          </a:ln>
          <a:effectLst>
            <a:outerShdw blurRad="50800" dist="38100" dir="2700000" algn="tl" rotWithShape="0">
              <a:prstClr val="black">
                <a:alpha val="40000"/>
              </a:prstClr>
            </a:outerShdw>
          </a:effectLst>
        </p:spPr>
        <p:txBody>
          <a:bodyPr wrap="square" rtlCol="0">
            <a:spAutoFit/>
          </a:bodyPr>
          <a:lstStyle/>
          <a:p>
            <a:pPr algn="ctr"/>
            <a:r>
              <a:rPr lang="en-US" sz="1600" i="0" kern="1200" dirty="0" smtClean="0"/>
              <a:t>Contracts referencing abstract state</a:t>
            </a:r>
          </a:p>
        </p:txBody>
      </p:sp>
      <p:sp>
        <p:nvSpPr>
          <p:cNvPr id="4" name="TextBox 3"/>
          <p:cNvSpPr txBox="1"/>
          <p:nvPr/>
        </p:nvSpPr>
        <p:spPr>
          <a:xfrm>
            <a:off x="6300192" y="5085184"/>
            <a:ext cx="2140144" cy="584775"/>
          </a:xfrm>
          <a:prstGeom prst="rect">
            <a:avLst/>
          </a:prstGeom>
          <a:solidFill>
            <a:srgbClr val="FFC000"/>
          </a:solidFill>
          <a:ln>
            <a:solidFill>
              <a:schemeClr val="accent1"/>
            </a:solidFill>
          </a:ln>
          <a:effectLst>
            <a:outerShdw blurRad="50800" dist="38100" dir="2700000" algn="tl" rotWithShape="0">
              <a:prstClr val="black">
                <a:alpha val="40000"/>
              </a:prstClr>
            </a:outerShdw>
          </a:effectLst>
        </p:spPr>
        <p:txBody>
          <a:bodyPr wrap="square" rtlCol="0">
            <a:spAutoFit/>
          </a:bodyPr>
          <a:lstStyle/>
          <a:p>
            <a:pPr algn="ctr"/>
            <a:r>
              <a:rPr lang="en-US" sz="1600" i="0" kern="1200" dirty="0" smtClean="0"/>
              <a:t>Contracts referencing abstract state</a:t>
            </a:r>
          </a:p>
        </p:txBody>
      </p:sp>
    </p:spTree>
    <p:extLst>
      <p:ext uri="{BB962C8B-B14F-4D97-AF65-F5344CB8AC3E}">
        <p14:creationId xmlns:p14="http://schemas.microsoft.com/office/powerpoint/2010/main" val="388838327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3548" y="692696"/>
            <a:ext cx="7638630" cy="4555093"/>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A convenience routine that returns a copy of the satellite value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designated by Reference. The repository is not changed.</a:t>
            </a:r>
          </a:p>
          <a:p>
            <a:pPr>
              <a:spcBef>
                <a:spcPts val="600"/>
              </a:spcBef>
            </a:pPr>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Dereferenced (Reference : Satellite_Reference) </a:t>
            </a:r>
            <a:r>
              <a:rPr lang="en-US" sz="1400" b="1" noProof="1" smtClean="0">
                <a:latin typeface="Consolas" panose="020B0609020204030204" pitchFamily="49" charset="0"/>
                <a:cs typeface="Consolas" panose="020B0609020204030204" pitchFamily="49" charset="0"/>
              </a:rPr>
              <a:t>return </a:t>
            </a:r>
            <a:r>
              <a:rPr lang="en-US" sz="1400" noProof="1" smtClean="0">
                <a:latin typeface="Consolas" panose="020B0609020204030204" pitchFamily="49" charset="0"/>
                <a:cs typeface="Consolas" panose="020B0609020204030204" pitchFamily="49" charset="0"/>
              </a:rPr>
              <a:t>Satellite</a:t>
            </a:r>
          </a:p>
          <a:p>
            <a:r>
              <a:rPr lang="en-US" sz="1400" b="1" noProof="1" smtClean="0">
                <a:latin typeface="Consolas" panose="020B0609020204030204" pitchFamily="49" charset="0"/>
                <a:cs typeface="Consolas" panose="020B0609020204030204" pitchFamily="49" charset="0"/>
              </a:rPr>
              <a:t>   with</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Global  =&gt; (Input =&gt; State),</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Depends =&gt; (Dereferenced'Result =&gt; (State, Reference)),</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Pre     =&gt; Valid (Reference);</a:t>
            </a:r>
          </a:p>
          <a:p>
            <a:pPr>
              <a:spcBef>
                <a:spcPts val="3600"/>
              </a:spcBef>
            </a:pPr>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Full </a:t>
            </a:r>
            <a:r>
              <a:rPr lang="en-US" sz="1400" b="1" noProof="1" smtClean="0">
                <a:latin typeface="Consolas" panose="020B0609020204030204" pitchFamily="49" charset="0"/>
                <a:cs typeface="Consolas" panose="020B0609020204030204" pitchFamily="49" charset="0"/>
              </a:rPr>
              <a:t>return </a:t>
            </a:r>
            <a:r>
              <a:rPr lang="en-US" sz="1400" noProof="1" smtClean="0">
                <a:latin typeface="Consolas" panose="020B0609020204030204" pitchFamily="49" charset="0"/>
                <a:cs typeface="Consolas" panose="020B0609020204030204" pitchFamily="49" charset="0"/>
              </a:rPr>
              <a:t>Boolean</a:t>
            </a:r>
          </a:p>
          <a:p>
            <a:r>
              <a:rPr lang="en-US" sz="1400" b="1" noProof="1" smtClean="0">
                <a:latin typeface="Consolas" panose="020B0609020204030204" pitchFamily="49" charset="0"/>
                <a:cs typeface="Consolas" panose="020B0609020204030204" pitchFamily="49" charset="0"/>
              </a:rPr>
              <a:t>   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Global  =&gt; (Input =&gt; State),</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Depends =&gt; (Full'Result =&gt; State);</a:t>
            </a:r>
          </a:p>
          <a:p>
            <a:pPr>
              <a:spcBef>
                <a:spcPts val="3600"/>
              </a:spcBef>
            </a:pPr>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Valid (Reference : Satellite_Reference) </a:t>
            </a:r>
            <a:r>
              <a:rPr lang="en-US" sz="1400" b="1" noProof="1" smtClean="0">
                <a:latin typeface="Consolas" panose="020B0609020204030204" pitchFamily="49" charset="0"/>
                <a:cs typeface="Consolas" panose="020B0609020204030204" pitchFamily="49" charset="0"/>
              </a:rPr>
              <a:t>return </a:t>
            </a:r>
            <a:r>
              <a:rPr lang="en-US" sz="1400" noProof="1" smtClean="0">
                <a:latin typeface="Consolas" panose="020B0609020204030204" pitchFamily="49" charset="0"/>
                <a:cs typeface="Consolas" panose="020B0609020204030204" pitchFamily="49" charset="0"/>
              </a:rPr>
              <a:t>Boolean</a:t>
            </a:r>
          </a:p>
          <a:p>
            <a:r>
              <a:rPr lang="en-US" sz="1400" b="1" noProof="1" smtClean="0">
                <a:latin typeface="Consolas" panose="020B0609020204030204" pitchFamily="49" charset="0"/>
                <a:cs typeface="Consolas" panose="020B0609020204030204" pitchFamily="49" charset="0"/>
              </a:rPr>
              <a:t>   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Global  =&gt; </a:t>
            </a:r>
            <a:r>
              <a:rPr lang="en-US" sz="1400" b="1" noProof="1" smtClean="0">
                <a:latin typeface="Consolas" panose="020B0609020204030204" pitchFamily="49" charset="0"/>
                <a:cs typeface="Consolas" panose="020B0609020204030204" pitchFamily="49" charset="0"/>
              </a:rPr>
              <a:t>null</a:t>
            </a:r>
            <a:r>
              <a:rPr lang="en-US" sz="1400" noProof="1" smtClean="0">
                <a:latin typeface="Consolas" panose="020B0609020204030204" pitchFamily="49" charset="0"/>
                <a:cs typeface="Consolas" panose="020B0609020204030204" pitchFamily="49" charset="0"/>
              </a:rPr>
              <a:t>,</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Depends =&gt; (Valid'Result =&gt; Reference);</a:t>
            </a:r>
            <a:endParaRPr lang="en-US" sz="1400" noProof="1">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2791456633"/>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11560" y="440668"/>
            <a:ext cx="7936788" cy="6024726"/>
            <a:chOff x="611560" y="440668"/>
            <a:chExt cx="7936788" cy="6024726"/>
          </a:xfrm>
        </p:grpSpPr>
        <p:sp>
          <p:nvSpPr>
            <p:cNvPr id="3" name="Double Wave 2"/>
            <p:cNvSpPr/>
            <p:nvPr/>
          </p:nvSpPr>
          <p:spPr bwMode="auto">
            <a:xfrm>
              <a:off x="971600" y="1016732"/>
              <a:ext cx="6084676" cy="180020"/>
            </a:xfrm>
            <a:prstGeom prst="doubleWave">
              <a:avLst/>
            </a:prstGeom>
            <a:solidFill>
              <a:srgbClr val="FFFF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2" name="TextBox 1"/>
            <p:cNvSpPr txBox="1"/>
            <p:nvPr/>
          </p:nvSpPr>
          <p:spPr>
            <a:xfrm>
              <a:off x="611560" y="440668"/>
              <a:ext cx="7936788" cy="6024726"/>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package body </a:t>
              </a:r>
              <a:r>
                <a:rPr lang="en-US" sz="1400" noProof="1" smtClean="0">
                  <a:latin typeface="Consolas" panose="020B0609020204030204" pitchFamily="49" charset="0"/>
                  <a:cs typeface="Consolas" panose="020B0609020204030204" pitchFamily="49" charset="0"/>
                </a:rPr>
                <a:t>Known_Satellites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SPARK_Mode,</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Refined_State =&gt; (State =&gt; (All_Satellites, Satellite_Count))</a:t>
              </a:r>
            </a:p>
            <a:p>
              <a:pPr>
                <a:spcBef>
                  <a:spcPts val="300"/>
                </a:spcBef>
              </a:pPr>
              <a:r>
                <a:rPr lang="en-US" sz="1400" b="1" noProof="1" smtClean="0">
                  <a:latin typeface="Consolas" panose="020B0609020204030204" pitchFamily="49" charset="0"/>
                  <a:cs typeface="Consolas" panose="020B0609020204030204" pitchFamily="49" charset="0"/>
                </a:rPr>
                <a:t>is</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Insert_Satellite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(Value     :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Reference : </a:t>
              </a:r>
              <a:r>
                <a:rPr lang="en-US" sz="1400" b="1" noProof="1" smtClean="0">
                  <a:latin typeface="Consolas" panose="020B0609020204030204" pitchFamily="49" charset="0"/>
                  <a:cs typeface="Consolas" panose="020B0609020204030204" pitchFamily="49" charset="0"/>
                </a:rPr>
                <a:t>out </a:t>
              </a:r>
              <a:r>
                <a:rPr lang="en-US" sz="1400" noProof="1" smtClean="0">
                  <a:latin typeface="Consolas" panose="020B0609020204030204" pitchFamily="49" charset="0"/>
                  <a:cs typeface="Consolas" panose="020B0609020204030204" pitchFamily="49" charset="0"/>
                </a:rPr>
                <a:t>Satellite_Reference)</a:t>
              </a:r>
            </a:p>
            <a:p>
              <a:r>
                <a:rPr lang="en-US" sz="1400" b="1" noProof="1" smtClean="0">
                  <a:latin typeface="Consolas" panose="020B0609020204030204" pitchFamily="49" charset="0"/>
                  <a:cs typeface="Consolas" panose="020B0609020204030204" pitchFamily="49" charset="0"/>
                </a:rPr>
                <a:t>   is</a:t>
              </a:r>
            </a:p>
            <a:p>
              <a:r>
                <a:rPr lang="en-US" sz="1400" b="1" noProof="1" smtClean="0">
                  <a:latin typeface="Consolas" panose="020B0609020204030204" pitchFamily="49" charset="0"/>
                  <a:cs typeface="Consolas" panose="020B0609020204030204" pitchFamily="49" charset="0"/>
                </a:rPr>
                <a:t>      …</a:t>
              </a:r>
              <a:endParaRPr lang="en-US" sz="1400" noProof="1" smtClean="0">
                <a:latin typeface="Consolas" panose="020B0609020204030204" pitchFamily="49" charset="0"/>
                <a:cs typeface="Consolas" panose="020B0609020204030204" pitchFamily="49" charset="0"/>
              </a:endParaRP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Update_Satellite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(Value     :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Reference :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Satellite_Reference)</a:t>
              </a:r>
            </a:p>
            <a:p>
              <a:r>
                <a:rPr lang="en-US" sz="1400" b="1" noProof="1" smtClean="0">
                  <a:latin typeface="Consolas" panose="020B0609020204030204" pitchFamily="49" charset="0"/>
                  <a:cs typeface="Consolas" panose="020B0609020204030204" pitchFamily="49" charset="0"/>
                </a:rPr>
                <a:t>   is</a:t>
              </a:r>
            </a:p>
            <a:p>
              <a:r>
                <a:rPr lang="en-US" sz="1400" b="1" noProof="1" smtClean="0">
                  <a:latin typeface="Consolas" panose="020B0609020204030204" pitchFamily="49" charset="0"/>
                  <a:cs typeface="Consolas" panose="020B0609020204030204" pitchFamily="49" charset="0"/>
                </a:rPr>
                <a:t>       …</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Get_Satellite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(Reference :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Satellite_Reference;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Value     : </a:t>
              </a:r>
              <a:r>
                <a:rPr lang="en-US" sz="1400" b="1" noProof="1" smtClean="0">
                  <a:latin typeface="Consolas" panose="020B0609020204030204" pitchFamily="49" charset="0"/>
                  <a:cs typeface="Consolas" panose="020B0609020204030204" pitchFamily="49" charset="0"/>
                </a:rPr>
                <a:t>out </a:t>
              </a:r>
              <a:r>
                <a:rPr lang="en-US" sz="1400" noProof="1" smtClean="0">
                  <a:latin typeface="Consolas" panose="020B0609020204030204" pitchFamily="49" charset="0"/>
                  <a:cs typeface="Consolas" panose="020B0609020204030204" pitchFamily="49" charset="0"/>
                </a:rPr>
                <a:t>Satellite)</a:t>
              </a:r>
            </a:p>
            <a:p>
              <a:r>
                <a:rPr lang="en-US" sz="1400" b="1" noProof="1" smtClean="0">
                  <a:latin typeface="Consolas" panose="020B0609020204030204" pitchFamily="49" charset="0"/>
                  <a:cs typeface="Consolas" panose="020B0609020204030204" pitchFamily="49" charset="0"/>
                </a:rPr>
                <a:t>   is</a:t>
              </a:r>
            </a:p>
            <a:p>
              <a:r>
                <a:rPr lang="en-US" sz="1400" b="1" noProof="1" smtClean="0">
                  <a:latin typeface="Consolas" panose="020B0609020204030204" pitchFamily="49" charset="0"/>
                  <a:cs typeface="Consolas" panose="020B0609020204030204" pitchFamily="49" charset="0"/>
                </a:rPr>
                <a:t>      …</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Dereferenced (Reference : Satellite_Reference) </a:t>
              </a:r>
              <a:r>
                <a:rPr lang="en-US" sz="1400" b="1" noProof="1" smtClean="0">
                  <a:latin typeface="Consolas" panose="020B0609020204030204" pitchFamily="49" charset="0"/>
                  <a:cs typeface="Consolas" panose="020B0609020204030204" pitchFamily="49" charset="0"/>
                </a:rPr>
                <a:t>return </a:t>
              </a:r>
              <a:r>
                <a:rPr lang="en-US" sz="1400" noProof="1" smtClean="0">
                  <a:latin typeface="Consolas" panose="020B0609020204030204" pitchFamily="49" charset="0"/>
                  <a:cs typeface="Consolas" panose="020B0609020204030204" pitchFamily="49" charset="0"/>
                </a:rPr>
                <a:t>Satellite </a:t>
              </a:r>
              <a:r>
                <a:rPr lang="en-US" sz="1400" b="1" noProof="1" smtClean="0">
                  <a:latin typeface="Consolas" panose="020B0609020204030204" pitchFamily="49" charset="0"/>
                  <a:cs typeface="Consolas" panose="020B0609020204030204" pitchFamily="49" charset="0"/>
                </a:rPr>
                <a:t>is</a:t>
              </a:r>
            </a:p>
            <a:p>
              <a:r>
                <a:rPr lang="en-US" sz="1400" b="1" noProof="1" smtClean="0">
                  <a:latin typeface="Consolas" panose="020B0609020204030204" pitchFamily="49" charset="0"/>
                  <a:cs typeface="Consolas" panose="020B0609020204030204" pitchFamily="49" charset="0"/>
                </a:rPr>
                <a:t>      …</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Known_Satellites;</a:t>
              </a:r>
              <a:endParaRPr lang="en-US" sz="1400" noProof="1">
                <a:latin typeface="Consolas" panose="020B0609020204030204" pitchFamily="49" charset="0"/>
                <a:cs typeface="Consolas" panose="020B0609020204030204" pitchFamily="49" charset="0"/>
              </a:endParaRPr>
            </a:p>
          </p:txBody>
        </p:sp>
      </p:grpSp>
    </p:spTree>
    <p:extLst>
      <p:ext uri="{BB962C8B-B14F-4D97-AF65-F5344CB8AC3E}">
        <p14:creationId xmlns:p14="http://schemas.microsoft.com/office/powerpoint/2010/main" val="458506586"/>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#12 Contracts: AoRTE</a:t>
            </a:r>
            <a:endParaRPr lang="en-US" dirty="0"/>
          </a:p>
        </p:txBody>
      </p:sp>
    </p:spTree>
    <p:extLst>
      <p:ext uri="{BB962C8B-B14F-4D97-AF65-F5344CB8AC3E}">
        <p14:creationId xmlns:p14="http://schemas.microsoft.com/office/powerpoint/2010/main" val="4205678186"/>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Proof of AoRTE Steps (1 of </a:t>
            </a:r>
            <a:r>
              <a:rPr lang="en-US" dirty="0"/>
              <a:t>4</a:t>
            </a:r>
            <a:r>
              <a:rPr lang="en-US" dirty="0" smtClean="0"/>
              <a:t>)</a:t>
            </a:r>
            <a:endParaRPr lang="en-US" dirty="0"/>
          </a:p>
        </p:txBody>
      </p:sp>
      <p:sp>
        <p:nvSpPr>
          <p:cNvPr id="4" name="Content Placeholder 3"/>
          <p:cNvSpPr>
            <a:spLocks noGrp="1"/>
          </p:cNvSpPr>
          <p:nvPr>
            <p:ph sz="half" idx="10"/>
          </p:nvPr>
        </p:nvSpPr>
        <p:spPr/>
        <p:txBody>
          <a:bodyPr/>
          <a:lstStyle/>
          <a:p>
            <a:r>
              <a:rPr lang="en-US" dirty="0" smtClean="0"/>
              <a:t>Invoke </a:t>
            </a:r>
            <a:r>
              <a:rPr lang="en-US" dirty="0" err="1" smtClean="0"/>
              <a:t>SPARK:Prove</a:t>
            </a:r>
            <a:r>
              <a:rPr lang="en-US" dirty="0" smtClean="0"/>
              <a:t> All </a:t>
            </a:r>
          </a:p>
          <a:p>
            <a:pPr lvl="1"/>
            <a:r>
              <a:rPr lang="en-US" dirty="0" smtClean="0"/>
              <a:t>Note </a:t>
            </a:r>
            <a:r>
              <a:rPr lang="en-US" smtClean="0"/>
              <a:t>the GPS progress </a:t>
            </a:r>
            <a:r>
              <a:rPr lang="en-US" dirty="0" smtClean="0"/>
              <a:t>bar. You will get results in Locations before all proofs complete.</a:t>
            </a:r>
            <a:endParaRPr lang="en-US" dirty="0"/>
          </a:p>
        </p:txBody>
      </p:sp>
      <p:sp>
        <p:nvSpPr>
          <p:cNvPr id="7" name="TextBox 6"/>
          <p:cNvSpPr txBox="1"/>
          <p:nvPr/>
        </p:nvSpPr>
        <p:spPr>
          <a:xfrm>
            <a:off x="766751" y="2296862"/>
            <a:ext cx="5742278" cy="4194610"/>
          </a:xfrm>
          <a:prstGeom prst="rect">
            <a:avLst/>
          </a:prstGeom>
          <a:noFill/>
        </p:spPr>
        <p:txBody>
          <a:bodyPr wrap="none" rtlCol="0">
            <a:spAutoFit/>
          </a:bodyPr>
          <a:lstStyle/>
          <a:p>
            <a:pPr>
              <a:lnSpc>
                <a:spcPts val="2300"/>
              </a:lnSpc>
              <a:spcBef>
                <a:spcPts val="0"/>
              </a:spcBef>
            </a:pPr>
            <a:r>
              <a:rPr lang="en-US" sz="1600" dirty="0"/>
              <a:t>gnatprove </a:t>
            </a:r>
            <a:r>
              <a:rPr lang="en-US" sz="1600" dirty="0" smtClean="0"/>
              <a:t>…</a:t>
            </a:r>
            <a:endParaRPr lang="en-US" sz="1600" dirty="0"/>
          </a:p>
          <a:p>
            <a:pPr>
              <a:lnSpc>
                <a:spcPts val="2300"/>
              </a:lnSpc>
              <a:spcBef>
                <a:spcPts val="0"/>
              </a:spcBef>
            </a:pPr>
            <a:r>
              <a:rPr lang="en-US" sz="1600" dirty="0"/>
              <a:t>Phase 1 of 2: generation of Global contracts ...</a:t>
            </a:r>
          </a:p>
          <a:p>
            <a:pPr>
              <a:lnSpc>
                <a:spcPts val="2300"/>
              </a:lnSpc>
              <a:spcBef>
                <a:spcPts val="0"/>
              </a:spcBef>
            </a:pPr>
            <a:r>
              <a:rPr lang="en-US" sz="1600" dirty="0"/>
              <a:t>Phase 2 of 2: flow analysis and proof ...</a:t>
            </a:r>
          </a:p>
          <a:p>
            <a:pPr>
              <a:lnSpc>
                <a:spcPts val="2300"/>
              </a:lnSpc>
              <a:spcBef>
                <a:spcPts val="0"/>
              </a:spcBef>
            </a:pPr>
            <a:r>
              <a:rPr lang="en-US" sz="1600" dirty="0" smtClean="0"/>
              <a:t>display_velocities.adb:22:04</a:t>
            </a:r>
            <a:r>
              <a:rPr lang="en-US" sz="1600" dirty="0"/>
              <a:t>: medium: precondition might fail</a:t>
            </a:r>
          </a:p>
          <a:p>
            <a:pPr>
              <a:lnSpc>
                <a:spcPts val="2300"/>
              </a:lnSpc>
              <a:spcBef>
                <a:spcPts val="0"/>
              </a:spcBef>
            </a:pPr>
            <a:r>
              <a:rPr lang="en-US" sz="1600" dirty="0" smtClean="0"/>
              <a:t>display_velocities.adb:29:04</a:t>
            </a:r>
            <a:r>
              <a:rPr lang="en-US" sz="1600" dirty="0"/>
              <a:t>: medium: precondition might fail</a:t>
            </a:r>
          </a:p>
          <a:p>
            <a:pPr>
              <a:lnSpc>
                <a:spcPts val="2300"/>
              </a:lnSpc>
              <a:spcBef>
                <a:spcPts val="0"/>
              </a:spcBef>
            </a:pPr>
            <a:r>
              <a:rPr lang="en-US" sz="1600" dirty="0" smtClean="0"/>
              <a:t>display_velocities.adb:37:49</a:t>
            </a:r>
            <a:r>
              <a:rPr lang="en-US" sz="1600" dirty="0"/>
              <a:t>: low: range check might fail</a:t>
            </a:r>
          </a:p>
          <a:p>
            <a:pPr>
              <a:lnSpc>
                <a:spcPts val="2300"/>
              </a:lnSpc>
              <a:spcBef>
                <a:spcPts val="0"/>
              </a:spcBef>
            </a:pPr>
            <a:r>
              <a:rPr lang="en-US" sz="1600" dirty="0" smtClean="0"/>
              <a:t>display_velocities.adb:38:33</a:t>
            </a:r>
            <a:r>
              <a:rPr lang="en-US" sz="1600" dirty="0"/>
              <a:t>: low: range check might fail</a:t>
            </a:r>
          </a:p>
          <a:p>
            <a:pPr>
              <a:lnSpc>
                <a:spcPts val="2300"/>
              </a:lnSpc>
              <a:spcBef>
                <a:spcPts val="0"/>
              </a:spcBef>
            </a:pPr>
            <a:r>
              <a:rPr lang="en-US" sz="1600" dirty="0" smtClean="0"/>
              <a:t>display_velocities.adb:42:52</a:t>
            </a:r>
            <a:r>
              <a:rPr lang="en-US" sz="1600" dirty="0"/>
              <a:t>: low: range check might fail</a:t>
            </a:r>
          </a:p>
          <a:p>
            <a:pPr>
              <a:lnSpc>
                <a:spcPts val="2300"/>
              </a:lnSpc>
              <a:spcBef>
                <a:spcPts val="0"/>
              </a:spcBef>
            </a:pPr>
            <a:r>
              <a:rPr lang="en-US" sz="1600" dirty="0" smtClean="0"/>
              <a:t>display_velocities.adb:43:33</a:t>
            </a:r>
            <a:r>
              <a:rPr lang="en-US" sz="1600" dirty="0"/>
              <a:t>: low: range check might fail</a:t>
            </a:r>
          </a:p>
          <a:p>
            <a:pPr>
              <a:lnSpc>
                <a:spcPts val="2300"/>
              </a:lnSpc>
              <a:spcBef>
                <a:spcPts val="0"/>
              </a:spcBef>
            </a:pPr>
            <a:r>
              <a:rPr lang="en-US" sz="1600" dirty="0"/>
              <a:t>spacecraft.adb:14:36: medium: float overflow check might fail</a:t>
            </a:r>
          </a:p>
          <a:p>
            <a:pPr>
              <a:lnSpc>
                <a:spcPts val="2300"/>
              </a:lnSpc>
              <a:spcBef>
                <a:spcPts val="0"/>
              </a:spcBef>
            </a:pPr>
            <a:r>
              <a:rPr lang="en-US" sz="1600" dirty="0"/>
              <a:t>spacecraft.adb:14:42: medium: float overflow check might fail</a:t>
            </a:r>
          </a:p>
          <a:p>
            <a:pPr>
              <a:lnSpc>
                <a:spcPts val="2300"/>
              </a:lnSpc>
              <a:spcBef>
                <a:spcPts val="0"/>
              </a:spcBef>
            </a:pPr>
            <a:r>
              <a:rPr lang="en-US" sz="1600" dirty="0"/>
              <a:t>spacecraft.adb:14:47: medium: float overflow check might fail</a:t>
            </a:r>
          </a:p>
          <a:p>
            <a:pPr>
              <a:lnSpc>
                <a:spcPts val="2300"/>
              </a:lnSpc>
              <a:spcBef>
                <a:spcPts val="0"/>
              </a:spcBef>
            </a:pPr>
            <a:r>
              <a:rPr lang="en-US" sz="1600" dirty="0"/>
              <a:t>spacecraft.adb:15:23: medium: float overflow check might fail</a:t>
            </a:r>
          </a:p>
          <a:p>
            <a:pPr>
              <a:lnSpc>
                <a:spcPts val="2300"/>
              </a:lnSpc>
              <a:spcBef>
                <a:spcPts val="0"/>
              </a:spcBef>
            </a:pPr>
            <a:r>
              <a:rPr lang="en-US" sz="1600" dirty="0"/>
              <a:t>spacecraft.adb:15:23: medium: divide by zero might </a:t>
            </a:r>
            <a:r>
              <a:rPr lang="en-US" sz="1600" dirty="0" smtClean="0"/>
              <a:t>fail</a:t>
            </a:r>
            <a:endParaRPr lang="en-US" sz="1600" dirty="0"/>
          </a:p>
        </p:txBody>
      </p:sp>
      <p:sp>
        <p:nvSpPr>
          <p:cNvPr id="6" name="TextBox 5"/>
          <p:cNvSpPr txBox="1"/>
          <p:nvPr/>
        </p:nvSpPr>
        <p:spPr>
          <a:xfrm>
            <a:off x="6621696" y="4293096"/>
            <a:ext cx="1199366" cy="338554"/>
          </a:xfrm>
          <a:prstGeom prst="rect">
            <a:avLst/>
          </a:prstGeom>
          <a:solidFill>
            <a:srgbClr val="FFFF00"/>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i="0" kern="1200" dirty="0" smtClean="0"/>
              <a:t>Calls to “&amp;”</a:t>
            </a:r>
          </a:p>
        </p:txBody>
      </p:sp>
      <p:sp>
        <p:nvSpPr>
          <p:cNvPr id="9" name="Right Brace 8"/>
          <p:cNvSpPr/>
          <p:nvPr/>
        </p:nvSpPr>
        <p:spPr bwMode="auto">
          <a:xfrm>
            <a:off x="6097975" y="3847802"/>
            <a:ext cx="141384" cy="1131502"/>
          </a:xfrm>
          <a:prstGeom prst="rightBrace">
            <a:avLst>
              <a:gd name="adj1" fmla="val 32293"/>
              <a:gd name="adj2" fmla="val 50000"/>
            </a:avLst>
          </a:prstGeom>
          <a:noFill/>
          <a:ln w="9525" cap="flat" cmpd="sng" algn="ctr">
            <a:solidFill>
              <a:schemeClr val="tx1"/>
            </a:solidFill>
            <a:prstDash val="solid"/>
            <a:round/>
            <a:headEnd type="none" w="med" len="med"/>
            <a:tailEnd type="none"/>
          </a:ln>
          <a:effectLst/>
        </p:spPr>
        <p:txBody>
          <a:bodyPr rtlCol="0" anchor="ctr"/>
          <a:lstStyle/>
          <a:p>
            <a:pPr algn="ctr"/>
            <a:endParaRPr lang="en-US"/>
          </a:p>
        </p:txBody>
      </p:sp>
      <p:cxnSp>
        <p:nvCxnSpPr>
          <p:cNvPr id="10" name="Curved Connector 9"/>
          <p:cNvCxnSpPr>
            <a:stCxn id="6" idx="1"/>
            <a:endCxn id="11" idx="3"/>
          </p:cNvCxnSpPr>
          <p:nvPr/>
        </p:nvCxnSpPr>
        <p:spPr bwMode="auto">
          <a:xfrm rot="10800000">
            <a:off x="6239360" y="4413555"/>
            <a:ext cx="382337" cy="48819"/>
          </a:xfrm>
          <a:prstGeom prst="curvedConnector3">
            <a:avLst>
              <a:gd name="adj1" fmla="val 50000"/>
            </a:avLst>
          </a:prstGeom>
          <a:solidFill>
            <a:schemeClr val="accent1"/>
          </a:solidFill>
          <a:ln w="9525" cap="flat" cmpd="sng" algn="ctr">
            <a:solidFill>
              <a:schemeClr val="tx1"/>
            </a:solidFill>
            <a:prstDash val="solid"/>
            <a:round/>
            <a:headEnd type="none" w="med" len="med"/>
            <a:tailEnd type="none"/>
          </a:ln>
          <a:effectLst/>
        </p:spPr>
      </p:cxnSp>
      <p:sp>
        <p:nvSpPr>
          <p:cNvPr id="11" name="Rectangle 10"/>
          <p:cNvSpPr/>
          <p:nvPr/>
        </p:nvSpPr>
        <p:spPr bwMode="auto">
          <a:xfrm>
            <a:off x="6097975" y="4214748"/>
            <a:ext cx="141384" cy="397611"/>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12" name="TextBox 11"/>
          <p:cNvSpPr txBox="1"/>
          <p:nvPr/>
        </p:nvSpPr>
        <p:spPr>
          <a:xfrm>
            <a:off x="6839165" y="3174921"/>
            <a:ext cx="1667709" cy="584775"/>
          </a:xfrm>
          <a:prstGeom prst="rect">
            <a:avLst/>
          </a:prstGeom>
          <a:solidFill>
            <a:srgbClr val="FFFF00"/>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i="0" kern="1200" dirty="0" smtClean="0"/>
              <a:t>Calls to Insert in main procedure</a:t>
            </a:r>
          </a:p>
        </p:txBody>
      </p:sp>
      <p:sp>
        <p:nvSpPr>
          <p:cNvPr id="13" name="TextBox 12"/>
          <p:cNvSpPr txBox="1"/>
          <p:nvPr/>
        </p:nvSpPr>
        <p:spPr>
          <a:xfrm>
            <a:off x="6917798" y="5412566"/>
            <a:ext cx="1672936" cy="581152"/>
          </a:xfrm>
          <a:prstGeom prst="rect">
            <a:avLst/>
          </a:prstGeom>
          <a:solidFill>
            <a:srgbClr val="FFFF00"/>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i="0" kern="1200" dirty="0" smtClean="0"/>
              <a:t>Body of function Velocity</a:t>
            </a:r>
          </a:p>
        </p:txBody>
      </p:sp>
      <p:sp>
        <p:nvSpPr>
          <p:cNvPr id="14" name="Right Brace 13"/>
          <p:cNvSpPr/>
          <p:nvPr/>
        </p:nvSpPr>
        <p:spPr bwMode="auto">
          <a:xfrm>
            <a:off x="6453220" y="3273484"/>
            <a:ext cx="180020" cy="456137"/>
          </a:xfrm>
          <a:prstGeom prst="rightBrace">
            <a:avLst>
              <a:gd name="adj1" fmla="val 32293"/>
              <a:gd name="adj2" fmla="val 50000"/>
            </a:avLst>
          </a:prstGeom>
          <a:noFill/>
          <a:ln w="9525" cap="flat" cmpd="sng" algn="ctr">
            <a:solidFill>
              <a:schemeClr val="tx1"/>
            </a:solidFill>
            <a:prstDash val="solid"/>
            <a:round/>
            <a:headEnd type="none" w="med" len="med"/>
            <a:tailEnd type="none"/>
          </a:ln>
          <a:effectLst/>
        </p:spPr>
        <p:txBody>
          <a:bodyPr rtlCol="0" anchor="ctr"/>
          <a:lstStyle/>
          <a:p>
            <a:pPr algn="ctr"/>
            <a:endParaRPr lang="en-US"/>
          </a:p>
        </p:txBody>
      </p:sp>
      <p:cxnSp>
        <p:nvCxnSpPr>
          <p:cNvPr id="15" name="Curved Connector 14"/>
          <p:cNvCxnSpPr>
            <a:stCxn id="12" idx="1"/>
            <a:endCxn id="16" idx="3"/>
          </p:cNvCxnSpPr>
          <p:nvPr/>
        </p:nvCxnSpPr>
        <p:spPr bwMode="auto">
          <a:xfrm rot="10800000" flipV="1">
            <a:off x="6633241" y="3467308"/>
            <a:ext cx="205925" cy="34243"/>
          </a:xfrm>
          <a:prstGeom prst="curvedConnector3">
            <a:avLst>
              <a:gd name="adj1" fmla="val 50000"/>
            </a:avLst>
          </a:prstGeom>
          <a:solidFill>
            <a:schemeClr val="accent1"/>
          </a:solidFill>
          <a:ln w="9525" cap="flat" cmpd="sng" algn="ctr">
            <a:solidFill>
              <a:schemeClr val="tx1"/>
            </a:solidFill>
            <a:prstDash val="solid"/>
            <a:round/>
            <a:headEnd type="none" w="med" len="med"/>
            <a:tailEnd type="none"/>
          </a:ln>
          <a:effectLst/>
        </p:spPr>
      </p:cxnSp>
      <p:sp>
        <p:nvSpPr>
          <p:cNvPr id="16" name="Rectangle 15"/>
          <p:cNvSpPr/>
          <p:nvPr/>
        </p:nvSpPr>
        <p:spPr bwMode="auto">
          <a:xfrm>
            <a:off x="6453220" y="3421408"/>
            <a:ext cx="180020" cy="160287"/>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17" name="Right Brace 16"/>
          <p:cNvSpPr/>
          <p:nvPr/>
        </p:nvSpPr>
        <p:spPr bwMode="auto">
          <a:xfrm>
            <a:off x="6491091" y="5048305"/>
            <a:ext cx="180020" cy="1309675"/>
          </a:xfrm>
          <a:prstGeom prst="rightBrace">
            <a:avLst>
              <a:gd name="adj1" fmla="val 35487"/>
              <a:gd name="adj2" fmla="val 50000"/>
            </a:avLst>
          </a:prstGeom>
          <a:noFill/>
          <a:ln w="9525" cap="flat" cmpd="sng" algn="ctr">
            <a:solidFill>
              <a:schemeClr val="tx1"/>
            </a:solidFill>
            <a:prstDash val="solid"/>
            <a:round/>
            <a:headEnd type="none" w="med" len="med"/>
            <a:tailEnd type="none"/>
          </a:ln>
          <a:effectLst/>
        </p:spPr>
        <p:txBody>
          <a:bodyPr rtlCol="0" anchor="ctr"/>
          <a:lstStyle/>
          <a:p>
            <a:pPr algn="ctr"/>
            <a:endParaRPr lang="en-US"/>
          </a:p>
        </p:txBody>
      </p:sp>
      <p:cxnSp>
        <p:nvCxnSpPr>
          <p:cNvPr id="18" name="Curved Connector 17"/>
          <p:cNvCxnSpPr>
            <a:stCxn id="13" idx="1"/>
            <a:endCxn id="19" idx="3"/>
          </p:cNvCxnSpPr>
          <p:nvPr/>
        </p:nvCxnSpPr>
        <p:spPr bwMode="auto">
          <a:xfrm rot="10800000" flipV="1">
            <a:off x="6671112" y="5703141"/>
            <a:ext cx="246687" cy="1"/>
          </a:xfrm>
          <a:prstGeom prst="curvedConnector3">
            <a:avLst>
              <a:gd name="adj1" fmla="val 50000"/>
            </a:avLst>
          </a:prstGeom>
          <a:solidFill>
            <a:schemeClr val="accent1"/>
          </a:solidFill>
          <a:ln w="9525" cap="flat" cmpd="sng" algn="ctr">
            <a:solidFill>
              <a:schemeClr val="tx1"/>
            </a:solidFill>
            <a:prstDash val="solid"/>
            <a:round/>
            <a:headEnd type="none" w="med" len="med"/>
            <a:tailEnd type="none"/>
          </a:ln>
          <a:effectLst/>
        </p:spPr>
      </p:cxnSp>
      <p:sp>
        <p:nvSpPr>
          <p:cNvPr id="19" name="Rectangle 18"/>
          <p:cNvSpPr/>
          <p:nvPr/>
        </p:nvSpPr>
        <p:spPr bwMode="auto">
          <a:xfrm>
            <a:off x="6491091" y="5622999"/>
            <a:ext cx="180020" cy="160287"/>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Tree>
    <p:extLst>
      <p:ext uri="{BB962C8B-B14F-4D97-AF65-F5344CB8AC3E}">
        <p14:creationId xmlns:p14="http://schemas.microsoft.com/office/powerpoint/2010/main" val="31154921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pPr eaLnBrk="1" hangingPunct="1"/>
            <a:r>
              <a:rPr lang="en-US" smtClean="0"/>
              <a:t>“Basic Types” Solution Guidance</a:t>
            </a:r>
          </a:p>
        </p:txBody>
      </p:sp>
      <p:sp>
        <p:nvSpPr>
          <p:cNvPr id="17411" name="Rectangle 3"/>
          <p:cNvSpPr>
            <a:spLocks noGrp="1" noChangeArrowheads="1"/>
          </p:cNvSpPr>
          <p:nvPr>
            <p:ph sz="half" idx="10"/>
          </p:nvPr>
        </p:nvSpPr>
        <p:spPr/>
        <p:txBody>
          <a:bodyPr/>
          <a:lstStyle/>
          <a:p>
            <a:pPr eaLnBrk="1" hangingPunct="1"/>
            <a:r>
              <a:rPr lang="en-US" dirty="0" smtClean="0"/>
              <a:t>Predefined package </a:t>
            </a:r>
            <a:r>
              <a:rPr lang="en-US" dirty="0" err="1" smtClean="0"/>
              <a:t>Ada.Numerics</a:t>
            </a:r>
            <a:r>
              <a:rPr lang="en-US" dirty="0" smtClean="0"/>
              <a:t> defines Pi</a:t>
            </a:r>
          </a:p>
          <a:p>
            <a:pPr eaLnBrk="1" hangingPunct="1"/>
            <a:r>
              <a:rPr lang="en-US" dirty="0" smtClean="0"/>
              <a:t>Make a floating-point type for the input variables</a:t>
            </a:r>
          </a:p>
          <a:p>
            <a:pPr lvl="1" eaLnBrk="1" hangingPunct="1">
              <a:spcAft>
                <a:spcPct val="0"/>
              </a:spcAft>
            </a:pPr>
            <a:r>
              <a:rPr lang="en-US" dirty="0" smtClean="0"/>
              <a:t>Or use predefined type Float </a:t>
            </a:r>
          </a:p>
          <a:p>
            <a:pPr eaLnBrk="1" hangingPunct="1"/>
            <a:r>
              <a:rPr lang="en-US" dirty="0" smtClean="0"/>
              <a:t>You make up the specific input variables’ values</a:t>
            </a:r>
          </a:p>
          <a:p>
            <a:pPr eaLnBrk="1" hangingPunct="1"/>
            <a:r>
              <a:rPr lang="en-US" dirty="0" smtClean="0"/>
              <a:t>Predefined package </a:t>
            </a:r>
            <a:r>
              <a:rPr lang="en-US" dirty="0" err="1" smtClean="0"/>
              <a:t>Ada.Text_IO</a:t>
            </a:r>
            <a:r>
              <a:rPr lang="en-US" dirty="0" smtClean="0"/>
              <a:t> is handy…</a:t>
            </a:r>
          </a:p>
          <a:p>
            <a:pPr lvl="1" eaLnBrk="1" hangingPunct="1">
              <a:spcAft>
                <a:spcPct val="0"/>
              </a:spcAft>
            </a:pPr>
            <a:r>
              <a:rPr lang="en-US" dirty="0" smtClean="0"/>
              <a:t>Procedure </a:t>
            </a:r>
            <a:r>
              <a:rPr lang="en-US" dirty="0" err="1" smtClean="0"/>
              <a:t>Put_Line</a:t>
            </a:r>
            <a:r>
              <a:rPr lang="en-US" dirty="0" smtClean="0"/>
              <a:t> takes a string as the parameter</a:t>
            </a:r>
          </a:p>
          <a:p>
            <a:pPr eaLnBrk="1" hangingPunct="1"/>
            <a:r>
              <a:rPr lang="en-US" dirty="0" smtClean="0"/>
              <a:t>Remember attribute 'Image returns a String…</a:t>
            </a:r>
          </a:p>
        </p:txBody>
      </p:sp>
      <p:sp>
        <p:nvSpPr>
          <p:cNvPr id="17412" name="Text Box 4"/>
          <p:cNvSpPr txBox="1">
            <a:spLocks noChangeArrowheads="1"/>
          </p:cNvSpPr>
          <p:nvPr/>
        </p:nvSpPr>
        <p:spPr bwMode="auto">
          <a:xfrm>
            <a:off x="2525713" y="5334000"/>
            <a:ext cx="34868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lg" len="me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z="1400" i="1" dirty="0"/>
              <a:t>&lt;type-name&gt;</a:t>
            </a:r>
            <a:r>
              <a:rPr lang="en-US" dirty="0" smtClean="0"/>
              <a:t>'</a:t>
            </a:r>
            <a:r>
              <a:rPr lang="en-US" sz="1400" dirty="0" smtClean="0"/>
              <a:t>Image ( </a:t>
            </a:r>
            <a:r>
              <a:rPr lang="en-US" sz="1400" i="1" dirty="0" smtClean="0"/>
              <a:t>object-of-that-type</a:t>
            </a:r>
            <a:r>
              <a:rPr lang="en-US" sz="1400" dirty="0" smtClean="0"/>
              <a:t> </a:t>
            </a:r>
            <a:r>
              <a:rPr lang="en-US" sz="1400" dirty="0"/>
              <a:t>)</a:t>
            </a:r>
          </a:p>
        </p:txBody>
      </p:sp>
      <p:sp>
        <p:nvSpPr>
          <p:cNvPr id="17413" name="Text Box 5"/>
          <p:cNvSpPr txBox="1">
            <a:spLocks noChangeArrowheads="1"/>
          </p:cNvSpPr>
          <p:nvPr/>
        </p:nvSpPr>
        <p:spPr bwMode="blackWhite">
          <a:xfrm>
            <a:off x="3440113" y="5967413"/>
            <a:ext cx="1779654" cy="369332"/>
          </a:xfrm>
          <a:prstGeom prst="rect">
            <a:avLst/>
          </a:prstGeom>
          <a:solidFill>
            <a:srgbClr val="FFFFCC"/>
          </a:solidFill>
          <a:ln w="12700">
            <a:solidFill>
              <a:schemeClr val="tx1"/>
            </a:solidFill>
            <a:miter lim="800000"/>
            <a:headEnd type="none" w="sm" len="sm"/>
            <a:tailEnd type="none" w="lg" len="med"/>
          </a:ln>
          <a:effectLst>
            <a:outerShdw dist="35921" dir="2700000" algn="ctr" rotWithShape="0">
              <a:schemeClr val="bg2"/>
            </a:outerShdw>
          </a:effec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z="1400" dirty="0" err="1" smtClean="0"/>
              <a:t>Real</a:t>
            </a:r>
            <a:r>
              <a:rPr lang="en-US" dirty="0" err="1" smtClean="0"/>
              <a:t>'</a:t>
            </a:r>
            <a:r>
              <a:rPr lang="en-US" sz="1400" dirty="0" err="1" smtClean="0"/>
              <a:t>Image</a:t>
            </a:r>
            <a:r>
              <a:rPr lang="en-US" sz="1400" dirty="0" smtClean="0"/>
              <a:t> (Speed)</a:t>
            </a:r>
            <a:endParaRPr lang="en-US" sz="1400"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Proof of AoRTE Steps </a:t>
            </a:r>
            <a:r>
              <a:rPr lang="en-US" dirty="0" smtClean="0"/>
              <a:t>(2 </a:t>
            </a:r>
            <a:r>
              <a:rPr lang="en-US" dirty="0"/>
              <a:t>of </a:t>
            </a:r>
            <a:r>
              <a:rPr lang="en-US" dirty="0" smtClean="0"/>
              <a:t>4)</a:t>
            </a:r>
            <a:endParaRPr lang="en-US" dirty="0"/>
          </a:p>
        </p:txBody>
      </p:sp>
      <p:sp>
        <p:nvSpPr>
          <p:cNvPr id="3" name="Content Placeholder 2"/>
          <p:cNvSpPr>
            <a:spLocks noGrp="1"/>
          </p:cNvSpPr>
          <p:nvPr>
            <p:ph sz="half" idx="10"/>
          </p:nvPr>
        </p:nvSpPr>
        <p:spPr/>
        <p:txBody>
          <a:bodyPr/>
          <a:lstStyle/>
          <a:p>
            <a:r>
              <a:rPr lang="en-US" dirty="0" smtClean="0"/>
              <a:t>The “</a:t>
            </a:r>
            <a:r>
              <a:rPr lang="en-US" dirty="0"/>
              <a:t>low: range check might </a:t>
            </a:r>
            <a:r>
              <a:rPr lang="en-US" dirty="0" smtClean="0"/>
              <a:t>fail” messages are false positives</a:t>
            </a:r>
          </a:p>
          <a:p>
            <a:pPr lvl="1"/>
            <a:r>
              <a:rPr lang="en-US" dirty="0" smtClean="0"/>
              <a:t>The provers don’t know ‘Image will return a small String</a:t>
            </a:r>
          </a:p>
          <a:p>
            <a:r>
              <a:rPr lang="en-US" dirty="0" smtClean="0"/>
              <a:t>Use pragma Annotate to justify them</a:t>
            </a:r>
            <a:endParaRPr lang="en-US" dirty="0"/>
          </a:p>
        </p:txBody>
      </p:sp>
      <p:sp>
        <p:nvSpPr>
          <p:cNvPr id="14" name="TextBox 13"/>
          <p:cNvSpPr txBox="1"/>
          <p:nvPr/>
        </p:nvSpPr>
        <p:spPr>
          <a:xfrm>
            <a:off x="156402" y="3068960"/>
            <a:ext cx="8880094" cy="3300904"/>
          </a:xfrm>
          <a:prstGeom prst="rect">
            <a:avLst/>
          </a:prstGeom>
          <a:noFill/>
        </p:spPr>
        <p:txBody>
          <a:bodyPr wrap="square" rIns="0" rtlCol="0">
            <a:spAutoFit/>
          </a:bodyPr>
          <a:lstStyle/>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Speed := Spacecraft.Velocity (Dereferenced (USA));</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Put_Line ("Velocity for USA's satellite is " &amp;</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Real'Image (Speed) &amp;</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m.p.h.");</a:t>
            </a:r>
          </a:p>
          <a:p>
            <a:r>
              <a:rPr lang="en-US" sz="1400" b="1" noProof="1" smtClean="0">
                <a:latin typeface="Consolas" panose="020B0609020204030204" pitchFamily="49" charset="0"/>
                <a:cs typeface="Consolas" panose="020B0609020204030204" pitchFamily="49" charset="0"/>
              </a:rPr>
              <a:t>   pragma </a:t>
            </a:r>
            <a:r>
              <a:rPr lang="en-US" sz="1400" noProof="1" smtClean="0">
                <a:latin typeface="Consolas" panose="020B0609020204030204" pitchFamily="49" charset="0"/>
                <a:cs typeface="Consolas" panose="020B0609020204030204" pitchFamily="49" charset="0"/>
              </a:rPr>
              <a:t>Annotate (GNATprove, False_Positive, "range check might fail", "Can't happen");</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Speed := Spacecraft.Velocity (Dereferenced (Russia));</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Put_Line ("Velocity for Russia's satellite is " &amp;</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Real'Image (Speed) &amp;</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m.p.h.");</a:t>
            </a:r>
          </a:p>
          <a:p>
            <a:pPr>
              <a:spcBef>
                <a:spcPts val="300"/>
              </a:spcBef>
            </a:pPr>
            <a:r>
              <a:rPr lang="en-US" sz="1400" b="1" noProof="1" smtClean="0">
                <a:latin typeface="Consolas" panose="020B0609020204030204" pitchFamily="49" charset="0"/>
                <a:cs typeface="Consolas" panose="020B0609020204030204" pitchFamily="49" charset="0"/>
              </a:rPr>
              <a:t>   pragma </a:t>
            </a:r>
            <a:r>
              <a:rPr lang="en-US" sz="1400" noProof="1" smtClean="0">
                <a:latin typeface="Consolas" panose="020B0609020204030204" pitchFamily="49" charset="0"/>
                <a:cs typeface="Consolas" panose="020B0609020204030204" pitchFamily="49" charset="0"/>
              </a:rPr>
              <a:t>Annotate (GNATprove, False_Positive, "range check might fail", "Can't happen");</a:t>
            </a:r>
          </a:p>
          <a:p>
            <a:pPr>
              <a:spcBef>
                <a:spcPts val="600"/>
              </a:spcBef>
            </a:pPr>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Display_Velocities;</a:t>
            </a:r>
            <a:endParaRPr lang="en-US" sz="1400" noProof="1">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2660065538"/>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Proof of AoRTE Steps </a:t>
            </a:r>
            <a:r>
              <a:rPr lang="en-US" dirty="0" smtClean="0"/>
              <a:t>(3 </a:t>
            </a:r>
            <a:r>
              <a:rPr lang="en-US" dirty="0"/>
              <a:t>of </a:t>
            </a:r>
            <a:r>
              <a:rPr lang="en-US" dirty="0" smtClean="0"/>
              <a:t>4)</a:t>
            </a:r>
            <a:endParaRPr lang="en-US" dirty="0"/>
          </a:p>
        </p:txBody>
      </p:sp>
      <p:sp>
        <p:nvSpPr>
          <p:cNvPr id="3" name="Content Placeholder 2"/>
          <p:cNvSpPr>
            <a:spLocks noGrp="1"/>
          </p:cNvSpPr>
          <p:nvPr>
            <p:ph sz="half" idx="10"/>
          </p:nvPr>
        </p:nvSpPr>
        <p:spPr/>
        <p:txBody>
          <a:bodyPr/>
          <a:lstStyle/>
          <a:p>
            <a:r>
              <a:rPr lang="en-US" dirty="0" smtClean="0"/>
              <a:t>Change the code to address the two errors on calls to procedure </a:t>
            </a:r>
            <a:r>
              <a:rPr lang="en-US" dirty="0" err="1" smtClean="0"/>
              <a:t>Insert_Satellite</a:t>
            </a:r>
            <a:endParaRPr lang="en-US" dirty="0" smtClean="0"/>
          </a:p>
          <a:p>
            <a:pPr lvl="1"/>
            <a:r>
              <a:rPr lang="en-US" dirty="0" smtClean="0"/>
              <a:t>Hint: the changes are in the package spec, not the caller</a:t>
            </a:r>
          </a:p>
        </p:txBody>
      </p:sp>
      <p:sp>
        <p:nvSpPr>
          <p:cNvPr id="4" name="TextBox 3"/>
          <p:cNvSpPr txBox="1"/>
          <p:nvPr/>
        </p:nvSpPr>
        <p:spPr>
          <a:xfrm>
            <a:off x="4889092" y="3544847"/>
            <a:ext cx="3066865" cy="2908489"/>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begin</a:t>
            </a:r>
          </a:p>
          <a:p>
            <a:pPr>
              <a:spcBef>
                <a:spcPts val="6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Insert_Satellite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(Reference =&gt; USA,</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Value  =&gt; New_Satellite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Insert_Satellite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(Reference =&gt; Russia,</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Value  =&gt; New_Satellite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pPr>
              <a:spcBef>
                <a:spcPts val="1200"/>
              </a:spcBef>
            </a:pPr>
            <a:r>
              <a:rPr lang="en-US" sz="1400" b="1" i="0" kern="1200" noProof="1" smtClean="0">
                <a:latin typeface="Consolas" panose="020B0609020204030204" pitchFamily="49" charset="0"/>
                <a:cs typeface="Consolas" panose="020B0609020204030204" pitchFamily="49" charset="0"/>
              </a:rPr>
              <a:t>end </a:t>
            </a:r>
            <a:r>
              <a:rPr lang="en-US" sz="1400" i="0" kern="1200" noProof="1" smtClean="0">
                <a:latin typeface="Consolas" panose="020B0609020204030204" pitchFamily="49" charset="0"/>
                <a:cs typeface="Consolas" panose="020B0609020204030204" pitchFamily="49" charset="0"/>
              </a:rPr>
              <a:t>Display_Velocities;</a:t>
            </a:r>
          </a:p>
        </p:txBody>
      </p:sp>
      <p:sp>
        <p:nvSpPr>
          <p:cNvPr id="5" name="TextBox 4"/>
          <p:cNvSpPr txBox="1"/>
          <p:nvPr/>
        </p:nvSpPr>
        <p:spPr>
          <a:xfrm>
            <a:off x="1396704" y="4051815"/>
            <a:ext cx="3023585" cy="338554"/>
          </a:xfrm>
          <a:prstGeom prst="rect">
            <a:avLst/>
          </a:prstGeom>
          <a:noFill/>
          <a:ln>
            <a:solidFill>
              <a:srgbClr val="C00000"/>
            </a:solidFill>
          </a:ln>
        </p:spPr>
        <p:txBody>
          <a:bodyPr wrap="none" rtlCol="0">
            <a:spAutoFit/>
          </a:bodyPr>
          <a:lstStyle/>
          <a:p>
            <a:r>
              <a:rPr lang="en-US" sz="1600" i="0" kern="1200" dirty="0" smtClean="0">
                <a:solidFill>
                  <a:srgbClr val="C00000"/>
                </a:solidFill>
              </a:rPr>
              <a:t>medium: precondition might fail</a:t>
            </a:r>
          </a:p>
        </p:txBody>
      </p:sp>
      <p:sp>
        <p:nvSpPr>
          <p:cNvPr id="6" name="TextBox 5"/>
          <p:cNvSpPr txBox="1"/>
          <p:nvPr/>
        </p:nvSpPr>
        <p:spPr>
          <a:xfrm>
            <a:off x="1828376" y="5093966"/>
            <a:ext cx="2160240" cy="584775"/>
          </a:xfrm>
          <a:prstGeom prst="rect">
            <a:avLst/>
          </a:prstGeom>
          <a:solidFill>
            <a:srgbClr val="F3E4AB"/>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i="0" kern="1200" dirty="0" smtClean="0"/>
              <a:t>Ask yourself how </a:t>
            </a:r>
            <a:r>
              <a:rPr lang="en-US" sz="1600" b="1" i="1" kern="1200" dirty="0" smtClean="0"/>
              <a:t>you</a:t>
            </a:r>
            <a:r>
              <a:rPr lang="en-US" sz="1600" i="0" kern="1200" dirty="0" smtClean="0"/>
              <a:t> know it isn’t full…</a:t>
            </a:r>
          </a:p>
        </p:txBody>
      </p:sp>
      <p:sp>
        <p:nvSpPr>
          <p:cNvPr id="7" name="Rectangle 6"/>
          <p:cNvSpPr/>
          <p:nvPr/>
        </p:nvSpPr>
        <p:spPr bwMode="auto">
          <a:xfrm>
            <a:off x="5069112" y="3943803"/>
            <a:ext cx="180020" cy="144016"/>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cxnSp>
        <p:nvCxnSpPr>
          <p:cNvPr id="8" name="Curved Connector 7"/>
          <p:cNvCxnSpPr>
            <a:stCxn id="5" idx="3"/>
            <a:endCxn id="7" idx="1"/>
          </p:cNvCxnSpPr>
          <p:nvPr/>
        </p:nvCxnSpPr>
        <p:spPr bwMode="auto">
          <a:xfrm flipV="1">
            <a:off x="4420289" y="4015811"/>
            <a:ext cx="648823" cy="205281"/>
          </a:xfrm>
          <a:prstGeom prst="curvedConnector3">
            <a:avLst/>
          </a:prstGeom>
          <a:solidFill>
            <a:schemeClr val="accent1"/>
          </a:solidFill>
          <a:ln w="9525" cap="flat" cmpd="sng" algn="ctr">
            <a:solidFill>
              <a:srgbClr val="A50021"/>
            </a:solidFill>
            <a:prstDash val="solid"/>
            <a:round/>
            <a:headEnd type="none" w="med" len="med"/>
            <a:tailEnd type="triangle"/>
          </a:ln>
          <a:effectLst/>
        </p:spPr>
      </p:cxnSp>
      <p:sp>
        <p:nvSpPr>
          <p:cNvPr id="9" name="Rectangle 8"/>
          <p:cNvSpPr/>
          <p:nvPr/>
        </p:nvSpPr>
        <p:spPr bwMode="auto">
          <a:xfrm>
            <a:off x="5069112" y="4962451"/>
            <a:ext cx="180020" cy="144016"/>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cxnSp>
        <p:nvCxnSpPr>
          <p:cNvPr id="10" name="Curved Connector 9"/>
          <p:cNvCxnSpPr>
            <a:stCxn id="5" idx="3"/>
            <a:endCxn id="9" idx="1"/>
          </p:cNvCxnSpPr>
          <p:nvPr/>
        </p:nvCxnSpPr>
        <p:spPr bwMode="auto">
          <a:xfrm>
            <a:off x="4420289" y="4221092"/>
            <a:ext cx="648823" cy="813367"/>
          </a:xfrm>
          <a:prstGeom prst="curvedConnector3">
            <a:avLst/>
          </a:prstGeom>
          <a:solidFill>
            <a:schemeClr val="accent1"/>
          </a:solidFill>
          <a:ln w="9525" cap="flat" cmpd="sng" algn="ctr">
            <a:solidFill>
              <a:srgbClr val="A50021"/>
            </a:solidFill>
            <a:prstDash val="solid"/>
            <a:round/>
            <a:headEnd type="none" w="med" len="med"/>
            <a:tailEnd type="triangle"/>
          </a:ln>
          <a:effectLst/>
        </p:spPr>
      </p:cxnSp>
      <p:grpSp>
        <p:nvGrpSpPr>
          <p:cNvPr id="14" name="Group 13"/>
          <p:cNvGrpSpPr/>
          <p:nvPr/>
        </p:nvGrpSpPr>
        <p:grpSpPr>
          <a:xfrm>
            <a:off x="791580" y="2730949"/>
            <a:ext cx="2768707" cy="777136"/>
            <a:chOff x="611560" y="2433556"/>
            <a:chExt cx="2768707" cy="777136"/>
          </a:xfrm>
        </p:grpSpPr>
        <p:sp>
          <p:nvSpPr>
            <p:cNvPr id="12" name="Double Wave 11"/>
            <p:cNvSpPr/>
            <p:nvPr/>
          </p:nvSpPr>
          <p:spPr bwMode="auto">
            <a:xfrm>
              <a:off x="1007604" y="2960402"/>
              <a:ext cx="1476164" cy="180020"/>
            </a:xfrm>
            <a:prstGeom prst="doubleWave">
              <a:avLst/>
            </a:prstGeom>
            <a:solidFill>
              <a:srgbClr val="FFFF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13" name="TextBox 12"/>
            <p:cNvSpPr txBox="1"/>
            <p:nvPr/>
          </p:nvSpPr>
          <p:spPr>
            <a:xfrm>
              <a:off x="611560" y="2433556"/>
              <a:ext cx="2768707" cy="777136"/>
            </a:xfrm>
            <a:prstGeom prst="rect">
              <a:avLst/>
            </a:prstGeom>
            <a:noFill/>
            <a:ln>
              <a:solidFill>
                <a:schemeClr val="tx1"/>
              </a:solidFill>
              <a:prstDash val="sysDot"/>
            </a:ln>
          </p:spPr>
          <p:txBody>
            <a:bodyPr wrap="none" rtlCol="0">
              <a:spAutoFit/>
            </a:bodyPr>
            <a:lstStyle/>
            <a:p>
              <a:r>
                <a:rPr lang="en-US" sz="1400" b="1" noProof="1" smtClean="0">
                  <a:latin typeface="Consolas" panose="020B0609020204030204" pitchFamily="49" charset="0"/>
                  <a:cs typeface="Consolas" panose="020B0609020204030204" pitchFamily="49" charset="0"/>
                </a:rPr>
                <a:t>procedure </a:t>
              </a:r>
              <a:r>
                <a:rPr lang="en-US" sz="1400" noProof="1" smtClean="0">
                  <a:latin typeface="Consolas" panose="020B0609020204030204" pitchFamily="49" charset="0"/>
                  <a:cs typeface="Consolas" panose="020B0609020204030204" pitchFamily="49" charset="0"/>
                </a:rPr>
                <a:t>Insert_Satellite</a:t>
              </a:r>
              <a:endParaRPr lang="en-US" sz="1400" b="1" noProof="1" smtClean="0">
                <a:latin typeface="Consolas" panose="020B0609020204030204" pitchFamily="49" charset="0"/>
                <a:cs typeface="Consolas" panose="020B0609020204030204" pitchFamily="49" charset="0"/>
              </a:endParaRPr>
            </a:p>
            <a:p>
              <a:pPr>
                <a:spcBef>
                  <a:spcPts val="0"/>
                </a:spcBef>
                <a:spcAft>
                  <a:spcPts val="300"/>
                </a:spcAft>
              </a:pPr>
              <a:r>
                <a:rPr lang="en-US" sz="1400" noProof="1" smtClean="0">
                  <a:latin typeface="Consolas" panose="020B0609020204030204" pitchFamily="49" charset="0"/>
                  <a:cs typeface="Consolas" panose="020B0609020204030204" pitchFamily="49" charset="0"/>
                </a:rPr>
                <a:t>   …</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Pre =&gt; </a:t>
              </a:r>
              <a:r>
                <a:rPr lang="en-US" sz="1400" b="1" noProof="1" smtClean="0">
                  <a:latin typeface="Consolas" panose="020B0609020204030204" pitchFamily="49" charset="0"/>
                  <a:cs typeface="Consolas" panose="020B0609020204030204" pitchFamily="49" charset="0"/>
                </a:rPr>
                <a:t>not </a:t>
              </a:r>
              <a:r>
                <a:rPr lang="en-US" sz="1400" noProof="1" smtClean="0">
                  <a:latin typeface="Consolas" panose="020B0609020204030204" pitchFamily="49" charset="0"/>
                  <a:cs typeface="Consolas" panose="020B0609020204030204" pitchFamily="49" charset="0"/>
                </a:rPr>
                <a:t>Full,</a:t>
              </a:r>
              <a:endParaRPr lang="en-US" sz="1400" i="0" kern="1200" noProof="1" smtClean="0">
                <a:latin typeface="Consolas" panose="020B0609020204030204" pitchFamily="49" charset="0"/>
                <a:cs typeface="Consolas" panose="020B0609020204030204" pitchFamily="49" charset="0"/>
              </a:endParaRPr>
            </a:p>
          </p:txBody>
        </p:sp>
      </p:grpSp>
    </p:spTree>
    <p:extLst>
      <p:ext uri="{BB962C8B-B14F-4D97-AF65-F5344CB8AC3E}">
        <p14:creationId xmlns:p14="http://schemas.microsoft.com/office/powerpoint/2010/main" val="3599836225"/>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Proof of AoRTE Steps (4 of 4)</a:t>
            </a:r>
            <a:endParaRPr lang="en-US" dirty="0"/>
          </a:p>
        </p:txBody>
      </p:sp>
      <p:sp>
        <p:nvSpPr>
          <p:cNvPr id="3" name="Content Placeholder 2"/>
          <p:cNvSpPr>
            <a:spLocks noGrp="1"/>
          </p:cNvSpPr>
          <p:nvPr>
            <p:ph sz="half" idx="10"/>
          </p:nvPr>
        </p:nvSpPr>
        <p:spPr/>
        <p:txBody>
          <a:bodyPr/>
          <a:lstStyle/>
          <a:p>
            <a:r>
              <a:rPr lang="en-US" dirty="0" smtClean="0"/>
              <a:t>Change the code so that Velocity has no errors</a:t>
            </a:r>
          </a:p>
          <a:p>
            <a:pPr lvl="1"/>
            <a:r>
              <a:rPr lang="en-US" dirty="0" smtClean="0"/>
              <a:t>Hint: bound the floating-point ranges</a:t>
            </a:r>
          </a:p>
          <a:p>
            <a:pPr lvl="1"/>
            <a:r>
              <a:rPr lang="en-US" dirty="0" smtClean="0"/>
              <a:t>Hint: may need to help the provers with an assertion in the body</a:t>
            </a:r>
          </a:p>
          <a:p>
            <a:r>
              <a:rPr lang="en-US" dirty="0" smtClean="0"/>
              <a:t>Helpful real-world bounds information:</a:t>
            </a:r>
          </a:p>
          <a:p>
            <a:pPr lvl="1"/>
            <a:r>
              <a:rPr lang="en-US" noProof="1" smtClean="0"/>
              <a:t>Assume that the geostationary equatorial orbit (GEO) altitude is the largest we need support. From the center of the Earth that’s 26_199 miles.</a:t>
            </a:r>
          </a:p>
          <a:p>
            <a:pPr lvl="1"/>
            <a:r>
              <a:rPr lang="en-US" noProof="1" smtClean="0"/>
              <a:t>At low earth orbit (LEO) altitude, 1 full orbit (revolution) takes approximately 1.5 hours. That's 16 orbits per day, </a:t>
            </a:r>
            <a:r>
              <a:rPr lang="en-US" noProof="1"/>
              <a:t>5844 </a:t>
            </a:r>
            <a:r>
              <a:rPr lang="en-US" noProof="1" smtClean="0"/>
              <a:t>per year. Let's say a satellite has a lifetime of at most 10 years.</a:t>
            </a:r>
          </a:p>
          <a:p>
            <a:r>
              <a:rPr lang="en-US" dirty="0"/>
              <a:t>Invoke </a:t>
            </a:r>
            <a:r>
              <a:rPr lang="en-US" dirty="0" err="1"/>
              <a:t>SPARK:Prove</a:t>
            </a:r>
            <a:r>
              <a:rPr lang="en-US" dirty="0"/>
              <a:t> All </a:t>
            </a:r>
            <a:r>
              <a:rPr lang="en-US" dirty="0" smtClean="0"/>
              <a:t>again</a:t>
            </a:r>
          </a:p>
          <a:p>
            <a:pPr lvl="1"/>
            <a:r>
              <a:rPr lang="en-US" noProof="1" smtClean="0"/>
              <a:t>Should not report any further errors</a:t>
            </a:r>
          </a:p>
          <a:p>
            <a:pPr lvl="1"/>
            <a:endParaRPr lang="en-US" noProof="1" smtClean="0"/>
          </a:p>
          <a:p>
            <a:pPr lvl="1"/>
            <a:endParaRPr lang="en-US" dirty="0" smtClean="0"/>
          </a:p>
        </p:txBody>
      </p:sp>
    </p:spTree>
    <p:extLst>
      <p:ext uri="{BB962C8B-B14F-4D97-AF65-F5344CB8AC3E}">
        <p14:creationId xmlns:p14="http://schemas.microsoft.com/office/powerpoint/2010/main" val="302824195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81000" y="2667000"/>
            <a:ext cx="8382000" cy="1717393"/>
          </a:xfrm>
        </p:spPr>
        <p:txBody>
          <a:bodyPr/>
          <a:lstStyle/>
          <a:p>
            <a:r>
              <a:rPr lang="en-US" dirty="0" smtClean="0"/>
              <a:t>#12 Contracts: AoRTE Solution</a:t>
            </a:r>
          </a:p>
        </p:txBody>
      </p:sp>
    </p:spTree>
    <p:extLst>
      <p:ext uri="{BB962C8B-B14F-4D97-AF65-F5344CB8AC3E}">
        <p14:creationId xmlns:p14="http://schemas.microsoft.com/office/powerpoint/2010/main" val="1210447310"/>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799692" y="80628"/>
            <a:ext cx="6247223" cy="6704399"/>
            <a:chOff x="1799692" y="80628"/>
            <a:chExt cx="6247223" cy="6704399"/>
          </a:xfrm>
        </p:grpSpPr>
        <p:sp>
          <p:nvSpPr>
            <p:cNvPr id="7" name="Double Wave 6"/>
            <p:cNvSpPr/>
            <p:nvPr/>
          </p:nvSpPr>
          <p:spPr bwMode="auto">
            <a:xfrm>
              <a:off x="6192180" y="5625244"/>
              <a:ext cx="1476164" cy="279585"/>
            </a:xfrm>
            <a:prstGeom prst="doubleWave">
              <a:avLst/>
            </a:prstGeom>
            <a:solidFill>
              <a:srgbClr val="FFFF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6" name="Double Wave 5"/>
            <p:cNvSpPr/>
            <p:nvPr/>
          </p:nvSpPr>
          <p:spPr bwMode="auto">
            <a:xfrm>
              <a:off x="3419871" y="6110889"/>
              <a:ext cx="1620181" cy="279585"/>
            </a:xfrm>
            <a:prstGeom prst="doubleWave">
              <a:avLst/>
            </a:prstGeom>
            <a:solidFill>
              <a:srgbClr val="FFFF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3" name="Double Wave 2"/>
            <p:cNvSpPr/>
            <p:nvPr/>
          </p:nvSpPr>
          <p:spPr bwMode="auto">
            <a:xfrm>
              <a:off x="2159732" y="1052368"/>
              <a:ext cx="3132348" cy="279585"/>
            </a:xfrm>
            <a:prstGeom prst="doubleWave">
              <a:avLst/>
            </a:prstGeom>
            <a:solidFill>
              <a:srgbClr val="FFFF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4" name="Double Wave 3"/>
            <p:cNvSpPr/>
            <p:nvPr/>
          </p:nvSpPr>
          <p:spPr bwMode="auto">
            <a:xfrm>
              <a:off x="3527884" y="3284984"/>
              <a:ext cx="2412268" cy="233173"/>
            </a:xfrm>
            <a:prstGeom prst="doubleWave">
              <a:avLst/>
            </a:prstGeom>
            <a:solidFill>
              <a:srgbClr val="FFFF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5" name="Double Wave 4"/>
            <p:cNvSpPr/>
            <p:nvPr/>
          </p:nvSpPr>
          <p:spPr bwMode="auto">
            <a:xfrm>
              <a:off x="3534021" y="3767338"/>
              <a:ext cx="2334123" cy="252028"/>
            </a:xfrm>
            <a:prstGeom prst="doubleWave">
              <a:avLst/>
            </a:prstGeom>
            <a:solidFill>
              <a:srgbClr val="FFFF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2" name="TextBox 1"/>
            <p:cNvSpPr txBox="1"/>
            <p:nvPr/>
          </p:nvSpPr>
          <p:spPr>
            <a:xfrm>
              <a:off x="1799692" y="80628"/>
              <a:ext cx="6247223" cy="6704399"/>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Known_Satellites </a:t>
              </a:r>
              <a:r>
                <a:rPr lang="en-US" sz="1400" b="1" noProof="1" smtClean="0">
                  <a:latin typeface="Consolas" panose="020B0609020204030204" pitchFamily="49" charset="0"/>
                  <a:cs typeface="Consolas" panose="020B0609020204030204" pitchFamily="49" charset="0"/>
                </a:rPr>
                <a:t>with</a:t>
              </a:r>
            </a:p>
            <a:p>
              <a:pPr>
                <a:spcBef>
                  <a:spcPts val="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SPARK_Mode,</a:t>
              </a:r>
            </a:p>
            <a:p>
              <a:pPr>
                <a:spcBef>
                  <a:spcPts val="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Abstract_State    =&gt; State,</a:t>
              </a:r>
            </a:p>
            <a:p>
              <a:pPr>
                <a:spcBef>
                  <a:spcPts val="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Initializes       =&gt; State,</a:t>
              </a:r>
            </a:p>
            <a:p>
              <a:pPr>
                <a:spcBef>
                  <a:spcPts val="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Initial_Condition =&gt; Extent = 0</a:t>
              </a:r>
            </a:p>
            <a:p>
              <a:pPr>
                <a:spcBef>
                  <a:spcPts val="200"/>
                </a:spcBef>
              </a:pPr>
              <a:r>
                <a:rPr lang="en-US" sz="1400" b="1" noProof="1" smtClean="0">
                  <a:latin typeface="Consolas" panose="020B0609020204030204" pitchFamily="49" charset="0"/>
                  <a:cs typeface="Consolas" panose="020B0609020204030204" pitchFamily="49" charset="0"/>
                </a:rPr>
                <a:t>is</a:t>
              </a:r>
              <a:endParaRPr lang="en-US" sz="1400" noProof="1" smtClean="0">
                <a:latin typeface="Consolas" panose="020B0609020204030204" pitchFamily="49" charset="0"/>
                <a:cs typeface="Consolas" panose="020B0609020204030204" pitchFamily="49" charset="0"/>
              </a:endParaRPr>
            </a:p>
            <a:p>
              <a:pPr>
                <a:spcBef>
                  <a:spcPts val="9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Max_Satellites : </a:t>
              </a:r>
              <a:r>
                <a:rPr lang="en-US" sz="1400" b="1" noProof="1" smtClean="0">
                  <a:latin typeface="Consolas" panose="020B0609020204030204" pitchFamily="49" charset="0"/>
                  <a:cs typeface="Consolas" panose="020B0609020204030204" pitchFamily="49" charset="0"/>
                </a:rPr>
                <a:t>constant </a:t>
              </a:r>
              <a:r>
                <a:rPr lang="en-US" sz="1400" noProof="1" smtClean="0">
                  <a:latin typeface="Consolas" panose="020B0609020204030204" pitchFamily="49" charset="0"/>
                  <a:cs typeface="Consolas" panose="020B0609020204030204" pitchFamily="49" charset="0"/>
                </a:rPr>
                <a:t>:= 10; -- arbitrary</a:t>
              </a:r>
            </a:p>
            <a:p>
              <a:pPr>
                <a:spcBef>
                  <a:spcPts val="600"/>
                </a:spcBef>
              </a:pPr>
              <a:r>
                <a:rPr lang="en-US" sz="1400" b="1" noProof="1" smtClean="0">
                  <a:latin typeface="Consolas" panose="020B0609020204030204" pitchFamily="49" charset="0"/>
                  <a:cs typeface="Consolas" panose="020B0609020204030204" pitchFamily="49" charset="0"/>
                </a:rPr>
                <a:t>   …</a:t>
              </a:r>
              <a:endParaRPr lang="en-US" sz="1400" noProof="1" smtClean="0">
                <a:latin typeface="Consolas" panose="020B0609020204030204" pitchFamily="49" charset="0"/>
                <a:cs typeface="Consolas" panose="020B0609020204030204" pitchFamily="49" charset="0"/>
              </a:endParaRPr>
            </a:p>
            <a:p>
              <a:pPr>
                <a:spcBef>
                  <a:spcPts val="6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Insert_Satellite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(Value     :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Satellite;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Reference : </a:t>
              </a:r>
              <a:r>
                <a:rPr lang="en-US" sz="1400" b="1" noProof="1" smtClean="0">
                  <a:latin typeface="Consolas" panose="020B0609020204030204" pitchFamily="49" charset="0"/>
                  <a:cs typeface="Consolas" panose="020B0609020204030204" pitchFamily="49" charset="0"/>
                </a:rPr>
                <a:t>out </a:t>
              </a:r>
              <a:r>
                <a:rPr lang="en-US" sz="1400" noProof="1" smtClean="0">
                  <a:latin typeface="Consolas" panose="020B0609020204030204" pitchFamily="49" charset="0"/>
                  <a:cs typeface="Consolas" panose="020B0609020204030204" pitchFamily="49" charset="0"/>
                </a:rPr>
                <a:t>Satellite_Reference)</a:t>
              </a:r>
            </a:p>
            <a:p>
              <a:r>
                <a:rPr lang="en-US" sz="1400" b="1" noProof="1" smtClean="0">
                  <a:latin typeface="Consolas" panose="020B0609020204030204" pitchFamily="49" charset="0"/>
                  <a:cs typeface="Consolas" panose="020B0609020204030204" pitchFamily="49" charset="0"/>
                </a:rPr>
                <a:t>   with</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Pre     =&gt; Extent /= Max_Satellites,</a:t>
              </a:r>
            </a:p>
            <a:p>
              <a:pPr>
                <a:spcBef>
                  <a:spcPts val="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Post    =&gt; Valid (Reference) </a:t>
              </a:r>
              <a:r>
                <a:rPr lang="en-US" sz="1400" b="1" noProof="1" smtClean="0">
                  <a:latin typeface="Consolas" panose="020B0609020204030204" pitchFamily="49" charset="0"/>
                  <a:cs typeface="Consolas" panose="020B0609020204030204" pitchFamily="49" charset="0"/>
                </a:rPr>
                <a:t>and</a:t>
              </a:r>
            </a:p>
            <a:p>
              <a:pPr>
                <a:spcBef>
                  <a:spcPts val="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Extent = Extent'Old + 1;</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a:t>
              </a:r>
            </a:p>
            <a:p>
              <a:pPr>
                <a:spcBef>
                  <a:spcPts val="600"/>
                </a:spcBef>
              </a:pPr>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Extent </a:t>
              </a:r>
              <a:r>
                <a:rPr lang="en-US" sz="1400" b="1" noProof="1" smtClean="0">
                  <a:latin typeface="Consolas" panose="020B0609020204030204" pitchFamily="49" charset="0"/>
                  <a:cs typeface="Consolas" panose="020B0609020204030204" pitchFamily="49" charset="0"/>
                </a:rPr>
                <a:t>return </a:t>
              </a:r>
              <a:r>
                <a:rPr lang="en-US" sz="1400" noProof="1" smtClean="0">
                  <a:latin typeface="Consolas" panose="020B0609020204030204" pitchFamily="49" charset="0"/>
                  <a:cs typeface="Consolas" panose="020B0609020204030204" pitchFamily="49" charset="0"/>
                </a:rPr>
                <a:t>Natural </a:t>
              </a:r>
              <a:r>
                <a:rPr lang="en-US" sz="1400" b="1" noProof="1" smtClean="0">
                  <a:latin typeface="Consolas" panose="020B0609020204030204" pitchFamily="49" charset="0"/>
                  <a:cs typeface="Consolas" panose="020B0609020204030204" pitchFamily="49" charset="0"/>
                </a:rPr>
                <a:t>with</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Global  =&gt; (Input =&gt; State),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Depends =&gt; (Extent'Result =&gt; State);</a:t>
              </a:r>
            </a:p>
            <a:p>
              <a:pPr>
                <a:spcAft>
                  <a:spcPts val="300"/>
                </a:spcAft>
              </a:pPr>
              <a:r>
                <a:rPr lang="en-US" sz="1400" noProof="1" smtClean="0">
                  <a:latin typeface="Consolas" panose="020B0609020204030204" pitchFamily="49" charset="0"/>
                  <a:cs typeface="Consolas" panose="020B0609020204030204" pitchFamily="49" charset="0"/>
                </a:rPr>
                <a:t>   …</a:t>
              </a:r>
            </a:p>
            <a:p>
              <a:r>
                <a:rPr lang="en-US" sz="1400" b="1" noProof="1" smtClean="0">
                  <a:latin typeface="Consolas" panose="020B0609020204030204" pitchFamily="49" charset="0"/>
                  <a:cs typeface="Consolas" panose="020B0609020204030204" pitchFamily="49" charset="0"/>
                </a:rPr>
                <a:t>private</a:t>
              </a:r>
              <a:endParaRPr lang="en-US" sz="1400" noProof="1" smtClean="0">
                <a:latin typeface="Consolas" panose="020B0609020204030204" pitchFamily="49" charset="0"/>
                <a:cs typeface="Consolas" panose="020B0609020204030204" pitchFamily="49" charset="0"/>
              </a:endParaRPr>
            </a:p>
            <a:p>
              <a:pPr>
                <a:spcAft>
                  <a:spcPts val="300"/>
                </a:spcAft>
              </a:pPr>
              <a:r>
                <a:rPr lang="en-US" sz="1400" noProof="1" smtClean="0">
                  <a:latin typeface="Consolas" panose="020B0609020204030204" pitchFamily="49" charset="0"/>
                  <a:cs typeface="Consolas" panose="020B0609020204030204" pitchFamily="49" charset="0"/>
                </a:rPr>
                <a:t>   …</a:t>
              </a:r>
            </a:p>
            <a:p>
              <a:pPr>
                <a:spcAft>
                  <a:spcPts val="300"/>
                </a:spcAft>
              </a:pPr>
              <a:r>
                <a:rPr lang="en-US" sz="1400" noProof="1" smtClean="0">
                  <a:latin typeface="Consolas" panose="020B0609020204030204" pitchFamily="49" charset="0"/>
                  <a:cs typeface="Consolas" panose="020B0609020204030204" pitchFamily="49" charset="0"/>
                </a:rPr>
                <a:t>   Satellite_Count : Satellite_Reference := Null_Reference …</a:t>
              </a:r>
            </a:p>
            <a:p>
              <a:pPr>
                <a:spcBef>
                  <a:spcPts val="300"/>
                </a:spcBef>
              </a:pPr>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Extent </a:t>
              </a:r>
              <a:r>
                <a:rPr lang="en-US" sz="1400" b="1" noProof="1" smtClean="0">
                  <a:latin typeface="Consolas" panose="020B0609020204030204" pitchFamily="49" charset="0"/>
                  <a:cs typeface="Consolas" panose="020B0609020204030204" pitchFamily="49" charset="0"/>
                </a:rPr>
                <a:t>return </a:t>
              </a:r>
              <a:r>
                <a:rPr lang="en-US" sz="1400" noProof="1" smtClean="0">
                  <a:latin typeface="Consolas" panose="020B0609020204030204" pitchFamily="49" charset="0"/>
                  <a:cs typeface="Consolas" panose="020B0609020204030204" pitchFamily="49" charset="0"/>
                </a:rPr>
                <a:t>Natural </a:t>
              </a:r>
              <a:r>
                <a:rPr lang="en-US" sz="1400" b="1" noProof="1" smtClean="0">
                  <a:latin typeface="Consolas" panose="020B0609020204030204" pitchFamily="49" charset="0"/>
                  <a:cs typeface="Consolas" panose="020B0609020204030204" pitchFamily="49" charset="0"/>
                </a:rPr>
                <a:t>is</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(Natural (Satellite_Count));</a:t>
              </a:r>
            </a:p>
            <a:p>
              <a:pPr>
                <a:spcBef>
                  <a:spcPts val="900"/>
                </a:spcBef>
              </a:pPr>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Known_Satellites;</a:t>
              </a:r>
              <a:endParaRPr lang="en-US" sz="1400" i="0" kern="1200" noProof="1" smtClean="0">
                <a:latin typeface="Consolas" panose="020B0609020204030204" pitchFamily="49" charset="0"/>
                <a:cs typeface="Consolas" panose="020B0609020204030204" pitchFamily="49" charset="0"/>
              </a:endParaRPr>
            </a:p>
          </p:txBody>
        </p:sp>
      </p:grpSp>
      <p:sp>
        <p:nvSpPr>
          <p:cNvPr id="9" name="TextBox 8"/>
          <p:cNvSpPr txBox="1"/>
          <p:nvPr/>
        </p:nvSpPr>
        <p:spPr>
          <a:xfrm>
            <a:off x="383658" y="4185084"/>
            <a:ext cx="1037463" cy="584775"/>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dirty="0" smtClean="0"/>
              <a:t>Replaces</a:t>
            </a:r>
          </a:p>
          <a:p>
            <a:pPr algn="ctr"/>
            <a:r>
              <a:rPr lang="en-US" sz="1600" i="0" kern="1200" dirty="0" smtClean="0"/>
              <a:t>“Full”</a:t>
            </a:r>
          </a:p>
        </p:txBody>
      </p:sp>
      <p:sp>
        <p:nvSpPr>
          <p:cNvPr id="10" name="Rectangle 9"/>
          <p:cNvSpPr/>
          <p:nvPr/>
        </p:nvSpPr>
        <p:spPr bwMode="auto">
          <a:xfrm>
            <a:off x="1943708" y="4334275"/>
            <a:ext cx="108012" cy="125604"/>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cxnSp>
        <p:nvCxnSpPr>
          <p:cNvPr id="12" name="Curved Connector 11"/>
          <p:cNvCxnSpPr>
            <a:stCxn id="9" idx="3"/>
            <a:endCxn id="10" idx="1"/>
          </p:cNvCxnSpPr>
          <p:nvPr/>
        </p:nvCxnSpPr>
        <p:spPr bwMode="auto">
          <a:xfrm flipV="1">
            <a:off x="1421121" y="4397077"/>
            <a:ext cx="522587" cy="80395"/>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13" name="TextBox 12"/>
          <p:cNvSpPr txBox="1"/>
          <p:nvPr/>
        </p:nvSpPr>
        <p:spPr>
          <a:xfrm>
            <a:off x="6202835" y="6175651"/>
            <a:ext cx="1981120" cy="338554"/>
          </a:xfrm>
          <a:prstGeom prst="rect">
            <a:avLst/>
          </a:prstGeom>
          <a:solidFill>
            <a:schemeClr val="accent6">
              <a:lumMod val="20000"/>
              <a:lumOff val="80000"/>
            </a:schemeClr>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dirty="0" smtClean="0"/>
              <a:t>Available to provers</a:t>
            </a:r>
            <a:endParaRPr lang="en-US" sz="1600" i="0" kern="1200" dirty="0" smtClean="0"/>
          </a:p>
        </p:txBody>
      </p:sp>
      <p:sp>
        <p:nvSpPr>
          <p:cNvPr id="14" name="Rectangle 13"/>
          <p:cNvSpPr/>
          <p:nvPr/>
        </p:nvSpPr>
        <p:spPr bwMode="auto">
          <a:xfrm>
            <a:off x="5400092" y="6195172"/>
            <a:ext cx="108012" cy="125604"/>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C000"/>
                </a:solidFill>
              </a14:hiddenFill>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cxnSp>
        <p:nvCxnSpPr>
          <p:cNvPr id="15" name="Curved Connector 14"/>
          <p:cNvCxnSpPr>
            <a:stCxn id="13" idx="1"/>
            <a:endCxn id="14" idx="3"/>
          </p:cNvCxnSpPr>
          <p:nvPr/>
        </p:nvCxnSpPr>
        <p:spPr bwMode="auto">
          <a:xfrm rot="10800000">
            <a:off x="5508105" y="6257974"/>
            <a:ext cx="694731" cy="86954"/>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
        <p:nvSpPr>
          <p:cNvPr id="20" name="TextBox 19"/>
          <p:cNvSpPr txBox="1"/>
          <p:nvPr/>
        </p:nvSpPr>
        <p:spPr>
          <a:xfrm>
            <a:off x="6591028" y="795789"/>
            <a:ext cx="1426994" cy="338554"/>
          </a:xfrm>
          <a:prstGeom prst="rect">
            <a:avLst/>
          </a:prstGeom>
          <a:solidFill>
            <a:schemeClr val="accent1">
              <a:lumMod val="20000"/>
              <a:lumOff val="80000"/>
            </a:schemeClr>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dirty="0" smtClean="0"/>
              <a:t>Initially empty</a:t>
            </a:r>
            <a:endParaRPr lang="en-US" sz="1600" i="0" kern="1200" dirty="0" smtClean="0"/>
          </a:p>
        </p:txBody>
      </p:sp>
      <p:sp>
        <p:nvSpPr>
          <p:cNvPr id="21" name="Rectangle 20"/>
          <p:cNvSpPr/>
          <p:nvPr/>
        </p:nvSpPr>
        <p:spPr bwMode="auto">
          <a:xfrm>
            <a:off x="5461445" y="1128699"/>
            <a:ext cx="108012" cy="125604"/>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C000"/>
                </a:solidFill>
              </a14:hiddenFill>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cxnSp>
        <p:nvCxnSpPr>
          <p:cNvPr id="22" name="Curved Connector 21"/>
          <p:cNvCxnSpPr>
            <a:stCxn id="20" idx="1"/>
            <a:endCxn id="21" idx="3"/>
          </p:cNvCxnSpPr>
          <p:nvPr/>
        </p:nvCxnSpPr>
        <p:spPr bwMode="auto">
          <a:xfrm rot="10800000" flipV="1">
            <a:off x="5569458" y="965065"/>
            <a:ext cx="1021571" cy="226435"/>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4048498418"/>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47564" y="188640"/>
            <a:ext cx="7864780" cy="6503764"/>
          </a:xfrm>
          <a:prstGeom prst="rect">
            <a:avLst/>
          </a:prstGeom>
          <a:noFill/>
        </p:spPr>
        <p:txBody>
          <a:bodyPr wrap="none" lIns="0" tIns="0" rIns="0" bIns="0" rtlCol="0">
            <a:noAutofit/>
          </a:bodyPr>
          <a:lstStyle/>
          <a:p>
            <a:r>
              <a:rPr lang="en-US" sz="1400" noProof="1" smtClean="0">
                <a:latin typeface="Consolas" panose="020B0609020204030204" pitchFamily="49" charset="0"/>
                <a:cs typeface="Consolas" panose="020B0609020204030204" pitchFamily="49" charset="0"/>
              </a:rPr>
              <a:t>   …</a:t>
            </a:r>
          </a:p>
          <a:p>
            <a:pPr>
              <a:spcBef>
                <a:spcPts val="1800"/>
              </a:spcBef>
            </a:pPr>
            <a:r>
              <a:rPr lang="en-US" sz="1400" noProof="1" smtClean="0">
                <a:latin typeface="Consolas" panose="020B0609020204030204" pitchFamily="49" charset="0"/>
                <a:cs typeface="Consolas" panose="020B0609020204030204" pitchFamily="49" charset="0"/>
              </a:rPr>
              <a:t>   --  Assume that the geostationary equatorial orbit (GEO) altitude (from the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center of the Earth) is the largest.</a:t>
            </a:r>
          </a:p>
          <a:p>
            <a:pPr>
              <a:spcBef>
                <a:spcPts val="4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Max_Altitude : </a:t>
            </a:r>
            <a:r>
              <a:rPr lang="en-US" sz="1400" b="1" noProof="1" smtClean="0">
                <a:latin typeface="Consolas" panose="020B0609020204030204" pitchFamily="49" charset="0"/>
                <a:cs typeface="Consolas" panose="020B0609020204030204" pitchFamily="49" charset="0"/>
              </a:rPr>
              <a:t>constant </a:t>
            </a:r>
            <a:r>
              <a:rPr lang="en-US" sz="1400" noProof="1" smtClean="0">
                <a:latin typeface="Consolas" panose="020B0609020204030204" pitchFamily="49" charset="0"/>
                <a:cs typeface="Consolas" panose="020B0609020204030204" pitchFamily="49" charset="0"/>
              </a:rPr>
              <a:t>Real := 26_199.0;</a:t>
            </a:r>
          </a:p>
          <a:p>
            <a:pPr>
              <a:spcBef>
                <a:spcPts val="1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At low earth orbit, approx 250 miles, 1 orbit (revolution) takes</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approx 1.5 hours. That's 16 orbits per day, 5844 per year. Let's say a</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satellite has a lifetime of at most 10 years. </a:t>
            </a:r>
          </a:p>
          <a:p>
            <a:pPr>
              <a:spcBef>
                <a:spcPts val="4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Max_Revolutions : </a:t>
            </a:r>
            <a:r>
              <a:rPr lang="en-US" sz="1400" b="1" noProof="1" smtClean="0">
                <a:latin typeface="Consolas" panose="020B0609020204030204" pitchFamily="49" charset="0"/>
                <a:cs typeface="Consolas" panose="020B0609020204030204" pitchFamily="49" charset="0"/>
              </a:rPr>
              <a:t>constant </a:t>
            </a:r>
            <a:r>
              <a:rPr lang="en-US" sz="1400" noProof="1" smtClean="0">
                <a:latin typeface="Consolas" panose="020B0609020204030204" pitchFamily="49" charset="0"/>
                <a:cs typeface="Consolas" panose="020B0609020204030204" pitchFamily="49" charset="0"/>
              </a:rPr>
              <a:t>Real := 58_440.0;</a:t>
            </a:r>
          </a:p>
          <a:p>
            <a:pPr>
              <a:spcBef>
                <a:spcPts val="1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Therefore, the max distance ((2 * Pi * Max_Altitude) * Max_Revolutions)</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is 9_619_993_763.662 miles. </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For the elapsed time we will be dividing by the value so to avoid</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overflow we just need to ensure it is at least 1.0.</a:t>
            </a:r>
          </a:p>
          <a:p>
            <a:pPr>
              <a:spcBef>
                <a:spcPts val="1200"/>
              </a:spcBef>
            </a:pPr>
            <a:r>
              <a:rPr lang="en-US" sz="1400" b="1" noProof="1" smtClean="0">
                <a:latin typeface="Consolas" panose="020B0609020204030204" pitchFamily="49" charset="0"/>
                <a:cs typeface="Consolas" panose="020B0609020204030204" pitchFamily="49" charset="0"/>
              </a:rPr>
              <a:t>   subtype </a:t>
            </a:r>
            <a:r>
              <a:rPr lang="en-US" sz="1400" noProof="1" smtClean="0">
                <a:latin typeface="Consolas" panose="020B0609020204030204" pitchFamily="49" charset="0"/>
                <a:cs typeface="Consolas" panose="020B0609020204030204" pitchFamily="49" charset="0"/>
              </a:rPr>
              <a:t>Valid_Altitude    </a:t>
            </a:r>
            <a:r>
              <a:rPr lang="en-US" sz="1400" b="1" noProof="1" smtClean="0">
                <a:latin typeface="Consolas" panose="020B0609020204030204" pitchFamily="49" charset="0"/>
                <a:cs typeface="Consolas" panose="020B0609020204030204" pitchFamily="49" charset="0"/>
              </a:rPr>
              <a:t>is </a:t>
            </a:r>
            <a:r>
              <a:rPr lang="en-US" sz="1400" noProof="1" smtClean="0">
                <a:latin typeface="Consolas" panose="020B0609020204030204" pitchFamily="49" charset="0"/>
                <a:cs typeface="Consolas" panose="020B0609020204030204" pitchFamily="49" charset="0"/>
              </a:rPr>
              <a:t>Real </a:t>
            </a:r>
            <a:r>
              <a:rPr lang="en-US" sz="1400" b="1" noProof="1" smtClean="0">
                <a:latin typeface="Consolas" panose="020B0609020204030204" pitchFamily="49" charset="0"/>
                <a:cs typeface="Consolas" panose="020B0609020204030204" pitchFamily="49" charset="0"/>
              </a:rPr>
              <a:t>range </a:t>
            </a:r>
            <a:r>
              <a:rPr lang="en-US" sz="1400" noProof="1">
                <a:latin typeface="Consolas" panose="020B0609020204030204" pitchFamily="49" charset="0"/>
                <a:cs typeface="Consolas" panose="020B0609020204030204" pitchFamily="49" charset="0"/>
              </a:rPr>
              <a:t>0</a:t>
            </a:r>
            <a:r>
              <a:rPr lang="en-US" sz="1400" noProof="1" smtClean="0">
                <a:latin typeface="Consolas" panose="020B0609020204030204" pitchFamily="49" charset="0"/>
                <a:cs typeface="Consolas" panose="020B0609020204030204" pitchFamily="49" charset="0"/>
              </a:rPr>
              <a:t>.0 .. Max_Altitude;</a:t>
            </a:r>
          </a:p>
          <a:p>
            <a:pPr>
              <a:spcBef>
                <a:spcPts val="300"/>
              </a:spcBef>
            </a:pPr>
            <a:r>
              <a:rPr lang="en-US" sz="1400" b="1" noProof="1" smtClean="0">
                <a:latin typeface="Consolas" panose="020B0609020204030204" pitchFamily="49" charset="0"/>
                <a:cs typeface="Consolas" panose="020B0609020204030204" pitchFamily="49" charset="0"/>
              </a:rPr>
              <a:t>   subtype </a:t>
            </a:r>
            <a:r>
              <a:rPr lang="en-US" sz="1400" noProof="1" smtClean="0">
                <a:latin typeface="Consolas" panose="020B0609020204030204" pitchFamily="49" charset="0"/>
                <a:cs typeface="Consolas" panose="020B0609020204030204" pitchFamily="49" charset="0"/>
              </a:rPr>
              <a:t>Valid_Revolutions </a:t>
            </a:r>
            <a:r>
              <a:rPr lang="en-US" sz="1400" b="1" noProof="1" smtClean="0">
                <a:latin typeface="Consolas" panose="020B0609020204030204" pitchFamily="49" charset="0"/>
                <a:cs typeface="Consolas" panose="020B0609020204030204" pitchFamily="49" charset="0"/>
              </a:rPr>
              <a:t>is </a:t>
            </a:r>
            <a:r>
              <a:rPr lang="en-US" sz="1400" noProof="1" smtClean="0">
                <a:latin typeface="Consolas" panose="020B0609020204030204" pitchFamily="49" charset="0"/>
                <a:cs typeface="Consolas" panose="020B0609020204030204" pitchFamily="49" charset="0"/>
              </a:rPr>
              <a:t>Real </a:t>
            </a:r>
            <a:r>
              <a:rPr lang="en-US" sz="1400" b="1" noProof="1" smtClean="0">
                <a:latin typeface="Consolas" panose="020B0609020204030204" pitchFamily="49" charset="0"/>
                <a:cs typeface="Consolas" panose="020B0609020204030204" pitchFamily="49" charset="0"/>
              </a:rPr>
              <a:t>range </a:t>
            </a:r>
            <a:r>
              <a:rPr lang="en-US" sz="1400" noProof="1">
                <a:latin typeface="Consolas" panose="020B0609020204030204" pitchFamily="49" charset="0"/>
                <a:cs typeface="Consolas" panose="020B0609020204030204" pitchFamily="49" charset="0"/>
              </a:rPr>
              <a:t>0</a:t>
            </a:r>
            <a:r>
              <a:rPr lang="en-US" sz="1400" noProof="1" smtClean="0">
                <a:latin typeface="Consolas" panose="020B0609020204030204" pitchFamily="49" charset="0"/>
                <a:cs typeface="Consolas" panose="020B0609020204030204" pitchFamily="49" charset="0"/>
              </a:rPr>
              <a:t>.0 .. Max_Revolutions;</a:t>
            </a:r>
          </a:p>
          <a:p>
            <a:pPr>
              <a:spcBef>
                <a:spcPts val="300"/>
              </a:spcBef>
            </a:pPr>
            <a:r>
              <a:rPr lang="en-US" sz="1400" b="1" noProof="1" smtClean="0">
                <a:latin typeface="Consolas" panose="020B0609020204030204" pitchFamily="49" charset="0"/>
                <a:cs typeface="Consolas" panose="020B0609020204030204" pitchFamily="49" charset="0"/>
              </a:rPr>
              <a:t>   subtype </a:t>
            </a:r>
            <a:r>
              <a:rPr lang="en-US" sz="1400" noProof="1" smtClean="0">
                <a:latin typeface="Consolas" panose="020B0609020204030204" pitchFamily="49" charset="0"/>
                <a:cs typeface="Consolas" panose="020B0609020204030204" pitchFamily="49" charset="0"/>
              </a:rPr>
              <a:t>Valid_Time        </a:t>
            </a:r>
            <a:r>
              <a:rPr lang="en-US" sz="1400" b="1" noProof="1" smtClean="0">
                <a:latin typeface="Consolas" panose="020B0609020204030204" pitchFamily="49" charset="0"/>
                <a:cs typeface="Consolas" panose="020B0609020204030204" pitchFamily="49" charset="0"/>
              </a:rPr>
              <a:t>is </a:t>
            </a:r>
            <a:r>
              <a:rPr lang="en-US" sz="1400" noProof="1" smtClean="0">
                <a:latin typeface="Consolas" panose="020B0609020204030204" pitchFamily="49" charset="0"/>
                <a:cs typeface="Consolas" panose="020B0609020204030204" pitchFamily="49" charset="0"/>
              </a:rPr>
              <a:t>Real </a:t>
            </a:r>
            <a:r>
              <a:rPr lang="en-US" sz="1400" b="1" noProof="1" smtClean="0">
                <a:latin typeface="Consolas" panose="020B0609020204030204" pitchFamily="49" charset="0"/>
                <a:cs typeface="Consolas" panose="020B0609020204030204" pitchFamily="49" charset="0"/>
              </a:rPr>
              <a:t>range </a:t>
            </a:r>
            <a:r>
              <a:rPr lang="en-US" sz="1400" noProof="1" smtClean="0">
                <a:latin typeface="Consolas" panose="020B0609020204030204" pitchFamily="49" charset="0"/>
                <a:cs typeface="Consolas" panose="020B0609020204030204" pitchFamily="49" charset="0"/>
              </a:rPr>
              <a:t>1.0 .. Real'Last;</a:t>
            </a:r>
          </a:p>
          <a:p>
            <a:pPr>
              <a:spcBef>
                <a:spcPts val="600"/>
              </a:spcBef>
            </a:pPr>
            <a:r>
              <a:rPr lang="en-US" sz="1400" b="1" noProof="1" smtClean="0">
                <a:latin typeface="Consolas" panose="020B0609020204030204" pitchFamily="49" charset="0"/>
                <a:cs typeface="Consolas" panose="020B0609020204030204" pitchFamily="49" charset="0"/>
              </a:rPr>
              <a:t>   …</a:t>
            </a:r>
            <a:endParaRPr lang="en-US" sz="1400" noProof="1" smtClean="0">
              <a:latin typeface="Consolas" panose="020B0609020204030204" pitchFamily="49" charset="0"/>
              <a:cs typeface="Consolas" panose="020B0609020204030204" pitchFamily="49" charset="0"/>
            </a:endParaRPr>
          </a:p>
          <a:p>
            <a:pPr>
              <a:spcBef>
                <a:spcPts val="600"/>
              </a:spcBef>
            </a:pPr>
            <a:r>
              <a:rPr lang="en-US" sz="1400" b="1" noProof="1" smtClean="0">
                <a:latin typeface="Consolas" panose="020B0609020204030204" pitchFamily="49" charset="0"/>
                <a:cs typeface="Consolas" panose="020B0609020204030204" pitchFamily="49" charset="0"/>
              </a:rPr>
              <a:t>private</a:t>
            </a:r>
            <a:endParaRPr lang="en-US" sz="1400" noProof="1" smtClean="0">
              <a:latin typeface="Consolas" panose="020B0609020204030204" pitchFamily="49" charset="0"/>
              <a:cs typeface="Consolas" panose="020B0609020204030204" pitchFamily="49" charset="0"/>
            </a:endParaRPr>
          </a:p>
          <a:p>
            <a:pPr>
              <a:spcBef>
                <a:spcPts val="600"/>
              </a:spcBef>
            </a:pPr>
            <a:r>
              <a:rPr lang="en-US" sz="1400" b="1" noProof="1" smtClean="0">
                <a:latin typeface="Consolas" panose="020B0609020204030204" pitchFamily="49" charset="0"/>
                <a:cs typeface="Consolas" panose="020B0609020204030204" pitchFamily="49" charset="0"/>
              </a:rPr>
              <a:t>   type </a:t>
            </a:r>
            <a:r>
              <a:rPr lang="en-US" sz="1400" noProof="1" smtClean="0">
                <a:latin typeface="Consolas" panose="020B0609020204030204" pitchFamily="49" charset="0"/>
                <a:cs typeface="Consolas" panose="020B0609020204030204" pitchFamily="49" charset="0"/>
              </a:rPr>
              <a:t>Satellite </a:t>
            </a:r>
            <a:r>
              <a:rPr lang="en-US" sz="1400" b="1" noProof="1" smtClean="0">
                <a:latin typeface="Consolas" panose="020B0609020204030204" pitchFamily="49" charset="0"/>
                <a:cs typeface="Consolas" panose="020B0609020204030204" pitchFamily="49" charset="0"/>
              </a:rPr>
              <a:t>is record</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Altitude     : Valid_Altitude;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Elapsed_Time : Valid_Time;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Revolutions  : Valid_Revolutions;</a:t>
            </a:r>
          </a:p>
          <a:p>
            <a:r>
              <a:rPr lang="en-US" sz="1400" b="1" noProof="1" smtClean="0">
                <a:latin typeface="Consolas" panose="020B0609020204030204" pitchFamily="49" charset="0"/>
                <a:cs typeface="Consolas" panose="020B0609020204030204" pitchFamily="49" charset="0"/>
              </a:rPr>
              <a:t>   end record</a:t>
            </a:r>
            <a:r>
              <a:rPr lang="en-US" sz="1400" noProof="1" smtClean="0">
                <a:latin typeface="Consolas" panose="020B0609020204030204" pitchFamily="49" charset="0"/>
                <a:cs typeface="Consolas" panose="020B0609020204030204" pitchFamily="49" charset="0"/>
              </a:rPr>
              <a:t>;</a:t>
            </a:r>
          </a:p>
          <a:p>
            <a:pPr>
              <a:spcBef>
                <a:spcPts val="600"/>
              </a:spcBef>
            </a:pPr>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Spacecraft;</a:t>
            </a:r>
            <a:endParaRPr lang="en-US" sz="1400" noProof="1">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2185818816"/>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2555776" y="2256236"/>
            <a:ext cx="1872208" cy="703894"/>
            <a:chOff x="2555776" y="2256236"/>
            <a:chExt cx="1872208" cy="703894"/>
          </a:xfrm>
        </p:grpSpPr>
        <p:sp>
          <p:nvSpPr>
            <p:cNvPr id="3" name="Double Wave 2"/>
            <p:cNvSpPr/>
            <p:nvPr/>
          </p:nvSpPr>
          <p:spPr bwMode="auto">
            <a:xfrm>
              <a:off x="2582833" y="2256236"/>
              <a:ext cx="1521745" cy="170886"/>
            </a:xfrm>
            <a:prstGeom prst="doubleWave">
              <a:avLst/>
            </a:prstGeom>
            <a:solidFill>
              <a:srgbClr val="FFFF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4" name="Double Wave 3"/>
            <p:cNvSpPr/>
            <p:nvPr/>
          </p:nvSpPr>
          <p:spPr bwMode="auto">
            <a:xfrm>
              <a:off x="2569305" y="2512905"/>
              <a:ext cx="1136334" cy="170886"/>
            </a:xfrm>
            <a:prstGeom prst="doubleWave">
              <a:avLst/>
            </a:prstGeom>
            <a:solidFill>
              <a:srgbClr val="FFFF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5" name="Double Wave 4"/>
            <p:cNvSpPr/>
            <p:nvPr/>
          </p:nvSpPr>
          <p:spPr bwMode="auto">
            <a:xfrm>
              <a:off x="2555776" y="2746522"/>
              <a:ext cx="1872208" cy="213608"/>
            </a:xfrm>
            <a:prstGeom prst="doubleWave">
              <a:avLst/>
            </a:prstGeom>
            <a:solidFill>
              <a:srgbClr val="FFFF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grpSp>
      <p:sp>
        <p:nvSpPr>
          <p:cNvPr id="2" name="TextBox 1"/>
          <p:cNvSpPr txBox="1"/>
          <p:nvPr/>
        </p:nvSpPr>
        <p:spPr>
          <a:xfrm>
            <a:off x="431540" y="1088740"/>
            <a:ext cx="8964996" cy="4896544"/>
          </a:xfrm>
          <a:prstGeom prst="rect">
            <a:avLst/>
          </a:prstGeom>
          <a:noFill/>
        </p:spPr>
        <p:txBody>
          <a:bodyPr wrap="none" rIns="0" bIns="0" rtlCol="0">
            <a:noAutofit/>
          </a:bodyPr>
          <a:lstStyle/>
          <a:p>
            <a:r>
              <a:rPr lang="en-US" sz="1400" b="1" noProof="1" smtClean="0">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Spacecraft.Ctors </a:t>
            </a:r>
            <a:r>
              <a:rPr lang="en-US" sz="1400" b="1" noProof="1" smtClean="0">
                <a:latin typeface="Consolas" panose="020B0609020204030204" pitchFamily="49" charset="0"/>
                <a:cs typeface="Consolas" panose="020B0609020204030204" pitchFamily="49" charset="0"/>
              </a:rPr>
              <a:t>with</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SPARK_Mode</a:t>
            </a:r>
          </a:p>
          <a:p>
            <a:r>
              <a:rPr lang="en-US" sz="1400" b="1" noProof="1" smtClean="0">
                <a:latin typeface="Consolas" panose="020B0609020204030204" pitchFamily="49" charset="0"/>
                <a:cs typeface="Consolas" panose="020B0609020204030204" pitchFamily="49" charset="0"/>
              </a:rPr>
              <a:t>is   </a:t>
            </a:r>
            <a:r>
              <a:rPr lang="en-US" sz="1400" noProof="1" smtClean="0">
                <a:latin typeface="Consolas" panose="020B0609020204030204" pitchFamily="49" charset="0"/>
                <a:cs typeface="Consolas" panose="020B0609020204030204" pitchFamily="49" charset="0"/>
              </a:rPr>
              <a:t>--  constructors</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New_Satellite</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(Altitude     : Valid_Altitude;</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Elapsed_Time : Valid_Time;</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Revolutions  : Valid_Revolutions)</a:t>
            </a:r>
          </a:p>
          <a:p>
            <a:pPr>
              <a:spcBef>
                <a:spcPts val="300"/>
              </a:spcBef>
            </a:pPr>
            <a:r>
              <a:rPr lang="en-US" sz="1400" b="1" noProof="1" smtClean="0">
                <a:latin typeface="Consolas" panose="020B0609020204030204" pitchFamily="49" charset="0"/>
                <a:cs typeface="Consolas" panose="020B0609020204030204" pitchFamily="49" charset="0"/>
              </a:rPr>
              <a:t>      return </a:t>
            </a:r>
            <a:r>
              <a:rPr lang="en-US" sz="1400" noProof="1" smtClean="0">
                <a:latin typeface="Consolas" panose="020B0609020204030204" pitchFamily="49" charset="0"/>
                <a:cs typeface="Consolas" panose="020B0609020204030204" pitchFamily="49" charset="0"/>
              </a:rPr>
              <a:t>Satellite</a:t>
            </a:r>
          </a:p>
          <a:p>
            <a:pPr>
              <a:spcBef>
                <a:spcPts val="300"/>
              </a:spcBef>
            </a:pPr>
            <a:r>
              <a:rPr lang="en-US" sz="1400" b="1" noProof="1" smtClean="0">
                <a:latin typeface="Consolas" panose="020B0609020204030204" pitchFamily="49" charset="0"/>
                <a:cs typeface="Consolas" panose="020B0609020204030204" pitchFamily="49" charset="0"/>
              </a:rPr>
              <a:t>   with</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Global  =&gt; </a:t>
            </a:r>
            <a:r>
              <a:rPr lang="en-US" sz="1400" b="1" noProof="1" smtClean="0">
                <a:latin typeface="Consolas" panose="020B0609020204030204" pitchFamily="49" charset="0"/>
                <a:cs typeface="Consolas" panose="020B0609020204030204" pitchFamily="49" charset="0"/>
              </a:rPr>
              <a:t>null</a:t>
            </a:r>
            <a:r>
              <a:rPr lang="en-US" sz="1400" noProof="1" smtClean="0">
                <a:latin typeface="Consolas" panose="020B0609020204030204" pitchFamily="49" charset="0"/>
                <a:cs typeface="Consolas" panose="020B0609020204030204" pitchFamily="49" charset="0"/>
              </a:rPr>
              <a:t>,</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Depends =&gt; (New_Satellite'Result =&gt; (Altitude, Elapsed_Time, Revolutions));</a:t>
            </a:r>
          </a:p>
          <a:p>
            <a:endParaRPr lang="en-US" sz="1400" noProof="1" smtClean="0">
              <a:latin typeface="Consolas" panose="020B0609020204030204" pitchFamily="49" charset="0"/>
              <a:cs typeface="Consolas" panose="020B0609020204030204" pitchFamily="49" charset="0"/>
            </a:endParaRPr>
          </a:p>
          <a:p>
            <a:pPr>
              <a:spcBef>
                <a:spcPts val="1200"/>
              </a:spcBef>
            </a:pPr>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Null_Satellite </a:t>
            </a:r>
            <a:r>
              <a:rPr lang="en-US" sz="1400" b="1" noProof="1" smtClean="0">
                <a:latin typeface="Consolas" panose="020B0609020204030204" pitchFamily="49" charset="0"/>
                <a:cs typeface="Consolas" panose="020B0609020204030204" pitchFamily="49" charset="0"/>
              </a:rPr>
              <a:t>return </a:t>
            </a:r>
            <a:r>
              <a:rPr lang="en-US" sz="1400" noProof="1" smtClean="0">
                <a:latin typeface="Consolas" panose="020B0609020204030204" pitchFamily="49" charset="0"/>
                <a:cs typeface="Consolas" panose="020B0609020204030204" pitchFamily="49" charset="0"/>
              </a:rPr>
              <a:t>Satellite </a:t>
            </a:r>
            <a:r>
              <a:rPr lang="en-US" sz="1400" b="1" noProof="1" smtClean="0">
                <a:latin typeface="Consolas" panose="020B0609020204030204" pitchFamily="49" charset="0"/>
                <a:cs typeface="Consolas" panose="020B0609020204030204" pitchFamily="49" charset="0"/>
              </a:rPr>
              <a:t>with</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Global  =&gt; </a:t>
            </a:r>
            <a:r>
              <a:rPr lang="en-US" sz="1400" b="1" noProof="1" smtClean="0">
                <a:latin typeface="Consolas" panose="020B0609020204030204" pitchFamily="49" charset="0"/>
                <a:cs typeface="Consolas" panose="020B0609020204030204" pitchFamily="49" charset="0"/>
              </a:rPr>
              <a:t>null</a:t>
            </a:r>
            <a:r>
              <a:rPr lang="en-US" sz="1400" noProof="1" smtClean="0">
                <a:latin typeface="Consolas" panose="020B0609020204030204" pitchFamily="49" charset="0"/>
                <a:cs typeface="Consolas" panose="020B0609020204030204" pitchFamily="49" charset="0"/>
              </a:rPr>
              <a:t>,</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Depends =&gt; (Null_Satellite'Result =&gt; </a:t>
            </a:r>
            <a:r>
              <a:rPr lang="en-US" sz="1400" b="1" noProof="1" smtClean="0">
                <a:latin typeface="Consolas" panose="020B0609020204030204" pitchFamily="49" charset="0"/>
                <a:cs typeface="Consolas" panose="020B0609020204030204" pitchFamily="49" charset="0"/>
              </a:rPr>
              <a:t>null</a:t>
            </a:r>
            <a:r>
              <a:rPr lang="en-US" sz="1400" noProof="1" smtClean="0">
                <a:latin typeface="Consolas" panose="020B0609020204030204" pitchFamily="49" charset="0"/>
                <a:cs typeface="Consolas" panose="020B0609020204030204" pitchFamily="49" charset="0"/>
              </a:rPr>
              <a:t>);</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Spacecraft.Ctors;</a:t>
            </a:r>
          </a:p>
          <a:p>
            <a:endParaRPr lang="en-US" sz="1400" i="0" kern="1200" noProof="1" smtClean="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1309606752"/>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719572" y="373878"/>
            <a:ext cx="7702750" cy="5755422"/>
            <a:chOff x="935596" y="296652"/>
            <a:chExt cx="7702750" cy="5755422"/>
          </a:xfrm>
        </p:grpSpPr>
        <p:sp>
          <p:nvSpPr>
            <p:cNvPr id="3" name="Double Wave 2"/>
            <p:cNvSpPr/>
            <p:nvPr/>
          </p:nvSpPr>
          <p:spPr bwMode="auto">
            <a:xfrm>
              <a:off x="4716016" y="4977172"/>
              <a:ext cx="576064" cy="288032"/>
            </a:xfrm>
            <a:prstGeom prst="doubleWave">
              <a:avLst/>
            </a:prstGeom>
            <a:solidFill>
              <a:srgbClr val="FFFF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2" name="TextBox 1"/>
            <p:cNvSpPr txBox="1"/>
            <p:nvPr/>
          </p:nvSpPr>
          <p:spPr>
            <a:xfrm>
              <a:off x="935596" y="296652"/>
              <a:ext cx="7702750" cy="5755422"/>
            </a:xfrm>
            <a:prstGeom prst="rect">
              <a:avLst/>
            </a:prstGeom>
            <a:noFill/>
          </p:spPr>
          <p:txBody>
            <a:bodyPr wrap="none" rtlCol="0">
              <a:spAutoFit/>
            </a:bodyPr>
            <a:lstStyle/>
            <a:p>
              <a:r>
                <a:rPr lang="en-US" sz="1600" b="1" noProof="1" smtClean="0">
                  <a:latin typeface="Consolas" panose="020B0609020204030204" pitchFamily="49" charset="0"/>
                  <a:cs typeface="Consolas" panose="020B0609020204030204" pitchFamily="49" charset="0"/>
                </a:rPr>
                <a:t>package body </a:t>
              </a:r>
              <a:r>
                <a:rPr lang="en-US" sz="1600" noProof="1" smtClean="0">
                  <a:latin typeface="Consolas" panose="020B0609020204030204" pitchFamily="49" charset="0"/>
                  <a:cs typeface="Consolas" panose="020B0609020204030204" pitchFamily="49" charset="0"/>
                </a:rPr>
                <a:t>Spacecraft.Ctors</a:t>
              </a:r>
            </a:p>
            <a:p>
              <a:r>
                <a:rPr lang="en-US" sz="1600" b="1" noProof="1" smtClean="0">
                  <a:latin typeface="Consolas" panose="020B0609020204030204" pitchFamily="49" charset="0"/>
                  <a:cs typeface="Consolas" panose="020B0609020204030204" pitchFamily="49" charset="0"/>
                </a:rPr>
                <a:t>   with </a:t>
              </a:r>
              <a:r>
                <a:rPr lang="en-US" sz="1600" noProof="1" smtClean="0">
                  <a:latin typeface="Consolas" panose="020B0609020204030204" pitchFamily="49" charset="0"/>
                  <a:cs typeface="Consolas" panose="020B0609020204030204" pitchFamily="49" charset="0"/>
                </a:rPr>
                <a:t>SPARK_Mode</a:t>
              </a:r>
            </a:p>
            <a:p>
              <a:r>
                <a:rPr lang="en-US" sz="1600" b="1" noProof="1" smtClean="0">
                  <a:latin typeface="Consolas" panose="020B0609020204030204" pitchFamily="49" charset="0"/>
                  <a:cs typeface="Consolas" panose="020B0609020204030204" pitchFamily="49" charset="0"/>
                </a:rPr>
                <a:t>is</a:t>
              </a:r>
            </a:p>
            <a:p>
              <a:endParaRPr lang="en-US" sz="1600" noProof="1" smtClean="0">
                <a:latin typeface="Consolas" panose="020B0609020204030204" pitchFamily="49" charset="0"/>
                <a:cs typeface="Consolas" panose="020B0609020204030204" pitchFamily="49" charset="0"/>
              </a:endParaRPr>
            </a:p>
            <a:p>
              <a:r>
                <a:rPr lang="en-US" sz="1600" b="1" noProof="1" smtClean="0">
                  <a:latin typeface="Consolas" panose="020B0609020204030204" pitchFamily="49" charset="0"/>
                  <a:cs typeface="Consolas" panose="020B0609020204030204" pitchFamily="49" charset="0"/>
                </a:rPr>
                <a:t>   function </a:t>
              </a:r>
              <a:r>
                <a:rPr lang="en-US" sz="1600" noProof="1" smtClean="0">
                  <a:latin typeface="Consolas" panose="020B0609020204030204" pitchFamily="49" charset="0"/>
                  <a:cs typeface="Consolas" panose="020B0609020204030204" pitchFamily="49" charset="0"/>
                </a:rPr>
                <a:t>New_Satellite</a:t>
              </a:r>
            </a:p>
            <a:p>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(Altitude     : Valid_Altitude;</a:t>
              </a:r>
            </a:p>
            <a:p>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Elapsed_Time : Valid_Time;</a:t>
              </a:r>
            </a:p>
            <a:p>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Revolutions  : Valid_Revolutions)</a:t>
              </a:r>
            </a:p>
            <a:p>
              <a:r>
                <a:rPr lang="en-US" sz="1600" b="1" noProof="1" smtClean="0">
                  <a:latin typeface="Consolas" panose="020B0609020204030204" pitchFamily="49" charset="0"/>
                  <a:cs typeface="Consolas" panose="020B0609020204030204" pitchFamily="49" charset="0"/>
                </a:rPr>
                <a:t>      return </a:t>
              </a:r>
              <a:r>
                <a:rPr lang="en-US" sz="1600" noProof="1" smtClean="0">
                  <a:latin typeface="Consolas" panose="020B0609020204030204" pitchFamily="49" charset="0"/>
                  <a:cs typeface="Consolas" panose="020B0609020204030204" pitchFamily="49" charset="0"/>
                </a:rPr>
                <a:t>Satellite</a:t>
              </a:r>
            </a:p>
            <a:p>
              <a:r>
                <a:rPr lang="en-US" sz="1600" b="1" noProof="1" smtClean="0">
                  <a:latin typeface="Consolas" panose="020B0609020204030204" pitchFamily="49" charset="0"/>
                  <a:cs typeface="Consolas" panose="020B0609020204030204" pitchFamily="49" charset="0"/>
                </a:rPr>
                <a:t>   is</a:t>
              </a:r>
            </a:p>
            <a:p>
              <a:r>
                <a:rPr lang="en-US" sz="1600" b="1" noProof="1" smtClean="0">
                  <a:latin typeface="Consolas" panose="020B0609020204030204" pitchFamily="49" charset="0"/>
                  <a:cs typeface="Consolas" panose="020B0609020204030204" pitchFamily="49" charset="0"/>
                </a:rPr>
                <a:t>   begin</a:t>
              </a:r>
            </a:p>
            <a:p>
              <a:r>
                <a:rPr lang="en-US" sz="1600" b="1" noProof="1" smtClean="0">
                  <a:latin typeface="Consolas" panose="020B0609020204030204" pitchFamily="49" charset="0"/>
                  <a:cs typeface="Consolas" panose="020B0609020204030204" pitchFamily="49" charset="0"/>
                </a:rPr>
                <a:t>      return </a:t>
              </a:r>
              <a:r>
                <a:rPr lang="en-US" sz="1600" noProof="1" smtClean="0">
                  <a:latin typeface="Consolas" panose="020B0609020204030204" pitchFamily="49" charset="0"/>
                  <a:cs typeface="Consolas" panose="020B0609020204030204" pitchFamily="49" charset="0"/>
                </a:rPr>
                <a:t>Satellite'(Altitude     =&gt; New_Satellite.Altitude,</a:t>
              </a:r>
            </a:p>
            <a:p>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Elapsed_Time =&gt; New_Satellite.Elapsed_Time,</a:t>
              </a:r>
            </a:p>
            <a:p>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Revolutions  =&gt; New_Satellite.Revolutions);</a:t>
              </a:r>
            </a:p>
            <a:p>
              <a:r>
                <a:rPr lang="en-US" sz="1600" b="1" noProof="1" smtClean="0">
                  <a:latin typeface="Consolas" panose="020B0609020204030204" pitchFamily="49" charset="0"/>
                  <a:cs typeface="Consolas" panose="020B0609020204030204" pitchFamily="49" charset="0"/>
                </a:rPr>
                <a:t>   end </a:t>
              </a:r>
              <a:r>
                <a:rPr lang="en-US" sz="1600" noProof="1" smtClean="0">
                  <a:latin typeface="Consolas" panose="020B0609020204030204" pitchFamily="49" charset="0"/>
                  <a:cs typeface="Consolas" panose="020B0609020204030204" pitchFamily="49" charset="0"/>
                </a:rPr>
                <a:t>New_Satellite;</a:t>
              </a:r>
            </a:p>
            <a:p>
              <a:endParaRPr lang="en-US" sz="1600" noProof="1" smtClean="0">
                <a:latin typeface="Consolas" panose="020B0609020204030204" pitchFamily="49" charset="0"/>
                <a:cs typeface="Consolas" panose="020B0609020204030204" pitchFamily="49" charset="0"/>
              </a:endParaRPr>
            </a:p>
            <a:p>
              <a:endParaRPr lang="en-US" sz="1600" noProof="1" smtClean="0">
                <a:latin typeface="Consolas" panose="020B0609020204030204" pitchFamily="49" charset="0"/>
                <a:cs typeface="Consolas" panose="020B0609020204030204" pitchFamily="49" charset="0"/>
              </a:endParaRPr>
            </a:p>
            <a:p>
              <a:r>
                <a:rPr lang="en-US" sz="1600" b="1" noProof="1" smtClean="0">
                  <a:latin typeface="Consolas" panose="020B0609020204030204" pitchFamily="49" charset="0"/>
                  <a:cs typeface="Consolas" panose="020B0609020204030204" pitchFamily="49" charset="0"/>
                </a:rPr>
                <a:t>   function </a:t>
              </a:r>
              <a:r>
                <a:rPr lang="en-US" sz="1600" noProof="1" smtClean="0">
                  <a:latin typeface="Consolas" panose="020B0609020204030204" pitchFamily="49" charset="0"/>
                  <a:cs typeface="Consolas" panose="020B0609020204030204" pitchFamily="49" charset="0"/>
                </a:rPr>
                <a:t>Null_Satellite </a:t>
              </a:r>
              <a:r>
                <a:rPr lang="en-US" sz="1600" b="1" noProof="1" smtClean="0">
                  <a:latin typeface="Consolas" panose="020B0609020204030204" pitchFamily="49" charset="0"/>
                  <a:cs typeface="Consolas" panose="020B0609020204030204" pitchFamily="49" charset="0"/>
                </a:rPr>
                <a:t>return </a:t>
              </a:r>
              <a:r>
                <a:rPr lang="en-US" sz="1600" noProof="1" smtClean="0">
                  <a:latin typeface="Consolas" panose="020B0609020204030204" pitchFamily="49" charset="0"/>
                  <a:cs typeface="Consolas" panose="020B0609020204030204" pitchFamily="49" charset="0"/>
                </a:rPr>
                <a:t>Satellite </a:t>
              </a:r>
              <a:r>
                <a:rPr lang="en-US" sz="1600" b="1" noProof="1" smtClean="0">
                  <a:latin typeface="Consolas" panose="020B0609020204030204" pitchFamily="49" charset="0"/>
                  <a:cs typeface="Consolas" panose="020B0609020204030204" pitchFamily="49" charset="0"/>
                </a:rPr>
                <a:t>is</a:t>
              </a:r>
            </a:p>
            <a:p>
              <a:r>
                <a:rPr lang="en-US" sz="1600" b="1" noProof="1" smtClean="0">
                  <a:latin typeface="Consolas" panose="020B0609020204030204" pitchFamily="49" charset="0"/>
                  <a:cs typeface="Consolas" panose="020B0609020204030204" pitchFamily="49" charset="0"/>
                </a:rPr>
                <a:t>   begin</a:t>
              </a:r>
            </a:p>
            <a:p>
              <a:r>
                <a:rPr lang="en-US" sz="1600" b="1" noProof="1" smtClean="0">
                  <a:latin typeface="Consolas" panose="020B0609020204030204" pitchFamily="49" charset="0"/>
                  <a:cs typeface="Consolas" panose="020B0609020204030204" pitchFamily="49" charset="0"/>
                </a:rPr>
                <a:t>      return </a:t>
              </a:r>
              <a:r>
                <a:rPr lang="en-US" sz="1600" noProof="1" smtClean="0">
                  <a:latin typeface="Consolas" panose="020B0609020204030204" pitchFamily="49" charset="0"/>
                  <a:cs typeface="Consolas" panose="020B0609020204030204" pitchFamily="49" charset="0"/>
                </a:rPr>
                <a:t>Satellite'(</a:t>
              </a:r>
              <a:r>
                <a:rPr lang="en-US" sz="1600" b="1" noProof="1" smtClean="0">
                  <a:latin typeface="Consolas" panose="020B0609020204030204" pitchFamily="49" charset="0"/>
                  <a:cs typeface="Consolas" panose="020B0609020204030204" pitchFamily="49" charset="0"/>
                </a:rPr>
                <a:t>others </a:t>
              </a:r>
              <a:r>
                <a:rPr lang="en-US" sz="1600" noProof="1" smtClean="0">
                  <a:latin typeface="Consolas" panose="020B0609020204030204" pitchFamily="49" charset="0"/>
                  <a:cs typeface="Consolas" panose="020B0609020204030204" pitchFamily="49" charset="0"/>
                </a:rPr>
                <a:t>=&gt; 1.0);</a:t>
              </a:r>
            </a:p>
            <a:p>
              <a:r>
                <a:rPr lang="en-US" sz="1600" b="1" noProof="1" smtClean="0">
                  <a:latin typeface="Consolas" panose="020B0609020204030204" pitchFamily="49" charset="0"/>
                  <a:cs typeface="Consolas" panose="020B0609020204030204" pitchFamily="49" charset="0"/>
                </a:rPr>
                <a:t>   end </a:t>
              </a:r>
              <a:r>
                <a:rPr lang="en-US" sz="1600" noProof="1" smtClean="0">
                  <a:latin typeface="Consolas" panose="020B0609020204030204" pitchFamily="49" charset="0"/>
                  <a:cs typeface="Consolas" panose="020B0609020204030204" pitchFamily="49" charset="0"/>
                </a:rPr>
                <a:t>Null_Satellite;</a:t>
              </a:r>
            </a:p>
            <a:p>
              <a:endParaRPr lang="en-US" sz="1600" noProof="1" smtClean="0">
                <a:latin typeface="Consolas" panose="020B0609020204030204" pitchFamily="49" charset="0"/>
                <a:cs typeface="Consolas" panose="020B0609020204030204" pitchFamily="49" charset="0"/>
              </a:endParaRPr>
            </a:p>
            <a:p>
              <a:r>
                <a:rPr lang="en-US" sz="1600" b="1" noProof="1" smtClean="0">
                  <a:latin typeface="Consolas" panose="020B0609020204030204" pitchFamily="49" charset="0"/>
                  <a:cs typeface="Consolas" panose="020B0609020204030204" pitchFamily="49" charset="0"/>
                </a:rPr>
                <a:t>end </a:t>
              </a:r>
              <a:r>
                <a:rPr lang="en-US" sz="1600" noProof="1" smtClean="0">
                  <a:latin typeface="Consolas" panose="020B0609020204030204" pitchFamily="49" charset="0"/>
                  <a:cs typeface="Consolas" panose="020B0609020204030204" pitchFamily="49" charset="0"/>
                </a:rPr>
                <a:t>Spacecraft.Ctors;</a:t>
              </a:r>
              <a:endParaRPr lang="en-US" sz="1600" i="0" kern="1200" noProof="1" smtClean="0">
                <a:latin typeface="Consolas" panose="020B0609020204030204" pitchFamily="49" charset="0"/>
                <a:cs typeface="Consolas" panose="020B0609020204030204" pitchFamily="49" charset="0"/>
              </a:endParaRPr>
            </a:p>
          </p:txBody>
        </p:sp>
      </p:grpSp>
    </p:spTree>
    <p:extLst>
      <p:ext uri="{BB962C8B-B14F-4D97-AF65-F5344CB8AC3E}">
        <p14:creationId xmlns:p14="http://schemas.microsoft.com/office/powerpoint/2010/main" val="68899413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827584" y="1016732"/>
            <a:ext cx="7141699" cy="4355038"/>
            <a:chOff x="827584" y="1016732"/>
            <a:chExt cx="7141699" cy="4355038"/>
          </a:xfrm>
        </p:grpSpPr>
        <p:sp>
          <p:nvSpPr>
            <p:cNvPr id="3" name="Double Wave 2"/>
            <p:cNvSpPr/>
            <p:nvPr/>
          </p:nvSpPr>
          <p:spPr bwMode="auto">
            <a:xfrm>
              <a:off x="1491568" y="3741994"/>
              <a:ext cx="4720705" cy="323208"/>
            </a:xfrm>
            <a:prstGeom prst="doubleWave">
              <a:avLst/>
            </a:prstGeom>
            <a:solidFill>
              <a:schemeClr val="accent6">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2" name="TextBox 1"/>
            <p:cNvSpPr txBox="1"/>
            <p:nvPr/>
          </p:nvSpPr>
          <p:spPr>
            <a:xfrm>
              <a:off x="827584" y="1016732"/>
              <a:ext cx="7141699" cy="4355038"/>
            </a:xfrm>
            <a:prstGeom prst="rect">
              <a:avLst/>
            </a:prstGeom>
            <a:noFill/>
          </p:spPr>
          <p:txBody>
            <a:bodyPr wrap="none" rtlCol="0">
              <a:spAutoFit/>
            </a:bodyPr>
            <a:lstStyle/>
            <a:p>
              <a:r>
                <a:rPr lang="en-US" sz="1600" b="1" noProof="1" smtClean="0">
                  <a:latin typeface="Consolas" panose="020B0609020204030204" pitchFamily="49" charset="0"/>
                  <a:cs typeface="Consolas" panose="020B0609020204030204" pitchFamily="49" charset="0"/>
                </a:rPr>
                <a:t>with </a:t>
              </a:r>
              <a:r>
                <a:rPr lang="en-US" sz="1600" noProof="1" smtClean="0">
                  <a:latin typeface="Consolas" panose="020B0609020204030204" pitchFamily="49" charset="0"/>
                  <a:cs typeface="Consolas" panose="020B0609020204030204" pitchFamily="49" charset="0"/>
                </a:rPr>
                <a:t>Ada.Numerics;   </a:t>
              </a:r>
              <a:r>
                <a:rPr lang="en-US" sz="1600" b="1" noProof="1" smtClean="0">
                  <a:latin typeface="Consolas" panose="020B0609020204030204" pitchFamily="49" charset="0"/>
                  <a:cs typeface="Consolas" panose="020B0609020204030204" pitchFamily="49" charset="0"/>
                </a:rPr>
                <a:t>use </a:t>
              </a:r>
              <a:r>
                <a:rPr lang="en-US" sz="1600" noProof="1" smtClean="0">
                  <a:latin typeface="Consolas" panose="020B0609020204030204" pitchFamily="49" charset="0"/>
                  <a:cs typeface="Consolas" panose="020B0609020204030204" pitchFamily="49" charset="0"/>
                </a:rPr>
                <a:t>Ada.Numerics;</a:t>
              </a:r>
            </a:p>
            <a:p>
              <a:endParaRPr lang="en-US" sz="1600" noProof="1" smtClean="0">
                <a:latin typeface="Consolas" panose="020B0609020204030204" pitchFamily="49" charset="0"/>
                <a:cs typeface="Consolas" panose="020B0609020204030204" pitchFamily="49" charset="0"/>
              </a:endParaRPr>
            </a:p>
            <a:p>
              <a:r>
                <a:rPr lang="en-US" sz="1600" b="1" noProof="1" smtClean="0">
                  <a:latin typeface="Consolas" panose="020B0609020204030204" pitchFamily="49" charset="0"/>
                  <a:cs typeface="Consolas" panose="020B0609020204030204" pitchFamily="49" charset="0"/>
                </a:rPr>
                <a:t>package body </a:t>
              </a:r>
              <a:r>
                <a:rPr lang="en-US" sz="1600" noProof="1" smtClean="0">
                  <a:latin typeface="Consolas" panose="020B0609020204030204" pitchFamily="49" charset="0"/>
                  <a:cs typeface="Consolas" panose="020B0609020204030204" pitchFamily="49" charset="0"/>
                </a:rPr>
                <a:t>Spacecraft </a:t>
              </a:r>
              <a:r>
                <a:rPr lang="en-US" sz="1600" b="1" noProof="1" smtClean="0">
                  <a:latin typeface="Consolas" panose="020B0609020204030204" pitchFamily="49" charset="0"/>
                  <a:cs typeface="Consolas" panose="020B0609020204030204" pitchFamily="49" charset="0"/>
                </a:rPr>
                <a:t>with</a:t>
              </a:r>
            </a:p>
            <a:p>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SPARK_Mode</a:t>
              </a:r>
            </a:p>
            <a:p>
              <a:r>
                <a:rPr lang="en-US" sz="1600" b="1" noProof="1" smtClean="0">
                  <a:latin typeface="Consolas" panose="020B0609020204030204" pitchFamily="49" charset="0"/>
                  <a:cs typeface="Consolas" panose="020B0609020204030204" pitchFamily="49" charset="0"/>
                </a:rPr>
                <a:t>is</a:t>
              </a:r>
            </a:p>
            <a:p>
              <a:endParaRPr lang="en-US" sz="1600" noProof="1" smtClean="0">
                <a:latin typeface="Consolas" panose="020B0609020204030204" pitchFamily="49" charset="0"/>
                <a:cs typeface="Consolas" panose="020B0609020204030204" pitchFamily="49" charset="0"/>
              </a:endParaRPr>
            </a:p>
            <a:p>
              <a:r>
                <a:rPr lang="en-US" sz="1600" b="1" noProof="1" smtClean="0">
                  <a:latin typeface="Consolas" panose="020B0609020204030204" pitchFamily="49" charset="0"/>
                  <a:cs typeface="Consolas" panose="020B0609020204030204" pitchFamily="49" charset="0"/>
                </a:rPr>
                <a:t>   function </a:t>
              </a:r>
              <a:r>
                <a:rPr lang="en-US" sz="1600" noProof="1" smtClean="0">
                  <a:latin typeface="Consolas" panose="020B0609020204030204" pitchFamily="49" charset="0"/>
                  <a:cs typeface="Consolas" panose="020B0609020204030204" pitchFamily="49" charset="0"/>
                </a:rPr>
                <a:t>Velocity (This : Satellite) </a:t>
              </a:r>
              <a:r>
                <a:rPr lang="en-US" sz="1600" b="1" noProof="1" smtClean="0">
                  <a:latin typeface="Consolas" panose="020B0609020204030204" pitchFamily="49" charset="0"/>
                  <a:cs typeface="Consolas" panose="020B0609020204030204" pitchFamily="49" charset="0"/>
                </a:rPr>
                <a:t>return </a:t>
              </a:r>
              <a:r>
                <a:rPr lang="en-US" sz="1600" noProof="1" smtClean="0">
                  <a:latin typeface="Consolas" panose="020B0609020204030204" pitchFamily="49" charset="0"/>
                  <a:cs typeface="Consolas" panose="020B0609020204030204" pitchFamily="49" charset="0"/>
                </a:rPr>
                <a:t>Real </a:t>
              </a:r>
              <a:r>
                <a:rPr lang="en-US" sz="1600" b="1" noProof="1" smtClean="0">
                  <a:latin typeface="Consolas" panose="020B0609020204030204" pitchFamily="49" charset="0"/>
                  <a:cs typeface="Consolas" panose="020B0609020204030204" pitchFamily="49" charset="0"/>
                </a:rPr>
                <a:t>is</a:t>
              </a:r>
            </a:p>
            <a:p>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Distance : Real;</a:t>
              </a:r>
            </a:p>
            <a:p>
              <a:r>
                <a:rPr lang="en-US" sz="1600" b="1" noProof="1" smtClean="0">
                  <a:latin typeface="Consolas" panose="020B0609020204030204" pitchFamily="49" charset="0"/>
                  <a:cs typeface="Consolas" panose="020B0609020204030204" pitchFamily="49" charset="0"/>
                </a:rPr>
                <a:t>   begin</a:t>
              </a:r>
            </a:p>
            <a:p>
              <a:pPr>
                <a:spcBef>
                  <a:spcPts val="300"/>
                </a:spcBef>
              </a:pPr>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Distance := This.Revolutions * 2.0 * Pi * This.Altitude;</a:t>
              </a:r>
            </a:p>
            <a:p>
              <a:endParaRPr lang="en-US" sz="1600" noProof="1" smtClean="0">
                <a:latin typeface="Consolas" panose="020B0609020204030204" pitchFamily="49" charset="0"/>
                <a:cs typeface="Consolas" panose="020B0609020204030204" pitchFamily="49" charset="0"/>
              </a:endParaRPr>
            </a:p>
            <a:p>
              <a:r>
                <a:rPr lang="en-US" sz="1600" b="1" noProof="1" smtClean="0">
                  <a:latin typeface="Consolas" panose="020B0609020204030204" pitchFamily="49" charset="0"/>
                  <a:cs typeface="Consolas" panose="020B0609020204030204" pitchFamily="49" charset="0"/>
                </a:rPr>
                <a:t>      pragma </a:t>
              </a:r>
              <a:r>
                <a:rPr lang="en-US" sz="1600" noProof="1" smtClean="0">
                  <a:latin typeface="Consolas" panose="020B0609020204030204" pitchFamily="49" charset="0"/>
                  <a:cs typeface="Consolas" panose="020B0609020204030204" pitchFamily="49" charset="0"/>
                </a:rPr>
                <a:t>Assert (This.Elapsed_Time &gt;= 1.0);</a:t>
              </a:r>
            </a:p>
            <a:p>
              <a:endParaRPr lang="en-US" sz="1600" noProof="1" smtClean="0">
                <a:latin typeface="Consolas" panose="020B0609020204030204" pitchFamily="49" charset="0"/>
                <a:cs typeface="Consolas" panose="020B0609020204030204" pitchFamily="49" charset="0"/>
              </a:endParaRPr>
            </a:p>
            <a:p>
              <a:r>
                <a:rPr lang="en-US" sz="1600" b="1" noProof="1" smtClean="0">
                  <a:latin typeface="Consolas" panose="020B0609020204030204" pitchFamily="49" charset="0"/>
                  <a:cs typeface="Consolas" panose="020B0609020204030204" pitchFamily="49" charset="0"/>
                </a:rPr>
                <a:t>      return </a:t>
              </a:r>
              <a:r>
                <a:rPr lang="en-US" sz="1600" noProof="1" smtClean="0">
                  <a:latin typeface="Consolas" panose="020B0609020204030204" pitchFamily="49" charset="0"/>
                  <a:cs typeface="Consolas" panose="020B0609020204030204" pitchFamily="49" charset="0"/>
                </a:rPr>
                <a:t>Distance / This.Elapsed_Time;</a:t>
              </a:r>
            </a:p>
            <a:p>
              <a:pPr>
                <a:spcBef>
                  <a:spcPts val="300"/>
                </a:spcBef>
              </a:pPr>
              <a:r>
                <a:rPr lang="en-US" sz="1600" b="1" noProof="1" smtClean="0">
                  <a:latin typeface="Consolas" panose="020B0609020204030204" pitchFamily="49" charset="0"/>
                  <a:cs typeface="Consolas" panose="020B0609020204030204" pitchFamily="49" charset="0"/>
                </a:rPr>
                <a:t>   end </a:t>
              </a:r>
              <a:r>
                <a:rPr lang="en-US" sz="1600" noProof="1" smtClean="0">
                  <a:latin typeface="Consolas" panose="020B0609020204030204" pitchFamily="49" charset="0"/>
                  <a:cs typeface="Consolas" panose="020B0609020204030204" pitchFamily="49" charset="0"/>
                </a:rPr>
                <a:t>Velocity;</a:t>
              </a:r>
            </a:p>
            <a:p>
              <a:endParaRPr lang="en-US" sz="1600" noProof="1" smtClean="0">
                <a:latin typeface="Consolas" panose="020B0609020204030204" pitchFamily="49" charset="0"/>
                <a:cs typeface="Consolas" panose="020B0609020204030204" pitchFamily="49" charset="0"/>
              </a:endParaRPr>
            </a:p>
            <a:p>
              <a:r>
                <a:rPr lang="en-US" sz="1600" b="1" noProof="1" smtClean="0">
                  <a:latin typeface="Consolas" panose="020B0609020204030204" pitchFamily="49" charset="0"/>
                  <a:cs typeface="Consolas" panose="020B0609020204030204" pitchFamily="49" charset="0"/>
                </a:rPr>
                <a:t>end </a:t>
              </a:r>
              <a:r>
                <a:rPr lang="en-US" sz="1600" noProof="1" smtClean="0">
                  <a:latin typeface="Consolas" panose="020B0609020204030204" pitchFamily="49" charset="0"/>
                  <a:cs typeface="Consolas" panose="020B0609020204030204" pitchFamily="49" charset="0"/>
                </a:rPr>
                <a:t>Spacecraft;</a:t>
              </a:r>
              <a:endParaRPr lang="en-US" sz="1600" i="0" kern="1200" noProof="1" smtClean="0">
                <a:latin typeface="Consolas" panose="020B0609020204030204" pitchFamily="49" charset="0"/>
                <a:cs typeface="Consolas" panose="020B0609020204030204" pitchFamily="49" charset="0"/>
              </a:endParaRPr>
            </a:p>
          </p:txBody>
        </p:sp>
      </p:grpSp>
      <p:sp>
        <p:nvSpPr>
          <p:cNvPr id="5" name="TextBox 4"/>
          <p:cNvSpPr txBox="1"/>
          <p:nvPr/>
        </p:nvSpPr>
        <p:spPr>
          <a:xfrm>
            <a:off x="6156176" y="4905164"/>
            <a:ext cx="2556284" cy="830997"/>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i="0" kern="1200" dirty="0" smtClean="0"/>
              <a:t>For floating point overflow check due to division</a:t>
            </a:r>
          </a:p>
          <a:p>
            <a:pPr algn="ctr"/>
            <a:r>
              <a:rPr lang="en-US" sz="1600" dirty="0" smtClean="0"/>
              <a:t>(with --level=4)</a:t>
            </a:r>
            <a:endParaRPr lang="en-US" sz="1600" i="0" kern="1200" dirty="0" smtClean="0"/>
          </a:p>
        </p:txBody>
      </p:sp>
      <p:cxnSp>
        <p:nvCxnSpPr>
          <p:cNvPr id="7" name="Curved Connector 6"/>
          <p:cNvCxnSpPr>
            <a:stCxn id="5" idx="0"/>
            <a:endCxn id="8" idx="3"/>
          </p:cNvCxnSpPr>
          <p:nvPr/>
        </p:nvCxnSpPr>
        <p:spPr bwMode="auto">
          <a:xfrm rot="16200000" flipV="1">
            <a:off x="6466914" y="3937760"/>
            <a:ext cx="944698" cy="990110"/>
          </a:xfrm>
          <a:prstGeom prst="curvedConnector2">
            <a:avLst/>
          </a:prstGeom>
          <a:solidFill>
            <a:schemeClr val="accent1"/>
          </a:solidFill>
          <a:ln w="9525" cap="flat" cmpd="sng" algn="ctr">
            <a:solidFill>
              <a:schemeClr val="tx1"/>
            </a:solidFill>
            <a:prstDash val="solid"/>
            <a:round/>
            <a:headEnd type="none" w="med" len="med"/>
            <a:tailEnd type="triangle"/>
          </a:ln>
          <a:effectLst/>
        </p:spPr>
      </p:cxnSp>
      <p:sp>
        <p:nvSpPr>
          <p:cNvPr id="8" name="Rectangle 7"/>
          <p:cNvSpPr/>
          <p:nvPr/>
        </p:nvSpPr>
        <p:spPr bwMode="auto">
          <a:xfrm>
            <a:off x="6278708" y="3855729"/>
            <a:ext cx="165500" cy="209473"/>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Tree>
    <p:extLst>
      <p:ext uri="{BB962C8B-B14F-4D97-AF65-F5344CB8AC3E}">
        <p14:creationId xmlns:p14="http://schemas.microsoft.com/office/powerpoint/2010/main" val="2058886115"/>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81000" y="2667000"/>
            <a:ext cx="8382000" cy="1642694"/>
          </a:xfrm>
        </p:spPr>
        <p:txBody>
          <a:bodyPr/>
          <a:lstStyle/>
          <a:p>
            <a:r>
              <a:rPr lang="en-US" dirty="0" smtClean="0"/>
              <a:t>Congratulations,</a:t>
            </a:r>
          </a:p>
          <a:p>
            <a:r>
              <a:rPr lang="en-US" dirty="0" smtClean="0"/>
              <a:t>you’re done!</a:t>
            </a:r>
            <a:endParaRPr lang="en-US" dirty="0"/>
          </a:p>
        </p:txBody>
      </p:sp>
    </p:spTree>
    <p:extLst>
      <p:ext uri="{BB962C8B-B14F-4D97-AF65-F5344CB8AC3E}">
        <p14:creationId xmlns:p14="http://schemas.microsoft.com/office/powerpoint/2010/main" val="306528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81000" y="2667000"/>
            <a:ext cx="8382000" cy="1717393"/>
          </a:xfrm>
        </p:spPr>
        <p:txBody>
          <a:bodyPr/>
          <a:lstStyle/>
          <a:p>
            <a:r>
              <a:rPr lang="en-US" dirty="0" smtClean="0"/>
              <a:t>#1 Basic Types</a:t>
            </a:r>
          </a:p>
          <a:p>
            <a:r>
              <a:rPr lang="en-US" dirty="0" smtClean="0"/>
              <a:t>Solution</a:t>
            </a:r>
            <a:endParaRPr lang="en-US" dirty="0"/>
          </a:p>
        </p:txBody>
      </p:sp>
    </p:spTree>
    <p:extLst>
      <p:ext uri="{BB962C8B-B14F-4D97-AF65-F5344CB8AC3E}">
        <p14:creationId xmlns:p14="http://schemas.microsoft.com/office/powerpoint/2010/main" val="731014864"/>
      </p:ext>
    </p:extLst>
  </p:cSld>
  <p:clrMapOvr>
    <a:masterClrMapping/>
  </p:clrMapOvr>
  <p:timing>
    <p:tnLst>
      <p:par>
        <p:cTn id="1" dur="indefinite" restart="never" nodeType="tmRoot"/>
      </p:par>
    </p:tnLst>
  </p:timing>
</p:sld>
</file>

<file path=ppt/theme/theme1.xml><?xml version="1.0" encoding="utf-8"?>
<a:theme xmlns:a="http://schemas.openxmlformats.org/drawingml/2006/main" name="AdaCore Training">
  <a:themeElements>
    <a:clrScheme name="Custom 1">
      <a:dk1>
        <a:srgbClr val="000000"/>
      </a:dk1>
      <a:lt1>
        <a:srgbClr val="FFFFFF"/>
      </a:lt1>
      <a:dk2>
        <a:srgbClr val="0D253A"/>
      </a:dk2>
      <a:lt2>
        <a:srgbClr val="E4E8E9"/>
      </a:lt2>
      <a:accent1>
        <a:srgbClr val="17598F"/>
      </a:accent1>
      <a:accent2>
        <a:srgbClr val="8EAFCB"/>
      </a:accent2>
      <a:accent3>
        <a:srgbClr val="A6CE8D"/>
      </a:accent3>
      <a:accent4>
        <a:srgbClr val="0D253A"/>
      </a:accent4>
      <a:accent5>
        <a:srgbClr val="E4E8E9"/>
      </a:accent5>
      <a:accent6>
        <a:srgbClr val="419415"/>
      </a:accent6>
      <a:hlink>
        <a:srgbClr val="CB9A31"/>
      </a:hlink>
      <a:folHlink>
        <a:srgbClr val="8D8D8D"/>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1" u="none" strike="noStrike" cap="none" normalizeH="0" baseline="0" smtClean="0">
            <a:solidFill>
              <a:schemeClr val="tx1"/>
            </a:solidFill>
            <a:effectLst/>
            <a:latin typeface="Arial" charset="0"/>
          </a:defRPr>
        </a:defPPr>
      </a:lstStyle>
    </a:spDef>
    <a:lnDef>
      <a:spPr bwMode="auto">
        <a:solidFill>
          <a:schemeClr val="accent1"/>
        </a:solidFill>
        <a:ln w="9525" cap="flat" cmpd="sng" algn="ctr">
          <a:solidFill>
            <a:schemeClr val="tx1"/>
          </a:solidFill>
          <a:prstDash val="solid"/>
          <a:round/>
          <a:headEnd type="none" w="med" len="med"/>
          <a:tailEnd type="none"/>
        </a:ln>
        <a:effectLst/>
      </a:spPr>
      <a:bodyPr/>
      <a:lstStyle/>
    </a:lnDef>
    <a:txDef>
      <a:spPr>
        <a:noFill/>
      </a:spPr>
      <a:bodyPr wrap="none" rtlCol="0">
        <a:spAutoFit/>
      </a:bodyPr>
      <a:lstStyle>
        <a:defPPr>
          <a:defRPr sz="1600" i="0" kern="1200" dirty="0" smtClean="0"/>
        </a:defPPr>
      </a:lstStyle>
    </a:txDef>
  </a:objectDefaults>
  <a:extraClrSchemeLst>
    <a:extraClrScheme>
      <a:clrScheme name="AdaCor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daCor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daCor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daCor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daCor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daCor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daCore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daCor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daCor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daCor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daCor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daCor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AdaCore Training</Template>
  <TotalTime>6291</TotalTime>
  <Pages>19</Pages>
  <Words>6566</Words>
  <Application>Microsoft Office PowerPoint</Application>
  <PresentationFormat>Letter Paper (8.5x11 in)</PresentationFormat>
  <Paragraphs>1240</Paragraphs>
  <Slides>89</Slides>
  <Notes>13</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89</vt:i4>
      </vt:variant>
    </vt:vector>
  </HeadingPairs>
  <TitlesOfParts>
    <vt:vector size="102" baseType="lpstr">
      <vt:lpstr>ＭＳ Ｐゴシック</vt:lpstr>
      <vt:lpstr>Arial</vt:lpstr>
      <vt:lpstr>Arial Black</vt:lpstr>
      <vt:lpstr>Calibri</vt:lpstr>
      <vt:lpstr>Consolas</vt:lpstr>
      <vt:lpstr>Franklin Gothic Book</vt:lpstr>
      <vt:lpstr>Helvetica</vt:lpstr>
      <vt:lpstr>Times</vt:lpstr>
      <vt:lpstr>Times New Roman</vt:lpstr>
      <vt:lpstr>Verdana</vt:lpstr>
      <vt:lpstr>Wingdings</vt:lpstr>
      <vt:lpstr>ヒラギノ角ゴ ProN W3</vt:lpstr>
      <vt:lpstr>AdaCore Training</vt:lpstr>
      <vt:lpstr>PowerPoint Presentation</vt:lpstr>
      <vt:lpstr>Incremental Exercises Approach</vt:lpstr>
      <vt:lpstr>Lab Exercises Working Area</vt:lpstr>
      <vt:lpstr>Provided Solutions’ Subdirectories</vt:lpstr>
      <vt:lpstr>The GNAT Pro Default File Naming Scheme</vt:lpstr>
      <vt:lpstr>PowerPoint Presentation</vt:lpstr>
      <vt:lpstr>Basic Types</vt:lpstr>
      <vt:lpstr>“Basic Types” Solution Guidance</vt:lpstr>
      <vt:lpstr>PowerPoint Presentation</vt:lpstr>
      <vt:lpstr>Solution</vt:lpstr>
      <vt:lpstr>PowerPoint Presentation</vt:lpstr>
      <vt:lpstr>Statements Lab</vt:lpstr>
      <vt:lpstr>Details for Using Ada.Text_IO.Get_Line</vt:lpstr>
      <vt:lpstr>PowerPoint Presentation</vt:lpstr>
      <vt:lpstr>PowerPoint Presentation</vt:lpstr>
      <vt:lpstr>PowerPoint Presentation</vt:lpstr>
      <vt:lpstr>Array Types Lab</vt:lpstr>
      <vt:lpstr>Guidance for Solution Using Arrays</vt:lpstr>
      <vt:lpstr>Advanced Array Types Lab</vt:lpstr>
      <vt:lpstr>PowerPoint Presentation</vt:lpstr>
      <vt:lpstr>PowerPoint Presentation</vt:lpstr>
      <vt:lpstr>Advanced Arrays Lab Solution</vt:lpstr>
      <vt:lpstr>PowerPoint Presentation</vt:lpstr>
      <vt:lpstr>Record Types Lab</vt:lpstr>
      <vt:lpstr>PowerPoint Presentation</vt:lpstr>
      <vt:lpstr>PowerPoint Presentation</vt:lpstr>
      <vt:lpstr>PowerPoint Presentation</vt:lpstr>
      <vt:lpstr>PowerPoint Presentation</vt:lpstr>
      <vt:lpstr>PowerPoint Presentation</vt:lpstr>
      <vt:lpstr>Subprograms Lab</vt:lpstr>
      <vt:lpstr>Advanced Subprograms Lab</vt:lpstr>
      <vt:lpstr>PowerPoint Presentation</vt:lpstr>
      <vt:lpstr>PowerPoint Presentation</vt:lpstr>
      <vt:lpstr>PowerPoint Presentation</vt:lpstr>
      <vt:lpstr>Advanced Subprogram Solution (1)</vt:lpstr>
      <vt:lpstr>Advanced Subprogram Solution (2)</vt:lpstr>
      <vt:lpstr>PowerPoint Presentation</vt:lpstr>
      <vt:lpstr>Packages Lab</vt:lpstr>
      <vt:lpstr>PowerPoint Presentation</vt:lpstr>
      <vt:lpstr>Package Declaration</vt:lpstr>
      <vt:lpstr>Package Body</vt:lpstr>
      <vt:lpstr>PowerPoint Presentation</vt:lpstr>
      <vt:lpstr>PowerPoint Presentation</vt:lpstr>
      <vt:lpstr>Private Types Lab</vt:lpstr>
      <vt:lpstr>PowerPoint Presentation</vt:lpstr>
      <vt:lpstr>Solution Using “Constructor” Function</vt:lpstr>
      <vt:lpstr>Solution Package Body</vt:lpstr>
      <vt:lpstr>Calling The Constructor</vt:lpstr>
      <vt:lpstr>More Robust Array Initialization</vt:lpstr>
      <vt:lpstr>PowerPoint Presentation</vt:lpstr>
      <vt:lpstr>Child Units Lab</vt:lpstr>
      <vt:lpstr>PowerPoint Presentation</vt:lpstr>
      <vt:lpstr>PowerPoint Presentation</vt:lpstr>
      <vt:lpstr>PowerPoint Presentation</vt:lpstr>
      <vt:lpstr>PowerPoint Presentation</vt:lpstr>
      <vt:lpstr>Pre/Post Contracts Lab</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Flow Analysis Steps (1 of 2)</vt:lpstr>
      <vt:lpstr>Flow Analysis Steps (2 of 2)</vt:lpstr>
      <vt:lpstr>PowerPoint Presentation</vt:lpstr>
      <vt:lpstr>PowerPoint Presentation</vt:lpstr>
      <vt:lpstr>PowerPoint Presentation</vt:lpstr>
      <vt:lpstr>PowerPoint Presentation</vt:lpstr>
      <vt:lpstr>PowerPoint Presentation</vt:lpstr>
      <vt:lpstr>Managing State Steps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Proof of AoRTE Steps (1 of 4)</vt:lpstr>
      <vt:lpstr>Proof of AoRTE Steps (2 of 4)</vt:lpstr>
      <vt:lpstr>Proof of AoRTE Steps (3 of 4)</vt:lpstr>
      <vt:lpstr>Proof of AoRTE Steps (4 of 4)</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Satellite Velocity Compuation Lab</dc:title>
  <dc:creator>Team Rogers</dc:creator>
  <cp:lastModifiedBy>rogers</cp:lastModifiedBy>
  <cp:revision>696</cp:revision>
  <cp:lastPrinted>2018-02-27T00:28:10Z</cp:lastPrinted>
  <dcterms:created xsi:type="dcterms:W3CDTF">1996-03-21T00:09:18Z</dcterms:created>
  <dcterms:modified xsi:type="dcterms:W3CDTF">2018-03-26T23:10:43Z</dcterms:modified>
</cp:coreProperties>
</file>