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3" r:id="rId1"/>
  </p:sldMasterIdLst>
  <p:notesMasterIdLst>
    <p:notesMasterId r:id="rId37"/>
  </p:notesMasterIdLst>
  <p:handoutMasterIdLst>
    <p:handoutMasterId r:id="rId38"/>
  </p:handoutMasterIdLst>
  <p:sldIdLst>
    <p:sldId id="257" r:id="rId2"/>
    <p:sldId id="258" r:id="rId3"/>
    <p:sldId id="259" r:id="rId4"/>
    <p:sldId id="260" r:id="rId5"/>
    <p:sldId id="262" r:id="rId6"/>
    <p:sldId id="297" r:id="rId7"/>
    <p:sldId id="287" r:id="rId8"/>
    <p:sldId id="306" r:id="rId9"/>
    <p:sldId id="261" r:id="rId10"/>
    <p:sldId id="309" r:id="rId11"/>
    <p:sldId id="310" r:id="rId12"/>
    <p:sldId id="263" r:id="rId13"/>
    <p:sldId id="311" r:id="rId14"/>
    <p:sldId id="266" r:id="rId15"/>
    <p:sldId id="267" r:id="rId16"/>
    <p:sldId id="270" r:id="rId17"/>
    <p:sldId id="312" r:id="rId18"/>
    <p:sldId id="271" r:id="rId19"/>
    <p:sldId id="272" r:id="rId20"/>
    <p:sldId id="288" r:id="rId21"/>
    <p:sldId id="313" r:id="rId22"/>
    <p:sldId id="274" r:id="rId23"/>
    <p:sldId id="275" r:id="rId24"/>
    <p:sldId id="305" r:id="rId25"/>
    <p:sldId id="276" r:id="rId26"/>
    <p:sldId id="277" r:id="rId27"/>
    <p:sldId id="315" r:id="rId28"/>
    <p:sldId id="318" r:id="rId29"/>
    <p:sldId id="319" r:id="rId30"/>
    <p:sldId id="321" r:id="rId31"/>
    <p:sldId id="320" r:id="rId32"/>
    <p:sldId id="323" r:id="rId33"/>
    <p:sldId id="316" r:id="rId34"/>
    <p:sldId id="286" r:id="rId35"/>
    <p:sldId id="324" r:id="rId36"/>
  </p:sldIdLst>
  <p:sldSz cx="9144000" cy="6858000" type="letter"/>
  <p:notesSz cx="7315200" cy="9601200"/>
  <p:custShowLst>
    <p:custShow name="String Types" id="0">
      <p:sldLst>
        <p:sld r:id="rId5"/>
        <p:sld r:id="rId15"/>
        <p:sld r:id="rId16"/>
        <p:sld r:id="rId17"/>
      </p:sldLst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CFEB9"/>
    <a:srgbClr val="FF5050"/>
    <a:srgbClr val="0000FF"/>
    <a:srgbClr val="FFCC99"/>
    <a:srgbClr val="A50021"/>
    <a:srgbClr val="FAF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9977" autoAdjust="0"/>
  </p:normalViewPr>
  <p:slideViewPr>
    <p:cSldViewPr>
      <p:cViewPr varScale="1">
        <p:scale>
          <a:sx n="150" d="100"/>
          <a:sy n="150" d="100"/>
        </p:scale>
        <p:origin x="20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6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Line 32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09600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Array Types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03456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5783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04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F6BDD39F-CD73-4243-8895-11502378D4FB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4267839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See RM95 4.5.2{26} for why it is true that “CAT” is less than “DOG”</a:t>
            </a:r>
          </a:p>
          <a:p>
            <a:r>
              <a:rPr lang="en-US" dirty="0" smtClean="0"/>
              <a:t>Note that if one array</a:t>
            </a:r>
            <a:r>
              <a:rPr lang="en-US" baseline="0" dirty="0" smtClean="0"/>
              <a:t> is shorter than the other, the longer one is greater if the rest is equal.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1896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5037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963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8488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5D655E53-0A76-4B2F-8178-EBF2F070A430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72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0AE70F5F-625E-4B47-AD33-C325B33D4D2D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25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80BDAE94-D48D-4E85-ADB2-FA8D145B15F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82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Array Types</a:t>
            </a:r>
            <a:endParaRPr lang="en-US" dirty="0" smtClean="0"/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Constrained Array Type Example</a:t>
            </a:r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371600" y="1143000"/>
            <a:ext cx="6334043" cy="516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subtype </a:t>
            </a:r>
            <a:r>
              <a:rPr lang="en-US" sz="1600" noProof="1" smtClean="0">
                <a:latin typeface="Calibri" panose="020F0502020204030204" pitchFamily="34" charset="0"/>
              </a:rPr>
              <a:t>User_LED </a:t>
            </a:r>
            <a:r>
              <a:rPr lang="en-US" sz="1600" b="1" noProof="1" smtClean="0">
                <a:latin typeface="Calibri" panose="020F0502020204030204" pitchFamily="34" charset="0"/>
              </a:rPr>
              <a:t>is </a:t>
            </a:r>
            <a:r>
              <a:rPr lang="en-US" sz="1600" noProof="1" smtClean="0">
                <a:latin typeface="Calibri" panose="020F0502020204030204" pitchFamily="34" charset="0"/>
              </a:rPr>
              <a:t>GPIO_Pin;</a:t>
            </a: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lnSpc>
                <a:spcPct val="105000"/>
              </a:lnSpc>
              <a:spcBef>
                <a:spcPct val="30000"/>
              </a:spcBef>
              <a:tabLst>
                <a:tab pos="68262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Green  	: User_LED </a:t>
            </a:r>
            <a:r>
              <a:rPr lang="en-US" sz="1600" b="1" noProof="1" smtClean="0">
                <a:latin typeface="Calibri" panose="020F0502020204030204" pitchFamily="34" charset="0"/>
              </a:rPr>
              <a:t>renames </a:t>
            </a:r>
            <a:r>
              <a:rPr lang="en-US" sz="1600" noProof="1" smtClean="0">
                <a:latin typeface="Calibri" panose="020F0502020204030204" pitchFamily="34" charset="0"/>
              </a:rPr>
              <a:t>Pin_1;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  <a:tabLst>
                <a:tab pos="68262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Orange	: User_LED </a:t>
            </a:r>
            <a:r>
              <a:rPr lang="en-US" sz="1600" b="1" noProof="1" smtClean="0">
                <a:latin typeface="Calibri" panose="020F0502020204030204" pitchFamily="34" charset="0"/>
              </a:rPr>
              <a:t>renames </a:t>
            </a:r>
            <a:r>
              <a:rPr lang="en-US" sz="1600" noProof="1" smtClean="0">
                <a:latin typeface="Calibri" panose="020F0502020204030204" pitchFamily="34" charset="0"/>
              </a:rPr>
              <a:t>Pin_13;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  <a:tabLst>
                <a:tab pos="68262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Red    	: User_LED </a:t>
            </a:r>
            <a:r>
              <a:rPr lang="en-US" sz="1600" b="1" noProof="1" smtClean="0">
                <a:latin typeface="Calibri" panose="020F0502020204030204" pitchFamily="34" charset="0"/>
              </a:rPr>
              <a:t>renames </a:t>
            </a:r>
            <a:r>
              <a:rPr lang="en-US" sz="1600" noProof="1" smtClean="0">
                <a:latin typeface="Calibri" panose="020F0502020204030204" pitchFamily="34" charset="0"/>
              </a:rPr>
              <a:t>Pin_8;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  <a:tabLst>
                <a:tab pos="68262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Blue   	: User_LED </a:t>
            </a:r>
            <a:r>
              <a:rPr lang="en-US" sz="1600" b="1" noProof="1" smtClean="0">
                <a:latin typeface="Calibri" panose="020F0502020204030204" pitchFamily="34" charset="0"/>
              </a:rPr>
              <a:t>renames </a:t>
            </a:r>
            <a:r>
              <a:rPr lang="en-US" sz="1600" noProof="1" smtClean="0">
                <a:latin typeface="Calibri" panose="020F0502020204030204" pitchFamily="34" charset="0"/>
              </a:rPr>
              <a:t>Pin_15;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noProof="1" smtClean="0">
                <a:latin typeface="Calibri" panose="020F0502020204030204" pitchFamily="34" charset="0"/>
              </a:rPr>
              <a:t>…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type </a:t>
            </a:r>
            <a:r>
              <a:rPr lang="en-US" sz="1600" noProof="1" smtClean="0">
                <a:latin typeface="Calibri" panose="020F0502020204030204" pitchFamily="34" charset="0"/>
              </a:rPr>
              <a:t>Index </a:t>
            </a:r>
            <a:r>
              <a:rPr lang="en-US" sz="1600" b="1" noProof="1" smtClean="0">
                <a:latin typeface="Calibri" panose="020F0502020204030204" pitchFamily="34" charset="0"/>
              </a:rPr>
              <a:t>is mod </a:t>
            </a:r>
            <a:r>
              <a:rPr lang="en-US" sz="1600" noProof="1" smtClean="0">
                <a:latin typeface="Calibri" panose="020F0502020204030204" pitchFamily="34" charset="0"/>
              </a:rPr>
              <a:t>4;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type</a:t>
            </a:r>
            <a:r>
              <a:rPr lang="en-US" sz="1600" noProof="1" smtClean="0">
                <a:latin typeface="Calibri" panose="020F0502020204030204" pitchFamily="34" charset="0"/>
              </a:rPr>
              <a:t> Blinking_Pattern is</a:t>
            </a:r>
            <a:r>
              <a:rPr lang="en-US" sz="1600" b="1" noProof="1" smtClean="0">
                <a:latin typeface="Calibri" panose="020F0502020204030204" pitchFamily="34" charset="0"/>
              </a:rPr>
              <a:t> array </a:t>
            </a:r>
            <a:r>
              <a:rPr lang="en-US" sz="1600" noProof="1" smtClean="0">
                <a:latin typeface="Calibri" panose="020F0502020204030204" pitchFamily="34" charset="0"/>
              </a:rPr>
              <a:t>(Index) </a:t>
            </a:r>
            <a:r>
              <a:rPr lang="en-US" sz="1600" b="1" noProof="1" smtClean="0">
                <a:latin typeface="Calibri" panose="020F0502020204030204" pitchFamily="34" charset="0"/>
              </a:rPr>
              <a:t>of </a:t>
            </a:r>
            <a:r>
              <a:rPr lang="en-US" sz="1600" noProof="1" smtClean="0">
                <a:latin typeface="Calibri" panose="020F0502020204030204" pitchFamily="34" charset="0"/>
              </a:rPr>
              <a:t>User_LED;</a:t>
            </a:r>
          </a:p>
          <a:p>
            <a:pPr eaLnBrk="0" hangingPunct="0">
              <a:lnSpc>
                <a:spcPct val="105000"/>
              </a:lnSpc>
              <a:spcBef>
                <a:spcPts val="1200"/>
              </a:spcBef>
            </a:pPr>
            <a:r>
              <a:rPr lang="en-US" sz="1600" noProof="1" smtClean="0">
                <a:latin typeface="Calibri" panose="020F0502020204030204" pitchFamily="34" charset="0"/>
              </a:rPr>
              <a:t>Order : </a:t>
            </a:r>
            <a:r>
              <a:rPr lang="en-US" sz="1600" b="1" noProof="1" smtClean="0">
                <a:latin typeface="Calibri" panose="020F0502020204030204" pitchFamily="34" charset="0"/>
              </a:rPr>
              <a:t>constant</a:t>
            </a:r>
            <a:r>
              <a:rPr lang="en-US" sz="1600" noProof="1" smtClean="0">
                <a:latin typeface="Calibri" panose="020F0502020204030204" pitchFamily="34" charset="0"/>
              </a:rPr>
              <a:t> Blinking_Pattern := (Orange, Red, Blue, Green);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   </a:t>
            </a:r>
            <a:r>
              <a:rPr lang="en-US" sz="1600" noProof="1" smtClean="0">
                <a:latin typeface="Calibri" panose="020F0502020204030204" pitchFamily="34" charset="0"/>
              </a:rPr>
              <a:t>--  The LEDs are not physically laid out "consecutively" in such a way that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   </a:t>
            </a:r>
            <a:r>
              <a:rPr lang="en-US" sz="1600" noProof="1" smtClean="0">
                <a:latin typeface="Calibri" panose="020F0502020204030204" pitchFamily="34" charset="0"/>
              </a:rPr>
              <a:t>--  we can simply go in pin value order to get circular rotation. Thus we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   </a:t>
            </a:r>
            <a:r>
              <a:rPr lang="en-US" sz="1600" noProof="1" smtClean="0">
                <a:latin typeface="Calibri" panose="020F0502020204030204" pitchFamily="34" charset="0"/>
              </a:rPr>
              <a:t>--  define this mapping, using a consecutive index to get the physical LED</a:t>
            </a:r>
          </a:p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>
                <a:latin typeface="Calibri" panose="020F0502020204030204" pitchFamily="34" charset="0"/>
              </a:rPr>
              <a:t>   </a:t>
            </a:r>
            <a:r>
              <a:rPr lang="en-US" sz="1600" noProof="1" smtClean="0">
                <a:latin typeface="Calibri" panose="020F0502020204030204" pitchFamily="34" charset="0"/>
              </a:rPr>
              <a:t>--  blinking order desired.</a:t>
            </a:r>
            <a:endParaRPr lang="en-US" sz="1600" noProof="1"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19800" y="1981200"/>
            <a:ext cx="1550871" cy="1219200"/>
            <a:chOff x="6019800" y="1981200"/>
            <a:chExt cx="1550871" cy="1219200"/>
          </a:xfrm>
        </p:grpSpPr>
        <p:sp>
          <p:nvSpPr>
            <p:cNvPr id="5" name="Oval 4"/>
            <p:cNvSpPr/>
            <p:nvPr/>
          </p:nvSpPr>
          <p:spPr bwMode="auto">
            <a:xfrm>
              <a:off x="6629400" y="1981200"/>
              <a:ext cx="381000" cy="3048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6019800" y="2438400"/>
              <a:ext cx="381000" cy="3048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6629400" y="2895600"/>
              <a:ext cx="381000" cy="3048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7189671" y="2438400"/>
              <a:ext cx="381000" cy="3048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3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1734150"/>
            <a:ext cx="2133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930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Array Attributes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Return info about array index bounds</a:t>
            </a:r>
          </a:p>
          <a:p>
            <a:pPr eaLnBrk="1" hangingPunct="1"/>
            <a:r>
              <a:rPr lang="en-US" noProof="1" smtClean="0"/>
              <a:t>T'Length	: yields number of array components</a:t>
            </a:r>
          </a:p>
          <a:p>
            <a:pPr eaLnBrk="1" hangingPunct="1"/>
            <a:r>
              <a:rPr lang="en-US" noProof="1" smtClean="0"/>
              <a:t>T'First	: yields value of lower index bound</a:t>
            </a:r>
          </a:p>
          <a:p>
            <a:pPr eaLnBrk="1" hangingPunct="1"/>
            <a:r>
              <a:rPr lang="en-US" noProof="1" smtClean="0"/>
              <a:t>T'Last	: yields value of upper index bound</a:t>
            </a:r>
          </a:p>
          <a:p>
            <a:pPr eaLnBrk="1" hangingPunct="1"/>
            <a:r>
              <a:rPr lang="en-US" noProof="1" smtClean="0"/>
              <a:t>T'Range	: another way of saying T'First .. T'Last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351775"/>
            <a:ext cx="4495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925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Unconstrained Array Type Declarations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Type doesn’t specify bounds for objects</a:t>
            </a:r>
          </a:p>
          <a:p>
            <a:r>
              <a:rPr lang="en-US" dirty="0" smtClean="0"/>
              <a:t>Thus different objects of the same type may have different bounds</a:t>
            </a:r>
          </a:p>
          <a:p>
            <a:r>
              <a:rPr lang="en-US" dirty="0" smtClean="0"/>
              <a:t>Bounds cannot change once set</a:t>
            </a:r>
          </a:p>
          <a:p>
            <a:r>
              <a:rPr lang="en-US" dirty="0" smtClean="0"/>
              <a:t>Syntax (with simplifications)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286000" y="5588501"/>
            <a:ext cx="3937617" cy="7360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35000"/>
              </a:lnSpc>
              <a:spcBef>
                <a:spcPct val="30000"/>
              </a:spcBef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Index </a:t>
            </a:r>
            <a:r>
              <a:rPr lang="en-US" sz="1400" b="1" dirty="0">
                <a:latin typeface="Calibri" panose="020F0502020204030204" pitchFamily="34" charset="0"/>
              </a:rPr>
              <a:t>is range </a:t>
            </a:r>
            <a:r>
              <a:rPr lang="en-US" sz="1400" dirty="0">
                <a:latin typeface="Calibri" panose="020F0502020204030204" pitchFamily="34" charset="0"/>
              </a:rPr>
              <a:t>1 .. </a:t>
            </a:r>
            <a:r>
              <a:rPr lang="en-US" sz="1400" dirty="0" err="1">
                <a:latin typeface="Calibri" panose="020F0502020204030204" pitchFamily="34" charset="0"/>
              </a:rPr>
              <a:t>Integer'Last</a:t>
            </a:r>
            <a:r>
              <a:rPr lang="en-US" sz="1400" dirty="0">
                <a:latin typeface="Calibri" panose="020F0502020204030204" pitchFamily="34" charset="0"/>
              </a:rPr>
              <a:t>;</a:t>
            </a:r>
          </a:p>
          <a:p>
            <a:pPr eaLnBrk="0" hangingPunct="0">
              <a:lnSpc>
                <a:spcPct val="135000"/>
              </a:lnSpc>
              <a:spcBef>
                <a:spcPct val="30000"/>
              </a:spcBef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 err="1">
                <a:latin typeface="Calibri" panose="020F0502020204030204" pitchFamily="34" charset="0"/>
              </a:rPr>
              <a:t>CharList</a:t>
            </a:r>
            <a:r>
              <a:rPr lang="en-US" sz="1400" dirty="0">
                <a:latin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</a:rPr>
              <a:t>is </a:t>
            </a:r>
            <a:r>
              <a:rPr lang="en-US" sz="1400" b="1" dirty="0" smtClean="0">
                <a:latin typeface="Calibri" panose="020F0502020204030204" pitchFamily="34" charset="0"/>
              </a:rPr>
              <a:t>array </a:t>
            </a:r>
            <a:r>
              <a:rPr lang="en-US" sz="1400" dirty="0" smtClean="0">
                <a:latin typeface="Calibri" panose="020F0502020204030204" pitchFamily="34" charset="0"/>
              </a:rPr>
              <a:t>(Index </a:t>
            </a:r>
            <a:r>
              <a:rPr lang="en-US" sz="1400" b="1" dirty="0">
                <a:latin typeface="Calibri" panose="020F0502020204030204" pitchFamily="34" charset="0"/>
              </a:rPr>
              <a:t>range </a:t>
            </a:r>
            <a:r>
              <a:rPr lang="en-US" sz="1400" dirty="0" smtClean="0">
                <a:latin typeface="Calibri" panose="020F0502020204030204" pitchFamily="34" charset="0"/>
              </a:rPr>
              <a:t>&lt;&gt;) </a:t>
            </a:r>
            <a:r>
              <a:rPr lang="en-US" sz="1400" b="1" dirty="0">
                <a:latin typeface="Calibri" panose="020F0502020204030204" pitchFamily="34" charset="0"/>
              </a:rPr>
              <a:t>of </a:t>
            </a:r>
            <a:r>
              <a:rPr lang="en-US" sz="1400" dirty="0">
                <a:latin typeface="Calibri" panose="020F0502020204030204" pitchFamily="34" charset="0"/>
              </a:rPr>
              <a:t>Character;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762000" y="4204201"/>
            <a:ext cx="82010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40000"/>
              </a:spcBef>
              <a:spcAft>
                <a:spcPct val="15000"/>
              </a:spcAft>
            </a:pPr>
            <a:r>
              <a:rPr lang="en-US" sz="1600" dirty="0" err="1"/>
              <a:t>unconstrained_array_definition</a:t>
            </a:r>
            <a:r>
              <a:rPr lang="en-US" sz="1600" dirty="0"/>
              <a:t> ::=</a:t>
            </a:r>
          </a:p>
          <a:p>
            <a:pPr lvl="1" eaLnBrk="0" hangingPunct="0">
              <a:spcBef>
                <a:spcPct val="25000"/>
              </a:spcBef>
              <a:spcAft>
                <a:spcPct val="15000"/>
              </a:spcAft>
            </a:pPr>
            <a:r>
              <a:rPr lang="en-US" sz="1600" b="1" dirty="0"/>
              <a:t>array ( </a:t>
            </a:r>
            <a:r>
              <a:rPr lang="en-US" sz="1600" i="1" dirty="0" err="1"/>
              <a:t>index_subtype_definition</a:t>
            </a:r>
            <a:r>
              <a:rPr lang="en-US" sz="1600" i="1" dirty="0"/>
              <a:t> </a:t>
            </a:r>
            <a:r>
              <a:rPr lang="en-US" sz="1600" dirty="0"/>
              <a:t>{, </a:t>
            </a:r>
            <a:r>
              <a:rPr lang="en-US" sz="1600" i="1" dirty="0" err="1"/>
              <a:t>index_subtype_definition</a:t>
            </a:r>
            <a:r>
              <a:rPr lang="en-US" sz="1600" dirty="0"/>
              <a:t>} </a:t>
            </a:r>
            <a:r>
              <a:rPr lang="en-US" sz="1600" b="1" dirty="0"/>
              <a:t>) of </a:t>
            </a:r>
            <a:r>
              <a:rPr lang="en-US" sz="1600" dirty="0" err="1"/>
              <a:t>subtype_indication</a:t>
            </a:r>
            <a:endParaRPr lang="en-US" sz="1600" dirty="0"/>
          </a:p>
          <a:p>
            <a:pPr eaLnBrk="0" hangingPunct="0">
              <a:spcBef>
                <a:spcPct val="50000"/>
              </a:spcBef>
            </a:pPr>
            <a:r>
              <a:rPr lang="en-US" sz="1600" dirty="0" err="1"/>
              <a:t>index_subtype_definition</a:t>
            </a:r>
            <a:r>
              <a:rPr lang="en-US" sz="1600" dirty="0"/>
              <a:t> ::=  </a:t>
            </a:r>
            <a:r>
              <a:rPr lang="en-US" sz="1600" dirty="0" err="1"/>
              <a:t>subtype_mark</a:t>
            </a:r>
            <a:r>
              <a:rPr lang="en-US" sz="1600" dirty="0"/>
              <a:t> </a:t>
            </a:r>
            <a:r>
              <a:rPr lang="en-US" sz="1600" b="1" dirty="0"/>
              <a:t>range &lt;&gt;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Supplying Index Constraints for Objects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 object declaration</a:t>
            </a:r>
          </a:p>
          <a:p>
            <a:pPr eaLnBrk="1" hangingPunct="1"/>
            <a:r>
              <a:rPr lang="en-US" smtClean="0"/>
              <a:t>By constant’s value</a:t>
            </a:r>
          </a:p>
          <a:p>
            <a:pPr eaLnBrk="1" hangingPunct="1"/>
            <a:r>
              <a:rPr lang="en-US" smtClean="0"/>
              <a:t>By variable’s initial value</a:t>
            </a:r>
          </a:p>
          <a:p>
            <a:pPr eaLnBrk="1" hangingPunct="1"/>
            <a:r>
              <a:rPr lang="en-US" smtClean="0"/>
              <a:t>By further type definitions (shown later)</a:t>
            </a:r>
          </a:p>
          <a:p>
            <a:pPr eaLnBrk="1" hangingPunct="1"/>
            <a:r>
              <a:rPr lang="en-US" smtClean="0"/>
              <a:t>By actual parameter to subprogram (shown later)</a:t>
            </a:r>
          </a:p>
          <a:p>
            <a:pPr eaLnBrk="1" hangingPunct="1"/>
            <a:r>
              <a:rPr lang="en-US" smtClean="0"/>
              <a:t>Once set, bounds never change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286000" y="5181600"/>
            <a:ext cx="3561425" cy="10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35000"/>
              </a:lnSpc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Schedule </a:t>
            </a:r>
            <a:r>
              <a:rPr lang="en-US" sz="1400" b="1" dirty="0">
                <a:latin typeface="Calibri" panose="020F0502020204030204" pitchFamily="34" charset="0"/>
              </a:rPr>
              <a:t>is array </a:t>
            </a:r>
            <a:r>
              <a:rPr lang="en-US" sz="1400" dirty="0" smtClean="0">
                <a:latin typeface="Calibri" panose="020F0502020204030204" pitchFamily="34" charset="0"/>
              </a:rPr>
              <a:t>(Days </a:t>
            </a:r>
            <a:r>
              <a:rPr lang="en-US" sz="1400" b="1" dirty="0">
                <a:latin typeface="Calibri" panose="020F0502020204030204" pitchFamily="34" charset="0"/>
              </a:rPr>
              <a:t>range </a:t>
            </a:r>
            <a:r>
              <a:rPr lang="en-US" sz="1400" dirty="0" smtClean="0">
                <a:latin typeface="Calibri" panose="020F0502020204030204" pitchFamily="34" charset="0"/>
              </a:rPr>
              <a:t>&lt;&gt;) </a:t>
            </a:r>
            <a:r>
              <a:rPr lang="en-US" sz="1400" b="1" dirty="0">
                <a:latin typeface="Calibri" panose="020F0502020204030204" pitchFamily="34" charset="0"/>
              </a:rPr>
              <a:t>of </a:t>
            </a:r>
            <a:r>
              <a:rPr lang="en-US" sz="1400" dirty="0">
                <a:latin typeface="Calibri" panose="020F0502020204030204" pitchFamily="34" charset="0"/>
              </a:rPr>
              <a:t>Real;</a:t>
            </a:r>
          </a:p>
          <a:p>
            <a:pPr eaLnBrk="0" hangingPunct="0">
              <a:lnSpc>
                <a:spcPct val="135000"/>
              </a:lnSpc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Work : </a:t>
            </a:r>
            <a:r>
              <a:rPr lang="en-US" sz="1400" dirty="0" smtClean="0">
                <a:latin typeface="Calibri" panose="020F0502020204030204" pitchFamily="34" charset="0"/>
              </a:rPr>
              <a:t>Schedule (Mon </a:t>
            </a:r>
            <a:r>
              <a:rPr lang="en-US" sz="1400" dirty="0">
                <a:latin typeface="Calibri" panose="020F0502020204030204" pitchFamily="34" charset="0"/>
              </a:rPr>
              <a:t>.. </a:t>
            </a:r>
            <a:r>
              <a:rPr lang="en-US" sz="1400" dirty="0" smtClean="0">
                <a:latin typeface="Calibri" panose="020F0502020204030204" pitchFamily="34" charset="0"/>
              </a:rPr>
              <a:t>Fri);</a:t>
            </a: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35000"/>
              </a:lnSpc>
              <a:spcBef>
                <a:spcPct val="25000"/>
              </a:spcBef>
            </a:pPr>
            <a:r>
              <a:rPr lang="en-US" sz="1400" dirty="0" err="1">
                <a:latin typeface="Calibri" panose="020F0502020204030204" pitchFamily="34" charset="0"/>
              </a:rPr>
              <a:t>All_Days</a:t>
            </a:r>
            <a:r>
              <a:rPr lang="en-US" sz="1400" dirty="0">
                <a:latin typeface="Calibri" panose="020F0502020204030204" pitchFamily="34" charset="0"/>
              </a:rPr>
              <a:t> : </a:t>
            </a:r>
            <a:r>
              <a:rPr lang="en-US" sz="1400" dirty="0" smtClean="0">
                <a:latin typeface="Calibri" panose="020F0502020204030204" pitchFamily="34" charset="0"/>
              </a:rPr>
              <a:t>Schedule (Days);</a:t>
            </a:r>
            <a:endParaRPr lang="en-US" sz="1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“String” Types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Language-defined unconstrained array types</a:t>
            </a:r>
          </a:p>
          <a:p>
            <a:pPr lvl="1"/>
            <a:r>
              <a:rPr lang="en-US" dirty="0" smtClean="0"/>
              <a:t>Allow double-quoted literals as well as aggregates</a:t>
            </a:r>
          </a:p>
          <a:p>
            <a:pPr lvl="1"/>
            <a:r>
              <a:rPr lang="en-US" dirty="0" smtClean="0"/>
              <a:t>Always have a character component type </a:t>
            </a:r>
          </a:p>
          <a:p>
            <a:pPr lvl="1"/>
            <a:r>
              <a:rPr lang="en-US" dirty="0" smtClean="0"/>
              <a:t>Always one-dimensional</a:t>
            </a:r>
          </a:p>
          <a:p>
            <a:r>
              <a:rPr lang="en-US" dirty="0" smtClean="0"/>
              <a:t>Language defines various types </a:t>
            </a:r>
          </a:p>
          <a:p>
            <a:pPr lvl="1"/>
            <a:r>
              <a:rPr lang="en-US" dirty="0" smtClean="0"/>
              <a:t>String, with Character as component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Wide_String, with Wide_Character as component</a:t>
            </a:r>
          </a:p>
          <a:p>
            <a:pPr lvl="1"/>
            <a:r>
              <a:rPr lang="en-US" dirty="0" smtClean="0"/>
              <a:t>Wide_Wide_String, with Wide_Wide_Character as component </a:t>
            </a:r>
          </a:p>
          <a:p>
            <a:r>
              <a:rPr lang="en-US" dirty="0" smtClean="0"/>
              <a:t>Can be defined by applications too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1905000" y="3714279"/>
            <a:ext cx="3946594" cy="70532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sz="1400" b="1" noProof="1">
                <a:latin typeface="Calibri" panose="020F0502020204030204" pitchFamily="34" charset="0"/>
              </a:rPr>
              <a:t>subtype </a:t>
            </a:r>
            <a:r>
              <a:rPr lang="en-US" sz="1400" noProof="1">
                <a:latin typeface="Calibri" panose="020F0502020204030204" pitchFamily="34" charset="0"/>
              </a:rPr>
              <a:t>Positive </a:t>
            </a:r>
            <a:r>
              <a:rPr lang="en-US" sz="1400" b="1" noProof="1">
                <a:latin typeface="Calibri" panose="020F0502020204030204" pitchFamily="34" charset="0"/>
              </a:rPr>
              <a:t>is Integer range </a:t>
            </a:r>
            <a:r>
              <a:rPr lang="en-US" sz="1400" noProof="1">
                <a:latin typeface="Calibri" panose="020F0502020204030204" pitchFamily="34" charset="0"/>
              </a:rPr>
              <a:t>1 .. Integer'Last;</a:t>
            </a:r>
          </a:p>
          <a:p>
            <a:pPr eaLnBrk="0" hangingPunct="0">
              <a:lnSpc>
                <a:spcPct val="125000"/>
              </a:lnSpc>
              <a:spcBef>
                <a:spcPts val="600"/>
              </a:spcBef>
            </a:pPr>
            <a:r>
              <a:rPr lang="en-US" sz="1400" b="1" noProof="1">
                <a:latin typeface="Calibri" panose="020F0502020204030204" pitchFamily="34" charset="0"/>
              </a:rPr>
              <a:t>type </a:t>
            </a:r>
            <a:r>
              <a:rPr lang="en-US" sz="1400" noProof="1">
                <a:latin typeface="Calibri" panose="020F0502020204030204" pitchFamily="34" charset="0"/>
              </a:rPr>
              <a:t>String </a:t>
            </a:r>
            <a:r>
              <a:rPr lang="en-US" sz="1400" b="1" noProof="1">
                <a:latin typeface="Calibri" panose="020F0502020204030204" pitchFamily="34" charset="0"/>
              </a:rPr>
              <a:t>is array </a:t>
            </a:r>
            <a:r>
              <a:rPr lang="en-US" sz="1400" noProof="1" smtClean="0">
                <a:latin typeface="Calibri" panose="020F0502020204030204" pitchFamily="34" charset="0"/>
              </a:rPr>
              <a:t>(Positive </a:t>
            </a:r>
            <a:r>
              <a:rPr lang="en-US" sz="1400" b="1" noProof="1">
                <a:latin typeface="Calibri" panose="020F0502020204030204" pitchFamily="34" charset="0"/>
              </a:rPr>
              <a:t>range </a:t>
            </a:r>
            <a:r>
              <a:rPr lang="en-US" sz="1400" noProof="1" smtClean="0">
                <a:latin typeface="Calibri" panose="020F0502020204030204" pitchFamily="34" charset="0"/>
              </a:rPr>
              <a:t>&lt;&gt;) </a:t>
            </a:r>
            <a:r>
              <a:rPr lang="en-US" sz="1400" b="1" noProof="1">
                <a:latin typeface="Calibri" panose="020F0502020204030204" pitchFamily="34" charset="0"/>
              </a:rPr>
              <a:t>of </a:t>
            </a:r>
            <a:r>
              <a:rPr lang="en-US" sz="1400" noProof="1">
                <a:latin typeface="Calibri" panose="020F0502020204030204" pitchFamily="34" charset="0"/>
              </a:rPr>
              <a:t>Character;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962175"/>
            <a:ext cx="22479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384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Object-Level Operations</a:t>
            </a:r>
          </a:p>
        </p:txBody>
      </p:sp>
      <p:sp>
        <p:nvSpPr>
          <p:cNvPr id="28675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Assignment of array objects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Equality &amp; inequality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Conversions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Component types must be the same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Index types must be the same or convertible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Dimensionality must be the same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Bounds must be compatible (not necessarily equal)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410200" y="2209800"/>
            <a:ext cx="2869504" cy="157479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List </a:t>
            </a:r>
            <a:r>
              <a:rPr lang="en-US" sz="1400" b="1" dirty="0">
                <a:latin typeface="Calibri" panose="020F0502020204030204" pitchFamily="34" charset="0"/>
              </a:rPr>
              <a:t>is </a:t>
            </a:r>
            <a:r>
              <a:rPr lang="en-US" sz="1400" b="1" dirty="0" smtClean="0">
                <a:latin typeface="Calibri" panose="020F0502020204030204" pitchFamily="34" charset="0"/>
              </a:rPr>
              <a:t>array </a:t>
            </a:r>
            <a:r>
              <a:rPr lang="en-US" sz="1400" dirty="0" smtClean="0">
                <a:latin typeface="Calibri" panose="020F0502020204030204" pitchFamily="34" charset="0"/>
              </a:rPr>
              <a:t>(10 </a:t>
            </a:r>
            <a:r>
              <a:rPr lang="en-US" sz="1400" dirty="0">
                <a:latin typeface="Calibri" panose="020F0502020204030204" pitchFamily="34" charset="0"/>
              </a:rPr>
              <a:t>.. </a:t>
            </a:r>
            <a:r>
              <a:rPr lang="en-US" sz="1400" dirty="0" smtClean="0">
                <a:latin typeface="Calibri" panose="020F0502020204030204" pitchFamily="34" charset="0"/>
              </a:rPr>
              <a:t>20) </a:t>
            </a:r>
            <a:r>
              <a:rPr lang="en-US" sz="1400" b="1" dirty="0">
                <a:latin typeface="Calibri" panose="020F0502020204030204" pitchFamily="34" charset="0"/>
              </a:rPr>
              <a:t>of </a:t>
            </a:r>
            <a:r>
              <a:rPr lang="en-US" sz="1400" dirty="0">
                <a:latin typeface="Calibri" panose="020F0502020204030204" pitchFamily="34" charset="0"/>
              </a:rPr>
              <a:t>Integer;</a:t>
            </a:r>
          </a:p>
          <a:p>
            <a:pPr eaLnBrk="0" hangingPunct="0">
              <a:spcBef>
                <a:spcPts val="600"/>
              </a:spcBef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Foo </a:t>
            </a:r>
            <a:r>
              <a:rPr lang="en-US" sz="1400" b="1" dirty="0">
                <a:latin typeface="Calibri" panose="020F0502020204030204" pitchFamily="34" charset="0"/>
              </a:rPr>
              <a:t>is array </a:t>
            </a:r>
            <a:r>
              <a:rPr lang="en-US" sz="1400" dirty="0" smtClean="0">
                <a:latin typeface="Calibri" panose="020F0502020204030204" pitchFamily="34" charset="0"/>
              </a:rPr>
              <a:t>(1 </a:t>
            </a:r>
            <a:r>
              <a:rPr lang="en-US" sz="1400" dirty="0">
                <a:latin typeface="Calibri" panose="020F0502020204030204" pitchFamily="34" charset="0"/>
              </a:rPr>
              <a:t>.. </a:t>
            </a:r>
            <a:r>
              <a:rPr lang="en-US" sz="1400" dirty="0" smtClean="0">
                <a:latin typeface="Calibri" panose="020F0502020204030204" pitchFamily="34" charset="0"/>
              </a:rPr>
              <a:t>11) </a:t>
            </a:r>
            <a:r>
              <a:rPr lang="en-US" sz="1400" b="1" dirty="0">
                <a:latin typeface="Calibri" panose="020F0502020204030204" pitchFamily="34" charset="0"/>
              </a:rPr>
              <a:t>of </a:t>
            </a:r>
            <a:r>
              <a:rPr lang="en-US" sz="1400" dirty="0">
                <a:latin typeface="Calibri" panose="020F0502020204030204" pitchFamily="34" charset="0"/>
              </a:rPr>
              <a:t>Integer;</a:t>
            </a:r>
          </a:p>
          <a:p>
            <a:pPr eaLnBrk="0" hangingPunct="0"/>
            <a:endParaRPr lang="en-US" sz="1400" dirty="0">
              <a:latin typeface="Calibri" panose="020F0502020204030204" pitchFamily="34" charset="0"/>
            </a:endParaRPr>
          </a:p>
          <a:p>
            <a:pPr eaLnBrk="0" hangingPunct="0"/>
            <a:r>
              <a:rPr lang="en-US" sz="1400" dirty="0">
                <a:latin typeface="Calibri" panose="020F0502020204030204" pitchFamily="34" charset="0"/>
              </a:rPr>
              <a:t>A : List;</a:t>
            </a:r>
          </a:p>
          <a:p>
            <a:pPr eaLnBrk="0" hangingPunct="0">
              <a:spcBef>
                <a:spcPts val="300"/>
              </a:spcBef>
            </a:pPr>
            <a:r>
              <a:rPr lang="en-US" sz="1400" dirty="0">
                <a:latin typeface="Calibri" panose="020F0502020204030204" pitchFamily="34" charset="0"/>
              </a:rPr>
              <a:t>B : List;</a:t>
            </a:r>
          </a:p>
          <a:p>
            <a:pPr eaLnBrk="0" hangingPunct="0">
              <a:spcBef>
                <a:spcPts val="600"/>
              </a:spcBef>
            </a:pPr>
            <a:r>
              <a:rPr lang="en-US" sz="1400" dirty="0">
                <a:latin typeface="Calibri" panose="020F0502020204030204" pitchFamily="34" charset="0"/>
              </a:rPr>
              <a:t>C : Foo;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057400" y="1752600"/>
            <a:ext cx="787076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>
                <a:latin typeface="Calibri" panose="020F0502020204030204" pitchFamily="34" charset="0"/>
              </a:rPr>
              <a:t>A := B;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057400" y="3171825"/>
            <a:ext cx="1553311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>
                <a:latin typeface="Calibri" panose="020F0502020204030204" pitchFamily="34" charset="0"/>
              </a:rPr>
              <a:t>if A = B then ...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2057400" y="4419600"/>
            <a:ext cx="1325749" cy="36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dirty="0">
                <a:latin typeface="Calibri" panose="020F0502020204030204" pitchFamily="34" charset="0"/>
              </a:rPr>
              <a:t>C := </a:t>
            </a:r>
            <a:r>
              <a:rPr lang="en-US" dirty="0" smtClean="0">
                <a:latin typeface="Calibri" panose="020F0502020204030204" pitchFamily="34" charset="0"/>
              </a:rPr>
              <a:t>Foo (</a:t>
            </a:r>
            <a:r>
              <a:rPr lang="en-US" dirty="0">
                <a:latin typeface="Calibri" panose="020F0502020204030204" pitchFamily="34" charset="0"/>
              </a:rPr>
              <a:t>A);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Extra Object-Level Operations</a:t>
            </a:r>
          </a:p>
        </p:txBody>
      </p:sp>
      <p:sp>
        <p:nvSpPr>
          <p:cNvPr id="29699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Only for 1-dimensional arrays!</a:t>
            </a:r>
          </a:p>
          <a:p>
            <a:pPr eaLnBrk="1" hangingPunct="1"/>
            <a:r>
              <a:rPr lang="en-US" smtClean="0"/>
              <a:t>Concatenation</a:t>
            </a:r>
          </a:p>
          <a:p>
            <a:pPr eaLnBrk="1" hangingPunct="1"/>
            <a:r>
              <a:rPr lang="en-US" smtClean="0"/>
              <a:t>Relational (for discrete component types)</a:t>
            </a:r>
          </a:p>
          <a:p>
            <a:pPr eaLnBrk="1" hangingPunct="1"/>
            <a:r>
              <a:rPr lang="en-US" smtClean="0"/>
              <a:t>Logical (for Boolean component type)</a:t>
            </a:r>
          </a:p>
          <a:p>
            <a:pPr eaLnBrk="1" hangingPunct="1"/>
            <a:r>
              <a:rPr lang="en-US" smtClean="0"/>
              <a:t>Slicing</a:t>
            </a:r>
          </a:p>
          <a:p>
            <a:pPr eaLnBrk="1" hangingPunct="1"/>
            <a:r>
              <a:rPr lang="en-US" smtClean="0"/>
              <a:t>Sliding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505200" y="3657600"/>
            <a:ext cx="4748224" cy="295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28600" lvl="1" eaLnBrk="0" hangingPunct="0">
              <a:lnSpc>
                <a:spcPct val="130000"/>
              </a:lnSpc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Flags </a:t>
            </a:r>
            <a:r>
              <a:rPr lang="en-US" sz="1400" b="1" noProof="1" smtClean="0">
                <a:latin typeface="Calibri" pitchFamily="34" charset="0"/>
              </a:rPr>
              <a:t>is array </a:t>
            </a:r>
            <a:r>
              <a:rPr lang="en-US" sz="1400" noProof="1" smtClean="0">
                <a:latin typeface="Calibri" pitchFamily="34" charset="0"/>
              </a:rPr>
              <a:t>(0 .. 15) </a:t>
            </a:r>
            <a:r>
              <a:rPr lang="en-US" sz="1400" b="1" noProof="1" smtClean="0">
                <a:latin typeface="Calibri" pitchFamily="34" charset="0"/>
              </a:rPr>
              <a:t>of </a:t>
            </a:r>
            <a:r>
              <a:rPr lang="en-US" sz="1400" noProof="1" smtClean="0">
                <a:latin typeface="Calibri" pitchFamily="34" charset="0"/>
              </a:rPr>
              <a:t>Boolean;</a:t>
            </a:r>
          </a:p>
          <a:p>
            <a:pPr marL="228600" lvl="1" eaLnBrk="0" hangingPunct="0">
              <a:lnSpc>
                <a:spcPct val="130000"/>
              </a:lnSpc>
            </a:pPr>
            <a:r>
              <a:rPr lang="en-US" sz="1400" noProof="1" smtClean="0">
                <a:latin typeface="Calibri" pitchFamily="34" charset="0"/>
              </a:rPr>
              <a:t>TCB_Level, Current_Level, Interrupt_Mask : Flags;</a:t>
            </a:r>
          </a:p>
          <a:p>
            <a:pPr marL="228600" lvl="1" eaLnBrk="0" hangingPunct="0">
              <a:lnSpc>
                <a:spcPct val="130000"/>
              </a:lnSpc>
            </a:pPr>
            <a:r>
              <a:rPr lang="en-US" sz="1400" noProof="1" smtClean="0">
                <a:latin typeface="Calibri" pitchFamily="34" charset="0"/>
              </a:rPr>
              <a:t>Header : </a:t>
            </a:r>
            <a:r>
              <a:rPr lang="en-US" sz="1400" b="1" noProof="1" smtClean="0">
                <a:latin typeface="Calibri" pitchFamily="34" charset="0"/>
              </a:rPr>
              <a:t>constant </a:t>
            </a:r>
            <a:r>
              <a:rPr lang="en-US" sz="1400" noProof="1" smtClean="0">
                <a:latin typeface="Calibri" pitchFamily="34" charset="0"/>
              </a:rPr>
              <a:t>String := "We Love ";</a:t>
            </a:r>
          </a:p>
          <a:p>
            <a:pPr marL="228600" lvl="1" eaLnBrk="0" hangingPunct="0">
              <a:lnSpc>
                <a:spcPct val="130000"/>
              </a:lnSpc>
            </a:pPr>
            <a:r>
              <a:rPr lang="en-US" sz="1400" noProof="1" smtClean="0">
                <a:latin typeface="Calibri" pitchFamily="34" charset="0"/>
              </a:rPr>
              <a:t>S1 : String := "CAT";</a:t>
            </a:r>
          </a:p>
          <a:p>
            <a:pPr marL="228600" lvl="1" eaLnBrk="0" hangingPunct="0">
              <a:lnSpc>
                <a:spcPct val="130000"/>
              </a:lnSpc>
            </a:pPr>
            <a:r>
              <a:rPr lang="en-US" sz="1400" noProof="1" smtClean="0">
                <a:latin typeface="Calibri" pitchFamily="34" charset="0"/>
              </a:rPr>
              <a:t>S2 : String := "DOG";</a:t>
            </a:r>
          </a:p>
          <a:p>
            <a:pPr marL="228600" lvl="1" eaLnBrk="0" hangingPunct="0">
              <a:lnSpc>
                <a:spcPct val="130000"/>
              </a:lnSpc>
            </a:pPr>
            <a:r>
              <a:rPr lang="en-US" sz="1400" noProof="1" smtClean="0">
                <a:latin typeface="Calibri" pitchFamily="34" charset="0"/>
              </a:rPr>
              <a:t>S3 : String := "DOG         ";</a:t>
            </a:r>
          </a:p>
          <a:p>
            <a:pPr eaLnBrk="0" hangingPunct="0"/>
            <a:r>
              <a:rPr lang="en-US" sz="1400" b="1" noProof="1" smtClean="0">
                <a:latin typeface="Calibri" pitchFamily="34" charset="0"/>
              </a:rPr>
              <a:t>begin</a:t>
            </a:r>
          </a:p>
          <a:p>
            <a:pPr marL="228600" lvl="1" eaLnBrk="0" hangingPunct="0">
              <a:spcBef>
                <a:spcPts val="200"/>
              </a:spcBef>
            </a:pPr>
            <a:r>
              <a:rPr lang="en-US" sz="1400" noProof="1" smtClean="0">
                <a:latin typeface="Calibri" pitchFamily="34" charset="0"/>
              </a:rPr>
              <a:t>Put_Line (Header &amp; "Ada" &amp; '!');</a:t>
            </a:r>
          </a:p>
          <a:p>
            <a:pPr marL="228600" lvl="1" eaLnBrk="0" hangingPunct="0">
              <a:spcBef>
                <a:spcPts val="200"/>
              </a:spcBef>
            </a:pPr>
            <a:r>
              <a:rPr lang="en-US" sz="1400" noProof="1" smtClean="0">
                <a:latin typeface="Calibri" pitchFamily="34" charset="0"/>
              </a:rPr>
              <a:t>Interrupt_Mask := TCB_Level </a:t>
            </a:r>
            <a:r>
              <a:rPr lang="en-US" sz="1400" b="1" noProof="1" smtClean="0">
                <a:latin typeface="Calibri" pitchFamily="34" charset="0"/>
              </a:rPr>
              <a:t>and </a:t>
            </a:r>
            <a:r>
              <a:rPr lang="en-US" sz="1400" noProof="1" smtClean="0">
                <a:latin typeface="Calibri" pitchFamily="34" charset="0"/>
              </a:rPr>
              <a:t>Current_Level;</a:t>
            </a:r>
          </a:p>
          <a:p>
            <a:pPr marL="228600" lvl="1" eaLnBrk="0" hangingPunct="0">
              <a:spcBef>
                <a:spcPts val="200"/>
              </a:spcBef>
            </a:pPr>
            <a:r>
              <a:rPr lang="en-US" sz="1400" b="1" noProof="1" smtClean="0">
                <a:latin typeface="Calibri" pitchFamily="34" charset="0"/>
              </a:rPr>
              <a:t>if </a:t>
            </a:r>
            <a:r>
              <a:rPr lang="en-US" sz="1400" noProof="1" smtClean="0">
                <a:latin typeface="Calibri" pitchFamily="34" charset="0"/>
              </a:rPr>
              <a:t>S1 &lt; S2 </a:t>
            </a:r>
            <a:r>
              <a:rPr lang="en-US" sz="1400" b="1" noProof="1" smtClean="0">
                <a:latin typeface="Calibri" pitchFamily="34" charset="0"/>
              </a:rPr>
              <a:t>then </a:t>
            </a:r>
            <a:r>
              <a:rPr lang="en-US" sz="1400" noProof="1" smtClean="0">
                <a:latin typeface="Calibri" pitchFamily="34" charset="0"/>
              </a:rPr>
              <a:t>...  -- true, since 'C' &lt; 'D'</a:t>
            </a:r>
          </a:p>
          <a:p>
            <a:pPr marL="228600" lvl="1" eaLnBrk="0" hangingPunct="0">
              <a:spcBef>
                <a:spcPts val="200"/>
              </a:spcBef>
            </a:pPr>
            <a:r>
              <a:rPr lang="en-US" sz="1400" b="1" noProof="1" smtClean="0">
                <a:latin typeface="Calibri" pitchFamily="34" charset="0"/>
              </a:rPr>
              <a:t>if </a:t>
            </a:r>
            <a:r>
              <a:rPr lang="en-US" sz="1400" noProof="1" smtClean="0">
                <a:latin typeface="Calibri" pitchFamily="34" charset="0"/>
              </a:rPr>
              <a:t>S2 &lt; S3 </a:t>
            </a:r>
            <a:r>
              <a:rPr lang="en-US" sz="1400" b="1" noProof="1" smtClean="0">
                <a:latin typeface="Calibri" pitchFamily="34" charset="0"/>
              </a:rPr>
              <a:t>then </a:t>
            </a:r>
            <a:r>
              <a:rPr lang="en-US" sz="1400" noProof="1" smtClean="0">
                <a:latin typeface="Calibri" pitchFamily="34" charset="0"/>
              </a:rPr>
              <a:t>…  -- true, since S3 is longer and all else equal</a:t>
            </a:r>
            <a:endParaRPr lang="en-US" sz="1400" noProof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7"/>
          <p:cNvSpPr>
            <a:spLocks noGrp="1" noChangeArrowheads="1"/>
          </p:cNvSpPr>
          <p:nvPr>
            <p:ph type="title"/>
          </p:nvPr>
        </p:nvSpPr>
        <p:spPr bwMode="ltGray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Array Types</a:t>
            </a: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gray">
          <a:xfrm>
            <a:off x="5157310" y="1232103"/>
            <a:ext cx="1242329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/>
              <a:t>Composite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gray">
          <a:xfrm>
            <a:off x="609600" y="2743200"/>
            <a:ext cx="899286" cy="335989"/>
          </a:xfrm>
          <a:prstGeom prst="rect">
            <a:avLst/>
          </a:prstGeom>
          <a:solidFill>
            <a:srgbClr val="00B7A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/>
              <a:t>Access</a:t>
            </a: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gray">
          <a:xfrm>
            <a:off x="1862138" y="2733675"/>
            <a:ext cx="798296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 smtClean="0"/>
              <a:t>Scalar</a:t>
            </a:r>
            <a:endParaRPr lang="en-US" sz="1600" b="1" i="1" dirty="0"/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gray">
          <a:xfrm>
            <a:off x="1447800" y="4014723"/>
            <a:ext cx="992260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 smtClean="0"/>
              <a:t>Discrete</a:t>
            </a:r>
            <a:endParaRPr lang="en-US" sz="1600" b="1" i="1" dirty="0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gray">
          <a:xfrm>
            <a:off x="5715000" y="4014723"/>
            <a:ext cx="615554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 smtClean="0"/>
              <a:t>Real</a:t>
            </a:r>
            <a:endParaRPr lang="en-US" sz="1600" b="1" i="1" dirty="0"/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gray">
          <a:xfrm>
            <a:off x="2398713" y="4980612"/>
            <a:ext cx="867226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 smtClean="0"/>
              <a:t>Integer</a:t>
            </a:r>
            <a:endParaRPr lang="en-US" sz="1600" b="1" i="1" dirty="0"/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gray">
          <a:xfrm>
            <a:off x="6324600" y="4990137"/>
            <a:ext cx="1300037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/>
              <a:t>Fixed-Point</a:t>
            </a: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gray">
          <a:xfrm>
            <a:off x="1066800" y="1232103"/>
            <a:ext cx="1288815" cy="3359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i="1" dirty="0"/>
              <a:t>Elementary</a:t>
            </a: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gray">
          <a:xfrm>
            <a:off x="7315200" y="5904537"/>
            <a:ext cx="969818" cy="3359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FFFFCC"/>
                </a:solidFill>
              </a:rPr>
              <a:t>Decimal</a:t>
            </a:r>
          </a:p>
        </p:txBody>
      </p:sp>
      <p:sp>
        <p:nvSpPr>
          <p:cNvPr id="49" name="Rectangle 14"/>
          <p:cNvSpPr>
            <a:spLocks noChangeArrowheads="1"/>
          </p:cNvSpPr>
          <p:nvPr/>
        </p:nvSpPr>
        <p:spPr bwMode="gray">
          <a:xfrm>
            <a:off x="5943600" y="5904537"/>
            <a:ext cx="1038747" cy="335989"/>
          </a:xfrm>
          <a:prstGeom prst="rect">
            <a:avLst/>
          </a:prstGeom>
          <a:solidFill>
            <a:srgbClr val="C00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FFFFCC"/>
                </a:solidFill>
              </a:rPr>
              <a:t>Ordinary</a:t>
            </a: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gray">
          <a:xfrm>
            <a:off x="1795463" y="5933112"/>
            <a:ext cx="865623" cy="335989"/>
          </a:xfrm>
          <a:prstGeom prst="rect">
            <a:avLst/>
          </a:prstGeom>
          <a:solidFill>
            <a:srgbClr val="33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Signed</a:t>
            </a: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gray">
          <a:xfrm>
            <a:off x="2862263" y="5933112"/>
            <a:ext cx="981039" cy="335989"/>
          </a:xfrm>
          <a:prstGeom prst="rect">
            <a:avLst/>
          </a:prstGeom>
          <a:solidFill>
            <a:srgbClr val="A5002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Modular</a:t>
            </a: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gray">
          <a:xfrm>
            <a:off x="3201699" y="2145776"/>
            <a:ext cx="1128515" cy="335989"/>
          </a:xfrm>
          <a:prstGeom prst="rect">
            <a:avLst/>
          </a:prstGeom>
          <a:solidFill>
            <a:srgbClr val="66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Protected</a:t>
            </a: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gray">
          <a:xfrm>
            <a:off x="4270333" y="2704993"/>
            <a:ext cx="633957" cy="335989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/>
              <a:t>Task</a:t>
            </a: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gray">
          <a:xfrm>
            <a:off x="7237890" y="2872988"/>
            <a:ext cx="1275991" cy="582211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</a:t>
            </a:r>
          </a:p>
          <a:p>
            <a:pPr algn="ctr" eaLnBrk="0" hangingPunct="0"/>
            <a:r>
              <a:rPr lang="en-US" sz="1600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Extensions</a:t>
            </a:r>
            <a:endParaRPr lang="en-US" sz="1600" b="1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gray">
          <a:xfrm>
            <a:off x="7625588" y="2145776"/>
            <a:ext cx="888065" cy="335989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 smtClean="0"/>
              <a:t>Record</a:t>
            </a:r>
          </a:p>
        </p:txBody>
      </p:sp>
      <p:sp>
        <p:nvSpPr>
          <p:cNvPr id="56" name="Rectangle 21"/>
          <p:cNvSpPr>
            <a:spLocks noChangeArrowheads="1"/>
          </p:cNvSpPr>
          <p:nvPr/>
        </p:nvSpPr>
        <p:spPr bwMode="gray">
          <a:xfrm>
            <a:off x="5090712" y="3119210"/>
            <a:ext cx="718146" cy="335989"/>
          </a:xfrm>
          <a:prstGeom prst="rect">
            <a:avLst/>
          </a:prstGeom>
          <a:solidFill>
            <a:srgbClr val="3333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Array</a:t>
            </a:r>
          </a:p>
        </p:txBody>
      </p:sp>
      <p:cxnSp>
        <p:nvCxnSpPr>
          <p:cNvPr id="57" name="AutoShape 22"/>
          <p:cNvCxnSpPr>
            <a:cxnSpLocks noChangeShapeType="1"/>
            <a:stCxn id="47" idx="2"/>
            <a:endCxn id="41" idx="0"/>
          </p:cNvCxnSpPr>
          <p:nvPr/>
        </p:nvCxnSpPr>
        <p:spPr bwMode="gray">
          <a:xfrm flipH="1">
            <a:off x="1059243" y="1568092"/>
            <a:ext cx="651965" cy="117510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23"/>
          <p:cNvCxnSpPr>
            <a:cxnSpLocks noChangeShapeType="1"/>
            <a:stCxn id="47" idx="2"/>
            <a:endCxn id="42" idx="0"/>
          </p:cNvCxnSpPr>
          <p:nvPr/>
        </p:nvCxnSpPr>
        <p:spPr bwMode="gray">
          <a:xfrm>
            <a:off x="1711208" y="1568092"/>
            <a:ext cx="550078" cy="116558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AutoShape 24"/>
          <p:cNvCxnSpPr>
            <a:cxnSpLocks noChangeShapeType="1"/>
            <a:stCxn id="40" idx="2"/>
            <a:endCxn id="52" idx="0"/>
          </p:cNvCxnSpPr>
          <p:nvPr/>
        </p:nvCxnSpPr>
        <p:spPr bwMode="gray">
          <a:xfrm flipH="1">
            <a:off x="3765957" y="1568092"/>
            <a:ext cx="2012518" cy="57768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AutoShape 25"/>
          <p:cNvCxnSpPr>
            <a:cxnSpLocks noChangeShapeType="1"/>
            <a:stCxn id="40" idx="2"/>
            <a:endCxn id="53" idx="0"/>
          </p:cNvCxnSpPr>
          <p:nvPr/>
        </p:nvCxnSpPr>
        <p:spPr bwMode="gray">
          <a:xfrm flipH="1">
            <a:off x="4587312" y="1568092"/>
            <a:ext cx="1191163" cy="113690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AutoShape 26"/>
          <p:cNvCxnSpPr>
            <a:cxnSpLocks noChangeShapeType="1"/>
            <a:stCxn id="40" idx="2"/>
            <a:endCxn id="56" idx="0"/>
          </p:cNvCxnSpPr>
          <p:nvPr/>
        </p:nvCxnSpPr>
        <p:spPr bwMode="gray">
          <a:xfrm flipH="1">
            <a:off x="5449785" y="1568092"/>
            <a:ext cx="328690" cy="155111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AutoShape 27"/>
          <p:cNvCxnSpPr>
            <a:cxnSpLocks noChangeShapeType="1"/>
            <a:stCxn id="40" idx="2"/>
            <a:endCxn id="54" idx="0"/>
          </p:cNvCxnSpPr>
          <p:nvPr/>
        </p:nvCxnSpPr>
        <p:spPr bwMode="gray">
          <a:xfrm>
            <a:off x="5778475" y="1568092"/>
            <a:ext cx="2097411" cy="130489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AutoShape 28"/>
          <p:cNvCxnSpPr>
            <a:cxnSpLocks noChangeShapeType="1"/>
            <a:stCxn id="40" idx="2"/>
            <a:endCxn id="55" idx="0"/>
          </p:cNvCxnSpPr>
          <p:nvPr/>
        </p:nvCxnSpPr>
        <p:spPr bwMode="gray">
          <a:xfrm>
            <a:off x="5778475" y="1568092"/>
            <a:ext cx="2291146" cy="57768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AutoShape 29"/>
          <p:cNvCxnSpPr>
            <a:cxnSpLocks noChangeShapeType="1"/>
            <a:stCxn id="42" idx="2"/>
            <a:endCxn id="43" idx="0"/>
          </p:cNvCxnSpPr>
          <p:nvPr/>
        </p:nvCxnSpPr>
        <p:spPr bwMode="gray">
          <a:xfrm flipH="1">
            <a:off x="1943930" y="3069664"/>
            <a:ext cx="317356" cy="94505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AutoShape 30"/>
          <p:cNvCxnSpPr>
            <a:cxnSpLocks noChangeShapeType="1"/>
            <a:stCxn id="42" idx="2"/>
            <a:endCxn id="44" idx="0"/>
          </p:cNvCxnSpPr>
          <p:nvPr/>
        </p:nvCxnSpPr>
        <p:spPr bwMode="gray">
          <a:xfrm>
            <a:off x="2261286" y="3069664"/>
            <a:ext cx="3761491" cy="94505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AutoShape 31"/>
          <p:cNvCxnSpPr>
            <a:cxnSpLocks noChangeShapeType="1"/>
            <a:stCxn id="43" idx="2"/>
            <a:endCxn id="76" idx="0"/>
          </p:cNvCxnSpPr>
          <p:nvPr/>
        </p:nvCxnSpPr>
        <p:spPr bwMode="gray">
          <a:xfrm flipH="1">
            <a:off x="1198916" y="4350712"/>
            <a:ext cx="745014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AutoShape 32"/>
          <p:cNvCxnSpPr>
            <a:cxnSpLocks noChangeShapeType="1"/>
            <a:stCxn id="43" idx="2"/>
            <a:endCxn id="45" idx="0"/>
          </p:cNvCxnSpPr>
          <p:nvPr/>
        </p:nvCxnSpPr>
        <p:spPr bwMode="gray">
          <a:xfrm>
            <a:off x="1943930" y="4350712"/>
            <a:ext cx="888396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33"/>
          <p:cNvCxnSpPr>
            <a:cxnSpLocks noChangeShapeType="1"/>
            <a:stCxn id="44" idx="2"/>
            <a:endCxn id="77" idx="0"/>
          </p:cNvCxnSpPr>
          <p:nvPr/>
        </p:nvCxnSpPr>
        <p:spPr bwMode="gray">
          <a:xfrm flipH="1">
            <a:off x="5129628" y="4350712"/>
            <a:ext cx="893149" cy="6299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AutoShape 34"/>
          <p:cNvCxnSpPr>
            <a:cxnSpLocks noChangeShapeType="1"/>
            <a:stCxn id="44" idx="2"/>
            <a:endCxn id="46" idx="0"/>
          </p:cNvCxnSpPr>
          <p:nvPr/>
        </p:nvCxnSpPr>
        <p:spPr bwMode="gray">
          <a:xfrm>
            <a:off x="6022777" y="4350712"/>
            <a:ext cx="951842" cy="6394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35"/>
          <p:cNvCxnSpPr>
            <a:cxnSpLocks noChangeShapeType="1"/>
            <a:stCxn id="45" idx="2"/>
            <a:endCxn id="50" idx="0"/>
          </p:cNvCxnSpPr>
          <p:nvPr/>
        </p:nvCxnSpPr>
        <p:spPr bwMode="gray">
          <a:xfrm flipH="1">
            <a:off x="2228275" y="5316601"/>
            <a:ext cx="604051" cy="6165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AutoShape 36"/>
          <p:cNvCxnSpPr>
            <a:cxnSpLocks noChangeShapeType="1"/>
            <a:stCxn id="45" idx="2"/>
            <a:endCxn id="51" idx="0"/>
          </p:cNvCxnSpPr>
          <p:nvPr/>
        </p:nvCxnSpPr>
        <p:spPr bwMode="gray">
          <a:xfrm>
            <a:off x="2832326" y="5316601"/>
            <a:ext cx="520457" cy="6165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37"/>
          <p:cNvCxnSpPr>
            <a:cxnSpLocks noChangeShapeType="1"/>
            <a:stCxn id="46" idx="2"/>
            <a:endCxn id="48" idx="0"/>
          </p:cNvCxnSpPr>
          <p:nvPr/>
        </p:nvCxnSpPr>
        <p:spPr bwMode="gray">
          <a:xfrm>
            <a:off x="6974619" y="5326126"/>
            <a:ext cx="825490" cy="5784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AutoShape 38"/>
          <p:cNvCxnSpPr>
            <a:cxnSpLocks noChangeShapeType="1"/>
            <a:stCxn id="46" idx="2"/>
            <a:endCxn id="49" idx="0"/>
          </p:cNvCxnSpPr>
          <p:nvPr/>
        </p:nvCxnSpPr>
        <p:spPr bwMode="gray">
          <a:xfrm flipH="1">
            <a:off x="6462974" y="5326126"/>
            <a:ext cx="511645" cy="578411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" name="Rectangle 4"/>
          <p:cNvSpPr>
            <a:spLocks noChangeArrowheads="1"/>
          </p:cNvSpPr>
          <p:nvPr/>
        </p:nvSpPr>
        <p:spPr bwMode="gray">
          <a:xfrm>
            <a:off x="5935872" y="2704994"/>
            <a:ext cx="1038747" cy="335989"/>
          </a:xfrm>
          <a:prstGeom prst="rect">
            <a:avLst/>
          </a:prstGeom>
          <a:solidFill>
            <a:srgbClr val="00B7A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 smtClean="0"/>
              <a:t>Interface</a:t>
            </a:r>
            <a:endParaRPr lang="en-US" sz="1600" b="1" dirty="0"/>
          </a:p>
        </p:txBody>
      </p:sp>
      <p:cxnSp>
        <p:nvCxnSpPr>
          <p:cNvPr id="75" name="AutoShape 22"/>
          <p:cNvCxnSpPr>
            <a:cxnSpLocks noChangeShapeType="1"/>
            <a:stCxn id="40" idx="2"/>
            <a:endCxn id="74" idx="0"/>
          </p:cNvCxnSpPr>
          <p:nvPr/>
        </p:nvCxnSpPr>
        <p:spPr bwMode="gray">
          <a:xfrm>
            <a:off x="5778475" y="1568092"/>
            <a:ext cx="676771" cy="11369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Rectangle 8"/>
          <p:cNvSpPr>
            <a:spLocks noChangeArrowheads="1"/>
          </p:cNvSpPr>
          <p:nvPr/>
        </p:nvSpPr>
        <p:spPr bwMode="gray">
          <a:xfrm>
            <a:off x="423863" y="4980612"/>
            <a:ext cx="1550105" cy="335989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 dirty="0"/>
              <a:t>Enumerations</a:t>
            </a:r>
          </a:p>
        </p:txBody>
      </p:sp>
      <p:sp>
        <p:nvSpPr>
          <p:cNvPr id="77" name="Rectangle 11"/>
          <p:cNvSpPr>
            <a:spLocks noChangeArrowheads="1"/>
          </p:cNvSpPr>
          <p:nvPr/>
        </p:nvSpPr>
        <p:spPr bwMode="gray">
          <a:xfrm>
            <a:off x="4348163" y="4980612"/>
            <a:ext cx="1562929" cy="335989"/>
          </a:xfrm>
          <a:prstGeom prst="rect">
            <a:avLst/>
          </a:prstGeom>
          <a:solidFill>
            <a:srgbClr val="E0E1B7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b="1"/>
              <a:t>Floating-Point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Slicing</a:t>
            </a:r>
          </a:p>
        </p:txBody>
      </p:sp>
      <p:sp>
        <p:nvSpPr>
          <p:cNvPr id="31747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“Slices” out a </a:t>
            </a:r>
            <a:r>
              <a:rPr lang="en-US" i="1" dirty="0" smtClean="0"/>
              <a:t>contiguous</a:t>
            </a:r>
            <a:r>
              <a:rPr lang="en-US" dirty="0" smtClean="0"/>
              <a:t> part of an array</a:t>
            </a:r>
          </a:p>
          <a:p>
            <a:pPr lvl="1" eaLnBrk="1" hangingPunct="1"/>
            <a:r>
              <a:rPr lang="en-US" dirty="0" smtClean="0"/>
              <a:t>Consisting of zero or more components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Allowed on any 1-dimensional array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Any component type is allowed, not just Character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981200" y="4156075"/>
            <a:ext cx="4834338" cy="224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Full_Name : String := "Monty Python";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Put_Line (Full_Name); 	-- all the characters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Put_Line (Full_Name (</a:t>
            </a:r>
            <a:r>
              <a:rPr lang="en-US" sz="1600" noProof="1">
                <a:latin typeface="Calibri" panose="020F0502020204030204" pitchFamily="34" charset="0"/>
              </a:rPr>
              <a:t>7</a:t>
            </a:r>
            <a:r>
              <a:rPr lang="en-US" sz="1600" noProof="1" smtClean="0">
                <a:latin typeface="Calibri" panose="020F0502020204030204" pitchFamily="34" charset="0"/>
              </a:rPr>
              <a:t>..12));	-- just the last part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125000"/>
              </a:lnSpc>
              <a:tabLst>
                <a:tab pos="30257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Full_Name (1 .. 5) := "Guido";</a:t>
            </a:r>
            <a:endParaRPr lang="en-US" sz="1600" noProof="1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96307" y="2133600"/>
            <a:ext cx="3823493" cy="719554"/>
            <a:chOff x="2196307" y="2133600"/>
            <a:chExt cx="3823493" cy="719554"/>
          </a:xfrm>
        </p:grpSpPr>
        <p:grpSp>
          <p:nvGrpSpPr>
            <p:cNvPr id="2" name="Group 1"/>
            <p:cNvGrpSpPr/>
            <p:nvPr/>
          </p:nvGrpSpPr>
          <p:grpSpPr>
            <a:xfrm>
              <a:off x="2196307" y="2133600"/>
              <a:ext cx="3823493" cy="366712"/>
              <a:chOff x="7310437" y="1905000"/>
              <a:chExt cx="3823493" cy="366712"/>
            </a:xfrm>
          </p:grpSpPr>
          <p:sp>
            <p:nvSpPr>
              <p:cNvPr id="13" name="Text Box 36"/>
              <p:cNvSpPr txBox="1">
                <a:spLocks noChangeArrowheads="1"/>
              </p:cNvSpPr>
              <p:nvPr/>
            </p:nvSpPr>
            <p:spPr bwMode="blackWhite">
              <a:xfrm>
                <a:off x="7310437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M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Text Box 37"/>
              <p:cNvSpPr txBox="1">
                <a:spLocks noChangeArrowheads="1"/>
              </p:cNvSpPr>
              <p:nvPr/>
            </p:nvSpPr>
            <p:spPr bwMode="blackWhite">
              <a:xfrm>
                <a:off x="7631112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o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blackWhite">
              <a:xfrm>
                <a:off x="7950199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n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Text Box 39"/>
              <p:cNvSpPr txBox="1">
                <a:spLocks noChangeArrowheads="1"/>
              </p:cNvSpPr>
              <p:nvPr/>
            </p:nvSpPr>
            <p:spPr bwMode="blackWhite">
              <a:xfrm>
                <a:off x="8269287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t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" name="Text Box 40"/>
              <p:cNvSpPr txBox="1">
                <a:spLocks noChangeArrowheads="1"/>
              </p:cNvSpPr>
              <p:nvPr/>
            </p:nvSpPr>
            <p:spPr bwMode="blackWhite">
              <a:xfrm>
                <a:off x="8588374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y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Text Box 41"/>
              <p:cNvSpPr txBox="1">
                <a:spLocks noChangeArrowheads="1"/>
              </p:cNvSpPr>
              <p:nvPr/>
            </p:nvSpPr>
            <p:spPr bwMode="blackWhite">
              <a:xfrm>
                <a:off x="8907462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  <p:sp>
            <p:nvSpPr>
              <p:cNvPr id="19" name="Text Box 42"/>
              <p:cNvSpPr txBox="1">
                <a:spLocks noChangeArrowheads="1"/>
              </p:cNvSpPr>
              <p:nvPr/>
            </p:nvSpPr>
            <p:spPr bwMode="blackWhite">
              <a:xfrm>
                <a:off x="9226549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P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Text Box 43"/>
              <p:cNvSpPr txBox="1">
                <a:spLocks noChangeArrowheads="1"/>
              </p:cNvSpPr>
              <p:nvPr/>
            </p:nvSpPr>
            <p:spPr bwMode="blackWhite">
              <a:xfrm>
                <a:off x="9545637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y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Text Box 44"/>
              <p:cNvSpPr txBox="1">
                <a:spLocks noChangeArrowheads="1"/>
              </p:cNvSpPr>
              <p:nvPr/>
            </p:nvSpPr>
            <p:spPr bwMode="blackWhite">
              <a:xfrm>
                <a:off x="9864724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t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Text Box 45"/>
              <p:cNvSpPr txBox="1">
                <a:spLocks noChangeArrowheads="1"/>
              </p:cNvSpPr>
              <p:nvPr/>
            </p:nvSpPr>
            <p:spPr bwMode="blackWhite">
              <a:xfrm>
                <a:off x="10183812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h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Text Box 46"/>
              <p:cNvSpPr txBox="1">
                <a:spLocks noChangeArrowheads="1"/>
              </p:cNvSpPr>
              <p:nvPr/>
            </p:nvSpPr>
            <p:spPr bwMode="blackWhite">
              <a:xfrm>
                <a:off x="10502899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o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Text Box 46"/>
              <p:cNvSpPr txBox="1">
                <a:spLocks noChangeArrowheads="1"/>
              </p:cNvSpPr>
              <p:nvPr/>
            </p:nvSpPr>
            <p:spPr bwMode="blackWhite">
              <a:xfrm>
                <a:off x="10813255" y="1905000"/>
                <a:ext cx="320675" cy="36671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5720" rIns="45720"/>
              <a:lstStyle>
                <a:lvl1pPr>
                  <a:lnSpc>
                    <a:spcPct val="120000"/>
                  </a:lnSpc>
                  <a:spcBef>
                    <a:spcPct val="20000"/>
                  </a:spcBef>
                  <a:buClr>
                    <a:srgbClr val="404040"/>
                  </a:buClr>
                  <a:buChar char="•"/>
                  <a:defRPr sz="2000" b="1">
                    <a:solidFill>
                      <a:srgbClr val="40404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" pitchFamily="18" charset="0"/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800" b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n</a:t>
                </a:r>
                <a:endParaRPr lang="en-US" altLang="en-US" sz="1800" b="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209800" y="25146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i="0" kern="1200" dirty="0" smtClean="0"/>
                <a:t>1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16320" y="25146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i="0" kern="1200" dirty="0" smtClean="0"/>
                <a:t>6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21320" y="25146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1200" i="0" kern="1200" dirty="0" smtClean="0"/>
                <a:t>12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562150"/>
            <a:ext cx="22479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571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Aggregates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“Literals</a:t>
            </a:r>
            <a:r>
              <a:rPr lang="en-US" smtClean="0"/>
              <a:t>” (i.e., values) for </a:t>
            </a:r>
            <a:r>
              <a:rPr lang="en-US" dirty="0" smtClean="0"/>
              <a:t>composite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Array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Record types</a:t>
            </a:r>
          </a:p>
          <a:p>
            <a:pPr eaLnBrk="1" hangingPunct="1"/>
            <a:r>
              <a:rPr lang="en-US" dirty="0" smtClean="0"/>
              <a:t>Syntax (simplified):</a:t>
            </a: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1577975" y="3200400"/>
            <a:ext cx="6118225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626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noProof="1"/>
              <a:t>array_aggregate ::=  positional_array_aggregate | named_array_aggregate</a:t>
            </a:r>
          </a:p>
          <a:p>
            <a:pPr eaLnBrk="1" hangingPunct="1"/>
            <a:endParaRPr lang="en-US" sz="1400" noProof="1"/>
          </a:p>
          <a:p>
            <a:pPr eaLnBrk="1" hangingPunct="1"/>
            <a:r>
              <a:rPr lang="en-US" sz="1400" noProof="1"/>
              <a:t>positional_array_aggregate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noProof="1"/>
              <a:t>		</a:t>
            </a:r>
            <a:r>
              <a:rPr lang="en-US" sz="1400" b="1" noProof="1">
                <a:solidFill>
                  <a:srgbClr val="0000FF"/>
                </a:solidFill>
              </a:rPr>
              <a:t>(</a:t>
            </a:r>
            <a:r>
              <a:rPr lang="en-US" sz="1400" noProof="1"/>
              <a:t>expression, expression {, expression}</a:t>
            </a:r>
            <a:r>
              <a:rPr lang="en-US" sz="1400" b="1" noProof="1">
                <a:solidFill>
                  <a:srgbClr val="0000FF"/>
                </a:solidFill>
              </a:rPr>
              <a:t>)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noProof="1"/>
              <a:t>	|	</a:t>
            </a:r>
            <a:r>
              <a:rPr lang="en-US" sz="1400" b="1" noProof="1">
                <a:solidFill>
                  <a:srgbClr val="0000FF"/>
                </a:solidFill>
              </a:rPr>
              <a:t>(</a:t>
            </a:r>
            <a:r>
              <a:rPr lang="en-US" sz="1400" noProof="1"/>
              <a:t>expression {, expression}, </a:t>
            </a:r>
            <a:r>
              <a:rPr lang="en-US" sz="1400" b="1" noProof="1"/>
              <a:t>others</a:t>
            </a:r>
            <a:r>
              <a:rPr lang="en-US" sz="1400" noProof="1"/>
              <a:t> =&gt; expression</a:t>
            </a:r>
            <a:r>
              <a:rPr lang="en-US" sz="1400" b="1" noProof="1">
                <a:solidFill>
                  <a:srgbClr val="0000FF"/>
                </a:solidFill>
              </a:rPr>
              <a:t>)</a:t>
            </a:r>
          </a:p>
          <a:p>
            <a:pPr eaLnBrk="1" hangingPunct="1"/>
            <a:endParaRPr lang="en-US" sz="1400" noProof="1"/>
          </a:p>
          <a:p>
            <a:pPr eaLnBrk="1" hangingPunct="1"/>
            <a:r>
              <a:rPr lang="en-US" sz="1400" noProof="1"/>
              <a:t>named_array_aggregate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noProof="1"/>
              <a:t>	</a:t>
            </a:r>
            <a:r>
              <a:rPr lang="en-US" sz="1400" b="1" noProof="1">
                <a:solidFill>
                  <a:srgbClr val="0000FF"/>
                </a:solidFill>
              </a:rPr>
              <a:t>(</a:t>
            </a:r>
            <a:r>
              <a:rPr lang="en-US" sz="1400" noProof="1"/>
              <a:t>array_component_association {, array_component_association}</a:t>
            </a:r>
            <a:r>
              <a:rPr lang="en-US" sz="1400" b="1" noProof="1">
                <a:solidFill>
                  <a:srgbClr val="0000FF"/>
                </a:solidFill>
              </a:rPr>
              <a:t>)</a:t>
            </a:r>
          </a:p>
          <a:p>
            <a:pPr eaLnBrk="1" hangingPunct="1"/>
            <a:endParaRPr lang="en-US" sz="1400" noProof="1"/>
          </a:p>
          <a:p>
            <a:pPr eaLnBrk="1" hangingPunct="1">
              <a:spcBef>
                <a:spcPts val="600"/>
              </a:spcBef>
            </a:pPr>
            <a:r>
              <a:rPr lang="en-US" sz="1400" noProof="1"/>
              <a:t>array_component_association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400" noProof="1"/>
              <a:t>          discrete_choice_list</a:t>
            </a:r>
            <a:r>
              <a:rPr lang="en-US" sz="1400" b="1" noProof="1">
                <a:solidFill>
                  <a:srgbClr val="0000FF"/>
                </a:solidFill>
              </a:rPr>
              <a:t> =&gt; </a:t>
            </a:r>
            <a:r>
              <a:rPr lang="en-US" sz="1400" noProof="1"/>
              <a:t>expression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2209800"/>
            <a:ext cx="1908175" cy="33813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Arial" charset="0"/>
              </a:rPr>
              <a:t>(Red, Blue, Green)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Aggregate “Positional” Form</a:t>
            </a:r>
          </a:p>
        </p:txBody>
      </p:sp>
      <p:sp>
        <p:nvSpPr>
          <p:cNvPr id="35843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Specifies array </a:t>
            </a:r>
            <a:r>
              <a:rPr lang="en-US" i="1" dirty="0" smtClean="0"/>
              <a:t>component</a:t>
            </a:r>
            <a:r>
              <a:rPr lang="en-US" dirty="0" smtClean="0"/>
              <a:t> values explicitly</a:t>
            </a:r>
          </a:p>
          <a:p>
            <a:pPr eaLnBrk="1" hangingPunct="1"/>
            <a:r>
              <a:rPr lang="en-US" dirty="0" smtClean="0"/>
              <a:t>Uses implicit ascending index values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143000" y="2743200"/>
            <a:ext cx="4348692" cy="189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Days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(Mon</a:t>
            </a:r>
            <a:r>
              <a:rPr lang="en-US" sz="1600" dirty="0">
                <a:latin typeface="Calibri" pitchFamily="34" charset="0"/>
              </a:rPr>
              <a:t>, Tue, Wed, Thu, Fri, Sat, </a:t>
            </a:r>
            <a:r>
              <a:rPr lang="en-US" sz="1600" dirty="0" smtClean="0">
                <a:latin typeface="Calibri" pitchFamily="34" charset="0"/>
              </a:rPr>
              <a:t>Sun);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Working </a:t>
            </a:r>
            <a:r>
              <a:rPr lang="en-US" sz="1600" b="1" dirty="0">
                <a:latin typeface="Calibri" pitchFamily="34" charset="0"/>
              </a:rPr>
              <a:t>is array </a:t>
            </a:r>
            <a:r>
              <a:rPr lang="en-US" sz="1600" dirty="0" smtClean="0">
                <a:latin typeface="Calibri" pitchFamily="34" charset="0"/>
              </a:rPr>
              <a:t>(Days)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Week : Working;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Week := </a:t>
            </a:r>
            <a:r>
              <a:rPr lang="en-US" sz="1600" dirty="0" smtClean="0">
                <a:latin typeface="Calibri" pitchFamily="34" charset="0"/>
              </a:rPr>
              <a:t>(True</a:t>
            </a:r>
            <a:r>
              <a:rPr lang="en-US" sz="1600" dirty="0">
                <a:latin typeface="Calibri" pitchFamily="34" charset="0"/>
              </a:rPr>
              <a:t>, True, True, True, True, False, </a:t>
            </a:r>
            <a:r>
              <a:rPr lang="en-US" sz="1600" dirty="0" smtClean="0">
                <a:latin typeface="Calibri" pitchFamily="34" charset="0"/>
              </a:rPr>
              <a:t>False);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359920" y="4378115"/>
            <a:ext cx="1524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CFEB9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Curved Connector 8"/>
          <p:cNvCxnSpPr>
            <a:stCxn id="8" idx="3"/>
            <a:endCxn id="14" idx="1"/>
          </p:cNvCxnSpPr>
          <p:nvPr/>
        </p:nvCxnSpPr>
        <p:spPr bwMode="auto">
          <a:xfrm flipV="1">
            <a:off x="5512320" y="4451961"/>
            <a:ext cx="569115" cy="235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350520" y="3200400"/>
            <a:ext cx="1955280" cy="2505814"/>
          </a:xfrm>
          <a:prstGeom prst="rect">
            <a:avLst/>
          </a:prstGeom>
          <a:solidFill>
            <a:srgbClr val="FCFEB9"/>
          </a:solidFill>
          <a:ln>
            <a:noFill/>
          </a:ln>
          <a:ex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Week (Mon)	:= True;</a:t>
            </a: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Week (Tue)	:= True;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Week (Wed)	:= True;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Week (Thu)	:= True;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Week (Fri)	:= True;</a:t>
            </a: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Week </a:t>
            </a:r>
            <a:r>
              <a:rPr lang="en-US" sz="1600" dirty="0" smtClean="0">
                <a:latin typeface="Calibri" panose="020F0502020204030204" pitchFamily="34" charset="0"/>
              </a:rPr>
              <a:t>(Sat)</a:t>
            </a:r>
            <a:r>
              <a:rPr lang="en-US" sz="1600" dirty="0">
                <a:latin typeface="Calibri" panose="020F0502020204030204" pitchFamily="34" charset="0"/>
              </a:rPr>
              <a:t>	:= </a:t>
            </a:r>
            <a:r>
              <a:rPr lang="en-US" sz="1600" dirty="0" smtClean="0">
                <a:latin typeface="Calibri" panose="020F0502020204030204" pitchFamily="34" charset="0"/>
              </a:rPr>
              <a:t>False;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spcBef>
                <a:spcPts val="900"/>
              </a:spcBef>
              <a:tabLst>
                <a:tab pos="1087438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Week </a:t>
            </a:r>
            <a:r>
              <a:rPr lang="en-US" sz="1600" dirty="0" smtClean="0">
                <a:latin typeface="Calibri" panose="020F0502020204030204" pitchFamily="34" charset="0"/>
              </a:rPr>
              <a:t>(Sun)	:= False;</a:t>
            </a:r>
            <a:endParaRPr lang="en-US" sz="1600" dirty="0">
              <a:latin typeface="Calibri" panose="020F050202020403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81435" y="3200400"/>
            <a:ext cx="269085" cy="2505814"/>
            <a:chOff x="6360315" y="2388669"/>
            <a:chExt cx="269085" cy="1782539"/>
          </a:xfrm>
        </p:grpSpPr>
        <p:sp>
          <p:nvSpPr>
            <p:cNvPr id="13" name="Left Brace 12"/>
            <p:cNvSpPr/>
            <p:nvPr/>
          </p:nvSpPr>
          <p:spPr bwMode="auto">
            <a:xfrm>
              <a:off x="6400800" y="2388669"/>
              <a:ext cx="228600" cy="1782539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360315" y="3202781"/>
              <a:ext cx="152400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25000"/>
                    </a:schemeClr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05000" y="464820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Mon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19968" y="4648200"/>
            <a:ext cx="481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Tue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49055" y="4648200"/>
            <a:ext cx="569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Wed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48313" y="4648200"/>
            <a:ext cx="49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43293" y="464820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Fri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08653" y="4648200"/>
            <a:ext cx="4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Sat</a:t>
            </a:r>
            <a:endParaRPr lang="en-US" sz="1600" i="1" kern="120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09301" y="4648200"/>
            <a:ext cx="49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kern="1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Sun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Aggregate “</a:t>
            </a:r>
            <a:r>
              <a:rPr lang="en-US" dirty="0" smtClean="0"/>
              <a:t>Named” Form</a:t>
            </a:r>
          </a:p>
        </p:txBody>
      </p:sp>
      <p:sp>
        <p:nvSpPr>
          <p:cNvPr id="35843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Explicitly specifies both index </a:t>
            </a:r>
            <a:r>
              <a:rPr lang="en-US" u="sng" dirty="0" smtClean="0"/>
              <a:t>and</a:t>
            </a:r>
            <a:r>
              <a:rPr lang="en-US" dirty="0" smtClean="0"/>
              <a:t> corresponding component values</a:t>
            </a:r>
          </a:p>
          <a:p>
            <a:pPr eaLnBrk="1" hangingPunct="1"/>
            <a:r>
              <a:rPr lang="en-US" dirty="0" smtClean="0"/>
              <a:t>Allows any order to be specified</a:t>
            </a:r>
          </a:p>
          <a:p>
            <a:pPr eaLnBrk="1" hangingPunct="1"/>
            <a:r>
              <a:rPr lang="en-US" dirty="0" smtClean="0"/>
              <a:t>Ranges and choice lists are allowed (like case choices)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960197" y="3962400"/>
            <a:ext cx="4745403" cy="2267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Days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(Mon</a:t>
            </a:r>
            <a:r>
              <a:rPr lang="en-US" sz="1600" dirty="0">
                <a:latin typeface="Calibri" pitchFamily="34" charset="0"/>
              </a:rPr>
              <a:t>, Tue, Wed, Thu, Fri, Sat, </a:t>
            </a:r>
            <a:r>
              <a:rPr lang="en-US" sz="1600" dirty="0" smtClean="0">
                <a:latin typeface="Calibri" pitchFamily="34" charset="0"/>
              </a:rPr>
              <a:t>Sun);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>
                <a:latin typeface="Calibri" pitchFamily="34" charset="0"/>
              </a:rPr>
              <a:t>Working </a:t>
            </a:r>
            <a:r>
              <a:rPr lang="en-US" sz="1600" b="1" dirty="0">
                <a:latin typeface="Calibri" pitchFamily="34" charset="0"/>
              </a:rPr>
              <a:t>is array </a:t>
            </a:r>
            <a:r>
              <a:rPr lang="en-US" sz="1600" dirty="0" smtClean="0">
                <a:latin typeface="Calibri" pitchFamily="34" charset="0"/>
              </a:rPr>
              <a:t>(Days) </a:t>
            </a:r>
            <a:r>
              <a:rPr lang="en-US" sz="1600" b="1" dirty="0">
                <a:latin typeface="Calibri" pitchFamily="34" charset="0"/>
              </a:rPr>
              <a:t>of </a:t>
            </a:r>
            <a:r>
              <a:rPr lang="en-US" sz="1600" dirty="0">
                <a:latin typeface="Calibri" pitchFamily="34" charset="0"/>
              </a:rPr>
              <a:t>Boolean;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Week : Working;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dirty="0" smtClean="0">
                <a:latin typeface="Calibri" pitchFamily="34" charset="0"/>
              </a:rPr>
              <a:t>Week </a:t>
            </a:r>
            <a:r>
              <a:rPr lang="en-US" sz="1600" dirty="0">
                <a:latin typeface="Calibri" pitchFamily="34" charset="0"/>
              </a:rPr>
              <a:t>:= </a:t>
            </a:r>
            <a:r>
              <a:rPr lang="en-US" sz="1600" dirty="0" smtClean="0">
                <a:latin typeface="Calibri" pitchFamily="34" charset="0"/>
              </a:rPr>
              <a:t>(Sat </a:t>
            </a:r>
            <a:r>
              <a:rPr lang="en-US" sz="1600" dirty="0">
                <a:latin typeface="Calibri" pitchFamily="34" charset="0"/>
              </a:rPr>
              <a:t>=&gt; False, Sun =&gt; False, Mon .. Fri =&gt; </a:t>
            </a:r>
            <a:r>
              <a:rPr lang="en-US" sz="1600" dirty="0" smtClean="0">
                <a:latin typeface="Calibri" pitchFamily="34" charset="0"/>
              </a:rPr>
              <a:t>True);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dirty="0" smtClean="0">
                <a:latin typeface="Calibri" pitchFamily="34" charset="0"/>
              </a:rPr>
              <a:t>Week </a:t>
            </a:r>
            <a:r>
              <a:rPr lang="en-US" sz="1600" dirty="0">
                <a:latin typeface="Calibri" pitchFamily="34" charset="0"/>
              </a:rPr>
              <a:t>:= </a:t>
            </a:r>
            <a:r>
              <a:rPr lang="en-US" sz="1600" dirty="0" smtClean="0">
                <a:latin typeface="Calibri" pitchFamily="34" charset="0"/>
              </a:rPr>
              <a:t>(Sat </a:t>
            </a:r>
            <a:r>
              <a:rPr lang="en-US" sz="1600" dirty="0">
                <a:latin typeface="Calibri" pitchFamily="34" charset="0"/>
              </a:rPr>
              <a:t>| Sun =&gt; False, Mon .. Fri =&gt; </a:t>
            </a:r>
            <a:r>
              <a:rPr lang="en-US" sz="1600" dirty="0" smtClean="0">
                <a:latin typeface="Calibri" pitchFamily="34" charset="0"/>
              </a:rPr>
              <a:t>True);</a:t>
            </a:r>
            <a:endParaRPr lang="en-US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215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Aggregate Consistency Rules</a:t>
            </a:r>
          </a:p>
        </p:txBody>
      </p:sp>
      <p:sp>
        <p:nvSpPr>
          <p:cNvPr id="36867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Must always be complete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Each component must be given a value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But defaults are possible (more in a moment)</a:t>
            </a:r>
          </a:p>
          <a:p>
            <a:pPr eaLnBrk="1" hangingPunct="1"/>
            <a:r>
              <a:rPr lang="en-US" dirty="0" smtClean="0"/>
              <a:t>Must provide only one value per index position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Duplicates are detected at compile-time</a:t>
            </a:r>
          </a:p>
          <a:p>
            <a:pPr eaLnBrk="1" hangingPunct="1"/>
            <a:r>
              <a:rPr lang="en-US" dirty="0" smtClean="0"/>
              <a:t>Compiler rejects incomplete or inconsistent aggregates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143000" y="5181600"/>
            <a:ext cx="5970097" cy="28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Week := </a:t>
            </a:r>
            <a:r>
              <a:rPr lang="en-US" sz="1600" dirty="0" smtClean="0">
                <a:latin typeface="Calibri" panose="020F0502020204030204" pitchFamily="34" charset="0"/>
              </a:rPr>
              <a:t>(Sat </a:t>
            </a:r>
            <a:r>
              <a:rPr lang="en-US" sz="1600" dirty="0">
                <a:latin typeface="Calibri" panose="020F0502020204030204" pitchFamily="34" charset="0"/>
              </a:rPr>
              <a:t>=&gt; False, Sun =&gt; False,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Mon .. Fri </a:t>
            </a:r>
            <a:r>
              <a:rPr lang="en-US" sz="1600" dirty="0">
                <a:latin typeface="Calibri" panose="020F0502020204030204" pitchFamily="34" charset="0"/>
              </a:rPr>
              <a:t>=&gt; True, </a:t>
            </a:r>
            <a:r>
              <a:rPr lang="en-US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Wed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=&gt; </a:t>
            </a:r>
            <a:r>
              <a:rPr lang="en-US" sz="1600" dirty="0" smtClean="0">
                <a:latin typeface="Calibri" panose="020F0502020204030204" pitchFamily="34" charset="0"/>
              </a:rPr>
              <a:t>False);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“Others”</a:t>
            </a:r>
          </a:p>
        </p:txBody>
      </p:sp>
      <p:sp>
        <p:nvSpPr>
          <p:cNvPr id="37891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Indicates all components not yet assigned a value</a:t>
            </a:r>
          </a:p>
          <a:p>
            <a:pPr eaLnBrk="1" hangingPunct="1"/>
            <a:r>
              <a:rPr lang="en-US" smtClean="0"/>
              <a:t>All remaining components get this single value</a:t>
            </a:r>
          </a:p>
          <a:p>
            <a:pPr eaLnBrk="1" hangingPunct="1"/>
            <a:r>
              <a:rPr lang="en-US" smtClean="0"/>
              <a:t>Similar to case statement's “others”</a:t>
            </a:r>
          </a:p>
          <a:p>
            <a:pPr eaLnBrk="1" hangingPunct="1"/>
            <a:r>
              <a:rPr lang="en-US" smtClean="0"/>
              <a:t>Can be used to apply defaults too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295400" y="4038600"/>
            <a:ext cx="5810759" cy="97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Schedule </a:t>
            </a:r>
            <a:r>
              <a:rPr lang="en-US" sz="1600" b="1" dirty="0">
                <a:latin typeface="Calibri" panose="020F0502020204030204" pitchFamily="34" charset="0"/>
              </a:rPr>
              <a:t>is array </a:t>
            </a:r>
            <a:r>
              <a:rPr lang="en-US" sz="1600" dirty="0" smtClean="0">
                <a:latin typeface="Calibri" panose="020F0502020204030204" pitchFamily="34" charset="0"/>
              </a:rPr>
              <a:t>(Days) </a:t>
            </a:r>
            <a:r>
              <a:rPr lang="en-US" sz="1600" b="1" dirty="0">
                <a:latin typeface="Calibri" panose="020F0502020204030204" pitchFamily="34" charset="0"/>
              </a:rPr>
              <a:t>of </a:t>
            </a:r>
            <a:r>
              <a:rPr lang="en-US" sz="1600" dirty="0">
                <a:latin typeface="Calibri" panose="020F0502020204030204" pitchFamily="34" charset="0"/>
              </a:rPr>
              <a:t>Real;</a:t>
            </a:r>
          </a:p>
          <a:p>
            <a:pPr eaLnBrk="0" hangingPunct="0"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Work : Schedule;</a:t>
            </a:r>
          </a:p>
          <a:p>
            <a:pPr eaLnBrk="0" hangingPunct="0"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Normal : </a:t>
            </a:r>
            <a:r>
              <a:rPr lang="en-US" sz="1600" b="1" dirty="0">
                <a:latin typeface="Calibri" panose="020F0502020204030204" pitchFamily="34" charset="0"/>
              </a:rPr>
              <a:t>constant </a:t>
            </a:r>
            <a:r>
              <a:rPr lang="en-US" sz="1600" dirty="0">
                <a:latin typeface="Calibri" panose="020F0502020204030204" pitchFamily="34" charset="0"/>
              </a:rPr>
              <a:t>Schedule := </a:t>
            </a:r>
            <a:r>
              <a:rPr lang="en-US" sz="1600" dirty="0" smtClean="0">
                <a:latin typeface="Calibri" panose="020F0502020204030204" pitchFamily="34" charset="0"/>
              </a:rPr>
              <a:t>(8.0</a:t>
            </a:r>
            <a:r>
              <a:rPr lang="en-US" sz="1600" dirty="0">
                <a:latin typeface="Calibri" panose="020F0502020204030204" pitchFamily="34" charset="0"/>
              </a:rPr>
              <a:t>, 8.0, 8.0, 8.0, 8.0, </a:t>
            </a:r>
            <a:r>
              <a:rPr lang="en-US" sz="1600" b="1" dirty="0">
                <a:latin typeface="Calibri" panose="020F0502020204030204" pitchFamily="34" charset="0"/>
              </a:rPr>
              <a:t>others </a:t>
            </a:r>
            <a:r>
              <a:rPr lang="en-US" sz="1600" dirty="0">
                <a:latin typeface="Calibri" panose="020F0502020204030204" pitchFamily="34" charset="0"/>
              </a:rPr>
              <a:t>=&gt; </a:t>
            </a:r>
            <a:r>
              <a:rPr lang="en-US" sz="1600" dirty="0" smtClean="0">
                <a:latin typeface="Calibri" panose="020F0502020204030204" pitchFamily="34" charset="0"/>
              </a:rPr>
              <a:t>0.0);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4191000"/>
            <a:ext cx="3733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548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High-Level For-Loop Kinds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For arrays and containers</a:t>
            </a:r>
          </a:p>
          <a:p>
            <a:pPr lvl="1"/>
            <a:r>
              <a:rPr lang="en-US" dirty="0" smtClean="0"/>
              <a:t>Arrays of any type and form</a:t>
            </a:r>
          </a:p>
          <a:p>
            <a:pPr lvl="1"/>
            <a:r>
              <a:rPr lang="en-US" i="1" dirty="0" smtClean="0"/>
              <a:t>Iterable</a:t>
            </a:r>
            <a:r>
              <a:rPr lang="en-US" dirty="0" smtClean="0"/>
              <a:t> containers</a:t>
            </a:r>
          </a:p>
          <a:p>
            <a:pPr lvl="2"/>
            <a:r>
              <a:rPr lang="en-US" dirty="0" smtClean="0"/>
              <a:t>Those that define iteration (most do)</a:t>
            </a:r>
          </a:p>
          <a:p>
            <a:pPr lvl="2"/>
            <a:r>
              <a:rPr lang="en-US" dirty="0" smtClean="0"/>
              <a:t>Not all containers are iterable (e.g., priority queues)!</a:t>
            </a:r>
          </a:p>
          <a:p>
            <a:r>
              <a:rPr lang="en-US" dirty="0" smtClean="0"/>
              <a:t>For iterator objects</a:t>
            </a:r>
          </a:p>
          <a:p>
            <a:pPr lvl="1"/>
            <a:r>
              <a:rPr lang="en-US" dirty="0" smtClean="0"/>
              <a:t>Known as “generalized iterators”</a:t>
            </a:r>
          </a:p>
          <a:p>
            <a:pPr lvl="1"/>
            <a:r>
              <a:rPr lang="en-US" dirty="0" smtClean="0"/>
              <a:t>Language-defined, e.g., most container data structures</a:t>
            </a:r>
          </a:p>
          <a:p>
            <a:pPr lvl="1"/>
            <a:r>
              <a:rPr lang="en-US" dirty="0" smtClean="0"/>
              <a:t>User-defined iterators too</a:t>
            </a:r>
          </a:p>
          <a:p>
            <a:r>
              <a:rPr lang="en-US" dirty="0" smtClean="0"/>
              <a:t>We focus on the arrays/containers form for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4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06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Array/Container For-Loops</a:t>
            </a:r>
          </a:p>
        </p:txBody>
      </p:sp>
      <p:sp>
        <p:nvSpPr>
          <p:cNvPr id="31747" name="Rectangle 206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Work in terms of elements within an object</a:t>
            </a:r>
          </a:p>
          <a:p>
            <a:r>
              <a:rPr lang="en-US" dirty="0" smtClean="0"/>
              <a:t>Syntax hides indexing/iterator controls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Starts with “first” element unless you reverse it</a:t>
            </a:r>
          </a:p>
          <a:p>
            <a:r>
              <a:rPr lang="en-US" dirty="0"/>
              <a:t>Loop </a:t>
            </a:r>
            <a:r>
              <a:rPr lang="en-US" dirty="0" smtClean="0"/>
              <a:t>parameter </a:t>
            </a:r>
            <a:r>
              <a:rPr lang="en-US" i="1" dirty="0" smtClean="0"/>
              <a:t>name</a:t>
            </a:r>
            <a:r>
              <a:rPr lang="en-US" dirty="0" smtClean="0"/>
              <a:t> is a constant </a:t>
            </a:r>
            <a:r>
              <a:rPr lang="en-US" dirty="0"/>
              <a:t>if iterating over </a:t>
            </a:r>
            <a:r>
              <a:rPr lang="en-US" dirty="0" smtClean="0"/>
              <a:t>a constant, a variable otherwise</a:t>
            </a:r>
            <a:endParaRPr lang="en-US" dirty="0"/>
          </a:p>
        </p:txBody>
      </p:sp>
      <p:sp>
        <p:nvSpPr>
          <p:cNvPr id="28676" name="Rectangle 2053"/>
          <p:cNvSpPr>
            <a:spLocks noChangeArrowheads="1"/>
          </p:cNvSpPr>
          <p:nvPr/>
        </p:nvSpPr>
        <p:spPr bwMode="auto">
          <a:xfrm>
            <a:off x="1710511" y="3292340"/>
            <a:ext cx="5222585" cy="73609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latin typeface="Arial" charset="0"/>
              </a:rPr>
              <a:t>for</a:t>
            </a:r>
            <a:r>
              <a:rPr lang="en-US" sz="1400" dirty="0">
                <a:latin typeface="Arial" charset="0"/>
              </a:rPr>
              <a:t> </a:t>
            </a:r>
            <a:r>
              <a:rPr lang="en-US" sz="1400" i="1" dirty="0" smtClean="0">
                <a:latin typeface="Arial" charset="0"/>
              </a:rPr>
              <a:t>name  </a:t>
            </a:r>
            <a:r>
              <a:rPr lang="en-US" sz="1400" b="1" dirty="0" smtClean="0">
                <a:latin typeface="Arial" charset="0"/>
              </a:rPr>
              <a:t>of</a:t>
            </a:r>
            <a:r>
              <a:rPr lang="en-US" sz="1400" dirty="0" smtClean="0">
                <a:latin typeface="Arial" charset="0"/>
              </a:rPr>
              <a:t>  [</a:t>
            </a:r>
            <a:r>
              <a:rPr lang="en-US" sz="1400" b="1" dirty="0">
                <a:latin typeface="Arial" charset="0"/>
              </a:rPr>
              <a:t>reverse</a:t>
            </a:r>
            <a:r>
              <a:rPr lang="en-US" sz="1400" dirty="0">
                <a:latin typeface="Arial" charset="0"/>
              </a:rPr>
              <a:t>] </a:t>
            </a:r>
            <a:r>
              <a:rPr lang="en-US" sz="1400" dirty="0" smtClean="0">
                <a:latin typeface="Arial" charset="0"/>
              </a:rPr>
              <a:t>  </a:t>
            </a:r>
            <a:r>
              <a:rPr lang="en-US" sz="1400" i="1" dirty="0" err="1" smtClean="0">
                <a:latin typeface="Arial" charset="0"/>
              </a:rPr>
              <a:t>array_or_container_object_name</a:t>
            </a:r>
            <a:r>
              <a:rPr lang="en-US" sz="1400" dirty="0" smtClean="0">
                <a:latin typeface="Arial" charset="0"/>
              </a:rPr>
              <a:t>  </a:t>
            </a:r>
            <a:r>
              <a:rPr lang="en-US" sz="1400" b="1" dirty="0" smtClean="0">
                <a:latin typeface="Arial" charset="0"/>
              </a:rPr>
              <a:t>loop</a:t>
            </a:r>
            <a:endParaRPr lang="en-US" sz="1400" dirty="0">
              <a:latin typeface="Arial" charset="0"/>
            </a:endParaRPr>
          </a:p>
          <a:p>
            <a:pPr lvl="1" eaLnBrk="0" hangingPunct="0">
              <a:defRPr/>
            </a:pPr>
            <a:r>
              <a:rPr lang="en-US" sz="1400" dirty="0">
                <a:latin typeface="Arial" charset="0"/>
              </a:rPr>
              <a:t>...</a:t>
            </a:r>
          </a:p>
          <a:p>
            <a:pPr eaLnBrk="0" hangingPunct="0">
              <a:defRPr/>
            </a:pPr>
            <a:r>
              <a:rPr lang="en-US" sz="1400" b="1" dirty="0">
                <a:latin typeface="Arial" charset="0"/>
              </a:rPr>
              <a:t>end loop</a:t>
            </a:r>
            <a:r>
              <a:rPr lang="en-US" sz="1400" dirty="0">
                <a:latin typeface="Arial" charset="0"/>
              </a:rPr>
              <a:t>;</a:t>
            </a:r>
          </a:p>
        </p:txBody>
      </p:sp>
      <p:sp>
        <p:nvSpPr>
          <p:cNvPr id="31749" name="Text Box 2058"/>
          <p:cNvSpPr txBox="1">
            <a:spLocks noChangeArrowheads="1"/>
          </p:cNvSpPr>
          <p:nvPr/>
        </p:nvSpPr>
        <p:spPr bwMode="auto">
          <a:xfrm>
            <a:off x="2609036" y="2514600"/>
            <a:ext cx="5468164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dirty="0" smtClean="0"/>
              <a:t>Declares an object of the type in the array/container</a:t>
            </a:r>
            <a:endParaRPr lang="en-US" dirty="0"/>
          </a:p>
        </p:txBody>
      </p:sp>
      <p:sp>
        <p:nvSpPr>
          <p:cNvPr id="31750" name="Text Box 2059"/>
          <p:cNvSpPr txBox="1">
            <a:spLocks noChangeArrowheads="1"/>
          </p:cNvSpPr>
          <p:nvPr/>
        </p:nvSpPr>
        <p:spPr bwMode="auto">
          <a:xfrm>
            <a:off x="2609036" y="4439437"/>
            <a:ext cx="2223686" cy="369332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dirty="0" smtClean="0"/>
              <a:t>Reverses sequence</a:t>
            </a:r>
            <a:endParaRPr lang="en-US" dirty="0"/>
          </a:p>
        </p:txBody>
      </p:sp>
      <p:sp>
        <p:nvSpPr>
          <p:cNvPr id="31751" name="Rectangle 2060"/>
          <p:cNvSpPr>
            <a:spLocks noChangeArrowheads="1"/>
          </p:cNvSpPr>
          <p:nvPr/>
        </p:nvSpPr>
        <p:spPr bwMode="auto">
          <a:xfrm>
            <a:off x="2212161" y="3292340"/>
            <a:ext cx="2603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Rectangle 2061"/>
          <p:cNvSpPr>
            <a:spLocks noChangeArrowheads="1"/>
          </p:cNvSpPr>
          <p:nvPr/>
        </p:nvSpPr>
        <p:spPr bwMode="auto">
          <a:xfrm>
            <a:off x="3005911" y="3363225"/>
            <a:ext cx="381000" cy="23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1753" name="AutoShape 2062"/>
          <p:cNvCxnSpPr>
            <a:cxnSpLocks noChangeShapeType="1"/>
            <a:stCxn id="31749" idx="1"/>
            <a:endCxn id="31751" idx="0"/>
          </p:cNvCxnSpPr>
          <p:nvPr/>
        </p:nvCxnSpPr>
        <p:spPr bwMode="auto">
          <a:xfrm rot="10800000" flipV="1">
            <a:off x="2342336" y="2699266"/>
            <a:ext cx="266700" cy="593074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2063"/>
          <p:cNvCxnSpPr>
            <a:cxnSpLocks noChangeShapeType="1"/>
            <a:stCxn id="31750" idx="0"/>
            <a:endCxn id="31752" idx="2"/>
          </p:cNvCxnSpPr>
          <p:nvPr/>
        </p:nvCxnSpPr>
        <p:spPr bwMode="auto">
          <a:xfrm rot="16200000" flipV="1">
            <a:off x="3040154" y="3758712"/>
            <a:ext cx="836982" cy="524468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0657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10243" name="Rectangle 3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Traditional array concept supported to any dimension</a:t>
            </a: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255319" y="1926882"/>
            <a:ext cx="4391973" cy="233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7013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	type </a:t>
            </a:r>
            <a:r>
              <a:rPr lang="en-US" sz="1600" dirty="0">
                <a:latin typeface="Calibri" panose="020F0502020204030204" pitchFamily="34" charset="0"/>
              </a:rPr>
              <a:t>Hours </a:t>
            </a:r>
            <a:r>
              <a:rPr lang="en-US" sz="1600" b="1" dirty="0">
                <a:latin typeface="Calibri" panose="020F0502020204030204" pitchFamily="34" charset="0"/>
              </a:rPr>
              <a:t>is digits </a:t>
            </a:r>
            <a:r>
              <a:rPr lang="en-US" sz="1600" dirty="0">
                <a:latin typeface="Calibri" panose="020F0502020204030204" pitchFamily="34" charset="0"/>
              </a:rPr>
              <a:t>6;</a:t>
            </a:r>
          </a:p>
          <a:p>
            <a:pPr eaLnBrk="0" hangingPunct="0">
              <a:lnSpc>
                <a:spcPct val="125000"/>
              </a:lnSpc>
              <a:spcBef>
                <a:spcPct val="25000"/>
              </a:spcBef>
              <a:tabLst>
                <a:tab pos="227013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	type </a:t>
            </a:r>
            <a:r>
              <a:rPr lang="en-US" sz="1600" dirty="0">
                <a:latin typeface="Calibri" panose="020F0502020204030204" pitchFamily="34" charset="0"/>
              </a:rPr>
              <a:t>Days </a:t>
            </a:r>
            <a:r>
              <a:rPr lang="en-US" sz="1600" b="1" dirty="0">
                <a:latin typeface="Calibri" panose="020F0502020204030204" pitchFamily="34" charset="0"/>
              </a:rPr>
              <a:t>is </a:t>
            </a:r>
            <a:r>
              <a:rPr lang="en-US" sz="1600" dirty="0" smtClean="0">
                <a:latin typeface="Calibri" panose="020F0502020204030204" pitchFamily="34" charset="0"/>
              </a:rPr>
              <a:t>(Mon</a:t>
            </a:r>
            <a:r>
              <a:rPr lang="en-US" sz="1600" dirty="0">
                <a:latin typeface="Calibri" panose="020F0502020204030204" pitchFamily="34" charset="0"/>
              </a:rPr>
              <a:t>, Tue, Wed, Thu, Fri, Sat, </a:t>
            </a:r>
            <a:r>
              <a:rPr lang="en-US" sz="1600" dirty="0" smtClean="0">
                <a:latin typeface="Calibri" panose="020F0502020204030204" pitchFamily="34" charset="0"/>
              </a:rPr>
              <a:t>Sun);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25000"/>
              </a:spcBef>
              <a:tabLst>
                <a:tab pos="227013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	type </a:t>
            </a:r>
            <a:r>
              <a:rPr lang="en-US" sz="1600" dirty="0">
                <a:latin typeface="Calibri" panose="020F0502020204030204" pitchFamily="34" charset="0"/>
              </a:rPr>
              <a:t>Schedule </a:t>
            </a:r>
            <a:r>
              <a:rPr lang="en-US" sz="1600" b="1" dirty="0">
                <a:latin typeface="Calibri" panose="020F0502020204030204" pitchFamily="34" charset="0"/>
              </a:rPr>
              <a:t>is array </a:t>
            </a:r>
            <a:r>
              <a:rPr lang="en-US" sz="1600" dirty="0" smtClean="0">
                <a:latin typeface="Calibri" panose="020F0502020204030204" pitchFamily="34" charset="0"/>
              </a:rPr>
              <a:t>(Days) </a:t>
            </a:r>
            <a:r>
              <a:rPr lang="en-US" sz="1600" b="1" dirty="0">
                <a:latin typeface="Calibri" panose="020F0502020204030204" pitchFamily="34" charset="0"/>
              </a:rPr>
              <a:t>of </a:t>
            </a:r>
            <a:r>
              <a:rPr lang="en-US" sz="1600" dirty="0">
                <a:latin typeface="Calibri" panose="020F0502020204030204" pitchFamily="34" charset="0"/>
              </a:rPr>
              <a:t>Hours;</a:t>
            </a:r>
          </a:p>
          <a:p>
            <a:pPr eaLnBrk="0" hangingPunct="0">
              <a:lnSpc>
                <a:spcPct val="125000"/>
              </a:lnSpc>
              <a:spcBef>
                <a:spcPct val="25000"/>
              </a:spcBef>
              <a:tabLst>
                <a:tab pos="227013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Workdays : Schedule;</a:t>
            </a:r>
          </a:p>
          <a:p>
            <a:pPr eaLnBrk="0" hangingPunct="0">
              <a:spcBef>
                <a:spcPct val="30000"/>
              </a:spcBef>
              <a:tabLst>
                <a:tab pos="227013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begin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7013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…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7013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	</a:t>
            </a:r>
            <a:r>
              <a:rPr lang="en-US" sz="1600" dirty="0" smtClean="0">
                <a:latin typeface="Calibri" panose="020F0502020204030204" pitchFamily="34" charset="0"/>
              </a:rPr>
              <a:t>Workdays (Mon) </a:t>
            </a:r>
            <a:r>
              <a:rPr lang="en-US" sz="1600" dirty="0">
                <a:latin typeface="Calibri" panose="020F0502020204030204" pitchFamily="34" charset="0"/>
              </a:rPr>
              <a:t>:= 8.5;</a:t>
            </a:r>
          </a:p>
        </p:txBody>
      </p:sp>
      <p:sp>
        <p:nvSpPr>
          <p:cNvPr id="10245" name="Rectangle 20"/>
          <p:cNvSpPr>
            <a:spLocks noChangeArrowheads="1"/>
          </p:cNvSpPr>
          <p:nvPr/>
        </p:nvSpPr>
        <p:spPr bwMode="auto">
          <a:xfrm>
            <a:off x="1968500" y="5813425"/>
            <a:ext cx="108426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/>
              <a:t>Workdays</a:t>
            </a:r>
          </a:p>
        </p:txBody>
      </p:sp>
      <p:sp>
        <p:nvSpPr>
          <p:cNvPr id="10246" name="Text Box 22"/>
          <p:cNvSpPr txBox="1">
            <a:spLocks noChangeArrowheads="1"/>
          </p:cNvSpPr>
          <p:nvPr/>
        </p:nvSpPr>
        <p:spPr bwMode="blackWhite">
          <a:xfrm>
            <a:off x="685800" y="4163000"/>
            <a:ext cx="1907895" cy="83099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/>
              <a:t>Indexed</a:t>
            </a:r>
          </a:p>
          <a:p>
            <a:pPr algn="ctr"/>
            <a:r>
              <a:rPr lang="en-US" sz="1600"/>
              <a:t>component</a:t>
            </a:r>
          </a:p>
          <a:p>
            <a:pPr algn="ctr"/>
            <a:r>
              <a:rPr lang="en-US" sz="1600"/>
              <a:t>(note parentheses)</a:t>
            </a:r>
          </a:p>
        </p:txBody>
      </p:sp>
      <p:cxnSp>
        <p:nvCxnSpPr>
          <p:cNvPr id="10247" name="AutoShape 26"/>
          <p:cNvCxnSpPr>
            <a:cxnSpLocks noChangeShapeType="1"/>
            <a:stCxn id="10246" idx="3"/>
            <a:endCxn id="10251" idx="1"/>
          </p:cNvCxnSpPr>
          <p:nvPr/>
        </p:nvCxnSpPr>
        <p:spPr bwMode="auto">
          <a:xfrm flipV="1">
            <a:off x="2593695" y="4356100"/>
            <a:ext cx="1654455" cy="222399"/>
          </a:xfrm>
          <a:prstGeom prst="curvedConnector4">
            <a:avLst>
              <a:gd name="adj1" fmla="val 47697"/>
              <a:gd name="adj2" fmla="val -153918"/>
            </a:avLst>
          </a:prstGeom>
          <a:noFill/>
          <a:ln w="635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8" name="Text Box 27"/>
          <p:cNvSpPr txBox="1">
            <a:spLocks noChangeArrowheads="1"/>
          </p:cNvSpPr>
          <p:nvPr/>
        </p:nvSpPr>
        <p:spPr bwMode="blackWhite">
          <a:xfrm>
            <a:off x="6556550" y="3578225"/>
            <a:ext cx="1244250" cy="584775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/>
              <a:t>Component</a:t>
            </a:r>
          </a:p>
          <a:p>
            <a:pPr algn="ctr"/>
            <a:r>
              <a:rPr lang="en-US" sz="1600"/>
              <a:t>value</a:t>
            </a:r>
          </a:p>
        </p:txBody>
      </p:sp>
      <p:sp>
        <p:nvSpPr>
          <p:cNvPr id="10249" name="Rectangle 28"/>
          <p:cNvSpPr>
            <a:spLocks noChangeArrowheads="1"/>
          </p:cNvSpPr>
          <p:nvPr/>
        </p:nvSpPr>
        <p:spPr bwMode="auto">
          <a:xfrm>
            <a:off x="5187950" y="38227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250" name="AutoShape 30"/>
          <p:cNvCxnSpPr>
            <a:cxnSpLocks noChangeShapeType="1"/>
            <a:stCxn id="10248" idx="1"/>
            <a:endCxn id="10249" idx="0"/>
          </p:cNvCxnSpPr>
          <p:nvPr/>
        </p:nvCxnSpPr>
        <p:spPr bwMode="auto">
          <a:xfrm rot="10800000">
            <a:off x="5340350" y="3822701"/>
            <a:ext cx="1216200" cy="47913"/>
          </a:xfrm>
          <a:prstGeom prst="curvedConnector4">
            <a:avLst>
              <a:gd name="adj1" fmla="val 43735"/>
              <a:gd name="adj2" fmla="val 577115"/>
            </a:avLst>
          </a:prstGeom>
          <a:noFill/>
          <a:ln w="6350">
            <a:solidFill>
              <a:schemeClr val="tx1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1" name="AutoShape 32"/>
          <p:cNvSpPr>
            <a:spLocks/>
          </p:cNvSpPr>
          <p:nvPr/>
        </p:nvSpPr>
        <p:spPr bwMode="auto">
          <a:xfrm rot="5400000">
            <a:off x="4171950" y="3556000"/>
            <a:ext cx="152400" cy="1447800"/>
          </a:xfrm>
          <a:prstGeom prst="rightBrace">
            <a:avLst>
              <a:gd name="adj1" fmla="val 7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52" name="Group 50"/>
          <p:cNvGrpSpPr>
            <a:grpSpLocks/>
          </p:cNvGrpSpPr>
          <p:nvPr/>
        </p:nvGrpSpPr>
        <p:grpSpPr bwMode="auto">
          <a:xfrm>
            <a:off x="3263900" y="5283200"/>
            <a:ext cx="3733800" cy="957262"/>
            <a:chOff x="2064" y="3608"/>
            <a:chExt cx="2352" cy="603"/>
          </a:xfrm>
        </p:grpSpPr>
        <p:sp>
          <p:nvSpPr>
            <p:cNvPr id="10253" name="Rectangle 5"/>
            <p:cNvSpPr>
              <a:spLocks noChangeArrowheads="1"/>
            </p:cNvSpPr>
            <p:nvPr/>
          </p:nvSpPr>
          <p:spPr bwMode="auto">
            <a:xfrm>
              <a:off x="2064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8.5</a:t>
              </a:r>
            </a:p>
          </p:txBody>
        </p:sp>
        <p:sp>
          <p:nvSpPr>
            <p:cNvPr id="10254" name="Rectangle 6"/>
            <p:cNvSpPr>
              <a:spLocks noChangeArrowheads="1"/>
            </p:cNvSpPr>
            <p:nvPr/>
          </p:nvSpPr>
          <p:spPr bwMode="auto">
            <a:xfrm>
              <a:off x="2400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8.5</a:t>
              </a:r>
            </a:p>
          </p:txBody>
        </p:sp>
        <p:sp>
          <p:nvSpPr>
            <p:cNvPr id="10255" name="Rectangle 37"/>
            <p:cNvSpPr>
              <a:spLocks noChangeArrowheads="1"/>
            </p:cNvSpPr>
            <p:nvPr/>
          </p:nvSpPr>
          <p:spPr bwMode="auto">
            <a:xfrm>
              <a:off x="2736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8.5</a:t>
              </a:r>
            </a:p>
          </p:txBody>
        </p:sp>
        <p:sp>
          <p:nvSpPr>
            <p:cNvPr id="10256" name="Rectangle 38"/>
            <p:cNvSpPr>
              <a:spLocks noChangeArrowheads="1"/>
            </p:cNvSpPr>
            <p:nvPr/>
          </p:nvSpPr>
          <p:spPr bwMode="auto">
            <a:xfrm>
              <a:off x="3072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8.5</a:t>
              </a:r>
            </a:p>
          </p:txBody>
        </p:sp>
        <p:sp>
          <p:nvSpPr>
            <p:cNvPr id="10257" name="Rectangle 39"/>
            <p:cNvSpPr>
              <a:spLocks noChangeArrowheads="1"/>
            </p:cNvSpPr>
            <p:nvPr/>
          </p:nvSpPr>
          <p:spPr bwMode="auto">
            <a:xfrm>
              <a:off x="3408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6.0</a:t>
              </a:r>
            </a:p>
          </p:txBody>
        </p:sp>
        <p:sp>
          <p:nvSpPr>
            <p:cNvPr id="10258" name="Rectangle 40"/>
            <p:cNvSpPr>
              <a:spLocks noChangeArrowheads="1"/>
            </p:cNvSpPr>
            <p:nvPr/>
          </p:nvSpPr>
          <p:spPr bwMode="auto">
            <a:xfrm>
              <a:off x="3744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0.0</a:t>
              </a:r>
            </a:p>
          </p:txBody>
        </p:sp>
        <p:sp>
          <p:nvSpPr>
            <p:cNvPr id="10259" name="Rectangle 41"/>
            <p:cNvSpPr>
              <a:spLocks noChangeArrowheads="1"/>
            </p:cNvSpPr>
            <p:nvPr/>
          </p:nvSpPr>
          <p:spPr bwMode="auto">
            <a:xfrm>
              <a:off x="4080" y="3883"/>
              <a:ext cx="336" cy="3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0.0</a:t>
              </a:r>
            </a:p>
          </p:txBody>
        </p:sp>
        <p:sp>
          <p:nvSpPr>
            <p:cNvPr id="10260" name="Rectangle 43"/>
            <p:cNvSpPr>
              <a:spLocks noChangeArrowheads="1"/>
            </p:cNvSpPr>
            <p:nvPr/>
          </p:nvSpPr>
          <p:spPr bwMode="auto">
            <a:xfrm>
              <a:off x="2064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Mon</a:t>
              </a:r>
            </a:p>
          </p:txBody>
        </p:sp>
        <p:sp>
          <p:nvSpPr>
            <p:cNvPr id="10261" name="Rectangle 44"/>
            <p:cNvSpPr>
              <a:spLocks noChangeArrowheads="1"/>
            </p:cNvSpPr>
            <p:nvPr/>
          </p:nvSpPr>
          <p:spPr bwMode="auto">
            <a:xfrm>
              <a:off x="2400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Tue</a:t>
              </a:r>
            </a:p>
          </p:txBody>
        </p:sp>
        <p:sp>
          <p:nvSpPr>
            <p:cNvPr id="10262" name="Rectangle 45"/>
            <p:cNvSpPr>
              <a:spLocks noChangeArrowheads="1"/>
            </p:cNvSpPr>
            <p:nvPr/>
          </p:nvSpPr>
          <p:spPr bwMode="auto">
            <a:xfrm>
              <a:off x="2736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Wed</a:t>
              </a:r>
            </a:p>
          </p:txBody>
        </p:sp>
        <p:sp>
          <p:nvSpPr>
            <p:cNvPr id="10263" name="Rectangle 46"/>
            <p:cNvSpPr>
              <a:spLocks noChangeArrowheads="1"/>
            </p:cNvSpPr>
            <p:nvPr/>
          </p:nvSpPr>
          <p:spPr bwMode="auto">
            <a:xfrm>
              <a:off x="3072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Thu</a:t>
              </a:r>
            </a:p>
          </p:txBody>
        </p:sp>
        <p:sp>
          <p:nvSpPr>
            <p:cNvPr id="10264" name="Rectangle 47"/>
            <p:cNvSpPr>
              <a:spLocks noChangeArrowheads="1"/>
            </p:cNvSpPr>
            <p:nvPr/>
          </p:nvSpPr>
          <p:spPr bwMode="auto">
            <a:xfrm>
              <a:off x="3408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Fri</a:t>
              </a:r>
            </a:p>
          </p:txBody>
        </p:sp>
        <p:sp>
          <p:nvSpPr>
            <p:cNvPr id="10265" name="Rectangle 48"/>
            <p:cNvSpPr>
              <a:spLocks noChangeArrowheads="1"/>
            </p:cNvSpPr>
            <p:nvPr/>
          </p:nvSpPr>
          <p:spPr bwMode="auto">
            <a:xfrm>
              <a:off x="3744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Sat</a:t>
              </a:r>
            </a:p>
          </p:txBody>
        </p:sp>
        <p:sp>
          <p:nvSpPr>
            <p:cNvPr id="10266" name="Rectangle 49"/>
            <p:cNvSpPr>
              <a:spLocks noChangeArrowheads="1"/>
            </p:cNvSpPr>
            <p:nvPr/>
          </p:nvSpPr>
          <p:spPr bwMode="auto">
            <a:xfrm>
              <a:off x="4080" y="3608"/>
              <a:ext cx="336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400"/>
                <a:t>Sun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Array Component For-Loop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1371600"/>
            <a:ext cx="6340518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	type </a:t>
            </a:r>
            <a:r>
              <a:rPr lang="en-US" sz="1600" noProof="1" smtClean="0">
                <a:latin typeface="Calibri" pitchFamily="34" charset="0"/>
              </a:rPr>
              <a:t>Person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58888" algn="l"/>
              </a:tabLst>
            </a:pPr>
            <a:r>
              <a:rPr lang="en-US" sz="1600" b="1" noProof="1" smtClean="0">
                <a:latin typeface="Calibri" pitchFamily="34" charset="0"/>
              </a:rPr>
              <a:t>		record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noProof="1" smtClean="0">
                <a:latin typeface="Calibri" pitchFamily="34" charset="0"/>
              </a:rPr>
              <a:t>			Name	: String (1 .. 10);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noProof="1" smtClean="0">
                <a:latin typeface="Calibri" pitchFamily="34" charset="0"/>
              </a:rPr>
              <a:t>			Age	: Positive;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b="1" noProof="1" smtClean="0">
                <a:latin typeface="Calibri" pitchFamily="34" charset="0"/>
              </a:rPr>
              <a:t>		end record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People </a:t>
            </a:r>
            <a:r>
              <a:rPr lang="en-US" sz="1600" noProof="1">
                <a:latin typeface="Calibri" pitchFamily="34" charset="0"/>
              </a:rPr>
              <a:t>: </a:t>
            </a:r>
            <a:r>
              <a:rPr lang="en-US" sz="1600" b="1" noProof="1">
                <a:latin typeface="Calibri" pitchFamily="34" charset="0"/>
              </a:rPr>
              <a:t>array </a:t>
            </a:r>
            <a:r>
              <a:rPr lang="en-US" sz="1600" noProof="1">
                <a:latin typeface="Calibri" pitchFamily="34" charset="0"/>
              </a:rPr>
              <a:t>(1 .. 5) </a:t>
            </a:r>
            <a:r>
              <a:rPr lang="en-US" sz="1600" b="1" noProof="1">
                <a:latin typeface="Calibri" pitchFamily="34" charset="0"/>
              </a:rPr>
              <a:t>of </a:t>
            </a:r>
            <a:r>
              <a:rPr lang="en-US" sz="1600" noProof="1">
                <a:latin typeface="Calibri" pitchFamily="34" charset="0"/>
              </a:rPr>
              <a:t>Person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…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	for </a:t>
            </a:r>
            <a:r>
              <a:rPr lang="en-US" sz="1600" noProof="1" smtClean="0">
                <a:latin typeface="Calibri" pitchFamily="34" charset="0"/>
              </a:rPr>
              <a:t>Customer </a:t>
            </a:r>
            <a:r>
              <a:rPr lang="en-US" sz="1600" b="1" noProof="1" smtClean="0">
                <a:latin typeface="Calibri" pitchFamily="34" charset="0"/>
              </a:rPr>
              <a:t>of </a:t>
            </a:r>
            <a:r>
              <a:rPr lang="en-US" sz="1600" noProof="1" smtClean="0">
                <a:latin typeface="Calibri" pitchFamily="34" charset="0"/>
              </a:rPr>
              <a:t>People </a:t>
            </a:r>
            <a:r>
              <a:rPr lang="en-US" sz="1600" b="1" noProof="1" smtClean="0">
                <a:latin typeface="Calibri" pitchFamily="34" charset="0"/>
              </a:rPr>
              <a:t>loop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Put_Line ("Name: "  &amp;  Customer.Name);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Customer.Age &gt;= Minimum_Car_Rental_Age </a:t>
            </a:r>
            <a:r>
              <a:rPr lang="en-US" sz="1600" b="1" noProof="1" smtClean="0">
                <a:latin typeface="Calibri" pitchFamily="34" charset="0"/>
              </a:rPr>
              <a:t>then  </a:t>
            </a:r>
            <a:r>
              <a:rPr lang="en-US" sz="1600" noProof="1" smtClean="0">
                <a:latin typeface="Calibri" pitchFamily="34" charset="0"/>
              </a:rPr>
              <a:t>-- can rent a car</a:t>
            </a:r>
          </a:p>
          <a:p>
            <a:pPr>
              <a:spcBef>
                <a:spcPts val="3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		…</a:t>
            </a:r>
          </a:p>
          <a:p>
            <a:pPr>
              <a:spcBef>
                <a:spcPts val="3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end if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	end loop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i="0" kern="1200" noProof="1">
                <a:latin typeface="Calibri" pitchFamily="34" charset="0"/>
              </a:rPr>
              <a:t>	</a:t>
            </a:r>
            <a:r>
              <a:rPr lang="en-US" sz="1600" i="0" kern="1200" noProof="1" smtClean="0">
                <a:latin typeface="Calibri" pitchFamily="34" charset="0"/>
              </a:rPr>
              <a:t>…</a:t>
            </a:r>
          </a:p>
        </p:txBody>
      </p:sp>
      <p:sp>
        <p:nvSpPr>
          <p:cNvPr id="5" name="Text Box 2059"/>
          <p:cNvSpPr txBox="1">
            <a:spLocks noChangeArrowheads="1"/>
          </p:cNvSpPr>
          <p:nvPr/>
        </p:nvSpPr>
        <p:spPr bwMode="auto">
          <a:xfrm>
            <a:off x="5086900" y="3350343"/>
            <a:ext cx="2661305" cy="338554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 dirty="0" smtClean="0"/>
              <a:t>Customer is of type Person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91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/>
        </p:nvSpPr>
        <p:spPr bwMode="auto">
          <a:xfrm>
            <a:off x="2323700" y="2981425"/>
            <a:ext cx="152400" cy="187493"/>
          </a:xfrm>
          <a:prstGeom prst="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For-Loop Constant </a:t>
            </a:r>
            <a:r>
              <a:rPr lang="en-US" dirty="0"/>
              <a:t>Component Example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1613877"/>
            <a:ext cx="5238806" cy="35496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Primes : </a:t>
            </a:r>
            <a:r>
              <a:rPr lang="en-US" sz="1600" b="1" noProof="1" smtClean="0">
                <a:latin typeface="Calibri" pitchFamily="34" charset="0"/>
              </a:rPr>
              <a:t>constant array </a:t>
            </a:r>
            <a:r>
              <a:rPr lang="en-US" sz="1600" noProof="1" smtClean="0">
                <a:latin typeface="Calibri" pitchFamily="34" charset="0"/>
              </a:rPr>
              <a:t>(1 .. 5) </a:t>
            </a:r>
            <a:r>
              <a:rPr lang="en-US" sz="1600" b="1" noProof="1" smtClean="0">
                <a:latin typeface="Calibri" pitchFamily="34" charset="0"/>
              </a:rPr>
              <a:t>of </a:t>
            </a:r>
            <a:r>
              <a:rPr lang="en-US" sz="1600" noProof="1" smtClean="0">
                <a:latin typeface="Calibri" pitchFamily="34" charset="0"/>
              </a:rPr>
              <a:t>Integer := (2, 3, 5, 7, 11);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endParaRPr lang="en-US" sz="16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b="1" noProof="1" smtClean="0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…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for </a:t>
            </a:r>
            <a:r>
              <a:rPr lang="en-US" sz="1600" noProof="1" smtClean="0">
                <a:latin typeface="Calibri" pitchFamily="34" charset="0"/>
              </a:rPr>
              <a:t>P </a:t>
            </a:r>
            <a:r>
              <a:rPr lang="en-US" sz="1600" b="1" noProof="1" smtClean="0">
                <a:latin typeface="Calibri" pitchFamily="34" charset="0"/>
              </a:rPr>
              <a:t>of </a:t>
            </a:r>
            <a:r>
              <a:rPr lang="en-US" sz="1600" noProof="1" smtClean="0">
                <a:latin typeface="Calibri" pitchFamily="34" charset="0"/>
              </a:rPr>
              <a:t>Primes </a:t>
            </a:r>
            <a:r>
              <a:rPr lang="en-US" sz="1600" b="1" noProof="1" smtClean="0">
                <a:latin typeface="Calibri" pitchFamily="34" charset="0"/>
              </a:rPr>
              <a:t>loop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Put_Line (Integer'Image (P));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end loop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i="0" kern="1200" noProof="1" smtClean="0">
                <a:latin typeface="Calibri" pitchFamily="34" charset="0"/>
              </a:rPr>
              <a:t>	…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for </a:t>
            </a:r>
            <a:r>
              <a:rPr lang="en-US" sz="1600" noProof="1" smtClean="0">
                <a:latin typeface="Calibri" pitchFamily="34" charset="0"/>
              </a:rPr>
              <a:t>P </a:t>
            </a:r>
            <a:r>
              <a:rPr lang="en-US" sz="1600" b="1" noProof="1" smtClean="0">
                <a:latin typeface="Calibri" pitchFamily="34" charset="0"/>
              </a:rPr>
              <a:t>of reverse </a:t>
            </a:r>
            <a:r>
              <a:rPr lang="en-US" sz="1600" noProof="1" smtClean="0">
                <a:latin typeface="Calibri" pitchFamily="34" charset="0"/>
              </a:rPr>
              <a:t>Primes </a:t>
            </a:r>
            <a:r>
              <a:rPr lang="en-US" sz="1600" b="1" noProof="1" smtClean="0">
                <a:latin typeface="Calibri" pitchFamily="34" charset="0"/>
              </a:rPr>
              <a:t>loop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	Put_Line (Integer'Image (P));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end loop</a:t>
            </a:r>
            <a:r>
              <a:rPr lang="en-US" sz="1600" noProof="1" smtClean="0">
                <a:latin typeface="Calibri" pitchFamily="34" charset="0"/>
              </a:rPr>
              <a:t>; 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</a:tabLst>
            </a:pPr>
            <a:r>
              <a:rPr lang="en-US" sz="1600" i="0" kern="1200" noProof="1" smtClean="0">
                <a:latin typeface="Calibri" pitchFamily="34" charset="0"/>
              </a:rPr>
              <a:t>	…</a:t>
            </a:r>
          </a:p>
        </p:txBody>
      </p:sp>
      <p:sp>
        <p:nvSpPr>
          <p:cNvPr id="5" name="Text Box 2059"/>
          <p:cNvSpPr txBox="1">
            <a:spLocks noChangeArrowheads="1"/>
          </p:cNvSpPr>
          <p:nvPr/>
        </p:nvSpPr>
        <p:spPr bwMode="auto">
          <a:xfrm>
            <a:off x="5066165" y="2358356"/>
            <a:ext cx="3503973" cy="338554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 dirty="0" smtClean="0"/>
              <a:t>P is a constant object of type Integer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 bwMode="blackWhite">
          <a:xfrm>
            <a:off x="4946650" y="1752600"/>
            <a:ext cx="3048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sp>
        <p:nvSpPr>
          <p:cNvPr id="6" name="Rectangle 5"/>
          <p:cNvSpPr/>
          <p:nvPr/>
        </p:nvSpPr>
        <p:spPr bwMode="blackWhite">
          <a:xfrm>
            <a:off x="2895600" y="2936707"/>
            <a:ext cx="3048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cxnSp>
        <p:nvCxnSpPr>
          <p:cNvPr id="8" name="Curved Connector 7"/>
          <p:cNvCxnSpPr>
            <a:stCxn id="6" idx="0"/>
            <a:endCxn id="5" idx="1"/>
          </p:cNvCxnSpPr>
          <p:nvPr/>
        </p:nvCxnSpPr>
        <p:spPr bwMode="auto">
          <a:xfrm rot="5400000" flipH="1" flipV="1">
            <a:off x="3852545" y="1723088"/>
            <a:ext cx="409074" cy="201816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>
            <a:stCxn id="3" idx="2"/>
            <a:endCxn id="5" idx="1"/>
          </p:cNvCxnSpPr>
          <p:nvPr/>
        </p:nvCxnSpPr>
        <p:spPr bwMode="auto">
          <a:xfrm rot="5400000">
            <a:off x="4771292" y="2199874"/>
            <a:ext cx="622633" cy="32885"/>
          </a:xfrm>
          <a:prstGeom prst="curvedConnector4">
            <a:avLst>
              <a:gd name="adj1" fmla="val 36406"/>
              <a:gd name="adj2" fmla="val 7951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angle 10"/>
          <p:cNvSpPr/>
          <p:nvPr/>
        </p:nvSpPr>
        <p:spPr bwMode="blackWhite">
          <a:xfrm>
            <a:off x="3021409" y="1752600"/>
            <a:ext cx="3048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66C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cxnSp>
        <p:nvCxnSpPr>
          <p:cNvPr id="12" name="Curved Connector 11"/>
          <p:cNvCxnSpPr>
            <a:stCxn id="11" idx="2"/>
            <a:endCxn id="5" idx="1"/>
          </p:cNvCxnSpPr>
          <p:nvPr/>
        </p:nvCxnSpPr>
        <p:spPr bwMode="auto">
          <a:xfrm rot="16200000" flipH="1">
            <a:off x="3808671" y="1270138"/>
            <a:ext cx="622633" cy="189235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6362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 Element For-Loop Example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219200"/>
            <a:ext cx="7559698" cy="51552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27013" algn="l"/>
                <a:tab pos="461963" algn="l"/>
                <a:tab pos="687388" algn="l"/>
                <a:tab pos="914400" algn="l"/>
              </a:tabLst>
              <a:defRPr sz="1400" b="1">
                <a:latin typeface="Calibri" pitchFamily="34" charset="0"/>
              </a:defRPr>
            </a:lvl1pPr>
          </a:lstStyle>
          <a:p>
            <a:r>
              <a:rPr lang="en-US" sz="1600" noProof="1" smtClean="0"/>
              <a:t>	type </a:t>
            </a:r>
            <a:r>
              <a:rPr lang="en-US" sz="1600" b="0" noProof="1" smtClean="0"/>
              <a:t>Person </a:t>
            </a:r>
            <a:r>
              <a:rPr lang="en-US" sz="1600" noProof="1" smtClean="0"/>
              <a:t>is</a:t>
            </a:r>
          </a:p>
          <a:p>
            <a:r>
              <a:rPr lang="en-US" sz="1600" noProof="1" smtClean="0"/>
              <a:t>		record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b="0" noProof="1" smtClean="0"/>
              <a:t>			Name	: String (1 .. 10);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b="0" noProof="1" smtClean="0"/>
              <a:t>			Age  	: Natural;</a:t>
            </a:r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1203325" algn="l"/>
              </a:tabLst>
            </a:pPr>
            <a:r>
              <a:rPr lang="en-US" sz="1600" noProof="1" smtClean="0"/>
              <a:t>		end record</a:t>
            </a:r>
            <a:r>
              <a:rPr lang="en-US" sz="1600" b="0" noProof="1" smtClean="0"/>
              <a:t>;</a:t>
            </a:r>
          </a:p>
          <a:p>
            <a:r>
              <a:rPr lang="en-US" sz="1600" b="0" noProof="1" smtClean="0"/>
              <a:t> </a:t>
            </a:r>
          </a:p>
          <a:p>
            <a:r>
              <a:rPr lang="en-US" sz="1600" noProof="1" smtClean="0"/>
              <a:t>	package </a:t>
            </a:r>
            <a:r>
              <a:rPr lang="en-US" sz="1600" b="0" noProof="1" smtClean="0"/>
              <a:t>Personnel </a:t>
            </a:r>
            <a:r>
              <a:rPr lang="en-US" sz="1600" noProof="1" smtClean="0"/>
              <a:t>is new </a:t>
            </a:r>
            <a:r>
              <a:rPr lang="en-US" sz="1600" b="0" noProof="1" smtClean="0"/>
              <a:t>Ada.Containers.Vectors (Positive, Element_Type =&gt; Person);</a:t>
            </a:r>
          </a:p>
          <a:p>
            <a:r>
              <a:rPr lang="en-US" sz="1600" noProof="1" smtClean="0"/>
              <a:t>   </a:t>
            </a:r>
          </a:p>
          <a:p>
            <a:r>
              <a:rPr lang="en-US" sz="1600" b="0" noProof="1" smtClean="0"/>
              <a:t>	Trumpet_Section </a:t>
            </a:r>
            <a:r>
              <a:rPr lang="en-US" sz="1600" b="0" noProof="1"/>
              <a:t>: Personnel.Vector;</a:t>
            </a:r>
          </a:p>
          <a:p>
            <a:endParaRPr lang="en-US" sz="1600" b="0" noProof="1"/>
          </a:p>
          <a:p>
            <a:r>
              <a:rPr lang="en-US" sz="1600" noProof="1"/>
              <a:t>begin</a:t>
            </a:r>
          </a:p>
          <a:p>
            <a:pPr>
              <a:spcBef>
                <a:spcPts val="600"/>
              </a:spcBef>
              <a:tabLst>
                <a:tab pos="227013" algn="l"/>
                <a:tab pos="461963" algn="l"/>
                <a:tab pos="687388" algn="l"/>
                <a:tab pos="914400" algn="l"/>
                <a:tab pos="3657600" algn="l"/>
              </a:tabLst>
            </a:pPr>
            <a:r>
              <a:rPr lang="en-US" sz="1600" b="0" noProof="1" smtClean="0"/>
              <a:t>	Trumpet_Section.Append (Person'(…));</a:t>
            </a:r>
            <a:endParaRPr lang="en-US" sz="1600" b="0" noProof="1"/>
          </a:p>
          <a:p>
            <a:pPr>
              <a:tabLst>
                <a:tab pos="227013" algn="l"/>
                <a:tab pos="461963" algn="l"/>
                <a:tab pos="687388" algn="l"/>
                <a:tab pos="914400" algn="l"/>
                <a:tab pos="3657600" algn="l"/>
              </a:tabLst>
            </a:pPr>
            <a:r>
              <a:rPr lang="en-US" sz="1600" b="0" noProof="1" smtClean="0"/>
              <a:t>	Trumpet_Section.Append </a:t>
            </a:r>
            <a:r>
              <a:rPr lang="en-US" sz="1600" b="0" noProof="1"/>
              <a:t>(Person</a:t>
            </a:r>
            <a:r>
              <a:rPr lang="en-US" sz="1600" b="0" noProof="1" smtClean="0"/>
              <a:t>'(…));</a:t>
            </a:r>
            <a:endParaRPr lang="en-US" sz="1600" b="0" noProof="1"/>
          </a:p>
          <a:p>
            <a:r>
              <a:rPr lang="en-US" sz="1600" b="0" noProof="1" smtClean="0"/>
              <a:t>	…</a:t>
            </a:r>
            <a:endParaRPr lang="en-US" sz="1600" b="0" noProof="1"/>
          </a:p>
          <a:p>
            <a:endParaRPr lang="en-US" sz="1600" b="0" noProof="1"/>
          </a:p>
          <a:p>
            <a:r>
              <a:rPr lang="en-US" sz="1600" b="0" noProof="1" smtClean="0"/>
              <a:t>	</a:t>
            </a:r>
            <a:r>
              <a:rPr lang="en-US" sz="1600" noProof="1" smtClean="0"/>
              <a:t>for </a:t>
            </a:r>
            <a:r>
              <a:rPr lang="en-US" sz="1600" b="0" noProof="1"/>
              <a:t>Member </a:t>
            </a:r>
            <a:r>
              <a:rPr lang="en-US" sz="1600" noProof="1"/>
              <a:t>of </a:t>
            </a:r>
            <a:r>
              <a:rPr lang="en-US" sz="1600" b="0" noProof="1"/>
              <a:t>Trumpet_Section </a:t>
            </a:r>
            <a:r>
              <a:rPr lang="en-US" sz="1600" noProof="1"/>
              <a:t>loop</a:t>
            </a:r>
          </a:p>
          <a:p>
            <a:pPr>
              <a:spcBef>
                <a:spcPts val="600"/>
              </a:spcBef>
            </a:pPr>
            <a:r>
              <a:rPr lang="en-US" sz="1600" b="0" noProof="1" smtClean="0"/>
              <a:t>		Put_Line </a:t>
            </a:r>
            <a:r>
              <a:rPr lang="en-US" sz="1600" b="0" noProof="1"/>
              <a:t>("Name: " &amp; </a:t>
            </a:r>
            <a:r>
              <a:rPr lang="en-US" sz="1600" b="0" noProof="1" smtClean="0"/>
              <a:t>Member.Name);</a:t>
            </a:r>
            <a:endParaRPr lang="en-US" sz="1600" b="0" noProof="1"/>
          </a:p>
          <a:p>
            <a:pPr>
              <a:spcBef>
                <a:spcPts val="600"/>
              </a:spcBef>
            </a:pPr>
            <a:r>
              <a:rPr lang="en-US" sz="1600" b="0" noProof="1" smtClean="0"/>
              <a:t>	</a:t>
            </a:r>
            <a:r>
              <a:rPr lang="en-US" sz="1600" noProof="1" smtClean="0"/>
              <a:t>end </a:t>
            </a:r>
            <a:r>
              <a:rPr lang="en-US" sz="1600" noProof="1"/>
              <a:t>loop</a:t>
            </a:r>
            <a:r>
              <a:rPr lang="en-US" sz="1600" b="0" noProof="1"/>
              <a:t>;	</a:t>
            </a:r>
            <a:endParaRPr lang="en-US" sz="1600" b="0" noProof="1" smtClean="0"/>
          </a:p>
          <a:p>
            <a:pPr>
              <a:spcBef>
                <a:spcPts val="1200"/>
              </a:spcBef>
            </a:pPr>
            <a:r>
              <a:rPr lang="en-US" sz="1600" b="0" noProof="1"/>
              <a:t>	</a:t>
            </a:r>
            <a:r>
              <a:rPr lang="en-US" sz="1600" b="0" noProof="1" smtClean="0"/>
              <a:t>…</a:t>
            </a:r>
            <a:endParaRPr lang="en-US" sz="1600" noProof="1" smtClean="0"/>
          </a:p>
        </p:txBody>
      </p:sp>
      <p:sp>
        <p:nvSpPr>
          <p:cNvPr id="4" name="Text Box 2059"/>
          <p:cNvSpPr txBox="1">
            <a:spLocks noChangeArrowheads="1"/>
          </p:cNvSpPr>
          <p:nvPr/>
        </p:nvSpPr>
        <p:spPr bwMode="auto">
          <a:xfrm>
            <a:off x="5105400" y="3962400"/>
            <a:ext cx="2525050" cy="338554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 dirty="0" smtClean="0"/>
              <a:t>Member is of type Person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6305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5410200"/>
            <a:ext cx="2057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Introduction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Summary</a:t>
            </a:r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048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5120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Any dimensionality directly supported</a:t>
            </a:r>
          </a:p>
          <a:p>
            <a:pPr eaLnBrk="1" hangingPunct="1">
              <a:defRPr/>
            </a:pPr>
            <a:r>
              <a:rPr lang="en-US" dirty="0" smtClean="0"/>
              <a:t>Component types can be any (constrained) type </a:t>
            </a:r>
          </a:p>
          <a:p>
            <a:pPr eaLnBrk="1" hangingPunct="1">
              <a:defRPr/>
            </a:pPr>
            <a:r>
              <a:rPr lang="en-US" dirty="0" smtClean="0"/>
              <a:t>Index types can be any discrete type</a:t>
            </a:r>
          </a:p>
          <a:p>
            <a:pPr lvl="1" eaLnBrk="1" hangingPunct="1">
              <a:defRPr/>
            </a:pPr>
            <a:r>
              <a:rPr lang="en-US" dirty="0" smtClean="0"/>
              <a:t>Integer types</a:t>
            </a:r>
          </a:p>
          <a:p>
            <a:pPr lvl="1" eaLnBrk="1" hangingPunct="1">
              <a:defRPr/>
            </a:pPr>
            <a:r>
              <a:rPr lang="en-US" dirty="0" smtClean="0"/>
              <a:t>Enumeration types</a:t>
            </a:r>
          </a:p>
          <a:p>
            <a:pPr eaLnBrk="1" hangingPunct="1">
              <a:defRPr/>
            </a:pPr>
            <a:r>
              <a:rPr lang="en-US" dirty="0" smtClean="0"/>
              <a:t>Constrained array types specify bounds for all objects</a:t>
            </a:r>
          </a:p>
          <a:p>
            <a:pPr eaLnBrk="1" hangingPunct="1">
              <a:defRPr/>
            </a:pPr>
            <a:r>
              <a:rPr lang="en-US" dirty="0" smtClean="0"/>
              <a:t>Unconstrained array types leave bounds to the objects</a:t>
            </a:r>
          </a:p>
          <a:p>
            <a:pPr lvl="1" eaLnBrk="1" hangingPunct="1">
              <a:defRPr/>
            </a:pPr>
            <a:r>
              <a:rPr lang="en-US" dirty="0" smtClean="0"/>
              <a:t>Thus differently-sized objects of the same 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/>
          <a:lstStyle/>
          <a:p>
            <a:r>
              <a:rPr lang="en-US" smtClean="0"/>
              <a:t>Array </a:t>
            </a:r>
            <a:r>
              <a:rPr lang="en-US" smtClean="0"/>
              <a:t>Types 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3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1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Terminology</a:t>
            </a:r>
          </a:p>
        </p:txBody>
      </p:sp>
      <p:sp>
        <p:nvSpPr>
          <p:cNvPr id="11267" name="Rectangle 22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Index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Specifies the values to be used to access the array components</a:t>
            </a:r>
          </a:p>
          <a:p>
            <a:pPr eaLnBrk="1" hangingPunct="1"/>
            <a:r>
              <a:rPr lang="en-US" smtClean="0"/>
              <a:t>Component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Specifies the type of values contained by objects of the array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All components are of this same type</a:t>
            </a:r>
          </a:p>
        </p:txBody>
      </p:sp>
      <p:sp>
        <p:nvSpPr>
          <p:cNvPr id="11268" name="Rectangle 14"/>
          <p:cNvSpPr>
            <a:spLocks noChangeArrowheads="1"/>
          </p:cNvSpPr>
          <p:nvPr/>
        </p:nvSpPr>
        <p:spPr bwMode="auto">
          <a:xfrm>
            <a:off x="1600200" y="4137025"/>
            <a:ext cx="4162423" cy="115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Days </a:t>
            </a:r>
            <a:r>
              <a:rPr lang="en-US" sz="1600" b="1" dirty="0">
                <a:latin typeface="Calibri" panose="020F0502020204030204" pitchFamily="34" charset="0"/>
              </a:rPr>
              <a:t>is </a:t>
            </a:r>
            <a:r>
              <a:rPr lang="en-US" sz="1600" dirty="0" smtClean="0">
                <a:latin typeface="Calibri" panose="020F0502020204030204" pitchFamily="34" charset="0"/>
              </a:rPr>
              <a:t>(Mon</a:t>
            </a:r>
            <a:r>
              <a:rPr lang="en-US" sz="1600" dirty="0">
                <a:latin typeface="Calibri" panose="020F0502020204030204" pitchFamily="34" charset="0"/>
              </a:rPr>
              <a:t>, Tue, Wed, Thu, Fri, Sat, </a:t>
            </a:r>
            <a:r>
              <a:rPr lang="en-US" sz="1600" dirty="0" smtClean="0">
                <a:latin typeface="Calibri" panose="020F0502020204030204" pitchFamily="34" charset="0"/>
              </a:rPr>
              <a:t>Sun);</a:t>
            </a: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Hours </a:t>
            </a:r>
            <a:r>
              <a:rPr lang="en-US" sz="1600" b="1" dirty="0">
                <a:latin typeface="Calibri" panose="020F0502020204030204" pitchFamily="34" charset="0"/>
              </a:rPr>
              <a:t>is digits </a:t>
            </a:r>
            <a:r>
              <a:rPr lang="en-US" sz="1600" dirty="0">
                <a:latin typeface="Calibri" panose="020F0502020204030204" pitchFamily="34" charset="0"/>
              </a:rPr>
              <a:t>6;</a:t>
            </a: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Schedule </a:t>
            </a:r>
            <a:r>
              <a:rPr lang="en-US" sz="1600" b="1" dirty="0">
                <a:latin typeface="Calibri" panose="020F0502020204030204" pitchFamily="34" charset="0"/>
              </a:rPr>
              <a:t>is array </a:t>
            </a:r>
            <a:r>
              <a:rPr lang="en-US" sz="1600" dirty="0" smtClean="0">
                <a:latin typeface="Calibri" panose="020F0502020204030204" pitchFamily="34" charset="0"/>
              </a:rPr>
              <a:t>(Days) </a:t>
            </a:r>
            <a:r>
              <a:rPr lang="en-US" sz="1600" b="1" dirty="0">
                <a:latin typeface="Calibri" panose="020F0502020204030204" pitchFamily="34" charset="0"/>
              </a:rPr>
              <a:t>of </a:t>
            </a:r>
            <a:r>
              <a:rPr lang="en-US" sz="1600" dirty="0">
                <a:latin typeface="Calibri" panose="020F0502020204030204" pitchFamily="34" charset="0"/>
              </a:rPr>
              <a:t>Hours;</a:t>
            </a:r>
          </a:p>
        </p:txBody>
      </p:sp>
      <p:sp>
        <p:nvSpPr>
          <p:cNvPr id="11269" name="Text Box 15"/>
          <p:cNvSpPr txBox="1">
            <a:spLocks noChangeArrowheads="1"/>
          </p:cNvSpPr>
          <p:nvPr/>
        </p:nvSpPr>
        <p:spPr bwMode="blackWhite">
          <a:xfrm>
            <a:off x="1951038" y="5792788"/>
            <a:ext cx="1250950" cy="37941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/>
              <a:t>Index type</a:t>
            </a:r>
          </a:p>
        </p:txBody>
      </p:sp>
      <p:sp>
        <p:nvSpPr>
          <p:cNvPr id="11270" name="Text Box 16"/>
          <p:cNvSpPr txBox="1">
            <a:spLocks noChangeArrowheads="1"/>
          </p:cNvSpPr>
          <p:nvPr/>
        </p:nvSpPr>
        <p:spPr bwMode="blackWhite">
          <a:xfrm>
            <a:off x="5151438" y="5716588"/>
            <a:ext cx="1873250" cy="37941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/>
              <a:t>Component type</a:t>
            </a:r>
          </a:p>
        </p:txBody>
      </p:sp>
      <p:sp>
        <p:nvSpPr>
          <p:cNvPr id="11271" name="Rectangle 17"/>
          <p:cNvSpPr>
            <a:spLocks noChangeArrowheads="1"/>
          </p:cNvSpPr>
          <p:nvPr/>
        </p:nvSpPr>
        <p:spPr bwMode="blackWhite">
          <a:xfrm>
            <a:off x="3475038" y="5106988"/>
            <a:ext cx="609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2" name="Rectangle 18"/>
          <p:cNvSpPr>
            <a:spLocks noChangeArrowheads="1"/>
          </p:cNvSpPr>
          <p:nvPr/>
        </p:nvSpPr>
        <p:spPr bwMode="blackWhite">
          <a:xfrm>
            <a:off x="4465638" y="5106988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1273" name="AutoShape 19"/>
          <p:cNvCxnSpPr>
            <a:cxnSpLocks noChangeShapeType="1"/>
            <a:stCxn id="11269" idx="0"/>
            <a:endCxn id="11271" idx="2"/>
          </p:cNvCxnSpPr>
          <p:nvPr/>
        </p:nvCxnSpPr>
        <p:spPr bwMode="blackWhite">
          <a:xfrm rot="-5400000">
            <a:off x="2949576" y="4962525"/>
            <a:ext cx="457200" cy="1203325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4" name="AutoShape 20"/>
          <p:cNvCxnSpPr>
            <a:cxnSpLocks noChangeShapeType="1"/>
            <a:stCxn id="11270" idx="0"/>
            <a:endCxn id="11272" idx="2"/>
          </p:cNvCxnSpPr>
          <p:nvPr/>
        </p:nvCxnSpPr>
        <p:spPr bwMode="blackWhite">
          <a:xfrm rot="5400000" flipH="1">
            <a:off x="5181601" y="4810125"/>
            <a:ext cx="381000" cy="1431925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Array Type Index Constraints</a:t>
            </a:r>
          </a:p>
        </p:txBody>
      </p:sp>
      <p:sp>
        <p:nvSpPr>
          <p:cNvPr id="12291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Must be of an integer or enumeration type</a:t>
            </a:r>
          </a:p>
          <a:p>
            <a:pPr eaLnBrk="1" hangingPunct="1"/>
            <a:r>
              <a:rPr lang="en-US" smtClean="0"/>
              <a:t>May be dynamic</a:t>
            </a:r>
          </a:p>
          <a:p>
            <a:pPr eaLnBrk="1" hangingPunct="1"/>
            <a:r>
              <a:rPr lang="en-US" smtClean="0"/>
              <a:t>Default to predefined Integer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Same rules as for-loop parameter default type</a:t>
            </a:r>
          </a:p>
          <a:p>
            <a:pPr eaLnBrk="1" hangingPunct="1"/>
            <a:r>
              <a:rPr lang="en-US" smtClean="0"/>
              <a:t>Allowed to be null range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Defines an empty array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Meaningful when bounds are computed at run-time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752600" y="4953000"/>
            <a:ext cx="4946804" cy="13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Schedule </a:t>
            </a:r>
            <a:r>
              <a:rPr lang="en-US" sz="1400" b="1" noProof="1" smtClean="0">
                <a:latin typeface="Calibri" panose="020F0502020204030204" pitchFamily="34" charset="0"/>
              </a:rPr>
              <a:t>is array</a:t>
            </a:r>
            <a:r>
              <a:rPr lang="en-US" sz="1400" noProof="1" smtClean="0">
                <a:latin typeface="Calibri" panose="020F0502020204030204" pitchFamily="34" charset="0"/>
              </a:rPr>
              <a:t> (Days </a:t>
            </a:r>
            <a:r>
              <a:rPr lang="en-US" sz="1400" b="1" noProof="1" smtClean="0">
                <a:latin typeface="Calibri" panose="020F0502020204030204" pitchFamily="34" charset="0"/>
              </a:rPr>
              <a:t>range </a:t>
            </a:r>
            <a:r>
              <a:rPr lang="en-US" sz="1400" noProof="1" smtClean="0">
                <a:latin typeface="Calibri" panose="020F0502020204030204" pitchFamily="34" charset="0"/>
              </a:rPr>
              <a:t>Mon .. Fri)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Real;</a:t>
            </a:r>
          </a:p>
          <a:p>
            <a:pPr eaLnBrk="0" hangingPunct="0">
              <a:lnSpc>
                <a:spcPct val="125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List </a:t>
            </a:r>
            <a:r>
              <a:rPr lang="en-US" sz="1400" b="1" noProof="1" smtClean="0">
                <a:latin typeface="Calibri" panose="020F0502020204030204" pitchFamily="34" charset="0"/>
              </a:rPr>
              <a:t>is array</a:t>
            </a:r>
            <a:r>
              <a:rPr lang="en-US" sz="1400" noProof="1" smtClean="0">
                <a:latin typeface="Calibri" panose="020F0502020204030204" pitchFamily="34" charset="0"/>
              </a:rPr>
              <a:t> (1 .. 10)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Some_Type; </a:t>
            </a:r>
          </a:p>
          <a:p>
            <a:pPr eaLnBrk="0" hangingPunct="0">
              <a:lnSpc>
                <a:spcPct val="125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Nullo </a:t>
            </a:r>
            <a:r>
              <a:rPr lang="en-US" sz="1400" b="1" noProof="1" smtClean="0">
                <a:latin typeface="Calibri" panose="020F0502020204030204" pitchFamily="34" charset="0"/>
              </a:rPr>
              <a:t>is array</a:t>
            </a:r>
            <a:r>
              <a:rPr lang="en-US" sz="1400" noProof="1" smtClean="0">
                <a:latin typeface="Calibri" panose="020F0502020204030204" pitchFamily="34" charset="0"/>
              </a:rPr>
              <a:t> (1 .. 0)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Some_Type;  -- silly since hard-coded</a:t>
            </a:r>
          </a:p>
          <a:p>
            <a:pPr eaLnBrk="0" hangingPunct="0">
              <a:lnSpc>
                <a:spcPct val="125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Dynamic </a:t>
            </a:r>
            <a:r>
              <a:rPr lang="en-US" sz="1400" b="1" noProof="1" smtClean="0">
                <a:latin typeface="Calibri" panose="020F0502020204030204" pitchFamily="34" charset="0"/>
              </a:rPr>
              <a:t>is array</a:t>
            </a:r>
            <a:r>
              <a:rPr lang="en-US" sz="1400" noProof="1" smtClean="0">
                <a:latin typeface="Calibri" panose="020F0502020204030204" pitchFamily="34" charset="0"/>
              </a:rPr>
              <a:t> (1 .. N)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Integer; -- could be null range</a:t>
            </a:r>
            <a:endParaRPr lang="en-US" sz="1400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1"/>
          <p:cNvSpPr>
            <a:spLocks noChangeArrowheads="1"/>
          </p:cNvSpPr>
          <p:nvPr/>
        </p:nvSpPr>
        <p:spPr bwMode="auto">
          <a:xfrm>
            <a:off x="4624388" y="4597400"/>
            <a:ext cx="3876675" cy="7175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  <a:alpha val="58038"/>
            </a:schemeClr>
          </a:solidFill>
          <a:ln>
            <a:noFill/>
          </a:ln>
          <a:ex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Run-Time Index Checking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Array indexes are checked at run-time as needed</a:t>
            </a:r>
          </a:p>
          <a:p>
            <a:pPr eaLnBrk="1" hangingPunct="1"/>
            <a:r>
              <a:rPr lang="en-US" smtClean="0"/>
              <a:t>Invalid index values result in Constraint_Error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blackWhite">
          <a:xfrm>
            <a:off x="533400" y="3049588"/>
            <a:ext cx="2991653" cy="3248582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b="1" noProof="1">
                <a:latin typeface="Calibri" panose="020F0502020204030204" pitchFamily="34" charset="0"/>
              </a:rPr>
              <a:t>with </a:t>
            </a:r>
            <a:r>
              <a:rPr lang="en-US" sz="1400" noProof="1">
                <a:latin typeface="Calibri" panose="020F0502020204030204" pitchFamily="34" charset="0"/>
              </a:rPr>
              <a:t>F;  -- a function</a:t>
            </a:r>
          </a:p>
          <a:p>
            <a:pPr eaLnBrk="1" hangingPunct="1">
              <a:spcBef>
                <a:spcPct val="15000"/>
              </a:spcBef>
            </a:pPr>
            <a:r>
              <a:rPr lang="en-US" sz="1400" b="1" noProof="1">
                <a:latin typeface="Calibri" panose="020F0502020204030204" pitchFamily="34" charset="0"/>
              </a:rPr>
              <a:t>with </a:t>
            </a:r>
            <a:r>
              <a:rPr lang="en-US" sz="1400" noProof="1">
                <a:latin typeface="Calibri" panose="020F0502020204030204" pitchFamily="34" charset="0"/>
              </a:rPr>
              <a:t>Ada.Text_IO;  </a:t>
            </a:r>
            <a:r>
              <a:rPr lang="en-US" sz="1400" b="1" noProof="1">
                <a:latin typeface="Calibri" panose="020F0502020204030204" pitchFamily="34" charset="0"/>
              </a:rPr>
              <a:t>use </a:t>
            </a:r>
            <a:r>
              <a:rPr lang="en-US" sz="1400" noProof="1">
                <a:latin typeface="Calibri" panose="020F0502020204030204" pitchFamily="34" charset="0"/>
              </a:rPr>
              <a:t>Ada.Text_IO;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b="1" noProof="1">
                <a:latin typeface="Calibri" panose="020F0502020204030204" pitchFamily="34" charset="0"/>
              </a:rPr>
              <a:t>procedure </a:t>
            </a:r>
            <a:r>
              <a:rPr lang="en-US" sz="1400" noProof="1">
                <a:latin typeface="Calibri" panose="020F0502020204030204" pitchFamily="34" charset="0"/>
              </a:rPr>
              <a:t>Test </a:t>
            </a:r>
            <a:r>
              <a:rPr lang="en-US" sz="1400" b="1" noProof="1">
                <a:latin typeface="Calibri" panose="020F0502020204030204" pitchFamily="34" charset="0"/>
              </a:rPr>
              <a:t>is</a:t>
            </a:r>
            <a:endParaRPr lang="en-US" sz="1400" noProof="1">
              <a:latin typeface="Calibri" panose="020F0502020204030204" pitchFamily="34" charset="0"/>
            </a:endParaRPr>
          </a:p>
          <a:p>
            <a:pPr eaLnBrk="1" hangingPunct="1">
              <a:spcBef>
                <a:spcPct val="25000"/>
              </a:spcBef>
            </a:pPr>
            <a:r>
              <a:rPr lang="en-US" sz="1400" b="1" dirty="0">
                <a:latin typeface="Calibri" panose="020F0502020204030204" pitchFamily="34" charset="0"/>
              </a:rPr>
              <a:t>	</a:t>
            </a:r>
            <a:r>
              <a:rPr lang="en-US" sz="1400" b="1" noProof="1">
                <a:latin typeface="Calibri" panose="020F0502020204030204" pitchFamily="34" charset="0"/>
              </a:rPr>
              <a:t>type </a:t>
            </a:r>
            <a:r>
              <a:rPr lang="en-US" sz="1400" noProof="1">
                <a:latin typeface="Calibri" panose="020F0502020204030204" pitchFamily="34" charset="0"/>
              </a:rPr>
              <a:t>List </a:t>
            </a:r>
            <a:r>
              <a:rPr lang="en-US" sz="1400" b="1" noProof="1">
                <a:latin typeface="Calibri" panose="020F0502020204030204" pitchFamily="34" charset="0"/>
              </a:rPr>
              <a:t>is array </a:t>
            </a:r>
            <a:r>
              <a:rPr lang="en-US" sz="1400" noProof="1">
                <a:latin typeface="Calibri" panose="020F0502020204030204" pitchFamily="34" charset="0"/>
              </a:rPr>
              <a:t>(1..10) </a:t>
            </a:r>
            <a:r>
              <a:rPr lang="en-US" sz="1400" b="1" noProof="1">
                <a:latin typeface="Calibri" panose="020F0502020204030204" pitchFamily="34" charset="0"/>
              </a:rPr>
              <a:t>of </a:t>
            </a:r>
            <a:r>
              <a:rPr lang="en-US" sz="1400" noProof="1">
                <a:latin typeface="Calibri" panose="020F0502020204030204" pitchFamily="34" charset="0"/>
              </a:rPr>
              <a:t>Integer;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>
                <a:latin typeface="Calibri" panose="020F0502020204030204" pitchFamily="34" charset="0"/>
              </a:rPr>
              <a:t>A : List;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>
                <a:latin typeface="Calibri" panose="020F0502020204030204" pitchFamily="34" charset="0"/>
              </a:rPr>
              <a:t>K : Integer;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b="1" noProof="1">
                <a:latin typeface="Calibri" panose="020F0502020204030204" pitchFamily="34" charset="0"/>
              </a:rPr>
              <a:t>begin</a:t>
            </a:r>
            <a:endParaRPr lang="en-US" sz="1400" noProof="1">
              <a:latin typeface="Calibri" panose="020F0502020204030204" pitchFamily="34" charset="0"/>
            </a:endParaRP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>
                <a:latin typeface="Calibri" panose="020F0502020204030204" pitchFamily="34" charset="0"/>
              </a:rPr>
              <a:t>A := (</a:t>
            </a:r>
            <a:r>
              <a:rPr lang="en-US" sz="1400" b="1" noProof="1">
                <a:latin typeface="Calibri" panose="020F0502020204030204" pitchFamily="34" charset="0"/>
              </a:rPr>
              <a:t>others </a:t>
            </a:r>
            <a:r>
              <a:rPr lang="en-US" sz="1400" noProof="1">
                <a:latin typeface="Calibri" panose="020F0502020204030204" pitchFamily="34" charset="0"/>
              </a:rPr>
              <a:t>=&gt; 0); 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>
                <a:latin typeface="Calibri" panose="020F0502020204030204" pitchFamily="34" charset="0"/>
              </a:rPr>
              <a:t>K := F;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 smtClean="0">
                <a:latin typeface="Calibri" panose="020F0502020204030204" pitchFamily="34" charset="0"/>
              </a:rPr>
              <a:t>A (</a:t>
            </a:r>
            <a:r>
              <a:rPr lang="en-US" sz="1400" b="1" noProof="1">
                <a:solidFill>
                  <a:srgbClr val="0000FF"/>
                </a:solidFill>
                <a:latin typeface="Calibri" panose="020F0502020204030204" pitchFamily="34" charset="0"/>
              </a:rPr>
              <a:t>K</a:t>
            </a:r>
            <a:r>
              <a:rPr lang="en-US" sz="1400" noProof="1">
                <a:latin typeface="Calibri" panose="020F0502020204030204" pitchFamily="34" charset="0"/>
              </a:rPr>
              <a:t>) := 42;</a:t>
            </a:r>
          </a:p>
          <a:p>
            <a:pPr eaLnBrk="1" hangingPunct="1">
              <a:spcBef>
                <a:spcPct val="25000"/>
              </a:spcBef>
            </a:pPr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noProof="1">
                <a:latin typeface="Calibri" panose="020F0502020204030204" pitchFamily="34" charset="0"/>
              </a:rPr>
              <a:t>Put_Line </a:t>
            </a:r>
            <a:r>
              <a:rPr lang="en-US" sz="1400" noProof="1" smtClean="0">
                <a:latin typeface="Calibri" panose="020F0502020204030204" pitchFamily="34" charset="0"/>
              </a:rPr>
              <a:t>(Integer'Image (A(</a:t>
            </a:r>
            <a:r>
              <a:rPr lang="en-US" sz="1400" b="1" noProof="1" smtClean="0">
                <a:solidFill>
                  <a:srgbClr val="0000FF"/>
                </a:solidFill>
                <a:latin typeface="Calibri" panose="020F0502020204030204" pitchFamily="34" charset="0"/>
              </a:rPr>
              <a:t>K</a:t>
            </a:r>
            <a:r>
              <a:rPr lang="en-US" sz="1400" noProof="1" smtClean="0">
                <a:latin typeface="Calibri" panose="020F0502020204030204" pitchFamily="34" charset="0"/>
              </a:rPr>
              <a:t>)));</a:t>
            </a:r>
            <a:endParaRPr lang="en-US" sz="1400" noProof="1">
              <a:latin typeface="Calibri" panose="020F0502020204030204" pitchFamily="34" charset="0"/>
            </a:endParaRPr>
          </a:p>
          <a:p>
            <a:pPr eaLnBrk="1" hangingPunct="1">
              <a:spcBef>
                <a:spcPct val="25000"/>
              </a:spcBef>
            </a:pPr>
            <a:r>
              <a:rPr lang="en-US" sz="1400" b="1" noProof="1">
                <a:latin typeface="Calibri" panose="020F0502020204030204" pitchFamily="34" charset="0"/>
              </a:rPr>
              <a:t>end </a:t>
            </a:r>
            <a:r>
              <a:rPr lang="en-US" sz="1400" noProof="1">
                <a:latin typeface="Calibri" panose="020F0502020204030204" pitchFamily="34" charset="0"/>
              </a:rPr>
              <a:t>Test;</a:t>
            </a: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blackWhite">
          <a:xfrm>
            <a:off x="4495800" y="2590800"/>
            <a:ext cx="44783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400" noProof="1"/>
              <a:t>procedure test is</a:t>
            </a:r>
          </a:p>
          <a:p>
            <a:pPr eaLnBrk="1" hangingPunct="1"/>
            <a:r>
              <a:rPr lang="en-US" sz="1400" noProof="1"/>
              <a:t>   type test__list is array (1 .. 10) of integer;</a:t>
            </a:r>
          </a:p>
          <a:p>
            <a:pPr eaLnBrk="1" hangingPunct="1"/>
            <a:r>
              <a:rPr lang="en-US" sz="1400" noProof="1"/>
              <a:t>   a : test__list;</a:t>
            </a:r>
          </a:p>
          <a:p>
            <a:pPr eaLnBrk="1" hangingPunct="1"/>
            <a:r>
              <a:rPr lang="en-US" sz="1400" noProof="1"/>
              <a:t>   k : integer;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begin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for J5b in 1 .. 10 loop</a:t>
            </a:r>
          </a:p>
          <a:p>
            <a:pPr eaLnBrk="1" hangingPunct="1"/>
            <a:r>
              <a:rPr lang="en-US" sz="1400" noProof="1"/>
              <a:t>      a (J5b) := 0;</a:t>
            </a:r>
          </a:p>
          <a:p>
            <a:pPr eaLnBrk="1" hangingPunct="1"/>
            <a:r>
              <a:rPr lang="en-US" sz="1400" noProof="1"/>
              <a:t>   end loop;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k := f;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[constraint_error when not (integer(k) in 1 .. 10)</a:t>
            </a:r>
          </a:p>
          <a:p>
            <a:pPr eaLnBrk="1" hangingPunct="1"/>
            <a:r>
              <a:rPr lang="en-US" sz="1400" noProof="1"/>
              <a:t>     "index check failed"]</a:t>
            </a:r>
          </a:p>
          <a:p>
            <a:pPr eaLnBrk="1" hangingPunct="1"/>
            <a:r>
              <a:rPr lang="en-US" sz="1400" noProof="1"/>
              <a:t>   a (k) := 42;</a:t>
            </a:r>
          </a:p>
          <a:p>
            <a:pPr eaLnBrk="1" hangingPunct="1">
              <a:spcBef>
                <a:spcPct val="15000"/>
              </a:spcBef>
            </a:pPr>
            <a:r>
              <a:rPr lang="en-US" sz="1400" noProof="1"/>
              <a:t>   S8b : string (1 .. 11);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P9b : natural;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$system__img_int__image_integer (a (k), S8b, P9b);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/>
              <a:t>   </a:t>
            </a:r>
            <a:r>
              <a:rPr lang="en-US" sz="1400" noProof="1"/>
              <a:t>ada__text_io__put_line__2 (S8b (1 .. P9b));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   return;</a:t>
            </a:r>
          </a:p>
          <a:p>
            <a:pPr eaLnBrk="1" hangingPunct="1">
              <a:spcBef>
                <a:spcPct val="10000"/>
              </a:spcBef>
            </a:pPr>
            <a:r>
              <a:rPr lang="en-US" sz="1400" noProof="1"/>
              <a:t>end test;</a:t>
            </a: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blackWhite">
          <a:xfrm>
            <a:off x="1657350" y="55245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3320" name="AutoShape 10"/>
          <p:cNvCxnSpPr>
            <a:cxnSpLocks noChangeShapeType="1"/>
            <a:stCxn id="13319" idx="3"/>
            <a:endCxn id="13314" idx="1"/>
          </p:cNvCxnSpPr>
          <p:nvPr/>
        </p:nvCxnSpPr>
        <p:spPr bwMode="blackWhite">
          <a:xfrm flipV="1">
            <a:off x="1809750" y="4956175"/>
            <a:ext cx="2814638" cy="644525"/>
          </a:xfrm>
          <a:prstGeom prst="curvedConnector3">
            <a:avLst>
              <a:gd name="adj1" fmla="val 49972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Kinds of Array Types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Constrained Array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Bounds specified by type declaration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All objects of the type have the same bounds</a:t>
            </a:r>
          </a:p>
          <a:p>
            <a:pPr eaLnBrk="1" hangingPunct="1"/>
            <a:r>
              <a:rPr lang="en-US" smtClean="0"/>
              <a:t>Unconstrained Array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Bounds not specified by type declaration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More flexible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Allows having objects of the same type but different bounds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blackWhite">
          <a:xfrm>
            <a:off x="2438400" y="4683125"/>
            <a:ext cx="1959191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sz="1600" dirty="0">
                <a:latin typeface="Calibri" panose="020F0502020204030204" pitchFamily="34" charset="0"/>
              </a:rPr>
              <a:t>S1 : </a:t>
            </a:r>
            <a:r>
              <a:rPr lang="en-US" sz="1600" dirty="0" smtClean="0">
                <a:latin typeface="Calibri" panose="020F0502020204030204" pitchFamily="34" charset="0"/>
              </a:rPr>
              <a:t>String (1 </a:t>
            </a:r>
            <a:r>
              <a:rPr lang="en-US" sz="1600" dirty="0">
                <a:latin typeface="Calibri" panose="020F0502020204030204" pitchFamily="34" charset="0"/>
              </a:rPr>
              <a:t>.. </a:t>
            </a:r>
            <a:r>
              <a:rPr lang="en-US" sz="1600" dirty="0" smtClean="0">
                <a:latin typeface="Calibri" panose="020F0502020204030204" pitchFamily="34" charset="0"/>
              </a:rPr>
              <a:t>50);</a:t>
            </a:r>
            <a:endParaRPr lang="en-US" sz="16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35000"/>
              </a:lnSpc>
            </a:pPr>
            <a:r>
              <a:rPr lang="en-US" sz="1600" dirty="0">
                <a:latin typeface="Calibri" panose="020F0502020204030204" pitchFamily="34" charset="0"/>
              </a:rPr>
              <a:t>S2 : </a:t>
            </a:r>
            <a:r>
              <a:rPr lang="en-US" sz="1600" dirty="0" smtClean="0">
                <a:latin typeface="Calibri" panose="020F0502020204030204" pitchFamily="34" charset="0"/>
              </a:rPr>
              <a:t>String (35 </a:t>
            </a:r>
            <a:r>
              <a:rPr lang="en-US" sz="1600" dirty="0">
                <a:latin typeface="Calibri" panose="020F0502020204030204" pitchFamily="34" charset="0"/>
              </a:rPr>
              <a:t>.. </a:t>
            </a:r>
            <a:r>
              <a:rPr lang="en-US" sz="1600" dirty="0" smtClean="0">
                <a:latin typeface="Calibri" panose="020F0502020204030204" pitchFamily="34" charset="0"/>
              </a:rPr>
              <a:t>95);</a:t>
            </a:r>
            <a:endParaRPr lang="en-US" sz="16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35000"/>
              </a:lnSpc>
            </a:pPr>
            <a:r>
              <a:rPr lang="en-US" sz="1600" dirty="0">
                <a:latin typeface="Calibri" panose="020F0502020204030204" pitchFamily="34" charset="0"/>
              </a:rPr>
              <a:t>S3 : </a:t>
            </a:r>
            <a:r>
              <a:rPr lang="en-US" sz="1600" dirty="0" smtClean="0">
                <a:latin typeface="Calibri" panose="020F0502020204030204" pitchFamily="34" charset="0"/>
              </a:rPr>
              <a:t>String (1 </a:t>
            </a:r>
            <a:r>
              <a:rPr lang="en-US" sz="1600" dirty="0">
                <a:latin typeface="Calibri" panose="020F0502020204030204" pitchFamily="34" charset="0"/>
              </a:rPr>
              <a:t>.. </a:t>
            </a:r>
            <a:r>
              <a:rPr lang="en-US" sz="1600" dirty="0" smtClean="0">
                <a:latin typeface="Calibri" panose="020F0502020204030204" pitchFamily="34" charset="0"/>
              </a:rPr>
              <a:t>1024);</a:t>
            </a:r>
            <a:endParaRPr lang="en-US" sz="16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35000"/>
              </a:lnSpc>
            </a:pPr>
            <a:r>
              <a:rPr lang="en-US" sz="1600" dirty="0">
                <a:latin typeface="Calibri" panose="020F0502020204030204" pitchFamily="34" charset="0"/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1123750"/>
            <a:ext cx="4191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4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dirty="0" smtClean="0"/>
              <a:t>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Attributes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Unconstrained Array Types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Operations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Aggregates</a:t>
            </a:r>
          </a:p>
          <a:p>
            <a:pPr eaLnBrk="1" hangingPunct="1">
              <a:spcBef>
                <a:spcPts val="2400"/>
              </a:spcBef>
            </a:pPr>
            <a:r>
              <a:rPr lang="en-US" dirty="0" smtClean="0"/>
              <a:t>Additional Operations</a:t>
            </a:r>
          </a:p>
          <a:p>
            <a:pPr eaLnBrk="1" hangingPunct="1">
              <a:spcBef>
                <a:spcPts val="2400"/>
              </a:spcBef>
            </a:pPr>
            <a:endParaRPr lang="en-US" dirty="0" smtClean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282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Constrained Array Type Declarations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38200" y="1371600"/>
            <a:ext cx="7659149" cy="218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noProof="1" smtClean="0"/>
              <a:t>constrained_array_definition ::=</a:t>
            </a:r>
          </a:p>
          <a:p>
            <a:pPr lvl="1" eaLnBrk="0" hangingPunct="0">
              <a:lnSpc>
                <a:spcPct val="105000"/>
              </a:lnSpc>
              <a:spcBef>
                <a:spcPct val="30000"/>
              </a:spcBef>
            </a:pPr>
            <a:r>
              <a:rPr lang="en-US" sz="1600" b="1" noProof="1" smtClean="0"/>
              <a:t>array</a:t>
            </a:r>
            <a:r>
              <a:rPr lang="en-US" sz="1600" i="1" noProof="1" smtClean="0"/>
              <a:t> index_constraint</a:t>
            </a:r>
            <a:r>
              <a:rPr lang="en-US" sz="1600" noProof="1" smtClean="0"/>
              <a:t> </a:t>
            </a:r>
            <a:r>
              <a:rPr lang="en-US" sz="1600" b="1" noProof="1" smtClean="0"/>
              <a:t>of  </a:t>
            </a:r>
            <a:r>
              <a:rPr lang="en-US" sz="1600" noProof="1" smtClean="0"/>
              <a:t>subtype_indication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</a:pPr>
            <a:r>
              <a:rPr lang="en-US" sz="1600" noProof="1" smtClean="0"/>
              <a:t>index_constraint ::=  ( discrete_subtype_definition {, discrete_subtype_indication} )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</a:pPr>
            <a:r>
              <a:rPr lang="en-US" sz="1600" noProof="1" smtClean="0"/>
              <a:t>discrete_subtype_definition ::= </a:t>
            </a:r>
            <a:r>
              <a:rPr lang="en-US" sz="1600" i="1" noProof="1" smtClean="0"/>
              <a:t>discrete_</a:t>
            </a:r>
            <a:r>
              <a:rPr lang="en-US" sz="1600" noProof="1" smtClean="0"/>
              <a:t>subtype_indication | range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</a:pPr>
            <a:r>
              <a:rPr lang="en-US" sz="1600" noProof="1" smtClean="0"/>
              <a:t>subtype_indication ::= subtype_mark [constraint]</a:t>
            </a:r>
          </a:p>
          <a:p>
            <a:pPr eaLnBrk="0" hangingPunct="0">
              <a:lnSpc>
                <a:spcPct val="105000"/>
              </a:lnSpc>
              <a:spcBef>
                <a:spcPct val="50000"/>
              </a:spcBef>
            </a:pPr>
            <a:r>
              <a:rPr lang="en-US" sz="1600" noProof="1" smtClean="0"/>
              <a:t>range ::=  range_attribute_reference | simple_expression .. simple_expression</a:t>
            </a:r>
            <a:endParaRPr lang="en-US" sz="1600" noProof="1"/>
          </a:p>
        </p:txBody>
      </p:sp>
      <p:grpSp>
        <p:nvGrpSpPr>
          <p:cNvPr id="4" name="Group 3"/>
          <p:cNvGrpSpPr/>
          <p:nvPr/>
        </p:nvGrpSpPr>
        <p:grpSpPr>
          <a:xfrm>
            <a:off x="1905000" y="4191000"/>
            <a:ext cx="5276850" cy="1893887"/>
            <a:chOff x="1905000" y="4478338"/>
            <a:chExt cx="5276850" cy="1893887"/>
          </a:xfrm>
        </p:grpSpPr>
        <p:sp>
          <p:nvSpPr>
            <p:cNvPr id="2" name="Double Wave 1"/>
            <p:cNvSpPr/>
            <p:nvPr/>
          </p:nvSpPr>
          <p:spPr bwMode="auto">
            <a:xfrm>
              <a:off x="4450035" y="4478338"/>
              <a:ext cx="485775" cy="29368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Double Wave 8"/>
            <p:cNvSpPr/>
            <p:nvPr/>
          </p:nvSpPr>
          <p:spPr bwMode="auto">
            <a:xfrm>
              <a:off x="4403854" y="5016930"/>
              <a:ext cx="1857375" cy="29368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Double Wave 9"/>
            <p:cNvSpPr/>
            <p:nvPr/>
          </p:nvSpPr>
          <p:spPr bwMode="auto">
            <a:xfrm>
              <a:off x="4387164" y="6077894"/>
              <a:ext cx="1523999" cy="29368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Double Wave 10"/>
            <p:cNvSpPr/>
            <p:nvPr/>
          </p:nvSpPr>
          <p:spPr bwMode="auto">
            <a:xfrm>
              <a:off x="3975229" y="5537501"/>
              <a:ext cx="838200" cy="29368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1905000" y="5011738"/>
              <a:ext cx="5276850" cy="29368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</a:pPr>
              <a:r>
                <a:rPr lang="en-US" sz="1400" b="1" noProof="1" smtClean="0"/>
                <a:t>type </a:t>
              </a:r>
              <a:r>
                <a:rPr lang="en-US" sz="1400" noProof="1" smtClean="0"/>
                <a:t>Work_Schedule </a:t>
              </a:r>
              <a:r>
                <a:rPr lang="en-US" sz="1400" b="1" noProof="1" smtClean="0"/>
                <a:t>is array </a:t>
              </a:r>
              <a:r>
                <a:rPr lang="en-US" sz="1400" noProof="1" smtClean="0"/>
                <a:t>(Days </a:t>
              </a:r>
              <a:r>
                <a:rPr lang="en-US" sz="1400" b="1" noProof="1" smtClean="0"/>
                <a:t>range </a:t>
              </a:r>
              <a:r>
                <a:rPr lang="en-US" sz="1400" noProof="1" smtClean="0"/>
                <a:t>Mon .. Fri) </a:t>
              </a:r>
              <a:r>
                <a:rPr lang="en-US" sz="1400" b="1" noProof="1" smtClean="0"/>
                <a:t>of </a:t>
              </a:r>
              <a:r>
                <a:rPr lang="en-US" sz="1400" noProof="1" smtClean="0"/>
                <a:t>Real;</a:t>
              </a:r>
              <a:endParaRPr lang="en-US" sz="1400" noProof="1"/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1905000" y="5545138"/>
              <a:ext cx="3848100" cy="29368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</a:pPr>
              <a:r>
                <a:rPr lang="en-US" sz="1400" b="1" noProof="1" smtClean="0"/>
                <a:t>type </a:t>
              </a:r>
              <a:r>
                <a:rPr lang="en-US" sz="1400" noProof="1" smtClean="0"/>
                <a:t>Weekdays </a:t>
              </a:r>
              <a:r>
                <a:rPr lang="en-US" sz="1400" b="1" noProof="1" smtClean="0"/>
                <a:t>is array </a:t>
              </a:r>
              <a:r>
                <a:rPr lang="en-US" sz="1400" noProof="1" smtClean="0"/>
                <a:t>(Mon .. Fri) </a:t>
              </a:r>
              <a:r>
                <a:rPr lang="en-US" sz="1400" b="1" noProof="1" smtClean="0"/>
                <a:t>of </a:t>
              </a:r>
              <a:r>
                <a:rPr lang="en-US" sz="1400" noProof="1" smtClean="0"/>
                <a:t>Real;</a:t>
              </a:r>
              <a:endParaRPr lang="en-US" sz="1400" noProof="1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1905000" y="4478338"/>
              <a:ext cx="3948113" cy="29368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</a:pPr>
              <a:r>
                <a:rPr lang="en-US" sz="1400" b="1" noProof="1" smtClean="0"/>
                <a:t>type </a:t>
              </a:r>
              <a:r>
                <a:rPr lang="en-US" sz="1400" noProof="1" smtClean="0"/>
                <a:t>Week_Schedule </a:t>
              </a:r>
              <a:r>
                <a:rPr lang="en-US" sz="1400" b="1" noProof="1" smtClean="0"/>
                <a:t>is array </a:t>
              </a:r>
              <a:r>
                <a:rPr lang="en-US" sz="1400" noProof="1" smtClean="0"/>
                <a:t>(Days) </a:t>
              </a:r>
              <a:r>
                <a:rPr lang="en-US" sz="1400" b="1" noProof="1" smtClean="0"/>
                <a:t>of </a:t>
              </a:r>
              <a:r>
                <a:rPr lang="en-US" sz="1400" noProof="1" smtClean="0"/>
                <a:t>Real;</a:t>
              </a:r>
              <a:endParaRPr lang="en-US" sz="1400" noProof="1"/>
            </a:p>
          </p:txBody>
        </p:sp>
        <p:sp>
          <p:nvSpPr>
            <p:cNvPr id="15367" name="Rectangle 8"/>
            <p:cNvSpPr>
              <a:spLocks noChangeArrowheads="1"/>
            </p:cNvSpPr>
            <p:nvPr/>
          </p:nvSpPr>
          <p:spPr bwMode="auto">
            <a:xfrm>
              <a:off x="1905000" y="6078538"/>
              <a:ext cx="4935538" cy="29368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</a:pPr>
              <a:r>
                <a:rPr lang="en-US" sz="1400" b="1" noProof="1" smtClean="0"/>
                <a:t>type </a:t>
              </a:r>
              <a:r>
                <a:rPr lang="en-US" sz="1400" noProof="1" smtClean="0"/>
                <a:t>Work_Schedule </a:t>
              </a:r>
              <a:r>
                <a:rPr lang="en-US" sz="1400" b="1" noProof="1" smtClean="0"/>
                <a:t>is array </a:t>
              </a:r>
              <a:r>
                <a:rPr lang="en-US" sz="1400" noProof="1" smtClean="0"/>
                <a:t>(Weekdays'Range) </a:t>
              </a:r>
              <a:r>
                <a:rPr lang="en-US" sz="1400" b="1" noProof="1" smtClean="0"/>
                <a:t>of </a:t>
              </a:r>
              <a:r>
                <a:rPr lang="en-US" sz="1400" noProof="1" smtClean="0"/>
                <a:t>Real;</a:t>
              </a:r>
              <a:endParaRPr lang="en-US" sz="1400" noProof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1459</TotalTime>
  <Pages>31</Pages>
  <Words>1717</Words>
  <Application>Microsoft Office PowerPoint</Application>
  <PresentationFormat>Letter Paper (8.5x11 in)</PresentationFormat>
  <Paragraphs>469</Paragraphs>
  <Slides>35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  <vt:variant>
        <vt:lpstr>Custom Shows</vt:lpstr>
      </vt:variant>
      <vt:variant>
        <vt:i4>1</vt:i4>
      </vt:variant>
    </vt:vector>
  </HeadingPairs>
  <TitlesOfParts>
    <vt:vector size="48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Array Types</vt:lpstr>
      <vt:lpstr>Array Types</vt:lpstr>
      <vt:lpstr>Introduction</vt:lpstr>
      <vt:lpstr>Terminology</vt:lpstr>
      <vt:lpstr>Array Type Index Constraints</vt:lpstr>
      <vt:lpstr>Run-Time Index Checking</vt:lpstr>
      <vt:lpstr>Kinds of Array Types</vt:lpstr>
      <vt:lpstr>Agenda</vt:lpstr>
      <vt:lpstr>Constrained Array Type Declarations</vt:lpstr>
      <vt:lpstr>Constrained Array Type Example</vt:lpstr>
      <vt:lpstr>Agenda</vt:lpstr>
      <vt:lpstr>Array Attributes</vt:lpstr>
      <vt:lpstr>Agenda</vt:lpstr>
      <vt:lpstr>Unconstrained Array Type Declarations</vt:lpstr>
      <vt:lpstr>Supplying Index Constraints for Objects</vt:lpstr>
      <vt:lpstr>“String” Types</vt:lpstr>
      <vt:lpstr>Agenda</vt:lpstr>
      <vt:lpstr>Object-Level Operations</vt:lpstr>
      <vt:lpstr>Extra Object-Level Operations</vt:lpstr>
      <vt:lpstr>Slicing</vt:lpstr>
      <vt:lpstr>Agenda</vt:lpstr>
      <vt:lpstr>Aggregates</vt:lpstr>
      <vt:lpstr>Aggregate “Positional” Form</vt:lpstr>
      <vt:lpstr>Aggregate “Named” Form</vt:lpstr>
      <vt:lpstr>Aggregate Consistency Rules</vt:lpstr>
      <vt:lpstr>“Others”</vt:lpstr>
      <vt:lpstr>Agenda</vt:lpstr>
      <vt:lpstr>Two High-Level For-Loop Kinds</vt:lpstr>
      <vt:lpstr>Array/Container For-Loops</vt:lpstr>
      <vt:lpstr>Array Component For-Loop Example</vt:lpstr>
      <vt:lpstr>For-Loop Constant Component Example</vt:lpstr>
      <vt:lpstr>Container Element For-Loop Example</vt:lpstr>
      <vt:lpstr>Agenda</vt:lpstr>
      <vt:lpstr>Summary</vt:lpstr>
      <vt:lpstr>PowerPoint Presentation</vt:lpstr>
      <vt:lpstr>String Types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274</cp:revision>
  <cp:lastPrinted>1995-07-14T18:12:46Z</cp:lastPrinted>
  <dcterms:created xsi:type="dcterms:W3CDTF">1994-03-23T21:36:10Z</dcterms:created>
  <dcterms:modified xsi:type="dcterms:W3CDTF">2018-03-25T17:26:35Z</dcterms:modified>
</cp:coreProperties>
</file>