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5" r:id="rId1"/>
  </p:sldMasterIdLst>
  <p:notesMasterIdLst>
    <p:notesMasterId r:id="rId39"/>
  </p:notesMasterIdLst>
  <p:handoutMasterIdLst>
    <p:handoutMasterId r:id="rId40"/>
  </p:handoutMasterIdLst>
  <p:sldIdLst>
    <p:sldId id="258" r:id="rId2"/>
    <p:sldId id="338" r:id="rId3"/>
    <p:sldId id="350" r:id="rId4"/>
    <p:sldId id="352" r:id="rId5"/>
    <p:sldId id="306" r:id="rId6"/>
    <p:sldId id="266" r:id="rId7"/>
    <p:sldId id="267" r:id="rId8"/>
    <p:sldId id="271" r:id="rId9"/>
    <p:sldId id="316" r:id="rId10"/>
    <p:sldId id="324" r:id="rId11"/>
    <p:sldId id="325" r:id="rId12"/>
    <p:sldId id="319" r:id="rId13"/>
    <p:sldId id="277" r:id="rId14"/>
    <p:sldId id="340" r:id="rId15"/>
    <p:sldId id="278" r:id="rId16"/>
    <p:sldId id="279" r:id="rId17"/>
    <p:sldId id="361" r:id="rId18"/>
    <p:sldId id="281" r:id="rId19"/>
    <p:sldId id="356" r:id="rId20"/>
    <p:sldId id="357" r:id="rId21"/>
    <p:sldId id="353" r:id="rId22"/>
    <p:sldId id="288" r:id="rId23"/>
    <p:sldId id="289" r:id="rId24"/>
    <p:sldId id="293" r:id="rId25"/>
    <p:sldId id="307" r:id="rId26"/>
    <p:sldId id="296" r:id="rId27"/>
    <p:sldId id="295" r:id="rId28"/>
    <p:sldId id="354" r:id="rId29"/>
    <p:sldId id="297" r:id="rId30"/>
    <p:sldId id="349" r:id="rId31"/>
    <p:sldId id="358" r:id="rId32"/>
    <p:sldId id="359" r:id="rId33"/>
    <p:sldId id="360" r:id="rId34"/>
    <p:sldId id="355" r:id="rId35"/>
    <p:sldId id="351" r:id="rId36"/>
    <p:sldId id="299" r:id="rId37"/>
    <p:sldId id="362" r:id="rId38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  <a:srgbClr val="FFFFCC"/>
    <a:srgbClr val="0000FF"/>
    <a:srgbClr val="FF0000"/>
    <a:srgbClr val="FF6600"/>
    <a:srgbClr val="FF7C80"/>
    <a:srgbClr val="FFFF00"/>
    <a:srgbClr val="33CC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2424" autoAdjust="0"/>
  </p:normalViewPr>
  <p:slideViewPr>
    <p:cSldViewPr snapToObjects="1">
      <p:cViewPr varScale="1">
        <p:scale>
          <a:sx n="154" d="100"/>
          <a:sy n="154" d="100"/>
        </p:scale>
        <p:origin x="1928" y="1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3872"/>
    </p:cViewPr>
  </p:sorterViewPr>
  <p:notesViewPr>
    <p:cSldViewPr snapToObjects="1"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Line 16"/>
          <p:cNvSpPr>
            <a:spLocks noChangeShapeType="1"/>
          </p:cNvSpPr>
          <p:nvPr/>
        </p:nvSpPr>
        <p:spPr bwMode="auto">
          <a:xfrm>
            <a:off x="58261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7" name="Line 22"/>
          <p:cNvSpPr>
            <a:spLocks noChangeShapeType="1"/>
          </p:cNvSpPr>
          <p:nvPr/>
        </p:nvSpPr>
        <p:spPr bwMode="auto">
          <a:xfrm>
            <a:off x="565150" y="92011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6357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04429" y="9249030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Basic Types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98285" y="9249030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52667" y="9249030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714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1" tIns="46980" rIns="95641" bIns="46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5" tIns="46980" rIns="92285" bIns="46980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0E1B1750-3A91-4CA1-B5F1-98D32837F88A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7026906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83275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8663"/>
            <a:ext cx="4779962" cy="3584575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584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5490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0611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39136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990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1244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435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946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  <a:cs typeface="+mn-cs"/>
              </a:rPr>
              <a:t>Slide: </a:t>
            </a:r>
            <a:fld id="{6939B6D1-9D66-43E1-892B-74147C535609}" type="slidenum">
              <a:rPr lang="en-US" sz="800" smtClean="0">
                <a:solidFill>
                  <a:srgbClr val="A6A6A6"/>
                </a:solidFill>
                <a:cs typeface="+mn-cs"/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220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  <a:cs typeface="+mn-cs"/>
              </a:rPr>
              <a:t>Slide: </a:t>
            </a:r>
            <a:fld id="{0906A426-02B4-4EDF-BC09-AA0FC086AC27}" type="slidenum">
              <a:rPr lang="en-US" sz="800" smtClean="0">
                <a:solidFill>
                  <a:srgbClr val="A6A6A6"/>
                </a:solidFill>
                <a:cs typeface="+mn-cs"/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8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38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  <a:cs typeface="+mn-cs"/>
              </a:rPr>
              <a:t>Slide: </a:t>
            </a:r>
            <a:fld id="{BDC54976-FA6D-4D1C-B812-72A1D7000A69}" type="slidenum">
              <a:rPr lang="en-US" sz="800" smtClean="0">
                <a:solidFill>
                  <a:srgbClr val="A6A6A6"/>
                </a:solidFill>
                <a:cs typeface="+mn-cs"/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62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5416" y="231304"/>
            <a:ext cx="8001000" cy="533400"/>
          </a:xfrm>
          <a:prstGeom prst="rect">
            <a:avLst/>
          </a:prstGeom>
        </p:spPr>
        <p:txBody>
          <a:bodyPr anchor="ctr" anchorCtr="0"/>
          <a:lstStyle>
            <a:lvl1pPr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35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  <a:cs typeface="+mn-cs"/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  <a:cs typeface="+mn-cs"/>
              </a:rPr>
              <a:t> AdaCore</a:t>
            </a:r>
            <a:endParaRPr lang="fr-FR" sz="800" dirty="0" smtClean="0">
              <a:solidFill>
                <a:srgbClr val="A6A6A6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9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Basic Types</a:t>
            </a:r>
            <a:endParaRPr lang="en-US" dirty="0" smtClean="0"/>
          </a:p>
        </p:txBody>
      </p:sp>
      <p:sp>
        <p:nvSpPr>
          <p:cNvPr id="8195" name="Rectangle 19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Ada Type Model</a:t>
            </a:r>
          </a:p>
          <a:p>
            <a:r>
              <a:rPr lang="en-US" dirty="0" smtClean="0"/>
              <a:t>Discrete Types</a:t>
            </a:r>
          </a:p>
          <a:p>
            <a:r>
              <a:rPr lang="en-US" dirty="0" smtClean="0"/>
              <a:t>Real Types</a:t>
            </a:r>
          </a:p>
          <a:p>
            <a:r>
              <a:rPr lang="en-US" dirty="0" smtClean="0"/>
              <a:t>Miscellaneous</a:t>
            </a:r>
          </a:p>
          <a:p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Modular Types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Another form of integer type</a:t>
            </a:r>
          </a:p>
          <a:p>
            <a:r>
              <a:rPr lang="en-US" dirty="0" smtClean="0"/>
              <a:t>Support unsigned values &amp; additional operations</a:t>
            </a:r>
          </a:p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Modulus must be static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Resulting range is  0 .. modulus-1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828800" y="5214938"/>
            <a:ext cx="5615449" cy="132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 smtClean="0">
                <a:latin typeface="Calibri" panose="020F0502020204030204" pitchFamily="34" charset="0"/>
              </a:rPr>
              <a:t>type </a:t>
            </a:r>
            <a:r>
              <a:rPr lang="en-US" sz="1600" dirty="0" err="1" smtClean="0">
                <a:latin typeface="Calibri" panose="020F0502020204030204" pitchFamily="34" charset="0"/>
              </a:rPr>
              <a:t>Unsigned_Word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</a:rPr>
              <a:t>is mod </a:t>
            </a:r>
            <a:r>
              <a:rPr lang="en-US" sz="1600" dirty="0" smtClean="0">
                <a:latin typeface="Calibri" panose="020F0502020204030204" pitchFamily="34" charset="0"/>
              </a:rPr>
              <a:t>2**16;   --  0 .. 65_535</a:t>
            </a:r>
          </a:p>
          <a:p>
            <a:pPr eaLnBrk="0" hangingPunct="0"/>
            <a:endParaRPr lang="en-US" sz="1600" dirty="0" smtClean="0">
              <a:latin typeface="Calibri" panose="020F0502020204030204" pitchFamily="34" charset="0"/>
            </a:endParaRPr>
          </a:p>
          <a:p>
            <a:pPr eaLnBrk="0" hangingPunct="0"/>
            <a:r>
              <a:rPr lang="en-US" sz="1600" b="1" dirty="0" smtClean="0">
                <a:latin typeface="Calibri" panose="020F0502020204030204" pitchFamily="34" charset="0"/>
              </a:rPr>
              <a:t>type </a:t>
            </a:r>
            <a:r>
              <a:rPr lang="en-US" sz="1600" dirty="0" smtClean="0">
                <a:latin typeface="Calibri" panose="020F0502020204030204" pitchFamily="34" charset="0"/>
              </a:rPr>
              <a:t>Byte </a:t>
            </a:r>
            <a:r>
              <a:rPr lang="en-US" sz="1600" b="1" dirty="0" smtClean="0">
                <a:latin typeface="Calibri" panose="020F0502020204030204" pitchFamily="34" charset="0"/>
              </a:rPr>
              <a:t>is mod </a:t>
            </a:r>
            <a:r>
              <a:rPr lang="en-US" sz="1600" dirty="0" smtClean="0">
                <a:latin typeface="Calibri" panose="020F0502020204030204" pitchFamily="34" charset="0"/>
              </a:rPr>
              <a:t>256;  --  0 .. 255</a:t>
            </a:r>
          </a:p>
          <a:p>
            <a:pPr eaLnBrk="0" hangingPunct="0"/>
            <a:endParaRPr lang="en-US" sz="1600" dirty="0" smtClean="0">
              <a:latin typeface="Calibri" panose="020F0502020204030204" pitchFamily="34" charset="0"/>
            </a:endParaRPr>
          </a:p>
          <a:p>
            <a:pPr eaLnBrk="0" hangingPunct="0"/>
            <a:r>
              <a:rPr lang="en-US" sz="1600" b="1" dirty="0" smtClean="0">
                <a:latin typeface="Calibri" panose="020F0502020204030204" pitchFamily="34" charset="0"/>
              </a:rPr>
              <a:t>type </a:t>
            </a:r>
            <a:r>
              <a:rPr lang="en-US" sz="1600" dirty="0" smtClean="0">
                <a:latin typeface="Calibri" panose="020F0502020204030204" pitchFamily="34" charset="0"/>
              </a:rPr>
              <a:t>Index </a:t>
            </a:r>
            <a:r>
              <a:rPr lang="en-US" sz="1600" b="1" dirty="0" smtClean="0">
                <a:latin typeface="Calibri" panose="020F0502020204030204" pitchFamily="34" charset="0"/>
              </a:rPr>
              <a:t>is mod </a:t>
            </a:r>
            <a:r>
              <a:rPr lang="en-US" sz="1600" dirty="0" smtClean="0">
                <a:latin typeface="Calibri" panose="020F0502020204030204" pitchFamily="34" charset="0"/>
              </a:rPr>
              <a:t>5;  --  0 .. 4   (note modulus is not a power of 2)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blackWhite">
          <a:xfrm>
            <a:off x="1806864" y="3231934"/>
            <a:ext cx="4198938" cy="369887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kumimoji="1" lang="en-US" b="1" dirty="0" smtClean="0">
                <a:cs typeface="+mn-cs"/>
              </a:rPr>
              <a:t>type </a:t>
            </a:r>
            <a:r>
              <a:rPr kumimoji="1" lang="en-US" dirty="0" smtClean="0">
                <a:cs typeface="+mn-cs"/>
              </a:rPr>
              <a:t>&lt;</a:t>
            </a:r>
            <a:r>
              <a:rPr kumimoji="1" lang="en-US" i="1" dirty="0" smtClean="0">
                <a:cs typeface="+mn-cs"/>
              </a:rPr>
              <a:t>identifier</a:t>
            </a:r>
            <a:r>
              <a:rPr kumimoji="1" lang="en-US" dirty="0" smtClean="0">
                <a:cs typeface="+mn-cs"/>
              </a:rPr>
              <a:t>&gt;  </a:t>
            </a:r>
            <a:r>
              <a:rPr kumimoji="1" lang="en-US" b="1" dirty="0" smtClean="0">
                <a:cs typeface="+mn-cs"/>
              </a:rPr>
              <a:t>is mod  </a:t>
            </a:r>
            <a:r>
              <a:rPr kumimoji="1" lang="en-US" i="1" dirty="0" smtClean="0">
                <a:cs typeface="+mn-cs"/>
              </a:rPr>
              <a:t>&lt;modulus&gt;  </a:t>
            </a:r>
            <a:r>
              <a:rPr kumimoji="1" lang="en-US" dirty="0" smtClean="0">
                <a:cs typeface="+mn-cs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Modular Type Semantics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Predefined operators as for any integer type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Addition, subtraction, et cetera</a:t>
            </a:r>
          </a:p>
          <a:p>
            <a:r>
              <a:rPr lang="en-US" dirty="0" smtClean="0"/>
              <a:t>Values wrap-around from 0 to modulus-1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Like other languages’ unsigned types</a:t>
            </a:r>
          </a:p>
          <a:p>
            <a:r>
              <a:rPr lang="en-US" dirty="0" smtClean="0"/>
              <a:t>Additional bit-oriented operations are defined</a:t>
            </a:r>
          </a:p>
          <a:p>
            <a:pPr lvl="1">
              <a:spcAft>
                <a:spcPct val="0"/>
              </a:spcAft>
            </a:pPr>
            <a:r>
              <a:rPr lang="en-US" b="1" dirty="0" smtClean="0"/>
              <a:t>and, or, xor, not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Treat values as bit-sequences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Not available for </a:t>
            </a:r>
            <a:r>
              <a:rPr lang="en-US" i="1" dirty="0" smtClean="0"/>
              <a:t>signed</a:t>
            </a:r>
            <a:r>
              <a:rPr lang="en-US" dirty="0" smtClean="0"/>
              <a:t> integer types!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ChangeArrowheads="1"/>
          </p:cNvSpPr>
          <p:nvPr/>
        </p:nvSpPr>
        <p:spPr bwMode="blackWhite">
          <a:xfrm>
            <a:off x="3644149" y="5010500"/>
            <a:ext cx="304800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Integer Type (Signed &amp; Modular) Literals 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Must </a:t>
            </a:r>
            <a:r>
              <a:rPr lang="en-US" i="1" smtClean="0"/>
              <a:t>not</a:t>
            </a:r>
            <a:r>
              <a:rPr lang="en-US" smtClean="0"/>
              <a:t> contain a fractional part</a:t>
            </a:r>
          </a:p>
          <a:p>
            <a:r>
              <a:rPr lang="en-US" smtClean="0"/>
              <a:t>No silent promotion/demotion done by compiler</a:t>
            </a:r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blackWhite">
          <a:xfrm>
            <a:off x="1633538" y="3838575"/>
            <a:ext cx="3577647" cy="14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 err="1">
                <a:latin typeface="Calibri" panose="020F0502020204030204" pitchFamily="34" charset="0"/>
              </a:rPr>
              <a:t>Event_Counter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</a:rPr>
              <a:t>is </a:t>
            </a:r>
            <a:r>
              <a:rPr lang="en-US" sz="1600" b="1" dirty="0">
                <a:solidFill>
                  <a:srgbClr val="0000FF"/>
                </a:solidFill>
                <a:latin typeface="Calibri" panose="020F0502020204030204" pitchFamily="34" charset="0"/>
              </a:rPr>
              <a:t>range</a:t>
            </a:r>
            <a:r>
              <a:rPr lang="en-US" sz="1600" b="1" dirty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0 .. 40_000;</a:t>
            </a:r>
          </a:p>
          <a:p>
            <a:pPr eaLnBrk="0" hangingPunct="0">
              <a:lnSpc>
                <a:spcPct val="200000"/>
              </a:lnSpc>
            </a:pPr>
            <a:r>
              <a:rPr lang="en-US" sz="1600" dirty="0">
                <a:latin typeface="Calibri" panose="020F0502020204030204" pitchFamily="34" charset="0"/>
              </a:rPr>
              <a:t>OK : </a:t>
            </a:r>
            <a:r>
              <a:rPr lang="en-US" sz="1600" dirty="0" err="1">
                <a:latin typeface="Calibri" panose="020F0502020204030204" pitchFamily="34" charset="0"/>
              </a:rPr>
              <a:t>Event_Counter</a:t>
            </a:r>
            <a:r>
              <a:rPr lang="en-US" sz="1600" dirty="0">
                <a:latin typeface="Calibri" panose="020F0502020204030204" pitchFamily="34" charset="0"/>
              </a:rPr>
              <a:t> := 0;</a:t>
            </a:r>
          </a:p>
          <a:p>
            <a:pPr eaLnBrk="0" hangingPunct="0">
              <a:lnSpc>
                <a:spcPct val="200000"/>
              </a:lnSpc>
            </a:pPr>
            <a:r>
              <a:rPr lang="en-US" sz="1600" dirty="0">
                <a:latin typeface="Calibri" panose="020F0502020204030204" pitchFamily="34" charset="0"/>
              </a:rPr>
              <a:t>Bad : </a:t>
            </a:r>
            <a:r>
              <a:rPr lang="en-US" sz="1600" dirty="0" err="1">
                <a:latin typeface="Calibri" panose="020F0502020204030204" pitchFamily="34" charset="0"/>
              </a:rPr>
              <a:t>Event_Counter</a:t>
            </a:r>
            <a:r>
              <a:rPr lang="en-US" sz="1600" dirty="0">
                <a:latin typeface="Calibri" panose="020F0502020204030204" pitchFamily="34" charset="0"/>
              </a:rPr>
              <a:t> := 0.0 ;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blackWhite">
          <a:xfrm>
            <a:off x="4493461" y="5502625"/>
            <a:ext cx="2889250" cy="37941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Rejected at compile-time</a:t>
            </a:r>
          </a:p>
        </p:txBody>
      </p:sp>
      <p:cxnSp>
        <p:nvCxnSpPr>
          <p:cNvPr id="40967" name="AutoShape 7"/>
          <p:cNvCxnSpPr>
            <a:cxnSpLocks noChangeShapeType="1"/>
            <a:stCxn id="114694" idx="1"/>
            <a:endCxn id="40962" idx="2"/>
          </p:cNvCxnSpPr>
          <p:nvPr/>
        </p:nvCxnSpPr>
        <p:spPr bwMode="blackWhite">
          <a:xfrm rot="10800000">
            <a:off x="3796549" y="5318475"/>
            <a:ext cx="696912" cy="374650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4696" name="Text Box 8"/>
          <p:cNvSpPr txBox="1">
            <a:spLocks noChangeArrowheads="1"/>
          </p:cNvSpPr>
          <p:nvPr/>
        </p:nvSpPr>
        <p:spPr bwMode="blackWhite">
          <a:xfrm>
            <a:off x="4745038" y="3168650"/>
            <a:ext cx="3057247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  <a:cs typeface="+mn-cs"/>
              </a:rPr>
              <a:t>Thus in the class of integers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blackWhite">
          <a:xfrm>
            <a:off x="3738563" y="4048125"/>
            <a:ext cx="1524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40970" name="AutoShape 10"/>
          <p:cNvCxnSpPr>
            <a:cxnSpLocks noChangeShapeType="1"/>
            <a:stCxn id="114696" idx="1"/>
            <a:endCxn id="40969" idx="0"/>
          </p:cNvCxnSpPr>
          <p:nvPr/>
        </p:nvCxnSpPr>
        <p:spPr bwMode="blackWhite">
          <a:xfrm rot="10800000" flipV="1">
            <a:off x="3814764" y="3353315"/>
            <a:ext cx="930275" cy="694809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Enumeration Types</a:t>
            </a:r>
          </a:p>
        </p:txBody>
      </p:sp>
      <p:sp>
        <p:nvSpPr>
          <p:cNvPr id="41987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Represent an enumeration of logical values</a:t>
            </a:r>
          </a:p>
          <a:p>
            <a:r>
              <a:rPr lang="en-US" smtClean="0"/>
              <a:t>Syntax</a:t>
            </a:r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r>
              <a:rPr lang="en-US" smtClean="0"/>
              <a:t>Literals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Distinct, ordered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Can be overloaded between types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057400" y="4638675"/>
            <a:ext cx="4932057" cy="194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"/>
              </a:spcBef>
            </a:pPr>
            <a:r>
              <a:rPr lang="en-US" sz="1600" b="1">
                <a:latin typeface="Calibri" panose="020F0502020204030204" pitchFamily="34" charset="0"/>
              </a:rPr>
              <a:t>type </a:t>
            </a:r>
            <a:r>
              <a:rPr lang="en-US" sz="1600">
                <a:latin typeface="Calibri" panose="020F0502020204030204" pitchFamily="34" charset="0"/>
              </a:rPr>
              <a:t>Colors </a:t>
            </a:r>
            <a:r>
              <a:rPr lang="en-US" sz="1600" b="1">
                <a:latin typeface="Calibri" panose="020F0502020204030204" pitchFamily="34" charset="0"/>
              </a:rPr>
              <a:t>is </a:t>
            </a:r>
            <a:r>
              <a:rPr lang="en-US" sz="1600">
                <a:latin typeface="Calibri" panose="020F0502020204030204" pitchFamily="34" charset="0"/>
              </a:rPr>
              <a:t>( Red, Orange, Yellow, Green, Blue, Violet );</a:t>
            </a:r>
          </a:p>
          <a:p>
            <a:pPr eaLnBrk="0" hangingPunct="0">
              <a:lnSpc>
                <a:spcPct val="150000"/>
              </a:lnSpc>
              <a:spcBef>
                <a:spcPct val="5000"/>
              </a:spcBef>
            </a:pPr>
            <a:r>
              <a:rPr lang="en-US" sz="1600" b="1">
                <a:latin typeface="Calibri" panose="020F0502020204030204" pitchFamily="34" charset="0"/>
              </a:rPr>
              <a:t>type </a:t>
            </a:r>
            <a:r>
              <a:rPr lang="en-US" sz="1600">
                <a:latin typeface="Calibri" panose="020F0502020204030204" pitchFamily="34" charset="0"/>
              </a:rPr>
              <a:t>Stop_Light </a:t>
            </a:r>
            <a:r>
              <a:rPr lang="en-US" sz="1600" b="1">
                <a:latin typeface="Calibri" panose="020F0502020204030204" pitchFamily="34" charset="0"/>
              </a:rPr>
              <a:t>is </a:t>
            </a:r>
            <a:r>
              <a:rPr lang="en-US" sz="1600">
                <a:latin typeface="Calibri" panose="020F0502020204030204" pitchFamily="34" charset="0"/>
              </a:rPr>
              <a:t>( Red, Yellow, Green );</a:t>
            </a:r>
          </a:p>
          <a:p>
            <a:pPr eaLnBrk="0" hangingPunct="0">
              <a:lnSpc>
                <a:spcPct val="150000"/>
              </a:lnSpc>
              <a:spcBef>
                <a:spcPct val="5000"/>
              </a:spcBef>
            </a:pPr>
            <a:r>
              <a:rPr lang="en-US" sz="1600">
                <a:latin typeface="Calibri" panose="020F0502020204030204" pitchFamily="34" charset="0"/>
              </a:rPr>
              <a:t>…</a:t>
            </a:r>
          </a:p>
          <a:p>
            <a:pPr eaLnBrk="0" hangingPunct="0">
              <a:lnSpc>
                <a:spcPct val="150000"/>
              </a:lnSpc>
              <a:spcBef>
                <a:spcPct val="5000"/>
              </a:spcBef>
            </a:pPr>
            <a:r>
              <a:rPr lang="en-US" sz="1600">
                <a:latin typeface="Calibri" panose="020F0502020204030204" pitchFamily="34" charset="0"/>
              </a:rPr>
              <a:t>Shade : Colors := Red;</a:t>
            </a:r>
          </a:p>
          <a:p>
            <a:pPr eaLnBrk="0" hangingPunct="0">
              <a:lnSpc>
                <a:spcPct val="150000"/>
              </a:lnSpc>
              <a:spcBef>
                <a:spcPct val="5000"/>
              </a:spcBef>
            </a:pPr>
            <a:r>
              <a:rPr lang="en-US" sz="1600">
                <a:latin typeface="Calibri" panose="020F0502020204030204" pitchFamily="34" charset="0"/>
              </a:rPr>
              <a:t>Light : Stop_Light := Red;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blackWhite">
          <a:xfrm>
            <a:off x="1828800" y="2449513"/>
            <a:ext cx="4156075" cy="369887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kumimoji="1" lang="en-US" b="1" dirty="0" smtClean="0">
                <a:cs typeface="+mn-cs"/>
              </a:rPr>
              <a:t>type </a:t>
            </a:r>
            <a:r>
              <a:rPr kumimoji="1" lang="en-US" dirty="0" smtClean="0">
                <a:cs typeface="+mn-cs"/>
              </a:rPr>
              <a:t>&lt;</a:t>
            </a:r>
            <a:r>
              <a:rPr kumimoji="1" lang="en-US" i="1" dirty="0" smtClean="0">
                <a:cs typeface="+mn-cs"/>
              </a:rPr>
              <a:t>identifier</a:t>
            </a:r>
            <a:r>
              <a:rPr kumimoji="1" lang="en-US" dirty="0" smtClean="0">
                <a:cs typeface="+mn-cs"/>
              </a:rPr>
              <a:t>&gt;  </a:t>
            </a:r>
            <a:r>
              <a:rPr kumimoji="1" lang="en-US" b="1" dirty="0" smtClean="0">
                <a:cs typeface="+mn-cs"/>
              </a:rPr>
              <a:t>is </a:t>
            </a:r>
            <a:r>
              <a:rPr kumimoji="1" lang="en-US" dirty="0" smtClean="0">
                <a:cs typeface="+mn-cs"/>
              </a:rPr>
              <a:t>( &lt;</a:t>
            </a:r>
            <a:r>
              <a:rPr kumimoji="1" lang="en-US" i="1" dirty="0" smtClean="0">
                <a:cs typeface="+mn-cs"/>
              </a:rPr>
              <a:t>identifier-list</a:t>
            </a:r>
            <a:r>
              <a:rPr kumimoji="1" lang="en-US" dirty="0" smtClean="0">
                <a:cs typeface="+mn-cs"/>
              </a:rPr>
              <a:t>&gt; ) 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Enumeration Type Operations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Assignment, </a:t>
            </a:r>
            <a:r>
              <a:rPr lang="en-US" dirty="0" err="1" smtClean="0"/>
              <a:t>relationals</a:t>
            </a:r>
            <a:endParaRPr lang="en-US" dirty="0" smtClean="0"/>
          </a:p>
          <a:p>
            <a:r>
              <a:rPr lang="en-US" dirty="0" smtClean="0"/>
              <a:t>Cannot be treated as numeric quantities directly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Can achieve the effect via attributes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036763" y="2968625"/>
            <a:ext cx="3749041" cy="348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3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 b="1">
                <a:latin typeface="Calibri" panose="020F0502020204030204" pitchFamily="34" charset="0"/>
              </a:rPr>
              <a:t>type </a:t>
            </a:r>
            <a:r>
              <a:rPr lang="en-US" sz="1400">
                <a:latin typeface="Calibri" panose="020F0502020204030204" pitchFamily="34" charset="0"/>
              </a:rPr>
              <a:t>Directions </a:t>
            </a:r>
            <a:r>
              <a:rPr lang="en-US" sz="1400" b="1">
                <a:latin typeface="Calibri" panose="020F0502020204030204" pitchFamily="34" charset="0"/>
              </a:rPr>
              <a:t>is </a:t>
            </a:r>
            <a:r>
              <a:rPr lang="en-US" sz="1400">
                <a:latin typeface="Calibri" panose="020F0502020204030204" pitchFamily="34" charset="0"/>
              </a:rPr>
              <a:t>( North, South, East, West );</a:t>
            </a:r>
          </a:p>
          <a:p>
            <a:pPr eaLnBrk="0" hangingPunct="0">
              <a:lnSpc>
                <a:spcPct val="130000"/>
              </a:lnSpc>
              <a:spcBef>
                <a:spcPct val="45000"/>
              </a:spcBef>
              <a:tabLst>
                <a:tab pos="225425" algn="l"/>
                <a:tab pos="463550" algn="l"/>
                <a:tab pos="688975" algn="l"/>
              </a:tabLst>
            </a:pPr>
            <a:r>
              <a:rPr lang="en-US" sz="1400" b="1">
                <a:latin typeface="Calibri" panose="020F0502020204030204" pitchFamily="34" charset="0"/>
              </a:rPr>
              <a:t>type </a:t>
            </a:r>
            <a:r>
              <a:rPr lang="en-US" sz="1400">
                <a:latin typeface="Calibri" panose="020F0502020204030204" pitchFamily="34" charset="0"/>
              </a:rPr>
              <a:t>Days </a:t>
            </a:r>
            <a:r>
              <a:rPr lang="en-US" sz="1400" b="1">
                <a:latin typeface="Calibri" panose="020F0502020204030204" pitchFamily="34" charset="0"/>
              </a:rPr>
              <a:t>is </a:t>
            </a:r>
            <a:r>
              <a:rPr lang="en-US" sz="1400">
                <a:latin typeface="Calibri" panose="020F0502020204030204" pitchFamily="34" charset="0"/>
              </a:rPr>
              <a:t>( Mon, Tue, Wed, Thu, Fri, Sat, Sun );</a:t>
            </a:r>
          </a:p>
          <a:p>
            <a:pPr eaLnBrk="0" hangingPunct="0">
              <a:lnSpc>
                <a:spcPct val="130000"/>
              </a:lnSpc>
              <a:tabLst>
                <a:tab pos="225425" algn="l"/>
                <a:tab pos="463550" algn="l"/>
                <a:tab pos="688975" algn="l"/>
              </a:tabLst>
            </a:pPr>
            <a:endParaRPr lang="en-US" sz="1400">
              <a:latin typeface="Calibri" panose="020F0502020204030204" pitchFamily="34" charset="0"/>
            </a:endParaRPr>
          </a:p>
          <a:p>
            <a:pPr eaLnBrk="0" hangingPunct="0">
              <a:lnSpc>
                <a:spcPct val="13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>
                <a:latin typeface="Calibri" panose="020F0502020204030204" pitchFamily="34" charset="0"/>
              </a:rPr>
              <a:t>Heading : Directions;</a:t>
            </a:r>
          </a:p>
          <a:p>
            <a:pPr eaLnBrk="0" hangingPunct="0">
              <a:lnSpc>
                <a:spcPct val="13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>
                <a:latin typeface="Calibri" panose="020F0502020204030204" pitchFamily="34" charset="0"/>
              </a:rPr>
              <a:t>Today, Tomorrow : Days;</a:t>
            </a:r>
          </a:p>
          <a:p>
            <a:pPr eaLnBrk="0" hangingPunct="0">
              <a:lnSpc>
                <a:spcPct val="13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>
                <a:latin typeface="Calibri" panose="020F0502020204030204" pitchFamily="34" charset="0"/>
              </a:rPr>
              <a:t>…</a:t>
            </a:r>
          </a:p>
          <a:p>
            <a:pPr eaLnBrk="0" hangingPunct="0">
              <a:lnSpc>
                <a:spcPct val="15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>
                <a:latin typeface="Calibri" panose="020F0502020204030204" pitchFamily="34" charset="0"/>
              </a:rPr>
              <a:t>Today := Mon;</a:t>
            </a:r>
          </a:p>
          <a:p>
            <a:pPr eaLnBrk="0" hangingPunct="0">
              <a:lnSpc>
                <a:spcPct val="15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 b="1">
                <a:solidFill>
                  <a:srgbClr val="FF0000"/>
                </a:solidFill>
                <a:latin typeface="Calibri" panose="020F0502020204030204" pitchFamily="34" charset="0"/>
              </a:rPr>
              <a:t>Today := North;</a:t>
            </a:r>
          </a:p>
          <a:p>
            <a:pPr eaLnBrk="0" hangingPunct="0">
              <a:lnSpc>
                <a:spcPct val="15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>
                <a:latin typeface="Calibri" panose="020F0502020204030204" pitchFamily="34" charset="0"/>
              </a:rPr>
              <a:t>Heading := South;</a:t>
            </a:r>
          </a:p>
          <a:p>
            <a:pPr eaLnBrk="0" hangingPunct="0">
              <a:lnSpc>
                <a:spcPct val="15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 b="1">
                <a:solidFill>
                  <a:srgbClr val="FF0000"/>
                </a:solidFill>
                <a:latin typeface="Calibri" panose="020F0502020204030204" pitchFamily="34" charset="0"/>
              </a:rPr>
              <a:t>Heading := East + 1;</a:t>
            </a:r>
          </a:p>
          <a:p>
            <a:pPr eaLnBrk="0" hangingPunct="0">
              <a:lnSpc>
                <a:spcPct val="150000"/>
              </a:lnSpc>
              <a:tabLst>
                <a:tab pos="225425" algn="l"/>
                <a:tab pos="463550" algn="l"/>
                <a:tab pos="688975" algn="l"/>
              </a:tabLst>
            </a:pPr>
            <a:r>
              <a:rPr lang="en-US" sz="1400" b="1">
                <a:latin typeface="Calibri" panose="020F0502020204030204" pitchFamily="34" charset="0"/>
              </a:rPr>
              <a:t>if </a:t>
            </a:r>
            <a:r>
              <a:rPr lang="en-US" sz="1400">
                <a:latin typeface="Calibri" panose="020F0502020204030204" pitchFamily="34" charset="0"/>
              </a:rPr>
              <a:t>Today &lt; Tomorrow </a:t>
            </a:r>
            <a:r>
              <a:rPr lang="en-US" sz="1400" b="1">
                <a:latin typeface="Calibri" panose="020F0502020204030204" pitchFamily="34" charset="0"/>
              </a:rPr>
              <a:t>then </a:t>
            </a:r>
            <a:r>
              <a:rPr lang="en-US" sz="1400">
                <a:latin typeface="Calibri" panose="020F0502020204030204" pitchFamily="34" charset="0"/>
              </a:rPr>
              <a:t>...</a:t>
            </a:r>
            <a:endParaRPr lang="en-US" sz="14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Character Types</a:t>
            </a:r>
          </a:p>
        </p:txBody>
      </p:sp>
      <p:sp>
        <p:nvSpPr>
          <p:cNvPr id="44035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Literals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Enclosed in single quotes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Case-sensitive</a:t>
            </a:r>
          </a:p>
          <a:p>
            <a:r>
              <a:rPr lang="en-US" dirty="0" smtClean="0"/>
              <a:t>Declared as enumeration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An enumeration type with at least one character enumeral</a:t>
            </a:r>
          </a:p>
          <a:p>
            <a:r>
              <a:rPr lang="en-US" dirty="0" smtClean="0"/>
              <a:t>Language defines various character types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Language-Defined Type Boolean</a:t>
            </a:r>
          </a:p>
        </p:txBody>
      </p:sp>
      <p:sp>
        <p:nvSpPr>
          <p:cNvPr id="4915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An enumeration type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 smtClean="0"/>
              <a:t>Supports assignment, </a:t>
            </a:r>
            <a:r>
              <a:rPr lang="en-US" dirty="0" err="1" smtClean="0"/>
              <a:t>relationals</a:t>
            </a:r>
            <a:r>
              <a:rPr lang="en-US" dirty="0" smtClean="0"/>
              <a:t>, attributes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marL="457200" lvl="1" indent="0">
              <a:spcAft>
                <a:spcPct val="0"/>
              </a:spcAft>
              <a:buNone/>
            </a:pPr>
            <a:endParaRPr lang="en-US" dirty="0" smtClean="0"/>
          </a:p>
          <a:p>
            <a:r>
              <a:rPr lang="en-US" dirty="0" smtClean="0"/>
              <a:t>Includes logical operators:  and, or, </a:t>
            </a:r>
            <a:r>
              <a:rPr lang="en-US" dirty="0" err="1" smtClean="0"/>
              <a:t>xor</a:t>
            </a:r>
            <a:r>
              <a:rPr lang="en-US" dirty="0" smtClean="0"/>
              <a:t>, not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blackWhite">
          <a:xfrm>
            <a:off x="1630363" y="1816100"/>
            <a:ext cx="26767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1" lang="en-US" sz="1600" b="1" dirty="0">
                <a:latin typeface="Calibri" panose="020F0502020204030204" pitchFamily="34" charset="0"/>
              </a:rPr>
              <a:t>type </a:t>
            </a:r>
            <a:r>
              <a:rPr kumimoji="1" lang="en-US" sz="1600" dirty="0">
                <a:latin typeface="Calibri" panose="020F0502020204030204" pitchFamily="34" charset="0"/>
              </a:rPr>
              <a:t>Boolean </a:t>
            </a:r>
            <a:r>
              <a:rPr kumimoji="1" lang="en-US" sz="1600" b="1" dirty="0">
                <a:latin typeface="Calibri" panose="020F0502020204030204" pitchFamily="34" charset="0"/>
              </a:rPr>
              <a:t>is </a:t>
            </a:r>
            <a:r>
              <a:rPr kumimoji="1" lang="en-US" sz="1600" dirty="0" smtClean="0">
                <a:latin typeface="Calibri" panose="020F0502020204030204" pitchFamily="34" charset="0"/>
              </a:rPr>
              <a:t>(False</a:t>
            </a:r>
            <a:r>
              <a:rPr kumimoji="1" lang="en-US" sz="1600" dirty="0">
                <a:latin typeface="Calibri" panose="020F0502020204030204" pitchFamily="34" charset="0"/>
              </a:rPr>
              <a:t>, </a:t>
            </a:r>
            <a:r>
              <a:rPr kumimoji="1" lang="en-US" sz="1600" dirty="0" smtClean="0">
                <a:latin typeface="Calibri" panose="020F0502020204030204" pitchFamily="34" charset="0"/>
              </a:rPr>
              <a:t>True);</a:t>
            </a:r>
            <a:endParaRPr kumimoji="1" lang="en-US" sz="1600" dirty="0">
              <a:latin typeface="Calibri" panose="020F0502020204030204" pitchFamily="34" charset="0"/>
            </a:endParaRPr>
          </a:p>
        </p:txBody>
      </p:sp>
      <p:sp>
        <p:nvSpPr>
          <p:cNvPr id="49158" name="Text Box 8"/>
          <p:cNvSpPr txBox="1">
            <a:spLocks noChangeArrowheads="1"/>
          </p:cNvSpPr>
          <p:nvPr/>
        </p:nvSpPr>
        <p:spPr bwMode="blackWhite">
          <a:xfrm>
            <a:off x="1630363" y="3141663"/>
            <a:ext cx="314361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600" dirty="0">
                <a:latin typeface="Calibri" panose="020F0502020204030204" pitchFamily="34" charset="0"/>
              </a:rPr>
              <a:t>A : Boolean;</a:t>
            </a:r>
          </a:p>
          <a:p>
            <a:pPr>
              <a:lnSpc>
                <a:spcPct val="125000"/>
              </a:lnSpc>
              <a:spcBef>
                <a:spcPct val="25000"/>
              </a:spcBef>
            </a:pPr>
            <a:r>
              <a:rPr lang="en-US" sz="1600" dirty="0">
                <a:latin typeface="Calibri" panose="020F0502020204030204" pitchFamily="34" charset="0"/>
              </a:rPr>
              <a:t>Counter : Integer;</a:t>
            </a:r>
          </a:p>
          <a:p>
            <a:pPr>
              <a:lnSpc>
                <a:spcPct val="125000"/>
              </a:lnSpc>
            </a:pPr>
            <a:r>
              <a:rPr lang="en-US" sz="1600" dirty="0">
                <a:latin typeface="Calibri" panose="020F0502020204030204" pitchFamily="34" charset="0"/>
              </a:rPr>
              <a:t>…</a:t>
            </a:r>
          </a:p>
          <a:p>
            <a:pPr>
              <a:lnSpc>
                <a:spcPct val="125000"/>
              </a:lnSpc>
              <a:spcBef>
                <a:spcPct val="25000"/>
              </a:spcBef>
            </a:pPr>
            <a:r>
              <a:rPr lang="en-US" sz="1600" dirty="0">
                <a:latin typeface="Calibri" panose="020F0502020204030204" pitchFamily="34" charset="0"/>
              </a:rPr>
              <a:t>A := Counter = 22;  -- is Counter 22?</a:t>
            </a:r>
          </a:p>
        </p:txBody>
      </p:sp>
      <p:sp>
        <p:nvSpPr>
          <p:cNvPr id="49159" name="Text Box 9"/>
          <p:cNvSpPr txBox="1">
            <a:spLocks noChangeArrowheads="1"/>
          </p:cNvSpPr>
          <p:nvPr/>
        </p:nvSpPr>
        <p:spPr bwMode="blackWhite">
          <a:xfrm>
            <a:off x="1630363" y="5330031"/>
            <a:ext cx="253947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600">
                <a:latin typeface="Calibri" panose="020F0502020204030204" pitchFamily="34" charset="0"/>
              </a:rPr>
              <a:t>C : Boolean := A </a:t>
            </a:r>
            <a:r>
              <a:rPr lang="en-US" sz="1600" b="1">
                <a:latin typeface="Calibri" panose="020F0502020204030204" pitchFamily="34" charset="0"/>
              </a:rPr>
              <a:t>and </a:t>
            </a:r>
            <a:r>
              <a:rPr lang="en-US" sz="1600">
                <a:latin typeface="Calibri" panose="020F0502020204030204" pitchFamily="34" charset="0"/>
              </a:rPr>
              <a:t>(</a:t>
            </a:r>
            <a:r>
              <a:rPr lang="en-US" sz="1600" b="1">
                <a:latin typeface="Calibri" panose="020F0502020204030204" pitchFamily="34" charset="0"/>
              </a:rPr>
              <a:t>not </a:t>
            </a:r>
            <a:r>
              <a:rPr lang="en-US" sz="1600">
                <a:latin typeface="Calibri" panose="020F0502020204030204" pitchFamily="34" charset="0"/>
              </a:rPr>
              <a:t>B);</a:t>
            </a:r>
          </a:p>
          <a:p>
            <a:pPr>
              <a:lnSpc>
                <a:spcPct val="200000"/>
              </a:lnSpc>
            </a:pPr>
            <a:r>
              <a:rPr lang="en-US" sz="1600">
                <a:latin typeface="Calibri" panose="020F0502020204030204" pitchFamily="34" charset="0"/>
              </a:rPr>
              <a:t>C := A </a:t>
            </a:r>
            <a:r>
              <a:rPr lang="en-US" sz="1600" b="1">
                <a:latin typeface="Calibri" panose="020F0502020204030204" pitchFamily="34" charset="0"/>
              </a:rPr>
              <a:t>xor </a:t>
            </a:r>
            <a:r>
              <a:rPr lang="en-US" sz="1600">
                <a:latin typeface="Calibri" panose="020F0502020204030204" pitchFamily="34" charset="0"/>
              </a:rPr>
              <a:t>B;</a:t>
            </a:r>
          </a:p>
        </p:txBody>
      </p:sp>
      <p:sp>
        <p:nvSpPr>
          <p:cNvPr id="49163" name="Text Box 13"/>
          <p:cNvSpPr txBox="1">
            <a:spLocks noChangeArrowheads="1"/>
          </p:cNvSpPr>
          <p:nvPr/>
        </p:nvSpPr>
        <p:spPr bwMode="blackWhite">
          <a:xfrm>
            <a:off x="4781550" y="5703094"/>
            <a:ext cx="3559175" cy="33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/>
              <a:t>Assuming both A and B are Booleans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Short-Circuit Control Forms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Boolean operators with fixed evaluation order</a:t>
            </a:r>
          </a:p>
          <a:p>
            <a:r>
              <a:rPr lang="en-US" dirty="0" smtClean="0"/>
              <a:t>Left operand is always evaluated first</a:t>
            </a:r>
          </a:p>
          <a:p>
            <a:r>
              <a:rPr lang="en-US" dirty="0" smtClean="0"/>
              <a:t>Right operand only evaluated if necessary</a:t>
            </a:r>
          </a:p>
          <a:p>
            <a:r>
              <a:rPr lang="en-US" dirty="0" smtClean="0"/>
              <a:t>Two forms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“and then”: if left operand is False, doesn’t evaluate right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“or else”: if left operand is True, doesn’t evaluate right</a:t>
            </a: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blackWhite">
          <a:xfrm>
            <a:off x="2384425" y="4132263"/>
            <a:ext cx="5121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1" lang="en-US" sz="1600" b="1"/>
              <a:t>if    </a:t>
            </a:r>
            <a:r>
              <a:rPr kumimoji="1" lang="en-US" sz="1600"/>
              <a:t>Divisor / = 0  </a:t>
            </a:r>
            <a:r>
              <a:rPr kumimoji="1" lang="en-US" sz="1600" b="1">
                <a:solidFill>
                  <a:srgbClr val="0000CC"/>
                </a:solidFill>
              </a:rPr>
              <a:t>and then </a:t>
            </a:r>
            <a:r>
              <a:rPr kumimoji="1" lang="en-US" sz="1600" b="1"/>
              <a:t> </a:t>
            </a:r>
            <a:r>
              <a:rPr kumimoji="1" lang="en-US" sz="1600"/>
              <a:t>K / Divisor = Max    </a:t>
            </a:r>
            <a:r>
              <a:rPr kumimoji="1" lang="en-US" sz="1600" b="1"/>
              <a:t>then </a:t>
            </a:r>
            <a:r>
              <a:rPr kumimoji="1" lang="en-US" sz="1600"/>
              <a:t>...</a:t>
            </a:r>
          </a:p>
        </p:txBody>
      </p:sp>
      <p:sp>
        <p:nvSpPr>
          <p:cNvPr id="51205" name="Text Box 6"/>
          <p:cNvSpPr txBox="1">
            <a:spLocks noChangeArrowheads="1"/>
          </p:cNvSpPr>
          <p:nvPr/>
        </p:nvSpPr>
        <p:spPr bwMode="blackWhite">
          <a:xfrm>
            <a:off x="2362200" y="6140450"/>
            <a:ext cx="4702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kumimoji="1" lang="en-US" sz="1600" b="1"/>
              <a:t>if   </a:t>
            </a:r>
            <a:r>
              <a:rPr kumimoji="1" lang="en-US" sz="1600"/>
              <a:t>Divisor = 0  </a:t>
            </a:r>
            <a:r>
              <a:rPr kumimoji="1" lang="en-US" sz="1600" b="1">
                <a:solidFill>
                  <a:srgbClr val="0000CC"/>
                </a:solidFill>
              </a:rPr>
              <a:t>or else</a:t>
            </a:r>
            <a:r>
              <a:rPr kumimoji="1" lang="en-US" sz="1600" b="1"/>
              <a:t>  </a:t>
            </a:r>
            <a:r>
              <a:rPr kumimoji="1" lang="en-US" sz="1600"/>
              <a:t>K / Divisor = Max   </a:t>
            </a:r>
            <a:r>
              <a:rPr kumimoji="1" lang="en-US" sz="1600" b="1"/>
              <a:t>then </a:t>
            </a:r>
            <a:r>
              <a:rPr kumimoji="1" lang="en-US" sz="1600"/>
              <a:t>...</a:t>
            </a:r>
          </a:p>
        </p:txBody>
      </p:sp>
      <p:sp>
        <p:nvSpPr>
          <p:cNvPr id="50182" name="Text Box 9"/>
          <p:cNvSpPr txBox="1">
            <a:spLocks noChangeArrowheads="1"/>
          </p:cNvSpPr>
          <p:nvPr/>
        </p:nvSpPr>
        <p:spPr bwMode="blackWhite">
          <a:xfrm>
            <a:off x="2093913" y="4768850"/>
            <a:ext cx="954087" cy="336550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Left Part</a:t>
            </a:r>
          </a:p>
        </p:txBody>
      </p:sp>
      <p:sp>
        <p:nvSpPr>
          <p:cNvPr id="50183" name="Text Box 10"/>
          <p:cNvSpPr txBox="1">
            <a:spLocks noChangeArrowheads="1"/>
          </p:cNvSpPr>
          <p:nvPr/>
        </p:nvSpPr>
        <p:spPr bwMode="blackWhite">
          <a:xfrm>
            <a:off x="6478588" y="4768850"/>
            <a:ext cx="1087437" cy="336550"/>
          </a:xfrm>
          <a:prstGeom prst="rect">
            <a:avLst/>
          </a:prstGeom>
          <a:solidFill>
            <a:srgbClr val="FFCC66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cs typeface="+mn-cs"/>
              </a:rPr>
              <a:t>Right Part</a:t>
            </a:r>
          </a:p>
        </p:txBody>
      </p:sp>
      <p:sp>
        <p:nvSpPr>
          <p:cNvPr id="51208" name="AutoShape 11"/>
          <p:cNvSpPr>
            <a:spLocks/>
          </p:cNvSpPr>
          <p:nvPr/>
        </p:nvSpPr>
        <p:spPr bwMode="blackWhite">
          <a:xfrm rot="-5400000">
            <a:off x="3259138" y="3973512"/>
            <a:ext cx="152400" cy="1108075"/>
          </a:xfrm>
          <a:prstGeom prst="leftBrace">
            <a:avLst>
              <a:gd name="adj1" fmla="val 60590"/>
              <a:gd name="adj2" fmla="val 49995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209" name="AutoShape 12"/>
          <p:cNvSpPr>
            <a:spLocks/>
          </p:cNvSpPr>
          <p:nvPr/>
        </p:nvSpPr>
        <p:spPr bwMode="blackWhite">
          <a:xfrm rot="-5400000">
            <a:off x="5791200" y="3736975"/>
            <a:ext cx="152400" cy="1581150"/>
          </a:xfrm>
          <a:prstGeom prst="leftBrace">
            <a:avLst>
              <a:gd name="adj1" fmla="val 86458"/>
              <a:gd name="adj2" fmla="val 50444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cxnSp>
        <p:nvCxnSpPr>
          <p:cNvPr id="51210" name="AutoShape 13"/>
          <p:cNvCxnSpPr>
            <a:cxnSpLocks noChangeShapeType="1"/>
            <a:stCxn id="50182" idx="3"/>
            <a:endCxn id="51208" idx="1"/>
          </p:cNvCxnSpPr>
          <p:nvPr/>
        </p:nvCxnSpPr>
        <p:spPr bwMode="blackWhite">
          <a:xfrm flipV="1">
            <a:off x="3048000" y="4603750"/>
            <a:ext cx="287338" cy="333375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1" name="AutoShape 14"/>
          <p:cNvCxnSpPr>
            <a:cxnSpLocks noChangeShapeType="1"/>
            <a:stCxn id="50183" idx="1"/>
            <a:endCxn id="51209" idx="1"/>
          </p:cNvCxnSpPr>
          <p:nvPr/>
        </p:nvCxnSpPr>
        <p:spPr bwMode="blackWhite">
          <a:xfrm rot="10800000">
            <a:off x="5867400" y="4603750"/>
            <a:ext cx="611188" cy="333375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28633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Attributes</a:t>
            </a:r>
          </a:p>
        </p:txBody>
      </p:sp>
      <p:sp>
        <p:nvSpPr>
          <p:cNvPr id="52227" name="Rectangle 8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Built-in functions associated with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Supply a value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Some take input parameters</a:t>
            </a:r>
          </a:p>
          <a:p>
            <a:r>
              <a:rPr lang="en-US" dirty="0" smtClean="0"/>
              <a:t>Some are language-defined</a:t>
            </a:r>
          </a:p>
          <a:p>
            <a:pPr lvl="1"/>
            <a:r>
              <a:rPr lang="en-US" dirty="0" smtClean="0"/>
              <a:t>Summarized in RM K.2 “Language-Defined Attributes”</a:t>
            </a:r>
          </a:p>
          <a:p>
            <a:r>
              <a:rPr lang="en-US" dirty="0" smtClean="0"/>
              <a:t>May be implementation-defined</a:t>
            </a:r>
          </a:p>
          <a:p>
            <a:r>
              <a:rPr lang="en-US" dirty="0" smtClean="0"/>
              <a:t>Syntax for calls</a:t>
            </a:r>
          </a:p>
        </p:txBody>
      </p:sp>
      <p:sp>
        <p:nvSpPr>
          <p:cNvPr id="52228" name="Text Box 78"/>
          <p:cNvSpPr txBox="1">
            <a:spLocks noChangeArrowheads="1"/>
          </p:cNvSpPr>
          <p:nvPr/>
        </p:nvSpPr>
        <p:spPr bwMode="blackWhite">
          <a:xfrm>
            <a:off x="1576436" y="4964523"/>
            <a:ext cx="2787814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eaLnBrk="0" hangingPunct="0"/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sz="1600" i="1" dirty="0" smtClean="0">
                <a:cs typeface="+mn-cs"/>
              </a:rPr>
              <a:t>Type-Name</a:t>
            </a:r>
            <a:r>
              <a:rPr lang="en-US" sz="1600" b="1" dirty="0" smtClean="0">
                <a:cs typeface="+mn-cs"/>
              </a:rPr>
              <a:t> </a:t>
            </a:r>
            <a:r>
              <a:rPr lang="en-US" sz="1600" b="1" dirty="0">
                <a:cs typeface="+mn-cs"/>
              </a:rPr>
              <a:t>' </a:t>
            </a:r>
            <a:r>
              <a:rPr lang="en-US" sz="1600" i="1" dirty="0" smtClean="0">
                <a:cs typeface="+mn-cs"/>
              </a:rPr>
              <a:t>Attribute-Name</a:t>
            </a:r>
            <a:endParaRPr lang="en-US" sz="1600" i="1" dirty="0">
              <a:cs typeface="+mn-cs"/>
            </a:endParaRPr>
          </a:p>
        </p:txBody>
      </p:sp>
      <p:sp>
        <p:nvSpPr>
          <p:cNvPr id="52229" name="Text Box 79"/>
          <p:cNvSpPr txBox="1">
            <a:spLocks noChangeArrowheads="1"/>
          </p:cNvSpPr>
          <p:nvPr/>
        </p:nvSpPr>
        <p:spPr bwMode="blackWhite">
          <a:xfrm>
            <a:off x="1576436" y="5770798"/>
            <a:ext cx="4096763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600" i="1" dirty="0" smtClean="0">
                <a:cs typeface="+mn-cs"/>
              </a:rPr>
              <a:t>Type-Name</a:t>
            </a:r>
            <a:r>
              <a:rPr lang="en-US" sz="1600" b="1" dirty="0" smtClean="0">
                <a:cs typeface="+mn-cs"/>
              </a:rPr>
              <a:t> ' </a:t>
            </a:r>
            <a:r>
              <a:rPr lang="en-US" sz="1600" i="1" dirty="0" smtClean="0">
                <a:cs typeface="+mn-cs"/>
              </a:rPr>
              <a:t>Attribute-Name</a:t>
            </a:r>
            <a:r>
              <a:rPr lang="en-US" sz="1600" dirty="0" smtClean="0">
                <a:cs typeface="+mn-cs"/>
              </a:rPr>
              <a:t> ( </a:t>
            </a:r>
            <a:r>
              <a:rPr lang="en-US" sz="1600" i="1" dirty="0" smtClean="0">
                <a:cs typeface="+mn-cs"/>
              </a:rPr>
              <a:t>input-value</a:t>
            </a:r>
            <a:r>
              <a:rPr lang="en-US" sz="1600" dirty="0" smtClean="0">
                <a:cs typeface="+mn-cs"/>
              </a:rPr>
              <a:t> 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3031" y="5770798"/>
            <a:ext cx="1886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kern="1200" noProof="1" smtClean="0">
                <a:solidFill>
                  <a:schemeClr val="accent1"/>
                </a:solidFill>
              </a:rPr>
              <a:t>Days'Succ (Today)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3031" y="4964523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kern="1200" noProof="1" smtClean="0">
                <a:solidFill>
                  <a:schemeClr val="accent1"/>
                </a:solidFill>
              </a:rPr>
              <a:t>Integer'Last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Sample of Attributes </a:t>
            </a:r>
            <a:r>
              <a:rPr lang="en-US" dirty="0" smtClean="0"/>
              <a:t>For</a:t>
            </a:r>
            <a:r>
              <a:rPr dirty="0" smtClean="0"/>
              <a:t> </a:t>
            </a:r>
            <a:r>
              <a:rPr lang="en-US" dirty="0" smtClean="0"/>
              <a:t>A</a:t>
            </a:r>
            <a:r>
              <a:rPr dirty="0" smtClean="0"/>
              <a:t>ll Scalar</a:t>
            </a:r>
            <a:r>
              <a:rPr lang="en-US" dirty="0" smtClean="0"/>
              <a:t>s</a:t>
            </a:r>
            <a:endParaRPr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828195"/>
              </p:ext>
            </p:extLst>
          </p:nvPr>
        </p:nvGraphicFramePr>
        <p:xfrm>
          <a:off x="1524000" y="1124720"/>
          <a:ext cx="60960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4223792"/>
              </a:tblGrid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Attribute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Documentation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First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first value of the type or subtype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last value of the type or subtype</a:t>
                      </a:r>
                      <a:endParaRPr lang="en-US" sz="1400" dirty="0" smtClean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Image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Converts a binary value to its corresponding</a:t>
                      </a:r>
                      <a:r>
                        <a:rPr lang="en-US" sz="1400" baseline="0" dirty="0" smtClean="0"/>
                        <a:t> String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Converts</a:t>
                      </a:r>
                      <a:r>
                        <a:rPr lang="en-US" sz="1400" baseline="0" dirty="0" smtClean="0"/>
                        <a:t> a String to its corresponding binary value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 (X,</a:t>
                      </a:r>
                      <a:r>
                        <a:rPr lang="en-US" sz="1400" baseline="0" dirty="0" smtClean="0"/>
                        <a:t> 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 the lesser </a:t>
                      </a:r>
                      <a:r>
                        <a:rPr lang="en-US" sz="1400" baseline="0" dirty="0" smtClean="0"/>
                        <a:t>of two values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 (X,</a:t>
                      </a:r>
                      <a:r>
                        <a:rPr lang="en-US" sz="1400" baseline="0" dirty="0" smtClean="0"/>
                        <a:t> 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 the greater of two values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Pred</a:t>
                      </a:r>
                      <a:r>
                        <a:rPr lang="en-US" sz="1400" dirty="0" smtClean="0"/>
                        <a:t>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</a:t>
                      </a:r>
                      <a:r>
                        <a:rPr lang="en-US" sz="1400" baseline="0" dirty="0" smtClean="0"/>
                        <a:t>s the value before X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Succ</a:t>
                      </a:r>
                      <a:r>
                        <a:rPr lang="en-US" sz="1400" dirty="0" smtClean="0"/>
                        <a:t>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 the value after X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T'Range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Equivalent to </a:t>
                      </a:r>
                      <a:r>
                        <a:rPr lang="en-US" sz="1400" dirty="0" err="1" smtClean="0"/>
                        <a:t>T'First</a:t>
                      </a:r>
                      <a:r>
                        <a:rPr lang="en-US" sz="1400" dirty="0" smtClean="0"/>
                        <a:t> ..</a:t>
                      </a:r>
                      <a:r>
                        <a:rPr lang="en-US" sz="1400" dirty="0" err="1" smtClean="0"/>
                        <a:t>T'Last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532070" y="4517108"/>
            <a:ext cx="4107729" cy="1973805"/>
            <a:chOff x="2011105" y="4273317"/>
            <a:chExt cx="5366744" cy="2382293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gray">
            <a:xfrm>
              <a:off x="4156677" y="4273317"/>
              <a:ext cx="424227" cy="19688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 smtClean="0"/>
                <a:t>Scalar</a:t>
              </a:r>
              <a:endParaRPr lang="en-US" sz="700" b="1" i="1" dirty="0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2751748" y="5130829"/>
              <a:ext cx="535226" cy="19688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 smtClean="0"/>
                <a:t>Discrete</a:t>
              </a:r>
              <a:endParaRPr lang="en-US" sz="700" b="1" i="1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gray">
            <a:xfrm>
              <a:off x="5753204" y="5130829"/>
              <a:ext cx="319510" cy="19688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 smtClean="0"/>
                <a:t>Real</a:t>
              </a:r>
              <a:endParaRPr lang="en-US" sz="700" b="1" i="1" dirty="0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gray">
            <a:xfrm>
              <a:off x="3422013" y="5799411"/>
              <a:ext cx="464019" cy="19688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 smtClean="0"/>
                <a:t>Integer</a:t>
              </a:r>
              <a:endParaRPr lang="en-US" sz="700" b="1" i="1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gray">
            <a:xfrm>
              <a:off x="6147853" y="5806008"/>
              <a:ext cx="711148" cy="19688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/>
                <a:t>Fixed-Point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gray">
            <a:xfrm>
              <a:off x="6855189" y="6434640"/>
              <a:ext cx="522660" cy="19688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dirty="0">
                  <a:solidFill>
                    <a:srgbClr val="FFFFCC"/>
                  </a:solidFill>
                </a:rPr>
                <a:t>Decimal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gray">
            <a:xfrm>
              <a:off x="5892460" y="6438948"/>
              <a:ext cx="562452" cy="196881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>
                  <a:solidFill>
                    <a:srgbClr val="FFFFCC"/>
                  </a:solidFill>
                </a:rPr>
                <a:t>Ordinary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gray">
            <a:xfrm>
              <a:off x="3001797" y="6458729"/>
              <a:ext cx="461923" cy="196881"/>
            </a:xfrm>
            <a:prstGeom prst="rect">
              <a:avLst/>
            </a:prstGeom>
            <a:solidFill>
              <a:srgbClr val="3366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>
                <a:defRPr/>
              </a:pPr>
              <a:r>
                <a:rPr lang="en-US" sz="7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Signed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gray">
            <a:xfrm>
              <a:off x="3741147" y="6458729"/>
              <a:ext cx="528943" cy="196881"/>
            </a:xfrm>
            <a:prstGeom prst="rect">
              <a:avLst/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>
                <a:defRPr/>
              </a:pPr>
              <a:r>
                <a:rPr lang="en-US" sz="7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Modular</a:t>
              </a:r>
            </a:p>
          </p:txBody>
        </p:sp>
        <p:cxnSp>
          <p:nvCxnSpPr>
            <p:cNvPr id="16" name="AutoShape 29"/>
            <p:cNvCxnSpPr>
              <a:cxnSpLocks noChangeShapeType="1"/>
              <a:stCxn id="6" idx="2"/>
              <a:endCxn id="8" idx="0"/>
            </p:cNvCxnSpPr>
            <p:nvPr/>
          </p:nvCxnSpPr>
          <p:spPr bwMode="gray">
            <a:xfrm flipH="1">
              <a:off x="3019361" y="4470198"/>
              <a:ext cx="1349429" cy="66063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30"/>
            <p:cNvCxnSpPr>
              <a:cxnSpLocks noChangeShapeType="1"/>
              <a:stCxn id="6" idx="2"/>
              <a:endCxn id="9" idx="0"/>
            </p:cNvCxnSpPr>
            <p:nvPr/>
          </p:nvCxnSpPr>
          <p:spPr bwMode="gray">
            <a:xfrm>
              <a:off x="4368791" y="4470198"/>
              <a:ext cx="1544168" cy="66063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31"/>
            <p:cNvCxnSpPr>
              <a:cxnSpLocks noChangeShapeType="1"/>
              <a:stCxn id="8" idx="2"/>
              <a:endCxn id="26" idx="0"/>
            </p:cNvCxnSpPr>
            <p:nvPr/>
          </p:nvCxnSpPr>
          <p:spPr bwMode="gray">
            <a:xfrm flipH="1">
              <a:off x="2437886" y="5327710"/>
              <a:ext cx="581474" cy="4717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32"/>
            <p:cNvCxnSpPr>
              <a:cxnSpLocks noChangeShapeType="1"/>
              <a:stCxn id="8" idx="2"/>
              <a:endCxn id="10" idx="0"/>
            </p:cNvCxnSpPr>
            <p:nvPr/>
          </p:nvCxnSpPr>
          <p:spPr bwMode="gray">
            <a:xfrm>
              <a:off x="3019361" y="5327710"/>
              <a:ext cx="634661" cy="4717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33"/>
            <p:cNvCxnSpPr>
              <a:cxnSpLocks noChangeShapeType="1"/>
              <a:stCxn id="9" idx="2"/>
              <a:endCxn id="27" idx="0"/>
            </p:cNvCxnSpPr>
            <p:nvPr/>
          </p:nvCxnSpPr>
          <p:spPr bwMode="gray">
            <a:xfrm flipH="1">
              <a:off x="5184182" y="5327710"/>
              <a:ext cx="728777" cy="4717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34"/>
            <p:cNvCxnSpPr>
              <a:cxnSpLocks noChangeShapeType="1"/>
              <a:stCxn id="9" idx="2"/>
              <a:endCxn id="11" idx="0"/>
            </p:cNvCxnSpPr>
            <p:nvPr/>
          </p:nvCxnSpPr>
          <p:spPr bwMode="gray">
            <a:xfrm>
              <a:off x="5912959" y="5327710"/>
              <a:ext cx="590468" cy="47829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5"/>
            <p:cNvCxnSpPr>
              <a:cxnSpLocks noChangeShapeType="1"/>
              <a:stCxn id="10" idx="2"/>
              <a:endCxn id="14" idx="0"/>
            </p:cNvCxnSpPr>
            <p:nvPr/>
          </p:nvCxnSpPr>
          <p:spPr bwMode="gray">
            <a:xfrm flipH="1">
              <a:off x="3232758" y="5996292"/>
              <a:ext cx="421264" cy="46243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36"/>
            <p:cNvCxnSpPr>
              <a:cxnSpLocks noChangeShapeType="1"/>
              <a:stCxn id="10" idx="2"/>
              <a:endCxn id="15" idx="0"/>
            </p:cNvCxnSpPr>
            <p:nvPr/>
          </p:nvCxnSpPr>
          <p:spPr bwMode="gray">
            <a:xfrm>
              <a:off x="3654022" y="5996292"/>
              <a:ext cx="351597" cy="46243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  <a:stCxn id="11" idx="2"/>
              <a:endCxn id="12" idx="0"/>
            </p:cNvCxnSpPr>
            <p:nvPr/>
          </p:nvCxnSpPr>
          <p:spPr bwMode="gray">
            <a:xfrm>
              <a:off x="6503427" y="6002889"/>
              <a:ext cx="613092" cy="43175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AutoShape 38"/>
            <p:cNvCxnSpPr>
              <a:cxnSpLocks noChangeShapeType="1"/>
              <a:stCxn id="11" idx="2"/>
              <a:endCxn id="13" idx="0"/>
            </p:cNvCxnSpPr>
            <p:nvPr/>
          </p:nvCxnSpPr>
          <p:spPr bwMode="gray">
            <a:xfrm flipH="1">
              <a:off x="6173687" y="6002889"/>
              <a:ext cx="329741" cy="4360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Rectangle 8"/>
            <p:cNvSpPr>
              <a:spLocks noChangeArrowheads="1"/>
            </p:cNvSpPr>
            <p:nvPr/>
          </p:nvSpPr>
          <p:spPr bwMode="gray">
            <a:xfrm>
              <a:off x="2011105" y="5799411"/>
              <a:ext cx="853562" cy="196881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dirty="0"/>
                <a:t>Enumerations</a:t>
              </a: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gray">
            <a:xfrm>
              <a:off x="4753213" y="5799411"/>
              <a:ext cx="861939" cy="196881"/>
            </a:xfrm>
            <a:prstGeom prst="rect">
              <a:avLst/>
            </a:prstGeom>
            <a:solidFill>
              <a:srgbClr val="E0E1B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/>
                <a:t>Floating-Point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72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Ada Type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Statically Typed</a:t>
            </a:r>
          </a:p>
          <a:p>
            <a:pPr lvl="1"/>
            <a:r>
              <a:rPr lang="en-US" dirty="0" smtClean="0"/>
              <a:t>Each object is permanently declared to be of one type</a:t>
            </a:r>
          </a:p>
          <a:p>
            <a:r>
              <a:rPr lang="en-US" dirty="0" smtClean="0"/>
              <a:t>Strongly Typed</a:t>
            </a:r>
          </a:p>
          <a:p>
            <a:pPr lvl="1"/>
            <a:r>
              <a:rPr lang="en-US" dirty="0" smtClean="0"/>
              <a:t>Based on types’ names</a:t>
            </a:r>
          </a:p>
          <a:p>
            <a:pPr lvl="1"/>
            <a:r>
              <a:rPr lang="en-US" dirty="0" smtClean="0"/>
              <a:t>Compiler enforces appropriate manipulation and values</a:t>
            </a:r>
          </a:p>
          <a:p>
            <a:r>
              <a:rPr lang="en-US" dirty="0" smtClean="0"/>
              <a:t>Type Conversions</a:t>
            </a:r>
          </a:p>
          <a:p>
            <a:pPr lvl="1"/>
            <a:r>
              <a:rPr lang="en-US" dirty="0" smtClean="0"/>
              <a:t>Between “closely-related” types are checked by compiler</a:t>
            </a:r>
          </a:p>
          <a:p>
            <a:pPr lvl="1"/>
            <a:r>
              <a:rPr lang="en-US" dirty="0" smtClean="0"/>
              <a:t>Between unrelated types </a:t>
            </a:r>
            <a:r>
              <a:rPr lang="en-US" smtClean="0"/>
              <a:t>are possible, </a:t>
            </a:r>
            <a:r>
              <a:rPr lang="en-US" i="1" smtClean="0"/>
              <a:t>not </a:t>
            </a:r>
            <a:r>
              <a:rPr lang="en-US" dirty="0" smtClean="0"/>
              <a:t>checked</a:t>
            </a:r>
          </a:p>
          <a:p>
            <a:r>
              <a:rPr lang="en-US" dirty="0" smtClean="0"/>
              <a:t>Users extend the language by defining new types</a:t>
            </a:r>
          </a:p>
          <a:p>
            <a:pPr lvl="1"/>
            <a:r>
              <a:rPr lang="en-US" dirty="0" smtClean="0"/>
              <a:t>Optional, could make everything a single (numeric) type if you wish…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742" y="5848494"/>
            <a:ext cx="432725" cy="403249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Sample Attributes </a:t>
            </a:r>
            <a:r>
              <a:rPr lang="en-US" dirty="0" smtClean="0"/>
              <a:t>For All </a:t>
            </a:r>
            <a:r>
              <a:rPr dirty="0" smtClean="0"/>
              <a:t>Discrete Types</a:t>
            </a:r>
            <a:endParaRPr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157613"/>
              </p:ext>
            </p:extLst>
          </p:nvPr>
        </p:nvGraphicFramePr>
        <p:xfrm>
          <a:off x="1523999" y="1182327"/>
          <a:ext cx="7138097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2258"/>
                <a:gridCol w="4945839"/>
              </a:tblGrid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Attribute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Documentation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Pos</a:t>
                      </a:r>
                      <a:r>
                        <a:rPr lang="en-US" sz="1400" dirty="0" smtClean="0"/>
                        <a:t>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numeric position of enumeral X in the list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an enumeral value matching its numeric position X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49257" y="3128092"/>
            <a:ext cx="4255397" cy="264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Days </a:t>
            </a:r>
            <a:r>
              <a:rPr lang="en-US" sz="1600" b="1" dirty="0">
                <a:latin typeface="Calibri" panose="020F0502020204030204" pitchFamily="34" charset="0"/>
              </a:rPr>
              <a:t>is </a:t>
            </a:r>
            <a:r>
              <a:rPr lang="en-US" sz="1600" dirty="0">
                <a:latin typeface="Calibri" panose="020F0502020204030204" pitchFamily="34" charset="0"/>
              </a:rPr>
              <a:t>( Sun, Mon, Tue, Wed, Thu, Fri, Sat );</a:t>
            </a:r>
          </a:p>
          <a:p>
            <a:pPr eaLnBrk="0" hangingPunct="0">
              <a:lnSpc>
                <a:spcPct val="90000"/>
              </a:lnSpc>
              <a:spcBef>
                <a:spcPts val="12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Today	: Days :=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Some_Value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;</a:t>
            </a: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Position	: Integer;</a:t>
            </a: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Position :=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Days'Pos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(Today);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Get (Position);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744538" algn="l"/>
              </a:tabLs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Today := </a:t>
            </a:r>
            <a:r>
              <a:rPr lang="en-US" sz="1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Days'Val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(Position);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blackWhite">
          <a:xfrm>
            <a:off x="2993857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0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blackWhite">
          <a:xfrm>
            <a:off x="3392320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1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blackWhite">
          <a:xfrm>
            <a:off x="3836820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2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blackWhite">
          <a:xfrm>
            <a:off x="4236870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3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blackWhite">
          <a:xfrm>
            <a:off x="4668670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4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blackWhite">
          <a:xfrm>
            <a:off x="5013157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5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blackWhite">
          <a:xfrm>
            <a:off x="5390982" y="284056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/>
              <a:t>6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095380" y="4757986"/>
            <a:ext cx="1729037" cy="1263329"/>
            <a:chOff x="6155121" y="4439772"/>
            <a:chExt cx="1729037" cy="1263329"/>
          </a:xfrm>
        </p:grpSpPr>
        <p:sp>
          <p:nvSpPr>
            <p:cNvPr id="18" name="Rectangle 6"/>
            <p:cNvSpPr>
              <a:spLocks noChangeArrowheads="1"/>
            </p:cNvSpPr>
            <p:nvPr/>
          </p:nvSpPr>
          <p:spPr bwMode="gray">
            <a:xfrm>
              <a:off x="6722012" y="4439772"/>
              <a:ext cx="409664" cy="1631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 smtClean="0"/>
                <a:t>Discrete</a:t>
              </a:r>
              <a:endParaRPr lang="en-US" sz="700" b="1" i="1" dirty="0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gray">
            <a:xfrm>
              <a:off x="7235036" y="4993713"/>
              <a:ext cx="355162" cy="1631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i="1" dirty="0" smtClean="0"/>
                <a:t>Integer</a:t>
              </a:r>
              <a:endParaRPr lang="en-US" sz="700" b="1" i="1" dirty="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gray">
            <a:xfrm>
              <a:off x="6913401" y="5539979"/>
              <a:ext cx="353558" cy="163122"/>
            </a:xfrm>
            <a:prstGeom prst="rect">
              <a:avLst/>
            </a:prstGeom>
            <a:solidFill>
              <a:srgbClr val="3366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>
                <a:defRPr/>
              </a:pPr>
              <a:r>
                <a:rPr lang="en-US" sz="7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Signed</a:t>
              </a: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gray">
            <a:xfrm>
              <a:off x="7479303" y="5539979"/>
              <a:ext cx="404855" cy="163122"/>
            </a:xfrm>
            <a:prstGeom prst="rect">
              <a:avLst/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>
                <a:defRPr/>
              </a:pPr>
              <a:r>
                <a:rPr lang="en-US" sz="7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Modular</a:t>
              </a:r>
            </a:p>
          </p:txBody>
        </p:sp>
        <p:cxnSp>
          <p:nvCxnSpPr>
            <p:cNvPr id="28" name="AutoShape 31"/>
            <p:cNvCxnSpPr>
              <a:cxnSpLocks noChangeShapeType="1"/>
              <a:stCxn id="18" idx="2"/>
              <a:endCxn id="36" idx="0"/>
            </p:cNvCxnSpPr>
            <p:nvPr/>
          </p:nvCxnSpPr>
          <p:spPr bwMode="gray">
            <a:xfrm flipH="1">
              <a:off x="6481781" y="4602894"/>
              <a:ext cx="445063" cy="39081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32"/>
            <p:cNvCxnSpPr>
              <a:cxnSpLocks noChangeShapeType="1"/>
              <a:stCxn id="18" idx="2"/>
              <a:endCxn id="20" idx="0"/>
            </p:cNvCxnSpPr>
            <p:nvPr/>
          </p:nvCxnSpPr>
          <p:spPr bwMode="gray">
            <a:xfrm>
              <a:off x="6926844" y="4602894"/>
              <a:ext cx="485772" cy="39081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35"/>
            <p:cNvCxnSpPr>
              <a:cxnSpLocks noChangeShapeType="1"/>
              <a:stCxn id="20" idx="2"/>
              <a:endCxn id="24" idx="0"/>
            </p:cNvCxnSpPr>
            <p:nvPr/>
          </p:nvCxnSpPr>
          <p:spPr bwMode="gray">
            <a:xfrm flipH="1">
              <a:off x="7090179" y="5156835"/>
              <a:ext cx="322437" cy="38314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36"/>
            <p:cNvCxnSpPr>
              <a:cxnSpLocks noChangeShapeType="1"/>
              <a:stCxn id="20" idx="2"/>
              <a:endCxn id="25" idx="0"/>
            </p:cNvCxnSpPr>
            <p:nvPr/>
          </p:nvCxnSpPr>
          <p:spPr bwMode="gray">
            <a:xfrm>
              <a:off x="7412617" y="5156835"/>
              <a:ext cx="269114" cy="38314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" name="Rectangle 8"/>
            <p:cNvSpPr>
              <a:spLocks noChangeArrowheads="1"/>
            </p:cNvSpPr>
            <p:nvPr/>
          </p:nvSpPr>
          <p:spPr bwMode="gray">
            <a:xfrm>
              <a:off x="6155121" y="4993713"/>
              <a:ext cx="653320" cy="163122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27432" tIns="27432" rIns="27432" bIns="27432" anchor="ctr" anchorCtr="1">
              <a:spAutoFit/>
            </a:bodyPr>
            <a:lstStyle/>
            <a:p>
              <a:pPr algn="ctr" eaLnBrk="0" hangingPunct="0"/>
              <a:r>
                <a:rPr lang="en-US" sz="700" b="1" dirty="0"/>
                <a:t>Enumerations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496594" y="2580684"/>
            <a:ext cx="1390124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i="0" kern="1200" dirty="0" smtClean="0"/>
              <a:t>Position values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983388" y="2869762"/>
            <a:ext cx="122735" cy="16312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Curved Connector 16"/>
          <p:cNvCxnSpPr>
            <a:stCxn id="4" idx="1"/>
            <a:endCxn id="6" idx="3"/>
          </p:cNvCxnSpPr>
          <p:nvPr/>
        </p:nvCxnSpPr>
        <p:spPr bwMode="auto">
          <a:xfrm rot="10800000" flipV="1">
            <a:off x="6106124" y="2734573"/>
            <a:ext cx="390471" cy="21675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60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2443855"/>
            <a:ext cx="215799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9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Ada Type Model</a:t>
            </a:r>
          </a:p>
          <a:p>
            <a:r>
              <a:rPr lang="en-US" dirty="0" smtClean="0"/>
              <a:t>Discrete Types</a:t>
            </a:r>
          </a:p>
          <a:p>
            <a:r>
              <a:rPr lang="en-US" dirty="0" smtClean="0"/>
              <a:t>Real Types</a:t>
            </a:r>
          </a:p>
          <a:p>
            <a:r>
              <a:rPr lang="en-US" dirty="0" smtClean="0"/>
              <a:t>Miscellaneous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92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191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Real Types In the Tree of Types</a:t>
            </a: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gray">
          <a:xfrm>
            <a:off x="5157310" y="1232103"/>
            <a:ext cx="1242329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/>
              <a:t>Composite</a:t>
            </a: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gray">
          <a:xfrm>
            <a:off x="609600" y="2743200"/>
            <a:ext cx="899286" cy="335989"/>
          </a:xfrm>
          <a:prstGeom prst="rect">
            <a:avLst/>
          </a:prstGeom>
          <a:solidFill>
            <a:srgbClr val="00B7A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/>
              <a:t>Access</a:t>
            </a:r>
          </a:p>
        </p:txBody>
      </p:sp>
      <p:sp>
        <p:nvSpPr>
          <p:cNvPr id="41" name="Rectangle 5"/>
          <p:cNvSpPr>
            <a:spLocks noChangeArrowheads="1"/>
          </p:cNvSpPr>
          <p:nvPr/>
        </p:nvSpPr>
        <p:spPr bwMode="gray">
          <a:xfrm>
            <a:off x="1862138" y="2733675"/>
            <a:ext cx="798296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 smtClean="0"/>
              <a:t>Scalar</a:t>
            </a:r>
            <a:endParaRPr lang="en-US" sz="1600" b="1" i="1" dirty="0"/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gray">
          <a:xfrm>
            <a:off x="1447800" y="4014723"/>
            <a:ext cx="992260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 smtClean="0"/>
              <a:t>Discrete</a:t>
            </a:r>
            <a:endParaRPr lang="en-US" sz="1600" b="1" i="1" dirty="0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gray">
          <a:xfrm>
            <a:off x="5715000" y="4014723"/>
            <a:ext cx="615554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 smtClean="0"/>
              <a:t>Real</a:t>
            </a:r>
            <a:endParaRPr lang="en-US" sz="1600" b="1" i="1" dirty="0"/>
          </a:p>
        </p:txBody>
      </p:sp>
      <p:sp>
        <p:nvSpPr>
          <p:cNvPr id="44" name="Rectangle 9"/>
          <p:cNvSpPr>
            <a:spLocks noChangeArrowheads="1"/>
          </p:cNvSpPr>
          <p:nvPr/>
        </p:nvSpPr>
        <p:spPr bwMode="gray">
          <a:xfrm>
            <a:off x="2398713" y="4980612"/>
            <a:ext cx="867226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 smtClean="0"/>
              <a:t>Integer</a:t>
            </a:r>
            <a:endParaRPr lang="en-US" sz="1600" b="1" i="1" dirty="0"/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gray">
          <a:xfrm>
            <a:off x="6324600" y="4990137"/>
            <a:ext cx="1300037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/>
              <a:t>Fixed-Point</a:t>
            </a:r>
          </a:p>
        </p:txBody>
      </p:sp>
      <p:sp>
        <p:nvSpPr>
          <p:cNvPr id="46" name="Rectangle 12"/>
          <p:cNvSpPr>
            <a:spLocks noChangeArrowheads="1"/>
          </p:cNvSpPr>
          <p:nvPr/>
        </p:nvSpPr>
        <p:spPr bwMode="gray">
          <a:xfrm>
            <a:off x="1066800" y="1232103"/>
            <a:ext cx="1288815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i="1" dirty="0"/>
              <a:t>Elementary</a:t>
            </a:r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gray">
          <a:xfrm>
            <a:off x="7315200" y="5904537"/>
            <a:ext cx="969818" cy="3359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solidFill>
                  <a:srgbClr val="FFFFCC"/>
                </a:solidFill>
              </a:rPr>
              <a:t>Decimal</a:t>
            </a: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gray">
          <a:xfrm>
            <a:off x="5943600" y="5904537"/>
            <a:ext cx="1038747" cy="335989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solidFill>
                  <a:srgbClr val="FFFFCC"/>
                </a:solidFill>
              </a:rPr>
              <a:t>Ordinary</a:t>
            </a:r>
          </a:p>
        </p:txBody>
      </p:sp>
      <p:sp>
        <p:nvSpPr>
          <p:cNvPr id="49" name="Rectangle 15"/>
          <p:cNvSpPr>
            <a:spLocks noChangeArrowheads="1"/>
          </p:cNvSpPr>
          <p:nvPr/>
        </p:nvSpPr>
        <p:spPr bwMode="gray">
          <a:xfrm>
            <a:off x="1795463" y="5933112"/>
            <a:ext cx="865623" cy="335989"/>
          </a:xfrm>
          <a:prstGeom prst="rect">
            <a:avLst/>
          </a:prstGeom>
          <a:solidFill>
            <a:srgbClr val="33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Signed</a:t>
            </a:r>
          </a:p>
        </p:txBody>
      </p:sp>
      <p:sp>
        <p:nvSpPr>
          <p:cNvPr id="50" name="Rectangle 16"/>
          <p:cNvSpPr>
            <a:spLocks noChangeArrowheads="1"/>
          </p:cNvSpPr>
          <p:nvPr/>
        </p:nvSpPr>
        <p:spPr bwMode="gray">
          <a:xfrm>
            <a:off x="2862263" y="5933112"/>
            <a:ext cx="981039" cy="335989"/>
          </a:xfrm>
          <a:prstGeom prst="rect">
            <a:avLst/>
          </a:prstGeom>
          <a:solidFill>
            <a:srgbClr val="A5002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Modular</a:t>
            </a:r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gray">
          <a:xfrm>
            <a:off x="3201699" y="2145776"/>
            <a:ext cx="1128515" cy="335989"/>
          </a:xfrm>
          <a:prstGeom prst="rect">
            <a:avLst/>
          </a:prstGeom>
          <a:solidFill>
            <a:srgbClr val="66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Protected</a:t>
            </a:r>
          </a:p>
        </p:txBody>
      </p:sp>
      <p:sp>
        <p:nvSpPr>
          <p:cNvPr id="52" name="Rectangle 18"/>
          <p:cNvSpPr>
            <a:spLocks noChangeArrowheads="1"/>
          </p:cNvSpPr>
          <p:nvPr/>
        </p:nvSpPr>
        <p:spPr bwMode="gray">
          <a:xfrm>
            <a:off x="4270333" y="2704993"/>
            <a:ext cx="633957" cy="335989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/>
              <a:t>Task</a:t>
            </a: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gray">
          <a:xfrm>
            <a:off x="7237890" y="2872988"/>
            <a:ext cx="1275991" cy="582211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</a:t>
            </a:r>
          </a:p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Extensions</a:t>
            </a:r>
            <a:endParaRPr lang="en-US" sz="16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Rectangle 20"/>
          <p:cNvSpPr>
            <a:spLocks noChangeArrowheads="1"/>
          </p:cNvSpPr>
          <p:nvPr/>
        </p:nvSpPr>
        <p:spPr bwMode="gray">
          <a:xfrm>
            <a:off x="7625588" y="2145776"/>
            <a:ext cx="888065" cy="335989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 smtClean="0"/>
              <a:t>Record</a:t>
            </a:r>
          </a:p>
        </p:txBody>
      </p:sp>
      <p:sp>
        <p:nvSpPr>
          <p:cNvPr id="55" name="Rectangle 21"/>
          <p:cNvSpPr>
            <a:spLocks noChangeArrowheads="1"/>
          </p:cNvSpPr>
          <p:nvPr/>
        </p:nvSpPr>
        <p:spPr bwMode="gray">
          <a:xfrm>
            <a:off x="5090712" y="3119210"/>
            <a:ext cx="718146" cy="335989"/>
          </a:xfrm>
          <a:prstGeom prst="rect">
            <a:avLst/>
          </a:prstGeom>
          <a:solidFill>
            <a:srgbClr val="3333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Array</a:t>
            </a:r>
          </a:p>
        </p:txBody>
      </p:sp>
      <p:cxnSp>
        <p:nvCxnSpPr>
          <p:cNvPr id="56" name="AutoShape 22"/>
          <p:cNvCxnSpPr>
            <a:cxnSpLocks noChangeShapeType="1"/>
            <a:stCxn id="46" idx="2"/>
            <a:endCxn id="40" idx="0"/>
          </p:cNvCxnSpPr>
          <p:nvPr/>
        </p:nvCxnSpPr>
        <p:spPr bwMode="gray">
          <a:xfrm flipH="1">
            <a:off x="1059243" y="1568092"/>
            <a:ext cx="651965" cy="117510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23"/>
          <p:cNvCxnSpPr>
            <a:cxnSpLocks noChangeShapeType="1"/>
            <a:stCxn id="46" idx="2"/>
            <a:endCxn id="41" idx="0"/>
          </p:cNvCxnSpPr>
          <p:nvPr/>
        </p:nvCxnSpPr>
        <p:spPr bwMode="gray">
          <a:xfrm>
            <a:off x="1711208" y="1568092"/>
            <a:ext cx="550078" cy="116558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AutoShape 24"/>
          <p:cNvCxnSpPr>
            <a:cxnSpLocks noChangeShapeType="1"/>
            <a:stCxn id="39" idx="2"/>
            <a:endCxn id="51" idx="0"/>
          </p:cNvCxnSpPr>
          <p:nvPr/>
        </p:nvCxnSpPr>
        <p:spPr bwMode="gray">
          <a:xfrm flipH="1">
            <a:off x="3765957" y="1568092"/>
            <a:ext cx="2012518" cy="57768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AutoShape 25"/>
          <p:cNvCxnSpPr>
            <a:cxnSpLocks noChangeShapeType="1"/>
            <a:stCxn id="39" idx="2"/>
            <a:endCxn id="52" idx="0"/>
          </p:cNvCxnSpPr>
          <p:nvPr/>
        </p:nvCxnSpPr>
        <p:spPr bwMode="gray">
          <a:xfrm flipH="1">
            <a:off x="4587312" y="1568092"/>
            <a:ext cx="1191163" cy="113690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AutoShape 26"/>
          <p:cNvCxnSpPr>
            <a:cxnSpLocks noChangeShapeType="1"/>
            <a:stCxn id="39" idx="2"/>
            <a:endCxn id="55" idx="0"/>
          </p:cNvCxnSpPr>
          <p:nvPr/>
        </p:nvCxnSpPr>
        <p:spPr bwMode="gray">
          <a:xfrm flipH="1">
            <a:off x="5449785" y="1568092"/>
            <a:ext cx="328690" cy="155111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AutoShape 27"/>
          <p:cNvCxnSpPr>
            <a:cxnSpLocks noChangeShapeType="1"/>
            <a:stCxn id="39" idx="2"/>
            <a:endCxn id="53" idx="0"/>
          </p:cNvCxnSpPr>
          <p:nvPr/>
        </p:nvCxnSpPr>
        <p:spPr bwMode="gray">
          <a:xfrm>
            <a:off x="5778475" y="1568092"/>
            <a:ext cx="2097411" cy="130489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AutoShape 28"/>
          <p:cNvCxnSpPr>
            <a:cxnSpLocks noChangeShapeType="1"/>
            <a:stCxn id="39" idx="2"/>
            <a:endCxn id="54" idx="0"/>
          </p:cNvCxnSpPr>
          <p:nvPr/>
        </p:nvCxnSpPr>
        <p:spPr bwMode="gray">
          <a:xfrm>
            <a:off x="5778475" y="1568092"/>
            <a:ext cx="2291146" cy="57768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AutoShape 29"/>
          <p:cNvCxnSpPr>
            <a:cxnSpLocks noChangeShapeType="1"/>
            <a:stCxn id="41" idx="2"/>
            <a:endCxn id="42" idx="0"/>
          </p:cNvCxnSpPr>
          <p:nvPr/>
        </p:nvCxnSpPr>
        <p:spPr bwMode="gray">
          <a:xfrm flipH="1">
            <a:off x="1943930" y="3069664"/>
            <a:ext cx="317356" cy="94505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AutoShape 30"/>
          <p:cNvCxnSpPr>
            <a:cxnSpLocks noChangeShapeType="1"/>
            <a:stCxn id="41" idx="2"/>
            <a:endCxn id="43" idx="0"/>
          </p:cNvCxnSpPr>
          <p:nvPr/>
        </p:nvCxnSpPr>
        <p:spPr bwMode="gray">
          <a:xfrm>
            <a:off x="2261286" y="3069664"/>
            <a:ext cx="3761491" cy="94505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AutoShape 31"/>
          <p:cNvCxnSpPr>
            <a:cxnSpLocks noChangeShapeType="1"/>
            <a:stCxn id="42" idx="2"/>
            <a:endCxn id="75" idx="0"/>
          </p:cNvCxnSpPr>
          <p:nvPr/>
        </p:nvCxnSpPr>
        <p:spPr bwMode="gray">
          <a:xfrm flipH="1">
            <a:off x="1198916" y="4350712"/>
            <a:ext cx="745014" cy="629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AutoShape 32"/>
          <p:cNvCxnSpPr>
            <a:cxnSpLocks noChangeShapeType="1"/>
            <a:stCxn id="42" idx="2"/>
            <a:endCxn id="44" idx="0"/>
          </p:cNvCxnSpPr>
          <p:nvPr/>
        </p:nvCxnSpPr>
        <p:spPr bwMode="gray">
          <a:xfrm>
            <a:off x="1943930" y="4350712"/>
            <a:ext cx="888396" cy="629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AutoShape 33"/>
          <p:cNvCxnSpPr>
            <a:cxnSpLocks noChangeShapeType="1"/>
            <a:stCxn id="43" idx="2"/>
            <a:endCxn id="76" idx="0"/>
          </p:cNvCxnSpPr>
          <p:nvPr/>
        </p:nvCxnSpPr>
        <p:spPr bwMode="gray">
          <a:xfrm flipH="1">
            <a:off x="5129628" y="4350712"/>
            <a:ext cx="893149" cy="629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34"/>
          <p:cNvCxnSpPr>
            <a:cxnSpLocks noChangeShapeType="1"/>
            <a:stCxn id="43" idx="2"/>
            <a:endCxn id="45" idx="0"/>
          </p:cNvCxnSpPr>
          <p:nvPr/>
        </p:nvCxnSpPr>
        <p:spPr bwMode="gray">
          <a:xfrm>
            <a:off x="6022777" y="4350712"/>
            <a:ext cx="951842" cy="6394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AutoShape 35"/>
          <p:cNvCxnSpPr>
            <a:cxnSpLocks noChangeShapeType="1"/>
            <a:stCxn id="44" idx="2"/>
            <a:endCxn id="49" idx="0"/>
          </p:cNvCxnSpPr>
          <p:nvPr/>
        </p:nvCxnSpPr>
        <p:spPr bwMode="gray">
          <a:xfrm flipH="1">
            <a:off x="2228275" y="5316601"/>
            <a:ext cx="604051" cy="6165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36"/>
          <p:cNvCxnSpPr>
            <a:cxnSpLocks noChangeShapeType="1"/>
            <a:stCxn id="44" idx="2"/>
            <a:endCxn id="50" idx="0"/>
          </p:cNvCxnSpPr>
          <p:nvPr/>
        </p:nvCxnSpPr>
        <p:spPr bwMode="gray">
          <a:xfrm>
            <a:off x="2832326" y="5316601"/>
            <a:ext cx="520457" cy="6165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AutoShape 37"/>
          <p:cNvCxnSpPr>
            <a:cxnSpLocks noChangeShapeType="1"/>
            <a:stCxn id="45" idx="2"/>
            <a:endCxn id="47" idx="0"/>
          </p:cNvCxnSpPr>
          <p:nvPr/>
        </p:nvCxnSpPr>
        <p:spPr bwMode="gray">
          <a:xfrm>
            <a:off x="6974619" y="5326126"/>
            <a:ext cx="825490" cy="5784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AutoShape 38"/>
          <p:cNvCxnSpPr>
            <a:cxnSpLocks noChangeShapeType="1"/>
            <a:stCxn id="45" idx="2"/>
            <a:endCxn id="48" idx="0"/>
          </p:cNvCxnSpPr>
          <p:nvPr/>
        </p:nvCxnSpPr>
        <p:spPr bwMode="gray">
          <a:xfrm flipH="1">
            <a:off x="6462974" y="5326126"/>
            <a:ext cx="511645" cy="5784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Rectangle 4"/>
          <p:cNvSpPr>
            <a:spLocks noChangeArrowheads="1"/>
          </p:cNvSpPr>
          <p:nvPr/>
        </p:nvSpPr>
        <p:spPr bwMode="gray">
          <a:xfrm>
            <a:off x="5935872" y="2704994"/>
            <a:ext cx="1038747" cy="335989"/>
          </a:xfrm>
          <a:prstGeom prst="rect">
            <a:avLst/>
          </a:prstGeom>
          <a:solidFill>
            <a:srgbClr val="00B7A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 smtClean="0"/>
              <a:t>Interface</a:t>
            </a:r>
            <a:endParaRPr lang="en-US" sz="1600" b="1" dirty="0"/>
          </a:p>
        </p:txBody>
      </p:sp>
      <p:cxnSp>
        <p:nvCxnSpPr>
          <p:cNvPr id="74" name="AutoShape 22"/>
          <p:cNvCxnSpPr>
            <a:cxnSpLocks noChangeShapeType="1"/>
            <a:stCxn id="39" idx="2"/>
            <a:endCxn id="73" idx="0"/>
          </p:cNvCxnSpPr>
          <p:nvPr/>
        </p:nvCxnSpPr>
        <p:spPr bwMode="gray">
          <a:xfrm>
            <a:off x="5778475" y="1568092"/>
            <a:ext cx="676771" cy="113690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Rectangle 8"/>
          <p:cNvSpPr>
            <a:spLocks noChangeArrowheads="1"/>
          </p:cNvSpPr>
          <p:nvPr/>
        </p:nvSpPr>
        <p:spPr bwMode="gray">
          <a:xfrm>
            <a:off x="423863" y="4980612"/>
            <a:ext cx="1550105" cy="335989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/>
              <a:t>Enumerations</a:t>
            </a:r>
          </a:p>
        </p:txBody>
      </p:sp>
      <p:sp>
        <p:nvSpPr>
          <p:cNvPr id="76" name="Rectangle 11"/>
          <p:cNvSpPr>
            <a:spLocks noChangeArrowheads="1"/>
          </p:cNvSpPr>
          <p:nvPr/>
        </p:nvSpPr>
        <p:spPr bwMode="gray">
          <a:xfrm>
            <a:off x="4348163" y="4980612"/>
            <a:ext cx="1562929" cy="335989"/>
          </a:xfrm>
          <a:prstGeom prst="rect">
            <a:avLst/>
          </a:prstGeom>
          <a:solidFill>
            <a:srgbClr val="E0E1B7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/>
              <a:t>Floating-Point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Real Types</a:t>
            </a:r>
          </a:p>
        </p:txBody>
      </p:sp>
      <p:sp>
        <p:nvSpPr>
          <p:cNvPr id="61443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Come in two flavors</a:t>
            </a:r>
          </a:p>
          <a:p>
            <a:pPr lvl="1">
              <a:defRPr/>
            </a:pPr>
            <a:r>
              <a:rPr lang="en-US" dirty="0" smtClean="0"/>
              <a:t>Floating-point types</a:t>
            </a:r>
          </a:p>
          <a:p>
            <a:pPr lvl="2">
              <a:defRPr/>
            </a:pPr>
            <a:r>
              <a:rPr lang="en-US" dirty="0" smtClean="0"/>
              <a:t>Radix-point position depends upon value's magnitude</a:t>
            </a:r>
          </a:p>
          <a:p>
            <a:pPr lvl="1">
              <a:defRPr/>
            </a:pPr>
            <a:r>
              <a:rPr lang="en-US" dirty="0" smtClean="0"/>
              <a:t>Fixed-point types</a:t>
            </a:r>
          </a:p>
          <a:p>
            <a:pPr lvl="2">
              <a:defRPr/>
            </a:pPr>
            <a:r>
              <a:rPr lang="en-US" dirty="0" smtClean="0"/>
              <a:t>Radix-point position is independent of magnitude</a:t>
            </a:r>
          </a:p>
          <a:p>
            <a:pPr>
              <a:defRPr/>
            </a:pPr>
            <a:r>
              <a:rPr lang="en-US" dirty="0" smtClean="0"/>
              <a:t>Fixed-point types come in two flavors as well</a:t>
            </a:r>
          </a:p>
          <a:p>
            <a:pPr lvl="1">
              <a:defRPr/>
            </a:pPr>
            <a:r>
              <a:rPr lang="en-US" dirty="0" smtClean="0"/>
              <a:t>Ordinary fixed-point types</a:t>
            </a:r>
          </a:p>
          <a:p>
            <a:pPr lvl="1">
              <a:defRPr/>
            </a:pPr>
            <a:r>
              <a:rPr lang="en-US" dirty="0" smtClean="0"/>
              <a:t>Decimal fixed-point types</a:t>
            </a:r>
          </a:p>
          <a:p>
            <a:pPr>
              <a:defRPr/>
            </a:pPr>
            <a:r>
              <a:rPr lang="en-US" dirty="0" smtClean="0"/>
              <a:t>Focus on floating point types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Declaring Floating Point Types</a:t>
            </a:r>
          </a:p>
        </p:txBody>
      </p:sp>
      <p:sp>
        <p:nvSpPr>
          <p:cNvPr id="66563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Decimal digits of precision</a:t>
            </a:r>
          </a:p>
          <a:p>
            <a:pPr lvl="1">
              <a:spcAft>
                <a:spcPct val="0"/>
              </a:spcAft>
            </a:pPr>
            <a:endParaRPr lang="en-US" dirty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/>
              <a:t>Numeric operators are automatically defined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blackWhite">
          <a:xfrm>
            <a:off x="1599493" y="1841623"/>
            <a:ext cx="5654675" cy="339725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kumimoji="1" lang="en-US" sz="1600" b="1" dirty="0" smtClean="0">
                <a:cs typeface="+mn-cs"/>
              </a:rPr>
              <a:t>type </a:t>
            </a:r>
            <a:r>
              <a:rPr kumimoji="1" lang="en-US" sz="1600" dirty="0" smtClean="0">
                <a:cs typeface="+mn-cs"/>
              </a:rPr>
              <a:t>&lt;</a:t>
            </a:r>
            <a:r>
              <a:rPr kumimoji="1" lang="en-US" sz="1600" i="1" dirty="0" smtClean="0">
                <a:cs typeface="+mn-cs"/>
              </a:rPr>
              <a:t>identifier</a:t>
            </a:r>
            <a:r>
              <a:rPr kumimoji="1" lang="en-US" sz="1600" dirty="0" smtClean="0">
                <a:cs typeface="+mn-cs"/>
              </a:rPr>
              <a:t>&gt;  </a:t>
            </a:r>
            <a:r>
              <a:rPr kumimoji="1" lang="en-US" sz="1600" b="1" dirty="0" smtClean="0">
                <a:cs typeface="+mn-cs"/>
              </a:rPr>
              <a:t>is digits </a:t>
            </a:r>
            <a:r>
              <a:rPr kumimoji="1" lang="en-US" sz="1600" dirty="0" smtClean="0">
                <a:cs typeface="+mn-cs"/>
              </a:rPr>
              <a:t>&lt;</a:t>
            </a:r>
            <a:r>
              <a:rPr kumimoji="1" lang="en-US" sz="1600" i="1" dirty="0" smtClean="0">
                <a:cs typeface="+mn-cs"/>
              </a:rPr>
              <a:t>expression</a:t>
            </a:r>
            <a:r>
              <a:rPr kumimoji="1" lang="en-US" sz="1600" dirty="0" smtClean="0">
                <a:cs typeface="+mn-cs"/>
              </a:rPr>
              <a:t>&gt; [</a:t>
            </a:r>
            <a:r>
              <a:rPr kumimoji="1" lang="en-US" sz="1600" b="1" dirty="0" smtClean="0">
                <a:cs typeface="+mn-cs"/>
              </a:rPr>
              <a:t>range </a:t>
            </a:r>
            <a:r>
              <a:rPr kumimoji="1" lang="en-US" sz="1600" i="1" dirty="0" smtClean="0">
                <a:cs typeface="+mn-cs"/>
              </a:rPr>
              <a:t>constraint</a:t>
            </a:r>
            <a:r>
              <a:rPr kumimoji="1" lang="en-US" sz="1600" dirty="0" smtClean="0">
                <a:cs typeface="+mn-cs"/>
              </a:rPr>
              <a:t>] 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18829" y="3601821"/>
            <a:ext cx="2246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kern="1200" dirty="0" smtClean="0"/>
              <a:t>type </a:t>
            </a:r>
            <a:r>
              <a:rPr lang="en-US" sz="1600" i="0" kern="1200" dirty="0" smtClean="0"/>
              <a:t>Real </a:t>
            </a:r>
            <a:r>
              <a:rPr lang="en-US" sz="1600" b="1" i="0" kern="1200" dirty="0" smtClean="0"/>
              <a:t>is digits </a:t>
            </a:r>
            <a:r>
              <a:rPr lang="en-US" sz="1600" i="0" kern="1200" dirty="0" smtClean="0"/>
              <a:t>11;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Predefined Floating Point Types</a:t>
            </a:r>
          </a:p>
        </p:txBody>
      </p:sp>
      <p:sp>
        <p:nvSpPr>
          <p:cNvPr id="67587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Type “Float”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Number of digits is implementation-defined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At least 6 digits if the hardware can support 6 or more</a:t>
            </a:r>
          </a:p>
          <a:p>
            <a:r>
              <a:rPr lang="en-US" dirty="0" smtClean="0"/>
              <a:t>Additional implementation-defined types may exist</a:t>
            </a:r>
          </a:p>
          <a:p>
            <a:pPr lvl="1">
              <a:spcAft>
                <a:spcPct val="0"/>
              </a:spcAft>
            </a:pPr>
            <a:r>
              <a:rPr lang="en-US" dirty="0" err="1" smtClean="0"/>
              <a:t>Long_Float</a:t>
            </a:r>
            <a:r>
              <a:rPr lang="en-US" dirty="0" smtClean="0"/>
              <a:t>, if present, will support at least 11 digits (if...)</a:t>
            </a:r>
          </a:p>
          <a:p>
            <a:r>
              <a:rPr lang="en-US" dirty="0" smtClean="0"/>
              <a:t>Best to avoid predefined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Portability may suffer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Easier to avoid than “Integer”</a:t>
            </a:r>
          </a:p>
          <a:p>
            <a:r>
              <a:rPr lang="en-US" dirty="0" smtClean="0"/>
              <a:t>Assume type “Real” is user-defined in my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Floating Point Type Operators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sz="half" idx="10"/>
          </p:nvPr>
        </p:nvSpPr>
        <p:spPr>
          <a:xfrm>
            <a:off x="642144" y="1143000"/>
            <a:ext cx="7848600" cy="5334000"/>
          </a:xfrm>
        </p:spPr>
        <p:txBody>
          <a:bodyPr/>
          <a:lstStyle/>
          <a:p>
            <a:r>
              <a:rPr lang="en-US" dirty="0" smtClean="0"/>
              <a:t>Ordered by increasing precedence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 on exponentiation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Requested power must be an Integer value (positive or negative), otherwise you’re asking for roots</a:t>
            </a:r>
          </a:p>
        </p:txBody>
      </p:sp>
      <p:sp>
        <p:nvSpPr>
          <p:cNvPr id="69636" name="Text Box 8"/>
          <p:cNvSpPr txBox="1">
            <a:spLocks noChangeArrowheads="1"/>
          </p:cNvSpPr>
          <p:nvPr/>
        </p:nvSpPr>
        <p:spPr bwMode="blackWhite">
          <a:xfrm>
            <a:off x="1600200" y="1643063"/>
            <a:ext cx="5932488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75000"/>
              </a:lnSpc>
            </a:pPr>
            <a:r>
              <a:rPr lang="en-US"/>
              <a:t>relational_operator ::=   </a:t>
            </a:r>
            <a:r>
              <a:rPr lang="en-US" b="1">
                <a:solidFill>
                  <a:srgbClr val="0000FF"/>
                </a:solidFill>
              </a:rPr>
              <a:t>=</a:t>
            </a:r>
            <a:r>
              <a:rPr lang="en-US"/>
              <a:t>   |   </a:t>
            </a:r>
            <a:r>
              <a:rPr lang="en-US" b="1">
                <a:solidFill>
                  <a:srgbClr val="0000FF"/>
                </a:solidFill>
              </a:rPr>
              <a:t>/=</a:t>
            </a:r>
            <a:r>
              <a:rPr lang="en-US"/>
              <a:t>   |   </a:t>
            </a:r>
            <a:r>
              <a:rPr lang="en-US" b="1">
                <a:solidFill>
                  <a:srgbClr val="0000FF"/>
                </a:solidFill>
              </a:rPr>
              <a:t>&lt;</a:t>
            </a:r>
            <a:r>
              <a:rPr lang="en-US"/>
              <a:t>   |   </a:t>
            </a:r>
            <a:r>
              <a:rPr lang="en-US" b="1">
                <a:solidFill>
                  <a:srgbClr val="0000FF"/>
                </a:solidFill>
              </a:rPr>
              <a:t>&lt;=</a:t>
            </a:r>
            <a:r>
              <a:rPr lang="en-US"/>
              <a:t>   |   </a:t>
            </a:r>
            <a:r>
              <a:rPr lang="en-US" b="1">
                <a:solidFill>
                  <a:srgbClr val="0000FF"/>
                </a:solidFill>
              </a:rPr>
              <a:t>&gt;</a:t>
            </a:r>
            <a:r>
              <a:rPr lang="en-US"/>
              <a:t>   |   </a:t>
            </a:r>
            <a:r>
              <a:rPr lang="en-US" b="1">
                <a:solidFill>
                  <a:srgbClr val="0000FF"/>
                </a:solidFill>
              </a:rPr>
              <a:t>&gt;=</a:t>
            </a:r>
          </a:p>
          <a:p>
            <a:pPr eaLnBrk="1" hangingPunct="1">
              <a:lnSpc>
                <a:spcPct val="175000"/>
              </a:lnSpc>
            </a:pPr>
            <a:r>
              <a:rPr lang="en-US"/>
              <a:t>binary_adding_operator ::=   </a:t>
            </a:r>
            <a:r>
              <a:rPr lang="en-US" b="1">
                <a:solidFill>
                  <a:srgbClr val="0000FF"/>
                </a:solidFill>
              </a:rPr>
              <a:t>+</a:t>
            </a:r>
            <a:r>
              <a:rPr lang="en-US"/>
              <a:t>   |   </a:t>
            </a:r>
            <a:r>
              <a:rPr lang="en-US" b="1">
                <a:solidFill>
                  <a:srgbClr val="0000FF"/>
                </a:solidFill>
              </a:rPr>
              <a:t>-</a:t>
            </a:r>
            <a:r>
              <a:rPr lang="en-US"/>
              <a:t> </a:t>
            </a:r>
          </a:p>
          <a:p>
            <a:pPr eaLnBrk="1" hangingPunct="1">
              <a:lnSpc>
                <a:spcPct val="175000"/>
              </a:lnSpc>
            </a:pPr>
            <a:r>
              <a:rPr lang="en-US"/>
              <a:t>unary_adding_operator ::=   </a:t>
            </a:r>
            <a:r>
              <a:rPr lang="en-US" b="1">
                <a:solidFill>
                  <a:srgbClr val="0000FF"/>
                </a:solidFill>
              </a:rPr>
              <a:t>+</a:t>
            </a:r>
            <a:r>
              <a:rPr lang="en-US"/>
              <a:t>   |   </a:t>
            </a:r>
            <a:r>
              <a:rPr lang="en-US" b="1">
                <a:solidFill>
                  <a:srgbClr val="0000FF"/>
                </a:solidFill>
              </a:rPr>
              <a:t>-</a:t>
            </a:r>
          </a:p>
          <a:p>
            <a:pPr eaLnBrk="1" hangingPunct="1">
              <a:lnSpc>
                <a:spcPct val="175000"/>
              </a:lnSpc>
            </a:pPr>
            <a:r>
              <a:rPr lang="en-US"/>
              <a:t>multiplying_operator ::=   </a:t>
            </a:r>
            <a:r>
              <a:rPr lang="en-US" b="1">
                <a:solidFill>
                  <a:srgbClr val="0000FF"/>
                </a:solidFill>
              </a:rPr>
              <a:t>*</a:t>
            </a:r>
            <a:r>
              <a:rPr lang="en-US"/>
              <a:t>   |   </a:t>
            </a:r>
            <a:r>
              <a:rPr lang="en-US" b="1">
                <a:solidFill>
                  <a:srgbClr val="0000FF"/>
                </a:solidFill>
              </a:rPr>
              <a:t>/</a:t>
            </a:r>
            <a:r>
              <a:rPr lang="en-US"/>
              <a:t>   </a:t>
            </a:r>
            <a:endParaRPr lang="en-US" b="1">
              <a:solidFill>
                <a:srgbClr val="0000FF"/>
              </a:solidFill>
            </a:endParaRPr>
          </a:p>
          <a:p>
            <a:pPr eaLnBrk="1" hangingPunct="1">
              <a:lnSpc>
                <a:spcPct val="175000"/>
              </a:lnSpc>
            </a:pPr>
            <a:r>
              <a:rPr lang="en-US"/>
              <a:t>highest_precedence_operator ::=   </a:t>
            </a:r>
            <a:r>
              <a:rPr lang="en-US" b="1">
                <a:solidFill>
                  <a:srgbClr val="0000FF"/>
                </a:solidFill>
              </a:rPr>
              <a:t>**</a:t>
            </a:r>
            <a:r>
              <a:rPr lang="en-US"/>
              <a:t>   |   </a:t>
            </a:r>
            <a:r>
              <a:rPr lang="en-US" b="1">
                <a:solidFill>
                  <a:srgbClr val="0000FF"/>
                </a:solidFill>
              </a:rPr>
              <a:t>abs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3790" y="5959739"/>
            <a:ext cx="2335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0" kern="1200" dirty="0" smtClean="0"/>
              <a:t>X</a:t>
            </a:r>
            <a:r>
              <a:rPr lang="en-US" sz="2400" i="0" kern="1200" baseline="76000" dirty="0" smtClean="0"/>
              <a:t>0.5 </a:t>
            </a:r>
            <a:r>
              <a:rPr lang="en-US" sz="2400" i="0" kern="1200" dirty="0" smtClean="0"/>
              <a:t>= SQRT (X)</a:t>
            </a:r>
            <a:endParaRPr lang="en-US" sz="2400" i="0" kern="1200" baseline="76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Floating Point Type Attributes</a:t>
            </a:r>
          </a:p>
        </p:txBody>
      </p:sp>
      <p:sp>
        <p:nvSpPr>
          <p:cNvPr id="71683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Core attributes (for some type named “Real”)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Additional model-oriented attributes also exist</a:t>
            </a:r>
          </a:p>
          <a:p>
            <a:pPr lvl="1">
              <a:defRPr/>
            </a:pPr>
            <a:r>
              <a:rPr lang="en-US" dirty="0" smtClean="0"/>
              <a:t>Provide detailed, more powerful behavior and functionality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blackWhite">
          <a:xfrm>
            <a:off x="1806864" y="4177891"/>
            <a:ext cx="4697120" cy="110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35000"/>
              </a:spcBef>
              <a:spcAft>
                <a:spcPct val="20000"/>
              </a:spcAft>
              <a:buFont typeface="Wingdings" pitchFamily="2" charset="2"/>
              <a:buNone/>
            </a:pPr>
            <a:r>
              <a:rPr kumimoji="1" lang="en-US" sz="1600" b="1" dirty="0"/>
              <a:t>type </a:t>
            </a:r>
            <a:r>
              <a:rPr kumimoji="1" lang="en-US" sz="1600" dirty="0"/>
              <a:t>Real </a:t>
            </a:r>
            <a:r>
              <a:rPr kumimoji="1" lang="en-US" sz="1600" b="1" dirty="0"/>
              <a:t>is digits </a:t>
            </a:r>
            <a:r>
              <a:rPr kumimoji="1" lang="en-US" sz="1600" dirty="0"/>
              <a:t>N;    -- for some static value </a:t>
            </a:r>
            <a:r>
              <a:rPr kumimoji="1" lang="en-US" sz="1600" dirty="0" smtClean="0"/>
              <a:t>N</a:t>
            </a:r>
          </a:p>
          <a:p>
            <a:pPr>
              <a:spcBef>
                <a:spcPct val="35000"/>
              </a:spcBef>
              <a:spcAft>
                <a:spcPct val="20000"/>
              </a:spcAft>
              <a:buFont typeface="Wingdings" pitchFamily="2" charset="2"/>
              <a:buNone/>
            </a:pPr>
            <a:r>
              <a:rPr kumimoji="1" lang="en-US" sz="1600" dirty="0" smtClean="0"/>
              <a:t>…</a:t>
            </a:r>
          </a:p>
          <a:p>
            <a:pPr>
              <a:spcBef>
                <a:spcPct val="35000"/>
              </a:spcBef>
              <a:spcAft>
                <a:spcPct val="20000"/>
              </a:spcAft>
              <a:buFont typeface="Wingdings" pitchFamily="2" charset="2"/>
              <a:buNone/>
            </a:pPr>
            <a:r>
              <a:rPr kumimoji="1" lang="en-US" sz="1600" dirty="0" smtClean="0"/>
              <a:t>X : Integer := </a:t>
            </a:r>
            <a:r>
              <a:rPr kumimoji="1" lang="en-US" sz="1600" dirty="0" err="1" smtClean="0"/>
              <a:t>Real'Truncation</a:t>
            </a:r>
            <a:r>
              <a:rPr kumimoji="1" lang="en-US" sz="1600" dirty="0" smtClean="0"/>
              <a:t> (1.2);</a:t>
            </a:r>
            <a:endParaRPr lang="en-US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370947"/>
              </p:ext>
            </p:extLst>
          </p:nvPr>
        </p:nvGraphicFramePr>
        <p:xfrm>
          <a:off x="1258888" y="1873611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4223792"/>
              </a:tblGrid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Attribute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Semantics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Ceiling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smallest integral value after X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Floor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largest integral value before X</a:t>
                      </a:r>
                      <a:endParaRPr lang="en-US" sz="1400" dirty="0" smtClean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Truncation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Truncates towards</a:t>
                      </a:r>
                      <a:r>
                        <a:rPr lang="en-US" sz="1400" baseline="0" dirty="0" smtClean="0"/>
                        <a:t> 0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Rounding (X)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Rounds to the closest</a:t>
                      </a:r>
                      <a:r>
                        <a:rPr lang="en-US" sz="1400" baseline="0" dirty="0" smtClean="0"/>
                        <a:t> integer, away from zero</a:t>
                      </a:r>
                      <a:endParaRPr lang="en-US" sz="1400" dirty="0"/>
                    </a:p>
                  </a:txBody>
                  <a:tcPr/>
                </a:tc>
              </a:tr>
              <a:tr h="1872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Remainder (X,</a:t>
                      </a:r>
                      <a:r>
                        <a:rPr lang="en-US" sz="1400" baseline="0" dirty="0" smtClean="0"/>
                        <a:t> 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remainder of the Euclidian division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3115889"/>
            <a:ext cx="2561239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9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Ada Type Model</a:t>
            </a:r>
          </a:p>
          <a:p>
            <a:r>
              <a:rPr lang="en-US" dirty="0" smtClean="0"/>
              <a:t>Discrete Types</a:t>
            </a:r>
          </a:p>
          <a:p>
            <a:r>
              <a:rPr lang="en-US" dirty="0" smtClean="0"/>
              <a:t>Real Types</a:t>
            </a:r>
          </a:p>
          <a:p>
            <a:r>
              <a:rPr lang="en-US" dirty="0" smtClean="0"/>
              <a:t>Miscellaneous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92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029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“Checked” Type Conversions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Allowed only between “closely related” types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Numeric types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Types related by inheritance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Array types</a:t>
            </a:r>
          </a:p>
          <a:p>
            <a:r>
              <a:rPr lang="en-US" smtClean="0"/>
              <a:t>Compiler rejects illegal conversions</a:t>
            </a:r>
          </a:p>
          <a:p>
            <a:r>
              <a:rPr lang="en-US" smtClean="0"/>
              <a:t>Uses explicit functional syntax 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As if the target type is the name of a function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55875" y="4638675"/>
            <a:ext cx="3233738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1147763" algn="l"/>
              </a:tabLst>
            </a:pPr>
            <a:r>
              <a:rPr lang="en-US" sz="1400" noProof="1"/>
              <a:t>Source_Value	: Integer;</a:t>
            </a:r>
          </a:p>
          <a:p>
            <a:pPr eaLnBrk="0" hangingPunct="0">
              <a:spcBef>
                <a:spcPts val="600"/>
              </a:spcBef>
              <a:tabLst>
                <a:tab pos="1147763" algn="l"/>
              </a:tabLst>
            </a:pPr>
            <a:r>
              <a:rPr lang="en-US" sz="1400" noProof="1"/>
              <a:t>Target_Value	: Float;</a:t>
            </a:r>
          </a:p>
          <a:p>
            <a:pPr eaLnBrk="0" hangingPunct="0">
              <a:tabLst>
                <a:tab pos="1147763" algn="l"/>
              </a:tabLst>
            </a:pPr>
            <a:endParaRPr lang="en-US" sz="1400" noProof="1"/>
          </a:p>
          <a:p>
            <a:pPr eaLnBrk="0" hangingPunct="0">
              <a:tabLst>
                <a:tab pos="1147763" algn="l"/>
              </a:tabLst>
            </a:pPr>
            <a:r>
              <a:rPr lang="en-US" sz="1400" noProof="1"/>
              <a:t>...</a:t>
            </a:r>
          </a:p>
          <a:p>
            <a:pPr eaLnBrk="0" hangingPunct="0">
              <a:spcBef>
                <a:spcPts val="900"/>
              </a:spcBef>
              <a:tabLst>
                <a:tab pos="1147763" algn="l"/>
              </a:tabLst>
            </a:pPr>
            <a:r>
              <a:rPr lang="en-US" sz="1400" noProof="1"/>
              <a:t>Target_Value := </a:t>
            </a:r>
            <a:r>
              <a:rPr lang="en-US" sz="1400" b="1" noProof="1">
                <a:solidFill>
                  <a:srgbClr val="0000FF"/>
                </a:solidFill>
              </a:rPr>
              <a:t>Float </a:t>
            </a:r>
            <a:r>
              <a:rPr lang="en-US" sz="1400" noProof="1"/>
              <a:t>(Source_Value);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69013" y="4895850"/>
            <a:ext cx="2189162" cy="58578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cs typeface="+mn-cs"/>
              </a:rPr>
              <a:t>Compiler verifies types are reasonable</a:t>
            </a:r>
          </a:p>
        </p:txBody>
      </p:sp>
      <p:sp>
        <p:nvSpPr>
          <p:cNvPr id="14342" name="Oval 2"/>
          <p:cNvSpPr>
            <a:spLocks noChangeArrowheads="1"/>
          </p:cNvSpPr>
          <p:nvPr/>
        </p:nvSpPr>
        <p:spPr bwMode="auto">
          <a:xfrm>
            <a:off x="4918075" y="5618163"/>
            <a:ext cx="173038" cy="17303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i="1"/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4052888" y="5675313"/>
            <a:ext cx="173037" cy="17303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i="1"/>
          </a:p>
        </p:txBody>
      </p:sp>
      <p:sp>
        <p:nvSpPr>
          <p:cNvPr id="14344" name="Oval 7"/>
          <p:cNvSpPr>
            <a:spLocks noChangeArrowheads="1"/>
          </p:cNvSpPr>
          <p:nvPr/>
        </p:nvSpPr>
        <p:spPr bwMode="auto">
          <a:xfrm>
            <a:off x="4456113" y="4714875"/>
            <a:ext cx="173037" cy="1730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i="1"/>
          </a:p>
        </p:txBody>
      </p:sp>
      <p:cxnSp>
        <p:nvCxnSpPr>
          <p:cNvPr id="14345" name="Curved Connector 4"/>
          <p:cNvCxnSpPr>
            <a:cxnSpLocks noChangeShapeType="1"/>
            <a:stCxn id="2" idx="1"/>
          </p:cNvCxnSpPr>
          <p:nvPr/>
        </p:nvCxnSpPr>
        <p:spPr bwMode="auto">
          <a:xfrm rot="10800000">
            <a:off x="4629150" y="4802188"/>
            <a:ext cx="1439863" cy="385762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6" name="Curved Connector 8"/>
          <p:cNvCxnSpPr>
            <a:cxnSpLocks noChangeShapeType="1"/>
            <a:stCxn id="2" idx="1"/>
            <a:endCxn id="14342" idx="0"/>
          </p:cNvCxnSpPr>
          <p:nvPr/>
        </p:nvCxnSpPr>
        <p:spPr bwMode="auto">
          <a:xfrm rot="10800000" flipV="1">
            <a:off x="5003800" y="5187950"/>
            <a:ext cx="1065213" cy="430213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7" name="Curved Connector 10"/>
          <p:cNvCxnSpPr>
            <a:cxnSpLocks noChangeShapeType="1"/>
            <a:stCxn id="2" idx="1"/>
            <a:endCxn id="14343" idx="0"/>
          </p:cNvCxnSpPr>
          <p:nvPr/>
        </p:nvCxnSpPr>
        <p:spPr bwMode="auto">
          <a:xfrm rot="10800000" flipV="1">
            <a:off x="4140200" y="5187950"/>
            <a:ext cx="1928813" cy="487363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Ada Uses “Named Typing”</a:t>
            </a:r>
          </a:p>
        </p:txBody>
      </p:sp>
      <p:sp>
        <p:nvSpPr>
          <p:cNvPr id="12291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Types are differentiated by name, not structure</a:t>
            </a:r>
          </a:p>
          <a:p>
            <a:r>
              <a:rPr lang="en-US" smtClean="0"/>
              <a:t>Hence identical structures do not convey interoperability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2420938" y="3141663"/>
            <a:ext cx="396240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25000"/>
              </a:spcBef>
              <a:spcAft>
                <a:spcPct val="15000"/>
              </a:spcAft>
              <a:tabLst>
                <a:tab pos="514350" algn="l"/>
                <a:tab pos="971550" algn="l"/>
              </a:tabLst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i="1" dirty="0">
                <a:latin typeface="Calibri" pitchFamily="34" charset="0"/>
              </a:rPr>
              <a:t>Yen</a:t>
            </a:r>
            <a:r>
              <a:rPr lang="en-US" sz="1600" dirty="0">
                <a:latin typeface="Calibri" pitchFamily="34" charset="0"/>
              </a:rPr>
              <a:t> 	</a:t>
            </a:r>
            <a:r>
              <a:rPr lang="en-US" sz="1600" b="1" dirty="0">
                <a:latin typeface="Calibri" pitchFamily="34" charset="0"/>
              </a:rPr>
              <a:t>is range </a:t>
            </a:r>
            <a:r>
              <a:rPr lang="en-US" sz="1600" dirty="0">
                <a:latin typeface="Calibri" pitchFamily="34" charset="0"/>
              </a:rPr>
              <a:t>0 .. 100_000_000;</a:t>
            </a:r>
          </a:p>
          <a:p>
            <a:pPr eaLnBrk="0" hangingPunct="0">
              <a:lnSpc>
                <a:spcPct val="110000"/>
              </a:lnSpc>
              <a:spcBef>
                <a:spcPct val="25000"/>
              </a:spcBef>
              <a:spcAft>
                <a:spcPct val="15000"/>
              </a:spcAft>
              <a:tabLst>
                <a:tab pos="514350" algn="l"/>
                <a:tab pos="971550" algn="l"/>
              </a:tabLst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i="1" dirty="0">
                <a:latin typeface="Calibri" pitchFamily="34" charset="0"/>
              </a:rPr>
              <a:t>Ruble</a:t>
            </a:r>
            <a:r>
              <a:rPr lang="en-US" sz="1600" dirty="0">
                <a:latin typeface="Calibri" pitchFamily="34" charset="0"/>
              </a:rPr>
              <a:t> 	</a:t>
            </a:r>
            <a:r>
              <a:rPr lang="en-US" sz="1600" b="1" dirty="0">
                <a:latin typeface="Calibri" pitchFamily="34" charset="0"/>
              </a:rPr>
              <a:t>is range </a:t>
            </a:r>
            <a:r>
              <a:rPr lang="en-US" sz="1600" dirty="0">
                <a:latin typeface="Calibri" pitchFamily="34" charset="0"/>
              </a:rPr>
              <a:t>0 .. 100_000_000;</a:t>
            </a:r>
          </a:p>
          <a:p>
            <a:pPr eaLnBrk="0" hangingPunct="0">
              <a:lnSpc>
                <a:spcPct val="110000"/>
              </a:lnSpc>
              <a:spcBef>
                <a:spcPct val="25000"/>
              </a:spcBef>
              <a:spcAft>
                <a:spcPct val="15000"/>
              </a:spcAft>
              <a:tabLst>
                <a:tab pos="514350" algn="l"/>
                <a:tab pos="971550" algn="l"/>
              </a:tabLst>
            </a:pPr>
            <a:r>
              <a:rPr lang="en-US" sz="1600" dirty="0">
                <a:latin typeface="Calibri" pitchFamily="34" charset="0"/>
              </a:rPr>
              <a:t>Mine	: Yen;</a:t>
            </a:r>
          </a:p>
          <a:p>
            <a:pPr eaLnBrk="0" hangingPunct="0">
              <a:lnSpc>
                <a:spcPct val="110000"/>
              </a:lnSpc>
              <a:spcBef>
                <a:spcPct val="25000"/>
              </a:spcBef>
              <a:spcAft>
                <a:spcPct val="15000"/>
              </a:spcAft>
              <a:tabLst>
                <a:tab pos="514350" algn="l"/>
                <a:tab pos="971550" algn="l"/>
              </a:tabLst>
            </a:pPr>
            <a:r>
              <a:rPr lang="en-US" sz="1600" dirty="0">
                <a:latin typeface="Calibri" pitchFamily="34" charset="0"/>
              </a:rPr>
              <a:t>Yours	: Ruble;</a:t>
            </a:r>
          </a:p>
          <a:p>
            <a:pPr eaLnBrk="0" hangingPunct="0">
              <a:tabLst>
                <a:tab pos="514350" algn="l"/>
                <a:tab pos="971550" algn="l"/>
              </a:tabLst>
            </a:pPr>
            <a:r>
              <a:rPr lang="en-US" sz="1600" dirty="0">
                <a:latin typeface="Calibri" pitchFamily="34" charset="0"/>
              </a:rPr>
              <a:t>…</a:t>
            </a:r>
          </a:p>
          <a:p>
            <a:pPr eaLnBrk="0" hangingPunct="0">
              <a:lnSpc>
                <a:spcPct val="110000"/>
              </a:lnSpc>
              <a:spcBef>
                <a:spcPct val="25000"/>
              </a:spcBef>
              <a:spcAft>
                <a:spcPct val="15000"/>
              </a:spcAft>
              <a:tabLst>
                <a:tab pos="514350" algn="l"/>
                <a:tab pos="971550" algn="l"/>
              </a:tabLst>
            </a:pP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Mine := Yours</a:t>
            </a:r>
            <a:r>
              <a:rPr lang="en-US" sz="1600" dirty="0">
                <a:latin typeface="Calibri" pitchFamily="34" charset="0"/>
              </a:rPr>
              <a:t>;</a:t>
            </a:r>
            <a:endParaRPr lang="en-US" sz="1600" i="1" dirty="0">
              <a:latin typeface="Calibri" pitchFamily="34" charset="0"/>
            </a:endParaRPr>
          </a:p>
        </p:txBody>
      </p:sp>
      <p:sp>
        <p:nvSpPr>
          <p:cNvPr id="13319" name="Text Box 12"/>
          <p:cNvSpPr txBox="1">
            <a:spLocks noChangeArrowheads="1"/>
          </p:cNvSpPr>
          <p:nvPr/>
        </p:nvSpPr>
        <p:spPr bwMode="blackWhite">
          <a:xfrm>
            <a:off x="5240338" y="4325938"/>
            <a:ext cx="1174750" cy="37941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mtClean="0">
                <a:cs typeface="+mn-cs"/>
              </a:rPr>
              <a:t>Not Legal</a:t>
            </a:r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blackWhite">
          <a:xfrm>
            <a:off x="3468688" y="4972050"/>
            <a:ext cx="38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2295" name="AutoShape 16"/>
          <p:cNvCxnSpPr>
            <a:cxnSpLocks noChangeShapeType="1"/>
            <a:stCxn id="13319" idx="1"/>
            <a:endCxn id="12294" idx="3"/>
          </p:cNvCxnSpPr>
          <p:nvPr/>
        </p:nvCxnSpPr>
        <p:spPr bwMode="blackWhite">
          <a:xfrm rot="10800000" flipV="1">
            <a:off x="3849688" y="4514850"/>
            <a:ext cx="1390650" cy="53340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“Unchecked” Type Conversions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Allowed between unrelated types</a:t>
            </a:r>
          </a:p>
          <a:p>
            <a:r>
              <a:rPr lang="en-US" smtClean="0"/>
              <a:t>Some practical restrictions may be applied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757238" y="2622550"/>
            <a:ext cx="8020050" cy="365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282575" algn="l"/>
                <a:tab pos="574675" algn="l"/>
              </a:tabLst>
            </a:pPr>
            <a:r>
              <a:rPr lang="en-US" sz="1400" b="1" noProof="1">
                <a:solidFill>
                  <a:srgbClr val="0000FF"/>
                </a:solidFill>
                <a:latin typeface="Calibri" panose="020F0502020204030204" pitchFamily="34" charset="0"/>
              </a:rPr>
              <a:t>with </a:t>
            </a:r>
            <a:r>
              <a:rPr lang="en-US" sz="1400" noProof="1">
                <a:solidFill>
                  <a:srgbClr val="0000FF"/>
                </a:solidFill>
                <a:latin typeface="Calibri" panose="020F0502020204030204" pitchFamily="34" charset="0"/>
              </a:rPr>
              <a:t>Ada.Unchecked_Conversion;</a:t>
            </a:r>
          </a:p>
          <a:p>
            <a:pPr>
              <a:spcBef>
                <a:spcPts val="600"/>
              </a:spcBef>
              <a:tabLst>
                <a:tab pos="282575" algn="l"/>
                <a:tab pos="574675" algn="l"/>
              </a:tabLst>
            </a:pPr>
            <a:r>
              <a:rPr lang="en-US" sz="1400" b="1" noProof="1">
                <a:latin typeface="Calibri" panose="020F0502020204030204" pitchFamily="34" charset="0"/>
              </a:rPr>
              <a:t>procedure </a:t>
            </a:r>
            <a:r>
              <a:rPr lang="en-US" sz="1400" noProof="1">
                <a:latin typeface="Calibri" panose="020F0502020204030204" pitchFamily="34" charset="0"/>
              </a:rPr>
              <a:t>Demo_UC </a:t>
            </a:r>
            <a:r>
              <a:rPr lang="en-US" sz="1400" b="1" noProof="1">
                <a:latin typeface="Calibri" panose="020F0502020204030204" pitchFamily="34" charset="0"/>
              </a:rPr>
              <a:t>is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</a:t>
            </a:r>
            <a:r>
              <a:rPr lang="en-US" sz="1400" b="1" noProof="1">
                <a:latin typeface="Calibri" panose="020F0502020204030204" pitchFamily="34" charset="0"/>
              </a:rPr>
              <a:t>type </a:t>
            </a:r>
            <a:r>
              <a:rPr lang="en-US" sz="1400" noProof="1">
                <a:latin typeface="Calibri" panose="020F0502020204030204" pitchFamily="34" charset="0"/>
              </a:rPr>
              <a:t>Byte </a:t>
            </a:r>
            <a:r>
              <a:rPr lang="en-US" sz="1400" b="1" noProof="1">
                <a:latin typeface="Calibri" panose="020F0502020204030204" pitchFamily="34" charset="0"/>
              </a:rPr>
              <a:t>is mod </a:t>
            </a:r>
            <a:r>
              <a:rPr lang="en-US" sz="1400" noProof="1">
                <a:latin typeface="Calibri" panose="020F0502020204030204" pitchFamily="34" charset="0"/>
              </a:rPr>
              <a:t>2 ** 8; 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B : Byte;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</a:t>
            </a:r>
            <a:r>
              <a:rPr lang="en-US" sz="1400" b="1" noProof="1">
                <a:latin typeface="Calibri" panose="020F0502020204030204" pitchFamily="34" charset="0"/>
              </a:rPr>
              <a:t>type </a:t>
            </a:r>
            <a:r>
              <a:rPr lang="en-US" sz="1400" noProof="1">
                <a:latin typeface="Calibri" panose="020F0502020204030204" pitchFamily="34" charset="0"/>
              </a:rPr>
              <a:t>Byte_Mask </a:t>
            </a:r>
            <a:r>
              <a:rPr lang="en-US" sz="1400" b="1" noProof="1">
                <a:latin typeface="Calibri" panose="020F0502020204030204" pitchFamily="34" charset="0"/>
              </a:rPr>
              <a:t>is array </a:t>
            </a:r>
            <a:r>
              <a:rPr lang="en-US" sz="1400" noProof="1">
                <a:latin typeface="Calibri" panose="020F0502020204030204" pitchFamily="34" charset="0"/>
              </a:rPr>
              <a:t>(1..8) </a:t>
            </a:r>
            <a:r>
              <a:rPr lang="en-US" sz="1400" b="1" noProof="1">
                <a:latin typeface="Calibri" panose="020F0502020204030204" pitchFamily="34" charset="0"/>
              </a:rPr>
              <a:t>of </a:t>
            </a:r>
            <a:r>
              <a:rPr lang="en-US" sz="1400" noProof="1">
                <a:latin typeface="Calibri" panose="020F0502020204030204" pitchFamily="34" charset="0"/>
              </a:rPr>
              <a:t>Boolean;</a:t>
            </a:r>
          </a:p>
          <a:p>
            <a:pPr>
              <a:spcBef>
                <a:spcPts val="6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…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BM : Byte_Mask;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</a:t>
            </a:r>
            <a:r>
              <a:rPr lang="en-US" sz="1400" b="1" noProof="1">
                <a:solidFill>
                  <a:srgbClr val="0000FF"/>
                </a:solidFill>
                <a:latin typeface="Calibri" panose="020F0502020204030204" pitchFamily="34" charset="0"/>
              </a:rPr>
              <a:t>function </a:t>
            </a:r>
            <a:r>
              <a:rPr lang="en-US" sz="1400" noProof="1">
                <a:solidFill>
                  <a:srgbClr val="0000FF"/>
                </a:solidFill>
                <a:latin typeface="Calibri" panose="020F0502020204030204" pitchFamily="34" charset="0"/>
              </a:rPr>
              <a:t>As_Byte </a:t>
            </a:r>
            <a:r>
              <a:rPr lang="en-US" sz="1400" b="1" noProof="1">
                <a:solidFill>
                  <a:srgbClr val="0000FF"/>
                </a:solidFill>
                <a:latin typeface="Calibri" panose="020F0502020204030204" pitchFamily="34" charset="0"/>
              </a:rPr>
              <a:t>is new </a:t>
            </a:r>
            <a:r>
              <a:rPr lang="en-US" sz="1400" noProof="1">
                <a:solidFill>
                  <a:srgbClr val="0000FF"/>
                </a:solidFill>
                <a:latin typeface="Calibri" panose="020F0502020204030204" pitchFamily="34" charset="0"/>
              </a:rPr>
              <a:t>Ada.Unchecked_Conversion (Source =&gt; Byte_Mask, Target =&gt; Byte);</a:t>
            </a:r>
          </a:p>
          <a:p>
            <a:pPr>
              <a:spcBef>
                <a:spcPts val="900"/>
              </a:spcBef>
              <a:tabLst>
                <a:tab pos="282575" algn="l"/>
                <a:tab pos="574675" algn="l"/>
              </a:tabLst>
            </a:pPr>
            <a:r>
              <a:rPr lang="en-US" sz="1400" b="1" noProof="1">
                <a:latin typeface="Calibri" panose="020F0502020204030204" pitchFamily="34" charset="0"/>
              </a:rPr>
              <a:t>begin</a:t>
            </a:r>
          </a:p>
          <a:p>
            <a:pPr>
              <a:spcBef>
                <a:spcPts val="6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…</a:t>
            </a:r>
          </a:p>
          <a:p>
            <a:pPr>
              <a:spcBef>
                <a:spcPts val="600"/>
              </a:spcBef>
              <a:tabLst>
                <a:tab pos="282575" algn="l"/>
                <a:tab pos="574675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B := </a:t>
            </a:r>
            <a:r>
              <a:rPr lang="en-US" sz="1400" noProof="1">
                <a:solidFill>
                  <a:srgbClr val="0000FF"/>
                </a:solidFill>
                <a:latin typeface="Calibri" panose="020F0502020204030204" pitchFamily="34" charset="0"/>
              </a:rPr>
              <a:t>As_Byte</a:t>
            </a:r>
            <a:r>
              <a:rPr lang="en-US" sz="1400" noProof="1">
                <a:latin typeface="Calibri" panose="020F0502020204030204" pitchFamily="34" charset="0"/>
              </a:rPr>
              <a:t> (BM);</a:t>
            </a: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blackWhite">
          <a:xfrm>
            <a:off x="5724525" y="2622550"/>
            <a:ext cx="2016125" cy="582613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  <a:cs typeface="+mn-cs"/>
              </a:rPr>
              <a:t>Language-defined generic (template)</a:t>
            </a: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blackWhite">
          <a:xfrm>
            <a:off x="5876925" y="4225925"/>
            <a:ext cx="2016125" cy="33655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  <a:cs typeface="+mn-cs"/>
              </a:rPr>
              <a:t>Concrete instance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592513" y="2671763"/>
            <a:ext cx="1730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241925" y="4868863"/>
            <a:ext cx="115888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5369" name="Shape 12"/>
          <p:cNvCxnSpPr>
            <a:cxnSpLocks noChangeShapeType="1"/>
            <a:stCxn id="7" idx="1"/>
            <a:endCxn id="15368" idx="0"/>
          </p:cNvCxnSpPr>
          <p:nvPr/>
        </p:nvCxnSpPr>
        <p:spPr bwMode="auto">
          <a:xfrm rot="10800000" flipV="1">
            <a:off x="5300663" y="4394200"/>
            <a:ext cx="576262" cy="474663"/>
          </a:xfrm>
          <a:prstGeom prst="curvedConnector2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Curved Connector 14"/>
          <p:cNvCxnSpPr>
            <a:cxnSpLocks noChangeShapeType="1"/>
            <a:stCxn id="6" idx="1"/>
            <a:endCxn id="15367" idx="3"/>
          </p:cNvCxnSpPr>
          <p:nvPr/>
        </p:nvCxnSpPr>
        <p:spPr bwMode="auto">
          <a:xfrm rot="10800000">
            <a:off x="3765550" y="2786063"/>
            <a:ext cx="1958975" cy="128587"/>
          </a:xfrm>
          <a:prstGeom prst="curved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Initialization, by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Not defined by language</a:t>
            </a:r>
          </a:p>
          <a:p>
            <a:pPr lvl="1"/>
            <a:r>
              <a:rPr lang="en-US" dirty="0" smtClean="0"/>
              <a:t>Access values (“pointers”) are the exception</a:t>
            </a:r>
          </a:p>
          <a:p>
            <a:r>
              <a:rPr lang="en-US" dirty="0" smtClean="0"/>
              <a:t>Not as essential as in some languages</a:t>
            </a:r>
          </a:p>
          <a:p>
            <a:pPr lvl="1"/>
            <a:r>
              <a:rPr lang="en-US" dirty="0" smtClean="0"/>
              <a:t>Record types can have component default values</a:t>
            </a:r>
          </a:p>
          <a:p>
            <a:pPr lvl="1"/>
            <a:r>
              <a:rPr lang="en-US" dirty="0" smtClean="0"/>
              <a:t>Since most private types are records, this is often sufficient</a:t>
            </a:r>
          </a:p>
          <a:p>
            <a:r>
              <a:rPr lang="en-US" dirty="0" smtClean="0"/>
              <a:t>Can be defined for user-defined types</a:t>
            </a:r>
          </a:p>
          <a:p>
            <a:r>
              <a:rPr lang="en-US" dirty="0" smtClean="0"/>
              <a:t>Applicable for only some kinds of types</a:t>
            </a:r>
          </a:p>
          <a:p>
            <a:pPr lvl="1"/>
            <a:r>
              <a:rPr lang="en-US" dirty="0" smtClean="0"/>
              <a:t>Scalar types</a:t>
            </a:r>
          </a:p>
          <a:p>
            <a:pPr lvl="1"/>
            <a:r>
              <a:rPr lang="en-US" dirty="0" smtClean="0"/>
              <a:t>Array types with scalar component types</a:t>
            </a:r>
          </a:p>
          <a:p>
            <a:pPr lvl="1"/>
            <a:r>
              <a:rPr lang="en-US" dirty="0" smtClean="0"/>
              <a:t>All others are either already covered or not meaningful</a:t>
            </a:r>
          </a:p>
          <a:p>
            <a:pPr lvl="2"/>
            <a:r>
              <a:rPr lang="en-US" dirty="0" smtClean="0"/>
              <a:t>What would a default task value mean?</a:t>
            </a:r>
          </a:p>
        </p:txBody>
      </p:sp>
    </p:spTree>
    <p:extLst>
      <p:ext uri="{BB962C8B-B14F-4D97-AF65-F5344CB8AC3E}">
        <p14:creationId xmlns:p14="http://schemas.microsoft.com/office/powerpoint/2010/main" val="141373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Initialization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Uses aspect clauses on type declarations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Uses aspect “</a:t>
            </a:r>
            <a:r>
              <a:rPr lang="en-US" dirty="0" err="1" smtClean="0"/>
              <a:t>Default_Value</a:t>
            </a:r>
            <a:r>
              <a:rPr lang="en-US" dirty="0" smtClean="0"/>
              <a:t>” for scalar types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Specified value must be static</a:t>
            </a:r>
          </a:p>
          <a:p>
            <a:pPr lvl="1"/>
            <a:endParaRPr lang="en-US" i="1" dirty="0">
              <a:solidFill>
                <a:srgbClr val="0000FF"/>
              </a:solidFill>
            </a:endParaRPr>
          </a:p>
          <a:p>
            <a:pPr lvl="1"/>
            <a:endParaRPr lang="en-US" i="1" dirty="0" smtClean="0">
              <a:solidFill>
                <a:srgbClr val="0000FF"/>
              </a:solidFill>
            </a:endParaRPr>
          </a:p>
          <a:p>
            <a:pPr lvl="1"/>
            <a:endParaRPr lang="en-US" i="1" dirty="0">
              <a:solidFill>
                <a:srgbClr val="0000FF"/>
              </a:solidFill>
            </a:endParaRPr>
          </a:p>
          <a:p>
            <a:pPr lvl="1"/>
            <a:endParaRPr lang="en-US" i="1" dirty="0" smtClean="0">
              <a:solidFill>
                <a:srgbClr val="0000FF"/>
              </a:solidFill>
            </a:endParaRPr>
          </a:p>
          <a:p>
            <a:pPr lvl="1"/>
            <a:endParaRPr lang="en-US" i="1" dirty="0" smtClean="0">
              <a:solidFill>
                <a:srgbClr val="0000FF"/>
              </a:solidFill>
            </a:endParaRPr>
          </a:p>
          <a:p>
            <a:r>
              <a:rPr lang="en-US" dirty="0" err="1" smtClean="0"/>
              <a:t>Default_Component_Value</a:t>
            </a:r>
            <a:r>
              <a:rPr lang="en-US" dirty="0" smtClean="0"/>
              <a:t> </a:t>
            </a:r>
            <a:r>
              <a:rPr lang="en-US" smtClean="0"/>
              <a:t>for scalar array </a:t>
            </a:r>
            <a:r>
              <a:rPr lang="en-US" dirty="0" smtClean="0"/>
              <a:t>types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40541" y="4235498"/>
            <a:ext cx="35662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sz="1600" b="1" noProof="1" smtClean="0">
                <a:latin typeface="Calibri" pitchFamily="34" charset="0"/>
              </a:rPr>
              <a:t>type </a:t>
            </a:r>
            <a:r>
              <a:rPr lang="en-US" sz="1600" noProof="1" smtClean="0">
                <a:latin typeface="Calibri" pitchFamily="34" charset="0"/>
              </a:rPr>
              <a:t>Tertiary_Switch 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(Off, On, Neither)</a:t>
            </a:r>
          </a:p>
          <a:p>
            <a:pPr>
              <a:spcBef>
                <a:spcPts val="300"/>
              </a:spcBef>
              <a:tabLst>
                <a:tab pos="231775" algn="l"/>
              </a:tabLst>
            </a:pPr>
            <a:r>
              <a:rPr lang="en-US" sz="1600" b="1" noProof="1" smtClean="0">
                <a:latin typeface="Calibri" pitchFamily="34" charset="0"/>
              </a:rPr>
              <a:t>	with </a:t>
            </a:r>
            <a:r>
              <a:rPr lang="en-US" sz="1600" noProof="1" smtClean="0">
                <a:latin typeface="Calibri" pitchFamily="34" charset="0"/>
              </a:rPr>
              <a:t>Default_Value =&gt; Neither;</a:t>
            </a:r>
          </a:p>
          <a:p>
            <a:pPr>
              <a:spcBef>
                <a:spcPts val="300"/>
              </a:spcBef>
              <a:tabLst>
                <a:tab pos="231775" algn="l"/>
              </a:tabLst>
            </a:pPr>
            <a:endParaRPr lang="en-US" sz="1600" noProof="1">
              <a:latin typeface="Calibri" pitchFamily="34" charset="0"/>
            </a:endParaRPr>
          </a:p>
          <a:p>
            <a:pPr>
              <a:spcBef>
                <a:spcPts val="300"/>
              </a:spcBef>
              <a:tabLst>
                <a:tab pos="231775" algn="l"/>
              </a:tabLst>
            </a:pPr>
            <a:r>
              <a:rPr lang="en-US" sz="1600" noProof="1" smtClean="0">
                <a:latin typeface="Calibri" pitchFamily="34" charset="0"/>
              </a:rPr>
              <a:t>Implicit : </a:t>
            </a:r>
            <a:r>
              <a:rPr lang="en-US" sz="1600" noProof="1">
                <a:latin typeface="Calibri" pitchFamily="34" charset="0"/>
              </a:rPr>
              <a:t>Tertiary_Switch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spcBef>
                <a:spcPts val="300"/>
              </a:spcBef>
              <a:tabLst>
                <a:tab pos="231775" algn="l"/>
              </a:tabLst>
            </a:pPr>
            <a:r>
              <a:rPr lang="en-US" sz="1600" i="0" kern="1200" noProof="1" smtClean="0">
                <a:latin typeface="Calibri" pitchFamily="34" charset="0"/>
              </a:rPr>
              <a:t>Explicit : </a:t>
            </a:r>
            <a:r>
              <a:rPr lang="en-US" sz="1600" noProof="1">
                <a:latin typeface="Calibri" pitchFamily="34" charset="0"/>
              </a:rPr>
              <a:t> </a:t>
            </a:r>
            <a:r>
              <a:rPr lang="en-US" sz="1600" noProof="1" smtClean="0">
                <a:latin typeface="Calibri" pitchFamily="34" charset="0"/>
              </a:rPr>
              <a:t>Tertiary_Switch</a:t>
            </a:r>
            <a:r>
              <a:rPr lang="en-US" sz="1600" noProof="1">
                <a:latin typeface="Calibri" pitchFamily="34" charset="0"/>
              </a:rPr>
              <a:t> </a:t>
            </a:r>
            <a:r>
              <a:rPr lang="en-US" sz="1600" noProof="1" smtClean="0">
                <a:latin typeface="Calibri" pitchFamily="34" charset="0"/>
              </a:rPr>
              <a:t>:= Neither;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6436" y="1758397"/>
            <a:ext cx="4223914" cy="985398"/>
          </a:xfrm>
          <a:prstGeom prst="rect">
            <a:avLst/>
          </a:prstGeom>
          <a:solidFill>
            <a:srgbClr val="FFFFCC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lnSpc>
                <a:spcPct val="90000"/>
              </a:lnSpc>
              <a:defRPr sz="1800" b="1">
                <a:cs typeface="+mn-cs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tabLst>
                <a:tab pos="346075" algn="l"/>
              </a:tabLst>
            </a:pPr>
            <a:r>
              <a:rPr lang="en-US" sz="1600" b="0" noProof="1" smtClean="0"/>
              <a:t>full_type_declaration ::=</a:t>
            </a:r>
          </a:p>
          <a:p>
            <a:pPr>
              <a:spcBef>
                <a:spcPts val="900"/>
              </a:spcBef>
              <a:tabLst>
                <a:tab pos="346075" algn="l"/>
                <a:tab pos="682625" algn="l"/>
              </a:tabLst>
            </a:pPr>
            <a:r>
              <a:rPr lang="en-US" sz="1600" b="0" noProof="1" smtClean="0"/>
              <a:t>	</a:t>
            </a:r>
            <a:r>
              <a:rPr lang="en-US" sz="1600" noProof="1" smtClean="0"/>
              <a:t>type </a:t>
            </a:r>
            <a:r>
              <a:rPr lang="en-US" sz="1600" b="0" noProof="1" smtClean="0"/>
              <a:t>defining_identifier </a:t>
            </a:r>
            <a:r>
              <a:rPr lang="en-US" sz="1600" noProof="1" smtClean="0"/>
              <a:t>is </a:t>
            </a:r>
            <a:r>
              <a:rPr lang="en-US" sz="1600" b="0" noProof="1" smtClean="0"/>
              <a:t>type_definition</a:t>
            </a:r>
          </a:p>
          <a:p>
            <a:pPr>
              <a:spcBef>
                <a:spcPts val="900"/>
              </a:spcBef>
              <a:tabLst>
                <a:tab pos="346075" algn="l"/>
                <a:tab pos="682625" algn="l"/>
              </a:tabLst>
            </a:pPr>
            <a:r>
              <a:rPr lang="en-US" sz="1600" b="0" noProof="1" smtClean="0"/>
              <a:t>		[aspect_specification];</a:t>
            </a:r>
            <a:endParaRPr lang="en-US" sz="1600" b="0" noProof="1"/>
          </a:p>
        </p:txBody>
      </p:sp>
    </p:spTree>
    <p:extLst>
      <p:ext uri="{BB962C8B-B14F-4D97-AF65-F5344CB8AC3E}">
        <p14:creationId xmlns:p14="http://schemas.microsoft.com/office/powerpoint/2010/main" val="28681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Static Type Derivation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way to create a new type from an existing type</a:t>
            </a:r>
          </a:p>
          <a:p>
            <a:pPr lvl="1"/>
            <a:r>
              <a:rPr lang="en-US" dirty="0" smtClean="0"/>
              <a:t>A limited form of inheritance: not full OOP!</a:t>
            </a:r>
          </a:p>
          <a:p>
            <a:r>
              <a:rPr lang="en-US" dirty="0" smtClean="0"/>
              <a:t>Syntax specifies new type and </a:t>
            </a:r>
            <a:r>
              <a:rPr lang="en-US" dirty="0"/>
              <a:t>existing </a:t>
            </a:r>
            <a:r>
              <a:rPr lang="en-US" dirty="0" smtClean="0"/>
              <a:t>type names</a:t>
            </a:r>
          </a:p>
          <a:p>
            <a:pPr lvl="1"/>
            <a:r>
              <a:rPr lang="en-US" dirty="0" smtClean="0"/>
              <a:t>Remember Ada uses named typing: a new name means a new distinct type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blackWhite">
          <a:xfrm>
            <a:off x="2145440" y="3774642"/>
            <a:ext cx="4398640" cy="1401026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125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</a:pPr>
            <a:r>
              <a:rPr lang="en-US" sz="1600" dirty="0"/>
              <a:t>derived type</a:t>
            </a:r>
            <a:r>
              <a:rPr lang="en-US" sz="1600" b="1" dirty="0"/>
              <a:t> </a:t>
            </a:r>
            <a:r>
              <a:rPr lang="en-US" sz="1600" dirty="0"/>
              <a:t>::=</a:t>
            </a:r>
          </a:p>
          <a:p>
            <a:pPr eaLnBrk="0" hangingPunct="0">
              <a:lnSpc>
                <a:spcPct val="125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</a:pPr>
            <a:r>
              <a:rPr lang="en-US" sz="1600" dirty="0"/>
              <a:t>		</a:t>
            </a:r>
            <a:r>
              <a:rPr lang="en-US" sz="1600" b="1" dirty="0"/>
              <a:t>type </a:t>
            </a:r>
            <a:r>
              <a:rPr lang="en-US" sz="1600" i="1" dirty="0" smtClean="0"/>
              <a:t>identifier</a:t>
            </a:r>
            <a:r>
              <a:rPr lang="en-US" sz="1600" dirty="0" smtClean="0"/>
              <a:t> </a:t>
            </a:r>
            <a:r>
              <a:rPr lang="en-US" sz="1600" b="1" dirty="0" smtClean="0"/>
              <a:t>is </a:t>
            </a:r>
            <a:r>
              <a:rPr lang="en-US" sz="1600" b="1" dirty="0"/>
              <a:t>new </a:t>
            </a:r>
            <a:r>
              <a:rPr lang="en-US" sz="1600" i="1" dirty="0" smtClean="0"/>
              <a:t>subtype_indication</a:t>
            </a:r>
            <a:r>
              <a:rPr lang="en-US" sz="1600" i="1" dirty="0"/>
              <a:t>;</a:t>
            </a:r>
          </a:p>
          <a:p>
            <a:pPr eaLnBrk="0" hangingPunct="0">
              <a:lnSpc>
                <a:spcPct val="125000"/>
              </a:lnSpc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</a:pPr>
            <a:r>
              <a:rPr lang="en-US" sz="1600" dirty="0"/>
              <a:t>subtype_indication ::=</a:t>
            </a:r>
          </a:p>
          <a:p>
            <a:pPr eaLnBrk="0" hangingPunct="0">
              <a:lnSpc>
                <a:spcPct val="125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</a:pPr>
            <a:r>
              <a:rPr lang="en-US" sz="1600" i="1" dirty="0"/>
              <a:t>		</a:t>
            </a:r>
            <a:r>
              <a:rPr lang="en-US" sz="1600" i="1" dirty="0" smtClean="0"/>
              <a:t>type-or-subtype-name</a:t>
            </a:r>
            <a:r>
              <a:rPr lang="en-US" sz="1600" dirty="0" smtClean="0"/>
              <a:t> </a:t>
            </a:r>
            <a:r>
              <a:rPr lang="en-US" sz="1600" dirty="0"/>
              <a:t>[constraint]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blackWhite">
          <a:xfrm>
            <a:off x="2901397" y="5675673"/>
            <a:ext cx="2856551" cy="33919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</a:pPr>
            <a:r>
              <a:rPr lang="en-US" sz="1600" b="1" dirty="0" smtClean="0"/>
              <a:t>type </a:t>
            </a:r>
            <a:r>
              <a:rPr lang="en-US" sz="1600" dirty="0" smtClean="0"/>
              <a:t>Counter </a:t>
            </a:r>
            <a:r>
              <a:rPr lang="en-US" sz="1600" b="1" dirty="0" smtClean="0"/>
              <a:t>is new </a:t>
            </a:r>
            <a:r>
              <a:rPr lang="en-US" sz="1600" dirty="0" smtClean="0"/>
              <a:t>Natural;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350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3768673"/>
            <a:ext cx="1927562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9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Ada Type Model</a:t>
            </a:r>
          </a:p>
          <a:p>
            <a:r>
              <a:rPr lang="en-US" dirty="0" smtClean="0"/>
              <a:t>Discrete Types</a:t>
            </a:r>
          </a:p>
          <a:p>
            <a:r>
              <a:rPr lang="en-US" dirty="0" smtClean="0"/>
              <a:t>Real Types</a:t>
            </a:r>
          </a:p>
          <a:p>
            <a:r>
              <a:rPr lang="en-US" dirty="0" smtClean="0"/>
              <a:t>Miscellaneous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92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14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A Little “Preaching” About Names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Names are used to describe the problem solution to the reader</a:t>
            </a:r>
          </a:p>
          <a:p>
            <a:r>
              <a:rPr lang="en-US" dirty="0" smtClean="0"/>
              <a:t>Hence names should correspond to the problem domain</a:t>
            </a:r>
          </a:p>
          <a:p>
            <a:r>
              <a:rPr lang="en-US" dirty="0" smtClean="0"/>
              <a:t>Don’t clutter names with “programming noise”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No “_T” or “_Type” in type names unless in the problem domain too</a:t>
            </a:r>
          </a:p>
        </p:txBody>
      </p:sp>
      <p:sp>
        <p:nvSpPr>
          <p:cNvPr id="76806" name="TextBox 5"/>
          <p:cNvSpPr txBox="1">
            <a:spLocks noChangeArrowheads="1"/>
          </p:cNvSpPr>
          <p:nvPr/>
        </p:nvSpPr>
        <p:spPr bwMode="auto">
          <a:xfrm>
            <a:off x="4970463" y="4754262"/>
            <a:ext cx="3563937" cy="738187"/>
          </a:xfrm>
          <a:prstGeom prst="rect">
            <a:avLst/>
          </a:prstGeom>
          <a:noFill/>
          <a:ln w="9525">
            <a:solidFill>
              <a:schemeClr val="accent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b="1"/>
              <a:t>type </a:t>
            </a:r>
            <a:r>
              <a:rPr lang="en-US" sz="1600"/>
              <a:t>Stack </a:t>
            </a:r>
            <a:r>
              <a:rPr lang="en-US" sz="1600" b="1"/>
              <a:t>is </a:t>
            </a:r>
            <a:r>
              <a:rPr lang="en-US" sz="1600"/>
              <a:t>…</a:t>
            </a:r>
          </a:p>
          <a:p>
            <a:pPr eaLnBrk="1" hangingPunct="1">
              <a:spcBef>
                <a:spcPts val="1200"/>
              </a:spcBef>
            </a:pPr>
            <a:r>
              <a:rPr lang="en-US" sz="1600" b="1"/>
              <a:t>function </a:t>
            </a:r>
            <a:r>
              <a:rPr lang="en-US" sz="1600"/>
              <a:t>Top (This : Stack) </a:t>
            </a:r>
            <a:r>
              <a:rPr lang="en-US" sz="1600" b="1"/>
              <a:t>return </a:t>
            </a:r>
            <a:r>
              <a:rPr lang="en-US" sz="1600"/>
              <a:t>…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52506" y="5735597"/>
            <a:ext cx="911170" cy="477837"/>
            <a:chOff x="7693278" y="114301"/>
            <a:chExt cx="911170" cy="477837"/>
          </a:xfrm>
        </p:grpSpPr>
        <p:sp>
          <p:nvSpPr>
            <p:cNvPr id="8" name="TextBox 7"/>
            <p:cNvSpPr txBox="1">
              <a:spLocks noChangeArrowheads="1"/>
            </p:cNvSpPr>
            <p:nvPr userDrawn="1"/>
          </p:nvSpPr>
          <p:spPr bwMode="auto">
            <a:xfrm>
              <a:off x="8150478" y="199331"/>
              <a:ext cx="453970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NO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9" name="Picture 8" descr="wron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278" y="114301"/>
              <a:ext cx="477837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6530638" y="5730834"/>
            <a:ext cx="993017" cy="482600"/>
            <a:chOff x="6443663" y="111919"/>
            <a:chExt cx="993017" cy="482600"/>
          </a:xfrm>
        </p:grpSpPr>
        <p:sp>
          <p:nvSpPr>
            <p:cNvPr id="11" name="TextBox 10"/>
            <p:cNvSpPr txBox="1">
              <a:spLocks noChangeArrowheads="1"/>
            </p:cNvSpPr>
            <p:nvPr userDrawn="1"/>
          </p:nvSpPr>
          <p:spPr bwMode="auto">
            <a:xfrm>
              <a:off x="6891338" y="199331"/>
              <a:ext cx="545342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YES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12" name="Picture 9" descr="correct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3663" y="111919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827737" y="4754262"/>
            <a:ext cx="3802323" cy="738664"/>
          </a:xfrm>
          <a:prstGeom prst="rect">
            <a:avLst/>
          </a:prstGeom>
          <a:noFill/>
          <a:ln w="9525">
            <a:solidFill>
              <a:schemeClr val="accent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b="1" dirty="0"/>
              <a:t>type </a:t>
            </a:r>
            <a:r>
              <a:rPr lang="en-US" sz="1600" dirty="0" err="1" smtClean="0"/>
              <a:t>Stack_T</a:t>
            </a:r>
            <a:r>
              <a:rPr lang="en-US" sz="1600" dirty="0" smtClean="0"/>
              <a:t> </a:t>
            </a:r>
            <a:r>
              <a:rPr lang="en-US" sz="1600" b="1" dirty="0"/>
              <a:t>is </a:t>
            </a:r>
            <a:r>
              <a:rPr lang="en-US" sz="1600" dirty="0"/>
              <a:t>…</a:t>
            </a:r>
          </a:p>
          <a:p>
            <a:pPr eaLnBrk="1" hangingPunct="1">
              <a:spcBef>
                <a:spcPts val="1200"/>
              </a:spcBef>
            </a:pPr>
            <a:r>
              <a:rPr lang="en-US" sz="1600" b="1" dirty="0"/>
              <a:t>function </a:t>
            </a:r>
            <a:r>
              <a:rPr lang="en-US" sz="1600" dirty="0"/>
              <a:t>Top (This : </a:t>
            </a:r>
            <a:r>
              <a:rPr lang="en-US" sz="1600" dirty="0" err="1" smtClean="0"/>
              <a:t>Stack_T</a:t>
            </a:r>
            <a:r>
              <a:rPr lang="en-US" sz="1600" dirty="0" smtClean="0"/>
              <a:t>) </a:t>
            </a:r>
            <a:r>
              <a:rPr lang="en-US" sz="1600" b="1" dirty="0"/>
              <a:t>return </a:t>
            </a:r>
            <a:r>
              <a:rPr lang="en-US" sz="1600" dirty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Summary</a:t>
            </a:r>
          </a:p>
        </p:txBody>
      </p:sp>
      <p:sp>
        <p:nvSpPr>
          <p:cNvPr id="77827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User-defined types and strong typing make sense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Programs can be written in application’s terms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Compiler enforces your choices</a:t>
            </a:r>
          </a:p>
          <a:p>
            <a:r>
              <a:rPr lang="en-US" dirty="0" smtClean="0"/>
              <a:t>No free lunch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Security, reliability requirements impose a price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Performance roughly the same, given same requirements</a:t>
            </a:r>
          </a:p>
          <a:p>
            <a:r>
              <a:rPr lang="en-US" dirty="0" smtClean="0"/>
              <a:t>Several classes of type are available for user definitions</a:t>
            </a:r>
          </a:p>
          <a:p>
            <a:r>
              <a:rPr lang="en-US" dirty="0"/>
              <a:t>Don’t make distinct numeric types for </a:t>
            </a:r>
            <a:r>
              <a:rPr lang="en-US" i="1" dirty="0"/>
              <a:t>everything</a:t>
            </a:r>
          </a:p>
          <a:p>
            <a:pPr lvl="1">
              <a:spcAft>
                <a:spcPct val="0"/>
              </a:spcAft>
            </a:pPr>
            <a:r>
              <a:rPr lang="en-US" dirty="0"/>
              <a:t>Miles, minutes, altitude, velocity, </a:t>
            </a:r>
            <a:r>
              <a:rPr lang="en-US" dirty="0" err="1"/>
              <a:t>etc</a:t>
            </a:r>
            <a:r>
              <a:rPr lang="en-US" smtClean="0"/>
              <a:t>…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/>
          <a:lstStyle/>
          <a:p>
            <a:r>
              <a:rPr lang="en-US" smtClean="0"/>
              <a:t>Basic </a:t>
            </a:r>
            <a:r>
              <a:rPr lang="en-US" dirty="0" smtClean="0"/>
              <a:t>Types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50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1790696"/>
            <a:ext cx="273406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9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Ada Type Model</a:t>
            </a:r>
          </a:p>
          <a:p>
            <a:r>
              <a:rPr lang="en-US" dirty="0" smtClean="0"/>
              <a:t>Discrete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Signed Integer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Modular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Enumeration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Character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Boolean Types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Operations and Attributes</a:t>
            </a:r>
          </a:p>
          <a:p>
            <a:r>
              <a:rPr lang="en-US" dirty="0" smtClean="0"/>
              <a:t>Real Types</a:t>
            </a:r>
          </a:p>
          <a:p>
            <a:r>
              <a:rPr lang="en-US" dirty="0" smtClean="0"/>
              <a:t>Miscellaneous</a:t>
            </a:r>
          </a:p>
          <a:p>
            <a:r>
              <a:rPr lang="en-US" dirty="0"/>
              <a:t>Summary</a:t>
            </a:r>
            <a:endParaRPr lang="en-US" dirty="0" smtClean="0"/>
          </a:p>
        </p:txBody>
      </p:sp>
      <p:pic>
        <p:nvPicPr>
          <p:cNvPr id="92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5045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Categories of Types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3863" y="1232103"/>
            <a:ext cx="8090018" cy="5036998"/>
            <a:chOff x="423863" y="1232103"/>
            <a:chExt cx="8090018" cy="5036998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gray">
            <a:xfrm>
              <a:off x="5157310" y="1232103"/>
              <a:ext cx="1242329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/>
                <a:t>Composite</a:t>
              </a:r>
            </a:p>
          </p:txBody>
        </p:sp>
        <p:sp>
          <p:nvSpPr>
            <p:cNvPr id="13316" name="Rectangle 4"/>
            <p:cNvSpPr>
              <a:spLocks noChangeArrowheads="1"/>
            </p:cNvSpPr>
            <p:nvPr/>
          </p:nvSpPr>
          <p:spPr bwMode="gray">
            <a:xfrm>
              <a:off x="609600" y="2743200"/>
              <a:ext cx="899286" cy="335989"/>
            </a:xfrm>
            <a:prstGeom prst="rect">
              <a:avLst/>
            </a:prstGeom>
            <a:solidFill>
              <a:srgbClr val="00B7A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/>
                <a:t>Access</a:t>
              </a:r>
            </a:p>
          </p:txBody>
        </p:sp>
        <p:sp>
          <p:nvSpPr>
            <p:cNvPr id="13317" name="Rectangle 5"/>
            <p:cNvSpPr>
              <a:spLocks noChangeArrowheads="1"/>
            </p:cNvSpPr>
            <p:nvPr/>
          </p:nvSpPr>
          <p:spPr bwMode="gray">
            <a:xfrm>
              <a:off x="1862138" y="2733675"/>
              <a:ext cx="798296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Scalar</a:t>
              </a:r>
              <a:endParaRPr lang="en-US" sz="1600" b="1" i="1" dirty="0"/>
            </a:p>
          </p:txBody>
        </p:sp>
        <p:sp>
          <p:nvSpPr>
            <p:cNvPr id="13318" name="Rectangle 6"/>
            <p:cNvSpPr>
              <a:spLocks noChangeArrowheads="1"/>
            </p:cNvSpPr>
            <p:nvPr/>
          </p:nvSpPr>
          <p:spPr bwMode="gray">
            <a:xfrm>
              <a:off x="1447800" y="4014723"/>
              <a:ext cx="992260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Discrete</a:t>
              </a:r>
              <a:endParaRPr lang="en-US" sz="1600" b="1" i="1" dirty="0"/>
            </a:p>
          </p:txBody>
        </p:sp>
        <p:sp>
          <p:nvSpPr>
            <p:cNvPr id="13319" name="Rectangle 7"/>
            <p:cNvSpPr>
              <a:spLocks noChangeArrowheads="1"/>
            </p:cNvSpPr>
            <p:nvPr/>
          </p:nvSpPr>
          <p:spPr bwMode="gray">
            <a:xfrm>
              <a:off x="5715000" y="4014723"/>
              <a:ext cx="615554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Real</a:t>
              </a:r>
              <a:endParaRPr lang="en-US" sz="1600" b="1" i="1" dirty="0"/>
            </a:p>
          </p:txBody>
        </p:sp>
        <p:sp>
          <p:nvSpPr>
            <p:cNvPr id="13321" name="Rectangle 9"/>
            <p:cNvSpPr>
              <a:spLocks noChangeArrowheads="1"/>
            </p:cNvSpPr>
            <p:nvPr/>
          </p:nvSpPr>
          <p:spPr bwMode="gray">
            <a:xfrm>
              <a:off x="2398713" y="4980612"/>
              <a:ext cx="867226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Integer</a:t>
              </a:r>
              <a:endParaRPr lang="en-US" sz="1600" b="1" i="1" dirty="0"/>
            </a:p>
          </p:txBody>
        </p:sp>
        <p:sp>
          <p:nvSpPr>
            <p:cNvPr id="13322" name="Rectangle 10"/>
            <p:cNvSpPr>
              <a:spLocks noChangeArrowheads="1"/>
            </p:cNvSpPr>
            <p:nvPr/>
          </p:nvSpPr>
          <p:spPr bwMode="gray">
            <a:xfrm>
              <a:off x="6324600" y="4990137"/>
              <a:ext cx="1300037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/>
                <a:t>Fixed-Point</a:t>
              </a:r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gray">
            <a:xfrm>
              <a:off x="1066800" y="1232103"/>
              <a:ext cx="1288815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/>
                <a:t>Elementary</a:t>
              </a:r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gray">
            <a:xfrm>
              <a:off x="7315200" y="5904537"/>
              <a:ext cx="969818" cy="33598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FFCC"/>
                  </a:solidFill>
                </a:rPr>
                <a:t>Decimal</a:t>
              </a:r>
            </a:p>
          </p:txBody>
        </p:sp>
        <p:sp>
          <p:nvSpPr>
            <p:cNvPr id="13326" name="Rectangle 14"/>
            <p:cNvSpPr>
              <a:spLocks noChangeArrowheads="1"/>
            </p:cNvSpPr>
            <p:nvPr/>
          </p:nvSpPr>
          <p:spPr bwMode="gray">
            <a:xfrm>
              <a:off x="5943600" y="5904537"/>
              <a:ext cx="1038747" cy="335989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FFCC"/>
                  </a:solidFill>
                </a:rPr>
                <a:t>Ordinary</a:t>
              </a:r>
            </a:p>
          </p:txBody>
        </p:sp>
        <p:sp>
          <p:nvSpPr>
            <p:cNvPr id="58383" name="Rectangle 15"/>
            <p:cNvSpPr>
              <a:spLocks noChangeArrowheads="1"/>
            </p:cNvSpPr>
            <p:nvPr/>
          </p:nvSpPr>
          <p:spPr bwMode="gray">
            <a:xfrm>
              <a:off x="1795463" y="5933112"/>
              <a:ext cx="865623" cy="335989"/>
            </a:xfrm>
            <a:prstGeom prst="rect">
              <a:avLst/>
            </a:prstGeom>
            <a:solidFill>
              <a:srgbClr val="3366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Signed</a:t>
              </a:r>
            </a:p>
          </p:txBody>
        </p:sp>
        <p:sp>
          <p:nvSpPr>
            <p:cNvPr id="58384" name="Rectangle 16"/>
            <p:cNvSpPr>
              <a:spLocks noChangeArrowheads="1"/>
            </p:cNvSpPr>
            <p:nvPr/>
          </p:nvSpPr>
          <p:spPr bwMode="gray">
            <a:xfrm>
              <a:off x="2862263" y="5933112"/>
              <a:ext cx="981039" cy="335989"/>
            </a:xfrm>
            <a:prstGeom prst="rect">
              <a:avLst/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Modular</a:t>
              </a:r>
            </a:p>
          </p:txBody>
        </p:sp>
        <p:sp>
          <p:nvSpPr>
            <p:cNvPr id="58385" name="Rectangle 17"/>
            <p:cNvSpPr>
              <a:spLocks noChangeArrowheads="1"/>
            </p:cNvSpPr>
            <p:nvPr/>
          </p:nvSpPr>
          <p:spPr bwMode="gray">
            <a:xfrm>
              <a:off x="3201699" y="2145776"/>
              <a:ext cx="1128515" cy="335989"/>
            </a:xfrm>
            <a:prstGeom prst="rect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Protected</a:t>
              </a:r>
            </a:p>
          </p:txBody>
        </p:sp>
        <p:sp>
          <p:nvSpPr>
            <p:cNvPr id="13330" name="Rectangle 18"/>
            <p:cNvSpPr>
              <a:spLocks noChangeArrowheads="1"/>
            </p:cNvSpPr>
            <p:nvPr/>
          </p:nvSpPr>
          <p:spPr bwMode="gray">
            <a:xfrm>
              <a:off x="4270333" y="2704993"/>
              <a:ext cx="633957" cy="335989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/>
                <a:t>Task</a:t>
              </a:r>
            </a:p>
          </p:txBody>
        </p:sp>
        <p:sp>
          <p:nvSpPr>
            <p:cNvPr id="13331" name="Rectangle 19"/>
            <p:cNvSpPr>
              <a:spLocks noChangeArrowheads="1"/>
            </p:cNvSpPr>
            <p:nvPr/>
          </p:nvSpPr>
          <p:spPr bwMode="gray">
            <a:xfrm>
              <a:off x="7237890" y="2872988"/>
              <a:ext cx="1275991" cy="58221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 b="1" dirty="0" smtClean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Record</a:t>
              </a:r>
            </a:p>
            <a:p>
              <a:pPr algn="ctr" eaLnBrk="0" hangingPunct="0"/>
              <a:r>
                <a:rPr lang="en-US" sz="1600" b="1" dirty="0" smtClean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Extensions</a:t>
              </a:r>
              <a:endParaRPr lang="en-US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32" name="Rectangle 20"/>
            <p:cNvSpPr>
              <a:spLocks noChangeArrowheads="1"/>
            </p:cNvSpPr>
            <p:nvPr/>
          </p:nvSpPr>
          <p:spPr bwMode="gray">
            <a:xfrm>
              <a:off x="7625588" y="2145776"/>
              <a:ext cx="888065" cy="335989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 b="1" dirty="0" smtClean="0"/>
                <a:t>Record</a:t>
              </a:r>
            </a:p>
          </p:txBody>
        </p:sp>
        <p:sp>
          <p:nvSpPr>
            <p:cNvPr id="58389" name="Rectangle 21"/>
            <p:cNvSpPr>
              <a:spLocks noChangeArrowheads="1"/>
            </p:cNvSpPr>
            <p:nvPr/>
          </p:nvSpPr>
          <p:spPr bwMode="gray">
            <a:xfrm>
              <a:off x="5090712" y="3119210"/>
              <a:ext cx="718146" cy="335989"/>
            </a:xfrm>
            <a:prstGeom prst="rect">
              <a:avLst/>
            </a:prstGeom>
            <a:solidFill>
              <a:srgbClr val="3333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Array</a:t>
              </a:r>
            </a:p>
          </p:txBody>
        </p:sp>
        <p:cxnSp>
          <p:nvCxnSpPr>
            <p:cNvPr id="13334" name="AutoShape 22"/>
            <p:cNvCxnSpPr>
              <a:cxnSpLocks noChangeShapeType="1"/>
              <a:stCxn id="13324" idx="2"/>
              <a:endCxn id="13316" idx="0"/>
            </p:cNvCxnSpPr>
            <p:nvPr/>
          </p:nvCxnSpPr>
          <p:spPr bwMode="gray">
            <a:xfrm flipH="1">
              <a:off x="1059243" y="1568092"/>
              <a:ext cx="651965" cy="117510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5" name="AutoShape 23"/>
            <p:cNvCxnSpPr>
              <a:cxnSpLocks noChangeShapeType="1"/>
              <a:stCxn id="13324" idx="2"/>
              <a:endCxn id="13317" idx="0"/>
            </p:cNvCxnSpPr>
            <p:nvPr/>
          </p:nvCxnSpPr>
          <p:spPr bwMode="gray">
            <a:xfrm>
              <a:off x="1711208" y="1568092"/>
              <a:ext cx="550078" cy="116558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6" name="AutoShape 24"/>
            <p:cNvCxnSpPr>
              <a:cxnSpLocks noChangeShapeType="1"/>
              <a:stCxn id="13315" idx="2"/>
              <a:endCxn id="58385" idx="0"/>
            </p:cNvCxnSpPr>
            <p:nvPr/>
          </p:nvCxnSpPr>
          <p:spPr bwMode="gray">
            <a:xfrm flipH="1">
              <a:off x="3765957" y="1568092"/>
              <a:ext cx="2012518" cy="57768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7" name="AutoShape 25"/>
            <p:cNvCxnSpPr>
              <a:cxnSpLocks noChangeShapeType="1"/>
              <a:stCxn id="13315" idx="2"/>
              <a:endCxn id="13330" idx="0"/>
            </p:cNvCxnSpPr>
            <p:nvPr/>
          </p:nvCxnSpPr>
          <p:spPr bwMode="gray">
            <a:xfrm flipH="1">
              <a:off x="4587312" y="1568092"/>
              <a:ext cx="1191163" cy="11369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8" name="AutoShape 26"/>
            <p:cNvCxnSpPr>
              <a:cxnSpLocks noChangeShapeType="1"/>
              <a:stCxn id="13315" idx="2"/>
              <a:endCxn id="58389" idx="0"/>
            </p:cNvCxnSpPr>
            <p:nvPr/>
          </p:nvCxnSpPr>
          <p:spPr bwMode="gray">
            <a:xfrm flipH="1">
              <a:off x="5449785" y="1568092"/>
              <a:ext cx="328690" cy="155111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9" name="AutoShape 27"/>
            <p:cNvCxnSpPr>
              <a:cxnSpLocks noChangeShapeType="1"/>
              <a:stCxn id="13315" idx="2"/>
              <a:endCxn id="13331" idx="0"/>
            </p:cNvCxnSpPr>
            <p:nvPr/>
          </p:nvCxnSpPr>
          <p:spPr bwMode="gray">
            <a:xfrm>
              <a:off x="5778475" y="1568092"/>
              <a:ext cx="2097411" cy="130489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0" name="AutoShape 28"/>
            <p:cNvCxnSpPr>
              <a:cxnSpLocks noChangeShapeType="1"/>
              <a:stCxn id="13315" idx="2"/>
              <a:endCxn id="13332" idx="0"/>
            </p:cNvCxnSpPr>
            <p:nvPr/>
          </p:nvCxnSpPr>
          <p:spPr bwMode="gray">
            <a:xfrm>
              <a:off x="5778475" y="1568092"/>
              <a:ext cx="2291146" cy="57768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1" name="AutoShape 29"/>
            <p:cNvCxnSpPr>
              <a:cxnSpLocks noChangeShapeType="1"/>
              <a:stCxn id="13317" idx="2"/>
              <a:endCxn id="13318" idx="0"/>
            </p:cNvCxnSpPr>
            <p:nvPr/>
          </p:nvCxnSpPr>
          <p:spPr bwMode="gray">
            <a:xfrm flipH="1">
              <a:off x="1943930" y="3069664"/>
              <a:ext cx="317356" cy="9450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2" name="AutoShape 30"/>
            <p:cNvCxnSpPr>
              <a:cxnSpLocks noChangeShapeType="1"/>
              <a:stCxn id="13317" idx="2"/>
              <a:endCxn id="13319" idx="0"/>
            </p:cNvCxnSpPr>
            <p:nvPr/>
          </p:nvCxnSpPr>
          <p:spPr bwMode="gray">
            <a:xfrm>
              <a:off x="2261286" y="3069664"/>
              <a:ext cx="3761491" cy="9450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3" name="AutoShape 31"/>
            <p:cNvCxnSpPr>
              <a:cxnSpLocks noChangeShapeType="1"/>
              <a:stCxn id="13318" idx="2"/>
              <a:endCxn id="13320" idx="0"/>
            </p:cNvCxnSpPr>
            <p:nvPr/>
          </p:nvCxnSpPr>
          <p:spPr bwMode="gray">
            <a:xfrm flipH="1">
              <a:off x="1198916" y="4350712"/>
              <a:ext cx="745014" cy="6299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4" name="AutoShape 32"/>
            <p:cNvCxnSpPr>
              <a:cxnSpLocks noChangeShapeType="1"/>
              <a:stCxn id="13318" idx="2"/>
              <a:endCxn id="13321" idx="0"/>
            </p:cNvCxnSpPr>
            <p:nvPr/>
          </p:nvCxnSpPr>
          <p:spPr bwMode="gray">
            <a:xfrm>
              <a:off x="1943930" y="4350712"/>
              <a:ext cx="888396" cy="6299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5" name="AutoShape 33"/>
            <p:cNvCxnSpPr>
              <a:cxnSpLocks noChangeShapeType="1"/>
              <a:stCxn id="13319" idx="2"/>
              <a:endCxn id="13323" idx="0"/>
            </p:cNvCxnSpPr>
            <p:nvPr/>
          </p:nvCxnSpPr>
          <p:spPr bwMode="gray">
            <a:xfrm flipH="1">
              <a:off x="5129628" y="4350712"/>
              <a:ext cx="893149" cy="6299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6" name="AutoShape 34"/>
            <p:cNvCxnSpPr>
              <a:cxnSpLocks noChangeShapeType="1"/>
              <a:stCxn id="13319" idx="2"/>
              <a:endCxn id="13322" idx="0"/>
            </p:cNvCxnSpPr>
            <p:nvPr/>
          </p:nvCxnSpPr>
          <p:spPr bwMode="gray">
            <a:xfrm>
              <a:off x="6022777" y="4350712"/>
              <a:ext cx="951842" cy="63942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7" name="AutoShape 35"/>
            <p:cNvCxnSpPr>
              <a:cxnSpLocks noChangeShapeType="1"/>
              <a:stCxn id="13321" idx="2"/>
              <a:endCxn id="58383" idx="0"/>
            </p:cNvCxnSpPr>
            <p:nvPr/>
          </p:nvCxnSpPr>
          <p:spPr bwMode="gray">
            <a:xfrm flipH="1">
              <a:off x="2228275" y="5316601"/>
              <a:ext cx="604051" cy="6165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8" name="AutoShape 36"/>
            <p:cNvCxnSpPr>
              <a:cxnSpLocks noChangeShapeType="1"/>
              <a:stCxn id="13321" idx="2"/>
              <a:endCxn id="58384" idx="0"/>
            </p:cNvCxnSpPr>
            <p:nvPr/>
          </p:nvCxnSpPr>
          <p:spPr bwMode="gray">
            <a:xfrm>
              <a:off x="2832326" y="5316601"/>
              <a:ext cx="520457" cy="6165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9" name="AutoShape 37"/>
            <p:cNvCxnSpPr>
              <a:cxnSpLocks noChangeShapeType="1"/>
              <a:stCxn id="13322" idx="2"/>
              <a:endCxn id="13325" idx="0"/>
            </p:cNvCxnSpPr>
            <p:nvPr/>
          </p:nvCxnSpPr>
          <p:spPr bwMode="gray">
            <a:xfrm>
              <a:off x="6974619" y="5326126"/>
              <a:ext cx="825490" cy="5784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0" name="AutoShape 38"/>
            <p:cNvCxnSpPr>
              <a:cxnSpLocks noChangeShapeType="1"/>
              <a:stCxn id="13322" idx="2"/>
              <a:endCxn id="13326" idx="0"/>
            </p:cNvCxnSpPr>
            <p:nvPr/>
          </p:nvCxnSpPr>
          <p:spPr bwMode="gray">
            <a:xfrm flipH="1">
              <a:off x="6462974" y="5326126"/>
              <a:ext cx="511645" cy="5784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Rectangle 4"/>
            <p:cNvSpPr>
              <a:spLocks noChangeArrowheads="1"/>
            </p:cNvSpPr>
            <p:nvPr/>
          </p:nvSpPr>
          <p:spPr bwMode="gray">
            <a:xfrm>
              <a:off x="5935872" y="2704994"/>
              <a:ext cx="1038747" cy="335989"/>
            </a:xfrm>
            <a:prstGeom prst="rect">
              <a:avLst/>
            </a:prstGeom>
            <a:solidFill>
              <a:srgbClr val="00B7A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 smtClean="0"/>
                <a:t>Interface</a:t>
              </a:r>
              <a:endParaRPr lang="en-US" sz="1600" b="1" dirty="0"/>
            </a:p>
          </p:txBody>
        </p:sp>
        <p:cxnSp>
          <p:nvCxnSpPr>
            <p:cNvPr id="46" name="AutoShape 22"/>
            <p:cNvCxnSpPr>
              <a:cxnSpLocks noChangeShapeType="1"/>
              <a:stCxn id="13315" idx="2"/>
              <a:endCxn id="45" idx="0"/>
            </p:cNvCxnSpPr>
            <p:nvPr/>
          </p:nvCxnSpPr>
          <p:spPr bwMode="gray">
            <a:xfrm>
              <a:off x="5778475" y="1568092"/>
              <a:ext cx="676771" cy="113690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20" name="Rectangle 8"/>
            <p:cNvSpPr>
              <a:spLocks noChangeArrowheads="1"/>
            </p:cNvSpPr>
            <p:nvPr/>
          </p:nvSpPr>
          <p:spPr bwMode="gray">
            <a:xfrm>
              <a:off x="423863" y="4980612"/>
              <a:ext cx="1550105" cy="335989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/>
                <a:t>Enumerations</a:t>
              </a:r>
            </a:p>
          </p:txBody>
        </p:sp>
        <p:sp>
          <p:nvSpPr>
            <p:cNvPr id="13323" name="Rectangle 11"/>
            <p:cNvSpPr>
              <a:spLocks noChangeArrowheads="1"/>
            </p:cNvSpPr>
            <p:nvPr/>
          </p:nvSpPr>
          <p:spPr bwMode="gray">
            <a:xfrm>
              <a:off x="4348163" y="4980612"/>
              <a:ext cx="1562929" cy="335989"/>
            </a:xfrm>
            <a:prstGeom prst="rect">
              <a:avLst/>
            </a:prstGeom>
            <a:solidFill>
              <a:srgbClr val="E0E1B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/>
                <a:t>Floating-Point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Discrete Types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Enumeration types</a:t>
            </a:r>
          </a:p>
          <a:p>
            <a:pPr lvl="1"/>
            <a:r>
              <a:rPr lang="en-US" dirty="0" smtClean="0"/>
              <a:t>An enumerated list of values</a:t>
            </a:r>
          </a:p>
          <a:p>
            <a:r>
              <a:rPr lang="en-US" dirty="0" smtClean="0"/>
              <a:t>Signed integer types</a:t>
            </a:r>
          </a:p>
          <a:p>
            <a:r>
              <a:rPr lang="en-US" dirty="0" smtClean="0"/>
              <a:t>Modular integer types</a:t>
            </a:r>
          </a:p>
          <a:p>
            <a:pPr lvl="1"/>
            <a:r>
              <a:rPr lang="en-US" dirty="0" smtClean="0"/>
              <a:t>Unsigned values with wrap-around semantics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gray">
          <a:xfrm>
            <a:off x="4223647" y="4434885"/>
            <a:ext cx="637996" cy="228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 anchor="ctr" anchorCtr="1">
            <a:spAutoFit/>
          </a:bodyPr>
          <a:lstStyle/>
          <a:p>
            <a:pPr eaLnBrk="0" hangingPunct="0"/>
            <a:r>
              <a:rPr lang="en-US" sz="900" b="1" i="1" dirty="0" smtClean="0"/>
              <a:t>Discrete</a:t>
            </a:r>
            <a:endParaRPr lang="en-US" sz="900" b="1" i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gray">
          <a:xfrm>
            <a:off x="4809614" y="5126433"/>
            <a:ext cx="567464" cy="22826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 anchor="ctr" anchorCtr="1">
            <a:spAutoFit/>
          </a:bodyPr>
          <a:lstStyle/>
          <a:p>
            <a:pPr eaLnBrk="0" hangingPunct="0"/>
            <a:r>
              <a:rPr lang="en-US" sz="900" b="1" i="1" dirty="0" smtClean="0"/>
              <a:t>Integer</a:t>
            </a:r>
            <a:endParaRPr lang="en-US" sz="900" b="1" i="1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gray">
          <a:xfrm>
            <a:off x="4437883" y="5808395"/>
            <a:ext cx="567464" cy="228268"/>
          </a:xfrm>
          <a:prstGeom prst="rect">
            <a:avLst/>
          </a:prstGeom>
          <a:solidFill>
            <a:srgbClr val="33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eaLnBrk="0" hangingPunct="0">
              <a:defRPr/>
            </a:pPr>
            <a:r>
              <a:rPr lang="en-US" sz="9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Signed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gray">
          <a:xfrm>
            <a:off x="5095261" y="5808395"/>
            <a:ext cx="631584" cy="228268"/>
          </a:xfrm>
          <a:prstGeom prst="rect">
            <a:avLst/>
          </a:prstGeom>
          <a:solidFill>
            <a:srgbClr val="A5002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eaLnBrk="0" hangingPunct="0">
              <a:defRPr/>
            </a:pPr>
            <a:r>
              <a:rPr lang="en-US" sz="9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Modular</a:t>
            </a:r>
          </a:p>
        </p:txBody>
      </p:sp>
      <p:cxnSp>
        <p:nvCxnSpPr>
          <p:cNvPr id="15" name="AutoShape 31"/>
          <p:cNvCxnSpPr>
            <a:cxnSpLocks noChangeShapeType="1"/>
            <a:stCxn id="5" idx="2"/>
            <a:endCxn id="23" idx="0"/>
          </p:cNvCxnSpPr>
          <p:nvPr/>
        </p:nvCxnSpPr>
        <p:spPr bwMode="gray">
          <a:xfrm flipH="1">
            <a:off x="4068774" y="4663153"/>
            <a:ext cx="473871" cy="46328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32"/>
          <p:cNvCxnSpPr>
            <a:cxnSpLocks noChangeShapeType="1"/>
            <a:stCxn id="5" idx="2"/>
            <a:endCxn id="7" idx="0"/>
          </p:cNvCxnSpPr>
          <p:nvPr/>
        </p:nvCxnSpPr>
        <p:spPr bwMode="gray">
          <a:xfrm>
            <a:off x="4542645" y="4663153"/>
            <a:ext cx="550701" cy="46328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35"/>
          <p:cNvCxnSpPr>
            <a:cxnSpLocks noChangeShapeType="1"/>
            <a:stCxn id="7" idx="2"/>
            <a:endCxn id="11" idx="0"/>
          </p:cNvCxnSpPr>
          <p:nvPr/>
        </p:nvCxnSpPr>
        <p:spPr bwMode="gray">
          <a:xfrm flipH="1">
            <a:off x="4721615" y="5354701"/>
            <a:ext cx="371731" cy="45369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36"/>
          <p:cNvCxnSpPr>
            <a:cxnSpLocks noChangeShapeType="1"/>
            <a:stCxn id="7" idx="2"/>
            <a:endCxn id="12" idx="0"/>
          </p:cNvCxnSpPr>
          <p:nvPr/>
        </p:nvCxnSpPr>
        <p:spPr bwMode="gray">
          <a:xfrm>
            <a:off x="5093346" y="5354701"/>
            <a:ext cx="317707" cy="45369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8"/>
          <p:cNvSpPr>
            <a:spLocks noChangeArrowheads="1"/>
          </p:cNvSpPr>
          <p:nvPr/>
        </p:nvSpPr>
        <p:spPr bwMode="gray">
          <a:xfrm>
            <a:off x="3592681" y="5126433"/>
            <a:ext cx="952185" cy="228268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eaLnBrk="0" hangingPunct="0"/>
            <a:r>
              <a:rPr lang="en-US" sz="900" b="1" dirty="0"/>
              <a:t>Enumerations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Signed Integer Types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Define a range of signed whole numbers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Symmetric around zero</a:t>
            </a:r>
          </a:p>
          <a:p>
            <a:r>
              <a:rPr lang="en-US" dirty="0" smtClean="0"/>
              <a:t>Syntax</a:t>
            </a:r>
          </a:p>
          <a:p>
            <a:endParaRPr lang="en-US" dirty="0" smtClean="0"/>
          </a:p>
          <a:p>
            <a:r>
              <a:rPr lang="en-US" dirty="0" smtClean="0"/>
              <a:t>Numeric operators are automatically defined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863725" y="4002727"/>
            <a:ext cx="5483297" cy="265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endParaRPr lang="en-US" sz="16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85000"/>
              </a:lnSpc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 err="1">
                <a:latin typeface="Calibri" panose="020F0502020204030204" pitchFamily="34" charset="0"/>
              </a:rPr>
              <a:t>Analog_Conversions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</a:rPr>
              <a:t>is range </a:t>
            </a:r>
            <a:r>
              <a:rPr lang="en-US" sz="1600" dirty="0">
                <a:latin typeface="Calibri" panose="020F0502020204030204" pitchFamily="34" charset="0"/>
              </a:rPr>
              <a:t>0 .. 4095;    -- 12-bit device</a:t>
            </a:r>
          </a:p>
          <a:p>
            <a:pPr marL="228600" lvl="1" eaLnBrk="0" hangingPunct="0">
              <a:lnSpc>
                <a:spcPct val="85000"/>
              </a:lnSpc>
            </a:pPr>
            <a:endParaRPr lang="en-US" sz="16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85000"/>
              </a:lnSpc>
            </a:pPr>
            <a:r>
              <a:rPr lang="en-US" sz="1600" dirty="0">
                <a:latin typeface="Calibri" panose="020F0502020204030204" pitchFamily="34" charset="0"/>
              </a:rPr>
              <a:t>Count : </a:t>
            </a:r>
            <a:r>
              <a:rPr lang="en-US" sz="1600" dirty="0" err="1">
                <a:latin typeface="Calibri" panose="020F0502020204030204" pitchFamily="34" charset="0"/>
              </a:rPr>
              <a:t>Analog_Conversions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lnSpc>
                <a:spcPct val="85000"/>
              </a:lnSpc>
            </a:pPr>
            <a:r>
              <a:rPr lang="en-US" sz="1600" dirty="0">
                <a:latin typeface="Calibri" panose="020F0502020204030204" pitchFamily="34" charset="0"/>
              </a:rPr>
              <a:t>...</a:t>
            </a:r>
          </a:p>
          <a:p>
            <a:pPr marL="228600" lvl="1" eaLnBrk="0" hangingPunct="0">
              <a:lnSpc>
                <a:spcPct val="85000"/>
              </a:lnSpc>
            </a:pP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85000"/>
              </a:lnSpc>
            </a:pPr>
            <a:r>
              <a:rPr lang="en-US" sz="1600" b="1" dirty="0">
                <a:latin typeface="Calibri" panose="020F0502020204030204" pitchFamily="34" charset="0"/>
              </a:rPr>
              <a:t>begin</a:t>
            </a:r>
            <a:endParaRPr lang="en-US" sz="16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85000"/>
              </a:lnSpc>
              <a:spcAft>
                <a:spcPct val="50000"/>
              </a:spcAft>
            </a:pPr>
            <a:r>
              <a:rPr lang="en-US" sz="1600" dirty="0">
                <a:latin typeface="Calibri" panose="020F0502020204030204" pitchFamily="34" charset="0"/>
              </a:rPr>
              <a:t>...</a:t>
            </a:r>
          </a:p>
          <a:p>
            <a:pPr marL="228600" lvl="1" eaLnBrk="0" hangingPunct="0">
              <a:lnSpc>
                <a:spcPct val="85000"/>
              </a:lnSpc>
            </a:pPr>
            <a:r>
              <a:rPr lang="en-US" sz="1600" dirty="0">
                <a:latin typeface="Calibri" panose="020F0502020204030204" pitchFamily="34" charset="0"/>
              </a:rPr>
              <a:t>Count := Count + 1;</a:t>
            </a:r>
          </a:p>
          <a:p>
            <a:pPr marL="228600" lvl="1" eaLnBrk="0" hangingPunct="0">
              <a:lnSpc>
                <a:spcPct val="85000"/>
              </a:lnSpc>
              <a:spcBef>
                <a:spcPct val="15000"/>
              </a:spcBef>
              <a:spcAft>
                <a:spcPct val="40000"/>
              </a:spcAft>
            </a:pPr>
            <a:r>
              <a:rPr lang="en-US" sz="1600" dirty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85000"/>
              </a:lnSpc>
            </a:pPr>
            <a:r>
              <a:rPr lang="en-US" sz="1600" b="1" dirty="0">
                <a:latin typeface="Calibri" panose="020F0502020204030204" pitchFamily="34" charset="0"/>
              </a:rPr>
              <a:t>end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blackWhite">
          <a:xfrm>
            <a:off x="1752600" y="2795588"/>
            <a:ext cx="5132388" cy="338137"/>
          </a:xfrm>
          <a:prstGeom prst="rect">
            <a:avLst/>
          </a:prstGeom>
          <a:solidFill>
            <a:srgbClr val="FFFF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lnSpc>
                <a:spcPct val="90000"/>
              </a:lnSpc>
              <a:defRPr sz="160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sz="1800" b="1" dirty="0" smtClean="0">
                <a:cs typeface="+mn-cs"/>
              </a:rPr>
              <a:t>type </a:t>
            </a:r>
            <a:r>
              <a:rPr lang="en-US" sz="1800" i="1" dirty="0" smtClean="0">
                <a:cs typeface="+mn-cs"/>
              </a:rPr>
              <a:t>&lt;identifier&gt;  </a:t>
            </a:r>
            <a:r>
              <a:rPr lang="en-US" sz="1800" b="1" dirty="0" smtClean="0">
                <a:cs typeface="+mn-cs"/>
              </a:rPr>
              <a:t>is range  </a:t>
            </a:r>
            <a:r>
              <a:rPr lang="en-US" sz="1800" i="1" dirty="0" smtClean="0">
                <a:cs typeface="+mn-cs"/>
              </a:rPr>
              <a:t>&lt;lower&gt; </a:t>
            </a:r>
            <a:r>
              <a:rPr lang="en-US" sz="1800" dirty="0" smtClean="0">
                <a:cs typeface="+mn-cs"/>
              </a:rPr>
              <a:t>.. </a:t>
            </a:r>
            <a:r>
              <a:rPr lang="en-US" sz="1800" i="1" dirty="0" smtClean="0">
                <a:cs typeface="+mn-cs"/>
              </a:rPr>
              <a:t>&lt;upper&gt;  </a:t>
            </a:r>
            <a:r>
              <a:rPr lang="en-US" sz="1800" dirty="0" smtClean="0">
                <a:cs typeface="+mn-cs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Predefined Integer Types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 predefined signed integer type exists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Name (confusingly) is “Integer”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Range is implementation-defined but at least 16 bits wide</a:t>
            </a:r>
          </a:p>
          <a:p>
            <a:r>
              <a:rPr lang="en-US" smtClean="0"/>
              <a:t>Other predefined integer types are also likely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Long_Integer, Short_Integer, etc.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Relationship of sizes to Integer’s size is guaranteed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Best to avoid predefined types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Portability may suffer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Sometimes difficult to avoid</a:t>
            </a:r>
          </a:p>
          <a:p>
            <a:pPr lvl="2">
              <a:spcAft>
                <a:spcPct val="0"/>
              </a:spcAft>
            </a:pPr>
            <a:endParaRPr lang="en-US" smtClean="0"/>
          </a:p>
          <a:p>
            <a:pPr lvl="2">
              <a:spcAft>
                <a:spcPct val="0"/>
              </a:spcAft>
            </a:pPr>
            <a:endParaRPr lang="en-US" smtClean="0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046981"/>
              </p:ext>
            </p:extLst>
          </p:nvPr>
        </p:nvGraphicFramePr>
        <p:xfrm>
          <a:off x="7574264" y="5790887"/>
          <a:ext cx="1005872" cy="726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4" name="Clip" r:id="rId3" imgW="5745163" imgH="4144963" progId="MS_ClipArt_Gallery.2">
                  <p:embed/>
                </p:oleObj>
              </mc:Choice>
              <mc:Fallback>
                <p:oleObj name="Clip" r:id="rId3" imgW="5745163" imgH="4144963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4264" y="5790887"/>
                        <a:ext cx="1005872" cy="7261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5"/>
          <p:cNvSpPr txBox="1">
            <a:spLocks noChangeArrowheads="1"/>
          </p:cNvSpPr>
          <p:nvPr/>
        </p:nvSpPr>
        <p:spPr bwMode="blackWhite">
          <a:xfrm>
            <a:off x="1057973" y="4191000"/>
            <a:ext cx="6960560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kumimoji="1" lang="en-US" dirty="0" smtClean="0">
                <a:cs typeface="+mn-cs"/>
              </a:rPr>
              <a:t>Size of </a:t>
            </a:r>
            <a:r>
              <a:rPr kumimoji="1" lang="en-US" dirty="0" err="1" smtClean="0">
                <a:cs typeface="+mn-cs"/>
              </a:rPr>
              <a:t>Short_Integer</a:t>
            </a:r>
            <a:r>
              <a:rPr kumimoji="1" lang="en-US" dirty="0" smtClean="0">
                <a:cs typeface="+mn-cs"/>
              </a:rPr>
              <a:t> &lt;= Size of Integer &lt;= Size of </a:t>
            </a:r>
            <a:r>
              <a:rPr kumimoji="1" lang="en-US" dirty="0" err="1" smtClean="0">
                <a:cs typeface="+mn-cs"/>
              </a:rPr>
              <a:t>Long_Integer</a:t>
            </a:r>
            <a:endParaRPr kumimoji="1" lang="en-US" dirty="0" smtClean="0"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Operators for Any Integer Type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Ordered by increasing precedence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Division by zero raises Constraint_Error</a:t>
            </a:r>
          </a:p>
          <a:p>
            <a:pPr>
              <a:defRPr/>
            </a:pPr>
            <a:r>
              <a:rPr lang="en-US" dirty="0" smtClean="0"/>
              <a:t>Integer overflow </a:t>
            </a:r>
            <a:r>
              <a:rPr lang="en-US" dirty="0"/>
              <a:t>raises </a:t>
            </a:r>
            <a:r>
              <a:rPr lang="en-US" dirty="0" smtClean="0"/>
              <a:t>Constraint_Error</a:t>
            </a:r>
            <a:endParaRPr lang="en-US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blackWhite">
          <a:xfrm>
            <a:off x="1458913" y="1816100"/>
            <a:ext cx="5932487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75000"/>
              </a:lnSpc>
            </a:pPr>
            <a:r>
              <a:rPr lang="en-US" noProof="1"/>
              <a:t>relational_operator ::=   </a:t>
            </a:r>
            <a:r>
              <a:rPr lang="en-US" b="1" noProof="1">
                <a:solidFill>
                  <a:srgbClr val="0000FF"/>
                </a:solidFill>
              </a:rPr>
              <a:t>=</a:t>
            </a:r>
            <a:r>
              <a:rPr lang="en-US" noProof="1"/>
              <a:t>   |   </a:t>
            </a:r>
            <a:r>
              <a:rPr lang="en-US" b="1" noProof="1">
                <a:solidFill>
                  <a:srgbClr val="0000FF"/>
                </a:solidFill>
              </a:rPr>
              <a:t>/=</a:t>
            </a:r>
            <a:r>
              <a:rPr lang="en-US" noProof="1"/>
              <a:t>   |   </a:t>
            </a:r>
            <a:r>
              <a:rPr lang="en-US" b="1" noProof="1">
                <a:solidFill>
                  <a:srgbClr val="0000FF"/>
                </a:solidFill>
              </a:rPr>
              <a:t>&lt;</a:t>
            </a:r>
            <a:r>
              <a:rPr lang="en-US" noProof="1"/>
              <a:t>   |   </a:t>
            </a:r>
            <a:r>
              <a:rPr lang="en-US" b="1" noProof="1">
                <a:solidFill>
                  <a:srgbClr val="0000FF"/>
                </a:solidFill>
              </a:rPr>
              <a:t>&lt;=</a:t>
            </a:r>
            <a:r>
              <a:rPr lang="en-US" noProof="1"/>
              <a:t>   |   </a:t>
            </a:r>
            <a:r>
              <a:rPr lang="en-US" b="1" noProof="1">
                <a:solidFill>
                  <a:srgbClr val="0000FF"/>
                </a:solidFill>
              </a:rPr>
              <a:t>&gt;</a:t>
            </a:r>
            <a:r>
              <a:rPr lang="en-US" noProof="1"/>
              <a:t>   |   </a:t>
            </a:r>
            <a:r>
              <a:rPr lang="en-US" b="1" noProof="1">
                <a:solidFill>
                  <a:srgbClr val="0000FF"/>
                </a:solidFill>
              </a:rPr>
              <a:t>&gt;=</a:t>
            </a:r>
          </a:p>
          <a:p>
            <a:pPr eaLnBrk="1" hangingPunct="1">
              <a:lnSpc>
                <a:spcPct val="175000"/>
              </a:lnSpc>
            </a:pPr>
            <a:r>
              <a:rPr lang="en-US" noProof="1"/>
              <a:t>binary_adding_operator ::=   </a:t>
            </a:r>
            <a:r>
              <a:rPr lang="en-US" b="1" noProof="1">
                <a:solidFill>
                  <a:srgbClr val="0000FF"/>
                </a:solidFill>
              </a:rPr>
              <a:t>+</a:t>
            </a:r>
            <a:r>
              <a:rPr lang="en-US" noProof="1"/>
              <a:t>   |   </a:t>
            </a:r>
            <a:r>
              <a:rPr lang="en-US" b="1" noProof="1">
                <a:solidFill>
                  <a:srgbClr val="0000FF"/>
                </a:solidFill>
              </a:rPr>
              <a:t>-</a:t>
            </a:r>
            <a:r>
              <a:rPr lang="en-US" noProof="1"/>
              <a:t> </a:t>
            </a:r>
          </a:p>
          <a:p>
            <a:pPr eaLnBrk="1" hangingPunct="1">
              <a:lnSpc>
                <a:spcPct val="175000"/>
              </a:lnSpc>
            </a:pPr>
            <a:r>
              <a:rPr lang="en-US" noProof="1"/>
              <a:t>unary_adding_operator ::=   </a:t>
            </a:r>
            <a:r>
              <a:rPr lang="en-US" b="1" noProof="1">
                <a:solidFill>
                  <a:srgbClr val="0000FF"/>
                </a:solidFill>
              </a:rPr>
              <a:t>+</a:t>
            </a:r>
            <a:r>
              <a:rPr lang="en-US" noProof="1"/>
              <a:t>   |   </a:t>
            </a:r>
            <a:r>
              <a:rPr lang="en-US" b="1" noProof="1">
                <a:solidFill>
                  <a:srgbClr val="0000FF"/>
                </a:solidFill>
              </a:rPr>
              <a:t>-</a:t>
            </a:r>
          </a:p>
          <a:p>
            <a:pPr eaLnBrk="1" hangingPunct="1">
              <a:lnSpc>
                <a:spcPct val="175000"/>
              </a:lnSpc>
            </a:pPr>
            <a:r>
              <a:rPr lang="en-US" noProof="1"/>
              <a:t>multiplying_operator ::=   </a:t>
            </a:r>
            <a:r>
              <a:rPr lang="en-US" b="1" noProof="1">
                <a:solidFill>
                  <a:srgbClr val="0000FF"/>
                </a:solidFill>
              </a:rPr>
              <a:t>*</a:t>
            </a:r>
            <a:r>
              <a:rPr lang="en-US" noProof="1"/>
              <a:t>   |   </a:t>
            </a:r>
            <a:r>
              <a:rPr lang="en-US" b="1" noProof="1">
                <a:solidFill>
                  <a:srgbClr val="0000FF"/>
                </a:solidFill>
              </a:rPr>
              <a:t>/</a:t>
            </a:r>
            <a:r>
              <a:rPr lang="en-US" noProof="1"/>
              <a:t>   |   </a:t>
            </a:r>
            <a:r>
              <a:rPr lang="en-US" b="1" noProof="1">
                <a:solidFill>
                  <a:srgbClr val="0000FF"/>
                </a:solidFill>
              </a:rPr>
              <a:t>mod</a:t>
            </a:r>
            <a:r>
              <a:rPr lang="en-US" b="1" noProof="1"/>
              <a:t> </a:t>
            </a:r>
            <a:r>
              <a:rPr lang="en-US" noProof="1"/>
              <a:t>  |   </a:t>
            </a:r>
            <a:r>
              <a:rPr lang="en-US" b="1" noProof="1">
                <a:solidFill>
                  <a:srgbClr val="0000FF"/>
                </a:solidFill>
              </a:rPr>
              <a:t>rem</a:t>
            </a:r>
          </a:p>
          <a:p>
            <a:pPr eaLnBrk="1" hangingPunct="1">
              <a:lnSpc>
                <a:spcPct val="175000"/>
              </a:lnSpc>
            </a:pPr>
            <a:r>
              <a:rPr lang="en-US" noProof="1"/>
              <a:t>highest_precedence_operator ::=   </a:t>
            </a:r>
            <a:r>
              <a:rPr lang="en-US" b="1" noProof="1">
                <a:solidFill>
                  <a:srgbClr val="0000FF"/>
                </a:solidFill>
              </a:rPr>
              <a:t>**</a:t>
            </a:r>
            <a:r>
              <a:rPr lang="en-US" noProof="1"/>
              <a:t>   |   </a:t>
            </a:r>
            <a:r>
              <a:rPr lang="en-US" b="1" noProof="1">
                <a:solidFill>
                  <a:srgbClr val="0000FF"/>
                </a:solidFill>
              </a:rPr>
              <a:t>abs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2051</TotalTime>
  <Pages>44</Pages>
  <Words>1805</Words>
  <Application>Microsoft Office PowerPoint</Application>
  <PresentationFormat>Letter Paper (8.5x11 in)</PresentationFormat>
  <Paragraphs>501</Paragraphs>
  <Slides>37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2" baseType="lpstr">
      <vt:lpstr>ＭＳ Ｐゴシック</vt:lpstr>
      <vt:lpstr>Arial</vt:lpstr>
      <vt:lpstr>Arial Black</vt:lpstr>
      <vt:lpstr>Arial Bold</vt:lpstr>
      <vt:lpstr>Calibri</vt:lpstr>
      <vt:lpstr>Franklin Gothic Book</vt:lpstr>
      <vt:lpstr>Gill Sans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Clip</vt:lpstr>
      <vt:lpstr>Basic Types</vt:lpstr>
      <vt:lpstr>Ada Type Model</vt:lpstr>
      <vt:lpstr>Ada Uses “Named Typing”</vt:lpstr>
      <vt:lpstr>Agenda</vt:lpstr>
      <vt:lpstr>Categories of Types</vt:lpstr>
      <vt:lpstr>Discrete Types</vt:lpstr>
      <vt:lpstr>Signed Integer Types</vt:lpstr>
      <vt:lpstr>Predefined Integer Types</vt:lpstr>
      <vt:lpstr>Operators for Any Integer Type</vt:lpstr>
      <vt:lpstr>Modular Types</vt:lpstr>
      <vt:lpstr>Modular Type Semantics</vt:lpstr>
      <vt:lpstr>Integer Type (Signed &amp; Modular) Literals </vt:lpstr>
      <vt:lpstr>Enumeration Types</vt:lpstr>
      <vt:lpstr>Enumeration Type Operations</vt:lpstr>
      <vt:lpstr>Character Types</vt:lpstr>
      <vt:lpstr>Language-Defined Type Boolean</vt:lpstr>
      <vt:lpstr>Short-Circuit Control Forms</vt:lpstr>
      <vt:lpstr>Attributes</vt:lpstr>
      <vt:lpstr>Sample of Attributes For All Scalars</vt:lpstr>
      <vt:lpstr>Sample Attributes For All Discrete Types</vt:lpstr>
      <vt:lpstr>Agenda</vt:lpstr>
      <vt:lpstr>Real Types In the Tree of Types</vt:lpstr>
      <vt:lpstr>Real Types</vt:lpstr>
      <vt:lpstr>Declaring Floating Point Types</vt:lpstr>
      <vt:lpstr>Predefined Floating Point Types</vt:lpstr>
      <vt:lpstr>Floating Point Type Operators</vt:lpstr>
      <vt:lpstr>Floating Point Type Attributes</vt:lpstr>
      <vt:lpstr>Agenda</vt:lpstr>
      <vt:lpstr>“Checked” Type Conversions</vt:lpstr>
      <vt:lpstr>“Unchecked” Type Conversions</vt:lpstr>
      <vt:lpstr>Default Initialization, by Type</vt:lpstr>
      <vt:lpstr>Default Initialization Syntax</vt:lpstr>
      <vt:lpstr>Simple Static Type Derivation</vt:lpstr>
      <vt:lpstr>Agenda</vt:lpstr>
      <vt:lpstr>A Little “Preaching” About Names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627</cp:revision>
  <cp:lastPrinted>1601-01-01T00:00:00Z</cp:lastPrinted>
  <dcterms:created xsi:type="dcterms:W3CDTF">1994-03-23T22:14:48Z</dcterms:created>
  <dcterms:modified xsi:type="dcterms:W3CDTF">2018-03-25T17:26:54Z</dcterms:modified>
</cp:coreProperties>
</file>