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837" r:id="rId1"/>
  </p:sldMasterIdLst>
  <p:notesMasterIdLst>
    <p:notesMasterId r:id="rId94"/>
  </p:notesMasterIdLst>
  <p:handoutMasterIdLst>
    <p:handoutMasterId r:id="rId95"/>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347"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 id="339" r:id="rId86"/>
    <p:sldId id="340" r:id="rId87"/>
    <p:sldId id="341" r:id="rId88"/>
    <p:sldId id="342" r:id="rId89"/>
    <p:sldId id="343" r:id="rId90"/>
    <p:sldId id="344" r:id="rId91"/>
    <p:sldId id="345" r:id="rId92"/>
    <p:sldId id="346" r:id="rId93"/>
  </p:sldIdLst>
  <p:sldSz cx="9144000" cy="6858000" type="letter"/>
  <p:notesSz cx="7315200" cy="9601200"/>
  <p:kinsoku lang="ja-JP" invalStChars="、。，．・：；？！゛゜ヽヾゝゞ々ー’”）〕］｝〉》」』】°‰′″℃￠％ぁぃぅぇぉっゃゅょゎァィゥェォッャュョヮヵヶ!%),.:;?]}｡｣､･ｧｨｩｪｫｬｭｮｯｰﾞﾟ" invalEndChars="‘“（〔［｛〈《「『【￥＄$([\{｢￡"/>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160" userDrawn="1">
          <p15:clr>
            <a:srgbClr val="A4A3A4"/>
          </p15:clr>
        </p15:guide>
      </p15:sldGuideLst>
    </p:ext>
    <p:ext uri="{2D200454-40CA-4A62-9FC3-DE9A4176ACB9}">
      <p15:notesGuideLst xmlns:p15="http://schemas.microsoft.com/office/powerpoint/2012/main">
        <p15:guide id="1" orient="horz" pos="3023">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clrMode="gray" frameSlides="1"/>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99CC"/>
    <a:srgbClr val="FFCC99"/>
    <a:srgbClr val="E8DDAE"/>
    <a:srgbClr val="66FF99"/>
    <a:srgbClr val="E1D395"/>
    <a:srgbClr val="FF5050"/>
    <a:srgbClr val="FFC000"/>
    <a:srgbClr val="C4DFF5"/>
    <a:srgbClr val="FFFFCC"/>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32" autoAdjust="0"/>
    <p:restoredTop sz="86419" autoAdjust="0"/>
  </p:normalViewPr>
  <p:slideViewPr>
    <p:cSldViewPr snapToObjects="1">
      <p:cViewPr varScale="1">
        <p:scale>
          <a:sx n="133" d="100"/>
          <a:sy n="133" d="100"/>
        </p:scale>
        <p:origin x="1172" y="92"/>
      </p:cViewPr>
      <p:guideLst>
        <p:guide orient="horz" pos="2160"/>
        <p:guide pos="2160"/>
      </p:guideLst>
    </p:cSldViewPr>
  </p:slideViewPr>
  <p:outlineViewPr>
    <p:cViewPr>
      <p:scale>
        <a:sx n="33" d="100"/>
        <a:sy n="33" d="100"/>
      </p:scale>
      <p:origin x="0" y="-38604"/>
    </p:cViewPr>
  </p:outlineViewPr>
  <p:notesTextViewPr>
    <p:cViewPr>
      <p:scale>
        <a:sx n="100" d="100"/>
        <a:sy n="100" d="100"/>
      </p:scale>
      <p:origin x="0" y="0"/>
    </p:cViewPr>
  </p:notesTextViewPr>
  <p:sorterViewPr>
    <p:cViewPr varScale="1">
      <p:scale>
        <a:sx n="1" d="1"/>
        <a:sy n="1" d="1"/>
      </p:scale>
      <p:origin x="0" y="-2864"/>
    </p:cViewPr>
  </p:sorterViewPr>
  <p:notesViewPr>
    <p:cSldViewPr snapToObjects="1">
      <p:cViewPr>
        <p:scale>
          <a:sx n="100" d="100"/>
          <a:sy n="100" d="100"/>
        </p:scale>
        <p:origin x="1412" y="680"/>
      </p:cViewPr>
      <p:guideLst>
        <p:guide orient="horz" pos="3023"/>
        <p:guide pos="230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notesMaster" Target="notesMasters/notesMaster1.xml"/><Relationship Id="rId9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Header Placeholder 1"/>
          <p:cNvSpPr>
            <a:spLocks noGrp="1"/>
          </p:cNvSpPr>
          <p:nvPr>
            <p:ph type="hdr" sz="quarter"/>
          </p:nvPr>
        </p:nvSpPr>
        <p:spPr>
          <a:xfrm>
            <a:off x="434181" y="148754"/>
            <a:ext cx="6230938" cy="307777"/>
          </a:xfrm>
          <a:prstGeom prst="rect">
            <a:avLst/>
          </a:prstGeom>
          <a:noFill/>
          <a:ln w="9525" algn="ctr">
            <a:noFill/>
            <a:miter lim="800000"/>
            <a:headEnd type="none" w="sm" len="sm"/>
            <a:tailEnd type="none" w="lg" len="med"/>
          </a:ln>
          <a:effectLst/>
        </p:spPr>
        <p:txBody>
          <a:bodyPr vert="horz" wrap="none" lIns="91440" tIns="45720" rIns="91440" bIns="45720" numCol="1" anchor="ctr" anchorCtr="1" compatLnSpc="1">
            <a:prstTxWarp prst="textNoShape">
              <a:avLst/>
            </a:prstTxWarp>
            <a:noAutofit/>
          </a:bodyPr>
          <a:lstStyle/>
          <a:p>
            <a:pPr algn="ctr" eaLnBrk="0" hangingPunct="0"/>
            <a:r>
              <a:rPr lang="en-US" sz="1400" dirty="0" smtClean="0">
                <a:latin typeface="Arial Black" panose="020B0A04020102020204" pitchFamily="34" charset="0"/>
                <a:ea typeface="+mn-ea"/>
              </a:rPr>
              <a:t>Programming In SPARK: Fundamentals</a:t>
            </a:r>
            <a:endParaRPr lang="en-US" sz="1400" dirty="0">
              <a:latin typeface="Arial Black" panose="020B0A04020102020204" pitchFamily="34" charset="0"/>
              <a:ea typeface="+mn-ea"/>
            </a:endParaRPr>
          </a:p>
        </p:txBody>
      </p:sp>
      <p:sp>
        <p:nvSpPr>
          <p:cNvPr id="14" name="Footer Placeholder 3"/>
          <p:cNvSpPr>
            <a:spLocks noGrp="1"/>
          </p:cNvSpPr>
          <p:nvPr>
            <p:ph type="ftr" sz="quarter" idx="2"/>
          </p:nvPr>
        </p:nvSpPr>
        <p:spPr>
          <a:xfrm>
            <a:off x="703262" y="9268520"/>
            <a:ext cx="1659429" cy="230832"/>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eaLnBrk="0" hangingPunct="0"/>
            <a:r>
              <a:rPr lang="en-US" sz="900" dirty="0">
                <a:latin typeface="Arial" charset="0"/>
              </a:rPr>
              <a:t>SPARK Language and Tools</a:t>
            </a:r>
          </a:p>
        </p:txBody>
      </p:sp>
      <p:sp>
        <p:nvSpPr>
          <p:cNvPr id="15" name="Line 3"/>
          <p:cNvSpPr>
            <a:spLocks noChangeShapeType="1"/>
          </p:cNvSpPr>
          <p:nvPr/>
        </p:nvSpPr>
        <p:spPr bwMode="auto">
          <a:xfrm>
            <a:off x="434182" y="508794"/>
            <a:ext cx="623093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Arial Black" panose="020B0A04020102020204" pitchFamily="34" charset="0"/>
            </a:endParaRPr>
          </a:p>
        </p:txBody>
      </p:sp>
      <p:sp>
        <p:nvSpPr>
          <p:cNvPr id="16" name="Line 28"/>
          <p:cNvSpPr>
            <a:spLocks noChangeShapeType="1"/>
          </p:cNvSpPr>
          <p:nvPr/>
        </p:nvSpPr>
        <p:spPr bwMode="auto">
          <a:xfrm>
            <a:off x="703262" y="9220200"/>
            <a:ext cx="6230938"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 name="Rectangle 30"/>
          <p:cNvSpPr>
            <a:spLocks noGrp="1" noChangeArrowheads="1"/>
          </p:cNvSpPr>
          <p:nvPr>
            <p:ph type="sldNum" sz="quarter" idx="3"/>
          </p:nvPr>
        </p:nvSpPr>
        <p:spPr bwMode="auto">
          <a:xfrm>
            <a:off x="6064250" y="9268520"/>
            <a:ext cx="869950" cy="2397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algn="r" eaLnBrk="0" hangingPunct="0"/>
            <a:r>
              <a:rPr lang="en-US" sz="900" dirty="0" smtClean="0">
                <a:latin typeface="Arial" charset="0"/>
              </a:rPr>
              <a:t>Page </a:t>
            </a:r>
            <a:fld id="{FC5175E4-648C-4B4A-A1E1-BE0F0AE14F73}" type="slidenum">
              <a:rPr lang="en-US" sz="900" smtClean="0">
                <a:latin typeface="Arial" charset="0"/>
              </a:rPr>
              <a:pPr algn="r" eaLnBrk="0" hangingPunct="0"/>
              <a:t>‹#›</a:t>
            </a:fld>
            <a:endParaRPr lang="en-US" sz="900" dirty="0">
              <a:latin typeface="Arial" charset="0"/>
            </a:endParaRPr>
          </a:p>
        </p:txBody>
      </p:sp>
      <p:sp>
        <p:nvSpPr>
          <p:cNvPr id="18" name="Footer Placeholder 3"/>
          <p:cNvSpPr txBox="1">
            <a:spLocks/>
          </p:cNvSpPr>
          <p:nvPr/>
        </p:nvSpPr>
        <p:spPr>
          <a:xfrm>
            <a:off x="2980010" y="9268520"/>
            <a:ext cx="1677442" cy="239712"/>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defPPr>
              <a:defRPr lang="fr-FR"/>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356616"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713232"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069848"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426464"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1783080" algn="l" defTabSz="713232" rtl="0" eaLnBrk="1" latinLnBrk="0" hangingPunct="1">
              <a:defRPr kern="1200">
                <a:solidFill>
                  <a:schemeClr val="tx1"/>
                </a:solidFill>
                <a:latin typeface="Arial" pitchFamily="34" charset="0"/>
                <a:ea typeface="ＭＳ Ｐゴシック" pitchFamily="34" charset="-128"/>
                <a:cs typeface="+mn-cs"/>
              </a:defRPr>
            </a:lvl6pPr>
            <a:lvl7pPr marL="2139696" algn="l" defTabSz="713232" rtl="0" eaLnBrk="1" latinLnBrk="0" hangingPunct="1">
              <a:defRPr kern="1200">
                <a:solidFill>
                  <a:schemeClr val="tx1"/>
                </a:solidFill>
                <a:latin typeface="Arial" pitchFamily="34" charset="0"/>
                <a:ea typeface="ＭＳ Ｐゴシック" pitchFamily="34" charset="-128"/>
                <a:cs typeface="+mn-cs"/>
              </a:defRPr>
            </a:lvl7pPr>
            <a:lvl8pPr marL="2496312" algn="l" defTabSz="713232" rtl="0" eaLnBrk="1" latinLnBrk="0" hangingPunct="1">
              <a:defRPr kern="1200">
                <a:solidFill>
                  <a:schemeClr val="tx1"/>
                </a:solidFill>
                <a:latin typeface="Arial" pitchFamily="34" charset="0"/>
                <a:ea typeface="ＭＳ Ｐゴシック" pitchFamily="34" charset="-128"/>
                <a:cs typeface="+mn-cs"/>
              </a:defRPr>
            </a:lvl8pPr>
            <a:lvl9pPr marL="2852928" algn="l" defTabSz="713232" rtl="0" eaLnBrk="1" latinLnBrk="0" hangingPunct="1">
              <a:defRPr kern="1200">
                <a:solidFill>
                  <a:schemeClr val="tx1"/>
                </a:solidFill>
                <a:latin typeface="Arial" pitchFamily="34" charset="0"/>
                <a:ea typeface="ＭＳ Ｐゴシック" pitchFamily="34" charset="-128"/>
                <a:cs typeface="+mn-cs"/>
              </a:defRPr>
            </a:lvl9pPr>
          </a:lstStyle>
          <a:p>
            <a:pPr algn="ctr" eaLnBrk="0" hangingPunct="0"/>
            <a:r>
              <a:rPr lang="en-US" sz="900" dirty="0" smtClean="0">
                <a:latin typeface="Arial" charset="0"/>
              </a:rPr>
              <a:t>Copyright © AdaCore 2018</a:t>
            </a:r>
            <a:endParaRPr lang="en-US" sz="900" dirty="0">
              <a:latin typeface="Arial" charset="0"/>
            </a:endParaRPr>
          </a:p>
        </p:txBody>
      </p:sp>
    </p:spTree>
    <p:extLst>
      <p:ext uri="{BB962C8B-B14F-4D97-AF65-F5344CB8AC3E}">
        <p14:creationId xmlns:p14="http://schemas.microsoft.com/office/powerpoint/2010/main" val="2227113086"/>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74725" y="4559300"/>
            <a:ext cx="5365750" cy="4321175"/>
          </a:xfrm>
          <a:prstGeom prst="rect">
            <a:avLst/>
          </a:prstGeom>
          <a:noFill/>
          <a:ln w="12700">
            <a:noFill/>
            <a:miter lim="800000"/>
            <a:headEnd/>
            <a:tailEnd/>
          </a:ln>
          <a:effectLst/>
        </p:spPr>
        <p:txBody>
          <a:bodyPr vert="horz" wrap="square" lIns="96313" tIns="47311" rIns="96313" bIns="47311" numCol="1" anchor="t" anchorCtr="0" compatLnSpc="1">
            <a:prstTxWarp prst="textNoShape">
              <a:avLst/>
            </a:prstTxWarp>
          </a:bodyPr>
          <a:lstStyle/>
          <a:p>
            <a:pPr lvl="0"/>
            <a:r>
              <a:rPr lang="en-US" noProof="0" smtClean="0"/>
              <a:t>Body Text</a:t>
            </a:r>
          </a:p>
          <a:p>
            <a:pPr lvl="0"/>
            <a:r>
              <a:rPr lang="en-US" noProof="0" smtClean="0"/>
              <a:t>Second Level</a:t>
            </a:r>
          </a:p>
          <a:p>
            <a:pPr lvl="0"/>
            <a:r>
              <a:rPr lang="en-US" noProof="0" smtClean="0"/>
              <a:t>Third Level</a:t>
            </a:r>
          </a:p>
          <a:p>
            <a:pPr lvl="0"/>
            <a:r>
              <a:rPr lang="en-US" noProof="0" smtClean="0"/>
              <a:t>Fourth Level</a:t>
            </a:r>
          </a:p>
          <a:p>
            <a:pPr lvl="0"/>
            <a:r>
              <a:rPr lang="en-US" noProof="0" smtClean="0"/>
              <a:t>Fifth Level</a:t>
            </a:r>
          </a:p>
        </p:txBody>
      </p:sp>
      <p:sp>
        <p:nvSpPr>
          <p:cNvPr id="60419" name="Rectangle 3"/>
          <p:cNvSpPr>
            <a:spLocks noChangeArrowheads="1"/>
          </p:cNvSpPr>
          <p:nvPr/>
        </p:nvSpPr>
        <p:spPr bwMode="auto">
          <a:xfrm>
            <a:off x="3290888" y="9147175"/>
            <a:ext cx="731837"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933" tIns="47311" rIns="92933" bIns="47311">
            <a:spAutoFit/>
          </a:bodyPr>
          <a:lstStyle/>
          <a:p>
            <a:pPr algn="ctr" defTabSz="923925" eaLnBrk="0" hangingPunct="0">
              <a:lnSpc>
                <a:spcPct val="90000"/>
              </a:lnSpc>
            </a:pPr>
            <a:r>
              <a:rPr lang="en-US" sz="1300">
                <a:latin typeface="Times New Roman" pitchFamily="18" charset="0"/>
              </a:rPr>
              <a:t>Page </a:t>
            </a:r>
            <a:fld id="{80EFE900-81B1-4426-9513-1B1CB5980DD4}" type="slidenum">
              <a:rPr lang="en-US" sz="1300">
                <a:latin typeface="Times New Roman" pitchFamily="18" charset="0"/>
              </a:rPr>
              <a:pPr algn="ctr" defTabSz="923925" eaLnBrk="0" hangingPunct="0">
                <a:lnSpc>
                  <a:spcPct val="90000"/>
                </a:lnSpc>
              </a:pPr>
              <a:t>‹#›</a:t>
            </a:fld>
            <a:endParaRPr lang="en-US" sz="1300">
              <a:latin typeface="Times New Roman" pitchFamily="18" charset="0"/>
            </a:endParaRPr>
          </a:p>
        </p:txBody>
      </p:sp>
      <p:sp>
        <p:nvSpPr>
          <p:cNvPr id="60420" name="Rectangle 4"/>
          <p:cNvSpPr>
            <a:spLocks noGrp="1" noRot="1" noChangeAspect="1" noChangeArrowheads="1" noTextEdit="1"/>
          </p:cNvSpPr>
          <p:nvPr>
            <p:ph type="sldImg" idx="2"/>
          </p:nvPr>
        </p:nvSpPr>
        <p:spPr bwMode="auto">
          <a:xfrm>
            <a:off x="1268413" y="728663"/>
            <a:ext cx="4779962" cy="3584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2351312216"/>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742950" indent="-28575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1143000" indent="-228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600200" indent="-228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2057400" indent="-228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3</a:t>
            </a:fld>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SPARK Language and Tools</a:t>
            </a:r>
            <a:endParaRPr lang="en-US"/>
          </a:p>
        </p:txBody>
      </p:sp>
      <p:sp>
        <p:nvSpPr>
          <p:cNvPr id="6" name="Header Placeholder 5"/>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6729604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SPARK UG section 5.1.3</a:t>
            </a:r>
          </a:p>
          <a:p>
            <a:endParaRPr lang="en-US" dirty="0"/>
          </a:p>
        </p:txBody>
      </p:sp>
      <p:sp>
        <p:nvSpPr>
          <p:cNvPr id="4" name="Header Placeholder 3"/>
          <p:cNvSpPr>
            <a:spLocks noGrp="1"/>
          </p:cNvSpPr>
          <p:nvPr>
            <p:ph type="hdr" sz="quarter" idx="10"/>
          </p:nvPr>
        </p:nvSpPr>
        <p:spPr>
          <a:xfrm>
            <a:off x="0" y="0"/>
            <a:ext cx="3076575" cy="511175"/>
          </a:xfrm>
          <a:prstGeom prst="rect">
            <a:avLst/>
          </a:prstGeom>
        </p:spPr>
        <p:txBody>
          <a:bodyPr/>
          <a:lstStyle/>
          <a:p>
            <a:pPr>
              <a:defRPr/>
            </a:pPr>
            <a:r>
              <a:rPr lang="en-US" smtClean="0"/>
              <a:t>Programming In SPARK: Fundamentals</a:t>
            </a:r>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SPARK Language and Tools</a:t>
            </a:r>
            <a:endParaRPr lang="en-US"/>
          </a:p>
        </p:txBody>
      </p:sp>
      <p:sp>
        <p:nvSpPr>
          <p:cNvPr id="6" name="Slide Number Placeholder 5"/>
          <p:cNvSpPr>
            <a:spLocks noGrp="1"/>
          </p:cNvSpPr>
          <p:nvPr>
            <p:ph type="sldNum" sz="quarter" idx="12"/>
          </p:nvPr>
        </p:nvSpPr>
        <p:spPr>
          <a:xfrm>
            <a:off x="4021138" y="9721850"/>
            <a:ext cx="3076575" cy="511175"/>
          </a:xfrm>
          <a:prstGeom prst="rect">
            <a:avLst/>
          </a:prstGeom>
        </p:spPr>
        <p:txBody>
          <a:bodyPr/>
          <a:lstStyle/>
          <a:p>
            <a:pPr>
              <a:defRPr/>
            </a:pPr>
            <a:fld id="{2850D09C-F32B-402F-BDDA-49F4BB5C4C32}" type="slidenum">
              <a:rPr lang="en-US" smtClean="0"/>
              <a:pPr>
                <a:defRPr/>
              </a:pPr>
              <a:t>15</a:t>
            </a:fld>
            <a:endParaRPr lang="en-US"/>
          </a:p>
        </p:txBody>
      </p:sp>
    </p:spTree>
    <p:extLst>
      <p:ext uri="{BB962C8B-B14F-4D97-AF65-F5344CB8AC3E}">
        <p14:creationId xmlns:p14="http://schemas.microsoft.com/office/powerpoint/2010/main" val="30642759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0" y="0"/>
            <a:ext cx="3076575" cy="511175"/>
          </a:xfrm>
          <a:prstGeom prst="rect">
            <a:avLst/>
          </a:prstGeom>
        </p:spPr>
        <p:txBody>
          <a:bodyPr/>
          <a:lstStyle/>
          <a:p>
            <a:pPr>
              <a:defRPr/>
            </a:pPr>
            <a:r>
              <a:rPr lang="en-US" smtClean="0"/>
              <a:t>Programming In SPARK: Fundamentals</a:t>
            </a:r>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6" name="Slide Number Placeholder 5"/>
          <p:cNvSpPr>
            <a:spLocks noGrp="1"/>
          </p:cNvSpPr>
          <p:nvPr>
            <p:ph type="sldNum" sz="quarter" idx="12"/>
          </p:nvPr>
        </p:nvSpPr>
        <p:spPr>
          <a:xfrm>
            <a:off x="4021138" y="9721850"/>
            <a:ext cx="3076575" cy="511175"/>
          </a:xfrm>
          <a:prstGeom prst="rect">
            <a:avLst/>
          </a:prstGeom>
        </p:spPr>
        <p:txBody>
          <a:bodyPr/>
          <a:lstStyle/>
          <a:p>
            <a:pPr>
              <a:defRPr/>
            </a:pPr>
            <a:fld id="{2850D09C-F32B-402F-BDDA-49F4BB5C4C32}" type="slidenum">
              <a:rPr lang="en-US" smtClean="0"/>
              <a:pPr>
                <a:defRPr/>
              </a:pPr>
              <a:t>17</a:t>
            </a:fld>
            <a:endParaRPr lang="en-US"/>
          </a:p>
        </p:txBody>
      </p:sp>
    </p:spTree>
    <p:extLst>
      <p:ext uri="{BB962C8B-B14F-4D97-AF65-F5344CB8AC3E}">
        <p14:creationId xmlns:p14="http://schemas.microsoft.com/office/powerpoint/2010/main" val="8475754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Espace réservé de l'image des diapositives 1"/>
          <p:cNvSpPr>
            <a:spLocks noGrp="1" noRot="1" noChangeAspect="1" noTextEdit="1"/>
          </p:cNvSpPr>
          <p:nvPr>
            <p:ph type="sldImg"/>
          </p:nvPr>
        </p:nvSpPr>
        <p:spPr bwMode="auto">
          <a:xfrm>
            <a:off x="992188" y="768350"/>
            <a:ext cx="5114925"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fr-FR" dirty="0" smtClean="0"/>
          </a:p>
        </p:txBody>
      </p:sp>
      <p:sp>
        <p:nvSpPr>
          <p:cNvPr id="38916"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D3E14E81-33BC-467B-9B7D-D38CA70378E5}" type="slidenum">
              <a:rPr lang="en-US" altLang="fr-FR" smtClean="0"/>
              <a:pPr/>
              <a:t>21</a:t>
            </a:fld>
            <a:endParaRPr lang="en-US" altLang="fr-FR" smtClean="0"/>
          </a:p>
        </p:txBody>
      </p:sp>
      <p:sp>
        <p:nvSpPr>
          <p:cNvPr id="2" name="Footer Placeholder 1"/>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3" name="Header Placeholder 2"/>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17073127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Espace réservé de l'image des diapositives 1"/>
          <p:cNvSpPr>
            <a:spLocks noGrp="1" noRot="1" noChangeAspect="1" noTextEdit="1"/>
          </p:cNvSpPr>
          <p:nvPr>
            <p:ph type="sldImg"/>
          </p:nvPr>
        </p:nvSpPr>
        <p:spPr bwMode="auto">
          <a:xfrm>
            <a:off x="992188" y="768350"/>
            <a:ext cx="5114925"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fr-FR" dirty="0" smtClean="0"/>
          </a:p>
        </p:txBody>
      </p:sp>
      <p:sp>
        <p:nvSpPr>
          <p:cNvPr id="38916"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D3E14E81-33BC-467B-9B7D-D38CA70378E5}" type="slidenum">
              <a:rPr lang="en-US" altLang="fr-FR" smtClean="0"/>
              <a:pPr/>
              <a:t>22</a:t>
            </a:fld>
            <a:endParaRPr lang="en-US" altLang="fr-FR" smtClean="0"/>
          </a:p>
        </p:txBody>
      </p:sp>
      <p:sp>
        <p:nvSpPr>
          <p:cNvPr id="2" name="Footer Placeholder 1"/>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3" name="Header Placeholder 2"/>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40848700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23</a:t>
            </a:fld>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SPARK Language and Tools</a:t>
            </a:r>
            <a:endParaRPr lang="en-US"/>
          </a:p>
        </p:txBody>
      </p:sp>
      <p:sp>
        <p:nvSpPr>
          <p:cNvPr id="6" name="Header Placeholder 5"/>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16263434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Espace réservé de l'image des diapositives 1"/>
          <p:cNvSpPr>
            <a:spLocks noGrp="1" noRot="1" noChangeAspect="1" noTextEdit="1"/>
          </p:cNvSpPr>
          <p:nvPr>
            <p:ph type="sldImg"/>
          </p:nvPr>
        </p:nvSpPr>
        <p:spPr bwMode="auto">
          <a:xfrm>
            <a:off x="992188" y="768350"/>
            <a:ext cx="5114925"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fr-FR" dirty="0" smtClean="0"/>
              <a:t>The body uses full Ada features which, therefore, should not (and will not) be analyzed.</a:t>
            </a:r>
          </a:p>
        </p:txBody>
      </p:sp>
      <p:sp>
        <p:nvSpPr>
          <p:cNvPr id="40964"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85B6A3B-9FC5-4849-B05F-A364BFBDF52F}" type="slidenum">
              <a:rPr lang="en-US" altLang="fr-FR" smtClean="0"/>
              <a:pPr/>
              <a:t>27</a:t>
            </a:fld>
            <a:endParaRPr lang="en-US" altLang="fr-FR" smtClean="0"/>
          </a:p>
        </p:txBody>
      </p:sp>
      <p:sp>
        <p:nvSpPr>
          <p:cNvPr id="2" name="Footer Placeholder 1"/>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3" name="Header Placeholder 2"/>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24455094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applies to library level subprograms too.</a:t>
            </a:r>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30</a:t>
            </a:fld>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SPARK Language and Tools</a:t>
            </a:r>
            <a:endParaRPr lang="en-US"/>
          </a:p>
        </p:txBody>
      </p:sp>
      <p:sp>
        <p:nvSpPr>
          <p:cNvPr id="6" name="Header Placeholder 5"/>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31558610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Of course, we could done the reverse too: set the package’s SPARK_Mode</a:t>
            </a:r>
            <a:r>
              <a:rPr lang="en-US" baseline="0" dirty="0" smtClean="0"/>
              <a:t> to Off and only turned On some of the subprograms.</a:t>
            </a:r>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33</a:t>
            </a:fld>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SPARK Language and Tools</a:t>
            </a:r>
            <a:endParaRPr lang="en-US"/>
          </a:p>
        </p:txBody>
      </p:sp>
      <p:sp>
        <p:nvSpPr>
          <p:cNvPr id="6" name="Header Placeholder 5"/>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32008403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35</a:t>
            </a:fld>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SPARK Language and Tools</a:t>
            </a:r>
            <a:endParaRPr lang="en-US"/>
          </a:p>
        </p:txBody>
      </p:sp>
      <p:sp>
        <p:nvSpPr>
          <p:cNvPr id="6" name="Header Placeholder 5"/>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16478087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 that anybody would write that specific code for R…</a:t>
            </a:r>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37</a:t>
            </a:fld>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SPARK Language and Tools</a:t>
            </a:r>
            <a:endParaRPr lang="en-US"/>
          </a:p>
        </p:txBody>
      </p:sp>
      <p:sp>
        <p:nvSpPr>
          <p:cNvPr id="6" name="Header Placeholder 5"/>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20594771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fr-FR" dirty="0" smtClean="0"/>
          </a:p>
        </p:txBody>
      </p:sp>
      <p:sp>
        <p:nvSpPr>
          <p:cNvPr id="24580"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C0B37CA3-98A9-4B68-9254-85E7F658529E}" type="slidenum">
              <a:rPr lang="en-US" altLang="fr-FR" smtClean="0"/>
              <a:pPr/>
              <a:t>4</a:t>
            </a:fld>
            <a:endParaRPr lang="en-US" altLang="fr-FR" smtClean="0"/>
          </a:p>
        </p:txBody>
      </p:sp>
      <p:sp>
        <p:nvSpPr>
          <p:cNvPr id="2" name="Footer Placeholder 1"/>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3" name="Header Placeholder 2"/>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28583106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38</a:t>
            </a:fld>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SPARK Language and Tools</a:t>
            </a:r>
            <a:endParaRPr lang="en-US"/>
          </a:p>
        </p:txBody>
      </p:sp>
      <p:sp>
        <p:nvSpPr>
          <p:cNvPr id="6" name="Header Placeholder 5"/>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23502843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SPARK UG section 9.4.1 “Pragma SPARK_Mode”</a:t>
            </a:r>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39</a:t>
            </a:fld>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SPARK Language and Tools</a:t>
            </a:r>
            <a:endParaRPr lang="en-US"/>
          </a:p>
        </p:txBody>
      </p:sp>
      <p:sp>
        <p:nvSpPr>
          <p:cNvPr id="6" name="Header Placeholder 5"/>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26074607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Put_Line</a:t>
            </a:r>
            <a:r>
              <a:rPr lang="en-US" dirty="0" smtClean="0"/>
              <a:t> is not rejected because its spec is</a:t>
            </a:r>
            <a:r>
              <a:rPr lang="en-US" baseline="0" dirty="0" smtClean="0"/>
              <a:t> SPARK conformant.</a:t>
            </a:r>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41</a:t>
            </a:fld>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SPARK Language and Tools</a:t>
            </a:r>
            <a:endParaRPr lang="en-US"/>
          </a:p>
        </p:txBody>
      </p:sp>
      <p:sp>
        <p:nvSpPr>
          <p:cNvPr id="6" name="Header Placeholder 5"/>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23193931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Espace réservé de l'image des diapositives 1"/>
          <p:cNvSpPr>
            <a:spLocks noGrp="1" noRot="1" noChangeAspect="1" noTextEdit="1"/>
          </p:cNvSpPr>
          <p:nvPr>
            <p:ph type="sldImg"/>
          </p:nvPr>
        </p:nvSpPr>
        <p:spPr bwMode="auto">
          <a:xfrm>
            <a:off x="992188" y="768350"/>
            <a:ext cx="5114925"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fr-FR" dirty="0" smtClean="0"/>
              <a:t>Here is a package defining a private Stack type containing elements of type Element and along with some subprograms providing the usual functionalities over stacks. It is marked to be in the SPARK subset.</a:t>
            </a:r>
          </a:p>
        </p:txBody>
      </p:sp>
      <p:sp>
        <p:nvSpPr>
          <p:cNvPr id="45060"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C97AB7F5-3244-4F24-8174-9A2E01BCB189}" type="slidenum">
              <a:rPr lang="en-US" altLang="fr-FR" smtClean="0"/>
              <a:pPr/>
              <a:t>46</a:t>
            </a:fld>
            <a:endParaRPr lang="en-US" altLang="fr-FR" smtClean="0"/>
          </a:p>
        </p:txBody>
      </p:sp>
      <p:sp>
        <p:nvSpPr>
          <p:cNvPr id="2" name="Footer Placeholder 1"/>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3" name="Header Placeholder 2"/>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26553594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Espace réservé de l'image des diapositives 1"/>
          <p:cNvSpPr>
            <a:spLocks noGrp="1" noRot="1" noChangeAspect="1" noTextEdit="1"/>
          </p:cNvSpPr>
          <p:nvPr>
            <p:ph type="sldImg"/>
          </p:nvPr>
        </p:nvSpPr>
        <p:spPr bwMode="auto">
          <a:xfrm>
            <a:off x="992188" y="768350"/>
            <a:ext cx="5114925"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Side effects in expressions are not allowed in SPARK. Therefore, Pop is not allowed to modify its parameter S.</a:t>
            </a:r>
          </a:p>
        </p:txBody>
      </p:sp>
      <p:sp>
        <p:nvSpPr>
          <p:cNvPr id="47108"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E2B91BC-0E58-46CC-8E14-502E6DE8E0F0}" type="slidenum">
              <a:rPr lang="en-US" altLang="fr-FR" smtClean="0"/>
              <a:pPr/>
              <a:t>47</a:t>
            </a:fld>
            <a:endParaRPr lang="en-US" altLang="fr-FR" smtClean="0"/>
          </a:p>
        </p:txBody>
      </p:sp>
      <p:sp>
        <p:nvSpPr>
          <p:cNvPr id="2" name="Footer Placeholder 1"/>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3" name="Header Placeholder 2"/>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2726650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Espace réservé de l'image des diapositives 1"/>
          <p:cNvSpPr>
            <a:spLocks noGrp="1" noRot="1" noChangeAspect="1" noTextEdit="1"/>
          </p:cNvSpPr>
          <p:nvPr>
            <p:ph type="sldImg"/>
          </p:nvPr>
        </p:nvSpPr>
        <p:spPr bwMode="auto">
          <a:xfrm>
            <a:off x="992188" y="768350"/>
            <a:ext cx="5114925"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fr-FR" dirty="0" smtClean="0"/>
              <a:t>Here we are interested in a package body providing a single instance stack. Content and Top are the global variables used to register the stack’s state. Once again, this package is identified to be in the SPARK subset.</a:t>
            </a:r>
          </a:p>
        </p:txBody>
      </p:sp>
      <p:sp>
        <p:nvSpPr>
          <p:cNvPr id="49156"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47CF68C-680F-4CCB-BA0F-0DA126B8A79C}" type="slidenum">
              <a:rPr lang="en-US" altLang="fr-FR" smtClean="0"/>
              <a:pPr/>
              <a:t>48</a:t>
            </a:fld>
            <a:endParaRPr lang="en-US" altLang="fr-FR" smtClean="0"/>
          </a:p>
        </p:txBody>
      </p:sp>
      <p:sp>
        <p:nvSpPr>
          <p:cNvPr id="2" name="Footer Placeholder 1"/>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3" name="Header Placeholder 2"/>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41264105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Espace réservé de l'image des diapositives 1"/>
          <p:cNvSpPr>
            <a:spLocks noGrp="1" noRot="1" noChangeAspect="1" noTextEdit="1"/>
          </p:cNvSpPr>
          <p:nvPr>
            <p:ph type="sldImg"/>
          </p:nvPr>
        </p:nvSpPr>
        <p:spPr bwMode="auto">
          <a:xfrm>
            <a:off x="992188" y="768350"/>
            <a:ext cx="5114925"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Like previously, functions should be free from side effects. Here, Pop updates the global variable Top, which is not allowed in SPARK.</a:t>
            </a:r>
          </a:p>
        </p:txBody>
      </p:sp>
      <p:sp>
        <p:nvSpPr>
          <p:cNvPr id="51204"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3B7B5DF-99C7-4337-9892-103E30E6171F}" type="slidenum">
              <a:rPr lang="en-US" altLang="fr-FR" smtClean="0"/>
              <a:pPr/>
              <a:t>49</a:t>
            </a:fld>
            <a:endParaRPr lang="en-US" altLang="fr-FR" smtClean="0"/>
          </a:p>
        </p:txBody>
      </p:sp>
      <p:sp>
        <p:nvSpPr>
          <p:cNvPr id="2" name="Footer Placeholder 1"/>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3" name="Header Placeholder 2"/>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38351912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Espace réservé de l'image des diapositives 1"/>
          <p:cNvSpPr>
            <a:spLocks noGrp="1" noRot="1" noChangeAspect="1" noTextEdit="1"/>
          </p:cNvSpPr>
          <p:nvPr>
            <p:ph type="sldImg"/>
          </p:nvPr>
        </p:nvSpPr>
        <p:spPr bwMode="auto">
          <a:xfrm>
            <a:off x="992188" y="768350"/>
            <a:ext cx="5114925"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fr-FR" smtClean="0"/>
              <a:t>We now consider two procedures Permute and Swap. Permute applies a circular permutation to the value of its three parameters. Swap then uses Permute to swap the value of X and Y.</a:t>
            </a:r>
          </a:p>
        </p:txBody>
      </p:sp>
      <p:sp>
        <p:nvSpPr>
          <p:cNvPr id="53252"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8ED9F16-5E80-4FE8-A3BF-7D02C56B7830}" type="slidenum">
              <a:rPr lang="en-US" altLang="fr-FR" smtClean="0"/>
              <a:pPr/>
              <a:t>50</a:t>
            </a:fld>
            <a:endParaRPr lang="en-US" altLang="fr-FR" smtClean="0"/>
          </a:p>
        </p:txBody>
      </p:sp>
      <p:sp>
        <p:nvSpPr>
          <p:cNvPr id="2" name="Footer Placeholder 1"/>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3" name="Header Placeholder 2"/>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30729346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Espace réservé de l'image des diapositives 1"/>
          <p:cNvSpPr>
            <a:spLocks noGrp="1" noRot="1" noChangeAspect="1" noTextEdit="1"/>
          </p:cNvSpPr>
          <p:nvPr>
            <p:ph type="sldImg"/>
          </p:nvPr>
        </p:nvSpPr>
        <p:spPr bwMode="auto">
          <a:xfrm>
            <a:off x="992188" y="768350"/>
            <a:ext cx="5114925"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Here, in the call to Permute, actual values for parameters Y and Z are aliased, which is not allowed in SPARK. On this example, we see the reason why aliasing is not allowed in SPARK. Indeed, since Y and Z are Positive, they are passed by copy, and the result of the call to Permute therefore depends on the order in which they are copied back after the call.</a:t>
            </a:r>
          </a:p>
        </p:txBody>
      </p:sp>
      <p:sp>
        <p:nvSpPr>
          <p:cNvPr id="55300"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3DC9BE1A-661D-46B4-9000-9B038C023950}" type="slidenum">
              <a:rPr lang="en-US" altLang="fr-FR" smtClean="0"/>
              <a:pPr/>
              <a:t>51</a:t>
            </a:fld>
            <a:endParaRPr lang="en-US" altLang="fr-FR" smtClean="0"/>
          </a:p>
        </p:txBody>
      </p:sp>
      <p:sp>
        <p:nvSpPr>
          <p:cNvPr id="2" name="Footer Placeholder 1"/>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3" name="Header Placeholder 2"/>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26480791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Espace réservé de l'image des diapositives 1"/>
          <p:cNvSpPr>
            <a:spLocks noGrp="1" noRot="1" noChangeAspect="1" noTextEdit="1"/>
          </p:cNvSpPr>
          <p:nvPr>
            <p:ph type="sldImg"/>
          </p:nvPr>
        </p:nvSpPr>
        <p:spPr bwMode="auto">
          <a:xfrm>
            <a:off x="992188" y="768350"/>
            <a:ext cx="5114925"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fr-FR" dirty="0" smtClean="0"/>
              <a:t>Here, the Swap procedure is used to swap the value of the two record components of R.</a:t>
            </a:r>
          </a:p>
        </p:txBody>
      </p:sp>
      <p:sp>
        <p:nvSpPr>
          <p:cNvPr id="57348"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39AE475F-AE75-4E9E-B1C0-0A95472A659F}" type="slidenum">
              <a:rPr lang="en-US" altLang="fr-FR" smtClean="0"/>
              <a:pPr/>
              <a:t>52</a:t>
            </a:fld>
            <a:endParaRPr lang="en-US" altLang="fr-FR" smtClean="0"/>
          </a:p>
        </p:txBody>
      </p:sp>
      <p:sp>
        <p:nvSpPr>
          <p:cNvPr id="2" name="Footer Placeholder 1"/>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3" name="Header Placeholder 2"/>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84408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pPr lvl="0"/>
            <a:r>
              <a:rPr lang="en-US" dirty="0" smtClean="0"/>
              <a:t>The "Side Effects" book is a collection of (mostly) very funny short essays written by Woody Allen long ago. </a:t>
            </a:r>
            <a:r>
              <a:rPr lang="en-US" baseline="0" dirty="0" smtClean="0"/>
              <a:t>Of course, it has absolutely nothing to do with this kind of side effect, but that’s the “joke.”</a:t>
            </a:r>
            <a:endParaRPr lang="en-US" dirty="0" smtClean="0"/>
          </a:p>
        </p:txBody>
      </p:sp>
      <p:sp>
        <p:nvSpPr>
          <p:cNvPr id="4" name="Footer Placeholder 3"/>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5" name="Header Placeholder 4"/>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7074918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Espace réservé de l'image des diapositives 1"/>
          <p:cNvSpPr>
            <a:spLocks noGrp="1" noRot="1" noChangeAspect="1" noTextEdit="1"/>
          </p:cNvSpPr>
          <p:nvPr>
            <p:ph type="sldImg"/>
          </p:nvPr>
        </p:nvSpPr>
        <p:spPr bwMode="auto">
          <a:xfrm>
            <a:off x="992188" y="768350"/>
            <a:ext cx="5114925"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fr-FR" smtClean="0"/>
              <a:t>This code is correct. The call to Swap is safe, as two different components of the same record object cannot refer to the same object.</a:t>
            </a:r>
          </a:p>
        </p:txBody>
      </p:sp>
      <p:sp>
        <p:nvSpPr>
          <p:cNvPr id="59396"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0CD4846-62A0-4A41-9FCC-9F548197FF11}" type="slidenum">
              <a:rPr lang="en-US" altLang="fr-FR" smtClean="0"/>
              <a:pPr/>
              <a:t>53</a:t>
            </a:fld>
            <a:endParaRPr lang="en-US" altLang="fr-FR" smtClean="0"/>
          </a:p>
        </p:txBody>
      </p:sp>
      <p:sp>
        <p:nvSpPr>
          <p:cNvPr id="2" name="Footer Placeholder 1"/>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3" name="Header Placeholder 2"/>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10255832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Espace réservé de l'image des diapositives 1"/>
          <p:cNvSpPr>
            <a:spLocks noGrp="1" noRot="1" noChangeAspect="1" noTextEdit="1"/>
          </p:cNvSpPr>
          <p:nvPr>
            <p:ph type="sldImg"/>
          </p:nvPr>
        </p:nvSpPr>
        <p:spPr bwMode="auto">
          <a:xfrm>
            <a:off x="992188" y="768350"/>
            <a:ext cx="5114925"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fr-FR" smtClean="0"/>
              <a:t>Here is a slight modification of the previous example using an array instead of a record. Swap_Indexes uses Swap on values stored in the array A.</a:t>
            </a:r>
          </a:p>
        </p:txBody>
      </p:sp>
      <p:sp>
        <p:nvSpPr>
          <p:cNvPr id="61444"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56589F6-2CB9-4C9C-9D9B-271795361A60}" type="slidenum">
              <a:rPr lang="en-US" altLang="fr-FR" smtClean="0"/>
              <a:pPr/>
              <a:t>54</a:t>
            </a:fld>
            <a:endParaRPr lang="en-US" altLang="fr-FR" smtClean="0"/>
          </a:p>
        </p:txBody>
      </p:sp>
      <p:sp>
        <p:nvSpPr>
          <p:cNvPr id="2" name="Footer Placeholder 1"/>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3" name="Header Placeholder 2"/>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36147834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Espace réservé de l'image des diapositives 1"/>
          <p:cNvSpPr>
            <a:spLocks noGrp="1" noRot="1" noChangeAspect="1" noTextEdit="1"/>
          </p:cNvSpPr>
          <p:nvPr>
            <p:ph type="sldImg"/>
          </p:nvPr>
        </p:nvSpPr>
        <p:spPr bwMode="auto">
          <a:xfrm>
            <a:off x="992188" y="768350"/>
            <a:ext cx="5114925"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Unlike the previous example, we have no way here to know that the two elements A (I) and A (J) really are distinct when we call Swap.</a:t>
            </a:r>
          </a:p>
        </p:txBody>
      </p:sp>
      <p:sp>
        <p:nvSpPr>
          <p:cNvPr id="63492"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7E5A3AB0-9825-4292-9D3D-779704F77510}" type="slidenum">
              <a:rPr lang="en-US" altLang="fr-FR" smtClean="0"/>
              <a:pPr/>
              <a:t>55</a:t>
            </a:fld>
            <a:endParaRPr lang="en-US" altLang="fr-FR" smtClean="0"/>
          </a:p>
        </p:txBody>
      </p:sp>
      <p:sp>
        <p:nvSpPr>
          <p:cNvPr id="2" name="Footer Placeholder 1"/>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3" name="Header Placeholder 2"/>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11423699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Espace réservé de l'image des diapositives 1"/>
          <p:cNvSpPr>
            <a:spLocks noGrp="1" noRot="1" noChangeAspect="1" noTextEdit="1"/>
          </p:cNvSpPr>
          <p:nvPr>
            <p:ph type="sldImg"/>
          </p:nvPr>
        </p:nvSpPr>
        <p:spPr bwMode="auto">
          <a:xfrm>
            <a:off x="992188" y="768350"/>
            <a:ext cx="5114925"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fr-FR" smtClean="0"/>
              <a:t>Here is a package declaring a type Dictionary, which is an array containing a word per letter. The procedure Store allows to insert a word at the correct index in a dictionary.</a:t>
            </a:r>
          </a:p>
        </p:txBody>
      </p:sp>
      <p:sp>
        <p:nvSpPr>
          <p:cNvPr id="65540"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CC55E850-58D5-40CB-80DD-640496B538FD}" type="slidenum">
              <a:rPr lang="en-US" altLang="fr-FR" smtClean="0"/>
              <a:pPr/>
              <a:t>56</a:t>
            </a:fld>
            <a:endParaRPr lang="en-US" altLang="fr-FR" smtClean="0"/>
          </a:p>
        </p:txBody>
      </p:sp>
      <p:sp>
        <p:nvSpPr>
          <p:cNvPr id="2" name="Footer Placeholder 1"/>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3" name="Header Placeholder 2"/>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30818308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Espace réservé de l'image des diapositives 1"/>
          <p:cNvSpPr>
            <a:spLocks noGrp="1" noRot="1" noChangeAspect="1" noTextEdit="1"/>
          </p:cNvSpPr>
          <p:nvPr>
            <p:ph type="sldImg"/>
          </p:nvPr>
        </p:nvSpPr>
        <p:spPr bwMode="auto">
          <a:xfrm>
            <a:off x="992188" y="768350"/>
            <a:ext cx="5114925"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This code is not correct</a:t>
            </a:r>
            <a:r>
              <a:rPr lang="en-US" altLang="en-US" baseline="0" dirty="0" smtClean="0"/>
              <a:t> because </a:t>
            </a:r>
            <a:r>
              <a:rPr lang="en-US" altLang="en-US" dirty="0" smtClean="0"/>
              <a:t>access types are not part of the SPARK subset. In this case, they are really useful though, because without them we cannot store arbitrarily long strings into an array. The solution here is to use SPARK_Mode to separate parts of the access type from the rest of the code in a fine grained manner.</a:t>
            </a:r>
          </a:p>
        </p:txBody>
      </p:sp>
      <p:sp>
        <p:nvSpPr>
          <p:cNvPr id="67588"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5945099-B4A9-41CB-8E48-E5D59101A7F2}" type="slidenum">
              <a:rPr lang="en-US" altLang="fr-FR" smtClean="0"/>
              <a:pPr/>
              <a:t>57</a:t>
            </a:fld>
            <a:endParaRPr lang="en-US" altLang="fr-FR" smtClean="0"/>
          </a:p>
        </p:txBody>
      </p:sp>
      <p:sp>
        <p:nvSpPr>
          <p:cNvPr id="2" name="Footer Placeholder 1"/>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3" name="Header Placeholder 2"/>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15220900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Espace réservé de l'image des diapositives 1"/>
          <p:cNvSpPr>
            <a:spLocks noGrp="1" noRot="1" noChangeAspect="1" noTextEdit="1"/>
          </p:cNvSpPr>
          <p:nvPr>
            <p:ph type="sldImg"/>
          </p:nvPr>
        </p:nvSpPr>
        <p:spPr bwMode="auto">
          <a:xfrm>
            <a:off x="992188" y="768350"/>
            <a:ext cx="5114925"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fr-FR" smtClean="0"/>
              <a:t>Here is a modified version of the previous example. It has been adapted to hide the access type inside the private part of P.</a:t>
            </a:r>
          </a:p>
        </p:txBody>
      </p:sp>
      <p:sp>
        <p:nvSpPr>
          <p:cNvPr id="69636"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FA008D8-C0F6-4BA4-8A99-E8BE15CE8CDE}" type="slidenum">
              <a:rPr lang="en-US" altLang="fr-FR" smtClean="0"/>
              <a:pPr/>
              <a:t>58</a:t>
            </a:fld>
            <a:endParaRPr lang="en-US" altLang="fr-FR" smtClean="0"/>
          </a:p>
        </p:txBody>
      </p:sp>
      <p:sp>
        <p:nvSpPr>
          <p:cNvPr id="2" name="Footer Placeholder 1"/>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3" name="Header Placeholder 2"/>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43498611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Espace réservé de l'image des diapositives 1"/>
          <p:cNvSpPr>
            <a:spLocks noGrp="1" noRot="1" noChangeAspect="1" noTextEdit="1"/>
          </p:cNvSpPr>
          <p:nvPr>
            <p:ph type="sldImg"/>
          </p:nvPr>
        </p:nvSpPr>
        <p:spPr bwMode="auto">
          <a:xfrm>
            <a:off x="992188" y="768350"/>
            <a:ext cx="5114925"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As the access type is defined and used inside of a part in full Ada, this code is correct.</a:t>
            </a:r>
          </a:p>
        </p:txBody>
      </p:sp>
      <p:sp>
        <p:nvSpPr>
          <p:cNvPr id="71684"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92186AA1-2C0D-498D-BB5D-65BBBDCD190D}" type="slidenum">
              <a:rPr lang="en-US" altLang="fr-FR" smtClean="0"/>
              <a:pPr/>
              <a:t>59</a:t>
            </a:fld>
            <a:endParaRPr lang="en-US" altLang="fr-FR" smtClean="0"/>
          </a:p>
        </p:txBody>
      </p:sp>
      <p:sp>
        <p:nvSpPr>
          <p:cNvPr id="2" name="Footer Placeholder 1"/>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3" name="Header Placeholder 2"/>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23432771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Espace réservé de l'image des diapositives 1"/>
          <p:cNvSpPr>
            <a:spLocks noGrp="1" noRot="1" noChangeAspect="1" noTextEdit="1"/>
          </p:cNvSpPr>
          <p:nvPr>
            <p:ph type="sldImg"/>
          </p:nvPr>
        </p:nvSpPr>
        <p:spPr bwMode="auto">
          <a:xfrm>
            <a:off x="992188" y="768350"/>
            <a:ext cx="5114925"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fr-FR" dirty="0" smtClean="0"/>
              <a:t>Now let us consider P’s body, with the definition of Store, again.</a:t>
            </a:r>
          </a:p>
        </p:txBody>
      </p:sp>
      <p:sp>
        <p:nvSpPr>
          <p:cNvPr id="73732"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8C1CA982-53E8-4FDB-9B41-21C07379CE3E}" type="slidenum">
              <a:rPr lang="en-US" altLang="fr-FR" smtClean="0"/>
              <a:pPr/>
              <a:t>60</a:t>
            </a:fld>
            <a:endParaRPr lang="en-US" altLang="fr-FR" smtClean="0"/>
          </a:p>
        </p:txBody>
      </p:sp>
      <p:sp>
        <p:nvSpPr>
          <p:cNvPr id="2" name="Footer Placeholder 1"/>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3" name="Header Placeholder 2"/>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5645494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Espace réservé de l'image des diapositives 1"/>
          <p:cNvSpPr>
            <a:spLocks noGrp="1" noRot="1" noChangeAspect="1" noTextEdit="1"/>
          </p:cNvSpPr>
          <p:nvPr>
            <p:ph type="sldImg"/>
          </p:nvPr>
        </p:nvSpPr>
        <p:spPr bwMode="auto">
          <a:xfrm>
            <a:off x="992188" y="768350"/>
            <a:ext cx="5114925"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Though the body of Store really uses no constructs that are out of the SPARK subset, it is not possible to set SPARK_Mode to On </a:t>
            </a:r>
            <a:r>
              <a:rPr lang="en-US" altLang="en-US" dirty="0" err="1" smtClean="0"/>
              <a:t>on</a:t>
            </a:r>
            <a:r>
              <a:rPr lang="en-US" altLang="en-US" dirty="0" smtClean="0"/>
              <a:t> P’s body. Indeed, even if we don’t use it, we have the visibility here on P’s private part which is in full Ada.</a:t>
            </a:r>
          </a:p>
        </p:txBody>
      </p:sp>
      <p:sp>
        <p:nvSpPr>
          <p:cNvPr id="75780"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7BCD2123-085E-444C-8AE2-EBF484B92814}" type="slidenum">
              <a:rPr lang="en-US" altLang="fr-FR" smtClean="0"/>
              <a:pPr/>
              <a:t>61</a:t>
            </a:fld>
            <a:endParaRPr lang="en-US" altLang="fr-FR" smtClean="0"/>
          </a:p>
        </p:txBody>
      </p:sp>
      <p:sp>
        <p:nvSpPr>
          <p:cNvPr id="2" name="Footer Placeholder 1"/>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3" name="Header Placeholder 2"/>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233680012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Espace réservé de l'image des diapositives 1"/>
          <p:cNvSpPr>
            <a:spLocks noGrp="1" noRot="1" noChangeAspect="1" noTextEdit="1"/>
          </p:cNvSpPr>
          <p:nvPr>
            <p:ph type="sldImg"/>
          </p:nvPr>
        </p:nvSpPr>
        <p:spPr bwMode="auto">
          <a:xfrm>
            <a:off x="992188" y="768350"/>
            <a:ext cx="5114925"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fr-FR" smtClean="0"/>
              <a:t>Here, we have moved the declaration and the body of the procedure Store to another package named Q.</a:t>
            </a:r>
          </a:p>
        </p:txBody>
      </p:sp>
      <p:sp>
        <p:nvSpPr>
          <p:cNvPr id="77828"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4D88CF8-4CA2-4586-BAD8-5E877EF64091}" type="slidenum">
              <a:rPr lang="en-US" altLang="fr-FR" smtClean="0"/>
              <a:pPr/>
              <a:t>62</a:t>
            </a:fld>
            <a:endParaRPr lang="en-US" altLang="fr-FR" smtClean="0"/>
          </a:p>
        </p:txBody>
      </p:sp>
      <p:sp>
        <p:nvSpPr>
          <p:cNvPr id="2" name="Footer Placeholder 1"/>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3" name="Header Placeholder 2"/>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803333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rejected in SPARK, functions are not allowed to update globals.</a:t>
            </a:r>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8</a:t>
            </a:fld>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SPARK Language and Tools</a:t>
            </a:r>
            <a:endParaRPr lang="en-US"/>
          </a:p>
        </p:txBody>
      </p:sp>
      <p:sp>
        <p:nvSpPr>
          <p:cNvPr id="6" name="Header Placeholder 5"/>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40465595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Espace réservé de l'image des diapositives 1"/>
          <p:cNvSpPr>
            <a:spLocks noGrp="1" noRot="1" noChangeAspect="1" noTextEdit="1"/>
          </p:cNvSpPr>
          <p:nvPr>
            <p:ph type="sldImg"/>
          </p:nvPr>
        </p:nvSpPr>
        <p:spPr bwMode="auto">
          <a:xfrm>
            <a:off x="992188" y="768350"/>
            <a:ext cx="5114925"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Here everything is fine. We have managed to retain the use of the access type while having most of our code in the SPARK subset, so that GNATprove will be able to analyze it.</a:t>
            </a:r>
          </a:p>
        </p:txBody>
      </p:sp>
      <p:sp>
        <p:nvSpPr>
          <p:cNvPr id="79876"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49C1128-0D1F-4D42-BFD8-144E1B2B7639}" type="slidenum">
              <a:rPr lang="en-US" altLang="fr-FR" smtClean="0"/>
              <a:pPr/>
              <a:t>63</a:t>
            </a:fld>
            <a:endParaRPr lang="en-US" altLang="fr-FR" smtClean="0"/>
          </a:p>
        </p:txBody>
      </p:sp>
      <p:sp>
        <p:nvSpPr>
          <p:cNvPr id="2" name="Footer Placeholder 1"/>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3" name="Header Placeholder 2"/>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392697297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Espace réservé de l'image des diapositives 1"/>
          <p:cNvSpPr>
            <a:spLocks noGrp="1" noRot="1" noChangeAspect="1" noTextEdit="1"/>
          </p:cNvSpPr>
          <p:nvPr>
            <p:ph type="sldImg"/>
          </p:nvPr>
        </p:nvSpPr>
        <p:spPr bwMode="auto">
          <a:xfrm>
            <a:off x="992188" y="768350"/>
            <a:ext cx="5114925"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fr-FR" smtClean="0"/>
              <a:t>Here, we have two functions which are Searching for 0 inside an array A. The first one raises an exception if 0 is not found in A while the other simply returns 0 in that case.</a:t>
            </a:r>
          </a:p>
        </p:txBody>
      </p:sp>
      <p:sp>
        <p:nvSpPr>
          <p:cNvPr id="81924"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C47EFAB9-CFBF-4C49-BFF6-B0DC4C71B786}" type="slidenum">
              <a:rPr lang="en-US" altLang="fr-FR" smtClean="0"/>
              <a:pPr/>
              <a:t>64</a:t>
            </a:fld>
            <a:endParaRPr lang="en-US" altLang="fr-FR" smtClean="0"/>
          </a:p>
        </p:txBody>
      </p:sp>
      <p:sp>
        <p:nvSpPr>
          <p:cNvPr id="2" name="Footer Placeholder 1"/>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3" name="Header Placeholder 2"/>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377671873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Espace réservé de l'image des diapositives 1"/>
          <p:cNvSpPr>
            <a:spLocks noGrp="1" noRot="1" noChangeAspect="1" noTextEdit="1"/>
          </p:cNvSpPr>
          <p:nvPr>
            <p:ph type="sldImg"/>
          </p:nvPr>
        </p:nvSpPr>
        <p:spPr bwMode="auto">
          <a:xfrm>
            <a:off x="992188" y="768350"/>
            <a:ext cx="5114925"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This code is perfectly correct. Remark that GNATprove will try to demonstrate that </a:t>
            </a:r>
            <a:r>
              <a:rPr lang="en-US" altLang="en-US" dirty="0" err="1" smtClean="0"/>
              <a:t>Not_Found</a:t>
            </a:r>
            <a:r>
              <a:rPr lang="en-US" altLang="en-US" dirty="0" smtClean="0"/>
              <a:t> will never be raised in </a:t>
            </a:r>
            <a:r>
              <a:rPr lang="en-US" altLang="en-US" dirty="0" err="1" smtClean="0">
                <a:latin typeface="Courier New" panose="02070309020205020404" pitchFamily="49" charset="0"/>
              </a:rPr>
              <a:t>Search_Zero_P</a:t>
            </a:r>
            <a:r>
              <a:rPr lang="en-US" altLang="en-US" dirty="0" smtClean="0">
                <a:latin typeface="Courier New" panose="02070309020205020404" pitchFamily="49" charset="0"/>
              </a:rPr>
              <a:t>. Looking at </a:t>
            </a:r>
            <a:r>
              <a:rPr lang="en-US" altLang="en-US" dirty="0" err="1" smtClean="0">
                <a:latin typeface="Courier New" panose="02070309020205020404" pitchFamily="49" charset="0"/>
              </a:rPr>
              <a:t>Search_Zero_N</a:t>
            </a:r>
            <a:r>
              <a:rPr lang="en-US" altLang="en-US" dirty="0" smtClean="0">
                <a:latin typeface="Courier New" panose="02070309020205020404" pitchFamily="49" charset="0"/>
              </a:rPr>
              <a:t>, it is likely that such a property is not true, which means that the user will need to verify that </a:t>
            </a:r>
            <a:r>
              <a:rPr lang="en-US" altLang="en-US" dirty="0" err="1" smtClean="0"/>
              <a:t>Not_Found</a:t>
            </a:r>
            <a:r>
              <a:rPr lang="en-US" altLang="en-US" dirty="0" smtClean="0"/>
              <a:t> will only be raised when appropriate by her own means.</a:t>
            </a:r>
          </a:p>
        </p:txBody>
      </p:sp>
      <p:sp>
        <p:nvSpPr>
          <p:cNvPr id="83972"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DE7B14E-C711-470F-8827-79E58B5ABF0C}" type="slidenum">
              <a:rPr lang="en-US" altLang="fr-FR" smtClean="0"/>
              <a:pPr/>
              <a:t>65</a:t>
            </a:fld>
            <a:endParaRPr lang="en-US" altLang="fr-FR" smtClean="0"/>
          </a:p>
        </p:txBody>
      </p:sp>
      <p:sp>
        <p:nvSpPr>
          <p:cNvPr id="2" name="Footer Placeholder 1"/>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3" name="Header Placeholder 2"/>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66467438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Espace réservé de l'image des diapositives 1"/>
          <p:cNvSpPr>
            <a:spLocks noGrp="1" noRot="1" noChangeAspect="1" noTextEdit="1"/>
          </p:cNvSpPr>
          <p:nvPr>
            <p:ph type="sldImg"/>
          </p:nvPr>
        </p:nvSpPr>
        <p:spPr bwMode="auto">
          <a:xfrm>
            <a:off x="992188" y="768350"/>
            <a:ext cx="5114925"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fr-FR" dirty="0" smtClean="0"/>
          </a:p>
        </p:txBody>
      </p:sp>
      <p:sp>
        <p:nvSpPr>
          <p:cNvPr id="22532"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94CC742F-315E-4B8C-9E13-42C3B61C087E}" type="slidenum">
              <a:rPr lang="en-US" altLang="fr-FR" smtClean="0"/>
              <a:pPr/>
              <a:t>67</a:t>
            </a:fld>
            <a:endParaRPr lang="en-US" altLang="fr-FR" smtClean="0"/>
          </a:p>
        </p:txBody>
      </p:sp>
      <p:sp>
        <p:nvSpPr>
          <p:cNvPr id="2" name="Footer Placeholder 1"/>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3" name="Header Placeholder 2"/>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83331827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CodePeer is installed and in the PATH, the command line option --</a:t>
            </a:r>
            <a:r>
              <a:rPr lang="en-US" dirty="0" err="1" smtClean="0"/>
              <a:t>codepeer</a:t>
            </a:r>
            <a:r>
              <a:rPr lang="en-US" dirty="0" smtClean="0"/>
              <a:t>=on enables this feature. </a:t>
            </a:r>
          </a:p>
          <a:p>
            <a:r>
              <a:rPr lang="en-US" dirty="0" smtClean="0"/>
              <a:t>CodePeer will then be run before the other SPARK analyses. If it proves a check, GNATprove will not attempt to run another prover on this check.</a:t>
            </a:r>
            <a:endParaRPr lang="en-US" dirty="0"/>
          </a:p>
        </p:txBody>
      </p:sp>
      <p:sp>
        <p:nvSpPr>
          <p:cNvPr id="4" name="Header Placeholder 3"/>
          <p:cNvSpPr>
            <a:spLocks noGrp="1"/>
          </p:cNvSpPr>
          <p:nvPr>
            <p:ph type="hdr" sz="quarter" idx="10"/>
          </p:nvPr>
        </p:nvSpPr>
        <p:spPr>
          <a:xfrm>
            <a:off x="0" y="0"/>
            <a:ext cx="3076575" cy="511175"/>
          </a:xfrm>
          <a:prstGeom prst="rect">
            <a:avLst/>
          </a:prstGeom>
        </p:spPr>
        <p:txBody>
          <a:bodyPr/>
          <a:lstStyle/>
          <a:p>
            <a:pPr>
              <a:defRPr/>
            </a:pPr>
            <a:r>
              <a:rPr lang="en-US" smtClean="0"/>
              <a:t>Programming In SPARK: Fundamentals</a:t>
            </a:r>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SPARK Language and Tools</a:t>
            </a:r>
            <a:endParaRPr lang="en-US"/>
          </a:p>
        </p:txBody>
      </p:sp>
      <p:sp>
        <p:nvSpPr>
          <p:cNvPr id="6" name="Slide Number Placeholder 5"/>
          <p:cNvSpPr>
            <a:spLocks noGrp="1"/>
          </p:cNvSpPr>
          <p:nvPr>
            <p:ph type="sldNum" sz="quarter" idx="12"/>
          </p:nvPr>
        </p:nvSpPr>
        <p:spPr>
          <a:xfrm>
            <a:off x="4021138" y="9721850"/>
            <a:ext cx="3076575" cy="511175"/>
          </a:xfrm>
          <a:prstGeom prst="rect">
            <a:avLst/>
          </a:prstGeom>
        </p:spPr>
        <p:txBody>
          <a:bodyPr/>
          <a:lstStyle/>
          <a:p>
            <a:pPr>
              <a:defRPr/>
            </a:pPr>
            <a:fld id="{2850D09C-F32B-402F-BDDA-49F4BB5C4C32}" type="slidenum">
              <a:rPr lang="en-US" smtClean="0"/>
              <a:pPr>
                <a:defRPr/>
              </a:pPr>
              <a:t>69</a:t>
            </a:fld>
            <a:endParaRPr lang="en-US"/>
          </a:p>
        </p:txBody>
      </p:sp>
    </p:spTree>
    <p:extLst>
      <p:ext uri="{BB962C8B-B14F-4D97-AF65-F5344CB8AC3E}">
        <p14:creationId xmlns:p14="http://schemas.microsoft.com/office/powerpoint/2010/main" val="15975953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75</a:t>
            </a:fld>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SPARK Language and Tools</a:t>
            </a:r>
            <a:endParaRPr lang="en-US"/>
          </a:p>
        </p:txBody>
      </p:sp>
      <p:sp>
        <p:nvSpPr>
          <p:cNvPr id="6" name="Header Placeholder 5"/>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224710840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Mode prove includes mode check_all, as well as the part of mode flow </a:t>
            </a:r>
            <a:r>
              <a:rPr lang="en-US" smtClean="0"/>
              <a:t>that verifies no </a:t>
            </a:r>
            <a:r>
              <a:rPr lang="en-US" dirty="0" smtClean="0"/>
              <a:t>uninitialized data is read, </a:t>
            </a:r>
            <a:r>
              <a:rPr lang="en-US" smtClean="0"/>
              <a:t>to guarantee </a:t>
            </a:r>
            <a:r>
              <a:rPr lang="en-US" dirty="0" smtClean="0"/>
              <a:t>soundness of the proof results.</a:t>
            </a:r>
            <a:endParaRPr lang="en-US" dirty="0"/>
          </a:p>
        </p:txBody>
      </p:sp>
      <p:sp>
        <p:nvSpPr>
          <p:cNvPr id="4" name="Header Placeholder 3"/>
          <p:cNvSpPr>
            <a:spLocks noGrp="1"/>
          </p:cNvSpPr>
          <p:nvPr>
            <p:ph type="hdr" sz="quarter" idx="10"/>
          </p:nvPr>
        </p:nvSpPr>
        <p:spPr>
          <a:xfrm>
            <a:off x="0" y="0"/>
            <a:ext cx="3076575" cy="511175"/>
          </a:xfrm>
          <a:prstGeom prst="rect">
            <a:avLst/>
          </a:prstGeom>
        </p:spPr>
        <p:txBody>
          <a:bodyPr/>
          <a:lstStyle/>
          <a:p>
            <a:pPr>
              <a:defRPr/>
            </a:pPr>
            <a:r>
              <a:rPr lang="en-US" smtClean="0"/>
              <a:t>Programming In SPARK: Fundamentals</a:t>
            </a:r>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SPARK Language and Tools</a:t>
            </a:r>
            <a:endParaRPr lang="en-US"/>
          </a:p>
        </p:txBody>
      </p:sp>
      <p:sp>
        <p:nvSpPr>
          <p:cNvPr id="6" name="Slide Number Placeholder 5"/>
          <p:cNvSpPr>
            <a:spLocks noGrp="1"/>
          </p:cNvSpPr>
          <p:nvPr>
            <p:ph type="sldNum" sz="quarter" idx="12"/>
          </p:nvPr>
        </p:nvSpPr>
        <p:spPr>
          <a:xfrm>
            <a:off x="4021138" y="9721850"/>
            <a:ext cx="3076575" cy="511175"/>
          </a:xfrm>
          <a:prstGeom prst="rect">
            <a:avLst/>
          </a:prstGeom>
        </p:spPr>
        <p:txBody>
          <a:bodyPr/>
          <a:lstStyle/>
          <a:p>
            <a:pPr>
              <a:defRPr/>
            </a:pPr>
            <a:fld id="{2850D09C-F32B-402F-BDDA-49F4BB5C4C32}" type="slidenum">
              <a:rPr lang="en-US" smtClean="0"/>
              <a:pPr>
                <a:defRPr/>
              </a:pPr>
              <a:t>78</a:t>
            </a:fld>
            <a:endParaRPr lang="en-US"/>
          </a:p>
        </p:txBody>
      </p:sp>
    </p:spTree>
    <p:extLst>
      <p:ext uri="{BB962C8B-B14F-4D97-AF65-F5344CB8AC3E}">
        <p14:creationId xmlns:p14="http://schemas.microsoft.com/office/powerpoint/2010/main" val="334039071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80</a:t>
            </a:fld>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SPARK Language and Tools</a:t>
            </a:r>
            <a:endParaRPr lang="en-US"/>
          </a:p>
        </p:txBody>
      </p:sp>
      <p:sp>
        <p:nvSpPr>
          <p:cNvPr id="6" name="Header Placeholder 5"/>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201007293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81</a:t>
            </a:fld>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SPARK Language and Tools</a:t>
            </a:r>
            <a:endParaRPr lang="en-US"/>
          </a:p>
        </p:txBody>
      </p:sp>
      <p:sp>
        <p:nvSpPr>
          <p:cNvPr id="6" name="Header Placeholder 5"/>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5657682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r>
              <a:rPr lang="en-US" dirty="0" smtClean="0"/>
              <a:t>“all” =&gt; all</a:t>
            </a:r>
            <a:r>
              <a:rPr lang="en-US" baseline="0" dirty="0" smtClean="0"/>
              <a:t> provers</a:t>
            </a:r>
          </a:p>
          <a:p>
            <a:r>
              <a:rPr lang="en-US" baseline="0" dirty="0" smtClean="0"/>
              <a:t>The “Examine *” menu entries also check for SPARK </a:t>
            </a:r>
            <a:r>
              <a:rPr lang="en-US" baseline="0" smtClean="0"/>
              <a:t>subset conformance.</a:t>
            </a:r>
            <a:endParaRPr lang="en-US" baseline="0" dirty="0" smtClean="0"/>
          </a:p>
          <a:p>
            <a:r>
              <a:rPr lang="en-US" baseline="0" dirty="0" smtClean="0"/>
              <a:t>Proof involves the Flow Analysis function as well.</a:t>
            </a:r>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83</a:t>
            </a:fld>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SPARK Language and Tools</a:t>
            </a:r>
            <a:endParaRPr lang="en-US"/>
          </a:p>
        </p:txBody>
      </p:sp>
      <p:sp>
        <p:nvSpPr>
          <p:cNvPr id="6" name="Header Placeholder 5"/>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41533553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This is rejected in SPARK, functions are not allowed to have mode “in out” or “out” formals. It is legal Ada.</a:t>
            </a:r>
          </a:p>
          <a:p>
            <a:endParaRPr lang="en-US" dirty="0"/>
          </a:p>
        </p:txBody>
      </p:sp>
      <p:sp>
        <p:nvSpPr>
          <p:cNvPr id="4" name="Footer Placeholder 3"/>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5" name="Header Placeholder 4"/>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177609941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The </a:t>
            </a:r>
            <a:r>
              <a:rPr lang="en-US" smtClean="0"/>
              <a:t>current line under </a:t>
            </a:r>
            <a:r>
              <a:rPr lang="en-US" dirty="0" smtClean="0"/>
              <a:t>the cursor when the contextual menu was invoked.</a:t>
            </a:r>
          </a:p>
          <a:p>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84</a:t>
            </a:fld>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SPARK Language and Tools</a:t>
            </a:r>
            <a:endParaRPr lang="en-US"/>
          </a:p>
        </p:txBody>
      </p:sp>
      <p:sp>
        <p:nvSpPr>
          <p:cNvPr id="6" name="Header Placeholder 5"/>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414575940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r>
              <a:rPr lang="en-US" dirty="0" smtClean="0"/>
              <a:t>The current subprogram under the cursor when the contextual menu was invoked.</a:t>
            </a:r>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85</a:t>
            </a:fld>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SPARK Language and Tools</a:t>
            </a:r>
            <a:endParaRPr lang="en-US"/>
          </a:p>
        </p:txBody>
      </p:sp>
      <p:sp>
        <p:nvSpPr>
          <p:cNvPr id="6" name="Header Placeholder 5"/>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25295512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the array assignment</a:t>
            </a:r>
            <a:r>
              <a:rPr lang="en-US" baseline="0" dirty="0" smtClean="0"/>
              <a:t> (the first statement), the language doesn’t say whether the LHS is evaluated first, or the RHS.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This is rejected in SPARK, functions are not allowed to have mode “in out” or “out” formals.</a:t>
            </a:r>
          </a:p>
          <a:p>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10</a:t>
            </a:fld>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SPARK Language and Tools</a:t>
            </a:r>
            <a:endParaRPr lang="en-US"/>
          </a:p>
        </p:txBody>
      </p:sp>
      <p:sp>
        <p:nvSpPr>
          <p:cNvPr id="6" name="Header Placeholder 5"/>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3515568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r>
              <a:rPr lang="en-US" dirty="0" smtClean="0"/>
              <a:t>Mark Twain</a:t>
            </a:r>
            <a:r>
              <a:rPr lang="en-US" baseline="0" dirty="0" smtClean="0"/>
              <a:t> was an alias for </a:t>
            </a:r>
            <a:r>
              <a:rPr lang="en-US" baseline="0" smtClean="0"/>
              <a:t>Sam Clemens.</a:t>
            </a:r>
            <a:endParaRPr lang="en-US" dirty="0"/>
          </a:p>
        </p:txBody>
      </p:sp>
      <p:sp>
        <p:nvSpPr>
          <p:cNvPr id="4" name="Footer Placeholder 3"/>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5" name="Header Placeholder 4"/>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6261210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Rejected in SPARK</a:t>
            </a:r>
            <a:r>
              <a:rPr lang="en-US" baseline="0" dirty="0" smtClean="0"/>
              <a:t> </a:t>
            </a:r>
            <a:r>
              <a:rPr lang="en-US" b="1" baseline="0" dirty="0" smtClean="0"/>
              <a:t>if Print is not </a:t>
            </a:r>
            <a:r>
              <a:rPr lang="en-US" b="1" baseline="0" dirty="0" err="1" smtClean="0"/>
              <a:t>inlined</a:t>
            </a:r>
            <a:r>
              <a:rPr lang="en-US" b="1" baseline="0" dirty="0" smtClean="0"/>
              <a:t> </a:t>
            </a:r>
            <a:r>
              <a:rPr lang="en-US" b="0" baseline="0" dirty="0" smtClean="0"/>
              <a:t>so we would need to either add a precondition or use the --no-</a:t>
            </a:r>
            <a:r>
              <a:rPr lang="en-US" b="0" baseline="0" dirty="0" err="1" smtClean="0"/>
              <a:t>inlining</a:t>
            </a:r>
            <a:r>
              <a:rPr lang="en-US" b="0" baseline="0" dirty="0" smtClean="0"/>
              <a:t> GNATprove switch.</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This is a bounded error in Ada 2012. It might raise P_E,</a:t>
            </a:r>
            <a:r>
              <a:rPr lang="en-US" baseline="0" dirty="0" smtClean="0"/>
              <a:t> but it might just run (i.e., not be detected) and do whatever it will do.</a:t>
            </a: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What it will do depends on how Formal</a:t>
            </a:r>
            <a:r>
              <a:rPr lang="en-US" baseline="0" dirty="0" smtClean="0"/>
              <a:t> is passed, and that is up to the compiler since Character is a by-copy type.  If passed by copy, the assignment to Actual does not affect the copy in Formal.</a:t>
            </a:r>
            <a:endParaRPr lang="en-US" dirty="0" smtClean="0"/>
          </a:p>
          <a:p>
            <a:r>
              <a:rPr lang="en-US" dirty="0" smtClean="0"/>
              <a:t>See RM 6.4.1 paragraphs 6/17-19</a:t>
            </a:r>
            <a:endParaRPr lang="en-US" dirty="0"/>
          </a:p>
        </p:txBody>
      </p:sp>
      <p:sp>
        <p:nvSpPr>
          <p:cNvPr id="4" name="Footer Placeholder 3"/>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5" name="Header Placeholder 4"/>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6007673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Rejected in SPARK</a:t>
            </a:r>
            <a:r>
              <a:rPr lang="en-US" baseline="0" dirty="0" smtClean="0"/>
              <a:t> </a:t>
            </a:r>
            <a:r>
              <a:rPr lang="en-US" b="1" baseline="0" dirty="0" smtClean="0"/>
              <a:t>if Print is not </a:t>
            </a:r>
            <a:r>
              <a:rPr lang="en-US" b="1" baseline="0" dirty="0" err="1" smtClean="0"/>
              <a:t>inlined</a:t>
            </a:r>
            <a:r>
              <a:rPr lang="en-US" b="1" baseline="0" dirty="0" smtClean="0"/>
              <a:t> </a:t>
            </a:r>
            <a:r>
              <a:rPr lang="en-US" b="0" baseline="0" dirty="0" smtClean="0"/>
              <a:t>so we would need to either add a precondition or use the --no-</a:t>
            </a:r>
            <a:r>
              <a:rPr lang="en-US" b="0" baseline="0" dirty="0" err="1" smtClean="0"/>
              <a:t>inlining</a:t>
            </a:r>
            <a:r>
              <a:rPr lang="en-US" b="0" baseline="0" dirty="0" smtClean="0"/>
              <a:t> GNATprove switch.</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This is a bounded error in Ada 2012. It might raise P_E,</a:t>
            </a:r>
            <a:r>
              <a:rPr lang="en-US" baseline="0" dirty="0" smtClean="0"/>
              <a:t> but it might just run (i.e., not be detected) and do whatever it will do. </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GNAT will catch this if compiler switch “-</a:t>
            </a:r>
            <a:r>
              <a:rPr lang="en-US" baseline="0" dirty="0" err="1" smtClean="0"/>
              <a:t>gnateA</a:t>
            </a:r>
            <a:r>
              <a:rPr lang="en-US" baseline="0" dirty="0" smtClean="0"/>
              <a:t>” is applied.</a:t>
            </a: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What it will do depends on how the formals are</a:t>
            </a:r>
            <a:r>
              <a:rPr lang="en-US" baseline="0" dirty="0" smtClean="0"/>
              <a:t> passed, and that is up to the compiler since Character is a by-copy type.  If passed by copy, the assignment to Formal1 does not affect the copy in Formal2.</a:t>
            </a:r>
            <a:endParaRPr lang="en-US" dirty="0" smtClean="0"/>
          </a:p>
          <a:p>
            <a:endParaRPr lang="en-US" dirty="0"/>
          </a:p>
        </p:txBody>
      </p:sp>
      <p:sp>
        <p:nvSpPr>
          <p:cNvPr id="4" name="Footer Placeholder 3"/>
          <p:cNvSpPr>
            <a:spLocks noGrp="1"/>
          </p:cNvSpPr>
          <p:nvPr>
            <p:ph type="ftr" sz="quarter" idx="10"/>
          </p:nvPr>
        </p:nvSpPr>
        <p:spPr>
          <a:xfrm>
            <a:off x="0" y="9721850"/>
            <a:ext cx="3076575" cy="511175"/>
          </a:xfrm>
          <a:prstGeom prst="rect">
            <a:avLst/>
          </a:prstGeom>
        </p:spPr>
        <p:txBody>
          <a:bodyPr/>
          <a:lstStyle/>
          <a:p>
            <a:pPr>
              <a:defRPr/>
            </a:pPr>
            <a:r>
              <a:rPr lang="en-US" smtClean="0"/>
              <a:t>SPARK Language and Tools</a:t>
            </a:r>
            <a:endParaRPr lang="en-US"/>
          </a:p>
        </p:txBody>
      </p:sp>
      <p:sp>
        <p:nvSpPr>
          <p:cNvPr id="5" name="Header Placeholder 4"/>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31752309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Section Slide - First Page">
    <p:bg>
      <p:bgPr>
        <a:gradFill rotWithShape="1">
          <a:gsLst>
            <a:gs pos="0">
              <a:srgbClr val="04080B"/>
            </a:gs>
            <a:gs pos="100000">
              <a:schemeClr val="tx2"/>
            </a:gs>
          </a:gsLst>
          <a:lin ang="5400000"/>
        </a:gradFill>
        <a:effectLst/>
      </p:bgPr>
    </p:bg>
    <p:spTree>
      <p:nvGrpSpPr>
        <p:cNvPr id="1" name=""/>
        <p:cNvGrpSpPr/>
        <p:nvPr/>
      </p:nvGrpSpPr>
      <p:grpSpPr>
        <a:xfrm>
          <a:off x="0" y="0"/>
          <a:ext cx="0" cy="0"/>
          <a:chOff x="0" y="0"/>
          <a:chExt cx="0" cy="0"/>
        </a:xfrm>
      </p:grpSpPr>
      <p:cxnSp>
        <p:nvCxnSpPr>
          <p:cNvPr id="15" name="Straight Connector 7"/>
          <p:cNvCxnSpPr>
            <a:cxnSpLocks noChangeShapeType="1"/>
          </p:cNvCxnSpPr>
          <p:nvPr/>
        </p:nvCxnSpPr>
        <p:spPr bwMode="auto">
          <a:xfrm>
            <a:off x="698500" y="3535363"/>
            <a:ext cx="7759700" cy="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cxnSp>
      <p:sp>
        <p:nvSpPr>
          <p:cNvPr id="16" name="Rectangle 4"/>
          <p:cNvSpPr>
            <a:spLocks noChangeArrowheads="1"/>
          </p:cNvSpPr>
          <p:nvPr/>
        </p:nvSpPr>
        <p:spPr bwMode="auto">
          <a:xfrm>
            <a:off x="0" y="0"/>
            <a:ext cx="9144000" cy="22098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a:cs typeface="Arial" pitchFamily="34" charset="0"/>
            </a:endParaRPr>
          </a:p>
        </p:txBody>
      </p:sp>
      <p:pic>
        <p:nvPicPr>
          <p:cNvPr id="20" name="Picture 5" descr="logo_textured_large.psd"/>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185863"/>
            <a:ext cx="1905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7"/>
          <p:cNvSpPr>
            <a:spLocks noGrp="1"/>
          </p:cNvSpPr>
          <p:nvPr>
            <p:ph type="body" sz="quarter" idx="16"/>
          </p:nvPr>
        </p:nvSpPr>
        <p:spPr>
          <a:xfrm>
            <a:off x="3333382" y="3657600"/>
            <a:ext cx="2534018" cy="297000"/>
          </a:xfrm>
        </p:spPr>
        <p:txBody>
          <a:bodyPr/>
          <a:lstStyle>
            <a:lvl1pPr marL="0" indent="0">
              <a:lnSpc>
                <a:spcPct val="100000"/>
              </a:lnSpc>
              <a:spcBef>
                <a:spcPts val="0"/>
              </a:spcBef>
              <a:buNone/>
              <a:defRPr sz="1400" b="1">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4" name="Text Placeholder 7"/>
          <p:cNvSpPr>
            <a:spLocks noGrp="1"/>
          </p:cNvSpPr>
          <p:nvPr>
            <p:ph type="body" sz="quarter" idx="17"/>
          </p:nvPr>
        </p:nvSpPr>
        <p:spPr>
          <a:xfrm>
            <a:off x="3333382" y="3904800"/>
            <a:ext cx="2534018" cy="354600"/>
          </a:xfrm>
        </p:spPr>
        <p:txBody>
          <a:bodyPr/>
          <a:lstStyle>
            <a:lvl1pPr marL="0" indent="0">
              <a:lnSpc>
                <a:spcPct val="100000"/>
              </a:lnSpc>
              <a:spcBef>
                <a:spcPts val="0"/>
              </a:spcBef>
              <a:buNone/>
              <a:defRPr sz="1300" b="0">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8" name="Text Placeholder 7"/>
          <p:cNvSpPr>
            <a:spLocks noGrp="1"/>
          </p:cNvSpPr>
          <p:nvPr>
            <p:ph type="body" sz="quarter" idx="11"/>
          </p:nvPr>
        </p:nvSpPr>
        <p:spPr>
          <a:xfrm>
            <a:off x="609600" y="3657600"/>
            <a:ext cx="2590800" cy="297000"/>
          </a:xfrm>
        </p:spPr>
        <p:txBody>
          <a:bodyPr/>
          <a:lstStyle>
            <a:lvl1pPr marL="0" indent="0">
              <a:lnSpc>
                <a:spcPct val="100000"/>
              </a:lnSpc>
              <a:spcBef>
                <a:spcPts val="0"/>
              </a:spcBef>
              <a:buNone/>
              <a:defRPr sz="1400" b="1">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2" name="Text Placeholder 11"/>
          <p:cNvSpPr>
            <a:spLocks noGrp="1"/>
          </p:cNvSpPr>
          <p:nvPr>
            <p:ph type="body" sz="quarter" idx="14"/>
          </p:nvPr>
        </p:nvSpPr>
        <p:spPr>
          <a:xfrm>
            <a:off x="609600" y="5715000"/>
            <a:ext cx="4104000" cy="533400"/>
          </a:xfrm>
        </p:spPr>
        <p:txBody>
          <a:bodyPr/>
          <a:lstStyle>
            <a:lvl1pPr marL="0" indent="0">
              <a:lnSpc>
                <a:spcPct val="150000"/>
              </a:lnSpc>
              <a:spcBef>
                <a:spcPts val="0"/>
              </a:spcBef>
              <a:buNone/>
              <a:defRPr sz="1400" baseline="0">
                <a:solidFill>
                  <a:srgbClr val="91B9DA"/>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1" name="Text Placeholder 7"/>
          <p:cNvSpPr>
            <a:spLocks noGrp="1"/>
          </p:cNvSpPr>
          <p:nvPr>
            <p:ph type="body" sz="quarter" idx="15"/>
          </p:nvPr>
        </p:nvSpPr>
        <p:spPr>
          <a:xfrm>
            <a:off x="609600" y="3904800"/>
            <a:ext cx="2590800" cy="354600"/>
          </a:xfrm>
        </p:spPr>
        <p:txBody>
          <a:bodyPr/>
          <a:lstStyle>
            <a:lvl1pPr marL="0" indent="0">
              <a:lnSpc>
                <a:spcPct val="100000"/>
              </a:lnSpc>
              <a:spcBef>
                <a:spcPts val="0"/>
              </a:spcBef>
              <a:buNone/>
              <a:defRPr sz="1300" b="0" baseline="0">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8" name="Text Placeholder 7"/>
          <p:cNvSpPr>
            <a:spLocks noGrp="1"/>
          </p:cNvSpPr>
          <p:nvPr>
            <p:ph type="body" sz="quarter" idx="21"/>
          </p:nvPr>
        </p:nvSpPr>
        <p:spPr>
          <a:xfrm>
            <a:off x="5943600" y="3657600"/>
            <a:ext cx="2590800" cy="297000"/>
          </a:xfrm>
        </p:spPr>
        <p:txBody>
          <a:bodyPr/>
          <a:lstStyle>
            <a:lvl1pPr marL="0" indent="0">
              <a:lnSpc>
                <a:spcPct val="100000"/>
              </a:lnSpc>
              <a:spcBef>
                <a:spcPts val="0"/>
              </a:spcBef>
              <a:buNone/>
              <a:defRPr sz="1400" b="1">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9" name="Text Placeholder 7"/>
          <p:cNvSpPr>
            <a:spLocks noGrp="1"/>
          </p:cNvSpPr>
          <p:nvPr>
            <p:ph type="body" sz="quarter" idx="22"/>
          </p:nvPr>
        </p:nvSpPr>
        <p:spPr>
          <a:xfrm>
            <a:off x="5943600" y="3904800"/>
            <a:ext cx="2590800" cy="354600"/>
          </a:xfrm>
        </p:spPr>
        <p:txBody>
          <a:bodyPr/>
          <a:lstStyle>
            <a:lvl1pPr marL="0" indent="0">
              <a:lnSpc>
                <a:spcPct val="100000"/>
              </a:lnSpc>
              <a:spcBef>
                <a:spcPts val="0"/>
              </a:spcBef>
              <a:buNone/>
              <a:defRPr sz="1300" b="0">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7" name="Text Placeholder 7"/>
          <p:cNvSpPr>
            <a:spLocks noGrp="1"/>
          </p:cNvSpPr>
          <p:nvPr>
            <p:ph type="body" sz="quarter" idx="23"/>
          </p:nvPr>
        </p:nvSpPr>
        <p:spPr>
          <a:xfrm>
            <a:off x="685800" y="2514600"/>
            <a:ext cx="7696200" cy="982800"/>
          </a:xfrm>
        </p:spPr>
        <p:txBody>
          <a:bodyPr anchor="b"/>
          <a:lstStyle>
            <a:lvl1pPr marL="0" indent="0">
              <a:lnSpc>
                <a:spcPct val="100000"/>
              </a:lnSpc>
              <a:spcBef>
                <a:spcPts val="0"/>
              </a:spcBef>
              <a:buNone/>
              <a:defRPr sz="2400" b="1">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21" name="Text Placeholder 7"/>
          <p:cNvSpPr>
            <a:spLocks noGrp="1"/>
          </p:cNvSpPr>
          <p:nvPr>
            <p:ph type="body" sz="quarter" idx="24"/>
          </p:nvPr>
        </p:nvSpPr>
        <p:spPr>
          <a:xfrm>
            <a:off x="5684520" y="1371600"/>
            <a:ext cx="2849880" cy="297000"/>
          </a:xfrm>
        </p:spPr>
        <p:txBody>
          <a:bodyPr/>
          <a:lstStyle>
            <a:lvl1pPr marL="0" indent="0" algn="r">
              <a:lnSpc>
                <a:spcPct val="100000"/>
              </a:lnSpc>
              <a:spcBef>
                <a:spcPts val="0"/>
              </a:spcBef>
              <a:buNone/>
              <a:defRPr sz="1400" b="1">
                <a:solidFill>
                  <a:schemeClr val="accent1"/>
                </a:solidFill>
              </a:defRPr>
            </a:lvl1pPr>
            <a:lvl2pPr>
              <a:buNone/>
              <a:defRPr/>
            </a:lvl2pPr>
            <a:lvl3pPr>
              <a:buNone/>
              <a:defRPr/>
            </a:lvl3pPr>
            <a:lvl4pPr>
              <a:buNone/>
              <a:defRPr/>
            </a:lvl4pPr>
            <a:lvl5pPr>
              <a:buNone/>
              <a:defRPr/>
            </a:lvl5pPr>
          </a:lstStyle>
          <a:p>
            <a:pPr lvl="0"/>
            <a:r>
              <a:rPr lang="en-US" smtClean="0"/>
              <a:t>Click to edit Master text styles</a:t>
            </a:r>
          </a:p>
        </p:txBody>
      </p:sp>
    </p:spTree>
    <p:extLst>
      <p:ext uri="{BB962C8B-B14F-4D97-AF65-F5344CB8AC3E}">
        <p14:creationId xmlns:p14="http://schemas.microsoft.com/office/powerpoint/2010/main" val="26151115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7938" y="0"/>
            <a:ext cx="9151938" cy="685800"/>
          </a:xfrm>
          <a:prstGeom prst="rect">
            <a:avLst/>
          </a:prstGeom>
          <a:gradFill rotWithShape="1">
            <a:gsLst>
              <a:gs pos="27000">
                <a:srgbClr val="153957">
                  <a:lumMod val="99000"/>
                  <a:lumOff val="1000"/>
                </a:srgbClr>
              </a:gs>
              <a:gs pos="100000">
                <a:schemeClr val="tx2"/>
              </a:gs>
            </a:gsLst>
            <a:lin ang="5400000"/>
          </a:gradFill>
          <a:ln>
            <a:noFill/>
          </a:ln>
          <a:extLst/>
        </p:spPr>
        <p:txBody>
          <a:bodyPr/>
          <a:lstStyle/>
          <a:p>
            <a:endParaRPr lang="en-US">
              <a:cs typeface="Arial" pitchFamily="34" charset="0"/>
            </a:endParaRPr>
          </a:p>
        </p:txBody>
      </p:sp>
      <p:sp>
        <p:nvSpPr>
          <p:cNvPr id="3" name="Rectangle 2"/>
          <p:cNvSpPr>
            <a:spLocks noChangeArrowheads="1"/>
          </p:cNvSpPr>
          <p:nvPr/>
        </p:nvSpPr>
        <p:spPr bwMode="auto">
          <a:xfrm>
            <a:off x="-7938" y="0"/>
            <a:ext cx="9151938" cy="685800"/>
          </a:xfrm>
          <a:prstGeom prst="rect">
            <a:avLst/>
          </a:prstGeom>
          <a:gradFill rotWithShape="1">
            <a:gsLst>
              <a:gs pos="27000">
                <a:srgbClr val="153957">
                  <a:lumMod val="99000"/>
                  <a:lumOff val="1000"/>
                </a:srgbClr>
              </a:gs>
              <a:gs pos="100000">
                <a:schemeClr val="tx2"/>
              </a:gs>
            </a:gsLst>
            <a:lin ang="5400000"/>
          </a:gradFill>
          <a:ln>
            <a:noFill/>
          </a:ln>
          <a:extLst/>
        </p:spPr>
        <p:txBody>
          <a:bodyPr/>
          <a:lstStyle/>
          <a:p>
            <a:pPr>
              <a:defRPr/>
            </a:pPr>
            <a:endParaRPr lang="en-US">
              <a:ea typeface="MS PGothic" panose="020B0600070205080204" pitchFamily="34" charset="-128"/>
              <a:cs typeface="Arial" pitchFamily="34" charset="0"/>
            </a:endParaRPr>
          </a:p>
        </p:txBody>
      </p:sp>
      <p:sp>
        <p:nvSpPr>
          <p:cNvPr id="4" name="Text Box 6"/>
          <p:cNvSpPr txBox="1">
            <a:spLocks noChangeArrowheads="1"/>
          </p:cNvSpPr>
          <p:nvPr/>
        </p:nvSpPr>
        <p:spPr bwMode="auto">
          <a:xfrm>
            <a:off x="8305800" y="6642100"/>
            <a:ext cx="8302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800">
                <a:solidFill>
                  <a:srgbClr val="A6A6A6"/>
                </a:solidFill>
                <a:ea typeface="MS PGothic" panose="020B0600070205080204" pitchFamily="34" charset="-128"/>
              </a:rPr>
              <a:t>Slide: </a:t>
            </a:r>
            <a:fld id="{E31EFF50-B3D8-4FF2-AC7C-2F5C7495E1FA}" type="slidenum">
              <a:rPr lang="en-US" sz="800">
                <a:solidFill>
                  <a:srgbClr val="A6A6A6"/>
                </a:solidFill>
                <a:ea typeface="MS PGothic" panose="020B0600070205080204" pitchFamily="34" charset="-128"/>
              </a:rPr>
              <a:pPr algn="r">
                <a:defRPr/>
              </a:pPr>
              <a:t>‹#›</a:t>
            </a:fld>
            <a:endParaRPr lang="fr-FR" sz="800">
              <a:solidFill>
                <a:srgbClr val="A6A6A6"/>
              </a:solidFill>
              <a:ea typeface="MS PGothic" panose="020B0600070205080204" pitchFamily="34" charset="-128"/>
            </a:endParaRPr>
          </a:p>
        </p:txBody>
      </p:sp>
      <p:sp>
        <p:nvSpPr>
          <p:cNvPr id="8" name="Title 1"/>
          <p:cNvSpPr>
            <a:spLocks noGrp="1"/>
          </p:cNvSpPr>
          <p:nvPr>
            <p:ph type="title"/>
          </p:nvPr>
        </p:nvSpPr>
        <p:spPr bwMode="gray">
          <a:xfrm>
            <a:off x="152400" y="76200"/>
            <a:ext cx="8884096" cy="533400"/>
          </a:xfrm>
          <a:prstGeom prst="rect">
            <a:avLst/>
          </a:prstGeom>
        </p:spPr>
        <p:txBody>
          <a:bodyPr anchor="ctr" anchorCtr="0"/>
          <a:lstStyle>
            <a:lvl1pPr>
              <a:defRPr sz="2800">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6" name="Text Box 6"/>
          <p:cNvSpPr txBox="1">
            <a:spLocks noChangeArrowheads="1"/>
          </p:cNvSpPr>
          <p:nvPr userDrawn="1"/>
        </p:nvSpPr>
        <p:spPr bwMode="auto">
          <a:xfrm>
            <a:off x="-15875" y="6634163"/>
            <a:ext cx="11657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defRPr/>
            </a:pPr>
            <a:r>
              <a:rPr lang="en-US" sz="800" dirty="0" smtClean="0">
                <a:solidFill>
                  <a:srgbClr val="A6A6A6"/>
                </a:solidFill>
              </a:rPr>
              <a:t>Copyright </a:t>
            </a:r>
            <a:r>
              <a:rPr lang="en-US" sz="800" dirty="0" smtClean="0">
                <a:solidFill>
                  <a:srgbClr val="A6A6A6"/>
                </a:solidFill>
                <a:ea typeface="Verdana" pitchFamily="34" charset="0"/>
                <a:cs typeface="Verdana" pitchFamily="34" charset="0"/>
              </a:rPr>
              <a:t>©</a:t>
            </a:r>
            <a:r>
              <a:rPr lang="en-US" sz="800" dirty="0" smtClean="0">
                <a:solidFill>
                  <a:srgbClr val="A6A6A6"/>
                </a:solidFill>
              </a:rPr>
              <a:t> AdaCore</a:t>
            </a:r>
            <a:endParaRPr lang="fr-FR" sz="800" dirty="0" smtClean="0">
              <a:solidFill>
                <a:srgbClr val="A6A6A6"/>
              </a:solidFill>
            </a:endParaRPr>
          </a:p>
        </p:txBody>
      </p:sp>
    </p:spTree>
    <p:extLst>
      <p:ext uri="{BB962C8B-B14F-4D97-AF65-F5344CB8AC3E}">
        <p14:creationId xmlns:p14="http://schemas.microsoft.com/office/powerpoint/2010/main" val="399306762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p:bg>
      <p:bgPr>
        <a:gradFill rotWithShape="1">
          <a:gsLst>
            <a:gs pos="0">
              <a:srgbClr val="04080B"/>
            </a:gs>
            <a:gs pos="100000">
              <a:schemeClr val="tx2"/>
            </a:gs>
          </a:gsLst>
          <a:lin ang="5400000"/>
        </a:gradFill>
        <a:effectLst/>
      </p:bgPr>
    </p:bg>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5819775" y="268288"/>
            <a:ext cx="184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defRPr/>
            </a:pPr>
            <a:endParaRPr lang="en-US" sz="1400" b="1">
              <a:solidFill>
                <a:schemeClr val="accent1"/>
              </a:solidFill>
              <a:cs typeface="Arial" pitchFamily="34" charset="0"/>
            </a:endParaRPr>
          </a:p>
        </p:txBody>
      </p:sp>
      <p:sp>
        <p:nvSpPr>
          <p:cNvPr id="6" name="Text Placeholder 5"/>
          <p:cNvSpPr>
            <a:spLocks noGrp="1"/>
          </p:cNvSpPr>
          <p:nvPr>
            <p:ph type="body" sz="quarter" idx="10"/>
          </p:nvPr>
        </p:nvSpPr>
        <p:spPr>
          <a:xfrm>
            <a:off x="381000" y="2667000"/>
            <a:ext cx="8382000" cy="904863"/>
          </a:xfrm>
        </p:spPr>
        <p:txBody>
          <a:bodyPr>
            <a:spAutoFit/>
          </a:bodyPr>
          <a:lstStyle>
            <a:lvl1pPr marL="0" indent="0" algn="ctr" rtl="0" fontAlgn="base">
              <a:spcBef>
                <a:spcPct val="0"/>
              </a:spcBef>
              <a:spcAft>
                <a:spcPct val="0"/>
              </a:spcAft>
              <a:buNone/>
              <a:defRPr lang="en-US" sz="4400" b="1" i="0" kern="1200" dirty="0" smtClean="0">
                <a:solidFill>
                  <a:schemeClr val="bg1"/>
                </a:solidFill>
                <a:latin typeface="+mn-lt"/>
                <a:ea typeface="ＭＳ Ｐゴシック" charset="-128"/>
                <a:cs typeface="Helvetica"/>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Tree>
    <p:extLst>
      <p:ext uri="{BB962C8B-B14F-4D97-AF65-F5344CB8AC3E}">
        <p14:creationId xmlns:p14="http://schemas.microsoft.com/office/powerpoint/2010/main" val="175980679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Object">
    <p:spTree>
      <p:nvGrpSpPr>
        <p:cNvPr id="1" name=""/>
        <p:cNvGrpSpPr/>
        <p:nvPr/>
      </p:nvGrpSpPr>
      <p:grpSpPr>
        <a:xfrm>
          <a:off x="0" y="0"/>
          <a:ext cx="0" cy="0"/>
          <a:chOff x="0" y="0"/>
          <a:chExt cx="0" cy="0"/>
        </a:xfrm>
      </p:grpSpPr>
      <p:sp>
        <p:nvSpPr>
          <p:cNvPr id="8" name="Rectangle 7"/>
          <p:cNvSpPr>
            <a:spLocks noChangeArrowheads="1"/>
          </p:cNvSpPr>
          <p:nvPr userDrawn="1"/>
        </p:nvSpPr>
        <p:spPr bwMode="auto">
          <a:xfrm>
            <a:off x="-7938" y="0"/>
            <a:ext cx="9151938" cy="685800"/>
          </a:xfrm>
          <a:prstGeom prst="rect">
            <a:avLst/>
          </a:prstGeom>
          <a:gradFill rotWithShape="1">
            <a:gsLst>
              <a:gs pos="27000">
                <a:srgbClr val="153957">
                  <a:lumMod val="99000"/>
                  <a:lumOff val="1000"/>
                </a:srgbClr>
              </a:gs>
              <a:gs pos="100000">
                <a:schemeClr val="tx2"/>
              </a:gs>
            </a:gsLst>
            <a:lin ang="5400000"/>
          </a:gradFill>
          <a:ln>
            <a:noFill/>
          </a:ln>
          <a:extLst/>
        </p:spPr>
        <p:txBody>
          <a:bodyPr/>
          <a:lstStyle/>
          <a:p>
            <a:endParaRPr lang="en-US">
              <a:cs typeface="Arial" pitchFamily="34" charset="0"/>
            </a:endParaRPr>
          </a:p>
        </p:txBody>
      </p:sp>
      <p:sp>
        <p:nvSpPr>
          <p:cNvPr id="6" name="Text Box 6"/>
          <p:cNvSpPr txBox="1">
            <a:spLocks noChangeArrowheads="1"/>
          </p:cNvSpPr>
          <p:nvPr/>
        </p:nvSpPr>
        <p:spPr bwMode="auto">
          <a:xfrm>
            <a:off x="8305800" y="6642100"/>
            <a:ext cx="8302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800">
                <a:solidFill>
                  <a:srgbClr val="A6A6A6"/>
                </a:solidFill>
              </a:rPr>
              <a:t>Slide: </a:t>
            </a:r>
            <a:fld id="{3D429265-1D29-4541-9219-1391FE2F445D}" type="slidenum">
              <a:rPr lang="en-US" sz="800">
                <a:solidFill>
                  <a:srgbClr val="A6A6A6"/>
                </a:solidFill>
              </a:rPr>
              <a:pPr algn="r">
                <a:defRPr/>
              </a:pPr>
              <a:t>‹#›</a:t>
            </a:fld>
            <a:endParaRPr lang="fr-FR" sz="800">
              <a:solidFill>
                <a:srgbClr val="A6A6A6"/>
              </a:solidFill>
            </a:endParaRPr>
          </a:p>
        </p:txBody>
      </p:sp>
      <p:sp>
        <p:nvSpPr>
          <p:cNvPr id="7" name="Title 1"/>
          <p:cNvSpPr>
            <a:spLocks noGrp="1"/>
          </p:cNvSpPr>
          <p:nvPr>
            <p:ph type="title"/>
          </p:nvPr>
        </p:nvSpPr>
        <p:spPr bwMode="gray">
          <a:xfrm>
            <a:off x="152400" y="76200"/>
            <a:ext cx="8763000" cy="533400"/>
          </a:xfrm>
          <a:prstGeom prst="rect">
            <a:avLst/>
          </a:prstGeom>
        </p:spPr>
        <p:txBody>
          <a:bodyPr anchor="ctr" anchorCtr="0"/>
          <a:lstStyle>
            <a:lvl1pPr algn="l">
              <a:defRPr sz="2800" b="1">
                <a:latin typeface="Verdana" pitchFamily="34" charset="0"/>
                <a:ea typeface="Verdana" pitchFamily="34" charset="0"/>
                <a:cs typeface="Verdana" pitchFamily="34" charset="0"/>
              </a:defRPr>
            </a:lvl1pPr>
          </a:lstStyle>
          <a:p>
            <a:r>
              <a:rPr lang="en-US" smtClean="0"/>
              <a:t>Click to edit Master title style</a:t>
            </a:r>
            <a:endParaRPr lang="en-US" dirty="0"/>
          </a:p>
        </p:txBody>
      </p:sp>
      <p:sp>
        <p:nvSpPr>
          <p:cNvPr id="5" name="Content Placeholder 2"/>
          <p:cNvSpPr>
            <a:spLocks noGrp="1"/>
          </p:cNvSpPr>
          <p:nvPr>
            <p:ph sz="half" idx="10"/>
          </p:nvPr>
        </p:nvSpPr>
        <p:spPr>
          <a:xfrm>
            <a:off x="685800" y="1143000"/>
            <a:ext cx="8035131" cy="5334000"/>
          </a:xfrm>
        </p:spPr>
        <p:txBody>
          <a:bodyPr/>
          <a:lstStyle>
            <a:lvl1pPr>
              <a:lnSpc>
                <a:spcPct val="100000"/>
              </a:lnSpc>
              <a:spcBef>
                <a:spcPts val="3000"/>
              </a:spcBef>
              <a:defRPr sz="2000" b="1">
                <a:latin typeface="Verdana" pitchFamily="34" charset="0"/>
                <a:ea typeface="Verdana" pitchFamily="34" charset="0"/>
                <a:cs typeface="Verdana" pitchFamily="34" charset="0"/>
              </a:defRPr>
            </a:lvl1pPr>
            <a:lvl2pPr>
              <a:lnSpc>
                <a:spcPct val="100000"/>
              </a:lnSpc>
              <a:spcBef>
                <a:spcPts val="900"/>
              </a:spcBef>
              <a:spcAft>
                <a:spcPts val="0"/>
              </a:spcAft>
              <a:defRPr sz="1800">
                <a:latin typeface="Verdana" pitchFamily="34" charset="0"/>
                <a:ea typeface="Verdana" pitchFamily="34" charset="0"/>
                <a:cs typeface="Verdana" pitchFamily="34" charset="0"/>
              </a:defRPr>
            </a:lvl2pPr>
            <a:lvl3pPr marL="1200150" indent="-285750">
              <a:spcBef>
                <a:spcPts val="900"/>
              </a:spcBef>
              <a:spcAft>
                <a:spcPts val="0"/>
              </a:spcAft>
              <a:buFont typeface="Wingdings" pitchFamily="2" charset="2"/>
              <a:buChar char="§"/>
              <a:defRPr sz="1800">
                <a:latin typeface="Verdana" pitchFamily="34" charset="0"/>
                <a:ea typeface="Verdana" pitchFamily="34" charset="0"/>
                <a:cs typeface="Verdana" pitchFamily="34" charset="0"/>
              </a:defRPr>
            </a:lvl3pPr>
            <a:lvl4pPr>
              <a:spcBef>
                <a:spcPts val="600"/>
              </a:spcBef>
              <a:defRPr sz="1800">
                <a:latin typeface="Verdana" pitchFamily="34" charset="0"/>
                <a:ea typeface="Verdana" pitchFamily="34" charset="0"/>
                <a:cs typeface="Verdana" pitchFamily="34" charset="0"/>
              </a:defRPr>
            </a:lvl4pPr>
            <a:lvl5pPr>
              <a:spcBef>
                <a:spcPts val="600"/>
              </a:spcBef>
              <a:defRPr sz="1800">
                <a:latin typeface="Verdana" pitchFamily="34" charset="0"/>
                <a:ea typeface="Verdana" pitchFamily="34" charset="0"/>
                <a:cs typeface="Verdana"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Box 6"/>
          <p:cNvSpPr txBox="1">
            <a:spLocks noChangeArrowheads="1"/>
          </p:cNvSpPr>
          <p:nvPr userDrawn="1"/>
        </p:nvSpPr>
        <p:spPr bwMode="auto">
          <a:xfrm>
            <a:off x="-15875" y="6634163"/>
            <a:ext cx="11657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defRPr/>
            </a:pPr>
            <a:r>
              <a:rPr lang="en-US" sz="800" dirty="0" smtClean="0">
                <a:solidFill>
                  <a:srgbClr val="A6A6A6"/>
                </a:solidFill>
              </a:rPr>
              <a:t>Copyright </a:t>
            </a:r>
            <a:r>
              <a:rPr lang="en-US" sz="800" dirty="0" smtClean="0">
                <a:solidFill>
                  <a:srgbClr val="A6A6A6"/>
                </a:solidFill>
                <a:ea typeface="Verdana" pitchFamily="34" charset="0"/>
                <a:cs typeface="Verdana" pitchFamily="34" charset="0"/>
              </a:rPr>
              <a:t>©</a:t>
            </a:r>
            <a:r>
              <a:rPr lang="en-US" sz="800" dirty="0" smtClean="0">
                <a:solidFill>
                  <a:srgbClr val="A6A6A6"/>
                </a:solidFill>
              </a:rPr>
              <a:t> AdaCore</a:t>
            </a:r>
            <a:endParaRPr lang="fr-FR" sz="800" dirty="0" smtClean="0">
              <a:solidFill>
                <a:srgbClr val="A6A6A6"/>
              </a:solidFill>
            </a:endParaRPr>
          </a:p>
        </p:txBody>
      </p:sp>
    </p:spTree>
    <p:extLst>
      <p:ext uri="{BB962C8B-B14F-4D97-AF65-F5344CB8AC3E}">
        <p14:creationId xmlns:p14="http://schemas.microsoft.com/office/powerpoint/2010/main" val="8960863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7" name="Rectangle 6"/>
          <p:cNvSpPr>
            <a:spLocks noChangeArrowheads="1"/>
          </p:cNvSpPr>
          <p:nvPr userDrawn="1"/>
        </p:nvSpPr>
        <p:spPr bwMode="auto">
          <a:xfrm>
            <a:off x="-7938" y="0"/>
            <a:ext cx="9151938" cy="685800"/>
          </a:xfrm>
          <a:prstGeom prst="rect">
            <a:avLst/>
          </a:prstGeom>
          <a:gradFill rotWithShape="1">
            <a:gsLst>
              <a:gs pos="27000">
                <a:srgbClr val="153957">
                  <a:lumMod val="99000"/>
                  <a:lumOff val="1000"/>
                </a:srgbClr>
              </a:gs>
              <a:gs pos="100000">
                <a:schemeClr val="tx2"/>
              </a:gs>
            </a:gsLst>
            <a:lin ang="5400000"/>
          </a:gradFill>
          <a:ln>
            <a:noFill/>
          </a:ln>
          <a:extLst/>
        </p:spPr>
        <p:txBody>
          <a:bodyPr/>
          <a:lstStyle/>
          <a:p>
            <a:endParaRPr lang="en-US">
              <a:cs typeface="Arial" pitchFamily="34" charset="0"/>
            </a:endParaRPr>
          </a:p>
        </p:txBody>
      </p:sp>
      <p:sp>
        <p:nvSpPr>
          <p:cNvPr id="6" name="Text Box 6"/>
          <p:cNvSpPr txBox="1">
            <a:spLocks noChangeArrowheads="1"/>
          </p:cNvSpPr>
          <p:nvPr/>
        </p:nvSpPr>
        <p:spPr bwMode="auto">
          <a:xfrm>
            <a:off x="8305800" y="6642100"/>
            <a:ext cx="8302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800">
                <a:solidFill>
                  <a:srgbClr val="A6A6A6"/>
                </a:solidFill>
              </a:rPr>
              <a:t>Slide: </a:t>
            </a:r>
            <a:fld id="{3F5BED25-735D-4499-9461-763DC73DA03D}" type="slidenum">
              <a:rPr lang="en-US" sz="800">
                <a:solidFill>
                  <a:srgbClr val="A6A6A6"/>
                </a:solidFill>
              </a:rPr>
              <a:pPr algn="r">
                <a:defRPr/>
              </a:pPr>
              <a:t>‹#›</a:t>
            </a:fld>
            <a:endParaRPr lang="fr-FR" sz="800">
              <a:solidFill>
                <a:srgbClr val="A6A6A6"/>
              </a:solidFill>
            </a:endParaRPr>
          </a:p>
        </p:txBody>
      </p:sp>
      <p:sp>
        <p:nvSpPr>
          <p:cNvPr id="3" name="Content Placeholder 2"/>
          <p:cNvSpPr>
            <a:spLocks noGrp="1"/>
          </p:cNvSpPr>
          <p:nvPr>
            <p:ph sz="half" idx="1"/>
          </p:nvPr>
        </p:nvSpPr>
        <p:spPr>
          <a:xfrm>
            <a:off x="762000" y="1143000"/>
            <a:ext cx="3810000" cy="5334000"/>
          </a:xfrm>
        </p:spPr>
        <p:txBody>
          <a:bodyPr/>
          <a:lstStyle>
            <a:lvl1pPr>
              <a:defRPr sz="1600"/>
            </a:lvl1pPr>
            <a:lvl2pPr>
              <a:defRPr sz="14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24400" y="1143000"/>
            <a:ext cx="3810000" cy="5334000"/>
          </a:xfrm>
        </p:spPr>
        <p:txBody>
          <a:bodyPr/>
          <a:lstStyle>
            <a:lvl1pPr>
              <a:defRPr sz="1600"/>
            </a:lvl1pPr>
            <a:lvl2pPr>
              <a:defRPr sz="14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1"/>
          <p:cNvSpPr>
            <a:spLocks noGrp="1"/>
          </p:cNvSpPr>
          <p:nvPr>
            <p:ph type="title"/>
          </p:nvPr>
        </p:nvSpPr>
        <p:spPr bwMode="gray">
          <a:xfrm>
            <a:off x="152400" y="76200"/>
            <a:ext cx="8763000" cy="533400"/>
          </a:xfrm>
          <a:prstGeom prst="rect">
            <a:avLst/>
          </a:prstGeom>
        </p:spPr>
        <p:txBody>
          <a:bodyPr anchor="ctr" anchorCtr="0"/>
          <a:lstStyle>
            <a:lvl1pPr algn="l">
              <a:defRPr sz="2800">
                <a:latin typeface="Verdana" pitchFamily="34" charset="0"/>
                <a:ea typeface="Verdana" pitchFamily="34" charset="0"/>
                <a:cs typeface="Verdana" pitchFamily="34" charset="0"/>
              </a:defRPr>
            </a:lvl1pPr>
          </a:lstStyle>
          <a:p>
            <a:r>
              <a:rPr lang="en-US" smtClean="0"/>
              <a:t>Click to edit Master title style</a:t>
            </a:r>
            <a:endParaRPr lang="en-US" dirty="0"/>
          </a:p>
        </p:txBody>
      </p:sp>
      <p:sp>
        <p:nvSpPr>
          <p:cNvPr id="9" name="Text Box 6"/>
          <p:cNvSpPr txBox="1">
            <a:spLocks noChangeArrowheads="1"/>
          </p:cNvSpPr>
          <p:nvPr userDrawn="1"/>
        </p:nvSpPr>
        <p:spPr bwMode="auto">
          <a:xfrm>
            <a:off x="-15875" y="6634163"/>
            <a:ext cx="11657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defRPr/>
            </a:pPr>
            <a:r>
              <a:rPr lang="en-US" sz="800" dirty="0" smtClean="0">
                <a:solidFill>
                  <a:srgbClr val="A6A6A6"/>
                </a:solidFill>
              </a:rPr>
              <a:t>Copyright </a:t>
            </a:r>
            <a:r>
              <a:rPr lang="en-US" sz="800" dirty="0" smtClean="0">
                <a:solidFill>
                  <a:srgbClr val="A6A6A6"/>
                </a:solidFill>
                <a:ea typeface="Verdana" pitchFamily="34" charset="0"/>
                <a:cs typeface="Verdana" pitchFamily="34" charset="0"/>
              </a:rPr>
              <a:t>©</a:t>
            </a:r>
            <a:r>
              <a:rPr lang="en-US" sz="800" dirty="0" smtClean="0">
                <a:solidFill>
                  <a:srgbClr val="A6A6A6"/>
                </a:solidFill>
              </a:rPr>
              <a:t> AdaCore</a:t>
            </a:r>
            <a:endParaRPr lang="fr-FR" sz="800" dirty="0" smtClean="0">
              <a:solidFill>
                <a:srgbClr val="A6A6A6"/>
              </a:solidFill>
            </a:endParaRPr>
          </a:p>
        </p:txBody>
      </p:sp>
    </p:spTree>
    <p:extLst>
      <p:ext uri="{BB962C8B-B14F-4D97-AF65-F5344CB8AC3E}">
        <p14:creationId xmlns:p14="http://schemas.microsoft.com/office/powerpoint/2010/main" val="141244127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ustom Layout">
    <p:bg>
      <p:bgPr>
        <a:gradFill rotWithShape="1">
          <a:gsLst>
            <a:gs pos="0">
              <a:srgbClr val="04080B"/>
            </a:gs>
            <a:gs pos="100000">
              <a:schemeClr val="tx2"/>
            </a:gs>
          </a:gsLst>
          <a:lin ang="5400000"/>
        </a:gradFill>
        <a:effectLst/>
      </p:bgPr>
    </p:bg>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5819775" y="268288"/>
            <a:ext cx="184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defRPr/>
            </a:pPr>
            <a:endParaRPr lang="en-US" sz="1400" b="1">
              <a:solidFill>
                <a:schemeClr val="accent1"/>
              </a:solidFill>
              <a:cs typeface="Arial" pitchFamily="34" charset="0"/>
            </a:endParaRPr>
          </a:p>
        </p:txBody>
      </p:sp>
      <p:sp>
        <p:nvSpPr>
          <p:cNvPr id="5" name="Title 1"/>
          <p:cNvSpPr>
            <a:spLocks noGrp="1"/>
          </p:cNvSpPr>
          <p:nvPr>
            <p:ph type="title"/>
          </p:nvPr>
        </p:nvSpPr>
        <p:spPr bwMode="auto">
          <a:xfrm>
            <a:off x="152400" y="76200"/>
            <a:ext cx="8763000" cy="533400"/>
          </a:xfrm>
          <a:prstGeom prst="rect">
            <a:avLst/>
          </a:prstGeom>
        </p:spPr>
        <p:txBody>
          <a:bodyPr anchor="ctr" anchorCtr="0"/>
          <a:lstStyle>
            <a:lvl1pPr>
              <a:defRPr sz="2800">
                <a:latin typeface="Verdana" pitchFamily="34" charset="0"/>
                <a:ea typeface="Verdana" pitchFamily="34" charset="0"/>
                <a:cs typeface="Verdan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71913455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iz Intro">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5819775" y="268288"/>
            <a:ext cx="184150" cy="307975"/>
          </a:xfrm>
          <a:prstGeom prst="rect">
            <a:avLst/>
          </a:prstGeom>
          <a:noFill/>
          <a:ln>
            <a:noFill/>
          </a:ln>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defRPr/>
            </a:pPr>
            <a:endParaRPr lang="en-US" sz="1400" b="1" smtClean="0">
              <a:solidFill>
                <a:schemeClr val="accent1"/>
              </a:solidFill>
              <a:ea typeface="+mn-ea"/>
              <a:cs typeface="Arial" pitchFamily="34" charset="0"/>
            </a:endParaRPr>
          </a:p>
        </p:txBody>
      </p:sp>
      <p:grpSp>
        <p:nvGrpSpPr>
          <p:cNvPr id="4" name="Group 7"/>
          <p:cNvGrpSpPr>
            <a:grpSpLocks/>
          </p:cNvGrpSpPr>
          <p:nvPr userDrawn="1"/>
        </p:nvGrpSpPr>
        <p:grpSpPr bwMode="auto">
          <a:xfrm>
            <a:off x="2879725" y="2641600"/>
            <a:ext cx="3384550" cy="1574800"/>
            <a:chOff x="2123728" y="2641848"/>
            <a:chExt cx="3382984" cy="1574304"/>
          </a:xfrm>
        </p:grpSpPr>
        <p:sp>
          <p:nvSpPr>
            <p:cNvPr id="5" name="TextBox 4"/>
            <p:cNvSpPr txBox="1">
              <a:spLocks noChangeArrowheads="1"/>
            </p:cNvSpPr>
            <p:nvPr userDrawn="1"/>
          </p:nvSpPr>
          <p:spPr bwMode="auto">
            <a:xfrm>
              <a:off x="3637502" y="2829114"/>
              <a:ext cx="1869210" cy="1199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r" eaLnBrk="1" hangingPunct="1">
                <a:defRPr/>
              </a:pPr>
              <a:r>
                <a:rPr lang="en-US" sz="7200" smtClean="0">
                  <a:latin typeface="Calibri" pitchFamily="34" charset="0"/>
                  <a:cs typeface="Arial" pitchFamily="34" charset="0"/>
                </a:rPr>
                <a:t>Quiz</a:t>
              </a:r>
            </a:p>
          </p:txBody>
        </p:sp>
        <p:pic>
          <p:nvPicPr>
            <p:cNvPr id="6" name="Picture 2" descr="C:\Users\ochem\AppData\Local\Temp\Rar$DR28.624\AdaCoreU Package\icons\quiz.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23728" y="2641848"/>
              <a:ext cx="1574304" cy="1574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ext Box 6"/>
          <p:cNvSpPr txBox="1">
            <a:spLocks noChangeArrowheads="1"/>
          </p:cNvSpPr>
          <p:nvPr userDrawn="1"/>
        </p:nvSpPr>
        <p:spPr bwMode="auto">
          <a:xfrm>
            <a:off x="8305800" y="6642100"/>
            <a:ext cx="8302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600" smtClean="0">
                <a:solidFill>
                  <a:srgbClr val="A6A6A6"/>
                </a:solidFill>
                <a:ea typeface="MS PGothic" panose="020B0600070205080204" pitchFamily="34" charset="-128"/>
              </a:rPr>
              <a:t>Slide: </a:t>
            </a:r>
            <a:fld id="{B48A6D91-96DC-44E0-8B85-D94414E1DEFD}" type="slidenum">
              <a:rPr lang="en-US" sz="600" smtClean="0">
                <a:solidFill>
                  <a:srgbClr val="A6A6A6"/>
                </a:solidFill>
                <a:ea typeface="MS PGothic" panose="020B0600070205080204" pitchFamily="34" charset="-128"/>
              </a:rPr>
              <a:pPr algn="r">
                <a:defRPr/>
              </a:pPr>
              <a:t>‹#›</a:t>
            </a:fld>
            <a:endParaRPr lang="fr-FR" sz="600" smtClean="0">
              <a:solidFill>
                <a:srgbClr val="A6A6A6"/>
              </a:solidFill>
              <a:ea typeface="MS PGothic" panose="020B0600070205080204" pitchFamily="34" charset="-128"/>
            </a:endParaRPr>
          </a:p>
        </p:txBody>
      </p:sp>
    </p:spTree>
    <p:extLst>
      <p:ext uri="{BB962C8B-B14F-4D97-AF65-F5344CB8AC3E}">
        <p14:creationId xmlns:p14="http://schemas.microsoft.com/office/powerpoint/2010/main" val="209159161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iz Yes No">
    <p:spTree>
      <p:nvGrpSpPr>
        <p:cNvPr id="1" name=""/>
        <p:cNvGrpSpPr/>
        <p:nvPr/>
      </p:nvGrpSpPr>
      <p:grpSpPr>
        <a:xfrm>
          <a:off x="0" y="0"/>
          <a:ext cx="0" cy="0"/>
          <a:chOff x="0" y="0"/>
          <a:chExt cx="0" cy="0"/>
        </a:xfrm>
      </p:grpSpPr>
      <p:pic>
        <p:nvPicPr>
          <p:cNvPr id="5" name="Picture 7" descr="quiz.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8313" y="277683"/>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Group 10"/>
          <p:cNvGrpSpPr/>
          <p:nvPr userDrawn="1"/>
        </p:nvGrpSpPr>
        <p:grpSpPr>
          <a:xfrm>
            <a:off x="7693278" y="254665"/>
            <a:ext cx="911170" cy="477837"/>
            <a:chOff x="7693278" y="114301"/>
            <a:chExt cx="911170" cy="477837"/>
          </a:xfrm>
        </p:grpSpPr>
        <p:sp>
          <p:nvSpPr>
            <p:cNvPr id="4" name="TextBox 3"/>
            <p:cNvSpPr txBox="1">
              <a:spLocks noChangeArrowheads="1"/>
            </p:cNvSpPr>
            <p:nvPr userDrawn="1"/>
          </p:nvSpPr>
          <p:spPr bwMode="auto">
            <a:xfrm>
              <a:off x="8150478" y="199331"/>
              <a:ext cx="453970" cy="307777"/>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r>
                <a:rPr lang="en-US" sz="1400" b="1" dirty="0" smtClean="0">
                  <a:solidFill>
                    <a:srgbClr val="1780A6"/>
                  </a:solidFill>
                  <a:cs typeface="Arial" pitchFamily="34" charset="0"/>
                </a:rPr>
                <a:t>NO</a:t>
              </a:r>
              <a:endParaRPr lang="en-US" sz="1100" b="1" dirty="0" smtClean="0">
                <a:solidFill>
                  <a:srgbClr val="1780A6"/>
                </a:solidFill>
                <a:cs typeface="Arial" pitchFamily="34" charset="0"/>
              </a:endParaRPr>
            </a:p>
          </p:txBody>
        </p:sp>
        <p:pic>
          <p:nvPicPr>
            <p:cNvPr id="6" name="Picture 8" descr="wrong.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93278" y="114301"/>
              <a:ext cx="477837"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 name="Group 1"/>
          <p:cNvGrpSpPr/>
          <p:nvPr userDrawn="1"/>
        </p:nvGrpSpPr>
        <p:grpSpPr>
          <a:xfrm>
            <a:off x="6443663" y="252283"/>
            <a:ext cx="993017" cy="482600"/>
            <a:chOff x="6443663" y="111919"/>
            <a:chExt cx="993017" cy="482600"/>
          </a:xfrm>
        </p:grpSpPr>
        <p:sp>
          <p:nvSpPr>
            <p:cNvPr id="3" name="TextBox 2"/>
            <p:cNvSpPr txBox="1">
              <a:spLocks noChangeArrowheads="1"/>
            </p:cNvSpPr>
            <p:nvPr userDrawn="1"/>
          </p:nvSpPr>
          <p:spPr bwMode="auto">
            <a:xfrm>
              <a:off x="6891338" y="199331"/>
              <a:ext cx="545342" cy="307777"/>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r>
                <a:rPr lang="en-US" sz="1400" b="1" dirty="0" smtClean="0">
                  <a:solidFill>
                    <a:srgbClr val="1780A6"/>
                  </a:solidFill>
                  <a:cs typeface="Arial" pitchFamily="34" charset="0"/>
                </a:rPr>
                <a:t>YES</a:t>
              </a:r>
              <a:endParaRPr lang="en-US" sz="1100" b="1" dirty="0" smtClean="0">
                <a:solidFill>
                  <a:srgbClr val="1780A6"/>
                </a:solidFill>
                <a:cs typeface="Arial" pitchFamily="34" charset="0"/>
              </a:endParaRPr>
            </a:p>
          </p:txBody>
        </p:sp>
        <p:pic>
          <p:nvPicPr>
            <p:cNvPr id="7" name="Picture 9" descr="correc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443663" y="111919"/>
              <a:ext cx="4826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TextBox 7"/>
          <p:cNvSpPr txBox="1">
            <a:spLocks noChangeArrowheads="1"/>
          </p:cNvSpPr>
          <p:nvPr userDrawn="1"/>
        </p:nvSpPr>
        <p:spPr bwMode="auto">
          <a:xfrm>
            <a:off x="1081306" y="201196"/>
            <a:ext cx="3850734" cy="584775"/>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r>
              <a:rPr lang="en-US" sz="3200" dirty="0" smtClean="0">
                <a:solidFill>
                  <a:srgbClr val="1780A6"/>
                </a:solidFill>
                <a:latin typeface="+mj-lt"/>
                <a:cs typeface="Arial" pitchFamily="34" charset="0"/>
              </a:rPr>
              <a:t>Is this code correct?</a:t>
            </a:r>
          </a:p>
        </p:txBody>
      </p:sp>
      <p:sp>
        <p:nvSpPr>
          <p:cNvPr id="9" name="Text Box 6"/>
          <p:cNvSpPr txBox="1">
            <a:spLocks noChangeArrowheads="1"/>
          </p:cNvSpPr>
          <p:nvPr userDrawn="1"/>
        </p:nvSpPr>
        <p:spPr bwMode="auto">
          <a:xfrm>
            <a:off x="8305800" y="6642100"/>
            <a:ext cx="8302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600" smtClean="0">
                <a:solidFill>
                  <a:srgbClr val="A6A6A6"/>
                </a:solidFill>
                <a:ea typeface="MS PGothic" panose="020B0600070205080204" pitchFamily="34" charset="-128"/>
              </a:rPr>
              <a:t>Slide: </a:t>
            </a:r>
            <a:fld id="{B48A6D91-96DC-44E0-8B85-D94414E1DEFD}" type="slidenum">
              <a:rPr lang="en-US" sz="600" smtClean="0">
                <a:solidFill>
                  <a:srgbClr val="A6A6A6"/>
                </a:solidFill>
                <a:ea typeface="MS PGothic" panose="020B0600070205080204" pitchFamily="34" charset="-128"/>
              </a:rPr>
              <a:pPr algn="r">
                <a:defRPr/>
              </a:pPr>
              <a:t>‹#›</a:t>
            </a:fld>
            <a:endParaRPr lang="fr-FR" sz="600" smtClean="0">
              <a:solidFill>
                <a:srgbClr val="A6A6A6"/>
              </a:solidFill>
              <a:ea typeface="MS PGothic" panose="020B0600070205080204" pitchFamily="34" charset="-128"/>
            </a:endParaRPr>
          </a:p>
        </p:txBody>
      </p:sp>
      <p:sp>
        <p:nvSpPr>
          <p:cNvPr id="13" name="Title 1"/>
          <p:cNvSpPr>
            <a:spLocks noGrp="1"/>
          </p:cNvSpPr>
          <p:nvPr>
            <p:ph type="title"/>
          </p:nvPr>
        </p:nvSpPr>
        <p:spPr>
          <a:xfrm>
            <a:off x="5015352" y="226883"/>
            <a:ext cx="1224136" cy="533400"/>
          </a:xfrm>
          <a:prstGeom prst="rect">
            <a:avLst/>
          </a:prstGeom>
        </p:spPr>
        <p:txBody>
          <a:bodyPr anchor="ctr" anchorCtr="0"/>
          <a:lstStyle>
            <a:lvl1pPr algn="l">
              <a:defRPr lang="en-US" sz="2400" b="0" i="0" kern="1200" dirty="0">
                <a:solidFill>
                  <a:srgbClr val="1780A6"/>
                </a:solidFill>
                <a:effectLst/>
                <a:latin typeface="+mj-lt"/>
                <a:ea typeface="Arial Bold" charset="0"/>
                <a:cs typeface="Arial Bold" charset="0"/>
                <a:sym typeface="Gill Sans"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03795702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iz No">
    <p:spTree>
      <p:nvGrpSpPr>
        <p:cNvPr id="1" name=""/>
        <p:cNvGrpSpPr/>
        <p:nvPr/>
      </p:nvGrpSpPr>
      <p:grpSpPr>
        <a:xfrm>
          <a:off x="0" y="0"/>
          <a:ext cx="0" cy="0"/>
          <a:chOff x="0" y="0"/>
          <a:chExt cx="0" cy="0"/>
        </a:xfrm>
      </p:grpSpPr>
      <p:sp>
        <p:nvSpPr>
          <p:cNvPr id="8" name="Text Box 6"/>
          <p:cNvSpPr txBox="1">
            <a:spLocks noChangeArrowheads="1"/>
          </p:cNvSpPr>
          <p:nvPr userDrawn="1"/>
        </p:nvSpPr>
        <p:spPr bwMode="auto">
          <a:xfrm>
            <a:off x="8305800" y="6642100"/>
            <a:ext cx="8302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600" smtClean="0">
                <a:solidFill>
                  <a:srgbClr val="A6A6A6"/>
                </a:solidFill>
                <a:ea typeface="MS PGothic" panose="020B0600070205080204" pitchFamily="34" charset="-128"/>
              </a:rPr>
              <a:t>Slide: </a:t>
            </a:r>
            <a:fld id="{B48A6D91-96DC-44E0-8B85-D94414E1DEFD}" type="slidenum">
              <a:rPr lang="en-US" sz="600" smtClean="0">
                <a:solidFill>
                  <a:srgbClr val="A6A6A6"/>
                </a:solidFill>
                <a:ea typeface="MS PGothic" panose="020B0600070205080204" pitchFamily="34" charset="-128"/>
              </a:rPr>
              <a:pPr algn="r">
                <a:defRPr/>
              </a:pPr>
              <a:t>‹#›</a:t>
            </a:fld>
            <a:endParaRPr lang="fr-FR" sz="600" smtClean="0">
              <a:solidFill>
                <a:srgbClr val="A6A6A6"/>
              </a:solidFill>
              <a:ea typeface="MS PGothic" panose="020B0600070205080204" pitchFamily="34" charset="-128"/>
            </a:endParaRPr>
          </a:p>
        </p:txBody>
      </p:sp>
      <p:pic>
        <p:nvPicPr>
          <p:cNvPr id="24" name="Picture 7" descr="quiz.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8313" y="277683"/>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 name="Group 24"/>
          <p:cNvGrpSpPr/>
          <p:nvPr userDrawn="1"/>
        </p:nvGrpSpPr>
        <p:grpSpPr>
          <a:xfrm>
            <a:off x="7693278" y="254665"/>
            <a:ext cx="911170" cy="477837"/>
            <a:chOff x="7693278" y="114301"/>
            <a:chExt cx="911170" cy="477837"/>
          </a:xfrm>
        </p:grpSpPr>
        <p:sp>
          <p:nvSpPr>
            <p:cNvPr id="26" name="TextBox 25"/>
            <p:cNvSpPr txBox="1">
              <a:spLocks noChangeArrowheads="1"/>
            </p:cNvSpPr>
            <p:nvPr userDrawn="1"/>
          </p:nvSpPr>
          <p:spPr bwMode="auto">
            <a:xfrm>
              <a:off x="8150478" y="199331"/>
              <a:ext cx="453970" cy="307777"/>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r>
                <a:rPr lang="en-US" sz="1400" b="1" dirty="0" smtClean="0">
                  <a:solidFill>
                    <a:srgbClr val="1780A6"/>
                  </a:solidFill>
                  <a:cs typeface="Arial" pitchFamily="34" charset="0"/>
                </a:rPr>
                <a:t>NO</a:t>
              </a:r>
              <a:endParaRPr lang="en-US" sz="1100" b="1" dirty="0" smtClean="0">
                <a:solidFill>
                  <a:srgbClr val="1780A6"/>
                </a:solidFill>
                <a:cs typeface="Arial" pitchFamily="34" charset="0"/>
              </a:endParaRPr>
            </a:p>
          </p:txBody>
        </p:sp>
        <p:pic>
          <p:nvPicPr>
            <p:cNvPr id="27" name="Picture 8" descr="wrong.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93278" y="114301"/>
              <a:ext cx="477837"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1" name="TextBox 30"/>
          <p:cNvSpPr txBox="1">
            <a:spLocks noChangeArrowheads="1"/>
          </p:cNvSpPr>
          <p:nvPr userDrawn="1"/>
        </p:nvSpPr>
        <p:spPr bwMode="auto">
          <a:xfrm>
            <a:off x="1081306" y="201196"/>
            <a:ext cx="3850734" cy="584775"/>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r>
              <a:rPr lang="en-US" sz="3200" dirty="0" smtClean="0">
                <a:solidFill>
                  <a:srgbClr val="1780A6"/>
                </a:solidFill>
                <a:latin typeface="+mj-lt"/>
                <a:cs typeface="Arial" pitchFamily="34" charset="0"/>
              </a:rPr>
              <a:t>Is this code correct?</a:t>
            </a:r>
          </a:p>
        </p:txBody>
      </p:sp>
      <p:sp>
        <p:nvSpPr>
          <p:cNvPr id="32" name="Title 1"/>
          <p:cNvSpPr>
            <a:spLocks noGrp="1"/>
          </p:cNvSpPr>
          <p:nvPr>
            <p:ph type="title"/>
          </p:nvPr>
        </p:nvSpPr>
        <p:spPr>
          <a:xfrm>
            <a:off x="5015352" y="226883"/>
            <a:ext cx="1224136" cy="533400"/>
          </a:xfrm>
          <a:prstGeom prst="rect">
            <a:avLst/>
          </a:prstGeom>
        </p:spPr>
        <p:txBody>
          <a:bodyPr anchor="ctr" anchorCtr="0"/>
          <a:lstStyle>
            <a:lvl1pPr algn="l">
              <a:defRPr lang="en-US" sz="2400" b="0" i="0" kern="1200" dirty="0">
                <a:solidFill>
                  <a:srgbClr val="1780A6"/>
                </a:solidFill>
                <a:effectLst/>
                <a:latin typeface="+mj-lt"/>
                <a:ea typeface="Arial Bold" charset="0"/>
                <a:cs typeface="Arial Bold" charset="0"/>
                <a:sym typeface="Gill Sans"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400397878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iz Yes">
    <p:spTree>
      <p:nvGrpSpPr>
        <p:cNvPr id="1" name=""/>
        <p:cNvGrpSpPr/>
        <p:nvPr/>
      </p:nvGrpSpPr>
      <p:grpSpPr>
        <a:xfrm>
          <a:off x="0" y="0"/>
          <a:ext cx="0" cy="0"/>
          <a:chOff x="0" y="0"/>
          <a:chExt cx="0" cy="0"/>
        </a:xfrm>
      </p:grpSpPr>
      <p:sp>
        <p:nvSpPr>
          <p:cNvPr id="8" name="Text Box 6"/>
          <p:cNvSpPr txBox="1">
            <a:spLocks noChangeArrowheads="1"/>
          </p:cNvSpPr>
          <p:nvPr userDrawn="1"/>
        </p:nvSpPr>
        <p:spPr bwMode="auto">
          <a:xfrm>
            <a:off x="8305800" y="6642100"/>
            <a:ext cx="8302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600" smtClean="0">
                <a:solidFill>
                  <a:srgbClr val="A6A6A6"/>
                </a:solidFill>
                <a:ea typeface="MS PGothic" panose="020B0600070205080204" pitchFamily="34" charset="-128"/>
              </a:rPr>
              <a:t>Slide: </a:t>
            </a:r>
            <a:fld id="{B48A6D91-96DC-44E0-8B85-D94414E1DEFD}" type="slidenum">
              <a:rPr lang="en-US" sz="600" smtClean="0">
                <a:solidFill>
                  <a:srgbClr val="A6A6A6"/>
                </a:solidFill>
                <a:ea typeface="MS PGothic" panose="020B0600070205080204" pitchFamily="34" charset="-128"/>
              </a:rPr>
              <a:pPr algn="r">
                <a:defRPr/>
              </a:pPr>
              <a:t>‹#›</a:t>
            </a:fld>
            <a:endParaRPr lang="fr-FR" sz="600" smtClean="0">
              <a:solidFill>
                <a:srgbClr val="A6A6A6"/>
              </a:solidFill>
              <a:ea typeface="MS PGothic" panose="020B0600070205080204" pitchFamily="34" charset="-128"/>
            </a:endParaRPr>
          </a:p>
        </p:txBody>
      </p:sp>
      <p:pic>
        <p:nvPicPr>
          <p:cNvPr id="25" name="Picture 7" descr="quiz.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8313" y="277683"/>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9" name="Group 28"/>
          <p:cNvGrpSpPr/>
          <p:nvPr userDrawn="1"/>
        </p:nvGrpSpPr>
        <p:grpSpPr>
          <a:xfrm>
            <a:off x="6443663" y="252283"/>
            <a:ext cx="993017" cy="482600"/>
            <a:chOff x="6443663" y="111919"/>
            <a:chExt cx="993017" cy="482600"/>
          </a:xfrm>
        </p:grpSpPr>
        <p:sp>
          <p:nvSpPr>
            <p:cNvPr id="30" name="TextBox 29"/>
            <p:cNvSpPr txBox="1">
              <a:spLocks noChangeArrowheads="1"/>
            </p:cNvSpPr>
            <p:nvPr userDrawn="1"/>
          </p:nvSpPr>
          <p:spPr bwMode="auto">
            <a:xfrm>
              <a:off x="6891338" y="199331"/>
              <a:ext cx="545342" cy="307777"/>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r>
                <a:rPr lang="en-US" sz="1400" b="1" dirty="0" smtClean="0">
                  <a:solidFill>
                    <a:srgbClr val="1780A6"/>
                  </a:solidFill>
                  <a:cs typeface="Arial" pitchFamily="34" charset="0"/>
                </a:rPr>
                <a:t>YES</a:t>
              </a:r>
              <a:endParaRPr lang="en-US" sz="1100" b="1" dirty="0" smtClean="0">
                <a:solidFill>
                  <a:srgbClr val="1780A6"/>
                </a:solidFill>
                <a:cs typeface="Arial" pitchFamily="34" charset="0"/>
              </a:endParaRPr>
            </a:p>
          </p:txBody>
        </p:sp>
        <p:pic>
          <p:nvPicPr>
            <p:cNvPr id="31" name="Picture 9" descr="correc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443663" y="111919"/>
              <a:ext cx="4826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2" name="TextBox 31"/>
          <p:cNvSpPr txBox="1">
            <a:spLocks noChangeArrowheads="1"/>
          </p:cNvSpPr>
          <p:nvPr userDrawn="1"/>
        </p:nvSpPr>
        <p:spPr bwMode="auto">
          <a:xfrm>
            <a:off x="1081306" y="201196"/>
            <a:ext cx="3850734" cy="584775"/>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r>
              <a:rPr lang="en-US" sz="3200" dirty="0" smtClean="0">
                <a:solidFill>
                  <a:srgbClr val="1780A6"/>
                </a:solidFill>
                <a:latin typeface="+mj-lt"/>
                <a:cs typeface="Arial" pitchFamily="34" charset="0"/>
              </a:rPr>
              <a:t>Is this code correct?</a:t>
            </a:r>
          </a:p>
        </p:txBody>
      </p:sp>
      <p:sp>
        <p:nvSpPr>
          <p:cNvPr id="33" name="Title 1"/>
          <p:cNvSpPr>
            <a:spLocks noGrp="1"/>
          </p:cNvSpPr>
          <p:nvPr>
            <p:ph type="title"/>
          </p:nvPr>
        </p:nvSpPr>
        <p:spPr>
          <a:xfrm>
            <a:off x="5015352" y="226883"/>
            <a:ext cx="1224136" cy="533400"/>
          </a:xfrm>
          <a:prstGeom prst="rect">
            <a:avLst/>
          </a:prstGeom>
        </p:spPr>
        <p:txBody>
          <a:bodyPr anchor="ctr" anchorCtr="0"/>
          <a:lstStyle>
            <a:lvl1pPr algn="l">
              <a:defRPr lang="en-US" sz="2400" b="0" i="0" kern="1200" dirty="0">
                <a:solidFill>
                  <a:srgbClr val="1780A6"/>
                </a:solidFill>
                <a:effectLst/>
                <a:latin typeface="+mj-lt"/>
                <a:ea typeface="Arial Bold" charset="0"/>
                <a:cs typeface="Arial Bold" charset="0"/>
                <a:sym typeface="Gill Sans"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88232297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685800" y="1143000"/>
            <a:ext cx="78486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 bg1="lt1" tx1="dk1" bg2="lt2" tx2="dk2" accent1="accent1" accent2="accent2" accent3="accent3" accent4="accent4" accent5="accent5" accent6="accent6" hlink="hlink" folHlink="folHlink"/>
  <p:sldLayoutIdLst>
    <p:sldLayoutId id="2147483979" r:id="rId1"/>
    <p:sldLayoutId id="2147483980" r:id="rId2"/>
    <p:sldLayoutId id="2147483981" r:id="rId3"/>
    <p:sldLayoutId id="2147483982" r:id="rId4"/>
    <p:sldLayoutId id="2147483983" r:id="rId5"/>
    <p:sldLayoutId id="2147483985" r:id="rId6"/>
    <p:sldLayoutId id="2147483986" r:id="rId7"/>
    <p:sldLayoutId id="2147483987" r:id="rId8"/>
    <p:sldLayoutId id="2147483988" r:id="rId9"/>
    <p:sldLayoutId id="2147483989" r:id="rId10"/>
  </p:sldLayoutIdLst>
  <p:timing>
    <p:tnLst>
      <p:par>
        <p:cTn id="1" dur="indefinite" restart="never" nodeType="tmRoot"/>
      </p:par>
    </p:tnLst>
  </p:timing>
  <p:txStyles>
    <p:titleStyle>
      <a:lvl1pPr algn="l" rtl="0" eaLnBrk="0" fontAlgn="base" hangingPunct="0">
        <a:spcBef>
          <a:spcPct val="0"/>
        </a:spcBef>
        <a:spcAft>
          <a:spcPct val="0"/>
        </a:spcAft>
        <a:defRPr sz="1600" b="1">
          <a:solidFill>
            <a:schemeClr val="bg1"/>
          </a:solidFill>
          <a:latin typeface="+mj-lt"/>
          <a:ea typeface="+mj-ea"/>
          <a:cs typeface="+mj-cs"/>
        </a:defRPr>
      </a:lvl1pPr>
      <a:lvl2pPr algn="l" rtl="0" eaLnBrk="0" fontAlgn="base" hangingPunct="0">
        <a:spcBef>
          <a:spcPct val="0"/>
        </a:spcBef>
        <a:spcAft>
          <a:spcPct val="0"/>
        </a:spcAft>
        <a:defRPr sz="1600" b="1">
          <a:solidFill>
            <a:schemeClr val="bg1"/>
          </a:solidFill>
          <a:latin typeface="Franklin Gothic Book"/>
          <a:ea typeface="ヒラギノ角ゴ ProN W3"/>
          <a:cs typeface="ヒラギノ角ゴ ProN W3"/>
        </a:defRPr>
      </a:lvl2pPr>
      <a:lvl3pPr algn="l" rtl="0" eaLnBrk="0" fontAlgn="base" hangingPunct="0">
        <a:spcBef>
          <a:spcPct val="0"/>
        </a:spcBef>
        <a:spcAft>
          <a:spcPct val="0"/>
        </a:spcAft>
        <a:defRPr sz="1600" b="1">
          <a:solidFill>
            <a:schemeClr val="bg1"/>
          </a:solidFill>
          <a:latin typeface="Franklin Gothic Book"/>
          <a:ea typeface="ヒラギノ角ゴ ProN W3"/>
          <a:cs typeface="ヒラギノ角ゴ ProN W3"/>
        </a:defRPr>
      </a:lvl3pPr>
      <a:lvl4pPr algn="l" rtl="0" eaLnBrk="0" fontAlgn="base" hangingPunct="0">
        <a:spcBef>
          <a:spcPct val="0"/>
        </a:spcBef>
        <a:spcAft>
          <a:spcPct val="0"/>
        </a:spcAft>
        <a:defRPr sz="1600" b="1">
          <a:solidFill>
            <a:schemeClr val="bg1"/>
          </a:solidFill>
          <a:latin typeface="Franklin Gothic Book"/>
          <a:ea typeface="ヒラギノ角ゴ ProN W3"/>
          <a:cs typeface="ヒラギノ角ゴ ProN W3"/>
        </a:defRPr>
      </a:lvl4pPr>
      <a:lvl5pPr algn="l" rtl="0" eaLnBrk="0" fontAlgn="base" hangingPunct="0">
        <a:spcBef>
          <a:spcPct val="0"/>
        </a:spcBef>
        <a:spcAft>
          <a:spcPct val="0"/>
        </a:spcAft>
        <a:defRPr sz="1600" b="1">
          <a:solidFill>
            <a:schemeClr val="bg1"/>
          </a:solidFill>
          <a:latin typeface="Franklin Gothic Book"/>
          <a:ea typeface="ヒラギノ角ゴ ProN W3"/>
          <a:cs typeface="ヒラギノ角ゴ ProN W3"/>
        </a:defRPr>
      </a:lvl5pPr>
      <a:lvl6pPr marL="457200" algn="l" rtl="0" eaLnBrk="1" fontAlgn="base" hangingPunct="1">
        <a:spcBef>
          <a:spcPct val="0"/>
        </a:spcBef>
        <a:spcAft>
          <a:spcPct val="0"/>
        </a:spcAft>
        <a:defRPr sz="2400" b="1">
          <a:solidFill>
            <a:srgbClr val="3377A9"/>
          </a:solidFill>
          <a:latin typeface="Verdana" pitchFamily="34" charset="0"/>
        </a:defRPr>
      </a:lvl6pPr>
      <a:lvl7pPr marL="914400" algn="l" rtl="0" eaLnBrk="1" fontAlgn="base" hangingPunct="1">
        <a:spcBef>
          <a:spcPct val="0"/>
        </a:spcBef>
        <a:spcAft>
          <a:spcPct val="0"/>
        </a:spcAft>
        <a:defRPr sz="2400" b="1">
          <a:solidFill>
            <a:srgbClr val="3377A9"/>
          </a:solidFill>
          <a:latin typeface="Verdana" pitchFamily="34" charset="0"/>
        </a:defRPr>
      </a:lvl7pPr>
      <a:lvl8pPr marL="1371600" algn="l" rtl="0" eaLnBrk="1" fontAlgn="base" hangingPunct="1">
        <a:spcBef>
          <a:spcPct val="0"/>
        </a:spcBef>
        <a:spcAft>
          <a:spcPct val="0"/>
        </a:spcAft>
        <a:defRPr sz="2400" b="1">
          <a:solidFill>
            <a:srgbClr val="3377A9"/>
          </a:solidFill>
          <a:latin typeface="Verdana" pitchFamily="34" charset="0"/>
        </a:defRPr>
      </a:lvl8pPr>
      <a:lvl9pPr marL="1828800" algn="l" rtl="0" eaLnBrk="1" fontAlgn="base" hangingPunct="1">
        <a:spcBef>
          <a:spcPct val="0"/>
        </a:spcBef>
        <a:spcAft>
          <a:spcPct val="0"/>
        </a:spcAft>
        <a:defRPr sz="2400" b="1">
          <a:solidFill>
            <a:srgbClr val="3377A9"/>
          </a:solidFill>
          <a:latin typeface="Verdana" pitchFamily="34" charset="0"/>
        </a:defRPr>
      </a:lvl9pPr>
    </p:titleStyle>
    <p:bodyStyle>
      <a:lvl1pPr marL="342900" indent="-342900" algn="l" rtl="0" eaLnBrk="0" fontAlgn="base" hangingPunct="0">
        <a:lnSpc>
          <a:spcPct val="100000"/>
        </a:lnSpc>
        <a:spcBef>
          <a:spcPts val="600"/>
        </a:spcBef>
        <a:spcAft>
          <a:spcPct val="0"/>
        </a:spcAft>
        <a:buClr>
          <a:srgbClr val="404040"/>
        </a:buClr>
        <a:buChar char="•"/>
        <a:defRPr sz="2000" b="1">
          <a:solidFill>
            <a:srgbClr val="404040"/>
          </a:solidFill>
          <a:latin typeface="Verdana" pitchFamily="34" charset="0"/>
          <a:ea typeface="Verdana" pitchFamily="34" charset="0"/>
          <a:cs typeface="Verdana" pitchFamily="34" charset="0"/>
        </a:defRPr>
      </a:lvl1pPr>
      <a:lvl2pPr marL="742950" indent="-285750" algn="l" rtl="0" eaLnBrk="0" fontAlgn="base" hangingPunct="0">
        <a:lnSpc>
          <a:spcPct val="120000"/>
        </a:lnSpc>
        <a:spcBef>
          <a:spcPct val="20000"/>
        </a:spcBef>
        <a:spcAft>
          <a:spcPct val="0"/>
        </a:spcAft>
        <a:buChar char="–"/>
        <a:defRPr>
          <a:solidFill>
            <a:schemeClr val="tx1"/>
          </a:solidFill>
          <a:latin typeface="Verdana" pitchFamily="34" charset="0"/>
          <a:ea typeface="Verdana" pitchFamily="34" charset="0"/>
          <a:cs typeface="Verdana" pitchFamily="34" charset="0"/>
        </a:defRPr>
      </a:lvl2pPr>
      <a:lvl3pPr marL="1143000" indent="-228600" algn="l" rtl="0" eaLnBrk="0" fontAlgn="base" hangingPunct="0">
        <a:lnSpc>
          <a:spcPct val="120000"/>
        </a:lnSpc>
        <a:spcBef>
          <a:spcPct val="20000"/>
        </a:spcBef>
        <a:spcAft>
          <a:spcPct val="0"/>
        </a:spcAft>
        <a:buChar char="–"/>
        <a:defRPr>
          <a:solidFill>
            <a:schemeClr val="tx1"/>
          </a:solidFill>
          <a:latin typeface="Verdana" pitchFamily="34" charset="0"/>
          <a:ea typeface="Verdana" pitchFamily="34" charset="0"/>
          <a:cs typeface="Verdana" pitchFamily="34" charset="0"/>
        </a:defRPr>
      </a:lvl3pPr>
      <a:lvl4pPr marL="1600200" indent="-228600" algn="l" rtl="0" eaLnBrk="0" fontAlgn="base" hangingPunct="0">
        <a:spcBef>
          <a:spcPct val="20000"/>
        </a:spcBef>
        <a:spcAft>
          <a:spcPct val="0"/>
        </a:spcAft>
        <a:buFont typeface="Times" charset="0"/>
        <a:buChar char="•"/>
        <a:defRPr sz="1600">
          <a:solidFill>
            <a:schemeClr val="tx1"/>
          </a:solidFill>
          <a:latin typeface="Verdana" pitchFamily="34" charset="0"/>
          <a:ea typeface="Verdana" pitchFamily="34" charset="0"/>
          <a:cs typeface="Verdana" pitchFamily="34" charset="0"/>
        </a:defRPr>
      </a:lvl4pPr>
      <a:lvl5pPr marL="2057400" indent="-228600" algn="l" rtl="0" eaLnBrk="0" fontAlgn="base" hangingPunct="0">
        <a:spcBef>
          <a:spcPct val="20000"/>
        </a:spcBef>
        <a:spcAft>
          <a:spcPct val="0"/>
        </a:spcAft>
        <a:buFont typeface="Times" charset="0"/>
        <a:buChar char="•"/>
        <a:defRPr sz="1600">
          <a:solidFill>
            <a:schemeClr val="tx1"/>
          </a:solidFill>
          <a:latin typeface="Verdana" pitchFamily="34" charset="0"/>
          <a:ea typeface="Verdana" pitchFamily="34" charset="0"/>
          <a:cs typeface="Verdana" pitchFamily="34" charset="0"/>
        </a:defRPr>
      </a:lvl5pPr>
      <a:lvl6pPr marL="2514600" indent="-228600" algn="l" rtl="0" eaLnBrk="1" fontAlgn="base" hangingPunct="1">
        <a:spcBef>
          <a:spcPct val="20000"/>
        </a:spcBef>
        <a:spcAft>
          <a:spcPct val="0"/>
        </a:spcAft>
        <a:buFont typeface="Times" pitchFamily="18" charset="0"/>
        <a:buChar char="•"/>
        <a:defRPr sz="1200">
          <a:solidFill>
            <a:schemeClr val="tx1"/>
          </a:solidFill>
          <a:latin typeface="+mn-lt"/>
        </a:defRPr>
      </a:lvl6pPr>
      <a:lvl7pPr marL="2971800" indent="-228600" algn="l" rtl="0" eaLnBrk="1" fontAlgn="base" hangingPunct="1">
        <a:spcBef>
          <a:spcPct val="20000"/>
        </a:spcBef>
        <a:spcAft>
          <a:spcPct val="0"/>
        </a:spcAft>
        <a:buFont typeface="Times" pitchFamily="18" charset="0"/>
        <a:buChar char="•"/>
        <a:defRPr sz="1200">
          <a:solidFill>
            <a:schemeClr val="tx1"/>
          </a:solidFill>
          <a:latin typeface="+mn-lt"/>
        </a:defRPr>
      </a:lvl7pPr>
      <a:lvl8pPr marL="3429000" indent="-228600" algn="l" rtl="0" eaLnBrk="1" fontAlgn="base" hangingPunct="1">
        <a:spcBef>
          <a:spcPct val="20000"/>
        </a:spcBef>
        <a:spcAft>
          <a:spcPct val="0"/>
        </a:spcAft>
        <a:buFont typeface="Times" pitchFamily="18" charset="0"/>
        <a:buChar char="•"/>
        <a:defRPr sz="1200">
          <a:solidFill>
            <a:schemeClr val="tx1"/>
          </a:solidFill>
          <a:latin typeface="+mn-lt"/>
        </a:defRPr>
      </a:lvl8pPr>
      <a:lvl9pPr marL="3886200" indent="-228600" algn="l" rtl="0" eaLnBrk="1" fontAlgn="base" hangingPunct="1">
        <a:spcBef>
          <a:spcPct val="20000"/>
        </a:spcBef>
        <a:spcAft>
          <a:spcPct val="0"/>
        </a:spcAft>
        <a:buFont typeface="Times" pitchFamily="18" charset="0"/>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10.xml"/><Relationship Id="rId4" Type="http://schemas.openxmlformats.org/officeDocument/2006/relationships/image" Target="../media/image13.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6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8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8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8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0.xml"/></Relationships>
</file>

<file path=ppt/slides/_rels/slide8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0.xml"/></Relationships>
</file>

<file path=ppt/slides/_rels/slide8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SPARK Language and Tools</a:t>
            </a:r>
            <a:endParaRPr lang="en-US" dirty="0"/>
          </a:p>
        </p:txBody>
      </p:sp>
      <p:sp>
        <p:nvSpPr>
          <p:cNvPr id="4" name="Content Placeholder 3"/>
          <p:cNvSpPr>
            <a:spLocks noGrp="1"/>
          </p:cNvSpPr>
          <p:nvPr>
            <p:ph sz="half" idx="10"/>
          </p:nvPr>
        </p:nvSpPr>
        <p:spPr/>
        <p:txBody>
          <a:bodyPr/>
          <a:lstStyle/>
          <a:p>
            <a:r>
              <a:rPr lang="en-US" dirty="0" smtClean="0"/>
              <a:t>Static Verification Goals and SPARK</a:t>
            </a:r>
          </a:p>
          <a:p>
            <a:r>
              <a:rPr lang="en-US" dirty="0" smtClean="0"/>
              <a:t>The Safe Subset</a:t>
            </a:r>
          </a:p>
          <a:p>
            <a:r>
              <a:rPr lang="en-US" dirty="0" smtClean="0"/>
              <a:t>Mixing SPARK and Ada Code</a:t>
            </a:r>
          </a:p>
          <a:p>
            <a:r>
              <a:rPr lang="en-US" dirty="0" smtClean="0"/>
              <a:t>Key Tools</a:t>
            </a:r>
          </a:p>
        </p:txBody>
      </p:sp>
      <p:grpSp>
        <p:nvGrpSpPr>
          <p:cNvPr id="12" name="Group 11"/>
          <p:cNvGrpSpPr/>
          <p:nvPr/>
        </p:nvGrpSpPr>
        <p:grpSpPr>
          <a:xfrm>
            <a:off x="5508104" y="4293096"/>
            <a:ext cx="2304256" cy="2012981"/>
            <a:chOff x="5508104" y="4293096"/>
            <a:chExt cx="2304256" cy="2012981"/>
          </a:xfrm>
        </p:grpSpPr>
        <p:sp>
          <p:nvSpPr>
            <p:cNvPr id="5" name="Oval 4"/>
            <p:cNvSpPr/>
            <p:nvPr/>
          </p:nvSpPr>
          <p:spPr bwMode="auto">
            <a:xfrm>
              <a:off x="5940152" y="4293096"/>
              <a:ext cx="1440160" cy="1440160"/>
            </a:xfrm>
            <a:prstGeom prst="ellipse">
              <a:avLst/>
            </a:prstGeom>
            <a:solidFill>
              <a:srgbClr val="792579">
                <a:alpha val="74118"/>
              </a:srgbClr>
            </a:solidFill>
            <a:ln w="9525" cap="flat" cmpd="sng" algn="ctr">
              <a:noFill/>
              <a:prstDash val="solid"/>
              <a:round/>
              <a:headEnd type="none" w="med" len="med"/>
              <a:tailEnd type="none"/>
            </a:ln>
            <a:effectLst/>
          </p:spPr>
          <p:txBody>
            <a:bodyPr rtlCol="0" anchor="ctr"/>
            <a:lstStyle/>
            <a:p>
              <a:pPr algn="ctr"/>
              <a:endParaRPr lang="en-US"/>
            </a:p>
          </p:txBody>
        </p:sp>
        <p:sp>
          <p:nvSpPr>
            <p:cNvPr id="6" name="Oval 5"/>
            <p:cNvSpPr/>
            <p:nvPr/>
          </p:nvSpPr>
          <p:spPr bwMode="auto">
            <a:xfrm>
              <a:off x="6372200" y="4865917"/>
              <a:ext cx="1440160" cy="1440160"/>
            </a:xfrm>
            <a:prstGeom prst="ellipse">
              <a:avLst/>
            </a:prstGeom>
            <a:solidFill>
              <a:srgbClr val="792579">
                <a:alpha val="74118"/>
              </a:srgbClr>
            </a:solidFill>
            <a:ln w="9525" cap="flat" cmpd="sng" algn="ctr">
              <a:noFill/>
              <a:prstDash val="solid"/>
              <a:round/>
              <a:headEnd type="none" w="med" len="med"/>
              <a:tailEnd type="none"/>
            </a:ln>
            <a:effectLst/>
          </p:spPr>
          <p:txBody>
            <a:bodyPr rtlCol="0" anchor="ctr"/>
            <a:lstStyle/>
            <a:p>
              <a:pPr algn="ctr"/>
              <a:endParaRPr lang="en-US"/>
            </a:p>
          </p:txBody>
        </p:sp>
        <p:sp>
          <p:nvSpPr>
            <p:cNvPr id="7" name="Oval 6"/>
            <p:cNvSpPr/>
            <p:nvPr/>
          </p:nvSpPr>
          <p:spPr bwMode="auto">
            <a:xfrm>
              <a:off x="5508104" y="4864460"/>
              <a:ext cx="1440160" cy="1440160"/>
            </a:xfrm>
            <a:prstGeom prst="ellipse">
              <a:avLst/>
            </a:prstGeom>
            <a:solidFill>
              <a:srgbClr val="792579">
                <a:alpha val="74118"/>
              </a:srgbClr>
            </a:solidFill>
            <a:ln w="9525" cap="flat" cmpd="sng" algn="ctr">
              <a:noFill/>
              <a:prstDash val="solid"/>
              <a:round/>
              <a:headEnd type="none" w="med" len="med"/>
              <a:tailEnd type="none"/>
            </a:ln>
            <a:effectLst/>
          </p:spPr>
          <p:txBody>
            <a:bodyPr rtlCol="0" anchor="ctr"/>
            <a:lstStyle/>
            <a:p>
              <a:pPr algn="ctr"/>
              <a:endParaRPr lang="en-US" dirty="0"/>
            </a:p>
          </p:txBody>
        </p:sp>
        <p:sp>
          <p:nvSpPr>
            <p:cNvPr id="8" name="TextBox 7"/>
            <p:cNvSpPr txBox="1"/>
            <p:nvPr/>
          </p:nvSpPr>
          <p:spPr>
            <a:xfrm>
              <a:off x="6345083" y="5229200"/>
              <a:ext cx="630301" cy="369332"/>
            </a:xfrm>
            <a:prstGeom prst="rect">
              <a:avLst/>
            </a:prstGeom>
            <a:noFill/>
          </p:spPr>
          <p:txBody>
            <a:bodyPr wrap="none" rtlCol="0">
              <a:spAutoFit/>
            </a:bodyPr>
            <a:lstStyle/>
            <a:p>
              <a:pPr algn="ctr"/>
              <a:r>
                <a:rPr lang="en-US" sz="900" b="1" i="0" kern="1200" dirty="0" smtClean="0">
                  <a:solidFill>
                    <a:schemeClr val="bg1"/>
                  </a:solidFill>
                  <a:latin typeface="Arial Narrow" panose="020B0606020202030204" pitchFamily="34" charset="0"/>
                </a:rPr>
                <a:t>High</a:t>
              </a:r>
            </a:p>
            <a:p>
              <a:pPr algn="ctr"/>
              <a:r>
                <a:rPr lang="en-US" sz="900" b="1" dirty="0" smtClean="0">
                  <a:solidFill>
                    <a:schemeClr val="bg1"/>
                  </a:solidFill>
                  <a:latin typeface="Arial Narrow" panose="020B0606020202030204" pitchFamily="34" charset="0"/>
                </a:rPr>
                <a:t>Reliability</a:t>
              </a:r>
              <a:endParaRPr lang="en-US" sz="900" b="1" i="0" kern="1200" dirty="0" smtClean="0">
                <a:solidFill>
                  <a:schemeClr val="bg1"/>
                </a:solidFill>
                <a:latin typeface="Arial Narrow" panose="020B0606020202030204" pitchFamily="34" charset="0"/>
              </a:endParaRPr>
            </a:p>
          </p:txBody>
        </p:sp>
        <p:sp>
          <p:nvSpPr>
            <p:cNvPr id="9" name="TextBox 8"/>
            <p:cNvSpPr txBox="1"/>
            <p:nvPr/>
          </p:nvSpPr>
          <p:spPr>
            <a:xfrm>
              <a:off x="6283368" y="4453662"/>
              <a:ext cx="753731" cy="369332"/>
            </a:xfrm>
            <a:prstGeom prst="rect">
              <a:avLst/>
            </a:prstGeom>
            <a:noFill/>
          </p:spPr>
          <p:txBody>
            <a:bodyPr wrap="none" rtlCol="0">
              <a:spAutoFit/>
            </a:bodyPr>
            <a:lstStyle/>
            <a:p>
              <a:pPr algn="ctr"/>
              <a:r>
                <a:rPr lang="en-US" sz="900" i="0" kern="1200" dirty="0" smtClean="0">
                  <a:solidFill>
                    <a:schemeClr val="bg1"/>
                  </a:solidFill>
                  <a:latin typeface="Arial Narrow" panose="020B0606020202030204" pitchFamily="34" charset="0"/>
                </a:rPr>
                <a:t>Programming</a:t>
              </a:r>
            </a:p>
            <a:p>
              <a:pPr algn="ctr"/>
              <a:r>
                <a:rPr lang="en-US" sz="900" dirty="0" smtClean="0">
                  <a:solidFill>
                    <a:schemeClr val="bg1"/>
                  </a:solidFill>
                  <a:latin typeface="Arial Narrow" panose="020B0606020202030204" pitchFamily="34" charset="0"/>
                </a:rPr>
                <a:t>Language</a:t>
              </a:r>
              <a:endParaRPr lang="en-US" sz="900" i="0" kern="1200" dirty="0" smtClean="0">
                <a:solidFill>
                  <a:schemeClr val="bg1"/>
                </a:solidFill>
                <a:latin typeface="Arial Narrow" panose="020B0606020202030204" pitchFamily="34" charset="0"/>
              </a:endParaRPr>
            </a:p>
          </p:txBody>
        </p:sp>
        <p:sp>
          <p:nvSpPr>
            <p:cNvPr id="10" name="TextBox 9"/>
            <p:cNvSpPr txBox="1"/>
            <p:nvPr/>
          </p:nvSpPr>
          <p:spPr>
            <a:xfrm>
              <a:off x="7048452" y="5605790"/>
              <a:ext cx="652743" cy="369332"/>
            </a:xfrm>
            <a:prstGeom prst="rect">
              <a:avLst/>
            </a:prstGeom>
            <a:noFill/>
          </p:spPr>
          <p:txBody>
            <a:bodyPr wrap="none" rtlCol="0">
              <a:spAutoFit/>
            </a:bodyPr>
            <a:lstStyle/>
            <a:p>
              <a:pPr algn="ctr"/>
              <a:r>
                <a:rPr lang="en-US" sz="900" i="0" kern="1200" dirty="0" smtClean="0">
                  <a:solidFill>
                    <a:schemeClr val="bg1"/>
                  </a:solidFill>
                  <a:latin typeface="Arial Narrow" panose="020B0606020202030204" pitchFamily="34" charset="0"/>
                </a:rPr>
                <a:t>Verification</a:t>
              </a:r>
            </a:p>
            <a:p>
              <a:pPr algn="ctr"/>
              <a:r>
                <a:rPr lang="en-US" sz="900" dirty="0" smtClean="0">
                  <a:solidFill>
                    <a:schemeClr val="bg1"/>
                  </a:solidFill>
                  <a:latin typeface="Arial Narrow" panose="020B0606020202030204" pitchFamily="34" charset="0"/>
                </a:rPr>
                <a:t>Toolset</a:t>
              </a:r>
              <a:endParaRPr lang="en-US" sz="900" i="0" kern="1200" dirty="0" smtClean="0">
                <a:solidFill>
                  <a:schemeClr val="bg1"/>
                </a:solidFill>
                <a:latin typeface="Arial Narrow" panose="020B0606020202030204" pitchFamily="34" charset="0"/>
              </a:endParaRPr>
            </a:p>
          </p:txBody>
        </p:sp>
        <p:sp>
          <p:nvSpPr>
            <p:cNvPr id="11" name="TextBox 10"/>
            <p:cNvSpPr txBox="1"/>
            <p:nvPr/>
          </p:nvSpPr>
          <p:spPr>
            <a:xfrm>
              <a:off x="5644790" y="5605790"/>
              <a:ext cx="691215" cy="369332"/>
            </a:xfrm>
            <a:prstGeom prst="rect">
              <a:avLst/>
            </a:prstGeom>
            <a:noFill/>
          </p:spPr>
          <p:txBody>
            <a:bodyPr wrap="none" rtlCol="0">
              <a:spAutoFit/>
            </a:bodyPr>
            <a:lstStyle/>
            <a:p>
              <a:pPr algn="ctr"/>
              <a:r>
                <a:rPr lang="en-US" sz="900" i="0" kern="1200" dirty="0" smtClean="0">
                  <a:solidFill>
                    <a:schemeClr val="bg1"/>
                  </a:solidFill>
                  <a:latin typeface="Arial Narrow" panose="020B0606020202030204" pitchFamily="34" charset="0"/>
                </a:rPr>
                <a:t>Software</a:t>
              </a:r>
            </a:p>
            <a:p>
              <a:pPr algn="ctr"/>
              <a:r>
                <a:rPr lang="en-US" sz="900" dirty="0" smtClean="0">
                  <a:solidFill>
                    <a:schemeClr val="bg1"/>
                  </a:solidFill>
                  <a:latin typeface="Arial Narrow" panose="020B0606020202030204" pitchFamily="34" charset="0"/>
                </a:rPr>
                <a:t>Engineering</a:t>
              </a:r>
              <a:endParaRPr lang="en-US" sz="900" i="0" kern="1200" dirty="0" smtClean="0">
                <a:solidFill>
                  <a:schemeClr val="bg1"/>
                </a:solidFill>
                <a:latin typeface="Arial Narrow" panose="020B0606020202030204" pitchFamily="34" charset="0"/>
              </a:endParaRPr>
            </a:p>
          </p:txBody>
        </p:sp>
      </p:grpSp>
    </p:spTree>
    <p:extLst>
      <p:ext uri="{BB962C8B-B14F-4D97-AF65-F5344CB8AC3E}">
        <p14:creationId xmlns:p14="http://schemas.microsoft.com/office/powerpoint/2010/main" val="8105509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ODC Without Parameters or Side Effects</a:t>
            </a:r>
            <a:endParaRPr lang="en-US" dirty="0"/>
          </a:p>
        </p:txBody>
      </p:sp>
      <p:grpSp>
        <p:nvGrpSpPr>
          <p:cNvPr id="3" name="Group 2"/>
          <p:cNvGrpSpPr/>
          <p:nvPr/>
        </p:nvGrpSpPr>
        <p:grpSpPr>
          <a:xfrm>
            <a:off x="1187624" y="1245235"/>
            <a:ext cx="5636479" cy="4747453"/>
            <a:chOff x="1691680" y="1245235"/>
            <a:chExt cx="5636479" cy="4747453"/>
          </a:xfrm>
        </p:grpSpPr>
        <p:sp>
          <p:nvSpPr>
            <p:cNvPr id="73" name="Double Wave 72"/>
            <p:cNvSpPr/>
            <p:nvPr/>
          </p:nvSpPr>
          <p:spPr bwMode="auto">
            <a:xfrm>
              <a:off x="3635896" y="2174011"/>
              <a:ext cx="611503" cy="170561"/>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5" name="TextBox 4"/>
            <p:cNvSpPr txBox="1"/>
            <p:nvPr/>
          </p:nvSpPr>
          <p:spPr>
            <a:xfrm>
              <a:off x="1691680" y="1245235"/>
              <a:ext cx="5636479" cy="4747453"/>
            </a:xfrm>
            <a:prstGeom prst="rect">
              <a:avLst/>
            </a:prstGeom>
            <a:noFill/>
          </p:spPr>
          <p:txBody>
            <a:bodyPr wrap="none" rtlCol="0">
              <a:spAutoFit/>
            </a:bodyPr>
            <a:lstStyle/>
            <a:p>
              <a:r>
                <a:rPr lang="en-US" sz="1400" b="1" noProof="1" smtClean="0">
                  <a:latin typeface="Consolas" panose="020B0609020204030204" pitchFamily="49" charset="0"/>
                </a:rPr>
                <a:t>with </a:t>
              </a:r>
              <a:r>
                <a:rPr lang="en-US" sz="1400" noProof="1" smtClean="0">
                  <a:latin typeface="Consolas" panose="020B0609020204030204" pitchFamily="49" charset="0"/>
                </a:rPr>
                <a:t>Ada.Text_IO;  </a:t>
              </a:r>
              <a:r>
                <a:rPr lang="en-US" sz="1400" b="1" noProof="1" smtClean="0">
                  <a:latin typeface="Consolas" panose="020B0609020204030204" pitchFamily="49" charset="0"/>
                </a:rPr>
                <a:t>use </a:t>
              </a:r>
              <a:r>
                <a:rPr lang="en-US" sz="1400" noProof="1" smtClean="0">
                  <a:latin typeface="Consolas" panose="020B0609020204030204" pitchFamily="49" charset="0"/>
                </a:rPr>
                <a:t>Ada.Text_IO;</a:t>
              </a:r>
            </a:p>
            <a:p>
              <a:endParaRPr lang="en-US" sz="1400" noProof="1" smtClean="0">
                <a:latin typeface="Consolas" panose="020B0609020204030204" pitchFamily="49" charset="0"/>
              </a:endParaRPr>
            </a:p>
            <a:p>
              <a:r>
                <a:rPr lang="en-US" sz="1400" b="1" noProof="1" smtClean="0">
                  <a:latin typeface="Consolas" panose="020B0609020204030204" pitchFamily="49" charset="0"/>
                </a:rPr>
                <a:t>procedure </a:t>
              </a:r>
              <a:r>
                <a:rPr lang="en-US" sz="1400" noProof="1" smtClean="0">
                  <a:latin typeface="Consolas" panose="020B0609020204030204" pitchFamily="49" charset="0"/>
                </a:rPr>
                <a:t>Demo </a:t>
              </a:r>
              <a:r>
                <a:rPr lang="en-US" sz="1400" b="1" noProof="1" smtClean="0">
                  <a:latin typeface="Consolas" panose="020B0609020204030204" pitchFamily="49" charset="0"/>
                </a:rPr>
                <a:t>is</a:t>
              </a:r>
            </a:p>
            <a:p>
              <a:r>
                <a:rPr lang="en-US" sz="1400" b="1" noProof="1" smtClean="0">
                  <a:latin typeface="Consolas" panose="020B0609020204030204" pitchFamily="49" charset="0"/>
                </a:rPr>
                <a:t>   </a:t>
              </a:r>
            </a:p>
            <a:p>
              <a:r>
                <a:rPr lang="en-US" sz="1400" b="1" noProof="1" smtClean="0">
                  <a:latin typeface="Consolas" panose="020B0609020204030204" pitchFamily="49" charset="0"/>
                </a:rPr>
                <a:t>   function </a:t>
              </a:r>
              <a:r>
                <a:rPr lang="en-US" sz="1400" noProof="1" smtClean="0">
                  <a:latin typeface="Consolas" panose="020B0609020204030204" pitchFamily="49" charset="0"/>
                </a:rPr>
                <a:t>F (X : </a:t>
              </a:r>
              <a:r>
                <a:rPr lang="en-US" sz="1400" b="1" noProof="1" smtClean="0">
                  <a:latin typeface="Consolas" panose="020B0609020204030204" pitchFamily="49" charset="0"/>
                </a:rPr>
                <a:t>in out </a:t>
              </a:r>
              <a:r>
                <a:rPr lang="en-US" sz="1400" noProof="1" smtClean="0">
                  <a:latin typeface="Consolas" panose="020B0609020204030204" pitchFamily="49" charset="0"/>
                </a:rPr>
                <a:t>Integer) </a:t>
              </a:r>
              <a:r>
                <a:rPr lang="en-US" sz="1400" b="1" noProof="1" smtClean="0">
                  <a:latin typeface="Consolas" panose="020B0609020204030204" pitchFamily="49" charset="0"/>
                </a:rPr>
                <a:t>return </a:t>
              </a:r>
              <a:r>
                <a:rPr lang="en-US" sz="1400" noProof="1" smtClean="0">
                  <a:latin typeface="Consolas" panose="020B0609020204030204" pitchFamily="49" charset="0"/>
                </a:rPr>
                <a:t>Integer </a:t>
              </a:r>
              <a:r>
                <a:rPr lang="en-US" sz="1400" b="1" noProof="1" smtClean="0">
                  <a:latin typeface="Consolas" panose="020B0609020204030204" pitchFamily="49" charset="0"/>
                </a:rPr>
                <a:t>is</a:t>
              </a:r>
            </a:p>
            <a:p>
              <a:r>
                <a:rPr lang="en-US" sz="1400" b="1" noProof="1" smtClean="0">
                  <a:latin typeface="Consolas" panose="020B0609020204030204" pitchFamily="49" charset="0"/>
                </a:rPr>
                <a:t>   begin</a:t>
              </a:r>
              <a:r>
                <a:rPr lang="en-US" sz="1400" noProof="1" smtClean="0">
                  <a:latin typeface="Consolas" panose="020B0609020204030204" pitchFamily="49" charset="0"/>
                </a:rPr>
                <a:t>	</a:t>
              </a:r>
            </a:p>
            <a:p>
              <a:pPr>
                <a:spcBef>
                  <a:spcPts val="300"/>
                </a:spcBef>
              </a:pPr>
              <a:r>
                <a:rPr lang="en-US" sz="1400" b="1" noProof="1" smtClean="0">
                  <a:latin typeface="Consolas" panose="020B0609020204030204" pitchFamily="49" charset="0"/>
                </a:rPr>
                <a:t>      </a:t>
              </a:r>
              <a:r>
                <a:rPr lang="en-US" sz="1400" noProof="1" smtClean="0">
                  <a:latin typeface="Consolas" panose="020B0609020204030204" pitchFamily="49" charset="0"/>
                </a:rPr>
                <a:t>X := X + 1;</a:t>
              </a:r>
            </a:p>
            <a:p>
              <a:pPr>
                <a:spcBef>
                  <a:spcPts val="300"/>
                </a:spcBef>
              </a:pPr>
              <a:r>
                <a:rPr lang="en-US" sz="1400" b="1" noProof="1" smtClean="0">
                  <a:latin typeface="Consolas" panose="020B0609020204030204" pitchFamily="49" charset="0"/>
                </a:rPr>
                <a:t>      return </a:t>
              </a:r>
              <a:r>
                <a:rPr lang="en-US" sz="1400" noProof="1" smtClean="0">
                  <a:latin typeface="Consolas" panose="020B0609020204030204" pitchFamily="49" charset="0"/>
                </a:rPr>
                <a:t>X;</a:t>
              </a:r>
            </a:p>
            <a:p>
              <a:pPr>
                <a:spcBef>
                  <a:spcPts val="300"/>
                </a:spcBef>
              </a:pPr>
              <a:r>
                <a:rPr lang="en-US" sz="1400" b="1" noProof="1" smtClean="0">
                  <a:latin typeface="Consolas" panose="020B0609020204030204" pitchFamily="49" charset="0"/>
                </a:rPr>
                <a:t>   end </a:t>
              </a:r>
              <a:r>
                <a:rPr lang="en-US" sz="1400" noProof="1" smtClean="0">
                  <a:latin typeface="Consolas" panose="020B0609020204030204" pitchFamily="49" charset="0"/>
                </a:rPr>
                <a:t>F;</a:t>
              </a:r>
            </a:p>
            <a:p>
              <a:endParaRPr lang="en-US" sz="1400" noProof="1" smtClean="0">
                <a:latin typeface="Consolas" panose="020B0609020204030204" pitchFamily="49" charset="0"/>
              </a:endParaRPr>
            </a:p>
            <a:p>
              <a:r>
                <a:rPr lang="en-US" sz="1400" b="1" noProof="1" smtClean="0">
                  <a:latin typeface="Consolas" panose="020B0609020204030204" pitchFamily="49" charset="0"/>
                </a:rPr>
                <a:t>   </a:t>
              </a:r>
              <a:r>
                <a:rPr lang="en-US" sz="1400" noProof="1" smtClean="0">
                  <a:latin typeface="Consolas" panose="020B0609020204030204" pitchFamily="49" charset="0"/>
                </a:rPr>
                <a:t>Values : </a:t>
              </a:r>
              <a:r>
                <a:rPr lang="en-US" sz="1400" b="1" noProof="1" smtClean="0">
                  <a:latin typeface="Consolas" panose="020B0609020204030204" pitchFamily="49" charset="0"/>
                </a:rPr>
                <a:t>array </a:t>
              </a:r>
              <a:r>
                <a:rPr lang="en-US" sz="1400" noProof="1" smtClean="0">
                  <a:latin typeface="Consolas" panose="020B0609020204030204" pitchFamily="49" charset="0"/>
                </a:rPr>
                <a:t>(1 .. 5) </a:t>
              </a:r>
              <a:r>
                <a:rPr lang="en-US" sz="1400" b="1" noProof="1" smtClean="0">
                  <a:latin typeface="Consolas" panose="020B0609020204030204" pitchFamily="49" charset="0"/>
                </a:rPr>
                <a:t>of </a:t>
              </a:r>
              <a:r>
                <a:rPr lang="en-US" sz="1400" noProof="1" smtClean="0">
                  <a:latin typeface="Consolas" panose="020B0609020204030204" pitchFamily="49" charset="0"/>
                </a:rPr>
                <a:t>Integer := (1,2,3,4,5);</a:t>
              </a:r>
            </a:p>
            <a:p>
              <a:r>
                <a:rPr lang="en-US" sz="1400" b="1" noProof="1" smtClean="0">
                  <a:latin typeface="Consolas" panose="020B0609020204030204" pitchFamily="49" charset="0"/>
                </a:rPr>
                <a:t>   </a:t>
              </a:r>
            </a:p>
            <a:p>
              <a:r>
                <a:rPr lang="en-US" sz="1400" b="1" noProof="1" smtClean="0">
                  <a:latin typeface="Consolas" panose="020B0609020204030204" pitchFamily="49" charset="0"/>
                </a:rPr>
                <a:t>   </a:t>
              </a:r>
              <a:r>
                <a:rPr lang="en-US" sz="1400" noProof="1" smtClean="0">
                  <a:latin typeface="Consolas" panose="020B0609020204030204" pitchFamily="49" charset="0"/>
                </a:rPr>
                <a:t>Index : Integer := 1;</a:t>
              </a:r>
            </a:p>
            <a:p>
              <a:endParaRPr lang="en-US" sz="1400" noProof="1" smtClean="0">
                <a:latin typeface="Consolas" panose="020B0609020204030204" pitchFamily="49" charset="0"/>
              </a:endParaRPr>
            </a:p>
            <a:p>
              <a:r>
                <a:rPr lang="en-US" sz="1400" b="1" noProof="1" smtClean="0">
                  <a:latin typeface="Consolas" panose="020B0609020204030204" pitchFamily="49" charset="0"/>
                </a:rPr>
                <a:t>begin</a:t>
              </a:r>
            </a:p>
            <a:p>
              <a:pPr>
                <a:spcBef>
                  <a:spcPts val="600"/>
                </a:spcBef>
              </a:pPr>
              <a:r>
                <a:rPr lang="en-US" sz="1400" b="1" noProof="1" smtClean="0">
                  <a:latin typeface="Consolas" panose="020B0609020204030204" pitchFamily="49" charset="0"/>
                </a:rPr>
                <a:t>   </a:t>
              </a:r>
              <a:r>
                <a:rPr lang="en-US" sz="1400" noProof="1" smtClean="0">
                  <a:solidFill>
                    <a:srgbClr val="C00000"/>
                  </a:solidFill>
                  <a:latin typeface="Consolas" panose="020B0609020204030204" pitchFamily="49" charset="0"/>
                </a:rPr>
                <a:t>Values (Index) := F (Index);</a:t>
              </a:r>
            </a:p>
            <a:p>
              <a:pPr>
                <a:spcBef>
                  <a:spcPts val="600"/>
                </a:spcBef>
              </a:pPr>
              <a:r>
                <a:rPr lang="en-US" sz="1400" b="1" noProof="1" smtClean="0">
                  <a:latin typeface="Consolas" panose="020B0609020204030204" pitchFamily="49" charset="0"/>
                </a:rPr>
                <a:t>   for </a:t>
              </a:r>
              <a:r>
                <a:rPr lang="en-US" sz="1400" noProof="1" smtClean="0">
                  <a:latin typeface="Consolas" panose="020B0609020204030204" pitchFamily="49" charset="0"/>
                </a:rPr>
                <a:t>V </a:t>
              </a:r>
              <a:r>
                <a:rPr lang="en-US" sz="1400" b="1" noProof="1" smtClean="0">
                  <a:latin typeface="Consolas" panose="020B0609020204030204" pitchFamily="49" charset="0"/>
                </a:rPr>
                <a:t>of </a:t>
              </a:r>
              <a:r>
                <a:rPr lang="en-US" sz="1400" noProof="1" smtClean="0">
                  <a:latin typeface="Consolas" panose="020B0609020204030204" pitchFamily="49" charset="0"/>
                </a:rPr>
                <a:t>Values </a:t>
              </a:r>
              <a:r>
                <a:rPr lang="en-US" sz="1400" b="1" noProof="1" smtClean="0">
                  <a:latin typeface="Consolas" panose="020B0609020204030204" pitchFamily="49" charset="0"/>
                </a:rPr>
                <a:t>loop</a:t>
              </a:r>
            </a:p>
            <a:p>
              <a:r>
                <a:rPr lang="en-US" sz="1400" b="1" noProof="1" smtClean="0">
                  <a:latin typeface="Consolas" panose="020B0609020204030204" pitchFamily="49" charset="0"/>
                </a:rPr>
                <a:t>      </a:t>
              </a:r>
              <a:r>
                <a:rPr lang="en-US" sz="1400" noProof="1" smtClean="0">
                  <a:latin typeface="Consolas" panose="020B0609020204030204" pitchFamily="49" charset="0"/>
                </a:rPr>
                <a:t>Put_Line (Integer'Image (V));</a:t>
              </a:r>
            </a:p>
            <a:p>
              <a:r>
                <a:rPr lang="en-US" sz="1400" b="1" noProof="1" smtClean="0">
                  <a:latin typeface="Consolas" panose="020B0609020204030204" pitchFamily="49" charset="0"/>
                </a:rPr>
                <a:t>   end loop</a:t>
              </a:r>
              <a:r>
                <a:rPr lang="en-US" sz="1400" noProof="1" smtClean="0">
                  <a:latin typeface="Consolas" panose="020B0609020204030204" pitchFamily="49" charset="0"/>
                </a:rPr>
                <a:t>;</a:t>
              </a:r>
            </a:p>
            <a:p>
              <a:pPr>
                <a:spcBef>
                  <a:spcPts val="600"/>
                </a:spcBef>
              </a:pPr>
              <a:r>
                <a:rPr lang="en-US" sz="1400" b="1" noProof="1" smtClean="0">
                  <a:latin typeface="Consolas" panose="020B0609020204030204" pitchFamily="49" charset="0"/>
                </a:rPr>
                <a:t>end </a:t>
              </a:r>
              <a:r>
                <a:rPr lang="en-US" sz="1400" noProof="1" smtClean="0">
                  <a:latin typeface="Consolas" panose="020B0609020204030204" pitchFamily="49" charset="0"/>
                </a:rPr>
                <a:t>Demo;</a:t>
              </a:r>
              <a:endParaRPr lang="en-US" sz="1400" i="0" kern="1200" noProof="1" smtClean="0">
                <a:latin typeface="Consolas" panose="020B0609020204030204" pitchFamily="49" charset="0"/>
              </a:endParaRPr>
            </a:p>
          </p:txBody>
        </p:sp>
      </p:grpSp>
      <p:sp>
        <p:nvSpPr>
          <p:cNvPr id="6" name="Rectangle 73"/>
          <p:cNvSpPr>
            <a:spLocks noChangeArrowheads="1"/>
          </p:cNvSpPr>
          <p:nvPr/>
        </p:nvSpPr>
        <p:spPr bwMode="blackWhite">
          <a:xfrm>
            <a:off x="6012160" y="5445224"/>
            <a:ext cx="2463816" cy="680699"/>
          </a:xfrm>
          <a:prstGeom prst="rect">
            <a:avLst/>
          </a:prstGeom>
          <a:solidFill>
            <a:srgbClr val="FFFFCC"/>
          </a:solidFill>
          <a:ln w="12700">
            <a:solidFill>
              <a:schemeClr val="tx1"/>
            </a:solidFill>
            <a:miter lim="800000"/>
            <a:headEnd/>
            <a:tailEnd/>
          </a:ln>
          <a:effectLst>
            <a:outerShdw blurRad="50800" dist="38100" dir="2700000" algn="tl" rotWithShape="0">
              <a:prstClr val="black">
                <a:alpha val="40000"/>
              </a:prstClr>
            </a:outerShdw>
          </a:effectLst>
        </p:spPr>
        <p:txBody>
          <a:bodyPr wrap="none" lIns="90488" tIns="44450" rIns="90488" bIns="44450">
            <a:spAutoFit/>
          </a:bodyPr>
          <a:lstStyle/>
          <a:p>
            <a:pPr algn="ctr" eaLnBrk="0" hangingPunct="0">
              <a:lnSpc>
                <a:spcPct val="120000"/>
              </a:lnSpc>
            </a:pPr>
            <a:r>
              <a:rPr lang="en-US" sz="1600" dirty="0"/>
              <a:t>Left, Right yields </a:t>
            </a:r>
            <a:r>
              <a:rPr lang="en-US" sz="1600" dirty="0" smtClean="0"/>
              <a:t>“22345”</a:t>
            </a:r>
            <a:endParaRPr lang="en-US" sz="1600" dirty="0"/>
          </a:p>
          <a:p>
            <a:pPr algn="ctr" eaLnBrk="0" hangingPunct="0">
              <a:lnSpc>
                <a:spcPct val="120000"/>
              </a:lnSpc>
            </a:pPr>
            <a:r>
              <a:rPr lang="en-US" sz="1600" dirty="0"/>
              <a:t>Right, Left </a:t>
            </a:r>
            <a:r>
              <a:rPr lang="en-US" sz="1600" dirty="0" smtClean="0"/>
              <a:t>yields “12345”</a:t>
            </a:r>
            <a:endParaRPr lang="en-US" sz="1600" dirty="0"/>
          </a:p>
        </p:txBody>
      </p:sp>
      <p:sp>
        <p:nvSpPr>
          <p:cNvPr id="2" name="TextBox 1"/>
          <p:cNvSpPr txBox="1"/>
          <p:nvPr/>
        </p:nvSpPr>
        <p:spPr>
          <a:xfrm>
            <a:off x="6051392" y="4542631"/>
            <a:ext cx="2379976" cy="584775"/>
          </a:xfrm>
          <a:prstGeom prst="rect">
            <a:avLst/>
          </a:prstGeom>
          <a:noFill/>
        </p:spPr>
        <p:txBody>
          <a:bodyPr wrap="square" rtlCol="0">
            <a:spAutoFit/>
          </a:bodyPr>
          <a:lstStyle/>
          <a:p>
            <a:pPr algn="ctr"/>
            <a:r>
              <a:rPr lang="en-US" sz="1600" i="0" kern="1200" dirty="0" smtClean="0">
                <a:solidFill>
                  <a:schemeClr val="accent1"/>
                </a:solidFill>
              </a:rPr>
              <a:t>Which array component is updated?</a:t>
            </a:r>
          </a:p>
        </p:txBody>
      </p:sp>
      <p:grpSp>
        <p:nvGrpSpPr>
          <p:cNvPr id="7" name="Group 8"/>
          <p:cNvGrpSpPr>
            <a:grpSpLocks/>
          </p:cNvGrpSpPr>
          <p:nvPr/>
        </p:nvGrpSpPr>
        <p:grpSpPr bwMode="auto">
          <a:xfrm>
            <a:off x="8244498" y="678842"/>
            <a:ext cx="791998" cy="590908"/>
            <a:chOff x="3721" y="3234"/>
            <a:chExt cx="1462" cy="1051"/>
          </a:xfrm>
        </p:grpSpPr>
        <p:grpSp>
          <p:nvGrpSpPr>
            <p:cNvPr id="8" name="Group 9"/>
            <p:cNvGrpSpPr>
              <a:grpSpLocks/>
            </p:cNvGrpSpPr>
            <p:nvPr/>
          </p:nvGrpSpPr>
          <p:grpSpPr bwMode="auto">
            <a:xfrm>
              <a:off x="4262" y="3234"/>
              <a:ext cx="792" cy="568"/>
              <a:chOff x="4262" y="3234"/>
              <a:chExt cx="792" cy="568"/>
            </a:xfrm>
          </p:grpSpPr>
          <p:sp>
            <p:nvSpPr>
              <p:cNvPr id="55" name="Freeform 10"/>
              <p:cNvSpPr>
                <a:spLocks/>
              </p:cNvSpPr>
              <p:nvPr/>
            </p:nvSpPr>
            <p:spPr bwMode="auto">
              <a:xfrm>
                <a:off x="4262" y="3234"/>
                <a:ext cx="792" cy="568"/>
              </a:xfrm>
              <a:custGeom>
                <a:avLst/>
                <a:gdLst>
                  <a:gd name="T0" fmla="*/ 791 w 792"/>
                  <a:gd name="T1" fmla="*/ 0 h 568"/>
                  <a:gd name="T2" fmla="*/ 678 w 792"/>
                  <a:gd name="T3" fmla="*/ 269 h 568"/>
                  <a:gd name="T4" fmla="*/ 670 w 792"/>
                  <a:gd name="T5" fmla="*/ 317 h 568"/>
                  <a:gd name="T6" fmla="*/ 662 w 792"/>
                  <a:gd name="T7" fmla="*/ 340 h 568"/>
                  <a:gd name="T8" fmla="*/ 638 w 792"/>
                  <a:gd name="T9" fmla="*/ 379 h 568"/>
                  <a:gd name="T10" fmla="*/ 622 w 792"/>
                  <a:gd name="T11" fmla="*/ 415 h 568"/>
                  <a:gd name="T12" fmla="*/ 613 w 792"/>
                  <a:gd name="T13" fmla="*/ 467 h 568"/>
                  <a:gd name="T14" fmla="*/ 608 w 792"/>
                  <a:gd name="T15" fmla="*/ 510 h 568"/>
                  <a:gd name="T16" fmla="*/ 578 w 792"/>
                  <a:gd name="T17" fmla="*/ 551 h 568"/>
                  <a:gd name="T18" fmla="*/ 519 w 792"/>
                  <a:gd name="T19" fmla="*/ 565 h 568"/>
                  <a:gd name="T20" fmla="*/ 452 w 792"/>
                  <a:gd name="T21" fmla="*/ 564 h 568"/>
                  <a:gd name="T22" fmla="*/ 384 w 792"/>
                  <a:gd name="T23" fmla="*/ 542 h 568"/>
                  <a:gd name="T24" fmla="*/ 307 w 792"/>
                  <a:gd name="T25" fmla="*/ 494 h 568"/>
                  <a:gd name="T26" fmla="*/ 243 w 792"/>
                  <a:gd name="T27" fmla="*/ 433 h 568"/>
                  <a:gd name="T28" fmla="*/ 179 w 792"/>
                  <a:gd name="T29" fmla="*/ 415 h 568"/>
                  <a:gd name="T30" fmla="*/ 109 w 792"/>
                  <a:gd name="T31" fmla="*/ 400 h 568"/>
                  <a:gd name="T32" fmla="*/ 77 w 792"/>
                  <a:gd name="T33" fmla="*/ 385 h 568"/>
                  <a:gd name="T34" fmla="*/ 64 w 792"/>
                  <a:gd name="T35" fmla="*/ 371 h 568"/>
                  <a:gd name="T36" fmla="*/ 55 w 792"/>
                  <a:gd name="T37" fmla="*/ 367 h 568"/>
                  <a:gd name="T38" fmla="*/ 42 w 792"/>
                  <a:gd name="T39" fmla="*/ 374 h 568"/>
                  <a:gd name="T40" fmla="*/ 27 w 792"/>
                  <a:gd name="T41" fmla="*/ 376 h 568"/>
                  <a:gd name="T42" fmla="*/ 17 w 792"/>
                  <a:gd name="T43" fmla="*/ 372 h 568"/>
                  <a:gd name="T44" fmla="*/ 8 w 792"/>
                  <a:gd name="T45" fmla="*/ 363 h 568"/>
                  <a:gd name="T46" fmla="*/ 1 w 792"/>
                  <a:gd name="T47" fmla="*/ 346 h 568"/>
                  <a:gd name="T48" fmla="*/ 3 w 792"/>
                  <a:gd name="T49" fmla="*/ 322 h 568"/>
                  <a:gd name="T50" fmla="*/ 16 w 792"/>
                  <a:gd name="T51" fmla="*/ 304 h 568"/>
                  <a:gd name="T52" fmla="*/ 27 w 792"/>
                  <a:gd name="T53" fmla="*/ 297 h 568"/>
                  <a:gd name="T54" fmla="*/ 51 w 792"/>
                  <a:gd name="T55" fmla="*/ 292 h 568"/>
                  <a:gd name="T56" fmla="*/ 60 w 792"/>
                  <a:gd name="T57" fmla="*/ 285 h 568"/>
                  <a:gd name="T58" fmla="*/ 68 w 792"/>
                  <a:gd name="T59" fmla="*/ 261 h 568"/>
                  <a:gd name="T60" fmla="*/ 88 w 792"/>
                  <a:gd name="T61" fmla="*/ 247 h 568"/>
                  <a:gd name="T62" fmla="*/ 116 w 792"/>
                  <a:gd name="T63" fmla="*/ 249 h 568"/>
                  <a:gd name="T64" fmla="*/ 135 w 792"/>
                  <a:gd name="T65" fmla="*/ 255 h 568"/>
                  <a:gd name="T66" fmla="*/ 145 w 792"/>
                  <a:gd name="T67" fmla="*/ 246 h 568"/>
                  <a:gd name="T68" fmla="*/ 159 w 792"/>
                  <a:gd name="T69" fmla="*/ 239 h 568"/>
                  <a:gd name="T70" fmla="*/ 173 w 792"/>
                  <a:gd name="T71" fmla="*/ 236 h 568"/>
                  <a:gd name="T72" fmla="*/ 184 w 792"/>
                  <a:gd name="T73" fmla="*/ 240 h 568"/>
                  <a:gd name="T74" fmla="*/ 193 w 792"/>
                  <a:gd name="T75" fmla="*/ 237 h 568"/>
                  <a:gd name="T76" fmla="*/ 204 w 792"/>
                  <a:gd name="T77" fmla="*/ 230 h 568"/>
                  <a:gd name="T78" fmla="*/ 217 w 792"/>
                  <a:gd name="T79" fmla="*/ 226 h 568"/>
                  <a:gd name="T80" fmla="*/ 231 w 792"/>
                  <a:gd name="T81" fmla="*/ 227 h 568"/>
                  <a:gd name="T82" fmla="*/ 235 w 792"/>
                  <a:gd name="T83" fmla="*/ 213 h 568"/>
                  <a:gd name="T84" fmla="*/ 237 w 792"/>
                  <a:gd name="T85" fmla="*/ 196 h 568"/>
                  <a:gd name="T86" fmla="*/ 243 w 792"/>
                  <a:gd name="T87" fmla="*/ 179 h 568"/>
                  <a:gd name="T88" fmla="*/ 250 w 792"/>
                  <a:gd name="T89" fmla="*/ 167 h 568"/>
                  <a:gd name="T90" fmla="*/ 259 w 792"/>
                  <a:gd name="T91" fmla="*/ 158 h 568"/>
                  <a:gd name="T92" fmla="*/ 277 w 792"/>
                  <a:gd name="T93" fmla="*/ 150 h 568"/>
                  <a:gd name="T94" fmla="*/ 293 w 792"/>
                  <a:gd name="T95" fmla="*/ 149 h 568"/>
                  <a:gd name="T96" fmla="*/ 315 w 792"/>
                  <a:gd name="T97" fmla="*/ 156 h 568"/>
                  <a:gd name="T98" fmla="*/ 326 w 792"/>
                  <a:gd name="T99" fmla="*/ 164 h 568"/>
                  <a:gd name="T100" fmla="*/ 338 w 792"/>
                  <a:gd name="T101" fmla="*/ 176 h 568"/>
                  <a:gd name="T102" fmla="*/ 349 w 792"/>
                  <a:gd name="T103" fmla="*/ 191 h 568"/>
                  <a:gd name="T104" fmla="*/ 358 w 792"/>
                  <a:gd name="T105" fmla="*/ 211 h 568"/>
                  <a:gd name="T106" fmla="*/ 363 w 792"/>
                  <a:gd name="T107" fmla="*/ 227 h 568"/>
                  <a:gd name="T108" fmla="*/ 434 w 792"/>
                  <a:gd name="T109" fmla="*/ 202 h 56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92"/>
                  <a:gd name="T166" fmla="*/ 0 h 568"/>
                  <a:gd name="T167" fmla="*/ 792 w 792"/>
                  <a:gd name="T168" fmla="*/ 568 h 56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92" h="568">
                    <a:moveTo>
                      <a:pt x="460" y="0"/>
                    </a:moveTo>
                    <a:lnTo>
                      <a:pt x="791" y="0"/>
                    </a:lnTo>
                    <a:lnTo>
                      <a:pt x="683" y="244"/>
                    </a:lnTo>
                    <a:lnTo>
                      <a:pt x="678" y="269"/>
                    </a:lnTo>
                    <a:lnTo>
                      <a:pt x="673" y="293"/>
                    </a:lnTo>
                    <a:lnTo>
                      <a:pt x="670" y="317"/>
                    </a:lnTo>
                    <a:lnTo>
                      <a:pt x="667" y="328"/>
                    </a:lnTo>
                    <a:lnTo>
                      <a:pt x="662" y="340"/>
                    </a:lnTo>
                    <a:lnTo>
                      <a:pt x="651" y="360"/>
                    </a:lnTo>
                    <a:lnTo>
                      <a:pt x="638" y="379"/>
                    </a:lnTo>
                    <a:lnTo>
                      <a:pt x="631" y="392"/>
                    </a:lnTo>
                    <a:lnTo>
                      <a:pt x="622" y="415"/>
                    </a:lnTo>
                    <a:lnTo>
                      <a:pt x="618" y="438"/>
                    </a:lnTo>
                    <a:lnTo>
                      <a:pt x="613" y="467"/>
                    </a:lnTo>
                    <a:lnTo>
                      <a:pt x="613" y="489"/>
                    </a:lnTo>
                    <a:lnTo>
                      <a:pt x="608" y="510"/>
                    </a:lnTo>
                    <a:lnTo>
                      <a:pt x="597" y="535"/>
                    </a:lnTo>
                    <a:lnTo>
                      <a:pt x="578" y="551"/>
                    </a:lnTo>
                    <a:lnTo>
                      <a:pt x="554" y="560"/>
                    </a:lnTo>
                    <a:lnTo>
                      <a:pt x="519" y="565"/>
                    </a:lnTo>
                    <a:lnTo>
                      <a:pt x="484" y="567"/>
                    </a:lnTo>
                    <a:lnTo>
                      <a:pt x="452" y="564"/>
                    </a:lnTo>
                    <a:lnTo>
                      <a:pt x="418" y="556"/>
                    </a:lnTo>
                    <a:lnTo>
                      <a:pt x="384" y="542"/>
                    </a:lnTo>
                    <a:lnTo>
                      <a:pt x="349" y="520"/>
                    </a:lnTo>
                    <a:lnTo>
                      <a:pt x="307" y="494"/>
                    </a:lnTo>
                    <a:lnTo>
                      <a:pt x="272" y="458"/>
                    </a:lnTo>
                    <a:lnTo>
                      <a:pt x="243" y="433"/>
                    </a:lnTo>
                    <a:lnTo>
                      <a:pt x="216" y="417"/>
                    </a:lnTo>
                    <a:lnTo>
                      <a:pt x="179" y="415"/>
                    </a:lnTo>
                    <a:lnTo>
                      <a:pt x="138" y="408"/>
                    </a:lnTo>
                    <a:lnTo>
                      <a:pt x="109" y="400"/>
                    </a:lnTo>
                    <a:lnTo>
                      <a:pt x="82" y="389"/>
                    </a:lnTo>
                    <a:lnTo>
                      <a:pt x="77" y="385"/>
                    </a:lnTo>
                    <a:lnTo>
                      <a:pt x="69" y="379"/>
                    </a:lnTo>
                    <a:lnTo>
                      <a:pt x="64" y="371"/>
                    </a:lnTo>
                    <a:lnTo>
                      <a:pt x="60" y="363"/>
                    </a:lnTo>
                    <a:lnTo>
                      <a:pt x="55" y="367"/>
                    </a:lnTo>
                    <a:lnTo>
                      <a:pt x="48" y="372"/>
                    </a:lnTo>
                    <a:lnTo>
                      <a:pt x="42" y="374"/>
                    </a:lnTo>
                    <a:lnTo>
                      <a:pt x="35" y="375"/>
                    </a:lnTo>
                    <a:lnTo>
                      <a:pt x="27" y="376"/>
                    </a:lnTo>
                    <a:lnTo>
                      <a:pt x="22" y="375"/>
                    </a:lnTo>
                    <a:lnTo>
                      <a:pt x="17" y="372"/>
                    </a:lnTo>
                    <a:lnTo>
                      <a:pt x="11" y="368"/>
                    </a:lnTo>
                    <a:lnTo>
                      <a:pt x="8" y="363"/>
                    </a:lnTo>
                    <a:lnTo>
                      <a:pt x="4" y="357"/>
                    </a:lnTo>
                    <a:lnTo>
                      <a:pt x="1" y="346"/>
                    </a:lnTo>
                    <a:lnTo>
                      <a:pt x="0" y="332"/>
                    </a:lnTo>
                    <a:lnTo>
                      <a:pt x="3" y="322"/>
                    </a:lnTo>
                    <a:lnTo>
                      <a:pt x="8" y="313"/>
                    </a:lnTo>
                    <a:lnTo>
                      <a:pt x="16" y="304"/>
                    </a:lnTo>
                    <a:lnTo>
                      <a:pt x="22" y="300"/>
                    </a:lnTo>
                    <a:lnTo>
                      <a:pt x="27" y="297"/>
                    </a:lnTo>
                    <a:lnTo>
                      <a:pt x="40" y="292"/>
                    </a:lnTo>
                    <a:lnTo>
                      <a:pt x="51" y="292"/>
                    </a:lnTo>
                    <a:lnTo>
                      <a:pt x="60" y="294"/>
                    </a:lnTo>
                    <a:lnTo>
                      <a:pt x="60" y="285"/>
                    </a:lnTo>
                    <a:lnTo>
                      <a:pt x="63" y="270"/>
                    </a:lnTo>
                    <a:lnTo>
                      <a:pt x="68" y="261"/>
                    </a:lnTo>
                    <a:lnTo>
                      <a:pt x="77" y="253"/>
                    </a:lnTo>
                    <a:lnTo>
                      <a:pt x="88" y="247"/>
                    </a:lnTo>
                    <a:lnTo>
                      <a:pt x="100" y="245"/>
                    </a:lnTo>
                    <a:lnTo>
                      <a:pt x="116" y="249"/>
                    </a:lnTo>
                    <a:lnTo>
                      <a:pt x="130" y="254"/>
                    </a:lnTo>
                    <a:lnTo>
                      <a:pt x="135" y="255"/>
                    </a:lnTo>
                    <a:lnTo>
                      <a:pt x="140" y="250"/>
                    </a:lnTo>
                    <a:lnTo>
                      <a:pt x="145" y="246"/>
                    </a:lnTo>
                    <a:lnTo>
                      <a:pt x="153" y="241"/>
                    </a:lnTo>
                    <a:lnTo>
                      <a:pt x="159" y="239"/>
                    </a:lnTo>
                    <a:lnTo>
                      <a:pt x="165" y="237"/>
                    </a:lnTo>
                    <a:lnTo>
                      <a:pt x="173" y="236"/>
                    </a:lnTo>
                    <a:lnTo>
                      <a:pt x="177" y="237"/>
                    </a:lnTo>
                    <a:lnTo>
                      <a:pt x="184" y="240"/>
                    </a:lnTo>
                    <a:lnTo>
                      <a:pt x="188" y="242"/>
                    </a:lnTo>
                    <a:lnTo>
                      <a:pt x="193" y="237"/>
                    </a:lnTo>
                    <a:lnTo>
                      <a:pt x="200" y="233"/>
                    </a:lnTo>
                    <a:lnTo>
                      <a:pt x="204" y="230"/>
                    </a:lnTo>
                    <a:lnTo>
                      <a:pt x="210" y="228"/>
                    </a:lnTo>
                    <a:lnTo>
                      <a:pt x="217" y="226"/>
                    </a:lnTo>
                    <a:lnTo>
                      <a:pt x="224" y="226"/>
                    </a:lnTo>
                    <a:lnTo>
                      <a:pt x="231" y="227"/>
                    </a:lnTo>
                    <a:lnTo>
                      <a:pt x="235" y="228"/>
                    </a:lnTo>
                    <a:lnTo>
                      <a:pt x="235" y="213"/>
                    </a:lnTo>
                    <a:lnTo>
                      <a:pt x="236" y="204"/>
                    </a:lnTo>
                    <a:lnTo>
                      <a:pt x="237" y="196"/>
                    </a:lnTo>
                    <a:lnTo>
                      <a:pt x="240" y="186"/>
                    </a:lnTo>
                    <a:lnTo>
                      <a:pt x="243" y="179"/>
                    </a:lnTo>
                    <a:lnTo>
                      <a:pt x="246" y="172"/>
                    </a:lnTo>
                    <a:lnTo>
                      <a:pt x="250" y="167"/>
                    </a:lnTo>
                    <a:lnTo>
                      <a:pt x="255" y="162"/>
                    </a:lnTo>
                    <a:lnTo>
                      <a:pt x="259" y="158"/>
                    </a:lnTo>
                    <a:lnTo>
                      <a:pt x="266" y="154"/>
                    </a:lnTo>
                    <a:lnTo>
                      <a:pt x="277" y="150"/>
                    </a:lnTo>
                    <a:lnTo>
                      <a:pt x="285" y="149"/>
                    </a:lnTo>
                    <a:lnTo>
                      <a:pt x="293" y="149"/>
                    </a:lnTo>
                    <a:lnTo>
                      <a:pt x="305" y="151"/>
                    </a:lnTo>
                    <a:lnTo>
                      <a:pt x="315" y="156"/>
                    </a:lnTo>
                    <a:lnTo>
                      <a:pt x="322" y="160"/>
                    </a:lnTo>
                    <a:lnTo>
                      <a:pt x="326" y="164"/>
                    </a:lnTo>
                    <a:lnTo>
                      <a:pt x="333" y="169"/>
                    </a:lnTo>
                    <a:lnTo>
                      <a:pt x="338" y="176"/>
                    </a:lnTo>
                    <a:lnTo>
                      <a:pt x="344" y="184"/>
                    </a:lnTo>
                    <a:lnTo>
                      <a:pt x="349" y="191"/>
                    </a:lnTo>
                    <a:lnTo>
                      <a:pt x="354" y="202"/>
                    </a:lnTo>
                    <a:lnTo>
                      <a:pt x="358" y="211"/>
                    </a:lnTo>
                    <a:lnTo>
                      <a:pt x="360" y="219"/>
                    </a:lnTo>
                    <a:lnTo>
                      <a:pt x="363" y="227"/>
                    </a:lnTo>
                    <a:lnTo>
                      <a:pt x="420" y="224"/>
                    </a:lnTo>
                    <a:lnTo>
                      <a:pt x="434" y="202"/>
                    </a:lnTo>
                    <a:lnTo>
                      <a:pt x="460" y="0"/>
                    </a:lnTo>
                  </a:path>
                </a:pathLst>
              </a:custGeom>
              <a:solidFill>
                <a:srgbClr val="FFE0C0"/>
              </a:solidFill>
              <a:ln w="12700" cap="rnd" cmpd="sng">
                <a:solidFill>
                  <a:srgbClr val="000000"/>
                </a:solidFill>
                <a:prstDash val="solid"/>
                <a:round/>
                <a:headEnd type="none" w="med" len="med"/>
                <a:tailEnd type="none" w="med" len="med"/>
              </a:ln>
            </p:spPr>
            <p:txBody>
              <a:bodyPr/>
              <a:lstStyle/>
              <a:p>
                <a:endParaRPr lang="en-US"/>
              </a:p>
            </p:txBody>
          </p:sp>
          <p:sp>
            <p:nvSpPr>
              <p:cNvPr id="56" name="Freeform 11"/>
              <p:cNvSpPr>
                <a:spLocks/>
              </p:cNvSpPr>
              <p:nvPr/>
            </p:nvSpPr>
            <p:spPr bwMode="auto">
              <a:xfrm>
                <a:off x="4478" y="3607"/>
                <a:ext cx="356" cy="186"/>
              </a:xfrm>
              <a:custGeom>
                <a:avLst/>
                <a:gdLst>
                  <a:gd name="T0" fmla="*/ 355 w 356"/>
                  <a:gd name="T1" fmla="*/ 169 h 186"/>
                  <a:gd name="T2" fmla="*/ 332 w 356"/>
                  <a:gd name="T3" fmla="*/ 177 h 186"/>
                  <a:gd name="T4" fmla="*/ 296 w 356"/>
                  <a:gd name="T5" fmla="*/ 183 h 186"/>
                  <a:gd name="T6" fmla="*/ 263 w 356"/>
                  <a:gd name="T7" fmla="*/ 185 h 186"/>
                  <a:gd name="T8" fmla="*/ 232 w 356"/>
                  <a:gd name="T9" fmla="*/ 181 h 186"/>
                  <a:gd name="T10" fmla="*/ 199 w 356"/>
                  <a:gd name="T11" fmla="*/ 174 h 186"/>
                  <a:gd name="T12" fmla="*/ 165 w 356"/>
                  <a:gd name="T13" fmla="*/ 160 h 186"/>
                  <a:gd name="T14" fmla="*/ 130 w 356"/>
                  <a:gd name="T15" fmla="*/ 140 h 186"/>
                  <a:gd name="T16" fmla="*/ 90 w 356"/>
                  <a:gd name="T17" fmla="*/ 114 h 186"/>
                  <a:gd name="T18" fmla="*/ 55 w 356"/>
                  <a:gd name="T19" fmla="*/ 80 h 186"/>
                  <a:gd name="T20" fmla="*/ 26 w 356"/>
                  <a:gd name="T21" fmla="*/ 56 h 186"/>
                  <a:gd name="T22" fmla="*/ 0 w 356"/>
                  <a:gd name="T23" fmla="*/ 39 h 186"/>
                  <a:gd name="T24" fmla="*/ 15 w 356"/>
                  <a:gd name="T25" fmla="*/ 36 h 186"/>
                  <a:gd name="T26" fmla="*/ 22 w 356"/>
                  <a:gd name="T27" fmla="*/ 35 h 186"/>
                  <a:gd name="T28" fmla="*/ 29 w 356"/>
                  <a:gd name="T29" fmla="*/ 33 h 186"/>
                  <a:gd name="T30" fmla="*/ 36 w 356"/>
                  <a:gd name="T31" fmla="*/ 29 h 186"/>
                  <a:gd name="T32" fmla="*/ 42 w 356"/>
                  <a:gd name="T33" fmla="*/ 24 h 186"/>
                  <a:gd name="T34" fmla="*/ 46 w 356"/>
                  <a:gd name="T35" fmla="*/ 17 h 186"/>
                  <a:gd name="T36" fmla="*/ 50 w 356"/>
                  <a:gd name="T37" fmla="*/ 13 h 186"/>
                  <a:gd name="T38" fmla="*/ 62 w 356"/>
                  <a:gd name="T39" fmla="*/ 14 h 186"/>
                  <a:gd name="T40" fmla="*/ 76 w 356"/>
                  <a:gd name="T41" fmla="*/ 16 h 186"/>
                  <a:gd name="T42" fmla="*/ 93 w 356"/>
                  <a:gd name="T43" fmla="*/ 13 h 186"/>
                  <a:gd name="T44" fmla="*/ 105 w 356"/>
                  <a:gd name="T45" fmla="*/ 12 h 186"/>
                  <a:gd name="T46" fmla="*/ 118 w 356"/>
                  <a:gd name="T47" fmla="*/ 8 h 186"/>
                  <a:gd name="T48" fmla="*/ 130 w 356"/>
                  <a:gd name="T49" fmla="*/ 4 h 186"/>
                  <a:gd name="T50" fmla="*/ 142 w 356"/>
                  <a:gd name="T51" fmla="*/ 0 h 186"/>
                  <a:gd name="T52" fmla="*/ 161 w 356"/>
                  <a:gd name="T53" fmla="*/ 7 h 186"/>
                  <a:gd name="T54" fmla="*/ 182 w 356"/>
                  <a:gd name="T55" fmla="*/ 12 h 186"/>
                  <a:gd name="T56" fmla="*/ 200 w 356"/>
                  <a:gd name="T57" fmla="*/ 22 h 186"/>
                  <a:gd name="T58" fmla="*/ 213 w 356"/>
                  <a:gd name="T59" fmla="*/ 33 h 186"/>
                  <a:gd name="T60" fmla="*/ 221 w 356"/>
                  <a:gd name="T61" fmla="*/ 39 h 186"/>
                  <a:gd name="T62" fmla="*/ 228 w 356"/>
                  <a:gd name="T63" fmla="*/ 49 h 186"/>
                  <a:gd name="T64" fmla="*/ 237 w 356"/>
                  <a:gd name="T65" fmla="*/ 69 h 186"/>
                  <a:gd name="T66" fmla="*/ 248 w 356"/>
                  <a:gd name="T67" fmla="*/ 90 h 186"/>
                  <a:gd name="T68" fmla="*/ 261 w 356"/>
                  <a:gd name="T69" fmla="*/ 101 h 186"/>
                  <a:gd name="T70" fmla="*/ 277 w 356"/>
                  <a:gd name="T71" fmla="*/ 107 h 186"/>
                  <a:gd name="T72" fmla="*/ 296 w 356"/>
                  <a:gd name="T73" fmla="*/ 112 h 186"/>
                  <a:gd name="T74" fmla="*/ 316 w 356"/>
                  <a:gd name="T75" fmla="*/ 119 h 186"/>
                  <a:gd name="T76" fmla="*/ 333 w 356"/>
                  <a:gd name="T77" fmla="*/ 131 h 186"/>
                  <a:gd name="T78" fmla="*/ 341 w 356"/>
                  <a:gd name="T79" fmla="*/ 138 h 186"/>
                  <a:gd name="T80" fmla="*/ 347 w 356"/>
                  <a:gd name="T81" fmla="*/ 149 h 186"/>
                  <a:gd name="T82" fmla="*/ 353 w 356"/>
                  <a:gd name="T83" fmla="*/ 160 h 186"/>
                  <a:gd name="T84" fmla="*/ 355 w 356"/>
                  <a:gd name="T85" fmla="*/ 169 h 18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56"/>
                  <a:gd name="T130" fmla="*/ 0 h 186"/>
                  <a:gd name="T131" fmla="*/ 356 w 356"/>
                  <a:gd name="T132" fmla="*/ 186 h 18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56" h="186">
                    <a:moveTo>
                      <a:pt x="355" y="169"/>
                    </a:moveTo>
                    <a:lnTo>
                      <a:pt x="332" y="177"/>
                    </a:lnTo>
                    <a:lnTo>
                      <a:pt x="296" y="183"/>
                    </a:lnTo>
                    <a:lnTo>
                      <a:pt x="263" y="185"/>
                    </a:lnTo>
                    <a:lnTo>
                      <a:pt x="232" y="181"/>
                    </a:lnTo>
                    <a:lnTo>
                      <a:pt x="199" y="174"/>
                    </a:lnTo>
                    <a:lnTo>
                      <a:pt x="165" y="160"/>
                    </a:lnTo>
                    <a:lnTo>
                      <a:pt x="130" y="140"/>
                    </a:lnTo>
                    <a:lnTo>
                      <a:pt x="90" y="114"/>
                    </a:lnTo>
                    <a:lnTo>
                      <a:pt x="55" y="80"/>
                    </a:lnTo>
                    <a:lnTo>
                      <a:pt x="26" y="56"/>
                    </a:lnTo>
                    <a:lnTo>
                      <a:pt x="0" y="39"/>
                    </a:lnTo>
                    <a:lnTo>
                      <a:pt x="15" y="36"/>
                    </a:lnTo>
                    <a:lnTo>
                      <a:pt x="22" y="35"/>
                    </a:lnTo>
                    <a:lnTo>
                      <a:pt x="29" y="33"/>
                    </a:lnTo>
                    <a:lnTo>
                      <a:pt x="36" y="29"/>
                    </a:lnTo>
                    <a:lnTo>
                      <a:pt x="42" y="24"/>
                    </a:lnTo>
                    <a:lnTo>
                      <a:pt x="46" y="17"/>
                    </a:lnTo>
                    <a:lnTo>
                      <a:pt x="50" y="13"/>
                    </a:lnTo>
                    <a:lnTo>
                      <a:pt x="62" y="14"/>
                    </a:lnTo>
                    <a:lnTo>
                      <a:pt x="76" y="16"/>
                    </a:lnTo>
                    <a:lnTo>
                      <a:pt x="93" y="13"/>
                    </a:lnTo>
                    <a:lnTo>
                      <a:pt x="105" y="12"/>
                    </a:lnTo>
                    <a:lnTo>
                      <a:pt x="118" y="8"/>
                    </a:lnTo>
                    <a:lnTo>
                      <a:pt x="130" y="4"/>
                    </a:lnTo>
                    <a:lnTo>
                      <a:pt x="142" y="0"/>
                    </a:lnTo>
                    <a:lnTo>
                      <a:pt x="161" y="7"/>
                    </a:lnTo>
                    <a:lnTo>
                      <a:pt x="182" y="12"/>
                    </a:lnTo>
                    <a:lnTo>
                      <a:pt x="200" y="22"/>
                    </a:lnTo>
                    <a:lnTo>
                      <a:pt x="213" y="33"/>
                    </a:lnTo>
                    <a:lnTo>
                      <a:pt x="221" y="39"/>
                    </a:lnTo>
                    <a:lnTo>
                      <a:pt x="228" y="49"/>
                    </a:lnTo>
                    <a:lnTo>
                      <a:pt x="237" y="69"/>
                    </a:lnTo>
                    <a:lnTo>
                      <a:pt x="248" y="90"/>
                    </a:lnTo>
                    <a:lnTo>
                      <a:pt x="261" y="101"/>
                    </a:lnTo>
                    <a:lnTo>
                      <a:pt x="277" y="107"/>
                    </a:lnTo>
                    <a:lnTo>
                      <a:pt x="296" y="112"/>
                    </a:lnTo>
                    <a:lnTo>
                      <a:pt x="316" y="119"/>
                    </a:lnTo>
                    <a:lnTo>
                      <a:pt x="333" y="131"/>
                    </a:lnTo>
                    <a:lnTo>
                      <a:pt x="341" y="138"/>
                    </a:lnTo>
                    <a:lnTo>
                      <a:pt x="347" y="149"/>
                    </a:lnTo>
                    <a:lnTo>
                      <a:pt x="353" y="160"/>
                    </a:lnTo>
                    <a:lnTo>
                      <a:pt x="355" y="169"/>
                    </a:lnTo>
                  </a:path>
                </a:pathLst>
              </a:custGeom>
              <a:solidFill>
                <a:srgbClr val="FFC08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en-US"/>
              </a:p>
            </p:txBody>
          </p:sp>
          <p:grpSp>
            <p:nvGrpSpPr>
              <p:cNvPr id="57" name="Group 12"/>
              <p:cNvGrpSpPr>
                <a:grpSpLocks/>
              </p:cNvGrpSpPr>
              <p:nvPr/>
            </p:nvGrpSpPr>
            <p:grpSpPr bwMode="auto">
              <a:xfrm>
                <a:off x="4264" y="3418"/>
                <a:ext cx="689" cy="235"/>
                <a:chOff x="4264" y="3418"/>
                <a:chExt cx="689" cy="235"/>
              </a:xfrm>
            </p:grpSpPr>
            <p:sp>
              <p:nvSpPr>
                <p:cNvPr id="58" name="Freeform 13"/>
                <p:cNvSpPr>
                  <a:spLocks/>
                </p:cNvSpPr>
                <p:nvPr/>
              </p:nvSpPr>
              <p:spPr bwMode="auto">
                <a:xfrm>
                  <a:off x="4458" y="3573"/>
                  <a:ext cx="207" cy="54"/>
                </a:xfrm>
                <a:custGeom>
                  <a:avLst/>
                  <a:gdLst>
                    <a:gd name="T0" fmla="*/ 0 w 207"/>
                    <a:gd name="T1" fmla="*/ 22 h 54"/>
                    <a:gd name="T2" fmla="*/ 10 w 207"/>
                    <a:gd name="T3" fmla="*/ 29 h 54"/>
                    <a:gd name="T4" fmla="*/ 21 w 207"/>
                    <a:gd name="T5" fmla="*/ 36 h 54"/>
                    <a:gd name="T6" fmla="*/ 29 w 207"/>
                    <a:gd name="T7" fmla="*/ 41 h 54"/>
                    <a:gd name="T8" fmla="*/ 41 w 207"/>
                    <a:gd name="T9" fmla="*/ 45 h 54"/>
                    <a:gd name="T10" fmla="*/ 56 w 207"/>
                    <a:gd name="T11" fmla="*/ 48 h 54"/>
                    <a:gd name="T12" fmla="*/ 67 w 207"/>
                    <a:gd name="T13" fmla="*/ 51 h 54"/>
                    <a:gd name="T14" fmla="*/ 72 w 207"/>
                    <a:gd name="T15" fmla="*/ 51 h 54"/>
                    <a:gd name="T16" fmla="*/ 89 w 207"/>
                    <a:gd name="T17" fmla="*/ 53 h 54"/>
                    <a:gd name="T18" fmla="*/ 104 w 207"/>
                    <a:gd name="T19" fmla="*/ 53 h 54"/>
                    <a:gd name="T20" fmla="*/ 117 w 207"/>
                    <a:gd name="T21" fmla="*/ 51 h 54"/>
                    <a:gd name="T22" fmla="*/ 132 w 207"/>
                    <a:gd name="T23" fmla="*/ 48 h 54"/>
                    <a:gd name="T24" fmla="*/ 146 w 207"/>
                    <a:gd name="T25" fmla="*/ 44 h 54"/>
                    <a:gd name="T26" fmla="*/ 160 w 207"/>
                    <a:gd name="T27" fmla="*/ 38 h 54"/>
                    <a:gd name="T28" fmla="*/ 168 w 207"/>
                    <a:gd name="T29" fmla="*/ 35 h 54"/>
                    <a:gd name="T30" fmla="*/ 178 w 207"/>
                    <a:gd name="T31" fmla="*/ 31 h 54"/>
                    <a:gd name="T32" fmla="*/ 184 w 207"/>
                    <a:gd name="T33" fmla="*/ 27 h 54"/>
                    <a:gd name="T34" fmla="*/ 191 w 207"/>
                    <a:gd name="T35" fmla="*/ 22 h 54"/>
                    <a:gd name="T36" fmla="*/ 197 w 207"/>
                    <a:gd name="T37" fmla="*/ 17 h 54"/>
                    <a:gd name="T38" fmla="*/ 202 w 207"/>
                    <a:gd name="T39" fmla="*/ 11 h 54"/>
                    <a:gd name="T40" fmla="*/ 205 w 207"/>
                    <a:gd name="T41" fmla="*/ 5 h 54"/>
                    <a:gd name="T42" fmla="*/ 206 w 207"/>
                    <a:gd name="T43" fmla="*/ 0 h 5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07"/>
                    <a:gd name="T67" fmla="*/ 0 h 54"/>
                    <a:gd name="T68" fmla="*/ 207 w 207"/>
                    <a:gd name="T69" fmla="*/ 54 h 5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07" h="54">
                      <a:moveTo>
                        <a:pt x="0" y="22"/>
                      </a:moveTo>
                      <a:lnTo>
                        <a:pt x="10" y="29"/>
                      </a:lnTo>
                      <a:lnTo>
                        <a:pt x="21" y="36"/>
                      </a:lnTo>
                      <a:lnTo>
                        <a:pt x="29" y="41"/>
                      </a:lnTo>
                      <a:lnTo>
                        <a:pt x="41" y="45"/>
                      </a:lnTo>
                      <a:lnTo>
                        <a:pt x="56" y="48"/>
                      </a:lnTo>
                      <a:lnTo>
                        <a:pt x="67" y="51"/>
                      </a:lnTo>
                      <a:lnTo>
                        <a:pt x="72" y="51"/>
                      </a:lnTo>
                      <a:lnTo>
                        <a:pt x="89" y="53"/>
                      </a:lnTo>
                      <a:lnTo>
                        <a:pt x="104" y="53"/>
                      </a:lnTo>
                      <a:lnTo>
                        <a:pt x="117" y="51"/>
                      </a:lnTo>
                      <a:lnTo>
                        <a:pt x="132" y="48"/>
                      </a:lnTo>
                      <a:lnTo>
                        <a:pt x="146" y="44"/>
                      </a:lnTo>
                      <a:lnTo>
                        <a:pt x="160" y="38"/>
                      </a:lnTo>
                      <a:lnTo>
                        <a:pt x="168" y="35"/>
                      </a:lnTo>
                      <a:lnTo>
                        <a:pt x="178" y="31"/>
                      </a:lnTo>
                      <a:lnTo>
                        <a:pt x="184" y="27"/>
                      </a:lnTo>
                      <a:lnTo>
                        <a:pt x="191" y="22"/>
                      </a:lnTo>
                      <a:lnTo>
                        <a:pt x="197" y="17"/>
                      </a:lnTo>
                      <a:lnTo>
                        <a:pt x="202" y="11"/>
                      </a:lnTo>
                      <a:lnTo>
                        <a:pt x="205" y="5"/>
                      </a:lnTo>
                      <a:lnTo>
                        <a:pt x="206"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9" name="Freeform 14"/>
                <p:cNvSpPr>
                  <a:spLocks/>
                </p:cNvSpPr>
                <p:nvPr/>
              </p:nvSpPr>
              <p:spPr bwMode="auto">
                <a:xfrm>
                  <a:off x="4264" y="3546"/>
                  <a:ext cx="32" cy="32"/>
                </a:xfrm>
                <a:custGeom>
                  <a:avLst/>
                  <a:gdLst>
                    <a:gd name="T0" fmla="*/ 0 w 32"/>
                    <a:gd name="T1" fmla="*/ 31 h 32"/>
                    <a:gd name="T2" fmla="*/ 8 w 32"/>
                    <a:gd name="T3" fmla="*/ 30 h 32"/>
                    <a:gd name="T4" fmla="*/ 15 w 32"/>
                    <a:gd name="T5" fmla="*/ 27 h 32"/>
                    <a:gd name="T6" fmla="*/ 21 w 32"/>
                    <a:gd name="T7" fmla="*/ 23 h 32"/>
                    <a:gd name="T8" fmla="*/ 25 w 32"/>
                    <a:gd name="T9" fmla="*/ 19 h 32"/>
                    <a:gd name="T10" fmla="*/ 28 w 32"/>
                    <a:gd name="T11" fmla="*/ 14 h 32"/>
                    <a:gd name="T12" fmla="*/ 30 w 32"/>
                    <a:gd name="T13" fmla="*/ 8 h 32"/>
                    <a:gd name="T14" fmla="*/ 31 w 32"/>
                    <a:gd name="T15" fmla="*/ 0 h 32"/>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32"/>
                    <a:gd name="T26" fmla="*/ 32 w 32"/>
                    <a:gd name="T27" fmla="*/ 32 h 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32">
                      <a:moveTo>
                        <a:pt x="0" y="31"/>
                      </a:moveTo>
                      <a:lnTo>
                        <a:pt x="8" y="30"/>
                      </a:lnTo>
                      <a:lnTo>
                        <a:pt x="15" y="27"/>
                      </a:lnTo>
                      <a:lnTo>
                        <a:pt x="21" y="23"/>
                      </a:lnTo>
                      <a:lnTo>
                        <a:pt x="25" y="19"/>
                      </a:lnTo>
                      <a:lnTo>
                        <a:pt x="28" y="14"/>
                      </a:lnTo>
                      <a:lnTo>
                        <a:pt x="30" y="8"/>
                      </a:lnTo>
                      <a:lnTo>
                        <a:pt x="31"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 name="Freeform 15"/>
                <p:cNvSpPr>
                  <a:spLocks/>
                </p:cNvSpPr>
                <p:nvPr/>
              </p:nvSpPr>
              <p:spPr bwMode="auto">
                <a:xfrm>
                  <a:off x="4316" y="3522"/>
                  <a:ext cx="45" cy="35"/>
                </a:xfrm>
                <a:custGeom>
                  <a:avLst/>
                  <a:gdLst>
                    <a:gd name="T0" fmla="*/ 4 w 45"/>
                    <a:gd name="T1" fmla="*/ 7 h 35"/>
                    <a:gd name="T2" fmla="*/ 13 w 45"/>
                    <a:gd name="T3" fmla="*/ 2 h 35"/>
                    <a:gd name="T4" fmla="*/ 21 w 45"/>
                    <a:gd name="T5" fmla="*/ 0 h 35"/>
                    <a:gd name="T6" fmla="*/ 30 w 45"/>
                    <a:gd name="T7" fmla="*/ 0 h 35"/>
                    <a:gd name="T8" fmla="*/ 40 w 45"/>
                    <a:gd name="T9" fmla="*/ 1 h 35"/>
                    <a:gd name="T10" fmla="*/ 43 w 45"/>
                    <a:gd name="T11" fmla="*/ 12 h 35"/>
                    <a:gd name="T12" fmla="*/ 44 w 45"/>
                    <a:gd name="T13" fmla="*/ 23 h 35"/>
                    <a:gd name="T14" fmla="*/ 37 w 45"/>
                    <a:gd name="T15" fmla="*/ 27 h 35"/>
                    <a:gd name="T16" fmla="*/ 26 w 45"/>
                    <a:gd name="T17" fmla="*/ 31 h 35"/>
                    <a:gd name="T18" fmla="*/ 14 w 45"/>
                    <a:gd name="T19" fmla="*/ 33 h 35"/>
                    <a:gd name="T20" fmla="*/ 5 w 45"/>
                    <a:gd name="T21" fmla="*/ 34 h 35"/>
                    <a:gd name="T22" fmla="*/ 0 w 45"/>
                    <a:gd name="T23" fmla="*/ 32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5"/>
                    <a:gd name="T37" fmla="*/ 0 h 35"/>
                    <a:gd name="T38" fmla="*/ 45 w 45"/>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5" h="35">
                      <a:moveTo>
                        <a:pt x="4" y="7"/>
                      </a:moveTo>
                      <a:lnTo>
                        <a:pt x="13" y="2"/>
                      </a:lnTo>
                      <a:lnTo>
                        <a:pt x="21" y="0"/>
                      </a:lnTo>
                      <a:lnTo>
                        <a:pt x="30" y="0"/>
                      </a:lnTo>
                      <a:lnTo>
                        <a:pt x="40" y="1"/>
                      </a:lnTo>
                      <a:lnTo>
                        <a:pt x="43" y="12"/>
                      </a:lnTo>
                      <a:lnTo>
                        <a:pt x="44" y="23"/>
                      </a:lnTo>
                      <a:lnTo>
                        <a:pt x="37" y="27"/>
                      </a:lnTo>
                      <a:lnTo>
                        <a:pt x="26" y="31"/>
                      </a:lnTo>
                      <a:lnTo>
                        <a:pt x="14" y="33"/>
                      </a:lnTo>
                      <a:lnTo>
                        <a:pt x="5" y="34"/>
                      </a:lnTo>
                      <a:lnTo>
                        <a:pt x="0" y="32"/>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 name="Freeform 16"/>
                <p:cNvSpPr>
                  <a:spLocks/>
                </p:cNvSpPr>
                <p:nvPr/>
              </p:nvSpPr>
              <p:spPr bwMode="auto">
                <a:xfrm>
                  <a:off x="4323" y="3581"/>
                  <a:ext cx="8" cy="20"/>
                </a:xfrm>
                <a:custGeom>
                  <a:avLst/>
                  <a:gdLst>
                    <a:gd name="T0" fmla="*/ 0 w 8"/>
                    <a:gd name="T1" fmla="*/ 19 h 20"/>
                    <a:gd name="T2" fmla="*/ 3 w 8"/>
                    <a:gd name="T3" fmla="*/ 11 h 20"/>
                    <a:gd name="T4" fmla="*/ 5 w 8"/>
                    <a:gd name="T5" fmla="*/ 5 h 20"/>
                    <a:gd name="T6" fmla="*/ 7 w 8"/>
                    <a:gd name="T7" fmla="*/ 0 h 20"/>
                    <a:gd name="T8" fmla="*/ 0 60000 65536"/>
                    <a:gd name="T9" fmla="*/ 0 60000 65536"/>
                    <a:gd name="T10" fmla="*/ 0 60000 65536"/>
                    <a:gd name="T11" fmla="*/ 0 60000 65536"/>
                    <a:gd name="T12" fmla="*/ 0 w 8"/>
                    <a:gd name="T13" fmla="*/ 0 h 20"/>
                    <a:gd name="T14" fmla="*/ 8 w 8"/>
                    <a:gd name="T15" fmla="*/ 20 h 20"/>
                  </a:gdLst>
                  <a:ahLst/>
                  <a:cxnLst>
                    <a:cxn ang="T8">
                      <a:pos x="T0" y="T1"/>
                    </a:cxn>
                    <a:cxn ang="T9">
                      <a:pos x="T2" y="T3"/>
                    </a:cxn>
                    <a:cxn ang="T10">
                      <a:pos x="T4" y="T5"/>
                    </a:cxn>
                    <a:cxn ang="T11">
                      <a:pos x="T6" y="T7"/>
                    </a:cxn>
                  </a:cxnLst>
                  <a:rect l="T12" t="T13" r="T14" b="T15"/>
                  <a:pathLst>
                    <a:path w="8" h="20">
                      <a:moveTo>
                        <a:pt x="0" y="19"/>
                      </a:moveTo>
                      <a:lnTo>
                        <a:pt x="3" y="11"/>
                      </a:lnTo>
                      <a:lnTo>
                        <a:pt x="5" y="5"/>
                      </a:lnTo>
                      <a:lnTo>
                        <a:pt x="7"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 name="Freeform 17"/>
                <p:cNvSpPr>
                  <a:spLocks/>
                </p:cNvSpPr>
                <p:nvPr/>
              </p:nvSpPr>
              <p:spPr bwMode="auto">
                <a:xfrm>
                  <a:off x="4316" y="3527"/>
                  <a:ext cx="68" cy="51"/>
                </a:xfrm>
                <a:custGeom>
                  <a:avLst/>
                  <a:gdLst>
                    <a:gd name="T0" fmla="*/ 4 w 68"/>
                    <a:gd name="T1" fmla="*/ 0 h 51"/>
                    <a:gd name="T2" fmla="*/ 0 w 68"/>
                    <a:gd name="T3" fmla="*/ 27 h 51"/>
                    <a:gd name="T4" fmla="*/ 0 w 68"/>
                    <a:gd name="T5" fmla="*/ 33 h 51"/>
                    <a:gd name="T6" fmla="*/ 1 w 68"/>
                    <a:gd name="T7" fmla="*/ 40 h 51"/>
                    <a:gd name="T8" fmla="*/ 4 w 68"/>
                    <a:gd name="T9" fmla="*/ 44 h 51"/>
                    <a:gd name="T10" fmla="*/ 11 w 68"/>
                    <a:gd name="T11" fmla="*/ 48 h 51"/>
                    <a:gd name="T12" fmla="*/ 17 w 68"/>
                    <a:gd name="T13" fmla="*/ 50 h 51"/>
                    <a:gd name="T14" fmla="*/ 26 w 68"/>
                    <a:gd name="T15" fmla="*/ 50 h 51"/>
                    <a:gd name="T16" fmla="*/ 36 w 68"/>
                    <a:gd name="T17" fmla="*/ 49 h 51"/>
                    <a:gd name="T18" fmla="*/ 44 w 68"/>
                    <a:gd name="T19" fmla="*/ 47 h 51"/>
                    <a:gd name="T20" fmla="*/ 51 w 68"/>
                    <a:gd name="T21" fmla="*/ 43 h 51"/>
                    <a:gd name="T22" fmla="*/ 58 w 68"/>
                    <a:gd name="T23" fmla="*/ 38 h 51"/>
                    <a:gd name="T24" fmla="*/ 64 w 68"/>
                    <a:gd name="T25" fmla="*/ 31 h 51"/>
                    <a:gd name="T26" fmla="*/ 67 w 68"/>
                    <a:gd name="T27" fmla="*/ 24 h 51"/>
                    <a:gd name="T28" fmla="*/ 67 w 68"/>
                    <a:gd name="T29" fmla="*/ 16 h 51"/>
                    <a:gd name="T30" fmla="*/ 66 w 68"/>
                    <a:gd name="T31" fmla="*/ 13 h 5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8"/>
                    <a:gd name="T49" fmla="*/ 0 h 51"/>
                    <a:gd name="T50" fmla="*/ 68 w 68"/>
                    <a:gd name="T51" fmla="*/ 51 h 5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8" h="51">
                      <a:moveTo>
                        <a:pt x="4" y="0"/>
                      </a:moveTo>
                      <a:lnTo>
                        <a:pt x="0" y="27"/>
                      </a:lnTo>
                      <a:lnTo>
                        <a:pt x="0" y="33"/>
                      </a:lnTo>
                      <a:lnTo>
                        <a:pt x="1" y="40"/>
                      </a:lnTo>
                      <a:lnTo>
                        <a:pt x="4" y="44"/>
                      </a:lnTo>
                      <a:lnTo>
                        <a:pt x="11" y="48"/>
                      </a:lnTo>
                      <a:lnTo>
                        <a:pt x="17" y="50"/>
                      </a:lnTo>
                      <a:lnTo>
                        <a:pt x="26" y="50"/>
                      </a:lnTo>
                      <a:lnTo>
                        <a:pt x="36" y="49"/>
                      </a:lnTo>
                      <a:lnTo>
                        <a:pt x="44" y="47"/>
                      </a:lnTo>
                      <a:lnTo>
                        <a:pt x="51" y="43"/>
                      </a:lnTo>
                      <a:lnTo>
                        <a:pt x="58" y="38"/>
                      </a:lnTo>
                      <a:lnTo>
                        <a:pt x="64" y="31"/>
                      </a:lnTo>
                      <a:lnTo>
                        <a:pt x="67" y="24"/>
                      </a:lnTo>
                      <a:lnTo>
                        <a:pt x="67" y="16"/>
                      </a:lnTo>
                      <a:lnTo>
                        <a:pt x="66" y="1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3" name="Freeform 18"/>
                <p:cNvSpPr>
                  <a:spLocks/>
                </p:cNvSpPr>
                <p:nvPr/>
              </p:nvSpPr>
              <p:spPr bwMode="auto">
                <a:xfrm>
                  <a:off x="4372" y="3490"/>
                  <a:ext cx="71" cy="67"/>
                </a:xfrm>
                <a:custGeom>
                  <a:avLst/>
                  <a:gdLst>
                    <a:gd name="T0" fmla="*/ 26 w 71"/>
                    <a:gd name="T1" fmla="*/ 0 h 67"/>
                    <a:gd name="T2" fmla="*/ 21 w 71"/>
                    <a:gd name="T3" fmla="*/ 7 h 67"/>
                    <a:gd name="T4" fmla="*/ 16 w 71"/>
                    <a:gd name="T5" fmla="*/ 12 h 67"/>
                    <a:gd name="T6" fmla="*/ 9 w 71"/>
                    <a:gd name="T7" fmla="*/ 16 h 67"/>
                    <a:gd name="T8" fmla="*/ 2 w 71"/>
                    <a:gd name="T9" fmla="*/ 20 h 67"/>
                    <a:gd name="T10" fmla="*/ 0 w 71"/>
                    <a:gd name="T11" fmla="*/ 24 h 67"/>
                    <a:gd name="T12" fmla="*/ 0 w 71"/>
                    <a:gd name="T13" fmla="*/ 32 h 67"/>
                    <a:gd name="T14" fmla="*/ 2 w 71"/>
                    <a:gd name="T15" fmla="*/ 39 h 67"/>
                    <a:gd name="T16" fmla="*/ 6 w 71"/>
                    <a:gd name="T17" fmla="*/ 47 h 67"/>
                    <a:gd name="T18" fmla="*/ 12 w 71"/>
                    <a:gd name="T19" fmla="*/ 52 h 67"/>
                    <a:gd name="T20" fmla="*/ 15 w 71"/>
                    <a:gd name="T21" fmla="*/ 56 h 67"/>
                    <a:gd name="T22" fmla="*/ 21 w 71"/>
                    <a:gd name="T23" fmla="*/ 60 h 67"/>
                    <a:gd name="T24" fmla="*/ 26 w 71"/>
                    <a:gd name="T25" fmla="*/ 63 h 67"/>
                    <a:gd name="T26" fmla="*/ 32 w 71"/>
                    <a:gd name="T27" fmla="*/ 64 h 67"/>
                    <a:gd name="T28" fmla="*/ 39 w 71"/>
                    <a:gd name="T29" fmla="*/ 66 h 67"/>
                    <a:gd name="T30" fmla="*/ 48 w 71"/>
                    <a:gd name="T31" fmla="*/ 66 h 67"/>
                    <a:gd name="T32" fmla="*/ 57 w 71"/>
                    <a:gd name="T33" fmla="*/ 64 h 67"/>
                    <a:gd name="T34" fmla="*/ 63 w 71"/>
                    <a:gd name="T35" fmla="*/ 60 h 67"/>
                    <a:gd name="T36" fmla="*/ 66 w 71"/>
                    <a:gd name="T37" fmla="*/ 58 h 67"/>
                    <a:gd name="T38" fmla="*/ 70 w 71"/>
                    <a:gd name="T39" fmla="*/ 55 h 6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1"/>
                    <a:gd name="T61" fmla="*/ 0 h 67"/>
                    <a:gd name="T62" fmla="*/ 71 w 71"/>
                    <a:gd name="T63" fmla="*/ 67 h 6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1" h="67">
                      <a:moveTo>
                        <a:pt x="26" y="0"/>
                      </a:moveTo>
                      <a:lnTo>
                        <a:pt x="21" y="7"/>
                      </a:lnTo>
                      <a:lnTo>
                        <a:pt x="16" y="12"/>
                      </a:lnTo>
                      <a:lnTo>
                        <a:pt x="9" y="16"/>
                      </a:lnTo>
                      <a:lnTo>
                        <a:pt x="2" y="20"/>
                      </a:lnTo>
                      <a:lnTo>
                        <a:pt x="0" y="24"/>
                      </a:lnTo>
                      <a:lnTo>
                        <a:pt x="0" y="32"/>
                      </a:lnTo>
                      <a:lnTo>
                        <a:pt x="2" y="39"/>
                      </a:lnTo>
                      <a:lnTo>
                        <a:pt x="6" y="47"/>
                      </a:lnTo>
                      <a:lnTo>
                        <a:pt x="12" y="52"/>
                      </a:lnTo>
                      <a:lnTo>
                        <a:pt x="15" y="56"/>
                      </a:lnTo>
                      <a:lnTo>
                        <a:pt x="21" y="60"/>
                      </a:lnTo>
                      <a:lnTo>
                        <a:pt x="26" y="63"/>
                      </a:lnTo>
                      <a:lnTo>
                        <a:pt x="32" y="64"/>
                      </a:lnTo>
                      <a:lnTo>
                        <a:pt x="39" y="66"/>
                      </a:lnTo>
                      <a:lnTo>
                        <a:pt x="48" y="66"/>
                      </a:lnTo>
                      <a:lnTo>
                        <a:pt x="57" y="64"/>
                      </a:lnTo>
                      <a:lnTo>
                        <a:pt x="63" y="60"/>
                      </a:lnTo>
                      <a:lnTo>
                        <a:pt x="66" y="58"/>
                      </a:lnTo>
                      <a:lnTo>
                        <a:pt x="70" y="55"/>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4" name="Freeform 19"/>
                <p:cNvSpPr>
                  <a:spLocks/>
                </p:cNvSpPr>
                <p:nvPr/>
              </p:nvSpPr>
              <p:spPr bwMode="auto">
                <a:xfrm>
                  <a:off x="4373" y="3501"/>
                  <a:ext cx="48" cy="19"/>
                </a:xfrm>
                <a:custGeom>
                  <a:avLst/>
                  <a:gdLst>
                    <a:gd name="T0" fmla="*/ 0 w 48"/>
                    <a:gd name="T1" fmla="*/ 10 h 19"/>
                    <a:gd name="T2" fmla="*/ 9 w 48"/>
                    <a:gd name="T3" fmla="*/ 14 h 19"/>
                    <a:gd name="T4" fmla="*/ 19 w 48"/>
                    <a:gd name="T5" fmla="*/ 17 h 19"/>
                    <a:gd name="T6" fmla="*/ 26 w 48"/>
                    <a:gd name="T7" fmla="*/ 18 h 19"/>
                    <a:gd name="T8" fmla="*/ 33 w 48"/>
                    <a:gd name="T9" fmla="*/ 18 h 19"/>
                    <a:gd name="T10" fmla="*/ 39 w 48"/>
                    <a:gd name="T11" fmla="*/ 18 h 19"/>
                    <a:gd name="T12" fmla="*/ 42 w 48"/>
                    <a:gd name="T13" fmla="*/ 15 h 19"/>
                    <a:gd name="T14" fmla="*/ 44 w 48"/>
                    <a:gd name="T15" fmla="*/ 13 h 19"/>
                    <a:gd name="T16" fmla="*/ 47 w 48"/>
                    <a:gd name="T17" fmla="*/ 7 h 19"/>
                    <a:gd name="T18" fmla="*/ 46 w 48"/>
                    <a:gd name="T19" fmla="*/ 2 h 19"/>
                    <a:gd name="T20" fmla="*/ 38 w 48"/>
                    <a:gd name="T21" fmla="*/ 0 h 19"/>
                    <a:gd name="T22" fmla="*/ 30 w 48"/>
                    <a:gd name="T23" fmla="*/ 0 h 19"/>
                    <a:gd name="T24" fmla="*/ 22 w 48"/>
                    <a:gd name="T25" fmla="*/ 0 h 19"/>
                    <a:gd name="T26" fmla="*/ 16 w 48"/>
                    <a:gd name="T27" fmla="*/ 1 h 1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
                    <a:gd name="T43" fmla="*/ 0 h 19"/>
                    <a:gd name="T44" fmla="*/ 48 w 48"/>
                    <a:gd name="T45" fmla="*/ 19 h 1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 h="19">
                      <a:moveTo>
                        <a:pt x="0" y="10"/>
                      </a:moveTo>
                      <a:lnTo>
                        <a:pt x="9" y="14"/>
                      </a:lnTo>
                      <a:lnTo>
                        <a:pt x="19" y="17"/>
                      </a:lnTo>
                      <a:lnTo>
                        <a:pt x="26" y="18"/>
                      </a:lnTo>
                      <a:lnTo>
                        <a:pt x="33" y="18"/>
                      </a:lnTo>
                      <a:lnTo>
                        <a:pt x="39" y="18"/>
                      </a:lnTo>
                      <a:lnTo>
                        <a:pt x="42" y="15"/>
                      </a:lnTo>
                      <a:lnTo>
                        <a:pt x="44" y="13"/>
                      </a:lnTo>
                      <a:lnTo>
                        <a:pt x="47" y="7"/>
                      </a:lnTo>
                      <a:lnTo>
                        <a:pt x="46" y="2"/>
                      </a:lnTo>
                      <a:lnTo>
                        <a:pt x="38" y="0"/>
                      </a:lnTo>
                      <a:lnTo>
                        <a:pt x="30" y="0"/>
                      </a:lnTo>
                      <a:lnTo>
                        <a:pt x="22" y="0"/>
                      </a:lnTo>
                      <a:lnTo>
                        <a:pt x="16" y="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 name="Freeform 20"/>
                <p:cNvSpPr>
                  <a:spLocks/>
                </p:cNvSpPr>
                <p:nvPr/>
              </p:nvSpPr>
              <p:spPr bwMode="auto">
                <a:xfrm>
                  <a:off x="4425" y="3475"/>
                  <a:ext cx="99" cy="75"/>
                </a:xfrm>
                <a:custGeom>
                  <a:avLst/>
                  <a:gdLst>
                    <a:gd name="T0" fmla="*/ 26 w 99"/>
                    <a:gd name="T1" fmla="*/ 0 h 75"/>
                    <a:gd name="T2" fmla="*/ 22 w 99"/>
                    <a:gd name="T3" fmla="*/ 7 h 75"/>
                    <a:gd name="T4" fmla="*/ 19 w 99"/>
                    <a:gd name="T5" fmla="*/ 14 h 75"/>
                    <a:gd name="T6" fmla="*/ 17 w 99"/>
                    <a:gd name="T7" fmla="*/ 18 h 75"/>
                    <a:gd name="T8" fmla="*/ 14 w 99"/>
                    <a:gd name="T9" fmla="*/ 21 h 75"/>
                    <a:gd name="T10" fmla="*/ 9 w 99"/>
                    <a:gd name="T11" fmla="*/ 25 h 75"/>
                    <a:gd name="T12" fmla="*/ 4 w 99"/>
                    <a:gd name="T13" fmla="*/ 29 h 75"/>
                    <a:gd name="T14" fmla="*/ 2 w 99"/>
                    <a:gd name="T15" fmla="*/ 32 h 75"/>
                    <a:gd name="T16" fmla="*/ 0 w 99"/>
                    <a:gd name="T17" fmla="*/ 35 h 75"/>
                    <a:gd name="T18" fmla="*/ 0 w 99"/>
                    <a:gd name="T19" fmla="*/ 40 h 75"/>
                    <a:gd name="T20" fmla="*/ 0 w 99"/>
                    <a:gd name="T21" fmla="*/ 46 h 75"/>
                    <a:gd name="T22" fmla="*/ 0 w 99"/>
                    <a:gd name="T23" fmla="*/ 52 h 75"/>
                    <a:gd name="T24" fmla="*/ 2 w 99"/>
                    <a:gd name="T25" fmla="*/ 57 h 75"/>
                    <a:gd name="T26" fmla="*/ 5 w 99"/>
                    <a:gd name="T27" fmla="*/ 60 h 75"/>
                    <a:gd name="T28" fmla="*/ 9 w 99"/>
                    <a:gd name="T29" fmla="*/ 65 h 75"/>
                    <a:gd name="T30" fmla="*/ 16 w 99"/>
                    <a:gd name="T31" fmla="*/ 69 h 75"/>
                    <a:gd name="T32" fmla="*/ 23 w 99"/>
                    <a:gd name="T33" fmla="*/ 72 h 75"/>
                    <a:gd name="T34" fmla="*/ 33 w 99"/>
                    <a:gd name="T35" fmla="*/ 74 h 75"/>
                    <a:gd name="T36" fmla="*/ 46 w 99"/>
                    <a:gd name="T37" fmla="*/ 74 h 75"/>
                    <a:gd name="T38" fmla="*/ 56 w 99"/>
                    <a:gd name="T39" fmla="*/ 72 h 75"/>
                    <a:gd name="T40" fmla="*/ 64 w 99"/>
                    <a:gd name="T41" fmla="*/ 68 h 75"/>
                    <a:gd name="T42" fmla="*/ 69 w 99"/>
                    <a:gd name="T43" fmla="*/ 62 h 75"/>
                    <a:gd name="T44" fmla="*/ 72 w 99"/>
                    <a:gd name="T45" fmla="*/ 57 h 75"/>
                    <a:gd name="T46" fmla="*/ 73 w 99"/>
                    <a:gd name="T47" fmla="*/ 51 h 75"/>
                    <a:gd name="T48" fmla="*/ 73 w 99"/>
                    <a:gd name="T49" fmla="*/ 46 h 75"/>
                    <a:gd name="T50" fmla="*/ 73 w 99"/>
                    <a:gd name="T51" fmla="*/ 42 h 75"/>
                    <a:gd name="T52" fmla="*/ 78 w 99"/>
                    <a:gd name="T53" fmla="*/ 44 h 75"/>
                    <a:gd name="T54" fmla="*/ 82 w 99"/>
                    <a:gd name="T55" fmla="*/ 46 h 75"/>
                    <a:gd name="T56" fmla="*/ 87 w 99"/>
                    <a:gd name="T57" fmla="*/ 47 h 75"/>
                    <a:gd name="T58" fmla="*/ 92 w 99"/>
                    <a:gd name="T59" fmla="*/ 47 h 75"/>
                    <a:gd name="T60" fmla="*/ 98 w 99"/>
                    <a:gd name="T61" fmla="*/ 47 h 7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9"/>
                    <a:gd name="T94" fmla="*/ 0 h 75"/>
                    <a:gd name="T95" fmla="*/ 99 w 99"/>
                    <a:gd name="T96" fmla="*/ 75 h 75"/>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9" h="75">
                      <a:moveTo>
                        <a:pt x="26" y="0"/>
                      </a:moveTo>
                      <a:lnTo>
                        <a:pt x="22" y="7"/>
                      </a:lnTo>
                      <a:lnTo>
                        <a:pt x="19" y="14"/>
                      </a:lnTo>
                      <a:lnTo>
                        <a:pt x="17" y="18"/>
                      </a:lnTo>
                      <a:lnTo>
                        <a:pt x="14" y="21"/>
                      </a:lnTo>
                      <a:lnTo>
                        <a:pt x="9" y="25"/>
                      </a:lnTo>
                      <a:lnTo>
                        <a:pt x="4" y="29"/>
                      </a:lnTo>
                      <a:lnTo>
                        <a:pt x="2" y="32"/>
                      </a:lnTo>
                      <a:lnTo>
                        <a:pt x="0" y="35"/>
                      </a:lnTo>
                      <a:lnTo>
                        <a:pt x="0" y="40"/>
                      </a:lnTo>
                      <a:lnTo>
                        <a:pt x="0" y="46"/>
                      </a:lnTo>
                      <a:lnTo>
                        <a:pt x="0" y="52"/>
                      </a:lnTo>
                      <a:lnTo>
                        <a:pt x="2" y="57"/>
                      </a:lnTo>
                      <a:lnTo>
                        <a:pt x="5" y="60"/>
                      </a:lnTo>
                      <a:lnTo>
                        <a:pt x="9" y="65"/>
                      </a:lnTo>
                      <a:lnTo>
                        <a:pt x="16" y="69"/>
                      </a:lnTo>
                      <a:lnTo>
                        <a:pt x="23" y="72"/>
                      </a:lnTo>
                      <a:lnTo>
                        <a:pt x="33" y="74"/>
                      </a:lnTo>
                      <a:lnTo>
                        <a:pt x="46" y="74"/>
                      </a:lnTo>
                      <a:lnTo>
                        <a:pt x="56" y="72"/>
                      </a:lnTo>
                      <a:lnTo>
                        <a:pt x="64" y="68"/>
                      </a:lnTo>
                      <a:lnTo>
                        <a:pt x="69" y="62"/>
                      </a:lnTo>
                      <a:lnTo>
                        <a:pt x="72" y="57"/>
                      </a:lnTo>
                      <a:lnTo>
                        <a:pt x="73" y="51"/>
                      </a:lnTo>
                      <a:lnTo>
                        <a:pt x="73" y="46"/>
                      </a:lnTo>
                      <a:lnTo>
                        <a:pt x="73" y="42"/>
                      </a:lnTo>
                      <a:lnTo>
                        <a:pt x="78" y="44"/>
                      </a:lnTo>
                      <a:lnTo>
                        <a:pt x="82" y="46"/>
                      </a:lnTo>
                      <a:lnTo>
                        <a:pt x="87" y="47"/>
                      </a:lnTo>
                      <a:lnTo>
                        <a:pt x="92" y="47"/>
                      </a:lnTo>
                      <a:lnTo>
                        <a:pt x="98" y="4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 name="Freeform 21"/>
                <p:cNvSpPr>
                  <a:spLocks/>
                </p:cNvSpPr>
                <p:nvPr/>
              </p:nvSpPr>
              <p:spPr bwMode="auto">
                <a:xfrm>
                  <a:off x="4427" y="3494"/>
                  <a:ext cx="47" cy="19"/>
                </a:xfrm>
                <a:custGeom>
                  <a:avLst/>
                  <a:gdLst>
                    <a:gd name="T0" fmla="*/ 17 w 47"/>
                    <a:gd name="T1" fmla="*/ 0 h 19"/>
                    <a:gd name="T2" fmla="*/ 24 w 47"/>
                    <a:gd name="T3" fmla="*/ 2 h 19"/>
                    <a:gd name="T4" fmla="*/ 35 w 47"/>
                    <a:gd name="T5" fmla="*/ 1 h 19"/>
                    <a:gd name="T6" fmla="*/ 41 w 47"/>
                    <a:gd name="T7" fmla="*/ 1 h 19"/>
                    <a:gd name="T8" fmla="*/ 46 w 47"/>
                    <a:gd name="T9" fmla="*/ 1 h 19"/>
                    <a:gd name="T10" fmla="*/ 44 w 47"/>
                    <a:gd name="T11" fmla="*/ 5 h 19"/>
                    <a:gd name="T12" fmla="*/ 41 w 47"/>
                    <a:gd name="T13" fmla="*/ 8 h 19"/>
                    <a:gd name="T14" fmla="*/ 37 w 47"/>
                    <a:gd name="T15" fmla="*/ 12 h 19"/>
                    <a:gd name="T16" fmla="*/ 32 w 47"/>
                    <a:gd name="T17" fmla="*/ 15 h 19"/>
                    <a:gd name="T18" fmla="*/ 27 w 47"/>
                    <a:gd name="T19" fmla="*/ 16 h 19"/>
                    <a:gd name="T20" fmla="*/ 21 w 47"/>
                    <a:gd name="T21" fmla="*/ 18 h 19"/>
                    <a:gd name="T22" fmla="*/ 14 w 47"/>
                    <a:gd name="T23" fmla="*/ 18 h 19"/>
                    <a:gd name="T24" fmla="*/ 5 w 47"/>
                    <a:gd name="T25" fmla="*/ 17 h 19"/>
                    <a:gd name="T26" fmla="*/ 1 w 47"/>
                    <a:gd name="T27" fmla="*/ 15 h 19"/>
                    <a:gd name="T28" fmla="*/ 0 w 47"/>
                    <a:gd name="T29" fmla="*/ 1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7"/>
                    <a:gd name="T46" fmla="*/ 0 h 19"/>
                    <a:gd name="T47" fmla="*/ 47 w 4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7" h="19">
                      <a:moveTo>
                        <a:pt x="17" y="0"/>
                      </a:moveTo>
                      <a:lnTo>
                        <a:pt x="24" y="2"/>
                      </a:lnTo>
                      <a:lnTo>
                        <a:pt x="35" y="1"/>
                      </a:lnTo>
                      <a:lnTo>
                        <a:pt x="41" y="1"/>
                      </a:lnTo>
                      <a:lnTo>
                        <a:pt x="46" y="1"/>
                      </a:lnTo>
                      <a:lnTo>
                        <a:pt x="44" y="5"/>
                      </a:lnTo>
                      <a:lnTo>
                        <a:pt x="41" y="8"/>
                      </a:lnTo>
                      <a:lnTo>
                        <a:pt x="37" y="12"/>
                      </a:lnTo>
                      <a:lnTo>
                        <a:pt x="32" y="15"/>
                      </a:lnTo>
                      <a:lnTo>
                        <a:pt x="27" y="16"/>
                      </a:lnTo>
                      <a:lnTo>
                        <a:pt x="21" y="18"/>
                      </a:lnTo>
                      <a:lnTo>
                        <a:pt x="14" y="18"/>
                      </a:lnTo>
                      <a:lnTo>
                        <a:pt x="5" y="17"/>
                      </a:lnTo>
                      <a:lnTo>
                        <a:pt x="1" y="15"/>
                      </a:lnTo>
                      <a:lnTo>
                        <a:pt x="0" y="1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7" name="Freeform 22"/>
                <p:cNvSpPr>
                  <a:spLocks/>
                </p:cNvSpPr>
                <p:nvPr/>
              </p:nvSpPr>
              <p:spPr bwMode="auto">
                <a:xfrm>
                  <a:off x="4497" y="3462"/>
                  <a:ext cx="70" cy="79"/>
                </a:xfrm>
                <a:custGeom>
                  <a:avLst/>
                  <a:gdLst>
                    <a:gd name="T0" fmla="*/ 0 w 70"/>
                    <a:gd name="T1" fmla="*/ 0 h 79"/>
                    <a:gd name="T2" fmla="*/ 0 w 70"/>
                    <a:gd name="T3" fmla="*/ 6 h 79"/>
                    <a:gd name="T4" fmla="*/ 1 w 70"/>
                    <a:gd name="T5" fmla="*/ 11 h 79"/>
                    <a:gd name="T6" fmla="*/ 3 w 70"/>
                    <a:gd name="T7" fmla="*/ 18 h 79"/>
                    <a:gd name="T8" fmla="*/ 5 w 70"/>
                    <a:gd name="T9" fmla="*/ 29 h 79"/>
                    <a:gd name="T10" fmla="*/ 10 w 70"/>
                    <a:gd name="T11" fmla="*/ 40 h 79"/>
                    <a:gd name="T12" fmla="*/ 13 w 70"/>
                    <a:gd name="T13" fmla="*/ 46 h 79"/>
                    <a:gd name="T14" fmla="*/ 19 w 70"/>
                    <a:gd name="T15" fmla="*/ 53 h 79"/>
                    <a:gd name="T16" fmla="*/ 23 w 70"/>
                    <a:gd name="T17" fmla="*/ 58 h 79"/>
                    <a:gd name="T18" fmla="*/ 30 w 70"/>
                    <a:gd name="T19" fmla="*/ 62 h 79"/>
                    <a:gd name="T20" fmla="*/ 36 w 70"/>
                    <a:gd name="T21" fmla="*/ 65 h 79"/>
                    <a:gd name="T22" fmla="*/ 46 w 70"/>
                    <a:gd name="T23" fmla="*/ 67 h 79"/>
                    <a:gd name="T24" fmla="*/ 51 w 70"/>
                    <a:gd name="T25" fmla="*/ 68 h 79"/>
                    <a:gd name="T26" fmla="*/ 54 w 70"/>
                    <a:gd name="T27" fmla="*/ 67 h 79"/>
                    <a:gd name="T28" fmla="*/ 59 w 70"/>
                    <a:gd name="T29" fmla="*/ 72 h 79"/>
                    <a:gd name="T30" fmla="*/ 63 w 70"/>
                    <a:gd name="T31" fmla="*/ 74 h 79"/>
                    <a:gd name="T32" fmla="*/ 69 w 70"/>
                    <a:gd name="T33" fmla="*/ 78 h 7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0"/>
                    <a:gd name="T52" fmla="*/ 0 h 79"/>
                    <a:gd name="T53" fmla="*/ 70 w 70"/>
                    <a:gd name="T54" fmla="*/ 79 h 7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0" h="79">
                      <a:moveTo>
                        <a:pt x="0" y="0"/>
                      </a:moveTo>
                      <a:lnTo>
                        <a:pt x="0" y="6"/>
                      </a:lnTo>
                      <a:lnTo>
                        <a:pt x="1" y="11"/>
                      </a:lnTo>
                      <a:lnTo>
                        <a:pt x="3" y="18"/>
                      </a:lnTo>
                      <a:lnTo>
                        <a:pt x="5" y="29"/>
                      </a:lnTo>
                      <a:lnTo>
                        <a:pt x="10" y="40"/>
                      </a:lnTo>
                      <a:lnTo>
                        <a:pt x="13" y="46"/>
                      </a:lnTo>
                      <a:lnTo>
                        <a:pt x="19" y="53"/>
                      </a:lnTo>
                      <a:lnTo>
                        <a:pt x="23" y="58"/>
                      </a:lnTo>
                      <a:lnTo>
                        <a:pt x="30" y="62"/>
                      </a:lnTo>
                      <a:lnTo>
                        <a:pt x="36" y="65"/>
                      </a:lnTo>
                      <a:lnTo>
                        <a:pt x="46" y="67"/>
                      </a:lnTo>
                      <a:lnTo>
                        <a:pt x="51" y="68"/>
                      </a:lnTo>
                      <a:lnTo>
                        <a:pt x="54" y="67"/>
                      </a:lnTo>
                      <a:lnTo>
                        <a:pt x="59" y="72"/>
                      </a:lnTo>
                      <a:lnTo>
                        <a:pt x="63" y="74"/>
                      </a:lnTo>
                      <a:lnTo>
                        <a:pt x="69" y="7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8" name="Freeform 23"/>
                <p:cNvSpPr>
                  <a:spLocks/>
                </p:cNvSpPr>
                <p:nvPr/>
              </p:nvSpPr>
              <p:spPr bwMode="auto">
                <a:xfrm>
                  <a:off x="4681" y="3458"/>
                  <a:ext cx="46" cy="8"/>
                </a:xfrm>
                <a:custGeom>
                  <a:avLst/>
                  <a:gdLst>
                    <a:gd name="T0" fmla="*/ 0 w 46"/>
                    <a:gd name="T1" fmla="*/ 0 h 8"/>
                    <a:gd name="T2" fmla="*/ 11 w 46"/>
                    <a:gd name="T3" fmla="*/ 1 h 8"/>
                    <a:gd name="T4" fmla="*/ 20 w 46"/>
                    <a:gd name="T5" fmla="*/ 1 h 8"/>
                    <a:gd name="T6" fmla="*/ 29 w 46"/>
                    <a:gd name="T7" fmla="*/ 3 h 8"/>
                    <a:gd name="T8" fmla="*/ 37 w 46"/>
                    <a:gd name="T9" fmla="*/ 4 h 8"/>
                    <a:gd name="T10" fmla="*/ 45 w 46"/>
                    <a:gd name="T11" fmla="*/ 7 h 8"/>
                    <a:gd name="T12" fmla="*/ 0 60000 65536"/>
                    <a:gd name="T13" fmla="*/ 0 60000 65536"/>
                    <a:gd name="T14" fmla="*/ 0 60000 65536"/>
                    <a:gd name="T15" fmla="*/ 0 60000 65536"/>
                    <a:gd name="T16" fmla="*/ 0 60000 65536"/>
                    <a:gd name="T17" fmla="*/ 0 60000 65536"/>
                    <a:gd name="T18" fmla="*/ 0 w 46"/>
                    <a:gd name="T19" fmla="*/ 0 h 8"/>
                    <a:gd name="T20" fmla="*/ 46 w 46"/>
                    <a:gd name="T21" fmla="*/ 8 h 8"/>
                  </a:gdLst>
                  <a:ahLst/>
                  <a:cxnLst>
                    <a:cxn ang="T12">
                      <a:pos x="T0" y="T1"/>
                    </a:cxn>
                    <a:cxn ang="T13">
                      <a:pos x="T2" y="T3"/>
                    </a:cxn>
                    <a:cxn ang="T14">
                      <a:pos x="T4" y="T5"/>
                    </a:cxn>
                    <a:cxn ang="T15">
                      <a:pos x="T6" y="T7"/>
                    </a:cxn>
                    <a:cxn ang="T16">
                      <a:pos x="T8" y="T9"/>
                    </a:cxn>
                    <a:cxn ang="T17">
                      <a:pos x="T10" y="T11"/>
                    </a:cxn>
                  </a:cxnLst>
                  <a:rect l="T18" t="T19" r="T20" b="T21"/>
                  <a:pathLst>
                    <a:path w="46" h="8">
                      <a:moveTo>
                        <a:pt x="0" y="0"/>
                      </a:moveTo>
                      <a:lnTo>
                        <a:pt x="11" y="1"/>
                      </a:lnTo>
                      <a:lnTo>
                        <a:pt x="20" y="1"/>
                      </a:lnTo>
                      <a:lnTo>
                        <a:pt x="29" y="3"/>
                      </a:lnTo>
                      <a:lnTo>
                        <a:pt x="37" y="4"/>
                      </a:lnTo>
                      <a:lnTo>
                        <a:pt x="45" y="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9" name="Freeform 24"/>
                <p:cNvSpPr>
                  <a:spLocks/>
                </p:cNvSpPr>
                <p:nvPr/>
              </p:nvSpPr>
              <p:spPr bwMode="auto">
                <a:xfrm>
                  <a:off x="4696" y="3436"/>
                  <a:ext cx="64" cy="25"/>
                </a:xfrm>
                <a:custGeom>
                  <a:avLst/>
                  <a:gdLst>
                    <a:gd name="T0" fmla="*/ 0 w 64"/>
                    <a:gd name="T1" fmla="*/ 0 h 25"/>
                    <a:gd name="T2" fmla="*/ 9 w 64"/>
                    <a:gd name="T3" fmla="*/ 0 h 25"/>
                    <a:gd name="T4" fmla="*/ 18 w 64"/>
                    <a:gd name="T5" fmla="*/ 0 h 25"/>
                    <a:gd name="T6" fmla="*/ 26 w 64"/>
                    <a:gd name="T7" fmla="*/ 2 h 25"/>
                    <a:gd name="T8" fmla="*/ 34 w 64"/>
                    <a:gd name="T9" fmla="*/ 3 h 25"/>
                    <a:gd name="T10" fmla="*/ 42 w 64"/>
                    <a:gd name="T11" fmla="*/ 6 h 25"/>
                    <a:gd name="T12" fmla="*/ 49 w 64"/>
                    <a:gd name="T13" fmla="*/ 10 h 25"/>
                    <a:gd name="T14" fmla="*/ 54 w 64"/>
                    <a:gd name="T15" fmla="*/ 14 h 25"/>
                    <a:gd name="T16" fmla="*/ 59 w 64"/>
                    <a:gd name="T17" fmla="*/ 18 h 25"/>
                    <a:gd name="T18" fmla="*/ 63 w 64"/>
                    <a:gd name="T19" fmla="*/ 24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4"/>
                    <a:gd name="T31" fmla="*/ 0 h 25"/>
                    <a:gd name="T32" fmla="*/ 64 w 64"/>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4" h="25">
                      <a:moveTo>
                        <a:pt x="0" y="0"/>
                      </a:moveTo>
                      <a:lnTo>
                        <a:pt x="9" y="0"/>
                      </a:lnTo>
                      <a:lnTo>
                        <a:pt x="18" y="0"/>
                      </a:lnTo>
                      <a:lnTo>
                        <a:pt x="26" y="2"/>
                      </a:lnTo>
                      <a:lnTo>
                        <a:pt x="34" y="3"/>
                      </a:lnTo>
                      <a:lnTo>
                        <a:pt x="42" y="6"/>
                      </a:lnTo>
                      <a:lnTo>
                        <a:pt x="49" y="10"/>
                      </a:lnTo>
                      <a:lnTo>
                        <a:pt x="54" y="14"/>
                      </a:lnTo>
                      <a:lnTo>
                        <a:pt x="59" y="18"/>
                      </a:lnTo>
                      <a:lnTo>
                        <a:pt x="63" y="2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0" name="Freeform 25"/>
                <p:cNvSpPr>
                  <a:spLocks/>
                </p:cNvSpPr>
                <p:nvPr/>
              </p:nvSpPr>
              <p:spPr bwMode="auto">
                <a:xfrm>
                  <a:off x="4853" y="3626"/>
                  <a:ext cx="41" cy="27"/>
                </a:xfrm>
                <a:custGeom>
                  <a:avLst/>
                  <a:gdLst>
                    <a:gd name="T0" fmla="*/ 40 w 41"/>
                    <a:gd name="T1" fmla="*/ 0 h 27"/>
                    <a:gd name="T2" fmla="*/ 32 w 41"/>
                    <a:gd name="T3" fmla="*/ 5 h 27"/>
                    <a:gd name="T4" fmla="*/ 22 w 41"/>
                    <a:gd name="T5" fmla="*/ 11 h 27"/>
                    <a:gd name="T6" fmla="*/ 12 w 41"/>
                    <a:gd name="T7" fmla="*/ 17 h 27"/>
                    <a:gd name="T8" fmla="*/ 4 w 41"/>
                    <a:gd name="T9" fmla="*/ 21 h 27"/>
                    <a:gd name="T10" fmla="*/ 0 w 41"/>
                    <a:gd name="T11" fmla="*/ 26 h 27"/>
                    <a:gd name="T12" fmla="*/ 0 60000 65536"/>
                    <a:gd name="T13" fmla="*/ 0 60000 65536"/>
                    <a:gd name="T14" fmla="*/ 0 60000 65536"/>
                    <a:gd name="T15" fmla="*/ 0 60000 65536"/>
                    <a:gd name="T16" fmla="*/ 0 60000 65536"/>
                    <a:gd name="T17" fmla="*/ 0 60000 65536"/>
                    <a:gd name="T18" fmla="*/ 0 w 41"/>
                    <a:gd name="T19" fmla="*/ 0 h 27"/>
                    <a:gd name="T20" fmla="*/ 41 w 41"/>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41" h="27">
                      <a:moveTo>
                        <a:pt x="40" y="0"/>
                      </a:moveTo>
                      <a:lnTo>
                        <a:pt x="32" y="5"/>
                      </a:lnTo>
                      <a:lnTo>
                        <a:pt x="22" y="11"/>
                      </a:lnTo>
                      <a:lnTo>
                        <a:pt x="12" y="17"/>
                      </a:lnTo>
                      <a:lnTo>
                        <a:pt x="4" y="21"/>
                      </a:lnTo>
                      <a:lnTo>
                        <a:pt x="0" y="2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 name="Freeform 26"/>
                <p:cNvSpPr>
                  <a:spLocks/>
                </p:cNvSpPr>
                <p:nvPr/>
              </p:nvSpPr>
              <p:spPr bwMode="auto">
                <a:xfrm>
                  <a:off x="4944" y="3418"/>
                  <a:ext cx="9" cy="68"/>
                </a:xfrm>
                <a:custGeom>
                  <a:avLst/>
                  <a:gdLst>
                    <a:gd name="T0" fmla="*/ 0 w 9"/>
                    <a:gd name="T1" fmla="*/ 67 h 68"/>
                    <a:gd name="T2" fmla="*/ 1 w 9"/>
                    <a:gd name="T3" fmla="*/ 52 h 68"/>
                    <a:gd name="T4" fmla="*/ 3 w 9"/>
                    <a:gd name="T5" fmla="*/ 36 h 68"/>
                    <a:gd name="T6" fmla="*/ 3 w 9"/>
                    <a:gd name="T7" fmla="*/ 22 h 68"/>
                    <a:gd name="T8" fmla="*/ 4 w 9"/>
                    <a:gd name="T9" fmla="*/ 16 h 68"/>
                    <a:gd name="T10" fmla="*/ 8 w 9"/>
                    <a:gd name="T11" fmla="*/ 0 h 68"/>
                    <a:gd name="T12" fmla="*/ 0 60000 65536"/>
                    <a:gd name="T13" fmla="*/ 0 60000 65536"/>
                    <a:gd name="T14" fmla="*/ 0 60000 65536"/>
                    <a:gd name="T15" fmla="*/ 0 60000 65536"/>
                    <a:gd name="T16" fmla="*/ 0 60000 65536"/>
                    <a:gd name="T17" fmla="*/ 0 60000 65536"/>
                    <a:gd name="T18" fmla="*/ 0 w 9"/>
                    <a:gd name="T19" fmla="*/ 0 h 68"/>
                    <a:gd name="T20" fmla="*/ 9 w 9"/>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9" h="68">
                      <a:moveTo>
                        <a:pt x="0" y="67"/>
                      </a:moveTo>
                      <a:lnTo>
                        <a:pt x="1" y="52"/>
                      </a:lnTo>
                      <a:lnTo>
                        <a:pt x="3" y="36"/>
                      </a:lnTo>
                      <a:lnTo>
                        <a:pt x="3" y="22"/>
                      </a:lnTo>
                      <a:lnTo>
                        <a:pt x="4" y="16"/>
                      </a:lnTo>
                      <a:lnTo>
                        <a:pt x="8"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9" name="Group 27"/>
            <p:cNvGrpSpPr>
              <a:grpSpLocks/>
            </p:cNvGrpSpPr>
            <p:nvPr/>
          </p:nvGrpSpPr>
          <p:grpSpPr bwMode="auto">
            <a:xfrm>
              <a:off x="3721" y="3813"/>
              <a:ext cx="1462" cy="472"/>
              <a:chOff x="3721" y="3813"/>
              <a:chExt cx="1462" cy="472"/>
            </a:xfrm>
          </p:grpSpPr>
          <p:sp>
            <p:nvSpPr>
              <p:cNvPr id="10" name="Freeform 28"/>
              <p:cNvSpPr>
                <a:spLocks/>
              </p:cNvSpPr>
              <p:nvPr/>
            </p:nvSpPr>
            <p:spPr bwMode="auto">
              <a:xfrm>
                <a:off x="3721" y="3978"/>
                <a:ext cx="1462" cy="307"/>
              </a:xfrm>
              <a:custGeom>
                <a:avLst/>
                <a:gdLst>
                  <a:gd name="T0" fmla="*/ 1399 w 1462"/>
                  <a:gd name="T1" fmla="*/ 11 h 307"/>
                  <a:gd name="T2" fmla="*/ 1461 w 1462"/>
                  <a:gd name="T3" fmla="*/ 39 h 307"/>
                  <a:gd name="T4" fmla="*/ 1373 w 1462"/>
                  <a:gd name="T5" fmla="*/ 61 h 307"/>
                  <a:gd name="T6" fmla="*/ 1454 w 1462"/>
                  <a:gd name="T7" fmla="*/ 75 h 307"/>
                  <a:gd name="T8" fmla="*/ 1384 w 1462"/>
                  <a:gd name="T9" fmla="*/ 94 h 307"/>
                  <a:gd name="T10" fmla="*/ 1268 w 1462"/>
                  <a:gd name="T11" fmla="*/ 119 h 307"/>
                  <a:gd name="T12" fmla="*/ 1293 w 1462"/>
                  <a:gd name="T13" fmla="*/ 137 h 307"/>
                  <a:gd name="T14" fmla="*/ 1370 w 1462"/>
                  <a:gd name="T15" fmla="*/ 151 h 307"/>
                  <a:gd name="T16" fmla="*/ 1130 w 1462"/>
                  <a:gd name="T17" fmla="*/ 176 h 307"/>
                  <a:gd name="T18" fmla="*/ 1031 w 1462"/>
                  <a:gd name="T19" fmla="*/ 140 h 307"/>
                  <a:gd name="T20" fmla="*/ 911 w 1462"/>
                  <a:gd name="T21" fmla="*/ 147 h 307"/>
                  <a:gd name="T22" fmla="*/ 958 w 1462"/>
                  <a:gd name="T23" fmla="*/ 205 h 307"/>
                  <a:gd name="T24" fmla="*/ 896 w 1462"/>
                  <a:gd name="T25" fmla="*/ 230 h 307"/>
                  <a:gd name="T26" fmla="*/ 816 w 1462"/>
                  <a:gd name="T27" fmla="*/ 180 h 307"/>
                  <a:gd name="T28" fmla="*/ 648 w 1462"/>
                  <a:gd name="T29" fmla="*/ 166 h 307"/>
                  <a:gd name="T30" fmla="*/ 335 w 1462"/>
                  <a:gd name="T31" fmla="*/ 176 h 307"/>
                  <a:gd name="T32" fmla="*/ 287 w 1462"/>
                  <a:gd name="T33" fmla="*/ 213 h 307"/>
                  <a:gd name="T34" fmla="*/ 217 w 1462"/>
                  <a:gd name="T35" fmla="*/ 233 h 307"/>
                  <a:gd name="T36" fmla="*/ 214 w 1462"/>
                  <a:gd name="T37" fmla="*/ 257 h 307"/>
                  <a:gd name="T38" fmla="*/ 237 w 1462"/>
                  <a:gd name="T39" fmla="*/ 288 h 307"/>
                  <a:gd name="T40" fmla="*/ 145 w 1462"/>
                  <a:gd name="T41" fmla="*/ 306 h 307"/>
                  <a:gd name="T42" fmla="*/ 38 w 1462"/>
                  <a:gd name="T43" fmla="*/ 277 h 307"/>
                  <a:gd name="T44" fmla="*/ 10 w 1462"/>
                  <a:gd name="T45" fmla="*/ 241 h 307"/>
                  <a:gd name="T46" fmla="*/ 51 w 1462"/>
                  <a:gd name="T47" fmla="*/ 216 h 307"/>
                  <a:gd name="T48" fmla="*/ 200 w 1462"/>
                  <a:gd name="T49" fmla="*/ 191 h 307"/>
                  <a:gd name="T50" fmla="*/ 175 w 1462"/>
                  <a:gd name="T51" fmla="*/ 166 h 307"/>
                  <a:gd name="T52" fmla="*/ 0 w 1462"/>
                  <a:gd name="T53" fmla="*/ 140 h 307"/>
                  <a:gd name="T54" fmla="*/ 230 w 1462"/>
                  <a:gd name="T55" fmla="*/ 111 h 307"/>
                  <a:gd name="T56" fmla="*/ 204 w 1462"/>
                  <a:gd name="T57" fmla="*/ 86 h 307"/>
                  <a:gd name="T58" fmla="*/ 77 w 1462"/>
                  <a:gd name="T59" fmla="*/ 54 h 307"/>
                  <a:gd name="T60" fmla="*/ 138 w 1462"/>
                  <a:gd name="T61" fmla="*/ 28 h 307"/>
                  <a:gd name="T62" fmla="*/ 208 w 1462"/>
                  <a:gd name="T63" fmla="*/ 14 h 307"/>
                  <a:gd name="T64" fmla="*/ 372 w 1462"/>
                  <a:gd name="T65" fmla="*/ 11 h 30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462"/>
                  <a:gd name="T100" fmla="*/ 0 h 307"/>
                  <a:gd name="T101" fmla="*/ 1462 w 1462"/>
                  <a:gd name="T102" fmla="*/ 307 h 30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462" h="307">
                    <a:moveTo>
                      <a:pt x="1264" y="0"/>
                    </a:moveTo>
                    <a:lnTo>
                      <a:pt x="1399" y="11"/>
                    </a:lnTo>
                    <a:lnTo>
                      <a:pt x="1370" y="25"/>
                    </a:lnTo>
                    <a:lnTo>
                      <a:pt x="1461" y="39"/>
                    </a:lnTo>
                    <a:lnTo>
                      <a:pt x="1403" y="54"/>
                    </a:lnTo>
                    <a:lnTo>
                      <a:pt x="1373" y="61"/>
                    </a:lnTo>
                    <a:lnTo>
                      <a:pt x="1370" y="68"/>
                    </a:lnTo>
                    <a:lnTo>
                      <a:pt x="1454" y="75"/>
                    </a:lnTo>
                    <a:lnTo>
                      <a:pt x="1406" y="90"/>
                    </a:lnTo>
                    <a:lnTo>
                      <a:pt x="1384" y="94"/>
                    </a:lnTo>
                    <a:lnTo>
                      <a:pt x="1297" y="100"/>
                    </a:lnTo>
                    <a:lnTo>
                      <a:pt x="1268" y="119"/>
                    </a:lnTo>
                    <a:lnTo>
                      <a:pt x="1271" y="130"/>
                    </a:lnTo>
                    <a:lnTo>
                      <a:pt x="1293" y="137"/>
                    </a:lnTo>
                    <a:lnTo>
                      <a:pt x="1337" y="137"/>
                    </a:lnTo>
                    <a:lnTo>
                      <a:pt x="1370" y="151"/>
                    </a:lnTo>
                    <a:lnTo>
                      <a:pt x="1282" y="166"/>
                    </a:lnTo>
                    <a:lnTo>
                      <a:pt x="1130" y="176"/>
                    </a:lnTo>
                    <a:lnTo>
                      <a:pt x="1038" y="158"/>
                    </a:lnTo>
                    <a:lnTo>
                      <a:pt x="1031" y="140"/>
                    </a:lnTo>
                    <a:lnTo>
                      <a:pt x="977" y="133"/>
                    </a:lnTo>
                    <a:lnTo>
                      <a:pt x="911" y="147"/>
                    </a:lnTo>
                    <a:lnTo>
                      <a:pt x="911" y="180"/>
                    </a:lnTo>
                    <a:lnTo>
                      <a:pt x="958" y="205"/>
                    </a:lnTo>
                    <a:lnTo>
                      <a:pt x="889" y="234"/>
                    </a:lnTo>
                    <a:lnTo>
                      <a:pt x="896" y="230"/>
                    </a:lnTo>
                    <a:lnTo>
                      <a:pt x="838" y="216"/>
                    </a:lnTo>
                    <a:lnTo>
                      <a:pt x="816" y="180"/>
                    </a:lnTo>
                    <a:lnTo>
                      <a:pt x="751" y="162"/>
                    </a:lnTo>
                    <a:lnTo>
                      <a:pt x="648" y="166"/>
                    </a:lnTo>
                    <a:lnTo>
                      <a:pt x="513" y="173"/>
                    </a:lnTo>
                    <a:lnTo>
                      <a:pt x="335" y="176"/>
                    </a:lnTo>
                    <a:lnTo>
                      <a:pt x="301" y="192"/>
                    </a:lnTo>
                    <a:lnTo>
                      <a:pt x="287" y="213"/>
                    </a:lnTo>
                    <a:lnTo>
                      <a:pt x="267" y="227"/>
                    </a:lnTo>
                    <a:lnTo>
                      <a:pt x="217" y="233"/>
                    </a:lnTo>
                    <a:lnTo>
                      <a:pt x="209" y="243"/>
                    </a:lnTo>
                    <a:lnTo>
                      <a:pt x="214" y="257"/>
                    </a:lnTo>
                    <a:lnTo>
                      <a:pt x="234" y="271"/>
                    </a:lnTo>
                    <a:lnTo>
                      <a:pt x="237" y="288"/>
                    </a:lnTo>
                    <a:lnTo>
                      <a:pt x="211" y="306"/>
                    </a:lnTo>
                    <a:lnTo>
                      <a:pt x="145" y="306"/>
                    </a:lnTo>
                    <a:lnTo>
                      <a:pt x="74" y="292"/>
                    </a:lnTo>
                    <a:lnTo>
                      <a:pt x="38" y="277"/>
                    </a:lnTo>
                    <a:lnTo>
                      <a:pt x="11" y="257"/>
                    </a:lnTo>
                    <a:lnTo>
                      <a:pt x="10" y="241"/>
                    </a:lnTo>
                    <a:lnTo>
                      <a:pt x="18" y="227"/>
                    </a:lnTo>
                    <a:lnTo>
                      <a:pt x="51" y="216"/>
                    </a:lnTo>
                    <a:lnTo>
                      <a:pt x="109" y="212"/>
                    </a:lnTo>
                    <a:lnTo>
                      <a:pt x="200" y="191"/>
                    </a:lnTo>
                    <a:lnTo>
                      <a:pt x="178" y="187"/>
                    </a:lnTo>
                    <a:lnTo>
                      <a:pt x="175" y="166"/>
                    </a:lnTo>
                    <a:lnTo>
                      <a:pt x="102" y="151"/>
                    </a:lnTo>
                    <a:lnTo>
                      <a:pt x="0" y="140"/>
                    </a:lnTo>
                    <a:lnTo>
                      <a:pt x="7" y="122"/>
                    </a:lnTo>
                    <a:lnTo>
                      <a:pt x="230" y="111"/>
                    </a:lnTo>
                    <a:lnTo>
                      <a:pt x="248" y="100"/>
                    </a:lnTo>
                    <a:lnTo>
                      <a:pt x="204" y="86"/>
                    </a:lnTo>
                    <a:lnTo>
                      <a:pt x="124" y="75"/>
                    </a:lnTo>
                    <a:lnTo>
                      <a:pt x="77" y="54"/>
                    </a:lnTo>
                    <a:lnTo>
                      <a:pt x="77" y="39"/>
                    </a:lnTo>
                    <a:lnTo>
                      <a:pt x="138" y="28"/>
                    </a:lnTo>
                    <a:lnTo>
                      <a:pt x="219" y="28"/>
                    </a:lnTo>
                    <a:lnTo>
                      <a:pt x="208" y="14"/>
                    </a:lnTo>
                    <a:lnTo>
                      <a:pt x="222" y="11"/>
                    </a:lnTo>
                    <a:lnTo>
                      <a:pt x="372" y="11"/>
                    </a:lnTo>
                    <a:lnTo>
                      <a:pt x="1264" y="0"/>
                    </a:lnTo>
                  </a:path>
                </a:pathLst>
              </a:custGeom>
              <a:solidFill>
                <a:srgbClr val="00AE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en-US"/>
              </a:p>
            </p:txBody>
          </p:sp>
          <p:grpSp>
            <p:nvGrpSpPr>
              <p:cNvPr id="11" name="Group 29"/>
              <p:cNvGrpSpPr>
                <a:grpSpLocks/>
              </p:cNvGrpSpPr>
              <p:nvPr/>
            </p:nvGrpSpPr>
            <p:grpSpPr bwMode="auto">
              <a:xfrm>
                <a:off x="3988" y="3813"/>
                <a:ext cx="1029" cy="252"/>
                <a:chOff x="3988" y="3813"/>
                <a:chExt cx="1029" cy="252"/>
              </a:xfrm>
            </p:grpSpPr>
            <p:grpSp>
              <p:nvGrpSpPr>
                <p:cNvPr id="47" name="Group 30"/>
                <p:cNvGrpSpPr>
                  <a:grpSpLocks/>
                </p:cNvGrpSpPr>
                <p:nvPr/>
              </p:nvGrpSpPr>
              <p:grpSpPr bwMode="auto">
                <a:xfrm>
                  <a:off x="4501" y="3813"/>
                  <a:ext cx="516" cy="251"/>
                  <a:chOff x="4501" y="3813"/>
                  <a:chExt cx="516" cy="251"/>
                </a:xfrm>
              </p:grpSpPr>
              <p:sp>
                <p:nvSpPr>
                  <p:cNvPr id="52" name="Freeform 31"/>
                  <p:cNvSpPr>
                    <a:spLocks/>
                  </p:cNvSpPr>
                  <p:nvPr/>
                </p:nvSpPr>
                <p:spPr bwMode="auto">
                  <a:xfrm>
                    <a:off x="4501" y="3813"/>
                    <a:ext cx="515" cy="149"/>
                  </a:xfrm>
                  <a:custGeom>
                    <a:avLst/>
                    <a:gdLst>
                      <a:gd name="T0" fmla="*/ 0 w 515"/>
                      <a:gd name="T1" fmla="*/ 130 h 149"/>
                      <a:gd name="T2" fmla="*/ 0 w 515"/>
                      <a:gd name="T3" fmla="*/ 114 h 149"/>
                      <a:gd name="T4" fmla="*/ 39 w 515"/>
                      <a:gd name="T5" fmla="*/ 112 h 149"/>
                      <a:gd name="T6" fmla="*/ 69 w 515"/>
                      <a:gd name="T7" fmla="*/ 54 h 149"/>
                      <a:gd name="T8" fmla="*/ 101 w 515"/>
                      <a:gd name="T9" fmla="*/ 91 h 149"/>
                      <a:gd name="T10" fmla="*/ 130 w 515"/>
                      <a:gd name="T11" fmla="*/ 40 h 149"/>
                      <a:gd name="T12" fmla="*/ 158 w 515"/>
                      <a:gd name="T13" fmla="*/ 78 h 149"/>
                      <a:gd name="T14" fmla="*/ 187 w 515"/>
                      <a:gd name="T15" fmla="*/ 33 h 149"/>
                      <a:gd name="T16" fmla="*/ 217 w 515"/>
                      <a:gd name="T17" fmla="*/ 67 h 149"/>
                      <a:gd name="T18" fmla="*/ 256 w 515"/>
                      <a:gd name="T19" fmla="*/ 17 h 149"/>
                      <a:gd name="T20" fmla="*/ 291 w 515"/>
                      <a:gd name="T21" fmla="*/ 54 h 149"/>
                      <a:gd name="T22" fmla="*/ 323 w 515"/>
                      <a:gd name="T23" fmla="*/ 9 h 149"/>
                      <a:gd name="T24" fmla="*/ 354 w 515"/>
                      <a:gd name="T25" fmla="*/ 50 h 149"/>
                      <a:gd name="T26" fmla="*/ 383 w 515"/>
                      <a:gd name="T27" fmla="*/ 0 h 149"/>
                      <a:gd name="T28" fmla="*/ 411 w 515"/>
                      <a:gd name="T29" fmla="*/ 50 h 149"/>
                      <a:gd name="T30" fmla="*/ 438 w 515"/>
                      <a:gd name="T31" fmla="*/ 2 h 149"/>
                      <a:gd name="T32" fmla="*/ 458 w 515"/>
                      <a:gd name="T33" fmla="*/ 53 h 149"/>
                      <a:gd name="T34" fmla="*/ 479 w 515"/>
                      <a:gd name="T35" fmla="*/ 5 h 149"/>
                      <a:gd name="T36" fmla="*/ 491 w 515"/>
                      <a:gd name="T37" fmla="*/ 60 h 149"/>
                      <a:gd name="T38" fmla="*/ 514 w 515"/>
                      <a:gd name="T39" fmla="*/ 11 h 149"/>
                      <a:gd name="T40" fmla="*/ 514 w 515"/>
                      <a:gd name="T41" fmla="*/ 94 h 149"/>
                      <a:gd name="T42" fmla="*/ 508 w 515"/>
                      <a:gd name="T43" fmla="*/ 100 h 149"/>
                      <a:gd name="T44" fmla="*/ 498 w 515"/>
                      <a:gd name="T45" fmla="*/ 110 h 149"/>
                      <a:gd name="T46" fmla="*/ 483 w 515"/>
                      <a:gd name="T47" fmla="*/ 118 h 149"/>
                      <a:gd name="T48" fmla="*/ 465 w 515"/>
                      <a:gd name="T49" fmla="*/ 124 h 149"/>
                      <a:gd name="T50" fmla="*/ 443 w 515"/>
                      <a:gd name="T51" fmla="*/ 131 h 149"/>
                      <a:gd name="T52" fmla="*/ 427 w 515"/>
                      <a:gd name="T53" fmla="*/ 136 h 149"/>
                      <a:gd name="T54" fmla="*/ 409 w 515"/>
                      <a:gd name="T55" fmla="*/ 139 h 149"/>
                      <a:gd name="T56" fmla="*/ 388 w 515"/>
                      <a:gd name="T57" fmla="*/ 142 h 149"/>
                      <a:gd name="T58" fmla="*/ 359 w 515"/>
                      <a:gd name="T59" fmla="*/ 146 h 149"/>
                      <a:gd name="T60" fmla="*/ 326 w 515"/>
                      <a:gd name="T61" fmla="*/ 147 h 149"/>
                      <a:gd name="T62" fmla="*/ 283 w 515"/>
                      <a:gd name="T63" fmla="*/ 148 h 149"/>
                      <a:gd name="T64" fmla="*/ 234 w 515"/>
                      <a:gd name="T65" fmla="*/ 148 h 149"/>
                      <a:gd name="T66" fmla="*/ 180 w 515"/>
                      <a:gd name="T67" fmla="*/ 147 h 149"/>
                      <a:gd name="T68" fmla="*/ 116 w 515"/>
                      <a:gd name="T69" fmla="*/ 141 h 149"/>
                      <a:gd name="T70" fmla="*/ 61 w 515"/>
                      <a:gd name="T71" fmla="*/ 135 h 149"/>
                      <a:gd name="T72" fmla="*/ 0 w 515"/>
                      <a:gd name="T73" fmla="*/ 130 h 14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15"/>
                      <a:gd name="T112" fmla="*/ 0 h 149"/>
                      <a:gd name="T113" fmla="*/ 515 w 515"/>
                      <a:gd name="T114" fmla="*/ 149 h 14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15" h="149">
                        <a:moveTo>
                          <a:pt x="0" y="130"/>
                        </a:moveTo>
                        <a:lnTo>
                          <a:pt x="0" y="114"/>
                        </a:lnTo>
                        <a:lnTo>
                          <a:pt x="39" y="112"/>
                        </a:lnTo>
                        <a:lnTo>
                          <a:pt x="69" y="54"/>
                        </a:lnTo>
                        <a:lnTo>
                          <a:pt x="101" y="91"/>
                        </a:lnTo>
                        <a:lnTo>
                          <a:pt x="130" y="40"/>
                        </a:lnTo>
                        <a:lnTo>
                          <a:pt x="158" y="78"/>
                        </a:lnTo>
                        <a:lnTo>
                          <a:pt x="187" y="33"/>
                        </a:lnTo>
                        <a:lnTo>
                          <a:pt x="217" y="67"/>
                        </a:lnTo>
                        <a:lnTo>
                          <a:pt x="256" y="17"/>
                        </a:lnTo>
                        <a:lnTo>
                          <a:pt x="291" y="54"/>
                        </a:lnTo>
                        <a:lnTo>
                          <a:pt x="323" y="9"/>
                        </a:lnTo>
                        <a:lnTo>
                          <a:pt x="354" y="50"/>
                        </a:lnTo>
                        <a:lnTo>
                          <a:pt x="383" y="0"/>
                        </a:lnTo>
                        <a:lnTo>
                          <a:pt x="411" y="50"/>
                        </a:lnTo>
                        <a:lnTo>
                          <a:pt x="438" y="2"/>
                        </a:lnTo>
                        <a:lnTo>
                          <a:pt x="458" y="53"/>
                        </a:lnTo>
                        <a:lnTo>
                          <a:pt x="479" y="5"/>
                        </a:lnTo>
                        <a:lnTo>
                          <a:pt x="491" y="60"/>
                        </a:lnTo>
                        <a:lnTo>
                          <a:pt x="514" y="11"/>
                        </a:lnTo>
                        <a:lnTo>
                          <a:pt x="514" y="94"/>
                        </a:lnTo>
                        <a:lnTo>
                          <a:pt x="508" y="100"/>
                        </a:lnTo>
                        <a:lnTo>
                          <a:pt x="498" y="110"/>
                        </a:lnTo>
                        <a:lnTo>
                          <a:pt x="483" y="118"/>
                        </a:lnTo>
                        <a:lnTo>
                          <a:pt x="465" y="124"/>
                        </a:lnTo>
                        <a:lnTo>
                          <a:pt x="443" y="131"/>
                        </a:lnTo>
                        <a:lnTo>
                          <a:pt x="427" y="136"/>
                        </a:lnTo>
                        <a:lnTo>
                          <a:pt x="409" y="139"/>
                        </a:lnTo>
                        <a:lnTo>
                          <a:pt x="388" y="142"/>
                        </a:lnTo>
                        <a:lnTo>
                          <a:pt x="359" y="146"/>
                        </a:lnTo>
                        <a:lnTo>
                          <a:pt x="326" y="147"/>
                        </a:lnTo>
                        <a:lnTo>
                          <a:pt x="283" y="148"/>
                        </a:lnTo>
                        <a:lnTo>
                          <a:pt x="234" y="148"/>
                        </a:lnTo>
                        <a:lnTo>
                          <a:pt x="180" y="147"/>
                        </a:lnTo>
                        <a:lnTo>
                          <a:pt x="116" y="141"/>
                        </a:lnTo>
                        <a:lnTo>
                          <a:pt x="61" y="135"/>
                        </a:lnTo>
                        <a:lnTo>
                          <a:pt x="0" y="130"/>
                        </a:lnTo>
                      </a:path>
                    </a:pathLst>
                  </a:custGeom>
                  <a:solidFill>
                    <a:srgbClr val="808080"/>
                  </a:solidFill>
                  <a:ln w="12700" cap="rnd" cmpd="sng">
                    <a:solidFill>
                      <a:srgbClr val="000000"/>
                    </a:solidFill>
                    <a:prstDash val="solid"/>
                    <a:round/>
                    <a:headEnd type="none" w="med" len="med"/>
                    <a:tailEnd type="none" w="med" len="med"/>
                  </a:ln>
                </p:spPr>
                <p:txBody>
                  <a:bodyPr/>
                  <a:lstStyle/>
                  <a:p>
                    <a:endParaRPr lang="en-US"/>
                  </a:p>
                </p:txBody>
              </p:sp>
              <p:sp>
                <p:nvSpPr>
                  <p:cNvPr id="53" name="Freeform 32"/>
                  <p:cNvSpPr>
                    <a:spLocks/>
                  </p:cNvSpPr>
                  <p:nvPr/>
                </p:nvSpPr>
                <p:spPr bwMode="auto">
                  <a:xfrm>
                    <a:off x="4502" y="3907"/>
                    <a:ext cx="515" cy="157"/>
                  </a:xfrm>
                  <a:custGeom>
                    <a:avLst/>
                    <a:gdLst>
                      <a:gd name="T0" fmla="*/ 0 w 515"/>
                      <a:gd name="T1" fmla="*/ 36 h 157"/>
                      <a:gd name="T2" fmla="*/ 0 w 515"/>
                      <a:gd name="T3" fmla="*/ 133 h 157"/>
                      <a:gd name="T4" fmla="*/ 32 w 515"/>
                      <a:gd name="T5" fmla="*/ 136 h 157"/>
                      <a:gd name="T6" fmla="*/ 84 w 515"/>
                      <a:gd name="T7" fmla="*/ 143 h 157"/>
                      <a:gd name="T8" fmla="*/ 157 w 515"/>
                      <a:gd name="T9" fmla="*/ 151 h 157"/>
                      <a:gd name="T10" fmla="*/ 208 w 515"/>
                      <a:gd name="T11" fmla="*/ 156 h 157"/>
                      <a:gd name="T12" fmla="*/ 263 w 515"/>
                      <a:gd name="T13" fmla="*/ 156 h 157"/>
                      <a:gd name="T14" fmla="*/ 299 w 515"/>
                      <a:gd name="T15" fmla="*/ 155 h 157"/>
                      <a:gd name="T16" fmla="*/ 335 w 515"/>
                      <a:gd name="T17" fmla="*/ 155 h 157"/>
                      <a:gd name="T18" fmla="*/ 359 w 515"/>
                      <a:gd name="T19" fmla="*/ 153 h 157"/>
                      <a:gd name="T20" fmla="*/ 388 w 515"/>
                      <a:gd name="T21" fmla="*/ 149 h 157"/>
                      <a:gd name="T22" fmla="*/ 409 w 515"/>
                      <a:gd name="T23" fmla="*/ 146 h 157"/>
                      <a:gd name="T24" fmla="*/ 438 w 515"/>
                      <a:gd name="T25" fmla="*/ 141 h 157"/>
                      <a:gd name="T26" fmla="*/ 463 w 515"/>
                      <a:gd name="T27" fmla="*/ 136 h 157"/>
                      <a:gd name="T28" fmla="*/ 484 w 515"/>
                      <a:gd name="T29" fmla="*/ 133 h 157"/>
                      <a:gd name="T30" fmla="*/ 496 w 515"/>
                      <a:gd name="T31" fmla="*/ 128 h 157"/>
                      <a:gd name="T32" fmla="*/ 514 w 515"/>
                      <a:gd name="T33" fmla="*/ 0 h 157"/>
                      <a:gd name="T34" fmla="*/ 508 w 515"/>
                      <a:gd name="T35" fmla="*/ 6 h 157"/>
                      <a:gd name="T36" fmla="*/ 497 w 515"/>
                      <a:gd name="T37" fmla="*/ 15 h 157"/>
                      <a:gd name="T38" fmla="*/ 482 w 515"/>
                      <a:gd name="T39" fmla="*/ 24 h 157"/>
                      <a:gd name="T40" fmla="*/ 465 w 515"/>
                      <a:gd name="T41" fmla="*/ 30 h 157"/>
                      <a:gd name="T42" fmla="*/ 442 w 515"/>
                      <a:gd name="T43" fmla="*/ 37 h 157"/>
                      <a:gd name="T44" fmla="*/ 426 w 515"/>
                      <a:gd name="T45" fmla="*/ 41 h 157"/>
                      <a:gd name="T46" fmla="*/ 408 w 515"/>
                      <a:gd name="T47" fmla="*/ 45 h 157"/>
                      <a:gd name="T48" fmla="*/ 387 w 515"/>
                      <a:gd name="T49" fmla="*/ 48 h 157"/>
                      <a:gd name="T50" fmla="*/ 358 w 515"/>
                      <a:gd name="T51" fmla="*/ 51 h 157"/>
                      <a:gd name="T52" fmla="*/ 325 w 515"/>
                      <a:gd name="T53" fmla="*/ 52 h 157"/>
                      <a:gd name="T54" fmla="*/ 282 w 515"/>
                      <a:gd name="T55" fmla="*/ 54 h 157"/>
                      <a:gd name="T56" fmla="*/ 233 w 515"/>
                      <a:gd name="T57" fmla="*/ 54 h 157"/>
                      <a:gd name="T58" fmla="*/ 179 w 515"/>
                      <a:gd name="T59" fmla="*/ 52 h 157"/>
                      <a:gd name="T60" fmla="*/ 115 w 515"/>
                      <a:gd name="T61" fmla="*/ 46 h 157"/>
                      <a:gd name="T62" fmla="*/ 60 w 515"/>
                      <a:gd name="T63" fmla="*/ 41 h 157"/>
                      <a:gd name="T64" fmla="*/ 0 w 515"/>
                      <a:gd name="T65" fmla="*/ 36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15"/>
                      <a:gd name="T100" fmla="*/ 0 h 157"/>
                      <a:gd name="T101" fmla="*/ 515 w 515"/>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15" h="157">
                        <a:moveTo>
                          <a:pt x="0" y="36"/>
                        </a:moveTo>
                        <a:lnTo>
                          <a:pt x="0" y="133"/>
                        </a:lnTo>
                        <a:lnTo>
                          <a:pt x="32" y="136"/>
                        </a:lnTo>
                        <a:lnTo>
                          <a:pt x="84" y="143"/>
                        </a:lnTo>
                        <a:lnTo>
                          <a:pt x="157" y="151"/>
                        </a:lnTo>
                        <a:lnTo>
                          <a:pt x="208" y="156"/>
                        </a:lnTo>
                        <a:lnTo>
                          <a:pt x="263" y="156"/>
                        </a:lnTo>
                        <a:lnTo>
                          <a:pt x="299" y="155"/>
                        </a:lnTo>
                        <a:lnTo>
                          <a:pt x="335" y="155"/>
                        </a:lnTo>
                        <a:lnTo>
                          <a:pt x="359" y="153"/>
                        </a:lnTo>
                        <a:lnTo>
                          <a:pt x="388" y="149"/>
                        </a:lnTo>
                        <a:lnTo>
                          <a:pt x="409" y="146"/>
                        </a:lnTo>
                        <a:lnTo>
                          <a:pt x="438" y="141"/>
                        </a:lnTo>
                        <a:lnTo>
                          <a:pt x="463" y="136"/>
                        </a:lnTo>
                        <a:lnTo>
                          <a:pt x="484" y="133"/>
                        </a:lnTo>
                        <a:lnTo>
                          <a:pt x="496" y="128"/>
                        </a:lnTo>
                        <a:lnTo>
                          <a:pt x="514" y="0"/>
                        </a:lnTo>
                        <a:lnTo>
                          <a:pt x="508" y="6"/>
                        </a:lnTo>
                        <a:lnTo>
                          <a:pt x="497" y="15"/>
                        </a:lnTo>
                        <a:lnTo>
                          <a:pt x="482" y="24"/>
                        </a:lnTo>
                        <a:lnTo>
                          <a:pt x="465" y="30"/>
                        </a:lnTo>
                        <a:lnTo>
                          <a:pt x="442" y="37"/>
                        </a:lnTo>
                        <a:lnTo>
                          <a:pt x="426" y="41"/>
                        </a:lnTo>
                        <a:lnTo>
                          <a:pt x="408" y="45"/>
                        </a:lnTo>
                        <a:lnTo>
                          <a:pt x="387" y="48"/>
                        </a:lnTo>
                        <a:lnTo>
                          <a:pt x="358" y="51"/>
                        </a:lnTo>
                        <a:lnTo>
                          <a:pt x="325" y="52"/>
                        </a:lnTo>
                        <a:lnTo>
                          <a:pt x="282" y="54"/>
                        </a:lnTo>
                        <a:lnTo>
                          <a:pt x="233" y="54"/>
                        </a:lnTo>
                        <a:lnTo>
                          <a:pt x="179" y="52"/>
                        </a:lnTo>
                        <a:lnTo>
                          <a:pt x="115" y="46"/>
                        </a:lnTo>
                        <a:lnTo>
                          <a:pt x="60" y="41"/>
                        </a:lnTo>
                        <a:lnTo>
                          <a:pt x="0" y="36"/>
                        </a:lnTo>
                      </a:path>
                    </a:pathLst>
                  </a:custGeom>
                  <a:solidFill>
                    <a:srgbClr val="A0A0A0"/>
                  </a:solidFill>
                  <a:ln w="12700" cap="rnd" cmpd="sng">
                    <a:solidFill>
                      <a:srgbClr val="000000"/>
                    </a:solidFill>
                    <a:prstDash val="solid"/>
                    <a:round/>
                    <a:headEnd type="none" w="med" len="med"/>
                    <a:tailEnd type="none" w="med" len="med"/>
                  </a:ln>
                </p:spPr>
                <p:txBody>
                  <a:bodyPr/>
                  <a:lstStyle/>
                  <a:p>
                    <a:endParaRPr lang="en-US"/>
                  </a:p>
                </p:txBody>
              </p:sp>
              <p:sp>
                <p:nvSpPr>
                  <p:cNvPr id="54" name="Freeform 33"/>
                  <p:cNvSpPr>
                    <a:spLocks/>
                  </p:cNvSpPr>
                  <p:nvPr/>
                </p:nvSpPr>
                <p:spPr bwMode="auto">
                  <a:xfrm>
                    <a:off x="4501" y="3837"/>
                    <a:ext cx="515" cy="125"/>
                  </a:xfrm>
                  <a:custGeom>
                    <a:avLst/>
                    <a:gdLst>
                      <a:gd name="T0" fmla="*/ 0 w 515"/>
                      <a:gd name="T1" fmla="*/ 106 h 125"/>
                      <a:gd name="T2" fmla="*/ 16 w 515"/>
                      <a:gd name="T3" fmla="*/ 104 h 125"/>
                      <a:gd name="T4" fmla="*/ 43 w 515"/>
                      <a:gd name="T5" fmla="*/ 63 h 125"/>
                      <a:gd name="T6" fmla="*/ 74 w 515"/>
                      <a:gd name="T7" fmla="*/ 106 h 125"/>
                      <a:gd name="T8" fmla="*/ 101 w 515"/>
                      <a:gd name="T9" fmla="*/ 54 h 125"/>
                      <a:gd name="T10" fmla="*/ 139 w 515"/>
                      <a:gd name="T11" fmla="*/ 107 h 125"/>
                      <a:gd name="T12" fmla="*/ 173 w 515"/>
                      <a:gd name="T13" fmla="*/ 53 h 125"/>
                      <a:gd name="T14" fmla="*/ 204 w 515"/>
                      <a:gd name="T15" fmla="*/ 100 h 125"/>
                      <a:gd name="T16" fmla="*/ 245 w 515"/>
                      <a:gd name="T17" fmla="*/ 44 h 125"/>
                      <a:gd name="T18" fmla="*/ 276 w 515"/>
                      <a:gd name="T19" fmla="*/ 100 h 125"/>
                      <a:gd name="T20" fmla="*/ 312 w 515"/>
                      <a:gd name="T21" fmla="*/ 37 h 125"/>
                      <a:gd name="T22" fmla="*/ 353 w 515"/>
                      <a:gd name="T23" fmla="*/ 93 h 125"/>
                      <a:gd name="T24" fmla="*/ 389 w 515"/>
                      <a:gd name="T25" fmla="*/ 26 h 125"/>
                      <a:gd name="T26" fmla="*/ 420 w 515"/>
                      <a:gd name="T27" fmla="*/ 93 h 125"/>
                      <a:gd name="T28" fmla="*/ 446 w 515"/>
                      <a:gd name="T29" fmla="*/ 26 h 125"/>
                      <a:gd name="T30" fmla="*/ 468 w 515"/>
                      <a:gd name="T31" fmla="*/ 88 h 125"/>
                      <a:gd name="T32" fmla="*/ 492 w 515"/>
                      <a:gd name="T33" fmla="*/ 0 h 125"/>
                      <a:gd name="T34" fmla="*/ 514 w 515"/>
                      <a:gd name="T35" fmla="*/ 70 h 125"/>
                      <a:gd name="T36" fmla="*/ 508 w 515"/>
                      <a:gd name="T37" fmla="*/ 76 h 125"/>
                      <a:gd name="T38" fmla="*/ 498 w 515"/>
                      <a:gd name="T39" fmla="*/ 86 h 125"/>
                      <a:gd name="T40" fmla="*/ 483 w 515"/>
                      <a:gd name="T41" fmla="*/ 94 h 125"/>
                      <a:gd name="T42" fmla="*/ 465 w 515"/>
                      <a:gd name="T43" fmla="*/ 100 h 125"/>
                      <a:gd name="T44" fmla="*/ 443 w 515"/>
                      <a:gd name="T45" fmla="*/ 107 h 125"/>
                      <a:gd name="T46" fmla="*/ 427 w 515"/>
                      <a:gd name="T47" fmla="*/ 112 h 125"/>
                      <a:gd name="T48" fmla="*/ 409 w 515"/>
                      <a:gd name="T49" fmla="*/ 115 h 125"/>
                      <a:gd name="T50" fmla="*/ 388 w 515"/>
                      <a:gd name="T51" fmla="*/ 118 h 125"/>
                      <a:gd name="T52" fmla="*/ 359 w 515"/>
                      <a:gd name="T53" fmla="*/ 122 h 125"/>
                      <a:gd name="T54" fmla="*/ 326 w 515"/>
                      <a:gd name="T55" fmla="*/ 123 h 125"/>
                      <a:gd name="T56" fmla="*/ 283 w 515"/>
                      <a:gd name="T57" fmla="*/ 124 h 125"/>
                      <a:gd name="T58" fmla="*/ 234 w 515"/>
                      <a:gd name="T59" fmla="*/ 124 h 125"/>
                      <a:gd name="T60" fmla="*/ 180 w 515"/>
                      <a:gd name="T61" fmla="*/ 123 h 125"/>
                      <a:gd name="T62" fmla="*/ 116 w 515"/>
                      <a:gd name="T63" fmla="*/ 117 h 125"/>
                      <a:gd name="T64" fmla="*/ 61 w 515"/>
                      <a:gd name="T65" fmla="*/ 111 h 125"/>
                      <a:gd name="T66" fmla="*/ 0 w 515"/>
                      <a:gd name="T67" fmla="*/ 106 h 12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15"/>
                      <a:gd name="T103" fmla="*/ 0 h 125"/>
                      <a:gd name="T104" fmla="*/ 515 w 515"/>
                      <a:gd name="T105" fmla="*/ 125 h 12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15" h="125">
                        <a:moveTo>
                          <a:pt x="0" y="106"/>
                        </a:moveTo>
                        <a:lnTo>
                          <a:pt x="16" y="104"/>
                        </a:lnTo>
                        <a:lnTo>
                          <a:pt x="43" y="63"/>
                        </a:lnTo>
                        <a:lnTo>
                          <a:pt x="74" y="106"/>
                        </a:lnTo>
                        <a:lnTo>
                          <a:pt x="101" y="54"/>
                        </a:lnTo>
                        <a:lnTo>
                          <a:pt x="139" y="107"/>
                        </a:lnTo>
                        <a:lnTo>
                          <a:pt x="173" y="53"/>
                        </a:lnTo>
                        <a:lnTo>
                          <a:pt x="204" y="100"/>
                        </a:lnTo>
                        <a:lnTo>
                          <a:pt x="245" y="44"/>
                        </a:lnTo>
                        <a:lnTo>
                          <a:pt x="276" y="100"/>
                        </a:lnTo>
                        <a:lnTo>
                          <a:pt x="312" y="37"/>
                        </a:lnTo>
                        <a:lnTo>
                          <a:pt x="353" y="93"/>
                        </a:lnTo>
                        <a:lnTo>
                          <a:pt x="389" y="26"/>
                        </a:lnTo>
                        <a:lnTo>
                          <a:pt x="420" y="93"/>
                        </a:lnTo>
                        <a:lnTo>
                          <a:pt x="446" y="26"/>
                        </a:lnTo>
                        <a:lnTo>
                          <a:pt x="468" y="88"/>
                        </a:lnTo>
                        <a:lnTo>
                          <a:pt x="492" y="0"/>
                        </a:lnTo>
                        <a:lnTo>
                          <a:pt x="514" y="70"/>
                        </a:lnTo>
                        <a:lnTo>
                          <a:pt x="508" y="76"/>
                        </a:lnTo>
                        <a:lnTo>
                          <a:pt x="498" y="86"/>
                        </a:lnTo>
                        <a:lnTo>
                          <a:pt x="483" y="94"/>
                        </a:lnTo>
                        <a:lnTo>
                          <a:pt x="465" y="100"/>
                        </a:lnTo>
                        <a:lnTo>
                          <a:pt x="443" y="107"/>
                        </a:lnTo>
                        <a:lnTo>
                          <a:pt x="427" y="112"/>
                        </a:lnTo>
                        <a:lnTo>
                          <a:pt x="409" y="115"/>
                        </a:lnTo>
                        <a:lnTo>
                          <a:pt x="388" y="118"/>
                        </a:lnTo>
                        <a:lnTo>
                          <a:pt x="359" y="122"/>
                        </a:lnTo>
                        <a:lnTo>
                          <a:pt x="326" y="123"/>
                        </a:lnTo>
                        <a:lnTo>
                          <a:pt x="283" y="124"/>
                        </a:lnTo>
                        <a:lnTo>
                          <a:pt x="234" y="124"/>
                        </a:lnTo>
                        <a:lnTo>
                          <a:pt x="180" y="123"/>
                        </a:lnTo>
                        <a:lnTo>
                          <a:pt x="116" y="117"/>
                        </a:lnTo>
                        <a:lnTo>
                          <a:pt x="61" y="111"/>
                        </a:lnTo>
                        <a:lnTo>
                          <a:pt x="0" y="106"/>
                        </a:lnTo>
                      </a:path>
                    </a:pathLst>
                  </a:custGeom>
                  <a:solidFill>
                    <a:srgbClr val="C0C0C0"/>
                  </a:solidFill>
                  <a:ln w="12700" cap="rnd" cmpd="sng">
                    <a:solidFill>
                      <a:srgbClr val="000000"/>
                    </a:solidFill>
                    <a:prstDash val="solid"/>
                    <a:round/>
                    <a:headEnd type="none" w="med" len="med"/>
                    <a:tailEnd type="none" w="med" len="med"/>
                  </a:ln>
                </p:spPr>
                <p:txBody>
                  <a:bodyPr/>
                  <a:lstStyle/>
                  <a:p>
                    <a:endParaRPr lang="en-US"/>
                  </a:p>
                </p:txBody>
              </p:sp>
            </p:grpSp>
            <p:grpSp>
              <p:nvGrpSpPr>
                <p:cNvPr id="48" name="Group 34"/>
                <p:cNvGrpSpPr>
                  <a:grpSpLocks/>
                </p:cNvGrpSpPr>
                <p:nvPr/>
              </p:nvGrpSpPr>
              <p:grpSpPr bwMode="auto">
                <a:xfrm>
                  <a:off x="3988" y="3813"/>
                  <a:ext cx="515" cy="252"/>
                  <a:chOff x="3988" y="3813"/>
                  <a:chExt cx="515" cy="252"/>
                </a:xfrm>
              </p:grpSpPr>
              <p:sp>
                <p:nvSpPr>
                  <p:cNvPr id="49" name="Freeform 35"/>
                  <p:cNvSpPr>
                    <a:spLocks/>
                  </p:cNvSpPr>
                  <p:nvPr/>
                </p:nvSpPr>
                <p:spPr bwMode="auto">
                  <a:xfrm>
                    <a:off x="3988" y="3813"/>
                    <a:ext cx="515" cy="150"/>
                  </a:xfrm>
                  <a:custGeom>
                    <a:avLst/>
                    <a:gdLst>
                      <a:gd name="T0" fmla="*/ 514 w 515"/>
                      <a:gd name="T1" fmla="*/ 131 h 150"/>
                      <a:gd name="T2" fmla="*/ 514 w 515"/>
                      <a:gd name="T3" fmla="*/ 114 h 150"/>
                      <a:gd name="T4" fmla="*/ 475 w 515"/>
                      <a:gd name="T5" fmla="*/ 113 h 150"/>
                      <a:gd name="T6" fmla="*/ 444 w 515"/>
                      <a:gd name="T7" fmla="*/ 54 h 150"/>
                      <a:gd name="T8" fmla="*/ 414 w 515"/>
                      <a:gd name="T9" fmla="*/ 91 h 150"/>
                      <a:gd name="T10" fmla="*/ 384 w 515"/>
                      <a:gd name="T11" fmla="*/ 40 h 150"/>
                      <a:gd name="T12" fmla="*/ 356 w 515"/>
                      <a:gd name="T13" fmla="*/ 78 h 150"/>
                      <a:gd name="T14" fmla="*/ 327 w 515"/>
                      <a:gd name="T15" fmla="*/ 33 h 150"/>
                      <a:gd name="T16" fmla="*/ 297 w 515"/>
                      <a:gd name="T17" fmla="*/ 67 h 150"/>
                      <a:gd name="T18" fmla="*/ 258 w 515"/>
                      <a:gd name="T19" fmla="*/ 17 h 150"/>
                      <a:gd name="T20" fmla="*/ 224 w 515"/>
                      <a:gd name="T21" fmla="*/ 54 h 150"/>
                      <a:gd name="T22" fmla="*/ 192 w 515"/>
                      <a:gd name="T23" fmla="*/ 9 h 150"/>
                      <a:gd name="T24" fmla="*/ 159 w 515"/>
                      <a:gd name="T25" fmla="*/ 50 h 150"/>
                      <a:gd name="T26" fmla="*/ 131 w 515"/>
                      <a:gd name="T27" fmla="*/ 0 h 150"/>
                      <a:gd name="T28" fmla="*/ 103 w 515"/>
                      <a:gd name="T29" fmla="*/ 50 h 150"/>
                      <a:gd name="T30" fmla="*/ 76 w 515"/>
                      <a:gd name="T31" fmla="*/ 3 h 150"/>
                      <a:gd name="T32" fmla="*/ 55 w 515"/>
                      <a:gd name="T33" fmla="*/ 53 h 150"/>
                      <a:gd name="T34" fmla="*/ 35 w 515"/>
                      <a:gd name="T35" fmla="*/ 5 h 150"/>
                      <a:gd name="T36" fmla="*/ 24 w 515"/>
                      <a:gd name="T37" fmla="*/ 60 h 150"/>
                      <a:gd name="T38" fmla="*/ 0 w 515"/>
                      <a:gd name="T39" fmla="*/ 12 h 150"/>
                      <a:gd name="T40" fmla="*/ 0 w 515"/>
                      <a:gd name="T41" fmla="*/ 94 h 150"/>
                      <a:gd name="T42" fmla="*/ 6 w 515"/>
                      <a:gd name="T43" fmla="*/ 101 h 150"/>
                      <a:gd name="T44" fmla="*/ 17 w 515"/>
                      <a:gd name="T45" fmla="*/ 110 h 150"/>
                      <a:gd name="T46" fmla="*/ 31 w 515"/>
                      <a:gd name="T47" fmla="*/ 118 h 150"/>
                      <a:gd name="T48" fmla="*/ 48 w 515"/>
                      <a:gd name="T49" fmla="*/ 125 h 150"/>
                      <a:gd name="T50" fmla="*/ 71 w 515"/>
                      <a:gd name="T51" fmla="*/ 131 h 150"/>
                      <a:gd name="T52" fmla="*/ 87 w 515"/>
                      <a:gd name="T53" fmla="*/ 136 h 150"/>
                      <a:gd name="T54" fmla="*/ 105 w 515"/>
                      <a:gd name="T55" fmla="*/ 140 h 150"/>
                      <a:gd name="T56" fmla="*/ 126 w 515"/>
                      <a:gd name="T57" fmla="*/ 142 h 150"/>
                      <a:gd name="T58" fmla="*/ 155 w 515"/>
                      <a:gd name="T59" fmla="*/ 146 h 150"/>
                      <a:gd name="T60" fmla="*/ 189 w 515"/>
                      <a:gd name="T61" fmla="*/ 147 h 150"/>
                      <a:gd name="T62" fmla="*/ 232 w 515"/>
                      <a:gd name="T63" fmla="*/ 149 h 150"/>
                      <a:gd name="T64" fmla="*/ 280 w 515"/>
                      <a:gd name="T65" fmla="*/ 149 h 150"/>
                      <a:gd name="T66" fmla="*/ 334 w 515"/>
                      <a:gd name="T67" fmla="*/ 147 h 150"/>
                      <a:gd name="T68" fmla="*/ 399 w 515"/>
                      <a:gd name="T69" fmla="*/ 141 h 150"/>
                      <a:gd name="T70" fmla="*/ 453 w 515"/>
                      <a:gd name="T71" fmla="*/ 135 h 150"/>
                      <a:gd name="T72" fmla="*/ 514 w 515"/>
                      <a:gd name="T73" fmla="*/ 131 h 15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15"/>
                      <a:gd name="T112" fmla="*/ 0 h 150"/>
                      <a:gd name="T113" fmla="*/ 515 w 515"/>
                      <a:gd name="T114" fmla="*/ 150 h 15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15" h="150">
                        <a:moveTo>
                          <a:pt x="514" y="131"/>
                        </a:moveTo>
                        <a:lnTo>
                          <a:pt x="514" y="114"/>
                        </a:lnTo>
                        <a:lnTo>
                          <a:pt x="475" y="113"/>
                        </a:lnTo>
                        <a:lnTo>
                          <a:pt x="444" y="54"/>
                        </a:lnTo>
                        <a:lnTo>
                          <a:pt x="414" y="91"/>
                        </a:lnTo>
                        <a:lnTo>
                          <a:pt x="384" y="40"/>
                        </a:lnTo>
                        <a:lnTo>
                          <a:pt x="356" y="78"/>
                        </a:lnTo>
                        <a:lnTo>
                          <a:pt x="327" y="33"/>
                        </a:lnTo>
                        <a:lnTo>
                          <a:pt x="297" y="67"/>
                        </a:lnTo>
                        <a:lnTo>
                          <a:pt x="258" y="17"/>
                        </a:lnTo>
                        <a:lnTo>
                          <a:pt x="224" y="54"/>
                        </a:lnTo>
                        <a:lnTo>
                          <a:pt x="192" y="9"/>
                        </a:lnTo>
                        <a:lnTo>
                          <a:pt x="159" y="50"/>
                        </a:lnTo>
                        <a:lnTo>
                          <a:pt x="131" y="0"/>
                        </a:lnTo>
                        <a:lnTo>
                          <a:pt x="103" y="50"/>
                        </a:lnTo>
                        <a:lnTo>
                          <a:pt x="76" y="3"/>
                        </a:lnTo>
                        <a:lnTo>
                          <a:pt x="55" y="53"/>
                        </a:lnTo>
                        <a:lnTo>
                          <a:pt x="35" y="5"/>
                        </a:lnTo>
                        <a:lnTo>
                          <a:pt x="24" y="60"/>
                        </a:lnTo>
                        <a:lnTo>
                          <a:pt x="0" y="12"/>
                        </a:lnTo>
                        <a:lnTo>
                          <a:pt x="0" y="94"/>
                        </a:lnTo>
                        <a:lnTo>
                          <a:pt x="6" y="101"/>
                        </a:lnTo>
                        <a:lnTo>
                          <a:pt x="17" y="110"/>
                        </a:lnTo>
                        <a:lnTo>
                          <a:pt x="31" y="118"/>
                        </a:lnTo>
                        <a:lnTo>
                          <a:pt x="48" y="125"/>
                        </a:lnTo>
                        <a:lnTo>
                          <a:pt x="71" y="131"/>
                        </a:lnTo>
                        <a:lnTo>
                          <a:pt x="87" y="136"/>
                        </a:lnTo>
                        <a:lnTo>
                          <a:pt x="105" y="140"/>
                        </a:lnTo>
                        <a:lnTo>
                          <a:pt x="126" y="142"/>
                        </a:lnTo>
                        <a:lnTo>
                          <a:pt x="155" y="146"/>
                        </a:lnTo>
                        <a:lnTo>
                          <a:pt x="189" y="147"/>
                        </a:lnTo>
                        <a:lnTo>
                          <a:pt x="232" y="149"/>
                        </a:lnTo>
                        <a:lnTo>
                          <a:pt x="280" y="149"/>
                        </a:lnTo>
                        <a:lnTo>
                          <a:pt x="334" y="147"/>
                        </a:lnTo>
                        <a:lnTo>
                          <a:pt x="399" y="141"/>
                        </a:lnTo>
                        <a:lnTo>
                          <a:pt x="453" y="135"/>
                        </a:lnTo>
                        <a:lnTo>
                          <a:pt x="514" y="131"/>
                        </a:lnTo>
                      </a:path>
                    </a:pathLst>
                  </a:custGeom>
                  <a:solidFill>
                    <a:srgbClr val="808080"/>
                  </a:solidFill>
                  <a:ln w="12700" cap="rnd" cmpd="sng">
                    <a:solidFill>
                      <a:srgbClr val="000000"/>
                    </a:solidFill>
                    <a:prstDash val="solid"/>
                    <a:round/>
                    <a:headEnd type="none" w="med" len="med"/>
                    <a:tailEnd type="none" w="med" len="med"/>
                  </a:ln>
                </p:spPr>
                <p:txBody>
                  <a:bodyPr/>
                  <a:lstStyle/>
                  <a:p>
                    <a:endParaRPr lang="en-US"/>
                  </a:p>
                </p:txBody>
              </p:sp>
              <p:sp>
                <p:nvSpPr>
                  <p:cNvPr id="50" name="Freeform 36"/>
                  <p:cNvSpPr>
                    <a:spLocks/>
                  </p:cNvSpPr>
                  <p:nvPr/>
                </p:nvSpPr>
                <p:spPr bwMode="auto">
                  <a:xfrm>
                    <a:off x="3988" y="3907"/>
                    <a:ext cx="515" cy="158"/>
                  </a:xfrm>
                  <a:custGeom>
                    <a:avLst/>
                    <a:gdLst>
                      <a:gd name="T0" fmla="*/ 514 w 515"/>
                      <a:gd name="T1" fmla="*/ 36 h 158"/>
                      <a:gd name="T2" fmla="*/ 514 w 515"/>
                      <a:gd name="T3" fmla="*/ 133 h 158"/>
                      <a:gd name="T4" fmla="*/ 481 w 515"/>
                      <a:gd name="T5" fmla="*/ 137 h 158"/>
                      <a:gd name="T6" fmla="*/ 429 w 515"/>
                      <a:gd name="T7" fmla="*/ 143 h 158"/>
                      <a:gd name="T8" fmla="*/ 356 w 515"/>
                      <a:gd name="T9" fmla="*/ 152 h 158"/>
                      <a:gd name="T10" fmla="*/ 305 w 515"/>
                      <a:gd name="T11" fmla="*/ 157 h 158"/>
                      <a:gd name="T12" fmla="*/ 250 w 515"/>
                      <a:gd name="T13" fmla="*/ 157 h 158"/>
                      <a:gd name="T14" fmla="*/ 215 w 515"/>
                      <a:gd name="T15" fmla="*/ 155 h 158"/>
                      <a:gd name="T16" fmla="*/ 178 w 515"/>
                      <a:gd name="T17" fmla="*/ 155 h 158"/>
                      <a:gd name="T18" fmla="*/ 154 w 515"/>
                      <a:gd name="T19" fmla="*/ 153 h 158"/>
                      <a:gd name="T20" fmla="*/ 125 w 515"/>
                      <a:gd name="T21" fmla="*/ 149 h 158"/>
                      <a:gd name="T22" fmla="*/ 104 w 515"/>
                      <a:gd name="T23" fmla="*/ 147 h 158"/>
                      <a:gd name="T24" fmla="*/ 74 w 515"/>
                      <a:gd name="T25" fmla="*/ 141 h 158"/>
                      <a:gd name="T26" fmla="*/ 50 w 515"/>
                      <a:gd name="T27" fmla="*/ 137 h 158"/>
                      <a:gd name="T28" fmla="*/ 30 w 515"/>
                      <a:gd name="T29" fmla="*/ 133 h 158"/>
                      <a:gd name="T30" fmla="*/ 18 w 515"/>
                      <a:gd name="T31" fmla="*/ 128 h 158"/>
                      <a:gd name="T32" fmla="*/ 0 w 515"/>
                      <a:gd name="T33" fmla="*/ 0 h 158"/>
                      <a:gd name="T34" fmla="*/ 6 w 515"/>
                      <a:gd name="T35" fmla="*/ 6 h 158"/>
                      <a:gd name="T36" fmla="*/ 16 w 515"/>
                      <a:gd name="T37" fmla="*/ 16 h 158"/>
                      <a:gd name="T38" fmla="*/ 31 w 515"/>
                      <a:gd name="T39" fmla="*/ 24 h 158"/>
                      <a:gd name="T40" fmla="*/ 48 w 515"/>
                      <a:gd name="T41" fmla="*/ 30 h 158"/>
                      <a:gd name="T42" fmla="*/ 71 w 515"/>
                      <a:gd name="T43" fmla="*/ 37 h 158"/>
                      <a:gd name="T44" fmla="*/ 87 w 515"/>
                      <a:gd name="T45" fmla="*/ 41 h 158"/>
                      <a:gd name="T46" fmla="*/ 105 w 515"/>
                      <a:gd name="T47" fmla="*/ 45 h 158"/>
                      <a:gd name="T48" fmla="*/ 126 w 515"/>
                      <a:gd name="T49" fmla="*/ 48 h 158"/>
                      <a:gd name="T50" fmla="*/ 155 w 515"/>
                      <a:gd name="T51" fmla="*/ 51 h 158"/>
                      <a:gd name="T52" fmla="*/ 188 w 515"/>
                      <a:gd name="T53" fmla="*/ 53 h 158"/>
                      <a:gd name="T54" fmla="*/ 231 w 515"/>
                      <a:gd name="T55" fmla="*/ 54 h 158"/>
                      <a:gd name="T56" fmla="*/ 280 w 515"/>
                      <a:gd name="T57" fmla="*/ 54 h 158"/>
                      <a:gd name="T58" fmla="*/ 334 w 515"/>
                      <a:gd name="T59" fmla="*/ 53 h 158"/>
                      <a:gd name="T60" fmla="*/ 398 w 515"/>
                      <a:gd name="T61" fmla="*/ 47 h 158"/>
                      <a:gd name="T62" fmla="*/ 453 w 515"/>
                      <a:gd name="T63" fmla="*/ 41 h 158"/>
                      <a:gd name="T64" fmla="*/ 514 w 515"/>
                      <a:gd name="T65" fmla="*/ 36 h 1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15"/>
                      <a:gd name="T100" fmla="*/ 0 h 158"/>
                      <a:gd name="T101" fmla="*/ 515 w 515"/>
                      <a:gd name="T102" fmla="*/ 158 h 1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15" h="158">
                        <a:moveTo>
                          <a:pt x="514" y="36"/>
                        </a:moveTo>
                        <a:lnTo>
                          <a:pt x="514" y="133"/>
                        </a:lnTo>
                        <a:lnTo>
                          <a:pt x="481" y="137"/>
                        </a:lnTo>
                        <a:lnTo>
                          <a:pt x="429" y="143"/>
                        </a:lnTo>
                        <a:lnTo>
                          <a:pt x="356" y="152"/>
                        </a:lnTo>
                        <a:lnTo>
                          <a:pt x="305" y="157"/>
                        </a:lnTo>
                        <a:lnTo>
                          <a:pt x="250" y="157"/>
                        </a:lnTo>
                        <a:lnTo>
                          <a:pt x="215" y="155"/>
                        </a:lnTo>
                        <a:lnTo>
                          <a:pt x="178" y="155"/>
                        </a:lnTo>
                        <a:lnTo>
                          <a:pt x="154" y="153"/>
                        </a:lnTo>
                        <a:lnTo>
                          <a:pt x="125" y="149"/>
                        </a:lnTo>
                        <a:lnTo>
                          <a:pt x="104" y="147"/>
                        </a:lnTo>
                        <a:lnTo>
                          <a:pt x="74" y="141"/>
                        </a:lnTo>
                        <a:lnTo>
                          <a:pt x="50" y="137"/>
                        </a:lnTo>
                        <a:lnTo>
                          <a:pt x="30" y="133"/>
                        </a:lnTo>
                        <a:lnTo>
                          <a:pt x="18" y="128"/>
                        </a:lnTo>
                        <a:lnTo>
                          <a:pt x="0" y="0"/>
                        </a:lnTo>
                        <a:lnTo>
                          <a:pt x="6" y="6"/>
                        </a:lnTo>
                        <a:lnTo>
                          <a:pt x="16" y="16"/>
                        </a:lnTo>
                        <a:lnTo>
                          <a:pt x="31" y="24"/>
                        </a:lnTo>
                        <a:lnTo>
                          <a:pt x="48" y="30"/>
                        </a:lnTo>
                        <a:lnTo>
                          <a:pt x="71" y="37"/>
                        </a:lnTo>
                        <a:lnTo>
                          <a:pt x="87" y="41"/>
                        </a:lnTo>
                        <a:lnTo>
                          <a:pt x="105" y="45"/>
                        </a:lnTo>
                        <a:lnTo>
                          <a:pt x="126" y="48"/>
                        </a:lnTo>
                        <a:lnTo>
                          <a:pt x="155" y="51"/>
                        </a:lnTo>
                        <a:lnTo>
                          <a:pt x="188" y="53"/>
                        </a:lnTo>
                        <a:lnTo>
                          <a:pt x="231" y="54"/>
                        </a:lnTo>
                        <a:lnTo>
                          <a:pt x="280" y="54"/>
                        </a:lnTo>
                        <a:lnTo>
                          <a:pt x="334" y="53"/>
                        </a:lnTo>
                        <a:lnTo>
                          <a:pt x="398" y="47"/>
                        </a:lnTo>
                        <a:lnTo>
                          <a:pt x="453" y="41"/>
                        </a:lnTo>
                        <a:lnTo>
                          <a:pt x="514" y="36"/>
                        </a:lnTo>
                      </a:path>
                    </a:pathLst>
                  </a:custGeom>
                  <a:solidFill>
                    <a:srgbClr val="A0A0A0"/>
                  </a:solidFill>
                  <a:ln w="12700" cap="rnd" cmpd="sng">
                    <a:solidFill>
                      <a:srgbClr val="000000"/>
                    </a:solidFill>
                    <a:prstDash val="solid"/>
                    <a:round/>
                    <a:headEnd type="none" w="med" len="med"/>
                    <a:tailEnd type="none" w="med" len="med"/>
                  </a:ln>
                </p:spPr>
                <p:txBody>
                  <a:bodyPr/>
                  <a:lstStyle/>
                  <a:p>
                    <a:endParaRPr lang="en-US"/>
                  </a:p>
                </p:txBody>
              </p:sp>
              <p:sp>
                <p:nvSpPr>
                  <p:cNvPr id="51" name="Freeform 37"/>
                  <p:cNvSpPr>
                    <a:spLocks/>
                  </p:cNvSpPr>
                  <p:nvPr/>
                </p:nvSpPr>
                <p:spPr bwMode="auto">
                  <a:xfrm>
                    <a:off x="3988" y="3837"/>
                    <a:ext cx="515" cy="126"/>
                  </a:xfrm>
                  <a:custGeom>
                    <a:avLst/>
                    <a:gdLst>
                      <a:gd name="T0" fmla="*/ 514 w 515"/>
                      <a:gd name="T1" fmla="*/ 107 h 126"/>
                      <a:gd name="T2" fmla="*/ 498 w 515"/>
                      <a:gd name="T3" fmla="*/ 105 h 126"/>
                      <a:gd name="T4" fmla="*/ 470 w 515"/>
                      <a:gd name="T5" fmla="*/ 63 h 126"/>
                      <a:gd name="T6" fmla="*/ 440 w 515"/>
                      <a:gd name="T7" fmla="*/ 106 h 126"/>
                      <a:gd name="T8" fmla="*/ 414 w 515"/>
                      <a:gd name="T9" fmla="*/ 55 h 126"/>
                      <a:gd name="T10" fmla="*/ 375 w 515"/>
                      <a:gd name="T11" fmla="*/ 107 h 126"/>
                      <a:gd name="T12" fmla="*/ 341 w 515"/>
                      <a:gd name="T13" fmla="*/ 53 h 126"/>
                      <a:gd name="T14" fmla="*/ 310 w 515"/>
                      <a:gd name="T15" fmla="*/ 100 h 126"/>
                      <a:gd name="T16" fmla="*/ 269 w 515"/>
                      <a:gd name="T17" fmla="*/ 45 h 126"/>
                      <a:gd name="T18" fmla="*/ 238 w 515"/>
                      <a:gd name="T19" fmla="*/ 100 h 126"/>
                      <a:gd name="T20" fmla="*/ 202 w 515"/>
                      <a:gd name="T21" fmla="*/ 37 h 126"/>
                      <a:gd name="T22" fmla="*/ 161 w 515"/>
                      <a:gd name="T23" fmla="*/ 94 h 126"/>
                      <a:gd name="T24" fmla="*/ 124 w 515"/>
                      <a:gd name="T25" fmla="*/ 27 h 126"/>
                      <a:gd name="T26" fmla="*/ 94 w 515"/>
                      <a:gd name="T27" fmla="*/ 94 h 126"/>
                      <a:gd name="T28" fmla="*/ 68 w 515"/>
                      <a:gd name="T29" fmla="*/ 27 h 126"/>
                      <a:gd name="T30" fmla="*/ 46 w 515"/>
                      <a:gd name="T31" fmla="*/ 88 h 126"/>
                      <a:gd name="T32" fmla="*/ 22 w 515"/>
                      <a:gd name="T33" fmla="*/ 0 h 126"/>
                      <a:gd name="T34" fmla="*/ 0 w 515"/>
                      <a:gd name="T35" fmla="*/ 70 h 126"/>
                      <a:gd name="T36" fmla="*/ 6 w 515"/>
                      <a:gd name="T37" fmla="*/ 77 h 126"/>
                      <a:gd name="T38" fmla="*/ 17 w 515"/>
                      <a:gd name="T39" fmla="*/ 86 h 126"/>
                      <a:gd name="T40" fmla="*/ 31 w 515"/>
                      <a:gd name="T41" fmla="*/ 94 h 126"/>
                      <a:gd name="T42" fmla="*/ 48 w 515"/>
                      <a:gd name="T43" fmla="*/ 101 h 126"/>
                      <a:gd name="T44" fmla="*/ 71 w 515"/>
                      <a:gd name="T45" fmla="*/ 107 h 126"/>
                      <a:gd name="T46" fmla="*/ 87 w 515"/>
                      <a:gd name="T47" fmla="*/ 112 h 126"/>
                      <a:gd name="T48" fmla="*/ 105 w 515"/>
                      <a:gd name="T49" fmla="*/ 116 h 126"/>
                      <a:gd name="T50" fmla="*/ 126 w 515"/>
                      <a:gd name="T51" fmla="*/ 118 h 126"/>
                      <a:gd name="T52" fmla="*/ 155 w 515"/>
                      <a:gd name="T53" fmla="*/ 122 h 126"/>
                      <a:gd name="T54" fmla="*/ 189 w 515"/>
                      <a:gd name="T55" fmla="*/ 123 h 126"/>
                      <a:gd name="T56" fmla="*/ 232 w 515"/>
                      <a:gd name="T57" fmla="*/ 125 h 126"/>
                      <a:gd name="T58" fmla="*/ 280 w 515"/>
                      <a:gd name="T59" fmla="*/ 125 h 126"/>
                      <a:gd name="T60" fmla="*/ 334 w 515"/>
                      <a:gd name="T61" fmla="*/ 123 h 126"/>
                      <a:gd name="T62" fmla="*/ 399 w 515"/>
                      <a:gd name="T63" fmla="*/ 117 h 126"/>
                      <a:gd name="T64" fmla="*/ 453 w 515"/>
                      <a:gd name="T65" fmla="*/ 111 h 126"/>
                      <a:gd name="T66" fmla="*/ 514 w 515"/>
                      <a:gd name="T67" fmla="*/ 107 h 12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15"/>
                      <a:gd name="T103" fmla="*/ 0 h 126"/>
                      <a:gd name="T104" fmla="*/ 515 w 515"/>
                      <a:gd name="T105" fmla="*/ 126 h 12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15" h="126">
                        <a:moveTo>
                          <a:pt x="514" y="107"/>
                        </a:moveTo>
                        <a:lnTo>
                          <a:pt x="498" y="105"/>
                        </a:lnTo>
                        <a:lnTo>
                          <a:pt x="470" y="63"/>
                        </a:lnTo>
                        <a:lnTo>
                          <a:pt x="440" y="106"/>
                        </a:lnTo>
                        <a:lnTo>
                          <a:pt x="414" y="55"/>
                        </a:lnTo>
                        <a:lnTo>
                          <a:pt x="375" y="107"/>
                        </a:lnTo>
                        <a:lnTo>
                          <a:pt x="341" y="53"/>
                        </a:lnTo>
                        <a:lnTo>
                          <a:pt x="310" y="100"/>
                        </a:lnTo>
                        <a:lnTo>
                          <a:pt x="269" y="45"/>
                        </a:lnTo>
                        <a:lnTo>
                          <a:pt x="238" y="100"/>
                        </a:lnTo>
                        <a:lnTo>
                          <a:pt x="202" y="37"/>
                        </a:lnTo>
                        <a:lnTo>
                          <a:pt x="161" y="94"/>
                        </a:lnTo>
                        <a:lnTo>
                          <a:pt x="124" y="27"/>
                        </a:lnTo>
                        <a:lnTo>
                          <a:pt x="94" y="94"/>
                        </a:lnTo>
                        <a:lnTo>
                          <a:pt x="68" y="27"/>
                        </a:lnTo>
                        <a:lnTo>
                          <a:pt x="46" y="88"/>
                        </a:lnTo>
                        <a:lnTo>
                          <a:pt x="22" y="0"/>
                        </a:lnTo>
                        <a:lnTo>
                          <a:pt x="0" y="70"/>
                        </a:lnTo>
                        <a:lnTo>
                          <a:pt x="6" y="77"/>
                        </a:lnTo>
                        <a:lnTo>
                          <a:pt x="17" y="86"/>
                        </a:lnTo>
                        <a:lnTo>
                          <a:pt x="31" y="94"/>
                        </a:lnTo>
                        <a:lnTo>
                          <a:pt x="48" y="101"/>
                        </a:lnTo>
                        <a:lnTo>
                          <a:pt x="71" y="107"/>
                        </a:lnTo>
                        <a:lnTo>
                          <a:pt x="87" y="112"/>
                        </a:lnTo>
                        <a:lnTo>
                          <a:pt x="105" y="116"/>
                        </a:lnTo>
                        <a:lnTo>
                          <a:pt x="126" y="118"/>
                        </a:lnTo>
                        <a:lnTo>
                          <a:pt x="155" y="122"/>
                        </a:lnTo>
                        <a:lnTo>
                          <a:pt x="189" y="123"/>
                        </a:lnTo>
                        <a:lnTo>
                          <a:pt x="232" y="125"/>
                        </a:lnTo>
                        <a:lnTo>
                          <a:pt x="280" y="125"/>
                        </a:lnTo>
                        <a:lnTo>
                          <a:pt x="334" y="123"/>
                        </a:lnTo>
                        <a:lnTo>
                          <a:pt x="399" y="117"/>
                        </a:lnTo>
                        <a:lnTo>
                          <a:pt x="453" y="111"/>
                        </a:lnTo>
                        <a:lnTo>
                          <a:pt x="514" y="107"/>
                        </a:lnTo>
                      </a:path>
                    </a:pathLst>
                  </a:custGeom>
                  <a:solidFill>
                    <a:srgbClr val="C0C0C0"/>
                  </a:solidFill>
                  <a:ln w="12700" cap="rnd" cmpd="sng">
                    <a:solidFill>
                      <a:srgbClr val="000000"/>
                    </a:solidFill>
                    <a:prstDash val="solid"/>
                    <a:round/>
                    <a:headEnd type="none" w="med" len="med"/>
                    <a:tailEnd type="none" w="med" len="med"/>
                  </a:ln>
                </p:spPr>
                <p:txBody>
                  <a:bodyPr/>
                  <a:lstStyle/>
                  <a:p>
                    <a:endParaRPr lang="en-US"/>
                  </a:p>
                </p:txBody>
              </p:sp>
            </p:grpSp>
          </p:grpSp>
          <p:grpSp>
            <p:nvGrpSpPr>
              <p:cNvPr id="12" name="Group 38"/>
              <p:cNvGrpSpPr>
                <a:grpSpLocks/>
              </p:cNvGrpSpPr>
              <p:nvPr/>
            </p:nvGrpSpPr>
            <p:grpSpPr bwMode="auto">
              <a:xfrm>
                <a:off x="3945" y="4007"/>
                <a:ext cx="1100" cy="104"/>
                <a:chOff x="3945" y="4007"/>
                <a:chExt cx="1100" cy="104"/>
              </a:xfrm>
            </p:grpSpPr>
            <p:sp>
              <p:nvSpPr>
                <p:cNvPr id="44" name="Freeform 39"/>
                <p:cNvSpPr>
                  <a:spLocks/>
                </p:cNvSpPr>
                <p:nvPr/>
              </p:nvSpPr>
              <p:spPr bwMode="auto">
                <a:xfrm>
                  <a:off x="3945" y="4007"/>
                  <a:ext cx="1100" cy="101"/>
                </a:xfrm>
                <a:custGeom>
                  <a:avLst/>
                  <a:gdLst>
                    <a:gd name="T0" fmla="*/ 37 w 1100"/>
                    <a:gd name="T1" fmla="*/ 20 h 101"/>
                    <a:gd name="T2" fmla="*/ 65 w 1100"/>
                    <a:gd name="T3" fmla="*/ 51 h 101"/>
                    <a:gd name="T4" fmla="*/ 75 w 1100"/>
                    <a:gd name="T5" fmla="*/ 53 h 101"/>
                    <a:gd name="T6" fmla="*/ 98 w 1100"/>
                    <a:gd name="T7" fmla="*/ 56 h 101"/>
                    <a:gd name="T8" fmla="*/ 137 w 1100"/>
                    <a:gd name="T9" fmla="*/ 61 h 101"/>
                    <a:gd name="T10" fmla="*/ 165 w 1100"/>
                    <a:gd name="T11" fmla="*/ 48 h 101"/>
                    <a:gd name="T12" fmla="*/ 175 w 1100"/>
                    <a:gd name="T13" fmla="*/ 48 h 101"/>
                    <a:gd name="T14" fmla="*/ 212 w 1100"/>
                    <a:gd name="T15" fmla="*/ 51 h 101"/>
                    <a:gd name="T16" fmla="*/ 245 w 1100"/>
                    <a:gd name="T17" fmla="*/ 10 h 101"/>
                    <a:gd name="T18" fmla="*/ 282 w 1100"/>
                    <a:gd name="T19" fmla="*/ 24 h 101"/>
                    <a:gd name="T20" fmla="*/ 295 w 1100"/>
                    <a:gd name="T21" fmla="*/ 44 h 101"/>
                    <a:gd name="T22" fmla="*/ 323 w 1100"/>
                    <a:gd name="T23" fmla="*/ 37 h 101"/>
                    <a:gd name="T24" fmla="*/ 333 w 1100"/>
                    <a:gd name="T25" fmla="*/ 19 h 101"/>
                    <a:gd name="T26" fmla="*/ 336 w 1100"/>
                    <a:gd name="T27" fmla="*/ 39 h 101"/>
                    <a:gd name="T28" fmla="*/ 365 w 1100"/>
                    <a:gd name="T29" fmla="*/ 41 h 101"/>
                    <a:gd name="T30" fmla="*/ 377 w 1100"/>
                    <a:gd name="T31" fmla="*/ 48 h 101"/>
                    <a:gd name="T32" fmla="*/ 413 w 1100"/>
                    <a:gd name="T33" fmla="*/ 34 h 101"/>
                    <a:gd name="T34" fmla="*/ 433 w 1100"/>
                    <a:gd name="T35" fmla="*/ 42 h 101"/>
                    <a:gd name="T36" fmla="*/ 470 w 1100"/>
                    <a:gd name="T37" fmla="*/ 13 h 101"/>
                    <a:gd name="T38" fmla="*/ 479 w 1100"/>
                    <a:gd name="T39" fmla="*/ 41 h 101"/>
                    <a:gd name="T40" fmla="*/ 504 w 1100"/>
                    <a:gd name="T41" fmla="*/ 22 h 101"/>
                    <a:gd name="T42" fmla="*/ 515 w 1100"/>
                    <a:gd name="T43" fmla="*/ 49 h 101"/>
                    <a:gd name="T44" fmla="*/ 542 w 1100"/>
                    <a:gd name="T45" fmla="*/ 53 h 101"/>
                    <a:gd name="T46" fmla="*/ 574 w 1100"/>
                    <a:gd name="T47" fmla="*/ 27 h 101"/>
                    <a:gd name="T48" fmla="*/ 603 w 1100"/>
                    <a:gd name="T49" fmla="*/ 51 h 101"/>
                    <a:gd name="T50" fmla="*/ 620 w 1100"/>
                    <a:gd name="T51" fmla="*/ 16 h 101"/>
                    <a:gd name="T52" fmla="*/ 650 w 1100"/>
                    <a:gd name="T53" fmla="*/ 13 h 101"/>
                    <a:gd name="T54" fmla="*/ 674 w 1100"/>
                    <a:gd name="T55" fmla="*/ 37 h 101"/>
                    <a:gd name="T56" fmla="*/ 698 w 1100"/>
                    <a:gd name="T57" fmla="*/ 44 h 101"/>
                    <a:gd name="T58" fmla="*/ 725 w 1100"/>
                    <a:gd name="T59" fmla="*/ 49 h 101"/>
                    <a:gd name="T60" fmla="*/ 756 w 1100"/>
                    <a:gd name="T61" fmla="*/ 49 h 101"/>
                    <a:gd name="T62" fmla="*/ 783 w 1100"/>
                    <a:gd name="T63" fmla="*/ 48 h 101"/>
                    <a:gd name="T64" fmla="*/ 812 w 1100"/>
                    <a:gd name="T65" fmla="*/ 24 h 101"/>
                    <a:gd name="T66" fmla="*/ 827 w 1100"/>
                    <a:gd name="T67" fmla="*/ 32 h 101"/>
                    <a:gd name="T68" fmla="*/ 842 w 1100"/>
                    <a:gd name="T69" fmla="*/ 24 h 101"/>
                    <a:gd name="T70" fmla="*/ 885 w 1100"/>
                    <a:gd name="T71" fmla="*/ 7 h 101"/>
                    <a:gd name="T72" fmla="*/ 914 w 1100"/>
                    <a:gd name="T73" fmla="*/ 16 h 101"/>
                    <a:gd name="T74" fmla="*/ 944 w 1100"/>
                    <a:gd name="T75" fmla="*/ 44 h 101"/>
                    <a:gd name="T76" fmla="*/ 980 w 1100"/>
                    <a:gd name="T77" fmla="*/ 24 h 101"/>
                    <a:gd name="T78" fmla="*/ 994 w 1100"/>
                    <a:gd name="T79" fmla="*/ 27 h 101"/>
                    <a:gd name="T80" fmla="*/ 1012 w 1100"/>
                    <a:gd name="T81" fmla="*/ 31 h 101"/>
                    <a:gd name="T82" fmla="*/ 1029 w 1100"/>
                    <a:gd name="T83" fmla="*/ 26 h 101"/>
                    <a:gd name="T84" fmla="*/ 1044 w 1100"/>
                    <a:gd name="T85" fmla="*/ 36 h 101"/>
                    <a:gd name="T86" fmla="*/ 1041 w 1100"/>
                    <a:gd name="T87" fmla="*/ 56 h 101"/>
                    <a:gd name="T88" fmla="*/ 948 w 1100"/>
                    <a:gd name="T89" fmla="*/ 78 h 101"/>
                    <a:gd name="T90" fmla="*/ 817 w 1100"/>
                    <a:gd name="T91" fmla="*/ 88 h 101"/>
                    <a:gd name="T92" fmla="*/ 608 w 1100"/>
                    <a:gd name="T93" fmla="*/ 74 h 101"/>
                    <a:gd name="T94" fmla="*/ 333 w 1100"/>
                    <a:gd name="T95" fmla="*/ 95 h 101"/>
                    <a:gd name="T96" fmla="*/ 37 w 1100"/>
                    <a:gd name="T97" fmla="*/ 83 h 10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100"/>
                    <a:gd name="T148" fmla="*/ 0 h 101"/>
                    <a:gd name="T149" fmla="*/ 1100 w 1100"/>
                    <a:gd name="T150" fmla="*/ 101 h 10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100" h="101">
                      <a:moveTo>
                        <a:pt x="46" y="44"/>
                      </a:moveTo>
                      <a:lnTo>
                        <a:pt x="0" y="31"/>
                      </a:lnTo>
                      <a:lnTo>
                        <a:pt x="48" y="37"/>
                      </a:lnTo>
                      <a:lnTo>
                        <a:pt x="37" y="20"/>
                      </a:lnTo>
                      <a:lnTo>
                        <a:pt x="53" y="34"/>
                      </a:lnTo>
                      <a:lnTo>
                        <a:pt x="53" y="20"/>
                      </a:lnTo>
                      <a:lnTo>
                        <a:pt x="63" y="42"/>
                      </a:lnTo>
                      <a:lnTo>
                        <a:pt x="65" y="51"/>
                      </a:lnTo>
                      <a:lnTo>
                        <a:pt x="78" y="27"/>
                      </a:lnTo>
                      <a:lnTo>
                        <a:pt x="78" y="22"/>
                      </a:lnTo>
                      <a:lnTo>
                        <a:pt x="80" y="46"/>
                      </a:lnTo>
                      <a:lnTo>
                        <a:pt x="75" y="53"/>
                      </a:lnTo>
                      <a:lnTo>
                        <a:pt x="98" y="39"/>
                      </a:lnTo>
                      <a:lnTo>
                        <a:pt x="105" y="29"/>
                      </a:lnTo>
                      <a:lnTo>
                        <a:pt x="105" y="46"/>
                      </a:lnTo>
                      <a:lnTo>
                        <a:pt x="98" y="56"/>
                      </a:lnTo>
                      <a:lnTo>
                        <a:pt x="124" y="44"/>
                      </a:lnTo>
                      <a:lnTo>
                        <a:pt x="129" y="31"/>
                      </a:lnTo>
                      <a:lnTo>
                        <a:pt x="132" y="49"/>
                      </a:lnTo>
                      <a:lnTo>
                        <a:pt x="137" y="61"/>
                      </a:lnTo>
                      <a:lnTo>
                        <a:pt x="148" y="34"/>
                      </a:lnTo>
                      <a:lnTo>
                        <a:pt x="151" y="46"/>
                      </a:lnTo>
                      <a:lnTo>
                        <a:pt x="165" y="41"/>
                      </a:lnTo>
                      <a:lnTo>
                        <a:pt x="165" y="48"/>
                      </a:lnTo>
                      <a:lnTo>
                        <a:pt x="182" y="37"/>
                      </a:lnTo>
                      <a:lnTo>
                        <a:pt x="202" y="37"/>
                      </a:lnTo>
                      <a:lnTo>
                        <a:pt x="182" y="42"/>
                      </a:lnTo>
                      <a:lnTo>
                        <a:pt x="175" y="48"/>
                      </a:lnTo>
                      <a:lnTo>
                        <a:pt x="190" y="48"/>
                      </a:lnTo>
                      <a:lnTo>
                        <a:pt x="207" y="44"/>
                      </a:lnTo>
                      <a:lnTo>
                        <a:pt x="197" y="51"/>
                      </a:lnTo>
                      <a:lnTo>
                        <a:pt x="212" y="51"/>
                      </a:lnTo>
                      <a:lnTo>
                        <a:pt x="236" y="42"/>
                      </a:lnTo>
                      <a:lnTo>
                        <a:pt x="224" y="16"/>
                      </a:lnTo>
                      <a:lnTo>
                        <a:pt x="245" y="39"/>
                      </a:lnTo>
                      <a:lnTo>
                        <a:pt x="245" y="10"/>
                      </a:lnTo>
                      <a:lnTo>
                        <a:pt x="255" y="42"/>
                      </a:lnTo>
                      <a:lnTo>
                        <a:pt x="275" y="17"/>
                      </a:lnTo>
                      <a:lnTo>
                        <a:pt x="277" y="0"/>
                      </a:lnTo>
                      <a:lnTo>
                        <a:pt x="282" y="24"/>
                      </a:lnTo>
                      <a:lnTo>
                        <a:pt x="267" y="44"/>
                      </a:lnTo>
                      <a:lnTo>
                        <a:pt x="292" y="39"/>
                      </a:lnTo>
                      <a:lnTo>
                        <a:pt x="314" y="44"/>
                      </a:lnTo>
                      <a:lnTo>
                        <a:pt x="295" y="44"/>
                      </a:lnTo>
                      <a:lnTo>
                        <a:pt x="282" y="49"/>
                      </a:lnTo>
                      <a:lnTo>
                        <a:pt x="290" y="54"/>
                      </a:lnTo>
                      <a:lnTo>
                        <a:pt x="321" y="48"/>
                      </a:lnTo>
                      <a:lnTo>
                        <a:pt x="323" y="37"/>
                      </a:lnTo>
                      <a:lnTo>
                        <a:pt x="314" y="32"/>
                      </a:lnTo>
                      <a:lnTo>
                        <a:pt x="299" y="31"/>
                      </a:lnTo>
                      <a:lnTo>
                        <a:pt x="323" y="31"/>
                      </a:lnTo>
                      <a:lnTo>
                        <a:pt x="333" y="19"/>
                      </a:lnTo>
                      <a:lnTo>
                        <a:pt x="353" y="13"/>
                      </a:lnTo>
                      <a:lnTo>
                        <a:pt x="333" y="26"/>
                      </a:lnTo>
                      <a:lnTo>
                        <a:pt x="333" y="31"/>
                      </a:lnTo>
                      <a:lnTo>
                        <a:pt x="336" y="39"/>
                      </a:lnTo>
                      <a:lnTo>
                        <a:pt x="343" y="44"/>
                      </a:lnTo>
                      <a:lnTo>
                        <a:pt x="353" y="34"/>
                      </a:lnTo>
                      <a:lnTo>
                        <a:pt x="353" y="49"/>
                      </a:lnTo>
                      <a:lnTo>
                        <a:pt x="365" y="41"/>
                      </a:lnTo>
                      <a:lnTo>
                        <a:pt x="365" y="32"/>
                      </a:lnTo>
                      <a:lnTo>
                        <a:pt x="355" y="27"/>
                      </a:lnTo>
                      <a:lnTo>
                        <a:pt x="379" y="34"/>
                      </a:lnTo>
                      <a:lnTo>
                        <a:pt x="377" y="48"/>
                      </a:lnTo>
                      <a:lnTo>
                        <a:pt x="392" y="46"/>
                      </a:lnTo>
                      <a:lnTo>
                        <a:pt x="399" y="36"/>
                      </a:lnTo>
                      <a:lnTo>
                        <a:pt x="401" y="44"/>
                      </a:lnTo>
                      <a:lnTo>
                        <a:pt x="413" y="34"/>
                      </a:lnTo>
                      <a:lnTo>
                        <a:pt x="416" y="26"/>
                      </a:lnTo>
                      <a:lnTo>
                        <a:pt x="420" y="41"/>
                      </a:lnTo>
                      <a:lnTo>
                        <a:pt x="413" y="48"/>
                      </a:lnTo>
                      <a:lnTo>
                        <a:pt x="433" y="42"/>
                      </a:lnTo>
                      <a:lnTo>
                        <a:pt x="437" y="20"/>
                      </a:lnTo>
                      <a:lnTo>
                        <a:pt x="440" y="36"/>
                      </a:lnTo>
                      <a:lnTo>
                        <a:pt x="447" y="22"/>
                      </a:lnTo>
                      <a:lnTo>
                        <a:pt x="470" y="13"/>
                      </a:lnTo>
                      <a:lnTo>
                        <a:pt x="455" y="27"/>
                      </a:lnTo>
                      <a:lnTo>
                        <a:pt x="455" y="39"/>
                      </a:lnTo>
                      <a:lnTo>
                        <a:pt x="465" y="44"/>
                      </a:lnTo>
                      <a:lnTo>
                        <a:pt x="479" y="41"/>
                      </a:lnTo>
                      <a:lnTo>
                        <a:pt x="487" y="27"/>
                      </a:lnTo>
                      <a:lnTo>
                        <a:pt x="487" y="16"/>
                      </a:lnTo>
                      <a:lnTo>
                        <a:pt x="496" y="31"/>
                      </a:lnTo>
                      <a:lnTo>
                        <a:pt x="504" y="22"/>
                      </a:lnTo>
                      <a:lnTo>
                        <a:pt x="499" y="9"/>
                      </a:lnTo>
                      <a:lnTo>
                        <a:pt x="508" y="29"/>
                      </a:lnTo>
                      <a:lnTo>
                        <a:pt x="501" y="46"/>
                      </a:lnTo>
                      <a:lnTo>
                        <a:pt x="515" y="49"/>
                      </a:lnTo>
                      <a:lnTo>
                        <a:pt x="528" y="41"/>
                      </a:lnTo>
                      <a:lnTo>
                        <a:pt x="525" y="19"/>
                      </a:lnTo>
                      <a:lnTo>
                        <a:pt x="542" y="39"/>
                      </a:lnTo>
                      <a:lnTo>
                        <a:pt x="542" y="53"/>
                      </a:lnTo>
                      <a:lnTo>
                        <a:pt x="559" y="27"/>
                      </a:lnTo>
                      <a:lnTo>
                        <a:pt x="559" y="19"/>
                      </a:lnTo>
                      <a:lnTo>
                        <a:pt x="562" y="51"/>
                      </a:lnTo>
                      <a:lnTo>
                        <a:pt x="574" y="27"/>
                      </a:lnTo>
                      <a:lnTo>
                        <a:pt x="608" y="12"/>
                      </a:lnTo>
                      <a:lnTo>
                        <a:pt x="581" y="34"/>
                      </a:lnTo>
                      <a:lnTo>
                        <a:pt x="586" y="49"/>
                      </a:lnTo>
                      <a:lnTo>
                        <a:pt x="603" y="51"/>
                      </a:lnTo>
                      <a:lnTo>
                        <a:pt x="613" y="37"/>
                      </a:lnTo>
                      <a:lnTo>
                        <a:pt x="608" y="34"/>
                      </a:lnTo>
                      <a:lnTo>
                        <a:pt x="617" y="41"/>
                      </a:lnTo>
                      <a:lnTo>
                        <a:pt x="620" y="16"/>
                      </a:lnTo>
                      <a:lnTo>
                        <a:pt x="627" y="41"/>
                      </a:lnTo>
                      <a:lnTo>
                        <a:pt x="639" y="12"/>
                      </a:lnTo>
                      <a:lnTo>
                        <a:pt x="637" y="0"/>
                      </a:lnTo>
                      <a:lnTo>
                        <a:pt x="650" y="13"/>
                      </a:lnTo>
                      <a:lnTo>
                        <a:pt x="639" y="54"/>
                      </a:lnTo>
                      <a:lnTo>
                        <a:pt x="664" y="32"/>
                      </a:lnTo>
                      <a:lnTo>
                        <a:pt x="667" y="12"/>
                      </a:lnTo>
                      <a:lnTo>
                        <a:pt x="674" y="37"/>
                      </a:lnTo>
                      <a:lnTo>
                        <a:pt x="659" y="61"/>
                      </a:lnTo>
                      <a:lnTo>
                        <a:pt x="691" y="41"/>
                      </a:lnTo>
                      <a:lnTo>
                        <a:pt x="693" y="22"/>
                      </a:lnTo>
                      <a:lnTo>
                        <a:pt x="698" y="44"/>
                      </a:lnTo>
                      <a:lnTo>
                        <a:pt x="710" y="39"/>
                      </a:lnTo>
                      <a:lnTo>
                        <a:pt x="708" y="19"/>
                      </a:lnTo>
                      <a:lnTo>
                        <a:pt x="725" y="41"/>
                      </a:lnTo>
                      <a:lnTo>
                        <a:pt x="725" y="49"/>
                      </a:lnTo>
                      <a:lnTo>
                        <a:pt x="739" y="26"/>
                      </a:lnTo>
                      <a:lnTo>
                        <a:pt x="727" y="16"/>
                      </a:lnTo>
                      <a:lnTo>
                        <a:pt x="759" y="31"/>
                      </a:lnTo>
                      <a:lnTo>
                        <a:pt x="756" y="49"/>
                      </a:lnTo>
                      <a:lnTo>
                        <a:pt x="773" y="31"/>
                      </a:lnTo>
                      <a:lnTo>
                        <a:pt x="769" y="53"/>
                      </a:lnTo>
                      <a:lnTo>
                        <a:pt x="785" y="31"/>
                      </a:lnTo>
                      <a:lnTo>
                        <a:pt x="783" y="48"/>
                      </a:lnTo>
                      <a:lnTo>
                        <a:pt x="800" y="33"/>
                      </a:lnTo>
                      <a:lnTo>
                        <a:pt x="794" y="13"/>
                      </a:lnTo>
                      <a:lnTo>
                        <a:pt x="806" y="37"/>
                      </a:lnTo>
                      <a:lnTo>
                        <a:pt x="812" y="24"/>
                      </a:lnTo>
                      <a:lnTo>
                        <a:pt x="814" y="46"/>
                      </a:lnTo>
                      <a:lnTo>
                        <a:pt x="821" y="27"/>
                      </a:lnTo>
                      <a:lnTo>
                        <a:pt x="825" y="13"/>
                      </a:lnTo>
                      <a:lnTo>
                        <a:pt x="827" y="32"/>
                      </a:lnTo>
                      <a:lnTo>
                        <a:pt x="839" y="6"/>
                      </a:lnTo>
                      <a:lnTo>
                        <a:pt x="860" y="1"/>
                      </a:lnTo>
                      <a:lnTo>
                        <a:pt x="842" y="12"/>
                      </a:lnTo>
                      <a:lnTo>
                        <a:pt x="842" y="24"/>
                      </a:lnTo>
                      <a:lnTo>
                        <a:pt x="857" y="14"/>
                      </a:lnTo>
                      <a:lnTo>
                        <a:pt x="850" y="26"/>
                      </a:lnTo>
                      <a:lnTo>
                        <a:pt x="855" y="42"/>
                      </a:lnTo>
                      <a:lnTo>
                        <a:pt x="885" y="7"/>
                      </a:lnTo>
                      <a:lnTo>
                        <a:pt x="878" y="48"/>
                      </a:lnTo>
                      <a:lnTo>
                        <a:pt x="902" y="7"/>
                      </a:lnTo>
                      <a:lnTo>
                        <a:pt x="897" y="46"/>
                      </a:lnTo>
                      <a:lnTo>
                        <a:pt x="914" y="16"/>
                      </a:lnTo>
                      <a:lnTo>
                        <a:pt x="914" y="49"/>
                      </a:lnTo>
                      <a:lnTo>
                        <a:pt x="929" y="29"/>
                      </a:lnTo>
                      <a:lnTo>
                        <a:pt x="931" y="48"/>
                      </a:lnTo>
                      <a:lnTo>
                        <a:pt x="944" y="44"/>
                      </a:lnTo>
                      <a:lnTo>
                        <a:pt x="946" y="29"/>
                      </a:lnTo>
                      <a:lnTo>
                        <a:pt x="953" y="42"/>
                      </a:lnTo>
                      <a:lnTo>
                        <a:pt x="963" y="26"/>
                      </a:lnTo>
                      <a:lnTo>
                        <a:pt x="980" y="24"/>
                      </a:lnTo>
                      <a:lnTo>
                        <a:pt x="968" y="31"/>
                      </a:lnTo>
                      <a:lnTo>
                        <a:pt x="968" y="41"/>
                      </a:lnTo>
                      <a:lnTo>
                        <a:pt x="985" y="39"/>
                      </a:lnTo>
                      <a:lnTo>
                        <a:pt x="994" y="27"/>
                      </a:lnTo>
                      <a:lnTo>
                        <a:pt x="985" y="17"/>
                      </a:lnTo>
                      <a:lnTo>
                        <a:pt x="1004" y="29"/>
                      </a:lnTo>
                      <a:lnTo>
                        <a:pt x="1004" y="41"/>
                      </a:lnTo>
                      <a:lnTo>
                        <a:pt x="1012" y="31"/>
                      </a:lnTo>
                      <a:lnTo>
                        <a:pt x="1004" y="7"/>
                      </a:lnTo>
                      <a:lnTo>
                        <a:pt x="1026" y="34"/>
                      </a:lnTo>
                      <a:lnTo>
                        <a:pt x="1026" y="37"/>
                      </a:lnTo>
                      <a:lnTo>
                        <a:pt x="1029" y="26"/>
                      </a:lnTo>
                      <a:lnTo>
                        <a:pt x="1041" y="16"/>
                      </a:lnTo>
                      <a:lnTo>
                        <a:pt x="1067" y="16"/>
                      </a:lnTo>
                      <a:lnTo>
                        <a:pt x="1046" y="24"/>
                      </a:lnTo>
                      <a:lnTo>
                        <a:pt x="1044" y="36"/>
                      </a:lnTo>
                      <a:lnTo>
                        <a:pt x="1065" y="29"/>
                      </a:lnTo>
                      <a:lnTo>
                        <a:pt x="1099" y="36"/>
                      </a:lnTo>
                      <a:lnTo>
                        <a:pt x="1058" y="39"/>
                      </a:lnTo>
                      <a:lnTo>
                        <a:pt x="1041" y="56"/>
                      </a:lnTo>
                      <a:lnTo>
                        <a:pt x="1039" y="68"/>
                      </a:lnTo>
                      <a:lnTo>
                        <a:pt x="963" y="77"/>
                      </a:lnTo>
                      <a:lnTo>
                        <a:pt x="958" y="66"/>
                      </a:lnTo>
                      <a:lnTo>
                        <a:pt x="948" y="78"/>
                      </a:lnTo>
                      <a:lnTo>
                        <a:pt x="909" y="83"/>
                      </a:lnTo>
                      <a:lnTo>
                        <a:pt x="905" y="73"/>
                      </a:lnTo>
                      <a:lnTo>
                        <a:pt x="900" y="85"/>
                      </a:lnTo>
                      <a:lnTo>
                        <a:pt x="817" y="88"/>
                      </a:lnTo>
                      <a:lnTo>
                        <a:pt x="819" y="74"/>
                      </a:lnTo>
                      <a:lnTo>
                        <a:pt x="800" y="90"/>
                      </a:lnTo>
                      <a:lnTo>
                        <a:pt x="603" y="87"/>
                      </a:lnTo>
                      <a:lnTo>
                        <a:pt x="608" y="74"/>
                      </a:lnTo>
                      <a:lnTo>
                        <a:pt x="572" y="68"/>
                      </a:lnTo>
                      <a:lnTo>
                        <a:pt x="550" y="81"/>
                      </a:lnTo>
                      <a:lnTo>
                        <a:pt x="542" y="90"/>
                      </a:lnTo>
                      <a:lnTo>
                        <a:pt x="333" y="95"/>
                      </a:lnTo>
                      <a:lnTo>
                        <a:pt x="314" y="80"/>
                      </a:lnTo>
                      <a:lnTo>
                        <a:pt x="233" y="83"/>
                      </a:lnTo>
                      <a:lnTo>
                        <a:pt x="207" y="100"/>
                      </a:lnTo>
                      <a:lnTo>
                        <a:pt x="37" y="83"/>
                      </a:lnTo>
                      <a:lnTo>
                        <a:pt x="39" y="59"/>
                      </a:lnTo>
                      <a:lnTo>
                        <a:pt x="46" y="44"/>
                      </a:lnTo>
                    </a:path>
                  </a:pathLst>
                </a:custGeom>
                <a:solidFill>
                  <a:srgbClr val="00AE00"/>
                </a:solidFill>
                <a:ln w="12700" cap="rnd" cmpd="sng">
                  <a:solidFill>
                    <a:srgbClr val="037C03"/>
                  </a:solidFill>
                  <a:prstDash val="solid"/>
                  <a:round/>
                  <a:headEnd type="none" w="med" len="med"/>
                  <a:tailEnd type="none" w="med" len="med"/>
                </a:ln>
              </p:spPr>
              <p:txBody>
                <a:bodyPr/>
                <a:lstStyle/>
                <a:p>
                  <a:endParaRPr lang="en-US"/>
                </a:p>
              </p:txBody>
            </p:sp>
            <p:sp>
              <p:nvSpPr>
                <p:cNvPr id="45" name="Freeform 40"/>
                <p:cNvSpPr>
                  <a:spLocks/>
                </p:cNvSpPr>
                <p:nvPr/>
              </p:nvSpPr>
              <p:spPr bwMode="auto">
                <a:xfrm>
                  <a:off x="3983" y="4066"/>
                  <a:ext cx="572" cy="45"/>
                </a:xfrm>
                <a:custGeom>
                  <a:avLst/>
                  <a:gdLst>
                    <a:gd name="T0" fmla="*/ 1 w 572"/>
                    <a:gd name="T1" fmla="*/ 0 h 45"/>
                    <a:gd name="T2" fmla="*/ 0 w 572"/>
                    <a:gd name="T3" fmla="*/ 28 h 45"/>
                    <a:gd name="T4" fmla="*/ 173 w 572"/>
                    <a:gd name="T5" fmla="*/ 44 h 45"/>
                    <a:gd name="T6" fmla="*/ 200 w 572"/>
                    <a:gd name="T7" fmla="*/ 23 h 45"/>
                    <a:gd name="T8" fmla="*/ 278 w 572"/>
                    <a:gd name="T9" fmla="*/ 23 h 45"/>
                    <a:gd name="T10" fmla="*/ 296 w 572"/>
                    <a:gd name="T11" fmla="*/ 37 h 45"/>
                    <a:gd name="T12" fmla="*/ 503 w 572"/>
                    <a:gd name="T13" fmla="*/ 36 h 45"/>
                    <a:gd name="T14" fmla="*/ 516 w 572"/>
                    <a:gd name="T15" fmla="*/ 20 h 45"/>
                    <a:gd name="T16" fmla="*/ 535 w 572"/>
                    <a:gd name="T17" fmla="*/ 9 h 45"/>
                    <a:gd name="T18" fmla="*/ 571 w 572"/>
                    <a:gd name="T19" fmla="*/ 14 h 45"/>
                    <a:gd name="T20" fmla="*/ 564 w 572"/>
                    <a:gd name="T21" fmla="*/ 31 h 4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72"/>
                    <a:gd name="T34" fmla="*/ 0 h 45"/>
                    <a:gd name="T35" fmla="*/ 572 w 572"/>
                    <a:gd name="T36" fmla="*/ 45 h 4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72" h="45">
                      <a:moveTo>
                        <a:pt x="1" y="0"/>
                      </a:moveTo>
                      <a:lnTo>
                        <a:pt x="0" y="28"/>
                      </a:lnTo>
                      <a:lnTo>
                        <a:pt x="173" y="44"/>
                      </a:lnTo>
                      <a:lnTo>
                        <a:pt x="200" y="23"/>
                      </a:lnTo>
                      <a:lnTo>
                        <a:pt x="278" y="23"/>
                      </a:lnTo>
                      <a:lnTo>
                        <a:pt x="296" y="37"/>
                      </a:lnTo>
                      <a:lnTo>
                        <a:pt x="503" y="36"/>
                      </a:lnTo>
                      <a:lnTo>
                        <a:pt x="516" y="20"/>
                      </a:lnTo>
                      <a:lnTo>
                        <a:pt x="535" y="9"/>
                      </a:lnTo>
                      <a:lnTo>
                        <a:pt x="571" y="14"/>
                      </a:lnTo>
                      <a:lnTo>
                        <a:pt x="564" y="31"/>
                      </a:lnTo>
                    </a:path>
                  </a:pathLst>
                </a:custGeom>
                <a:noFill/>
                <a:ln w="25400" cap="rnd" cmpd="sng">
                  <a:solidFill>
                    <a:srgbClr val="00AE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6" name="Freeform 41"/>
                <p:cNvSpPr>
                  <a:spLocks/>
                </p:cNvSpPr>
                <p:nvPr/>
              </p:nvSpPr>
              <p:spPr bwMode="auto">
                <a:xfrm>
                  <a:off x="4559" y="4074"/>
                  <a:ext cx="426" cy="24"/>
                </a:xfrm>
                <a:custGeom>
                  <a:avLst/>
                  <a:gdLst>
                    <a:gd name="T0" fmla="*/ 0 w 426"/>
                    <a:gd name="T1" fmla="*/ 21 h 24"/>
                    <a:gd name="T2" fmla="*/ 188 w 426"/>
                    <a:gd name="T3" fmla="*/ 23 h 24"/>
                    <a:gd name="T4" fmla="*/ 205 w 426"/>
                    <a:gd name="T5" fmla="*/ 9 h 24"/>
                    <a:gd name="T6" fmla="*/ 202 w 426"/>
                    <a:gd name="T7" fmla="*/ 21 h 24"/>
                    <a:gd name="T8" fmla="*/ 287 w 426"/>
                    <a:gd name="T9" fmla="*/ 18 h 24"/>
                    <a:gd name="T10" fmla="*/ 291 w 426"/>
                    <a:gd name="T11" fmla="*/ 6 h 24"/>
                    <a:gd name="T12" fmla="*/ 295 w 426"/>
                    <a:gd name="T13" fmla="*/ 18 h 24"/>
                    <a:gd name="T14" fmla="*/ 334 w 426"/>
                    <a:gd name="T15" fmla="*/ 11 h 24"/>
                    <a:gd name="T16" fmla="*/ 343 w 426"/>
                    <a:gd name="T17" fmla="*/ 0 h 24"/>
                    <a:gd name="T18" fmla="*/ 349 w 426"/>
                    <a:gd name="T19" fmla="*/ 12 h 24"/>
                    <a:gd name="T20" fmla="*/ 425 w 426"/>
                    <a:gd name="T21" fmla="*/ 1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26"/>
                    <a:gd name="T34" fmla="*/ 0 h 24"/>
                    <a:gd name="T35" fmla="*/ 426 w 426"/>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26" h="24">
                      <a:moveTo>
                        <a:pt x="0" y="21"/>
                      </a:moveTo>
                      <a:lnTo>
                        <a:pt x="188" y="23"/>
                      </a:lnTo>
                      <a:lnTo>
                        <a:pt x="205" y="9"/>
                      </a:lnTo>
                      <a:lnTo>
                        <a:pt x="202" y="21"/>
                      </a:lnTo>
                      <a:lnTo>
                        <a:pt x="287" y="18"/>
                      </a:lnTo>
                      <a:lnTo>
                        <a:pt x="291" y="6"/>
                      </a:lnTo>
                      <a:lnTo>
                        <a:pt x="295" y="18"/>
                      </a:lnTo>
                      <a:lnTo>
                        <a:pt x="334" y="11"/>
                      </a:lnTo>
                      <a:lnTo>
                        <a:pt x="343" y="0"/>
                      </a:lnTo>
                      <a:lnTo>
                        <a:pt x="349" y="12"/>
                      </a:lnTo>
                      <a:lnTo>
                        <a:pt x="425" y="1"/>
                      </a:lnTo>
                    </a:path>
                  </a:pathLst>
                </a:custGeom>
                <a:noFill/>
                <a:ln w="25400" cap="rnd" cmpd="sng">
                  <a:solidFill>
                    <a:srgbClr val="00AE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3" name="Group 42"/>
              <p:cNvGrpSpPr>
                <a:grpSpLocks/>
              </p:cNvGrpSpPr>
              <p:nvPr/>
            </p:nvGrpSpPr>
            <p:grpSpPr bwMode="auto">
              <a:xfrm>
                <a:off x="3749" y="4036"/>
                <a:ext cx="158" cy="208"/>
                <a:chOff x="3749" y="4036"/>
                <a:chExt cx="158" cy="208"/>
              </a:xfrm>
            </p:grpSpPr>
            <p:sp>
              <p:nvSpPr>
                <p:cNvPr id="26" name="Freeform 43"/>
                <p:cNvSpPr>
                  <a:spLocks/>
                </p:cNvSpPr>
                <p:nvPr/>
              </p:nvSpPr>
              <p:spPr bwMode="auto">
                <a:xfrm>
                  <a:off x="3781" y="4045"/>
                  <a:ext cx="112" cy="199"/>
                </a:xfrm>
                <a:custGeom>
                  <a:avLst/>
                  <a:gdLst>
                    <a:gd name="T0" fmla="*/ 3 w 112"/>
                    <a:gd name="T1" fmla="*/ 46 h 199"/>
                    <a:gd name="T2" fmla="*/ 13 w 112"/>
                    <a:gd name="T3" fmla="*/ 67 h 199"/>
                    <a:gd name="T4" fmla="*/ 22 w 112"/>
                    <a:gd name="T5" fmla="*/ 92 h 199"/>
                    <a:gd name="T6" fmla="*/ 32 w 112"/>
                    <a:gd name="T7" fmla="*/ 120 h 199"/>
                    <a:gd name="T8" fmla="*/ 45 w 112"/>
                    <a:gd name="T9" fmla="*/ 157 h 199"/>
                    <a:gd name="T10" fmla="*/ 56 w 112"/>
                    <a:gd name="T11" fmla="*/ 198 h 199"/>
                    <a:gd name="T12" fmla="*/ 71 w 112"/>
                    <a:gd name="T13" fmla="*/ 198 h 199"/>
                    <a:gd name="T14" fmla="*/ 80 w 112"/>
                    <a:gd name="T15" fmla="*/ 190 h 199"/>
                    <a:gd name="T16" fmla="*/ 94 w 112"/>
                    <a:gd name="T17" fmla="*/ 195 h 199"/>
                    <a:gd name="T18" fmla="*/ 103 w 112"/>
                    <a:gd name="T19" fmla="*/ 189 h 199"/>
                    <a:gd name="T20" fmla="*/ 111 w 112"/>
                    <a:gd name="T21" fmla="*/ 189 h 199"/>
                    <a:gd name="T22" fmla="*/ 104 w 112"/>
                    <a:gd name="T23" fmla="*/ 161 h 199"/>
                    <a:gd name="T24" fmla="*/ 97 w 112"/>
                    <a:gd name="T25" fmla="*/ 126 h 199"/>
                    <a:gd name="T26" fmla="*/ 94 w 112"/>
                    <a:gd name="T27" fmla="*/ 99 h 199"/>
                    <a:gd name="T28" fmla="*/ 92 w 112"/>
                    <a:gd name="T29" fmla="*/ 69 h 199"/>
                    <a:gd name="T30" fmla="*/ 91 w 112"/>
                    <a:gd name="T31" fmla="*/ 39 h 199"/>
                    <a:gd name="T32" fmla="*/ 91 w 112"/>
                    <a:gd name="T33" fmla="*/ 20 h 199"/>
                    <a:gd name="T34" fmla="*/ 87 w 112"/>
                    <a:gd name="T35" fmla="*/ 4 h 199"/>
                    <a:gd name="T36" fmla="*/ 71 w 112"/>
                    <a:gd name="T37" fmla="*/ 0 h 199"/>
                    <a:gd name="T38" fmla="*/ 43 w 112"/>
                    <a:gd name="T39" fmla="*/ 4 h 199"/>
                    <a:gd name="T40" fmla="*/ 17 w 112"/>
                    <a:gd name="T41" fmla="*/ 12 h 199"/>
                    <a:gd name="T42" fmla="*/ 12 w 112"/>
                    <a:gd name="T43" fmla="*/ 17 h 199"/>
                    <a:gd name="T44" fmla="*/ 5 w 112"/>
                    <a:gd name="T45" fmla="*/ 24 h 199"/>
                    <a:gd name="T46" fmla="*/ 0 w 112"/>
                    <a:gd name="T47" fmla="*/ 33 h 199"/>
                    <a:gd name="T48" fmla="*/ 3 w 112"/>
                    <a:gd name="T49" fmla="*/ 46 h 19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12"/>
                    <a:gd name="T76" fmla="*/ 0 h 199"/>
                    <a:gd name="T77" fmla="*/ 112 w 112"/>
                    <a:gd name="T78" fmla="*/ 199 h 19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12" h="199">
                      <a:moveTo>
                        <a:pt x="3" y="46"/>
                      </a:moveTo>
                      <a:lnTo>
                        <a:pt x="13" y="67"/>
                      </a:lnTo>
                      <a:lnTo>
                        <a:pt x="22" y="92"/>
                      </a:lnTo>
                      <a:lnTo>
                        <a:pt x="32" y="120"/>
                      </a:lnTo>
                      <a:lnTo>
                        <a:pt x="45" y="157"/>
                      </a:lnTo>
                      <a:lnTo>
                        <a:pt x="56" y="198"/>
                      </a:lnTo>
                      <a:lnTo>
                        <a:pt x="71" y="198"/>
                      </a:lnTo>
                      <a:lnTo>
                        <a:pt x="80" y="190"/>
                      </a:lnTo>
                      <a:lnTo>
                        <a:pt x="94" y="195"/>
                      </a:lnTo>
                      <a:lnTo>
                        <a:pt x="103" y="189"/>
                      </a:lnTo>
                      <a:lnTo>
                        <a:pt x="111" y="189"/>
                      </a:lnTo>
                      <a:lnTo>
                        <a:pt x="104" y="161"/>
                      </a:lnTo>
                      <a:lnTo>
                        <a:pt x="97" y="126"/>
                      </a:lnTo>
                      <a:lnTo>
                        <a:pt x="94" y="99"/>
                      </a:lnTo>
                      <a:lnTo>
                        <a:pt x="92" y="69"/>
                      </a:lnTo>
                      <a:lnTo>
                        <a:pt x="91" y="39"/>
                      </a:lnTo>
                      <a:lnTo>
                        <a:pt x="91" y="20"/>
                      </a:lnTo>
                      <a:lnTo>
                        <a:pt x="87" y="4"/>
                      </a:lnTo>
                      <a:lnTo>
                        <a:pt x="71" y="0"/>
                      </a:lnTo>
                      <a:lnTo>
                        <a:pt x="43" y="4"/>
                      </a:lnTo>
                      <a:lnTo>
                        <a:pt x="17" y="12"/>
                      </a:lnTo>
                      <a:lnTo>
                        <a:pt x="12" y="17"/>
                      </a:lnTo>
                      <a:lnTo>
                        <a:pt x="5" y="24"/>
                      </a:lnTo>
                      <a:lnTo>
                        <a:pt x="0" y="33"/>
                      </a:lnTo>
                      <a:lnTo>
                        <a:pt x="3" y="46"/>
                      </a:lnTo>
                    </a:path>
                  </a:pathLst>
                </a:custGeom>
                <a:solidFill>
                  <a:srgbClr val="C06000"/>
                </a:solidFill>
                <a:ln w="12700" cap="rnd" cmpd="sng">
                  <a:solidFill>
                    <a:srgbClr val="000000"/>
                  </a:solidFill>
                  <a:prstDash val="solid"/>
                  <a:round/>
                  <a:headEnd type="none" w="med" len="med"/>
                  <a:tailEnd type="none" w="med" len="med"/>
                </a:ln>
              </p:spPr>
              <p:txBody>
                <a:bodyPr/>
                <a:lstStyle/>
                <a:p>
                  <a:endParaRPr lang="en-US"/>
                </a:p>
              </p:txBody>
            </p:sp>
            <p:grpSp>
              <p:nvGrpSpPr>
                <p:cNvPr id="27" name="Group 44"/>
                <p:cNvGrpSpPr>
                  <a:grpSpLocks/>
                </p:cNvGrpSpPr>
                <p:nvPr/>
              </p:nvGrpSpPr>
              <p:grpSpPr bwMode="auto">
                <a:xfrm>
                  <a:off x="3809" y="4068"/>
                  <a:ext cx="55" cy="122"/>
                  <a:chOff x="3809" y="4068"/>
                  <a:chExt cx="55" cy="122"/>
                </a:xfrm>
              </p:grpSpPr>
              <p:sp>
                <p:nvSpPr>
                  <p:cNvPr id="42" name="Freeform 45"/>
                  <p:cNvSpPr>
                    <a:spLocks/>
                  </p:cNvSpPr>
                  <p:nvPr/>
                </p:nvSpPr>
                <p:spPr bwMode="auto">
                  <a:xfrm>
                    <a:off x="3809" y="4068"/>
                    <a:ext cx="31" cy="97"/>
                  </a:xfrm>
                  <a:custGeom>
                    <a:avLst/>
                    <a:gdLst>
                      <a:gd name="T0" fmla="*/ 0 w 31"/>
                      <a:gd name="T1" fmla="*/ 9 h 97"/>
                      <a:gd name="T2" fmla="*/ 11 w 31"/>
                      <a:gd name="T3" fmla="*/ 33 h 97"/>
                      <a:gd name="T4" fmla="*/ 19 w 31"/>
                      <a:gd name="T5" fmla="*/ 55 h 97"/>
                      <a:gd name="T6" fmla="*/ 26 w 31"/>
                      <a:gd name="T7" fmla="*/ 80 h 97"/>
                      <a:gd name="T8" fmla="*/ 30 w 31"/>
                      <a:gd name="T9" fmla="*/ 96 h 97"/>
                      <a:gd name="T10" fmla="*/ 28 w 31"/>
                      <a:gd name="T11" fmla="*/ 71 h 97"/>
                      <a:gd name="T12" fmla="*/ 23 w 31"/>
                      <a:gd name="T13" fmla="*/ 46 h 97"/>
                      <a:gd name="T14" fmla="*/ 19 w 31"/>
                      <a:gd name="T15" fmla="*/ 25 h 97"/>
                      <a:gd name="T16" fmla="*/ 17 w 31"/>
                      <a:gd name="T17" fmla="*/ 11 h 97"/>
                      <a:gd name="T18" fmla="*/ 17 w 31"/>
                      <a:gd name="T19" fmla="*/ 0 h 97"/>
                      <a:gd name="T20" fmla="*/ 0 w 31"/>
                      <a:gd name="T21" fmla="*/ 9 h 9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1"/>
                      <a:gd name="T34" fmla="*/ 0 h 97"/>
                      <a:gd name="T35" fmla="*/ 31 w 31"/>
                      <a:gd name="T36" fmla="*/ 97 h 9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1" h="97">
                        <a:moveTo>
                          <a:pt x="0" y="9"/>
                        </a:moveTo>
                        <a:lnTo>
                          <a:pt x="11" y="33"/>
                        </a:lnTo>
                        <a:lnTo>
                          <a:pt x="19" y="55"/>
                        </a:lnTo>
                        <a:lnTo>
                          <a:pt x="26" y="80"/>
                        </a:lnTo>
                        <a:lnTo>
                          <a:pt x="30" y="96"/>
                        </a:lnTo>
                        <a:lnTo>
                          <a:pt x="28" y="71"/>
                        </a:lnTo>
                        <a:lnTo>
                          <a:pt x="23" y="46"/>
                        </a:lnTo>
                        <a:lnTo>
                          <a:pt x="19" y="25"/>
                        </a:lnTo>
                        <a:lnTo>
                          <a:pt x="17" y="11"/>
                        </a:lnTo>
                        <a:lnTo>
                          <a:pt x="17" y="0"/>
                        </a:lnTo>
                        <a:lnTo>
                          <a:pt x="0" y="9"/>
                        </a:lnTo>
                      </a:path>
                    </a:pathLst>
                  </a:custGeom>
                  <a:solidFill>
                    <a:srgbClr val="402000"/>
                  </a:solidFill>
                  <a:ln w="12700" cap="rnd" cmpd="sng">
                    <a:solidFill>
                      <a:srgbClr val="000000"/>
                    </a:solidFill>
                    <a:prstDash val="solid"/>
                    <a:round/>
                    <a:headEnd type="none" w="med" len="med"/>
                    <a:tailEnd type="none" w="med" len="med"/>
                  </a:ln>
                </p:spPr>
                <p:txBody>
                  <a:bodyPr/>
                  <a:lstStyle/>
                  <a:p>
                    <a:endParaRPr lang="en-US"/>
                  </a:p>
                </p:txBody>
              </p:sp>
              <p:sp>
                <p:nvSpPr>
                  <p:cNvPr id="43" name="Freeform 46"/>
                  <p:cNvSpPr>
                    <a:spLocks/>
                  </p:cNvSpPr>
                  <p:nvPr/>
                </p:nvSpPr>
                <p:spPr bwMode="auto">
                  <a:xfrm>
                    <a:off x="3852" y="4073"/>
                    <a:ext cx="12" cy="117"/>
                  </a:xfrm>
                  <a:custGeom>
                    <a:avLst/>
                    <a:gdLst>
                      <a:gd name="T0" fmla="*/ 3 w 12"/>
                      <a:gd name="T1" fmla="*/ 0 h 117"/>
                      <a:gd name="T2" fmla="*/ 0 w 12"/>
                      <a:gd name="T3" fmla="*/ 24 h 117"/>
                      <a:gd name="T4" fmla="*/ 2 w 12"/>
                      <a:gd name="T5" fmla="*/ 61 h 117"/>
                      <a:gd name="T6" fmla="*/ 4 w 12"/>
                      <a:gd name="T7" fmla="*/ 88 h 117"/>
                      <a:gd name="T8" fmla="*/ 8 w 12"/>
                      <a:gd name="T9" fmla="*/ 116 h 117"/>
                      <a:gd name="T10" fmla="*/ 8 w 12"/>
                      <a:gd name="T11" fmla="*/ 85 h 117"/>
                      <a:gd name="T12" fmla="*/ 8 w 12"/>
                      <a:gd name="T13" fmla="*/ 58 h 117"/>
                      <a:gd name="T14" fmla="*/ 9 w 12"/>
                      <a:gd name="T15" fmla="*/ 33 h 117"/>
                      <a:gd name="T16" fmla="*/ 11 w 12"/>
                      <a:gd name="T17" fmla="*/ 12 h 117"/>
                      <a:gd name="T18" fmla="*/ 3 w 12"/>
                      <a:gd name="T19" fmla="*/ 0 h 1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117"/>
                      <a:gd name="T32" fmla="*/ 12 w 12"/>
                      <a:gd name="T33" fmla="*/ 117 h 1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117">
                        <a:moveTo>
                          <a:pt x="3" y="0"/>
                        </a:moveTo>
                        <a:lnTo>
                          <a:pt x="0" y="24"/>
                        </a:lnTo>
                        <a:lnTo>
                          <a:pt x="2" y="61"/>
                        </a:lnTo>
                        <a:lnTo>
                          <a:pt x="4" y="88"/>
                        </a:lnTo>
                        <a:lnTo>
                          <a:pt x="8" y="116"/>
                        </a:lnTo>
                        <a:lnTo>
                          <a:pt x="8" y="85"/>
                        </a:lnTo>
                        <a:lnTo>
                          <a:pt x="8" y="58"/>
                        </a:lnTo>
                        <a:lnTo>
                          <a:pt x="9" y="33"/>
                        </a:lnTo>
                        <a:lnTo>
                          <a:pt x="11" y="12"/>
                        </a:lnTo>
                        <a:lnTo>
                          <a:pt x="3" y="0"/>
                        </a:lnTo>
                      </a:path>
                    </a:pathLst>
                  </a:custGeom>
                  <a:solidFill>
                    <a:srgbClr val="402000"/>
                  </a:solidFill>
                  <a:ln w="12700" cap="rnd" cmpd="sng">
                    <a:solidFill>
                      <a:srgbClr val="000000"/>
                    </a:solidFill>
                    <a:prstDash val="solid"/>
                    <a:round/>
                    <a:headEnd type="none" w="med" len="med"/>
                    <a:tailEnd type="none" w="med" len="med"/>
                  </a:ln>
                </p:spPr>
                <p:txBody>
                  <a:bodyPr/>
                  <a:lstStyle/>
                  <a:p>
                    <a:endParaRPr lang="en-US"/>
                  </a:p>
                </p:txBody>
              </p:sp>
            </p:grpSp>
            <p:grpSp>
              <p:nvGrpSpPr>
                <p:cNvPr id="28" name="Group 47"/>
                <p:cNvGrpSpPr>
                  <a:grpSpLocks/>
                </p:cNvGrpSpPr>
                <p:nvPr/>
              </p:nvGrpSpPr>
              <p:grpSpPr bwMode="auto">
                <a:xfrm>
                  <a:off x="3792" y="4071"/>
                  <a:ext cx="55" cy="171"/>
                  <a:chOff x="3792" y="4071"/>
                  <a:chExt cx="55" cy="171"/>
                </a:xfrm>
              </p:grpSpPr>
              <p:sp>
                <p:nvSpPr>
                  <p:cNvPr id="40" name="Freeform 48"/>
                  <p:cNvSpPr>
                    <a:spLocks/>
                  </p:cNvSpPr>
                  <p:nvPr/>
                </p:nvSpPr>
                <p:spPr bwMode="auto">
                  <a:xfrm>
                    <a:off x="3792" y="4085"/>
                    <a:ext cx="55" cy="157"/>
                  </a:xfrm>
                  <a:custGeom>
                    <a:avLst/>
                    <a:gdLst>
                      <a:gd name="T0" fmla="*/ 0 w 55"/>
                      <a:gd name="T1" fmla="*/ 0 h 157"/>
                      <a:gd name="T2" fmla="*/ 11 w 55"/>
                      <a:gd name="T3" fmla="*/ 20 h 157"/>
                      <a:gd name="T4" fmla="*/ 21 w 55"/>
                      <a:gd name="T5" fmla="*/ 41 h 157"/>
                      <a:gd name="T6" fmla="*/ 32 w 55"/>
                      <a:gd name="T7" fmla="*/ 71 h 157"/>
                      <a:gd name="T8" fmla="*/ 43 w 55"/>
                      <a:gd name="T9" fmla="*/ 108 h 157"/>
                      <a:gd name="T10" fmla="*/ 51 w 55"/>
                      <a:gd name="T11" fmla="*/ 141 h 157"/>
                      <a:gd name="T12" fmla="*/ 54 w 55"/>
                      <a:gd name="T13" fmla="*/ 156 h 157"/>
                      <a:gd name="T14" fmla="*/ 0 60000 65536"/>
                      <a:gd name="T15" fmla="*/ 0 60000 65536"/>
                      <a:gd name="T16" fmla="*/ 0 60000 65536"/>
                      <a:gd name="T17" fmla="*/ 0 60000 65536"/>
                      <a:gd name="T18" fmla="*/ 0 60000 65536"/>
                      <a:gd name="T19" fmla="*/ 0 60000 65536"/>
                      <a:gd name="T20" fmla="*/ 0 60000 65536"/>
                      <a:gd name="T21" fmla="*/ 0 w 55"/>
                      <a:gd name="T22" fmla="*/ 0 h 157"/>
                      <a:gd name="T23" fmla="*/ 55 w 55"/>
                      <a:gd name="T24" fmla="*/ 157 h 1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5" h="157">
                        <a:moveTo>
                          <a:pt x="0" y="0"/>
                        </a:moveTo>
                        <a:lnTo>
                          <a:pt x="11" y="20"/>
                        </a:lnTo>
                        <a:lnTo>
                          <a:pt x="21" y="41"/>
                        </a:lnTo>
                        <a:lnTo>
                          <a:pt x="32" y="71"/>
                        </a:lnTo>
                        <a:lnTo>
                          <a:pt x="43" y="108"/>
                        </a:lnTo>
                        <a:lnTo>
                          <a:pt x="51" y="141"/>
                        </a:lnTo>
                        <a:lnTo>
                          <a:pt x="54" y="15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 name="Freeform 49"/>
                  <p:cNvSpPr>
                    <a:spLocks/>
                  </p:cNvSpPr>
                  <p:nvPr/>
                </p:nvSpPr>
                <p:spPr bwMode="auto">
                  <a:xfrm>
                    <a:off x="3842" y="4071"/>
                    <a:ext cx="3" cy="70"/>
                  </a:xfrm>
                  <a:custGeom>
                    <a:avLst/>
                    <a:gdLst>
                      <a:gd name="T0" fmla="*/ 2 w 3"/>
                      <a:gd name="T1" fmla="*/ 0 h 70"/>
                      <a:gd name="T2" fmla="*/ 0 w 3"/>
                      <a:gd name="T3" fmla="*/ 22 h 70"/>
                      <a:gd name="T4" fmla="*/ 0 w 3"/>
                      <a:gd name="T5" fmla="*/ 45 h 70"/>
                      <a:gd name="T6" fmla="*/ 2 w 3"/>
                      <a:gd name="T7" fmla="*/ 69 h 70"/>
                      <a:gd name="T8" fmla="*/ 0 60000 65536"/>
                      <a:gd name="T9" fmla="*/ 0 60000 65536"/>
                      <a:gd name="T10" fmla="*/ 0 60000 65536"/>
                      <a:gd name="T11" fmla="*/ 0 60000 65536"/>
                      <a:gd name="T12" fmla="*/ 0 w 3"/>
                      <a:gd name="T13" fmla="*/ 0 h 70"/>
                      <a:gd name="T14" fmla="*/ 3 w 3"/>
                      <a:gd name="T15" fmla="*/ 70 h 70"/>
                    </a:gdLst>
                    <a:ahLst/>
                    <a:cxnLst>
                      <a:cxn ang="T8">
                        <a:pos x="T0" y="T1"/>
                      </a:cxn>
                      <a:cxn ang="T9">
                        <a:pos x="T2" y="T3"/>
                      </a:cxn>
                      <a:cxn ang="T10">
                        <a:pos x="T4" y="T5"/>
                      </a:cxn>
                      <a:cxn ang="T11">
                        <a:pos x="T6" y="T7"/>
                      </a:cxn>
                    </a:cxnLst>
                    <a:rect l="T12" t="T13" r="T14" b="T15"/>
                    <a:pathLst>
                      <a:path w="3" h="70">
                        <a:moveTo>
                          <a:pt x="2" y="0"/>
                        </a:moveTo>
                        <a:lnTo>
                          <a:pt x="0" y="22"/>
                        </a:lnTo>
                        <a:lnTo>
                          <a:pt x="0" y="45"/>
                        </a:lnTo>
                        <a:lnTo>
                          <a:pt x="2" y="69"/>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9" name="Freeform 50"/>
                <p:cNvSpPr>
                  <a:spLocks/>
                </p:cNvSpPr>
                <p:nvPr/>
              </p:nvSpPr>
              <p:spPr bwMode="auto">
                <a:xfrm>
                  <a:off x="3820" y="4068"/>
                  <a:ext cx="19" cy="9"/>
                </a:xfrm>
                <a:custGeom>
                  <a:avLst/>
                  <a:gdLst>
                    <a:gd name="T0" fmla="*/ 18 w 19"/>
                    <a:gd name="T1" fmla="*/ 8 h 9"/>
                    <a:gd name="T2" fmla="*/ 11 w 19"/>
                    <a:gd name="T3" fmla="*/ 5 h 9"/>
                    <a:gd name="T4" fmla="*/ 6 w 19"/>
                    <a:gd name="T5" fmla="*/ 2 h 9"/>
                    <a:gd name="T6" fmla="*/ 2 w 19"/>
                    <a:gd name="T7" fmla="*/ 1 h 9"/>
                    <a:gd name="T8" fmla="*/ 0 w 19"/>
                    <a:gd name="T9" fmla="*/ 0 h 9"/>
                    <a:gd name="T10" fmla="*/ 0 60000 65536"/>
                    <a:gd name="T11" fmla="*/ 0 60000 65536"/>
                    <a:gd name="T12" fmla="*/ 0 60000 65536"/>
                    <a:gd name="T13" fmla="*/ 0 60000 65536"/>
                    <a:gd name="T14" fmla="*/ 0 60000 65536"/>
                    <a:gd name="T15" fmla="*/ 0 w 19"/>
                    <a:gd name="T16" fmla="*/ 0 h 9"/>
                    <a:gd name="T17" fmla="*/ 19 w 19"/>
                    <a:gd name="T18" fmla="*/ 9 h 9"/>
                  </a:gdLst>
                  <a:ahLst/>
                  <a:cxnLst>
                    <a:cxn ang="T10">
                      <a:pos x="T0" y="T1"/>
                    </a:cxn>
                    <a:cxn ang="T11">
                      <a:pos x="T2" y="T3"/>
                    </a:cxn>
                    <a:cxn ang="T12">
                      <a:pos x="T4" y="T5"/>
                    </a:cxn>
                    <a:cxn ang="T13">
                      <a:pos x="T6" y="T7"/>
                    </a:cxn>
                    <a:cxn ang="T14">
                      <a:pos x="T8" y="T9"/>
                    </a:cxn>
                  </a:cxnLst>
                  <a:rect l="T15" t="T16" r="T17" b="T18"/>
                  <a:pathLst>
                    <a:path w="19" h="9">
                      <a:moveTo>
                        <a:pt x="18" y="8"/>
                      </a:moveTo>
                      <a:lnTo>
                        <a:pt x="11" y="5"/>
                      </a:lnTo>
                      <a:lnTo>
                        <a:pt x="6" y="2"/>
                      </a:lnTo>
                      <a:lnTo>
                        <a:pt x="2" y="1"/>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30" name="Group 51"/>
                <p:cNvGrpSpPr>
                  <a:grpSpLocks/>
                </p:cNvGrpSpPr>
                <p:nvPr/>
              </p:nvGrpSpPr>
              <p:grpSpPr bwMode="auto">
                <a:xfrm>
                  <a:off x="3749" y="4036"/>
                  <a:ext cx="158" cy="76"/>
                  <a:chOff x="3749" y="4036"/>
                  <a:chExt cx="158" cy="76"/>
                </a:xfrm>
              </p:grpSpPr>
              <p:sp>
                <p:nvSpPr>
                  <p:cNvPr id="31" name="Freeform 52"/>
                  <p:cNvSpPr>
                    <a:spLocks/>
                  </p:cNvSpPr>
                  <p:nvPr/>
                </p:nvSpPr>
                <p:spPr bwMode="auto">
                  <a:xfrm>
                    <a:off x="3749" y="4036"/>
                    <a:ext cx="158" cy="76"/>
                  </a:xfrm>
                  <a:custGeom>
                    <a:avLst/>
                    <a:gdLst>
                      <a:gd name="T0" fmla="*/ 98 w 158"/>
                      <a:gd name="T1" fmla="*/ 4 h 76"/>
                      <a:gd name="T2" fmla="*/ 90 w 158"/>
                      <a:gd name="T3" fmla="*/ 8 h 76"/>
                      <a:gd name="T4" fmla="*/ 73 w 158"/>
                      <a:gd name="T5" fmla="*/ 9 h 76"/>
                      <a:gd name="T6" fmla="*/ 65 w 158"/>
                      <a:gd name="T7" fmla="*/ 11 h 76"/>
                      <a:gd name="T8" fmla="*/ 57 w 158"/>
                      <a:gd name="T9" fmla="*/ 12 h 76"/>
                      <a:gd name="T10" fmla="*/ 51 w 158"/>
                      <a:gd name="T11" fmla="*/ 17 h 76"/>
                      <a:gd name="T12" fmla="*/ 43 w 158"/>
                      <a:gd name="T13" fmla="*/ 17 h 76"/>
                      <a:gd name="T14" fmla="*/ 34 w 158"/>
                      <a:gd name="T15" fmla="*/ 20 h 76"/>
                      <a:gd name="T16" fmla="*/ 28 w 158"/>
                      <a:gd name="T17" fmla="*/ 27 h 76"/>
                      <a:gd name="T18" fmla="*/ 21 w 158"/>
                      <a:gd name="T19" fmla="*/ 35 h 76"/>
                      <a:gd name="T20" fmla="*/ 8 w 158"/>
                      <a:gd name="T21" fmla="*/ 42 h 76"/>
                      <a:gd name="T22" fmla="*/ 1 w 158"/>
                      <a:gd name="T23" fmla="*/ 56 h 76"/>
                      <a:gd name="T24" fmla="*/ 0 w 158"/>
                      <a:gd name="T25" fmla="*/ 69 h 76"/>
                      <a:gd name="T26" fmla="*/ 2 w 158"/>
                      <a:gd name="T27" fmla="*/ 74 h 76"/>
                      <a:gd name="T28" fmla="*/ 8 w 158"/>
                      <a:gd name="T29" fmla="*/ 67 h 76"/>
                      <a:gd name="T30" fmla="*/ 13 w 158"/>
                      <a:gd name="T31" fmla="*/ 57 h 76"/>
                      <a:gd name="T32" fmla="*/ 23 w 158"/>
                      <a:gd name="T33" fmla="*/ 53 h 76"/>
                      <a:gd name="T34" fmla="*/ 29 w 158"/>
                      <a:gd name="T35" fmla="*/ 64 h 76"/>
                      <a:gd name="T36" fmla="*/ 36 w 158"/>
                      <a:gd name="T37" fmla="*/ 69 h 76"/>
                      <a:gd name="T38" fmla="*/ 39 w 158"/>
                      <a:gd name="T39" fmla="*/ 67 h 76"/>
                      <a:gd name="T40" fmla="*/ 38 w 158"/>
                      <a:gd name="T41" fmla="*/ 59 h 76"/>
                      <a:gd name="T42" fmla="*/ 42 w 158"/>
                      <a:gd name="T43" fmla="*/ 54 h 76"/>
                      <a:gd name="T44" fmla="*/ 51 w 158"/>
                      <a:gd name="T45" fmla="*/ 59 h 76"/>
                      <a:gd name="T46" fmla="*/ 56 w 158"/>
                      <a:gd name="T47" fmla="*/ 67 h 76"/>
                      <a:gd name="T48" fmla="*/ 62 w 158"/>
                      <a:gd name="T49" fmla="*/ 75 h 76"/>
                      <a:gd name="T50" fmla="*/ 65 w 158"/>
                      <a:gd name="T51" fmla="*/ 70 h 76"/>
                      <a:gd name="T52" fmla="*/ 64 w 158"/>
                      <a:gd name="T53" fmla="*/ 60 h 76"/>
                      <a:gd name="T54" fmla="*/ 65 w 158"/>
                      <a:gd name="T55" fmla="*/ 52 h 76"/>
                      <a:gd name="T56" fmla="*/ 68 w 158"/>
                      <a:gd name="T57" fmla="*/ 45 h 76"/>
                      <a:gd name="T58" fmla="*/ 78 w 158"/>
                      <a:gd name="T59" fmla="*/ 48 h 76"/>
                      <a:gd name="T60" fmla="*/ 82 w 158"/>
                      <a:gd name="T61" fmla="*/ 52 h 76"/>
                      <a:gd name="T62" fmla="*/ 82 w 158"/>
                      <a:gd name="T63" fmla="*/ 42 h 76"/>
                      <a:gd name="T64" fmla="*/ 85 w 158"/>
                      <a:gd name="T65" fmla="*/ 39 h 76"/>
                      <a:gd name="T66" fmla="*/ 98 w 158"/>
                      <a:gd name="T67" fmla="*/ 43 h 76"/>
                      <a:gd name="T68" fmla="*/ 108 w 158"/>
                      <a:gd name="T69" fmla="*/ 51 h 76"/>
                      <a:gd name="T70" fmla="*/ 118 w 158"/>
                      <a:gd name="T71" fmla="*/ 64 h 76"/>
                      <a:gd name="T72" fmla="*/ 121 w 158"/>
                      <a:gd name="T73" fmla="*/ 64 h 76"/>
                      <a:gd name="T74" fmla="*/ 118 w 158"/>
                      <a:gd name="T75" fmla="*/ 43 h 76"/>
                      <a:gd name="T76" fmla="*/ 120 w 158"/>
                      <a:gd name="T77" fmla="*/ 34 h 76"/>
                      <a:gd name="T78" fmla="*/ 136 w 158"/>
                      <a:gd name="T79" fmla="*/ 38 h 76"/>
                      <a:gd name="T80" fmla="*/ 143 w 158"/>
                      <a:gd name="T81" fmla="*/ 44 h 76"/>
                      <a:gd name="T82" fmla="*/ 144 w 158"/>
                      <a:gd name="T83" fmla="*/ 38 h 76"/>
                      <a:gd name="T84" fmla="*/ 137 w 158"/>
                      <a:gd name="T85" fmla="*/ 28 h 76"/>
                      <a:gd name="T86" fmla="*/ 138 w 158"/>
                      <a:gd name="T87" fmla="*/ 23 h 76"/>
                      <a:gd name="T88" fmla="*/ 154 w 158"/>
                      <a:gd name="T89" fmla="*/ 21 h 76"/>
                      <a:gd name="T90" fmla="*/ 157 w 158"/>
                      <a:gd name="T91" fmla="*/ 19 h 76"/>
                      <a:gd name="T92" fmla="*/ 154 w 158"/>
                      <a:gd name="T93" fmla="*/ 16 h 76"/>
                      <a:gd name="T94" fmla="*/ 150 w 158"/>
                      <a:gd name="T95" fmla="*/ 17 h 76"/>
                      <a:gd name="T96" fmla="*/ 143 w 158"/>
                      <a:gd name="T97" fmla="*/ 13 h 76"/>
                      <a:gd name="T98" fmla="*/ 133 w 158"/>
                      <a:gd name="T99" fmla="*/ 6 h 76"/>
                      <a:gd name="T100" fmla="*/ 124 w 158"/>
                      <a:gd name="T101" fmla="*/ 2 h 76"/>
                      <a:gd name="T102" fmla="*/ 111 w 158"/>
                      <a:gd name="T103" fmla="*/ 1 h 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58"/>
                      <a:gd name="T157" fmla="*/ 0 h 76"/>
                      <a:gd name="T158" fmla="*/ 158 w 158"/>
                      <a:gd name="T159" fmla="*/ 76 h 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58" h="76">
                        <a:moveTo>
                          <a:pt x="105" y="5"/>
                        </a:moveTo>
                        <a:lnTo>
                          <a:pt x="98" y="4"/>
                        </a:lnTo>
                        <a:lnTo>
                          <a:pt x="94" y="4"/>
                        </a:lnTo>
                        <a:lnTo>
                          <a:pt x="90" y="8"/>
                        </a:lnTo>
                        <a:lnTo>
                          <a:pt x="81" y="8"/>
                        </a:lnTo>
                        <a:lnTo>
                          <a:pt x="73" y="9"/>
                        </a:lnTo>
                        <a:lnTo>
                          <a:pt x="69" y="11"/>
                        </a:lnTo>
                        <a:lnTo>
                          <a:pt x="65" y="11"/>
                        </a:lnTo>
                        <a:lnTo>
                          <a:pt x="60" y="11"/>
                        </a:lnTo>
                        <a:lnTo>
                          <a:pt x="57" y="12"/>
                        </a:lnTo>
                        <a:lnTo>
                          <a:pt x="53" y="16"/>
                        </a:lnTo>
                        <a:lnTo>
                          <a:pt x="51" y="17"/>
                        </a:lnTo>
                        <a:lnTo>
                          <a:pt x="47" y="17"/>
                        </a:lnTo>
                        <a:lnTo>
                          <a:pt x="43" y="17"/>
                        </a:lnTo>
                        <a:lnTo>
                          <a:pt x="38" y="18"/>
                        </a:lnTo>
                        <a:lnTo>
                          <a:pt x="34" y="20"/>
                        </a:lnTo>
                        <a:lnTo>
                          <a:pt x="33" y="25"/>
                        </a:lnTo>
                        <a:lnTo>
                          <a:pt x="28" y="27"/>
                        </a:lnTo>
                        <a:lnTo>
                          <a:pt x="24" y="30"/>
                        </a:lnTo>
                        <a:lnTo>
                          <a:pt x="21" y="35"/>
                        </a:lnTo>
                        <a:lnTo>
                          <a:pt x="15" y="38"/>
                        </a:lnTo>
                        <a:lnTo>
                          <a:pt x="8" y="42"/>
                        </a:lnTo>
                        <a:lnTo>
                          <a:pt x="4" y="48"/>
                        </a:lnTo>
                        <a:lnTo>
                          <a:pt x="1" y="56"/>
                        </a:lnTo>
                        <a:lnTo>
                          <a:pt x="0" y="63"/>
                        </a:lnTo>
                        <a:lnTo>
                          <a:pt x="0" y="69"/>
                        </a:lnTo>
                        <a:lnTo>
                          <a:pt x="1" y="73"/>
                        </a:lnTo>
                        <a:lnTo>
                          <a:pt x="2" y="74"/>
                        </a:lnTo>
                        <a:lnTo>
                          <a:pt x="3" y="72"/>
                        </a:lnTo>
                        <a:lnTo>
                          <a:pt x="8" y="67"/>
                        </a:lnTo>
                        <a:lnTo>
                          <a:pt x="12" y="60"/>
                        </a:lnTo>
                        <a:lnTo>
                          <a:pt x="13" y="57"/>
                        </a:lnTo>
                        <a:lnTo>
                          <a:pt x="18" y="55"/>
                        </a:lnTo>
                        <a:lnTo>
                          <a:pt x="23" y="53"/>
                        </a:lnTo>
                        <a:lnTo>
                          <a:pt x="27" y="60"/>
                        </a:lnTo>
                        <a:lnTo>
                          <a:pt x="29" y="64"/>
                        </a:lnTo>
                        <a:lnTo>
                          <a:pt x="32" y="67"/>
                        </a:lnTo>
                        <a:lnTo>
                          <a:pt x="36" y="69"/>
                        </a:lnTo>
                        <a:lnTo>
                          <a:pt x="38" y="69"/>
                        </a:lnTo>
                        <a:lnTo>
                          <a:pt x="39" y="67"/>
                        </a:lnTo>
                        <a:lnTo>
                          <a:pt x="38" y="63"/>
                        </a:lnTo>
                        <a:lnTo>
                          <a:pt x="38" y="59"/>
                        </a:lnTo>
                        <a:lnTo>
                          <a:pt x="40" y="56"/>
                        </a:lnTo>
                        <a:lnTo>
                          <a:pt x="42" y="54"/>
                        </a:lnTo>
                        <a:lnTo>
                          <a:pt x="47" y="56"/>
                        </a:lnTo>
                        <a:lnTo>
                          <a:pt x="51" y="59"/>
                        </a:lnTo>
                        <a:lnTo>
                          <a:pt x="55" y="63"/>
                        </a:lnTo>
                        <a:lnTo>
                          <a:pt x="56" y="67"/>
                        </a:lnTo>
                        <a:lnTo>
                          <a:pt x="58" y="70"/>
                        </a:lnTo>
                        <a:lnTo>
                          <a:pt x="62" y="75"/>
                        </a:lnTo>
                        <a:lnTo>
                          <a:pt x="65" y="74"/>
                        </a:lnTo>
                        <a:lnTo>
                          <a:pt x="65" y="70"/>
                        </a:lnTo>
                        <a:lnTo>
                          <a:pt x="65" y="65"/>
                        </a:lnTo>
                        <a:lnTo>
                          <a:pt x="64" y="60"/>
                        </a:lnTo>
                        <a:lnTo>
                          <a:pt x="64" y="57"/>
                        </a:lnTo>
                        <a:lnTo>
                          <a:pt x="65" y="52"/>
                        </a:lnTo>
                        <a:lnTo>
                          <a:pt x="66" y="48"/>
                        </a:lnTo>
                        <a:lnTo>
                          <a:pt x="68" y="45"/>
                        </a:lnTo>
                        <a:lnTo>
                          <a:pt x="73" y="46"/>
                        </a:lnTo>
                        <a:lnTo>
                          <a:pt x="78" y="48"/>
                        </a:lnTo>
                        <a:lnTo>
                          <a:pt x="80" y="50"/>
                        </a:lnTo>
                        <a:lnTo>
                          <a:pt x="82" y="52"/>
                        </a:lnTo>
                        <a:lnTo>
                          <a:pt x="84" y="47"/>
                        </a:lnTo>
                        <a:lnTo>
                          <a:pt x="82" y="42"/>
                        </a:lnTo>
                        <a:lnTo>
                          <a:pt x="82" y="40"/>
                        </a:lnTo>
                        <a:lnTo>
                          <a:pt x="85" y="39"/>
                        </a:lnTo>
                        <a:lnTo>
                          <a:pt x="90" y="41"/>
                        </a:lnTo>
                        <a:lnTo>
                          <a:pt x="98" y="43"/>
                        </a:lnTo>
                        <a:lnTo>
                          <a:pt x="102" y="46"/>
                        </a:lnTo>
                        <a:lnTo>
                          <a:pt x="108" y="51"/>
                        </a:lnTo>
                        <a:lnTo>
                          <a:pt x="114" y="57"/>
                        </a:lnTo>
                        <a:lnTo>
                          <a:pt x="118" y="64"/>
                        </a:lnTo>
                        <a:lnTo>
                          <a:pt x="120" y="65"/>
                        </a:lnTo>
                        <a:lnTo>
                          <a:pt x="121" y="64"/>
                        </a:lnTo>
                        <a:lnTo>
                          <a:pt x="120" y="54"/>
                        </a:lnTo>
                        <a:lnTo>
                          <a:pt x="118" y="43"/>
                        </a:lnTo>
                        <a:lnTo>
                          <a:pt x="118" y="35"/>
                        </a:lnTo>
                        <a:lnTo>
                          <a:pt x="120" y="34"/>
                        </a:lnTo>
                        <a:lnTo>
                          <a:pt x="128" y="35"/>
                        </a:lnTo>
                        <a:lnTo>
                          <a:pt x="136" y="38"/>
                        </a:lnTo>
                        <a:lnTo>
                          <a:pt x="140" y="42"/>
                        </a:lnTo>
                        <a:lnTo>
                          <a:pt x="143" y="44"/>
                        </a:lnTo>
                        <a:lnTo>
                          <a:pt x="145" y="43"/>
                        </a:lnTo>
                        <a:lnTo>
                          <a:pt x="144" y="38"/>
                        </a:lnTo>
                        <a:lnTo>
                          <a:pt x="141" y="33"/>
                        </a:lnTo>
                        <a:lnTo>
                          <a:pt x="137" y="28"/>
                        </a:lnTo>
                        <a:lnTo>
                          <a:pt x="131" y="21"/>
                        </a:lnTo>
                        <a:lnTo>
                          <a:pt x="138" y="23"/>
                        </a:lnTo>
                        <a:lnTo>
                          <a:pt x="146" y="22"/>
                        </a:lnTo>
                        <a:lnTo>
                          <a:pt x="154" y="21"/>
                        </a:lnTo>
                        <a:lnTo>
                          <a:pt x="157" y="20"/>
                        </a:lnTo>
                        <a:lnTo>
                          <a:pt x="157" y="19"/>
                        </a:lnTo>
                        <a:lnTo>
                          <a:pt x="157" y="16"/>
                        </a:lnTo>
                        <a:lnTo>
                          <a:pt x="154" y="16"/>
                        </a:lnTo>
                        <a:lnTo>
                          <a:pt x="151" y="17"/>
                        </a:lnTo>
                        <a:lnTo>
                          <a:pt x="150" y="17"/>
                        </a:lnTo>
                        <a:lnTo>
                          <a:pt x="147" y="16"/>
                        </a:lnTo>
                        <a:lnTo>
                          <a:pt x="143" y="13"/>
                        </a:lnTo>
                        <a:lnTo>
                          <a:pt x="138" y="9"/>
                        </a:lnTo>
                        <a:lnTo>
                          <a:pt x="133" y="6"/>
                        </a:lnTo>
                        <a:lnTo>
                          <a:pt x="129" y="4"/>
                        </a:lnTo>
                        <a:lnTo>
                          <a:pt x="124" y="2"/>
                        </a:lnTo>
                        <a:lnTo>
                          <a:pt x="116" y="0"/>
                        </a:lnTo>
                        <a:lnTo>
                          <a:pt x="111" y="1"/>
                        </a:lnTo>
                        <a:lnTo>
                          <a:pt x="105" y="5"/>
                        </a:lnTo>
                      </a:path>
                    </a:pathLst>
                  </a:custGeom>
                  <a:solidFill>
                    <a:srgbClr val="FF8000"/>
                  </a:solidFill>
                  <a:ln w="12700" cap="rnd" cmpd="sng">
                    <a:solidFill>
                      <a:srgbClr val="000000"/>
                    </a:solidFill>
                    <a:prstDash val="solid"/>
                    <a:round/>
                    <a:headEnd type="none" w="med" len="med"/>
                    <a:tailEnd type="none" w="med" len="med"/>
                  </a:ln>
                </p:spPr>
                <p:txBody>
                  <a:bodyPr/>
                  <a:lstStyle/>
                  <a:p>
                    <a:endParaRPr lang="en-US"/>
                  </a:p>
                </p:txBody>
              </p:sp>
              <p:grpSp>
                <p:nvGrpSpPr>
                  <p:cNvPr id="32" name="Group 53"/>
                  <p:cNvGrpSpPr>
                    <a:grpSpLocks/>
                  </p:cNvGrpSpPr>
                  <p:nvPr/>
                </p:nvGrpSpPr>
                <p:grpSpPr bwMode="auto">
                  <a:xfrm>
                    <a:off x="3772" y="4040"/>
                    <a:ext cx="110" cy="50"/>
                    <a:chOff x="3772" y="4040"/>
                    <a:chExt cx="110" cy="50"/>
                  </a:xfrm>
                </p:grpSpPr>
                <p:sp>
                  <p:nvSpPr>
                    <p:cNvPr id="33" name="Freeform 54"/>
                    <p:cNvSpPr>
                      <a:spLocks/>
                    </p:cNvSpPr>
                    <p:nvPr/>
                  </p:nvSpPr>
                  <p:spPr bwMode="auto">
                    <a:xfrm>
                      <a:off x="3839" y="4040"/>
                      <a:ext cx="17" cy="18"/>
                    </a:xfrm>
                    <a:custGeom>
                      <a:avLst/>
                      <a:gdLst>
                        <a:gd name="T0" fmla="*/ 16 w 17"/>
                        <a:gd name="T1" fmla="*/ 0 h 18"/>
                        <a:gd name="T2" fmla="*/ 11 w 17"/>
                        <a:gd name="T3" fmla="*/ 4 h 18"/>
                        <a:gd name="T4" fmla="*/ 7 w 17"/>
                        <a:gd name="T5" fmla="*/ 9 h 18"/>
                        <a:gd name="T6" fmla="*/ 3 w 17"/>
                        <a:gd name="T7" fmla="*/ 15 h 18"/>
                        <a:gd name="T8" fmla="*/ 0 w 17"/>
                        <a:gd name="T9" fmla="*/ 17 h 18"/>
                        <a:gd name="T10" fmla="*/ 0 60000 65536"/>
                        <a:gd name="T11" fmla="*/ 0 60000 65536"/>
                        <a:gd name="T12" fmla="*/ 0 60000 65536"/>
                        <a:gd name="T13" fmla="*/ 0 60000 65536"/>
                        <a:gd name="T14" fmla="*/ 0 60000 65536"/>
                        <a:gd name="T15" fmla="*/ 0 w 17"/>
                        <a:gd name="T16" fmla="*/ 0 h 18"/>
                        <a:gd name="T17" fmla="*/ 17 w 17"/>
                        <a:gd name="T18" fmla="*/ 18 h 18"/>
                      </a:gdLst>
                      <a:ahLst/>
                      <a:cxnLst>
                        <a:cxn ang="T10">
                          <a:pos x="T0" y="T1"/>
                        </a:cxn>
                        <a:cxn ang="T11">
                          <a:pos x="T2" y="T3"/>
                        </a:cxn>
                        <a:cxn ang="T12">
                          <a:pos x="T4" y="T5"/>
                        </a:cxn>
                        <a:cxn ang="T13">
                          <a:pos x="T6" y="T7"/>
                        </a:cxn>
                        <a:cxn ang="T14">
                          <a:pos x="T8" y="T9"/>
                        </a:cxn>
                      </a:cxnLst>
                      <a:rect l="T15" t="T16" r="T17" b="T18"/>
                      <a:pathLst>
                        <a:path w="17" h="18">
                          <a:moveTo>
                            <a:pt x="16" y="0"/>
                          </a:moveTo>
                          <a:lnTo>
                            <a:pt x="11" y="4"/>
                          </a:lnTo>
                          <a:lnTo>
                            <a:pt x="7" y="9"/>
                          </a:lnTo>
                          <a:lnTo>
                            <a:pt x="3" y="15"/>
                          </a:lnTo>
                          <a:lnTo>
                            <a:pt x="0" y="1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 name="Freeform 55"/>
                    <p:cNvSpPr>
                      <a:spLocks/>
                    </p:cNvSpPr>
                    <p:nvPr/>
                  </p:nvSpPr>
                  <p:spPr bwMode="auto">
                    <a:xfrm>
                      <a:off x="3818" y="4045"/>
                      <a:ext cx="4" cy="17"/>
                    </a:xfrm>
                    <a:custGeom>
                      <a:avLst/>
                      <a:gdLst>
                        <a:gd name="T0" fmla="*/ 0 w 4"/>
                        <a:gd name="T1" fmla="*/ 0 h 17"/>
                        <a:gd name="T2" fmla="*/ 0 w 4"/>
                        <a:gd name="T3" fmla="*/ 6 h 17"/>
                        <a:gd name="T4" fmla="*/ 2 w 4"/>
                        <a:gd name="T5" fmla="*/ 11 h 17"/>
                        <a:gd name="T6" fmla="*/ 3 w 4"/>
                        <a:gd name="T7" fmla="*/ 16 h 17"/>
                        <a:gd name="T8" fmla="*/ 0 60000 65536"/>
                        <a:gd name="T9" fmla="*/ 0 60000 65536"/>
                        <a:gd name="T10" fmla="*/ 0 60000 65536"/>
                        <a:gd name="T11" fmla="*/ 0 60000 65536"/>
                        <a:gd name="T12" fmla="*/ 0 w 4"/>
                        <a:gd name="T13" fmla="*/ 0 h 17"/>
                        <a:gd name="T14" fmla="*/ 4 w 4"/>
                        <a:gd name="T15" fmla="*/ 17 h 17"/>
                      </a:gdLst>
                      <a:ahLst/>
                      <a:cxnLst>
                        <a:cxn ang="T8">
                          <a:pos x="T0" y="T1"/>
                        </a:cxn>
                        <a:cxn ang="T9">
                          <a:pos x="T2" y="T3"/>
                        </a:cxn>
                        <a:cxn ang="T10">
                          <a:pos x="T4" y="T5"/>
                        </a:cxn>
                        <a:cxn ang="T11">
                          <a:pos x="T6" y="T7"/>
                        </a:cxn>
                      </a:cxnLst>
                      <a:rect l="T12" t="T13" r="T14" b="T15"/>
                      <a:pathLst>
                        <a:path w="4" h="17">
                          <a:moveTo>
                            <a:pt x="0" y="0"/>
                          </a:moveTo>
                          <a:lnTo>
                            <a:pt x="0" y="6"/>
                          </a:lnTo>
                          <a:lnTo>
                            <a:pt x="2" y="11"/>
                          </a:lnTo>
                          <a:lnTo>
                            <a:pt x="3" y="1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 name="Freeform 56"/>
                    <p:cNvSpPr>
                      <a:spLocks/>
                    </p:cNvSpPr>
                    <p:nvPr/>
                  </p:nvSpPr>
                  <p:spPr bwMode="auto">
                    <a:xfrm>
                      <a:off x="3800" y="4053"/>
                      <a:ext cx="15" cy="8"/>
                    </a:xfrm>
                    <a:custGeom>
                      <a:avLst/>
                      <a:gdLst>
                        <a:gd name="T0" fmla="*/ 0 w 15"/>
                        <a:gd name="T1" fmla="*/ 0 h 8"/>
                        <a:gd name="T2" fmla="*/ 7 w 15"/>
                        <a:gd name="T3" fmla="*/ 2 h 8"/>
                        <a:gd name="T4" fmla="*/ 11 w 15"/>
                        <a:gd name="T5" fmla="*/ 5 h 8"/>
                        <a:gd name="T6" fmla="*/ 14 w 15"/>
                        <a:gd name="T7" fmla="*/ 7 h 8"/>
                        <a:gd name="T8" fmla="*/ 0 60000 65536"/>
                        <a:gd name="T9" fmla="*/ 0 60000 65536"/>
                        <a:gd name="T10" fmla="*/ 0 60000 65536"/>
                        <a:gd name="T11" fmla="*/ 0 60000 65536"/>
                        <a:gd name="T12" fmla="*/ 0 w 15"/>
                        <a:gd name="T13" fmla="*/ 0 h 8"/>
                        <a:gd name="T14" fmla="*/ 15 w 15"/>
                        <a:gd name="T15" fmla="*/ 8 h 8"/>
                      </a:gdLst>
                      <a:ahLst/>
                      <a:cxnLst>
                        <a:cxn ang="T8">
                          <a:pos x="T0" y="T1"/>
                        </a:cxn>
                        <a:cxn ang="T9">
                          <a:pos x="T2" y="T3"/>
                        </a:cxn>
                        <a:cxn ang="T10">
                          <a:pos x="T4" y="T5"/>
                        </a:cxn>
                        <a:cxn ang="T11">
                          <a:pos x="T6" y="T7"/>
                        </a:cxn>
                      </a:cxnLst>
                      <a:rect l="T12" t="T13" r="T14" b="T15"/>
                      <a:pathLst>
                        <a:path w="15" h="8">
                          <a:moveTo>
                            <a:pt x="0" y="0"/>
                          </a:moveTo>
                          <a:lnTo>
                            <a:pt x="7" y="2"/>
                          </a:lnTo>
                          <a:lnTo>
                            <a:pt x="11" y="5"/>
                          </a:lnTo>
                          <a:lnTo>
                            <a:pt x="14" y="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 name="Freeform 57"/>
                    <p:cNvSpPr>
                      <a:spLocks/>
                    </p:cNvSpPr>
                    <p:nvPr/>
                  </p:nvSpPr>
                  <p:spPr bwMode="auto">
                    <a:xfrm>
                      <a:off x="3772" y="4067"/>
                      <a:ext cx="33" cy="23"/>
                    </a:xfrm>
                    <a:custGeom>
                      <a:avLst/>
                      <a:gdLst>
                        <a:gd name="T0" fmla="*/ 1 w 33"/>
                        <a:gd name="T1" fmla="*/ 22 h 23"/>
                        <a:gd name="T2" fmla="*/ 0 w 33"/>
                        <a:gd name="T3" fmla="*/ 19 h 23"/>
                        <a:gd name="T4" fmla="*/ 0 w 33"/>
                        <a:gd name="T5" fmla="*/ 17 h 23"/>
                        <a:gd name="T6" fmla="*/ 1 w 33"/>
                        <a:gd name="T7" fmla="*/ 12 h 23"/>
                        <a:gd name="T8" fmla="*/ 3 w 33"/>
                        <a:gd name="T9" fmla="*/ 10 h 23"/>
                        <a:gd name="T10" fmla="*/ 5 w 33"/>
                        <a:gd name="T11" fmla="*/ 7 h 23"/>
                        <a:gd name="T12" fmla="*/ 10 w 33"/>
                        <a:gd name="T13" fmla="*/ 4 h 23"/>
                        <a:gd name="T14" fmla="*/ 17 w 33"/>
                        <a:gd name="T15" fmla="*/ 2 h 23"/>
                        <a:gd name="T16" fmla="*/ 24 w 33"/>
                        <a:gd name="T17" fmla="*/ 1 h 23"/>
                        <a:gd name="T18" fmla="*/ 32 w 33"/>
                        <a:gd name="T19" fmla="*/ 0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
                        <a:gd name="T31" fmla="*/ 0 h 23"/>
                        <a:gd name="T32" fmla="*/ 33 w 33"/>
                        <a:gd name="T33" fmla="*/ 23 h 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 h="23">
                          <a:moveTo>
                            <a:pt x="1" y="22"/>
                          </a:moveTo>
                          <a:lnTo>
                            <a:pt x="0" y="19"/>
                          </a:lnTo>
                          <a:lnTo>
                            <a:pt x="0" y="17"/>
                          </a:lnTo>
                          <a:lnTo>
                            <a:pt x="1" y="12"/>
                          </a:lnTo>
                          <a:lnTo>
                            <a:pt x="3" y="10"/>
                          </a:lnTo>
                          <a:lnTo>
                            <a:pt x="5" y="7"/>
                          </a:lnTo>
                          <a:lnTo>
                            <a:pt x="10" y="4"/>
                          </a:lnTo>
                          <a:lnTo>
                            <a:pt x="17" y="2"/>
                          </a:lnTo>
                          <a:lnTo>
                            <a:pt x="24" y="1"/>
                          </a:lnTo>
                          <a:lnTo>
                            <a:pt x="32"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 name="Freeform 58"/>
                    <p:cNvSpPr>
                      <a:spLocks/>
                    </p:cNvSpPr>
                    <p:nvPr/>
                  </p:nvSpPr>
                  <p:spPr bwMode="auto">
                    <a:xfrm>
                      <a:off x="3791" y="4073"/>
                      <a:ext cx="11" cy="16"/>
                    </a:xfrm>
                    <a:custGeom>
                      <a:avLst/>
                      <a:gdLst>
                        <a:gd name="T0" fmla="*/ 0 w 11"/>
                        <a:gd name="T1" fmla="*/ 15 h 16"/>
                        <a:gd name="T2" fmla="*/ 0 w 11"/>
                        <a:gd name="T3" fmla="*/ 12 h 16"/>
                        <a:gd name="T4" fmla="*/ 1 w 11"/>
                        <a:gd name="T5" fmla="*/ 7 h 16"/>
                        <a:gd name="T6" fmla="*/ 5 w 11"/>
                        <a:gd name="T7" fmla="*/ 4 h 16"/>
                        <a:gd name="T8" fmla="*/ 10 w 11"/>
                        <a:gd name="T9" fmla="*/ 0 h 16"/>
                        <a:gd name="T10" fmla="*/ 0 60000 65536"/>
                        <a:gd name="T11" fmla="*/ 0 60000 65536"/>
                        <a:gd name="T12" fmla="*/ 0 60000 65536"/>
                        <a:gd name="T13" fmla="*/ 0 60000 65536"/>
                        <a:gd name="T14" fmla="*/ 0 60000 65536"/>
                        <a:gd name="T15" fmla="*/ 0 w 11"/>
                        <a:gd name="T16" fmla="*/ 0 h 16"/>
                        <a:gd name="T17" fmla="*/ 11 w 11"/>
                        <a:gd name="T18" fmla="*/ 16 h 16"/>
                      </a:gdLst>
                      <a:ahLst/>
                      <a:cxnLst>
                        <a:cxn ang="T10">
                          <a:pos x="T0" y="T1"/>
                        </a:cxn>
                        <a:cxn ang="T11">
                          <a:pos x="T2" y="T3"/>
                        </a:cxn>
                        <a:cxn ang="T12">
                          <a:pos x="T4" y="T5"/>
                        </a:cxn>
                        <a:cxn ang="T13">
                          <a:pos x="T6" y="T7"/>
                        </a:cxn>
                        <a:cxn ang="T14">
                          <a:pos x="T8" y="T9"/>
                        </a:cxn>
                      </a:cxnLst>
                      <a:rect l="T15" t="T16" r="T17" b="T18"/>
                      <a:pathLst>
                        <a:path w="11" h="16">
                          <a:moveTo>
                            <a:pt x="0" y="15"/>
                          </a:moveTo>
                          <a:lnTo>
                            <a:pt x="0" y="12"/>
                          </a:lnTo>
                          <a:lnTo>
                            <a:pt x="1" y="7"/>
                          </a:lnTo>
                          <a:lnTo>
                            <a:pt x="5" y="4"/>
                          </a:lnTo>
                          <a:lnTo>
                            <a:pt x="1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 name="Freeform 59"/>
                    <p:cNvSpPr>
                      <a:spLocks/>
                    </p:cNvSpPr>
                    <p:nvPr/>
                  </p:nvSpPr>
                  <p:spPr bwMode="auto">
                    <a:xfrm>
                      <a:off x="3855" y="4069"/>
                      <a:ext cx="22" cy="3"/>
                    </a:xfrm>
                    <a:custGeom>
                      <a:avLst/>
                      <a:gdLst>
                        <a:gd name="T0" fmla="*/ 21 w 22"/>
                        <a:gd name="T1" fmla="*/ 2 h 3"/>
                        <a:gd name="T2" fmla="*/ 14 w 22"/>
                        <a:gd name="T3" fmla="*/ 0 h 3"/>
                        <a:gd name="T4" fmla="*/ 6 w 22"/>
                        <a:gd name="T5" fmla="*/ 0 h 3"/>
                        <a:gd name="T6" fmla="*/ 0 w 22"/>
                        <a:gd name="T7" fmla="*/ 0 h 3"/>
                        <a:gd name="T8" fmla="*/ 0 60000 65536"/>
                        <a:gd name="T9" fmla="*/ 0 60000 65536"/>
                        <a:gd name="T10" fmla="*/ 0 60000 65536"/>
                        <a:gd name="T11" fmla="*/ 0 60000 65536"/>
                        <a:gd name="T12" fmla="*/ 0 w 22"/>
                        <a:gd name="T13" fmla="*/ 0 h 3"/>
                        <a:gd name="T14" fmla="*/ 22 w 22"/>
                        <a:gd name="T15" fmla="*/ 3 h 3"/>
                      </a:gdLst>
                      <a:ahLst/>
                      <a:cxnLst>
                        <a:cxn ang="T8">
                          <a:pos x="T0" y="T1"/>
                        </a:cxn>
                        <a:cxn ang="T9">
                          <a:pos x="T2" y="T3"/>
                        </a:cxn>
                        <a:cxn ang="T10">
                          <a:pos x="T4" y="T5"/>
                        </a:cxn>
                        <a:cxn ang="T11">
                          <a:pos x="T6" y="T7"/>
                        </a:cxn>
                      </a:cxnLst>
                      <a:rect l="T12" t="T13" r="T14" b="T15"/>
                      <a:pathLst>
                        <a:path w="22" h="3">
                          <a:moveTo>
                            <a:pt x="21" y="2"/>
                          </a:moveTo>
                          <a:lnTo>
                            <a:pt x="14" y="0"/>
                          </a:lnTo>
                          <a:lnTo>
                            <a:pt x="6" y="0"/>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 name="Freeform 60"/>
                    <p:cNvSpPr>
                      <a:spLocks/>
                    </p:cNvSpPr>
                    <p:nvPr/>
                  </p:nvSpPr>
                  <p:spPr bwMode="auto">
                    <a:xfrm>
                      <a:off x="3855" y="4051"/>
                      <a:ext cx="27" cy="8"/>
                    </a:xfrm>
                    <a:custGeom>
                      <a:avLst/>
                      <a:gdLst>
                        <a:gd name="T0" fmla="*/ 26 w 27"/>
                        <a:gd name="T1" fmla="*/ 7 h 8"/>
                        <a:gd name="T2" fmla="*/ 22 w 27"/>
                        <a:gd name="T3" fmla="*/ 5 h 8"/>
                        <a:gd name="T4" fmla="*/ 17 w 27"/>
                        <a:gd name="T5" fmla="*/ 2 h 8"/>
                        <a:gd name="T6" fmla="*/ 12 w 27"/>
                        <a:gd name="T7" fmla="*/ 1 h 8"/>
                        <a:gd name="T8" fmla="*/ 6 w 27"/>
                        <a:gd name="T9" fmla="*/ 0 h 8"/>
                        <a:gd name="T10" fmla="*/ 0 w 27"/>
                        <a:gd name="T11" fmla="*/ 0 h 8"/>
                        <a:gd name="T12" fmla="*/ 0 60000 65536"/>
                        <a:gd name="T13" fmla="*/ 0 60000 65536"/>
                        <a:gd name="T14" fmla="*/ 0 60000 65536"/>
                        <a:gd name="T15" fmla="*/ 0 60000 65536"/>
                        <a:gd name="T16" fmla="*/ 0 60000 65536"/>
                        <a:gd name="T17" fmla="*/ 0 60000 65536"/>
                        <a:gd name="T18" fmla="*/ 0 w 27"/>
                        <a:gd name="T19" fmla="*/ 0 h 8"/>
                        <a:gd name="T20" fmla="*/ 27 w 27"/>
                        <a:gd name="T21" fmla="*/ 8 h 8"/>
                      </a:gdLst>
                      <a:ahLst/>
                      <a:cxnLst>
                        <a:cxn ang="T12">
                          <a:pos x="T0" y="T1"/>
                        </a:cxn>
                        <a:cxn ang="T13">
                          <a:pos x="T2" y="T3"/>
                        </a:cxn>
                        <a:cxn ang="T14">
                          <a:pos x="T4" y="T5"/>
                        </a:cxn>
                        <a:cxn ang="T15">
                          <a:pos x="T6" y="T7"/>
                        </a:cxn>
                        <a:cxn ang="T16">
                          <a:pos x="T8" y="T9"/>
                        </a:cxn>
                        <a:cxn ang="T17">
                          <a:pos x="T10" y="T11"/>
                        </a:cxn>
                      </a:cxnLst>
                      <a:rect l="T18" t="T19" r="T20" b="T21"/>
                      <a:pathLst>
                        <a:path w="27" h="8">
                          <a:moveTo>
                            <a:pt x="26" y="7"/>
                          </a:moveTo>
                          <a:lnTo>
                            <a:pt x="22" y="5"/>
                          </a:lnTo>
                          <a:lnTo>
                            <a:pt x="17" y="2"/>
                          </a:lnTo>
                          <a:lnTo>
                            <a:pt x="12" y="1"/>
                          </a:lnTo>
                          <a:lnTo>
                            <a:pt x="6" y="0"/>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grpSp>
            <p:nvGrpSpPr>
              <p:cNvPr id="14" name="Group 61"/>
              <p:cNvGrpSpPr>
                <a:grpSpLocks/>
              </p:cNvGrpSpPr>
              <p:nvPr/>
            </p:nvGrpSpPr>
            <p:grpSpPr bwMode="auto">
              <a:xfrm>
                <a:off x="3796" y="3972"/>
                <a:ext cx="398" cy="209"/>
                <a:chOff x="3796" y="3972"/>
                <a:chExt cx="398" cy="209"/>
              </a:xfrm>
            </p:grpSpPr>
            <p:grpSp>
              <p:nvGrpSpPr>
                <p:cNvPr id="16" name="Group 62"/>
                <p:cNvGrpSpPr>
                  <a:grpSpLocks/>
                </p:cNvGrpSpPr>
                <p:nvPr/>
              </p:nvGrpSpPr>
              <p:grpSpPr bwMode="auto">
                <a:xfrm>
                  <a:off x="4103" y="3972"/>
                  <a:ext cx="91" cy="58"/>
                  <a:chOff x="4103" y="3972"/>
                  <a:chExt cx="91" cy="58"/>
                </a:xfrm>
              </p:grpSpPr>
              <p:grpSp>
                <p:nvGrpSpPr>
                  <p:cNvPr id="22" name="Group 63"/>
                  <p:cNvGrpSpPr>
                    <a:grpSpLocks/>
                  </p:cNvGrpSpPr>
                  <p:nvPr/>
                </p:nvGrpSpPr>
                <p:grpSpPr bwMode="auto">
                  <a:xfrm>
                    <a:off x="4103" y="3972"/>
                    <a:ext cx="91" cy="58"/>
                    <a:chOff x="4103" y="3972"/>
                    <a:chExt cx="91" cy="58"/>
                  </a:xfrm>
                </p:grpSpPr>
                <p:sp>
                  <p:nvSpPr>
                    <p:cNvPr id="24" name="Freeform 64"/>
                    <p:cNvSpPr>
                      <a:spLocks/>
                    </p:cNvSpPr>
                    <p:nvPr/>
                  </p:nvSpPr>
                  <p:spPr bwMode="auto">
                    <a:xfrm>
                      <a:off x="4103" y="3972"/>
                      <a:ext cx="91" cy="58"/>
                    </a:xfrm>
                    <a:custGeom>
                      <a:avLst/>
                      <a:gdLst>
                        <a:gd name="T0" fmla="*/ 0 w 91"/>
                        <a:gd name="T1" fmla="*/ 0 h 58"/>
                        <a:gd name="T2" fmla="*/ 22 w 91"/>
                        <a:gd name="T3" fmla="*/ 5 h 58"/>
                        <a:gd name="T4" fmla="*/ 32 w 91"/>
                        <a:gd name="T5" fmla="*/ 6 h 58"/>
                        <a:gd name="T6" fmla="*/ 46 w 91"/>
                        <a:gd name="T7" fmla="*/ 7 h 58"/>
                        <a:gd name="T8" fmla="*/ 61 w 91"/>
                        <a:gd name="T9" fmla="*/ 6 h 58"/>
                        <a:gd name="T10" fmla="*/ 75 w 91"/>
                        <a:gd name="T11" fmla="*/ 6 h 58"/>
                        <a:gd name="T12" fmla="*/ 90 w 91"/>
                        <a:gd name="T13" fmla="*/ 5 h 58"/>
                        <a:gd name="T14" fmla="*/ 90 w 91"/>
                        <a:gd name="T15" fmla="*/ 31 h 58"/>
                        <a:gd name="T16" fmla="*/ 90 w 91"/>
                        <a:gd name="T17" fmla="*/ 55 h 58"/>
                        <a:gd name="T18" fmla="*/ 69 w 91"/>
                        <a:gd name="T19" fmla="*/ 57 h 58"/>
                        <a:gd name="T20" fmla="*/ 53 w 91"/>
                        <a:gd name="T21" fmla="*/ 57 h 58"/>
                        <a:gd name="T22" fmla="*/ 35 w 91"/>
                        <a:gd name="T23" fmla="*/ 57 h 58"/>
                        <a:gd name="T24" fmla="*/ 17 w 91"/>
                        <a:gd name="T25" fmla="*/ 54 h 58"/>
                        <a:gd name="T26" fmla="*/ 4 w 91"/>
                        <a:gd name="T27" fmla="*/ 50 h 58"/>
                        <a:gd name="T28" fmla="*/ 0 w 91"/>
                        <a:gd name="T29" fmla="*/ 48 h 58"/>
                        <a:gd name="T30" fmla="*/ 0 w 91"/>
                        <a:gd name="T31" fmla="*/ 0 h 5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1"/>
                        <a:gd name="T49" fmla="*/ 0 h 58"/>
                        <a:gd name="T50" fmla="*/ 91 w 91"/>
                        <a:gd name="T51" fmla="*/ 58 h 5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1" h="58">
                          <a:moveTo>
                            <a:pt x="0" y="0"/>
                          </a:moveTo>
                          <a:lnTo>
                            <a:pt x="22" y="5"/>
                          </a:lnTo>
                          <a:lnTo>
                            <a:pt x="32" y="6"/>
                          </a:lnTo>
                          <a:lnTo>
                            <a:pt x="46" y="7"/>
                          </a:lnTo>
                          <a:lnTo>
                            <a:pt x="61" y="6"/>
                          </a:lnTo>
                          <a:lnTo>
                            <a:pt x="75" y="6"/>
                          </a:lnTo>
                          <a:lnTo>
                            <a:pt x="90" y="5"/>
                          </a:lnTo>
                          <a:lnTo>
                            <a:pt x="90" y="31"/>
                          </a:lnTo>
                          <a:lnTo>
                            <a:pt x="90" y="55"/>
                          </a:lnTo>
                          <a:lnTo>
                            <a:pt x="69" y="57"/>
                          </a:lnTo>
                          <a:lnTo>
                            <a:pt x="53" y="57"/>
                          </a:lnTo>
                          <a:lnTo>
                            <a:pt x="35" y="57"/>
                          </a:lnTo>
                          <a:lnTo>
                            <a:pt x="17" y="54"/>
                          </a:lnTo>
                          <a:lnTo>
                            <a:pt x="4" y="50"/>
                          </a:lnTo>
                          <a:lnTo>
                            <a:pt x="0" y="48"/>
                          </a:lnTo>
                          <a:lnTo>
                            <a:pt x="0" y="0"/>
                          </a:lnTo>
                        </a:path>
                      </a:pathLst>
                    </a:custGeom>
                    <a:solidFill>
                      <a:srgbClr val="E0E0E0"/>
                    </a:solidFill>
                    <a:ln w="12700" cap="rnd" cmpd="sng">
                      <a:solidFill>
                        <a:srgbClr val="000000"/>
                      </a:solidFill>
                      <a:prstDash val="solid"/>
                      <a:round/>
                      <a:headEnd type="none" w="med" len="med"/>
                      <a:tailEnd type="none" w="med" len="med"/>
                    </a:ln>
                  </p:spPr>
                  <p:txBody>
                    <a:bodyPr/>
                    <a:lstStyle/>
                    <a:p>
                      <a:endParaRPr lang="en-US"/>
                    </a:p>
                  </p:txBody>
                </p:sp>
                <p:sp>
                  <p:nvSpPr>
                    <p:cNvPr id="25" name="Freeform 65"/>
                    <p:cNvSpPr>
                      <a:spLocks/>
                    </p:cNvSpPr>
                    <p:nvPr/>
                  </p:nvSpPr>
                  <p:spPr bwMode="auto">
                    <a:xfrm>
                      <a:off x="4112" y="3982"/>
                      <a:ext cx="71" cy="40"/>
                    </a:xfrm>
                    <a:custGeom>
                      <a:avLst/>
                      <a:gdLst>
                        <a:gd name="T0" fmla="*/ 0 w 71"/>
                        <a:gd name="T1" fmla="*/ 0 h 40"/>
                        <a:gd name="T2" fmla="*/ 11 w 71"/>
                        <a:gd name="T3" fmla="*/ 1 h 40"/>
                        <a:gd name="T4" fmla="*/ 19 w 71"/>
                        <a:gd name="T5" fmla="*/ 3 h 40"/>
                        <a:gd name="T6" fmla="*/ 26 w 71"/>
                        <a:gd name="T7" fmla="*/ 4 h 40"/>
                        <a:gd name="T8" fmla="*/ 36 w 71"/>
                        <a:gd name="T9" fmla="*/ 5 h 40"/>
                        <a:gd name="T10" fmla="*/ 46 w 71"/>
                        <a:gd name="T11" fmla="*/ 5 h 40"/>
                        <a:gd name="T12" fmla="*/ 56 w 71"/>
                        <a:gd name="T13" fmla="*/ 4 h 40"/>
                        <a:gd name="T14" fmla="*/ 70 w 71"/>
                        <a:gd name="T15" fmla="*/ 3 h 40"/>
                        <a:gd name="T16" fmla="*/ 70 w 71"/>
                        <a:gd name="T17" fmla="*/ 37 h 40"/>
                        <a:gd name="T18" fmla="*/ 63 w 71"/>
                        <a:gd name="T19" fmla="*/ 38 h 40"/>
                        <a:gd name="T20" fmla="*/ 51 w 71"/>
                        <a:gd name="T21" fmla="*/ 39 h 40"/>
                        <a:gd name="T22" fmla="*/ 41 w 71"/>
                        <a:gd name="T23" fmla="*/ 39 h 40"/>
                        <a:gd name="T24" fmla="*/ 28 w 71"/>
                        <a:gd name="T25" fmla="*/ 38 h 40"/>
                        <a:gd name="T26" fmla="*/ 15 w 71"/>
                        <a:gd name="T27" fmla="*/ 37 h 40"/>
                        <a:gd name="T28" fmla="*/ 7 w 71"/>
                        <a:gd name="T29" fmla="*/ 35 h 40"/>
                        <a:gd name="T30" fmla="*/ 0 w 71"/>
                        <a:gd name="T31" fmla="*/ 33 h 40"/>
                        <a:gd name="T32" fmla="*/ 0 w 71"/>
                        <a:gd name="T33" fmla="*/ 0 h 4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1"/>
                        <a:gd name="T52" fmla="*/ 0 h 40"/>
                        <a:gd name="T53" fmla="*/ 71 w 71"/>
                        <a:gd name="T54" fmla="*/ 40 h 4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1" h="40">
                          <a:moveTo>
                            <a:pt x="0" y="0"/>
                          </a:moveTo>
                          <a:lnTo>
                            <a:pt x="11" y="1"/>
                          </a:lnTo>
                          <a:lnTo>
                            <a:pt x="19" y="3"/>
                          </a:lnTo>
                          <a:lnTo>
                            <a:pt x="26" y="4"/>
                          </a:lnTo>
                          <a:lnTo>
                            <a:pt x="36" y="5"/>
                          </a:lnTo>
                          <a:lnTo>
                            <a:pt x="46" y="5"/>
                          </a:lnTo>
                          <a:lnTo>
                            <a:pt x="56" y="4"/>
                          </a:lnTo>
                          <a:lnTo>
                            <a:pt x="70" y="3"/>
                          </a:lnTo>
                          <a:lnTo>
                            <a:pt x="70" y="37"/>
                          </a:lnTo>
                          <a:lnTo>
                            <a:pt x="63" y="38"/>
                          </a:lnTo>
                          <a:lnTo>
                            <a:pt x="51" y="39"/>
                          </a:lnTo>
                          <a:lnTo>
                            <a:pt x="41" y="39"/>
                          </a:lnTo>
                          <a:lnTo>
                            <a:pt x="28" y="38"/>
                          </a:lnTo>
                          <a:lnTo>
                            <a:pt x="15" y="37"/>
                          </a:lnTo>
                          <a:lnTo>
                            <a:pt x="7" y="35"/>
                          </a:lnTo>
                          <a:lnTo>
                            <a:pt x="0" y="33"/>
                          </a:lnTo>
                          <a:lnTo>
                            <a:pt x="0" y="0"/>
                          </a:lnTo>
                        </a:path>
                      </a:pathLst>
                    </a:custGeom>
                    <a:solidFill>
                      <a:srgbClr val="C0C0C0"/>
                    </a:solidFill>
                    <a:ln w="12700" cap="rnd" cmpd="sng">
                      <a:solidFill>
                        <a:srgbClr val="000000"/>
                      </a:solidFill>
                      <a:prstDash val="solid"/>
                      <a:round/>
                      <a:headEnd type="none" w="med" len="med"/>
                      <a:tailEnd type="none" w="med" len="med"/>
                    </a:ln>
                  </p:spPr>
                  <p:txBody>
                    <a:bodyPr/>
                    <a:lstStyle/>
                    <a:p>
                      <a:endParaRPr lang="en-US"/>
                    </a:p>
                  </p:txBody>
                </p:sp>
              </p:grpSp>
              <p:sp>
                <p:nvSpPr>
                  <p:cNvPr id="23" name="Freeform 66"/>
                  <p:cNvSpPr>
                    <a:spLocks/>
                  </p:cNvSpPr>
                  <p:nvPr/>
                </p:nvSpPr>
                <p:spPr bwMode="auto">
                  <a:xfrm>
                    <a:off x="4107" y="3998"/>
                    <a:ext cx="65" cy="31"/>
                  </a:xfrm>
                  <a:custGeom>
                    <a:avLst/>
                    <a:gdLst>
                      <a:gd name="T0" fmla="*/ 18 w 65"/>
                      <a:gd name="T1" fmla="*/ 0 h 31"/>
                      <a:gd name="T2" fmla="*/ 10 w 65"/>
                      <a:gd name="T3" fmla="*/ 6 h 31"/>
                      <a:gd name="T4" fmla="*/ 4 w 65"/>
                      <a:gd name="T5" fmla="*/ 12 h 31"/>
                      <a:gd name="T6" fmla="*/ 1 w 65"/>
                      <a:gd name="T7" fmla="*/ 18 h 31"/>
                      <a:gd name="T8" fmla="*/ 0 w 65"/>
                      <a:gd name="T9" fmla="*/ 23 h 31"/>
                      <a:gd name="T10" fmla="*/ 4 w 65"/>
                      <a:gd name="T11" fmla="*/ 27 h 31"/>
                      <a:gd name="T12" fmla="*/ 12 w 65"/>
                      <a:gd name="T13" fmla="*/ 30 h 31"/>
                      <a:gd name="T14" fmla="*/ 22 w 65"/>
                      <a:gd name="T15" fmla="*/ 30 h 31"/>
                      <a:gd name="T16" fmla="*/ 33 w 65"/>
                      <a:gd name="T17" fmla="*/ 30 h 31"/>
                      <a:gd name="T18" fmla="*/ 41 w 65"/>
                      <a:gd name="T19" fmla="*/ 27 h 31"/>
                      <a:gd name="T20" fmla="*/ 50 w 65"/>
                      <a:gd name="T21" fmla="*/ 23 h 31"/>
                      <a:gd name="T22" fmla="*/ 55 w 65"/>
                      <a:gd name="T23" fmla="*/ 18 h 31"/>
                      <a:gd name="T24" fmla="*/ 64 w 65"/>
                      <a:gd name="T25" fmla="*/ 7 h 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5"/>
                      <a:gd name="T40" fmla="*/ 0 h 31"/>
                      <a:gd name="T41" fmla="*/ 65 w 65"/>
                      <a:gd name="T42" fmla="*/ 31 h 3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5" h="31">
                        <a:moveTo>
                          <a:pt x="18" y="0"/>
                        </a:moveTo>
                        <a:lnTo>
                          <a:pt x="10" y="6"/>
                        </a:lnTo>
                        <a:lnTo>
                          <a:pt x="4" y="12"/>
                        </a:lnTo>
                        <a:lnTo>
                          <a:pt x="1" y="18"/>
                        </a:lnTo>
                        <a:lnTo>
                          <a:pt x="0" y="23"/>
                        </a:lnTo>
                        <a:lnTo>
                          <a:pt x="4" y="27"/>
                        </a:lnTo>
                        <a:lnTo>
                          <a:pt x="12" y="30"/>
                        </a:lnTo>
                        <a:lnTo>
                          <a:pt x="22" y="30"/>
                        </a:lnTo>
                        <a:lnTo>
                          <a:pt x="33" y="30"/>
                        </a:lnTo>
                        <a:lnTo>
                          <a:pt x="41" y="27"/>
                        </a:lnTo>
                        <a:lnTo>
                          <a:pt x="50" y="23"/>
                        </a:lnTo>
                        <a:lnTo>
                          <a:pt x="55" y="18"/>
                        </a:lnTo>
                        <a:lnTo>
                          <a:pt x="64" y="7"/>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7" name="Freeform 67"/>
                <p:cNvSpPr>
                  <a:spLocks/>
                </p:cNvSpPr>
                <p:nvPr/>
              </p:nvSpPr>
              <p:spPr bwMode="auto">
                <a:xfrm>
                  <a:off x="3796" y="4128"/>
                  <a:ext cx="105" cy="53"/>
                </a:xfrm>
                <a:custGeom>
                  <a:avLst/>
                  <a:gdLst>
                    <a:gd name="T0" fmla="*/ 89 w 105"/>
                    <a:gd name="T1" fmla="*/ 0 h 53"/>
                    <a:gd name="T2" fmla="*/ 99 w 105"/>
                    <a:gd name="T3" fmla="*/ 2 h 53"/>
                    <a:gd name="T4" fmla="*/ 104 w 105"/>
                    <a:gd name="T5" fmla="*/ 13 h 53"/>
                    <a:gd name="T6" fmla="*/ 103 w 105"/>
                    <a:gd name="T7" fmla="*/ 21 h 53"/>
                    <a:gd name="T8" fmla="*/ 96 w 105"/>
                    <a:gd name="T9" fmla="*/ 31 h 53"/>
                    <a:gd name="T10" fmla="*/ 79 w 105"/>
                    <a:gd name="T11" fmla="*/ 42 h 53"/>
                    <a:gd name="T12" fmla="*/ 56 w 105"/>
                    <a:gd name="T13" fmla="*/ 48 h 53"/>
                    <a:gd name="T14" fmla="*/ 31 w 105"/>
                    <a:gd name="T15" fmla="*/ 51 h 53"/>
                    <a:gd name="T16" fmla="*/ 16 w 105"/>
                    <a:gd name="T17" fmla="*/ 52 h 53"/>
                    <a:gd name="T18" fmla="*/ 8 w 105"/>
                    <a:gd name="T19" fmla="*/ 50 h 53"/>
                    <a:gd name="T20" fmla="*/ 1 w 105"/>
                    <a:gd name="T21" fmla="*/ 47 h 53"/>
                    <a:gd name="T22" fmla="*/ 0 w 105"/>
                    <a:gd name="T23" fmla="*/ 39 h 53"/>
                    <a:gd name="T24" fmla="*/ 0 w 105"/>
                    <a:gd name="T25" fmla="*/ 32 h 53"/>
                    <a:gd name="T26" fmla="*/ 4 w 105"/>
                    <a:gd name="T27" fmla="*/ 28 h 5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5"/>
                    <a:gd name="T43" fmla="*/ 0 h 53"/>
                    <a:gd name="T44" fmla="*/ 105 w 105"/>
                    <a:gd name="T45" fmla="*/ 53 h 5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5" h="53">
                      <a:moveTo>
                        <a:pt x="89" y="0"/>
                      </a:moveTo>
                      <a:lnTo>
                        <a:pt x="99" y="2"/>
                      </a:lnTo>
                      <a:lnTo>
                        <a:pt x="104" y="13"/>
                      </a:lnTo>
                      <a:lnTo>
                        <a:pt x="103" y="21"/>
                      </a:lnTo>
                      <a:lnTo>
                        <a:pt x="96" y="31"/>
                      </a:lnTo>
                      <a:lnTo>
                        <a:pt x="79" y="42"/>
                      </a:lnTo>
                      <a:lnTo>
                        <a:pt x="56" y="48"/>
                      </a:lnTo>
                      <a:lnTo>
                        <a:pt x="31" y="51"/>
                      </a:lnTo>
                      <a:lnTo>
                        <a:pt x="16" y="52"/>
                      </a:lnTo>
                      <a:lnTo>
                        <a:pt x="8" y="50"/>
                      </a:lnTo>
                      <a:lnTo>
                        <a:pt x="1" y="47"/>
                      </a:lnTo>
                      <a:lnTo>
                        <a:pt x="0" y="39"/>
                      </a:lnTo>
                      <a:lnTo>
                        <a:pt x="0" y="32"/>
                      </a:lnTo>
                      <a:lnTo>
                        <a:pt x="4" y="28"/>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 name="Freeform 68"/>
                <p:cNvSpPr>
                  <a:spLocks/>
                </p:cNvSpPr>
                <p:nvPr/>
              </p:nvSpPr>
              <p:spPr bwMode="auto">
                <a:xfrm>
                  <a:off x="3891" y="4106"/>
                  <a:ext cx="77" cy="53"/>
                </a:xfrm>
                <a:custGeom>
                  <a:avLst/>
                  <a:gdLst>
                    <a:gd name="T0" fmla="*/ 65 w 77"/>
                    <a:gd name="T1" fmla="*/ 3 h 53"/>
                    <a:gd name="T2" fmla="*/ 49 w 77"/>
                    <a:gd name="T3" fmla="*/ 0 h 53"/>
                    <a:gd name="T4" fmla="*/ 35 w 77"/>
                    <a:gd name="T5" fmla="*/ 3 h 53"/>
                    <a:gd name="T6" fmla="*/ 25 w 77"/>
                    <a:gd name="T7" fmla="*/ 6 h 53"/>
                    <a:gd name="T8" fmla="*/ 18 w 77"/>
                    <a:gd name="T9" fmla="*/ 10 h 53"/>
                    <a:gd name="T10" fmla="*/ 9 w 77"/>
                    <a:gd name="T11" fmla="*/ 17 h 53"/>
                    <a:gd name="T12" fmla="*/ 2 w 77"/>
                    <a:gd name="T13" fmla="*/ 26 h 53"/>
                    <a:gd name="T14" fmla="*/ 0 w 77"/>
                    <a:gd name="T15" fmla="*/ 36 h 53"/>
                    <a:gd name="T16" fmla="*/ 3 w 77"/>
                    <a:gd name="T17" fmla="*/ 45 h 53"/>
                    <a:gd name="T18" fmla="*/ 10 w 77"/>
                    <a:gd name="T19" fmla="*/ 50 h 53"/>
                    <a:gd name="T20" fmla="*/ 22 w 77"/>
                    <a:gd name="T21" fmla="*/ 52 h 53"/>
                    <a:gd name="T22" fmla="*/ 39 w 77"/>
                    <a:gd name="T23" fmla="*/ 50 h 53"/>
                    <a:gd name="T24" fmla="*/ 53 w 77"/>
                    <a:gd name="T25" fmla="*/ 44 h 53"/>
                    <a:gd name="T26" fmla="*/ 64 w 77"/>
                    <a:gd name="T27" fmla="*/ 37 h 53"/>
                    <a:gd name="T28" fmla="*/ 71 w 77"/>
                    <a:gd name="T29" fmla="*/ 28 h 53"/>
                    <a:gd name="T30" fmla="*/ 76 w 77"/>
                    <a:gd name="T31" fmla="*/ 18 h 53"/>
                    <a:gd name="T32" fmla="*/ 74 w 77"/>
                    <a:gd name="T33" fmla="*/ 9 h 53"/>
                    <a:gd name="T34" fmla="*/ 65 w 77"/>
                    <a:gd name="T35" fmla="*/ 3 h 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7"/>
                    <a:gd name="T55" fmla="*/ 0 h 53"/>
                    <a:gd name="T56" fmla="*/ 77 w 77"/>
                    <a:gd name="T57" fmla="*/ 53 h 5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7" h="53">
                      <a:moveTo>
                        <a:pt x="65" y="3"/>
                      </a:moveTo>
                      <a:lnTo>
                        <a:pt x="49" y="0"/>
                      </a:lnTo>
                      <a:lnTo>
                        <a:pt x="35" y="3"/>
                      </a:lnTo>
                      <a:lnTo>
                        <a:pt x="25" y="6"/>
                      </a:lnTo>
                      <a:lnTo>
                        <a:pt x="18" y="10"/>
                      </a:lnTo>
                      <a:lnTo>
                        <a:pt x="9" y="17"/>
                      </a:lnTo>
                      <a:lnTo>
                        <a:pt x="2" y="26"/>
                      </a:lnTo>
                      <a:lnTo>
                        <a:pt x="0" y="36"/>
                      </a:lnTo>
                      <a:lnTo>
                        <a:pt x="3" y="45"/>
                      </a:lnTo>
                      <a:lnTo>
                        <a:pt x="10" y="50"/>
                      </a:lnTo>
                      <a:lnTo>
                        <a:pt x="22" y="52"/>
                      </a:lnTo>
                      <a:lnTo>
                        <a:pt x="39" y="50"/>
                      </a:lnTo>
                      <a:lnTo>
                        <a:pt x="53" y="44"/>
                      </a:lnTo>
                      <a:lnTo>
                        <a:pt x="64" y="37"/>
                      </a:lnTo>
                      <a:lnTo>
                        <a:pt x="71" y="28"/>
                      </a:lnTo>
                      <a:lnTo>
                        <a:pt x="76" y="18"/>
                      </a:lnTo>
                      <a:lnTo>
                        <a:pt x="74" y="9"/>
                      </a:lnTo>
                      <a:lnTo>
                        <a:pt x="65" y="3"/>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 name="Freeform 69"/>
                <p:cNvSpPr>
                  <a:spLocks/>
                </p:cNvSpPr>
                <p:nvPr/>
              </p:nvSpPr>
              <p:spPr bwMode="auto">
                <a:xfrm>
                  <a:off x="3953" y="4079"/>
                  <a:ext cx="80" cy="51"/>
                </a:xfrm>
                <a:custGeom>
                  <a:avLst/>
                  <a:gdLst>
                    <a:gd name="T0" fmla="*/ 68 w 80"/>
                    <a:gd name="T1" fmla="*/ 2 h 51"/>
                    <a:gd name="T2" fmla="*/ 51 w 80"/>
                    <a:gd name="T3" fmla="*/ 0 h 51"/>
                    <a:gd name="T4" fmla="*/ 36 w 80"/>
                    <a:gd name="T5" fmla="*/ 2 h 51"/>
                    <a:gd name="T6" fmla="*/ 25 w 80"/>
                    <a:gd name="T7" fmla="*/ 6 h 51"/>
                    <a:gd name="T8" fmla="*/ 18 w 80"/>
                    <a:gd name="T9" fmla="*/ 10 h 51"/>
                    <a:gd name="T10" fmla="*/ 9 w 80"/>
                    <a:gd name="T11" fmla="*/ 16 h 51"/>
                    <a:gd name="T12" fmla="*/ 2 w 80"/>
                    <a:gd name="T13" fmla="*/ 25 h 51"/>
                    <a:gd name="T14" fmla="*/ 0 w 80"/>
                    <a:gd name="T15" fmla="*/ 35 h 51"/>
                    <a:gd name="T16" fmla="*/ 3 w 80"/>
                    <a:gd name="T17" fmla="*/ 44 h 51"/>
                    <a:gd name="T18" fmla="*/ 10 w 80"/>
                    <a:gd name="T19" fmla="*/ 48 h 51"/>
                    <a:gd name="T20" fmla="*/ 22 w 80"/>
                    <a:gd name="T21" fmla="*/ 50 h 51"/>
                    <a:gd name="T22" fmla="*/ 40 w 80"/>
                    <a:gd name="T23" fmla="*/ 48 h 51"/>
                    <a:gd name="T24" fmla="*/ 55 w 80"/>
                    <a:gd name="T25" fmla="*/ 43 h 51"/>
                    <a:gd name="T26" fmla="*/ 66 w 80"/>
                    <a:gd name="T27" fmla="*/ 35 h 51"/>
                    <a:gd name="T28" fmla="*/ 74 w 80"/>
                    <a:gd name="T29" fmla="*/ 27 h 51"/>
                    <a:gd name="T30" fmla="*/ 79 w 80"/>
                    <a:gd name="T31" fmla="*/ 18 h 51"/>
                    <a:gd name="T32" fmla="*/ 77 w 80"/>
                    <a:gd name="T33" fmla="*/ 9 h 51"/>
                    <a:gd name="T34" fmla="*/ 68 w 80"/>
                    <a:gd name="T35" fmla="*/ 2 h 5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0"/>
                    <a:gd name="T55" fmla="*/ 0 h 51"/>
                    <a:gd name="T56" fmla="*/ 80 w 80"/>
                    <a:gd name="T57" fmla="*/ 51 h 5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0" h="51">
                      <a:moveTo>
                        <a:pt x="68" y="2"/>
                      </a:moveTo>
                      <a:lnTo>
                        <a:pt x="51" y="0"/>
                      </a:lnTo>
                      <a:lnTo>
                        <a:pt x="36" y="2"/>
                      </a:lnTo>
                      <a:lnTo>
                        <a:pt x="25" y="6"/>
                      </a:lnTo>
                      <a:lnTo>
                        <a:pt x="18" y="10"/>
                      </a:lnTo>
                      <a:lnTo>
                        <a:pt x="9" y="16"/>
                      </a:lnTo>
                      <a:lnTo>
                        <a:pt x="2" y="25"/>
                      </a:lnTo>
                      <a:lnTo>
                        <a:pt x="0" y="35"/>
                      </a:lnTo>
                      <a:lnTo>
                        <a:pt x="3" y="44"/>
                      </a:lnTo>
                      <a:lnTo>
                        <a:pt x="10" y="48"/>
                      </a:lnTo>
                      <a:lnTo>
                        <a:pt x="22" y="50"/>
                      </a:lnTo>
                      <a:lnTo>
                        <a:pt x="40" y="48"/>
                      </a:lnTo>
                      <a:lnTo>
                        <a:pt x="55" y="43"/>
                      </a:lnTo>
                      <a:lnTo>
                        <a:pt x="66" y="35"/>
                      </a:lnTo>
                      <a:lnTo>
                        <a:pt x="74" y="27"/>
                      </a:lnTo>
                      <a:lnTo>
                        <a:pt x="79" y="18"/>
                      </a:lnTo>
                      <a:lnTo>
                        <a:pt x="77" y="9"/>
                      </a:lnTo>
                      <a:lnTo>
                        <a:pt x="68" y="2"/>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 name="Freeform 70"/>
                <p:cNvSpPr>
                  <a:spLocks/>
                </p:cNvSpPr>
                <p:nvPr/>
              </p:nvSpPr>
              <p:spPr bwMode="auto">
                <a:xfrm>
                  <a:off x="4015" y="4049"/>
                  <a:ext cx="70" cy="50"/>
                </a:xfrm>
                <a:custGeom>
                  <a:avLst/>
                  <a:gdLst>
                    <a:gd name="T0" fmla="*/ 59 w 70"/>
                    <a:gd name="T1" fmla="*/ 2 h 50"/>
                    <a:gd name="T2" fmla="*/ 45 w 70"/>
                    <a:gd name="T3" fmla="*/ 0 h 50"/>
                    <a:gd name="T4" fmla="*/ 31 w 70"/>
                    <a:gd name="T5" fmla="*/ 2 h 50"/>
                    <a:gd name="T6" fmla="*/ 22 w 70"/>
                    <a:gd name="T7" fmla="*/ 5 h 50"/>
                    <a:gd name="T8" fmla="*/ 16 w 70"/>
                    <a:gd name="T9" fmla="*/ 9 h 50"/>
                    <a:gd name="T10" fmla="*/ 8 w 70"/>
                    <a:gd name="T11" fmla="*/ 16 h 50"/>
                    <a:gd name="T12" fmla="*/ 2 w 70"/>
                    <a:gd name="T13" fmla="*/ 24 h 50"/>
                    <a:gd name="T14" fmla="*/ 0 w 70"/>
                    <a:gd name="T15" fmla="*/ 33 h 50"/>
                    <a:gd name="T16" fmla="*/ 3 w 70"/>
                    <a:gd name="T17" fmla="*/ 43 h 50"/>
                    <a:gd name="T18" fmla="*/ 8 w 70"/>
                    <a:gd name="T19" fmla="*/ 47 h 50"/>
                    <a:gd name="T20" fmla="*/ 19 w 70"/>
                    <a:gd name="T21" fmla="*/ 49 h 50"/>
                    <a:gd name="T22" fmla="*/ 35 w 70"/>
                    <a:gd name="T23" fmla="*/ 47 h 50"/>
                    <a:gd name="T24" fmla="*/ 48 w 70"/>
                    <a:gd name="T25" fmla="*/ 42 h 50"/>
                    <a:gd name="T26" fmla="*/ 58 w 70"/>
                    <a:gd name="T27" fmla="*/ 34 h 50"/>
                    <a:gd name="T28" fmla="*/ 65 w 70"/>
                    <a:gd name="T29" fmla="*/ 26 h 50"/>
                    <a:gd name="T30" fmla="*/ 69 w 70"/>
                    <a:gd name="T31" fmla="*/ 17 h 50"/>
                    <a:gd name="T32" fmla="*/ 67 w 70"/>
                    <a:gd name="T33" fmla="*/ 8 h 50"/>
                    <a:gd name="T34" fmla="*/ 59 w 70"/>
                    <a:gd name="T35" fmla="*/ 2 h 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0"/>
                    <a:gd name="T55" fmla="*/ 0 h 50"/>
                    <a:gd name="T56" fmla="*/ 70 w 70"/>
                    <a:gd name="T57" fmla="*/ 50 h 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0" h="50">
                      <a:moveTo>
                        <a:pt x="59" y="2"/>
                      </a:moveTo>
                      <a:lnTo>
                        <a:pt x="45" y="0"/>
                      </a:lnTo>
                      <a:lnTo>
                        <a:pt x="31" y="2"/>
                      </a:lnTo>
                      <a:lnTo>
                        <a:pt x="22" y="5"/>
                      </a:lnTo>
                      <a:lnTo>
                        <a:pt x="16" y="9"/>
                      </a:lnTo>
                      <a:lnTo>
                        <a:pt x="8" y="16"/>
                      </a:lnTo>
                      <a:lnTo>
                        <a:pt x="2" y="24"/>
                      </a:lnTo>
                      <a:lnTo>
                        <a:pt x="0" y="33"/>
                      </a:lnTo>
                      <a:lnTo>
                        <a:pt x="3" y="43"/>
                      </a:lnTo>
                      <a:lnTo>
                        <a:pt x="8" y="47"/>
                      </a:lnTo>
                      <a:lnTo>
                        <a:pt x="19" y="49"/>
                      </a:lnTo>
                      <a:lnTo>
                        <a:pt x="35" y="47"/>
                      </a:lnTo>
                      <a:lnTo>
                        <a:pt x="48" y="42"/>
                      </a:lnTo>
                      <a:lnTo>
                        <a:pt x="58" y="34"/>
                      </a:lnTo>
                      <a:lnTo>
                        <a:pt x="65" y="26"/>
                      </a:lnTo>
                      <a:lnTo>
                        <a:pt x="69" y="17"/>
                      </a:lnTo>
                      <a:lnTo>
                        <a:pt x="67" y="8"/>
                      </a:lnTo>
                      <a:lnTo>
                        <a:pt x="59" y="2"/>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 name="Freeform 71"/>
                <p:cNvSpPr>
                  <a:spLocks/>
                </p:cNvSpPr>
                <p:nvPr/>
              </p:nvSpPr>
              <p:spPr bwMode="auto">
                <a:xfrm>
                  <a:off x="4070" y="4023"/>
                  <a:ext cx="70" cy="50"/>
                </a:xfrm>
                <a:custGeom>
                  <a:avLst/>
                  <a:gdLst>
                    <a:gd name="T0" fmla="*/ 59 w 70"/>
                    <a:gd name="T1" fmla="*/ 2 h 50"/>
                    <a:gd name="T2" fmla="*/ 44 w 70"/>
                    <a:gd name="T3" fmla="*/ 0 h 50"/>
                    <a:gd name="T4" fmla="*/ 31 w 70"/>
                    <a:gd name="T5" fmla="*/ 2 h 50"/>
                    <a:gd name="T6" fmla="*/ 22 w 70"/>
                    <a:gd name="T7" fmla="*/ 5 h 50"/>
                    <a:gd name="T8" fmla="*/ 16 w 70"/>
                    <a:gd name="T9" fmla="*/ 9 h 50"/>
                    <a:gd name="T10" fmla="*/ 7 w 70"/>
                    <a:gd name="T11" fmla="*/ 15 h 50"/>
                    <a:gd name="T12" fmla="*/ 1 w 70"/>
                    <a:gd name="T13" fmla="*/ 24 h 50"/>
                    <a:gd name="T14" fmla="*/ 0 w 70"/>
                    <a:gd name="T15" fmla="*/ 33 h 50"/>
                    <a:gd name="T16" fmla="*/ 2 w 70"/>
                    <a:gd name="T17" fmla="*/ 43 h 50"/>
                    <a:gd name="T18" fmla="*/ 8 w 70"/>
                    <a:gd name="T19" fmla="*/ 47 h 50"/>
                    <a:gd name="T20" fmla="*/ 19 w 70"/>
                    <a:gd name="T21" fmla="*/ 49 h 50"/>
                    <a:gd name="T22" fmla="*/ 35 w 70"/>
                    <a:gd name="T23" fmla="*/ 47 h 50"/>
                    <a:gd name="T24" fmla="*/ 48 w 70"/>
                    <a:gd name="T25" fmla="*/ 42 h 50"/>
                    <a:gd name="T26" fmla="*/ 58 w 70"/>
                    <a:gd name="T27" fmla="*/ 34 h 50"/>
                    <a:gd name="T28" fmla="*/ 65 w 70"/>
                    <a:gd name="T29" fmla="*/ 26 h 50"/>
                    <a:gd name="T30" fmla="*/ 69 w 70"/>
                    <a:gd name="T31" fmla="*/ 16 h 50"/>
                    <a:gd name="T32" fmla="*/ 67 w 70"/>
                    <a:gd name="T33" fmla="*/ 8 h 50"/>
                    <a:gd name="T34" fmla="*/ 59 w 70"/>
                    <a:gd name="T35" fmla="*/ 2 h 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0"/>
                    <a:gd name="T55" fmla="*/ 0 h 50"/>
                    <a:gd name="T56" fmla="*/ 70 w 70"/>
                    <a:gd name="T57" fmla="*/ 50 h 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0" h="50">
                      <a:moveTo>
                        <a:pt x="59" y="2"/>
                      </a:moveTo>
                      <a:lnTo>
                        <a:pt x="44" y="0"/>
                      </a:lnTo>
                      <a:lnTo>
                        <a:pt x="31" y="2"/>
                      </a:lnTo>
                      <a:lnTo>
                        <a:pt x="22" y="5"/>
                      </a:lnTo>
                      <a:lnTo>
                        <a:pt x="16" y="9"/>
                      </a:lnTo>
                      <a:lnTo>
                        <a:pt x="7" y="15"/>
                      </a:lnTo>
                      <a:lnTo>
                        <a:pt x="1" y="24"/>
                      </a:lnTo>
                      <a:lnTo>
                        <a:pt x="0" y="33"/>
                      </a:lnTo>
                      <a:lnTo>
                        <a:pt x="2" y="43"/>
                      </a:lnTo>
                      <a:lnTo>
                        <a:pt x="8" y="47"/>
                      </a:lnTo>
                      <a:lnTo>
                        <a:pt x="19" y="49"/>
                      </a:lnTo>
                      <a:lnTo>
                        <a:pt x="35" y="47"/>
                      </a:lnTo>
                      <a:lnTo>
                        <a:pt x="48" y="42"/>
                      </a:lnTo>
                      <a:lnTo>
                        <a:pt x="58" y="34"/>
                      </a:lnTo>
                      <a:lnTo>
                        <a:pt x="65" y="26"/>
                      </a:lnTo>
                      <a:lnTo>
                        <a:pt x="69" y="16"/>
                      </a:lnTo>
                      <a:lnTo>
                        <a:pt x="67" y="8"/>
                      </a:lnTo>
                      <a:lnTo>
                        <a:pt x="59" y="2"/>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5" name="Freeform 72"/>
              <p:cNvSpPr>
                <a:spLocks/>
              </p:cNvSpPr>
              <p:nvPr/>
            </p:nvSpPr>
            <p:spPr bwMode="auto">
              <a:xfrm>
                <a:off x="3789" y="4188"/>
                <a:ext cx="113" cy="62"/>
              </a:xfrm>
              <a:custGeom>
                <a:avLst/>
                <a:gdLst>
                  <a:gd name="T0" fmla="*/ 33 w 113"/>
                  <a:gd name="T1" fmla="*/ 57 h 62"/>
                  <a:gd name="T2" fmla="*/ 0 w 113"/>
                  <a:gd name="T3" fmla="*/ 27 h 62"/>
                  <a:gd name="T4" fmla="*/ 33 w 113"/>
                  <a:gd name="T5" fmla="*/ 45 h 62"/>
                  <a:gd name="T6" fmla="*/ 14 w 113"/>
                  <a:gd name="T7" fmla="*/ 13 h 62"/>
                  <a:gd name="T8" fmla="*/ 49 w 113"/>
                  <a:gd name="T9" fmla="*/ 52 h 62"/>
                  <a:gd name="T10" fmla="*/ 45 w 113"/>
                  <a:gd name="T11" fmla="*/ 20 h 62"/>
                  <a:gd name="T12" fmla="*/ 63 w 113"/>
                  <a:gd name="T13" fmla="*/ 52 h 62"/>
                  <a:gd name="T14" fmla="*/ 63 w 113"/>
                  <a:gd name="T15" fmla="*/ 13 h 62"/>
                  <a:gd name="T16" fmla="*/ 75 w 113"/>
                  <a:gd name="T17" fmla="*/ 41 h 62"/>
                  <a:gd name="T18" fmla="*/ 77 w 113"/>
                  <a:gd name="T19" fmla="*/ 2 h 62"/>
                  <a:gd name="T20" fmla="*/ 89 w 113"/>
                  <a:gd name="T21" fmla="*/ 31 h 62"/>
                  <a:gd name="T22" fmla="*/ 91 w 113"/>
                  <a:gd name="T23" fmla="*/ 18 h 62"/>
                  <a:gd name="T24" fmla="*/ 112 w 113"/>
                  <a:gd name="T25" fmla="*/ 0 h 62"/>
                  <a:gd name="T26" fmla="*/ 101 w 113"/>
                  <a:gd name="T27" fmla="*/ 27 h 62"/>
                  <a:gd name="T28" fmla="*/ 103 w 113"/>
                  <a:gd name="T29" fmla="*/ 61 h 62"/>
                  <a:gd name="T30" fmla="*/ 33 w 113"/>
                  <a:gd name="T31" fmla="*/ 57 h 6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3"/>
                  <a:gd name="T49" fmla="*/ 0 h 62"/>
                  <a:gd name="T50" fmla="*/ 113 w 113"/>
                  <a:gd name="T51" fmla="*/ 62 h 6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3" h="62">
                    <a:moveTo>
                      <a:pt x="33" y="57"/>
                    </a:moveTo>
                    <a:lnTo>
                      <a:pt x="0" y="27"/>
                    </a:lnTo>
                    <a:lnTo>
                      <a:pt x="33" y="45"/>
                    </a:lnTo>
                    <a:lnTo>
                      <a:pt x="14" y="13"/>
                    </a:lnTo>
                    <a:lnTo>
                      <a:pt x="49" y="52"/>
                    </a:lnTo>
                    <a:lnTo>
                      <a:pt x="45" y="20"/>
                    </a:lnTo>
                    <a:lnTo>
                      <a:pt x="63" y="52"/>
                    </a:lnTo>
                    <a:lnTo>
                      <a:pt x="63" y="13"/>
                    </a:lnTo>
                    <a:lnTo>
                      <a:pt x="75" y="41"/>
                    </a:lnTo>
                    <a:lnTo>
                      <a:pt x="77" y="2"/>
                    </a:lnTo>
                    <a:lnTo>
                      <a:pt x="89" y="31"/>
                    </a:lnTo>
                    <a:lnTo>
                      <a:pt x="91" y="18"/>
                    </a:lnTo>
                    <a:lnTo>
                      <a:pt x="112" y="0"/>
                    </a:lnTo>
                    <a:lnTo>
                      <a:pt x="101" y="27"/>
                    </a:lnTo>
                    <a:lnTo>
                      <a:pt x="103" y="61"/>
                    </a:lnTo>
                    <a:lnTo>
                      <a:pt x="33" y="57"/>
                    </a:lnTo>
                  </a:path>
                </a:pathLst>
              </a:custGeom>
              <a:solidFill>
                <a:srgbClr val="00AE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en-US"/>
              </a:p>
            </p:txBody>
          </p:sp>
        </p:grpSp>
      </p:grpSp>
      <p:sp>
        <p:nvSpPr>
          <p:cNvPr id="72" name="TextBox 71"/>
          <p:cNvSpPr txBox="1"/>
          <p:nvPr/>
        </p:nvSpPr>
        <p:spPr>
          <a:xfrm>
            <a:off x="7129486" y="2092152"/>
            <a:ext cx="1777538" cy="307777"/>
          </a:xfrm>
          <a:prstGeom prst="rect">
            <a:avLst/>
          </a:prstGeom>
          <a:solidFill>
            <a:schemeClr val="bg1"/>
          </a:solidFill>
          <a:ln>
            <a:solidFill>
              <a:srgbClr val="C00000"/>
            </a:solidFill>
          </a:ln>
        </p:spPr>
        <p:txBody>
          <a:bodyPr wrap="none" rtlCol="0">
            <a:spAutoFit/>
          </a:bodyPr>
          <a:lstStyle/>
          <a:p>
            <a:pPr algn="ctr"/>
            <a:r>
              <a:rPr lang="en-US" sz="1400" dirty="0" smtClean="0">
                <a:solidFill>
                  <a:srgbClr val="C00000"/>
                </a:solidFill>
              </a:rPr>
              <a:t>Rejected by SPARK</a:t>
            </a:r>
            <a:endParaRPr lang="en-US" sz="1400" dirty="0">
              <a:solidFill>
                <a:srgbClr val="C00000"/>
              </a:solidFill>
            </a:endParaRPr>
          </a:p>
        </p:txBody>
      </p:sp>
    </p:spTree>
    <p:extLst>
      <p:ext uri="{BB962C8B-B14F-4D97-AF65-F5344CB8AC3E}">
        <p14:creationId xmlns:p14="http://schemas.microsoft.com/office/powerpoint/2010/main" val="9517713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26"/>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dirty="0" smtClean="0"/>
              <a:t>Parameter Name Aliasing</a:t>
            </a:r>
          </a:p>
        </p:txBody>
      </p:sp>
      <p:sp>
        <p:nvSpPr>
          <p:cNvPr id="57347" name="Rectangle 227"/>
          <p:cNvSpPr>
            <a:spLocks noGrp="1" noChangeArrowheads="1"/>
          </p:cNvSpPr>
          <p:nvPr>
            <p:ph sz="half" idx="10"/>
          </p:nvPr>
        </p:nvSpPr>
        <p:spPr/>
        <p:txBody>
          <a:bodyPr/>
          <a:lstStyle/>
          <a:p>
            <a:pPr eaLnBrk="1" hangingPunct="1"/>
            <a:r>
              <a:rPr lang="en-US" dirty="0" smtClean="0"/>
              <a:t>In terms of formal and actual parameters</a:t>
            </a:r>
          </a:p>
          <a:p>
            <a:pPr eaLnBrk="1" hangingPunct="1"/>
            <a:r>
              <a:rPr lang="en-US" dirty="0" smtClean="0"/>
              <a:t>Occurs when there are multiple names for an actual parameter inside the routine’s body</a:t>
            </a:r>
          </a:p>
          <a:p>
            <a:pPr lvl="1" eaLnBrk="1" hangingPunct="1"/>
            <a:r>
              <a:rPr lang="en-US" dirty="0" smtClean="0"/>
              <a:t>Global variable passed as actual parameter and referenced inside subprogram via global name</a:t>
            </a:r>
          </a:p>
          <a:p>
            <a:pPr lvl="1" eaLnBrk="1" hangingPunct="1"/>
            <a:r>
              <a:rPr lang="en-US" dirty="0" smtClean="0"/>
              <a:t>Same actual passed to more than one formal</a:t>
            </a:r>
          </a:p>
          <a:p>
            <a:pPr lvl="1" eaLnBrk="1" hangingPunct="1"/>
            <a:r>
              <a:rPr lang="en-US" dirty="0" smtClean="0"/>
              <a:t>Two actuals are overlapping array slices</a:t>
            </a:r>
          </a:p>
          <a:p>
            <a:pPr lvl="1" eaLnBrk="1" hangingPunct="1"/>
            <a:r>
              <a:rPr lang="en-US" dirty="0" smtClean="0"/>
              <a:t>One actual is contained within another actual</a:t>
            </a:r>
          </a:p>
          <a:p>
            <a:pPr eaLnBrk="1" hangingPunct="1"/>
            <a:r>
              <a:rPr lang="en-US" dirty="0" smtClean="0"/>
              <a:t>Can lead to code dependent on parameter-passing mechanism</a:t>
            </a:r>
          </a:p>
        </p:txBody>
      </p:sp>
      <p:grpSp>
        <p:nvGrpSpPr>
          <p:cNvPr id="4" name="Group 3"/>
          <p:cNvGrpSpPr/>
          <p:nvPr/>
        </p:nvGrpSpPr>
        <p:grpSpPr>
          <a:xfrm>
            <a:off x="5320940" y="5445224"/>
            <a:ext cx="3139492" cy="1093809"/>
            <a:chOff x="5306040" y="5589240"/>
            <a:chExt cx="2776857" cy="949793"/>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5589240"/>
              <a:ext cx="1926721" cy="94979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TextBox 6"/>
            <p:cNvSpPr txBox="1"/>
            <p:nvPr/>
          </p:nvSpPr>
          <p:spPr>
            <a:xfrm>
              <a:off x="5306040" y="5864081"/>
              <a:ext cx="873675" cy="347430"/>
            </a:xfrm>
            <a:prstGeom prst="rect">
              <a:avLst/>
            </a:prstGeom>
            <a:noFill/>
          </p:spPr>
          <p:txBody>
            <a:bodyPr wrap="none" rtlCol="0">
              <a:spAutoFit/>
            </a:bodyPr>
            <a:lstStyle/>
            <a:p>
              <a:pPr algn="r"/>
              <a:r>
                <a:rPr lang="en-US" sz="1000" i="0" kern="1200" dirty="0" smtClean="0"/>
                <a:t>Mark Twain =</a:t>
              </a:r>
            </a:p>
            <a:p>
              <a:pPr algn="r"/>
              <a:r>
                <a:rPr lang="en-US" sz="1000" dirty="0" smtClean="0"/>
                <a:t>Sam Clemens</a:t>
              </a:r>
              <a:endParaRPr lang="en-US" sz="1000" i="0" kern="1200" dirty="0" smtClean="0"/>
            </a:p>
          </p:txBody>
        </p:sp>
      </p:grpSp>
    </p:spTree>
    <p:extLst>
      <p:ext uri="{BB962C8B-B14F-4D97-AF65-F5344CB8AC3E}">
        <p14:creationId xmlns:p14="http://schemas.microsoft.com/office/powerpoint/2010/main" val="1407602458"/>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8"/>
          <p:cNvGrpSpPr>
            <a:grpSpLocks/>
          </p:cNvGrpSpPr>
          <p:nvPr/>
        </p:nvGrpSpPr>
        <p:grpSpPr bwMode="auto">
          <a:xfrm>
            <a:off x="8244498" y="678842"/>
            <a:ext cx="791998" cy="590908"/>
            <a:chOff x="3721" y="3234"/>
            <a:chExt cx="1462" cy="1051"/>
          </a:xfrm>
        </p:grpSpPr>
        <p:grpSp>
          <p:nvGrpSpPr>
            <p:cNvPr id="11" name="Group 9"/>
            <p:cNvGrpSpPr>
              <a:grpSpLocks/>
            </p:cNvGrpSpPr>
            <p:nvPr/>
          </p:nvGrpSpPr>
          <p:grpSpPr bwMode="auto">
            <a:xfrm>
              <a:off x="4262" y="3234"/>
              <a:ext cx="792" cy="568"/>
              <a:chOff x="4262" y="3234"/>
              <a:chExt cx="792" cy="568"/>
            </a:xfrm>
          </p:grpSpPr>
          <p:sp>
            <p:nvSpPr>
              <p:cNvPr id="58" name="Freeform 10"/>
              <p:cNvSpPr>
                <a:spLocks/>
              </p:cNvSpPr>
              <p:nvPr/>
            </p:nvSpPr>
            <p:spPr bwMode="auto">
              <a:xfrm>
                <a:off x="4262" y="3234"/>
                <a:ext cx="792" cy="568"/>
              </a:xfrm>
              <a:custGeom>
                <a:avLst/>
                <a:gdLst>
                  <a:gd name="T0" fmla="*/ 791 w 792"/>
                  <a:gd name="T1" fmla="*/ 0 h 568"/>
                  <a:gd name="T2" fmla="*/ 678 w 792"/>
                  <a:gd name="T3" fmla="*/ 269 h 568"/>
                  <a:gd name="T4" fmla="*/ 670 w 792"/>
                  <a:gd name="T5" fmla="*/ 317 h 568"/>
                  <a:gd name="T6" fmla="*/ 662 w 792"/>
                  <a:gd name="T7" fmla="*/ 340 h 568"/>
                  <a:gd name="T8" fmla="*/ 638 w 792"/>
                  <a:gd name="T9" fmla="*/ 379 h 568"/>
                  <a:gd name="T10" fmla="*/ 622 w 792"/>
                  <a:gd name="T11" fmla="*/ 415 h 568"/>
                  <a:gd name="T12" fmla="*/ 613 w 792"/>
                  <a:gd name="T13" fmla="*/ 467 h 568"/>
                  <a:gd name="T14" fmla="*/ 608 w 792"/>
                  <a:gd name="T15" fmla="*/ 510 h 568"/>
                  <a:gd name="T16" fmla="*/ 578 w 792"/>
                  <a:gd name="T17" fmla="*/ 551 h 568"/>
                  <a:gd name="T18" fmla="*/ 519 w 792"/>
                  <a:gd name="T19" fmla="*/ 565 h 568"/>
                  <a:gd name="T20" fmla="*/ 452 w 792"/>
                  <a:gd name="T21" fmla="*/ 564 h 568"/>
                  <a:gd name="T22" fmla="*/ 384 w 792"/>
                  <a:gd name="T23" fmla="*/ 542 h 568"/>
                  <a:gd name="T24" fmla="*/ 307 w 792"/>
                  <a:gd name="T25" fmla="*/ 494 h 568"/>
                  <a:gd name="T26" fmla="*/ 243 w 792"/>
                  <a:gd name="T27" fmla="*/ 433 h 568"/>
                  <a:gd name="T28" fmla="*/ 179 w 792"/>
                  <a:gd name="T29" fmla="*/ 415 h 568"/>
                  <a:gd name="T30" fmla="*/ 109 w 792"/>
                  <a:gd name="T31" fmla="*/ 400 h 568"/>
                  <a:gd name="T32" fmla="*/ 77 w 792"/>
                  <a:gd name="T33" fmla="*/ 385 h 568"/>
                  <a:gd name="T34" fmla="*/ 64 w 792"/>
                  <a:gd name="T35" fmla="*/ 371 h 568"/>
                  <a:gd name="T36" fmla="*/ 55 w 792"/>
                  <a:gd name="T37" fmla="*/ 367 h 568"/>
                  <a:gd name="T38" fmla="*/ 42 w 792"/>
                  <a:gd name="T39" fmla="*/ 374 h 568"/>
                  <a:gd name="T40" fmla="*/ 27 w 792"/>
                  <a:gd name="T41" fmla="*/ 376 h 568"/>
                  <a:gd name="T42" fmla="*/ 17 w 792"/>
                  <a:gd name="T43" fmla="*/ 372 h 568"/>
                  <a:gd name="T44" fmla="*/ 8 w 792"/>
                  <a:gd name="T45" fmla="*/ 363 h 568"/>
                  <a:gd name="T46" fmla="*/ 1 w 792"/>
                  <a:gd name="T47" fmla="*/ 346 h 568"/>
                  <a:gd name="T48" fmla="*/ 3 w 792"/>
                  <a:gd name="T49" fmla="*/ 322 h 568"/>
                  <a:gd name="T50" fmla="*/ 16 w 792"/>
                  <a:gd name="T51" fmla="*/ 304 h 568"/>
                  <a:gd name="T52" fmla="*/ 27 w 792"/>
                  <a:gd name="T53" fmla="*/ 297 h 568"/>
                  <a:gd name="T54" fmla="*/ 51 w 792"/>
                  <a:gd name="T55" fmla="*/ 292 h 568"/>
                  <a:gd name="T56" fmla="*/ 60 w 792"/>
                  <a:gd name="T57" fmla="*/ 285 h 568"/>
                  <a:gd name="T58" fmla="*/ 68 w 792"/>
                  <a:gd name="T59" fmla="*/ 261 h 568"/>
                  <a:gd name="T60" fmla="*/ 88 w 792"/>
                  <a:gd name="T61" fmla="*/ 247 h 568"/>
                  <a:gd name="T62" fmla="*/ 116 w 792"/>
                  <a:gd name="T63" fmla="*/ 249 h 568"/>
                  <a:gd name="T64" fmla="*/ 135 w 792"/>
                  <a:gd name="T65" fmla="*/ 255 h 568"/>
                  <a:gd name="T66" fmla="*/ 145 w 792"/>
                  <a:gd name="T67" fmla="*/ 246 h 568"/>
                  <a:gd name="T68" fmla="*/ 159 w 792"/>
                  <a:gd name="T69" fmla="*/ 239 h 568"/>
                  <a:gd name="T70" fmla="*/ 173 w 792"/>
                  <a:gd name="T71" fmla="*/ 236 h 568"/>
                  <a:gd name="T72" fmla="*/ 184 w 792"/>
                  <a:gd name="T73" fmla="*/ 240 h 568"/>
                  <a:gd name="T74" fmla="*/ 193 w 792"/>
                  <a:gd name="T75" fmla="*/ 237 h 568"/>
                  <a:gd name="T76" fmla="*/ 204 w 792"/>
                  <a:gd name="T77" fmla="*/ 230 h 568"/>
                  <a:gd name="T78" fmla="*/ 217 w 792"/>
                  <a:gd name="T79" fmla="*/ 226 h 568"/>
                  <a:gd name="T80" fmla="*/ 231 w 792"/>
                  <a:gd name="T81" fmla="*/ 227 h 568"/>
                  <a:gd name="T82" fmla="*/ 235 w 792"/>
                  <a:gd name="T83" fmla="*/ 213 h 568"/>
                  <a:gd name="T84" fmla="*/ 237 w 792"/>
                  <a:gd name="T85" fmla="*/ 196 h 568"/>
                  <a:gd name="T86" fmla="*/ 243 w 792"/>
                  <a:gd name="T87" fmla="*/ 179 h 568"/>
                  <a:gd name="T88" fmla="*/ 250 w 792"/>
                  <a:gd name="T89" fmla="*/ 167 h 568"/>
                  <a:gd name="T90" fmla="*/ 259 w 792"/>
                  <a:gd name="T91" fmla="*/ 158 h 568"/>
                  <a:gd name="T92" fmla="*/ 277 w 792"/>
                  <a:gd name="T93" fmla="*/ 150 h 568"/>
                  <a:gd name="T94" fmla="*/ 293 w 792"/>
                  <a:gd name="T95" fmla="*/ 149 h 568"/>
                  <a:gd name="T96" fmla="*/ 315 w 792"/>
                  <a:gd name="T97" fmla="*/ 156 h 568"/>
                  <a:gd name="T98" fmla="*/ 326 w 792"/>
                  <a:gd name="T99" fmla="*/ 164 h 568"/>
                  <a:gd name="T100" fmla="*/ 338 w 792"/>
                  <a:gd name="T101" fmla="*/ 176 h 568"/>
                  <a:gd name="T102" fmla="*/ 349 w 792"/>
                  <a:gd name="T103" fmla="*/ 191 h 568"/>
                  <a:gd name="T104" fmla="*/ 358 w 792"/>
                  <a:gd name="T105" fmla="*/ 211 h 568"/>
                  <a:gd name="T106" fmla="*/ 363 w 792"/>
                  <a:gd name="T107" fmla="*/ 227 h 568"/>
                  <a:gd name="T108" fmla="*/ 434 w 792"/>
                  <a:gd name="T109" fmla="*/ 202 h 56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92"/>
                  <a:gd name="T166" fmla="*/ 0 h 568"/>
                  <a:gd name="T167" fmla="*/ 792 w 792"/>
                  <a:gd name="T168" fmla="*/ 568 h 56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92" h="568">
                    <a:moveTo>
                      <a:pt x="460" y="0"/>
                    </a:moveTo>
                    <a:lnTo>
                      <a:pt x="791" y="0"/>
                    </a:lnTo>
                    <a:lnTo>
                      <a:pt x="683" y="244"/>
                    </a:lnTo>
                    <a:lnTo>
                      <a:pt x="678" y="269"/>
                    </a:lnTo>
                    <a:lnTo>
                      <a:pt x="673" y="293"/>
                    </a:lnTo>
                    <a:lnTo>
                      <a:pt x="670" y="317"/>
                    </a:lnTo>
                    <a:lnTo>
                      <a:pt x="667" y="328"/>
                    </a:lnTo>
                    <a:lnTo>
                      <a:pt x="662" y="340"/>
                    </a:lnTo>
                    <a:lnTo>
                      <a:pt x="651" y="360"/>
                    </a:lnTo>
                    <a:lnTo>
                      <a:pt x="638" y="379"/>
                    </a:lnTo>
                    <a:lnTo>
                      <a:pt x="631" y="392"/>
                    </a:lnTo>
                    <a:lnTo>
                      <a:pt x="622" y="415"/>
                    </a:lnTo>
                    <a:lnTo>
                      <a:pt x="618" y="438"/>
                    </a:lnTo>
                    <a:lnTo>
                      <a:pt x="613" y="467"/>
                    </a:lnTo>
                    <a:lnTo>
                      <a:pt x="613" y="489"/>
                    </a:lnTo>
                    <a:lnTo>
                      <a:pt x="608" y="510"/>
                    </a:lnTo>
                    <a:lnTo>
                      <a:pt x="597" y="535"/>
                    </a:lnTo>
                    <a:lnTo>
                      <a:pt x="578" y="551"/>
                    </a:lnTo>
                    <a:lnTo>
                      <a:pt x="554" y="560"/>
                    </a:lnTo>
                    <a:lnTo>
                      <a:pt x="519" y="565"/>
                    </a:lnTo>
                    <a:lnTo>
                      <a:pt x="484" y="567"/>
                    </a:lnTo>
                    <a:lnTo>
                      <a:pt x="452" y="564"/>
                    </a:lnTo>
                    <a:lnTo>
                      <a:pt x="418" y="556"/>
                    </a:lnTo>
                    <a:lnTo>
                      <a:pt x="384" y="542"/>
                    </a:lnTo>
                    <a:lnTo>
                      <a:pt x="349" y="520"/>
                    </a:lnTo>
                    <a:lnTo>
                      <a:pt x="307" y="494"/>
                    </a:lnTo>
                    <a:lnTo>
                      <a:pt x="272" y="458"/>
                    </a:lnTo>
                    <a:lnTo>
                      <a:pt x="243" y="433"/>
                    </a:lnTo>
                    <a:lnTo>
                      <a:pt x="216" y="417"/>
                    </a:lnTo>
                    <a:lnTo>
                      <a:pt x="179" y="415"/>
                    </a:lnTo>
                    <a:lnTo>
                      <a:pt x="138" y="408"/>
                    </a:lnTo>
                    <a:lnTo>
                      <a:pt x="109" y="400"/>
                    </a:lnTo>
                    <a:lnTo>
                      <a:pt x="82" y="389"/>
                    </a:lnTo>
                    <a:lnTo>
                      <a:pt x="77" y="385"/>
                    </a:lnTo>
                    <a:lnTo>
                      <a:pt x="69" y="379"/>
                    </a:lnTo>
                    <a:lnTo>
                      <a:pt x="64" y="371"/>
                    </a:lnTo>
                    <a:lnTo>
                      <a:pt x="60" y="363"/>
                    </a:lnTo>
                    <a:lnTo>
                      <a:pt x="55" y="367"/>
                    </a:lnTo>
                    <a:lnTo>
                      <a:pt x="48" y="372"/>
                    </a:lnTo>
                    <a:lnTo>
                      <a:pt x="42" y="374"/>
                    </a:lnTo>
                    <a:lnTo>
                      <a:pt x="35" y="375"/>
                    </a:lnTo>
                    <a:lnTo>
                      <a:pt x="27" y="376"/>
                    </a:lnTo>
                    <a:lnTo>
                      <a:pt x="22" y="375"/>
                    </a:lnTo>
                    <a:lnTo>
                      <a:pt x="17" y="372"/>
                    </a:lnTo>
                    <a:lnTo>
                      <a:pt x="11" y="368"/>
                    </a:lnTo>
                    <a:lnTo>
                      <a:pt x="8" y="363"/>
                    </a:lnTo>
                    <a:lnTo>
                      <a:pt x="4" y="357"/>
                    </a:lnTo>
                    <a:lnTo>
                      <a:pt x="1" y="346"/>
                    </a:lnTo>
                    <a:lnTo>
                      <a:pt x="0" y="332"/>
                    </a:lnTo>
                    <a:lnTo>
                      <a:pt x="3" y="322"/>
                    </a:lnTo>
                    <a:lnTo>
                      <a:pt x="8" y="313"/>
                    </a:lnTo>
                    <a:lnTo>
                      <a:pt x="16" y="304"/>
                    </a:lnTo>
                    <a:lnTo>
                      <a:pt x="22" y="300"/>
                    </a:lnTo>
                    <a:lnTo>
                      <a:pt x="27" y="297"/>
                    </a:lnTo>
                    <a:lnTo>
                      <a:pt x="40" y="292"/>
                    </a:lnTo>
                    <a:lnTo>
                      <a:pt x="51" y="292"/>
                    </a:lnTo>
                    <a:lnTo>
                      <a:pt x="60" y="294"/>
                    </a:lnTo>
                    <a:lnTo>
                      <a:pt x="60" y="285"/>
                    </a:lnTo>
                    <a:lnTo>
                      <a:pt x="63" y="270"/>
                    </a:lnTo>
                    <a:lnTo>
                      <a:pt x="68" y="261"/>
                    </a:lnTo>
                    <a:lnTo>
                      <a:pt x="77" y="253"/>
                    </a:lnTo>
                    <a:lnTo>
                      <a:pt x="88" y="247"/>
                    </a:lnTo>
                    <a:lnTo>
                      <a:pt x="100" y="245"/>
                    </a:lnTo>
                    <a:lnTo>
                      <a:pt x="116" y="249"/>
                    </a:lnTo>
                    <a:lnTo>
                      <a:pt x="130" y="254"/>
                    </a:lnTo>
                    <a:lnTo>
                      <a:pt x="135" y="255"/>
                    </a:lnTo>
                    <a:lnTo>
                      <a:pt x="140" y="250"/>
                    </a:lnTo>
                    <a:lnTo>
                      <a:pt x="145" y="246"/>
                    </a:lnTo>
                    <a:lnTo>
                      <a:pt x="153" y="241"/>
                    </a:lnTo>
                    <a:lnTo>
                      <a:pt x="159" y="239"/>
                    </a:lnTo>
                    <a:lnTo>
                      <a:pt x="165" y="237"/>
                    </a:lnTo>
                    <a:lnTo>
                      <a:pt x="173" y="236"/>
                    </a:lnTo>
                    <a:lnTo>
                      <a:pt x="177" y="237"/>
                    </a:lnTo>
                    <a:lnTo>
                      <a:pt x="184" y="240"/>
                    </a:lnTo>
                    <a:lnTo>
                      <a:pt x="188" y="242"/>
                    </a:lnTo>
                    <a:lnTo>
                      <a:pt x="193" y="237"/>
                    </a:lnTo>
                    <a:lnTo>
                      <a:pt x="200" y="233"/>
                    </a:lnTo>
                    <a:lnTo>
                      <a:pt x="204" y="230"/>
                    </a:lnTo>
                    <a:lnTo>
                      <a:pt x="210" y="228"/>
                    </a:lnTo>
                    <a:lnTo>
                      <a:pt x="217" y="226"/>
                    </a:lnTo>
                    <a:lnTo>
                      <a:pt x="224" y="226"/>
                    </a:lnTo>
                    <a:lnTo>
                      <a:pt x="231" y="227"/>
                    </a:lnTo>
                    <a:lnTo>
                      <a:pt x="235" y="228"/>
                    </a:lnTo>
                    <a:lnTo>
                      <a:pt x="235" y="213"/>
                    </a:lnTo>
                    <a:lnTo>
                      <a:pt x="236" y="204"/>
                    </a:lnTo>
                    <a:lnTo>
                      <a:pt x="237" y="196"/>
                    </a:lnTo>
                    <a:lnTo>
                      <a:pt x="240" y="186"/>
                    </a:lnTo>
                    <a:lnTo>
                      <a:pt x="243" y="179"/>
                    </a:lnTo>
                    <a:lnTo>
                      <a:pt x="246" y="172"/>
                    </a:lnTo>
                    <a:lnTo>
                      <a:pt x="250" y="167"/>
                    </a:lnTo>
                    <a:lnTo>
                      <a:pt x="255" y="162"/>
                    </a:lnTo>
                    <a:lnTo>
                      <a:pt x="259" y="158"/>
                    </a:lnTo>
                    <a:lnTo>
                      <a:pt x="266" y="154"/>
                    </a:lnTo>
                    <a:lnTo>
                      <a:pt x="277" y="150"/>
                    </a:lnTo>
                    <a:lnTo>
                      <a:pt x="285" y="149"/>
                    </a:lnTo>
                    <a:lnTo>
                      <a:pt x="293" y="149"/>
                    </a:lnTo>
                    <a:lnTo>
                      <a:pt x="305" y="151"/>
                    </a:lnTo>
                    <a:lnTo>
                      <a:pt x="315" y="156"/>
                    </a:lnTo>
                    <a:lnTo>
                      <a:pt x="322" y="160"/>
                    </a:lnTo>
                    <a:lnTo>
                      <a:pt x="326" y="164"/>
                    </a:lnTo>
                    <a:lnTo>
                      <a:pt x="333" y="169"/>
                    </a:lnTo>
                    <a:lnTo>
                      <a:pt x="338" y="176"/>
                    </a:lnTo>
                    <a:lnTo>
                      <a:pt x="344" y="184"/>
                    </a:lnTo>
                    <a:lnTo>
                      <a:pt x="349" y="191"/>
                    </a:lnTo>
                    <a:lnTo>
                      <a:pt x="354" y="202"/>
                    </a:lnTo>
                    <a:lnTo>
                      <a:pt x="358" y="211"/>
                    </a:lnTo>
                    <a:lnTo>
                      <a:pt x="360" y="219"/>
                    </a:lnTo>
                    <a:lnTo>
                      <a:pt x="363" y="227"/>
                    </a:lnTo>
                    <a:lnTo>
                      <a:pt x="420" y="224"/>
                    </a:lnTo>
                    <a:lnTo>
                      <a:pt x="434" y="202"/>
                    </a:lnTo>
                    <a:lnTo>
                      <a:pt x="460" y="0"/>
                    </a:lnTo>
                  </a:path>
                </a:pathLst>
              </a:custGeom>
              <a:solidFill>
                <a:srgbClr val="FFE0C0"/>
              </a:solidFill>
              <a:ln w="12700" cap="rnd" cmpd="sng">
                <a:solidFill>
                  <a:srgbClr val="000000"/>
                </a:solidFill>
                <a:prstDash val="solid"/>
                <a:round/>
                <a:headEnd type="none" w="med" len="med"/>
                <a:tailEnd type="none" w="med" len="med"/>
              </a:ln>
            </p:spPr>
            <p:txBody>
              <a:bodyPr/>
              <a:lstStyle/>
              <a:p>
                <a:endParaRPr lang="en-US"/>
              </a:p>
            </p:txBody>
          </p:sp>
          <p:sp>
            <p:nvSpPr>
              <p:cNvPr id="59" name="Freeform 11"/>
              <p:cNvSpPr>
                <a:spLocks/>
              </p:cNvSpPr>
              <p:nvPr/>
            </p:nvSpPr>
            <p:spPr bwMode="auto">
              <a:xfrm>
                <a:off x="4478" y="3607"/>
                <a:ext cx="356" cy="186"/>
              </a:xfrm>
              <a:custGeom>
                <a:avLst/>
                <a:gdLst>
                  <a:gd name="T0" fmla="*/ 355 w 356"/>
                  <a:gd name="T1" fmla="*/ 169 h 186"/>
                  <a:gd name="T2" fmla="*/ 332 w 356"/>
                  <a:gd name="T3" fmla="*/ 177 h 186"/>
                  <a:gd name="T4" fmla="*/ 296 w 356"/>
                  <a:gd name="T5" fmla="*/ 183 h 186"/>
                  <a:gd name="T6" fmla="*/ 263 w 356"/>
                  <a:gd name="T7" fmla="*/ 185 h 186"/>
                  <a:gd name="T8" fmla="*/ 232 w 356"/>
                  <a:gd name="T9" fmla="*/ 181 h 186"/>
                  <a:gd name="T10" fmla="*/ 199 w 356"/>
                  <a:gd name="T11" fmla="*/ 174 h 186"/>
                  <a:gd name="T12" fmla="*/ 165 w 356"/>
                  <a:gd name="T13" fmla="*/ 160 h 186"/>
                  <a:gd name="T14" fmla="*/ 130 w 356"/>
                  <a:gd name="T15" fmla="*/ 140 h 186"/>
                  <a:gd name="T16" fmla="*/ 90 w 356"/>
                  <a:gd name="T17" fmla="*/ 114 h 186"/>
                  <a:gd name="T18" fmla="*/ 55 w 356"/>
                  <a:gd name="T19" fmla="*/ 80 h 186"/>
                  <a:gd name="T20" fmla="*/ 26 w 356"/>
                  <a:gd name="T21" fmla="*/ 56 h 186"/>
                  <a:gd name="T22" fmla="*/ 0 w 356"/>
                  <a:gd name="T23" fmla="*/ 39 h 186"/>
                  <a:gd name="T24" fmla="*/ 15 w 356"/>
                  <a:gd name="T25" fmla="*/ 36 h 186"/>
                  <a:gd name="T26" fmla="*/ 22 w 356"/>
                  <a:gd name="T27" fmla="*/ 35 h 186"/>
                  <a:gd name="T28" fmla="*/ 29 w 356"/>
                  <a:gd name="T29" fmla="*/ 33 h 186"/>
                  <a:gd name="T30" fmla="*/ 36 w 356"/>
                  <a:gd name="T31" fmla="*/ 29 h 186"/>
                  <a:gd name="T32" fmla="*/ 42 w 356"/>
                  <a:gd name="T33" fmla="*/ 24 h 186"/>
                  <a:gd name="T34" fmla="*/ 46 w 356"/>
                  <a:gd name="T35" fmla="*/ 17 h 186"/>
                  <a:gd name="T36" fmla="*/ 50 w 356"/>
                  <a:gd name="T37" fmla="*/ 13 h 186"/>
                  <a:gd name="T38" fmla="*/ 62 w 356"/>
                  <a:gd name="T39" fmla="*/ 14 h 186"/>
                  <a:gd name="T40" fmla="*/ 76 w 356"/>
                  <a:gd name="T41" fmla="*/ 16 h 186"/>
                  <a:gd name="T42" fmla="*/ 93 w 356"/>
                  <a:gd name="T43" fmla="*/ 13 h 186"/>
                  <a:gd name="T44" fmla="*/ 105 w 356"/>
                  <a:gd name="T45" fmla="*/ 12 h 186"/>
                  <a:gd name="T46" fmla="*/ 118 w 356"/>
                  <a:gd name="T47" fmla="*/ 8 h 186"/>
                  <a:gd name="T48" fmla="*/ 130 w 356"/>
                  <a:gd name="T49" fmla="*/ 4 h 186"/>
                  <a:gd name="T50" fmla="*/ 142 w 356"/>
                  <a:gd name="T51" fmla="*/ 0 h 186"/>
                  <a:gd name="T52" fmla="*/ 161 w 356"/>
                  <a:gd name="T53" fmla="*/ 7 h 186"/>
                  <a:gd name="T54" fmla="*/ 182 w 356"/>
                  <a:gd name="T55" fmla="*/ 12 h 186"/>
                  <a:gd name="T56" fmla="*/ 200 w 356"/>
                  <a:gd name="T57" fmla="*/ 22 h 186"/>
                  <a:gd name="T58" fmla="*/ 213 w 356"/>
                  <a:gd name="T59" fmla="*/ 33 h 186"/>
                  <a:gd name="T60" fmla="*/ 221 w 356"/>
                  <a:gd name="T61" fmla="*/ 39 h 186"/>
                  <a:gd name="T62" fmla="*/ 228 w 356"/>
                  <a:gd name="T63" fmla="*/ 49 h 186"/>
                  <a:gd name="T64" fmla="*/ 237 w 356"/>
                  <a:gd name="T65" fmla="*/ 69 h 186"/>
                  <a:gd name="T66" fmla="*/ 248 w 356"/>
                  <a:gd name="T67" fmla="*/ 90 h 186"/>
                  <a:gd name="T68" fmla="*/ 261 w 356"/>
                  <a:gd name="T69" fmla="*/ 101 h 186"/>
                  <a:gd name="T70" fmla="*/ 277 w 356"/>
                  <a:gd name="T71" fmla="*/ 107 h 186"/>
                  <a:gd name="T72" fmla="*/ 296 w 356"/>
                  <a:gd name="T73" fmla="*/ 112 h 186"/>
                  <a:gd name="T74" fmla="*/ 316 w 356"/>
                  <a:gd name="T75" fmla="*/ 119 h 186"/>
                  <a:gd name="T76" fmla="*/ 333 w 356"/>
                  <a:gd name="T77" fmla="*/ 131 h 186"/>
                  <a:gd name="T78" fmla="*/ 341 w 356"/>
                  <a:gd name="T79" fmla="*/ 138 h 186"/>
                  <a:gd name="T80" fmla="*/ 347 w 356"/>
                  <a:gd name="T81" fmla="*/ 149 h 186"/>
                  <a:gd name="T82" fmla="*/ 353 w 356"/>
                  <a:gd name="T83" fmla="*/ 160 h 186"/>
                  <a:gd name="T84" fmla="*/ 355 w 356"/>
                  <a:gd name="T85" fmla="*/ 169 h 18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56"/>
                  <a:gd name="T130" fmla="*/ 0 h 186"/>
                  <a:gd name="T131" fmla="*/ 356 w 356"/>
                  <a:gd name="T132" fmla="*/ 186 h 18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56" h="186">
                    <a:moveTo>
                      <a:pt x="355" y="169"/>
                    </a:moveTo>
                    <a:lnTo>
                      <a:pt x="332" y="177"/>
                    </a:lnTo>
                    <a:lnTo>
                      <a:pt x="296" y="183"/>
                    </a:lnTo>
                    <a:lnTo>
                      <a:pt x="263" y="185"/>
                    </a:lnTo>
                    <a:lnTo>
                      <a:pt x="232" y="181"/>
                    </a:lnTo>
                    <a:lnTo>
                      <a:pt x="199" y="174"/>
                    </a:lnTo>
                    <a:lnTo>
                      <a:pt x="165" y="160"/>
                    </a:lnTo>
                    <a:lnTo>
                      <a:pt x="130" y="140"/>
                    </a:lnTo>
                    <a:lnTo>
                      <a:pt x="90" y="114"/>
                    </a:lnTo>
                    <a:lnTo>
                      <a:pt x="55" y="80"/>
                    </a:lnTo>
                    <a:lnTo>
                      <a:pt x="26" y="56"/>
                    </a:lnTo>
                    <a:lnTo>
                      <a:pt x="0" y="39"/>
                    </a:lnTo>
                    <a:lnTo>
                      <a:pt x="15" y="36"/>
                    </a:lnTo>
                    <a:lnTo>
                      <a:pt x="22" y="35"/>
                    </a:lnTo>
                    <a:lnTo>
                      <a:pt x="29" y="33"/>
                    </a:lnTo>
                    <a:lnTo>
                      <a:pt x="36" y="29"/>
                    </a:lnTo>
                    <a:lnTo>
                      <a:pt x="42" y="24"/>
                    </a:lnTo>
                    <a:lnTo>
                      <a:pt x="46" y="17"/>
                    </a:lnTo>
                    <a:lnTo>
                      <a:pt x="50" y="13"/>
                    </a:lnTo>
                    <a:lnTo>
                      <a:pt x="62" y="14"/>
                    </a:lnTo>
                    <a:lnTo>
                      <a:pt x="76" y="16"/>
                    </a:lnTo>
                    <a:lnTo>
                      <a:pt x="93" y="13"/>
                    </a:lnTo>
                    <a:lnTo>
                      <a:pt x="105" y="12"/>
                    </a:lnTo>
                    <a:lnTo>
                      <a:pt x="118" y="8"/>
                    </a:lnTo>
                    <a:lnTo>
                      <a:pt x="130" y="4"/>
                    </a:lnTo>
                    <a:lnTo>
                      <a:pt x="142" y="0"/>
                    </a:lnTo>
                    <a:lnTo>
                      <a:pt x="161" y="7"/>
                    </a:lnTo>
                    <a:lnTo>
                      <a:pt x="182" y="12"/>
                    </a:lnTo>
                    <a:lnTo>
                      <a:pt x="200" y="22"/>
                    </a:lnTo>
                    <a:lnTo>
                      <a:pt x="213" y="33"/>
                    </a:lnTo>
                    <a:lnTo>
                      <a:pt x="221" y="39"/>
                    </a:lnTo>
                    <a:lnTo>
                      <a:pt x="228" y="49"/>
                    </a:lnTo>
                    <a:lnTo>
                      <a:pt x="237" y="69"/>
                    </a:lnTo>
                    <a:lnTo>
                      <a:pt x="248" y="90"/>
                    </a:lnTo>
                    <a:lnTo>
                      <a:pt x="261" y="101"/>
                    </a:lnTo>
                    <a:lnTo>
                      <a:pt x="277" y="107"/>
                    </a:lnTo>
                    <a:lnTo>
                      <a:pt x="296" y="112"/>
                    </a:lnTo>
                    <a:lnTo>
                      <a:pt x="316" y="119"/>
                    </a:lnTo>
                    <a:lnTo>
                      <a:pt x="333" y="131"/>
                    </a:lnTo>
                    <a:lnTo>
                      <a:pt x="341" y="138"/>
                    </a:lnTo>
                    <a:lnTo>
                      <a:pt x="347" y="149"/>
                    </a:lnTo>
                    <a:lnTo>
                      <a:pt x="353" y="160"/>
                    </a:lnTo>
                    <a:lnTo>
                      <a:pt x="355" y="169"/>
                    </a:lnTo>
                  </a:path>
                </a:pathLst>
              </a:custGeom>
              <a:solidFill>
                <a:srgbClr val="FFC08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en-US"/>
              </a:p>
            </p:txBody>
          </p:sp>
          <p:grpSp>
            <p:nvGrpSpPr>
              <p:cNvPr id="60" name="Group 12"/>
              <p:cNvGrpSpPr>
                <a:grpSpLocks/>
              </p:cNvGrpSpPr>
              <p:nvPr/>
            </p:nvGrpSpPr>
            <p:grpSpPr bwMode="auto">
              <a:xfrm>
                <a:off x="4264" y="3418"/>
                <a:ext cx="689" cy="235"/>
                <a:chOff x="4264" y="3418"/>
                <a:chExt cx="689" cy="235"/>
              </a:xfrm>
            </p:grpSpPr>
            <p:sp>
              <p:nvSpPr>
                <p:cNvPr id="61" name="Freeform 13"/>
                <p:cNvSpPr>
                  <a:spLocks/>
                </p:cNvSpPr>
                <p:nvPr/>
              </p:nvSpPr>
              <p:spPr bwMode="auto">
                <a:xfrm>
                  <a:off x="4458" y="3573"/>
                  <a:ext cx="207" cy="54"/>
                </a:xfrm>
                <a:custGeom>
                  <a:avLst/>
                  <a:gdLst>
                    <a:gd name="T0" fmla="*/ 0 w 207"/>
                    <a:gd name="T1" fmla="*/ 22 h 54"/>
                    <a:gd name="T2" fmla="*/ 10 w 207"/>
                    <a:gd name="T3" fmla="*/ 29 h 54"/>
                    <a:gd name="T4" fmla="*/ 21 w 207"/>
                    <a:gd name="T5" fmla="*/ 36 h 54"/>
                    <a:gd name="T6" fmla="*/ 29 w 207"/>
                    <a:gd name="T7" fmla="*/ 41 h 54"/>
                    <a:gd name="T8" fmla="*/ 41 w 207"/>
                    <a:gd name="T9" fmla="*/ 45 h 54"/>
                    <a:gd name="T10" fmla="*/ 56 w 207"/>
                    <a:gd name="T11" fmla="*/ 48 h 54"/>
                    <a:gd name="T12" fmla="*/ 67 w 207"/>
                    <a:gd name="T13" fmla="*/ 51 h 54"/>
                    <a:gd name="T14" fmla="*/ 72 w 207"/>
                    <a:gd name="T15" fmla="*/ 51 h 54"/>
                    <a:gd name="T16" fmla="*/ 89 w 207"/>
                    <a:gd name="T17" fmla="*/ 53 h 54"/>
                    <a:gd name="T18" fmla="*/ 104 w 207"/>
                    <a:gd name="T19" fmla="*/ 53 h 54"/>
                    <a:gd name="T20" fmla="*/ 117 w 207"/>
                    <a:gd name="T21" fmla="*/ 51 h 54"/>
                    <a:gd name="T22" fmla="*/ 132 w 207"/>
                    <a:gd name="T23" fmla="*/ 48 h 54"/>
                    <a:gd name="T24" fmla="*/ 146 w 207"/>
                    <a:gd name="T25" fmla="*/ 44 h 54"/>
                    <a:gd name="T26" fmla="*/ 160 w 207"/>
                    <a:gd name="T27" fmla="*/ 38 h 54"/>
                    <a:gd name="T28" fmla="*/ 168 w 207"/>
                    <a:gd name="T29" fmla="*/ 35 h 54"/>
                    <a:gd name="T30" fmla="*/ 178 w 207"/>
                    <a:gd name="T31" fmla="*/ 31 h 54"/>
                    <a:gd name="T32" fmla="*/ 184 w 207"/>
                    <a:gd name="T33" fmla="*/ 27 h 54"/>
                    <a:gd name="T34" fmla="*/ 191 w 207"/>
                    <a:gd name="T35" fmla="*/ 22 h 54"/>
                    <a:gd name="T36" fmla="*/ 197 w 207"/>
                    <a:gd name="T37" fmla="*/ 17 h 54"/>
                    <a:gd name="T38" fmla="*/ 202 w 207"/>
                    <a:gd name="T39" fmla="*/ 11 h 54"/>
                    <a:gd name="T40" fmla="*/ 205 w 207"/>
                    <a:gd name="T41" fmla="*/ 5 h 54"/>
                    <a:gd name="T42" fmla="*/ 206 w 207"/>
                    <a:gd name="T43" fmla="*/ 0 h 5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07"/>
                    <a:gd name="T67" fmla="*/ 0 h 54"/>
                    <a:gd name="T68" fmla="*/ 207 w 207"/>
                    <a:gd name="T69" fmla="*/ 54 h 5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07" h="54">
                      <a:moveTo>
                        <a:pt x="0" y="22"/>
                      </a:moveTo>
                      <a:lnTo>
                        <a:pt x="10" y="29"/>
                      </a:lnTo>
                      <a:lnTo>
                        <a:pt x="21" y="36"/>
                      </a:lnTo>
                      <a:lnTo>
                        <a:pt x="29" y="41"/>
                      </a:lnTo>
                      <a:lnTo>
                        <a:pt x="41" y="45"/>
                      </a:lnTo>
                      <a:lnTo>
                        <a:pt x="56" y="48"/>
                      </a:lnTo>
                      <a:lnTo>
                        <a:pt x="67" y="51"/>
                      </a:lnTo>
                      <a:lnTo>
                        <a:pt x="72" y="51"/>
                      </a:lnTo>
                      <a:lnTo>
                        <a:pt x="89" y="53"/>
                      </a:lnTo>
                      <a:lnTo>
                        <a:pt x="104" y="53"/>
                      </a:lnTo>
                      <a:lnTo>
                        <a:pt x="117" y="51"/>
                      </a:lnTo>
                      <a:lnTo>
                        <a:pt x="132" y="48"/>
                      </a:lnTo>
                      <a:lnTo>
                        <a:pt x="146" y="44"/>
                      </a:lnTo>
                      <a:lnTo>
                        <a:pt x="160" y="38"/>
                      </a:lnTo>
                      <a:lnTo>
                        <a:pt x="168" y="35"/>
                      </a:lnTo>
                      <a:lnTo>
                        <a:pt x="178" y="31"/>
                      </a:lnTo>
                      <a:lnTo>
                        <a:pt x="184" y="27"/>
                      </a:lnTo>
                      <a:lnTo>
                        <a:pt x="191" y="22"/>
                      </a:lnTo>
                      <a:lnTo>
                        <a:pt x="197" y="17"/>
                      </a:lnTo>
                      <a:lnTo>
                        <a:pt x="202" y="11"/>
                      </a:lnTo>
                      <a:lnTo>
                        <a:pt x="205" y="5"/>
                      </a:lnTo>
                      <a:lnTo>
                        <a:pt x="206"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 name="Freeform 14"/>
                <p:cNvSpPr>
                  <a:spLocks/>
                </p:cNvSpPr>
                <p:nvPr/>
              </p:nvSpPr>
              <p:spPr bwMode="auto">
                <a:xfrm>
                  <a:off x="4264" y="3546"/>
                  <a:ext cx="32" cy="32"/>
                </a:xfrm>
                <a:custGeom>
                  <a:avLst/>
                  <a:gdLst>
                    <a:gd name="T0" fmla="*/ 0 w 32"/>
                    <a:gd name="T1" fmla="*/ 31 h 32"/>
                    <a:gd name="T2" fmla="*/ 8 w 32"/>
                    <a:gd name="T3" fmla="*/ 30 h 32"/>
                    <a:gd name="T4" fmla="*/ 15 w 32"/>
                    <a:gd name="T5" fmla="*/ 27 h 32"/>
                    <a:gd name="T6" fmla="*/ 21 w 32"/>
                    <a:gd name="T7" fmla="*/ 23 h 32"/>
                    <a:gd name="T8" fmla="*/ 25 w 32"/>
                    <a:gd name="T9" fmla="*/ 19 h 32"/>
                    <a:gd name="T10" fmla="*/ 28 w 32"/>
                    <a:gd name="T11" fmla="*/ 14 h 32"/>
                    <a:gd name="T12" fmla="*/ 30 w 32"/>
                    <a:gd name="T13" fmla="*/ 8 h 32"/>
                    <a:gd name="T14" fmla="*/ 31 w 32"/>
                    <a:gd name="T15" fmla="*/ 0 h 32"/>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32"/>
                    <a:gd name="T26" fmla="*/ 32 w 32"/>
                    <a:gd name="T27" fmla="*/ 32 h 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32">
                      <a:moveTo>
                        <a:pt x="0" y="31"/>
                      </a:moveTo>
                      <a:lnTo>
                        <a:pt x="8" y="30"/>
                      </a:lnTo>
                      <a:lnTo>
                        <a:pt x="15" y="27"/>
                      </a:lnTo>
                      <a:lnTo>
                        <a:pt x="21" y="23"/>
                      </a:lnTo>
                      <a:lnTo>
                        <a:pt x="25" y="19"/>
                      </a:lnTo>
                      <a:lnTo>
                        <a:pt x="28" y="14"/>
                      </a:lnTo>
                      <a:lnTo>
                        <a:pt x="30" y="8"/>
                      </a:lnTo>
                      <a:lnTo>
                        <a:pt x="31"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3" name="Freeform 15"/>
                <p:cNvSpPr>
                  <a:spLocks/>
                </p:cNvSpPr>
                <p:nvPr/>
              </p:nvSpPr>
              <p:spPr bwMode="auto">
                <a:xfrm>
                  <a:off x="4316" y="3522"/>
                  <a:ext cx="45" cy="35"/>
                </a:xfrm>
                <a:custGeom>
                  <a:avLst/>
                  <a:gdLst>
                    <a:gd name="T0" fmla="*/ 4 w 45"/>
                    <a:gd name="T1" fmla="*/ 7 h 35"/>
                    <a:gd name="T2" fmla="*/ 13 w 45"/>
                    <a:gd name="T3" fmla="*/ 2 h 35"/>
                    <a:gd name="T4" fmla="*/ 21 w 45"/>
                    <a:gd name="T5" fmla="*/ 0 h 35"/>
                    <a:gd name="T6" fmla="*/ 30 w 45"/>
                    <a:gd name="T7" fmla="*/ 0 h 35"/>
                    <a:gd name="T8" fmla="*/ 40 w 45"/>
                    <a:gd name="T9" fmla="*/ 1 h 35"/>
                    <a:gd name="T10" fmla="*/ 43 w 45"/>
                    <a:gd name="T11" fmla="*/ 12 h 35"/>
                    <a:gd name="T12" fmla="*/ 44 w 45"/>
                    <a:gd name="T13" fmla="*/ 23 h 35"/>
                    <a:gd name="T14" fmla="*/ 37 w 45"/>
                    <a:gd name="T15" fmla="*/ 27 h 35"/>
                    <a:gd name="T16" fmla="*/ 26 w 45"/>
                    <a:gd name="T17" fmla="*/ 31 h 35"/>
                    <a:gd name="T18" fmla="*/ 14 w 45"/>
                    <a:gd name="T19" fmla="*/ 33 h 35"/>
                    <a:gd name="T20" fmla="*/ 5 w 45"/>
                    <a:gd name="T21" fmla="*/ 34 h 35"/>
                    <a:gd name="T22" fmla="*/ 0 w 45"/>
                    <a:gd name="T23" fmla="*/ 32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5"/>
                    <a:gd name="T37" fmla="*/ 0 h 35"/>
                    <a:gd name="T38" fmla="*/ 45 w 45"/>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5" h="35">
                      <a:moveTo>
                        <a:pt x="4" y="7"/>
                      </a:moveTo>
                      <a:lnTo>
                        <a:pt x="13" y="2"/>
                      </a:lnTo>
                      <a:lnTo>
                        <a:pt x="21" y="0"/>
                      </a:lnTo>
                      <a:lnTo>
                        <a:pt x="30" y="0"/>
                      </a:lnTo>
                      <a:lnTo>
                        <a:pt x="40" y="1"/>
                      </a:lnTo>
                      <a:lnTo>
                        <a:pt x="43" y="12"/>
                      </a:lnTo>
                      <a:lnTo>
                        <a:pt x="44" y="23"/>
                      </a:lnTo>
                      <a:lnTo>
                        <a:pt x="37" y="27"/>
                      </a:lnTo>
                      <a:lnTo>
                        <a:pt x="26" y="31"/>
                      </a:lnTo>
                      <a:lnTo>
                        <a:pt x="14" y="33"/>
                      </a:lnTo>
                      <a:lnTo>
                        <a:pt x="5" y="34"/>
                      </a:lnTo>
                      <a:lnTo>
                        <a:pt x="0" y="32"/>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4" name="Freeform 16"/>
                <p:cNvSpPr>
                  <a:spLocks/>
                </p:cNvSpPr>
                <p:nvPr/>
              </p:nvSpPr>
              <p:spPr bwMode="auto">
                <a:xfrm>
                  <a:off x="4323" y="3581"/>
                  <a:ext cx="8" cy="20"/>
                </a:xfrm>
                <a:custGeom>
                  <a:avLst/>
                  <a:gdLst>
                    <a:gd name="T0" fmla="*/ 0 w 8"/>
                    <a:gd name="T1" fmla="*/ 19 h 20"/>
                    <a:gd name="T2" fmla="*/ 3 w 8"/>
                    <a:gd name="T3" fmla="*/ 11 h 20"/>
                    <a:gd name="T4" fmla="*/ 5 w 8"/>
                    <a:gd name="T5" fmla="*/ 5 h 20"/>
                    <a:gd name="T6" fmla="*/ 7 w 8"/>
                    <a:gd name="T7" fmla="*/ 0 h 20"/>
                    <a:gd name="T8" fmla="*/ 0 60000 65536"/>
                    <a:gd name="T9" fmla="*/ 0 60000 65536"/>
                    <a:gd name="T10" fmla="*/ 0 60000 65536"/>
                    <a:gd name="T11" fmla="*/ 0 60000 65536"/>
                    <a:gd name="T12" fmla="*/ 0 w 8"/>
                    <a:gd name="T13" fmla="*/ 0 h 20"/>
                    <a:gd name="T14" fmla="*/ 8 w 8"/>
                    <a:gd name="T15" fmla="*/ 20 h 20"/>
                  </a:gdLst>
                  <a:ahLst/>
                  <a:cxnLst>
                    <a:cxn ang="T8">
                      <a:pos x="T0" y="T1"/>
                    </a:cxn>
                    <a:cxn ang="T9">
                      <a:pos x="T2" y="T3"/>
                    </a:cxn>
                    <a:cxn ang="T10">
                      <a:pos x="T4" y="T5"/>
                    </a:cxn>
                    <a:cxn ang="T11">
                      <a:pos x="T6" y="T7"/>
                    </a:cxn>
                  </a:cxnLst>
                  <a:rect l="T12" t="T13" r="T14" b="T15"/>
                  <a:pathLst>
                    <a:path w="8" h="20">
                      <a:moveTo>
                        <a:pt x="0" y="19"/>
                      </a:moveTo>
                      <a:lnTo>
                        <a:pt x="3" y="11"/>
                      </a:lnTo>
                      <a:lnTo>
                        <a:pt x="5" y="5"/>
                      </a:lnTo>
                      <a:lnTo>
                        <a:pt x="7"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 name="Freeform 17"/>
                <p:cNvSpPr>
                  <a:spLocks/>
                </p:cNvSpPr>
                <p:nvPr/>
              </p:nvSpPr>
              <p:spPr bwMode="auto">
                <a:xfrm>
                  <a:off x="4316" y="3527"/>
                  <a:ext cx="68" cy="51"/>
                </a:xfrm>
                <a:custGeom>
                  <a:avLst/>
                  <a:gdLst>
                    <a:gd name="T0" fmla="*/ 4 w 68"/>
                    <a:gd name="T1" fmla="*/ 0 h 51"/>
                    <a:gd name="T2" fmla="*/ 0 w 68"/>
                    <a:gd name="T3" fmla="*/ 27 h 51"/>
                    <a:gd name="T4" fmla="*/ 0 w 68"/>
                    <a:gd name="T5" fmla="*/ 33 h 51"/>
                    <a:gd name="T6" fmla="*/ 1 w 68"/>
                    <a:gd name="T7" fmla="*/ 40 h 51"/>
                    <a:gd name="T8" fmla="*/ 4 w 68"/>
                    <a:gd name="T9" fmla="*/ 44 h 51"/>
                    <a:gd name="T10" fmla="*/ 11 w 68"/>
                    <a:gd name="T11" fmla="*/ 48 h 51"/>
                    <a:gd name="T12" fmla="*/ 17 w 68"/>
                    <a:gd name="T13" fmla="*/ 50 h 51"/>
                    <a:gd name="T14" fmla="*/ 26 w 68"/>
                    <a:gd name="T15" fmla="*/ 50 h 51"/>
                    <a:gd name="T16" fmla="*/ 36 w 68"/>
                    <a:gd name="T17" fmla="*/ 49 h 51"/>
                    <a:gd name="T18" fmla="*/ 44 w 68"/>
                    <a:gd name="T19" fmla="*/ 47 h 51"/>
                    <a:gd name="T20" fmla="*/ 51 w 68"/>
                    <a:gd name="T21" fmla="*/ 43 h 51"/>
                    <a:gd name="T22" fmla="*/ 58 w 68"/>
                    <a:gd name="T23" fmla="*/ 38 h 51"/>
                    <a:gd name="T24" fmla="*/ 64 w 68"/>
                    <a:gd name="T25" fmla="*/ 31 h 51"/>
                    <a:gd name="T26" fmla="*/ 67 w 68"/>
                    <a:gd name="T27" fmla="*/ 24 h 51"/>
                    <a:gd name="T28" fmla="*/ 67 w 68"/>
                    <a:gd name="T29" fmla="*/ 16 h 51"/>
                    <a:gd name="T30" fmla="*/ 66 w 68"/>
                    <a:gd name="T31" fmla="*/ 13 h 5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8"/>
                    <a:gd name="T49" fmla="*/ 0 h 51"/>
                    <a:gd name="T50" fmla="*/ 68 w 68"/>
                    <a:gd name="T51" fmla="*/ 51 h 5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8" h="51">
                      <a:moveTo>
                        <a:pt x="4" y="0"/>
                      </a:moveTo>
                      <a:lnTo>
                        <a:pt x="0" y="27"/>
                      </a:lnTo>
                      <a:lnTo>
                        <a:pt x="0" y="33"/>
                      </a:lnTo>
                      <a:lnTo>
                        <a:pt x="1" y="40"/>
                      </a:lnTo>
                      <a:lnTo>
                        <a:pt x="4" y="44"/>
                      </a:lnTo>
                      <a:lnTo>
                        <a:pt x="11" y="48"/>
                      </a:lnTo>
                      <a:lnTo>
                        <a:pt x="17" y="50"/>
                      </a:lnTo>
                      <a:lnTo>
                        <a:pt x="26" y="50"/>
                      </a:lnTo>
                      <a:lnTo>
                        <a:pt x="36" y="49"/>
                      </a:lnTo>
                      <a:lnTo>
                        <a:pt x="44" y="47"/>
                      </a:lnTo>
                      <a:lnTo>
                        <a:pt x="51" y="43"/>
                      </a:lnTo>
                      <a:lnTo>
                        <a:pt x="58" y="38"/>
                      </a:lnTo>
                      <a:lnTo>
                        <a:pt x="64" y="31"/>
                      </a:lnTo>
                      <a:lnTo>
                        <a:pt x="67" y="24"/>
                      </a:lnTo>
                      <a:lnTo>
                        <a:pt x="67" y="16"/>
                      </a:lnTo>
                      <a:lnTo>
                        <a:pt x="66" y="1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 name="Freeform 18"/>
                <p:cNvSpPr>
                  <a:spLocks/>
                </p:cNvSpPr>
                <p:nvPr/>
              </p:nvSpPr>
              <p:spPr bwMode="auto">
                <a:xfrm>
                  <a:off x="4372" y="3490"/>
                  <a:ext cx="71" cy="67"/>
                </a:xfrm>
                <a:custGeom>
                  <a:avLst/>
                  <a:gdLst>
                    <a:gd name="T0" fmla="*/ 26 w 71"/>
                    <a:gd name="T1" fmla="*/ 0 h 67"/>
                    <a:gd name="T2" fmla="*/ 21 w 71"/>
                    <a:gd name="T3" fmla="*/ 7 h 67"/>
                    <a:gd name="T4" fmla="*/ 16 w 71"/>
                    <a:gd name="T5" fmla="*/ 12 h 67"/>
                    <a:gd name="T6" fmla="*/ 9 w 71"/>
                    <a:gd name="T7" fmla="*/ 16 h 67"/>
                    <a:gd name="T8" fmla="*/ 2 w 71"/>
                    <a:gd name="T9" fmla="*/ 20 h 67"/>
                    <a:gd name="T10" fmla="*/ 0 w 71"/>
                    <a:gd name="T11" fmla="*/ 24 h 67"/>
                    <a:gd name="T12" fmla="*/ 0 w 71"/>
                    <a:gd name="T13" fmla="*/ 32 h 67"/>
                    <a:gd name="T14" fmla="*/ 2 w 71"/>
                    <a:gd name="T15" fmla="*/ 39 h 67"/>
                    <a:gd name="T16" fmla="*/ 6 w 71"/>
                    <a:gd name="T17" fmla="*/ 47 h 67"/>
                    <a:gd name="T18" fmla="*/ 12 w 71"/>
                    <a:gd name="T19" fmla="*/ 52 h 67"/>
                    <a:gd name="T20" fmla="*/ 15 w 71"/>
                    <a:gd name="T21" fmla="*/ 56 h 67"/>
                    <a:gd name="T22" fmla="*/ 21 w 71"/>
                    <a:gd name="T23" fmla="*/ 60 h 67"/>
                    <a:gd name="T24" fmla="*/ 26 w 71"/>
                    <a:gd name="T25" fmla="*/ 63 h 67"/>
                    <a:gd name="T26" fmla="*/ 32 w 71"/>
                    <a:gd name="T27" fmla="*/ 64 h 67"/>
                    <a:gd name="T28" fmla="*/ 39 w 71"/>
                    <a:gd name="T29" fmla="*/ 66 h 67"/>
                    <a:gd name="T30" fmla="*/ 48 w 71"/>
                    <a:gd name="T31" fmla="*/ 66 h 67"/>
                    <a:gd name="T32" fmla="*/ 57 w 71"/>
                    <a:gd name="T33" fmla="*/ 64 h 67"/>
                    <a:gd name="T34" fmla="*/ 63 w 71"/>
                    <a:gd name="T35" fmla="*/ 60 h 67"/>
                    <a:gd name="T36" fmla="*/ 66 w 71"/>
                    <a:gd name="T37" fmla="*/ 58 h 67"/>
                    <a:gd name="T38" fmla="*/ 70 w 71"/>
                    <a:gd name="T39" fmla="*/ 55 h 6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1"/>
                    <a:gd name="T61" fmla="*/ 0 h 67"/>
                    <a:gd name="T62" fmla="*/ 71 w 71"/>
                    <a:gd name="T63" fmla="*/ 67 h 6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1" h="67">
                      <a:moveTo>
                        <a:pt x="26" y="0"/>
                      </a:moveTo>
                      <a:lnTo>
                        <a:pt x="21" y="7"/>
                      </a:lnTo>
                      <a:lnTo>
                        <a:pt x="16" y="12"/>
                      </a:lnTo>
                      <a:lnTo>
                        <a:pt x="9" y="16"/>
                      </a:lnTo>
                      <a:lnTo>
                        <a:pt x="2" y="20"/>
                      </a:lnTo>
                      <a:lnTo>
                        <a:pt x="0" y="24"/>
                      </a:lnTo>
                      <a:lnTo>
                        <a:pt x="0" y="32"/>
                      </a:lnTo>
                      <a:lnTo>
                        <a:pt x="2" y="39"/>
                      </a:lnTo>
                      <a:lnTo>
                        <a:pt x="6" y="47"/>
                      </a:lnTo>
                      <a:lnTo>
                        <a:pt x="12" y="52"/>
                      </a:lnTo>
                      <a:lnTo>
                        <a:pt x="15" y="56"/>
                      </a:lnTo>
                      <a:lnTo>
                        <a:pt x="21" y="60"/>
                      </a:lnTo>
                      <a:lnTo>
                        <a:pt x="26" y="63"/>
                      </a:lnTo>
                      <a:lnTo>
                        <a:pt x="32" y="64"/>
                      </a:lnTo>
                      <a:lnTo>
                        <a:pt x="39" y="66"/>
                      </a:lnTo>
                      <a:lnTo>
                        <a:pt x="48" y="66"/>
                      </a:lnTo>
                      <a:lnTo>
                        <a:pt x="57" y="64"/>
                      </a:lnTo>
                      <a:lnTo>
                        <a:pt x="63" y="60"/>
                      </a:lnTo>
                      <a:lnTo>
                        <a:pt x="66" y="58"/>
                      </a:lnTo>
                      <a:lnTo>
                        <a:pt x="70" y="55"/>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7" name="Freeform 19"/>
                <p:cNvSpPr>
                  <a:spLocks/>
                </p:cNvSpPr>
                <p:nvPr/>
              </p:nvSpPr>
              <p:spPr bwMode="auto">
                <a:xfrm>
                  <a:off x="4373" y="3501"/>
                  <a:ext cx="48" cy="19"/>
                </a:xfrm>
                <a:custGeom>
                  <a:avLst/>
                  <a:gdLst>
                    <a:gd name="T0" fmla="*/ 0 w 48"/>
                    <a:gd name="T1" fmla="*/ 10 h 19"/>
                    <a:gd name="T2" fmla="*/ 9 w 48"/>
                    <a:gd name="T3" fmla="*/ 14 h 19"/>
                    <a:gd name="T4" fmla="*/ 19 w 48"/>
                    <a:gd name="T5" fmla="*/ 17 h 19"/>
                    <a:gd name="T6" fmla="*/ 26 w 48"/>
                    <a:gd name="T7" fmla="*/ 18 h 19"/>
                    <a:gd name="T8" fmla="*/ 33 w 48"/>
                    <a:gd name="T9" fmla="*/ 18 h 19"/>
                    <a:gd name="T10" fmla="*/ 39 w 48"/>
                    <a:gd name="T11" fmla="*/ 18 h 19"/>
                    <a:gd name="T12" fmla="*/ 42 w 48"/>
                    <a:gd name="T13" fmla="*/ 15 h 19"/>
                    <a:gd name="T14" fmla="*/ 44 w 48"/>
                    <a:gd name="T15" fmla="*/ 13 h 19"/>
                    <a:gd name="T16" fmla="*/ 47 w 48"/>
                    <a:gd name="T17" fmla="*/ 7 h 19"/>
                    <a:gd name="T18" fmla="*/ 46 w 48"/>
                    <a:gd name="T19" fmla="*/ 2 h 19"/>
                    <a:gd name="T20" fmla="*/ 38 w 48"/>
                    <a:gd name="T21" fmla="*/ 0 h 19"/>
                    <a:gd name="T22" fmla="*/ 30 w 48"/>
                    <a:gd name="T23" fmla="*/ 0 h 19"/>
                    <a:gd name="T24" fmla="*/ 22 w 48"/>
                    <a:gd name="T25" fmla="*/ 0 h 19"/>
                    <a:gd name="T26" fmla="*/ 16 w 48"/>
                    <a:gd name="T27" fmla="*/ 1 h 1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
                    <a:gd name="T43" fmla="*/ 0 h 19"/>
                    <a:gd name="T44" fmla="*/ 48 w 48"/>
                    <a:gd name="T45" fmla="*/ 19 h 1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 h="19">
                      <a:moveTo>
                        <a:pt x="0" y="10"/>
                      </a:moveTo>
                      <a:lnTo>
                        <a:pt x="9" y="14"/>
                      </a:lnTo>
                      <a:lnTo>
                        <a:pt x="19" y="17"/>
                      </a:lnTo>
                      <a:lnTo>
                        <a:pt x="26" y="18"/>
                      </a:lnTo>
                      <a:lnTo>
                        <a:pt x="33" y="18"/>
                      </a:lnTo>
                      <a:lnTo>
                        <a:pt x="39" y="18"/>
                      </a:lnTo>
                      <a:lnTo>
                        <a:pt x="42" y="15"/>
                      </a:lnTo>
                      <a:lnTo>
                        <a:pt x="44" y="13"/>
                      </a:lnTo>
                      <a:lnTo>
                        <a:pt x="47" y="7"/>
                      </a:lnTo>
                      <a:lnTo>
                        <a:pt x="46" y="2"/>
                      </a:lnTo>
                      <a:lnTo>
                        <a:pt x="38" y="0"/>
                      </a:lnTo>
                      <a:lnTo>
                        <a:pt x="30" y="0"/>
                      </a:lnTo>
                      <a:lnTo>
                        <a:pt x="22" y="0"/>
                      </a:lnTo>
                      <a:lnTo>
                        <a:pt x="16" y="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8" name="Freeform 20"/>
                <p:cNvSpPr>
                  <a:spLocks/>
                </p:cNvSpPr>
                <p:nvPr/>
              </p:nvSpPr>
              <p:spPr bwMode="auto">
                <a:xfrm>
                  <a:off x="4425" y="3475"/>
                  <a:ext cx="99" cy="75"/>
                </a:xfrm>
                <a:custGeom>
                  <a:avLst/>
                  <a:gdLst>
                    <a:gd name="T0" fmla="*/ 26 w 99"/>
                    <a:gd name="T1" fmla="*/ 0 h 75"/>
                    <a:gd name="T2" fmla="*/ 22 w 99"/>
                    <a:gd name="T3" fmla="*/ 7 h 75"/>
                    <a:gd name="T4" fmla="*/ 19 w 99"/>
                    <a:gd name="T5" fmla="*/ 14 h 75"/>
                    <a:gd name="T6" fmla="*/ 17 w 99"/>
                    <a:gd name="T7" fmla="*/ 18 h 75"/>
                    <a:gd name="T8" fmla="*/ 14 w 99"/>
                    <a:gd name="T9" fmla="*/ 21 h 75"/>
                    <a:gd name="T10" fmla="*/ 9 w 99"/>
                    <a:gd name="T11" fmla="*/ 25 h 75"/>
                    <a:gd name="T12" fmla="*/ 4 w 99"/>
                    <a:gd name="T13" fmla="*/ 29 h 75"/>
                    <a:gd name="T14" fmla="*/ 2 w 99"/>
                    <a:gd name="T15" fmla="*/ 32 h 75"/>
                    <a:gd name="T16" fmla="*/ 0 w 99"/>
                    <a:gd name="T17" fmla="*/ 35 h 75"/>
                    <a:gd name="T18" fmla="*/ 0 w 99"/>
                    <a:gd name="T19" fmla="*/ 40 h 75"/>
                    <a:gd name="T20" fmla="*/ 0 w 99"/>
                    <a:gd name="T21" fmla="*/ 46 h 75"/>
                    <a:gd name="T22" fmla="*/ 0 w 99"/>
                    <a:gd name="T23" fmla="*/ 52 h 75"/>
                    <a:gd name="T24" fmla="*/ 2 w 99"/>
                    <a:gd name="T25" fmla="*/ 57 h 75"/>
                    <a:gd name="T26" fmla="*/ 5 w 99"/>
                    <a:gd name="T27" fmla="*/ 60 h 75"/>
                    <a:gd name="T28" fmla="*/ 9 w 99"/>
                    <a:gd name="T29" fmla="*/ 65 h 75"/>
                    <a:gd name="T30" fmla="*/ 16 w 99"/>
                    <a:gd name="T31" fmla="*/ 69 h 75"/>
                    <a:gd name="T32" fmla="*/ 23 w 99"/>
                    <a:gd name="T33" fmla="*/ 72 h 75"/>
                    <a:gd name="T34" fmla="*/ 33 w 99"/>
                    <a:gd name="T35" fmla="*/ 74 h 75"/>
                    <a:gd name="T36" fmla="*/ 46 w 99"/>
                    <a:gd name="T37" fmla="*/ 74 h 75"/>
                    <a:gd name="T38" fmla="*/ 56 w 99"/>
                    <a:gd name="T39" fmla="*/ 72 h 75"/>
                    <a:gd name="T40" fmla="*/ 64 w 99"/>
                    <a:gd name="T41" fmla="*/ 68 h 75"/>
                    <a:gd name="T42" fmla="*/ 69 w 99"/>
                    <a:gd name="T43" fmla="*/ 62 h 75"/>
                    <a:gd name="T44" fmla="*/ 72 w 99"/>
                    <a:gd name="T45" fmla="*/ 57 h 75"/>
                    <a:gd name="T46" fmla="*/ 73 w 99"/>
                    <a:gd name="T47" fmla="*/ 51 h 75"/>
                    <a:gd name="T48" fmla="*/ 73 w 99"/>
                    <a:gd name="T49" fmla="*/ 46 h 75"/>
                    <a:gd name="T50" fmla="*/ 73 w 99"/>
                    <a:gd name="T51" fmla="*/ 42 h 75"/>
                    <a:gd name="T52" fmla="*/ 78 w 99"/>
                    <a:gd name="T53" fmla="*/ 44 h 75"/>
                    <a:gd name="T54" fmla="*/ 82 w 99"/>
                    <a:gd name="T55" fmla="*/ 46 h 75"/>
                    <a:gd name="T56" fmla="*/ 87 w 99"/>
                    <a:gd name="T57" fmla="*/ 47 h 75"/>
                    <a:gd name="T58" fmla="*/ 92 w 99"/>
                    <a:gd name="T59" fmla="*/ 47 h 75"/>
                    <a:gd name="T60" fmla="*/ 98 w 99"/>
                    <a:gd name="T61" fmla="*/ 47 h 7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9"/>
                    <a:gd name="T94" fmla="*/ 0 h 75"/>
                    <a:gd name="T95" fmla="*/ 99 w 99"/>
                    <a:gd name="T96" fmla="*/ 75 h 75"/>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9" h="75">
                      <a:moveTo>
                        <a:pt x="26" y="0"/>
                      </a:moveTo>
                      <a:lnTo>
                        <a:pt x="22" y="7"/>
                      </a:lnTo>
                      <a:lnTo>
                        <a:pt x="19" y="14"/>
                      </a:lnTo>
                      <a:lnTo>
                        <a:pt x="17" y="18"/>
                      </a:lnTo>
                      <a:lnTo>
                        <a:pt x="14" y="21"/>
                      </a:lnTo>
                      <a:lnTo>
                        <a:pt x="9" y="25"/>
                      </a:lnTo>
                      <a:lnTo>
                        <a:pt x="4" y="29"/>
                      </a:lnTo>
                      <a:lnTo>
                        <a:pt x="2" y="32"/>
                      </a:lnTo>
                      <a:lnTo>
                        <a:pt x="0" y="35"/>
                      </a:lnTo>
                      <a:lnTo>
                        <a:pt x="0" y="40"/>
                      </a:lnTo>
                      <a:lnTo>
                        <a:pt x="0" y="46"/>
                      </a:lnTo>
                      <a:lnTo>
                        <a:pt x="0" y="52"/>
                      </a:lnTo>
                      <a:lnTo>
                        <a:pt x="2" y="57"/>
                      </a:lnTo>
                      <a:lnTo>
                        <a:pt x="5" y="60"/>
                      </a:lnTo>
                      <a:lnTo>
                        <a:pt x="9" y="65"/>
                      </a:lnTo>
                      <a:lnTo>
                        <a:pt x="16" y="69"/>
                      </a:lnTo>
                      <a:lnTo>
                        <a:pt x="23" y="72"/>
                      </a:lnTo>
                      <a:lnTo>
                        <a:pt x="33" y="74"/>
                      </a:lnTo>
                      <a:lnTo>
                        <a:pt x="46" y="74"/>
                      </a:lnTo>
                      <a:lnTo>
                        <a:pt x="56" y="72"/>
                      </a:lnTo>
                      <a:lnTo>
                        <a:pt x="64" y="68"/>
                      </a:lnTo>
                      <a:lnTo>
                        <a:pt x="69" y="62"/>
                      </a:lnTo>
                      <a:lnTo>
                        <a:pt x="72" y="57"/>
                      </a:lnTo>
                      <a:lnTo>
                        <a:pt x="73" y="51"/>
                      </a:lnTo>
                      <a:lnTo>
                        <a:pt x="73" y="46"/>
                      </a:lnTo>
                      <a:lnTo>
                        <a:pt x="73" y="42"/>
                      </a:lnTo>
                      <a:lnTo>
                        <a:pt x="78" y="44"/>
                      </a:lnTo>
                      <a:lnTo>
                        <a:pt x="82" y="46"/>
                      </a:lnTo>
                      <a:lnTo>
                        <a:pt x="87" y="47"/>
                      </a:lnTo>
                      <a:lnTo>
                        <a:pt x="92" y="47"/>
                      </a:lnTo>
                      <a:lnTo>
                        <a:pt x="98" y="4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9" name="Freeform 21"/>
                <p:cNvSpPr>
                  <a:spLocks/>
                </p:cNvSpPr>
                <p:nvPr/>
              </p:nvSpPr>
              <p:spPr bwMode="auto">
                <a:xfrm>
                  <a:off x="4427" y="3494"/>
                  <a:ext cx="47" cy="19"/>
                </a:xfrm>
                <a:custGeom>
                  <a:avLst/>
                  <a:gdLst>
                    <a:gd name="T0" fmla="*/ 17 w 47"/>
                    <a:gd name="T1" fmla="*/ 0 h 19"/>
                    <a:gd name="T2" fmla="*/ 24 w 47"/>
                    <a:gd name="T3" fmla="*/ 2 h 19"/>
                    <a:gd name="T4" fmla="*/ 35 w 47"/>
                    <a:gd name="T5" fmla="*/ 1 h 19"/>
                    <a:gd name="T6" fmla="*/ 41 w 47"/>
                    <a:gd name="T7" fmla="*/ 1 h 19"/>
                    <a:gd name="T8" fmla="*/ 46 w 47"/>
                    <a:gd name="T9" fmla="*/ 1 h 19"/>
                    <a:gd name="T10" fmla="*/ 44 w 47"/>
                    <a:gd name="T11" fmla="*/ 5 h 19"/>
                    <a:gd name="T12" fmla="*/ 41 w 47"/>
                    <a:gd name="T13" fmla="*/ 8 h 19"/>
                    <a:gd name="T14" fmla="*/ 37 w 47"/>
                    <a:gd name="T15" fmla="*/ 12 h 19"/>
                    <a:gd name="T16" fmla="*/ 32 w 47"/>
                    <a:gd name="T17" fmla="*/ 15 h 19"/>
                    <a:gd name="T18" fmla="*/ 27 w 47"/>
                    <a:gd name="T19" fmla="*/ 16 h 19"/>
                    <a:gd name="T20" fmla="*/ 21 w 47"/>
                    <a:gd name="T21" fmla="*/ 18 h 19"/>
                    <a:gd name="T22" fmla="*/ 14 w 47"/>
                    <a:gd name="T23" fmla="*/ 18 h 19"/>
                    <a:gd name="T24" fmla="*/ 5 w 47"/>
                    <a:gd name="T25" fmla="*/ 17 h 19"/>
                    <a:gd name="T26" fmla="*/ 1 w 47"/>
                    <a:gd name="T27" fmla="*/ 15 h 19"/>
                    <a:gd name="T28" fmla="*/ 0 w 47"/>
                    <a:gd name="T29" fmla="*/ 1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7"/>
                    <a:gd name="T46" fmla="*/ 0 h 19"/>
                    <a:gd name="T47" fmla="*/ 47 w 4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7" h="19">
                      <a:moveTo>
                        <a:pt x="17" y="0"/>
                      </a:moveTo>
                      <a:lnTo>
                        <a:pt x="24" y="2"/>
                      </a:lnTo>
                      <a:lnTo>
                        <a:pt x="35" y="1"/>
                      </a:lnTo>
                      <a:lnTo>
                        <a:pt x="41" y="1"/>
                      </a:lnTo>
                      <a:lnTo>
                        <a:pt x="46" y="1"/>
                      </a:lnTo>
                      <a:lnTo>
                        <a:pt x="44" y="5"/>
                      </a:lnTo>
                      <a:lnTo>
                        <a:pt x="41" y="8"/>
                      </a:lnTo>
                      <a:lnTo>
                        <a:pt x="37" y="12"/>
                      </a:lnTo>
                      <a:lnTo>
                        <a:pt x="32" y="15"/>
                      </a:lnTo>
                      <a:lnTo>
                        <a:pt x="27" y="16"/>
                      </a:lnTo>
                      <a:lnTo>
                        <a:pt x="21" y="18"/>
                      </a:lnTo>
                      <a:lnTo>
                        <a:pt x="14" y="18"/>
                      </a:lnTo>
                      <a:lnTo>
                        <a:pt x="5" y="17"/>
                      </a:lnTo>
                      <a:lnTo>
                        <a:pt x="1" y="15"/>
                      </a:lnTo>
                      <a:lnTo>
                        <a:pt x="0" y="1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0" name="Freeform 22"/>
                <p:cNvSpPr>
                  <a:spLocks/>
                </p:cNvSpPr>
                <p:nvPr/>
              </p:nvSpPr>
              <p:spPr bwMode="auto">
                <a:xfrm>
                  <a:off x="4497" y="3462"/>
                  <a:ext cx="70" cy="79"/>
                </a:xfrm>
                <a:custGeom>
                  <a:avLst/>
                  <a:gdLst>
                    <a:gd name="T0" fmla="*/ 0 w 70"/>
                    <a:gd name="T1" fmla="*/ 0 h 79"/>
                    <a:gd name="T2" fmla="*/ 0 w 70"/>
                    <a:gd name="T3" fmla="*/ 6 h 79"/>
                    <a:gd name="T4" fmla="*/ 1 w 70"/>
                    <a:gd name="T5" fmla="*/ 11 h 79"/>
                    <a:gd name="T6" fmla="*/ 3 w 70"/>
                    <a:gd name="T7" fmla="*/ 18 h 79"/>
                    <a:gd name="T8" fmla="*/ 5 w 70"/>
                    <a:gd name="T9" fmla="*/ 29 h 79"/>
                    <a:gd name="T10" fmla="*/ 10 w 70"/>
                    <a:gd name="T11" fmla="*/ 40 h 79"/>
                    <a:gd name="T12" fmla="*/ 13 w 70"/>
                    <a:gd name="T13" fmla="*/ 46 h 79"/>
                    <a:gd name="T14" fmla="*/ 19 w 70"/>
                    <a:gd name="T15" fmla="*/ 53 h 79"/>
                    <a:gd name="T16" fmla="*/ 23 w 70"/>
                    <a:gd name="T17" fmla="*/ 58 h 79"/>
                    <a:gd name="T18" fmla="*/ 30 w 70"/>
                    <a:gd name="T19" fmla="*/ 62 h 79"/>
                    <a:gd name="T20" fmla="*/ 36 w 70"/>
                    <a:gd name="T21" fmla="*/ 65 h 79"/>
                    <a:gd name="T22" fmla="*/ 46 w 70"/>
                    <a:gd name="T23" fmla="*/ 67 h 79"/>
                    <a:gd name="T24" fmla="*/ 51 w 70"/>
                    <a:gd name="T25" fmla="*/ 68 h 79"/>
                    <a:gd name="T26" fmla="*/ 54 w 70"/>
                    <a:gd name="T27" fmla="*/ 67 h 79"/>
                    <a:gd name="T28" fmla="*/ 59 w 70"/>
                    <a:gd name="T29" fmla="*/ 72 h 79"/>
                    <a:gd name="T30" fmla="*/ 63 w 70"/>
                    <a:gd name="T31" fmla="*/ 74 h 79"/>
                    <a:gd name="T32" fmla="*/ 69 w 70"/>
                    <a:gd name="T33" fmla="*/ 78 h 7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0"/>
                    <a:gd name="T52" fmla="*/ 0 h 79"/>
                    <a:gd name="T53" fmla="*/ 70 w 70"/>
                    <a:gd name="T54" fmla="*/ 79 h 7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0" h="79">
                      <a:moveTo>
                        <a:pt x="0" y="0"/>
                      </a:moveTo>
                      <a:lnTo>
                        <a:pt x="0" y="6"/>
                      </a:lnTo>
                      <a:lnTo>
                        <a:pt x="1" y="11"/>
                      </a:lnTo>
                      <a:lnTo>
                        <a:pt x="3" y="18"/>
                      </a:lnTo>
                      <a:lnTo>
                        <a:pt x="5" y="29"/>
                      </a:lnTo>
                      <a:lnTo>
                        <a:pt x="10" y="40"/>
                      </a:lnTo>
                      <a:lnTo>
                        <a:pt x="13" y="46"/>
                      </a:lnTo>
                      <a:lnTo>
                        <a:pt x="19" y="53"/>
                      </a:lnTo>
                      <a:lnTo>
                        <a:pt x="23" y="58"/>
                      </a:lnTo>
                      <a:lnTo>
                        <a:pt x="30" y="62"/>
                      </a:lnTo>
                      <a:lnTo>
                        <a:pt x="36" y="65"/>
                      </a:lnTo>
                      <a:lnTo>
                        <a:pt x="46" y="67"/>
                      </a:lnTo>
                      <a:lnTo>
                        <a:pt x="51" y="68"/>
                      </a:lnTo>
                      <a:lnTo>
                        <a:pt x="54" y="67"/>
                      </a:lnTo>
                      <a:lnTo>
                        <a:pt x="59" y="72"/>
                      </a:lnTo>
                      <a:lnTo>
                        <a:pt x="63" y="74"/>
                      </a:lnTo>
                      <a:lnTo>
                        <a:pt x="69" y="7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 name="Freeform 23"/>
                <p:cNvSpPr>
                  <a:spLocks/>
                </p:cNvSpPr>
                <p:nvPr/>
              </p:nvSpPr>
              <p:spPr bwMode="auto">
                <a:xfrm>
                  <a:off x="4681" y="3458"/>
                  <a:ext cx="46" cy="8"/>
                </a:xfrm>
                <a:custGeom>
                  <a:avLst/>
                  <a:gdLst>
                    <a:gd name="T0" fmla="*/ 0 w 46"/>
                    <a:gd name="T1" fmla="*/ 0 h 8"/>
                    <a:gd name="T2" fmla="*/ 11 w 46"/>
                    <a:gd name="T3" fmla="*/ 1 h 8"/>
                    <a:gd name="T4" fmla="*/ 20 w 46"/>
                    <a:gd name="T5" fmla="*/ 1 h 8"/>
                    <a:gd name="T6" fmla="*/ 29 w 46"/>
                    <a:gd name="T7" fmla="*/ 3 h 8"/>
                    <a:gd name="T8" fmla="*/ 37 w 46"/>
                    <a:gd name="T9" fmla="*/ 4 h 8"/>
                    <a:gd name="T10" fmla="*/ 45 w 46"/>
                    <a:gd name="T11" fmla="*/ 7 h 8"/>
                    <a:gd name="T12" fmla="*/ 0 60000 65536"/>
                    <a:gd name="T13" fmla="*/ 0 60000 65536"/>
                    <a:gd name="T14" fmla="*/ 0 60000 65536"/>
                    <a:gd name="T15" fmla="*/ 0 60000 65536"/>
                    <a:gd name="T16" fmla="*/ 0 60000 65536"/>
                    <a:gd name="T17" fmla="*/ 0 60000 65536"/>
                    <a:gd name="T18" fmla="*/ 0 w 46"/>
                    <a:gd name="T19" fmla="*/ 0 h 8"/>
                    <a:gd name="T20" fmla="*/ 46 w 46"/>
                    <a:gd name="T21" fmla="*/ 8 h 8"/>
                  </a:gdLst>
                  <a:ahLst/>
                  <a:cxnLst>
                    <a:cxn ang="T12">
                      <a:pos x="T0" y="T1"/>
                    </a:cxn>
                    <a:cxn ang="T13">
                      <a:pos x="T2" y="T3"/>
                    </a:cxn>
                    <a:cxn ang="T14">
                      <a:pos x="T4" y="T5"/>
                    </a:cxn>
                    <a:cxn ang="T15">
                      <a:pos x="T6" y="T7"/>
                    </a:cxn>
                    <a:cxn ang="T16">
                      <a:pos x="T8" y="T9"/>
                    </a:cxn>
                    <a:cxn ang="T17">
                      <a:pos x="T10" y="T11"/>
                    </a:cxn>
                  </a:cxnLst>
                  <a:rect l="T18" t="T19" r="T20" b="T21"/>
                  <a:pathLst>
                    <a:path w="46" h="8">
                      <a:moveTo>
                        <a:pt x="0" y="0"/>
                      </a:moveTo>
                      <a:lnTo>
                        <a:pt x="11" y="1"/>
                      </a:lnTo>
                      <a:lnTo>
                        <a:pt x="20" y="1"/>
                      </a:lnTo>
                      <a:lnTo>
                        <a:pt x="29" y="3"/>
                      </a:lnTo>
                      <a:lnTo>
                        <a:pt x="37" y="4"/>
                      </a:lnTo>
                      <a:lnTo>
                        <a:pt x="45" y="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 name="Freeform 24"/>
                <p:cNvSpPr>
                  <a:spLocks/>
                </p:cNvSpPr>
                <p:nvPr/>
              </p:nvSpPr>
              <p:spPr bwMode="auto">
                <a:xfrm>
                  <a:off x="4696" y="3436"/>
                  <a:ext cx="64" cy="25"/>
                </a:xfrm>
                <a:custGeom>
                  <a:avLst/>
                  <a:gdLst>
                    <a:gd name="T0" fmla="*/ 0 w 64"/>
                    <a:gd name="T1" fmla="*/ 0 h 25"/>
                    <a:gd name="T2" fmla="*/ 9 w 64"/>
                    <a:gd name="T3" fmla="*/ 0 h 25"/>
                    <a:gd name="T4" fmla="*/ 18 w 64"/>
                    <a:gd name="T5" fmla="*/ 0 h 25"/>
                    <a:gd name="T6" fmla="*/ 26 w 64"/>
                    <a:gd name="T7" fmla="*/ 2 h 25"/>
                    <a:gd name="T8" fmla="*/ 34 w 64"/>
                    <a:gd name="T9" fmla="*/ 3 h 25"/>
                    <a:gd name="T10" fmla="*/ 42 w 64"/>
                    <a:gd name="T11" fmla="*/ 6 h 25"/>
                    <a:gd name="T12" fmla="*/ 49 w 64"/>
                    <a:gd name="T13" fmla="*/ 10 h 25"/>
                    <a:gd name="T14" fmla="*/ 54 w 64"/>
                    <a:gd name="T15" fmla="*/ 14 h 25"/>
                    <a:gd name="T16" fmla="*/ 59 w 64"/>
                    <a:gd name="T17" fmla="*/ 18 h 25"/>
                    <a:gd name="T18" fmla="*/ 63 w 64"/>
                    <a:gd name="T19" fmla="*/ 24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4"/>
                    <a:gd name="T31" fmla="*/ 0 h 25"/>
                    <a:gd name="T32" fmla="*/ 64 w 64"/>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4" h="25">
                      <a:moveTo>
                        <a:pt x="0" y="0"/>
                      </a:moveTo>
                      <a:lnTo>
                        <a:pt x="9" y="0"/>
                      </a:lnTo>
                      <a:lnTo>
                        <a:pt x="18" y="0"/>
                      </a:lnTo>
                      <a:lnTo>
                        <a:pt x="26" y="2"/>
                      </a:lnTo>
                      <a:lnTo>
                        <a:pt x="34" y="3"/>
                      </a:lnTo>
                      <a:lnTo>
                        <a:pt x="42" y="6"/>
                      </a:lnTo>
                      <a:lnTo>
                        <a:pt x="49" y="10"/>
                      </a:lnTo>
                      <a:lnTo>
                        <a:pt x="54" y="14"/>
                      </a:lnTo>
                      <a:lnTo>
                        <a:pt x="59" y="18"/>
                      </a:lnTo>
                      <a:lnTo>
                        <a:pt x="63" y="2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 name="Freeform 25"/>
                <p:cNvSpPr>
                  <a:spLocks/>
                </p:cNvSpPr>
                <p:nvPr/>
              </p:nvSpPr>
              <p:spPr bwMode="auto">
                <a:xfrm>
                  <a:off x="4853" y="3626"/>
                  <a:ext cx="41" cy="27"/>
                </a:xfrm>
                <a:custGeom>
                  <a:avLst/>
                  <a:gdLst>
                    <a:gd name="T0" fmla="*/ 40 w 41"/>
                    <a:gd name="T1" fmla="*/ 0 h 27"/>
                    <a:gd name="T2" fmla="*/ 32 w 41"/>
                    <a:gd name="T3" fmla="*/ 5 h 27"/>
                    <a:gd name="T4" fmla="*/ 22 w 41"/>
                    <a:gd name="T5" fmla="*/ 11 h 27"/>
                    <a:gd name="T6" fmla="*/ 12 w 41"/>
                    <a:gd name="T7" fmla="*/ 17 h 27"/>
                    <a:gd name="T8" fmla="*/ 4 w 41"/>
                    <a:gd name="T9" fmla="*/ 21 h 27"/>
                    <a:gd name="T10" fmla="*/ 0 w 41"/>
                    <a:gd name="T11" fmla="*/ 26 h 27"/>
                    <a:gd name="T12" fmla="*/ 0 60000 65536"/>
                    <a:gd name="T13" fmla="*/ 0 60000 65536"/>
                    <a:gd name="T14" fmla="*/ 0 60000 65536"/>
                    <a:gd name="T15" fmla="*/ 0 60000 65536"/>
                    <a:gd name="T16" fmla="*/ 0 60000 65536"/>
                    <a:gd name="T17" fmla="*/ 0 60000 65536"/>
                    <a:gd name="T18" fmla="*/ 0 w 41"/>
                    <a:gd name="T19" fmla="*/ 0 h 27"/>
                    <a:gd name="T20" fmla="*/ 41 w 41"/>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41" h="27">
                      <a:moveTo>
                        <a:pt x="40" y="0"/>
                      </a:moveTo>
                      <a:lnTo>
                        <a:pt x="32" y="5"/>
                      </a:lnTo>
                      <a:lnTo>
                        <a:pt x="22" y="11"/>
                      </a:lnTo>
                      <a:lnTo>
                        <a:pt x="12" y="17"/>
                      </a:lnTo>
                      <a:lnTo>
                        <a:pt x="4" y="21"/>
                      </a:lnTo>
                      <a:lnTo>
                        <a:pt x="0" y="2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4" name="Freeform 26"/>
                <p:cNvSpPr>
                  <a:spLocks/>
                </p:cNvSpPr>
                <p:nvPr/>
              </p:nvSpPr>
              <p:spPr bwMode="auto">
                <a:xfrm>
                  <a:off x="4944" y="3418"/>
                  <a:ext cx="9" cy="68"/>
                </a:xfrm>
                <a:custGeom>
                  <a:avLst/>
                  <a:gdLst>
                    <a:gd name="T0" fmla="*/ 0 w 9"/>
                    <a:gd name="T1" fmla="*/ 67 h 68"/>
                    <a:gd name="T2" fmla="*/ 1 w 9"/>
                    <a:gd name="T3" fmla="*/ 52 h 68"/>
                    <a:gd name="T4" fmla="*/ 3 w 9"/>
                    <a:gd name="T5" fmla="*/ 36 h 68"/>
                    <a:gd name="T6" fmla="*/ 3 w 9"/>
                    <a:gd name="T7" fmla="*/ 22 h 68"/>
                    <a:gd name="T8" fmla="*/ 4 w 9"/>
                    <a:gd name="T9" fmla="*/ 16 h 68"/>
                    <a:gd name="T10" fmla="*/ 8 w 9"/>
                    <a:gd name="T11" fmla="*/ 0 h 68"/>
                    <a:gd name="T12" fmla="*/ 0 60000 65536"/>
                    <a:gd name="T13" fmla="*/ 0 60000 65536"/>
                    <a:gd name="T14" fmla="*/ 0 60000 65536"/>
                    <a:gd name="T15" fmla="*/ 0 60000 65536"/>
                    <a:gd name="T16" fmla="*/ 0 60000 65536"/>
                    <a:gd name="T17" fmla="*/ 0 60000 65536"/>
                    <a:gd name="T18" fmla="*/ 0 w 9"/>
                    <a:gd name="T19" fmla="*/ 0 h 68"/>
                    <a:gd name="T20" fmla="*/ 9 w 9"/>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9" h="68">
                      <a:moveTo>
                        <a:pt x="0" y="67"/>
                      </a:moveTo>
                      <a:lnTo>
                        <a:pt x="1" y="52"/>
                      </a:lnTo>
                      <a:lnTo>
                        <a:pt x="3" y="36"/>
                      </a:lnTo>
                      <a:lnTo>
                        <a:pt x="3" y="22"/>
                      </a:lnTo>
                      <a:lnTo>
                        <a:pt x="4" y="16"/>
                      </a:lnTo>
                      <a:lnTo>
                        <a:pt x="8"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12" name="Group 27"/>
            <p:cNvGrpSpPr>
              <a:grpSpLocks/>
            </p:cNvGrpSpPr>
            <p:nvPr/>
          </p:nvGrpSpPr>
          <p:grpSpPr bwMode="auto">
            <a:xfrm>
              <a:off x="3721" y="3813"/>
              <a:ext cx="1462" cy="472"/>
              <a:chOff x="3721" y="3813"/>
              <a:chExt cx="1462" cy="472"/>
            </a:xfrm>
          </p:grpSpPr>
          <p:sp>
            <p:nvSpPr>
              <p:cNvPr id="13" name="Freeform 28"/>
              <p:cNvSpPr>
                <a:spLocks/>
              </p:cNvSpPr>
              <p:nvPr/>
            </p:nvSpPr>
            <p:spPr bwMode="auto">
              <a:xfrm>
                <a:off x="3721" y="3978"/>
                <a:ext cx="1462" cy="307"/>
              </a:xfrm>
              <a:custGeom>
                <a:avLst/>
                <a:gdLst>
                  <a:gd name="T0" fmla="*/ 1399 w 1462"/>
                  <a:gd name="T1" fmla="*/ 11 h 307"/>
                  <a:gd name="T2" fmla="*/ 1461 w 1462"/>
                  <a:gd name="T3" fmla="*/ 39 h 307"/>
                  <a:gd name="T4" fmla="*/ 1373 w 1462"/>
                  <a:gd name="T5" fmla="*/ 61 h 307"/>
                  <a:gd name="T6" fmla="*/ 1454 w 1462"/>
                  <a:gd name="T7" fmla="*/ 75 h 307"/>
                  <a:gd name="T8" fmla="*/ 1384 w 1462"/>
                  <a:gd name="T9" fmla="*/ 94 h 307"/>
                  <a:gd name="T10" fmla="*/ 1268 w 1462"/>
                  <a:gd name="T11" fmla="*/ 119 h 307"/>
                  <a:gd name="T12" fmla="*/ 1293 w 1462"/>
                  <a:gd name="T13" fmla="*/ 137 h 307"/>
                  <a:gd name="T14" fmla="*/ 1370 w 1462"/>
                  <a:gd name="T15" fmla="*/ 151 h 307"/>
                  <a:gd name="T16" fmla="*/ 1130 w 1462"/>
                  <a:gd name="T17" fmla="*/ 176 h 307"/>
                  <a:gd name="T18" fmla="*/ 1031 w 1462"/>
                  <a:gd name="T19" fmla="*/ 140 h 307"/>
                  <a:gd name="T20" fmla="*/ 911 w 1462"/>
                  <a:gd name="T21" fmla="*/ 147 h 307"/>
                  <a:gd name="T22" fmla="*/ 958 w 1462"/>
                  <a:gd name="T23" fmla="*/ 205 h 307"/>
                  <a:gd name="T24" fmla="*/ 896 w 1462"/>
                  <a:gd name="T25" fmla="*/ 230 h 307"/>
                  <a:gd name="T26" fmla="*/ 816 w 1462"/>
                  <a:gd name="T27" fmla="*/ 180 h 307"/>
                  <a:gd name="T28" fmla="*/ 648 w 1462"/>
                  <a:gd name="T29" fmla="*/ 166 h 307"/>
                  <a:gd name="T30" fmla="*/ 335 w 1462"/>
                  <a:gd name="T31" fmla="*/ 176 h 307"/>
                  <a:gd name="T32" fmla="*/ 287 w 1462"/>
                  <a:gd name="T33" fmla="*/ 213 h 307"/>
                  <a:gd name="T34" fmla="*/ 217 w 1462"/>
                  <a:gd name="T35" fmla="*/ 233 h 307"/>
                  <a:gd name="T36" fmla="*/ 214 w 1462"/>
                  <a:gd name="T37" fmla="*/ 257 h 307"/>
                  <a:gd name="T38" fmla="*/ 237 w 1462"/>
                  <a:gd name="T39" fmla="*/ 288 h 307"/>
                  <a:gd name="T40" fmla="*/ 145 w 1462"/>
                  <a:gd name="T41" fmla="*/ 306 h 307"/>
                  <a:gd name="T42" fmla="*/ 38 w 1462"/>
                  <a:gd name="T43" fmla="*/ 277 h 307"/>
                  <a:gd name="T44" fmla="*/ 10 w 1462"/>
                  <a:gd name="T45" fmla="*/ 241 h 307"/>
                  <a:gd name="T46" fmla="*/ 51 w 1462"/>
                  <a:gd name="T47" fmla="*/ 216 h 307"/>
                  <a:gd name="T48" fmla="*/ 200 w 1462"/>
                  <a:gd name="T49" fmla="*/ 191 h 307"/>
                  <a:gd name="T50" fmla="*/ 175 w 1462"/>
                  <a:gd name="T51" fmla="*/ 166 h 307"/>
                  <a:gd name="T52" fmla="*/ 0 w 1462"/>
                  <a:gd name="T53" fmla="*/ 140 h 307"/>
                  <a:gd name="T54" fmla="*/ 230 w 1462"/>
                  <a:gd name="T55" fmla="*/ 111 h 307"/>
                  <a:gd name="T56" fmla="*/ 204 w 1462"/>
                  <a:gd name="T57" fmla="*/ 86 h 307"/>
                  <a:gd name="T58" fmla="*/ 77 w 1462"/>
                  <a:gd name="T59" fmla="*/ 54 h 307"/>
                  <a:gd name="T60" fmla="*/ 138 w 1462"/>
                  <a:gd name="T61" fmla="*/ 28 h 307"/>
                  <a:gd name="T62" fmla="*/ 208 w 1462"/>
                  <a:gd name="T63" fmla="*/ 14 h 307"/>
                  <a:gd name="T64" fmla="*/ 372 w 1462"/>
                  <a:gd name="T65" fmla="*/ 11 h 30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462"/>
                  <a:gd name="T100" fmla="*/ 0 h 307"/>
                  <a:gd name="T101" fmla="*/ 1462 w 1462"/>
                  <a:gd name="T102" fmla="*/ 307 h 30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462" h="307">
                    <a:moveTo>
                      <a:pt x="1264" y="0"/>
                    </a:moveTo>
                    <a:lnTo>
                      <a:pt x="1399" y="11"/>
                    </a:lnTo>
                    <a:lnTo>
                      <a:pt x="1370" y="25"/>
                    </a:lnTo>
                    <a:lnTo>
                      <a:pt x="1461" y="39"/>
                    </a:lnTo>
                    <a:lnTo>
                      <a:pt x="1403" y="54"/>
                    </a:lnTo>
                    <a:lnTo>
                      <a:pt x="1373" y="61"/>
                    </a:lnTo>
                    <a:lnTo>
                      <a:pt x="1370" y="68"/>
                    </a:lnTo>
                    <a:lnTo>
                      <a:pt x="1454" y="75"/>
                    </a:lnTo>
                    <a:lnTo>
                      <a:pt x="1406" y="90"/>
                    </a:lnTo>
                    <a:lnTo>
                      <a:pt x="1384" y="94"/>
                    </a:lnTo>
                    <a:lnTo>
                      <a:pt x="1297" y="100"/>
                    </a:lnTo>
                    <a:lnTo>
                      <a:pt x="1268" y="119"/>
                    </a:lnTo>
                    <a:lnTo>
                      <a:pt x="1271" y="130"/>
                    </a:lnTo>
                    <a:lnTo>
                      <a:pt x="1293" y="137"/>
                    </a:lnTo>
                    <a:lnTo>
                      <a:pt x="1337" y="137"/>
                    </a:lnTo>
                    <a:lnTo>
                      <a:pt x="1370" y="151"/>
                    </a:lnTo>
                    <a:lnTo>
                      <a:pt x="1282" y="166"/>
                    </a:lnTo>
                    <a:lnTo>
                      <a:pt x="1130" y="176"/>
                    </a:lnTo>
                    <a:lnTo>
                      <a:pt x="1038" y="158"/>
                    </a:lnTo>
                    <a:lnTo>
                      <a:pt x="1031" y="140"/>
                    </a:lnTo>
                    <a:lnTo>
                      <a:pt x="977" y="133"/>
                    </a:lnTo>
                    <a:lnTo>
                      <a:pt x="911" y="147"/>
                    </a:lnTo>
                    <a:lnTo>
                      <a:pt x="911" y="180"/>
                    </a:lnTo>
                    <a:lnTo>
                      <a:pt x="958" y="205"/>
                    </a:lnTo>
                    <a:lnTo>
                      <a:pt x="889" y="234"/>
                    </a:lnTo>
                    <a:lnTo>
                      <a:pt x="896" y="230"/>
                    </a:lnTo>
                    <a:lnTo>
                      <a:pt x="838" y="216"/>
                    </a:lnTo>
                    <a:lnTo>
                      <a:pt x="816" y="180"/>
                    </a:lnTo>
                    <a:lnTo>
                      <a:pt x="751" y="162"/>
                    </a:lnTo>
                    <a:lnTo>
                      <a:pt x="648" y="166"/>
                    </a:lnTo>
                    <a:lnTo>
                      <a:pt x="513" y="173"/>
                    </a:lnTo>
                    <a:lnTo>
                      <a:pt x="335" y="176"/>
                    </a:lnTo>
                    <a:lnTo>
                      <a:pt x="301" y="192"/>
                    </a:lnTo>
                    <a:lnTo>
                      <a:pt x="287" y="213"/>
                    </a:lnTo>
                    <a:lnTo>
                      <a:pt x="267" y="227"/>
                    </a:lnTo>
                    <a:lnTo>
                      <a:pt x="217" y="233"/>
                    </a:lnTo>
                    <a:lnTo>
                      <a:pt x="209" y="243"/>
                    </a:lnTo>
                    <a:lnTo>
                      <a:pt x="214" y="257"/>
                    </a:lnTo>
                    <a:lnTo>
                      <a:pt x="234" y="271"/>
                    </a:lnTo>
                    <a:lnTo>
                      <a:pt x="237" y="288"/>
                    </a:lnTo>
                    <a:lnTo>
                      <a:pt x="211" y="306"/>
                    </a:lnTo>
                    <a:lnTo>
                      <a:pt x="145" y="306"/>
                    </a:lnTo>
                    <a:lnTo>
                      <a:pt x="74" y="292"/>
                    </a:lnTo>
                    <a:lnTo>
                      <a:pt x="38" y="277"/>
                    </a:lnTo>
                    <a:lnTo>
                      <a:pt x="11" y="257"/>
                    </a:lnTo>
                    <a:lnTo>
                      <a:pt x="10" y="241"/>
                    </a:lnTo>
                    <a:lnTo>
                      <a:pt x="18" y="227"/>
                    </a:lnTo>
                    <a:lnTo>
                      <a:pt x="51" y="216"/>
                    </a:lnTo>
                    <a:lnTo>
                      <a:pt x="109" y="212"/>
                    </a:lnTo>
                    <a:lnTo>
                      <a:pt x="200" y="191"/>
                    </a:lnTo>
                    <a:lnTo>
                      <a:pt x="178" y="187"/>
                    </a:lnTo>
                    <a:lnTo>
                      <a:pt x="175" y="166"/>
                    </a:lnTo>
                    <a:lnTo>
                      <a:pt x="102" y="151"/>
                    </a:lnTo>
                    <a:lnTo>
                      <a:pt x="0" y="140"/>
                    </a:lnTo>
                    <a:lnTo>
                      <a:pt x="7" y="122"/>
                    </a:lnTo>
                    <a:lnTo>
                      <a:pt x="230" y="111"/>
                    </a:lnTo>
                    <a:lnTo>
                      <a:pt x="248" y="100"/>
                    </a:lnTo>
                    <a:lnTo>
                      <a:pt x="204" y="86"/>
                    </a:lnTo>
                    <a:lnTo>
                      <a:pt x="124" y="75"/>
                    </a:lnTo>
                    <a:lnTo>
                      <a:pt x="77" y="54"/>
                    </a:lnTo>
                    <a:lnTo>
                      <a:pt x="77" y="39"/>
                    </a:lnTo>
                    <a:lnTo>
                      <a:pt x="138" y="28"/>
                    </a:lnTo>
                    <a:lnTo>
                      <a:pt x="219" y="28"/>
                    </a:lnTo>
                    <a:lnTo>
                      <a:pt x="208" y="14"/>
                    </a:lnTo>
                    <a:lnTo>
                      <a:pt x="222" y="11"/>
                    </a:lnTo>
                    <a:lnTo>
                      <a:pt x="372" y="11"/>
                    </a:lnTo>
                    <a:lnTo>
                      <a:pt x="1264" y="0"/>
                    </a:lnTo>
                  </a:path>
                </a:pathLst>
              </a:custGeom>
              <a:solidFill>
                <a:srgbClr val="00AE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en-US"/>
              </a:p>
            </p:txBody>
          </p:sp>
          <p:grpSp>
            <p:nvGrpSpPr>
              <p:cNvPr id="14" name="Group 29"/>
              <p:cNvGrpSpPr>
                <a:grpSpLocks/>
              </p:cNvGrpSpPr>
              <p:nvPr/>
            </p:nvGrpSpPr>
            <p:grpSpPr bwMode="auto">
              <a:xfrm>
                <a:off x="3988" y="3813"/>
                <a:ext cx="1029" cy="252"/>
                <a:chOff x="3988" y="3813"/>
                <a:chExt cx="1029" cy="252"/>
              </a:xfrm>
            </p:grpSpPr>
            <p:grpSp>
              <p:nvGrpSpPr>
                <p:cNvPr id="50" name="Group 30"/>
                <p:cNvGrpSpPr>
                  <a:grpSpLocks/>
                </p:cNvGrpSpPr>
                <p:nvPr/>
              </p:nvGrpSpPr>
              <p:grpSpPr bwMode="auto">
                <a:xfrm>
                  <a:off x="4501" y="3813"/>
                  <a:ext cx="516" cy="251"/>
                  <a:chOff x="4501" y="3813"/>
                  <a:chExt cx="516" cy="251"/>
                </a:xfrm>
              </p:grpSpPr>
              <p:sp>
                <p:nvSpPr>
                  <p:cNvPr id="55" name="Freeform 31"/>
                  <p:cNvSpPr>
                    <a:spLocks/>
                  </p:cNvSpPr>
                  <p:nvPr/>
                </p:nvSpPr>
                <p:spPr bwMode="auto">
                  <a:xfrm>
                    <a:off x="4501" y="3813"/>
                    <a:ext cx="515" cy="149"/>
                  </a:xfrm>
                  <a:custGeom>
                    <a:avLst/>
                    <a:gdLst>
                      <a:gd name="T0" fmla="*/ 0 w 515"/>
                      <a:gd name="T1" fmla="*/ 130 h 149"/>
                      <a:gd name="T2" fmla="*/ 0 w 515"/>
                      <a:gd name="T3" fmla="*/ 114 h 149"/>
                      <a:gd name="T4" fmla="*/ 39 w 515"/>
                      <a:gd name="T5" fmla="*/ 112 h 149"/>
                      <a:gd name="T6" fmla="*/ 69 w 515"/>
                      <a:gd name="T7" fmla="*/ 54 h 149"/>
                      <a:gd name="T8" fmla="*/ 101 w 515"/>
                      <a:gd name="T9" fmla="*/ 91 h 149"/>
                      <a:gd name="T10" fmla="*/ 130 w 515"/>
                      <a:gd name="T11" fmla="*/ 40 h 149"/>
                      <a:gd name="T12" fmla="*/ 158 w 515"/>
                      <a:gd name="T13" fmla="*/ 78 h 149"/>
                      <a:gd name="T14" fmla="*/ 187 w 515"/>
                      <a:gd name="T15" fmla="*/ 33 h 149"/>
                      <a:gd name="T16" fmla="*/ 217 w 515"/>
                      <a:gd name="T17" fmla="*/ 67 h 149"/>
                      <a:gd name="T18" fmla="*/ 256 w 515"/>
                      <a:gd name="T19" fmla="*/ 17 h 149"/>
                      <a:gd name="T20" fmla="*/ 291 w 515"/>
                      <a:gd name="T21" fmla="*/ 54 h 149"/>
                      <a:gd name="T22" fmla="*/ 323 w 515"/>
                      <a:gd name="T23" fmla="*/ 9 h 149"/>
                      <a:gd name="T24" fmla="*/ 354 w 515"/>
                      <a:gd name="T25" fmla="*/ 50 h 149"/>
                      <a:gd name="T26" fmla="*/ 383 w 515"/>
                      <a:gd name="T27" fmla="*/ 0 h 149"/>
                      <a:gd name="T28" fmla="*/ 411 w 515"/>
                      <a:gd name="T29" fmla="*/ 50 h 149"/>
                      <a:gd name="T30" fmla="*/ 438 w 515"/>
                      <a:gd name="T31" fmla="*/ 2 h 149"/>
                      <a:gd name="T32" fmla="*/ 458 w 515"/>
                      <a:gd name="T33" fmla="*/ 53 h 149"/>
                      <a:gd name="T34" fmla="*/ 479 w 515"/>
                      <a:gd name="T35" fmla="*/ 5 h 149"/>
                      <a:gd name="T36" fmla="*/ 491 w 515"/>
                      <a:gd name="T37" fmla="*/ 60 h 149"/>
                      <a:gd name="T38" fmla="*/ 514 w 515"/>
                      <a:gd name="T39" fmla="*/ 11 h 149"/>
                      <a:gd name="T40" fmla="*/ 514 w 515"/>
                      <a:gd name="T41" fmla="*/ 94 h 149"/>
                      <a:gd name="T42" fmla="*/ 508 w 515"/>
                      <a:gd name="T43" fmla="*/ 100 h 149"/>
                      <a:gd name="T44" fmla="*/ 498 w 515"/>
                      <a:gd name="T45" fmla="*/ 110 h 149"/>
                      <a:gd name="T46" fmla="*/ 483 w 515"/>
                      <a:gd name="T47" fmla="*/ 118 h 149"/>
                      <a:gd name="T48" fmla="*/ 465 w 515"/>
                      <a:gd name="T49" fmla="*/ 124 h 149"/>
                      <a:gd name="T50" fmla="*/ 443 w 515"/>
                      <a:gd name="T51" fmla="*/ 131 h 149"/>
                      <a:gd name="T52" fmla="*/ 427 w 515"/>
                      <a:gd name="T53" fmla="*/ 136 h 149"/>
                      <a:gd name="T54" fmla="*/ 409 w 515"/>
                      <a:gd name="T55" fmla="*/ 139 h 149"/>
                      <a:gd name="T56" fmla="*/ 388 w 515"/>
                      <a:gd name="T57" fmla="*/ 142 h 149"/>
                      <a:gd name="T58" fmla="*/ 359 w 515"/>
                      <a:gd name="T59" fmla="*/ 146 h 149"/>
                      <a:gd name="T60" fmla="*/ 326 w 515"/>
                      <a:gd name="T61" fmla="*/ 147 h 149"/>
                      <a:gd name="T62" fmla="*/ 283 w 515"/>
                      <a:gd name="T63" fmla="*/ 148 h 149"/>
                      <a:gd name="T64" fmla="*/ 234 w 515"/>
                      <a:gd name="T65" fmla="*/ 148 h 149"/>
                      <a:gd name="T66" fmla="*/ 180 w 515"/>
                      <a:gd name="T67" fmla="*/ 147 h 149"/>
                      <a:gd name="T68" fmla="*/ 116 w 515"/>
                      <a:gd name="T69" fmla="*/ 141 h 149"/>
                      <a:gd name="T70" fmla="*/ 61 w 515"/>
                      <a:gd name="T71" fmla="*/ 135 h 149"/>
                      <a:gd name="T72" fmla="*/ 0 w 515"/>
                      <a:gd name="T73" fmla="*/ 130 h 14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15"/>
                      <a:gd name="T112" fmla="*/ 0 h 149"/>
                      <a:gd name="T113" fmla="*/ 515 w 515"/>
                      <a:gd name="T114" fmla="*/ 149 h 14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15" h="149">
                        <a:moveTo>
                          <a:pt x="0" y="130"/>
                        </a:moveTo>
                        <a:lnTo>
                          <a:pt x="0" y="114"/>
                        </a:lnTo>
                        <a:lnTo>
                          <a:pt x="39" y="112"/>
                        </a:lnTo>
                        <a:lnTo>
                          <a:pt x="69" y="54"/>
                        </a:lnTo>
                        <a:lnTo>
                          <a:pt x="101" y="91"/>
                        </a:lnTo>
                        <a:lnTo>
                          <a:pt x="130" y="40"/>
                        </a:lnTo>
                        <a:lnTo>
                          <a:pt x="158" y="78"/>
                        </a:lnTo>
                        <a:lnTo>
                          <a:pt x="187" y="33"/>
                        </a:lnTo>
                        <a:lnTo>
                          <a:pt x="217" y="67"/>
                        </a:lnTo>
                        <a:lnTo>
                          <a:pt x="256" y="17"/>
                        </a:lnTo>
                        <a:lnTo>
                          <a:pt x="291" y="54"/>
                        </a:lnTo>
                        <a:lnTo>
                          <a:pt x="323" y="9"/>
                        </a:lnTo>
                        <a:lnTo>
                          <a:pt x="354" y="50"/>
                        </a:lnTo>
                        <a:lnTo>
                          <a:pt x="383" y="0"/>
                        </a:lnTo>
                        <a:lnTo>
                          <a:pt x="411" y="50"/>
                        </a:lnTo>
                        <a:lnTo>
                          <a:pt x="438" y="2"/>
                        </a:lnTo>
                        <a:lnTo>
                          <a:pt x="458" y="53"/>
                        </a:lnTo>
                        <a:lnTo>
                          <a:pt x="479" y="5"/>
                        </a:lnTo>
                        <a:lnTo>
                          <a:pt x="491" y="60"/>
                        </a:lnTo>
                        <a:lnTo>
                          <a:pt x="514" y="11"/>
                        </a:lnTo>
                        <a:lnTo>
                          <a:pt x="514" y="94"/>
                        </a:lnTo>
                        <a:lnTo>
                          <a:pt x="508" y="100"/>
                        </a:lnTo>
                        <a:lnTo>
                          <a:pt x="498" y="110"/>
                        </a:lnTo>
                        <a:lnTo>
                          <a:pt x="483" y="118"/>
                        </a:lnTo>
                        <a:lnTo>
                          <a:pt x="465" y="124"/>
                        </a:lnTo>
                        <a:lnTo>
                          <a:pt x="443" y="131"/>
                        </a:lnTo>
                        <a:lnTo>
                          <a:pt x="427" y="136"/>
                        </a:lnTo>
                        <a:lnTo>
                          <a:pt x="409" y="139"/>
                        </a:lnTo>
                        <a:lnTo>
                          <a:pt x="388" y="142"/>
                        </a:lnTo>
                        <a:lnTo>
                          <a:pt x="359" y="146"/>
                        </a:lnTo>
                        <a:lnTo>
                          <a:pt x="326" y="147"/>
                        </a:lnTo>
                        <a:lnTo>
                          <a:pt x="283" y="148"/>
                        </a:lnTo>
                        <a:lnTo>
                          <a:pt x="234" y="148"/>
                        </a:lnTo>
                        <a:lnTo>
                          <a:pt x="180" y="147"/>
                        </a:lnTo>
                        <a:lnTo>
                          <a:pt x="116" y="141"/>
                        </a:lnTo>
                        <a:lnTo>
                          <a:pt x="61" y="135"/>
                        </a:lnTo>
                        <a:lnTo>
                          <a:pt x="0" y="130"/>
                        </a:lnTo>
                      </a:path>
                    </a:pathLst>
                  </a:custGeom>
                  <a:solidFill>
                    <a:srgbClr val="808080"/>
                  </a:solidFill>
                  <a:ln w="12700" cap="rnd" cmpd="sng">
                    <a:solidFill>
                      <a:srgbClr val="000000"/>
                    </a:solidFill>
                    <a:prstDash val="solid"/>
                    <a:round/>
                    <a:headEnd type="none" w="med" len="med"/>
                    <a:tailEnd type="none" w="med" len="med"/>
                  </a:ln>
                </p:spPr>
                <p:txBody>
                  <a:bodyPr/>
                  <a:lstStyle/>
                  <a:p>
                    <a:endParaRPr lang="en-US"/>
                  </a:p>
                </p:txBody>
              </p:sp>
              <p:sp>
                <p:nvSpPr>
                  <p:cNvPr id="56" name="Freeform 32"/>
                  <p:cNvSpPr>
                    <a:spLocks/>
                  </p:cNvSpPr>
                  <p:nvPr/>
                </p:nvSpPr>
                <p:spPr bwMode="auto">
                  <a:xfrm>
                    <a:off x="4502" y="3907"/>
                    <a:ext cx="515" cy="157"/>
                  </a:xfrm>
                  <a:custGeom>
                    <a:avLst/>
                    <a:gdLst>
                      <a:gd name="T0" fmla="*/ 0 w 515"/>
                      <a:gd name="T1" fmla="*/ 36 h 157"/>
                      <a:gd name="T2" fmla="*/ 0 w 515"/>
                      <a:gd name="T3" fmla="*/ 133 h 157"/>
                      <a:gd name="T4" fmla="*/ 32 w 515"/>
                      <a:gd name="T5" fmla="*/ 136 h 157"/>
                      <a:gd name="T6" fmla="*/ 84 w 515"/>
                      <a:gd name="T7" fmla="*/ 143 h 157"/>
                      <a:gd name="T8" fmla="*/ 157 w 515"/>
                      <a:gd name="T9" fmla="*/ 151 h 157"/>
                      <a:gd name="T10" fmla="*/ 208 w 515"/>
                      <a:gd name="T11" fmla="*/ 156 h 157"/>
                      <a:gd name="T12" fmla="*/ 263 w 515"/>
                      <a:gd name="T13" fmla="*/ 156 h 157"/>
                      <a:gd name="T14" fmla="*/ 299 w 515"/>
                      <a:gd name="T15" fmla="*/ 155 h 157"/>
                      <a:gd name="T16" fmla="*/ 335 w 515"/>
                      <a:gd name="T17" fmla="*/ 155 h 157"/>
                      <a:gd name="T18" fmla="*/ 359 w 515"/>
                      <a:gd name="T19" fmla="*/ 153 h 157"/>
                      <a:gd name="T20" fmla="*/ 388 w 515"/>
                      <a:gd name="T21" fmla="*/ 149 h 157"/>
                      <a:gd name="T22" fmla="*/ 409 w 515"/>
                      <a:gd name="T23" fmla="*/ 146 h 157"/>
                      <a:gd name="T24" fmla="*/ 438 w 515"/>
                      <a:gd name="T25" fmla="*/ 141 h 157"/>
                      <a:gd name="T26" fmla="*/ 463 w 515"/>
                      <a:gd name="T27" fmla="*/ 136 h 157"/>
                      <a:gd name="T28" fmla="*/ 484 w 515"/>
                      <a:gd name="T29" fmla="*/ 133 h 157"/>
                      <a:gd name="T30" fmla="*/ 496 w 515"/>
                      <a:gd name="T31" fmla="*/ 128 h 157"/>
                      <a:gd name="T32" fmla="*/ 514 w 515"/>
                      <a:gd name="T33" fmla="*/ 0 h 157"/>
                      <a:gd name="T34" fmla="*/ 508 w 515"/>
                      <a:gd name="T35" fmla="*/ 6 h 157"/>
                      <a:gd name="T36" fmla="*/ 497 w 515"/>
                      <a:gd name="T37" fmla="*/ 15 h 157"/>
                      <a:gd name="T38" fmla="*/ 482 w 515"/>
                      <a:gd name="T39" fmla="*/ 24 h 157"/>
                      <a:gd name="T40" fmla="*/ 465 w 515"/>
                      <a:gd name="T41" fmla="*/ 30 h 157"/>
                      <a:gd name="T42" fmla="*/ 442 w 515"/>
                      <a:gd name="T43" fmla="*/ 37 h 157"/>
                      <a:gd name="T44" fmla="*/ 426 w 515"/>
                      <a:gd name="T45" fmla="*/ 41 h 157"/>
                      <a:gd name="T46" fmla="*/ 408 w 515"/>
                      <a:gd name="T47" fmla="*/ 45 h 157"/>
                      <a:gd name="T48" fmla="*/ 387 w 515"/>
                      <a:gd name="T49" fmla="*/ 48 h 157"/>
                      <a:gd name="T50" fmla="*/ 358 w 515"/>
                      <a:gd name="T51" fmla="*/ 51 h 157"/>
                      <a:gd name="T52" fmla="*/ 325 w 515"/>
                      <a:gd name="T53" fmla="*/ 52 h 157"/>
                      <a:gd name="T54" fmla="*/ 282 w 515"/>
                      <a:gd name="T55" fmla="*/ 54 h 157"/>
                      <a:gd name="T56" fmla="*/ 233 w 515"/>
                      <a:gd name="T57" fmla="*/ 54 h 157"/>
                      <a:gd name="T58" fmla="*/ 179 w 515"/>
                      <a:gd name="T59" fmla="*/ 52 h 157"/>
                      <a:gd name="T60" fmla="*/ 115 w 515"/>
                      <a:gd name="T61" fmla="*/ 46 h 157"/>
                      <a:gd name="T62" fmla="*/ 60 w 515"/>
                      <a:gd name="T63" fmla="*/ 41 h 157"/>
                      <a:gd name="T64" fmla="*/ 0 w 515"/>
                      <a:gd name="T65" fmla="*/ 36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15"/>
                      <a:gd name="T100" fmla="*/ 0 h 157"/>
                      <a:gd name="T101" fmla="*/ 515 w 515"/>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15" h="157">
                        <a:moveTo>
                          <a:pt x="0" y="36"/>
                        </a:moveTo>
                        <a:lnTo>
                          <a:pt x="0" y="133"/>
                        </a:lnTo>
                        <a:lnTo>
                          <a:pt x="32" y="136"/>
                        </a:lnTo>
                        <a:lnTo>
                          <a:pt x="84" y="143"/>
                        </a:lnTo>
                        <a:lnTo>
                          <a:pt x="157" y="151"/>
                        </a:lnTo>
                        <a:lnTo>
                          <a:pt x="208" y="156"/>
                        </a:lnTo>
                        <a:lnTo>
                          <a:pt x="263" y="156"/>
                        </a:lnTo>
                        <a:lnTo>
                          <a:pt x="299" y="155"/>
                        </a:lnTo>
                        <a:lnTo>
                          <a:pt x="335" y="155"/>
                        </a:lnTo>
                        <a:lnTo>
                          <a:pt x="359" y="153"/>
                        </a:lnTo>
                        <a:lnTo>
                          <a:pt x="388" y="149"/>
                        </a:lnTo>
                        <a:lnTo>
                          <a:pt x="409" y="146"/>
                        </a:lnTo>
                        <a:lnTo>
                          <a:pt x="438" y="141"/>
                        </a:lnTo>
                        <a:lnTo>
                          <a:pt x="463" y="136"/>
                        </a:lnTo>
                        <a:lnTo>
                          <a:pt x="484" y="133"/>
                        </a:lnTo>
                        <a:lnTo>
                          <a:pt x="496" y="128"/>
                        </a:lnTo>
                        <a:lnTo>
                          <a:pt x="514" y="0"/>
                        </a:lnTo>
                        <a:lnTo>
                          <a:pt x="508" y="6"/>
                        </a:lnTo>
                        <a:lnTo>
                          <a:pt x="497" y="15"/>
                        </a:lnTo>
                        <a:lnTo>
                          <a:pt x="482" y="24"/>
                        </a:lnTo>
                        <a:lnTo>
                          <a:pt x="465" y="30"/>
                        </a:lnTo>
                        <a:lnTo>
                          <a:pt x="442" y="37"/>
                        </a:lnTo>
                        <a:lnTo>
                          <a:pt x="426" y="41"/>
                        </a:lnTo>
                        <a:lnTo>
                          <a:pt x="408" y="45"/>
                        </a:lnTo>
                        <a:lnTo>
                          <a:pt x="387" y="48"/>
                        </a:lnTo>
                        <a:lnTo>
                          <a:pt x="358" y="51"/>
                        </a:lnTo>
                        <a:lnTo>
                          <a:pt x="325" y="52"/>
                        </a:lnTo>
                        <a:lnTo>
                          <a:pt x="282" y="54"/>
                        </a:lnTo>
                        <a:lnTo>
                          <a:pt x="233" y="54"/>
                        </a:lnTo>
                        <a:lnTo>
                          <a:pt x="179" y="52"/>
                        </a:lnTo>
                        <a:lnTo>
                          <a:pt x="115" y="46"/>
                        </a:lnTo>
                        <a:lnTo>
                          <a:pt x="60" y="41"/>
                        </a:lnTo>
                        <a:lnTo>
                          <a:pt x="0" y="36"/>
                        </a:lnTo>
                      </a:path>
                    </a:pathLst>
                  </a:custGeom>
                  <a:solidFill>
                    <a:srgbClr val="A0A0A0"/>
                  </a:solidFill>
                  <a:ln w="12700" cap="rnd" cmpd="sng">
                    <a:solidFill>
                      <a:srgbClr val="000000"/>
                    </a:solidFill>
                    <a:prstDash val="solid"/>
                    <a:round/>
                    <a:headEnd type="none" w="med" len="med"/>
                    <a:tailEnd type="none" w="med" len="med"/>
                  </a:ln>
                </p:spPr>
                <p:txBody>
                  <a:bodyPr/>
                  <a:lstStyle/>
                  <a:p>
                    <a:endParaRPr lang="en-US"/>
                  </a:p>
                </p:txBody>
              </p:sp>
              <p:sp>
                <p:nvSpPr>
                  <p:cNvPr id="57" name="Freeform 33"/>
                  <p:cNvSpPr>
                    <a:spLocks/>
                  </p:cNvSpPr>
                  <p:nvPr/>
                </p:nvSpPr>
                <p:spPr bwMode="auto">
                  <a:xfrm>
                    <a:off x="4501" y="3837"/>
                    <a:ext cx="515" cy="125"/>
                  </a:xfrm>
                  <a:custGeom>
                    <a:avLst/>
                    <a:gdLst>
                      <a:gd name="T0" fmla="*/ 0 w 515"/>
                      <a:gd name="T1" fmla="*/ 106 h 125"/>
                      <a:gd name="T2" fmla="*/ 16 w 515"/>
                      <a:gd name="T3" fmla="*/ 104 h 125"/>
                      <a:gd name="T4" fmla="*/ 43 w 515"/>
                      <a:gd name="T5" fmla="*/ 63 h 125"/>
                      <a:gd name="T6" fmla="*/ 74 w 515"/>
                      <a:gd name="T7" fmla="*/ 106 h 125"/>
                      <a:gd name="T8" fmla="*/ 101 w 515"/>
                      <a:gd name="T9" fmla="*/ 54 h 125"/>
                      <a:gd name="T10" fmla="*/ 139 w 515"/>
                      <a:gd name="T11" fmla="*/ 107 h 125"/>
                      <a:gd name="T12" fmla="*/ 173 w 515"/>
                      <a:gd name="T13" fmla="*/ 53 h 125"/>
                      <a:gd name="T14" fmla="*/ 204 w 515"/>
                      <a:gd name="T15" fmla="*/ 100 h 125"/>
                      <a:gd name="T16" fmla="*/ 245 w 515"/>
                      <a:gd name="T17" fmla="*/ 44 h 125"/>
                      <a:gd name="T18" fmla="*/ 276 w 515"/>
                      <a:gd name="T19" fmla="*/ 100 h 125"/>
                      <a:gd name="T20" fmla="*/ 312 w 515"/>
                      <a:gd name="T21" fmla="*/ 37 h 125"/>
                      <a:gd name="T22" fmla="*/ 353 w 515"/>
                      <a:gd name="T23" fmla="*/ 93 h 125"/>
                      <a:gd name="T24" fmla="*/ 389 w 515"/>
                      <a:gd name="T25" fmla="*/ 26 h 125"/>
                      <a:gd name="T26" fmla="*/ 420 w 515"/>
                      <a:gd name="T27" fmla="*/ 93 h 125"/>
                      <a:gd name="T28" fmla="*/ 446 w 515"/>
                      <a:gd name="T29" fmla="*/ 26 h 125"/>
                      <a:gd name="T30" fmla="*/ 468 w 515"/>
                      <a:gd name="T31" fmla="*/ 88 h 125"/>
                      <a:gd name="T32" fmla="*/ 492 w 515"/>
                      <a:gd name="T33" fmla="*/ 0 h 125"/>
                      <a:gd name="T34" fmla="*/ 514 w 515"/>
                      <a:gd name="T35" fmla="*/ 70 h 125"/>
                      <a:gd name="T36" fmla="*/ 508 w 515"/>
                      <a:gd name="T37" fmla="*/ 76 h 125"/>
                      <a:gd name="T38" fmla="*/ 498 w 515"/>
                      <a:gd name="T39" fmla="*/ 86 h 125"/>
                      <a:gd name="T40" fmla="*/ 483 w 515"/>
                      <a:gd name="T41" fmla="*/ 94 h 125"/>
                      <a:gd name="T42" fmla="*/ 465 w 515"/>
                      <a:gd name="T43" fmla="*/ 100 h 125"/>
                      <a:gd name="T44" fmla="*/ 443 w 515"/>
                      <a:gd name="T45" fmla="*/ 107 h 125"/>
                      <a:gd name="T46" fmla="*/ 427 w 515"/>
                      <a:gd name="T47" fmla="*/ 112 h 125"/>
                      <a:gd name="T48" fmla="*/ 409 w 515"/>
                      <a:gd name="T49" fmla="*/ 115 h 125"/>
                      <a:gd name="T50" fmla="*/ 388 w 515"/>
                      <a:gd name="T51" fmla="*/ 118 h 125"/>
                      <a:gd name="T52" fmla="*/ 359 w 515"/>
                      <a:gd name="T53" fmla="*/ 122 h 125"/>
                      <a:gd name="T54" fmla="*/ 326 w 515"/>
                      <a:gd name="T55" fmla="*/ 123 h 125"/>
                      <a:gd name="T56" fmla="*/ 283 w 515"/>
                      <a:gd name="T57" fmla="*/ 124 h 125"/>
                      <a:gd name="T58" fmla="*/ 234 w 515"/>
                      <a:gd name="T59" fmla="*/ 124 h 125"/>
                      <a:gd name="T60" fmla="*/ 180 w 515"/>
                      <a:gd name="T61" fmla="*/ 123 h 125"/>
                      <a:gd name="T62" fmla="*/ 116 w 515"/>
                      <a:gd name="T63" fmla="*/ 117 h 125"/>
                      <a:gd name="T64" fmla="*/ 61 w 515"/>
                      <a:gd name="T65" fmla="*/ 111 h 125"/>
                      <a:gd name="T66" fmla="*/ 0 w 515"/>
                      <a:gd name="T67" fmla="*/ 106 h 12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15"/>
                      <a:gd name="T103" fmla="*/ 0 h 125"/>
                      <a:gd name="T104" fmla="*/ 515 w 515"/>
                      <a:gd name="T105" fmla="*/ 125 h 12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15" h="125">
                        <a:moveTo>
                          <a:pt x="0" y="106"/>
                        </a:moveTo>
                        <a:lnTo>
                          <a:pt x="16" y="104"/>
                        </a:lnTo>
                        <a:lnTo>
                          <a:pt x="43" y="63"/>
                        </a:lnTo>
                        <a:lnTo>
                          <a:pt x="74" y="106"/>
                        </a:lnTo>
                        <a:lnTo>
                          <a:pt x="101" y="54"/>
                        </a:lnTo>
                        <a:lnTo>
                          <a:pt x="139" y="107"/>
                        </a:lnTo>
                        <a:lnTo>
                          <a:pt x="173" y="53"/>
                        </a:lnTo>
                        <a:lnTo>
                          <a:pt x="204" y="100"/>
                        </a:lnTo>
                        <a:lnTo>
                          <a:pt x="245" y="44"/>
                        </a:lnTo>
                        <a:lnTo>
                          <a:pt x="276" y="100"/>
                        </a:lnTo>
                        <a:lnTo>
                          <a:pt x="312" y="37"/>
                        </a:lnTo>
                        <a:lnTo>
                          <a:pt x="353" y="93"/>
                        </a:lnTo>
                        <a:lnTo>
                          <a:pt x="389" y="26"/>
                        </a:lnTo>
                        <a:lnTo>
                          <a:pt x="420" y="93"/>
                        </a:lnTo>
                        <a:lnTo>
                          <a:pt x="446" y="26"/>
                        </a:lnTo>
                        <a:lnTo>
                          <a:pt x="468" y="88"/>
                        </a:lnTo>
                        <a:lnTo>
                          <a:pt x="492" y="0"/>
                        </a:lnTo>
                        <a:lnTo>
                          <a:pt x="514" y="70"/>
                        </a:lnTo>
                        <a:lnTo>
                          <a:pt x="508" y="76"/>
                        </a:lnTo>
                        <a:lnTo>
                          <a:pt x="498" y="86"/>
                        </a:lnTo>
                        <a:lnTo>
                          <a:pt x="483" y="94"/>
                        </a:lnTo>
                        <a:lnTo>
                          <a:pt x="465" y="100"/>
                        </a:lnTo>
                        <a:lnTo>
                          <a:pt x="443" y="107"/>
                        </a:lnTo>
                        <a:lnTo>
                          <a:pt x="427" y="112"/>
                        </a:lnTo>
                        <a:lnTo>
                          <a:pt x="409" y="115"/>
                        </a:lnTo>
                        <a:lnTo>
                          <a:pt x="388" y="118"/>
                        </a:lnTo>
                        <a:lnTo>
                          <a:pt x="359" y="122"/>
                        </a:lnTo>
                        <a:lnTo>
                          <a:pt x="326" y="123"/>
                        </a:lnTo>
                        <a:lnTo>
                          <a:pt x="283" y="124"/>
                        </a:lnTo>
                        <a:lnTo>
                          <a:pt x="234" y="124"/>
                        </a:lnTo>
                        <a:lnTo>
                          <a:pt x="180" y="123"/>
                        </a:lnTo>
                        <a:lnTo>
                          <a:pt x="116" y="117"/>
                        </a:lnTo>
                        <a:lnTo>
                          <a:pt x="61" y="111"/>
                        </a:lnTo>
                        <a:lnTo>
                          <a:pt x="0" y="106"/>
                        </a:lnTo>
                      </a:path>
                    </a:pathLst>
                  </a:custGeom>
                  <a:solidFill>
                    <a:srgbClr val="C0C0C0"/>
                  </a:solidFill>
                  <a:ln w="12700" cap="rnd" cmpd="sng">
                    <a:solidFill>
                      <a:srgbClr val="000000"/>
                    </a:solidFill>
                    <a:prstDash val="solid"/>
                    <a:round/>
                    <a:headEnd type="none" w="med" len="med"/>
                    <a:tailEnd type="none" w="med" len="med"/>
                  </a:ln>
                </p:spPr>
                <p:txBody>
                  <a:bodyPr/>
                  <a:lstStyle/>
                  <a:p>
                    <a:endParaRPr lang="en-US"/>
                  </a:p>
                </p:txBody>
              </p:sp>
            </p:grpSp>
            <p:grpSp>
              <p:nvGrpSpPr>
                <p:cNvPr id="51" name="Group 34"/>
                <p:cNvGrpSpPr>
                  <a:grpSpLocks/>
                </p:cNvGrpSpPr>
                <p:nvPr/>
              </p:nvGrpSpPr>
              <p:grpSpPr bwMode="auto">
                <a:xfrm>
                  <a:off x="3988" y="3813"/>
                  <a:ext cx="515" cy="252"/>
                  <a:chOff x="3988" y="3813"/>
                  <a:chExt cx="515" cy="252"/>
                </a:xfrm>
              </p:grpSpPr>
              <p:sp>
                <p:nvSpPr>
                  <p:cNvPr id="52" name="Freeform 35"/>
                  <p:cNvSpPr>
                    <a:spLocks/>
                  </p:cNvSpPr>
                  <p:nvPr/>
                </p:nvSpPr>
                <p:spPr bwMode="auto">
                  <a:xfrm>
                    <a:off x="3988" y="3813"/>
                    <a:ext cx="515" cy="150"/>
                  </a:xfrm>
                  <a:custGeom>
                    <a:avLst/>
                    <a:gdLst>
                      <a:gd name="T0" fmla="*/ 514 w 515"/>
                      <a:gd name="T1" fmla="*/ 131 h 150"/>
                      <a:gd name="T2" fmla="*/ 514 w 515"/>
                      <a:gd name="T3" fmla="*/ 114 h 150"/>
                      <a:gd name="T4" fmla="*/ 475 w 515"/>
                      <a:gd name="T5" fmla="*/ 113 h 150"/>
                      <a:gd name="T6" fmla="*/ 444 w 515"/>
                      <a:gd name="T7" fmla="*/ 54 h 150"/>
                      <a:gd name="T8" fmla="*/ 414 w 515"/>
                      <a:gd name="T9" fmla="*/ 91 h 150"/>
                      <a:gd name="T10" fmla="*/ 384 w 515"/>
                      <a:gd name="T11" fmla="*/ 40 h 150"/>
                      <a:gd name="T12" fmla="*/ 356 w 515"/>
                      <a:gd name="T13" fmla="*/ 78 h 150"/>
                      <a:gd name="T14" fmla="*/ 327 w 515"/>
                      <a:gd name="T15" fmla="*/ 33 h 150"/>
                      <a:gd name="T16" fmla="*/ 297 w 515"/>
                      <a:gd name="T17" fmla="*/ 67 h 150"/>
                      <a:gd name="T18" fmla="*/ 258 w 515"/>
                      <a:gd name="T19" fmla="*/ 17 h 150"/>
                      <a:gd name="T20" fmla="*/ 224 w 515"/>
                      <a:gd name="T21" fmla="*/ 54 h 150"/>
                      <a:gd name="T22" fmla="*/ 192 w 515"/>
                      <a:gd name="T23" fmla="*/ 9 h 150"/>
                      <a:gd name="T24" fmla="*/ 159 w 515"/>
                      <a:gd name="T25" fmla="*/ 50 h 150"/>
                      <a:gd name="T26" fmla="*/ 131 w 515"/>
                      <a:gd name="T27" fmla="*/ 0 h 150"/>
                      <a:gd name="T28" fmla="*/ 103 w 515"/>
                      <a:gd name="T29" fmla="*/ 50 h 150"/>
                      <a:gd name="T30" fmla="*/ 76 w 515"/>
                      <a:gd name="T31" fmla="*/ 3 h 150"/>
                      <a:gd name="T32" fmla="*/ 55 w 515"/>
                      <a:gd name="T33" fmla="*/ 53 h 150"/>
                      <a:gd name="T34" fmla="*/ 35 w 515"/>
                      <a:gd name="T35" fmla="*/ 5 h 150"/>
                      <a:gd name="T36" fmla="*/ 24 w 515"/>
                      <a:gd name="T37" fmla="*/ 60 h 150"/>
                      <a:gd name="T38" fmla="*/ 0 w 515"/>
                      <a:gd name="T39" fmla="*/ 12 h 150"/>
                      <a:gd name="T40" fmla="*/ 0 w 515"/>
                      <a:gd name="T41" fmla="*/ 94 h 150"/>
                      <a:gd name="T42" fmla="*/ 6 w 515"/>
                      <a:gd name="T43" fmla="*/ 101 h 150"/>
                      <a:gd name="T44" fmla="*/ 17 w 515"/>
                      <a:gd name="T45" fmla="*/ 110 h 150"/>
                      <a:gd name="T46" fmla="*/ 31 w 515"/>
                      <a:gd name="T47" fmla="*/ 118 h 150"/>
                      <a:gd name="T48" fmla="*/ 48 w 515"/>
                      <a:gd name="T49" fmla="*/ 125 h 150"/>
                      <a:gd name="T50" fmla="*/ 71 w 515"/>
                      <a:gd name="T51" fmla="*/ 131 h 150"/>
                      <a:gd name="T52" fmla="*/ 87 w 515"/>
                      <a:gd name="T53" fmla="*/ 136 h 150"/>
                      <a:gd name="T54" fmla="*/ 105 w 515"/>
                      <a:gd name="T55" fmla="*/ 140 h 150"/>
                      <a:gd name="T56" fmla="*/ 126 w 515"/>
                      <a:gd name="T57" fmla="*/ 142 h 150"/>
                      <a:gd name="T58" fmla="*/ 155 w 515"/>
                      <a:gd name="T59" fmla="*/ 146 h 150"/>
                      <a:gd name="T60" fmla="*/ 189 w 515"/>
                      <a:gd name="T61" fmla="*/ 147 h 150"/>
                      <a:gd name="T62" fmla="*/ 232 w 515"/>
                      <a:gd name="T63" fmla="*/ 149 h 150"/>
                      <a:gd name="T64" fmla="*/ 280 w 515"/>
                      <a:gd name="T65" fmla="*/ 149 h 150"/>
                      <a:gd name="T66" fmla="*/ 334 w 515"/>
                      <a:gd name="T67" fmla="*/ 147 h 150"/>
                      <a:gd name="T68" fmla="*/ 399 w 515"/>
                      <a:gd name="T69" fmla="*/ 141 h 150"/>
                      <a:gd name="T70" fmla="*/ 453 w 515"/>
                      <a:gd name="T71" fmla="*/ 135 h 150"/>
                      <a:gd name="T72" fmla="*/ 514 w 515"/>
                      <a:gd name="T73" fmla="*/ 131 h 15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15"/>
                      <a:gd name="T112" fmla="*/ 0 h 150"/>
                      <a:gd name="T113" fmla="*/ 515 w 515"/>
                      <a:gd name="T114" fmla="*/ 150 h 15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15" h="150">
                        <a:moveTo>
                          <a:pt x="514" y="131"/>
                        </a:moveTo>
                        <a:lnTo>
                          <a:pt x="514" y="114"/>
                        </a:lnTo>
                        <a:lnTo>
                          <a:pt x="475" y="113"/>
                        </a:lnTo>
                        <a:lnTo>
                          <a:pt x="444" y="54"/>
                        </a:lnTo>
                        <a:lnTo>
                          <a:pt x="414" y="91"/>
                        </a:lnTo>
                        <a:lnTo>
                          <a:pt x="384" y="40"/>
                        </a:lnTo>
                        <a:lnTo>
                          <a:pt x="356" y="78"/>
                        </a:lnTo>
                        <a:lnTo>
                          <a:pt x="327" y="33"/>
                        </a:lnTo>
                        <a:lnTo>
                          <a:pt x="297" y="67"/>
                        </a:lnTo>
                        <a:lnTo>
                          <a:pt x="258" y="17"/>
                        </a:lnTo>
                        <a:lnTo>
                          <a:pt x="224" y="54"/>
                        </a:lnTo>
                        <a:lnTo>
                          <a:pt x="192" y="9"/>
                        </a:lnTo>
                        <a:lnTo>
                          <a:pt x="159" y="50"/>
                        </a:lnTo>
                        <a:lnTo>
                          <a:pt x="131" y="0"/>
                        </a:lnTo>
                        <a:lnTo>
                          <a:pt x="103" y="50"/>
                        </a:lnTo>
                        <a:lnTo>
                          <a:pt x="76" y="3"/>
                        </a:lnTo>
                        <a:lnTo>
                          <a:pt x="55" y="53"/>
                        </a:lnTo>
                        <a:lnTo>
                          <a:pt x="35" y="5"/>
                        </a:lnTo>
                        <a:lnTo>
                          <a:pt x="24" y="60"/>
                        </a:lnTo>
                        <a:lnTo>
                          <a:pt x="0" y="12"/>
                        </a:lnTo>
                        <a:lnTo>
                          <a:pt x="0" y="94"/>
                        </a:lnTo>
                        <a:lnTo>
                          <a:pt x="6" y="101"/>
                        </a:lnTo>
                        <a:lnTo>
                          <a:pt x="17" y="110"/>
                        </a:lnTo>
                        <a:lnTo>
                          <a:pt x="31" y="118"/>
                        </a:lnTo>
                        <a:lnTo>
                          <a:pt x="48" y="125"/>
                        </a:lnTo>
                        <a:lnTo>
                          <a:pt x="71" y="131"/>
                        </a:lnTo>
                        <a:lnTo>
                          <a:pt x="87" y="136"/>
                        </a:lnTo>
                        <a:lnTo>
                          <a:pt x="105" y="140"/>
                        </a:lnTo>
                        <a:lnTo>
                          <a:pt x="126" y="142"/>
                        </a:lnTo>
                        <a:lnTo>
                          <a:pt x="155" y="146"/>
                        </a:lnTo>
                        <a:lnTo>
                          <a:pt x="189" y="147"/>
                        </a:lnTo>
                        <a:lnTo>
                          <a:pt x="232" y="149"/>
                        </a:lnTo>
                        <a:lnTo>
                          <a:pt x="280" y="149"/>
                        </a:lnTo>
                        <a:lnTo>
                          <a:pt x="334" y="147"/>
                        </a:lnTo>
                        <a:lnTo>
                          <a:pt x="399" y="141"/>
                        </a:lnTo>
                        <a:lnTo>
                          <a:pt x="453" y="135"/>
                        </a:lnTo>
                        <a:lnTo>
                          <a:pt x="514" y="131"/>
                        </a:lnTo>
                      </a:path>
                    </a:pathLst>
                  </a:custGeom>
                  <a:solidFill>
                    <a:srgbClr val="808080"/>
                  </a:solidFill>
                  <a:ln w="12700" cap="rnd" cmpd="sng">
                    <a:solidFill>
                      <a:srgbClr val="000000"/>
                    </a:solidFill>
                    <a:prstDash val="solid"/>
                    <a:round/>
                    <a:headEnd type="none" w="med" len="med"/>
                    <a:tailEnd type="none" w="med" len="med"/>
                  </a:ln>
                </p:spPr>
                <p:txBody>
                  <a:bodyPr/>
                  <a:lstStyle/>
                  <a:p>
                    <a:endParaRPr lang="en-US"/>
                  </a:p>
                </p:txBody>
              </p:sp>
              <p:sp>
                <p:nvSpPr>
                  <p:cNvPr id="53" name="Freeform 36"/>
                  <p:cNvSpPr>
                    <a:spLocks/>
                  </p:cNvSpPr>
                  <p:nvPr/>
                </p:nvSpPr>
                <p:spPr bwMode="auto">
                  <a:xfrm>
                    <a:off x="3988" y="3907"/>
                    <a:ext cx="515" cy="158"/>
                  </a:xfrm>
                  <a:custGeom>
                    <a:avLst/>
                    <a:gdLst>
                      <a:gd name="T0" fmla="*/ 514 w 515"/>
                      <a:gd name="T1" fmla="*/ 36 h 158"/>
                      <a:gd name="T2" fmla="*/ 514 w 515"/>
                      <a:gd name="T3" fmla="*/ 133 h 158"/>
                      <a:gd name="T4" fmla="*/ 481 w 515"/>
                      <a:gd name="T5" fmla="*/ 137 h 158"/>
                      <a:gd name="T6" fmla="*/ 429 w 515"/>
                      <a:gd name="T7" fmla="*/ 143 h 158"/>
                      <a:gd name="T8" fmla="*/ 356 w 515"/>
                      <a:gd name="T9" fmla="*/ 152 h 158"/>
                      <a:gd name="T10" fmla="*/ 305 w 515"/>
                      <a:gd name="T11" fmla="*/ 157 h 158"/>
                      <a:gd name="T12" fmla="*/ 250 w 515"/>
                      <a:gd name="T13" fmla="*/ 157 h 158"/>
                      <a:gd name="T14" fmla="*/ 215 w 515"/>
                      <a:gd name="T15" fmla="*/ 155 h 158"/>
                      <a:gd name="T16" fmla="*/ 178 w 515"/>
                      <a:gd name="T17" fmla="*/ 155 h 158"/>
                      <a:gd name="T18" fmla="*/ 154 w 515"/>
                      <a:gd name="T19" fmla="*/ 153 h 158"/>
                      <a:gd name="T20" fmla="*/ 125 w 515"/>
                      <a:gd name="T21" fmla="*/ 149 h 158"/>
                      <a:gd name="T22" fmla="*/ 104 w 515"/>
                      <a:gd name="T23" fmla="*/ 147 h 158"/>
                      <a:gd name="T24" fmla="*/ 74 w 515"/>
                      <a:gd name="T25" fmla="*/ 141 h 158"/>
                      <a:gd name="T26" fmla="*/ 50 w 515"/>
                      <a:gd name="T27" fmla="*/ 137 h 158"/>
                      <a:gd name="T28" fmla="*/ 30 w 515"/>
                      <a:gd name="T29" fmla="*/ 133 h 158"/>
                      <a:gd name="T30" fmla="*/ 18 w 515"/>
                      <a:gd name="T31" fmla="*/ 128 h 158"/>
                      <a:gd name="T32" fmla="*/ 0 w 515"/>
                      <a:gd name="T33" fmla="*/ 0 h 158"/>
                      <a:gd name="T34" fmla="*/ 6 w 515"/>
                      <a:gd name="T35" fmla="*/ 6 h 158"/>
                      <a:gd name="T36" fmla="*/ 16 w 515"/>
                      <a:gd name="T37" fmla="*/ 16 h 158"/>
                      <a:gd name="T38" fmla="*/ 31 w 515"/>
                      <a:gd name="T39" fmla="*/ 24 h 158"/>
                      <a:gd name="T40" fmla="*/ 48 w 515"/>
                      <a:gd name="T41" fmla="*/ 30 h 158"/>
                      <a:gd name="T42" fmla="*/ 71 w 515"/>
                      <a:gd name="T43" fmla="*/ 37 h 158"/>
                      <a:gd name="T44" fmla="*/ 87 w 515"/>
                      <a:gd name="T45" fmla="*/ 41 h 158"/>
                      <a:gd name="T46" fmla="*/ 105 w 515"/>
                      <a:gd name="T47" fmla="*/ 45 h 158"/>
                      <a:gd name="T48" fmla="*/ 126 w 515"/>
                      <a:gd name="T49" fmla="*/ 48 h 158"/>
                      <a:gd name="T50" fmla="*/ 155 w 515"/>
                      <a:gd name="T51" fmla="*/ 51 h 158"/>
                      <a:gd name="T52" fmla="*/ 188 w 515"/>
                      <a:gd name="T53" fmla="*/ 53 h 158"/>
                      <a:gd name="T54" fmla="*/ 231 w 515"/>
                      <a:gd name="T55" fmla="*/ 54 h 158"/>
                      <a:gd name="T56" fmla="*/ 280 w 515"/>
                      <a:gd name="T57" fmla="*/ 54 h 158"/>
                      <a:gd name="T58" fmla="*/ 334 w 515"/>
                      <a:gd name="T59" fmla="*/ 53 h 158"/>
                      <a:gd name="T60" fmla="*/ 398 w 515"/>
                      <a:gd name="T61" fmla="*/ 47 h 158"/>
                      <a:gd name="T62" fmla="*/ 453 w 515"/>
                      <a:gd name="T63" fmla="*/ 41 h 158"/>
                      <a:gd name="T64" fmla="*/ 514 w 515"/>
                      <a:gd name="T65" fmla="*/ 36 h 1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15"/>
                      <a:gd name="T100" fmla="*/ 0 h 158"/>
                      <a:gd name="T101" fmla="*/ 515 w 515"/>
                      <a:gd name="T102" fmla="*/ 158 h 1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15" h="158">
                        <a:moveTo>
                          <a:pt x="514" y="36"/>
                        </a:moveTo>
                        <a:lnTo>
                          <a:pt x="514" y="133"/>
                        </a:lnTo>
                        <a:lnTo>
                          <a:pt x="481" y="137"/>
                        </a:lnTo>
                        <a:lnTo>
                          <a:pt x="429" y="143"/>
                        </a:lnTo>
                        <a:lnTo>
                          <a:pt x="356" y="152"/>
                        </a:lnTo>
                        <a:lnTo>
                          <a:pt x="305" y="157"/>
                        </a:lnTo>
                        <a:lnTo>
                          <a:pt x="250" y="157"/>
                        </a:lnTo>
                        <a:lnTo>
                          <a:pt x="215" y="155"/>
                        </a:lnTo>
                        <a:lnTo>
                          <a:pt x="178" y="155"/>
                        </a:lnTo>
                        <a:lnTo>
                          <a:pt x="154" y="153"/>
                        </a:lnTo>
                        <a:lnTo>
                          <a:pt x="125" y="149"/>
                        </a:lnTo>
                        <a:lnTo>
                          <a:pt x="104" y="147"/>
                        </a:lnTo>
                        <a:lnTo>
                          <a:pt x="74" y="141"/>
                        </a:lnTo>
                        <a:lnTo>
                          <a:pt x="50" y="137"/>
                        </a:lnTo>
                        <a:lnTo>
                          <a:pt x="30" y="133"/>
                        </a:lnTo>
                        <a:lnTo>
                          <a:pt x="18" y="128"/>
                        </a:lnTo>
                        <a:lnTo>
                          <a:pt x="0" y="0"/>
                        </a:lnTo>
                        <a:lnTo>
                          <a:pt x="6" y="6"/>
                        </a:lnTo>
                        <a:lnTo>
                          <a:pt x="16" y="16"/>
                        </a:lnTo>
                        <a:lnTo>
                          <a:pt x="31" y="24"/>
                        </a:lnTo>
                        <a:lnTo>
                          <a:pt x="48" y="30"/>
                        </a:lnTo>
                        <a:lnTo>
                          <a:pt x="71" y="37"/>
                        </a:lnTo>
                        <a:lnTo>
                          <a:pt x="87" y="41"/>
                        </a:lnTo>
                        <a:lnTo>
                          <a:pt x="105" y="45"/>
                        </a:lnTo>
                        <a:lnTo>
                          <a:pt x="126" y="48"/>
                        </a:lnTo>
                        <a:lnTo>
                          <a:pt x="155" y="51"/>
                        </a:lnTo>
                        <a:lnTo>
                          <a:pt x="188" y="53"/>
                        </a:lnTo>
                        <a:lnTo>
                          <a:pt x="231" y="54"/>
                        </a:lnTo>
                        <a:lnTo>
                          <a:pt x="280" y="54"/>
                        </a:lnTo>
                        <a:lnTo>
                          <a:pt x="334" y="53"/>
                        </a:lnTo>
                        <a:lnTo>
                          <a:pt x="398" y="47"/>
                        </a:lnTo>
                        <a:lnTo>
                          <a:pt x="453" y="41"/>
                        </a:lnTo>
                        <a:lnTo>
                          <a:pt x="514" y="36"/>
                        </a:lnTo>
                      </a:path>
                    </a:pathLst>
                  </a:custGeom>
                  <a:solidFill>
                    <a:srgbClr val="A0A0A0"/>
                  </a:solidFill>
                  <a:ln w="12700" cap="rnd" cmpd="sng">
                    <a:solidFill>
                      <a:srgbClr val="000000"/>
                    </a:solidFill>
                    <a:prstDash val="solid"/>
                    <a:round/>
                    <a:headEnd type="none" w="med" len="med"/>
                    <a:tailEnd type="none" w="med" len="med"/>
                  </a:ln>
                </p:spPr>
                <p:txBody>
                  <a:bodyPr/>
                  <a:lstStyle/>
                  <a:p>
                    <a:endParaRPr lang="en-US"/>
                  </a:p>
                </p:txBody>
              </p:sp>
              <p:sp>
                <p:nvSpPr>
                  <p:cNvPr id="54" name="Freeform 37"/>
                  <p:cNvSpPr>
                    <a:spLocks/>
                  </p:cNvSpPr>
                  <p:nvPr/>
                </p:nvSpPr>
                <p:spPr bwMode="auto">
                  <a:xfrm>
                    <a:off x="3988" y="3837"/>
                    <a:ext cx="515" cy="126"/>
                  </a:xfrm>
                  <a:custGeom>
                    <a:avLst/>
                    <a:gdLst>
                      <a:gd name="T0" fmla="*/ 514 w 515"/>
                      <a:gd name="T1" fmla="*/ 107 h 126"/>
                      <a:gd name="T2" fmla="*/ 498 w 515"/>
                      <a:gd name="T3" fmla="*/ 105 h 126"/>
                      <a:gd name="T4" fmla="*/ 470 w 515"/>
                      <a:gd name="T5" fmla="*/ 63 h 126"/>
                      <a:gd name="T6" fmla="*/ 440 w 515"/>
                      <a:gd name="T7" fmla="*/ 106 h 126"/>
                      <a:gd name="T8" fmla="*/ 414 w 515"/>
                      <a:gd name="T9" fmla="*/ 55 h 126"/>
                      <a:gd name="T10" fmla="*/ 375 w 515"/>
                      <a:gd name="T11" fmla="*/ 107 h 126"/>
                      <a:gd name="T12" fmla="*/ 341 w 515"/>
                      <a:gd name="T13" fmla="*/ 53 h 126"/>
                      <a:gd name="T14" fmla="*/ 310 w 515"/>
                      <a:gd name="T15" fmla="*/ 100 h 126"/>
                      <a:gd name="T16" fmla="*/ 269 w 515"/>
                      <a:gd name="T17" fmla="*/ 45 h 126"/>
                      <a:gd name="T18" fmla="*/ 238 w 515"/>
                      <a:gd name="T19" fmla="*/ 100 h 126"/>
                      <a:gd name="T20" fmla="*/ 202 w 515"/>
                      <a:gd name="T21" fmla="*/ 37 h 126"/>
                      <a:gd name="T22" fmla="*/ 161 w 515"/>
                      <a:gd name="T23" fmla="*/ 94 h 126"/>
                      <a:gd name="T24" fmla="*/ 124 w 515"/>
                      <a:gd name="T25" fmla="*/ 27 h 126"/>
                      <a:gd name="T26" fmla="*/ 94 w 515"/>
                      <a:gd name="T27" fmla="*/ 94 h 126"/>
                      <a:gd name="T28" fmla="*/ 68 w 515"/>
                      <a:gd name="T29" fmla="*/ 27 h 126"/>
                      <a:gd name="T30" fmla="*/ 46 w 515"/>
                      <a:gd name="T31" fmla="*/ 88 h 126"/>
                      <a:gd name="T32" fmla="*/ 22 w 515"/>
                      <a:gd name="T33" fmla="*/ 0 h 126"/>
                      <a:gd name="T34" fmla="*/ 0 w 515"/>
                      <a:gd name="T35" fmla="*/ 70 h 126"/>
                      <a:gd name="T36" fmla="*/ 6 w 515"/>
                      <a:gd name="T37" fmla="*/ 77 h 126"/>
                      <a:gd name="T38" fmla="*/ 17 w 515"/>
                      <a:gd name="T39" fmla="*/ 86 h 126"/>
                      <a:gd name="T40" fmla="*/ 31 w 515"/>
                      <a:gd name="T41" fmla="*/ 94 h 126"/>
                      <a:gd name="T42" fmla="*/ 48 w 515"/>
                      <a:gd name="T43" fmla="*/ 101 h 126"/>
                      <a:gd name="T44" fmla="*/ 71 w 515"/>
                      <a:gd name="T45" fmla="*/ 107 h 126"/>
                      <a:gd name="T46" fmla="*/ 87 w 515"/>
                      <a:gd name="T47" fmla="*/ 112 h 126"/>
                      <a:gd name="T48" fmla="*/ 105 w 515"/>
                      <a:gd name="T49" fmla="*/ 116 h 126"/>
                      <a:gd name="T50" fmla="*/ 126 w 515"/>
                      <a:gd name="T51" fmla="*/ 118 h 126"/>
                      <a:gd name="T52" fmla="*/ 155 w 515"/>
                      <a:gd name="T53" fmla="*/ 122 h 126"/>
                      <a:gd name="T54" fmla="*/ 189 w 515"/>
                      <a:gd name="T55" fmla="*/ 123 h 126"/>
                      <a:gd name="T56" fmla="*/ 232 w 515"/>
                      <a:gd name="T57" fmla="*/ 125 h 126"/>
                      <a:gd name="T58" fmla="*/ 280 w 515"/>
                      <a:gd name="T59" fmla="*/ 125 h 126"/>
                      <a:gd name="T60" fmla="*/ 334 w 515"/>
                      <a:gd name="T61" fmla="*/ 123 h 126"/>
                      <a:gd name="T62" fmla="*/ 399 w 515"/>
                      <a:gd name="T63" fmla="*/ 117 h 126"/>
                      <a:gd name="T64" fmla="*/ 453 w 515"/>
                      <a:gd name="T65" fmla="*/ 111 h 126"/>
                      <a:gd name="T66" fmla="*/ 514 w 515"/>
                      <a:gd name="T67" fmla="*/ 107 h 12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15"/>
                      <a:gd name="T103" fmla="*/ 0 h 126"/>
                      <a:gd name="T104" fmla="*/ 515 w 515"/>
                      <a:gd name="T105" fmla="*/ 126 h 12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15" h="126">
                        <a:moveTo>
                          <a:pt x="514" y="107"/>
                        </a:moveTo>
                        <a:lnTo>
                          <a:pt x="498" y="105"/>
                        </a:lnTo>
                        <a:lnTo>
                          <a:pt x="470" y="63"/>
                        </a:lnTo>
                        <a:lnTo>
                          <a:pt x="440" y="106"/>
                        </a:lnTo>
                        <a:lnTo>
                          <a:pt x="414" y="55"/>
                        </a:lnTo>
                        <a:lnTo>
                          <a:pt x="375" y="107"/>
                        </a:lnTo>
                        <a:lnTo>
                          <a:pt x="341" y="53"/>
                        </a:lnTo>
                        <a:lnTo>
                          <a:pt x="310" y="100"/>
                        </a:lnTo>
                        <a:lnTo>
                          <a:pt x="269" y="45"/>
                        </a:lnTo>
                        <a:lnTo>
                          <a:pt x="238" y="100"/>
                        </a:lnTo>
                        <a:lnTo>
                          <a:pt x="202" y="37"/>
                        </a:lnTo>
                        <a:lnTo>
                          <a:pt x="161" y="94"/>
                        </a:lnTo>
                        <a:lnTo>
                          <a:pt x="124" y="27"/>
                        </a:lnTo>
                        <a:lnTo>
                          <a:pt x="94" y="94"/>
                        </a:lnTo>
                        <a:lnTo>
                          <a:pt x="68" y="27"/>
                        </a:lnTo>
                        <a:lnTo>
                          <a:pt x="46" y="88"/>
                        </a:lnTo>
                        <a:lnTo>
                          <a:pt x="22" y="0"/>
                        </a:lnTo>
                        <a:lnTo>
                          <a:pt x="0" y="70"/>
                        </a:lnTo>
                        <a:lnTo>
                          <a:pt x="6" y="77"/>
                        </a:lnTo>
                        <a:lnTo>
                          <a:pt x="17" y="86"/>
                        </a:lnTo>
                        <a:lnTo>
                          <a:pt x="31" y="94"/>
                        </a:lnTo>
                        <a:lnTo>
                          <a:pt x="48" y="101"/>
                        </a:lnTo>
                        <a:lnTo>
                          <a:pt x="71" y="107"/>
                        </a:lnTo>
                        <a:lnTo>
                          <a:pt x="87" y="112"/>
                        </a:lnTo>
                        <a:lnTo>
                          <a:pt x="105" y="116"/>
                        </a:lnTo>
                        <a:lnTo>
                          <a:pt x="126" y="118"/>
                        </a:lnTo>
                        <a:lnTo>
                          <a:pt x="155" y="122"/>
                        </a:lnTo>
                        <a:lnTo>
                          <a:pt x="189" y="123"/>
                        </a:lnTo>
                        <a:lnTo>
                          <a:pt x="232" y="125"/>
                        </a:lnTo>
                        <a:lnTo>
                          <a:pt x="280" y="125"/>
                        </a:lnTo>
                        <a:lnTo>
                          <a:pt x="334" y="123"/>
                        </a:lnTo>
                        <a:lnTo>
                          <a:pt x="399" y="117"/>
                        </a:lnTo>
                        <a:lnTo>
                          <a:pt x="453" y="111"/>
                        </a:lnTo>
                        <a:lnTo>
                          <a:pt x="514" y="107"/>
                        </a:lnTo>
                      </a:path>
                    </a:pathLst>
                  </a:custGeom>
                  <a:solidFill>
                    <a:srgbClr val="C0C0C0"/>
                  </a:solidFill>
                  <a:ln w="12700" cap="rnd" cmpd="sng">
                    <a:solidFill>
                      <a:srgbClr val="000000"/>
                    </a:solidFill>
                    <a:prstDash val="solid"/>
                    <a:round/>
                    <a:headEnd type="none" w="med" len="med"/>
                    <a:tailEnd type="none" w="med" len="med"/>
                  </a:ln>
                </p:spPr>
                <p:txBody>
                  <a:bodyPr/>
                  <a:lstStyle/>
                  <a:p>
                    <a:endParaRPr lang="en-US"/>
                  </a:p>
                </p:txBody>
              </p:sp>
            </p:grpSp>
          </p:grpSp>
          <p:grpSp>
            <p:nvGrpSpPr>
              <p:cNvPr id="15" name="Group 38"/>
              <p:cNvGrpSpPr>
                <a:grpSpLocks/>
              </p:cNvGrpSpPr>
              <p:nvPr/>
            </p:nvGrpSpPr>
            <p:grpSpPr bwMode="auto">
              <a:xfrm>
                <a:off x="3945" y="4007"/>
                <a:ext cx="1100" cy="104"/>
                <a:chOff x="3945" y="4007"/>
                <a:chExt cx="1100" cy="104"/>
              </a:xfrm>
            </p:grpSpPr>
            <p:sp>
              <p:nvSpPr>
                <p:cNvPr id="47" name="Freeform 39"/>
                <p:cNvSpPr>
                  <a:spLocks/>
                </p:cNvSpPr>
                <p:nvPr/>
              </p:nvSpPr>
              <p:spPr bwMode="auto">
                <a:xfrm>
                  <a:off x="3945" y="4007"/>
                  <a:ext cx="1100" cy="101"/>
                </a:xfrm>
                <a:custGeom>
                  <a:avLst/>
                  <a:gdLst>
                    <a:gd name="T0" fmla="*/ 37 w 1100"/>
                    <a:gd name="T1" fmla="*/ 20 h 101"/>
                    <a:gd name="T2" fmla="*/ 65 w 1100"/>
                    <a:gd name="T3" fmla="*/ 51 h 101"/>
                    <a:gd name="T4" fmla="*/ 75 w 1100"/>
                    <a:gd name="T5" fmla="*/ 53 h 101"/>
                    <a:gd name="T6" fmla="*/ 98 w 1100"/>
                    <a:gd name="T7" fmla="*/ 56 h 101"/>
                    <a:gd name="T8" fmla="*/ 137 w 1100"/>
                    <a:gd name="T9" fmla="*/ 61 h 101"/>
                    <a:gd name="T10" fmla="*/ 165 w 1100"/>
                    <a:gd name="T11" fmla="*/ 48 h 101"/>
                    <a:gd name="T12" fmla="*/ 175 w 1100"/>
                    <a:gd name="T13" fmla="*/ 48 h 101"/>
                    <a:gd name="T14" fmla="*/ 212 w 1100"/>
                    <a:gd name="T15" fmla="*/ 51 h 101"/>
                    <a:gd name="T16" fmla="*/ 245 w 1100"/>
                    <a:gd name="T17" fmla="*/ 10 h 101"/>
                    <a:gd name="T18" fmla="*/ 282 w 1100"/>
                    <a:gd name="T19" fmla="*/ 24 h 101"/>
                    <a:gd name="T20" fmla="*/ 295 w 1100"/>
                    <a:gd name="T21" fmla="*/ 44 h 101"/>
                    <a:gd name="T22" fmla="*/ 323 w 1100"/>
                    <a:gd name="T23" fmla="*/ 37 h 101"/>
                    <a:gd name="T24" fmla="*/ 333 w 1100"/>
                    <a:gd name="T25" fmla="*/ 19 h 101"/>
                    <a:gd name="T26" fmla="*/ 336 w 1100"/>
                    <a:gd name="T27" fmla="*/ 39 h 101"/>
                    <a:gd name="T28" fmla="*/ 365 w 1100"/>
                    <a:gd name="T29" fmla="*/ 41 h 101"/>
                    <a:gd name="T30" fmla="*/ 377 w 1100"/>
                    <a:gd name="T31" fmla="*/ 48 h 101"/>
                    <a:gd name="T32" fmla="*/ 413 w 1100"/>
                    <a:gd name="T33" fmla="*/ 34 h 101"/>
                    <a:gd name="T34" fmla="*/ 433 w 1100"/>
                    <a:gd name="T35" fmla="*/ 42 h 101"/>
                    <a:gd name="T36" fmla="*/ 470 w 1100"/>
                    <a:gd name="T37" fmla="*/ 13 h 101"/>
                    <a:gd name="T38" fmla="*/ 479 w 1100"/>
                    <a:gd name="T39" fmla="*/ 41 h 101"/>
                    <a:gd name="T40" fmla="*/ 504 w 1100"/>
                    <a:gd name="T41" fmla="*/ 22 h 101"/>
                    <a:gd name="T42" fmla="*/ 515 w 1100"/>
                    <a:gd name="T43" fmla="*/ 49 h 101"/>
                    <a:gd name="T44" fmla="*/ 542 w 1100"/>
                    <a:gd name="T45" fmla="*/ 53 h 101"/>
                    <a:gd name="T46" fmla="*/ 574 w 1100"/>
                    <a:gd name="T47" fmla="*/ 27 h 101"/>
                    <a:gd name="T48" fmla="*/ 603 w 1100"/>
                    <a:gd name="T49" fmla="*/ 51 h 101"/>
                    <a:gd name="T50" fmla="*/ 620 w 1100"/>
                    <a:gd name="T51" fmla="*/ 16 h 101"/>
                    <a:gd name="T52" fmla="*/ 650 w 1100"/>
                    <a:gd name="T53" fmla="*/ 13 h 101"/>
                    <a:gd name="T54" fmla="*/ 674 w 1100"/>
                    <a:gd name="T55" fmla="*/ 37 h 101"/>
                    <a:gd name="T56" fmla="*/ 698 w 1100"/>
                    <a:gd name="T57" fmla="*/ 44 h 101"/>
                    <a:gd name="T58" fmla="*/ 725 w 1100"/>
                    <a:gd name="T59" fmla="*/ 49 h 101"/>
                    <a:gd name="T60" fmla="*/ 756 w 1100"/>
                    <a:gd name="T61" fmla="*/ 49 h 101"/>
                    <a:gd name="T62" fmla="*/ 783 w 1100"/>
                    <a:gd name="T63" fmla="*/ 48 h 101"/>
                    <a:gd name="T64" fmla="*/ 812 w 1100"/>
                    <a:gd name="T65" fmla="*/ 24 h 101"/>
                    <a:gd name="T66" fmla="*/ 827 w 1100"/>
                    <a:gd name="T67" fmla="*/ 32 h 101"/>
                    <a:gd name="T68" fmla="*/ 842 w 1100"/>
                    <a:gd name="T69" fmla="*/ 24 h 101"/>
                    <a:gd name="T70" fmla="*/ 885 w 1100"/>
                    <a:gd name="T71" fmla="*/ 7 h 101"/>
                    <a:gd name="T72" fmla="*/ 914 w 1100"/>
                    <a:gd name="T73" fmla="*/ 16 h 101"/>
                    <a:gd name="T74" fmla="*/ 944 w 1100"/>
                    <a:gd name="T75" fmla="*/ 44 h 101"/>
                    <a:gd name="T76" fmla="*/ 980 w 1100"/>
                    <a:gd name="T77" fmla="*/ 24 h 101"/>
                    <a:gd name="T78" fmla="*/ 994 w 1100"/>
                    <a:gd name="T79" fmla="*/ 27 h 101"/>
                    <a:gd name="T80" fmla="*/ 1012 w 1100"/>
                    <a:gd name="T81" fmla="*/ 31 h 101"/>
                    <a:gd name="T82" fmla="*/ 1029 w 1100"/>
                    <a:gd name="T83" fmla="*/ 26 h 101"/>
                    <a:gd name="T84" fmla="*/ 1044 w 1100"/>
                    <a:gd name="T85" fmla="*/ 36 h 101"/>
                    <a:gd name="T86" fmla="*/ 1041 w 1100"/>
                    <a:gd name="T87" fmla="*/ 56 h 101"/>
                    <a:gd name="T88" fmla="*/ 948 w 1100"/>
                    <a:gd name="T89" fmla="*/ 78 h 101"/>
                    <a:gd name="T90" fmla="*/ 817 w 1100"/>
                    <a:gd name="T91" fmla="*/ 88 h 101"/>
                    <a:gd name="T92" fmla="*/ 608 w 1100"/>
                    <a:gd name="T93" fmla="*/ 74 h 101"/>
                    <a:gd name="T94" fmla="*/ 333 w 1100"/>
                    <a:gd name="T95" fmla="*/ 95 h 101"/>
                    <a:gd name="T96" fmla="*/ 37 w 1100"/>
                    <a:gd name="T97" fmla="*/ 83 h 10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100"/>
                    <a:gd name="T148" fmla="*/ 0 h 101"/>
                    <a:gd name="T149" fmla="*/ 1100 w 1100"/>
                    <a:gd name="T150" fmla="*/ 101 h 10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100" h="101">
                      <a:moveTo>
                        <a:pt x="46" y="44"/>
                      </a:moveTo>
                      <a:lnTo>
                        <a:pt x="0" y="31"/>
                      </a:lnTo>
                      <a:lnTo>
                        <a:pt x="48" y="37"/>
                      </a:lnTo>
                      <a:lnTo>
                        <a:pt x="37" y="20"/>
                      </a:lnTo>
                      <a:lnTo>
                        <a:pt x="53" y="34"/>
                      </a:lnTo>
                      <a:lnTo>
                        <a:pt x="53" y="20"/>
                      </a:lnTo>
                      <a:lnTo>
                        <a:pt x="63" y="42"/>
                      </a:lnTo>
                      <a:lnTo>
                        <a:pt x="65" y="51"/>
                      </a:lnTo>
                      <a:lnTo>
                        <a:pt x="78" y="27"/>
                      </a:lnTo>
                      <a:lnTo>
                        <a:pt x="78" y="22"/>
                      </a:lnTo>
                      <a:lnTo>
                        <a:pt x="80" y="46"/>
                      </a:lnTo>
                      <a:lnTo>
                        <a:pt x="75" y="53"/>
                      </a:lnTo>
                      <a:lnTo>
                        <a:pt x="98" y="39"/>
                      </a:lnTo>
                      <a:lnTo>
                        <a:pt x="105" y="29"/>
                      </a:lnTo>
                      <a:lnTo>
                        <a:pt x="105" y="46"/>
                      </a:lnTo>
                      <a:lnTo>
                        <a:pt x="98" y="56"/>
                      </a:lnTo>
                      <a:lnTo>
                        <a:pt x="124" y="44"/>
                      </a:lnTo>
                      <a:lnTo>
                        <a:pt x="129" y="31"/>
                      </a:lnTo>
                      <a:lnTo>
                        <a:pt x="132" y="49"/>
                      </a:lnTo>
                      <a:lnTo>
                        <a:pt x="137" y="61"/>
                      </a:lnTo>
                      <a:lnTo>
                        <a:pt x="148" y="34"/>
                      </a:lnTo>
                      <a:lnTo>
                        <a:pt x="151" y="46"/>
                      </a:lnTo>
                      <a:lnTo>
                        <a:pt x="165" y="41"/>
                      </a:lnTo>
                      <a:lnTo>
                        <a:pt x="165" y="48"/>
                      </a:lnTo>
                      <a:lnTo>
                        <a:pt x="182" y="37"/>
                      </a:lnTo>
                      <a:lnTo>
                        <a:pt x="202" y="37"/>
                      </a:lnTo>
                      <a:lnTo>
                        <a:pt x="182" y="42"/>
                      </a:lnTo>
                      <a:lnTo>
                        <a:pt x="175" y="48"/>
                      </a:lnTo>
                      <a:lnTo>
                        <a:pt x="190" y="48"/>
                      </a:lnTo>
                      <a:lnTo>
                        <a:pt x="207" y="44"/>
                      </a:lnTo>
                      <a:lnTo>
                        <a:pt x="197" y="51"/>
                      </a:lnTo>
                      <a:lnTo>
                        <a:pt x="212" y="51"/>
                      </a:lnTo>
                      <a:lnTo>
                        <a:pt x="236" y="42"/>
                      </a:lnTo>
                      <a:lnTo>
                        <a:pt x="224" y="16"/>
                      </a:lnTo>
                      <a:lnTo>
                        <a:pt x="245" y="39"/>
                      </a:lnTo>
                      <a:lnTo>
                        <a:pt x="245" y="10"/>
                      </a:lnTo>
                      <a:lnTo>
                        <a:pt x="255" y="42"/>
                      </a:lnTo>
                      <a:lnTo>
                        <a:pt x="275" y="17"/>
                      </a:lnTo>
                      <a:lnTo>
                        <a:pt x="277" y="0"/>
                      </a:lnTo>
                      <a:lnTo>
                        <a:pt x="282" y="24"/>
                      </a:lnTo>
                      <a:lnTo>
                        <a:pt x="267" y="44"/>
                      </a:lnTo>
                      <a:lnTo>
                        <a:pt x="292" y="39"/>
                      </a:lnTo>
                      <a:lnTo>
                        <a:pt x="314" y="44"/>
                      </a:lnTo>
                      <a:lnTo>
                        <a:pt x="295" y="44"/>
                      </a:lnTo>
                      <a:lnTo>
                        <a:pt x="282" y="49"/>
                      </a:lnTo>
                      <a:lnTo>
                        <a:pt x="290" y="54"/>
                      </a:lnTo>
                      <a:lnTo>
                        <a:pt x="321" y="48"/>
                      </a:lnTo>
                      <a:lnTo>
                        <a:pt x="323" y="37"/>
                      </a:lnTo>
                      <a:lnTo>
                        <a:pt x="314" y="32"/>
                      </a:lnTo>
                      <a:lnTo>
                        <a:pt x="299" y="31"/>
                      </a:lnTo>
                      <a:lnTo>
                        <a:pt x="323" y="31"/>
                      </a:lnTo>
                      <a:lnTo>
                        <a:pt x="333" y="19"/>
                      </a:lnTo>
                      <a:lnTo>
                        <a:pt x="353" y="13"/>
                      </a:lnTo>
                      <a:lnTo>
                        <a:pt x="333" y="26"/>
                      </a:lnTo>
                      <a:lnTo>
                        <a:pt x="333" y="31"/>
                      </a:lnTo>
                      <a:lnTo>
                        <a:pt x="336" y="39"/>
                      </a:lnTo>
                      <a:lnTo>
                        <a:pt x="343" y="44"/>
                      </a:lnTo>
                      <a:lnTo>
                        <a:pt x="353" y="34"/>
                      </a:lnTo>
                      <a:lnTo>
                        <a:pt x="353" y="49"/>
                      </a:lnTo>
                      <a:lnTo>
                        <a:pt x="365" y="41"/>
                      </a:lnTo>
                      <a:lnTo>
                        <a:pt x="365" y="32"/>
                      </a:lnTo>
                      <a:lnTo>
                        <a:pt x="355" y="27"/>
                      </a:lnTo>
                      <a:lnTo>
                        <a:pt x="379" y="34"/>
                      </a:lnTo>
                      <a:lnTo>
                        <a:pt x="377" y="48"/>
                      </a:lnTo>
                      <a:lnTo>
                        <a:pt x="392" y="46"/>
                      </a:lnTo>
                      <a:lnTo>
                        <a:pt x="399" y="36"/>
                      </a:lnTo>
                      <a:lnTo>
                        <a:pt x="401" y="44"/>
                      </a:lnTo>
                      <a:lnTo>
                        <a:pt x="413" y="34"/>
                      </a:lnTo>
                      <a:lnTo>
                        <a:pt x="416" y="26"/>
                      </a:lnTo>
                      <a:lnTo>
                        <a:pt x="420" y="41"/>
                      </a:lnTo>
                      <a:lnTo>
                        <a:pt x="413" y="48"/>
                      </a:lnTo>
                      <a:lnTo>
                        <a:pt x="433" y="42"/>
                      </a:lnTo>
                      <a:lnTo>
                        <a:pt x="437" y="20"/>
                      </a:lnTo>
                      <a:lnTo>
                        <a:pt x="440" y="36"/>
                      </a:lnTo>
                      <a:lnTo>
                        <a:pt x="447" y="22"/>
                      </a:lnTo>
                      <a:lnTo>
                        <a:pt x="470" y="13"/>
                      </a:lnTo>
                      <a:lnTo>
                        <a:pt x="455" y="27"/>
                      </a:lnTo>
                      <a:lnTo>
                        <a:pt x="455" y="39"/>
                      </a:lnTo>
                      <a:lnTo>
                        <a:pt x="465" y="44"/>
                      </a:lnTo>
                      <a:lnTo>
                        <a:pt x="479" y="41"/>
                      </a:lnTo>
                      <a:lnTo>
                        <a:pt x="487" y="27"/>
                      </a:lnTo>
                      <a:lnTo>
                        <a:pt x="487" y="16"/>
                      </a:lnTo>
                      <a:lnTo>
                        <a:pt x="496" y="31"/>
                      </a:lnTo>
                      <a:lnTo>
                        <a:pt x="504" y="22"/>
                      </a:lnTo>
                      <a:lnTo>
                        <a:pt x="499" y="9"/>
                      </a:lnTo>
                      <a:lnTo>
                        <a:pt x="508" y="29"/>
                      </a:lnTo>
                      <a:lnTo>
                        <a:pt x="501" y="46"/>
                      </a:lnTo>
                      <a:lnTo>
                        <a:pt x="515" y="49"/>
                      </a:lnTo>
                      <a:lnTo>
                        <a:pt x="528" y="41"/>
                      </a:lnTo>
                      <a:lnTo>
                        <a:pt x="525" y="19"/>
                      </a:lnTo>
                      <a:lnTo>
                        <a:pt x="542" y="39"/>
                      </a:lnTo>
                      <a:lnTo>
                        <a:pt x="542" y="53"/>
                      </a:lnTo>
                      <a:lnTo>
                        <a:pt x="559" y="27"/>
                      </a:lnTo>
                      <a:lnTo>
                        <a:pt x="559" y="19"/>
                      </a:lnTo>
                      <a:lnTo>
                        <a:pt x="562" y="51"/>
                      </a:lnTo>
                      <a:lnTo>
                        <a:pt x="574" y="27"/>
                      </a:lnTo>
                      <a:lnTo>
                        <a:pt x="608" y="12"/>
                      </a:lnTo>
                      <a:lnTo>
                        <a:pt x="581" y="34"/>
                      </a:lnTo>
                      <a:lnTo>
                        <a:pt x="586" y="49"/>
                      </a:lnTo>
                      <a:lnTo>
                        <a:pt x="603" y="51"/>
                      </a:lnTo>
                      <a:lnTo>
                        <a:pt x="613" y="37"/>
                      </a:lnTo>
                      <a:lnTo>
                        <a:pt x="608" y="34"/>
                      </a:lnTo>
                      <a:lnTo>
                        <a:pt x="617" y="41"/>
                      </a:lnTo>
                      <a:lnTo>
                        <a:pt x="620" y="16"/>
                      </a:lnTo>
                      <a:lnTo>
                        <a:pt x="627" y="41"/>
                      </a:lnTo>
                      <a:lnTo>
                        <a:pt x="639" y="12"/>
                      </a:lnTo>
                      <a:lnTo>
                        <a:pt x="637" y="0"/>
                      </a:lnTo>
                      <a:lnTo>
                        <a:pt x="650" y="13"/>
                      </a:lnTo>
                      <a:lnTo>
                        <a:pt x="639" y="54"/>
                      </a:lnTo>
                      <a:lnTo>
                        <a:pt x="664" y="32"/>
                      </a:lnTo>
                      <a:lnTo>
                        <a:pt x="667" y="12"/>
                      </a:lnTo>
                      <a:lnTo>
                        <a:pt x="674" y="37"/>
                      </a:lnTo>
                      <a:lnTo>
                        <a:pt x="659" y="61"/>
                      </a:lnTo>
                      <a:lnTo>
                        <a:pt x="691" y="41"/>
                      </a:lnTo>
                      <a:lnTo>
                        <a:pt x="693" y="22"/>
                      </a:lnTo>
                      <a:lnTo>
                        <a:pt x="698" y="44"/>
                      </a:lnTo>
                      <a:lnTo>
                        <a:pt x="710" y="39"/>
                      </a:lnTo>
                      <a:lnTo>
                        <a:pt x="708" y="19"/>
                      </a:lnTo>
                      <a:lnTo>
                        <a:pt x="725" y="41"/>
                      </a:lnTo>
                      <a:lnTo>
                        <a:pt x="725" y="49"/>
                      </a:lnTo>
                      <a:lnTo>
                        <a:pt x="739" y="26"/>
                      </a:lnTo>
                      <a:lnTo>
                        <a:pt x="727" y="16"/>
                      </a:lnTo>
                      <a:lnTo>
                        <a:pt x="759" y="31"/>
                      </a:lnTo>
                      <a:lnTo>
                        <a:pt x="756" y="49"/>
                      </a:lnTo>
                      <a:lnTo>
                        <a:pt x="773" y="31"/>
                      </a:lnTo>
                      <a:lnTo>
                        <a:pt x="769" y="53"/>
                      </a:lnTo>
                      <a:lnTo>
                        <a:pt x="785" y="31"/>
                      </a:lnTo>
                      <a:lnTo>
                        <a:pt x="783" y="48"/>
                      </a:lnTo>
                      <a:lnTo>
                        <a:pt x="800" y="33"/>
                      </a:lnTo>
                      <a:lnTo>
                        <a:pt x="794" y="13"/>
                      </a:lnTo>
                      <a:lnTo>
                        <a:pt x="806" y="37"/>
                      </a:lnTo>
                      <a:lnTo>
                        <a:pt x="812" y="24"/>
                      </a:lnTo>
                      <a:lnTo>
                        <a:pt x="814" y="46"/>
                      </a:lnTo>
                      <a:lnTo>
                        <a:pt x="821" y="27"/>
                      </a:lnTo>
                      <a:lnTo>
                        <a:pt x="825" y="13"/>
                      </a:lnTo>
                      <a:lnTo>
                        <a:pt x="827" y="32"/>
                      </a:lnTo>
                      <a:lnTo>
                        <a:pt x="839" y="6"/>
                      </a:lnTo>
                      <a:lnTo>
                        <a:pt x="860" y="1"/>
                      </a:lnTo>
                      <a:lnTo>
                        <a:pt x="842" y="12"/>
                      </a:lnTo>
                      <a:lnTo>
                        <a:pt x="842" y="24"/>
                      </a:lnTo>
                      <a:lnTo>
                        <a:pt x="857" y="14"/>
                      </a:lnTo>
                      <a:lnTo>
                        <a:pt x="850" y="26"/>
                      </a:lnTo>
                      <a:lnTo>
                        <a:pt x="855" y="42"/>
                      </a:lnTo>
                      <a:lnTo>
                        <a:pt x="885" y="7"/>
                      </a:lnTo>
                      <a:lnTo>
                        <a:pt x="878" y="48"/>
                      </a:lnTo>
                      <a:lnTo>
                        <a:pt x="902" y="7"/>
                      </a:lnTo>
                      <a:lnTo>
                        <a:pt x="897" y="46"/>
                      </a:lnTo>
                      <a:lnTo>
                        <a:pt x="914" y="16"/>
                      </a:lnTo>
                      <a:lnTo>
                        <a:pt x="914" y="49"/>
                      </a:lnTo>
                      <a:lnTo>
                        <a:pt x="929" y="29"/>
                      </a:lnTo>
                      <a:lnTo>
                        <a:pt x="931" y="48"/>
                      </a:lnTo>
                      <a:lnTo>
                        <a:pt x="944" y="44"/>
                      </a:lnTo>
                      <a:lnTo>
                        <a:pt x="946" y="29"/>
                      </a:lnTo>
                      <a:lnTo>
                        <a:pt x="953" y="42"/>
                      </a:lnTo>
                      <a:lnTo>
                        <a:pt x="963" y="26"/>
                      </a:lnTo>
                      <a:lnTo>
                        <a:pt x="980" y="24"/>
                      </a:lnTo>
                      <a:lnTo>
                        <a:pt x="968" y="31"/>
                      </a:lnTo>
                      <a:lnTo>
                        <a:pt x="968" y="41"/>
                      </a:lnTo>
                      <a:lnTo>
                        <a:pt x="985" y="39"/>
                      </a:lnTo>
                      <a:lnTo>
                        <a:pt x="994" y="27"/>
                      </a:lnTo>
                      <a:lnTo>
                        <a:pt x="985" y="17"/>
                      </a:lnTo>
                      <a:lnTo>
                        <a:pt x="1004" y="29"/>
                      </a:lnTo>
                      <a:lnTo>
                        <a:pt x="1004" y="41"/>
                      </a:lnTo>
                      <a:lnTo>
                        <a:pt x="1012" y="31"/>
                      </a:lnTo>
                      <a:lnTo>
                        <a:pt x="1004" y="7"/>
                      </a:lnTo>
                      <a:lnTo>
                        <a:pt x="1026" y="34"/>
                      </a:lnTo>
                      <a:lnTo>
                        <a:pt x="1026" y="37"/>
                      </a:lnTo>
                      <a:lnTo>
                        <a:pt x="1029" y="26"/>
                      </a:lnTo>
                      <a:lnTo>
                        <a:pt x="1041" y="16"/>
                      </a:lnTo>
                      <a:lnTo>
                        <a:pt x="1067" y="16"/>
                      </a:lnTo>
                      <a:lnTo>
                        <a:pt x="1046" y="24"/>
                      </a:lnTo>
                      <a:lnTo>
                        <a:pt x="1044" y="36"/>
                      </a:lnTo>
                      <a:lnTo>
                        <a:pt x="1065" y="29"/>
                      </a:lnTo>
                      <a:lnTo>
                        <a:pt x="1099" y="36"/>
                      </a:lnTo>
                      <a:lnTo>
                        <a:pt x="1058" y="39"/>
                      </a:lnTo>
                      <a:lnTo>
                        <a:pt x="1041" y="56"/>
                      </a:lnTo>
                      <a:lnTo>
                        <a:pt x="1039" y="68"/>
                      </a:lnTo>
                      <a:lnTo>
                        <a:pt x="963" y="77"/>
                      </a:lnTo>
                      <a:lnTo>
                        <a:pt x="958" y="66"/>
                      </a:lnTo>
                      <a:lnTo>
                        <a:pt x="948" y="78"/>
                      </a:lnTo>
                      <a:lnTo>
                        <a:pt x="909" y="83"/>
                      </a:lnTo>
                      <a:lnTo>
                        <a:pt x="905" y="73"/>
                      </a:lnTo>
                      <a:lnTo>
                        <a:pt x="900" y="85"/>
                      </a:lnTo>
                      <a:lnTo>
                        <a:pt x="817" y="88"/>
                      </a:lnTo>
                      <a:lnTo>
                        <a:pt x="819" y="74"/>
                      </a:lnTo>
                      <a:lnTo>
                        <a:pt x="800" y="90"/>
                      </a:lnTo>
                      <a:lnTo>
                        <a:pt x="603" y="87"/>
                      </a:lnTo>
                      <a:lnTo>
                        <a:pt x="608" y="74"/>
                      </a:lnTo>
                      <a:lnTo>
                        <a:pt x="572" y="68"/>
                      </a:lnTo>
                      <a:lnTo>
                        <a:pt x="550" y="81"/>
                      </a:lnTo>
                      <a:lnTo>
                        <a:pt x="542" y="90"/>
                      </a:lnTo>
                      <a:lnTo>
                        <a:pt x="333" y="95"/>
                      </a:lnTo>
                      <a:lnTo>
                        <a:pt x="314" y="80"/>
                      </a:lnTo>
                      <a:lnTo>
                        <a:pt x="233" y="83"/>
                      </a:lnTo>
                      <a:lnTo>
                        <a:pt x="207" y="100"/>
                      </a:lnTo>
                      <a:lnTo>
                        <a:pt x="37" y="83"/>
                      </a:lnTo>
                      <a:lnTo>
                        <a:pt x="39" y="59"/>
                      </a:lnTo>
                      <a:lnTo>
                        <a:pt x="46" y="44"/>
                      </a:lnTo>
                    </a:path>
                  </a:pathLst>
                </a:custGeom>
                <a:solidFill>
                  <a:srgbClr val="00AE00"/>
                </a:solidFill>
                <a:ln w="12700" cap="rnd" cmpd="sng">
                  <a:solidFill>
                    <a:srgbClr val="037C03"/>
                  </a:solidFill>
                  <a:prstDash val="solid"/>
                  <a:round/>
                  <a:headEnd type="none" w="med" len="med"/>
                  <a:tailEnd type="none" w="med" len="med"/>
                </a:ln>
              </p:spPr>
              <p:txBody>
                <a:bodyPr/>
                <a:lstStyle/>
                <a:p>
                  <a:endParaRPr lang="en-US"/>
                </a:p>
              </p:txBody>
            </p:sp>
            <p:sp>
              <p:nvSpPr>
                <p:cNvPr id="48" name="Freeform 40"/>
                <p:cNvSpPr>
                  <a:spLocks/>
                </p:cNvSpPr>
                <p:nvPr/>
              </p:nvSpPr>
              <p:spPr bwMode="auto">
                <a:xfrm>
                  <a:off x="3983" y="4066"/>
                  <a:ext cx="572" cy="45"/>
                </a:xfrm>
                <a:custGeom>
                  <a:avLst/>
                  <a:gdLst>
                    <a:gd name="T0" fmla="*/ 1 w 572"/>
                    <a:gd name="T1" fmla="*/ 0 h 45"/>
                    <a:gd name="T2" fmla="*/ 0 w 572"/>
                    <a:gd name="T3" fmla="*/ 28 h 45"/>
                    <a:gd name="T4" fmla="*/ 173 w 572"/>
                    <a:gd name="T5" fmla="*/ 44 h 45"/>
                    <a:gd name="T6" fmla="*/ 200 w 572"/>
                    <a:gd name="T7" fmla="*/ 23 h 45"/>
                    <a:gd name="T8" fmla="*/ 278 w 572"/>
                    <a:gd name="T9" fmla="*/ 23 h 45"/>
                    <a:gd name="T10" fmla="*/ 296 w 572"/>
                    <a:gd name="T11" fmla="*/ 37 h 45"/>
                    <a:gd name="T12" fmla="*/ 503 w 572"/>
                    <a:gd name="T13" fmla="*/ 36 h 45"/>
                    <a:gd name="T14" fmla="*/ 516 w 572"/>
                    <a:gd name="T15" fmla="*/ 20 h 45"/>
                    <a:gd name="T16" fmla="*/ 535 w 572"/>
                    <a:gd name="T17" fmla="*/ 9 h 45"/>
                    <a:gd name="T18" fmla="*/ 571 w 572"/>
                    <a:gd name="T19" fmla="*/ 14 h 45"/>
                    <a:gd name="T20" fmla="*/ 564 w 572"/>
                    <a:gd name="T21" fmla="*/ 31 h 4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72"/>
                    <a:gd name="T34" fmla="*/ 0 h 45"/>
                    <a:gd name="T35" fmla="*/ 572 w 572"/>
                    <a:gd name="T36" fmla="*/ 45 h 4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72" h="45">
                      <a:moveTo>
                        <a:pt x="1" y="0"/>
                      </a:moveTo>
                      <a:lnTo>
                        <a:pt x="0" y="28"/>
                      </a:lnTo>
                      <a:lnTo>
                        <a:pt x="173" y="44"/>
                      </a:lnTo>
                      <a:lnTo>
                        <a:pt x="200" y="23"/>
                      </a:lnTo>
                      <a:lnTo>
                        <a:pt x="278" y="23"/>
                      </a:lnTo>
                      <a:lnTo>
                        <a:pt x="296" y="37"/>
                      </a:lnTo>
                      <a:lnTo>
                        <a:pt x="503" y="36"/>
                      </a:lnTo>
                      <a:lnTo>
                        <a:pt x="516" y="20"/>
                      </a:lnTo>
                      <a:lnTo>
                        <a:pt x="535" y="9"/>
                      </a:lnTo>
                      <a:lnTo>
                        <a:pt x="571" y="14"/>
                      </a:lnTo>
                      <a:lnTo>
                        <a:pt x="564" y="31"/>
                      </a:lnTo>
                    </a:path>
                  </a:pathLst>
                </a:custGeom>
                <a:noFill/>
                <a:ln w="25400" cap="rnd" cmpd="sng">
                  <a:solidFill>
                    <a:srgbClr val="00AE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9" name="Freeform 41"/>
                <p:cNvSpPr>
                  <a:spLocks/>
                </p:cNvSpPr>
                <p:nvPr/>
              </p:nvSpPr>
              <p:spPr bwMode="auto">
                <a:xfrm>
                  <a:off x="4559" y="4074"/>
                  <a:ext cx="426" cy="24"/>
                </a:xfrm>
                <a:custGeom>
                  <a:avLst/>
                  <a:gdLst>
                    <a:gd name="T0" fmla="*/ 0 w 426"/>
                    <a:gd name="T1" fmla="*/ 21 h 24"/>
                    <a:gd name="T2" fmla="*/ 188 w 426"/>
                    <a:gd name="T3" fmla="*/ 23 h 24"/>
                    <a:gd name="T4" fmla="*/ 205 w 426"/>
                    <a:gd name="T5" fmla="*/ 9 h 24"/>
                    <a:gd name="T6" fmla="*/ 202 w 426"/>
                    <a:gd name="T7" fmla="*/ 21 h 24"/>
                    <a:gd name="T8" fmla="*/ 287 w 426"/>
                    <a:gd name="T9" fmla="*/ 18 h 24"/>
                    <a:gd name="T10" fmla="*/ 291 w 426"/>
                    <a:gd name="T11" fmla="*/ 6 h 24"/>
                    <a:gd name="T12" fmla="*/ 295 w 426"/>
                    <a:gd name="T13" fmla="*/ 18 h 24"/>
                    <a:gd name="T14" fmla="*/ 334 w 426"/>
                    <a:gd name="T15" fmla="*/ 11 h 24"/>
                    <a:gd name="T16" fmla="*/ 343 w 426"/>
                    <a:gd name="T17" fmla="*/ 0 h 24"/>
                    <a:gd name="T18" fmla="*/ 349 w 426"/>
                    <a:gd name="T19" fmla="*/ 12 h 24"/>
                    <a:gd name="T20" fmla="*/ 425 w 426"/>
                    <a:gd name="T21" fmla="*/ 1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26"/>
                    <a:gd name="T34" fmla="*/ 0 h 24"/>
                    <a:gd name="T35" fmla="*/ 426 w 426"/>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26" h="24">
                      <a:moveTo>
                        <a:pt x="0" y="21"/>
                      </a:moveTo>
                      <a:lnTo>
                        <a:pt x="188" y="23"/>
                      </a:lnTo>
                      <a:lnTo>
                        <a:pt x="205" y="9"/>
                      </a:lnTo>
                      <a:lnTo>
                        <a:pt x="202" y="21"/>
                      </a:lnTo>
                      <a:lnTo>
                        <a:pt x="287" y="18"/>
                      </a:lnTo>
                      <a:lnTo>
                        <a:pt x="291" y="6"/>
                      </a:lnTo>
                      <a:lnTo>
                        <a:pt x="295" y="18"/>
                      </a:lnTo>
                      <a:lnTo>
                        <a:pt x="334" y="11"/>
                      </a:lnTo>
                      <a:lnTo>
                        <a:pt x="343" y="0"/>
                      </a:lnTo>
                      <a:lnTo>
                        <a:pt x="349" y="12"/>
                      </a:lnTo>
                      <a:lnTo>
                        <a:pt x="425" y="1"/>
                      </a:lnTo>
                    </a:path>
                  </a:pathLst>
                </a:custGeom>
                <a:noFill/>
                <a:ln w="25400" cap="rnd" cmpd="sng">
                  <a:solidFill>
                    <a:srgbClr val="00AE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6" name="Group 42"/>
              <p:cNvGrpSpPr>
                <a:grpSpLocks/>
              </p:cNvGrpSpPr>
              <p:nvPr/>
            </p:nvGrpSpPr>
            <p:grpSpPr bwMode="auto">
              <a:xfrm>
                <a:off x="3749" y="4036"/>
                <a:ext cx="158" cy="208"/>
                <a:chOff x="3749" y="4036"/>
                <a:chExt cx="158" cy="208"/>
              </a:xfrm>
            </p:grpSpPr>
            <p:sp>
              <p:nvSpPr>
                <p:cNvPr id="29" name="Freeform 43"/>
                <p:cNvSpPr>
                  <a:spLocks/>
                </p:cNvSpPr>
                <p:nvPr/>
              </p:nvSpPr>
              <p:spPr bwMode="auto">
                <a:xfrm>
                  <a:off x="3781" y="4045"/>
                  <a:ext cx="112" cy="199"/>
                </a:xfrm>
                <a:custGeom>
                  <a:avLst/>
                  <a:gdLst>
                    <a:gd name="T0" fmla="*/ 3 w 112"/>
                    <a:gd name="T1" fmla="*/ 46 h 199"/>
                    <a:gd name="T2" fmla="*/ 13 w 112"/>
                    <a:gd name="T3" fmla="*/ 67 h 199"/>
                    <a:gd name="T4" fmla="*/ 22 w 112"/>
                    <a:gd name="T5" fmla="*/ 92 h 199"/>
                    <a:gd name="T6" fmla="*/ 32 w 112"/>
                    <a:gd name="T7" fmla="*/ 120 h 199"/>
                    <a:gd name="T8" fmla="*/ 45 w 112"/>
                    <a:gd name="T9" fmla="*/ 157 h 199"/>
                    <a:gd name="T10" fmla="*/ 56 w 112"/>
                    <a:gd name="T11" fmla="*/ 198 h 199"/>
                    <a:gd name="T12" fmla="*/ 71 w 112"/>
                    <a:gd name="T13" fmla="*/ 198 h 199"/>
                    <a:gd name="T14" fmla="*/ 80 w 112"/>
                    <a:gd name="T15" fmla="*/ 190 h 199"/>
                    <a:gd name="T16" fmla="*/ 94 w 112"/>
                    <a:gd name="T17" fmla="*/ 195 h 199"/>
                    <a:gd name="T18" fmla="*/ 103 w 112"/>
                    <a:gd name="T19" fmla="*/ 189 h 199"/>
                    <a:gd name="T20" fmla="*/ 111 w 112"/>
                    <a:gd name="T21" fmla="*/ 189 h 199"/>
                    <a:gd name="T22" fmla="*/ 104 w 112"/>
                    <a:gd name="T23" fmla="*/ 161 h 199"/>
                    <a:gd name="T24" fmla="*/ 97 w 112"/>
                    <a:gd name="T25" fmla="*/ 126 h 199"/>
                    <a:gd name="T26" fmla="*/ 94 w 112"/>
                    <a:gd name="T27" fmla="*/ 99 h 199"/>
                    <a:gd name="T28" fmla="*/ 92 w 112"/>
                    <a:gd name="T29" fmla="*/ 69 h 199"/>
                    <a:gd name="T30" fmla="*/ 91 w 112"/>
                    <a:gd name="T31" fmla="*/ 39 h 199"/>
                    <a:gd name="T32" fmla="*/ 91 w 112"/>
                    <a:gd name="T33" fmla="*/ 20 h 199"/>
                    <a:gd name="T34" fmla="*/ 87 w 112"/>
                    <a:gd name="T35" fmla="*/ 4 h 199"/>
                    <a:gd name="T36" fmla="*/ 71 w 112"/>
                    <a:gd name="T37" fmla="*/ 0 h 199"/>
                    <a:gd name="T38" fmla="*/ 43 w 112"/>
                    <a:gd name="T39" fmla="*/ 4 h 199"/>
                    <a:gd name="T40" fmla="*/ 17 w 112"/>
                    <a:gd name="T41" fmla="*/ 12 h 199"/>
                    <a:gd name="T42" fmla="*/ 12 w 112"/>
                    <a:gd name="T43" fmla="*/ 17 h 199"/>
                    <a:gd name="T44" fmla="*/ 5 w 112"/>
                    <a:gd name="T45" fmla="*/ 24 h 199"/>
                    <a:gd name="T46" fmla="*/ 0 w 112"/>
                    <a:gd name="T47" fmla="*/ 33 h 199"/>
                    <a:gd name="T48" fmla="*/ 3 w 112"/>
                    <a:gd name="T49" fmla="*/ 46 h 19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12"/>
                    <a:gd name="T76" fmla="*/ 0 h 199"/>
                    <a:gd name="T77" fmla="*/ 112 w 112"/>
                    <a:gd name="T78" fmla="*/ 199 h 19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12" h="199">
                      <a:moveTo>
                        <a:pt x="3" y="46"/>
                      </a:moveTo>
                      <a:lnTo>
                        <a:pt x="13" y="67"/>
                      </a:lnTo>
                      <a:lnTo>
                        <a:pt x="22" y="92"/>
                      </a:lnTo>
                      <a:lnTo>
                        <a:pt x="32" y="120"/>
                      </a:lnTo>
                      <a:lnTo>
                        <a:pt x="45" y="157"/>
                      </a:lnTo>
                      <a:lnTo>
                        <a:pt x="56" y="198"/>
                      </a:lnTo>
                      <a:lnTo>
                        <a:pt x="71" y="198"/>
                      </a:lnTo>
                      <a:lnTo>
                        <a:pt x="80" y="190"/>
                      </a:lnTo>
                      <a:lnTo>
                        <a:pt x="94" y="195"/>
                      </a:lnTo>
                      <a:lnTo>
                        <a:pt x="103" y="189"/>
                      </a:lnTo>
                      <a:lnTo>
                        <a:pt x="111" y="189"/>
                      </a:lnTo>
                      <a:lnTo>
                        <a:pt x="104" y="161"/>
                      </a:lnTo>
                      <a:lnTo>
                        <a:pt x="97" y="126"/>
                      </a:lnTo>
                      <a:lnTo>
                        <a:pt x="94" y="99"/>
                      </a:lnTo>
                      <a:lnTo>
                        <a:pt x="92" y="69"/>
                      </a:lnTo>
                      <a:lnTo>
                        <a:pt x="91" y="39"/>
                      </a:lnTo>
                      <a:lnTo>
                        <a:pt x="91" y="20"/>
                      </a:lnTo>
                      <a:lnTo>
                        <a:pt x="87" y="4"/>
                      </a:lnTo>
                      <a:lnTo>
                        <a:pt x="71" y="0"/>
                      </a:lnTo>
                      <a:lnTo>
                        <a:pt x="43" y="4"/>
                      </a:lnTo>
                      <a:lnTo>
                        <a:pt x="17" y="12"/>
                      </a:lnTo>
                      <a:lnTo>
                        <a:pt x="12" y="17"/>
                      </a:lnTo>
                      <a:lnTo>
                        <a:pt x="5" y="24"/>
                      </a:lnTo>
                      <a:lnTo>
                        <a:pt x="0" y="33"/>
                      </a:lnTo>
                      <a:lnTo>
                        <a:pt x="3" y="46"/>
                      </a:lnTo>
                    </a:path>
                  </a:pathLst>
                </a:custGeom>
                <a:solidFill>
                  <a:srgbClr val="C06000"/>
                </a:solidFill>
                <a:ln w="12700" cap="rnd" cmpd="sng">
                  <a:solidFill>
                    <a:srgbClr val="000000"/>
                  </a:solidFill>
                  <a:prstDash val="solid"/>
                  <a:round/>
                  <a:headEnd type="none" w="med" len="med"/>
                  <a:tailEnd type="none" w="med" len="med"/>
                </a:ln>
              </p:spPr>
              <p:txBody>
                <a:bodyPr/>
                <a:lstStyle/>
                <a:p>
                  <a:endParaRPr lang="en-US"/>
                </a:p>
              </p:txBody>
            </p:sp>
            <p:grpSp>
              <p:nvGrpSpPr>
                <p:cNvPr id="30" name="Group 44"/>
                <p:cNvGrpSpPr>
                  <a:grpSpLocks/>
                </p:cNvGrpSpPr>
                <p:nvPr/>
              </p:nvGrpSpPr>
              <p:grpSpPr bwMode="auto">
                <a:xfrm>
                  <a:off x="3809" y="4068"/>
                  <a:ext cx="55" cy="122"/>
                  <a:chOff x="3809" y="4068"/>
                  <a:chExt cx="55" cy="122"/>
                </a:xfrm>
              </p:grpSpPr>
              <p:sp>
                <p:nvSpPr>
                  <p:cNvPr id="45" name="Freeform 45"/>
                  <p:cNvSpPr>
                    <a:spLocks/>
                  </p:cNvSpPr>
                  <p:nvPr/>
                </p:nvSpPr>
                <p:spPr bwMode="auto">
                  <a:xfrm>
                    <a:off x="3809" y="4068"/>
                    <a:ext cx="31" cy="97"/>
                  </a:xfrm>
                  <a:custGeom>
                    <a:avLst/>
                    <a:gdLst>
                      <a:gd name="T0" fmla="*/ 0 w 31"/>
                      <a:gd name="T1" fmla="*/ 9 h 97"/>
                      <a:gd name="T2" fmla="*/ 11 w 31"/>
                      <a:gd name="T3" fmla="*/ 33 h 97"/>
                      <a:gd name="T4" fmla="*/ 19 w 31"/>
                      <a:gd name="T5" fmla="*/ 55 h 97"/>
                      <a:gd name="T6" fmla="*/ 26 w 31"/>
                      <a:gd name="T7" fmla="*/ 80 h 97"/>
                      <a:gd name="T8" fmla="*/ 30 w 31"/>
                      <a:gd name="T9" fmla="*/ 96 h 97"/>
                      <a:gd name="T10" fmla="*/ 28 w 31"/>
                      <a:gd name="T11" fmla="*/ 71 h 97"/>
                      <a:gd name="T12" fmla="*/ 23 w 31"/>
                      <a:gd name="T13" fmla="*/ 46 h 97"/>
                      <a:gd name="T14" fmla="*/ 19 w 31"/>
                      <a:gd name="T15" fmla="*/ 25 h 97"/>
                      <a:gd name="T16" fmla="*/ 17 w 31"/>
                      <a:gd name="T17" fmla="*/ 11 h 97"/>
                      <a:gd name="T18" fmla="*/ 17 w 31"/>
                      <a:gd name="T19" fmla="*/ 0 h 97"/>
                      <a:gd name="T20" fmla="*/ 0 w 31"/>
                      <a:gd name="T21" fmla="*/ 9 h 9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1"/>
                      <a:gd name="T34" fmla="*/ 0 h 97"/>
                      <a:gd name="T35" fmla="*/ 31 w 31"/>
                      <a:gd name="T36" fmla="*/ 97 h 9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1" h="97">
                        <a:moveTo>
                          <a:pt x="0" y="9"/>
                        </a:moveTo>
                        <a:lnTo>
                          <a:pt x="11" y="33"/>
                        </a:lnTo>
                        <a:lnTo>
                          <a:pt x="19" y="55"/>
                        </a:lnTo>
                        <a:lnTo>
                          <a:pt x="26" y="80"/>
                        </a:lnTo>
                        <a:lnTo>
                          <a:pt x="30" y="96"/>
                        </a:lnTo>
                        <a:lnTo>
                          <a:pt x="28" y="71"/>
                        </a:lnTo>
                        <a:lnTo>
                          <a:pt x="23" y="46"/>
                        </a:lnTo>
                        <a:lnTo>
                          <a:pt x="19" y="25"/>
                        </a:lnTo>
                        <a:lnTo>
                          <a:pt x="17" y="11"/>
                        </a:lnTo>
                        <a:lnTo>
                          <a:pt x="17" y="0"/>
                        </a:lnTo>
                        <a:lnTo>
                          <a:pt x="0" y="9"/>
                        </a:lnTo>
                      </a:path>
                    </a:pathLst>
                  </a:custGeom>
                  <a:solidFill>
                    <a:srgbClr val="402000"/>
                  </a:solidFill>
                  <a:ln w="12700" cap="rnd" cmpd="sng">
                    <a:solidFill>
                      <a:srgbClr val="000000"/>
                    </a:solidFill>
                    <a:prstDash val="solid"/>
                    <a:round/>
                    <a:headEnd type="none" w="med" len="med"/>
                    <a:tailEnd type="none" w="med" len="med"/>
                  </a:ln>
                </p:spPr>
                <p:txBody>
                  <a:bodyPr/>
                  <a:lstStyle/>
                  <a:p>
                    <a:endParaRPr lang="en-US"/>
                  </a:p>
                </p:txBody>
              </p:sp>
              <p:sp>
                <p:nvSpPr>
                  <p:cNvPr id="46" name="Freeform 46"/>
                  <p:cNvSpPr>
                    <a:spLocks/>
                  </p:cNvSpPr>
                  <p:nvPr/>
                </p:nvSpPr>
                <p:spPr bwMode="auto">
                  <a:xfrm>
                    <a:off x="3852" y="4073"/>
                    <a:ext cx="12" cy="117"/>
                  </a:xfrm>
                  <a:custGeom>
                    <a:avLst/>
                    <a:gdLst>
                      <a:gd name="T0" fmla="*/ 3 w 12"/>
                      <a:gd name="T1" fmla="*/ 0 h 117"/>
                      <a:gd name="T2" fmla="*/ 0 w 12"/>
                      <a:gd name="T3" fmla="*/ 24 h 117"/>
                      <a:gd name="T4" fmla="*/ 2 w 12"/>
                      <a:gd name="T5" fmla="*/ 61 h 117"/>
                      <a:gd name="T6" fmla="*/ 4 w 12"/>
                      <a:gd name="T7" fmla="*/ 88 h 117"/>
                      <a:gd name="T8" fmla="*/ 8 w 12"/>
                      <a:gd name="T9" fmla="*/ 116 h 117"/>
                      <a:gd name="T10" fmla="*/ 8 w 12"/>
                      <a:gd name="T11" fmla="*/ 85 h 117"/>
                      <a:gd name="T12" fmla="*/ 8 w 12"/>
                      <a:gd name="T13" fmla="*/ 58 h 117"/>
                      <a:gd name="T14" fmla="*/ 9 w 12"/>
                      <a:gd name="T15" fmla="*/ 33 h 117"/>
                      <a:gd name="T16" fmla="*/ 11 w 12"/>
                      <a:gd name="T17" fmla="*/ 12 h 117"/>
                      <a:gd name="T18" fmla="*/ 3 w 12"/>
                      <a:gd name="T19" fmla="*/ 0 h 1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117"/>
                      <a:gd name="T32" fmla="*/ 12 w 12"/>
                      <a:gd name="T33" fmla="*/ 117 h 1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117">
                        <a:moveTo>
                          <a:pt x="3" y="0"/>
                        </a:moveTo>
                        <a:lnTo>
                          <a:pt x="0" y="24"/>
                        </a:lnTo>
                        <a:lnTo>
                          <a:pt x="2" y="61"/>
                        </a:lnTo>
                        <a:lnTo>
                          <a:pt x="4" y="88"/>
                        </a:lnTo>
                        <a:lnTo>
                          <a:pt x="8" y="116"/>
                        </a:lnTo>
                        <a:lnTo>
                          <a:pt x="8" y="85"/>
                        </a:lnTo>
                        <a:lnTo>
                          <a:pt x="8" y="58"/>
                        </a:lnTo>
                        <a:lnTo>
                          <a:pt x="9" y="33"/>
                        </a:lnTo>
                        <a:lnTo>
                          <a:pt x="11" y="12"/>
                        </a:lnTo>
                        <a:lnTo>
                          <a:pt x="3" y="0"/>
                        </a:lnTo>
                      </a:path>
                    </a:pathLst>
                  </a:custGeom>
                  <a:solidFill>
                    <a:srgbClr val="402000"/>
                  </a:solidFill>
                  <a:ln w="12700" cap="rnd" cmpd="sng">
                    <a:solidFill>
                      <a:srgbClr val="000000"/>
                    </a:solidFill>
                    <a:prstDash val="solid"/>
                    <a:round/>
                    <a:headEnd type="none" w="med" len="med"/>
                    <a:tailEnd type="none" w="med" len="med"/>
                  </a:ln>
                </p:spPr>
                <p:txBody>
                  <a:bodyPr/>
                  <a:lstStyle/>
                  <a:p>
                    <a:endParaRPr lang="en-US"/>
                  </a:p>
                </p:txBody>
              </p:sp>
            </p:grpSp>
            <p:grpSp>
              <p:nvGrpSpPr>
                <p:cNvPr id="31" name="Group 47"/>
                <p:cNvGrpSpPr>
                  <a:grpSpLocks/>
                </p:cNvGrpSpPr>
                <p:nvPr/>
              </p:nvGrpSpPr>
              <p:grpSpPr bwMode="auto">
                <a:xfrm>
                  <a:off x="3792" y="4071"/>
                  <a:ext cx="55" cy="171"/>
                  <a:chOff x="3792" y="4071"/>
                  <a:chExt cx="55" cy="171"/>
                </a:xfrm>
              </p:grpSpPr>
              <p:sp>
                <p:nvSpPr>
                  <p:cNvPr id="43" name="Freeform 48"/>
                  <p:cNvSpPr>
                    <a:spLocks/>
                  </p:cNvSpPr>
                  <p:nvPr/>
                </p:nvSpPr>
                <p:spPr bwMode="auto">
                  <a:xfrm>
                    <a:off x="3792" y="4085"/>
                    <a:ext cx="55" cy="157"/>
                  </a:xfrm>
                  <a:custGeom>
                    <a:avLst/>
                    <a:gdLst>
                      <a:gd name="T0" fmla="*/ 0 w 55"/>
                      <a:gd name="T1" fmla="*/ 0 h 157"/>
                      <a:gd name="T2" fmla="*/ 11 w 55"/>
                      <a:gd name="T3" fmla="*/ 20 h 157"/>
                      <a:gd name="T4" fmla="*/ 21 w 55"/>
                      <a:gd name="T5" fmla="*/ 41 h 157"/>
                      <a:gd name="T6" fmla="*/ 32 w 55"/>
                      <a:gd name="T7" fmla="*/ 71 h 157"/>
                      <a:gd name="T8" fmla="*/ 43 w 55"/>
                      <a:gd name="T9" fmla="*/ 108 h 157"/>
                      <a:gd name="T10" fmla="*/ 51 w 55"/>
                      <a:gd name="T11" fmla="*/ 141 h 157"/>
                      <a:gd name="T12" fmla="*/ 54 w 55"/>
                      <a:gd name="T13" fmla="*/ 156 h 157"/>
                      <a:gd name="T14" fmla="*/ 0 60000 65536"/>
                      <a:gd name="T15" fmla="*/ 0 60000 65536"/>
                      <a:gd name="T16" fmla="*/ 0 60000 65536"/>
                      <a:gd name="T17" fmla="*/ 0 60000 65536"/>
                      <a:gd name="T18" fmla="*/ 0 60000 65536"/>
                      <a:gd name="T19" fmla="*/ 0 60000 65536"/>
                      <a:gd name="T20" fmla="*/ 0 60000 65536"/>
                      <a:gd name="T21" fmla="*/ 0 w 55"/>
                      <a:gd name="T22" fmla="*/ 0 h 157"/>
                      <a:gd name="T23" fmla="*/ 55 w 55"/>
                      <a:gd name="T24" fmla="*/ 157 h 1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5" h="157">
                        <a:moveTo>
                          <a:pt x="0" y="0"/>
                        </a:moveTo>
                        <a:lnTo>
                          <a:pt x="11" y="20"/>
                        </a:lnTo>
                        <a:lnTo>
                          <a:pt x="21" y="41"/>
                        </a:lnTo>
                        <a:lnTo>
                          <a:pt x="32" y="71"/>
                        </a:lnTo>
                        <a:lnTo>
                          <a:pt x="43" y="108"/>
                        </a:lnTo>
                        <a:lnTo>
                          <a:pt x="51" y="141"/>
                        </a:lnTo>
                        <a:lnTo>
                          <a:pt x="54" y="15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 name="Freeform 49"/>
                  <p:cNvSpPr>
                    <a:spLocks/>
                  </p:cNvSpPr>
                  <p:nvPr/>
                </p:nvSpPr>
                <p:spPr bwMode="auto">
                  <a:xfrm>
                    <a:off x="3842" y="4071"/>
                    <a:ext cx="3" cy="70"/>
                  </a:xfrm>
                  <a:custGeom>
                    <a:avLst/>
                    <a:gdLst>
                      <a:gd name="T0" fmla="*/ 2 w 3"/>
                      <a:gd name="T1" fmla="*/ 0 h 70"/>
                      <a:gd name="T2" fmla="*/ 0 w 3"/>
                      <a:gd name="T3" fmla="*/ 22 h 70"/>
                      <a:gd name="T4" fmla="*/ 0 w 3"/>
                      <a:gd name="T5" fmla="*/ 45 h 70"/>
                      <a:gd name="T6" fmla="*/ 2 w 3"/>
                      <a:gd name="T7" fmla="*/ 69 h 70"/>
                      <a:gd name="T8" fmla="*/ 0 60000 65536"/>
                      <a:gd name="T9" fmla="*/ 0 60000 65536"/>
                      <a:gd name="T10" fmla="*/ 0 60000 65536"/>
                      <a:gd name="T11" fmla="*/ 0 60000 65536"/>
                      <a:gd name="T12" fmla="*/ 0 w 3"/>
                      <a:gd name="T13" fmla="*/ 0 h 70"/>
                      <a:gd name="T14" fmla="*/ 3 w 3"/>
                      <a:gd name="T15" fmla="*/ 70 h 70"/>
                    </a:gdLst>
                    <a:ahLst/>
                    <a:cxnLst>
                      <a:cxn ang="T8">
                        <a:pos x="T0" y="T1"/>
                      </a:cxn>
                      <a:cxn ang="T9">
                        <a:pos x="T2" y="T3"/>
                      </a:cxn>
                      <a:cxn ang="T10">
                        <a:pos x="T4" y="T5"/>
                      </a:cxn>
                      <a:cxn ang="T11">
                        <a:pos x="T6" y="T7"/>
                      </a:cxn>
                    </a:cxnLst>
                    <a:rect l="T12" t="T13" r="T14" b="T15"/>
                    <a:pathLst>
                      <a:path w="3" h="70">
                        <a:moveTo>
                          <a:pt x="2" y="0"/>
                        </a:moveTo>
                        <a:lnTo>
                          <a:pt x="0" y="22"/>
                        </a:lnTo>
                        <a:lnTo>
                          <a:pt x="0" y="45"/>
                        </a:lnTo>
                        <a:lnTo>
                          <a:pt x="2" y="69"/>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32" name="Freeform 50"/>
                <p:cNvSpPr>
                  <a:spLocks/>
                </p:cNvSpPr>
                <p:nvPr/>
              </p:nvSpPr>
              <p:spPr bwMode="auto">
                <a:xfrm>
                  <a:off x="3820" y="4068"/>
                  <a:ext cx="19" cy="9"/>
                </a:xfrm>
                <a:custGeom>
                  <a:avLst/>
                  <a:gdLst>
                    <a:gd name="T0" fmla="*/ 18 w 19"/>
                    <a:gd name="T1" fmla="*/ 8 h 9"/>
                    <a:gd name="T2" fmla="*/ 11 w 19"/>
                    <a:gd name="T3" fmla="*/ 5 h 9"/>
                    <a:gd name="T4" fmla="*/ 6 w 19"/>
                    <a:gd name="T5" fmla="*/ 2 h 9"/>
                    <a:gd name="T6" fmla="*/ 2 w 19"/>
                    <a:gd name="T7" fmla="*/ 1 h 9"/>
                    <a:gd name="T8" fmla="*/ 0 w 19"/>
                    <a:gd name="T9" fmla="*/ 0 h 9"/>
                    <a:gd name="T10" fmla="*/ 0 60000 65536"/>
                    <a:gd name="T11" fmla="*/ 0 60000 65536"/>
                    <a:gd name="T12" fmla="*/ 0 60000 65536"/>
                    <a:gd name="T13" fmla="*/ 0 60000 65536"/>
                    <a:gd name="T14" fmla="*/ 0 60000 65536"/>
                    <a:gd name="T15" fmla="*/ 0 w 19"/>
                    <a:gd name="T16" fmla="*/ 0 h 9"/>
                    <a:gd name="T17" fmla="*/ 19 w 19"/>
                    <a:gd name="T18" fmla="*/ 9 h 9"/>
                  </a:gdLst>
                  <a:ahLst/>
                  <a:cxnLst>
                    <a:cxn ang="T10">
                      <a:pos x="T0" y="T1"/>
                    </a:cxn>
                    <a:cxn ang="T11">
                      <a:pos x="T2" y="T3"/>
                    </a:cxn>
                    <a:cxn ang="T12">
                      <a:pos x="T4" y="T5"/>
                    </a:cxn>
                    <a:cxn ang="T13">
                      <a:pos x="T6" y="T7"/>
                    </a:cxn>
                    <a:cxn ang="T14">
                      <a:pos x="T8" y="T9"/>
                    </a:cxn>
                  </a:cxnLst>
                  <a:rect l="T15" t="T16" r="T17" b="T18"/>
                  <a:pathLst>
                    <a:path w="19" h="9">
                      <a:moveTo>
                        <a:pt x="18" y="8"/>
                      </a:moveTo>
                      <a:lnTo>
                        <a:pt x="11" y="5"/>
                      </a:lnTo>
                      <a:lnTo>
                        <a:pt x="6" y="2"/>
                      </a:lnTo>
                      <a:lnTo>
                        <a:pt x="2" y="1"/>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33" name="Group 51"/>
                <p:cNvGrpSpPr>
                  <a:grpSpLocks/>
                </p:cNvGrpSpPr>
                <p:nvPr/>
              </p:nvGrpSpPr>
              <p:grpSpPr bwMode="auto">
                <a:xfrm>
                  <a:off x="3749" y="4036"/>
                  <a:ext cx="158" cy="76"/>
                  <a:chOff x="3749" y="4036"/>
                  <a:chExt cx="158" cy="76"/>
                </a:xfrm>
              </p:grpSpPr>
              <p:sp>
                <p:nvSpPr>
                  <p:cNvPr id="34" name="Freeform 52"/>
                  <p:cNvSpPr>
                    <a:spLocks/>
                  </p:cNvSpPr>
                  <p:nvPr/>
                </p:nvSpPr>
                <p:spPr bwMode="auto">
                  <a:xfrm>
                    <a:off x="3749" y="4036"/>
                    <a:ext cx="158" cy="76"/>
                  </a:xfrm>
                  <a:custGeom>
                    <a:avLst/>
                    <a:gdLst>
                      <a:gd name="T0" fmla="*/ 98 w 158"/>
                      <a:gd name="T1" fmla="*/ 4 h 76"/>
                      <a:gd name="T2" fmla="*/ 90 w 158"/>
                      <a:gd name="T3" fmla="*/ 8 h 76"/>
                      <a:gd name="T4" fmla="*/ 73 w 158"/>
                      <a:gd name="T5" fmla="*/ 9 h 76"/>
                      <a:gd name="T6" fmla="*/ 65 w 158"/>
                      <a:gd name="T7" fmla="*/ 11 h 76"/>
                      <a:gd name="T8" fmla="*/ 57 w 158"/>
                      <a:gd name="T9" fmla="*/ 12 h 76"/>
                      <a:gd name="T10" fmla="*/ 51 w 158"/>
                      <a:gd name="T11" fmla="*/ 17 h 76"/>
                      <a:gd name="T12" fmla="*/ 43 w 158"/>
                      <a:gd name="T13" fmla="*/ 17 h 76"/>
                      <a:gd name="T14" fmla="*/ 34 w 158"/>
                      <a:gd name="T15" fmla="*/ 20 h 76"/>
                      <a:gd name="T16" fmla="*/ 28 w 158"/>
                      <a:gd name="T17" fmla="*/ 27 h 76"/>
                      <a:gd name="T18" fmla="*/ 21 w 158"/>
                      <a:gd name="T19" fmla="*/ 35 h 76"/>
                      <a:gd name="T20" fmla="*/ 8 w 158"/>
                      <a:gd name="T21" fmla="*/ 42 h 76"/>
                      <a:gd name="T22" fmla="*/ 1 w 158"/>
                      <a:gd name="T23" fmla="*/ 56 h 76"/>
                      <a:gd name="T24" fmla="*/ 0 w 158"/>
                      <a:gd name="T25" fmla="*/ 69 h 76"/>
                      <a:gd name="T26" fmla="*/ 2 w 158"/>
                      <a:gd name="T27" fmla="*/ 74 h 76"/>
                      <a:gd name="T28" fmla="*/ 8 w 158"/>
                      <a:gd name="T29" fmla="*/ 67 h 76"/>
                      <a:gd name="T30" fmla="*/ 13 w 158"/>
                      <a:gd name="T31" fmla="*/ 57 h 76"/>
                      <a:gd name="T32" fmla="*/ 23 w 158"/>
                      <a:gd name="T33" fmla="*/ 53 h 76"/>
                      <a:gd name="T34" fmla="*/ 29 w 158"/>
                      <a:gd name="T35" fmla="*/ 64 h 76"/>
                      <a:gd name="T36" fmla="*/ 36 w 158"/>
                      <a:gd name="T37" fmla="*/ 69 h 76"/>
                      <a:gd name="T38" fmla="*/ 39 w 158"/>
                      <a:gd name="T39" fmla="*/ 67 h 76"/>
                      <a:gd name="T40" fmla="*/ 38 w 158"/>
                      <a:gd name="T41" fmla="*/ 59 h 76"/>
                      <a:gd name="T42" fmla="*/ 42 w 158"/>
                      <a:gd name="T43" fmla="*/ 54 h 76"/>
                      <a:gd name="T44" fmla="*/ 51 w 158"/>
                      <a:gd name="T45" fmla="*/ 59 h 76"/>
                      <a:gd name="T46" fmla="*/ 56 w 158"/>
                      <a:gd name="T47" fmla="*/ 67 h 76"/>
                      <a:gd name="T48" fmla="*/ 62 w 158"/>
                      <a:gd name="T49" fmla="*/ 75 h 76"/>
                      <a:gd name="T50" fmla="*/ 65 w 158"/>
                      <a:gd name="T51" fmla="*/ 70 h 76"/>
                      <a:gd name="T52" fmla="*/ 64 w 158"/>
                      <a:gd name="T53" fmla="*/ 60 h 76"/>
                      <a:gd name="T54" fmla="*/ 65 w 158"/>
                      <a:gd name="T55" fmla="*/ 52 h 76"/>
                      <a:gd name="T56" fmla="*/ 68 w 158"/>
                      <a:gd name="T57" fmla="*/ 45 h 76"/>
                      <a:gd name="T58" fmla="*/ 78 w 158"/>
                      <a:gd name="T59" fmla="*/ 48 h 76"/>
                      <a:gd name="T60" fmla="*/ 82 w 158"/>
                      <a:gd name="T61" fmla="*/ 52 h 76"/>
                      <a:gd name="T62" fmla="*/ 82 w 158"/>
                      <a:gd name="T63" fmla="*/ 42 h 76"/>
                      <a:gd name="T64" fmla="*/ 85 w 158"/>
                      <a:gd name="T65" fmla="*/ 39 h 76"/>
                      <a:gd name="T66" fmla="*/ 98 w 158"/>
                      <a:gd name="T67" fmla="*/ 43 h 76"/>
                      <a:gd name="T68" fmla="*/ 108 w 158"/>
                      <a:gd name="T69" fmla="*/ 51 h 76"/>
                      <a:gd name="T70" fmla="*/ 118 w 158"/>
                      <a:gd name="T71" fmla="*/ 64 h 76"/>
                      <a:gd name="T72" fmla="*/ 121 w 158"/>
                      <a:gd name="T73" fmla="*/ 64 h 76"/>
                      <a:gd name="T74" fmla="*/ 118 w 158"/>
                      <a:gd name="T75" fmla="*/ 43 h 76"/>
                      <a:gd name="T76" fmla="*/ 120 w 158"/>
                      <a:gd name="T77" fmla="*/ 34 h 76"/>
                      <a:gd name="T78" fmla="*/ 136 w 158"/>
                      <a:gd name="T79" fmla="*/ 38 h 76"/>
                      <a:gd name="T80" fmla="*/ 143 w 158"/>
                      <a:gd name="T81" fmla="*/ 44 h 76"/>
                      <a:gd name="T82" fmla="*/ 144 w 158"/>
                      <a:gd name="T83" fmla="*/ 38 h 76"/>
                      <a:gd name="T84" fmla="*/ 137 w 158"/>
                      <a:gd name="T85" fmla="*/ 28 h 76"/>
                      <a:gd name="T86" fmla="*/ 138 w 158"/>
                      <a:gd name="T87" fmla="*/ 23 h 76"/>
                      <a:gd name="T88" fmla="*/ 154 w 158"/>
                      <a:gd name="T89" fmla="*/ 21 h 76"/>
                      <a:gd name="T90" fmla="*/ 157 w 158"/>
                      <a:gd name="T91" fmla="*/ 19 h 76"/>
                      <a:gd name="T92" fmla="*/ 154 w 158"/>
                      <a:gd name="T93" fmla="*/ 16 h 76"/>
                      <a:gd name="T94" fmla="*/ 150 w 158"/>
                      <a:gd name="T95" fmla="*/ 17 h 76"/>
                      <a:gd name="T96" fmla="*/ 143 w 158"/>
                      <a:gd name="T97" fmla="*/ 13 h 76"/>
                      <a:gd name="T98" fmla="*/ 133 w 158"/>
                      <a:gd name="T99" fmla="*/ 6 h 76"/>
                      <a:gd name="T100" fmla="*/ 124 w 158"/>
                      <a:gd name="T101" fmla="*/ 2 h 76"/>
                      <a:gd name="T102" fmla="*/ 111 w 158"/>
                      <a:gd name="T103" fmla="*/ 1 h 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58"/>
                      <a:gd name="T157" fmla="*/ 0 h 76"/>
                      <a:gd name="T158" fmla="*/ 158 w 158"/>
                      <a:gd name="T159" fmla="*/ 76 h 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58" h="76">
                        <a:moveTo>
                          <a:pt x="105" y="5"/>
                        </a:moveTo>
                        <a:lnTo>
                          <a:pt x="98" y="4"/>
                        </a:lnTo>
                        <a:lnTo>
                          <a:pt x="94" y="4"/>
                        </a:lnTo>
                        <a:lnTo>
                          <a:pt x="90" y="8"/>
                        </a:lnTo>
                        <a:lnTo>
                          <a:pt x="81" y="8"/>
                        </a:lnTo>
                        <a:lnTo>
                          <a:pt x="73" y="9"/>
                        </a:lnTo>
                        <a:lnTo>
                          <a:pt x="69" y="11"/>
                        </a:lnTo>
                        <a:lnTo>
                          <a:pt x="65" y="11"/>
                        </a:lnTo>
                        <a:lnTo>
                          <a:pt x="60" y="11"/>
                        </a:lnTo>
                        <a:lnTo>
                          <a:pt x="57" y="12"/>
                        </a:lnTo>
                        <a:lnTo>
                          <a:pt x="53" y="16"/>
                        </a:lnTo>
                        <a:lnTo>
                          <a:pt x="51" y="17"/>
                        </a:lnTo>
                        <a:lnTo>
                          <a:pt x="47" y="17"/>
                        </a:lnTo>
                        <a:lnTo>
                          <a:pt x="43" y="17"/>
                        </a:lnTo>
                        <a:lnTo>
                          <a:pt x="38" y="18"/>
                        </a:lnTo>
                        <a:lnTo>
                          <a:pt x="34" y="20"/>
                        </a:lnTo>
                        <a:lnTo>
                          <a:pt x="33" y="25"/>
                        </a:lnTo>
                        <a:lnTo>
                          <a:pt x="28" y="27"/>
                        </a:lnTo>
                        <a:lnTo>
                          <a:pt x="24" y="30"/>
                        </a:lnTo>
                        <a:lnTo>
                          <a:pt x="21" y="35"/>
                        </a:lnTo>
                        <a:lnTo>
                          <a:pt x="15" y="38"/>
                        </a:lnTo>
                        <a:lnTo>
                          <a:pt x="8" y="42"/>
                        </a:lnTo>
                        <a:lnTo>
                          <a:pt x="4" y="48"/>
                        </a:lnTo>
                        <a:lnTo>
                          <a:pt x="1" y="56"/>
                        </a:lnTo>
                        <a:lnTo>
                          <a:pt x="0" y="63"/>
                        </a:lnTo>
                        <a:lnTo>
                          <a:pt x="0" y="69"/>
                        </a:lnTo>
                        <a:lnTo>
                          <a:pt x="1" y="73"/>
                        </a:lnTo>
                        <a:lnTo>
                          <a:pt x="2" y="74"/>
                        </a:lnTo>
                        <a:lnTo>
                          <a:pt x="3" y="72"/>
                        </a:lnTo>
                        <a:lnTo>
                          <a:pt x="8" y="67"/>
                        </a:lnTo>
                        <a:lnTo>
                          <a:pt x="12" y="60"/>
                        </a:lnTo>
                        <a:lnTo>
                          <a:pt x="13" y="57"/>
                        </a:lnTo>
                        <a:lnTo>
                          <a:pt x="18" y="55"/>
                        </a:lnTo>
                        <a:lnTo>
                          <a:pt x="23" y="53"/>
                        </a:lnTo>
                        <a:lnTo>
                          <a:pt x="27" y="60"/>
                        </a:lnTo>
                        <a:lnTo>
                          <a:pt x="29" y="64"/>
                        </a:lnTo>
                        <a:lnTo>
                          <a:pt x="32" y="67"/>
                        </a:lnTo>
                        <a:lnTo>
                          <a:pt x="36" y="69"/>
                        </a:lnTo>
                        <a:lnTo>
                          <a:pt x="38" y="69"/>
                        </a:lnTo>
                        <a:lnTo>
                          <a:pt x="39" y="67"/>
                        </a:lnTo>
                        <a:lnTo>
                          <a:pt x="38" y="63"/>
                        </a:lnTo>
                        <a:lnTo>
                          <a:pt x="38" y="59"/>
                        </a:lnTo>
                        <a:lnTo>
                          <a:pt x="40" y="56"/>
                        </a:lnTo>
                        <a:lnTo>
                          <a:pt x="42" y="54"/>
                        </a:lnTo>
                        <a:lnTo>
                          <a:pt x="47" y="56"/>
                        </a:lnTo>
                        <a:lnTo>
                          <a:pt x="51" y="59"/>
                        </a:lnTo>
                        <a:lnTo>
                          <a:pt x="55" y="63"/>
                        </a:lnTo>
                        <a:lnTo>
                          <a:pt x="56" y="67"/>
                        </a:lnTo>
                        <a:lnTo>
                          <a:pt x="58" y="70"/>
                        </a:lnTo>
                        <a:lnTo>
                          <a:pt x="62" y="75"/>
                        </a:lnTo>
                        <a:lnTo>
                          <a:pt x="65" y="74"/>
                        </a:lnTo>
                        <a:lnTo>
                          <a:pt x="65" y="70"/>
                        </a:lnTo>
                        <a:lnTo>
                          <a:pt x="65" y="65"/>
                        </a:lnTo>
                        <a:lnTo>
                          <a:pt x="64" y="60"/>
                        </a:lnTo>
                        <a:lnTo>
                          <a:pt x="64" y="57"/>
                        </a:lnTo>
                        <a:lnTo>
                          <a:pt x="65" y="52"/>
                        </a:lnTo>
                        <a:lnTo>
                          <a:pt x="66" y="48"/>
                        </a:lnTo>
                        <a:lnTo>
                          <a:pt x="68" y="45"/>
                        </a:lnTo>
                        <a:lnTo>
                          <a:pt x="73" y="46"/>
                        </a:lnTo>
                        <a:lnTo>
                          <a:pt x="78" y="48"/>
                        </a:lnTo>
                        <a:lnTo>
                          <a:pt x="80" y="50"/>
                        </a:lnTo>
                        <a:lnTo>
                          <a:pt x="82" y="52"/>
                        </a:lnTo>
                        <a:lnTo>
                          <a:pt x="84" y="47"/>
                        </a:lnTo>
                        <a:lnTo>
                          <a:pt x="82" y="42"/>
                        </a:lnTo>
                        <a:lnTo>
                          <a:pt x="82" y="40"/>
                        </a:lnTo>
                        <a:lnTo>
                          <a:pt x="85" y="39"/>
                        </a:lnTo>
                        <a:lnTo>
                          <a:pt x="90" y="41"/>
                        </a:lnTo>
                        <a:lnTo>
                          <a:pt x="98" y="43"/>
                        </a:lnTo>
                        <a:lnTo>
                          <a:pt x="102" y="46"/>
                        </a:lnTo>
                        <a:lnTo>
                          <a:pt x="108" y="51"/>
                        </a:lnTo>
                        <a:lnTo>
                          <a:pt x="114" y="57"/>
                        </a:lnTo>
                        <a:lnTo>
                          <a:pt x="118" y="64"/>
                        </a:lnTo>
                        <a:lnTo>
                          <a:pt x="120" y="65"/>
                        </a:lnTo>
                        <a:lnTo>
                          <a:pt x="121" y="64"/>
                        </a:lnTo>
                        <a:lnTo>
                          <a:pt x="120" y="54"/>
                        </a:lnTo>
                        <a:lnTo>
                          <a:pt x="118" y="43"/>
                        </a:lnTo>
                        <a:lnTo>
                          <a:pt x="118" y="35"/>
                        </a:lnTo>
                        <a:lnTo>
                          <a:pt x="120" y="34"/>
                        </a:lnTo>
                        <a:lnTo>
                          <a:pt x="128" y="35"/>
                        </a:lnTo>
                        <a:lnTo>
                          <a:pt x="136" y="38"/>
                        </a:lnTo>
                        <a:lnTo>
                          <a:pt x="140" y="42"/>
                        </a:lnTo>
                        <a:lnTo>
                          <a:pt x="143" y="44"/>
                        </a:lnTo>
                        <a:lnTo>
                          <a:pt x="145" y="43"/>
                        </a:lnTo>
                        <a:lnTo>
                          <a:pt x="144" y="38"/>
                        </a:lnTo>
                        <a:lnTo>
                          <a:pt x="141" y="33"/>
                        </a:lnTo>
                        <a:lnTo>
                          <a:pt x="137" y="28"/>
                        </a:lnTo>
                        <a:lnTo>
                          <a:pt x="131" y="21"/>
                        </a:lnTo>
                        <a:lnTo>
                          <a:pt x="138" y="23"/>
                        </a:lnTo>
                        <a:lnTo>
                          <a:pt x="146" y="22"/>
                        </a:lnTo>
                        <a:lnTo>
                          <a:pt x="154" y="21"/>
                        </a:lnTo>
                        <a:lnTo>
                          <a:pt x="157" y="20"/>
                        </a:lnTo>
                        <a:lnTo>
                          <a:pt x="157" y="19"/>
                        </a:lnTo>
                        <a:lnTo>
                          <a:pt x="157" y="16"/>
                        </a:lnTo>
                        <a:lnTo>
                          <a:pt x="154" y="16"/>
                        </a:lnTo>
                        <a:lnTo>
                          <a:pt x="151" y="17"/>
                        </a:lnTo>
                        <a:lnTo>
                          <a:pt x="150" y="17"/>
                        </a:lnTo>
                        <a:lnTo>
                          <a:pt x="147" y="16"/>
                        </a:lnTo>
                        <a:lnTo>
                          <a:pt x="143" y="13"/>
                        </a:lnTo>
                        <a:lnTo>
                          <a:pt x="138" y="9"/>
                        </a:lnTo>
                        <a:lnTo>
                          <a:pt x="133" y="6"/>
                        </a:lnTo>
                        <a:lnTo>
                          <a:pt x="129" y="4"/>
                        </a:lnTo>
                        <a:lnTo>
                          <a:pt x="124" y="2"/>
                        </a:lnTo>
                        <a:lnTo>
                          <a:pt x="116" y="0"/>
                        </a:lnTo>
                        <a:lnTo>
                          <a:pt x="111" y="1"/>
                        </a:lnTo>
                        <a:lnTo>
                          <a:pt x="105" y="5"/>
                        </a:lnTo>
                      </a:path>
                    </a:pathLst>
                  </a:custGeom>
                  <a:solidFill>
                    <a:srgbClr val="FF8000"/>
                  </a:solidFill>
                  <a:ln w="12700" cap="rnd" cmpd="sng">
                    <a:solidFill>
                      <a:srgbClr val="000000"/>
                    </a:solidFill>
                    <a:prstDash val="solid"/>
                    <a:round/>
                    <a:headEnd type="none" w="med" len="med"/>
                    <a:tailEnd type="none" w="med" len="med"/>
                  </a:ln>
                </p:spPr>
                <p:txBody>
                  <a:bodyPr/>
                  <a:lstStyle/>
                  <a:p>
                    <a:endParaRPr lang="en-US"/>
                  </a:p>
                </p:txBody>
              </p:sp>
              <p:grpSp>
                <p:nvGrpSpPr>
                  <p:cNvPr id="35" name="Group 53"/>
                  <p:cNvGrpSpPr>
                    <a:grpSpLocks/>
                  </p:cNvGrpSpPr>
                  <p:nvPr/>
                </p:nvGrpSpPr>
                <p:grpSpPr bwMode="auto">
                  <a:xfrm>
                    <a:off x="3772" y="4040"/>
                    <a:ext cx="110" cy="50"/>
                    <a:chOff x="3772" y="4040"/>
                    <a:chExt cx="110" cy="50"/>
                  </a:xfrm>
                </p:grpSpPr>
                <p:sp>
                  <p:nvSpPr>
                    <p:cNvPr id="36" name="Freeform 54"/>
                    <p:cNvSpPr>
                      <a:spLocks/>
                    </p:cNvSpPr>
                    <p:nvPr/>
                  </p:nvSpPr>
                  <p:spPr bwMode="auto">
                    <a:xfrm>
                      <a:off x="3839" y="4040"/>
                      <a:ext cx="17" cy="18"/>
                    </a:xfrm>
                    <a:custGeom>
                      <a:avLst/>
                      <a:gdLst>
                        <a:gd name="T0" fmla="*/ 16 w 17"/>
                        <a:gd name="T1" fmla="*/ 0 h 18"/>
                        <a:gd name="T2" fmla="*/ 11 w 17"/>
                        <a:gd name="T3" fmla="*/ 4 h 18"/>
                        <a:gd name="T4" fmla="*/ 7 w 17"/>
                        <a:gd name="T5" fmla="*/ 9 h 18"/>
                        <a:gd name="T6" fmla="*/ 3 w 17"/>
                        <a:gd name="T7" fmla="*/ 15 h 18"/>
                        <a:gd name="T8" fmla="*/ 0 w 17"/>
                        <a:gd name="T9" fmla="*/ 17 h 18"/>
                        <a:gd name="T10" fmla="*/ 0 60000 65536"/>
                        <a:gd name="T11" fmla="*/ 0 60000 65536"/>
                        <a:gd name="T12" fmla="*/ 0 60000 65536"/>
                        <a:gd name="T13" fmla="*/ 0 60000 65536"/>
                        <a:gd name="T14" fmla="*/ 0 60000 65536"/>
                        <a:gd name="T15" fmla="*/ 0 w 17"/>
                        <a:gd name="T16" fmla="*/ 0 h 18"/>
                        <a:gd name="T17" fmla="*/ 17 w 17"/>
                        <a:gd name="T18" fmla="*/ 18 h 18"/>
                      </a:gdLst>
                      <a:ahLst/>
                      <a:cxnLst>
                        <a:cxn ang="T10">
                          <a:pos x="T0" y="T1"/>
                        </a:cxn>
                        <a:cxn ang="T11">
                          <a:pos x="T2" y="T3"/>
                        </a:cxn>
                        <a:cxn ang="T12">
                          <a:pos x="T4" y="T5"/>
                        </a:cxn>
                        <a:cxn ang="T13">
                          <a:pos x="T6" y="T7"/>
                        </a:cxn>
                        <a:cxn ang="T14">
                          <a:pos x="T8" y="T9"/>
                        </a:cxn>
                      </a:cxnLst>
                      <a:rect l="T15" t="T16" r="T17" b="T18"/>
                      <a:pathLst>
                        <a:path w="17" h="18">
                          <a:moveTo>
                            <a:pt x="16" y="0"/>
                          </a:moveTo>
                          <a:lnTo>
                            <a:pt x="11" y="4"/>
                          </a:lnTo>
                          <a:lnTo>
                            <a:pt x="7" y="9"/>
                          </a:lnTo>
                          <a:lnTo>
                            <a:pt x="3" y="15"/>
                          </a:lnTo>
                          <a:lnTo>
                            <a:pt x="0" y="1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 name="Freeform 55"/>
                    <p:cNvSpPr>
                      <a:spLocks/>
                    </p:cNvSpPr>
                    <p:nvPr/>
                  </p:nvSpPr>
                  <p:spPr bwMode="auto">
                    <a:xfrm>
                      <a:off x="3818" y="4045"/>
                      <a:ext cx="4" cy="17"/>
                    </a:xfrm>
                    <a:custGeom>
                      <a:avLst/>
                      <a:gdLst>
                        <a:gd name="T0" fmla="*/ 0 w 4"/>
                        <a:gd name="T1" fmla="*/ 0 h 17"/>
                        <a:gd name="T2" fmla="*/ 0 w 4"/>
                        <a:gd name="T3" fmla="*/ 6 h 17"/>
                        <a:gd name="T4" fmla="*/ 2 w 4"/>
                        <a:gd name="T5" fmla="*/ 11 h 17"/>
                        <a:gd name="T6" fmla="*/ 3 w 4"/>
                        <a:gd name="T7" fmla="*/ 16 h 17"/>
                        <a:gd name="T8" fmla="*/ 0 60000 65536"/>
                        <a:gd name="T9" fmla="*/ 0 60000 65536"/>
                        <a:gd name="T10" fmla="*/ 0 60000 65536"/>
                        <a:gd name="T11" fmla="*/ 0 60000 65536"/>
                        <a:gd name="T12" fmla="*/ 0 w 4"/>
                        <a:gd name="T13" fmla="*/ 0 h 17"/>
                        <a:gd name="T14" fmla="*/ 4 w 4"/>
                        <a:gd name="T15" fmla="*/ 17 h 17"/>
                      </a:gdLst>
                      <a:ahLst/>
                      <a:cxnLst>
                        <a:cxn ang="T8">
                          <a:pos x="T0" y="T1"/>
                        </a:cxn>
                        <a:cxn ang="T9">
                          <a:pos x="T2" y="T3"/>
                        </a:cxn>
                        <a:cxn ang="T10">
                          <a:pos x="T4" y="T5"/>
                        </a:cxn>
                        <a:cxn ang="T11">
                          <a:pos x="T6" y="T7"/>
                        </a:cxn>
                      </a:cxnLst>
                      <a:rect l="T12" t="T13" r="T14" b="T15"/>
                      <a:pathLst>
                        <a:path w="4" h="17">
                          <a:moveTo>
                            <a:pt x="0" y="0"/>
                          </a:moveTo>
                          <a:lnTo>
                            <a:pt x="0" y="6"/>
                          </a:lnTo>
                          <a:lnTo>
                            <a:pt x="2" y="11"/>
                          </a:lnTo>
                          <a:lnTo>
                            <a:pt x="3" y="1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 name="Freeform 56"/>
                    <p:cNvSpPr>
                      <a:spLocks/>
                    </p:cNvSpPr>
                    <p:nvPr/>
                  </p:nvSpPr>
                  <p:spPr bwMode="auto">
                    <a:xfrm>
                      <a:off x="3800" y="4053"/>
                      <a:ext cx="15" cy="8"/>
                    </a:xfrm>
                    <a:custGeom>
                      <a:avLst/>
                      <a:gdLst>
                        <a:gd name="T0" fmla="*/ 0 w 15"/>
                        <a:gd name="T1" fmla="*/ 0 h 8"/>
                        <a:gd name="T2" fmla="*/ 7 w 15"/>
                        <a:gd name="T3" fmla="*/ 2 h 8"/>
                        <a:gd name="T4" fmla="*/ 11 w 15"/>
                        <a:gd name="T5" fmla="*/ 5 h 8"/>
                        <a:gd name="T6" fmla="*/ 14 w 15"/>
                        <a:gd name="T7" fmla="*/ 7 h 8"/>
                        <a:gd name="T8" fmla="*/ 0 60000 65536"/>
                        <a:gd name="T9" fmla="*/ 0 60000 65536"/>
                        <a:gd name="T10" fmla="*/ 0 60000 65536"/>
                        <a:gd name="T11" fmla="*/ 0 60000 65536"/>
                        <a:gd name="T12" fmla="*/ 0 w 15"/>
                        <a:gd name="T13" fmla="*/ 0 h 8"/>
                        <a:gd name="T14" fmla="*/ 15 w 15"/>
                        <a:gd name="T15" fmla="*/ 8 h 8"/>
                      </a:gdLst>
                      <a:ahLst/>
                      <a:cxnLst>
                        <a:cxn ang="T8">
                          <a:pos x="T0" y="T1"/>
                        </a:cxn>
                        <a:cxn ang="T9">
                          <a:pos x="T2" y="T3"/>
                        </a:cxn>
                        <a:cxn ang="T10">
                          <a:pos x="T4" y="T5"/>
                        </a:cxn>
                        <a:cxn ang="T11">
                          <a:pos x="T6" y="T7"/>
                        </a:cxn>
                      </a:cxnLst>
                      <a:rect l="T12" t="T13" r="T14" b="T15"/>
                      <a:pathLst>
                        <a:path w="15" h="8">
                          <a:moveTo>
                            <a:pt x="0" y="0"/>
                          </a:moveTo>
                          <a:lnTo>
                            <a:pt x="7" y="2"/>
                          </a:lnTo>
                          <a:lnTo>
                            <a:pt x="11" y="5"/>
                          </a:lnTo>
                          <a:lnTo>
                            <a:pt x="14" y="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 name="Freeform 57"/>
                    <p:cNvSpPr>
                      <a:spLocks/>
                    </p:cNvSpPr>
                    <p:nvPr/>
                  </p:nvSpPr>
                  <p:spPr bwMode="auto">
                    <a:xfrm>
                      <a:off x="3772" y="4067"/>
                      <a:ext cx="33" cy="23"/>
                    </a:xfrm>
                    <a:custGeom>
                      <a:avLst/>
                      <a:gdLst>
                        <a:gd name="T0" fmla="*/ 1 w 33"/>
                        <a:gd name="T1" fmla="*/ 22 h 23"/>
                        <a:gd name="T2" fmla="*/ 0 w 33"/>
                        <a:gd name="T3" fmla="*/ 19 h 23"/>
                        <a:gd name="T4" fmla="*/ 0 w 33"/>
                        <a:gd name="T5" fmla="*/ 17 h 23"/>
                        <a:gd name="T6" fmla="*/ 1 w 33"/>
                        <a:gd name="T7" fmla="*/ 12 h 23"/>
                        <a:gd name="T8" fmla="*/ 3 w 33"/>
                        <a:gd name="T9" fmla="*/ 10 h 23"/>
                        <a:gd name="T10" fmla="*/ 5 w 33"/>
                        <a:gd name="T11" fmla="*/ 7 h 23"/>
                        <a:gd name="T12" fmla="*/ 10 w 33"/>
                        <a:gd name="T13" fmla="*/ 4 h 23"/>
                        <a:gd name="T14" fmla="*/ 17 w 33"/>
                        <a:gd name="T15" fmla="*/ 2 h 23"/>
                        <a:gd name="T16" fmla="*/ 24 w 33"/>
                        <a:gd name="T17" fmla="*/ 1 h 23"/>
                        <a:gd name="T18" fmla="*/ 32 w 33"/>
                        <a:gd name="T19" fmla="*/ 0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
                        <a:gd name="T31" fmla="*/ 0 h 23"/>
                        <a:gd name="T32" fmla="*/ 33 w 33"/>
                        <a:gd name="T33" fmla="*/ 23 h 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 h="23">
                          <a:moveTo>
                            <a:pt x="1" y="22"/>
                          </a:moveTo>
                          <a:lnTo>
                            <a:pt x="0" y="19"/>
                          </a:lnTo>
                          <a:lnTo>
                            <a:pt x="0" y="17"/>
                          </a:lnTo>
                          <a:lnTo>
                            <a:pt x="1" y="12"/>
                          </a:lnTo>
                          <a:lnTo>
                            <a:pt x="3" y="10"/>
                          </a:lnTo>
                          <a:lnTo>
                            <a:pt x="5" y="7"/>
                          </a:lnTo>
                          <a:lnTo>
                            <a:pt x="10" y="4"/>
                          </a:lnTo>
                          <a:lnTo>
                            <a:pt x="17" y="2"/>
                          </a:lnTo>
                          <a:lnTo>
                            <a:pt x="24" y="1"/>
                          </a:lnTo>
                          <a:lnTo>
                            <a:pt x="32"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 name="Freeform 58"/>
                    <p:cNvSpPr>
                      <a:spLocks/>
                    </p:cNvSpPr>
                    <p:nvPr/>
                  </p:nvSpPr>
                  <p:spPr bwMode="auto">
                    <a:xfrm>
                      <a:off x="3791" y="4073"/>
                      <a:ext cx="11" cy="16"/>
                    </a:xfrm>
                    <a:custGeom>
                      <a:avLst/>
                      <a:gdLst>
                        <a:gd name="T0" fmla="*/ 0 w 11"/>
                        <a:gd name="T1" fmla="*/ 15 h 16"/>
                        <a:gd name="T2" fmla="*/ 0 w 11"/>
                        <a:gd name="T3" fmla="*/ 12 h 16"/>
                        <a:gd name="T4" fmla="*/ 1 w 11"/>
                        <a:gd name="T5" fmla="*/ 7 h 16"/>
                        <a:gd name="T6" fmla="*/ 5 w 11"/>
                        <a:gd name="T7" fmla="*/ 4 h 16"/>
                        <a:gd name="T8" fmla="*/ 10 w 11"/>
                        <a:gd name="T9" fmla="*/ 0 h 16"/>
                        <a:gd name="T10" fmla="*/ 0 60000 65536"/>
                        <a:gd name="T11" fmla="*/ 0 60000 65536"/>
                        <a:gd name="T12" fmla="*/ 0 60000 65536"/>
                        <a:gd name="T13" fmla="*/ 0 60000 65536"/>
                        <a:gd name="T14" fmla="*/ 0 60000 65536"/>
                        <a:gd name="T15" fmla="*/ 0 w 11"/>
                        <a:gd name="T16" fmla="*/ 0 h 16"/>
                        <a:gd name="T17" fmla="*/ 11 w 11"/>
                        <a:gd name="T18" fmla="*/ 16 h 16"/>
                      </a:gdLst>
                      <a:ahLst/>
                      <a:cxnLst>
                        <a:cxn ang="T10">
                          <a:pos x="T0" y="T1"/>
                        </a:cxn>
                        <a:cxn ang="T11">
                          <a:pos x="T2" y="T3"/>
                        </a:cxn>
                        <a:cxn ang="T12">
                          <a:pos x="T4" y="T5"/>
                        </a:cxn>
                        <a:cxn ang="T13">
                          <a:pos x="T6" y="T7"/>
                        </a:cxn>
                        <a:cxn ang="T14">
                          <a:pos x="T8" y="T9"/>
                        </a:cxn>
                      </a:cxnLst>
                      <a:rect l="T15" t="T16" r="T17" b="T18"/>
                      <a:pathLst>
                        <a:path w="11" h="16">
                          <a:moveTo>
                            <a:pt x="0" y="15"/>
                          </a:moveTo>
                          <a:lnTo>
                            <a:pt x="0" y="12"/>
                          </a:lnTo>
                          <a:lnTo>
                            <a:pt x="1" y="7"/>
                          </a:lnTo>
                          <a:lnTo>
                            <a:pt x="5" y="4"/>
                          </a:lnTo>
                          <a:lnTo>
                            <a:pt x="1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 name="Freeform 59"/>
                    <p:cNvSpPr>
                      <a:spLocks/>
                    </p:cNvSpPr>
                    <p:nvPr/>
                  </p:nvSpPr>
                  <p:spPr bwMode="auto">
                    <a:xfrm>
                      <a:off x="3855" y="4069"/>
                      <a:ext cx="22" cy="3"/>
                    </a:xfrm>
                    <a:custGeom>
                      <a:avLst/>
                      <a:gdLst>
                        <a:gd name="T0" fmla="*/ 21 w 22"/>
                        <a:gd name="T1" fmla="*/ 2 h 3"/>
                        <a:gd name="T2" fmla="*/ 14 w 22"/>
                        <a:gd name="T3" fmla="*/ 0 h 3"/>
                        <a:gd name="T4" fmla="*/ 6 w 22"/>
                        <a:gd name="T5" fmla="*/ 0 h 3"/>
                        <a:gd name="T6" fmla="*/ 0 w 22"/>
                        <a:gd name="T7" fmla="*/ 0 h 3"/>
                        <a:gd name="T8" fmla="*/ 0 60000 65536"/>
                        <a:gd name="T9" fmla="*/ 0 60000 65536"/>
                        <a:gd name="T10" fmla="*/ 0 60000 65536"/>
                        <a:gd name="T11" fmla="*/ 0 60000 65536"/>
                        <a:gd name="T12" fmla="*/ 0 w 22"/>
                        <a:gd name="T13" fmla="*/ 0 h 3"/>
                        <a:gd name="T14" fmla="*/ 22 w 22"/>
                        <a:gd name="T15" fmla="*/ 3 h 3"/>
                      </a:gdLst>
                      <a:ahLst/>
                      <a:cxnLst>
                        <a:cxn ang="T8">
                          <a:pos x="T0" y="T1"/>
                        </a:cxn>
                        <a:cxn ang="T9">
                          <a:pos x="T2" y="T3"/>
                        </a:cxn>
                        <a:cxn ang="T10">
                          <a:pos x="T4" y="T5"/>
                        </a:cxn>
                        <a:cxn ang="T11">
                          <a:pos x="T6" y="T7"/>
                        </a:cxn>
                      </a:cxnLst>
                      <a:rect l="T12" t="T13" r="T14" b="T15"/>
                      <a:pathLst>
                        <a:path w="22" h="3">
                          <a:moveTo>
                            <a:pt x="21" y="2"/>
                          </a:moveTo>
                          <a:lnTo>
                            <a:pt x="14" y="0"/>
                          </a:lnTo>
                          <a:lnTo>
                            <a:pt x="6" y="0"/>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 name="Freeform 60"/>
                    <p:cNvSpPr>
                      <a:spLocks/>
                    </p:cNvSpPr>
                    <p:nvPr/>
                  </p:nvSpPr>
                  <p:spPr bwMode="auto">
                    <a:xfrm>
                      <a:off x="3855" y="4051"/>
                      <a:ext cx="27" cy="8"/>
                    </a:xfrm>
                    <a:custGeom>
                      <a:avLst/>
                      <a:gdLst>
                        <a:gd name="T0" fmla="*/ 26 w 27"/>
                        <a:gd name="T1" fmla="*/ 7 h 8"/>
                        <a:gd name="T2" fmla="*/ 22 w 27"/>
                        <a:gd name="T3" fmla="*/ 5 h 8"/>
                        <a:gd name="T4" fmla="*/ 17 w 27"/>
                        <a:gd name="T5" fmla="*/ 2 h 8"/>
                        <a:gd name="T6" fmla="*/ 12 w 27"/>
                        <a:gd name="T7" fmla="*/ 1 h 8"/>
                        <a:gd name="T8" fmla="*/ 6 w 27"/>
                        <a:gd name="T9" fmla="*/ 0 h 8"/>
                        <a:gd name="T10" fmla="*/ 0 w 27"/>
                        <a:gd name="T11" fmla="*/ 0 h 8"/>
                        <a:gd name="T12" fmla="*/ 0 60000 65536"/>
                        <a:gd name="T13" fmla="*/ 0 60000 65536"/>
                        <a:gd name="T14" fmla="*/ 0 60000 65536"/>
                        <a:gd name="T15" fmla="*/ 0 60000 65536"/>
                        <a:gd name="T16" fmla="*/ 0 60000 65536"/>
                        <a:gd name="T17" fmla="*/ 0 60000 65536"/>
                        <a:gd name="T18" fmla="*/ 0 w 27"/>
                        <a:gd name="T19" fmla="*/ 0 h 8"/>
                        <a:gd name="T20" fmla="*/ 27 w 27"/>
                        <a:gd name="T21" fmla="*/ 8 h 8"/>
                      </a:gdLst>
                      <a:ahLst/>
                      <a:cxnLst>
                        <a:cxn ang="T12">
                          <a:pos x="T0" y="T1"/>
                        </a:cxn>
                        <a:cxn ang="T13">
                          <a:pos x="T2" y="T3"/>
                        </a:cxn>
                        <a:cxn ang="T14">
                          <a:pos x="T4" y="T5"/>
                        </a:cxn>
                        <a:cxn ang="T15">
                          <a:pos x="T6" y="T7"/>
                        </a:cxn>
                        <a:cxn ang="T16">
                          <a:pos x="T8" y="T9"/>
                        </a:cxn>
                        <a:cxn ang="T17">
                          <a:pos x="T10" y="T11"/>
                        </a:cxn>
                      </a:cxnLst>
                      <a:rect l="T18" t="T19" r="T20" b="T21"/>
                      <a:pathLst>
                        <a:path w="27" h="8">
                          <a:moveTo>
                            <a:pt x="26" y="7"/>
                          </a:moveTo>
                          <a:lnTo>
                            <a:pt x="22" y="5"/>
                          </a:lnTo>
                          <a:lnTo>
                            <a:pt x="17" y="2"/>
                          </a:lnTo>
                          <a:lnTo>
                            <a:pt x="12" y="1"/>
                          </a:lnTo>
                          <a:lnTo>
                            <a:pt x="6" y="0"/>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grpSp>
            <p:nvGrpSpPr>
              <p:cNvPr id="17" name="Group 61"/>
              <p:cNvGrpSpPr>
                <a:grpSpLocks/>
              </p:cNvGrpSpPr>
              <p:nvPr/>
            </p:nvGrpSpPr>
            <p:grpSpPr bwMode="auto">
              <a:xfrm>
                <a:off x="3796" y="3972"/>
                <a:ext cx="398" cy="209"/>
                <a:chOff x="3796" y="3972"/>
                <a:chExt cx="398" cy="209"/>
              </a:xfrm>
            </p:grpSpPr>
            <p:grpSp>
              <p:nvGrpSpPr>
                <p:cNvPr id="19" name="Group 62"/>
                <p:cNvGrpSpPr>
                  <a:grpSpLocks/>
                </p:cNvGrpSpPr>
                <p:nvPr/>
              </p:nvGrpSpPr>
              <p:grpSpPr bwMode="auto">
                <a:xfrm>
                  <a:off x="4103" y="3972"/>
                  <a:ext cx="91" cy="58"/>
                  <a:chOff x="4103" y="3972"/>
                  <a:chExt cx="91" cy="58"/>
                </a:xfrm>
              </p:grpSpPr>
              <p:grpSp>
                <p:nvGrpSpPr>
                  <p:cNvPr id="25" name="Group 63"/>
                  <p:cNvGrpSpPr>
                    <a:grpSpLocks/>
                  </p:cNvGrpSpPr>
                  <p:nvPr/>
                </p:nvGrpSpPr>
                <p:grpSpPr bwMode="auto">
                  <a:xfrm>
                    <a:off x="4103" y="3972"/>
                    <a:ext cx="91" cy="58"/>
                    <a:chOff x="4103" y="3972"/>
                    <a:chExt cx="91" cy="58"/>
                  </a:xfrm>
                </p:grpSpPr>
                <p:sp>
                  <p:nvSpPr>
                    <p:cNvPr id="27" name="Freeform 64"/>
                    <p:cNvSpPr>
                      <a:spLocks/>
                    </p:cNvSpPr>
                    <p:nvPr/>
                  </p:nvSpPr>
                  <p:spPr bwMode="auto">
                    <a:xfrm>
                      <a:off x="4103" y="3972"/>
                      <a:ext cx="91" cy="58"/>
                    </a:xfrm>
                    <a:custGeom>
                      <a:avLst/>
                      <a:gdLst>
                        <a:gd name="T0" fmla="*/ 0 w 91"/>
                        <a:gd name="T1" fmla="*/ 0 h 58"/>
                        <a:gd name="T2" fmla="*/ 22 w 91"/>
                        <a:gd name="T3" fmla="*/ 5 h 58"/>
                        <a:gd name="T4" fmla="*/ 32 w 91"/>
                        <a:gd name="T5" fmla="*/ 6 h 58"/>
                        <a:gd name="T6" fmla="*/ 46 w 91"/>
                        <a:gd name="T7" fmla="*/ 7 h 58"/>
                        <a:gd name="T8" fmla="*/ 61 w 91"/>
                        <a:gd name="T9" fmla="*/ 6 h 58"/>
                        <a:gd name="T10" fmla="*/ 75 w 91"/>
                        <a:gd name="T11" fmla="*/ 6 h 58"/>
                        <a:gd name="T12" fmla="*/ 90 w 91"/>
                        <a:gd name="T13" fmla="*/ 5 h 58"/>
                        <a:gd name="T14" fmla="*/ 90 w 91"/>
                        <a:gd name="T15" fmla="*/ 31 h 58"/>
                        <a:gd name="T16" fmla="*/ 90 w 91"/>
                        <a:gd name="T17" fmla="*/ 55 h 58"/>
                        <a:gd name="T18" fmla="*/ 69 w 91"/>
                        <a:gd name="T19" fmla="*/ 57 h 58"/>
                        <a:gd name="T20" fmla="*/ 53 w 91"/>
                        <a:gd name="T21" fmla="*/ 57 h 58"/>
                        <a:gd name="T22" fmla="*/ 35 w 91"/>
                        <a:gd name="T23" fmla="*/ 57 h 58"/>
                        <a:gd name="T24" fmla="*/ 17 w 91"/>
                        <a:gd name="T25" fmla="*/ 54 h 58"/>
                        <a:gd name="T26" fmla="*/ 4 w 91"/>
                        <a:gd name="T27" fmla="*/ 50 h 58"/>
                        <a:gd name="T28" fmla="*/ 0 w 91"/>
                        <a:gd name="T29" fmla="*/ 48 h 58"/>
                        <a:gd name="T30" fmla="*/ 0 w 91"/>
                        <a:gd name="T31" fmla="*/ 0 h 5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1"/>
                        <a:gd name="T49" fmla="*/ 0 h 58"/>
                        <a:gd name="T50" fmla="*/ 91 w 91"/>
                        <a:gd name="T51" fmla="*/ 58 h 5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1" h="58">
                          <a:moveTo>
                            <a:pt x="0" y="0"/>
                          </a:moveTo>
                          <a:lnTo>
                            <a:pt x="22" y="5"/>
                          </a:lnTo>
                          <a:lnTo>
                            <a:pt x="32" y="6"/>
                          </a:lnTo>
                          <a:lnTo>
                            <a:pt x="46" y="7"/>
                          </a:lnTo>
                          <a:lnTo>
                            <a:pt x="61" y="6"/>
                          </a:lnTo>
                          <a:lnTo>
                            <a:pt x="75" y="6"/>
                          </a:lnTo>
                          <a:lnTo>
                            <a:pt x="90" y="5"/>
                          </a:lnTo>
                          <a:lnTo>
                            <a:pt x="90" y="31"/>
                          </a:lnTo>
                          <a:lnTo>
                            <a:pt x="90" y="55"/>
                          </a:lnTo>
                          <a:lnTo>
                            <a:pt x="69" y="57"/>
                          </a:lnTo>
                          <a:lnTo>
                            <a:pt x="53" y="57"/>
                          </a:lnTo>
                          <a:lnTo>
                            <a:pt x="35" y="57"/>
                          </a:lnTo>
                          <a:lnTo>
                            <a:pt x="17" y="54"/>
                          </a:lnTo>
                          <a:lnTo>
                            <a:pt x="4" y="50"/>
                          </a:lnTo>
                          <a:lnTo>
                            <a:pt x="0" y="48"/>
                          </a:lnTo>
                          <a:lnTo>
                            <a:pt x="0" y="0"/>
                          </a:lnTo>
                        </a:path>
                      </a:pathLst>
                    </a:custGeom>
                    <a:solidFill>
                      <a:srgbClr val="E0E0E0"/>
                    </a:solidFill>
                    <a:ln w="12700" cap="rnd" cmpd="sng">
                      <a:solidFill>
                        <a:srgbClr val="000000"/>
                      </a:solidFill>
                      <a:prstDash val="solid"/>
                      <a:round/>
                      <a:headEnd type="none" w="med" len="med"/>
                      <a:tailEnd type="none" w="med" len="med"/>
                    </a:ln>
                  </p:spPr>
                  <p:txBody>
                    <a:bodyPr/>
                    <a:lstStyle/>
                    <a:p>
                      <a:endParaRPr lang="en-US"/>
                    </a:p>
                  </p:txBody>
                </p:sp>
                <p:sp>
                  <p:nvSpPr>
                    <p:cNvPr id="28" name="Freeform 65"/>
                    <p:cNvSpPr>
                      <a:spLocks/>
                    </p:cNvSpPr>
                    <p:nvPr/>
                  </p:nvSpPr>
                  <p:spPr bwMode="auto">
                    <a:xfrm>
                      <a:off x="4112" y="3982"/>
                      <a:ext cx="71" cy="40"/>
                    </a:xfrm>
                    <a:custGeom>
                      <a:avLst/>
                      <a:gdLst>
                        <a:gd name="T0" fmla="*/ 0 w 71"/>
                        <a:gd name="T1" fmla="*/ 0 h 40"/>
                        <a:gd name="T2" fmla="*/ 11 w 71"/>
                        <a:gd name="T3" fmla="*/ 1 h 40"/>
                        <a:gd name="T4" fmla="*/ 19 w 71"/>
                        <a:gd name="T5" fmla="*/ 3 h 40"/>
                        <a:gd name="T6" fmla="*/ 26 w 71"/>
                        <a:gd name="T7" fmla="*/ 4 h 40"/>
                        <a:gd name="T8" fmla="*/ 36 w 71"/>
                        <a:gd name="T9" fmla="*/ 5 h 40"/>
                        <a:gd name="T10" fmla="*/ 46 w 71"/>
                        <a:gd name="T11" fmla="*/ 5 h 40"/>
                        <a:gd name="T12" fmla="*/ 56 w 71"/>
                        <a:gd name="T13" fmla="*/ 4 h 40"/>
                        <a:gd name="T14" fmla="*/ 70 w 71"/>
                        <a:gd name="T15" fmla="*/ 3 h 40"/>
                        <a:gd name="T16" fmla="*/ 70 w 71"/>
                        <a:gd name="T17" fmla="*/ 37 h 40"/>
                        <a:gd name="T18" fmla="*/ 63 w 71"/>
                        <a:gd name="T19" fmla="*/ 38 h 40"/>
                        <a:gd name="T20" fmla="*/ 51 w 71"/>
                        <a:gd name="T21" fmla="*/ 39 h 40"/>
                        <a:gd name="T22" fmla="*/ 41 w 71"/>
                        <a:gd name="T23" fmla="*/ 39 h 40"/>
                        <a:gd name="T24" fmla="*/ 28 w 71"/>
                        <a:gd name="T25" fmla="*/ 38 h 40"/>
                        <a:gd name="T26" fmla="*/ 15 w 71"/>
                        <a:gd name="T27" fmla="*/ 37 h 40"/>
                        <a:gd name="T28" fmla="*/ 7 w 71"/>
                        <a:gd name="T29" fmla="*/ 35 h 40"/>
                        <a:gd name="T30" fmla="*/ 0 w 71"/>
                        <a:gd name="T31" fmla="*/ 33 h 40"/>
                        <a:gd name="T32" fmla="*/ 0 w 71"/>
                        <a:gd name="T33" fmla="*/ 0 h 4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1"/>
                        <a:gd name="T52" fmla="*/ 0 h 40"/>
                        <a:gd name="T53" fmla="*/ 71 w 71"/>
                        <a:gd name="T54" fmla="*/ 40 h 4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1" h="40">
                          <a:moveTo>
                            <a:pt x="0" y="0"/>
                          </a:moveTo>
                          <a:lnTo>
                            <a:pt x="11" y="1"/>
                          </a:lnTo>
                          <a:lnTo>
                            <a:pt x="19" y="3"/>
                          </a:lnTo>
                          <a:lnTo>
                            <a:pt x="26" y="4"/>
                          </a:lnTo>
                          <a:lnTo>
                            <a:pt x="36" y="5"/>
                          </a:lnTo>
                          <a:lnTo>
                            <a:pt x="46" y="5"/>
                          </a:lnTo>
                          <a:lnTo>
                            <a:pt x="56" y="4"/>
                          </a:lnTo>
                          <a:lnTo>
                            <a:pt x="70" y="3"/>
                          </a:lnTo>
                          <a:lnTo>
                            <a:pt x="70" y="37"/>
                          </a:lnTo>
                          <a:lnTo>
                            <a:pt x="63" y="38"/>
                          </a:lnTo>
                          <a:lnTo>
                            <a:pt x="51" y="39"/>
                          </a:lnTo>
                          <a:lnTo>
                            <a:pt x="41" y="39"/>
                          </a:lnTo>
                          <a:lnTo>
                            <a:pt x="28" y="38"/>
                          </a:lnTo>
                          <a:lnTo>
                            <a:pt x="15" y="37"/>
                          </a:lnTo>
                          <a:lnTo>
                            <a:pt x="7" y="35"/>
                          </a:lnTo>
                          <a:lnTo>
                            <a:pt x="0" y="33"/>
                          </a:lnTo>
                          <a:lnTo>
                            <a:pt x="0" y="0"/>
                          </a:lnTo>
                        </a:path>
                      </a:pathLst>
                    </a:custGeom>
                    <a:solidFill>
                      <a:srgbClr val="C0C0C0"/>
                    </a:solidFill>
                    <a:ln w="12700" cap="rnd" cmpd="sng">
                      <a:solidFill>
                        <a:srgbClr val="000000"/>
                      </a:solidFill>
                      <a:prstDash val="solid"/>
                      <a:round/>
                      <a:headEnd type="none" w="med" len="med"/>
                      <a:tailEnd type="none" w="med" len="med"/>
                    </a:ln>
                  </p:spPr>
                  <p:txBody>
                    <a:bodyPr/>
                    <a:lstStyle/>
                    <a:p>
                      <a:endParaRPr lang="en-US"/>
                    </a:p>
                  </p:txBody>
                </p:sp>
              </p:grpSp>
              <p:sp>
                <p:nvSpPr>
                  <p:cNvPr id="26" name="Freeform 66"/>
                  <p:cNvSpPr>
                    <a:spLocks/>
                  </p:cNvSpPr>
                  <p:nvPr/>
                </p:nvSpPr>
                <p:spPr bwMode="auto">
                  <a:xfrm>
                    <a:off x="4107" y="3998"/>
                    <a:ext cx="65" cy="31"/>
                  </a:xfrm>
                  <a:custGeom>
                    <a:avLst/>
                    <a:gdLst>
                      <a:gd name="T0" fmla="*/ 18 w 65"/>
                      <a:gd name="T1" fmla="*/ 0 h 31"/>
                      <a:gd name="T2" fmla="*/ 10 w 65"/>
                      <a:gd name="T3" fmla="*/ 6 h 31"/>
                      <a:gd name="T4" fmla="*/ 4 w 65"/>
                      <a:gd name="T5" fmla="*/ 12 h 31"/>
                      <a:gd name="T6" fmla="*/ 1 w 65"/>
                      <a:gd name="T7" fmla="*/ 18 h 31"/>
                      <a:gd name="T8" fmla="*/ 0 w 65"/>
                      <a:gd name="T9" fmla="*/ 23 h 31"/>
                      <a:gd name="T10" fmla="*/ 4 w 65"/>
                      <a:gd name="T11" fmla="*/ 27 h 31"/>
                      <a:gd name="T12" fmla="*/ 12 w 65"/>
                      <a:gd name="T13" fmla="*/ 30 h 31"/>
                      <a:gd name="T14" fmla="*/ 22 w 65"/>
                      <a:gd name="T15" fmla="*/ 30 h 31"/>
                      <a:gd name="T16" fmla="*/ 33 w 65"/>
                      <a:gd name="T17" fmla="*/ 30 h 31"/>
                      <a:gd name="T18" fmla="*/ 41 w 65"/>
                      <a:gd name="T19" fmla="*/ 27 h 31"/>
                      <a:gd name="T20" fmla="*/ 50 w 65"/>
                      <a:gd name="T21" fmla="*/ 23 h 31"/>
                      <a:gd name="T22" fmla="*/ 55 w 65"/>
                      <a:gd name="T23" fmla="*/ 18 h 31"/>
                      <a:gd name="T24" fmla="*/ 64 w 65"/>
                      <a:gd name="T25" fmla="*/ 7 h 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5"/>
                      <a:gd name="T40" fmla="*/ 0 h 31"/>
                      <a:gd name="T41" fmla="*/ 65 w 65"/>
                      <a:gd name="T42" fmla="*/ 31 h 3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5" h="31">
                        <a:moveTo>
                          <a:pt x="18" y="0"/>
                        </a:moveTo>
                        <a:lnTo>
                          <a:pt x="10" y="6"/>
                        </a:lnTo>
                        <a:lnTo>
                          <a:pt x="4" y="12"/>
                        </a:lnTo>
                        <a:lnTo>
                          <a:pt x="1" y="18"/>
                        </a:lnTo>
                        <a:lnTo>
                          <a:pt x="0" y="23"/>
                        </a:lnTo>
                        <a:lnTo>
                          <a:pt x="4" y="27"/>
                        </a:lnTo>
                        <a:lnTo>
                          <a:pt x="12" y="30"/>
                        </a:lnTo>
                        <a:lnTo>
                          <a:pt x="22" y="30"/>
                        </a:lnTo>
                        <a:lnTo>
                          <a:pt x="33" y="30"/>
                        </a:lnTo>
                        <a:lnTo>
                          <a:pt x="41" y="27"/>
                        </a:lnTo>
                        <a:lnTo>
                          <a:pt x="50" y="23"/>
                        </a:lnTo>
                        <a:lnTo>
                          <a:pt x="55" y="18"/>
                        </a:lnTo>
                        <a:lnTo>
                          <a:pt x="64" y="7"/>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0" name="Freeform 67"/>
                <p:cNvSpPr>
                  <a:spLocks/>
                </p:cNvSpPr>
                <p:nvPr/>
              </p:nvSpPr>
              <p:spPr bwMode="auto">
                <a:xfrm>
                  <a:off x="3796" y="4128"/>
                  <a:ext cx="105" cy="53"/>
                </a:xfrm>
                <a:custGeom>
                  <a:avLst/>
                  <a:gdLst>
                    <a:gd name="T0" fmla="*/ 89 w 105"/>
                    <a:gd name="T1" fmla="*/ 0 h 53"/>
                    <a:gd name="T2" fmla="*/ 99 w 105"/>
                    <a:gd name="T3" fmla="*/ 2 h 53"/>
                    <a:gd name="T4" fmla="*/ 104 w 105"/>
                    <a:gd name="T5" fmla="*/ 13 h 53"/>
                    <a:gd name="T6" fmla="*/ 103 w 105"/>
                    <a:gd name="T7" fmla="*/ 21 h 53"/>
                    <a:gd name="T8" fmla="*/ 96 w 105"/>
                    <a:gd name="T9" fmla="*/ 31 h 53"/>
                    <a:gd name="T10" fmla="*/ 79 w 105"/>
                    <a:gd name="T11" fmla="*/ 42 h 53"/>
                    <a:gd name="T12" fmla="*/ 56 w 105"/>
                    <a:gd name="T13" fmla="*/ 48 h 53"/>
                    <a:gd name="T14" fmla="*/ 31 w 105"/>
                    <a:gd name="T15" fmla="*/ 51 h 53"/>
                    <a:gd name="T16" fmla="*/ 16 w 105"/>
                    <a:gd name="T17" fmla="*/ 52 h 53"/>
                    <a:gd name="T18" fmla="*/ 8 w 105"/>
                    <a:gd name="T19" fmla="*/ 50 h 53"/>
                    <a:gd name="T20" fmla="*/ 1 w 105"/>
                    <a:gd name="T21" fmla="*/ 47 h 53"/>
                    <a:gd name="T22" fmla="*/ 0 w 105"/>
                    <a:gd name="T23" fmla="*/ 39 h 53"/>
                    <a:gd name="T24" fmla="*/ 0 w 105"/>
                    <a:gd name="T25" fmla="*/ 32 h 53"/>
                    <a:gd name="T26" fmla="*/ 4 w 105"/>
                    <a:gd name="T27" fmla="*/ 28 h 5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5"/>
                    <a:gd name="T43" fmla="*/ 0 h 53"/>
                    <a:gd name="T44" fmla="*/ 105 w 105"/>
                    <a:gd name="T45" fmla="*/ 53 h 5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5" h="53">
                      <a:moveTo>
                        <a:pt x="89" y="0"/>
                      </a:moveTo>
                      <a:lnTo>
                        <a:pt x="99" y="2"/>
                      </a:lnTo>
                      <a:lnTo>
                        <a:pt x="104" y="13"/>
                      </a:lnTo>
                      <a:lnTo>
                        <a:pt x="103" y="21"/>
                      </a:lnTo>
                      <a:lnTo>
                        <a:pt x="96" y="31"/>
                      </a:lnTo>
                      <a:lnTo>
                        <a:pt x="79" y="42"/>
                      </a:lnTo>
                      <a:lnTo>
                        <a:pt x="56" y="48"/>
                      </a:lnTo>
                      <a:lnTo>
                        <a:pt x="31" y="51"/>
                      </a:lnTo>
                      <a:lnTo>
                        <a:pt x="16" y="52"/>
                      </a:lnTo>
                      <a:lnTo>
                        <a:pt x="8" y="50"/>
                      </a:lnTo>
                      <a:lnTo>
                        <a:pt x="1" y="47"/>
                      </a:lnTo>
                      <a:lnTo>
                        <a:pt x="0" y="39"/>
                      </a:lnTo>
                      <a:lnTo>
                        <a:pt x="0" y="32"/>
                      </a:lnTo>
                      <a:lnTo>
                        <a:pt x="4" y="28"/>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 name="Freeform 68"/>
                <p:cNvSpPr>
                  <a:spLocks/>
                </p:cNvSpPr>
                <p:nvPr/>
              </p:nvSpPr>
              <p:spPr bwMode="auto">
                <a:xfrm>
                  <a:off x="3891" y="4106"/>
                  <a:ext cx="77" cy="53"/>
                </a:xfrm>
                <a:custGeom>
                  <a:avLst/>
                  <a:gdLst>
                    <a:gd name="T0" fmla="*/ 65 w 77"/>
                    <a:gd name="T1" fmla="*/ 3 h 53"/>
                    <a:gd name="T2" fmla="*/ 49 w 77"/>
                    <a:gd name="T3" fmla="*/ 0 h 53"/>
                    <a:gd name="T4" fmla="*/ 35 w 77"/>
                    <a:gd name="T5" fmla="*/ 3 h 53"/>
                    <a:gd name="T6" fmla="*/ 25 w 77"/>
                    <a:gd name="T7" fmla="*/ 6 h 53"/>
                    <a:gd name="T8" fmla="*/ 18 w 77"/>
                    <a:gd name="T9" fmla="*/ 10 h 53"/>
                    <a:gd name="T10" fmla="*/ 9 w 77"/>
                    <a:gd name="T11" fmla="*/ 17 h 53"/>
                    <a:gd name="T12" fmla="*/ 2 w 77"/>
                    <a:gd name="T13" fmla="*/ 26 h 53"/>
                    <a:gd name="T14" fmla="*/ 0 w 77"/>
                    <a:gd name="T15" fmla="*/ 36 h 53"/>
                    <a:gd name="T16" fmla="*/ 3 w 77"/>
                    <a:gd name="T17" fmla="*/ 45 h 53"/>
                    <a:gd name="T18" fmla="*/ 10 w 77"/>
                    <a:gd name="T19" fmla="*/ 50 h 53"/>
                    <a:gd name="T20" fmla="*/ 22 w 77"/>
                    <a:gd name="T21" fmla="*/ 52 h 53"/>
                    <a:gd name="T22" fmla="*/ 39 w 77"/>
                    <a:gd name="T23" fmla="*/ 50 h 53"/>
                    <a:gd name="T24" fmla="*/ 53 w 77"/>
                    <a:gd name="T25" fmla="*/ 44 h 53"/>
                    <a:gd name="T26" fmla="*/ 64 w 77"/>
                    <a:gd name="T27" fmla="*/ 37 h 53"/>
                    <a:gd name="T28" fmla="*/ 71 w 77"/>
                    <a:gd name="T29" fmla="*/ 28 h 53"/>
                    <a:gd name="T30" fmla="*/ 76 w 77"/>
                    <a:gd name="T31" fmla="*/ 18 h 53"/>
                    <a:gd name="T32" fmla="*/ 74 w 77"/>
                    <a:gd name="T33" fmla="*/ 9 h 53"/>
                    <a:gd name="T34" fmla="*/ 65 w 77"/>
                    <a:gd name="T35" fmla="*/ 3 h 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7"/>
                    <a:gd name="T55" fmla="*/ 0 h 53"/>
                    <a:gd name="T56" fmla="*/ 77 w 77"/>
                    <a:gd name="T57" fmla="*/ 53 h 5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7" h="53">
                      <a:moveTo>
                        <a:pt x="65" y="3"/>
                      </a:moveTo>
                      <a:lnTo>
                        <a:pt x="49" y="0"/>
                      </a:lnTo>
                      <a:lnTo>
                        <a:pt x="35" y="3"/>
                      </a:lnTo>
                      <a:lnTo>
                        <a:pt x="25" y="6"/>
                      </a:lnTo>
                      <a:lnTo>
                        <a:pt x="18" y="10"/>
                      </a:lnTo>
                      <a:lnTo>
                        <a:pt x="9" y="17"/>
                      </a:lnTo>
                      <a:lnTo>
                        <a:pt x="2" y="26"/>
                      </a:lnTo>
                      <a:lnTo>
                        <a:pt x="0" y="36"/>
                      </a:lnTo>
                      <a:lnTo>
                        <a:pt x="3" y="45"/>
                      </a:lnTo>
                      <a:lnTo>
                        <a:pt x="10" y="50"/>
                      </a:lnTo>
                      <a:lnTo>
                        <a:pt x="22" y="52"/>
                      </a:lnTo>
                      <a:lnTo>
                        <a:pt x="39" y="50"/>
                      </a:lnTo>
                      <a:lnTo>
                        <a:pt x="53" y="44"/>
                      </a:lnTo>
                      <a:lnTo>
                        <a:pt x="64" y="37"/>
                      </a:lnTo>
                      <a:lnTo>
                        <a:pt x="71" y="28"/>
                      </a:lnTo>
                      <a:lnTo>
                        <a:pt x="76" y="18"/>
                      </a:lnTo>
                      <a:lnTo>
                        <a:pt x="74" y="9"/>
                      </a:lnTo>
                      <a:lnTo>
                        <a:pt x="65" y="3"/>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 name="Freeform 69"/>
                <p:cNvSpPr>
                  <a:spLocks/>
                </p:cNvSpPr>
                <p:nvPr/>
              </p:nvSpPr>
              <p:spPr bwMode="auto">
                <a:xfrm>
                  <a:off x="3953" y="4079"/>
                  <a:ext cx="80" cy="51"/>
                </a:xfrm>
                <a:custGeom>
                  <a:avLst/>
                  <a:gdLst>
                    <a:gd name="T0" fmla="*/ 68 w 80"/>
                    <a:gd name="T1" fmla="*/ 2 h 51"/>
                    <a:gd name="T2" fmla="*/ 51 w 80"/>
                    <a:gd name="T3" fmla="*/ 0 h 51"/>
                    <a:gd name="T4" fmla="*/ 36 w 80"/>
                    <a:gd name="T5" fmla="*/ 2 h 51"/>
                    <a:gd name="T6" fmla="*/ 25 w 80"/>
                    <a:gd name="T7" fmla="*/ 6 h 51"/>
                    <a:gd name="T8" fmla="*/ 18 w 80"/>
                    <a:gd name="T9" fmla="*/ 10 h 51"/>
                    <a:gd name="T10" fmla="*/ 9 w 80"/>
                    <a:gd name="T11" fmla="*/ 16 h 51"/>
                    <a:gd name="T12" fmla="*/ 2 w 80"/>
                    <a:gd name="T13" fmla="*/ 25 h 51"/>
                    <a:gd name="T14" fmla="*/ 0 w 80"/>
                    <a:gd name="T15" fmla="*/ 35 h 51"/>
                    <a:gd name="T16" fmla="*/ 3 w 80"/>
                    <a:gd name="T17" fmla="*/ 44 h 51"/>
                    <a:gd name="T18" fmla="*/ 10 w 80"/>
                    <a:gd name="T19" fmla="*/ 48 h 51"/>
                    <a:gd name="T20" fmla="*/ 22 w 80"/>
                    <a:gd name="T21" fmla="*/ 50 h 51"/>
                    <a:gd name="T22" fmla="*/ 40 w 80"/>
                    <a:gd name="T23" fmla="*/ 48 h 51"/>
                    <a:gd name="T24" fmla="*/ 55 w 80"/>
                    <a:gd name="T25" fmla="*/ 43 h 51"/>
                    <a:gd name="T26" fmla="*/ 66 w 80"/>
                    <a:gd name="T27" fmla="*/ 35 h 51"/>
                    <a:gd name="T28" fmla="*/ 74 w 80"/>
                    <a:gd name="T29" fmla="*/ 27 h 51"/>
                    <a:gd name="T30" fmla="*/ 79 w 80"/>
                    <a:gd name="T31" fmla="*/ 18 h 51"/>
                    <a:gd name="T32" fmla="*/ 77 w 80"/>
                    <a:gd name="T33" fmla="*/ 9 h 51"/>
                    <a:gd name="T34" fmla="*/ 68 w 80"/>
                    <a:gd name="T35" fmla="*/ 2 h 5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0"/>
                    <a:gd name="T55" fmla="*/ 0 h 51"/>
                    <a:gd name="T56" fmla="*/ 80 w 80"/>
                    <a:gd name="T57" fmla="*/ 51 h 5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0" h="51">
                      <a:moveTo>
                        <a:pt x="68" y="2"/>
                      </a:moveTo>
                      <a:lnTo>
                        <a:pt x="51" y="0"/>
                      </a:lnTo>
                      <a:lnTo>
                        <a:pt x="36" y="2"/>
                      </a:lnTo>
                      <a:lnTo>
                        <a:pt x="25" y="6"/>
                      </a:lnTo>
                      <a:lnTo>
                        <a:pt x="18" y="10"/>
                      </a:lnTo>
                      <a:lnTo>
                        <a:pt x="9" y="16"/>
                      </a:lnTo>
                      <a:lnTo>
                        <a:pt x="2" y="25"/>
                      </a:lnTo>
                      <a:lnTo>
                        <a:pt x="0" y="35"/>
                      </a:lnTo>
                      <a:lnTo>
                        <a:pt x="3" y="44"/>
                      </a:lnTo>
                      <a:lnTo>
                        <a:pt x="10" y="48"/>
                      </a:lnTo>
                      <a:lnTo>
                        <a:pt x="22" y="50"/>
                      </a:lnTo>
                      <a:lnTo>
                        <a:pt x="40" y="48"/>
                      </a:lnTo>
                      <a:lnTo>
                        <a:pt x="55" y="43"/>
                      </a:lnTo>
                      <a:lnTo>
                        <a:pt x="66" y="35"/>
                      </a:lnTo>
                      <a:lnTo>
                        <a:pt x="74" y="27"/>
                      </a:lnTo>
                      <a:lnTo>
                        <a:pt x="79" y="18"/>
                      </a:lnTo>
                      <a:lnTo>
                        <a:pt x="77" y="9"/>
                      </a:lnTo>
                      <a:lnTo>
                        <a:pt x="68" y="2"/>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 name="Freeform 70"/>
                <p:cNvSpPr>
                  <a:spLocks/>
                </p:cNvSpPr>
                <p:nvPr/>
              </p:nvSpPr>
              <p:spPr bwMode="auto">
                <a:xfrm>
                  <a:off x="4015" y="4049"/>
                  <a:ext cx="70" cy="50"/>
                </a:xfrm>
                <a:custGeom>
                  <a:avLst/>
                  <a:gdLst>
                    <a:gd name="T0" fmla="*/ 59 w 70"/>
                    <a:gd name="T1" fmla="*/ 2 h 50"/>
                    <a:gd name="T2" fmla="*/ 45 w 70"/>
                    <a:gd name="T3" fmla="*/ 0 h 50"/>
                    <a:gd name="T4" fmla="*/ 31 w 70"/>
                    <a:gd name="T5" fmla="*/ 2 h 50"/>
                    <a:gd name="T6" fmla="*/ 22 w 70"/>
                    <a:gd name="T7" fmla="*/ 5 h 50"/>
                    <a:gd name="T8" fmla="*/ 16 w 70"/>
                    <a:gd name="T9" fmla="*/ 9 h 50"/>
                    <a:gd name="T10" fmla="*/ 8 w 70"/>
                    <a:gd name="T11" fmla="*/ 16 h 50"/>
                    <a:gd name="T12" fmla="*/ 2 w 70"/>
                    <a:gd name="T13" fmla="*/ 24 h 50"/>
                    <a:gd name="T14" fmla="*/ 0 w 70"/>
                    <a:gd name="T15" fmla="*/ 33 h 50"/>
                    <a:gd name="T16" fmla="*/ 3 w 70"/>
                    <a:gd name="T17" fmla="*/ 43 h 50"/>
                    <a:gd name="T18" fmla="*/ 8 w 70"/>
                    <a:gd name="T19" fmla="*/ 47 h 50"/>
                    <a:gd name="T20" fmla="*/ 19 w 70"/>
                    <a:gd name="T21" fmla="*/ 49 h 50"/>
                    <a:gd name="T22" fmla="*/ 35 w 70"/>
                    <a:gd name="T23" fmla="*/ 47 h 50"/>
                    <a:gd name="T24" fmla="*/ 48 w 70"/>
                    <a:gd name="T25" fmla="*/ 42 h 50"/>
                    <a:gd name="T26" fmla="*/ 58 w 70"/>
                    <a:gd name="T27" fmla="*/ 34 h 50"/>
                    <a:gd name="T28" fmla="*/ 65 w 70"/>
                    <a:gd name="T29" fmla="*/ 26 h 50"/>
                    <a:gd name="T30" fmla="*/ 69 w 70"/>
                    <a:gd name="T31" fmla="*/ 17 h 50"/>
                    <a:gd name="T32" fmla="*/ 67 w 70"/>
                    <a:gd name="T33" fmla="*/ 8 h 50"/>
                    <a:gd name="T34" fmla="*/ 59 w 70"/>
                    <a:gd name="T35" fmla="*/ 2 h 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0"/>
                    <a:gd name="T55" fmla="*/ 0 h 50"/>
                    <a:gd name="T56" fmla="*/ 70 w 70"/>
                    <a:gd name="T57" fmla="*/ 50 h 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0" h="50">
                      <a:moveTo>
                        <a:pt x="59" y="2"/>
                      </a:moveTo>
                      <a:lnTo>
                        <a:pt x="45" y="0"/>
                      </a:lnTo>
                      <a:lnTo>
                        <a:pt x="31" y="2"/>
                      </a:lnTo>
                      <a:lnTo>
                        <a:pt x="22" y="5"/>
                      </a:lnTo>
                      <a:lnTo>
                        <a:pt x="16" y="9"/>
                      </a:lnTo>
                      <a:lnTo>
                        <a:pt x="8" y="16"/>
                      </a:lnTo>
                      <a:lnTo>
                        <a:pt x="2" y="24"/>
                      </a:lnTo>
                      <a:lnTo>
                        <a:pt x="0" y="33"/>
                      </a:lnTo>
                      <a:lnTo>
                        <a:pt x="3" y="43"/>
                      </a:lnTo>
                      <a:lnTo>
                        <a:pt x="8" y="47"/>
                      </a:lnTo>
                      <a:lnTo>
                        <a:pt x="19" y="49"/>
                      </a:lnTo>
                      <a:lnTo>
                        <a:pt x="35" y="47"/>
                      </a:lnTo>
                      <a:lnTo>
                        <a:pt x="48" y="42"/>
                      </a:lnTo>
                      <a:lnTo>
                        <a:pt x="58" y="34"/>
                      </a:lnTo>
                      <a:lnTo>
                        <a:pt x="65" y="26"/>
                      </a:lnTo>
                      <a:lnTo>
                        <a:pt x="69" y="17"/>
                      </a:lnTo>
                      <a:lnTo>
                        <a:pt x="67" y="8"/>
                      </a:lnTo>
                      <a:lnTo>
                        <a:pt x="59" y="2"/>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 name="Freeform 71"/>
                <p:cNvSpPr>
                  <a:spLocks/>
                </p:cNvSpPr>
                <p:nvPr/>
              </p:nvSpPr>
              <p:spPr bwMode="auto">
                <a:xfrm>
                  <a:off x="4070" y="4023"/>
                  <a:ext cx="70" cy="50"/>
                </a:xfrm>
                <a:custGeom>
                  <a:avLst/>
                  <a:gdLst>
                    <a:gd name="T0" fmla="*/ 59 w 70"/>
                    <a:gd name="T1" fmla="*/ 2 h 50"/>
                    <a:gd name="T2" fmla="*/ 44 w 70"/>
                    <a:gd name="T3" fmla="*/ 0 h 50"/>
                    <a:gd name="T4" fmla="*/ 31 w 70"/>
                    <a:gd name="T5" fmla="*/ 2 h 50"/>
                    <a:gd name="T6" fmla="*/ 22 w 70"/>
                    <a:gd name="T7" fmla="*/ 5 h 50"/>
                    <a:gd name="T8" fmla="*/ 16 w 70"/>
                    <a:gd name="T9" fmla="*/ 9 h 50"/>
                    <a:gd name="T10" fmla="*/ 7 w 70"/>
                    <a:gd name="T11" fmla="*/ 15 h 50"/>
                    <a:gd name="T12" fmla="*/ 1 w 70"/>
                    <a:gd name="T13" fmla="*/ 24 h 50"/>
                    <a:gd name="T14" fmla="*/ 0 w 70"/>
                    <a:gd name="T15" fmla="*/ 33 h 50"/>
                    <a:gd name="T16" fmla="*/ 2 w 70"/>
                    <a:gd name="T17" fmla="*/ 43 h 50"/>
                    <a:gd name="T18" fmla="*/ 8 w 70"/>
                    <a:gd name="T19" fmla="*/ 47 h 50"/>
                    <a:gd name="T20" fmla="*/ 19 w 70"/>
                    <a:gd name="T21" fmla="*/ 49 h 50"/>
                    <a:gd name="T22" fmla="*/ 35 w 70"/>
                    <a:gd name="T23" fmla="*/ 47 h 50"/>
                    <a:gd name="T24" fmla="*/ 48 w 70"/>
                    <a:gd name="T25" fmla="*/ 42 h 50"/>
                    <a:gd name="T26" fmla="*/ 58 w 70"/>
                    <a:gd name="T27" fmla="*/ 34 h 50"/>
                    <a:gd name="T28" fmla="*/ 65 w 70"/>
                    <a:gd name="T29" fmla="*/ 26 h 50"/>
                    <a:gd name="T30" fmla="*/ 69 w 70"/>
                    <a:gd name="T31" fmla="*/ 16 h 50"/>
                    <a:gd name="T32" fmla="*/ 67 w 70"/>
                    <a:gd name="T33" fmla="*/ 8 h 50"/>
                    <a:gd name="T34" fmla="*/ 59 w 70"/>
                    <a:gd name="T35" fmla="*/ 2 h 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0"/>
                    <a:gd name="T55" fmla="*/ 0 h 50"/>
                    <a:gd name="T56" fmla="*/ 70 w 70"/>
                    <a:gd name="T57" fmla="*/ 50 h 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0" h="50">
                      <a:moveTo>
                        <a:pt x="59" y="2"/>
                      </a:moveTo>
                      <a:lnTo>
                        <a:pt x="44" y="0"/>
                      </a:lnTo>
                      <a:lnTo>
                        <a:pt x="31" y="2"/>
                      </a:lnTo>
                      <a:lnTo>
                        <a:pt x="22" y="5"/>
                      </a:lnTo>
                      <a:lnTo>
                        <a:pt x="16" y="9"/>
                      </a:lnTo>
                      <a:lnTo>
                        <a:pt x="7" y="15"/>
                      </a:lnTo>
                      <a:lnTo>
                        <a:pt x="1" y="24"/>
                      </a:lnTo>
                      <a:lnTo>
                        <a:pt x="0" y="33"/>
                      </a:lnTo>
                      <a:lnTo>
                        <a:pt x="2" y="43"/>
                      </a:lnTo>
                      <a:lnTo>
                        <a:pt x="8" y="47"/>
                      </a:lnTo>
                      <a:lnTo>
                        <a:pt x="19" y="49"/>
                      </a:lnTo>
                      <a:lnTo>
                        <a:pt x="35" y="47"/>
                      </a:lnTo>
                      <a:lnTo>
                        <a:pt x="48" y="42"/>
                      </a:lnTo>
                      <a:lnTo>
                        <a:pt x="58" y="34"/>
                      </a:lnTo>
                      <a:lnTo>
                        <a:pt x="65" y="26"/>
                      </a:lnTo>
                      <a:lnTo>
                        <a:pt x="69" y="16"/>
                      </a:lnTo>
                      <a:lnTo>
                        <a:pt x="67" y="8"/>
                      </a:lnTo>
                      <a:lnTo>
                        <a:pt x="59" y="2"/>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8" name="Freeform 72"/>
              <p:cNvSpPr>
                <a:spLocks/>
              </p:cNvSpPr>
              <p:nvPr/>
            </p:nvSpPr>
            <p:spPr bwMode="auto">
              <a:xfrm>
                <a:off x="3789" y="4188"/>
                <a:ext cx="113" cy="62"/>
              </a:xfrm>
              <a:custGeom>
                <a:avLst/>
                <a:gdLst>
                  <a:gd name="T0" fmla="*/ 33 w 113"/>
                  <a:gd name="T1" fmla="*/ 57 h 62"/>
                  <a:gd name="T2" fmla="*/ 0 w 113"/>
                  <a:gd name="T3" fmla="*/ 27 h 62"/>
                  <a:gd name="T4" fmla="*/ 33 w 113"/>
                  <a:gd name="T5" fmla="*/ 45 h 62"/>
                  <a:gd name="T6" fmla="*/ 14 w 113"/>
                  <a:gd name="T7" fmla="*/ 13 h 62"/>
                  <a:gd name="T8" fmla="*/ 49 w 113"/>
                  <a:gd name="T9" fmla="*/ 52 h 62"/>
                  <a:gd name="T10" fmla="*/ 45 w 113"/>
                  <a:gd name="T11" fmla="*/ 20 h 62"/>
                  <a:gd name="T12" fmla="*/ 63 w 113"/>
                  <a:gd name="T13" fmla="*/ 52 h 62"/>
                  <a:gd name="T14" fmla="*/ 63 w 113"/>
                  <a:gd name="T15" fmla="*/ 13 h 62"/>
                  <a:gd name="T16" fmla="*/ 75 w 113"/>
                  <a:gd name="T17" fmla="*/ 41 h 62"/>
                  <a:gd name="T18" fmla="*/ 77 w 113"/>
                  <a:gd name="T19" fmla="*/ 2 h 62"/>
                  <a:gd name="T20" fmla="*/ 89 w 113"/>
                  <a:gd name="T21" fmla="*/ 31 h 62"/>
                  <a:gd name="T22" fmla="*/ 91 w 113"/>
                  <a:gd name="T23" fmla="*/ 18 h 62"/>
                  <a:gd name="T24" fmla="*/ 112 w 113"/>
                  <a:gd name="T25" fmla="*/ 0 h 62"/>
                  <a:gd name="T26" fmla="*/ 101 w 113"/>
                  <a:gd name="T27" fmla="*/ 27 h 62"/>
                  <a:gd name="T28" fmla="*/ 103 w 113"/>
                  <a:gd name="T29" fmla="*/ 61 h 62"/>
                  <a:gd name="T30" fmla="*/ 33 w 113"/>
                  <a:gd name="T31" fmla="*/ 57 h 6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3"/>
                  <a:gd name="T49" fmla="*/ 0 h 62"/>
                  <a:gd name="T50" fmla="*/ 113 w 113"/>
                  <a:gd name="T51" fmla="*/ 62 h 6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3" h="62">
                    <a:moveTo>
                      <a:pt x="33" y="57"/>
                    </a:moveTo>
                    <a:lnTo>
                      <a:pt x="0" y="27"/>
                    </a:lnTo>
                    <a:lnTo>
                      <a:pt x="33" y="45"/>
                    </a:lnTo>
                    <a:lnTo>
                      <a:pt x="14" y="13"/>
                    </a:lnTo>
                    <a:lnTo>
                      <a:pt x="49" y="52"/>
                    </a:lnTo>
                    <a:lnTo>
                      <a:pt x="45" y="20"/>
                    </a:lnTo>
                    <a:lnTo>
                      <a:pt x="63" y="52"/>
                    </a:lnTo>
                    <a:lnTo>
                      <a:pt x="63" y="13"/>
                    </a:lnTo>
                    <a:lnTo>
                      <a:pt x="75" y="41"/>
                    </a:lnTo>
                    <a:lnTo>
                      <a:pt x="77" y="2"/>
                    </a:lnTo>
                    <a:lnTo>
                      <a:pt x="89" y="31"/>
                    </a:lnTo>
                    <a:lnTo>
                      <a:pt x="91" y="18"/>
                    </a:lnTo>
                    <a:lnTo>
                      <a:pt x="112" y="0"/>
                    </a:lnTo>
                    <a:lnTo>
                      <a:pt x="101" y="27"/>
                    </a:lnTo>
                    <a:lnTo>
                      <a:pt x="103" y="61"/>
                    </a:lnTo>
                    <a:lnTo>
                      <a:pt x="33" y="57"/>
                    </a:lnTo>
                  </a:path>
                </a:pathLst>
              </a:custGeom>
              <a:solidFill>
                <a:srgbClr val="00AE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en-US"/>
              </a:p>
            </p:txBody>
          </p:sp>
        </p:grpSp>
      </p:grpSp>
      <p:sp>
        <p:nvSpPr>
          <p:cNvPr id="57346" name="Rectangle 226"/>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dirty="0" smtClean="0"/>
              <a:t>Parameter Aliasing with Global Variable</a:t>
            </a:r>
          </a:p>
        </p:txBody>
      </p:sp>
      <p:sp>
        <p:nvSpPr>
          <p:cNvPr id="57349" name="Rectangle 156"/>
          <p:cNvSpPr>
            <a:spLocks noChangeArrowheads="1"/>
          </p:cNvSpPr>
          <p:nvPr/>
        </p:nvSpPr>
        <p:spPr bwMode="auto">
          <a:xfrm>
            <a:off x="1747469" y="1484784"/>
            <a:ext cx="4350551" cy="3760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tabLst>
                <a:tab pos="288913" algn="l"/>
                <a:tab pos="569891" algn="l"/>
              </a:tabLst>
            </a:pPr>
            <a:r>
              <a:rPr lang="en-US" sz="1400" b="1" noProof="1" smtClean="0">
                <a:latin typeface="Consolas" panose="020B0609020204030204" pitchFamily="49" charset="0"/>
              </a:rPr>
              <a:t>with </a:t>
            </a:r>
            <a:r>
              <a:rPr lang="en-US" sz="1400" noProof="1" smtClean="0">
                <a:latin typeface="Consolas" panose="020B0609020204030204" pitchFamily="49" charset="0"/>
              </a:rPr>
              <a:t>Ada.Text_IO;  </a:t>
            </a:r>
            <a:r>
              <a:rPr lang="en-US" sz="1400" b="1" noProof="1" smtClean="0">
                <a:latin typeface="Consolas" panose="020B0609020204030204" pitchFamily="49" charset="0"/>
              </a:rPr>
              <a:t>use </a:t>
            </a:r>
            <a:r>
              <a:rPr lang="en-US" sz="1400" noProof="1" smtClean="0">
                <a:latin typeface="Consolas" panose="020B0609020204030204" pitchFamily="49" charset="0"/>
              </a:rPr>
              <a:t>Ada.Text_IO;</a:t>
            </a:r>
          </a:p>
          <a:p>
            <a:pPr eaLnBrk="0" hangingPunct="0">
              <a:spcBef>
                <a:spcPts val="900"/>
              </a:spcBef>
              <a:tabLst>
                <a:tab pos="288913" algn="l"/>
                <a:tab pos="569891" algn="l"/>
              </a:tabLst>
            </a:pPr>
            <a:r>
              <a:rPr lang="en-US" sz="1400" b="1" noProof="1" smtClean="0">
                <a:latin typeface="Consolas" panose="020B0609020204030204" pitchFamily="49" charset="0"/>
              </a:rPr>
              <a:t>procedure </a:t>
            </a:r>
            <a:r>
              <a:rPr lang="en-US" sz="1400" noProof="1" smtClean="0">
                <a:latin typeface="Consolas" panose="020B0609020204030204" pitchFamily="49" charset="0"/>
              </a:rPr>
              <a:t>Demo_Aliasing </a:t>
            </a:r>
            <a:r>
              <a:rPr lang="en-US" sz="1400" b="1" noProof="1" smtClean="0">
                <a:latin typeface="Consolas" panose="020B0609020204030204" pitchFamily="49" charset="0"/>
              </a:rPr>
              <a:t>is</a:t>
            </a:r>
          </a:p>
          <a:p>
            <a:pPr eaLnBrk="0" hangingPunct="0">
              <a:tabLst>
                <a:tab pos="288913" algn="l"/>
                <a:tab pos="569891" algn="l"/>
              </a:tabLst>
            </a:pPr>
            <a:endParaRPr lang="en-US" sz="1400" noProof="1" smtClean="0">
              <a:latin typeface="Consolas" panose="020B0609020204030204" pitchFamily="49" charset="0"/>
            </a:endParaRPr>
          </a:p>
          <a:p>
            <a:pPr eaLnBrk="0" hangingPunct="0">
              <a:spcBef>
                <a:spcPts val="300"/>
              </a:spcBef>
              <a:tabLst>
                <a:tab pos="288913" algn="l"/>
                <a:tab pos="569891" algn="l"/>
              </a:tabLst>
            </a:pPr>
            <a:r>
              <a:rPr lang="en-US" sz="1400" noProof="1" smtClean="0">
                <a:latin typeface="Consolas" panose="020B0609020204030204" pitchFamily="49" charset="0"/>
              </a:rPr>
              <a:t>	Actual : String := "Hello";</a:t>
            </a:r>
          </a:p>
          <a:p>
            <a:pPr eaLnBrk="0" hangingPunct="0">
              <a:spcBef>
                <a:spcPts val="300"/>
              </a:spcBef>
              <a:tabLst>
                <a:tab pos="288913" algn="l"/>
                <a:tab pos="569891" algn="l"/>
              </a:tabLst>
            </a:pPr>
            <a:endParaRPr lang="en-US" sz="1400" noProof="1" smtClean="0">
              <a:latin typeface="Consolas" panose="020B0609020204030204" pitchFamily="49" charset="0"/>
            </a:endParaRPr>
          </a:p>
          <a:p>
            <a:pPr eaLnBrk="0" hangingPunct="0">
              <a:spcBef>
                <a:spcPts val="300"/>
              </a:spcBef>
              <a:tabLst>
                <a:tab pos="288913" algn="l"/>
                <a:tab pos="569891" algn="l"/>
              </a:tabLst>
            </a:pPr>
            <a:r>
              <a:rPr lang="en-US" sz="1400" noProof="1" smtClean="0">
                <a:latin typeface="Consolas" panose="020B0609020204030204" pitchFamily="49" charset="0"/>
              </a:rPr>
              <a:t>	</a:t>
            </a:r>
            <a:r>
              <a:rPr lang="en-US" sz="1400" b="1" noProof="1" smtClean="0">
                <a:latin typeface="Consolas" panose="020B0609020204030204" pitchFamily="49" charset="0"/>
              </a:rPr>
              <a:t>procedure </a:t>
            </a:r>
            <a:r>
              <a:rPr lang="en-US" sz="1400" noProof="1" smtClean="0">
                <a:latin typeface="Consolas" panose="020B0609020204030204" pitchFamily="49" charset="0"/>
              </a:rPr>
              <a:t>Print (Formal : </a:t>
            </a:r>
            <a:r>
              <a:rPr lang="en-US" sz="1400" b="1" noProof="1" smtClean="0">
                <a:latin typeface="Consolas" panose="020B0609020204030204" pitchFamily="49" charset="0"/>
              </a:rPr>
              <a:t>in </a:t>
            </a:r>
            <a:r>
              <a:rPr lang="en-US" sz="1400" noProof="1" smtClean="0">
                <a:latin typeface="Consolas" panose="020B0609020204030204" pitchFamily="49" charset="0"/>
              </a:rPr>
              <a:t>String) </a:t>
            </a:r>
            <a:r>
              <a:rPr lang="en-US" sz="1400" b="1" noProof="1" smtClean="0">
                <a:latin typeface="Consolas" panose="020B0609020204030204" pitchFamily="49" charset="0"/>
              </a:rPr>
              <a:t>is</a:t>
            </a:r>
          </a:p>
          <a:p>
            <a:pPr eaLnBrk="0" hangingPunct="0">
              <a:spcBef>
                <a:spcPts val="300"/>
              </a:spcBef>
              <a:tabLst>
                <a:tab pos="288913" algn="l"/>
                <a:tab pos="569891" algn="l"/>
              </a:tabLst>
            </a:pPr>
            <a:r>
              <a:rPr lang="en-US" sz="1400" noProof="1" smtClean="0">
                <a:latin typeface="Consolas" panose="020B0609020204030204" pitchFamily="49" charset="0"/>
              </a:rPr>
              <a:t>	</a:t>
            </a:r>
            <a:r>
              <a:rPr lang="en-US" sz="1400" b="1" noProof="1" smtClean="0">
                <a:latin typeface="Consolas" panose="020B0609020204030204" pitchFamily="49" charset="0"/>
              </a:rPr>
              <a:t>begin</a:t>
            </a:r>
          </a:p>
          <a:p>
            <a:pPr eaLnBrk="0" hangingPunct="0">
              <a:spcBef>
                <a:spcPts val="400"/>
              </a:spcBef>
              <a:tabLst>
                <a:tab pos="288913" algn="l"/>
                <a:tab pos="569891" algn="l"/>
              </a:tabLst>
            </a:pPr>
            <a:r>
              <a:rPr lang="en-US" sz="1400" noProof="1" smtClean="0">
                <a:latin typeface="Consolas" panose="020B0609020204030204" pitchFamily="49" charset="0"/>
              </a:rPr>
              <a:t>		Actual := "World";</a:t>
            </a:r>
          </a:p>
          <a:p>
            <a:pPr eaLnBrk="0" hangingPunct="0">
              <a:spcBef>
                <a:spcPts val="400"/>
              </a:spcBef>
              <a:tabLst>
                <a:tab pos="288913" algn="l"/>
                <a:tab pos="569891" algn="l"/>
              </a:tabLst>
            </a:pPr>
            <a:r>
              <a:rPr lang="en-US" sz="1400" noProof="1" smtClean="0">
                <a:latin typeface="Consolas" panose="020B0609020204030204" pitchFamily="49" charset="0"/>
              </a:rPr>
              <a:t>		Put_Line (Formal);</a:t>
            </a:r>
          </a:p>
          <a:p>
            <a:pPr eaLnBrk="0" hangingPunct="0">
              <a:spcBef>
                <a:spcPts val="400"/>
              </a:spcBef>
              <a:tabLst>
                <a:tab pos="288913" algn="l"/>
                <a:tab pos="569891" algn="l"/>
              </a:tabLst>
            </a:pPr>
            <a:r>
              <a:rPr lang="en-US" sz="1400" noProof="1" smtClean="0">
                <a:latin typeface="Consolas" panose="020B0609020204030204" pitchFamily="49" charset="0"/>
              </a:rPr>
              <a:t>	</a:t>
            </a:r>
            <a:r>
              <a:rPr lang="en-US" sz="1400" b="1" noProof="1" smtClean="0">
                <a:latin typeface="Consolas" panose="020B0609020204030204" pitchFamily="49" charset="0"/>
              </a:rPr>
              <a:t>end </a:t>
            </a:r>
            <a:r>
              <a:rPr lang="en-US" sz="1400" noProof="1" smtClean="0">
                <a:latin typeface="Consolas" panose="020B0609020204030204" pitchFamily="49" charset="0"/>
              </a:rPr>
              <a:t>Print;</a:t>
            </a:r>
          </a:p>
          <a:p>
            <a:pPr eaLnBrk="0" hangingPunct="0">
              <a:spcBef>
                <a:spcPts val="600"/>
              </a:spcBef>
              <a:spcAft>
                <a:spcPts val="0"/>
              </a:spcAft>
              <a:tabLst>
                <a:tab pos="288913" algn="l"/>
                <a:tab pos="569891" algn="l"/>
              </a:tabLst>
            </a:pPr>
            <a:endParaRPr lang="en-US" sz="1400" noProof="1" smtClean="0">
              <a:latin typeface="Consolas" panose="020B0609020204030204" pitchFamily="49" charset="0"/>
            </a:endParaRPr>
          </a:p>
          <a:p>
            <a:pPr eaLnBrk="0" hangingPunct="0">
              <a:spcBef>
                <a:spcPts val="600"/>
              </a:spcBef>
              <a:tabLst>
                <a:tab pos="288913" algn="l"/>
                <a:tab pos="569891" algn="l"/>
              </a:tabLst>
            </a:pPr>
            <a:r>
              <a:rPr lang="en-US" sz="1400" b="1" noProof="1" smtClean="0">
                <a:latin typeface="Consolas" panose="020B0609020204030204" pitchFamily="49" charset="0"/>
              </a:rPr>
              <a:t>begin</a:t>
            </a:r>
          </a:p>
          <a:p>
            <a:pPr eaLnBrk="0" hangingPunct="0">
              <a:spcBef>
                <a:spcPts val="300"/>
              </a:spcBef>
              <a:tabLst>
                <a:tab pos="288913" algn="l"/>
                <a:tab pos="569891" algn="l"/>
              </a:tabLst>
            </a:pPr>
            <a:r>
              <a:rPr lang="en-US" sz="1400" noProof="1" smtClean="0">
                <a:latin typeface="Consolas" panose="020B0609020204030204" pitchFamily="49" charset="0"/>
              </a:rPr>
              <a:t>	Print (</a:t>
            </a:r>
            <a:r>
              <a:rPr lang="en-US" sz="1400" b="1" noProof="1" smtClean="0">
                <a:solidFill>
                  <a:srgbClr val="C00000"/>
                </a:solidFill>
                <a:latin typeface="Consolas" panose="020B0609020204030204" pitchFamily="49" charset="0"/>
              </a:rPr>
              <a:t>Formal =&gt; Actual</a:t>
            </a:r>
            <a:r>
              <a:rPr lang="en-US" sz="1400" noProof="1" smtClean="0">
                <a:latin typeface="Consolas" panose="020B0609020204030204" pitchFamily="49" charset="0"/>
              </a:rPr>
              <a:t>);</a:t>
            </a:r>
          </a:p>
          <a:p>
            <a:pPr eaLnBrk="0" hangingPunct="0">
              <a:spcBef>
                <a:spcPts val="300"/>
              </a:spcBef>
              <a:tabLst>
                <a:tab pos="288913" algn="l"/>
                <a:tab pos="569891" algn="l"/>
              </a:tabLst>
            </a:pPr>
            <a:r>
              <a:rPr lang="en-US" sz="1400" b="1" noProof="1" smtClean="0">
                <a:latin typeface="Consolas" panose="020B0609020204030204" pitchFamily="49" charset="0"/>
              </a:rPr>
              <a:t>end </a:t>
            </a:r>
            <a:r>
              <a:rPr lang="en-US" sz="1400" noProof="1" smtClean="0">
                <a:latin typeface="Consolas" panose="020B0609020204030204" pitchFamily="49" charset="0"/>
              </a:rPr>
              <a:t>Demo_Aliasing;</a:t>
            </a:r>
            <a:endParaRPr lang="en-US" sz="1400" noProof="1">
              <a:latin typeface="Consolas" panose="020B0609020204030204" pitchFamily="49" charset="0"/>
            </a:endParaRPr>
          </a:p>
        </p:txBody>
      </p:sp>
      <p:sp>
        <p:nvSpPr>
          <p:cNvPr id="9" name="Rectangle 5"/>
          <p:cNvSpPr>
            <a:spLocks noChangeArrowheads="1"/>
          </p:cNvSpPr>
          <p:nvPr/>
        </p:nvSpPr>
        <p:spPr bwMode="blackWhite">
          <a:xfrm>
            <a:off x="5817211" y="5157192"/>
            <a:ext cx="2859245" cy="582211"/>
          </a:xfrm>
          <a:prstGeom prst="rect">
            <a:avLst/>
          </a:prstGeom>
          <a:solidFill>
            <a:srgbClr val="FFFF66"/>
          </a:solidFill>
          <a:ln w="12700">
            <a:solidFill>
              <a:schemeClr val="tx1"/>
            </a:solidFill>
            <a:miter lim="800000"/>
            <a:headEnd/>
            <a:tailEnd/>
          </a:ln>
          <a:effectLst>
            <a:outerShdw blurRad="50800" dist="38100" dir="2700000" algn="tl" rotWithShape="0">
              <a:prstClr val="black">
                <a:alpha val="40000"/>
              </a:prstClr>
            </a:outerShdw>
          </a:effectLst>
        </p:spPr>
        <p:txBody>
          <a:bodyPr wrap="none" lIns="90488" tIns="44450" rIns="90488" bIns="44450">
            <a:spAutoFit/>
          </a:bodyPr>
          <a:lstStyle/>
          <a:p>
            <a:pPr eaLnBrk="0" hangingPunct="0"/>
            <a:r>
              <a:rPr lang="en-US" sz="1600" dirty="0"/>
              <a:t>If </a:t>
            </a:r>
            <a:r>
              <a:rPr lang="en-US" sz="1600" dirty="0" smtClean="0"/>
              <a:t>by copy</a:t>
            </a:r>
            <a:r>
              <a:rPr lang="en-US" sz="1600" dirty="0"/>
              <a:t>, prints "Hello"</a:t>
            </a:r>
          </a:p>
          <a:p>
            <a:pPr eaLnBrk="0" hangingPunct="0"/>
            <a:r>
              <a:rPr lang="en-US" sz="1600" dirty="0"/>
              <a:t>If </a:t>
            </a:r>
            <a:r>
              <a:rPr lang="en-US" sz="1600" dirty="0" smtClean="0"/>
              <a:t>by reference</a:t>
            </a:r>
            <a:r>
              <a:rPr lang="en-US" sz="1600" dirty="0"/>
              <a:t>, prints "World"</a:t>
            </a:r>
          </a:p>
        </p:txBody>
      </p:sp>
      <p:sp>
        <p:nvSpPr>
          <p:cNvPr id="75" name="Rectangle 5"/>
          <p:cNvSpPr>
            <a:spLocks noChangeArrowheads="1"/>
          </p:cNvSpPr>
          <p:nvPr/>
        </p:nvSpPr>
        <p:spPr bwMode="blackWhite">
          <a:xfrm>
            <a:off x="5453326" y="3434585"/>
            <a:ext cx="2796104" cy="582211"/>
          </a:xfrm>
          <a:prstGeom prst="rect">
            <a:avLst/>
          </a:prstGeom>
          <a:solidFill>
            <a:srgbClr val="FFC000"/>
          </a:solidFill>
          <a:ln w="12700">
            <a:solidFill>
              <a:schemeClr val="tx1"/>
            </a:solidFill>
            <a:miter lim="800000"/>
            <a:headEnd/>
            <a:tailEnd/>
          </a:ln>
          <a:effectLst>
            <a:outerShdw blurRad="50800" dist="38100" dir="2700000" algn="tl" rotWithShape="0">
              <a:prstClr val="black">
                <a:alpha val="40000"/>
              </a:prstClr>
            </a:outerShdw>
          </a:effectLst>
        </p:spPr>
        <p:txBody>
          <a:bodyPr wrap="square" lIns="90488" tIns="44450" rIns="90488" bIns="44450">
            <a:spAutoFit/>
          </a:bodyPr>
          <a:lstStyle/>
          <a:p>
            <a:pPr algn="ctr" eaLnBrk="0" hangingPunct="0">
              <a:spcBef>
                <a:spcPct val="30000"/>
              </a:spcBef>
              <a:defRPr/>
            </a:pPr>
            <a:r>
              <a:rPr lang="en-US" sz="1600" dirty="0" smtClean="0"/>
              <a:t>If Formal passed by copy, this does </a:t>
            </a:r>
            <a:r>
              <a:rPr lang="en-US" sz="1600" dirty="0"/>
              <a:t>not affect </a:t>
            </a:r>
            <a:r>
              <a:rPr lang="en-US" sz="1600" dirty="0" smtClean="0"/>
              <a:t>that copy</a:t>
            </a:r>
            <a:endParaRPr lang="en-US" sz="1600" dirty="0"/>
          </a:p>
        </p:txBody>
      </p:sp>
      <p:sp>
        <p:nvSpPr>
          <p:cNvPr id="2" name="Rectangle 1"/>
          <p:cNvSpPr/>
          <p:nvPr/>
        </p:nvSpPr>
        <p:spPr bwMode="auto">
          <a:xfrm>
            <a:off x="4381606" y="3343290"/>
            <a:ext cx="216024" cy="232238"/>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4" name="Curved Connector 3"/>
          <p:cNvCxnSpPr>
            <a:stCxn id="75" idx="1"/>
            <a:endCxn id="2" idx="3"/>
          </p:cNvCxnSpPr>
          <p:nvPr/>
        </p:nvCxnSpPr>
        <p:spPr bwMode="auto">
          <a:xfrm rot="10800000">
            <a:off x="4597630" y="3459409"/>
            <a:ext cx="855696" cy="266282"/>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76" name="Rectangle 4"/>
          <p:cNvSpPr>
            <a:spLocks noChangeArrowheads="1"/>
          </p:cNvSpPr>
          <p:nvPr/>
        </p:nvSpPr>
        <p:spPr bwMode="blackWhite">
          <a:xfrm>
            <a:off x="539552" y="3323141"/>
            <a:ext cx="1046698" cy="305212"/>
          </a:xfrm>
          <a:prstGeom prst="rect">
            <a:avLst/>
          </a:prstGeom>
          <a:solidFill>
            <a:schemeClr val="accent1">
              <a:lumMod val="20000"/>
              <a:lumOff val="80000"/>
            </a:schemeClr>
          </a:solidFill>
          <a:ln w="12700">
            <a:solidFill>
              <a:schemeClr val="tx1"/>
            </a:solidFill>
            <a:miter lim="800000"/>
            <a:headEnd/>
            <a:tailEnd/>
          </a:ln>
          <a:effectLst>
            <a:outerShdw blurRad="50800" dist="38100" dir="2700000" algn="tl" rotWithShape="0">
              <a:prstClr val="black">
                <a:alpha val="40000"/>
              </a:prstClr>
            </a:outerShdw>
          </a:effectLst>
        </p:spPr>
        <p:txBody>
          <a:bodyPr wrap="none" lIns="90488" tIns="44450" rIns="90488" bIns="44450">
            <a:spAutoFit/>
          </a:bodyPr>
          <a:lstStyle/>
          <a:p>
            <a:pPr algn="ctr" eaLnBrk="0" hangingPunct="0"/>
            <a:r>
              <a:rPr lang="en-US" sz="1400" dirty="0"/>
              <a:t>Side Effect</a:t>
            </a:r>
          </a:p>
        </p:txBody>
      </p:sp>
      <p:sp>
        <p:nvSpPr>
          <p:cNvPr id="77" name="TextBox 76"/>
          <p:cNvSpPr txBox="1"/>
          <p:nvPr/>
        </p:nvSpPr>
        <p:spPr>
          <a:xfrm>
            <a:off x="2595204" y="6135148"/>
            <a:ext cx="3319627" cy="307777"/>
          </a:xfrm>
          <a:prstGeom prst="rect">
            <a:avLst/>
          </a:prstGeom>
          <a:solidFill>
            <a:schemeClr val="bg1"/>
          </a:solidFill>
          <a:ln>
            <a:solidFill>
              <a:srgbClr val="C00000"/>
            </a:solidFill>
          </a:ln>
        </p:spPr>
        <p:txBody>
          <a:bodyPr wrap="none" rtlCol="0">
            <a:spAutoFit/>
          </a:bodyPr>
          <a:lstStyle/>
          <a:p>
            <a:pPr algn="ctr"/>
            <a:r>
              <a:rPr lang="en-US" sz="1400" dirty="0" smtClean="0">
                <a:solidFill>
                  <a:srgbClr val="C00000"/>
                </a:solidFill>
              </a:rPr>
              <a:t>Rejected by SPARK (if Print not </a:t>
            </a:r>
            <a:r>
              <a:rPr lang="en-US" sz="1400" dirty="0" err="1" smtClean="0">
                <a:solidFill>
                  <a:srgbClr val="C00000"/>
                </a:solidFill>
              </a:rPr>
              <a:t>inlined</a:t>
            </a:r>
            <a:r>
              <a:rPr lang="en-US" sz="1400" dirty="0" smtClean="0">
                <a:solidFill>
                  <a:srgbClr val="C00000"/>
                </a:solidFill>
              </a:rPr>
              <a:t>)</a:t>
            </a:r>
            <a:endParaRPr lang="en-US" sz="1400" dirty="0">
              <a:solidFill>
                <a:srgbClr val="C00000"/>
              </a:solidFill>
            </a:endParaRPr>
          </a:p>
        </p:txBody>
      </p:sp>
    </p:spTree>
    <p:extLst>
      <p:ext uri="{BB962C8B-B14F-4D97-AF65-F5344CB8AC3E}">
        <p14:creationId xmlns:p14="http://schemas.microsoft.com/office/powerpoint/2010/main" val="224671733"/>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8"/>
          <p:cNvGrpSpPr>
            <a:grpSpLocks/>
          </p:cNvGrpSpPr>
          <p:nvPr/>
        </p:nvGrpSpPr>
        <p:grpSpPr bwMode="auto">
          <a:xfrm>
            <a:off x="8244498" y="678842"/>
            <a:ext cx="791998" cy="590908"/>
            <a:chOff x="3721" y="3234"/>
            <a:chExt cx="1462" cy="1051"/>
          </a:xfrm>
        </p:grpSpPr>
        <p:grpSp>
          <p:nvGrpSpPr>
            <p:cNvPr id="11" name="Group 9"/>
            <p:cNvGrpSpPr>
              <a:grpSpLocks/>
            </p:cNvGrpSpPr>
            <p:nvPr/>
          </p:nvGrpSpPr>
          <p:grpSpPr bwMode="auto">
            <a:xfrm>
              <a:off x="4262" y="3234"/>
              <a:ext cx="792" cy="568"/>
              <a:chOff x="4262" y="3234"/>
              <a:chExt cx="792" cy="568"/>
            </a:xfrm>
          </p:grpSpPr>
          <p:sp>
            <p:nvSpPr>
              <p:cNvPr id="58" name="Freeform 10"/>
              <p:cNvSpPr>
                <a:spLocks/>
              </p:cNvSpPr>
              <p:nvPr/>
            </p:nvSpPr>
            <p:spPr bwMode="auto">
              <a:xfrm>
                <a:off x="4262" y="3234"/>
                <a:ext cx="792" cy="568"/>
              </a:xfrm>
              <a:custGeom>
                <a:avLst/>
                <a:gdLst>
                  <a:gd name="T0" fmla="*/ 791 w 792"/>
                  <a:gd name="T1" fmla="*/ 0 h 568"/>
                  <a:gd name="T2" fmla="*/ 678 w 792"/>
                  <a:gd name="T3" fmla="*/ 269 h 568"/>
                  <a:gd name="T4" fmla="*/ 670 w 792"/>
                  <a:gd name="T5" fmla="*/ 317 h 568"/>
                  <a:gd name="T6" fmla="*/ 662 w 792"/>
                  <a:gd name="T7" fmla="*/ 340 h 568"/>
                  <a:gd name="T8" fmla="*/ 638 w 792"/>
                  <a:gd name="T9" fmla="*/ 379 h 568"/>
                  <a:gd name="T10" fmla="*/ 622 w 792"/>
                  <a:gd name="T11" fmla="*/ 415 h 568"/>
                  <a:gd name="T12" fmla="*/ 613 w 792"/>
                  <a:gd name="T13" fmla="*/ 467 h 568"/>
                  <a:gd name="T14" fmla="*/ 608 w 792"/>
                  <a:gd name="T15" fmla="*/ 510 h 568"/>
                  <a:gd name="T16" fmla="*/ 578 w 792"/>
                  <a:gd name="T17" fmla="*/ 551 h 568"/>
                  <a:gd name="T18" fmla="*/ 519 w 792"/>
                  <a:gd name="T19" fmla="*/ 565 h 568"/>
                  <a:gd name="T20" fmla="*/ 452 w 792"/>
                  <a:gd name="T21" fmla="*/ 564 h 568"/>
                  <a:gd name="T22" fmla="*/ 384 w 792"/>
                  <a:gd name="T23" fmla="*/ 542 h 568"/>
                  <a:gd name="T24" fmla="*/ 307 w 792"/>
                  <a:gd name="T25" fmla="*/ 494 h 568"/>
                  <a:gd name="T26" fmla="*/ 243 w 792"/>
                  <a:gd name="T27" fmla="*/ 433 h 568"/>
                  <a:gd name="T28" fmla="*/ 179 w 792"/>
                  <a:gd name="T29" fmla="*/ 415 h 568"/>
                  <a:gd name="T30" fmla="*/ 109 w 792"/>
                  <a:gd name="T31" fmla="*/ 400 h 568"/>
                  <a:gd name="T32" fmla="*/ 77 w 792"/>
                  <a:gd name="T33" fmla="*/ 385 h 568"/>
                  <a:gd name="T34" fmla="*/ 64 w 792"/>
                  <a:gd name="T35" fmla="*/ 371 h 568"/>
                  <a:gd name="T36" fmla="*/ 55 w 792"/>
                  <a:gd name="T37" fmla="*/ 367 h 568"/>
                  <a:gd name="T38" fmla="*/ 42 w 792"/>
                  <a:gd name="T39" fmla="*/ 374 h 568"/>
                  <a:gd name="T40" fmla="*/ 27 w 792"/>
                  <a:gd name="T41" fmla="*/ 376 h 568"/>
                  <a:gd name="T42" fmla="*/ 17 w 792"/>
                  <a:gd name="T43" fmla="*/ 372 h 568"/>
                  <a:gd name="T44" fmla="*/ 8 w 792"/>
                  <a:gd name="T45" fmla="*/ 363 h 568"/>
                  <a:gd name="T46" fmla="*/ 1 w 792"/>
                  <a:gd name="T47" fmla="*/ 346 h 568"/>
                  <a:gd name="T48" fmla="*/ 3 w 792"/>
                  <a:gd name="T49" fmla="*/ 322 h 568"/>
                  <a:gd name="T50" fmla="*/ 16 w 792"/>
                  <a:gd name="T51" fmla="*/ 304 h 568"/>
                  <a:gd name="T52" fmla="*/ 27 w 792"/>
                  <a:gd name="T53" fmla="*/ 297 h 568"/>
                  <a:gd name="T54" fmla="*/ 51 w 792"/>
                  <a:gd name="T55" fmla="*/ 292 h 568"/>
                  <a:gd name="T56" fmla="*/ 60 w 792"/>
                  <a:gd name="T57" fmla="*/ 285 h 568"/>
                  <a:gd name="T58" fmla="*/ 68 w 792"/>
                  <a:gd name="T59" fmla="*/ 261 h 568"/>
                  <a:gd name="T60" fmla="*/ 88 w 792"/>
                  <a:gd name="T61" fmla="*/ 247 h 568"/>
                  <a:gd name="T62" fmla="*/ 116 w 792"/>
                  <a:gd name="T63" fmla="*/ 249 h 568"/>
                  <a:gd name="T64" fmla="*/ 135 w 792"/>
                  <a:gd name="T65" fmla="*/ 255 h 568"/>
                  <a:gd name="T66" fmla="*/ 145 w 792"/>
                  <a:gd name="T67" fmla="*/ 246 h 568"/>
                  <a:gd name="T68" fmla="*/ 159 w 792"/>
                  <a:gd name="T69" fmla="*/ 239 h 568"/>
                  <a:gd name="T70" fmla="*/ 173 w 792"/>
                  <a:gd name="T71" fmla="*/ 236 h 568"/>
                  <a:gd name="T72" fmla="*/ 184 w 792"/>
                  <a:gd name="T73" fmla="*/ 240 h 568"/>
                  <a:gd name="T74" fmla="*/ 193 w 792"/>
                  <a:gd name="T75" fmla="*/ 237 h 568"/>
                  <a:gd name="T76" fmla="*/ 204 w 792"/>
                  <a:gd name="T77" fmla="*/ 230 h 568"/>
                  <a:gd name="T78" fmla="*/ 217 w 792"/>
                  <a:gd name="T79" fmla="*/ 226 h 568"/>
                  <a:gd name="T80" fmla="*/ 231 w 792"/>
                  <a:gd name="T81" fmla="*/ 227 h 568"/>
                  <a:gd name="T82" fmla="*/ 235 w 792"/>
                  <a:gd name="T83" fmla="*/ 213 h 568"/>
                  <a:gd name="T84" fmla="*/ 237 w 792"/>
                  <a:gd name="T85" fmla="*/ 196 h 568"/>
                  <a:gd name="T86" fmla="*/ 243 w 792"/>
                  <a:gd name="T87" fmla="*/ 179 h 568"/>
                  <a:gd name="T88" fmla="*/ 250 w 792"/>
                  <a:gd name="T89" fmla="*/ 167 h 568"/>
                  <a:gd name="T90" fmla="*/ 259 w 792"/>
                  <a:gd name="T91" fmla="*/ 158 h 568"/>
                  <a:gd name="T92" fmla="*/ 277 w 792"/>
                  <a:gd name="T93" fmla="*/ 150 h 568"/>
                  <a:gd name="T94" fmla="*/ 293 w 792"/>
                  <a:gd name="T95" fmla="*/ 149 h 568"/>
                  <a:gd name="T96" fmla="*/ 315 w 792"/>
                  <a:gd name="T97" fmla="*/ 156 h 568"/>
                  <a:gd name="T98" fmla="*/ 326 w 792"/>
                  <a:gd name="T99" fmla="*/ 164 h 568"/>
                  <a:gd name="T100" fmla="*/ 338 w 792"/>
                  <a:gd name="T101" fmla="*/ 176 h 568"/>
                  <a:gd name="T102" fmla="*/ 349 w 792"/>
                  <a:gd name="T103" fmla="*/ 191 h 568"/>
                  <a:gd name="T104" fmla="*/ 358 w 792"/>
                  <a:gd name="T105" fmla="*/ 211 h 568"/>
                  <a:gd name="T106" fmla="*/ 363 w 792"/>
                  <a:gd name="T107" fmla="*/ 227 h 568"/>
                  <a:gd name="T108" fmla="*/ 434 w 792"/>
                  <a:gd name="T109" fmla="*/ 202 h 56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92"/>
                  <a:gd name="T166" fmla="*/ 0 h 568"/>
                  <a:gd name="T167" fmla="*/ 792 w 792"/>
                  <a:gd name="T168" fmla="*/ 568 h 56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92" h="568">
                    <a:moveTo>
                      <a:pt x="460" y="0"/>
                    </a:moveTo>
                    <a:lnTo>
                      <a:pt x="791" y="0"/>
                    </a:lnTo>
                    <a:lnTo>
                      <a:pt x="683" y="244"/>
                    </a:lnTo>
                    <a:lnTo>
                      <a:pt x="678" y="269"/>
                    </a:lnTo>
                    <a:lnTo>
                      <a:pt x="673" y="293"/>
                    </a:lnTo>
                    <a:lnTo>
                      <a:pt x="670" y="317"/>
                    </a:lnTo>
                    <a:lnTo>
                      <a:pt x="667" y="328"/>
                    </a:lnTo>
                    <a:lnTo>
                      <a:pt x="662" y="340"/>
                    </a:lnTo>
                    <a:lnTo>
                      <a:pt x="651" y="360"/>
                    </a:lnTo>
                    <a:lnTo>
                      <a:pt x="638" y="379"/>
                    </a:lnTo>
                    <a:lnTo>
                      <a:pt x="631" y="392"/>
                    </a:lnTo>
                    <a:lnTo>
                      <a:pt x="622" y="415"/>
                    </a:lnTo>
                    <a:lnTo>
                      <a:pt x="618" y="438"/>
                    </a:lnTo>
                    <a:lnTo>
                      <a:pt x="613" y="467"/>
                    </a:lnTo>
                    <a:lnTo>
                      <a:pt x="613" y="489"/>
                    </a:lnTo>
                    <a:lnTo>
                      <a:pt x="608" y="510"/>
                    </a:lnTo>
                    <a:lnTo>
                      <a:pt x="597" y="535"/>
                    </a:lnTo>
                    <a:lnTo>
                      <a:pt x="578" y="551"/>
                    </a:lnTo>
                    <a:lnTo>
                      <a:pt x="554" y="560"/>
                    </a:lnTo>
                    <a:lnTo>
                      <a:pt x="519" y="565"/>
                    </a:lnTo>
                    <a:lnTo>
                      <a:pt x="484" y="567"/>
                    </a:lnTo>
                    <a:lnTo>
                      <a:pt x="452" y="564"/>
                    </a:lnTo>
                    <a:lnTo>
                      <a:pt x="418" y="556"/>
                    </a:lnTo>
                    <a:lnTo>
                      <a:pt x="384" y="542"/>
                    </a:lnTo>
                    <a:lnTo>
                      <a:pt x="349" y="520"/>
                    </a:lnTo>
                    <a:lnTo>
                      <a:pt x="307" y="494"/>
                    </a:lnTo>
                    <a:lnTo>
                      <a:pt x="272" y="458"/>
                    </a:lnTo>
                    <a:lnTo>
                      <a:pt x="243" y="433"/>
                    </a:lnTo>
                    <a:lnTo>
                      <a:pt x="216" y="417"/>
                    </a:lnTo>
                    <a:lnTo>
                      <a:pt x="179" y="415"/>
                    </a:lnTo>
                    <a:lnTo>
                      <a:pt x="138" y="408"/>
                    </a:lnTo>
                    <a:lnTo>
                      <a:pt x="109" y="400"/>
                    </a:lnTo>
                    <a:lnTo>
                      <a:pt x="82" y="389"/>
                    </a:lnTo>
                    <a:lnTo>
                      <a:pt x="77" y="385"/>
                    </a:lnTo>
                    <a:lnTo>
                      <a:pt x="69" y="379"/>
                    </a:lnTo>
                    <a:lnTo>
                      <a:pt x="64" y="371"/>
                    </a:lnTo>
                    <a:lnTo>
                      <a:pt x="60" y="363"/>
                    </a:lnTo>
                    <a:lnTo>
                      <a:pt x="55" y="367"/>
                    </a:lnTo>
                    <a:lnTo>
                      <a:pt x="48" y="372"/>
                    </a:lnTo>
                    <a:lnTo>
                      <a:pt x="42" y="374"/>
                    </a:lnTo>
                    <a:lnTo>
                      <a:pt x="35" y="375"/>
                    </a:lnTo>
                    <a:lnTo>
                      <a:pt x="27" y="376"/>
                    </a:lnTo>
                    <a:lnTo>
                      <a:pt x="22" y="375"/>
                    </a:lnTo>
                    <a:lnTo>
                      <a:pt x="17" y="372"/>
                    </a:lnTo>
                    <a:lnTo>
                      <a:pt x="11" y="368"/>
                    </a:lnTo>
                    <a:lnTo>
                      <a:pt x="8" y="363"/>
                    </a:lnTo>
                    <a:lnTo>
                      <a:pt x="4" y="357"/>
                    </a:lnTo>
                    <a:lnTo>
                      <a:pt x="1" y="346"/>
                    </a:lnTo>
                    <a:lnTo>
                      <a:pt x="0" y="332"/>
                    </a:lnTo>
                    <a:lnTo>
                      <a:pt x="3" y="322"/>
                    </a:lnTo>
                    <a:lnTo>
                      <a:pt x="8" y="313"/>
                    </a:lnTo>
                    <a:lnTo>
                      <a:pt x="16" y="304"/>
                    </a:lnTo>
                    <a:lnTo>
                      <a:pt x="22" y="300"/>
                    </a:lnTo>
                    <a:lnTo>
                      <a:pt x="27" y="297"/>
                    </a:lnTo>
                    <a:lnTo>
                      <a:pt x="40" y="292"/>
                    </a:lnTo>
                    <a:lnTo>
                      <a:pt x="51" y="292"/>
                    </a:lnTo>
                    <a:lnTo>
                      <a:pt x="60" y="294"/>
                    </a:lnTo>
                    <a:lnTo>
                      <a:pt x="60" y="285"/>
                    </a:lnTo>
                    <a:lnTo>
                      <a:pt x="63" y="270"/>
                    </a:lnTo>
                    <a:lnTo>
                      <a:pt x="68" y="261"/>
                    </a:lnTo>
                    <a:lnTo>
                      <a:pt x="77" y="253"/>
                    </a:lnTo>
                    <a:lnTo>
                      <a:pt x="88" y="247"/>
                    </a:lnTo>
                    <a:lnTo>
                      <a:pt x="100" y="245"/>
                    </a:lnTo>
                    <a:lnTo>
                      <a:pt x="116" y="249"/>
                    </a:lnTo>
                    <a:lnTo>
                      <a:pt x="130" y="254"/>
                    </a:lnTo>
                    <a:lnTo>
                      <a:pt x="135" y="255"/>
                    </a:lnTo>
                    <a:lnTo>
                      <a:pt x="140" y="250"/>
                    </a:lnTo>
                    <a:lnTo>
                      <a:pt x="145" y="246"/>
                    </a:lnTo>
                    <a:lnTo>
                      <a:pt x="153" y="241"/>
                    </a:lnTo>
                    <a:lnTo>
                      <a:pt x="159" y="239"/>
                    </a:lnTo>
                    <a:lnTo>
                      <a:pt x="165" y="237"/>
                    </a:lnTo>
                    <a:lnTo>
                      <a:pt x="173" y="236"/>
                    </a:lnTo>
                    <a:lnTo>
                      <a:pt x="177" y="237"/>
                    </a:lnTo>
                    <a:lnTo>
                      <a:pt x="184" y="240"/>
                    </a:lnTo>
                    <a:lnTo>
                      <a:pt x="188" y="242"/>
                    </a:lnTo>
                    <a:lnTo>
                      <a:pt x="193" y="237"/>
                    </a:lnTo>
                    <a:lnTo>
                      <a:pt x="200" y="233"/>
                    </a:lnTo>
                    <a:lnTo>
                      <a:pt x="204" y="230"/>
                    </a:lnTo>
                    <a:lnTo>
                      <a:pt x="210" y="228"/>
                    </a:lnTo>
                    <a:lnTo>
                      <a:pt x="217" y="226"/>
                    </a:lnTo>
                    <a:lnTo>
                      <a:pt x="224" y="226"/>
                    </a:lnTo>
                    <a:lnTo>
                      <a:pt x="231" y="227"/>
                    </a:lnTo>
                    <a:lnTo>
                      <a:pt x="235" y="228"/>
                    </a:lnTo>
                    <a:lnTo>
                      <a:pt x="235" y="213"/>
                    </a:lnTo>
                    <a:lnTo>
                      <a:pt x="236" y="204"/>
                    </a:lnTo>
                    <a:lnTo>
                      <a:pt x="237" y="196"/>
                    </a:lnTo>
                    <a:lnTo>
                      <a:pt x="240" y="186"/>
                    </a:lnTo>
                    <a:lnTo>
                      <a:pt x="243" y="179"/>
                    </a:lnTo>
                    <a:lnTo>
                      <a:pt x="246" y="172"/>
                    </a:lnTo>
                    <a:lnTo>
                      <a:pt x="250" y="167"/>
                    </a:lnTo>
                    <a:lnTo>
                      <a:pt x="255" y="162"/>
                    </a:lnTo>
                    <a:lnTo>
                      <a:pt x="259" y="158"/>
                    </a:lnTo>
                    <a:lnTo>
                      <a:pt x="266" y="154"/>
                    </a:lnTo>
                    <a:lnTo>
                      <a:pt x="277" y="150"/>
                    </a:lnTo>
                    <a:lnTo>
                      <a:pt x="285" y="149"/>
                    </a:lnTo>
                    <a:lnTo>
                      <a:pt x="293" y="149"/>
                    </a:lnTo>
                    <a:lnTo>
                      <a:pt x="305" y="151"/>
                    </a:lnTo>
                    <a:lnTo>
                      <a:pt x="315" y="156"/>
                    </a:lnTo>
                    <a:lnTo>
                      <a:pt x="322" y="160"/>
                    </a:lnTo>
                    <a:lnTo>
                      <a:pt x="326" y="164"/>
                    </a:lnTo>
                    <a:lnTo>
                      <a:pt x="333" y="169"/>
                    </a:lnTo>
                    <a:lnTo>
                      <a:pt x="338" y="176"/>
                    </a:lnTo>
                    <a:lnTo>
                      <a:pt x="344" y="184"/>
                    </a:lnTo>
                    <a:lnTo>
                      <a:pt x="349" y="191"/>
                    </a:lnTo>
                    <a:lnTo>
                      <a:pt x="354" y="202"/>
                    </a:lnTo>
                    <a:lnTo>
                      <a:pt x="358" y="211"/>
                    </a:lnTo>
                    <a:lnTo>
                      <a:pt x="360" y="219"/>
                    </a:lnTo>
                    <a:lnTo>
                      <a:pt x="363" y="227"/>
                    </a:lnTo>
                    <a:lnTo>
                      <a:pt x="420" y="224"/>
                    </a:lnTo>
                    <a:lnTo>
                      <a:pt x="434" y="202"/>
                    </a:lnTo>
                    <a:lnTo>
                      <a:pt x="460" y="0"/>
                    </a:lnTo>
                  </a:path>
                </a:pathLst>
              </a:custGeom>
              <a:solidFill>
                <a:srgbClr val="FFE0C0"/>
              </a:solidFill>
              <a:ln w="12700" cap="rnd" cmpd="sng">
                <a:solidFill>
                  <a:srgbClr val="000000"/>
                </a:solidFill>
                <a:prstDash val="solid"/>
                <a:round/>
                <a:headEnd type="none" w="med" len="med"/>
                <a:tailEnd type="none" w="med" len="med"/>
              </a:ln>
            </p:spPr>
            <p:txBody>
              <a:bodyPr/>
              <a:lstStyle/>
              <a:p>
                <a:endParaRPr lang="en-US"/>
              </a:p>
            </p:txBody>
          </p:sp>
          <p:sp>
            <p:nvSpPr>
              <p:cNvPr id="59" name="Freeform 11"/>
              <p:cNvSpPr>
                <a:spLocks/>
              </p:cNvSpPr>
              <p:nvPr/>
            </p:nvSpPr>
            <p:spPr bwMode="auto">
              <a:xfrm>
                <a:off x="4478" y="3607"/>
                <a:ext cx="356" cy="186"/>
              </a:xfrm>
              <a:custGeom>
                <a:avLst/>
                <a:gdLst>
                  <a:gd name="T0" fmla="*/ 355 w 356"/>
                  <a:gd name="T1" fmla="*/ 169 h 186"/>
                  <a:gd name="T2" fmla="*/ 332 w 356"/>
                  <a:gd name="T3" fmla="*/ 177 h 186"/>
                  <a:gd name="T4" fmla="*/ 296 w 356"/>
                  <a:gd name="T5" fmla="*/ 183 h 186"/>
                  <a:gd name="T6" fmla="*/ 263 w 356"/>
                  <a:gd name="T7" fmla="*/ 185 h 186"/>
                  <a:gd name="T8" fmla="*/ 232 w 356"/>
                  <a:gd name="T9" fmla="*/ 181 h 186"/>
                  <a:gd name="T10" fmla="*/ 199 w 356"/>
                  <a:gd name="T11" fmla="*/ 174 h 186"/>
                  <a:gd name="T12" fmla="*/ 165 w 356"/>
                  <a:gd name="T13" fmla="*/ 160 h 186"/>
                  <a:gd name="T14" fmla="*/ 130 w 356"/>
                  <a:gd name="T15" fmla="*/ 140 h 186"/>
                  <a:gd name="T16" fmla="*/ 90 w 356"/>
                  <a:gd name="T17" fmla="*/ 114 h 186"/>
                  <a:gd name="T18" fmla="*/ 55 w 356"/>
                  <a:gd name="T19" fmla="*/ 80 h 186"/>
                  <a:gd name="T20" fmla="*/ 26 w 356"/>
                  <a:gd name="T21" fmla="*/ 56 h 186"/>
                  <a:gd name="T22" fmla="*/ 0 w 356"/>
                  <a:gd name="T23" fmla="*/ 39 h 186"/>
                  <a:gd name="T24" fmla="*/ 15 w 356"/>
                  <a:gd name="T25" fmla="*/ 36 h 186"/>
                  <a:gd name="T26" fmla="*/ 22 w 356"/>
                  <a:gd name="T27" fmla="*/ 35 h 186"/>
                  <a:gd name="T28" fmla="*/ 29 w 356"/>
                  <a:gd name="T29" fmla="*/ 33 h 186"/>
                  <a:gd name="T30" fmla="*/ 36 w 356"/>
                  <a:gd name="T31" fmla="*/ 29 h 186"/>
                  <a:gd name="T32" fmla="*/ 42 w 356"/>
                  <a:gd name="T33" fmla="*/ 24 h 186"/>
                  <a:gd name="T34" fmla="*/ 46 w 356"/>
                  <a:gd name="T35" fmla="*/ 17 h 186"/>
                  <a:gd name="T36" fmla="*/ 50 w 356"/>
                  <a:gd name="T37" fmla="*/ 13 h 186"/>
                  <a:gd name="T38" fmla="*/ 62 w 356"/>
                  <a:gd name="T39" fmla="*/ 14 h 186"/>
                  <a:gd name="T40" fmla="*/ 76 w 356"/>
                  <a:gd name="T41" fmla="*/ 16 h 186"/>
                  <a:gd name="T42" fmla="*/ 93 w 356"/>
                  <a:gd name="T43" fmla="*/ 13 h 186"/>
                  <a:gd name="T44" fmla="*/ 105 w 356"/>
                  <a:gd name="T45" fmla="*/ 12 h 186"/>
                  <a:gd name="T46" fmla="*/ 118 w 356"/>
                  <a:gd name="T47" fmla="*/ 8 h 186"/>
                  <a:gd name="T48" fmla="*/ 130 w 356"/>
                  <a:gd name="T49" fmla="*/ 4 h 186"/>
                  <a:gd name="T50" fmla="*/ 142 w 356"/>
                  <a:gd name="T51" fmla="*/ 0 h 186"/>
                  <a:gd name="T52" fmla="*/ 161 w 356"/>
                  <a:gd name="T53" fmla="*/ 7 h 186"/>
                  <a:gd name="T54" fmla="*/ 182 w 356"/>
                  <a:gd name="T55" fmla="*/ 12 h 186"/>
                  <a:gd name="T56" fmla="*/ 200 w 356"/>
                  <a:gd name="T57" fmla="*/ 22 h 186"/>
                  <a:gd name="T58" fmla="*/ 213 w 356"/>
                  <a:gd name="T59" fmla="*/ 33 h 186"/>
                  <a:gd name="T60" fmla="*/ 221 w 356"/>
                  <a:gd name="T61" fmla="*/ 39 h 186"/>
                  <a:gd name="T62" fmla="*/ 228 w 356"/>
                  <a:gd name="T63" fmla="*/ 49 h 186"/>
                  <a:gd name="T64" fmla="*/ 237 w 356"/>
                  <a:gd name="T65" fmla="*/ 69 h 186"/>
                  <a:gd name="T66" fmla="*/ 248 w 356"/>
                  <a:gd name="T67" fmla="*/ 90 h 186"/>
                  <a:gd name="T68" fmla="*/ 261 w 356"/>
                  <a:gd name="T69" fmla="*/ 101 h 186"/>
                  <a:gd name="T70" fmla="*/ 277 w 356"/>
                  <a:gd name="T71" fmla="*/ 107 h 186"/>
                  <a:gd name="T72" fmla="*/ 296 w 356"/>
                  <a:gd name="T73" fmla="*/ 112 h 186"/>
                  <a:gd name="T74" fmla="*/ 316 w 356"/>
                  <a:gd name="T75" fmla="*/ 119 h 186"/>
                  <a:gd name="T76" fmla="*/ 333 w 356"/>
                  <a:gd name="T77" fmla="*/ 131 h 186"/>
                  <a:gd name="T78" fmla="*/ 341 w 356"/>
                  <a:gd name="T79" fmla="*/ 138 h 186"/>
                  <a:gd name="T80" fmla="*/ 347 w 356"/>
                  <a:gd name="T81" fmla="*/ 149 h 186"/>
                  <a:gd name="T82" fmla="*/ 353 w 356"/>
                  <a:gd name="T83" fmla="*/ 160 h 186"/>
                  <a:gd name="T84" fmla="*/ 355 w 356"/>
                  <a:gd name="T85" fmla="*/ 169 h 18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56"/>
                  <a:gd name="T130" fmla="*/ 0 h 186"/>
                  <a:gd name="T131" fmla="*/ 356 w 356"/>
                  <a:gd name="T132" fmla="*/ 186 h 18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56" h="186">
                    <a:moveTo>
                      <a:pt x="355" y="169"/>
                    </a:moveTo>
                    <a:lnTo>
                      <a:pt x="332" y="177"/>
                    </a:lnTo>
                    <a:lnTo>
                      <a:pt x="296" y="183"/>
                    </a:lnTo>
                    <a:lnTo>
                      <a:pt x="263" y="185"/>
                    </a:lnTo>
                    <a:lnTo>
                      <a:pt x="232" y="181"/>
                    </a:lnTo>
                    <a:lnTo>
                      <a:pt x="199" y="174"/>
                    </a:lnTo>
                    <a:lnTo>
                      <a:pt x="165" y="160"/>
                    </a:lnTo>
                    <a:lnTo>
                      <a:pt x="130" y="140"/>
                    </a:lnTo>
                    <a:lnTo>
                      <a:pt x="90" y="114"/>
                    </a:lnTo>
                    <a:lnTo>
                      <a:pt x="55" y="80"/>
                    </a:lnTo>
                    <a:lnTo>
                      <a:pt x="26" y="56"/>
                    </a:lnTo>
                    <a:lnTo>
                      <a:pt x="0" y="39"/>
                    </a:lnTo>
                    <a:lnTo>
                      <a:pt x="15" y="36"/>
                    </a:lnTo>
                    <a:lnTo>
                      <a:pt x="22" y="35"/>
                    </a:lnTo>
                    <a:lnTo>
                      <a:pt x="29" y="33"/>
                    </a:lnTo>
                    <a:lnTo>
                      <a:pt x="36" y="29"/>
                    </a:lnTo>
                    <a:lnTo>
                      <a:pt x="42" y="24"/>
                    </a:lnTo>
                    <a:lnTo>
                      <a:pt x="46" y="17"/>
                    </a:lnTo>
                    <a:lnTo>
                      <a:pt x="50" y="13"/>
                    </a:lnTo>
                    <a:lnTo>
                      <a:pt x="62" y="14"/>
                    </a:lnTo>
                    <a:lnTo>
                      <a:pt x="76" y="16"/>
                    </a:lnTo>
                    <a:lnTo>
                      <a:pt x="93" y="13"/>
                    </a:lnTo>
                    <a:lnTo>
                      <a:pt x="105" y="12"/>
                    </a:lnTo>
                    <a:lnTo>
                      <a:pt x="118" y="8"/>
                    </a:lnTo>
                    <a:lnTo>
                      <a:pt x="130" y="4"/>
                    </a:lnTo>
                    <a:lnTo>
                      <a:pt x="142" y="0"/>
                    </a:lnTo>
                    <a:lnTo>
                      <a:pt x="161" y="7"/>
                    </a:lnTo>
                    <a:lnTo>
                      <a:pt x="182" y="12"/>
                    </a:lnTo>
                    <a:lnTo>
                      <a:pt x="200" y="22"/>
                    </a:lnTo>
                    <a:lnTo>
                      <a:pt x="213" y="33"/>
                    </a:lnTo>
                    <a:lnTo>
                      <a:pt x="221" y="39"/>
                    </a:lnTo>
                    <a:lnTo>
                      <a:pt x="228" y="49"/>
                    </a:lnTo>
                    <a:lnTo>
                      <a:pt x="237" y="69"/>
                    </a:lnTo>
                    <a:lnTo>
                      <a:pt x="248" y="90"/>
                    </a:lnTo>
                    <a:lnTo>
                      <a:pt x="261" y="101"/>
                    </a:lnTo>
                    <a:lnTo>
                      <a:pt x="277" y="107"/>
                    </a:lnTo>
                    <a:lnTo>
                      <a:pt x="296" y="112"/>
                    </a:lnTo>
                    <a:lnTo>
                      <a:pt x="316" y="119"/>
                    </a:lnTo>
                    <a:lnTo>
                      <a:pt x="333" y="131"/>
                    </a:lnTo>
                    <a:lnTo>
                      <a:pt x="341" y="138"/>
                    </a:lnTo>
                    <a:lnTo>
                      <a:pt x="347" y="149"/>
                    </a:lnTo>
                    <a:lnTo>
                      <a:pt x="353" y="160"/>
                    </a:lnTo>
                    <a:lnTo>
                      <a:pt x="355" y="169"/>
                    </a:lnTo>
                  </a:path>
                </a:pathLst>
              </a:custGeom>
              <a:solidFill>
                <a:srgbClr val="FFC08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en-US"/>
              </a:p>
            </p:txBody>
          </p:sp>
          <p:grpSp>
            <p:nvGrpSpPr>
              <p:cNvPr id="60" name="Group 12"/>
              <p:cNvGrpSpPr>
                <a:grpSpLocks/>
              </p:cNvGrpSpPr>
              <p:nvPr/>
            </p:nvGrpSpPr>
            <p:grpSpPr bwMode="auto">
              <a:xfrm>
                <a:off x="4264" y="3418"/>
                <a:ext cx="689" cy="235"/>
                <a:chOff x="4264" y="3418"/>
                <a:chExt cx="689" cy="235"/>
              </a:xfrm>
            </p:grpSpPr>
            <p:sp>
              <p:nvSpPr>
                <p:cNvPr id="61" name="Freeform 13"/>
                <p:cNvSpPr>
                  <a:spLocks/>
                </p:cNvSpPr>
                <p:nvPr/>
              </p:nvSpPr>
              <p:spPr bwMode="auto">
                <a:xfrm>
                  <a:off x="4458" y="3573"/>
                  <a:ext cx="207" cy="54"/>
                </a:xfrm>
                <a:custGeom>
                  <a:avLst/>
                  <a:gdLst>
                    <a:gd name="T0" fmla="*/ 0 w 207"/>
                    <a:gd name="T1" fmla="*/ 22 h 54"/>
                    <a:gd name="T2" fmla="*/ 10 w 207"/>
                    <a:gd name="T3" fmla="*/ 29 h 54"/>
                    <a:gd name="T4" fmla="*/ 21 w 207"/>
                    <a:gd name="T5" fmla="*/ 36 h 54"/>
                    <a:gd name="T6" fmla="*/ 29 w 207"/>
                    <a:gd name="T7" fmla="*/ 41 h 54"/>
                    <a:gd name="T8" fmla="*/ 41 w 207"/>
                    <a:gd name="T9" fmla="*/ 45 h 54"/>
                    <a:gd name="T10" fmla="*/ 56 w 207"/>
                    <a:gd name="T11" fmla="*/ 48 h 54"/>
                    <a:gd name="T12" fmla="*/ 67 w 207"/>
                    <a:gd name="T13" fmla="*/ 51 h 54"/>
                    <a:gd name="T14" fmla="*/ 72 w 207"/>
                    <a:gd name="T15" fmla="*/ 51 h 54"/>
                    <a:gd name="T16" fmla="*/ 89 w 207"/>
                    <a:gd name="T17" fmla="*/ 53 h 54"/>
                    <a:gd name="T18" fmla="*/ 104 w 207"/>
                    <a:gd name="T19" fmla="*/ 53 h 54"/>
                    <a:gd name="T20" fmla="*/ 117 w 207"/>
                    <a:gd name="T21" fmla="*/ 51 h 54"/>
                    <a:gd name="T22" fmla="*/ 132 w 207"/>
                    <a:gd name="T23" fmla="*/ 48 h 54"/>
                    <a:gd name="T24" fmla="*/ 146 w 207"/>
                    <a:gd name="T25" fmla="*/ 44 h 54"/>
                    <a:gd name="T26" fmla="*/ 160 w 207"/>
                    <a:gd name="T27" fmla="*/ 38 h 54"/>
                    <a:gd name="T28" fmla="*/ 168 w 207"/>
                    <a:gd name="T29" fmla="*/ 35 h 54"/>
                    <a:gd name="T30" fmla="*/ 178 w 207"/>
                    <a:gd name="T31" fmla="*/ 31 h 54"/>
                    <a:gd name="T32" fmla="*/ 184 w 207"/>
                    <a:gd name="T33" fmla="*/ 27 h 54"/>
                    <a:gd name="T34" fmla="*/ 191 w 207"/>
                    <a:gd name="T35" fmla="*/ 22 h 54"/>
                    <a:gd name="T36" fmla="*/ 197 w 207"/>
                    <a:gd name="T37" fmla="*/ 17 h 54"/>
                    <a:gd name="T38" fmla="*/ 202 w 207"/>
                    <a:gd name="T39" fmla="*/ 11 h 54"/>
                    <a:gd name="T40" fmla="*/ 205 w 207"/>
                    <a:gd name="T41" fmla="*/ 5 h 54"/>
                    <a:gd name="T42" fmla="*/ 206 w 207"/>
                    <a:gd name="T43" fmla="*/ 0 h 5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07"/>
                    <a:gd name="T67" fmla="*/ 0 h 54"/>
                    <a:gd name="T68" fmla="*/ 207 w 207"/>
                    <a:gd name="T69" fmla="*/ 54 h 5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07" h="54">
                      <a:moveTo>
                        <a:pt x="0" y="22"/>
                      </a:moveTo>
                      <a:lnTo>
                        <a:pt x="10" y="29"/>
                      </a:lnTo>
                      <a:lnTo>
                        <a:pt x="21" y="36"/>
                      </a:lnTo>
                      <a:lnTo>
                        <a:pt x="29" y="41"/>
                      </a:lnTo>
                      <a:lnTo>
                        <a:pt x="41" y="45"/>
                      </a:lnTo>
                      <a:lnTo>
                        <a:pt x="56" y="48"/>
                      </a:lnTo>
                      <a:lnTo>
                        <a:pt x="67" y="51"/>
                      </a:lnTo>
                      <a:lnTo>
                        <a:pt x="72" y="51"/>
                      </a:lnTo>
                      <a:lnTo>
                        <a:pt x="89" y="53"/>
                      </a:lnTo>
                      <a:lnTo>
                        <a:pt x="104" y="53"/>
                      </a:lnTo>
                      <a:lnTo>
                        <a:pt x="117" y="51"/>
                      </a:lnTo>
                      <a:lnTo>
                        <a:pt x="132" y="48"/>
                      </a:lnTo>
                      <a:lnTo>
                        <a:pt x="146" y="44"/>
                      </a:lnTo>
                      <a:lnTo>
                        <a:pt x="160" y="38"/>
                      </a:lnTo>
                      <a:lnTo>
                        <a:pt x="168" y="35"/>
                      </a:lnTo>
                      <a:lnTo>
                        <a:pt x="178" y="31"/>
                      </a:lnTo>
                      <a:lnTo>
                        <a:pt x="184" y="27"/>
                      </a:lnTo>
                      <a:lnTo>
                        <a:pt x="191" y="22"/>
                      </a:lnTo>
                      <a:lnTo>
                        <a:pt x="197" y="17"/>
                      </a:lnTo>
                      <a:lnTo>
                        <a:pt x="202" y="11"/>
                      </a:lnTo>
                      <a:lnTo>
                        <a:pt x="205" y="5"/>
                      </a:lnTo>
                      <a:lnTo>
                        <a:pt x="206"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 name="Freeform 14"/>
                <p:cNvSpPr>
                  <a:spLocks/>
                </p:cNvSpPr>
                <p:nvPr/>
              </p:nvSpPr>
              <p:spPr bwMode="auto">
                <a:xfrm>
                  <a:off x="4264" y="3546"/>
                  <a:ext cx="32" cy="32"/>
                </a:xfrm>
                <a:custGeom>
                  <a:avLst/>
                  <a:gdLst>
                    <a:gd name="T0" fmla="*/ 0 w 32"/>
                    <a:gd name="T1" fmla="*/ 31 h 32"/>
                    <a:gd name="T2" fmla="*/ 8 w 32"/>
                    <a:gd name="T3" fmla="*/ 30 h 32"/>
                    <a:gd name="T4" fmla="*/ 15 w 32"/>
                    <a:gd name="T5" fmla="*/ 27 h 32"/>
                    <a:gd name="T6" fmla="*/ 21 w 32"/>
                    <a:gd name="T7" fmla="*/ 23 h 32"/>
                    <a:gd name="T8" fmla="*/ 25 w 32"/>
                    <a:gd name="T9" fmla="*/ 19 h 32"/>
                    <a:gd name="T10" fmla="*/ 28 w 32"/>
                    <a:gd name="T11" fmla="*/ 14 h 32"/>
                    <a:gd name="T12" fmla="*/ 30 w 32"/>
                    <a:gd name="T13" fmla="*/ 8 h 32"/>
                    <a:gd name="T14" fmla="*/ 31 w 32"/>
                    <a:gd name="T15" fmla="*/ 0 h 32"/>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32"/>
                    <a:gd name="T26" fmla="*/ 32 w 32"/>
                    <a:gd name="T27" fmla="*/ 32 h 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32">
                      <a:moveTo>
                        <a:pt x="0" y="31"/>
                      </a:moveTo>
                      <a:lnTo>
                        <a:pt x="8" y="30"/>
                      </a:lnTo>
                      <a:lnTo>
                        <a:pt x="15" y="27"/>
                      </a:lnTo>
                      <a:lnTo>
                        <a:pt x="21" y="23"/>
                      </a:lnTo>
                      <a:lnTo>
                        <a:pt x="25" y="19"/>
                      </a:lnTo>
                      <a:lnTo>
                        <a:pt x="28" y="14"/>
                      </a:lnTo>
                      <a:lnTo>
                        <a:pt x="30" y="8"/>
                      </a:lnTo>
                      <a:lnTo>
                        <a:pt x="31"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3" name="Freeform 15"/>
                <p:cNvSpPr>
                  <a:spLocks/>
                </p:cNvSpPr>
                <p:nvPr/>
              </p:nvSpPr>
              <p:spPr bwMode="auto">
                <a:xfrm>
                  <a:off x="4316" y="3522"/>
                  <a:ext cx="45" cy="35"/>
                </a:xfrm>
                <a:custGeom>
                  <a:avLst/>
                  <a:gdLst>
                    <a:gd name="T0" fmla="*/ 4 w 45"/>
                    <a:gd name="T1" fmla="*/ 7 h 35"/>
                    <a:gd name="T2" fmla="*/ 13 w 45"/>
                    <a:gd name="T3" fmla="*/ 2 h 35"/>
                    <a:gd name="T4" fmla="*/ 21 w 45"/>
                    <a:gd name="T5" fmla="*/ 0 h 35"/>
                    <a:gd name="T6" fmla="*/ 30 w 45"/>
                    <a:gd name="T7" fmla="*/ 0 h 35"/>
                    <a:gd name="T8" fmla="*/ 40 w 45"/>
                    <a:gd name="T9" fmla="*/ 1 h 35"/>
                    <a:gd name="T10" fmla="*/ 43 w 45"/>
                    <a:gd name="T11" fmla="*/ 12 h 35"/>
                    <a:gd name="T12" fmla="*/ 44 w 45"/>
                    <a:gd name="T13" fmla="*/ 23 h 35"/>
                    <a:gd name="T14" fmla="*/ 37 w 45"/>
                    <a:gd name="T15" fmla="*/ 27 h 35"/>
                    <a:gd name="T16" fmla="*/ 26 w 45"/>
                    <a:gd name="T17" fmla="*/ 31 h 35"/>
                    <a:gd name="T18" fmla="*/ 14 w 45"/>
                    <a:gd name="T19" fmla="*/ 33 h 35"/>
                    <a:gd name="T20" fmla="*/ 5 w 45"/>
                    <a:gd name="T21" fmla="*/ 34 h 35"/>
                    <a:gd name="T22" fmla="*/ 0 w 45"/>
                    <a:gd name="T23" fmla="*/ 32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5"/>
                    <a:gd name="T37" fmla="*/ 0 h 35"/>
                    <a:gd name="T38" fmla="*/ 45 w 45"/>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5" h="35">
                      <a:moveTo>
                        <a:pt x="4" y="7"/>
                      </a:moveTo>
                      <a:lnTo>
                        <a:pt x="13" y="2"/>
                      </a:lnTo>
                      <a:lnTo>
                        <a:pt x="21" y="0"/>
                      </a:lnTo>
                      <a:lnTo>
                        <a:pt x="30" y="0"/>
                      </a:lnTo>
                      <a:lnTo>
                        <a:pt x="40" y="1"/>
                      </a:lnTo>
                      <a:lnTo>
                        <a:pt x="43" y="12"/>
                      </a:lnTo>
                      <a:lnTo>
                        <a:pt x="44" y="23"/>
                      </a:lnTo>
                      <a:lnTo>
                        <a:pt x="37" y="27"/>
                      </a:lnTo>
                      <a:lnTo>
                        <a:pt x="26" y="31"/>
                      </a:lnTo>
                      <a:lnTo>
                        <a:pt x="14" y="33"/>
                      </a:lnTo>
                      <a:lnTo>
                        <a:pt x="5" y="34"/>
                      </a:lnTo>
                      <a:lnTo>
                        <a:pt x="0" y="32"/>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4" name="Freeform 16"/>
                <p:cNvSpPr>
                  <a:spLocks/>
                </p:cNvSpPr>
                <p:nvPr/>
              </p:nvSpPr>
              <p:spPr bwMode="auto">
                <a:xfrm>
                  <a:off x="4323" y="3581"/>
                  <a:ext cx="8" cy="20"/>
                </a:xfrm>
                <a:custGeom>
                  <a:avLst/>
                  <a:gdLst>
                    <a:gd name="T0" fmla="*/ 0 w 8"/>
                    <a:gd name="T1" fmla="*/ 19 h 20"/>
                    <a:gd name="T2" fmla="*/ 3 w 8"/>
                    <a:gd name="T3" fmla="*/ 11 h 20"/>
                    <a:gd name="T4" fmla="*/ 5 w 8"/>
                    <a:gd name="T5" fmla="*/ 5 h 20"/>
                    <a:gd name="T6" fmla="*/ 7 w 8"/>
                    <a:gd name="T7" fmla="*/ 0 h 20"/>
                    <a:gd name="T8" fmla="*/ 0 60000 65536"/>
                    <a:gd name="T9" fmla="*/ 0 60000 65536"/>
                    <a:gd name="T10" fmla="*/ 0 60000 65536"/>
                    <a:gd name="T11" fmla="*/ 0 60000 65536"/>
                    <a:gd name="T12" fmla="*/ 0 w 8"/>
                    <a:gd name="T13" fmla="*/ 0 h 20"/>
                    <a:gd name="T14" fmla="*/ 8 w 8"/>
                    <a:gd name="T15" fmla="*/ 20 h 20"/>
                  </a:gdLst>
                  <a:ahLst/>
                  <a:cxnLst>
                    <a:cxn ang="T8">
                      <a:pos x="T0" y="T1"/>
                    </a:cxn>
                    <a:cxn ang="T9">
                      <a:pos x="T2" y="T3"/>
                    </a:cxn>
                    <a:cxn ang="T10">
                      <a:pos x="T4" y="T5"/>
                    </a:cxn>
                    <a:cxn ang="T11">
                      <a:pos x="T6" y="T7"/>
                    </a:cxn>
                  </a:cxnLst>
                  <a:rect l="T12" t="T13" r="T14" b="T15"/>
                  <a:pathLst>
                    <a:path w="8" h="20">
                      <a:moveTo>
                        <a:pt x="0" y="19"/>
                      </a:moveTo>
                      <a:lnTo>
                        <a:pt x="3" y="11"/>
                      </a:lnTo>
                      <a:lnTo>
                        <a:pt x="5" y="5"/>
                      </a:lnTo>
                      <a:lnTo>
                        <a:pt x="7"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 name="Freeform 17"/>
                <p:cNvSpPr>
                  <a:spLocks/>
                </p:cNvSpPr>
                <p:nvPr/>
              </p:nvSpPr>
              <p:spPr bwMode="auto">
                <a:xfrm>
                  <a:off x="4316" y="3527"/>
                  <a:ext cx="68" cy="51"/>
                </a:xfrm>
                <a:custGeom>
                  <a:avLst/>
                  <a:gdLst>
                    <a:gd name="T0" fmla="*/ 4 w 68"/>
                    <a:gd name="T1" fmla="*/ 0 h 51"/>
                    <a:gd name="T2" fmla="*/ 0 w 68"/>
                    <a:gd name="T3" fmla="*/ 27 h 51"/>
                    <a:gd name="T4" fmla="*/ 0 w 68"/>
                    <a:gd name="T5" fmla="*/ 33 h 51"/>
                    <a:gd name="T6" fmla="*/ 1 w 68"/>
                    <a:gd name="T7" fmla="*/ 40 h 51"/>
                    <a:gd name="T8" fmla="*/ 4 w 68"/>
                    <a:gd name="T9" fmla="*/ 44 h 51"/>
                    <a:gd name="T10" fmla="*/ 11 w 68"/>
                    <a:gd name="T11" fmla="*/ 48 h 51"/>
                    <a:gd name="T12" fmla="*/ 17 w 68"/>
                    <a:gd name="T13" fmla="*/ 50 h 51"/>
                    <a:gd name="T14" fmla="*/ 26 w 68"/>
                    <a:gd name="T15" fmla="*/ 50 h 51"/>
                    <a:gd name="T16" fmla="*/ 36 w 68"/>
                    <a:gd name="T17" fmla="*/ 49 h 51"/>
                    <a:gd name="T18" fmla="*/ 44 w 68"/>
                    <a:gd name="T19" fmla="*/ 47 h 51"/>
                    <a:gd name="T20" fmla="*/ 51 w 68"/>
                    <a:gd name="T21" fmla="*/ 43 h 51"/>
                    <a:gd name="T22" fmla="*/ 58 w 68"/>
                    <a:gd name="T23" fmla="*/ 38 h 51"/>
                    <a:gd name="T24" fmla="*/ 64 w 68"/>
                    <a:gd name="T25" fmla="*/ 31 h 51"/>
                    <a:gd name="T26" fmla="*/ 67 w 68"/>
                    <a:gd name="T27" fmla="*/ 24 h 51"/>
                    <a:gd name="T28" fmla="*/ 67 w 68"/>
                    <a:gd name="T29" fmla="*/ 16 h 51"/>
                    <a:gd name="T30" fmla="*/ 66 w 68"/>
                    <a:gd name="T31" fmla="*/ 13 h 5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8"/>
                    <a:gd name="T49" fmla="*/ 0 h 51"/>
                    <a:gd name="T50" fmla="*/ 68 w 68"/>
                    <a:gd name="T51" fmla="*/ 51 h 5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8" h="51">
                      <a:moveTo>
                        <a:pt x="4" y="0"/>
                      </a:moveTo>
                      <a:lnTo>
                        <a:pt x="0" y="27"/>
                      </a:lnTo>
                      <a:lnTo>
                        <a:pt x="0" y="33"/>
                      </a:lnTo>
                      <a:lnTo>
                        <a:pt x="1" y="40"/>
                      </a:lnTo>
                      <a:lnTo>
                        <a:pt x="4" y="44"/>
                      </a:lnTo>
                      <a:lnTo>
                        <a:pt x="11" y="48"/>
                      </a:lnTo>
                      <a:lnTo>
                        <a:pt x="17" y="50"/>
                      </a:lnTo>
                      <a:lnTo>
                        <a:pt x="26" y="50"/>
                      </a:lnTo>
                      <a:lnTo>
                        <a:pt x="36" y="49"/>
                      </a:lnTo>
                      <a:lnTo>
                        <a:pt x="44" y="47"/>
                      </a:lnTo>
                      <a:lnTo>
                        <a:pt x="51" y="43"/>
                      </a:lnTo>
                      <a:lnTo>
                        <a:pt x="58" y="38"/>
                      </a:lnTo>
                      <a:lnTo>
                        <a:pt x="64" y="31"/>
                      </a:lnTo>
                      <a:lnTo>
                        <a:pt x="67" y="24"/>
                      </a:lnTo>
                      <a:lnTo>
                        <a:pt x="67" y="16"/>
                      </a:lnTo>
                      <a:lnTo>
                        <a:pt x="66" y="1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 name="Freeform 18"/>
                <p:cNvSpPr>
                  <a:spLocks/>
                </p:cNvSpPr>
                <p:nvPr/>
              </p:nvSpPr>
              <p:spPr bwMode="auto">
                <a:xfrm>
                  <a:off x="4372" y="3490"/>
                  <a:ext cx="71" cy="67"/>
                </a:xfrm>
                <a:custGeom>
                  <a:avLst/>
                  <a:gdLst>
                    <a:gd name="T0" fmla="*/ 26 w 71"/>
                    <a:gd name="T1" fmla="*/ 0 h 67"/>
                    <a:gd name="T2" fmla="*/ 21 w 71"/>
                    <a:gd name="T3" fmla="*/ 7 h 67"/>
                    <a:gd name="T4" fmla="*/ 16 w 71"/>
                    <a:gd name="T5" fmla="*/ 12 h 67"/>
                    <a:gd name="T6" fmla="*/ 9 w 71"/>
                    <a:gd name="T7" fmla="*/ 16 h 67"/>
                    <a:gd name="T8" fmla="*/ 2 w 71"/>
                    <a:gd name="T9" fmla="*/ 20 h 67"/>
                    <a:gd name="T10" fmla="*/ 0 w 71"/>
                    <a:gd name="T11" fmla="*/ 24 h 67"/>
                    <a:gd name="T12" fmla="*/ 0 w 71"/>
                    <a:gd name="T13" fmla="*/ 32 h 67"/>
                    <a:gd name="T14" fmla="*/ 2 w 71"/>
                    <a:gd name="T15" fmla="*/ 39 h 67"/>
                    <a:gd name="T16" fmla="*/ 6 w 71"/>
                    <a:gd name="T17" fmla="*/ 47 h 67"/>
                    <a:gd name="T18" fmla="*/ 12 w 71"/>
                    <a:gd name="T19" fmla="*/ 52 h 67"/>
                    <a:gd name="T20" fmla="*/ 15 w 71"/>
                    <a:gd name="T21" fmla="*/ 56 h 67"/>
                    <a:gd name="T22" fmla="*/ 21 w 71"/>
                    <a:gd name="T23" fmla="*/ 60 h 67"/>
                    <a:gd name="T24" fmla="*/ 26 w 71"/>
                    <a:gd name="T25" fmla="*/ 63 h 67"/>
                    <a:gd name="T26" fmla="*/ 32 w 71"/>
                    <a:gd name="T27" fmla="*/ 64 h 67"/>
                    <a:gd name="T28" fmla="*/ 39 w 71"/>
                    <a:gd name="T29" fmla="*/ 66 h 67"/>
                    <a:gd name="T30" fmla="*/ 48 w 71"/>
                    <a:gd name="T31" fmla="*/ 66 h 67"/>
                    <a:gd name="T32" fmla="*/ 57 w 71"/>
                    <a:gd name="T33" fmla="*/ 64 h 67"/>
                    <a:gd name="T34" fmla="*/ 63 w 71"/>
                    <a:gd name="T35" fmla="*/ 60 h 67"/>
                    <a:gd name="T36" fmla="*/ 66 w 71"/>
                    <a:gd name="T37" fmla="*/ 58 h 67"/>
                    <a:gd name="T38" fmla="*/ 70 w 71"/>
                    <a:gd name="T39" fmla="*/ 55 h 6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1"/>
                    <a:gd name="T61" fmla="*/ 0 h 67"/>
                    <a:gd name="T62" fmla="*/ 71 w 71"/>
                    <a:gd name="T63" fmla="*/ 67 h 6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1" h="67">
                      <a:moveTo>
                        <a:pt x="26" y="0"/>
                      </a:moveTo>
                      <a:lnTo>
                        <a:pt x="21" y="7"/>
                      </a:lnTo>
                      <a:lnTo>
                        <a:pt x="16" y="12"/>
                      </a:lnTo>
                      <a:lnTo>
                        <a:pt x="9" y="16"/>
                      </a:lnTo>
                      <a:lnTo>
                        <a:pt x="2" y="20"/>
                      </a:lnTo>
                      <a:lnTo>
                        <a:pt x="0" y="24"/>
                      </a:lnTo>
                      <a:lnTo>
                        <a:pt x="0" y="32"/>
                      </a:lnTo>
                      <a:lnTo>
                        <a:pt x="2" y="39"/>
                      </a:lnTo>
                      <a:lnTo>
                        <a:pt x="6" y="47"/>
                      </a:lnTo>
                      <a:lnTo>
                        <a:pt x="12" y="52"/>
                      </a:lnTo>
                      <a:lnTo>
                        <a:pt x="15" y="56"/>
                      </a:lnTo>
                      <a:lnTo>
                        <a:pt x="21" y="60"/>
                      </a:lnTo>
                      <a:lnTo>
                        <a:pt x="26" y="63"/>
                      </a:lnTo>
                      <a:lnTo>
                        <a:pt x="32" y="64"/>
                      </a:lnTo>
                      <a:lnTo>
                        <a:pt x="39" y="66"/>
                      </a:lnTo>
                      <a:lnTo>
                        <a:pt x="48" y="66"/>
                      </a:lnTo>
                      <a:lnTo>
                        <a:pt x="57" y="64"/>
                      </a:lnTo>
                      <a:lnTo>
                        <a:pt x="63" y="60"/>
                      </a:lnTo>
                      <a:lnTo>
                        <a:pt x="66" y="58"/>
                      </a:lnTo>
                      <a:lnTo>
                        <a:pt x="70" y="55"/>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7" name="Freeform 19"/>
                <p:cNvSpPr>
                  <a:spLocks/>
                </p:cNvSpPr>
                <p:nvPr/>
              </p:nvSpPr>
              <p:spPr bwMode="auto">
                <a:xfrm>
                  <a:off x="4373" y="3501"/>
                  <a:ext cx="48" cy="19"/>
                </a:xfrm>
                <a:custGeom>
                  <a:avLst/>
                  <a:gdLst>
                    <a:gd name="T0" fmla="*/ 0 w 48"/>
                    <a:gd name="T1" fmla="*/ 10 h 19"/>
                    <a:gd name="T2" fmla="*/ 9 w 48"/>
                    <a:gd name="T3" fmla="*/ 14 h 19"/>
                    <a:gd name="T4" fmla="*/ 19 w 48"/>
                    <a:gd name="T5" fmla="*/ 17 h 19"/>
                    <a:gd name="T6" fmla="*/ 26 w 48"/>
                    <a:gd name="T7" fmla="*/ 18 h 19"/>
                    <a:gd name="T8" fmla="*/ 33 w 48"/>
                    <a:gd name="T9" fmla="*/ 18 h 19"/>
                    <a:gd name="T10" fmla="*/ 39 w 48"/>
                    <a:gd name="T11" fmla="*/ 18 h 19"/>
                    <a:gd name="T12" fmla="*/ 42 w 48"/>
                    <a:gd name="T13" fmla="*/ 15 h 19"/>
                    <a:gd name="T14" fmla="*/ 44 w 48"/>
                    <a:gd name="T15" fmla="*/ 13 h 19"/>
                    <a:gd name="T16" fmla="*/ 47 w 48"/>
                    <a:gd name="T17" fmla="*/ 7 h 19"/>
                    <a:gd name="T18" fmla="*/ 46 w 48"/>
                    <a:gd name="T19" fmla="*/ 2 h 19"/>
                    <a:gd name="T20" fmla="*/ 38 w 48"/>
                    <a:gd name="T21" fmla="*/ 0 h 19"/>
                    <a:gd name="T22" fmla="*/ 30 w 48"/>
                    <a:gd name="T23" fmla="*/ 0 h 19"/>
                    <a:gd name="T24" fmla="*/ 22 w 48"/>
                    <a:gd name="T25" fmla="*/ 0 h 19"/>
                    <a:gd name="T26" fmla="*/ 16 w 48"/>
                    <a:gd name="T27" fmla="*/ 1 h 1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
                    <a:gd name="T43" fmla="*/ 0 h 19"/>
                    <a:gd name="T44" fmla="*/ 48 w 48"/>
                    <a:gd name="T45" fmla="*/ 19 h 1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 h="19">
                      <a:moveTo>
                        <a:pt x="0" y="10"/>
                      </a:moveTo>
                      <a:lnTo>
                        <a:pt x="9" y="14"/>
                      </a:lnTo>
                      <a:lnTo>
                        <a:pt x="19" y="17"/>
                      </a:lnTo>
                      <a:lnTo>
                        <a:pt x="26" y="18"/>
                      </a:lnTo>
                      <a:lnTo>
                        <a:pt x="33" y="18"/>
                      </a:lnTo>
                      <a:lnTo>
                        <a:pt x="39" y="18"/>
                      </a:lnTo>
                      <a:lnTo>
                        <a:pt x="42" y="15"/>
                      </a:lnTo>
                      <a:lnTo>
                        <a:pt x="44" y="13"/>
                      </a:lnTo>
                      <a:lnTo>
                        <a:pt x="47" y="7"/>
                      </a:lnTo>
                      <a:lnTo>
                        <a:pt x="46" y="2"/>
                      </a:lnTo>
                      <a:lnTo>
                        <a:pt x="38" y="0"/>
                      </a:lnTo>
                      <a:lnTo>
                        <a:pt x="30" y="0"/>
                      </a:lnTo>
                      <a:lnTo>
                        <a:pt x="22" y="0"/>
                      </a:lnTo>
                      <a:lnTo>
                        <a:pt x="16" y="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8" name="Freeform 20"/>
                <p:cNvSpPr>
                  <a:spLocks/>
                </p:cNvSpPr>
                <p:nvPr/>
              </p:nvSpPr>
              <p:spPr bwMode="auto">
                <a:xfrm>
                  <a:off x="4425" y="3475"/>
                  <a:ext cx="99" cy="75"/>
                </a:xfrm>
                <a:custGeom>
                  <a:avLst/>
                  <a:gdLst>
                    <a:gd name="T0" fmla="*/ 26 w 99"/>
                    <a:gd name="T1" fmla="*/ 0 h 75"/>
                    <a:gd name="T2" fmla="*/ 22 w 99"/>
                    <a:gd name="T3" fmla="*/ 7 h 75"/>
                    <a:gd name="T4" fmla="*/ 19 w 99"/>
                    <a:gd name="T5" fmla="*/ 14 h 75"/>
                    <a:gd name="T6" fmla="*/ 17 w 99"/>
                    <a:gd name="T7" fmla="*/ 18 h 75"/>
                    <a:gd name="T8" fmla="*/ 14 w 99"/>
                    <a:gd name="T9" fmla="*/ 21 h 75"/>
                    <a:gd name="T10" fmla="*/ 9 w 99"/>
                    <a:gd name="T11" fmla="*/ 25 h 75"/>
                    <a:gd name="T12" fmla="*/ 4 w 99"/>
                    <a:gd name="T13" fmla="*/ 29 h 75"/>
                    <a:gd name="T14" fmla="*/ 2 w 99"/>
                    <a:gd name="T15" fmla="*/ 32 h 75"/>
                    <a:gd name="T16" fmla="*/ 0 w 99"/>
                    <a:gd name="T17" fmla="*/ 35 h 75"/>
                    <a:gd name="T18" fmla="*/ 0 w 99"/>
                    <a:gd name="T19" fmla="*/ 40 h 75"/>
                    <a:gd name="T20" fmla="*/ 0 w 99"/>
                    <a:gd name="T21" fmla="*/ 46 h 75"/>
                    <a:gd name="T22" fmla="*/ 0 w 99"/>
                    <a:gd name="T23" fmla="*/ 52 h 75"/>
                    <a:gd name="T24" fmla="*/ 2 w 99"/>
                    <a:gd name="T25" fmla="*/ 57 h 75"/>
                    <a:gd name="T26" fmla="*/ 5 w 99"/>
                    <a:gd name="T27" fmla="*/ 60 h 75"/>
                    <a:gd name="T28" fmla="*/ 9 w 99"/>
                    <a:gd name="T29" fmla="*/ 65 h 75"/>
                    <a:gd name="T30" fmla="*/ 16 w 99"/>
                    <a:gd name="T31" fmla="*/ 69 h 75"/>
                    <a:gd name="T32" fmla="*/ 23 w 99"/>
                    <a:gd name="T33" fmla="*/ 72 h 75"/>
                    <a:gd name="T34" fmla="*/ 33 w 99"/>
                    <a:gd name="T35" fmla="*/ 74 h 75"/>
                    <a:gd name="T36" fmla="*/ 46 w 99"/>
                    <a:gd name="T37" fmla="*/ 74 h 75"/>
                    <a:gd name="T38" fmla="*/ 56 w 99"/>
                    <a:gd name="T39" fmla="*/ 72 h 75"/>
                    <a:gd name="T40" fmla="*/ 64 w 99"/>
                    <a:gd name="T41" fmla="*/ 68 h 75"/>
                    <a:gd name="T42" fmla="*/ 69 w 99"/>
                    <a:gd name="T43" fmla="*/ 62 h 75"/>
                    <a:gd name="T44" fmla="*/ 72 w 99"/>
                    <a:gd name="T45" fmla="*/ 57 h 75"/>
                    <a:gd name="T46" fmla="*/ 73 w 99"/>
                    <a:gd name="T47" fmla="*/ 51 h 75"/>
                    <a:gd name="T48" fmla="*/ 73 w 99"/>
                    <a:gd name="T49" fmla="*/ 46 h 75"/>
                    <a:gd name="T50" fmla="*/ 73 w 99"/>
                    <a:gd name="T51" fmla="*/ 42 h 75"/>
                    <a:gd name="T52" fmla="*/ 78 w 99"/>
                    <a:gd name="T53" fmla="*/ 44 h 75"/>
                    <a:gd name="T54" fmla="*/ 82 w 99"/>
                    <a:gd name="T55" fmla="*/ 46 h 75"/>
                    <a:gd name="T56" fmla="*/ 87 w 99"/>
                    <a:gd name="T57" fmla="*/ 47 h 75"/>
                    <a:gd name="T58" fmla="*/ 92 w 99"/>
                    <a:gd name="T59" fmla="*/ 47 h 75"/>
                    <a:gd name="T60" fmla="*/ 98 w 99"/>
                    <a:gd name="T61" fmla="*/ 47 h 7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9"/>
                    <a:gd name="T94" fmla="*/ 0 h 75"/>
                    <a:gd name="T95" fmla="*/ 99 w 99"/>
                    <a:gd name="T96" fmla="*/ 75 h 75"/>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9" h="75">
                      <a:moveTo>
                        <a:pt x="26" y="0"/>
                      </a:moveTo>
                      <a:lnTo>
                        <a:pt x="22" y="7"/>
                      </a:lnTo>
                      <a:lnTo>
                        <a:pt x="19" y="14"/>
                      </a:lnTo>
                      <a:lnTo>
                        <a:pt x="17" y="18"/>
                      </a:lnTo>
                      <a:lnTo>
                        <a:pt x="14" y="21"/>
                      </a:lnTo>
                      <a:lnTo>
                        <a:pt x="9" y="25"/>
                      </a:lnTo>
                      <a:lnTo>
                        <a:pt x="4" y="29"/>
                      </a:lnTo>
                      <a:lnTo>
                        <a:pt x="2" y="32"/>
                      </a:lnTo>
                      <a:lnTo>
                        <a:pt x="0" y="35"/>
                      </a:lnTo>
                      <a:lnTo>
                        <a:pt x="0" y="40"/>
                      </a:lnTo>
                      <a:lnTo>
                        <a:pt x="0" y="46"/>
                      </a:lnTo>
                      <a:lnTo>
                        <a:pt x="0" y="52"/>
                      </a:lnTo>
                      <a:lnTo>
                        <a:pt x="2" y="57"/>
                      </a:lnTo>
                      <a:lnTo>
                        <a:pt x="5" y="60"/>
                      </a:lnTo>
                      <a:lnTo>
                        <a:pt x="9" y="65"/>
                      </a:lnTo>
                      <a:lnTo>
                        <a:pt x="16" y="69"/>
                      </a:lnTo>
                      <a:lnTo>
                        <a:pt x="23" y="72"/>
                      </a:lnTo>
                      <a:lnTo>
                        <a:pt x="33" y="74"/>
                      </a:lnTo>
                      <a:lnTo>
                        <a:pt x="46" y="74"/>
                      </a:lnTo>
                      <a:lnTo>
                        <a:pt x="56" y="72"/>
                      </a:lnTo>
                      <a:lnTo>
                        <a:pt x="64" y="68"/>
                      </a:lnTo>
                      <a:lnTo>
                        <a:pt x="69" y="62"/>
                      </a:lnTo>
                      <a:lnTo>
                        <a:pt x="72" y="57"/>
                      </a:lnTo>
                      <a:lnTo>
                        <a:pt x="73" y="51"/>
                      </a:lnTo>
                      <a:lnTo>
                        <a:pt x="73" y="46"/>
                      </a:lnTo>
                      <a:lnTo>
                        <a:pt x="73" y="42"/>
                      </a:lnTo>
                      <a:lnTo>
                        <a:pt x="78" y="44"/>
                      </a:lnTo>
                      <a:lnTo>
                        <a:pt x="82" y="46"/>
                      </a:lnTo>
                      <a:lnTo>
                        <a:pt x="87" y="47"/>
                      </a:lnTo>
                      <a:lnTo>
                        <a:pt x="92" y="47"/>
                      </a:lnTo>
                      <a:lnTo>
                        <a:pt x="98" y="4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9" name="Freeform 21"/>
                <p:cNvSpPr>
                  <a:spLocks/>
                </p:cNvSpPr>
                <p:nvPr/>
              </p:nvSpPr>
              <p:spPr bwMode="auto">
                <a:xfrm>
                  <a:off x="4427" y="3494"/>
                  <a:ext cx="47" cy="19"/>
                </a:xfrm>
                <a:custGeom>
                  <a:avLst/>
                  <a:gdLst>
                    <a:gd name="T0" fmla="*/ 17 w 47"/>
                    <a:gd name="T1" fmla="*/ 0 h 19"/>
                    <a:gd name="T2" fmla="*/ 24 w 47"/>
                    <a:gd name="T3" fmla="*/ 2 h 19"/>
                    <a:gd name="T4" fmla="*/ 35 w 47"/>
                    <a:gd name="T5" fmla="*/ 1 h 19"/>
                    <a:gd name="T6" fmla="*/ 41 w 47"/>
                    <a:gd name="T7" fmla="*/ 1 h 19"/>
                    <a:gd name="T8" fmla="*/ 46 w 47"/>
                    <a:gd name="T9" fmla="*/ 1 h 19"/>
                    <a:gd name="T10" fmla="*/ 44 w 47"/>
                    <a:gd name="T11" fmla="*/ 5 h 19"/>
                    <a:gd name="T12" fmla="*/ 41 w 47"/>
                    <a:gd name="T13" fmla="*/ 8 h 19"/>
                    <a:gd name="T14" fmla="*/ 37 w 47"/>
                    <a:gd name="T15" fmla="*/ 12 h 19"/>
                    <a:gd name="T16" fmla="*/ 32 w 47"/>
                    <a:gd name="T17" fmla="*/ 15 h 19"/>
                    <a:gd name="T18" fmla="*/ 27 w 47"/>
                    <a:gd name="T19" fmla="*/ 16 h 19"/>
                    <a:gd name="T20" fmla="*/ 21 w 47"/>
                    <a:gd name="T21" fmla="*/ 18 h 19"/>
                    <a:gd name="T22" fmla="*/ 14 w 47"/>
                    <a:gd name="T23" fmla="*/ 18 h 19"/>
                    <a:gd name="T24" fmla="*/ 5 w 47"/>
                    <a:gd name="T25" fmla="*/ 17 h 19"/>
                    <a:gd name="T26" fmla="*/ 1 w 47"/>
                    <a:gd name="T27" fmla="*/ 15 h 19"/>
                    <a:gd name="T28" fmla="*/ 0 w 47"/>
                    <a:gd name="T29" fmla="*/ 1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7"/>
                    <a:gd name="T46" fmla="*/ 0 h 19"/>
                    <a:gd name="T47" fmla="*/ 47 w 4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7" h="19">
                      <a:moveTo>
                        <a:pt x="17" y="0"/>
                      </a:moveTo>
                      <a:lnTo>
                        <a:pt x="24" y="2"/>
                      </a:lnTo>
                      <a:lnTo>
                        <a:pt x="35" y="1"/>
                      </a:lnTo>
                      <a:lnTo>
                        <a:pt x="41" y="1"/>
                      </a:lnTo>
                      <a:lnTo>
                        <a:pt x="46" y="1"/>
                      </a:lnTo>
                      <a:lnTo>
                        <a:pt x="44" y="5"/>
                      </a:lnTo>
                      <a:lnTo>
                        <a:pt x="41" y="8"/>
                      </a:lnTo>
                      <a:lnTo>
                        <a:pt x="37" y="12"/>
                      </a:lnTo>
                      <a:lnTo>
                        <a:pt x="32" y="15"/>
                      </a:lnTo>
                      <a:lnTo>
                        <a:pt x="27" y="16"/>
                      </a:lnTo>
                      <a:lnTo>
                        <a:pt x="21" y="18"/>
                      </a:lnTo>
                      <a:lnTo>
                        <a:pt x="14" y="18"/>
                      </a:lnTo>
                      <a:lnTo>
                        <a:pt x="5" y="17"/>
                      </a:lnTo>
                      <a:lnTo>
                        <a:pt x="1" y="15"/>
                      </a:lnTo>
                      <a:lnTo>
                        <a:pt x="0" y="1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0" name="Freeform 22"/>
                <p:cNvSpPr>
                  <a:spLocks/>
                </p:cNvSpPr>
                <p:nvPr/>
              </p:nvSpPr>
              <p:spPr bwMode="auto">
                <a:xfrm>
                  <a:off x="4497" y="3462"/>
                  <a:ext cx="70" cy="79"/>
                </a:xfrm>
                <a:custGeom>
                  <a:avLst/>
                  <a:gdLst>
                    <a:gd name="T0" fmla="*/ 0 w 70"/>
                    <a:gd name="T1" fmla="*/ 0 h 79"/>
                    <a:gd name="T2" fmla="*/ 0 w 70"/>
                    <a:gd name="T3" fmla="*/ 6 h 79"/>
                    <a:gd name="T4" fmla="*/ 1 w 70"/>
                    <a:gd name="T5" fmla="*/ 11 h 79"/>
                    <a:gd name="T6" fmla="*/ 3 w 70"/>
                    <a:gd name="T7" fmla="*/ 18 h 79"/>
                    <a:gd name="T8" fmla="*/ 5 w 70"/>
                    <a:gd name="T9" fmla="*/ 29 h 79"/>
                    <a:gd name="T10" fmla="*/ 10 w 70"/>
                    <a:gd name="T11" fmla="*/ 40 h 79"/>
                    <a:gd name="T12" fmla="*/ 13 w 70"/>
                    <a:gd name="T13" fmla="*/ 46 h 79"/>
                    <a:gd name="T14" fmla="*/ 19 w 70"/>
                    <a:gd name="T15" fmla="*/ 53 h 79"/>
                    <a:gd name="T16" fmla="*/ 23 w 70"/>
                    <a:gd name="T17" fmla="*/ 58 h 79"/>
                    <a:gd name="T18" fmla="*/ 30 w 70"/>
                    <a:gd name="T19" fmla="*/ 62 h 79"/>
                    <a:gd name="T20" fmla="*/ 36 w 70"/>
                    <a:gd name="T21" fmla="*/ 65 h 79"/>
                    <a:gd name="T22" fmla="*/ 46 w 70"/>
                    <a:gd name="T23" fmla="*/ 67 h 79"/>
                    <a:gd name="T24" fmla="*/ 51 w 70"/>
                    <a:gd name="T25" fmla="*/ 68 h 79"/>
                    <a:gd name="T26" fmla="*/ 54 w 70"/>
                    <a:gd name="T27" fmla="*/ 67 h 79"/>
                    <a:gd name="T28" fmla="*/ 59 w 70"/>
                    <a:gd name="T29" fmla="*/ 72 h 79"/>
                    <a:gd name="T30" fmla="*/ 63 w 70"/>
                    <a:gd name="T31" fmla="*/ 74 h 79"/>
                    <a:gd name="T32" fmla="*/ 69 w 70"/>
                    <a:gd name="T33" fmla="*/ 78 h 7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0"/>
                    <a:gd name="T52" fmla="*/ 0 h 79"/>
                    <a:gd name="T53" fmla="*/ 70 w 70"/>
                    <a:gd name="T54" fmla="*/ 79 h 7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0" h="79">
                      <a:moveTo>
                        <a:pt x="0" y="0"/>
                      </a:moveTo>
                      <a:lnTo>
                        <a:pt x="0" y="6"/>
                      </a:lnTo>
                      <a:lnTo>
                        <a:pt x="1" y="11"/>
                      </a:lnTo>
                      <a:lnTo>
                        <a:pt x="3" y="18"/>
                      </a:lnTo>
                      <a:lnTo>
                        <a:pt x="5" y="29"/>
                      </a:lnTo>
                      <a:lnTo>
                        <a:pt x="10" y="40"/>
                      </a:lnTo>
                      <a:lnTo>
                        <a:pt x="13" y="46"/>
                      </a:lnTo>
                      <a:lnTo>
                        <a:pt x="19" y="53"/>
                      </a:lnTo>
                      <a:lnTo>
                        <a:pt x="23" y="58"/>
                      </a:lnTo>
                      <a:lnTo>
                        <a:pt x="30" y="62"/>
                      </a:lnTo>
                      <a:lnTo>
                        <a:pt x="36" y="65"/>
                      </a:lnTo>
                      <a:lnTo>
                        <a:pt x="46" y="67"/>
                      </a:lnTo>
                      <a:lnTo>
                        <a:pt x="51" y="68"/>
                      </a:lnTo>
                      <a:lnTo>
                        <a:pt x="54" y="67"/>
                      </a:lnTo>
                      <a:lnTo>
                        <a:pt x="59" y="72"/>
                      </a:lnTo>
                      <a:lnTo>
                        <a:pt x="63" y="74"/>
                      </a:lnTo>
                      <a:lnTo>
                        <a:pt x="69" y="7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 name="Freeform 23"/>
                <p:cNvSpPr>
                  <a:spLocks/>
                </p:cNvSpPr>
                <p:nvPr/>
              </p:nvSpPr>
              <p:spPr bwMode="auto">
                <a:xfrm>
                  <a:off x="4681" y="3458"/>
                  <a:ext cx="46" cy="8"/>
                </a:xfrm>
                <a:custGeom>
                  <a:avLst/>
                  <a:gdLst>
                    <a:gd name="T0" fmla="*/ 0 w 46"/>
                    <a:gd name="T1" fmla="*/ 0 h 8"/>
                    <a:gd name="T2" fmla="*/ 11 w 46"/>
                    <a:gd name="T3" fmla="*/ 1 h 8"/>
                    <a:gd name="T4" fmla="*/ 20 w 46"/>
                    <a:gd name="T5" fmla="*/ 1 h 8"/>
                    <a:gd name="T6" fmla="*/ 29 w 46"/>
                    <a:gd name="T7" fmla="*/ 3 h 8"/>
                    <a:gd name="T8" fmla="*/ 37 w 46"/>
                    <a:gd name="T9" fmla="*/ 4 h 8"/>
                    <a:gd name="T10" fmla="*/ 45 w 46"/>
                    <a:gd name="T11" fmla="*/ 7 h 8"/>
                    <a:gd name="T12" fmla="*/ 0 60000 65536"/>
                    <a:gd name="T13" fmla="*/ 0 60000 65536"/>
                    <a:gd name="T14" fmla="*/ 0 60000 65536"/>
                    <a:gd name="T15" fmla="*/ 0 60000 65536"/>
                    <a:gd name="T16" fmla="*/ 0 60000 65536"/>
                    <a:gd name="T17" fmla="*/ 0 60000 65536"/>
                    <a:gd name="T18" fmla="*/ 0 w 46"/>
                    <a:gd name="T19" fmla="*/ 0 h 8"/>
                    <a:gd name="T20" fmla="*/ 46 w 46"/>
                    <a:gd name="T21" fmla="*/ 8 h 8"/>
                  </a:gdLst>
                  <a:ahLst/>
                  <a:cxnLst>
                    <a:cxn ang="T12">
                      <a:pos x="T0" y="T1"/>
                    </a:cxn>
                    <a:cxn ang="T13">
                      <a:pos x="T2" y="T3"/>
                    </a:cxn>
                    <a:cxn ang="T14">
                      <a:pos x="T4" y="T5"/>
                    </a:cxn>
                    <a:cxn ang="T15">
                      <a:pos x="T6" y="T7"/>
                    </a:cxn>
                    <a:cxn ang="T16">
                      <a:pos x="T8" y="T9"/>
                    </a:cxn>
                    <a:cxn ang="T17">
                      <a:pos x="T10" y="T11"/>
                    </a:cxn>
                  </a:cxnLst>
                  <a:rect l="T18" t="T19" r="T20" b="T21"/>
                  <a:pathLst>
                    <a:path w="46" h="8">
                      <a:moveTo>
                        <a:pt x="0" y="0"/>
                      </a:moveTo>
                      <a:lnTo>
                        <a:pt x="11" y="1"/>
                      </a:lnTo>
                      <a:lnTo>
                        <a:pt x="20" y="1"/>
                      </a:lnTo>
                      <a:lnTo>
                        <a:pt x="29" y="3"/>
                      </a:lnTo>
                      <a:lnTo>
                        <a:pt x="37" y="4"/>
                      </a:lnTo>
                      <a:lnTo>
                        <a:pt x="45" y="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 name="Freeform 24"/>
                <p:cNvSpPr>
                  <a:spLocks/>
                </p:cNvSpPr>
                <p:nvPr/>
              </p:nvSpPr>
              <p:spPr bwMode="auto">
                <a:xfrm>
                  <a:off x="4696" y="3436"/>
                  <a:ext cx="64" cy="25"/>
                </a:xfrm>
                <a:custGeom>
                  <a:avLst/>
                  <a:gdLst>
                    <a:gd name="T0" fmla="*/ 0 w 64"/>
                    <a:gd name="T1" fmla="*/ 0 h 25"/>
                    <a:gd name="T2" fmla="*/ 9 w 64"/>
                    <a:gd name="T3" fmla="*/ 0 h 25"/>
                    <a:gd name="T4" fmla="*/ 18 w 64"/>
                    <a:gd name="T5" fmla="*/ 0 h 25"/>
                    <a:gd name="T6" fmla="*/ 26 w 64"/>
                    <a:gd name="T7" fmla="*/ 2 h 25"/>
                    <a:gd name="T8" fmla="*/ 34 w 64"/>
                    <a:gd name="T9" fmla="*/ 3 h 25"/>
                    <a:gd name="T10" fmla="*/ 42 w 64"/>
                    <a:gd name="T11" fmla="*/ 6 h 25"/>
                    <a:gd name="T12" fmla="*/ 49 w 64"/>
                    <a:gd name="T13" fmla="*/ 10 h 25"/>
                    <a:gd name="T14" fmla="*/ 54 w 64"/>
                    <a:gd name="T15" fmla="*/ 14 h 25"/>
                    <a:gd name="T16" fmla="*/ 59 w 64"/>
                    <a:gd name="T17" fmla="*/ 18 h 25"/>
                    <a:gd name="T18" fmla="*/ 63 w 64"/>
                    <a:gd name="T19" fmla="*/ 24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4"/>
                    <a:gd name="T31" fmla="*/ 0 h 25"/>
                    <a:gd name="T32" fmla="*/ 64 w 64"/>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4" h="25">
                      <a:moveTo>
                        <a:pt x="0" y="0"/>
                      </a:moveTo>
                      <a:lnTo>
                        <a:pt x="9" y="0"/>
                      </a:lnTo>
                      <a:lnTo>
                        <a:pt x="18" y="0"/>
                      </a:lnTo>
                      <a:lnTo>
                        <a:pt x="26" y="2"/>
                      </a:lnTo>
                      <a:lnTo>
                        <a:pt x="34" y="3"/>
                      </a:lnTo>
                      <a:lnTo>
                        <a:pt x="42" y="6"/>
                      </a:lnTo>
                      <a:lnTo>
                        <a:pt x="49" y="10"/>
                      </a:lnTo>
                      <a:lnTo>
                        <a:pt x="54" y="14"/>
                      </a:lnTo>
                      <a:lnTo>
                        <a:pt x="59" y="18"/>
                      </a:lnTo>
                      <a:lnTo>
                        <a:pt x="63" y="2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 name="Freeform 25"/>
                <p:cNvSpPr>
                  <a:spLocks/>
                </p:cNvSpPr>
                <p:nvPr/>
              </p:nvSpPr>
              <p:spPr bwMode="auto">
                <a:xfrm>
                  <a:off x="4853" y="3626"/>
                  <a:ext cx="41" cy="27"/>
                </a:xfrm>
                <a:custGeom>
                  <a:avLst/>
                  <a:gdLst>
                    <a:gd name="T0" fmla="*/ 40 w 41"/>
                    <a:gd name="T1" fmla="*/ 0 h 27"/>
                    <a:gd name="T2" fmla="*/ 32 w 41"/>
                    <a:gd name="T3" fmla="*/ 5 h 27"/>
                    <a:gd name="T4" fmla="*/ 22 w 41"/>
                    <a:gd name="T5" fmla="*/ 11 h 27"/>
                    <a:gd name="T6" fmla="*/ 12 w 41"/>
                    <a:gd name="T7" fmla="*/ 17 h 27"/>
                    <a:gd name="T8" fmla="*/ 4 w 41"/>
                    <a:gd name="T9" fmla="*/ 21 h 27"/>
                    <a:gd name="T10" fmla="*/ 0 w 41"/>
                    <a:gd name="T11" fmla="*/ 26 h 27"/>
                    <a:gd name="T12" fmla="*/ 0 60000 65536"/>
                    <a:gd name="T13" fmla="*/ 0 60000 65536"/>
                    <a:gd name="T14" fmla="*/ 0 60000 65536"/>
                    <a:gd name="T15" fmla="*/ 0 60000 65536"/>
                    <a:gd name="T16" fmla="*/ 0 60000 65536"/>
                    <a:gd name="T17" fmla="*/ 0 60000 65536"/>
                    <a:gd name="T18" fmla="*/ 0 w 41"/>
                    <a:gd name="T19" fmla="*/ 0 h 27"/>
                    <a:gd name="T20" fmla="*/ 41 w 41"/>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41" h="27">
                      <a:moveTo>
                        <a:pt x="40" y="0"/>
                      </a:moveTo>
                      <a:lnTo>
                        <a:pt x="32" y="5"/>
                      </a:lnTo>
                      <a:lnTo>
                        <a:pt x="22" y="11"/>
                      </a:lnTo>
                      <a:lnTo>
                        <a:pt x="12" y="17"/>
                      </a:lnTo>
                      <a:lnTo>
                        <a:pt x="4" y="21"/>
                      </a:lnTo>
                      <a:lnTo>
                        <a:pt x="0" y="2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4" name="Freeform 26"/>
                <p:cNvSpPr>
                  <a:spLocks/>
                </p:cNvSpPr>
                <p:nvPr/>
              </p:nvSpPr>
              <p:spPr bwMode="auto">
                <a:xfrm>
                  <a:off x="4944" y="3418"/>
                  <a:ext cx="9" cy="68"/>
                </a:xfrm>
                <a:custGeom>
                  <a:avLst/>
                  <a:gdLst>
                    <a:gd name="T0" fmla="*/ 0 w 9"/>
                    <a:gd name="T1" fmla="*/ 67 h 68"/>
                    <a:gd name="T2" fmla="*/ 1 w 9"/>
                    <a:gd name="T3" fmla="*/ 52 h 68"/>
                    <a:gd name="T4" fmla="*/ 3 w 9"/>
                    <a:gd name="T5" fmla="*/ 36 h 68"/>
                    <a:gd name="T6" fmla="*/ 3 w 9"/>
                    <a:gd name="T7" fmla="*/ 22 h 68"/>
                    <a:gd name="T8" fmla="*/ 4 w 9"/>
                    <a:gd name="T9" fmla="*/ 16 h 68"/>
                    <a:gd name="T10" fmla="*/ 8 w 9"/>
                    <a:gd name="T11" fmla="*/ 0 h 68"/>
                    <a:gd name="T12" fmla="*/ 0 60000 65536"/>
                    <a:gd name="T13" fmla="*/ 0 60000 65536"/>
                    <a:gd name="T14" fmla="*/ 0 60000 65536"/>
                    <a:gd name="T15" fmla="*/ 0 60000 65536"/>
                    <a:gd name="T16" fmla="*/ 0 60000 65536"/>
                    <a:gd name="T17" fmla="*/ 0 60000 65536"/>
                    <a:gd name="T18" fmla="*/ 0 w 9"/>
                    <a:gd name="T19" fmla="*/ 0 h 68"/>
                    <a:gd name="T20" fmla="*/ 9 w 9"/>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9" h="68">
                      <a:moveTo>
                        <a:pt x="0" y="67"/>
                      </a:moveTo>
                      <a:lnTo>
                        <a:pt x="1" y="52"/>
                      </a:lnTo>
                      <a:lnTo>
                        <a:pt x="3" y="36"/>
                      </a:lnTo>
                      <a:lnTo>
                        <a:pt x="3" y="22"/>
                      </a:lnTo>
                      <a:lnTo>
                        <a:pt x="4" y="16"/>
                      </a:lnTo>
                      <a:lnTo>
                        <a:pt x="8"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12" name="Group 27"/>
            <p:cNvGrpSpPr>
              <a:grpSpLocks/>
            </p:cNvGrpSpPr>
            <p:nvPr/>
          </p:nvGrpSpPr>
          <p:grpSpPr bwMode="auto">
            <a:xfrm>
              <a:off x="3721" y="3813"/>
              <a:ext cx="1462" cy="472"/>
              <a:chOff x="3721" y="3813"/>
              <a:chExt cx="1462" cy="472"/>
            </a:xfrm>
          </p:grpSpPr>
          <p:sp>
            <p:nvSpPr>
              <p:cNvPr id="13" name="Freeform 28"/>
              <p:cNvSpPr>
                <a:spLocks/>
              </p:cNvSpPr>
              <p:nvPr/>
            </p:nvSpPr>
            <p:spPr bwMode="auto">
              <a:xfrm>
                <a:off x="3721" y="3978"/>
                <a:ext cx="1462" cy="307"/>
              </a:xfrm>
              <a:custGeom>
                <a:avLst/>
                <a:gdLst>
                  <a:gd name="T0" fmla="*/ 1399 w 1462"/>
                  <a:gd name="T1" fmla="*/ 11 h 307"/>
                  <a:gd name="T2" fmla="*/ 1461 w 1462"/>
                  <a:gd name="T3" fmla="*/ 39 h 307"/>
                  <a:gd name="T4" fmla="*/ 1373 w 1462"/>
                  <a:gd name="T5" fmla="*/ 61 h 307"/>
                  <a:gd name="T6" fmla="*/ 1454 w 1462"/>
                  <a:gd name="T7" fmla="*/ 75 h 307"/>
                  <a:gd name="T8" fmla="*/ 1384 w 1462"/>
                  <a:gd name="T9" fmla="*/ 94 h 307"/>
                  <a:gd name="T10" fmla="*/ 1268 w 1462"/>
                  <a:gd name="T11" fmla="*/ 119 h 307"/>
                  <a:gd name="T12" fmla="*/ 1293 w 1462"/>
                  <a:gd name="T13" fmla="*/ 137 h 307"/>
                  <a:gd name="T14" fmla="*/ 1370 w 1462"/>
                  <a:gd name="T15" fmla="*/ 151 h 307"/>
                  <a:gd name="T16" fmla="*/ 1130 w 1462"/>
                  <a:gd name="T17" fmla="*/ 176 h 307"/>
                  <a:gd name="T18" fmla="*/ 1031 w 1462"/>
                  <a:gd name="T19" fmla="*/ 140 h 307"/>
                  <a:gd name="T20" fmla="*/ 911 w 1462"/>
                  <a:gd name="T21" fmla="*/ 147 h 307"/>
                  <a:gd name="T22" fmla="*/ 958 w 1462"/>
                  <a:gd name="T23" fmla="*/ 205 h 307"/>
                  <a:gd name="T24" fmla="*/ 896 w 1462"/>
                  <a:gd name="T25" fmla="*/ 230 h 307"/>
                  <a:gd name="T26" fmla="*/ 816 w 1462"/>
                  <a:gd name="T27" fmla="*/ 180 h 307"/>
                  <a:gd name="T28" fmla="*/ 648 w 1462"/>
                  <a:gd name="T29" fmla="*/ 166 h 307"/>
                  <a:gd name="T30" fmla="*/ 335 w 1462"/>
                  <a:gd name="T31" fmla="*/ 176 h 307"/>
                  <a:gd name="T32" fmla="*/ 287 w 1462"/>
                  <a:gd name="T33" fmla="*/ 213 h 307"/>
                  <a:gd name="T34" fmla="*/ 217 w 1462"/>
                  <a:gd name="T35" fmla="*/ 233 h 307"/>
                  <a:gd name="T36" fmla="*/ 214 w 1462"/>
                  <a:gd name="T37" fmla="*/ 257 h 307"/>
                  <a:gd name="T38" fmla="*/ 237 w 1462"/>
                  <a:gd name="T39" fmla="*/ 288 h 307"/>
                  <a:gd name="T40" fmla="*/ 145 w 1462"/>
                  <a:gd name="T41" fmla="*/ 306 h 307"/>
                  <a:gd name="T42" fmla="*/ 38 w 1462"/>
                  <a:gd name="T43" fmla="*/ 277 h 307"/>
                  <a:gd name="T44" fmla="*/ 10 w 1462"/>
                  <a:gd name="T45" fmla="*/ 241 h 307"/>
                  <a:gd name="T46" fmla="*/ 51 w 1462"/>
                  <a:gd name="T47" fmla="*/ 216 h 307"/>
                  <a:gd name="T48" fmla="*/ 200 w 1462"/>
                  <a:gd name="T49" fmla="*/ 191 h 307"/>
                  <a:gd name="T50" fmla="*/ 175 w 1462"/>
                  <a:gd name="T51" fmla="*/ 166 h 307"/>
                  <a:gd name="T52" fmla="*/ 0 w 1462"/>
                  <a:gd name="T53" fmla="*/ 140 h 307"/>
                  <a:gd name="T54" fmla="*/ 230 w 1462"/>
                  <a:gd name="T55" fmla="*/ 111 h 307"/>
                  <a:gd name="T56" fmla="*/ 204 w 1462"/>
                  <a:gd name="T57" fmla="*/ 86 h 307"/>
                  <a:gd name="T58" fmla="*/ 77 w 1462"/>
                  <a:gd name="T59" fmla="*/ 54 h 307"/>
                  <a:gd name="T60" fmla="*/ 138 w 1462"/>
                  <a:gd name="T61" fmla="*/ 28 h 307"/>
                  <a:gd name="T62" fmla="*/ 208 w 1462"/>
                  <a:gd name="T63" fmla="*/ 14 h 307"/>
                  <a:gd name="T64" fmla="*/ 372 w 1462"/>
                  <a:gd name="T65" fmla="*/ 11 h 30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462"/>
                  <a:gd name="T100" fmla="*/ 0 h 307"/>
                  <a:gd name="T101" fmla="*/ 1462 w 1462"/>
                  <a:gd name="T102" fmla="*/ 307 h 30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462" h="307">
                    <a:moveTo>
                      <a:pt x="1264" y="0"/>
                    </a:moveTo>
                    <a:lnTo>
                      <a:pt x="1399" y="11"/>
                    </a:lnTo>
                    <a:lnTo>
                      <a:pt x="1370" y="25"/>
                    </a:lnTo>
                    <a:lnTo>
                      <a:pt x="1461" y="39"/>
                    </a:lnTo>
                    <a:lnTo>
                      <a:pt x="1403" y="54"/>
                    </a:lnTo>
                    <a:lnTo>
                      <a:pt x="1373" y="61"/>
                    </a:lnTo>
                    <a:lnTo>
                      <a:pt x="1370" y="68"/>
                    </a:lnTo>
                    <a:lnTo>
                      <a:pt x="1454" y="75"/>
                    </a:lnTo>
                    <a:lnTo>
                      <a:pt x="1406" y="90"/>
                    </a:lnTo>
                    <a:lnTo>
                      <a:pt x="1384" y="94"/>
                    </a:lnTo>
                    <a:lnTo>
                      <a:pt x="1297" y="100"/>
                    </a:lnTo>
                    <a:lnTo>
                      <a:pt x="1268" y="119"/>
                    </a:lnTo>
                    <a:lnTo>
                      <a:pt x="1271" y="130"/>
                    </a:lnTo>
                    <a:lnTo>
                      <a:pt x="1293" y="137"/>
                    </a:lnTo>
                    <a:lnTo>
                      <a:pt x="1337" y="137"/>
                    </a:lnTo>
                    <a:lnTo>
                      <a:pt x="1370" y="151"/>
                    </a:lnTo>
                    <a:lnTo>
                      <a:pt x="1282" y="166"/>
                    </a:lnTo>
                    <a:lnTo>
                      <a:pt x="1130" y="176"/>
                    </a:lnTo>
                    <a:lnTo>
                      <a:pt x="1038" y="158"/>
                    </a:lnTo>
                    <a:lnTo>
                      <a:pt x="1031" y="140"/>
                    </a:lnTo>
                    <a:lnTo>
                      <a:pt x="977" y="133"/>
                    </a:lnTo>
                    <a:lnTo>
                      <a:pt x="911" y="147"/>
                    </a:lnTo>
                    <a:lnTo>
                      <a:pt x="911" y="180"/>
                    </a:lnTo>
                    <a:lnTo>
                      <a:pt x="958" y="205"/>
                    </a:lnTo>
                    <a:lnTo>
                      <a:pt x="889" y="234"/>
                    </a:lnTo>
                    <a:lnTo>
                      <a:pt x="896" y="230"/>
                    </a:lnTo>
                    <a:lnTo>
                      <a:pt x="838" y="216"/>
                    </a:lnTo>
                    <a:lnTo>
                      <a:pt x="816" y="180"/>
                    </a:lnTo>
                    <a:lnTo>
                      <a:pt x="751" y="162"/>
                    </a:lnTo>
                    <a:lnTo>
                      <a:pt x="648" y="166"/>
                    </a:lnTo>
                    <a:lnTo>
                      <a:pt x="513" y="173"/>
                    </a:lnTo>
                    <a:lnTo>
                      <a:pt x="335" y="176"/>
                    </a:lnTo>
                    <a:lnTo>
                      <a:pt x="301" y="192"/>
                    </a:lnTo>
                    <a:lnTo>
                      <a:pt x="287" y="213"/>
                    </a:lnTo>
                    <a:lnTo>
                      <a:pt x="267" y="227"/>
                    </a:lnTo>
                    <a:lnTo>
                      <a:pt x="217" y="233"/>
                    </a:lnTo>
                    <a:lnTo>
                      <a:pt x="209" y="243"/>
                    </a:lnTo>
                    <a:lnTo>
                      <a:pt x="214" y="257"/>
                    </a:lnTo>
                    <a:lnTo>
                      <a:pt x="234" y="271"/>
                    </a:lnTo>
                    <a:lnTo>
                      <a:pt x="237" y="288"/>
                    </a:lnTo>
                    <a:lnTo>
                      <a:pt x="211" y="306"/>
                    </a:lnTo>
                    <a:lnTo>
                      <a:pt x="145" y="306"/>
                    </a:lnTo>
                    <a:lnTo>
                      <a:pt x="74" y="292"/>
                    </a:lnTo>
                    <a:lnTo>
                      <a:pt x="38" y="277"/>
                    </a:lnTo>
                    <a:lnTo>
                      <a:pt x="11" y="257"/>
                    </a:lnTo>
                    <a:lnTo>
                      <a:pt x="10" y="241"/>
                    </a:lnTo>
                    <a:lnTo>
                      <a:pt x="18" y="227"/>
                    </a:lnTo>
                    <a:lnTo>
                      <a:pt x="51" y="216"/>
                    </a:lnTo>
                    <a:lnTo>
                      <a:pt x="109" y="212"/>
                    </a:lnTo>
                    <a:lnTo>
                      <a:pt x="200" y="191"/>
                    </a:lnTo>
                    <a:lnTo>
                      <a:pt x="178" y="187"/>
                    </a:lnTo>
                    <a:lnTo>
                      <a:pt x="175" y="166"/>
                    </a:lnTo>
                    <a:lnTo>
                      <a:pt x="102" y="151"/>
                    </a:lnTo>
                    <a:lnTo>
                      <a:pt x="0" y="140"/>
                    </a:lnTo>
                    <a:lnTo>
                      <a:pt x="7" y="122"/>
                    </a:lnTo>
                    <a:lnTo>
                      <a:pt x="230" y="111"/>
                    </a:lnTo>
                    <a:lnTo>
                      <a:pt x="248" y="100"/>
                    </a:lnTo>
                    <a:lnTo>
                      <a:pt x="204" y="86"/>
                    </a:lnTo>
                    <a:lnTo>
                      <a:pt x="124" y="75"/>
                    </a:lnTo>
                    <a:lnTo>
                      <a:pt x="77" y="54"/>
                    </a:lnTo>
                    <a:lnTo>
                      <a:pt x="77" y="39"/>
                    </a:lnTo>
                    <a:lnTo>
                      <a:pt x="138" y="28"/>
                    </a:lnTo>
                    <a:lnTo>
                      <a:pt x="219" y="28"/>
                    </a:lnTo>
                    <a:lnTo>
                      <a:pt x="208" y="14"/>
                    </a:lnTo>
                    <a:lnTo>
                      <a:pt x="222" y="11"/>
                    </a:lnTo>
                    <a:lnTo>
                      <a:pt x="372" y="11"/>
                    </a:lnTo>
                    <a:lnTo>
                      <a:pt x="1264" y="0"/>
                    </a:lnTo>
                  </a:path>
                </a:pathLst>
              </a:custGeom>
              <a:solidFill>
                <a:srgbClr val="00AE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en-US"/>
              </a:p>
            </p:txBody>
          </p:sp>
          <p:grpSp>
            <p:nvGrpSpPr>
              <p:cNvPr id="14" name="Group 29"/>
              <p:cNvGrpSpPr>
                <a:grpSpLocks/>
              </p:cNvGrpSpPr>
              <p:nvPr/>
            </p:nvGrpSpPr>
            <p:grpSpPr bwMode="auto">
              <a:xfrm>
                <a:off x="3988" y="3813"/>
                <a:ext cx="1029" cy="252"/>
                <a:chOff x="3988" y="3813"/>
                <a:chExt cx="1029" cy="252"/>
              </a:xfrm>
            </p:grpSpPr>
            <p:grpSp>
              <p:nvGrpSpPr>
                <p:cNvPr id="50" name="Group 30"/>
                <p:cNvGrpSpPr>
                  <a:grpSpLocks/>
                </p:cNvGrpSpPr>
                <p:nvPr/>
              </p:nvGrpSpPr>
              <p:grpSpPr bwMode="auto">
                <a:xfrm>
                  <a:off x="4501" y="3813"/>
                  <a:ext cx="516" cy="251"/>
                  <a:chOff x="4501" y="3813"/>
                  <a:chExt cx="516" cy="251"/>
                </a:xfrm>
              </p:grpSpPr>
              <p:sp>
                <p:nvSpPr>
                  <p:cNvPr id="55" name="Freeform 31"/>
                  <p:cNvSpPr>
                    <a:spLocks/>
                  </p:cNvSpPr>
                  <p:nvPr/>
                </p:nvSpPr>
                <p:spPr bwMode="auto">
                  <a:xfrm>
                    <a:off x="4501" y="3813"/>
                    <a:ext cx="515" cy="149"/>
                  </a:xfrm>
                  <a:custGeom>
                    <a:avLst/>
                    <a:gdLst>
                      <a:gd name="T0" fmla="*/ 0 w 515"/>
                      <a:gd name="T1" fmla="*/ 130 h 149"/>
                      <a:gd name="T2" fmla="*/ 0 w 515"/>
                      <a:gd name="T3" fmla="*/ 114 h 149"/>
                      <a:gd name="T4" fmla="*/ 39 w 515"/>
                      <a:gd name="T5" fmla="*/ 112 h 149"/>
                      <a:gd name="T6" fmla="*/ 69 w 515"/>
                      <a:gd name="T7" fmla="*/ 54 h 149"/>
                      <a:gd name="T8" fmla="*/ 101 w 515"/>
                      <a:gd name="T9" fmla="*/ 91 h 149"/>
                      <a:gd name="T10" fmla="*/ 130 w 515"/>
                      <a:gd name="T11" fmla="*/ 40 h 149"/>
                      <a:gd name="T12" fmla="*/ 158 w 515"/>
                      <a:gd name="T13" fmla="*/ 78 h 149"/>
                      <a:gd name="T14" fmla="*/ 187 w 515"/>
                      <a:gd name="T15" fmla="*/ 33 h 149"/>
                      <a:gd name="T16" fmla="*/ 217 w 515"/>
                      <a:gd name="T17" fmla="*/ 67 h 149"/>
                      <a:gd name="T18" fmla="*/ 256 w 515"/>
                      <a:gd name="T19" fmla="*/ 17 h 149"/>
                      <a:gd name="T20" fmla="*/ 291 w 515"/>
                      <a:gd name="T21" fmla="*/ 54 h 149"/>
                      <a:gd name="T22" fmla="*/ 323 w 515"/>
                      <a:gd name="T23" fmla="*/ 9 h 149"/>
                      <a:gd name="T24" fmla="*/ 354 w 515"/>
                      <a:gd name="T25" fmla="*/ 50 h 149"/>
                      <a:gd name="T26" fmla="*/ 383 w 515"/>
                      <a:gd name="T27" fmla="*/ 0 h 149"/>
                      <a:gd name="T28" fmla="*/ 411 w 515"/>
                      <a:gd name="T29" fmla="*/ 50 h 149"/>
                      <a:gd name="T30" fmla="*/ 438 w 515"/>
                      <a:gd name="T31" fmla="*/ 2 h 149"/>
                      <a:gd name="T32" fmla="*/ 458 w 515"/>
                      <a:gd name="T33" fmla="*/ 53 h 149"/>
                      <a:gd name="T34" fmla="*/ 479 w 515"/>
                      <a:gd name="T35" fmla="*/ 5 h 149"/>
                      <a:gd name="T36" fmla="*/ 491 w 515"/>
                      <a:gd name="T37" fmla="*/ 60 h 149"/>
                      <a:gd name="T38" fmla="*/ 514 w 515"/>
                      <a:gd name="T39" fmla="*/ 11 h 149"/>
                      <a:gd name="T40" fmla="*/ 514 w 515"/>
                      <a:gd name="T41" fmla="*/ 94 h 149"/>
                      <a:gd name="T42" fmla="*/ 508 w 515"/>
                      <a:gd name="T43" fmla="*/ 100 h 149"/>
                      <a:gd name="T44" fmla="*/ 498 w 515"/>
                      <a:gd name="T45" fmla="*/ 110 h 149"/>
                      <a:gd name="T46" fmla="*/ 483 w 515"/>
                      <a:gd name="T47" fmla="*/ 118 h 149"/>
                      <a:gd name="T48" fmla="*/ 465 w 515"/>
                      <a:gd name="T49" fmla="*/ 124 h 149"/>
                      <a:gd name="T50" fmla="*/ 443 w 515"/>
                      <a:gd name="T51" fmla="*/ 131 h 149"/>
                      <a:gd name="T52" fmla="*/ 427 w 515"/>
                      <a:gd name="T53" fmla="*/ 136 h 149"/>
                      <a:gd name="T54" fmla="*/ 409 w 515"/>
                      <a:gd name="T55" fmla="*/ 139 h 149"/>
                      <a:gd name="T56" fmla="*/ 388 w 515"/>
                      <a:gd name="T57" fmla="*/ 142 h 149"/>
                      <a:gd name="T58" fmla="*/ 359 w 515"/>
                      <a:gd name="T59" fmla="*/ 146 h 149"/>
                      <a:gd name="T60" fmla="*/ 326 w 515"/>
                      <a:gd name="T61" fmla="*/ 147 h 149"/>
                      <a:gd name="T62" fmla="*/ 283 w 515"/>
                      <a:gd name="T63" fmla="*/ 148 h 149"/>
                      <a:gd name="T64" fmla="*/ 234 w 515"/>
                      <a:gd name="T65" fmla="*/ 148 h 149"/>
                      <a:gd name="T66" fmla="*/ 180 w 515"/>
                      <a:gd name="T67" fmla="*/ 147 h 149"/>
                      <a:gd name="T68" fmla="*/ 116 w 515"/>
                      <a:gd name="T69" fmla="*/ 141 h 149"/>
                      <a:gd name="T70" fmla="*/ 61 w 515"/>
                      <a:gd name="T71" fmla="*/ 135 h 149"/>
                      <a:gd name="T72" fmla="*/ 0 w 515"/>
                      <a:gd name="T73" fmla="*/ 130 h 14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15"/>
                      <a:gd name="T112" fmla="*/ 0 h 149"/>
                      <a:gd name="T113" fmla="*/ 515 w 515"/>
                      <a:gd name="T114" fmla="*/ 149 h 14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15" h="149">
                        <a:moveTo>
                          <a:pt x="0" y="130"/>
                        </a:moveTo>
                        <a:lnTo>
                          <a:pt x="0" y="114"/>
                        </a:lnTo>
                        <a:lnTo>
                          <a:pt x="39" y="112"/>
                        </a:lnTo>
                        <a:lnTo>
                          <a:pt x="69" y="54"/>
                        </a:lnTo>
                        <a:lnTo>
                          <a:pt x="101" y="91"/>
                        </a:lnTo>
                        <a:lnTo>
                          <a:pt x="130" y="40"/>
                        </a:lnTo>
                        <a:lnTo>
                          <a:pt x="158" y="78"/>
                        </a:lnTo>
                        <a:lnTo>
                          <a:pt x="187" y="33"/>
                        </a:lnTo>
                        <a:lnTo>
                          <a:pt x="217" y="67"/>
                        </a:lnTo>
                        <a:lnTo>
                          <a:pt x="256" y="17"/>
                        </a:lnTo>
                        <a:lnTo>
                          <a:pt x="291" y="54"/>
                        </a:lnTo>
                        <a:lnTo>
                          <a:pt x="323" y="9"/>
                        </a:lnTo>
                        <a:lnTo>
                          <a:pt x="354" y="50"/>
                        </a:lnTo>
                        <a:lnTo>
                          <a:pt x="383" y="0"/>
                        </a:lnTo>
                        <a:lnTo>
                          <a:pt x="411" y="50"/>
                        </a:lnTo>
                        <a:lnTo>
                          <a:pt x="438" y="2"/>
                        </a:lnTo>
                        <a:lnTo>
                          <a:pt x="458" y="53"/>
                        </a:lnTo>
                        <a:lnTo>
                          <a:pt x="479" y="5"/>
                        </a:lnTo>
                        <a:lnTo>
                          <a:pt x="491" y="60"/>
                        </a:lnTo>
                        <a:lnTo>
                          <a:pt x="514" y="11"/>
                        </a:lnTo>
                        <a:lnTo>
                          <a:pt x="514" y="94"/>
                        </a:lnTo>
                        <a:lnTo>
                          <a:pt x="508" y="100"/>
                        </a:lnTo>
                        <a:lnTo>
                          <a:pt x="498" y="110"/>
                        </a:lnTo>
                        <a:lnTo>
                          <a:pt x="483" y="118"/>
                        </a:lnTo>
                        <a:lnTo>
                          <a:pt x="465" y="124"/>
                        </a:lnTo>
                        <a:lnTo>
                          <a:pt x="443" y="131"/>
                        </a:lnTo>
                        <a:lnTo>
                          <a:pt x="427" y="136"/>
                        </a:lnTo>
                        <a:lnTo>
                          <a:pt x="409" y="139"/>
                        </a:lnTo>
                        <a:lnTo>
                          <a:pt x="388" y="142"/>
                        </a:lnTo>
                        <a:lnTo>
                          <a:pt x="359" y="146"/>
                        </a:lnTo>
                        <a:lnTo>
                          <a:pt x="326" y="147"/>
                        </a:lnTo>
                        <a:lnTo>
                          <a:pt x="283" y="148"/>
                        </a:lnTo>
                        <a:lnTo>
                          <a:pt x="234" y="148"/>
                        </a:lnTo>
                        <a:lnTo>
                          <a:pt x="180" y="147"/>
                        </a:lnTo>
                        <a:lnTo>
                          <a:pt x="116" y="141"/>
                        </a:lnTo>
                        <a:lnTo>
                          <a:pt x="61" y="135"/>
                        </a:lnTo>
                        <a:lnTo>
                          <a:pt x="0" y="130"/>
                        </a:lnTo>
                      </a:path>
                    </a:pathLst>
                  </a:custGeom>
                  <a:solidFill>
                    <a:srgbClr val="808080"/>
                  </a:solidFill>
                  <a:ln w="12700" cap="rnd" cmpd="sng">
                    <a:solidFill>
                      <a:srgbClr val="000000"/>
                    </a:solidFill>
                    <a:prstDash val="solid"/>
                    <a:round/>
                    <a:headEnd type="none" w="med" len="med"/>
                    <a:tailEnd type="none" w="med" len="med"/>
                  </a:ln>
                </p:spPr>
                <p:txBody>
                  <a:bodyPr/>
                  <a:lstStyle/>
                  <a:p>
                    <a:endParaRPr lang="en-US"/>
                  </a:p>
                </p:txBody>
              </p:sp>
              <p:sp>
                <p:nvSpPr>
                  <p:cNvPr id="56" name="Freeform 32"/>
                  <p:cNvSpPr>
                    <a:spLocks/>
                  </p:cNvSpPr>
                  <p:nvPr/>
                </p:nvSpPr>
                <p:spPr bwMode="auto">
                  <a:xfrm>
                    <a:off x="4502" y="3907"/>
                    <a:ext cx="515" cy="157"/>
                  </a:xfrm>
                  <a:custGeom>
                    <a:avLst/>
                    <a:gdLst>
                      <a:gd name="T0" fmla="*/ 0 w 515"/>
                      <a:gd name="T1" fmla="*/ 36 h 157"/>
                      <a:gd name="T2" fmla="*/ 0 w 515"/>
                      <a:gd name="T3" fmla="*/ 133 h 157"/>
                      <a:gd name="T4" fmla="*/ 32 w 515"/>
                      <a:gd name="T5" fmla="*/ 136 h 157"/>
                      <a:gd name="T6" fmla="*/ 84 w 515"/>
                      <a:gd name="T7" fmla="*/ 143 h 157"/>
                      <a:gd name="T8" fmla="*/ 157 w 515"/>
                      <a:gd name="T9" fmla="*/ 151 h 157"/>
                      <a:gd name="T10" fmla="*/ 208 w 515"/>
                      <a:gd name="T11" fmla="*/ 156 h 157"/>
                      <a:gd name="T12" fmla="*/ 263 w 515"/>
                      <a:gd name="T13" fmla="*/ 156 h 157"/>
                      <a:gd name="T14" fmla="*/ 299 w 515"/>
                      <a:gd name="T15" fmla="*/ 155 h 157"/>
                      <a:gd name="T16" fmla="*/ 335 w 515"/>
                      <a:gd name="T17" fmla="*/ 155 h 157"/>
                      <a:gd name="T18" fmla="*/ 359 w 515"/>
                      <a:gd name="T19" fmla="*/ 153 h 157"/>
                      <a:gd name="T20" fmla="*/ 388 w 515"/>
                      <a:gd name="T21" fmla="*/ 149 h 157"/>
                      <a:gd name="T22" fmla="*/ 409 w 515"/>
                      <a:gd name="T23" fmla="*/ 146 h 157"/>
                      <a:gd name="T24" fmla="*/ 438 w 515"/>
                      <a:gd name="T25" fmla="*/ 141 h 157"/>
                      <a:gd name="T26" fmla="*/ 463 w 515"/>
                      <a:gd name="T27" fmla="*/ 136 h 157"/>
                      <a:gd name="T28" fmla="*/ 484 w 515"/>
                      <a:gd name="T29" fmla="*/ 133 h 157"/>
                      <a:gd name="T30" fmla="*/ 496 w 515"/>
                      <a:gd name="T31" fmla="*/ 128 h 157"/>
                      <a:gd name="T32" fmla="*/ 514 w 515"/>
                      <a:gd name="T33" fmla="*/ 0 h 157"/>
                      <a:gd name="T34" fmla="*/ 508 w 515"/>
                      <a:gd name="T35" fmla="*/ 6 h 157"/>
                      <a:gd name="T36" fmla="*/ 497 w 515"/>
                      <a:gd name="T37" fmla="*/ 15 h 157"/>
                      <a:gd name="T38" fmla="*/ 482 w 515"/>
                      <a:gd name="T39" fmla="*/ 24 h 157"/>
                      <a:gd name="T40" fmla="*/ 465 w 515"/>
                      <a:gd name="T41" fmla="*/ 30 h 157"/>
                      <a:gd name="T42" fmla="*/ 442 w 515"/>
                      <a:gd name="T43" fmla="*/ 37 h 157"/>
                      <a:gd name="T44" fmla="*/ 426 w 515"/>
                      <a:gd name="T45" fmla="*/ 41 h 157"/>
                      <a:gd name="T46" fmla="*/ 408 w 515"/>
                      <a:gd name="T47" fmla="*/ 45 h 157"/>
                      <a:gd name="T48" fmla="*/ 387 w 515"/>
                      <a:gd name="T49" fmla="*/ 48 h 157"/>
                      <a:gd name="T50" fmla="*/ 358 w 515"/>
                      <a:gd name="T51" fmla="*/ 51 h 157"/>
                      <a:gd name="T52" fmla="*/ 325 w 515"/>
                      <a:gd name="T53" fmla="*/ 52 h 157"/>
                      <a:gd name="T54" fmla="*/ 282 w 515"/>
                      <a:gd name="T55" fmla="*/ 54 h 157"/>
                      <a:gd name="T56" fmla="*/ 233 w 515"/>
                      <a:gd name="T57" fmla="*/ 54 h 157"/>
                      <a:gd name="T58" fmla="*/ 179 w 515"/>
                      <a:gd name="T59" fmla="*/ 52 h 157"/>
                      <a:gd name="T60" fmla="*/ 115 w 515"/>
                      <a:gd name="T61" fmla="*/ 46 h 157"/>
                      <a:gd name="T62" fmla="*/ 60 w 515"/>
                      <a:gd name="T63" fmla="*/ 41 h 157"/>
                      <a:gd name="T64" fmla="*/ 0 w 515"/>
                      <a:gd name="T65" fmla="*/ 36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15"/>
                      <a:gd name="T100" fmla="*/ 0 h 157"/>
                      <a:gd name="T101" fmla="*/ 515 w 515"/>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15" h="157">
                        <a:moveTo>
                          <a:pt x="0" y="36"/>
                        </a:moveTo>
                        <a:lnTo>
                          <a:pt x="0" y="133"/>
                        </a:lnTo>
                        <a:lnTo>
                          <a:pt x="32" y="136"/>
                        </a:lnTo>
                        <a:lnTo>
                          <a:pt x="84" y="143"/>
                        </a:lnTo>
                        <a:lnTo>
                          <a:pt x="157" y="151"/>
                        </a:lnTo>
                        <a:lnTo>
                          <a:pt x="208" y="156"/>
                        </a:lnTo>
                        <a:lnTo>
                          <a:pt x="263" y="156"/>
                        </a:lnTo>
                        <a:lnTo>
                          <a:pt x="299" y="155"/>
                        </a:lnTo>
                        <a:lnTo>
                          <a:pt x="335" y="155"/>
                        </a:lnTo>
                        <a:lnTo>
                          <a:pt x="359" y="153"/>
                        </a:lnTo>
                        <a:lnTo>
                          <a:pt x="388" y="149"/>
                        </a:lnTo>
                        <a:lnTo>
                          <a:pt x="409" y="146"/>
                        </a:lnTo>
                        <a:lnTo>
                          <a:pt x="438" y="141"/>
                        </a:lnTo>
                        <a:lnTo>
                          <a:pt x="463" y="136"/>
                        </a:lnTo>
                        <a:lnTo>
                          <a:pt x="484" y="133"/>
                        </a:lnTo>
                        <a:lnTo>
                          <a:pt x="496" y="128"/>
                        </a:lnTo>
                        <a:lnTo>
                          <a:pt x="514" y="0"/>
                        </a:lnTo>
                        <a:lnTo>
                          <a:pt x="508" y="6"/>
                        </a:lnTo>
                        <a:lnTo>
                          <a:pt x="497" y="15"/>
                        </a:lnTo>
                        <a:lnTo>
                          <a:pt x="482" y="24"/>
                        </a:lnTo>
                        <a:lnTo>
                          <a:pt x="465" y="30"/>
                        </a:lnTo>
                        <a:lnTo>
                          <a:pt x="442" y="37"/>
                        </a:lnTo>
                        <a:lnTo>
                          <a:pt x="426" y="41"/>
                        </a:lnTo>
                        <a:lnTo>
                          <a:pt x="408" y="45"/>
                        </a:lnTo>
                        <a:lnTo>
                          <a:pt x="387" y="48"/>
                        </a:lnTo>
                        <a:lnTo>
                          <a:pt x="358" y="51"/>
                        </a:lnTo>
                        <a:lnTo>
                          <a:pt x="325" y="52"/>
                        </a:lnTo>
                        <a:lnTo>
                          <a:pt x="282" y="54"/>
                        </a:lnTo>
                        <a:lnTo>
                          <a:pt x="233" y="54"/>
                        </a:lnTo>
                        <a:lnTo>
                          <a:pt x="179" y="52"/>
                        </a:lnTo>
                        <a:lnTo>
                          <a:pt x="115" y="46"/>
                        </a:lnTo>
                        <a:lnTo>
                          <a:pt x="60" y="41"/>
                        </a:lnTo>
                        <a:lnTo>
                          <a:pt x="0" y="36"/>
                        </a:lnTo>
                      </a:path>
                    </a:pathLst>
                  </a:custGeom>
                  <a:solidFill>
                    <a:srgbClr val="A0A0A0"/>
                  </a:solidFill>
                  <a:ln w="12700" cap="rnd" cmpd="sng">
                    <a:solidFill>
                      <a:srgbClr val="000000"/>
                    </a:solidFill>
                    <a:prstDash val="solid"/>
                    <a:round/>
                    <a:headEnd type="none" w="med" len="med"/>
                    <a:tailEnd type="none" w="med" len="med"/>
                  </a:ln>
                </p:spPr>
                <p:txBody>
                  <a:bodyPr/>
                  <a:lstStyle/>
                  <a:p>
                    <a:endParaRPr lang="en-US"/>
                  </a:p>
                </p:txBody>
              </p:sp>
              <p:sp>
                <p:nvSpPr>
                  <p:cNvPr id="57" name="Freeform 33"/>
                  <p:cNvSpPr>
                    <a:spLocks/>
                  </p:cNvSpPr>
                  <p:nvPr/>
                </p:nvSpPr>
                <p:spPr bwMode="auto">
                  <a:xfrm>
                    <a:off x="4501" y="3837"/>
                    <a:ext cx="515" cy="125"/>
                  </a:xfrm>
                  <a:custGeom>
                    <a:avLst/>
                    <a:gdLst>
                      <a:gd name="T0" fmla="*/ 0 w 515"/>
                      <a:gd name="T1" fmla="*/ 106 h 125"/>
                      <a:gd name="T2" fmla="*/ 16 w 515"/>
                      <a:gd name="T3" fmla="*/ 104 h 125"/>
                      <a:gd name="T4" fmla="*/ 43 w 515"/>
                      <a:gd name="T5" fmla="*/ 63 h 125"/>
                      <a:gd name="T6" fmla="*/ 74 w 515"/>
                      <a:gd name="T7" fmla="*/ 106 h 125"/>
                      <a:gd name="T8" fmla="*/ 101 w 515"/>
                      <a:gd name="T9" fmla="*/ 54 h 125"/>
                      <a:gd name="T10" fmla="*/ 139 w 515"/>
                      <a:gd name="T11" fmla="*/ 107 h 125"/>
                      <a:gd name="T12" fmla="*/ 173 w 515"/>
                      <a:gd name="T13" fmla="*/ 53 h 125"/>
                      <a:gd name="T14" fmla="*/ 204 w 515"/>
                      <a:gd name="T15" fmla="*/ 100 h 125"/>
                      <a:gd name="T16" fmla="*/ 245 w 515"/>
                      <a:gd name="T17" fmla="*/ 44 h 125"/>
                      <a:gd name="T18" fmla="*/ 276 w 515"/>
                      <a:gd name="T19" fmla="*/ 100 h 125"/>
                      <a:gd name="T20" fmla="*/ 312 w 515"/>
                      <a:gd name="T21" fmla="*/ 37 h 125"/>
                      <a:gd name="T22" fmla="*/ 353 w 515"/>
                      <a:gd name="T23" fmla="*/ 93 h 125"/>
                      <a:gd name="T24" fmla="*/ 389 w 515"/>
                      <a:gd name="T25" fmla="*/ 26 h 125"/>
                      <a:gd name="T26" fmla="*/ 420 w 515"/>
                      <a:gd name="T27" fmla="*/ 93 h 125"/>
                      <a:gd name="T28" fmla="*/ 446 w 515"/>
                      <a:gd name="T29" fmla="*/ 26 h 125"/>
                      <a:gd name="T30" fmla="*/ 468 w 515"/>
                      <a:gd name="T31" fmla="*/ 88 h 125"/>
                      <a:gd name="T32" fmla="*/ 492 w 515"/>
                      <a:gd name="T33" fmla="*/ 0 h 125"/>
                      <a:gd name="T34" fmla="*/ 514 w 515"/>
                      <a:gd name="T35" fmla="*/ 70 h 125"/>
                      <a:gd name="T36" fmla="*/ 508 w 515"/>
                      <a:gd name="T37" fmla="*/ 76 h 125"/>
                      <a:gd name="T38" fmla="*/ 498 w 515"/>
                      <a:gd name="T39" fmla="*/ 86 h 125"/>
                      <a:gd name="T40" fmla="*/ 483 w 515"/>
                      <a:gd name="T41" fmla="*/ 94 h 125"/>
                      <a:gd name="T42" fmla="*/ 465 w 515"/>
                      <a:gd name="T43" fmla="*/ 100 h 125"/>
                      <a:gd name="T44" fmla="*/ 443 w 515"/>
                      <a:gd name="T45" fmla="*/ 107 h 125"/>
                      <a:gd name="T46" fmla="*/ 427 w 515"/>
                      <a:gd name="T47" fmla="*/ 112 h 125"/>
                      <a:gd name="T48" fmla="*/ 409 w 515"/>
                      <a:gd name="T49" fmla="*/ 115 h 125"/>
                      <a:gd name="T50" fmla="*/ 388 w 515"/>
                      <a:gd name="T51" fmla="*/ 118 h 125"/>
                      <a:gd name="T52" fmla="*/ 359 w 515"/>
                      <a:gd name="T53" fmla="*/ 122 h 125"/>
                      <a:gd name="T54" fmla="*/ 326 w 515"/>
                      <a:gd name="T55" fmla="*/ 123 h 125"/>
                      <a:gd name="T56" fmla="*/ 283 w 515"/>
                      <a:gd name="T57" fmla="*/ 124 h 125"/>
                      <a:gd name="T58" fmla="*/ 234 w 515"/>
                      <a:gd name="T59" fmla="*/ 124 h 125"/>
                      <a:gd name="T60" fmla="*/ 180 w 515"/>
                      <a:gd name="T61" fmla="*/ 123 h 125"/>
                      <a:gd name="T62" fmla="*/ 116 w 515"/>
                      <a:gd name="T63" fmla="*/ 117 h 125"/>
                      <a:gd name="T64" fmla="*/ 61 w 515"/>
                      <a:gd name="T65" fmla="*/ 111 h 125"/>
                      <a:gd name="T66" fmla="*/ 0 w 515"/>
                      <a:gd name="T67" fmla="*/ 106 h 12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15"/>
                      <a:gd name="T103" fmla="*/ 0 h 125"/>
                      <a:gd name="T104" fmla="*/ 515 w 515"/>
                      <a:gd name="T105" fmla="*/ 125 h 12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15" h="125">
                        <a:moveTo>
                          <a:pt x="0" y="106"/>
                        </a:moveTo>
                        <a:lnTo>
                          <a:pt x="16" y="104"/>
                        </a:lnTo>
                        <a:lnTo>
                          <a:pt x="43" y="63"/>
                        </a:lnTo>
                        <a:lnTo>
                          <a:pt x="74" y="106"/>
                        </a:lnTo>
                        <a:lnTo>
                          <a:pt x="101" y="54"/>
                        </a:lnTo>
                        <a:lnTo>
                          <a:pt x="139" y="107"/>
                        </a:lnTo>
                        <a:lnTo>
                          <a:pt x="173" y="53"/>
                        </a:lnTo>
                        <a:lnTo>
                          <a:pt x="204" y="100"/>
                        </a:lnTo>
                        <a:lnTo>
                          <a:pt x="245" y="44"/>
                        </a:lnTo>
                        <a:lnTo>
                          <a:pt x="276" y="100"/>
                        </a:lnTo>
                        <a:lnTo>
                          <a:pt x="312" y="37"/>
                        </a:lnTo>
                        <a:lnTo>
                          <a:pt x="353" y="93"/>
                        </a:lnTo>
                        <a:lnTo>
                          <a:pt x="389" y="26"/>
                        </a:lnTo>
                        <a:lnTo>
                          <a:pt x="420" y="93"/>
                        </a:lnTo>
                        <a:lnTo>
                          <a:pt x="446" y="26"/>
                        </a:lnTo>
                        <a:lnTo>
                          <a:pt x="468" y="88"/>
                        </a:lnTo>
                        <a:lnTo>
                          <a:pt x="492" y="0"/>
                        </a:lnTo>
                        <a:lnTo>
                          <a:pt x="514" y="70"/>
                        </a:lnTo>
                        <a:lnTo>
                          <a:pt x="508" y="76"/>
                        </a:lnTo>
                        <a:lnTo>
                          <a:pt x="498" y="86"/>
                        </a:lnTo>
                        <a:lnTo>
                          <a:pt x="483" y="94"/>
                        </a:lnTo>
                        <a:lnTo>
                          <a:pt x="465" y="100"/>
                        </a:lnTo>
                        <a:lnTo>
                          <a:pt x="443" y="107"/>
                        </a:lnTo>
                        <a:lnTo>
                          <a:pt x="427" y="112"/>
                        </a:lnTo>
                        <a:lnTo>
                          <a:pt x="409" y="115"/>
                        </a:lnTo>
                        <a:lnTo>
                          <a:pt x="388" y="118"/>
                        </a:lnTo>
                        <a:lnTo>
                          <a:pt x="359" y="122"/>
                        </a:lnTo>
                        <a:lnTo>
                          <a:pt x="326" y="123"/>
                        </a:lnTo>
                        <a:lnTo>
                          <a:pt x="283" y="124"/>
                        </a:lnTo>
                        <a:lnTo>
                          <a:pt x="234" y="124"/>
                        </a:lnTo>
                        <a:lnTo>
                          <a:pt x="180" y="123"/>
                        </a:lnTo>
                        <a:lnTo>
                          <a:pt x="116" y="117"/>
                        </a:lnTo>
                        <a:lnTo>
                          <a:pt x="61" y="111"/>
                        </a:lnTo>
                        <a:lnTo>
                          <a:pt x="0" y="106"/>
                        </a:lnTo>
                      </a:path>
                    </a:pathLst>
                  </a:custGeom>
                  <a:solidFill>
                    <a:srgbClr val="C0C0C0"/>
                  </a:solidFill>
                  <a:ln w="12700" cap="rnd" cmpd="sng">
                    <a:solidFill>
                      <a:srgbClr val="000000"/>
                    </a:solidFill>
                    <a:prstDash val="solid"/>
                    <a:round/>
                    <a:headEnd type="none" w="med" len="med"/>
                    <a:tailEnd type="none" w="med" len="med"/>
                  </a:ln>
                </p:spPr>
                <p:txBody>
                  <a:bodyPr/>
                  <a:lstStyle/>
                  <a:p>
                    <a:endParaRPr lang="en-US"/>
                  </a:p>
                </p:txBody>
              </p:sp>
            </p:grpSp>
            <p:grpSp>
              <p:nvGrpSpPr>
                <p:cNvPr id="51" name="Group 34"/>
                <p:cNvGrpSpPr>
                  <a:grpSpLocks/>
                </p:cNvGrpSpPr>
                <p:nvPr/>
              </p:nvGrpSpPr>
              <p:grpSpPr bwMode="auto">
                <a:xfrm>
                  <a:off x="3988" y="3813"/>
                  <a:ext cx="515" cy="252"/>
                  <a:chOff x="3988" y="3813"/>
                  <a:chExt cx="515" cy="252"/>
                </a:xfrm>
              </p:grpSpPr>
              <p:sp>
                <p:nvSpPr>
                  <p:cNvPr id="52" name="Freeform 35"/>
                  <p:cNvSpPr>
                    <a:spLocks/>
                  </p:cNvSpPr>
                  <p:nvPr/>
                </p:nvSpPr>
                <p:spPr bwMode="auto">
                  <a:xfrm>
                    <a:off x="3988" y="3813"/>
                    <a:ext cx="515" cy="150"/>
                  </a:xfrm>
                  <a:custGeom>
                    <a:avLst/>
                    <a:gdLst>
                      <a:gd name="T0" fmla="*/ 514 w 515"/>
                      <a:gd name="T1" fmla="*/ 131 h 150"/>
                      <a:gd name="T2" fmla="*/ 514 w 515"/>
                      <a:gd name="T3" fmla="*/ 114 h 150"/>
                      <a:gd name="T4" fmla="*/ 475 w 515"/>
                      <a:gd name="T5" fmla="*/ 113 h 150"/>
                      <a:gd name="T6" fmla="*/ 444 w 515"/>
                      <a:gd name="T7" fmla="*/ 54 h 150"/>
                      <a:gd name="T8" fmla="*/ 414 w 515"/>
                      <a:gd name="T9" fmla="*/ 91 h 150"/>
                      <a:gd name="T10" fmla="*/ 384 w 515"/>
                      <a:gd name="T11" fmla="*/ 40 h 150"/>
                      <a:gd name="T12" fmla="*/ 356 w 515"/>
                      <a:gd name="T13" fmla="*/ 78 h 150"/>
                      <a:gd name="T14" fmla="*/ 327 w 515"/>
                      <a:gd name="T15" fmla="*/ 33 h 150"/>
                      <a:gd name="T16" fmla="*/ 297 w 515"/>
                      <a:gd name="T17" fmla="*/ 67 h 150"/>
                      <a:gd name="T18" fmla="*/ 258 w 515"/>
                      <a:gd name="T19" fmla="*/ 17 h 150"/>
                      <a:gd name="T20" fmla="*/ 224 w 515"/>
                      <a:gd name="T21" fmla="*/ 54 h 150"/>
                      <a:gd name="T22" fmla="*/ 192 w 515"/>
                      <a:gd name="T23" fmla="*/ 9 h 150"/>
                      <a:gd name="T24" fmla="*/ 159 w 515"/>
                      <a:gd name="T25" fmla="*/ 50 h 150"/>
                      <a:gd name="T26" fmla="*/ 131 w 515"/>
                      <a:gd name="T27" fmla="*/ 0 h 150"/>
                      <a:gd name="T28" fmla="*/ 103 w 515"/>
                      <a:gd name="T29" fmla="*/ 50 h 150"/>
                      <a:gd name="T30" fmla="*/ 76 w 515"/>
                      <a:gd name="T31" fmla="*/ 3 h 150"/>
                      <a:gd name="T32" fmla="*/ 55 w 515"/>
                      <a:gd name="T33" fmla="*/ 53 h 150"/>
                      <a:gd name="T34" fmla="*/ 35 w 515"/>
                      <a:gd name="T35" fmla="*/ 5 h 150"/>
                      <a:gd name="T36" fmla="*/ 24 w 515"/>
                      <a:gd name="T37" fmla="*/ 60 h 150"/>
                      <a:gd name="T38" fmla="*/ 0 w 515"/>
                      <a:gd name="T39" fmla="*/ 12 h 150"/>
                      <a:gd name="T40" fmla="*/ 0 w 515"/>
                      <a:gd name="T41" fmla="*/ 94 h 150"/>
                      <a:gd name="T42" fmla="*/ 6 w 515"/>
                      <a:gd name="T43" fmla="*/ 101 h 150"/>
                      <a:gd name="T44" fmla="*/ 17 w 515"/>
                      <a:gd name="T45" fmla="*/ 110 h 150"/>
                      <a:gd name="T46" fmla="*/ 31 w 515"/>
                      <a:gd name="T47" fmla="*/ 118 h 150"/>
                      <a:gd name="T48" fmla="*/ 48 w 515"/>
                      <a:gd name="T49" fmla="*/ 125 h 150"/>
                      <a:gd name="T50" fmla="*/ 71 w 515"/>
                      <a:gd name="T51" fmla="*/ 131 h 150"/>
                      <a:gd name="T52" fmla="*/ 87 w 515"/>
                      <a:gd name="T53" fmla="*/ 136 h 150"/>
                      <a:gd name="T54" fmla="*/ 105 w 515"/>
                      <a:gd name="T55" fmla="*/ 140 h 150"/>
                      <a:gd name="T56" fmla="*/ 126 w 515"/>
                      <a:gd name="T57" fmla="*/ 142 h 150"/>
                      <a:gd name="T58" fmla="*/ 155 w 515"/>
                      <a:gd name="T59" fmla="*/ 146 h 150"/>
                      <a:gd name="T60" fmla="*/ 189 w 515"/>
                      <a:gd name="T61" fmla="*/ 147 h 150"/>
                      <a:gd name="T62" fmla="*/ 232 w 515"/>
                      <a:gd name="T63" fmla="*/ 149 h 150"/>
                      <a:gd name="T64" fmla="*/ 280 w 515"/>
                      <a:gd name="T65" fmla="*/ 149 h 150"/>
                      <a:gd name="T66" fmla="*/ 334 w 515"/>
                      <a:gd name="T67" fmla="*/ 147 h 150"/>
                      <a:gd name="T68" fmla="*/ 399 w 515"/>
                      <a:gd name="T69" fmla="*/ 141 h 150"/>
                      <a:gd name="T70" fmla="*/ 453 w 515"/>
                      <a:gd name="T71" fmla="*/ 135 h 150"/>
                      <a:gd name="T72" fmla="*/ 514 w 515"/>
                      <a:gd name="T73" fmla="*/ 131 h 15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15"/>
                      <a:gd name="T112" fmla="*/ 0 h 150"/>
                      <a:gd name="T113" fmla="*/ 515 w 515"/>
                      <a:gd name="T114" fmla="*/ 150 h 15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15" h="150">
                        <a:moveTo>
                          <a:pt x="514" y="131"/>
                        </a:moveTo>
                        <a:lnTo>
                          <a:pt x="514" y="114"/>
                        </a:lnTo>
                        <a:lnTo>
                          <a:pt x="475" y="113"/>
                        </a:lnTo>
                        <a:lnTo>
                          <a:pt x="444" y="54"/>
                        </a:lnTo>
                        <a:lnTo>
                          <a:pt x="414" y="91"/>
                        </a:lnTo>
                        <a:lnTo>
                          <a:pt x="384" y="40"/>
                        </a:lnTo>
                        <a:lnTo>
                          <a:pt x="356" y="78"/>
                        </a:lnTo>
                        <a:lnTo>
                          <a:pt x="327" y="33"/>
                        </a:lnTo>
                        <a:lnTo>
                          <a:pt x="297" y="67"/>
                        </a:lnTo>
                        <a:lnTo>
                          <a:pt x="258" y="17"/>
                        </a:lnTo>
                        <a:lnTo>
                          <a:pt x="224" y="54"/>
                        </a:lnTo>
                        <a:lnTo>
                          <a:pt x="192" y="9"/>
                        </a:lnTo>
                        <a:lnTo>
                          <a:pt x="159" y="50"/>
                        </a:lnTo>
                        <a:lnTo>
                          <a:pt x="131" y="0"/>
                        </a:lnTo>
                        <a:lnTo>
                          <a:pt x="103" y="50"/>
                        </a:lnTo>
                        <a:lnTo>
                          <a:pt x="76" y="3"/>
                        </a:lnTo>
                        <a:lnTo>
                          <a:pt x="55" y="53"/>
                        </a:lnTo>
                        <a:lnTo>
                          <a:pt x="35" y="5"/>
                        </a:lnTo>
                        <a:lnTo>
                          <a:pt x="24" y="60"/>
                        </a:lnTo>
                        <a:lnTo>
                          <a:pt x="0" y="12"/>
                        </a:lnTo>
                        <a:lnTo>
                          <a:pt x="0" y="94"/>
                        </a:lnTo>
                        <a:lnTo>
                          <a:pt x="6" y="101"/>
                        </a:lnTo>
                        <a:lnTo>
                          <a:pt x="17" y="110"/>
                        </a:lnTo>
                        <a:lnTo>
                          <a:pt x="31" y="118"/>
                        </a:lnTo>
                        <a:lnTo>
                          <a:pt x="48" y="125"/>
                        </a:lnTo>
                        <a:lnTo>
                          <a:pt x="71" y="131"/>
                        </a:lnTo>
                        <a:lnTo>
                          <a:pt x="87" y="136"/>
                        </a:lnTo>
                        <a:lnTo>
                          <a:pt x="105" y="140"/>
                        </a:lnTo>
                        <a:lnTo>
                          <a:pt x="126" y="142"/>
                        </a:lnTo>
                        <a:lnTo>
                          <a:pt x="155" y="146"/>
                        </a:lnTo>
                        <a:lnTo>
                          <a:pt x="189" y="147"/>
                        </a:lnTo>
                        <a:lnTo>
                          <a:pt x="232" y="149"/>
                        </a:lnTo>
                        <a:lnTo>
                          <a:pt x="280" y="149"/>
                        </a:lnTo>
                        <a:lnTo>
                          <a:pt x="334" y="147"/>
                        </a:lnTo>
                        <a:lnTo>
                          <a:pt x="399" y="141"/>
                        </a:lnTo>
                        <a:lnTo>
                          <a:pt x="453" y="135"/>
                        </a:lnTo>
                        <a:lnTo>
                          <a:pt x="514" y="131"/>
                        </a:lnTo>
                      </a:path>
                    </a:pathLst>
                  </a:custGeom>
                  <a:solidFill>
                    <a:srgbClr val="808080"/>
                  </a:solidFill>
                  <a:ln w="12700" cap="rnd" cmpd="sng">
                    <a:solidFill>
                      <a:srgbClr val="000000"/>
                    </a:solidFill>
                    <a:prstDash val="solid"/>
                    <a:round/>
                    <a:headEnd type="none" w="med" len="med"/>
                    <a:tailEnd type="none" w="med" len="med"/>
                  </a:ln>
                </p:spPr>
                <p:txBody>
                  <a:bodyPr/>
                  <a:lstStyle/>
                  <a:p>
                    <a:endParaRPr lang="en-US"/>
                  </a:p>
                </p:txBody>
              </p:sp>
              <p:sp>
                <p:nvSpPr>
                  <p:cNvPr id="53" name="Freeform 36"/>
                  <p:cNvSpPr>
                    <a:spLocks/>
                  </p:cNvSpPr>
                  <p:nvPr/>
                </p:nvSpPr>
                <p:spPr bwMode="auto">
                  <a:xfrm>
                    <a:off x="3988" y="3907"/>
                    <a:ext cx="515" cy="158"/>
                  </a:xfrm>
                  <a:custGeom>
                    <a:avLst/>
                    <a:gdLst>
                      <a:gd name="T0" fmla="*/ 514 w 515"/>
                      <a:gd name="T1" fmla="*/ 36 h 158"/>
                      <a:gd name="T2" fmla="*/ 514 w 515"/>
                      <a:gd name="T3" fmla="*/ 133 h 158"/>
                      <a:gd name="T4" fmla="*/ 481 w 515"/>
                      <a:gd name="T5" fmla="*/ 137 h 158"/>
                      <a:gd name="T6" fmla="*/ 429 w 515"/>
                      <a:gd name="T7" fmla="*/ 143 h 158"/>
                      <a:gd name="T8" fmla="*/ 356 w 515"/>
                      <a:gd name="T9" fmla="*/ 152 h 158"/>
                      <a:gd name="T10" fmla="*/ 305 w 515"/>
                      <a:gd name="T11" fmla="*/ 157 h 158"/>
                      <a:gd name="T12" fmla="*/ 250 w 515"/>
                      <a:gd name="T13" fmla="*/ 157 h 158"/>
                      <a:gd name="T14" fmla="*/ 215 w 515"/>
                      <a:gd name="T15" fmla="*/ 155 h 158"/>
                      <a:gd name="T16" fmla="*/ 178 w 515"/>
                      <a:gd name="T17" fmla="*/ 155 h 158"/>
                      <a:gd name="T18" fmla="*/ 154 w 515"/>
                      <a:gd name="T19" fmla="*/ 153 h 158"/>
                      <a:gd name="T20" fmla="*/ 125 w 515"/>
                      <a:gd name="T21" fmla="*/ 149 h 158"/>
                      <a:gd name="T22" fmla="*/ 104 w 515"/>
                      <a:gd name="T23" fmla="*/ 147 h 158"/>
                      <a:gd name="T24" fmla="*/ 74 w 515"/>
                      <a:gd name="T25" fmla="*/ 141 h 158"/>
                      <a:gd name="T26" fmla="*/ 50 w 515"/>
                      <a:gd name="T27" fmla="*/ 137 h 158"/>
                      <a:gd name="T28" fmla="*/ 30 w 515"/>
                      <a:gd name="T29" fmla="*/ 133 h 158"/>
                      <a:gd name="T30" fmla="*/ 18 w 515"/>
                      <a:gd name="T31" fmla="*/ 128 h 158"/>
                      <a:gd name="T32" fmla="*/ 0 w 515"/>
                      <a:gd name="T33" fmla="*/ 0 h 158"/>
                      <a:gd name="T34" fmla="*/ 6 w 515"/>
                      <a:gd name="T35" fmla="*/ 6 h 158"/>
                      <a:gd name="T36" fmla="*/ 16 w 515"/>
                      <a:gd name="T37" fmla="*/ 16 h 158"/>
                      <a:gd name="T38" fmla="*/ 31 w 515"/>
                      <a:gd name="T39" fmla="*/ 24 h 158"/>
                      <a:gd name="T40" fmla="*/ 48 w 515"/>
                      <a:gd name="T41" fmla="*/ 30 h 158"/>
                      <a:gd name="T42" fmla="*/ 71 w 515"/>
                      <a:gd name="T43" fmla="*/ 37 h 158"/>
                      <a:gd name="T44" fmla="*/ 87 w 515"/>
                      <a:gd name="T45" fmla="*/ 41 h 158"/>
                      <a:gd name="T46" fmla="*/ 105 w 515"/>
                      <a:gd name="T47" fmla="*/ 45 h 158"/>
                      <a:gd name="T48" fmla="*/ 126 w 515"/>
                      <a:gd name="T49" fmla="*/ 48 h 158"/>
                      <a:gd name="T50" fmla="*/ 155 w 515"/>
                      <a:gd name="T51" fmla="*/ 51 h 158"/>
                      <a:gd name="T52" fmla="*/ 188 w 515"/>
                      <a:gd name="T53" fmla="*/ 53 h 158"/>
                      <a:gd name="T54" fmla="*/ 231 w 515"/>
                      <a:gd name="T55" fmla="*/ 54 h 158"/>
                      <a:gd name="T56" fmla="*/ 280 w 515"/>
                      <a:gd name="T57" fmla="*/ 54 h 158"/>
                      <a:gd name="T58" fmla="*/ 334 w 515"/>
                      <a:gd name="T59" fmla="*/ 53 h 158"/>
                      <a:gd name="T60" fmla="*/ 398 w 515"/>
                      <a:gd name="T61" fmla="*/ 47 h 158"/>
                      <a:gd name="T62" fmla="*/ 453 w 515"/>
                      <a:gd name="T63" fmla="*/ 41 h 158"/>
                      <a:gd name="T64" fmla="*/ 514 w 515"/>
                      <a:gd name="T65" fmla="*/ 36 h 1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15"/>
                      <a:gd name="T100" fmla="*/ 0 h 158"/>
                      <a:gd name="T101" fmla="*/ 515 w 515"/>
                      <a:gd name="T102" fmla="*/ 158 h 1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15" h="158">
                        <a:moveTo>
                          <a:pt x="514" y="36"/>
                        </a:moveTo>
                        <a:lnTo>
                          <a:pt x="514" y="133"/>
                        </a:lnTo>
                        <a:lnTo>
                          <a:pt x="481" y="137"/>
                        </a:lnTo>
                        <a:lnTo>
                          <a:pt x="429" y="143"/>
                        </a:lnTo>
                        <a:lnTo>
                          <a:pt x="356" y="152"/>
                        </a:lnTo>
                        <a:lnTo>
                          <a:pt x="305" y="157"/>
                        </a:lnTo>
                        <a:lnTo>
                          <a:pt x="250" y="157"/>
                        </a:lnTo>
                        <a:lnTo>
                          <a:pt x="215" y="155"/>
                        </a:lnTo>
                        <a:lnTo>
                          <a:pt x="178" y="155"/>
                        </a:lnTo>
                        <a:lnTo>
                          <a:pt x="154" y="153"/>
                        </a:lnTo>
                        <a:lnTo>
                          <a:pt x="125" y="149"/>
                        </a:lnTo>
                        <a:lnTo>
                          <a:pt x="104" y="147"/>
                        </a:lnTo>
                        <a:lnTo>
                          <a:pt x="74" y="141"/>
                        </a:lnTo>
                        <a:lnTo>
                          <a:pt x="50" y="137"/>
                        </a:lnTo>
                        <a:lnTo>
                          <a:pt x="30" y="133"/>
                        </a:lnTo>
                        <a:lnTo>
                          <a:pt x="18" y="128"/>
                        </a:lnTo>
                        <a:lnTo>
                          <a:pt x="0" y="0"/>
                        </a:lnTo>
                        <a:lnTo>
                          <a:pt x="6" y="6"/>
                        </a:lnTo>
                        <a:lnTo>
                          <a:pt x="16" y="16"/>
                        </a:lnTo>
                        <a:lnTo>
                          <a:pt x="31" y="24"/>
                        </a:lnTo>
                        <a:lnTo>
                          <a:pt x="48" y="30"/>
                        </a:lnTo>
                        <a:lnTo>
                          <a:pt x="71" y="37"/>
                        </a:lnTo>
                        <a:lnTo>
                          <a:pt x="87" y="41"/>
                        </a:lnTo>
                        <a:lnTo>
                          <a:pt x="105" y="45"/>
                        </a:lnTo>
                        <a:lnTo>
                          <a:pt x="126" y="48"/>
                        </a:lnTo>
                        <a:lnTo>
                          <a:pt x="155" y="51"/>
                        </a:lnTo>
                        <a:lnTo>
                          <a:pt x="188" y="53"/>
                        </a:lnTo>
                        <a:lnTo>
                          <a:pt x="231" y="54"/>
                        </a:lnTo>
                        <a:lnTo>
                          <a:pt x="280" y="54"/>
                        </a:lnTo>
                        <a:lnTo>
                          <a:pt x="334" y="53"/>
                        </a:lnTo>
                        <a:lnTo>
                          <a:pt x="398" y="47"/>
                        </a:lnTo>
                        <a:lnTo>
                          <a:pt x="453" y="41"/>
                        </a:lnTo>
                        <a:lnTo>
                          <a:pt x="514" y="36"/>
                        </a:lnTo>
                      </a:path>
                    </a:pathLst>
                  </a:custGeom>
                  <a:solidFill>
                    <a:srgbClr val="A0A0A0"/>
                  </a:solidFill>
                  <a:ln w="12700" cap="rnd" cmpd="sng">
                    <a:solidFill>
                      <a:srgbClr val="000000"/>
                    </a:solidFill>
                    <a:prstDash val="solid"/>
                    <a:round/>
                    <a:headEnd type="none" w="med" len="med"/>
                    <a:tailEnd type="none" w="med" len="med"/>
                  </a:ln>
                </p:spPr>
                <p:txBody>
                  <a:bodyPr/>
                  <a:lstStyle/>
                  <a:p>
                    <a:endParaRPr lang="en-US"/>
                  </a:p>
                </p:txBody>
              </p:sp>
              <p:sp>
                <p:nvSpPr>
                  <p:cNvPr id="54" name="Freeform 37"/>
                  <p:cNvSpPr>
                    <a:spLocks/>
                  </p:cNvSpPr>
                  <p:nvPr/>
                </p:nvSpPr>
                <p:spPr bwMode="auto">
                  <a:xfrm>
                    <a:off x="3988" y="3837"/>
                    <a:ext cx="515" cy="126"/>
                  </a:xfrm>
                  <a:custGeom>
                    <a:avLst/>
                    <a:gdLst>
                      <a:gd name="T0" fmla="*/ 514 w 515"/>
                      <a:gd name="T1" fmla="*/ 107 h 126"/>
                      <a:gd name="T2" fmla="*/ 498 w 515"/>
                      <a:gd name="T3" fmla="*/ 105 h 126"/>
                      <a:gd name="T4" fmla="*/ 470 w 515"/>
                      <a:gd name="T5" fmla="*/ 63 h 126"/>
                      <a:gd name="T6" fmla="*/ 440 w 515"/>
                      <a:gd name="T7" fmla="*/ 106 h 126"/>
                      <a:gd name="T8" fmla="*/ 414 w 515"/>
                      <a:gd name="T9" fmla="*/ 55 h 126"/>
                      <a:gd name="T10" fmla="*/ 375 w 515"/>
                      <a:gd name="T11" fmla="*/ 107 h 126"/>
                      <a:gd name="T12" fmla="*/ 341 w 515"/>
                      <a:gd name="T13" fmla="*/ 53 h 126"/>
                      <a:gd name="T14" fmla="*/ 310 w 515"/>
                      <a:gd name="T15" fmla="*/ 100 h 126"/>
                      <a:gd name="T16" fmla="*/ 269 w 515"/>
                      <a:gd name="T17" fmla="*/ 45 h 126"/>
                      <a:gd name="T18" fmla="*/ 238 w 515"/>
                      <a:gd name="T19" fmla="*/ 100 h 126"/>
                      <a:gd name="T20" fmla="*/ 202 w 515"/>
                      <a:gd name="T21" fmla="*/ 37 h 126"/>
                      <a:gd name="T22" fmla="*/ 161 w 515"/>
                      <a:gd name="T23" fmla="*/ 94 h 126"/>
                      <a:gd name="T24" fmla="*/ 124 w 515"/>
                      <a:gd name="T25" fmla="*/ 27 h 126"/>
                      <a:gd name="T26" fmla="*/ 94 w 515"/>
                      <a:gd name="T27" fmla="*/ 94 h 126"/>
                      <a:gd name="T28" fmla="*/ 68 w 515"/>
                      <a:gd name="T29" fmla="*/ 27 h 126"/>
                      <a:gd name="T30" fmla="*/ 46 w 515"/>
                      <a:gd name="T31" fmla="*/ 88 h 126"/>
                      <a:gd name="T32" fmla="*/ 22 w 515"/>
                      <a:gd name="T33" fmla="*/ 0 h 126"/>
                      <a:gd name="T34" fmla="*/ 0 w 515"/>
                      <a:gd name="T35" fmla="*/ 70 h 126"/>
                      <a:gd name="T36" fmla="*/ 6 w 515"/>
                      <a:gd name="T37" fmla="*/ 77 h 126"/>
                      <a:gd name="T38" fmla="*/ 17 w 515"/>
                      <a:gd name="T39" fmla="*/ 86 h 126"/>
                      <a:gd name="T40" fmla="*/ 31 w 515"/>
                      <a:gd name="T41" fmla="*/ 94 h 126"/>
                      <a:gd name="T42" fmla="*/ 48 w 515"/>
                      <a:gd name="T43" fmla="*/ 101 h 126"/>
                      <a:gd name="T44" fmla="*/ 71 w 515"/>
                      <a:gd name="T45" fmla="*/ 107 h 126"/>
                      <a:gd name="T46" fmla="*/ 87 w 515"/>
                      <a:gd name="T47" fmla="*/ 112 h 126"/>
                      <a:gd name="T48" fmla="*/ 105 w 515"/>
                      <a:gd name="T49" fmla="*/ 116 h 126"/>
                      <a:gd name="T50" fmla="*/ 126 w 515"/>
                      <a:gd name="T51" fmla="*/ 118 h 126"/>
                      <a:gd name="T52" fmla="*/ 155 w 515"/>
                      <a:gd name="T53" fmla="*/ 122 h 126"/>
                      <a:gd name="T54" fmla="*/ 189 w 515"/>
                      <a:gd name="T55" fmla="*/ 123 h 126"/>
                      <a:gd name="T56" fmla="*/ 232 w 515"/>
                      <a:gd name="T57" fmla="*/ 125 h 126"/>
                      <a:gd name="T58" fmla="*/ 280 w 515"/>
                      <a:gd name="T59" fmla="*/ 125 h 126"/>
                      <a:gd name="T60" fmla="*/ 334 w 515"/>
                      <a:gd name="T61" fmla="*/ 123 h 126"/>
                      <a:gd name="T62" fmla="*/ 399 w 515"/>
                      <a:gd name="T63" fmla="*/ 117 h 126"/>
                      <a:gd name="T64" fmla="*/ 453 w 515"/>
                      <a:gd name="T65" fmla="*/ 111 h 126"/>
                      <a:gd name="T66" fmla="*/ 514 w 515"/>
                      <a:gd name="T67" fmla="*/ 107 h 12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15"/>
                      <a:gd name="T103" fmla="*/ 0 h 126"/>
                      <a:gd name="T104" fmla="*/ 515 w 515"/>
                      <a:gd name="T105" fmla="*/ 126 h 12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15" h="126">
                        <a:moveTo>
                          <a:pt x="514" y="107"/>
                        </a:moveTo>
                        <a:lnTo>
                          <a:pt x="498" y="105"/>
                        </a:lnTo>
                        <a:lnTo>
                          <a:pt x="470" y="63"/>
                        </a:lnTo>
                        <a:lnTo>
                          <a:pt x="440" y="106"/>
                        </a:lnTo>
                        <a:lnTo>
                          <a:pt x="414" y="55"/>
                        </a:lnTo>
                        <a:lnTo>
                          <a:pt x="375" y="107"/>
                        </a:lnTo>
                        <a:lnTo>
                          <a:pt x="341" y="53"/>
                        </a:lnTo>
                        <a:lnTo>
                          <a:pt x="310" y="100"/>
                        </a:lnTo>
                        <a:lnTo>
                          <a:pt x="269" y="45"/>
                        </a:lnTo>
                        <a:lnTo>
                          <a:pt x="238" y="100"/>
                        </a:lnTo>
                        <a:lnTo>
                          <a:pt x="202" y="37"/>
                        </a:lnTo>
                        <a:lnTo>
                          <a:pt x="161" y="94"/>
                        </a:lnTo>
                        <a:lnTo>
                          <a:pt x="124" y="27"/>
                        </a:lnTo>
                        <a:lnTo>
                          <a:pt x="94" y="94"/>
                        </a:lnTo>
                        <a:lnTo>
                          <a:pt x="68" y="27"/>
                        </a:lnTo>
                        <a:lnTo>
                          <a:pt x="46" y="88"/>
                        </a:lnTo>
                        <a:lnTo>
                          <a:pt x="22" y="0"/>
                        </a:lnTo>
                        <a:lnTo>
                          <a:pt x="0" y="70"/>
                        </a:lnTo>
                        <a:lnTo>
                          <a:pt x="6" y="77"/>
                        </a:lnTo>
                        <a:lnTo>
                          <a:pt x="17" y="86"/>
                        </a:lnTo>
                        <a:lnTo>
                          <a:pt x="31" y="94"/>
                        </a:lnTo>
                        <a:lnTo>
                          <a:pt x="48" y="101"/>
                        </a:lnTo>
                        <a:lnTo>
                          <a:pt x="71" y="107"/>
                        </a:lnTo>
                        <a:lnTo>
                          <a:pt x="87" y="112"/>
                        </a:lnTo>
                        <a:lnTo>
                          <a:pt x="105" y="116"/>
                        </a:lnTo>
                        <a:lnTo>
                          <a:pt x="126" y="118"/>
                        </a:lnTo>
                        <a:lnTo>
                          <a:pt x="155" y="122"/>
                        </a:lnTo>
                        <a:lnTo>
                          <a:pt x="189" y="123"/>
                        </a:lnTo>
                        <a:lnTo>
                          <a:pt x="232" y="125"/>
                        </a:lnTo>
                        <a:lnTo>
                          <a:pt x="280" y="125"/>
                        </a:lnTo>
                        <a:lnTo>
                          <a:pt x="334" y="123"/>
                        </a:lnTo>
                        <a:lnTo>
                          <a:pt x="399" y="117"/>
                        </a:lnTo>
                        <a:lnTo>
                          <a:pt x="453" y="111"/>
                        </a:lnTo>
                        <a:lnTo>
                          <a:pt x="514" y="107"/>
                        </a:lnTo>
                      </a:path>
                    </a:pathLst>
                  </a:custGeom>
                  <a:solidFill>
                    <a:srgbClr val="C0C0C0"/>
                  </a:solidFill>
                  <a:ln w="12700" cap="rnd" cmpd="sng">
                    <a:solidFill>
                      <a:srgbClr val="000000"/>
                    </a:solidFill>
                    <a:prstDash val="solid"/>
                    <a:round/>
                    <a:headEnd type="none" w="med" len="med"/>
                    <a:tailEnd type="none" w="med" len="med"/>
                  </a:ln>
                </p:spPr>
                <p:txBody>
                  <a:bodyPr/>
                  <a:lstStyle/>
                  <a:p>
                    <a:endParaRPr lang="en-US"/>
                  </a:p>
                </p:txBody>
              </p:sp>
            </p:grpSp>
          </p:grpSp>
          <p:grpSp>
            <p:nvGrpSpPr>
              <p:cNvPr id="15" name="Group 38"/>
              <p:cNvGrpSpPr>
                <a:grpSpLocks/>
              </p:cNvGrpSpPr>
              <p:nvPr/>
            </p:nvGrpSpPr>
            <p:grpSpPr bwMode="auto">
              <a:xfrm>
                <a:off x="3945" y="4007"/>
                <a:ext cx="1100" cy="104"/>
                <a:chOff x="3945" y="4007"/>
                <a:chExt cx="1100" cy="104"/>
              </a:xfrm>
            </p:grpSpPr>
            <p:sp>
              <p:nvSpPr>
                <p:cNvPr id="47" name="Freeform 39"/>
                <p:cNvSpPr>
                  <a:spLocks/>
                </p:cNvSpPr>
                <p:nvPr/>
              </p:nvSpPr>
              <p:spPr bwMode="auto">
                <a:xfrm>
                  <a:off x="3945" y="4007"/>
                  <a:ext cx="1100" cy="101"/>
                </a:xfrm>
                <a:custGeom>
                  <a:avLst/>
                  <a:gdLst>
                    <a:gd name="T0" fmla="*/ 37 w 1100"/>
                    <a:gd name="T1" fmla="*/ 20 h 101"/>
                    <a:gd name="T2" fmla="*/ 65 w 1100"/>
                    <a:gd name="T3" fmla="*/ 51 h 101"/>
                    <a:gd name="T4" fmla="*/ 75 w 1100"/>
                    <a:gd name="T5" fmla="*/ 53 h 101"/>
                    <a:gd name="T6" fmla="*/ 98 w 1100"/>
                    <a:gd name="T7" fmla="*/ 56 h 101"/>
                    <a:gd name="T8" fmla="*/ 137 w 1100"/>
                    <a:gd name="T9" fmla="*/ 61 h 101"/>
                    <a:gd name="T10" fmla="*/ 165 w 1100"/>
                    <a:gd name="T11" fmla="*/ 48 h 101"/>
                    <a:gd name="T12" fmla="*/ 175 w 1100"/>
                    <a:gd name="T13" fmla="*/ 48 h 101"/>
                    <a:gd name="T14" fmla="*/ 212 w 1100"/>
                    <a:gd name="T15" fmla="*/ 51 h 101"/>
                    <a:gd name="T16" fmla="*/ 245 w 1100"/>
                    <a:gd name="T17" fmla="*/ 10 h 101"/>
                    <a:gd name="T18" fmla="*/ 282 w 1100"/>
                    <a:gd name="T19" fmla="*/ 24 h 101"/>
                    <a:gd name="T20" fmla="*/ 295 w 1100"/>
                    <a:gd name="T21" fmla="*/ 44 h 101"/>
                    <a:gd name="T22" fmla="*/ 323 w 1100"/>
                    <a:gd name="T23" fmla="*/ 37 h 101"/>
                    <a:gd name="T24" fmla="*/ 333 w 1100"/>
                    <a:gd name="T25" fmla="*/ 19 h 101"/>
                    <a:gd name="T26" fmla="*/ 336 w 1100"/>
                    <a:gd name="T27" fmla="*/ 39 h 101"/>
                    <a:gd name="T28" fmla="*/ 365 w 1100"/>
                    <a:gd name="T29" fmla="*/ 41 h 101"/>
                    <a:gd name="T30" fmla="*/ 377 w 1100"/>
                    <a:gd name="T31" fmla="*/ 48 h 101"/>
                    <a:gd name="T32" fmla="*/ 413 w 1100"/>
                    <a:gd name="T33" fmla="*/ 34 h 101"/>
                    <a:gd name="T34" fmla="*/ 433 w 1100"/>
                    <a:gd name="T35" fmla="*/ 42 h 101"/>
                    <a:gd name="T36" fmla="*/ 470 w 1100"/>
                    <a:gd name="T37" fmla="*/ 13 h 101"/>
                    <a:gd name="T38" fmla="*/ 479 w 1100"/>
                    <a:gd name="T39" fmla="*/ 41 h 101"/>
                    <a:gd name="T40" fmla="*/ 504 w 1100"/>
                    <a:gd name="T41" fmla="*/ 22 h 101"/>
                    <a:gd name="T42" fmla="*/ 515 w 1100"/>
                    <a:gd name="T43" fmla="*/ 49 h 101"/>
                    <a:gd name="T44" fmla="*/ 542 w 1100"/>
                    <a:gd name="T45" fmla="*/ 53 h 101"/>
                    <a:gd name="T46" fmla="*/ 574 w 1100"/>
                    <a:gd name="T47" fmla="*/ 27 h 101"/>
                    <a:gd name="T48" fmla="*/ 603 w 1100"/>
                    <a:gd name="T49" fmla="*/ 51 h 101"/>
                    <a:gd name="T50" fmla="*/ 620 w 1100"/>
                    <a:gd name="T51" fmla="*/ 16 h 101"/>
                    <a:gd name="T52" fmla="*/ 650 w 1100"/>
                    <a:gd name="T53" fmla="*/ 13 h 101"/>
                    <a:gd name="T54" fmla="*/ 674 w 1100"/>
                    <a:gd name="T55" fmla="*/ 37 h 101"/>
                    <a:gd name="T56" fmla="*/ 698 w 1100"/>
                    <a:gd name="T57" fmla="*/ 44 h 101"/>
                    <a:gd name="T58" fmla="*/ 725 w 1100"/>
                    <a:gd name="T59" fmla="*/ 49 h 101"/>
                    <a:gd name="T60" fmla="*/ 756 w 1100"/>
                    <a:gd name="T61" fmla="*/ 49 h 101"/>
                    <a:gd name="T62" fmla="*/ 783 w 1100"/>
                    <a:gd name="T63" fmla="*/ 48 h 101"/>
                    <a:gd name="T64" fmla="*/ 812 w 1100"/>
                    <a:gd name="T65" fmla="*/ 24 h 101"/>
                    <a:gd name="T66" fmla="*/ 827 w 1100"/>
                    <a:gd name="T67" fmla="*/ 32 h 101"/>
                    <a:gd name="T68" fmla="*/ 842 w 1100"/>
                    <a:gd name="T69" fmla="*/ 24 h 101"/>
                    <a:gd name="T70" fmla="*/ 885 w 1100"/>
                    <a:gd name="T71" fmla="*/ 7 h 101"/>
                    <a:gd name="T72" fmla="*/ 914 w 1100"/>
                    <a:gd name="T73" fmla="*/ 16 h 101"/>
                    <a:gd name="T74" fmla="*/ 944 w 1100"/>
                    <a:gd name="T75" fmla="*/ 44 h 101"/>
                    <a:gd name="T76" fmla="*/ 980 w 1100"/>
                    <a:gd name="T77" fmla="*/ 24 h 101"/>
                    <a:gd name="T78" fmla="*/ 994 w 1100"/>
                    <a:gd name="T79" fmla="*/ 27 h 101"/>
                    <a:gd name="T80" fmla="*/ 1012 w 1100"/>
                    <a:gd name="T81" fmla="*/ 31 h 101"/>
                    <a:gd name="T82" fmla="*/ 1029 w 1100"/>
                    <a:gd name="T83" fmla="*/ 26 h 101"/>
                    <a:gd name="T84" fmla="*/ 1044 w 1100"/>
                    <a:gd name="T85" fmla="*/ 36 h 101"/>
                    <a:gd name="T86" fmla="*/ 1041 w 1100"/>
                    <a:gd name="T87" fmla="*/ 56 h 101"/>
                    <a:gd name="T88" fmla="*/ 948 w 1100"/>
                    <a:gd name="T89" fmla="*/ 78 h 101"/>
                    <a:gd name="T90" fmla="*/ 817 w 1100"/>
                    <a:gd name="T91" fmla="*/ 88 h 101"/>
                    <a:gd name="T92" fmla="*/ 608 w 1100"/>
                    <a:gd name="T93" fmla="*/ 74 h 101"/>
                    <a:gd name="T94" fmla="*/ 333 w 1100"/>
                    <a:gd name="T95" fmla="*/ 95 h 101"/>
                    <a:gd name="T96" fmla="*/ 37 w 1100"/>
                    <a:gd name="T97" fmla="*/ 83 h 10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100"/>
                    <a:gd name="T148" fmla="*/ 0 h 101"/>
                    <a:gd name="T149" fmla="*/ 1100 w 1100"/>
                    <a:gd name="T150" fmla="*/ 101 h 10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100" h="101">
                      <a:moveTo>
                        <a:pt x="46" y="44"/>
                      </a:moveTo>
                      <a:lnTo>
                        <a:pt x="0" y="31"/>
                      </a:lnTo>
                      <a:lnTo>
                        <a:pt x="48" y="37"/>
                      </a:lnTo>
                      <a:lnTo>
                        <a:pt x="37" y="20"/>
                      </a:lnTo>
                      <a:lnTo>
                        <a:pt x="53" y="34"/>
                      </a:lnTo>
                      <a:lnTo>
                        <a:pt x="53" y="20"/>
                      </a:lnTo>
                      <a:lnTo>
                        <a:pt x="63" y="42"/>
                      </a:lnTo>
                      <a:lnTo>
                        <a:pt x="65" y="51"/>
                      </a:lnTo>
                      <a:lnTo>
                        <a:pt x="78" y="27"/>
                      </a:lnTo>
                      <a:lnTo>
                        <a:pt x="78" y="22"/>
                      </a:lnTo>
                      <a:lnTo>
                        <a:pt x="80" y="46"/>
                      </a:lnTo>
                      <a:lnTo>
                        <a:pt x="75" y="53"/>
                      </a:lnTo>
                      <a:lnTo>
                        <a:pt x="98" y="39"/>
                      </a:lnTo>
                      <a:lnTo>
                        <a:pt x="105" y="29"/>
                      </a:lnTo>
                      <a:lnTo>
                        <a:pt x="105" y="46"/>
                      </a:lnTo>
                      <a:lnTo>
                        <a:pt x="98" y="56"/>
                      </a:lnTo>
                      <a:lnTo>
                        <a:pt x="124" y="44"/>
                      </a:lnTo>
                      <a:lnTo>
                        <a:pt x="129" y="31"/>
                      </a:lnTo>
                      <a:lnTo>
                        <a:pt x="132" y="49"/>
                      </a:lnTo>
                      <a:lnTo>
                        <a:pt x="137" y="61"/>
                      </a:lnTo>
                      <a:lnTo>
                        <a:pt x="148" y="34"/>
                      </a:lnTo>
                      <a:lnTo>
                        <a:pt x="151" y="46"/>
                      </a:lnTo>
                      <a:lnTo>
                        <a:pt x="165" y="41"/>
                      </a:lnTo>
                      <a:lnTo>
                        <a:pt x="165" y="48"/>
                      </a:lnTo>
                      <a:lnTo>
                        <a:pt x="182" y="37"/>
                      </a:lnTo>
                      <a:lnTo>
                        <a:pt x="202" y="37"/>
                      </a:lnTo>
                      <a:lnTo>
                        <a:pt x="182" y="42"/>
                      </a:lnTo>
                      <a:lnTo>
                        <a:pt x="175" y="48"/>
                      </a:lnTo>
                      <a:lnTo>
                        <a:pt x="190" y="48"/>
                      </a:lnTo>
                      <a:lnTo>
                        <a:pt x="207" y="44"/>
                      </a:lnTo>
                      <a:lnTo>
                        <a:pt x="197" y="51"/>
                      </a:lnTo>
                      <a:lnTo>
                        <a:pt x="212" y="51"/>
                      </a:lnTo>
                      <a:lnTo>
                        <a:pt x="236" y="42"/>
                      </a:lnTo>
                      <a:lnTo>
                        <a:pt x="224" y="16"/>
                      </a:lnTo>
                      <a:lnTo>
                        <a:pt x="245" y="39"/>
                      </a:lnTo>
                      <a:lnTo>
                        <a:pt x="245" y="10"/>
                      </a:lnTo>
                      <a:lnTo>
                        <a:pt x="255" y="42"/>
                      </a:lnTo>
                      <a:lnTo>
                        <a:pt x="275" y="17"/>
                      </a:lnTo>
                      <a:lnTo>
                        <a:pt x="277" y="0"/>
                      </a:lnTo>
                      <a:lnTo>
                        <a:pt x="282" y="24"/>
                      </a:lnTo>
                      <a:lnTo>
                        <a:pt x="267" y="44"/>
                      </a:lnTo>
                      <a:lnTo>
                        <a:pt x="292" y="39"/>
                      </a:lnTo>
                      <a:lnTo>
                        <a:pt x="314" y="44"/>
                      </a:lnTo>
                      <a:lnTo>
                        <a:pt x="295" y="44"/>
                      </a:lnTo>
                      <a:lnTo>
                        <a:pt x="282" y="49"/>
                      </a:lnTo>
                      <a:lnTo>
                        <a:pt x="290" y="54"/>
                      </a:lnTo>
                      <a:lnTo>
                        <a:pt x="321" y="48"/>
                      </a:lnTo>
                      <a:lnTo>
                        <a:pt x="323" y="37"/>
                      </a:lnTo>
                      <a:lnTo>
                        <a:pt x="314" y="32"/>
                      </a:lnTo>
                      <a:lnTo>
                        <a:pt x="299" y="31"/>
                      </a:lnTo>
                      <a:lnTo>
                        <a:pt x="323" y="31"/>
                      </a:lnTo>
                      <a:lnTo>
                        <a:pt x="333" y="19"/>
                      </a:lnTo>
                      <a:lnTo>
                        <a:pt x="353" y="13"/>
                      </a:lnTo>
                      <a:lnTo>
                        <a:pt x="333" y="26"/>
                      </a:lnTo>
                      <a:lnTo>
                        <a:pt x="333" y="31"/>
                      </a:lnTo>
                      <a:lnTo>
                        <a:pt x="336" y="39"/>
                      </a:lnTo>
                      <a:lnTo>
                        <a:pt x="343" y="44"/>
                      </a:lnTo>
                      <a:lnTo>
                        <a:pt x="353" y="34"/>
                      </a:lnTo>
                      <a:lnTo>
                        <a:pt x="353" y="49"/>
                      </a:lnTo>
                      <a:lnTo>
                        <a:pt x="365" y="41"/>
                      </a:lnTo>
                      <a:lnTo>
                        <a:pt x="365" y="32"/>
                      </a:lnTo>
                      <a:lnTo>
                        <a:pt x="355" y="27"/>
                      </a:lnTo>
                      <a:lnTo>
                        <a:pt x="379" y="34"/>
                      </a:lnTo>
                      <a:lnTo>
                        <a:pt x="377" y="48"/>
                      </a:lnTo>
                      <a:lnTo>
                        <a:pt x="392" y="46"/>
                      </a:lnTo>
                      <a:lnTo>
                        <a:pt x="399" y="36"/>
                      </a:lnTo>
                      <a:lnTo>
                        <a:pt x="401" y="44"/>
                      </a:lnTo>
                      <a:lnTo>
                        <a:pt x="413" y="34"/>
                      </a:lnTo>
                      <a:lnTo>
                        <a:pt x="416" y="26"/>
                      </a:lnTo>
                      <a:lnTo>
                        <a:pt x="420" y="41"/>
                      </a:lnTo>
                      <a:lnTo>
                        <a:pt x="413" y="48"/>
                      </a:lnTo>
                      <a:lnTo>
                        <a:pt x="433" y="42"/>
                      </a:lnTo>
                      <a:lnTo>
                        <a:pt x="437" y="20"/>
                      </a:lnTo>
                      <a:lnTo>
                        <a:pt x="440" y="36"/>
                      </a:lnTo>
                      <a:lnTo>
                        <a:pt x="447" y="22"/>
                      </a:lnTo>
                      <a:lnTo>
                        <a:pt x="470" y="13"/>
                      </a:lnTo>
                      <a:lnTo>
                        <a:pt x="455" y="27"/>
                      </a:lnTo>
                      <a:lnTo>
                        <a:pt x="455" y="39"/>
                      </a:lnTo>
                      <a:lnTo>
                        <a:pt x="465" y="44"/>
                      </a:lnTo>
                      <a:lnTo>
                        <a:pt x="479" y="41"/>
                      </a:lnTo>
                      <a:lnTo>
                        <a:pt x="487" y="27"/>
                      </a:lnTo>
                      <a:lnTo>
                        <a:pt x="487" y="16"/>
                      </a:lnTo>
                      <a:lnTo>
                        <a:pt x="496" y="31"/>
                      </a:lnTo>
                      <a:lnTo>
                        <a:pt x="504" y="22"/>
                      </a:lnTo>
                      <a:lnTo>
                        <a:pt x="499" y="9"/>
                      </a:lnTo>
                      <a:lnTo>
                        <a:pt x="508" y="29"/>
                      </a:lnTo>
                      <a:lnTo>
                        <a:pt x="501" y="46"/>
                      </a:lnTo>
                      <a:lnTo>
                        <a:pt x="515" y="49"/>
                      </a:lnTo>
                      <a:lnTo>
                        <a:pt x="528" y="41"/>
                      </a:lnTo>
                      <a:lnTo>
                        <a:pt x="525" y="19"/>
                      </a:lnTo>
                      <a:lnTo>
                        <a:pt x="542" y="39"/>
                      </a:lnTo>
                      <a:lnTo>
                        <a:pt x="542" y="53"/>
                      </a:lnTo>
                      <a:lnTo>
                        <a:pt x="559" y="27"/>
                      </a:lnTo>
                      <a:lnTo>
                        <a:pt x="559" y="19"/>
                      </a:lnTo>
                      <a:lnTo>
                        <a:pt x="562" y="51"/>
                      </a:lnTo>
                      <a:lnTo>
                        <a:pt x="574" y="27"/>
                      </a:lnTo>
                      <a:lnTo>
                        <a:pt x="608" y="12"/>
                      </a:lnTo>
                      <a:lnTo>
                        <a:pt x="581" y="34"/>
                      </a:lnTo>
                      <a:lnTo>
                        <a:pt x="586" y="49"/>
                      </a:lnTo>
                      <a:lnTo>
                        <a:pt x="603" y="51"/>
                      </a:lnTo>
                      <a:lnTo>
                        <a:pt x="613" y="37"/>
                      </a:lnTo>
                      <a:lnTo>
                        <a:pt x="608" y="34"/>
                      </a:lnTo>
                      <a:lnTo>
                        <a:pt x="617" y="41"/>
                      </a:lnTo>
                      <a:lnTo>
                        <a:pt x="620" y="16"/>
                      </a:lnTo>
                      <a:lnTo>
                        <a:pt x="627" y="41"/>
                      </a:lnTo>
                      <a:lnTo>
                        <a:pt x="639" y="12"/>
                      </a:lnTo>
                      <a:lnTo>
                        <a:pt x="637" y="0"/>
                      </a:lnTo>
                      <a:lnTo>
                        <a:pt x="650" y="13"/>
                      </a:lnTo>
                      <a:lnTo>
                        <a:pt x="639" y="54"/>
                      </a:lnTo>
                      <a:lnTo>
                        <a:pt x="664" y="32"/>
                      </a:lnTo>
                      <a:lnTo>
                        <a:pt x="667" y="12"/>
                      </a:lnTo>
                      <a:lnTo>
                        <a:pt x="674" y="37"/>
                      </a:lnTo>
                      <a:lnTo>
                        <a:pt x="659" y="61"/>
                      </a:lnTo>
                      <a:lnTo>
                        <a:pt x="691" y="41"/>
                      </a:lnTo>
                      <a:lnTo>
                        <a:pt x="693" y="22"/>
                      </a:lnTo>
                      <a:lnTo>
                        <a:pt x="698" y="44"/>
                      </a:lnTo>
                      <a:lnTo>
                        <a:pt x="710" y="39"/>
                      </a:lnTo>
                      <a:lnTo>
                        <a:pt x="708" y="19"/>
                      </a:lnTo>
                      <a:lnTo>
                        <a:pt x="725" y="41"/>
                      </a:lnTo>
                      <a:lnTo>
                        <a:pt x="725" y="49"/>
                      </a:lnTo>
                      <a:lnTo>
                        <a:pt x="739" y="26"/>
                      </a:lnTo>
                      <a:lnTo>
                        <a:pt x="727" y="16"/>
                      </a:lnTo>
                      <a:lnTo>
                        <a:pt x="759" y="31"/>
                      </a:lnTo>
                      <a:lnTo>
                        <a:pt x="756" y="49"/>
                      </a:lnTo>
                      <a:lnTo>
                        <a:pt x="773" y="31"/>
                      </a:lnTo>
                      <a:lnTo>
                        <a:pt x="769" y="53"/>
                      </a:lnTo>
                      <a:lnTo>
                        <a:pt x="785" y="31"/>
                      </a:lnTo>
                      <a:lnTo>
                        <a:pt x="783" y="48"/>
                      </a:lnTo>
                      <a:lnTo>
                        <a:pt x="800" y="33"/>
                      </a:lnTo>
                      <a:lnTo>
                        <a:pt x="794" y="13"/>
                      </a:lnTo>
                      <a:lnTo>
                        <a:pt x="806" y="37"/>
                      </a:lnTo>
                      <a:lnTo>
                        <a:pt x="812" y="24"/>
                      </a:lnTo>
                      <a:lnTo>
                        <a:pt x="814" y="46"/>
                      </a:lnTo>
                      <a:lnTo>
                        <a:pt x="821" y="27"/>
                      </a:lnTo>
                      <a:lnTo>
                        <a:pt x="825" y="13"/>
                      </a:lnTo>
                      <a:lnTo>
                        <a:pt x="827" y="32"/>
                      </a:lnTo>
                      <a:lnTo>
                        <a:pt x="839" y="6"/>
                      </a:lnTo>
                      <a:lnTo>
                        <a:pt x="860" y="1"/>
                      </a:lnTo>
                      <a:lnTo>
                        <a:pt x="842" y="12"/>
                      </a:lnTo>
                      <a:lnTo>
                        <a:pt x="842" y="24"/>
                      </a:lnTo>
                      <a:lnTo>
                        <a:pt x="857" y="14"/>
                      </a:lnTo>
                      <a:lnTo>
                        <a:pt x="850" y="26"/>
                      </a:lnTo>
                      <a:lnTo>
                        <a:pt x="855" y="42"/>
                      </a:lnTo>
                      <a:lnTo>
                        <a:pt x="885" y="7"/>
                      </a:lnTo>
                      <a:lnTo>
                        <a:pt x="878" y="48"/>
                      </a:lnTo>
                      <a:lnTo>
                        <a:pt x="902" y="7"/>
                      </a:lnTo>
                      <a:lnTo>
                        <a:pt x="897" y="46"/>
                      </a:lnTo>
                      <a:lnTo>
                        <a:pt x="914" y="16"/>
                      </a:lnTo>
                      <a:lnTo>
                        <a:pt x="914" y="49"/>
                      </a:lnTo>
                      <a:lnTo>
                        <a:pt x="929" y="29"/>
                      </a:lnTo>
                      <a:lnTo>
                        <a:pt x="931" y="48"/>
                      </a:lnTo>
                      <a:lnTo>
                        <a:pt x="944" y="44"/>
                      </a:lnTo>
                      <a:lnTo>
                        <a:pt x="946" y="29"/>
                      </a:lnTo>
                      <a:lnTo>
                        <a:pt x="953" y="42"/>
                      </a:lnTo>
                      <a:lnTo>
                        <a:pt x="963" y="26"/>
                      </a:lnTo>
                      <a:lnTo>
                        <a:pt x="980" y="24"/>
                      </a:lnTo>
                      <a:lnTo>
                        <a:pt x="968" y="31"/>
                      </a:lnTo>
                      <a:lnTo>
                        <a:pt x="968" y="41"/>
                      </a:lnTo>
                      <a:lnTo>
                        <a:pt x="985" y="39"/>
                      </a:lnTo>
                      <a:lnTo>
                        <a:pt x="994" y="27"/>
                      </a:lnTo>
                      <a:lnTo>
                        <a:pt x="985" y="17"/>
                      </a:lnTo>
                      <a:lnTo>
                        <a:pt x="1004" y="29"/>
                      </a:lnTo>
                      <a:lnTo>
                        <a:pt x="1004" y="41"/>
                      </a:lnTo>
                      <a:lnTo>
                        <a:pt x="1012" y="31"/>
                      </a:lnTo>
                      <a:lnTo>
                        <a:pt x="1004" y="7"/>
                      </a:lnTo>
                      <a:lnTo>
                        <a:pt x="1026" y="34"/>
                      </a:lnTo>
                      <a:lnTo>
                        <a:pt x="1026" y="37"/>
                      </a:lnTo>
                      <a:lnTo>
                        <a:pt x="1029" y="26"/>
                      </a:lnTo>
                      <a:lnTo>
                        <a:pt x="1041" y="16"/>
                      </a:lnTo>
                      <a:lnTo>
                        <a:pt x="1067" y="16"/>
                      </a:lnTo>
                      <a:lnTo>
                        <a:pt x="1046" y="24"/>
                      </a:lnTo>
                      <a:lnTo>
                        <a:pt x="1044" y="36"/>
                      </a:lnTo>
                      <a:lnTo>
                        <a:pt x="1065" y="29"/>
                      </a:lnTo>
                      <a:lnTo>
                        <a:pt x="1099" y="36"/>
                      </a:lnTo>
                      <a:lnTo>
                        <a:pt x="1058" y="39"/>
                      </a:lnTo>
                      <a:lnTo>
                        <a:pt x="1041" y="56"/>
                      </a:lnTo>
                      <a:lnTo>
                        <a:pt x="1039" y="68"/>
                      </a:lnTo>
                      <a:lnTo>
                        <a:pt x="963" y="77"/>
                      </a:lnTo>
                      <a:lnTo>
                        <a:pt x="958" y="66"/>
                      </a:lnTo>
                      <a:lnTo>
                        <a:pt x="948" y="78"/>
                      </a:lnTo>
                      <a:lnTo>
                        <a:pt x="909" y="83"/>
                      </a:lnTo>
                      <a:lnTo>
                        <a:pt x="905" y="73"/>
                      </a:lnTo>
                      <a:lnTo>
                        <a:pt x="900" y="85"/>
                      </a:lnTo>
                      <a:lnTo>
                        <a:pt x="817" y="88"/>
                      </a:lnTo>
                      <a:lnTo>
                        <a:pt x="819" y="74"/>
                      </a:lnTo>
                      <a:lnTo>
                        <a:pt x="800" y="90"/>
                      </a:lnTo>
                      <a:lnTo>
                        <a:pt x="603" y="87"/>
                      </a:lnTo>
                      <a:lnTo>
                        <a:pt x="608" y="74"/>
                      </a:lnTo>
                      <a:lnTo>
                        <a:pt x="572" y="68"/>
                      </a:lnTo>
                      <a:lnTo>
                        <a:pt x="550" y="81"/>
                      </a:lnTo>
                      <a:lnTo>
                        <a:pt x="542" y="90"/>
                      </a:lnTo>
                      <a:lnTo>
                        <a:pt x="333" y="95"/>
                      </a:lnTo>
                      <a:lnTo>
                        <a:pt x="314" y="80"/>
                      </a:lnTo>
                      <a:lnTo>
                        <a:pt x="233" y="83"/>
                      </a:lnTo>
                      <a:lnTo>
                        <a:pt x="207" y="100"/>
                      </a:lnTo>
                      <a:lnTo>
                        <a:pt x="37" y="83"/>
                      </a:lnTo>
                      <a:lnTo>
                        <a:pt x="39" y="59"/>
                      </a:lnTo>
                      <a:lnTo>
                        <a:pt x="46" y="44"/>
                      </a:lnTo>
                    </a:path>
                  </a:pathLst>
                </a:custGeom>
                <a:solidFill>
                  <a:srgbClr val="00AE00"/>
                </a:solidFill>
                <a:ln w="12700" cap="rnd" cmpd="sng">
                  <a:solidFill>
                    <a:srgbClr val="037C03"/>
                  </a:solidFill>
                  <a:prstDash val="solid"/>
                  <a:round/>
                  <a:headEnd type="none" w="med" len="med"/>
                  <a:tailEnd type="none" w="med" len="med"/>
                </a:ln>
              </p:spPr>
              <p:txBody>
                <a:bodyPr/>
                <a:lstStyle/>
                <a:p>
                  <a:endParaRPr lang="en-US"/>
                </a:p>
              </p:txBody>
            </p:sp>
            <p:sp>
              <p:nvSpPr>
                <p:cNvPr id="48" name="Freeform 40"/>
                <p:cNvSpPr>
                  <a:spLocks/>
                </p:cNvSpPr>
                <p:nvPr/>
              </p:nvSpPr>
              <p:spPr bwMode="auto">
                <a:xfrm>
                  <a:off x="3983" y="4066"/>
                  <a:ext cx="572" cy="45"/>
                </a:xfrm>
                <a:custGeom>
                  <a:avLst/>
                  <a:gdLst>
                    <a:gd name="T0" fmla="*/ 1 w 572"/>
                    <a:gd name="T1" fmla="*/ 0 h 45"/>
                    <a:gd name="T2" fmla="*/ 0 w 572"/>
                    <a:gd name="T3" fmla="*/ 28 h 45"/>
                    <a:gd name="T4" fmla="*/ 173 w 572"/>
                    <a:gd name="T5" fmla="*/ 44 h 45"/>
                    <a:gd name="T6" fmla="*/ 200 w 572"/>
                    <a:gd name="T7" fmla="*/ 23 h 45"/>
                    <a:gd name="T8" fmla="*/ 278 w 572"/>
                    <a:gd name="T9" fmla="*/ 23 h 45"/>
                    <a:gd name="T10" fmla="*/ 296 w 572"/>
                    <a:gd name="T11" fmla="*/ 37 h 45"/>
                    <a:gd name="T12" fmla="*/ 503 w 572"/>
                    <a:gd name="T13" fmla="*/ 36 h 45"/>
                    <a:gd name="T14" fmla="*/ 516 w 572"/>
                    <a:gd name="T15" fmla="*/ 20 h 45"/>
                    <a:gd name="T16" fmla="*/ 535 w 572"/>
                    <a:gd name="T17" fmla="*/ 9 h 45"/>
                    <a:gd name="T18" fmla="*/ 571 w 572"/>
                    <a:gd name="T19" fmla="*/ 14 h 45"/>
                    <a:gd name="T20" fmla="*/ 564 w 572"/>
                    <a:gd name="T21" fmla="*/ 31 h 4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72"/>
                    <a:gd name="T34" fmla="*/ 0 h 45"/>
                    <a:gd name="T35" fmla="*/ 572 w 572"/>
                    <a:gd name="T36" fmla="*/ 45 h 4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72" h="45">
                      <a:moveTo>
                        <a:pt x="1" y="0"/>
                      </a:moveTo>
                      <a:lnTo>
                        <a:pt x="0" y="28"/>
                      </a:lnTo>
                      <a:lnTo>
                        <a:pt x="173" y="44"/>
                      </a:lnTo>
                      <a:lnTo>
                        <a:pt x="200" y="23"/>
                      </a:lnTo>
                      <a:lnTo>
                        <a:pt x="278" y="23"/>
                      </a:lnTo>
                      <a:lnTo>
                        <a:pt x="296" y="37"/>
                      </a:lnTo>
                      <a:lnTo>
                        <a:pt x="503" y="36"/>
                      </a:lnTo>
                      <a:lnTo>
                        <a:pt x="516" y="20"/>
                      </a:lnTo>
                      <a:lnTo>
                        <a:pt x="535" y="9"/>
                      </a:lnTo>
                      <a:lnTo>
                        <a:pt x="571" y="14"/>
                      </a:lnTo>
                      <a:lnTo>
                        <a:pt x="564" y="31"/>
                      </a:lnTo>
                    </a:path>
                  </a:pathLst>
                </a:custGeom>
                <a:noFill/>
                <a:ln w="25400" cap="rnd" cmpd="sng">
                  <a:solidFill>
                    <a:srgbClr val="00AE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9" name="Freeform 41"/>
                <p:cNvSpPr>
                  <a:spLocks/>
                </p:cNvSpPr>
                <p:nvPr/>
              </p:nvSpPr>
              <p:spPr bwMode="auto">
                <a:xfrm>
                  <a:off x="4559" y="4074"/>
                  <a:ext cx="426" cy="24"/>
                </a:xfrm>
                <a:custGeom>
                  <a:avLst/>
                  <a:gdLst>
                    <a:gd name="T0" fmla="*/ 0 w 426"/>
                    <a:gd name="T1" fmla="*/ 21 h 24"/>
                    <a:gd name="T2" fmla="*/ 188 w 426"/>
                    <a:gd name="T3" fmla="*/ 23 h 24"/>
                    <a:gd name="T4" fmla="*/ 205 w 426"/>
                    <a:gd name="T5" fmla="*/ 9 h 24"/>
                    <a:gd name="T6" fmla="*/ 202 w 426"/>
                    <a:gd name="T7" fmla="*/ 21 h 24"/>
                    <a:gd name="T8" fmla="*/ 287 w 426"/>
                    <a:gd name="T9" fmla="*/ 18 h 24"/>
                    <a:gd name="T10" fmla="*/ 291 w 426"/>
                    <a:gd name="T11" fmla="*/ 6 h 24"/>
                    <a:gd name="T12" fmla="*/ 295 w 426"/>
                    <a:gd name="T13" fmla="*/ 18 h 24"/>
                    <a:gd name="T14" fmla="*/ 334 w 426"/>
                    <a:gd name="T15" fmla="*/ 11 h 24"/>
                    <a:gd name="T16" fmla="*/ 343 w 426"/>
                    <a:gd name="T17" fmla="*/ 0 h 24"/>
                    <a:gd name="T18" fmla="*/ 349 w 426"/>
                    <a:gd name="T19" fmla="*/ 12 h 24"/>
                    <a:gd name="T20" fmla="*/ 425 w 426"/>
                    <a:gd name="T21" fmla="*/ 1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26"/>
                    <a:gd name="T34" fmla="*/ 0 h 24"/>
                    <a:gd name="T35" fmla="*/ 426 w 426"/>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26" h="24">
                      <a:moveTo>
                        <a:pt x="0" y="21"/>
                      </a:moveTo>
                      <a:lnTo>
                        <a:pt x="188" y="23"/>
                      </a:lnTo>
                      <a:lnTo>
                        <a:pt x="205" y="9"/>
                      </a:lnTo>
                      <a:lnTo>
                        <a:pt x="202" y="21"/>
                      </a:lnTo>
                      <a:lnTo>
                        <a:pt x="287" y="18"/>
                      </a:lnTo>
                      <a:lnTo>
                        <a:pt x="291" y="6"/>
                      </a:lnTo>
                      <a:lnTo>
                        <a:pt x="295" y="18"/>
                      </a:lnTo>
                      <a:lnTo>
                        <a:pt x="334" y="11"/>
                      </a:lnTo>
                      <a:lnTo>
                        <a:pt x="343" y="0"/>
                      </a:lnTo>
                      <a:lnTo>
                        <a:pt x="349" y="12"/>
                      </a:lnTo>
                      <a:lnTo>
                        <a:pt x="425" y="1"/>
                      </a:lnTo>
                    </a:path>
                  </a:pathLst>
                </a:custGeom>
                <a:noFill/>
                <a:ln w="25400" cap="rnd" cmpd="sng">
                  <a:solidFill>
                    <a:srgbClr val="00AE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6" name="Group 42"/>
              <p:cNvGrpSpPr>
                <a:grpSpLocks/>
              </p:cNvGrpSpPr>
              <p:nvPr/>
            </p:nvGrpSpPr>
            <p:grpSpPr bwMode="auto">
              <a:xfrm>
                <a:off x="3749" y="4036"/>
                <a:ext cx="158" cy="208"/>
                <a:chOff x="3749" y="4036"/>
                <a:chExt cx="158" cy="208"/>
              </a:xfrm>
            </p:grpSpPr>
            <p:sp>
              <p:nvSpPr>
                <p:cNvPr id="29" name="Freeform 43"/>
                <p:cNvSpPr>
                  <a:spLocks/>
                </p:cNvSpPr>
                <p:nvPr/>
              </p:nvSpPr>
              <p:spPr bwMode="auto">
                <a:xfrm>
                  <a:off x="3781" y="4045"/>
                  <a:ext cx="112" cy="199"/>
                </a:xfrm>
                <a:custGeom>
                  <a:avLst/>
                  <a:gdLst>
                    <a:gd name="T0" fmla="*/ 3 w 112"/>
                    <a:gd name="T1" fmla="*/ 46 h 199"/>
                    <a:gd name="T2" fmla="*/ 13 w 112"/>
                    <a:gd name="T3" fmla="*/ 67 h 199"/>
                    <a:gd name="T4" fmla="*/ 22 w 112"/>
                    <a:gd name="T5" fmla="*/ 92 h 199"/>
                    <a:gd name="T6" fmla="*/ 32 w 112"/>
                    <a:gd name="T7" fmla="*/ 120 h 199"/>
                    <a:gd name="T8" fmla="*/ 45 w 112"/>
                    <a:gd name="T9" fmla="*/ 157 h 199"/>
                    <a:gd name="T10" fmla="*/ 56 w 112"/>
                    <a:gd name="T11" fmla="*/ 198 h 199"/>
                    <a:gd name="T12" fmla="*/ 71 w 112"/>
                    <a:gd name="T13" fmla="*/ 198 h 199"/>
                    <a:gd name="T14" fmla="*/ 80 w 112"/>
                    <a:gd name="T15" fmla="*/ 190 h 199"/>
                    <a:gd name="T16" fmla="*/ 94 w 112"/>
                    <a:gd name="T17" fmla="*/ 195 h 199"/>
                    <a:gd name="T18" fmla="*/ 103 w 112"/>
                    <a:gd name="T19" fmla="*/ 189 h 199"/>
                    <a:gd name="T20" fmla="*/ 111 w 112"/>
                    <a:gd name="T21" fmla="*/ 189 h 199"/>
                    <a:gd name="T22" fmla="*/ 104 w 112"/>
                    <a:gd name="T23" fmla="*/ 161 h 199"/>
                    <a:gd name="T24" fmla="*/ 97 w 112"/>
                    <a:gd name="T25" fmla="*/ 126 h 199"/>
                    <a:gd name="T26" fmla="*/ 94 w 112"/>
                    <a:gd name="T27" fmla="*/ 99 h 199"/>
                    <a:gd name="T28" fmla="*/ 92 w 112"/>
                    <a:gd name="T29" fmla="*/ 69 h 199"/>
                    <a:gd name="T30" fmla="*/ 91 w 112"/>
                    <a:gd name="T31" fmla="*/ 39 h 199"/>
                    <a:gd name="T32" fmla="*/ 91 w 112"/>
                    <a:gd name="T33" fmla="*/ 20 h 199"/>
                    <a:gd name="T34" fmla="*/ 87 w 112"/>
                    <a:gd name="T35" fmla="*/ 4 h 199"/>
                    <a:gd name="T36" fmla="*/ 71 w 112"/>
                    <a:gd name="T37" fmla="*/ 0 h 199"/>
                    <a:gd name="T38" fmla="*/ 43 w 112"/>
                    <a:gd name="T39" fmla="*/ 4 h 199"/>
                    <a:gd name="T40" fmla="*/ 17 w 112"/>
                    <a:gd name="T41" fmla="*/ 12 h 199"/>
                    <a:gd name="T42" fmla="*/ 12 w 112"/>
                    <a:gd name="T43" fmla="*/ 17 h 199"/>
                    <a:gd name="T44" fmla="*/ 5 w 112"/>
                    <a:gd name="T45" fmla="*/ 24 h 199"/>
                    <a:gd name="T46" fmla="*/ 0 w 112"/>
                    <a:gd name="T47" fmla="*/ 33 h 199"/>
                    <a:gd name="T48" fmla="*/ 3 w 112"/>
                    <a:gd name="T49" fmla="*/ 46 h 19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12"/>
                    <a:gd name="T76" fmla="*/ 0 h 199"/>
                    <a:gd name="T77" fmla="*/ 112 w 112"/>
                    <a:gd name="T78" fmla="*/ 199 h 19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12" h="199">
                      <a:moveTo>
                        <a:pt x="3" y="46"/>
                      </a:moveTo>
                      <a:lnTo>
                        <a:pt x="13" y="67"/>
                      </a:lnTo>
                      <a:lnTo>
                        <a:pt x="22" y="92"/>
                      </a:lnTo>
                      <a:lnTo>
                        <a:pt x="32" y="120"/>
                      </a:lnTo>
                      <a:lnTo>
                        <a:pt x="45" y="157"/>
                      </a:lnTo>
                      <a:lnTo>
                        <a:pt x="56" y="198"/>
                      </a:lnTo>
                      <a:lnTo>
                        <a:pt x="71" y="198"/>
                      </a:lnTo>
                      <a:lnTo>
                        <a:pt x="80" y="190"/>
                      </a:lnTo>
                      <a:lnTo>
                        <a:pt x="94" y="195"/>
                      </a:lnTo>
                      <a:lnTo>
                        <a:pt x="103" y="189"/>
                      </a:lnTo>
                      <a:lnTo>
                        <a:pt x="111" y="189"/>
                      </a:lnTo>
                      <a:lnTo>
                        <a:pt x="104" y="161"/>
                      </a:lnTo>
                      <a:lnTo>
                        <a:pt x="97" y="126"/>
                      </a:lnTo>
                      <a:lnTo>
                        <a:pt x="94" y="99"/>
                      </a:lnTo>
                      <a:lnTo>
                        <a:pt x="92" y="69"/>
                      </a:lnTo>
                      <a:lnTo>
                        <a:pt x="91" y="39"/>
                      </a:lnTo>
                      <a:lnTo>
                        <a:pt x="91" y="20"/>
                      </a:lnTo>
                      <a:lnTo>
                        <a:pt x="87" y="4"/>
                      </a:lnTo>
                      <a:lnTo>
                        <a:pt x="71" y="0"/>
                      </a:lnTo>
                      <a:lnTo>
                        <a:pt x="43" y="4"/>
                      </a:lnTo>
                      <a:lnTo>
                        <a:pt x="17" y="12"/>
                      </a:lnTo>
                      <a:lnTo>
                        <a:pt x="12" y="17"/>
                      </a:lnTo>
                      <a:lnTo>
                        <a:pt x="5" y="24"/>
                      </a:lnTo>
                      <a:lnTo>
                        <a:pt x="0" y="33"/>
                      </a:lnTo>
                      <a:lnTo>
                        <a:pt x="3" y="46"/>
                      </a:lnTo>
                    </a:path>
                  </a:pathLst>
                </a:custGeom>
                <a:solidFill>
                  <a:srgbClr val="C06000"/>
                </a:solidFill>
                <a:ln w="12700" cap="rnd" cmpd="sng">
                  <a:solidFill>
                    <a:srgbClr val="000000"/>
                  </a:solidFill>
                  <a:prstDash val="solid"/>
                  <a:round/>
                  <a:headEnd type="none" w="med" len="med"/>
                  <a:tailEnd type="none" w="med" len="med"/>
                </a:ln>
              </p:spPr>
              <p:txBody>
                <a:bodyPr/>
                <a:lstStyle/>
                <a:p>
                  <a:endParaRPr lang="en-US"/>
                </a:p>
              </p:txBody>
            </p:sp>
            <p:grpSp>
              <p:nvGrpSpPr>
                <p:cNvPr id="30" name="Group 44"/>
                <p:cNvGrpSpPr>
                  <a:grpSpLocks/>
                </p:cNvGrpSpPr>
                <p:nvPr/>
              </p:nvGrpSpPr>
              <p:grpSpPr bwMode="auto">
                <a:xfrm>
                  <a:off x="3809" y="4068"/>
                  <a:ext cx="55" cy="122"/>
                  <a:chOff x="3809" y="4068"/>
                  <a:chExt cx="55" cy="122"/>
                </a:xfrm>
              </p:grpSpPr>
              <p:sp>
                <p:nvSpPr>
                  <p:cNvPr id="45" name="Freeform 45"/>
                  <p:cNvSpPr>
                    <a:spLocks/>
                  </p:cNvSpPr>
                  <p:nvPr/>
                </p:nvSpPr>
                <p:spPr bwMode="auto">
                  <a:xfrm>
                    <a:off x="3809" y="4068"/>
                    <a:ext cx="31" cy="97"/>
                  </a:xfrm>
                  <a:custGeom>
                    <a:avLst/>
                    <a:gdLst>
                      <a:gd name="T0" fmla="*/ 0 w 31"/>
                      <a:gd name="T1" fmla="*/ 9 h 97"/>
                      <a:gd name="T2" fmla="*/ 11 w 31"/>
                      <a:gd name="T3" fmla="*/ 33 h 97"/>
                      <a:gd name="T4" fmla="*/ 19 w 31"/>
                      <a:gd name="T5" fmla="*/ 55 h 97"/>
                      <a:gd name="T6" fmla="*/ 26 w 31"/>
                      <a:gd name="T7" fmla="*/ 80 h 97"/>
                      <a:gd name="T8" fmla="*/ 30 w 31"/>
                      <a:gd name="T9" fmla="*/ 96 h 97"/>
                      <a:gd name="T10" fmla="*/ 28 w 31"/>
                      <a:gd name="T11" fmla="*/ 71 h 97"/>
                      <a:gd name="T12" fmla="*/ 23 w 31"/>
                      <a:gd name="T13" fmla="*/ 46 h 97"/>
                      <a:gd name="T14" fmla="*/ 19 w 31"/>
                      <a:gd name="T15" fmla="*/ 25 h 97"/>
                      <a:gd name="T16" fmla="*/ 17 w 31"/>
                      <a:gd name="T17" fmla="*/ 11 h 97"/>
                      <a:gd name="T18" fmla="*/ 17 w 31"/>
                      <a:gd name="T19" fmla="*/ 0 h 97"/>
                      <a:gd name="T20" fmla="*/ 0 w 31"/>
                      <a:gd name="T21" fmla="*/ 9 h 9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1"/>
                      <a:gd name="T34" fmla="*/ 0 h 97"/>
                      <a:gd name="T35" fmla="*/ 31 w 31"/>
                      <a:gd name="T36" fmla="*/ 97 h 9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1" h="97">
                        <a:moveTo>
                          <a:pt x="0" y="9"/>
                        </a:moveTo>
                        <a:lnTo>
                          <a:pt x="11" y="33"/>
                        </a:lnTo>
                        <a:lnTo>
                          <a:pt x="19" y="55"/>
                        </a:lnTo>
                        <a:lnTo>
                          <a:pt x="26" y="80"/>
                        </a:lnTo>
                        <a:lnTo>
                          <a:pt x="30" y="96"/>
                        </a:lnTo>
                        <a:lnTo>
                          <a:pt x="28" y="71"/>
                        </a:lnTo>
                        <a:lnTo>
                          <a:pt x="23" y="46"/>
                        </a:lnTo>
                        <a:lnTo>
                          <a:pt x="19" y="25"/>
                        </a:lnTo>
                        <a:lnTo>
                          <a:pt x="17" y="11"/>
                        </a:lnTo>
                        <a:lnTo>
                          <a:pt x="17" y="0"/>
                        </a:lnTo>
                        <a:lnTo>
                          <a:pt x="0" y="9"/>
                        </a:lnTo>
                      </a:path>
                    </a:pathLst>
                  </a:custGeom>
                  <a:solidFill>
                    <a:srgbClr val="402000"/>
                  </a:solidFill>
                  <a:ln w="12700" cap="rnd" cmpd="sng">
                    <a:solidFill>
                      <a:srgbClr val="000000"/>
                    </a:solidFill>
                    <a:prstDash val="solid"/>
                    <a:round/>
                    <a:headEnd type="none" w="med" len="med"/>
                    <a:tailEnd type="none" w="med" len="med"/>
                  </a:ln>
                </p:spPr>
                <p:txBody>
                  <a:bodyPr/>
                  <a:lstStyle/>
                  <a:p>
                    <a:endParaRPr lang="en-US"/>
                  </a:p>
                </p:txBody>
              </p:sp>
              <p:sp>
                <p:nvSpPr>
                  <p:cNvPr id="46" name="Freeform 46"/>
                  <p:cNvSpPr>
                    <a:spLocks/>
                  </p:cNvSpPr>
                  <p:nvPr/>
                </p:nvSpPr>
                <p:spPr bwMode="auto">
                  <a:xfrm>
                    <a:off x="3852" y="4073"/>
                    <a:ext cx="12" cy="117"/>
                  </a:xfrm>
                  <a:custGeom>
                    <a:avLst/>
                    <a:gdLst>
                      <a:gd name="T0" fmla="*/ 3 w 12"/>
                      <a:gd name="T1" fmla="*/ 0 h 117"/>
                      <a:gd name="T2" fmla="*/ 0 w 12"/>
                      <a:gd name="T3" fmla="*/ 24 h 117"/>
                      <a:gd name="T4" fmla="*/ 2 w 12"/>
                      <a:gd name="T5" fmla="*/ 61 h 117"/>
                      <a:gd name="T6" fmla="*/ 4 w 12"/>
                      <a:gd name="T7" fmla="*/ 88 h 117"/>
                      <a:gd name="T8" fmla="*/ 8 w 12"/>
                      <a:gd name="T9" fmla="*/ 116 h 117"/>
                      <a:gd name="T10" fmla="*/ 8 w 12"/>
                      <a:gd name="T11" fmla="*/ 85 h 117"/>
                      <a:gd name="T12" fmla="*/ 8 w 12"/>
                      <a:gd name="T13" fmla="*/ 58 h 117"/>
                      <a:gd name="T14" fmla="*/ 9 w 12"/>
                      <a:gd name="T15" fmla="*/ 33 h 117"/>
                      <a:gd name="T16" fmla="*/ 11 w 12"/>
                      <a:gd name="T17" fmla="*/ 12 h 117"/>
                      <a:gd name="T18" fmla="*/ 3 w 12"/>
                      <a:gd name="T19" fmla="*/ 0 h 1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117"/>
                      <a:gd name="T32" fmla="*/ 12 w 12"/>
                      <a:gd name="T33" fmla="*/ 117 h 1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117">
                        <a:moveTo>
                          <a:pt x="3" y="0"/>
                        </a:moveTo>
                        <a:lnTo>
                          <a:pt x="0" y="24"/>
                        </a:lnTo>
                        <a:lnTo>
                          <a:pt x="2" y="61"/>
                        </a:lnTo>
                        <a:lnTo>
                          <a:pt x="4" y="88"/>
                        </a:lnTo>
                        <a:lnTo>
                          <a:pt x="8" y="116"/>
                        </a:lnTo>
                        <a:lnTo>
                          <a:pt x="8" y="85"/>
                        </a:lnTo>
                        <a:lnTo>
                          <a:pt x="8" y="58"/>
                        </a:lnTo>
                        <a:lnTo>
                          <a:pt x="9" y="33"/>
                        </a:lnTo>
                        <a:lnTo>
                          <a:pt x="11" y="12"/>
                        </a:lnTo>
                        <a:lnTo>
                          <a:pt x="3" y="0"/>
                        </a:lnTo>
                      </a:path>
                    </a:pathLst>
                  </a:custGeom>
                  <a:solidFill>
                    <a:srgbClr val="402000"/>
                  </a:solidFill>
                  <a:ln w="12700" cap="rnd" cmpd="sng">
                    <a:solidFill>
                      <a:srgbClr val="000000"/>
                    </a:solidFill>
                    <a:prstDash val="solid"/>
                    <a:round/>
                    <a:headEnd type="none" w="med" len="med"/>
                    <a:tailEnd type="none" w="med" len="med"/>
                  </a:ln>
                </p:spPr>
                <p:txBody>
                  <a:bodyPr/>
                  <a:lstStyle/>
                  <a:p>
                    <a:endParaRPr lang="en-US"/>
                  </a:p>
                </p:txBody>
              </p:sp>
            </p:grpSp>
            <p:grpSp>
              <p:nvGrpSpPr>
                <p:cNvPr id="31" name="Group 47"/>
                <p:cNvGrpSpPr>
                  <a:grpSpLocks/>
                </p:cNvGrpSpPr>
                <p:nvPr/>
              </p:nvGrpSpPr>
              <p:grpSpPr bwMode="auto">
                <a:xfrm>
                  <a:off x="3792" y="4071"/>
                  <a:ext cx="55" cy="171"/>
                  <a:chOff x="3792" y="4071"/>
                  <a:chExt cx="55" cy="171"/>
                </a:xfrm>
              </p:grpSpPr>
              <p:sp>
                <p:nvSpPr>
                  <p:cNvPr id="43" name="Freeform 48"/>
                  <p:cNvSpPr>
                    <a:spLocks/>
                  </p:cNvSpPr>
                  <p:nvPr/>
                </p:nvSpPr>
                <p:spPr bwMode="auto">
                  <a:xfrm>
                    <a:off x="3792" y="4085"/>
                    <a:ext cx="55" cy="157"/>
                  </a:xfrm>
                  <a:custGeom>
                    <a:avLst/>
                    <a:gdLst>
                      <a:gd name="T0" fmla="*/ 0 w 55"/>
                      <a:gd name="T1" fmla="*/ 0 h 157"/>
                      <a:gd name="T2" fmla="*/ 11 w 55"/>
                      <a:gd name="T3" fmla="*/ 20 h 157"/>
                      <a:gd name="T4" fmla="*/ 21 w 55"/>
                      <a:gd name="T5" fmla="*/ 41 h 157"/>
                      <a:gd name="T6" fmla="*/ 32 w 55"/>
                      <a:gd name="T7" fmla="*/ 71 h 157"/>
                      <a:gd name="T8" fmla="*/ 43 w 55"/>
                      <a:gd name="T9" fmla="*/ 108 h 157"/>
                      <a:gd name="T10" fmla="*/ 51 w 55"/>
                      <a:gd name="T11" fmla="*/ 141 h 157"/>
                      <a:gd name="T12" fmla="*/ 54 w 55"/>
                      <a:gd name="T13" fmla="*/ 156 h 157"/>
                      <a:gd name="T14" fmla="*/ 0 60000 65536"/>
                      <a:gd name="T15" fmla="*/ 0 60000 65536"/>
                      <a:gd name="T16" fmla="*/ 0 60000 65536"/>
                      <a:gd name="T17" fmla="*/ 0 60000 65536"/>
                      <a:gd name="T18" fmla="*/ 0 60000 65536"/>
                      <a:gd name="T19" fmla="*/ 0 60000 65536"/>
                      <a:gd name="T20" fmla="*/ 0 60000 65536"/>
                      <a:gd name="T21" fmla="*/ 0 w 55"/>
                      <a:gd name="T22" fmla="*/ 0 h 157"/>
                      <a:gd name="T23" fmla="*/ 55 w 55"/>
                      <a:gd name="T24" fmla="*/ 157 h 1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5" h="157">
                        <a:moveTo>
                          <a:pt x="0" y="0"/>
                        </a:moveTo>
                        <a:lnTo>
                          <a:pt x="11" y="20"/>
                        </a:lnTo>
                        <a:lnTo>
                          <a:pt x="21" y="41"/>
                        </a:lnTo>
                        <a:lnTo>
                          <a:pt x="32" y="71"/>
                        </a:lnTo>
                        <a:lnTo>
                          <a:pt x="43" y="108"/>
                        </a:lnTo>
                        <a:lnTo>
                          <a:pt x="51" y="141"/>
                        </a:lnTo>
                        <a:lnTo>
                          <a:pt x="54" y="15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 name="Freeform 49"/>
                  <p:cNvSpPr>
                    <a:spLocks/>
                  </p:cNvSpPr>
                  <p:nvPr/>
                </p:nvSpPr>
                <p:spPr bwMode="auto">
                  <a:xfrm>
                    <a:off x="3842" y="4071"/>
                    <a:ext cx="3" cy="70"/>
                  </a:xfrm>
                  <a:custGeom>
                    <a:avLst/>
                    <a:gdLst>
                      <a:gd name="T0" fmla="*/ 2 w 3"/>
                      <a:gd name="T1" fmla="*/ 0 h 70"/>
                      <a:gd name="T2" fmla="*/ 0 w 3"/>
                      <a:gd name="T3" fmla="*/ 22 h 70"/>
                      <a:gd name="T4" fmla="*/ 0 w 3"/>
                      <a:gd name="T5" fmla="*/ 45 h 70"/>
                      <a:gd name="T6" fmla="*/ 2 w 3"/>
                      <a:gd name="T7" fmla="*/ 69 h 70"/>
                      <a:gd name="T8" fmla="*/ 0 60000 65536"/>
                      <a:gd name="T9" fmla="*/ 0 60000 65536"/>
                      <a:gd name="T10" fmla="*/ 0 60000 65536"/>
                      <a:gd name="T11" fmla="*/ 0 60000 65536"/>
                      <a:gd name="T12" fmla="*/ 0 w 3"/>
                      <a:gd name="T13" fmla="*/ 0 h 70"/>
                      <a:gd name="T14" fmla="*/ 3 w 3"/>
                      <a:gd name="T15" fmla="*/ 70 h 70"/>
                    </a:gdLst>
                    <a:ahLst/>
                    <a:cxnLst>
                      <a:cxn ang="T8">
                        <a:pos x="T0" y="T1"/>
                      </a:cxn>
                      <a:cxn ang="T9">
                        <a:pos x="T2" y="T3"/>
                      </a:cxn>
                      <a:cxn ang="T10">
                        <a:pos x="T4" y="T5"/>
                      </a:cxn>
                      <a:cxn ang="T11">
                        <a:pos x="T6" y="T7"/>
                      </a:cxn>
                    </a:cxnLst>
                    <a:rect l="T12" t="T13" r="T14" b="T15"/>
                    <a:pathLst>
                      <a:path w="3" h="70">
                        <a:moveTo>
                          <a:pt x="2" y="0"/>
                        </a:moveTo>
                        <a:lnTo>
                          <a:pt x="0" y="22"/>
                        </a:lnTo>
                        <a:lnTo>
                          <a:pt x="0" y="45"/>
                        </a:lnTo>
                        <a:lnTo>
                          <a:pt x="2" y="69"/>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32" name="Freeform 50"/>
                <p:cNvSpPr>
                  <a:spLocks/>
                </p:cNvSpPr>
                <p:nvPr/>
              </p:nvSpPr>
              <p:spPr bwMode="auto">
                <a:xfrm>
                  <a:off x="3820" y="4068"/>
                  <a:ext cx="19" cy="9"/>
                </a:xfrm>
                <a:custGeom>
                  <a:avLst/>
                  <a:gdLst>
                    <a:gd name="T0" fmla="*/ 18 w 19"/>
                    <a:gd name="T1" fmla="*/ 8 h 9"/>
                    <a:gd name="T2" fmla="*/ 11 w 19"/>
                    <a:gd name="T3" fmla="*/ 5 h 9"/>
                    <a:gd name="T4" fmla="*/ 6 w 19"/>
                    <a:gd name="T5" fmla="*/ 2 h 9"/>
                    <a:gd name="T6" fmla="*/ 2 w 19"/>
                    <a:gd name="T7" fmla="*/ 1 h 9"/>
                    <a:gd name="T8" fmla="*/ 0 w 19"/>
                    <a:gd name="T9" fmla="*/ 0 h 9"/>
                    <a:gd name="T10" fmla="*/ 0 60000 65536"/>
                    <a:gd name="T11" fmla="*/ 0 60000 65536"/>
                    <a:gd name="T12" fmla="*/ 0 60000 65536"/>
                    <a:gd name="T13" fmla="*/ 0 60000 65536"/>
                    <a:gd name="T14" fmla="*/ 0 60000 65536"/>
                    <a:gd name="T15" fmla="*/ 0 w 19"/>
                    <a:gd name="T16" fmla="*/ 0 h 9"/>
                    <a:gd name="T17" fmla="*/ 19 w 19"/>
                    <a:gd name="T18" fmla="*/ 9 h 9"/>
                  </a:gdLst>
                  <a:ahLst/>
                  <a:cxnLst>
                    <a:cxn ang="T10">
                      <a:pos x="T0" y="T1"/>
                    </a:cxn>
                    <a:cxn ang="T11">
                      <a:pos x="T2" y="T3"/>
                    </a:cxn>
                    <a:cxn ang="T12">
                      <a:pos x="T4" y="T5"/>
                    </a:cxn>
                    <a:cxn ang="T13">
                      <a:pos x="T6" y="T7"/>
                    </a:cxn>
                    <a:cxn ang="T14">
                      <a:pos x="T8" y="T9"/>
                    </a:cxn>
                  </a:cxnLst>
                  <a:rect l="T15" t="T16" r="T17" b="T18"/>
                  <a:pathLst>
                    <a:path w="19" h="9">
                      <a:moveTo>
                        <a:pt x="18" y="8"/>
                      </a:moveTo>
                      <a:lnTo>
                        <a:pt x="11" y="5"/>
                      </a:lnTo>
                      <a:lnTo>
                        <a:pt x="6" y="2"/>
                      </a:lnTo>
                      <a:lnTo>
                        <a:pt x="2" y="1"/>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33" name="Group 51"/>
                <p:cNvGrpSpPr>
                  <a:grpSpLocks/>
                </p:cNvGrpSpPr>
                <p:nvPr/>
              </p:nvGrpSpPr>
              <p:grpSpPr bwMode="auto">
                <a:xfrm>
                  <a:off x="3749" y="4036"/>
                  <a:ext cx="158" cy="76"/>
                  <a:chOff x="3749" y="4036"/>
                  <a:chExt cx="158" cy="76"/>
                </a:xfrm>
              </p:grpSpPr>
              <p:sp>
                <p:nvSpPr>
                  <p:cNvPr id="34" name="Freeform 52"/>
                  <p:cNvSpPr>
                    <a:spLocks/>
                  </p:cNvSpPr>
                  <p:nvPr/>
                </p:nvSpPr>
                <p:spPr bwMode="auto">
                  <a:xfrm>
                    <a:off x="3749" y="4036"/>
                    <a:ext cx="158" cy="76"/>
                  </a:xfrm>
                  <a:custGeom>
                    <a:avLst/>
                    <a:gdLst>
                      <a:gd name="T0" fmla="*/ 98 w 158"/>
                      <a:gd name="T1" fmla="*/ 4 h 76"/>
                      <a:gd name="T2" fmla="*/ 90 w 158"/>
                      <a:gd name="T3" fmla="*/ 8 h 76"/>
                      <a:gd name="T4" fmla="*/ 73 w 158"/>
                      <a:gd name="T5" fmla="*/ 9 h 76"/>
                      <a:gd name="T6" fmla="*/ 65 w 158"/>
                      <a:gd name="T7" fmla="*/ 11 h 76"/>
                      <a:gd name="T8" fmla="*/ 57 w 158"/>
                      <a:gd name="T9" fmla="*/ 12 h 76"/>
                      <a:gd name="T10" fmla="*/ 51 w 158"/>
                      <a:gd name="T11" fmla="*/ 17 h 76"/>
                      <a:gd name="T12" fmla="*/ 43 w 158"/>
                      <a:gd name="T13" fmla="*/ 17 h 76"/>
                      <a:gd name="T14" fmla="*/ 34 w 158"/>
                      <a:gd name="T15" fmla="*/ 20 h 76"/>
                      <a:gd name="T16" fmla="*/ 28 w 158"/>
                      <a:gd name="T17" fmla="*/ 27 h 76"/>
                      <a:gd name="T18" fmla="*/ 21 w 158"/>
                      <a:gd name="T19" fmla="*/ 35 h 76"/>
                      <a:gd name="T20" fmla="*/ 8 w 158"/>
                      <a:gd name="T21" fmla="*/ 42 h 76"/>
                      <a:gd name="T22" fmla="*/ 1 w 158"/>
                      <a:gd name="T23" fmla="*/ 56 h 76"/>
                      <a:gd name="T24" fmla="*/ 0 w 158"/>
                      <a:gd name="T25" fmla="*/ 69 h 76"/>
                      <a:gd name="T26" fmla="*/ 2 w 158"/>
                      <a:gd name="T27" fmla="*/ 74 h 76"/>
                      <a:gd name="T28" fmla="*/ 8 w 158"/>
                      <a:gd name="T29" fmla="*/ 67 h 76"/>
                      <a:gd name="T30" fmla="*/ 13 w 158"/>
                      <a:gd name="T31" fmla="*/ 57 h 76"/>
                      <a:gd name="T32" fmla="*/ 23 w 158"/>
                      <a:gd name="T33" fmla="*/ 53 h 76"/>
                      <a:gd name="T34" fmla="*/ 29 w 158"/>
                      <a:gd name="T35" fmla="*/ 64 h 76"/>
                      <a:gd name="T36" fmla="*/ 36 w 158"/>
                      <a:gd name="T37" fmla="*/ 69 h 76"/>
                      <a:gd name="T38" fmla="*/ 39 w 158"/>
                      <a:gd name="T39" fmla="*/ 67 h 76"/>
                      <a:gd name="T40" fmla="*/ 38 w 158"/>
                      <a:gd name="T41" fmla="*/ 59 h 76"/>
                      <a:gd name="T42" fmla="*/ 42 w 158"/>
                      <a:gd name="T43" fmla="*/ 54 h 76"/>
                      <a:gd name="T44" fmla="*/ 51 w 158"/>
                      <a:gd name="T45" fmla="*/ 59 h 76"/>
                      <a:gd name="T46" fmla="*/ 56 w 158"/>
                      <a:gd name="T47" fmla="*/ 67 h 76"/>
                      <a:gd name="T48" fmla="*/ 62 w 158"/>
                      <a:gd name="T49" fmla="*/ 75 h 76"/>
                      <a:gd name="T50" fmla="*/ 65 w 158"/>
                      <a:gd name="T51" fmla="*/ 70 h 76"/>
                      <a:gd name="T52" fmla="*/ 64 w 158"/>
                      <a:gd name="T53" fmla="*/ 60 h 76"/>
                      <a:gd name="T54" fmla="*/ 65 w 158"/>
                      <a:gd name="T55" fmla="*/ 52 h 76"/>
                      <a:gd name="T56" fmla="*/ 68 w 158"/>
                      <a:gd name="T57" fmla="*/ 45 h 76"/>
                      <a:gd name="T58" fmla="*/ 78 w 158"/>
                      <a:gd name="T59" fmla="*/ 48 h 76"/>
                      <a:gd name="T60" fmla="*/ 82 w 158"/>
                      <a:gd name="T61" fmla="*/ 52 h 76"/>
                      <a:gd name="T62" fmla="*/ 82 w 158"/>
                      <a:gd name="T63" fmla="*/ 42 h 76"/>
                      <a:gd name="T64" fmla="*/ 85 w 158"/>
                      <a:gd name="T65" fmla="*/ 39 h 76"/>
                      <a:gd name="T66" fmla="*/ 98 w 158"/>
                      <a:gd name="T67" fmla="*/ 43 h 76"/>
                      <a:gd name="T68" fmla="*/ 108 w 158"/>
                      <a:gd name="T69" fmla="*/ 51 h 76"/>
                      <a:gd name="T70" fmla="*/ 118 w 158"/>
                      <a:gd name="T71" fmla="*/ 64 h 76"/>
                      <a:gd name="T72" fmla="*/ 121 w 158"/>
                      <a:gd name="T73" fmla="*/ 64 h 76"/>
                      <a:gd name="T74" fmla="*/ 118 w 158"/>
                      <a:gd name="T75" fmla="*/ 43 h 76"/>
                      <a:gd name="T76" fmla="*/ 120 w 158"/>
                      <a:gd name="T77" fmla="*/ 34 h 76"/>
                      <a:gd name="T78" fmla="*/ 136 w 158"/>
                      <a:gd name="T79" fmla="*/ 38 h 76"/>
                      <a:gd name="T80" fmla="*/ 143 w 158"/>
                      <a:gd name="T81" fmla="*/ 44 h 76"/>
                      <a:gd name="T82" fmla="*/ 144 w 158"/>
                      <a:gd name="T83" fmla="*/ 38 h 76"/>
                      <a:gd name="T84" fmla="*/ 137 w 158"/>
                      <a:gd name="T85" fmla="*/ 28 h 76"/>
                      <a:gd name="T86" fmla="*/ 138 w 158"/>
                      <a:gd name="T87" fmla="*/ 23 h 76"/>
                      <a:gd name="T88" fmla="*/ 154 w 158"/>
                      <a:gd name="T89" fmla="*/ 21 h 76"/>
                      <a:gd name="T90" fmla="*/ 157 w 158"/>
                      <a:gd name="T91" fmla="*/ 19 h 76"/>
                      <a:gd name="T92" fmla="*/ 154 w 158"/>
                      <a:gd name="T93" fmla="*/ 16 h 76"/>
                      <a:gd name="T94" fmla="*/ 150 w 158"/>
                      <a:gd name="T95" fmla="*/ 17 h 76"/>
                      <a:gd name="T96" fmla="*/ 143 w 158"/>
                      <a:gd name="T97" fmla="*/ 13 h 76"/>
                      <a:gd name="T98" fmla="*/ 133 w 158"/>
                      <a:gd name="T99" fmla="*/ 6 h 76"/>
                      <a:gd name="T100" fmla="*/ 124 w 158"/>
                      <a:gd name="T101" fmla="*/ 2 h 76"/>
                      <a:gd name="T102" fmla="*/ 111 w 158"/>
                      <a:gd name="T103" fmla="*/ 1 h 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58"/>
                      <a:gd name="T157" fmla="*/ 0 h 76"/>
                      <a:gd name="T158" fmla="*/ 158 w 158"/>
                      <a:gd name="T159" fmla="*/ 76 h 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58" h="76">
                        <a:moveTo>
                          <a:pt x="105" y="5"/>
                        </a:moveTo>
                        <a:lnTo>
                          <a:pt x="98" y="4"/>
                        </a:lnTo>
                        <a:lnTo>
                          <a:pt x="94" y="4"/>
                        </a:lnTo>
                        <a:lnTo>
                          <a:pt x="90" y="8"/>
                        </a:lnTo>
                        <a:lnTo>
                          <a:pt x="81" y="8"/>
                        </a:lnTo>
                        <a:lnTo>
                          <a:pt x="73" y="9"/>
                        </a:lnTo>
                        <a:lnTo>
                          <a:pt x="69" y="11"/>
                        </a:lnTo>
                        <a:lnTo>
                          <a:pt x="65" y="11"/>
                        </a:lnTo>
                        <a:lnTo>
                          <a:pt x="60" y="11"/>
                        </a:lnTo>
                        <a:lnTo>
                          <a:pt x="57" y="12"/>
                        </a:lnTo>
                        <a:lnTo>
                          <a:pt x="53" y="16"/>
                        </a:lnTo>
                        <a:lnTo>
                          <a:pt x="51" y="17"/>
                        </a:lnTo>
                        <a:lnTo>
                          <a:pt x="47" y="17"/>
                        </a:lnTo>
                        <a:lnTo>
                          <a:pt x="43" y="17"/>
                        </a:lnTo>
                        <a:lnTo>
                          <a:pt x="38" y="18"/>
                        </a:lnTo>
                        <a:lnTo>
                          <a:pt x="34" y="20"/>
                        </a:lnTo>
                        <a:lnTo>
                          <a:pt x="33" y="25"/>
                        </a:lnTo>
                        <a:lnTo>
                          <a:pt x="28" y="27"/>
                        </a:lnTo>
                        <a:lnTo>
                          <a:pt x="24" y="30"/>
                        </a:lnTo>
                        <a:lnTo>
                          <a:pt x="21" y="35"/>
                        </a:lnTo>
                        <a:lnTo>
                          <a:pt x="15" y="38"/>
                        </a:lnTo>
                        <a:lnTo>
                          <a:pt x="8" y="42"/>
                        </a:lnTo>
                        <a:lnTo>
                          <a:pt x="4" y="48"/>
                        </a:lnTo>
                        <a:lnTo>
                          <a:pt x="1" y="56"/>
                        </a:lnTo>
                        <a:lnTo>
                          <a:pt x="0" y="63"/>
                        </a:lnTo>
                        <a:lnTo>
                          <a:pt x="0" y="69"/>
                        </a:lnTo>
                        <a:lnTo>
                          <a:pt x="1" y="73"/>
                        </a:lnTo>
                        <a:lnTo>
                          <a:pt x="2" y="74"/>
                        </a:lnTo>
                        <a:lnTo>
                          <a:pt x="3" y="72"/>
                        </a:lnTo>
                        <a:lnTo>
                          <a:pt x="8" y="67"/>
                        </a:lnTo>
                        <a:lnTo>
                          <a:pt x="12" y="60"/>
                        </a:lnTo>
                        <a:lnTo>
                          <a:pt x="13" y="57"/>
                        </a:lnTo>
                        <a:lnTo>
                          <a:pt x="18" y="55"/>
                        </a:lnTo>
                        <a:lnTo>
                          <a:pt x="23" y="53"/>
                        </a:lnTo>
                        <a:lnTo>
                          <a:pt x="27" y="60"/>
                        </a:lnTo>
                        <a:lnTo>
                          <a:pt x="29" y="64"/>
                        </a:lnTo>
                        <a:lnTo>
                          <a:pt x="32" y="67"/>
                        </a:lnTo>
                        <a:lnTo>
                          <a:pt x="36" y="69"/>
                        </a:lnTo>
                        <a:lnTo>
                          <a:pt x="38" y="69"/>
                        </a:lnTo>
                        <a:lnTo>
                          <a:pt x="39" y="67"/>
                        </a:lnTo>
                        <a:lnTo>
                          <a:pt x="38" y="63"/>
                        </a:lnTo>
                        <a:lnTo>
                          <a:pt x="38" y="59"/>
                        </a:lnTo>
                        <a:lnTo>
                          <a:pt x="40" y="56"/>
                        </a:lnTo>
                        <a:lnTo>
                          <a:pt x="42" y="54"/>
                        </a:lnTo>
                        <a:lnTo>
                          <a:pt x="47" y="56"/>
                        </a:lnTo>
                        <a:lnTo>
                          <a:pt x="51" y="59"/>
                        </a:lnTo>
                        <a:lnTo>
                          <a:pt x="55" y="63"/>
                        </a:lnTo>
                        <a:lnTo>
                          <a:pt x="56" y="67"/>
                        </a:lnTo>
                        <a:lnTo>
                          <a:pt x="58" y="70"/>
                        </a:lnTo>
                        <a:lnTo>
                          <a:pt x="62" y="75"/>
                        </a:lnTo>
                        <a:lnTo>
                          <a:pt x="65" y="74"/>
                        </a:lnTo>
                        <a:lnTo>
                          <a:pt x="65" y="70"/>
                        </a:lnTo>
                        <a:lnTo>
                          <a:pt x="65" y="65"/>
                        </a:lnTo>
                        <a:lnTo>
                          <a:pt x="64" y="60"/>
                        </a:lnTo>
                        <a:lnTo>
                          <a:pt x="64" y="57"/>
                        </a:lnTo>
                        <a:lnTo>
                          <a:pt x="65" y="52"/>
                        </a:lnTo>
                        <a:lnTo>
                          <a:pt x="66" y="48"/>
                        </a:lnTo>
                        <a:lnTo>
                          <a:pt x="68" y="45"/>
                        </a:lnTo>
                        <a:lnTo>
                          <a:pt x="73" y="46"/>
                        </a:lnTo>
                        <a:lnTo>
                          <a:pt x="78" y="48"/>
                        </a:lnTo>
                        <a:lnTo>
                          <a:pt x="80" y="50"/>
                        </a:lnTo>
                        <a:lnTo>
                          <a:pt x="82" y="52"/>
                        </a:lnTo>
                        <a:lnTo>
                          <a:pt x="84" y="47"/>
                        </a:lnTo>
                        <a:lnTo>
                          <a:pt x="82" y="42"/>
                        </a:lnTo>
                        <a:lnTo>
                          <a:pt x="82" y="40"/>
                        </a:lnTo>
                        <a:lnTo>
                          <a:pt x="85" y="39"/>
                        </a:lnTo>
                        <a:lnTo>
                          <a:pt x="90" y="41"/>
                        </a:lnTo>
                        <a:lnTo>
                          <a:pt x="98" y="43"/>
                        </a:lnTo>
                        <a:lnTo>
                          <a:pt x="102" y="46"/>
                        </a:lnTo>
                        <a:lnTo>
                          <a:pt x="108" y="51"/>
                        </a:lnTo>
                        <a:lnTo>
                          <a:pt x="114" y="57"/>
                        </a:lnTo>
                        <a:lnTo>
                          <a:pt x="118" y="64"/>
                        </a:lnTo>
                        <a:lnTo>
                          <a:pt x="120" y="65"/>
                        </a:lnTo>
                        <a:lnTo>
                          <a:pt x="121" y="64"/>
                        </a:lnTo>
                        <a:lnTo>
                          <a:pt x="120" y="54"/>
                        </a:lnTo>
                        <a:lnTo>
                          <a:pt x="118" y="43"/>
                        </a:lnTo>
                        <a:lnTo>
                          <a:pt x="118" y="35"/>
                        </a:lnTo>
                        <a:lnTo>
                          <a:pt x="120" y="34"/>
                        </a:lnTo>
                        <a:lnTo>
                          <a:pt x="128" y="35"/>
                        </a:lnTo>
                        <a:lnTo>
                          <a:pt x="136" y="38"/>
                        </a:lnTo>
                        <a:lnTo>
                          <a:pt x="140" y="42"/>
                        </a:lnTo>
                        <a:lnTo>
                          <a:pt x="143" y="44"/>
                        </a:lnTo>
                        <a:lnTo>
                          <a:pt x="145" y="43"/>
                        </a:lnTo>
                        <a:lnTo>
                          <a:pt x="144" y="38"/>
                        </a:lnTo>
                        <a:lnTo>
                          <a:pt x="141" y="33"/>
                        </a:lnTo>
                        <a:lnTo>
                          <a:pt x="137" y="28"/>
                        </a:lnTo>
                        <a:lnTo>
                          <a:pt x="131" y="21"/>
                        </a:lnTo>
                        <a:lnTo>
                          <a:pt x="138" y="23"/>
                        </a:lnTo>
                        <a:lnTo>
                          <a:pt x="146" y="22"/>
                        </a:lnTo>
                        <a:lnTo>
                          <a:pt x="154" y="21"/>
                        </a:lnTo>
                        <a:lnTo>
                          <a:pt x="157" y="20"/>
                        </a:lnTo>
                        <a:lnTo>
                          <a:pt x="157" y="19"/>
                        </a:lnTo>
                        <a:lnTo>
                          <a:pt x="157" y="16"/>
                        </a:lnTo>
                        <a:lnTo>
                          <a:pt x="154" y="16"/>
                        </a:lnTo>
                        <a:lnTo>
                          <a:pt x="151" y="17"/>
                        </a:lnTo>
                        <a:lnTo>
                          <a:pt x="150" y="17"/>
                        </a:lnTo>
                        <a:lnTo>
                          <a:pt x="147" y="16"/>
                        </a:lnTo>
                        <a:lnTo>
                          <a:pt x="143" y="13"/>
                        </a:lnTo>
                        <a:lnTo>
                          <a:pt x="138" y="9"/>
                        </a:lnTo>
                        <a:lnTo>
                          <a:pt x="133" y="6"/>
                        </a:lnTo>
                        <a:lnTo>
                          <a:pt x="129" y="4"/>
                        </a:lnTo>
                        <a:lnTo>
                          <a:pt x="124" y="2"/>
                        </a:lnTo>
                        <a:lnTo>
                          <a:pt x="116" y="0"/>
                        </a:lnTo>
                        <a:lnTo>
                          <a:pt x="111" y="1"/>
                        </a:lnTo>
                        <a:lnTo>
                          <a:pt x="105" y="5"/>
                        </a:lnTo>
                      </a:path>
                    </a:pathLst>
                  </a:custGeom>
                  <a:solidFill>
                    <a:srgbClr val="FF8000"/>
                  </a:solidFill>
                  <a:ln w="12700" cap="rnd" cmpd="sng">
                    <a:solidFill>
                      <a:srgbClr val="000000"/>
                    </a:solidFill>
                    <a:prstDash val="solid"/>
                    <a:round/>
                    <a:headEnd type="none" w="med" len="med"/>
                    <a:tailEnd type="none" w="med" len="med"/>
                  </a:ln>
                </p:spPr>
                <p:txBody>
                  <a:bodyPr/>
                  <a:lstStyle/>
                  <a:p>
                    <a:endParaRPr lang="en-US"/>
                  </a:p>
                </p:txBody>
              </p:sp>
              <p:grpSp>
                <p:nvGrpSpPr>
                  <p:cNvPr id="35" name="Group 53"/>
                  <p:cNvGrpSpPr>
                    <a:grpSpLocks/>
                  </p:cNvGrpSpPr>
                  <p:nvPr/>
                </p:nvGrpSpPr>
                <p:grpSpPr bwMode="auto">
                  <a:xfrm>
                    <a:off x="3772" y="4040"/>
                    <a:ext cx="110" cy="50"/>
                    <a:chOff x="3772" y="4040"/>
                    <a:chExt cx="110" cy="50"/>
                  </a:xfrm>
                </p:grpSpPr>
                <p:sp>
                  <p:nvSpPr>
                    <p:cNvPr id="36" name="Freeform 54"/>
                    <p:cNvSpPr>
                      <a:spLocks/>
                    </p:cNvSpPr>
                    <p:nvPr/>
                  </p:nvSpPr>
                  <p:spPr bwMode="auto">
                    <a:xfrm>
                      <a:off x="3839" y="4040"/>
                      <a:ext cx="17" cy="18"/>
                    </a:xfrm>
                    <a:custGeom>
                      <a:avLst/>
                      <a:gdLst>
                        <a:gd name="T0" fmla="*/ 16 w 17"/>
                        <a:gd name="T1" fmla="*/ 0 h 18"/>
                        <a:gd name="T2" fmla="*/ 11 w 17"/>
                        <a:gd name="T3" fmla="*/ 4 h 18"/>
                        <a:gd name="T4" fmla="*/ 7 w 17"/>
                        <a:gd name="T5" fmla="*/ 9 h 18"/>
                        <a:gd name="T6" fmla="*/ 3 w 17"/>
                        <a:gd name="T7" fmla="*/ 15 h 18"/>
                        <a:gd name="T8" fmla="*/ 0 w 17"/>
                        <a:gd name="T9" fmla="*/ 17 h 18"/>
                        <a:gd name="T10" fmla="*/ 0 60000 65536"/>
                        <a:gd name="T11" fmla="*/ 0 60000 65536"/>
                        <a:gd name="T12" fmla="*/ 0 60000 65536"/>
                        <a:gd name="T13" fmla="*/ 0 60000 65536"/>
                        <a:gd name="T14" fmla="*/ 0 60000 65536"/>
                        <a:gd name="T15" fmla="*/ 0 w 17"/>
                        <a:gd name="T16" fmla="*/ 0 h 18"/>
                        <a:gd name="T17" fmla="*/ 17 w 17"/>
                        <a:gd name="T18" fmla="*/ 18 h 18"/>
                      </a:gdLst>
                      <a:ahLst/>
                      <a:cxnLst>
                        <a:cxn ang="T10">
                          <a:pos x="T0" y="T1"/>
                        </a:cxn>
                        <a:cxn ang="T11">
                          <a:pos x="T2" y="T3"/>
                        </a:cxn>
                        <a:cxn ang="T12">
                          <a:pos x="T4" y="T5"/>
                        </a:cxn>
                        <a:cxn ang="T13">
                          <a:pos x="T6" y="T7"/>
                        </a:cxn>
                        <a:cxn ang="T14">
                          <a:pos x="T8" y="T9"/>
                        </a:cxn>
                      </a:cxnLst>
                      <a:rect l="T15" t="T16" r="T17" b="T18"/>
                      <a:pathLst>
                        <a:path w="17" h="18">
                          <a:moveTo>
                            <a:pt x="16" y="0"/>
                          </a:moveTo>
                          <a:lnTo>
                            <a:pt x="11" y="4"/>
                          </a:lnTo>
                          <a:lnTo>
                            <a:pt x="7" y="9"/>
                          </a:lnTo>
                          <a:lnTo>
                            <a:pt x="3" y="15"/>
                          </a:lnTo>
                          <a:lnTo>
                            <a:pt x="0" y="1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 name="Freeform 55"/>
                    <p:cNvSpPr>
                      <a:spLocks/>
                    </p:cNvSpPr>
                    <p:nvPr/>
                  </p:nvSpPr>
                  <p:spPr bwMode="auto">
                    <a:xfrm>
                      <a:off x="3818" y="4045"/>
                      <a:ext cx="4" cy="17"/>
                    </a:xfrm>
                    <a:custGeom>
                      <a:avLst/>
                      <a:gdLst>
                        <a:gd name="T0" fmla="*/ 0 w 4"/>
                        <a:gd name="T1" fmla="*/ 0 h 17"/>
                        <a:gd name="T2" fmla="*/ 0 w 4"/>
                        <a:gd name="T3" fmla="*/ 6 h 17"/>
                        <a:gd name="T4" fmla="*/ 2 w 4"/>
                        <a:gd name="T5" fmla="*/ 11 h 17"/>
                        <a:gd name="T6" fmla="*/ 3 w 4"/>
                        <a:gd name="T7" fmla="*/ 16 h 17"/>
                        <a:gd name="T8" fmla="*/ 0 60000 65536"/>
                        <a:gd name="T9" fmla="*/ 0 60000 65536"/>
                        <a:gd name="T10" fmla="*/ 0 60000 65536"/>
                        <a:gd name="T11" fmla="*/ 0 60000 65536"/>
                        <a:gd name="T12" fmla="*/ 0 w 4"/>
                        <a:gd name="T13" fmla="*/ 0 h 17"/>
                        <a:gd name="T14" fmla="*/ 4 w 4"/>
                        <a:gd name="T15" fmla="*/ 17 h 17"/>
                      </a:gdLst>
                      <a:ahLst/>
                      <a:cxnLst>
                        <a:cxn ang="T8">
                          <a:pos x="T0" y="T1"/>
                        </a:cxn>
                        <a:cxn ang="T9">
                          <a:pos x="T2" y="T3"/>
                        </a:cxn>
                        <a:cxn ang="T10">
                          <a:pos x="T4" y="T5"/>
                        </a:cxn>
                        <a:cxn ang="T11">
                          <a:pos x="T6" y="T7"/>
                        </a:cxn>
                      </a:cxnLst>
                      <a:rect l="T12" t="T13" r="T14" b="T15"/>
                      <a:pathLst>
                        <a:path w="4" h="17">
                          <a:moveTo>
                            <a:pt x="0" y="0"/>
                          </a:moveTo>
                          <a:lnTo>
                            <a:pt x="0" y="6"/>
                          </a:lnTo>
                          <a:lnTo>
                            <a:pt x="2" y="11"/>
                          </a:lnTo>
                          <a:lnTo>
                            <a:pt x="3" y="1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 name="Freeform 56"/>
                    <p:cNvSpPr>
                      <a:spLocks/>
                    </p:cNvSpPr>
                    <p:nvPr/>
                  </p:nvSpPr>
                  <p:spPr bwMode="auto">
                    <a:xfrm>
                      <a:off x="3800" y="4053"/>
                      <a:ext cx="15" cy="8"/>
                    </a:xfrm>
                    <a:custGeom>
                      <a:avLst/>
                      <a:gdLst>
                        <a:gd name="T0" fmla="*/ 0 w 15"/>
                        <a:gd name="T1" fmla="*/ 0 h 8"/>
                        <a:gd name="T2" fmla="*/ 7 w 15"/>
                        <a:gd name="T3" fmla="*/ 2 h 8"/>
                        <a:gd name="T4" fmla="*/ 11 w 15"/>
                        <a:gd name="T5" fmla="*/ 5 h 8"/>
                        <a:gd name="T6" fmla="*/ 14 w 15"/>
                        <a:gd name="T7" fmla="*/ 7 h 8"/>
                        <a:gd name="T8" fmla="*/ 0 60000 65536"/>
                        <a:gd name="T9" fmla="*/ 0 60000 65536"/>
                        <a:gd name="T10" fmla="*/ 0 60000 65536"/>
                        <a:gd name="T11" fmla="*/ 0 60000 65536"/>
                        <a:gd name="T12" fmla="*/ 0 w 15"/>
                        <a:gd name="T13" fmla="*/ 0 h 8"/>
                        <a:gd name="T14" fmla="*/ 15 w 15"/>
                        <a:gd name="T15" fmla="*/ 8 h 8"/>
                      </a:gdLst>
                      <a:ahLst/>
                      <a:cxnLst>
                        <a:cxn ang="T8">
                          <a:pos x="T0" y="T1"/>
                        </a:cxn>
                        <a:cxn ang="T9">
                          <a:pos x="T2" y="T3"/>
                        </a:cxn>
                        <a:cxn ang="T10">
                          <a:pos x="T4" y="T5"/>
                        </a:cxn>
                        <a:cxn ang="T11">
                          <a:pos x="T6" y="T7"/>
                        </a:cxn>
                      </a:cxnLst>
                      <a:rect l="T12" t="T13" r="T14" b="T15"/>
                      <a:pathLst>
                        <a:path w="15" h="8">
                          <a:moveTo>
                            <a:pt x="0" y="0"/>
                          </a:moveTo>
                          <a:lnTo>
                            <a:pt x="7" y="2"/>
                          </a:lnTo>
                          <a:lnTo>
                            <a:pt x="11" y="5"/>
                          </a:lnTo>
                          <a:lnTo>
                            <a:pt x="14" y="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 name="Freeform 57"/>
                    <p:cNvSpPr>
                      <a:spLocks/>
                    </p:cNvSpPr>
                    <p:nvPr/>
                  </p:nvSpPr>
                  <p:spPr bwMode="auto">
                    <a:xfrm>
                      <a:off x="3772" y="4067"/>
                      <a:ext cx="33" cy="23"/>
                    </a:xfrm>
                    <a:custGeom>
                      <a:avLst/>
                      <a:gdLst>
                        <a:gd name="T0" fmla="*/ 1 w 33"/>
                        <a:gd name="T1" fmla="*/ 22 h 23"/>
                        <a:gd name="T2" fmla="*/ 0 w 33"/>
                        <a:gd name="T3" fmla="*/ 19 h 23"/>
                        <a:gd name="T4" fmla="*/ 0 w 33"/>
                        <a:gd name="T5" fmla="*/ 17 h 23"/>
                        <a:gd name="T6" fmla="*/ 1 w 33"/>
                        <a:gd name="T7" fmla="*/ 12 h 23"/>
                        <a:gd name="T8" fmla="*/ 3 w 33"/>
                        <a:gd name="T9" fmla="*/ 10 h 23"/>
                        <a:gd name="T10" fmla="*/ 5 w 33"/>
                        <a:gd name="T11" fmla="*/ 7 h 23"/>
                        <a:gd name="T12" fmla="*/ 10 w 33"/>
                        <a:gd name="T13" fmla="*/ 4 h 23"/>
                        <a:gd name="T14" fmla="*/ 17 w 33"/>
                        <a:gd name="T15" fmla="*/ 2 h 23"/>
                        <a:gd name="T16" fmla="*/ 24 w 33"/>
                        <a:gd name="T17" fmla="*/ 1 h 23"/>
                        <a:gd name="T18" fmla="*/ 32 w 33"/>
                        <a:gd name="T19" fmla="*/ 0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
                        <a:gd name="T31" fmla="*/ 0 h 23"/>
                        <a:gd name="T32" fmla="*/ 33 w 33"/>
                        <a:gd name="T33" fmla="*/ 23 h 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 h="23">
                          <a:moveTo>
                            <a:pt x="1" y="22"/>
                          </a:moveTo>
                          <a:lnTo>
                            <a:pt x="0" y="19"/>
                          </a:lnTo>
                          <a:lnTo>
                            <a:pt x="0" y="17"/>
                          </a:lnTo>
                          <a:lnTo>
                            <a:pt x="1" y="12"/>
                          </a:lnTo>
                          <a:lnTo>
                            <a:pt x="3" y="10"/>
                          </a:lnTo>
                          <a:lnTo>
                            <a:pt x="5" y="7"/>
                          </a:lnTo>
                          <a:lnTo>
                            <a:pt x="10" y="4"/>
                          </a:lnTo>
                          <a:lnTo>
                            <a:pt x="17" y="2"/>
                          </a:lnTo>
                          <a:lnTo>
                            <a:pt x="24" y="1"/>
                          </a:lnTo>
                          <a:lnTo>
                            <a:pt x="32"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0" name="Freeform 58"/>
                    <p:cNvSpPr>
                      <a:spLocks/>
                    </p:cNvSpPr>
                    <p:nvPr/>
                  </p:nvSpPr>
                  <p:spPr bwMode="auto">
                    <a:xfrm>
                      <a:off x="3791" y="4073"/>
                      <a:ext cx="11" cy="16"/>
                    </a:xfrm>
                    <a:custGeom>
                      <a:avLst/>
                      <a:gdLst>
                        <a:gd name="T0" fmla="*/ 0 w 11"/>
                        <a:gd name="T1" fmla="*/ 15 h 16"/>
                        <a:gd name="T2" fmla="*/ 0 w 11"/>
                        <a:gd name="T3" fmla="*/ 12 h 16"/>
                        <a:gd name="T4" fmla="*/ 1 w 11"/>
                        <a:gd name="T5" fmla="*/ 7 h 16"/>
                        <a:gd name="T6" fmla="*/ 5 w 11"/>
                        <a:gd name="T7" fmla="*/ 4 h 16"/>
                        <a:gd name="T8" fmla="*/ 10 w 11"/>
                        <a:gd name="T9" fmla="*/ 0 h 16"/>
                        <a:gd name="T10" fmla="*/ 0 60000 65536"/>
                        <a:gd name="T11" fmla="*/ 0 60000 65536"/>
                        <a:gd name="T12" fmla="*/ 0 60000 65536"/>
                        <a:gd name="T13" fmla="*/ 0 60000 65536"/>
                        <a:gd name="T14" fmla="*/ 0 60000 65536"/>
                        <a:gd name="T15" fmla="*/ 0 w 11"/>
                        <a:gd name="T16" fmla="*/ 0 h 16"/>
                        <a:gd name="T17" fmla="*/ 11 w 11"/>
                        <a:gd name="T18" fmla="*/ 16 h 16"/>
                      </a:gdLst>
                      <a:ahLst/>
                      <a:cxnLst>
                        <a:cxn ang="T10">
                          <a:pos x="T0" y="T1"/>
                        </a:cxn>
                        <a:cxn ang="T11">
                          <a:pos x="T2" y="T3"/>
                        </a:cxn>
                        <a:cxn ang="T12">
                          <a:pos x="T4" y="T5"/>
                        </a:cxn>
                        <a:cxn ang="T13">
                          <a:pos x="T6" y="T7"/>
                        </a:cxn>
                        <a:cxn ang="T14">
                          <a:pos x="T8" y="T9"/>
                        </a:cxn>
                      </a:cxnLst>
                      <a:rect l="T15" t="T16" r="T17" b="T18"/>
                      <a:pathLst>
                        <a:path w="11" h="16">
                          <a:moveTo>
                            <a:pt x="0" y="15"/>
                          </a:moveTo>
                          <a:lnTo>
                            <a:pt x="0" y="12"/>
                          </a:lnTo>
                          <a:lnTo>
                            <a:pt x="1" y="7"/>
                          </a:lnTo>
                          <a:lnTo>
                            <a:pt x="5" y="4"/>
                          </a:lnTo>
                          <a:lnTo>
                            <a:pt x="1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 name="Freeform 59"/>
                    <p:cNvSpPr>
                      <a:spLocks/>
                    </p:cNvSpPr>
                    <p:nvPr/>
                  </p:nvSpPr>
                  <p:spPr bwMode="auto">
                    <a:xfrm>
                      <a:off x="3855" y="4069"/>
                      <a:ext cx="22" cy="3"/>
                    </a:xfrm>
                    <a:custGeom>
                      <a:avLst/>
                      <a:gdLst>
                        <a:gd name="T0" fmla="*/ 21 w 22"/>
                        <a:gd name="T1" fmla="*/ 2 h 3"/>
                        <a:gd name="T2" fmla="*/ 14 w 22"/>
                        <a:gd name="T3" fmla="*/ 0 h 3"/>
                        <a:gd name="T4" fmla="*/ 6 w 22"/>
                        <a:gd name="T5" fmla="*/ 0 h 3"/>
                        <a:gd name="T6" fmla="*/ 0 w 22"/>
                        <a:gd name="T7" fmla="*/ 0 h 3"/>
                        <a:gd name="T8" fmla="*/ 0 60000 65536"/>
                        <a:gd name="T9" fmla="*/ 0 60000 65536"/>
                        <a:gd name="T10" fmla="*/ 0 60000 65536"/>
                        <a:gd name="T11" fmla="*/ 0 60000 65536"/>
                        <a:gd name="T12" fmla="*/ 0 w 22"/>
                        <a:gd name="T13" fmla="*/ 0 h 3"/>
                        <a:gd name="T14" fmla="*/ 22 w 22"/>
                        <a:gd name="T15" fmla="*/ 3 h 3"/>
                      </a:gdLst>
                      <a:ahLst/>
                      <a:cxnLst>
                        <a:cxn ang="T8">
                          <a:pos x="T0" y="T1"/>
                        </a:cxn>
                        <a:cxn ang="T9">
                          <a:pos x="T2" y="T3"/>
                        </a:cxn>
                        <a:cxn ang="T10">
                          <a:pos x="T4" y="T5"/>
                        </a:cxn>
                        <a:cxn ang="T11">
                          <a:pos x="T6" y="T7"/>
                        </a:cxn>
                      </a:cxnLst>
                      <a:rect l="T12" t="T13" r="T14" b="T15"/>
                      <a:pathLst>
                        <a:path w="22" h="3">
                          <a:moveTo>
                            <a:pt x="21" y="2"/>
                          </a:moveTo>
                          <a:lnTo>
                            <a:pt x="14" y="0"/>
                          </a:lnTo>
                          <a:lnTo>
                            <a:pt x="6" y="0"/>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 name="Freeform 60"/>
                    <p:cNvSpPr>
                      <a:spLocks/>
                    </p:cNvSpPr>
                    <p:nvPr/>
                  </p:nvSpPr>
                  <p:spPr bwMode="auto">
                    <a:xfrm>
                      <a:off x="3855" y="4051"/>
                      <a:ext cx="27" cy="8"/>
                    </a:xfrm>
                    <a:custGeom>
                      <a:avLst/>
                      <a:gdLst>
                        <a:gd name="T0" fmla="*/ 26 w 27"/>
                        <a:gd name="T1" fmla="*/ 7 h 8"/>
                        <a:gd name="T2" fmla="*/ 22 w 27"/>
                        <a:gd name="T3" fmla="*/ 5 h 8"/>
                        <a:gd name="T4" fmla="*/ 17 w 27"/>
                        <a:gd name="T5" fmla="*/ 2 h 8"/>
                        <a:gd name="T6" fmla="*/ 12 w 27"/>
                        <a:gd name="T7" fmla="*/ 1 h 8"/>
                        <a:gd name="T8" fmla="*/ 6 w 27"/>
                        <a:gd name="T9" fmla="*/ 0 h 8"/>
                        <a:gd name="T10" fmla="*/ 0 w 27"/>
                        <a:gd name="T11" fmla="*/ 0 h 8"/>
                        <a:gd name="T12" fmla="*/ 0 60000 65536"/>
                        <a:gd name="T13" fmla="*/ 0 60000 65536"/>
                        <a:gd name="T14" fmla="*/ 0 60000 65536"/>
                        <a:gd name="T15" fmla="*/ 0 60000 65536"/>
                        <a:gd name="T16" fmla="*/ 0 60000 65536"/>
                        <a:gd name="T17" fmla="*/ 0 60000 65536"/>
                        <a:gd name="T18" fmla="*/ 0 w 27"/>
                        <a:gd name="T19" fmla="*/ 0 h 8"/>
                        <a:gd name="T20" fmla="*/ 27 w 27"/>
                        <a:gd name="T21" fmla="*/ 8 h 8"/>
                      </a:gdLst>
                      <a:ahLst/>
                      <a:cxnLst>
                        <a:cxn ang="T12">
                          <a:pos x="T0" y="T1"/>
                        </a:cxn>
                        <a:cxn ang="T13">
                          <a:pos x="T2" y="T3"/>
                        </a:cxn>
                        <a:cxn ang="T14">
                          <a:pos x="T4" y="T5"/>
                        </a:cxn>
                        <a:cxn ang="T15">
                          <a:pos x="T6" y="T7"/>
                        </a:cxn>
                        <a:cxn ang="T16">
                          <a:pos x="T8" y="T9"/>
                        </a:cxn>
                        <a:cxn ang="T17">
                          <a:pos x="T10" y="T11"/>
                        </a:cxn>
                      </a:cxnLst>
                      <a:rect l="T18" t="T19" r="T20" b="T21"/>
                      <a:pathLst>
                        <a:path w="27" h="8">
                          <a:moveTo>
                            <a:pt x="26" y="7"/>
                          </a:moveTo>
                          <a:lnTo>
                            <a:pt x="22" y="5"/>
                          </a:lnTo>
                          <a:lnTo>
                            <a:pt x="17" y="2"/>
                          </a:lnTo>
                          <a:lnTo>
                            <a:pt x="12" y="1"/>
                          </a:lnTo>
                          <a:lnTo>
                            <a:pt x="6" y="0"/>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grpSp>
            <p:nvGrpSpPr>
              <p:cNvPr id="17" name="Group 61"/>
              <p:cNvGrpSpPr>
                <a:grpSpLocks/>
              </p:cNvGrpSpPr>
              <p:nvPr/>
            </p:nvGrpSpPr>
            <p:grpSpPr bwMode="auto">
              <a:xfrm>
                <a:off x="3796" y="3972"/>
                <a:ext cx="398" cy="209"/>
                <a:chOff x="3796" y="3972"/>
                <a:chExt cx="398" cy="209"/>
              </a:xfrm>
            </p:grpSpPr>
            <p:grpSp>
              <p:nvGrpSpPr>
                <p:cNvPr id="19" name="Group 62"/>
                <p:cNvGrpSpPr>
                  <a:grpSpLocks/>
                </p:cNvGrpSpPr>
                <p:nvPr/>
              </p:nvGrpSpPr>
              <p:grpSpPr bwMode="auto">
                <a:xfrm>
                  <a:off x="4103" y="3972"/>
                  <a:ext cx="91" cy="58"/>
                  <a:chOff x="4103" y="3972"/>
                  <a:chExt cx="91" cy="58"/>
                </a:xfrm>
              </p:grpSpPr>
              <p:grpSp>
                <p:nvGrpSpPr>
                  <p:cNvPr id="25" name="Group 63"/>
                  <p:cNvGrpSpPr>
                    <a:grpSpLocks/>
                  </p:cNvGrpSpPr>
                  <p:nvPr/>
                </p:nvGrpSpPr>
                <p:grpSpPr bwMode="auto">
                  <a:xfrm>
                    <a:off x="4103" y="3972"/>
                    <a:ext cx="91" cy="58"/>
                    <a:chOff x="4103" y="3972"/>
                    <a:chExt cx="91" cy="58"/>
                  </a:xfrm>
                </p:grpSpPr>
                <p:sp>
                  <p:nvSpPr>
                    <p:cNvPr id="27" name="Freeform 64"/>
                    <p:cNvSpPr>
                      <a:spLocks/>
                    </p:cNvSpPr>
                    <p:nvPr/>
                  </p:nvSpPr>
                  <p:spPr bwMode="auto">
                    <a:xfrm>
                      <a:off x="4103" y="3972"/>
                      <a:ext cx="91" cy="58"/>
                    </a:xfrm>
                    <a:custGeom>
                      <a:avLst/>
                      <a:gdLst>
                        <a:gd name="T0" fmla="*/ 0 w 91"/>
                        <a:gd name="T1" fmla="*/ 0 h 58"/>
                        <a:gd name="T2" fmla="*/ 22 w 91"/>
                        <a:gd name="T3" fmla="*/ 5 h 58"/>
                        <a:gd name="T4" fmla="*/ 32 w 91"/>
                        <a:gd name="T5" fmla="*/ 6 h 58"/>
                        <a:gd name="T6" fmla="*/ 46 w 91"/>
                        <a:gd name="T7" fmla="*/ 7 h 58"/>
                        <a:gd name="T8" fmla="*/ 61 w 91"/>
                        <a:gd name="T9" fmla="*/ 6 h 58"/>
                        <a:gd name="T10" fmla="*/ 75 w 91"/>
                        <a:gd name="T11" fmla="*/ 6 h 58"/>
                        <a:gd name="T12" fmla="*/ 90 w 91"/>
                        <a:gd name="T13" fmla="*/ 5 h 58"/>
                        <a:gd name="T14" fmla="*/ 90 w 91"/>
                        <a:gd name="T15" fmla="*/ 31 h 58"/>
                        <a:gd name="T16" fmla="*/ 90 w 91"/>
                        <a:gd name="T17" fmla="*/ 55 h 58"/>
                        <a:gd name="T18" fmla="*/ 69 w 91"/>
                        <a:gd name="T19" fmla="*/ 57 h 58"/>
                        <a:gd name="T20" fmla="*/ 53 w 91"/>
                        <a:gd name="T21" fmla="*/ 57 h 58"/>
                        <a:gd name="T22" fmla="*/ 35 w 91"/>
                        <a:gd name="T23" fmla="*/ 57 h 58"/>
                        <a:gd name="T24" fmla="*/ 17 w 91"/>
                        <a:gd name="T25" fmla="*/ 54 h 58"/>
                        <a:gd name="T26" fmla="*/ 4 w 91"/>
                        <a:gd name="T27" fmla="*/ 50 h 58"/>
                        <a:gd name="T28" fmla="*/ 0 w 91"/>
                        <a:gd name="T29" fmla="*/ 48 h 58"/>
                        <a:gd name="T30" fmla="*/ 0 w 91"/>
                        <a:gd name="T31" fmla="*/ 0 h 5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1"/>
                        <a:gd name="T49" fmla="*/ 0 h 58"/>
                        <a:gd name="T50" fmla="*/ 91 w 91"/>
                        <a:gd name="T51" fmla="*/ 58 h 5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1" h="58">
                          <a:moveTo>
                            <a:pt x="0" y="0"/>
                          </a:moveTo>
                          <a:lnTo>
                            <a:pt x="22" y="5"/>
                          </a:lnTo>
                          <a:lnTo>
                            <a:pt x="32" y="6"/>
                          </a:lnTo>
                          <a:lnTo>
                            <a:pt x="46" y="7"/>
                          </a:lnTo>
                          <a:lnTo>
                            <a:pt x="61" y="6"/>
                          </a:lnTo>
                          <a:lnTo>
                            <a:pt x="75" y="6"/>
                          </a:lnTo>
                          <a:lnTo>
                            <a:pt x="90" y="5"/>
                          </a:lnTo>
                          <a:lnTo>
                            <a:pt x="90" y="31"/>
                          </a:lnTo>
                          <a:lnTo>
                            <a:pt x="90" y="55"/>
                          </a:lnTo>
                          <a:lnTo>
                            <a:pt x="69" y="57"/>
                          </a:lnTo>
                          <a:lnTo>
                            <a:pt x="53" y="57"/>
                          </a:lnTo>
                          <a:lnTo>
                            <a:pt x="35" y="57"/>
                          </a:lnTo>
                          <a:lnTo>
                            <a:pt x="17" y="54"/>
                          </a:lnTo>
                          <a:lnTo>
                            <a:pt x="4" y="50"/>
                          </a:lnTo>
                          <a:lnTo>
                            <a:pt x="0" y="48"/>
                          </a:lnTo>
                          <a:lnTo>
                            <a:pt x="0" y="0"/>
                          </a:lnTo>
                        </a:path>
                      </a:pathLst>
                    </a:custGeom>
                    <a:solidFill>
                      <a:srgbClr val="E0E0E0"/>
                    </a:solidFill>
                    <a:ln w="12700" cap="rnd" cmpd="sng">
                      <a:solidFill>
                        <a:srgbClr val="000000"/>
                      </a:solidFill>
                      <a:prstDash val="solid"/>
                      <a:round/>
                      <a:headEnd type="none" w="med" len="med"/>
                      <a:tailEnd type="none" w="med" len="med"/>
                    </a:ln>
                  </p:spPr>
                  <p:txBody>
                    <a:bodyPr/>
                    <a:lstStyle/>
                    <a:p>
                      <a:endParaRPr lang="en-US"/>
                    </a:p>
                  </p:txBody>
                </p:sp>
                <p:sp>
                  <p:nvSpPr>
                    <p:cNvPr id="28" name="Freeform 65"/>
                    <p:cNvSpPr>
                      <a:spLocks/>
                    </p:cNvSpPr>
                    <p:nvPr/>
                  </p:nvSpPr>
                  <p:spPr bwMode="auto">
                    <a:xfrm>
                      <a:off x="4112" y="3982"/>
                      <a:ext cx="71" cy="40"/>
                    </a:xfrm>
                    <a:custGeom>
                      <a:avLst/>
                      <a:gdLst>
                        <a:gd name="T0" fmla="*/ 0 w 71"/>
                        <a:gd name="T1" fmla="*/ 0 h 40"/>
                        <a:gd name="T2" fmla="*/ 11 w 71"/>
                        <a:gd name="T3" fmla="*/ 1 h 40"/>
                        <a:gd name="T4" fmla="*/ 19 w 71"/>
                        <a:gd name="T5" fmla="*/ 3 h 40"/>
                        <a:gd name="T6" fmla="*/ 26 w 71"/>
                        <a:gd name="T7" fmla="*/ 4 h 40"/>
                        <a:gd name="T8" fmla="*/ 36 w 71"/>
                        <a:gd name="T9" fmla="*/ 5 h 40"/>
                        <a:gd name="T10" fmla="*/ 46 w 71"/>
                        <a:gd name="T11" fmla="*/ 5 h 40"/>
                        <a:gd name="T12" fmla="*/ 56 w 71"/>
                        <a:gd name="T13" fmla="*/ 4 h 40"/>
                        <a:gd name="T14" fmla="*/ 70 w 71"/>
                        <a:gd name="T15" fmla="*/ 3 h 40"/>
                        <a:gd name="T16" fmla="*/ 70 w 71"/>
                        <a:gd name="T17" fmla="*/ 37 h 40"/>
                        <a:gd name="T18" fmla="*/ 63 w 71"/>
                        <a:gd name="T19" fmla="*/ 38 h 40"/>
                        <a:gd name="T20" fmla="*/ 51 w 71"/>
                        <a:gd name="T21" fmla="*/ 39 h 40"/>
                        <a:gd name="T22" fmla="*/ 41 w 71"/>
                        <a:gd name="T23" fmla="*/ 39 h 40"/>
                        <a:gd name="T24" fmla="*/ 28 w 71"/>
                        <a:gd name="T25" fmla="*/ 38 h 40"/>
                        <a:gd name="T26" fmla="*/ 15 w 71"/>
                        <a:gd name="T27" fmla="*/ 37 h 40"/>
                        <a:gd name="T28" fmla="*/ 7 w 71"/>
                        <a:gd name="T29" fmla="*/ 35 h 40"/>
                        <a:gd name="T30" fmla="*/ 0 w 71"/>
                        <a:gd name="T31" fmla="*/ 33 h 40"/>
                        <a:gd name="T32" fmla="*/ 0 w 71"/>
                        <a:gd name="T33" fmla="*/ 0 h 4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1"/>
                        <a:gd name="T52" fmla="*/ 0 h 40"/>
                        <a:gd name="T53" fmla="*/ 71 w 71"/>
                        <a:gd name="T54" fmla="*/ 40 h 4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1" h="40">
                          <a:moveTo>
                            <a:pt x="0" y="0"/>
                          </a:moveTo>
                          <a:lnTo>
                            <a:pt x="11" y="1"/>
                          </a:lnTo>
                          <a:lnTo>
                            <a:pt x="19" y="3"/>
                          </a:lnTo>
                          <a:lnTo>
                            <a:pt x="26" y="4"/>
                          </a:lnTo>
                          <a:lnTo>
                            <a:pt x="36" y="5"/>
                          </a:lnTo>
                          <a:lnTo>
                            <a:pt x="46" y="5"/>
                          </a:lnTo>
                          <a:lnTo>
                            <a:pt x="56" y="4"/>
                          </a:lnTo>
                          <a:lnTo>
                            <a:pt x="70" y="3"/>
                          </a:lnTo>
                          <a:lnTo>
                            <a:pt x="70" y="37"/>
                          </a:lnTo>
                          <a:lnTo>
                            <a:pt x="63" y="38"/>
                          </a:lnTo>
                          <a:lnTo>
                            <a:pt x="51" y="39"/>
                          </a:lnTo>
                          <a:lnTo>
                            <a:pt x="41" y="39"/>
                          </a:lnTo>
                          <a:lnTo>
                            <a:pt x="28" y="38"/>
                          </a:lnTo>
                          <a:lnTo>
                            <a:pt x="15" y="37"/>
                          </a:lnTo>
                          <a:lnTo>
                            <a:pt x="7" y="35"/>
                          </a:lnTo>
                          <a:lnTo>
                            <a:pt x="0" y="33"/>
                          </a:lnTo>
                          <a:lnTo>
                            <a:pt x="0" y="0"/>
                          </a:lnTo>
                        </a:path>
                      </a:pathLst>
                    </a:custGeom>
                    <a:solidFill>
                      <a:srgbClr val="C0C0C0"/>
                    </a:solidFill>
                    <a:ln w="12700" cap="rnd" cmpd="sng">
                      <a:solidFill>
                        <a:srgbClr val="000000"/>
                      </a:solidFill>
                      <a:prstDash val="solid"/>
                      <a:round/>
                      <a:headEnd type="none" w="med" len="med"/>
                      <a:tailEnd type="none" w="med" len="med"/>
                    </a:ln>
                  </p:spPr>
                  <p:txBody>
                    <a:bodyPr/>
                    <a:lstStyle/>
                    <a:p>
                      <a:endParaRPr lang="en-US"/>
                    </a:p>
                  </p:txBody>
                </p:sp>
              </p:grpSp>
              <p:sp>
                <p:nvSpPr>
                  <p:cNvPr id="26" name="Freeform 66"/>
                  <p:cNvSpPr>
                    <a:spLocks/>
                  </p:cNvSpPr>
                  <p:nvPr/>
                </p:nvSpPr>
                <p:spPr bwMode="auto">
                  <a:xfrm>
                    <a:off x="4107" y="3998"/>
                    <a:ext cx="65" cy="31"/>
                  </a:xfrm>
                  <a:custGeom>
                    <a:avLst/>
                    <a:gdLst>
                      <a:gd name="T0" fmla="*/ 18 w 65"/>
                      <a:gd name="T1" fmla="*/ 0 h 31"/>
                      <a:gd name="T2" fmla="*/ 10 w 65"/>
                      <a:gd name="T3" fmla="*/ 6 h 31"/>
                      <a:gd name="T4" fmla="*/ 4 w 65"/>
                      <a:gd name="T5" fmla="*/ 12 h 31"/>
                      <a:gd name="T6" fmla="*/ 1 w 65"/>
                      <a:gd name="T7" fmla="*/ 18 h 31"/>
                      <a:gd name="T8" fmla="*/ 0 w 65"/>
                      <a:gd name="T9" fmla="*/ 23 h 31"/>
                      <a:gd name="T10" fmla="*/ 4 w 65"/>
                      <a:gd name="T11" fmla="*/ 27 h 31"/>
                      <a:gd name="T12" fmla="*/ 12 w 65"/>
                      <a:gd name="T13" fmla="*/ 30 h 31"/>
                      <a:gd name="T14" fmla="*/ 22 w 65"/>
                      <a:gd name="T15" fmla="*/ 30 h 31"/>
                      <a:gd name="T16" fmla="*/ 33 w 65"/>
                      <a:gd name="T17" fmla="*/ 30 h 31"/>
                      <a:gd name="T18" fmla="*/ 41 w 65"/>
                      <a:gd name="T19" fmla="*/ 27 h 31"/>
                      <a:gd name="T20" fmla="*/ 50 w 65"/>
                      <a:gd name="T21" fmla="*/ 23 h 31"/>
                      <a:gd name="T22" fmla="*/ 55 w 65"/>
                      <a:gd name="T23" fmla="*/ 18 h 31"/>
                      <a:gd name="T24" fmla="*/ 64 w 65"/>
                      <a:gd name="T25" fmla="*/ 7 h 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5"/>
                      <a:gd name="T40" fmla="*/ 0 h 31"/>
                      <a:gd name="T41" fmla="*/ 65 w 65"/>
                      <a:gd name="T42" fmla="*/ 31 h 3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5" h="31">
                        <a:moveTo>
                          <a:pt x="18" y="0"/>
                        </a:moveTo>
                        <a:lnTo>
                          <a:pt x="10" y="6"/>
                        </a:lnTo>
                        <a:lnTo>
                          <a:pt x="4" y="12"/>
                        </a:lnTo>
                        <a:lnTo>
                          <a:pt x="1" y="18"/>
                        </a:lnTo>
                        <a:lnTo>
                          <a:pt x="0" y="23"/>
                        </a:lnTo>
                        <a:lnTo>
                          <a:pt x="4" y="27"/>
                        </a:lnTo>
                        <a:lnTo>
                          <a:pt x="12" y="30"/>
                        </a:lnTo>
                        <a:lnTo>
                          <a:pt x="22" y="30"/>
                        </a:lnTo>
                        <a:lnTo>
                          <a:pt x="33" y="30"/>
                        </a:lnTo>
                        <a:lnTo>
                          <a:pt x="41" y="27"/>
                        </a:lnTo>
                        <a:lnTo>
                          <a:pt x="50" y="23"/>
                        </a:lnTo>
                        <a:lnTo>
                          <a:pt x="55" y="18"/>
                        </a:lnTo>
                        <a:lnTo>
                          <a:pt x="64" y="7"/>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0" name="Freeform 67"/>
                <p:cNvSpPr>
                  <a:spLocks/>
                </p:cNvSpPr>
                <p:nvPr/>
              </p:nvSpPr>
              <p:spPr bwMode="auto">
                <a:xfrm>
                  <a:off x="3796" y="4128"/>
                  <a:ext cx="105" cy="53"/>
                </a:xfrm>
                <a:custGeom>
                  <a:avLst/>
                  <a:gdLst>
                    <a:gd name="T0" fmla="*/ 89 w 105"/>
                    <a:gd name="T1" fmla="*/ 0 h 53"/>
                    <a:gd name="T2" fmla="*/ 99 w 105"/>
                    <a:gd name="T3" fmla="*/ 2 h 53"/>
                    <a:gd name="T4" fmla="*/ 104 w 105"/>
                    <a:gd name="T5" fmla="*/ 13 h 53"/>
                    <a:gd name="T6" fmla="*/ 103 w 105"/>
                    <a:gd name="T7" fmla="*/ 21 h 53"/>
                    <a:gd name="T8" fmla="*/ 96 w 105"/>
                    <a:gd name="T9" fmla="*/ 31 h 53"/>
                    <a:gd name="T10" fmla="*/ 79 w 105"/>
                    <a:gd name="T11" fmla="*/ 42 h 53"/>
                    <a:gd name="T12" fmla="*/ 56 w 105"/>
                    <a:gd name="T13" fmla="*/ 48 h 53"/>
                    <a:gd name="T14" fmla="*/ 31 w 105"/>
                    <a:gd name="T15" fmla="*/ 51 h 53"/>
                    <a:gd name="T16" fmla="*/ 16 w 105"/>
                    <a:gd name="T17" fmla="*/ 52 h 53"/>
                    <a:gd name="T18" fmla="*/ 8 w 105"/>
                    <a:gd name="T19" fmla="*/ 50 h 53"/>
                    <a:gd name="T20" fmla="*/ 1 w 105"/>
                    <a:gd name="T21" fmla="*/ 47 h 53"/>
                    <a:gd name="T22" fmla="*/ 0 w 105"/>
                    <a:gd name="T23" fmla="*/ 39 h 53"/>
                    <a:gd name="T24" fmla="*/ 0 w 105"/>
                    <a:gd name="T25" fmla="*/ 32 h 53"/>
                    <a:gd name="T26" fmla="*/ 4 w 105"/>
                    <a:gd name="T27" fmla="*/ 28 h 5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5"/>
                    <a:gd name="T43" fmla="*/ 0 h 53"/>
                    <a:gd name="T44" fmla="*/ 105 w 105"/>
                    <a:gd name="T45" fmla="*/ 53 h 5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5" h="53">
                      <a:moveTo>
                        <a:pt x="89" y="0"/>
                      </a:moveTo>
                      <a:lnTo>
                        <a:pt x="99" y="2"/>
                      </a:lnTo>
                      <a:lnTo>
                        <a:pt x="104" y="13"/>
                      </a:lnTo>
                      <a:lnTo>
                        <a:pt x="103" y="21"/>
                      </a:lnTo>
                      <a:lnTo>
                        <a:pt x="96" y="31"/>
                      </a:lnTo>
                      <a:lnTo>
                        <a:pt x="79" y="42"/>
                      </a:lnTo>
                      <a:lnTo>
                        <a:pt x="56" y="48"/>
                      </a:lnTo>
                      <a:lnTo>
                        <a:pt x="31" y="51"/>
                      </a:lnTo>
                      <a:lnTo>
                        <a:pt x="16" y="52"/>
                      </a:lnTo>
                      <a:lnTo>
                        <a:pt x="8" y="50"/>
                      </a:lnTo>
                      <a:lnTo>
                        <a:pt x="1" y="47"/>
                      </a:lnTo>
                      <a:lnTo>
                        <a:pt x="0" y="39"/>
                      </a:lnTo>
                      <a:lnTo>
                        <a:pt x="0" y="32"/>
                      </a:lnTo>
                      <a:lnTo>
                        <a:pt x="4" y="28"/>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 name="Freeform 68"/>
                <p:cNvSpPr>
                  <a:spLocks/>
                </p:cNvSpPr>
                <p:nvPr/>
              </p:nvSpPr>
              <p:spPr bwMode="auto">
                <a:xfrm>
                  <a:off x="3891" y="4106"/>
                  <a:ext cx="77" cy="53"/>
                </a:xfrm>
                <a:custGeom>
                  <a:avLst/>
                  <a:gdLst>
                    <a:gd name="T0" fmla="*/ 65 w 77"/>
                    <a:gd name="T1" fmla="*/ 3 h 53"/>
                    <a:gd name="T2" fmla="*/ 49 w 77"/>
                    <a:gd name="T3" fmla="*/ 0 h 53"/>
                    <a:gd name="T4" fmla="*/ 35 w 77"/>
                    <a:gd name="T5" fmla="*/ 3 h 53"/>
                    <a:gd name="T6" fmla="*/ 25 w 77"/>
                    <a:gd name="T7" fmla="*/ 6 h 53"/>
                    <a:gd name="T8" fmla="*/ 18 w 77"/>
                    <a:gd name="T9" fmla="*/ 10 h 53"/>
                    <a:gd name="T10" fmla="*/ 9 w 77"/>
                    <a:gd name="T11" fmla="*/ 17 h 53"/>
                    <a:gd name="T12" fmla="*/ 2 w 77"/>
                    <a:gd name="T13" fmla="*/ 26 h 53"/>
                    <a:gd name="T14" fmla="*/ 0 w 77"/>
                    <a:gd name="T15" fmla="*/ 36 h 53"/>
                    <a:gd name="T16" fmla="*/ 3 w 77"/>
                    <a:gd name="T17" fmla="*/ 45 h 53"/>
                    <a:gd name="T18" fmla="*/ 10 w 77"/>
                    <a:gd name="T19" fmla="*/ 50 h 53"/>
                    <a:gd name="T20" fmla="*/ 22 w 77"/>
                    <a:gd name="T21" fmla="*/ 52 h 53"/>
                    <a:gd name="T22" fmla="*/ 39 w 77"/>
                    <a:gd name="T23" fmla="*/ 50 h 53"/>
                    <a:gd name="T24" fmla="*/ 53 w 77"/>
                    <a:gd name="T25" fmla="*/ 44 h 53"/>
                    <a:gd name="T26" fmla="*/ 64 w 77"/>
                    <a:gd name="T27" fmla="*/ 37 h 53"/>
                    <a:gd name="T28" fmla="*/ 71 w 77"/>
                    <a:gd name="T29" fmla="*/ 28 h 53"/>
                    <a:gd name="T30" fmla="*/ 76 w 77"/>
                    <a:gd name="T31" fmla="*/ 18 h 53"/>
                    <a:gd name="T32" fmla="*/ 74 w 77"/>
                    <a:gd name="T33" fmla="*/ 9 h 53"/>
                    <a:gd name="T34" fmla="*/ 65 w 77"/>
                    <a:gd name="T35" fmla="*/ 3 h 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7"/>
                    <a:gd name="T55" fmla="*/ 0 h 53"/>
                    <a:gd name="T56" fmla="*/ 77 w 77"/>
                    <a:gd name="T57" fmla="*/ 53 h 5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7" h="53">
                      <a:moveTo>
                        <a:pt x="65" y="3"/>
                      </a:moveTo>
                      <a:lnTo>
                        <a:pt x="49" y="0"/>
                      </a:lnTo>
                      <a:lnTo>
                        <a:pt x="35" y="3"/>
                      </a:lnTo>
                      <a:lnTo>
                        <a:pt x="25" y="6"/>
                      </a:lnTo>
                      <a:lnTo>
                        <a:pt x="18" y="10"/>
                      </a:lnTo>
                      <a:lnTo>
                        <a:pt x="9" y="17"/>
                      </a:lnTo>
                      <a:lnTo>
                        <a:pt x="2" y="26"/>
                      </a:lnTo>
                      <a:lnTo>
                        <a:pt x="0" y="36"/>
                      </a:lnTo>
                      <a:lnTo>
                        <a:pt x="3" y="45"/>
                      </a:lnTo>
                      <a:lnTo>
                        <a:pt x="10" y="50"/>
                      </a:lnTo>
                      <a:lnTo>
                        <a:pt x="22" y="52"/>
                      </a:lnTo>
                      <a:lnTo>
                        <a:pt x="39" y="50"/>
                      </a:lnTo>
                      <a:lnTo>
                        <a:pt x="53" y="44"/>
                      </a:lnTo>
                      <a:lnTo>
                        <a:pt x="64" y="37"/>
                      </a:lnTo>
                      <a:lnTo>
                        <a:pt x="71" y="28"/>
                      </a:lnTo>
                      <a:lnTo>
                        <a:pt x="76" y="18"/>
                      </a:lnTo>
                      <a:lnTo>
                        <a:pt x="74" y="9"/>
                      </a:lnTo>
                      <a:lnTo>
                        <a:pt x="65" y="3"/>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 name="Freeform 69"/>
                <p:cNvSpPr>
                  <a:spLocks/>
                </p:cNvSpPr>
                <p:nvPr/>
              </p:nvSpPr>
              <p:spPr bwMode="auto">
                <a:xfrm>
                  <a:off x="3953" y="4079"/>
                  <a:ext cx="80" cy="51"/>
                </a:xfrm>
                <a:custGeom>
                  <a:avLst/>
                  <a:gdLst>
                    <a:gd name="T0" fmla="*/ 68 w 80"/>
                    <a:gd name="T1" fmla="*/ 2 h 51"/>
                    <a:gd name="T2" fmla="*/ 51 w 80"/>
                    <a:gd name="T3" fmla="*/ 0 h 51"/>
                    <a:gd name="T4" fmla="*/ 36 w 80"/>
                    <a:gd name="T5" fmla="*/ 2 h 51"/>
                    <a:gd name="T6" fmla="*/ 25 w 80"/>
                    <a:gd name="T7" fmla="*/ 6 h 51"/>
                    <a:gd name="T8" fmla="*/ 18 w 80"/>
                    <a:gd name="T9" fmla="*/ 10 h 51"/>
                    <a:gd name="T10" fmla="*/ 9 w 80"/>
                    <a:gd name="T11" fmla="*/ 16 h 51"/>
                    <a:gd name="T12" fmla="*/ 2 w 80"/>
                    <a:gd name="T13" fmla="*/ 25 h 51"/>
                    <a:gd name="T14" fmla="*/ 0 w 80"/>
                    <a:gd name="T15" fmla="*/ 35 h 51"/>
                    <a:gd name="T16" fmla="*/ 3 w 80"/>
                    <a:gd name="T17" fmla="*/ 44 h 51"/>
                    <a:gd name="T18" fmla="*/ 10 w 80"/>
                    <a:gd name="T19" fmla="*/ 48 h 51"/>
                    <a:gd name="T20" fmla="*/ 22 w 80"/>
                    <a:gd name="T21" fmla="*/ 50 h 51"/>
                    <a:gd name="T22" fmla="*/ 40 w 80"/>
                    <a:gd name="T23" fmla="*/ 48 h 51"/>
                    <a:gd name="T24" fmla="*/ 55 w 80"/>
                    <a:gd name="T25" fmla="*/ 43 h 51"/>
                    <a:gd name="T26" fmla="*/ 66 w 80"/>
                    <a:gd name="T27" fmla="*/ 35 h 51"/>
                    <a:gd name="T28" fmla="*/ 74 w 80"/>
                    <a:gd name="T29" fmla="*/ 27 h 51"/>
                    <a:gd name="T30" fmla="*/ 79 w 80"/>
                    <a:gd name="T31" fmla="*/ 18 h 51"/>
                    <a:gd name="T32" fmla="*/ 77 w 80"/>
                    <a:gd name="T33" fmla="*/ 9 h 51"/>
                    <a:gd name="T34" fmla="*/ 68 w 80"/>
                    <a:gd name="T35" fmla="*/ 2 h 5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0"/>
                    <a:gd name="T55" fmla="*/ 0 h 51"/>
                    <a:gd name="T56" fmla="*/ 80 w 80"/>
                    <a:gd name="T57" fmla="*/ 51 h 5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0" h="51">
                      <a:moveTo>
                        <a:pt x="68" y="2"/>
                      </a:moveTo>
                      <a:lnTo>
                        <a:pt x="51" y="0"/>
                      </a:lnTo>
                      <a:lnTo>
                        <a:pt x="36" y="2"/>
                      </a:lnTo>
                      <a:lnTo>
                        <a:pt x="25" y="6"/>
                      </a:lnTo>
                      <a:lnTo>
                        <a:pt x="18" y="10"/>
                      </a:lnTo>
                      <a:lnTo>
                        <a:pt x="9" y="16"/>
                      </a:lnTo>
                      <a:lnTo>
                        <a:pt x="2" y="25"/>
                      </a:lnTo>
                      <a:lnTo>
                        <a:pt x="0" y="35"/>
                      </a:lnTo>
                      <a:lnTo>
                        <a:pt x="3" y="44"/>
                      </a:lnTo>
                      <a:lnTo>
                        <a:pt x="10" y="48"/>
                      </a:lnTo>
                      <a:lnTo>
                        <a:pt x="22" y="50"/>
                      </a:lnTo>
                      <a:lnTo>
                        <a:pt x="40" y="48"/>
                      </a:lnTo>
                      <a:lnTo>
                        <a:pt x="55" y="43"/>
                      </a:lnTo>
                      <a:lnTo>
                        <a:pt x="66" y="35"/>
                      </a:lnTo>
                      <a:lnTo>
                        <a:pt x="74" y="27"/>
                      </a:lnTo>
                      <a:lnTo>
                        <a:pt x="79" y="18"/>
                      </a:lnTo>
                      <a:lnTo>
                        <a:pt x="77" y="9"/>
                      </a:lnTo>
                      <a:lnTo>
                        <a:pt x="68" y="2"/>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 name="Freeform 70"/>
                <p:cNvSpPr>
                  <a:spLocks/>
                </p:cNvSpPr>
                <p:nvPr/>
              </p:nvSpPr>
              <p:spPr bwMode="auto">
                <a:xfrm>
                  <a:off x="4015" y="4049"/>
                  <a:ext cx="70" cy="50"/>
                </a:xfrm>
                <a:custGeom>
                  <a:avLst/>
                  <a:gdLst>
                    <a:gd name="T0" fmla="*/ 59 w 70"/>
                    <a:gd name="T1" fmla="*/ 2 h 50"/>
                    <a:gd name="T2" fmla="*/ 45 w 70"/>
                    <a:gd name="T3" fmla="*/ 0 h 50"/>
                    <a:gd name="T4" fmla="*/ 31 w 70"/>
                    <a:gd name="T5" fmla="*/ 2 h 50"/>
                    <a:gd name="T6" fmla="*/ 22 w 70"/>
                    <a:gd name="T7" fmla="*/ 5 h 50"/>
                    <a:gd name="T8" fmla="*/ 16 w 70"/>
                    <a:gd name="T9" fmla="*/ 9 h 50"/>
                    <a:gd name="T10" fmla="*/ 8 w 70"/>
                    <a:gd name="T11" fmla="*/ 16 h 50"/>
                    <a:gd name="T12" fmla="*/ 2 w 70"/>
                    <a:gd name="T13" fmla="*/ 24 h 50"/>
                    <a:gd name="T14" fmla="*/ 0 w 70"/>
                    <a:gd name="T15" fmla="*/ 33 h 50"/>
                    <a:gd name="T16" fmla="*/ 3 w 70"/>
                    <a:gd name="T17" fmla="*/ 43 h 50"/>
                    <a:gd name="T18" fmla="*/ 8 w 70"/>
                    <a:gd name="T19" fmla="*/ 47 h 50"/>
                    <a:gd name="T20" fmla="*/ 19 w 70"/>
                    <a:gd name="T21" fmla="*/ 49 h 50"/>
                    <a:gd name="T22" fmla="*/ 35 w 70"/>
                    <a:gd name="T23" fmla="*/ 47 h 50"/>
                    <a:gd name="T24" fmla="*/ 48 w 70"/>
                    <a:gd name="T25" fmla="*/ 42 h 50"/>
                    <a:gd name="T26" fmla="*/ 58 w 70"/>
                    <a:gd name="T27" fmla="*/ 34 h 50"/>
                    <a:gd name="T28" fmla="*/ 65 w 70"/>
                    <a:gd name="T29" fmla="*/ 26 h 50"/>
                    <a:gd name="T30" fmla="*/ 69 w 70"/>
                    <a:gd name="T31" fmla="*/ 17 h 50"/>
                    <a:gd name="T32" fmla="*/ 67 w 70"/>
                    <a:gd name="T33" fmla="*/ 8 h 50"/>
                    <a:gd name="T34" fmla="*/ 59 w 70"/>
                    <a:gd name="T35" fmla="*/ 2 h 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0"/>
                    <a:gd name="T55" fmla="*/ 0 h 50"/>
                    <a:gd name="T56" fmla="*/ 70 w 70"/>
                    <a:gd name="T57" fmla="*/ 50 h 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0" h="50">
                      <a:moveTo>
                        <a:pt x="59" y="2"/>
                      </a:moveTo>
                      <a:lnTo>
                        <a:pt x="45" y="0"/>
                      </a:lnTo>
                      <a:lnTo>
                        <a:pt x="31" y="2"/>
                      </a:lnTo>
                      <a:lnTo>
                        <a:pt x="22" y="5"/>
                      </a:lnTo>
                      <a:lnTo>
                        <a:pt x="16" y="9"/>
                      </a:lnTo>
                      <a:lnTo>
                        <a:pt x="8" y="16"/>
                      </a:lnTo>
                      <a:lnTo>
                        <a:pt x="2" y="24"/>
                      </a:lnTo>
                      <a:lnTo>
                        <a:pt x="0" y="33"/>
                      </a:lnTo>
                      <a:lnTo>
                        <a:pt x="3" y="43"/>
                      </a:lnTo>
                      <a:lnTo>
                        <a:pt x="8" y="47"/>
                      </a:lnTo>
                      <a:lnTo>
                        <a:pt x="19" y="49"/>
                      </a:lnTo>
                      <a:lnTo>
                        <a:pt x="35" y="47"/>
                      </a:lnTo>
                      <a:lnTo>
                        <a:pt x="48" y="42"/>
                      </a:lnTo>
                      <a:lnTo>
                        <a:pt x="58" y="34"/>
                      </a:lnTo>
                      <a:lnTo>
                        <a:pt x="65" y="26"/>
                      </a:lnTo>
                      <a:lnTo>
                        <a:pt x="69" y="17"/>
                      </a:lnTo>
                      <a:lnTo>
                        <a:pt x="67" y="8"/>
                      </a:lnTo>
                      <a:lnTo>
                        <a:pt x="59" y="2"/>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 name="Freeform 71"/>
                <p:cNvSpPr>
                  <a:spLocks/>
                </p:cNvSpPr>
                <p:nvPr/>
              </p:nvSpPr>
              <p:spPr bwMode="auto">
                <a:xfrm>
                  <a:off x="4070" y="4023"/>
                  <a:ext cx="70" cy="50"/>
                </a:xfrm>
                <a:custGeom>
                  <a:avLst/>
                  <a:gdLst>
                    <a:gd name="T0" fmla="*/ 59 w 70"/>
                    <a:gd name="T1" fmla="*/ 2 h 50"/>
                    <a:gd name="T2" fmla="*/ 44 w 70"/>
                    <a:gd name="T3" fmla="*/ 0 h 50"/>
                    <a:gd name="T4" fmla="*/ 31 w 70"/>
                    <a:gd name="T5" fmla="*/ 2 h 50"/>
                    <a:gd name="T6" fmla="*/ 22 w 70"/>
                    <a:gd name="T7" fmla="*/ 5 h 50"/>
                    <a:gd name="T8" fmla="*/ 16 w 70"/>
                    <a:gd name="T9" fmla="*/ 9 h 50"/>
                    <a:gd name="T10" fmla="*/ 7 w 70"/>
                    <a:gd name="T11" fmla="*/ 15 h 50"/>
                    <a:gd name="T12" fmla="*/ 1 w 70"/>
                    <a:gd name="T13" fmla="*/ 24 h 50"/>
                    <a:gd name="T14" fmla="*/ 0 w 70"/>
                    <a:gd name="T15" fmla="*/ 33 h 50"/>
                    <a:gd name="T16" fmla="*/ 2 w 70"/>
                    <a:gd name="T17" fmla="*/ 43 h 50"/>
                    <a:gd name="T18" fmla="*/ 8 w 70"/>
                    <a:gd name="T19" fmla="*/ 47 h 50"/>
                    <a:gd name="T20" fmla="*/ 19 w 70"/>
                    <a:gd name="T21" fmla="*/ 49 h 50"/>
                    <a:gd name="T22" fmla="*/ 35 w 70"/>
                    <a:gd name="T23" fmla="*/ 47 h 50"/>
                    <a:gd name="T24" fmla="*/ 48 w 70"/>
                    <a:gd name="T25" fmla="*/ 42 h 50"/>
                    <a:gd name="T26" fmla="*/ 58 w 70"/>
                    <a:gd name="T27" fmla="*/ 34 h 50"/>
                    <a:gd name="T28" fmla="*/ 65 w 70"/>
                    <a:gd name="T29" fmla="*/ 26 h 50"/>
                    <a:gd name="T30" fmla="*/ 69 w 70"/>
                    <a:gd name="T31" fmla="*/ 16 h 50"/>
                    <a:gd name="T32" fmla="*/ 67 w 70"/>
                    <a:gd name="T33" fmla="*/ 8 h 50"/>
                    <a:gd name="T34" fmla="*/ 59 w 70"/>
                    <a:gd name="T35" fmla="*/ 2 h 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0"/>
                    <a:gd name="T55" fmla="*/ 0 h 50"/>
                    <a:gd name="T56" fmla="*/ 70 w 70"/>
                    <a:gd name="T57" fmla="*/ 50 h 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0" h="50">
                      <a:moveTo>
                        <a:pt x="59" y="2"/>
                      </a:moveTo>
                      <a:lnTo>
                        <a:pt x="44" y="0"/>
                      </a:lnTo>
                      <a:lnTo>
                        <a:pt x="31" y="2"/>
                      </a:lnTo>
                      <a:lnTo>
                        <a:pt x="22" y="5"/>
                      </a:lnTo>
                      <a:lnTo>
                        <a:pt x="16" y="9"/>
                      </a:lnTo>
                      <a:lnTo>
                        <a:pt x="7" y="15"/>
                      </a:lnTo>
                      <a:lnTo>
                        <a:pt x="1" y="24"/>
                      </a:lnTo>
                      <a:lnTo>
                        <a:pt x="0" y="33"/>
                      </a:lnTo>
                      <a:lnTo>
                        <a:pt x="2" y="43"/>
                      </a:lnTo>
                      <a:lnTo>
                        <a:pt x="8" y="47"/>
                      </a:lnTo>
                      <a:lnTo>
                        <a:pt x="19" y="49"/>
                      </a:lnTo>
                      <a:lnTo>
                        <a:pt x="35" y="47"/>
                      </a:lnTo>
                      <a:lnTo>
                        <a:pt x="48" y="42"/>
                      </a:lnTo>
                      <a:lnTo>
                        <a:pt x="58" y="34"/>
                      </a:lnTo>
                      <a:lnTo>
                        <a:pt x="65" y="26"/>
                      </a:lnTo>
                      <a:lnTo>
                        <a:pt x="69" y="16"/>
                      </a:lnTo>
                      <a:lnTo>
                        <a:pt x="67" y="8"/>
                      </a:lnTo>
                      <a:lnTo>
                        <a:pt x="59" y="2"/>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8" name="Freeform 72"/>
              <p:cNvSpPr>
                <a:spLocks/>
              </p:cNvSpPr>
              <p:nvPr/>
            </p:nvSpPr>
            <p:spPr bwMode="auto">
              <a:xfrm>
                <a:off x="3789" y="4188"/>
                <a:ext cx="113" cy="62"/>
              </a:xfrm>
              <a:custGeom>
                <a:avLst/>
                <a:gdLst>
                  <a:gd name="T0" fmla="*/ 33 w 113"/>
                  <a:gd name="T1" fmla="*/ 57 h 62"/>
                  <a:gd name="T2" fmla="*/ 0 w 113"/>
                  <a:gd name="T3" fmla="*/ 27 h 62"/>
                  <a:gd name="T4" fmla="*/ 33 w 113"/>
                  <a:gd name="T5" fmla="*/ 45 h 62"/>
                  <a:gd name="T6" fmla="*/ 14 w 113"/>
                  <a:gd name="T7" fmla="*/ 13 h 62"/>
                  <a:gd name="T8" fmla="*/ 49 w 113"/>
                  <a:gd name="T9" fmla="*/ 52 h 62"/>
                  <a:gd name="T10" fmla="*/ 45 w 113"/>
                  <a:gd name="T11" fmla="*/ 20 h 62"/>
                  <a:gd name="T12" fmla="*/ 63 w 113"/>
                  <a:gd name="T13" fmla="*/ 52 h 62"/>
                  <a:gd name="T14" fmla="*/ 63 w 113"/>
                  <a:gd name="T15" fmla="*/ 13 h 62"/>
                  <a:gd name="T16" fmla="*/ 75 w 113"/>
                  <a:gd name="T17" fmla="*/ 41 h 62"/>
                  <a:gd name="T18" fmla="*/ 77 w 113"/>
                  <a:gd name="T19" fmla="*/ 2 h 62"/>
                  <a:gd name="T20" fmla="*/ 89 w 113"/>
                  <a:gd name="T21" fmla="*/ 31 h 62"/>
                  <a:gd name="T22" fmla="*/ 91 w 113"/>
                  <a:gd name="T23" fmla="*/ 18 h 62"/>
                  <a:gd name="T24" fmla="*/ 112 w 113"/>
                  <a:gd name="T25" fmla="*/ 0 h 62"/>
                  <a:gd name="T26" fmla="*/ 101 w 113"/>
                  <a:gd name="T27" fmla="*/ 27 h 62"/>
                  <a:gd name="T28" fmla="*/ 103 w 113"/>
                  <a:gd name="T29" fmla="*/ 61 h 62"/>
                  <a:gd name="T30" fmla="*/ 33 w 113"/>
                  <a:gd name="T31" fmla="*/ 57 h 6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3"/>
                  <a:gd name="T49" fmla="*/ 0 h 62"/>
                  <a:gd name="T50" fmla="*/ 113 w 113"/>
                  <a:gd name="T51" fmla="*/ 62 h 6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3" h="62">
                    <a:moveTo>
                      <a:pt x="33" y="57"/>
                    </a:moveTo>
                    <a:lnTo>
                      <a:pt x="0" y="27"/>
                    </a:lnTo>
                    <a:lnTo>
                      <a:pt x="33" y="45"/>
                    </a:lnTo>
                    <a:lnTo>
                      <a:pt x="14" y="13"/>
                    </a:lnTo>
                    <a:lnTo>
                      <a:pt x="49" y="52"/>
                    </a:lnTo>
                    <a:lnTo>
                      <a:pt x="45" y="20"/>
                    </a:lnTo>
                    <a:lnTo>
                      <a:pt x="63" y="52"/>
                    </a:lnTo>
                    <a:lnTo>
                      <a:pt x="63" y="13"/>
                    </a:lnTo>
                    <a:lnTo>
                      <a:pt x="75" y="41"/>
                    </a:lnTo>
                    <a:lnTo>
                      <a:pt x="77" y="2"/>
                    </a:lnTo>
                    <a:lnTo>
                      <a:pt x="89" y="31"/>
                    </a:lnTo>
                    <a:lnTo>
                      <a:pt x="91" y="18"/>
                    </a:lnTo>
                    <a:lnTo>
                      <a:pt x="112" y="0"/>
                    </a:lnTo>
                    <a:lnTo>
                      <a:pt x="101" y="27"/>
                    </a:lnTo>
                    <a:lnTo>
                      <a:pt x="103" y="61"/>
                    </a:lnTo>
                    <a:lnTo>
                      <a:pt x="33" y="57"/>
                    </a:lnTo>
                  </a:path>
                </a:pathLst>
              </a:custGeom>
              <a:solidFill>
                <a:srgbClr val="00AE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en-US"/>
              </a:p>
            </p:txBody>
          </p:sp>
        </p:grpSp>
      </p:grpSp>
      <p:sp>
        <p:nvSpPr>
          <p:cNvPr id="57346" name="Rectangle 226"/>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en-US" dirty="0"/>
              <a:t>Parameter Aliasing </a:t>
            </a:r>
            <a:r>
              <a:rPr lang="en-US" dirty="0" smtClean="0"/>
              <a:t>via Repeated Actuals</a:t>
            </a:r>
          </a:p>
        </p:txBody>
      </p:sp>
      <p:sp>
        <p:nvSpPr>
          <p:cNvPr id="57349" name="Rectangle 156"/>
          <p:cNvSpPr>
            <a:spLocks noChangeArrowheads="1"/>
          </p:cNvSpPr>
          <p:nvPr/>
        </p:nvSpPr>
        <p:spPr bwMode="auto">
          <a:xfrm>
            <a:off x="556689" y="1486506"/>
            <a:ext cx="7566175" cy="4113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tabLst>
                <a:tab pos="288913" algn="l"/>
                <a:tab pos="569891" algn="l"/>
              </a:tabLst>
            </a:pPr>
            <a:r>
              <a:rPr lang="en-US" sz="1600" b="1" noProof="1">
                <a:latin typeface="Consolas" panose="020B0609020204030204" pitchFamily="49" charset="0"/>
              </a:rPr>
              <a:t>with </a:t>
            </a:r>
            <a:r>
              <a:rPr lang="en-US" sz="1600" noProof="1">
                <a:latin typeface="Consolas" panose="020B0609020204030204" pitchFamily="49" charset="0"/>
              </a:rPr>
              <a:t>Ada.Text_IO;  </a:t>
            </a:r>
            <a:r>
              <a:rPr lang="en-US" sz="1600" b="1" noProof="1">
                <a:latin typeface="Consolas" panose="020B0609020204030204" pitchFamily="49" charset="0"/>
              </a:rPr>
              <a:t>use</a:t>
            </a:r>
            <a:r>
              <a:rPr lang="en-US" sz="1600" noProof="1">
                <a:latin typeface="Consolas" panose="020B0609020204030204" pitchFamily="49" charset="0"/>
              </a:rPr>
              <a:t> Ada.Text_IO;</a:t>
            </a:r>
          </a:p>
          <a:p>
            <a:pPr eaLnBrk="0" hangingPunct="0">
              <a:spcBef>
                <a:spcPts val="900"/>
              </a:spcBef>
              <a:tabLst>
                <a:tab pos="288913" algn="l"/>
                <a:tab pos="569891" algn="l"/>
              </a:tabLst>
            </a:pPr>
            <a:r>
              <a:rPr lang="en-US" sz="1600" b="1" noProof="1">
                <a:latin typeface="Consolas" panose="020B0609020204030204" pitchFamily="49" charset="0"/>
              </a:rPr>
              <a:t>procedure </a:t>
            </a:r>
            <a:r>
              <a:rPr lang="en-US" sz="1600" noProof="1">
                <a:latin typeface="Consolas" panose="020B0609020204030204" pitchFamily="49" charset="0"/>
              </a:rPr>
              <a:t>Demo_Aliasing </a:t>
            </a:r>
            <a:r>
              <a:rPr lang="en-US" sz="1600" b="1" noProof="1" smtClean="0">
                <a:latin typeface="Consolas" panose="020B0609020204030204" pitchFamily="49" charset="0"/>
              </a:rPr>
              <a:t>is</a:t>
            </a:r>
            <a:endParaRPr lang="en-US" sz="1600" noProof="1">
              <a:latin typeface="Consolas" panose="020B0609020204030204" pitchFamily="49" charset="0"/>
            </a:endParaRPr>
          </a:p>
          <a:p>
            <a:pPr eaLnBrk="0" hangingPunct="0">
              <a:tabLst>
                <a:tab pos="288913" algn="l"/>
                <a:tab pos="569891" algn="l"/>
              </a:tabLst>
            </a:pPr>
            <a:endParaRPr lang="en-US" sz="1600" noProof="1">
              <a:latin typeface="Consolas" panose="020B0609020204030204" pitchFamily="49" charset="0"/>
            </a:endParaRPr>
          </a:p>
          <a:p>
            <a:pPr eaLnBrk="0" hangingPunct="0">
              <a:spcBef>
                <a:spcPts val="300"/>
              </a:spcBef>
              <a:tabLst>
                <a:tab pos="288913" algn="l"/>
                <a:tab pos="569891" algn="l"/>
              </a:tabLst>
            </a:pPr>
            <a:r>
              <a:rPr lang="en-US" sz="1600" noProof="1">
                <a:latin typeface="Consolas" panose="020B0609020204030204" pitchFamily="49" charset="0"/>
              </a:rPr>
              <a:t>	Actual : String := "Hello";</a:t>
            </a:r>
          </a:p>
          <a:p>
            <a:pPr eaLnBrk="0" hangingPunct="0">
              <a:spcBef>
                <a:spcPts val="300"/>
              </a:spcBef>
              <a:tabLst>
                <a:tab pos="288913" algn="l"/>
                <a:tab pos="569891" algn="l"/>
              </a:tabLst>
            </a:pPr>
            <a:endParaRPr lang="en-US" sz="1600" noProof="1">
              <a:latin typeface="Consolas" panose="020B0609020204030204" pitchFamily="49" charset="0"/>
            </a:endParaRPr>
          </a:p>
          <a:p>
            <a:pPr eaLnBrk="0" hangingPunct="0">
              <a:spcBef>
                <a:spcPts val="300"/>
              </a:spcBef>
              <a:tabLst>
                <a:tab pos="288913" algn="l"/>
                <a:tab pos="569891" algn="l"/>
              </a:tabLst>
            </a:pPr>
            <a:r>
              <a:rPr lang="en-US" sz="1600" noProof="1">
                <a:latin typeface="Consolas" panose="020B0609020204030204" pitchFamily="49" charset="0"/>
              </a:rPr>
              <a:t>	</a:t>
            </a:r>
            <a:r>
              <a:rPr lang="en-US" sz="1600" b="1" noProof="1">
                <a:latin typeface="Consolas" panose="020B0609020204030204" pitchFamily="49" charset="0"/>
              </a:rPr>
              <a:t>procedure </a:t>
            </a:r>
            <a:r>
              <a:rPr lang="en-US" sz="1600" noProof="1">
                <a:latin typeface="Consolas" panose="020B0609020204030204" pitchFamily="49" charset="0"/>
              </a:rPr>
              <a:t>Print (Formal1 : </a:t>
            </a:r>
            <a:r>
              <a:rPr lang="en-US" sz="1600" b="1" noProof="1">
                <a:latin typeface="Consolas" panose="020B0609020204030204" pitchFamily="49" charset="0"/>
              </a:rPr>
              <a:t>out</a:t>
            </a:r>
            <a:r>
              <a:rPr lang="en-US" sz="1600" noProof="1">
                <a:latin typeface="Consolas" panose="020B0609020204030204" pitchFamily="49" charset="0"/>
              </a:rPr>
              <a:t> String;  Formal2 : </a:t>
            </a:r>
            <a:r>
              <a:rPr lang="en-US" sz="1600" b="1" noProof="1">
                <a:latin typeface="Consolas" panose="020B0609020204030204" pitchFamily="49" charset="0"/>
              </a:rPr>
              <a:t>in</a:t>
            </a:r>
            <a:r>
              <a:rPr lang="en-US" sz="1600" noProof="1">
                <a:latin typeface="Consolas" panose="020B0609020204030204" pitchFamily="49" charset="0"/>
              </a:rPr>
              <a:t> String) </a:t>
            </a:r>
            <a:r>
              <a:rPr lang="en-US" sz="1600" b="1" noProof="1" smtClean="0">
                <a:latin typeface="Consolas" panose="020B0609020204030204" pitchFamily="49" charset="0"/>
              </a:rPr>
              <a:t>is</a:t>
            </a:r>
            <a:endParaRPr lang="en-US" sz="1600" noProof="1">
              <a:latin typeface="Consolas" panose="020B0609020204030204" pitchFamily="49" charset="0"/>
            </a:endParaRPr>
          </a:p>
          <a:p>
            <a:pPr eaLnBrk="0" hangingPunct="0">
              <a:spcBef>
                <a:spcPts val="300"/>
              </a:spcBef>
              <a:tabLst>
                <a:tab pos="288913" algn="l"/>
                <a:tab pos="569891" algn="l"/>
              </a:tabLst>
            </a:pPr>
            <a:r>
              <a:rPr lang="en-US" sz="1600" noProof="1">
                <a:latin typeface="Consolas" panose="020B0609020204030204" pitchFamily="49" charset="0"/>
              </a:rPr>
              <a:t>	</a:t>
            </a:r>
            <a:r>
              <a:rPr lang="en-US" sz="1600" b="1" noProof="1">
                <a:latin typeface="Consolas" panose="020B0609020204030204" pitchFamily="49" charset="0"/>
              </a:rPr>
              <a:t>begin</a:t>
            </a:r>
            <a:endParaRPr lang="en-US" sz="1600" noProof="1">
              <a:latin typeface="Consolas" panose="020B0609020204030204" pitchFamily="49" charset="0"/>
            </a:endParaRPr>
          </a:p>
          <a:p>
            <a:pPr eaLnBrk="0" hangingPunct="0">
              <a:spcBef>
                <a:spcPts val="400"/>
              </a:spcBef>
              <a:tabLst>
                <a:tab pos="288913" algn="l"/>
                <a:tab pos="569891" algn="l"/>
              </a:tabLst>
            </a:pPr>
            <a:r>
              <a:rPr lang="en-US" sz="1600" noProof="1">
                <a:latin typeface="Consolas" panose="020B0609020204030204" pitchFamily="49" charset="0"/>
              </a:rPr>
              <a:t>		Formal1</a:t>
            </a:r>
            <a:r>
              <a:rPr lang="en-US" sz="1600" b="1" noProof="1" smtClean="0">
                <a:solidFill>
                  <a:srgbClr val="CC0000"/>
                </a:solidFill>
                <a:latin typeface="Consolas" panose="020B0609020204030204" pitchFamily="49" charset="0"/>
              </a:rPr>
              <a:t> </a:t>
            </a:r>
            <a:r>
              <a:rPr lang="en-US" sz="1600" noProof="1">
                <a:latin typeface="Consolas" panose="020B0609020204030204" pitchFamily="49" charset="0"/>
              </a:rPr>
              <a:t>:= "World";</a:t>
            </a:r>
          </a:p>
          <a:p>
            <a:pPr eaLnBrk="0" hangingPunct="0">
              <a:spcBef>
                <a:spcPts val="400"/>
              </a:spcBef>
              <a:tabLst>
                <a:tab pos="288913" algn="l"/>
                <a:tab pos="569891" algn="l"/>
              </a:tabLst>
            </a:pPr>
            <a:r>
              <a:rPr lang="en-US" sz="1600" noProof="1">
                <a:latin typeface="Consolas" panose="020B0609020204030204" pitchFamily="49" charset="0"/>
              </a:rPr>
              <a:t>		Put_Line (Formal2</a:t>
            </a:r>
            <a:r>
              <a:rPr lang="en-US" sz="1600" noProof="1" smtClean="0">
                <a:latin typeface="Consolas" panose="020B0609020204030204" pitchFamily="49" charset="0"/>
              </a:rPr>
              <a:t>);</a:t>
            </a:r>
            <a:endParaRPr lang="en-US" sz="1600" noProof="1">
              <a:latin typeface="Consolas" panose="020B0609020204030204" pitchFamily="49" charset="0"/>
            </a:endParaRPr>
          </a:p>
          <a:p>
            <a:pPr eaLnBrk="0" hangingPunct="0">
              <a:spcBef>
                <a:spcPts val="400"/>
              </a:spcBef>
              <a:tabLst>
                <a:tab pos="288913" algn="l"/>
                <a:tab pos="569891" algn="l"/>
              </a:tabLst>
            </a:pPr>
            <a:r>
              <a:rPr lang="en-US" sz="1600" noProof="1">
                <a:latin typeface="Consolas" panose="020B0609020204030204" pitchFamily="49" charset="0"/>
              </a:rPr>
              <a:t>	</a:t>
            </a:r>
            <a:r>
              <a:rPr lang="en-US" sz="1600" b="1" noProof="1">
                <a:latin typeface="Consolas" panose="020B0609020204030204" pitchFamily="49" charset="0"/>
              </a:rPr>
              <a:t>end </a:t>
            </a:r>
            <a:r>
              <a:rPr lang="en-US" sz="1600" noProof="1">
                <a:latin typeface="Consolas" panose="020B0609020204030204" pitchFamily="49" charset="0"/>
              </a:rPr>
              <a:t>Print;</a:t>
            </a:r>
          </a:p>
          <a:p>
            <a:pPr eaLnBrk="0" hangingPunct="0">
              <a:tabLst>
                <a:tab pos="288913" algn="l"/>
                <a:tab pos="569891" algn="l"/>
              </a:tabLst>
            </a:pPr>
            <a:endParaRPr lang="en-US" sz="1600" noProof="1">
              <a:latin typeface="Consolas" panose="020B0609020204030204" pitchFamily="49" charset="0"/>
            </a:endParaRPr>
          </a:p>
          <a:p>
            <a:pPr eaLnBrk="0" hangingPunct="0">
              <a:spcBef>
                <a:spcPts val="600"/>
              </a:spcBef>
              <a:tabLst>
                <a:tab pos="288913" algn="l"/>
                <a:tab pos="569891" algn="l"/>
              </a:tabLst>
            </a:pPr>
            <a:r>
              <a:rPr lang="en-US" sz="1600" b="1" noProof="1">
                <a:latin typeface="Consolas" panose="020B0609020204030204" pitchFamily="49" charset="0"/>
              </a:rPr>
              <a:t>begin</a:t>
            </a:r>
            <a:endParaRPr lang="en-US" sz="1600" noProof="1">
              <a:latin typeface="Consolas" panose="020B0609020204030204" pitchFamily="49" charset="0"/>
            </a:endParaRPr>
          </a:p>
          <a:p>
            <a:pPr eaLnBrk="0" hangingPunct="0">
              <a:spcBef>
                <a:spcPts val="300"/>
              </a:spcBef>
              <a:tabLst>
                <a:tab pos="288913" algn="l"/>
                <a:tab pos="569891" algn="l"/>
              </a:tabLst>
            </a:pPr>
            <a:r>
              <a:rPr lang="en-US" sz="1600" noProof="1">
                <a:latin typeface="Consolas" panose="020B0609020204030204" pitchFamily="49" charset="0"/>
              </a:rPr>
              <a:t>	Print </a:t>
            </a:r>
            <a:r>
              <a:rPr lang="en-US" sz="1600" noProof="1" smtClean="0">
                <a:latin typeface="Consolas" panose="020B0609020204030204" pitchFamily="49" charset="0"/>
              </a:rPr>
              <a:t>(</a:t>
            </a:r>
            <a:r>
              <a:rPr lang="en-US" sz="1600" b="1" noProof="1">
                <a:solidFill>
                  <a:srgbClr val="CC0000"/>
                </a:solidFill>
                <a:latin typeface="Consolas" panose="020B0609020204030204" pitchFamily="49" charset="0"/>
              </a:rPr>
              <a:t>Actual, Actual</a:t>
            </a:r>
            <a:r>
              <a:rPr lang="en-US" sz="1600" noProof="1" smtClean="0">
                <a:latin typeface="Consolas" panose="020B0609020204030204" pitchFamily="49" charset="0"/>
              </a:rPr>
              <a:t>);</a:t>
            </a:r>
            <a:endParaRPr lang="en-US" sz="1600" noProof="1">
              <a:latin typeface="Consolas" panose="020B0609020204030204" pitchFamily="49" charset="0"/>
            </a:endParaRPr>
          </a:p>
          <a:p>
            <a:pPr eaLnBrk="0" hangingPunct="0">
              <a:spcBef>
                <a:spcPts val="300"/>
              </a:spcBef>
              <a:tabLst>
                <a:tab pos="288913" algn="l"/>
                <a:tab pos="569891" algn="l"/>
              </a:tabLst>
            </a:pPr>
            <a:r>
              <a:rPr lang="en-US" sz="1600" b="1" noProof="1">
                <a:latin typeface="Consolas" panose="020B0609020204030204" pitchFamily="49" charset="0"/>
              </a:rPr>
              <a:t>end </a:t>
            </a:r>
            <a:r>
              <a:rPr lang="en-US" sz="1600" noProof="1">
                <a:latin typeface="Consolas" panose="020B0609020204030204" pitchFamily="49" charset="0"/>
              </a:rPr>
              <a:t>Demo_Aliasing;</a:t>
            </a:r>
          </a:p>
        </p:txBody>
      </p:sp>
      <p:sp>
        <p:nvSpPr>
          <p:cNvPr id="9" name="Rectangle 5"/>
          <p:cNvSpPr>
            <a:spLocks noChangeArrowheads="1"/>
          </p:cNvSpPr>
          <p:nvPr/>
        </p:nvSpPr>
        <p:spPr bwMode="blackWhite">
          <a:xfrm>
            <a:off x="4932040" y="5234998"/>
            <a:ext cx="2859245" cy="582211"/>
          </a:xfrm>
          <a:prstGeom prst="rect">
            <a:avLst/>
          </a:prstGeom>
          <a:solidFill>
            <a:srgbClr val="FFFF66"/>
          </a:solidFill>
          <a:ln w="12700">
            <a:solidFill>
              <a:schemeClr val="tx1"/>
            </a:solidFill>
            <a:miter lim="800000"/>
            <a:headEnd/>
            <a:tailEnd/>
          </a:ln>
          <a:effectLst>
            <a:outerShdw blurRad="50800" dist="38100" dir="2700000" algn="tl" rotWithShape="0">
              <a:prstClr val="black">
                <a:alpha val="40000"/>
              </a:prstClr>
            </a:outerShdw>
          </a:effectLst>
        </p:spPr>
        <p:txBody>
          <a:bodyPr wrap="none" lIns="90488" tIns="44450" rIns="90488" bIns="44450">
            <a:spAutoFit/>
          </a:bodyPr>
          <a:lstStyle/>
          <a:p>
            <a:pPr eaLnBrk="0" hangingPunct="0"/>
            <a:r>
              <a:rPr lang="en-US" sz="1600" dirty="0"/>
              <a:t>If </a:t>
            </a:r>
            <a:r>
              <a:rPr lang="en-US" sz="1600" dirty="0" smtClean="0"/>
              <a:t>by copy</a:t>
            </a:r>
            <a:r>
              <a:rPr lang="en-US" sz="1600" dirty="0"/>
              <a:t>, prints "Hello"</a:t>
            </a:r>
          </a:p>
          <a:p>
            <a:pPr eaLnBrk="0" hangingPunct="0"/>
            <a:r>
              <a:rPr lang="en-US" sz="1600" dirty="0"/>
              <a:t>If </a:t>
            </a:r>
            <a:r>
              <a:rPr lang="en-US" sz="1600" dirty="0" smtClean="0"/>
              <a:t>by reference</a:t>
            </a:r>
            <a:r>
              <a:rPr lang="en-US" sz="1600" dirty="0"/>
              <a:t>, prints "World"</a:t>
            </a:r>
          </a:p>
        </p:txBody>
      </p:sp>
      <p:sp>
        <p:nvSpPr>
          <p:cNvPr id="75" name="Rectangle 5"/>
          <p:cNvSpPr>
            <a:spLocks noChangeArrowheads="1"/>
          </p:cNvSpPr>
          <p:nvPr/>
        </p:nvSpPr>
        <p:spPr bwMode="blackWhite">
          <a:xfrm>
            <a:off x="5220072" y="3573016"/>
            <a:ext cx="2664999" cy="582211"/>
          </a:xfrm>
          <a:prstGeom prst="rect">
            <a:avLst/>
          </a:prstGeom>
          <a:solidFill>
            <a:srgbClr val="FFC000"/>
          </a:solidFill>
          <a:ln w="12700">
            <a:solidFill>
              <a:schemeClr val="tx1"/>
            </a:solidFill>
            <a:miter lim="800000"/>
            <a:headEnd/>
            <a:tailEnd/>
          </a:ln>
          <a:effectLst>
            <a:outerShdw blurRad="50800" dist="38100" dir="2700000" algn="tl" rotWithShape="0">
              <a:prstClr val="black">
                <a:alpha val="40000"/>
              </a:prstClr>
            </a:outerShdw>
          </a:effectLst>
        </p:spPr>
        <p:txBody>
          <a:bodyPr wrap="square" lIns="90488" tIns="44450" rIns="90488" bIns="44450">
            <a:spAutoFit/>
          </a:bodyPr>
          <a:lstStyle/>
          <a:p>
            <a:pPr algn="ctr" eaLnBrk="0" hangingPunct="0">
              <a:spcBef>
                <a:spcPct val="30000"/>
              </a:spcBef>
              <a:defRPr/>
            </a:pPr>
            <a:r>
              <a:rPr lang="en-US" sz="1600" dirty="0" smtClean="0"/>
              <a:t>If passed by copy, does </a:t>
            </a:r>
            <a:r>
              <a:rPr lang="en-US" sz="1600" dirty="0"/>
              <a:t>not affect </a:t>
            </a:r>
            <a:r>
              <a:rPr lang="en-US" sz="1600" dirty="0" smtClean="0"/>
              <a:t>copy in Formal2</a:t>
            </a:r>
            <a:endParaRPr lang="en-US" sz="1600" dirty="0"/>
          </a:p>
        </p:txBody>
      </p:sp>
      <p:sp>
        <p:nvSpPr>
          <p:cNvPr id="2" name="Rectangle 1"/>
          <p:cNvSpPr/>
          <p:nvPr/>
        </p:nvSpPr>
        <p:spPr bwMode="auto">
          <a:xfrm>
            <a:off x="3986297" y="3568306"/>
            <a:ext cx="216024" cy="232238"/>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4" name="Curved Connector 3"/>
          <p:cNvCxnSpPr>
            <a:stCxn id="75" idx="1"/>
            <a:endCxn id="2" idx="3"/>
          </p:cNvCxnSpPr>
          <p:nvPr/>
        </p:nvCxnSpPr>
        <p:spPr bwMode="auto">
          <a:xfrm rot="10800000">
            <a:off x="4202322" y="3684426"/>
            <a:ext cx="1017751" cy="179697"/>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76" name="TextBox 75"/>
          <p:cNvSpPr txBox="1"/>
          <p:nvPr/>
        </p:nvSpPr>
        <p:spPr>
          <a:xfrm>
            <a:off x="1187624" y="5978112"/>
            <a:ext cx="3319627" cy="307777"/>
          </a:xfrm>
          <a:prstGeom prst="rect">
            <a:avLst/>
          </a:prstGeom>
          <a:solidFill>
            <a:schemeClr val="bg1"/>
          </a:solidFill>
          <a:ln>
            <a:solidFill>
              <a:srgbClr val="C00000"/>
            </a:solidFill>
          </a:ln>
        </p:spPr>
        <p:txBody>
          <a:bodyPr wrap="none" rtlCol="0">
            <a:spAutoFit/>
          </a:bodyPr>
          <a:lstStyle/>
          <a:p>
            <a:pPr algn="ctr"/>
            <a:r>
              <a:rPr lang="en-US" sz="1400" dirty="0" smtClean="0">
                <a:solidFill>
                  <a:srgbClr val="C00000"/>
                </a:solidFill>
              </a:rPr>
              <a:t>Rejected by SPARK (if Print not </a:t>
            </a:r>
            <a:r>
              <a:rPr lang="en-US" sz="1400" dirty="0" err="1" smtClean="0">
                <a:solidFill>
                  <a:srgbClr val="C00000"/>
                </a:solidFill>
              </a:rPr>
              <a:t>inlined</a:t>
            </a:r>
            <a:r>
              <a:rPr lang="en-US" sz="1400" dirty="0" smtClean="0">
                <a:solidFill>
                  <a:srgbClr val="C00000"/>
                </a:solidFill>
              </a:rPr>
              <a:t>)</a:t>
            </a:r>
            <a:endParaRPr lang="en-US" sz="1400" dirty="0">
              <a:solidFill>
                <a:srgbClr val="C00000"/>
              </a:solidFill>
            </a:endParaRPr>
          </a:p>
        </p:txBody>
      </p:sp>
    </p:spTree>
    <p:extLst>
      <p:ext uri="{BB962C8B-B14F-4D97-AF65-F5344CB8AC3E}">
        <p14:creationId xmlns:p14="http://schemas.microsoft.com/office/powerpoint/2010/main" val="224152415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Parameter Aliasing Prevention In SPARK</a:t>
            </a:r>
            <a:endParaRPr lang="en-US" dirty="0"/>
          </a:p>
        </p:txBody>
      </p:sp>
      <p:sp>
        <p:nvSpPr>
          <p:cNvPr id="4" name="Content Placeholder 3"/>
          <p:cNvSpPr>
            <a:spLocks noGrp="1"/>
          </p:cNvSpPr>
          <p:nvPr>
            <p:ph sz="half" idx="10"/>
          </p:nvPr>
        </p:nvSpPr>
        <p:spPr/>
        <p:txBody>
          <a:bodyPr/>
          <a:lstStyle/>
          <a:p>
            <a:r>
              <a:rPr lang="en-US" dirty="0" smtClean="0"/>
              <a:t>Goal: changing the value of an object should not also alter the value of some other object</a:t>
            </a:r>
          </a:p>
          <a:p>
            <a:r>
              <a:rPr lang="en-US" dirty="0" smtClean="0"/>
              <a:t>Multiple output </a:t>
            </a:r>
            <a:r>
              <a:rPr lang="en-US" dirty="0"/>
              <a:t>parameters </a:t>
            </a:r>
            <a:r>
              <a:rPr lang="en-US" dirty="0" smtClean="0"/>
              <a:t>must not be aliased</a:t>
            </a:r>
            <a:endParaRPr lang="en-US" dirty="0"/>
          </a:p>
          <a:p>
            <a:r>
              <a:rPr lang="en-US" dirty="0" smtClean="0"/>
              <a:t>Input </a:t>
            </a:r>
            <a:r>
              <a:rPr lang="en-US" dirty="0"/>
              <a:t>and </a:t>
            </a:r>
            <a:r>
              <a:rPr lang="en-US" dirty="0" smtClean="0"/>
              <a:t>output </a:t>
            </a:r>
            <a:r>
              <a:rPr lang="en-US" dirty="0"/>
              <a:t>parameters </a:t>
            </a:r>
            <a:r>
              <a:rPr lang="en-US" dirty="0" smtClean="0"/>
              <a:t>must not </a:t>
            </a:r>
            <a:r>
              <a:rPr lang="en-US" dirty="0"/>
              <a:t>be aliased, unless the </a:t>
            </a:r>
            <a:r>
              <a:rPr lang="en-US" dirty="0" smtClean="0"/>
              <a:t>inputs are </a:t>
            </a:r>
            <a:r>
              <a:rPr lang="en-US" dirty="0"/>
              <a:t>always passed by copy</a:t>
            </a:r>
          </a:p>
          <a:p>
            <a:r>
              <a:rPr lang="en-US" dirty="0" smtClean="0"/>
              <a:t>Output parameters must never </a:t>
            </a:r>
            <a:r>
              <a:rPr lang="en-US" dirty="0"/>
              <a:t>be aliased with </a:t>
            </a:r>
            <a:r>
              <a:rPr lang="en-US" dirty="0" smtClean="0"/>
              <a:t>global variables </a:t>
            </a:r>
            <a:r>
              <a:rPr lang="en-US" dirty="0"/>
              <a:t>referenced by the </a:t>
            </a:r>
            <a:r>
              <a:rPr lang="en-US" dirty="0" smtClean="0"/>
              <a:t>subprogram</a:t>
            </a:r>
            <a:endParaRPr lang="en-US" dirty="0"/>
          </a:p>
          <a:p>
            <a:r>
              <a:rPr lang="en-US" dirty="0" smtClean="0"/>
              <a:t>Input parameters must not </a:t>
            </a:r>
            <a:r>
              <a:rPr lang="en-US" dirty="0"/>
              <a:t>be aliased with </a:t>
            </a:r>
            <a:r>
              <a:rPr lang="en-US" dirty="0" smtClean="0"/>
              <a:t>global variables written by </a:t>
            </a:r>
            <a:r>
              <a:rPr lang="en-US" dirty="0"/>
              <a:t>the subprogram, unless </a:t>
            </a:r>
            <a:r>
              <a:rPr lang="en-US" dirty="0" smtClean="0"/>
              <a:t>they are always </a:t>
            </a:r>
            <a:r>
              <a:rPr lang="en-US" dirty="0"/>
              <a:t>passed by </a:t>
            </a:r>
            <a:r>
              <a:rPr lang="en-US" dirty="0" smtClean="0"/>
              <a:t>copy (reading is OK)</a:t>
            </a:r>
          </a:p>
        </p:txBody>
      </p:sp>
    </p:spTree>
    <p:extLst>
      <p:ext uri="{BB962C8B-B14F-4D97-AF65-F5344CB8AC3E}">
        <p14:creationId xmlns:p14="http://schemas.microsoft.com/office/powerpoint/2010/main" val="31098111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Initialization Policy</a:t>
            </a:r>
            <a:endParaRPr lang="en-US" dirty="0"/>
          </a:p>
        </p:txBody>
      </p:sp>
      <p:sp>
        <p:nvSpPr>
          <p:cNvPr id="3" name="Content Placeholder 2"/>
          <p:cNvSpPr>
            <a:spLocks noGrp="1"/>
          </p:cNvSpPr>
          <p:nvPr>
            <p:ph sz="half" idx="10"/>
          </p:nvPr>
        </p:nvSpPr>
        <p:spPr/>
        <p:txBody>
          <a:bodyPr/>
          <a:lstStyle/>
          <a:p>
            <a:r>
              <a:rPr lang="en-US" dirty="0"/>
              <a:t>Modes on </a:t>
            </a:r>
            <a:r>
              <a:rPr lang="en-US" dirty="0" smtClean="0"/>
              <a:t>formal parameters </a:t>
            </a:r>
            <a:r>
              <a:rPr lang="en-US" dirty="0"/>
              <a:t>and data dependency contracts </a:t>
            </a:r>
            <a:r>
              <a:rPr lang="en-US" dirty="0" smtClean="0"/>
              <a:t>have </a:t>
            </a:r>
            <a:r>
              <a:rPr lang="en-US" dirty="0"/>
              <a:t>a stricter meaning </a:t>
            </a:r>
            <a:r>
              <a:rPr lang="en-US" dirty="0" smtClean="0"/>
              <a:t>than in Ada</a:t>
            </a:r>
          </a:p>
          <a:p>
            <a:r>
              <a:rPr lang="en-US" dirty="0" smtClean="0"/>
              <a:t>Mode “in” (and </a:t>
            </a:r>
            <a:r>
              <a:rPr lang="en-US" dirty="0"/>
              <a:t>global mode Input</a:t>
            </a:r>
            <a:r>
              <a:rPr lang="en-US" dirty="0" smtClean="0"/>
              <a:t>): the </a:t>
            </a:r>
            <a:r>
              <a:rPr lang="en-US" dirty="0"/>
              <a:t>object </a:t>
            </a:r>
            <a:r>
              <a:rPr lang="en-US" dirty="0" smtClean="0"/>
              <a:t>should </a:t>
            </a:r>
            <a:r>
              <a:rPr lang="en-US" dirty="0"/>
              <a:t>be </a:t>
            </a:r>
            <a:r>
              <a:rPr lang="en-US" dirty="0">
                <a:solidFill>
                  <a:srgbClr val="FF0000"/>
                </a:solidFill>
              </a:rPr>
              <a:t>completely</a:t>
            </a:r>
            <a:r>
              <a:rPr lang="en-US" dirty="0"/>
              <a:t> initialized before </a:t>
            </a:r>
            <a:r>
              <a:rPr lang="en-US" dirty="0" smtClean="0"/>
              <a:t>the call</a:t>
            </a:r>
            <a:endParaRPr lang="en-US" dirty="0"/>
          </a:p>
          <a:p>
            <a:r>
              <a:rPr lang="en-US" dirty="0" smtClean="0"/>
              <a:t>Mode “out” (and </a:t>
            </a:r>
            <a:r>
              <a:rPr lang="en-US" dirty="0"/>
              <a:t>global mode Output</a:t>
            </a:r>
            <a:r>
              <a:rPr lang="en-US" dirty="0" smtClean="0"/>
              <a:t>): the </a:t>
            </a:r>
            <a:r>
              <a:rPr lang="en-US" dirty="0"/>
              <a:t>object </a:t>
            </a:r>
            <a:r>
              <a:rPr lang="en-US" dirty="0" smtClean="0"/>
              <a:t>should </a:t>
            </a:r>
            <a:r>
              <a:rPr lang="en-US" dirty="0"/>
              <a:t>be </a:t>
            </a:r>
            <a:r>
              <a:rPr lang="en-US" dirty="0">
                <a:solidFill>
                  <a:srgbClr val="FF0000"/>
                </a:solidFill>
              </a:rPr>
              <a:t>completely</a:t>
            </a:r>
            <a:r>
              <a:rPr lang="en-US" dirty="0"/>
              <a:t> initialized before </a:t>
            </a:r>
            <a:r>
              <a:rPr lang="en-US" dirty="0" smtClean="0"/>
              <a:t>returning</a:t>
            </a:r>
          </a:p>
          <a:p>
            <a:r>
              <a:rPr lang="en-US" dirty="0" smtClean="0"/>
              <a:t>Mode “in out” (and </a:t>
            </a:r>
            <a:r>
              <a:rPr lang="en-US" dirty="0"/>
              <a:t>global mode </a:t>
            </a:r>
            <a:r>
              <a:rPr lang="en-US" dirty="0" err="1"/>
              <a:t>In_Out</a:t>
            </a:r>
            <a:r>
              <a:rPr lang="en-US" dirty="0" smtClean="0"/>
              <a:t>): the </a:t>
            </a:r>
            <a:r>
              <a:rPr lang="en-US" dirty="0"/>
              <a:t>object </a:t>
            </a:r>
            <a:r>
              <a:rPr lang="en-US" dirty="0" smtClean="0"/>
              <a:t>should </a:t>
            </a:r>
            <a:r>
              <a:rPr lang="en-US" dirty="0"/>
              <a:t>be </a:t>
            </a:r>
            <a:r>
              <a:rPr lang="en-US" dirty="0">
                <a:solidFill>
                  <a:srgbClr val="FF0000"/>
                </a:solidFill>
              </a:rPr>
              <a:t>completely</a:t>
            </a:r>
            <a:r>
              <a:rPr lang="en-US" dirty="0"/>
              <a:t> initialized before calling the </a:t>
            </a:r>
            <a:r>
              <a:rPr lang="en-US" dirty="0" smtClean="0"/>
              <a:t>subprogram</a:t>
            </a:r>
          </a:p>
        </p:txBody>
      </p:sp>
    </p:spTree>
    <p:extLst>
      <p:ext uri="{BB962C8B-B14F-4D97-AF65-F5344CB8AC3E}">
        <p14:creationId xmlns:p14="http://schemas.microsoft.com/office/powerpoint/2010/main" val="17722749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Initialization </a:t>
            </a:r>
            <a:r>
              <a:rPr lang="en-US" dirty="0" smtClean="0"/>
              <a:t>Policy Consequences</a:t>
            </a:r>
            <a:endParaRPr lang="en-US" dirty="0"/>
          </a:p>
        </p:txBody>
      </p:sp>
      <p:sp>
        <p:nvSpPr>
          <p:cNvPr id="3" name="Content Placeholder 2"/>
          <p:cNvSpPr>
            <a:spLocks noGrp="1"/>
          </p:cNvSpPr>
          <p:nvPr>
            <p:ph sz="half" idx="10"/>
          </p:nvPr>
        </p:nvSpPr>
        <p:spPr/>
        <p:txBody>
          <a:bodyPr/>
          <a:lstStyle/>
          <a:p>
            <a:r>
              <a:rPr lang="en-US" dirty="0" smtClean="0"/>
              <a:t>All </a:t>
            </a:r>
            <a:r>
              <a:rPr lang="en-US" dirty="0"/>
              <a:t>inputs </a:t>
            </a:r>
            <a:r>
              <a:rPr lang="en-US" dirty="0" smtClean="0"/>
              <a:t>must be </a:t>
            </a:r>
            <a:r>
              <a:rPr lang="en-US" dirty="0"/>
              <a:t>completely initialized </a:t>
            </a:r>
            <a:r>
              <a:rPr lang="en-US" dirty="0" smtClean="0"/>
              <a:t>on entry</a:t>
            </a:r>
          </a:p>
          <a:p>
            <a:r>
              <a:rPr lang="en-US" dirty="0" smtClean="0"/>
              <a:t>All </a:t>
            </a:r>
            <a:r>
              <a:rPr lang="en-US" dirty="0"/>
              <a:t>outputs </a:t>
            </a:r>
            <a:r>
              <a:rPr lang="en-US" dirty="0" smtClean="0"/>
              <a:t>must be </a:t>
            </a:r>
            <a:r>
              <a:rPr lang="en-US" dirty="0"/>
              <a:t>completely </a:t>
            </a:r>
            <a:r>
              <a:rPr lang="en-US" dirty="0" smtClean="0"/>
              <a:t>initialized on exit </a:t>
            </a:r>
          </a:p>
          <a:p>
            <a:r>
              <a:rPr lang="en-US" dirty="0" smtClean="0"/>
              <a:t>All </a:t>
            </a:r>
            <a:r>
              <a:rPr lang="en-US" dirty="0"/>
              <a:t>objects </a:t>
            </a:r>
            <a:r>
              <a:rPr lang="en-US" dirty="0" smtClean="0"/>
              <a:t>must </a:t>
            </a:r>
            <a:r>
              <a:rPr lang="en-US" dirty="0"/>
              <a:t>be completely initialized when </a:t>
            </a:r>
            <a:r>
              <a:rPr lang="en-US" dirty="0" smtClean="0"/>
              <a:t>read</a:t>
            </a:r>
          </a:p>
          <a:p>
            <a:pPr lvl="1"/>
            <a:r>
              <a:rPr lang="en-US" dirty="0" smtClean="0"/>
              <a:t>Except for </a:t>
            </a:r>
            <a:r>
              <a:rPr lang="en-US" dirty="0"/>
              <a:t>record </a:t>
            </a:r>
            <a:r>
              <a:rPr lang="en-US" dirty="0" smtClean="0"/>
              <a:t>objects, </a:t>
            </a:r>
            <a:r>
              <a:rPr lang="en-US" dirty="0"/>
              <a:t>provided </a:t>
            </a:r>
            <a:r>
              <a:rPr lang="en-US" dirty="0" smtClean="0"/>
              <a:t>those components that </a:t>
            </a:r>
            <a:r>
              <a:rPr lang="en-US" dirty="0"/>
              <a:t>are read </a:t>
            </a:r>
            <a:r>
              <a:rPr lang="en-US" dirty="0" smtClean="0"/>
              <a:t>are initialized</a:t>
            </a:r>
          </a:p>
          <a:p>
            <a:pPr lvl="1"/>
            <a:r>
              <a:rPr lang="en-US" dirty="0" smtClean="0"/>
              <a:t>Above rule exception doesn’t apply to array objects</a:t>
            </a:r>
            <a:endParaRPr lang="en-US" dirty="0"/>
          </a:p>
          <a:p>
            <a:r>
              <a:rPr lang="en-US" dirty="0"/>
              <a:t>A </a:t>
            </a:r>
            <a:r>
              <a:rPr lang="en-US" dirty="0" smtClean="0"/>
              <a:t>parameter or </a:t>
            </a:r>
            <a:r>
              <a:rPr lang="en-US" dirty="0"/>
              <a:t>global </a:t>
            </a:r>
            <a:r>
              <a:rPr lang="en-US" dirty="0" smtClean="0"/>
              <a:t>variable </a:t>
            </a:r>
            <a:r>
              <a:rPr lang="en-US" i="1" dirty="0" smtClean="0"/>
              <a:t>partially</a:t>
            </a:r>
            <a:r>
              <a:rPr lang="en-US" dirty="0" smtClean="0"/>
              <a:t> </a:t>
            </a:r>
            <a:r>
              <a:rPr lang="en-US" dirty="0"/>
              <a:t>written in a </a:t>
            </a:r>
            <a:r>
              <a:rPr lang="en-US" dirty="0" smtClean="0"/>
              <a:t>subprogram should </a:t>
            </a:r>
            <a:r>
              <a:rPr lang="en-US" dirty="0"/>
              <a:t>be </a:t>
            </a:r>
            <a:r>
              <a:rPr lang="en-US" dirty="0" smtClean="0"/>
              <a:t>mode “in out” </a:t>
            </a:r>
            <a:r>
              <a:rPr lang="en-US" dirty="0"/>
              <a:t>(resp. </a:t>
            </a:r>
            <a:r>
              <a:rPr lang="en-US" dirty="0" err="1"/>
              <a:t>In_Out</a:t>
            </a:r>
            <a:r>
              <a:rPr lang="en-US" dirty="0" smtClean="0"/>
              <a:t>), not mode “out”</a:t>
            </a:r>
          </a:p>
          <a:p>
            <a:r>
              <a:rPr lang="en-US" dirty="0" smtClean="0"/>
              <a:t>GNATprove will complain if policy is violated</a:t>
            </a:r>
            <a:endParaRPr lang="en-US" dirty="0"/>
          </a:p>
        </p:txBody>
      </p:sp>
    </p:spTree>
    <p:extLst>
      <p:ext uri="{BB962C8B-B14F-4D97-AF65-F5344CB8AC3E}">
        <p14:creationId xmlns:p14="http://schemas.microsoft.com/office/powerpoint/2010/main" val="26568483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 Initialization Across Library Packages</a:t>
            </a:r>
            <a:endParaRPr lang="en-US" dirty="0"/>
          </a:p>
        </p:txBody>
      </p:sp>
      <p:sp>
        <p:nvSpPr>
          <p:cNvPr id="3" name="Content Placeholder 2"/>
          <p:cNvSpPr>
            <a:spLocks noGrp="1"/>
          </p:cNvSpPr>
          <p:nvPr>
            <p:ph sz="half" idx="10"/>
          </p:nvPr>
        </p:nvSpPr>
        <p:spPr>
          <a:xfrm>
            <a:off x="685800" y="1154102"/>
            <a:ext cx="8035131" cy="5334000"/>
          </a:xfrm>
        </p:spPr>
        <p:txBody>
          <a:bodyPr/>
          <a:lstStyle/>
          <a:p>
            <a:r>
              <a:rPr lang="en-US" kern="1200" dirty="0"/>
              <a:t>In SPARK, </a:t>
            </a:r>
            <a:r>
              <a:rPr lang="en-US" kern="1200" dirty="0" smtClean="0"/>
              <a:t>package elaboration cannot initialize variables </a:t>
            </a:r>
            <a:r>
              <a:rPr lang="en-US" kern="1200" dirty="0"/>
              <a:t>declared </a:t>
            </a:r>
            <a:r>
              <a:rPr lang="en-US" kern="1200" dirty="0" smtClean="0"/>
              <a:t>in other library packages</a:t>
            </a:r>
          </a:p>
          <a:p>
            <a:r>
              <a:rPr lang="en-US" kern="1200" dirty="0" smtClean="0"/>
              <a:t>In combination with other rules, prevents elaboration order </a:t>
            </a:r>
            <a:r>
              <a:rPr lang="en-US" kern="1200" dirty="0"/>
              <a:t>issues </a:t>
            </a:r>
          </a:p>
          <a:p>
            <a:endParaRPr lang="en-US" dirty="0"/>
          </a:p>
        </p:txBody>
      </p:sp>
      <p:sp>
        <p:nvSpPr>
          <p:cNvPr id="4" name="TextBox 3"/>
          <p:cNvSpPr txBox="1"/>
          <p:nvPr/>
        </p:nvSpPr>
        <p:spPr>
          <a:xfrm>
            <a:off x="533400" y="3298448"/>
            <a:ext cx="1675459" cy="892552"/>
          </a:xfrm>
          <a:prstGeom prst="rect">
            <a:avLst/>
          </a:prstGeom>
          <a:noFill/>
          <a:ln>
            <a:solidFill>
              <a:schemeClr val="tx1"/>
            </a:solidFill>
            <a:prstDash val="sysDot"/>
          </a:ln>
        </p:spPr>
        <p:txBody>
          <a:bodyPr wrap="none" rtlCol="0">
            <a:spAutoFit/>
          </a:bodyPr>
          <a:lstStyle/>
          <a:p>
            <a:r>
              <a:rPr lang="en-US" sz="1400" b="1" dirty="0" smtClean="0">
                <a:latin typeface="Consolas" panose="020B0609020204030204" pitchFamily="49" charset="0"/>
                <a:cs typeface="Consolas" panose="020B0609020204030204" pitchFamily="49" charset="0"/>
              </a:rPr>
              <a:t>package </a:t>
            </a:r>
            <a:r>
              <a:rPr lang="en-US" sz="1400" dirty="0" smtClean="0">
                <a:latin typeface="Consolas" panose="020B0609020204030204" pitchFamily="49" charset="0"/>
                <a:cs typeface="Consolas" panose="020B0609020204030204" pitchFamily="49" charset="0"/>
              </a:rPr>
              <a:t>P </a:t>
            </a:r>
            <a:r>
              <a:rPr lang="en-US" sz="1400" b="1" dirty="0" smtClean="0">
                <a:latin typeface="Consolas" panose="020B0609020204030204" pitchFamily="49" charset="0"/>
                <a:cs typeface="Consolas" panose="020B0609020204030204" pitchFamily="49" charset="0"/>
              </a:rPr>
              <a:t>is</a:t>
            </a:r>
          </a:p>
          <a:p>
            <a:pPr>
              <a:spcBef>
                <a:spcPts val="600"/>
              </a:spcBef>
            </a:pPr>
            <a:r>
              <a:rPr lang="en-US" sz="1400" b="1" dirty="0" smtClean="0">
                <a:latin typeface="Consolas" panose="020B0609020204030204" pitchFamily="49" charset="0"/>
                <a:cs typeface="Consolas" panose="020B0609020204030204" pitchFamily="49" charset="0"/>
              </a:rPr>
              <a:t>   </a:t>
            </a:r>
            <a:r>
              <a:rPr lang="en-US" sz="1400" dirty="0" smtClean="0">
                <a:latin typeface="Consolas" panose="020B0609020204030204" pitchFamily="49" charset="0"/>
                <a:cs typeface="Consolas" panose="020B0609020204030204" pitchFamily="49" charset="0"/>
              </a:rPr>
              <a:t>X : Integer;</a:t>
            </a:r>
          </a:p>
          <a:p>
            <a:pPr>
              <a:spcBef>
                <a:spcPts val="600"/>
              </a:spcBef>
            </a:pPr>
            <a:r>
              <a:rPr lang="en-US" sz="1400" b="1" dirty="0" smtClean="0">
                <a:latin typeface="Consolas" panose="020B0609020204030204" pitchFamily="49" charset="0"/>
                <a:cs typeface="Consolas" panose="020B0609020204030204" pitchFamily="49" charset="0"/>
              </a:rPr>
              <a:t>end </a:t>
            </a:r>
            <a:r>
              <a:rPr lang="en-US" sz="1400" dirty="0" smtClean="0">
                <a:latin typeface="Consolas" panose="020B0609020204030204" pitchFamily="49" charset="0"/>
                <a:cs typeface="Consolas" panose="020B0609020204030204" pitchFamily="49" charset="0"/>
              </a:rPr>
              <a:t>P;</a:t>
            </a:r>
            <a:endParaRPr lang="en-US" sz="1400" dirty="0">
              <a:latin typeface="Consolas" panose="020B0609020204030204" pitchFamily="49" charset="0"/>
              <a:cs typeface="Consolas" panose="020B0609020204030204" pitchFamily="49" charset="0"/>
            </a:endParaRPr>
          </a:p>
        </p:txBody>
      </p:sp>
      <p:sp>
        <p:nvSpPr>
          <p:cNvPr id="12" name="Double Wave 11"/>
          <p:cNvSpPr/>
          <p:nvPr/>
        </p:nvSpPr>
        <p:spPr bwMode="auto">
          <a:xfrm>
            <a:off x="2819400" y="4788632"/>
            <a:ext cx="292421" cy="216024"/>
          </a:xfrm>
          <a:prstGeom prst="doubleWave">
            <a:avLst/>
          </a:prstGeom>
          <a:solidFill>
            <a:srgbClr val="FFFF00"/>
          </a:solidFill>
          <a:ln w="9525" cap="flat" cmpd="sng" algn="ctr">
            <a:noFill/>
            <a:prstDash val="solid"/>
            <a:round/>
            <a:headEnd type="none" w="med" len="med"/>
            <a:tailEnd type="none"/>
          </a:ln>
          <a:effectLst/>
        </p:spPr>
        <p:txBody>
          <a:bodyPr rtlCol="0" anchor="ctr"/>
          <a:lstStyle/>
          <a:p>
            <a:pPr algn="ctr"/>
            <a:endParaRPr lang="en-US" sz="1600"/>
          </a:p>
        </p:txBody>
      </p:sp>
      <p:sp>
        <p:nvSpPr>
          <p:cNvPr id="5" name="TextBox 4"/>
          <p:cNvSpPr txBox="1"/>
          <p:nvPr/>
        </p:nvSpPr>
        <p:spPr>
          <a:xfrm>
            <a:off x="1547664" y="4440213"/>
            <a:ext cx="3464410" cy="1808187"/>
          </a:xfrm>
          <a:prstGeom prst="rect">
            <a:avLst/>
          </a:prstGeom>
          <a:noFill/>
          <a:ln>
            <a:noFill/>
            <a:prstDash val="sysDot"/>
          </a:ln>
        </p:spPr>
        <p:txBody>
          <a:bodyPr wrap="none" rtlCol="0">
            <a:spAutoFit/>
          </a:bodyPr>
          <a:lstStyle/>
          <a:p>
            <a:r>
              <a:rPr lang="en-US" sz="1400" b="1" dirty="0" smtClean="0">
                <a:latin typeface="Consolas" panose="020B0609020204030204" pitchFamily="49" charset="0"/>
                <a:cs typeface="Consolas" panose="020B0609020204030204" pitchFamily="49" charset="0"/>
              </a:rPr>
              <a:t>with </a:t>
            </a:r>
            <a:r>
              <a:rPr lang="en-US" sz="1400" dirty="0" smtClean="0">
                <a:latin typeface="Consolas" panose="020B0609020204030204" pitchFamily="49" charset="0"/>
                <a:cs typeface="Consolas" panose="020B0609020204030204" pitchFamily="49" charset="0"/>
              </a:rPr>
              <a:t>P;</a:t>
            </a:r>
          </a:p>
          <a:p>
            <a:pPr>
              <a:spcBef>
                <a:spcPts val="600"/>
              </a:spcBef>
            </a:pPr>
            <a:r>
              <a:rPr lang="en-US" sz="1400" b="1" dirty="0" smtClean="0">
                <a:latin typeface="Consolas" panose="020B0609020204030204" pitchFamily="49" charset="0"/>
                <a:cs typeface="Consolas" panose="020B0609020204030204" pitchFamily="49" charset="0"/>
              </a:rPr>
              <a:t>package body </a:t>
            </a:r>
            <a:r>
              <a:rPr lang="en-US" sz="1400" dirty="0" smtClean="0">
                <a:latin typeface="Consolas" panose="020B0609020204030204" pitchFamily="49" charset="0"/>
                <a:cs typeface="Consolas" panose="020B0609020204030204" pitchFamily="49" charset="0"/>
              </a:rPr>
              <a:t>Z </a:t>
            </a:r>
            <a:r>
              <a:rPr lang="en-US" sz="1400" b="1" dirty="0" smtClean="0">
                <a:latin typeface="Consolas" panose="020B0609020204030204" pitchFamily="49" charset="0"/>
                <a:cs typeface="Consolas" panose="020B0609020204030204" pitchFamily="49" charset="0"/>
              </a:rPr>
              <a:t>with </a:t>
            </a:r>
            <a:r>
              <a:rPr lang="en-US" sz="1400" dirty="0" smtClean="0">
                <a:latin typeface="Consolas" panose="020B0609020204030204" pitchFamily="49" charset="0"/>
                <a:cs typeface="Consolas" panose="020B0609020204030204" pitchFamily="49" charset="0"/>
              </a:rPr>
              <a:t>SPARK_Mode </a:t>
            </a:r>
            <a:r>
              <a:rPr lang="en-US" sz="1400" b="1" dirty="0" smtClean="0">
                <a:latin typeface="Consolas" panose="020B0609020204030204" pitchFamily="49" charset="0"/>
                <a:cs typeface="Consolas" panose="020B0609020204030204" pitchFamily="49" charset="0"/>
              </a:rPr>
              <a:t>is</a:t>
            </a:r>
          </a:p>
          <a:p>
            <a:pPr>
              <a:spcBef>
                <a:spcPts val="600"/>
              </a:spcBef>
              <a:spcAft>
                <a:spcPts val="900"/>
              </a:spcAft>
            </a:pPr>
            <a:r>
              <a:rPr lang="en-US" sz="1400" dirty="0" smtClean="0">
                <a:latin typeface="Consolas" panose="020B0609020204030204" pitchFamily="49" charset="0"/>
                <a:cs typeface="Consolas" panose="020B0609020204030204" pitchFamily="49" charset="0"/>
              </a:rPr>
              <a:t>   …</a:t>
            </a:r>
          </a:p>
          <a:p>
            <a:r>
              <a:rPr lang="en-US" sz="1400" b="1" dirty="0" smtClean="0">
                <a:latin typeface="Consolas" panose="020B0609020204030204" pitchFamily="49" charset="0"/>
                <a:cs typeface="Consolas" panose="020B0609020204030204" pitchFamily="49" charset="0"/>
              </a:rPr>
              <a:t>begin</a:t>
            </a:r>
          </a:p>
          <a:p>
            <a:pPr>
              <a:spcBef>
                <a:spcPts val="600"/>
              </a:spcBef>
            </a:pPr>
            <a:r>
              <a:rPr lang="en-US" sz="1400" b="1" dirty="0" smtClean="0">
                <a:latin typeface="Consolas" panose="020B0609020204030204" pitchFamily="49" charset="0"/>
                <a:cs typeface="Consolas" panose="020B0609020204030204" pitchFamily="49" charset="0"/>
              </a:rPr>
              <a:t>   </a:t>
            </a:r>
            <a:r>
              <a:rPr lang="en-US" sz="1400" dirty="0" smtClean="0">
                <a:latin typeface="Consolas" panose="020B0609020204030204" pitchFamily="49" charset="0"/>
                <a:cs typeface="Consolas" panose="020B0609020204030204" pitchFamily="49" charset="0"/>
              </a:rPr>
              <a:t>P.X := 42;</a:t>
            </a:r>
          </a:p>
          <a:p>
            <a:pPr>
              <a:spcBef>
                <a:spcPts val="600"/>
              </a:spcBef>
            </a:pPr>
            <a:r>
              <a:rPr lang="en-US" sz="1400" b="1" dirty="0" smtClean="0">
                <a:latin typeface="Consolas" panose="020B0609020204030204" pitchFamily="49" charset="0"/>
                <a:cs typeface="Consolas" panose="020B0609020204030204" pitchFamily="49" charset="0"/>
              </a:rPr>
              <a:t>end </a:t>
            </a:r>
            <a:r>
              <a:rPr lang="en-US" sz="1400" dirty="0" smtClean="0">
                <a:latin typeface="Consolas" panose="020B0609020204030204" pitchFamily="49" charset="0"/>
                <a:cs typeface="Consolas" panose="020B0609020204030204" pitchFamily="49" charset="0"/>
              </a:rPr>
              <a:t>Z;</a:t>
            </a:r>
            <a:endParaRPr lang="en-US" sz="1400" i="0" kern="1200" dirty="0" smtClean="0">
              <a:latin typeface="Consolas" panose="020B0609020204030204" pitchFamily="49" charset="0"/>
              <a:cs typeface="Consolas" panose="020B0609020204030204" pitchFamily="49" charset="0"/>
            </a:endParaRPr>
          </a:p>
        </p:txBody>
      </p:sp>
      <p:sp>
        <p:nvSpPr>
          <p:cNvPr id="7" name="Double Wave 6"/>
          <p:cNvSpPr/>
          <p:nvPr/>
        </p:nvSpPr>
        <p:spPr bwMode="auto">
          <a:xfrm>
            <a:off x="1901488" y="5690920"/>
            <a:ext cx="361200" cy="238625"/>
          </a:xfrm>
          <a:prstGeom prst="doubleWave">
            <a:avLst/>
          </a:prstGeom>
          <a:solidFill>
            <a:srgbClr val="FF7C80">
              <a:alpha val="33000"/>
            </a:srgbClr>
          </a:solidFill>
          <a:ln w="9525" cap="flat" cmpd="sng" algn="ctr">
            <a:noFill/>
            <a:prstDash val="solid"/>
            <a:round/>
            <a:headEnd type="none" w="med" len="med"/>
            <a:tailEnd type="none"/>
          </a:ln>
          <a:effectLst/>
        </p:spPr>
        <p:txBody>
          <a:bodyPr rtlCol="0" anchor="ctr"/>
          <a:lstStyle/>
          <a:p>
            <a:pPr algn="ctr"/>
            <a:endParaRPr lang="en-US" sz="1600"/>
          </a:p>
        </p:txBody>
      </p:sp>
      <p:sp>
        <p:nvSpPr>
          <p:cNvPr id="10" name="Rectangle 9"/>
          <p:cNvSpPr/>
          <p:nvPr/>
        </p:nvSpPr>
        <p:spPr bwMode="auto">
          <a:xfrm>
            <a:off x="2965610" y="5696832"/>
            <a:ext cx="146211" cy="214545"/>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6" name="TextBox 5"/>
          <p:cNvSpPr txBox="1"/>
          <p:nvPr/>
        </p:nvSpPr>
        <p:spPr>
          <a:xfrm>
            <a:off x="3774361" y="5514364"/>
            <a:ext cx="4384534" cy="338554"/>
          </a:xfrm>
          <a:prstGeom prst="rect">
            <a:avLst/>
          </a:prstGeom>
          <a:solidFill>
            <a:schemeClr val="bg1"/>
          </a:solidFill>
          <a:ln>
            <a:solidFill>
              <a:srgbClr val="C00000"/>
            </a:solidFill>
          </a:ln>
        </p:spPr>
        <p:txBody>
          <a:bodyPr wrap="none" rtlCol="0">
            <a:spAutoFit/>
          </a:bodyPr>
          <a:lstStyle/>
          <a:p>
            <a:pPr algn="ctr"/>
            <a:r>
              <a:rPr lang="en-US" sz="1600" dirty="0">
                <a:solidFill>
                  <a:srgbClr val="FF0000"/>
                </a:solidFill>
              </a:rPr>
              <a:t>high: cannot write "X" during elaboration of "Z"</a:t>
            </a:r>
            <a:endParaRPr lang="en-US" sz="1600" i="0" kern="1200" dirty="0" smtClean="0">
              <a:solidFill>
                <a:srgbClr val="FF0000"/>
              </a:solidFill>
            </a:endParaRPr>
          </a:p>
        </p:txBody>
      </p:sp>
      <p:sp>
        <p:nvSpPr>
          <p:cNvPr id="8" name="TextBox 7"/>
          <p:cNvSpPr txBox="1"/>
          <p:nvPr/>
        </p:nvSpPr>
        <p:spPr>
          <a:xfrm>
            <a:off x="3657600" y="6045369"/>
            <a:ext cx="4844083" cy="338554"/>
          </a:xfrm>
          <a:prstGeom prst="rect">
            <a:avLst/>
          </a:prstGeom>
          <a:noFill/>
        </p:spPr>
        <p:txBody>
          <a:bodyPr wrap="none" rtlCol="0">
            <a:spAutoFit/>
          </a:bodyPr>
          <a:lstStyle/>
          <a:p>
            <a:r>
              <a:rPr lang="en-US" sz="1600" dirty="0" smtClean="0"/>
              <a:t>Calling a procedure in P to do it won’t work either…</a:t>
            </a:r>
            <a:endParaRPr lang="en-US" sz="1600" dirty="0"/>
          </a:p>
        </p:txBody>
      </p:sp>
      <p:cxnSp>
        <p:nvCxnSpPr>
          <p:cNvPr id="15" name="Curved Connector 14"/>
          <p:cNvCxnSpPr>
            <a:stCxn id="6" idx="1"/>
            <a:endCxn id="10" idx="3"/>
          </p:cNvCxnSpPr>
          <p:nvPr/>
        </p:nvCxnSpPr>
        <p:spPr bwMode="auto">
          <a:xfrm rot="10800000" flipV="1">
            <a:off x="3111821" y="5683641"/>
            <a:ext cx="662540" cy="120464"/>
          </a:xfrm>
          <a:prstGeom prst="curvedConnector3">
            <a:avLst/>
          </a:prstGeom>
          <a:solidFill>
            <a:schemeClr val="accent1"/>
          </a:solidFill>
          <a:ln w="9525" cap="flat" cmpd="sng" algn="ctr">
            <a:solidFill>
              <a:srgbClr val="C00000"/>
            </a:solidFill>
            <a:prstDash val="solid"/>
            <a:round/>
            <a:headEnd type="none" w="med" len="med"/>
            <a:tailEnd type="triangle"/>
          </a:ln>
          <a:effectLst/>
        </p:spPr>
      </p:cxnSp>
      <p:sp>
        <p:nvSpPr>
          <p:cNvPr id="16" name="Bent Arrow 15"/>
          <p:cNvSpPr/>
          <p:nvPr/>
        </p:nvSpPr>
        <p:spPr bwMode="auto">
          <a:xfrm flipV="1">
            <a:off x="838200" y="4191000"/>
            <a:ext cx="609600" cy="533400"/>
          </a:xfrm>
          <a:prstGeom prst="bentArrow">
            <a:avLst>
              <a:gd name="adj1" fmla="val 15918"/>
              <a:gd name="adj2" fmla="val 19891"/>
              <a:gd name="adj3" fmla="val 25000"/>
              <a:gd name="adj4" fmla="val 43750"/>
            </a:avLst>
          </a:prstGeom>
          <a:solidFill>
            <a:schemeClr val="tx2">
              <a:lumMod val="75000"/>
              <a:lumOff val="25000"/>
            </a:schemeClr>
          </a:solidFill>
          <a:ln w="9525" cap="flat" cmpd="sng" algn="ctr">
            <a:solidFill>
              <a:schemeClr val="tx1"/>
            </a:solidFill>
            <a:prstDash val="solid"/>
            <a:round/>
            <a:headEnd type="none" w="med" len="med"/>
            <a:tailEnd type="none"/>
          </a:ln>
          <a:effectLst/>
        </p:spPr>
        <p:txBody>
          <a:bodyPr rtlCol="0" anchor="ctr"/>
          <a:lstStyle/>
          <a:p>
            <a:pPr algn="ctr"/>
            <a:endParaRPr lang="en-US"/>
          </a:p>
        </p:txBody>
      </p:sp>
    </p:spTree>
    <p:extLst>
      <p:ext uri="{BB962C8B-B14F-4D97-AF65-F5344CB8AC3E}">
        <p14:creationId xmlns:p14="http://schemas.microsoft.com/office/powerpoint/2010/main" val="24872716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Thus The Term “Safe Subset”</a:t>
            </a:r>
            <a:endParaRPr lang="en-US" dirty="0"/>
          </a:p>
        </p:txBody>
      </p:sp>
      <p:sp>
        <p:nvSpPr>
          <p:cNvPr id="5" name="Content Placeholder 4"/>
          <p:cNvSpPr>
            <a:spLocks noGrp="1"/>
          </p:cNvSpPr>
          <p:nvPr>
            <p:ph sz="half" idx="10"/>
          </p:nvPr>
        </p:nvSpPr>
        <p:spPr>
          <a:xfrm>
            <a:off x="683568" y="1139808"/>
            <a:ext cx="8035131" cy="5334000"/>
          </a:xfrm>
        </p:spPr>
        <p:txBody>
          <a:bodyPr/>
          <a:lstStyle/>
          <a:p>
            <a:r>
              <a:rPr lang="en-US" dirty="0" smtClean="0"/>
              <a:t>A good idea even if you don’t </a:t>
            </a:r>
            <a:r>
              <a:rPr lang="en-US" i="1" dirty="0" smtClean="0"/>
              <a:t>yet</a:t>
            </a:r>
            <a:r>
              <a:rPr lang="en-US" dirty="0" smtClean="0"/>
              <a:t> use all of SPARK</a:t>
            </a:r>
            <a:endParaRPr lang="en-US" dirty="0"/>
          </a:p>
        </p:txBody>
      </p:sp>
      <p:grpSp>
        <p:nvGrpSpPr>
          <p:cNvPr id="8" name="Group 7"/>
          <p:cNvGrpSpPr/>
          <p:nvPr/>
        </p:nvGrpSpPr>
        <p:grpSpPr>
          <a:xfrm>
            <a:off x="2072980" y="1760429"/>
            <a:ext cx="4727576" cy="4862765"/>
            <a:chOff x="2072980" y="1760429"/>
            <a:chExt cx="4727576" cy="4862765"/>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8555" y="1760429"/>
              <a:ext cx="3816424" cy="4729986"/>
            </a:xfrm>
            <a:prstGeom prst="rect">
              <a:avLst/>
            </a:prstGeom>
          </p:spPr>
        </p:pic>
        <p:sp>
          <p:nvSpPr>
            <p:cNvPr id="4" name="TextBox 3"/>
            <p:cNvSpPr txBox="1"/>
            <p:nvPr/>
          </p:nvSpPr>
          <p:spPr bwMode="gray">
            <a:xfrm>
              <a:off x="2072980" y="6346195"/>
              <a:ext cx="4727576" cy="276999"/>
            </a:xfrm>
            <a:prstGeom prst="rect">
              <a:avLst/>
            </a:prstGeom>
            <a:solidFill>
              <a:schemeClr val="bg1"/>
            </a:solidFill>
          </p:spPr>
          <p:txBody>
            <a:bodyPr wrap="none" rtlCol="0">
              <a:spAutoFit/>
            </a:bodyPr>
            <a:lstStyle/>
            <a:p>
              <a:pPr algn="ctr"/>
              <a:r>
                <a:rPr lang="en-US" sz="1200" i="0" kern="1200" dirty="0" smtClean="0">
                  <a:latin typeface="Comic Sans MS" panose="030F0702030302020204" pitchFamily="66" charset="0"/>
                </a:rPr>
                <a:t>“Oh, wait, Doreen -- don’t sit there. That chair’s just not safe.”</a:t>
              </a:r>
            </a:p>
          </p:txBody>
        </p:sp>
      </p:grpSp>
    </p:spTree>
    <p:extLst>
      <p:ext uri="{BB962C8B-B14F-4D97-AF65-F5344CB8AC3E}">
        <p14:creationId xmlns:p14="http://schemas.microsoft.com/office/powerpoint/2010/main" val="40812141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Various Other Differences from Ada</a:t>
            </a:r>
            <a:endParaRPr lang="en-US" dirty="0"/>
          </a:p>
        </p:txBody>
      </p:sp>
      <p:sp>
        <p:nvSpPr>
          <p:cNvPr id="4" name="Content Placeholder 3"/>
          <p:cNvSpPr>
            <a:spLocks noGrp="1"/>
          </p:cNvSpPr>
          <p:nvPr>
            <p:ph sz="half" idx="10"/>
          </p:nvPr>
        </p:nvSpPr>
        <p:spPr/>
        <p:txBody>
          <a:bodyPr/>
          <a:lstStyle/>
          <a:p>
            <a:r>
              <a:rPr lang="en-US" dirty="0" smtClean="0"/>
              <a:t>Important extensions/restrictions</a:t>
            </a:r>
          </a:p>
          <a:p>
            <a:pPr lvl="1"/>
            <a:r>
              <a:rPr lang="en-US" dirty="0" smtClean="0"/>
              <a:t>E.g., additional aspects not defined by Ada</a:t>
            </a:r>
          </a:p>
          <a:p>
            <a:pPr lvl="1"/>
            <a:r>
              <a:rPr lang="en-US" dirty="0" smtClean="0"/>
              <a:t>E.g., record type default initialization must be all or nothing</a:t>
            </a:r>
          </a:p>
          <a:p>
            <a:r>
              <a:rPr lang="en-US" dirty="0" smtClean="0"/>
              <a:t>SPARK Reference Manual mirrors the Ada RM, showing what, if any, is different per construct</a:t>
            </a:r>
          </a:p>
          <a:p>
            <a:pPr lvl="1"/>
            <a:endParaRPr lang="en-US" dirty="0" smtClean="0"/>
          </a:p>
          <a:p>
            <a:pPr lvl="1"/>
            <a:endParaRPr lang="en-US" dirty="0" smtClean="0"/>
          </a:p>
          <a:p>
            <a:pPr lvl="1"/>
            <a:endParaRPr lang="en-US" dirty="0"/>
          </a:p>
          <a:p>
            <a:pPr lvl="1"/>
            <a:endParaRPr lang="en-US" dirty="0" smtClean="0"/>
          </a:p>
          <a:p>
            <a:pPr lvl="1"/>
            <a:endParaRPr lang="en-US" dirty="0"/>
          </a:p>
          <a:p>
            <a:pPr lvl="1"/>
            <a:endParaRPr lang="en-US" dirty="0" smtClean="0"/>
          </a:p>
          <a:p>
            <a:r>
              <a:rPr lang="en-US" dirty="0" smtClean="0"/>
              <a:t>We will cover many of them</a:t>
            </a:r>
          </a:p>
        </p:txBody>
      </p:sp>
      <p:sp>
        <p:nvSpPr>
          <p:cNvPr id="5" name="TextBox 4"/>
          <p:cNvSpPr txBox="1"/>
          <p:nvPr/>
        </p:nvSpPr>
        <p:spPr>
          <a:xfrm>
            <a:off x="1043608" y="3534831"/>
            <a:ext cx="7412542" cy="2054409"/>
          </a:xfrm>
          <a:prstGeom prst="rect">
            <a:avLst/>
          </a:prstGeom>
          <a:noFill/>
          <a:ln w="3175">
            <a:solidFill>
              <a:schemeClr val="tx1"/>
            </a:solidFill>
          </a:ln>
        </p:spPr>
        <p:txBody>
          <a:bodyPr wrap="none" rtlCol="0">
            <a:spAutoFit/>
          </a:bodyPr>
          <a:lstStyle/>
          <a:p>
            <a:pPr>
              <a:spcBef>
                <a:spcPts val="600"/>
              </a:spcBef>
            </a:pPr>
            <a:r>
              <a:rPr lang="en-US" sz="1400" b="1" dirty="0" smtClean="0">
                <a:latin typeface="Arial Narrow" panose="020B0606020202030204" pitchFamily="34" charset="0"/>
              </a:rPr>
              <a:t>3.9.4 </a:t>
            </a:r>
            <a:r>
              <a:rPr lang="en-US" sz="1400" b="1" dirty="0">
                <a:latin typeface="Arial Narrow" panose="020B0606020202030204" pitchFamily="34" charset="0"/>
              </a:rPr>
              <a:t>Interface Types</a:t>
            </a:r>
          </a:p>
          <a:p>
            <a:pPr>
              <a:spcBef>
                <a:spcPts val="600"/>
              </a:spcBef>
            </a:pPr>
            <a:r>
              <a:rPr lang="en-US" sz="1400" dirty="0">
                <a:latin typeface="Arial Narrow" panose="020B0606020202030204" pitchFamily="34" charset="0"/>
              </a:rPr>
              <a:t>No extensions or restrictions.</a:t>
            </a:r>
          </a:p>
          <a:p>
            <a:pPr>
              <a:spcBef>
                <a:spcPts val="900"/>
              </a:spcBef>
            </a:pPr>
            <a:r>
              <a:rPr lang="en-US" sz="1600" b="1" dirty="0">
                <a:latin typeface="Arial Narrow" panose="020B0606020202030204" pitchFamily="34" charset="0"/>
              </a:rPr>
              <a:t>3.10 Access Types</a:t>
            </a:r>
          </a:p>
          <a:p>
            <a:pPr>
              <a:spcBef>
                <a:spcPts val="600"/>
              </a:spcBef>
            </a:pPr>
            <a:r>
              <a:rPr lang="en-US" sz="1400" b="1" dirty="0" smtClean="0">
                <a:latin typeface="Arial Narrow" panose="020B0606020202030204" pitchFamily="34" charset="0"/>
              </a:rPr>
              <a:t>Legality </a:t>
            </a:r>
            <a:r>
              <a:rPr lang="en-US" sz="1400" b="1" dirty="0">
                <a:latin typeface="Arial Narrow" panose="020B0606020202030204" pitchFamily="34" charset="0"/>
              </a:rPr>
              <a:t>Rules</a:t>
            </a:r>
          </a:p>
          <a:p>
            <a:pPr>
              <a:spcBef>
                <a:spcPts val="600"/>
              </a:spcBef>
            </a:pPr>
            <a:r>
              <a:rPr lang="en-US" sz="1400" dirty="0">
                <a:latin typeface="Arial Narrow" panose="020B0606020202030204" pitchFamily="34" charset="0"/>
              </a:rPr>
              <a:t>1. All forms of access type and parameter declarations are prohibited. [This follows from the rule forbidding use</a:t>
            </a:r>
          </a:p>
          <a:p>
            <a:r>
              <a:rPr lang="en-US" sz="1400" dirty="0">
                <a:latin typeface="Arial Narrow" panose="020B0606020202030204" pitchFamily="34" charset="0"/>
              </a:rPr>
              <a:t>of the Ada reserved word </a:t>
            </a:r>
            <a:r>
              <a:rPr lang="en-US" sz="1400" b="1" dirty="0">
                <a:latin typeface="Arial Narrow" panose="020B0606020202030204" pitchFamily="34" charset="0"/>
              </a:rPr>
              <a:t>access</a:t>
            </a:r>
            <a:r>
              <a:rPr lang="en-US" sz="1400" dirty="0">
                <a:latin typeface="Arial Narrow" panose="020B0606020202030204" pitchFamily="34" charset="0"/>
              </a:rPr>
              <a:t>.]</a:t>
            </a:r>
          </a:p>
          <a:p>
            <a:pPr>
              <a:spcBef>
                <a:spcPts val="600"/>
              </a:spcBef>
            </a:pPr>
            <a:r>
              <a:rPr lang="en-US" sz="1400" dirty="0">
                <a:latin typeface="Arial Narrow" panose="020B0606020202030204" pitchFamily="34" charset="0"/>
              </a:rPr>
              <a:t>2. The attribute </a:t>
            </a:r>
            <a:r>
              <a:rPr lang="en-US" sz="1400" dirty="0" smtClean="0">
                <a:latin typeface="Arial Narrow" panose="020B0606020202030204" pitchFamily="34" charset="0"/>
              </a:rPr>
              <a:t>'Access </a:t>
            </a:r>
            <a:r>
              <a:rPr lang="en-US" sz="1400" dirty="0">
                <a:latin typeface="Arial Narrow" panose="020B0606020202030204" pitchFamily="34" charset="0"/>
              </a:rPr>
              <a:t>shall not be denoted.</a:t>
            </a:r>
            <a:endParaRPr lang="en-US" sz="1400" i="0" kern="1200" dirty="0" smtClean="0">
              <a:latin typeface="Arial Narrow" panose="020B0606020202030204" pitchFamily="34" charset="0"/>
            </a:endParaRPr>
          </a:p>
        </p:txBody>
      </p:sp>
    </p:spTree>
    <p:extLst>
      <p:ext uri="{BB962C8B-B14F-4D97-AF65-F5344CB8AC3E}">
        <p14:creationId xmlns:p14="http://schemas.microsoft.com/office/powerpoint/2010/main" val="27921539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Static Verification Goals</a:t>
            </a:r>
            <a:endParaRPr lang="en-US" dirty="0"/>
          </a:p>
        </p:txBody>
      </p:sp>
      <p:sp>
        <p:nvSpPr>
          <p:cNvPr id="4" name="Content Placeholder 3"/>
          <p:cNvSpPr>
            <a:spLocks noGrp="1"/>
          </p:cNvSpPr>
          <p:nvPr>
            <p:ph sz="half" idx="10"/>
          </p:nvPr>
        </p:nvSpPr>
        <p:spPr/>
        <p:txBody>
          <a:bodyPr/>
          <a:lstStyle/>
          <a:p>
            <a:r>
              <a:rPr lang="en-GB" dirty="0" smtClean="0"/>
              <a:t>Deep, i.e., tells you something useful</a:t>
            </a:r>
          </a:p>
          <a:p>
            <a:r>
              <a:rPr lang="en-GB" dirty="0" smtClean="0"/>
              <a:t>Sound</a:t>
            </a:r>
          </a:p>
          <a:p>
            <a:pPr lvl="1"/>
            <a:r>
              <a:rPr lang="en-GB" dirty="0"/>
              <a:t>P</a:t>
            </a:r>
            <a:r>
              <a:rPr lang="en-GB" dirty="0" smtClean="0"/>
              <a:t>resents no false negatives</a:t>
            </a:r>
          </a:p>
          <a:p>
            <a:pPr lvl="1"/>
            <a:r>
              <a:rPr lang="en-GB" dirty="0" smtClean="0"/>
              <a:t>If it does not indicate a problem, there is no problem in the analysed code</a:t>
            </a:r>
          </a:p>
          <a:p>
            <a:pPr lvl="1"/>
            <a:r>
              <a:rPr lang="en-GB" dirty="0" smtClean="0"/>
              <a:t>With </a:t>
            </a:r>
            <a:r>
              <a:rPr lang="en-GB" dirty="0"/>
              <a:t>as few false alarms as possible</a:t>
            </a:r>
            <a:endParaRPr lang="en-GB" dirty="0" smtClean="0"/>
          </a:p>
          <a:p>
            <a:r>
              <a:rPr lang="en-GB" dirty="0" smtClean="0"/>
              <a:t>Fast</a:t>
            </a:r>
          </a:p>
          <a:p>
            <a:r>
              <a:rPr lang="en-GB" dirty="0" smtClean="0"/>
              <a:t>Modular and constructive, works on incomplete programs</a:t>
            </a:r>
            <a:endParaRPr lang="en-GB" dirty="0"/>
          </a:p>
        </p:txBody>
      </p:sp>
    </p:spTree>
    <p:extLst>
      <p:ext uri="{BB962C8B-B14F-4D97-AF65-F5344CB8AC3E}">
        <p14:creationId xmlns:p14="http://schemas.microsoft.com/office/powerpoint/2010/main" val="30405110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bwMode="auto">
          <a:xfrm>
            <a:off x="685800" y="2492680"/>
            <a:ext cx="4678288" cy="457200"/>
          </a:xfrm>
          <a:prstGeom prst="roundRect">
            <a:avLst/>
          </a:prstGeom>
          <a:solidFill>
            <a:srgbClr val="FFC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3" name="Title 2"/>
          <p:cNvSpPr>
            <a:spLocks noGrp="1"/>
          </p:cNvSpPr>
          <p:nvPr>
            <p:ph type="title"/>
          </p:nvPr>
        </p:nvSpPr>
        <p:spPr/>
        <p:txBody>
          <a:bodyPr/>
          <a:lstStyle/>
          <a:p>
            <a:r>
              <a:rPr lang="en-US" dirty="0" smtClean="0"/>
              <a:t>SPARK Language and Tools Agenda</a:t>
            </a:r>
            <a:endParaRPr lang="en-US" dirty="0"/>
          </a:p>
        </p:txBody>
      </p:sp>
      <p:sp>
        <p:nvSpPr>
          <p:cNvPr id="4" name="Content Placeholder 3"/>
          <p:cNvSpPr>
            <a:spLocks noGrp="1"/>
          </p:cNvSpPr>
          <p:nvPr>
            <p:ph sz="half" idx="10"/>
          </p:nvPr>
        </p:nvSpPr>
        <p:spPr/>
        <p:txBody>
          <a:bodyPr/>
          <a:lstStyle/>
          <a:p>
            <a:r>
              <a:rPr lang="en-US" dirty="0" smtClean="0"/>
              <a:t>Introduction</a:t>
            </a:r>
          </a:p>
          <a:p>
            <a:r>
              <a:rPr lang="en-US" dirty="0" smtClean="0"/>
              <a:t>The Safe Subset</a:t>
            </a:r>
          </a:p>
          <a:p>
            <a:r>
              <a:rPr lang="en-US" dirty="0" smtClean="0"/>
              <a:t>Mixing SPARK and Ada Code</a:t>
            </a:r>
          </a:p>
          <a:p>
            <a:r>
              <a:rPr lang="en-US" dirty="0" smtClean="0"/>
              <a:t>Key Tools</a:t>
            </a:r>
          </a:p>
          <a:p>
            <a:r>
              <a:rPr lang="en-US" dirty="0" smtClean="0"/>
              <a:t>Summary</a:t>
            </a:r>
            <a:endParaRPr lang="en-US" dirty="0"/>
          </a:p>
        </p:txBody>
      </p:sp>
      <p:pic>
        <p:nvPicPr>
          <p:cNvPr id="15" name="Picture 20" descr="j0213491"/>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5132962"/>
            <a:ext cx="12287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758797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Mixing SPARK and Ada</a:t>
            </a:r>
            <a:endParaRPr lang="en-US" dirty="0"/>
          </a:p>
        </p:txBody>
      </p:sp>
      <p:sp>
        <p:nvSpPr>
          <p:cNvPr id="25603" name="Espace réservé du contenu 2"/>
          <p:cNvSpPr>
            <a:spLocks noGrp="1"/>
          </p:cNvSpPr>
          <p:nvPr>
            <p:ph sz="half" idx="10"/>
          </p:nvPr>
        </p:nvSpPr>
        <p:spPr/>
        <p:txBody>
          <a:bodyPr/>
          <a:lstStyle/>
          <a:p>
            <a:r>
              <a:rPr lang="en-US" altLang="fr-FR" dirty="0" smtClean="0"/>
              <a:t>May be necessary for new code</a:t>
            </a:r>
          </a:p>
          <a:p>
            <a:pPr lvl="1"/>
            <a:r>
              <a:rPr lang="en-US" altLang="fr-FR" dirty="0" smtClean="0"/>
              <a:t>A prohibited construct may be “best” approach</a:t>
            </a:r>
          </a:p>
          <a:p>
            <a:r>
              <a:rPr lang="en-US" altLang="fr-FR" dirty="0" smtClean="0"/>
              <a:t>May be necessary for reusing existing code</a:t>
            </a:r>
          </a:p>
          <a:p>
            <a:pPr lvl="1"/>
            <a:r>
              <a:rPr lang="en-US" altLang="fr-FR" dirty="0" smtClean="0"/>
              <a:t>Prohibited constructs may require extensive changes</a:t>
            </a:r>
          </a:p>
          <a:p>
            <a:pPr lvl="1"/>
            <a:r>
              <a:rPr lang="en-US" altLang="fr-FR" dirty="0" smtClean="0"/>
              <a:t>May want to approach legacy code incrementally</a:t>
            </a:r>
          </a:p>
          <a:p>
            <a:pPr lvl="1"/>
            <a:r>
              <a:rPr lang="en-US" altLang="fr-FR" dirty="0" smtClean="0"/>
              <a:t>May have extensive reusable libraries</a:t>
            </a:r>
          </a:p>
          <a:p>
            <a:r>
              <a:rPr lang="en-US" altLang="fr-FR" dirty="0" smtClean="0"/>
              <a:t>Allows verifying as much as possible of a code base</a:t>
            </a:r>
          </a:p>
          <a:p>
            <a:pPr lvl="1"/>
            <a:r>
              <a:rPr lang="en-US" altLang="fr-FR" dirty="0" smtClean="0"/>
              <a:t>An “all or nothing” approach would preclude that</a:t>
            </a:r>
          </a:p>
          <a:p>
            <a:r>
              <a:rPr lang="en-US" altLang="fr-FR" dirty="0" smtClean="0"/>
              <a:t>Therefore SPARK tools only check code “in SPARK”</a:t>
            </a:r>
          </a:p>
          <a:p>
            <a:pPr lvl="1"/>
            <a:r>
              <a:rPr lang="en-US" altLang="fr-FR" dirty="0" smtClean="0"/>
              <a:t>I.e., intended to comply with the SPARK subset</a:t>
            </a:r>
          </a:p>
        </p:txBody>
      </p:sp>
    </p:spTree>
    <p:extLst>
      <p:ext uri="{BB962C8B-B14F-4D97-AF65-F5344CB8AC3E}">
        <p14:creationId xmlns:p14="http://schemas.microsoft.com/office/powerpoint/2010/main" val="30224716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Identifying SPARK Code</a:t>
            </a:r>
            <a:endParaRPr lang="en-US" dirty="0"/>
          </a:p>
        </p:txBody>
      </p:sp>
      <p:sp>
        <p:nvSpPr>
          <p:cNvPr id="25603" name="Espace réservé du contenu 2"/>
          <p:cNvSpPr>
            <a:spLocks noGrp="1"/>
          </p:cNvSpPr>
          <p:nvPr>
            <p:ph sz="half" idx="10"/>
          </p:nvPr>
        </p:nvSpPr>
        <p:spPr/>
        <p:txBody>
          <a:bodyPr/>
          <a:lstStyle/>
          <a:p>
            <a:r>
              <a:rPr lang="en-US" altLang="fr-FR" dirty="0" smtClean="0"/>
              <a:t>Aspect and pragma </a:t>
            </a:r>
            <a:r>
              <a:rPr lang="en-US" altLang="fr-FR" dirty="0"/>
              <a:t>“SPARK_Mode” specifies </a:t>
            </a:r>
            <a:r>
              <a:rPr lang="en-US" altLang="fr-FR" dirty="0" smtClean="0"/>
              <a:t>whether code is intended to be in SPARK</a:t>
            </a:r>
          </a:p>
          <a:p>
            <a:pPr lvl="1"/>
            <a:r>
              <a:rPr lang="en-US" altLang="fr-FR" dirty="0" smtClean="0"/>
              <a:t>Argument values are ‘On’ and ‘Off’</a:t>
            </a:r>
          </a:p>
          <a:p>
            <a:r>
              <a:rPr lang="en-US" altLang="fr-FR" dirty="0" smtClean="0"/>
              <a:t>Can be applied to individual units, or globally as a default</a:t>
            </a:r>
          </a:p>
          <a:p>
            <a:r>
              <a:rPr lang="en-US" altLang="fr-FR" dirty="0" smtClean="0"/>
              <a:t>Absent the aspect/pragma, code is assumed to be full Ada</a:t>
            </a:r>
          </a:p>
        </p:txBody>
      </p:sp>
      <p:sp>
        <p:nvSpPr>
          <p:cNvPr id="4" name="TextBox 3"/>
          <p:cNvSpPr txBox="1"/>
          <p:nvPr/>
        </p:nvSpPr>
        <p:spPr>
          <a:xfrm>
            <a:off x="467544" y="4815059"/>
            <a:ext cx="2621872" cy="1169551"/>
          </a:xfrm>
          <a:prstGeom prst="rect">
            <a:avLst/>
          </a:prstGeom>
          <a:noFill/>
          <a:ln>
            <a:solidFill>
              <a:schemeClr val="tx1"/>
            </a:solidFill>
            <a:prstDash val="sysDot"/>
          </a:ln>
        </p:spPr>
        <p:txBody>
          <a:bodyPr wrap="none" rtlCol="0">
            <a:spAutoFit/>
          </a:bodyPr>
          <a:lstStyle/>
          <a:p>
            <a:pPr fontAlgn="auto">
              <a:spcBef>
                <a:spcPts val="0"/>
              </a:spcBef>
              <a:spcAft>
                <a:spcPts val="0"/>
              </a:spcAft>
              <a:tabLst>
                <a:tab pos="346710" algn="l"/>
              </a:tabLst>
              <a:defRPr/>
            </a:pPr>
            <a:r>
              <a:rPr lang="en-US" sz="1400" b="1" noProof="1">
                <a:latin typeface="Consolas" panose="020B0609020204030204" pitchFamily="49" charset="0"/>
              </a:rPr>
              <a:t>package </a:t>
            </a:r>
            <a:r>
              <a:rPr lang="en-US" sz="1400" noProof="1">
                <a:latin typeface="Consolas" panose="020B0609020204030204" pitchFamily="49" charset="0"/>
              </a:rPr>
              <a:t>P</a:t>
            </a:r>
          </a:p>
          <a:p>
            <a:pPr fontAlgn="auto">
              <a:spcBef>
                <a:spcPts val="0"/>
              </a:spcBef>
              <a:spcAft>
                <a:spcPts val="0"/>
              </a:spcAft>
              <a:tabLst>
                <a:tab pos="346710" algn="l"/>
              </a:tabLst>
              <a:defRPr/>
            </a:pPr>
            <a:r>
              <a:rPr lang="en-US" sz="1400" noProof="1">
                <a:latin typeface="Consolas" panose="020B0609020204030204" pitchFamily="49" charset="0"/>
              </a:rPr>
              <a:t>	</a:t>
            </a:r>
            <a:r>
              <a:rPr lang="en-US" sz="1400" b="1" noProof="1">
                <a:latin typeface="Consolas" panose="020B0609020204030204" pitchFamily="49" charset="0"/>
              </a:rPr>
              <a:t>with </a:t>
            </a:r>
            <a:r>
              <a:rPr lang="en-US" sz="1400" noProof="1">
                <a:latin typeface="Consolas" panose="020B0609020204030204" pitchFamily="49" charset="0"/>
              </a:rPr>
              <a:t>SPARK_Mode =&gt; On</a:t>
            </a:r>
          </a:p>
          <a:p>
            <a:pPr fontAlgn="auto">
              <a:spcBef>
                <a:spcPts val="0"/>
              </a:spcBef>
              <a:spcAft>
                <a:spcPts val="0"/>
              </a:spcAft>
              <a:tabLst>
                <a:tab pos="346710" algn="l"/>
              </a:tabLst>
              <a:defRPr/>
            </a:pPr>
            <a:r>
              <a:rPr lang="en-US" sz="1400" b="1" noProof="1">
                <a:latin typeface="Consolas" panose="020B0609020204030204" pitchFamily="49" charset="0"/>
              </a:rPr>
              <a:t>is</a:t>
            </a:r>
          </a:p>
          <a:p>
            <a:pPr fontAlgn="auto">
              <a:spcBef>
                <a:spcPts val="0"/>
              </a:spcBef>
              <a:spcAft>
                <a:spcPts val="0"/>
              </a:spcAft>
              <a:tabLst>
                <a:tab pos="346710" algn="l"/>
              </a:tabLst>
              <a:defRPr/>
            </a:pPr>
            <a:r>
              <a:rPr lang="en-US" sz="1400" noProof="1">
                <a:latin typeface="Consolas" panose="020B0609020204030204" pitchFamily="49" charset="0"/>
              </a:rPr>
              <a:t>	</a:t>
            </a:r>
            <a:r>
              <a:rPr lang="en-US" sz="1400" noProof="1" smtClean="0">
                <a:latin typeface="Consolas" panose="020B0609020204030204" pitchFamily="49" charset="0"/>
              </a:rPr>
              <a:t>…</a:t>
            </a:r>
            <a:endParaRPr lang="en-US" sz="1400" b="1" noProof="1">
              <a:latin typeface="Consolas" panose="020B0609020204030204" pitchFamily="49" charset="0"/>
            </a:endParaRPr>
          </a:p>
          <a:p>
            <a:pPr fontAlgn="auto">
              <a:spcBef>
                <a:spcPts val="0"/>
              </a:spcBef>
              <a:spcAft>
                <a:spcPts val="0"/>
              </a:spcAft>
              <a:tabLst>
                <a:tab pos="346710" algn="l"/>
              </a:tabLst>
              <a:defRPr/>
            </a:pPr>
            <a:r>
              <a:rPr lang="en-US" sz="1400" b="1" noProof="1">
                <a:latin typeface="Consolas" panose="020B0609020204030204" pitchFamily="49" charset="0"/>
              </a:rPr>
              <a:t>end </a:t>
            </a:r>
            <a:r>
              <a:rPr lang="en-US" sz="1400" noProof="1">
                <a:latin typeface="Consolas" panose="020B0609020204030204" pitchFamily="49" charset="0"/>
              </a:rPr>
              <a:t>P</a:t>
            </a:r>
            <a:r>
              <a:rPr lang="en-US" sz="1400" noProof="1" smtClean="0">
                <a:latin typeface="Consolas" panose="020B0609020204030204" pitchFamily="49" charset="0"/>
              </a:rPr>
              <a:t>;</a:t>
            </a:r>
            <a:endParaRPr lang="en-US" sz="1400" noProof="1">
              <a:latin typeface="Consolas" panose="020B0609020204030204" pitchFamily="49" charset="0"/>
            </a:endParaRPr>
          </a:p>
        </p:txBody>
      </p:sp>
      <p:sp>
        <p:nvSpPr>
          <p:cNvPr id="5" name="TextBox 4"/>
          <p:cNvSpPr txBox="1"/>
          <p:nvPr/>
        </p:nvSpPr>
        <p:spPr>
          <a:xfrm>
            <a:off x="7198530" y="4809006"/>
            <a:ext cx="1409360" cy="738664"/>
          </a:xfrm>
          <a:prstGeom prst="rect">
            <a:avLst/>
          </a:prstGeom>
          <a:noFill/>
          <a:ln>
            <a:solidFill>
              <a:schemeClr val="tx1"/>
            </a:solidFill>
            <a:prstDash val="sysDot"/>
          </a:ln>
        </p:spPr>
        <p:txBody>
          <a:bodyPr wrap="none" rtlCol="0">
            <a:spAutoFit/>
          </a:bodyPr>
          <a:lstStyle/>
          <a:p>
            <a:pPr fontAlgn="auto">
              <a:spcBef>
                <a:spcPts val="0"/>
              </a:spcBef>
              <a:spcAft>
                <a:spcPts val="0"/>
              </a:spcAft>
              <a:tabLst>
                <a:tab pos="346710" algn="l"/>
              </a:tabLst>
              <a:defRPr/>
            </a:pPr>
            <a:r>
              <a:rPr lang="en-US" sz="1400" b="1" noProof="1">
                <a:latin typeface="Consolas" panose="020B0609020204030204" pitchFamily="49" charset="0"/>
              </a:rPr>
              <a:t>package </a:t>
            </a:r>
            <a:r>
              <a:rPr lang="en-US" sz="1400" noProof="1" smtClean="0">
                <a:latin typeface="Consolas" panose="020B0609020204030204" pitchFamily="49" charset="0"/>
              </a:rPr>
              <a:t>Q</a:t>
            </a:r>
            <a:r>
              <a:rPr lang="en-US" sz="1400" noProof="1">
                <a:latin typeface="Consolas" panose="020B0609020204030204" pitchFamily="49" charset="0"/>
              </a:rPr>
              <a:t> </a:t>
            </a:r>
            <a:r>
              <a:rPr lang="en-US" sz="1400" b="1" noProof="1" smtClean="0">
                <a:latin typeface="Consolas" panose="020B0609020204030204" pitchFamily="49" charset="0"/>
              </a:rPr>
              <a:t>is</a:t>
            </a:r>
            <a:endParaRPr lang="en-US" sz="1400" b="1" noProof="1">
              <a:latin typeface="Consolas" panose="020B0609020204030204" pitchFamily="49" charset="0"/>
            </a:endParaRPr>
          </a:p>
          <a:p>
            <a:pPr fontAlgn="auto">
              <a:spcBef>
                <a:spcPts val="0"/>
              </a:spcBef>
              <a:spcAft>
                <a:spcPts val="0"/>
              </a:spcAft>
              <a:tabLst>
                <a:tab pos="346710" algn="l"/>
              </a:tabLst>
              <a:defRPr/>
            </a:pPr>
            <a:r>
              <a:rPr lang="en-US" sz="1400" noProof="1">
                <a:latin typeface="Consolas" panose="020B0609020204030204" pitchFamily="49" charset="0"/>
              </a:rPr>
              <a:t>	</a:t>
            </a:r>
            <a:r>
              <a:rPr lang="en-US" sz="1400" noProof="1" smtClean="0">
                <a:latin typeface="Consolas" panose="020B0609020204030204" pitchFamily="49" charset="0"/>
              </a:rPr>
              <a:t>…</a:t>
            </a:r>
            <a:endParaRPr lang="en-US" sz="1400" b="1" noProof="1">
              <a:latin typeface="Consolas" panose="020B0609020204030204" pitchFamily="49" charset="0"/>
            </a:endParaRPr>
          </a:p>
          <a:p>
            <a:pPr fontAlgn="auto">
              <a:spcBef>
                <a:spcPts val="0"/>
              </a:spcBef>
              <a:spcAft>
                <a:spcPts val="0"/>
              </a:spcAft>
              <a:tabLst>
                <a:tab pos="346710" algn="l"/>
              </a:tabLst>
              <a:defRPr/>
            </a:pPr>
            <a:r>
              <a:rPr lang="en-US" sz="1400" b="1" noProof="1">
                <a:latin typeface="Consolas" panose="020B0609020204030204" pitchFamily="49" charset="0"/>
              </a:rPr>
              <a:t>end </a:t>
            </a:r>
            <a:r>
              <a:rPr lang="en-US" sz="1400" noProof="1">
                <a:latin typeface="Consolas" panose="020B0609020204030204" pitchFamily="49" charset="0"/>
              </a:rPr>
              <a:t>P</a:t>
            </a:r>
            <a:r>
              <a:rPr lang="en-US" sz="1400" noProof="1" smtClean="0">
                <a:latin typeface="Consolas" panose="020B0609020204030204" pitchFamily="49" charset="0"/>
              </a:rPr>
              <a:t>;</a:t>
            </a:r>
            <a:endParaRPr lang="en-US" sz="1400" noProof="1">
              <a:latin typeface="Consolas" panose="020B0609020204030204" pitchFamily="49" charset="0"/>
            </a:endParaRPr>
          </a:p>
        </p:txBody>
      </p:sp>
      <p:sp>
        <p:nvSpPr>
          <p:cNvPr id="7" name="TextBox 6"/>
          <p:cNvSpPr txBox="1"/>
          <p:nvPr/>
        </p:nvSpPr>
        <p:spPr>
          <a:xfrm>
            <a:off x="1594035" y="5688253"/>
            <a:ext cx="1825837" cy="584775"/>
          </a:xfrm>
          <a:prstGeom prst="rect">
            <a:avLst/>
          </a:prstGeom>
          <a:solidFill>
            <a:schemeClr val="accent1">
              <a:lumMod val="20000"/>
              <a:lumOff val="80000"/>
            </a:schemeClr>
          </a:solidFill>
          <a:ln>
            <a:solidFill>
              <a:schemeClr val="accent1"/>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The declaration of P is in SPARK</a:t>
            </a:r>
            <a:endParaRPr lang="en-US" sz="1600" i="0" kern="1200" dirty="0" smtClean="0"/>
          </a:p>
        </p:txBody>
      </p:sp>
      <p:sp>
        <p:nvSpPr>
          <p:cNvPr id="8" name="TextBox 7"/>
          <p:cNvSpPr txBox="1"/>
          <p:nvPr/>
        </p:nvSpPr>
        <p:spPr>
          <a:xfrm>
            <a:off x="3923928" y="4815059"/>
            <a:ext cx="2721258" cy="1169551"/>
          </a:xfrm>
          <a:prstGeom prst="rect">
            <a:avLst/>
          </a:prstGeom>
          <a:noFill/>
          <a:ln>
            <a:solidFill>
              <a:schemeClr val="tx1"/>
            </a:solidFill>
            <a:prstDash val="sysDot"/>
          </a:ln>
        </p:spPr>
        <p:txBody>
          <a:bodyPr wrap="none" rtlCol="0">
            <a:spAutoFit/>
          </a:bodyPr>
          <a:lstStyle/>
          <a:p>
            <a:pPr fontAlgn="auto">
              <a:spcBef>
                <a:spcPts val="0"/>
              </a:spcBef>
              <a:spcAft>
                <a:spcPts val="0"/>
              </a:spcAft>
              <a:tabLst>
                <a:tab pos="346710" algn="l"/>
              </a:tabLst>
              <a:defRPr/>
            </a:pPr>
            <a:r>
              <a:rPr lang="en-US" sz="1400" b="1" noProof="1">
                <a:latin typeface="Consolas" panose="020B0609020204030204" pitchFamily="49" charset="0"/>
              </a:rPr>
              <a:t>package </a:t>
            </a:r>
            <a:r>
              <a:rPr lang="en-US" sz="1400" noProof="1" smtClean="0">
                <a:latin typeface="Consolas" panose="020B0609020204030204" pitchFamily="49" charset="0"/>
              </a:rPr>
              <a:t>R </a:t>
            </a:r>
          </a:p>
          <a:p>
            <a:pPr fontAlgn="auto">
              <a:spcBef>
                <a:spcPts val="0"/>
              </a:spcBef>
              <a:spcAft>
                <a:spcPts val="0"/>
              </a:spcAft>
              <a:tabLst>
                <a:tab pos="346710" algn="l"/>
              </a:tabLst>
              <a:defRPr/>
            </a:pPr>
            <a:r>
              <a:rPr lang="en-US" sz="1400" noProof="1" smtClean="0">
                <a:latin typeface="Consolas" panose="020B0609020204030204" pitchFamily="49" charset="0"/>
              </a:rPr>
              <a:t>	</a:t>
            </a:r>
            <a:r>
              <a:rPr lang="en-US" sz="1400" b="1" noProof="1" smtClean="0">
                <a:latin typeface="Consolas" panose="020B0609020204030204" pitchFamily="49" charset="0"/>
              </a:rPr>
              <a:t>with </a:t>
            </a:r>
            <a:r>
              <a:rPr lang="en-US" sz="1400" noProof="1" smtClean="0">
                <a:latin typeface="Consolas" panose="020B0609020204030204" pitchFamily="49" charset="0"/>
              </a:rPr>
              <a:t>SPARK_Mode =&gt; Off</a:t>
            </a:r>
          </a:p>
          <a:p>
            <a:pPr fontAlgn="auto">
              <a:spcBef>
                <a:spcPts val="0"/>
              </a:spcBef>
              <a:spcAft>
                <a:spcPts val="0"/>
              </a:spcAft>
              <a:tabLst>
                <a:tab pos="346710" algn="l"/>
              </a:tabLst>
              <a:defRPr/>
            </a:pPr>
            <a:r>
              <a:rPr lang="en-US" sz="1400" b="1" noProof="1" smtClean="0">
                <a:latin typeface="Consolas" panose="020B0609020204030204" pitchFamily="49" charset="0"/>
              </a:rPr>
              <a:t>is</a:t>
            </a:r>
            <a:endParaRPr lang="en-US" sz="1400" b="1" noProof="1">
              <a:latin typeface="Consolas" panose="020B0609020204030204" pitchFamily="49" charset="0"/>
            </a:endParaRPr>
          </a:p>
          <a:p>
            <a:pPr fontAlgn="auto">
              <a:spcBef>
                <a:spcPts val="0"/>
              </a:spcBef>
              <a:spcAft>
                <a:spcPts val="0"/>
              </a:spcAft>
              <a:tabLst>
                <a:tab pos="346710" algn="l"/>
              </a:tabLst>
              <a:defRPr/>
            </a:pPr>
            <a:r>
              <a:rPr lang="en-US" sz="1400" noProof="1">
                <a:latin typeface="Consolas" panose="020B0609020204030204" pitchFamily="49" charset="0"/>
              </a:rPr>
              <a:t>	</a:t>
            </a:r>
            <a:r>
              <a:rPr lang="en-US" sz="1400" noProof="1" smtClean="0">
                <a:latin typeface="Consolas" panose="020B0609020204030204" pitchFamily="49" charset="0"/>
              </a:rPr>
              <a:t>…</a:t>
            </a:r>
            <a:endParaRPr lang="en-US" sz="1400" b="1" noProof="1">
              <a:latin typeface="Consolas" panose="020B0609020204030204" pitchFamily="49" charset="0"/>
            </a:endParaRPr>
          </a:p>
          <a:p>
            <a:pPr fontAlgn="auto">
              <a:spcBef>
                <a:spcPts val="0"/>
              </a:spcBef>
              <a:spcAft>
                <a:spcPts val="0"/>
              </a:spcAft>
              <a:tabLst>
                <a:tab pos="346710" algn="l"/>
              </a:tabLst>
              <a:defRPr/>
            </a:pPr>
            <a:r>
              <a:rPr lang="en-US" sz="1400" b="1" noProof="1">
                <a:latin typeface="Consolas" panose="020B0609020204030204" pitchFamily="49" charset="0"/>
              </a:rPr>
              <a:t>end </a:t>
            </a:r>
            <a:r>
              <a:rPr lang="en-US" sz="1400" noProof="1">
                <a:latin typeface="Consolas" panose="020B0609020204030204" pitchFamily="49" charset="0"/>
              </a:rPr>
              <a:t>R</a:t>
            </a:r>
            <a:r>
              <a:rPr lang="en-US" sz="1400" noProof="1" smtClean="0">
                <a:latin typeface="Consolas" panose="020B0609020204030204" pitchFamily="49" charset="0"/>
              </a:rPr>
              <a:t>;</a:t>
            </a:r>
            <a:endParaRPr lang="en-US" sz="1400" noProof="1">
              <a:latin typeface="Consolas" panose="020B0609020204030204" pitchFamily="49" charset="0"/>
            </a:endParaRPr>
          </a:p>
        </p:txBody>
      </p:sp>
      <p:sp>
        <p:nvSpPr>
          <p:cNvPr id="3" name="TextBox 2"/>
          <p:cNvSpPr txBox="1"/>
          <p:nvPr/>
        </p:nvSpPr>
        <p:spPr>
          <a:xfrm>
            <a:off x="5969232" y="5724545"/>
            <a:ext cx="2369614" cy="584775"/>
          </a:xfrm>
          <a:prstGeom prst="rect">
            <a:avLst/>
          </a:prstGeom>
          <a:solidFill>
            <a:srgbClr val="FFC000"/>
          </a:solidFill>
          <a:ln>
            <a:solidFill>
              <a:schemeClr val="accent1"/>
            </a:solidFill>
          </a:ln>
          <a:effectLst>
            <a:outerShdw blurRad="50800" dist="38100" dir="2700000" algn="tl" rotWithShape="0">
              <a:prstClr val="black">
                <a:alpha val="40000"/>
              </a:prstClr>
            </a:outerShdw>
          </a:effectLst>
        </p:spPr>
        <p:txBody>
          <a:bodyPr wrap="square" rtlCol="0">
            <a:spAutoFit/>
          </a:bodyPr>
          <a:lstStyle/>
          <a:p>
            <a:pPr algn="ctr"/>
            <a:r>
              <a:rPr lang="en-US" sz="1600" dirty="0"/>
              <a:t>The </a:t>
            </a:r>
            <a:r>
              <a:rPr lang="en-US" sz="1600" dirty="0" smtClean="0"/>
              <a:t>declarations </a:t>
            </a:r>
            <a:r>
              <a:rPr lang="en-US" sz="1600" dirty="0"/>
              <a:t>of </a:t>
            </a:r>
            <a:r>
              <a:rPr lang="en-US" sz="1600" dirty="0" smtClean="0"/>
              <a:t>Q and R are not in SPARK</a:t>
            </a:r>
            <a:endParaRPr lang="en-US" sz="1600" dirty="0"/>
          </a:p>
        </p:txBody>
      </p:sp>
    </p:spTree>
    <p:extLst>
      <p:ext uri="{BB962C8B-B14F-4D97-AF65-F5344CB8AC3E}">
        <p14:creationId xmlns:p14="http://schemas.microsoft.com/office/powerpoint/2010/main" val="42348509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Meaning of SPARK_Mode Argument</a:t>
            </a:r>
            <a:endParaRPr lang="en-US" dirty="0"/>
          </a:p>
        </p:txBody>
      </p:sp>
      <p:sp>
        <p:nvSpPr>
          <p:cNvPr id="3" name="Content Placeholder 2"/>
          <p:cNvSpPr>
            <a:spLocks noGrp="1"/>
          </p:cNvSpPr>
          <p:nvPr>
            <p:ph sz="half" idx="10"/>
          </p:nvPr>
        </p:nvSpPr>
        <p:spPr/>
        <p:txBody>
          <a:bodyPr/>
          <a:lstStyle/>
          <a:p>
            <a:r>
              <a:rPr lang="en-US" dirty="0" smtClean="0"/>
              <a:t>‘On’</a:t>
            </a:r>
          </a:p>
          <a:p>
            <a:pPr lvl="1"/>
            <a:r>
              <a:rPr lang="en-US" dirty="0" smtClean="0"/>
              <a:t>Corresponding code </a:t>
            </a:r>
            <a:r>
              <a:rPr lang="en-US" dirty="0"/>
              <a:t>is required to be in </a:t>
            </a:r>
            <a:r>
              <a:rPr lang="en-US" dirty="0" smtClean="0"/>
              <a:t>SPARK</a:t>
            </a:r>
          </a:p>
          <a:p>
            <a:pPr lvl="1"/>
            <a:r>
              <a:rPr lang="en-US" dirty="0" smtClean="0"/>
              <a:t>Corresponding code will </a:t>
            </a:r>
            <a:r>
              <a:rPr lang="en-US" dirty="0"/>
              <a:t>be analyzed </a:t>
            </a:r>
            <a:r>
              <a:rPr lang="en-US" dirty="0" smtClean="0"/>
              <a:t>by GNATprove</a:t>
            </a:r>
          </a:p>
          <a:p>
            <a:pPr lvl="1"/>
            <a:r>
              <a:rPr lang="en-US" dirty="0" smtClean="0"/>
              <a:t>The default argument when no argument specified explicitly</a:t>
            </a:r>
          </a:p>
          <a:p>
            <a:pPr lvl="1"/>
            <a:endParaRPr lang="en-US" dirty="0" smtClean="0"/>
          </a:p>
          <a:p>
            <a:pPr lvl="1"/>
            <a:endParaRPr lang="en-US" dirty="0"/>
          </a:p>
          <a:p>
            <a:pPr lvl="1"/>
            <a:endParaRPr lang="en-US" dirty="0" smtClean="0"/>
          </a:p>
          <a:p>
            <a:pPr lvl="1"/>
            <a:endParaRPr lang="en-US" dirty="0" smtClean="0"/>
          </a:p>
          <a:p>
            <a:r>
              <a:rPr lang="en-US" dirty="0" smtClean="0"/>
              <a:t>‘Off’</a:t>
            </a:r>
          </a:p>
          <a:p>
            <a:pPr lvl="1"/>
            <a:r>
              <a:rPr lang="en-US" dirty="0"/>
              <a:t>Corresponding code </a:t>
            </a:r>
            <a:r>
              <a:rPr lang="en-US" dirty="0" smtClean="0"/>
              <a:t>can be in full Ada</a:t>
            </a:r>
            <a:endParaRPr lang="en-US" dirty="0"/>
          </a:p>
          <a:p>
            <a:pPr lvl="1"/>
            <a:r>
              <a:rPr lang="en-US" dirty="0"/>
              <a:t>Corresponding code will </a:t>
            </a:r>
            <a:r>
              <a:rPr lang="en-US" dirty="0" smtClean="0"/>
              <a:t>not be </a:t>
            </a:r>
            <a:r>
              <a:rPr lang="en-US" dirty="0"/>
              <a:t>analyzed by </a:t>
            </a:r>
            <a:r>
              <a:rPr lang="en-US" dirty="0" smtClean="0"/>
              <a:t>GNATprove</a:t>
            </a:r>
          </a:p>
          <a:p>
            <a:pPr lvl="1"/>
            <a:r>
              <a:rPr lang="en-US" dirty="0" smtClean="0"/>
              <a:t>Corresponding code cannot be referenced by SPARK code</a:t>
            </a:r>
            <a:endParaRPr lang="en-US" dirty="0"/>
          </a:p>
          <a:p>
            <a:pPr lvl="1"/>
            <a:endParaRPr lang="en-US" dirty="0" smtClean="0"/>
          </a:p>
        </p:txBody>
      </p:sp>
      <p:sp>
        <p:nvSpPr>
          <p:cNvPr id="4" name="TextBox 3"/>
          <p:cNvSpPr txBox="1"/>
          <p:nvPr/>
        </p:nvSpPr>
        <p:spPr>
          <a:xfrm>
            <a:off x="4221298" y="2924944"/>
            <a:ext cx="2065309" cy="1220847"/>
          </a:xfrm>
          <a:prstGeom prst="rect">
            <a:avLst/>
          </a:prstGeom>
          <a:noFill/>
          <a:ln>
            <a:solidFill>
              <a:schemeClr val="tx1"/>
            </a:solidFill>
            <a:prstDash val="sysDot"/>
          </a:ln>
        </p:spPr>
        <p:txBody>
          <a:bodyPr wrap="none" rtlCol="0">
            <a:spAutoFit/>
          </a:bodyPr>
          <a:lstStyle/>
          <a:p>
            <a:pPr fontAlgn="auto">
              <a:spcBef>
                <a:spcPts val="0"/>
              </a:spcBef>
              <a:spcAft>
                <a:spcPts val="0"/>
              </a:spcAft>
              <a:tabLst>
                <a:tab pos="287338" algn="l"/>
              </a:tabLst>
              <a:defRPr/>
            </a:pPr>
            <a:r>
              <a:rPr lang="en-US" sz="1400" b="1" noProof="1">
                <a:latin typeface="Consolas" panose="020B0609020204030204" pitchFamily="49" charset="0"/>
                <a:cs typeface="Consolas" panose="020B0609020204030204" pitchFamily="49" charset="0"/>
              </a:rPr>
              <a:t>package </a:t>
            </a:r>
            <a:r>
              <a:rPr lang="en-US" sz="1400" noProof="1">
                <a:latin typeface="Consolas" panose="020B0609020204030204" pitchFamily="49" charset="0"/>
                <a:cs typeface="Consolas" panose="020B0609020204030204" pitchFamily="49" charset="0"/>
              </a:rPr>
              <a:t>Q</a:t>
            </a:r>
            <a:r>
              <a:rPr lang="en-US" sz="1400" noProof="1" smtClean="0">
                <a:latin typeface="Consolas" panose="020B0609020204030204" pitchFamily="49" charset="0"/>
                <a:cs typeface="Consolas" panose="020B0609020204030204" pitchFamily="49" charset="0"/>
              </a:rPr>
              <a:t> </a:t>
            </a:r>
          </a:p>
          <a:p>
            <a:pPr fontAlgn="auto">
              <a:spcBef>
                <a:spcPts val="0"/>
              </a:spcBef>
              <a:spcAft>
                <a:spcPts val="0"/>
              </a:spcAft>
              <a:tabLst>
                <a:tab pos="287338" algn="l"/>
              </a:tabLst>
              <a:defRPr/>
            </a:pPr>
            <a:r>
              <a:rPr lang="en-US" sz="1400" b="1" noProof="1">
                <a:latin typeface="Consolas" panose="020B0609020204030204" pitchFamily="49" charset="0"/>
                <a:cs typeface="Consolas" panose="020B0609020204030204" pitchFamily="49" charset="0"/>
              </a:rPr>
              <a:t>	</a:t>
            </a:r>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SPARK_Mode </a:t>
            </a:r>
          </a:p>
          <a:p>
            <a:pPr fontAlgn="auto">
              <a:spcBef>
                <a:spcPts val="0"/>
              </a:spcBef>
              <a:spcAft>
                <a:spcPts val="0"/>
              </a:spcAft>
              <a:tabLst>
                <a:tab pos="287338" algn="l"/>
              </a:tabLst>
              <a:defRPr/>
            </a:pPr>
            <a:r>
              <a:rPr lang="en-US" sz="1400" b="1" noProof="1" smtClean="0">
                <a:latin typeface="Consolas" panose="020B0609020204030204" pitchFamily="49" charset="0"/>
                <a:cs typeface="Consolas" panose="020B0609020204030204" pitchFamily="49" charset="0"/>
              </a:rPr>
              <a:t>is</a:t>
            </a:r>
            <a:endParaRPr lang="en-US" sz="1400" b="1" noProof="1">
              <a:latin typeface="Consolas" panose="020B0609020204030204" pitchFamily="49" charset="0"/>
              <a:cs typeface="Consolas" panose="020B0609020204030204" pitchFamily="49" charset="0"/>
            </a:endParaRPr>
          </a:p>
          <a:p>
            <a:pPr fontAlgn="auto">
              <a:spcBef>
                <a:spcPts val="0"/>
              </a:spcBef>
              <a:spcAft>
                <a:spcPts val="400"/>
              </a:spcAft>
              <a:tabLst>
                <a:tab pos="287338" algn="l"/>
              </a:tabLst>
              <a:defRPr/>
            </a:pP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endParaRPr lang="en-US" sz="1400" b="1" noProof="1">
              <a:latin typeface="Consolas" panose="020B0609020204030204" pitchFamily="49" charset="0"/>
              <a:cs typeface="Consolas" panose="020B0609020204030204" pitchFamily="49" charset="0"/>
            </a:endParaRPr>
          </a:p>
          <a:p>
            <a:pPr fontAlgn="auto">
              <a:spcBef>
                <a:spcPts val="0"/>
              </a:spcBef>
              <a:spcAft>
                <a:spcPts val="0"/>
              </a:spcAft>
              <a:tabLst>
                <a:tab pos="287338" algn="l"/>
              </a:tabLst>
              <a:defRPr/>
            </a:pPr>
            <a:r>
              <a:rPr lang="en-US" sz="1400" b="1" noProof="1">
                <a:latin typeface="Consolas" panose="020B0609020204030204" pitchFamily="49" charset="0"/>
                <a:cs typeface="Consolas" panose="020B0609020204030204" pitchFamily="49" charset="0"/>
              </a:rPr>
              <a:t>end </a:t>
            </a:r>
            <a:r>
              <a:rPr lang="en-US" sz="1400" noProof="1">
                <a:latin typeface="Consolas" panose="020B0609020204030204" pitchFamily="49" charset="0"/>
                <a:cs typeface="Consolas" panose="020B0609020204030204" pitchFamily="49" charset="0"/>
              </a:rPr>
              <a:t>Q</a:t>
            </a:r>
            <a:r>
              <a:rPr lang="en-US" sz="1400" noProof="1" smtClean="0">
                <a:latin typeface="Consolas" panose="020B0609020204030204" pitchFamily="49" charset="0"/>
                <a:cs typeface="Consolas" panose="020B0609020204030204" pitchFamily="49" charset="0"/>
              </a:rPr>
              <a:t>;</a:t>
            </a:r>
            <a:endParaRPr lang="en-US" sz="1400" noProof="1">
              <a:latin typeface="Consolas" panose="020B0609020204030204" pitchFamily="49" charset="0"/>
              <a:cs typeface="Consolas" panose="020B0609020204030204" pitchFamily="49" charset="0"/>
            </a:endParaRPr>
          </a:p>
        </p:txBody>
      </p:sp>
      <p:sp>
        <p:nvSpPr>
          <p:cNvPr id="5" name="TextBox 4"/>
          <p:cNvSpPr txBox="1"/>
          <p:nvPr/>
        </p:nvSpPr>
        <p:spPr>
          <a:xfrm>
            <a:off x="1547664" y="2924944"/>
            <a:ext cx="2562240" cy="1220847"/>
          </a:xfrm>
          <a:prstGeom prst="rect">
            <a:avLst/>
          </a:prstGeom>
          <a:noFill/>
          <a:ln>
            <a:solidFill>
              <a:schemeClr val="tx1"/>
            </a:solidFill>
            <a:prstDash val="sysDot"/>
          </a:ln>
        </p:spPr>
        <p:txBody>
          <a:bodyPr wrap="none" rtlCol="0">
            <a:spAutoFit/>
          </a:bodyPr>
          <a:lstStyle/>
          <a:p>
            <a:pPr fontAlgn="auto">
              <a:spcBef>
                <a:spcPts val="0"/>
              </a:spcBef>
              <a:spcAft>
                <a:spcPts val="0"/>
              </a:spcAft>
              <a:tabLst>
                <a:tab pos="287338" algn="l"/>
              </a:tabLst>
              <a:defRPr/>
            </a:pPr>
            <a:r>
              <a:rPr lang="en-US" sz="1400" b="1" noProof="1">
                <a:latin typeface="Consolas" panose="020B0609020204030204" pitchFamily="49" charset="0"/>
                <a:cs typeface="Consolas" panose="020B0609020204030204" pitchFamily="49" charset="0"/>
              </a:rPr>
              <a:t>package </a:t>
            </a:r>
            <a:r>
              <a:rPr lang="en-US" sz="1400" noProof="1">
                <a:latin typeface="Consolas" panose="020B0609020204030204" pitchFamily="49" charset="0"/>
                <a:cs typeface="Consolas" panose="020B0609020204030204" pitchFamily="49" charset="0"/>
              </a:rPr>
              <a:t>P</a:t>
            </a:r>
          </a:p>
          <a:p>
            <a:pPr fontAlgn="auto">
              <a:spcBef>
                <a:spcPts val="0"/>
              </a:spcBef>
              <a:spcAft>
                <a:spcPts val="0"/>
              </a:spcAft>
              <a:tabLst>
                <a:tab pos="287338" algn="l"/>
              </a:tabLst>
              <a:defRPr/>
            </a:pPr>
            <a:r>
              <a:rPr lang="en-US" sz="1400" noProof="1">
                <a:latin typeface="Consolas" panose="020B0609020204030204" pitchFamily="49" charset="0"/>
                <a:cs typeface="Consolas" panose="020B0609020204030204" pitchFamily="49" charset="0"/>
              </a:rPr>
              <a:t>	</a:t>
            </a:r>
            <a:r>
              <a:rPr lang="en-US" sz="1400" b="1" noProof="1">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SPARK_Mode =&gt; On</a:t>
            </a:r>
          </a:p>
          <a:p>
            <a:pPr fontAlgn="auto">
              <a:spcBef>
                <a:spcPts val="0"/>
              </a:spcBef>
              <a:spcAft>
                <a:spcPts val="0"/>
              </a:spcAft>
              <a:tabLst>
                <a:tab pos="287338" algn="l"/>
              </a:tabLst>
              <a:defRPr/>
            </a:pPr>
            <a:r>
              <a:rPr lang="en-US" sz="1400" b="1" noProof="1" smtClean="0">
                <a:latin typeface="Consolas" panose="020B0609020204030204" pitchFamily="49" charset="0"/>
                <a:cs typeface="Consolas" panose="020B0609020204030204" pitchFamily="49" charset="0"/>
              </a:rPr>
              <a:t>is</a:t>
            </a:r>
            <a:endParaRPr lang="en-US" sz="1400" b="1" noProof="1">
              <a:latin typeface="Consolas" panose="020B0609020204030204" pitchFamily="49" charset="0"/>
              <a:cs typeface="Consolas" panose="020B0609020204030204" pitchFamily="49" charset="0"/>
            </a:endParaRPr>
          </a:p>
          <a:p>
            <a:pPr fontAlgn="auto">
              <a:spcBef>
                <a:spcPts val="0"/>
              </a:spcBef>
              <a:spcAft>
                <a:spcPts val="400"/>
              </a:spcAft>
              <a:tabLst>
                <a:tab pos="287338" algn="l"/>
              </a:tabLst>
              <a:defRPr/>
            </a:pP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endParaRPr lang="en-US" sz="1400" b="1" noProof="1">
              <a:latin typeface="Consolas" panose="020B0609020204030204" pitchFamily="49" charset="0"/>
              <a:cs typeface="Consolas" panose="020B0609020204030204" pitchFamily="49" charset="0"/>
            </a:endParaRPr>
          </a:p>
          <a:p>
            <a:pPr fontAlgn="auto">
              <a:spcBef>
                <a:spcPts val="0"/>
              </a:spcBef>
              <a:spcAft>
                <a:spcPts val="0"/>
              </a:spcAft>
              <a:tabLst>
                <a:tab pos="287338" algn="l"/>
              </a:tabLst>
              <a:defRPr/>
            </a:pPr>
            <a:r>
              <a:rPr lang="en-US" sz="1400" b="1" noProof="1">
                <a:latin typeface="Consolas" panose="020B0609020204030204" pitchFamily="49" charset="0"/>
                <a:cs typeface="Consolas" panose="020B0609020204030204" pitchFamily="49" charset="0"/>
              </a:rPr>
              <a:t>end </a:t>
            </a:r>
            <a:r>
              <a:rPr lang="en-US" sz="1400" noProof="1">
                <a:latin typeface="Consolas" panose="020B0609020204030204" pitchFamily="49" charset="0"/>
                <a:cs typeface="Consolas" panose="020B0609020204030204" pitchFamily="49" charset="0"/>
              </a:rPr>
              <a:t>P</a:t>
            </a:r>
            <a:r>
              <a:rPr lang="en-US" sz="1400" noProof="1" smtClean="0">
                <a:latin typeface="Consolas" panose="020B0609020204030204" pitchFamily="49" charset="0"/>
                <a:cs typeface="Consolas" panose="020B0609020204030204" pitchFamily="49" charset="0"/>
              </a:rPr>
              <a:t>;</a:t>
            </a:r>
            <a:endParaRPr lang="en-US" sz="1400" noProof="1">
              <a:latin typeface="Consolas" panose="020B0609020204030204" pitchFamily="49" charset="0"/>
              <a:cs typeface="Consolas" panose="020B0609020204030204" pitchFamily="49" charset="0"/>
            </a:endParaRPr>
          </a:p>
        </p:txBody>
      </p:sp>
      <p:sp>
        <p:nvSpPr>
          <p:cNvPr id="6" name="TextBox 5"/>
          <p:cNvSpPr txBox="1"/>
          <p:nvPr/>
        </p:nvSpPr>
        <p:spPr>
          <a:xfrm>
            <a:off x="6462121" y="2924944"/>
            <a:ext cx="1675459" cy="1436291"/>
          </a:xfrm>
          <a:prstGeom prst="rect">
            <a:avLst/>
          </a:prstGeom>
          <a:noFill/>
          <a:ln>
            <a:solidFill>
              <a:schemeClr val="tx1"/>
            </a:solidFill>
            <a:prstDash val="sysDot"/>
          </a:ln>
        </p:spPr>
        <p:txBody>
          <a:bodyPr wrap="none" rtlCol="0">
            <a:spAutoFit/>
          </a:bodyPr>
          <a:lstStyle/>
          <a:p>
            <a:pPr fontAlgn="auto">
              <a:spcBef>
                <a:spcPts val="0"/>
              </a:spcBef>
              <a:spcAft>
                <a:spcPts val="0"/>
              </a:spcAft>
              <a:tabLst>
                <a:tab pos="287338" algn="l"/>
              </a:tabLst>
              <a:defRPr/>
            </a:pPr>
            <a:r>
              <a:rPr lang="en-US" sz="1400" b="1" noProof="1">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R </a:t>
            </a:r>
            <a:r>
              <a:rPr lang="en-US" sz="1400" b="1" noProof="1" smtClean="0">
                <a:latin typeface="Consolas" panose="020B0609020204030204" pitchFamily="49" charset="0"/>
                <a:cs typeface="Consolas" panose="020B0609020204030204" pitchFamily="49" charset="0"/>
              </a:rPr>
              <a:t>with </a:t>
            </a:r>
          </a:p>
          <a:p>
            <a:pPr fontAlgn="auto">
              <a:spcBef>
                <a:spcPts val="0"/>
              </a:spcBef>
              <a:spcAft>
                <a:spcPts val="0"/>
              </a:spcAft>
              <a:tabLst>
                <a:tab pos="287338" algn="l"/>
              </a:tabLst>
              <a:defRPr/>
            </a:pPr>
            <a:r>
              <a:rPr lang="en-US" sz="1400" b="1"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SPARK_Mode,</a:t>
            </a:r>
          </a:p>
          <a:p>
            <a:pPr fontAlgn="auto">
              <a:spcBef>
                <a:spcPts val="0"/>
              </a:spcBef>
              <a:spcAft>
                <a:spcPts val="0"/>
              </a:spcAft>
              <a:tabLst>
                <a:tab pos="287338" algn="l"/>
              </a:tabLst>
              <a:defRPr/>
            </a:pP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a:t>
            </a:r>
          </a:p>
          <a:p>
            <a:pPr fontAlgn="auto">
              <a:spcBef>
                <a:spcPts val="0"/>
              </a:spcBef>
              <a:spcAft>
                <a:spcPts val="0"/>
              </a:spcAft>
              <a:tabLst>
                <a:tab pos="287338" algn="l"/>
              </a:tabLst>
              <a:defRPr/>
            </a:pPr>
            <a:r>
              <a:rPr lang="en-US" sz="1400" b="1" noProof="1" smtClean="0">
                <a:latin typeface="Consolas" panose="020B0609020204030204" pitchFamily="49" charset="0"/>
                <a:cs typeface="Consolas" panose="020B0609020204030204" pitchFamily="49" charset="0"/>
              </a:rPr>
              <a:t>is</a:t>
            </a:r>
            <a:endParaRPr lang="en-US" sz="1400" b="1" noProof="1">
              <a:latin typeface="Consolas" panose="020B0609020204030204" pitchFamily="49" charset="0"/>
              <a:cs typeface="Consolas" panose="020B0609020204030204" pitchFamily="49" charset="0"/>
            </a:endParaRPr>
          </a:p>
          <a:p>
            <a:pPr fontAlgn="auto">
              <a:spcBef>
                <a:spcPts val="0"/>
              </a:spcBef>
              <a:spcAft>
                <a:spcPts val="400"/>
              </a:spcAft>
              <a:tabLst>
                <a:tab pos="287338" algn="l"/>
              </a:tabLst>
              <a:defRPr/>
            </a:pP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endParaRPr lang="en-US" sz="1400" b="1" noProof="1">
              <a:latin typeface="Consolas" panose="020B0609020204030204" pitchFamily="49" charset="0"/>
              <a:cs typeface="Consolas" panose="020B0609020204030204" pitchFamily="49" charset="0"/>
            </a:endParaRPr>
          </a:p>
          <a:p>
            <a:pPr fontAlgn="auto">
              <a:spcBef>
                <a:spcPts val="0"/>
              </a:spcBef>
              <a:spcAft>
                <a:spcPts val="0"/>
              </a:spcAft>
              <a:tabLst>
                <a:tab pos="287338" algn="l"/>
              </a:tabLst>
              <a:defRPr/>
            </a:pPr>
            <a:r>
              <a:rPr lang="en-US" sz="1400" b="1" noProof="1">
                <a:latin typeface="Consolas" panose="020B0609020204030204" pitchFamily="49" charset="0"/>
                <a:cs typeface="Consolas" panose="020B0609020204030204" pitchFamily="49" charset="0"/>
              </a:rPr>
              <a:t>end </a:t>
            </a:r>
            <a:r>
              <a:rPr lang="en-US" sz="1400" noProof="1">
                <a:latin typeface="Consolas" panose="020B0609020204030204" pitchFamily="49" charset="0"/>
                <a:cs typeface="Consolas" panose="020B0609020204030204" pitchFamily="49" charset="0"/>
              </a:rPr>
              <a:t>R</a:t>
            </a:r>
            <a:r>
              <a:rPr lang="en-US" sz="1400" noProof="1" smtClean="0">
                <a:latin typeface="Consolas" panose="020B0609020204030204" pitchFamily="49" charset="0"/>
                <a:cs typeface="Consolas" panose="020B0609020204030204" pitchFamily="49" charset="0"/>
              </a:rPr>
              <a:t>;</a:t>
            </a:r>
            <a:endParaRPr lang="en-US" sz="1400" noProof="1">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30013062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Pragma </a:t>
            </a:r>
            <a:r>
              <a:rPr lang="en-US" dirty="0" smtClean="0"/>
              <a:t>Will Be Used Often</a:t>
            </a:r>
            <a:endParaRPr lang="en-US" dirty="0"/>
          </a:p>
        </p:txBody>
      </p:sp>
      <p:sp>
        <p:nvSpPr>
          <p:cNvPr id="3" name="Content Placeholder 2"/>
          <p:cNvSpPr>
            <a:spLocks noGrp="1"/>
          </p:cNvSpPr>
          <p:nvPr>
            <p:ph sz="half" idx="10"/>
          </p:nvPr>
        </p:nvSpPr>
        <p:spPr/>
        <p:txBody>
          <a:bodyPr/>
          <a:lstStyle/>
          <a:p>
            <a:r>
              <a:rPr lang="en-US" dirty="0" smtClean="0"/>
              <a:t>Because there is no syntax defined for an aspect at several points in the language</a:t>
            </a:r>
          </a:p>
          <a:p>
            <a:pPr lvl="1"/>
            <a:r>
              <a:rPr lang="en-US" dirty="0" smtClean="0"/>
              <a:t>E.g., optional private part of a package or task declaration</a:t>
            </a:r>
          </a:p>
          <a:p>
            <a:pPr lvl="1"/>
            <a:endParaRPr lang="en-US" dirty="0" smtClean="0"/>
          </a:p>
          <a:p>
            <a:pPr lvl="1"/>
            <a:endParaRPr lang="en-US" dirty="0" smtClean="0"/>
          </a:p>
          <a:p>
            <a:pPr lvl="1"/>
            <a:endParaRPr lang="en-US" dirty="0"/>
          </a:p>
          <a:p>
            <a:pPr lvl="1"/>
            <a:endParaRPr lang="en-US" dirty="0"/>
          </a:p>
          <a:p>
            <a:pPr lvl="1"/>
            <a:endParaRPr lang="en-US" dirty="0" smtClean="0"/>
          </a:p>
          <a:p>
            <a:pPr marL="0" indent="0">
              <a:buNone/>
            </a:pPr>
            <a:endParaRPr lang="en-US" dirty="0" smtClean="0"/>
          </a:p>
          <a:p>
            <a:r>
              <a:rPr lang="en-US" dirty="0" smtClean="0"/>
              <a:t>Can be used anywhere the aspect can be used</a:t>
            </a:r>
          </a:p>
          <a:p>
            <a:r>
              <a:rPr lang="en-US" dirty="0" smtClean="0"/>
              <a:t>Must be the first thing (so that it applies to all of it), except for additional pragmas</a:t>
            </a:r>
          </a:p>
        </p:txBody>
      </p:sp>
      <p:grpSp>
        <p:nvGrpSpPr>
          <p:cNvPr id="12" name="Group 11"/>
          <p:cNvGrpSpPr/>
          <p:nvPr/>
        </p:nvGrpSpPr>
        <p:grpSpPr>
          <a:xfrm>
            <a:off x="1763688" y="2636912"/>
            <a:ext cx="4248473" cy="2000548"/>
            <a:chOff x="1763688" y="2636912"/>
            <a:chExt cx="4248473" cy="2000548"/>
          </a:xfrm>
        </p:grpSpPr>
        <p:grpSp>
          <p:nvGrpSpPr>
            <p:cNvPr id="10" name="Group 9"/>
            <p:cNvGrpSpPr/>
            <p:nvPr/>
          </p:nvGrpSpPr>
          <p:grpSpPr>
            <a:xfrm>
              <a:off x="1763688" y="2636912"/>
              <a:ext cx="1409360" cy="1785104"/>
              <a:chOff x="1763688" y="2636912"/>
              <a:chExt cx="1409360" cy="1785104"/>
            </a:xfrm>
          </p:grpSpPr>
          <p:sp>
            <p:nvSpPr>
              <p:cNvPr id="8" name="Rectangle 7"/>
              <p:cNvSpPr/>
              <p:nvPr/>
            </p:nvSpPr>
            <p:spPr bwMode="auto">
              <a:xfrm>
                <a:off x="1763689" y="3652430"/>
                <a:ext cx="1409359" cy="501948"/>
              </a:xfrm>
              <a:prstGeom prst="rect">
                <a:avLst/>
              </a:prstGeom>
              <a:solidFill>
                <a:schemeClr val="tx2">
                  <a:lumMod val="10000"/>
                  <a:lumOff val="90000"/>
                </a:schemeClr>
              </a:solidFill>
              <a:ln w="9525" cap="flat" cmpd="sng" algn="ctr">
                <a:noFill/>
                <a:prstDash val="solid"/>
                <a:round/>
                <a:headEnd type="none" w="med" len="med"/>
                <a:tailEnd type="none"/>
              </a:ln>
              <a:effectLst/>
            </p:spPr>
            <p:txBody>
              <a:bodyPr rtlCol="0" anchor="ctr"/>
              <a:lstStyle/>
              <a:p>
                <a:pPr algn="ctr"/>
                <a:endParaRPr lang="en-US"/>
              </a:p>
            </p:txBody>
          </p:sp>
          <p:sp>
            <p:nvSpPr>
              <p:cNvPr id="6" name="TextBox 5"/>
              <p:cNvSpPr txBox="1"/>
              <p:nvPr/>
            </p:nvSpPr>
            <p:spPr>
              <a:xfrm>
                <a:off x="1763688" y="2636912"/>
                <a:ext cx="1409360" cy="1785104"/>
              </a:xfrm>
              <a:prstGeom prst="rect">
                <a:avLst/>
              </a:prstGeom>
              <a:noFill/>
              <a:ln>
                <a:solidFill>
                  <a:schemeClr val="tx1"/>
                </a:solidFill>
                <a:prstDash val="sysDot"/>
              </a:ln>
            </p:spPr>
            <p:txBody>
              <a:bodyPr wrap="none" rtlCol="0">
                <a:spAutoFit/>
              </a:bodyPr>
              <a:lstStyle/>
              <a:p>
                <a:pPr fontAlgn="auto">
                  <a:spcBef>
                    <a:spcPts val="0"/>
                  </a:spcBef>
                  <a:spcAft>
                    <a:spcPts val="0"/>
                  </a:spcAft>
                  <a:tabLst>
                    <a:tab pos="346710" algn="l"/>
                  </a:tabLst>
                  <a:defRPr/>
                </a:pPr>
                <a:r>
                  <a:rPr lang="en-US" sz="1400" b="1" noProof="1" smtClean="0">
                    <a:latin typeface="Consolas" panose="020B0609020204030204" pitchFamily="49" charset="0"/>
                  </a:rPr>
                  <a:t>package </a:t>
                </a:r>
                <a:r>
                  <a:rPr lang="en-US" sz="1400" noProof="1" smtClean="0">
                    <a:latin typeface="Consolas" panose="020B0609020204030204" pitchFamily="49" charset="0"/>
                  </a:rPr>
                  <a:t>P </a:t>
                </a:r>
                <a:r>
                  <a:rPr lang="en-US" sz="1400" b="1" noProof="1" smtClean="0">
                    <a:latin typeface="Consolas" panose="020B0609020204030204" pitchFamily="49" charset="0"/>
                  </a:rPr>
                  <a:t>is</a:t>
                </a:r>
              </a:p>
              <a:p>
                <a:pPr fontAlgn="auto">
                  <a:spcBef>
                    <a:spcPts val="1200"/>
                  </a:spcBef>
                  <a:spcAft>
                    <a:spcPts val="0"/>
                  </a:spcAft>
                  <a:tabLst>
                    <a:tab pos="346710" algn="l"/>
                  </a:tabLst>
                  <a:defRPr/>
                </a:pPr>
                <a:r>
                  <a:rPr lang="en-US" sz="1400" noProof="1" smtClean="0">
                    <a:latin typeface="Consolas" panose="020B0609020204030204" pitchFamily="49" charset="0"/>
                  </a:rPr>
                  <a:t>	</a:t>
                </a:r>
                <a:r>
                  <a:rPr lang="en-US" sz="1400" b="1" noProof="1" smtClean="0">
                    <a:latin typeface="Consolas" panose="020B0609020204030204" pitchFamily="49" charset="0"/>
                  </a:rPr>
                  <a:t>…</a:t>
                </a:r>
                <a:endParaRPr lang="en-US" sz="1400" noProof="1" smtClean="0">
                  <a:latin typeface="Consolas" panose="020B0609020204030204" pitchFamily="49" charset="0"/>
                </a:endParaRPr>
              </a:p>
              <a:p>
                <a:pPr fontAlgn="auto">
                  <a:spcBef>
                    <a:spcPts val="1200"/>
                  </a:spcBef>
                  <a:spcAft>
                    <a:spcPts val="0"/>
                  </a:spcAft>
                  <a:tabLst>
                    <a:tab pos="346710" algn="l"/>
                  </a:tabLst>
                  <a:defRPr/>
                </a:pPr>
                <a:r>
                  <a:rPr lang="en-US" sz="1400" b="1" noProof="1" smtClean="0">
                    <a:latin typeface="Consolas" panose="020B0609020204030204" pitchFamily="49" charset="0"/>
                  </a:rPr>
                  <a:t>private</a:t>
                </a:r>
              </a:p>
              <a:p>
                <a:pPr fontAlgn="auto">
                  <a:spcBef>
                    <a:spcPts val="1200"/>
                  </a:spcBef>
                  <a:spcAft>
                    <a:spcPts val="0"/>
                  </a:spcAft>
                  <a:tabLst>
                    <a:tab pos="346710" algn="l"/>
                  </a:tabLst>
                  <a:defRPr/>
                </a:pPr>
                <a:r>
                  <a:rPr lang="en-US" sz="1400" noProof="1" smtClean="0">
                    <a:latin typeface="Consolas" panose="020B0609020204030204" pitchFamily="49" charset="0"/>
                  </a:rPr>
                  <a:t>	…</a:t>
                </a:r>
              </a:p>
              <a:p>
                <a:pPr fontAlgn="auto">
                  <a:spcBef>
                    <a:spcPts val="1200"/>
                  </a:spcBef>
                  <a:spcAft>
                    <a:spcPts val="0"/>
                  </a:spcAft>
                  <a:tabLst>
                    <a:tab pos="346710" algn="l"/>
                  </a:tabLst>
                  <a:defRPr/>
                </a:pPr>
                <a:r>
                  <a:rPr lang="en-US" sz="1400" b="1" noProof="1" smtClean="0">
                    <a:latin typeface="Consolas" panose="020B0609020204030204" pitchFamily="49" charset="0"/>
                  </a:rPr>
                  <a:t>end </a:t>
                </a:r>
                <a:r>
                  <a:rPr lang="en-US" sz="1400" noProof="1" smtClean="0">
                    <a:latin typeface="Consolas" panose="020B0609020204030204" pitchFamily="49" charset="0"/>
                  </a:rPr>
                  <a:t>P;</a:t>
                </a:r>
                <a:endParaRPr lang="en-US" sz="1400" noProof="1">
                  <a:latin typeface="Consolas" panose="020B0609020204030204" pitchFamily="49" charset="0"/>
                </a:endParaRPr>
              </a:p>
            </p:txBody>
          </p:sp>
        </p:grpSp>
        <p:grpSp>
          <p:nvGrpSpPr>
            <p:cNvPr id="11" name="Group 10"/>
            <p:cNvGrpSpPr/>
            <p:nvPr/>
          </p:nvGrpSpPr>
          <p:grpSpPr>
            <a:xfrm>
              <a:off x="4090392" y="2636912"/>
              <a:ext cx="1921769" cy="2000548"/>
              <a:chOff x="4090392" y="2636912"/>
              <a:chExt cx="1921769" cy="2000548"/>
            </a:xfrm>
          </p:grpSpPr>
          <p:sp>
            <p:nvSpPr>
              <p:cNvPr id="9" name="Rectangle 8"/>
              <p:cNvSpPr/>
              <p:nvPr/>
            </p:nvSpPr>
            <p:spPr bwMode="auto">
              <a:xfrm>
                <a:off x="4090393" y="4085801"/>
                <a:ext cx="1921768" cy="289834"/>
              </a:xfrm>
              <a:prstGeom prst="rect">
                <a:avLst/>
              </a:prstGeom>
              <a:solidFill>
                <a:schemeClr val="tx2">
                  <a:lumMod val="10000"/>
                  <a:lumOff val="90000"/>
                </a:schemeClr>
              </a:solidFill>
              <a:ln w="9525" cap="flat" cmpd="sng" algn="ctr">
                <a:noFill/>
                <a:prstDash val="solid"/>
                <a:round/>
                <a:headEnd type="none" w="med" len="med"/>
                <a:tailEnd type="none"/>
              </a:ln>
              <a:effectLst/>
            </p:spPr>
            <p:txBody>
              <a:bodyPr rtlCol="0" anchor="ctr"/>
              <a:lstStyle/>
              <a:p>
                <a:pPr algn="ctr"/>
                <a:endParaRPr lang="en-US"/>
              </a:p>
            </p:txBody>
          </p:sp>
          <p:sp>
            <p:nvSpPr>
              <p:cNvPr id="7" name="TextBox 6"/>
              <p:cNvSpPr txBox="1"/>
              <p:nvPr/>
            </p:nvSpPr>
            <p:spPr>
              <a:xfrm>
                <a:off x="4090392" y="2636912"/>
                <a:ext cx="1906291" cy="2000548"/>
              </a:xfrm>
              <a:prstGeom prst="rect">
                <a:avLst/>
              </a:prstGeom>
              <a:noFill/>
              <a:ln>
                <a:solidFill>
                  <a:schemeClr val="tx1"/>
                </a:solidFill>
                <a:prstDash val="sysDot"/>
              </a:ln>
            </p:spPr>
            <p:txBody>
              <a:bodyPr wrap="none" rtlCol="0">
                <a:spAutoFit/>
              </a:bodyPr>
              <a:lstStyle/>
              <a:p>
                <a:pPr fontAlgn="auto">
                  <a:spcBef>
                    <a:spcPts val="0"/>
                  </a:spcBef>
                  <a:spcAft>
                    <a:spcPts val="0"/>
                  </a:spcAft>
                  <a:tabLst>
                    <a:tab pos="341313" algn="l"/>
                    <a:tab pos="687388" algn="l"/>
                  </a:tabLst>
                  <a:defRPr/>
                </a:pPr>
                <a:r>
                  <a:rPr lang="en-US" sz="1400" b="1" noProof="1" smtClean="0">
                    <a:latin typeface="Consolas" panose="020B0609020204030204" pitchFamily="49" charset="0"/>
                  </a:rPr>
                  <a:t>package body </a:t>
                </a:r>
                <a:r>
                  <a:rPr lang="en-US" sz="1400" noProof="1" smtClean="0">
                    <a:latin typeface="Consolas" panose="020B0609020204030204" pitchFamily="49" charset="0"/>
                  </a:rPr>
                  <a:t>P </a:t>
                </a:r>
                <a:r>
                  <a:rPr lang="en-US" sz="1400" b="1" noProof="1" smtClean="0">
                    <a:latin typeface="Consolas" panose="020B0609020204030204" pitchFamily="49" charset="0"/>
                  </a:rPr>
                  <a:t>is</a:t>
                </a:r>
              </a:p>
              <a:p>
                <a:pPr fontAlgn="auto">
                  <a:spcBef>
                    <a:spcPts val="1200"/>
                  </a:spcBef>
                  <a:spcAft>
                    <a:spcPts val="0"/>
                  </a:spcAft>
                  <a:tabLst>
                    <a:tab pos="341313" algn="l"/>
                    <a:tab pos="687388" algn="l"/>
                  </a:tabLst>
                  <a:defRPr/>
                </a:pPr>
                <a:r>
                  <a:rPr lang="en-US" sz="1400" noProof="1" smtClean="0">
                    <a:latin typeface="Consolas" panose="020B0609020204030204" pitchFamily="49" charset="0"/>
                  </a:rPr>
                  <a:t>	</a:t>
                </a:r>
                <a:r>
                  <a:rPr lang="en-US" sz="1400" b="1" noProof="1" smtClean="0">
                    <a:latin typeface="Consolas" panose="020B0609020204030204" pitchFamily="49" charset="0"/>
                  </a:rPr>
                  <a:t>…</a:t>
                </a:r>
                <a:endParaRPr lang="en-US" sz="1400" noProof="1" smtClean="0">
                  <a:latin typeface="Consolas" panose="020B0609020204030204" pitchFamily="49" charset="0"/>
                </a:endParaRPr>
              </a:p>
              <a:p>
                <a:pPr fontAlgn="auto">
                  <a:spcBef>
                    <a:spcPts val="1200"/>
                  </a:spcBef>
                  <a:spcAft>
                    <a:spcPts val="0"/>
                  </a:spcAft>
                  <a:tabLst>
                    <a:tab pos="341313" algn="l"/>
                    <a:tab pos="687388" algn="l"/>
                  </a:tabLst>
                  <a:defRPr/>
                </a:pPr>
                <a:r>
                  <a:rPr lang="en-US" sz="1400" noProof="1" smtClean="0">
                    <a:latin typeface="Consolas" panose="020B0609020204030204" pitchFamily="49" charset="0"/>
                  </a:rPr>
                  <a:t>	</a:t>
                </a:r>
                <a:r>
                  <a:rPr lang="en-US" sz="1400" b="1" noProof="1" smtClean="0">
                    <a:latin typeface="Consolas" panose="020B0609020204030204" pitchFamily="49" charset="0"/>
                  </a:rPr>
                  <a:t>…</a:t>
                </a:r>
                <a:endParaRPr lang="en-US" sz="1400" noProof="1" smtClean="0">
                  <a:latin typeface="Consolas" panose="020B0609020204030204" pitchFamily="49" charset="0"/>
                </a:endParaRPr>
              </a:p>
              <a:p>
                <a:pPr fontAlgn="auto">
                  <a:spcBef>
                    <a:spcPts val="1800"/>
                  </a:spcBef>
                  <a:spcAft>
                    <a:spcPts val="0"/>
                  </a:spcAft>
                  <a:tabLst>
                    <a:tab pos="341313" algn="l"/>
                    <a:tab pos="687388" algn="l"/>
                  </a:tabLst>
                  <a:defRPr/>
                </a:pPr>
                <a:r>
                  <a:rPr lang="en-US" sz="1400" b="1" noProof="1" smtClean="0">
                    <a:latin typeface="Consolas" panose="020B0609020204030204" pitchFamily="49" charset="0"/>
                  </a:rPr>
                  <a:t>begin</a:t>
                </a:r>
              </a:p>
              <a:p>
                <a:pPr fontAlgn="auto">
                  <a:spcBef>
                    <a:spcPts val="300"/>
                  </a:spcBef>
                  <a:spcAft>
                    <a:spcPts val="0"/>
                  </a:spcAft>
                  <a:tabLst>
                    <a:tab pos="341313" algn="l"/>
                    <a:tab pos="687388" algn="l"/>
                  </a:tabLst>
                  <a:defRPr/>
                </a:pPr>
                <a:r>
                  <a:rPr lang="en-US" sz="1400" noProof="1" smtClean="0">
                    <a:latin typeface="Consolas" panose="020B0609020204030204" pitchFamily="49" charset="0"/>
                  </a:rPr>
                  <a:t>	…</a:t>
                </a:r>
              </a:p>
              <a:p>
                <a:pPr fontAlgn="auto">
                  <a:spcBef>
                    <a:spcPts val="300"/>
                  </a:spcBef>
                  <a:spcAft>
                    <a:spcPts val="0"/>
                  </a:spcAft>
                  <a:tabLst>
                    <a:tab pos="341313" algn="l"/>
                    <a:tab pos="687388" algn="l"/>
                  </a:tabLst>
                  <a:defRPr/>
                </a:pPr>
                <a:r>
                  <a:rPr lang="en-US" sz="1400" b="1" noProof="1" smtClean="0">
                    <a:latin typeface="Consolas" panose="020B0609020204030204" pitchFamily="49" charset="0"/>
                  </a:rPr>
                  <a:t>end </a:t>
                </a:r>
                <a:r>
                  <a:rPr lang="en-US" sz="1400" noProof="1" smtClean="0">
                    <a:latin typeface="Consolas" panose="020B0609020204030204" pitchFamily="49" charset="0"/>
                  </a:rPr>
                  <a:t>P;</a:t>
                </a:r>
                <a:endParaRPr lang="en-US" sz="1400" noProof="1">
                  <a:latin typeface="Consolas" panose="020B0609020204030204" pitchFamily="49" charset="0"/>
                </a:endParaRPr>
              </a:p>
            </p:txBody>
          </p:sp>
        </p:grpSp>
      </p:grpSp>
    </p:spTree>
    <p:extLst>
      <p:ext uri="{BB962C8B-B14F-4D97-AF65-F5344CB8AC3E}">
        <p14:creationId xmlns:p14="http://schemas.microsoft.com/office/powerpoint/2010/main" val="42275778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Meaning of “Corresponding Code”</a:t>
            </a:r>
            <a:endParaRPr lang="en-US" dirty="0"/>
          </a:p>
        </p:txBody>
      </p:sp>
      <p:sp>
        <p:nvSpPr>
          <p:cNvPr id="3" name="Content Placeholder 2"/>
          <p:cNvSpPr>
            <a:spLocks noGrp="1"/>
          </p:cNvSpPr>
          <p:nvPr>
            <p:ph sz="half" idx="10"/>
          </p:nvPr>
        </p:nvSpPr>
        <p:spPr/>
        <p:txBody>
          <a:bodyPr/>
          <a:lstStyle/>
          <a:p>
            <a:r>
              <a:rPr lang="en-US" dirty="0" smtClean="0"/>
              <a:t>Several Ada constructs have multiple parts</a:t>
            </a:r>
          </a:p>
          <a:p>
            <a:pPr lvl="1"/>
            <a:r>
              <a:rPr lang="en-US" dirty="0" smtClean="0"/>
              <a:t>Package declarations: visible and optional private parts</a:t>
            </a:r>
          </a:p>
          <a:p>
            <a:pPr lvl="1"/>
            <a:r>
              <a:rPr lang="en-US" dirty="0" smtClean="0"/>
              <a:t>Package bodies: declarative and optional executable parts</a:t>
            </a:r>
          </a:p>
          <a:p>
            <a:pPr lvl="1"/>
            <a:r>
              <a:rPr lang="en-US" dirty="0" smtClean="0"/>
              <a:t>Subprogram declarations and bodies</a:t>
            </a:r>
          </a:p>
          <a:p>
            <a:pPr lvl="1"/>
            <a:r>
              <a:rPr lang="en-US" dirty="0" smtClean="0"/>
              <a:t>Others…</a:t>
            </a:r>
          </a:p>
          <a:p>
            <a:pPr lvl="1"/>
            <a:endParaRPr lang="en-US" dirty="0"/>
          </a:p>
          <a:p>
            <a:pPr lvl="1"/>
            <a:endParaRPr lang="en-US" dirty="0" smtClean="0"/>
          </a:p>
          <a:p>
            <a:pPr lvl="1"/>
            <a:endParaRPr lang="en-US" dirty="0" smtClean="0"/>
          </a:p>
          <a:p>
            <a:pPr lvl="1"/>
            <a:endParaRPr lang="en-US" dirty="0"/>
          </a:p>
          <a:p>
            <a:pPr lvl="1"/>
            <a:endParaRPr lang="en-US" dirty="0" smtClean="0"/>
          </a:p>
          <a:p>
            <a:pPr lvl="1"/>
            <a:endParaRPr lang="en-US" dirty="0" smtClean="0"/>
          </a:p>
          <a:p>
            <a:r>
              <a:rPr lang="en-US" dirty="0" smtClean="0"/>
              <a:t>Different modes can be applied to different parts, thus mixing</a:t>
            </a:r>
            <a:endParaRPr lang="en-US" dirty="0"/>
          </a:p>
        </p:txBody>
      </p:sp>
      <p:sp>
        <p:nvSpPr>
          <p:cNvPr id="4" name="TextBox 3"/>
          <p:cNvSpPr txBox="1"/>
          <p:nvPr/>
        </p:nvSpPr>
        <p:spPr>
          <a:xfrm>
            <a:off x="1979712" y="3597017"/>
            <a:ext cx="1377300" cy="1272143"/>
          </a:xfrm>
          <a:prstGeom prst="rect">
            <a:avLst/>
          </a:prstGeom>
          <a:noFill/>
          <a:ln>
            <a:solidFill>
              <a:schemeClr val="tx1"/>
            </a:solidFill>
            <a:prstDash val="sysDot"/>
          </a:ln>
        </p:spPr>
        <p:txBody>
          <a:bodyPr wrap="none" rtlCol="0">
            <a:spAutoFit/>
          </a:bodyPr>
          <a:lstStyle/>
          <a:p>
            <a:pPr fontAlgn="auto">
              <a:spcBef>
                <a:spcPts val="0"/>
              </a:spcBef>
              <a:spcAft>
                <a:spcPts val="0"/>
              </a:spcAft>
              <a:tabLst>
                <a:tab pos="346710" algn="l"/>
              </a:tabLst>
              <a:defRPr/>
            </a:pPr>
            <a:r>
              <a:rPr lang="en-US" sz="1400" b="1" noProof="1">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P </a:t>
            </a:r>
            <a:r>
              <a:rPr lang="en-US" sz="1400" b="1" noProof="1" smtClean="0">
                <a:latin typeface="Consolas" panose="020B0609020204030204" pitchFamily="49" charset="0"/>
                <a:cs typeface="Consolas" panose="020B0609020204030204" pitchFamily="49" charset="0"/>
              </a:rPr>
              <a:t>is</a:t>
            </a:r>
          </a:p>
          <a:p>
            <a:pPr fontAlgn="auto">
              <a:spcBef>
                <a:spcPts val="0"/>
              </a:spcBef>
              <a:spcAft>
                <a:spcPts val="400"/>
              </a:spcAft>
              <a:tabLst>
                <a:tab pos="346710" algn="l"/>
              </a:tabLst>
              <a:defRPr/>
            </a:pPr>
            <a:r>
              <a:rPr lang="en-US" sz="1400" noProof="1" smtClean="0">
                <a:latin typeface="Consolas" panose="020B0609020204030204" pitchFamily="49" charset="0"/>
                <a:cs typeface="Consolas" panose="020B0609020204030204" pitchFamily="49" charset="0"/>
              </a:rPr>
              <a:t>	…</a:t>
            </a:r>
          </a:p>
          <a:p>
            <a:pPr fontAlgn="auto">
              <a:spcBef>
                <a:spcPts val="0"/>
              </a:spcBef>
              <a:spcAft>
                <a:spcPts val="0"/>
              </a:spcAft>
              <a:tabLst>
                <a:tab pos="346710" algn="l"/>
              </a:tabLst>
              <a:defRPr/>
            </a:pPr>
            <a:r>
              <a:rPr lang="en-US" sz="1400" b="1" noProof="1" smtClean="0">
                <a:latin typeface="Consolas" panose="020B0609020204030204" pitchFamily="49" charset="0"/>
                <a:cs typeface="Consolas" panose="020B0609020204030204" pitchFamily="49" charset="0"/>
              </a:rPr>
              <a:t>private</a:t>
            </a:r>
          </a:p>
          <a:p>
            <a:pPr fontAlgn="auto">
              <a:spcBef>
                <a:spcPts val="0"/>
              </a:spcBef>
              <a:spcAft>
                <a:spcPts val="400"/>
              </a:spcAft>
              <a:tabLst>
                <a:tab pos="346710" algn="l"/>
              </a:tabLst>
              <a:defRPr/>
            </a:pP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endParaRPr lang="en-US" sz="1400" noProof="1">
              <a:latin typeface="Consolas" panose="020B0609020204030204" pitchFamily="49" charset="0"/>
              <a:cs typeface="Consolas" panose="020B0609020204030204" pitchFamily="49" charset="0"/>
            </a:endParaRPr>
          </a:p>
          <a:p>
            <a:pPr fontAlgn="auto">
              <a:spcBef>
                <a:spcPts val="0"/>
              </a:spcBef>
              <a:spcAft>
                <a:spcPts val="0"/>
              </a:spcAft>
              <a:tabLst>
                <a:tab pos="346710" algn="l"/>
              </a:tabLst>
              <a:defRPr/>
            </a:pPr>
            <a:r>
              <a:rPr lang="en-US" sz="1400" b="1" noProof="1" smtClean="0">
                <a:latin typeface="Consolas" panose="020B0609020204030204" pitchFamily="49" charset="0"/>
                <a:cs typeface="Consolas" panose="020B0609020204030204" pitchFamily="49" charset="0"/>
              </a:rPr>
              <a:t>end </a:t>
            </a:r>
            <a:r>
              <a:rPr lang="en-US" sz="1400" noProof="1">
                <a:latin typeface="Consolas" panose="020B0609020204030204" pitchFamily="49" charset="0"/>
                <a:cs typeface="Consolas" panose="020B0609020204030204" pitchFamily="49" charset="0"/>
              </a:rPr>
              <a:t>P</a:t>
            </a:r>
            <a:r>
              <a:rPr lang="en-US" sz="1400" noProof="1" smtClean="0">
                <a:latin typeface="Consolas" panose="020B0609020204030204" pitchFamily="49" charset="0"/>
                <a:cs typeface="Consolas" panose="020B0609020204030204" pitchFamily="49" charset="0"/>
              </a:rPr>
              <a:t>;</a:t>
            </a:r>
            <a:endParaRPr lang="en-US" sz="1400" noProof="1">
              <a:latin typeface="Consolas" panose="020B0609020204030204" pitchFamily="49" charset="0"/>
              <a:cs typeface="Consolas" panose="020B0609020204030204" pitchFamily="49" charset="0"/>
            </a:endParaRPr>
          </a:p>
        </p:txBody>
      </p:sp>
      <p:sp>
        <p:nvSpPr>
          <p:cNvPr id="5" name="TextBox 4"/>
          <p:cNvSpPr txBox="1"/>
          <p:nvPr/>
        </p:nvSpPr>
        <p:spPr>
          <a:xfrm>
            <a:off x="3649878" y="3578725"/>
            <a:ext cx="1874231" cy="1272143"/>
          </a:xfrm>
          <a:prstGeom prst="rect">
            <a:avLst/>
          </a:prstGeom>
          <a:noFill/>
          <a:ln>
            <a:solidFill>
              <a:schemeClr val="tx1"/>
            </a:solidFill>
            <a:prstDash val="sysDot"/>
          </a:ln>
        </p:spPr>
        <p:txBody>
          <a:bodyPr wrap="none" rtlCol="0">
            <a:spAutoFit/>
          </a:bodyPr>
          <a:lstStyle/>
          <a:p>
            <a:pPr fontAlgn="auto">
              <a:spcBef>
                <a:spcPts val="0"/>
              </a:spcBef>
              <a:spcAft>
                <a:spcPts val="0"/>
              </a:spcAft>
              <a:tabLst>
                <a:tab pos="341313" algn="l"/>
              </a:tabLst>
              <a:defRPr/>
            </a:pPr>
            <a:r>
              <a:rPr lang="en-US" sz="1400" b="1" noProof="1" smtClean="0">
                <a:latin typeface="Consolas" panose="020B0609020204030204" pitchFamily="49" charset="0"/>
                <a:cs typeface="Consolas" panose="020B0609020204030204" pitchFamily="49" charset="0"/>
              </a:rPr>
              <a:t>package </a:t>
            </a:r>
            <a:r>
              <a:rPr lang="en-US" sz="1400" b="1" noProof="1">
                <a:latin typeface="Consolas" panose="020B0609020204030204" pitchFamily="49" charset="0"/>
                <a:cs typeface="Consolas" panose="020B0609020204030204" pitchFamily="49" charset="0"/>
              </a:rPr>
              <a:t>body </a:t>
            </a:r>
            <a:r>
              <a:rPr lang="en-US" sz="1400" noProof="1" smtClean="0">
                <a:latin typeface="Consolas" panose="020B0609020204030204" pitchFamily="49" charset="0"/>
                <a:cs typeface="Consolas" panose="020B0609020204030204" pitchFamily="49" charset="0"/>
              </a:rPr>
              <a:t>P </a:t>
            </a:r>
            <a:r>
              <a:rPr lang="en-US" sz="1400" b="1" noProof="1" smtClean="0">
                <a:latin typeface="Consolas" panose="020B0609020204030204" pitchFamily="49" charset="0"/>
                <a:cs typeface="Consolas" panose="020B0609020204030204" pitchFamily="49" charset="0"/>
              </a:rPr>
              <a:t>is</a:t>
            </a:r>
          </a:p>
          <a:p>
            <a:pPr fontAlgn="auto">
              <a:spcBef>
                <a:spcPts val="0"/>
              </a:spcBef>
              <a:spcAft>
                <a:spcPts val="400"/>
              </a:spcAft>
              <a:tabLst>
                <a:tab pos="341313" algn="l"/>
              </a:tabLst>
              <a:defRPr/>
            </a:pP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endParaRPr lang="en-US" sz="1400" noProof="1">
              <a:latin typeface="Consolas" panose="020B0609020204030204" pitchFamily="49" charset="0"/>
              <a:cs typeface="Consolas" panose="020B0609020204030204" pitchFamily="49" charset="0"/>
            </a:endParaRPr>
          </a:p>
          <a:p>
            <a:pPr fontAlgn="auto">
              <a:spcBef>
                <a:spcPts val="0"/>
              </a:spcBef>
              <a:spcAft>
                <a:spcPts val="0"/>
              </a:spcAft>
              <a:tabLst>
                <a:tab pos="341313" algn="l"/>
              </a:tabLst>
              <a:defRPr/>
            </a:pPr>
            <a:r>
              <a:rPr lang="en-US" sz="1400" b="1" noProof="1" smtClean="0">
                <a:latin typeface="Consolas" panose="020B0609020204030204" pitchFamily="49" charset="0"/>
                <a:cs typeface="Consolas" panose="020B0609020204030204" pitchFamily="49" charset="0"/>
              </a:rPr>
              <a:t>begin</a:t>
            </a:r>
          </a:p>
          <a:p>
            <a:pPr fontAlgn="auto">
              <a:spcBef>
                <a:spcPts val="0"/>
              </a:spcBef>
              <a:spcAft>
                <a:spcPts val="400"/>
              </a:spcAft>
              <a:tabLst>
                <a:tab pos="341313" algn="l"/>
              </a:tabLst>
              <a:defRPr/>
            </a:pP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pPr fontAlgn="auto">
              <a:spcBef>
                <a:spcPts val="0"/>
              </a:spcBef>
              <a:spcAft>
                <a:spcPts val="0"/>
              </a:spcAft>
              <a:tabLst>
                <a:tab pos="341313" algn="l"/>
              </a:tabLst>
              <a:defRPr/>
            </a:pPr>
            <a:r>
              <a:rPr lang="en-US" sz="1400" b="1" noProof="1" smtClean="0">
                <a:latin typeface="Consolas" panose="020B0609020204030204" pitchFamily="49" charset="0"/>
                <a:cs typeface="Consolas" panose="020B0609020204030204" pitchFamily="49" charset="0"/>
              </a:rPr>
              <a:t>end </a:t>
            </a:r>
            <a:r>
              <a:rPr lang="en-US" sz="1400" noProof="1">
                <a:latin typeface="Consolas" panose="020B0609020204030204" pitchFamily="49" charset="0"/>
                <a:cs typeface="Consolas" panose="020B0609020204030204" pitchFamily="49" charset="0"/>
              </a:rPr>
              <a:t>P;</a:t>
            </a:r>
          </a:p>
        </p:txBody>
      </p:sp>
      <p:grpSp>
        <p:nvGrpSpPr>
          <p:cNvPr id="8" name="Group 7"/>
          <p:cNvGrpSpPr/>
          <p:nvPr/>
        </p:nvGrpSpPr>
        <p:grpSpPr>
          <a:xfrm>
            <a:off x="6187718" y="3185083"/>
            <a:ext cx="1576072" cy="1665785"/>
            <a:chOff x="6948264" y="2636912"/>
            <a:chExt cx="1576072" cy="1665785"/>
          </a:xfrm>
        </p:grpSpPr>
        <p:sp>
          <p:nvSpPr>
            <p:cNvPr id="6" name="TextBox 5"/>
            <p:cNvSpPr txBox="1"/>
            <p:nvPr/>
          </p:nvSpPr>
          <p:spPr>
            <a:xfrm>
              <a:off x="6948264" y="3030554"/>
              <a:ext cx="1576072" cy="1272143"/>
            </a:xfrm>
            <a:prstGeom prst="rect">
              <a:avLst/>
            </a:prstGeom>
            <a:noFill/>
            <a:ln>
              <a:solidFill>
                <a:schemeClr val="tx1"/>
              </a:solidFill>
              <a:prstDash val="sysDot"/>
            </a:ln>
          </p:spPr>
          <p:txBody>
            <a:bodyPr wrap="none" rtlCol="0">
              <a:spAutoFit/>
            </a:bodyPr>
            <a:lstStyle/>
            <a:p>
              <a:pPr fontAlgn="auto">
                <a:spcBef>
                  <a:spcPts val="0"/>
                </a:spcBef>
                <a:spcAft>
                  <a:spcPts val="0"/>
                </a:spcAft>
                <a:tabLst>
                  <a:tab pos="341313" algn="l"/>
                </a:tabLst>
                <a:defRPr/>
              </a:pPr>
              <a:r>
                <a:rPr lang="en-US" sz="1400" b="1" noProof="1" smtClean="0">
                  <a:latin typeface="Consolas" panose="020B0609020204030204" pitchFamily="49" charset="0"/>
                  <a:cs typeface="Consolas" panose="020B0609020204030204" pitchFamily="49" charset="0"/>
                </a:rPr>
                <a:t>procedure Q</a:t>
              </a:r>
              <a:r>
                <a:rPr lang="en-US" sz="1400" noProof="1" smtClean="0">
                  <a:latin typeface="Consolas" panose="020B0609020204030204" pitchFamily="49" charset="0"/>
                  <a:cs typeface="Consolas" panose="020B0609020204030204" pitchFamily="49" charset="0"/>
                </a:rPr>
                <a:t> </a:t>
              </a:r>
              <a:r>
                <a:rPr lang="en-US" sz="1400" b="1" noProof="1" smtClean="0">
                  <a:latin typeface="Consolas" panose="020B0609020204030204" pitchFamily="49" charset="0"/>
                  <a:cs typeface="Consolas" panose="020B0609020204030204" pitchFamily="49" charset="0"/>
                </a:rPr>
                <a:t>is</a:t>
              </a:r>
            </a:p>
            <a:p>
              <a:pPr fontAlgn="auto">
                <a:spcBef>
                  <a:spcPts val="0"/>
                </a:spcBef>
                <a:spcAft>
                  <a:spcPts val="400"/>
                </a:spcAft>
                <a:tabLst>
                  <a:tab pos="341313" algn="l"/>
                </a:tabLst>
                <a:defRPr/>
              </a:pP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endParaRPr lang="en-US" sz="1400" noProof="1">
                <a:latin typeface="Consolas" panose="020B0609020204030204" pitchFamily="49" charset="0"/>
                <a:cs typeface="Consolas" panose="020B0609020204030204" pitchFamily="49" charset="0"/>
              </a:endParaRPr>
            </a:p>
            <a:p>
              <a:pPr fontAlgn="auto">
                <a:spcBef>
                  <a:spcPts val="0"/>
                </a:spcBef>
                <a:spcAft>
                  <a:spcPts val="0"/>
                </a:spcAft>
                <a:tabLst>
                  <a:tab pos="341313" algn="l"/>
                </a:tabLst>
                <a:defRPr/>
              </a:pPr>
              <a:r>
                <a:rPr lang="en-US" sz="1400" b="1" noProof="1" smtClean="0">
                  <a:latin typeface="Consolas" panose="020B0609020204030204" pitchFamily="49" charset="0"/>
                  <a:cs typeface="Consolas" panose="020B0609020204030204" pitchFamily="49" charset="0"/>
                </a:rPr>
                <a:t>begin</a:t>
              </a:r>
            </a:p>
            <a:p>
              <a:pPr fontAlgn="auto">
                <a:spcBef>
                  <a:spcPts val="0"/>
                </a:spcBef>
                <a:spcAft>
                  <a:spcPts val="400"/>
                </a:spcAft>
                <a:tabLst>
                  <a:tab pos="341313" algn="l"/>
                </a:tabLst>
                <a:defRPr/>
              </a:pP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pPr fontAlgn="auto">
                <a:spcBef>
                  <a:spcPts val="0"/>
                </a:spcBef>
                <a:spcAft>
                  <a:spcPts val="0"/>
                </a:spcAft>
                <a:tabLst>
                  <a:tab pos="341313" algn="l"/>
                </a:tabLst>
                <a:defRPr/>
              </a:pPr>
              <a:r>
                <a:rPr lang="en-US" sz="1400" b="1" noProof="1" smtClean="0">
                  <a:latin typeface="Consolas" panose="020B0609020204030204" pitchFamily="49" charset="0"/>
                  <a:cs typeface="Consolas" panose="020B0609020204030204" pitchFamily="49" charset="0"/>
                </a:rPr>
                <a:t>end </a:t>
              </a:r>
              <a:r>
                <a:rPr lang="en-US" sz="1400" noProof="1">
                  <a:latin typeface="Consolas" panose="020B0609020204030204" pitchFamily="49" charset="0"/>
                  <a:cs typeface="Consolas" panose="020B0609020204030204" pitchFamily="49" charset="0"/>
                </a:rPr>
                <a:t>Q</a:t>
              </a:r>
              <a:r>
                <a:rPr lang="en-US" sz="1400" noProof="1" smtClean="0">
                  <a:latin typeface="Consolas" panose="020B0609020204030204" pitchFamily="49" charset="0"/>
                  <a:cs typeface="Consolas" panose="020B0609020204030204" pitchFamily="49" charset="0"/>
                </a:rPr>
                <a:t>;</a:t>
              </a:r>
              <a:endParaRPr lang="en-US" sz="1400" noProof="1">
                <a:latin typeface="Consolas" panose="020B0609020204030204" pitchFamily="49" charset="0"/>
                <a:cs typeface="Consolas" panose="020B0609020204030204" pitchFamily="49" charset="0"/>
              </a:endParaRPr>
            </a:p>
          </p:txBody>
        </p:sp>
        <p:sp>
          <p:nvSpPr>
            <p:cNvPr id="7" name="TextBox 6"/>
            <p:cNvSpPr txBox="1"/>
            <p:nvPr/>
          </p:nvSpPr>
          <p:spPr>
            <a:xfrm>
              <a:off x="7009980" y="2636912"/>
              <a:ext cx="1377300" cy="307777"/>
            </a:xfrm>
            <a:prstGeom prst="rect">
              <a:avLst/>
            </a:prstGeom>
            <a:noFill/>
            <a:ln>
              <a:solidFill>
                <a:schemeClr val="tx1"/>
              </a:solidFill>
              <a:prstDash val="sysDot"/>
            </a:ln>
          </p:spPr>
          <p:txBody>
            <a:bodyPr wrap="none" rtlCol="0">
              <a:spAutoFit/>
            </a:bodyPr>
            <a:lstStyle/>
            <a:p>
              <a:pPr fontAlgn="auto">
                <a:spcBef>
                  <a:spcPts val="0"/>
                </a:spcBef>
                <a:spcAft>
                  <a:spcPts val="0"/>
                </a:spcAft>
                <a:tabLst>
                  <a:tab pos="341313" algn="l"/>
                </a:tabLst>
                <a:defRPr/>
              </a:pPr>
              <a:r>
                <a:rPr lang="en-US" sz="1400" b="1" noProof="1" smtClean="0">
                  <a:latin typeface="Consolas" panose="020B0609020204030204" pitchFamily="49" charset="0"/>
                  <a:cs typeface="Consolas" panose="020B0609020204030204" pitchFamily="49" charset="0"/>
                </a:rPr>
                <a:t>procedure </a:t>
              </a:r>
              <a:r>
                <a:rPr lang="en-US" sz="1400" noProof="1" smtClean="0">
                  <a:latin typeface="Consolas" panose="020B0609020204030204" pitchFamily="49" charset="0"/>
                  <a:cs typeface="Consolas" panose="020B0609020204030204" pitchFamily="49" charset="0"/>
                </a:rPr>
                <a:t>Q;</a:t>
              </a:r>
              <a:endParaRPr lang="en-US" sz="1400" noProof="1">
                <a:latin typeface="Consolas" panose="020B0609020204030204" pitchFamily="49" charset="0"/>
                <a:cs typeface="Consolas" panose="020B0609020204030204" pitchFamily="49" charset="0"/>
              </a:endParaRPr>
            </a:p>
          </p:txBody>
        </p:sp>
      </p:grpSp>
    </p:spTree>
    <p:extLst>
      <p:ext uri="{BB962C8B-B14F-4D97-AF65-F5344CB8AC3E}">
        <p14:creationId xmlns:p14="http://schemas.microsoft.com/office/powerpoint/2010/main" val="365518822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General Principles for Mixing</a:t>
            </a:r>
            <a:endParaRPr lang="en-US" dirty="0"/>
          </a:p>
        </p:txBody>
      </p:sp>
      <p:sp>
        <p:nvSpPr>
          <p:cNvPr id="3" name="Content Placeholder 2"/>
          <p:cNvSpPr>
            <a:spLocks noGrp="1"/>
          </p:cNvSpPr>
          <p:nvPr>
            <p:ph sz="half" idx="10"/>
          </p:nvPr>
        </p:nvSpPr>
        <p:spPr/>
        <p:txBody>
          <a:bodyPr/>
          <a:lstStyle/>
          <a:p>
            <a:pPr marL="457200" indent="-457200">
              <a:buFont typeface="+mj-lt"/>
              <a:buAutoNum type="arabicPeriod"/>
            </a:pPr>
            <a:r>
              <a:rPr lang="en-US" dirty="0" smtClean="0"/>
              <a:t>SPARK code must only reference SPARK code</a:t>
            </a:r>
          </a:p>
          <a:p>
            <a:pPr lvl="1"/>
            <a:r>
              <a:rPr lang="en-US" dirty="0" smtClean="0"/>
              <a:t>But a SPARK declaration may have a non-SPARK completion</a:t>
            </a:r>
          </a:p>
          <a:p>
            <a:pPr marL="457200" indent="-457200">
              <a:buFont typeface="+mj-lt"/>
              <a:buAutoNum type="arabicPeriod"/>
            </a:pPr>
            <a:r>
              <a:rPr lang="en-US" dirty="0" smtClean="0"/>
              <a:t>SPARK </a:t>
            </a:r>
            <a:r>
              <a:rPr lang="en-US" dirty="0"/>
              <a:t>code </a:t>
            </a:r>
            <a:r>
              <a:rPr lang="en-US" dirty="0" smtClean="0"/>
              <a:t>is assumed to enclose </a:t>
            </a:r>
            <a:r>
              <a:rPr lang="en-US" dirty="0"/>
              <a:t>SPARK </a:t>
            </a:r>
            <a:r>
              <a:rPr lang="en-US" dirty="0" smtClean="0"/>
              <a:t>code</a:t>
            </a:r>
          </a:p>
          <a:p>
            <a:pPr lvl="1"/>
            <a:r>
              <a:rPr lang="en-US" dirty="0" smtClean="0"/>
              <a:t>Unless </a:t>
            </a:r>
            <a:r>
              <a:rPr lang="en-US" smtClean="0"/>
              <a:t>enclosed code is explicitly </a:t>
            </a:r>
            <a:r>
              <a:rPr lang="en-US" dirty="0" smtClean="0"/>
              <a:t>marked as non-SPARK</a:t>
            </a:r>
          </a:p>
          <a:p>
            <a:r>
              <a:rPr lang="en-US" dirty="0" smtClean="0"/>
              <a:t>The word </a:t>
            </a:r>
            <a:r>
              <a:rPr lang="en-US" i="1" dirty="0" smtClean="0"/>
              <a:t>reference</a:t>
            </a:r>
            <a:r>
              <a:rPr lang="en-US" dirty="0" smtClean="0"/>
              <a:t> is key: </a:t>
            </a:r>
          </a:p>
          <a:p>
            <a:pPr lvl="1"/>
            <a:r>
              <a:rPr lang="en-US" dirty="0" smtClean="0"/>
              <a:t>The spec is what is referenced (i.e., the declaration) so the completion need not be in SPARK </a:t>
            </a:r>
          </a:p>
          <a:p>
            <a:pPr lvl="1"/>
            <a:r>
              <a:rPr lang="en-US" dirty="0" smtClean="0"/>
              <a:t>A non-SPARK package can be “withed” by SPARK code as long as the referenced parts comply with the SPARK subset</a:t>
            </a:r>
          </a:p>
        </p:txBody>
      </p:sp>
    </p:spTree>
    <p:extLst>
      <p:ext uri="{BB962C8B-B14F-4D97-AF65-F5344CB8AC3E}">
        <p14:creationId xmlns:p14="http://schemas.microsoft.com/office/powerpoint/2010/main" val="39171749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defRPr/>
            </a:pPr>
            <a:r>
              <a:rPr lang="en-US" dirty="0" smtClean="0"/>
              <a:t>Common Mixed SPARK/Ada Approach</a:t>
            </a:r>
            <a:endParaRPr dirty="0"/>
          </a:p>
        </p:txBody>
      </p:sp>
      <p:grpSp>
        <p:nvGrpSpPr>
          <p:cNvPr id="7" name="Group 6"/>
          <p:cNvGrpSpPr/>
          <p:nvPr/>
        </p:nvGrpSpPr>
        <p:grpSpPr>
          <a:xfrm>
            <a:off x="1907704" y="1196752"/>
            <a:ext cx="5350183" cy="4950073"/>
            <a:chOff x="1907704" y="1196752"/>
            <a:chExt cx="5350183" cy="4950073"/>
          </a:xfrm>
        </p:grpSpPr>
        <p:sp>
          <p:nvSpPr>
            <p:cNvPr id="4" name="Double Wave 3"/>
            <p:cNvSpPr/>
            <p:nvPr/>
          </p:nvSpPr>
          <p:spPr bwMode="auto">
            <a:xfrm>
              <a:off x="4211960" y="1472258"/>
              <a:ext cx="216024" cy="288032"/>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5" name="Double Wave 4"/>
            <p:cNvSpPr/>
            <p:nvPr/>
          </p:nvSpPr>
          <p:spPr bwMode="auto">
            <a:xfrm>
              <a:off x="4238670" y="4505692"/>
              <a:ext cx="306020" cy="288032"/>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3" name="TextBox 2"/>
            <p:cNvSpPr txBox="1"/>
            <p:nvPr/>
          </p:nvSpPr>
          <p:spPr>
            <a:xfrm>
              <a:off x="1907704" y="1196752"/>
              <a:ext cx="5350183" cy="4950073"/>
            </a:xfrm>
            <a:prstGeom prst="rect">
              <a:avLst/>
            </a:prstGeom>
            <a:noFill/>
          </p:spPr>
          <p:txBody>
            <a:bodyPr wrap="none" rtlCol="0">
              <a:spAutoFit/>
            </a:bodyPr>
            <a:lstStyle/>
            <a:p>
              <a:pPr fontAlgn="auto">
                <a:spcBef>
                  <a:spcPts val="0"/>
                </a:spcBef>
                <a:spcAft>
                  <a:spcPts val="0"/>
                </a:spcAft>
                <a:tabLst>
                  <a:tab pos="346710" algn="l"/>
                </a:tabLst>
                <a:defRPr/>
              </a:pPr>
              <a:r>
                <a:rPr lang="en-US" sz="1400" b="1" noProof="1">
                  <a:latin typeface="Consolas" panose="020B0609020204030204" pitchFamily="49" charset="0"/>
                </a:rPr>
                <a:t>package </a:t>
              </a:r>
              <a:r>
                <a:rPr lang="en-US" sz="1400" noProof="1">
                  <a:latin typeface="Consolas" panose="020B0609020204030204" pitchFamily="49" charset="0"/>
                </a:rPr>
                <a:t>P</a:t>
              </a:r>
            </a:p>
            <a:p>
              <a:pPr fontAlgn="auto">
                <a:spcBef>
                  <a:spcPts val="360"/>
                </a:spcBef>
                <a:spcAft>
                  <a:spcPts val="0"/>
                </a:spcAft>
                <a:tabLst>
                  <a:tab pos="346710" algn="l"/>
                </a:tabLst>
                <a:defRPr/>
              </a:pPr>
              <a:r>
                <a:rPr lang="en-US" sz="1400" noProof="1">
                  <a:latin typeface="Consolas" panose="020B0609020204030204" pitchFamily="49" charset="0"/>
                </a:rPr>
                <a:t>	</a:t>
              </a:r>
              <a:r>
                <a:rPr lang="en-US" sz="1400" b="1" noProof="1">
                  <a:latin typeface="Consolas" panose="020B0609020204030204" pitchFamily="49" charset="0"/>
                </a:rPr>
                <a:t>with </a:t>
              </a:r>
              <a:r>
                <a:rPr lang="en-US" sz="1400" noProof="1">
                  <a:latin typeface="Consolas" panose="020B0609020204030204" pitchFamily="49" charset="0"/>
                </a:rPr>
                <a:t>SPARK_Mode =&gt; On</a:t>
              </a:r>
            </a:p>
            <a:p>
              <a:pPr fontAlgn="auto">
                <a:spcBef>
                  <a:spcPts val="0"/>
                </a:spcBef>
                <a:spcAft>
                  <a:spcPts val="0"/>
                </a:spcAft>
                <a:tabLst>
                  <a:tab pos="346710" algn="l"/>
                </a:tabLst>
                <a:defRPr/>
              </a:pPr>
              <a:r>
                <a:rPr lang="en-US" sz="1400" b="1" noProof="1">
                  <a:latin typeface="Consolas" panose="020B0609020204030204" pitchFamily="49" charset="0"/>
                </a:rPr>
                <a:t>is</a:t>
              </a:r>
            </a:p>
            <a:p>
              <a:pPr fontAlgn="auto">
                <a:spcBef>
                  <a:spcPts val="0"/>
                </a:spcBef>
                <a:spcAft>
                  <a:spcPts val="0"/>
                </a:spcAft>
                <a:tabLst>
                  <a:tab pos="346710" algn="l"/>
                </a:tabLst>
                <a:defRPr/>
              </a:pPr>
              <a:r>
                <a:rPr lang="en-US" sz="1400" noProof="1">
                  <a:latin typeface="Consolas" panose="020B0609020204030204" pitchFamily="49" charset="0"/>
                </a:rPr>
                <a:t>	-- package spec is SPARK, so can be used</a:t>
              </a:r>
            </a:p>
            <a:p>
              <a:pPr fontAlgn="auto">
                <a:spcBef>
                  <a:spcPts val="0"/>
                </a:spcBef>
                <a:spcAft>
                  <a:spcPts val="0"/>
                </a:spcAft>
                <a:tabLst>
                  <a:tab pos="346710" algn="l"/>
                </a:tabLst>
                <a:defRPr/>
              </a:pPr>
              <a:r>
                <a:rPr lang="en-US" sz="1400" noProof="1">
                  <a:latin typeface="Consolas" panose="020B0609020204030204" pitchFamily="49" charset="0"/>
                </a:rPr>
                <a:t>	-- by SPARK </a:t>
              </a:r>
              <a:r>
                <a:rPr lang="en-US" sz="1400" noProof="1" smtClean="0">
                  <a:latin typeface="Consolas" panose="020B0609020204030204" pitchFamily="49" charset="0"/>
                </a:rPr>
                <a:t>clients</a:t>
              </a:r>
            </a:p>
            <a:p>
              <a:pPr fontAlgn="auto">
                <a:spcBef>
                  <a:spcPts val="0"/>
                </a:spcBef>
                <a:spcAft>
                  <a:spcPts val="0"/>
                </a:spcAft>
                <a:tabLst>
                  <a:tab pos="346710" algn="l"/>
                </a:tabLst>
                <a:defRPr/>
              </a:pPr>
              <a:endParaRPr lang="en-US" sz="1400" b="1" noProof="1">
                <a:latin typeface="Consolas" panose="020B0609020204030204" pitchFamily="49" charset="0"/>
              </a:endParaRPr>
            </a:p>
            <a:p>
              <a:pPr fontAlgn="auto">
                <a:spcBef>
                  <a:spcPts val="0"/>
                </a:spcBef>
                <a:spcAft>
                  <a:spcPts val="0"/>
                </a:spcAft>
                <a:tabLst>
                  <a:tab pos="346710" algn="l"/>
                </a:tabLst>
                <a:defRPr/>
              </a:pPr>
              <a:r>
                <a:rPr lang="en-US" sz="1400" b="1" noProof="1" smtClean="0">
                  <a:latin typeface="Consolas" panose="020B0609020204030204" pitchFamily="49" charset="0"/>
                </a:rPr>
                <a:t>	procedure </a:t>
              </a:r>
              <a:r>
                <a:rPr lang="en-US" sz="1400" noProof="1" smtClean="0">
                  <a:latin typeface="Consolas" panose="020B0609020204030204" pitchFamily="49" charset="0"/>
                </a:rPr>
                <a:t>Do_This </a:t>
              </a:r>
              <a:r>
                <a:rPr lang="en-US" sz="1400" b="1" noProof="1" smtClean="0">
                  <a:latin typeface="Consolas" panose="020B0609020204030204" pitchFamily="49" charset="0"/>
                </a:rPr>
                <a:t>with</a:t>
              </a:r>
              <a:r>
                <a:rPr lang="en-US" sz="1400" noProof="1" smtClean="0">
                  <a:latin typeface="Consolas" panose="020B0609020204030204" pitchFamily="49" charset="0"/>
                </a:rPr>
                <a:t> …</a:t>
              </a:r>
            </a:p>
            <a:p>
              <a:pPr fontAlgn="auto">
                <a:spcBef>
                  <a:spcPts val="600"/>
                </a:spcBef>
                <a:spcAft>
                  <a:spcPts val="1200"/>
                </a:spcAft>
                <a:tabLst>
                  <a:tab pos="346710" algn="l"/>
                </a:tabLst>
                <a:defRPr/>
              </a:pPr>
              <a:r>
                <a:rPr lang="en-US" sz="1400" noProof="1" smtClean="0">
                  <a:latin typeface="Consolas" panose="020B0609020204030204" pitchFamily="49" charset="0"/>
                </a:rPr>
                <a:t>	…</a:t>
              </a:r>
              <a:endParaRPr lang="en-US" sz="1400" noProof="1">
                <a:latin typeface="Consolas" panose="020B0609020204030204" pitchFamily="49" charset="0"/>
              </a:endParaRPr>
            </a:p>
            <a:p>
              <a:pPr fontAlgn="auto">
                <a:spcBef>
                  <a:spcPts val="0"/>
                </a:spcBef>
                <a:spcAft>
                  <a:spcPts val="0"/>
                </a:spcAft>
                <a:tabLst>
                  <a:tab pos="346710" algn="l"/>
                </a:tabLst>
                <a:defRPr/>
              </a:pPr>
              <a:r>
                <a:rPr lang="en-US" sz="1400" b="1" noProof="1">
                  <a:latin typeface="Consolas" panose="020B0609020204030204" pitchFamily="49" charset="0"/>
                </a:rPr>
                <a:t>end </a:t>
              </a:r>
              <a:r>
                <a:rPr lang="en-US" sz="1400" noProof="1">
                  <a:latin typeface="Consolas" panose="020B0609020204030204" pitchFamily="49" charset="0"/>
                </a:rPr>
                <a:t>P;</a:t>
              </a:r>
            </a:p>
            <a:p>
              <a:pPr fontAlgn="auto">
                <a:spcBef>
                  <a:spcPts val="0"/>
                </a:spcBef>
                <a:spcAft>
                  <a:spcPts val="0"/>
                </a:spcAft>
                <a:tabLst>
                  <a:tab pos="346710" algn="l"/>
                </a:tabLst>
                <a:defRPr/>
              </a:pPr>
              <a:endParaRPr lang="en-US" sz="1400" noProof="1" smtClean="0">
                <a:latin typeface="Consolas" panose="020B0609020204030204" pitchFamily="49" charset="0"/>
              </a:endParaRPr>
            </a:p>
            <a:p>
              <a:pPr fontAlgn="auto">
                <a:spcBef>
                  <a:spcPts val="0"/>
                </a:spcBef>
                <a:spcAft>
                  <a:spcPts val="0"/>
                </a:spcAft>
                <a:tabLst>
                  <a:tab pos="346710" algn="l"/>
                </a:tabLst>
                <a:defRPr/>
              </a:pPr>
              <a:endParaRPr lang="en-US" sz="1400" noProof="1">
                <a:latin typeface="Consolas" panose="020B0609020204030204" pitchFamily="49" charset="0"/>
              </a:endParaRPr>
            </a:p>
            <a:p>
              <a:pPr fontAlgn="auto">
                <a:spcBef>
                  <a:spcPts val="0"/>
                </a:spcBef>
                <a:spcAft>
                  <a:spcPts val="0"/>
                </a:spcAft>
                <a:tabLst>
                  <a:tab pos="346710" algn="l"/>
                </a:tabLst>
                <a:defRPr/>
              </a:pPr>
              <a:endParaRPr lang="en-US" sz="1400" noProof="1">
                <a:latin typeface="Consolas" panose="020B0609020204030204" pitchFamily="49" charset="0"/>
              </a:endParaRPr>
            </a:p>
            <a:p>
              <a:pPr fontAlgn="auto">
                <a:spcBef>
                  <a:spcPts val="0"/>
                </a:spcBef>
                <a:spcAft>
                  <a:spcPts val="0"/>
                </a:spcAft>
                <a:tabLst>
                  <a:tab pos="346710" algn="l"/>
                </a:tabLst>
                <a:defRPr/>
              </a:pPr>
              <a:endParaRPr lang="en-US" sz="1400" noProof="1">
                <a:latin typeface="Consolas" panose="020B0609020204030204" pitchFamily="49" charset="0"/>
              </a:endParaRPr>
            </a:p>
            <a:p>
              <a:pPr fontAlgn="auto">
                <a:spcBef>
                  <a:spcPts val="0"/>
                </a:spcBef>
                <a:spcAft>
                  <a:spcPts val="0"/>
                </a:spcAft>
                <a:tabLst>
                  <a:tab pos="346710" algn="l"/>
                </a:tabLst>
                <a:defRPr/>
              </a:pPr>
              <a:r>
                <a:rPr lang="en-US" sz="1400" b="1" noProof="1">
                  <a:latin typeface="Consolas" panose="020B0609020204030204" pitchFamily="49" charset="0"/>
                </a:rPr>
                <a:t>package body </a:t>
              </a:r>
              <a:r>
                <a:rPr lang="en-US" sz="1400" noProof="1">
                  <a:latin typeface="Consolas" panose="020B0609020204030204" pitchFamily="49" charset="0"/>
                </a:rPr>
                <a:t>P</a:t>
              </a:r>
            </a:p>
            <a:p>
              <a:pPr fontAlgn="auto">
                <a:spcBef>
                  <a:spcPts val="360"/>
                </a:spcBef>
                <a:spcAft>
                  <a:spcPts val="0"/>
                </a:spcAft>
                <a:tabLst>
                  <a:tab pos="346710" algn="l"/>
                </a:tabLst>
                <a:defRPr/>
              </a:pPr>
              <a:r>
                <a:rPr lang="en-US" sz="1400" b="1" noProof="1">
                  <a:latin typeface="Consolas" panose="020B0609020204030204" pitchFamily="49" charset="0"/>
                </a:rPr>
                <a:t>	with </a:t>
              </a:r>
              <a:r>
                <a:rPr lang="en-US" sz="1400" noProof="1">
                  <a:latin typeface="Consolas" panose="020B0609020204030204" pitchFamily="49" charset="0"/>
                </a:rPr>
                <a:t>SPARK_Mode =&gt; Off</a:t>
              </a:r>
            </a:p>
            <a:p>
              <a:pPr fontAlgn="auto">
                <a:spcBef>
                  <a:spcPts val="0"/>
                </a:spcBef>
                <a:spcAft>
                  <a:spcPts val="0"/>
                </a:spcAft>
                <a:tabLst>
                  <a:tab pos="346710" algn="l"/>
                </a:tabLst>
                <a:defRPr/>
              </a:pPr>
              <a:r>
                <a:rPr lang="en-US" sz="1400" b="1" noProof="1" smtClean="0">
                  <a:latin typeface="Consolas" panose="020B0609020204030204" pitchFamily="49" charset="0"/>
                </a:rPr>
                <a:t>is</a:t>
              </a:r>
            </a:p>
            <a:p>
              <a:pPr fontAlgn="auto">
                <a:spcBef>
                  <a:spcPts val="0"/>
                </a:spcBef>
                <a:spcAft>
                  <a:spcPts val="0"/>
                </a:spcAft>
                <a:tabLst>
                  <a:tab pos="346710" algn="l"/>
                </a:tabLst>
                <a:defRPr/>
              </a:pPr>
              <a:endParaRPr lang="en-US" sz="1400" b="1" noProof="1">
                <a:latin typeface="Consolas" panose="020B0609020204030204" pitchFamily="49" charset="0"/>
              </a:endParaRPr>
            </a:p>
            <a:p>
              <a:pPr fontAlgn="auto">
                <a:spcBef>
                  <a:spcPts val="0"/>
                </a:spcBef>
                <a:spcAft>
                  <a:spcPts val="0"/>
                </a:spcAft>
                <a:tabLst>
                  <a:tab pos="346710" algn="l"/>
                </a:tabLst>
                <a:defRPr/>
              </a:pPr>
              <a:r>
                <a:rPr lang="en-US" sz="1400" noProof="1">
                  <a:latin typeface="Consolas" panose="020B0609020204030204" pitchFamily="49" charset="0"/>
                </a:rPr>
                <a:t>	-- body </a:t>
              </a:r>
              <a:r>
                <a:rPr lang="en-US" sz="1400" noProof="1" smtClean="0">
                  <a:latin typeface="Consolas" panose="020B0609020204030204" pitchFamily="49" charset="0"/>
                </a:rPr>
                <a:t>might </a:t>
              </a:r>
              <a:r>
                <a:rPr lang="en-US" sz="1400" noProof="1">
                  <a:latin typeface="Consolas" panose="020B0609020204030204" pitchFamily="49" charset="0"/>
                </a:rPr>
                <a:t>NOT</a:t>
              </a:r>
              <a:r>
                <a:rPr lang="en-US" sz="1400" b="1" noProof="1">
                  <a:latin typeface="Consolas" panose="020B0609020204030204" pitchFamily="49" charset="0"/>
                </a:rPr>
                <a:t> </a:t>
              </a:r>
              <a:r>
                <a:rPr lang="en-US" sz="1400" noProof="1" smtClean="0">
                  <a:latin typeface="Consolas" panose="020B0609020204030204" pitchFamily="49" charset="0"/>
                </a:rPr>
                <a:t>be in SPARK</a:t>
              </a:r>
              <a:r>
                <a:rPr lang="en-US" sz="1400" noProof="1">
                  <a:latin typeface="Consolas" panose="020B0609020204030204" pitchFamily="49" charset="0"/>
                </a:rPr>
                <a:t>, </a:t>
              </a:r>
              <a:r>
                <a:rPr lang="en-US" sz="1400" noProof="1" smtClean="0">
                  <a:latin typeface="Consolas" panose="020B0609020204030204" pitchFamily="49" charset="0"/>
                </a:rPr>
                <a:t>i.e., assumed </a:t>
              </a:r>
              <a:r>
                <a:rPr lang="en-US" sz="1400" noProof="1">
                  <a:latin typeface="Consolas" panose="020B0609020204030204" pitchFamily="49" charset="0"/>
                </a:rPr>
                <a:t>to</a:t>
              </a:r>
            </a:p>
            <a:p>
              <a:pPr fontAlgn="auto">
                <a:spcBef>
                  <a:spcPts val="0"/>
                </a:spcBef>
                <a:spcAft>
                  <a:spcPts val="0"/>
                </a:spcAft>
                <a:tabLst>
                  <a:tab pos="346710" algn="l"/>
                </a:tabLst>
                <a:defRPr/>
              </a:pPr>
              <a:r>
                <a:rPr lang="en-US" sz="1400" noProof="1">
                  <a:latin typeface="Consolas" panose="020B0609020204030204" pitchFamily="49" charset="0"/>
                </a:rPr>
                <a:t>	-- be full </a:t>
              </a:r>
              <a:r>
                <a:rPr lang="en-US" sz="1400" noProof="1" smtClean="0">
                  <a:latin typeface="Consolas" panose="020B0609020204030204" pitchFamily="49" charset="0"/>
                </a:rPr>
                <a:t>Ada</a:t>
              </a:r>
            </a:p>
            <a:p>
              <a:pPr fontAlgn="auto">
                <a:spcBef>
                  <a:spcPts val="0"/>
                </a:spcBef>
                <a:spcAft>
                  <a:spcPts val="0"/>
                </a:spcAft>
                <a:tabLst>
                  <a:tab pos="346710" algn="l"/>
                </a:tabLst>
                <a:defRPr/>
              </a:pPr>
              <a:endParaRPr lang="en-US" sz="1400" noProof="1">
                <a:latin typeface="Consolas" panose="020B0609020204030204" pitchFamily="49" charset="0"/>
              </a:endParaRPr>
            </a:p>
            <a:p>
              <a:pPr fontAlgn="auto">
                <a:spcBef>
                  <a:spcPts val="0"/>
                </a:spcBef>
                <a:spcAft>
                  <a:spcPts val="0"/>
                </a:spcAft>
                <a:tabLst>
                  <a:tab pos="346710" algn="l"/>
                </a:tabLst>
                <a:defRPr/>
              </a:pPr>
              <a:r>
                <a:rPr lang="en-US" sz="1400" b="1" noProof="1">
                  <a:latin typeface="Consolas" panose="020B0609020204030204" pitchFamily="49" charset="0"/>
                </a:rPr>
                <a:t>end </a:t>
              </a:r>
              <a:r>
                <a:rPr lang="en-US" sz="1400" noProof="1">
                  <a:latin typeface="Consolas" panose="020B0609020204030204" pitchFamily="49" charset="0"/>
                </a:rPr>
                <a:t>P;</a:t>
              </a:r>
            </a:p>
          </p:txBody>
        </p:sp>
      </p:grpSp>
    </p:spTree>
    <p:extLst>
      <p:ext uri="{BB962C8B-B14F-4D97-AF65-F5344CB8AC3E}">
        <p14:creationId xmlns:p14="http://schemas.microsoft.com/office/powerpoint/2010/main" val="22601244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Different Modes per Part: General Rule 1</a:t>
            </a:r>
            <a:endParaRPr lang="en-US" dirty="0"/>
          </a:p>
        </p:txBody>
      </p:sp>
      <p:sp>
        <p:nvSpPr>
          <p:cNvPr id="4" name="Content Placeholder 3"/>
          <p:cNvSpPr>
            <a:spLocks noGrp="1"/>
          </p:cNvSpPr>
          <p:nvPr>
            <p:ph sz="half" idx="10"/>
          </p:nvPr>
        </p:nvSpPr>
        <p:spPr>
          <a:xfrm>
            <a:off x="685800" y="1143000"/>
            <a:ext cx="8035131" cy="2286000"/>
          </a:xfrm>
        </p:spPr>
        <p:txBody>
          <a:bodyPr/>
          <a:lstStyle/>
          <a:p>
            <a:r>
              <a:rPr lang="en-US" altLang="fr-FR" dirty="0"/>
              <a:t>If </a:t>
            </a:r>
            <a:r>
              <a:rPr lang="en-US" altLang="fr-FR" dirty="0" smtClean="0"/>
              <a:t>‘On’ for </a:t>
            </a:r>
            <a:r>
              <a:rPr lang="en-US" altLang="fr-FR" dirty="0"/>
              <a:t>a </a:t>
            </a:r>
            <a:r>
              <a:rPr lang="en-US" altLang="fr-FR" dirty="0" smtClean="0"/>
              <a:t>part of a construct, is assumed to be ‘On’ for all “later” parts </a:t>
            </a:r>
            <a:r>
              <a:rPr lang="en-US" altLang="fr-FR" dirty="0"/>
              <a:t>of </a:t>
            </a:r>
            <a:r>
              <a:rPr lang="en-US" altLang="fr-FR" dirty="0" smtClean="0"/>
              <a:t>that </a:t>
            </a:r>
            <a:r>
              <a:rPr lang="en-US" altLang="fr-FR" i="1" dirty="0" smtClean="0"/>
              <a:t>same construct</a:t>
            </a:r>
          </a:p>
          <a:p>
            <a:r>
              <a:rPr lang="en-US" altLang="fr-FR" dirty="0" smtClean="0"/>
              <a:t>Note that a package spec and its corresponding body are </a:t>
            </a:r>
            <a:r>
              <a:rPr lang="en-US" altLang="fr-FR" i="1" dirty="0" smtClean="0"/>
              <a:t>not </a:t>
            </a:r>
            <a:r>
              <a:rPr lang="en-US" altLang="fr-FR" dirty="0" smtClean="0"/>
              <a:t>the same construct!</a:t>
            </a:r>
          </a:p>
          <a:p>
            <a:pPr lvl="1"/>
            <a:r>
              <a:rPr lang="en-US" dirty="0" smtClean="0"/>
              <a:t>Mode for the spec does not set mode for the body</a:t>
            </a:r>
            <a:endParaRPr lang="en-US" dirty="0"/>
          </a:p>
        </p:txBody>
      </p:sp>
      <p:grpSp>
        <p:nvGrpSpPr>
          <p:cNvPr id="12" name="Group 11"/>
          <p:cNvGrpSpPr/>
          <p:nvPr/>
        </p:nvGrpSpPr>
        <p:grpSpPr>
          <a:xfrm>
            <a:off x="1187624" y="3814782"/>
            <a:ext cx="2831544" cy="1918474"/>
            <a:chOff x="1187624" y="3814782"/>
            <a:chExt cx="2831544" cy="1918474"/>
          </a:xfrm>
        </p:grpSpPr>
        <p:sp>
          <p:nvSpPr>
            <p:cNvPr id="2" name="Rectangle 1"/>
            <p:cNvSpPr/>
            <p:nvPr/>
          </p:nvSpPr>
          <p:spPr bwMode="auto">
            <a:xfrm>
              <a:off x="1187624" y="4606870"/>
              <a:ext cx="2831544" cy="288032"/>
            </a:xfrm>
            <a:prstGeom prst="rect">
              <a:avLst/>
            </a:prstGeom>
            <a:solidFill>
              <a:schemeClr val="accent1">
                <a:lumMod val="40000"/>
                <a:lumOff val="60000"/>
              </a:schemeClr>
            </a:solidFill>
            <a:ln w="9525" cap="flat" cmpd="sng" algn="ctr">
              <a:noFill/>
              <a:prstDash val="solid"/>
              <a:round/>
              <a:headEnd type="none" w="med" len="med"/>
              <a:tailEnd type="none"/>
            </a:ln>
            <a:effectLst/>
          </p:spPr>
          <p:txBody>
            <a:bodyPr rtlCol="0" anchor="ctr"/>
            <a:lstStyle/>
            <a:p>
              <a:pPr algn="ctr"/>
              <a:endParaRPr lang="en-US"/>
            </a:p>
          </p:txBody>
        </p:sp>
        <p:sp>
          <p:nvSpPr>
            <p:cNvPr id="8" name="Rectangle 7"/>
            <p:cNvSpPr/>
            <p:nvPr/>
          </p:nvSpPr>
          <p:spPr bwMode="auto">
            <a:xfrm>
              <a:off x="1187624" y="5129122"/>
              <a:ext cx="2831544" cy="288032"/>
            </a:xfrm>
            <a:prstGeom prst="rect">
              <a:avLst/>
            </a:prstGeom>
            <a:solidFill>
              <a:schemeClr val="accent1">
                <a:lumMod val="40000"/>
                <a:lumOff val="60000"/>
              </a:schemeClr>
            </a:solidFill>
            <a:ln w="9525" cap="flat" cmpd="sng" algn="ctr">
              <a:noFill/>
              <a:prstDash val="solid"/>
              <a:round/>
              <a:headEnd type="none" w="med" len="med"/>
              <a:tailEnd type="none"/>
            </a:ln>
            <a:effectLst/>
          </p:spPr>
          <p:txBody>
            <a:bodyPr rtlCol="0" anchor="ctr"/>
            <a:lstStyle/>
            <a:p>
              <a:pPr algn="ctr"/>
              <a:endParaRPr lang="en-US"/>
            </a:p>
          </p:txBody>
        </p:sp>
        <p:sp>
          <p:nvSpPr>
            <p:cNvPr id="6" name="TextBox 5"/>
            <p:cNvSpPr txBox="1"/>
            <p:nvPr/>
          </p:nvSpPr>
          <p:spPr>
            <a:xfrm>
              <a:off x="1187624" y="3814782"/>
              <a:ext cx="2831544" cy="1918474"/>
            </a:xfrm>
            <a:prstGeom prst="rect">
              <a:avLst/>
            </a:prstGeom>
            <a:noFill/>
            <a:ln>
              <a:solidFill>
                <a:schemeClr val="tx1"/>
              </a:solidFill>
              <a:prstDash val="sysDot"/>
            </a:ln>
          </p:spPr>
          <p:txBody>
            <a:bodyPr wrap="none" rtlCol="0">
              <a:spAutoFit/>
            </a:bodyPr>
            <a:lstStyle/>
            <a:p>
              <a:pPr fontAlgn="auto">
                <a:spcBef>
                  <a:spcPts val="0"/>
                </a:spcBef>
                <a:spcAft>
                  <a:spcPts val="0"/>
                </a:spcAft>
                <a:tabLst>
                  <a:tab pos="287338" algn="l"/>
                </a:tabLst>
                <a:defRPr/>
              </a:pPr>
              <a:r>
                <a:rPr lang="en-US" sz="1600" b="1" noProof="1">
                  <a:latin typeface="Consolas" panose="020B0609020204030204" pitchFamily="49" charset="0"/>
                  <a:cs typeface="Consolas" panose="020B0609020204030204" pitchFamily="49" charset="0"/>
                </a:rPr>
                <a:t>package </a:t>
              </a:r>
              <a:r>
                <a:rPr lang="en-US" sz="1600" noProof="1" smtClean="0">
                  <a:latin typeface="Consolas" panose="020B0609020204030204" pitchFamily="49" charset="0"/>
                  <a:cs typeface="Consolas" panose="020B0609020204030204" pitchFamily="49" charset="0"/>
                </a:rPr>
                <a:t>P </a:t>
              </a:r>
            </a:p>
            <a:p>
              <a:pPr fontAlgn="auto">
                <a:spcBef>
                  <a:spcPts val="0"/>
                </a:spcBef>
                <a:spcAft>
                  <a:spcPts val="0"/>
                </a:spcAft>
                <a:tabLst>
                  <a:tab pos="287338" algn="l"/>
                </a:tabLst>
                <a:defRPr/>
              </a:pPr>
              <a:r>
                <a:rPr lang="en-US" sz="1600" b="1" noProof="1" smtClean="0">
                  <a:latin typeface="Consolas" panose="020B0609020204030204" pitchFamily="49" charset="0"/>
                  <a:cs typeface="Consolas" panose="020B0609020204030204" pitchFamily="49" charset="0"/>
                </a:rPr>
                <a:t>	with</a:t>
              </a:r>
              <a:r>
                <a:rPr lang="en-US" sz="1600" noProof="1" smtClean="0">
                  <a:latin typeface="Consolas" panose="020B0609020204030204" pitchFamily="49" charset="0"/>
                  <a:cs typeface="Consolas" panose="020B0609020204030204" pitchFamily="49" charset="0"/>
                </a:rPr>
                <a:t> SPARK_Mode =&gt; On</a:t>
              </a:r>
            </a:p>
            <a:p>
              <a:pPr fontAlgn="auto">
                <a:spcBef>
                  <a:spcPts val="0"/>
                </a:spcBef>
                <a:spcAft>
                  <a:spcPts val="0"/>
                </a:spcAft>
                <a:tabLst>
                  <a:tab pos="287338" algn="l"/>
                </a:tabLst>
                <a:defRPr/>
              </a:pPr>
              <a:r>
                <a:rPr lang="en-US" sz="1600" b="1" noProof="1" smtClean="0">
                  <a:latin typeface="Consolas" panose="020B0609020204030204" pitchFamily="49" charset="0"/>
                  <a:cs typeface="Consolas" panose="020B0609020204030204" pitchFamily="49" charset="0"/>
                </a:rPr>
                <a:t>is</a:t>
              </a:r>
            </a:p>
            <a:p>
              <a:pPr fontAlgn="auto">
                <a:spcBef>
                  <a:spcPts val="0"/>
                </a:spcBef>
                <a:spcAft>
                  <a:spcPts val="400"/>
                </a:spcAft>
                <a:tabLst>
                  <a:tab pos="287338" algn="l"/>
                </a:tabLst>
                <a:defRPr/>
              </a:pPr>
              <a:r>
                <a:rPr lang="en-US" sz="1600" noProof="1" smtClean="0">
                  <a:latin typeface="Consolas" panose="020B0609020204030204" pitchFamily="49" charset="0"/>
                  <a:cs typeface="Consolas" panose="020B0609020204030204" pitchFamily="49" charset="0"/>
                </a:rPr>
                <a:t>	…</a:t>
              </a:r>
            </a:p>
            <a:p>
              <a:pPr fontAlgn="auto">
                <a:spcBef>
                  <a:spcPts val="0"/>
                </a:spcBef>
                <a:spcAft>
                  <a:spcPts val="0"/>
                </a:spcAft>
                <a:tabLst>
                  <a:tab pos="287338" algn="l"/>
                </a:tabLst>
                <a:defRPr/>
              </a:pPr>
              <a:r>
                <a:rPr lang="en-US" sz="1600" b="1" noProof="1" smtClean="0">
                  <a:latin typeface="Consolas" panose="020B0609020204030204" pitchFamily="49" charset="0"/>
                  <a:cs typeface="Consolas" panose="020B0609020204030204" pitchFamily="49" charset="0"/>
                </a:rPr>
                <a:t>private</a:t>
              </a:r>
            </a:p>
            <a:p>
              <a:pPr fontAlgn="auto">
                <a:spcBef>
                  <a:spcPts val="0"/>
                </a:spcBef>
                <a:spcAft>
                  <a:spcPts val="400"/>
                </a:spcAft>
                <a:tabLst>
                  <a:tab pos="287338" algn="l"/>
                </a:tabLst>
                <a:defRPr/>
              </a:pPr>
              <a:r>
                <a:rPr lang="en-US" sz="1600" noProof="1">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a:t>
              </a:r>
              <a:endParaRPr lang="en-US" sz="1600" noProof="1">
                <a:latin typeface="Consolas" panose="020B0609020204030204" pitchFamily="49" charset="0"/>
                <a:cs typeface="Consolas" panose="020B0609020204030204" pitchFamily="49" charset="0"/>
              </a:endParaRPr>
            </a:p>
            <a:p>
              <a:pPr fontAlgn="auto">
                <a:spcBef>
                  <a:spcPts val="0"/>
                </a:spcBef>
                <a:spcAft>
                  <a:spcPts val="0"/>
                </a:spcAft>
                <a:tabLst>
                  <a:tab pos="287338" algn="l"/>
                </a:tabLst>
                <a:defRPr/>
              </a:pPr>
              <a:r>
                <a:rPr lang="en-US" sz="1600" b="1" noProof="1" smtClean="0">
                  <a:latin typeface="Consolas" panose="020B0609020204030204" pitchFamily="49" charset="0"/>
                  <a:cs typeface="Consolas" panose="020B0609020204030204" pitchFamily="49" charset="0"/>
                </a:rPr>
                <a:t>end </a:t>
              </a:r>
              <a:r>
                <a:rPr lang="en-US" sz="1600" noProof="1">
                  <a:latin typeface="Consolas" panose="020B0609020204030204" pitchFamily="49" charset="0"/>
                  <a:cs typeface="Consolas" panose="020B0609020204030204" pitchFamily="49" charset="0"/>
                </a:rPr>
                <a:t>P</a:t>
              </a:r>
              <a:r>
                <a:rPr lang="en-US" sz="1600" noProof="1" smtClean="0">
                  <a:latin typeface="Consolas" panose="020B0609020204030204" pitchFamily="49" charset="0"/>
                  <a:cs typeface="Consolas" panose="020B0609020204030204" pitchFamily="49" charset="0"/>
                </a:rPr>
                <a:t>;</a:t>
              </a:r>
              <a:endParaRPr lang="en-US" sz="1600" noProof="1">
                <a:latin typeface="Consolas" panose="020B0609020204030204" pitchFamily="49" charset="0"/>
                <a:cs typeface="Consolas" panose="020B0609020204030204" pitchFamily="49" charset="0"/>
              </a:endParaRPr>
            </a:p>
          </p:txBody>
        </p:sp>
      </p:grpSp>
      <p:grpSp>
        <p:nvGrpSpPr>
          <p:cNvPr id="11" name="Group 10"/>
          <p:cNvGrpSpPr/>
          <p:nvPr/>
        </p:nvGrpSpPr>
        <p:grpSpPr>
          <a:xfrm>
            <a:off x="5292080" y="3814782"/>
            <a:ext cx="2841160" cy="1867178"/>
            <a:chOff x="5596440" y="3814782"/>
            <a:chExt cx="2841160" cy="1867178"/>
          </a:xfrm>
        </p:grpSpPr>
        <p:sp>
          <p:nvSpPr>
            <p:cNvPr id="10" name="Rectangle 9"/>
            <p:cNvSpPr/>
            <p:nvPr/>
          </p:nvSpPr>
          <p:spPr bwMode="auto">
            <a:xfrm>
              <a:off x="5596440" y="5138885"/>
              <a:ext cx="2841160" cy="278269"/>
            </a:xfrm>
            <a:prstGeom prst="rect">
              <a:avLst/>
            </a:prstGeom>
            <a:solidFill>
              <a:schemeClr val="accent1">
                <a:lumMod val="40000"/>
                <a:lumOff val="60000"/>
              </a:schemeClr>
            </a:solidFill>
            <a:ln w="9525" cap="flat" cmpd="sng" algn="ctr">
              <a:noFill/>
              <a:prstDash val="solid"/>
              <a:round/>
              <a:headEnd type="none" w="med" len="med"/>
              <a:tailEnd type="none"/>
            </a:ln>
            <a:effectLst/>
          </p:spPr>
          <p:txBody>
            <a:bodyPr rtlCol="0" anchor="ctr"/>
            <a:lstStyle/>
            <a:p>
              <a:pPr algn="ctr"/>
              <a:endParaRPr lang="en-US"/>
            </a:p>
          </p:txBody>
        </p:sp>
        <p:sp>
          <p:nvSpPr>
            <p:cNvPr id="9" name="Rectangle 8"/>
            <p:cNvSpPr/>
            <p:nvPr/>
          </p:nvSpPr>
          <p:spPr bwMode="auto">
            <a:xfrm>
              <a:off x="5596440" y="4606870"/>
              <a:ext cx="2841159" cy="288032"/>
            </a:xfrm>
            <a:prstGeom prst="rect">
              <a:avLst/>
            </a:prstGeom>
            <a:solidFill>
              <a:schemeClr val="accent1">
                <a:lumMod val="40000"/>
                <a:lumOff val="60000"/>
              </a:schemeClr>
            </a:solidFill>
            <a:ln w="9525" cap="flat" cmpd="sng" algn="ctr">
              <a:noFill/>
              <a:prstDash val="solid"/>
              <a:round/>
              <a:headEnd type="none" w="med" len="med"/>
              <a:tailEnd type="none"/>
            </a:ln>
            <a:effectLst/>
          </p:spPr>
          <p:txBody>
            <a:bodyPr rtlCol="0" anchor="ctr"/>
            <a:lstStyle/>
            <a:p>
              <a:pPr algn="ctr"/>
              <a:endParaRPr lang="en-US"/>
            </a:p>
          </p:txBody>
        </p:sp>
        <p:sp>
          <p:nvSpPr>
            <p:cNvPr id="7" name="TextBox 6"/>
            <p:cNvSpPr txBox="1"/>
            <p:nvPr/>
          </p:nvSpPr>
          <p:spPr>
            <a:xfrm>
              <a:off x="5606055" y="3814782"/>
              <a:ext cx="2831544" cy="1867178"/>
            </a:xfrm>
            <a:prstGeom prst="rect">
              <a:avLst/>
            </a:prstGeom>
            <a:noFill/>
            <a:ln>
              <a:solidFill>
                <a:schemeClr val="tx1"/>
              </a:solidFill>
              <a:prstDash val="sysDot"/>
            </a:ln>
          </p:spPr>
          <p:txBody>
            <a:bodyPr wrap="none" rtlCol="0">
              <a:spAutoFit/>
            </a:bodyPr>
            <a:lstStyle/>
            <a:p>
              <a:pPr fontAlgn="auto">
                <a:spcBef>
                  <a:spcPts val="0"/>
                </a:spcBef>
                <a:spcAft>
                  <a:spcPts val="0"/>
                </a:spcAft>
                <a:tabLst>
                  <a:tab pos="287338" algn="l"/>
                </a:tabLst>
                <a:defRPr/>
              </a:pPr>
              <a:r>
                <a:rPr lang="en-US" sz="1600" b="1" noProof="1" smtClean="0">
                  <a:latin typeface="Consolas" panose="020B0609020204030204" pitchFamily="49" charset="0"/>
                  <a:cs typeface="Consolas" panose="020B0609020204030204" pitchFamily="49" charset="0"/>
                </a:rPr>
                <a:t>package </a:t>
              </a:r>
              <a:r>
                <a:rPr lang="en-US" sz="1600" b="1" noProof="1">
                  <a:latin typeface="Consolas" panose="020B0609020204030204" pitchFamily="49" charset="0"/>
                  <a:cs typeface="Consolas" panose="020B0609020204030204" pitchFamily="49" charset="0"/>
                </a:rPr>
                <a:t>body </a:t>
              </a:r>
              <a:r>
                <a:rPr lang="en-US" sz="1600" noProof="1">
                  <a:latin typeface="Consolas" panose="020B0609020204030204" pitchFamily="49" charset="0"/>
                  <a:cs typeface="Consolas" panose="020B0609020204030204" pitchFamily="49" charset="0"/>
                </a:rPr>
                <a:t>P</a:t>
              </a:r>
            </a:p>
            <a:p>
              <a:pPr fontAlgn="auto">
                <a:spcBef>
                  <a:spcPts val="0"/>
                </a:spcBef>
                <a:spcAft>
                  <a:spcPts val="0"/>
                </a:spcAft>
                <a:tabLst>
                  <a:tab pos="287338" algn="l"/>
                </a:tabLst>
                <a:defRPr/>
              </a:pPr>
              <a:r>
                <a:rPr lang="en-US" sz="1600" b="1" noProof="1">
                  <a:latin typeface="Consolas" panose="020B0609020204030204" pitchFamily="49" charset="0"/>
                  <a:cs typeface="Consolas" panose="020B0609020204030204" pitchFamily="49" charset="0"/>
                </a:rPr>
                <a:t>	with</a:t>
              </a:r>
              <a:r>
                <a:rPr lang="en-US" sz="1600" noProof="1">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SPARK_Mode =&gt; On</a:t>
              </a:r>
              <a:endParaRPr lang="en-US" sz="1600" noProof="1">
                <a:latin typeface="Consolas" panose="020B0609020204030204" pitchFamily="49" charset="0"/>
                <a:cs typeface="Consolas" panose="020B0609020204030204" pitchFamily="49" charset="0"/>
              </a:endParaRPr>
            </a:p>
            <a:p>
              <a:pPr fontAlgn="auto">
                <a:spcBef>
                  <a:spcPts val="0"/>
                </a:spcBef>
                <a:spcAft>
                  <a:spcPts val="0"/>
                </a:spcAft>
                <a:tabLst>
                  <a:tab pos="287338" algn="l"/>
                </a:tabLst>
                <a:defRPr/>
              </a:pPr>
              <a:r>
                <a:rPr lang="en-US" sz="1600" noProof="1" smtClean="0">
                  <a:latin typeface="Consolas" panose="020B0609020204030204" pitchFamily="49" charset="0"/>
                  <a:cs typeface="Consolas" panose="020B0609020204030204" pitchFamily="49" charset="0"/>
                </a:rPr>
                <a:t> </a:t>
              </a:r>
              <a:r>
                <a:rPr lang="en-US" sz="1600" b="1" noProof="1" smtClean="0">
                  <a:latin typeface="Consolas" panose="020B0609020204030204" pitchFamily="49" charset="0"/>
                  <a:cs typeface="Consolas" panose="020B0609020204030204" pitchFamily="49" charset="0"/>
                </a:rPr>
                <a:t>is</a:t>
              </a:r>
            </a:p>
            <a:p>
              <a:pPr fontAlgn="auto">
                <a:spcBef>
                  <a:spcPts val="0"/>
                </a:spcBef>
                <a:spcAft>
                  <a:spcPts val="400"/>
                </a:spcAft>
                <a:tabLst>
                  <a:tab pos="287338" algn="l"/>
                </a:tabLst>
                <a:defRPr/>
              </a:pPr>
              <a:r>
                <a:rPr lang="en-US" sz="1600" noProof="1">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a:t>
              </a:r>
              <a:endParaRPr lang="en-US" sz="1600" noProof="1">
                <a:latin typeface="Consolas" panose="020B0609020204030204" pitchFamily="49" charset="0"/>
                <a:cs typeface="Consolas" panose="020B0609020204030204" pitchFamily="49" charset="0"/>
              </a:endParaRPr>
            </a:p>
            <a:p>
              <a:pPr fontAlgn="auto">
                <a:spcBef>
                  <a:spcPts val="0"/>
                </a:spcBef>
                <a:spcAft>
                  <a:spcPts val="0"/>
                </a:spcAft>
                <a:tabLst>
                  <a:tab pos="287338" algn="l"/>
                </a:tabLst>
                <a:defRPr/>
              </a:pPr>
              <a:r>
                <a:rPr lang="en-US" sz="1600" b="1" noProof="1" smtClean="0">
                  <a:latin typeface="Consolas" panose="020B0609020204030204" pitchFamily="49" charset="0"/>
                  <a:cs typeface="Consolas" panose="020B0609020204030204" pitchFamily="49" charset="0"/>
                </a:rPr>
                <a:t>begin</a:t>
              </a:r>
            </a:p>
            <a:p>
              <a:pPr fontAlgn="auto">
                <a:spcBef>
                  <a:spcPts val="0"/>
                </a:spcBef>
                <a:spcAft>
                  <a:spcPts val="0"/>
                </a:spcAft>
                <a:tabLst>
                  <a:tab pos="287338" algn="l"/>
                </a:tabLst>
                <a:defRPr/>
              </a:pPr>
              <a:r>
                <a:rPr lang="en-US" sz="1600" b="1" noProof="1">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a:t>
              </a:r>
            </a:p>
            <a:p>
              <a:pPr fontAlgn="auto">
                <a:spcBef>
                  <a:spcPts val="0"/>
                </a:spcBef>
                <a:spcAft>
                  <a:spcPts val="0"/>
                </a:spcAft>
                <a:tabLst>
                  <a:tab pos="287338" algn="l"/>
                </a:tabLst>
                <a:defRPr/>
              </a:pPr>
              <a:r>
                <a:rPr lang="en-US" sz="1600" b="1" noProof="1" smtClean="0">
                  <a:latin typeface="Consolas" panose="020B0609020204030204" pitchFamily="49" charset="0"/>
                  <a:cs typeface="Consolas" panose="020B0609020204030204" pitchFamily="49" charset="0"/>
                </a:rPr>
                <a:t>end </a:t>
              </a:r>
              <a:r>
                <a:rPr lang="en-US" sz="1600" noProof="1">
                  <a:latin typeface="Consolas" panose="020B0609020204030204" pitchFamily="49" charset="0"/>
                  <a:cs typeface="Consolas" panose="020B0609020204030204" pitchFamily="49" charset="0"/>
                </a:rPr>
                <a:t>P;</a:t>
              </a:r>
            </a:p>
          </p:txBody>
        </p:sp>
      </p:grpSp>
    </p:spTree>
    <p:extLst>
      <p:ext uri="{BB962C8B-B14F-4D97-AF65-F5344CB8AC3E}">
        <p14:creationId xmlns:p14="http://schemas.microsoft.com/office/powerpoint/2010/main" val="394312963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“Later” Parts Can Be Turned ‘Off’</a:t>
            </a:r>
            <a:endParaRPr lang="en-US" dirty="0"/>
          </a:p>
        </p:txBody>
      </p:sp>
      <p:sp>
        <p:nvSpPr>
          <p:cNvPr id="4" name="Content Placeholder 3"/>
          <p:cNvSpPr>
            <a:spLocks noGrp="1"/>
          </p:cNvSpPr>
          <p:nvPr>
            <p:ph sz="half" idx="10"/>
          </p:nvPr>
        </p:nvSpPr>
        <p:spPr/>
        <p:txBody>
          <a:bodyPr/>
          <a:lstStyle/>
          <a:p>
            <a:r>
              <a:rPr lang="en-US" altLang="fr-FR" dirty="0" smtClean="0"/>
              <a:t>In the same construct (spec or body)</a:t>
            </a:r>
            <a:endParaRPr lang="en-US" altLang="fr-FR" dirty="0"/>
          </a:p>
          <a:p>
            <a:endParaRPr lang="en-US" dirty="0"/>
          </a:p>
        </p:txBody>
      </p:sp>
      <p:grpSp>
        <p:nvGrpSpPr>
          <p:cNvPr id="13" name="Group 12"/>
          <p:cNvGrpSpPr/>
          <p:nvPr/>
        </p:nvGrpSpPr>
        <p:grpSpPr>
          <a:xfrm>
            <a:off x="1115616" y="2564904"/>
            <a:ext cx="3168176" cy="2164695"/>
            <a:chOff x="1115616" y="2564904"/>
            <a:chExt cx="3168176" cy="2164695"/>
          </a:xfrm>
        </p:grpSpPr>
        <p:sp>
          <p:nvSpPr>
            <p:cNvPr id="2" name="Rectangle 1"/>
            <p:cNvSpPr/>
            <p:nvPr/>
          </p:nvSpPr>
          <p:spPr bwMode="auto">
            <a:xfrm>
              <a:off x="1115616" y="3356992"/>
              <a:ext cx="3168176" cy="288032"/>
            </a:xfrm>
            <a:prstGeom prst="rect">
              <a:avLst/>
            </a:prstGeom>
            <a:solidFill>
              <a:schemeClr val="accent1">
                <a:lumMod val="40000"/>
                <a:lumOff val="60000"/>
              </a:schemeClr>
            </a:solidFill>
            <a:ln w="9525" cap="flat" cmpd="sng" algn="ctr">
              <a:noFill/>
              <a:prstDash val="solid"/>
              <a:round/>
              <a:headEnd type="none" w="med" len="med"/>
              <a:tailEnd type="none"/>
            </a:ln>
            <a:effectLst/>
          </p:spPr>
          <p:txBody>
            <a:bodyPr rtlCol="0" anchor="ctr"/>
            <a:lstStyle/>
            <a:p>
              <a:pPr algn="ctr"/>
              <a:endParaRPr lang="en-US">
                <a:latin typeface="Consolas" panose="020B0609020204030204" pitchFamily="49" charset="0"/>
                <a:cs typeface="Consolas" panose="020B0609020204030204" pitchFamily="49" charset="0"/>
              </a:endParaRPr>
            </a:p>
          </p:txBody>
        </p:sp>
        <p:sp>
          <p:nvSpPr>
            <p:cNvPr id="8" name="Rectangle 7"/>
            <p:cNvSpPr/>
            <p:nvPr/>
          </p:nvSpPr>
          <p:spPr bwMode="auto">
            <a:xfrm>
              <a:off x="1115616" y="3879244"/>
              <a:ext cx="3168176" cy="557868"/>
            </a:xfrm>
            <a:prstGeom prst="rect">
              <a:avLst/>
            </a:prstGeom>
            <a:solidFill>
              <a:srgbClr val="FFC000"/>
            </a:solidFill>
            <a:ln w="9525" cap="flat" cmpd="sng" algn="ctr">
              <a:noFill/>
              <a:prstDash val="solid"/>
              <a:round/>
              <a:headEnd type="none" w="med" len="med"/>
              <a:tailEnd type="none"/>
            </a:ln>
            <a:effectLst/>
          </p:spPr>
          <p:txBody>
            <a:bodyPr rtlCol="0" anchor="ctr"/>
            <a:lstStyle/>
            <a:p>
              <a:pPr algn="ctr"/>
              <a:endParaRPr lang="en-US">
                <a:latin typeface="Consolas" panose="020B0609020204030204" pitchFamily="49" charset="0"/>
                <a:cs typeface="Consolas" panose="020B0609020204030204" pitchFamily="49" charset="0"/>
              </a:endParaRPr>
            </a:p>
          </p:txBody>
        </p:sp>
        <p:sp>
          <p:nvSpPr>
            <p:cNvPr id="6" name="TextBox 5"/>
            <p:cNvSpPr txBox="1"/>
            <p:nvPr/>
          </p:nvSpPr>
          <p:spPr>
            <a:xfrm>
              <a:off x="1115617" y="2564904"/>
              <a:ext cx="3168175" cy="2164695"/>
            </a:xfrm>
            <a:prstGeom prst="rect">
              <a:avLst/>
            </a:prstGeom>
            <a:noFill/>
            <a:ln>
              <a:solidFill>
                <a:schemeClr val="tx1"/>
              </a:solidFill>
              <a:prstDash val="sysDot"/>
            </a:ln>
          </p:spPr>
          <p:txBody>
            <a:bodyPr wrap="none" rtlCol="0">
              <a:spAutoFit/>
            </a:bodyPr>
            <a:lstStyle/>
            <a:p>
              <a:pPr fontAlgn="auto">
                <a:spcBef>
                  <a:spcPts val="0"/>
                </a:spcBef>
                <a:spcAft>
                  <a:spcPts val="0"/>
                </a:spcAft>
                <a:tabLst>
                  <a:tab pos="287338" algn="l"/>
                </a:tabLst>
                <a:defRPr/>
              </a:pPr>
              <a:r>
                <a:rPr lang="en-US" sz="1600" b="1" noProof="1">
                  <a:latin typeface="Consolas" panose="020B0609020204030204" pitchFamily="49" charset="0"/>
                  <a:cs typeface="Consolas" panose="020B0609020204030204" pitchFamily="49" charset="0"/>
                </a:rPr>
                <a:t>package </a:t>
              </a:r>
              <a:r>
                <a:rPr lang="en-US" sz="1600" noProof="1" smtClean="0">
                  <a:latin typeface="Consolas" panose="020B0609020204030204" pitchFamily="49" charset="0"/>
                  <a:cs typeface="Consolas" panose="020B0609020204030204" pitchFamily="49" charset="0"/>
                </a:rPr>
                <a:t>P </a:t>
              </a:r>
            </a:p>
            <a:p>
              <a:pPr fontAlgn="auto">
                <a:spcBef>
                  <a:spcPts val="0"/>
                </a:spcBef>
                <a:spcAft>
                  <a:spcPts val="0"/>
                </a:spcAft>
                <a:tabLst>
                  <a:tab pos="287338" algn="l"/>
                </a:tabLst>
                <a:defRPr/>
              </a:pPr>
              <a:r>
                <a:rPr lang="en-US" sz="1600" b="1" noProof="1" smtClean="0">
                  <a:latin typeface="Consolas" panose="020B0609020204030204" pitchFamily="49" charset="0"/>
                  <a:cs typeface="Consolas" panose="020B0609020204030204" pitchFamily="49" charset="0"/>
                </a:rPr>
                <a:t>	with</a:t>
              </a:r>
              <a:r>
                <a:rPr lang="en-US" sz="1600" noProof="1" smtClean="0">
                  <a:latin typeface="Consolas" panose="020B0609020204030204" pitchFamily="49" charset="0"/>
                  <a:cs typeface="Consolas" panose="020B0609020204030204" pitchFamily="49" charset="0"/>
                </a:rPr>
                <a:t> SPARK_Mode</a:t>
              </a:r>
            </a:p>
            <a:p>
              <a:pPr fontAlgn="auto">
                <a:spcBef>
                  <a:spcPts val="0"/>
                </a:spcBef>
                <a:spcAft>
                  <a:spcPts val="0"/>
                </a:spcAft>
                <a:tabLst>
                  <a:tab pos="287338" algn="l"/>
                </a:tabLst>
                <a:defRPr/>
              </a:pPr>
              <a:r>
                <a:rPr lang="en-US" sz="1600" b="1" noProof="1" smtClean="0">
                  <a:latin typeface="Consolas" panose="020B0609020204030204" pitchFamily="49" charset="0"/>
                  <a:cs typeface="Consolas" panose="020B0609020204030204" pitchFamily="49" charset="0"/>
                </a:rPr>
                <a:t>is</a:t>
              </a:r>
            </a:p>
            <a:p>
              <a:pPr fontAlgn="auto">
                <a:spcBef>
                  <a:spcPts val="0"/>
                </a:spcBef>
                <a:spcAft>
                  <a:spcPts val="400"/>
                </a:spcAft>
                <a:tabLst>
                  <a:tab pos="287338" algn="l"/>
                </a:tabLst>
                <a:defRPr/>
              </a:pPr>
              <a:r>
                <a:rPr lang="en-US" sz="1600" noProof="1" smtClean="0">
                  <a:latin typeface="Consolas" panose="020B0609020204030204" pitchFamily="49" charset="0"/>
                  <a:cs typeface="Consolas" panose="020B0609020204030204" pitchFamily="49" charset="0"/>
                </a:rPr>
                <a:t>	…</a:t>
              </a:r>
            </a:p>
            <a:p>
              <a:pPr fontAlgn="auto">
                <a:spcBef>
                  <a:spcPts val="0"/>
                </a:spcBef>
                <a:spcAft>
                  <a:spcPts val="0"/>
                </a:spcAft>
                <a:tabLst>
                  <a:tab pos="287338" algn="l"/>
                </a:tabLst>
                <a:defRPr/>
              </a:pPr>
              <a:r>
                <a:rPr lang="en-US" sz="1600" b="1" noProof="1" smtClean="0">
                  <a:latin typeface="Consolas" panose="020B0609020204030204" pitchFamily="49" charset="0"/>
                  <a:cs typeface="Consolas" panose="020B0609020204030204" pitchFamily="49" charset="0"/>
                </a:rPr>
                <a:t>private</a:t>
              </a:r>
            </a:p>
            <a:p>
              <a:pPr fontAlgn="auto">
                <a:spcBef>
                  <a:spcPts val="0"/>
                </a:spcBef>
                <a:spcAft>
                  <a:spcPts val="0"/>
                </a:spcAft>
                <a:tabLst>
                  <a:tab pos="287338" algn="l"/>
                </a:tabLst>
                <a:defRPr/>
              </a:pPr>
              <a:r>
                <a:rPr lang="en-US" sz="1600" b="1" noProof="1" smtClean="0">
                  <a:latin typeface="Consolas" panose="020B0609020204030204" pitchFamily="49" charset="0"/>
                  <a:cs typeface="Consolas" panose="020B0609020204030204" pitchFamily="49" charset="0"/>
                </a:rPr>
                <a:t>	pragma </a:t>
              </a:r>
              <a:r>
                <a:rPr lang="en-US" sz="1600" noProof="1">
                  <a:latin typeface="Consolas" panose="020B0609020204030204" pitchFamily="49" charset="0"/>
                  <a:cs typeface="Consolas" panose="020B0609020204030204" pitchFamily="49" charset="0"/>
                </a:rPr>
                <a:t>SPARK_Mode (Off</a:t>
              </a:r>
              <a:r>
                <a:rPr lang="en-US" sz="1600" noProof="1" smtClean="0">
                  <a:latin typeface="Consolas" panose="020B0609020204030204" pitchFamily="49" charset="0"/>
                  <a:cs typeface="Consolas" panose="020B0609020204030204" pitchFamily="49" charset="0"/>
                </a:rPr>
                <a:t>);</a:t>
              </a:r>
              <a:endParaRPr lang="en-US" sz="1600" b="1" noProof="1" smtClean="0">
                <a:latin typeface="Consolas" panose="020B0609020204030204" pitchFamily="49" charset="0"/>
                <a:cs typeface="Consolas" panose="020B0609020204030204" pitchFamily="49" charset="0"/>
              </a:endParaRPr>
            </a:p>
            <a:p>
              <a:pPr fontAlgn="auto">
                <a:spcBef>
                  <a:spcPts val="0"/>
                </a:spcBef>
                <a:spcAft>
                  <a:spcPts val="400"/>
                </a:spcAft>
                <a:tabLst>
                  <a:tab pos="287338" algn="l"/>
                </a:tabLst>
                <a:defRPr/>
              </a:pPr>
              <a:r>
                <a:rPr lang="en-US" sz="1600" noProof="1">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a:t>
              </a:r>
              <a:endParaRPr lang="en-US" sz="1600" noProof="1">
                <a:latin typeface="Consolas" panose="020B0609020204030204" pitchFamily="49" charset="0"/>
                <a:cs typeface="Consolas" panose="020B0609020204030204" pitchFamily="49" charset="0"/>
              </a:endParaRPr>
            </a:p>
            <a:p>
              <a:pPr fontAlgn="auto">
                <a:spcBef>
                  <a:spcPts val="0"/>
                </a:spcBef>
                <a:spcAft>
                  <a:spcPts val="0"/>
                </a:spcAft>
                <a:tabLst>
                  <a:tab pos="287338" algn="l"/>
                </a:tabLst>
                <a:defRPr/>
              </a:pPr>
              <a:r>
                <a:rPr lang="en-US" sz="1600" b="1" noProof="1" smtClean="0">
                  <a:latin typeface="Consolas" panose="020B0609020204030204" pitchFamily="49" charset="0"/>
                  <a:cs typeface="Consolas" panose="020B0609020204030204" pitchFamily="49" charset="0"/>
                </a:rPr>
                <a:t>end </a:t>
              </a:r>
              <a:r>
                <a:rPr lang="en-US" sz="1600" noProof="1">
                  <a:latin typeface="Consolas" panose="020B0609020204030204" pitchFamily="49" charset="0"/>
                  <a:cs typeface="Consolas" panose="020B0609020204030204" pitchFamily="49" charset="0"/>
                </a:rPr>
                <a:t>P</a:t>
              </a:r>
              <a:r>
                <a:rPr lang="en-US" sz="1600" noProof="1" smtClean="0">
                  <a:latin typeface="Consolas" panose="020B0609020204030204" pitchFamily="49" charset="0"/>
                  <a:cs typeface="Consolas" panose="020B0609020204030204" pitchFamily="49" charset="0"/>
                </a:rPr>
                <a:t>;</a:t>
              </a:r>
              <a:endParaRPr lang="en-US" sz="1600" noProof="1">
                <a:latin typeface="Consolas" panose="020B0609020204030204" pitchFamily="49" charset="0"/>
                <a:cs typeface="Consolas" panose="020B0609020204030204" pitchFamily="49" charset="0"/>
              </a:endParaRPr>
            </a:p>
          </p:txBody>
        </p:sp>
      </p:grpSp>
      <p:grpSp>
        <p:nvGrpSpPr>
          <p:cNvPr id="11" name="Group 10"/>
          <p:cNvGrpSpPr/>
          <p:nvPr/>
        </p:nvGrpSpPr>
        <p:grpSpPr>
          <a:xfrm>
            <a:off x="5170679" y="2564904"/>
            <a:ext cx="3177792" cy="2164695"/>
            <a:chOff x="5170679" y="2564904"/>
            <a:chExt cx="3177792" cy="2164695"/>
          </a:xfrm>
        </p:grpSpPr>
        <p:sp>
          <p:nvSpPr>
            <p:cNvPr id="10" name="Rectangle 9"/>
            <p:cNvSpPr/>
            <p:nvPr/>
          </p:nvSpPr>
          <p:spPr bwMode="auto">
            <a:xfrm>
              <a:off x="5170679" y="3889007"/>
              <a:ext cx="3177791" cy="548105"/>
            </a:xfrm>
            <a:prstGeom prst="rect">
              <a:avLst/>
            </a:prstGeom>
            <a:solidFill>
              <a:srgbClr val="FFC000"/>
            </a:solidFill>
            <a:ln w="9525" cap="flat" cmpd="sng" algn="ctr">
              <a:noFill/>
              <a:prstDash val="solid"/>
              <a:round/>
              <a:headEnd type="none" w="med" len="med"/>
              <a:tailEnd type="none"/>
            </a:ln>
            <a:effectLst/>
          </p:spPr>
          <p:txBody>
            <a:bodyPr rtlCol="0" anchor="ctr"/>
            <a:lstStyle/>
            <a:p>
              <a:pPr algn="ctr"/>
              <a:endParaRPr lang="en-US">
                <a:latin typeface="Consolas" panose="020B0609020204030204" pitchFamily="49" charset="0"/>
                <a:cs typeface="Consolas" panose="020B0609020204030204" pitchFamily="49" charset="0"/>
              </a:endParaRPr>
            </a:p>
          </p:txBody>
        </p:sp>
        <p:sp>
          <p:nvSpPr>
            <p:cNvPr id="9" name="Rectangle 8"/>
            <p:cNvSpPr/>
            <p:nvPr/>
          </p:nvSpPr>
          <p:spPr bwMode="auto">
            <a:xfrm>
              <a:off x="5170680" y="3356992"/>
              <a:ext cx="3177791" cy="288032"/>
            </a:xfrm>
            <a:prstGeom prst="rect">
              <a:avLst/>
            </a:prstGeom>
            <a:solidFill>
              <a:schemeClr val="accent1">
                <a:lumMod val="40000"/>
                <a:lumOff val="60000"/>
              </a:schemeClr>
            </a:solidFill>
            <a:ln w="9525" cap="flat" cmpd="sng" algn="ctr">
              <a:noFill/>
              <a:prstDash val="solid"/>
              <a:round/>
              <a:headEnd type="none" w="med" len="med"/>
              <a:tailEnd type="none"/>
            </a:ln>
            <a:effectLst/>
          </p:spPr>
          <p:txBody>
            <a:bodyPr rtlCol="0" anchor="ctr"/>
            <a:lstStyle/>
            <a:p>
              <a:pPr algn="ctr"/>
              <a:endParaRPr lang="en-US">
                <a:latin typeface="Consolas" panose="020B0609020204030204" pitchFamily="49" charset="0"/>
                <a:cs typeface="Consolas" panose="020B0609020204030204" pitchFamily="49" charset="0"/>
              </a:endParaRPr>
            </a:p>
          </p:txBody>
        </p:sp>
        <p:sp>
          <p:nvSpPr>
            <p:cNvPr id="7" name="TextBox 6"/>
            <p:cNvSpPr txBox="1"/>
            <p:nvPr/>
          </p:nvSpPr>
          <p:spPr>
            <a:xfrm>
              <a:off x="5180295" y="2564904"/>
              <a:ext cx="3168175" cy="2164695"/>
            </a:xfrm>
            <a:prstGeom prst="rect">
              <a:avLst/>
            </a:prstGeom>
            <a:noFill/>
            <a:ln>
              <a:solidFill>
                <a:schemeClr val="tx1"/>
              </a:solidFill>
              <a:prstDash val="sysDot"/>
            </a:ln>
          </p:spPr>
          <p:txBody>
            <a:bodyPr wrap="none" rtlCol="0">
              <a:spAutoFit/>
            </a:bodyPr>
            <a:lstStyle/>
            <a:p>
              <a:pPr fontAlgn="auto">
                <a:spcBef>
                  <a:spcPts val="0"/>
                </a:spcBef>
                <a:spcAft>
                  <a:spcPts val="0"/>
                </a:spcAft>
                <a:tabLst>
                  <a:tab pos="287338" algn="l"/>
                </a:tabLst>
                <a:defRPr/>
              </a:pPr>
              <a:r>
                <a:rPr lang="en-US" sz="1600" b="1" noProof="1" smtClean="0">
                  <a:latin typeface="Consolas" panose="020B0609020204030204" pitchFamily="49" charset="0"/>
                  <a:cs typeface="Consolas" panose="020B0609020204030204" pitchFamily="49" charset="0"/>
                </a:rPr>
                <a:t>package </a:t>
              </a:r>
              <a:r>
                <a:rPr lang="en-US" sz="1600" b="1" noProof="1">
                  <a:latin typeface="Consolas" panose="020B0609020204030204" pitchFamily="49" charset="0"/>
                  <a:cs typeface="Consolas" panose="020B0609020204030204" pitchFamily="49" charset="0"/>
                </a:rPr>
                <a:t>body </a:t>
              </a:r>
              <a:r>
                <a:rPr lang="en-US" sz="1600" noProof="1">
                  <a:latin typeface="Consolas" panose="020B0609020204030204" pitchFamily="49" charset="0"/>
                  <a:cs typeface="Consolas" panose="020B0609020204030204" pitchFamily="49" charset="0"/>
                </a:rPr>
                <a:t>P</a:t>
              </a:r>
            </a:p>
            <a:p>
              <a:pPr fontAlgn="auto">
                <a:spcBef>
                  <a:spcPts val="0"/>
                </a:spcBef>
                <a:spcAft>
                  <a:spcPts val="0"/>
                </a:spcAft>
                <a:tabLst>
                  <a:tab pos="287338" algn="l"/>
                </a:tabLst>
                <a:defRPr/>
              </a:pPr>
              <a:r>
                <a:rPr lang="en-US" sz="1600" b="1" noProof="1">
                  <a:latin typeface="Consolas" panose="020B0609020204030204" pitchFamily="49" charset="0"/>
                  <a:cs typeface="Consolas" panose="020B0609020204030204" pitchFamily="49" charset="0"/>
                </a:rPr>
                <a:t>	with</a:t>
              </a:r>
              <a:r>
                <a:rPr lang="en-US" sz="1600" noProof="1">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SPARK_Mode</a:t>
              </a:r>
              <a:endParaRPr lang="en-US" sz="1600" noProof="1">
                <a:latin typeface="Consolas" panose="020B0609020204030204" pitchFamily="49" charset="0"/>
                <a:cs typeface="Consolas" panose="020B0609020204030204" pitchFamily="49" charset="0"/>
              </a:endParaRPr>
            </a:p>
            <a:p>
              <a:pPr fontAlgn="auto">
                <a:spcBef>
                  <a:spcPts val="0"/>
                </a:spcBef>
                <a:spcAft>
                  <a:spcPts val="0"/>
                </a:spcAft>
                <a:tabLst>
                  <a:tab pos="287338" algn="l"/>
                </a:tabLst>
                <a:defRPr/>
              </a:pPr>
              <a:r>
                <a:rPr lang="en-US" sz="1600" noProof="1" smtClean="0">
                  <a:latin typeface="Consolas" panose="020B0609020204030204" pitchFamily="49" charset="0"/>
                  <a:cs typeface="Consolas" panose="020B0609020204030204" pitchFamily="49" charset="0"/>
                </a:rPr>
                <a:t> </a:t>
              </a:r>
              <a:r>
                <a:rPr lang="en-US" sz="1600" b="1" noProof="1" smtClean="0">
                  <a:latin typeface="Consolas" panose="020B0609020204030204" pitchFamily="49" charset="0"/>
                  <a:cs typeface="Consolas" panose="020B0609020204030204" pitchFamily="49" charset="0"/>
                </a:rPr>
                <a:t>is</a:t>
              </a:r>
            </a:p>
            <a:p>
              <a:pPr fontAlgn="auto">
                <a:spcBef>
                  <a:spcPts val="0"/>
                </a:spcBef>
                <a:spcAft>
                  <a:spcPts val="400"/>
                </a:spcAft>
                <a:tabLst>
                  <a:tab pos="287338" algn="l"/>
                </a:tabLst>
                <a:defRPr/>
              </a:pPr>
              <a:r>
                <a:rPr lang="en-US" sz="1600" noProof="1">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a:t>
              </a:r>
              <a:endParaRPr lang="en-US" sz="1600" noProof="1">
                <a:latin typeface="Consolas" panose="020B0609020204030204" pitchFamily="49" charset="0"/>
                <a:cs typeface="Consolas" panose="020B0609020204030204" pitchFamily="49" charset="0"/>
              </a:endParaRPr>
            </a:p>
            <a:p>
              <a:pPr fontAlgn="auto">
                <a:spcBef>
                  <a:spcPts val="0"/>
                </a:spcBef>
                <a:spcAft>
                  <a:spcPts val="0"/>
                </a:spcAft>
                <a:tabLst>
                  <a:tab pos="287338" algn="l"/>
                </a:tabLst>
                <a:defRPr/>
              </a:pPr>
              <a:r>
                <a:rPr lang="en-US" sz="1600" b="1" noProof="1" smtClean="0">
                  <a:latin typeface="Consolas" panose="020B0609020204030204" pitchFamily="49" charset="0"/>
                  <a:cs typeface="Consolas" panose="020B0609020204030204" pitchFamily="49" charset="0"/>
                </a:rPr>
                <a:t>begin</a:t>
              </a:r>
            </a:p>
            <a:p>
              <a:pPr fontAlgn="auto">
                <a:spcBef>
                  <a:spcPts val="0"/>
                </a:spcBef>
                <a:spcAft>
                  <a:spcPts val="0"/>
                </a:spcAft>
                <a:tabLst>
                  <a:tab pos="287338" algn="l"/>
                </a:tabLst>
                <a:defRPr/>
              </a:pPr>
              <a:r>
                <a:rPr lang="en-US" sz="1600" b="1" noProof="1">
                  <a:latin typeface="Consolas" panose="020B0609020204030204" pitchFamily="49" charset="0"/>
                  <a:cs typeface="Consolas" panose="020B0609020204030204" pitchFamily="49" charset="0"/>
                </a:rPr>
                <a:t>	</a:t>
              </a:r>
              <a:r>
                <a:rPr lang="en-US" sz="1600" b="1" noProof="1" smtClean="0">
                  <a:latin typeface="Consolas" panose="020B0609020204030204" pitchFamily="49" charset="0"/>
                  <a:cs typeface="Consolas" panose="020B0609020204030204" pitchFamily="49" charset="0"/>
                </a:rPr>
                <a:t>pragma </a:t>
              </a:r>
              <a:r>
                <a:rPr lang="en-US" sz="1600" noProof="1" smtClean="0">
                  <a:latin typeface="Consolas" panose="020B0609020204030204" pitchFamily="49" charset="0"/>
                  <a:cs typeface="Consolas" panose="020B0609020204030204" pitchFamily="49" charset="0"/>
                </a:rPr>
                <a:t>SPARK_Mode (Off);</a:t>
              </a:r>
            </a:p>
            <a:p>
              <a:pPr fontAlgn="auto">
                <a:spcBef>
                  <a:spcPts val="0"/>
                </a:spcBef>
                <a:spcAft>
                  <a:spcPts val="400"/>
                </a:spcAft>
                <a:tabLst>
                  <a:tab pos="287338" algn="l"/>
                </a:tabLst>
                <a:defRPr/>
              </a:pPr>
              <a:r>
                <a:rPr lang="en-US" sz="1600" noProof="1">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a:t>
              </a:r>
            </a:p>
            <a:p>
              <a:pPr fontAlgn="auto">
                <a:spcBef>
                  <a:spcPts val="0"/>
                </a:spcBef>
                <a:spcAft>
                  <a:spcPts val="0"/>
                </a:spcAft>
                <a:tabLst>
                  <a:tab pos="287338" algn="l"/>
                </a:tabLst>
                <a:defRPr/>
              </a:pPr>
              <a:r>
                <a:rPr lang="en-US" sz="1600" b="1" noProof="1" smtClean="0">
                  <a:latin typeface="Consolas" panose="020B0609020204030204" pitchFamily="49" charset="0"/>
                  <a:cs typeface="Consolas" panose="020B0609020204030204" pitchFamily="49" charset="0"/>
                </a:rPr>
                <a:t>end </a:t>
              </a:r>
              <a:r>
                <a:rPr lang="en-US" sz="1600" noProof="1">
                  <a:latin typeface="Consolas" panose="020B0609020204030204" pitchFamily="49" charset="0"/>
                  <a:cs typeface="Consolas" panose="020B0609020204030204" pitchFamily="49" charset="0"/>
                </a:rPr>
                <a:t>P;</a:t>
              </a:r>
            </a:p>
          </p:txBody>
        </p:sp>
      </p:grpSp>
    </p:spTree>
    <p:extLst>
      <p:ext uri="{BB962C8B-B14F-4D97-AF65-F5344CB8AC3E}">
        <p14:creationId xmlns:p14="http://schemas.microsoft.com/office/powerpoint/2010/main" val="10567197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a:t>
            </a:r>
            <a:r>
              <a:rPr lang="en-US" dirty="0"/>
              <a:t>SPARK </a:t>
            </a:r>
            <a:r>
              <a:rPr lang="en-US" dirty="0" smtClean="0"/>
              <a:t>Language</a:t>
            </a:r>
            <a:endParaRPr lang="en-US" dirty="0"/>
          </a:p>
        </p:txBody>
      </p:sp>
      <p:sp>
        <p:nvSpPr>
          <p:cNvPr id="4" name="Content Placeholder 3"/>
          <p:cNvSpPr>
            <a:spLocks noGrp="1"/>
          </p:cNvSpPr>
          <p:nvPr>
            <p:ph sz="half" idx="10"/>
          </p:nvPr>
        </p:nvSpPr>
        <p:spPr/>
        <p:txBody>
          <a:bodyPr/>
          <a:lstStyle/>
          <a:p>
            <a:r>
              <a:rPr lang="en-GB" altLang="en-US" dirty="0" smtClean="0"/>
              <a:t>Designed for </a:t>
            </a:r>
            <a:r>
              <a:rPr lang="en-GB" altLang="en-US" dirty="0"/>
              <a:t>static verification </a:t>
            </a:r>
          </a:p>
          <a:p>
            <a:pPr lvl="1"/>
            <a:r>
              <a:rPr lang="en-GB" altLang="en-US" dirty="0"/>
              <a:t>Completely unambiguous</a:t>
            </a:r>
          </a:p>
          <a:p>
            <a:pPr lvl="1"/>
            <a:r>
              <a:rPr lang="en-GB" altLang="en-US" dirty="0" smtClean="0"/>
              <a:t>All implementation dependencies are made explicit</a:t>
            </a:r>
            <a:endParaRPr lang="en-GB" altLang="en-US" dirty="0"/>
          </a:p>
          <a:p>
            <a:pPr lvl="1"/>
            <a:r>
              <a:rPr lang="en-GB" altLang="en-US" dirty="0"/>
              <a:t>All rule violations are detectable</a:t>
            </a:r>
          </a:p>
          <a:p>
            <a:pPr lvl="1"/>
            <a:r>
              <a:rPr lang="en-GB" altLang="en-US" dirty="0"/>
              <a:t>Formally defined</a:t>
            </a:r>
          </a:p>
          <a:p>
            <a:pPr lvl="1"/>
            <a:r>
              <a:rPr lang="en-GB" altLang="en-US" dirty="0"/>
              <a:t>Tool </a:t>
            </a:r>
            <a:r>
              <a:rPr lang="en-GB" altLang="en-US" dirty="0" smtClean="0"/>
              <a:t>supported</a:t>
            </a:r>
          </a:p>
          <a:p>
            <a:r>
              <a:rPr lang="en-GB" altLang="en-US" dirty="0" smtClean="0"/>
              <a:t>Designed to enable reasoning rigorously about software</a:t>
            </a:r>
          </a:p>
          <a:p>
            <a:pPr lvl="1"/>
            <a:r>
              <a:rPr lang="en-GB" altLang="en-US" dirty="0" smtClean="0"/>
              <a:t>Nothing hidden, especially state dependencies</a:t>
            </a:r>
          </a:p>
          <a:p>
            <a:r>
              <a:rPr lang="en-GB" altLang="en-US" dirty="0" smtClean="0"/>
              <a:t>Based on Ada’s foundation for high reliability</a:t>
            </a:r>
          </a:p>
        </p:txBody>
      </p:sp>
    </p:spTree>
    <p:extLst>
      <p:ext uri="{BB962C8B-B14F-4D97-AF65-F5344CB8AC3E}">
        <p14:creationId xmlns:p14="http://schemas.microsoft.com/office/powerpoint/2010/main" val="27481896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Different Modes per Part: General Rule 2</a:t>
            </a:r>
            <a:endParaRPr lang="en-US" dirty="0"/>
          </a:p>
        </p:txBody>
      </p:sp>
      <p:sp>
        <p:nvSpPr>
          <p:cNvPr id="4" name="Content Placeholder 3"/>
          <p:cNvSpPr>
            <a:spLocks noGrp="1"/>
          </p:cNvSpPr>
          <p:nvPr>
            <p:ph sz="half" idx="10"/>
          </p:nvPr>
        </p:nvSpPr>
        <p:spPr/>
        <p:txBody>
          <a:bodyPr/>
          <a:lstStyle/>
          <a:p>
            <a:r>
              <a:rPr lang="en-US" altLang="fr-FR" dirty="0"/>
              <a:t>If </a:t>
            </a:r>
            <a:r>
              <a:rPr lang="en-US" altLang="fr-FR" dirty="0" smtClean="0"/>
              <a:t>‘Off’ </a:t>
            </a:r>
            <a:r>
              <a:rPr lang="en-US" altLang="fr-FR" dirty="0"/>
              <a:t>for a </a:t>
            </a:r>
            <a:r>
              <a:rPr lang="en-US" altLang="fr-FR" dirty="0" smtClean="0"/>
              <a:t>part of a construct, </a:t>
            </a:r>
            <a:r>
              <a:rPr lang="en-US" altLang="fr-FR" dirty="0"/>
              <a:t>cannot be switched </a:t>
            </a:r>
            <a:r>
              <a:rPr lang="en-US" altLang="fr-FR" dirty="0" smtClean="0"/>
              <a:t>back ‘On’ </a:t>
            </a:r>
            <a:r>
              <a:rPr lang="en-US" altLang="fr-FR" dirty="0"/>
              <a:t>for </a:t>
            </a:r>
            <a:r>
              <a:rPr lang="en-US" altLang="fr-FR" dirty="0" smtClean="0">
                <a:solidFill>
                  <a:srgbClr val="FF0000"/>
                </a:solidFill>
              </a:rPr>
              <a:t>any</a:t>
            </a:r>
            <a:r>
              <a:rPr lang="en-US" altLang="fr-FR" dirty="0" smtClean="0"/>
              <a:t> “later” parts, </a:t>
            </a:r>
            <a:r>
              <a:rPr lang="en-US" altLang="fr-FR" dirty="0" smtClean="0">
                <a:solidFill>
                  <a:srgbClr val="FF0000"/>
                </a:solidFill>
              </a:rPr>
              <a:t>including in the body</a:t>
            </a:r>
            <a:endParaRPr lang="en-US" dirty="0">
              <a:solidFill>
                <a:srgbClr val="FF0000"/>
              </a:solidFill>
            </a:endParaRPr>
          </a:p>
        </p:txBody>
      </p:sp>
      <p:grpSp>
        <p:nvGrpSpPr>
          <p:cNvPr id="14" name="Group 13"/>
          <p:cNvGrpSpPr/>
          <p:nvPr/>
        </p:nvGrpSpPr>
        <p:grpSpPr>
          <a:xfrm>
            <a:off x="1049639" y="2302034"/>
            <a:ext cx="2661626" cy="1703030"/>
            <a:chOff x="1049639" y="2302034"/>
            <a:chExt cx="2661626" cy="1703030"/>
          </a:xfrm>
        </p:grpSpPr>
        <p:sp>
          <p:nvSpPr>
            <p:cNvPr id="7" name="Double Wave 6"/>
            <p:cNvSpPr/>
            <p:nvPr/>
          </p:nvSpPr>
          <p:spPr bwMode="auto">
            <a:xfrm>
              <a:off x="3293524" y="2567321"/>
              <a:ext cx="288032"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sz="1400"/>
            </a:p>
          </p:txBody>
        </p:sp>
        <p:sp>
          <p:nvSpPr>
            <p:cNvPr id="5" name="TextBox 4"/>
            <p:cNvSpPr txBox="1"/>
            <p:nvPr/>
          </p:nvSpPr>
          <p:spPr>
            <a:xfrm>
              <a:off x="1049639" y="2302034"/>
              <a:ext cx="2661626" cy="1703030"/>
            </a:xfrm>
            <a:prstGeom prst="rect">
              <a:avLst/>
            </a:prstGeom>
            <a:noFill/>
            <a:ln>
              <a:solidFill>
                <a:schemeClr val="tx1"/>
              </a:solidFill>
              <a:prstDash val="sysDot"/>
            </a:ln>
          </p:spPr>
          <p:txBody>
            <a:bodyPr wrap="none" rtlCol="0">
              <a:spAutoFit/>
            </a:bodyPr>
            <a:lstStyle/>
            <a:p>
              <a:pPr fontAlgn="auto">
                <a:spcBef>
                  <a:spcPts val="0"/>
                </a:spcBef>
                <a:spcAft>
                  <a:spcPts val="0"/>
                </a:spcAft>
                <a:tabLst>
                  <a:tab pos="287338" algn="l"/>
                </a:tabLst>
                <a:defRPr/>
              </a:pPr>
              <a:r>
                <a:rPr lang="en-US" sz="1400" b="1" noProof="1">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P </a:t>
              </a:r>
            </a:p>
            <a:p>
              <a:pPr fontAlgn="auto">
                <a:spcBef>
                  <a:spcPts val="0"/>
                </a:spcBef>
                <a:spcAft>
                  <a:spcPts val="0"/>
                </a:spcAft>
                <a:tabLst>
                  <a:tab pos="287338" algn="l"/>
                </a:tabLst>
                <a:defRPr/>
              </a:pPr>
              <a:r>
                <a:rPr lang="en-US" sz="1400" b="1" noProof="1" smtClean="0">
                  <a:latin typeface="Consolas" panose="020B0609020204030204" pitchFamily="49" charset="0"/>
                  <a:cs typeface="Consolas" panose="020B0609020204030204" pitchFamily="49" charset="0"/>
                </a:rPr>
                <a:t>	with</a:t>
              </a:r>
              <a:r>
                <a:rPr lang="en-US" sz="1400" noProof="1" smtClean="0">
                  <a:latin typeface="Consolas" panose="020B0609020204030204" pitchFamily="49" charset="0"/>
                  <a:cs typeface="Consolas" panose="020B0609020204030204" pitchFamily="49" charset="0"/>
                </a:rPr>
                <a:t> SPARK_Mode =&gt; Off</a:t>
              </a:r>
            </a:p>
            <a:p>
              <a:pPr fontAlgn="auto">
                <a:spcBef>
                  <a:spcPts val="0"/>
                </a:spcBef>
                <a:spcAft>
                  <a:spcPts val="0"/>
                </a:spcAft>
                <a:tabLst>
                  <a:tab pos="287338" algn="l"/>
                </a:tabLst>
                <a:defRPr/>
              </a:pPr>
              <a:r>
                <a:rPr lang="en-US" sz="1400" b="1" noProof="1" smtClean="0">
                  <a:latin typeface="Consolas" panose="020B0609020204030204" pitchFamily="49" charset="0"/>
                  <a:cs typeface="Consolas" panose="020B0609020204030204" pitchFamily="49" charset="0"/>
                </a:rPr>
                <a:t>is</a:t>
              </a:r>
            </a:p>
            <a:p>
              <a:pPr fontAlgn="auto">
                <a:spcBef>
                  <a:spcPts val="0"/>
                </a:spcBef>
                <a:spcAft>
                  <a:spcPts val="400"/>
                </a:spcAft>
                <a:tabLst>
                  <a:tab pos="287338" algn="l"/>
                </a:tabLst>
                <a:defRPr/>
              </a:pPr>
              <a:r>
                <a:rPr lang="en-US" sz="1400" noProof="1" smtClean="0">
                  <a:latin typeface="Consolas" panose="020B0609020204030204" pitchFamily="49" charset="0"/>
                  <a:cs typeface="Consolas" panose="020B0609020204030204" pitchFamily="49" charset="0"/>
                </a:rPr>
                <a:t>	…</a:t>
              </a:r>
            </a:p>
            <a:p>
              <a:pPr fontAlgn="auto">
                <a:spcBef>
                  <a:spcPts val="0"/>
                </a:spcBef>
                <a:spcAft>
                  <a:spcPts val="0"/>
                </a:spcAft>
                <a:tabLst>
                  <a:tab pos="287338" algn="l"/>
                </a:tabLst>
                <a:defRPr/>
              </a:pPr>
              <a:r>
                <a:rPr lang="en-US" sz="1400" b="1" noProof="1" smtClean="0">
                  <a:latin typeface="Consolas" panose="020B0609020204030204" pitchFamily="49" charset="0"/>
                  <a:cs typeface="Consolas" panose="020B0609020204030204" pitchFamily="49" charset="0"/>
                </a:rPr>
                <a:t>private</a:t>
              </a:r>
            </a:p>
            <a:p>
              <a:pPr fontAlgn="auto">
                <a:spcBef>
                  <a:spcPts val="0"/>
                </a:spcBef>
                <a:spcAft>
                  <a:spcPts val="400"/>
                </a:spcAft>
                <a:tabLst>
                  <a:tab pos="287338" algn="l"/>
                </a:tabLst>
                <a:defRPr/>
              </a:pP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endParaRPr lang="en-US" sz="1400" noProof="1">
                <a:latin typeface="Consolas" panose="020B0609020204030204" pitchFamily="49" charset="0"/>
                <a:cs typeface="Consolas" panose="020B0609020204030204" pitchFamily="49" charset="0"/>
              </a:endParaRPr>
            </a:p>
            <a:p>
              <a:pPr fontAlgn="auto">
                <a:spcBef>
                  <a:spcPts val="0"/>
                </a:spcBef>
                <a:spcAft>
                  <a:spcPts val="0"/>
                </a:spcAft>
                <a:tabLst>
                  <a:tab pos="287338" algn="l"/>
                </a:tabLst>
                <a:defRPr/>
              </a:pPr>
              <a:r>
                <a:rPr lang="en-US" sz="1400" b="1" noProof="1" smtClean="0">
                  <a:latin typeface="Consolas" panose="020B0609020204030204" pitchFamily="49" charset="0"/>
                  <a:cs typeface="Consolas" panose="020B0609020204030204" pitchFamily="49" charset="0"/>
                </a:rPr>
                <a:t>end </a:t>
              </a:r>
              <a:r>
                <a:rPr lang="en-US" sz="1400" noProof="1">
                  <a:latin typeface="Consolas" panose="020B0609020204030204" pitchFamily="49" charset="0"/>
                  <a:cs typeface="Consolas" panose="020B0609020204030204" pitchFamily="49" charset="0"/>
                </a:rPr>
                <a:t>P</a:t>
              </a:r>
              <a:r>
                <a:rPr lang="en-US" sz="1400" noProof="1" smtClean="0">
                  <a:latin typeface="Consolas" panose="020B0609020204030204" pitchFamily="49" charset="0"/>
                  <a:cs typeface="Consolas" panose="020B0609020204030204" pitchFamily="49" charset="0"/>
                </a:rPr>
                <a:t>;</a:t>
              </a:r>
              <a:endParaRPr lang="en-US" sz="1400" noProof="1">
                <a:latin typeface="Consolas" panose="020B0609020204030204" pitchFamily="49" charset="0"/>
                <a:cs typeface="Consolas" panose="020B0609020204030204" pitchFamily="49" charset="0"/>
              </a:endParaRPr>
            </a:p>
          </p:txBody>
        </p:sp>
      </p:grpSp>
      <p:grpSp>
        <p:nvGrpSpPr>
          <p:cNvPr id="9" name="Group 8"/>
          <p:cNvGrpSpPr/>
          <p:nvPr/>
        </p:nvGrpSpPr>
        <p:grpSpPr>
          <a:xfrm>
            <a:off x="4362007" y="2311228"/>
            <a:ext cx="3294700" cy="1487587"/>
            <a:chOff x="4499992" y="2311228"/>
            <a:chExt cx="3294700" cy="1487587"/>
          </a:xfrm>
        </p:grpSpPr>
        <p:sp>
          <p:nvSpPr>
            <p:cNvPr id="8" name="Double Wave 7"/>
            <p:cNvSpPr/>
            <p:nvPr/>
          </p:nvSpPr>
          <p:spPr bwMode="auto">
            <a:xfrm>
              <a:off x="6716186" y="3062375"/>
              <a:ext cx="288032"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sz="1400">
                <a:latin typeface="Consolas" panose="020B0609020204030204" pitchFamily="49" charset="0"/>
                <a:cs typeface="Consolas" panose="020B0609020204030204" pitchFamily="49" charset="0"/>
              </a:endParaRPr>
            </a:p>
          </p:txBody>
        </p:sp>
        <p:sp>
          <p:nvSpPr>
            <p:cNvPr id="6" name="TextBox 5"/>
            <p:cNvSpPr txBox="1"/>
            <p:nvPr/>
          </p:nvSpPr>
          <p:spPr>
            <a:xfrm>
              <a:off x="4499992" y="2311228"/>
              <a:ext cx="2761012" cy="1487587"/>
            </a:xfrm>
            <a:prstGeom prst="rect">
              <a:avLst/>
            </a:prstGeom>
            <a:noFill/>
            <a:ln>
              <a:solidFill>
                <a:schemeClr val="tx1"/>
              </a:solidFill>
              <a:prstDash val="sysDot"/>
            </a:ln>
          </p:spPr>
          <p:txBody>
            <a:bodyPr wrap="none" rtlCol="0">
              <a:spAutoFit/>
            </a:bodyPr>
            <a:lstStyle/>
            <a:p>
              <a:pPr fontAlgn="auto">
                <a:spcBef>
                  <a:spcPts val="0"/>
                </a:spcBef>
                <a:spcAft>
                  <a:spcPts val="0"/>
                </a:spcAft>
                <a:tabLst>
                  <a:tab pos="287338" algn="l"/>
                </a:tabLst>
                <a:defRPr/>
              </a:pPr>
              <a:r>
                <a:rPr lang="en-US" sz="1400" b="1" noProof="1" smtClean="0">
                  <a:latin typeface="Consolas" panose="020B0609020204030204" pitchFamily="49" charset="0"/>
                  <a:cs typeface="Consolas" panose="020B0609020204030204" pitchFamily="49" charset="0"/>
                </a:rPr>
                <a:t>package </a:t>
              </a:r>
              <a:r>
                <a:rPr lang="en-US" sz="1400" b="1" noProof="1">
                  <a:latin typeface="Consolas" panose="020B0609020204030204" pitchFamily="49" charset="0"/>
                  <a:cs typeface="Consolas" panose="020B0609020204030204" pitchFamily="49" charset="0"/>
                </a:rPr>
                <a:t>body </a:t>
              </a:r>
              <a:r>
                <a:rPr lang="en-US" sz="1400" noProof="1" smtClean="0">
                  <a:latin typeface="Consolas" panose="020B0609020204030204" pitchFamily="49" charset="0"/>
                  <a:cs typeface="Consolas" panose="020B0609020204030204" pitchFamily="49" charset="0"/>
                </a:rPr>
                <a:t>P </a:t>
              </a:r>
              <a:r>
                <a:rPr lang="en-US" sz="1400" b="1" noProof="1" smtClean="0">
                  <a:latin typeface="Consolas" panose="020B0609020204030204" pitchFamily="49" charset="0"/>
                  <a:cs typeface="Consolas" panose="020B0609020204030204" pitchFamily="49" charset="0"/>
                </a:rPr>
                <a:t>is</a:t>
              </a:r>
            </a:p>
            <a:p>
              <a:pPr fontAlgn="auto">
                <a:spcBef>
                  <a:spcPts val="0"/>
                </a:spcBef>
                <a:spcAft>
                  <a:spcPts val="400"/>
                </a:spcAft>
                <a:tabLst>
                  <a:tab pos="287338" algn="l"/>
                </a:tabLst>
                <a:defRPr/>
              </a:pP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endParaRPr lang="en-US" sz="1400" noProof="1">
                <a:latin typeface="Consolas" panose="020B0609020204030204" pitchFamily="49" charset="0"/>
                <a:cs typeface="Consolas" panose="020B0609020204030204" pitchFamily="49" charset="0"/>
              </a:endParaRPr>
            </a:p>
            <a:p>
              <a:pPr fontAlgn="auto">
                <a:spcBef>
                  <a:spcPts val="0"/>
                </a:spcBef>
                <a:spcAft>
                  <a:spcPts val="0"/>
                </a:spcAft>
                <a:tabLst>
                  <a:tab pos="287338" algn="l"/>
                </a:tabLst>
                <a:defRPr/>
              </a:pPr>
              <a:r>
                <a:rPr lang="en-US" sz="1400" b="1" noProof="1" smtClean="0">
                  <a:latin typeface="Consolas" panose="020B0609020204030204" pitchFamily="49" charset="0"/>
                  <a:cs typeface="Consolas" panose="020B0609020204030204" pitchFamily="49" charset="0"/>
                </a:rPr>
                <a:t>begin</a:t>
              </a:r>
            </a:p>
            <a:p>
              <a:pPr fontAlgn="auto">
                <a:spcBef>
                  <a:spcPts val="0"/>
                </a:spcBef>
                <a:spcAft>
                  <a:spcPts val="0"/>
                </a:spcAft>
                <a:tabLst>
                  <a:tab pos="287338" algn="l"/>
                </a:tabLst>
                <a:defRPr/>
              </a:pPr>
              <a:r>
                <a:rPr lang="en-US" sz="1400" b="1" noProof="1">
                  <a:latin typeface="Consolas" panose="020B0609020204030204" pitchFamily="49" charset="0"/>
                  <a:cs typeface="Consolas" panose="020B0609020204030204" pitchFamily="49" charset="0"/>
                </a:rPr>
                <a:t>	</a:t>
              </a:r>
              <a:r>
                <a:rPr lang="en-US" sz="1400" b="1" noProof="1" smtClean="0">
                  <a:latin typeface="Consolas" panose="020B0609020204030204" pitchFamily="49" charset="0"/>
                  <a:cs typeface="Consolas" panose="020B0609020204030204" pitchFamily="49" charset="0"/>
                </a:rPr>
                <a:t>pragma </a:t>
              </a:r>
              <a:r>
                <a:rPr lang="en-US" sz="1400" noProof="1" smtClean="0">
                  <a:latin typeface="Consolas" panose="020B0609020204030204" pitchFamily="49" charset="0"/>
                  <a:cs typeface="Consolas" panose="020B0609020204030204" pitchFamily="49" charset="0"/>
                </a:rPr>
                <a:t>SPARK_Mode (On);</a:t>
              </a:r>
            </a:p>
            <a:p>
              <a:pPr fontAlgn="auto">
                <a:spcBef>
                  <a:spcPts val="0"/>
                </a:spcBef>
                <a:spcAft>
                  <a:spcPts val="400"/>
                </a:spcAft>
                <a:tabLst>
                  <a:tab pos="287338" algn="l"/>
                </a:tabLst>
                <a:defRPr/>
              </a:pP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pPr fontAlgn="auto">
                <a:spcBef>
                  <a:spcPts val="0"/>
                </a:spcBef>
                <a:spcAft>
                  <a:spcPts val="0"/>
                </a:spcAft>
                <a:tabLst>
                  <a:tab pos="287338" algn="l"/>
                </a:tabLst>
                <a:defRPr/>
              </a:pPr>
              <a:r>
                <a:rPr lang="en-US" sz="1400" b="1" noProof="1" smtClean="0">
                  <a:latin typeface="Consolas" panose="020B0609020204030204" pitchFamily="49" charset="0"/>
                  <a:cs typeface="Consolas" panose="020B0609020204030204" pitchFamily="49" charset="0"/>
                </a:rPr>
                <a:t>end </a:t>
              </a:r>
              <a:r>
                <a:rPr lang="en-US" sz="1400" noProof="1">
                  <a:latin typeface="Consolas" panose="020B0609020204030204" pitchFamily="49" charset="0"/>
                  <a:cs typeface="Consolas" panose="020B0609020204030204" pitchFamily="49" charset="0"/>
                </a:rPr>
                <a:t>P;</a:t>
              </a:r>
            </a:p>
          </p:txBody>
        </p:sp>
        <p:sp>
          <p:nvSpPr>
            <p:cNvPr id="2" name="TextBox 1"/>
            <p:cNvSpPr txBox="1"/>
            <p:nvPr/>
          </p:nvSpPr>
          <p:spPr>
            <a:xfrm>
              <a:off x="7076226" y="3001110"/>
              <a:ext cx="718466" cy="338554"/>
            </a:xfrm>
            <a:prstGeom prst="rect">
              <a:avLst/>
            </a:prstGeom>
            <a:solidFill>
              <a:schemeClr val="bg1"/>
            </a:solidFill>
            <a:ln>
              <a:solidFill>
                <a:srgbClr val="C00000"/>
              </a:solidFill>
            </a:ln>
          </p:spPr>
          <p:txBody>
            <a:bodyPr wrap="none" rtlCol="0">
              <a:spAutoFit/>
            </a:bodyPr>
            <a:lstStyle/>
            <a:p>
              <a:r>
                <a:rPr lang="en-US" sz="1600" i="0" kern="1200" dirty="0" smtClean="0">
                  <a:solidFill>
                    <a:srgbClr val="FF0000"/>
                  </a:solidFill>
                </a:rPr>
                <a:t>Illegal</a:t>
              </a:r>
            </a:p>
          </p:txBody>
        </p:sp>
      </p:grpSp>
      <p:grpSp>
        <p:nvGrpSpPr>
          <p:cNvPr id="11" name="Group 10"/>
          <p:cNvGrpSpPr/>
          <p:nvPr/>
        </p:nvGrpSpPr>
        <p:grpSpPr>
          <a:xfrm>
            <a:off x="1400845" y="4454928"/>
            <a:ext cx="2860398" cy="1918474"/>
            <a:chOff x="1682846" y="4454928"/>
            <a:chExt cx="2860398" cy="1918474"/>
          </a:xfrm>
        </p:grpSpPr>
        <p:sp>
          <p:nvSpPr>
            <p:cNvPr id="15" name="Double Wave 14"/>
            <p:cNvSpPr/>
            <p:nvPr/>
          </p:nvSpPr>
          <p:spPr bwMode="auto">
            <a:xfrm>
              <a:off x="3932888" y="5623573"/>
              <a:ext cx="288032"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sz="1400"/>
            </a:p>
          </p:txBody>
        </p:sp>
        <p:sp>
          <p:nvSpPr>
            <p:cNvPr id="13" name="TextBox 12"/>
            <p:cNvSpPr txBox="1"/>
            <p:nvPr/>
          </p:nvSpPr>
          <p:spPr>
            <a:xfrm>
              <a:off x="1682846" y="4454928"/>
              <a:ext cx="2860398" cy="1918474"/>
            </a:xfrm>
            <a:prstGeom prst="rect">
              <a:avLst/>
            </a:prstGeom>
            <a:noFill/>
            <a:ln>
              <a:solidFill>
                <a:schemeClr val="tx1"/>
              </a:solidFill>
              <a:prstDash val="sysDot"/>
            </a:ln>
          </p:spPr>
          <p:txBody>
            <a:bodyPr wrap="none" rtlCol="0">
              <a:spAutoFit/>
            </a:bodyPr>
            <a:lstStyle/>
            <a:p>
              <a:pPr fontAlgn="auto">
                <a:spcBef>
                  <a:spcPts val="0"/>
                </a:spcBef>
                <a:spcAft>
                  <a:spcPts val="0"/>
                </a:spcAft>
                <a:tabLst>
                  <a:tab pos="287338" algn="l"/>
                </a:tabLst>
                <a:defRPr/>
              </a:pPr>
              <a:r>
                <a:rPr lang="en-US" sz="1400" b="1" noProof="1">
                  <a:latin typeface="Consolas" panose="020B0609020204030204" pitchFamily="49" charset="0"/>
                  <a:cs typeface="Consolas" panose="020B0609020204030204" pitchFamily="49" charset="0"/>
                </a:rPr>
                <a:t>package </a:t>
              </a:r>
              <a:r>
                <a:rPr lang="en-US" sz="1400" noProof="1">
                  <a:latin typeface="Consolas" panose="020B0609020204030204" pitchFamily="49" charset="0"/>
                  <a:cs typeface="Consolas" panose="020B0609020204030204" pitchFamily="49" charset="0"/>
                </a:rPr>
                <a:t>Q</a:t>
              </a:r>
              <a:r>
                <a:rPr lang="en-US" sz="1400" noProof="1" smtClean="0">
                  <a:latin typeface="Consolas" panose="020B0609020204030204" pitchFamily="49" charset="0"/>
                  <a:cs typeface="Consolas" panose="020B0609020204030204" pitchFamily="49" charset="0"/>
                </a:rPr>
                <a:t> </a:t>
              </a:r>
            </a:p>
            <a:p>
              <a:pPr fontAlgn="auto">
                <a:spcBef>
                  <a:spcPts val="0"/>
                </a:spcBef>
                <a:spcAft>
                  <a:spcPts val="0"/>
                </a:spcAft>
                <a:tabLst>
                  <a:tab pos="287338" algn="l"/>
                </a:tabLst>
                <a:defRPr/>
              </a:pPr>
              <a:r>
                <a:rPr lang="en-US" sz="1400" b="1" noProof="1" smtClean="0">
                  <a:latin typeface="Consolas" panose="020B0609020204030204" pitchFamily="49" charset="0"/>
                  <a:cs typeface="Consolas" panose="020B0609020204030204" pitchFamily="49" charset="0"/>
                </a:rPr>
                <a:t>	with</a:t>
              </a:r>
              <a:r>
                <a:rPr lang="en-US" sz="1400" noProof="1" smtClean="0">
                  <a:latin typeface="Consolas" panose="020B0609020204030204" pitchFamily="49" charset="0"/>
                  <a:cs typeface="Consolas" panose="020B0609020204030204" pitchFamily="49" charset="0"/>
                </a:rPr>
                <a:t> SPARK_Mode =&gt; On</a:t>
              </a:r>
            </a:p>
            <a:p>
              <a:pPr fontAlgn="auto">
                <a:spcBef>
                  <a:spcPts val="0"/>
                </a:spcBef>
                <a:spcAft>
                  <a:spcPts val="0"/>
                </a:spcAft>
                <a:tabLst>
                  <a:tab pos="287338" algn="l"/>
                </a:tabLst>
                <a:defRPr/>
              </a:pPr>
              <a:r>
                <a:rPr lang="en-US" sz="1400" b="1" noProof="1" smtClean="0">
                  <a:latin typeface="Consolas" panose="020B0609020204030204" pitchFamily="49" charset="0"/>
                  <a:cs typeface="Consolas" panose="020B0609020204030204" pitchFamily="49" charset="0"/>
                </a:rPr>
                <a:t>is</a:t>
              </a:r>
            </a:p>
            <a:p>
              <a:pPr fontAlgn="auto">
                <a:spcBef>
                  <a:spcPts val="0"/>
                </a:spcBef>
                <a:spcAft>
                  <a:spcPts val="400"/>
                </a:spcAft>
                <a:tabLst>
                  <a:tab pos="287338" algn="l"/>
                </a:tabLst>
                <a:defRPr/>
              </a:pPr>
              <a:r>
                <a:rPr lang="en-US" sz="1400" noProof="1" smtClean="0">
                  <a:latin typeface="Consolas" panose="020B0609020204030204" pitchFamily="49" charset="0"/>
                  <a:cs typeface="Consolas" panose="020B0609020204030204" pitchFamily="49" charset="0"/>
                </a:rPr>
                <a:t>	…</a:t>
              </a:r>
            </a:p>
            <a:p>
              <a:pPr fontAlgn="auto">
                <a:spcBef>
                  <a:spcPts val="0"/>
                </a:spcBef>
                <a:spcAft>
                  <a:spcPts val="0"/>
                </a:spcAft>
                <a:tabLst>
                  <a:tab pos="287338" algn="l"/>
                </a:tabLst>
                <a:defRPr/>
              </a:pPr>
              <a:r>
                <a:rPr lang="en-US" sz="1400" b="1" noProof="1" smtClean="0">
                  <a:latin typeface="Consolas" panose="020B0609020204030204" pitchFamily="49" charset="0"/>
                  <a:cs typeface="Consolas" panose="020B0609020204030204" pitchFamily="49" charset="0"/>
                </a:rPr>
                <a:t>private</a:t>
              </a:r>
            </a:p>
            <a:p>
              <a:pPr fontAlgn="auto">
                <a:spcBef>
                  <a:spcPts val="0"/>
                </a:spcBef>
                <a:spcAft>
                  <a:spcPts val="0"/>
                </a:spcAft>
                <a:tabLst>
                  <a:tab pos="287338" algn="l"/>
                </a:tabLst>
                <a:defRPr/>
              </a:pPr>
              <a:r>
                <a:rPr lang="en-US" sz="1400" b="1" noProof="1" smtClean="0">
                  <a:latin typeface="Consolas" panose="020B0609020204030204" pitchFamily="49" charset="0"/>
                  <a:cs typeface="Consolas" panose="020B0609020204030204" pitchFamily="49" charset="0"/>
                </a:rPr>
                <a:t>	pragma </a:t>
              </a:r>
              <a:r>
                <a:rPr lang="en-US" sz="1400" noProof="1">
                  <a:latin typeface="Consolas" panose="020B0609020204030204" pitchFamily="49" charset="0"/>
                  <a:cs typeface="Consolas" panose="020B0609020204030204" pitchFamily="49" charset="0"/>
                </a:rPr>
                <a:t>SPARK_Mode </a:t>
              </a:r>
              <a:r>
                <a:rPr lang="en-US" sz="1400" noProof="1" smtClean="0">
                  <a:latin typeface="Consolas" panose="020B0609020204030204" pitchFamily="49" charset="0"/>
                  <a:cs typeface="Consolas" panose="020B0609020204030204" pitchFamily="49" charset="0"/>
                </a:rPr>
                <a:t>(Off);</a:t>
              </a:r>
              <a:endParaRPr lang="en-US" sz="1400" b="1" noProof="1" smtClean="0">
                <a:latin typeface="Consolas" panose="020B0609020204030204" pitchFamily="49" charset="0"/>
                <a:cs typeface="Consolas" panose="020B0609020204030204" pitchFamily="49" charset="0"/>
              </a:endParaRPr>
            </a:p>
            <a:p>
              <a:pPr fontAlgn="auto">
                <a:spcBef>
                  <a:spcPts val="0"/>
                </a:spcBef>
                <a:spcAft>
                  <a:spcPts val="400"/>
                </a:spcAft>
                <a:tabLst>
                  <a:tab pos="287338" algn="l"/>
                </a:tabLst>
                <a:defRPr/>
              </a:pP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endParaRPr lang="en-US" sz="1400" noProof="1">
                <a:latin typeface="Consolas" panose="020B0609020204030204" pitchFamily="49" charset="0"/>
                <a:cs typeface="Consolas" panose="020B0609020204030204" pitchFamily="49" charset="0"/>
              </a:endParaRPr>
            </a:p>
            <a:p>
              <a:pPr fontAlgn="auto">
                <a:spcBef>
                  <a:spcPts val="0"/>
                </a:spcBef>
                <a:spcAft>
                  <a:spcPts val="0"/>
                </a:spcAft>
                <a:tabLst>
                  <a:tab pos="287338" algn="l"/>
                </a:tabLst>
                <a:defRPr/>
              </a:pPr>
              <a:r>
                <a:rPr lang="en-US" sz="1400" b="1" noProof="1" smtClean="0">
                  <a:latin typeface="Consolas" panose="020B0609020204030204" pitchFamily="49" charset="0"/>
                  <a:cs typeface="Consolas" panose="020B0609020204030204" pitchFamily="49" charset="0"/>
                </a:rPr>
                <a:t>end </a:t>
              </a:r>
              <a:r>
                <a:rPr lang="en-US" sz="1400" noProof="1">
                  <a:latin typeface="Consolas" panose="020B0609020204030204" pitchFamily="49" charset="0"/>
                  <a:cs typeface="Consolas" panose="020B0609020204030204" pitchFamily="49" charset="0"/>
                </a:rPr>
                <a:t>Q</a:t>
              </a:r>
              <a:r>
                <a:rPr lang="en-US" sz="1400" noProof="1" smtClean="0">
                  <a:latin typeface="Consolas" panose="020B0609020204030204" pitchFamily="49" charset="0"/>
                  <a:cs typeface="Consolas" panose="020B0609020204030204" pitchFamily="49" charset="0"/>
                </a:rPr>
                <a:t>;</a:t>
              </a:r>
              <a:endParaRPr lang="en-US" sz="1400" noProof="1">
                <a:latin typeface="Consolas" panose="020B0609020204030204" pitchFamily="49" charset="0"/>
                <a:cs typeface="Consolas" panose="020B0609020204030204" pitchFamily="49" charset="0"/>
              </a:endParaRPr>
            </a:p>
          </p:txBody>
        </p:sp>
      </p:grpSp>
      <p:grpSp>
        <p:nvGrpSpPr>
          <p:cNvPr id="10" name="Group 9"/>
          <p:cNvGrpSpPr/>
          <p:nvPr/>
        </p:nvGrpSpPr>
        <p:grpSpPr>
          <a:xfrm>
            <a:off x="4704972" y="4454928"/>
            <a:ext cx="3971484" cy="1651734"/>
            <a:chOff x="4842957" y="4454928"/>
            <a:chExt cx="3971484" cy="1651734"/>
          </a:xfrm>
        </p:grpSpPr>
        <p:sp>
          <p:nvSpPr>
            <p:cNvPr id="12" name="Double Wave 11"/>
            <p:cNvSpPr/>
            <p:nvPr/>
          </p:nvSpPr>
          <p:spPr bwMode="auto">
            <a:xfrm>
              <a:off x="8217754" y="4509934"/>
              <a:ext cx="288032"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sz="1400"/>
            </a:p>
          </p:txBody>
        </p:sp>
        <p:sp>
          <p:nvSpPr>
            <p:cNvPr id="16" name="TextBox 15"/>
            <p:cNvSpPr txBox="1"/>
            <p:nvPr/>
          </p:nvSpPr>
          <p:spPr>
            <a:xfrm>
              <a:off x="4842957" y="4454928"/>
              <a:ext cx="3762568" cy="1651734"/>
            </a:xfrm>
            <a:prstGeom prst="rect">
              <a:avLst/>
            </a:prstGeom>
            <a:noFill/>
            <a:ln>
              <a:solidFill>
                <a:schemeClr val="tx1"/>
              </a:solidFill>
              <a:prstDash val="sysDot"/>
            </a:ln>
          </p:spPr>
          <p:txBody>
            <a:bodyPr wrap="none" rtlCol="0">
              <a:spAutoFit/>
            </a:bodyPr>
            <a:lstStyle/>
            <a:p>
              <a:pPr fontAlgn="auto">
                <a:spcBef>
                  <a:spcPts val="0"/>
                </a:spcBef>
                <a:spcAft>
                  <a:spcPts val="0"/>
                </a:spcAft>
                <a:tabLst>
                  <a:tab pos="287338" algn="l"/>
                </a:tabLst>
                <a:defRPr/>
              </a:pPr>
              <a:r>
                <a:rPr lang="en-US" sz="1400" b="1" noProof="1" smtClean="0">
                  <a:latin typeface="Consolas" panose="020B0609020204030204" pitchFamily="49" charset="0"/>
                  <a:cs typeface="Consolas" panose="020B0609020204030204" pitchFamily="49" charset="0"/>
                </a:rPr>
                <a:t>package </a:t>
              </a:r>
              <a:r>
                <a:rPr lang="en-US" sz="1400" b="1" noProof="1">
                  <a:latin typeface="Consolas" panose="020B0609020204030204" pitchFamily="49" charset="0"/>
                  <a:cs typeface="Consolas" panose="020B0609020204030204" pitchFamily="49" charset="0"/>
                </a:rPr>
                <a:t>body </a:t>
              </a:r>
              <a:r>
                <a:rPr lang="en-US" sz="1400" noProof="1">
                  <a:latin typeface="Consolas" panose="020B0609020204030204" pitchFamily="49" charset="0"/>
                  <a:cs typeface="Consolas" panose="020B0609020204030204" pitchFamily="49" charset="0"/>
                </a:rPr>
                <a:t>Q </a:t>
              </a:r>
              <a:r>
                <a:rPr lang="en-US" sz="1400" b="1" noProof="1">
                  <a:latin typeface="Consolas" panose="020B0609020204030204" pitchFamily="49" charset="0"/>
                  <a:cs typeface="Consolas" panose="020B0609020204030204" pitchFamily="49" charset="0"/>
                </a:rPr>
                <a:t>with</a:t>
              </a:r>
              <a:r>
                <a:rPr lang="en-US" sz="1400" noProof="1">
                  <a:latin typeface="Consolas" panose="020B0609020204030204" pitchFamily="49" charset="0"/>
                  <a:cs typeface="Consolas" panose="020B0609020204030204" pitchFamily="49" charset="0"/>
                </a:rPr>
                <a:t> SPARK_Mode </a:t>
              </a:r>
              <a:r>
                <a:rPr lang="en-US" sz="1400" noProof="1" smtClean="0">
                  <a:latin typeface="Consolas" panose="020B0609020204030204" pitchFamily="49" charset="0"/>
                  <a:cs typeface="Consolas" panose="020B0609020204030204" pitchFamily="49" charset="0"/>
                </a:rPr>
                <a:t>=&gt; On</a:t>
              </a:r>
            </a:p>
            <a:p>
              <a:pPr fontAlgn="auto">
                <a:spcBef>
                  <a:spcPts val="0"/>
                </a:spcBef>
                <a:spcAft>
                  <a:spcPts val="0"/>
                </a:spcAft>
                <a:tabLst>
                  <a:tab pos="287338" algn="l"/>
                </a:tabLst>
                <a:defRPr/>
              </a:pPr>
              <a:r>
                <a:rPr lang="en-US" sz="1400" b="1" noProof="1" smtClean="0">
                  <a:latin typeface="Consolas" panose="020B0609020204030204" pitchFamily="49" charset="0"/>
                  <a:cs typeface="Consolas" panose="020B0609020204030204" pitchFamily="49" charset="0"/>
                </a:rPr>
                <a:t>is</a:t>
              </a:r>
            </a:p>
            <a:p>
              <a:pPr fontAlgn="auto">
                <a:spcBef>
                  <a:spcPts val="0"/>
                </a:spcBef>
                <a:spcAft>
                  <a:spcPts val="0"/>
                </a:spcAft>
                <a:tabLst>
                  <a:tab pos="287338" algn="l"/>
                </a:tabLst>
                <a:defRPr/>
              </a:pPr>
              <a:r>
                <a:rPr lang="en-US" sz="1400" b="1"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endParaRPr lang="en-US" sz="1400" noProof="1">
                <a:latin typeface="Consolas" panose="020B0609020204030204" pitchFamily="49" charset="0"/>
                <a:cs typeface="Consolas" panose="020B0609020204030204" pitchFamily="49" charset="0"/>
              </a:endParaRPr>
            </a:p>
            <a:p>
              <a:pPr fontAlgn="auto">
                <a:spcBef>
                  <a:spcPts val="0"/>
                </a:spcBef>
                <a:spcAft>
                  <a:spcPts val="0"/>
                </a:spcAft>
                <a:tabLst>
                  <a:tab pos="287338" algn="l"/>
                </a:tabLst>
                <a:defRPr/>
              </a:pPr>
              <a:r>
                <a:rPr lang="en-US" sz="1400" b="1" noProof="1" smtClean="0">
                  <a:latin typeface="Consolas" panose="020B0609020204030204" pitchFamily="49" charset="0"/>
                  <a:cs typeface="Consolas" panose="020B0609020204030204" pitchFamily="49" charset="0"/>
                </a:rPr>
                <a:t>begin</a:t>
              </a:r>
            </a:p>
            <a:p>
              <a:pPr fontAlgn="auto">
                <a:spcBef>
                  <a:spcPts val="0"/>
                </a:spcBef>
                <a:spcAft>
                  <a:spcPts val="0"/>
                </a:spcAft>
                <a:tabLst>
                  <a:tab pos="287338" algn="l"/>
                </a:tabLst>
                <a:defRPr/>
              </a:pPr>
              <a:r>
                <a:rPr lang="en-US" sz="1400" b="1" noProof="1">
                  <a:latin typeface="Consolas" panose="020B0609020204030204" pitchFamily="49" charset="0"/>
                  <a:cs typeface="Consolas" panose="020B0609020204030204" pitchFamily="49" charset="0"/>
                </a:rPr>
                <a:t>	</a:t>
              </a:r>
              <a:endParaRPr lang="en-US" sz="1400" noProof="1" smtClean="0">
                <a:latin typeface="Consolas" panose="020B0609020204030204" pitchFamily="49" charset="0"/>
                <a:cs typeface="Consolas" panose="020B0609020204030204" pitchFamily="49" charset="0"/>
              </a:endParaRPr>
            </a:p>
            <a:p>
              <a:pPr fontAlgn="auto">
                <a:spcBef>
                  <a:spcPts val="0"/>
                </a:spcBef>
                <a:spcAft>
                  <a:spcPts val="400"/>
                </a:spcAft>
                <a:tabLst>
                  <a:tab pos="287338" algn="l"/>
                </a:tabLst>
                <a:defRPr/>
              </a:pP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pPr fontAlgn="auto">
                <a:spcBef>
                  <a:spcPts val="0"/>
                </a:spcBef>
                <a:spcAft>
                  <a:spcPts val="0"/>
                </a:spcAft>
                <a:tabLst>
                  <a:tab pos="287338" algn="l"/>
                </a:tabLst>
                <a:defRPr/>
              </a:pPr>
              <a:r>
                <a:rPr lang="en-US" sz="1400" b="1" noProof="1" smtClean="0">
                  <a:latin typeface="Consolas" panose="020B0609020204030204" pitchFamily="49" charset="0"/>
                  <a:cs typeface="Consolas" panose="020B0609020204030204" pitchFamily="49" charset="0"/>
                </a:rPr>
                <a:t>end </a:t>
              </a:r>
              <a:r>
                <a:rPr lang="en-US" sz="1400" noProof="1">
                  <a:latin typeface="Consolas" panose="020B0609020204030204" pitchFamily="49" charset="0"/>
                  <a:cs typeface="Consolas" panose="020B0609020204030204" pitchFamily="49" charset="0"/>
                </a:rPr>
                <a:t>Q</a:t>
              </a:r>
              <a:r>
                <a:rPr lang="en-US" sz="1400" noProof="1" smtClean="0">
                  <a:latin typeface="Consolas" panose="020B0609020204030204" pitchFamily="49" charset="0"/>
                  <a:cs typeface="Consolas" panose="020B0609020204030204" pitchFamily="49" charset="0"/>
                </a:rPr>
                <a:t>;</a:t>
              </a:r>
              <a:endParaRPr lang="en-US" sz="1400" noProof="1">
                <a:latin typeface="Consolas" panose="020B0609020204030204" pitchFamily="49" charset="0"/>
                <a:cs typeface="Consolas" panose="020B0609020204030204" pitchFamily="49" charset="0"/>
              </a:endParaRPr>
            </a:p>
          </p:txBody>
        </p:sp>
        <p:sp>
          <p:nvSpPr>
            <p:cNvPr id="17" name="TextBox 16"/>
            <p:cNvSpPr txBox="1"/>
            <p:nvPr/>
          </p:nvSpPr>
          <p:spPr>
            <a:xfrm>
              <a:off x="8095975" y="4725958"/>
              <a:ext cx="718466" cy="338554"/>
            </a:xfrm>
            <a:prstGeom prst="rect">
              <a:avLst/>
            </a:prstGeom>
            <a:solidFill>
              <a:schemeClr val="bg1"/>
            </a:solidFill>
            <a:ln>
              <a:solidFill>
                <a:srgbClr val="C00000"/>
              </a:solidFill>
            </a:ln>
          </p:spPr>
          <p:txBody>
            <a:bodyPr wrap="none" rtlCol="0">
              <a:spAutoFit/>
            </a:bodyPr>
            <a:lstStyle/>
            <a:p>
              <a:r>
                <a:rPr lang="en-US" sz="1600" i="0" kern="1200" dirty="0" smtClean="0">
                  <a:solidFill>
                    <a:srgbClr val="FF0000"/>
                  </a:solidFill>
                </a:rPr>
                <a:t>Illegal</a:t>
              </a:r>
            </a:p>
          </p:txBody>
        </p:sp>
      </p:grpSp>
    </p:spTree>
    <p:extLst>
      <p:ext uri="{BB962C8B-B14F-4D97-AF65-F5344CB8AC3E}">
        <p14:creationId xmlns:p14="http://schemas.microsoft.com/office/powerpoint/2010/main" val="356406858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Rule 2 Applies To Library Subprograms Too</a:t>
            </a:r>
            <a:endParaRPr lang="en-US" dirty="0"/>
          </a:p>
        </p:txBody>
      </p:sp>
      <p:sp>
        <p:nvSpPr>
          <p:cNvPr id="3" name="Content Placeholder 2"/>
          <p:cNvSpPr>
            <a:spLocks noGrp="1"/>
          </p:cNvSpPr>
          <p:nvPr>
            <p:ph sz="half" idx="10"/>
          </p:nvPr>
        </p:nvSpPr>
        <p:spPr/>
        <p:txBody>
          <a:bodyPr/>
          <a:lstStyle/>
          <a:p>
            <a:r>
              <a:rPr lang="en-US" dirty="0" smtClean="0"/>
              <a:t>If the spec is ‘Off’, the body cannot be ‘On’</a:t>
            </a:r>
            <a:endParaRPr lang="en-US" dirty="0"/>
          </a:p>
        </p:txBody>
      </p:sp>
      <p:grpSp>
        <p:nvGrpSpPr>
          <p:cNvPr id="11" name="Group 10"/>
          <p:cNvGrpSpPr/>
          <p:nvPr/>
        </p:nvGrpSpPr>
        <p:grpSpPr>
          <a:xfrm>
            <a:off x="1835696" y="2619525"/>
            <a:ext cx="4112023" cy="338554"/>
            <a:chOff x="1835696" y="2619525"/>
            <a:chExt cx="4112023" cy="338554"/>
          </a:xfrm>
        </p:grpSpPr>
        <p:sp>
          <p:nvSpPr>
            <p:cNvPr id="9" name="Double Wave 8"/>
            <p:cNvSpPr/>
            <p:nvPr/>
          </p:nvSpPr>
          <p:spPr bwMode="auto">
            <a:xfrm>
              <a:off x="5330172" y="2691533"/>
              <a:ext cx="393956"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4" name="TextBox 3"/>
            <p:cNvSpPr txBox="1"/>
            <p:nvPr/>
          </p:nvSpPr>
          <p:spPr>
            <a:xfrm>
              <a:off x="1835696" y="2619525"/>
              <a:ext cx="4112023" cy="338554"/>
            </a:xfrm>
            <a:prstGeom prst="rect">
              <a:avLst/>
            </a:prstGeom>
            <a:noFill/>
          </p:spPr>
          <p:txBody>
            <a:bodyPr wrap="none" rtlCol="0">
              <a:spAutoFit/>
            </a:bodyPr>
            <a:lstStyle/>
            <a:p>
              <a:r>
                <a:rPr lang="en-US" sz="1600" b="1" i="0" kern="1200" noProof="1" smtClean="0">
                  <a:latin typeface="Consolas" panose="020B0609020204030204" pitchFamily="49" charset="0"/>
                  <a:cs typeface="Consolas" panose="020B0609020204030204" pitchFamily="49" charset="0"/>
                </a:rPr>
                <a:t>procedure </a:t>
              </a:r>
              <a:r>
                <a:rPr lang="en-US" sz="1600" i="0" kern="1200" noProof="1" smtClean="0">
                  <a:latin typeface="Consolas" panose="020B0609020204030204" pitchFamily="49" charset="0"/>
                  <a:cs typeface="Consolas" panose="020B0609020204030204" pitchFamily="49" charset="0"/>
                </a:rPr>
                <a:t>X </a:t>
              </a:r>
              <a:r>
                <a:rPr lang="en-US" sz="1600" b="1" i="0" kern="1200" noProof="1" smtClean="0">
                  <a:latin typeface="Consolas" panose="020B0609020204030204" pitchFamily="49" charset="0"/>
                  <a:cs typeface="Consolas" panose="020B0609020204030204" pitchFamily="49" charset="0"/>
                </a:rPr>
                <a:t>with </a:t>
              </a:r>
              <a:r>
                <a:rPr lang="en-US" sz="1600" i="0" kern="1200" noProof="1" smtClean="0">
                  <a:latin typeface="Consolas" panose="020B0609020204030204" pitchFamily="49" charset="0"/>
                  <a:cs typeface="Consolas" panose="020B0609020204030204" pitchFamily="49" charset="0"/>
                </a:rPr>
                <a:t>SPARK_Mode =&gt; Off;</a:t>
              </a:r>
            </a:p>
          </p:txBody>
        </p:sp>
      </p:grpSp>
      <p:grpSp>
        <p:nvGrpSpPr>
          <p:cNvPr id="13" name="Group 12"/>
          <p:cNvGrpSpPr/>
          <p:nvPr/>
        </p:nvGrpSpPr>
        <p:grpSpPr>
          <a:xfrm>
            <a:off x="1858954" y="3753128"/>
            <a:ext cx="6682320" cy="1569660"/>
            <a:chOff x="1858954" y="3753128"/>
            <a:chExt cx="6682320" cy="1569660"/>
          </a:xfrm>
        </p:grpSpPr>
        <p:grpSp>
          <p:nvGrpSpPr>
            <p:cNvPr id="12" name="Group 11"/>
            <p:cNvGrpSpPr/>
            <p:nvPr/>
          </p:nvGrpSpPr>
          <p:grpSpPr>
            <a:xfrm>
              <a:off x="1858954" y="3753128"/>
              <a:ext cx="3887603" cy="1569660"/>
              <a:chOff x="1858954" y="3753128"/>
              <a:chExt cx="3887603" cy="1569660"/>
            </a:xfrm>
          </p:grpSpPr>
          <p:sp>
            <p:nvSpPr>
              <p:cNvPr id="10" name="Double Wave 9"/>
              <p:cNvSpPr/>
              <p:nvPr/>
            </p:nvSpPr>
            <p:spPr bwMode="auto">
              <a:xfrm>
                <a:off x="5343828" y="3818425"/>
                <a:ext cx="310266"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5" name="TextBox 4"/>
              <p:cNvSpPr txBox="1"/>
              <p:nvPr/>
            </p:nvSpPr>
            <p:spPr>
              <a:xfrm>
                <a:off x="1858954" y="3753128"/>
                <a:ext cx="3887603" cy="1569660"/>
              </a:xfrm>
              <a:prstGeom prst="rect">
                <a:avLst/>
              </a:prstGeom>
              <a:noFill/>
            </p:spPr>
            <p:txBody>
              <a:bodyPr wrap="none" rtlCol="0">
                <a:spAutoFit/>
              </a:bodyPr>
              <a:lstStyle/>
              <a:p>
                <a:r>
                  <a:rPr lang="en-US" sz="1600" b="1" i="0" kern="1200" noProof="1" smtClean="0">
                    <a:latin typeface="Consolas" panose="020B0609020204030204" pitchFamily="49" charset="0"/>
                    <a:cs typeface="Consolas" panose="020B0609020204030204" pitchFamily="49" charset="0"/>
                  </a:rPr>
                  <a:t>procedure </a:t>
                </a:r>
                <a:r>
                  <a:rPr lang="en-US" sz="1600" i="0" kern="1200" noProof="1" smtClean="0">
                    <a:latin typeface="Consolas" panose="020B0609020204030204" pitchFamily="49" charset="0"/>
                    <a:cs typeface="Consolas" panose="020B0609020204030204" pitchFamily="49" charset="0"/>
                  </a:rPr>
                  <a:t>X </a:t>
                </a:r>
                <a:r>
                  <a:rPr lang="en-US" sz="1600" b="1" i="0" kern="1200" noProof="1" smtClean="0">
                    <a:latin typeface="Consolas" panose="020B0609020204030204" pitchFamily="49" charset="0"/>
                    <a:cs typeface="Consolas" panose="020B0609020204030204" pitchFamily="49" charset="0"/>
                  </a:rPr>
                  <a:t>with </a:t>
                </a:r>
                <a:r>
                  <a:rPr lang="en-US" sz="1600" i="0" kern="1200" noProof="1" smtClean="0">
                    <a:latin typeface="Consolas" panose="020B0609020204030204" pitchFamily="49" charset="0"/>
                    <a:cs typeface="Consolas" panose="020B0609020204030204" pitchFamily="49" charset="0"/>
                  </a:rPr>
                  <a:t>SPARK_Mode =&gt; On</a:t>
                </a:r>
              </a:p>
              <a:p>
                <a:r>
                  <a:rPr lang="en-US" sz="1600" b="1" i="0" kern="1200" noProof="1" smtClean="0">
                    <a:latin typeface="Consolas" panose="020B0609020204030204" pitchFamily="49" charset="0"/>
                    <a:cs typeface="Consolas" panose="020B0609020204030204" pitchFamily="49" charset="0"/>
                  </a:rPr>
                  <a:t>is</a:t>
                </a:r>
              </a:p>
              <a:p>
                <a:r>
                  <a:rPr lang="en-US" sz="1600" noProof="1" smtClean="0">
                    <a:latin typeface="Consolas" panose="020B0609020204030204" pitchFamily="49" charset="0"/>
                    <a:cs typeface="Consolas" panose="020B0609020204030204" pitchFamily="49" charset="0"/>
                  </a:rPr>
                  <a:t>…</a:t>
                </a:r>
              </a:p>
              <a:p>
                <a:r>
                  <a:rPr lang="en-US" sz="1600" b="1" i="0" kern="1200" noProof="1" smtClean="0">
                    <a:latin typeface="Consolas" panose="020B0609020204030204" pitchFamily="49" charset="0"/>
                    <a:cs typeface="Consolas" panose="020B0609020204030204" pitchFamily="49" charset="0"/>
                  </a:rPr>
                  <a:t>begin</a:t>
                </a:r>
              </a:p>
              <a:p>
                <a:r>
                  <a:rPr lang="en-US" sz="1600" noProof="1" smtClean="0">
                    <a:latin typeface="Consolas" panose="020B0609020204030204" pitchFamily="49" charset="0"/>
                    <a:cs typeface="Consolas" panose="020B0609020204030204" pitchFamily="49" charset="0"/>
                  </a:rPr>
                  <a:t>…</a:t>
                </a:r>
              </a:p>
              <a:p>
                <a:r>
                  <a:rPr lang="en-US" sz="1600" b="1" i="0" kern="1200" noProof="1" smtClean="0">
                    <a:latin typeface="Consolas" panose="020B0609020204030204" pitchFamily="49" charset="0"/>
                    <a:cs typeface="Consolas" panose="020B0609020204030204" pitchFamily="49" charset="0"/>
                  </a:rPr>
                  <a:t>end </a:t>
                </a:r>
                <a:r>
                  <a:rPr lang="en-US" sz="1600" i="0" kern="1200" noProof="1" smtClean="0">
                    <a:latin typeface="Consolas" panose="020B0609020204030204" pitchFamily="49" charset="0"/>
                    <a:cs typeface="Consolas" panose="020B0609020204030204" pitchFamily="49" charset="0"/>
                  </a:rPr>
                  <a:t>X;</a:t>
                </a:r>
              </a:p>
            </p:txBody>
          </p:sp>
        </p:grpSp>
        <p:sp>
          <p:nvSpPr>
            <p:cNvPr id="6" name="TextBox 5"/>
            <p:cNvSpPr txBox="1"/>
            <p:nvPr/>
          </p:nvSpPr>
          <p:spPr>
            <a:xfrm>
              <a:off x="6150107" y="4242574"/>
              <a:ext cx="2391167" cy="338554"/>
            </a:xfrm>
            <a:prstGeom prst="rect">
              <a:avLst/>
            </a:prstGeom>
            <a:solidFill>
              <a:srgbClr val="C00000"/>
            </a:solidFill>
            <a:ln>
              <a:solidFill>
                <a:srgbClr val="C00000"/>
              </a:solidFill>
            </a:ln>
            <a:effectLst>
              <a:outerShdw blurRad="50800" dist="38100" dir="2700000" algn="tl" rotWithShape="0">
                <a:prstClr val="black">
                  <a:alpha val="40000"/>
                </a:prstClr>
              </a:outerShdw>
            </a:effectLst>
          </p:spPr>
          <p:txBody>
            <a:bodyPr wrap="none" rtlCol="0">
              <a:spAutoFit/>
            </a:bodyPr>
            <a:lstStyle/>
            <a:p>
              <a:r>
                <a:rPr lang="en-US" sz="1600" i="0" kern="1200" dirty="0" smtClean="0">
                  <a:solidFill>
                    <a:schemeClr val="bg1"/>
                  </a:solidFill>
                </a:rPr>
                <a:t>Rejected by GNATprove</a:t>
              </a:r>
            </a:p>
          </p:txBody>
        </p:sp>
        <p:cxnSp>
          <p:nvCxnSpPr>
            <p:cNvPr id="7" name="Curved Connector 6"/>
            <p:cNvCxnSpPr>
              <a:stCxn id="6" idx="1"/>
              <a:endCxn id="8" idx="2"/>
            </p:cNvCxnSpPr>
            <p:nvPr/>
          </p:nvCxnSpPr>
          <p:spPr bwMode="auto">
            <a:xfrm rot="10800000">
              <a:off x="5529843" y="4142615"/>
              <a:ext cx="620265" cy="269236"/>
            </a:xfrm>
            <a:prstGeom prst="curvedConnector2">
              <a:avLst/>
            </a:prstGeom>
            <a:solidFill>
              <a:schemeClr val="accent1"/>
            </a:solidFill>
            <a:ln w="9525" cap="flat" cmpd="sng" algn="ctr">
              <a:solidFill>
                <a:schemeClr val="tx1"/>
              </a:solidFill>
              <a:prstDash val="solid"/>
              <a:round/>
              <a:headEnd type="none" w="med" len="med"/>
              <a:tailEnd type="triangle"/>
            </a:ln>
            <a:effectLst/>
          </p:spPr>
        </p:cxnSp>
        <p:sp>
          <p:nvSpPr>
            <p:cNvPr id="8" name="Rectangle 7"/>
            <p:cNvSpPr/>
            <p:nvPr/>
          </p:nvSpPr>
          <p:spPr bwMode="auto">
            <a:xfrm>
              <a:off x="5465506" y="3998599"/>
              <a:ext cx="128672"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Lst>
          </p:spPr>
          <p:txBody>
            <a:bodyPr rtlCol="0" anchor="ctr"/>
            <a:lstStyle/>
            <a:p>
              <a:pPr algn="ctr"/>
              <a:endParaRPr lang="en-US"/>
            </a:p>
          </p:txBody>
        </p:sp>
      </p:grpSp>
    </p:spTree>
    <p:extLst>
      <p:ext uri="{BB962C8B-B14F-4D97-AF65-F5344CB8AC3E}">
        <p14:creationId xmlns:p14="http://schemas.microsoft.com/office/powerpoint/2010/main" val="7488087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and Protected Object Parts Too</a:t>
            </a:r>
            <a:endParaRPr lang="en-US" dirty="0"/>
          </a:p>
        </p:txBody>
      </p:sp>
      <p:sp>
        <p:nvSpPr>
          <p:cNvPr id="3" name="Content Placeholder 2"/>
          <p:cNvSpPr>
            <a:spLocks noGrp="1"/>
          </p:cNvSpPr>
          <p:nvPr>
            <p:ph sz="half" idx="10"/>
          </p:nvPr>
        </p:nvSpPr>
        <p:spPr/>
        <p:txBody>
          <a:bodyPr/>
          <a:lstStyle/>
          <a:p>
            <a:r>
              <a:rPr lang="en-US" dirty="0" smtClean="0"/>
              <a:t>Similar to packages</a:t>
            </a:r>
          </a:p>
          <a:p>
            <a:r>
              <a:rPr lang="en-US" dirty="0"/>
              <a:t>See the Advanced </a:t>
            </a:r>
            <a:r>
              <a:rPr lang="en-US" dirty="0" smtClean="0"/>
              <a:t>course…</a:t>
            </a:r>
            <a:endParaRPr lang="en-US" dirty="0"/>
          </a:p>
        </p:txBody>
      </p:sp>
      <p:sp>
        <p:nvSpPr>
          <p:cNvPr id="5" name="TextBox 4"/>
          <p:cNvSpPr txBox="1"/>
          <p:nvPr/>
        </p:nvSpPr>
        <p:spPr>
          <a:xfrm>
            <a:off x="2466329" y="2698462"/>
            <a:ext cx="4065537" cy="3754874"/>
          </a:xfrm>
          <a:prstGeom prst="rect">
            <a:avLst/>
          </a:prstGeom>
          <a:noFill/>
        </p:spPr>
        <p:txBody>
          <a:bodyPr wrap="none" rtlCol="0">
            <a:spAutoFit/>
          </a:bodyPr>
          <a:lstStyle/>
          <a:p>
            <a:r>
              <a:rPr lang="en-US" sz="1400" b="1" noProof="1" smtClean="0">
                <a:latin typeface="Consolas" panose="020B0609020204030204" pitchFamily="49" charset="0"/>
              </a:rPr>
              <a:t>package </a:t>
            </a:r>
            <a:r>
              <a:rPr lang="en-US" sz="1400" noProof="1" smtClean="0">
                <a:latin typeface="Consolas" panose="020B0609020204030204" pitchFamily="49" charset="0"/>
              </a:rPr>
              <a:t>T </a:t>
            </a:r>
            <a:r>
              <a:rPr lang="en-US" sz="1400" b="1" noProof="1" smtClean="0">
                <a:latin typeface="Consolas" panose="020B0609020204030204" pitchFamily="49" charset="0"/>
              </a:rPr>
              <a:t>is</a:t>
            </a:r>
            <a:endParaRPr lang="en-US" sz="1400" noProof="1" smtClean="0">
              <a:latin typeface="Consolas" panose="020B0609020204030204" pitchFamily="49" charset="0"/>
            </a:endParaRPr>
          </a:p>
          <a:p>
            <a:pPr>
              <a:spcBef>
                <a:spcPts val="1800"/>
              </a:spcBef>
            </a:pPr>
            <a:r>
              <a:rPr lang="en-US" sz="1400" b="1" noProof="1" smtClean="0">
                <a:latin typeface="Consolas" panose="020B0609020204030204" pitchFamily="49" charset="0"/>
              </a:rPr>
              <a:t>   task type </a:t>
            </a:r>
            <a:r>
              <a:rPr lang="en-US" sz="1400" noProof="1" smtClean="0">
                <a:latin typeface="Consolas" panose="020B0609020204030204" pitchFamily="49" charset="0"/>
              </a:rPr>
              <a:t>Thread </a:t>
            </a:r>
            <a:r>
              <a:rPr lang="en-US" sz="1400" b="1" noProof="1" smtClean="0">
                <a:latin typeface="Consolas" panose="020B0609020204030204" pitchFamily="49" charset="0"/>
              </a:rPr>
              <a:t>with </a:t>
            </a:r>
            <a:r>
              <a:rPr lang="en-US" sz="1400" noProof="1" smtClean="0">
                <a:latin typeface="Consolas" panose="020B0609020204030204" pitchFamily="49" charset="0"/>
              </a:rPr>
              <a:t>Spark_Mode </a:t>
            </a:r>
            <a:r>
              <a:rPr lang="en-US" sz="1400" b="1" noProof="1" smtClean="0">
                <a:latin typeface="Consolas" panose="020B0609020204030204" pitchFamily="49" charset="0"/>
              </a:rPr>
              <a:t>is</a:t>
            </a:r>
          </a:p>
          <a:p>
            <a:r>
              <a:rPr lang="en-US" sz="1400" b="1" noProof="1" smtClean="0">
                <a:latin typeface="Consolas" panose="020B0609020204030204" pitchFamily="49" charset="0"/>
              </a:rPr>
              <a:t>      …</a:t>
            </a:r>
          </a:p>
          <a:p>
            <a:r>
              <a:rPr lang="en-US" sz="1400" b="1" noProof="1" smtClean="0">
                <a:latin typeface="Consolas" panose="020B0609020204030204" pitchFamily="49" charset="0"/>
              </a:rPr>
              <a:t>   end </a:t>
            </a:r>
            <a:r>
              <a:rPr lang="en-US" sz="1400" noProof="1" smtClean="0">
                <a:latin typeface="Consolas" panose="020B0609020204030204" pitchFamily="49" charset="0"/>
              </a:rPr>
              <a:t>Thread;</a:t>
            </a:r>
          </a:p>
          <a:p>
            <a:pPr>
              <a:spcBef>
                <a:spcPts val="1800"/>
              </a:spcBef>
            </a:pPr>
            <a:r>
              <a:rPr lang="en-US" sz="1400" b="1" noProof="1" smtClean="0">
                <a:latin typeface="Consolas" panose="020B0609020204030204" pitchFamily="49" charset="0"/>
              </a:rPr>
              <a:t>   protected type </a:t>
            </a:r>
            <a:r>
              <a:rPr lang="en-US" sz="1400" noProof="1" smtClean="0">
                <a:latin typeface="Consolas" panose="020B0609020204030204" pitchFamily="49" charset="0"/>
              </a:rPr>
              <a:t>PO </a:t>
            </a:r>
            <a:r>
              <a:rPr lang="en-US" sz="1400" b="1" noProof="1" smtClean="0">
                <a:latin typeface="Consolas" panose="020B0609020204030204" pitchFamily="49" charset="0"/>
              </a:rPr>
              <a:t>is</a:t>
            </a:r>
          </a:p>
          <a:p>
            <a:pPr>
              <a:spcBef>
                <a:spcPts val="600"/>
              </a:spcBef>
            </a:pPr>
            <a:r>
              <a:rPr lang="en-US" sz="1400" b="1" noProof="1" smtClean="0">
                <a:latin typeface="Consolas" panose="020B0609020204030204" pitchFamily="49" charset="0"/>
              </a:rPr>
              <a:t>      procedure </a:t>
            </a:r>
            <a:r>
              <a:rPr lang="en-US" sz="1400" noProof="1" smtClean="0">
                <a:latin typeface="Consolas" panose="020B0609020204030204" pitchFamily="49" charset="0"/>
              </a:rPr>
              <a:t>P1 </a:t>
            </a:r>
            <a:r>
              <a:rPr lang="en-US" sz="1400" b="1" noProof="1" smtClean="0">
                <a:latin typeface="Consolas" panose="020B0609020204030204" pitchFamily="49" charset="0"/>
              </a:rPr>
              <a:t>with </a:t>
            </a:r>
            <a:r>
              <a:rPr lang="en-US" sz="1400" noProof="1" smtClean="0">
                <a:latin typeface="Consolas" panose="020B0609020204030204" pitchFamily="49" charset="0"/>
              </a:rPr>
              <a:t>SPARK_Mode;</a:t>
            </a:r>
          </a:p>
          <a:p>
            <a:pPr>
              <a:spcBef>
                <a:spcPts val="600"/>
              </a:spcBef>
            </a:pPr>
            <a:r>
              <a:rPr lang="en-US" sz="1400" b="1" noProof="1" smtClean="0">
                <a:latin typeface="Consolas" panose="020B0609020204030204" pitchFamily="49" charset="0"/>
              </a:rPr>
              <a:t>      procedure </a:t>
            </a:r>
            <a:r>
              <a:rPr lang="en-US" sz="1400" noProof="1" smtClean="0">
                <a:latin typeface="Consolas" panose="020B0609020204030204" pitchFamily="49" charset="0"/>
              </a:rPr>
              <a:t>P2;</a:t>
            </a:r>
          </a:p>
          <a:p>
            <a:pPr>
              <a:spcBef>
                <a:spcPts val="600"/>
              </a:spcBef>
            </a:pPr>
            <a:r>
              <a:rPr lang="en-US" sz="1400" b="1" noProof="1" smtClean="0">
                <a:latin typeface="Consolas" panose="020B0609020204030204" pitchFamily="49" charset="0"/>
              </a:rPr>
              <a:t>      entry </a:t>
            </a:r>
            <a:r>
              <a:rPr lang="en-US" sz="1400" noProof="1" smtClean="0">
                <a:latin typeface="Consolas" panose="020B0609020204030204" pitchFamily="49" charset="0"/>
              </a:rPr>
              <a:t>E1 </a:t>
            </a:r>
            <a:r>
              <a:rPr lang="en-US" sz="1400" b="1" noProof="1" smtClean="0">
                <a:latin typeface="Consolas" panose="020B0609020204030204" pitchFamily="49" charset="0"/>
              </a:rPr>
              <a:t>with </a:t>
            </a:r>
            <a:r>
              <a:rPr lang="en-US" sz="1400" noProof="1" smtClean="0">
                <a:latin typeface="Consolas" panose="020B0609020204030204" pitchFamily="49" charset="0"/>
              </a:rPr>
              <a:t>SPARK_Mode;</a:t>
            </a:r>
          </a:p>
          <a:p>
            <a:pPr>
              <a:spcBef>
                <a:spcPts val="600"/>
              </a:spcBef>
            </a:pPr>
            <a:r>
              <a:rPr lang="en-US" sz="1400" b="1" noProof="1" smtClean="0">
                <a:latin typeface="Consolas" panose="020B0609020204030204" pitchFamily="49" charset="0"/>
              </a:rPr>
              <a:t>   private</a:t>
            </a:r>
          </a:p>
          <a:p>
            <a:pPr>
              <a:spcBef>
                <a:spcPts val="600"/>
              </a:spcBef>
            </a:pPr>
            <a:r>
              <a:rPr lang="en-US" sz="1400" noProof="1" smtClean="0">
                <a:latin typeface="Consolas" panose="020B0609020204030204" pitchFamily="49" charset="0"/>
              </a:rPr>
              <a:t>      ...</a:t>
            </a:r>
          </a:p>
          <a:p>
            <a:r>
              <a:rPr lang="en-US" sz="1400" b="1" noProof="1" smtClean="0">
                <a:latin typeface="Consolas" panose="020B0609020204030204" pitchFamily="49" charset="0"/>
              </a:rPr>
              <a:t>   end </a:t>
            </a:r>
            <a:r>
              <a:rPr lang="en-US" sz="1400" noProof="1" smtClean="0">
                <a:latin typeface="Consolas" panose="020B0609020204030204" pitchFamily="49" charset="0"/>
              </a:rPr>
              <a:t>PO;</a:t>
            </a:r>
            <a:endParaRPr lang="en-US" sz="1400" b="1" noProof="1" smtClean="0">
              <a:latin typeface="Consolas" panose="020B0609020204030204" pitchFamily="49" charset="0"/>
            </a:endParaRPr>
          </a:p>
          <a:p>
            <a:pPr>
              <a:spcBef>
                <a:spcPts val="1800"/>
              </a:spcBef>
            </a:pPr>
            <a:r>
              <a:rPr lang="en-US" sz="1400" b="1" noProof="1" smtClean="0">
                <a:latin typeface="Consolas" panose="020B0609020204030204" pitchFamily="49" charset="0"/>
              </a:rPr>
              <a:t>end </a:t>
            </a:r>
            <a:r>
              <a:rPr lang="en-US" sz="1400" noProof="1" smtClean="0">
                <a:latin typeface="Consolas" panose="020B0609020204030204" pitchFamily="49" charset="0"/>
              </a:rPr>
              <a:t>T;</a:t>
            </a:r>
            <a:endParaRPr lang="en-US" sz="1400" i="0" kern="1200" noProof="1" smtClean="0">
              <a:latin typeface="Consolas" panose="020B0609020204030204" pitchFamily="49" charset="0"/>
            </a:endParaRPr>
          </a:p>
        </p:txBody>
      </p:sp>
    </p:spTree>
    <p:extLst>
      <p:ext uri="{BB962C8B-B14F-4D97-AF65-F5344CB8AC3E}">
        <p14:creationId xmlns:p14="http://schemas.microsoft.com/office/powerpoint/2010/main" val="126143065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0"/>
          </p:nvPr>
        </p:nvSpPr>
        <p:spPr/>
        <p:txBody>
          <a:bodyPr/>
          <a:lstStyle/>
          <a:p>
            <a:r>
              <a:rPr lang="en-US" dirty="0" smtClean="0"/>
              <a:t>Some specs have SPARK_Mode ‘On’, others ‘Off’</a:t>
            </a:r>
          </a:p>
          <a:p>
            <a:pPr lvl="1"/>
            <a:r>
              <a:rPr lang="en-US" dirty="0" smtClean="0"/>
              <a:t>Modes determine what is allowed in the specs</a:t>
            </a:r>
            <a:endParaRPr lang="en-US" dirty="0"/>
          </a:p>
        </p:txBody>
      </p:sp>
      <p:sp>
        <p:nvSpPr>
          <p:cNvPr id="2" name="Title 1"/>
          <p:cNvSpPr>
            <a:spLocks noGrp="1"/>
          </p:cNvSpPr>
          <p:nvPr>
            <p:ph type="title"/>
          </p:nvPr>
        </p:nvSpPr>
        <p:spPr/>
        <p:txBody>
          <a:bodyPr/>
          <a:lstStyle/>
          <a:p>
            <a:r>
              <a:rPr lang="en-US" dirty="0" smtClean="0"/>
              <a:t>Can Verify </a:t>
            </a:r>
            <a:r>
              <a:rPr lang="en-US" dirty="0"/>
              <a:t>Selected Subprograms</a:t>
            </a:r>
          </a:p>
        </p:txBody>
      </p:sp>
      <p:sp>
        <p:nvSpPr>
          <p:cNvPr id="5" name="Double Wave 4"/>
          <p:cNvSpPr/>
          <p:nvPr/>
        </p:nvSpPr>
        <p:spPr bwMode="auto">
          <a:xfrm>
            <a:off x="3958358" y="3536245"/>
            <a:ext cx="360040" cy="288032"/>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6" name="Double Wave 5"/>
          <p:cNvSpPr/>
          <p:nvPr/>
        </p:nvSpPr>
        <p:spPr bwMode="auto">
          <a:xfrm>
            <a:off x="4051965" y="5731618"/>
            <a:ext cx="648072"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4" name="TextBox 3"/>
          <p:cNvSpPr txBox="1"/>
          <p:nvPr/>
        </p:nvSpPr>
        <p:spPr>
          <a:xfrm>
            <a:off x="2007607" y="2276872"/>
            <a:ext cx="4264309" cy="4324261"/>
          </a:xfrm>
          <a:prstGeom prst="rect">
            <a:avLst/>
          </a:prstGeom>
          <a:noFill/>
        </p:spPr>
        <p:txBody>
          <a:bodyPr wrap="none" rtlCol="0">
            <a:spAutoFit/>
          </a:bodyPr>
          <a:lstStyle/>
          <a:p>
            <a:r>
              <a:rPr lang="en-US" sz="1400" b="1" noProof="1" smtClean="0">
                <a:latin typeface="Consolas" panose="020B0609020204030204" pitchFamily="49" charset="0"/>
              </a:rPr>
              <a:t>package </a:t>
            </a:r>
            <a:r>
              <a:rPr lang="en-US" sz="1400" noProof="1" smtClean="0">
                <a:latin typeface="Consolas" panose="020B0609020204030204" pitchFamily="49" charset="0"/>
              </a:rPr>
              <a:t>Q</a:t>
            </a:r>
          </a:p>
          <a:p>
            <a:r>
              <a:rPr lang="en-US" sz="1400" b="1" noProof="1" smtClean="0">
                <a:latin typeface="Consolas" panose="020B0609020204030204" pitchFamily="49" charset="0"/>
              </a:rPr>
              <a:t>  with </a:t>
            </a:r>
            <a:r>
              <a:rPr lang="en-US" sz="1400" noProof="1" smtClean="0">
                <a:latin typeface="Consolas" panose="020B0609020204030204" pitchFamily="49" charset="0"/>
              </a:rPr>
              <a:t>SPARK_Mode</a:t>
            </a:r>
          </a:p>
          <a:p>
            <a:r>
              <a:rPr lang="en-US" sz="1400" b="1" noProof="1" smtClean="0">
                <a:latin typeface="Consolas" panose="020B0609020204030204" pitchFamily="49" charset="0"/>
              </a:rPr>
              <a:t>is</a:t>
            </a:r>
          </a:p>
          <a:p>
            <a:pPr>
              <a:spcBef>
                <a:spcPts val="600"/>
              </a:spcBef>
              <a:spcAft>
                <a:spcPts val="600"/>
              </a:spcAft>
            </a:pPr>
            <a:endParaRPr lang="en-US" sz="1400" noProof="1" smtClean="0">
              <a:latin typeface="Consolas" panose="020B0609020204030204" pitchFamily="49" charset="0"/>
            </a:endParaRPr>
          </a:p>
          <a:p>
            <a:r>
              <a:rPr lang="en-US" sz="1400" b="1" noProof="1" smtClean="0">
                <a:latin typeface="Consolas" panose="020B0609020204030204" pitchFamily="49" charset="0"/>
              </a:rPr>
              <a:t>   procedure </a:t>
            </a:r>
            <a:r>
              <a:rPr lang="en-US" sz="1400" noProof="1" smtClean="0">
                <a:latin typeface="Consolas" panose="020B0609020204030204" pitchFamily="49" charset="0"/>
              </a:rPr>
              <a:t>P (X : </a:t>
            </a:r>
            <a:r>
              <a:rPr lang="en-US" sz="1400" b="1" noProof="1" smtClean="0">
                <a:latin typeface="Consolas" panose="020B0609020204030204" pitchFamily="49" charset="0"/>
              </a:rPr>
              <a:t>access </a:t>
            </a:r>
            <a:r>
              <a:rPr lang="en-US" sz="1400" noProof="1" smtClean="0">
                <a:latin typeface="Consolas" panose="020B0609020204030204" pitchFamily="49" charset="0"/>
              </a:rPr>
              <a:t>Integer) </a:t>
            </a:r>
            <a:r>
              <a:rPr lang="en-US" sz="1400" b="1" noProof="1" smtClean="0">
                <a:latin typeface="Consolas" panose="020B0609020204030204" pitchFamily="49" charset="0"/>
              </a:rPr>
              <a:t>with</a:t>
            </a:r>
          </a:p>
          <a:p>
            <a:pPr>
              <a:spcBef>
                <a:spcPts val="300"/>
              </a:spcBef>
            </a:pPr>
            <a:r>
              <a:rPr lang="en-US" sz="1400" b="1" noProof="1" smtClean="0">
                <a:latin typeface="Consolas" panose="020B0609020204030204" pitchFamily="49" charset="0"/>
              </a:rPr>
              <a:t>     </a:t>
            </a:r>
            <a:r>
              <a:rPr lang="en-US" sz="1400" noProof="1" smtClean="0">
                <a:latin typeface="Consolas" panose="020B0609020204030204" pitchFamily="49" charset="0"/>
              </a:rPr>
              <a:t>SPARK_Mode =&gt; Off,</a:t>
            </a:r>
          </a:p>
          <a:p>
            <a:pPr>
              <a:spcBef>
                <a:spcPts val="300"/>
              </a:spcBef>
            </a:pPr>
            <a:r>
              <a:rPr lang="en-US" sz="1400" b="1" noProof="1" smtClean="0">
                <a:latin typeface="Consolas" panose="020B0609020204030204" pitchFamily="49" charset="0"/>
              </a:rPr>
              <a:t>     </a:t>
            </a:r>
            <a:r>
              <a:rPr lang="en-US" sz="1400" noProof="1" smtClean="0">
                <a:latin typeface="Consolas" panose="020B0609020204030204" pitchFamily="49" charset="0"/>
              </a:rPr>
              <a:t>Pre =&gt; X /= </a:t>
            </a:r>
            <a:r>
              <a:rPr lang="en-US" sz="1400" b="1" noProof="1" smtClean="0">
                <a:latin typeface="Consolas" panose="020B0609020204030204" pitchFamily="49" charset="0"/>
              </a:rPr>
              <a:t>null</a:t>
            </a:r>
            <a:r>
              <a:rPr lang="en-US" sz="1400" noProof="1" smtClean="0">
                <a:latin typeface="Consolas" panose="020B0609020204030204" pitchFamily="49" charset="0"/>
              </a:rPr>
              <a:t>;</a:t>
            </a:r>
          </a:p>
          <a:p>
            <a:pPr>
              <a:spcBef>
                <a:spcPts val="900"/>
              </a:spcBef>
              <a:spcAft>
                <a:spcPts val="1200"/>
              </a:spcAft>
            </a:pPr>
            <a:endParaRPr lang="en-US" sz="1400" noProof="1" smtClean="0">
              <a:latin typeface="Consolas" panose="020B0609020204030204" pitchFamily="49" charset="0"/>
            </a:endParaRPr>
          </a:p>
          <a:p>
            <a:r>
              <a:rPr lang="en-US" sz="1400" b="1" noProof="1" smtClean="0">
                <a:latin typeface="Consolas" panose="020B0609020204030204" pitchFamily="49" charset="0"/>
              </a:rPr>
              <a:t>   procedure </a:t>
            </a:r>
            <a:r>
              <a:rPr lang="en-US" sz="1400" noProof="1" smtClean="0">
                <a:latin typeface="Consolas" panose="020B0609020204030204" pitchFamily="49" charset="0"/>
              </a:rPr>
              <a:t>R (X : </a:t>
            </a:r>
            <a:r>
              <a:rPr lang="en-US" sz="1400" b="1" noProof="1" smtClean="0">
                <a:latin typeface="Consolas" panose="020B0609020204030204" pitchFamily="49" charset="0"/>
              </a:rPr>
              <a:t>in out </a:t>
            </a:r>
            <a:r>
              <a:rPr lang="en-US" sz="1400" noProof="1" smtClean="0">
                <a:latin typeface="Consolas" panose="020B0609020204030204" pitchFamily="49" charset="0"/>
              </a:rPr>
              <a:t>Integer) </a:t>
            </a:r>
            <a:r>
              <a:rPr lang="en-US" sz="1400" b="1" noProof="1" smtClean="0">
                <a:latin typeface="Consolas" panose="020B0609020204030204" pitchFamily="49" charset="0"/>
              </a:rPr>
              <a:t>with</a:t>
            </a:r>
          </a:p>
          <a:p>
            <a:pPr>
              <a:spcBef>
                <a:spcPts val="300"/>
              </a:spcBef>
            </a:pPr>
            <a:r>
              <a:rPr lang="en-US" sz="1400" b="1" noProof="1" smtClean="0">
                <a:latin typeface="Consolas" panose="020B0609020204030204" pitchFamily="49" charset="0"/>
              </a:rPr>
              <a:t>     </a:t>
            </a:r>
            <a:r>
              <a:rPr lang="en-US" sz="1400" noProof="1" smtClean="0">
                <a:latin typeface="Consolas" panose="020B0609020204030204" pitchFamily="49" charset="0"/>
              </a:rPr>
              <a:t>Global =&gt; </a:t>
            </a:r>
            <a:r>
              <a:rPr lang="en-US" sz="1400" b="1" noProof="1" smtClean="0">
                <a:latin typeface="Consolas" panose="020B0609020204030204" pitchFamily="49" charset="0"/>
              </a:rPr>
              <a:t>null</a:t>
            </a:r>
            <a:r>
              <a:rPr lang="en-US" sz="1400" noProof="1" smtClean="0">
                <a:latin typeface="Consolas" panose="020B0609020204030204" pitchFamily="49" charset="0"/>
              </a:rPr>
              <a:t>,</a:t>
            </a:r>
          </a:p>
          <a:p>
            <a:pPr>
              <a:spcBef>
                <a:spcPts val="300"/>
              </a:spcBef>
            </a:pPr>
            <a:r>
              <a:rPr lang="en-US" sz="1400" b="1" noProof="1" smtClean="0">
                <a:latin typeface="Consolas" panose="020B0609020204030204" pitchFamily="49" charset="0"/>
              </a:rPr>
              <a:t>     </a:t>
            </a:r>
            <a:r>
              <a:rPr lang="en-US" sz="1400" noProof="1" smtClean="0">
                <a:latin typeface="Consolas" panose="020B0609020204030204" pitchFamily="49" charset="0"/>
              </a:rPr>
              <a:t>Pre    =&gt; X &gt; 0;</a:t>
            </a:r>
          </a:p>
          <a:p>
            <a:pPr>
              <a:spcBef>
                <a:spcPts val="900"/>
              </a:spcBef>
              <a:spcAft>
                <a:spcPts val="1200"/>
              </a:spcAft>
            </a:pPr>
            <a:r>
              <a:rPr lang="en-US" sz="1400" b="1" noProof="1" smtClean="0">
                <a:latin typeface="Consolas" panose="020B0609020204030204" pitchFamily="49" charset="0"/>
              </a:rPr>
              <a:t>   </a:t>
            </a:r>
          </a:p>
          <a:p>
            <a:r>
              <a:rPr lang="en-US" sz="1400" b="1" noProof="1" smtClean="0">
                <a:latin typeface="Consolas" panose="020B0609020204030204" pitchFamily="49" charset="0"/>
              </a:rPr>
              <a:t>   procedure </a:t>
            </a:r>
            <a:r>
              <a:rPr lang="en-US" sz="1400" noProof="1" smtClean="0">
                <a:latin typeface="Consolas" panose="020B0609020204030204" pitchFamily="49" charset="0"/>
              </a:rPr>
              <a:t>S (X : </a:t>
            </a:r>
            <a:r>
              <a:rPr lang="en-US" sz="1400" b="1" noProof="1" smtClean="0">
                <a:latin typeface="Consolas" panose="020B0609020204030204" pitchFamily="49" charset="0"/>
              </a:rPr>
              <a:t>access </a:t>
            </a:r>
            <a:r>
              <a:rPr lang="en-US" sz="1400" noProof="1" smtClean="0">
                <a:latin typeface="Consolas" panose="020B0609020204030204" pitchFamily="49" charset="0"/>
              </a:rPr>
              <a:t>Integer);</a:t>
            </a:r>
          </a:p>
          <a:p>
            <a:pPr>
              <a:spcBef>
                <a:spcPts val="600"/>
              </a:spcBef>
              <a:spcAft>
                <a:spcPts val="600"/>
              </a:spcAft>
            </a:pPr>
            <a:endParaRPr lang="en-US" sz="1400" noProof="1" smtClean="0">
              <a:latin typeface="Consolas" panose="020B0609020204030204" pitchFamily="49" charset="0"/>
            </a:endParaRPr>
          </a:p>
          <a:p>
            <a:r>
              <a:rPr lang="en-US" sz="1400" b="1" noProof="1" smtClean="0">
                <a:latin typeface="Consolas" panose="020B0609020204030204" pitchFamily="49" charset="0"/>
              </a:rPr>
              <a:t>end </a:t>
            </a:r>
            <a:r>
              <a:rPr lang="en-US" sz="1400" noProof="1" smtClean="0">
                <a:latin typeface="Consolas" panose="020B0609020204030204" pitchFamily="49" charset="0"/>
              </a:rPr>
              <a:t>Q;</a:t>
            </a:r>
            <a:endParaRPr lang="en-US" sz="1400" i="0" kern="1200" noProof="1" smtClean="0">
              <a:latin typeface="Consolas" panose="020B0609020204030204" pitchFamily="49" charset="0"/>
            </a:endParaRPr>
          </a:p>
        </p:txBody>
      </p:sp>
      <p:sp>
        <p:nvSpPr>
          <p:cNvPr id="8" name="TextBox 7"/>
          <p:cNvSpPr txBox="1"/>
          <p:nvPr/>
        </p:nvSpPr>
        <p:spPr>
          <a:xfrm>
            <a:off x="5148064" y="6138446"/>
            <a:ext cx="2798330" cy="338554"/>
          </a:xfrm>
          <a:prstGeom prst="rect">
            <a:avLst/>
          </a:prstGeom>
          <a:solidFill>
            <a:srgbClr val="C00000"/>
          </a:solidFill>
          <a:ln>
            <a:solidFill>
              <a:srgbClr val="C00000"/>
            </a:solidFill>
          </a:ln>
          <a:effectLst>
            <a:outerShdw blurRad="50800" dist="38100" dir="2700000" algn="tl" rotWithShape="0">
              <a:prstClr val="black">
                <a:alpha val="40000"/>
              </a:prstClr>
            </a:outerShdw>
          </a:effectLst>
        </p:spPr>
        <p:txBody>
          <a:bodyPr wrap="none" rtlCol="0">
            <a:spAutoFit/>
          </a:bodyPr>
          <a:lstStyle/>
          <a:p>
            <a:r>
              <a:rPr lang="en-US" sz="1600" i="0" kern="1200" dirty="0" smtClean="0">
                <a:solidFill>
                  <a:schemeClr val="bg1"/>
                </a:solidFill>
              </a:rPr>
              <a:t>Rejected by SPARK analysis</a:t>
            </a:r>
          </a:p>
        </p:txBody>
      </p:sp>
      <p:sp>
        <p:nvSpPr>
          <p:cNvPr id="9" name="TextBox 8"/>
          <p:cNvSpPr txBox="1"/>
          <p:nvPr/>
        </p:nvSpPr>
        <p:spPr>
          <a:xfrm>
            <a:off x="5859271" y="3711325"/>
            <a:ext cx="2717282" cy="307777"/>
          </a:xfrm>
          <a:prstGeom prst="rect">
            <a:avLst/>
          </a:prstGeom>
          <a:solidFill>
            <a:schemeClr val="accent1">
              <a:lumMod val="20000"/>
              <a:lumOff val="80000"/>
            </a:schemeClr>
          </a:solidFill>
          <a:ln>
            <a:solidFill>
              <a:schemeClr val="tx1"/>
            </a:solidFill>
          </a:ln>
          <a:effectLst>
            <a:outerShdw blurRad="50800" dist="38100" dir="2700000" algn="tl" rotWithShape="0">
              <a:prstClr val="black">
                <a:alpha val="40000"/>
              </a:prstClr>
            </a:outerShdw>
          </a:effectLst>
        </p:spPr>
        <p:txBody>
          <a:bodyPr wrap="none" rtlCol="0">
            <a:spAutoFit/>
          </a:bodyPr>
          <a:lstStyle/>
          <a:p>
            <a:r>
              <a:rPr lang="en-US" sz="1400" i="0" kern="1200" dirty="0" smtClean="0"/>
              <a:t>Allowed since mode for P is Off</a:t>
            </a:r>
          </a:p>
        </p:txBody>
      </p:sp>
      <p:sp>
        <p:nvSpPr>
          <p:cNvPr id="10" name="TextBox 9"/>
          <p:cNvSpPr txBox="1"/>
          <p:nvPr/>
        </p:nvSpPr>
        <p:spPr>
          <a:xfrm>
            <a:off x="4772170" y="2439461"/>
            <a:ext cx="2720617" cy="307777"/>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r>
              <a:rPr lang="en-US" sz="1400" i="0" kern="1200" dirty="0" smtClean="0"/>
              <a:t>Mode for package content is On</a:t>
            </a:r>
          </a:p>
        </p:txBody>
      </p:sp>
      <p:sp>
        <p:nvSpPr>
          <p:cNvPr id="11" name="Rectangle 10"/>
          <p:cNvSpPr/>
          <p:nvPr/>
        </p:nvSpPr>
        <p:spPr bwMode="auto">
          <a:xfrm>
            <a:off x="4692563" y="3385451"/>
            <a:ext cx="144016" cy="161569"/>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3" name="Curved Connector 12"/>
          <p:cNvCxnSpPr>
            <a:stCxn id="9" idx="1"/>
            <a:endCxn id="11" idx="2"/>
          </p:cNvCxnSpPr>
          <p:nvPr/>
        </p:nvCxnSpPr>
        <p:spPr bwMode="auto">
          <a:xfrm rot="10800000">
            <a:off x="4764571" y="3547020"/>
            <a:ext cx="1094700" cy="318194"/>
          </a:xfrm>
          <a:prstGeom prst="curvedConnector2">
            <a:avLst/>
          </a:prstGeom>
          <a:solidFill>
            <a:schemeClr val="accent1"/>
          </a:solidFill>
          <a:ln w="9525" cap="flat" cmpd="sng" algn="ctr">
            <a:solidFill>
              <a:schemeClr val="tx1"/>
            </a:solidFill>
            <a:prstDash val="solid"/>
            <a:round/>
            <a:headEnd type="none" w="med" len="med"/>
            <a:tailEnd type="triangle"/>
          </a:ln>
          <a:effectLst/>
        </p:spPr>
      </p:cxnSp>
      <p:sp>
        <p:nvSpPr>
          <p:cNvPr id="16" name="TextBox 15"/>
          <p:cNvSpPr txBox="1"/>
          <p:nvPr/>
        </p:nvSpPr>
        <p:spPr>
          <a:xfrm flipH="1">
            <a:off x="467544" y="5021893"/>
            <a:ext cx="1096710" cy="523220"/>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400" i="0" kern="1200" dirty="0" smtClean="0"/>
              <a:t>Modes set by package</a:t>
            </a:r>
          </a:p>
        </p:txBody>
      </p:sp>
      <p:sp>
        <p:nvSpPr>
          <p:cNvPr id="17" name="Rectangle 16"/>
          <p:cNvSpPr/>
          <p:nvPr/>
        </p:nvSpPr>
        <p:spPr bwMode="auto">
          <a:xfrm flipH="1">
            <a:off x="2051720" y="4589845"/>
            <a:ext cx="144016" cy="161569"/>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2"/>
                </a:solidFill>
              </a14:hiddenFill>
            </a:ext>
          </a:extLst>
        </p:spPr>
        <p:txBody>
          <a:bodyPr rtlCol="0" anchor="ctr"/>
          <a:lstStyle/>
          <a:p>
            <a:pPr algn="ctr"/>
            <a:endParaRPr lang="en-US"/>
          </a:p>
        </p:txBody>
      </p:sp>
      <p:cxnSp>
        <p:nvCxnSpPr>
          <p:cNvPr id="18" name="Curved Connector 17"/>
          <p:cNvCxnSpPr>
            <a:stCxn id="16" idx="1"/>
            <a:endCxn id="17" idx="3"/>
          </p:cNvCxnSpPr>
          <p:nvPr/>
        </p:nvCxnSpPr>
        <p:spPr bwMode="auto">
          <a:xfrm flipV="1">
            <a:off x="1564254" y="4670630"/>
            <a:ext cx="487466" cy="612873"/>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19" name="Rectangle 18"/>
          <p:cNvSpPr/>
          <p:nvPr/>
        </p:nvSpPr>
        <p:spPr bwMode="auto">
          <a:xfrm>
            <a:off x="2051720" y="5741973"/>
            <a:ext cx="144016" cy="161569"/>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2"/>
                </a:solidFill>
              </a14:hiddenFill>
            </a:ext>
          </a:extLst>
        </p:spPr>
        <p:txBody>
          <a:bodyPr rtlCol="0" anchor="ctr"/>
          <a:lstStyle/>
          <a:p>
            <a:pPr algn="ctr"/>
            <a:endParaRPr lang="en-US"/>
          </a:p>
        </p:txBody>
      </p:sp>
      <p:cxnSp>
        <p:nvCxnSpPr>
          <p:cNvPr id="20" name="Curved Connector 19"/>
          <p:cNvCxnSpPr>
            <a:stCxn id="16" idx="1"/>
            <a:endCxn id="19" idx="1"/>
          </p:cNvCxnSpPr>
          <p:nvPr/>
        </p:nvCxnSpPr>
        <p:spPr bwMode="auto">
          <a:xfrm>
            <a:off x="1564254" y="5283503"/>
            <a:ext cx="487466" cy="539255"/>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cxnSp>
        <p:nvCxnSpPr>
          <p:cNvPr id="30" name="Curved Connector 29"/>
          <p:cNvCxnSpPr>
            <a:stCxn id="8" idx="1"/>
            <a:endCxn id="28" idx="2"/>
          </p:cNvCxnSpPr>
          <p:nvPr/>
        </p:nvCxnSpPr>
        <p:spPr bwMode="auto">
          <a:xfrm rot="10800000">
            <a:off x="4587244" y="5957999"/>
            <a:ext cx="560820" cy="349724"/>
          </a:xfrm>
          <a:prstGeom prst="curvedConnector2">
            <a:avLst/>
          </a:prstGeom>
          <a:solidFill>
            <a:schemeClr val="accent1"/>
          </a:solidFill>
          <a:ln w="9525" cap="flat" cmpd="sng" algn="ctr">
            <a:solidFill>
              <a:schemeClr val="tx1"/>
            </a:solidFill>
            <a:prstDash val="solid"/>
            <a:round/>
            <a:headEnd type="none" w="med" len="med"/>
            <a:tailEnd type="triangle"/>
          </a:ln>
          <a:effectLst/>
        </p:spPr>
      </p:cxnSp>
      <p:sp>
        <p:nvSpPr>
          <p:cNvPr id="28" name="Rectangle 27"/>
          <p:cNvSpPr/>
          <p:nvPr/>
        </p:nvSpPr>
        <p:spPr bwMode="auto">
          <a:xfrm>
            <a:off x="4522908" y="5813983"/>
            <a:ext cx="128672"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Lst>
        </p:spPr>
        <p:txBody>
          <a:bodyPr rtlCol="0" anchor="ctr"/>
          <a:lstStyle/>
          <a:p>
            <a:pPr algn="ctr"/>
            <a:endParaRPr lang="en-US"/>
          </a:p>
        </p:txBody>
      </p:sp>
      <p:sp>
        <p:nvSpPr>
          <p:cNvPr id="27" name="TextBox 26"/>
          <p:cNvSpPr txBox="1"/>
          <p:nvPr/>
        </p:nvSpPr>
        <p:spPr>
          <a:xfrm flipH="1">
            <a:off x="467543" y="3265820"/>
            <a:ext cx="1171989" cy="523220"/>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400" i="0" kern="1200" dirty="0" smtClean="0"/>
              <a:t>Mode set by subprogram</a:t>
            </a:r>
          </a:p>
        </p:txBody>
      </p:sp>
      <p:sp>
        <p:nvSpPr>
          <p:cNvPr id="29" name="Rectangle 28"/>
          <p:cNvSpPr/>
          <p:nvPr/>
        </p:nvSpPr>
        <p:spPr bwMode="auto">
          <a:xfrm flipH="1">
            <a:off x="2051720" y="3368328"/>
            <a:ext cx="144016" cy="161569"/>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2"/>
                </a:solidFill>
              </a14:hiddenFill>
            </a:ext>
          </a:extLst>
        </p:spPr>
        <p:txBody>
          <a:bodyPr rtlCol="0" anchor="ctr"/>
          <a:lstStyle/>
          <a:p>
            <a:pPr algn="ctr"/>
            <a:endParaRPr lang="en-US"/>
          </a:p>
        </p:txBody>
      </p:sp>
      <p:cxnSp>
        <p:nvCxnSpPr>
          <p:cNvPr id="31" name="Curved Connector 30"/>
          <p:cNvCxnSpPr>
            <a:stCxn id="27" idx="1"/>
            <a:endCxn id="29" idx="3"/>
          </p:cNvCxnSpPr>
          <p:nvPr/>
        </p:nvCxnSpPr>
        <p:spPr bwMode="auto">
          <a:xfrm flipV="1">
            <a:off x="1639532" y="3449113"/>
            <a:ext cx="412188" cy="78317"/>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49913403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So What Can’t SPARK Code Reference?</a:t>
            </a:r>
            <a:endParaRPr lang="en-US" dirty="0"/>
          </a:p>
        </p:txBody>
      </p:sp>
      <p:sp>
        <p:nvSpPr>
          <p:cNvPr id="3" name="Content Placeholder 2"/>
          <p:cNvSpPr>
            <a:spLocks noGrp="1"/>
          </p:cNvSpPr>
          <p:nvPr>
            <p:ph sz="half" idx="10"/>
          </p:nvPr>
        </p:nvSpPr>
        <p:spPr/>
        <p:txBody>
          <a:bodyPr/>
          <a:lstStyle/>
          <a:p>
            <a:r>
              <a:rPr lang="en-US" dirty="0" smtClean="0"/>
              <a:t>SPARK code must only reference SPARK code</a:t>
            </a:r>
          </a:p>
          <a:p>
            <a:pPr lvl="1"/>
            <a:r>
              <a:rPr lang="en-US" dirty="0" smtClean="0"/>
              <a:t>Otherwise analysis cannot provide strong guarantees</a:t>
            </a:r>
          </a:p>
          <a:p>
            <a:pPr lvl="1"/>
            <a:r>
              <a:rPr lang="en-US" dirty="0" smtClean="0"/>
              <a:t>Only one semantics: as if 100% SPARK code in use</a:t>
            </a:r>
          </a:p>
          <a:p>
            <a:pPr lvl="1"/>
            <a:r>
              <a:rPr lang="en-US" dirty="0" smtClean="0"/>
              <a:t>GNATprove will reject invalid mixing</a:t>
            </a:r>
          </a:p>
          <a:p>
            <a:r>
              <a:rPr lang="en-US" dirty="0" smtClean="0"/>
              <a:t>But what constitutes SPARK code?</a:t>
            </a:r>
          </a:p>
          <a:p>
            <a:pPr lvl="1"/>
            <a:r>
              <a:rPr lang="en-US" dirty="0" smtClean="0"/>
              <a:t>Code explicitly set to SPARK_Mode ‘On’</a:t>
            </a:r>
          </a:p>
          <a:p>
            <a:pPr lvl="1"/>
            <a:r>
              <a:rPr lang="en-US" dirty="0" smtClean="0"/>
              <a:t>Code covered by a global default value of ‘On’</a:t>
            </a:r>
          </a:p>
          <a:p>
            <a:pPr lvl="1"/>
            <a:r>
              <a:rPr lang="en-US" dirty="0" smtClean="0"/>
              <a:t>Code in Ada packages included by with-clauses, as long as the referenced parts are compliant</a:t>
            </a:r>
          </a:p>
          <a:p>
            <a:r>
              <a:rPr lang="en-US" dirty="0" smtClean="0"/>
              <a:t>Hence: cannot reference non-compliant code and code </a:t>
            </a:r>
            <a:r>
              <a:rPr lang="en-US" smtClean="0"/>
              <a:t>with SPARK_Mode explicitly </a:t>
            </a:r>
            <a:r>
              <a:rPr lang="en-US" dirty="0" smtClean="0"/>
              <a:t>‘Off’</a:t>
            </a:r>
          </a:p>
        </p:txBody>
      </p:sp>
    </p:spTree>
    <p:extLst>
      <p:ext uri="{BB962C8B-B14F-4D97-AF65-F5344CB8AC3E}">
        <p14:creationId xmlns:p14="http://schemas.microsoft.com/office/powerpoint/2010/main" val="171954951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SPARK Code Cannot Use Mode ‘Off’ Code</a:t>
            </a:r>
            <a:endParaRPr lang="en-US" dirty="0"/>
          </a:p>
        </p:txBody>
      </p:sp>
      <p:sp>
        <p:nvSpPr>
          <p:cNvPr id="3" name="Content Placeholder 2"/>
          <p:cNvSpPr>
            <a:spLocks noGrp="1"/>
          </p:cNvSpPr>
          <p:nvPr>
            <p:ph sz="half" idx="10"/>
          </p:nvPr>
        </p:nvSpPr>
        <p:spPr>
          <a:xfrm>
            <a:off x="685800" y="1143000"/>
            <a:ext cx="8035131" cy="845840"/>
          </a:xfrm>
        </p:spPr>
        <p:txBody>
          <a:bodyPr/>
          <a:lstStyle/>
          <a:p>
            <a:r>
              <a:rPr lang="en-US" dirty="0" smtClean="0"/>
              <a:t>That is, when spec is </a:t>
            </a:r>
            <a:r>
              <a:rPr lang="en-US" i="1" dirty="0" smtClean="0"/>
              <a:t>explicitly</a:t>
            </a:r>
            <a:r>
              <a:rPr lang="en-US" dirty="0" smtClean="0"/>
              <a:t> marked as ‘Off’</a:t>
            </a:r>
            <a:endParaRPr lang="en-US" dirty="0"/>
          </a:p>
        </p:txBody>
      </p:sp>
      <p:grpSp>
        <p:nvGrpSpPr>
          <p:cNvPr id="8" name="Group 7"/>
          <p:cNvGrpSpPr/>
          <p:nvPr/>
        </p:nvGrpSpPr>
        <p:grpSpPr>
          <a:xfrm>
            <a:off x="1930389" y="2841254"/>
            <a:ext cx="3289683" cy="1900520"/>
            <a:chOff x="1849984" y="2841254"/>
            <a:chExt cx="3289683" cy="1900520"/>
          </a:xfrm>
        </p:grpSpPr>
        <p:sp>
          <p:nvSpPr>
            <p:cNvPr id="19" name="Double Wave 18"/>
            <p:cNvSpPr/>
            <p:nvPr/>
          </p:nvSpPr>
          <p:spPr bwMode="auto">
            <a:xfrm>
              <a:off x="4296494" y="3988717"/>
              <a:ext cx="360040" cy="288032"/>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4" name="TextBox 3"/>
            <p:cNvSpPr txBox="1"/>
            <p:nvPr/>
          </p:nvSpPr>
          <p:spPr>
            <a:xfrm>
              <a:off x="1849984" y="2841254"/>
              <a:ext cx="3289683" cy="1900520"/>
            </a:xfrm>
            <a:prstGeom prst="rect">
              <a:avLst/>
            </a:prstGeom>
            <a:noFill/>
          </p:spPr>
          <p:txBody>
            <a:bodyPr wrap="none" rtlCol="0">
              <a:spAutoFit/>
            </a:bodyPr>
            <a:lstStyle/>
            <a:p>
              <a:r>
                <a:rPr lang="en-US" sz="1400" b="1" noProof="1" smtClean="0">
                  <a:latin typeface="Consolas" panose="020B0609020204030204" pitchFamily="49" charset="0"/>
                </a:rPr>
                <a:t>package </a:t>
              </a:r>
              <a:r>
                <a:rPr lang="en-US" sz="1400" noProof="1" smtClean="0">
                  <a:latin typeface="Consolas" panose="020B0609020204030204" pitchFamily="49" charset="0"/>
                </a:rPr>
                <a:t>Q </a:t>
              </a:r>
              <a:r>
                <a:rPr lang="en-US" sz="1400" b="1" noProof="1" smtClean="0">
                  <a:latin typeface="Consolas" panose="020B0609020204030204" pitchFamily="49" charset="0"/>
                </a:rPr>
                <a:t>with </a:t>
              </a:r>
              <a:r>
                <a:rPr lang="en-US" sz="1400" noProof="1" smtClean="0">
                  <a:latin typeface="Consolas" panose="020B0609020204030204" pitchFamily="49" charset="0"/>
                </a:rPr>
                <a:t>SPARK_Mode </a:t>
              </a:r>
              <a:r>
                <a:rPr lang="en-US" sz="1400" b="1" noProof="1" smtClean="0">
                  <a:latin typeface="Consolas" panose="020B0609020204030204" pitchFamily="49" charset="0"/>
                </a:rPr>
                <a:t>is</a:t>
              </a:r>
              <a:endParaRPr lang="en-US" sz="1400" noProof="1" smtClean="0">
                <a:latin typeface="Consolas" panose="020B0609020204030204" pitchFamily="49" charset="0"/>
              </a:endParaRPr>
            </a:p>
            <a:p>
              <a:pPr>
                <a:spcBef>
                  <a:spcPts val="1800"/>
                </a:spcBef>
              </a:pPr>
              <a:r>
                <a:rPr lang="en-US" sz="1400" b="1" noProof="1" smtClean="0">
                  <a:latin typeface="Consolas" panose="020B0609020204030204" pitchFamily="49" charset="0"/>
                </a:rPr>
                <a:t>   </a:t>
              </a:r>
              <a:r>
                <a:rPr lang="en-US" sz="1400" b="1" noProof="1">
                  <a:latin typeface="Consolas" panose="020B0609020204030204" pitchFamily="49" charset="0"/>
                </a:rPr>
                <a:t>procedure </a:t>
              </a:r>
              <a:r>
                <a:rPr lang="en-US" sz="1400" noProof="1">
                  <a:latin typeface="Consolas" panose="020B0609020204030204" pitchFamily="49" charset="0"/>
                </a:rPr>
                <a:t>S (X : Integer</a:t>
              </a:r>
              <a:r>
                <a:rPr lang="en-US" sz="1400" noProof="1" smtClean="0">
                  <a:latin typeface="Consolas" panose="020B0609020204030204" pitchFamily="49" charset="0"/>
                </a:rPr>
                <a:t>);</a:t>
              </a:r>
            </a:p>
            <a:p>
              <a:pPr>
                <a:spcBef>
                  <a:spcPts val="1800"/>
                </a:spcBef>
              </a:pPr>
              <a:r>
                <a:rPr lang="en-US" sz="1400" b="1" noProof="1" smtClean="0">
                  <a:latin typeface="Consolas" panose="020B0609020204030204" pitchFamily="49" charset="0"/>
                </a:rPr>
                <a:t>   procedure </a:t>
              </a:r>
              <a:r>
                <a:rPr lang="en-US" sz="1400" noProof="1" smtClean="0">
                  <a:latin typeface="Consolas" panose="020B0609020204030204" pitchFamily="49" charset="0"/>
                </a:rPr>
                <a:t>P (X : Integer)</a:t>
              </a:r>
              <a:endParaRPr lang="en-US" sz="1400" b="1" noProof="1" smtClean="0">
                <a:latin typeface="Consolas" panose="020B0609020204030204" pitchFamily="49" charset="0"/>
              </a:endParaRPr>
            </a:p>
            <a:p>
              <a:pPr>
                <a:spcBef>
                  <a:spcPts val="300"/>
                </a:spcBef>
              </a:pPr>
              <a:r>
                <a:rPr lang="en-US" sz="1400" b="1" noProof="1" smtClean="0">
                  <a:latin typeface="Consolas" panose="020B0609020204030204" pitchFamily="49" charset="0"/>
                </a:rPr>
                <a:t>     with </a:t>
              </a:r>
              <a:r>
                <a:rPr lang="en-US" sz="1400" noProof="1" smtClean="0">
                  <a:latin typeface="Consolas" panose="020B0609020204030204" pitchFamily="49" charset="0"/>
                </a:rPr>
                <a:t>SPARK_Mode =&gt; Off;</a:t>
              </a:r>
              <a:r>
                <a:rPr lang="en-US" sz="1400" b="1" noProof="1" smtClean="0">
                  <a:latin typeface="Consolas" panose="020B0609020204030204" pitchFamily="49" charset="0"/>
                </a:rPr>
                <a:t>   </a:t>
              </a:r>
              <a:endParaRPr lang="en-US" sz="1400" noProof="1" smtClean="0">
                <a:latin typeface="Consolas" panose="020B0609020204030204" pitchFamily="49" charset="0"/>
              </a:endParaRPr>
            </a:p>
            <a:p>
              <a:pPr>
                <a:spcBef>
                  <a:spcPts val="1800"/>
                </a:spcBef>
              </a:pPr>
              <a:r>
                <a:rPr lang="en-US" sz="1400" b="1" noProof="1" smtClean="0">
                  <a:latin typeface="Consolas" panose="020B0609020204030204" pitchFamily="49" charset="0"/>
                </a:rPr>
                <a:t>end </a:t>
              </a:r>
              <a:r>
                <a:rPr lang="en-US" sz="1400" noProof="1" smtClean="0">
                  <a:latin typeface="Consolas" panose="020B0609020204030204" pitchFamily="49" charset="0"/>
                </a:rPr>
                <a:t>Q;</a:t>
              </a:r>
              <a:endParaRPr lang="en-US" sz="1400" i="0" kern="1200" noProof="1" smtClean="0">
                <a:latin typeface="Consolas" panose="020B0609020204030204" pitchFamily="49" charset="0"/>
              </a:endParaRPr>
            </a:p>
          </p:txBody>
        </p:sp>
      </p:grpSp>
      <p:sp>
        <p:nvSpPr>
          <p:cNvPr id="5" name="TextBox 4"/>
          <p:cNvSpPr txBox="1"/>
          <p:nvPr/>
        </p:nvSpPr>
        <p:spPr>
          <a:xfrm>
            <a:off x="6084168" y="2780928"/>
            <a:ext cx="2592288" cy="584775"/>
          </a:xfrm>
          <a:prstGeom prst="rect">
            <a:avLst/>
          </a:prstGeom>
          <a:solidFill>
            <a:schemeClr val="tx2">
              <a:lumMod val="25000"/>
              <a:lumOff val="75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Callable by SPARK code, even if body mode is ‘Off’</a:t>
            </a:r>
          </a:p>
        </p:txBody>
      </p:sp>
      <p:sp>
        <p:nvSpPr>
          <p:cNvPr id="6" name="Rectangle 5"/>
          <p:cNvSpPr/>
          <p:nvPr/>
        </p:nvSpPr>
        <p:spPr bwMode="auto">
          <a:xfrm flipH="1">
            <a:off x="5162352" y="3365703"/>
            <a:ext cx="144016" cy="161569"/>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Lst>
        </p:spPr>
        <p:txBody>
          <a:bodyPr rtlCol="0" anchor="ctr"/>
          <a:lstStyle/>
          <a:p>
            <a:pPr algn="ctr"/>
            <a:endParaRPr lang="en-US"/>
          </a:p>
        </p:txBody>
      </p:sp>
      <p:cxnSp>
        <p:nvCxnSpPr>
          <p:cNvPr id="7" name="Curved Connector 6"/>
          <p:cNvCxnSpPr>
            <a:stCxn id="5" idx="1"/>
            <a:endCxn id="6" idx="1"/>
          </p:cNvCxnSpPr>
          <p:nvPr/>
        </p:nvCxnSpPr>
        <p:spPr bwMode="auto">
          <a:xfrm rot="10800000" flipV="1">
            <a:off x="5306368" y="3073316"/>
            <a:ext cx="777800" cy="373172"/>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13" name="TextBox 12"/>
          <p:cNvSpPr txBox="1"/>
          <p:nvPr/>
        </p:nvSpPr>
        <p:spPr>
          <a:xfrm>
            <a:off x="6084168" y="3992441"/>
            <a:ext cx="1932551" cy="584775"/>
          </a:xfrm>
          <a:prstGeom prst="rect">
            <a:avLst/>
          </a:prstGeom>
          <a:solidFill>
            <a:srgbClr val="FF7C8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Cannot be called by SPARK code</a:t>
            </a:r>
          </a:p>
        </p:txBody>
      </p:sp>
      <p:sp>
        <p:nvSpPr>
          <p:cNvPr id="14" name="Rectangle 13"/>
          <p:cNvSpPr/>
          <p:nvPr/>
        </p:nvSpPr>
        <p:spPr bwMode="auto">
          <a:xfrm flipH="1">
            <a:off x="5162352" y="3903821"/>
            <a:ext cx="144016" cy="161569"/>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Lst>
        </p:spPr>
        <p:txBody>
          <a:bodyPr rtlCol="0" anchor="ctr"/>
          <a:lstStyle/>
          <a:p>
            <a:pPr algn="ctr"/>
            <a:endParaRPr lang="en-US"/>
          </a:p>
        </p:txBody>
      </p:sp>
      <p:cxnSp>
        <p:nvCxnSpPr>
          <p:cNvPr id="15" name="Curved Connector 14"/>
          <p:cNvCxnSpPr>
            <a:stCxn id="13" idx="1"/>
            <a:endCxn id="14" idx="1"/>
          </p:cNvCxnSpPr>
          <p:nvPr/>
        </p:nvCxnSpPr>
        <p:spPr bwMode="auto">
          <a:xfrm rot="10800000">
            <a:off x="5306368" y="3984607"/>
            <a:ext cx="777800" cy="300223"/>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16" name="TextBox 15"/>
          <p:cNvSpPr txBox="1"/>
          <p:nvPr/>
        </p:nvSpPr>
        <p:spPr>
          <a:xfrm flipH="1">
            <a:off x="323527" y="3068960"/>
            <a:ext cx="1368152" cy="523220"/>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400" i="0" kern="1200" dirty="0" smtClean="0"/>
              <a:t>SPARK_Mode ‘On’</a:t>
            </a:r>
          </a:p>
        </p:txBody>
      </p:sp>
      <p:sp>
        <p:nvSpPr>
          <p:cNvPr id="17" name="Rectangle 16"/>
          <p:cNvSpPr/>
          <p:nvPr/>
        </p:nvSpPr>
        <p:spPr bwMode="auto">
          <a:xfrm flipH="1">
            <a:off x="1907705" y="3368170"/>
            <a:ext cx="144016" cy="161569"/>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2"/>
                </a:solidFill>
              </a14:hiddenFill>
            </a:ext>
          </a:extLst>
        </p:spPr>
        <p:txBody>
          <a:bodyPr rtlCol="0" anchor="ctr"/>
          <a:lstStyle/>
          <a:p>
            <a:pPr algn="ctr"/>
            <a:endParaRPr lang="en-US"/>
          </a:p>
        </p:txBody>
      </p:sp>
      <p:cxnSp>
        <p:nvCxnSpPr>
          <p:cNvPr id="18" name="Curved Connector 17"/>
          <p:cNvCxnSpPr>
            <a:stCxn id="16" idx="1"/>
            <a:endCxn id="17" idx="3"/>
          </p:cNvCxnSpPr>
          <p:nvPr/>
        </p:nvCxnSpPr>
        <p:spPr bwMode="auto">
          <a:xfrm>
            <a:off x="1691679" y="3330570"/>
            <a:ext cx="216026" cy="118385"/>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20" name="TextBox 19"/>
          <p:cNvSpPr txBox="1"/>
          <p:nvPr/>
        </p:nvSpPr>
        <p:spPr>
          <a:xfrm flipH="1">
            <a:off x="323527" y="3899563"/>
            <a:ext cx="1368151" cy="523220"/>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400" i="0" kern="1200" dirty="0" smtClean="0"/>
              <a:t>SPARK_Mode ‘Off’</a:t>
            </a:r>
          </a:p>
        </p:txBody>
      </p:sp>
      <p:sp>
        <p:nvSpPr>
          <p:cNvPr id="21" name="Rectangle 20"/>
          <p:cNvSpPr/>
          <p:nvPr/>
        </p:nvSpPr>
        <p:spPr bwMode="auto">
          <a:xfrm flipH="1">
            <a:off x="1907705" y="4002071"/>
            <a:ext cx="144016" cy="161569"/>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2"/>
                </a:solidFill>
              </a14:hiddenFill>
            </a:ext>
          </a:extLst>
        </p:spPr>
        <p:txBody>
          <a:bodyPr rtlCol="0" anchor="ctr"/>
          <a:lstStyle/>
          <a:p>
            <a:pPr algn="ctr"/>
            <a:endParaRPr lang="en-US"/>
          </a:p>
        </p:txBody>
      </p:sp>
      <p:cxnSp>
        <p:nvCxnSpPr>
          <p:cNvPr id="23" name="Curved Connector 22"/>
          <p:cNvCxnSpPr>
            <a:stCxn id="20" idx="1"/>
            <a:endCxn id="21" idx="3"/>
          </p:cNvCxnSpPr>
          <p:nvPr/>
        </p:nvCxnSpPr>
        <p:spPr bwMode="auto">
          <a:xfrm flipV="1">
            <a:off x="1691678" y="4082856"/>
            <a:ext cx="216027" cy="78317"/>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179722901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Subprogram Specs Are Sufficient</a:t>
            </a:r>
            <a:endParaRPr lang="en-US" dirty="0"/>
          </a:p>
        </p:txBody>
      </p:sp>
      <p:sp>
        <p:nvSpPr>
          <p:cNvPr id="4" name="Content Placeholder 3"/>
          <p:cNvSpPr>
            <a:spLocks noGrp="1"/>
          </p:cNvSpPr>
          <p:nvPr>
            <p:ph sz="half" idx="10"/>
          </p:nvPr>
        </p:nvSpPr>
        <p:spPr>
          <a:xfrm>
            <a:off x="685800" y="908720"/>
            <a:ext cx="8035131" cy="5334000"/>
          </a:xfrm>
        </p:spPr>
        <p:txBody>
          <a:bodyPr/>
          <a:lstStyle/>
          <a:p>
            <a:r>
              <a:rPr lang="en-US" altLang="fr-FR" dirty="0" smtClean="0"/>
              <a:t>SPARK_Mode ‘On’ </a:t>
            </a:r>
            <a:r>
              <a:rPr lang="en-US" altLang="fr-FR" dirty="0"/>
              <a:t>for </a:t>
            </a:r>
            <a:r>
              <a:rPr lang="en-US" altLang="fr-FR" dirty="0" smtClean="0"/>
              <a:t>declaration &amp; ‘Off’ for body</a:t>
            </a:r>
          </a:p>
          <a:p>
            <a:r>
              <a:rPr lang="en-US" altLang="fr-FR" dirty="0" smtClean="0"/>
              <a:t>SPARK callers “see” only SPARK, thus callable</a:t>
            </a:r>
          </a:p>
        </p:txBody>
      </p:sp>
      <p:sp>
        <p:nvSpPr>
          <p:cNvPr id="9" name="Double Wave 8"/>
          <p:cNvSpPr/>
          <p:nvPr/>
        </p:nvSpPr>
        <p:spPr bwMode="auto">
          <a:xfrm>
            <a:off x="2715911" y="4782497"/>
            <a:ext cx="2594872" cy="288032"/>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2" name="Rectangle 1"/>
          <p:cNvSpPr/>
          <p:nvPr/>
        </p:nvSpPr>
        <p:spPr bwMode="auto">
          <a:xfrm>
            <a:off x="6089144" y="4641426"/>
            <a:ext cx="144016" cy="1076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1">
                    <a:lumMod val="20000"/>
                    <a:lumOff val="80000"/>
                  </a:schemeClr>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1" name="Curved Connector 10"/>
          <p:cNvCxnSpPr>
            <a:stCxn id="10" idx="0"/>
            <a:endCxn id="2" idx="3"/>
          </p:cNvCxnSpPr>
          <p:nvPr/>
        </p:nvCxnSpPr>
        <p:spPr bwMode="auto">
          <a:xfrm rot="16200000" flipV="1">
            <a:off x="6389602" y="4538796"/>
            <a:ext cx="522252" cy="835135"/>
          </a:xfrm>
          <a:prstGeom prst="curvedConnector2">
            <a:avLst/>
          </a:prstGeom>
          <a:solidFill>
            <a:schemeClr val="accent1"/>
          </a:solidFill>
          <a:ln w="9525" cap="flat" cmpd="sng" algn="ctr">
            <a:solidFill>
              <a:schemeClr val="tx1"/>
            </a:solidFill>
            <a:prstDash val="solid"/>
            <a:round/>
            <a:headEnd type="none" w="med" len="med"/>
            <a:tailEnd type="triangle"/>
          </a:ln>
          <a:effectLst/>
        </p:spPr>
      </p:cxnSp>
      <p:sp>
        <p:nvSpPr>
          <p:cNvPr id="12" name="TextBox 11"/>
          <p:cNvSpPr txBox="1"/>
          <p:nvPr/>
        </p:nvSpPr>
        <p:spPr>
          <a:xfrm>
            <a:off x="2051720" y="2247262"/>
            <a:ext cx="3998210" cy="1477328"/>
          </a:xfrm>
          <a:prstGeom prst="rect">
            <a:avLst/>
          </a:prstGeom>
          <a:noFill/>
          <a:ln>
            <a:solidFill>
              <a:schemeClr val="accent1"/>
            </a:solidFill>
            <a:prstDash val="sysDash"/>
          </a:ln>
        </p:spPr>
        <p:txBody>
          <a:bodyPr wrap="none" rtlCol="0">
            <a:spAutoFit/>
          </a:bodyPr>
          <a:lstStyle/>
          <a:p>
            <a:r>
              <a:rPr lang="en-US" sz="1400" b="1" noProof="1" smtClean="0">
                <a:latin typeface="Consolas" panose="020B0609020204030204" pitchFamily="49" charset="0"/>
              </a:rPr>
              <a:t>package </a:t>
            </a:r>
            <a:r>
              <a:rPr lang="en-US" sz="1400" noProof="1">
                <a:latin typeface="Consolas" panose="020B0609020204030204" pitchFamily="49" charset="0"/>
              </a:rPr>
              <a:t>Z</a:t>
            </a:r>
            <a:r>
              <a:rPr lang="en-US" sz="1400" noProof="1" smtClean="0">
                <a:latin typeface="Consolas" panose="020B0609020204030204" pitchFamily="49" charset="0"/>
              </a:rPr>
              <a:t> </a:t>
            </a:r>
            <a:r>
              <a:rPr lang="en-US" sz="1400" b="1" noProof="1" smtClean="0">
                <a:latin typeface="Consolas" panose="020B0609020204030204" pitchFamily="49" charset="0"/>
              </a:rPr>
              <a:t>with </a:t>
            </a:r>
            <a:r>
              <a:rPr lang="en-US" sz="1400" noProof="1" smtClean="0">
                <a:latin typeface="Consolas" panose="020B0609020204030204" pitchFamily="49" charset="0"/>
              </a:rPr>
              <a:t>SPARK_Mode </a:t>
            </a:r>
            <a:r>
              <a:rPr lang="en-US" sz="1400" b="1" noProof="1" smtClean="0">
                <a:latin typeface="Consolas" panose="020B0609020204030204" pitchFamily="49" charset="0"/>
              </a:rPr>
              <a:t>is</a:t>
            </a:r>
          </a:p>
          <a:p>
            <a:pPr>
              <a:spcBef>
                <a:spcPts val="0"/>
              </a:spcBef>
              <a:spcAft>
                <a:spcPts val="600"/>
              </a:spcAft>
            </a:pPr>
            <a:r>
              <a:rPr lang="en-US" sz="1400" noProof="1" smtClean="0">
                <a:latin typeface="Consolas" panose="020B0609020204030204" pitchFamily="49" charset="0"/>
              </a:rPr>
              <a:t>   …</a:t>
            </a:r>
          </a:p>
          <a:p>
            <a:pPr>
              <a:spcBef>
                <a:spcPts val="600"/>
              </a:spcBef>
            </a:pPr>
            <a:r>
              <a:rPr lang="en-US" sz="1400" b="1" noProof="1" smtClean="0">
                <a:latin typeface="Consolas" panose="020B0609020204030204" pitchFamily="49" charset="0"/>
              </a:rPr>
              <a:t>   procedure </a:t>
            </a:r>
            <a:r>
              <a:rPr lang="en-US" sz="1400" noProof="1" smtClean="0">
                <a:latin typeface="Consolas" panose="020B0609020204030204" pitchFamily="49" charset="0"/>
              </a:rPr>
              <a:t>R (X : </a:t>
            </a:r>
            <a:r>
              <a:rPr lang="en-US" sz="1400" b="1" noProof="1" smtClean="0">
                <a:latin typeface="Consolas" panose="020B0609020204030204" pitchFamily="49" charset="0"/>
              </a:rPr>
              <a:t>in out </a:t>
            </a:r>
            <a:r>
              <a:rPr lang="en-US" sz="1400" noProof="1" smtClean="0">
                <a:latin typeface="Consolas" panose="020B0609020204030204" pitchFamily="49" charset="0"/>
              </a:rPr>
              <a:t>Integer) …</a:t>
            </a:r>
          </a:p>
          <a:p>
            <a:pPr>
              <a:spcBef>
                <a:spcPts val="600"/>
              </a:spcBef>
              <a:spcAft>
                <a:spcPts val="600"/>
              </a:spcAft>
            </a:pPr>
            <a:r>
              <a:rPr lang="en-US" sz="1400" b="1" noProof="1" smtClean="0">
                <a:latin typeface="Consolas" panose="020B0609020204030204" pitchFamily="49" charset="0"/>
              </a:rPr>
              <a:t>   …</a:t>
            </a:r>
            <a:endParaRPr lang="en-US" sz="1400" noProof="1" smtClean="0">
              <a:latin typeface="Consolas" panose="020B0609020204030204" pitchFamily="49" charset="0"/>
            </a:endParaRPr>
          </a:p>
          <a:p>
            <a:r>
              <a:rPr lang="en-US" sz="1400" b="1" noProof="1" smtClean="0">
                <a:latin typeface="Consolas" panose="020B0609020204030204" pitchFamily="49" charset="0"/>
              </a:rPr>
              <a:t>end </a:t>
            </a:r>
            <a:r>
              <a:rPr lang="en-US" sz="1400" noProof="1">
                <a:latin typeface="Consolas" panose="020B0609020204030204" pitchFamily="49" charset="0"/>
              </a:rPr>
              <a:t>Z</a:t>
            </a:r>
            <a:r>
              <a:rPr lang="en-US" sz="1400" noProof="1" smtClean="0">
                <a:latin typeface="Consolas" panose="020B0609020204030204" pitchFamily="49" charset="0"/>
              </a:rPr>
              <a:t>;</a:t>
            </a:r>
            <a:endParaRPr lang="en-US" sz="1400" i="0" kern="1200" noProof="1" smtClean="0">
              <a:latin typeface="Consolas" panose="020B0609020204030204" pitchFamily="49" charset="0"/>
            </a:endParaRPr>
          </a:p>
        </p:txBody>
      </p:sp>
      <p:sp>
        <p:nvSpPr>
          <p:cNvPr id="6" name="TextBox 5"/>
          <p:cNvSpPr txBox="1"/>
          <p:nvPr/>
        </p:nvSpPr>
        <p:spPr>
          <a:xfrm>
            <a:off x="2070423" y="3965862"/>
            <a:ext cx="4051109" cy="2631490"/>
          </a:xfrm>
          <a:prstGeom prst="rect">
            <a:avLst/>
          </a:prstGeom>
          <a:noFill/>
          <a:ln>
            <a:solidFill>
              <a:schemeClr val="accent1"/>
            </a:solidFill>
            <a:prstDash val="sysDash"/>
          </a:ln>
        </p:spPr>
        <p:txBody>
          <a:bodyPr wrap="none" rtlCol="0">
            <a:spAutoFit/>
          </a:bodyPr>
          <a:lstStyle/>
          <a:p>
            <a:r>
              <a:rPr lang="en-US" sz="1400" b="1" noProof="1" smtClean="0">
                <a:latin typeface="Consolas" panose="020B0609020204030204" pitchFamily="49" charset="0"/>
              </a:rPr>
              <a:t>package body </a:t>
            </a:r>
            <a:r>
              <a:rPr lang="en-US" sz="1400" noProof="1">
                <a:latin typeface="Consolas" panose="020B0609020204030204" pitchFamily="49" charset="0"/>
              </a:rPr>
              <a:t>Z</a:t>
            </a:r>
            <a:r>
              <a:rPr lang="en-US" sz="1400" noProof="1" smtClean="0">
                <a:latin typeface="Consolas" panose="020B0609020204030204" pitchFamily="49" charset="0"/>
              </a:rPr>
              <a:t> </a:t>
            </a:r>
            <a:r>
              <a:rPr lang="en-US" sz="1400" b="1" noProof="1" smtClean="0">
                <a:latin typeface="Consolas" panose="020B0609020204030204" pitchFamily="49" charset="0"/>
              </a:rPr>
              <a:t>with</a:t>
            </a:r>
            <a:r>
              <a:rPr lang="en-US" sz="1400" noProof="1">
                <a:latin typeface="Consolas" panose="020B0609020204030204" pitchFamily="49" charset="0"/>
              </a:rPr>
              <a:t> </a:t>
            </a:r>
            <a:r>
              <a:rPr lang="en-US" sz="1400" noProof="1" smtClean="0">
                <a:latin typeface="Consolas" panose="020B0609020204030204" pitchFamily="49" charset="0"/>
              </a:rPr>
              <a:t>SPARK_Mode </a:t>
            </a:r>
            <a:r>
              <a:rPr lang="en-US" sz="1400" b="1" noProof="1" smtClean="0">
                <a:latin typeface="Consolas" panose="020B0609020204030204" pitchFamily="49" charset="0"/>
              </a:rPr>
              <a:t>is</a:t>
            </a:r>
            <a:endParaRPr lang="en-US" sz="1400" noProof="1" smtClean="0">
              <a:latin typeface="Consolas" panose="020B0609020204030204" pitchFamily="49" charset="0"/>
            </a:endParaRPr>
          </a:p>
          <a:p>
            <a:pPr>
              <a:spcBef>
                <a:spcPts val="0"/>
              </a:spcBef>
              <a:spcAft>
                <a:spcPts val="600"/>
              </a:spcAft>
            </a:pPr>
            <a:r>
              <a:rPr lang="en-US" sz="1400" b="1" noProof="1" smtClean="0">
                <a:latin typeface="Consolas" panose="020B0609020204030204" pitchFamily="49" charset="0"/>
              </a:rPr>
              <a:t>   …</a:t>
            </a:r>
            <a:endParaRPr lang="en-US" sz="1400" noProof="1" smtClean="0">
              <a:latin typeface="Consolas" panose="020B0609020204030204" pitchFamily="49" charset="0"/>
            </a:endParaRPr>
          </a:p>
          <a:p>
            <a:pPr>
              <a:spcBef>
                <a:spcPts val="600"/>
              </a:spcBef>
            </a:pPr>
            <a:r>
              <a:rPr lang="en-US" sz="1400" b="1" noProof="1" smtClean="0">
                <a:latin typeface="Consolas" panose="020B0609020204030204" pitchFamily="49" charset="0"/>
              </a:rPr>
              <a:t>   procedure </a:t>
            </a:r>
            <a:r>
              <a:rPr lang="en-US" sz="1400" noProof="1" smtClean="0">
                <a:latin typeface="Consolas" panose="020B0609020204030204" pitchFamily="49" charset="0"/>
              </a:rPr>
              <a:t>R (X : </a:t>
            </a:r>
            <a:r>
              <a:rPr lang="en-US" sz="1400" b="1" noProof="1" smtClean="0">
                <a:latin typeface="Consolas" panose="020B0609020204030204" pitchFamily="49" charset="0"/>
              </a:rPr>
              <a:t>in out </a:t>
            </a:r>
            <a:r>
              <a:rPr lang="en-US" sz="1400" noProof="1" smtClean="0">
                <a:latin typeface="Consolas" panose="020B0609020204030204" pitchFamily="49" charset="0"/>
              </a:rPr>
              <a:t>Integer) </a:t>
            </a:r>
            <a:r>
              <a:rPr lang="en-US" sz="1400" b="1" noProof="1" smtClean="0">
                <a:latin typeface="Consolas" panose="020B0609020204030204" pitchFamily="49" charset="0"/>
              </a:rPr>
              <a:t>is</a:t>
            </a:r>
          </a:p>
          <a:p>
            <a:r>
              <a:rPr lang="en-US" sz="1400" b="1" noProof="1" smtClean="0">
                <a:latin typeface="Consolas" panose="020B0609020204030204" pitchFamily="49" charset="0"/>
              </a:rPr>
              <a:t>      pragma </a:t>
            </a:r>
            <a:r>
              <a:rPr lang="en-US" sz="1400" noProof="1" smtClean="0">
                <a:latin typeface="Consolas" panose="020B0609020204030204" pitchFamily="49" charset="0"/>
              </a:rPr>
              <a:t>SPARK_Mode (Off);</a:t>
            </a:r>
            <a:r>
              <a:rPr lang="en-US" sz="1400" b="1" noProof="1" smtClean="0">
                <a:latin typeface="Consolas" panose="020B0609020204030204" pitchFamily="49" charset="0"/>
              </a:rPr>
              <a:t>      </a:t>
            </a:r>
          </a:p>
          <a:p>
            <a:r>
              <a:rPr lang="en-US" sz="1400" b="1" noProof="1" smtClean="0">
                <a:latin typeface="Consolas" panose="020B0609020204030204" pitchFamily="49" charset="0"/>
              </a:rPr>
              <a:t>      …</a:t>
            </a:r>
          </a:p>
          <a:p>
            <a:r>
              <a:rPr lang="en-US" sz="1400" b="1" noProof="1" smtClean="0">
                <a:latin typeface="Consolas" panose="020B0609020204030204" pitchFamily="49" charset="0"/>
              </a:rPr>
              <a:t>   begin</a:t>
            </a:r>
          </a:p>
          <a:p>
            <a:r>
              <a:rPr lang="en-US" sz="1400" b="1" noProof="1" smtClean="0">
                <a:latin typeface="Consolas" panose="020B0609020204030204" pitchFamily="49" charset="0"/>
              </a:rPr>
              <a:t>      </a:t>
            </a:r>
            <a:r>
              <a:rPr lang="en-US" sz="1400" noProof="1" smtClean="0">
                <a:latin typeface="Consolas" panose="020B0609020204030204" pitchFamily="49" charset="0"/>
              </a:rPr>
              <a:t>…</a:t>
            </a:r>
          </a:p>
          <a:p>
            <a:r>
              <a:rPr lang="en-US" sz="1400" b="1" noProof="1" smtClean="0">
                <a:latin typeface="Consolas" panose="020B0609020204030204" pitchFamily="49" charset="0"/>
              </a:rPr>
              <a:t>   end </a:t>
            </a:r>
            <a:r>
              <a:rPr lang="en-US" sz="1400" noProof="1" smtClean="0">
                <a:latin typeface="Consolas" panose="020B0609020204030204" pitchFamily="49" charset="0"/>
              </a:rPr>
              <a:t>R;</a:t>
            </a:r>
          </a:p>
          <a:p>
            <a:pPr>
              <a:spcBef>
                <a:spcPts val="600"/>
              </a:spcBef>
              <a:spcAft>
                <a:spcPts val="600"/>
              </a:spcAft>
            </a:pPr>
            <a:r>
              <a:rPr lang="en-US" sz="1400" noProof="1" smtClean="0">
                <a:latin typeface="Consolas" panose="020B0609020204030204" pitchFamily="49" charset="0"/>
              </a:rPr>
              <a:t>   …</a:t>
            </a:r>
          </a:p>
          <a:p>
            <a:pPr>
              <a:spcBef>
                <a:spcPts val="600"/>
              </a:spcBef>
            </a:pPr>
            <a:r>
              <a:rPr lang="en-US" sz="1400" b="1" noProof="1" smtClean="0">
                <a:latin typeface="Consolas" panose="020B0609020204030204" pitchFamily="49" charset="0"/>
              </a:rPr>
              <a:t>end </a:t>
            </a:r>
            <a:r>
              <a:rPr lang="en-US" sz="1400" noProof="1">
                <a:latin typeface="Consolas" panose="020B0609020204030204" pitchFamily="49" charset="0"/>
              </a:rPr>
              <a:t>Z</a:t>
            </a:r>
            <a:r>
              <a:rPr lang="en-US" sz="1400" noProof="1" smtClean="0">
                <a:latin typeface="Consolas" panose="020B0609020204030204" pitchFamily="49" charset="0"/>
              </a:rPr>
              <a:t>;</a:t>
            </a:r>
            <a:endParaRPr lang="en-US" sz="1400" i="0" kern="1200" noProof="1" smtClean="0">
              <a:latin typeface="Consolas" panose="020B0609020204030204" pitchFamily="49" charset="0"/>
            </a:endParaRPr>
          </a:p>
        </p:txBody>
      </p:sp>
      <p:sp>
        <p:nvSpPr>
          <p:cNvPr id="10" name="TextBox 9"/>
          <p:cNvSpPr txBox="1"/>
          <p:nvPr/>
        </p:nvSpPr>
        <p:spPr>
          <a:xfrm>
            <a:off x="5744491" y="5217490"/>
            <a:ext cx="2647608" cy="523220"/>
          </a:xfrm>
          <a:prstGeom prst="rect">
            <a:avLst/>
          </a:prstGeom>
          <a:solidFill>
            <a:schemeClr val="tx2">
              <a:lumMod val="25000"/>
              <a:lumOff val="75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400" i="0" kern="1200" dirty="0" smtClean="0"/>
              <a:t>SPARK_Mode for spec is ‘On’, so still callable by SPARK code</a:t>
            </a:r>
          </a:p>
        </p:txBody>
      </p:sp>
    </p:spTree>
    <p:extLst>
      <p:ext uri="{BB962C8B-B14F-4D97-AF65-F5344CB8AC3E}">
        <p14:creationId xmlns:p14="http://schemas.microsoft.com/office/powerpoint/2010/main" val="260418265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 ‘Off’ for Bodies Allows Full Ada</a:t>
            </a:r>
            <a:endParaRPr lang="en-US" dirty="0"/>
          </a:p>
        </p:txBody>
      </p:sp>
      <p:grpSp>
        <p:nvGrpSpPr>
          <p:cNvPr id="6" name="Group 5"/>
          <p:cNvGrpSpPr/>
          <p:nvPr/>
        </p:nvGrpSpPr>
        <p:grpSpPr>
          <a:xfrm>
            <a:off x="1649841" y="908720"/>
            <a:ext cx="6042039" cy="5786199"/>
            <a:chOff x="1187624" y="980728"/>
            <a:chExt cx="6042039" cy="5786199"/>
          </a:xfrm>
        </p:grpSpPr>
        <p:grpSp>
          <p:nvGrpSpPr>
            <p:cNvPr id="3" name="Group 2"/>
            <p:cNvGrpSpPr/>
            <p:nvPr/>
          </p:nvGrpSpPr>
          <p:grpSpPr>
            <a:xfrm>
              <a:off x="1187624" y="980728"/>
              <a:ext cx="6042039" cy="5786199"/>
              <a:chOff x="1187624" y="980728"/>
              <a:chExt cx="6042039" cy="5786199"/>
            </a:xfrm>
          </p:grpSpPr>
          <p:sp>
            <p:nvSpPr>
              <p:cNvPr id="9" name="Double Wave 8"/>
              <p:cNvSpPr/>
              <p:nvPr/>
            </p:nvSpPr>
            <p:spPr bwMode="auto">
              <a:xfrm>
                <a:off x="1875861" y="2996952"/>
                <a:ext cx="2594872" cy="288032"/>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4" name="TextBox 3"/>
              <p:cNvSpPr txBox="1"/>
              <p:nvPr/>
            </p:nvSpPr>
            <p:spPr>
              <a:xfrm>
                <a:off x="1187624" y="980728"/>
                <a:ext cx="6042039" cy="5786199"/>
              </a:xfrm>
              <a:prstGeom prst="rect">
                <a:avLst/>
              </a:prstGeom>
              <a:noFill/>
            </p:spPr>
            <p:txBody>
              <a:bodyPr wrap="none" rtlCol="0">
                <a:spAutoFit/>
              </a:bodyPr>
              <a:lstStyle/>
              <a:p>
                <a:r>
                  <a:rPr lang="en-US" sz="1400" b="1" noProof="1" smtClean="0">
                    <a:latin typeface="Consolas" panose="020B0609020204030204" pitchFamily="49" charset="0"/>
                  </a:rPr>
                  <a:t>with </a:t>
                </a:r>
                <a:r>
                  <a:rPr lang="en-US" sz="1400" noProof="1" smtClean="0">
                    <a:latin typeface="Consolas" panose="020B0609020204030204" pitchFamily="49" charset="0"/>
                  </a:rPr>
                  <a:t>System;</a:t>
                </a:r>
              </a:p>
              <a:p>
                <a:r>
                  <a:rPr lang="en-US" sz="1400" b="1" noProof="1" smtClean="0">
                    <a:latin typeface="Consolas" panose="020B0609020204030204" pitchFamily="49" charset="0"/>
                  </a:rPr>
                  <a:t>with </a:t>
                </a:r>
                <a:r>
                  <a:rPr lang="en-US" sz="1400" noProof="1" smtClean="0">
                    <a:latin typeface="Consolas" panose="020B0609020204030204" pitchFamily="49" charset="0"/>
                  </a:rPr>
                  <a:t>Ada.Unchecked_Conversion;</a:t>
                </a:r>
              </a:p>
              <a:p>
                <a:endParaRPr lang="en-US" sz="1400" noProof="1" smtClean="0">
                  <a:latin typeface="Consolas" panose="020B0609020204030204" pitchFamily="49" charset="0"/>
                </a:endParaRPr>
              </a:p>
              <a:p>
                <a:r>
                  <a:rPr lang="en-US" sz="1400" b="1" noProof="1" smtClean="0">
                    <a:latin typeface="Consolas" panose="020B0609020204030204" pitchFamily="49" charset="0"/>
                  </a:rPr>
                  <a:t>package body </a:t>
                </a:r>
                <a:r>
                  <a:rPr lang="en-US" sz="1400" noProof="1">
                    <a:latin typeface="Consolas" panose="020B0609020204030204" pitchFamily="49" charset="0"/>
                  </a:rPr>
                  <a:t>Z</a:t>
                </a:r>
                <a:r>
                  <a:rPr lang="en-US" sz="1400" noProof="1" smtClean="0">
                    <a:latin typeface="Consolas" panose="020B0609020204030204" pitchFamily="49" charset="0"/>
                  </a:rPr>
                  <a:t> </a:t>
                </a:r>
                <a:r>
                  <a:rPr lang="en-US" sz="1400" b="1" noProof="1" smtClean="0">
                    <a:latin typeface="Consolas" panose="020B0609020204030204" pitchFamily="49" charset="0"/>
                  </a:rPr>
                  <a:t>is</a:t>
                </a:r>
              </a:p>
              <a:p>
                <a:endParaRPr lang="en-US" sz="1400" noProof="1" smtClean="0">
                  <a:latin typeface="Consolas" panose="020B0609020204030204" pitchFamily="49" charset="0"/>
                </a:endParaRPr>
              </a:p>
              <a:p>
                <a:r>
                  <a:rPr lang="en-US" sz="1400" b="1" noProof="1" smtClean="0">
                    <a:latin typeface="Consolas" panose="020B0609020204030204" pitchFamily="49" charset="0"/>
                  </a:rPr>
                  <a:t>   …</a:t>
                </a:r>
                <a:endParaRPr lang="en-US" sz="1400" noProof="1" smtClean="0">
                  <a:latin typeface="Consolas" panose="020B0609020204030204" pitchFamily="49" charset="0"/>
                </a:endParaRPr>
              </a:p>
              <a:p>
                <a:r>
                  <a:rPr lang="en-US" sz="1400" b="1" noProof="1" smtClean="0">
                    <a:latin typeface="Consolas" panose="020B0609020204030204" pitchFamily="49" charset="0"/>
                  </a:rPr>
                  <a:t>   </a:t>
                </a:r>
                <a:endParaRPr lang="en-US" sz="1400" noProof="1" smtClean="0">
                  <a:latin typeface="Consolas" panose="020B0609020204030204" pitchFamily="49" charset="0"/>
                </a:endParaRPr>
              </a:p>
              <a:p>
                <a:pPr>
                  <a:spcBef>
                    <a:spcPts val="600"/>
                  </a:spcBef>
                </a:pPr>
                <a:endParaRPr lang="en-US" sz="1400" noProof="1" smtClean="0">
                  <a:latin typeface="Consolas" panose="020B0609020204030204" pitchFamily="49" charset="0"/>
                </a:endParaRPr>
              </a:p>
              <a:p>
                <a:r>
                  <a:rPr lang="en-US" sz="1400" b="1" noProof="1" smtClean="0">
                    <a:latin typeface="Consolas" panose="020B0609020204030204" pitchFamily="49" charset="0"/>
                  </a:rPr>
                  <a:t>   procedure </a:t>
                </a:r>
                <a:r>
                  <a:rPr lang="en-US" sz="1400" noProof="1" smtClean="0">
                    <a:latin typeface="Consolas" panose="020B0609020204030204" pitchFamily="49" charset="0"/>
                  </a:rPr>
                  <a:t>R (X : </a:t>
                </a:r>
                <a:r>
                  <a:rPr lang="en-US" sz="1400" b="1" noProof="1" smtClean="0">
                    <a:latin typeface="Consolas" panose="020B0609020204030204" pitchFamily="49" charset="0"/>
                  </a:rPr>
                  <a:t>in out </a:t>
                </a:r>
                <a:r>
                  <a:rPr lang="en-US" sz="1400" noProof="1" smtClean="0">
                    <a:latin typeface="Consolas" panose="020B0609020204030204" pitchFamily="49" charset="0"/>
                  </a:rPr>
                  <a:t>Integer) </a:t>
                </a:r>
                <a:r>
                  <a:rPr lang="en-US" sz="1400" b="1" noProof="1" smtClean="0">
                    <a:latin typeface="Consolas" panose="020B0609020204030204" pitchFamily="49" charset="0"/>
                  </a:rPr>
                  <a:t>is</a:t>
                </a:r>
              </a:p>
              <a:p>
                <a:r>
                  <a:rPr lang="en-US" sz="1400" b="1" noProof="1" smtClean="0">
                    <a:latin typeface="Consolas" panose="020B0609020204030204" pitchFamily="49" charset="0"/>
                  </a:rPr>
                  <a:t>      pragma </a:t>
                </a:r>
                <a:r>
                  <a:rPr lang="en-US" sz="1400" noProof="1" smtClean="0">
                    <a:latin typeface="Consolas" panose="020B0609020204030204" pitchFamily="49" charset="0"/>
                  </a:rPr>
                  <a:t>SPARK_Mode (Off);</a:t>
                </a:r>
              </a:p>
              <a:p>
                <a:r>
                  <a:rPr lang="en-US" sz="1400" b="1" noProof="1" smtClean="0">
                    <a:latin typeface="Consolas" panose="020B0609020204030204" pitchFamily="49" charset="0"/>
                  </a:rPr>
                  <a:t>      </a:t>
                </a:r>
              </a:p>
              <a:p>
                <a:r>
                  <a:rPr lang="en-US" sz="1400" b="1" noProof="1" smtClean="0">
                    <a:latin typeface="Consolas" panose="020B0609020204030204" pitchFamily="49" charset="0"/>
                  </a:rPr>
                  <a:t>      type </a:t>
                </a:r>
                <a:r>
                  <a:rPr lang="en-US" sz="1400" noProof="1" smtClean="0">
                    <a:latin typeface="Consolas" panose="020B0609020204030204" pitchFamily="49" charset="0"/>
                  </a:rPr>
                  <a:t>Pointer </a:t>
                </a:r>
                <a:r>
                  <a:rPr lang="en-US" sz="1400" b="1" noProof="1" smtClean="0">
                    <a:latin typeface="Consolas" panose="020B0609020204030204" pitchFamily="49" charset="0"/>
                  </a:rPr>
                  <a:t>is access all </a:t>
                </a:r>
                <a:r>
                  <a:rPr lang="en-US" sz="1400" noProof="1" smtClean="0">
                    <a:latin typeface="Consolas" panose="020B0609020204030204" pitchFamily="49" charset="0"/>
                  </a:rPr>
                  <a:t>Integer;</a:t>
                </a:r>
              </a:p>
              <a:p>
                <a:r>
                  <a:rPr lang="en-US" sz="1400" b="1" noProof="1" smtClean="0">
                    <a:latin typeface="Consolas" panose="020B0609020204030204" pitchFamily="49" charset="0"/>
                  </a:rPr>
                  <a:t>      </a:t>
                </a:r>
              </a:p>
              <a:p>
                <a:r>
                  <a:rPr lang="en-US" sz="1400" b="1" noProof="1" smtClean="0">
                    <a:latin typeface="Consolas" panose="020B0609020204030204" pitchFamily="49" charset="0"/>
                  </a:rPr>
                  <a:t>      function </a:t>
                </a:r>
                <a:r>
                  <a:rPr lang="en-US" sz="1400" noProof="1" smtClean="0">
                    <a:latin typeface="Consolas" panose="020B0609020204030204" pitchFamily="49" charset="0"/>
                  </a:rPr>
                  <a:t>As_Pointer </a:t>
                </a:r>
                <a:r>
                  <a:rPr lang="en-US" sz="1400" b="1" noProof="1" smtClean="0">
                    <a:latin typeface="Consolas" panose="020B0609020204030204" pitchFamily="49" charset="0"/>
                  </a:rPr>
                  <a:t>is new </a:t>
                </a:r>
                <a:r>
                  <a:rPr lang="en-US" sz="1400" noProof="1" smtClean="0">
                    <a:latin typeface="Consolas" panose="020B0609020204030204" pitchFamily="49" charset="0"/>
                  </a:rPr>
                  <a:t>Ada.Unchecked_Conversion</a:t>
                </a:r>
              </a:p>
              <a:p>
                <a:r>
                  <a:rPr lang="en-US" sz="1400" b="1" noProof="1" smtClean="0">
                    <a:latin typeface="Consolas" panose="020B0609020204030204" pitchFamily="49" charset="0"/>
                  </a:rPr>
                  <a:t>        </a:t>
                </a:r>
                <a:r>
                  <a:rPr lang="en-US" sz="1400" noProof="1" smtClean="0">
                    <a:latin typeface="Consolas" panose="020B0609020204030204" pitchFamily="49" charset="0"/>
                  </a:rPr>
                  <a:t>(Source =&gt; System.Address, Target =&gt; Pointer);</a:t>
                </a:r>
              </a:p>
              <a:p>
                <a:r>
                  <a:rPr lang="en-US" sz="1400" b="1" noProof="1" smtClean="0">
                    <a:latin typeface="Consolas" panose="020B0609020204030204" pitchFamily="49" charset="0"/>
                  </a:rPr>
                  <a:t>      </a:t>
                </a:r>
              </a:p>
              <a:p>
                <a:r>
                  <a:rPr lang="en-US" sz="1400" b="1" noProof="1" smtClean="0">
                    <a:latin typeface="Consolas" panose="020B0609020204030204" pitchFamily="49" charset="0"/>
                  </a:rPr>
                  <a:t>      </a:t>
                </a:r>
                <a:r>
                  <a:rPr lang="en-US" sz="1400" noProof="1" smtClean="0">
                    <a:latin typeface="Consolas" panose="020B0609020204030204" pitchFamily="49" charset="0"/>
                  </a:rPr>
                  <a:t>P : </a:t>
                </a:r>
                <a:r>
                  <a:rPr lang="en-US" sz="1400" b="1" noProof="1" smtClean="0">
                    <a:latin typeface="Consolas" panose="020B0609020204030204" pitchFamily="49" charset="0"/>
                  </a:rPr>
                  <a:t>constant </a:t>
                </a:r>
                <a:r>
                  <a:rPr lang="en-US" sz="1400" noProof="1" smtClean="0">
                    <a:latin typeface="Consolas" panose="020B0609020204030204" pitchFamily="49" charset="0"/>
                  </a:rPr>
                  <a:t>Pointer := As_Pointer (X'Address);</a:t>
                </a:r>
              </a:p>
              <a:p>
                <a:r>
                  <a:rPr lang="en-US" sz="1400" b="1" noProof="1" smtClean="0">
                    <a:latin typeface="Consolas" panose="020B0609020204030204" pitchFamily="49" charset="0"/>
                  </a:rPr>
                  <a:t>      </a:t>
                </a:r>
              </a:p>
              <a:p>
                <a:r>
                  <a:rPr lang="en-US" sz="1400" b="1" noProof="1" smtClean="0">
                    <a:latin typeface="Consolas" panose="020B0609020204030204" pitchFamily="49" charset="0"/>
                  </a:rPr>
                  <a:t>   begin</a:t>
                </a:r>
              </a:p>
              <a:p>
                <a:r>
                  <a:rPr lang="en-US" sz="1400" b="1" noProof="1" smtClean="0">
                    <a:latin typeface="Consolas" panose="020B0609020204030204" pitchFamily="49" charset="0"/>
                  </a:rPr>
                  <a:t>      </a:t>
                </a:r>
                <a:r>
                  <a:rPr lang="en-US" sz="1400" noProof="1" smtClean="0">
                    <a:latin typeface="Consolas" panose="020B0609020204030204" pitchFamily="49" charset="0"/>
                  </a:rPr>
                  <a:t>P.all := P.all + 1;  --!</a:t>
                </a:r>
              </a:p>
              <a:p>
                <a:r>
                  <a:rPr lang="en-US" sz="1400" b="1" noProof="1" smtClean="0">
                    <a:latin typeface="Consolas" panose="020B0609020204030204" pitchFamily="49" charset="0"/>
                  </a:rPr>
                  <a:t>   end </a:t>
                </a:r>
                <a:r>
                  <a:rPr lang="en-US" sz="1400" noProof="1" smtClean="0">
                    <a:latin typeface="Consolas" panose="020B0609020204030204" pitchFamily="49" charset="0"/>
                  </a:rPr>
                  <a:t>R;</a:t>
                </a:r>
              </a:p>
              <a:p>
                <a:pPr>
                  <a:spcBef>
                    <a:spcPts val="600"/>
                  </a:spcBef>
                </a:pPr>
                <a:endParaRPr lang="en-US" sz="1400" noProof="1" smtClean="0">
                  <a:latin typeface="Consolas" panose="020B0609020204030204" pitchFamily="49" charset="0"/>
                </a:endParaRPr>
              </a:p>
              <a:p>
                <a:pPr>
                  <a:spcBef>
                    <a:spcPts val="600"/>
                  </a:spcBef>
                </a:pPr>
                <a:r>
                  <a:rPr lang="en-US" sz="1400" noProof="1" smtClean="0">
                    <a:latin typeface="Consolas" panose="020B0609020204030204" pitchFamily="49" charset="0"/>
                  </a:rPr>
                  <a:t>   …</a:t>
                </a:r>
              </a:p>
              <a:p>
                <a:pPr>
                  <a:spcBef>
                    <a:spcPts val="600"/>
                  </a:spcBef>
                </a:pPr>
                <a:endParaRPr lang="en-US" sz="1400" noProof="1" smtClean="0">
                  <a:latin typeface="Consolas" panose="020B0609020204030204" pitchFamily="49" charset="0"/>
                </a:endParaRPr>
              </a:p>
              <a:p>
                <a:r>
                  <a:rPr lang="en-US" sz="1400" b="1" noProof="1" smtClean="0">
                    <a:latin typeface="Consolas" panose="020B0609020204030204" pitchFamily="49" charset="0"/>
                  </a:rPr>
                  <a:t>end </a:t>
                </a:r>
                <a:r>
                  <a:rPr lang="en-US" sz="1400" noProof="1">
                    <a:latin typeface="Consolas" panose="020B0609020204030204" pitchFamily="49" charset="0"/>
                  </a:rPr>
                  <a:t>Z</a:t>
                </a:r>
                <a:r>
                  <a:rPr lang="en-US" sz="1400" noProof="1" smtClean="0">
                    <a:latin typeface="Consolas" panose="020B0609020204030204" pitchFamily="49" charset="0"/>
                  </a:rPr>
                  <a:t>;</a:t>
                </a:r>
                <a:endParaRPr lang="en-US" sz="1400" i="0" kern="1200" noProof="1" smtClean="0">
                  <a:latin typeface="Consolas" panose="020B0609020204030204" pitchFamily="49" charset="0"/>
                </a:endParaRPr>
              </a:p>
            </p:txBody>
          </p:sp>
        </p:gr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34080" y="5013176"/>
              <a:ext cx="441976" cy="411870"/>
            </a:xfrm>
            <a:prstGeom prst="rect">
              <a:avLst/>
            </a:prstGeom>
            <a:ln>
              <a:noFill/>
            </a:ln>
            <a:effectLst/>
          </p:spPr>
        </p:pic>
      </p:grpSp>
    </p:spTree>
    <p:extLst>
      <p:ext uri="{BB962C8B-B14F-4D97-AF65-F5344CB8AC3E}">
        <p14:creationId xmlns:p14="http://schemas.microsoft.com/office/powerpoint/2010/main" val="92643228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If Implementing A SPARK </a:t>
            </a:r>
            <a:r>
              <a:rPr lang="en-US" dirty="0"/>
              <a:t>Spec </a:t>
            </a:r>
            <a:r>
              <a:rPr lang="en-US" dirty="0" smtClean="0"/>
              <a:t>In Full Ada</a:t>
            </a:r>
            <a:endParaRPr lang="en-US" dirty="0"/>
          </a:p>
        </p:txBody>
      </p:sp>
      <p:sp>
        <p:nvSpPr>
          <p:cNvPr id="4" name="Content Placeholder 3"/>
          <p:cNvSpPr>
            <a:spLocks noGrp="1"/>
          </p:cNvSpPr>
          <p:nvPr>
            <p:ph sz="half" idx="10"/>
          </p:nvPr>
        </p:nvSpPr>
        <p:spPr/>
        <p:txBody>
          <a:bodyPr/>
          <a:lstStyle/>
          <a:p>
            <a:r>
              <a:rPr lang="en-US" i="1" dirty="0" smtClean="0">
                <a:solidFill>
                  <a:srgbClr val="C00000"/>
                </a:solidFill>
              </a:rPr>
              <a:t>The user must verify </a:t>
            </a:r>
            <a:r>
              <a:rPr lang="en-US" i="1" dirty="0">
                <a:solidFill>
                  <a:srgbClr val="C00000"/>
                </a:solidFill>
              </a:rPr>
              <a:t>SPARK </a:t>
            </a:r>
            <a:r>
              <a:rPr lang="en-US" i="1" dirty="0" smtClean="0">
                <a:solidFill>
                  <a:srgbClr val="C00000"/>
                </a:solidFill>
              </a:rPr>
              <a:t>properties</a:t>
            </a:r>
            <a:endParaRPr lang="en-US" altLang="fr-FR" i="1" dirty="0" smtClean="0">
              <a:solidFill>
                <a:srgbClr val="C00000"/>
              </a:solidFill>
            </a:endParaRPr>
          </a:p>
          <a:p>
            <a:pPr lvl="1"/>
            <a:r>
              <a:rPr lang="en-US" altLang="fr-FR" dirty="0" smtClean="0">
                <a:solidFill>
                  <a:srgbClr val="C00000"/>
                </a:solidFill>
              </a:rPr>
              <a:t>Failure to do so may invalidate entire GNATprove analysis of SPARK caller code, silently!</a:t>
            </a:r>
            <a:endParaRPr lang="en-US" dirty="0">
              <a:solidFill>
                <a:srgbClr val="C00000"/>
              </a:solidFill>
            </a:endParaRPr>
          </a:p>
        </p:txBody>
      </p:sp>
      <p:grpSp>
        <p:nvGrpSpPr>
          <p:cNvPr id="22" name="Group 21"/>
          <p:cNvGrpSpPr/>
          <p:nvPr/>
        </p:nvGrpSpPr>
        <p:grpSpPr>
          <a:xfrm>
            <a:off x="1763688" y="4335194"/>
            <a:ext cx="3429144" cy="2262158"/>
            <a:chOff x="1763688" y="4335194"/>
            <a:chExt cx="3429144" cy="2262158"/>
          </a:xfrm>
        </p:grpSpPr>
        <p:sp>
          <p:nvSpPr>
            <p:cNvPr id="20" name="Double Wave 19"/>
            <p:cNvSpPr/>
            <p:nvPr/>
          </p:nvSpPr>
          <p:spPr bwMode="auto">
            <a:xfrm>
              <a:off x="2121970" y="5805264"/>
              <a:ext cx="1947733" cy="288773"/>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7" name="TextBox 6"/>
            <p:cNvSpPr txBox="1"/>
            <p:nvPr/>
          </p:nvSpPr>
          <p:spPr>
            <a:xfrm>
              <a:off x="1763688" y="4335194"/>
              <a:ext cx="3429144" cy="2262158"/>
            </a:xfrm>
            <a:prstGeom prst="rect">
              <a:avLst/>
            </a:prstGeom>
            <a:noFill/>
            <a:ln>
              <a:noFill/>
              <a:prstDash val="sysDot"/>
            </a:ln>
          </p:spPr>
          <p:txBody>
            <a:bodyPr wrap="none" rtlCol="0">
              <a:spAutoFit/>
            </a:bodyPr>
            <a:lstStyle/>
            <a:p>
              <a:pPr fontAlgn="auto">
                <a:spcBef>
                  <a:spcPts val="0"/>
                </a:spcBef>
                <a:spcAft>
                  <a:spcPts val="0"/>
                </a:spcAft>
                <a:tabLst>
                  <a:tab pos="341313" algn="l"/>
                </a:tabLst>
                <a:defRPr/>
              </a:pPr>
              <a:r>
                <a:rPr lang="en-US" sz="1400" b="1" noProof="1" smtClean="0">
                  <a:latin typeface="Consolas" panose="020B0609020204030204" pitchFamily="49" charset="0"/>
                </a:rPr>
                <a:t>procedure </a:t>
              </a:r>
              <a:r>
                <a:rPr lang="en-US" sz="1400" noProof="1" smtClean="0">
                  <a:latin typeface="Consolas" panose="020B0609020204030204" pitchFamily="49" charset="0"/>
                </a:rPr>
                <a:t>P (X : </a:t>
              </a:r>
              <a:r>
                <a:rPr lang="en-US" sz="1400" b="1" noProof="1" smtClean="0">
                  <a:latin typeface="Consolas" panose="020B0609020204030204" pitchFamily="49" charset="0"/>
                </a:rPr>
                <a:t>in out </a:t>
              </a:r>
              <a:r>
                <a:rPr lang="en-US" sz="1400" noProof="1" smtClean="0">
                  <a:latin typeface="Consolas" panose="020B0609020204030204" pitchFamily="49" charset="0"/>
                </a:rPr>
                <a:t>Integer)</a:t>
              </a:r>
            </a:p>
            <a:p>
              <a:pPr fontAlgn="auto">
                <a:spcBef>
                  <a:spcPts val="0"/>
                </a:spcBef>
                <a:spcAft>
                  <a:spcPts val="0"/>
                </a:spcAft>
                <a:tabLst>
                  <a:tab pos="341313" algn="l"/>
                </a:tabLst>
                <a:defRPr/>
              </a:pPr>
              <a:r>
                <a:rPr lang="en-US" sz="1400" b="1" noProof="1" smtClean="0">
                  <a:latin typeface="Consolas" panose="020B0609020204030204" pitchFamily="49" charset="0"/>
                </a:rPr>
                <a:t>   with </a:t>
              </a:r>
              <a:r>
                <a:rPr lang="en-US" sz="1400" noProof="1" smtClean="0">
                  <a:latin typeface="Consolas" panose="020B0609020204030204" pitchFamily="49" charset="0"/>
                </a:rPr>
                <a:t>SPARK_Mode =&gt; Off</a:t>
              </a:r>
            </a:p>
            <a:p>
              <a:pPr fontAlgn="auto">
                <a:spcBef>
                  <a:spcPts val="0"/>
                </a:spcBef>
                <a:spcAft>
                  <a:spcPts val="0"/>
                </a:spcAft>
                <a:tabLst>
                  <a:tab pos="341313" algn="l"/>
                </a:tabLst>
                <a:defRPr/>
              </a:pPr>
              <a:r>
                <a:rPr lang="en-US" sz="1400" b="1" noProof="1" smtClean="0">
                  <a:latin typeface="Consolas" panose="020B0609020204030204" pitchFamily="49" charset="0"/>
                </a:rPr>
                <a:t>is</a:t>
              </a:r>
            </a:p>
            <a:p>
              <a:pPr fontAlgn="auto">
                <a:spcBef>
                  <a:spcPts val="0"/>
                </a:spcBef>
                <a:spcAft>
                  <a:spcPts val="600"/>
                </a:spcAft>
                <a:tabLst>
                  <a:tab pos="341313" algn="l"/>
                </a:tabLst>
                <a:defRPr/>
              </a:pPr>
              <a:r>
                <a:rPr lang="en-US" sz="1400" b="1" noProof="1" smtClean="0">
                  <a:latin typeface="Consolas" panose="020B0609020204030204" pitchFamily="49" charset="0"/>
                </a:rPr>
                <a:t>   …</a:t>
              </a:r>
            </a:p>
            <a:p>
              <a:pPr fontAlgn="auto">
                <a:spcBef>
                  <a:spcPts val="0"/>
                </a:spcBef>
                <a:spcAft>
                  <a:spcPts val="0"/>
                </a:spcAft>
                <a:tabLst>
                  <a:tab pos="341313" algn="l"/>
                </a:tabLst>
                <a:defRPr/>
              </a:pPr>
              <a:r>
                <a:rPr lang="en-US" sz="1400" b="1" noProof="1" smtClean="0">
                  <a:latin typeface="Consolas" panose="020B0609020204030204" pitchFamily="49" charset="0"/>
                </a:rPr>
                <a:t>begin</a:t>
              </a:r>
            </a:p>
            <a:p>
              <a:pPr fontAlgn="auto">
                <a:spcBef>
                  <a:spcPts val="0"/>
                </a:spcBef>
                <a:spcAft>
                  <a:spcPts val="600"/>
                </a:spcAft>
                <a:tabLst>
                  <a:tab pos="341313" algn="l"/>
                </a:tabLst>
                <a:defRPr/>
              </a:pPr>
              <a:r>
                <a:rPr lang="en-US" sz="1400" b="1" noProof="1" smtClean="0">
                  <a:latin typeface="Consolas" panose="020B0609020204030204" pitchFamily="49" charset="0"/>
                </a:rPr>
                <a:t>   </a:t>
              </a:r>
              <a:r>
                <a:rPr lang="en-US" sz="1400" noProof="1" smtClean="0">
                  <a:latin typeface="Consolas" panose="020B0609020204030204" pitchFamily="49" charset="0"/>
                </a:rPr>
                <a:t>…</a:t>
              </a:r>
            </a:p>
            <a:p>
              <a:pPr fontAlgn="auto">
                <a:spcBef>
                  <a:spcPts val="0"/>
                </a:spcBef>
                <a:spcAft>
                  <a:spcPts val="0"/>
                </a:spcAft>
                <a:tabLst>
                  <a:tab pos="341313" algn="l"/>
                </a:tabLst>
                <a:defRPr/>
              </a:pPr>
              <a:r>
                <a:rPr lang="en-US" sz="1400" noProof="1">
                  <a:latin typeface="Consolas" panose="020B0609020204030204" pitchFamily="49" charset="0"/>
                </a:rPr>
                <a:t> </a:t>
              </a:r>
              <a:r>
                <a:rPr lang="en-US" sz="1400" noProof="1" smtClean="0">
                  <a:latin typeface="Consolas" panose="020B0609020204030204" pitchFamily="49" charset="0"/>
                </a:rPr>
                <a:t>  </a:t>
              </a:r>
              <a:r>
                <a:rPr lang="en-US" sz="1400" b="1" noProof="1" smtClean="0">
                  <a:latin typeface="Consolas" panose="020B0609020204030204" pitchFamily="49" charset="0"/>
                </a:rPr>
                <a:t>pragma</a:t>
              </a:r>
              <a:r>
                <a:rPr lang="en-US" sz="1400" noProof="1" smtClean="0">
                  <a:latin typeface="Consolas" panose="020B0609020204030204" pitchFamily="49" charset="0"/>
                </a:rPr>
                <a:t> Assume (…);</a:t>
              </a:r>
            </a:p>
            <a:p>
              <a:pPr fontAlgn="auto">
                <a:spcBef>
                  <a:spcPts val="0"/>
                </a:spcBef>
                <a:spcAft>
                  <a:spcPts val="600"/>
                </a:spcAft>
                <a:tabLst>
                  <a:tab pos="341313" algn="l"/>
                </a:tabLst>
                <a:defRPr/>
              </a:pPr>
              <a:r>
                <a:rPr lang="en-US" sz="1400" noProof="1">
                  <a:latin typeface="Consolas" panose="020B0609020204030204" pitchFamily="49" charset="0"/>
                </a:rPr>
                <a:t> </a:t>
              </a:r>
              <a:r>
                <a:rPr lang="en-US" sz="1400" noProof="1" smtClean="0">
                  <a:latin typeface="Consolas" panose="020B0609020204030204" pitchFamily="49" charset="0"/>
                </a:rPr>
                <a:t>  …</a:t>
              </a:r>
            </a:p>
            <a:p>
              <a:pPr fontAlgn="auto">
                <a:spcBef>
                  <a:spcPts val="0"/>
                </a:spcBef>
                <a:spcAft>
                  <a:spcPts val="0"/>
                </a:spcAft>
                <a:tabLst>
                  <a:tab pos="341313" algn="l"/>
                </a:tabLst>
                <a:defRPr/>
              </a:pPr>
              <a:r>
                <a:rPr lang="en-US" sz="1400" b="1" noProof="1" smtClean="0">
                  <a:latin typeface="Consolas" panose="020B0609020204030204" pitchFamily="49" charset="0"/>
                </a:rPr>
                <a:t>end </a:t>
              </a:r>
              <a:r>
                <a:rPr lang="en-US" sz="1400" noProof="1" smtClean="0">
                  <a:latin typeface="Consolas" panose="020B0609020204030204" pitchFamily="49" charset="0"/>
                </a:rPr>
                <a:t>P;</a:t>
              </a:r>
              <a:endParaRPr lang="en-US" sz="1400" noProof="1">
                <a:latin typeface="Consolas" panose="020B0609020204030204" pitchFamily="49" charset="0"/>
              </a:endParaRPr>
            </a:p>
          </p:txBody>
        </p:sp>
      </p:grpSp>
      <p:grpSp>
        <p:nvGrpSpPr>
          <p:cNvPr id="21" name="Group 20"/>
          <p:cNvGrpSpPr/>
          <p:nvPr/>
        </p:nvGrpSpPr>
        <p:grpSpPr>
          <a:xfrm>
            <a:off x="1763688" y="2492896"/>
            <a:ext cx="3966150" cy="1323439"/>
            <a:chOff x="1763688" y="2492896"/>
            <a:chExt cx="3966150" cy="1323439"/>
          </a:xfrm>
        </p:grpSpPr>
        <p:sp>
          <p:nvSpPr>
            <p:cNvPr id="19" name="Double Wave 18"/>
            <p:cNvSpPr/>
            <p:nvPr/>
          </p:nvSpPr>
          <p:spPr bwMode="auto">
            <a:xfrm>
              <a:off x="2182088" y="2996952"/>
              <a:ext cx="2808314" cy="300499"/>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8" name="TextBox 7"/>
            <p:cNvSpPr txBox="1"/>
            <p:nvPr/>
          </p:nvSpPr>
          <p:spPr>
            <a:xfrm>
              <a:off x="1763688" y="2492896"/>
              <a:ext cx="3966150" cy="1323439"/>
            </a:xfrm>
            <a:prstGeom prst="rect">
              <a:avLst/>
            </a:prstGeom>
            <a:noFill/>
            <a:ln>
              <a:noFill/>
              <a:prstDash val="sysDot"/>
            </a:ln>
          </p:spPr>
          <p:txBody>
            <a:bodyPr wrap="none" rtlCol="0">
              <a:spAutoFit/>
            </a:bodyPr>
            <a:lstStyle/>
            <a:p>
              <a:pPr fontAlgn="auto">
                <a:spcBef>
                  <a:spcPts val="0"/>
                </a:spcBef>
                <a:spcAft>
                  <a:spcPts val="0"/>
                </a:spcAft>
                <a:tabLst>
                  <a:tab pos="341313" algn="l"/>
                </a:tabLst>
                <a:defRPr/>
              </a:pPr>
              <a:r>
                <a:rPr lang="en-US" sz="1400" b="1" noProof="1" smtClean="0">
                  <a:latin typeface="Consolas" panose="020B0609020204030204" pitchFamily="49" charset="0"/>
                </a:rPr>
                <a:t>procedure </a:t>
              </a:r>
              <a:r>
                <a:rPr lang="en-US" sz="1400" noProof="1" smtClean="0">
                  <a:latin typeface="Consolas" panose="020B0609020204030204" pitchFamily="49" charset="0"/>
                </a:rPr>
                <a:t>P (X : </a:t>
              </a:r>
              <a:r>
                <a:rPr lang="en-US" sz="1400" b="1" noProof="1" smtClean="0">
                  <a:latin typeface="Consolas" panose="020B0609020204030204" pitchFamily="49" charset="0"/>
                </a:rPr>
                <a:t>in out </a:t>
              </a:r>
              <a:r>
                <a:rPr lang="en-US" sz="1400" noProof="1" smtClean="0">
                  <a:latin typeface="Consolas" panose="020B0609020204030204" pitchFamily="49" charset="0"/>
                </a:rPr>
                <a:t>Integer) </a:t>
              </a:r>
              <a:r>
                <a:rPr lang="en-US" sz="1400" b="1" noProof="1" smtClean="0">
                  <a:latin typeface="Consolas" panose="020B0609020204030204" pitchFamily="49" charset="0"/>
                </a:rPr>
                <a:t>with</a:t>
              </a:r>
            </a:p>
            <a:p>
              <a:pPr fontAlgn="auto">
                <a:spcBef>
                  <a:spcPts val="300"/>
                </a:spcBef>
                <a:spcAft>
                  <a:spcPts val="0"/>
                </a:spcAft>
                <a:tabLst>
                  <a:tab pos="341313" algn="l"/>
                </a:tabLst>
                <a:defRPr/>
              </a:pPr>
              <a:r>
                <a:rPr lang="en-US" sz="1400" b="1" noProof="1" smtClean="0">
                  <a:latin typeface="Consolas" panose="020B0609020204030204" pitchFamily="49" charset="0"/>
                </a:rPr>
                <a:t>   </a:t>
              </a:r>
              <a:r>
                <a:rPr lang="en-US" sz="1400" noProof="1" smtClean="0">
                  <a:latin typeface="Consolas" panose="020B0609020204030204" pitchFamily="49" charset="0"/>
                </a:rPr>
                <a:t>SPARK_Mode =&gt; On,</a:t>
              </a:r>
            </a:p>
            <a:p>
              <a:pPr fontAlgn="auto">
                <a:spcBef>
                  <a:spcPts val="300"/>
                </a:spcBef>
                <a:spcAft>
                  <a:spcPts val="0"/>
                </a:spcAft>
                <a:tabLst>
                  <a:tab pos="341313" algn="l"/>
                </a:tabLst>
                <a:defRPr/>
              </a:pPr>
              <a:r>
                <a:rPr lang="en-US" sz="1400" noProof="1" smtClean="0">
                  <a:latin typeface="Consolas" panose="020B0609020204030204" pitchFamily="49" charset="0"/>
                </a:rPr>
                <a:t>   </a:t>
              </a:r>
              <a:r>
                <a:rPr lang="en-US" sz="1400" i="1" noProof="1" smtClean="0">
                  <a:latin typeface="Consolas" panose="020B0609020204030204" pitchFamily="49" charset="0"/>
                </a:rPr>
                <a:t>SPARK verification aspects</a:t>
              </a:r>
              <a:r>
                <a:rPr lang="en-US" sz="1400" noProof="1" smtClean="0">
                  <a:latin typeface="Consolas" panose="020B0609020204030204" pitchFamily="49" charset="0"/>
                </a:rPr>
                <a:t>,</a:t>
              </a:r>
            </a:p>
            <a:p>
              <a:pPr fontAlgn="auto">
                <a:spcBef>
                  <a:spcPts val="300"/>
                </a:spcBef>
                <a:spcAft>
                  <a:spcPts val="0"/>
                </a:spcAft>
                <a:tabLst>
                  <a:tab pos="341313" algn="l"/>
                </a:tabLst>
                <a:defRPr/>
              </a:pPr>
              <a:r>
                <a:rPr lang="en-US" sz="1400" b="1" noProof="1" smtClean="0">
                  <a:latin typeface="Consolas" panose="020B0609020204030204" pitchFamily="49" charset="0"/>
                </a:rPr>
                <a:t>   </a:t>
              </a:r>
              <a:r>
                <a:rPr lang="en-US" sz="1400" noProof="1" smtClean="0">
                  <a:latin typeface="Consolas" panose="020B0609020204030204" pitchFamily="49" charset="0"/>
                </a:rPr>
                <a:t>Pre  =&gt; …,</a:t>
              </a:r>
            </a:p>
            <a:p>
              <a:pPr fontAlgn="auto">
                <a:spcBef>
                  <a:spcPts val="300"/>
                </a:spcBef>
                <a:spcAft>
                  <a:spcPts val="0"/>
                </a:spcAft>
                <a:tabLst>
                  <a:tab pos="341313" algn="l"/>
                </a:tabLst>
                <a:defRPr/>
              </a:pPr>
              <a:r>
                <a:rPr lang="en-US" sz="1400" noProof="1">
                  <a:latin typeface="Consolas" panose="020B0609020204030204" pitchFamily="49" charset="0"/>
                </a:rPr>
                <a:t> </a:t>
              </a:r>
              <a:r>
                <a:rPr lang="en-US" sz="1400" noProof="1" smtClean="0">
                  <a:latin typeface="Consolas" panose="020B0609020204030204" pitchFamily="49" charset="0"/>
                </a:rPr>
                <a:t>  Post =&gt; …; </a:t>
              </a:r>
              <a:endParaRPr lang="en-US" sz="1400" noProof="1">
                <a:latin typeface="Consolas" panose="020B0609020204030204" pitchFamily="49" charset="0"/>
              </a:endParaRPr>
            </a:p>
          </p:txBody>
        </p:sp>
      </p:grpSp>
      <p:sp>
        <p:nvSpPr>
          <p:cNvPr id="2" name="TextBox 1"/>
          <p:cNvSpPr txBox="1"/>
          <p:nvPr/>
        </p:nvSpPr>
        <p:spPr>
          <a:xfrm>
            <a:off x="6027978" y="3492297"/>
            <a:ext cx="2072413" cy="584775"/>
          </a:xfrm>
          <a:prstGeom prst="rect">
            <a:avLst/>
          </a:prstGeom>
          <a:solidFill>
            <a:schemeClr val="tx2">
              <a:lumMod val="25000"/>
              <a:lumOff val="75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User can enable Ada run-time checks</a:t>
            </a:r>
          </a:p>
        </p:txBody>
      </p:sp>
      <p:sp>
        <p:nvSpPr>
          <p:cNvPr id="9" name="TextBox 8"/>
          <p:cNvSpPr txBox="1"/>
          <p:nvPr/>
        </p:nvSpPr>
        <p:spPr>
          <a:xfrm>
            <a:off x="6027979" y="2958897"/>
            <a:ext cx="1669047" cy="338554"/>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i="0" kern="1200" dirty="0" smtClean="0"/>
              <a:t>User must verify</a:t>
            </a:r>
          </a:p>
        </p:txBody>
      </p:sp>
      <p:sp>
        <p:nvSpPr>
          <p:cNvPr id="6" name="Rectangle 5"/>
          <p:cNvSpPr/>
          <p:nvPr/>
        </p:nvSpPr>
        <p:spPr bwMode="auto">
          <a:xfrm>
            <a:off x="5093476" y="3104364"/>
            <a:ext cx="72008" cy="146348"/>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3" name="Curved Connector 12"/>
          <p:cNvCxnSpPr>
            <a:stCxn id="9" idx="1"/>
            <a:endCxn id="6" idx="3"/>
          </p:cNvCxnSpPr>
          <p:nvPr/>
        </p:nvCxnSpPr>
        <p:spPr bwMode="auto">
          <a:xfrm rot="10800000" flipV="1">
            <a:off x="5165485" y="3128174"/>
            <a:ext cx="862495" cy="49364"/>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cxnSp>
        <p:nvCxnSpPr>
          <p:cNvPr id="15" name="Curved Connector 14"/>
          <p:cNvCxnSpPr>
            <a:stCxn id="2" idx="1"/>
            <a:endCxn id="16" idx="3"/>
          </p:cNvCxnSpPr>
          <p:nvPr/>
        </p:nvCxnSpPr>
        <p:spPr bwMode="auto">
          <a:xfrm rot="10800000">
            <a:off x="5292080" y="3544049"/>
            <a:ext cx="735898" cy="240637"/>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grpSp>
        <p:nvGrpSpPr>
          <p:cNvPr id="18" name="Group 17"/>
          <p:cNvGrpSpPr/>
          <p:nvPr/>
        </p:nvGrpSpPr>
        <p:grpSpPr>
          <a:xfrm>
            <a:off x="5148064" y="3371064"/>
            <a:ext cx="144016" cy="345968"/>
            <a:chOff x="5148064" y="3371064"/>
            <a:chExt cx="144016" cy="345968"/>
          </a:xfrm>
        </p:grpSpPr>
        <p:sp>
          <p:nvSpPr>
            <p:cNvPr id="5" name="Right Brace 4"/>
            <p:cNvSpPr/>
            <p:nvPr/>
          </p:nvSpPr>
          <p:spPr bwMode="auto">
            <a:xfrm>
              <a:off x="5148064" y="3371064"/>
              <a:ext cx="144016" cy="345968"/>
            </a:xfrm>
            <a:prstGeom prst="rightBrace">
              <a:avLst/>
            </a:prstGeom>
            <a:noFill/>
            <a:ln w="9525" cap="flat" cmpd="sng" algn="ctr">
              <a:solidFill>
                <a:schemeClr val="tx1"/>
              </a:solidFill>
              <a:prstDash val="solid"/>
              <a:round/>
              <a:headEnd type="none" w="med" len="med"/>
              <a:tailEnd type="none"/>
            </a:ln>
            <a:effectLst/>
          </p:spPr>
          <p:txBody>
            <a:bodyPr rtlCol="0" anchor="ctr"/>
            <a:lstStyle/>
            <a:p>
              <a:pPr algn="ctr"/>
              <a:endParaRPr lang="en-US"/>
            </a:p>
          </p:txBody>
        </p:sp>
        <p:sp>
          <p:nvSpPr>
            <p:cNvPr id="16" name="Rectangle 15"/>
            <p:cNvSpPr/>
            <p:nvPr/>
          </p:nvSpPr>
          <p:spPr bwMode="auto">
            <a:xfrm>
              <a:off x="5220072" y="3470874"/>
              <a:ext cx="72008" cy="146348"/>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grpSp>
      <p:sp>
        <p:nvSpPr>
          <p:cNvPr id="23" name="TextBox 22"/>
          <p:cNvSpPr txBox="1"/>
          <p:nvPr/>
        </p:nvSpPr>
        <p:spPr>
          <a:xfrm>
            <a:off x="5207209" y="5727775"/>
            <a:ext cx="1669047" cy="338554"/>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i="0" kern="1200" dirty="0" smtClean="0"/>
              <a:t>User must verify</a:t>
            </a:r>
          </a:p>
        </p:txBody>
      </p:sp>
      <p:sp>
        <p:nvSpPr>
          <p:cNvPr id="24" name="Rectangle 23"/>
          <p:cNvSpPr/>
          <p:nvPr/>
        </p:nvSpPr>
        <p:spPr bwMode="auto">
          <a:xfrm>
            <a:off x="4272706" y="5873242"/>
            <a:ext cx="72008" cy="146348"/>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25" name="Curved Connector 24"/>
          <p:cNvCxnSpPr>
            <a:stCxn id="23" idx="1"/>
            <a:endCxn id="24" idx="3"/>
          </p:cNvCxnSpPr>
          <p:nvPr/>
        </p:nvCxnSpPr>
        <p:spPr bwMode="auto">
          <a:xfrm rot="10800000" flipV="1">
            <a:off x="4344715" y="5897052"/>
            <a:ext cx="862495" cy="49364"/>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24767348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If the Mode Is Not Explicitly Set?</a:t>
            </a:r>
            <a:endParaRPr lang="en-US" dirty="0"/>
          </a:p>
        </p:txBody>
      </p:sp>
      <p:sp>
        <p:nvSpPr>
          <p:cNvPr id="3" name="Content Placeholder 2"/>
          <p:cNvSpPr>
            <a:spLocks noGrp="1"/>
          </p:cNvSpPr>
          <p:nvPr>
            <p:ph sz="half" idx="10"/>
          </p:nvPr>
        </p:nvSpPr>
        <p:spPr/>
        <p:txBody>
          <a:bodyPr/>
          <a:lstStyle/>
          <a:p>
            <a:r>
              <a:rPr lang="en-US" altLang="fr-FR" dirty="0" smtClean="0">
                <a:ea typeface="ヒラギノ角ゴ ProN W3" pitchFamily="-84" charset="-128"/>
              </a:rPr>
              <a:t>I.e., SPARK_Mode aspect/pragma is not applied </a:t>
            </a:r>
          </a:p>
          <a:p>
            <a:pPr lvl="1"/>
            <a:r>
              <a:rPr lang="en-US" altLang="fr-FR" dirty="0" smtClean="0">
                <a:ea typeface="ヒラギノ角ゴ ProN W3" pitchFamily="-84" charset="-128"/>
              </a:rPr>
              <a:t>Neither in the unit in question nor globally</a:t>
            </a:r>
          </a:p>
          <a:p>
            <a:r>
              <a:rPr lang="en-US" altLang="fr-FR" dirty="0" smtClean="0">
                <a:ea typeface="ヒラギノ角ゴ ProN W3" pitchFamily="-84" charset="-128"/>
              </a:rPr>
              <a:t>The mode is then said to be “Auto”</a:t>
            </a:r>
          </a:p>
          <a:p>
            <a:r>
              <a:rPr lang="en-US" altLang="fr-FR" dirty="0" smtClean="0">
                <a:ea typeface="ヒラギノ角ゴ ProN W3" pitchFamily="-84" charset="-128"/>
              </a:rPr>
              <a:t>In this mode GNATprove only checks subset conformance on declarations of entities actually referenced in SPARK code</a:t>
            </a:r>
          </a:p>
          <a:p>
            <a:pPr lvl="1"/>
            <a:r>
              <a:rPr lang="en-US" altLang="fr-FR" dirty="0" smtClean="0">
                <a:ea typeface="ヒラギノ角ゴ ProN W3" pitchFamily="-84" charset="-128"/>
              </a:rPr>
              <a:t>Their implementations are not analyzed by GNATprove</a:t>
            </a:r>
          </a:p>
          <a:p>
            <a:r>
              <a:rPr lang="en-US" altLang="fr-FR" dirty="0" smtClean="0">
                <a:ea typeface="ヒラギノ角ゴ ProN W3" pitchFamily="-84" charset="-128"/>
              </a:rPr>
              <a:t>Allowed for Ada packages named in “with” clauses</a:t>
            </a:r>
          </a:p>
          <a:p>
            <a:pPr lvl="1"/>
            <a:r>
              <a:rPr lang="en-US" altLang="fr-FR" dirty="0" smtClean="0">
                <a:ea typeface="ヒラギノ角ゴ ProN W3" pitchFamily="-84" charset="-128"/>
              </a:rPr>
              <a:t>Language-defined packages</a:t>
            </a:r>
          </a:p>
          <a:p>
            <a:pPr lvl="1"/>
            <a:r>
              <a:rPr lang="en-US" altLang="fr-FR" dirty="0" smtClean="0">
                <a:ea typeface="ヒラギノ角ゴ ProN W3" pitchFamily="-84" charset="-128"/>
              </a:rPr>
              <a:t>Application packages to be reused without analysis</a:t>
            </a:r>
          </a:p>
          <a:p>
            <a:r>
              <a:rPr lang="en-US" altLang="fr-FR" dirty="0" smtClean="0">
                <a:ea typeface="ヒラギノ角ゴ ProN W3" pitchFamily="-84" charset="-128"/>
              </a:rPr>
              <a:t>Such Ada code can </a:t>
            </a:r>
            <a:r>
              <a:rPr lang="en-US" altLang="fr-FR" dirty="0">
                <a:ea typeface="ヒラギノ角ゴ ProN W3" pitchFamily="-84" charset="-128"/>
              </a:rPr>
              <a:t>still be used </a:t>
            </a:r>
            <a:r>
              <a:rPr lang="en-US" altLang="fr-FR" dirty="0" smtClean="0">
                <a:ea typeface="ヒラギノ角ゴ ProN W3" pitchFamily="-84" charset="-128"/>
              </a:rPr>
              <a:t>with SPARK code</a:t>
            </a:r>
          </a:p>
        </p:txBody>
      </p:sp>
    </p:spTree>
    <p:extLst>
      <p:ext uri="{BB962C8B-B14F-4D97-AF65-F5344CB8AC3E}">
        <p14:creationId xmlns:p14="http://schemas.microsoft.com/office/powerpoint/2010/main" val="2745637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4127" y="1412776"/>
            <a:ext cx="4841390" cy="338554"/>
          </a:xfrm>
          <a:prstGeom prst="rect">
            <a:avLst/>
          </a:prstGeom>
          <a:noFill/>
        </p:spPr>
        <p:txBody>
          <a:bodyPr wrap="none" rtlCol="0">
            <a:spAutoFit/>
          </a:bodyPr>
          <a:lstStyle/>
          <a:p>
            <a:pPr fontAlgn="auto">
              <a:spcBef>
                <a:spcPts val="0"/>
              </a:spcBef>
              <a:spcAft>
                <a:spcPts val="0"/>
              </a:spcAft>
              <a:defRPr/>
            </a:pPr>
            <a:r>
              <a:rPr lang="en-US" sz="1600" b="1" noProof="1" smtClean="0">
                <a:latin typeface="Consolas" panose="020B0609020204030204" pitchFamily="49" charset="0"/>
                <a:ea typeface="Source Code Pro" panose="020B0509030403020204" pitchFamily="49" charset="0"/>
              </a:rPr>
              <a:t>procedure</a:t>
            </a:r>
            <a:r>
              <a:rPr lang="en-US" sz="1600" noProof="1" smtClean="0">
                <a:latin typeface="Consolas" panose="020B0609020204030204" pitchFamily="49" charset="0"/>
                <a:ea typeface="Source Code Pro" panose="020B0509030403020204" pitchFamily="49" charset="0"/>
              </a:rPr>
              <a:t> Increment (X : </a:t>
            </a:r>
            <a:r>
              <a:rPr lang="en-US" sz="1600" b="1" noProof="1" smtClean="0">
                <a:latin typeface="Consolas" panose="020B0609020204030204" pitchFamily="49" charset="0"/>
                <a:ea typeface="Source Code Pro" panose="020B0509030403020204" pitchFamily="49" charset="0"/>
              </a:rPr>
              <a:t>in out </a:t>
            </a:r>
            <a:r>
              <a:rPr lang="en-US" sz="1600" noProof="1" smtClean="0">
                <a:latin typeface="Consolas" panose="020B0609020204030204" pitchFamily="49" charset="0"/>
                <a:ea typeface="Source Code Pro" panose="020B0509030403020204" pitchFamily="49" charset="0"/>
              </a:rPr>
              <a:t>Integer)</a:t>
            </a:r>
            <a:endParaRPr lang="en-US" sz="1600" noProof="1">
              <a:latin typeface="Consolas" panose="020B0609020204030204" pitchFamily="49" charset="0"/>
              <a:ea typeface="Source Code Pro" panose="020B0509030403020204" pitchFamily="49" charset="0"/>
            </a:endParaRPr>
          </a:p>
        </p:txBody>
      </p:sp>
      <p:sp>
        <p:nvSpPr>
          <p:cNvPr id="2" name="Titre 1"/>
          <p:cNvSpPr>
            <a:spLocks noGrp="1"/>
          </p:cNvSpPr>
          <p:nvPr>
            <p:ph type="title"/>
          </p:nvPr>
        </p:nvSpPr>
        <p:spPr/>
        <p:txBody>
          <a:bodyPr/>
          <a:lstStyle/>
          <a:p>
            <a:pPr>
              <a:defRPr/>
            </a:pPr>
            <a:r>
              <a:rPr lang="en-US" dirty="0" smtClean="0"/>
              <a:t>A Simple Example of Verifiable Properties</a:t>
            </a:r>
            <a:endParaRPr lang="en-US" dirty="0"/>
          </a:p>
        </p:txBody>
      </p:sp>
      <p:grpSp>
        <p:nvGrpSpPr>
          <p:cNvPr id="6" name="Group 5"/>
          <p:cNvGrpSpPr/>
          <p:nvPr/>
        </p:nvGrpSpPr>
        <p:grpSpPr>
          <a:xfrm>
            <a:off x="919319" y="1413468"/>
            <a:ext cx="7742591" cy="769910"/>
            <a:chOff x="1101570" y="1557484"/>
            <a:chExt cx="7742591" cy="769910"/>
          </a:xfrm>
        </p:grpSpPr>
        <p:grpSp>
          <p:nvGrpSpPr>
            <p:cNvPr id="20" name="Group 19"/>
            <p:cNvGrpSpPr/>
            <p:nvPr/>
          </p:nvGrpSpPr>
          <p:grpSpPr>
            <a:xfrm>
              <a:off x="3818706" y="1978679"/>
              <a:ext cx="5025455" cy="348715"/>
              <a:chOff x="3419872" y="1978679"/>
              <a:chExt cx="5025455" cy="348715"/>
            </a:xfrm>
          </p:grpSpPr>
          <p:sp>
            <p:nvSpPr>
              <p:cNvPr id="23561" name="ZoneTexte 5"/>
              <p:cNvSpPr txBox="1">
                <a:spLocks noChangeArrowheads="1"/>
              </p:cNvSpPr>
              <p:nvPr/>
            </p:nvSpPr>
            <p:spPr bwMode="auto">
              <a:xfrm>
                <a:off x="4821238" y="1988840"/>
                <a:ext cx="2882520" cy="338554"/>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a:spAutoFit/>
              </a:bodyPr>
              <a:lstStyle>
                <a:lvl1pPr>
                  <a:lnSpc>
                    <a:spcPct val="120000"/>
                  </a:lnSpc>
                  <a:spcBef>
                    <a:spcPct val="20000"/>
                  </a:spcBef>
                  <a:buClr>
                    <a:srgbClr val="404040"/>
                  </a:buClr>
                  <a:buChar char="•"/>
                  <a:defRPr sz="1600" b="1">
                    <a:solidFill>
                      <a:srgbClr val="404040"/>
                    </a:solidFill>
                    <a:latin typeface="Calibri" panose="020F0502020204030204" pitchFamily="34" charset="0"/>
                    <a:ea typeface="ＭＳ Ｐゴシック" panose="020B0600070205080204" pitchFamily="34" charset="-128"/>
                  </a:defRPr>
                </a:lvl1pPr>
                <a:lvl2pPr marL="742950" indent="-285750">
                  <a:lnSpc>
                    <a:spcPct val="120000"/>
                  </a:lnSpc>
                  <a:spcBef>
                    <a:spcPct val="20000"/>
                  </a:spcBef>
                  <a:buChar char="–"/>
                  <a:defRPr sz="1400">
                    <a:solidFill>
                      <a:schemeClr val="tx1"/>
                    </a:solidFill>
                    <a:latin typeface="Calibri" panose="020F0502020204030204" pitchFamily="34" charset="0"/>
                    <a:ea typeface="ヒラギノ角ゴ ProN W3" pitchFamily="-84" charset="-128"/>
                  </a:defRPr>
                </a:lvl2pPr>
                <a:lvl3pPr marL="1143000" indent="-228600">
                  <a:lnSpc>
                    <a:spcPct val="120000"/>
                  </a:lnSpc>
                  <a:spcBef>
                    <a:spcPct val="20000"/>
                  </a:spcBef>
                  <a:buChar char="–"/>
                  <a:defRPr sz="1200">
                    <a:solidFill>
                      <a:schemeClr val="tx1"/>
                    </a:solidFill>
                    <a:latin typeface="Calibri" panose="020F0502020204030204" pitchFamily="34" charset="0"/>
                    <a:ea typeface="ヒラギノ角ゴ ProN W3" pitchFamily="-84" charset="-128"/>
                  </a:defRPr>
                </a:lvl3pPr>
                <a:lvl4pPr marL="1600200" indent="-228600">
                  <a:spcBef>
                    <a:spcPct val="20000"/>
                  </a:spcBef>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4pPr>
                <a:lvl5pPr marL="2057400" indent="-228600">
                  <a:spcBef>
                    <a:spcPct val="20000"/>
                  </a:spcBef>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5pPr>
                <a:lvl6pPr marL="25146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6pPr>
                <a:lvl7pPr marL="29718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7pPr>
                <a:lvl8pPr marL="34290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8pPr>
                <a:lvl9pPr marL="38862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9pPr>
              </a:lstStyle>
              <a:p>
                <a:pPr>
                  <a:lnSpc>
                    <a:spcPct val="100000"/>
                  </a:lnSpc>
                  <a:spcBef>
                    <a:spcPct val="0"/>
                  </a:spcBef>
                  <a:buClrTx/>
                  <a:buFontTx/>
                  <a:buNone/>
                </a:pPr>
                <a:r>
                  <a:rPr lang="en-US" altLang="fr-FR" b="0" dirty="0" smtClean="0">
                    <a:solidFill>
                      <a:schemeClr val="tx1"/>
                    </a:solidFill>
                    <a:latin typeface="+mn-lt"/>
                  </a:rPr>
                  <a:t>Global variable dependencies</a:t>
                </a:r>
                <a:endParaRPr lang="en-US" altLang="fr-FR" b="0" dirty="0">
                  <a:solidFill>
                    <a:schemeClr val="tx1"/>
                  </a:solidFill>
                  <a:latin typeface="+mn-lt"/>
                </a:endParaRPr>
              </a:p>
            </p:txBody>
          </p:sp>
          <p:pic>
            <p:nvPicPr>
              <p:cNvPr id="23565" name="Picture 9" descr="correct.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05614" y="2083593"/>
                <a:ext cx="239713" cy="23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bwMode="auto">
              <a:xfrm>
                <a:off x="3419872" y="1978679"/>
                <a:ext cx="216024"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9" name="Curved Connector 8"/>
              <p:cNvCxnSpPr>
                <a:stCxn id="23561" idx="1"/>
                <a:endCxn id="5" idx="3"/>
              </p:cNvCxnSpPr>
              <p:nvPr/>
            </p:nvCxnSpPr>
            <p:spPr bwMode="auto">
              <a:xfrm rot="10800000">
                <a:off x="3635896" y="2050687"/>
                <a:ext cx="1185342" cy="107430"/>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grpSp>
        <p:sp>
          <p:nvSpPr>
            <p:cNvPr id="4" name="TextBox 3"/>
            <p:cNvSpPr txBox="1"/>
            <p:nvPr/>
          </p:nvSpPr>
          <p:spPr>
            <a:xfrm>
              <a:off x="1101570" y="1557484"/>
              <a:ext cx="5009705" cy="661720"/>
            </a:xfrm>
            <a:prstGeom prst="rect">
              <a:avLst/>
            </a:prstGeom>
            <a:noFill/>
          </p:spPr>
          <p:txBody>
            <a:bodyPr wrap="none" rtlCol="0">
              <a:spAutoFit/>
            </a:bodyPr>
            <a:lstStyle/>
            <a:p>
              <a:r>
                <a:rPr lang="en-US" sz="1600" b="1" i="0" kern="1200" dirty="0" smtClean="0">
                  <a:latin typeface="Consolas" panose="020B0609020204030204" pitchFamily="49" charset="0"/>
                </a:rPr>
                <a:t>                                       with</a:t>
              </a:r>
            </a:p>
            <a:p>
              <a:pPr>
                <a:spcBef>
                  <a:spcPts val="600"/>
                </a:spcBef>
              </a:pPr>
              <a:r>
                <a:rPr lang="en-US" sz="1600" i="0" kern="1200" dirty="0" smtClean="0">
                  <a:latin typeface="Consolas" panose="020B0609020204030204" pitchFamily="49" charset="0"/>
                </a:rPr>
                <a:t>Global  =&gt; </a:t>
              </a:r>
              <a:r>
                <a:rPr lang="en-US" sz="1600" b="1" i="0" kern="1200" dirty="0" smtClean="0">
                  <a:latin typeface="Consolas" panose="020B0609020204030204" pitchFamily="49" charset="0"/>
                </a:rPr>
                <a:t>null</a:t>
              </a:r>
              <a:r>
                <a:rPr lang="en-US" sz="1600" i="0" kern="1200" dirty="0" smtClean="0">
                  <a:latin typeface="Consolas" panose="020B0609020204030204" pitchFamily="49" charset="0"/>
                </a:rPr>
                <a:t>,</a:t>
              </a:r>
            </a:p>
          </p:txBody>
        </p:sp>
      </p:grpSp>
      <p:grpSp>
        <p:nvGrpSpPr>
          <p:cNvPr id="8" name="Group 7"/>
          <p:cNvGrpSpPr/>
          <p:nvPr/>
        </p:nvGrpSpPr>
        <p:grpSpPr>
          <a:xfrm>
            <a:off x="919319" y="2126788"/>
            <a:ext cx="7277756" cy="768088"/>
            <a:chOff x="1101570" y="2270804"/>
            <a:chExt cx="7277756" cy="768088"/>
          </a:xfrm>
        </p:grpSpPr>
        <p:grpSp>
          <p:nvGrpSpPr>
            <p:cNvPr id="21" name="Group 20"/>
            <p:cNvGrpSpPr/>
            <p:nvPr/>
          </p:nvGrpSpPr>
          <p:grpSpPr>
            <a:xfrm>
              <a:off x="3971106" y="2354686"/>
              <a:ext cx="4408220" cy="684206"/>
              <a:chOff x="3572272" y="2354686"/>
              <a:chExt cx="4408220" cy="684206"/>
            </a:xfrm>
          </p:grpSpPr>
          <p:sp>
            <p:nvSpPr>
              <p:cNvPr id="23562" name="ZoneTexte 6"/>
              <p:cNvSpPr txBox="1">
                <a:spLocks noChangeArrowheads="1"/>
              </p:cNvSpPr>
              <p:nvPr/>
            </p:nvSpPr>
            <p:spPr bwMode="auto">
              <a:xfrm>
                <a:off x="5418138" y="2700338"/>
                <a:ext cx="1947969" cy="338554"/>
              </a:xfrm>
              <a:prstGeom prst="rect">
                <a:avLst/>
              </a:prstGeom>
              <a:solidFill>
                <a:schemeClr val="accent2"/>
              </a:solidFill>
              <a:ln>
                <a:solidFill>
                  <a:schemeClr val="tx1"/>
                </a:solidFill>
              </a:ln>
              <a:effectLst>
                <a:outerShdw blurRad="50800" dist="38100" dir="2700000" algn="tl" rotWithShape="0">
                  <a:prstClr val="black">
                    <a:alpha val="40000"/>
                  </a:prstClr>
                </a:outerShdw>
              </a:effectLst>
            </p:spPr>
            <p:txBody>
              <a:bodyPr wrap="none">
                <a:spAutoFit/>
              </a:bodyPr>
              <a:lstStyle>
                <a:lvl1pPr>
                  <a:lnSpc>
                    <a:spcPct val="120000"/>
                  </a:lnSpc>
                  <a:spcBef>
                    <a:spcPct val="20000"/>
                  </a:spcBef>
                  <a:buClr>
                    <a:srgbClr val="404040"/>
                  </a:buClr>
                  <a:buChar char="•"/>
                  <a:defRPr sz="1600" b="1">
                    <a:solidFill>
                      <a:srgbClr val="404040"/>
                    </a:solidFill>
                    <a:latin typeface="Calibri" panose="020F0502020204030204" pitchFamily="34" charset="0"/>
                    <a:ea typeface="ＭＳ Ｐゴシック" panose="020B0600070205080204" pitchFamily="34" charset="-128"/>
                  </a:defRPr>
                </a:lvl1pPr>
                <a:lvl2pPr marL="742950" indent="-285750">
                  <a:lnSpc>
                    <a:spcPct val="120000"/>
                  </a:lnSpc>
                  <a:spcBef>
                    <a:spcPct val="20000"/>
                  </a:spcBef>
                  <a:buChar char="–"/>
                  <a:defRPr sz="1400">
                    <a:solidFill>
                      <a:schemeClr val="tx1"/>
                    </a:solidFill>
                    <a:latin typeface="Calibri" panose="020F0502020204030204" pitchFamily="34" charset="0"/>
                    <a:ea typeface="ヒラギノ角ゴ ProN W3" pitchFamily="-84" charset="-128"/>
                  </a:defRPr>
                </a:lvl2pPr>
                <a:lvl3pPr marL="1143000" indent="-228600">
                  <a:lnSpc>
                    <a:spcPct val="120000"/>
                  </a:lnSpc>
                  <a:spcBef>
                    <a:spcPct val="20000"/>
                  </a:spcBef>
                  <a:buChar char="–"/>
                  <a:defRPr sz="1200">
                    <a:solidFill>
                      <a:schemeClr val="tx1"/>
                    </a:solidFill>
                    <a:latin typeface="Calibri" panose="020F0502020204030204" pitchFamily="34" charset="0"/>
                    <a:ea typeface="ヒラギノ角ゴ ProN W3" pitchFamily="-84" charset="-128"/>
                  </a:defRPr>
                </a:lvl3pPr>
                <a:lvl4pPr marL="1600200" indent="-228600">
                  <a:spcBef>
                    <a:spcPct val="20000"/>
                  </a:spcBef>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4pPr>
                <a:lvl5pPr marL="2057400" indent="-228600">
                  <a:spcBef>
                    <a:spcPct val="20000"/>
                  </a:spcBef>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5pPr>
                <a:lvl6pPr marL="25146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6pPr>
                <a:lvl7pPr marL="29718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7pPr>
                <a:lvl8pPr marL="34290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8pPr>
                <a:lvl9pPr marL="38862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9pPr>
              </a:lstStyle>
              <a:p>
                <a:pPr>
                  <a:lnSpc>
                    <a:spcPct val="100000"/>
                  </a:lnSpc>
                  <a:spcBef>
                    <a:spcPct val="0"/>
                  </a:spcBef>
                  <a:buClrTx/>
                  <a:buFontTx/>
                  <a:buNone/>
                </a:pPr>
                <a:r>
                  <a:rPr lang="en-US" altLang="fr-FR" b="0" dirty="0" smtClean="0">
                    <a:solidFill>
                      <a:schemeClr val="tx1"/>
                    </a:solidFill>
                    <a:latin typeface="+mn-lt"/>
                  </a:rPr>
                  <a:t>Flow </a:t>
                </a:r>
                <a:r>
                  <a:rPr lang="en-US" altLang="fr-FR" b="0" dirty="0">
                    <a:solidFill>
                      <a:schemeClr val="tx1"/>
                    </a:solidFill>
                    <a:latin typeface="+mn-lt"/>
                  </a:rPr>
                  <a:t>dependencies</a:t>
                </a:r>
              </a:p>
            </p:txBody>
          </p:sp>
          <p:pic>
            <p:nvPicPr>
              <p:cNvPr id="23566" name="Picture 9" descr="correct.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40779" y="2794947"/>
                <a:ext cx="239713" cy="23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7"/>
              <p:cNvSpPr/>
              <p:nvPr/>
            </p:nvSpPr>
            <p:spPr bwMode="auto">
              <a:xfrm>
                <a:off x="3572272" y="2354686"/>
                <a:ext cx="216024"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9" name="Curved Connector 18"/>
              <p:cNvCxnSpPr>
                <a:stCxn id="23562" idx="1"/>
                <a:endCxn id="18" idx="3"/>
              </p:cNvCxnSpPr>
              <p:nvPr/>
            </p:nvCxnSpPr>
            <p:spPr bwMode="auto">
              <a:xfrm rot="10800000">
                <a:off x="3788296" y="2426695"/>
                <a:ext cx="1629842" cy="442921"/>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grpSp>
        <p:sp>
          <p:nvSpPr>
            <p:cNvPr id="7" name="TextBox 6"/>
            <p:cNvSpPr txBox="1"/>
            <p:nvPr/>
          </p:nvSpPr>
          <p:spPr>
            <a:xfrm>
              <a:off x="1101570" y="2270804"/>
              <a:ext cx="2428870" cy="338554"/>
            </a:xfrm>
            <a:prstGeom prst="rect">
              <a:avLst/>
            </a:prstGeom>
            <a:noFill/>
          </p:spPr>
          <p:txBody>
            <a:bodyPr wrap="none" rtlCol="0">
              <a:spAutoFit/>
            </a:bodyPr>
            <a:lstStyle/>
            <a:p>
              <a:r>
                <a:rPr lang="en-US" sz="1600" noProof="1">
                  <a:latin typeface="Consolas" panose="020B0609020204030204" pitchFamily="49" charset="0"/>
                  <a:ea typeface="Source Code Pro" panose="020B0509030403020204" pitchFamily="49" charset="0"/>
                </a:rPr>
                <a:t>Depends =&gt; (X =&gt; X),</a:t>
              </a:r>
              <a:endParaRPr lang="en-US" sz="1600" i="0" kern="1200" dirty="0" smtClean="0">
                <a:solidFill>
                  <a:schemeClr val="accent1"/>
                </a:solidFill>
              </a:endParaRPr>
            </a:p>
          </p:txBody>
        </p:sp>
      </p:grpSp>
      <p:grpSp>
        <p:nvGrpSpPr>
          <p:cNvPr id="12" name="Group 11"/>
          <p:cNvGrpSpPr/>
          <p:nvPr/>
        </p:nvGrpSpPr>
        <p:grpSpPr>
          <a:xfrm>
            <a:off x="684127" y="2525546"/>
            <a:ext cx="6531892" cy="1129930"/>
            <a:chOff x="866378" y="2669562"/>
            <a:chExt cx="6531892" cy="1129930"/>
          </a:xfrm>
        </p:grpSpPr>
        <p:grpSp>
          <p:nvGrpSpPr>
            <p:cNvPr id="22" name="Group 21"/>
            <p:cNvGrpSpPr/>
            <p:nvPr/>
          </p:nvGrpSpPr>
          <p:grpSpPr>
            <a:xfrm>
              <a:off x="4691186" y="2732534"/>
              <a:ext cx="2707084" cy="1066958"/>
              <a:chOff x="4292352" y="2732534"/>
              <a:chExt cx="2707084" cy="1066958"/>
            </a:xfrm>
          </p:grpSpPr>
          <p:sp>
            <p:nvSpPr>
              <p:cNvPr id="23563" name="ZoneTexte 7"/>
              <p:cNvSpPr txBox="1">
                <a:spLocks noChangeArrowheads="1"/>
              </p:cNvSpPr>
              <p:nvPr/>
            </p:nvSpPr>
            <p:spPr bwMode="auto">
              <a:xfrm>
                <a:off x="5109270" y="3460938"/>
                <a:ext cx="1334020" cy="338554"/>
              </a:xfrm>
              <a:prstGeom prst="rect">
                <a:avLst/>
              </a:prstGeom>
              <a:solidFill>
                <a:srgbClr val="92D050"/>
              </a:solidFill>
              <a:ln>
                <a:solidFill>
                  <a:schemeClr val="tx1"/>
                </a:solidFill>
              </a:ln>
              <a:effectLst>
                <a:outerShdw blurRad="50800" dist="38100" dir="2700000" algn="tl" rotWithShape="0">
                  <a:prstClr val="black">
                    <a:alpha val="40000"/>
                  </a:prstClr>
                </a:outerShdw>
              </a:effectLst>
            </p:spPr>
            <p:txBody>
              <a:bodyPr wrap="none">
                <a:spAutoFit/>
              </a:bodyPr>
              <a:lstStyle>
                <a:lvl1pPr>
                  <a:lnSpc>
                    <a:spcPct val="120000"/>
                  </a:lnSpc>
                  <a:spcBef>
                    <a:spcPct val="20000"/>
                  </a:spcBef>
                  <a:buClr>
                    <a:srgbClr val="404040"/>
                  </a:buClr>
                  <a:buChar char="•"/>
                  <a:defRPr sz="1600" b="1">
                    <a:solidFill>
                      <a:srgbClr val="404040"/>
                    </a:solidFill>
                    <a:latin typeface="Calibri" panose="020F0502020204030204" pitchFamily="34" charset="0"/>
                    <a:ea typeface="ＭＳ Ｐゴシック" panose="020B0600070205080204" pitchFamily="34" charset="-128"/>
                  </a:defRPr>
                </a:lvl1pPr>
                <a:lvl2pPr marL="742950" indent="-285750">
                  <a:lnSpc>
                    <a:spcPct val="120000"/>
                  </a:lnSpc>
                  <a:spcBef>
                    <a:spcPct val="20000"/>
                  </a:spcBef>
                  <a:buChar char="–"/>
                  <a:defRPr sz="1400">
                    <a:solidFill>
                      <a:schemeClr val="tx1"/>
                    </a:solidFill>
                    <a:latin typeface="Calibri" panose="020F0502020204030204" pitchFamily="34" charset="0"/>
                    <a:ea typeface="ヒラギノ角ゴ ProN W3" pitchFamily="-84" charset="-128"/>
                  </a:defRPr>
                </a:lvl2pPr>
                <a:lvl3pPr marL="1143000" indent="-228600">
                  <a:lnSpc>
                    <a:spcPct val="120000"/>
                  </a:lnSpc>
                  <a:spcBef>
                    <a:spcPct val="20000"/>
                  </a:spcBef>
                  <a:buChar char="–"/>
                  <a:defRPr sz="1200">
                    <a:solidFill>
                      <a:schemeClr val="tx1"/>
                    </a:solidFill>
                    <a:latin typeface="Calibri" panose="020F0502020204030204" pitchFamily="34" charset="0"/>
                    <a:ea typeface="ヒラギノ角ゴ ProN W3" pitchFamily="-84" charset="-128"/>
                  </a:defRPr>
                </a:lvl3pPr>
                <a:lvl4pPr marL="1600200" indent="-228600">
                  <a:spcBef>
                    <a:spcPct val="20000"/>
                  </a:spcBef>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4pPr>
                <a:lvl5pPr marL="2057400" indent="-228600">
                  <a:spcBef>
                    <a:spcPct val="20000"/>
                  </a:spcBef>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5pPr>
                <a:lvl6pPr marL="25146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6pPr>
                <a:lvl7pPr marL="29718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7pPr>
                <a:lvl8pPr marL="34290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8pPr>
                <a:lvl9pPr marL="38862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9pPr>
              </a:lstStyle>
              <a:p>
                <a:pPr>
                  <a:lnSpc>
                    <a:spcPct val="100000"/>
                  </a:lnSpc>
                  <a:spcBef>
                    <a:spcPct val="0"/>
                  </a:spcBef>
                  <a:buClrTx/>
                  <a:buFontTx/>
                  <a:buNone/>
                </a:pPr>
                <a:r>
                  <a:rPr lang="en-US" altLang="fr-FR" b="0" dirty="0" smtClean="0">
                    <a:solidFill>
                      <a:schemeClr val="tx1"/>
                    </a:solidFill>
                    <a:latin typeface="+mn-lt"/>
                  </a:rPr>
                  <a:t>Functionality</a:t>
                </a:r>
                <a:endParaRPr lang="en-US" altLang="fr-FR" b="0" dirty="0">
                  <a:solidFill>
                    <a:schemeClr val="tx1"/>
                  </a:solidFill>
                  <a:latin typeface="+mn-lt"/>
                </a:endParaRPr>
              </a:p>
            </p:txBody>
          </p:sp>
          <p:pic>
            <p:nvPicPr>
              <p:cNvPr id="23567" name="Picture 9" descr="correct.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59724" y="3549838"/>
                <a:ext cx="239712" cy="23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Curved Connector 12"/>
              <p:cNvCxnSpPr>
                <a:stCxn id="23563" idx="1"/>
                <a:endCxn id="24" idx="3"/>
              </p:cNvCxnSpPr>
              <p:nvPr/>
            </p:nvCxnSpPr>
            <p:spPr bwMode="auto">
              <a:xfrm rot="10800000">
                <a:off x="4565226" y="3007113"/>
                <a:ext cx="544044" cy="623102"/>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grpSp>
            <p:nvGrpSpPr>
              <p:cNvPr id="16" name="Group 15"/>
              <p:cNvGrpSpPr/>
              <p:nvPr/>
            </p:nvGrpSpPr>
            <p:grpSpPr>
              <a:xfrm>
                <a:off x="4292352" y="2732534"/>
                <a:ext cx="279648" cy="552450"/>
                <a:chOff x="4292352" y="2732534"/>
                <a:chExt cx="279648" cy="552450"/>
              </a:xfrm>
            </p:grpSpPr>
            <p:sp>
              <p:nvSpPr>
                <p:cNvPr id="11" name="Right Brace 10"/>
                <p:cNvSpPr/>
                <p:nvPr/>
              </p:nvSpPr>
              <p:spPr bwMode="auto">
                <a:xfrm>
                  <a:off x="4292352" y="2732534"/>
                  <a:ext cx="279648" cy="552450"/>
                </a:xfrm>
                <a:prstGeom prst="rightBrace">
                  <a:avLst>
                    <a:gd name="adj1" fmla="val 27709"/>
                    <a:gd name="adj2" fmla="val 50000"/>
                  </a:avLst>
                </a:prstGeom>
                <a:noFill/>
                <a:ln w="9525" cap="flat" cmpd="sng" algn="ctr">
                  <a:solidFill>
                    <a:schemeClr val="tx1"/>
                  </a:solidFill>
                  <a:prstDash val="solid"/>
                  <a:round/>
                  <a:headEnd type="none" w="med" len="med"/>
                  <a:tailEnd type="none"/>
                </a:ln>
                <a:effectLst/>
              </p:spPr>
              <p:txBody>
                <a:bodyPr rtlCol="0" anchor="ctr"/>
                <a:lstStyle/>
                <a:p>
                  <a:pPr algn="ctr"/>
                  <a:endParaRPr lang="en-US"/>
                </a:p>
              </p:txBody>
            </p:sp>
            <p:sp>
              <p:nvSpPr>
                <p:cNvPr id="24" name="Rectangle 23"/>
                <p:cNvSpPr/>
                <p:nvPr/>
              </p:nvSpPr>
              <p:spPr bwMode="auto">
                <a:xfrm>
                  <a:off x="4349202" y="2935105"/>
                  <a:ext cx="216024"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grpSp>
        </p:grpSp>
        <p:sp>
          <p:nvSpPr>
            <p:cNvPr id="29" name="TextBox 28"/>
            <p:cNvSpPr txBox="1"/>
            <p:nvPr/>
          </p:nvSpPr>
          <p:spPr>
            <a:xfrm>
              <a:off x="866378" y="2669562"/>
              <a:ext cx="3999813" cy="661720"/>
            </a:xfrm>
            <a:prstGeom prst="rect">
              <a:avLst/>
            </a:prstGeom>
            <a:noFill/>
          </p:spPr>
          <p:txBody>
            <a:bodyPr wrap="none" rtlCol="0">
              <a:spAutoFit/>
            </a:bodyPr>
            <a:lstStyle/>
            <a:p>
              <a:pPr fontAlgn="auto">
                <a:spcBef>
                  <a:spcPts val="0"/>
                </a:spcBef>
                <a:spcAft>
                  <a:spcPts val="0"/>
                </a:spcAft>
                <a:defRPr/>
              </a:pPr>
              <a:r>
                <a:rPr lang="en-US" sz="1600" noProof="1" smtClean="0">
                  <a:latin typeface="Consolas" panose="020B0609020204030204" pitchFamily="49" charset="0"/>
                  <a:ea typeface="Source Code Pro" panose="020B0509030403020204" pitchFamily="49" charset="0"/>
                </a:rPr>
                <a:t>  Pre     =&gt; X &lt; Integer'Last,    </a:t>
              </a:r>
            </a:p>
            <a:p>
              <a:pPr fontAlgn="auto">
                <a:spcBef>
                  <a:spcPts val="600"/>
                </a:spcBef>
                <a:spcAft>
                  <a:spcPts val="0"/>
                </a:spcAft>
                <a:defRPr/>
              </a:pPr>
              <a:r>
                <a:rPr lang="en-US" sz="1600" noProof="1" smtClean="0">
                  <a:latin typeface="Consolas" panose="020B0609020204030204" pitchFamily="49" charset="0"/>
                  <a:ea typeface="Source Code Pro" panose="020B0509030403020204" pitchFamily="49" charset="0"/>
                </a:rPr>
                <a:t>  Post    =&gt; X = X'Old + 1;</a:t>
              </a:r>
            </a:p>
          </p:txBody>
        </p:sp>
      </p:grpSp>
      <p:grpSp>
        <p:nvGrpSpPr>
          <p:cNvPr id="14" name="Group 13"/>
          <p:cNvGrpSpPr/>
          <p:nvPr/>
        </p:nvGrpSpPr>
        <p:grpSpPr>
          <a:xfrm>
            <a:off x="683568" y="4440014"/>
            <a:ext cx="7632848" cy="1077218"/>
            <a:chOff x="865819" y="4448601"/>
            <a:chExt cx="7632848" cy="1077218"/>
          </a:xfrm>
        </p:grpSpPr>
        <p:grpSp>
          <p:nvGrpSpPr>
            <p:cNvPr id="23" name="Group 22"/>
            <p:cNvGrpSpPr/>
            <p:nvPr/>
          </p:nvGrpSpPr>
          <p:grpSpPr>
            <a:xfrm>
              <a:off x="5144393" y="5035846"/>
              <a:ext cx="3354274" cy="338554"/>
              <a:chOff x="5432425" y="4895850"/>
              <a:chExt cx="3354274" cy="338554"/>
            </a:xfrm>
          </p:grpSpPr>
          <p:sp>
            <p:nvSpPr>
              <p:cNvPr id="23564" name="ZoneTexte 9"/>
              <p:cNvSpPr txBox="1">
                <a:spLocks noChangeArrowheads="1"/>
              </p:cNvSpPr>
              <p:nvPr/>
            </p:nvSpPr>
            <p:spPr bwMode="auto">
              <a:xfrm>
                <a:off x="5432425" y="4895850"/>
                <a:ext cx="2616422" cy="338554"/>
              </a:xfrm>
              <a:prstGeom prst="rect">
                <a:avLst/>
              </a:prstGeom>
              <a:solidFill>
                <a:srgbClr val="F4E7C6"/>
              </a:solidFill>
              <a:ln>
                <a:solidFill>
                  <a:schemeClr val="tx1"/>
                </a:solidFill>
              </a:ln>
              <a:effectLst>
                <a:outerShdw blurRad="50800" dist="38100" dir="2700000" algn="tl" rotWithShape="0">
                  <a:prstClr val="black">
                    <a:alpha val="40000"/>
                  </a:prstClr>
                </a:outerShdw>
              </a:effectLst>
            </p:spPr>
            <p:txBody>
              <a:bodyPr wrap="none">
                <a:spAutoFit/>
              </a:bodyPr>
              <a:lstStyle>
                <a:lvl1pPr>
                  <a:lnSpc>
                    <a:spcPct val="120000"/>
                  </a:lnSpc>
                  <a:spcBef>
                    <a:spcPct val="20000"/>
                  </a:spcBef>
                  <a:buClr>
                    <a:srgbClr val="404040"/>
                  </a:buClr>
                  <a:buChar char="•"/>
                  <a:defRPr sz="1600" b="1">
                    <a:solidFill>
                      <a:srgbClr val="404040"/>
                    </a:solidFill>
                    <a:latin typeface="Calibri" panose="020F0502020204030204" pitchFamily="34" charset="0"/>
                    <a:ea typeface="ＭＳ Ｐゴシック" panose="020B0600070205080204" pitchFamily="34" charset="-128"/>
                  </a:defRPr>
                </a:lvl1pPr>
                <a:lvl2pPr marL="742950" indent="-285750">
                  <a:lnSpc>
                    <a:spcPct val="120000"/>
                  </a:lnSpc>
                  <a:spcBef>
                    <a:spcPct val="20000"/>
                  </a:spcBef>
                  <a:buChar char="–"/>
                  <a:defRPr sz="1400">
                    <a:solidFill>
                      <a:schemeClr val="tx1"/>
                    </a:solidFill>
                    <a:latin typeface="Calibri" panose="020F0502020204030204" pitchFamily="34" charset="0"/>
                    <a:ea typeface="ヒラギノ角ゴ ProN W3" pitchFamily="-84" charset="-128"/>
                  </a:defRPr>
                </a:lvl2pPr>
                <a:lvl3pPr marL="1143000" indent="-228600">
                  <a:lnSpc>
                    <a:spcPct val="120000"/>
                  </a:lnSpc>
                  <a:spcBef>
                    <a:spcPct val="20000"/>
                  </a:spcBef>
                  <a:buChar char="–"/>
                  <a:defRPr sz="1200">
                    <a:solidFill>
                      <a:schemeClr val="tx1"/>
                    </a:solidFill>
                    <a:latin typeface="Calibri" panose="020F0502020204030204" pitchFamily="34" charset="0"/>
                    <a:ea typeface="ヒラギノ角ゴ ProN W3" pitchFamily="-84" charset="-128"/>
                  </a:defRPr>
                </a:lvl3pPr>
                <a:lvl4pPr marL="1600200" indent="-228600">
                  <a:spcBef>
                    <a:spcPct val="20000"/>
                  </a:spcBef>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4pPr>
                <a:lvl5pPr marL="2057400" indent="-228600">
                  <a:spcBef>
                    <a:spcPct val="20000"/>
                  </a:spcBef>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5pPr>
                <a:lvl6pPr marL="25146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6pPr>
                <a:lvl7pPr marL="29718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7pPr>
                <a:lvl8pPr marL="34290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8pPr>
                <a:lvl9pPr marL="38862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9pPr>
              </a:lstStyle>
              <a:p>
                <a:pPr>
                  <a:lnSpc>
                    <a:spcPct val="100000"/>
                  </a:lnSpc>
                  <a:spcBef>
                    <a:spcPct val="0"/>
                  </a:spcBef>
                  <a:buClrTx/>
                  <a:buFontTx/>
                  <a:buNone/>
                </a:pPr>
                <a:r>
                  <a:rPr lang="en-US" altLang="fr-FR" b="0" dirty="0" smtClean="0">
                    <a:solidFill>
                      <a:schemeClr val="tx1"/>
                    </a:solidFill>
                    <a:latin typeface="+mn-lt"/>
                  </a:rPr>
                  <a:t>Absence </a:t>
                </a:r>
                <a:r>
                  <a:rPr lang="en-US" altLang="fr-FR" b="0" dirty="0">
                    <a:solidFill>
                      <a:schemeClr val="tx1"/>
                    </a:solidFill>
                    <a:latin typeface="+mn-lt"/>
                  </a:rPr>
                  <a:t>of </a:t>
                </a:r>
                <a:r>
                  <a:rPr lang="en-US" altLang="fr-FR" b="0" dirty="0" smtClean="0">
                    <a:solidFill>
                      <a:schemeClr val="tx1"/>
                    </a:solidFill>
                    <a:latin typeface="+mn-lt"/>
                  </a:rPr>
                  <a:t>run-time errors</a:t>
                </a:r>
                <a:endParaRPr lang="en-US" altLang="fr-FR" b="0" dirty="0">
                  <a:solidFill>
                    <a:schemeClr val="tx1"/>
                  </a:solidFill>
                  <a:latin typeface="+mn-lt"/>
                </a:endParaRPr>
              </a:p>
            </p:txBody>
          </p:sp>
          <p:pic>
            <p:nvPicPr>
              <p:cNvPr id="23568" name="Picture 9" descr="correct.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46987" y="4976813"/>
                <a:ext cx="239712" cy="23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1" name="TextBox 30"/>
            <p:cNvSpPr txBox="1"/>
            <p:nvPr/>
          </p:nvSpPr>
          <p:spPr>
            <a:xfrm>
              <a:off x="865819" y="4448601"/>
              <a:ext cx="5009705" cy="1077218"/>
            </a:xfrm>
            <a:prstGeom prst="rect">
              <a:avLst/>
            </a:prstGeom>
            <a:noFill/>
          </p:spPr>
          <p:txBody>
            <a:bodyPr wrap="none" rtlCol="0">
              <a:spAutoFit/>
            </a:bodyPr>
            <a:lstStyle/>
            <a:p>
              <a:pPr fontAlgn="auto">
                <a:spcBef>
                  <a:spcPts val="0"/>
                </a:spcBef>
                <a:spcAft>
                  <a:spcPts val="0"/>
                </a:spcAft>
                <a:defRPr/>
              </a:pPr>
              <a:r>
                <a:rPr lang="en-US" sz="1600" b="1" noProof="1" smtClean="0">
                  <a:latin typeface="Consolas" panose="020B0609020204030204" pitchFamily="49" charset="0"/>
                  <a:ea typeface="Source Code Pro" panose="020B0509030403020204" pitchFamily="49" charset="0"/>
                </a:rPr>
                <a:t>procedure</a:t>
              </a:r>
              <a:r>
                <a:rPr lang="en-US" sz="1600" noProof="1" smtClean="0">
                  <a:latin typeface="Consolas" panose="020B0609020204030204" pitchFamily="49" charset="0"/>
                  <a:ea typeface="Source Code Pro" panose="020B0509030403020204" pitchFamily="49" charset="0"/>
                </a:rPr>
                <a:t> Increment (X : </a:t>
              </a:r>
              <a:r>
                <a:rPr lang="en-US" sz="1600" b="1" noProof="1" smtClean="0">
                  <a:latin typeface="Consolas" panose="020B0609020204030204" pitchFamily="49" charset="0"/>
                  <a:ea typeface="Source Code Pro" panose="020B0509030403020204" pitchFamily="49" charset="0"/>
                </a:rPr>
                <a:t>in out </a:t>
              </a:r>
              <a:r>
                <a:rPr lang="en-US" sz="1600" noProof="1" smtClean="0">
                  <a:latin typeface="Consolas" panose="020B0609020204030204" pitchFamily="49" charset="0"/>
                  <a:ea typeface="Source Code Pro" panose="020B0509030403020204" pitchFamily="49" charset="0"/>
                </a:rPr>
                <a:t>Integer) </a:t>
              </a:r>
              <a:r>
                <a:rPr lang="en-US" sz="1600" b="1" noProof="1" smtClean="0">
                  <a:latin typeface="Consolas" panose="020B0609020204030204" pitchFamily="49" charset="0"/>
                  <a:ea typeface="Source Code Pro" panose="020B0509030403020204" pitchFamily="49" charset="0"/>
                </a:rPr>
                <a:t>is</a:t>
              </a:r>
            </a:p>
            <a:p>
              <a:pPr fontAlgn="auto">
                <a:spcBef>
                  <a:spcPts val="0"/>
                </a:spcBef>
                <a:spcAft>
                  <a:spcPts val="0"/>
                </a:spcAft>
                <a:defRPr/>
              </a:pPr>
              <a:r>
                <a:rPr lang="en-US" sz="1600" b="1" noProof="1" smtClean="0">
                  <a:latin typeface="Consolas" panose="020B0609020204030204" pitchFamily="49" charset="0"/>
                  <a:ea typeface="Source Code Pro" panose="020B0509030403020204" pitchFamily="49" charset="0"/>
                </a:rPr>
                <a:t>begin</a:t>
              </a:r>
            </a:p>
            <a:p>
              <a:pPr fontAlgn="auto">
                <a:spcBef>
                  <a:spcPts val="0"/>
                </a:spcBef>
                <a:spcAft>
                  <a:spcPts val="0"/>
                </a:spcAft>
                <a:defRPr/>
              </a:pPr>
              <a:r>
                <a:rPr lang="en-US" sz="1600" noProof="1" smtClean="0">
                  <a:latin typeface="Consolas" panose="020B0609020204030204" pitchFamily="49" charset="0"/>
                  <a:ea typeface="Source Code Pro" panose="020B0509030403020204" pitchFamily="49" charset="0"/>
                </a:rPr>
                <a:t>   X := X + 1;</a:t>
              </a:r>
            </a:p>
            <a:p>
              <a:pPr fontAlgn="auto">
                <a:spcBef>
                  <a:spcPts val="0"/>
                </a:spcBef>
                <a:spcAft>
                  <a:spcPts val="0"/>
                </a:spcAft>
                <a:defRPr/>
              </a:pPr>
              <a:r>
                <a:rPr lang="en-US" sz="1600" b="1" noProof="1" smtClean="0">
                  <a:latin typeface="Consolas" panose="020B0609020204030204" pitchFamily="49" charset="0"/>
                  <a:ea typeface="Source Code Pro" panose="020B0509030403020204" pitchFamily="49" charset="0"/>
                </a:rPr>
                <a:t>end</a:t>
              </a:r>
              <a:r>
                <a:rPr lang="en-US" sz="1600" noProof="1" smtClean="0">
                  <a:latin typeface="Consolas" panose="020B0609020204030204" pitchFamily="49" charset="0"/>
                  <a:ea typeface="Source Code Pro" panose="020B0509030403020204" pitchFamily="49" charset="0"/>
                </a:rPr>
                <a:t> Increment;</a:t>
              </a:r>
              <a:endParaRPr lang="en-US" sz="1600" noProof="1">
                <a:latin typeface="Consolas" panose="020B0609020204030204" pitchFamily="49" charset="0"/>
                <a:ea typeface="Source Code Pro" panose="020B0509030403020204" pitchFamily="49" charset="0"/>
              </a:endParaRPr>
            </a:p>
          </p:txBody>
        </p:sp>
      </p:grpSp>
      <p:sp>
        <p:nvSpPr>
          <p:cNvPr id="10" name="TextBox 9"/>
          <p:cNvSpPr txBox="1"/>
          <p:nvPr/>
        </p:nvSpPr>
        <p:spPr>
          <a:xfrm>
            <a:off x="1803653" y="6192313"/>
            <a:ext cx="6160661" cy="369332"/>
          </a:xfrm>
          <a:prstGeom prst="rect">
            <a:avLst/>
          </a:prstGeom>
          <a:noFill/>
        </p:spPr>
        <p:txBody>
          <a:bodyPr wrap="none" rtlCol="0">
            <a:spAutoFit/>
          </a:bodyPr>
          <a:lstStyle/>
          <a:p>
            <a:r>
              <a:rPr lang="en-US" dirty="0" smtClean="0">
                <a:solidFill>
                  <a:schemeClr val="accent1"/>
                </a:solidFill>
              </a:rPr>
              <a:t>These properties are proven (</a:t>
            </a:r>
            <a:r>
              <a:rPr lang="en-US" smtClean="0">
                <a:solidFill>
                  <a:schemeClr val="accent1"/>
                </a:solidFill>
              </a:rPr>
              <a:t>or not) </a:t>
            </a:r>
            <a:r>
              <a:rPr lang="en-US" dirty="0" smtClean="0">
                <a:solidFill>
                  <a:schemeClr val="accent1"/>
                </a:solidFill>
              </a:rPr>
              <a:t>for all possible cases</a:t>
            </a:r>
            <a:endParaRPr lang="en-US" i="0" kern="1200" dirty="0" smtClean="0">
              <a:solidFill>
                <a:schemeClr val="accent1"/>
              </a:solidFill>
            </a:endParaRPr>
          </a:p>
        </p:txBody>
      </p:sp>
    </p:spTree>
    <p:extLst>
      <p:ext uri="{BB962C8B-B14F-4D97-AF65-F5344CB8AC3E}">
        <p14:creationId xmlns:p14="http://schemas.microsoft.com/office/powerpoint/2010/main" val="437302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755576" y="1700808"/>
            <a:ext cx="5636800" cy="3801041"/>
            <a:chOff x="755576" y="1700808"/>
            <a:chExt cx="5636800" cy="3801041"/>
          </a:xfrm>
        </p:grpSpPr>
        <p:sp>
          <p:nvSpPr>
            <p:cNvPr id="4" name="Double Wave 3"/>
            <p:cNvSpPr/>
            <p:nvPr/>
          </p:nvSpPr>
          <p:spPr bwMode="auto">
            <a:xfrm>
              <a:off x="3331719" y="2470130"/>
              <a:ext cx="717034" cy="233923"/>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5" name="Double Wave 4"/>
            <p:cNvSpPr/>
            <p:nvPr/>
          </p:nvSpPr>
          <p:spPr bwMode="auto">
            <a:xfrm>
              <a:off x="4624462" y="2882035"/>
              <a:ext cx="1319455"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6" name="Double Wave 5"/>
            <p:cNvSpPr/>
            <p:nvPr/>
          </p:nvSpPr>
          <p:spPr bwMode="auto">
            <a:xfrm>
              <a:off x="4726996" y="3190847"/>
              <a:ext cx="1319455"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3" name="TextBox 2"/>
            <p:cNvSpPr txBox="1"/>
            <p:nvPr/>
          </p:nvSpPr>
          <p:spPr>
            <a:xfrm>
              <a:off x="755576" y="1700808"/>
              <a:ext cx="5636800" cy="3801041"/>
            </a:xfrm>
            <a:prstGeom prst="rect">
              <a:avLst/>
            </a:prstGeom>
            <a:noFill/>
          </p:spPr>
          <p:txBody>
            <a:bodyPr wrap="none" rtlCol="0">
              <a:spAutoFit/>
            </a:bodyPr>
            <a:lstStyle/>
            <a:p>
              <a:pPr>
                <a:tabLst>
                  <a:tab pos="287338" algn="l"/>
                </a:tabLst>
              </a:pPr>
              <a:r>
                <a:rPr lang="en-US" sz="1600" b="1" noProof="1" smtClean="0">
                  <a:latin typeface="Consolas" panose="020B0609020204030204" pitchFamily="49" charset="0"/>
                  <a:cs typeface="Consolas" panose="020B0609020204030204" pitchFamily="49" charset="0"/>
                </a:rPr>
                <a:t>package </a:t>
              </a:r>
              <a:r>
                <a:rPr lang="en-US" sz="1600" noProof="1" smtClean="0">
                  <a:latin typeface="Consolas" panose="020B0609020204030204" pitchFamily="49" charset="0"/>
                  <a:cs typeface="Consolas" panose="020B0609020204030204" pitchFamily="49" charset="0"/>
                </a:rPr>
                <a:t>Ada.Text_IO </a:t>
              </a:r>
              <a:r>
                <a:rPr lang="en-US" sz="1600" b="1" noProof="1" smtClean="0">
                  <a:latin typeface="Consolas" panose="020B0609020204030204" pitchFamily="49" charset="0"/>
                  <a:cs typeface="Consolas" panose="020B0609020204030204" pitchFamily="49" charset="0"/>
                </a:rPr>
                <a:t>is</a:t>
              </a:r>
            </a:p>
            <a:p>
              <a:pPr>
                <a:spcBef>
                  <a:spcPts val="600"/>
                </a:spcBef>
                <a:spcAft>
                  <a:spcPts val="600"/>
                </a:spcAft>
                <a:tabLst>
                  <a:tab pos="287338" algn="l"/>
                </a:tabLst>
              </a:pPr>
              <a:r>
                <a:rPr lang="en-US" sz="1600" i="0" kern="1200" noProof="1" smtClean="0">
                  <a:latin typeface="Consolas" panose="020B0609020204030204" pitchFamily="49" charset="0"/>
                  <a:cs typeface="Consolas" panose="020B0609020204030204" pitchFamily="49" charset="0"/>
                </a:rPr>
                <a:t>	…</a:t>
              </a:r>
            </a:p>
            <a:p>
              <a:pPr>
                <a:spcBef>
                  <a:spcPts val="600"/>
                </a:spcBef>
                <a:tabLst>
                  <a:tab pos="287338" algn="l"/>
                </a:tabLst>
              </a:pPr>
              <a:r>
                <a:rPr lang="en-US" sz="1600" b="1" noProof="1" smtClean="0">
                  <a:latin typeface="Consolas" panose="020B0609020204030204" pitchFamily="49" charset="0"/>
                  <a:cs typeface="Consolas" panose="020B0609020204030204" pitchFamily="49" charset="0"/>
                </a:rPr>
                <a:t>	type </a:t>
              </a:r>
              <a:r>
                <a:rPr lang="en-US" sz="1600" noProof="1" smtClean="0">
                  <a:latin typeface="Consolas" panose="020B0609020204030204" pitchFamily="49" charset="0"/>
                  <a:cs typeface="Consolas" panose="020B0609020204030204" pitchFamily="49" charset="0"/>
                </a:rPr>
                <a:t>File_Access </a:t>
              </a:r>
              <a:r>
                <a:rPr lang="en-US" sz="1600" b="1" noProof="1" smtClean="0">
                  <a:latin typeface="Consolas" panose="020B0609020204030204" pitchFamily="49" charset="0"/>
                  <a:cs typeface="Consolas" panose="020B0609020204030204" pitchFamily="49" charset="0"/>
                </a:rPr>
                <a:t>is access constant </a:t>
              </a:r>
              <a:r>
                <a:rPr lang="en-US" sz="1600" noProof="1" smtClean="0">
                  <a:latin typeface="Consolas" panose="020B0609020204030204" pitchFamily="49" charset="0"/>
                  <a:cs typeface="Consolas" panose="020B0609020204030204" pitchFamily="49" charset="0"/>
                </a:rPr>
                <a:t>File_Type;</a:t>
              </a:r>
            </a:p>
            <a:p>
              <a:pPr>
                <a:spcBef>
                  <a:spcPts val="1200"/>
                </a:spcBef>
                <a:tabLst>
                  <a:tab pos="287338" algn="l"/>
                </a:tabLst>
              </a:pPr>
              <a:r>
                <a:rPr lang="en-US" sz="1600" b="1" noProof="1" smtClean="0">
                  <a:latin typeface="Consolas" panose="020B0609020204030204" pitchFamily="49" charset="0"/>
                  <a:cs typeface="Consolas" panose="020B0609020204030204" pitchFamily="49" charset="0"/>
                </a:rPr>
                <a:t>	function </a:t>
              </a:r>
              <a:r>
                <a:rPr lang="en-US" sz="1600" noProof="1" smtClean="0">
                  <a:latin typeface="Consolas" panose="020B0609020204030204" pitchFamily="49" charset="0"/>
                  <a:cs typeface="Consolas" panose="020B0609020204030204" pitchFamily="49" charset="0"/>
                </a:rPr>
                <a:t>Standard_Input  </a:t>
              </a:r>
              <a:r>
                <a:rPr lang="en-US" sz="1600" b="1" noProof="1" smtClean="0">
                  <a:latin typeface="Consolas" panose="020B0609020204030204" pitchFamily="49" charset="0"/>
                  <a:cs typeface="Consolas" panose="020B0609020204030204" pitchFamily="49" charset="0"/>
                </a:rPr>
                <a:t>return </a:t>
              </a:r>
              <a:r>
                <a:rPr lang="en-US" sz="1600" noProof="1" smtClean="0">
                  <a:latin typeface="Consolas" panose="020B0609020204030204" pitchFamily="49" charset="0"/>
                  <a:cs typeface="Consolas" panose="020B0609020204030204" pitchFamily="49" charset="0"/>
                </a:rPr>
                <a:t>File_Access;</a:t>
              </a:r>
            </a:p>
            <a:p>
              <a:pPr>
                <a:spcBef>
                  <a:spcPts val="600"/>
                </a:spcBef>
                <a:tabLst>
                  <a:tab pos="287338" algn="l"/>
                </a:tabLst>
              </a:pPr>
              <a:r>
                <a:rPr lang="en-US" sz="1600" b="1" noProof="1" smtClean="0">
                  <a:latin typeface="Consolas" panose="020B0609020204030204" pitchFamily="49" charset="0"/>
                  <a:cs typeface="Consolas" panose="020B0609020204030204" pitchFamily="49" charset="0"/>
                </a:rPr>
                <a:t>	function </a:t>
              </a:r>
              <a:r>
                <a:rPr lang="en-US" sz="1600" noProof="1" smtClean="0">
                  <a:latin typeface="Consolas" panose="020B0609020204030204" pitchFamily="49" charset="0"/>
                  <a:cs typeface="Consolas" panose="020B0609020204030204" pitchFamily="49" charset="0"/>
                </a:rPr>
                <a:t>Standard_Output </a:t>
              </a:r>
              <a:r>
                <a:rPr lang="en-US" sz="1600" b="1" noProof="1" smtClean="0">
                  <a:latin typeface="Consolas" panose="020B0609020204030204" pitchFamily="49" charset="0"/>
                  <a:cs typeface="Consolas" panose="020B0609020204030204" pitchFamily="49" charset="0"/>
                </a:rPr>
                <a:t>return </a:t>
              </a:r>
              <a:r>
                <a:rPr lang="en-US" sz="1600" noProof="1" smtClean="0">
                  <a:latin typeface="Consolas" panose="020B0609020204030204" pitchFamily="49" charset="0"/>
                  <a:cs typeface="Consolas" panose="020B0609020204030204" pitchFamily="49" charset="0"/>
                </a:rPr>
                <a:t>File_Access;</a:t>
              </a:r>
            </a:p>
            <a:p>
              <a:pPr>
                <a:spcBef>
                  <a:spcPts val="600"/>
                </a:spcBef>
                <a:spcAft>
                  <a:spcPts val="600"/>
                </a:spcAft>
                <a:tabLst>
                  <a:tab pos="287338" algn="l"/>
                </a:tabLst>
              </a:pPr>
              <a:r>
                <a:rPr lang="en-US" sz="1600" i="0" kern="1200" noProof="1" smtClean="0">
                  <a:latin typeface="Consolas" panose="020B0609020204030204" pitchFamily="49" charset="0"/>
                  <a:cs typeface="Consolas" panose="020B0609020204030204" pitchFamily="49" charset="0"/>
                </a:rPr>
                <a:t>	…</a:t>
              </a:r>
            </a:p>
            <a:p>
              <a:pPr>
                <a:spcAft>
                  <a:spcPts val="600"/>
                </a:spcAft>
                <a:tabLst>
                  <a:tab pos="287338" algn="l"/>
                </a:tabLst>
              </a:pPr>
              <a:r>
                <a:rPr lang="en-US" sz="1600" noProof="1" smtClean="0">
                  <a:latin typeface="Consolas" panose="020B0609020204030204" pitchFamily="49" charset="0"/>
                  <a:cs typeface="Consolas" panose="020B0609020204030204" pitchFamily="49" charset="0"/>
                </a:rPr>
                <a:t>	…</a:t>
              </a:r>
            </a:p>
            <a:p>
              <a:pPr>
                <a:spcBef>
                  <a:spcPts val="600"/>
                </a:spcBef>
                <a:spcAft>
                  <a:spcPts val="600"/>
                </a:spcAft>
                <a:tabLst>
                  <a:tab pos="287338" algn="l"/>
                </a:tabLst>
              </a:pPr>
              <a:r>
                <a:rPr lang="en-US" sz="1600" b="1" noProof="1" smtClean="0">
                  <a:latin typeface="Consolas" panose="020B0609020204030204" pitchFamily="49" charset="0"/>
                  <a:cs typeface="Consolas" panose="020B0609020204030204" pitchFamily="49" charset="0"/>
                </a:rPr>
                <a:t>	procedure </a:t>
              </a:r>
              <a:r>
                <a:rPr lang="en-US" sz="1600" noProof="1" smtClean="0">
                  <a:latin typeface="Consolas" panose="020B0609020204030204" pitchFamily="49" charset="0"/>
                  <a:cs typeface="Consolas" panose="020B0609020204030204" pitchFamily="49" charset="0"/>
                </a:rPr>
                <a:t>Put_Line (Item : String);</a:t>
              </a:r>
            </a:p>
            <a:p>
              <a:pPr>
                <a:spcAft>
                  <a:spcPts val="600"/>
                </a:spcAft>
                <a:tabLst>
                  <a:tab pos="287338" algn="l"/>
                </a:tabLst>
              </a:pPr>
              <a:r>
                <a:rPr lang="en-US" sz="1600" noProof="1" smtClean="0">
                  <a:latin typeface="Consolas" panose="020B0609020204030204" pitchFamily="49" charset="0"/>
                  <a:cs typeface="Consolas" panose="020B0609020204030204" pitchFamily="49" charset="0"/>
                </a:rPr>
                <a:t>	…</a:t>
              </a:r>
            </a:p>
            <a:p>
              <a:pPr>
                <a:spcAft>
                  <a:spcPts val="600"/>
                </a:spcAft>
                <a:tabLst>
                  <a:tab pos="287338" algn="l"/>
                </a:tabLst>
              </a:pPr>
              <a:r>
                <a:rPr lang="en-US" sz="1600" noProof="1" smtClean="0">
                  <a:latin typeface="Consolas" panose="020B0609020204030204" pitchFamily="49" charset="0"/>
                  <a:cs typeface="Consolas" panose="020B0609020204030204" pitchFamily="49" charset="0"/>
                </a:rPr>
                <a:t>	…</a:t>
              </a:r>
            </a:p>
            <a:p>
              <a:pPr>
                <a:tabLst>
                  <a:tab pos="287338" algn="l"/>
                </a:tabLst>
              </a:pPr>
              <a:r>
                <a:rPr lang="en-US" sz="1600" b="1" i="0" kern="1200" noProof="1" smtClean="0">
                  <a:latin typeface="Consolas" panose="020B0609020204030204" pitchFamily="49" charset="0"/>
                  <a:cs typeface="Consolas" panose="020B0609020204030204" pitchFamily="49" charset="0"/>
                </a:rPr>
                <a:t>end </a:t>
              </a:r>
              <a:r>
                <a:rPr lang="en-US" sz="1600" i="0" kern="1200" noProof="1" smtClean="0">
                  <a:latin typeface="Consolas" panose="020B0609020204030204" pitchFamily="49" charset="0"/>
                  <a:cs typeface="Consolas" panose="020B0609020204030204" pitchFamily="49" charset="0"/>
                </a:rPr>
                <a:t>Ada.Text_IO;</a:t>
              </a:r>
            </a:p>
          </p:txBody>
        </p:sp>
      </p:grpSp>
      <p:sp>
        <p:nvSpPr>
          <p:cNvPr id="2" name="Title 1"/>
          <p:cNvSpPr>
            <a:spLocks noGrp="1"/>
          </p:cNvSpPr>
          <p:nvPr>
            <p:ph type="title"/>
          </p:nvPr>
        </p:nvSpPr>
        <p:spPr/>
        <p:txBody>
          <a:bodyPr/>
          <a:lstStyle/>
          <a:p>
            <a:r>
              <a:rPr lang="en-US" dirty="0" smtClean="0"/>
              <a:t>Package for “Auto” SPARK_Mode Example</a:t>
            </a:r>
            <a:endParaRPr lang="en-US" dirty="0"/>
          </a:p>
        </p:txBody>
      </p:sp>
      <p:sp>
        <p:nvSpPr>
          <p:cNvPr id="7" name="TextBox 6"/>
          <p:cNvSpPr txBox="1"/>
          <p:nvPr/>
        </p:nvSpPr>
        <p:spPr>
          <a:xfrm>
            <a:off x="6835345" y="2786803"/>
            <a:ext cx="2043637" cy="307777"/>
          </a:xfrm>
          <a:prstGeom prst="rect">
            <a:avLst/>
          </a:prstGeom>
          <a:solidFill>
            <a:srgbClr val="FFB9BB"/>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400" b="1" dirty="0" smtClean="0"/>
              <a:t>Not SPARK compliant</a:t>
            </a:r>
            <a:endParaRPr lang="en-US" sz="1400" b="1" i="0" kern="1200" dirty="0" smtClean="0"/>
          </a:p>
        </p:txBody>
      </p:sp>
      <p:sp>
        <p:nvSpPr>
          <p:cNvPr id="8" name="Rectangle 7"/>
          <p:cNvSpPr/>
          <p:nvPr/>
        </p:nvSpPr>
        <p:spPr bwMode="auto">
          <a:xfrm>
            <a:off x="6188354" y="2494248"/>
            <a:ext cx="238472" cy="198290"/>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9" name="Curved Connector 8"/>
          <p:cNvCxnSpPr>
            <a:stCxn id="7" idx="1"/>
            <a:endCxn id="8" idx="3"/>
          </p:cNvCxnSpPr>
          <p:nvPr/>
        </p:nvCxnSpPr>
        <p:spPr bwMode="auto">
          <a:xfrm rot="10800000">
            <a:off x="6426827" y="2593394"/>
            <a:ext cx="408519" cy="347299"/>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12" name="Rectangle 11"/>
          <p:cNvSpPr/>
          <p:nvPr/>
        </p:nvSpPr>
        <p:spPr bwMode="auto">
          <a:xfrm>
            <a:off x="6188354" y="2856770"/>
            <a:ext cx="238472" cy="198290"/>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3" name="Curved Connector 12"/>
          <p:cNvCxnSpPr>
            <a:stCxn id="7" idx="1"/>
            <a:endCxn id="12" idx="3"/>
          </p:cNvCxnSpPr>
          <p:nvPr/>
        </p:nvCxnSpPr>
        <p:spPr bwMode="auto">
          <a:xfrm rot="10800000" flipV="1">
            <a:off x="6426827" y="2940691"/>
            <a:ext cx="408519" cy="15223"/>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14" name="Rectangle 13"/>
          <p:cNvSpPr/>
          <p:nvPr/>
        </p:nvSpPr>
        <p:spPr bwMode="auto">
          <a:xfrm>
            <a:off x="6188354" y="3219292"/>
            <a:ext cx="238472" cy="198290"/>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5" name="Curved Connector 14"/>
          <p:cNvCxnSpPr>
            <a:stCxn id="7" idx="1"/>
            <a:endCxn id="14" idx="3"/>
          </p:cNvCxnSpPr>
          <p:nvPr/>
        </p:nvCxnSpPr>
        <p:spPr bwMode="auto">
          <a:xfrm rot="10800000" flipV="1">
            <a:off x="6426827" y="2940691"/>
            <a:ext cx="408519" cy="377745"/>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21" name="TextBox 20"/>
          <p:cNvSpPr txBox="1"/>
          <p:nvPr/>
        </p:nvSpPr>
        <p:spPr>
          <a:xfrm>
            <a:off x="5596804" y="4180985"/>
            <a:ext cx="1598002" cy="307777"/>
          </a:xfrm>
          <a:prstGeom prst="rect">
            <a:avLst/>
          </a:prstGeom>
          <a:solidFill>
            <a:srgbClr val="79DCFF"/>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400" dirty="0" smtClean="0"/>
              <a:t>SPARK compliant</a:t>
            </a:r>
            <a:endParaRPr lang="en-US" sz="1400" i="0" kern="1200" dirty="0" smtClean="0"/>
          </a:p>
        </p:txBody>
      </p:sp>
      <p:sp>
        <p:nvSpPr>
          <p:cNvPr id="22" name="Rectangle 21"/>
          <p:cNvSpPr/>
          <p:nvPr/>
        </p:nvSpPr>
        <p:spPr bwMode="auto">
          <a:xfrm>
            <a:off x="4726996" y="4250952"/>
            <a:ext cx="238472" cy="198290"/>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23" name="Curved Connector 22"/>
          <p:cNvCxnSpPr>
            <a:stCxn id="21" idx="1"/>
            <a:endCxn id="22" idx="3"/>
          </p:cNvCxnSpPr>
          <p:nvPr/>
        </p:nvCxnSpPr>
        <p:spPr bwMode="auto">
          <a:xfrm rot="10800000" flipV="1">
            <a:off x="4965468" y="4334873"/>
            <a:ext cx="631336" cy="15223"/>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24" name="TextBox 23"/>
          <p:cNvSpPr txBox="1"/>
          <p:nvPr/>
        </p:nvSpPr>
        <p:spPr>
          <a:xfrm>
            <a:off x="4498355" y="1329270"/>
            <a:ext cx="1945853" cy="307777"/>
          </a:xfrm>
          <a:prstGeom prst="rect">
            <a:avLst/>
          </a:prstGeom>
          <a:solidFill>
            <a:srgbClr val="F4E7C6"/>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400" dirty="0" smtClean="0"/>
              <a:t>No SPARK_Mode set</a:t>
            </a:r>
            <a:endParaRPr lang="en-US" sz="1400" i="0" kern="1200" dirty="0" smtClean="0"/>
          </a:p>
        </p:txBody>
      </p:sp>
      <p:sp>
        <p:nvSpPr>
          <p:cNvPr id="25" name="Rectangle 24"/>
          <p:cNvSpPr/>
          <p:nvPr/>
        </p:nvSpPr>
        <p:spPr bwMode="auto">
          <a:xfrm>
            <a:off x="3493986" y="1767149"/>
            <a:ext cx="238472" cy="198290"/>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26" name="Curved Connector 25"/>
          <p:cNvCxnSpPr>
            <a:stCxn id="24" idx="1"/>
            <a:endCxn id="25" idx="3"/>
          </p:cNvCxnSpPr>
          <p:nvPr/>
        </p:nvCxnSpPr>
        <p:spPr bwMode="auto">
          <a:xfrm rot="10800000" flipV="1">
            <a:off x="3732459" y="1483158"/>
            <a:ext cx="765897" cy="383135"/>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83352174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467544" y="971796"/>
            <a:ext cx="5153975" cy="4862870"/>
            <a:chOff x="467544" y="971796"/>
            <a:chExt cx="5153975" cy="4862870"/>
          </a:xfrm>
        </p:grpSpPr>
        <p:sp>
          <p:nvSpPr>
            <p:cNvPr id="2" name="Wave 1"/>
            <p:cNvSpPr/>
            <p:nvPr/>
          </p:nvSpPr>
          <p:spPr bwMode="auto">
            <a:xfrm>
              <a:off x="2627784" y="1772816"/>
              <a:ext cx="346826" cy="288032"/>
            </a:xfrm>
            <a:prstGeom prst="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4" name="TextBox 3"/>
            <p:cNvSpPr txBox="1"/>
            <p:nvPr/>
          </p:nvSpPr>
          <p:spPr>
            <a:xfrm>
              <a:off x="467544" y="971796"/>
              <a:ext cx="5153975" cy="4862870"/>
            </a:xfrm>
            <a:prstGeom prst="rect">
              <a:avLst/>
            </a:prstGeom>
            <a:noFill/>
          </p:spPr>
          <p:txBody>
            <a:bodyPr wrap="none" rtlCol="0">
              <a:spAutoFit/>
            </a:bodyPr>
            <a:lstStyle/>
            <a:p>
              <a:r>
                <a:rPr lang="en-US" sz="1400" b="1" noProof="1" smtClean="0">
                  <a:latin typeface="Consolas" panose="020B0609020204030204" pitchFamily="49" charset="0"/>
                </a:rPr>
                <a:t>with </a:t>
              </a:r>
              <a:r>
                <a:rPr lang="en-US" sz="1400" noProof="1" smtClean="0">
                  <a:latin typeface="Consolas" panose="020B0609020204030204" pitchFamily="49" charset="0"/>
                </a:rPr>
                <a:t>Ada.Text_IO;  </a:t>
              </a:r>
              <a:r>
                <a:rPr lang="en-US" sz="1400" b="1" noProof="1" smtClean="0">
                  <a:latin typeface="Consolas" panose="020B0609020204030204" pitchFamily="49" charset="0"/>
                </a:rPr>
                <a:t>use </a:t>
              </a:r>
              <a:r>
                <a:rPr lang="en-US" sz="1400" noProof="1" smtClean="0">
                  <a:latin typeface="Consolas" panose="020B0609020204030204" pitchFamily="49" charset="0"/>
                </a:rPr>
                <a:t>Ada.Text_IO;</a:t>
              </a:r>
            </a:p>
            <a:p>
              <a:endParaRPr lang="en-US" sz="1400" noProof="1" smtClean="0">
                <a:latin typeface="Consolas" panose="020B0609020204030204" pitchFamily="49" charset="0"/>
              </a:endParaRPr>
            </a:p>
            <a:p>
              <a:r>
                <a:rPr lang="en-US" sz="1400" b="1" noProof="1" smtClean="0">
                  <a:latin typeface="Consolas" panose="020B0609020204030204" pitchFamily="49" charset="0"/>
                </a:rPr>
                <a:t>package body </a:t>
              </a:r>
              <a:r>
                <a:rPr lang="en-US" sz="1400" noProof="1" smtClean="0">
                  <a:latin typeface="Consolas" panose="020B0609020204030204" pitchFamily="49" charset="0"/>
                </a:rPr>
                <a:t>QQ </a:t>
              </a:r>
              <a:r>
                <a:rPr lang="en-US" sz="1400" b="1" noProof="1" smtClean="0">
                  <a:latin typeface="Consolas" panose="020B0609020204030204" pitchFamily="49" charset="0"/>
                </a:rPr>
                <a:t>is</a:t>
              </a:r>
            </a:p>
            <a:p>
              <a:pPr>
                <a:spcBef>
                  <a:spcPts val="1200"/>
                </a:spcBef>
              </a:pPr>
              <a:r>
                <a:rPr lang="en-US" sz="1400" b="1" noProof="1" smtClean="0">
                  <a:latin typeface="Consolas" panose="020B0609020204030204" pitchFamily="49" charset="0"/>
                </a:rPr>
                <a:t>   pragma </a:t>
              </a:r>
              <a:r>
                <a:rPr lang="en-US" sz="1400" noProof="1" smtClean="0">
                  <a:latin typeface="Consolas" panose="020B0609020204030204" pitchFamily="49" charset="0"/>
                </a:rPr>
                <a:t>SPARK_Mode (On);</a:t>
              </a:r>
            </a:p>
            <a:p>
              <a:pPr>
                <a:spcBef>
                  <a:spcPts val="2400"/>
                </a:spcBef>
              </a:pPr>
              <a:r>
                <a:rPr lang="en-US" sz="1400" b="1" noProof="1" smtClean="0">
                  <a:latin typeface="Consolas" panose="020B0609020204030204" pitchFamily="49" charset="0"/>
                </a:rPr>
                <a:t>   procedure </a:t>
              </a:r>
              <a:r>
                <a:rPr lang="en-US" sz="1400" noProof="1" smtClean="0">
                  <a:latin typeface="Consolas" panose="020B0609020204030204" pitchFamily="49" charset="0"/>
                </a:rPr>
                <a:t>R (X : </a:t>
              </a:r>
              <a:r>
                <a:rPr lang="en-US" sz="1400" b="1" noProof="1" smtClean="0">
                  <a:latin typeface="Consolas" panose="020B0609020204030204" pitchFamily="49" charset="0"/>
                </a:rPr>
                <a:t>in out </a:t>
              </a:r>
              <a:r>
                <a:rPr lang="en-US" sz="1400" noProof="1" smtClean="0">
                  <a:latin typeface="Consolas" panose="020B0609020204030204" pitchFamily="49" charset="0"/>
                </a:rPr>
                <a:t>Integer) </a:t>
              </a:r>
              <a:r>
                <a:rPr lang="en-US" sz="1400" b="1" noProof="1" smtClean="0">
                  <a:latin typeface="Consolas" panose="020B0609020204030204" pitchFamily="49" charset="0"/>
                </a:rPr>
                <a:t>is</a:t>
              </a:r>
            </a:p>
            <a:p>
              <a:pPr>
                <a:spcBef>
                  <a:spcPts val="600"/>
                </a:spcBef>
              </a:pPr>
              <a:r>
                <a:rPr lang="en-US" sz="1400" b="1" noProof="1" smtClean="0">
                  <a:latin typeface="Consolas" panose="020B0609020204030204" pitchFamily="49" charset="0"/>
                </a:rPr>
                <a:t>      </a:t>
              </a:r>
              <a:r>
                <a:rPr lang="en-US" sz="1400" noProof="1" smtClean="0">
                  <a:latin typeface="Consolas" panose="020B0609020204030204" pitchFamily="49" charset="0"/>
                </a:rPr>
                <a:t>F : </a:t>
              </a:r>
              <a:r>
                <a:rPr lang="en-US" sz="1400" b="1" noProof="1" smtClean="0">
                  <a:latin typeface="Consolas" panose="020B0609020204030204" pitchFamily="49" charset="0"/>
                </a:rPr>
                <a:t>constant </a:t>
              </a:r>
              <a:r>
                <a:rPr lang="en-US" sz="1400" noProof="1" smtClean="0">
                  <a:latin typeface="Consolas" panose="020B0609020204030204" pitchFamily="49" charset="0"/>
                </a:rPr>
                <a:t>File_Access := Standard_Output;</a:t>
              </a:r>
            </a:p>
            <a:p>
              <a:pPr>
                <a:spcBef>
                  <a:spcPts val="600"/>
                </a:spcBef>
              </a:pPr>
              <a:r>
                <a:rPr lang="en-US" sz="1400" b="1" noProof="1" smtClean="0">
                  <a:latin typeface="Consolas" panose="020B0609020204030204" pitchFamily="49" charset="0"/>
                </a:rPr>
                <a:t>   begin</a:t>
              </a:r>
            </a:p>
            <a:p>
              <a:pPr>
                <a:spcAft>
                  <a:spcPts val="600"/>
                </a:spcAft>
              </a:pPr>
              <a:r>
                <a:rPr lang="en-US" sz="1400" b="1" noProof="1" smtClean="0">
                  <a:latin typeface="Consolas" panose="020B0609020204030204" pitchFamily="49" charset="0"/>
                </a:rPr>
                <a:t>      </a:t>
              </a:r>
              <a:r>
                <a:rPr lang="en-US" sz="1400" noProof="1" smtClean="0">
                  <a:latin typeface="Consolas" panose="020B0609020204030204" pitchFamily="49" charset="0"/>
                </a:rPr>
                <a:t>…</a:t>
              </a:r>
            </a:p>
            <a:p>
              <a:pPr>
                <a:spcAft>
                  <a:spcPts val="600"/>
                </a:spcAft>
              </a:pPr>
              <a:r>
                <a:rPr lang="en-US" sz="1400" noProof="1" smtClean="0">
                  <a:latin typeface="Consolas" panose="020B0609020204030204" pitchFamily="49" charset="0"/>
                </a:rPr>
                <a:t>      …</a:t>
              </a:r>
            </a:p>
            <a:p>
              <a:pPr>
                <a:spcBef>
                  <a:spcPts val="1800"/>
                </a:spcBef>
              </a:pPr>
              <a:r>
                <a:rPr lang="en-US" sz="1400" b="1" noProof="1" smtClean="0">
                  <a:latin typeface="Consolas" panose="020B0609020204030204" pitchFamily="49" charset="0"/>
                </a:rPr>
                <a:t>      </a:t>
              </a:r>
              <a:r>
                <a:rPr lang="en-US" sz="1400" noProof="1" smtClean="0">
                  <a:latin typeface="Consolas" panose="020B0609020204030204" pitchFamily="49" charset="0"/>
                </a:rPr>
                <a:t>Set_Output (F.all);</a:t>
              </a:r>
            </a:p>
            <a:p>
              <a:pPr>
                <a:spcBef>
                  <a:spcPts val="1200"/>
                </a:spcBef>
              </a:pPr>
              <a:r>
                <a:rPr lang="en-US" sz="1400" noProof="1" smtClean="0">
                  <a:latin typeface="Consolas" panose="020B0609020204030204" pitchFamily="49" charset="0"/>
                </a:rPr>
                <a:t>      …</a:t>
              </a:r>
            </a:p>
            <a:p>
              <a:pPr>
                <a:spcBef>
                  <a:spcPts val="1200"/>
                </a:spcBef>
              </a:pPr>
              <a:r>
                <a:rPr lang="en-US" sz="1400" b="1" noProof="1" smtClean="0">
                  <a:latin typeface="Consolas" panose="020B0609020204030204" pitchFamily="49" charset="0"/>
                </a:rPr>
                <a:t>      </a:t>
              </a:r>
              <a:r>
                <a:rPr lang="en-US" sz="1400" noProof="1" smtClean="0">
                  <a:latin typeface="Consolas" panose="020B0609020204030204" pitchFamily="49" charset="0"/>
                </a:rPr>
                <a:t>Put_Line (Integer'Image (X));</a:t>
              </a:r>
            </a:p>
            <a:p>
              <a:pPr>
                <a:spcBef>
                  <a:spcPts val="1200"/>
                </a:spcBef>
              </a:pPr>
              <a:r>
                <a:rPr lang="en-US" sz="1400" b="1" noProof="1" smtClean="0">
                  <a:latin typeface="Consolas" panose="020B0609020204030204" pitchFamily="49" charset="0"/>
                </a:rPr>
                <a:t>   end </a:t>
              </a:r>
              <a:r>
                <a:rPr lang="en-US" sz="1400" noProof="1" smtClean="0">
                  <a:latin typeface="Consolas" panose="020B0609020204030204" pitchFamily="49" charset="0"/>
                </a:rPr>
                <a:t>R;</a:t>
              </a:r>
            </a:p>
            <a:p>
              <a:endParaRPr lang="en-US" sz="1400" noProof="1" smtClean="0">
                <a:latin typeface="Consolas" panose="020B0609020204030204" pitchFamily="49" charset="0"/>
              </a:endParaRPr>
            </a:p>
            <a:p>
              <a:pPr>
                <a:spcBef>
                  <a:spcPts val="600"/>
                </a:spcBef>
              </a:pPr>
              <a:r>
                <a:rPr lang="en-US" sz="1400" b="1" noProof="1" smtClean="0">
                  <a:latin typeface="Consolas" panose="020B0609020204030204" pitchFamily="49" charset="0"/>
                </a:rPr>
                <a:t>end </a:t>
              </a:r>
              <a:r>
                <a:rPr lang="en-US" sz="1400" noProof="1" smtClean="0">
                  <a:latin typeface="Consolas" panose="020B0609020204030204" pitchFamily="49" charset="0"/>
                </a:rPr>
                <a:t>QQ;</a:t>
              </a:r>
              <a:endParaRPr lang="en-US" sz="1400" i="1" kern="1200" noProof="1" smtClean="0">
                <a:latin typeface="Consolas" panose="020B0609020204030204" pitchFamily="49" charset="0"/>
              </a:endParaRPr>
            </a:p>
          </p:txBody>
        </p:sp>
      </p:grpSp>
      <p:sp>
        <p:nvSpPr>
          <p:cNvPr id="3" name="Title 2"/>
          <p:cNvSpPr>
            <a:spLocks noGrp="1"/>
          </p:cNvSpPr>
          <p:nvPr>
            <p:ph type="title"/>
          </p:nvPr>
        </p:nvSpPr>
        <p:spPr/>
        <p:txBody>
          <a:bodyPr/>
          <a:lstStyle/>
          <a:p>
            <a:r>
              <a:rPr lang="en-US" dirty="0" smtClean="0"/>
              <a:t>Example Usage of “Auto” SPARK_Mode</a:t>
            </a:r>
            <a:endParaRPr lang="en-US" dirty="0"/>
          </a:p>
        </p:txBody>
      </p:sp>
      <p:sp>
        <p:nvSpPr>
          <p:cNvPr id="12" name="TextBox 11"/>
          <p:cNvSpPr txBox="1"/>
          <p:nvPr/>
        </p:nvSpPr>
        <p:spPr>
          <a:xfrm>
            <a:off x="5747689" y="935116"/>
            <a:ext cx="2688005" cy="523220"/>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400" dirty="0" smtClean="0"/>
              <a:t>Some Ada code is referenced in SPARK code. Is it compliant?</a:t>
            </a:r>
            <a:endParaRPr lang="en-US" sz="1400" i="0" kern="1200" dirty="0" smtClean="0"/>
          </a:p>
        </p:txBody>
      </p:sp>
      <p:sp>
        <p:nvSpPr>
          <p:cNvPr id="14" name="Rectangle 13"/>
          <p:cNvSpPr/>
          <p:nvPr/>
        </p:nvSpPr>
        <p:spPr bwMode="auto">
          <a:xfrm>
            <a:off x="4198746" y="1036073"/>
            <a:ext cx="238472" cy="198290"/>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8" name="Curved Connector 17"/>
          <p:cNvCxnSpPr>
            <a:stCxn id="12" idx="1"/>
            <a:endCxn id="14" idx="3"/>
          </p:cNvCxnSpPr>
          <p:nvPr/>
        </p:nvCxnSpPr>
        <p:spPr bwMode="auto">
          <a:xfrm rot="10800000">
            <a:off x="4437219" y="1135218"/>
            <a:ext cx="1310471" cy="61508"/>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grpSp>
        <p:nvGrpSpPr>
          <p:cNvPr id="43" name="Group 42"/>
          <p:cNvGrpSpPr/>
          <p:nvPr/>
        </p:nvGrpSpPr>
        <p:grpSpPr>
          <a:xfrm>
            <a:off x="3478666" y="2780928"/>
            <a:ext cx="5557830" cy="926635"/>
            <a:chOff x="3478666" y="2780928"/>
            <a:chExt cx="5557830" cy="926635"/>
          </a:xfrm>
        </p:grpSpPr>
        <p:sp>
          <p:nvSpPr>
            <p:cNvPr id="8" name="Rectangle 7"/>
            <p:cNvSpPr/>
            <p:nvPr/>
          </p:nvSpPr>
          <p:spPr bwMode="auto">
            <a:xfrm>
              <a:off x="3478666" y="2780928"/>
              <a:ext cx="360040"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9" name="Rectangle 8"/>
            <p:cNvSpPr/>
            <p:nvPr/>
          </p:nvSpPr>
          <p:spPr bwMode="auto">
            <a:xfrm>
              <a:off x="4791178" y="2780928"/>
              <a:ext cx="360040"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3" name="Curved Connector 12"/>
            <p:cNvCxnSpPr>
              <a:stCxn id="6" idx="1"/>
              <a:endCxn id="9" idx="2"/>
            </p:cNvCxnSpPr>
            <p:nvPr/>
          </p:nvCxnSpPr>
          <p:spPr bwMode="auto">
            <a:xfrm rot="10800000">
              <a:off x="4971199" y="2996953"/>
              <a:ext cx="228231" cy="429765"/>
            </a:xfrm>
            <a:prstGeom prst="curvedConnector2">
              <a:avLst/>
            </a:prstGeom>
            <a:solidFill>
              <a:schemeClr val="accent1"/>
            </a:solidFill>
            <a:ln w="9525" cap="flat" cmpd="sng" algn="ctr">
              <a:solidFill>
                <a:srgbClr val="C00000"/>
              </a:solidFill>
              <a:prstDash val="solid"/>
              <a:round/>
              <a:headEnd type="none" w="med" len="med"/>
              <a:tailEnd type="triangle"/>
            </a:ln>
            <a:effectLst/>
          </p:spPr>
        </p:cxnSp>
        <p:cxnSp>
          <p:nvCxnSpPr>
            <p:cNvPr id="15" name="Curved Connector 14"/>
            <p:cNvCxnSpPr>
              <a:stCxn id="6" idx="1"/>
              <a:endCxn id="8" idx="2"/>
            </p:cNvCxnSpPr>
            <p:nvPr/>
          </p:nvCxnSpPr>
          <p:spPr bwMode="auto">
            <a:xfrm rot="10800000">
              <a:off x="3658687" y="2996953"/>
              <a:ext cx="1540743" cy="429765"/>
            </a:xfrm>
            <a:prstGeom prst="curvedConnector2">
              <a:avLst/>
            </a:prstGeom>
            <a:solidFill>
              <a:schemeClr val="accent1"/>
            </a:solidFill>
            <a:ln w="9525" cap="flat" cmpd="sng" algn="ctr">
              <a:solidFill>
                <a:srgbClr val="C00000"/>
              </a:solidFill>
              <a:prstDash val="solid"/>
              <a:round/>
              <a:headEnd type="none" w="med" len="med"/>
              <a:tailEnd type="triangle"/>
            </a:ln>
            <a:effectLst/>
          </p:spPr>
        </p:cxnSp>
        <p:grpSp>
          <p:nvGrpSpPr>
            <p:cNvPr id="42" name="Group 41"/>
            <p:cNvGrpSpPr/>
            <p:nvPr/>
          </p:nvGrpSpPr>
          <p:grpSpPr>
            <a:xfrm>
              <a:off x="5199429" y="3145871"/>
              <a:ext cx="3837067" cy="561692"/>
              <a:chOff x="5199429" y="3145871"/>
              <a:chExt cx="3837067" cy="561692"/>
            </a:xfrm>
          </p:grpSpPr>
          <p:sp>
            <p:nvSpPr>
              <p:cNvPr id="6" name="TextBox 5"/>
              <p:cNvSpPr txBox="1"/>
              <p:nvPr/>
            </p:nvSpPr>
            <p:spPr>
              <a:xfrm>
                <a:off x="5199429" y="3145871"/>
                <a:ext cx="3566489" cy="561692"/>
              </a:xfrm>
              <a:prstGeom prst="rect">
                <a:avLst/>
              </a:prstGeom>
              <a:noFill/>
              <a:ln>
                <a:noFill/>
              </a:ln>
            </p:spPr>
            <p:txBody>
              <a:bodyPr wrap="none" rtlCol="0">
                <a:spAutoFit/>
              </a:bodyPr>
              <a:lstStyle/>
              <a:p>
                <a:r>
                  <a:rPr lang="en-US" sz="1400" noProof="1" smtClean="0">
                    <a:solidFill>
                      <a:srgbClr val="C00000"/>
                    </a:solidFill>
                  </a:rPr>
                  <a:t>"File_Access" is not allowed in SPARK</a:t>
                </a:r>
              </a:p>
              <a:p>
                <a:pPr>
                  <a:spcBef>
                    <a:spcPts val="300"/>
                  </a:spcBef>
                </a:pPr>
                <a:r>
                  <a:rPr lang="en-US" sz="1400" noProof="1" smtClean="0">
                    <a:solidFill>
                      <a:srgbClr val="C00000"/>
                    </a:solidFill>
                  </a:rPr>
                  <a:t>violation of pragma SPARK_Mode at line 4</a:t>
                </a:r>
                <a:endParaRPr lang="en-US" sz="1400" i="0" kern="1200" noProof="1" smtClean="0">
                  <a:solidFill>
                    <a:srgbClr val="C00000"/>
                  </a:solidFill>
                </a:endParaRPr>
              </a:p>
            </p:txBody>
          </p:sp>
          <p:pic>
            <p:nvPicPr>
              <p:cNvPr id="31" name="Picture 8" descr="wrong.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73471" y="3278102"/>
                <a:ext cx="263025" cy="250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16" name="Group 15"/>
          <p:cNvGrpSpPr/>
          <p:nvPr/>
        </p:nvGrpSpPr>
        <p:grpSpPr>
          <a:xfrm>
            <a:off x="1606458" y="4797152"/>
            <a:ext cx="6980162" cy="1224136"/>
            <a:chOff x="1606458" y="4797152"/>
            <a:chExt cx="6980162" cy="1224136"/>
          </a:xfrm>
        </p:grpSpPr>
        <p:sp>
          <p:nvSpPr>
            <p:cNvPr id="11" name="Rectangle 10"/>
            <p:cNvSpPr/>
            <p:nvPr/>
          </p:nvSpPr>
          <p:spPr bwMode="auto">
            <a:xfrm>
              <a:off x="1606458" y="4797152"/>
              <a:ext cx="360040"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9" name="Curved Connector 18"/>
            <p:cNvCxnSpPr>
              <a:stCxn id="7" idx="1"/>
              <a:endCxn id="11" idx="2"/>
            </p:cNvCxnSpPr>
            <p:nvPr/>
          </p:nvCxnSpPr>
          <p:spPr bwMode="auto">
            <a:xfrm rot="10800000">
              <a:off x="1786478" y="5013176"/>
              <a:ext cx="841306" cy="696488"/>
            </a:xfrm>
            <a:prstGeom prst="curvedConnector2">
              <a:avLst/>
            </a:prstGeom>
            <a:solidFill>
              <a:schemeClr val="accent1"/>
            </a:solidFill>
            <a:ln w="9525" cap="flat" cmpd="sng" algn="ctr">
              <a:solidFill>
                <a:schemeClr val="accent3">
                  <a:lumMod val="75000"/>
                </a:schemeClr>
              </a:solidFill>
              <a:prstDash val="solid"/>
              <a:round/>
              <a:headEnd type="none" w="med" len="med"/>
              <a:tailEnd type="triangle"/>
            </a:ln>
            <a:effectLst/>
          </p:spPr>
        </p:cxnSp>
        <p:grpSp>
          <p:nvGrpSpPr>
            <p:cNvPr id="36" name="Group 35"/>
            <p:cNvGrpSpPr/>
            <p:nvPr/>
          </p:nvGrpSpPr>
          <p:grpSpPr>
            <a:xfrm>
              <a:off x="2627784" y="5398040"/>
              <a:ext cx="5958836" cy="623248"/>
              <a:chOff x="2771282" y="5236585"/>
              <a:chExt cx="5958836" cy="623248"/>
            </a:xfrm>
          </p:grpSpPr>
          <p:sp>
            <p:nvSpPr>
              <p:cNvPr id="7" name="TextBox 6"/>
              <p:cNvSpPr txBox="1"/>
              <p:nvPr/>
            </p:nvSpPr>
            <p:spPr>
              <a:xfrm>
                <a:off x="2771282" y="5236585"/>
                <a:ext cx="5570243" cy="623248"/>
              </a:xfrm>
              <a:prstGeom prst="rect">
                <a:avLst/>
              </a:prstGeom>
              <a:noFill/>
            </p:spPr>
            <p:txBody>
              <a:bodyPr wrap="none" rtlCol="0">
                <a:spAutoFit/>
              </a:bodyPr>
              <a:lstStyle/>
              <a:p>
                <a:r>
                  <a:rPr lang="en-US" sz="1600" noProof="1" smtClean="0">
                    <a:solidFill>
                      <a:schemeClr val="accent6">
                        <a:lumMod val="75000"/>
                      </a:schemeClr>
                    </a:solidFill>
                  </a:rPr>
                  <a:t>warning: no Global contract available for "Put_Line"</a:t>
                </a:r>
              </a:p>
              <a:p>
                <a:pPr>
                  <a:spcBef>
                    <a:spcPts val="300"/>
                  </a:spcBef>
                </a:pPr>
                <a:r>
                  <a:rPr lang="en-US" sz="1600" noProof="1" smtClean="0">
                    <a:solidFill>
                      <a:schemeClr val="accent6">
                        <a:lumMod val="75000"/>
                      </a:schemeClr>
                    </a:solidFill>
                  </a:rPr>
                  <a:t>warning: assuming "Put_Line" has no effect on global items</a:t>
                </a:r>
                <a:endParaRPr lang="en-US" sz="1600" i="0" kern="1200" noProof="1" smtClean="0">
                  <a:solidFill>
                    <a:schemeClr val="accent6">
                      <a:lumMod val="75000"/>
                    </a:schemeClr>
                  </a:solidFill>
                </a:endParaRPr>
              </a:p>
            </p:txBody>
          </p:sp>
          <p:pic>
            <p:nvPicPr>
              <p:cNvPr id="34" name="Picture 9" descr="correct.png"/>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464471" y="5402595"/>
                <a:ext cx="265647" cy="252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44" name="Group 43"/>
          <p:cNvGrpSpPr/>
          <p:nvPr/>
        </p:nvGrpSpPr>
        <p:grpSpPr>
          <a:xfrm>
            <a:off x="2614570" y="3856481"/>
            <a:ext cx="6282861" cy="733207"/>
            <a:chOff x="2614570" y="3856481"/>
            <a:chExt cx="6282861" cy="733207"/>
          </a:xfrm>
        </p:grpSpPr>
        <p:sp>
          <p:nvSpPr>
            <p:cNvPr id="10" name="Rectangle 9"/>
            <p:cNvSpPr/>
            <p:nvPr/>
          </p:nvSpPr>
          <p:spPr bwMode="auto">
            <a:xfrm>
              <a:off x="2614570" y="3856481"/>
              <a:ext cx="360040"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7" name="Curved Connector 16"/>
            <p:cNvCxnSpPr>
              <a:stCxn id="5" idx="1"/>
              <a:endCxn id="10" idx="0"/>
            </p:cNvCxnSpPr>
            <p:nvPr/>
          </p:nvCxnSpPr>
          <p:spPr bwMode="auto">
            <a:xfrm rot="10800000">
              <a:off x="2794591" y="3856482"/>
              <a:ext cx="2155459" cy="452361"/>
            </a:xfrm>
            <a:prstGeom prst="curvedConnector4">
              <a:avLst>
                <a:gd name="adj1" fmla="val 45824"/>
                <a:gd name="adj2" fmla="val 150535"/>
              </a:avLst>
            </a:prstGeom>
            <a:solidFill>
              <a:schemeClr val="accent1"/>
            </a:solidFill>
            <a:ln w="9525" cap="flat" cmpd="sng" algn="ctr">
              <a:solidFill>
                <a:srgbClr val="C00000"/>
              </a:solidFill>
              <a:prstDash val="solid"/>
              <a:round/>
              <a:headEnd type="none" w="med" len="med"/>
              <a:tailEnd type="triangle"/>
            </a:ln>
            <a:effectLst/>
          </p:spPr>
        </p:cxnSp>
        <p:grpSp>
          <p:nvGrpSpPr>
            <p:cNvPr id="41" name="Group 40"/>
            <p:cNvGrpSpPr/>
            <p:nvPr/>
          </p:nvGrpSpPr>
          <p:grpSpPr>
            <a:xfrm>
              <a:off x="4950049" y="4027996"/>
              <a:ext cx="3947382" cy="561692"/>
              <a:chOff x="4950049" y="4027996"/>
              <a:chExt cx="3947382" cy="561692"/>
            </a:xfrm>
          </p:grpSpPr>
          <p:sp>
            <p:nvSpPr>
              <p:cNvPr id="5" name="TextBox 4"/>
              <p:cNvSpPr txBox="1"/>
              <p:nvPr/>
            </p:nvSpPr>
            <p:spPr>
              <a:xfrm>
                <a:off x="4950049" y="4027996"/>
                <a:ext cx="3707553" cy="561692"/>
              </a:xfrm>
              <a:prstGeom prst="rect">
                <a:avLst/>
              </a:prstGeom>
              <a:noFill/>
              <a:ln>
                <a:noFill/>
              </a:ln>
            </p:spPr>
            <p:txBody>
              <a:bodyPr wrap="none" rtlCol="0">
                <a:spAutoFit/>
              </a:bodyPr>
              <a:lstStyle/>
              <a:p>
                <a:r>
                  <a:rPr lang="en-US" sz="1400" dirty="0" smtClean="0">
                    <a:solidFill>
                      <a:srgbClr val="C00000"/>
                    </a:solidFill>
                  </a:rPr>
                  <a:t>explicit </a:t>
                </a:r>
                <a:r>
                  <a:rPr lang="en-US" sz="1400" dirty="0">
                    <a:solidFill>
                      <a:srgbClr val="C00000"/>
                    </a:solidFill>
                  </a:rPr>
                  <a:t>dereference is not allowed in SPARK</a:t>
                </a:r>
              </a:p>
              <a:p>
                <a:pPr>
                  <a:spcBef>
                    <a:spcPts val="300"/>
                  </a:spcBef>
                </a:pPr>
                <a:r>
                  <a:rPr lang="en-US" sz="1400" dirty="0" smtClean="0">
                    <a:solidFill>
                      <a:srgbClr val="C00000"/>
                    </a:solidFill>
                  </a:rPr>
                  <a:t>violation </a:t>
                </a:r>
                <a:r>
                  <a:rPr lang="en-US" sz="1400" dirty="0">
                    <a:solidFill>
                      <a:srgbClr val="C00000"/>
                    </a:solidFill>
                  </a:rPr>
                  <a:t>of pragma SPARK_Mode at line </a:t>
                </a:r>
                <a:r>
                  <a:rPr lang="en-US" sz="1400" dirty="0" smtClean="0">
                    <a:solidFill>
                      <a:srgbClr val="C00000"/>
                    </a:solidFill>
                  </a:rPr>
                  <a:t>4</a:t>
                </a:r>
                <a:endParaRPr lang="en-US" sz="1400" i="0" kern="1200" dirty="0" smtClean="0">
                  <a:solidFill>
                    <a:srgbClr val="C00000"/>
                  </a:solidFill>
                </a:endParaRPr>
              </a:p>
            </p:txBody>
          </p:sp>
          <p:pic>
            <p:nvPicPr>
              <p:cNvPr id="38" name="Picture 8" descr="wrong.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34406" y="4183711"/>
                <a:ext cx="263025" cy="250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419594666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the </a:t>
            </a:r>
            <a:r>
              <a:rPr lang="en-US" dirty="0" err="1" smtClean="0"/>
              <a:t>SPARK_Mode</a:t>
            </a:r>
            <a:r>
              <a:rPr lang="en-US" dirty="0" smtClean="0"/>
              <a:t> Default Globally</a:t>
            </a:r>
            <a:endParaRPr lang="en-US" dirty="0"/>
          </a:p>
        </p:txBody>
      </p:sp>
      <p:sp>
        <p:nvSpPr>
          <p:cNvPr id="3" name="Content Placeholder 2"/>
          <p:cNvSpPr>
            <a:spLocks noGrp="1"/>
          </p:cNvSpPr>
          <p:nvPr>
            <p:ph sz="half" idx="10"/>
          </p:nvPr>
        </p:nvSpPr>
        <p:spPr/>
        <p:txBody>
          <a:bodyPr/>
          <a:lstStyle/>
          <a:p>
            <a:r>
              <a:rPr lang="en-US" altLang="fr-FR" dirty="0" smtClean="0"/>
              <a:t>Achieved via “configuration pragma” usage</a:t>
            </a:r>
          </a:p>
          <a:p>
            <a:pPr lvl="1"/>
            <a:r>
              <a:rPr lang="en-US" altLang="fr-FR" dirty="0" smtClean="0"/>
              <a:t>In a file containing only pragmas</a:t>
            </a:r>
          </a:p>
          <a:p>
            <a:pPr lvl="1"/>
            <a:r>
              <a:rPr lang="en-US" altLang="fr-FR" dirty="0" smtClean="0"/>
              <a:t>Applies to entire partition (program), by definition</a:t>
            </a:r>
          </a:p>
          <a:p>
            <a:pPr lvl="1"/>
            <a:r>
              <a:rPr lang="en-US" altLang="fr-FR" dirty="0" smtClean="0"/>
              <a:t>Illustrated later…</a:t>
            </a:r>
          </a:p>
          <a:p>
            <a:r>
              <a:rPr lang="en-US" altLang="fr-FR" dirty="0" smtClean="0"/>
              <a:t>If the argument is ‘Off’ then Ada is assumed</a:t>
            </a:r>
          </a:p>
          <a:p>
            <a:pPr lvl="1"/>
            <a:r>
              <a:rPr lang="en-US" altLang="fr-FR" dirty="0" smtClean="0"/>
              <a:t>Only code explicitly marked ‘On’ is assumed to be in SPARK</a:t>
            </a:r>
          </a:p>
          <a:p>
            <a:pPr lvl="1"/>
            <a:r>
              <a:rPr lang="en-US" altLang="fr-FR" dirty="0" smtClean="0"/>
              <a:t>Appropriate when only a very small amount is in SPARK</a:t>
            </a:r>
          </a:p>
          <a:p>
            <a:r>
              <a:rPr lang="en-US" altLang="fr-FR" dirty="0" smtClean="0"/>
              <a:t>If </a:t>
            </a:r>
            <a:r>
              <a:rPr lang="en-US" altLang="fr-FR" dirty="0"/>
              <a:t>the argument is ‘</a:t>
            </a:r>
            <a:r>
              <a:rPr lang="en-US" altLang="fr-FR" dirty="0" smtClean="0"/>
              <a:t>On’ </a:t>
            </a:r>
            <a:r>
              <a:rPr lang="en-US" altLang="fr-FR" dirty="0"/>
              <a:t>then </a:t>
            </a:r>
            <a:r>
              <a:rPr lang="en-US" altLang="fr-FR" dirty="0" smtClean="0"/>
              <a:t>SPARK is assumed</a:t>
            </a:r>
          </a:p>
          <a:p>
            <a:pPr lvl="1"/>
            <a:r>
              <a:rPr lang="en-US" altLang="fr-FR" dirty="0" smtClean="0"/>
              <a:t>Only </a:t>
            </a:r>
            <a:r>
              <a:rPr lang="en-US" altLang="fr-FR" dirty="0"/>
              <a:t>code explicitly marked as ‘</a:t>
            </a:r>
            <a:r>
              <a:rPr lang="en-US" altLang="fr-FR" dirty="0" smtClean="0"/>
              <a:t>Off’ </a:t>
            </a:r>
            <a:r>
              <a:rPr lang="en-US" altLang="fr-FR" dirty="0"/>
              <a:t>is assumed to be in </a:t>
            </a:r>
            <a:r>
              <a:rPr lang="en-US" altLang="fr-FR" dirty="0" smtClean="0"/>
              <a:t>Ada</a:t>
            </a:r>
          </a:p>
          <a:p>
            <a:pPr lvl="1"/>
            <a:r>
              <a:rPr lang="en-US" altLang="fr-FR" dirty="0" smtClean="0"/>
              <a:t>Appropriate when only a small amount is in Ada</a:t>
            </a:r>
            <a:endParaRPr lang="en-US" altLang="fr-FR" dirty="0"/>
          </a:p>
        </p:txBody>
      </p:sp>
    </p:spTree>
    <p:extLst>
      <p:ext uri="{BB962C8B-B14F-4D97-AF65-F5344CB8AC3E}">
        <p14:creationId xmlns:p14="http://schemas.microsoft.com/office/powerpoint/2010/main" val="109696176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SPARK_Mode Is Globally ‘Off’</a:t>
            </a:r>
            <a:endParaRPr lang="en-US" dirty="0"/>
          </a:p>
        </p:txBody>
      </p:sp>
      <p:sp>
        <p:nvSpPr>
          <p:cNvPr id="15" name="Content Placeholder 14"/>
          <p:cNvSpPr>
            <a:spLocks noGrp="1"/>
          </p:cNvSpPr>
          <p:nvPr>
            <p:ph sz="half" idx="10"/>
          </p:nvPr>
        </p:nvSpPr>
        <p:spPr/>
        <p:txBody>
          <a:bodyPr/>
          <a:lstStyle/>
          <a:p>
            <a:r>
              <a:rPr lang="en-US" dirty="0" smtClean="0"/>
              <a:t>You cannot turn it on in a later part without also turning it on in the earlier part</a:t>
            </a:r>
          </a:p>
        </p:txBody>
      </p:sp>
      <p:grpSp>
        <p:nvGrpSpPr>
          <p:cNvPr id="9" name="Group 8"/>
          <p:cNvGrpSpPr/>
          <p:nvPr/>
        </p:nvGrpSpPr>
        <p:grpSpPr>
          <a:xfrm>
            <a:off x="1746464" y="2441501"/>
            <a:ext cx="2768707" cy="2369880"/>
            <a:chOff x="1746464" y="2441501"/>
            <a:chExt cx="2768707" cy="2369880"/>
          </a:xfrm>
        </p:grpSpPr>
        <p:sp>
          <p:nvSpPr>
            <p:cNvPr id="16" name="Double Wave 15"/>
            <p:cNvSpPr/>
            <p:nvPr/>
          </p:nvSpPr>
          <p:spPr bwMode="auto">
            <a:xfrm>
              <a:off x="3648422" y="3045810"/>
              <a:ext cx="360040" cy="288032"/>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8" name="Double Wave 7"/>
            <p:cNvSpPr/>
            <p:nvPr/>
          </p:nvSpPr>
          <p:spPr bwMode="auto">
            <a:xfrm>
              <a:off x="3936454" y="3693882"/>
              <a:ext cx="360040" cy="288032"/>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3" name="TextBox 2"/>
            <p:cNvSpPr txBox="1"/>
            <p:nvPr/>
          </p:nvSpPr>
          <p:spPr>
            <a:xfrm>
              <a:off x="1746464" y="2441501"/>
              <a:ext cx="2768707" cy="2369880"/>
            </a:xfrm>
            <a:prstGeom prst="rect">
              <a:avLst/>
            </a:prstGeom>
            <a:noFill/>
          </p:spPr>
          <p:txBody>
            <a:bodyPr wrap="none" rtlCol="0">
              <a:spAutoFit/>
            </a:bodyPr>
            <a:lstStyle/>
            <a:p>
              <a:pPr>
                <a:spcBef>
                  <a:spcPts val="1200"/>
                </a:spcBef>
              </a:pPr>
              <a:r>
                <a:rPr lang="en-US" sz="1400" b="1" noProof="1" smtClean="0">
                  <a:latin typeface="Consolas" panose="020B0609020204030204" pitchFamily="49" charset="0"/>
                </a:rPr>
                <a:t>package </a:t>
              </a:r>
              <a:r>
                <a:rPr lang="en-US" sz="1400" noProof="1" smtClean="0">
                  <a:latin typeface="Consolas" panose="020B0609020204030204" pitchFamily="49" charset="0"/>
                </a:rPr>
                <a:t>Z </a:t>
              </a:r>
              <a:r>
                <a:rPr lang="en-US" sz="1400" b="1" noProof="1" smtClean="0">
                  <a:latin typeface="Consolas" panose="020B0609020204030204" pitchFamily="49" charset="0"/>
                </a:rPr>
                <a:t>is</a:t>
              </a:r>
              <a:endParaRPr lang="en-US" sz="1400" noProof="1" smtClean="0">
                <a:latin typeface="Consolas" panose="020B0609020204030204" pitchFamily="49" charset="0"/>
              </a:endParaRPr>
            </a:p>
            <a:p>
              <a:pPr>
                <a:spcBef>
                  <a:spcPts val="1200"/>
                </a:spcBef>
                <a:spcAft>
                  <a:spcPts val="0"/>
                </a:spcAft>
              </a:pPr>
              <a:r>
                <a:rPr lang="en-US" sz="1400" noProof="1" smtClean="0">
                  <a:latin typeface="Consolas" panose="020B0609020204030204" pitchFamily="49" charset="0"/>
                </a:rPr>
                <a:t>   </a:t>
              </a:r>
              <a:r>
                <a:rPr lang="en-US" sz="1400" b="1" noProof="1" smtClean="0">
                  <a:latin typeface="Consolas" panose="020B0609020204030204" pitchFamily="49" charset="0"/>
                </a:rPr>
                <a:t>procedure</a:t>
              </a:r>
              <a:r>
                <a:rPr lang="en-US" sz="1400" noProof="1" smtClean="0">
                  <a:latin typeface="Consolas" panose="020B0609020204030204" pitchFamily="49" charset="0"/>
                </a:rPr>
                <a:t> </a:t>
              </a:r>
              <a:r>
                <a:rPr lang="en-US" sz="1400" noProof="1">
                  <a:latin typeface="Consolas" panose="020B0609020204030204" pitchFamily="49" charset="0"/>
                </a:rPr>
                <a:t>Q </a:t>
              </a:r>
              <a:r>
                <a:rPr lang="en-US" sz="1400" b="1" noProof="1">
                  <a:latin typeface="Consolas" panose="020B0609020204030204" pitchFamily="49" charset="0"/>
                </a:rPr>
                <a:t>with</a:t>
              </a:r>
            </a:p>
            <a:p>
              <a:pPr>
                <a:spcBef>
                  <a:spcPts val="0"/>
                </a:spcBef>
                <a:spcAft>
                  <a:spcPts val="0"/>
                </a:spcAft>
              </a:pPr>
              <a:r>
                <a:rPr lang="en-US" sz="1400" noProof="1">
                  <a:latin typeface="Consolas" panose="020B0609020204030204" pitchFamily="49" charset="0"/>
                </a:rPr>
                <a:t>     SPARK_Mode =&gt; On;</a:t>
              </a:r>
              <a:endParaRPr lang="en-US" sz="1400" noProof="1" smtClean="0">
                <a:latin typeface="Consolas" panose="020B0609020204030204" pitchFamily="49" charset="0"/>
              </a:endParaRPr>
            </a:p>
            <a:p>
              <a:pPr>
                <a:spcBef>
                  <a:spcPts val="1200"/>
                </a:spcBef>
              </a:pPr>
              <a:r>
                <a:rPr lang="en-US" sz="1400" b="1" noProof="1" smtClean="0">
                  <a:latin typeface="Consolas" panose="020B0609020204030204" pitchFamily="49" charset="0"/>
                </a:rPr>
                <a:t>private</a:t>
              </a:r>
            </a:p>
            <a:p>
              <a:pPr>
                <a:spcBef>
                  <a:spcPts val="600"/>
                </a:spcBef>
              </a:pPr>
              <a:r>
                <a:rPr lang="en-US" sz="1400" b="1" noProof="1" smtClean="0">
                  <a:latin typeface="Consolas" panose="020B0609020204030204" pitchFamily="49" charset="0"/>
                </a:rPr>
                <a:t>   pragma </a:t>
              </a:r>
              <a:r>
                <a:rPr lang="en-US" sz="1400" noProof="1" smtClean="0">
                  <a:latin typeface="Consolas" panose="020B0609020204030204" pitchFamily="49" charset="0"/>
                </a:rPr>
                <a:t>SPARK_Mode (On);</a:t>
              </a:r>
            </a:p>
            <a:p>
              <a:pPr>
                <a:spcBef>
                  <a:spcPts val="1200"/>
                </a:spcBef>
                <a:spcAft>
                  <a:spcPts val="600"/>
                </a:spcAft>
              </a:pPr>
              <a:r>
                <a:rPr lang="en-US" sz="1400" b="1" noProof="1" smtClean="0">
                  <a:latin typeface="Consolas" panose="020B0609020204030204" pitchFamily="49" charset="0"/>
                </a:rPr>
                <a:t>   </a:t>
              </a:r>
              <a:r>
                <a:rPr lang="en-US" sz="1400" noProof="1" smtClean="0">
                  <a:latin typeface="Consolas" panose="020B0609020204030204" pitchFamily="49" charset="0"/>
                </a:rPr>
                <a:t>…</a:t>
              </a:r>
            </a:p>
            <a:p>
              <a:pPr>
                <a:spcBef>
                  <a:spcPts val="1200"/>
                </a:spcBef>
              </a:pPr>
              <a:r>
                <a:rPr lang="en-US" sz="1400" b="1" noProof="1" smtClean="0">
                  <a:latin typeface="Consolas" panose="020B0609020204030204" pitchFamily="49" charset="0"/>
                </a:rPr>
                <a:t>end </a:t>
              </a:r>
              <a:r>
                <a:rPr lang="en-US" sz="1400" noProof="1" smtClean="0">
                  <a:latin typeface="Consolas" panose="020B0609020204030204" pitchFamily="49" charset="0"/>
                </a:rPr>
                <a:t>Z;</a:t>
              </a:r>
              <a:endParaRPr lang="en-US" sz="1400" i="0" kern="1200" noProof="1" smtClean="0">
                <a:latin typeface="Consolas" panose="020B0609020204030204" pitchFamily="49" charset="0"/>
              </a:endParaRPr>
            </a:p>
          </p:txBody>
        </p:sp>
      </p:grpSp>
      <p:sp>
        <p:nvSpPr>
          <p:cNvPr id="4" name="TextBox 3"/>
          <p:cNvSpPr txBox="1"/>
          <p:nvPr/>
        </p:nvSpPr>
        <p:spPr>
          <a:xfrm>
            <a:off x="4132404" y="2188316"/>
            <a:ext cx="2773773" cy="338554"/>
          </a:xfrm>
          <a:prstGeom prst="rect">
            <a:avLst/>
          </a:prstGeom>
          <a:solidFill>
            <a:schemeClr val="accent1">
              <a:lumMod val="20000"/>
              <a:lumOff val="80000"/>
            </a:schemeClr>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dirty="0" err="1" smtClean="0"/>
              <a:t>SPARK_Mode</a:t>
            </a:r>
            <a:r>
              <a:rPr lang="en-US" sz="1600" dirty="0" smtClean="0"/>
              <a:t> </a:t>
            </a:r>
            <a:r>
              <a:rPr lang="en-US" sz="1600" dirty="0"/>
              <a:t>is </a:t>
            </a:r>
            <a:r>
              <a:rPr lang="en-US" sz="1600" dirty="0" smtClean="0"/>
              <a:t>globally Off</a:t>
            </a:r>
            <a:endParaRPr lang="en-US" sz="1600" i="0" kern="1200" dirty="0" smtClean="0"/>
          </a:p>
        </p:txBody>
      </p:sp>
      <p:sp>
        <p:nvSpPr>
          <p:cNvPr id="5" name="TextBox 4"/>
          <p:cNvSpPr txBox="1"/>
          <p:nvPr/>
        </p:nvSpPr>
        <p:spPr>
          <a:xfrm>
            <a:off x="5184919" y="4068524"/>
            <a:ext cx="2391167" cy="338554"/>
          </a:xfrm>
          <a:prstGeom prst="rect">
            <a:avLst/>
          </a:prstGeom>
          <a:solidFill>
            <a:srgbClr val="C00000"/>
          </a:solidFill>
          <a:ln>
            <a:solidFill>
              <a:srgbClr val="C00000"/>
            </a:solidFill>
          </a:ln>
          <a:effectLst>
            <a:outerShdw blurRad="50800" dist="38100" dir="2700000" algn="tl" rotWithShape="0">
              <a:prstClr val="black">
                <a:alpha val="40000"/>
              </a:prstClr>
            </a:outerShdw>
          </a:effectLst>
        </p:spPr>
        <p:txBody>
          <a:bodyPr wrap="none" rtlCol="0">
            <a:spAutoFit/>
          </a:bodyPr>
          <a:lstStyle/>
          <a:p>
            <a:r>
              <a:rPr lang="en-US" sz="1600" i="0" kern="1200" dirty="0" smtClean="0">
                <a:solidFill>
                  <a:schemeClr val="bg1"/>
                </a:solidFill>
              </a:rPr>
              <a:t>Rejected by GNATprove</a:t>
            </a:r>
          </a:p>
        </p:txBody>
      </p:sp>
      <p:cxnSp>
        <p:nvCxnSpPr>
          <p:cNvPr id="6" name="Curved Connector 5"/>
          <p:cNvCxnSpPr>
            <a:stCxn id="5" idx="1"/>
            <a:endCxn id="7" idx="3"/>
          </p:cNvCxnSpPr>
          <p:nvPr/>
        </p:nvCxnSpPr>
        <p:spPr bwMode="auto">
          <a:xfrm rot="10800000">
            <a:off x="4658785" y="3882009"/>
            <a:ext cx="526135" cy="355793"/>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7" name="Rectangle 6"/>
          <p:cNvSpPr/>
          <p:nvPr/>
        </p:nvSpPr>
        <p:spPr bwMode="auto">
          <a:xfrm>
            <a:off x="4530112" y="3810000"/>
            <a:ext cx="128672"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Lst>
        </p:spPr>
        <p:txBody>
          <a:bodyPr rtlCol="0" anchor="ctr"/>
          <a:lstStyle/>
          <a:p>
            <a:pPr algn="ctr"/>
            <a:endParaRPr lang="en-US"/>
          </a:p>
        </p:txBody>
      </p:sp>
      <p:sp>
        <p:nvSpPr>
          <p:cNvPr id="10" name="Rectangle 9"/>
          <p:cNvSpPr/>
          <p:nvPr/>
        </p:nvSpPr>
        <p:spPr bwMode="auto">
          <a:xfrm>
            <a:off x="3118299" y="2485628"/>
            <a:ext cx="233425"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1">
                    <a:lumMod val="20000"/>
                    <a:lumOff val="80000"/>
                  </a:schemeClr>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2" name="Curved Connector 11"/>
          <p:cNvCxnSpPr>
            <a:stCxn id="4" idx="1"/>
            <a:endCxn id="10" idx="3"/>
          </p:cNvCxnSpPr>
          <p:nvPr/>
        </p:nvCxnSpPr>
        <p:spPr bwMode="auto">
          <a:xfrm rot="10800000" flipV="1">
            <a:off x="3351724" y="2357592"/>
            <a:ext cx="780680" cy="200043"/>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14" name="TextBox 13"/>
          <p:cNvSpPr txBox="1"/>
          <p:nvPr/>
        </p:nvSpPr>
        <p:spPr>
          <a:xfrm>
            <a:off x="1718305" y="5226005"/>
            <a:ext cx="5680786" cy="1169551"/>
          </a:xfrm>
          <a:prstGeom prst="rect">
            <a:avLst/>
          </a:prstGeom>
          <a:noFill/>
        </p:spPr>
        <p:txBody>
          <a:bodyPr wrap="none" rtlCol="0">
            <a:spAutoFit/>
          </a:bodyPr>
          <a:lstStyle/>
          <a:p>
            <a:r>
              <a:rPr lang="en-US" sz="1400" dirty="0">
                <a:solidFill>
                  <a:srgbClr val="FF0000"/>
                </a:solidFill>
              </a:rPr>
              <a:t>z.ads:4:06: cannot change </a:t>
            </a:r>
            <a:r>
              <a:rPr lang="en-US" sz="1400" dirty="0" err="1">
                <a:solidFill>
                  <a:srgbClr val="FF0000"/>
                </a:solidFill>
              </a:rPr>
              <a:t>SPARK_Mode</a:t>
            </a:r>
            <a:r>
              <a:rPr lang="en-US" sz="1400" dirty="0">
                <a:solidFill>
                  <a:srgbClr val="FF0000"/>
                </a:solidFill>
              </a:rPr>
              <a:t> from Off to On</a:t>
            </a:r>
          </a:p>
          <a:p>
            <a:r>
              <a:rPr lang="en-US" sz="1400" dirty="0">
                <a:solidFill>
                  <a:srgbClr val="FF0000"/>
                </a:solidFill>
              </a:rPr>
              <a:t>z.ads:4:06: </a:t>
            </a:r>
            <a:r>
              <a:rPr lang="en-US" sz="1400" dirty="0" err="1">
                <a:solidFill>
                  <a:srgbClr val="FF0000"/>
                </a:solidFill>
              </a:rPr>
              <a:t>SPARK_Mode</a:t>
            </a:r>
            <a:r>
              <a:rPr lang="en-US" sz="1400" dirty="0">
                <a:solidFill>
                  <a:srgbClr val="FF0000"/>
                </a:solidFill>
              </a:rPr>
              <a:t> was set to Off at </a:t>
            </a:r>
            <a:r>
              <a:rPr lang="en-US" sz="1400" dirty="0" smtClean="0">
                <a:solidFill>
                  <a:srgbClr val="FF0000"/>
                </a:solidFill>
              </a:rPr>
              <a:t>config.adc:1</a:t>
            </a:r>
          </a:p>
          <a:p>
            <a:endParaRPr lang="en-US" sz="1400" dirty="0">
              <a:solidFill>
                <a:srgbClr val="FF0000"/>
              </a:solidFill>
            </a:endParaRPr>
          </a:p>
          <a:p>
            <a:r>
              <a:rPr lang="en-US" sz="1400" dirty="0">
                <a:solidFill>
                  <a:srgbClr val="FF0000"/>
                </a:solidFill>
              </a:rPr>
              <a:t>z.ads:7:23: incorrect use of </a:t>
            </a:r>
            <a:r>
              <a:rPr lang="en-US" sz="1400" dirty="0" err="1">
                <a:solidFill>
                  <a:srgbClr val="FF0000"/>
                </a:solidFill>
              </a:rPr>
              <a:t>SPARK_Mode</a:t>
            </a:r>
            <a:endParaRPr lang="en-US" sz="1400" dirty="0">
              <a:solidFill>
                <a:srgbClr val="FF0000"/>
              </a:solidFill>
            </a:endParaRPr>
          </a:p>
          <a:p>
            <a:r>
              <a:rPr lang="en-US" sz="1400" dirty="0">
                <a:solidFill>
                  <a:srgbClr val="FF0000"/>
                </a:solidFill>
              </a:rPr>
              <a:t>z.ads:7:23: value Off was set for </a:t>
            </a:r>
            <a:r>
              <a:rPr lang="en-US" sz="1400" dirty="0" err="1">
                <a:solidFill>
                  <a:srgbClr val="FF0000"/>
                </a:solidFill>
              </a:rPr>
              <a:t>SPARK_Mode</a:t>
            </a:r>
            <a:r>
              <a:rPr lang="en-US" sz="1400" dirty="0">
                <a:solidFill>
                  <a:srgbClr val="FF0000"/>
                </a:solidFill>
              </a:rPr>
              <a:t> on "Z" at </a:t>
            </a:r>
            <a:r>
              <a:rPr lang="en-US" sz="1400" dirty="0" smtClean="0">
                <a:solidFill>
                  <a:srgbClr val="FF0000"/>
                </a:solidFill>
              </a:rPr>
              <a:t>config.adc:1</a:t>
            </a:r>
            <a:endParaRPr lang="en-US" sz="1400" i="0" kern="1200" dirty="0" smtClean="0">
              <a:solidFill>
                <a:srgbClr val="FF0000"/>
              </a:solidFill>
            </a:endParaRPr>
          </a:p>
        </p:txBody>
      </p:sp>
      <p:sp>
        <p:nvSpPr>
          <p:cNvPr id="17" name="TextBox 16"/>
          <p:cNvSpPr txBox="1"/>
          <p:nvPr/>
        </p:nvSpPr>
        <p:spPr>
          <a:xfrm>
            <a:off x="4723561" y="3170374"/>
            <a:ext cx="2391167" cy="338554"/>
          </a:xfrm>
          <a:prstGeom prst="rect">
            <a:avLst/>
          </a:prstGeom>
          <a:solidFill>
            <a:srgbClr val="C00000"/>
          </a:solidFill>
          <a:ln>
            <a:solidFill>
              <a:srgbClr val="C00000"/>
            </a:solidFill>
          </a:ln>
          <a:effectLst>
            <a:outerShdw blurRad="50800" dist="38100" dir="2700000" algn="tl" rotWithShape="0">
              <a:prstClr val="black">
                <a:alpha val="40000"/>
              </a:prstClr>
            </a:outerShdw>
          </a:effectLst>
        </p:spPr>
        <p:txBody>
          <a:bodyPr wrap="none" rtlCol="0">
            <a:spAutoFit/>
          </a:bodyPr>
          <a:lstStyle/>
          <a:p>
            <a:r>
              <a:rPr lang="en-US" sz="1600" i="0" kern="1200" dirty="0" smtClean="0">
                <a:solidFill>
                  <a:schemeClr val="bg1"/>
                </a:solidFill>
              </a:rPr>
              <a:t>Rejected by GNATprove</a:t>
            </a:r>
          </a:p>
        </p:txBody>
      </p:sp>
      <p:cxnSp>
        <p:nvCxnSpPr>
          <p:cNvPr id="18" name="Curved Connector 17"/>
          <p:cNvCxnSpPr>
            <a:stCxn id="17" idx="1"/>
            <a:endCxn id="19" idx="3"/>
          </p:cNvCxnSpPr>
          <p:nvPr/>
        </p:nvCxnSpPr>
        <p:spPr bwMode="auto">
          <a:xfrm rot="10800000">
            <a:off x="4302223" y="3205333"/>
            <a:ext cx="421338" cy="134318"/>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19" name="Rectangle 18"/>
          <p:cNvSpPr/>
          <p:nvPr/>
        </p:nvSpPr>
        <p:spPr bwMode="auto">
          <a:xfrm>
            <a:off x="4173551" y="3133325"/>
            <a:ext cx="128672"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Lst>
        </p:spPr>
        <p:txBody>
          <a:bodyPr rtlCol="0" anchor="ctr"/>
          <a:lstStyle/>
          <a:p>
            <a:pPr algn="ctr"/>
            <a:endParaRPr lang="en-US"/>
          </a:p>
        </p:txBody>
      </p:sp>
    </p:spTree>
    <p:extLst>
      <p:ext uri="{BB962C8B-B14F-4D97-AF65-F5344CB8AC3E}">
        <p14:creationId xmlns:p14="http://schemas.microsoft.com/office/powerpoint/2010/main" val="354114395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When SPARK_Mode Is Globally ‘Off’ (2)</a:t>
            </a:r>
            <a:endParaRPr lang="en-US" dirty="0"/>
          </a:p>
        </p:txBody>
      </p:sp>
      <p:sp>
        <p:nvSpPr>
          <p:cNvPr id="5" name="Content Placeholder 4"/>
          <p:cNvSpPr>
            <a:spLocks noGrp="1"/>
          </p:cNvSpPr>
          <p:nvPr>
            <p:ph sz="half" idx="10"/>
          </p:nvPr>
        </p:nvSpPr>
        <p:spPr/>
        <p:txBody>
          <a:bodyPr/>
          <a:lstStyle/>
          <a:p>
            <a:r>
              <a:rPr lang="en-US" dirty="0" smtClean="0"/>
              <a:t>Only the pragma can turn it on for a unit</a:t>
            </a:r>
            <a:endParaRPr lang="en-US" dirty="0"/>
          </a:p>
        </p:txBody>
      </p:sp>
      <p:sp>
        <p:nvSpPr>
          <p:cNvPr id="6" name="TextBox 5"/>
          <p:cNvSpPr txBox="1"/>
          <p:nvPr/>
        </p:nvSpPr>
        <p:spPr>
          <a:xfrm>
            <a:off x="1547664" y="2276872"/>
            <a:ext cx="3393878" cy="3293209"/>
          </a:xfrm>
          <a:prstGeom prst="rect">
            <a:avLst/>
          </a:prstGeom>
          <a:noFill/>
        </p:spPr>
        <p:txBody>
          <a:bodyPr wrap="none" rtlCol="0">
            <a:spAutoFit/>
          </a:bodyPr>
          <a:lstStyle/>
          <a:p>
            <a:r>
              <a:rPr lang="en-US" sz="1600" b="1" noProof="1" smtClean="0">
                <a:latin typeface="Consolas" panose="020B0609020204030204" pitchFamily="49" charset="0"/>
              </a:rPr>
              <a:t>pragma </a:t>
            </a:r>
            <a:r>
              <a:rPr lang="en-US" sz="1600" noProof="1" smtClean="0">
                <a:latin typeface="Consolas" panose="020B0609020204030204" pitchFamily="49" charset="0"/>
              </a:rPr>
              <a:t>SPARK_Mode (On);</a:t>
            </a:r>
          </a:p>
          <a:p>
            <a:endParaRPr lang="en-US" sz="1600" noProof="1" smtClean="0">
              <a:latin typeface="Consolas" panose="020B0609020204030204" pitchFamily="49" charset="0"/>
            </a:endParaRPr>
          </a:p>
          <a:p>
            <a:r>
              <a:rPr lang="en-US" sz="1600" b="1" noProof="1" smtClean="0">
                <a:latin typeface="Consolas" panose="020B0609020204030204" pitchFamily="49" charset="0"/>
              </a:rPr>
              <a:t>package </a:t>
            </a:r>
            <a:r>
              <a:rPr lang="en-US" sz="1600" noProof="1" smtClean="0">
                <a:latin typeface="Consolas" panose="020B0609020204030204" pitchFamily="49" charset="0"/>
              </a:rPr>
              <a:t>Z</a:t>
            </a:r>
          </a:p>
          <a:p>
            <a:r>
              <a:rPr lang="en-US" sz="1600" noProof="1" smtClean="0">
                <a:latin typeface="Consolas" panose="020B0609020204030204" pitchFamily="49" charset="0"/>
              </a:rPr>
              <a:t>   --  with SPARK_Mode =&gt; On</a:t>
            </a:r>
          </a:p>
          <a:p>
            <a:r>
              <a:rPr lang="en-US" sz="1600" b="1" noProof="1" smtClean="0">
                <a:latin typeface="Consolas" panose="020B0609020204030204" pitchFamily="49" charset="0"/>
              </a:rPr>
              <a:t>is</a:t>
            </a:r>
          </a:p>
          <a:p>
            <a:endParaRPr lang="en-US" sz="1600" noProof="1" smtClean="0">
              <a:latin typeface="Consolas" panose="020B0609020204030204" pitchFamily="49" charset="0"/>
            </a:endParaRPr>
          </a:p>
          <a:p>
            <a:r>
              <a:rPr lang="en-US" sz="1600" b="1" noProof="1" smtClean="0">
                <a:latin typeface="Consolas" panose="020B0609020204030204" pitchFamily="49" charset="0"/>
              </a:rPr>
              <a:t>   procedure </a:t>
            </a:r>
            <a:r>
              <a:rPr lang="en-US" sz="1600" noProof="1" smtClean="0">
                <a:latin typeface="Consolas" panose="020B0609020204030204" pitchFamily="49" charset="0"/>
              </a:rPr>
              <a:t>Q </a:t>
            </a:r>
            <a:r>
              <a:rPr lang="en-US" sz="1600" b="1" noProof="1" smtClean="0">
                <a:latin typeface="Consolas" panose="020B0609020204030204" pitchFamily="49" charset="0"/>
              </a:rPr>
              <a:t>with</a:t>
            </a:r>
          </a:p>
          <a:p>
            <a:r>
              <a:rPr lang="en-US" sz="1600" b="1" noProof="1" smtClean="0">
                <a:latin typeface="Consolas" panose="020B0609020204030204" pitchFamily="49" charset="0"/>
              </a:rPr>
              <a:t>     </a:t>
            </a:r>
            <a:r>
              <a:rPr lang="en-US" sz="1600" noProof="1" smtClean="0">
                <a:latin typeface="Consolas" panose="020B0609020204030204" pitchFamily="49" charset="0"/>
              </a:rPr>
              <a:t>SPARK_Mode =&gt; On;</a:t>
            </a:r>
          </a:p>
          <a:p>
            <a:endParaRPr lang="en-US" sz="1600" noProof="1" smtClean="0">
              <a:latin typeface="Consolas" panose="020B0609020204030204" pitchFamily="49" charset="0"/>
            </a:endParaRPr>
          </a:p>
          <a:p>
            <a:r>
              <a:rPr lang="en-US" sz="1600" b="1" noProof="1" smtClean="0">
                <a:latin typeface="Consolas" panose="020B0609020204030204" pitchFamily="49" charset="0"/>
              </a:rPr>
              <a:t>private</a:t>
            </a:r>
          </a:p>
          <a:p>
            <a:r>
              <a:rPr lang="en-US" sz="1600" b="1" noProof="1" smtClean="0">
                <a:latin typeface="Consolas" panose="020B0609020204030204" pitchFamily="49" charset="0"/>
              </a:rPr>
              <a:t>   pragma </a:t>
            </a:r>
            <a:r>
              <a:rPr lang="en-US" sz="1600" noProof="1" smtClean="0">
                <a:latin typeface="Consolas" panose="020B0609020204030204" pitchFamily="49" charset="0"/>
              </a:rPr>
              <a:t>SPARK_Mode (On);</a:t>
            </a:r>
          </a:p>
          <a:p>
            <a:endParaRPr lang="en-US" sz="1600" noProof="1" smtClean="0">
              <a:latin typeface="Consolas" panose="020B0609020204030204" pitchFamily="49" charset="0"/>
            </a:endParaRPr>
          </a:p>
          <a:p>
            <a:r>
              <a:rPr lang="en-US" sz="1600" b="1" noProof="1" smtClean="0">
                <a:latin typeface="Consolas" panose="020B0609020204030204" pitchFamily="49" charset="0"/>
              </a:rPr>
              <a:t>end </a:t>
            </a:r>
            <a:r>
              <a:rPr lang="en-US" sz="1600" noProof="1" smtClean="0">
                <a:latin typeface="Consolas" panose="020B0609020204030204" pitchFamily="49" charset="0"/>
              </a:rPr>
              <a:t>Z;</a:t>
            </a:r>
            <a:endParaRPr lang="en-US" sz="1600" i="0" kern="1200" noProof="1" smtClean="0">
              <a:latin typeface="Consolas" panose="020B0609020204030204" pitchFamily="49" charset="0"/>
            </a:endParaRPr>
          </a:p>
        </p:txBody>
      </p:sp>
      <p:sp>
        <p:nvSpPr>
          <p:cNvPr id="8" name="TextBox 7"/>
          <p:cNvSpPr txBox="1"/>
          <p:nvPr/>
        </p:nvSpPr>
        <p:spPr>
          <a:xfrm>
            <a:off x="5724128" y="3162454"/>
            <a:ext cx="3168945" cy="338554"/>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dirty="0" smtClean="0"/>
              <a:t>Not sufficient (would be rejected)</a:t>
            </a:r>
            <a:endParaRPr lang="en-US" sz="1600" i="0" kern="1200" dirty="0" smtClean="0"/>
          </a:p>
        </p:txBody>
      </p:sp>
      <p:sp>
        <p:nvSpPr>
          <p:cNvPr id="9" name="Rectangle 8"/>
          <p:cNvSpPr/>
          <p:nvPr/>
        </p:nvSpPr>
        <p:spPr bwMode="auto">
          <a:xfrm>
            <a:off x="4976663" y="3078240"/>
            <a:ext cx="233425"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1">
                    <a:lumMod val="20000"/>
                    <a:lumOff val="80000"/>
                  </a:schemeClr>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0" name="Curved Connector 9"/>
          <p:cNvCxnSpPr>
            <a:stCxn id="8" idx="1"/>
            <a:endCxn id="9" idx="3"/>
          </p:cNvCxnSpPr>
          <p:nvPr/>
        </p:nvCxnSpPr>
        <p:spPr bwMode="auto">
          <a:xfrm rot="10800000">
            <a:off x="5210088" y="3150249"/>
            <a:ext cx="514040" cy="181483"/>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142960486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388224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p:txBody>
          <a:bodyPr/>
          <a:lstStyle/>
          <a:p>
            <a:r>
              <a:rPr lang="en-US" smtClean="0"/>
              <a:t>1/10</a:t>
            </a:r>
            <a:endParaRPr lang="en-US" dirty="0"/>
          </a:p>
        </p:txBody>
      </p:sp>
      <p:sp>
        <p:nvSpPr>
          <p:cNvPr id="5" name="TextBox 4"/>
          <p:cNvSpPr txBox="1"/>
          <p:nvPr/>
        </p:nvSpPr>
        <p:spPr>
          <a:xfrm>
            <a:off x="971550" y="1628773"/>
            <a:ext cx="7272338" cy="3552827"/>
          </a:xfrm>
          <a:prstGeom prst="rect">
            <a:avLst/>
          </a:prstGeom>
          <a:noFill/>
        </p:spPr>
        <p:txBody>
          <a:bodyPr wrap="none" rtlCol="0">
            <a:noAutofit/>
          </a:bodyPr>
          <a:lstStyle/>
          <a:p>
            <a:pPr fontAlgn="auto">
              <a:lnSpc>
                <a:spcPts val="1800"/>
              </a:lnSpc>
              <a:spcBef>
                <a:spcPts val="0"/>
              </a:spcBef>
              <a:spcAft>
                <a:spcPts val="0"/>
              </a:spcAft>
              <a:defRPr/>
            </a:pPr>
            <a:r>
              <a:rPr lang="en-GB" sz="1400" b="1" noProof="1">
                <a:latin typeface="Consolas" panose="020B0609020204030204" pitchFamily="49" charset="0"/>
                <a:ea typeface="Source Code Pro" panose="020B0509030403020204" pitchFamily="49" charset="0"/>
              </a:rPr>
              <a:t>package</a:t>
            </a:r>
            <a:r>
              <a:rPr lang="en-GB" sz="1400" noProof="1">
                <a:latin typeface="Consolas" panose="020B0609020204030204" pitchFamily="49" charset="0"/>
                <a:ea typeface="Source Code Pro" panose="020B0509030403020204" pitchFamily="49" charset="0"/>
              </a:rPr>
              <a:t> Stack_Package</a:t>
            </a:r>
          </a:p>
          <a:p>
            <a:pPr fontAlgn="auto">
              <a:lnSpc>
                <a:spcPts val="1800"/>
              </a:lnSpc>
              <a:spcBef>
                <a:spcPts val="0"/>
              </a:spcBef>
              <a:spcAft>
                <a:spcPts val="0"/>
              </a:spcAft>
              <a:defRPr/>
            </a:pPr>
            <a:r>
              <a:rPr lang="en-GB" sz="1400" noProof="1">
                <a:latin typeface="Consolas" panose="020B0609020204030204" pitchFamily="49" charset="0"/>
                <a:ea typeface="Source Code Pro" panose="020B0509030403020204" pitchFamily="49" charset="0"/>
              </a:rPr>
              <a:t>  </a:t>
            </a:r>
            <a:r>
              <a:rPr lang="en-GB" sz="1400" b="1" noProof="1">
                <a:latin typeface="Consolas" panose="020B0609020204030204" pitchFamily="49" charset="0"/>
                <a:ea typeface="Source Code Pro" panose="020B0509030403020204" pitchFamily="49" charset="0"/>
              </a:rPr>
              <a:t>with</a:t>
            </a:r>
            <a:r>
              <a:rPr lang="en-GB" sz="1400" noProof="1">
                <a:latin typeface="Consolas" panose="020B0609020204030204" pitchFamily="49" charset="0"/>
                <a:ea typeface="Source Code Pro" panose="020B0509030403020204" pitchFamily="49" charset="0"/>
              </a:rPr>
              <a:t> SPARK_Mode =&gt; On</a:t>
            </a:r>
          </a:p>
          <a:p>
            <a:pPr fontAlgn="auto">
              <a:lnSpc>
                <a:spcPts val="1800"/>
              </a:lnSpc>
              <a:spcBef>
                <a:spcPts val="0"/>
              </a:spcBef>
              <a:spcAft>
                <a:spcPts val="0"/>
              </a:spcAft>
              <a:defRPr/>
            </a:pPr>
            <a:r>
              <a:rPr lang="en-GB" sz="1400" b="1" noProof="1" smtClean="0">
                <a:latin typeface="Consolas" panose="020B0609020204030204" pitchFamily="49" charset="0"/>
                <a:ea typeface="Source Code Pro" panose="020B0509030403020204" pitchFamily="49" charset="0"/>
              </a:rPr>
              <a:t>is</a:t>
            </a:r>
          </a:p>
          <a:p>
            <a:pPr fontAlgn="auto">
              <a:lnSpc>
                <a:spcPts val="1800"/>
              </a:lnSpc>
              <a:spcBef>
                <a:spcPts val="0"/>
              </a:spcBef>
              <a:spcAft>
                <a:spcPts val="0"/>
              </a:spcAft>
              <a:defRPr/>
            </a:pPr>
            <a:endParaRPr lang="en-GB" sz="1400" b="1" noProof="1">
              <a:latin typeface="Consolas" panose="020B0609020204030204" pitchFamily="49" charset="0"/>
              <a:ea typeface="Source Code Pro" panose="020B0509030403020204" pitchFamily="49" charset="0"/>
            </a:endParaRPr>
          </a:p>
          <a:p>
            <a:pPr fontAlgn="auto">
              <a:lnSpc>
                <a:spcPts val="1800"/>
              </a:lnSpc>
              <a:spcBef>
                <a:spcPts val="0"/>
              </a:spcBef>
              <a:spcAft>
                <a:spcPts val="0"/>
              </a:spcAft>
              <a:defRPr/>
            </a:pPr>
            <a:r>
              <a:rPr lang="en-GB" sz="1400" b="1" noProof="1">
                <a:latin typeface="Consolas" panose="020B0609020204030204" pitchFamily="49" charset="0"/>
                <a:ea typeface="Source Code Pro" panose="020B0509030403020204" pitchFamily="49" charset="0"/>
              </a:rPr>
              <a:t>  type </a:t>
            </a:r>
            <a:r>
              <a:rPr lang="en-GB" sz="1400" noProof="1">
                <a:latin typeface="Consolas" panose="020B0609020204030204" pitchFamily="49" charset="0"/>
                <a:ea typeface="Source Code Pro" panose="020B0509030403020204" pitchFamily="49" charset="0"/>
              </a:rPr>
              <a:t>Element</a:t>
            </a:r>
            <a:r>
              <a:rPr lang="en-GB" sz="1400" b="1" noProof="1">
                <a:latin typeface="Consolas" panose="020B0609020204030204" pitchFamily="49" charset="0"/>
                <a:ea typeface="Source Code Pro" panose="020B0509030403020204" pitchFamily="49" charset="0"/>
              </a:rPr>
              <a:t> is new </a:t>
            </a:r>
            <a:r>
              <a:rPr lang="en-GB" sz="1400" noProof="1">
                <a:latin typeface="Consolas" panose="020B0609020204030204" pitchFamily="49" charset="0"/>
                <a:ea typeface="Source Code Pro" panose="020B0509030403020204" pitchFamily="49" charset="0"/>
              </a:rPr>
              <a:t>Natural</a:t>
            </a:r>
            <a:r>
              <a:rPr lang="en-GB" sz="1400" b="1" noProof="1">
                <a:latin typeface="Consolas" panose="020B0609020204030204" pitchFamily="49" charset="0"/>
                <a:ea typeface="Source Code Pro" panose="020B0509030403020204" pitchFamily="49" charset="0"/>
              </a:rPr>
              <a:t>;</a:t>
            </a:r>
          </a:p>
          <a:p>
            <a:pPr fontAlgn="auto">
              <a:lnSpc>
                <a:spcPts val="1800"/>
              </a:lnSpc>
              <a:spcBef>
                <a:spcPts val="600"/>
              </a:spcBef>
              <a:spcAft>
                <a:spcPts val="0"/>
              </a:spcAft>
              <a:defRPr/>
            </a:pPr>
            <a:r>
              <a:rPr lang="en-GB" sz="1400" b="1" noProof="1">
                <a:latin typeface="Consolas" panose="020B0609020204030204" pitchFamily="49" charset="0"/>
                <a:ea typeface="Source Code Pro" panose="020B0509030403020204" pitchFamily="49" charset="0"/>
              </a:rPr>
              <a:t>  type </a:t>
            </a:r>
            <a:r>
              <a:rPr lang="en-GB" sz="1400" noProof="1">
                <a:latin typeface="Consolas" panose="020B0609020204030204" pitchFamily="49" charset="0"/>
                <a:ea typeface="Source Code Pro" panose="020B0509030403020204" pitchFamily="49" charset="0"/>
              </a:rPr>
              <a:t>Stack</a:t>
            </a:r>
            <a:r>
              <a:rPr lang="en-GB" sz="1400" b="1" noProof="1">
                <a:latin typeface="Consolas" panose="020B0609020204030204" pitchFamily="49" charset="0"/>
                <a:ea typeface="Source Code Pro" panose="020B0509030403020204" pitchFamily="49" charset="0"/>
              </a:rPr>
              <a:t> is private;</a:t>
            </a:r>
          </a:p>
          <a:p>
            <a:pPr fontAlgn="auto">
              <a:lnSpc>
                <a:spcPts val="1800"/>
              </a:lnSpc>
              <a:spcBef>
                <a:spcPts val="0"/>
              </a:spcBef>
              <a:spcAft>
                <a:spcPts val="0"/>
              </a:spcAft>
              <a:defRPr/>
            </a:pPr>
            <a:endParaRPr lang="en-GB" sz="1400" b="1" noProof="1">
              <a:latin typeface="Consolas" panose="020B0609020204030204" pitchFamily="49" charset="0"/>
              <a:ea typeface="Source Code Pro" panose="020B0509030403020204" pitchFamily="49" charset="0"/>
            </a:endParaRPr>
          </a:p>
          <a:p>
            <a:pPr fontAlgn="auto">
              <a:lnSpc>
                <a:spcPts val="1800"/>
              </a:lnSpc>
              <a:spcBef>
                <a:spcPts val="0"/>
              </a:spcBef>
              <a:spcAft>
                <a:spcPts val="0"/>
              </a:spcAft>
              <a:defRPr/>
            </a:pPr>
            <a:r>
              <a:rPr lang="en-GB" sz="1400" b="1" noProof="1">
                <a:latin typeface="Consolas" panose="020B0609020204030204" pitchFamily="49" charset="0"/>
                <a:ea typeface="Source Code Pro" panose="020B0509030403020204" pitchFamily="49" charset="0"/>
              </a:rPr>
              <a:t>  function </a:t>
            </a:r>
            <a:r>
              <a:rPr lang="en-GB" sz="1400" noProof="1">
                <a:latin typeface="Consolas" panose="020B0609020204030204" pitchFamily="49" charset="0"/>
                <a:ea typeface="Source Code Pro" panose="020B0509030403020204" pitchFamily="49" charset="0"/>
              </a:rPr>
              <a:t>Empty</a:t>
            </a:r>
            <a:r>
              <a:rPr lang="en-GB" sz="1400" b="1" noProof="1">
                <a:latin typeface="Consolas" panose="020B0609020204030204" pitchFamily="49" charset="0"/>
                <a:ea typeface="Source Code Pro" panose="020B0509030403020204" pitchFamily="49" charset="0"/>
              </a:rPr>
              <a:t> return </a:t>
            </a:r>
            <a:r>
              <a:rPr lang="en-GB" sz="1400" noProof="1">
                <a:latin typeface="Consolas" panose="020B0609020204030204" pitchFamily="49" charset="0"/>
                <a:ea typeface="Source Code Pro" panose="020B0509030403020204" pitchFamily="49" charset="0"/>
              </a:rPr>
              <a:t>Stack;</a:t>
            </a:r>
          </a:p>
          <a:p>
            <a:pPr fontAlgn="auto">
              <a:lnSpc>
                <a:spcPts val="1800"/>
              </a:lnSpc>
              <a:spcBef>
                <a:spcPts val="600"/>
              </a:spcBef>
              <a:spcAft>
                <a:spcPts val="0"/>
              </a:spcAft>
              <a:defRPr/>
            </a:pPr>
            <a:r>
              <a:rPr lang="en-GB" sz="1400" b="1" noProof="1">
                <a:latin typeface="Consolas" panose="020B0609020204030204" pitchFamily="49" charset="0"/>
                <a:ea typeface="Source Code Pro" panose="020B0509030403020204" pitchFamily="49" charset="0"/>
              </a:rPr>
              <a:t>  procedure </a:t>
            </a:r>
            <a:r>
              <a:rPr lang="en-GB" sz="1400" noProof="1">
                <a:latin typeface="Consolas" panose="020B0609020204030204" pitchFamily="49" charset="0"/>
                <a:ea typeface="Source Code Pro" panose="020B0509030403020204" pitchFamily="49" charset="0"/>
              </a:rPr>
              <a:t>Push</a:t>
            </a:r>
            <a:r>
              <a:rPr lang="en-GB" sz="1400" b="1" noProof="1">
                <a:latin typeface="Consolas" panose="020B0609020204030204" pitchFamily="49" charset="0"/>
                <a:ea typeface="Source Code Pro" panose="020B0509030403020204" pitchFamily="49" charset="0"/>
              </a:rPr>
              <a:t> </a:t>
            </a:r>
            <a:r>
              <a:rPr lang="en-GB" sz="1400" noProof="1">
                <a:latin typeface="Consolas" panose="020B0609020204030204" pitchFamily="49" charset="0"/>
                <a:ea typeface="Source Code Pro" panose="020B0509030403020204" pitchFamily="49" charset="0"/>
              </a:rPr>
              <a:t>(S : </a:t>
            </a:r>
            <a:r>
              <a:rPr lang="en-GB" sz="1400" b="1" noProof="1">
                <a:latin typeface="Consolas" panose="020B0609020204030204" pitchFamily="49" charset="0"/>
                <a:ea typeface="Source Code Pro" panose="020B0509030403020204" pitchFamily="49" charset="0"/>
              </a:rPr>
              <a:t>in out </a:t>
            </a:r>
            <a:r>
              <a:rPr lang="en-GB" sz="1400" noProof="1">
                <a:latin typeface="Consolas" panose="020B0609020204030204" pitchFamily="49" charset="0"/>
                <a:ea typeface="Source Code Pro" panose="020B0509030403020204" pitchFamily="49" charset="0"/>
              </a:rPr>
              <a:t>Stack; E </a:t>
            </a:r>
            <a:r>
              <a:rPr lang="en-GB" sz="1400" b="1" noProof="1">
                <a:latin typeface="Consolas" panose="020B0609020204030204" pitchFamily="49" charset="0"/>
                <a:ea typeface="Source Code Pro" panose="020B0509030403020204" pitchFamily="49" charset="0"/>
              </a:rPr>
              <a:t>: </a:t>
            </a:r>
            <a:r>
              <a:rPr lang="en-GB" sz="1400" noProof="1">
                <a:latin typeface="Consolas" panose="020B0609020204030204" pitchFamily="49" charset="0"/>
                <a:ea typeface="Source Code Pro" panose="020B0509030403020204" pitchFamily="49" charset="0"/>
              </a:rPr>
              <a:t>Element);</a:t>
            </a:r>
          </a:p>
          <a:p>
            <a:pPr fontAlgn="auto">
              <a:lnSpc>
                <a:spcPts val="1800"/>
              </a:lnSpc>
              <a:spcBef>
                <a:spcPts val="600"/>
              </a:spcBef>
              <a:spcAft>
                <a:spcPts val="0"/>
              </a:spcAft>
              <a:defRPr/>
            </a:pPr>
            <a:r>
              <a:rPr lang="en-GB" sz="1400" noProof="1">
                <a:latin typeface="Consolas" panose="020B0609020204030204" pitchFamily="49" charset="0"/>
                <a:ea typeface="Source Code Pro" panose="020B0509030403020204" pitchFamily="49" charset="0"/>
              </a:rPr>
              <a:t>  </a:t>
            </a:r>
            <a:r>
              <a:rPr lang="en-GB" sz="1400" b="1" noProof="1">
                <a:latin typeface="Consolas" panose="020B0609020204030204" pitchFamily="49" charset="0"/>
                <a:ea typeface="Source Code Pro" panose="020B0509030403020204" pitchFamily="49" charset="0"/>
              </a:rPr>
              <a:t>function</a:t>
            </a:r>
            <a:r>
              <a:rPr lang="en-GB" sz="1400" noProof="1">
                <a:latin typeface="Consolas" panose="020B0609020204030204" pitchFamily="49" charset="0"/>
                <a:ea typeface="Source Code Pro" panose="020B0509030403020204" pitchFamily="49" charset="0"/>
              </a:rPr>
              <a:t> Pop (S : </a:t>
            </a:r>
            <a:r>
              <a:rPr lang="en-GB" sz="1400" b="1" noProof="1">
                <a:latin typeface="Consolas" panose="020B0609020204030204" pitchFamily="49" charset="0"/>
                <a:ea typeface="Source Code Pro" panose="020B0509030403020204" pitchFamily="49" charset="0"/>
              </a:rPr>
              <a:t>in out </a:t>
            </a:r>
            <a:r>
              <a:rPr lang="en-GB" sz="1400" noProof="1">
                <a:latin typeface="Consolas" panose="020B0609020204030204" pitchFamily="49" charset="0"/>
                <a:ea typeface="Source Code Pro" panose="020B0509030403020204" pitchFamily="49" charset="0"/>
              </a:rPr>
              <a:t>Stack) </a:t>
            </a:r>
            <a:r>
              <a:rPr lang="en-GB" sz="1400" b="1" noProof="1">
                <a:latin typeface="Consolas" panose="020B0609020204030204" pitchFamily="49" charset="0"/>
                <a:ea typeface="Source Code Pro" panose="020B0509030403020204" pitchFamily="49" charset="0"/>
              </a:rPr>
              <a:t>return</a:t>
            </a:r>
            <a:r>
              <a:rPr lang="en-GB" sz="1400" noProof="1">
                <a:latin typeface="Consolas" panose="020B0609020204030204" pitchFamily="49" charset="0"/>
                <a:ea typeface="Source Code Pro" panose="020B0509030403020204" pitchFamily="49" charset="0"/>
              </a:rPr>
              <a:t> Element;</a:t>
            </a:r>
          </a:p>
          <a:p>
            <a:pPr fontAlgn="auto">
              <a:lnSpc>
                <a:spcPts val="1800"/>
              </a:lnSpc>
              <a:spcBef>
                <a:spcPts val="0"/>
              </a:spcBef>
              <a:spcAft>
                <a:spcPts val="0"/>
              </a:spcAft>
              <a:defRPr/>
            </a:pPr>
            <a:endParaRPr lang="en-GB" sz="1400" noProof="1">
              <a:latin typeface="Consolas" panose="020B0609020204030204" pitchFamily="49" charset="0"/>
              <a:ea typeface="Source Code Pro" panose="020B0509030403020204" pitchFamily="49" charset="0"/>
            </a:endParaRPr>
          </a:p>
          <a:p>
            <a:pPr fontAlgn="auto">
              <a:lnSpc>
                <a:spcPts val="1800"/>
              </a:lnSpc>
              <a:spcBef>
                <a:spcPts val="0"/>
              </a:spcBef>
              <a:spcAft>
                <a:spcPts val="0"/>
              </a:spcAft>
              <a:defRPr/>
            </a:pPr>
            <a:r>
              <a:rPr lang="en-GB" sz="1400" b="1" noProof="1">
                <a:latin typeface="Consolas" panose="020B0609020204030204" pitchFamily="49" charset="0"/>
                <a:ea typeface="Source Code Pro" panose="020B0509030403020204" pitchFamily="49" charset="0"/>
              </a:rPr>
              <a:t>private</a:t>
            </a:r>
          </a:p>
          <a:p>
            <a:pPr fontAlgn="auto">
              <a:lnSpc>
                <a:spcPts val="1800"/>
              </a:lnSpc>
              <a:spcBef>
                <a:spcPts val="0"/>
              </a:spcBef>
              <a:spcAft>
                <a:spcPts val="0"/>
              </a:spcAft>
              <a:defRPr/>
            </a:pPr>
            <a:r>
              <a:rPr lang="en-GB" sz="1400" noProof="1">
                <a:latin typeface="Consolas" panose="020B0609020204030204" pitchFamily="49" charset="0"/>
                <a:ea typeface="Source Code Pro" panose="020B0509030403020204" pitchFamily="49" charset="0"/>
              </a:rPr>
              <a:t>  ...</a:t>
            </a:r>
          </a:p>
          <a:p>
            <a:pPr fontAlgn="auto">
              <a:lnSpc>
                <a:spcPts val="1800"/>
              </a:lnSpc>
              <a:spcBef>
                <a:spcPts val="0"/>
              </a:spcBef>
              <a:spcAft>
                <a:spcPts val="0"/>
              </a:spcAft>
              <a:defRPr/>
            </a:pPr>
            <a:r>
              <a:rPr lang="en-GB" sz="1400" b="1" noProof="1">
                <a:latin typeface="Consolas" panose="020B0609020204030204" pitchFamily="49" charset="0"/>
                <a:ea typeface="Source Code Pro" panose="020B0509030403020204" pitchFamily="49" charset="0"/>
              </a:rPr>
              <a:t>end</a:t>
            </a:r>
            <a:r>
              <a:rPr lang="en-GB" sz="1400" noProof="1">
                <a:latin typeface="Consolas" panose="020B0609020204030204" pitchFamily="49" charset="0"/>
                <a:ea typeface="Source Code Pro" panose="020B0509030403020204" pitchFamily="49" charset="0"/>
              </a:rPr>
              <a:t> Stack_Package</a:t>
            </a:r>
            <a:r>
              <a:rPr lang="en-GB" sz="1400" noProof="1" smtClean="0">
                <a:latin typeface="Consolas" panose="020B0609020204030204" pitchFamily="49" charset="0"/>
                <a:ea typeface="Source Code Pro" panose="020B0509030403020204" pitchFamily="49" charset="0"/>
              </a:rPr>
              <a:t>;</a:t>
            </a:r>
            <a:endParaRPr lang="en-GB" sz="1400" noProof="1">
              <a:latin typeface="Consolas" panose="020B0609020204030204" pitchFamily="49" charset="0"/>
              <a:ea typeface="Source Code Pro" panose="020B0509030403020204" pitchFamily="49" charset="0"/>
            </a:endParaRPr>
          </a:p>
        </p:txBody>
      </p:sp>
    </p:spTree>
    <p:extLst>
      <p:ext uri="{BB962C8B-B14F-4D97-AF65-F5344CB8AC3E}">
        <p14:creationId xmlns:p14="http://schemas.microsoft.com/office/powerpoint/2010/main" val="135789592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5015352" y="226883"/>
            <a:ext cx="1224136" cy="533400"/>
          </a:xfrm>
          <a:prstGeom prst="rect">
            <a:avLst/>
          </a:prstGeom>
        </p:spPr>
        <p:txBody>
          <a:bodyPr/>
          <a:lstStyle/>
          <a:p>
            <a:r>
              <a:rPr lang="en-US" smtClean="0"/>
              <a:t>1/10</a:t>
            </a:r>
            <a:endParaRPr lang="en-US"/>
          </a:p>
        </p:txBody>
      </p:sp>
      <p:pic>
        <p:nvPicPr>
          <p:cNvPr id="46089" name="Picture 8" descr="wrong.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188" y="3954290"/>
            <a:ext cx="239712" cy="238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90" name="TextBox 1"/>
          <p:cNvSpPr txBox="1">
            <a:spLocks noChangeArrowheads="1"/>
          </p:cNvSpPr>
          <p:nvPr/>
        </p:nvSpPr>
        <p:spPr bwMode="auto">
          <a:xfrm>
            <a:off x="5245100" y="5225184"/>
            <a:ext cx="309562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20000"/>
              </a:lnSpc>
              <a:spcBef>
                <a:spcPct val="20000"/>
              </a:spcBef>
              <a:buClr>
                <a:srgbClr val="404040"/>
              </a:buClr>
              <a:buChar char="•"/>
              <a:defRPr sz="1600" b="1">
                <a:solidFill>
                  <a:srgbClr val="404040"/>
                </a:solidFill>
                <a:latin typeface="Calibri" panose="020F0502020204030204" pitchFamily="34" charset="0"/>
                <a:ea typeface="ＭＳ Ｐゴシック" panose="020B0600070205080204" pitchFamily="34" charset="-128"/>
              </a:defRPr>
            </a:lvl1pPr>
            <a:lvl2pPr marL="742950" indent="-285750">
              <a:lnSpc>
                <a:spcPct val="120000"/>
              </a:lnSpc>
              <a:spcBef>
                <a:spcPct val="20000"/>
              </a:spcBef>
              <a:buChar char="–"/>
              <a:defRPr sz="1400">
                <a:solidFill>
                  <a:schemeClr val="tx1"/>
                </a:solidFill>
                <a:latin typeface="Calibri" panose="020F0502020204030204" pitchFamily="34" charset="0"/>
                <a:ea typeface="ヒラギノ角ゴ ProN W3" pitchFamily="-84" charset="-128"/>
              </a:defRPr>
            </a:lvl2pPr>
            <a:lvl3pPr marL="1143000" indent="-228600">
              <a:lnSpc>
                <a:spcPct val="120000"/>
              </a:lnSpc>
              <a:spcBef>
                <a:spcPct val="20000"/>
              </a:spcBef>
              <a:buChar char="–"/>
              <a:defRPr sz="1200">
                <a:solidFill>
                  <a:schemeClr val="tx1"/>
                </a:solidFill>
                <a:latin typeface="Calibri" panose="020F0502020204030204" pitchFamily="34" charset="0"/>
                <a:ea typeface="ヒラギノ角ゴ ProN W3" pitchFamily="-84" charset="-128"/>
              </a:defRPr>
            </a:lvl3pPr>
            <a:lvl4pPr marL="1600200" indent="-228600">
              <a:spcBef>
                <a:spcPct val="20000"/>
              </a:spcBef>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4pPr>
            <a:lvl5pPr marL="2057400" indent="-228600">
              <a:spcBef>
                <a:spcPct val="20000"/>
              </a:spcBef>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5pPr>
            <a:lvl6pPr marL="25146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6pPr>
            <a:lvl7pPr marL="29718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7pPr>
            <a:lvl8pPr marL="34290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8pPr>
            <a:lvl9pPr marL="38862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9pPr>
          </a:lstStyle>
          <a:p>
            <a:pPr eaLnBrk="1" hangingPunct="1">
              <a:lnSpc>
                <a:spcPct val="100000"/>
              </a:lnSpc>
              <a:spcBef>
                <a:spcPct val="0"/>
              </a:spcBef>
              <a:buClrTx/>
              <a:buFontTx/>
              <a:buNone/>
            </a:pPr>
            <a:r>
              <a:rPr lang="en-GB" altLang="en-US" sz="1400" b="0" dirty="0" smtClean="0">
                <a:solidFill>
                  <a:srgbClr val="FF0000"/>
                </a:solidFill>
                <a:latin typeface="+mn-lt"/>
                <a:cs typeface="Courier New" panose="02070309020205020404" pitchFamily="49" charset="0"/>
              </a:rPr>
              <a:t>Functions </a:t>
            </a:r>
            <a:r>
              <a:rPr lang="en-GB" altLang="en-US" sz="1400" b="0" dirty="0">
                <a:solidFill>
                  <a:srgbClr val="FF0000"/>
                </a:solidFill>
                <a:latin typeface="+mn-lt"/>
                <a:cs typeface="Courier New" panose="02070309020205020404" pitchFamily="49" charset="0"/>
              </a:rPr>
              <a:t>with “in out”  </a:t>
            </a:r>
            <a:r>
              <a:rPr lang="en-GB" altLang="en-US" sz="1400" b="0" dirty="0" smtClean="0">
                <a:solidFill>
                  <a:srgbClr val="FF0000"/>
                </a:solidFill>
                <a:latin typeface="+mn-lt"/>
                <a:cs typeface="Courier New" panose="02070309020205020404" pitchFamily="49" charset="0"/>
              </a:rPr>
              <a:t>parameters are </a:t>
            </a:r>
            <a:r>
              <a:rPr lang="en-GB" altLang="en-US" sz="1400" b="0" dirty="0">
                <a:solidFill>
                  <a:srgbClr val="FF0000"/>
                </a:solidFill>
                <a:latin typeface="+mn-lt"/>
                <a:cs typeface="Courier New" panose="02070309020205020404" pitchFamily="49" charset="0"/>
              </a:rPr>
              <a:t>not allowed in SPARK</a:t>
            </a:r>
          </a:p>
        </p:txBody>
      </p:sp>
      <p:cxnSp>
        <p:nvCxnSpPr>
          <p:cNvPr id="46091" name="Straight Arrow Connector 4"/>
          <p:cNvCxnSpPr>
            <a:cxnSpLocks noChangeShapeType="1"/>
            <a:stCxn id="46090" idx="1"/>
            <a:endCxn id="46092" idx="4"/>
          </p:cNvCxnSpPr>
          <p:nvPr/>
        </p:nvCxnSpPr>
        <p:spPr bwMode="auto">
          <a:xfrm flipH="1" flipV="1">
            <a:off x="3671888" y="4241628"/>
            <a:ext cx="1573212" cy="1245166"/>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46092" name="Oval 7"/>
          <p:cNvSpPr>
            <a:spLocks noChangeArrowheads="1"/>
          </p:cNvSpPr>
          <p:nvPr/>
        </p:nvSpPr>
        <p:spPr bwMode="auto">
          <a:xfrm>
            <a:off x="971550" y="3928891"/>
            <a:ext cx="5400676" cy="312737"/>
          </a:xfrm>
          <a:prstGeom prst="ellipse">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lnSpc>
                <a:spcPct val="120000"/>
              </a:lnSpc>
              <a:spcBef>
                <a:spcPct val="20000"/>
              </a:spcBef>
              <a:buClr>
                <a:srgbClr val="404040"/>
              </a:buClr>
              <a:buChar char="•"/>
              <a:defRPr sz="1600" b="1">
                <a:solidFill>
                  <a:srgbClr val="404040"/>
                </a:solidFill>
                <a:latin typeface="Calibri" panose="020F0502020204030204" pitchFamily="34" charset="0"/>
                <a:ea typeface="ＭＳ Ｐゴシック" panose="020B0600070205080204" pitchFamily="34" charset="-128"/>
              </a:defRPr>
            </a:lvl1pPr>
            <a:lvl2pPr marL="742950" indent="-285750">
              <a:lnSpc>
                <a:spcPct val="120000"/>
              </a:lnSpc>
              <a:spcBef>
                <a:spcPct val="20000"/>
              </a:spcBef>
              <a:buChar char="–"/>
              <a:defRPr sz="1400">
                <a:solidFill>
                  <a:schemeClr val="tx1"/>
                </a:solidFill>
                <a:latin typeface="Calibri" panose="020F0502020204030204" pitchFamily="34" charset="0"/>
                <a:ea typeface="ヒラギノ角ゴ ProN W3" pitchFamily="-84" charset="-128"/>
              </a:defRPr>
            </a:lvl2pPr>
            <a:lvl3pPr marL="1143000" indent="-228600">
              <a:lnSpc>
                <a:spcPct val="120000"/>
              </a:lnSpc>
              <a:spcBef>
                <a:spcPct val="20000"/>
              </a:spcBef>
              <a:buChar char="–"/>
              <a:defRPr sz="1200">
                <a:solidFill>
                  <a:schemeClr val="tx1"/>
                </a:solidFill>
                <a:latin typeface="Calibri" panose="020F0502020204030204" pitchFamily="34" charset="0"/>
                <a:ea typeface="ヒラギノ角ゴ ProN W3" pitchFamily="-84" charset="-128"/>
              </a:defRPr>
            </a:lvl3pPr>
            <a:lvl4pPr marL="1600200" indent="-228600">
              <a:spcBef>
                <a:spcPct val="20000"/>
              </a:spcBef>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4pPr>
            <a:lvl5pPr marL="2057400" indent="-228600">
              <a:spcBef>
                <a:spcPct val="20000"/>
              </a:spcBef>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5pPr>
            <a:lvl6pPr marL="25146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6pPr>
            <a:lvl7pPr marL="29718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7pPr>
            <a:lvl8pPr marL="34290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8pPr>
            <a:lvl9pPr marL="38862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9pPr>
          </a:lstStyle>
          <a:p>
            <a:pPr eaLnBrk="1" hangingPunct="1">
              <a:lnSpc>
                <a:spcPct val="100000"/>
              </a:lnSpc>
              <a:spcBef>
                <a:spcPct val="0"/>
              </a:spcBef>
              <a:buClrTx/>
              <a:buFontTx/>
              <a:buNone/>
            </a:pPr>
            <a:endParaRPr lang="en-GB" altLang="en-US" sz="1800" b="0" i="1">
              <a:solidFill>
                <a:schemeClr val="tx1"/>
              </a:solidFill>
              <a:latin typeface="Arial" panose="020B0604020202020204" pitchFamily="34" charset="0"/>
            </a:endParaRPr>
          </a:p>
        </p:txBody>
      </p:sp>
      <p:sp>
        <p:nvSpPr>
          <p:cNvPr id="8" name="TextBox 7"/>
          <p:cNvSpPr txBox="1"/>
          <p:nvPr/>
        </p:nvSpPr>
        <p:spPr>
          <a:xfrm>
            <a:off x="971550" y="1628773"/>
            <a:ext cx="7272338" cy="3552827"/>
          </a:xfrm>
          <a:prstGeom prst="rect">
            <a:avLst/>
          </a:prstGeom>
          <a:noFill/>
        </p:spPr>
        <p:txBody>
          <a:bodyPr wrap="none" rtlCol="0">
            <a:noAutofit/>
          </a:bodyPr>
          <a:lstStyle/>
          <a:p>
            <a:pPr fontAlgn="auto">
              <a:lnSpc>
                <a:spcPts val="1800"/>
              </a:lnSpc>
              <a:spcBef>
                <a:spcPts val="0"/>
              </a:spcBef>
              <a:spcAft>
                <a:spcPts val="0"/>
              </a:spcAft>
              <a:defRPr/>
            </a:pPr>
            <a:r>
              <a:rPr lang="en-GB" sz="1400" b="1" noProof="1">
                <a:latin typeface="Consolas" panose="020B0609020204030204" pitchFamily="49" charset="0"/>
                <a:ea typeface="Source Code Pro" panose="020B0509030403020204" pitchFamily="49" charset="0"/>
              </a:rPr>
              <a:t>package</a:t>
            </a:r>
            <a:r>
              <a:rPr lang="en-GB" sz="1400" noProof="1">
                <a:latin typeface="Consolas" panose="020B0609020204030204" pitchFamily="49" charset="0"/>
                <a:ea typeface="Source Code Pro" panose="020B0509030403020204" pitchFamily="49" charset="0"/>
              </a:rPr>
              <a:t> Stack_Package</a:t>
            </a:r>
          </a:p>
          <a:p>
            <a:pPr fontAlgn="auto">
              <a:lnSpc>
                <a:spcPts val="1800"/>
              </a:lnSpc>
              <a:spcBef>
                <a:spcPts val="0"/>
              </a:spcBef>
              <a:spcAft>
                <a:spcPts val="0"/>
              </a:spcAft>
              <a:defRPr/>
            </a:pPr>
            <a:r>
              <a:rPr lang="en-GB" sz="1400" noProof="1">
                <a:latin typeface="Consolas" panose="020B0609020204030204" pitchFamily="49" charset="0"/>
                <a:ea typeface="Source Code Pro" panose="020B0509030403020204" pitchFamily="49" charset="0"/>
              </a:rPr>
              <a:t>  </a:t>
            </a:r>
            <a:r>
              <a:rPr lang="en-GB" sz="1400" b="1" noProof="1">
                <a:latin typeface="Consolas" panose="020B0609020204030204" pitchFamily="49" charset="0"/>
                <a:ea typeface="Source Code Pro" panose="020B0509030403020204" pitchFamily="49" charset="0"/>
              </a:rPr>
              <a:t>with</a:t>
            </a:r>
            <a:r>
              <a:rPr lang="en-GB" sz="1400" noProof="1">
                <a:latin typeface="Consolas" panose="020B0609020204030204" pitchFamily="49" charset="0"/>
                <a:ea typeface="Source Code Pro" panose="020B0509030403020204" pitchFamily="49" charset="0"/>
              </a:rPr>
              <a:t> SPARK_Mode =&gt; On</a:t>
            </a:r>
          </a:p>
          <a:p>
            <a:pPr fontAlgn="auto">
              <a:lnSpc>
                <a:spcPts val="1800"/>
              </a:lnSpc>
              <a:spcBef>
                <a:spcPts val="0"/>
              </a:spcBef>
              <a:spcAft>
                <a:spcPts val="0"/>
              </a:spcAft>
              <a:defRPr/>
            </a:pPr>
            <a:r>
              <a:rPr lang="en-GB" sz="1400" b="1" noProof="1" smtClean="0">
                <a:latin typeface="Consolas" panose="020B0609020204030204" pitchFamily="49" charset="0"/>
                <a:ea typeface="Source Code Pro" panose="020B0509030403020204" pitchFamily="49" charset="0"/>
              </a:rPr>
              <a:t>is</a:t>
            </a:r>
          </a:p>
          <a:p>
            <a:pPr fontAlgn="auto">
              <a:lnSpc>
                <a:spcPts val="1800"/>
              </a:lnSpc>
              <a:spcBef>
                <a:spcPts val="0"/>
              </a:spcBef>
              <a:spcAft>
                <a:spcPts val="0"/>
              </a:spcAft>
              <a:defRPr/>
            </a:pPr>
            <a:endParaRPr lang="en-GB" sz="1400" b="1" noProof="1">
              <a:latin typeface="Consolas" panose="020B0609020204030204" pitchFamily="49" charset="0"/>
              <a:ea typeface="Source Code Pro" panose="020B0509030403020204" pitchFamily="49" charset="0"/>
            </a:endParaRPr>
          </a:p>
          <a:p>
            <a:pPr fontAlgn="auto">
              <a:lnSpc>
                <a:spcPts val="1800"/>
              </a:lnSpc>
              <a:spcBef>
                <a:spcPts val="0"/>
              </a:spcBef>
              <a:spcAft>
                <a:spcPts val="0"/>
              </a:spcAft>
              <a:defRPr/>
            </a:pPr>
            <a:r>
              <a:rPr lang="en-GB" sz="1400" b="1" noProof="1">
                <a:latin typeface="Consolas" panose="020B0609020204030204" pitchFamily="49" charset="0"/>
                <a:ea typeface="Source Code Pro" panose="020B0509030403020204" pitchFamily="49" charset="0"/>
              </a:rPr>
              <a:t>  type </a:t>
            </a:r>
            <a:r>
              <a:rPr lang="en-GB" sz="1400" noProof="1">
                <a:latin typeface="Consolas" panose="020B0609020204030204" pitchFamily="49" charset="0"/>
                <a:ea typeface="Source Code Pro" panose="020B0509030403020204" pitchFamily="49" charset="0"/>
              </a:rPr>
              <a:t>Element</a:t>
            </a:r>
            <a:r>
              <a:rPr lang="en-GB" sz="1400" b="1" noProof="1">
                <a:latin typeface="Consolas" panose="020B0609020204030204" pitchFamily="49" charset="0"/>
                <a:ea typeface="Source Code Pro" panose="020B0509030403020204" pitchFamily="49" charset="0"/>
              </a:rPr>
              <a:t> is new </a:t>
            </a:r>
            <a:r>
              <a:rPr lang="en-GB" sz="1400" noProof="1">
                <a:latin typeface="Consolas" panose="020B0609020204030204" pitchFamily="49" charset="0"/>
                <a:ea typeface="Source Code Pro" panose="020B0509030403020204" pitchFamily="49" charset="0"/>
              </a:rPr>
              <a:t>Natural</a:t>
            </a:r>
            <a:r>
              <a:rPr lang="en-GB" sz="1400" b="1" noProof="1">
                <a:latin typeface="Consolas" panose="020B0609020204030204" pitchFamily="49" charset="0"/>
                <a:ea typeface="Source Code Pro" panose="020B0509030403020204" pitchFamily="49" charset="0"/>
              </a:rPr>
              <a:t>;</a:t>
            </a:r>
          </a:p>
          <a:p>
            <a:pPr fontAlgn="auto">
              <a:lnSpc>
                <a:spcPts val="1800"/>
              </a:lnSpc>
              <a:spcBef>
                <a:spcPts val="600"/>
              </a:spcBef>
              <a:spcAft>
                <a:spcPts val="0"/>
              </a:spcAft>
              <a:defRPr/>
            </a:pPr>
            <a:r>
              <a:rPr lang="en-GB" sz="1400" b="1" noProof="1">
                <a:latin typeface="Consolas" panose="020B0609020204030204" pitchFamily="49" charset="0"/>
                <a:ea typeface="Source Code Pro" panose="020B0509030403020204" pitchFamily="49" charset="0"/>
              </a:rPr>
              <a:t>  type </a:t>
            </a:r>
            <a:r>
              <a:rPr lang="en-GB" sz="1400" noProof="1">
                <a:latin typeface="Consolas" panose="020B0609020204030204" pitchFamily="49" charset="0"/>
                <a:ea typeface="Source Code Pro" panose="020B0509030403020204" pitchFamily="49" charset="0"/>
              </a:rPr>
              <a:t>Stack</a:t>
            </a:r>
            <a:r>
              <a:rPr lang="en-GB" sz="1400" b="1" noProof="1">
                <a:latin typeface="Consolas" panose="020B0609020204030204" pitchFamily="49" charset="0"/>
                <a:ea typeface="Source Code Pro" panose="020B0509030403020204" pitchFamily="49" charset="0"/>
              </a:rPr>
              <a:t> is private;</a:t>
            </a:r>
          </a:p>
          <a:p>
            <a:pPr fontAlgn="auto">
              <a:lnSpc>
                <a:spcPts val="1800"/>
              </a:lnSpc>
              <a:spcBef>
                <a:spcPts val="0"/>
              </a:spcBef>
              <a:spcAft>
                <a:spcPts val="0"/>
              </a:spcAft>
              <a:defRPr/>
            </a:pPr>
            <a:endParaRPr lang="en-GB" sz="1400" b="1" noProof="1">
              <a:latin typeface="Consolas" panose="020B0609020204030204" pitchFamily="49" charset="0"/>
              <a:ea typeface="Source Code Pro" panose="020B0509030403020204" pitchFamily="49" charset="0"/>
            </a:endParaRPr>
          </a:p>
          <a:p>
            <a:pPr fontAlgn="auto">
              <a:lnSpc>
                <a:spcPts val="1800"/>
              </a:lnSpc>
              <a:spcBef>
                <a:spcPts val="0"/>
              </a:spcBef>
              <a:spcAft>
                <a:spcPts val="0"/>
              </a:spcAft>
              <a:defRPr/>
            </a:pPr>
            <a:r>
              <a:rPr lang="en-GB" sz="1400" b="1" noProof="1">
                <a:latin typeface="Consolas" panose="020B0609020204030204" pitchFamily="49" charset="0"/>
                <a:ea typeface="Source Code Pro" panose="020B0509030403020204" pitchFamily="49" charset="0"/>
              </a:rPr>
              <a:t>  function </a:t>
            </a:r>
            <a:r>
              <a:rPr lang="en-GB" sz="1400" noProof="1">
                <a:latin typeface="Consolas" panose="020B0609020204030204" pitchFamily="49" charset="0"/>
                <a:ea typeface="Source Code Pro" panose="020B0509030403020204" pitchFamily="49" charset="0"/>
              </a:rPr>
              <a:t>Empty</a:t>
            </a:r>
            <a:r>
              <a:rPr lang="en-GB" sz="1400" b="1" noProof="1">
                <a:latin typeface="Consolas" panose="020B0609020204030204" pitchFamily="49" charset="0"/>
                <a:ea typeface="Source Code Pro" panose="020B0509030403020204" pitchFamily="49" charset="0"/>
              </a:rPr>
              <a:t> return </a:t>
            </a:r>
            <a:r>
              <a:rPr lang="en-GB" sz="1400" noProof="1">
                <a:latin typeface="Consolas" panose="020B0609020204030204" pitchFamily="49" charset="0"/>
                <a:ea typeface="Source Code Pro" panose="020B0509030403020204" pitchFamily="49" charset="0"/>
              </a:rPr>
              <a:t>Stack;</a:t>
            </a:r>
          </a:p>
          <a:p>
            <a:pPr fontAlgn="auto">
              <a:lnSpc>
                <a:spcPts val="1800"/>
              </a:lnSpc>
              <a:spcBef>
                <a:spcPts val="600"/>
              </a:spcBef>
              <a:spcAft>
                <a:spcPts val="0"/>
              </a:spcAft>
              <a:defRPr/>
            </a:pPr>
            <a:r>
              <a:rPr lang="en-GB" sz="1400" b="1" noProof="1">
                <a:latin typeface="Consolas" panose="020B0609020204030204" pitchFamily="49" charset="0"/>
                <a:ea typeface="Source Code Pro" panose="020B0509030403020204" pitchFamily="49" charset="0"/>
              </a:rPr>
              <a:t>  procedure </a:t>
            </a:r>
            <a:r>
              <a:rPr lang="en-GB" sz="1400" noProof="1">
                <a:latin typeface="Consolas" panose="020B0609020204030204" pitchFamily="49" charset="0"/>
                <a:ea typeface="Source Code Pro" panose="020B0509030403020204" pitchFamily="49" charset="0"/>
              </a:rPr>
              <a:t>Push</a:t>
            </a:r>
            <a:r>
              <a:rPr lang="en-GB" sz="1400" b="1" noProof="1">
                <a:latin typeface="Consolas" panose="020B0609020204030204" pitchFamily="49" charset="0"/>
                <a:ea typeface="Source Code Pro" panose="020B0509030403020204" pitchFamily="49" charset="0"/>
              </a:rPr>
              <a:t> </a:t>
            </a:r>
            <a:r>
              <a:rPr lang="en-GB" sz="1400" noProof="1">
                <a:latin typeface="Consolas" panose="020B0609020204030204" pitchFamily="49" charset="0"/>
                <a:ea typeface="Source Code Pro" panose="020B0509030403020204" pitchFamily="49" charset="0"/>
              </a:rPr>
              <a:t>(S : </a:t>
            </a:r>
            <a:r>
              <a:rPr lang="en-GB" sz="1400" b="1" noProof="1">
                <a:latin typeface="Consolas" panose="020B0609020204030204" pitchFamily="49" charset="0"/>
                <a:ea typeface="Source Code Pro" panose="020B0509030403020204" pitchFamily="49" charset="0"/>
              </a:rPr>
              <a:t>in out </a:t>
            </a:r>
            <a:r>
              <a:rPr lang="en-GB" sz="1400" noProof="1">
                <a:latin typeface="Consolas" panose="020B0609020204030204" pitchFamily="49" charset="0"/>
                <a:ea typeface="Source Code Pro" panose="020B0509030403020204" pitchFamily="49" charset="0"/>
              </a:rPr>
              <a:t>Stack; E </a:t>
            </a:r>
            <a:r>
              <a:rPr lang="en-GB" sz="1400" b="1" noProof="1">
                <a:latin typeface="Consolas" panose="020B0609020204030204" pitchFamily="49" charset="0"/>
                <a:ea typeface="Source Code Pro" panose="020B0509030403020204" pitchFamily="49" charset="0"/>
              </a:rPr>
              <a:t>: </a:t>
            </a:r>
            <a:r>
              <a:rPr lang="en-GB" sz="1400" noProof="1">
                <a:latin typeface="Consolas" panose="020B0609020204030204" pitchFamily="49" charset="0"/>
                <a:ea typeface="Source Code Pro" panose="020B0509030403020204" pitchFamily="49" charset="0"/>
              </a:rPr>
              <a:t>Element);</a:t>
            </a:r>
          </a:p>
          <a:p>
            <a:pPr fontAlgn="auto">
              <a:lnSpc>
                <a:spcPts val="1800"/>
              </a:lnSpc>
              <a:spcBef>
                <a:spcPts val="600"/>
              </a:spcBef>
              <a:spcAft>
                <a:spcPts val="0"/>
              </a:spcAft>
              <a:defRPr/>
            </a:pPr>
            <a:r>
              <a:rPr lang="en-GB" sz="1400" noProof="1">
                <a:latin typeface="Consolas" panose="020B0609020204030204" pitchFamily="49" charset="0"/>
                <a:ea typeface="Source Code Pro" panose="020B0509030403020204" pitchFamily="49" charset="0"/>
              </a:rPr>
              <a:t>  </a:t>
            </a:r>
            <a:r>
              <a:rPr lang="en-GB" sz="1400" b="1" noProof="1">
                <a:latin typeface="Consolas" panose="020B0609020204030204" pitchFamily="49" charset="0"/>
                <a:ea typeface="Source Code Pro" panose="020B0509030403020204" pitchFamily="49" charset="0"/>
              </a:rPr>
              <a:t>function</a:t>
            </a:r>
            <a:r>
              <a:rPr lang="en-GB" sz="1400" noProof="1">
                <a:latin typeface="Consolas" panose="020B0609020204030204" pitchFamily="49" charset="0"/>
                <a:ea typeface="Source Code Pro" panose="020B0509030403020204" pitchFamily="49" charset="0"/>
              </a:rPr>
              <a:t> Pop (S : </a:t>
            </a:r>
            <a:r>
              <a:rPr lang="en-GB" sz="1400" b="1" noProof="1">
                <a:latin typeface="Consolas" panose="020B0609020204030204" pitchFamily="49" charset="0"/>
                <a:ea typeface="Source Code Pro" panose="020B0509030403020204" pitchFamily="49" charset="0"/>
              </a:rPr>
              <a:t>in out </a:t>
            </a:r>
            <a:r>
              <a:rPr lang="en-GB" sz="1400" noProof="1">
                <a:latin typeface="Consolas" panose="020B0609020204030204" pitchFamily="49" charset="0"/>
                <a:ea typeface="Source Code Pro" panose="020B0509030403020204" pitchFamily="49" charset="0"/>
              </a:rPr>
              <a:t>Stack) </a:t>
            </a:r>
            <a:r>
              <a:rPr lang="en-GB" sz="1400" b="1" noProof="1">
                <a:latin typeface="Consolas" panose="020B0609020204030204" pitchFamily="49" charset="0"/>
                <a:ea typeface="Source Code Pro" panose="020B0509030403020204" pitchFamily="49" charset="0"/>
              </a:rPr>
              <a:t>return</a:t>
            </a:r>
            <a:r>
              <a:rPr lang="en-GB" sz="1400" noProof="1">
                <a:latin typeface="Consolas" panose="020B0609020204030204" pitchFamily="49" charset="0"/>
                <a:ea typeface="Source Code Pro" panose="020B0509030403020204" pitchFamily="49" charset="0"/>
              </a:rPr>
              <a:t> Element;</a:t>
            </a:r>
          </a:p>
          <a:p>
            <a:pPr fontAlgn="auto">
              <a:lnSpc>
                <a:spcPts val="1800"/>
              </a:lnSpc>
              <a:spcBef>
                <a:spcPts val="0"/>
              </a:spcBef>
              <a:spcAft>
                <a:spcPts val="0"/>
              </a:spcAft>
              <a:defRPr/>
            </a:pPr>
            <a:endParaRPr lang="en-GB" sz="1400" noProof="1">
              <a:latin typeface="Consolas" panose="020B0609020204030204" pitchFamily="49" charset="0"/>
              <a:ea typeface="Source Code Pro" panose="020B0509030403020204" pitchFamily="49" charset="0"/>
            </a:endParaRPr>
          </a:p>
          <a:p>
            <a:pPr fontAlgn="auto">
              <a:lnSpc>
                <a:spcPts val="1800"/>
              </a:lnSpc>
              <a:spcBef>
                <a:spcPts val="0"/>
              </a:spcBef>
              <a:spcAft>
                <a:spcPts val="0"/>
              </a:spcAft>
              <a:defRPr/>
            </a:pPr>
            <a:r>
              <a:rPr lang="en-GB" sz="1400" b="1" noProof="1">
                <a:latin typeface="Consolas" panose="020B0609020204030204" pitchFamily="49" charset="0"/>
                <a:ea typeface="Source Code Pro" panose="020B0509030403020204" pitchFamily="49" charset="0"/>
              </a:rPr>
              <a:t>private</a:t>
            </a:r>
          </a:p>
          <a:p>
            <a:pPr fontAlgn="auto">
              <a:lnSpc>
                <a:spcPts val="1800"/>
              </a:lnSpc>
              <a:spcBef>
                <a:spcPts val="0"/>
              </a:spcBef>
              <a:spcAft>
                <a:spcPts val="0"/>
              </a:spcAft>
              <a:defRPr/>
            </a:pPr>
            <a:r>
              <a:rPr lang="en-GB" sz="1400" noProof="1">
                <a:latin typeface="Consolas" panose="020B0609020204030204" pitchFamily="49" charset="0"/>
                <a:ea typeface="Source Code Pro" panose="020B0509030403020204" pitchFamily="49" charset="0"/>
              </a:rPr>
              <a:t>  ...</a:t>
            </a:r>
          </a:p>
          <a:p>
            <a:pPr fontAlgn="auto">
              <a:lnSpc>
                <a:spcPts val="1800"/>
              </a:lnSpc>
              <a:spcBef>
                <a:spcPts val="0"/>
              </a:spcBef>
              <a:spcAft>
                <a:spcPts val="0"/>
              </a:spcAft>
              <a:defRPr/>
            </a:pPr>
            <a:r>
              <a:rPr lang="en-GB" sz="1400" b="1" noProof="1">
                <a:latin typeface="Consolas" panose="020B0609020204030204" pitchFamily="49" charset="0"/>
                <a:ea typeface="Source Code Pro" panose="020B0509030403020204" pitchFamily="49" charset="0"/>
              </a:rPr>
              <a:t>end</a:t>
            </a:r>
            <a:r>
              <a:rPr lang="en-GB" sz="1400" noProof="1">
                <a:latin typeface="Consolas" panose="020B0609020204030204" pitchFamily="49" charset="0"/>
                <a:ea typeface="Source Code Pro" panose="020B0509030403020204" pitchFamily="49" charset="0"/>
              </a:rPr>
              <a:t> Stack_Package</a:t>
            </a:r>
            <a:r>
              <a:rPr lang="en-GB" sz="1400" noProof="1" smtClean="0">
                <a:latin typeface="Consolas" panose="020B0609020204030204" pitchFamily="49" charset="0"/>
                <a:ea typeface="Source Code Pro" panose="020B0509030403020204" pitchFamily="49" charset="0"/>
              </a:rPr>
              <a:t>;</a:t>
            </a:r>
            <a:endParaRPr lang="en-GB" sz="1400" noProof="1">
              <a:latin typeface="Consolas" panose="020B0609020204030204" pitchFamily="49" charset="0"/>
              <a:ea typeface="Source Code Pro" panose="020B0509030403020204" pitchFamily="49" charset="0"/>
            </a:endParaRPr>
          </a:p>
        </p:txBody>
      </p:sp>
    </p:spTree>
    <p:extLst>
      <p:ext uri="{BB962C8B-B14F-4D97-AF65-F5344CB8AC3E}">
        <p14:creationId xmlns:p14="http://schemas.microsoft.com/office/powerpoint/2010/main" val="350017114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smtClean="0"/>
              <a:t>2/10</a:t>
            </a:r>
            <a:endParaRPr lang="en-US"/>
          </a:p>
        </p:txBody>
      </p:sp>
      <p:sp>
        <p:nvSpPr>
          <p:cNvPr id="2" name="TextBox 1"/>
          <p:cNvSpPr txBox="1"/>
          <p:nvPr/>
        </p:nvSpPr>
        <p:spPr>
          <a:xfrm>
            <a:off x="1259632" y="1556792"/>
            <a:ext cx="5529078" cy="4247317"/>
          </a:xfrm>
          <a:prstGeom prst="rect">
            <a:avLst/>
          </a:prstGeom>
          <a:noFill/>
        </p:spPr>
        <p:txBody>
          <a:bodyPr wrap="none" rtlCol="0">
            <a:spAutoFit/>
          </a:bodyPr>
          <a:lstStyle/>
          <a:p>
            <a:pPr fontAlgn="auto">
              <a:lnSpc>
                <a:spcPts val="1800"/>
              </a:lnSpc>
              <a:spcBef>
                <a:spcPts val="0"/>
              </a:spcBef>
              <a:spcAft>
                <a:spcPts val="0"/>
              </a:spcAft>
              <a:defRPr/>
            </a:pPr>
            <a:r>
              <a:rPr lang="en-GB" sz="1400" b="1" noProof="1" smtClean="0">
                <a:latin typeface="Consolas" panose="020B0609020204030204" pitchFamily="49" charset="0"/>
                <a:ea typeface="Source Code Pro" panose="020B0509030403020204" pitchFamily="49" charset="0"/>
              </a:rPr>
              <a:t>package</a:t>
            </a: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body</a:t>
            </a:r>
            <a:r>
              <a:rPr lang="en-GB" sz="1400" noProof="1" smtClean="0">
                <a:latin typeface="Consolas" panose="020B0609020204030204" pitchFamily="49" charset="0"/>
                <a:ea typeface="Source Code Pro" panose="020B0509030403020204" pitchFamily="49" charset="0"/>
              </a:rPr>
              <a:t> Global_Stack</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with</a:t>
            </a:r>
            <a:r>
              <a:rPr lang="en-GB" sz="1400" noProof="1" smtClean="0">
                <a:latin typeface="Consolas" panose="020B0609020204030204" pitchFamily="49" charset="0"/>
                <a:ea typeface="Source Code Pro" panose="020B0509030403020204" pitchFamily="49" charset="0"/>
              </a:rPr>
              <a:t> SPARK_Mode =&gt; On</a:t>
            </a:r>
          </a:p>
          <a:p>
            <a:pPr fontAlgn="auto">
              <a:lnSpc>
                <a:spcPts val="1800"/>
              </a:lnSpc>
              <a:spcBef>
                <a:spcPts val="0"/>
              </a:spcBef>
              <a:spcAft>
                <a:spcPts val="0"/>
              </a:spcAft>
              <a:defRPr/>
            </a:pPr>
            <a:r>
              <a:rPr lang="en-GB" sz="1400" b="1" noProof="1" smtClean="0">
                <a:latin typeface="Consolas" panose="020B0609020204030204" pitchFamily="49" charset="0"/>
                <a:ea typeface="Source Code Pro" panose="020B0509030403020204" pitchFamily="49" charset="0"/>
              </a:rPr>
              <a:t>is</a:t>
            </a:r>
          </a:p>
          <a:p>
            <a:pPr fontAlgn="auto">
              <a:lnSpc>
                <a:spcPts val="1800"/>
              </a:lnSpc>
              <a:spcBef>
                <a:spcPts val="0"/>
              </a:spcBef>
              <a:spcAft>
                <a:spcPts val="0"/>
              </a:spcAft>
              <a:defRPr/>
            </a:pPr>
            <a:endParaRPr lang="en-GB" sz="1400" b="1" noProof="1" smtClean="0">
              <a:latin typeface="Consolas" panose="020B0609020204030204" pitchFamily="49" charset="0"/>
              <a:ea typeface="Source Code Pro" panose="020B050903040302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ea typeface="Source Code Pro" panose="020B0509030403020204" pitchFamily="49" charset="0"/>
              </a:rPr>
              <a:t>  </a:t>
            </a:r>
            <a:r>
              <a:rPr lang="en-GB" sz="1400" noProof="1" smtClean="0">
                <a:latin typeface="Consolas" panose="020B0609020204030204" pitchFamily="49" charset="0"/>
                <a:ea typeface="Source Code Pro" panose="020B0509030403020204" pitchFamily="49" charset="0"/>
              </a:rPr>
              <a:t>Max : </a:t>
            </a:r>
            <a:r>
              <a:rPr lang="en-GB" sz="1400" b="1" noProof="1" smtClean="0">
                <a:latin typeface="Consolas" panose="020B0609020204030204" pitchFamily="49" charset="0"/>
                <a:ea typeface="Source Code Pro" panose="020B0509030403020204" pitchFamily="49" charset="0"/>
              </a:rPr>
              <a:t>constant</a:t>
            </a:r>
            <a:r>
              <a:rPr lang="en-GB" sz="1400" noProof="1" smtClean="0">
                <a:latin typeface="Consolas" panose="020B0609020204030204" pitchFamily="49" charset="0"/>
                <a:ea typeface="Source Code Pro" panose="020B0509030403020204" pitchFamily="49" charset="0"/>
              </a:rPr>
              <a:t> Natural := 100;</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type</a:t>
            </a:r>
            <a:r>
              <a:rPr lang="en-GB" sz="1400" noProof="1" smtClean="0">
                <a:latin typeface="Consolas" panose="020B0609020204030204" pitchFamily="49" charset="0"/>
                <a:ea typeface="Source Code Pro" panose="020B0509030403020204" pitchFamily="49" charset="0"/>
              </a:rPr>
              <a:t> Element_Array </a:t>
            </a:r>
            <a:r>
              <a:rPr lang="en-GB" sz="1400" b="1" noProof="1" smtClean="0">
                <a:latin typeface="Consolas" panose="020B0609020204030204" pitchFamily="49" charset="0"/>
                <a:ea typeface="Source Code Pro" panose="020B0509030403020204" pitchFamily="49" charset="0"/>
              </a:rPr>
              <a:t>is array </a:t>
            </a:r>
            <a:r>
              <a:rPr lang="en-GB" sz="1400" noProof="1" smtClean="0">
                <a:latin typeface="Consolas" panose="020B0609020204030204" pitchFamily="49" charset="0"/>
                <a:ea typeface="Source Code Pro" panose="020B0509030403020204" pitchFamily="49" charset="0"/>
              </a:rPr>
              <a:t>(1 .. Max) </a:t>
            </a:r>
            <a:r>
              <a:rPr lang="en-GB" sz="1400" b="1" noProof="1" smtClean="0">
                <a:latin typeface="Consolas" panose="020B0609020204030204" pitchFamily="49" charset="0"/>
                <a:ea typeface="Source Code Pro" panose="020B0509030403020204" pitchFamily="49" charset="0"/>
              </a:rPr>
              <a:t>of</a:t>
            </a:r>
            <a:r>
              <a:rPr lang="en-GB" sz="1400" noProof="1" smtClean="0">
                <a:latin typeface="Consolas" panose="020B0609020204030204" pitchFamily="49" charset="0"/>
                <a:ea typeface="Source Code Pro" panose="020B0509030403020204" pitchFamily="49" charset="0"/>
              </a:rPr>
              <a:t> Element;</a:t>
            </a:r>
          </a:p>
          <a:p>
            <a:pPr fontAlgn="auto">
              <a:lnSpc>
                <a:spcPts val="1800"/>
              </a:lnSpc>
              <a:spcBef>
                <a:spcPts val="0"/>
              </a:spcBef>
              <a:spcAft>
                <a:spcPts val="0"/>
              </a:spcAft>
              <a:defRPr/>
            </a:pPr>
            <a:endParaRPr lang="en-GB" sz="1400" noProof="1" smtClean="0">
              <a:latin typeface="Consolas" panose="020B0609020204030204" pitchFamily="49" charset="0"/>
              <a:ea typeface="Source Code Pro" panose="020B050903040302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Content : Element_Array;</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Top     : Natural;</a:t>
            </a:r>
          </a:p>
          <a:p>
            <a:pPr fontAlgn="auto">
              <a:lnSpc>
                <a:spcPts val="1800"/>
              </a:lnSpc>
              <a:spcBef>
                <a:spcPts val="0"/>
              </a:spcBef>
              <a:spcAft>
                <a:spcPts val="0"/>
              </a:spcAft>
              <a:defRPr/>
            </a:pPr>
            <a:endParaRPr lang="en-GB" sz="1400" noProof="1" smtClean="0">
              <a:latin typeface="Consolas" panose="020B0609020204030204" pitchFamily="49" charset="0"/>
              <a:ea typeface="Source Code Pro" panose="020B050903040302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function</a:t>
            </a:r>
            <a:r>
              <a:rPr lang="en-GB" sz="1400" noProof="1" smtClean="0">
                <a:latin typeface="Consolas" panose="020B0609020204030204" pitchFamily="49" charset="0"/>
                <a:ea typeface="Source Code Pro" panose="020B0509030403020204" pitchFamily="49" charset="0"/>
              </a:rPr>
              <a:t> Pop </a:t>
            </a:r>
            <a:r>
              <a:rPr lang="en-GB" sz="1400" b="1" noProof="1" smtClean="0">
                <a:latin typeface="Consolas" panose="020B0609020204030204" pitchFamily="49" charset="0"/>
                <a:ea typeface="Source Code Pro" panose="020B0509030403020204" pitchFamily="49" charset="0"/>
              </a:rPr>
              <a:t>return</a:t>
            </a:r>
            <a:r>
              <a:rPr lang="en-GB" sz="1400" noProof="1" smtClean="0">
                <a:latin typeface="Consolas" panose="020B0609020204030204" pitchFamily="49" charset="0"/>
                <a:ea typeface="Source Code Pro" panose="020B0509030403020204" pitchFamily="49" charset="0"/>
              </a:rPr>
              <a:t> Element </a:t>
            </a:r>
            <a:r>
              <a:rPr lang="en-GB" sz="1400" b="1" noProof="1" smtClean="0">
                <a:latin typeface="Consolas" panose="020B0609020204030204" pitchFamily="49" charset="0"/>
                <a:ea typeface="Source Code Pro" panose="020B0509030403020204" pitchFamily="49" charset="0"/>
              </a:rPr>
              <a:t>is</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E : </a:t>
            </a:r>
            <a:r>
              <a:rPr lang="en-GB" sz="1400" b="1" noProof="1" smtClean="0">
                <a:latin typeface="Consolas" panose="020B0609020204030204" pitchFamily="49" charset="0"/>
                <a:ea typeface="Source Code Pro" panose="020B0509030403020204" pitchFamily="49" charset="0"/>
              </a:rPr>
              <a:t>constant</a:t>
            </a:r>
            <a:r>
              <a:rPr lang="en-GB" sz="1400" noProof="1" smtClean="0">
                <a:latin typeface="Consolas" panose="020B0609020204030204" pitchFamily="49" charset="0"/>
                <a:ea typeface="Source Code Pro" panose="020B0509030403020204" pitchFamily="49" charset="0"/>
              </a:rPr>
              <a:t> Element := Content (Top);</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begin</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Top := Top – 1;</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return</a:t>
            </a:r>
            <a:r>
              <a:rPr lang="en-GB" sz="1400" noProof="1" smtClean="0">
                <a:latin typeface="Consolas" panose="020B0609020204030204" pitchFamily="49" charset="0"/>
                <a:ea typeface="Source Code Pro" panose="020B0509030403020204" pitchFamily="49" charset="0"/>
              </a:rPr>
              <a:t> E;</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end</a:t>
            </a:r>
            <a:r>
              <a:rPr lang="en-GB" sz="1400" noProof="1" smtClean="0">
                <a:latin typeface="Consolas" panose="020B0609020204030204" pitchFamily="49" charset="0"/>
                <a:ea typeface="Source Code Pro" panose="020B0509030403020204" pitchFamily="49" charset="0"/>
              </a:rPr>
              <a:t> Pop;</a:t>
            </a:r>
          </a:p>
          <a:p>
            <a:pPr fontAlgn="auto">
              <a:lnSpc>
                <a:spcPts val="1800"/>
              </a:lnSpc>
              <a:spcBef>
                <a:spcPts val="0"/>
              </a:spcBef>
              <a:spcAft>
                <a:spcPts val="0"/>
              </a:spcAft>
              <a:defRPr/>
            </a:pPr>
            <a:endParaRPr lang="en-GB" sz="1400" noProof="1" smtClean="0">
              <a:latin typeface="Consolas" panose="020B0609020204030204" pitchFamily="49" charset="0"/>
              <a:ea typeface="Source Code Pro" panose="020B050903040302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ea typeface="Source Code Pro" panose="020B0509030403020204" pitchFamily="49" charset="0"/>
              </a:rPr>
              <a:t>end</a:t>
            </a:r>
            <a:r>
              <a:rPr lang="en-GB" sz="1400" noProof="1" smtClean="0">
                <a:latin typeface="Consolas" panose="020B0609020204030204" pitchFamily="49" charset="0"/>
                <a:ea typeface="Source Code Pro" panose="020B0509030403020204" pitchFamily="49" charset="0"/>
              </a:rPr>
              <a:t> Global_Stack;</a:t>
            </a:r>
            <a:endParaRPr lang="en-GB" sz="1400" noProof="1">
              <a:latin typeface="Consolas" panose="020B0609020204030204" pitchFamily="49" charset="0"/>
              <a:ea typeface="Source Code Pro" panose="020B0509030403020204" pitchFamily="49" charset="0"/>
            </a:endParaRPr>
          </a:p>
        </p:txBody>
      </p:sp>
    </p:spTree>
    <p:extLst>
      <p:ext uri="{BB962C8B-B14F-4D97-AF65-F5344CB8AC3E}">
        <p14:creationId xmlns:p14="http://schemas.microsoft.com/office/powerpoint/2010/main" val="176036810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5015352" y="226883"/>
            <a:ext cx="1224136" cy="533400"/>
          </a:xfrm>
          <a:prstGeom prst="rect">
            <a:avLst/>
          </a:prstGeom>
        </p:spPr>
        <p:txBody>
          <a:bodyPr/>
          <a:lstStyle/>
          <a:p>
            <a:r>
              <a:rPr lang="en-US" smtClean="0"/>
              <a:t>2/10</a:t>
            </a:r>
            <a:endParaRPr lang="en-US"/>
          </a:p>
        </p:txBody>
      </p:sp>
      <p:pic>
        <p:nvPicPr>
          <p:cNvPr id="50185" name="Picture 8" descr="wrong.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5708" y="4563350"/>
            <a:ext cx="239712" cy="238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6" name="TextBox 1"/>
          <p:cNvSpPr txBox="1">
            <a:spLocks noChangeArrowheads="1"/>
          </p:cNvSpPr>
          <p:nvPr/>
        </p:nvSpPr>
        <p:spPr bwMode="auto">
          <a:xfrm>
            <a:off x="5283201" y="5589588"/>
            <a:ext cx="31051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fr-FR"/>
            </a:defPPr>
            <a:lvl1pPr eaLnBrk="1" hangingPunct="1">
              <a:lnSpc>
                <a:spcPct val="100000"/>
              </a:lnSpc>
              <a:buClrTx/>
              <a:buFontTx/>
              <a:buNone/>
              <a:defRPr sz="1400" b="0">
                <a:solidFill>
                  <a:srgbClr val="FF0000"/>
                </a:solidFill>
                <a:latin typeface="+mn-lt"/>
                <a:cs typeface="Courier New" panose="02070309020205020404" pitchFamily="49" charset="0"/>
              </a:defRPr>
            </a:lvl1pPr>
            <a:lvl2pPr marL="742950" indent="-285750">
              <a:lnSpc>
                <a:spcPct val="120000"/>
              </a:lnSpc>
              <a:spcBef>
                <a:spcPct val="20000"/>
              </a:spcBef>
              <a:buChar char="–"/>
              <a:defRPr sz="1400">
                <a:latin typeface="Calibri" panose="020F0502020204030204" pitchFamily="34" charset="0"/>
                <a:ea typeface="ヒラギノ角ゴ ProN W3" pitchFamily="-84" charset="-128"/>
              </a:defRPr>
            </a:lvl2pPr>
            <a:lvl3pPr marL="1143000" indent="-228600">
              <a:lnSpc>
                <a:spcPct val="120000"/>
              </a:lnSpc>
              <a:spcBef>
                <a:spcPct val="20000"/>
              </a:spcBef>
              <a:buChar char="–"/>
              <a:defRPr sz="1200">
                <a:latin typeface="Calibri" panose="020F0502020204030204" pitchFamily="34" charset="0"/>
                <a:ea typeface="ヒラギノ角ゴ ProN W3" pitchFamily="-84" charset="-128"/>
              </a:defRPr>
            </a:lvl3pPr>
            <a:lvl4pPr marL="1600200" indent="-228600">
              <a:spcBef>
                <a:spcPct val="20000"/>
              </a:spcBef>
              <a:buFont typeface="Times" panose="02020603050405020304" pitchFamily="18" charset="0"/>
              <a:buChar char="•"/>
              <a:defRPr sz="1200">
                <a:latin typeface="Calibri" panose="020F0502020204030204" pitchFamily="34" charset="0"/>
                <a:ea typeface="ヒラギノ角ゴ ProN W3" pitchFamily="-84" charset="-128"/>
              </a:defRPr>
            </a:lvl4pPr>
            <a:lvl5pPr marL="2057400" indent="-228600">
              <a:spcBef>
                <a:spcPct val="20000"/>
              </a:spcBef>
              <a:buFont typeface="Times" panose="02020603050405020304" pitchFamily="18" charset="0"/>
              <a:buChar char="•"/>
              <a:defRPr sz="1200">
                <a:latin typeface="Calibri" panose="020F0502020204030204" pitchFamily="34" charset="0"/>
                <a:ea typeface="ヒラギノ角ゴ ProN W3" pitchFamily="-84" charset="-128"/>
              </a:defRPr>
            </a:lvl5pPr>
            <a:lvl6pPr marL="25146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6pPr>
            <a:lvl7pPr marL="29718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7pPr>
            <a:lvl8pPr marL="34290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8pPr>
            <a:lvl9pPr marL="38862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9pPr>
          </a:lstStyle>
          <a:p>
            <a:r>
              <a:rPr lang="en-GB" altLang="en-US" dirty="0"/>
              <a:t>Function updating a global variable is not allowed in SPARK</a:t>
            </a:r>
          </a:p>
        </p:txBody>
      </p:sp>
      <p:cxnSp>
        <p:nvCxnSpPr>
          <p:cNvPr id="50187" name="Straight Arrow Connector 6"/>
          <p:cNvCxnSpPr>
            <a:cxnSpLocks noChangeShapeType="1"/>
            <a:stCxn id="50186" idx="1"/>
            <a:endCxn id="50188" idx="4"/>
          </p:cNvCxnSpPr>
          <p:nvPr/>
        </p:nvCxnSpPr>
        <p:spPr bwMode="auto">
          <a:xfrm flipH="1" flipV="1">
            <a:off x="2430983" y="4850688"/>
            <a:ext cx="2852218" cy="1000510"/>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0188" name="Oval 7"/>
          <p:cNvSpPr>
            <a:spLocks noChangeArrowheads="1"/>
          </p:cNvSpPr>
          <p:nvPr/>
        </p:nvSpPr>
        <p:spPr bwMode="auto">
          <a:xfrm>
            <a:off x="1226070" y="4536362"/>
            <a:ext cx="2409826" cy="314326"/>
          </a:xfrm>
          <a:prstGeom prst="ellipse">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lnSpc>
                <a:spcPct val="120000"/>
              </a:lnSpc>
              <a:spcBef>
                <a:spcPct val="20000"/>
              </a:spcBef>
              <a:buClr>
                <a:srgbClr val="404040"/>
              </a:buClr>
              <a:buChar char="•"/>
              <a:defRPr sz="1600" b="1">
                <a:solidFill>
                  <a:srgbClr val="404040"/>
                </a:solidFill>
                <a:latin typeface="Calibri" panose="020F0502020204030204" pitchFamily="34" charset="0"/>
                <a:ea typeface="ＭＳ Ｐゴシック" panose="020B0600070205080204" pitchFamily="34" charset="-128"/>
              </a:defRPr>
            </a:lvl1pPr>
            <a:lvl2pPr marL="742950" indent="-285750">
              <a:lnSpc>
                <a:spcPct val="120000"/>
              </a:lnSpc>
              <a:spcBef>
                <a:spcPct val="20000"/>
              </a:spcBef>
              <a:buChar char="–"/>
              <a:defRPr sz="1400">
                <a:solidFill>
                  <a:schemeClr val="tx1"/>
                </a:solidFill>
                <a:latin typeface="Calibri" panose="020F0502020204030204" pitchFamily="34" charset="0"/>
                <a:ea typeface="ヒラギノ角ゴ ProN W3" pitchFamily="-84" charset="-128"/>
              </a:defRPr>
            </a:lvl2pPr>
            <a:lvl3pPr marL="1143000" indent="-228600">
              <a:lnSpc>
                <a:spcPct val="120000"/>
              </a:lnSpc>
              <a:spcBef>
                <a:spcPct val="20000"/>
              </a:spcBef>
              <a:buChar char="–"/>
              <a:defRPr sz="1200">
                <a:solidFill>
                  <a:schemeClr val="tx1"/>
                </a:solidFill>
                <a:latin typeface="Calibri" panose="020F0502020204030204" pitchFamily="34" charset="0"/>
                <a:ea typeface="ヒラギノ角ゴ ProN W3" pitchFamily="-84" charset="-128"/>
              </a:defRPr>
            </a:lvl3pPr>
            <a:lvl4pPr marL="1600200" indent="-228600">
              <a:spcBef>
                <a:spcPct val="20000"/>
              </a:spcBef>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4pPr>
            <a:lvl5pPr marL="2057400" indent="-228600">
              <a:spcBef>
                <a:spcPct val="20000"/>
              </a:spcBef>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5pPr>
            <a:lvl6pPr marL="25146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6pPr>
            <a:lvl7pPr marL="29718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7pPr>
            <a:lvl8pPr marL="34290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8pPr>
            <a:lvl9pPr marL="38862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9pPr>
          </a:lstStyle>
          <a:p>
            <a:pPr eaLnBrk="1" hangingPunct="1">
              <a:lnSpc>
                <a:spcPct val="100000"/>
              </a:lnSpc>
              <a:spcBef>
                <a:spcPct val="0"/>
              </a:spcBef>
              <a:buClrTx/>
              <a:buFontTx/>
              <a:buNone/>
            </a:pPr>
            <a:endParaRPr lang="en-GB" altLang="en-US" sz="1800" b="0" i="1">
              <a:solidFill>
                <a:schemeClr val="tx1"/>
              </a:solidFill>
              <a:latin typeface="Arial" panose="020B0604020202020204" pitchFamily="34" charset="0"/>
            </a:endParaRPr>
          </a:p>
        </p:txBody>
      </p:sp>
      <p:sp>
        <p:nvSpPr>
          <p:cNvPr id="8" name="TextBox 7"/>
          <p:cNvSpPr txBox="1"/>
          <p:nvPr/>
        </p:nvSpPr>
        <p:spPr>
          <a:xfrm>
            <a:off x="1259632" y="1556792"/>
            <a:ext cx="5529078" cy="4247317"/>
          </a:xfrm>
          <a:prstGeom prst="rect">
            <a:avLst/>
          </a:prstGeom>
          <a:noFill/>
        </p:spPr>
        <p:txBody>
          <a:bodyPr wrap="none" rtlCol="0">
            <a:spAutoFit/>
          </a:bodyPr>
          <a:lstStyle/>
          <a:p>
            <a:pPr fontAlgn="auto">
              <a:lnSpc>
                <a:spcPts val="1800"/>
              </a:lnSpc>
              <a:spcBef>
                <a:spcPts val="0"/>
              </a:spcBef>
              <a:spcAft>
                <a:spcPts val="0"/>
              </a:spcAft>
              <a:defRPr/>
            </a:pPr>
            <a:r>
              <a:rPr lang="en-GB" sz="1400" b="1" noProof="1" smtClean="0">
                <a:latin typeface="Consolas" panose="020B0609020204030204" pitchFamily="49" charset="0"/>
                <a:ea typeface="Source Code Pro" panose="020B0509030403020204" pitchFamily="49" charset="0"/>
              </a:rPr>
              <a:t>package</a:t>
            </a: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body</a:t>
            </a:r>
            <a:r>
              <a:rPr lang="en-GB" sz="1400" noProof="1" smtClean="0">
                <a:latin typeface="Consolas" panose="020B0609020204030204" pitchFamily="49" charset="0"/>
                <a:ea typeface="Source Code Pro" panose="020B0509030403020204" pitchFamily="49" charset="0"/>
              </a:rPr>
              <a:t> Global_Stack</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with</a:t>
            </a:r>
            <a:r>
              <a:rPr lang="en-GB" sz="1400" noProof="1" smtClean="0">
                <a:latin typeface="Consolas" panose="020B0609020204030204" pitchFamily="49" charset="0"/>
                <a:ea typeface="Source Code Pro" panose="020B0509030403020204" pitchFamily="49" charset="0"/>
              </a:rPr>
              <a:t> SPARK_Mode =&gt; On</a:t>
            </a:r>
          </a:p>
          <a:p>
            <a:pPr fontAlgn="auto">
              <a:lnSpc>
                <a:spcPts val="1800"/>
              </a:lnSpc>
              <a:spcBef>
                <a:spcPts val="0"/>
              </a:spcBef>
              <a:spcAft>
                <a:spcPts val="0"/>
              </a:spcAft>
              <a:defRPr/>
            </a:pPr>
            <a:r>
              <a:rPr lang="en-GB" sz="1400" b="1" noProof="1" smtClean="0">
                <a:latin typeface="Consolas" panose="020B0609020204030204" pitchFamily="49" charset="0"/>
                <a:ea typeface="Source Code Pro" panose="020B0509030403020204" pitchFamily="49" charset="0"/>
              </a:rPr>
              <a:t>is</a:t>
            </a:r>
          </a:p>
          <a:p>
            <a:pPr fontAlgn="auto">
              <a:lnSpc>
                <a:spcPts val="1800"/>
              </a:lnSpc>
              <a:spcBef>
                <a:spcPts val="0"/>
              </a:spcBef>
              <a:spcAft>
                <a:spcPts val="0"/>
              </a:spcAft>
              <a:defRPr/>
            </a:pPr>
            <a:endParaRPr lang="en-GB" sz="1400" b="1" noProof="1" smtClean="0">
              <a:latin typeface="Consolas" panose="020B0609020204030204" pitchFamily="49" charset="0"/>
              <a:ea typeface="Source Code Pro" panose="020B050903040302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ea typeface="Source Code Pro" panose="020B0509030403020204" pitchFamily="49" charset="0"/>
              </a:rPr>
              <a:t>  </a:t>
            </a:r>
            <a:r>
              <a:rPr lang="en-GB" sz="1400" noProof="1" smtClean="0">
                <a:latin typeface="Consolas" panose="020B0609020204030204" pitchFamily="49" charset="0"/>
                <a:ea typeface="Source Code Pro" panose="020B0509030403020204" pitchFamily="49" charset="0"/>
              </a:rPr>
              <a:t>Max : </a:t>
            </a:r>
            <a:r>
              <a:rPr lang="en-GB" sz="1400" b="1" noProof="1" smtClean="0">
                <a:latin typeface="Consolas" panose="020B0609020204030204" pitchFamily="49" charset="0"/>
                <a:ea typeface="Source Code Pro" panose="020B0509030403020204" pitchFamily="49" charset="0"/>
              </a:rPr>
              <a:t>constant</a:t>
            </a:r>
            <a:r>
              <a:rPr lang="en-GB" sz="1400" noProof="1" smtClean="0">
                <a:latin typeface="Consolas" panose="020B0609020204030204" pitchFamily="49" charset="0"/>
                <a:ea typeface="Source Code Pro" panose="020B0509030403020204" pitchFamily="49" charset="0"/>
              </a:rPr>
              <a:t> Natural := 100;</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type</a:t>
            </a:r>
            <a:r>
              <a:rPr lang="en-GB" sz="1400" noProof="1" smtClean="0">
                <a:latin typeface="Consolas" panose="020B0609020204030204" pitchFamily="49" charset="0"/>
                <a:ea typeface="Source Code Pro" panose="020B0509030403020204" pitchFamily="49" charset="0"/>
              </a:rPr>
              <a:t> Element_Array </a:t>
            </a:r>
            <a:r>
              <a:rPr lang="en-GB" sz="1400" b="1" noProof="1" smtClean="0">
                <a:latin typeface="Consolas" panose="020B0609020204030204" pitchFamily="49" charset="0"/>
                <a:ea typeface="Source Code Pro" panose="020B0509030403020204" pitchFamily="49" charset="0"/>
              </a:rPr>
              <a:t>is array </a:t>
            </a:r>
            <a:r>
              <a:rPr lang="en-GB" sz="1400" noProof="1" smtClean="0">
                <a:latin typeface="Consolas" panose="020B0609020204030204" pitchFamily="49" charset="0"/>
                <a:ea typeface="Source Code Pro" panose="020B0509030403020204" pitchFamily="49" charset="0"/>
              </a:rPr>
              <a:t>(1 .. Max) </a:t>
            </a:r>
            <a:r>
              <a:rPr lang="en-GB" sz="1400" b="1" noProof="1" smtClean="0">
                <a:latin typeface="Consolas" panose="020B0609020204030204" pitchFamily="49" charset="0"/>
                <a:ea typeface="Source Code Pro" panose="020B0509030403020204" pitchFamily="49" charset="0"/>
              </a:rPr>
              <a:t>of</a:t>
            </a:r>
            <a:r>
              <a:rPr lang="en-GB" sz="1400" noProof="1" smtClean="0">
                <a:latin typeface="Consolas" panose="020B0609020204030204" pitchFamily="49" charset="0"/>
                <a:ea typeface="Source Code Pro" panose="020B0509030403020204" pitchFamily="49" charset="0"/>
              </a:rPr>
              <a:t> Element;</a:t>
            </a:r>
          </a:p>
          <a:p>
            <a:pPr fontAlgn="auto">
              <a:lnSpc>
                <a:spcPts val="1800"/>
              </a:lnSpc>
              <a:spcBef>
                <a:spcPts val="0"/>
              </a:spcBef>
              <a:spcAft>
                <a:spcPts val="0"/>
              </a:spcAft>
              <a:defRPr/>
            </a:pPr>
            <a:endParaRPr lang="en-GB" sz="1400" noProof="1" smtClean="0">
              <a:latin typeface="Consolas" panose="020B0609020204030204" pitchFamily="49" charset="0"/>
              <a:ea typeface="Source Code Pro" panose="020B050903040302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Content : Element_Array;</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Top     : Natural;</a:t>
            </a:r>
          </a:p>
          <a:p>
            <a:pPr fontAlgn="auto">
              <a:lnSpc>
                <a:spcPts val="1800"/>
              </a:lnSpc>
              <a:spcBef>
                <a:spcPts val="0"/>
              </a:spcBef>
              <a:spcAft>
                <a:spcPts val="0"/>
              </a:spcAft>
              <a:defRPr/>
            </a:pPr>
            <a:endParaRPr lang="en-GB" sz="1400" noProof="1" smtClean="0">
              <a:latin typeface="Consolas" panose="020B0609020204030204" pitchFamily="49" charset="0"/>
              <a:ea typeface="Source Code Pro" panose="020B050903040302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function</a:t>
            </a:r>
            <a:r>
              <a:rPr lang="en-GB" sz="1400" noProof="1" smtClean="0">
                <a:latin typeface="Consolas" panose="020B0609020204030204" pitchFamily="49" charset="0"/>
                <a:ea typeface="Source Code Pro" panose="020B0509030403020204" pitchFamily="49" charset="0"/>
              </a:rPr>
              <a:t> Pop </a:t>
            </a:r>
            <a:r>
              <a:rPr lang="en-GB" sz="1400" b="1" noProof="1" smtClean="0">
                <a:latin typeface="Consolas" panose="020B0609020204030204" pitchFamily="49" charset="0"/>
                <a:ea typeface="Source Code Pro" panose="020B0509030403020204" pitchFamily="49" charset="0"/>
              </a:rPr>
              <a:t>return</a:t>
            </a:r>
            <a:r>
              <a:rPr lang="en-GB" sz="1400" noProof="1" smtClean="0">
                <a:latin typeface="Consolas" panose="020B0609020204030204" pitchFamily="49" charset="0"/>
                <a:ea typeface="Source Code Pro" panose="020B0509030403020204" pitchFamily="49" charset="0"/>
              </a:rPr>
              <a:t> Element </a:t>
            </a:r>
            <a:r>
              <a:rPr lang="en-GB" sz="1400" b="1" noProof="1" smtClean="0">
                <a:latin typeface="Consolas" panose="020B0609020204030204" pitchFamily="49" charset="0"/>
                <a:ea typeface="Source Code Pro" panose="020B0509030403020204" pitchFamily="49" charset="0"/>
              </a:rPr>
              <a:t>is</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E : </a:t>
            </a:r>
            <a:r>
              <a:rPr lang="en-GB" sz="1400" b="1" noProof="1" smtClean="0">
                <a:latin typeface="Consolas" panose="020B0609020204030204" pitchFamily="49" charset="0"/>
                <a:ea typeface="Source Code Pro" panose="020B0509030403020204" pitchFamily="49" charset="0"/>
              </a:rPr>
              <a:t>constant</a:t>
            </a:r>
            <a:r>
              <a:rPr lang="en-GB" sz="1400" noProof="1" smtClean="0">
                <a:latin typeface="Consolas" panose="020B0609020204030204" pitchFamily="49" charset="0"/>
                <a:ea typeface="Source Code Pro" panose="020B0509030403020204" pitchFamily="49" charset="0"/>
              </a:rPr>
              <a:t> Element := Content (Top);</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begin</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Top := Top – 1;</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return</a:t>
            </a:r>
            <a:r>
              <a:rPr lang="en-GB" sz="1400" noProof="1" smtClean="0">
                <a:latin typeface="Consolas" panose="020B0609020204030204" pitchFamily="49" charset="0"/>
                <a:ea typeface="Source Code Pro" panose="020B0509030403020204" pitchFamily="49" charset="0"/>
              </a:rPr>
              <a:t> E;</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end</a:t>
            </a:r>
            <a:r>
              <a:rPr lang="en-GB" sz="1400" noProof="1" smtClean="0">
                <a:latin typeface="Consolas" panose="020B0609020204030204" pitchFamily="49" charset="0"/>
                <a:ea typeface="Source Code Pro" panose="020B0509030403020204" pitchFamily="49" charset="0"/>
              </a:rPr>
              <a:t> Pop;</a:t>
            </a:r>
          </a:p>
          <a:p>
            <a:pPr fontAlgn="auto">
              <a:lnSpc>
                <a:spcPts val="1800"/>
              </a:lnSpc>
              <a:spcBef>
                <a:spcPts val="0"/>
              </a:spcBef>
              <a:spcAft>
                <a:spcPts val="0"/>
              </a:spcAft>
              <a:defRPr/>
            </a:pPr>
            <a:endParaRPr lang="en-GB" sz="1400" noProof="1" smtClean="0">
              <a:latin typeface="Consolas" panose="020B0609020204030204" pitchFamily="49" charset="0"/>
              <a:ea typeface="Source Code Pro" panose="020B050903040302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ea typeface="Source Code Pro" panose="020B0509030403020204" pitchFamily="49" charset="0"/>
              </a:rPr>
              <a:t>end</a:t>
            </a:r>
            <a:r>
              <a:rPr lang="en-GB" sz="1400" noProof="1" smtClean="0">
                <a:latin typeface="Consolas" panose="020B0609020204030204" pitchFamily="49" charset="0"/>
                <a:ea typeface="Source Code Pro" panose="020B0509030403020204" pitchFamily="49" charset="0"/>
              </a:rPr>
              <a:t> Global_Stack;</a:t>
            </a:r>
            <a:endParaRPr lang="en-GB" sz="1400" noProof="1">
              <a:latin typeface="Consolas" panose="020B0609020204030204" pitchFamily="49" charset="0"/>
              <a:ea typeface="Source Code Pro" panose="020B0509030403020204" pitchFamily="49" charset="0"/>
            </a:endParaRPr>
          </a:p>
        </p:txBody>
      </p:sp>
    </p:spTree>
    <p:extLst>
      <p:ext uri="{BB962C8B-B14F-4D97-AF65-F5344CB8AC3E}">
        <p14:creationId xmlns:p14="http://schemas.microsoft.com/office/powerpoint/2010/main" val="39167159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bwMode="auto">
          <a:xfrm>
            <a:off x="685800" y="1799318"/>
            <a:ext cx="3022104" cy="457200"/>
          </a:xfrm>
          <a:prstGeom prst="roundRect">
            <a:avLst/>
          </a:prstGeom>
          <a:solidFill>
            <a:srgbClr val="FFC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3" name="Title 2"/>
          <p:cNvSpPr>
            <a:spLocks noGrp="1"/>
          </p:cNvSpPr>
          <p:nvPr>
            <p:ph type="title"/>
          </p:nvPr>
        </p:nvSpPr>
        <p:spPr/>
        <p:txBody>
          <a:bodyPr/>
          <a:lstStyle/>
          <a:p>
            <a:r>
              <a:rPr lang="en-US" dirty="0" smtClean="0"/>
              <a:t>SPARK Language and Tools Agenda</a:t>
            </a:r>
            <a:endParaRPr lang="en-US" dirty="0"/>
          </a:p>
        </p:txBody>
      </p:sp>
      <p:sp>
        <p:nvSpPr>
          <p:cNvPr id="4" name="Content Placeholder 3"/>
          <p:cNvSpPr>
            <a:spLocks noGrp="1"/>
          </p:cNvSpPr>
          <p:nvPr>
            <p:ph sz="half" idx="10"/>
          </p:nvPr>
        </p:nvSpPr>
        <p:spPr/>
        <p:txBody>
          <a:bodyPr/>
          <a:lstStyle/>
          <a:p>
            <a:r>
              <a:rPr lang="en-US" dirty="0" smtClean="0"/>
              <a:t>Introduction</a:t>
            </a:r>
          </a:p>
          <a:p>
            <a:r>
              <a:rPr lang="en-US" dirty="0" smtClean="0"/>
              <a:t>The Safe Subset</a:t>
            </a:r>
          </a:p>
          <a:p>
            <a:r>
              <a:rPr lang="en-US" dirty="0" smtClean="0"/>
              <a:t>Mixing SPARK and Ada Code</a:t>
            </a:r>
          </a:p>
          <a:p>
            <a:r>
              <a:rPr lang="en-US" dirty="0" smtClean="0"/>
              <a:t>Key Tools</a:t>
            </a:r>
          </a:p>
          <a:p>
            <a:r>
              <a:rPr lang="en-US" dirty="0" smtClean="0"/>
              <a:t>Summary</a:t>
            </a:r>
            <a:endParaRPr lang="en-US" dirty="0"/>
          </a:p>
        </p:txBody>
      </p:sp>
      <p:pic>
        <p:nvPicPr>
          <p:cNvPr id="15" name="Picture 20" descr="j0213491"/>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5132962"/>
            <a:ext cx="12287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73851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smtClean="0"/>
              <a:t>3/10</a:t>
            </a:r>
            <a:endParaRPr lang="en-US"/>
          </a:p>
        </p:txBody>
      </p:sp>
      <p:sp>
        <p:nvSpPr>
          <p:cNvPr id="2" name="TextBox 1"/>
          <p:cNvSpPr txBox="1"/>
          <p:nvPr/>
        </p:nvSpPr>
        <p:spPr>
          <a:xfrm>
            <a:off x="1187624" y="1484784"/>
            <a:ext cx="5306261" cy="4247317"/>
          </a:xfrm>
          <a:prstGeom prst="rect">
            <a:avLst/>
          </a:prstGeom>
          <a:noFill/>
        </p:spPr>
        <p:txBody>
          <a:bodyPr wrap="none" rtlCol="0">
            <a:spAutoFit/>
          </a:bodyPr>
          <a:lstStyle/>
          <a:p>
            <a:pPr fontAlgn="auto">
              <a:lnSpc>
                <a:spcPts val="1800"/>
              </a:lnSpc>
              <a:spcBef>
                <a:spcPts val="0"/>
              </a:spcBef>
              <a:spcAft>
                <a:spcPts val="0"/>
              </a:spcAft>
              <a:defRPr/>
            </a:pPr>
            <a:r>
              <a:rPr lang="en-GB" sz="1400" b="1" noProof="1" smtClean="0">
                <a:latin typeface="Consolas" panose="020B0609020204030204" pitchFamily="49" charset="0"/>
                <a:ea typeface="Source Code Pro" panose="020B0509030403020204" pitchFamily="49" charset="0"/>
              </a:rPr>
              <a:t>package</a:t>
            </a: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body</a:t>
            </a:r>
            <a:r>
              <a:rPr lang="en-GB" sz="1400" noProof="1" smtClean="0">
                <a:latin typeface="Consolas" panose="020B0609020204030204" pitchFamily="49" charset="0"/>
                <a:ea typeface="Source Code Pro" panose="020B0509030403020204" pitchFamily="49" charset="0"/>
              </a:rPr>
              <a:t> P</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with</a:t>
            </a:r>
            <a:r>
              <a:rPr lang="en-GB" sz="1400" noProof="1" smtClean="0">
                <a:latin typeface="Consolas" panose="020B0609020204030204" pitchFamily="49" charset="0"/>
                <a:ea typeface="Source Code Pro" panose="020B0509030403020204" pitchFamily="49" charset="0"/>
              </a:rPr>
              <a:t> SPARK_Mode =&gt; On</a:t>
            </a:r>
          </a:p>
          <a:p>
            <a:pPr fontAlgn="auto">
              <a:lnSpc>
                <a:spcPts val="1800"/>
              </a:lnSpc>
              <a:spcBef>
                <a:spcPts val="0"/>
              </a:spcBef>
              <a:spcAft>
                <a:spcPts val="0"/>
              </a:spcAft>
              <a:defRPr/>
            </a:pPr>
            <a:r>
              <a:rPr lang="en-GB" sz="1400" b="1" noProof="1" smtClean="0">
                <a:latin typeface="Consolas" panose="020B0609020204030204" pitchFamily="49" charset="0"/>
                <a:ea typeface="Source Code Pro" panose="020B0509030403020204" pitchFamily="49" charset="0"/>
              </a:rPr>
              <a:t>is</a:t>
            </a:r>
          </a:p>
          <a:p>
            <a:pPr fontAlgn="auto">
              <a:lnSpc>
                <a:spcPts val="1800"/>
              </a:lnSpc>
              <a:spcBef>
                <a:spcPts val="0"/>
              </a:spcBef>
              <a:spcAft>
                <a:spcPts val="0"/>
              </a:spcAft>
              <a:defRPr/>
            </a:pPr>
            <a:endParaRPr lang="en-GB" sz="1400" b="1" noProof="1" smtClean="0">
              <a:latin typeface="Consolas" panose="020B0609020204030204" pitchFamily="49" charset="0"/>
              <a:ea typeface="Source Code Pro" panose="020B050903040302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ea typeface="Source Code Pro" panose="020B0509030403020204" pitchFamily="49" charset="0"/>
              </a:rPr>
              <a:t>  procedure</a:t>
            </a:r>
            <a:r>
              <a:rPr lang="en-GB" sz="1400" noProof="1" smtClean="0">
                <a:latin typeface="Consolas" panose="020B0609020204030204" pitchFamily="49" charset="0"/>
                <a:ea typeface="Source Code Pro" panose="020B0509030403020204" pitchFamily="49" charset="0"/>
              </a:rPr>
              <a:t> Permute (X, Y, Z : </a:t>
            </a:r>
            <a:r>
              <a:rPr lang="en-GB" sz="1400" b="1" noProof="1" smtClean="0">
                <a:latin typeface="Consolas" panose="020B0609020204030204" pitchFamily="49" charset="0"/>
                <a:ea typeface="Source Code Pro" panose="020B0509030403020204" pitchFamily="49" charset="0"/>
              </a:rPr>
              <a:t>in</a:t>
            </a: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out</a:t>
            </a:r>
            <a:r>
              <a:rPr lang="en-GB" sz="1400" noProof="1" smtClean="0">
                <a:latin typeface="Consolas" panose="020B0609020204030204" pitchFamily="49" charset="0"/>
                <a:ea typeface="Source Code Pro" panose="020B0509030403020204" pitchFamily="49" charset="0"/>
              </a:rPr>
              <a:t> Positive) </a:t>
            </a:r>
            <a:r>
              <a:rPr lang="en-GB" sz="1400" b="1" noProof="1" smtClean="0">
                <a:latin typeface="Consolas" panose="020B0609020204030204" pitchFamily="49" charset="0"/>
                <a:ea typeface="Source Code Pro" panose="020B0509030403020204" pitchFamily="49" charset="0"/>
              </a:rPr>
              <a:t>is</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Tmp : </a:t>
            </a:r>
            <a:r>
              <a:rPr lang="en-GB" sz="1400" b="1" noProof="1" smtClean="0">
                <a:latin typeface="Consolas" panose="020B0609020204030204" pitchFamily="49" charset="0"/>
                <a:ea typeface="Source Code Pro" panose="020B0509030403020204" pitchFamily="49" charset="0"/>
              </a:rPr>
              <a:t>constant</a:t>
            </a:r>
            <a:r>
              <a:rPr lang="en-GB" sz="1400" noProof="1" smtClean="0">
                <a:latin typeface="Consolas" panose="020B0609020204030204" pitchFamily="49" charset="0"/>
                <a:ea typeface="Source Code Pro" panose="020B0509030403020204" pitchFamily="49" charset="0"/>
              </a:rPr>
              <a:t> Positive := X;</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begin</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X := Y;</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Y := Z;</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Z := Tmp;</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end</a:t>
            </a:r>
            <a:r>
              <a:rPr lang="en-GB" sz="1400" noProof="1" smtClean="0">
                <a:latin typeface="Consolas" panose="020B0609020204030204" pitchFamily="49" charset="0"/>
                <a:ea typeface="Source Code Pro" panose="020B0509030403020204" pitchFamily="49" charset="0"/>
              </a:rPr>
              <a:t> Permute;</a:t>
            </a:r>
          </a:p>
          <a:p>
            <a:pPr fontAlgn="auto">
              <a:lnSpc>
                <a:spcPts val="1800"/>
              </a:lnSpc>
              <a:spcBef>
                <a:spcPts val="0"/>
              </a:spcBef>
              <a:spcAft>
                <a:spcPts val="0"/>
              </a:spcAft>
              <a:defRPr/>
            </a:pPr>
            <a:endParaRPr lang="en-GB" sz="1400" noProof="1" smtClean="0">
              <a:latin typeface="Consolas" panose="020B0609020204030204" pitchFamily="49" charset="0"/>
              <a:ea typeface="Source Code Pro" panose="020B050903040302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procedure</a:t>
            </a:r>
            <a:r>
              <a:rPr lang="en-GB" sz="1400" noProof="1" smtClean="0">
                <a:latin typeface="Consolas" panose="020B0609020204030204" pitchFamily="49" charset="0"/>
                <a:ea typeface="Source Code Pro" panose="020B0509030403020204" pitchFamily="49" charset="0"/>
              </a:rPr>
              <a:t> Swap (X, Y : </a:t>
            </a:r>
            <a:r>
              <a:rPr lang="en-GB" sz="1400" b="1" noProof="1" smtClean="0">
                <a:latin typeface="Consolas" panose="020B0609020204030204" pitchFamily="49" charset="0"/>
                <a:ea typeface="Source Code Pro" panose="020B0509030403020204" pitchFamily="49" charset="0"/>
              </a:rPr>
              <a:t>in</a:t>
            </a: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out</a:t>
            </a:r>
            <a:r>
              <a:rPr lang="en-GB" sz="1400" noProof="1" smtClean="0">
                <a:latin typeface="Consolas" panose="020B0609020204030204" pitchFamily="49" charset="0"/>
                <a:ea typeface="Source Code Pro" panose="020B0509030403020204" pitchFamily="49" charset="0"/>
              </a:rPr>
              <a:t> Positive) </a:t>
            </a:r>
            <a:r>
              <a:rPr lang="en-GB" sz="1400" b="1" noProof="1" smtClean="0">
                <a:latin typeface="Consolas" panose="020B0609020204030204" pitchFamily="49" charset="0"/>
                <a:ea typeface="Source Code Pro" panose="020B0509030403020204" pitchFamily="49" charset="0"/>
              </a:rPr>
              <a:t>is</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begin</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Permute (X, Y, Y);</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end</a:t>
            </a:r>
            <a:r>
              <a:rPr lang="en-GB" sz="1400" noProof="1" smtClean="0">
                <a:latin typeface="Consolas" panose="020B0609020204030204" pitchFamily="49" charset="0"/>
                <a:ea typeface="Source Code Pro" panose="020B0509030403020204" pitchFamily="49" charset="0"/>
              </a:rPr>
              <a:t> Swap;</a:t>
            </a:r>
          </a:p>
          <a:p>
            <a:pPr fontAlgn="auto">
              <a:lnSpc>
                <a:spcPts val="1800"/>
              </a:lnSpc>
              <a:spcBef>
                <a:spcPts val="0"/>
              </a:spcBef>
              <a:spcAft>
                <a:spcPts val="0"/>
              </a:spcAft>
              <a:defRPr/>
            </a:pPr>
            <a:endParaRPr lang="en-GB" sz="1400" noProof="1" smtClean="0">
              <a:latin typeface="Consolas" panose="020B0609020204030204" pitchFamily="49" charset="0"/>
              <a:ea typeface="Source Code Pro" panose="020B050903040302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ea typeface="Source Code Pro" panose="020B0509030403020204" pitchFamily="49" charset="0"/>
              </a:rPr>
              <a:t>end</a:t>
            </a:r>
            <a:r>
              <a:rPr lang="en-GB" sz="1400" noProof="1" smtClean="0">
                <a:latin typeface="Consolas" panose="020B0609020204030204" pitchFamily="49" charset="0"/>
                <a:ea typeface="Source Code Pro" panose="020B0509030403020204" pitchFamily="49" charset="0"/>
              </a:rPr>
              <a:t> P;</a:t>
            </a:r>
            <a:endParaRPr lang="en-GB" sz="1400" noProof="1">
              <a:latin typeface="Consolas" panose="020B0609020204030204" pitchFamily="49" charset="0"/>
              <a:ea typeface="Source Code Pro" panose="020B0509030403020204" pitchFamily="49" charset="0"/>
            </a:endParaRPr>
          </a:p>
        </p:txBody>
      </p:sp>
    </p:spTree>
    <p:extLst>
      <p:ext uri="{BB962C8B-B14F-4D97-AF65-F5344CB8AC3E}">
        <p14:creationId xmlns:p14="http://schemas.microsoft.com/office/powerpoint/2010/main" val="369224943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15352" y="226883"/>
            <a:ext cx="1224136" cy="533400"/>
          </a:xfrm>
          <a:prstGeom prst="rect">
            <a:avLst/>
          </a:prstGeom>
        </p:spPr>
        <p:txBody>
          <a:bodyPr/>
          <a:lstStyle/>
          <a:p>
            <a:r>
              <a:rPr lang="en-US" smtClean="0"/>
              <a:t>3/10</a:t>
            </a:r>
            <a:endParaRPr lang="en-US"/>
          </a:p>
        </p:txBody>
      </p:sp>
      <p:pic>
        <p:nvPicPr>
          <p:cNvPr id="54281" name="Picture 8" descr="wrong.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8724" y="4769593"/>
            <a:ext cx="239712" cy="238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82" name="TextBox 1"/>
          <p:cNvSpPr txBox="1">
            <a:spLocks noChangeArrowheads="1"/>
          </p:cNvSpPr>
          <p:nvPr/>
        </p:nvSpPr>
        <p:spPr bwMode="auto">
          <a:xfrm>
            <a:off x="5283201" y="5573189"/>
            <a:ext cx="31051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fr-FR"/>
            </a:defPPr>
            <a:lvl1pPr eaLnBrk="1" hangingPunct="1">
              <a:lnSpc>
                <a:spcPct val="100000"/>
              </a:lnSpc>
              <a:buClrTx/>
              <a:buFontTx/>
              <a:buNone/>
              <a:defRPr sz="1400" b="0">
                <a:solidFill>
                  <a:srgbClr val="FF0000"/>
                </a:solidFill>
                <a:latin typeface="+mn-lt"/>
                <a:cs typeface="Courier New" panose="02070309020205020404" pitchFamily="49" charset="0"/>
              </a:defRPr>
            </a:lvl1pPr>
            <a:lvl2pPr marL="742950" indent="-285750">
              <a:lnSpc>
                <a:spcPct val="120000"/>
              </a:lnSpc>
              <a:spcBef>
                <a:spcPct val="20000"/>
              </a:spcBef>
              <a:buChar char="–"/>
              <a:defRPr sz="1400">
                <a:latin typeface="Calibri" panose="020F0502020204030204" pitchFamily="34" charset="0"/>
                <a:ea typeface="ヒラギノ角ゴ ProN W3" pitchFamily="-84" charset="-128"/>
              </a:defRPr>
            </a:lvl2pPr>
            <a:lvl3pPr marL="1143000" indent="-228600">
              <a:lnSpc>
                <a:spcPct val="120000"/>
              </a:lnSpc>
              <a:spcBef>
                <a:spcPct val="20000"/>
              </a:spcBef>
              <a:buChar char="–"/>
              <a:defRPr sz="1200">
                <a:latin typeface="Calibri" panose="020F0502020204030204" pitchFamily="34" charset="0"/>
                <a:ea typeface="ヒラギノ角ゴ ProN W3" pitchFamily="-84" charset="-128"/>
              </a:defRPr>
            </a:lvl3pPr>
            <a:lvl4pPr marL="1600200" indent="-228600">
              <a:spcBef>
                <a:spcPct val="20000"/>
              </a:spcBef>
              <a:buFont typeface="Times" panose="02020603050405020304" pitchFamily="18" charset="0"/>
              <a:buChar char="•"/>
              <a:defRPr sz="1200">
                <a:latin typeface="Calibri" panose="020F0502020204030204" pitchFamily="34" charset="0"/>
                <a:ea typeface="ヒラギノ角ゴ ProN W3" pitchFamily="-84" charset="-128"/>
              </a:defRPr>
            </a:lvl4pPr>
            <a:lvl5pPr marL="2057400" indent="-228600">
              <a:spcBef>
                <a:spcPct val="20000"/>
              </a:spcBef>
              <a:buFont typeface="Times" panose="02020603050405020304" pitchFamily="18" charset="0"/>
              <a:buChar char="•"/>
              <a:defRPr sz="1200">
                <a:latin typeface="Calibri" panose="020F0502020204030204" pitchFamily="34" charset="0"/>
                <a:ea typeface="ヒラギノ角ゴ ProN W3" pitchFamily="-84" charset="-128"/>
              </a:defRPr>
            </a:lvl5pPr>
            <a:lvl6pPr marL="25146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6pPr>
            <a:lvl7pPr marL="29718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7pPr>
            <a:lvl8pPr marL="34290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8pPr>
            <a:lvl9pPr marL="38862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9pPr>
          </a:lstStyle>
          <a:p>
            <a:r>
              <a:rPr lang="en-GB" altLang="en-US" dirty="0"/>
              <a:t>Aliasing between “in out” parameters is not allowed in SPARK</a:t>
            </a:r>
          </a:p>
        </p:txBody>
      </p:sp>
      <p:cxnSp>
        <p:nvCxnSpPr>
          <p:cNvPr id="54283" name="Straight Arrow Connector 6"/>
          <p:cNvCxnSpPr>
            <a:cxnSpLocks noChangeShapeType="1"/>
            <a:stCxn id="54282" idx="1"/>
            <a:endCxn id="54284" idx="4"/>
          </p:cNvCxnSpPr>
          <p:nvPr/>
        </p:nvCxnSpPr>
        <p:spPr bwMode="auto">
          <a:xfrm flipH="1" flipV="1">
            <a:off x="2627511" y="5007719"/>
            <a:ext cx="2655690" cy="827080"/>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4284" name="Oval 7"/>
          <p:cNvSpPr>
            <a:spLocks noChangeArrowheads="1"/>
          </p:cNvSpPr>
          <p:nvPr/>
        </p:nvSpPr>
        <p:spPr bwMode="auto">
          <a:xfrm>
            <a:off x="1259086" y="4725144"/>
            <a:ext cx="2736850" cy="282575"/>
          </a:xfrm>
          <a:prstGeom prst="ellipse">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lnSpc>
                <a:spcPct val="120000"/>
              </a:lnSpc>
              <a:spcBef>
                <a:spcPct val="20000"/>
              </a:spcBef>
              <a:buClr>
                <a:srgbClr val="404040"/>
              </a:buClr>
              <a:buChar char="•"/>
              <a:defRPr sz="1600" b="1">
                <a:solidFill>
                  <a:srgbClr val="404040"/>
                </a:solidFill>
                <a:latin typeface="Calibri" panose="020F0502020204030204" pitchFamily="34" charset="0"/>
                <a:ea typeface="ＭＳ Ｐゴシック" panose="020B0600070205080204" pitchFamily="34" charset="-128"/>
              </a:defRPr>
            </a:lvl1pPr>
            <a:lvl2pPr marL="742950" indent="-285750">
              <a:lnSpc>
                <a:spcPct val="120000"/>
              </a:lnSpc>
              <a:spcBef>
                <a:spcPct val="20000"/>
              </a:spcBef>
              <a:buChar char="–"/>
              <a:defRPr sz="1400">
                <a:solidFill>
                  <a:schemeClr val="tx1"/>
                </a:solidFill>
                <a:latin typeface="Calibri" panose="020F0502020204030204" pitchFamily="34" charset="0"/>
                <a:ea typeface="ヒラギノ角ゴ ProN W3" pitchFamily="-84" charset="-128"/>
              </a:defRPr>
            </a:lvl2pPr>
            <a:lvl3pPr marL="1143000" indent="-228600">
              <a:lnSpc>
                <a:spcPct val="120000"/>
              </a:lnSpc>
              <a:spcBef>
                <a:spcPct val="20000"/>
              </a:spcBef>
              <a:buChar char="–"/>
              <a:defRPr sz="1200">
                <a:solidFill>
                  <a:schemeClr val="tx1"/>
                </a:solidFill>
                <a:latin typeface="Calibri" panose="020F0502020204030204" pitchFamily="34" charset="0"/>
                <a:ea typeface="ヒラギノ角ゴ ProN W3" pitchFamily="-84" charset="-128"/>
              </a:defRPr>
            </a:lvl3pPr>
            <a:lvl4pPr marL="1600200" indent="-228600">
              <a:spcBef>
                <a:spcPct val="20000"/>
              </a:spcBef>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4pPr>
            <a:lvl5pPr marL="2057400" indent="-228600">
              <a:spcBef>
                <a:spcPct val="20000"/>
              </a:spcBef>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5pPr>
            <a:lvl6pPr marL="25146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6pPr>
            <a:lvl7pPr marL="29718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7pPr>
            <a:lvl8pPr marL="34290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8pPr>
            <a:lvl9pPr marL="38862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9pPr>
          </a:lstStyle>
          <a:p>
            <a:pPr eaLnBrk="1" hangingPunct="1">
              <a:lnSpc>
                <a:spcPct val="100000"/>
              </a:lnSpc>
              <a:spcBef>
                <a:spcPct val="0"/>
              </a:spcBef>
              <a:buClrTx/>
              <a:buFontTx/>
              <a:buNone/>
            </a:pPr>
            <a:endParaRPr lang="en-GB" altLang="en-US" sz="1800" b="0" i="1">
              <a:solidFill>
                <a:schemeClr val="tx1"/>
              </a:solidFill>
              <a:latin typeface="Arial" panose="020B0604020202020204" pitchFamily="34" charset="0"/>
            </a:endParaRPr>
          </a:p>
        </p:txBody>
      </p:sp>
      <p:sp>
        <p:nvSpPr>
          <p:cNvPr id="8" name="TextBox 7"/>
          <p:cNvSpPr txBox="1"/>
          <p:nvPr/>
        </p:nvSpPr>
        <p:spPr>
          <a:xfrm>
            <a:off x="1187624" y="1484784"/>
            <a:ext cx="5306261" cy="4247317"/>
          </a:xfrm>
          <a:prstGeom prst="rect">
            <a:avLst/>
          </a:prstGeom>
          <a:noFill/>
        </p:spPr>
        <p:txBody>
          <a:bodyPr wrap="none" rtlCol="0">
            <a:spAutoFit/>
          </a:bodyPr>
          <a:lstStyle/>
          <a:p>
            <a:pPr fontAlgn="auto">
              <a:lnSpc>
                <a:spcPts val="1800"/>
              </a:lnSpc>
              <a:spcBef>
                <a:spcPts val="0"/>
              </a:spcBef>
              <a:spcAft>
                <a:spcPts val="0"/>
              </a:spcAft>
              <a:defRPr/>
            </a:pPr>
            <a:r>
              <a:rPr lang="en-GB" sz="1400" b="1" noProof="1" smtClean="0">
                <a:latin typeface="Consolas" panose="020B0609020204030204" pitchFamily="49" charset="0"/>
                <a:ea typeface="Source Code Pro" panose="020B0509030403020204" pitchFamily="49" charset="0"/>
              </a:rPr>
              <a:t>package</a:t>
            </a: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body</a:t>
            </a:r>
            <a:r>
              <a:rPr lang="en-GB" sz="1400" noProof="1" smtClean="0">
                <a:latin typeface="Consolas" panose="020B0609020204030204" pitchFamily="49" charset="0"/>
                <a:ea typeface="Source Code Pro" panose="020B0509030403020204" pitchFamily="49" charset="0"/>
              </a:rPr>
              <a:t> P</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with</a:t>
            </a:r>
            <a:r>
              <a:rPr lang="en-GB" sz="1400" noProof="1" smtClean="0">
                <a:latin typeface="Consolas" panose="020B0609020204030204" pitchFamily="49" charset="0"/>
                <a:ea typeface="Source Code Pro" panose="020B0509030403020204" pitchFamily="49" charset="0"/>
              </a:rPr>
              <a:t> SPARK_Mode =&gt; On</a:t>
            </a:r>
          </a:p>
          <a:p>
            <a:pPr fontAlgn="auto">
              <a:lnSpc>
                <a:spcPts val="1800"/>
              </a:lnSpc>
              <a:spcBef>
                <a:spcPts val="0"/>
              </a:spcBef>
              <a:spcAft>
                <a:spcPts val="0"/>
              </a:spcAft>
              <a:defRPr/>
            </a:pPr>
            <a:r>
              <a:rPr lang="en-GB" sz="1400" b="1" noProof="1" smtClean="0">
                <a:latin typeface="Consolas" panose="020B0609020204030204" pitchFamily="49" charset="0"/>
                <a:ea typeface="Source Code Pro" panose="020B0509030403020204" pitchFamily="49" charset="0"/>
              </a:rPr>
              <a:t>is</a:t>
            </a:r>
          </a:p>
          <a:p>
            <a:pPr fontAlgn="auto">
              <a:lnSpc>
                <a:spcPts val="1800"/>
              </a:lnSpc>
              <a:spcBef>
                <a:spcPts val="0"/>
              </a:spcBef>
              <a:spcAft>
                <a:spcPts val="0"/>
              </a:spcAft>
              <a:defRPr/>
            </a:pPr>
            <a:endParaRPr lang="en-GB" sz="1400" b="1" noProof="1" smtClean="0">
              <a:latin typeface="Consolas" panose="020B0609020204030204" pitchFamily="49" charset="0"/>
              <a:ea typeface="Source Code Pro" panose="020B050903040302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ea typeface="Source Code Pro" panose="020B0509030403020204" pitchFamily="49" charset="0"/>
              </a:rPr>
              <a:t>  procedure</a:t>
            </a:r>
            <a:r>
              <a:rPr lang="en-GB" sz="1400" noProof="1" smtClean="0">
                <a:latin typeface="Consolas" panose="020B0609020204030204" pitchFamily="49" charset="0"/>
                <a:ea typeface="Source Code Pro" panose="020B0509030403020204" pitchFamily="49" charset="0"/>
              </a:rPr>
              <a:t> Permute (X, Y, Z : </a:t>
            </a:r>
            <a:r>
              <a:rPr lang="en-GB" sz="1400" b="1" noProof="1" smtClean="0">
                <a:latin typeface="Consolas" panose="020B0609020204030204" pitchFamily="49" charset="0"/>
                <a:ea typeface="Source Code Pro" panose="020B0509030403020204" pitchFamily="49" charset="0"/>
              </a:rPr>
              <a:t>in</a:t>
            </a: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out</a:t>
            </a:r>
            <a:r>
              <a:rPr lang="en-GB" sz="1400" noProof="1" smtClean="0">
                <a:latin typeface="Consolas" panose="020B0609020204030204" pitchFamily="49" charset="0"/>
                <a:ea typeface="Source Code Pro" panose="020B0509030403020204" pitchFamily="49" charset="0"/>
              </a:rPr>
              <a:t> Positive) </a:t>
            </a:r>
            <a:r>
              <a:rPr lang="en-GB" sz="1400" b="1" noProof="1" smtClean="0">
                <a:latin typeface="Consolas" panose="020B0609020204030204" pitchFamily="49" charset="0"/>
                <a:ea typeface="Source Code Pro" panose="020B0509030403020204" pitchFamily="49" charset="0"/>
              </a:rPr>
              <a:t>is</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Tmp : </a:t>
            </a:r>
            <a:r>
              <a:rPr lang="en-GB" sz="1400" b="1" noProof="1" smtClean="0">
                <a:latin typeface="Consolas" panose="020B0609020204030204" pitchFamily="49" charset="0"/>
                <a:ea typeface="Source Code Pro" panose="020B0509030403020204" pitchFamily="49" charset="0"/>
              </a:rPr>
              <a:t>constant</a:t>
            </a:r>
            <a:r>
              <a:rPr lang="en-GB" sz="1400" noProof="1" smtClean="0">
                <a:latin typeface="Consolas" panose="020B0609020204030204" pitchFamily="49" charset="0"/>
                <a:ea typeface="Source Code Pro" panose="020B0509030403020204" pitchFamily="49" charset="0"/>
              </a:rPr>
              <a:t> Positive := X;</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begin</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X := Y;</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Y := Z;</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Z := Tmp;</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end</a:t>
            </a:r>
            <a:r>
              <a:rPr lang="en-GB" sz="1400" noProof="1" smtClean="0">
                <a:latin typeface="Consolas" panose="020B0609020204030204" pitchFamily="49" charset="0"/>
                <a:ea typeface="Source Code Pro" panose="020B0509030403020204" pitchFamily="49" charset="0"/>
              </a:rPr>
              <a:t> Permute;</a:t>
            </a:r>
          </a:p>
          <a:p>
            <a:pPr fontAlgn="auto">
              <a:lnSpc>
                <a:spcPts val="1800"/>
              </a:lnSpc>
              <a:spcBef>
                <a:spcPts val="0"/>
              </a:spcBef>
              <a:spcAft>
                <a:spcPts val="0"/>
              </a:spcAft>
              <a:defRPr/>
            </a:pPr>
            <a:endParaRPr lang="en-GB" sz="1400" noProof="1" smtClean="0">
              <a:latin typeface="Consolas" panose="020B0609020204030204" pitchFamily="49" charset="0"/>
              <a:ea typeface="Source Code Pro" panose="020B050903040302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procedure</a:t>
            </a:r>
            <a:r>
              <a:rPr lang="en-GB" sz="1400" noProof="1" smtClean="0">
                <a:latin typeface="Consolas" panose="020B0609020204030204" pitchFamily="49" charset="0"/>
                <a:ea typeface="Source Code Pro" panose="020B0509030403020204" pitchFamily="49" charset="0"/>
              </a:rPr>
              <a:t> Swap (X, Y : </a:t>
            </a:r>
            <a:r>
              <a:rPr lang="en-GB" sz="1400" b="1" noProof="1" smtClean="0">
                <a:latin typeface="Consolas" panose="020B0609020204030204" pitchFamily="49" charset="0"/>
                <a:ea typeface="Source Code Pro" panose="020B0509030403020204" pitchFamily="49" charset="0"/>
              </a:rPr>
              <a:t>in</a:t>
            </a: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out</a:t>
            </a:r>
            <a:r>
              <a:rPr lang="en-GB" sz="1400" noProof="1" smtClean="0">
                <a:latin typeface="Consolas" panose="020B0609020204030204" pitchFamily="49" charset="0"/>
                <a:ea typeface="Source Code Pro" panose="020B0509030403020204" pitchFamily="49" charset="0"/>
              </a:rPr>
              <a:t> Positive) </a:t>
            </a:r>
            <a:r>
              <a:rPr lang="en-GB" sz="1400" b="1" noProof="1" smtClean="0">
                <a:latin typeface="Consolas" panose="020B0609020204030204" pitchFamily="49" charset="0"/>
                <a:ea typeface="Source Code Pro" panose="020B0509030403020204" pitchFamily="49" charset="0"/>
              </a:rPr>
              <a:t>is</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begin</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Permute (X, Y, Y);</a:t>
            </a:r>
          </a:p>
          <a:p>
            <a:pPr fontAlgn="auto">
              <a:lnSpc>
                <a:spcPts val="1800"/>
              </a:lnSpc>
              <a:spcBef>
                <a:spcPts val="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end</a:t>
            </a:r>
            <a:r>
              <a:rPr lang="en-GB" sz="1400" noProof="1" smtClean="0">
                <a:latin typeface="Consolas" panose="020B0609020204030204" pitchFamily="49" charset="0"/>
                <a:ea typeface="Source Code Pro" panose="020B0509030403020204" pitchFamily="49" charset="0"/>
              </a:rPr>
              <a:t> Swap;</a:t>
            </a:r>
          </a:p>
          <a:p>
            <a:pPr fontAlgn="auto">
              <a:lnSpc>
                <a:spcPts val="1800"/>
              </a:lnSpc>
              <a:spcBef>
                <a:spcPts val="0"/>
              </a:spcBef>
              <a:spcAft>
                <a:spcPts val="0"/>
              </a:spcAft>
              <a:defRPr/>
            </a:pPr>
            <a:endParaRPr lang="en-GB" sz="1400" noProof="1" smtClean="0">
              <a:latin typeface="Consolas" panose="020B0609020204030204" pitchFamily="49" charset="0"/>
              <a:ea typeface="Source Code Pro" panose="020B050903040302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ea typeface="Source Code Pro" panose="020B0509030403020204" pitchFamily="49" charset="0"/>
              </a:rPr>
              <a:t>end</a:t>
            </a:r>
            <a:r>
              <a:rPr lang="en-GB" sz="1400" noProof="1" smtClean="0">
                <a:latin typeface="Consolas" panose="020B0609020204030204" pitchFamily="49" charset="0"/>
                <a:ea typeface="Source Code Pro" panose="020B0509030403020204" pitchFamily="49" charset="0"/>
              </a:rPr>
              <a:t> P;</a:t>
            </a:r>
            <a:endParaRPr lang="en-GB" sz="1400" noProof="1">
              <a:latin typeface="Consolas" panose="020B0609020204030204" pitchFamily="49" charset="0"/>
              <a:ea typeface="Source Code Pro" panose="020B0509030403020204" pitchFamily="49" charset="0"/>
            </a:endParaRPr>
          </a:p>
        </p:txBody>
      </p:sp>
    </p:spTree>
    <p:extLst>
      <p:ext uri="{BB962C8B-B14F-4D97-AF65-F5344CB8AC3E}">
        <p14:creationId xmlns:p14="http://schemas.microsoft.com/office/powerpoint/2010/main" val="255934124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4/10</a:t>
            </a:r>
            <a:endParaRPr lang="en-US"/>
          </a:p>
        </p:txBody>
      </p:sp>
      <p:sp>
        <p:nvSpPr>
          <p:cNvPr id="5" name="TextBox 4"/>
          <p:cNvSpPr txBox="1"/>
          <p:nvPr/>
        </p:nvSpPr>
        <p:spPr>
          <a:xfrm>
            <a:off x="1209242" y="1484314"/>
            <a:ext cx="4570482" cy="4247317"/>
          </a:xfrm>
          <a:prstGeom prst="rect">
            <a:avLst/>
          </a:prstGeom>
          <a:noFill/>
        </p:spPr>
        <p:txBody>
          <a:bodyPr wrap="none" rtlCol="0">
            <a:spAutoFit/>
          </a:bodyPr>
          <a:lstStyle/>
          <a:p>
            <a:pPr fontAlgn="auto">
              <a:lnSpc>
                <a:spcPts val="1800"/>
              </a:lnSpc>
              <a:spcBef>
                <a:spcPts val="0"/>
              </a:spcBef>
              <a:spcAft>
                <a:spcPts val="0"/>
              </a:spcAft>
              <a:defRPr/>
            </a:pPr>
            <a:r>
              <a:rPr lang="en-GB" sz="1400" b="1" noProof="1" smtClean="0">
                <a:latin typeface="Consolas" panose="020B0609020204030204" pitchFamily="49" charset="0"/>
              </a:rPr>
              <a:t>package</a:t>
            </a:r>
            <a:r>
              <a:rPr lang="en-GB" sz="1400" noProof="1" smtClean="0">
                <a:latin typeface="Consolas" panose="020B0609020204030204" pitchFamily="49" charset="0"/>
              </a:rPr>
              <a:t> </a:t>
            </a:r>
            <a:r>
              <a:rPr lang="en-GB" sz="1400" b="1" noProof="1" smtClean="0">
                <a:latin typeface="Consolas" panose="020B0609020204030204" pitchFamily="49" charset="0"/>
              </a:rPr>
              <a:t>body</a:t>
            </a:r>
            <a:r>
              <a:rPr lang="en-GB" sz="1400" noProof="1" smtClean="0">
                <a:latin typeface="Consolas" panose="020B0609020204030204" pitchFamily="49" charset="0"/>
              </a:rPr>
              <a:t> P</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with</a:t>
            </a:r>
            <a:r>
              <a:rPr lang="en-GB" sz="1400" noProof="1" smtClean="0">
                <a:latin typeface="Consolas" panose="020B0609020204030204" pitchFamily="49" charset="0"/>
              </a:rPr>
              <a:t> SPARK_Mode =&gt; On</a:t>
            </a:r>
          </a:p>
          <a:p>
            <a:pPr fontAlgn="auto">
              <a:lnSpc>
                <a:spcPts val="1800"/>
              </a:lnSpc>
              <a:spcBef>
                <a:spcPts val="0"/>
              </a:spcBef>
              <a:spcAft>
                <a:spcPts val="0"/>
              </a:spcAft>
              <a:defRPr/>
            </a:pPr>
            <a:r>
              <a:rPr lang="en-GB" sz="1400" b="1" noProof="1" smtClean="0">
                <a:latin typeface="Consolas" panose="020B0609020204030204" pitchFamily="49" charset="0"/>
              </a:rPr>
              <a:t>is</a:t>
            </a:r>
          </a:p>
          <a:p>
            <a:pPr fontAlgn="auto">
              <a:lnSpc>
                <a:spcPts val="1800"/>
              </a:lnSpc>
              <a:spcBef>
                <a:spcPts val="0"/>
              </a:spcBef>
              <a:spcAft>
                <a:spcPts val="0"/>
              </a:spcAft>
              <a:defRPr/>
            </a:pPr>
            <a:endParaRPr lang="en-GB" sz="1400" b="1" noProof="1" smtClean="0">
              <a:latin typeface="Consolas" panose="020B060902020403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rPr>
              <a:t>  procedure</a:t>
            </a:r>
            <a:r>
              <a:rPr lang="en-GB" sz="1400" noProof="1" smtClean="0">
                <a:latin typeface="Consolas" panose="020B0609020204030204" pitchFamily="49" charset="0"/>
              </a:rPr>
              <a:t> Swap (X, Y : </a:t>
            </a:r>
            <a:r>
              <a:rPr lang="en-GB" sz="1400" b="1" noProof="1" smtClean="0">
                <a:latin typeface="Consolas" panose="020B0609020204030204" pitchFamily="49" charset="0"/>
              </a:rPr>
              <a:t>in</a:t>
            </a:r>
            <a:r>
              <a:rPr lang="en-GB" sz="1400" noProof="1" smtClean="0">
                <a:latin typeface="Consolas" panose="020B0609020204030204" pitchFamily="49" charset="0"/>
              </a:rPr>
              <a:t> </a:t>
            </a:r>
            <a:r>
              <a:rPr lang="en-GB" sz="1400" b="1" noProof="1" smtClean="0">
                <a:latin typeface="Consolas" panose="020B0609020204030204" pitchFamily="49" charset="0"/>
              </a:rPr>
              <a:t>out</a:t>
            </a:r>
            <a:r>
              <a:rPr lang="en-GB" sz="1400" noProof="1" smtClean="0">
                <a:latin typeface="Consolas" panose="020B0609020204030204" pitchFamily="49" charset="0"/>
              </a:rPr>
              <a:t> Positive);</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type</a:t>
            </a:r>
            <a:r>
              <a:rPr lang="en-GB" sz="1400" noProof="1" smtClean="0">
                <a:latin typeface="Consolas" panose="020B0609020204030204" pitchFamily="49" charset="0"/>
              </a:rPr>
              <a:t> Rec </a:t>
            </a:r>
            <a:r>
              <a:rPr lang="en-GB" sz="1400" b="1" noProof="1" smtClean="0">
                <a:latin typeface="Consolas" panose="020B0609020204030204" pitchFamily="49" charset="0"/>
              </a:rPr>
              <a:t>is record</a:t>
            </a:r>
          </a:p>
          <a:p>
            <a:pPr fontAlgn="auto">
              <a:lnSpc>
                <a:spcPts val="1800"/>
              </a:lnSpc>
              <a:spcBef>
                <a:spcPts val="0"/>
              </a:spcBef>
              <a:spcAft>
                <a:spcPts val="0"/>
              </a:spcAft>
              <a:defRPr/>
            </a:pPr>
            <a:r>
              <a:rPr lang="en-GB" sz="1400" noProof="1" smtClean="0">
                <a:latin typeface="Consolas" panose="020B0609020204030204" pitchFamily="49" charset="0"/>
              </a:rPr>
              <a:t>    F1 : Positive;</a:t>
            </a:r>
          </a:p>
          <a:p>
            <a:pPr fontAlgn="auto">
              <a:lnSpc>
                <a:spcPts val="1800"/>
              </a:lnSpc>
              <a:spcBef>
                <a:spcPts val="0"/>
              </a:spcBef>
              <a:spcAft>
                <a:spcPts val="0"/>
              </a:spcAft>
              <a:defRPr/>
            </a:pPr>
            <a:r>
              <a:rPr lang="en-GB" sz="1400" noProof="1" smtClean="0">
                <a:latin typeface="Consolas" panose="020B0609020204030204" pitchFamily="49" charset="0"/>
              </a:rPr>
              <a:t>    F2 : Positive;</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end record</a:t>
            </a:r>
            <a:r>
              <a:rPr lang="en-GB" sz="1400" noProof="1" smtClean="0">
                <a:latin typeface="Consolas" panose="020B0609020204030204" pitchFamily="49" charset="0"/>
              </a:rPr>
              <a:t>;</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procedure</a:t>
            </a:r>
            <a:r>
              <a:rPr lang="en-GB" sz="1400" noProof="1" smtClean="0">
                <a:latin typeface="Consolas" panose="020B0609020204030204" pitchFamily="49" charset="0"/>
              </a:rPr>
              <a:t> Swap_Fields (R : </a:t>
            </a:r>
            <a:r>
              <a:rPr lang="en-GB" sz="1400" b="1" noProof="1" smtClean="0">
                <a:latin typeface="Consolas" panose="020B0609020204030204" pitchFamily="49" charset="0"/>
              </a:rPr>
              <a:t>in out </a:t>
            </a:r>
            <a:r>
              <a:rPr lang="en-GB" sz="1400" noProof="1" smtClean="0">
                <a:latin typeface="Consolas" panose="020B0609020204030204" pitchFamily="49" charset="0"/>
              </a:rPr>
              <a:t>Rec) </a:t>
            </a:r>
            <a:r>
              <a:rPr lang="en-GB" sz="1400" b="1" noProof="1" smtClean="0">
                <a:latin typeface="Consolas" panose="020B0609020204030204" pitchFamily="49" charset="0"/>
              </a:rPr>
              <a:t>is</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begin</a:t>
            </a:r>
          </a:p>
          <a:p>
            <a:pPr fontAlgn="auto">
              <a:lnSpc>
                <a:spcPts val="1800"/>
              </a:lnSpc>
              <a:spcBef>
                <a:spcPts val="0"/>
              </a:spcBef>
              <a:spcAft>
                <a:spcPts val="0"/>
              </a:spcAft>
              <a:defRPr/>
            </a:pPr>
            <a:r>
              <a:rPr lang="en-GB" sz="1400" noProof="1" smtClean="0">
                <a:latin typeface="Consolas" panose="020B0609020204030204" pitchFamily="49" charset="0"/>
              </a:rPr>
              <a:t>    Swap (R.F1, R.F2);</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end</a:t>
            </a:r>
            <a:r>
              <a:rPr lang="en-GB" sz="1400" noProof="1" smtClean="0">
                <a:latin typeface="Consolas" panose="020B0609020204030204" pitchFamily="49" charset="0"/>
              </a:rPr>
              <a:t> Swap_Fields;</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rPr>
              <a:t>  ...</a:t>
            </a:r>
          </a:p>
          <a:p>
            <a:pPr fontAlgn="auto">
              <a:lnSpc>
                <a:spcPts val="1800"/>
              </a:lnSpc>
              <a:spcBef>
                <a:spcPts val="0"/>
              </a:spcBef>
              <a:spcAft>
                <a:spcPts val="0"/>
              </a:spcAft>
              <a:defRPr/>
            </a:pPr>
            <a:r>
              <a:rPr lang="en-GB" sz="1400" b="1" noProof="1" smtClean="0">
                <a:latin typeface="Consolas" panose="020B0609020204030204" pitchFamily="49" charset="0"/>
              </a:rPr>
              <a:t>end</a:t>
            </a:r>
            <a:r>
              <a:rPr lang="en-GB" sz="1400" noProof="1" smtClean="0">
                <a:latin typeface="Consolas" panose="020B0609020204030204" pitchFamily="49" charset="0"/>
              </a:rPr>
              <a:t> P;</a:t>
            </a:r>
            <a:endParaRPr lang="en-GB" sz="1400" noProof="1">
              <a:latin typeface="Consolas" panose="020B0609020204030204" pitchFamily="49" charset="0"/>
            </a:endParaRPr>
          </a:p>
        </p:txBody>
      </p:sp>
    </p:spTree>
    <p:extLst>
      <p:ext uri="{BB962C8B-B14F-4D97-AF65-F5344CB8AC3E}">
        <p14:creationId xmlns:p14="http://schemas.microsoft.com/office/powerpoint/2010/main" val="95152667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15352" y="226883"/>
            <a:ext cx="1224136" cy="533400"/>
          </a:xfrm>
          <a:prstGeom prst="rect">
            <a:avLst/>
          </a:prstGeom>
        </p:spPr>
        <p:txBody>
          <a:bodyPr/>
          <a:lstStyle/>
          <a:p>
            <a:r>
              <a:rPr lang="en-US" smtClean="0"/>
              <a:t>4/10</a:t>
            </a:r>
            <a:endParaRPr lang="en-US"/>
          </a:p>
        </p:txBody>
      </p:sp>
      <p:sp>
        <p:nvSpPr>
          <p:cNvPr id="58377" name="TextBox 1"/>
          <p:cNvSpPr txBox="1">
            <a:spLocks noChangeArrowheads="1"/>
          </p:cNvSpPr>
          <p:nvPr/>
        </p:nvSpPr>
        <p:spPr bwMode="auto">
          <a:xfrm>
            <a:off x="2051720" y="5949280"/>
            <a:ext cx="662473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fr-FR"/>
            </a:defPPr>
            <a:lvl1pPr eaLnBrk="1" hangingPunct="1">
              <a:lnSpc>
                <a:spcPct val="100000"/>
              </a:lnSpc>
              <a:buClrTx/>
              <a:buFontTx/>
              <a:buNone/>
              <a:defRPr sz="1400" b="0">
                <a:solidFill>
                  <a:schemeClr val="accent6">
                    <a:lumMod val="75000"/>
                  </a:schemeClr>
                </a:solidFill>
                <a:latin typeface="+mn-lt"/>
                <a:cs typeface="Courier New" panose="02070309020205020404" pitchFamily="49" charset="0"/>
              </a:defRPr>
            </a:lvl1pPr>
            <a:lvl2pPr marL="742950" indent="-285750">
              <a:lnSpc>
                <a:spcPct val="120000"/>
              </a:lnSpc>
              <a:spcBef>
                <a:spcPct val="20000"/>
              </a:spcBef>
              <a:buChar char="–"/>
              <a:defRPr sz="1400">
                <a:latin typeface="Calibri" panose="020F0502020204030204" pitchFamily="34" charset="0"/>
                <a:ea typeface="ヒラギノ角ゴ ProN W3" pitchFamily="-84" charset="-128"/>
              </a:defRPr>
            </a:lvl2pPr>
            <a:lvl3pPr marL="1143000" indent="-228600">
              <a:lnSpc>
                <a:spcPct val="120000"/>
              </a:lnSpc>
              <a:spcBef>
                <a:spcPct val="20000"/>
              </a:spcBef>
              <a:buChar char="–"/>
              <a:defRPr sz="1200">
                <a:latin typeface="Calibri" panose="020F0502020204030204" pitchFamily="34" charset="0"/>
                <a:ea typeface="ヒラギノ角ゴ ProN W3" pitchFamily="-84" charset="-128"/>
              </a:defRPr>
            </a:lvl3pPr>
            <a:lvl4pPr marL="1600200" indent="-228600">
              <a:spcBef>
                <a:spcPct val="20000"/>
              </a:spcBef>
              <a:buFont typeface="Times" panose="02020603050405020304" pitchFamily="18" charset="0"/>
              <a:buChar char="•"/>
              <a:defRPr sz="1200">
                <a:latin typeface="Calibri" panose="020F0502020204030204" pitchFamily="34" charset="0"/>
                <a:ea typeface="ヒラギノ角ゴ ProN W3" pitchFamily="-84" charset="-128"/>
              </a:defRPr>
            </a:lvl4pPr>
            <a:lvl5pPr marL="2057400" indent="-228600">
              <a:spcBef>
                <a:spcPct val="20000"/>
              </a:spcBef>
              <a:buFont typeface="Times" panose="02020603050405020304" pitchFamily="18" charset="0"/>
              <a:buChar char="•"/>
              <a:defRPr sz="1200">
                <a:latin typeface="Calibri" panose="020F0502020204030204" pitchFamily="34" charset="0"/>
                <a:ea typeface="ヒラギノ角ゴ ProN W3" pitchFamily="-84" charset="-128"/>
              </a:defRPr>
            </a:lvl5pPr>
            <a:lvl6pPr marL="25146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6pPr>
            <a:lvl7pPr marL="29718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7pPr>
            <a:lvl8pPr marL="34290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8pPr>
            <a:lvl9pPr marL="38862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9pPr>
          </a:lstStyle>
          <a:p>
            <a:r>
              <a:rPr lang="en-GB" altLang="en-US" sz="1600" dirty="0" smtClean="0"/>
              <a:t>Two </a:t>
            </a:r>
            <a:r>
              <a:rPr lang="en-GB" altLang="en-US" sz="1600" dirty="0"/>
              <a:t>different fields of the same record always refer to distinct objects.</a:t>
            </a:r>
          </a:p>
        </p:txBody>
      </p:sp>
      <p:sp>
        <p:nvSpPr>
          <p:cNvPr id="7" name="TextBox 6"/>
          <p:cNvSpPr txBox="1"/>
          <p:nvPr/>
        </p:nvSpPr>
        <p:spPr>
          <a:xfrm>
            <a:off x="1209242" y="1484314"/>
            <a:ext cx="4570482" cy="4247317"/>
          </a:xfrm>
          <a:prstGeom prst="rect">
            <a:avLst/>
          </a:prstGeom>
          <a:noFill/>
        </p:spPr>
        <p:txBody>
          <a:bodyPr wrap="none" rtlCol="0">
            <a:spAutoFit/>
          </a:bodyPr>
          <a:lstStyle/>
          <a:p>
            <a:pPr fontAlgn="auto">
              <a:lnSpc>
                <a:spcPts val="1800"/>
              </a:lnSpc>
              <a:spcBef>
                <a:spcPts val="0"/>
              </a:spcBef>
              <a:spcAft>
                <a:spcPts val="0"/>
              </a:spcAft>
              <a:defRPr/>
            </a:pPr>
            <a:r>
              <a:rPr lang="en-GB" sz="1400" b="1" noProof="1" smtClean="0">
                <a:latin typeface="Consolas" panose="020B0609020204030204" pitchFamily="49" charset="0"/>
              </a:rPr>
              <a:t>package</a:t>
            </a:r>
            <a:r>
              <a:rPr lang="en-GB" sz="1400" noProof="1" smtClean="0">
                <a:latin typeface="Consolas" panose="020B0609020204030204" pitchFamily="49" charset="0"/>
              </a:rPr>
              <a:t> </a:t>
            </a:r>
            <a:r>
              <a:rPr lang="en-GB" sz="1400" b="1" noProof="1" smtClean="0">
                <a:latin typeface="Consolas" panose="020B0609020204030204" pitchFamily="49" charset="0"/>
              </a:rPr>
              <a:t>body</a:t>
            </a:r>
            <a:r>
              <a:rPr lang="en-GB" sz="1400" noProof="1" smtClean="0">
                <a:latin typeface="Consolas" panose="020B0609020204030204" pitchFamily="49" charset="0"/>
              </a:rPr>
              <a:t> P</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with</a:t>
            </a:r>
            <a:r>
              <a:rPr lang="en-GB" sz="1400" noProof="1" smtClean="0">
                <a:latin typeface="Consolas" panose="020B0609020204030204" pitchFamily="49" charset="0"/>
              </a:rPr>
              <a:t> SPARK_Mode =&gt; On</a:t>
            </a:r>
          </a:p>
          <a:p>
            <a:pPr fontAlgn="auto">
              <a:lnSpc>
                <a:spcPts val="1800"/>
              </a:lnSpc>
              <a:spcBef>
                <a:spcPts val="0"/>
              </a:spcBef>
              <a:spcAft>
                <a:spcPts val="0"/>
              </a:spcAft>
              <a:defRPr/>
            </a:pPr>
            <a:r>
              <a:rPr lang="en-GB" sz="1400" b="1" noProof="1" smtClean="0">
                <a:latin typeface="Consolas" panose="020B0609020204030204" pitchFamily="49" charset="0"/>
              </a:rPr>
              <a:t>is</a:t>
            </a:r>
          </a:p>
          <a:p>
            <a:pPr fontAlgn="auto">
              <a:lnSpc>
                <a:spcPts val="1800"/>
              </a:lnSpc>
              <a:spcBef>
                <a:spcPts val="0"/>
              </a:spcBef>
              <a:spcAft>
                <a:spcPts val="0"/>
              </a:spcAft>
              <a:defRPr/>
            </a:pPr>
            <a:endParaRPr lang="en-GB" sz="1400" b="1" noProof="1" smtClean="0">
              <a:latin typeface="Consolas" panose="020B060902020403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rPr>
              <a:t>  procedure</a:t>
            </a:r>
            <a:r>
              <a:rPr lang="en-GB" sz="1400" noProof="1" smtClean="0">
                <a:latin typeface="Consolas" panose="020B0609020204030204" pitchFamily="49" charset="0"/>
              </a:rPr>
              <a:t> Swap (X, Y : </a:t>
            </a:r>
            <a:r>
              <a:rPr lang="en-GB" sz="1400" b="1" noProof="1" smtClean="0">
                <a:latin typeface="Consolas" panose="020B0609020204030204" pitchFamily="49" charset="0"/>
              </a:rPr>
              <a:t>in</a:t>
            </a:r>
            <a:r>
              <a:rPr lang="en-GB" sz="1400" noProof="1" smtClean="0">
                <a:latin typeface="Consolas" panose="020B0609020204030204" pitchFamily="49" charset="0"/>
              </a:rPr>
              <a:t> </a:t>
            </a:r>
            <a:r>
              <a:rPr lang="en-GB" sz="1400" b="1" noProof="1" smtClean="0">
                <a:latin typeface="Consolas" panose="020B0609020204030204" pitchFamily="49" charset="0"/>
              </a:rPr>
              <a:t>out</a:t>
            </a:r>
            <a:r>
              <a:rPr lang="en-GB" sz="1400" noProof="1" smtClean="0">
                <a:latin typeface="Consolas" panose="020B0609020204030204" pitchFamily="49" charset="0"/>
              </a:rPr>
              <a:t> Positive);</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type</a:t>
            </a:r>
            <a:r>
              <a:rPr lang="en-GB" sz="1400" noProof="1" smtClean="0">
                <a:latin typeface="Consolas" panose="020B0609020204030204" pitchFamily="49" charset="0"/>
              </a:rPr>
              <a:t> Rec </a:t>
            </a:r>
            <a:r>
              <a:rPr lang="en-GB" sz="1400" b="1" noProof="1" smtClean="0">
                <a:latin typeface="Consolas" panose="020B0609020204030204" pitchFamily="49" charset="0"/>
              </a:rPr>
              <a:t>is record</a:t>
            </a:r>
          </a:p>
          <a:p>
            <a:pPr fontAlgn="auto">
              <a:lnSpc>
                <a:spcPts val="1800"/>
              </a:lnSpc>
              <a:spcBef>
                <a:spcPts val="0"/>
              </a:spcBef>
              <a:spcAft>
                <a:spcPts val="0"/>
              </a:spcAft>
              <a:defRPr/>
            </a:pPr>
            <a:r>
              <a:rPr lang="en-GB" sz="1400" noProof="1" smtClean="0">
                <a:latin typeface="Consolas" panose="020B0609020204030204" pitchFamily="49" charset="0"/>
              </a:rPr>
              <a:t>    F1 : Positive;</a:t>
            </a:r>
          </a:p>
          <a:p>
            <a:pPr fontAlgn="auto">
              <a:lnSpc>
                <a:spcPts val="1800"/>
              </a:lnSpc>
              <a:spcBef>
                <a:spcPts val="0"/>
              </a:spcBef>
              <a:spcAft>
                <a:spcPts val="0"/>
              </a:spcAft>
              <a:defRPr/>
            </a:pPr>
            <a:r>
              <a:rPr lang="en-GB" sz="1400" noProof="1" smtClean="0">
                <a:latin typeface="Consolas" panose="020B0609020204030204" pitchFamily="49" charset="0"/>
              </a:rPr>
              <a:t>    F2 : Positive;</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end record</a:t>
            </a:r>
            <a:r>
              <a:rPr lang="en-GB" sz="1400" noProof="1" smtClean="0">
                <a:latin typeface="Consolas" panose="020B0609020204030204" pitchFamily="49" charset="0"/>
              </a:rPr>
              <a:t>;</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procedure</a:t>
            </a:r>
            <a:r>
              <a:rPr lang="en-GB" sz="1400" noProof="1" smtClean="0">
                <a:latin typeface="Consolas" panose="020B0609020204030204" pitchFamily="49" charset="0"/>
              </a:rPr>
              <a:t> Swap_Fields (R : </a:t>
            </a:r>
            <a:r>
              <a:rPr lang="en-GB" sz="1400" b="1" noProof="1" smtClean="0">
                <a:latin typeface="Consolas" panose="020B0609020204030204" pitchFamily="49" charset="0"/>
              </a:rPr>
              <a:t>in out </a:t>
            </a:r>
            <a:r>
              <a:rPr lang="en-GB" sz="1400" noProof="1" smtClean="0">
                <a:latin typeface="Consolas" panose="020B0609020204030204" pitchFamily="49" charset="0"/>
              </a:rPr>
              <a:t>Rec) </a:t>
            </a:r>
            <a:r>
              <a:rPr lang="en-GB" sz="1400" b="1" noProof="1" smtClean="0">
                <a:latin typeface="Consolas" panose="020B0609020204030204" pitchFamily="49" charset="0"/>
              </a:rPr>
              <a:t>is</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begin</a:t>
            </a:r>
          </a:p>
          <a:p>
            <a:pPr fontAlgn="auto">
              <a:lnSpc>
                <a:spcPts val="1800"/>
              </a:lnSpc>
              <a:spcBef>
                <a:spcPts val="0"/>
              </a:spcBef>
              <a:spcAft>
                <a:spcPts val="0"/>
              </a:spcAft>
              <a:defRPr/>
            </a:pPr>
            <a:r>
              <a:rPr lang="en-GB" sz="1400" noProof="1" smtClean="0">
                <a:latin typeface="Consolas" panose="020B0609020204030204" pitchFamily="49" charset="0"/>
              </a:rPr>
              <a:t>    Swap (R.F1, R.F2);</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end</a:t>
            </a:r>
            <a:r>
              <a:rPr lang="en-GB" sz="1400" noProof="1" smtClean="0">
                <a:latin typeface="Consolas" panose="020B0609020204030204" pitchFamily="49" charset="0"/>
              </a:rPr>
              <a:t> Swap_Fields;</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rPr>
              <a:t>  ...</a:t>
            </a:r>
          </a:p>
          <a:p>
            <a:pPr fontAlgn="auto">
              <a:lnSpc>
                <a:spcPts val="1800"/>
              </a:lnSpc>
              <a:spcBef>
                <a:spcPts val="0"/>
              </a:spcBef>
              <a:spcAft>
                <a:spcPts val="0"/>
              </a:spcAft>
              <a:defRPr/>
            </a:pPr>
            <a:r>
              <a:rPr lang="en-GB" sz="1400" b="1" noProof="1" smtClean="0">
                <a:latin typeface="Consolas" panose="020B0609020204030204" pitchFamily="49" charset="0"/>
              </a:rPr>
              <a:t>end</a:t>
            </a:r>
            <a:r>
              <a:rPr lang="en-GB" sz="1400" noProof="1" smtClean="0">
                <a:latin typeface="Consolas" panose="020B0609020204030204" pitchFamily="49" charset="0"/>
              </a:rPr>
              <a:t> P;</a:t>
            </a:r>
            <a:endParaRPr lang="en-GB" sz="1400" noProof="1">
              <a:latin typeface="Consolas" panose="020B0609020204030204" pitchFamily="49" charset="0"/>
            </a:endParaRPr>
          </a:p>
        </p:txBody>
      </p:sp>
    </p:spTree>
    <p:extLst>
      <p:ext uri="{BB962C8B-B14F-4D97-AF65-F5344CB8AC3E}">
        <p14:creationId xmlns:p14="http://schemas.microsoft.com/office/powerpoint/2010/main" val="301701007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5/10</a:t>
            </a:r>
            <a:endParaRPr lang="en-US"/>
          </a:p>
        </p:txBody>
      </p:sp>
      <p:sp>
        <p:nvSpPr>
          <p:cNvPr id="3" name="TextBox 2"/>
          <p:cNvSpPr txBox="1"/>
          <p:nvPr/>
        </p:nvSpPr>
        <p:spPr>
          <a:xfrm>
            <a:off x="971550" y="1821294"/>
            <a:ext cx="6761787" cy="3785652"/>
          </a:xfrm>
          <a:prstGeom prst="rect">
            <a:avLst/>
          </a:prstGeom>
          <a:noFill/>
        </p:spPr>
        <p:txBody>
          <a:bodyPr wrap="none" rtlCol="0">
            <a:spAutoFit/>
          </a:bodyPr>
          <a:lstStyle/>
          <a:p>
            <a:pPr fontAlgn="auto">
              <a:lnSpc>
                <a:spcPts val="1800"/>
              </a:lnSpc>
              <a:spcBef>
                <a:spcPts val="0"/>
              </a:spcBef>
              <a:spcAft>
                <a:spcPts val="0"/>
              </a:spcAft>
              <a:defRPr/>
            </a:pPr>
            <a:r>
              <a:rPr lang="en-GB" sz="1400" b="1" noProof="1" smtClean="0">
                <a:latin typeface="Consolas" panose="020B0609020204030204" pitchFamily="49" charset="0"/>
              </a:rPr>
              <a:t>package</a:t>
            </a:r>
            <a:r>
              <a:rPr lang="en-GB" sz="1400" noProof="1" smtClean="0">
                <a:latin typeface="Consolas" panose="020B0609020204030204" pitchFamily="49" charset="0"/>
              </a:rPr>
              <a:t> </a:t>
            </a:r>
            <a:r>
              <a:rPr lang="en-GB" sz="1400" b="1" noProof="1" smtClean="0">
                <a:latin typeface="Consolas" panose="020B0609020204030204" pitchFamily="49" charset="0"/>
              </a:rPr>
              <a:t>body</a:t>
            </a:r>
            <a:r>
              <a:rPr lang="en-GB" sz="1400" noProof="1" smtClean="0">
                <a:latin typeface="Consolas" panose="020B0609020204030204" pitchFamily="49" charset="0"/>
              </a:rPr>
              <a:t> P</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with</a:t>
            </a:r>
            <a:r>
              <a:rPr lang="en-GB" sz="1400" noProof="1" smtClean="0">
                <a:latin typeface="Consolas" panose="020B0609020204030204" pitchFamily="49" charset="0"/>
              </a:rPr>
              <a:t> SPARK_Mode =&gt; On</a:t>
            </a:r>
          </a:p>
          <a:p>
            <a:pPr fontAlgn="auto">
              <a:lnSpc>
                <a:spcPts val="1800"/>
              </a:lnSpc>
              <a:spcBef>
                <a:spcPts val="0"/>
              </a:spcBef>
              <a:spcAft>
                <a:spcPts val="0"/>
              </a:spcAft>
              <a:defRPr/>
            </a:pPr>
            <a:r>
              <a:rPr lang="en-GB" sz="1400" b="1" noProof="1" smtClean="0">
                <a:latin typeface="Consolas" panose="020B0609020204030204" pitchFamily="49" charset="0"/>
              </a:rPr>
              <a:t>is</a:t>
            </a:r>
          </a:p>
          <a:p>
            <a:pPr fontAlgn="auto">
              <a:lnSpc>
                <a:spcPts val="1800"/>
              </a:lnSpc>
              <a:spcBef>
                <a:spcPts val="0"/>
              </a:spcBef>
              <a:spcAft>
                <a:spcPts val="0"/>
              </a:spcAft>
              <a:defRPr/>
            </a:pPr>
            <a:endParaRPr lang="en-GB" sz="1400" b="1" noProof="1" smtClean="0">
              <a:latin typeface="Consolas" panose="020B060902020403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rPr>
              <a:t>  procedure</a:t>
            </a:r>
            <a:r>
              <a:rPr lang="en-GB" sz="1400" noProof="1" smtClean="0">
                <a:latin typeface="Consolas" panose="020B0609020204030204" pitchFamily="49" charset="0"/>
              </a:rPr>
              <a:t> Swap (X, Y : </a:t>
            </a:r>
            <a:r>
              <a:rPr lang="en-GB" sz="1400" b="1" noProof="1" smtClean="0">
                <a:latin typeface="Consolas" panose="020B0609020204030204" pitchFamily="49" charset="0"/>
              </a:rPr>
              <a:t>in</a:t>
            </a:r>
            <a:r>
              <a:rPr lang="en-GB" sz="1400" noProof="1" smtClean="0">
                <a:latin typeface="Consolas" panose="020B0609020204030204" pitchFamily="49" charset="0"/>
              </a:rPr>
              <a:t> </a:t>
            </a:r>
            <a:r>
              <a:rPr lang="en-GB" sz="1400" b="1" noProof="1" smtClean="0">
                <a:latin typeface="Consolas" panose="020B0609020204030204" pitchFamily="49" charset="0"/>
              </a:rPr>
              <a:t>out</a:t>
            </a:r>
            <a:r>
              <a:rPr lang="en-GB" sz="1400" noProof="1" smtClean="0">
                <a:latin typeface="Consolas" panose="020B0609020204030204" pitchFamily="49" charset="0"/>
              </a:rPr>
              <a:t> Positive);</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type</a:t>
            </a:r>
            <a:r>
              <a:rPr lang="en-GB" sz="1400" noProof="1" smtClean="0">
                <a:latin typeface="Consolas" panose="020B0609020204030204" pitchFamily="49" charset="0"/>
              </a:rPr>
              <a:t> P_Array </a:t>
            </a:r>
            <a:r>
              <a:rPr lang="en-GB" sz="1400" b="1" noProof="1" smtClean="0">
                <a:latin typeface="Consolas" panose="020B0609020204030204" pitchFamily="49" charset="0"/>
              </a:rPr>
              <a:t>is array </a:t>
            </a:r>
            <a:r>
              <a:rPr lang="en-GB" sz="1400" noProof="1" smtClean="0">
                <a:latin typeface="Consolas" panose="020B0609020204030204" pitchFamily="49" charset="0"/>
              </a:rPr>
              <a:t>(Natural </a:t>
            </a:r>
            <a:r>
              <a:rPr lang="en-GB" sz="1400" b="1" noProof="1" smtClean="0">
                <a:latin typeface="Consolas" panose="020B0609020204030204" pitchFamily="49" charset="0"/>
              </a:rPr>
              <a:t>range</a:t>
            </a:r>
            <a:r>
              <a:rPr lang="en-GB" sz="1400" noProof="1" smtClean="0">
                <a:latin typeface="Consolas" panose="020B0609020204030204" pitchFamily="49" charset="0"/>
              </a:rPr>
              <a:t> &lt;&gt;) </a:t>
            </a:r>
            <a:r>
              <a:rPr lang="en-GB" sz="1400" b="1" noProof="1" smtClean="0">
                <a:latin typeface="Consolas" panose="020B0609020204030204" pitchFamily="49" charset="0"/>
              </a:rPr>
              <a:t>of</a:t>
            </a:r>
            <a:r>
              <a:rPr lang="en-GB" sz="1400" noProof="1" smtClean="0">
                <a:latin typeface="Consolas" panose="020B0609020204030204" pitchFamily="49" charset="0"/>
              </a:rPr>
              <a:t> Positive;</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procedure</a:t>
            </a:r>
            <a:r>
              <a:rPr lang="en-GB" sz="1400" noProof="1" smtClean="0">
                <a:latin typeface="Consolas" panose="020B0609020204030204" pitchFamily="49" charset="0"/>
              </a:rPr>
              <a:t> Swap_Indexes (A : </a:t>
            </a:r>
            <a:r>
              <a:rPr lang="en-GB" sz="1400" b="1" noProof="1" smtClean="0">
                <a:latin typeface="Consolas" panose="020B0609020204030204" pitchFamily="49" charset="0"/>
              </a:rPr>
              <a:t>in out </a:t>
            </a:r>
            <a:r>
              <a:rPr lang="en-GB" sz="1400" noProof="1" smtClean="0">
                <a:latin typeface="Consolas" panose="020B0609020204030204" pitchFamily="49" charset="0"/>
              </a:rPr>
              <a:t>P_Array, I, J : Natural) </a:t>
            </a:r>
            <a:r>
              <a:rPr lang="en-GB" sz="1400" b="1" noProof="1" smtClean="0">
                <a:latin typeface="Consolas" panose="020B0609020204030204" pitchFamily="49" charset="0"/>
              </a:rPr>
              <a:t>is</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begin</a:t>
            </a:r>
          </a:p>
          <a:p>
            <a:pPr fontAlgn="auto">
              <a:lnSpc>
                <a:spcPts val="1800"/>
              </a:lnSpc>
              <a:spcBef>
                <a:spcPts val="0"/>
              </a:spcBef>
              <a:spcAft>
                <a:spcPts val="0"/>
              </a:spcAft>
              <a:defRPr/>
            </a:pPr>
            <a:r>
              <a:rPr lang="en-GB" sz="1400" noProof="1" smtClean="0">
                <a:latin typeface="Consolas" panose="020B0609020204030204" pitchFamily="49" charset="0"/>
              </a:rPr>
              <a:t>    Swap (A (I), A (J));</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end</a:t>
            </a:r>
            <a:r>
              <a:rPr lang="en-GB" sz="1400" noProof="1" smtClean="0">
                <a:latin typeface="Consolas" panose="020B0609020204030204" pitchFamily="49" charset="0"/>
              </a:rPr>
              <a:t> Swap_Indexes;</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rPr>
              <a:t>  ...</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rPr>
              <a:t>end</a:t>
            </a:r>
            <a:r>
              <a:rPr lang="en-GB" sz="1400" noProof="1" smtClean="0">
                <a:latin typeface="Consolas" panose="020B0609020204030204" pitchFamily="49" charset="0"/>
              </a:rPr>
              <a:t> P;</a:t>
            </a:r>
            <a:endParaRPr lang="en-GB" sz="1400" noProof="1">
              <a:latin typeface="Consolas" panose="020B0609020204030204" pitchFamily="49" charset="0"/>
            </a:endParaRPr>
          </a:p>
        </p:txBody>
      </p:sp>
    </p:spTree>
    <p:extLst>
      <p:ext uri="{BB962C8B-B14F-4D97-AF65-F5344CB8AC3E}">
        <p14:creationId xmlns:p14="http://schemas.microsoft.com/office/powerpoint/2010/main" val="283093842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5/10</a:t>
            </a:r>
            <a:endParaRPr lang="en-US"/>
          </a:p>
        </p:txBody>
      </p:sp>
      <p:pic>
        <p:nvPicPr>
          <p:cNvPr id="62473" name="Picture 8" descr="wrong.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5822" y="4169403"/>
            <a:ext cx="239713" cy="238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74" name="TextBox 1"/>
          <p:cNvSpPr txBox="1">
            <a:spLocks noChangeArrowheads="1"/>
          </p:cNvSpPr>
          <p:nvPr/>
        </p:nvSpPr>
        <p:spPr bwMode="auto">
          <a:xfrm>
            <a:off x="5316538" y="5084764"/>
            <a:ext cx="310515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fr-FR"/>
            </a:defPPr>
            <a:lvl1pPr eaLnBrk="1" hangingPunct="1">
              <a:lnSpc>
                <a:spcPct val="100000"/>
              </a:lnSpc>
              <a:buClrTx/>
              <a:buFontTx/>
              <a:buNone/>
              <a:defRPr sz="1400" b="0">
                <a:solidFill>
                  <a:srgbClr val="FF0000"/>
                </a:solidFill>
                <a:latin typeface="+mn-lt"/>
                <a:cs typeface="Courier New" panose="02070309020205020404" pitchFamily="49" charset="0"/>
              </a:defRPr>
            </a:lvl1pPr>
            <a:lvl2pPr marL="742950" indent="-285750">
              <a:lnSpc>
                <a:spcPct val="120000"/>
              </a:lnSpc>
              <a:spcBef>
                <a:spcPct val="20000"/>
              </a:spcBef>
              <a:buChar char="–"/>
              <a:defRPr sz="1400">
                <a:latin typeface="Calibri" panose="020F0502020204030204" pitchFamily="34" charset="0"/>
                <a:ea typeface="ヒラギノ角ゴ ProN W3" pitchFamily="-84" charset="-128"/>
              </a:defRPr>
            </a:lvl2pPr>
            <a:lvl3pPr marL="1143000" indent="-228600">
              <a:lnSpc>
                <a:spcPct val="120000"/>
              </a:lnSpc>
              <a:spcBef>
                <a:spcPct val="20000"/>
              </a:spcBef>
              <a:buChar char="–"/>
              <a:defRPr sz="1200">
                <a:latin typeface="Calibri" panose="020F0502020204030204" pitchFamily="34" charset="0"/>
                <a:ea typeface="ヒラギノ角ゴ ProN W3" pitchFamily="-84" charset="-128"/>
              </a:defRPr>
            </a:lvl3pPr>
            <a:lvl4pPr marL="1600200" indent="-228600">
              <a:spcBef>
                <a:spcPct val="20000"/>
              </a:spcBef>
              <a:buFont typeface="Times" panose="02020603050405020304" pitchFamily="18" charset="0"/>
              <a:buChar char="•"/>
              <a:defRPr sz="1200">
                <a:latin typeface="Calibri" panose="020F0502020204030204" pitchFamily="34" charset="0"/>
                <a:ea typeface="ヒラギノ角ゴ ProN W3" pitchFamily="-84" charset="-128"/>
              </a:defRPr>
            </a:lvl4pPr>
            <a:lvl5pPr marL="2057400" indent="-228600">
              <a:spcBef>
                <a:spcPct val="20000"/>
              </a:spcBef>
              <a:buFont typeface="Times" panose="02020603050405020304" pitchFamily="18" charset="0"/>
              <a:buChar char="•"/>
              <a:defRPr sz="1200">
                <a:latin typeface="Calibri" panose="020F0502020204030204" pitchFamily="34" charset="0"/>
                <a:ea typeface="ヒラギノ角ゴ ProN W3" pitchFamily="-84" charset="-128"/>
              </a:defRPr>
            </a:lvl5pPr>
            <a:lvl6pPr marL="25146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6pPr>
            <a:lvl7pPr marL="29718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7pPr>
            <a:lvl8pPr marL="34290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8pPr>
            <a:lvl9pPr marL="38862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9pPr>
          </a:lstStyle>
          <a:p>
            <a:r>
              <a:rPr lang="en-GB" altLang="en-US" dirty="0"/>
              <a:t>If I = J, the two components of the array can be aliased.</a:t>
            </a:r>
          </a:p>
          <a:p>
            <a:endParaRPr lang="en-GB" altLang="en-US" dirty="0"/>
          </a:p>
          <a:p>
            <a:r>
              <a:rPr lang="en-GB" altLang="en-US" dirty="0"/>
              <a:t>GNATprove will detect this possibility</a:t>
            </a:r>
          </a:p>
        </p:txBody>
      </p:sp>
      <p:cxnSp>
        <p:nvCxnSpPr>
          <p:cNvPr id="62475" name="Straight Arrow Connector 6"/>
          <p:cNvCxnSpPr>
            <a:cxnSpLocks noChangeShapeType="1"/>
            <a:stCxn id="62474" idx="1"/>
            <a:endCxn id="62476" idx="4"/>
          </p:cNvCxnSpPr>
          <p:nvPr/>
        </p:nvCxnSpPr>
        <p:spPr bwMode="auto">
          <a:xfrm flipH="1" flipV="1">
            <a:off x="2483495" y="4418640"/>
            <a:ext cx="2833043" cy="1143178"/>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62476" name="Oval 7"/>
          <p:cNvSpPr>
            <a:spLocks noChangeArrowheads="1"/>
          </p:cNvSpPr>
          <p:nvPr/>
        </p:nvSpPr>
        <p:spPr bwMode="auto">
          <a:xfrm>
            <a:off x="1115070" y="4134478"/>
            <a:ext cx="2736850" cy="284162"/>
          </a:xfrm>
          <a:prstGeom prst="ellipse">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lnSpc>
                <a:spcPct val="120000"/>
              </a:lnSpc>
              <a:spcBef>
                <a:spcPct val="20000"/>
              </a:spcBef>
              <a:buClr>
                <a:srgbClr val="404040"/>
              </a:buClr>
              <a:buChar char="•"/>
              <a:defRPr sz="1600" b="1">
                <a:solidFill>
                  <a:srgbClr val="404040"/>
                </a:solidFill>
                <a:latin typeface="Calibri" panose="020F0502020204030204" pitchFamily="34" charset="0"/>
                <a:ea typeface="ＭＳ Ｐゴシック" panose="020B0600070205080204" pitchFamily="34" charset="-128"/>
              </a:defRPr>
            </a:lvl1pPr>
            <a:lvl2pPr marL="742950" indent="-285750">
              <a:lnSpc>
                <a:spcPct val="120000"/>
              </a:lnSpc>
              <a:spcBef>
                <a:spcPct val="20000"/>
              </a:spcBef>
              <a:buChar char="–"/>
              <a:defRPr sz="1400">
                <a:solidFill>
                  <a:schemeClr val="tx1"/>
                </a:solidFill>
                <a:latin typeface="Calibri" panose="020F0502020204030204" pitchFamily="34" charset="0"/>
                <a:ea typeface="ヒラギノ角ゴ ProN W3" pitchFamily="-84" charset="-128"/>
              </a:defRPr>
            </a:lvl2pPr>
            <a:lvl3pPr marL="1143000" indent="-228600">
              <a:lnSpc>
                <a:spcPct val="120000"/>
              </a:lnSpc>
              <a:spcBef>
                <a:spcPct val="20000"/>
              </a:spcBef>
              <a:buChar char="–"/>
              <a:defRPr sz="1200">
                <a:solidFill>
                  <a:schemeClr val="tx1"/>
                </a:solidFill>
                <a:latin typeface="Calibri" panose="020F0502020204030204" pitchFamily="34" charset="0"/>
                <a:ea typeface="ヒラギノ角ゴ ProN W3" pitchFamily="-84" charset="-128"/>
              </a:defRPr>
            </a:lvl3pPr>
            <a:lvl4pPr marL="1600200" indent="-228600">
              <a:spcBef>
                <a:spcPct val="20000"/>
              </a:spcBef>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4pPr>
            <a:lvl5pPr marL="2057400" indent="-228600">
              <a:spcBef>
                <a:spcPct val="20000"/>
              </a:spcBef>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5pPr>
            <a:lvl6pPr marL="25146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6pPr>
            <a:lvl7pPr marL="29718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7pPr>
            <a:lvl8pPr marL="34290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8pPr>
            <a:lvl9pPr marL="38862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9pPr>
          </a:lstStyle>
          <a:p>
            <a:pPr eaLnBrk="1" hangingPunct="1">
              <a:lnSpc>
                <a:spcPct val="100000"/>
              </a:lnSpc>
              <a:spcBef>
                <a:spcPct val="0"/>
              </a:spcBef>
              <a:buClrTx/>
              <a:buFontTx/>
              <a:buNone/>
            </a:pPr>
            <a:endParaRPr lang="en-GB" altLang="en-US" sz="1800" b="0" i="1">
              <a:solidFill>
                <a:schemeClr val="tx1"/>
              </a:solidFill>
              <a:latin typeface="Arial" panose="020B0604020202020204" pitchFamily="34" charset="0"/>
            </a:endParaRPr>
          </a:p>
        </p:txBody>
      </p:sp>
      <p:sp>
        <p:nvSpPr>
          <p:cNvPr id="9" name="TextBox 8"/>
          <p:cNvSpPr txBox="1"/>
          <p:nvPr/>
        </p:nvSpPr>
        <p:spPr>
          <a:xfrm>
            <a:off x="971550" y="1821294"/>
            <a:ext cx="6761787" cy="3785652"/>
          </a:xfrm>
          <a:prstGeom prst="rect">
            <a:avLst/>
          </a:prstGeom>
          <a:noFill/>
        </p:spPr>
        <p:txBody>
          <a:bodyPr wrap="none" rtlCol="0">
            <a:spAutoFit/>
          </a:bodyPr>
          <a:lstStyle/>
          <a:p>
            <a:pPr fontAlgn="auto">
              <a:lnSpc>
                <a:spcPts val="1800"/>
              </a:lnSpc>
              <a:spcBef>
                <a:spcPts val="0"/>
              </a:spcBef>
              <a:spcAft>
                <a:spcPts val="0"/>
              </a:spcAft>
              <a:defRPr/>
            </a:pPr>
            <a:r>
              <a:rPr lang="en-GB" sz="1400" b="1" noProof="1" smtClean="0">
                <a:latin typeface="Consolas" panose="020B0609020204030204" pitchFamily="49" charset="0"/>
              </a:rPr>
              <a:t>package</a:t>
            </a:r>
            <a:r>
              <a:rPr lang="en-GB" sz="1400" noProof="1" smtClean="0">
                <a:latin typeface="Consolas" panose="020B0609020204030204" pitchFamily="49" charset="0"/>
              </a:rPr>
              <a:t> </a:t>
            </a:r>
            <a:r>
              <a:rPr lang="en-GB" sz="1400" b="1" noProof="1" smtClean="0">
                <a:latin typeface="Consolas" panose="020B0609020204030204" pitchFamily="49" charset="0"/>
              </a:rPr>
              <a:t>body</a:t>
            </a:r>
            <a:r>
              <a:rPr lang="en-GB" sz="1400" noProof="1" smtClean="0">
                <a:latin typeface="Consolas" panose="020B0609020204030204" pitchFamily="49" charset="0"/>
              </a:rPr>
              <a:t> P</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with</a:t>
            </a:r>
            <a:r>
              <a:rPr lang="en-GB" sz="1400" noProof="1" smtClean="0">
                <a:latin typeface="Consolas" panose="020B0609020204030204" pitchFamily="49" charset="0"/>
              </a:rPr>
              <a:t> SPARK_Mode =&gt; On</a:t>
            </a:r>
          </a:p>
          <a:p>
            <a:pPr fontAlgn="auto">
              <a:lnSpc>
                <a:spcPts val="1800"/>
              </a:lnSpc>
              <a:spcBef>
                <a:spcPts val="0"/>
              </a:spcBef>
              <a:spcAft>
                <a:spcPts val="0"/>
              </a:spcAft>
              <a:defRPr/>
            </a:pPr>
            <a:r>
              <a:rPr lang="en-GB" sz="1400" b="1" noProof="1" smtClean="0">
                <a:latin typeface="Consolas" panose="020B0609020204030204" pitchFamily="49" charset="0"/>
              </a:rPr>
              <a:t>is</a:t>
            </a:r>
          </a:p>
          <a:p>
            <a:pPr fontAlgn="auto">
              <a:lnSpc>
                <a:spcPts val="1800"/>
              </a:lnSpc>
              <a:spcBef>
                <a:spcPts val="0"/>
              </a:spcBef>
              <a:spcAft>
                <a:spcPts val="0"/>
              </a:spcAft>
              <a:defRPr/>
            </a:pPr>
            <a:endParaRPr lang="en-GB" sz="1400" b="1" noProof="1" smtClean="0">
              <a:latin typeface="Consolas" panose="020B060902020403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rPr>
              <a:t>  procedure</a:t>
            </a:r>
            <a:r>
              <a:rPr lang="en-GB" sz="1400" noProof="1" smtClean="0">
                <a:latin typeface="Consolas" panose="020B0609020204030204" pitchFamily="49" charset="0"/>
              </a:rPr>
              <a:t> Swap (X, Y : </a:t>
            </a:r>
            <a:r>
              <a:rPr lang="en-GB" sz="1400" b="1" noProof="1" smtClean="0">
                <a:latin typeface="Consolas" panose="020B0609020204030204" pitchFamily="49" charset="0"/>
              </a:rPr>
              <a:t>in</a:t>
            </a:r>
            <a:r>
              <a:rPr lang="en-GB" sz="1400" noProof="1" smtClean="0">
                <a:latin typeface="Consolas" panose="020B0609020204030204" pitchFamily="49" charset="0"/>
              </a:rPr>
              <a:t> </a:t>
            </a:r>
            <a:r>
              <a:rPr lang="en-GB" sz="1400" b="1" noProof="1" smtClean="0">
                <a:latin typeface="Consolas" panose="020B0609020204030204" pitchFamily="49" charset="0"/>
              </a:rPr>
              <a:t>out</a:t>
            </a:r>
            <a:r>
              <a:rPr lang="en-GB" sz="1400" noProof="1" smtClean="0">
                <a:latin typeface="Consolas" panose="020B0609020204030204" pitchFamily="49" charset="0"/>
              </a:rPr>
              <a:t> Positive);</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type</a:t>
            </a:r>
            <a:r>
              <a:rPr lang="en-GB" sz="1400" noProof="1" smtClean="0">
                <a:latin typeface="Consolas" panose="020B0609020204030204" pitchFamily="49" charset="0"/>
              </a:rPr>
              <a:t> P_Array </a:t>
            </a:r>
            <a:r>
              <a:rPr lang="en-GB" sz="1400" b="1" noProof="1" smtClean="0">
                <a:latin typeface="Consolas" panose="020B0609020204030204" pitchFamily="49" charset="0"/>
              </a:rPr>
              <a:t>is array </a:t>
            </a:r>
            <a:r>
              <a:rPr lang="en-GB" sz="1400" noProof="1" smtClean="0">
                <a:latin typeface="Consolas" panose="020B0609020204030204" pitchFamily="49" charset="0"/>
              </a:rPr>
              <a:t>(Natural </a:t>
            </a:r>
            <a:r>
              <a:rPr lang="en-GB" sz="1400" b="1" noProof="1" smtClean="0">
                <a:latin typeface="Consolas" panose="020B0609020204030204" pitchFamily="49" charset="0"/>
              </a:rPr>
              <a:t>range</a:t>
            </a:r>
            <a:r>
              <a:rPr lang="en-GB" sz="1400" noProof="1" smtClean="0">
                <a:latin typeface="Consolas" panose="020B0609020204030204" pitchFamily="49" charset="0"/>
              </a:rPr>
              <a:t> &lt;&gt;) </a:t>
            </a:r>
            <a:r>
              <a:rPr lang="en-GB" sz="1400" b="1" noProof="1" smtClean="0">
                <a:latin typeface="Consolas" panose="020B0609020204030204" pitchFamily="49" charset="0"/>
              </a:rPr>
              <a:t>of</a:t>
            </a:r>
            <a:r>
              <a:rPr lang="en-GB" sz="1400" noProof="1" smtClean="0">
                <a:latin typeface="Consolas" panose="020B0609020204030204" pitchFamily="49" charset="0"/>
              </a:rPr>
              <a:t> Positive;</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procedure</a:t>
            </a:r>
            <a:r>
              <a:rPr lang="en-GB" sz="1400" noProof="1" smtClean="0">
                <a:latin typeface="Consolas" panose="020B0609020204030204" pitchFamily="49" charset="0"/>
              </a:rPr>
              <a:t> Swap_Indexes (A : </a:t>
            </a:r>
            <a:r>
              <a:rPr lang="en-GB" sz="1400" b="1" noProof="1" smtClean="0">
                <a:latin typeface="Consolas" panose="020B0609020204030204" pitchFamily="49" charset="0"/>
              </a:rPr>
              <a:t>in out </a:t>
            </a:r>
            <a:r>
              <a:rPr lang="en-GB" sz="1400" noProof="1" smtClean="0">
                <a:latin typeface="Consolas" panose="020B0609020204030204" pitchFamily="49" charset="0"/>
              </a:rPr>
              <a:t>P_Array, I, J : Natural) </a:t>
            </a:r>
            <a:r>
              <a:rPr lang="en-GB" sz="1400" b="1" noProof="1" smtClean="0">
                <a:latin typeface="Consolas" panose="020B0609020204030204" pitchFamily="49" charset="0"/>
              </a:rPr>
              <a:t>is</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begin</a:t>
            </a:r>
          </a:p>
          <a:p>
            <a:pPr fontAlgn="auto">
              <a:lnSpc>
                <a:spcPts val="1800"/>
              </a:lnSpc>
              <a:spcBef>
                <a:spcPts val="0"/>
              </a:spcBef>
              <a:spcAft>
                <a:spcPts val="0"/>
              </a:spcAft>
              <a:defRPr/>
            </a:pPr>
            <a:r>
              <a:rPr lang="en-GB" sz="1400" noProof="1" smtClean="0">
                <a:latin typeface="Consolas" panose="020B0609020204030204" pitchFamily="49" charset="0"/>
              </a:rPr>
              <a:t>    Swap (A (I), A (J));</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end</a:t>
            </a:r>
            <a:r>
              <a:rPr lang="en-GB" sz="1400" noProof="1" smtClean="0">
                <a:latin typeface="Consolas" panose="020B0609020204030204" pitchFamily="49" charset="0"/>
              </a:rPr>
              <a:t> Swap_Indexes;</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rPr>
              <a:t>  ...</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rPr>
              <a:t>end</a:t>
            </a:r>
            <a:r>
              <a:rPr lang="en-GB" sz="1400" noProof="1" smtClean="0">
                <a:latin typeface="Consolas" panose="020B0609020204030204" pitchFamily="49" charset="0"/>
              </a:rPr>
              <a:t> P;</a:t>
            </a:r>
            <a:endParaRPr lang="en-GB" sz="1400" noProof="1">
              <a:latin typeface="Consolas" panose="020B0609020204030204" pitchFamily="49" charset="0"/>
            </a:endParaRPr>
          </a:p>
        </p:txBody>
      </p:sp>
    </p:spTree>
    <p:extLst>
      <p:ext uri="{BB962C8B-B14F-4D97-AF65-F5344CB8AC3E}">
        <p14:creationId xmlns:p14="http://schemas.microsoft.com/office/powerpoint/2010/main" val="373535454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pPr>
              <a:defRPr/>
            </a:pPr>
            <a:r>
              <a:rPr smtClean="0"/>
              <a:t>6/10</a:t>
            </a:r>
            <a:endParaRPr/>
          </a:p>
        </p:txBody>
      </p:sp>
      <p:sp>
        <p:nvSpPr>
          <p:cNvPr id="2" name="TextBox 1"/>
          <p:cNvSpPr txBox="1"/>
          <p:nvPr/>
        </p:nvSpPr>
        <p:spPr>
          <a:xfrm>
            <a:off x="1115616" y="1051857"/>
            <a:ext cx="5958682" cy="5401479"/>
          </a:xfrm>
          <a:prstGeom prst="rect">
            <a:avLst/>
          </a:prstGeom>
          <a:noFill/>
        </p:spPr>
        <p:txBody>
          <a:bodyPr wrap="none" rtlCol="0">
            <a:spAutoFit/>
          </a:bodyPr>
          <a:lstStyle/>
          <a:p>
            <a:pPr fontAlgn="auto">
              <a:lnSpc>
                <a:spcPts val="1800"/>
              </a:lnSpc>
              <a:spcBef>
                <a:spcPts val="0"/>
              </a:spcBef>
              <a:spcAft>
                <a:spcPts val="0"/>
              </a:spcAft>
              <a:defRPr/>
            </a:pPr>
            <a:r>
              <a:rPr lang="en-GB" sz="1400" b="1" noProof="1" smtClean="0">
                <a:latin typeface="Consolas" panose="020B0609020204030204" pitchFamily="49" charset="0"/>
              </a:rPr>
              <a:t>package</a:t>
            </a:r>
            <a:r>
              <a:rPr lang="en-GB" sz="1400" noProof="1" smtClean="0">
                <a:latin typeface="Consolas" panose="020B0609020204030204" pitchFamily="49" charset="0"/>
              </a:rPr>
              <a:t> P</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with</a:t>
            </a:r>
            <a:r>
              <a:rPr lang="en-GB" sz="1400" noProof="1" smtClean="0">
                <a:latin typeface="Consolas" panose="020B0609020204030204" pitchFamily="49" charset="0"/>
              </a:rPr>
              <a:t> SPARK_Mode =&gt; On</a:t>
            </a:r>
          </a:p>
          <a:p>
            <a:pPr fontAlgn="auto">
              <a:lnSpc>
                <a:spcPts val="1800"/>
              </a:lnSpc>
              <a:spcBef>
                <a:spcPts val="0"/>
              </a:spcBef>
              <a:spcAft>
                <a:spcPts val="0"/>
              </a:spcAft>
              <a:defRPr/>
            </a:pPr>
            <a:r>
              <a:rPr lang="en-GB" sz="1400" b="1" noProof="1" smtClean="0">
                <a:latin typeface="Consolas" panose="020B0609020204030204" pitchFamily="49" charset="0"/>
              </a:rPr>
              <a:t>is</a:t>
            </a:r>
          </a:p>
          <a:p>
            <a:pPr fontAlgn="auto">
              <a:lnSpc>
                <a:spcPts val="1800"/>
              </a:lnSpc>
              <a:spcBef>
                <a:spcPts val="0"/>
              </a:spcBef>
              <a:spcAft>
                <a:spcPts val="0"/>
              </a:spcAft>
              <a:defRPr/>
            </a:pPr>
            <a:endParaRPr lang="en-GB" sz="1400" b="1" noProof="1" smtClean="0">
              <a:latin typeface="Consolas" panose="020B060902020403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rPr>
              <a:t>  subtype </a:t>
            </a:r>
            <a:r>
              <a:rPr lang="en-GB" sz="1400" noProof="1" smtClean="0">
                <a:latin typeface="Consolas" panose="020B0609020204030204" pitchFamily="49" charset="0"/>
              </a:rPr>
              <a:t>Letter</a:t>
            </a:r>
            <a:r>
              <a:rPr lang="en-GB" sz="1400" b="1" noProof="1" smtClean="0">
                <a:latin typeface="Consolas" panose="020B0609020204030204" pitchFamily="49" charset="0"/>
              </a:rPr>
              <a:t> is </a:t>
            </a:r>
            <a:r>
              <a:rPr lang="en-GB" sz="1400" noProof="1" smtClean="0">
                <a:latin typeface="Consolas" panose="020B0609020204030204" pitchFamily="49" charset="0"/>
              </a:rPr>
              <a:t>Character</a:t>
            </a:r>
            <a:r>
              <a:rPr lang="en-GB" sz="1400" b="1" noProof="1" smtClean="0">
                <a:latin typeface="Consolas" panose="020B0609020204030204" pitchFamily="49" charset="0"/>
              </a:rPr>
              <a:t> range </a:t>
            </a:r>
            <a:r>
              <a:rPr lang="en-GB" sz="1400" noProof="1" smtClean="0">
                <a:latin typeface="Consolas" panose="020B0609020204030204" pitchFamily="49" charset="0"/>
              </a:rPr>
              <a:t>'a' .. 'z'</a:t>
            </a:r>
            <a:r>
              <a:rPr lang="en-GB" sz="1400" b="1" noProof="1" smtClean="0">
                <a:latin typeface="Consolas" panose="020B0609020204030204" pitchFamily="49" charset="0"/>
              </a:rPr>
              <a:t>;</a:t>
            </a:r>
          </a:p>
          <a:p>
            <a:pPr fontAlgn="auto">
              <a:lnSpc>
                <a:spcPts val="1800"/>
              </a:lnSpc>
              <a:spcBef>
                <a:spcPts val="0"/>
              </a:spcBef>
              <a:spcAft>
                <a:spcPts val="0"/>
              </a:spcAft>
              <a:defRPr/>
            </a:pPr>
            <a:r>
              <a:rPr lang="en-GB" sz="1400" b="1" noProof="1" smtClean="0">
                <a:latin typeface="Consolas" panose="020B0609020204030204" pitchFamily="49" charset="0"/>
              </a:rPr>
              <a:t>  type </a:t>
            </a:r>
            <a:r>
              <a:rPr lang="en-GB" sz="1400" noProof="1" smtClean="0">
                <a:latin typeface="Consolas" panose="020B0609020204030204" pitchFamily="49" charset="0"/>
              </a:rPr>
              <a:t>String_Access</a:t>
            </a:r>
            <a:r>
              <a:rPr lang="en-GB" sz="1400" b="1" noProof="1" smtClean="0">
                <a:latin typeface="Consolas" panose="020B0609020204030204" pitchFamily="49" charset="0"/>
              </a:rPr>
              <a:t> is access </a:t>
            </a:r>
            <a:r>
              <a:rPr lang="en-GB" sz="1400" noProof="1" smtClean="0">
                <a:latin typeface="Consolas" panose="020B0609020204030204" pitchFamily="49" charset="0"/>
              </a:rPr>
              <a:t>String;</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type</a:t>
            </a:r>
            <a:r>
              <a:rPr lang="en-GB" sz="1400" noProof="1" smtClean="0">
                <a:latin typeface="Consolas" panose="020B0609020204030204" pitchFamily="49" charset="0"/>
              </a:rPr>
              <a:t> Dictionary </a:t>
            </a:r>
            <a:r>
              <a:rPr lang="en-GB" sz="1400" b="1" noProof="1" smtClean="0">
                <a:latin typeface="Consolas" panose="020B0609020204030204" pitchFamily="49" charset="0"/>
              </a:rPr>
              <a:t>is array </a:t>
            </a:r>
            <a:r>
              <a:rPr lang="en-GB" sz="1400" noProof="1" smtClean="0">
                <a:latin typeface="Consolas" panose="020B0609020204030204" pitchFamily="49" charset="0"/>
              </a:rPr>
              <a:t>(Letter) </a:t>
            </a:r>
            <a:r>
              <a:rPr lang="en-GB" sz="1400" b="1" noProof="1" smtClean="0">
                <a:latin typeface="Consolas" panose="020B0609020204030204" pitchFamily="49" charset="0"/>
              </a:rPr>
              <a:t>of</a:t>
            </a:r>
            <a:r>
              <a:rPr lang="en-GB" sz="1400" noProof="1" smtClean="0">
                <a:latin typeface="Consolas" panose="020B0609020204030204" pitchFamily="49" charset="0"/>
              </a:rPr>
              <a:t> String_Access;</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procedure</a:t>
            </a:r>
            <a:r>
              <a:rPr lang="en-GB" sz="1400" noProof="1" smtClean="0">
                <a:latin typeface="Consolas" panose="020B0609020204030204" pitchFamily="49" charset="0"/>
              </a:rPr>
              <a:t> Store (D : </a:t>
            </a:r>
            <a:r>
              <a:rPr lang="en-GB" sz="1400" b="1" noProof="1" smtClean="0">
                <a:latin typeface="Consolas" panose="020B0609020204030204" pitchFamily="49" charset="0"/>
              </a:rPr>
              <a:t>in out </a:t>
            </a:r>
            <a:r>
              <a:rPr lang="en-GB" sz="1400" noProof="1" smtClean="0">
                <a:latin typeface="Consolas" panose="020B0609020204030204" pitchFamily="49" charset="0"/>
              </a:rPr>
              <a:t>Dictionary; W : String);</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rPr>
              <a:t>end</a:t>
            </a:r>
            <a:r>
              <a:rPr lang="en-GB" sz="1400" noProof="1" smtClean="0">
                <a:latin typeface="Consolas" panose="020B0609020204030204" pitchFamily="49" charset="0"/>
              </a:rPr>
              <a:t> P;</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rPr>
              <a:t>package</a:t>
            </a:r>
            <a:r>
              <a:rPr lang="en-GB" sz="1400" noProof="1" smtClean="0">
                <a:latin typeface="Consolas" panose="020B0609020204030204" pitchFamily="49" charset="0"/>
              </a:rPr>
              <a:t> </a:t>
            </a:r>
            <a:r>
              <a:rPr lang="en-GB" sz="1400" b="1" noProof="1" smtClean="0">
                <a:latin typeface="Consolas" panose="020B0609020204030204" pitchFamily="49" charset="0"/>
              </a:rPr>
              <a:t>body</a:t>
            </a:r>
            <a:r>
              <a:rPr lang="en-GB" sz="1400" noProof="1" smtClean="0">
                <a:latin typeface="Consolas" panose="020B0609020204030204" pitchFamily="49" charset="0"/>
              </a:rPr>
              <a:t> P</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with</a:t>
            </a:r>
            <a:r>
              <a:rPr lang="en-GB" sz="1400" noProof="1" smtClean="0">
                <a:latin typeface="Consolas" panose="020B0609020204030204" pitchFamily="49" charset="0"/>
              </a:rPr>
              <a:t> SPARK_Mode =&gt; On</a:t>
            </a:r>
          </a:p>
          <a:p>
            <a:pPr fontAlgn="auto">
              <a:lnSpc>
                <a:spcPts val="1800"/>
              </a:lnSpc>
              <a:spcBef>
                <a:spcPts val="0"/>
              </a:spcBef>
              <a:spcAft>
                <a:spcPts val="0"/>
              </a:spcAft>
              <a:defRPr/>
            </a:pPr>
            <a:r>
              <a:rPr lang="en-GB" sz="1400" b="1" noProof="1" smtClean="0">
                <a:latin typeface="Consolas" panose="020B0609020204030204" pitchFamily="49" charset="0"/>
              </a:rPr>
              <a:t>is</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procedure</a:t>
            </a:r>
            <a:r>
              <a:rPr lang="en-GB" sz="1400" noProof="1" smtClean="0">
                <a:latin typeface="Consolas" panose="020B0609020204030204" pitchFamily="49" charset="0"/>
              </a:rPr>
              <a:t> Store (D : </a:t>
            </a:r>
            <a:r>
              <a:rPr lang="en-GB" sz="1400" b="1" noProof="1" smtClean="0">
                <a:latin typeface="Consolas" panose="020B0609020204030204" pitchFamily="49" charset="0"/>
              </a:rPr>
              <a:t>in out </a:t>
            </a:r>
            <a:r>
              <a:rPr lang="en-GB" sz="1400" noProof="1" smtClean="0">
                <a:latin typeface="Consolas" panose="020B0609020204030204" pitchFamily="49" charset="0"/>
              </a:rPr>
              <a:t>Dictionary; W : String) </a:t>
            </a:r>
            <a:r>
              <a:rPr lang="en-GB" sz="1400" b="1" noProof="1" smtClean="0">
                <a:latin typeface="Consolas" panose="020B0609020204030204" pitchFamily="49" charset="0"/>
              </a:rPr>
              <a:t>is</a:t>
            </a:r>
          </a:p>
          <a:p>
            <a:pPr fontAlgn="auto">
              <a:lnSpc>
                <a:spcPts val="1800"/>
              </a:lnSpc>
              <a:spcBef>
                <a:spcPts val="0"/>
              </a:spcBef>
              <a:spcAft>
                <a:spcPts val="0"/>
              </a:spcAft>
              <a:defRPr/>
            </a:pPr>
            <a:r>
              <a:rPr lang="en-GB" sz="1400" b="1" noProof="1" smtClean="0">
                <a:latin typeface="Consolas" panose="020B0609020204030204" pitchFamily="49" charset="0"/>
              </a:rPr>
              <a:t>    </a:t>
            </a:r>
            <a:r>
              <a:rPr lang="en-GB" sz="1400" noProof="1" smtClean="0">
                <a:latin typeface="Consolas" panose="020B0609020204030204" pitchFamily="49" charset="0"/>
              </a:rPr>
              <a:t>First_Letter : </a:t>
            </a:r>
            <a:r>
              <a:rPr lang="en-GB" sz="1400" b="1" noProof="1" smtClean="0">
                <a:latin typeface="Consolas" panose="020B0609020204030204" pitchFamily="49" charset="0"/>
              </a:rPr>
              <a:t>constant </a:t>
            </a:r>
            <a:r>
              <a:rPr lang="en-GB" sz="1400" noProof="1" smtClean="0">
                <a:latin typeface="Consolas" panose="020B0609020204030204" pitchFamily="49" charset="0"/>
              </a:rPr>
              <a:t>Letter :=</a:t>
            </a:r>
            <a:r>
              <a:rPr lang="en-GB" sz="1400" b="1" noProof="1" smtClean="0">
                <a:latin typeface="Consolas" panose="020B0609020204030204" pitchFamily="49" charset="0"/>
              </a:rPr>
              <a:t> </a:t>
            </a:r>
            <a:r>
              <a:rPr lang="en-GB" sz="1400" noProof="1" smtClean="0">
                <a:latin typeface="Consolas" panose="020B0609020204030204" pitchFamily="49" charset="0"/>
              </a:rPr>
              <a:t>W (W'First);</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begin</a:t>
            </a:r>
          </a:p>
          <a:p>
            <a:pPr fontAlgn="auto">
              <a:lnSpc>
                <a:spcPts val="1800"/>
              </a:lnSpc>
              <a:spcBef>
                <a:spcPts val="0"/>
              </a:spcBef>
              <a:spcAft>
                <a:spcPts val="0"/>
              </a:spcAft>
              <a:defRPr/>
            </a:pPr>
            <a:r>
              <a:rPr lang="en-GB" sz="1400" noProof="1" smtClean="0">
                <a:latin typeface="Consolas" panose="020B0609020204030204" pitchFamily="49" charset="0"/>
              </a:rPr>
              <a:t>    D (First_Letter) := </a:t>
            </a:r>
            <a:r>
              <a:rPr lang="en-GB" sz="1400" b="1" noProof="1" smtClean="0">
                <a:latin typeface="Consolas" panose="020B0609020204030204" pitchFamily="49" charset="0"/>
              </a:rPr>
              <a:t>new</a:t>
            </a:r>
            <a:r>
              <a:rPr lang="en-GB" sz="1400" noProof="1" smtClean="0">
                <a:latin typeface="Consolas" panose="020B0609020204030204" pitchFamily="49" charset="0"/>
              </a:rPr>
              <a:t> String'(W);</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end</a:t>
            </a:r>
            <a:r>
              <a:rPr lang="en-GB" sz="1400" noProof="1" smtClean="0">
                <a:latin typeface="Consolas" panose="020B0609020204030204" pitchFamily="49" charset="0"/>
              </a:rPr>
              <a:t> Store; </a:t>
            </a:r>
          </a:p>
          <a:p>
            <a:pPr fontAlgn="auto">
              <a:lnSpc>
                <a:spcPts val="1800"/>
              </a:lnSpc>
              <a:spcBef>
                <a:spcPts val="0"/>
              </a:spcBef>
              <a:spcAft>
                <a:spcPts val="0"/>
              </a:spcAft>
              <a:defRPr/>
            </a:pPr>
            <a:r>
              <a:rPr lang="en-GB" sz="1400" noProof="1" smtClean="0">
                <a:latin typeface="Consolas" panose="020B0609020204030204" pitchFamily="49" charset="0"/>
              </a:rPr>
              <a:t> </a:t>
            </a:r>
          </a:p>
          <a:p>
            <a:pPr fontAlgn="auto">
              <a:lnSpc>
                <a:spcPts val="1800"/>
              </a:lnSpc>
              <a:spcBef>
                <a:spcPts val="0"/>
              </a:spcBef>
              <a:spcAft>
                <a:spcPts val="0"/>
              </a:spcAft>
              <a:defRPr/>
            </a:pPr>
            <a:r>
              <a:rPr lang="en-GB" sz="1400" b="1" noProof="1" smtClean="0">
                <a:latin typeface="Consolas" panose="020B0609020204030204" pitchFamily="49" charset="0"/>
              </a:rPr>
              <a:t>end</a:t>
            </a:r>
            <a:r>
              <a:rPr lang="en-GB" sz="1400" noProof="1" smtClean="0">
                <a:latin typeface="Consolas" panose="020B0609020204030204" pitchFamily="49" charset="0"/>
              </a:rPr>
              <a:t> P;</a:t>
            </a:r>
            <a:endParaRPr lang="en-GB" sz="1400" noProof="1">
              <a:latin typeface="Consolas" panose="020B0609020204030204" pitchFamily="49" charset="0"/>
            </a:endParaRPr>
          </a:p>
        </p:txBody>
      </p:sp>
    </p:spTree>
    <p:extLst>
      <p:ext uri="{BB962C8B-B14F-4D97-AF65-F5344CB8AC3E}">
        <p14:creationId xmlns:p14="http://schemas.microsoft.com/office/powerpoint/2010/main" val="253632563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115616" y="1051857"/>
            <a:ext cx="5958682" cy="5401479"/>
          </a:xfrm>
          <a:prstGeom prst="rect">
            <a:avLst/>
          </a:prstGeom>
          <a:noFill/>
        </p:spPr>
        <p:txBody>
          <a:bodyPr wrap="none" rtlCol="0">
            <a:spAutoFit/>
          </a:bodyPr>
          <a:lstStyle/>
          <a:p>
            <a:pPr fontAlgn="auto">
              <a:lnSpc>
                <a:spcPts val="1800"/>
              </a:lnSpc>
              <a:spcBef>
                <a:spcPts val="0"/>
              </a:spcBef>
              <a:spcAft>
                <a:spcPts val="0"/>
              </a:spcAft>
              <a:defRPr/>
            </a:pPr>
            <a:r>
              <a:rPr lang="en-GB" sz="1400" b="1" noProof="1" smtClean="0">
                <a:latin typeface="Consolas" panose="020B0609020204030204" pitchFamily="49" charset="0"/>
              </a:rPr>
              <a:t>package</a:t>
            </a:r>
            <a:r>
              <a:rPr lang="en-GB" sz="1400" noProof="1" smtClean="0">
                <a:latin typeface="Consolas" panose="020B0609020204030204" pitchFamily="49" charset="0"/>
              </a:rPr>
              <a:t> P</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with</a:t>
            </a:r>
            <a:r>
              <a:rPr lang="en-GB" sz="1400" noProof="1" smtClean="0">
                <a:latin typeface="Consolas" panose="020B0609020204030204" pitchFamily="49" charset="0"/>
              </a:rPr>
              <a:t> SPARK_Mode =&gt; On</a:t>
            </a:r>
          </a:p>
          <a:p>
            <a:pPr fontAlgn="auto">
              <a:lnSpc>
                <a:spcPts val="1800"/>
              </a:lnSpc>
              <a:spcBef>
                <a:spcPts val="0"/>
              </a:spcBef>
              <a:spcAft>
                <a:spcPts val="0"/>
              </a:spcAft>
              <a:defRPr/>
            </a:pPr>
            <a:r>
              <a:rPr lang="en-GB" sz="1400" b="1" noProof="1" smtClean="0">
                <a:latin typeface="Consolas" panose="020B0609020204030204" pitchFamily="49" charset="0"/>
              </a:rPr>
              <a:t>is</a:t>
            </a:r>
          </a:p>
          <a:p>
            <a:pPr fontAlgn="auto">
              <a:lnSpc>
                <a:spcPts val="1800"/>
              </a:lnSpc>
              <a:spcBef>
                <a:spcPts val="0"/>
              </a:spcBef>
              <a:spcAft>
                <a:spcPts val="0"/>
              </a:spcAft>
              <a:defRPr/>
            </a:pPr>
            <a:endParaRPr lang="en-GB" sz="1400" b="1" noProof="1" smtClean="0">
              <a:latin typeface="Consolas" panose="020B060902020403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rPr>
              <a:t>  subtype </a:t>
            </a:r>
            <a:r>
              <a:rPr lang="en-GB" sz="1400" noProof="1" smtClean="0">
                <a:latin typeface="Consolas" panose="020B0609020204030204" pitchFamily="49" charset="0"/>
              </a:rPr>
              <a:t>Letter</a:t>
            </a:r>
            <a:r>
              <a:rPr lang="en-GB" sz="1400" b="1" noProof="1" smtClean="0">
                <a:latin typeface="Consolas" panose="020B0609020204030204" pitchFamily="49" charset="0"/>
              </a:rPr>
              <a:t> is </a:t>
            </a:r>
            <a:r>
              <a:rPr lang="en-GB" sz="1400" noProof="1" smtClean="0">
                <a:latin typeface="Consolas" panose="020B0609020204030204" pitchFamily="49" charset="0"/>
              </a:rPr>
              <a:t>Character</a:t>
            </a:r>
            <a:r>
              <a:rPr lang="en-GB" sz="1400" b="1" noProof="1" smtClean="0">
                <a:latin typeface="Consolas" panose="020B0609020204030204" pitchFamily="49" charset="0"/>
              </a:rPr>
              <a:t> range </a:t>
            </a:r>
            <a:r>
              <a:rPr lang="en-GB" sz="1400" noProof="1" smtClean="0">
                <a:latin typeface="Consolas" panose="020B0609020204030204" pitchFamily="49" charset="0"/>
              </a:rPr>
              <a:t>'a' .. 'z'</a:t>
            </a:r>
            <a:r>
              <a:rPr lang="en-GB" sz="1400" b="1" noProof="1" smtClean="0">
                <a:latin typeface="Consolas" panose="020B0609020204030204" pitchFamily="49" charset="0"/>
              </a:rPr>
              <a:t>;</a:t>
            </a:r>
          </a:p>
          <a:p>
            <a:pPr fontAlgn="auto">
              <a:lnSpc>
                <a:spcPts val="1800"/>
              </a:lnSpc>
              <a:spcBef>
                <a:spcPts val="0"/>
              </a:spcBef>
              <a:spcAft>
                <a:spcPts val="0"/>
              </a:spcAft>
              <a:defRPr/>
            </a:pPr>
            <a:r>
              <a:rPr lang="en-GB" sz="1400" b="1" noProof="1" smtClean="0">
                <a:latin typeface="Consolas" panose="020B0609020204030204" pitchFamily="49" charset="0"/>
              </a:rPr>
              <a:t>  type </a:t>
            </a:r>
            <a:r>
              <a:rPr lang="en-GB" sz="1400" noProof="1" smtClean="0">
                <a:latin typeface="Consolas" panose="020B0609020204030204" pitchFamily="49" charset="0"/>
              </a:rPr>
              <a:t>String_Access</a:t>
            </a:r>
            <a:r>
              <a:rPr lang="en-GB" sz="1400" b="1" noProof="1" smtClean="0">
                <a:latin typeface="Consolas" panose="020B0609020204030204" pitchFamily="49" charset="0"/>
              </a:rPr>
              <a:t> is access </a:t>
            </a:r>
            <a:r>
              <a:rPr lang="en-GB" sz="1400" noProof="1" smtClean="0">
                <a:latin typeface="Consolas" panose="020B0609020204030204" pitchFamily="49" charset="0"/>
              </a:rPr>
              <a:t>String;</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type</a:t>
            </a:r>
            <a:r>
              <a:rPr lang="en-GB" sz="1400" noProof="1" smtClean="0">
                <a:latin typeface="Consolas" panose="020B0609020204030204" pitchFamily="49" charset="0"/>
              </a:rPr>
              <a:t> Dictionary </a:t>
            </a:r>
            <a:r>
              <a:rPr lang="en-GB" sz="1400" b="1" noProof="1" smtClean="0">
                <a:latin typeface="Consolas" panose="020B0609020204030204" pitchFamily="49" charset="0"/>
              </a:rPr>
              <a:t>is array </a:t>
            </a:r>
            <a:r>
              <a:rPr lang="en-GB" sz="1400" noProof="1" smtClean="0">
                <a:latin typeface="Consolas" panose="020B0609020204030204" pitchFamily="49" charset="0"/>
              </a:rPr>
              <a:t>(Letter) </a:t>
            </a:r>
            <a:r>
              <a:rPr lang="en-GB" sz="1400" b="1" noProof="1" smtClean="0">
                <a:latin typeface="Consolas" panose="020B0609020204030204" pitchFamily="49" charset="0"/>
              </a:rPr>
              <a:t>of</a:t>
            </a:r>
            <a:r>
              <a:rPr lang="en-GB" sz="1400" noProof="1" smtClean="0">
                <a:latin typeface="Consolas" panose="020B0609020204030204" pitchFamily="49" charset="0"/>
              </a:rPr>
              <a:t> String_Access;</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procedure</a:t>
            </a:r>
            <a:r>
              <a:rPr lang="en-GB" sz="1400" noProof="1" smtClean="0">
                <a:latin typeface="Consolas" panose="020B0609020204030204" pitchFamily="49" charset="0"/>
              </a:rPr>
              <a:t> Store (D : </a:t>
            </a:r>
            <a:r>
              <a:rPr lang="en-GB" sz="1400" b="1" noProof="1" smtClean="0">
                <a:latin typeface="Consolas" panose="020B0609020204030204" pitchFamily="49" charset="0"/>
              </a:rPr>
              <a:t>in out </a:t>
            </a:r>
            <a:r>
              <a:rPr lang="en-GB" sz="1400" noProof="1" smtClean="0">
                <a:latin typeface="Consolas" panose="020B0609020204030204" pitchFamily="49" charset="0"/>
              </a:rPr>
              <a:t>Dictionary; W : String);</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rPr>
              <a:t>end</a:t>
            </a:r>
            <a:r>
              <a:rPr lang="en-GB" sz="1400" noProof="1" smtClean="0">
                <a:latin typeface="Consolas" panose="020B0609020204030204" pitchFamily="49" charset="0"/>
              </a:rPr>
              <a:t> P;</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rPr>
              <a:t>package</a:t>
            </a:r>
            <a:r>
              <a:rPr lang="en-GB" sz="1400" noProof="1" smtClean="0">
                <a:latin typeface="Consolas" panose="020B0609020204030204" pitchFamily="49" charset="0"/>
              </a:rPr>
              <a:t> </a:t>
            </a:r>
            <a:r>
              <a:rPr lang="en-GB" sz="1400" b="1" noProof="1" smtClean="0">
                <a:latin typeface="Consolas" panose="020B0609020204030204" pitchFamily="49" charset="0"/>
              </a:rPr>
              <a:t>body</a:t>
            </a:r>
            <a:r>
              <a:rPr lang="en-GB" sz="1400" noProof="1" smtClean="0">
                <a:latin typeface="Consolas" panose="020B0609020204030204" pitchFamily="49" charset="0"/>
              </a:rPr>
              <a:t> P</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with</a:t>
            </a:r>
            <a:r>
              <a:rPr lang="en-GB" sz="1400" noProof="1" smtClean="0">
                <a:latin typeface="Consolas" panose="020B0609020204030204" pitchFamily="49" charset="0"/>
              </a:rPr>
              <a:t> SPARK_Mode =&gt; On</a:t>
            </a:r>
          </a:p>
          <a:p>
            <a:pPr fontAlgn="auto">
              <a:lnSpc>
                <a:spcPts val="1800"/>
              </a:lnSpc>
              <a:spcBef>
                <a:spcPts val="0"/>
              </a:spcBef>
              <a:spcAft>
                <a:spcPts val="0"/>
              </a:spcAft>
              <a:defRPr/>
            </a:pPr>
            <a:r>
              <a:rPr lang="en-GB" sz="1400" b="1" noProof="1" smtClean="0">
                <a:latin typeface="Consolas" panose="020B0609020204030204" pitchFamily="49" charset="0"/>
              </a:rPr>
              <a:t>is</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procedure</a:t>
            </a:r>
            <a:r>
              <a:rPr lang="en-GB" sz="1400" noProof="1" smtClean="0">
                <a:latin typeface="Consolas" panose="020B0609020204030204" pitchFamily="49" charset="0"/>
              </a:rPr>
              <a:t> Store (D : </a:t>
            </a:r>
            <a:r>
              <a:rPr lang="en-GB" sz="1400" b="1" noProof="1" smtClean="0">
                <a:latin typeface="Consolas" panose="020B0609020204030204" pitchFamily="49" charset="0"/>
              </a:rPr>
              <a:t>in out </a:t>
            </a:r>
            <a:r>
              <a:rPr lang="en-GB" sz="1400" noProof="1" smtClean="0">
                <a:latin typeface="Consolas" panose="020B0609020204030204" pitchFamily="49" charset="0"/>
              </a:rPr>
              <a:t>Dictionary; W : String) </a:t>
            </a:r>
            <a:r>
              <a:rPr lang="en-GB" sz="1400" b="1" noProof="1" smtClean="0">
                <a:latin typeface="Consolas" panose="020B0609020204030204" pitchFamily="49" charset="0"/>
              </a:rPr>
              <a:t>is</a:t>
            </a:r>
          </a:p>
          <a:p>
            <a:pPr fontAlgn="auto">
              <a:lnSpc>
                <a:spcPts val="1800"/>
              </a:lnSpc>
              <a:spcBef>
                <a:spcPts val="0"/>
              </a:spcBef>
              <a:spcAft>
                <a:spcPts val="0"/>
              </a:spcAft>
              <a:defRPr/>
            </a:pPr>
            <a:r>
              <a:rPr lang="en-GB" sz="1400" b="1" noProof="1" smtClean="0">
                <a:latin typeface="Consolas" panose="020B0609020204030204" pitchFamily="49" charset="0"/>
              </a:rPr>
              <a:t>    </a:t>
            </a:r>
            <a:r>
              <a:rPr lang="en-GB" sz="1400" noProof="1" smtClean="0">
                <a:latin typeface="Consolas" panose="020B0609020204030204" pitchFamily="49" charset="0"/>
              </a:rPr>
              <a:t>First_Letter : </a:t>
            </a:r>
            <a:r>
              <a:rPr lang="en-GB" sz="1400" b="1" noProof="1" smtClean="0">
                <a:latin typeface="Consolas" panose="020B0609020204030204" pitchFamily="49" charset="0"/>
              </a:rPr>
              <a:t>constant </a:t>
            </a:r>
            <a:r>
              <a:rPr lang="en-GB" sz="1400" noProof="1" smtClean="0">
                <a:latin typeface="Consolas" panose="020B0609020204030204" pitchFamily="49" charset="0"/>
              </a:rPr>
              <a:t>Letter :=</a:t>
            </a:r>
            <a:r>
              <a:rPr lang="en-GB" sz="1400" b="1" noProof="1" smtClean="0">
                <a:latin typeface="Consolas" panose="020B0609020204030204" pitchFamily="49" charset="0"/>
              </a:rPr>
              <a:t> </a:t>
            </a:r>
            <a:r>
              <a:rPr lang="en-GB" sz="1400" noProof="1" smtClean="0">
                <a:latin typeface="Consolas" panose="020B0609020204030204" pitchFamily="49" charset="0"/>
              </a:rPr>
              <a:t>W (W'First);</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begin</a:t>
            </a:r>
          </a:p>
          <a:p>
            <a:pPr fontAlgn="auto">
              <a:lnSpc>
                <a:spcPts val="1800"/>
              </a:lnSpc>
              <a:spcBef>
                <a:spcPts val="0"/>
              </a:spcBef>
              <a:spcAft>
                <a:spcPts val="0"/>
              </a:spcAft>
              <a:defRPr/>
            </a:pPr>
            <a:r>
              <a:rPr lang="en-GB" sz="1400" noProof="1" smtClean="0">
                <a:latin typeface="Consolas" panose="020B0609020204030204" pitchFamily="49" charset="0"/>
              </a:rPr>
              <a:t>    D (First_Letter) := </a:t>
            </a:r>
            <a:r>
              <a:rPr lang="en-GB" sz="1400" b="1" noProof="1" smtClean="0">
                <a:latin typeface="Consolas" panose="020B0609020204030204" pitchFamily="49" charset="0"/>
              </a:rPr>
              <a:t>new</a:t>
            </a:r>
            <a:r>
              <a:rPr lang="en-GB" sz="1400" noProof="1" smtClean="0">
                <a:latin typeface="Consolas" panose="020B0609020204030204" pitchFamily="49" charset="0"/>
              </a:rPr>
              <a:t> String'(W);</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end</a:t>
            </a:r>
            <a:r>
              <a:rPr lang="en-GB" sz="1400" noProof="1" smtClean="0">
                <a:latin typeface="Consolas" panose="020B0609020204030204" pitchFamily="49" charset="0"/>
              </a:rPr>
              <a:t> Store; </a:t>
            </a:r>
          </a:p>
          <a:p>
            <a:pPr fontAlgn="auto">
              <a:lnSpc>
                <a:spcPts val="1800"/>
              </a:lnSpc>
              <a:spcBef>
                <a:spcPts val="0"/>
              </a:spcBef>
              <a:spcAft>
                <a:spcPts val="0"/>
              </a:spcAft>
              <a:defRPr/>
            </a:pPr>
            <a:r>
              <a:rPr lang="en-GB" sz="1400" noProof="1" smtClean="0">
                <a:latin typeface="Consolas" panose="020B0609020204030204" pitchFamily="49" charset="0"/>
              </a:rPr>
              <a:t> </a:t>
            </a:r>
          </a:p>
          <a:p>
            <a:pPr fontAlgn="auto">
              <a:lnSpc>
                <a:spcPts val="1800"/>
              </a:lnSpc>
              <a:spcBef>
                <a:spcPts val="0"/>
              </a:spcBef>
              <a:spcAft>
                <a:spcPts val="0"/>
              </a:spcAft>
              <a:defRPr/>
            </a:pPr>
            <a:r>
              <a:rPr lang="en-GB" sz="1400" b="1" noProof="1" smtClean="0">
                <a:latin typeface="Consolas" panose="020B0609020204030204" pitchFamily="49" charset="0"/>
              </a:rPr>
              <a:t>end</a:t>
            </a:r>
            <a:r>
              <a:rPr lang="en-GB" sz="1400" noProof="1" smtClean="0">
                <a:latin typeface="Consolas" panose="020B0609020204030204" pitchFamily="49" charset="0"/>
              </a:rPr>
              <a:t> P;</a:t>
            </a:r>
            <a:endParaRPr lang="en-GB" sz="1400" noProof="1">
              <a:latin typeface="Consolas" panose="020B0609020204030204" pitchFamily="49" charset="0"/>
            </a:endParaRPr>
          </a:p>
        </p:txBody>
      </p:sp>
      <p:sp>
        <p:nvSpPr>
          <p:cNvPr id="3" name="Titre 2"/>
          <p:cNvSpPr>
            <a:spLocks noGrp="1"/>
          </p:cNvSpPr>
          <p:nvPr>
            <p:ph type="title"/>
          </p:nvPr>
        </p:nvSpPr>
        <p:spPr>
          <a:xfrm>
            <a:off x="5015352" y="226883"/>
            <a:ext cx="1224136" cy="533400"/>
          </a:xfrm>
          <a:prstGeom prst="rect">
            <a:avLst/>
          </a:prstGeom>
        </p:spPr>
        <p:txBody>
          <a:bodyPr/>
          <a:lstStyle/>
          <a:p>
            <a:r>
              <a:rPr lang="en-US" smtClean="0"/>
              <a:t>6/10</a:t>
            </a:r>
            <a:endParaRPr lang="en-US"/>
          </a:p>
        </p:txBody>
      </p:sp>
      <p:pic>
        <p:nvPicPr>
          <p:cNvPr id="66569" name="Picture 8" descr="wrong.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4214" y="2254250"/>
            <a:ext cx="239712" cy="238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70" name="TextBox 1"/>
          <p:cNvSpPr txBox="1">
            <a:spLocks noChangeArrowheads="1"/>
          </p:cNvSpPr>
          <p:nvPr/>
        </p:nvSpPr>
        <p:spPr bwMode="auto">
          <a:xfrm>
            <a:off x="6210271" y="3717032"/>
            <a:ext cx="259233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fr-FR"/>
            </a:defPPr>
            <a:lvl1pPr eaLnBrk="1" hangingPunct="1">
              <a:lnSpc>
                <a:spcPct val="100000"/>
              </a:lnSpc>
              <a:buClrTx/>
              <a:buFontTx/>
              <a:buNone/>
              <a:defRPr sz="1400" b="0">
                <a:solidFill>
                  <a:srgbClr val="FF0000"/>
                </a:solidFill>
                <a:latin typeface="+mn-lt"/>
                <a:cs typeface="Courier New" panose="02070309020205020404" pitchFamily="49" charset="0"/>
              </a:defRPr>
            </a:lvl1pPr>
            <a:lvl2pPr marL="742950" indent="-285750">
              <a:lnSpc>
                <a:spcPct val="120000"/>
              </a:lnSpc>
              <a:spcBef>
                <a:spcPct val="20000"/>
              </a:spcBef>
              <a:buChar char="–"/>
              <a:defRPr sz="1400">
                <a:latin typeface="Calibri" panose="020F0502020204030204" pitchFamily="34" charset="0"/>
                <a:ea typeface="ヒラギノ角ゴ ProN W3" pitchFamily="-84" charset="-128"/>
              </a:defRPr>
            </a:lvl2pPr>
            <a:lvl3pPr marL="1143000" indent="-228600">
              <a:lnSpc>
                <a:spcPct val="120000"/>
              </a:lnSpc>
              <a:spcBef>
                <a:spcPct val="20000"/>
              </a:spcBef>
              <a:buChar char="–"/>
              <a:defRPr sz="1200">
                <a:latin typeface="Calibri" panose="020F0502020204030204" pitchFamily="34" charset="0"/>
                <a:ea typeface="ヒラギノ角ゴ ProN W3" pitchFamily="-84" charset="-128"/>
              </a:defRPr>
            </a:lvl3pPr>
            <a:lvl4pPr marL="1600200" indent="-228600">
              <a:spcBef>
                <a:spcPct val="20000"/>
              </a:spcBef>
              <a:buFont typeface="Times" panose="02020603050405020304" pitchFamily="18" charset="0"/>
              <a:buChar char="•"/>
              <a:defRPr sz="1200">
                <a:latin typeface="Calibri" panose="020F0502020204030204" pitchFamily="34" charset="0"/>
                <a:ea typeface="ヒラギノ角ゴ ProN W3" pitchFamily="-84" charset="-128"/>
              </a:defRPr>
            </a:lvl4pPr>
            <a:lvl5pPr marL="2057400" indent="-228600">
              <a:spcBef>
                <a:spcPct val="20000"/>
              </a:spcBef>
              <a:buFont typeface="Times" panose="02020603050405020304" pitchFamily="18" charset="0"/>
              <a:buChar char="•"/>
              <a:defRPr sz="1200">
                <a:latin typeface="Calibri" panose="020F0502020204030204" pitchFamily="34" charset="0"/>
                <a:ea typeface="ヒラギノ角ゴ ProN W3" pitchFamily="-84" charset="-128"/>
              </a:defRPr>
            </a:lvl5pPr>
            <a:lvl6pPr marL="25146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6pPr>
            <a:lvl7pPr marL="29718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7pPr>
            <a:lvl8pPr marL="34290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8pPr>
            <a:lvl9pPr marL="38862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9pPr>
          </a:lstStyle>
          <a:p>
            <a:r>
              <a:rPr lang="en-GB" altLang="en-US" dirty="0"/>
              <a:t>Access types are not allowed in SPARK</a:t>
            </a:r>
          </a:p>
        </p:txBody>
      </p:sp>
      <p:cxnSp>
        <p:nvCxnSpPr>
          <p:cNvPr id="66571" name="Straight Arrow Connector 6"/>
          <p:cNvCxnSpPr>
            <a:cxnSpLocks noChangeShapeType="1"/>
            <a:stCxn id="66570" idx="1"/>
            <a:endCxn id="66572" idx="4"/>
          </p:cNvCxnSpPr>
          <p:nvPr/>
        </p:nvCxnSpPr>
        <p:spPr bwMode="auto">
          <a:xfrm flipH="1" flipV="1">
            <a:off x="3067051" y="2492377"/>
            <a:ext cx="3143220" cy="1486265"/>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66572" name="Oval 7"/>
          <p:cNvSpPr>
            <a:spLocks noChangeArrowheads="1"/>
          </p:cNvSpPr>
          <p:nvPr/>
        </p:nvSpPr>
        <p:spPr bwMode="auto">
          <a:xfrm>
            <a:off x="985838" y="2209802"/>
            <a:ext cx="4162426" cy="282575"/>
          </a:xfrm>
          <a:prstGeom prst="ellipse">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lnSpc>
                <a:spcPct val="120000"/>
              </a:lnSpc>
              <a:spcBef>
                <a:spcPct val="20000"/>
              </a:spcBef>
              <a:buClr>
                <a:srgbClr val="404040"/>
              </a:buClr>
              <a:buChar char="•"/>
              <a:defRPr sz="1600" b="1">
                <a:solidFill>
                  <a:srgbClr val="404040"/>
                </a:solidFill>
                <a:latin typeface="Calibri" panose="020F0502020204030204" pitchFamily="34" charset="0"/>
                <a:ea typeface="ＭＳ Ｐゴシック" panose="020B0600070205080204" pitchFamily="34" charset="-128"/>
              </a:defRPr>
            </a:lvl1pPr>
            <a:lvl2pPr marL="742950" indent="-285750">
              <a:lnSpc>
                <a:spcPct val="120000"/>
              </a:lnSpc>
              <a:spcBef>
                <a:spcPct val="20000"/>
              </a:spcBef>
              <a:buChar char="–"/>
              <a:defRPr sz="1400">
                <a:solidFill>
                  <a:schemeClr val="tx1"/>
                </a:solidFill>
                <a:latin typeface="Calibri" panose="020F0502020204030204" pitchFamily="34" charset="0"/>
                <a:ea typeface="ヒラギノ角ゴ ProN W3" pitchFamily="-84" charset="-128"/>
              </a:defRPr>
            </a:lvl2pPr>
            <a:lvl3pPr marL="1143000" indent="-228600">
              <a:lnSpc>
                <a:spcPct val="120000"/>
              </a:lnSpc>
              <a:spcBef>
                <a:spcPct val="20000"/>
              </a:spcBef>
              <a:buChar char="–"/>
              <a:defRPr sz="1200">
                <a:solidFill>
                  <a:schemeClr val="tx1"/>
                </a:solidFill>
                <a:latin typeface="Calibri" panose="020F0502020204030204" pitchFamily="34" charset="0"/>
                <a:ea typeface="ヒラギノ角ゴ ProN W3" pitchFamily="-84" charset="-128"/>
              </a:defRPr>
            </a:lvl3pPr>
            <a:lvl4pPr marL="1600200" indent="-228600">
              <a:spcBef>
                <a:spcPct val="20000"/>
              </a:spcBef>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4pPr>
            <a:lvl5pPr marL="2057400" indent="-228600">
              <a:spcBef>
                <a:spcPct val="20000"/>
              </a:spcBef>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5pPr>
            <a:lvl6pPr marL="25146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6pPr>
            <a:lvl7pPr marL="29718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7pPr>
            <a:lvl8pPr marL="34290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8pPr>
            <a:lvl9pPr marL="38862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9pPr>
          </a:lstStyle>
          <a:p>
            <a:pPr eaLnBrk="1" hangingPunct="1">
              <a:lnSpc>
                <a:spcPct val="100000"/>
              </a:lnSpc>
              <a:spcBef>
                <a:spcPct val="0"/>
              </a:spcBef>
              <a:buClrTx/>
              <a:buFontTx/>
              <a:buNone/>
            </a:pPr>
            <a:endParaRPr lang="en-GB" altLang="en-US" sz="1800" b="0" i="1">
              <a:solidFill>
                <a:schemeClr val="tx1"/>
              </a:solidFill>
              <a:latin typeface="Arial" panose="020B0604020202020204" pitchFamily="34" charset="0"/>
            </a:endParaRPr>
          </a:p>
        </p:txBody>
      </p:sp>
    </p:spTree>
    <p:extLst>
      <p:ext uri="{BB962C8B-B14F-4D97-AF65-F5344CB8AC3E}">
        <p14:creationId xmlns:p14="http://schemas.microsoft.com/office/powerpoint/2010/main" val="66076961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smtClean="0"/>
              <a:t>7/10</a:t>
            </a:r>
            <a:endParaRPr lang="en-US"/>
          </a:p>
        </p:txBody>
      </p:sp>
      <p:sp>
        <p:nvSpPr>
          <p:cNvPr id="4" name="TextBox 3"/>
          <p:cNvSpPr txBox="1"/>
          <p:nvPr/>
        </p:nvSpPr>
        <p:spPr>
          <a:xfrm>
            <a:off x="971600" y="1124744"/>
            <a:ext cx="6829114" cy="5032147"/>
          </a:xfrm>
          <a:prstGeom prst="rect">
            <a:avLst/>
          </a:prstGeom>
          <a:noFill/>
        </p:spPr>
        <p:txBody>
          <a:bodyPr wrap="none" rtlCol="0">
            <a:spAutoFit/>
          </a:bodyPr>
          <a:lstStyle/>
          <a:p>
            <a:pPr fontAlgn="auto">
              <a:lnSpc>
                <a:spcPts val="1800"/>
              </a:lnSpc>
              <a:spcBef>
                <a:spcPts val="0"/>
              </a:spcBef>
              <a:spcAft>
                <a:spcPts val="0"/>
              </a:spcAft>
              <a:defRPr/>
            </a:pPr>
            <a:r>
              <a:rPr lang="en-GB" sz="1400" b="1" noProof="1" smtClean="0">
                <a:latin typeface="Consolas" panose="020B0609020204030204" pitchFamily="49" charset="0"/>
              </a:rPr>
              <a:t>package</a:t>
            </a:r>
            <a:r>
              <a:rPr lang="en-GB" sz="1400" noProof="1" smtClean="0">
                <a:latin typeface="Consolas" panose="020B0609020204030204" pitchFamily="49" charset="0"/>
              </a:rPr>
              <a:t> P</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with</a:t>
            </a:r>
            <a:r>
              <a:rPr lang="en-GB" sz="1400" noProof="1" smtClean="0">
                <a:latin typeface="Consolas" panose="020B0609020204030204" pitchFamily="49" charset="0"/>
              </a:rPr>
              <a:t> SPARK_Mode =&gt; On</a:t>
            </a:r>
          </a:p>
          <a:p>
            <a:pPr fontAlgn="auto">
              <a:lnSpc>
                <a:spcPts val="1800"/>
              </a:lnSpc>
              <a:spcBef>
                <a:spcPts val="0"/>
              </a:spcBef>
              <a:spcAft>
                <a:spcPts val="0"/>
              </a:spcAft>
              <a:defRPr/>
            </a:pPr>
            <a:r>
              <a:rPr lang="en-GB" sz="1400" b="1" noProof="1" smtClean="0">
                <a:latin typeface="Consolas" panose="020B0609020204030204" pitchFamily="49" charset="0"/>
              </a:rPr>
              <a:t>is</a:t>
            </a:r>
          </a:p>
          <a:p>
            <a:pPr fontAlgn="auto">
              <a:lnSpc>
                <a:spcPts val="1800"/>
              </a:lnSpc>
              <a:spcBef>
                <a:spcPts val="0"/>
              </a:spcBef>
              <a:spcAft>
                <a:spcPts val="0"/>
              </a:spcAft>
              <a:defRPr/>
            </a:pPr>
            <a:endParaRPr lang="en-GB" sz="1400" b="1" noProof="1" smtClean="0">
              <a:latin typeface="Consolas" panose="020B060902020403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rPr>
              <a:t>  subtype </a:t>
            </a:r>
            <a:r>
              <a:rPr lang="en-GB" sz="1400" noProof="1" smtClean="0">
                <a:latin typeface="Consolas" panose="020B0609020204030204" pitchFamily="49" charset="0"/>
              </a:rPr>
              <a:t>Letter</a:t>
            </a:r>
            <a:r>
              <a:rPr lang="en-GB" sz="1400" b="1" noProof="1" smtClean="0">
                <a:latin typeface="Consolas" panose="020B0609020204030204" pitchFamily="49" charset="0"/>
              </a:rPr>
              <a:t> is </a:t>
            </a:r>
            <a:r>
              <a:rPr lang="en-GB" sz="1400" noProof="1" smtClean="0">
                <a:latin typeface="Consolas" panose="020B0609020204030204" pitchFamily="49" charset="0"/>
              </a:rPr>
              <a:t>Character</a:t>
            </a:r>
            <a:r>
              <a:rPr lang="en-GB" sz="1400" b="1" noProof="1" smtClean="0">
                <a:latin typeface="Consolas" panose="020B0609020204030204" pitchFamily="49" charset="0"/>
              </a:rPr>
              <a:t> range </a:t>
            </a:r>
            <a:r>
              <a:rPr lang="en-GB" sz="1400" noProof="1" smtClean="0">
                <a:latin typeface="Consolas" panose="020B0609020204030204" pitchFamily="49" charset="0"/>
              </a:rPr>
              <a:t>'a' .. 'z'</a:t>
            </a:r>
            <a:r>
              <a:rPr lang="en-GB" sz="1400" b="1" noProof="1" smtClean="0">
                <a:latin typeface="Consolas" panose="020B0609020204030204" pitchFamily="49" charset="0"/>
              </a:rPr>
              <a:t>;</a:t>
            </a:r>
          </a:p>
          <a:p>
            <a:pPr fontAlgn="auto">
              <a:lnSpc>
                <a:spcPts val="1800"/>
              </a:lnSpc>
              <a:spcBef>
                <a:spcPts val="0"/>
              </a:spcBef>
              <a:spcAft>
                <a:spcPts val="0"/>
              </a:spcAft>
              <a:defRPr/>
            </a:pPr>
            <a:r>
              <a:rPr lang="en-GB" sz="1400" b="1" noProof="1" smtClean="0">
                <a:latin typeface="Consolas" panose="020B0609020204030204" pitchFamily="49" charset="0"/>
              </a:rPr>
              <a:t>  type </a:t>
            </a:r>
            <a:r>
              <a:rPr lang="en-GB" sz="1400" noProof="1" smtClean="0">
                <a:latin typeface="Consolas" panose="020B0609020204030204" pitchFamily="49" charset="0"/>
              </a:rPr>
              <a:t>String_Access</a:t>
            </a:r>
            <a:r>
              <a:rPr lang="en-GB" sz="1400" b="1" noProof="1" smtClean="0">
                <a:latin typeface="Consolas" panose="020B0609020204030204" pitchFamily="49" charset="0"/>
              </a:rPr>
              <a:t> is private</a:t>
            </a:r>
            <a:r>
              <a:rPr lang="en-GB" sz="1400" noProof="1" smtClean="0">
                <a:latin typeface="Consolas" panose="020B0609020204030204" pitchFamily="49" charset="0"/>
              </a:rPr>
              <a:t>;</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type</a:t>
            </a:r>
            <a:r>
              <a:rPr lang="en-GB" sz="1400" noProof="1" smtClean="0">
                <a:latin typeface="Consolas" panose="020B0609020204030204" pitchFamily="49" charset="0"/>
              </a:rPr>
              <a:t> Dictionary </a:t>
            </a:r>
            <a:r>
              <a:rPr lang="en-GB" sz="1400" b="1" noProof="1" smtClean="0">
                <a:latin typeface="Consolas" panose="020B0609020204030204" pitchFamily="49" charset="0"/>
              </a:rPr>
              <a:t>is array </a:t>
            </a:r>
            <a:r>
              <a:rPr lang="en-GB" sz="1400" noProof="1" smtClean="0">
                <a:latin typeface="Consolas" panose="020B0609020204030204" pitchFamily="49" charset="0"/>
              </a:rPr>
              <a:t>(Letter) </a:t>
            </a:r>
            <a:r>
              <a:rPr lang="en-GB" sz="1400" b="1" noProof="1" smtClean="0">
                <a:latin typeface="Consolas" panose="020B0609020204030204" pitchFamily="49" charset="0"/>
              </a:rPr>
              <a:t>of</a:t>
            </a:r>
            <a:r>
              <a:rPr lang="en-GB" sz="1400" noProof="1" smtClean="0">
                <a:latin typeface="Consolas" panose="020B0609020204030204" pitchFamily="49" charset="0"/>
              </a:rPr>
              <a:t> String_Access;</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function</a:t>
            </a:r>
            <a:r>
              <a:rPr lang="en-GB" sz="1400" noProof="1" smtClean="0">
                <a:latin typeface="Consolas" panose="020B0609020204030204" pitchFamily="49" charset="0"/>
              </a:rPr>
              <a:t> New_String_Access (W : String) </a:t>
            </a:r>
            <a:r>
              <a:rPr lang="en-GB" sz="1400" b="1" noProof="1" smtClean="0">
                <a:latin typeface="Consolas" panose="020B0609020204030204" pitchFamily="49" charset="0"/>
              </a:rPr>
              <a:t>return</a:t>
            </a:r>
            <a:r>
              <a:rPr lang="en-GB" sz="1400" noProof="1" smtClean="0">
                <a:latin typeface="Consolas" panose="020B0609020204030204" pitchFamily="49" charset="0"/>
              </a:rPr>
              <a:t> String_Access;</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procedure</a:t>
            </a:r>
            <a:r>
              <a:rPr lang="en-GB" sz="1400" noProof="1" smtClean="0">
                <a:latin typeface="Consolas" panose="020B0609020204030204" pitchFamily="49" charset="0"/>
              </a:rPr>
              <a:t> Store (D : </a:t>
            </a:r>
            <a:r>
              <a:rPr lang="en-GB" sz="1400" b="1" noProof="1" smtClean="0">
                <a:latin typeface="Consolas" panose="020B0609020204030204" pitchFamily="49" charset="0"/>
              </a:rPr>
              <a:t>in out </a:t>
            </a:r>
            <a:r>
              <a:rPr lang="en-GB" sz="1400" noProof="1" smtClean="0">
                <a:latin typeface="Consolas" panose="020B0609020204030204" pitchFamily="49" charset="0"/>
              </a:rPr>
              <a:t>Dictionary; W : String);</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rPr>
              <a:t>private</a:t>
            </a:r>
          </a:p>
          <a:p>
            <a:pPr fontAlgn="auto">
              <a:spcBef>
                <a:spcPts val="0"/>
              </a:spcBef>
              <a:spcAft>
                <a:spcPts val="0"/>
              </a:spcAft>
              <a:defRPr/>
            </a:pPr>
            <a:r>
              <a:rPr lang="en-GB" sz="1400" b="1" noProof="1" smtClean="0">
                <a:latin typeface="Consolas" panose="020B0609020204030204" pitchFamily="49" charset="0"/>
              </a:rPr>
              <a:t>  </a:t>
            </a:r>
          </a:p>
          <a:p>
            <a:pPr fontAlgn="auto">
              <a:spcBef>
                <a:spcPts val="0"/>
              </a:spcBef>
              <a:spcAft>
                <a:spcPts val="0"/>
              </a:spcAft>
              <a:defRPr/>
            </a:pPr>
            <a:r>
              <a:rPr lang="en-GB" sz="1400" b="1" noProof="1" smtClean="0">
                <a:latin typeface="Consolas" panose="020B0609020204030204" pitchFamily="49" charset="0"/>
              </a:rPr>
              <a:t>  pragma </a:t>
            </a:r>
            <a:r>
              <a:rPr lang="en-GB" sz="1400" noProof="1" smtClean="0">
                <a:latin typeface="Consolas" panose="020B0609020204030204" pitchFamily="49" charset="0"/>
              </a:rPr>
              <a:t>SPARK_Mode (Off);</a:t>
            </a:r>
            <a:endParaRPr lang="en-GB" sz="1400" b="1" noProof="1" smtClean="0">
              <a:latin typeface="Consolas" panose="020B0609020204030204" pitchFamily="49" charset="0"/>
            </a:endParaRPr>
          </a:p>
          <a:p>
            <a:pPr fontAlgn="auto">
              <a:spcBef>
                <a:spcPts val="0"/>
              </a:spcBef>
              <a:spcAft>
                <a:spcPts val="0"/>
              </a:spcAft>
              <a:defRPr/>
            </a:pPr>
            <a:endParaRPr lang="en-GB" sz="1400" b="1" noProof="1" smtClean="0">
              <a:latin typeface="Consolas" panose="020B0609020204030204" pitchFamily="49" charset="0"/>
            </a:endParaRPr>
          </a:p>
          <a:p>
            <a:pPr fontAlgn="auto">
              <a:spcBef>
                <a:spcPts val="0"/>
              </a:spcBef>
              <a:spcAft>
                <a:spcPts val="0"/>
              </a:spcAft>
              <a:defRPr/>
            </a:pPr>
            <a:r>
              <a:rPr lang="en-GB" sz="1400" b="1" noProof="1" smtClean="0">
                <a:latin typeface="Consolas" panose="020B0609020204030204" pitchFamily="49" charset="0"/>
              </a:rPr>
              <a:t>  type </a:t>
            </a:r>
            <a:r>
              <a:rPr lang="en-GB" sz="1400" noProof="1" smtClean="0">
                <a:latin typeface="Consolas" panose="020B0609020204030204" pitchFamily="49" charset="0"/>
              </a:rPr>
              <a:t>String_Access</a:t>
            </a:r>
            <a:r>
              <a:rPr lang="en-GB" sz="1400" b="1" noProof="1" smtClean="0">
                <a:latin typeface="Consolas" panose="020B0609020204030204" pitchFamily="49" charset="0"/>
              </a:rPr>
              <a:t> is access </a:t>
            </a:r>
            <a:r>
              <a:rPr lang="en-GB" sz="1400" noProof="1" smtClean="0">
                <a:latin typeface="Consolas" panose="020B0609020204030204" pitchFamily="49" charset="0"/>
              </a:rPr>
              <a:t>String;</a:t>
            </a:r>
          </a:p>
          <a:p>
            <a:pPr fontAlgn="auto">
              <a:spcBef>
                <a:spcPts val="0"/>
              </a:spcBef>
              <a:spcAft>
                <a:spcPts val="0"/>
              </a:spcAft>
              <a:defRPr/>
            </a:pPr>
            <a:endParaRPr lang="en-GB" sz="1400" noProof="1" smtClean="0">
              <a:latin typeface="Consolas" panose="020B0609020204030204" pitchFamily="49" charset="0"/>
            </a:endParaRPr>
          </a:p>
          <a:p>
            <a:pPr fontAlgn="auto">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function</a:t>
            </a:r>
            <a:r>
              <a:rPr lang="en-GB" sz="1400" noProof="1" smtClean="0">
                <a:latin typeface="Consolas" panose="020B0609020204030204" pitchFamily="49" charset="0"/>
              </a:rPr>
              <a:t> New_String_Access (W : String) </a:t>
            </a:r>
            <a:r>
              <a:rPr lang="en-GB" sz="1400" b="1" noProof="1" smtClean="0">
                <a:latin typeface="Consolas" panose="020B0609020204030204" pitchFamily="49" charset="0"/>
              </a:rPr>
              <a:t>return</a:t>
            </a:r>
            <a:r>
              <a:rPr lang="en-GB" sz="1400" noProof="1" smtClean="0">
                <a:latin typeface="Consolas" panose="020B0609020204030204" pitchFamily="49" charset="0"/>
              </a:rPr>
              <a:t> String_Access </a:t>
            </a:r>
            <a:r>
              <a:rPr lang="en-GB" sz="1400" b="1" noProof="1" smtClean="0">
                <a:latin typeface="Consolas" panose="020B0609020204030204" pitchFamily="49" charset="0"/>
              </a:rPr>
              <a:t>is</a:t>
            </a:r>
            <a:endParaRPr lang="en-GB" sz="1400" noProof="1" smtClean="0">
              <a:latin typeface="Consolas" panose="020B0609020204030204" pitchFamily="49" charset="0"/>
            </a:endParaRPr>
          </a:p>
          <a:p>
            <a:pPr fontAlgn="auto">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new</a:t>
            </a:r>
            <a:r>
              <a:rPr lang="en-GB" sz="1400" noProof="1" smtClean="0">
                <a:latin typeface="Consolas" panose="020B0609020204030204" pitchFamily="49" charset="0"/>
              </a:rPr>
              <a:t> String'(W));</a:t>
            </a:r>
            <a:endParaRPr lang="en-GB" sz="1400" b="1" noProof="1" smtClean="0">
              <a:latin typeface="Consolas" panose="020B0609020204030204" pitchFamily="49" charset="0"/>
            </a:endParaRPr>
          </a:p>
          <a:p>
            <a:pPr fontAlgn="auto">
              <a:spcBef>
                <a:spcPts val="0"/>
              </a:spcBef>
              <a:spcAft>
                <a:spcPts val="0"/>
              </a:spcAft>
              <a:defRPr/>
            </a:pPr>
            <a:endParaRPr lang="en-GB" sz="1400" b="1" noProof="1" smtClean="0">
              <a:latin typeface="Consolas" panose="020B0609020204030204" pitchFamily="49" charset="0"/>
            </a:endParaRPr>
          </a:p>
          <a:p>
            <a:pPr fontAlgn="auto">
              <a:spcBef>
                <a:spcPts val="0"/>
              </a:spcBef>
              <a:spcAft>
                <a:spcPts val="0"/>
              </a:spcAft>
              <a:defRPr/>
            </a:pPr>
            <a:r>
              <a:rPr lang="en-GB" sz="1400" b="1" noProof="1" smtClean="0">
                <a:latin typeface="Consolas" panose="020B0609020204030204" pitchFamily="49" charset="0"/>
              </a:rPr>
              <a:t>end</a:t>
            </a:r>
            <a:r>
              <a:rPr lang="en-GB" sz="1400" noProof="1" smtClean="0">
                <a:latin typeface="Consolas" panose="020B0609020204030204" pitchFamily="49" charset="0"/>
              </a:rPr>
              <a:t> P;</a:t>
            </a:r>
            <a:endParaRPr lang="en-GB" sz="1400" noProof="1">
              <a:latin typeface="Consolas" panose="020B0609020204030204" pitchFamily="49" charset="0"/>
            </a:endParaRPr>
          </a:p>
        </p:txBody>
      </p:sp>
    </p:spTree>
    <p:extLst>
      <p:ext uri="{BB962C8B-B14F-4D97-AF65-F5344CB8AC3E}">
        <p14:creationId xmlns:p14="http://schemas.microsoft.com/office/powerpoint/2010/main" val="244778584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1600" y="1124744"/>
            <a:ext cx="6829114" cy="5032147"/>
          </a:xfrm>
          <a:prstGeom prst="rect">
            <a:avLst/>
          </a:prstGeom>
          <a:noFill/>
        </p:spPr>
        <p:txBody>
          <a:bodyPr wrap="none" rtlCol="0">
            <a:spAutoFit/>
          </a:bodyPr>
          <a:lstStyle/>
          <a:p>
            <a:pPr fontAlgn="auto">
              <a:lnSpc>
                <a:spcPts val="1800"/>
              </a:lnSpc>
              <a:spcBef>
                <a:spcPts val="0"/>
              </a:spcBef>
              <a:spcAft>
                <a:spcPts val="0"/>
              </a:spcAft>
              <a:defRPr/>
            </a:pPr>
            <a:r>
              <a:rPr lang="en-GB" sz="1400" b="1" noProof="1" smtClean="0">
                <a:latin typeface="Consolas" panose="020B0609020204030204" pitchFamily="49" charset="0"/>
              </a:rPr>
              <a:t>package</a:t>
            </a:r>
            <a:r>
              <a:rPr lang="en-GB" sz="1400" noProof="1" smtClean="0">
                <a:latin typeface="Consolas" panose="020B0609020204030204" pitchFamily="49" charset="0"/>
              </a:rPr>
              <a:t> P</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with</a:t>
            </a:r>
            <a:r>
              <a:rPr lang="en-GB" sz="1400" noProof="1" smtClean="0">
                <a:latin typeface="Consolas" panose="020B0609020204030204" pitchFamily="49" charset="0"/>
              </a:rPr>
              <a:t> SPARK_Mode =&gt; On</a:t>
            </a:r>
          </a:p>
          <a:p>
            <a:pPr fontAlgn="auto">
              <a:lnSpc>
                <a:spcPts val="1800"/>
              </a:lnSpc>
              <a:spcBef>
                <a:spcPts val="0"/>
              </a:spcBef>
              <a:spcAft>
                <a:spcPts val="0"/>
              </a:spcAft>
              <a:defRPr/>
            </a:pPr>
            <a:r>
              <a:rPr lang="en-GB" sz="1400" b="1" noProof="1" smtClean="0">
                <a:latin typeface="Consolas" panose="020B0609020204030204" pitchFamily="49" charset="0"/>
              </a:rPr>
              <a:t>is</a:t>
            </a:r>
          </a:p>
          <a:p>
            <a:pPr fontAlgn="auto">
              <a:lnSpc>
                <a:spcPts val="1800"/>
              </a:lnSpc>
              <a:spcBef>
                <a:spcPts val="0"/>
              </a:spcBef>
              <a:spcAft>
                <a:spcPts val="0"/>
              </a:spcAft>
              <a:defRPr/>
            </a:pPr>
            <a:endParaRPr lang="en-GB" sz="1400" b="1" noProof="1" smtClean="0">
              <a:latin typeface="Consolas" panose="020B060902020403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rPr>
              <a:t>  subtype </a:t>
            </a:r>
            <a:r>
              <a:rPr lang="en-GB" sz="1400" noProof="1" smtClean="0">
                <a:latin typeface="Consolas" panose="020B0609020204030204" pitchFamily="49" charset="0"/>
              </a:rPr>
              <a:t>Letter</a:t>
            </a:r>
            <a:r>
              <a:rPr lang="en-GB" sz="1400" b="1" noProof="1" smtClean="0">
                <a:latin typeface="Consolas" panose="020B0609020204030204" pitchFamily="49" charset="0"/>
              </a:rPr>
              <a:t> is </a:t>
            </a:r>
            <a:r>
              <a:rPr lang="en-GB" sz="1400" noProof="1" smtClean="0">
                <a:latin typeface="Consolas" panose="020B0609020204030204" pitchFamily="49" charset="0"/>
              </a:rPr>
              <a:t>Character</a:t>
            </a:r>
            <a:r>
              <a:rPr lang="en-GB" sz="1400" b="1" noProof="1" smtClean="0">
                <a:latin typeface="Consolas" panose="020B0609020204030204" pitchFamily="49" charset="0"/>
              </a:rPr>
              <a:t> range </a:t>
            </a:r>
            <a:r>
              <a:rPr lang="en-GB" sz="1400" noProof="1" smtClean="0">
                <a:latin typeface="Consolas" panose="020B0609020204030204" pitchFamily="49" charset="0"/>
              </a:rPr>
              <a:t>'a' .. 'z'</a:t>
            </a:r>
            <a:r>
              <a:rPr lang="en-GB" sz="1400" b="1" noProof="1" smtClean="0">
                <a:latin typeface="Consolas" panose="020B0609020204030204" pitchFamily="49" charset="0"/>
              </a:rPr>
              <a:t>;</a:t>
            </a:r>
          </a:p>
          <a:p>
            <a:pPr fontAlgn="auto">
              <a:lnSpc>
                <a:spcPts val="1800"/>
              </a:lnSpc>
              <a:spcBef>
                <a:spcPts val="0"/>
              </a:spcBef>
              <a:spcAft>
                <a:spcPts val="0"/>
              </a:spcAft>
              <a:defRPr/>
            </a:pPr>
            <a:r>
              <a:rPr lang="en-GB" sz="1400" b="1" noProof="1" smtClean="0">
                <a:latin typeface="Consolas" panose="020B0609020204030204" pitchFamily="49" charset="0"/>
              </a:rPr>
              <a:t>  type </a:t>
            </a:r>
            <a:r>
              <a:rPr lang="en-GB" sz="1400" noProof="1" smtClean="0">
                <a:latin typeface="Consolas" panose="020B0609020204030204" pitchFamily="49" charset="0"/>
              </a:rPr>
              <a:t>String_Access</a:t>
            </a:r>
            <a:r>
              <a:rPr lang="en-GB" sz="1400" b="1" noProof="1" smtClean="0">
                <a:latin typeface="Consolas" panose="020B0609020204030204" pitchFamily="49" charset="0"/>
              </a:rPr>
              <a:t> is private</a:t>
            </a:r>
            <a:r>
              <a:rPr lang="en-GB" sz="1400" noProof="1" smtClean="0">
                <a:latin typeface="Consolas" panose="020B0609020204030204" pitchFamily="49" charset="0"/>
              </a:rPr>
              <a:t>;</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type</a:t>
            </a:r>
            <a:r>
              <a:rPr lang="en-GB" sz="1400" noProof="1" smtClean="0">
                <a:latin typeface="Consolas" panose="020B0609020204030204" pitchFamily="49" charset="0"/>
              </a:rPr>
              <a:t> Dictionary </a:t>
            </a:r>
            <a:r>
              <a:rPr lang="en-GB" sz="1400" b="1" noProof="1" smtClean="0">
                <a:latin typeface="Consolas" panose="020B0609020204030204" pitchFamily="49" charset="0"/>
              </a:rPr>
              <a:t>is array </a:t>
            </a:r>
            <a:r>
              <a:rPr lang="en-GB" sz="1400" noProof="1" smtClean="0">
                <a:latin typeface="Consolas" panose="020B0609020204030204" pitchFamily="49" charset="0"/>
              </a:rPr>
              <a:t>(Letter) </a:t>
            </a:r>
            <a:r>
              <a:rPr lang="en-GB" sz="1400" b="1" noProof="1" smtClean="0">
                <a:latin typeface="Consolas" panose="020B0609020204030204" pitchFamily="49" charset="0"/>
              </a:rPr>
              <a:t>of</a:t>
            </a:r>
            <a:r>
              <a:rPr lang="en-GB" sz="1400" noProof="1" smtClean="0">
                <a:latin typeface="Consolas" panose="020B0609020204030204" pitchFamily="49" charset="0"/>
              </a:rPr>
              <a:t> String_Access;</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function</a:t>
            </a:r>
            <a:r>
              <a:rPr lang="en-GB" sz="1400" noProof="1" smtClean="0">
                <a:latin typeface="Consolas" panose="020B0609020204030204" pitchFamily="49" charset="0"/>
              </a:rPr>
              <a:t> New_String_Access (W : String) </a:t>
            </a:r>
            <a:r>
              <a:rPr lang="en-GB" sz="1400" b="1" noProof="1" smtClean="0">
                <a:latin typeface="Consolas" panose="020B0609020204030204" pitchFamily="49" charset="0"/>
              </a:rPr>
              <a:t>return</a:t>
            </a:r>
            <a:r>
              <a:rPr lang="en-GB" sz="1400" noProof="1" smtClean="0">
                <a:latin typeface="Consolas" panose="020B0609020204030204" pitchFamily="49" charset="0"/>
              </a:rPr>
              <a:t> String_Access;</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procedure</a:t>
            </a:r>
            <a:r>
              <a:rPr lang="en-GB" sz="1400" noProof="1" smtClean="0">
                <a:latin typeface="Consolas" panose="020B0609020204030204" pitchFamily="49" charset="0"/>
              </a:rPr>
              <a:t> Store (D : </a:t>
            </a:r>
            <a:r>
              <a:rPr lang="en-GB" sz="1400" b="1" noProof="1" smtClean="0">
                <a:latin typeface="Consolas" panose="020B0609020204030204" pitchFamily="49" charset="0"/>
              </a:rPr>
              <a:t>in out </a:t>
            </a:r>
            <a:r>
              <a:rPr lang="en-GB" sz="1400" noProof="1" smtClean="0">
                <a:latin typeface="Consolas" panose="020B0609020204030204" pitchFamily="49" charset="0"/>
              </a:rPr>
              <a:t>Dictionary; W : String);</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rPr>
              <a:t>private</a:t>
            </a:r>
          </a:p>
          <a:p>
            <a:pPr fontAlgn="auto">
              <a:spcBef>
                <a:spcPts val="0"/>
              </a:spcBef>
              <a:spcAft>
                <a:spcPts val="0"/>
              </a:spcAft>
              <a:defRPr/>
            </a:pPr>
            <a:r>
              <a:rPr lang="en-GB" sz="1400" b="1" noProof="1" smtClean="0">
                <a:latin typeface="Consolas" panose="020B0609020204030204" pitchFamily="49" charset="0"/>
              </a:rPr>
              <a:t>  </a:t>
            </a:r>
          </a:p>
          <a:p>
            <a:pPr fontAlgn="auto">
              <a:spcBef>
                <a:spcPts val="0"/>
              </a:spcBef>
              <a:spcAft>
                <a:spcPts val="0"/>
              </a:spcAft>
              <a:defRPr/>
            </a:pPr>
            <a:r>
              <a:rPr lang="en-GB" sz="1400" b="1" noProof="1" smtClean="0">
                <a:latin typeface="Consolas" panose="020B0609020204030204" pitchFamily="49" charset="0"/>
              </a:rPr>
              <a:t>  pragma </a:t>
            </a:r>
            <a:r>
              <a:rPr lang="en-GB" sz="1400" noProof="1" smtClean="0">
                <a:latin typeface="Consolas" panose="020B0609020204030204" pitchFamily="49" charset="0"/>
              </a:rPr>
              <a:t>SPARK_Mode (Off);</a:t>
            </a:r>
            <a:endParaRPr lang="en-GB" sz="1400" b="1" noProof="1" smtClean="0">
              <a:latin typeface="Consolas" panose="020B0609020204030204" pitchFamily="49" charset="0"/>
            </a:endParaRPr>
          </a:p>
          <a:p>
            <a:pPr fontAlgn="auto">
              <a:spcBef>
                <a:spcPts val="0"/>
              </a:spcBef>
              <a:spcAft>
                <a:spcPts val="0"/>
              </a:spcAft>
              <a:defRPr/>
            </a:pPr>
            <a:endParaRPr lang="en-GB" sz="1400" b="1" noProof="1" smtClean="0">
              <a:latin typeface="Consolas" panose="020B0609020204030204" pitchFamily="49" charset="0"/>
            </a:endParaRPr>
          </a:p>
          <a:p>
            <a:pPr fontAlgn="auto">
              <a:spcBef>
                <a:spcPts val="0"/>
              </a:spcBef>
              <a:spcAft>
                <a:spcPts val="0"/>
              </a:spcAft>
              <a:defRPr/>
            </a:pPr>
            <a:r>
              <a:rPr lang="en-GB" sz="1400" b="1" noProof="1" smtClean="0">
                <a:latin typeface="Consolas" panose="020B0609020204030204" pitchFamily="49" charset="0"/>
              </a:rPr>
              <a:t>  type </a:t>
            </a:r>
            <a:r>
              <a:rPr lang="en-GB" sz="1400" noProof="1" smtClean="0">
                <a:latin typeface="Consolas" panose="020B0609020204030204" pitchFamily="49" charset="0"/>
              </a:rPr>
              <a:t>String_Access</a:t>
            </a:r>
            <a:r>
              <a:rPr lang="en-GB" sz="1400" b="1" noProof="1" smtClean="0">
                <a:latin typeface="Consolas" panose="020B0609020204030204" pitchFamily="49" charset="0"/>
              </a:rPr>
              <a:t> is access </a:t>
            </a:r>
            <a:r>
              <a:rPr lang="en-GB" sz="1400" noProof="1" smtClean="0">
                <a:latin typeface="Consolas" panose="020B0609020204030204" pitchFamily="49" charset="0"/>
              </a:rPr>
              <a:t>String;</a:t>
            </a:r>
          </a:p>
          <a:p>
            <a:pPr fontAlgn="auto">
              <a:spcBef>
                <a:spcPts val="0"/>
              </a:spcBef>
              <a:spcAft>
                <a:spcPts val="0"/>
              </a:spcAft>
              <a:defRPr/>
            </a:pPr>
            <a:endParaRPr lang="en-GB" sz="1400" noProof="1" smtClean="0">
              <a:latin typeface="Consolas" panose="020B0609020204030204" pitchFamily="49" charset="0"/>
            </a:endParaRPr>
          </a:p>
          <a:p>
            <a:pPr fontAlgn="auto">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function</a:t>
            </a:r>
            <a:r>
              <a:rPr lang="en-GB" sz="1400" noProof="1" smtClean="0">
                <a:latin typeface="Consolas" panose="020B0609020204030204" pitchFamily="49" charset="0"/>
              </a:rPr>
              <a:t> New_String_Access (W : String) </a:t>
            </a:r>
            <a:r>
              <a:rPr lang="en-GB" sz="1400" b="1" noProof="1" smtClean="0">
                <a:latin typeface="Consolas" panose="020B0609020204030204" pitchFamily="49" charset="0"/>
              </a:rPr>
              <a:t>return</a:t>
            </a:r>
            <a:r>
              <a:rPr lang="en-GB" sz="1400" noProof="1" smtClean="0">
                <a:latin typeface="Consolas" panose="020B0609020204030204" pitchFamily="49" charset="0"/>
              </a:rPr>
              <a:t> String_Access </a:t>
            </a:r>
            <a:r>
              <a:rPr lang="en-GB" sz="1400" b="1" noProof="1" smtClean="0">
                <a:latin typeface="Consolas" panose="020B0609020204030204" pitchFamily="49" charset="0"/>
              </a:rPr>
              <a:t>is</a:t>
            </a:r>
            <a:endParaRPr lang="en-GB" sz="1400" noProof="1" smtClean="0">
              <a:latin typeface="Consolas" panose="020B0609020204030204" pitchFamily="49" charset="0"/>
            </a:endParaRPr>
          </a:p>
          <a:p>
            <a:pPr fontAlgn="auto">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new</a:t>
            </a:r>
            <a:r>
              <a:rPr lang="en-GB" sz="1400" noProof="1" smtClean="0">
                <a:latin typeface="Consolas" panose="020B0609020204030204" pitchFamily="49" charset="0"/>
              </a:rPr>
              <a:t> String'(W));</a:t>
            </a:r>
            <a:endParaRPr lang="en-GB" sz="1400" b="1" noProof="1" smtClean="0">
              <a:latin typeface="Consolas" panose="020B0609020204030204" pitchFamily="49" charset="0"/>
            </a:endParaRPr>
          </a:p>
          <a:p>
            <a:pPr fontAlgn="auto">
              <a:spcBef>
                <a:spcPts val="0"/>
              </a:spcBef>
              <a:spcAft>
                <a:spcPts val="0"/>
              </a:spcAft>
              <a:defRPr/>
            </a:pPr>
            <a:endParaRPr lang="en-GB" sz="1400" b="1" noProof="1" smtClean="0">
              <a:latin typeface="Consolas" panose="020B0609020204030204" pitchFamily="49" charset="0"/>
            </a:endParaRPr>
          </a:p>
          <a:p>
            <a:pPr fontAlgn="auto">
              <a:spcBef>
                <a:spcPts val="0"/>
              </a:spcBef>
              <a:spcAft>
                <a:spcPts val="0"/>
              </a:spcAft>
              <a:defRPr/>
            </a:pPr>
            <a:r>
              <a:rPr lang="en-GB" sz="1400" b="1" noProof="1" smtClean="0">
                <a:latin typeface="Consolas" panose="020B0609020204030204" pitchFamily="49" charset="0"/>
              </a:rPr>
              <a:t>end</a:t>
            </a:r>
            <a:r>
              <a:rPr lang="en-GB" sz="1400" noProof="1" smtClean="0">
                <a:latin typeface="Consolas" panose="020B0609020204030204" pitchFamily="49" charset="0"/>
              </a:rPr>
              <a:t> P;</a:t>
            </a:r>
            <a:endParaRPr lang="en-GB" sz="1400" noProof="1">
              <a:latin typeface="Consolas" panose="020B0609020204030204" pitchFamily="49" charset="0"/>
            </a:endParaRPr>
          </a:p>
        </p:txBody>
      </p:sp>
      <p:sp>
        <p:nvSpPr>
          <p:cNvPr id="3" name="Titre 2"/>
          <p:cNvSpPr>
            <a:spLocks noGrp="1"/>
          </p:cNvSpPr>
          <p:nvPr>
            <p:ph type="title"/>
          </p:nvPr>
        </p:nvSpPr>
        <p:spPr>
          <a:xfrm>
            <a:off x="5015352" y="226883"/>
            <a:ext cx="1224136" cy="533400"/>
          </a:xfrm>
          <a:prstGeom prst="rect">
            <a:avLst/>
          </a:prstGeom>
        </p:spPr>
        <p:txBody>
          <a:bodyPr/>
          <a:lstStyle/>
          <a:p>
            <a:r>
              <a:rPr lang="en-US" smtClean="0"/>
              <a:t>7/10</a:t>
            </a:r>
            <a:endParaRPr lang="en-US"/>
          </a:p>
        </p:txBody>
      </p:sp>
      <p:sp>
        <p:nvSpPr>
          <p:cNvPr id="70665" name="TextBox 1"/>
          <p:cNvSpPr txBox="1">
            <a:spLocks noChangeArrowheads="1"/>
          </p:cNvSpPr>
          <p:nvPr/>
        </p:nvSpPr>
        <p:spPr bwMode="auto">
          <a:xfrm>
            <a:off x="3275856" y="6017687"/>
            <a:ext cx="5328592" cy="523220"/>
          </a:xfrm>
          <a:prstGeom prst="rect">
            <a:avLst/>
          </a:prstGeom>
          <a:solidFill>
            <a:schemeClr val="accent1">
              <a:lumMod val="20000"/>
              <a:lumOff val="80000"/>
            </a:schemeClr>
          </a:solidFill>
          <a:extLst/>
        </p:spPr>
        <p:txBody>
          <a:bodyPr wrap="square" rtlCol="0">
            <a:spAutoFit/>
          </a:bodyPr>
          <a:lstStyle>
            <a:defPPr>
              <a:defRPr lang="fr-FR"/>
            </a:defPPr>
            <a:lvl1pPr algn="ctr">
              <a:defRPr sz="1600"/>
            </a:lvl1pPr>
          </a:lstStyle>
          <a:p>
            <a:r>
              <a:rPr lang="en-US" altLang="en-US" sz="1400" dirty="0"/>
              <a:t>SPARK_Mode has been turned off in the private section </a:t>
            </a:r>
            <a:r>
              <a:rPr lang="en-US" altLang="en-US" sz="1400" dirty="0" smtClean="0"/>
              <a:t>so type </a:t>
            </a:r>
            <a:r>
              <a:rPr lang="en-US" altLang="en-US" sz="1400" dirty="0" err="1"/>
              <a:t>String_Access</a:t>
            </a:r>
            <a:r>
              <a:rPr lang="en-US" altLang="en-US" sz="1400" dirty="0"/>
              <a:t> is completed in full Ada.</a:t>
            </a:r>
            <a:endParaRPr lang="en-GB" altLang="en-US" sz="1400" dirty="0"/>
          </a:p>
        </p:txBody>
      </p:sp>
    </p:spTree>
    <p:extLst>
      <p:ext uri="{BB962C8B-B14F-4D97-AF65-F5344CB8AC3E}">
        <p14:creationId xmlns:p14="http://schemas.microsoft.com/office/powerpoint/2010/main" val="18247844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fr-FR" smtClean="0"/>
              <a:t>Verification Requires Construct Exclusions</a:t>
            </a:r>
            <a:endParaRPr lang="en-US" dirty="0"/>
          </a:p>
        </p:txBody>
      </p:sp>
      <p:sp>
        <p:nvSpPr>
          <p:cNvPr id="3" name="Content Placeholder 2"/>
          <p:cNvSpPr>
            <a:spLocks noGrp="1"/>
          </p:cNvSpPr>
          <p:nvPr>
            <p:ph sz="half" idx="10"/>
          </p:nvPr>
        </p:nvSpPr>
        <p:spPr/>
        <p:txBody>
          <a:bodyPr>
            <a:normAutofit fontScale="92500" lnSpcReduction="10000"/>
          </a:bodyPr>
          <a:lstStyle/>
          <a:p>
            <a:r>
              <a:rPr lang="en-US" dirty="0" smtClean="0"/>
              <a:t>Access types and allocators (all forms)</a:t>
            </a:r>
          </a:p>
          <a:p>
            <a:pPr lvl="1"/>
            <a:r>
              <a:rPr lang="en-US" dirty="0" smtClean="0"/>
              <a:t>Note you don’t need them nearly as much in Ada/SPARK</a:t>
            </a:r>
          </a:p>
          <a:p>
            <a:r>
              <a:rPr lang="en-US" dirty="0" smtClean="0"/>
              <a:t>Expressions (including function calls) with side effects</a:t>
            </a:r>
          </a:p>
          <a:p>
            <a:r>
              <a:rPr lang="en-US" dirty="0" smtClean="0"/>
              <a:t>Aliasing of names</a:t>
            </a:r>
          </a:p>
          <a:p>
            <a:r>
              <a:rPr lang="en-US" dirty="0" smtClean="0"/>
              <a:t>The dreaded </a:t>
            </a:r>
            <a:r>
              <a:rPr lang="en-US" dirty="0" err="1" smtClean="0"/>
              <a:t>goto</a:t>
            </a:r>
            <a:r>
              <a:rPr lang="en-US" dirty="0" smtClean="0"/>
              <a:t> statements</a:t>
            </a:r>
          </a:p>
          <a:p>
            <a:pPr lvl="1"/>
            <a:r>
              <a:rPr lang="en-US" dirty="0" smtClean="0"/>
              <a:t>Can create loops, which require a speciﬁc treatment in formal veriﬁcation</a:t>
            </a:r>
          </a:p>
          <a:p>
            <a:r>
              <a:rPr lang="en-US" dirty="0" smtClean="0"/>
              <a:t>Controlled types (complex control flow)</a:t>
            </a:r>
          </a:p>
          <a:p>
            <a:r>
              <a:rPr lang="en-US" dirty="0" smtClean="0"/>
              <a:t>Exception handlers (raising them is allowed)</a:t>
            </a:r>
          </a:p>
          <a:p>
            <a:r>
              <a:rPr lang="en-US" dirty="0" smtClean="0"/>
              <a:t>Tasking constructs other than Ravenscar subset</a:t>
            </a:r>
            <a:endParaRPr lang="en-US" dirty="0"/>
          </a:p>
        </p:txBody>
      </p:sp>
    </p:spTree>
    <p:extLst>
      <p:ext uri="{BB962C8B-B14F-4D97-AF65-F5344CB8AC3E}">
        <p14:creationId xmlns:p14="http://schemas.microsoft.com/office/powerpoint/2010/main" val="6628544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pPr>
              <a:defRPr/>
            </a:pPr>
            <a:r>
              <a:rPr/>
              <a:t>8</a:t>
            </a:r>
            <a:r>
              <a:rPr smtClean="0"/>
              <a:t>/10</a:t>
            </a:r>
            <a:endParaRPr/>
          </a:p>
        </p:txBody>
      </p:sp>
      <p:sp>
        <p:nvSpPr>
          <p:cNvPr id="2" name="TextBox 1"/>
          <p:cNvSpPr txBox="1"/>
          <p:nvPr/>
        </p:nvSpPr>
        <p:spPr>
          <a:xfrm>
            <a:off x="899592" y="1124744"/>
            <a:ext cx="6614311" cy="5068054"/>
          </a:xfrm>
          <a:prstGeom prst="rect">
            <a:avLst/>
          </a:prstGeom>
          <a:noFill/>
        </p:spPr>
        <p:txBody>
          <a:bodyPr wrap="none" rtlCol="0">
            <a:spAutoFit/>
          </a:bodyPr>
          <a:lstStyle/>
          <a:p>
            <a:pPr fontAlgn="auto">
              <a:lnSpc>
                <a:spcPts val="2200"/>
              </a:lnSpc>
              <a:spcBef>
                <a:spcPts val="0"/>
              </a:spcBef>
              <a:spcAft>
                <a:spcPts val="0"/>
              </a:spcAft>
              <a:defRPr/>
            </a:pPr>
            <a:r>
              <a:rPr lang="en-GB" sz="1400" b="1" noProof="1" smtClean="0">
                <a:latin typeface="Consolas" panose="020B0609020204030204" pitchFamily="49" charset="0"/>
              </a:rPr>
              <a:t>package</a:t>
            </a:r>
            <a:r>
              <a:rPr lang="en-GB" sz="1400" noProof="1" smtClean="0">
                <a:latin typeface="Consolas" panose="020B0609020204030204" pitchFamily="49" charset="0"/>
              </a:rPr>
              <a:t> P </a:t>
            </a:r>
            <a:r>
              <a:rPr lang="en-GB" sz="1400" b="1" noProof="1" smtClean="0">
                <a:latin typeface="Consolas" panose="020B0609020204030204" pitchFamily="49" charset="0"/>
              </a:rPr>
              <a:t>with</a:t>
            </a:r>
            <a:r>
              <a:rPr lang="en-GB" sz="1400" noProof="1" smtClean="0">
                <a:latin typeface="Consolas" panose="020B0609020204030204" pitchFamily="49" charset="0"/>
              </a:rPr>
              <a:t> SPARK_Mode =&gt; On </a:t>
            </a:r>
            <a:r>
              <a:rPr lang="en-GB" sz="1400" b="1" noProof="1" smtClean="0">
                <a:latin typeface="Consolas" panose="020B0609020204030204" pitchFamily="49" charset="0"/>
              </a:rPr>
              <a:t>is</a:t>
            </a:r>
          </a:p>
          <a:p>
            <a:pPr fontAlgn="auto">
              <a:lnSpc>
                <a:spcPts val="2200"/>
              </a:lnSpc>
              <a:spcBef>
                <a:spcPts val="0"/>
              </a:spcBef>
              <a:spcAft>
                <a:spcPts val="0"/>
              </a:spcAft>
              <a:defRPr/>
            </a:pPr>
            <a:r>
              <a:rPr lang="en-GB" sz="1400" b="1" noProof="1" smtClean="0">
                <a:latin typeface="Consolas" panose="020B0609020204030204" pitchFamily="49" charset="0"/>
              </a:rPr>
              <a:t>  subtype </a:t>
            </a:r>
            <a:r>
              <a:rPr lang="en-GB" sz="1400" noProof="1" smtClean="0">
                <a:latin typeface="Consolas" panose="020B0609020204030204" pitchFamily="49" charset="0"/>
              </a:rPr>
              <a:t>Letter</a:t>
            </a:r>
            <a:r>
              <a:rPr lang="en-GB" sz="1400" b="1" noProof="1" smtClean="0">
                <a:latin typeface="Consolas" panose="020B0609020204030204" pitchFamily="49" charset="0"/>
              </a:rPr>
              <a:t> is </a:t>
            </a:r>
            <a:r>
              <a:rPr lang="en-GB" sz="1400" noProof="1" smtClean="0">
                <a:latin typeface="Consolas" panose="020B0609020204030204" pitchFamily="49" charset="0"/>
              </a:rPr>
              <a:t>Character</a:t>
            </a:r>
            <a:r>
              <a:rPr lang="en-GB" sz="1400" b="1" noProof="1" smtClean="0">
                <a:latin typeface="Consolas" panose="020B0609020204030204" pitchFamily="49" charset="0"/>
              </a:rPr>
              <a:t> range </a:t>
            </a:r>
            <a:r>
              <a:rPr lang="en-GB" sz="1400" noProof="1" smtClean="0">
                <a:latin typeface="Consolas" panose="020B0609020204030204" pitchFamily="49" charset="0"/>
              </a:rPr>
              <a:t>'a' .. 'z'</a:t>
            </a:r>
            <a:r>
              <a:rPr lang="en-GB" sz="1400" b="1" noProof="1" smtClean="0">
                <a:latin typeface="Consolas" panose="020B0609020204030204" pitchFamily="49" charset="0"/>
              </a:rPr>
              <a:t>;</a:t>
            </a:r>
          </a:p>
          <a:p>
            <a:pPr fontAlgn="auto">
              <a:lnSpc>
                <a:spcPts val="2200"/>
              </a:lnSpc>
              <a:spcBef>
                <a:spcPts val="0"/>
              </a:spcBef>
              <a:spcAft>
                <a:spcPts val="0"/>
              </a:spcAft>
              <a:defRPr/>
            </a:pPr>
            <a:r>
              <a:rPr lang="en-GB" sz="1400" b="1" noProof="1" smtClean="0">
                <a:latin typeface="Consolas" panose="020B0609020204030204" pitchFamily="49" charset="0"/>
              </a:rPr>
              <a:t>  type </a:t>
            </a:r>
            <a:r>
              <a:rPr lang="en-GB" sz="1400" noProof="1" smtClean="0">
                <a:latin typeface="Consolas" panose="020B0609020204030204" pitchFamily="49" charset="0"/>
              </a:rPr>
              <a:t>String_Access</a:t>
            </a:r>
            <a:r>
              <a:rPr lang="en-GB" sz="1400" b="1" noProof="1" smtClean="0">
                <a:latin typeface="Consolas" panose="020B0609020204030204" pitchFamily="49" charset="0"/>
              </a:rPr>
              <a:t> is private</a:t>
            </a:r>
            <a:r>
              <a:rPr lang="en-GB" sz="1400" noProof="1" smtClean="0">
                <a:latin typeface="Consolas" panose="020B0609020204030204" pitchFamily="49" charset="0"/>
              </a:rPr>
              <a:t>;</a:t>
            </a:r>
          </a:p>
          <a:p>
            <a:pPr fontAlgn="auto">
              <a:lnSpc>
                <a:spcPts val="22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type</a:t>
            </a:r>
            <a:r>
              <a:rPr lang="en-GB" sz="1400" noProof="1" smtClean="0">
                <a:latin typeface="Consolas" panose="020B0609020204030204" pitchFamily="49" charset="0"/>
              </a:rPr>
              <a:t> Dictionary </a:t>
            </a:r>
            <a:r>
              <a:rPr lang="en-GB" sz="1400" b="1" noProof="1" smtClean="0">
                <a:latin typeface="Consolas" panose="020B0609020204030204" pitchFamily="49" charset="0"/>
              </a:rPr>
              <a:t>is array </a:t>
            </a:r>
            <a:r>
              <a:rPr lang="en-GB" sz="1400" noProof="1" smtClean="0">
                <a:latin typeface="Consolas" panose="020B0609020204030204" pitchFamily="49" charset="0"/>
              </a:rPr>
              <a:t>(Letter) </a:t>
            </a:r>
            <a:r>
              <a:rPr lang="en-GB" sz="1400" b="1" noProof="1" smtClean="0">
                <a:latin typeface="Consolas" panose="020B0609020204030204" pitchFamily="49" charset="0"/>
              </a:rPr>
              <a:t>of</a:t>
            </a:r>
            <a:r>
              <a:rPr lang="en-GB" sz="1400" noProof="1" smtClean="0">
                <a:latin typeface="Consolas" panose="020B0609020204030204" pitchFamily="49" charset="0"/>
              </a:rPr>
              <a:t> String_Access;</a:t>
            </a:r>
          </a:p>
          <a:p>
            <a:pPr fontAlgn="auto">
              <a:lnSpc>
                <a:spcPts val="22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function</a:t>
            </a:r>
            <a:r>
              <a:rPr lang="en-GB" sz="1400" noProof="1" smtClean="0">
                <a:latin typeface="Consolas" panose="020B0609020204030204" pitchFamily="49" charset="0"/>
              </a:rPr>
              <a:t> New_String_Access (W : String) </a:t>
            </a:r>
            <a:r>
              <a:rPr lang="en-GB" sz="1400" b="1" noProof="1" smtClean="0">
                <a:latin typeface="Consolas" panose="020B0609020204030204" pitchFamily="49" charset="0"/>
              </a:rPr>
              <a:t>return</a:t>
            </a:r>
            <a:r>
              <a:rPr lang="en-GB" sz="1400" noProof="1" smtClean="0">
                <a:latin typeface="Consolas" panose="020B0609020204030204" pitchFamily="49" charset="0"/>
              </a:rPr>
              <a:t> String_Access;</a:t>
            </a:r>
          </a:p>
          <a:p>
            <a:pPr fontAlgn="auto">
              <a:lnSpc>
                <a:spcPts val="22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procedure</a:t>
            </a:r>
            <a:r>
              <a:rPr lang="en-GB" sz="1400" noProof="1" smtClean="0">
                <a:latin typeface="Consolas" panose="020B0609020204030204" pitchFamily="49" charset="0"/>
              </a:rPr>
              <a:t> Store (D : </a:t>
            </a:r>
            <a:r>
              <a:rPr lang="en-GB" sz="1400" b="1" noProof="1" smtClean="0">
                <a:latin typeface="Consolas" panose="020B0609020204030204" pitchFamily="49" charset="0"/>
              </a:rPr>
              <a:t>in out </a:t>
            </a:r>
            <a:r>
              <a:rPr lang="en-GB" sz="1400" noProof="1" smtClean="0">
                <a:latin typeface="Consolas" panose="020B0609020204030204" pitchFamily="49" charset="0"/>
              </a:rPr>
              <a:t>Dictionary; W : String);</a:t>
            </a:r>
          </a:p>
          <a:p>
            <a:pPr fontAlgn="auto">
              <a:lnSpc>
                <a:spcPts val="2200"/>
              </a:lnSpc>
              <a:spcBef>
                <a:spcPts val="0"/>
              </a:spcBef>
              <a:spcAft>
                <a:spcPts val="0"/>
              </a:spcAft>
              <a:defRPr/>
            </a:pPr>
            <a:r>
              <a:rPr lang="en-GB" sz="1400" b="1" noProof="1" smtClean="0">
                <a:latin typeface="Consolas" panose="020B0609020204030204" pitchFamily="49" charset="0"/>
              </a:rPr>
              <a:t>private</a:t>
            </a:r>
          </a:p>
          <a:p>
            <a:pPr fontAlgn="auto">
              <a:lnSpc>
                <a:spcPts val="1800"/>
              </a:lnSpc>
              <a:spcBef>
                <a:spcPts val="0"/>
              </a:spcBef>
              <a:spcAft>
                <a:spcPts val="0"/>
              </a:spcAft>
              <a:defRPr/>
            </a:pPr>
            <a:r>
              <a:rPr lang="en-GB" sz="1400" b="1" noProof="1" smtClean="0">
                <a:latin typeface="Consolas" panose="020B0609020204030204" pitchFamily="49" charset="0"/>
              </a:rPr>
              <a:t>  pragma </a:t>
            </a:r>
            <a:r>
              <a:rPr lang="en-GB" sz="1400" noProof="1" smtClean="0">
                <a:latin typeface="Consolas" panose="020B0609020204030204" pitchFamily="49" charset="0"/>
              </a:rPr>
              <a:t>SPARK_Mode (Off);</a:t>
            </a:r>
            <a:endParaRPr lang="en-GB" sz="1400" b="1" noProof="1" smtClean="0">
              <a:latin typeface="Consolas" panose="020B060902020403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rPr>
              <a:t>  …</a:t>
            </a:r>
          </a:p>
          <a:p>
            <a:pPr fontAlgn="auto">
              <a:lnSpc>
                <a:spcPts val="1800"/>
              </a:lnSpc>
              <a:spcBef>
                <a:spcPts val="0"/>
              </a:spcBef>
              <a:spcAft>
                <a:spcPts val="0"/>
              </a:spcAft>
              <a:defRPr/>
            </a:pPr>
            <a:r>
              <a:rPr lang="en-GB" sz="1400" b="1" noProof="1" smtClean="0">
                <a:latin typeface="Consolas" panose="020B0609020204030204" pitchFamily="49" charset="0"/>
              </a:rPr>
              <a:t>end</a:t>
            </a:r>
            <a:r>
              <a:rPr lang="en-GB" sz="1400" noProof="1" smtClean="0">
                <a:latin typeface="Consolas" panose="020B0609020204030204" pitchFamily="49" charset="0"/>
              </a:rPr>
              <a:t> P;</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rPr>
              <a:t>package</a:t>
            </a:r>
            <a:r>
              <a:rPr lang="en-GB" sz="1400" noProof="1" smtClean="0">
                <a:latin typeface="Consolas" panose="020B0609020204030204" pitchFamily="49" charset="0"/>
              </a:rPr>
              <a:t> </a:t>
            </a:r>
            <a:r>
              <a:rPr lang="en-GB" sz="1400" b="1" noProof="1" smtClean="0">
                <a:latin typeface="Consolas" panose="020B0609020204030204" pitchFamily="49" charset="0"/>
              </a:rPr>
              <a:t>body</a:t>
            </a:r>
            <a:r>
              <a:rPr lang="en-GB" sz="1400" noProof="1" smtClean="0">
                <a:latin typeface="Consolas" panose="020B0609020204030204" pitchFamily="49" charset="0"/>
              </a:rPr>
              <a:t> P </a:t>
            </a:r>
            <a:r>
              <a:rPr lang="en-GB" sz="1400" b="1" noProof="1" smtClean="0">
                <a:latin typeface="Consolas" panose="020B0609020204030204" pitchFamily="49" charset="0"/>
              </a:rPr>
              <a:t>with</a:t>
            </a:r>
            <a:r>
              <a:rPr lang="en-GB" sz="1400" noProof="1" smtClean="0">
                <a:latin typeface="Consolas" panose="020B0609020204030204" pitchFamily="49" charset="0"/>
              </a:rPr>
              <a:t> SPARK_Mode =&gt; On </a:t>
            </a:r>
            <a:r>
              <a:rPr lang="en-GB" sz="1400" b="1" noProof="1" smtClean="0">
                <a:latin typeface="Consolas" panose="020B0609020204030204" pitchFamily="49" charset="0"/>
              </a:rPr>
              <a:t>is</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procedure</a:t>
            </a:r>
            <a:r>
              <a:rPr lang="en-GB" sz="1400" noProof="1" smtClean="0">
                <a:latin typeface="Consolas" panose="020B0609020204030204" pitchFamily="49" charset="0"/>
              </a:rPr>
              <a:t> Store (D : </a:t>
            </a:r>
            <a:r>
              <a:rPr lang="en-GB" sz="1400" b="1" noProof="1" smtClean="0">
                <a:latin typeface="Consolas" panose="020B0609020204030204" pitchFamily="49" charset="0"/>
              </a:rPr>
              <a:t>in out </a:t>
            </a:r>
            <a:r>
              <a:rPr lang="en-GB" sz="1400" noProof="1" smtClean="0">
                <a:latin typeface="Consolas" panose="020B0609020204030204" pitchFamily="49" charset="0"/>
              </a:rPr>
              <a:t>Dictionary; W : String) </a:t>
            </a:r>
            <a:r>
              <a:rPr lang="en-GB" sz="1400" b="1" noProof="1" smtClean="0">
                <a:latin typeface="Consolas" panose="020B0609020204030204" pitchFamily="49" charset="0"/>
              </a:rPr>
              <a:t>is</a:t>
            </a:r>
          </a:p>
          <a:p>
            <a:pPr fontAlgn="auto">
              <a:lnSpc>
                <a:spcPts val="1800"/>
              </a:lnSpc>
              <a:spcBef>
                <a:spcPts val="0"/>
              </a:spcBef>
              <a:spcAft>
                <a:spcPts val="0"/>
              </a:spcAft>
              <a:defRPr/>
            </a:pPr>
            <a:r>
              <a:rPr lang="en-GB" sz="1400" b="1" noProof="1" smtClean="0">
                <a:latin typeface="Consolas" panose="020B0609020204030204" pitchFamily="49" charset="0"/>
              </a:rPr>
              <a:t>    </a:t>
            </a:r>
            <a:r>
              <a:rPr lang="en-GB" sz="1400" noProof="1" smtClean="0">
                <a:latin typeface="Consolas" panose="020B0609020204030204" pitchFamily="49" charset="0"/>
              </a:rPr>
              <a:t>First_Letter : </a:t>
            </a:r>
            <a:r>
              <a:rPr lang="en-GB" sz="1400" b="1" noProof="1" smtClean="0">
                <a:latin typeface="Consolas" panose="020B0609020204030204" pitchFamily="49" charset="0"/>
              </a:rPr>
              <a:t>constant </a:t>
            </a:r>
            <a:r>
              <a:rPr lang="en-GB" sz="1400" noProof="1" smtClean="0">
                <a:latin typeface="Consolas" panose="020B0609020204030204" pitchFamily="49" charset="0"/>
              </a:rPr>
              <a:t>Letter :=</a:t>
            </a:r>
            <a:r>
              <a:rPr lang="en-GB" sz="1400" b="1" noProof="1" smtClean="0">
                <a:latin typeface="Consolas" panose="020B0609020204030204" pitchFamily="49" charset="0"/>
              </a:rPr>
              <a:t> </a:t>
            </a:r>
            <a:r>
              <a:rPr lang="en-GB" sz="1400" noProof="1" smtClean="0">
                <a:latin typeface="Consolas" panose="020B0609020204030204" pitchFamily="49" charset="0"/>
              </a:rPr>
              <a:t>W (W'First);</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begin</a:t>
            </a:r>
          </a:p>
          <a:p>
            <a:pPr fontAlgn="auto">
              <a:lnSpc>
                <a:spcPts val="1800"/>
              </a:lnSpc>
              <a:spcBef>
                <a:spcPts val="0"/>
              </a:spcBef>
              <a:spcAft>
                <a:spcPts val="0"/>
              </a:spcAft>
              <a:defRPr/>
            </a:pPr>
            <a:r>
              <a:rPr lang="en-GB" sz="1400" noProof="1" smtClean="0">
                <a:latin typeface="Consolas" panose="020B0609020204030204" pitchFamily="49" charset="0"/>
              </a:rPr>
              <a:t>    D (First_Letter) := New_String_Access (W);</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end</a:t>
            </a:r>
            <a:r>
              <a:rPr lang="en-GB" sz="1400" noProof="1" smtClean="0">
                <a:latin typeface="Consolas" panose="020B0609020204030204" pitchFamily="49" charset="0"/>
              </a:rPr>
              <a:t> Store;  </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rPr>
              <a:t>end</a:t>
            </a:r>
            <a:r>
              <a:rPr lang="en-GB" sz="1400" noProof="1" smtClean="0">
                <a:latin typeface="Consolas" panose="020B0609020204030204" pitchFamily="49" charset="0"/>
              </a:rPr>
              <a:t> P;</a:t>
            </a:r>
            <a:endParaRPr lang="en-GB" sz="1400" noProof="1">
              <a:latin typeface="Consolas" panose="020B0609020204030204" pitchFamily="49" charset="0"/>
            </a:endParaRPr>
          </a:p>
        </p:txBody>
      </p:sp>
    </p:spTree>
    <p:extLst>
      <p:ext uri="{BB962C8B-B14F-4D97-AF65-F5344CB8AC3E}">
        <p14:creationId xmlns:p14="http://schemas.microsoft.com/office/powerpoint/2010/main" val="221212077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899592" y="1124744"/>
            <a:ext cx="6614311" cy="5068054"/>
          </a:xfrm>
          <a:prstGeom prst="rect">
            <a:avLst/>
          </a:prstGeom>
          <a:noFill/>
        </p:spPr>
        <p:txBody>
          <a:bodyPr wrap="none" rtlCol="0">
            <a:spAutoFit/>
          </a:bodyPr>
          <a:lstStyle/>
          <a:p>
            <a:pPr fontAlgn="auto">
              <a:lnSpc>
                <a:spcPts val="2200"/>
              </a:lnSpc>
              <a:spcBef>
                <a:spcPts val="0"/>
              </a:spcBef>
              <a:spcAft>
                <a:spcPts val="0"/>
              </a:spcAft>
              <a:defRPr/>
            </a:pPr>
            <a:r>
              <a:rPr lang="en-GB" sz="1400" b="1" noProof="1" smtClean="0">
                <a:latin typeface="Consolas" panose="020B0609020204030204" pitchFamily="49" charset="0"/>
              </a:rPr>
              <a:t>package</a:t>
            </a:r>
            <a:r>
              <a:rPr lang="en-GB" sz="1400" noProof="1" smtClean="0">
                <a:latin typeface="Consolas" panose="020B0609020204030204" pitchFamily="49" charset="0"/>
              </a:rPr>
              <a:t> P </a:t>
            </a:r>
            <a:r>
              <a:rPr lang="en-GB" sz="1400" b="1" noProof="1" smtClean="0">
                <a:latin typeface="Consolas" panose="020B0609020204030204" pitchFamily="49" charset="0"/>
              </a:rPr>
              <a:t>with</a:t>
            </a:r>
            <a:r>
              <a:rPr lang="en-GB" sz="1400" noProof="1" smtClean="0">
                <a:latin typeface="Consolas" panose="020B0609020204030204" pitchFamily="49" charset="0"/>
              </a:rPr>
              <a:t> SPARK_Mode =&gt; On </a:t>
            </a:r>
            <a:r>
              <a:rPr lang="en-GB" sz="1400" b="1" noProof="1" smtClean="0">
                <a:latin typeface="Consolas" panose="020B0609020204030204" pitchFamily="49" charset="0"/>
              </a:rPr>
              <a:t>is</a:t>
            </a:r>
          </a:p>
          <a:p>
            <a:pPr fontAlgn="auto">
              <a:lnSpc>
                <a:spcPts val="2200"/>
              </a:lnSpc>
              <a:spcBef>
                <a:spcPts val="0"/>
              </a:spcBef>
              <a:spcAft>
                <a:spcPts val="0"/>
              </a:spcAft>
              <a:defRPr/>
            </a:pPr>
            <a:r>
              <a:rPr lang="en-GB" sz="1400" b="1" noProof="1" smtClean="0">
                <a:latin typeface="Consolas" panose="020B0609020204030204" pitchFamily="49" charset="0"/>
              </a:rPr>
              <a:t>  subtype </a:t>
            </a:r>
            <a:r>
              <a:rPr lang="en-GB" sz="1400" noProof="1" smtClean="0">
                <a:latin typeface="Consolas" panose="020B0609020204030204" pitchFamily="49" charset="0"/>
              </a:rPr>
              <a:t>Letter</a:t>
            </a:r>
            <a:r>
              <a:rPr lang="en-GB" sz="1400" b="1" noProof="1" smtClean="0">
                <a:latin typeface="Consolas" panose="020B0609020204030204" pitchFamily="49" charset="0"/>
              </a:rPr>
              <a:t> is </a:t>
            </a:r>
            <a:r>
              <a:rPr lang="en-GB" sz="1400" noProof="1" smtClean="0">
                <a:latin typeface="Consolas" panose="020B0609020204030204" pitchFamily="49" charset="0"/>
              </a:rPr>
              <a:t>Character</a:t>
            </a:r>
            <a:r>
              <a:rPr lang="en-GB" sz="1400" b="1" noProof="1" smtClean="0">
                <a:latin typeface="Consolas" panose="020B0609020204030204" pitchFamily="49" charset="0"/>
              </a:rPr>
              <a:t> range </a:t>
            </a:r>
            <a:r>
              <a:rPr lang="en-GB" sz="1400" noProof="1" smtClean="0">
                <a:latin typeface="Consolas" panose="020B0609020204030204" pitchFamily="49" charset="0"/>
              </a:rPr>
              <a:t>'a' .. 'z'</a:t>
            </a:r>
            <a:r>
              <a:rPr lang="en-GB" sz="1400" b="1" noProof="1" smtClean="0">
                <a:latin typeface="Consolas" panose="020B0609020204030204" pitchFamily="49" charset="0"/>
              </a:rPr>
              <a:t>;</a:t>
            </a:r>
          </a:p>
          <a:p>
            <a:pPr fontAlgn="auto">
              <a:lnSpc>
                <a:spcPts val="2200"/>
              </a:lnSpc>
              <a:spcBef>
                <a:spcPts val="0"/>
              </a:spcBef>
              <a:spcAft>
                <a:spcPts val="0"/>
              </a:spcAft>
              <a:defRPr/>
            </a:pPr>
            <a:r>
              <a:rPr lang="en-GB" sz="1400" b="1" noProof="1" smtClean="0">
                <a:latin typeface="Consolas" panose="020B0609020204030204" pitchFamily="49" charset="0"/>
              </a:rPr>
              <a:t>  type </a:t>
            </a:r>
            <a:r>
              <a:rPr lang="en-GB" sz="1400" noProof="1" smtClean="0">
                <a:latin typeface="Consolas" panose="020B0609020204030204" pitchFamily="49" charset="0"/>
              </a:rPr>
              <a:t>String_Access</a:t>
            </a:r>
            <a:r>
              <a:rPr lang="en-GB" sz="1400" b="1" noProof="1" smtClean="0">
                <a:latin typeface="Consolas" panose="020B0609020204030204" pitchFamily="49" charset="0"/>
              </a:rPr>
              <a:t> is private</a:t>
            </a:r>
            <a:r>
              <a:rPr lang="en-GB" sz="1400" noProof="1" smtClean="0">
                <a:latin typeface="Consolas" panose="020B0609020204030204" pitchFamily="49" charset="0"/>
              </a:rPr>
              <a:t>;</a:t>
            </a:r>
          </a:p>
          <a:p>
            <a:pPr fontAlgn="auto">
              <a:lnSpc>
                <a:spcPts val="22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type</a:t>
            </a:r>
            <a:r>
              <a:rPr lang="en-GB" sz="1400" noProof="1" smtClean="0">
                <a:latin typeface="Consolas" panose="020B0609020204030204" pitchFamily="49" charset="0"/>
              </a:rPr>
              <a:t> Dictionary </a:t>
            </a:r>
            <a:r>
              <a:rPr lang="en-GB" sz="1400" b="1" noProof="1" smtClean="0">
                <a:latin typeface="Consolas" panose="020B0609020204030204" pitchFamily="49" charset="0"/>
              </a:rPr>
              <a:t>is array </a:t>
            </a:r>
            <a:r>
              <a:rPr lang="en-GB" sz="1400" noProof="1" smtClean="0">
                <a:latin typeface="Consolas" panose="020B0609020204030204" pitchFamily="49" charset="0"/>
              </a:rPr>
              <a:t>(Letter) </a:t>
            </a:r>
            <a:r>
              <a:rPr lang="en-GB" sz="1400" b="1" noProof="1" smtClean="0">
                <a:latin typeface="Consolas" panose="020B0609020204030204" pitchFamily="49" charset="0"/>
              </a:rPr>
              <a:t>of</a:t>
            </a:r>
            <a:r>
              <a:rPr lang="en-GB" sz="1400" noProof="1" smtClean="0">
                <a:latin typeface="Consolas" panose="020B0609020204030204" pitchFamily="49" charset="0"/>
              </a:rPr>
              <a:t> String_Access;</a:t>
            </a:r>
          </a:p>
          <a:p>
            <a:pPr fontAlgn="auto">
              <a:lnSpc>
                <a:spcPts val="22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function</a:t>
            </a:r>
            <a:r>
              <a:rPr lang="en-GB" sz="1400" noProof="1" smtClean="0">
                <a:latin typeface="Consolas" panose="020B0609020204030204" pitchFamily="49" charset="0"/>
              </a:rPr>
              <a:t> New_String_Access (W : String) </a:t>
            </a:r>
            <a:r>
              <a:rPr lang="en-GB" sz="1400" b="1" noProof="1" smtClean="0">
                <a:latin typeface="Consolas" panose="020B0609020204030204" pitchFamily="49" charset="0"/>
              </a:rPr>
              <a:t>return</a:t>
            </a:r>
            <a:r>
              <a:rPr lang="en-GB" sz="1400" noProof="1" smtClean="0">
                <a:latin typeface="Consolas" panose="020B0609020204030204" pitchFamily="49" charset="0"/>
              </a:rPr>
              <a:t> String_Access;</a:t>
            </a:r>
          </a:p>
          <a:p>
            <a:pPr fontAlgn="auto">
              <a:lnSpc>
                <a:spcPts val="22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procedure</a:t>
            </a:r>
            <a:r>
              <a:rPr lang="en-GB" sz="1400" noProof="1" smtClean="0">
                <a:latin typeface="Consolas" panose="020B0609020204030204" pitchFamily="49" charset="0"/>
              </a:rPr>
              <a:t> Store (D : </a:t>
            </a:r>
            <a:r>
              <a:rPr lang="en-GB" sz="1400" b="1" noProof="1" smtClean="0">
                <a:latin typeface="Consolas" panose="020B0609020204030204" pitchFamily="49" charset="0"/>
              </a:rPr>
              <a:t>in out </a:t>
            </a:r>
            <a:r>
              <a:rPr lang="en-GB" sz="1400" noProof="1" smtClean="0">
                <a:latin typeface="Consolas" panose="020B0609020204030204" pitchFamily="49" charset="0"/>
              </a:rPr>
              <a:t>Dictionary; W : String);</a:t>
            </a:r>
          </a:p>
          <a:p>
            <a:pPr fontAlgn="auto">
              <a:lnSpc>
                <a:spcPts val="2200"/>
              </a:lnSpc>
              <a:spcBef>
                <a:spcPts val="0"/>
              </a:spcBef>
              <a:spcAft>
                <a:spcPts val="0"/>
              </a:spcAft>
              <a:defRPr/>
            </a:pPr>
            <a:r>
              <a:rPr lang="en-GB" sz="1400" b="1" noProof="1" smtClean="0">
                <a:latin typeface="Consolas" panose="020B0609020204030204" pitchFamily="49" charset="0"/>
              </a:rPr>
              <a:t>private</a:t>
            </a:r>
          </a:p>
          <a:p>
            <a:pPr fontAlgn="auto">
              <a:lnSpc>
                <a:spcPts val="1800"/>
              </a:lnSpc>
              <a:spcBef>
                <a:spcPts val="0"/>
              </a:spcBef>
              <a:spcAft>
                <a:spcPts val="0"/>
              </a:spcAft>
              <a:defRPr/>
            </a:pPr>
            <a:r>
              <a:rPr lang="en-GB" sz="1400" b="1" noProof="1" smtClean="0">
                <a:latin typeface="Consolas" panose="020B0609020204030204" pitchFamily="49" charset="0"/>
              </a:rPr>
              <a:t>  pragma </a:t>
            </a:r>
            <a:r>
              <a:rPr lang="en-GB" sz="1400" noProof="1" smtClean="0">
                <a:latin typeface="Consolas" panose="020B0609020204030204" pitchFamily="49" charset="0"/>
              </a:rPr>
              <a:t>SPARK_Mode (Off);</a:t>
            </a:r>
            <a:endParaRPr lang="en-GB" sz="1400" b="1" noProof="1" smtClean="0">
              <a:latin typeface="Consolas" panose="020B060902020403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rPr>
              <a:t>  …</a:t>
            </a:r>
          </a:p>
          <a:p>
            <a:pPr fontAlgn="auto">
              <a:lnSpc>
                <a:spcPts val="1800"/>
              </a:lnSpc>
              <a:spcBef>
                <a:spcPts val="0"/>
              </a:spcBef>
              <a:spcAft>
                <a:spcPts val="0"/>
              </a:spcAft>
              <a:defRPr/>
            </a:pPr>
            <a:r>
              <a:rPr lang="en-GB" sz="1400" b="1" noProof="1" smtClean="0">
                <a:latin typeface="Consolas" panose="020B0609020204030204" pitchFamily="49" charset="0"/>
              </a:rPr>
              <a:t>end</a:t>
            </a:r>
            <a:r>
              <a:rPr lang="en-GB" sz="1400" noProof="1" smtClean="0">
                <a:latin typeface="Consolas" panose="020B0609020204030204" pitchFamily="49" charset="0"/>
              </a:rPr>
              <a:t> P;</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rPr>
              <a:t>package</a:t>
            </a:r>
            <a:r>
              <a:rPr lang="en-GB" sz="1400" noProof="1" smtClean="0">
                <a:latin typeface="Consolas" panose="020B0609020204030204" pitchFamily="49" charset="0"/>
              </a:rPr>
              <a:t> </a:t>
            </a:r>
            <a:r>
              <a:rPr lang="en-GB" sz="1400" b="1" noProof="1" smtClean="0">
                <a:latin typeface="Consolas" panose="020B0609020204030204" pitchFamily="49" charset="0"/>
              </a:rPr>
              <a:t>body</a:t>
            </a:r>
            <a:r>
              <a:rPr lang="en-GB" sz="1400" noProof="1" smtClean="0">
                <a:latin typeface="Consolas" panose="020B0609020204030204" pitchFamily="49" charset="0"/>
              </a:rPr>
              <a:t> P </a:t>
            </a:r>
            <a:r>
              <a:rPr lang="en-GB" sz="1400" b="1" noProof="1" smtClean="0">
                <a:latin typeface="Consolas" panose="020B0609020204030204" pitchFamily="49" charset="0"/>
              </a:rPr>
              <a:t>with</a:t>
            </a:r>
            <a:r>
              <a:rPr lang="en-GB" sz="1400" noProof="1" smtClean="0">
                <a:latin typeface="Consolas" panose="020B0609020204030204" pitchFamily="49" charset="0"/>
              </a:rPr>
              <a:t> SPARK_Mode =&gt; On </a:t>
            </a:r>
            <a:r>
              <a:rPr lang="en-GB" sz="1400" b="1" noProof="1" smtClean="0">
                <a:latin typeface="Consolas" panose="020B0609020204030204" pitchFamily="49" charset="0"/>
              </a:rPr>
              <a:t>is</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procedure</a:t>
            </a:r>
            <a:r>
              <a:rPr lang="en-GB" sz="1400" noProof="1" smtClean="0">
                <a:latin typeface="Consolas" panose="020B0609020204030204" pitchFamily="49" charset="0"/>
              </a:rPr>
              <a:t> Store (D : </a:t>
            </a:r>
            <a:r>
              <a:rPr lang="en-GB" sz="1400" b="1" noProof="1" smtClean="0">
                <a:latin typeface="Consolas" panose="020B0609020204030204" pitchFamily="49" charset="0"/>
              </a:rPr>
              <a:t>in out </a:t>
            </a:r>
            <a:r>
              <a:rPr lang="en-GB" sz="1400" noProof="1" smtClean="0">
                <a:latin typeface="Consolas" panose="020B0609020204030204" pitchFamily="49" charset="0"/>
              </a:rPr>
              <a:t>Dictionary; W : String) </a:t>
            </a:r>
            <a:r>
              <a:rPr lang="en-GB" sz="1400" b="1" noProof="1" smtClean="0">
                <a:latin typeface="Consolas" panose="020B0609020204030204" pitchFamily="49" charset="0"/>
              </a:rPr>
              <a:t>is</a:t>
            </a:r>
          </a:p>
          <a:p>
            <a:pPr fontAlgn="auto">
              <a:lnSpc>
                <a:spcPts val="1800"/>
              </a:lnSpc>
              <a:spcBef>
                <a:spcPts val="0"/>
              </a:spcBef>
              <a:spcAft>
                <a:spcPts val="0"/>
              </a:spcAft>
              <a:defRPr/>
            </a:pPr>
            <a:r>
              <a:rPr lang="en-GB" sz="1400" b="1" noProof="1" smtClean="0">
                <a:latin typeface="Consolas" panose="020B0609020204030204" pitchFamily="49" charset="0"/>
              </a:rPr>
              <a:t>    </a:t>
            </a:r>
            <a:r>
              <a:rPr lang="en-GB" sz="1400" noProof="1" smtClean="0">
                <a:latin typeface="Consolas" panose="020B0609020204030204" pitchFamily="49" charset="0"/>
              </a:rPr>
              <a:t>First_Letter : </a:t>
            </a:r>
            <a:r>
              <a:rPr lang="en-GB" sz="1400" b="1" noProof="1" smtClean="0">
                <a:latin typeface="Consolas" panose="020B0609020204030204" pitchFamily="49" charset="0"/>
              </a:rPr>
              <a:t>constant </a:t>
            </a:r>
            <a:r>
              <a:rPr lang="en-GB" sz="1400" noProof="1" smtClean="0">
                <a:latin typeface="Consolas" panose="020B0609020204030204" pitchFamily="49" charset="0"/>
              </a:rPr>
              <a:t>Letter :=</a:t>
            </a:r>
            <a:r>
              <a:rPr lang="en-GB" sz="1400" b="1" noProof="1" smtClean="0">
                <a:latin typeface="Consolas" panose="020B0609020204030204" pitchFamily="49" charset="0"/>
              </a:rPr>
              <a:t> </a:t>
            </a:r>
            <a:r>
              <a:rPr lang="en-GB" sz="1400" noProof="1" smtClean="0">
                <a:latin typeface="Consolas" panose="020B0609020204030204" pitchFamily="49" charset="0"/>
              </a:rPr>
              <a:t>W (W'First);</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begin</a:t>
            </a:r>
          </a:p>
          <a:p>
            <a:pPr fontAlgn="auto">
              <a:lnSpc>
                <a:spcPts val="1800"/>
              </a:lnSpc>
              <a:spcBef>
                <a:spcPts val="0"/>
              </a:spcBef>
              <a:spcAft>
                <a:spcPts val="0"/>
              </a:spcAft>
              <a:defRPr/>
            </a:pPr>
            <a:r>
              <a:rPr lang="en-GB" sz="1400" noProof="1" smtClean="0">
                <a:latin typeface="Consolas" panose="020B0609020204030204" pitchFamily="49" charset="0"/>
              </a:rPr>
              <a:t>    D (First_Letter) := New_String_Access (W);</a:t>
            </a:r>
          </a:p>
          <a:p>
            <a:pPr fontAlgn="auto">
              <a:lnSpc>
                <a:spcPts val="18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end</a:t>
            </a:r>
            <a:r>
              <a:rPr lang="en-GB" sz="1400" noProof="1" smtClean="0">
                <a:latin typeface="Consolas" panose="020B0609020204030204" pitchFamily="49" charset="0"/>
              </a:rPr>
              <a:t> Store;  </a:t>
            </a:r>
          </a:p>
          <a:p>
            <a:pPr fontAlgn="auto">
              <a:lnSpc>
                <a:spcPts val="1800"/>
              </a:lnSpc>
              <a:spcBef>
                <a:spcPts val="0"/>
              </a:spcBef>
              <a:spcAft>
                <a:spcPts val="0"/>
              </a:spcAft>
              <a:defRPr/>
            </a:pPr>
            <a:endParaRPr lang="en-GB" sz="1400" noProof="1" smtClean="0">
              <a:latin typeface="Consolas" panose="020B0609020204030204" pitchFamily="49" charset="0"/>
            </a:endParaRPr>
          </a:p>
          <a:p>
            <a:pPr fontAlgn="auto">
              <a:lnSpc>
                <a:spcPts val="1800"/>
              </a:lnSpc>
              <a:spcBef>
                <a:spcPts val="0"/>
              </a:spcBef>
              <a:spcAft>
                <a:spcPts val="0"/>
              </a:spcAft>
              <a:defRPr/>
            </a:pPr>
            <a:r>
              <a:rPr lang="en-GB" sz="1400" b="1" noProof="1" smtClean="0">
                <a:latin typeface="Consolas" panose="020B0609020204030204" pitchFamily="49" charset="0"/>
              </a:rPr>
              <a:t>end</a:t>
            </a:r>
            <a:r>
              <a:rPr lang="en-GB" sz="1400" noProof="1" smtClean="0">
                <a:latin typeface="Consolas" panose="020B0609020204030204" pitchFamily="49" charset="0"/>
              </a:rPr>
              <a:t> P;</a:t>
            </a:r>
            <a:endParaRPr lang="en-GB" sz="1400" noProof="1">
              <a:latin typeface="Consolas" panose="020B0609020204030204" pitchFamily="49" charset="0"/>
            </a:endParaRPr>
          </a:p>
        </p:txBody>
      </p:sp>
      <p:sp>
        <p:nvSpPr>
          <p:cNvPr id="3" name="Titre 2"/>
          <p:cNvSpPr>
            <a:spLocks noGrp="1"/>
          </p:cNvSpPr>
          <p:nvPr>
            <p:ph type="title"/>
          </p:nvPr>
        </p:nvSpPr>
        <p:spPr>
          <a:xfrm>
            <a:off x="5015352" y="226883"/>
            <a:ext cx="1224136" cy="533400"/>
          </a:xfrm>
          <a:prstGeom prst="rect">
            <a:avLst/>
          </a:prstGeom>
        </p:spPr>
        <p:txBody>
          <a:bodyPr/>
          <a:lstStyle/>
          <a:p>
            <a:r>
              <a:rPr lang="en-US" smtClean="0"/>
              <a:t>8/10</a:t>
            </a:r>
            <a:endParaRPr lang="en-US"/>
          </a:p>
        </p:txBody>
      </p:sp>
      <p:pic>
        <p:nvPicPr>
          <p:cNvPr id="74761" name="Picture 8" descr="wrong.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188" y="4103639"/>
            <a:ext cx="239712" cy="238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762" name="TextBox 1"/>
          <p:cNvSpPr txBox="1">
            <a:spLocks noChangeArrowheads="1"/>
          </p:cNvSpPr>
          <p:nvPr/>
        </p:nvSpPr>
        <p:spPr bwMode="auto">
          <a:xfrm>
            <a:off x="5868144" y="3268595"/>
            <a:ext cx="310515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fr-FR"/>
            </a:defPPr>
            <a:lvl1pPr eaLnBrk="1" hangingPunct="1">
              <a:lnSpc>
                <a:spcPct val="100000"/>
              </a:lnSpc>
              <a:buClrTx/>
              <a:buFontTx/>
              <a:buNone/>
              <a:defRPr sz="1400" b="0">
                <a:solidFill>
                  <a:srgbClr val="FF0000"/>
                </a:solidFill>
                <a:latin typeface="+mn-lt"/>
                <a:cs typeface="Courier New" panose="02070309020205020404" pitchFamily="49" charset="0"/>
              </a:defRPr>
            </a:lvl1pPr>
            <a:lvl2pPr marL="742950" indent="-285750">
              <a:lnSpc>
                <a:spcPct val="120000"/>
              </a:lnSpc>
              <a:spcBef>
                <a:spcPct val="20000"/>
              </a:spcBef>
              <a:buChar char="–"/>
              <a:defRPr sz="1400">
                <a:latin typeface="Calibri" panose="020F0502020204030204" pitchFamily="34" charset="0"/>
                <a:ea typeface="ヒラギノ角ゴ ProN W3" pitchFamily="-84" charset="-128"/>
              </a:defRPr>
            </a:lvl2pPr>
            <a:lvl3pPr marL="1143000" indent="-228600">
              <a:lnSpc>
                <a:spcPct val="120000"/>
              </a:lnSpc>
              <a:spcBef>
                <a:spcPct val="20000"/>
              </a:spcBef>
              <a:buChar char="–"/>
              <a:defRPr sz="1200">
                <a:latin typeface="Calibri" panose="020F0502020204030204" pitchFamily="34" charset="0"/>
                <a:ea typeface="ヒラギノ角ゴ ProN W3" pitchFamily="-84" charset="-128"/>
              </a:defRPr>
            </a:lvl3pPr>
            <a:lvl4pPr marL="1600200" indent="-228600">
              <a:spcBef>
                <a:spcPct val="20000"/>
              </a:spcBef>
              <a:buFont typeface="Times" panose="02020603050405020304" pitchFamily="18" charset="0"/>
              <a:buChar char="•"/>
              <a:defRPr sz="1200">
                <a:latin typeface="Calibri" panose="020F0502020204030204" pitchFamily="34" charset="0"/>
                <a:ea typeface="ヒラギノ角ゴ ProN W3" pitchFamily="-84" charset="-128"/>
              </a:defRPr>
            </a:lvl4pPr>
            <a:lvl5pPr marL="2057400" indent="-228600">
              <a:spcBef>
                <a:spcPct val="20000"/>
              </a:spcBef>
              <a:buFont typeface="Times" panose="02020603050405020304" pitchFamily="18" charset="0"/>
              <a:buChar char="•"/>
              <a:defRPr sz="1200">
                <a:latin typeface="Calibri" panose="020F0502020204030204" pitchFamily="34" charset="0"/>
                <a:ea typeface="ヒラギノ角ゴ ProN W3" pitchFamily="-84" charset="-128"/>
              </a:defRPr>
            </a:lvl5pPr>
            <a:lvl6pPr marL="25146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6pPr>
            <a:lvl7pPr marL="29718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7pPr>
            <a:lvl8pPr marL="34290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8pPr>
            <a:lvl9pPr marL="38862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9pPr>
          </a:lstStyle>
          <a:p>
            <a:r>
              <a:rPr lang="en-GB" altLang="en-US" dirty="0"/>
              <a:t>SPARK mode is ‘Off’ for P’s private part. It cannot be switched back ‘On’ for P’s body.</a:t>
            </a:r>
          </a:p>
        </p:txBody>
      </p:sp>
      <p:cxnSp>
        <p:nvCxnSpPr>
          <p:cNvPr id="74763" name="Straight Arrow Connector 6"/>
          <p:cNvCxnSpPr>
            <a:cxnSpLocks noChangeShapeType="1"/>
            <a:stCxn id="74762" idx="1"/>
            <a:endCxn id="74764" idx="6"/>
          </p:cNvCxnSpPr>
          <p:nvPr/>
        </p:nvCxnSpPr>
        <p:spPr bwMode="auto">
          <a:xfrm flipH="1">
            <a:off x="5316539" y="3637927"/>
            <a:ext cx="551605" cy="513337"/>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74764" name="Oval 7"/>
          <p:cNvSpPr>
            <a:spLocks noChangeArrowheads="1"/>
          </p:cNvSpPr>
          <p:nvPr/>
        </p:nvSpPr>
        <p:spPr bwMode="auto">
          <a:xfrm>
            <a:off x="936625" y="3960764"/>
            <a:ext cx="4379914" cy="381000"/>
          </a:xfrm>
          <a:prstGeom prst="ellipse">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lnSpc>
                <a:spcPct val="120000"/>
              </a:lnSpc>
              <a:spcBef>
                <a:spcPct val="20000"/>
              </a:spcBef>
              <a:buClr>
                <a:srgbClr val="404040"/>
              </a:buClr>
              <a:buChar char="•"/>
              <a:defRPr sz="1600" b="1">
                <a:solidFill>
                  <a:srgbClr val="404040"/>
                </a:solidFill>
                <a:latin typeface="Calibri" panose="020F0502020204030204" pitchFamily="34" charset="0"/>
                <a:ea typeface="ＭＳ Ｐゴシック" panose="020B0600070205080204" pitchFamily="34" charset="-128"/>
              </a:defRPr>
            </a:lvl1pPr>
            <a:lvl2pPr marL="742950" indent="-285750">
              <a:lnSpc>
                <a:spcPct val="120000"/>
              </a:lnSpc>
              <a:spcBef>
                <a:spcPct val="20000"/>
              </a:spcBef>
              <a:buChar char="–"/>
              <a:defRPr sz="1400">
                <a:solidFill>
                  <a:schemeClr val="tx1"/>
                </a:solidFill>
                <a:latin typeface="Calibri" panose="020F0502020204030204" pitchFamily="34" charset="0"/>
                <a:ea typeface="ヒラギノ角ゴ ProN W3" pitchFamily="-84" charset="-128"/>
              </a:defRPr>
            </a:lvl2pPr>
            <a:lvl3pPr marL="1143000" indent="-228600">
              <a:lnSpc>
                <a:spcPct val="120000"/>
              </a:lnSpc>
              <a:spcBef>
                <a:spcPct val="20000"/>
              </a:spcBef>
              <a:buChar char="–"/>
              <a:defRPr sz="1200">
                <a:solidFill>
                  <a:schemeClr val="tx1"/>
                </a:solidFill>
                <a:latin typeface="Calibri" panose="020F0502020204030204" pitchFamily="34" charset="0"/>
                <a:ea typeface="ヒラギノ角ゴ ProN W3" pitchFamily="-84" charset="-128"/>
              </a:defRPr>
            </a:lvl3pPr>
            <a:lvl4pPr marL="1600200" indent="-228600">
              <a:spcBef>
                <a:spcPct val="20000"/>
              </a:spcBef>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4pPr>
            <a:lvl5pPr marL="2057400" indent="-228600">
              <a:spcBef>
                <a:spcPct val="20000"/>
              </a:spcBef>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5pPr>
            <a:lvl6pPr marL="25146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6pPr>
            <a:lvl7pPr marL="29718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7pPr>
            <a:lvl8pPr marL="34290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8pPr>
            <a:lvl9pPr marL="38862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84" charset="-128"/>
              </a:defRPr>
            </a:lvl9pPr>
          </a:lstStyle>
          <a:p>
            <a:pPr eaLnBrk="1" hangingPunct="1">
              <a:lnSpc>
                <a:spcPct val="100000"/>
              </a:lnSpc>
              <a:spcBef>
                <a:spcPct val="0"/>
              </a:spcBef>
              <a:buClrTx/>
              <a:buFontTx/>
              <a:buNone/>
            </a:pPr>
            <a:endParaRPr lang="en-GB" altLang="en-US" sz="1800" b="0" i="1">
              <a:solidFill>
                <a:schemeClr val="tx1"/>
              </a:solidFill>
              <a:latin typeface="Arial" panose="020B0604020202020204" pitchFamily="34" charset="0"/>
            </a:endParaRPr>
          </a:p>
        </p:txBody>
      </p:sp>
    </p:spTree>
    <p:extLst>
      <p:ext uri="{BB962C8B-B14F-4D97-AF65-F5344CB8AC3E}">
        <p14:creationId xmlns:p14="http://schemas.microsoft.com/office/powerpoint/2010/main" val="385270356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smtClean="0"/>
              <a:t>9/10</a:t>
            </a:r>
            <a:endParaRPr lang="en-US"/>
          </a:p>
        </p:txBody>
      </p:sp>
      <p:sp>
        <p:nvSpPr>
          <p:cNvPr id="2" name="TextBox 1"/>
          <p:cNvSpPr txBox="1"/>
          <p:nvPr/>
        </p:nvSpPr>
        <p:spPr>
          <a:xfrm>
            <a:off x="1115616" y="908720"/>
            <a:ext cx="6614311" cy="2498120"/>
          </a:xfrm>
          <a:prstGeom prst="rect">
            <a:avLst/>
          </a:prstGeom>
          <a:noFill/>
          <a:ln>
            <a:solidFill>
              <a:schemeClr val="tx1"/>
            </a:solidFill>
            <a:prstDash val="sysDot"/>
          </a:ln>
        </p:spPr>
        <p:txBody>
          <a:bodyPr wrap="none" rtlCol="0">
            <a:spAutoFit/>
          </a:bodyPr>
          <a:lstStyle/>
          <a:p>
            <a:pPr fontAlgn="auto">
              <a:lnSpc>
                <a:spcPts val="2200"/>
              </a:lnSpc>
              <a:spcBef>
                <a:spcPts val="0"/>
              </a:spcBef>
              <a:spcAft>
                <a:spcPts val="0"/>
              </a:spcAft>
              <a:defRPr/>
            </a:pPr>
            <a:r>
              <a:rPr lang="en-GB" sz="1400" b="1" noProof="1" smtClean="0">
                <a:latin typeface="Consolas" panose="020B0609020204030204" pitchFamily="49" charset="0"/>
              </a:rPr>
              <a:t>package</a:t>
            </a:r>
            <a:r>
              <a:rPr lang="en-GB" sz="1400" noProof="1" smtClean="0">
                <a:latin typeface="Consolas" panose="020B0609020204030204" pitchFamily="49" charset="0"/>
              </a:rPr>
              <a:t> P </a:t>
            </a:r>
            <a:r>
              <a:rPr lang="en-GB" sz="1400" b="1" noProof="1" smtClean="0">
                <a:latin typeface="Consolas" panose="020B0609020204030204" pitchFamily="49" charset="0"/>
              </a:rPr>
              <a:t>with</a:t>
            </a:r>
            <a:r>
              <a:rPr lang="en-GB" sz="1400" noProof="1" smtClean="0">
                <a:latin typeface="Consolas" panose="020B0609020204030204" pitchFamily="49" charset="0"/>
              </a:rPr>
              <a:t> SPARK_Mode =&gt; On </a:t>
            </a:r>
            <a:r>
              <a:rPr lang="en-GB" sz="1400" b="1" noProof="1" smtClean="0">
                <a:latin typeface="Consolas" panose="020B0609020204030204" pitchFamily="49" charset="0"/>
              </a:rPr>
              <a:t>is</a:t>
            </a:r>
          </a:p>
          <a:p>
            <a:pPr fontAlgn="auto">
              <a:lnSpc>
                <a:spcPts val="2200"/>
              </a:lnSpc>
              <a:spcBef>
                <a:spcPts val="0"/>
              </a:spcBef>
              <a:spcAft>
                <a:spcPts val="0"/>
              </a:spcAft>
              <a:defRPr/>
            </a:pPr>
            <a:r>
              <a:rPr lang="en-GB" sz="1400" b="1" noProof="1" smtClean="0">
                <a:latin typeface="Consolas" panose="020B0609020204030204" pitchFamily="49" charset="0"/>
              </a:rPr>
              <a:t>  subtype </a:t>
            </a:r>
            <a:r>
              <a:rPr lang="en-GB" sz="1400" noProof="1" smtClean="0">
                <a:latin typeface="Consolas" panose="020B0609020204030204" pitchFamily="49" charset="0"/>
              </a:rPr>
              <a:t>Letter</a:t>
            </a:r>
            <a:r>
              <a:rPr lang="en-GB" sz="1400" b="1" noProof="1" smtClean="0">
                <a:latin typeface="Consolas" panose="020B0609020204030204" pitchFamily="49" charset="0"/>
              </a:rPr>
              <a:t> is </a:t>
            </a:r>
            <a:r>
              <a:rPr lang="en-GB" sz="1400" noProof="1" smtClean="0">
                <a:latin typeface="Consolas" panose="020B0609020204030204" pitchFamily="49" charset="0"/>
              </a:rPr>
              <a:t>Character</a:t>
            </a:r>
            <a:r>
              <a:rPr lang="en-GB" sz="1400" b="1" noProof="1" smtClean="0">
                <a:latin typeface="Consolas" panose="020B0609020204030204" pitchFamily="49" charset="0"/>
              </a:rPr>
              <a:t> range </a:t>
            </a:r>
            <a:r>
              <a:rPr lang="en-GB" sz="1400" noProof="1" smtClean="0">
                <a:latin typeface="Consolas" panose="020B0609020204030204" pitchFamily="49" charset="0"/>
              </a:rPr>
              <a:t>'a' .. 'z'</a:t>
            </a:r>
            <a:r>
              <a:rPr lang="en-GB" sz="1400" b="1" noProof="1" smtClean="0">
                <a:latin typeface="Consolas" panose="020B0609020204030204" pitchFamily="49" charset="0"/>
              </a:rPr>
              <a:t>;</a:t>
            </a:r>
          </a:p>
          <a:p>
            <a:pPr fontAlgn="auto">
              <a:lnSpc>
                <a:spcPts val="2200"/>
              </a:lnSpc>
              <a:spcBef>
                <a:spcPts val="0"/>
              </a:spcBef>
              <a:spcAft>
                <a:spcPts val="0"/>
              </a:spcAft>
              <a:defRPr/>
            </a:pPr>
            <a:r>
              <a:rPr lang="en-GB" sz="1400" b="1" noProof="1" smtClean="0">
                <a:latin typeface="Consolas" panose="020B0609020204030204" pitchFamily="49" charset="0"/>
              </a:rPr>
              <a:t>  type </a:t>
            </a:r>
            <a:r>
              <a:rPr lang="en-GB" sz="1400" noProof="1" smtClean="0">
                <a:latin typeface="Consolas" panose="020B0609020204030204" pitchFamily="49" charset="0"/>
              </a:rPr>
              <a:t>String_Access</a:t>
            </a:r>
            <a:r>
              <a:rPr lang="en-GB" sz="1400" b="1" noProof="1" smtClean="0">
                <a:latin typeface="Consolas" panose="020B0609020204030204" pitchFamily="49" charset="0"/>
              </a:rPr>
              <a:t> is private</a:t>
            </a:r>
            <a:r>
              <a:rPr lang="en-GB" sz="1400" noProof="1" smtClean="0">
                <a:latin typeface="Consolas" panose="020B0609020204030204" pitchFamily="49" charset="0"/>
              </a:rPr>
              <a:t>;</a:t>
            </a:r>
          </a:p>
          <a:p>
            <a:pPr fontAlgn="auto">
              <a:lnSpc>
                <a:spcPts val="22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type</a:t>
            </a:r>
            <a:r>
              <a:rPr lang="en-GB" sz="1400" noProof="1" smtClean="0">
                <a:latin typeface="Consolas" panose="020B0609020204030204" pitchFamily="49" charset="0"/>
              </a:rPr>
              <a:t> Dictionary </a:t>
            </a:r>
            <a:r>
              <a:rPr lang="en-GB" sz="1400" b="1" noProof="1" smtClean="0">
                <a:latin typeface="Consolas" panose="020B0609020204030204" pitchFamily="49" charset="0"/>
              </a:rPr>
              <a:t>is array </a:t>
            </a:r>
            <a:r>
              <a:rPr lang="en-GB" sz="1400" noProof="1" smtClean="0">
                <a:latin typeface="Consolas" panose="020B0609020204030204" pitchFamily="49" charset="0"/>
              </a:rPr>
              <a:t>(Letter) </a:t>
            </a:r>
            <a:r>
              <a:rPr lang="en-GB" sz="1400" b="1" noProof="1" smtClean="0">
                <a:latin typeface="Consolas" panose="020B0609020204030204" pitchFamily="49" charset="0"/>
              </a:rPr>
              <a:t>of</a:t>
            </a:r>
            <a:r>
              <a:rPr lang="en-GB" sz="1400" noProof="1" smtClean="0">
                <a:latin typeface="Consolas" panose="020B0609020204030204" pitchFamily="49" charset="0"/>
              </a:rPr>
              <a:t> String_Access;</a:t>
            </a:r>
          </a:p>
          <a:p>
            <a:pPr fontAlgn="auto">
              <a:lnSpc>
                <a:spcPts val="22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function</a:t>
            </a:r>
            <a:r>
              <a:rPr lang="en-GB" sz="1400" noProof="1" smtClean="0">
                <a:latin typeface="Consolas" panose="020B0609020204030204" pitchFamily="49" charset="0"/>
              </a:rPr>
              <a:t> New_String_Access (W : String) </a:t>
            </a:r>
            <a:r>
              <a:rPr lang="en-GB" sz="1400" b="1" noProof="1" smtClean="0">
                <a:latin typeface="Consolas" panose="020B0609020204030204" pitchFamily="49" charset="0"/>
              </a:rPr>
              <a:t>return</a:t>
            </a:r>
            <a:r>
              <a:rPr lang="en-GB" sz="1400" noProof="1" smtClean="0">
                <a:latin typeface="Consolas" panose="020B0609020204030204" pitchFamily="49" charset="0"/>
              </a:rPr>
              <a:t> String_Access;</a:t>
            </a:r>
          </a:p>
          <a:p>
            <a:pPr fontAlgn="auto">
              <a:lnSpc>
                <a:spcPts val="2200"/>
              </a:lnSpc>
              <a:spcBef>
                <a:spcPts val="0"/>
              </a:spcBef>
              <a:spcAft>
                <a:spcPts val="0"/>
              </a:spcAft>
              <a:defRPr/>
            </a:pPr>
            <a:r>
              <a:rPr lang="en-GB" sz="1400" b="1" noProof="1" smtClean="0">
                <a:latin typeface="Consolas" panose="020B0609020204030204" pitchFamily="49" charset="0"/>
              </a:rPr>
              <a:t>private</a:t>
            </a:r>
          </a:p>
          <a:p>
            <a:pPr fontAlgn="auto">
              <a:lnSpc>
                <a:spcPts val="2200"/>
              </a:lnSpc>
              <a:spcBef>
                <a:spcPts val="0"/>
              </a:spcBef>
              <a:spcAft>
                <a:spcPts val="0"/>
              </a:spcAft>
              <a:defRPr/>
            </a:pPr>
            <a:r>
              <a:rPr lang="en-GB" sz="1400" b="1" noProof="1" smtClean="0">
                <a:latin typeface="Consolas" panose="020B0609020204030204" pitchFamily="49" charset="0"/>
              </a:rPr>
              <a:t>  pragma </a:t>
            </a:r>
            <a:r>
              <a:rPr lang="en-GB" sz="1400" noProof="1" smtClean="0">
                <a:latin typeface="Consolas" panose="020B0609020204030204" pitchFamily="49" charset="0"/>
              </a:rPr>
              <a:t>SPARK_Mode (Off);</a:t>
            </a:r>
            <a:endParaRPr lang="en-GB" sz="1400" b="1" noProof="1" smtClean="0">
              <a:latin typeface="Consolas" panose="020B0609020204030204" pitchFamily="49" charset="0"/>
            </a:endParaRPr>
          </a:p>
          <a:p>
            <a:pPr fontAlgn="auto">
              <a:spcBef>
                <a:spcPts val="0"/>
              </a:spcBef>
              <a:spcAft>
                <a:spcPts val="0"/>
              </a:spcAft>
              <a:defRPr/>
            </a:pPr>
            <a:r>
              <a:rPr lang="en-GB" sz="1400" b="1" noProof="1" smtClean="0">
                <a:latin typeface="Consolas" panose="020B0609020204030204" pitchFamily="49" charset="0"/>
              </a:rPr>
              <a:t>  …</a:t>
            </a:r>
          </a:p>
          <a:p>
            <a:pPr fontAlgn="auto">
              <a:spcBef>
                <a:spcPts val="0"/>
              </a:spcBef>
              <a:spcAft>
                <a:spcPts val="0"/>
              </a:spcAft>
              <a:defRPr/>
            </a:pPr>
            <a:r>
              <a:rPr lang="en-GB" sz="1400" b="1" noProof="1" smtClean="0">
                <a:latin typeface="Consolas" panose="020B0609020204030204" pitchFamily="49" charset="0"/>
              </a:rPr>
              <a:t>end</a:t>
            </a:r>
            <a:r>
              <a:rPr lang="en-GB" sz="1400" noProof="1" smtClean="0">
                <a:latin typeface="Consolas" panose="020B0609020204030204" pitchFamily="49" charset="0"/>
              </a:rPr>
              <a:t> P;</a:t>
            </a:r>
            <a:endParaRPr lang="en-GB" sz="1400" noProof="1">
              <a:latin typeface="Consolas" panose="020B0609020204030204" pitchFamily="49" charset="0"/>
            </a:endParaRPr>
          </a:p>
        </p:txBody>
      </p:sp>
      <p:sp>
        <p:nvSpPr>
          <p:cNvPr id="4" name="TextBox 3"/>
          <p:cNvSpPr txBox="1"/>
          <p:nvPr/>
        </p:nvSpPr>
        <p:spPr>
          <a:xfrm>
            <a:off x="1115616" y="3626672"/>
            <a:ext cx="5865708" cy="2934137"/>
          </a:xfrm>
          <a:prstGeom prst="rect">
            <a:avLst/>
          </a:prstGeom>
          <a:noFill/>
          <a:ln>
            <a:solidFill>
              <a:schemeClr val="tx1"/>
            </a:solidFill>
            <a:prstDash val="sysDot"/>
          </a:ln>
        </p:spPr>
        <p:txBody>
          <a:bodyPr wrap="none" rtlCol="0">
            <a:spAutoFit/>
          </a:bodyPr>
          <a:lstStyle/>
          <a:p>
            <a:pPr fontAlgn="auto">
              <a:spcBef>
                <a:spcPts val="0"/>
              </a:spcBef>
              <a:spcAft>
                <a:spcPts val="0"/>
              </a:spcAft>
              <a:defRPr/>
            </a:pPr>
            <a:r>
              <a:rPr lang="en-GB" sz="1400" b="1" noProof="1" smtClean="0">
                <a:latin typeface="Consolas" panose="020B0609020204030204" pitchFamily="49" charset="0"/>
              </a:rPr>
              <a:t>with</a:t>
            </a:r>
            <a:r>
              <a:rPr lang="en-GB" sz="1400" noProof="1" smtClean="0">
                <a:latin typeface="Consolas" panose="020B0609020204030204" pitchFamily="49" charset="0"/>
              </a:rPr>
              <a:t> P; </a:t>
            </a:r>
            <a:r>
              <a:rPr lang="en-GB" sz="1400" b="1" noProof="1" smtClean="0">
                <a:latin typeface="Consolas" panose="020B0609020204030204" pitchFamily="49" charset="0"/>
              </a:rPr>
              <a:t>use</a:t>
            </a:r>
            <a:r>
              <a:rPr lang="en-GB" sz="1400" noProof="1" smtClean="0">
                <a:latin typeface="Consolas" panose="020B0609020204030204" pitchFamily="49" charset="0"/>
              </a:rPr>
              <a:t> P;</a:t>
            </a:r>
          </a:p>
          <a:p>
            <a:pPr fontAlgn="auto">
              <a:spcBef>
                <a:spcPts val="0"/>
              </a:spcBef>
              <a:spcAft>
                <a:spcPts val="0"/>
              </a:spcAft>
              <a:defRPr/>
            </a:pPr>
            <a:r>
              <a:rPr lang="en-GB" sz="1400" b="1" noProof="1" smtClean="0">
                <a:latin typeface="Consolas" panose="020B0609020204030204" pitchFamily="49" charset="0"/>
              </a:rPr>
              <a:t>package</a:t>
            </a:r>
            <a:r>
              <a:rPr lang="en-GB" sz="1400" noProof="1" smtClean="0">
                <a:latin typeface="Consolas" panose="020B0609020204030204" pitchFamily="49" charset="0"/>
              </a:rPr>
              <a:t> Q </a:t>
            </a:r>
            <a:r>
              <a:rPr lang="en-GB" sz="1400" b="1" noProof="1" smtClean="0">
                <a:latin typeface="Consolas" panose="020B0609020204030204" pitchFamily="49" charset="0"/>
              </a:rPr>
              <a:t>with</a:t>
            </a:r>
            <a:r>
              <a:rPr lang="en-GB" sz="1400" noProof="1" smtClean="0">
                <a:latin typeface="Consolas" panose="020B0609020204030204" pitchFamily="49" charset="0"/>
              </a:rPr>
              <a:t> SPARK_Mode =&gt; On </a:t>
            </a:r>
            <a:r>
              <a:rPr lang="en-GB" sz="1400" b="1" noProof="1" smtClean="0">
                <a:latin typeface="Consolas" panose="020B0609020204030204" pitchFamily="49" charset="0"/>
              </a:rPr>
              <a:t>is</a:t>
            </a:r>
            <a:endParaRPr lang="en-GB" sz="1400" noProof="1" smtClean="0">
              <a:latin typeface="Consolas" panose="020B0609020204030204" pitchFamily="49" charset="0"/>
            </a:endParaRPr>
          </a:p>
          <a:p>
            <a:pPr fontAlgn="auto">
              <a:spcBef>
                <a:spcPts val="40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procedure</a:t>
            </a:r>
            <a:r>
              <a:rPr lang="en-GB" sz="1400" noProof="1" smtClean="0">
                <a:latin typeface="Consolas" panose="020B0609020204030204" pitchFamily="49" charset="0"/>
              </a:rPr>
              <a:t> Store (D : </a:t>
            </a:r>
            <a:r>
              <a:rPr lang="en-GB" sz="1400" b="1" noProof="1" smtClean="0">
                <a:latin typeface="Consolas" panose="020B0609020204030204" pitchFamily="49" charset="0"/>
              </a:rPr>
              <a:t>in out </a:t>
            </a:r>
            <a:r>
              <a:rPr lang="en-GB" sz="1400" noProof="1" smtClean="0">
                <a:latin typeface="Consolas" panose="020B0609020204030204" pitchFamily="49" charset="0"/>
              </a:rPr>
              <a:t>Dictionary; W : String);  </a:t>
            </a:r>
          </a:p>
          <a:p>
            <a:pPr fontAlgn="auto">
              <a:spcBef>
                <a:spcPts val="400"/>
              </a:spcBef>
              <a:spcAft>
                <a:spcPts val="0"/>
              </a:spcAft>
              <a:defRPr/>
            </a:pPr>
            <a:r>
              <a:rPr lang="en-GB" sz="1400" b="1" noProof="1" smtClean="0">
                <a:latin typeface="Consolas" panose="020B0609020204030204" pitchFamily="49" charset="0"/>
              </a:rPr>
              <a:t>end</a:t>
            </a:r>
            <a:r>
              <a:rPr lang="en-GB" sz="1400" noProof="1" smtClean="0">
                <a:latin typeface="Consolas" panose="020B0609020204030204" pitchFamily="49" charset="0"/>
              </a:rPr>
              <a:t> Q;</a:t>
            </a:r>
          </a:p>
          <a:p>
            <a:pPr fontAlgn="auto">
              <a:spcBef>
                <a:spcPts val="0"/>
              </a:spcBef>
              <a:spcAft>
                <a:spcPts val="0"/>
              </a:spcAft>
              <a:defRPr/>
            </a:pPr>
            <a:endParaRPr lang="en-GB" sz="1400" noProof="1" smtClean="0">
              <a:latin typeface="Consolas" panose="020B0609020204030204" pitchFamily="49" charset="0"/>
            </a:endParaRPr>
          </a:p>
          <a:p>
            <a:pPr fontAlgn="auto">
              <a:spcBef>
                <a:spcPts val="0"/>
              </a:spcBef>
              <a:spcAft>
                <a:spcPts val="0"/>
              </a:spcAft>
              <a:defRPr/>
            </a:pPr>
            <a:r>
              <a:rPr lang="en-GB" sz="1400" b="1" noProof="1" smtClean="0">
                <a:latin typeface="Consolas" panose="020B0609020204030204" pitchFamily="49" charset="0"/>
              </a:rPr>
              <a:t>package</a:t>
            </a:r>
            <a:r>
              <a:rPr lang="en-GB" sz="1400" noProof="1" smtClean="0">
                <a:latin typeface="Consolas" panose="020B0609020204030204" pitchFamily="49" charset="0"/>
              </a:rPr>
              <a:t> </a:t>
            </a:r>
            <a:r>
              <a:rPr lang="en-GB" sz="1400" b="1" noProof="1" smtClean="0">
                <a:latin typeface="Consolas" panose="020B0609020204030204" pitchFamily="49" charset="0"/>
              </a:rPr>
              <a:t>body</a:t>
            </a:r>
            <a:r>
              <a:rPr lang="en-GB" sz="1400" noProof="1" smtClean="0">
                <a:latin typeface="Consolas" panose="020B0609020204030204" pitchFamily="49" charset="0"/>
              </a:rPr>
              <a:t> Q </a:t>
            </a:r>
            <a:r>
              <a:rPr lang="en-GB" sz="1400" b="1" noProof="1" smtClean="0">
                <a:latin typeface="Consolas" panose="020B0609020204030204" pitchFamily="49" charset="0"/>
              </a:rPr>
              <a:t>with</a:t>
            </a:r>
            <a:r>
              <a:rPr lang="en-GB" sz="1400" noProof="1" smtClean="0">
                <a:latin typeface="Consolas" panose="020B0609020204030204" pitchFamily="49" charset="0"/>
              </a:rPr>
              <a:t> SPARK_Mode =&gt; On </a:t>
            </a:r>
            <a:r>
              <a:rPr lang="en-GB" sz="1400" b="1" noProof="1" smtClean="0">
                <a:latin typeface="Consolas" panose="020B0609020204030204" pitchFamily="49" charset="0"/>
              </a:rPr>
              <a:t>is</a:t>
            </a:r>
            <a:endParaRPr lang="en-GB" sz="1400" noProof="1" smtClean="0">
              <a:latin typeface="Consolas" panose="020B0609020204030204" pitchFamily="49" charset="0"/>
            </a:endParaRPr>
          </a:p>
          <a:p>
            <a:pPr fontAlgn="auto">
              <a:spcBef>
                <a:spcPts val="60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procedure</a:t>
            </a:r>
            <a:r>
              <a:rPr lang="en-GB" sz="1400" noProof="1" smtClean="0">
                <a:latin typeface="Consolas" panose="020B0609020204030204" pitchFamily="49" charset="0"/>
              </a:rPr>
              <a:t> Store (D : </a:t>
            </a:r>
            <a:r>
              <a:rPr lang="en-GB" sz="1400" b="1" noProof="1" smtClean="0">
                <a:latin typeface="Consolas" panose="020B0609020204030204" pitchFamily="49" charset="0"/>
              </a:rPr>
              <a:t>in out </a:t>
            </a:r>
            <a:r>
              <a:rPr lang="en-GB" sz="1400" noProof="1" smtClean="0">
                <a:latin typeface="Consolas" panose="020B0609020204030204" pitchFamily="49" charset="0"/>
              </a:rPr>
              <a:t>Dictionary; W : String)  </a:t>
            </a:r>
            <a:r>
              <a:rPr lang="en-GB" sz="1400" b="1" noProof="1" smtClean="0">
                <a:latin typeface="Consolas" panose="020B0609020204030204" pitchFamily="49" charset="0"/>
              </a:rPr>
              <a:t>is</a:t>
            </a:r>
          </a:p>
          <a:p>
            <a:pPr fontAlgn="auto">
              <a:spcBef>
                <a:spcPts val="0"/>
              </a:spcBef>
              <a:spcAft>
                <a:spcPts val="0"/>
              </a:spcAft>
              <a:defRPr/>
            </a:pPr>
            <a:r>
              <a:rPr lang="en-GB" sz="1400" b="1" noProof="1" smtClean="0">
                <a:latin typeface="Consolas" panose="020B0609020204030204" pitchFamily="49" charset="0"/>
              </a:rPr>
              <a:t>    </a:t>
            </a:r>
            <a:r>
              <a:rPr lang="en-GB" sz="1400" noProof="1" smtClean="0">
                <a:latin typeface="Consolas" panose="020B0609020204030204" pitchFamily="49" charset="0"/>
              </a:rPr>
              <a:t>First_Letter : </a:t>
            </a:r>
            <a:r>
              <a:rPr lang="en-GB" sz="1400" b="1" noProof="1" smtClean="0">
                <a:latin typeface="Consolas" panose="020B0609020204030204" pitchFamily="49" charset="0"/>
              </a:rPr>
              <a:t>constant </a:t>
            </a:r>
            <a:r>
              <a:rPr lang="en-GB" sz="1400" noProof="1" smtClean="0">
                <a:latin typeface="Consolas" panose="020B0609020204030204" pitchFamily="49" charset="0"/>
              </a:rPr>
              <a:t>Letter :=</a:t>
            </a:r>
            <a:r>
              <a:rPr lang="en-GB" sz="1400" b="1" noProof="1" smtClean="0">
                <a:latin typeface="Consolas" panose="020B0609020204030204" pitchFamily="49" charset="0"/>
              </a:rPr>
              <a:t> </a:t>
            </a:r>
            <a:r>
              <a:rPr lang="en-GB" sz="1400" noProof="1" smtClean="0">
                <a:latin typeface="Consolas" panose="020B0609020204030204" pitchFamily="49" charset="0"/>
              </a:rPr>
              <a:t>W (W'First);</a:t>
            </a:r>
          </a:p>
          <a:p>
            <a:pPr fontAlgn="auto">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begin</a:t>
            </a:r>
          </a:p>
          <a:p>
            <a:pPr fontAlgn="auto">
              <a:spcBef>
                <a:spcPts val="0"/>
              </a:spcBef>
              <a:spcAft>
                <a:spcPts val="0"/>
              </a:spcAft>
              <a:defRPr/>
            </a:pPr>
            <a:r>
              <a:rPr lang="en-GB" sz="1400" noProof="1" smtClean="0">
                <a:latin typeface="Consolas" panose="020B0609020204030204" pitchFamily="49" charset="0"/>
              </a:rPr>
              <a:t>    D (First_Letter) := New_String_Access (W);</a:t>
            </a:r>
          </a:p>
          <a:p>
            <a:pPr fontAlgn="auto">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end</a:t>
            </a:r>
            <a:r>
              <a:rPr lang="en-GB" sz="1400" noProof="1" smtClean="0">
                <a:latin typeface="Consolas" panose="020B0609020204030204" pitchFamily="49" charset="0"/>
              </a:rPr>
              <a:t> Store;  </a:t>
            </a:r>
          </a:p>
          <a:p>
            <a:pPr fontAlgn="auto">
              <a:spcBef>
                <a:spcPts val="600"/>
              </a:spcBef>
              <a:spcAft>
                <a:spcPts val="0"/>
              </a:spcAft>
              <a:defRPr/>
            </a:pPr>
            <a:r>
              <a:rPr lang="en-GB" sz="1400" b="1" noProof="1" smtClean="0">
                <a:latin typeface="Consolas" panose="020B0609020204030204" pitchFamily="49" charset="0"/>
              </a:rPr>
              <a:t>end</a:t>
            </a:r>
            <a:r>
              <a:rPr lang="en-GB" sz="1400" noProof="1" smtClean="0">
                <a:latin typeface="Consolas" panose="020B0609020204030204" pitchFamily="49" charset="0"/>
              </a:rPr>
              <a:t> Q;</a:t>
            </a:r>
            <a:endParaRPr lang="en-GB" sz="1400" noProof="1">
              <a:latin typeface="Consolas" panose="020B0609020204030204" pitchFamily="49" charset="0"/>
            </a:endParaRPr>
          </a:p>
        </p:txBody>
      </p:sp>
    </p:spTree>
    <p:extLst>
      <p:ext uri="{BB962C8B-B14F-4D97-AF65-F5344CB8AC3E}">
        <p14:creationId xmlns:p14="http://schemas.microsoft.com/office/powerpoint/2010/main" val="156164911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5015352" y="226883"/>
            <a:ext cx="1224136" cy="533400"/>
          </a:xfrm>
          <a:prstGeom prst="rect">
            <a:avLst/>
          </a:prstGeom>
        </p:spPr>
        <p:txBody>
          <a:bodyPr/>
          <a:lstStyle/>
          <a:p>
            <a:r>
              <a:rPr lang="en-US" smtClean="0"/>
              <a:t>9/10</a:t>
            </a:r>
            <a:endParaRPr lang="en-US"/>
          </a:p>
        </p:txBody>
      </p:sp>
      <p:sp>
        <p:nvSpPr>
          <p:cNvPr id="7" name="TextBox 6"/>
          <p:cNvSpPr txBox="1"/>
          <p:nvPr/>
        </p:nvSpPr>
        <p:spPr>
          <a:xfrm>
            <a:off x="1115616" y="908720"/>
            <a:ext cx="6614311" cy="2498120"/>
          </a:xfrm>
          <a:prstGeom prst="rect">
            <a:avLst/>
          </a:prstGeom>
          <a:noFill/>
          <a:ln>
            <a:solidFill>
              <a:schemeClr val="tx1"/>
            </a:solidFill>
            <a:prstDash val="sysDot"/>
          </a:ln>
        </p:spPr>
        <p:txBody>
          <a:bodyPr wrap="none" rtlCol="0">
            <a:spAutoFit/>
          </a:bodyPr>
          <a:lstStyle/>
          <a:p>
            <a:pPr fontAlgn="auto">
              <a:lnSpc>
                <a:spcPts val="2200"/>
              </a:lnSpc>
              <a:spcBef>
                <a:spcPts val="0"/>
              </a:spcBef>
              <a:spcAft>
                <a:spcPts val="0"/>
              </a:spcAft>
              <a:defRPr/>
            </a:pPr>
            <a:r>
              <a:rPr lang="en-GB" sz="1400" b="1" noProof="1" smtClean="0">
                <a:latin typeface="Consolas" panose="020B0609020204030204" pitchFamily="49" charset="0"/>
              </a:rPr>
              <a:t>package</a:t>
            </a:r>
            <a:r>
              <a:rPr lang="en-GB" sz="1400" noProof="1" smtClean="0">
                <a:latin typeface="Consolas" panose="020B0609020204030204" pitchFamily="49" charset="0"/>
              </a:rPr>
              <a:t> P </a:t>
            </a:r>
            <a:r>
              <a:rPr lang="en-GB" sz="1400" b="1" noProof="1" smtClean="0">
                <a:latin typeface="Consolas" panose="020B0609020204030204" pitchFamily="49" charset="0"/>
              </a:rPr>
              <a:t>with</a:t>
            </a:r>
            <a:r>
              <a:rPr lang="en-GB" sz="1400" noProof="1" smtClean="0">
                <a:latin typeface="Consolas" panose="020B0609020204030204" pitchFamily="49" charset="0"/>
              </a:rPr>
              <a:t> SPARK_Mode =&gt; On </a:t>
            </a:r>
            <a:r>
              <a:rPr lang="en-GB" sz="1400" b="1" noProof="1" smtClean="0">
                <a:latin typeface="Consolas" panose="020B0609020204030204" pitchFamily="49" charset="0"/>
              </a:rPr>
              <a:t>is</a:t>
            </a:r>
          </a:p>
          <a:p>
            <a:pPr fontAlgn="auto">
              <a:lnSpc>
                <a:spcPts val="2200"/>
              </a:lnSpc>
              <a:spcBef>
                <a:spcPts val="0"/>
              </a:spcBef>
              <a:spcAft>
                <a:spcPts val="0"/>
              </a:spcAft>
              <a:defRPr/>
            </a:pPr>
            <a:r>
              <a:rPr lang="en-GB" sz="1400" b="1" noProof="1" smtClean="0">
                <a:latin typeface="Consolas" panose="020B0609020204030204" pitchFamily="49" charset="0"/>
              </a:rPr>
              <a:t>  subtype </a:t>
            </a:r>
            <a:r>
              <a:rPr lang="en-GB" sz="1400" noProof="1" smtClean="0">
                <a:latin typeface="Consolas" panose="020B0609020204030204" pitchFamily="49" charset="0"/>
              </a:rPr>
              <a:t>Letter</a:t>
            </a:r>
            <a:r>
              <a:rPr lang="en-GB" sz="1400" b="1" noProof="1" smtClean="0">
                <a:latin typeface="Consolas" panose="020B0609020204030204" pitchFamily="49" charset="0"/>
              </a:rPr>
              <a:t> is </a:t>
            </a:r>
            <a:r>
              <a:rPr lang="en-GB" sz="1400" noProof="1" smtClean="0">
                <a:latin typeface="Consolas" panose="020B0609020204030204" pitchFamily="49" charset="0"/>
              </a:rPr>
              <a:t>Character</a:t>
            </a:r>
            <a:r>
              <a:rPr lang="en-GB" sz="1400" b="1" noProof="1" smtClean="0">
                <a:latin typeface="Consolas" panose="020B0609020204030204" pitchFamily="49" charset="0"/>
              </a:rPr>
              <a:t> range </a:t>
            </a:r>
            <a:r>
              <a:rPr lang="en-GB" sz="1400" noProof="1" smtClean="0">
                <a:latin typeface="Consolas" panose="020B0609020204030204" pitchFamily="49" charset="0"/>
              </a:rPr>
              <a:t>'a' .. 'z'</a:t>
            </a:r>
            <a:r>
              <a:rPr lang="en-GB" sz="1400" b="1" noProof="1" smtClean="0">
                <a:latin typeface="Consolas" panose="020B0609020204030204" pitchFamily="49" charset="0"/>
              </a:rPr>
              <a:t>;</a:t>
            </a:r>
          </a:p>
          <a:p>
            <a:pPr fontAlgn="auto">
              <a:lnSpc>
                <a:spcPts val="2200"/>
              </a:lnSpc>
              <a:spcBef>
                <a:spcPts val="0"/>
              </a:spcBef>
              <a:spcAft>
                <a:spcPts val="0"/>
              </a:spcAft>
              <a:defRPr/>
            </a:pPr>
            <a:r>
              <a:rPr lang="en-GB" sz="1400" b="1" noProof="1" smtClean="0">
                <a:latin typeface="Consolas" panose="020B0609020204030204" pitchFamily="49" charset="0"/>
              </a:rPr>
              <a:t>  type </a:t>
            </a:r>
            <a:r>
              <a:rPr lang="en-GB" sz="1400" noProof="1" smtClean="0">
                <a:latin typeface="Consolas" panose="020B0609020204030204" pitchFamily="49" charset="0"/>
              </a:rPr>
              <a:t>String_Access</a:t>
            </a:r>
            <a:r>
              <a:rPr lang="en-GB" sz="1400" b="1" noProof="1" smtClean="0">
                <a:latin typeface="Consolas" panose="020B0609020204030204" pitchFamily="49" charset="0"/>
              </a:rPr>
              <a:t> is private</a:t>
            </a:r>
            <a:r>
              <a:rPr lang="en-GB" sz="1400" noProof="1" smtClean="0">
                <a:latin typeface="Consolas" panose="020B0609020204030204" pitchFamily="49" charset="0"/>
              </a:rPr>
              <a:t>;</a:t>
            </a:r>
          </a:p>
          <a:p>
            <a:pPr fontAlgn="auto">
              <a:lnSpc>
                <a:spcPts val="22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type</a:t>
            </a:r>
            <a:r>
              <a:rPr lang="en-GB" sz="1400" noProof="1" smtClean="0">
                <a:latin typeface="Consolas" panose="020B0609020204030204" pitchFamily="49" charset="0"/>
              </a:rPr>
              <a:t> Dictionary </a:t>
            </a:r>
            <a:r>
              <a:rPr lang="en-GB" sz="1400" b="1" noProof="1" smtClean="0">
                <a:latin typeface="Consolas" panose="020B0609020204030204" pitchFamily="49" charset="0"/>
              </a:rPr>
              <a:t>is array </a:t>
            </a:r>
            <a:r>
              <a:rPr lang="en-GB" sz="1400" noProof="1" smtClean="0">
                <a:latin typeface="Consolas" panose="020B0609020204030204" pitchFamily="49" charset="0"/>
              </a:rPr>
              <a:t>(Letter) </a:t>
            </a:r>
            <a:r>
              <a:rPr lang="en-GB" sz="1400" b="1" noProof="1" smtClean="0">
                <a:latin typeface="Consolas" panose="020B0609020204030204" pitchFamily="49" charset="0"/>
              </a:rPr>
              <a:t>of</a:t>
            </a:r>
            <a:r>
              <a:rPr lang="en-GB" sz="1400" noProof="1" smtClean="0">
                <a:latin typeface="Consolas" panose="020B0609020204030204" pitchFamily="49" charset="0"/>
              </a:rPr>
              <a:t> String_Access;</a:t>
            </a:r>
          </a:p>
          <a:p>
            <a:pPr fontAlgn="auto">
              <a:lnSpc>
                <a:spcPts val="2200"/>
              </a:lnSpc>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function</a:t>
            </a:r>
            <a:r>
              <a:rPr lang="en-GB" sz="1400" noProof="1" smtClean="0">
                <a:latin typeface="Consolas" panose="020B0609020204030204" pitchFamily="49" charset="0"/>
              </a:rPr>
              <a:t> New_String_Access (W : String) </a:t>
            </a:r>
            <a:r>
              <a:rPr lang="en-GB" sz="1400" b="1" noProof="1" smtClean="0">
                <a:latin typeface="Consolas" panose="020B0609020204030204" pitchFamily="49" charset="0"/>
              </a:rPr>
              <a:t>return</a:t>
            </a:r>
            <a:r>
              <a:rPr lang="en-GB" sz="1400" noProof="1" smtClean="0">
                <a:latin typeface="Consolas" panose="020B0609020204030204" pitchFamily="49" charset="0"/>
              </a:rPr>
              <a:t> String_Access;</a:t>
            </a:r>
          </a:p>
          <a:p>
            <a:pPr fontAlgn="auto">
              <a:lnSpc>
                <a:spcPts val="2200"/>
              </a:lnSpc>
              <a:spcBef>
                <a:spcPts val="0"/>
              </a:spcBef>
              <a:spcAft>
                <a:spcPts val="0"/>
              </a:spcAft>
              <a:defRPr/>
            </a:pPr>
            <a:r>
              <a:rPr lang="en-GB" sz="1400" b="1" noProof="1" smtClean="0">
                <a:latin typeface="Consolas" panose="020B0609020204030204" pitchFamily="49" charset="0"/>
              </a:rPr>
              <a:t>private</a:t>
            </a:r>
          </a:p>
          <a:p>
            <a:pPr fontAlgn="auto">
              <a:lnSpc>
                <a:spcPts val="2200"/>
              </a:lnSpc>
              <a:spcBef>
                <a:spcPts val="0"/>
              </a:spcBef>
              <a:spcAft>
                <a:spcPts val="0"/>
              </a:spcAft>
              <a:defRPr/>
            </a:pPr>
            <a:r>
              <a:rPr lang="en-GB" sz="1400" b="1" noProof="1" smtClean="0">
                <a:latin typeface="Consolas" panose="020B0609020204030204" pitchFamily="49" charset="0"/>
              </a:rPr>
              <a:t>  pragma </a:t>
            </a:r>
            <a:r>
              <a:rPr lang="en-GB" sz="1400" noProof="1" smtClean="0">
                <a:latin typeface="Consolas" panose="020B0609020204030204" pitchFamily="49" charset="0"/>
              </a:rPr>
              <a:t>SPARK_Mode (Off);</a:t>
            </a:r>
            <a:endParaRPr lang="en-GB" sz="1400" b="1" noProof="1" smtClean="0">
              <a:latin typeface="Consolas" panose="020B0609020204030204" pitchFamily="49" charset="0"/>
            </a:endParaRPr>
          </a:p>
          <a:p>
            <a:pPr fontAlgn="auto">
              <a:spcBef>
                <a:spcPts val="0"/>
              </a:spcBef>
              <a:spcAft>
                <a:spcPts val="0"/>
              </a:spcAft>
              <a:defRPr/>
            </a:pPr>
            <a:r>
              <a:rPr lang="en-GB" sz="1400" b="1" noProof="1" smtClean="0">
                <a:latin typeface="Consolas" panose="020B0609020204030204" pitchFamily="49" charset="0"/>
              </a:rPr>
              <a:t>  …</a:t>
            </a:r>
          </a:p>
          <a:p>
            <a:pPr fontAlgn="auto">
              <a:spcBef>
                <a:spcPts val="0"/>
              </a:spcBef>
              <a:spcAft>
                <a:spcPts val="0"/>
              </a:spcAft>
              <a:defRPr/>
            </a:pPr>
            <a:r>
              <a:rPr lang="en-GB" sz="1400" b="1" noProof="1" smtClean="0">
                <a:latin typeface="Consolas" panose="020B0609020204030204" pitchFamily="49" charset="0"/>
              </a:rPr>
              <a:t>end</a:t>
            </a:r>
            <a:r>
              <a:rPr lang="en-GB" sz="1400" noProof="1" smtClean="0">
                <a:latin typeface="Consolas" panose="020B0609020204030204" pitchFamily="49" charset="0"/>
              </a:rPr>
              <a:t> P;</a:t>
            </a:r>
            <a:endParaRPr lang="en-GB" sz="1400" noProof="1">
              <a:latin typeface="Consolas" panose="020B0609020204030204" pitchFamily="49" charset="0"/>
            </a:endParaRPr>
          </a:p>
        </p:txBody>
      </p:sp>
      <p:sp>
        <p:nvSpPr>
          <p:cNvPr id="8" name="TextBox 7"/>
          <p:cNvSpPr txBox="1"/>
          <p:nvPr/>
        </p:nvSpPr>
        <p:spPr>
          <a:xfrm>
            <a:off x="1115616" y="3626672"/>
            <a:ext cx="5865708" cy="2934137"/>
          </a:xfrm>
          <a:prstGeom prst="rect">
            <a:avLst/>
          </a:prstGeom>
          <a:noFill/>
          <a:ln>
            <a:solidFill>
              <a:schemeClr val="tx1"/>
            </a:solidFill>
            <a:prstDash val="sysDot"/>
          </a:ln>
        </p:spPr>
        <p:txBody>
          <a:bodyPr wrap="none" rtlCol="0">
            <a:spAutoFit/>
          </a:bodyPr>
          <a:lstStyle/>
          <a:p>
            <a:pPr fontAlgn="auto">
              <a:spcBef>
                <a:spcPts val="0"/>
              </a:spcBef>
              <a:spcAft>
                <a:spcPts val="0"/>
              </a:spcAft>
              <a:defRPr/>
            </a:pPr>
            <a:r>
              <a:rPr lang="en-GB" sz="1400" b="1" noProof="1" smtClean="0">
                <a:latin typeface="Consolas" panose="020B0609020204030204" pitchFamily="49" charset="0"/>
              </a:rPr>
              <a:t>with</a:t>
            </a:r>
            <a:r>
              <a:rPr lang="en-GB" sz="1400" noProof="1" smtClean="0">
                <a:latin typeface="Consolas" panose="020B0609020204030204" pitchFamily="49" charset="0"/>
              </a:rPr>
              <a:t> P; </a:t>
            </a:r>
            <a:r>
              <a:rPr lang="en-GB" sz="1400" b="1" noProof="1" smtClean="0">
                <a:latin typeface="Consolas" panose="020B0609020204030204" pitchFamily="49" charset="0"/>
              </a:rPr>
              <a:t>use</a:t>
            </a:r>
            <a:r>
              <a:rPr lang="en-GB" sz="1400" noProof="1" smtClean="0">
                <a:latin typeface="Consolas" panose="020B0609020204030204" pitchFamily="49" charset="0"/>
              </a:rPr>
              <a:t> P;</a:t>
            </a:r>
          </a:p>
          <a:p>
            <a:pPr fontAlgn="auto">
              <a:spcBef>
                <a:spcPts val="0"/>
              </a:spcBef>
              <a:spcAft>
                <a:spcPts val="0"/>
              </a:spcAft>
              <a:defRPr/>
            </a:pPr>
            <a:r>
              <a:rPr lang="en-GB" sz="1400" b="1" noProof="1" smtClean="0">
                <a:latin typeface="Consolas" panose="020B0609020204030204" pitchFamily="49" charset="0"/>
              </a:rPr>
              <a:t>package</a:t>
            </a:r>
            <a:r>
              <a:rPr lang="en-GB" sz="1400" noProof="1" smtClean="0">
                <a:latin typeface="Consolas" panose="020B0609020204030204" pitchFamily="49" charset="0"/>
              </a:rPr>
              <a:t> Q </a:t>
            </a:r>
            <a:r>
              <a:rPr lang="en-GB" sz="1400" b="1" noProof="1" smtClean="0">
                <a:latin typeface="Consolas" panose="020B0609020204030204" pitchFamily="49" charset="0"/>
              </a:rPr>
              <a:t>with</a:t>
            </a:r>
            <a:r>
              <a:rPr lang="en-GB" sz="1400" noProof="1" smtClean="0">
                <a:latin typeface="Consolas" panose="020B0609020204030204" pitchFamily="49" charset="0"/>
              </a:rPr>
              <a:t> SPARK_Mode =&gt; On </a:t>
            </a:r>
            <a:r>
              <a:rPr lang="en-GB" sz="1400" b="1" noProof="1" smtClean="0">
                <a:latin typeface="Consolas" panose="020B0609020204030204" pitchFamily="49" charset="0"/>
              </a:rPr>
              <a:t>is</a:t>
            </a:r>
            <a:endParaRPr lang="en-GB" sz="1400" noProof="1" smtClean="0">
              <a:latin typeface="Consolas" panose="020B0609020204030204" pitchFamily="49" charset="0"/>
            </a:endParaRPr>
          </a:p>
          <a:p>
            <a:pPr fontAlgn="auto">
              <a:spcBef>
                <a:spcPts val="40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procedure</a:t>
            </a:r>
            <a:r>
              <a:rPr lang="en-GB" sz="1400" noProof="1" smtClean="0">
                <a:latin typeface="Consolas" panose="020B0609020204030204" pitchFamily="49" charset="0"/>
              </a:rPr>
              <a:t> Store (D : </a:t>
            </a:r>
            <a:r>
              <a:rPr lang="en-GB" sz="1400" b="1" noProof="1" smtClean="0">
                <a:latin typeface="Consolas" panose="020B0609020204030204" pitchFamily="49" charset="0"/>
              </a:rPr>
              <a:t>in out </a:t>
            </a:r>
            <a:r>
              <a:rPr lang="en-GB" sz="1400" noProof="1" smtClean="0">
                <a:latin typeface="Consolas" panose="020B0609020204030204" pitchFamily="49" charset="0"/>
              </a:rPr>
              <a:t>Dictionary; W : String);  </a:t>
            </a:r>
          </a:p>
          <a:p>
            <a:pPr fontAlgn="auto">
              <a:spcBef>
                <a:spcPts val="400"/>
              </a:spcBef>
              <a:spcAft>
                <a:spcPts val="0"/>
              </a:spcAft>
              <a:defRPr/>
            </a:pPr>
            <a:r>
              <a:rPr lang="en-GB" sz="1400" b="1" noProof="1" smtClean="0">
                <a:latin typeface="Consolas" panose="020B0609020204030204" pitchFamily="49" charset="0"/>
              </a:rPr>
              <a:t>end</a:t>
            </a:r>
            <a:r>
              <a:rPr lang="en-GB" sz="1400" noProof="1" smtClean="0">
                <a:latin typeface="Consolas" panose="020B0609020204030204" pitchFamily="49" charset="0"/>
              </a:rPr>
              <a:t> Q;</a:t>
            </a:r>
          </a:p>
          <a:p>
            <a:pPr fontAlgn="auto">
              <a:spcBef>
                <a:spcPts val="0"/>
              </a:spcBef>
              <a:spcAft>
                <a:spcPts val="0"/>
              </a:spcAft>
              <a:defRPr/>
            </a:pPr>
            <a:endParaRPr lang="en-GB" sz="1400" noProof="1" smtClean="0">
              <a:latin typeface="Consolas" panose="020B0609020204030204" pitchFamily="49" charset="0"/>
            </a:endParaRPr>
          </a:p>
          <a:p>
            <a:pPr fontAlgn="auto">
              <a:spcBef>
                <a:spcPts val="0"/>
              </a:spcBef>
              <a:spcAft>
                <a:spcPts val="0"/>
              </a:spcAft>
              <a:defRPr/>
            </a:pPr>
            <a:r>
              <a:rPr lang="en-GB" sz="1400" b="1" noProof="1" smtClean="0">
                <a:latin typeface="Consolas" panose="020B0609020204030204" pitchFamily="49" charset="0"/>
              </a:rPr>
              <a:t>package</a:t>
            </a:r>
            <a:r>
              <a:rPr lang="en-GB" sz="1400" noProof="1" smtClean="0">
                <a:latin typeface="Consolas" panose="020B0609020204030204" pitchFamily="49" charset="0"/>
              </a:rPr>
              <a:t> </a:t>
            </a:r>
            <a:r>
              <a:rPr lang="en-GB" sz="1400" b="1" noProof="1" smtClean="0">
                <a:latin typeface="Consolas" panose="020B0609020204030204" pitchFamily="49" charset="0"/>
              </a:rPr>
              <a:t>body</a:t>
            </a:r>
            <a:r>
              <a:rPr lang="en-GB" sz="1400" noProof="1" smtClean="0">
                <a:latin typeface="Consolas" panose="020B0609020204030204" pitchFamily="49" charset="0"/>
              </a:rPr>
              <a:t> Q </a:t>
            </a:r>
            <a:r>
              <a:rPr lang="en-GB" sz="1400" b="1" noProof="1" smtClean="0">
                <a:latin typeface="Consolas" panose="020B0609020204030204" pitchFamily="49" charset="0"/>
              </a:rPr>
              <a:t>with</a:t>
            </a:r>
            <a:r>
              <a:rPr lang="en-GB" sz="1400" noProof="1" smtClean="0">
                <a:latin typeface="Consolas" panose="020B0609020204030204" pitchFamily="49" charset="0"/>
              </a:rPr>
              <a:t> SPARK_Mode =&gt; On </a:t>
            </a:r>
            <a:r>
              <a:rPr lang="en-GB" sz="1400" b="1" noProof="1" smtClean="0">
                <a:latin typeface="Consolas" panose="020B0609020204030204" pitchFamily="49" charset="0"/>
              </a:rPr>
              <a:t>is</a:t>
            </a:r>
            <a:endParaRPr lang="en-GB" sz="1400" noProof="1" smtClean="0">
              <a:latin typeface="Consolas" panose="020B0609020204030204" pitchFamily="49" charset="0"/>
            </a:endParaRPr>
          </a:p>
          <a:p>
            <a:pPr fontAlgn="auto">
              <a:spcBef>
                <a:spcPts val="60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procedure</a:t>
            </a:r>
            <a:r>
              <a:rPr lang="en-GB" sz="1400" noProof="1" smtClean="0">
                <a:latin typeface="Consolas" panose="020B0609020204030204" pitchFamily="49" charset="0"/>
              </a:rPr>
              <a:t> Store (D : </a:t>
            </a:r>
            <a:r>
              <a:rPr lang="en-GB" sz="1400" b="1" noProof="1" smtClean="0">
                <a:latin typeface="Consolas" panose="020B0609020204030204" pitchFamily="49" charset="0"/>
              </a:rPr>
              <a:t>in out </a:t>
            </a:r>
            <a:r>
              <a:rPr lang="en-GB" sz="1400" noProof="1" smtClean="0">
                <a:latin typeface="Consolas" panose="020B0609020204030204" pitchFamily="49" charset="0"/>
              </a:rPr>
              <a:t>Dictionary; W : String)  </a:t>
            </a:r>
            <a:r>
              <a:rPr lang="en-GB" sz="1400" b="1" noProof="1" smtClean="0">
                <a:latin typeface="Consolas" panose="020B0609020204030204" pitchFamily="49" charset="0"/>
              </a:rPr>
              <a:t>is</a:t>
            </a:r>
          </a:p>
          <a:p>
            <a:pPr fontAlgn="auto">
              <a:spcBef>
                <a:spcPts val="0"/>
              </a:spcBef>
              <a:spcAft>
                <a:spcPts val="0"/>
              </a:spcAft>
              <a:defRPr/>
            </a:pPr>
            <a:r>
              <a:rPr lang="en-GB" sz="1400" b="1" noProof="1" smtClean="0">
                <a:latin typeface="Consolas" panose="020B0609020204030204" pitchFamily="49" charset="0"/>
              </a:rPr>
              <a:t>    </a:t>
            </a:r>
            <a:r>
              <a:rPr lang="en-GB" sz="1400" noProof="1" smtClean="0">
                <a:latin typeface="Consolas" panose="020B0609020204030204" pitchFamily="49" charset="0"/>
              </a:rPr>
              <a:t>First_Letter : </a:t>
            </a:r>
            <a:r>
              <a:rPr lang="en-GB" sz="1400" b="1" noProof="1" smtClean="0">
                <a:latin typeface="Consolas" panose="020B0609020204030204" pitchFamily="49" charset="0"/>
              </a:rPr>
              <a:t>constant </a:t>
            </a:r>
            <a:r>
              <a:rPr lang="en-GB" sz="1400" noProof="1" smtClean="0">
                <a:latin typeface="Consolas" panose="020B0609020204030204" pitchFamily="49" charset="0"/>
              </a:rPr>
              <a:t>Letter :=</a:t>
            </a:r>
            <a:r>
              <a:rPr lang="en-GB" sz="1400" b="1" noProof="1" smtClean="0">
                <a:latin typeface="Consolas" panose="020B0609020204030204" pitchFamily="49" charset="0"/>
              </a:rPr>
              <a:t> </a:t>
            </a:r>
            <a:r>
              <a:rPr lang="en-GB" sz="1400" noProof="1" smtClean="0">
                <a:latin typeface="Consolas" panose="020B0609020204030204" pitchFamily="49" charset="0"/>
              </a:rPr>
              <a:t>W (W'First);</a:t>
            </a:r>
          </a:p>
          <a:p>
            <a:pPr fontAlgn="auto">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begin</a:t>
            </a:r>
          </a:p>
          <a:p>
            <a:pPr fontAlgn="auto">
              <a:spcBef>
                <a:spcPts val="0"/>
              </a:spcBef>
              <a:spcAft>
                <a:spcPts val="0"/>
              </a:spcAft>
              <a:defRPr/>
            </a:pPr>
            <a:r>
              <a:rPr lang="en-GB" sz="1400" noProof="1" smtClean="0">
                <a:latin typeface="Consolas" panose="020B0609020204030204" pitchFamily="49" charset="0"/>
              </a:rPr>
              <a:t>    D (First_Letter) := New_String_Access (W);</a:t>
            </a:r>
          </a:p>
          <a:p>
            <a:pPr fontAlgn="auto">
              <a:spcBef>
                <a:spcPts val="0"/>
              </a:spcBef>
              <a:spcAft>
                <a:spcPts val="0"/>
              </a:spcAft>
              <a:defRPr/>
            </a:pPr>
            <a:r>
              <a:rPr lang="en-GB" sz="1400" noProof="1" smtClean="0">
                <a:latin typeface="Consolas" panose="020B0609020204030204" pitchFamily="49" charset="0"/>
              </a:rPr>
              <a:t>  </a:t>
            </a:r>
            <a:r>
              <a:rPr lang="en-GB" sz="1400" b="1" noProof="1" smtClean="0">
                <a:latin typeface="Consolas" panose="020B0609020204030204" pitchFamily="49" charset="0"/>
              </a:rPr>
              <a:t>end</a:t>
            </a:r>
            <a:r>
              <a:rPr lang="en-GB" sz="1400" noProof="1" smtClean="0">
                <a:latin typeface="Consolas" panose="020B0609020204030204" pitchFamily="49" charset="0"/>
              </a:rPr>
              <a:t> Store;  </a:t>
            </a:r>
          </a:p>
          <a:p>
            <a:pPr fontAlgn="auto">
              <a:spcBef>
                <a:spcPts val="600"/>
              </a:spcBef>
              <a:spcAft>
                <a:spcPts val="0"/>
              </a:spcAft>
              <a:defRPr/>
            </a:pPr>
            <a:r>
              <a:rPr lang="en-GB" sz="1400" b="1" noProof="1" smtClean="0">
                <a:latin typeface="Consolas" panose="020B0609020204030204" pitchFamily="49" charset="0"/>
              </a:rPr>
              <a:t>end</a:t>
            </a:r>
            <a:r>
              <a:rPr lang="en-GB" sz="1400" noProof="1" smtClean="0">
                <a:latin typeface="Consolas" panose="020B0609020204030204" pitchFamily="49" charset="0"/>
              </a:rPr>
              <a:t> Q;</a:t>
            </a:r>
            <a:endParaRPr lang="en-GB" sz="1400" noProof="1">
              <a:latin typeface="Consolas" panose="020B0609020204030204" pitchFamily="49" charset="0"/>
            </a:endParaRPr>
          </a:p>
        </p:txBody>
      </p:sp>
      <p:sp>
        <p:nvSpPr>
          <p:cNvPr id="6" name="TextBox 1"/>
          <p:cNvSpPr txBox="1">
            <a:spLocks noChangeArrowheads="1"/>
          </p:cNvSpPr>
          <p:nvPr/>
        </p:nvSpPr>
        <p:spPr bwMode="auto">
          <a:xfrm>
            <a:off x="5220072" y="2993536"/>
            <a:ext cx="3600400" cy="523220"/>
          </a:xfrm>
          <a:prstGeom prst="rect">
            <a:avLst/>
          </a:prstGeom>
          <a:solidFill>
            <a:schemeClr val="bg1"/>
          </a:solidFill>
          <a:ln>
            <a:noFill/>
          </a:ln>
          <a:extLst/>
        </p:spPr>
        <p:txBody>
          <a:bodyPr wrap="square">
            <a:spAutoFit/>
          </a:bodyPr>
          <a:lstStyle>
            <a:defPPr>
              <a:defRPr lang="fr-FR"/>
            </a:defPPr>
            <a:lvl1pPr eaLnBrk="1" hangingPunct="1">
              <a:lnSpc>
                <a:spcPct val="100000"/>
              </a:lnSpc>
              <a:buClrTx/>
              <a:buFontTx/>
              <a:buNone/>
              <a:defRPr sz="1400" b="0">
                <a:solidFill>
                  <a:srgbClr val="FF0000"/>
                </a:solidFill>
                <a:latin typeface="+mn-lt"/>
                <a:cs typeface="Courier New" panose="02070309020205020404" pitchFamily="49" charset="0"/>
              </a:defRPr>
            </a:lvl1pPr>
            <a:lvl2pPr marL="742950" indent="-285750">
              <a:lnSpc>
                <a:spcPct val="120000"/>
              </a:lnSpc>
              <a:spcBef>
                <a:spcPct val="20000"/>
              </a:spcBef>
              <a:buChar char="–"/>
              <a:defRPr sz="1400">
                <a:latin typeface="Calibri" panose="020F0502020204030204" pitchFamily="34" charset="0"/>
                <a:ea typeface="ヒラギノ角ゴ ProN W3" pitchFamily="-84" charset="-128"/>
              </a:defRPr>
            </a:lvl2pPr>
            <a:lvl3pPr marL="1143000" indent="-228600">
              <a:lnSpc>
                <a:spcPct val="120000"/>
              </a:lnSpc>
              <a:spcBef>
                <a:spcPct val="20000"/>
              </a:spcBef>
              <a:buChar char="–"/>
              <a:defRPr sz="1200">
                <a:latin typeface="Calibri" panose="020F0502020204030204" pitchFamily="34" charset="0"/>
                <a:ea typeface="ヒラギノ角ゴ ProN W3" pitchFamily="-84" charset="-128"/>
              </a:defRPr>
            </a:lvl3pPr>
            <a:lvl4pPr marL="1600200" indent="-228600">
              <a:spcBef>
                <a:spcPct val="20000"/>
              </a:spcBef>
              <a:buFont typeface="Times" panose="02020603050405020304" pitchFamily="18" charset="0"/>
              <a:buChar char="•"/>
              <a:defRPr sz="1200">
                <a:latin typeface="Calibri" panose="020F0502020204030204" pitchFamily="34" charset="0"/>
                <a:ea typeface="ヒラギノ角ゴ ProN W3" pitchFamily="-84" charset="-128"/>
              </a:defRPr>
            </a:lvl4pPr>
            <a:lvl5pPr marL="2057400" indent="-228600">
              <a:spcBef>
                <a:spcPct val="20000"/>
              </a:spcBef>
              <a:buFont typeface="Times" panose="02020603050405020304" pitchFamily="18" charset="0"/>
              <a:buChar char="•"/>
              <a:defRPr sz="1200">
                <a:latin typeface="Calibri" panose="020F0502020204030204" pitchFamily="34" charset="0"/>
                <a:ea typeface="ヒラギノ角ゴ ProN W3" pitchFamily="-84" charset="-128"/>
              </a:defRPr>
            </a:lvl5pPr>
            <a:lvl6pPr marL="25146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6pPr>
            <a:lvl7pPr marL="29718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7pPr>
            <a:lvl8pPr marL="34290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8pPr>
            <a:lvl9pPr marL="3886200" indent="-228600" eaLnBrk="0" fontAlgn="base" hangingPunct="0">
              <a:spcBef>
                <a:spcPct val="20000"/>
              </a:spcBef>
              <a:spcAft>
                <a:spcPct val="0"/>
              </a:spcAft>
              <a:buFont typeface="Times" panose="02020603050405020304" pitchFamily="18" charset="0"/>
              <a:buChar char="•"/>
              <a:defRPr sz="1200">
                <a:latin typeface="Calibri" panose="020F0502020204030204" pitchFamily="34" charset="0"/>
                <a:ea typeface="ヒラギノ角ゴ ProN W3" pitchFamily="-84" charset="-128"/>
              </a:defRPr>
            </a:lvl9pPr>
          </a:lstStyle>
          <a:p>
            <a:r>
              <a:rPr lang="en-US" altLang="en-US" dirty="0" smtClean="0">
                <a:solidFill>
                  <a:schemeClr val="accent6">
                    <a:lumMod val="75000"/>
                  </a:schemeClr>
                </a:solidFill>
              </a:rPr>
              <a:t>The type </a:t>
            </a:r>
            <a:r>
              <a:rPr lang="en-US" altLang="en-US" dirty="0" err="1">
                <a:solidFill>
                  <a:schemeClr val="accent6">
                    <a:lumMod val="75000"/>
                  </a:schemeClr>
                </a:solidFill>
              </a:rPr>
              <a:t>String_Access</a:t>
            </a:r>
            <a:r>
              <a:rPr lang="en-US" altLang="en-US" dirty="0">
                <a:solidFill>
                  <a:schemeClr val="accent6">
                    <a:lumMod val="75000"/>
                  </a:schemeClr>
                </a:solidFill>
              </a:rPr>
              <a:t> is completed in full </a:t>
            </a:r>
            <a:r>
              <a:rPr lang="en-US" altLang="en-US" dirty="0" smtClean="0">
                <a:solidFill>
                  <a:schemeClr val="accent6">
                    <a:lumMod val="75000"/>
                  </a:schemeClr>
                </a:solidFill>
              </a:rPr>
              <a:t>Ada but the rest of the code is in SPARK.</a:t>
            </a:r>
            <a:endParaRPr lang="en-GB" altLang="en-US" dirty="0">
              <a:solidFill>
                <a:schemeClr val="accent6">
                  <a:lumMod val="75000"/>
                </a:schemeClr>
              </a:solidFill>
            </a:endParaRPr>
          </a:p>
        </p:txBody>
      </p:sp>
    </p:spTree>
    <p:extLst>
      <p:ext uri="{BB962C8B-B14F-4D97-AF65-F5344CB8AC3E}">
        <p14:creationId xmlns:p14="http://schemas.microsoft.com/office/powerpoint/2010/main" val="407631269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smtClean="0"/>
              <a:t>10/10</a:t>
            </a:r>
            <a:endParaRPr lang="en-US"/>
          </a:p>
        </p:txBody>
      </p:sp>
      <p:sp>
        <p:nvSpPr>
          <p:cNvPr id="2" name="TextBox 1"/>
          <p:cNvSpPr txBox="1"/>
          <p:nvPr/>
        </p:nvSpPr>
        <p:spPr>
          <a:xfrm>
            <a:off x="1331640" y="980728"/>
            <a:ext cx="5993949" cy="5786199"/>
          </a:xfrm>
          <a:prstGeom prst="rect">
            <a:avLst/>
          </a:prstGeom>
          <a:noFill/>
        </p:spPr>
        <p:txBody>
          <a:bodyPr wrap="none" rtlCol="0">
            <a:spAutoFit/>
          </a:bodyPr>
          <a:lstStyle/>
          <a:p>
            <a:pPr fontAlgn="auto">
              <a:spcBef>
                <a:spcPts val="0"/>
              </a:spcBef>
              <a:spcAft>
                <a:spcPts val="0"/>
              </a:spcAft>
              <a:defRPr/>
            </a:pPr>
            <a:r>
              <a:rPr lang="en-US" sz="1400" b="1" noProof="1" smtClean="0">
                <a:latin typeface="Consolas" panose="020B0609020204030204" pitchFamily="49" charset="0"/>
              </a:rPr>
              <a:t>package</a:t>
            </a:r>
            <a:r>
              <a:rPr lang="en-US" sz="1400" noProof="1" smtClean="0">
                <a:latin typeface="Consolas" panose="020B0609020204030204" pitchFamily="49" charset="0"/>
              </a:rPr>
              <a:t> </a:t>
            </a:r>
            <a:r>
              <a:rPr lang="en-US" sz="1400" b="1" noProof="1" smtClean="0">
                <a:latin typeface="Consolas" panose="020B0609020204030204" pitchFamily="49" charset="0"/>
              </a:rPr>
              <a:t>body</a:t>
            </a:r>
            <a:r>
              <a:rPr lang="en-US" sz="1400" noProof="1" smtClean="0">
                <a:latin typeface="Consolas" panose="020B0609020204030204" pitchFamily="49" charset="0"/>
              </a:rPr>
              <a:t> P </a:t>
            </a:r>
            <a:r>
              <a:rPr lang="en-US" sz="1400" b="1" noProof="1" smtClean="0">
                <a:latin typeface="Consolas" panose="020B0609020204030204" pitchFamily="49" charset="0"/>
              </a:rPr>
              <a:t>with</a:t>
            </a:r>
            <a:r>
              <a:rPr lang="en-US" sz="1400" noProof="1" smtClean="0">
                <a:latin typeface="Consolas" panose="020B0609020204030204" pitchFamily="49" charset="0"/>
              </a:rPr>
              <a:t> SPARK_Mode =&gt; On </a:t>
            </a:r>
            <a:r>
              <a:rPr lang="en-US" sz="1400" b="1" noProof="1" smtClean="0">
                <a:latin typeface="Consolas" panose="020B0609020204030204" pitchFamily="49" charset="0"/>
              </a:rPr>
              <a:t>is</a:t>
            </a:r>
          </a:p>
          <a:p>
            <a:pPr fontAlgn="auto">
              <a:spcBef>
                <a:spcPts val="0"/>
              </a:spcBef>
              <a:spcAft>
                <a:spcPts val="0"/>
              </a:spcAft>
              <a:defRPr/>
            </a:pPr>
            <a:endParaRPr lang="en-US" sz="1400" b="1" noProof="1" smtClean="0">
              <a:latin typeface="Consolas" panose="020B0609020204030204" pitchFamily="49" charset="0"/>
            </a:endParaRPr>
          </a:p>
          <a:p>
            <a:pPr fontAlgn="auto">
              <a:spcBef>
                <a:spcPts val="0"/>
              </a:spcBef>
              <a:spcAft>
                <a:spcPts val="0"/>
              </a:spcAft>
              <a:defRPr/>
            </a:pPr>
            <a:r>
              <a:rPr lang="en-US" sz="1400" b="1" noProof="1" smtClean="0">
                <a:latin typeface="Consolas" panose="020B0609020204030204" pitchFamily="49" charset="0"/>
              </a:rPr>
              <a:t>  type</a:t>
            </a:r>
            <a:r>
              <a:rPr lang="en-US" sz="1400" noProof="1" smtClean="0">
                <a:latin typeface="Consolas" panose="020B0609020204030204" pitchFamily="49" charset="0"/>
              </a:rPr>
              <a:t> N_Array </a:t>
            </a:r>
            <a:r>
              <a:rPr lang="en-US" sz="1400" b="1" noProof="1" smtClean="0">
                <a:latin typeface="Consolas" panose="020B0609020204030204" pitchFamily="49" charset="0"/>
              </a:rPr>
              <a:t>is</a:t>
            </a:r>
            <a:r>
              <a:rPr lang="en-US" sz="1400" noProof="1" smtClean="0">
                <a:latin typeface="Consolas" panose="020B0609020204030204" pitchFamily="49" charset="0"/>
              </a:rPr>
              <a:t> </a:t>
            </a:r>
            <a:r>
              <a:rPr lang="en-US" sz="1400" b="1" noProof="1" smtClean="0">
                <a:latin typeface="Consolas" panose="020B0609020204030204" pitchFamily="49" charset="0"/>
              </a:rPr>
              <a:t>array</a:t>
            </a:r>
            <a:r>
              <a:rPr lang="en-US" sz="1400" noProof="1" smtClean="0">
                <a:latin typeface="Consolas" panose="020B0609020204030204" pitchFamily="49" charset="0"/>
              </a:rPr>
              <a:t> (Positive </a:t>
            </a:r>
            <a:r>
              <a:rPr lang="en-US" sz="1400" b="1" noProof="1" smtClean="0">
                <a:latin typeface="Consolas" panose="020B0609020204030204" pitchFamily="49" charset="0"/>
              </a:rPr>
              <a:t>range</a:t>
            </a:r>
            <a:r>
              <a:rPr lang="en-US" sz="1400" noProof="1" smtClean="0">
                <a:latin typeface="Consolas" panose="020B0609020204030204" pitchFamily="49" charset="0"/>
              </a:rPr>
              <a:t> &lt;&gt;) </a:t>
            </a:r>
            <a:r>
              <a:rPr lang="en-US" sz="1400" b="1" noProof="1" smtClean="0">
                <a:latin typeface="Consolas" panose="020B0609020204030204" pitchFamily="49" charset="0"/>
              </a:rPr>
              <a:t>of</a:t>
            </a:r>
            <a:r>
              <a:rPr lang="en-US" sz="1400" noProof="1" smtClean="0">
                <a:latin typeface="Consolas" panose="020B0609020204030204" pitchFamily="49" charset="0"/>
              </a:rPr>
              <a:t> Natural;</a:t>
            </a:r>
          </a:p>
          <a:p>
            <a:pPr fontAlgn="auto">
              <a:spcBef>
                <a:spcPts val="0"/>
              </a:spcBef>
              <a:spcAft>
                <a:spcPts val="0"/>
              </a:spcAft>
              <a:defRPr/>
            </a:pPr>
            <a:endParaRPr lang="en-US" sz="1400" b="1" noProof="1" smtClean="0">
              <a:latin typeface="Consolas" panose="020B0609020204030204" pitchFamily="49" charset="0"/>
            </a:endParaRPr>
          </a:p>
          <a:p>
            <a:pPr fontAlgn="auto">
              <a:spcBef>
                <a:spcPts val="0"/>
              </a:spcBef>
              <a:spcAft>
                <a:spcPts val="0"/>
              </a:spcAft>
              <a:defRPr/>
            </a:pPr>
            <a:r>
              <a:rPr lang="en-US" sz="1400" b="1" noProof="1" smtClean="0">
                <a:latin typeface="Consolas" panose="020B0609020204030204" pitchFamily="49" charset="0"/>
              </a:rPr>
              <a:t>  </a:t>
            </a:r>
            <a:r>
              <a:rPr lang="en-US" sz="1400" noProof="1" smtClean="0">
                <a:latin typeface="Consolas" panose="020B0609020204030204" pitchFamily="49" charset="0"/>
              </a:rPr>
              <a:t>Not_Found : </a:t>
            </a:r>
            <a:r>
              <a:rPr lang="en-US" sz="1400" b="1" noProof="1" smtClean="0">
                <a:latin typeface="Consolas" panose="020B0609020204030204" pitchFamily="49" charset="0"/>
              </a:rPr>
              <a:t>exception;</a:t>
            </a:r>
          </a:p>
          <a:p>
            <a:pPr fontAlgn="auto">
              <a:spcBef>
                <a:spcPts val="0"/>
              </a:spcBef>
              <a:spcAft>
                <a:spcPts val="0"/>
              </a:spcAft>
              <a:defRPr/>
            </a:pPr>
            <a:r>
              <a:rPr lang="en-US" sz="1400" b="1" noProof="1" smtClean="0">
                <a:latin typeface="Consolas" panose="020B0609020204030204" pitchFamily="49" charset="0"/>
              </a:rPr>
              <a:t>   </a:t>
            </a:r>
          </a:p>
          <a:p>
            <a:pPr fontAlgn="auto">
              <a:spcBef>
                <a:spcPts val="0"/>
              </a:spcBef>
              <a:spcAft>
                <a:spcPts val="0"/>
              </a:spcAft>
              <a:defRPr/>
            </a:pPr>
            <a:r>
              <a:rPr lang="en-US" sz="1400" b="1" noProof="1" smtClean="0">
                <a:latin typeface="Consolas" panose="020B0609020204030204" pitchFamily="49" charset="0"/>
              </a:rPr>
              <a:t>  function </a:t>
            </a:r>
            <a:r>
              <a:rPr lang="en-US" sz="1400" noProof="1" smtClean="0">
                <a:latin typeface="Consolas" panose="020B0609020204030204" pitchFamily="49" charset="0"/>
              </a:rPr>
              <a:t>Search_Zero_P (A : N_Array) </a:t>
            </a:r>
            <a:r>
              <a:rPr lang="en-US" sz="1400" b="1" noProof="1" smtClean="0">
                <a:latin typeface="Consolas" panose="020B0609020204030204" pitchFamily="49" charset="0"/>
              </a:rPr>
              <a:t>return </a:t>
            </a:r>
            <a:r>
              <a:rPr lang="en-US" sz="1400" noProof="1" smtClean="0">
                <a:latin typeface="Consolas" panose="020B0609020204030204" pitchFamily="49" charset="0"/>
              </a:rPr>
              <a:t>Positive</a:t>
            </a:r>
            <a:r>
              <a:rPr lang="en-US" sz="1400" b="1" noProof="1" smtClean="0">
                <a:latin typeface="Consolas" panose="020B0609020204030204" pitchFamily="49" charset="0"/>
              </a:rPr>
              <a:t> is</a:t>
            </a:r>
          </a:p>
          <a:p>
            <a:pPr fontAlgn="auto">
              <a:spcBef>
                <a:spcPts val="0"/>
              </a:spcBef>
              <a:spcAft>
                <a:spcPts val="0"/>
              </a:spcAft>
              <a:defRPr/>
            </a:pPr>
            <a:r>
              <a:rPr lang="en-US" sz="1400" b="1" noProof="1" smtClean="0">
                <a:latin typeface="Consolas" panose="020B0609020204030204" pitchFamily="49" charset="0"/>
              </a:rPr>
              <a:t>  begin</a:t>
            </a:r>
          </a:p>
          <a:p>
            <a:pPr fontAlgn="auto">
              <a:spcBef>
                <a:spcPts val="200"/>
              </a:spcBef>
              <a:spcAft>
                <a:spcPts val="0"/>
              </a:spcAft>
              <a:defRPr/>
            </a:pPr>
            <a:r>
              <a:rPr lang="en-US" sz="1400" b="1" noProof="1" smtClean="0">
                <a:latin typeface="Consolas" panose="020B0609020204030204" pitchFamily="49" charset="0"/>
              </a:rPr>
              <a:t>    for </a:t>
            </a:r>
            <a:r>
              <a:rPr lang="en-US" sz="1400" noProof="1" smtClean="0">
                <a:latin typeface="Consolas" panose="020B0609020204030204" pitchFamily="49" charset="0"/>
              </a:rPr>
              <a:t>I</a:t>
            </a:r>
            <a:r>
              <a:rPr lang="en-US" sz="1400" b="1" noProof="1" smtClean="0">
                <a:latin typeface="Consolas" panose="020B0609020204030204" pitchFamily="49" charset="0"/>
              </a:rPr>
              <a:t> in </a:t>
            </a:r>
            <a:r>
              <a:rPr lang="en-US" sz="1400" noProof="1" smtClean="0">
                <a:latin typeface="Consolas" panose="020B0609020204030204" pitchFamily="49" charset="0"/>
              </a:rPr>
              <a:t>A'Range</a:t>
            </a:r>
            <a:r>
              <a:rPr lang="en-US" sz="1400" b="1" noProof="1" smtClean="0">
                <a:latin typeface="Consolas" panose="020B0609020204030204" pitchFamily="49" charset="0"/>
              </a:rPr>
              <a:t> loop</a:t>
            </a:r>
          </a:p>
          <a:p>
            <a:pPr fontAlgn="auto">
              <a:spcBef>
                <a:spcPts val="200"/>
              </a:spcBef>
              <a:spcAft>
                <a:spcPts val="0"/>
              </a:spcAft>
              <a:defRPr/>
            </a:pPr>
            <a:r>
              <a:rPr lang="en-US" sz="1400" b="1" noProof="1" smtClean="0">
                <a:latin typeface="Consolas" panose="020B0609020204030204" pitchFamily="49" charset="0"/>
              </a:rPr>
              <a:t>      if </a:t>
            </a:r>
            <a:r>
              <a:rPr lang="en-US" sz="1400" noProof="1" smtClean="0">
                <a:latin typeface="Consolas" panose="020B0609020204030204" pitchFamily="49" charset="0"/>
              </a:rPr>
              <a:t>A (I) = 0 </a:t>
            </a:r>
            <a:r>
              <a:rPr lang="en-US" sz="1400" b="1" noProof="1" smtClean="0">
                <a:latin typeface="Consolas" panose="020B0609020204030204" pitchFamily="49" charset="0"/>
              </a:rPr>
              <a:t>then</a:t>
            </a:r>
          </a:p>
          <a:p>
            <a:pPr fontAlgn="auto">
              <a:spcBef>
                <a:spcPts val="200"/>
              </a:spcBef>
              <a:spcAft>
                <a:spcPts val="0"/>
              </a:spcAft>
              <a:defRPr/>
            </a:pPr>
            <a:r>
              <a:rPr lang="en-US" sz="1400" b="1" noProof="1" smtClean="0">
                <a:latin typeface="Consolas" panose="020B0609020204030204" pitchFamily="49" charset="0"/>
              </a:rPr>
              <a:t>        return </a:t>
            </a:r>
            <a:r>
              <a:rPr lang="en-US" sz="1400" noProof="1" smtClean="0">
                <a:latin typeface="Consolas" panose="020B0609020204030204" pitchFamily="49" charset="0"/>
              </a:rPr>
              <a:t>I;</a:t>
            </a:r>
          </a:p>
          <a:p>
            <a:pPr fontAlgn="auto">
              <a:spcBef>
                <a:spcPts val="200"/>
              </a:spcBef>
              <a:spcAft>
                <a:spcPts val="0"/>
              </a:spcAft>
              <a:defRPr/>
            </a:pPr>
            <a:r>
              <a:rPr lang="en-US" sz="1400" b="1" noProof="1" smtClean="0">
                <a:latin typeface="Consolas" panose="020B0609020204030204" pitchFamily="49" charset="0"/>
              </a:rPr>
              <a:t>      end if</a:t>
            </a:r>
            <a:r>
              <a:rPr lang="en-US" sz="1400" noProof="1" smtClean="0">
                <a:latin typeface="Consolas" panose="020B0609020204030204" pitchFamily="49" charset="0"/>
              </a:rPr>
              <a:t>;</a:t>
            </a:r>
          </a:p>
          <a:p>
            <a:pPr fontAlgn="auto">
              <a:spcBef>
                <a:spcPts val="200"/>
              </a:spcBef>
              <a:spcAft>
                <a:spcPts val="0"/>
              </a:spcAft>
              <a:defRPr/>
            </a:pPr>
            <a:r>
              <a:rPr lang="en-US" sz="1400" b="1" noProof="1" smtClean="0">
                <a:latin typeface="Consolas" panose="020B0609020204030204" pitchFamily="49" charset="0"/>
              </a:rPr>
              <a:t>    end loop</a:t>
            </a:r>
            <a:r>
              <a:rPr lang="en-US" sz="1400" noProof="1" smtClean="0">
                <a:latin typeface="Consolas" panose="020B0609020204030204" pitchFamily="49" charset="0"/>
              </a:rPr>
              <a:t>;</a:t>
            </a:r>
          </a:p>
          <a:p>
            <a:pPr fontAlgn="auto">
              <a:spcBef>
                <a:spcPts val="200"/>
              </a:spcBef>
              <a:spcAft>
                <a:spcPts val="0"/>
              </a:spcAft>
              <a:defRPr/>
            </a:pPr>
            <a:r>
              <a:rPr lang="en-US" sz="1400" b="1" noProof="1" smtClean="0">
                <a:latin typeface="Consolas" panose="020B0609020204030204" pitchFamily="49" charset="0"/>
              </a:rPr>
              <a:t>    raise </a:t>
            </a:r>
            <a:r>
              <a:rPr lang="en-US" sz="1400" noProof="1" smtClean="0">
                <a:latin typeface="Consolas" panose="020B0609020204030204" pitchFamily="49" charset="0"/>
              </a:rPr>
              <a:t>Not_Found;</a:t>
            </a:r>
          </a:p>
          <a:p>
            <a:pPr fontAlgn="auto">
              <a:spcBef>
                <a:spcPts val="200"/>
              </a:spcBef>
              <a:spcAft>
                <a:spcPts val="0"/>
              </a:spcAft>
              <a:defRPr/>
            </a:pPr>
            <a:r>
              <a:rPr lang="en-US" sz="1400" b="1" noProof="1" smtClean="0">
                <a:latin typeface="Consolas" panose="020B0609020204030204" pitchFamily="49" charset="0"/>
              </a:rPr>
              <a:t>  end </a:t>
            </a:r>
            <a:r>
              <a:rPr lang="en-US" sz="1400" noProof="1" smtClean="0">
                <a:latin typeface="Consolas" panose="020B0609020204030204" pitchFamily="49" charset="0"/>
              </a:rPr>
              <a:t>Search_Zero_P;</a:t>
            </a:r>
          </a:p>
          <a:p>
            <a:pPr fontAlgn="auto">
              <a:spcBef>
                <a:spcPts val="0"/>
              </a:spcBef>
              <a:spcAft>
                <a:spcPts val="0"/>
              </a:spcAft>
              <a:defRPr/>
            </a:pPr>
            <a:r>
              <a:rPr lang="en-US" sz="1400" b="1" noProof="1" smtClean="0">
                <a:latin typeface="Consolas" panose="020B0609020204030204" pitchFamily="49" charset="0"/>
              </a:rPr>
              <a:t>   </a:t>
            </a:r>
          </a:p>
          <a:p>
            <a:pPr fontAlgn="auto">
              <a:spcBef>
                <a:spcPts val="0"/>
              </a:spcBef>
              <a:spcAft>
                <a:spcPts val="0"/>
              </a:spcAft>
              <a:defRPr/>
            </a:pPr>
            <a:r>
              <a:rPr lang="en-US" sz="1400" b="1" noProof="1" smtClean="0">
                <a:latin typeface="Consolas" panose="020B0609020204030204" pitchFamily="49" charset="0"/>
              </a:rPr>
              <a:t>  function </a:t>
            </a:r>
            <a:r>
              <a:rPr lang="en-US" sz="1400" noProof="1" smtClean="0">
                <a:latin typeface="Consolas" panose="020B0609020204030204" pitchFamily="49" charset="0"/>
              </a:rPr>
              <a:t>Search_Zero_N (A : N_Array) </a:t>
            </a:r>
            <a:r>
              <a:rPr lang="en-US" sz="1400" b="1" noProof="1" smtClean="0">
                <a:latin typeface="Consolas" panose="020B0609020204030204" pitchFamily="49" charset="0"/>
              </a:rPr>
              <a:t>return </a:t>
            </a:r>
            <a:r>
              <a:rPr lang="en-US" sz="1400" noProof="1" smtClean="0">
                <a:latin typeface="Consolas" panose="020B0609020204030204" pitchFamily="49" charset="0"/>
              </a:rPr>
              <a:t>Natural</a:t>
            </a:r>
          </a:p>
          <a:p>
            <a:pPr fontAlgn="auto">
              <a:spcBef>
                <a:spcPts val="0"/>
              </a:spcBef>
              <a:spcAft>
                <a:spcPts val="0"/>
              </a:spcAft>
              <a:defRPr/>
            </a:pPr>
            <a:r>
              <a:rPr lang="en-US" sz="1400" noProof="1" smtClean="0">
                <a:latin typeface="Consolas" panose="020B0609020204030204" pitchFamily="49" charset="0"/>
              </a:rPr>
              <a:t>    </a:t>
            </a:r>
            <a:r>
              <a:rPr lang="en-US" sz="1400" b="1" noProof="1" smtClean="0">
                <a:latin typeface="Consolas" panose="020B0609020204030204" pitchFamily="49" charset="0"/>
              </a:rPr>
              <a:t>with</a:t>
            </a:r>
            <a:r>
              <a:rPr lang="en-US" sz="1400" noProof="1" smtClean="0">
                <a:latin typeface="Consolas" panose="020B0609020204030204" pitchFamily="49" charset="0"/>
              </a:rPr>
              <a:t> SPARK_Mode =&gt; Off</a:t>
            </a:r>
            <a:r>
              <a:rPr lang="en-US" sz="1400" b="1" noProof="1" smtClean="0">
                <a:latin typeface="Consolas" panose="020B0609020204030204" pitchFamily="49" charset="0"/>
              </a:rPr>
              <a:t> is</a:t>
            </a:r>
          </a:p>
          <a:p>
            <a:pPr fontAlgn="auto">
              <a:spcBef>
                <a:spcPts val="200"/>
              </a:spcBef>
              <a:spcAft>
                <a:spcPts val="0"/>
              </a:spcAft>
              <a:defRPr/>
            </a:pPr>
            <a:r>
              <a:rPr lang="en-US" sz="1400" b="1" noProof="1" smtClean="0">
                <a:latin typeface="Consolas" panose="020B0609020204030204" pitchFamily="49" charset="0"/>
              </a:rPr>
              <a:t>  begin</a:t>
            </a:r>
          </a:p>
          <a:p>
            <a:pPr fontAlgn="auto">
              <a:spcBef>
                <a:spcPts val="200"/>
              </a:spcBef>
              <a:spcAft>
                <a:spcPts val="0"/>
              </a:spcAft>
              <a:defRPr/>
            </a:pPr>
            <a:r>
              <a:rPr lang="en-US" sz="1400" b="1" noProof="1" smtClean="0">
                <a:latin typeface="Consolas" panose="020B0609020204030204" pitchFamily="49" charset="0"/>
              </a:rPr>
              <a:t>    return </a:t>
            </a:r>
            <a:r>
              <a:rPr lang="en-US" sz="1400" noProof="1" smtClean="0">
                <a:latin typeface="Consolas" panose="020B0609020204030204" pitchFamily="49" charset="0"/>
              </a:rPr>
              <a:t>Search_Zero_P (A);</a:t>
            </a:r>
          </a:p>
          <a:p>
            <a:pPr fontAlgn="auto">
              <a:spcBef>
                <a:spcPts val="200"/>
              </a:spcBef>
              <a:spcAft>
                <a:spcPts val="0"/>
              </a:spcAft>
              <a:defRPr/>
            </a:pPr>
            <a:r>
              <a:rPr lang="en-US" sz="1400" b="1" noProof="1" smtClean="0">
                <a:latin typeface="Consolas" panose="020B0609020204030204" pitchFamily="49" charset="0"/>
              </a:rPr>
              <a:t>  exception</a:t>
            </a:r>
          </a:p>
          <a:p>
            <a:pPr fontAlgn="auto">
              <a:spcBef>
                <a:spcPts val="200"/>
              </a:spcBef>
              <a:spcAft>
                <a:spcPts val="0"/>
              </a:spcAft>
              <a:defRPr/>
            </a:pPr>
            <a:r>
              <a:rPr lang="en-US" sz="1400" b="1" noProof="1" smtClean="0">
                <a:latin typeface="Consolas" panose="020B0609020204030204" pitchFamily="49" charset="0"/>
              </a:rPr>
              <a:t>    when </a:t>
            </a:r>
            <a:r>
              <a:rPr lang="en-US" sz="1400" noProof="1" smtClean="0">
                <a:latin typeface="Consolas" panose="020B0609020204030204" pitchFamily="49" charset="0"/>
              </a:rPr>
              <a:t>Not_Found =&gt; return 0;</a:t>
            </a:r>
          </a:p>
          <a:p>
            <a:pPr fontAlgn="auto">
              <a:spcBef>
                <a:spcPts val="200"/>
              </a:spcBef>
              <a:spcAft>
                <a:spcPts val="0"/>
              </a:spcAft>
              <a:defRPr/>
            </a:pPr>
            <a:r>
              <a:rPr lang="en-US" sz="1400" b="1" noProof="1" smtClean="0">
                <a:latin typeface="Consolas" panose="020B0609020204030204" pitchFamily="49" charset="0"/>
              </a:rPr>
              <a:t>  end </a:t>
            </a:r>
            <a:r>
              <a:rPr lang="en-US" sz="1400" noProof="1" smtClean="0">
                <a:latin typeface="Consolas" panose="020B0609020204030204" pitchFamily="49" charset="0"/>
              </a:rPr>
              <a:t>Search_Zero_N;</a:t>
            </a:r>
          </a:p>
          <a:p>
            <a:pPr fontAlgn="auto">
              <a:spcBef>
                <a:spcPts val="0"/>
              </a:spcBef>
              <a:spcAft>
                <a:spcPts val="0"/>
              </a:spcAft>
              <a:defRPr/>
            </a:pPr>
            <a:endParaRPr lang="en-US" sz="1400" noProof="1" smtClean="0">
              <a:latin typeface="Consolas" panose="020B0609020204030204" pitchFamily="49" charset="0"/>
            </a:endParaRPr>
          </a:p>
          <a:p>
            <a:pPr fontAlgn="auto">
              <a:spcBef>
                <a:spcPts val="0"/>
              </a:spcBef>
              <a:spcAft>
                <a:spcPts val="0"/>
              </a:spcAft>
              <a:defRPr/>
            </a:pPr>
            <a:r>
              <a:rPr lang="en-US" sz="1400" b="1" noProof="1" smtClean="0">
                <a:latin typeface="Consolas" panose="020B0609020204030204" pitchFamily="49" charset="0"/>
              </a:rPr>
              <a:t>end</a:t>
            </a:r>
            <a:r>
              <a:rPr lang="en-US" sz="1400" noProof="1" smtClean="0">
                <a:latin typeface="Consolas" panose="020B0609020204030204" pitchFamily="49" charset="0"/>
              </a:rPr>
              <a:t> P;</a:t>
            </a:r>
            <a:endParaRPr lang="en-US" sz="1400" noProof="1">
              <a:latin typeface="Consolas" panose="020B0609020204030204" pitchFamily="49" charset="0"/>
            </a:endParaRPr>
          </a:p>
        </p:txBody>
      </p:sp>
    </p:spTree>
    <p:extLst>
      <p:ext uri="{BB962C8B-B14F-4D97-AF65-F5344CB8AC3E}">
        <p14:creationId xmlns:p14="http://schemas.microsoft.com/office/powerpoint/2010/main" val="13730402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5015352" y="226883"/>
            <a:ext cx="1224136" cy="533400"/>
          </a:xfrm>
          <a:prstGeom prst="rect">
            <a:avLst/>
          </a:prstGeom>
        </p:spPr>
        <p:txBody>
          <a:bodyPr/>
          <a:lstStyle/>
          <a:p>
            <a:r>
              <a:rPr lang="en-US" dirty="0" smtClean="0"/>
              <a:t>10/10</a:t>
            </a:r>
            <a:endParaRPr lang="en-US" dirty="0"/>
          </a:p>
        </p:txBody>
      </p:sp>
      <p:sp>
        <p:nvSpPr>
          <p:cNvPr id="5" name="TextBox 4"/>
          <p:cNvSpPr txBox="1"/>
          <p:nvPr/>
        </p:nvSpPr>
        <p:spPr>
          <a:xfrm>
            <a:off x="1331640" y="980728"/>
            <a:ext cx="5993949" cy="5786199"/>
          </a:xfrm>
          <a:prstGeom prst="rect">
            <a:avLst/>
          </a:prstGeom>
          <a:noFill/>
        </p:spPr>
        <p:txBody>
          <a:bodyPr wrap="none" rtlCol="0">
            <a:spAutoFit/>
          </a:bodyPr>
          <a:lstStyle/>
          <a:p>
            <a:pPr fontAlgn="auto">
              <a:spcBef>
                <a:spcPts val="0"/>
              </a:spcBef>
              <a:spcAft>
                <a:spcPts val="0"/>
              </a:spcAft>
              <a:defRPr/>
            </a:pPr>
            <a:r>
              <a:rPr lang="en-US" sz="1400" b="1" noProof="1" smtClean="0">
                <a:latin typeface="Consolas" panose="020B0609020204030204" pitchFamily="49" charset="0"/>
              </a:rPr>
              <a:t>package</a:t>
            </a:r>
            <a:r>
              <a:rPr lang="en-US" sz="1400" noProof="1" smtClean="0">
                <a:latin typeface="Consolas" panose="020B0609020204030204" pitchFamily="49" charset="0"/>
              </a:rPr>
              <a:t> </a:t>
            </a:r>
            <a:r>
              <a:rPr lang="en-US" sz="1400" b="1" noProof="1" smtClean="0">
                <a:latin typeface="Consolas" panose="020B0609020204030204" pitchFamily="49" charset="0"/>
              </a:rPr>
              <a:t>body</a:t>
            </a:r>
            <a:r>
              <a:rPr lang="en-US" sz="1400" noProof="1" smtClean="0">
                <a:latin typeface="Consolas" panose="020B0609020204030204" pitchFamily="49" charset="0"/>
              </a:rPr>
              <a:t> P </a:t>
            </a:r>
            <a:r>
              <a:rPr lang="en-US" sz="1400" b="1" noProof="1" smtClean="0">
                <a:latin typeface="Consolas" panose="020B0609020204030204" pitchFamily="49" charset="0"/>
              </a:rPr>
              <a:t>with</a:t>
            </a:r>
            <a:r>
              <a:rPr lang="en-US" sz="1400" noProof="1" smtClean="0">
                <a:latin typeface="Consolas" panose="020B0609020204030204" pitchFamily="49" charset="0"/>
              </a:rPr>
              <a:t> SPARK_Mode =&gt; On </a:t>
            </a:r>
            <a:r>
              <a:rPr lang="en-US" sz="1400" b="1" noProof="1" smtClean="0">
                <a:latin typeface="Consolas" panose="020B0609020204030204" pitchFamily="49" charset="0"/>
              </a:rPr>
              <a:t>is</a:t>
            </a:r>
          </a:p>
          <a:p>
            <a:pPr fontAlgn="auto">
              <a:spcBef>
                <a:spcPts val="0"/>
              </a:spcBef>
              <a:spcAft>
                <a:spcPts val="0"/>
              </a:spcAft>
              <a:defRPr/>
            </a:pPr>
            <a:endParaRPr lang="en-US" sz="1400" b="1" noProof="1" smtClean="0">
              <a:latin typeface="Consolas" panose="020B0609020204030204" pitchFamily="49" charset="0"/>
            </a:endParaRPr>
          </a:p>
          <a:p>
            <a:pPr fontAlgn="auto">
              <a:spcBef>
                <a:spcPts val="0"/>
              </a:spcBef>
              <a:spcAft>
                <a:spcPts val="0"/>
              </a:spcAft>
              <a:defRPr/>
            </a:pPr>
            <a:r>
              <a:rPr lang="en-US" sz="1400" b="1" noProof="1" smtClean="0">
                <a:latin typeface="Consolas" panose="020B0609020204030204" pitchFamily="49" charset="0"/>
              </a:rPr>
              <a:t>  type</a:t>
            </a:r>
            <a:r>
              <a:rPr lang="en-US" sz="1400" noProof="1" smtClean="0">
                <a:latin typeface="Consolas" panose="020B0609020204030204" pitchFamily="49" charset="0"/>
              </a:rPr>
              <a:t> N_Array </a:t>
            </a:r>
            <a:r>
              <a:rPr lang="en-US" sz="1400" b="1" noProof="1" smtClean="0">
                <a:latin typeface="Consolas" panose="020B0609020204030204" pitchFamily="49" charset="0"/>
              </a:rPr>
              <a:t>is</a:t>
            </a:r>
            <a:r>
              <a:rPr lang="en-US" sz="1400" noProof="1" smtClean="0">
                <a:latin typeface="Consolas" panose="020B0609020204030204" pitchFamily="49" charset="0"/>
              </a:rPr>
              <a:t> </a:t>
            </a:r>
            <a:r>
              <a:rPr lang="en-US" sz="1400" b="1" noProof="1" smtClean="0">
                <a:latin typeface="Consolas" panose="020B0609020204030204" pitchFamily="49" charset="0"/>
              </a:rPr>
              <a:t>array</a:t>
            </a:r>
            <a:r>
              <a:rPr lang="en-US" sz="1400" noProof="1" smtClean="0">
                <a:latin typeface="Consolas" panose="020B0609020204030204" pitchFamily="49" charset="0"/>
              </a:rPr>
              <a:t> (Positive </a:t>
            </a:r>
            <a:r>
              <a:rPr lang="en-US" sz="1400" b="1" noProof="1" smtClean="0">
                <a:latin typeface="Consolas" panose="020B0609020204030204" pitchFamily="49" charset="0"/>
              </a:rPr>
              <a:t>range</a:t>
            </a:r>
            <a:r>
              <a:rPr lang="en-US" sz="1400" noProof="1" smtClean="0">
                <a:latin typeface="Consolas" panose="020B0609020204030204" pitchFamily="49" charset="0"/>
              </a:rPr>
              <a:t> &lt;&gt;) </a:t>
            </a:r>
            <a:r>
              <a:rPr lang="en-US" sz="1400" b="1" noProof="1" smtClean="0">
                <a:latin typeface="Consolas" panose="020B0609020204030204" pitchFamily="49" charset="0"/>
              </a:rPr>
              <a:t>of</a:t>
            </a:r>
            <a:r>
              <a:rPr lang="en-US" sz="1400" noProof="1" smtClean="0">
                <a:latin typeface="Consolas" panose="020B0609020204030204" pitchFamily="49" charset="0"/>
              </a:rPr>
              <a:t> Natural;</a:t>
            </a:r>
          </a:p>
          <a:p>
            <a:pPr fontAlgn="auto">
              <a:spcBef>
                <a:spcPts val="0"/>
              </a:spcBef>
              <a:spcAft>
                <a:spcPts val="0"/>
              </a:spcAft>
              <a:defRPr/>
            </a:pPr>
            <a:endParaRPr lang="en-US" sz="1400" b="1" noProof="1" smtClean="0">
              <a:latin typeface="Consolas" panose="020B0609020204030204" pitchFamily="49" charset="0"/>
            </a:endParaRPr>
          </a:p>
          <a:p>
            <a:pPr fontAlgn="auto">
              <a:spcBef>
                <a:spcPts val="0"/>
              </a:spcBef>
              <a:spcAft>
                <a:spcPts val="0"/>
              </a:spcAft>
              <a:defRPr/>
            </a:pPr>
            <a:r>
              <a:rPr lang="en-US" sz="1400" b="1" noProof="1" smtClean="0">
                <a:latin typeface="Consolas" panose="020B0609020204030204" pitchFamily="49" charset="0"/>
              </a:rPr>
              <a:t>  </a:t>
            </a:r>
            <a:r>
              <a:rPr lang="en-US" sz="1400" noProof="1" smtClean="0">
                <a:latin typeface="Consolas" panose="020B0609020204030204" pitchFamily="49" charset="0"/>
              </a:rPr>
              <a:t>Not_Found : </a:t>
            </a:r>
            <a:r>
              <a:rPr lang="en-US" sz="1400" b="1" noProof="1" smtClean="0">
                <a:latin typeface="Consolas" panose="020B0609020204030204" pitchFamily="49" charset="0"/>
              </a:rPr>
              <a:t>exception;</a:t>
            </a:r>
          </a:p>
          <a:p>
            <a:pPr fontAlgn="auto">
              <a:spcBef>
                <a:spcPts val="0"/>
              </a:spcBef>
              <a:spcAft>
                <a:spcPts val="0"/>
              </a:spcAft>
              <a:defRPr/>
            </a:pPr>
            <a:r>
              <a:rPr lang="en-US" sz="1400" b="1" noProof="1" smtClean="0">
                <a:latin typeface="Consolas" panose="020B0609020204030204" pitchFamily="49" charset="0"/>
              </a:rPr>
              <a:t>   </a:t>
            </a:r>
          </a:p>
          <a:p>
            <a:pPr fontAlgn="auto">
              <a:spcBef>
                <a:spcPts val="0"/>
              </a:spcBef>
              <a:spcAft>
                <a:spcPts val="0"/>
              </a:spcAft>
              <a:defRPr/>
            </a:pPr>
            <a:r>
              <a:rPr lang="en-US" sz="1400" b="1" noProof="1" smtClean="0">
                <a:latin typeface="Consolas" panose="020B0609020204030204" pitchFamily="49" charset="0"/>
              </a:rPr>
              <a:t>  function </a:t>
            </a:r>
            <a:r>
              <a:rPr lang="en-US" sz="1400" noProof="1" smtClean="0">
                <a:latin typeface="Consolas" panose="020B0609020204030204" pitchFamily="49" charset="0"/>
              </a:rPr>
              <a:t>Search_Zero_P (A : N_Array) </a:t>
            </a:r>
            <a:r>
              <a:rPr lang="en-US" sz="1400" b="1" noProof="1" smtClean="0">
                <a:latin typeface="Consolas" panose="020B0609020204030204" pitchFamily="49" charset="0"/>
              </a:rPr>
              <a:t>return </a:t>
            </a:r>
            <a:r>
              <a:rPr lang="en-US" sz="1400" noProof="1" smtClean="0">
                <a:latin typeface="Consolas" panose="020B0609020204030204" pitchFamily="49" charset="0"/>
              </a:rPr>
              <a:t>Positive</a:t>
            </a:r>
            <a:r>
              <a:rPr lang="en-US" sz="1400" b="1" noProof="1" smtClean="0">
                <a:latin typeface="Consolas" panose="020B0609020204030204" pitchFamily="49" charset="0"/>
              </a:rPr>
              <a:t> is</a:t>
            </a:r>
          </a:p>
          <a:p>
            <a:pPr fontAlgn="auto">
              <a:spcBef>
                <a:spcPts val="0"/>
              </a:spcBef>
              <a:spcAft>
                <a:spcPts val="0"/>
              </a:spcAft>
              <a:defRPr/>
            </a:pPr>
            <a:r>
              <a:rPr lang="en-US" sz="1400" b="1" noProof="1" smtClean="0">
                <a:latin typeface="Consolas" panose="020B0609020204030204" pitchFamily="49" charset="0"/>
              </a:rPr>
              <a:t>  begin</a:t>
            </a:r>
          </a:p>
          <a:p>
            <a:pPr fontAlgn="auto">
              <a:spcBef>
                <a:spcPts val="200"/>
              </a:spcBef>
              <a:spcAft>
                <a:spcPts val="0"/>
              </a:spcAft>
              <a:defRPr/>
            </a:pPr>
            <a:r>
              <a:rPr lang="en-US" sz="1400" b="1" noProof="1" smtClean="0">
                <a:latin typeface="Consolas" panose="020B0609020204030204" pitchFamily="49" charset="0"/>
              </a:rPr>
              <a:t>    for </a:t>
            </a:r>
            <a:r>
              <a:rPr lang="en-US" sz="1400" noProof="1" smtClean="0">
                <a:latin typeface="Consolas" panose="020B0609020204030204" pitchFamily="49" charset="0"/>
              </a:rPr>
              <a:t>I</a:t>
            </a:r>
            <a:r>
              <a:rPr lang="en-US" sz="1400" b="1" noProof="1" smtClean="0">
                <a:latin typeface="Consolas" panose="020B0609020204030204" pitchFamily="49" charset="0"/>
              </a:rPr>
              <a:t> in </a:t>
            </a:r>
            <a:r>
              <a:rPr lang="en-US" sz="1400" noProof="1" smtClean="0">
                <a:latin typeface="Consolas" panose="020B0609020204030204" pitchFamily="49" charset="0"/>
              </a:rPr>
              <a:t>A'Range</a:t>
            </a:r>
            <a:r>
              <a:rPr lang="en-US" sz="1400" b="1" noProof="1" smtClean="0">
                <a:latin typeface="Consolas" panose="020B0609020204030204" pitchFamily="49" charset="0"/>
              </a:rPr>
              <a:t> loop</a:t>
            </a:r>
          </a:p>
          <a:p>
            <a:pPr fontAlgn="auto">
              <a:spcBef>
                <a:spcPts val="200"/>
              </a:spcBef>
              <a:spcAft>
                <a:spcPts val="0"/>
              </a:spcAft>
              <a:defRPr/>
            </a:pPr>
            <a:r>
              <a:rPr lang="en-US" sz="1400" b="1" noProof="1" smtClean="0">
                <a:latin typeface="Consolas" panose="020B0609020204030204" pitchFamily="49" charset="0"/>
              </a:rPr>
              <a:t>      if </a:t>
            </a:r>
            <a:r>
              <a:rPr lang="en-US" sz="1400" noProof="1" smtClean="0">
                <a:latin typeface="Consolas" panose="020B0609020204030204" pitchFamily="49" charset="0"/>
              </a:rPr>
              <a:t>A (I) = 0 </a:t>
            </a:r>
            <a:r>
              <a:rPr lang="en-US" sz="1400" b="1" noProof="1" smtClean="0">
                <a:latin typeface="Consolas" panose="020B0609020204030204" pitchFamily="49" charset="0"/>
              </a:rPr>
              <a:t>then</a:t>
            </a:r>
          </a:p>
          <a:p>
            <a:pPr fontAlgn="auto">
              <a:spcBef>
                <a:spcPts val="200"/>
              </a:spcBef>
              <a:spcAft>
                <a:spcPts val="0"/>
              </a:spcAft>
              <a:defRPr/>
            </a:pPr>
            <a:r>
              <a:rPr lang="en-US" sz="1400" b="1" noProof="1" smtClean="0">
                <a:latin typeface="Consolas" panose="020B0609020204030204" pitchFamily="49" charset="0"/>
              </a:rPr>
              <a:t>        return </a:t>
            </a:r>
            <a:r>
              <a:rPr lang="en-US" sz="1400" noProof="1" smtClean="0">
                <a:latin typeface="Consolas" panose="020B0609020204030204" pitchFamily="49" charset="0"/>
              </a:rPr>
              <a:t>I;</a:t>
            </a:r>
          </a:p>
          <a:p>
            <a:pPr fontAlgn="auto">
              <a:spcBef>
                <a:spcPts val="200"/>
              </a:spcBef>
              <a:spcAft>
                <a:spcPts val="0"/>
              </a:spcAft>
              <a:defRPr/>
            </a:pPr>
            <a:r>
              <a:rPr lang="en-US" sz="1400" b="1" noProof="1" smtClean="0">
                <a:latin typeface="Consolas" panose="020B0609020204030204" pitchFamily="49" charset="0"/>
              </a:rPr>
              <a:t>      end if</a:t>
            </a:r>
            <a:r>
              <a:rPr lang="en-US" sz="1400" noProof="1" smtClean="0">
                <a:latin typeface="Consolas" panose="020B0609020204030204" pitchFamily="49" charset="0"/>
              </a:rPr>
              <a:t>;</a:t>
            </a:r>
          </a:p>
          <a:p>
            <a:pPr fontAlgn="auto">
              <a:spcBef>
                <a:spcPts val="200"/>
              </a:spcBef>
              <a:spcAft>
                <a:spcPts val="0"/>
              </a:spcAft>
              <a:defRPr/>
            </a:pPr>
            <a:r>
              <a:rPr lang="en-US" sz="1400" b="1" noProof="1" smtClean="0">
                <a:latin typeface="Consolas" panose="020B0609020204030204" pitchFamily="49" charset="0"/>
              </a:rPr>
              <a:t>    end loop</a:t>
            </a:r>
            <a:r>
              <a:rPr lang="en-US" sz="1400" noProof="1" smtClean="0">
                <a:latin typeface="Consolas" panose="020B0609020204030204" pitchFamily="49" charset="0"/>
              </a:rPr>
              <a:t>;</a:t>
            </a:r>
          </a:p>
          <a:p>
            <a:pPr fontAlgn="auto">
              <a:spcBef>
                <a:spcPts val="200"/>
              </a:spcBef>
              <a:spcAft>
                <a:spcPts val="0"/>
              </a:spcAft>
              <a:defRPr/>
            </a:pPr>
            <a:r>
              <a:rPr lang="en-US" sz="1400" b="1" noProof="1" smtClean="0">
                <a:latin typeface="Consolas" panose="020B0609020204030204" pitchFamily="49" charset="0"/>
              </a:rPr>
              <a:t>    raise </a:t>
            </a:r>
            <a:r>
              <a:rPr lang="en-US" sz="1400" noProof="1" smtClean="0">
                <a:latin typeface="Consolas" panose="020B0609020204030204" pitchFamily="49" charset="0"/>
              </a:rPr>
              <a:t>Not_Found;</a:t>
            </a:r>
          </a:p>
          <a:p>
            <a:pPr fontAlgn="auto">
              <a:spcBef>
                <a:spcPts val="200"/>
              </a:spcBef>
              <a:spcAft>
                <a:spcPts val="0"/>
              </a:spcAft>
              <a:defRPr/>
            </a:pPr>
            <a:r>
              <a:rPr lang="en-US" sz="1400" b="1" noProof="1" smtClean="0">
                <a:latin typeface="Consolas" panose="020B0609020204030204" pitchFamily="49" charset="0"/>
              </a:rPr>
              <a:t>  end </a:t>
            </a:r>
            <a:r>
              <a:rPr lang="en-US" sz="1400" noProof="1" smtClean="0">
                <a:latin typeface="Consolas" panose="020B0609020204030204" pitchFamily="49" charset="0"/>
              </a:rPr>
              <a:t>Search_Zero_P;</a:t>
            </a:r>
          </a:p>
          <a:p>
            <a:pPr fontAlgn="auto">
              <a:spcBef>
                <a:spcPts val="0"/>
              </a:spcBef>
              <a:spcAft>
                <a:spcPts val="0"/>
              </a:spcAft>
              <a:defRPr/>
            </a:pPr>
            <a:r>
              <a:rPr lang="en-US" sz="1400" b="1" noProof="1" smtClean="0">
                <a:latin typeface="Consolas" panose="020B0609020204030204" pitchFamily="49" charset="0"/>
              </a:rPr>
              <a:t>   </a:t>
            </a:r>
          </a:p>
          <a:p>
            <a:pPr fontAlgn="auto">
              <a:spcBef>
                <a:spcPts val="0"/>
              </a:spcBef>
              <a:spcAft>
                <a:spcPts val="0"/>
              </a:spcAft>
              <a:defRPr/>
            </a:pPr>
            <a:r>
              <a:rPr lang="en-US" sz="1400" b="1" noProof="1" smtClean="0">
                <a:latin typeface="Consolas" panose="020B0609020204030204" pitchFamily="49" charset="0"/>
              </a:rPr>
              <a:t>  function </a:t>
            </a:r>
            <a:r>
              <a:rPr lang="en-US" sz="1400" noProof="1" smtClean="0">
                <a:latin typeface="Consolas" panose="020B0609020204030204" pitchFamily="49" charset="0"/>
              </a:rPr>
              <a:t>Search_Zero_N (A : N_Array) </a:t>
            </a:r>
            <a:r>
              <a:rPr lang="en-US" sz="1400" b="1" noProof="1" smtClean="0">
                <a:latin typeface="Consolas" panose="020B0609020204030204" pitchFamily="49" charset="0"/>
              </a:rPr>
              <a:t>return </a:t>
            </a:r>
            <a:r>
              <a:rPr lang="en-US" sz="1400" noProof="1" smtClean="0">
                <a:latin typeface="Consolas" panose="020B0609020204030204" pitchFamily="49" charset="0"/>
              </a:rPr>
              <a:t>Natural</a:t>
            </a:r>
          </a:p>
          <a:p>
            <a:pPr fontAlgn="auto">
              <a:spcBef>
                <a:spcPts val="0"/>
              </a:spcBef>
              <a:spcAft>
                <a:spcPts val="0"/>
              </a:spcAft>
              <a:defRPr/>
            </a:pPr>
            <a:r>
              <a:rPr lang="en-US" sz="1400" noProof="1" smtClean="0">
                <a:latin typeface="Consolas" panose="020B0609020204030204" pitchFamily="49" charset="0"/>
              </a:rPr>
              <a:t>    </a:t>
            </a:r>
            <a:r>
              <a:rPr lang="en-US" sz="1400" b="1" noProof="1" smtClean="0">
                <a:latin typeface="Consolas" panose="020B0609020204030204" pitchFamily="49" charset="0"/>
              </a:rPr>
              <a:t>with</a:t>
            </a:r>
            <a:r>
              <a:rPr lang="en-US" sz="1400" noProof="1" smtClean="0">
                <a:latin typeface="Consolas" panose="020B0609020204030204" pitchFamily="49" charset="0"/>
              </a:rPr>
              <a:t> SPARK_Mode =&gt; Off</a:t>
            </a:r>
            <a:r>
              <a:rPr lang="en-US" sz="1400" b="1" noProof="1" smtClean="0">
                <a:latin typeface="Consolas" panose="020B0609020204030204" pitchFamily="49" charset="0"/>
              </a:rPr>
              <a:t> is</a:t>
            </a:r>
          </a:p>
          <a:p>
            <a:pPr fontAlgn="auto">
              <a:spcBef>
                <a:spcPts val="200"/>
              </a:spcBef>
              <a:spcAft>
                <a:spcPts val="0"/>
              </a:spcAft>
              <a:defRPr/>
            </a:pPr>
            <a:r>
              <a:rPr lang="en-US" sz="1400" b="1" noProof="1" smtClean="0">
                <a:latin typeface="Consolas" panose="020B0609020204030204" pitchFamily="49" charset="0"/>
              </a:rPr>
              <a:t>  begin</a:t>
            </a:r>
          </a:p>
          <a:p>
            <a:pPr fontAlgn="auto">
              <a:spcBef>
                <a:spcPts val="200"/>
              </a:spcBef>
              <a:spcAft>
                <a:spcPts val="0"/>
              </a:spcAft>
              <a:defRPr/>
            </a:pPr>
            <a:r>
              <a:rPr lang="en-US" sz="1400" b="1" noProof="1" smtClean="0">
                <a:latin typeface="Consolas" panose="020B0609020204030204" pitchFamily="49" charset="0"/>
              </a:rPr>
              <a:t>    return </a:t>
            </a:r>
            <a:r>
              <a:rPr lang="en-US" sz="1400" noProof="1" smtClean="0">
                <a:latin typeface="Consolas" panose="020B0609020204030204" pitchFamily="49" charset="0"/>
              </a:rPr>
              <a:t>Search_Zero_P (A);</a:t>
            </a:r>
          </a:p>
          <a:p>
            <a:pPr fontAlgn="auto">
              <a:spcBef>
                <a:spcPts val="200"/>
              </a:spcBef>
              <a:spcAft>
                <a:spcPts val="0"/>
              </a:spcAft>
              <a:defRPr/>
            </a:pPr>
            <a:r>
              <a:rPr lang="en-US" sz="1400" b="1" noProof="1" smtClean="0">
                <a:latin typeface="Consolas" panose="020B0609020204030204" pitchFamily="49" charset="0"/>
              </a:rPr>
              <a:t>  exception</a:t>
            </a:r>
          </a:p>
          <a:p>
            <a:pPr fontAlgn="auto">
              <a:spcBef>
                <a:spcPts val="200"/>
              </a:spcBef>
              <a:spcAft>
                <a:spcPts val="0"/>
              </a:spcAft>
              <a:defRPr/>
            </a:pPr>
            <a:r>
              <a:rPr lang="en-US" sz="1400" b="1" noProof="1" smtClean="0">
                <a:latin typeface="Consolas" panose="020B0609020204030204" pitchFamily="49" charset="0"/>
              </a:rPr>
              <a:t>    when </a:t>
            </a:r>
            <a:r>
              <a:rPr lang="en-US" sz="1400" noProof="1" smtClean="0">
                <a:latin typeface="Consolas" panose="020B0609020204030204" pitchFamily="49" charset="0"/>
              </a:rPr>
              <a:t>Not_Found =&gt; return 0;</a:t>
            </a:r>
          </a:p>
          <a:p>
            <a:pPr fontAlgn="auto">
              <a:spcBef>
                <a:spcPts val="200"/>
              </a:spcBef>
              <a:spcAft>
                <a:spcPts val="0"/>
              </a:spcAft>
              <a:defRPr/>
            </a:pPr>
            <a:r>
              <a:rPr lang="en-US" sz="1400" b="1" noProof="1" smtClean="0">
                <a:latin typeface="Consolas" panose="020B0609020204030204" pitchFamily="49" charset="0"/>
              </a:rPr>
              <a:t>  end </a:t>
            </a:r>
            <a:r>
              <a:rPr lang="en-US" sz="1400" noProof="1" smtClean="0">
                <a:latin typeface="Consolas" panose="020B0609020204030204" pitchFamily="49" charset="0"/>
              </a:rPr>
              <a:t>Search_Zero_N;</a:t>
            </a:r>
          </a:p>
          <a:p>
            <a:pPr fontAlgn="auto">
              <a:spcBef>
                <a:spcPts val="0"/>
              </a:spcBef>
              <a:spcAft>
                <a:spcPts val="0"/>
              </a:spcAft>
              <a:defRPr/>
            </a:pPr>
            <a:endParaRPr lang="en-US" sz="1400" noProof="1" smtClean="0">
              <a:latin typeface="Consolas" panose="020B0609020204030204" pitchFamily="49" charset="0"/>
            </a:endParaRPr>
          </a:p>
          <a:p>
            <a:pPr fontAlgn="auto">
              <a:spcBef>
                <a:spcPts val="0"/>
              </a:spcBef>
              <a:spcAft>
                <a:spcPts val="0"/>
              </a:spcAft>
              <a:defRPr/>
            </a:pPr>
            <a:r>
              <a:rPr lang="en-US" sz="1400" b="1" noProof="1" smtClean="0">
                <a:latin typeface="Consolas" panose="020B0609020204030204" pitchFamily="49" charset="0"/>
              </a:rPr>
              <a:t>end</a:t>
            </a:r>
            <a:r>
              <a:rPr lang="en-US" sz="1400" noProof="1" smtClean="0">
                <a:latin typeface="Consolas" panose="020B0609020204030204" pitchFamily="49" charset="0"/>
              </a:rPr>
              <a:t> P;</a:t>
            </a:r>
            <a:endParaRPr lang="en-US" sz="1400" noProof="1">
              <a:latin typeface="Consolas" panose="020B0609020204030204" pitchFamily="49" charset="0"/>
            </a:endParaRPr>
          </a:p>
        </p:txBody>
      </p:sp>
      <p:sp>
        <p:nvSpPr>
          <p:cNvPr id="82953" name="TextBox 1"/>
          <p:cNvSpPr txBox="1">
            <a:spLocks noChangeArrowheads="1"/>
          </p:cNvSpPr>
          <p:nvPr/>
        </p:nvSpPr>
        <p:spPr bwMode="auto">
          <a:xfrm>
            <a:off x="5076056" y="5373216"/>
            <a:ext cx="3888432" cy="954107"/>
          </a:xfrm>
          <a:prstGeom prst="rect">
            <a:avLst/>
          </a:prstGeom>
          <a:solidFill>
            <a:schemeClr val="accent1">
              <a:lumMod val="20000"/>
              <a:lumOff val="80000"/>
            </a:schemeClr>
          </a:solidFill>
          <a:extLst/>
        </p:spPr>
        <p:txBody>
          <a:bodyPr wrap="square" rtlCol="0">
            <a:spAutoFit/>
          </a:bodyPr>
          <a:lstStyle>
            <a:defPPr>
              <a:defRPr lang="fr-FR"/>
            </a:defPPr>
            <a:lvl1pPr algn="ctr">
              <a:defRPr sz="1400"/>
            </a:lvl1pPr>
          </a:lstStyle>
          <a:p>
            <a:r>
              <a:rPr lang="en-US" altLang="en-US" dirty="0"/>
              <a:t>Raising an exception is allowed. GNATprove will try to demonstrate that it will never happen at runtime. Handlers must be in full Ada parts though.</a:t>
            </a:r>
            <a:endParaRPr lang="en-GB" altLang="en-US" dirty="0"/>
          </a:p>
        </p:txBody>
      </p:sp>
    </p:spTree>
    <p:extLst>
      <p:ext uri="{BB962C8B-B14F-4D97-AF65-F5344CB8AC3E}">
        <p14:creationId xmlns:p14="http://schemas.microsoft.com/office/powerpoint/2010/main" val="417381937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bwMode="auto">
          <a:xfrm>
            <a:off x="685800" y="3183668"/>
            <a:ext cx="2086000" cy="457200"/>
          </a:xfrm>
          <a:prstGeom prst="roundRect">
            <a:avLst/>
          </a:prstGeom>
          <a:solidFill>
            <a:srgbClr val="FFC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3" name="Title 2"/>
          <p:cNvSpPr>
            <a:spLocks noGrp="1"/>
          </p:cNvSpPr>
          <p:nvPr>
            <p:ph type="title"/>
          </p:nvPr>
        </p:nvSpPr>
        <p:spPr/>
        <p:txBody>
          <a:bodyPr/>
          <a:lstStyle/>
          <a:p>
            <a:r>
              <a:rPr lang="en-US" dirty="0" smtClean="0"/>
              <a:t>SPARK Language and Tools Agenda</a:t>
            </a:r>
            <a:endParaRPr lang="en-US" dirty="0"/>
          </a:p>
        </p:txBody>
      </p:sp>
      <p:sp>
        <p:nvSpPr>
          <p:cNvPr id="4" name="Content Placeholder 3"/>
          <p:cNvSpPr>
            <a:spLocks noGrp="1"/>
          </p:cNvSpPr>
          <p:nvPr>
            <p:ph sz="half" idx="10"/>
          </p:nvPr>
        </p:nvSpPr>
        <p:spPr/>
        <p:txBody>
          <a:bodyPr/>
          <a:lstStyle/>
          <a:p>
            <a:r>
              <a:rPr lang="en-US" dirty="0" smtClean="0"/>
              <a:t>Introduction</a:t>
            </a:r>
          </a:p>
          <a:p>
            <a:r>
              <a:rPr lang="en-US" dirty="0" smtClean="0"/>
              <a:t>The Safe Subset</a:t>
            </a:r>
          </a:p>
          <a:p>
            <a:r>
              <a:rPr lang="en-US" dirty="0" smtClean="0"/>
              <a:t>Mixing SPARK and Ada Code</a:t>
            </a:r>
          </a:p>
          <a:p>
            <a:r>
              <a:rPr lang="en-US" dirty="0" smtClean="0"/>
              <a:t>Key Tools</a:t>
            </a:r>
          </a:p>
          <a:p>
            <a:r>
              <a:rPr lang="en-US" dirty="0" smtClean="0"/>
              <a:t>Summary</a:t>
            </a:r>
            <a:endParaRPr lang="en-US" dirty="0"/>
          </a:p>
        </p:txBody>
      </p:sp>
      <p:pic>
        <p:nvPicPr>
          <p:cNvPr id="15" name="Picture 20" descr="j0213491"/>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5132962"/>
            <a:ext cx="12287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4617935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SPARK Key Tools</a:t>
            </a:r>
            <a:endParaRPr lang="en-US" dirty="0"/>
          </a:p>
        </p:txBody>
      </p:sp>
      <p:sp>
        <p:nvSpPr>
          <p:cNvPr id="21507" name="Espace réservé du contenu 2"/>
          <p:cNvSpPr>
            <a:spLocks noGrp="1"/>
          </p:cNvSpPr>
          <p:nvPr>
            <p:ph sz="half" idx="10"/>
          </p:nvPr>
        </p:nvSpPr>
        <p:spPr/>
        <p:txBody>
          <a:bodyPr/>
          <a:lstStyle/>
          <a:p>
            <a:r>
              <a:rPr lang="en-US" altLang="fr-FR" dirty="0" smtClean="0"/>
              <a:t>GNAT compiler</a:t>
            </a:r>
          </a:p>
          <a:p>
            <a:r>
              <a:rPr lang="en-US" altLang="fr-FR" dirty="0" smtClean="0"/>
              <a:t>GNATprove</a:t>
            </a:r>
          </a:p>
          <a:p>
            <a:pPr lvl="1"/>
            <a:r>
              <a:rPr lang="en-US" altLang="fr-FR" dirty="0" smtClean="0"/>
              <a:t>Performs additional SPARK checks</a:t>
            </a:r>
          </a:p>
          <a:p>
            <a:pPr lvl="1"/>
            <a:r>
              <a:rPr lang="en-US" altLang="fr-FR" dirty="0" smtClean="0"/>
              <a:t>Performs flow analysis</a:t>
            </a:r>
          </a:p>
          <a:p>
            <a:pPr lvl="1"/>
            <a:r>
              <a:rPr lang="en-US" altLang="fr-FR" dirty="0" smtClean="0"/>
              <a:t>Performs integrity and functional verification using formal proof</a:t>
            </a:r>
          </a:p>
          <a:p>
            <a:r>
              <a:rPr lang="en-US" altLang="fr-FR" dirty="0" smtClean="0"/>
              <a:t>Integrated Development Environments (2)</a:t>
            </a:r>
          </a:p>
          <a:p>
            <a:r>
              <a:rPr lang="en-US" altLang="fr-FR" dirty="0" smtClean="0"/>
              <a:t>GNATtest (not really a SPARK tool)</a:t>
            </a:r>
          </a:p>
          <a:p>
            <a:pPr lvl="1"/>
            <a:r>
              <a:rPr lang="en-US" altLang="en-US" dirty="0" smtClean="0"/>
              <a:t>An automatic unit test stub generator, including driver infrastructure</a:t>
            </a:r>
          </a:p>
        </p:txBody>
      </p:sp>
    </p:spTree>
    <p:extLst>
      <p:ext uri="{BB962C8B-B14F-4D97-AF65-F5344CB8AC3E}">
        <p14:creationId xmlns:p14="http://schemas.microsoft.com/office/powerpoint/2010/main" val="179075046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GNATprove, A Command Line Tool</a:t>
            </a:r>
            <a:endParaRPr lang="en-US" dirty="0"/>
          </a:p>
        </p:txBody>
      </p:sp>
      <p:sp>
        <p:nvSpPr>
          <p:cNvPr id="3" name="Content Placeholder 2"/>
          <p:cNvSpPr>
            <a:spLocks noGrp="1"/>
          </p:cNvSpPr>
          <p:nvPr>
            <p:ph sz="half" idx="10"/>
          </p:nvPr>
        </p:nvSpPr>
        <p:spPr/>
        <p:txBody>
          <a:bodyPr/>
          <a:lstStyle/>
          <a:p>
            <a:r>
              <a:rPr lang="en-US" dirty="0" smtClean="0"/>
              <a:t>Invocation syntax:</a:t>
            </a:r>
          </a:p>
          <a:p>
            <a:endParaRPr lang="en-US" dirty="0" smtClean="0"/>
          </a:p>
          <a:p>
            <a:r>
              <a:rPr lang="en-US" dirty="0" smtClean="0"/>
              <a:t>Project file required</a:t>
            </a:r>
          </a:p>
          <a:p>
            <a:r>
              <a:rPr lang="en-US" dirty="0" smtClean="0"/>
              <a:t>A large number of switches</a:t>
            </a:r>
          </a:p>
          <a:p>
            <a:pPr lvl="1"/>
            <a:r>
              <a:rPr lang="en-US" dirty="0" smtClean="0"/>
              <a:t>Basic switches such as Help and number of processors to use</a:t>
            </a:r>
          </a:p>
          <a:p>
            <a:pPr lvl="1"/>
            <a:r>
              <a:rPr lang="en-US" dirty="0" smtClean="0"/>
              <a:t>Analysis modes</a:t>
            </a:r>
          </a:p>
          <a:p>
            <a:pPr lvl="1"/>
            <a:r>
              <a:rPr lang="en-US" dirty="0" smtClean="0"/>
              <a:t>Reporting and Warnings modes</a:t>
            </a:r>
          </a:p>
          <a:p>
            <a:pPr lvl="1"/>
            <a:r>
              <a:rPr lang="en-US" dirty="0" smtClean="0"/>
              <a:t>Prover controls</a:t>
            </a:r>
          </a:p>
          <a:p>
            <a:r>
              <a:rPr lang="en-US" dirty="0" smtClean="0"/>
              <a:t>See </a:t>
            </a:r>
            <a:r>
              <a:rPr lang="en-US" dirty="0"/>
              <a:t>the User Guide appendix “Command Line Invocation” for the full </a:t>
            </a:r>
            <a:r>
              <a:rPr lang="en-US" dirty="0" smtClean="0"/>
              <a:t>list</a:t>
            </a:r>
          </a:p>
        </p:txBody>
      </p:sp>
      <p:sp>
        <p:nvSpPr>
          <p:cNvPr id="4" name="TextBox 3"/>
          <p:cNvSpPr txBox="1"/>
          <p:nvPr/>
        </p:nvSpPr>
        <p:spPr>
          <a:xfrm>
            <a:off x="1475656" y="1772816"/>
            <a:ext cx="5810245" cy="369332"/>
          </a:xfrm>
          <a:prstGeom prst="rect">
            <a:avLst/>
          </a:prstGeom>
          <a:noFill/>
        </p:spPr>
        <p:txBody>
          <a:bodyPr wrap="none" rtlCol="0">
            <a:spAutoFit/>
          </a:bodyPr>
          <a:lstStyle/>
          <a:p>
            <a:r>
              <a:rPr lang="en-US" dirty="0" smtClean="0">
                <a:solidFill>
                  <a:schemeClr val="accent1"/>
                </a:solidFill>
              </a:rPr>
              <a:t>$ </a:t>
            </a:r>
            <a:r>
              <a:rPr lang="en-US" dirty="0" err="1" smtClean="0">
                <a:solidFill>
                  <a:schemeClr val="accent1"/>
                </a:solidFill>
              </a:rPr>
              <a:t>gnatprove</a:t>
            </a:r>
            <a:r>
              <a:rPr lang="en-US" dirty="0" smtClean="0">
                <a:solidFill>
                  <a:schemeClr val="accent1"/>
                </a:solidFill>
              </a:rPr>
              <a:t> </a:t>
            </a:r>
            <a:r>
              <a:rPr lang="en-US" dirty="0">
                <a:solidFill>
                  <a:schemeClr val="accent1"/>
                </a:solidFill>
              </a:rPr>
              <a:t>-</a:t>
            </a:r>
            <a:r>
              <a:rPr lang="en-US" dirty="0" smtClean="0">
                <a:solidFill>
                  <a:schemeClr val="accent1"/>
                </a:solidFill>
              </a:rPr>
              <a:t>P </a:t>
            </a:r>
            <a:r>
              <a:rPr lang="en-US" i="1" dirty="0" smtClean="0">
                <a:solidFill>
                  <a:schemeClr val="accent1"/>
                </a:solidFill>
              </a:rPr>
              <a:t>project-file </a:t>
            </a:r>
            <a:r>
              <a:rPr lang="en-US" dirty="0" smtClean="0">
                <a:solidFill>
                  <a:schemeClr val="accent1"/>
                </a:solidFill>
              </a:rPr>
              <a:t> </a:t>
            </a:r>
            <a:r>
              <a:rPr lang="en-US" dirty="0">
                <a:solidFill>
                  <a:schemeClr val="accent1"/>
                </a:solidFill>
              </a:rPr>
              <a:t>[switches</a:t>
            </a:r>
            <a:r>
              <a:rPr lang="en-US" dirty="0" smtClean="0">
                <a:solidFill>
                  <a:schemeClr val="accent1"/>
                </a:solidFill>
              </a:rPr>
              <a:t>]  </a:t>
            </a:r>
            <a:r>
              <a:rPr lang="en-US" dirty="0">
                <a:solidFill>
                  <a:schemeClr val="accent1"/>
                </a:solidFill>
              </a:rPr>
              <a:t>[-</a:t>
            </a:r>
            <a:r>
              <a:rPr lang="en-US" dirty="0" err="1">
                <a:solidFill>
                  <a:schemeClr val="accent1"/>
                </a:solidFill>
              </a:rPr>
              <a:t>cargs</a:t>
            </a:r>
            <a:r>
              <a:rPr lang="en-US" dirty="0">
                <a:solidFill>
                  <a:schemeClr val="accent1"/>
                </a:solidFill>
              </a:rPr>
              <a:t> switches]</a:t>
            </a:r>
            <a:endParaRPr lang="en-US" i="0" kern="1200" dirty="0" smtClean="0">
              <a:solidFill>
                <a:schemeClr val="accent1"/>
              </a:solidFill>
            </a:endParaRPr>
          </a:p>
        </p:txBody>
      </p:sp>
    </p:spTree>
    <p:extLst>
      <p:ext uri="{BB962C8B-B14F-4D97-AF65-F5344CB8AC3E}">
        <p14:creationId xmlns:p14="http://schemas.microsoft.com/office/powerpoint/2010/main" val="120375465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GNATprove Under the Hood</a:t>
            </a:r>
            <a:endParaRPr lang="en-US" dirty="0"/>
          </a:p>
        </p:txBody>
      </p:sp>
      <p:sp>
        <p:nvSpPr>
          <p:cNvPr id="3" name="Rounded Rectangle 2"/>
          <p:cNvSpPr/>
          <p:nvPr/>
        </p:nvSpPr>
        <p:spPr bwMode="auto">
          <a:xfrm>
            <a:off x="2706376" y="2348880"/>
            <a:ext cx="4968552" cy="2664296"/>
          </a:xfrm>
          <a:prstGeom prst="roundRect">
            <a:avLst/>
          </a:prstGeom>
          <a:solidFill>
            <a:schemeClr val="accent1">
              <a:lumMod val="20000"/>
              <a:lumOff val="80000"/>
            </a:schemeClr>
          </a:solidFill>
          <a:ln w="9525" cap="flat" cmpd="sng" algn="ctr">
            <a:noFill/>
            <a:prstDash val="solid"/>
            <a:round/>
            <a:headEnd type="none" w="med" len="med"/>
            <a:tailEnd type="none"/>
          </a:ln>
          <a:effectLst/>
        </p:spPr>
        <p:txBody>
          <a:bodyPr rtlCol="0" anchor="ctr"/>
          <a:lstStyle/>
          <a:p>
            <a:pPr algn="ctr"/>
            <a:endParaRPr lang="en-US"/>
          </a:p>
        </p:txBody>
      </p:sp>
      <p:sp>
        <p:nvSpPr>
          <p:cNvPr id="4" name="Rectangle 8"/>
          <p:cNvSpPr>
            <a:spLocks noChangeArrowheads="1"/>
          </p:cNvSpPr>
          <p:nvPr/>
        </p:nvSpPr>
        <p:spPr bwMode="auto">
          <a:xfrm>
            <a:off x="254064" y="1844824"/>
            <a:ext cx="1858458" cy="64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ts val="600"/>
              </a:spcBef>
              <a:buClr>
                <a:srgbClr val="404040"/>
              </a:buClr>
              <a:buChar char="•"/>
              <a:defRPr sz="2000" b="1">
                <a:solidFill>
                  <a:srgbClr val="404040"/>
                </a:solidFill>
                <a:latin typeface="Verdana" panose="020B0604030504040204" pitchFamily="34" charset="0"/>
                <a:ea typeface="Verdana" panose="020B0604030504040204" pitchFamily="34" charset="0"/>
                <a:cs typeface="Verdana" panose="020B0604030504040204" pitchFamily="34" charset="0"/>
              </a:defRPr>
            </a:lvl1pPr>
            <a:lvl2pPr marL="742950" indent="-285750">
              <a:lnSpc>
                <a:spcPct val="120000"/>
              </a:lnSpc>
              <a:spcBef>
                <a:spcPct val="20000"/>
              </a:spcBef>
              <a:buChar char="–"/>
              <a:defRPr>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nSpc>
                <a:spcPct val="120000"/>
              </a:lnSpc>
              <a:spcBef>
                <a:spcPct val="20000"/>
              </a:spcBef>
              <a:buChar char="–"/>
              <a:defRPr>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spcBef>
                <a:spcPct val="20000"/>
              </a:spcBef>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spcBef>
                <a:spcPct val="20000"/>
              </a:spcBef>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6pPr>
            <a:lvl7pPr marL="29718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7pPr>
            <a:lvl8pPr marL="34290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8pPr>
            <a:lvl9pPr marL="38862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9pPr>
          </a:lstStyle>
          <a:p>
            <a:pPr algn="ctr">
              <a:spcBef>
                <a:spcPct val="0"/>
              </a:spcBef>
              <a:buClrTx/>
              <a:buFontTx/>
              <a:buNone/>
            </a:pPr>
            <a:r>
              <a:rPr lang="en-US" altLang="en-US" sz="1800" b="0" dirty="0" smtClean="0">
                <a:solidFill>
                  <a:schemeClr val="tx1"/>
                </a:solidFill>
                <a:latin typeface="Arial" panose="020B0604020202020204" pitchFamily="34" charset="0"/>
                <a:cs typeface="Arial" panose="020B0604020202020204" pitchFamily="34" charset="0"/>
              </a:rPr>
              <a:t>SPARK and Ada</a:t>
            </a:r>
          </a:p>
          <a:p>
            <a:pPr algn="ctr">
              <a:spcBef>
                <a:spcPct val="0"/>
              </a:spcBef>
              <a:buClrTx/>
              <a:buFontTx/>
              <a:buNone/>
            </a:pPr>
            <a:r>
              <a:rPr lang="en-US" altLang="en-US" sz="1800" b="0" dirty="0" smtClean="0">
                <a:solidFill>
                  <a:schemeClr val="tx1"/>
                </a:solidFill>
                <a:latin typeface="Arial" panose="020B0604020202020204" pitchFamily="34" charset="0"/>
                <a:cs typeface="Arial" panose="020B0604020202020204" pitchFamily="34" charset="0"/>
              </a:rPr>
              <a:t>Source Files</a:t>
            </a:r>
            <a:endParaRPr lang="en-US" altLang="en-US" sz="1800" b="0" dirty="0">
              <a:solidFill>
                <a:schemeClr val="tx1"/>
              </a:solidFill>
              <a:latin typeface="Arial" panose="020B0604020202020204" pitchFamily="34" charset="0"/>
              <a:cs typeface="Arial" panose="020B0604020202020204" pitchFamily="34" charset="0"/>
            </a:endParaRPr>
          </a:p>
        </p:txBody>
      </p:sp>
      <p:sp>
        <p:nvSpPr>
          <p:cNvPr id="5" name="AutoShape 33"/>
          <p:cNvSpPr>
            <a:spLocks noChangeArrowheads="1"/>
          </p:cNvSpPr>
          <p:nvPr/>
        </p:nvSpPr>
        <p:spPr bwMode="auto">
          <a:xfrm>
            <a:off x="1835755" y="3414768"/>
            <a:ext cx="1368152" cy="492125"/>
          </a:xfrm>
          <a:prstGeom prst="hexagon">
            <a:avLst>
              <a:gd name="adj" fmla="val 9760"/>
              <a:gd name="vf" fmla="val 115470"/>
            </a:avLst>
          </a:prstGeom>
          <a:solidFill>
            <a:srgbClr val="006EB6"/>
          </a:solidFill>
          <a:ln w="9525">
            <a:solidFill>
              <a:schemeClr val="tx1"/>
            </a:solidFill>
            <a:miter lim="800000"/>
            <a:headEnd/>
            <a:tailEnd/>
          </a:ln>
          <a:effectLst>
            <a:outerShdw blurRad="50800" dist="38100" dir="2700000" algn="tl" rotWithShape="0">
              <a:prstClr val="black">
                <a:alpha val="40000"/>
              </a:prstClr>
            </a:outerShdw>
          </a:effectLst>
        </p:spPr>
        <p:txBody>
          <a:bodyPr wrap="none" anchor="ctr" anchorCtr="1"/>
          <a:lstStyle/>
          <a:p>
            <a:pPr algn="ctr">
              <a:defRPr/>
            </a:pPr>
            <a:r>
              <a:rPr lang="en-US" sz="2000" b="1" noProof="1" smtClean="0">
                <a:solidFill>
                  <a:schemeClr val="bg1"/>
                </a:solidFill>
                <a:effectLst>
                  <a:outerShdw blurRad="38100" dist="38100" dir="2700000" algn="tl">
                    <a:srgbClr val="000000">
                      <a:alpha val="43137"/>
                    </a:srgbClr>
                  </a:outerShdw>
                </a:effectLst>
                <a:latin typeface="Arial Narrow" pitchFamily="34" charset="0"/>
              </a:rPr>
              <a:t>GNATprove</a:t>
            </a:r>
            <a:endParaRPr lang="en-US" sz="2000" b="1" noProof="1">
              <a:solidFill>
                <a:schemeClr val="bg1"/>
              </a:solidFill>
              <a:effectLst>
                <a:outerShdw blurRad="38100" dist="38100" dir="2700000" algn="tl">
                  <a:srgbClr val="000000">
                    <a:alpha val="43137"/>
                  </a:srgbClr>
                </a:outerShdw>
              </a:effectLst>
              <a:latin typeface="Arial Narrow" pitchFamily="34" charset="0"/>
            </a:endParaRPr>
          </a:p>
        </p:txBody>
      </p:sp>
      <p:sp>
        <p:nvSpPr>
          <p:cNvPr id="7" name="Oval 52"/>
          <p:cNvSpPr>
            <a:spLocks noChangeArrowheads="1"/>
          </p:cNvSpPr>
          <p:nvPr/>
        </p:nvSpPr>
        <p:spPr bwMode="auto">
          <a:xfrm>
            <a:off x="2337405" y="3264848"/>
            <a:ext cx="152400" cy="152400"/>
          </a:xfrm>
          <a:prstGeom prst="ellipse">
            <a:avLst/>
          </a:prstGeom>
          <a:noFill/>
          <a:ln>
            <a:noFill/>
          </a:ln>
          <a:effectLst>
            <a:outerShdw dist="107763" dir="27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round/>
                <a:headEnd/>
                <a:tailEnd/>
              </a14:hiddenLine>
            </a:ext>
          </a:extLst>
        </p:spPr>
        <p:txBody>
          <a:bodyPr wrap="none">
            <a:spAutoFit/>
          </a:bodyPr>
          <a:lstStyle>
            <a:lvl1pPr>
              <a:spcBef>
                <a:spcPts val="600"/>
              </a:spcBef>
              <a:buClr>
                <a:srgbClr val="404040"/>
              </a:buClr>
              <a:buChar char="•"/>
              <a:defRPr sz="2000" b="1">
                <a:solidFill>
                  <a:srgbClr val="404040"/>
                </a:solidFill>
                <a:latin typeface="Verdana" panose="020B0604030504040204" pitchFamily="34" charset="0"/>
                <a:ea typeface="Verdana" panose="020B0604030504040204" pitchFamily="34" charset="0"/>
                <a:cs typeface="Verdana" panose="020B0604030504040204" pitchFamily="34" charset="0"/>
              </a:defRPr>
            </a:lvl1pPr>
            <a:lvl2pPr marL="742950" indent="-285750">
              <a:lnSpc>
                <a:spcPct val="120000"/>
              </a:lnSpc>
              <a:spcBef>
                <a:spcPct val="20000"/>
              </a:spcBef>
              <a:buChar char="–"/>
              <a:defRPr>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nSpc>
                <a:spcPct val="120000"/>
              </a:lnSpc>
              <a:spcBef>
                <a:spcPct val="20000"/>
              </a:spcBef>
              <a:buChar char="–"/>
              <a:defRPr>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spcBef>
                <a:spcPct val="20000"/>
              </a:spcBef>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spcBef>
                <a:spcPct val="20000"/>
              </a:spcBef>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6pPr>
            <a:lvl7pPr marL="29718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7pPr>
            <a:lvl8pPr marL="34290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8pPr>
            <a:lvl9pPr marL="38862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9pPr>
          </a:lstStyle>
          <a:p>
            <a:pPr eaLnBrk="1" hangingPunct="1">
              <a:spcBef>
                <a:spcPct val="0"/>
              </a:spcBef>
              <a:buClrTx/>
              <a:buFontTx/>
              <a:buNone/>
            </a:pPr>
            <a:endParaRPr lang="en-US" altLang="en-US" sz="1800" b="0">
              <a:solidFill>
                <a:schemeClr val="tx1"/>
              </a:solidFill>
              <a:latin typeface="Arial" panose="020B0604020202020204" pitchFamily="34" charset="0"/>
            </a:endParaRPr>
          </a:p>
        </p:txBody>
      </p:sp>
      <p:sp>
        <p:nvSpPr>
          <p:cNvPr id="8" name="Bent Arrow 7"/>
          <p:cNvSpPr/>
          <p:nvPr/>
        </p:nvSpPr>
        <p:spPr bwMode="auto">
          <a:xfrm flipV="1">
            <a:off x="1121380" y="3394131"/>
            <a:ext cx="533400" cy="381000"/>
          </a:xfrm>
          <a:prstGeom prst="bentArrow">
            <a:avLst/>
          </a:prstGeom>
          <a:solidFill>
            <a:schemeClr val="accent1">
              <a:lumMod val="75000"/>
            </a:schemeClr>
          </a:solid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wrap="none">
            <a:spAutoFit/>
          </a:bodyPr>
          <a:lstStyle/>
          <a:p>
            <a:pPr eaLnBrk="1" hangingPunct="1">
              <a:defRPr/>
            </a:pPr>
            <a:endParaRPr lang="en-US" dirty="0">
              <a:latin typeface="Arial" charset="0"/>
            </a:endParaRPr>
          </a:p>
        </p:txBody>
      </p:sp>
      <p:sp>
        <p:nvSpPr>
          <p:cNvPr id="9" name="Rectangle 5"/>
          <p:cNvSpPr>
            <a:spLocks noChangeArrowheads="1"/>
          </p:cNvSpPr>
          <p:nvPr/>
        </p:nvSpPr>
        <p:spPr bwMode="auto">
          <a:xfrm>
            <a:off x="816580" y="2552061"/>
            <a:ext cx="457200" cy="382587"/>
          </a:xfrm>
          <a:prstGeom prst="foldedCorner">
            <a:avLst/>
          </a:prstGeom>
          <a:solidFill>
            <a:srgbClr val="FFFFCC"/>
          </a:solidFill>
          <a:ln w="12700">
            <a:solidFill>
              <a:schemeClr val="tx2"/>
            </a:solidFill>
            <a:miter lim="800000"/>
            <a:headEnd/>
            <a:tailEnd/>
          </a:ln>
          <a:effectLst>
            <a:outerShdw blurRad="50800" dist="38100" dir="2700000" algn="tl" rotWithShape="0">
              <a:prstClr val="black">
                <a:alpha val="40000"/>
              </a:prstClr>
            </a:outerShdw>
          </a:effectLst>
        </p:spPr>
        <p:txBody>
          <a:bodyPr wrap="none" lIns="45720" tIns="44450" rIns="45720" bIns="0" anchor="ctr" anchorCtr="1"/>
          <a:lstStyle/>
          <a:p>
            <a:pPr>
              <a:defRPr/>
            </a:pPr>
            <a:r>
              <a:rPr lang="en-US" sz="400" dirty="0">
                <a:solidFill>
                  <a:schemeClr val="tx2"/>
                </a:solidFill>
                <a:latin typeface="Comic Sans MS" pitchFamily="66" charset="0"/>
              </a:rPr>
              <a:t>package R is</a:t>
            </a:r>
          </a:p>
          <a:p>
            <a:pPr>
              <a:defRPr/>
            </a:pPr>
            <a:r>
              <a:rPr lang="en-US" sz="400" dirty="0">
                <a:solidFill>
                  <a:schemeClr val="tx2"/>
                </a:solidFill>
                <a:latin typeface="Comic Sans MS" pitchFamily="66" charset="0"/>
              </a:rPr>
              <a:t>   ...</a:t>
            </a:r>
          </a:p>
          <a:p>
            <a:pPr>
              <a:defRPr/>
            </a:pPr>
            <a:r>
              <a:rPr lang="en-US" sz="400" dirty="0">
                <a:solidFill>
                  <a:schemeClr val="tx2"/>
                </a:solidFill>
                <a:latin typeface="Comic Sans MS" pitchFamily="66" charset="0"/>
              </a:rPr>
              <a:t>   ...</a:t>
            </a:r>
          </a:p>
          <a:p>
            <a:pPr>
              <a:defRPr/>
            </a:pPr>
            <a:r>
              <a:rPr lang="en-US" sz="400" dirty="0">
                <a:solidFill>
                  <a:schemeClr val="tx2"/>
                </a:solidFill>
                <a:latin typeface="Comic Sans MS" pitchFamily="66" charset="0"/>
              </a:rPr>
              <a:t>   ...</a:t>
            </a:r>
          </a:p>
          <a:p>
            <a:pPr>
              <a:defRPr/>
            </a:pPr>
            <a:r>
              <a:rPr lang="en-US" sz="400" dirty="0">
                <a:solidFill>
                  <a:schemeClr val="tx2"/>
                </a:solidFill>
                <a:latin typeface="Comic Sans MS" pitchFamily="66" charset="0"/>
              </a:rPr>
              <a:t>end R;</a:t>
            </a:r>
          </a:p>
        </p:txBody>
      </p:sp>
      <p:sp>
        <p:nvSpPr>
          <p:cNvPr id="10" name="Rectangle 6"/>
          <p:cNvSpPr>
            <a:spLocks noChangeArrowheads="1"/>
          </p:cNvSpPr>
          <p:nvPr/>
        </p:nvSpPr>
        <p:spPr bwMode="auto">
          <a:xfrm>
            <a:off x="968980" y="2704461"/>
            <a:ext cx="457200" cy="382587"/>
          </a:xfrm>
          <a:prstGeom prst="foldedCorner">
            <a:avLst/>
          </a:prstGeom>
          <a:solidFill>
            <a:srgbClr val="FFFFCC"/>
          </a:solidFill>
          <a:ln w="12700">
            <a:solidFill>
              <a:schemeClr val="tx2"/>
            </a:solidFill>
            <a:miter lim="800000"/>
            <a:headEnd/>
            <a:tailEnd/>
          </a:ln>
          <a:effectLst>
            <a:outerShdw blurRad="50800" dist="38100" dir="2700000" algn="tl" rotWithShape="0">
              <a:prstClr val="black">
                <a:alpha val="40000"/>
              </a:prstClr>
            </a:outerShdw>
          </a:effectLst>
        </p:spPr>
        <p:txBody>
          <a:bodyPr wrap="none" lIns="45720" tIns="44450" rIns="45720" bIns="0" anchor="ctr" anchorCtr="1"/>
          <a:lstStyle/>
          <a:p>
            <a:pPr>
              <a:defRPr/>
            </a:pPr>
            <a:r>
              <a:rPr lang="en-US" sz="400" dirty="0">
                <a:solidFill>
                  <a:schemeClr val="tx2"/>
                </a:solidFill>
                <a:latin typeface="Comic Sans MS" pitchFamily="66" charset="0"/>
              </a:rPr>
              <a:t>package Q is</a:t>
            </a:r>
          </a:p>
          <a:p>
            <a:pPr>
              <a:defRPr/>
            </a:pPr>
            <a:r>
              <a:rPr lang="en-US" sz="400" dirty="0">
                <a:solidFill>
                  <a:schemeClr val="tx2"/>
                </a:solidFill>
                <a:latin typeface="Comic Sans MS" pitchFamily="66" charset="0"/>
              </a:rPr>
              <a:t>   ...</a:t>
            </a:r>
          </a:p>
          <a:p>
            <a:pPr>
              <a:defRPr/>
            </a:pPr>
            <a:r>
              <a:rPr lang="en-US" sz="400" dirty="0">
                <a:solidFill>
                  <a:schemeClr val="tx2"/>
                </a:solidFill>
                <a:latin typeface="Comic Sans MS" pitchFamily="66" charset="0"/>
              </a:rPr>
              <a:t>   ...</a:t>
            </a:r>
          </a:p>
          <a:p>
            <a:pPr>
              <a:defRPr/>
            </a:pPr>
            <a:r>
              <a:rPr lang="en-US" sz="400" dirty="0">
                <a:solidFill>
                  <a:schemeClr val="tx2"/>
                </a:solidFill>
                <a:latin typeface="Comic Sans MS" pitchFamily="66" charset="0"/>
              </a:rPr>
              <a:t>   ...</a:t>
            </a:r>
          </a:p>
          <a:p>
            <a:pPr>
              <a:defRPr/>
            </a:pPr>
            <a:r>
              <a:rPr lang="en-US" sz="400" dirty="0">
                <a:solidFill>
                  <a:schemeClr val="tx2"/>
                </a:solidFill>
                <a:latin typeface="Comic Sans MS" pitchFamily="66" charset="0"/>
              </a:rPr>
              <a:t>end Q;</a:t>
            </a:r>
          </a:p>
        </p:txBody>
      </p:sp>
      <p:sp>
        <p:nvSpPr>
          <p:cNvPr id="11" name="Rectangle 7"/>
          <p:cNvSpPr>
            <a:spLocks noChangeArrowheads="1"/>
          </p:cNvSpPr>
          <p:nvPr/>
        </p:nvSpPr>
        <p:spPr bwMode="auto">
          <a:xfrm>
            <a:off x="1121380" y="2856861"/>
            <a:ext cx="457200" cy="381000"/>
          </a:xfrm>
          <a:prstGeom prst="foldedCorner">
            <a:avLst/>
          </a:prstGeom>
          <a:solidFill>
            <a:srgbClr val="FFFFCC"/>
          </a:solidFill>
          <a:ln w="12700">
            <a:solidFill>
              <a:schemeClr val="tx2"/>
            </a:solidFill>
            <a:miter lim="800000"/>
            <a:headEnd/>
            <a:tailEnd/>
          </a:ln>
          <a:effectLst>
            <a:outerShdw blurRad="50800" dist="38100" dir="2700000" algn="tl" rotWithShape="0">
              <a:prstClr val="black">
                <a:alpha val="40000"/>
              </a:prstClr>
            </a:outerShdw>
          </a:effectLst>
        </p:spPr>
        <p:txBody>
          <a:bodyPr wrap="none" lIns="45720" tIns="44450" rIns="45720" bIns="0" anchor="ctr" anchorCtr="1"/>
          <a:lstStyle/>
          <a:p>
            <a:pPr>
              <a:defRPr/>
            </a:pPr>
            <a:r>
              <a:rPr lang="en-US" sz="400" dirty="0">
                <a:solidFill>
                  <a:schemeClr val="tx2"/>
                </a:solidFill>
                <a:latin typeface="Comic Sans MS" pitchFamily="66" charset="0"/>
              </a:rPr>
              <a:t>package P is</a:t>
            </a:r>
          </a:p>
          <a:p>
            <a:pPr>
              <a:defRPr/>
            </a:pPr>
            <a:r>
              <a:rPr lang="en-US" sz="400" dirty="0">
                <a:solidFill>
                  <a:schemeClr val="tx2"/>
                </a:solidFill>
                <a:latin typeface="Comic Sans MS" pitchFamily="66" charset="0"/>
              </a:rPr>
              <a:t>   ...</a:t>
            </a:r>
          </a:p>
          <a:p>
            <a:pPr>
              <a:defRPr/>
            </a:pPr>
            <a:r>
              <a:rPr lang="en-US" sz="400" dirty="0">
                <a:solidFill>
                  <a:schemeClr val="tx2"/>
                </a:solidFill>
                <a:latin typeface="Comic Sans MS" pitchFamily="66" charset="0"/>
              </a:rPr>
              <a:t>   ...</a:t>
            </a:r>
          </a:p>
          <a:p>
            <a:pPr>
              <a:defRPr/>
            </a:pPr>
            <a:r>
              <a:rPr lang="en-US" sz="400" dirty="0">
                <a:solidFill>
                  <a:schemeClr val="tx2"/>
                </a:solidFill>
                <a:latin typeface="Comic Sans MS" pitchFamily="66" charset="0"/>
              </a:rPr>
              <a:t>   ...</a:t>
            </a:r>
          </a:p>
          <a:p>
            <a:pPr>
              <a:defRPr/>
            </a:pPr>
            <a:r>
              <a:rPr lang="en-US" sz="400" dirty="0">
                <a:solidFill>
                  <a:schemeClr val="tx2"/>
                </a:solidFill>
                <a:latin typeface="Comic Sans MS" pitchFamily="66" charset="0"/>
              </a:rPr>
              <a:t>end P;</a:t>
            </a:r>
          </a:p>
        </p:txBody>
      </p:sp>
      <p:sp>
        <p:nvSpPr>
          <p:cNvPr id="12" name="Folded Corner 11"/>
          <p:cNvSpPr/>
          <p:nvPr/>
        </p:nvSpPr>
        <p:spPr bwMode="auto">
          <a:xfrm>
            <a:off x="999143" y="3165531"/>
            <a:ext cx="184150" cy="398462"/>
          </a:xfrm>
          <a:prstGeom prst="foldedCorner">
            <a:avLst/>
          </a:prstGeom>
          <a:noFill/>
          <a:ln w="1270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wrap="none">
            <a:spAutoFit/>
          </a:bodyPr>
          <a:lstStyle/>
          <a:p>
            <a:pPr eaLnBrk="1" hangingPunct="1">
              <a:defRPr/>
            </a:pPr>
            <a:endParaRPr lang="en-US" dirty="0">
              <a:latin typeface="Arial" charset="0"/>
            </a:endParaRPr>
          </a:p>
        </p:txBody>
      </p:sp>
      <p:sp>
        <p:nvSpPr>
          <p:cNvPr id="25" name="AutoShape 34"/>
          <p:cNvSpPr>
            <a:spLocks noChangeArrowheads="1"/>
          </p:cNvSpPr>
          <p:nvPr/>
        </p:nvSpPr>
        <p:spPr bwMode="auto">
          <a:xfrm>
            <a:off x="3734472" y="2780928"/>
            <a:ext cx="1766110" cy="872192"/>
          </a:xfrm>
          <a:prstGeom prst="hexagon">
            <a:avLst>
              <a:gd name="adj" fmla="val 7480"/>
              <a:gd name="vf" fmla="val 115470"/>
            </a:avLst>
          </a:prstGeom>
          <a:noFill/>
          <a:ln w="9525">
            <a:noFill/>
            <a:miter lim="800000"/>
            <a:headEnd/>
            <a:tailEnd/>
          </a:ln>
          <a:effectLst/>
        </p:spPr>
        <p:txBody>
          <a:bodyPr wrap="none" anchor="ctr" anchorCtr="1">
            <a:spAutoFit/>
          </a:bodyPr>
          <a:lstStyle/>
          <a:p>
            <a:pPr algn="ctr"/>
            <a:r>
              <a:rPr lang="en-US" sz="2000" i="1" dirty="0">
                <a:latin typeface="Arial Narrow" panose="020B0606020202030204" pitchFamily="34" charset="0"/>
              </a:rPr>
              <a:t>Mathematical</a:t>
            </a:r>
          </a:p>
          <a:p>
            <a:pPr algn="ctr"/>
            <a:r>
              <a:rPr lang="en-US" sz="2000" i="1" dirty="0">
                <a:latin typeface="Arial Narrow" panose="020B0606020202030204" pitchFamily="34" charset="0"/>
              </a:rPr>
              <a:t>Formulas</a:t>
            </a:r>
          </a:p>
        </p:txBody>
      </p:sp>
      <p:sp>
        <p:nvSpPr>
          <p:cNvPr id="26" name="AutoShape 35"/>
          <p:cNvSpPr>
            <a:spLocks noChangeArrowheads="1"/>
          </p:cNvSpPr>
          <p:nvPr/>
        </p:nvSpPr>
        <p:spPr bwMode="auto">
          <a:xfrm>
            <a:off x="5622343" y="2592758"/>
            <a:ext cx="1816906" cy="1261229"/>
          </a:xfrm>
          <a:prstGeom prst="hexagon">
            <a:avLst>
              <a:gd name="adj" fmla="val 6891"/>
              <a:gd name="vf" fmla="val 115470"/>
            </a:avLst>
          </a:prstGeom>
          <a:noFill/>
          <a:ln w="9525">
            <a:noFill/>
            <a:miter lim="800000"/>
            <a:headEnd/>
            <a:tailEnd/>
          </a:ln>
          <a:effectLst/>
        </p:spPr>
        <p:txBody>
          <a:bodyPr wrap="square" anchor="ctr" anchorCtr="1">
            <a:spAutoFit/>
          </a:bodyPr>
          <a:lstStyle/>
          <a:p>
            <a:pPr algn="ctr"/>
            <a:r>
              <a:rPr lang="en-US" sz="2000" dirty="0" smtClean="0">
                <a:latin typeface="Arial Narrow" panose="020B0606020202030204" pitchFamily="34" charset="0"/>
              </a:rPr>
              <a:t>Multiple</a:t>
            </a:r>
          </a:p>
          <a:p>
            <a:pPr algn="ctr"/>
            <a:r>
              <a:rPr lang="en-US" sz="2000" dirty="0" smtClean="0">
                <a:latin typeface="Arial Narrow" panose="020B0606020202030204" pitchFamily="34" charset="0"/>
              </a:rPr>
              <a:t>Automatic Provers</a:t>
            </a:r>
            <a:endParaRPr lang="en-US" sz="2000" dirty="0">
              <a:latin typeface="Arial Narrow" panose="020B0606020202030204" pitchFamily="34" charset="0"/>
            </a:endParaRPr>
          </a:p>
        </p:txBody>
      </p:sp>
      <p:sp>
        <p:nvSpPr>
          <p:cNvPr id="27" name="AutoShape 36"/>
          <p:cNvSpPr>
            <a:spLocks noChangeArrowheads="1"/>
          </p:cNvSpPr>
          <p:nvPr/>
        </p:nvSpPr>
        <p:spPr bwMode="auto">
          <a:xfrm rot="19887310">
            <a:off x="3388874" y="3313168"/>
            <a:ext cx="447675" cy="161925"/>
          </a:xfrm>
          <a:prstGeom prst="rightArrow">
            <a:avLst>
              <a:gd name="adj1" fmla="val 50000"/>
              <a:gd name="adj2" fmla="val 138248"/>
            </a:avLst>
          </a:prstGeom>
          <a:solidFill>
            <a:schemeClr val="accent1">
              <a:lumMod val="75000"/>
            </a:schemeClr>
          </a:solidFill>
          <a:ln w="12700">
            <a:solidFill>
              <a:schemeClr val="tx1"/>
            </a:solidFill>
            <a:miter lim="800000"/>
            <a:headEnd/>
            <a:tailEnd/>
          </a:ln>
          <a:effectLst>
            <a:outerShdw blurRad="50800" dist="38100" dir="2700000" algn="tl" rotWithShape="0">
              <a:prstClr val="black">
                <a:alpha val="40000"/>
              </a:prstClr>
            </a:outerShdw>
          </a:effectLst>
        </p:spPr>
        <p:txBody>
          <a:bodyPr wrap="none" anchor="ctr"/>
          <a:lstStyle/>
          <a:p>
            <a:pPr eaLnBrk="1" hangingPunct="1">
              <a:defRPr/>
            </a:pPr>
            <a:endParaRPr lang="en-US" dirty="0">
              <a:latin typeface="Arial" charset="0"/>
            </a:endParaRPr>
          </a:p>
        </p:txBody>
      </p:sp>
      <p:sp>
        <p:nvSpPr>
          <p:cNvPr id="28" name="AutoShape 37"/>
          <p:cNvSpPr>
            <a:spLocks noChangeArrowheads="1"/>
          </p:cNvSpPr>
          <p:nvPr/>
        </p:nvSpPr>
        <p:spPr bwMode="auto">
          <a:xfrm>
            <a:off x="5387465" y="3136061"/>
            <a:ext cx="446087" cy="161925"/>
          </a:xfrm>
          <a:prstGeom prst="rightArrow">
            <a:avLst>
              <a:gd name="adj1" fmla="val 50000"/>
              <a:gd name="adj2" fmla="val 137758"/>
            </a:avLst>
          </a:prstGeom>
          <a:solidFill>
            <a:schemeClr val="accent1">
              <a:lumMod val="75000"/>
            </a:schemeClr>
          </a:solidFill>
          <a:ln w="12700">
            <a:solidFill>
              <a:schemeClr val="tx1"/>
            </a:solidFill>
            <a:miter lim="800000"/>
            <a:headEnd/>
            <a:tailEnd/>
          </a:ln>
          <a:effectLst>
            <a:outerShdw blurRad="50800" dist="38100" dir="2700000" algn="tl" rotWithShape="0">
              <a:prstClr val="black">
                <a:alpha val="40000"/>
              </a:prstClr>
            </a:outerShdw>
          </a:effectLst>
        </p:spPr>
        <p:txBody>
          <a:bodyPr wrap="none" anchor="ctr"/>
          <a:lstStyle/>
          <a:p>
            <a:pPr eaLnBrk="1" hangingPunct="1">
              <a:defRPr/>
            </a:pPr>
            <a:endParaRPr lang="en-US" dirty="0">
              <a:latin typeface="Arial" charset="0"/>
            </a:endParaRPr>
          </a:p>
        </p:txBody>
      </p:sp>
      <p:sp>
        <p:nvSpPr>
          <p:cNvPr id="29" name="Oval 15"/>
          <p:cNvSpPr>
            <a:spLocks noChangeAspect="1" noChangeArrowheads="1"/>
          </p:cNvSpPr>
          <p:nvPr/>
        </p:nvSpPr>
        <p:spPr bwMode="auto">
          <a:xfrm>
            <a:off x="7789243" y="3653120"/>
            <a:ext cx="1143000" cy="1076325"/>
          </a:xfrm>
          <a:prstGeom prst="ellipse">
            <a:avLst/>
          </a:prstGeom>
          <a:solidFill>
            <a:srgbClr val="FFFFCC"/>
          </a:solidFill>
          <a:ln w="12700">
            <a:solidFill>
              <a:schemeClr val="tx1"/>
            </a:solidFill>
            <a:round/>
            <a:headEnd/>
            <a:tailEnd/>
          </a:ln>
          <a:effectLst>
            <a:outerShdw blurRad="50800" dist="38100" dir="2700000" algn="tl" rotWithShape="0">
              <a:prstClr val="black">
                <a:alpha val="40000"/>
              </a:prstClr>
            </a:outerShdw>
          </a:effectLst>
        </p:spPr>
        <p:txBody>
          <a:bodyPr wrap="none" anchor="ctr"/>
          <a:lstStyle/>
          <a:p>
            <a:pPr algn="ctr">
              <a:defRPr/>
            </a:pPr>
            <a:r>
              <a:rPr lang="en-US" dirty="0" smtClean="0">
                <a:latin typeface="Arial Narrow" pitchFamily="34" charset="0"/>
              </a:rPr>
              <a:t>Analysis</a:t>
            </a:r>
          </a:p>
          <a:p>
            <a:pPr algn="ctr">
              <a:defRPr/>
            </a:pPr>
            <a:r>
              <a:rPr lang="en-US" dirty="0" smtClean="0">
                <a:latin typeface="Arial Narrow" pitchFamily="34" charset="0"/>
              </a:rPr>
              <a:t>Results</a:t>
            </a:r>
            <a:endParaRPr lang="en-US" dirty="0">
              <a:latin typeface="Arial Narrow" pitchFamily="34" charset="0"/>
            </a:endParaRPr>
          </a:p>
        </p:txBody>
      </p:sp>
      <p:sp>
        <p:nvSpPr>
          <p:cNvPr id="30" name="AutoShape 36"/>
          <p:cNvSpPr>
            <a:spLocks noChangeArrowheads="1"/>
          </p:cNvSpPr>
          <p:nvPr/>
        </p:nvSpPr>
        <p:spPr bwMode="auto">
          <a:xfrm rot="1962731">
            <a:off x="3385648" y="4025593"/>
            <a:ext cx="447675" cy="161925"/>
          </a:xfrm>
          <a:prstGeom prst="rightArrow">
            <a:avLst>
              <a:gd name="adj1" fmla="val 50000"/>
              <a:gd name="adj2" fmla="val 138248"/>
            </a:avLst>
          </a:prstGeom>
          <a:solidFill>
            <a:schemeClr val="accent1">
              <a:lumMod val="75000"/>
            </a:schemeClr>
          </a:solidFill>
          <a:ln w="12700">
            <a:solidFill>
              <a:schemeClr val="tx1"/>
            </a:solidFill>
            <a:miter lim="800000"/>
            <a:headEnd/>
            <a:tailEnd/>
          </a:ln>
          <a:effectLst>
            <a:outerShdw blurRad="50800" dist="38100" dir="2700000" algn="tl" rotWithShape="0">
              <a:prstClr val="black">
                <a:alpha val="40000"/>
              </a:prstClr>
            </a:outerShdw>
          </a:effectLst>
        </p:spPr>
        <p:txBody>
          <a:bodyPr wrap="none" anchor="ctr"/>
          <a:lstStyle/>
          <a:p>
            <a:pPr eaLnBrk="1" hangingPunct="1">
              <a:defRPr/>
            </a:pPr>
            <a:endParaRPr lang="en-US" dirty="0">
              <a:latin typeface="Arial" charset="0"/>
            </a:endParaRPr>
          </a:p>
        </p:txBody>
      </p:sp>
      <p:sp>
        <p:nvSpPr>
          <p:cNvPr id="31" name="AutoShape 33"/>
          <p:cNvSpPr>
            <a:spLocks noChangeArrowheads="1"/>
          </p:cNvSpPr>
          <p:nvPr/>
        </p:nvSpPr>
        <p:spPr bwMode="auto">
          <a:xfrm>
            <a:off x="3963691" y="3976510"/>
            <a:ext cx="1418699" cy="885885"/>
          </a:xfrm>
          <a:prstGeom prst="hexagon">
            <a:avLst>
              <a:gd name="adj" fmla="val 9760"/>
              <a:gd name="vf" fmla="val 115470"/>
            </a:avLst>
          </a:prstGeom>
          <a:noFill/>
          <a:ln w="9525">
            <a:noFill/>
            <a:miter lim="800000"/>
            <a:headEnd/>
            <a:tailEnd/>
          </a:ln>
          <a:effectLst/>
        </p:spPr>
        <p:txBody>
          <a:bodyPr wrap="none" anchor="ctr" anchorCtr="1">
            <a:spAutoFit/>
          </a:bodyPr>
          <a:lstStyle/>
          <a:p>
            <a:pPr algn="ctr"/>
            <a:r>
              <a:rPr lang="en-US" sz="2000" i="1" noProof="1" smtClean="0">
                <a:latin typeface="Arial Narrow" panose="020B0606020202030204" pitchFamily="34" charset="0"/>
              </a:rPr>
              <a:t>CodePeer</a:t>
            </a:r>
          </a:p>
          <a:p>
            <a:pPr algn="ctr"/>
            <a:r>
              <a:rPr lang="en-US" sz="2000" i="1" noProof="1" smtClean="0">
                <a:latin typeface="Arial Narrow" panose="020B0606020202030204" pitchFamily="34" charset="0"/>
              </a:rPr>
              <a:t>Analyzer</a:t>
            </a:r>
            <a:endParaRPr lang="en-US" sz="2000" i="1" noProof="1">
              <a:latin typeface="Arial Narrow" panose="020B0606020202030204" pitchFamily="34" charset="0"/>
            </a:endParaRPr>
          </a:p>
        </p:txBody>
      </p:sp>
      <p:sp>
        <p:nvSpPr>
          <p:cNvPr id="32" name="AutoShape 37"/>
          <p:cNvSpPr>
            <a:spLocks noChangeArrowheads="1"/>
          </p:cNvSpPr>
          <p:nvPr/>
        </p:nvSpPr>
        <p:spPr bwMode="auto">
          <a:xfrm>
            <a:off x="5435596" y="4270766"/>
            <a:ext cx="2190399" cy="148118"/>
          </a:xfrm>
          <a:prstGeom prst="rightArrow">
            <a:avLst>
              <a:gd name="adj1" fmla="val 50000"/>
              <a:gd name="adj2" fmla="val 137758"/>
            </a:avLst>
          </a:prstGeom>
          <a:solidFill>
            <a:schemeClr val="accent1">
              <a:lumMod val="75000"/>
            </a:schemeClr>
          </a:solidFill>
          <a:ln w="12700">
            <a:solidFill>
              <a:schemeClr val="tx1"/>
            </a:solidFill>
            <a:miter lim="800000"/>
            <a:headEnd/>
            <a:tailEnd/>
          </a:ln>
          <a:effectLst>
            <a:outerShdw blurRad="50800" dist="38100" dir="2700000" algn="tl" rotWithShape="0">
              <a:prstClr val="black">
                <a:alpha val="40000"/>
              </a:prstClr>
            </a:outerShdw>
          </a:effectLst>
        </p:spPr>
        <p:txBody>
          <a:bodyPr wrap="none" anchor="ctr"/>
          <a:lstStyle/>
          <a:p>
            <a:pPr eaLnBrk="1" hangingPunct="1">
              <a:defRPr/>
            </a:pPr>
            <a:endParaRPr lang="en-US" dirty="0">
              <a:latin typeface="Arial" charset="0"/>
            </a:endParaRPr>
          </a:p>
        </p:txBody>
      </p:sp>
      <p:sp>
        <p:nvSpPr>
          <p:cNvPr id="36" name="Bent Arrow 35"/>
          <p:cNvSpPr/>
          <p:nvPr/>
        </p:nvSpPr>
        <p:spPr bwMode="auto">
          <a:xfrm flipV="1">
            <a:off x="6449556" y="3775131"/>
            <a:ext cx="1176439" cy="345488"/>
          </a:xfrm>
          <a:prstGeom prst="bentArrow">
            <a:avLst/>
          </a:prstGeom>
          <a:solidFill>
            <a:schemeClr val="accent1">
              <a:lumMod val="75000"/>
            </a:schemeClr>
          </a:solid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wrap="square">
            <a:spAutoFit/>
          </a:bodyPr>
          <a:lstStyle/>
          <a:p>
            <a:pPr eaLnBrk="1" hangingPunct="1">
              <a:defRPr/>
            </a:pPr>
            <a:endParaRPr lang="en-US" dirty="0">
              <a:latin typeface="Arial" charset="0"/>
            </a:endParaRPr>
          </a:p>
        </p:txBody>
      </p:sp>
      <p:sp>
        <p:nvSpPr>
          <p:cNvPr id="6" name="TextBox 5"/>
          <p:cNvSpPr txBox="1"/>
          <p:nvPr/>
        </p:nvSpPr>
        <p:spPr>
          <a:xfrm>
            <a:off x="3522276" y="5415052"/>
            <a:ext cx="2088232" cy="584775"/>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Can be enabled (by switch) if installed</a:t>
            </a:r>
            <a:endParaRPr lang="en-US" sz="1600" i="0" kern="1200" dirty="0" smtClean="0">
              <a:solidFill>
                <a:schemeClr val="accent1"/>
              </a:solidFill>
            </a:endParaRPr>
          </a:p>
        </p:txBody>
      </p:sp>
      <p:sp>
        <p:nvSpPr>
          <p:cNvPr id="13" name="Rectangle 12"/>
          <p:cNvSpPr/>
          <p:nvPr/>
        </p:nvSpPr>
        <p:spPr bwMode="auto">
          <a:xfrm>
            <a:off x="4572000" y="4653136"/>
            <a:ext cx="216024" cy="132950"/>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5" name="Curved Connector 14"/>
          <p:cNvCxnSpPr>
            <a:stCxn id="6" idx="0"/>
            <a:endCxn id="13" idx="2"/>
          </p:cNvCxnSpPr>
          <p:nvPr/>
        </p:nvCxnSpPr>
        <p:spPr bwMode="auto">
          <a:xfrm rot="5400000" flipH="1" flipV="1">
            <a:off x="4308719" y="5043759"/>
            <a:ext cx="628966" cy="113620"/>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32217746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5"/>
          <p:cNvSpPr>
            <a:spLocks noGrp="1" noChangeArrowheads="1"/>
          </p:cNvSpPr>
          <p:nvPr>
            <p:ph type="title"/>
          </p:nvPr>
        </p:nvSpPr>
        <p:spPr/>
        <p:txBody>
          <a:bodyPr/>
          <a:lstStyle/>
          <a:p>
            <a:r>
              <a:rPr lang="en-US" smtClean="0"/>
              <a:t>“Side Effects”</a:t>
            </a:r>
            <a:endParaRPr lang="en-US" dirty="0" smtClean="0"/>
          </a:p>
        </p:txBody>
      </p:sp>
      <p:sp>
        <p:nvSpPr>
          <p:cNvPr id="54275" name="Rectangle 6"/>
          <p:cNvSpPr>
            <a:spLocks noGrp="1" noChangeArrowheads="1"/>
          </p:cNvSpPr>
          <p:nvPr>
            <p:ph sz="half" idx="10"/>
          </p:nvPr>
        </p:nvSpPr>
        <p:spPr/>
        <p:txBody>
          <a:bodyPr>
            <a:normAutofit fontScale="92500" lnSpcReduction="10000"/>
          </a:bodyPr>
          <a:lstStyle/>
          <a:p>
            <a:r>
              <a:rPr lang="en-US" dirty="0" smtClean="0"/>
              <a:t>Any effect upon external objects</a:t>
            </a:r>
          </a:p>
          <a:p>
            <a:pPr lvl="1"/>
            <a:r>
              <a:rPr lang="en-US" dirty="0" smtClean="0"/>
              <a:t>Typically, updating non-local variables or states</a:t>
            </a:r>
          </a:p>
          <a:p>
            <a:pPr lvl="1"/>
            <a:endParaRPr lang="en-US" dirty="0" smtClean="0"/>
          </a:p>
          <a:p>
            <a:endParaRPr lang="en-US" dirty="0" smtClean="0"/>
          </a:p>
          <a:p>
            <a:endParaRPr lang="en-US" dirty="0" smtClean="0"/>
          </a:p>
          <a:p>
            <a:endParaRPr lang="en-US" dirty="0" smtClean="0"/>
          </a:p>
          <a:p>
            <a:r>
              <a:rPr lang="en-US" dirty="0" smtClean="0"/>
              <a:t>With functions, they make nasty situations possible</a:t>
            </a:r>
          </a:p>
          <a:p>
            <a:pPr lvl="1"/>
            <a:r>
              <a:rPr lang="en-US" dirty="0" smtClean="0"/>
              <a:t>Not so with procedures, due to differences in calling</a:t>
            </a:r>
          </a:p>
          <a:p>
            <a:r>
              <a:rPr lang="en-US" dirty="0" smtClean="0"/>
              <a:t>Not allowed in SPARK functions</a:t>
            </a:r>
          </a:p>
          <a:p>
            <a:pPr lvl="1"/>
            <a:r>
              <a:rPr lang="en-US" dirty="0" smtClean="0"/>
              <a:t>No updating global variables</a:t>
            </a:r>
          </a:p>
          <a:p>
            <a:pPr lvl="1"/>
            <a:r>
              <a:rPr lang="en-US" dirty="0" smtClean="0"/>
              <a:t>No mode “in out” or “out” formals</a:t>
            </a:r>
          </a:p>
        </p:txBody>
      </p:sp>
      <p:sp>
        <p:nvSpPr>
          <p:cNvPr id="54276" name="Rectangle 4"/>
          <p:cNvSpPr>
            <a:spLocks noChangeArrowheads="1"/>
          </p:cNvSpPr>
          <p:nvPr/>
        </p:nvSpPr>
        <p:spPr bwMode="auto">
          <a:xfrm>
            <a:off x="1835696" y="2204864"/>
            <a:ext cx="4493219" cy="1834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lnSpc>
                <a:spcPct val="90000"/>
              </a:lnSpc>
              <a:spcBef>
                <a:spcPct val="30000"/>
              </a:spcBef>
            </a:pPr>
            <a:r>
              <a:rPr lang="en-US" sz="1400" b="1" dirty="0">
                <a:solidFill>
                  <a:srgbClr val="CC0000"/>
                </a:solidFill>
                <a:latin typeface="Consolas" panose="020B0609020204030204" pitchFamily="49" charset="0"/>
              </a:rPr>
              <a:t>Global</a:t>
            </a:r>
            <a:r>
              <a:rPr lang="en-US" sz="1400" dirty="0">
                <a:latin typeface="Consolas" panose="020B0609020204030204" pitchFamily="49" charset="0"/>
              </a:rPr>
              <a:t> : Integer := 0;</a:t>
            </a:r>
          </a:p>
          <a:p>
            <a:pPr eaLnBrk="0" hangingPunct="0">
              <a:lnSpc>
                <a:spcPct val="90000"/>
              </a:lnSpc>
              <a:spcBef>
                <a:spcPct val="30000"/>
              </a:spcBef>
            </a:pPr>
            <a:endParaRPr lang="en-US" sz="1400" dirty="0">
              <a:latin typeface="Consolas" panose="020B0609020204030204" pitchFamily="49" charset="0"/>
            </a:endParaRPr>
          </a:p>
          <a:p>
            <a:pPr eaLnBrk="0" hangingPunct="0">
              <a:lnSpc>
                <a:spcPct val="90000"/>
              </a:lnSpc>
              <a:spcBef>
                <a:spcPct val="30000"/>
              </a:spcBef>
            </a:pPr>
            <a:r>
              <a:rPr lang="en-US" sz="1400" b="1" dirty="0">
                <a:latin typeface="Consolas" panose="020B0609020204030204" pitchFamily="49" charset="0"/>
              </a:rPr>
              <a:t>function </a:t>
            </a:r>
            <a:r>
              <a:rPr lang="en-US" sz="1400" dirty="0">
                <a:latin typeface="Consolas" panose="020B0609020204030204" pitchFamily="49" charset="0"/>
              </a:rPr>
              <a:t>F (X : Integer) </a:t>
            </a:r>
            <a:r>
              <a:rPr lang="en-US" sz="1400" b="1" dirty="0">
                <a:latin typeface="Consolas" panose="020B0609020204030204" pitchFamily="49" charset="0"/>
              </a:rPr>
              <a:t>return </a:t>
            </a:r>
            <a:r>
              <a:rPr lang="en-US" sz="1400" dirty="0">
                <a:latin typeface="Consolas" panose="020B0609020204030204" pitchFamily="49" charset="0"/>
              </a:rPr>
              <a:t>Integer </a:t>
            </a:r>
            <a:r>
              <a:rPr lang="en-US" sz="1400" b="1" dirty="0">
                <a:latin typeface="Consolas" panose="020B0609020204030204" pitchFamily="49" charset="0"/>
              </a:rPr>
              <a:t>is</a:t>
            </a:r>
            <a:endParaRPr lang="en-US" sz="1400" dirty="0">
              <a:latin typeface="Consolas" panose="020B0609020204030204" pitchFamily="49" charset="0"/>
            </a:endParaRPr>
          </a:p>
          <a:p>
            <a:pPr eaLnBrk="0" hangingPunct="0">
              <a:lnSpc>
                <a:spcPct val="90000"/>
              </a:lnSpc>
              <a:spcBef>
                <a:spcPct val="30000"/>
              </a:spcBef>
            </a:pPr>
            <a:r>
              <a:rPr lang="en-US" sz="1400" b="1" dirty="0">
                <a:latin typeface="Consolas" panose="020B0609020204030204" pitchFamily="49" charset="0"/>
              </a:rPr>
              <a:t>begin</a:t>
            </a:r>
            <a:endParaRPr lang="en-US" sz="1400" dirty="0">
              <a:latin typeface="Consolas" panose="020B0609020204030204" pitchFamily="49" charset="0"/>
            </a:endParaRPr>
          </a:p>
          <a:p>
            <a:pPr marL="274320" lvl="1" eaLnBrk="0" hangingPunct="0">
              <a:lnSpc>
                <a:spcPct val="90000"/>
              </a:lnSpc>
              <a:spcBef>
                <a:spcPct val="30000"/>
              </a:spcBef>
            </a:pPr>
            <a:r>
              <a:rPr lang="en-US" sz="1400" b="1" dirty="0">
                <a:solidFill>
                  <a:srgbClr val="CC0000"/>
                </a:solidFill>
                <a:latin typeface="Consolas" panose="020B0609020204030204" pitchFamily="49" charset="0"/>
              </a:rPr>
              <a:t>Global := Global + X;</a:t>
            </a:r>
          </a:p>
          <a:p>
            <a:pPr marL="274320" lvl="1" eaLnBrk="0" hangingPunct="0">
              <a:lnSpc>
                <a:spcPct val="90000"/>
              </a:lnSpc>
              <a:spcBef>
                <a:spcPct val="30000"/>
              </a:spcBef>
            </a:pPr>
            <a:r>
              <a:rPr lang="en-US" sz="1400" b="1" dirty="0">
                <a:latin typeface="Consolas" panose="020B0609020204030204" pitchFamily="49" charset="0"/>
              </a:rPr>
              <a:t>return </a:t>
            </a:r>
            <a:r>
              <a:rPr lang="en-US" sz="1400" dirty="0">
                <a:latin typeface="Consolas" panose="020B0609020204030204" pitchFamily="49" charset="0"/>
              </a:rPr>
              <a:t>X;</a:t>
            </a:r>
          </a:p>
          <a:p>
            <a:pPr eaLnBrk="0" hangingPunct="0">
              <a:lnSpc>
                <a:spcPct val="90000"/>
              </a:lnSpc>
              <a:spcBef>
                <a:spcPct val="30000"/>
              </a:spcBef>
            </a:pPr>
            <a:r>
              <a:rPr lang="en-US" sz="1400" b="1" dirty="0">
                <a:latin typeface="Consolas" panose="020B0609020204030204" pitchFamily="49" charset="0"/>
              </a:rPr>
              <a:t>end </a:t>
            </a:r>
            <a:r>
              <a:rPr lang="en-US" sz="1400" dirty="0">
                <a:latin typeface="Consolas" panose="020B0609020204030204" pitchFamily="49" charset="0"/>
              </a:rPr>
              <a:t>F;</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4408" y="836712"/>
            <a:ext cx="565433" cy="94677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23116322"/>
      </p:ext>
    </p:extLst>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GNATprove Output for Users</a:t>
            </a:r>
            <a:endParaRPr lang="en-US" dirty="0"/>
          </a:p>
        </p:txBody>
      </p:sp>
      <p:sp>
        <p:nvSpPr>
          <p:cNvPr id="3" name="Rectangle 8"/>
          <p:cNvSpPr>
            <a:spLocks noChangeArrowheads="1"/>
          </p:cNvSpPr>
          <p:nvPr/>
        </p:nvSpPr>
        <p:spPr bwMode="auto">
          <a:xfrm>
            <a:off x="606592" y="1919939"/>
            <a:ext cx="1669369" cy="582211"/>
          </a:xfrm>
          <a:prstGeom prst="rect">
            <a:avLst/>
          </a:prstGeom>
          <a:noFill/>
          <a:extLst/>
        </p:spPr>
        <p:txBody>
          <a:bodyPr wrap="none" rtlCol="0">
            <a:spAutoFit/>
          </a:bodyPr>
          <a:lstStyle/>
          <a:p>
            <a:pPr algn="ctr"/>
            <a:r>
              <a:rPr lang="en-US" altLang="en-US" sz="1600" dirty="0">
                <a:solidFill>
                  <a:schemeClr val="accent1"/>
                </a:solidFill>
              </a:rPr>
              <a:t>SPARK and Ada</a:t>
            </a:r>
          </a:p>
          <a:p>
            <a:pPr algn="ctr"/>
            <a:r>
              <a:rPr lang="en-US" altLang="en-US" sz="1600" dirty="0">
                <a:solidFill>
                  <a:schemeClr val="accent1"/>
                </a:solidFill>
              </a:rPr>
              <a:t>Source Files</a:t>
            </a:r>
          </a:p>
        </p:txBody>
      </p:sp>
      <p:sp>
        <p:nvSpPr>
          <p:cNvPr id="5" name="Oval 52"/>
          <p:cNvSpPr>
            <a:spLocks noChangeArrowheads="1"/>
          </p:cNvSpPr>
          <p:nvPr/>
        </p:nvSpPr>
        <p:spPr bwMode="auto">
          <a:xfrm>
            <a:off x="2691706" y="3495669"/>
            <a:ext cx="152400" cy="152400"/>
          </a:xfrm>
          <a:prstGeom prst="ellipse">
            <a:avLst/>
          </a:prstGeom>
          <a:noFill/>
          <a:ln>
            <a:noFill/>
          </a:ln>
          <a:effectLst>
            <a:outerShdw dist="107763" dir="2700000" algn="ctr" rotWithShape="0">
              <a:schemeClr val="bg2">
                <a:alpha val="50000"/>
              </a:schemeClr>
            </a:outerShdw>
          </a:effectLst>
          <a:extLst>
            <a:ext uri="{909E8E84-426E-40DD-AFC4-6F175D3DCCD1}">
              <a14:hiddenFill xmlns:a14="http://schemas.microsoft.com/office/drawing/2010/main">
                <a:solidFill>
                  <a:schemeClr val="tx1"/>
                </a:solidFill>
              </a14:hiddenFill>
            </a:ext>
          </a:extLst>
        </p:spPr>
        <p:txBody>
          <a:bodyPr wrap="none">
            <a:spAutoFit/>
          </a:bodyPr>
          <a:lstStyle>
            <a:lvl1pPr>
              <a:spcBef>
                <a:spcPts val="600"/>
              </a:spcBef>
              <a:buClr>
                <a:srgbClr val="404040"/>
              </a:buClr>
              <a:buChar char="•"/>
              <a:defRPr sz="2000" b="1">
                <a:solidFill>
                  <a:srgbClr val="404040"/>
                </a:solidFill>
                <a:latin typeface="Verdana" panose="020B0604030504040204" pitchFamily="34" charset="0"/>
                <a:ea typeface="Verdana" panose="020B0604030504040204" pitchFamily="34" charset="0"/>
                <a:cs typeface="Verdana" panose="020B0604030504040204" pitchFamily="34" charset="0"/>
              </a:defRPr>
            </a:lvl1pPr>
            <a:lvl2pPr marL="742950" indent="-285750">
              <a:lnSpc>
                <a:spcPct val="120000"/>
              </a:lnSpc>
              <a:spcBef>
                <a:spcPct val="20000"/>
              </a:spcBef>
              <a:buChar char="–"/>
              <a:defRPr>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nSpc>
                <a:spcPct val="120000"/>
              </a:lnSpc>
              <a:spcBef>
                <a:spcPct val="20000"/>
              </a:spcBef>
              <a:buChar char="–"/>
              <a:defRPr>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spcBef>
                <a:spcPct val="20000"/>
              </a:spcBef>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spcBef>
                <a:spcPct val="20000"/>
              </a:spcBef>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6pPr>
            <a:lvl7pPr marL="29718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7pPr>
            <a:lvl8pPr marL="34290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8pPr>
            <a:lvl9pPr marL="38862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9pPr>
          </a:lstStyle>
          <a:p>
            <a:pPr eaLnBrk="1" hangingPunct="1">
              <a:spcBef>
                <a:spcPct val="0"/>
              </a:spcBef>
              <a:buClrTx/>
              <a:buFontTx/>
              <a:buNone/>
            </a:pPr>
            <a:endParaRPr lang="en-US" altLang="en-US" sz="1800" b="0">
              <a:solidFill>
                <a:schemeClr val="tx1"/>
              </a:solidFill>
              <a:latin typeface="Arial" panose="020B0604020202020204" pitchFamily="34" charset="0"/>
            </a:endParaRPr>
          </a:p>
        </p:txBody>
      </p:sp>
      <p:sp>
        <p:nvSpPr>
          <p:cNvPr id="6" name="Bent Arrow 5"/>
          <p:cNvSpPr/>
          <p:nvPr/>
        </p:nvSpPr>
        <p:spPr bwMode="auto">
          <a:xfrm flipV="1">
            <a:off x="1379363" y="3469246"/>
            <a:ext cx="533400" cy="381000"/>
          </a:xfrm>
          <a:prstGeom prst="bentArrow">
            <a:avLst/>
          </a:prstGeom>
          <a:solidFill>
            <a:schemeClr val="accent1">
              <a:lumMod val="75000"/>
            </a:schemeClr>
          </a:solid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wrap="none">
            <a:spAutoFit/>
          </a:bodyPr>
          <a:lstStyle/>
          <a:p>
            <a:pPr eaLnBrk="1" hangingPunct="1">
              <a:defRPr/>
            </a:pPr>
            <a:endParaRPr lang="en-US" dirty="0">
              <a:latin typeface="Arial" charset="0"/>
            </a:endParaRPr>
          </a:p>
        </p:txBody>
      </p:sp>
      <p:sp>
        <p:nvSpPr>
          <p:cNvPr id="7" name="Rectangle 5"/>
          <p:cNvSpPr>
            <a:spLocks noChangeArrowheads="1"/>
          </p:cNvSpPr>
          <p:nvPr/>
        </p:nvSpPr>
        <p:spPr bwMode="auto">
          <a:xfrm>
            <a:off x="1074563" y="2627176"/>
            <a:ext cx="457200" cy="382587"/>
          </a:xfrm>
          <a:prstGeom prst="foldedCorner">
            <a:avLst/>
          </a:prstGeom>
          <a:solidFill>
            <a:srgbClr val="FFFFCC"/>
          </a:solidFill>
          <a:ln w="12700">
            <a:solidFill>
              <a:schemeClr val="tx2"/>
            </a:solidFill>
            <a:miter lim="800000"/>
            <a:headEnd/>
            <a:tailEnd/>
          </a:ln>
          <a:effectLst>
            <a:outerShdw blurRad="50800" dist="38100" dir="2700000" algn="tl" rotWithShape="0">
              <a:prstClr val="black">
                <a:alpha val="40000"/>
              </a:prstClr>
            </a:outerShdw>
          </a:effectLst>
        </p:spPr>
        <p:txBody>
          <a:bodyPr wrap="none" lIns="45720" tIns="44450" rIns="45720" bIns="0" anchor="ctr" anchorCtr="1"/>
          <a:lstStyle/>
          <a:p>
            <a:pPr>
              <a:defRPr/>
            </a:pPr>
            <a:r>
              <a:rPr lang="en-US" sz="400" dirty="0">
                <a:solidFill>
                  <a:schemeClr val="tx2"/>
                </a:solidFill>
                <a:latin typeface="Comic Sans MS" pitchFamily="66" charset="0"/>
              </a:rPr>
              <a:t>package R is</a:t>
            </a:r>
          </a:p>
          <a:p>
            <a:pPr>
              <a:defRPr/>
            </a:pPr>
            <a:r>
              <a:rPr lang="en-US" sz="400" dirty="0">
                <a:solidFill>
                  <a:schemeClr val="tx2"/>
                </a:solidFill>
                <a:latin typeface="Comic Sans MS" pitchFamily="66" charset="0"/>
              </a:rPr>
              <a:t>   ...</a:t>
            </a:r>
          </a:p>
          <a:p>
            <a:pPr>
              <a:defRPr/>
            </a:pPr>
            <a:r>
              <a:rPr lang="en-US" sz="400" dirty="0">
                <a:solidFill>
                  <a:schemeClr val="tx2"/>
                </a:solidFill>
                <a:latin typeface="Comic Sans MS" pitchFamily="66" charset="0"/>
              </a:rPr>
              <a:t>   ...</a:t>
            </a:r>
          </a:p>
          <a:p>
            <a:pPr>
              <a:defRPr/>
            </a:pPr>
            <a:r>
              <a:rPr lang="en-US" sz="400" dirty="0">
                <a:solidFill>
                  <a:schemeClr val="tx2"/>
                </a:solidFill>
                <a:latin typeface="Comic Sans MS" pitchFamily="66" charset="0"/>
              </a:rPr>
              <a:t>   ...</a:t>
            </a:r>
          </a:p>
          <a:p>
            <a:pPr>
              <a:defRPr/>
            </a:pPr>
            <a:r>
              <a:rPr lang="en-US" sz="400" dirty="0">
                <a:solidFill>
                  <a:schemeClr val="tx2"/>
                </a:solidFill>
                <a:latin typeface="Comic Sans MS" pitchFamily="66" charset="0"/>
              </a:rPr>
              <a:t>end R;</a:t>
            </a:r>
          </a:p>
        </p:txBody>
      </p:sp>
      <p:sp>
        <p:nvSpPr>
          <p:cNvPr id="8" name="Rectangle 6"/>
          <p:cNvSpPr>
            <a:spLocks noChangeArrowheads="1"/>
          </p:cNvSpPr>
          <p:nvPr/>
        </p:nvSpPr>
        <p:spPr bwMode="auto">
          <a:xfrm>
            <a:off x="1226963" y="2779576"/>
            <a:ext cx="457200" cy="382587"/>
          </a:xfrm>
          <a:prstGeom prst="foldedCorner">
            <a:avLst/>
          </a:prstGeom>
          <a:solidFill>
            <a:srgbClr val="FFFFCC"/>
          </a:solidFill>
          <a:ln w="12700">
            <a:solidFill>
              <a:schemeClr val="tx2"/>
            </a:solidFill>
            <a:miter lim="800000"/>
            <a:headEnd/>
            <a:tailEnd/>
          </a:ln>
          <a:effectLst>
            <a:outerShdw blurRad="50800" dist="38100" dir="2700000" algn="tl" rotWithShape="0">
              <a:prstClr val="black">
                <a:alpha val="40000"/>
              </a:prstClr>
            </a:outerShdw>
          </a:effectLst>
        </p:spPr>
        <p:txBody>
          <a:bodyPr wrap="none" lIns="45720" tIns="44450" rIns="45720" bIns="0" anchor="ctr" anchorCtr="1"/>
          <a:lstStyle/>
          <a:p>
            <a:pPr>
              <a:defRPr/>
            </a:pPr>
            <a:r>
              <a:rPr lang="en-US" sz="400" dirty="0">
                <a:solidFill>
                  <a:schemeClr val="tx2"/>
                </a:solidFill>
                <a:latin typeface="Comic Sans MS" pitchFamily="66" charset="0"/>
              </a:rPr>
              <a:t>package Q is</a:t>
            </a:r>
          </a:p>
          <a:p>
            <a:pPr>
              <a:defRPr/>
            </a:pPr>
            <a:r>
              <a:rPr lang="en-US" sz="400" dirty="0">
                <a:solidFill>
                  <a:schemeClr val="tx2"/>
                </a:solidFill>
                <a:latin typeface="Comic Sans MS" pitchFamily="66" charset="0"/>
              </a:rPr>
              <a:t>   ...</a:t>
            </a:r>
          </a:p>
          <a:p>
            <a:pPr>
              <a:defRPr/>
            </a:pPr>
            <a:r>
              <a:rPr lang="en-US" sz="400" dirty="0">
                <a:solidFill>
                  <a:schemeClr val="tx2"/>
                </a:solidFill>
                <a:latin typeface="Comic Sans MS" pitchFamily="66" charset="0"/>
              </a:rPr>
              <a:t>   ...</a:t>
            </a:r>
          </a:p>
          <a:p>
            <a:pPr>
              <a:defRPr/>
            </a:pPr>
            <a:r>
              <a:rPr lang="en-US" sz="400" dirty="0">
                <a:solidFill>
                  <a:schemeClr val="tx2"/>
                </a:solidFill>
                <a:latin typeface="Comic Sans MS" pitchFamily="66" charset="0"/>
              </a:rPr>
              <a:t>   ...</a:t>
            </a:r>
          </a:p>
          <a:p>
            <a:pPr>
              <a:defRPr/>
            </a:pPr>
            <a:r>
              <a:rPr lang="en-US" sz="400" dirty="0">
                <a:solidFill>
                  <a:schemeClr val="tx2"/>
                </a:solidFill>
                <a:latin typeface="Comic Sans MS" pitchFamily="66" charset="0"/>
              </a:rPr>
              <a:t>end Q;</a:t>
            </a:r>
          </a:p>
        </p:txBody>
      </p:sp>
      <p:sp>
        <p:nvSpPr>
          <p:cNvPr id="9" name="Rectangle 7"/>
          <p:cNvSpPr>
            <a:spLocks noChangeArrowheads="1"/>
          </p:cNvSpPr>
          <p:nvPr/>
        </p:nvSpPr>
        <p:spPr bwMode="auto">
          <a:xfrm>
            <a:off x="1379363" y="2931976"/>
            <a:ext cx="457200" cy="381000"/>
          </a:xfrm>
          <a:prstGeom prst="foldedCorner">
            <a:avLst/>
          </a:prstGeom>
          <a:solidFill>
            <a:srgbClr val="FFFFCC"/>
          </a:solidFill>
          <a:ln w="12700">
            <a:solidFill>
              <a:schemeClr val="tx2"/>
            </a:solidFill>
            <a:miter lim="800000"/>
            <a:headEnd/>
            <a:tailEnd/>
          </a:ln>
          <a:effectLst>
            <a:outerShdw blurRad="50800" dist="38100" dir="2700000" algn="tl" rotWithShape="0">
              <a:prstClr val="black">
                <a:alpha val="40000"/>
              </a:prstClr>
            </a:outerShdw>
          </a:effectLst>
        </p:spPr>
        <p:txBody>
          <a:bodyPr wrap="none" lIns="45720" tIns="44450" rIns="45720" bIns="0" anchor="ctr" anchorCtr="1"/>
          <a:lstStyle/>
          <a:p>
            <a:pPr>
              <a:defRPr/>
            </a:pPr>
            <a:r>
              <a:rPr lang="en-US" sz="400" dirty="0">
                <a:solidFill>
                  <a:schemeClr val="tx2"/>
                </a:solidFill>
                <a:latin typeface="Comic Sans MS" pitchFamily="66" charset="0"/>
              </a:rPr>
              <a:t>package P is</a:t>
            </a:r>
          </a:p>
          <a:p>
            <a:pPr>
              <a:defRPr/>
            </a:pPr>
            <a:r>
              <a:rPr lang="en-US" sz="400" dirty="0">
                <a:solidFill>
                  <a:schemeClr val="tx2"/>
                </a:solidFill>
                <a:latin typeface="Comic Sans MS" pitchFamily="66" charset="0"/>
              </a:rPr>
              <a:t>   ...</a:t>
            </a:r>
          </a:p>
          <a:p>
            <a:pPr>
              <a:defRPr/>
            </a:pPr>
            <a:r>
              <a:rPr lang="en-US" sz="400" dirty="0">
                <a:solidFill>
                  <a:schemeClr val="tx2"/>
                </a:solidFill>
                <a:latin typeface="Comic Sans MS" pitchFamily="66" charset="0"/>
              </a:rPr>
              <a:t>   ...</a:t>
            </a:r>
          </a:p>
          <a:p>
            <a:pPr>
              <a:defRPr/>
            </a:pPr>
            <a:r>
              <a:rPr lang="en-US" sz="400" dirty="0">
                <a:solidFill>
                  <a:schemeClr val="tx2"/>
                </a:solidFill>
                <a:latin typeface="Comic Sans MS" pitchFamily="66" charset="0"/>
              </a:rPr>
              <a:t>   ...</a:t>
            </a:r>
          </a:p>
          <a:p>
            <a:pPr>
              <a:defRPr/>
            </a:pPr>
            <a:r>
              <a:rPr lang="en-US" sz="400" dirty="0">
                <a:solidFill>
                  <a:schemeClr val="tx2"/>
                </a:solidFill>
                <a:latin typeface="Comic Sans MS" pitchFamily="66" charset="0"/>
              </a:rPr>
              <a:t>end P;</a:t>
            </a:r>
          </a:p>
        </p:txBody>
      </p:sp>
      <p:sp>
        <p:nvSpPr>
          <p:cNvPr id="10" name="Folded Corner 9"/>
          <p:cNvSpPr/>
          <p:nvPr/>
        </p:nvSpPr>
        <p:spPr bwMode="auto">
          <a:xfrm>
            <a:off x="1257126" y="3240646"/>
            <a:ext cx="184150" cy="398462"/>
          </a:xfrm>
          <a:prstGeom prst="foldedCorner">
            <a:avLst/>
          </a:prstGeom>
          <a:noFill/>
          <a:ln w="1270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wrap="none">
            <a:spAutoFit/>
          </a:bodyPr>
          <a:lstStyle/>
          <a:p>
            <a:pPr eaLnBrk="1" hangingPunct="1">
              <a:defRPr/>
            </a:pPr>
            <a:endParaRPr lang="en-US" dirty="0">
              <a:latin typeface="Arial" charset="0"/>
            </a:endParaRPr>
          </a:p>
        </p:txBody>
      </p:sp>
      <p:sp>
        <p:nvSpPr>
          <p:cNvPr id="12" name="TextBox 11"/>
          <p:cNvSpPr txBox="1"/>
          <p:nvPr/>
        </p:nvSpPr>
        <p:spPr>
          <a:xfrm>
            <a:off x="4021932" y="1985376"/>
            <a:ext cx="1119217" cy="584775"/>
          </a:xfrm>
          <a:prstGeom prst="rect">
            <a:avLst/>
          </a:prstGeom>
          <a:noFill/>
        </p:spPr>
        <p:txBody>
          <a:bodyPr wrap="none" rtlCol="0">
            <a:spAutoFit/>
          </a:bodyPr>
          <a:lstStyle/>
          <a:p>
            <a:pPr algn="ctr"/>
            <a:r>
              <a:rPr lang="en-US" sz="1600" i="0" kern="1200" dirty="0" smtClean="0">
                <a:solidFill>
                  <a:schemeClr val="accent1"/>
                </a:solidFill>
              </a:rPr>
              <a:t>Text</a:t>
            </a:r>
          </a:p>
          <a:p>
            <a:pPr algn="ctr"/>
            <a:r>
              <a:rPr lang="en-US" sz="1600" i="0" kern="1200" dirty="0" smtClean="0">
                <a:solidFill>
                  <a:schemeClr val="accent1"/>
                </a:solidFill>
              </a:rPr>
              <a:t>Messages</a:t>
            </a:r>
          </a:p>
        </p:txBody>
      </p:sp>
      <p:sp>
        <p:nvSpPr>
          <p:cNvPr id="14" name="TextBox 13"/>
          <p:cNvSpPr txBox="1"/>
          <p:nvPr/>
        </p:nvSpPr>
        <p:spPr>
          <a:xfrm>
            <a:off x="4588107" y="4530606"/>
            <a:ext cx="1577676" cy="338554"/>
          </a:xfrm>
          <a:prstGeom prst="rect">
            <a:avLst/>
          </a:prstGeom>
          <a:noFill/>
        </p:spPr>
        <p:txBody>
          <a:bodyPr wrap="none" rtlCol="0">
            <a:spAutoFit/>
          </a:bodyPr>
          <a:lstStyle/>
          <a:p>
            <a:r>
              <a:rPr lang="en-US" sz="1600" i="0" kern="1200" dirty="0" smtClean="0">
                <a:solidFill>
                  <a:schemeClr val="accent1"/>
                </a:solidFill>
              </a:rPr>
              <a:t>“gnatprove.out”</a:t>
            </a:r>
          </a:p>
        </p:txBody>
      </p:sp>
      <p:sp>
        <p:nvSpPr>
          <p:cNvPr id="16" name="Folded Corner 15"/>
          <p:cNvSpPr/>
          <p:nvPr/>
        </p:nvSpPr>
        <p:spPr bwMode="auto">
          <a:xfrm>
            <a:off x="4117626" y="4891434"/>
            <a:ext cx="2518638" cy="985838"/>
          </a:xfrm>
          <a:prstGeom prst="foldedCorner">
            <a:avLst>
              <a:gd name="adj" fmla="val 6564"/>
            </a:avLst>
          </a:prstGeom>
          <a:solidFill>
            <a:srgbClr val="FFFFEF"/>
          </a:solidFill>
          <a:ln w="9525" cap="flat" cmpd="sng" algn="ctr">
            <a:solidFill>
              <a:schemeClr val="tx1"/>
            </a:solidFill>
            <a:prstDash val="solid"/>
            <a:round/>
            <a:headEnd type="none" w="med" len="med"/>
            <a:tailEnd type="none"/>
          </a:ln>
          <a:effectLst>
            <a:outerShdw blurRad="50800" dist="38100" dir="2700000" algn="tl" rotWithShape="0">
              <a:prstClr val="black">
                <a:alpha val="40000"/>
              </a:prstClr>
            </a:outerShdw>
          </a:effectLst>
        </p:spPr>
        <p:txBody>
          <a:bodyPr wrap="none" rtlCol="0" anchor="ctr">
            <a:spAutoFit/>
          </a:bodyPr>
          <a:lstStyle/>
          <a:p>
            <a:r>
              <a:rPr lang="en-US" sz="300" b="1" dirty="0">
                <a:latin typeface="Courier New" panose="02070309020205020404" pitchFamily="49" charset="0"/>
                <a:cs typeface="Courier New" panose="02070309020205020404" pitchFamily="49" charset="0"/>
              </a:rPr>
              <a:t>Summary of SPARK analysis</a:t>
            </a:r>
          </a:p>
          <a:p>
            <a:r>
              <a:rPr lang="en-US" sz="300" b="1" dirty="0">
                <a:latin typeface="Courier New" panose="02070309020205020404" pitchFamily="49" charset="0"/>
                <a:cs typeface="Courier New" panose="02070309020205020404" pitchFamily="49" charset="0"/>
              </a:rPr>
              <a:t>=========================</a:t>
            </a:r>
          </a:p>
          <a:p>
            <a:endParaRPr lang="en-US" sz="300" b="1" dirty="0">
              <a:latin typeface="Courier New" panose="02070309020205020404" pitchFamily="49" charset="0"/>
              <a:cs typeface="Courier New" panose="02070309020205020404" pitchFamily="49" charset="0"/>
            </a:endParaRPr>
          </a:p>
          <a:p>
            <a:r>
              <a:rPr lang="en-US" sz="300" b="1" dirty="0">
                <a:latin typeface="Courier New" panose="02070309020205020404" pitchFamily="49" charset="0"/>
                <a:cs typeface="Courier New" panose="02070309020205020404" pitchFamily="49" charset="0"/>
              </a:rPr>
              <a:t>--------------------------------------------------------------------------------------------------------</a:t>
            </a:r>
          </a:p>
          <a:p>
            <a:r>
              <a:rPr lang="en-US" sz="300" b="1" dirty="0">
                <a:latin typeface="Courier New" panose="02070309020205020404" pitchFamily="49" charset="0"/>
                <a:cs typeface="Courier New" panose="02070309020205020404" pitchFamily="49" charset="0"/>
              </a:rPr>
              <a:t>SPARK Analysis results        Total       Flow   Interval   CodePeer      Provers   Justified   Unproved</a:t>
            </a:r>
          </a:p>
          <a:p>
            <a:r>
              <a:rPr lang="en-US" sz="300" b="1" dirty="0">
                <a:latin typeface="Courier New" panose="02070309020205020404" pitchFamily="49" charset="0"/>
                <a:cs typeface="Courier New" panose="02070309020205020404" pitchFamily="49" charset="0"/>
              </a:rPr>
              <a:t>--------------------------------------------------------------------------------------------------------</a:t>
            </a:r>
          </a:p>
          <a:p>
            <a:r>
              <a:rPr lang="en-US" sz="300" b="1" dirty="0">
                <a:latin typeface="Courier New" panose="02070309020205020404" pitchFamily="49" charset="0"/>
                <a:cs typeface="Courier New" panose="02070309020205020404" pitchFamily="49" charset="0"/>
              </a:rPr>
              <a:t>Data Dependencies                 .          .          .          .            .           .          .</a:t>
            </a:r>
          </a:p>
          <a:p>
            <a:r>
              <a:rPr lang="en-US" sz="300" b="1" dirty="0">
                <a:latin typeface="Courier New" panose="02070309020205020404" pitchFamily="49" charset="0"/>
                <a:cs typeface="Courier New" panose="02070309020205020404" pitchFamily="49" charset="0"/>
              </a:rPr>
              <a:t>Flow Dependencies                 .          .          .          .            .           .          .</a:t>
            </a:r>
          </a:p>
          <a:p>
            <a:r>
              <a:rPr lang="en-US" sz="300" b="1" dirty="0">
                <a:latin typeface="Courier New" panose="02070309020205020404" pitchFamily="49" charset="0"/>
                <a:cs typeface="Courier New" panose="02070309020205020404" pitchFamily="49" charset="0"/>
              </a:rPr>
              <a:t>Initialization                    4          4          .          .            .           .          .</a:t>
            </a:r>
          </a:p>
          <a:p>
            <a:r>
              <a:rPr lang="en-US" sz="300" b="1" dirty="0">
                <a:latin typeface="Courier New" panose="02070309020205020404" pitchFamily="49" charset="0"/>
                <a:cs typeface="Courier New" panose="02070309020205020404" pitchFamily="49" charset="0"/>
              </a:rPr>
              <a:t>Non-Aliasing                      .          .          .          .            .           .          .</a:t>
            </a:r>
          </a:p>
          <a:p>
            <a:r>
              <a:rPr lang="en-US" sz="300" b="1" dirty="0">
                <a:latin typeface="Courier New" panose="02070309020205020404" pitchFamily="49" charset="0"/>
                <a:cs typeface="Courier New" panose="02070309020205020404" pitchFamily="49" charset="0"/>
              </a:rPr>
              <a:t>Run-time Checks                  16          .          .          .    14 (CVC4)           .          2</a:t>
            </a:r>
          </a:p>
          <a:p>
            <a:r>
              <a:rPr lang="en-US" sz="300" b="1" dirty="0">
                <a:latin typeface="Courier New" panose="02070309020205020404" pitchFamily="49" charset="0"/>
                <a:cs typeface="Courier New" panose="02070309020205020404" pitchFamily="49" charset="0"/>
              </a:rPr>
              <a:t>Assertions                        .          .          .          .            .           .          .</a:t>
            </a:r>
          </a:p>
          <a:p>
            <a:r>
              <a:rPr lang="en-US" sz="300" b="1" dirty="0">
                <a:latin typeface="Courier New" panose="02070309020205020404" pitchFamily="49" charset="0"/>
                <a:cs typeface="Courier New" panose="02070309020205020404" pitchFamily="49" charset="0"/>
              </a:rPr>
              <a:t>Functional Contracts              7          .          .          .     5 (CVC4)           .          2</a:t>
            </a:r>
          </a:p>
          <a:p>
            <a:r>
              <a:rPr lang="en-US" sz="300" b="1" dirty="0">
                <a:latin typeface="Courier New" panose="02070309020205020404" pitchFamily="49" charset="0"/>
                <a:cs typeface="Courier New" panose="02070309020205020404" pitchFamily="49" charset="0"/>
              </a:rPr>
              <a:t>LSP Verification                  .          .          .          .            .           .          .</a:t>
            </a:r>
          </a:p>
          <a:p>
            <a:r>
              <a:rPr lang="en-US" sz="300" b="1" dirty="0">
                <a:latin typeface="Courier New" panose="02070309020205020404" pitchFamily="49" charset="0"/>
                <a:cs typeface="Courier New" panose="02070309020205020404" pitchFamily="49" charset="0"/>
              </a:rPr>
              <a:t>--------------------------------------------------------------------------------------------------------</a:t>
            </a:r>
          </a:p>
          <a:p>
            <a:r>
              <a:rPr lang="en-US" sz="300" b="1" dirty="0">
                <a:latin typeface="Courier New" panose="02070309020205020404" pitchFamily="49" charset="0"/>
                <a:cs typeface="Courier New" panose="02070309020205020404" pitchFamily="49" charset="0"/>
              </a:rPr>
              <a:t>Total                            27    4 (15%)          .          .     19 (70%)           .    4 (15</a:t>
            </a:r>
            <a:r>
              <a:rPr lang="en-US" sz="300" b="1" dirty="0" smtClean="0">
                <a:latin typeface="Courier New" panose="02070309020205020404" pitchFamily="49" charset="0"/>
                <a:cs typeface="Courier New" panose="02070309020205020404" pitchFamily="49" charset="0"/>
              </a:rPr>
              <a:t>%)</a:t>
            </a:r>
          </a:p>
          <a:p>
            <a:endParaRPr lang="en-US" sz="300" b="1" dirty="0" smtClean="0">
              <a:latin typeface="Courier New" panose="02070309020205020404" pitchFamily="49" charset="0"/>
              <a:cs typeface="Courier New" panose="02070309020205020404" pitchFamily="49" charset="0"/>
            </a:endParaRPr>
          </a:p>
          <a:p>
            <a:r>
              <a:rPr lang="en-US" sz="300" b="1" dirty="0" smtClean="0">
                <a:latin typeface="Courier New" panose="02070309020205020404" pitchFamily="49" charset="0"/>
                <a:cs typeface="Courier New" panose="02070309020205020404" pitchFamily="49" charset="0"/>
              </a:rPr>
              <a:t>…</a:t>
            </a:r>
            <a:endParaRPr lang="en-US" sz="300" b="1" dirty="0">
              <a:latin typeface="Courier New" panose="02070309020205020404" pitchFamily="49" charset="0"/>
              <a:cs typeface="Courier New" panose="02070309020205020404" pitchFamily="49" charset="0"/>
            </a:endParaRPr>
          </a:p>
        </p:txBody>
      </p:sp>
      <p:pic>
        <p:nvPicPr>
          <p:cNvPr id="17" name="Picture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38156" y="2417424"/>
            <a:ext cx="1774204" cy="1686878"/>
          </a:xfrm>
          <a:prstGeom prst="rect">
            <a:avLst/>
          </a:prstGeom>
          <a:ln>
            <a:noFill/>
          </a:ln>
          <a:effectLst>
            <a:outerShdw blurRad="292100" dist="139700" dir="2700000" algn="tl" rotWithShape="0">
              <a:srgbClr val="333333">
                <a:alpha val="65000"/>
              </a:srgbClr>
            </a:outerShdw>
          </a:effectLst>
        </p:spPr>
      </p:pic>
      <p:pic>
        <p:nvPicPr>
          <p:cNvPr id="18" name="Picture 17"/>
          <p:cNvPicPr>
            <a:picLocks noChangeAspect="1"/>
          </p:cNvPicPr>
          <p:nvPr/>
        </p:nvPicPr>
        <p:blipFill>
          <a:blip r:embed="rId3"/>
          <a:stretch>
            <a:fillRect/>
          </a:stretch>
        </p:blipFill>
        <p:spPr>
          <a:xfrm>
            <a:off x="6045363" y="1124744"/>
            <a:ext cx="2127037" cy="842687"/>
          </a:xfrm>
          <a:prstGeom prst="rect">
            <a:avLst/>
          </a:prstGeom>
          <a:ln>
            <a:noFill/>
          </a:ln>
          <a:effectLst>
            <a:outerShdw blurRad="292100" dist="139700" dir="2700000" algn="tl" rotWithShape="0">
              <a:srgbClr val="333333">
                <a:alpha val="65000"/>
              </a:srgbClr>
            </a:outerShdw>
          </a:effectLst>
        </p:spPr>
      </p:pic>
      <p:cxnSp>
        <p:nvCxnSpPr>
          <p:cNvPr id="20" name="Elbow Connector 19"/>
          <p:cNvCxnSpPr>
            <a:stCxn id="41" idx="4"/>
            <a:endCxn id="16" idx="1"/>
          </p:cNvCxnSpPr>
          <p:nvPr/>
        </p:nvCxnSpPr>
        <p:spPr bwMode="auto">
          <a:xfrm rot="16200000" flipH="1">
            <a:off x="2721849" y="3988576"/>
            <a:ext cx="1441834" cy="1349720"/>
          </a:xfrm>
          <a:prstGeom prst="bentConnector2">
            <a:avLst/>
          </a:prstGeom>
          <a:solidFill>
            <a:schemeClr val="accent1"/>
          </a:solidFill>
          <a:ln w="57150" cap="flat" cmpd="sng" algn="ctr">
            <a:solidFill>
              <a:schemeClr val="accent1">
                <a:lumMod val="75000"/>
              </a:schemeClr>
            </a:solidFill>
            <a:prstDash val="solid"/>
            <a:round/>
            <a:headEnd type="none" w="med" len="med"/>
            <a:tailEnd type="triangle"/>
          </a:ln>
          <a:effectLst>
            <a:outerShdw blurRad="50800" dist="38100" dir="2700000" algn="tl" rotWithShape="0">
              <a:prstClr val="black">
                <a:alpha val="40000"/>
              </a:prstClr>
            </a:outerShdw>
          </a:effectLst>
        </p:spPr>
      </p:cxnSp>
      <p:cxnSp>
        <p:nvCxnSpPr>
          <p:cNvPr id="21" name="Elbow Connector 20"/>
          <p:cNvCxnSpPr>
            <a:stCxn id="5" idx="0"/>
            <a:endCxn id="12" idx="1"/>
          </p:cNvCxnSpPr>
          <p:nvPr/>
        </p:nvCxnSpPr>
        <p:spPr bwMode="auto">
          <a:xfrm rot="5400000" flipH="1" flipV="1">
            <a:off x="2785967" y="2259704"/>
            <a:ext cx="1217905" cy="1254026"/>
          </a:xfrm>
          <a:prstGeom prst="bentConnector2">
            <a:avLst/>
          </a:prstGeom>
          <a:solidFill>
            <a:schemeClr val="accent1"/>
          </a:solidFill>
          <a:ln w="57150" cap="flat" cmpd="sng" algn="ctr">
            <a:solidFill>
              <a:schemeClr val="accent1">
                <a:lumMod val="75000"/>
              </a:schemeClr>
            </a:solidFill>
            <a:prstDash val="solid"/>
            <a:round/>
            <a:headEnd type="none" w="med" len="med"/>
            <a:tailEnd type="triangle"/>
          </a:ln>
          <a:effectLst>
            <a:outerShdw blurRad="50800" dist="38100" dir="2700000" algn="tl" rotWithShape="0">
              <a:prstClr val="black">
                <a:alpha val="40000"/>
              </a:prstClr>
            </a:outerShdw>
          </a:effectLst>
        </p:spPr>
      </p:cxnSp>
      <p:cxnSp>
        <p:nvCxnSpPr>
          <p:cNvPr id="38" name="Elbow Connector 37"/>
          <p:cNvCxnSpPr>
            <a:stCxn id="12" idx="3"/>
            <a:endCxn id="18" idx="1"/>
          </p:cNvCxnSpPr>
          <p:nvPr/>
        </p:nvCxnSpPr>
        <p:spPr bwMode="auto">
          <a:xfrm flipV="1">
            <a:off x="5141149" y="1546088"/>
            <a:ext cx="904214" cy="731676"/>
          </a:xfrm>
          <a:prstGeom prst="bentConnector3">
            <a:avLst/>
          </a:prstGeom>
          <a:solidFill>
            <a:schemeClr val="accent1"/>
          </a:solidFill>
          <a:ln w="12700" cap="flat" cmpd="sng" algn="ctr">
            <a:solidFill>
              <a:schemeClr val="tx1"/>
            </a:solidFill>
            <a:prstDash val="dash"/>
            <a:round/>
            <a:headEnd type="none" w="med" len="med"/>
            <a:tailEnd type="triangle"/>
          </a:ln>
          <a:effectLst/>
        </p:spPr>
      </p:cxnSp>
      <p:cxnSp>
        <p:nvCxnSpPr>
          <p:cNvPr id="40" name="Elbow Connector 39"/>
          <p:cNvCxnSpPr>
            <a:stCxn id="12" idx="3"/>
            <a:endCxn id="17" idx="1"/>
          </p:cNvCxnSpPr>
          <p:nvPr/>
        </p:nvCxnSpPr>
        <p:spPr bwMode="auto">
          <a:xfrm>
            <a:off x="5141149" y="2277764"/>
            <a:ext cx="897007" cy="983099"/>
          </a:xfrm>
          <a:prstGeom prst="bentConnector3">
            <a:avLst/>
          </a:prstGeom>
          <a:solidFill>
            <a:schemeClr val="accent1"/>
          </a:solidFill>
          <a:ln w="12700" cap="flat" cmpd="sng" algn="ctr">
            <a:solidFill>
              <a:schemeClr val="tx1"/>
            </a:solidFill>
            <a:prstDash val="dash"/>
            <a:round/>
            <a:headEnd type="none" w="med" len="med"/>
            <a:tailEnd type="triangle"/>
          </a:ln>
          <a:effectLst/>
        </p:spPr>
      </p:cxnSp>
      <p:sp>
        <p:nvSpPr>
          <p:cNvPr id="41" name="Oval 52"/>
          <p:cNvSpPr>
            <a:spLocks noChangeArrowheads="1"/>
          </p:cNvSpPr>
          <p:nvPr/>
        </p:nvSpPr>
        <p:spPr bwMode="auto">
          <a:xfrm>
            <a:off x="2691706" y="3790119"/>
            <a:ext cx="152400" cy="152400"/>
          </a:xfrm>
          <a:prstGeom prst="ellipse">
            <a:avLst/>
          </a:prstGeom>
          <a:noFill/>
          <a:ln>
            <a:noFill/>
          </a:ln>
          <a:effectLst/>
          <a:extLst>
            <a:ext uri="{909E8E84-426E-40DD-AFC4-6F175D3DCCD1}">
              <a14:hiddenFill xmlns:a14="http://schemas.microsoft.com/office/drawing/2010/main">
                <a:solidFill>
                  <a:schemeClr val="tx1"/>
                </a:solidFill>
              </a14:hiddenFill>
            </a:ext>
          </a:extLst>
        </p:spPr>
        <p:txBody>
          <a:bodyPr wrap="none">
            <a:spAutoFit/>
          </a:bodyPr>
          <a:lstStyle>
            <a:lvl1pPr>
              <a:spcBef>
                <a:spcPts val="600"/>
              </a:spcBef>
              <a:buClr>
                <a:srgbClr val="404040"/>
              </a:buClr>
              <a:buChar char="•"/>
              <a:defRPr sz="2000" b="1">
                <a:solidFill>
                  <a:srgbClr val="404040"/>
                </a:solidFill>
                <a:latin typeface="Verdana" panose="020B0604030504040204" pitchFamily="34" charset="0"/>
                <a:ea typeface="Verdana" panose="020B0604030504040204" pitchFamily="34" charset="0"/>
                <a:cs typeface="Verdana" panose="020B0604030504040204" pitchFamily="34" charset="0"/>
              </a:defRPr>
            </a:lvl1pPr>
            <a:lvl2pPr marL="742950" indent="-285750">
              <a:lnSpc>
                <a:spcPct val="120000"/>
              </a:lnSpc>
              <a:spcBef>
                <a:spcPct val="20000"/>
              </a:spcBef>
              <a:buChar char="–"/>
              <a:defRPr>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nSpc>
                <a:spcPct val="120000"/>
              </a:lnSpc>
              <a:spcBef>
                <a:spcPct val="20000"/>
              </a:spcBef>
              <a:buChar char="–"/>
              <a:defRPr>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spcBef>
                <a:spcPct val="20000"/>
              </a:spcBef>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spcBef>
                <a:spcPct val="20000"/>
              </a:spcBef>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6pPr>
            <a:lvl7pPr marL="29718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7pPr>
            <a:lvl8pPr marL="34290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8pPr>
            <a:lvl9pPr marL="38862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9pPr>
          </a:lstStyle>
          <a:p>
            <a:pPr eaLnBrk="1" hangingPunct="1">
              <a:spcBef>
                <a:spcPct val="0"/>
              </a:spcBef>
              <a:buClrTx/>
              <a:buFontTx/>
              <a:buNone/>
            </a:pPr>
            <a:endParaRPr lang="en-US" altLang="en-US" sz="1800" b="0">
              <a:solidFill>
                <a:schemeClr val="tx1"/>
              </a:solidFill>
              <a:latin typeface="Arial" panose="020B0604020202020204" pitchFamily="34" charset="0"/>
            </a:endParaRPr>
          </a:p>
        </p:txBody>
      </p:sp>
      <p:sp>
        <p:nvSpPr>
          <p:cNvPr id="4" name="AutoShape 33"/>
          <p:cNvSpPr>
            <a:spLocks noChangeArrowheads="1"/>
          </p:cNvSpPr>
          <p:nvPr/>
        </p:nvSpPr>
        <p:spPr bwMode="auto">
          <a:xfrm>
            <a:off x="2077716" y="3483534"/>
            <a:ext cx="1368152" cy="492125"/>
          </a:xfrm>
          <a:prstGeom prst="hexagon">
            <a:avLst>
              <a:gd name="adj" fmla="val 9760"/>
              <a:gd name="vf" fmla="val 115470"/>
            </a:avLst>
          </a:prstGeom>
          <a:solidFill>
            <a:srgbClr val="006EB6"/>
          </a:solidFill>
          <a:ln w="9525">
            <a:solidFill>
              <a:schemeClr val="tx1"/>
            </a:solidFill>
            <a:miter lim="800000"/>
            <a:headEnd/>
            <a:tailEnd/>
          </a:ln>
          <a:effectLst>
            <a:outerShdw blurRad="50800" dist="38100" dir="2700000" algn="tl" rotWithShape="0">
              <a:prstClr val="black">
                <a:alpha val="40000"/>
              </a:prstClr>
            </a:outerShdw>
          </a:effectLst>
        </p:spPr>
        <p:txBody>
          <a:bodyPr wrap="none" anchor="ctr" anchorCtr="1"/>
          <a:lstStyle/>
          <a:p>
            <a:pPr algn="ctr">
              <a:defRPr/>
            </a:pPr>
            <a:r>
              <a:rPr lang="en-US" sz="2000" b="1" noProof="1" smtClean="0">
                <a:solidFill>
                  <a:schemeClr val="bg1"/>
                </a:solidFill>
                <a:effectLst>
                  <a:outerShdw blurRad="38100" dist="38100" dir="2700000" algn="tl">
                    <a:srgbClr val="000000">
                      <a:alpha val="43137"/>
                    </a:srgbClr>
                  </a:outerShdw>
                </a:effectLst>
                <a:latin typeface="Arial Narrow" pitchFamily="34" charset="0"/>
              </a:rPr>
              <a:t>GNATprove</a:t>
            </a:r>
            <a:endParaRPr lang="en-US" sz="2000" b="1" noProof="1">
              <a:solidFill>
                <a:schemeClr val="bg1"/>
              </a:solidFill>
              <a:effectLst>
                <a:outerShdw blurRad="38100" dist="38100" dir="2700000" algn="tl">
                  <a:srgbClr val="000000">
                    <a:alpha val="43137"/>
                  </a:srgbClr>
                </a:outerShdw>
              </a:effectLst>
              <a:latin typeface="Arial Narrow" pitchFamily="34" charset="0"/>
            </a:endParaRPr>
          </a:p>
        </p:txBody>
      </p:sp>
    </p:spTree>
    <p:extLst>
      <p:ext uri="{BB962C8B-B14F-4D97-AF65-F5344CB8AC3E}">
        <p14:creationId xmlns:p14="http://schemas.microsoft.com/office/powerpoint/2010/main" val="363487583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Summary File </a:t>
            </a:r>
            <a:r>
              <a:rPr lang="en-US" dirty="0"/>
              <a:t>“gnatprove.out</a:t>
            </a:r>
            <a:r>
              <a:rPr lang="en-US" dirty="0" smtClean="0"/>
              <a:t>”</a:t>
            </a:r>
            <a:endParaRPr lang="en-US" dirty="0"/>
          </a:p>
        </p:txBody>
      </p:sp>
      <p:sp>
        <p:nvSpPr>
          <p:cNvPr id="3" name="Content Placeholder 2"/>
          <p:cNvSpPr>
            <a:spLocks noGrp="1"/>
          </p:cNvSpPr>
          <p:nvPr>
            <p:ph sz="half" idx="10"/>
          </p:nvPr>
        </p:nvSpPr>
        <p:spPr>
          <a:xfrm>
            <a:off x="685800" y="908720"/>
            <a:ext cx="8035131" cy="5334000"/>
          </a:xfrm>
        </p:spPr>
        <p:txBody>
          <a:bodyPr/>
          <a:lstStyle/>
          <a:p>
            <a:r>
              <a:rPr lang="en-US" dirty="0" smtClean="0"/>
              <a:t>Located in “</a:t>
            </a:r>
            <a:r>
              <a:rPr lang="en-US" dirty="0" err="1" smtClean="0"/>
              <a:t>gnatprove</a:t>
            </a:r>
            <a:r>
              <a:rPr lang="en-US" dirty="0" smtClean="0"/>
              <a:t>/” under project object </a:t>
            </a:r>
            <a:r>
              <a:rPr lang="en-US" dirty="0" err="1" smtClean="0"/>
              <a:t>dir</a:t>
            </a:r>
            <a:endParaRPr lang="en-US" dirty="0" smtClean="0"/>
          </a:p>
          <a:p>
            <a:r>
              <a:rPr lang="en-US" dirty="0" smtClean="0"/>
              <a:t>An overview of results for all checks in project</a:t>
            </a:r>
          </a:p>
          <a:p>
            <a:r>
              <a:rPr lang="en-US" dirty="0" smtClean="0"/>
              <a:t>Especially useful when results must be documented</a:t>
            </a:r>
          </a:p>
          <a:p>
            <a:r>
              <a:rPr lang="en-US" dirty="0" smtClean="0"/>
              <a:t>Details </a:t>
            </a:r>
            <a:r>
              <a:rPr lang="en-US" dirty="0"/>
              <a:t>in the </a:t>
            </a:r>
            <a:r>
              <a:rPr lang="en-US" dirty="0" smtClean="0"/>
              <a:t>UG “How </a:t>
            </a:r>
            <a:r>
              <a:rPr lang="en-US" dirty="0"/>
              <a:t>to View GNATprove </a:t>
            </a:r>
            <a:r>
              <a:rPr lang="en-US" dirty="0" smtClean="0"/>
              <a:t>Output”</a:t>
            </a:r>
          </a:p>
        </p:txBody>
      </p:sp>
      <p:sp>
        <p:nvSpPr>
          <p:cNvPr id="5" name="Rectangle 4"/>
          <p:cNvSpPr/>
          <p:nvPr/>
        </p:nvSpPr>
        <p:spPr>
          <a:xfrm>
            <a:off x="683568" y="3645024"/>
            <a:ext cx="8186857" cy="2893100"/>
          </a:xfrm>
          <a:prstGeom prst="rect">
            <a:avLst/>
          </a:prstGeom>
          <a:ln>
            <a:solidFill>
              <a:schemeClr val="bg1">
                <a:lumMod val="85000"/>
              </a:schemeClr>
            </a:solidFill>
          </a:ln>
        </p:spPr>
        <p:txBody>
          <a:bodyPr wrap="none">
            <a:spAutoFit/>
          </a:bodyPr>
          <a:lstStyle/>
          <a:p>
            <a:r>
              <a:rPr lang="en-US" sz="1000" b="1" dirty="0">
                <a:latin typeface="Courier New" panose="02070309020205020404" pitchFamily="49" charset="0"/>
                <a:cs typeface="Courier New" panose="02070309020205020404" pitchFamily="49" charset="0"/>
              </a:rPr>
              <a:t>Summary of SPARK analysis</a:t>
            </a:r>
          </a:p>
          <a:p>
            <a:r>
              <a:rPr lang="en-US" sz="1000" b="1" dirty="0">
                <a:latin typeface="Courier New" panose="02070309020205020404" pitchFamily="49" charset="0"/>
                <a:cs typeface="Courier New" panose="02070309020205020404" pitchFamily="49" charset="0"/>
              </a:rPr>
              <a:t>=========================</a:t>
            </a:r>
          </a:p>
          <a:p>
            <a:endParaRPr lang="en-US" sz="1000" b="1" dirty="0">
              <a:latin typeface="Courier New" panose="02070309020205020404" pitchFamily="49" charset="0"/>
              <a:cs typeface="Courier New" panose="02070309020205020404" pitchFamily="49" charset="0"/>
            </a:endParaRPr>
          </a:p>
          <a:p>
            <a:r>
              <a:rPr lang="en-US" sz="1000" b="1" dirty="0">
                <a:latin typeface="Courier New" panose="02070309020205020404" pitchFamily="49" charset="0"/>
                <a:cs typeface="Courier New" panose="02070309020205020404" pitchFamily="49" charset="0"/>
              </a:rPr>
              <a:t>--------------------------------------------------------------------------------------------------------</a:t>
            </a:r>
          </a:p>
          <a:p>
            <a:r>
              <a:rPr lang="en-US" sz="1000" b="1" dirty="0">
                <a:latin typeface="Courier New" panose="02070309020205020404" pitchFamily="49" charset="0"/>
                <a:cs typeface="Courier New" panose="02070309020205020404" pitchFamily="49" charset="0"/>
              </a:rPr>
              <a:t>SPARK Analysis results        Total       Flow   Interval   CodePeer      Provers   Justified   Unproved</a:t>
            </a:r>
          </a:p>
          <a:p>
            <a:r>
              <a:rPr lang="en-US" sz="1000" b="1" dirty="0">
                <a:latin typeface="Courier New" panose="02070309020205020404" pitchFamily="49" charset="0"/>
                <a:cs typeface="Courier New" panose="02070309020205020404" pitchFamily="49" charset="0"/>
              </a:rPr>
              <a:t>--------------------------------------------------------------------------------------------------------</a:t>
            </a:r>
          </a:p>
          <a:p>
            <a:r>
              <a:rPr lang="en-US" sz="1000" b="1" dirty="0">
                <a:latin typeface="Courier New" panose="02070309020205020404" pitchFamily="49" charset="0"/>
                <a:cs typeface="Courier New" panose="02070309020205020404" pitchFamily="49" charset="0"/>
              </a:rPr>
              <a:t>Data Dependencies                 .          .          .          .            .           .          .</a:t>
            </a:r>
          </a:p>
          <a:p>
            <a:r>
              <a:rPr lang="en-US" sz="1000" b="1" dirty="0">
                <a:latin typeface="Courier New" panose="02070309020205020404" pitchFamily="49" charset="0"/>
                <a:cs typeface="Courier New" panose="02070309020205020404" pitchFamily="49" charset="0"/>
              </a:rPr>
              <a:t>Flow Dependencies                 .          .          .          .            .           .          .</a:t>
            </a:r>
          </a:p>
          <a:p>
            <a:r>
              <a:rPr lang="en-US" sz="1000" b="1" dirty="0">
                <a:latin typeface="Courier New" panose="02070309020205020404" pitchFamily="49" charset="0"/>
                <a:cs typeface="Courier New" panose="02070309020205020404" pitchFamily="49" charset="0"/>
              </a:rPr>
              <a:t>Initialization                    4          4          .          .            .           .          .</a:t>
            </a:r>
          </a:p>
          <a:p>
            <a:r>
              <a:rPr lang="en-US" sz="1000" b="1" dirty="0">
                <a:latin typeface="Courier New" panose="02070309020205020404" pitchFamily="49" charset="0"/>
                <a:cs typeface="Courier New" panose="02070309020205020404" pitchFamily="49" charset="0"/>
              </a:rPr>
              <a:t>Non-Aliasing                      .          .          .          .            .           .          .</a:t>
            </a:r>
          </a:p>
          <a:p>
            <a:r>
              <a:rPr lang="en-US" sz="1000" b="1" dirty="0">
                <a:latin typeface="Courier New" panose="02070309020205020404" pitchFamily="49" charset="0"/>
                <a:cs typeface="Courier New" panose="02070309020205020404" pitchFamily="49" charset="0"/>
              </a:rPr>
              <a:t>Run-time Checks                  16          .          .          .    14 (CVC4)           .          2</a:t>
            </a:r>
          </a:p>
          <a:p>
            <a:r>
              <a:rPr lang="en-US" sz="1000" b="1" dirty="0">
                <a:latin typeface="Courier New" panose="02070309020205020404" pitchFamily="49" charset="0"/>
                <a:cs typeface="Courier New" panose="02070309020205020404" pitchFamily="49" charset="0"/>
              </a:rPr>
              <a:t>Assertions                        .          .          .          .            .           .          .</a:t>
            </a:r>
          </a:p>
          <a:p>
            <a:r>
              <a:rPr lang="en-US" sz="1000" b="1" dirty="0">
                <a:latin typeface="Courier New" panose="02070309020205020404" pitchFamily="49" charset="0"/>
                <a:cs typeface="Courier New" panose="02070309020205020404" pitchFamily="49" charset="0"/>
              </a:rPr>
              <a:t>Functional Contracts              7          .          .          .     5 (CVC4)           .          2</a:t>
            </a:r>
          </a:p>
          <a:p>
            <a:r>
              <a:rPr lang="en-US" sz="1000" b="1" dirty="0">
                <a:latin typeface="Courier New" panose="02070309020205020404" pitchFamily="49" charset="0"/>
                <a:cs typeface="Courier New" panose="02070309020205020404" pitchFamily="49" charset="0"/>
              </a:rPr>
              <a:t>LSP Verification                  .          .          .          .            .           .          .</a:t>
            </a:r>
          </a:p>
          <a:p>
            <a:r>
              <a:rPr lang="en-US" sz="1000" b="1" dirty="0">
                <a:latin typeface="Courier New" panose="02070309020205020404" pitchFamily="49" charset="0"/>
                <a:cs typeface="Courier New" panose="02070309020205020404" pitchFamily="49" charset="0"/>
              </a:rPr>
              <a:t>--------------------------------------------------------------------------------------------------------</a:t>
            </a:r>
          </a:p>
          <a:p>
            <a:r>
              <a:rPr lang="en-US" sz="1000" b="1" dirty="0">
                <a:latin typeface="Courier New" panose="02070309020205020404" pitchFamily="49" charset="0"/>
                <a:cs typeface="Courier New" panose="02070309020205020404" pitchFamily="49" charset="0"/>
              </a:rPr>
              <a:t>Total                            27    4 (15%)          .          .     19 (70%)           .    4 (15</a:t>
            </a:r>
            <a:r>
              <a:rPr lang="en-US" sz="1000" b="1" dirty="0" smtClean="0">
                <a:latin typeface="Courier New" panose="02070309020205020404" pitchFamily="49" charset="0"/>
                <a:cs typeface="Courier New" panose="02070309020205020404" pitchFamily="49" charset="0"/>
              </a:rPr>
              <a:t>%)</a:t>
            </a:r>
          </a:p>
          <a:p>
            <a:pPr>
              <a:spcBef>
                <a:spcPts val="1200"/>
              </a:spcBef>
            </a:pPr>
            <a:r>
              <a:rPr lang="en-US" sz="1200" b="1" dirty="0" smtClean="0">
                <a:latin typeface="Courier New" panose="02070309020205020404" pitchFamily="49" charset="0"/>
                <a:cs typeface="Courier New" panose="02070309020205020404" pitchFamily="49" charset="0"/>
              </a:rPr>
              <a:t>...</a:t>
            </a:r>
            <a:endParaRPr lang="en-US" sz="1200"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39840292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GNATprove Message Categories (1/2)</a:t>
            </a:r>
            <a:endParaRPr lang="en-US" dirty="0"/>
          </a:p>
        </p:txBody>
      </p:sp>
      <p:sp>
        <p:nvSpPr>
          <p:cNvPr id="3" name="Content Placeholder 2"/>
          <p:cNvSpPr>
            <a:spLocks noGrp="1"/>
          </p:cNvSpPr>
          <p:nvPr>
            <p:ph sz="half" idx="10"/>
          </p:nvPr>
        </p:nvSpPr>
        <p:spPr/>
        <p:txBody>
          <a:bodyPr/>
          <a:lstStyle/>
          <a:p>
            <a:r>
              <a:rPr lang="en-US" dirty="0" smtClean="0"/>
              <a:t>Error Messages</a:t>
            </a:r>
          </a:p>
          <a:p>
            <a:pPr lvl="1"/>
            <a:r>
              <a:rPr lang="en-US" dirty="0" smtClean="0"/>
              <a:t>Indicate illegalities</a:t>
            </a:r>
          </a:p>
          <a:p>
            <a:pPr lvl="1"/>
            <a:r>
              <a:rPr lang="en-US" dirty="0" smtClean="0"/>
              <a:t>E.g., SPARK subset violations and violations of flow analysis</a:t>
            </a:r>
          </a:p>
          <a:p>
            <a:pPr lvl="1"/>
            <a:r>
              <a:rPr lang="en-US" dirty="0" smtClean="0"/>
              <a:t>Processing cannot continue so cannot be suppressed</a:t>
            </a:r>
          </a:p>
          <a:p>
            <a:pPr lvl="1"/>
            <a:endParaRPr lang="en-US" dirty="0"/>
          </a:p>
          <a:p>
            <a:pPr lvl="1"/>
            <a:endParaRPr lang="en-US" dirty="0" smtClean="0"/>
          </a:p>
          <a:p>
            <a:pPr marL="457200" lvl="1" indent="0">
              <a:buNone/>
            </a:pPr>
            <a:endParaRPr lang="en-US" dirty="0" smtClean="0"/>
          </a:p>
          <a:p>
            <a:r>
              <a:rPr lang="en-US" dirty="0" smtClean="0"/>
              <a:t>Information Messages</a:t>
            </a:r>
          </a:p>
          <a:p>
            <a:pPr lvl="1"/>
            <a:r>
              <a:rPr lang="en-US" dirty="0" smtClean="0"/>
              <a:t>Notify users </a:t>
            </a:r>
            <a:r>
              <a:rPr lang="en-US" dirty="0"/>
              <a:t>of limitations of GNATprove on some </a:t>
            </a:r>
            <a:r>
              <a:rPr lang="en-US" dirty="0" smtClean="0"/>
              <a:t>constructs</a:t>
            </a:r>
          </a:p>
          <a:p>
            <a:pPr lvl="1"/>
            <a:r>
              <a:rPr lang="en-US" dirty="0"/>
              <a:t>Prevent confusion </a:t>
            </a:r>
            <a:r>
              <a:rPr lang="en-US" dirty="0" smtClean="0"/>
              <a:t>regarding other output</a:t>
            </a:r>
          </a:p>
          <a:p>
            <a:pPr lvl="1"/>
            <a:r>
              <a:rPr lang="en-US" dirty="0" smtClean="0"/>
              <a:t>Can include the list of proved checks if requested</a:t>
            </a:r>
          </a:p>
        </p:txBody>
      </p:sp>
      <p:sp>
        <p:nvSpPr>
          <p:cNvPr id="5" name="TextBox 4"/>
          <p:cNvSpPr txBox="1"/>
          <p:nvPr/>
        </p:nvSpPr>
        <p:spPr>
          <a:xfrm>
            <a:off x="1907704" y="3573016"/>
            <a:ext cx="3934090" cy="307777"/>
          </a:xfrm>
          <a:prstGeom prst="rect">
            <a:avLst/>
          </a:prstGeom>
          <a:solidFill>
            <a:schemeClr val="bg1"/>
          </a:solidFill>
          <a:ln>
            <a:solidFill>
              <a:srgbClr val="C00000"/>
            </a:solidFill>
          </a:ln>
        </p:spPr>
        <p:txBody>
          <a:bodyPr wrap="none" rtlCol="0">
            <a:spAutoFit/>
          </a:bodyPr>
          <a:lstStyle>
            <a:defPPr>
              <a:defRPr lang="fr-FR"/>
            </a:defPPr>
            <a:lvl1pPr>
              <a:defRPr sz="1600">
                <a:solidFill>
                  <a:srgbClr val="C00000"/>
                </a:solidFill>
              </a:defRPr>
            </a:lvl1pPr>
          </a:lstStyle>
          <a:p>
            <a:r>
              <a:rPr lang="en-US" sz="1400" dirty="0"/>
              <a:t>global "Z" is missing from input dependence list</a:t>
            </a:r>
          </a:p>
        </p:txBody>
      </p:sp>
      <p:sp>
        <p:nvSpPr>
          <p:cNvPr id="6" name="TextBox 5"/>
          <p:cNvSpPr txBox="1"/>
          <p:nvPr/>
        </p:nvSpPr>
        <p:spPr>
          <a:xfrm>
            <a:off x="1907704" y="2852936"/>
            <a:ext cx="3707553" cy="523220"/>
          </a:xfrm>
          <a:prstGeom prst="rect">
            <a:avLst/>
          </a:prstGeom>
          <a:solidFill>
            <a:schemeClr val="bg1"/>
          </a:solidFill>
          <a:ln>
            <a:solidFill>
              <a:srgbClr val="C00000"/>
            </a:solidFill>
          </a:ln>
        </p:spPr>
        <p:txBody>
          <a:bodyPr wrap="none" rtlCol="0">
            <a:spAutoFit/>
          </a:bodyPr>
          <a:lstStyle>
            <a:defPPr>
              <a:defRPr lang="fr-FR"/>
            </a:defPPr>
            <a:lvl1pPr>
              <a:defRPr sz="1600">
                <a:solidFill>
                  <a:srgbClr val="C00000"/>
                </a:solidFill>
              </a:defRPr>
            </a:lvl1pPr>
          </a:lstStyle>
          <a:p>
            <a:r>
              <a:rPr lang="en-US" sz="1400" dirty="0"/>
              <a:t>explicit dereference is not allowed in SPARK</a:t>
            </a:r>
          </a:p>
          <a:p>
            <a:r>
              <a:rPr lang="en-US" sz="1400" dirty="0"/>
              <a:t>violation of pragma SPARK_Mode at line 4</a:t>
            </a:r>
          </a:p>
        </p:txBody>
      </p:sp>
      <p:sp>
        <p:nvSpPr>
          <p:cNvPr id="7" name="TextBox 6"/>
          <p:cNvSpPr txBox="1"/>
          <p:nvPr/>
        </p:nvSpPr>
        <p:spPr>
          <a:xfrm>
            <a:off x="1907704" y="6021288"/>
            <a:ext cx="2353529" cy="307777"/>
          </a:xfrm>
          <a:prstGeom prst="rect">
            <a:avLst/>
          </a:prstGeom>
          <a:noFill/>
          <a:ln>
            <a:solidFill>
              <a:schemeClr val="accent6">
                <a:lumMod val="75000"/>
              </a:schemeClr>
            </a:solidFill>
          </a:ln>
        </p:spPr>
        <p:txBody>
          <a:bodyPr wrap="none" rtlCol="0">
            <a:spAutoFit/>
          </a:bodyPr>
          <a:lstStyle>
            <a:defPPr>
              <a:defRPr lang="fr-FR"/>
            </a:defPPr>
            <a:lvl1pPr>
              <a:defRPr sz="1400">
                <a:solidFill>
                  <a:schemeClr val="accent6">
                    <a:lumMod val="75000"/>
                  </a:schemeClr>
                </a:solidFill>
              </a:defRPr>
            </a:lvl1pPr>
          </a:lstStyle>
          <a:p>
            <a:r>
              <a:rPr lang="en-US" altLang="en-US" noProof="1"/>
              <a:t>info: overflow check proved</a:t>
            </a:r>
            <a:endParaRPr lang="en-US" dirty="0"/>
          </a:p>
        </p:txBody>
      </p:sp>
    </p:spTree>
    <p:extLst>
      <p:ext uri="{BB962C8B-B14F-4D97-AF65-F5344CB8AC3E}">
        <p14:creationId xmlns:p14="http://schemas.microsoft.com/office/powerpoint/2010/main" val="208334127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GNATprove Message Categories (2/2)</a:t>
            </a:r>
            <a:endParaRPr lang="en-US" dirty="0"/>
          </a:p>
        </p:txBody>
      </p:sp>
      <p:sp>
        <p:nvSpPr>
          <p:cNvPr id="3" name="Content Placeholder 2"/>
          <p:cNvSpPr>
            <a:spLocks noGrp="1"/>
          </p:cNvSpPr>
          <p:nvPr>
            <p:ph sz="half" idx="10"/>
          </p:nvPr>
        </p:nvSpPr>
        <p:spPr/>
        <p:txBody>
          <a:bodyPr/>
          <a:lstStyle/>
          <a:p>
            <a:r>
              <a:rPr lang="en-US" dirty="0" smtClean="0"/>
              <a:t>Warning Messages</a:t>
            </a:r>
          </a:p>
          <a:p>
            <a:pPr lvl="1"/>
            <a:r>
              <a:rPr lang="en-US" dirty="0" smtClean="0"/>
              <a:t>Indicate suspicious situations, e.g., useless assignments</a:t>
            </a:r>
          </a:p>
          <a:p>
            <a:pPr lvl="1"/>
            <a:r>
              <a:rPr lang="en-US" dirty="0" smtClean="0"/>
              <a:t>Prefixed </a:t>
            </a:r>
            <a:r>
              <a:rPr lang="en-US" dirty="0"/>
              <a:t>with </a:t>
            </a:r>
            <a:r>
              <a:rPr lang="en-US" dirty="0" smtClean="0"/>
              <a:t>“warning:”</a:t>
            </a:r>
          </a:p>
          <a:p>
            <a:pPr lvl="1"/>
            <a:r>
              <a:rPr lang="en-US" dirty="0"/>
              <a:t>C</a:t>
            </a:r>
            <a:r>
              <a:rPr lang="en-US" dirty="0" smtClean="0"/>
              <a:t>an </a:t>
            </a:r>
            <a:r>
              <a:rPr lang="en-US" dirty="0"/>
              <a:t>be suppressed with pragma </a:t>
            </a:r>
            <a:r>
              <a:rPr lang="en-US" dirty="0" smtClean="0"/>
              <a:t>Warnings</a:t>
            </a:r>
          </a:p>
          <a:p>
            <a:pPr lvl="1"/>
            <a:endParaRPr lang="en-US" dirty="0" smtClean="0"/>
          </a:p>
          <a:p>
            <a:pPr lvl="1"/>
            <a:endParaRPr lang="en-US" dirty="0" smtClean="0"/>
          </a:p>
          <a:p>
            <a:r>
              <a:rPr lang="en-US" dirty="0" smtClean="0"/>
              <a:t>Check Messages</a:t>
            </a:r>
          </a:p>
          <a:p>
            <a:pPr lvl="1"/>
            <a:r>
              <a:rPr lang="en-US" dirty="0" smtClean="0"/>
              <a:t>Indicate potential problems affecting correctness</a:t>
            </a:r>
          </a:p>
          <a:p>
            <a:pPr lvl="1"/>
            <a:r>
              <a:rPr lang="en-US" dirty="0" smtClean="0"/>
              <a:t>E.g., possible </a:t>
            </a:r>
            <a:r>
              <a:rPr lang="en-US" dirty="0"/>
              <a:t>failing run-time checks or unproved </a:t>
            </a:r>
            <a:r>
              <a:rPr lang="en-US" dirty="0" smtClean="0"/>
              <a:t>contracts</a:t>
            </a:r>
          </a:p>
          <a:p>
            <a:pPr lvl="1"/>
            <a:r>
              <a:rPr lang="en-US" dirty="0" smtClean="0"/>
              <a:t>Prefixed </a:t>
            </a:r>
            <a:r>
              <a:rPr lang="en-US" dirty="0"/>
              <a:t>with “low” or “medium” or “high”</a:t>
            </a:r>
            <a:endParaRPr lang="en-US" dirty="0" smtClean="0"/>
          </a:p>
          <a:p>
            <a:pPr lvl="1"/>
            <a:r>
              <a:rPr lang="en-US" dirty="0" smtClean="0"/>
              <a:t>Cannot </a:t>
            </a:r>
            <a:r>
              <a:rPr lang="en-US" dirty="0"/>
              <a:t>be suppressed like </a:t>
            </a:r>
            <a:r>
              <a:rPr lang="en-US" dirty="0" smtClean="0"/>
              <a:t>warning messages</a:t>
            </a:r>
          </a:p>
          <a:p>
            <a:pPr lvl="1"/>
            <a:r>
              <a:rPr lang="en-US" dirty="0"/>
              <a:t>C</a:t>
            </a:r>
            <a:r>
              <a:rPr lang="en-US" dirty="0" smtClean="0"/>
              <a:t>an </a:t>
            </a:r>
            <a:r>
              <a:rPr lang="en-US" dirty="0"/>
              <a:t>be individually justified with pragma Annotate</a:t>
            </a:r>
          </a:p>
        </p:txBody>
      </p:sp>
      <p:sp>
        <p:nvSpPr>
          <p:cNvPr id="4" name="TextBox 3"/>
          <p:cNvSpPr txBox="1"/>
          <p:nvPr/>
        </p:nvSpPr>
        <p:spPr>
          <a:xfrm>
            <a:off x="1175811" y="6237312"/>
            <a:ext cx="7428637" cy="307777"/>
          </a:xfrm>
          <a:prstGeom prst="rect">
            <a:avLst/>
          </a:prstGeom>
          <a:noFill/>
          <a:ln>
            <a:solidFill>
              <a:srgbClr val="C00000"/>
            </a:solidFill>
          </a:ln>
        </p:spPr>
        <p:txBody>
          <a:bodyPr wrap="none" rtlCol="0">
            <a:spAutoFit/>
          </a:bodyPr>
          <a:lstStyle/>
          <a:p>
            <a:r>
              <a:rPr lang="en-US" sz="1400" dirty="0">
                <a:solidFill>
                  <a:srgbClr val="C00000"/>
                </a:solidFill>
              </a:rPr>
              <a:t>medium: postcondition might fail, cannot prove X &lt; </a:t>
            </a:r>
            <a:r>
              <a:rPr lang="en-US" sz="1400" dirty="0" err="1">
                <a:solidFill>
                  <a:srgbClr val="C00000"/>
                </a:solidFill>
              </a:rPr>
              <a:t>Integer'last</a:t>
            </a:r>
            <a:r>
              <a:rPr lang="en-US" sz="1400" dirty="0">
                <a:solidFill>
                  <a:srgbClr val="C00000"/>
                </a:solidFill>
              </a:rPr>
              <a:t> (e.g. when X = 2147483647)</a:t>
            </a:r>
            <a:endParaRPr lang="en-US" sz="1400" i="0" kern="1200" dirty="0" smtClean="0">
              <a:solidFill>
                <a:srgbClr val="C00000"/>
              </a:solidFill>
            </a:endParaRPr>
          </a:p>
        </p:txBody>
      </p:sp>
      <p:sp>
        <p:nvSpPr>
          <p:cNvPr id="5" name="TextBox 4"/>
          <p:cNvSpPr txBox="1"/>
          <p:nvPr/>
        </p:nvSpPr>
        <p:spPr>
          <a:xfrm>
            <a:off x="1175811" y="2924944"/>
            <a:ext cx="4886209" cy="561692"/>
          </a:xfrm>
          <a:prstGeom prst="rect">
            <a:avLst/>
          </a:prstGeom>
          <a:noFill/>
          <a:ln>
            <a:solidFill>
              <a:schemeClr val="accent6">
                <a:lumMod val="75000"/>
              </a:schemeClr>
            </a:solidFill>
          </a:ln>
        </p:spPr>
        <p:txBody>
          <a:bodyPr wrap="none" rtlCol="0">
            <a:spAutoFit/>
          </a:bodyPr>
          <a:lstStyle/>
          <a:p>
            <a:r>
              <a:rPr lang="en-US" sz="1400" noProof="1" smtClean="0">
                <a:solidFill>
                  <a:schemeClr val="accent6">
                    <a:lumMod val="75000"/>
                  </a:schemeClr>
                </a:solidFill>
              </a:rPr>
              <a:t>warning: no Global contract available for "Put_Line"</a:t>
            </a:r>
          </a:p>
          <a:p>
            <a:pPr>
              <a:spcBef>
                <a:spcPts val="300"/>
              </a:spcBef>
            </a:pPr>
            <a:r>
              <a:rPr lang="en-US" sz="1400" noProof="1" smtClean="0">
                <a:solidFill>
                  <a:schemeClr val="accent6">
                    <a:lumMod val="75000"/>
                  </a:schemeClr>
                </a:solidFill>
              </a:rPr>
              <a:t>warning: assuming "Put_Line" has no effect on global items</a:t>
            </a:r>
            <a:endParaRPr lang="en-US" sz="1400" i="0" kern="1200" noProof="1" smtClean="0">
              <a:solidFill>
                <a:schemeClr val="accent6">
                  <a:lumMod val="75000"/>
                </a:schemeClr>
              </a:solidFill>
            </a:endParaRPr>
          </a:p>
        </p:txBody>
      </p:sp>
    </p:spTree>
    <p:extLst>
      <p:ext uri="{BB962C8B-B14F-4D97-AF65-F5344CB8AC3E}">
        <p14:creationId xmlns:p14="http://schemas.microsoft.com/office/powerpoint/2010/main" val="60566350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GNATprove Analysis Modes</a:t>
            </a:r>
            <a:endParaRPr lang="en-US" dirty="0"/>
          </a:p>
        </p:txBody>
      </p:sp>
      <p:sp>
        <p:nvSpPr>
          <p:cNvPr id="3" name="Content Placeholder 2"/>
          <p:cNvSpPr>
            <a:spLocks noGrp="1"/>
          </p:cNvSpPr>
          <p:nvPr>
            <p:ph sz="half" idx="10"/>
          </p:nvPr>
        </p:nvSpPr>
        <p:spPr/>
        <p:txBody>
          <a:bodyPr/>
          <a:lstStyle/>
          <a:p>
            <a:r>
              <a:rPr lang="en-US" dirty="0" smtClean="0"/>
              <a:t>“Check” simply verifies code is in SPARK subset</a:t>
            </a:r>
          </a:p>
          <a:p>
            <a:r>
              <a:rPr lang="en-US" dirty="0" smtClean="0"/>
              <a:t>“Flow Analysis”</a:t>
            </a:r>
          </a:p>
          <a:p>
            <a:pPr lvl="1"/>
            <a:r>
              <a:rPr lang="en-US" dirty="0" smtClean="0"/>
              <a:t>Verifies no uninitialized data read, performs flow </a:t>
            </a:r>
            <a:r>
              <a:rPr lang="en-US" dirty="0"/>
              <a:t>analyses</a:t>
            </a:r>
            <a:endParaRPr lang="en-US" dirty="0" smtClean="0"/>
          </a:p>
          <a:p>
            <a:r>
              <a:rPr lang="en-US" dirty="0" smtClean="0"/>
              <a:t>“Proof”</a:t>
            </a:r>
          </a:p>
          <a:p>
            <a:pPr lvl="1"/>
            <a:r>
              <a:rPr lang="en-US" dirty="0" smtClean="0"/>
              <a:t>Verifies program has no run-time errors and that contracts </a:t>
            </a:r>
            <a:r>
              <a:rPr lang="en-US" dirty="0"/>
              <a:t>are respected in the implementation</a:t>
            </a:r>
            <a:endParaRPr lang="en-US" dirty="0" smtClean="0"/>
          </a:p>
          <a:p>
            <a:r>
              <a:rPr lang="en-US" dirty="0" smtClean="0"/>
              <a:t>Selected by switch “--mode=&lt;</a:t>
            </a:r>
            <a:r>
              <a:rPr lang="en-US" i="1" dirty="0" smtClean="0"/>
              <a:t>mode&gt;</a:t>
            </a:r>
            <a:r>
              <a:rPr lang="en-US" dirty="0" smtClean="0"/>
              <a:t>”</a:t>
            </a:r>
          </a:p>
          <a:p>
            <a:pPr marL="457200" lvl="1" indent="0">
              <a:buNone/>
              <a:tabLst>
                <a:tab pos="2173288" algn="l"/>
              </a:tabLst>
            </a:pPr>
            <a:r>
              <a:rPr lang="en-US" i="1" dirty="0"/>
              <a:t>check</a:t>
            </a:r>
            <a:r>
              <a:rPr lang="en-US" dirty="0"/>
              <a:t> </a:t>
            </a:r>
            <a:r>
              <a:rPr lang="en-US" dirty="0" smtClean="0"/>
              <a:t>	Fast </a:t>
            </a:r>
            <a:r>
              <a:rPr lang="en-US" dirty="0"/>
              <a:t>partial check for SPARK </a:t>
            </a:r>
            <a:r>
              <a:rPr lang="en-US" dirty="0" smtClean="0"/>
              <a:t>subset</a:t>
            </a:r>
            <a:endParaRPr lang="en-US" dirty="0"/>
          </a:p>
          <a:p>
            <a:pPr marL="457200" lvl="1" indent="0">
              <a:buNone/>
              <a:tabLst>
                <a:tab pos="2173288" algn="l"/>
              </a:tabLst>
            </a:pPr>
            <a:r>
              <a:rPr lang="en-US" i="1" dirty="0" smtClean="0"/>
              <a:t>check_all</a:t>
            </a:r>
            <a:r>
              <a:rPr lang="en-US" dirty="0"/>
              <a:t>	</a:t>
            </a:r>
            <a:r>
              <a:rPr lang="en-US" dirty="0" smtClean="0"/>
              <a:t>Full </a:t>
            </a:r>
            <a:r>
              <a:rPr lang="en-US" dirty="0"/>
              <a:t>check for SPARK </a:t>
            </a:r>
            <a:r>
              <a:rPr lang="en-US" dirty="0" smtClean="0"/>
              <a:t>subset (e.g., side effects)</a:t>
            </a:r>
            <a:endParaRPr lang="en-US" dirty="0"/>
          </a:p>
          <a:p>
            <a:pPr marL="457200" lvl="1" indent="0">
              <a:buNone/>
              <a:tabLst>
                <a:tab pos="2173288" algn="l"/>
              </a:tabLst>
            </a:pPr>
            <a:r>
              <a:rPr lang="en-US" i="1" dirty="0" smtClean="0"/>
              <a:t>flow</a:t>
            </a:r>
            <a:r>
              <a:rPr lang="en-US" dirty="0" smtClean="0"/>
              <a:t> 	Flow mode</a:t>
            </a:r>
            <a:endParaRPr lang="en-US" dirty="0"/>
          </a:p>
          <a:p>
            <a:pPr marL="457200" lvl="1" indent="0">
              <a:buNone/>
              <a:tabLst>
                <a:tab pos="2173288" algn="l"/>
              </a:tabLst>
            </a:pPr>
            <a:r>
              <a:rPr lang="en-US" i="1" dirty="0" smtClean="0"/>
              <a:t>prove</a:t>
            </a:r>
            <a:r>
              <a:rPr lang="en-US" dirty="0" smtClean="0"/>
              <a:t> 	Proof mode</a:t>
            </a:r>
            <a:endParaRPr lang="en-US" dirty="0"/>
          </a:p>
          <a:p>
            <a:pPr marL="457200" lvl="1" indent="0">
              <a:buNone/>
              <a:tabLst>
                <a:tab pos="2173288" algn="l"/>
              </a:tabLst>
            </a:pPr>
            <a:r>
              <a:rPr lang="en-US" i="1" dirty="0" smtClean="0"/>
              <a:t>all</a:t>
            </a:r>
            <a:r>
              <a:rPr lang="en-US" dirty="0" smtClean="0"/>
              <a:t> 	</a:t>
            </a:r>
            <a:r>
              <a:rPr lang="en-US" i="1" dirty="0" smtClean="0"/>
              <a:t>check_all</a:t>
            </a:r>
            <a:r>
              <a:rPr lang="en-US" dirty="0" smtClean="0"/>
              <a:t> + </a:t>
            </a:r>
            <a:r>
              <a:rPr lang="en-US" i="1" dirty="0" smtClean="0"/>
              <a:t>flow</a:t>
            </a:r>
            <a:r>
              <a:rPr lang="en-US" dirty="0" smtClean="0"/>
              <a:t> + </a:t>
            </a:r>
            <a:r>
              <a:rPr lang="en-US" i="1" dirty="0" smtClean="0"/>
              <a:t>prove</a:t>
            </a:r>
            <a:r>
              <a:rPr lang="en-US" dirty="0" smtClean="0"/>
              <a:t>    (</a:t>
            </a:r>
            <a:r>
              <a:rPr lang="en-US" dirty="0"/>
              <a:t>default</a:t>
            </a:r>
            <a:r>
              <a:rPr lang="en-US" dirty="0" smtClean="0"/>
              <a:t>)</a:t>
            </a:r>
          </a:p>
        </p:txBody>
      </p:sp>
    </p:spTree>
    <p:extLst>
      <p:ext uri="{BB962C8B-B14F-4D97-AF65-F5344CB8AC3E}">
        <p14:creationId xmlns:p14="http://schemas.microsoft.com/office/powerpoint/2010/main" val="199724279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GNATprove Usage Workflow</a:t>
            </a:r>
            <a:endParaRPr lang="en-US" dirty="0"/>
          </a:p>
        </p:txBody>
      </p:sp>
      <p:sp>
        <p:nvSpPr>
          <p:cNvPr id="3" name="Content Placeholder 2"/>
          <p:cNvSpPr>
            <a:spLocks noGrp="1"/>
          </p:cNvSpPr>
          <p:nvPr>
            <p:ph sz="half" idx="10"/>
          </p:nvPr>
        </p:nvSpPr>
        <p:spPr/>
        <p:txBody>
          <a:bodyPr>
            <a:normAutofit/>
          </a:bodyPr>
          <a:lstStyle/>
          <a:p>
            <a:r>
              <a:rPr lang="en-US" dirty="0" smtClean="0"/>
              <a:t>Invoke GNATprove on your sources, using “mode” switch to select analysis</a:t>
            </a:r>
          </a:p>
          <a:p>
            <a:r>
              <a:rPr lang="en-US" dirty="0" smtClean="0"/>
              <a:t>Modes determine the proofs GNATprove attempts</a:t>
            </a:r>
          </a:p>
          <a:p>
            <a:r>
              <a:rPr lang="en-US" dirty="0" smtClean="0"/>
              <a:t>Thus modes determine what is accepted/rejected</a:t>
            </a:r>
          </a:p>
          <a:p>
            <a:r>
              <a:rPr lang="en-US" dirty="0" smtClean="0"/>
              <a:t>Rejection is indicated by error messages</a:t>
            </a:r>
          </a:p>
          <a:p>
            <a:pPr lvl="1"/>
            <a:r>
              <a:rPr lang="en-US" dirty="0" smtClean="0"/>
              <a:t>Messages </a:t>
            </a:r>
            <a:r>
              <a:rPr lang="en-US" dirty="0"/>
              <a:t>starting with </a:t>
            </a:r>
            <a:r>
              <a:rPr lang="en-US" dirty="0" smtClean="0"/>
              <a:t>“low” </a:t>
            </a:r>
            <a:r>
              <a:rPr lang="en-US" dirty="0"/>
              <a:t>or </a:t>
            </a:r>
            <a:r>
              <a:rPr lang="en-US" dirty="0" smtClean="0"/>
              <a:t>“medium” </a:t>
            </a:r>
            <a:r>
              <a:rPr lang="en-US" dirty="0"/>
              <a:t>or </a:t>
            </a:r>
            <a:r>
              <a:rPr lang="en-US" dirty="0" smtClean="0"/>
              <a:t>“high”</a:t>
            </a:r>
          </a:p>
          <a:p>
            <a:r>
              <a:rPr lang="en-US" dirty="0" smtClean="0"/>
              <a:t>By default, absence of error messages =&gt; success</a:t>
            </a:r>
          </a:p>
          <a:p>
            <a:pPr lvl="1"/>
            <a:r>
              <a:rPr lang="en-US" dirty="0" smtClean="0"/>
              <a:t>Analysis is sound: guaranteed no mode-specific error in code analyzed</a:t>
            </a:r>
          </a:p>
          <a:p>
            <a:r>
              <a:rPr lang="en-US" dirty="0" smtClean="0"/>
              <a:t>If rejected, change the code: fix or justify (if can)</a:t>
            </a:r>
          </a:p>
        </p:txBody>
      </p:sp>
    </p:spTree>
    <p:extLst>
      <p:ext uri="{BB962C8B-B14F-4D97-AF65-F5344CB8AC3E}">
        <p14:creationId xmlns:p14="http://schemas.microsoft.com/office/powerpoint/2010/main" val="13960876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Verified In “flow” Mode</a:t>
            </a:r>
            <a:endParaRPr lang="en-US" dirty="0"/>
          </a:p>
        </p:txBody>
      </p:sp>
      <p:sp>
        <p:nvSpPr>
          <p:cNvPr id="3" name="Content Placeholder 2"/>
          <p:cNvSpPr>
            <a:spLocks noGrp="1"/>
          </p:cNvSpPr>
          <p:nvPr>
            <p:ph sz="half" idx="10"/>
          </p:nvPr>
        </p:nvSpPr>
        <p:spPr/>
        <p:txBody>
          <a:bodyPr/>
          <a:lstStyle/>
          <a:p>
            <a:r>
              <a:rPr lang="en-US" dirty="0" smtClean="0"/>
              <a:t>Code intended to be in SPARK is indeed in subset</a:t>
            </a:r>
          </a:p>
          <a:p>
            <a:r>
              <a:rPr lang="en-US" dirty="0" smtClean="0"/>
              <a:t>With no SPARK-specific aspects (</a:t>
            </a:r>
            <a:r>
              <a:rPr lang="en-US" dirty="0"/>
              <a:t>standard Ada</a:t>
            </a:r>
            <a:r>
              <a:rPr lang="en-US" dirty="0" smtClean="0"/>
              <a:t>), success means no reads of uninitialized data</a:t>
            </a:r>
          </a:p>
          <a:p>
            <a:r>
              <a:rPr lang="en-US" dirty="0" smtClean="0"/>
              <a:t>With Global aspects added, success means correct use of global data, or no use at all</a:t>
            </a:r>
          </a:p>
          <a:p>
            <a:r>
              <a:rPr lang="en-US" dirty="0" smtClean="0"/>
              <a:t>With Depends aspects added, success means information flow for parameters is as specified</a:t>
            </a:r>
          </a:p>
          <a:p>
            <a:r>
              <a:rPr lang="en-US" dirty="0" smtClean="0"/>
              <a:t>If you get error messages, change the code…</a:t>
            </a:r>
          </a:p>
          <a:p>
            <a:r>
              <a:rPr lang="en-US" dirty="0" smtClean="0"/>
              <a:t>We will cover these aspects in detail</a:t>
            </a:r>
          </a:p>
          <a:p>
            <a:pPr lvl="1"/>
            <a:endParaRPr lang="en-US" dirty="0"/>
          </a:p>
        </p:txBody>
      </p:sp>
    </p:spTree>
    <p:extLst>
      <p:ext uri="{BB962C8B-B14F-4D97-AF65-F5344CB8AC3E}">
        <p14:creationId xmlns:p14="http://schemas.microsoft.com/office/powerpoint/2010/main" val="316825572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Verified </a:t>
            </a:r>
            <a:r>
              <a:rPr lang="en-US" dirty="0" smtClean="0"/>
              <a:t>In “prove” Mode</a:t>
            </a:r>
            <a:endParaRPr lang="en-US" dirty="0"/>
          </a:p>
        </p:txBody>
      </p:sp>
      <p:sp>
        <p:nvSpPr>
          <p:cNvPr id="3" name="Content Placeholder 2"/>
          <p:cNvSpPr>
            <a:spLocks noGrp="1"/>
          </p:cNvSpPr>
          <p:nvPr>
            <p:ph sz="half" idx="10"/>
          </p:nvPr>
        </p:nvSpPr>
        <p:spPr/>
        <p:txBody>
          <a:bodyPr/>
          <a:lstStyle/>
          <a:p>
            <a:r>
              <a:rPr lang="en-US" dirty="0" smtClean="0"/>
              <a:t>SPARK subset conformance </a:t>
            </a:r>
          </a:p>
          <a:p>
            <a:r>
              <a:rPr lang="en-US" dirty="0" smtClean="0"/>
              <a:t>Success proves absence of run-time errors</a:t>
            </a:r>
          </a:p>
          <a:p>
            <a:pPr lvl="1"/>
            <a:r>
              <a:rPr lang="en-US" dirty="0" smtClean="0"/>
              <a:t>From Ada language-defined run-time checks</a:t>
            </a:r>
          </a:p>
          <a:p>
            <a:pPr lvl="1"/>
            <a:r>
              <a:rPr lang="en-US" dirty="0" smtClean="0"/>
              <a:t>From explicit raise statements</a:t>
            </a:r>
          </a:p>
          <a:p>
            <a:pPr lvl="1"/>
            <a:r>
              <a:rPr lang="en-US" dirty="0" smtClean="0"/>
              <a:t>From Assert pragmas</a:t>
            </a:r>
          </a:p>
          <a:p>
            <a:pPr lvl="1"/>
            <a:r>
              <a:rPr lang="en-US" dirty="0" smtClean="0"/>
              <a:t>But you will likely need to add some contracts to get there</a:t>
            </a:r>
          </a:p>
          <a:p>
            <a:r>
              <a:rPr lang="en-US" dirty="0" smtClean="0"/>
              <a:t>With preconditions </a:t>
            </a:r>
            <a:r>
              <a:rPr lang="en-US" dirty="0"/>
              <a:t>and </a:t>
            </a:r>
            <a:r>
              <a:rPr lang="en-US" dirty="0" smtClean="0"/>
              <a:t>postconditions, success proves those contracts always hold</a:t>
            </a:r>
          </a:p>
          <a:p>
            <a:pPr lvl="1"/>
            <a:r>
              <a:rPr lang="en-US" dirty="0" smtClean="0"/>
              <a:t>Unit functionality, as expressed in postconditions</a:t>
            </a:r>
          </a:p>
          <a:p>
            <a:pPr lvl="1"/>
            <a:r>
              <a:rPr lang="en-US" dirty="0" smtClean="0"/>
              <a:t>Any arbitrary abstract properties you specified </a:t>
            </a:r>
          </a:p>
          <a:p>
            <a:r>
              <a:rPr lang="en-US" dirty="0" smtClean="0"/>
              <a:t>If </a:t>
            </a:r>
            <a:r>
              <a:rPr lang="en-US" dirty="0"/>
              <a:t>you get </a:t>
            </a:r>
            <a:r>
              <a:rPr lang="en-US" dirty="0" smtClean="0"/>
              <a:t>error </a:t>
            </a:r>
            <a:r>
              <a:rPr lang="en-US" dirty="0"/>
              <a:t>messages, change the code</a:t>
            </a:r>
            <a:r>
              <a:rPr lang="en-US" dirty="0" smtClean="0"/>
              <a:t>…</a:t>
            </a:r>
            <a:endParaRPr lang="en-US" dirty="0"/>
          </a:p>
        </p:txBody>
      </p:sp>
    </p:spTree>
    <p:extLst>
      <p:ext uri="{BB962C8B-B14F-4D97-AF65-F5344CB8AC3E}">
        <p14:creationId xmlns:p14="http://schemas.microsoft.com/office/powerpoint/2010/main" val="27811465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SPARK Features with GNATprove</a:t>
            </a:r>
            <a:endParaRPr lang="en-US" dirty="0"/>
          </a:p>
        </p:txBody>
      </p:sp>
      <p:sp>
        <p:nvSpPr>
          <p:cNvPr id="3" name="Content Placeholder 2"/>
          <p:cNvSpPr>
            <a:spLocks noGrp="1"/>
          </p:cNvSpPr>
          <p:nvPr>
            <p:ph sz="half" idx="10"/>
          </p:nvPr>
        </p:nvSpPr>
        <p:spPr/>
        <p:txBody>
          <a:bodyPr/>
          <a:lstStyle/>
          <a:p>
            <a:r>
              <a:rPr lang="en-US" dirty="0" smtClean="0"/>
              <a:t>Can start with only Ada and basic checking modes</a:t>
            </a:r>
          </a:p>
          <a:p>
            <a:pPr lvl="1"/>
            <a:r>
              <a:rPr lang="en-US" dirty="0" smtClean="0"/>
              <a:t>Nothing SPARK-specific</a:t>
            </a:r>
          </a:p>
          <a:p>
            <a:pPr lvl="1"/>
            <a:r>
              <a:rPr lang="en-US" dirty="0" smtClean="0"/>
              <a:t>No Ada contracts required (but allowed)</a:t>
            </a:r>
          </a:p>
          <a:p>
            <a:pPr lvl="1"/>
            <a:r>
              <a:rPr lang="en-US" dirty="0" smtClean="0"/>
              <a:t>GNATprove only attempts to verify SPARK subset compliance</a:t>
            </a:r>
          </a:p>
          <a:p>
            <a:r>
              <a:rPr lang="en-US" dirty="0" smtClean="0"/>
              <a:t>As contracts are added, invoke GNATprove with more advanced analysis modes</a:t>
            </a:r>
          </a:p>
          <a:p>
            <a:pPr lvl="1"/>
            <a:r>
              <a:rPr lang="en-US" dirty="0" smtClean="0"/>
              <a:t>Increases the strength of the properties proven (e.g., no buffer overflow, functional correctness)</a:t>
            </a:r>
          </a:p>
          <a:p>
            <a:r>
              <a:rPr lang="en-US" dirty="0" smtClean="0"/>
              <a:t>Use a more advanced mode only after analysis at all lower modes is successful</a:t>
            </a:r>
          </a:p>
          <a:p>
            <a:pPr lvl="1"/>
            <a:r>
              <a:rPr lang="en-US" dirty="0" smtClean="0"/>
              <a:t>Higher modes’ analyses depend on them (e.g., subset conformance, no uninitialized data is read)</a:t>
            </a:r>
            <a:endParaRPr lang="en-US" dirty="0"/>
          </a:p>
          <a:p>
            <a:pPr lvl="1"/>
            <a:r>
              <a:rPr lang="en-US" dirty="0" smtClean="0"/>
              <a:t>Higher modes perform nearly all lower modes’ analyses</a:t>
            </a:r>
          </a:p>
        </p:txBody>
      </p:sp>
    </p:spTree>
    <p:extLst>
      <p:ext uri="{BB962C8B-B14F-4D97-AF65-F5344CB8AC3E}">
        <p14:creationId xmlns:p14="http://schemas.microsoft.com/office/powerpoint/2010/main" val="2412019938"/>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Which Mode To Use?</a:t>
            </a:r>
            <a:endParaRPr lang="en-US" dirty="0"/>
          </a:p>
        </p:txBody>
      </p:sp>
      <p:sp>
        <p:nvSpPr>
          <p:cNvPr id="3" name="Content Placeholder 2"/>
          <p:cNvSpPr>
            <a:spLocks noGrp="1"/>
          </p:cNvSpPr>
          <p:nvPr>
            <p:ph sz="half" idx="10"/>
          </p:nvPr>
        </p:nvSpPr>
        <p:spPr/>
        <p:txBody>
          <a:bodyPr/>
          <a:lstStyle/>
          <a:p>
            <a:r>
              <a:rPr lang="en-US" dirty="0" smtClean="0"/>
              <a:t>Note proof logic assumes valid flow analysis results</a:t>
            </a:r>
          </a:p>
          <a:p>
            <a:pPr lvl="1"/>
            <a:r>
              <a:rPr lang="en-US" dirty="0" smtClean="0"/>
              <a:t>E.g., invalid data initialization may invalidate proof</a:t>
            </a:r>
          </a:p>
          <a:p>
            <a:r>
              <a:rPr lang="en-US" dirty="0" smtClean="0"/>
              <a:t>Thus make sure you pass flow analysis (using “flow” mode) before moving on to “proof” mode </a:t>
            </a:r>
          </a:p>
          <a:p>
            <a:r>
              <a:rPr lang="en-US" dirty="0" smtClean="0"/>
              <a:t>Consider that mode “all” does all the necessary analyses and does them in the necessary order</a:t>
            </a:r>
          </a:p>
          <a:p>
            <a:r>
              <a:rPr lang="en-US" dirty="0" smtClean="0"/>
              <a:t>But doing all analyses every time is inefficient if you know </a:t>
            </a:r>
            <a:r>
              <a:rPr lang="en-US" smtClean="0"/>
              <a:t>lower mode analysis </a:t>
            </a:r>
            <a:r>
              <a:rPr lang="en-US" dirty="0" smtClean="0"/>
              <a:t>will pass… thus the options</a:t>
            </a:r>
          </a:p>
        </p:txBody>
      </p:sp>
    </p:spTree>
    <p:extLst>
      <p:ext uri="{BB962C8B-B14F-4D97-AF65-F5344CB8AC3E}">
        <p14:creationId xmlns:p14="http://schemas.microsoft.com/office/powerpoint/2010/main" val="20634642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2"/>
          <p:cNvGrpSpPr>
            <a:grpSpLocks/>
          </p:cNvGrpSpPr>
          <p:nvPr/>
        </p:nvGrpSpPr>
        <p:grpSpPr bwMode="auto">
          <a:xfrm>
            <a:off x="8280920" y="678842"/>
            <a:ext cx="755576" cy="638200"/>
            <a:chOff x="3721" y="3234"/>
            <a:chExt cx="1462" cy="1051"/>
          </a:xfrm>
        </p:grpSpPr>
        <p:grpSp>
          <p:nvGrpSpPr>
            <p:cNvPr id="56327" name="Group 25"/>
            <p:cNvGrpSpPr>
              <a:grpSpLocks/>
            </p:cNvGrpSpPr>
            <p:nvPr/>
          </p:nvGrpSpPr>
          <p:grpSpPr bwMode="auto">
            <a:xfrm>
              <a:off x="4262" y="3234"/>
              <a:ext cx="792" cy="568"/>
              <a:chOff x="4262" y="3234"/>
              <a:chExt cx="792" cy="568"/>
            </a:xfrm>
          </p:grpSpPr>
          <p:sp>
            <p:nvSpPr>
              <p:cNvPr id="56374" name="Freeform 8"/>
              <p:cNvSpPr>
                <a:spLocks/>
              </p:cNvSpPr>
              <p:nvPr/>
            </p:nvSpPr>
            <p:spPr bwMode="auto">
              <a:xfrm>
                <a:off x="4262" y="3234"/>
                <a:ext cx="792" cy="568"/>
              </a:xfrm>
              <a:custGeom>
                <a:avLst/>
                <a:gdLst>
                  <a:gd name="T0" fmla="*/ 791 w 792"/>
                  <a:gd name="T1" fmla="*/ 0 h 568"/>
                  <a:gd name="T2" fmla="*/ 678 w 792"/>
                  <a:gd name="T3" fmla="*/ 269 h 568"/>
                  <a:gd name="T4" fmla="*/ 670 w 792"/>
                  <a:gd name="T5" fmla="*/ 317 h 568"/>
                  <a:gd name="T6" fmla="*/ 662 w 792"/>
                  <a:gd name="T7" fmla="*/ 340 h 568"/>
                  <a:gd name="T8" fmla="*/ 638 w 792"/>
                  <a:gd name="T9" fmla="*/ 379 h 568"/>
                  <a:gd name="T10" fmla="*/ 622 w 792"/>
                  <a:gd name="T11" fmla="*/ 415 h 568"/>
                  <a:gd name="T12" fmla="*/ 613 w 792"/>
                  <a:gd name="T13" fmla="*/ 467 h 568"/>
                  <a:gd name="T14" fmla="*/ 608 w 792"/>
                  <a:gd name="T15" fmla="*/ 510 h 568"/>
                  <a:gd name="T16" fmla="*/ 578 w 792"/>
                  <a:gd name="T17" fmla="*/ 551 h 568"/>
                  <a:gd name="T18" fmla="*/ 519 w 792"/>
                  <a:gd name="T19" fmla="*/ 565 h 568"/>
                  <a:gd name="T20" fmla="*/ 452 w 792"/>
                  <a:gd name="T21" fmla="*/ 564 h 568"/>
                  <a:gd name="T22" fmla="*/ 384 w 792"/>
                  <a:gd name="T23" fmla="*/ 542 h 568"/>
                  <a:gd name="T24" fmla="*/ 307 w 792"/>
                  <a:gd name="T25" fmla="*/ 494 h 568"/>
                  <a:gd name="T26" fmla="*/ 243 w 792"/>
                  <a:gd name="T27" fmla="*/ 433 h 568"/>
                  <a:gd name="T28" fmla="*/ 179 w 792"/>
                  <a:gd name="T29" fmla="*/ 415 h 568"/>
                  <a:gd name="T30" fmla="*/ 109 w 792"/>
                  <a:gd name="T31" fmla="*/ 400 h 568"/>
                  <a:gd name="T32" fmla="*/ 77 w 792"/>
                  <a:gd name="T33" fmla="*/ 385 h 568"/>
                  <a:gd name="T34" fmla="*/ 64 w 792"/>
                  <a:gd name="T35" fmla="*/ 371 h 568"/>
                  <a:gd name="T36" fmla="*/ 55 w 792"/>
                  <a:gd name="T37" fmla="*/ 367 h 568"/>
                  <a:gd name="T38" fmla="*/ 42 w 792"/>
                  <a:gd name="T39" fmla="*/ 374 h 568"/>
                  <a:gd name="T40" fmla="*/ 27 w 792"/>
                  <a:gd name="T41" fmla="*/ 376 h 568"/>
                  <a:gd name="T42" fmla="*/ 17 w 792"/>
                  <a:gd name="T43" fmla="*/ 372 h 568"/>
                  <a:gd name="T44" fmla="*/ 8 w 792"/>
                  <a:gd name="T45" fmla="*/ 363 h 568"/>
                  <a:gd name="T46" fmla="*/ 1 w 792"/>
                  <a:gd name="T47" fmla="*/ 346 h 568"/>
                  <a:gd name="T48" fmla="*/ 3 w 792"/>
                  <a:gd name="T49" fmla="*/ 322 h 568"/>
                  <a:gd name="T50" fmla="*/ 16 w 792"/>
                  <a:gd name="T51" fmla="*/ 304 h 568"/>
                  <a:gd name="T52" fmla="*/ 27 w 792"/>
                  <a:gd name="T53" fmla="*/ 297 h 568"/>
                  <a:gd name="T54" fmla="*/ 51 w 792"/>
                  <a:gd name="T55" fmla="*/ 292 h 568"/>
                  <a:gd name="T56" fmla="*/ 60 w 792"/>
                  <a:gd name="T57" fmla="*/ 285 h 568"/>
                  <a:gd name="T58" fmla="*/ 68 w 792"/>
                  <a:gd name="T59" fmla="*/ 261 h 568"/>
                  <a:gd name="T60" fmla="*/ 88 w 792"/>
                  <a:gd name="T61" fmla="*/ 247 h 568"/>
                  <a:gd name="T62" fmla="*/ 116 w 792"/>
                  <a:gd name="T63" fmla="*/ 249 h 568"/>
                  <a:gd name="T64" fmla="*/ 135 w 792"/>
                  <a:gd name="T65" fmla="*/ 255 h 568"/>
                  <a:gd name="T66" fmla="*/ 145 w 792"/>
                  <a:gd name="T67" fmla="*/ 246 h 568"/>
                  <a:gd name="T68" fmla="*/ 159 w 792"/>
                  <a:gd name="T69" fmla="*/ 239 h 568"/>
                  <a:gd name="T70" fmla="*/ 173 w 792"/>
                  <a:gd name="T71" fmla="*/ 236 h 568"/>
                  <a:gd name="T72" fmla="*/ 184 w 792"/>
                  <a:gd name="T73" fmla="*/ 240 h 568"/>
                  <a:gd name="T74" fmla="*/ 193 w 792"/>
                  <a:gd name="T75" fmla="*/ 237 h 568"/>
                  <a:gd name="T76" fmla="*/ 204 w 792"/>
                  <a:gd name="T77" fmla="*/ 230 h 568"/>
                  <a:gd name="T78" fmla="*/ 217 w 792"/>
                  <a:gd name="T79" fmla="*/ 226 h 568"/>
                  <a:gd name="T80" fmla="*/ 231 w 792"/>
                  <a:gd name="T81" fmla="*/ 227 h 568"/>
                  <a:gd name="T82" fmla="*/ 235 w 792"/>
                  <a:gd name="T83" fmla="*/ 213 h 568"/>
                  <a:gd name="T84" fmla="*/ 237 w 792"/>
                  <a:gd name="T85" fmla="*/ 196 h 568"/>
                  <a:gd name="T86" fmla="*/ 243 w 792"/>
                  <a:gd name="T87" fmla="*/ 179 h 568"/>
                  <a:gd name="T88" fmla="*/ 250 w 792"/>
                  <a:gd name="T89" fmla="*/ 167 h 568"/>
                  <a:gd name="T90" fmla="*/ 259 w 792"/>
                  <a:gd name="T91" fmla="*/ 158 h 568"/>
                  <a:gd name="T92" fmla="*/ 277 w 792"/>
                  <a:gd name="T93" fmla="*/ 150 h 568"/>
                  <a:gd name="T94" fmla="*/ 293 w 792"/>
                  <a:gd name="T95" fmla="*/ 149 h 568"/>
                  <a:gd name="T96" fmla="*/ 315 w 792"/>
                  <a:gd name="T97" fmla="*/ 156 h 568"/>
                  <a:gd name="T98" fmla="*/ 326 w 792"/>
                  <a:gd name="T99" fmla="*/ 164 h 568"/>
                  <a:gd name="T100" fmla="*/ 338 w 792"/>
                  <a:gd name="T101" fmla="*/ 176 h 568"/>
                  <a:gd name="T102" fmla="*/ 349 w 792"/>
                  <a:gd name="T103" fmla="*/ 191 h 568"/>
                  <a:gd name="T104" fmla="*/ 358 w 792"/>
                  <a:gd name="T105" fmla="*/ 211 h 568"/>
                  <a:gd name="T106" fmla="*/ 363 w 792"/>
                  <a:gd name="T107" fmla="*/ 227 h 568"/>
                  <a:gd name="T108" fmla="*/ 434 w 792"/>
                  <a:gd name="T109" fmla="*/ 202 h 56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92"/>
                  <a:gd name="T166" fmla="*/ 0 h 568"/>
                  <a:gd name="T167" fmla="*/ 792 w 792"/>
                  <a:gd name="T168" fmla="*/ 568 h 56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92" h="568">
                    <a:moveTo>
                      <a:pt x="460" y="0"/>
                    </a:moveTo>
                    <a:lnTo>
                      <a:pt x="791" y="0"/>
                    </a:lnTo>
                    <a:lnTo>
                      <a:pt x="683" y="244"/>
                    </a:lnTo>
                    <a:lnTo>
                      <a:pt x="678" y="269"/>
                    </a:lnTo>
                    <a:lnTo>
                      <a:pt x="673" y="293"/>
                    </a:lnTo>
                    <a:lnTo>
                      <a:pt x="670" y="317"/>
                    </a:lnTo>
                    <a:lnTo>
                      <a:pt x="667" y="328"/>
                    </a:lnTo>
                    <a:lnTo>
                      <a:pt x="662" y="340"/>
                    </a:lnTo>
                    <a:lnTo>
                      <a:pt x="651" y="360"/>
                    </a:lnTo>
                    <a:lnTo>
                      <a:pt x="638" y="379"/>
                    </a:lnTo>
                    <a:lnTo>
                      <a:pt x="631" y="392"/>
                    </a:lnTo>
                    <a:lnTo>
                      <a:pt x="622" y="415"/>
                    </a:lnTo>
                    <a:lnTo>
                      <a:pt x="618" y="438"/>
                    </a:lnTo>
                    <a:lnTo>
                      <a:pt x="613" y="467"/>
                    </a:lnTo>
                    <a:lnTo>
                      <a:pt x="613" y="489"/>
                    </a:lnTo>
                    <a:lnTo>
                      <a:pt x="608" y="510"/>
                    </a:lnTo>
                    <a:lnTo>
                      <a:pt x="597" y="535"/>
                    </a:lnTo>
                    <a:lnTo>
                      <a:pt x="578" y="551"/>
                    </a:lnTo>
                    <a:lnTo>
                      <a:pt x="554" y="560"/>
                    </a:lnTo>
                    <a:lnTo>
                      <a:pt x="519" y="565"/>
                    </a:lnTo>
                    <a:lnTo>
                      <a:pt x="484" y="567"/>
                    </a:lnTo>
                    <a:lnTo>
                      <a:pt x="452" y="564"/>
                    </a:lnTo>
                    <a:lnTo>
                      <a:pt x="418" y="556"/>
                    </a:lnTo>
                    <a:lnTo>
                      <a:pt x="384" y="542"/>
                    </a:lnTo>
                    <a:lnTo>
                      <a:pt x="349" y="520"/>
                    </a:lnTo>
                    <a:lnTo>
                      <a:pt x="307" y="494"/>
                    </a:lnTo>
                    <a:lnTo>
                      <a:pt x="272" y="458"/>
                    </a:lnTo>
                    <a:lnTo>
                      <a:pt x="243" y="433"/>
                    </a:lnTo>
                    <a:lnTo>
                      <a:pt x="216" y="417"/>
                    </a:lnTo>
                    <a:lnTo>
                      <a:pt x="179" y="415"/>
                    </a:lnTo>
                    <a:lnTo>
                      <a:pt x="138" y="408"/>
                    </a:lnTo>
                    <a:lnTo>
                      <a:pt x="109" y="400"/>
                    </a:lnTo>
                    <a:lnTo>
                      <a:pt x="82" y="389"/>
                    </a:lnTo>
                    <a:lnTo>
                      <a:pt x="77" y="385"/>
                    </a:lnTo>
                    <a:lnTo>
                      <a:pt x="69" y="379"/>
                    </a:lnTo>
                    <a:lnTo>
                      <a:pt x="64" y="371"/>
                    </a:lnTo>
                    <a:lnTo>
                      <a:pt x="60" y="363"/>
                    </a:lnTo>
                    <a:lnTo>
                      <a:pt x="55" y="367"/>
                    </a:lnTo>
                    <a:lnTo>
                      <a:pt x="48" y="372"/>
                    </a:lnTo>
                    <a:lnTo>
                      <a:pt x="42" y="374"/>
                    </a:lnTo>
                    <a:lnTo>
                      <a:pt x="35" y="375"/>
                    </a:lnTo>
                    <a:lnTo>
                      <a:pt x="27" y="376"/>
                    </a:lnTo>
                    <a:lnTo>
                      <a:pt x="22" y="375"/>
                    </a:lnTo>
                    <a:lnTo>
                      <a:pt x="17" y="372"/>
                    </a:lnTo>
                    <a:lnTo>
                      <a:pt x="11" y="368"/>
                    </a:lnTo>
                    <a:lnTo>
                      <a:pt x="8" y="363"/>
                    </a:lnTo>
                    <a:lnTo>
                      <a:pt x="4" y="357"/>
                    </a:lnTo>
                    <a:lnTo>
                      <a:pt x="1" y="346"/>
                    </a:lnTo>
                    <a:lnTo>
                      <a:pt x="0" y="332"/>
                    </a:lnTo>
                    <a:lnTo>
                      <a:pt x="3" y="322"/>
                    </a:lnTo>
                    <a:lnTo>
                      <a:pt x="8" y="313"/>
                    </a:lnTo>
                    <a:lnTo>
                      <a:pt x="16" y="304"/>
                    </a:lnTo>
                    <a:lnTo>
                      <a:pt x="22" y="300"/>
                    </a:lnTo>
                    <a:lnTo>
                      <a:pt x="27" y="297"/>
                    </a:lnTo>
                    <a:lnTo>
                      <a:pt x="40" y="292"/>
                    </a:lnTo>
                    <a:lnTo>
                      <a:pt x="51" y="292"/>
                    </a:lnTo>
                    <a:lnTo>
                      <a:pt x="60" y="294"/>
                    </a:lnTo>
                    <a:lnTo>
                      <a:pt x="60" y="285"/>
                    </a:lnTo>
                    <a:lnTo>
                      <a:pt x="63" y="270"/>
                    </a:lnTo>
                    <a:lnTo>
                      <a:pt x="68" y="261"/>
                    </a:lnTo>
                    <a:lnTo>
                      <a:pt x="77" y="253"/>
                    </a:lnTo>
                    <a:lnTo>
                      <a:pt x="88" y="247"/>
                    </a:lnTo>
                    <a:lnTo>
                      <a:pt x="100" y="245"/>
                    </a:lnTo>
                    <a:lnTo>
                      <a:pt x="116" y="249"/>
                    </a:lnTo>
                    <a:lnTo>
                      <a:pt x="130" y="254"/>
                    </a:lnTo>
                    <a:lnTo>
                      <a:pt x="135" y="255"/>
                    </a:lnTo>
                    <a:lnTo>
                      <a:pt x="140" y="250"/>
                    </a:lnTo>
                    <a:lnTo>
                      <a:pt x="145" y="246"/>
                    </a:lnTo>
                    <a:lnTo>
                      <a:pt x="153" y="241"/>
                    </a:lnTo>
                    <a:lnTo>
                      <a:pt x="159" y="239"/>
                    </a:lnTo>
                    <a:lnTo>
                      <a:pt x="165" y="237"/>
                    </a:lnTo>
                    <a:lnTo>
                      <a:pt x="173" y="236"/>
                    </a:lnTo>
                    <a:lnTo>
                      <a:pt x="177" y="237"/>
                    </a:lnTo>
                    <a:lnTo>
                      <a:pt x="184" y="240"/>
                    </a:lnTo>
                    <a:lnTo>
                      <a:pt x="188" y="242"/>
                    </a:lnTo>
                    <a:lnTo>
                      <a:pt x="193" y="237"/>
                    </a:lnTo>
                    <a:lnTo>
                      <a:pt x="200" y="233"/>
                    </a:lnTo>
                    <a:lnTo>
                      <a:pt x="204" y="230"/>
                    </a:lnTo>
                    <a:lnTo>
                      <a:pt x="210" y="228"/>
                    </a:lnTo>
                    <a:lnTo>
                      <a:pt x="217" y="226"/>
                    </a:lnTo>
                    <a:lnTo>
                      <a:pt x="224" y="226"/>
                    </a:lnTo>
                    <a:lnTo>
                      <a:pt x="231" y="227"/>
                    </a:lnTo>
                    <a:lnTo>
                      <a:pt x="235" y="228"/>
                    </a:lnTo>
                    <a:lnTo>
                      <a:pt x="235" y="213"/>
                    </a:lnTo>
                    <a:lnTo>
                      <a:pt x="236" y="204"/>
                    </a:lnTo>
                    <a:lnTo>
                      <a:pt x="237" y="196"/>
                    </a:lnTo>
                    <a:lnTo>
                      <a:pt x="240" y="186"/>
                    </a:lnTo>
                    <a:lnTo>
                      <a:pt x="243" y="179"/>
                    </a:lnTo>
                    <a:lnTo>
                      <a:pt x="246" y="172"/>
                    </a:lnTo>
                    <a:lnTo>
                      <a:pt x="250" y="167"/>
                    </a:lnTo>
                    <a:lnTo>
                      <a:pt x="255" y="162"/>
                    </a:lnTo>
                    <a:lnTo>
                      <a:pt x="259" y="158"/>
                    </a:lnTo>
                    <a:lnTo>
                      <a:pt x="266" y="154"/>
                    </a:lnTo>
                    <a:lnTo>
                      <a:pt x="277" y="150"/>
                    </a:lnTo>
                    <a:lnTo>
                      <a:pt x="285" y="149"/>
                    </a:lnTo>
                    <a:lnTo>
                      <a:pt x="293" y="149"/>
                    </a:lnTo>
                    <a:lnTo>
                      <a:pt x="305" y="151"/>
                    </a:lnTo>
                    <a:lnTo>
                      <a:pt x="315" y="156"/>
                    </a:lnTo>
                    <a:lnTo>
                      <a:pt x="322" y="160"/>
                    </a:lnTo>
                    <a:lnTo>
                      <a:pt x="326" y="164"/>
                    </a:lnTo>
                    <a:lnTo>
                      <a:pt x="333" y="169"/>
                    </a:lnTo>
                    <a:lnTo>
                      <a:pt x="338" y="176"/>
                    </a:lnTo>
                    <a:lnTo>
                      <a:pt x="344" y="184"/>
                    </a:lnTo>
                    <a:lnTo>
                      <a:pt x="349" y="191"/>
                    </a:lnTo>
                    <a:lnTo>
                      <a:pt x="354" y="202"/>
                    </a:lnTo>
                    <a:lnTo>
                      <a:pt x="358" y="211"/>
                    </a:lnTo>
                    <a:lnTo>
                      <a:pt x="360" y="219"/>
                    </a:lnTo>
                    <a:lnTo>
                      <a:pt x="363" y="227"/>
                    </a:lnTo>
                    <a:lnTo>
                      <a:pt x="420" y="224"/>
                    </a:lnTo>
                    <a:lnTo>
                      <a:pt x="434" y="202"/>
                    </a:lnTo>
                    <a:lnTo>
                      <a:pt x="460" y="0"/>
                    </a:lnTo>
                  </a:path>
                </a:pathLst>
              </a:custGeom>
              <a:solidFill>
                <a:srgbClr val="FFE0C0"/>
              </a:solidFill>
              <a:ln w="12700" cap="rnd" cmpd="sng">
                <a:solidFill>
                  <a:srgbClr val="000000"/>
                </a:solidFill>
                <a:prstDash val="solid"/>
                <a:round/>
                <a:headEnd type="none" w="med" len="med"/>
                <a:tailEnd type="none" w="med" len="med"/>
              </a:ln>
            </p:spPr>
            <p:txBody>
              <a:bodyPr/>
              <a:lstStyle/>
              <a:p>
                <a:endParaRPr lang="en-US"/>
              </a:p>
            </p:txBody>
          </p:sp>
          <p:sp>
            <p:nvSpPr>
              <p:cNvPr id="56375" name="Freeform 9"/>
              <p:cNvSpPr>
                <a:spLocks/>
              </p:cNvSpPr>
              <p:nvPr/>
            </p:nvSpPr>
            <p:spPr bwMode="auto">
              <a:xfrm>
                <a:off x="4478" y="3607"/>
                <a:ext cx="356" cy="186"/>
              </a:xfrm>
              <a:custGeom>
                <a:avLst/>
                <a:gdLst>
                  <a:gd name="T0" fmla="*/ 355 w 356"/>
                  <a:gd name="T1" fmla="*/ 169 h 186"/>
                  <a:gd name="T2" fmla="*/ 332 w 356"/>
                  <a:gd name="T3" fmla="*/ 177 h 186"/>
                  <a:gd name="T4" fmla="*/ 296 w 356"/>
                  <a:gd name="T5" fmla="*/ 183 h 186"/>
                  <a:gd name="T6" fmla="*/ 263 w 356"/>
                  <a:gd name="T7" fmla="*/ 185 h 186"/>
                  <a:gd name="T8" fmla="*/ 232 w 356"/>
                  <a:gd name="T9" fmla="*/ 181 h 186"/>
                  <a:gd name="T10" fmla="*/ 199 w 356"/>
                  <a:gd name="T11" fmla="*/ 174 h 186"/>
                  <a:gd name="T12" fmla="*/ 165 w 356"/>
                  <a:gd name="T13" fmla="*/ 160 h 186"/>
                  <a:gd name="T14" fmla="*/ 130 w 356"/>
                  <a:gd name="T15" fmla="*/ 140 h 186"/>
                  <a:gd name="T16" fmla="*/ 90 w 356"/>
                  <a:gd name="T17" fmla="*/ 114 h 186"/>
                  <a:gd name="T18" fmla="*/ 55 w 356"/>
                  <a:gd name="T19" fmla="*/ 80 h 186"/>
                  <a:gd name="T20" fmla="*/ 26 w 356"/>
                  <a:gd name="T21" fmla="*/ 56 h 186"/>
                  <a:gd name="T22" fmla="*/ 0 w 356"/>
                  <a:gd name="T23" fmla="*/ 39 h 186"/>
                  <a:gd name="T24" fmla="*/ 15 w 356"/>
                  <a:gd name="T25" fmla="*/ 36 h 186"/>
                  <a:gd name="T26" fmla="*/ 22 w 356"/>
                  <a:gd name="T27" fmla="*/ 35 h 186"/>
                  <a:gd name="T28" fmla="*/ 29 w 356"/>
                  <a:gd name="T29" fmla="*/ 33 h 186"/>
                  <a:gd name="T30" fmla="*/ 36 w 356"/>
                  <a:gd name="T31" fmla="*/ 29 h 186"/>
                  <a:gd name="T32" fmla="*/ 42 w 356"/>
                  <a:gd name="T33" fmla="*/ 24 h 186"/>
                  <a:gd name="T34" fmla="*/ 46 w 356"/>
                  <a:gd name="T35" fmla="*/ 17 h 186"/>
                  <a:gd name="T36" fmla="*/ 50 w 356"/>
                  <a:gd name="T37" fmla="*/ 13 h 186"/>
                  <a:gd name="T38" fmla="*/ 62 w 356"/>
                  <a:gd name="T39" fmla="*/ 14 h 186"/>
                  <a:gd name="T40" fmla="*/ 76 w 356"/>
                  <a:gd name="T41" fmla="*/ 16 h 186"/>
                  <a:gd name="T42" fmla="*/ 93 w 356"/>
                  <a:gd name="T43" fmla="*/ 13 h 186"/>
                  <a:gd name="T44" fmla="*/ 105 w 356"/>
                  <a:gd name="T45" fmla="*/ 12 h 186"/>
                  <a:gd name="T46" fmla="*/ 118 w 356"/>
                  <a:gd name="T47" fmla="*/ 8 h 186"/>
                  <a:gd name="T48" fmla="*/ 130 w 356"/>
                  <a:gd name="T49" fmla="*/ 4 h 186"/>
                  <a:gd name="T50" fmla="*/ 142 w 356"/>
                  <a:gd name="T51" fmla="*/ 0 h 186"/>
                  <a:gd name="T52" fmla="*/ 161 w 356"/>
                  <a:gd name="T53" fmla="*/ 7 h 186"/>
                  <a:gd name="T54" fmla="*/ 182 w 356"/>
                  <a:gd name="T55" fmla="*/ 12 h 186"/>
                  <a:gd name="T56" fmla="*/ 200 w 356"/>
                  <a:gd name="T57" fmla="*/ 22 h 186"/>
                  <a:gd name="T58" fmla="*/ 213 w 356"/>
                  <a:gd name="T59" fmla="*/ 33 h 186"/>
                  <a:gd name="T60" fmla="*/ 221 w 356"/>
                  <a:gd name="T61" fmla="*/ 39 h 186"/>
                  <a:gd name="T62" fmla="*/ 228 w 356"/>
                  <a:gd name="T63" fmla="*/ 49 h 186"/>
                  <a:gd name="T64" fmla="*/ 237 w 356"/>
                  <a:gd name="T65" fmla="*/ 69 h 186"/>
                  <a:gd name="T66" fmla="*/ 248 w 356"/>
                  <a:gd name="T67" fmla="*/ 90 h 186"/>
                  <a:gd name="T68" fmla="*/ 261 w 356"/>
                  <a:gd name="T69" fmla="*/ 101 h 186"/>
                  <a:gd name="T70" fmla="*/ 277 w 356"/>
                  <a:gd name="T71" fmla="*/ 107 h 186"/>
                  <a:gd name="T72" fmla="*/ 296 w 356"/>
                  <a:gd name="T73" fmla="*/ 112 h 186"/>
                  <a:gd name="T74" fmla="*/ 316 w 356"/>
                  <a:gd name="T75" fmla="*/ 119 h 186"/>
                  <a:gd name="T76" fmla="*/ 333 w 356"/>
                  <a:gd name="T77" fmla="*/ 131 h 186"/>
                  <a:gd name="T78" fmla="*/ 341 w 356"/>
                  <a:gd name="T79" fmla="*/ 138 h 186"/>
                  <a:gd name="T80" fmla="*/ 347 w 356"/>
                  <a:gd name="T81" fmla="*/ 149 h 186"/>
                  <a:gd name="T82" fmla="*/ 353 w 356"/>
                  <a:gd name="T83" fmla="*/ 160 h 186"/>
                  <a:gd name="T84" fmla="*/ 355 w 356"/>
                  <a:gd name="T85" fmla="*/ 169 h 18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56"/>
                  <a:gd name="T130" fmla="*/ 0 h 186"/>
                  <a:gd name="T131" fmla="*/ 356 w 356"/>
                  <a:gd name="T132" fmla="*/ 186 h 18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56" h="186">
                    <a:moveTo>
                      <a:pt x="355" y="169"/>
                    </a:moveTo>
                    <a:lnTo>
                      <a:pt x="332" y="177"/>
                    </a:lnTo>
                    <a:lnTo>
                      <a:pt x="296" y="183"/>
                    </a:lnTo>
                    <a:lnTo>
                      <a:pt x="263" y="185"/>
                    </a:lnTo>
                    <a:lnTo>
                      <a:pt x="232" y="181"/>
                    </a:lnTo>
                    <a:lnTo>
                      <a:pt x="199" y="174"/>
                    </a:lnTo>
                    <a:lnTo>
                      <a:pt x="165" y="160"/>
                    </a:lnTo>
                    <a:lnTo>
                      <a:pt x="130" y="140"/>
                    </a:lnTo>
                    <a:lnTo>
                      <a:pt x="90" y="114"/>
                    </a:lnTo>
                    <a:lnTo>
                      <a:pt x="55" y="80"/>
                    </a:lnTo>
                    <a:lnTo>
                      <a:pt x="26" y="56"/>
                    </a:lnTo>
                    <a:lnTo>
                      <a:pt x="0" y="39"/>
                    </a:lnTo>
                    <a:lnTo>
                      <a:pt x="15" y="36"/>
                    </a:lnTo>
                    <a:lnTo>
                      <a:pt x="22" y="35"/>
                    </a:lnTo>
                    <a:lnTo>
                      <a:pt x="29" y="33"/>
                    </a:lnTo>
                    <a:lnTo>
                      <a:pt x="36" y="29"/>
                    </a:lnTo>
                    <a:lnTo>
                      <a:pt x="42" y="24"/>
                    </a:lnTo>
                    <a:lnTo>
                      <a:pt x="46" y="17"/>
                    </a:lnTo>
                    <a:lnTo>
                      <a:pt x="50" y="13"/>
                    </a:lnTo>
                    <a:lnTo>
                      <a:pt x="62" y="14"/>
                    </a:lnTo>
                    <a:lnTo>
                      <a:pt x="76" y="16"/>
                    </a:lnTo>
                    <a:lnTo>
                      <a:pt x="93" y="13"/>
                    </a:lnTo>
                    <a:lnTo>
                      <a:pt x="105" y="12"/>
                    </a:lnTo>
                    <a:lnTo>
                      <a:pt x="118" y="8"/>
                    </a:lnTo>
                    <a:lnTo>
                      <a:pt x="130" y="4"/>
                    </a:lnTo>
                    <a:lnTo>
                      <a:pt x="142" y="0"/>
                    </a:lnTo>
                    <a:lnTo>
                      <a:pt x="161" y="7"/>
                    </a:lnTo>
                    <a:lnTo>
                      <a:pt x="182" y="12"/>
                    </a:lnTo>
                    <a:lnTo>
                      <a:pt x="200" y="22"/>
                    </a:lnTo>
                    <a:lnTo>
                      <a:pt x="213" y="33"/>
                    </a:lnTo>
                    <a:lnTo>
                      <a:pt x="221" y="39"/>
                    </a:lnTo>
                    <a:lnTo>
                      <a:pt x="228" y="49"/>
                    </a:lnTo>
                    <a:lnTo>
                      <a:pt x="237" y="69"/>
                    </a:lnTo>
                    <a:lnTo>
                      <a:pt x="248" y="90"/>
                    </a:lnTo>
                    <a:lnTo>
                      <a:pt x="261" y="101"/>
                    </a:lnTo>
                    <a:lnTo>
                      <a:pt x="277" y="107"/>
                    </a:lnTo>
                    <a:lnTo>
                      <a:pt x="296" y="112"/>
                    </a:lnTo>
                    <a:lnTo>
                      <a:pt x="316" y="119"/>
                    </a:lnTo>
                    <a:lnTo>
                      <a:pt x="333" y="131"/>
                    </a:lnTo>
                    <a:lnTo>
                      <a:pt x="341" y="138"/>
                    </a:lnTo>
                    <a:lnTo>
                      <a:pt x="347" y="149"/>
                    </a:lnTo>
                    <a:lnTo>
                      <a:pt x="353" y="160"/>
                    </a:lnTo>
                    <a:lnTo>
                      <a:pt x="355" y="169"/>
                    </a:lnTo>
                  </a:path>
                </a:pathLst>
              </a:custGeom>
              <a:solidFill>
                <a:srgbClr val="FFC08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en-US"/>
              </a:p>
            </p:txBody>
          </p:sp>
          <p:grpSp>
            <p:nvGrpSpPr>
              <p:cNvPr id="56376" name="Group 24"/>
              <p:cNvGrpSpPr>
                <a:grpSpLocks/>
              </p:cNvGrpSpPr>
              <p:nvPr/>
            </p:nvGrpSpPr>
            <p:grpSpPr bwMode="auto">
              <a:xfrm>
                <a:off x="4264" y="3418"/>
                <a:ext cx="689" cy="235"/>
                <a:chOff x="4264" y="3418"/>
                <a:chExt cx="689" cy="235"/>
              </a:xfrm>
            </p:grpSpPr>
            <p:sp>
              <p:nvSpPr>
                <p:cNvPr id="56377" name="Freeform 10"/>
                <p:cNvSpPr>
                  <a:spLocks/>
                </p:cNvSpPr>
                <p:nvPr/>
              </p:nvSpPr>
              <p:spPr bwMode="auto">
                <a:xfrm>
                  <a:off x="4458" y="3573"/>
                  <a:ext cx="207" cy="54"/>
                </a:xfrm>
                <a:custGeom>
                  <a:avLst/>
                  <a:gdLst>
                    <a:gd name="T0" fmla="*/ 0 w 207"/>
                    <a:gd name="T1" fmla="*/ 22 h 54"/>
                    <a:gd name="T2" fmla="*/ 10 w 207"/>
                    <a:gd name="T3" fmla="*/ 29 h 54"/>
                    <a:gd name="T4" fmla="*/ 21 w 207"/>
                    <a:gd name="T5" fmla="*/ 36 h 54"/>
                    <a:gd name="T6" fmla="*/ 29 w 207"/>
                    <a:gd name="T7" fmla="*/ 41 h 54"/>
                    <a:gd name="T8" fmla="*/ 41 w 207"/>
                    <a:gd name="T9" fmla="*/ 45 h 54"/>
                    <a:gd name="T10" fmla="*/ 56 w 207"/>
                    <a:gd name="T11" fmla="*/ 48 h 54"/>
                    <a:gd name="T12" fmla="*/ 67 w 207"/>
                    <a:gd name="T13" fmla="*/ 51 h 54"/>
                    <a:gd name="T14" fmla="*/ 72 w 207"/>
                    <a:gd name="T15" fmla="*/ 51 h 54"/>
                    <a:gd name="T16" fmla="*/ 89 w 207"/>
                    <a:gd name="T17" fmla="*/ 53 h 54"/>
                    <a:gd name="T18" fmla="*/ 104 w 207"/>
                    <a:gd name="T19" fmla="*/ 53 h 54"/>
                    <a:gd name="T20" fmla="*/ 117 w 207"/>
                    <a:gd name="T21" fmla="*/ 51 h 54"/>
                    <a:gd name="T22" fmla="*/ 132 w 207"/>
                    <a:gd name="T23" fmla="*/ 48 h 54"/>
                    <a:gd name="T24" fmla="*/ 146 w 207"/>
                    <a:gd name="T25" fmla="*/ 44 h 54"/>
                    <a:gd name="T26" fmla="*/ 160 w 207"/>
                    <a:gd name="T27" fmla="*/ 38 h 54"/>
                    <a:gd name="T28" fmla="*/ 168 w 207"/>
                    <a:gd name="T29" fmla="*/ 35 h 54"/>
                    <a:gd name="T30" fmla="*/ 178 w 207"/>
                    <a:gd name="T31" fmla="*/ 31 h 54"/>
                    <a:gd name="T32" fmla="*/ 184 w 207"/>
                    <a:gd name="T33" fmla="*/ 27 h 54"/>
                    <a:gd name="T34" fmla="*/ 191 w 207"/>
                    <a:gd name="T35" fmla="*/ 22 h 54"/>
                    <a:gd name="T36" fmla="*/ 197 w 207"/>
                    <a:gd name="T37" fmla="*/ 17 h 54"/>
                    <a:gd name="T38" fmla="*/ 202 w 207"/>
                    <a:gd name="T39" fmla="*/ 11 h 54"/>
                    <a:gd name="T40" fmla="*/ 205 w 207"/>
                    <a:gd name="T41" fmla="*/ 5 h 54"/>
                    <a:gd name="T42" fmla="*/ 206 w 207"/>
                    <a:gd name="T43" fmla="*/ 0 h 5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07"/>
                    <a:gd name="T67" fmla="*/ 0 h 54"/>
                    <a:gd name="T68" fmla="*/ 207 w 207"/>
                    <a:gd name="T69" fmla="*/ 54 h 5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07" h="54">
                      <a:moveTo>
                        <a:pt x="0" y="22"/>
                      </a:moveTo>
                      <a:lnTo>
                        <a:pt x="10" y="29"/>
                      </a:lnTo>
                      <a:lnTo>
                        <a:pt x="21" y="36"/>
                      </a:lnTo>
                      <a:lnTo>
                        <a:pt x="29" y="41"/>
                      </a:lnTo>
                      <a:lnTo>
                        <a:pt x="41" y="45"/>
                      </a:lnTo>
                      <a:lnTo>
                        <a:pt x="56" y="48"/>
                      </a:lnTo>
                      <a:lnTo>
                        <a:pt x="67" y="51"/>
                      </a:lnTo>
                      <a:lnTo>
                        <a:pt x="72" y="51"/>
                      </a:lnTo>
                      <a:lnTo>
                        <a:pt x="89" y="53"/>
                      </a:lnTo>
                      <a:lnTo>
                        <a:pt x="104" y="53"/>
                      </a:lnTo>
                      <a:lnTo>
                        <a:pt x="117" y="51"/>
                      </a:lnTo>
                      <a:lnTo>
                        <a:pt x="132" y="48"/>
                      </a:lnTo>
                      <a:lnTo>
                        <a:pt x="146" y="44"/>
                      </a:lnTo>
                      <a:lnTo>
                        <a:pt x="160" y="38"/>
                      </a:lnTo>
                      <a:lnTo>
                        <a:pt x="168" y="35"/>
                      </a:lnTo>
                      <a:lnTo>
                        <a:pt x="178" y="31"/>
                      </a:lnTo>
                      <a:lnTo>
                        <a:pt x="184" y="27"/>
                      </a:lnTo>
                      <a:lnTo>
                        <a:pt x="191" y="22"/>
                      </a:lnTo>
                      <a:lnTo>
                        <a:pt x="197" y="17"/>
                      </a:lnTo>
                      <a:lnTo>
                        <a:pt x="202" y="11"/>
                      </a:lnTo>
                      <a:lnTo>
                        <a:pt x="205" y="5"/>
                      </a:lnTo>
                      <a:lnTo>
                        <a:pt x="206"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78" name="Freeform 11"/>
                <p:cNvSpPr>
                  <a:spLocks/>
                </p:cNvSpPr>
                <p:nvPr/>
              </p:nvSpPr>
              <p:spPr bwMode="auto">
                <a:xfrm>
                  <a:off x="4264" y="3546"/>
                  <a:ext cx="32" cy="32"/>
                </a:xfrm>
                <a:custGeom>
                  <a:avLst/>
                  <a:gdLst>
                    <a:gd name="T0" fmla="*/ 0 w 32"/>
                    <a:gd name="T1" fmla="*/ 31 h 32"/>
                    <a:gd name="T2" fmla="*/ 8 w 32"/>
                    <a:gd name="T3" fmla="*/ 30 h 32"/>
                    <a:gd name="T4" fmla="*/ 15 w 32"/>
                    <a:gd name="T5" fmla="*/ 27 h 32"/>
                    <a:gd name="T6" fmla="*/ 21 w 32"/>
                    <a:gd name="T7" fmla="*/ 23 h 32"/>
                    <a:gd name="T8" fmla="*/ 25 w 32"/>
                    <a:gd name="T9" fmla="*/ 19 h 32"/>
                    <a:gd name="T10" fmla="*/ 28 w 32"/>
                    <a:gd name="T11" fmla="*/ 14 h 32"/>
                    <a:gd name="T12" fmla="*/ 30 w 32"/>
                    <a:gd name="T13" fmla="*/ 8 h 32"/>
                    <a:gd name="T14" fmla="*/ 31 w 32"/>
                    <a:gd name="T15" fmla="*/ 0 h 32"/>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32"/>
                    <a:gd name="T26" fmla="*/ 32 w 32"/>
                    <a:gd name="T27" fmla="*/ 32 h 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32">
                      <a:moveTo>
                        <a:pt x="0" y="31"/>
                      </a:moveTo>
                      <a:lnTo>
                        <a:pt x="8" y="30"/>
                      </a:lnTo>
                      <a:lnTo>
                        <a:pt x="15" y="27"/>
                      </a:lnTo>
                      <a:lnTo>
                        <a:pt x="21" y="23"/>
                      </a:lnTo>
                      <a:lnTo>
                        <a:pt x="25" y="19"/>
                      </a:lnTo>
                      <a:lnTo>
                        <a:pt x="28" y="14"/>
                      </a:lnTo>
                      <a:lnTo>
                        <a:pt x="30" y="8"/>
                      </a:lnTo>
                      <a:lnTo>
                        <a:pt x="31"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79" name="Freeform 12"/>
                <p:cNvSpPr>
                  <a:spLocks/>
                </p:cNvSpPr>
                <p:nvPr/>
              </p:nvSpPr>
              <p:spPr bwMode="auto">
                <a:xfrm>
                  <a:off x="4316" y="3522"/>
                  <a:ext cx="45" cy="35"/>
                </a:xfrm>
                <a:custGeom>
                  <a:avLst/>
                  <a:gdLst>
                    <a:gd name="T0" fmla="*/ 4 w 45"/>
                    <a:gd name="T1" fmla="*/ 7 h 35"/>
                    <a:gd name="T2" fmla="*/ 13 w 45"/>
                    <a:gd name="T3" fmla="*/ 2 h 35"/>
                    <a:gd name="T4" fmla="*/ 21 w 45"/>
                    <a:gd name="T5" fmla="*/ 0 h 35"/>
                    <a:gd name="T6" fmla="*/ 30 w 45"/>
                    <a:gd name="T7" fmla="*/ 0 h 35"/>
                    <a:gd name="T8" fmla="*/ 40 w 45"/>
                    <a:gd name="T9" fmla="*/ 1 h 35"/>
                    <a:gd name="T10" fmla="*/ 43 w 45"/>
                    <a:gd name="T11" fmla="*/ 12 h 35"/>
                    <a:gd name="T12" fmla="*/ 44 w 45"/>
                    <a:gd name="T13" fmla="*/ 23 h 35"/>
                    <a:gd name="T14" fmla="*/ 37 w 45"/>
                    <a:gd name="T15" fmla="*/ 27 h 35"/>
                    <a:gd name="T16" fmla="*/ 26 w 45"/>
                    <a:gd name="T17" fmla="*/ 31 h 35"/>
                    <a:gd name="T18" fmla="*/ 14 w 45"/>
                    <a:gd name="T19" fmla="*/ 33 h 35"/>
                    <a:gd name="T20" fmla="*/ 5 w 45"/>
                    <a:gd name="T21" fmla="*/ 34 h 35"/>
                    <a:gd name="T22" fmla="*/ 0 w 45"/>
                    <a:gd name="T23" fmla="*/ 32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5"/>
                    <a:gd name="T37" fmla="*/ 0 h 35"/>
                    <a:gd name="T38" fmla="*/ 45 w 45"/>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5" h="35">
                      <a:moveTo>
                        <a:pt x="4" y="7"/>
                      </a:moveTo>
                      <a:lnTo>
                        <a:pt x="13" y="2"/>
                      </a:lnTo>
                      <a:lnTo>
                        <a:pt x="21" y="0"/>
                      </a:lnTo>
                      <a:lnTo>
                        <a:pt x="30" y="0"/>
                      </a:lnTo>
                      <a:lnTo>
                        <a:pt x="40" y="1"/>
                      </a:lnTo>
                      <a:lnTo>
                        <a:pt x="43" y="12"/>
                      </a:lnTo>
                      <a:lnTo>
                        <a:pt x="44" y="23"/>
                      </a:lnTo>
                      <a:lnTo>
                        <a:pt x="37" y="27"/>
                      </a:lnTo>
                      <a:lnTo>
                        <a:pt x="26" y="31"/>
                      </a:lnTo>
                      <a:lnTo>
                        <a:pt x="14" y="33"/>
                      </a:lnTo>
                      <a:lnTo>
                        <a:pt x="5" y="34"/>
                      </a:lnTo>
                      <a:lnTo>
                        <a:pt x="0" y="32"/>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80" name="Freeform 13"/>
                <p:cNvSpPr>
                  <a:spLocks/>
                </p:cNvSpPr>
                <p:nvPr/>
              </p:nvSpPr>
              <p:spPr bwMode="auto">
                <a:xfrm>
                  <a:off x="4323" y="3581"/>
                  <a:ext cx="8" cy="20"/>
                </a:xfrm>
                <a:custGeom>
                  <a:avLst/>
                  <a:gdLst>
                    <a:gd name="T0" fmla="*/ 0 w 8"/>
                    <a:gd name="T1" fmla="*/ 19 h 20"/>
                    <a:gd name="T2" fmla="*/ 3 w 8"/>
                    <a:gd name="T3" fmla="*/ 11 h 20"/>
                    <a:gd name="T4" fmla="*/ 5 w 8"/>
                    <a:gd name="T5" fmla="*/ 5 h 20"/>
                    <a:gd name="T6" fmla="*/ 7 w 8"/>
                    <a:gd name="T7" fmla="*/ 0 h 20"/>
                    <a:gd name="T8" fmla="*/ 0 60000 65536"/>
                    <a:gd name="T9" fmla="*/ 0 60000 65536"/>
                    <a:gd name="T10" fmla="*/ 0 60000 65536"/>
                    <a:gd name="T11" fmla="*/ 0 60000 65536"/>
                    <a:gd name="T12" fmla="*/ 0 w 8"/>
                    <a:gd name="T13" fmla="*/ 0 h 20"/>
                    <a:gd name="T14" fmla="*/ 8 w 8"/>
                    <a:gd name="T15" fmla="*/ 20 h 20"/>
                  </a:gdLst>
                  <a:ahLst/>
                  <a:cxnLst>
                    <a:cxn ang="T8">
                      <a:pos x="T0" y="T1"/>
                    </a:cxn>
                    <a:cxn ang="T9">
                      <a:pos x="T2" y="T3"/>
                    </a:cxn>
                    <a:cxn ang="T10">
                      <a:pos x="T4" y="T5"/>
                    </a:cxn>
                    <a:cxn ang="T11">
                      <a:pos x="T6" y="T7"/>
                    </a:cxn>
                  </a:cxnLst>
                  <a:rect l="T12" t="T13" r="T14" b="T15"/>
                  <a:pathLst>
                    <a:path w="8" h="20">
                      <a:moveTo>
                        <a:pt x="0" y="19"/>
                      </a:moveTo>
                      <a:lnTo>
                        <a:pt x="3" y="11"/>
                      </a:lnTo>
                      <a:lnTo>
                        <a:pt x="5" y="5"/>
                      </a:lnTo>
                      <a:lnTo>
                        <a:pt x="7"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81" name="Freeform 14"/>
                <p:cNvSpPr>
                  <a:spLocks/>
                </p:cNvSpPr>
                <p:nvPr/>
              </p:nvSpPr>
              <p:spPr bwMode="auto">
                <a:xfrm>
                  <a:off x="4316" y="3527"/>
                  <a:ext cx="68" cy="51"/>
                </a:xfrm>
                <a:custGeom>
                  <a:avLst/>
                  <a:gdLst>
                    <a:gd name="T0" fmla="*/ 4 w 68"/>
                    <a:gd name="T1" fmla="*/ 0 h 51"/>
                    <a:gd name="T2" fmla="*/ 0 w 68"/>
                    <a:gd name="T3" fmla="*/ 27 h 51"/>
                    <a:gd name="T4" fmla="*/ 0 w 68"/>
                    <a:gd name="T5" fmla="*/ 33 h 51"/>
                    <a:gd name="T6" fmla="*/ 1 w 68"/>
                    <a:gd name="T7" fmla="*/ 40 h 51"/>
                    <a:gd name="T8" fmla="*/ 4 w 68"/>
                    <a:gd name="T9" fmla="*/ 44 h 51"/>
                    <a:gd name="T10" fmla="*/ 11 w 68"/>
                    <a:gd name="T11" fmla="*/ 48 h 51"/>
                    <a:gd name="T12" fmla="*/ 17 w 68"/>
                    <a:gd name="T13" fmla="*/ 50 h 51"/>
                    <a:gd name="T14" fmla="*/ 26 w 68"/>
                    <a:gd name="T15" fmla="*/ 50 h 51"/>
                    <a:gd name="T16" fmla="*/ 36 w 68"/>
                    <a:gd name="T17" fmla="*/ 49 h 51"/>
                    <a:gd name="T18" fmla="*/ 44 w 68"/>
                    <a:gd name="T19" fmla="*/ 47 h 51"/>
                    <a:gd name="T20" fmla="*/ 51 w 68"/>
                    <a:gd name="T21" fmla="*/ 43 h 51"/>
                    <a:gd name="T22" fmla="*/ 58 w 68"/>
                    <a:gd name="T23" fmla="*/ 38 h 51"/>
                    <a:gd name="T24" fmla="*/ 64 w 68"/>
                    <a:gd name="T25" fmla="*/ 31 h 51"/>
                    <a:gd name="T26" fmla="*/ 67 w 68"/>
                    <a:gd name="T27" fmla="*/ 24 h 51"/>
                    <a:gd name="T28" fmla="*/ 67 w 68"/>
                    <a:gd name="T29" fmla="*/ 16 h 51"/>
                    <a:gd name="T30" fmla="*/ 66 w 68"/>
                    <a:gd name="T31" fmla="*/ 13 h 5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8"/>
                    <a:gd name="T49" fmla="*/ 0 h 51"/>
                    <a:gd name="T50" fmla="*/ 68 w 68"/>
                    <a:gd name="T51" fmla="*/ 51 h 5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8" h="51">
                      <a:moveTo>
                        <a:pt x="4" y="0"/>
                      </a:moveTo>
                      <a:lnTo>
                        <a:pt x="0" y="27"/>
                      </a:lnTo>
                      <a:lnTo>
                        <a:pt x="0" y="33"/>
                      </a:lnTo>
                      <a:lnTo>
                        <a:pt x="1" y="40"/>
                      </a:lnTo>
                      <a:lnTo>
                        <a:pt x="4" y="44"/>
                      </a:lnTo>
                      <a:lnTo>
                        <a:pt x="11" y="48"/>
                      </a:lnTo>
                      <a:lnTo>
                        <a:pt x="17" y="50"/>
                      </a:lnTo>
                      <a:lnTo>
                        <a:pt x="26" y="50"/>
                      </a:lnTo>
                      <a:lnTo>
                        <a:pt x="36" y="49"/>
                      </a:lnTo>
                      <a:lnTo>
                        <a:pt x="44" y="47"/>
                      </a:lnTo>
                      <a:lnTo>
                        <a:pt x="51" y="43"/>
                      </a:lnTo>
                      <a:lnTo>
                        <a:pt x="58" y="38"/>
                      </a:lnTo>
                      <a:lnTo>
                        <a:pt x="64" y="31"/>
                      </a:lnTo>
                      <a:lnTo>
                        <a:pt x="67" y="24"/>
                      </a:lnTo>
                      <a:lnTo>
                        <a:pt x="67" y="16"/>
                      </a:lnTo>
                      <a:lnTo>
                        <a:pt x="66" y="1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82" name="Freeform 15"/>
                <p:cNvSpPr>
                  <a:spLocks/>
                </p:cNvSpPr>
                <p:nvPr/>
              </p:nvSpPr>
              <p:spPr bwMode="auto">
                <a:xfrm>
                  <a:off x="4372" y="3490"/>
                  <a:ext cx="71" cy="67"/>
                </a:xfrm>
                <a:custGeom>
                  <a:avLst/>
                  <a:gdLst>
                    <a:gd name="T0" fmla="*/ 26 w 71"/>
                    <a:gd name="T1" fmla="*/ 0 h 67"/>
                    <a:gd name="T2" fmla="*/ 21 w 71"/>
                    <a:gd name="T3" fmla="*/ 7 h 67"/>
                    <a:gd name="T4" fmla="*/ 16 w 71"/>
                    <a:gd name="T5" fmla="*/ 12 h 67"/>
                    <a:gd name="T6" fmla="*/ 9 w 71"/>
                    <a:gd name="T7" fmla="*/ 16 h 67"/>
                    <a:gd name="T8" fmla="*/ 2 w 71"/>
                    <a:gd name="T9" fmla="*/ 20 h 67"/>
                    <a:gd name="T10" fmla="*/ 0 w 71"/>
                    <a:gd name="T11" fmla="*/ 24 h 67"/>
                    <a:gd name="T12" fmla="*/ 0 w 71"/>
                    <a:gd name="T13" fmla="*/ 32 h 67"/>
                    <a:gd name="T14" fmla="*/ 2 w 71"/>
                    <a:gd name="T15" fmla="*/ 39 h 67"/>
                    <a:gd name="T16" fmla="*/ 6 w 71"/>
                    <a:gd name="T17" fmla="*/ 47 h 67"/>
                    <a:gd name="T18" fmla="*/ 12 w 71"/>
                    <a:gd name="T19" fmla="*/ 52 h 67"/>
                    <a:gd name="T20" fmla="*/ 15 w 71"/>
                    <a:gd name="T21" fmla="*/ 56 h 67"/>
                    <a:gd name="T22" fmla="*/ 21 w 71"/>
                    <a:gd name="T23" fmla="*/ 60 h 67"/>
                    <a:gd name="T24" fmla="*/ 26 w 71"/>
                    <a:gd name="T25" fmla="*/ 63 h 67"/>
                    <a:gd name="T26" fmla="*/ 32 w 71"/>
                    <a:gd name="T27" fmla="*/ 64 h 67"/>
                    <a:gd name="T28" fmla="*/ 39 w 71"/>
                    <a:gd name="T29" fmla="*/ 66 h 67"/>
                    <a:gd name="T30" fmla="*/ 48 w 71"/>
                    <a:gd name="T31" fmla="*/ 66 h 67"/>
                    <a:gd name="T32" fmla="*/ 57 w 71"/>
                    <a:gd name="T33" fmla="*/ 64 h 67"/>
                    <a:gd name="T34" fmla="*/ 63 w 71"/>
                    <a:gd name="T35" fmla="*/ 60 h 67"/>
                    <a:gd name="T36" fmla="*/ 66 w 71"/>
                    <a:gd name="T37" fmla="*/ 58 h 67"/>
                    <a:gd name="T38" fmla="*/ 70 w 71"/>
                    <a:gd name="T39" fmla="*/ 55 h 6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1"/>
                    <a:gd name="T61" fmla="*/ 0 h 67"/>
                    <a:gd name="T62" fmla="*/ 71 w 71"/>
                    <a:gd name="T63" fmla="*/ 67 h 6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1" h="67">
                      <a:moveTo>
                        <a:pt x="26" y="0"/>
                      </a:moveTo>
                      <a:lnTo>
                        <a:pt x="21" y="7"/>
                      </a:lnTo>
                      <a:lnTo>
                        <a:pt x="16" y="12"/>
                      </a:lnTo>
                      <a:lnTo>
                        <a:pt x="9" y="16"/>
                      </a:lnTo>
                      <a:lnTo>
                        <a:pt x="2" y="20"/>
                      </a:lnTo>
                      <a:lnTo>
                        <a:pt x="0" y="24"/>
                      </a:lnTo>
                      <a:lnTo>
                        <a:pt x="0" y="32"/>
                      </a:lnTo>
                      <a:lnTo>
                        <a:pt x="2" y="39"/>
                      </a:lnTo>
                      <a:lnTo>
                        <a:pt x="6" y="47"/>
                      </a:lnTo>
                      <a:lnTo>
                        <a:pt x="12" y="52"/>
                      </a:lnTo>
                      <a:lnTo>
                        <a:pt x="15" y="56"/>
                      </a:lnTo>
                      <a:lnTo>
                        <a:pt x="21" y="60"/>
                      </a:lnTo>
                      <a:lnTo>
                        <a:pt x="26" y="63"/>
                      </a:lnTo>
                      <a:lnTo>
                        <a:pt x="32" y="64"/>
                      </a:lnTo>
                      <a:lnTo>
                        <a:pt x="39" y="66"/>
                      </a:lnTo>
                      <a:lnTo>
                        <a:pt x="48" y="66"/>
                      </a:lnTo>
                      <a:lnTo>
                        <a:pt x="57" y="64"/>
                      </a:lnTo>
                      <a:lnTo>
                        <a:pt x="63" y="60"/>
                      </a:lnTo>
                      <a:lnTo>
                        <a:pt x="66" y="58"/>
                      </a:lnTo>
                      <a:lnTo>
                        <a:pt x="70" y="55"/>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83" name="Freeform 16"/>
                <p:cNvSpPr>
                  <a:spLocks/>
                </p:cNvSpPr>
                <p:nvPr/>
              </p:nvSpPr>
              <p:spPr bwMode="auto">
                <a:xfrm>
                  <a:off x="4373" y="3501"/>
                  <a:ext cx="48" cy="19"/>
                </a:xfrm>
                <a:custGeom>
                  <a:avLst/>
                  <a:gdLst>
                    <a:gd name="T0" fmla="*/ 0 w 48"/>
                    <a:gd name="T1" fmla="*/ 10 h 19"/>
                    <a:gd name="T2" fmla="*/ 9 w 48"/>
                    <a:gd name="T3" fmla="*/ 14 h 19"/>
                    <a:gd name="T4" fmla="*/ 19 w 48"/>
                    <a:gd name="T5" fmla="*/ 17 h 19"/>
                    <a:gd name="T6" fmla="*/ 26 w 48"/>
                    <a:gd name="T7" fmla="*/ 18 h 19"/>
                    <a:gd name="T8" fmla="*/ 33 w 48"/>
                    <a:gd name="T9" fmla="*/ 18 h 19"/>
                    <a:gd name="T10" fmla="*/ 39 w 48"/>
                    <a:gd name="T11" fmla="*/ 18 h 19"/>
                    <a:gd name="T12" fmla="*/ 42 w 48"/>
                    <a:gd name="T13" fmla="*/ 15 h 19"/>
                    <a:gd name="T14" fmla="*/ 44 w 48"/>
                    <a:gd name="T15" fmla="*/ 13 h 19"/>
                    <a:gd name="T16" fmla="*/ 47 w 48"/>
                    <a:gd name="T17" fmla="*/ 7 h 19"/>
                    <a:gd name="T18" fmla="*/ 46 w 48"/>
                    <a:gd name="T19" fmla="*/ 2 h 19"/>
                    <a:gd name="T20" fmla="*/ 38 w 48"/>
                    <a:gd name="T21" fmla="*/ 0 h 19"/>
                    <a:gd name="T22" fmla="*/ 30 w 48"/>
                    <a:gd name="T23" fmla="*/ 0 h 19"/>
                    <a:gd name="T24" fmla="*/ 22 w 48"/>
                    <a:gd name="T25" fmla="*/ 0 h 19"/>
                    <a:gd name="T26" fmla="*/ 16 w 48"/>
                    <a:gd name="T27" fmla="*/ 1 h 1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
                    <a:gd name="T43" fmla="*/ 0 h 19"/>
                    <a:gd name="T44" fmla="*/ 48 w 48"/>
                    <a:gd name="T45" fmla="*/ 19 h 1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 h="19">
                      <a:moveTo>
                        <a:pt x="0" y="10"/>
                      </a:moveTo>
                      <a:lnTo>
                        <a:pt x="9" y="14"/>
                      </a:lnTo>
                      <a:lnTo>
                        <a:pt x="19" y="17"/>
                      </a:lnTo>
                      <a:lnTo>
                        <a:pt x="26" y="18"/>
                      </a:lnTo>
                      <a:lnTo>
                        <a:pt x="33" y="18"/>
                      </a:lnTo>
                      <a:lnTo>
                        <a:pt x="39" y="18"/>
                      </a:lnTo>
                      <a:lnTo>
                        <a:pt x="42" y="15"/>
                      </a:lnTo>
                      <a:lnTo>
                        <a:pt x="44" y="13"/>
                      </a:lnTo>
                      <a:lnTo>
                        <a:pt x="47" y="7"/>
                      </a:lnTo>
                      <a:lnTo>
                        <a:pt x="46" y="2"/>
                      </a:lnTo>
                      <a:lnTo>
                        <a:pt x="38" y="0"/>
                      </a:lnTo>
                      <a:lnTo>
                        <a:pt x="30" y="0"/>
                      </a:lnTo>
                      <a:lnTo>
                        <a:pt x="22" y="0"/>
                      </a:lnTo>
                      <a:lnTo>
                        <a:pt x="16" y="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84" name="Freeform 17"/>
                <p:cNvSpPr>
                  <a:spLocks/>
                </p:cNvSpPr>
                <p:nvPr/>
              </p:nvSpPr>
              <p:spPr bwMode="auto">
                <a:xfrm>
                  <a:off x="4425" y="3475"/>
                  <a:ext cx="99" cy="75"/>
                </a:xfrm>
                <a:custGeom>
                  <a:avLst/>
                  <a:gdLst>
                    <a:gd name="T0" fmla="*/ 26 w 99"/>
                    <a:gd name="T1" fmla="*/ 0 h 75"/>
                    <a:gd name="T2" fmla="*/ 22 w 99"/>
                    <a:gd name="T3" fmla="*/ 7 h 75"/>
                    <a:gd name="T4" fmla="*/ 19 w 99"/>
                    <a:gd name="T5" fmla="*/ 14 h 75"/>
                    <a:gd name="T6" fmla="*/ 17 w 99"/>
                    <a:gd name="T7" fmla="*/ 18 h 75"/>
                    <a:gd name="T8" fmla="*/ 14 w 99"/>
                    <a:gd name="T9" fmla="*/ 21 h 75"/>
                    <a:gd name="T10" fmla="*/ 9 w 99"/>
                    <a:gd name="T11" fmla="*/ 25 h 75"/>
                    <a:gd name="T12" fmla="*/ 4 w 99"/>
                    <a:gd name="T13" fmla="*/ 29 h 75"/>
                    <a:gd name="T14" fmla="*/ 2 w 99"/>
                    <a:gd name="T15" fmla="*/ 32 h 75"/>
                    <a:gd name="T16" fmla="*/ 0 w 99"/>
                    <a:gd name="T17" fmla="*/ 35 h 75"/>
                    <a:gd name="T18" fmla="*/ 0 w 99"/>
                    <a:gd name="T19" fmla="*/ 40 h 75"/>
                    <a:gd name="T20" fmla="*/ 0 w 99"/>
                    <a:gd name="T21" fmla="*/ 46 h 75"/>
                    <a:gd name="T22" fmla="*/ 0 w 99"/>
                    <a:gd name="T23" fmla="*/ 52 h 75"/>
                    <a:gd name="T24" fmla="*/ 2 w 99"/>
                    <a:gd name="T25" fmla="*/ 57 h 75"/>
                    <a:gd name="T26" fmla="*/ 5 w 99"/>
                    <a:gd name="T27" fmla="*/ 60 h 75"/>
                    <a:gd name="T28" fmla="*/ 9 w 99"/>
                    <a:gd name="T29" fmla="*/ 65 h 75"/>
                    <a:gd name="T30" fmla="*/ 16 w 99"/>
                    <a:gd name="T31" fmla="*/ 69 h 75"/>
                    <a:gd name="T32" fmla="*/ 23 w 99"/>
                    <a:gd name="T33" fmla="*/ 72 h 75"/>
                    <a:gd name="T34" fmla="*/ 33 w 99"/>
                    <a:gd name="T35" fmla="*/ 74 h 75"/>
                    <a:gd name="T36" fmla="*/ 46 w 99"/>
                    <a:gd name="T37" fmla="*/ 74 h 75"/>
                    <a:gd name="T38" fmla="*/ 56 w 99"/>
                    <a:gd name="T39" fmla="*/ 72 h 75"/>
                    <a:gd name="T40" fmla="*/ 64 w 99"/>
                    <a:gd name="T41" fmla="*/ 68 h 75"/>
                    <a:gd name="T42" fmla="*/ 69 w 99"/>
                    <a:gd name="T43" fmla="*/ 62 h 75"/>
                    <a:gd name="T44" fmla="*/ 72 w 99"/>
                    <a:gd name="T45" fmla="*/ 57 h 75"/>
                    <a:gd name="T46" fmla="*/ 73 w 99"/>
                    <a:gd name="T47" fmla="*/ 51 h 75"/>
                    <a:gd name="T48" fmla="*/ 73 w 99"/>
                    <a:gd name="T49" fmla="*/ 46 h 75"/>
                    <a:gd name="T50" fmla="*/ 73 w 99"/>
                    <a:gd name="T51" fmla="*/ 42 h 75"/>
                    <a:gd name="T52" fmla="*/ 78 w 99"/>
                    <a:gd name="T53" fmla="*/ 44 h 75"/>
                    <a:gd name="T54" fmla="*/ 82 w 99"/>
                    <a:gd name="T55" fmla="*/ 46 h 75"/>
                    <a:gd name="T56" fmla="*/ 87 w 99"/>
                    <a:gd name="T57" fmla="*/ 47 h 75"/>
                    <a:gd name="T58" fmla="*/ 92 w 99"/>
                    <a:gd name="T59" fmla="*/ 47 h 75"/>
                    <a:gd name="T60" fmla="*/ 98 w 99"/>
                    <a:gd name="T61" fmla="*/ 47 h 7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9"/>
                    <a:gd name="T94" fmla="*/ 0 h 75"/>
                    <a:gd name="T95" fmla="*/ 99 w 99"/>
                    <a:gd name="T96" fmla="*/ 75 h 75"/>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9" h="75">
                      <a:moveTo>
                        <a:pt x="26" y="0"/>
                      </a:moveTo>
                      <a:lnTo>
                        <a:pt x="22" y="7"/>
                      </a:lnTo>
                      <a:lnTo>
                        <a:pt x="19" y="14"/>
                      </a:lnTo>
                      <a:lnTo>
                        <a:pt x="17" y="18"/>
                      </a:lnTo>
                      <a:lnTo>
                        <a:pt x="14" y="21"/>
                      </a:lnTo>
                      <a:lnTo>
                        <a:pt x="9" y="25"/>
                      </a:lnTo>
                      <a:lnTo>
                        <a:pt x="4" y="29"/>
                      </a:lnTo>
                      <a:lnTo>
                        <a:pt x="2" y="32"/>
                      </a:lnTo>
                      <a:lnTo>
                        <a:pt x="0" y="35"/>
                      </a:lnTo>
                      <a:lnTo>
                        <a:pt x="0" y="40"/>
                      </a:lnTo>
                      <a:lnTo>
                        <a:pt x="0" y="46"/>
                      </a:lnTo>
                      <a:lnTo>
                        <a:pt x="0" y="52"/>
                      </a:lnTo>
                      <a:lnTo>
                        <a:pt x="2" y="57"/>
                      </a:lnTo>
                      <a:lnTo>
                        <a:pt x="5" y="60"/>
                      </a:lnTo>
                      <a:lnTo>
                        <a:pt x="9" y="65"/>
                      </a:lnTo>
                      <a:lnTo>
                        <a:pt x="16" y="69"/>
                      </a:lnTo>
                      <a:lnTo>
                        <a:pt x="23" y="72"/>
                      </a:lnTo>
                      <a:lnTo>
                        <a:pt x="33" y="74"/>
                      </a:lnTo>
                      <a:lnTo>
                        <a:pt x="46" y="74"/>
                      </a:lnTo>
                      <a:lnTo>
                        <a:pt x="56" y="72"/>
                      </a:lnTo>
                      <a:lnTo>
                        <a:pt x="64" y="68"/>
                      </a:lnTo>
                      <a:lnTo>
                        <a:pt x="69" y="62"/>
                      </a:lnTo>
                      <a:lnTo>
                        <a:pt x="72" y="57"/>
                      </a:lnTo>
                      <a:lnTo>
                        <a:pt x="73" y="51"/>
                      </a:lnTo>
                      <a:lnTo>
                        <a:pt x="73" y="46"/>
                      </a:lnTo>
                      <a:lnTo>
                        <a:pt x="73" y="42"/>
                      </a:lnTo>
                      <a:lnTo>
                        <a:pt x="78" y="44"/>
                      </a:lnTo>
                      <a:lnTo>
                        <a:pt x="82" y="46"/>
                      </a:lnTo>
                      <a:lnTo>
                        <a:pt x="87" y="47"/>
                      </a:lnTo>
                      <a:lnTo>
                        <a:pt x="92" y="47"/>
                      </a:lnTo>
                      <a:lnTo>
                        <a:pt x="98" y="4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85" name="Freeform 18"/>
                <p:cNvSpPr>
                  <a:spLocks/>
                </p:cNvSpPr>
                <p:nvPr/>
              </p:nvSpPr>
              <p:spPr bwMode="auto">
                <a:xfrm>
                  <a:off x="4427" y="3494"/>
                  <a:ext cx="47" cy="19"/>
                </a:xfrm>
                <a:custGeom>
                  <a:avLst/>
                  <a:gdLst>
                    <a:gd name="T0" fmla="*/ 17 w 47"/>
                    <a:gd name="T1" fmla="*/ 0 h 19"/>
                    <a:gd name="T2" fmla="*/ 24 w 47"/>
                    <a:gd name="T3" fmla="*/ 2 h 19"/>
                    <a:gd name="T4" fmla="*/ 35 w 47"/>
                    <a:gd name="T5" fmla="*/ 1 h 19"/>
                    <a:gd name="T6" fmla="*/ 41 w 47"/>
                    <a:gd name="T7" fmla="*/ 1 h 19"/>
                    <a:gd name="T8" fmla="*/ 46 w 47"/>
                    <a:gd name="T9" fmla="*/ 1 h 19"/>
                    <a:gd name="T10" fmla="*/ 44 w 47"/>
                    <a:gd name="T11" fmla="*/ 5 h 19"/>
                    <a:gd name="T12" fmla="*/ 41 w 47"/>
                    <a:gd name="T13" fmla="*/ 8 h 19"/>
                    <a:gd name="T14" fmla="*/ 37 w 47"/>
                    <a:gd name="T15" fmla="*/ 12 h 19"/>
                    <a:gd name="T16" fmla="*/ 32 w 47"/>
                    <a:gd name="T17" fmla="*/ 15 h 19"/>
                    <a:gd name="T18" fmla="*/ 27 w 47"/>
                    <a:gd name="T19" fmla="*/ 16 h 19"/>
                    <a:gd name="T20" fmla="*/ 21 w 47"/>
                    <a:gd name="T21" fmla="*/ 18 h 19"/>
                    <a:gd name="T22" fmla="*/ 14 w 47"/>
                    <a:gd name="T23" fmla="*/ 18 h 19"/>
                    <a:gd name="T24" fmla="*/ 5 w 47"/>
                    <a:gd name="T25" fmla="*/ 17 h 19"/>
                    <a:gd name="T26" fmla="*/ 1 w 47"/>
                    <a:gd name="T27" fmla="*/ 15 h 19"/>
                    <a:gd name="T28" fmla="*/ 0 w 47"/>
                    <a:gd name="T29" fmla="*/ 1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7"/>
                    <a:gd name="T46" fmla="*/ 0 h 19"/>
                    <a:gd name="T47" fmla="*/ 47 w 4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7" h="19">
                      <a:moveTo>
                        <a:pt x="17" y="0"/>
                      </a:moveTo>
                      <a:lnTo>
                        <a:pt x="24" y="2"/>
                      </a:lnTo>
                      <a:lnTo>
                        <a:pt x="35" y="1"/>
                      </a:lnTo>
                      <a:lnTo>
                        <a:pt x="41" y="1"/>
                      </a:lnTo>
                      <a:lnTo>
                        <a:pt x="46" y="1"/>
                      </a:lnTo>
                      <a:lnTo>
                        <a:pt x="44" y="5"/>
                      </a:lnTo>
                      <a:lnTo>
                        <a:pt x="41" y="8"/>
                      </a:lnTo>
                      <a:lnTo>
                        <a:pt x="37" y="12"/>
                      </a:lnTo>
                      <a:lnTo>
                        <a:pt x="32" y="15"/>
                      </a:lnTo>
                      <a:lnTo>
                        <a:pt x="27" y="16"/>
                      </a:lnTo>
                      <a:lnTo>
                        <a:pt x="21" y="18"/>
                      </a:lnTo>
                      <a:lnTo>
                        <a:pt x="14" y="18"/>
                      </a:lnTo>
                      <a:lnTo>
                        <a:pt x="5" y="17"/>
                      </a:lnTo>
                      <a:lnTo>
                        <a:pt x="1" y="15"/>
                      </a:lnTo>
                      <a:lnTo>
                        <a:pt x="0" y="1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86" name="Freeform 19"/>
                <p:cNvSpPr>
                  <a:spLocks/>
                </p:cNvSpPr>
                <p:nvPr/>
              </p:nvSpPr>
              <p:spPr bwMode="auto">
                <a:xfrm>
                  <a:off x="4497" y="3462"/>
                  <a:ext cx="70" cy="79"/>
                </a:xfrm>
                <a:custGeom>
                  <a:avLst/>
                  <a:gdLst>
                    <a:gd name="T0" fmla="*/ 0 w 70"/>
                    <a:gd name="T1" fmla="*/ 0 h 79"/>
                    <a:gd name="T2" fmla="*/ 0 w 70"/>
                    <a:gd name="T3" fmla="*/ 6 h 79"/>
                    <a:gd name="T4" fmla="*/ 1 w 70"/>
                    <a:gd name="T5" fmla="*/ 11 h 79"/>
                    <a:gd name="T6" fmla="*/ 3 w 70"/>
                    <a:gd name="T7" fmla="*/ 18 h 79"/>
                    <a:gd name="T8" fmla="*/ 5 w 70"/>
                    <a:gd name="T9" fmla="*/ 29 h 79"/>
                    <a:gd name="T10" fmla="*/ 10 w 70"/>
                    <a:gd name="T11" fmla="*/ 40 h 79"/>
                    <a:gd name="T12" fmla="*/ 13 w 70"/>
                    <a:gd name="T13" fmla="*/ 46 h 79"/>
                    <a:gd name="T14" fmla="*/ 19 w 70"/>
                    <a:gd name="T15" fmla="*/ 53 h 79"/>
                    <a:gd name="T16" fmla="*/ 23 w 70"/>
                    <a:gd name="T17" fmla="*/ 58 h 79"/>
                    <a:gd name="T18" fmla="*/ 30 w 70"/>
                    <a:gd name="T19" fmla="*/ 62 h 79"/>
                    <a:gd name="T20" fmla="*/ 36 w 70"/>
                    <a:gd name="T21" fmla="*/ 65 h 79"/>
                    <a:gd name="T22" fmla="*/ 46 w 70"/>
                    <a:gd name="T23" fmla="*/ 67 h 79"/>
                    <a:gd name="T24" fmla="*/ 51 w 70"/>
                    <a:gd name="T25" fmla="*/ 68 h 79"/>
                    <a:gd name="T26" fmla="*/ 54 w 70"/>
                    <a:gd name="T27" fmla="*/ 67 h 79"/>
                    <a:gd name="T28" fmla="*/ 59 w 70"/>
                    <a:gd name="T29" fmla="*/ 72 h 79"/>
                    <a:gd name="T30" fmla="*/ 63 w 70"/>
                    <a:gd name="T31" fmla="*/ 74 h 79"/>
                    <a:gd name="T32" fmla="*/ 69 w 70"/>
                    <a:gd name="T33" fmla="*/ 78 h 7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0"/>
                    <a:gd name="T52" fmla="*/ 0 h 79"/>
                    <a:gd name="T53" fmla="*/ 70 w 70"/>
                    <a:gd name="T54" fmla="*/ 79 h 7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0" h="79">
                      <a:moveTo>
                        <a:pt x="0" y="0"/>
                      </a:moveTo>
                      <a:lnTo>
                        <a:pt x="0" y="6"/>
                      </a:lnTo>
                      <a:lnTo>
                        <a:pt x="1" y="11"/>
                      </a:lnTo>
                      <a:lnTo>
                        <a:pt x="3" y="18"/>
                      </a:lnTo>
                      <a:lnTo>
                        <a:pt x="5" y="29"/>
                      </a:lnTo>
                      <a:lnTo>
                        <a:pt x="10" y="40"/>
                      </a:lnTo>
                      <a:lnTo>
                        <a:pt x="13" y="46"/>
                      </a:lnTo>
                      <a:lnTo>
                        <a:pt x="19" y="53"/>
                      </a:lnTo>
                      <a:lnTo>
                        <a:pt x="23" y="58"/>
                      </a:lnTo>
                      <a:lnTo>
                        <a:pt x="30" y="62"/>
                      </a:lnTo>
                      <a:lnTo>
                        <a:pt x="36" y="65"/>
                      </a:lnTo>
                      <a:lnTo>
                        <a:pt x="46" y="67"/>
                      </a:lnTo>
                      <a:lnTo>
                        <a:pt x="51" y="68"/>
                      </a:lnTo>
                      <a:lnTo>
                        <a:pt x="54" y="67"/>
                      </a:lnTo>
                      <a:lnTo>
                        <a:pt x="59" y="72"/>
                      </a:lnTo>
                      <a:lnTo>
                        <a:pt x="63" y="74"/>
                      </a:lnTo>
                      <a:lnTo>
                        <a:pt x="69" y="7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87" name="Freeform 20"/>
                <p:cNvSpPr>
                  <a:spLocks/>
                </p:cNvSpPr>
                <p:nvPr/>
              </p:nvSpPr>
              <p:spPr bwMode="auto">
                <a:xfrm>
                  <a:off x="4681" y="3458"/>
                  <a:ext cx="46" cy="8"/>
                </a:xfrm>
                <a:custGeom>
                  <a:avLst/>
                  <a:gdLst>
                    <a:gd name="T0" fmla="*/ 0 w 46"/>
                    <a:gd name="T1" fmla="*/ 0 h 8"/>
                    <a:gd name="T2" fmla="*/ 11 w 46"/>
                    <a:gd name="T3" fmla="*/ 1 h 8"/>
                    <a:gd name="T4" fmla="*/ 20 w 46"/>
                    <a:gd name="T5" fmla="*/ 1 h 8"/>
                    <a:gd name="T6" fmla="*/ 29 w 46"/>
                    <a:gd name="T7" fmla="*/ 3 h 8"/>
                    <a:gd name="T8" fmla="*/ 37 w 46"/>
                    <a:gd name="T9" fmla="*/ 4 h 8"/>
                    <a:gd name="T10" fmla="*/ 45 w 46"/>
                    <a:gd name="T11" fmla="*/ 7 h 8"/>
                    <a:gd name="T12" fmla="*/ 0 60000 65536"/>
                    <a:gd name="T13" fmla="*/ 0 60000 65536"/>
                    <a:gd name="T14" fmla="*/ 0 60000 65536"/>
                    <a:gd name="T15" fmla="*/ 0 60000 65536"/>
                    <a:gd name="T16" fmla="*/ 0 60000 65536"/>
                    <a:gd name="T17" fmla="*/ 0 60000 65536"/>
                    <a:gd name="T18" fmla="*/ 0 w 46"/>
                    <a:gd name="T19" fmla="*/ 0 h 8"/>
                    <a:gd name="T20" fmla="*/ 46 w 46"/>
                    <a:gd name="T21" fmla="*/ 8 h 8"/>
                  </a:gdLst>
                  <a:ahLst/>
                  <a:cxnLst>
                    <a:cxn ang="T12">
                      <a:pos x="T0" y="T1"/>
                    </a:cxn>
                    <a:cxn ang="T13">
                      <a:pos x="T2" y="T3"/>
                    </a:cxn>
                    <a:cxn ang="T14">
                      <a:pos x="T4" y="T5"/>
                    </a:cxn>
                    <a:cxn ang="T15">
                      <a:pos x="T6" y="T7"/>
                    </a:cxn>
                    <a:cxn ang="T16">
                      <a:pos x="T8" y="T9"/>
                    </a:cxn>
                    <a:cxn ang="T17">
                      <a:pos x="T10" y="T11"/>
                    </a:cxn>
                  </a:cxnLst>
                  <a:rect l="T18" t="T19" r="T20" b="T21"/>
                  <a:pathLst>
                    <a:path w="46" h="8">
                      <a:moveTo>
                        <a:pt x="0" y="0"/>
                      </a:moveTo>
                      <a:lnTo>
                        <a:pt x="11" y="1"/>
                      </a:lnTo>
                      <a:lnTo>
                        <a:pt x="20" y="1"/>
                      </a:lnTo>
                      <a:lnTo>
                        <a:pt x="29" y="3"/>
                      </a:lnTo>
                      <a:lnTo>
                        <a:pt x="37" y="4"/>
                      </a:lnTo>
                      <a:lnTo>
                        <a:pt x="45" y="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88" name="Freeform 21"/>
                <p:cNvSpPr>
                  <a:spLocks/>
                </p:cNvSpPr>
                <p:nvPr/>
              </p:nvSpPr>
              <p:spPr bwMode="auto">
                <a:xfrm>
                  <a:off x="4696" y="3436"/>
                  <a:ext cx="64" cy="25"/>
                </a:xfrm>
                <a:custGeom>
                  <a:avLst/>
                  <a:gdLst>
                    <a:gd name="T0" fmla="*/ 0 w 64"/>
                    <a:gd name="T1" fmla="*/ 0 h 25"/>
                    <a:gd name="T2" fmla="*/ 9 w 64"/>
                    <a:gd name="T3" fmla="*/ 0 h 25"/>
                    <a:gd name="T4" fmla="*/ 18 w 64"/>
                    <a:gd name="T5" fmla="*/ 0 h 25"/>
                    <a:gd name="T6" fmla="*/ 26 w 64"/>
                    <a:gd name="T7" fmla="*/ 2 h 25"/>
                    <a:gd name="T8" fmla="*/ 34 w 64"/>
                    <a:gd name="T9" fmla="*/ 3 h 25"/>
                    <a:gd name="T10" fmla="*/ 42 w 64"/>
                    <a:gd name="T11" fmla="*/ 6 h 25"/>
                    <a:gd name="T12" fmla="*/ 49 w 64"/>
                    <a:gd name="T13" fmla="*/ 10 h 25"/>
                    <a:gd name="T14" fmla="*/ 54 w 64"/>
                    <a:gd name="T15" fmla="*/ 14 h 25"/>
                    <a:gd name="T16" fmla="*/ 59 w 64"/>
                    <a:gd name="T17" fmla="*/ 18 h 25"/>
                    <a:gd name="T18" fmla="*/ 63 w 64"/>
                    <a:gd name="T19" fmla="*/ 24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4"/>
                    <a:gd name="T31" fmla="*/ 0 h 25"/>
                    <a:gd name="T32" fmla="*/ 64 w 64"/>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4" h="25">
                      <a:moveTo>
                        <a:pt x="0" y="0"/>
                      </a:moveTo>
                      <a:lnTo>
                        <a:pt x="9" y="0"/>
                      </a:lnTo>
                      <a:lnTo>
                        <a:pt x="18" y="0"/>
                      </a:lnTo>
                      <a:lnTo>
                        <a:pt x="26" y="2"/>
                      </a:lnTo>
                      <a:lnTo>
                        <a:pt x="34" y="3"/>
                      </a:lnTo>
                      <a:lnTo>
                        <a:pt x="42" y="6"/>
                      </a:lnTo>
                      <a:lnTo>
                        <a:pt x="49" y="10"/>
                      </a:lnTo>
                      <a:lnTo>
                        <a:pt x="54" y="14"/>
                      </a:lnTo>
                      <a:lnTo>
                        <a:pt x="59" y="18"/>
                      </a:lnTo>
                      <a:lnTo>
                        <a:pt x="63" y="2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89" name="Freeform 22"/>
                <p:cNvSpPr>
                  <a:spLocks/>
                </p:cNvSpPr>
                <p:nvPr/>
              </p:nvSpPr>
              <p:spPr bwMode="auto">
                <a:xfrm>
                  <a:off x="4853" y="3626"/>
                  <a:ext cx="41" cy="27"/>
                </a:xfrm>
                <a:custGeom>
                  <a:avLst/>
                  <a:gdLst>
                    <a:gd name="T0" fmla="*/ 40 w 41"/>
                    <a:gd name="T1" fmla="*/ 0 h 27"/>
                    <a:gd name="T2" fmla="*/ 32 w 41"/>
                    <a:gd name="T3" fmla="*/ 5 h 27"/>
                    <a:gd name="T4" fmla="*/ 22 w 41"/>
                    <a:gd name="T5" fmla="*/ 11 h 27"/>
                    <a:gd name="T6" fmla="*/ 12 w 41"/>
                    <a:gd name="T7" fmla="*/ 17 h 27"/>
                    <a:gd name="T8" fmla="*/ 4 w 41"/>
                    <a:gd name="T9" fmla="*/ 21 h 27"/>
                    <a:gd name="T10" fmla="*/ 0 w 41"/>
                    <a:gd name="T11" fmla="*/ 26 h 27"/>
                    <a:gd name="T12" fmla="*/ 0 60000 65536"/>
                    <a:gd name="T13" fmla="*/ 0 60000 65536"/>
                    <a:gd name="T14" fmla="*/ 0 60000 65536"/>
                    <a:gd name="T15" fmla="*/ 0 60000 65536"/>
                    <a:gd name="T16" fmla="*/ 0 60000 65536"/>
                    <a:gd name="T17" fmla="*/ 0 60000 65536"/>
                    <a:gd name="T18" fmla="*/ 0 w 41"/>
                    <a:gd name="T19" fmla="*/ 0 h 27"/>
                    <a:gd name="T20" fmla="*/ 41 w 41"/>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41" h="27">
                      <a:moveTo>
                        <a:pt x="40" y="0"/>
                      </a:moveTo>
                      <a:lnTo>
                        <a:pt x="32" y="5"/>
                      </a:lnTo>
                      <a:lnTo>
                        <a:pt x="22" y="11"/>
                      </a:lnTo>
                      <a:lnTo>
                        <a:pt x="12" y="17"/>
                      </a:lnTo>
                      <a:lnTo>
                        <a:pt x="4" y="21"/>
                      </a:lnTo>
                      <a:lnTo>
                        <a:pt x="0" y="2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90" name="Freeform 23"/>
                <p:cNvSpPr>
                  <a:spLocks/>
                </p:cNvSpPr>
                <p:nvPr/>
              </p:nvSpPr>
              <p:spPr bwMode="auto">
                <a:xfrm>
                  <a:off x="4944" y="3418"/>
                  <a:ext cx="9" cy="68"/>
                </a:xfrm>
                <a:custGeom>
                  <a:avLst/>
                  <a:gdLst>
                    <a:gd name="T0" fmla="*/ 0 w 9"/>
                    <a:gd name="T1" fmla="*/ 67 h 68"/>
                    <a:gd name="T2" fmla="*/ 1 w 9"/>
                    <a:gd name="T3" fmla="*/ 52 h 68"/>
                    <a:gd name="T4" fmla="*/ 3 w 9"/>
                    <a:gd name="T5" fmla="*/ 36 h 68"/>
                    <a:gd name="T6" fmla="*/ 3 w 9"/>
                    <a:gd name="T7" fmla="*/ 22 h 68"/>
                    <a:gd name="T8" fmla="*/ 4 w 9"/>
                    <a:gd name="T9" fmla="*/ 16 h 68"/>
                    <a:gd name="T10" fmla="*/ 8 w 9"/>
                    <a:gd name="T11" fmla="*/ 0 h 68"/>
                    <a:gd name="T12" fmla="*/ 0 60000 65536"/>
                    <a:gd name="T13" fmla="*/ 0 60000 65536"/>
                    <a:gd name="T14" fmla="*/ 0 60000 65536"/>
                    <a:gd name="T15" fmla="*/ 0 60000 65536"/>
                    <a:gd name="T16" fmla="*/ 0 60000 65536"/>
                    <a:gd name="T17" fmla="*/ 0 60000 65536"/>
                    <a:gd name="T18" fmla="*/ 0 w 9"/>
                    <a:gd name="T19" fmla="*/ 0 h 68"/>
                    <a:gd name="T20" fmla="*/ 9 w 9"/>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9" h="68">
                      <a:moveTo>
                        <a:pt x="0" y="67"/>
                      </a:moveTo>
                      <a:lnTo>
                        <a:pt x="1" y="52"/>
                      </a:lnTo>
                      <a:lnTo>
                        <a:pt x="3" y="36"/>
                      </a:lnTo>
                      <a:lnTo>
                        <a:pt x="3" y="22"/>
                      </a:lnTo>
                      <a:lnTo>
                        <a:pt x="4" y="16"/>
                      </a:lnTo>
                      <a:lnTo>
                        <a:pt x="8"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56328" name="Group 71"/>
            <p:cNvGrpSpPr>
              <a:grpSpLocks/>
            </p:cNvGrpSpPr>
            <p:nvPr/>
          </p:nvGrpSpPr>
          <p:grpSpPr bwMode="auto">
            <a:xfrm>
              <a:off x="3721" y="3813"/>
              <a:ext cx="1462" cy="472"/>
              <a:chOff x="3721" y="3813"/>
              <a:chExt cx="1462" cy="472"/>
            </a:xfrm>
          </p:grpSpPr>
          <p:sp>
            <p:nvSpPr>
              <p:cNvPr id="56329" name="Freeform 26"/>
              <p:cNvSpPr>
                <a:spLocks/>
              </p:cNvSpPr>
              <p:nvPr/>
            </p:nvSpPr>
            <p:spPr bwMode="auto">
              <a:xfrm>
                <a:off x="3721" y="3978"/>
                <a:ext cx="1462" cy="307"/>
              </a:xfrm>
              <a:custGeom>
                <a:avLst/>
                <a:gdLst>
                  <a:gd name="T0" fmla="*/ 1399 w 1462"/>
                  <a:gd name="T1" fmla="*/ 11 h 307"/>
                  <a:gd name="T2" fmla="*/ 1461 w 1462"/>
                  <a:gd name="T3" fmla="*/ 39 h 307"/>
                  <a:gd name="T4" fmla="*/ 1373 w 1462"/>
                  <a:gd name="T5" fmla="*/ 61 h 307"/>
                  <a:gd name="T6" fmla="*/ 1454 w 1462"/>
                  <a:gd name="T7" fmla="*/ 75 h 307"/>
                  <a:gd name="T8" fmla="*/ 1384 w 1462"/>
                  <a:gd name="T9" fmla="*/ 94 h 307"/>
                  <a:gd name="T10" fmla="*/ 1268 w 1462"/>
                  <a:gd name="T11" fmla="*/ 119 h 307"/>
                  <a:gd name="T12" fmla="*/ 1293 w 1462"/>
                  <a:gd name="T13" fmla="*/ 137 h 307"/>
                  <a:gd name="T14" fmla="*/ 1370 w 1462"/>
                  <a:gd name="T15" fmla="*/ 151 h 307"/>
                  <a:gd name="T16" fmla="*/ 1130 w 1462"/>
                  <a:gd name="T17" fmla="*/ 176 h 307"/>
                  <a:gd name="T18" fmla="*/ 1031 w 1462"/>
                  <a:gd name="T19" fmla="*/ 140 h 307"/>
                  <a:gd name="T20" fmla="*/ 911 w 1462"/>
                  <a:gd name="T21" fmla="*/ 147 h 307"/>
                  <a:gd name="T22" fmla="*/ 958 w 1462"/>
                  <a:gd name="T23" fmla="*/ 205 h 307"/>
                  <a:gd name="T24" fmla="*/ 896 w 1462"/>
                  <a:gd name="T25" fmla="*/ 230 h 307"/>
                  <a:gd name="T26" fmla="*/ 816 w 1462"/>
                  <a:gd name="T27" fmla="*/ 180 h 307"/>
                  <a:gd name="T28" fmla="*/ 648 w 1462"/>
                  <a:gd name="T29" fmla="*/ 166 h 307"/>
                  <a:gd name="T30" fmla="*/ 335 w 1462"/>
                  <a:gd name="T31" fmla="*/ 176 h 307"/>
                  <a:gd name="T32" fmla="*/ 287 w 1462"/>
                  <a:gd name="T33" fmla="*/ 213 h 307"/>
                  <a:gd name="T34" fmla="*/ 217 w 1462"/>
                  <a:gd name="T35" fmla="*/ 233 h 307"/>
                  <a:gd name="T36" fmla="*/ 214 w 1462"/>
                  <a:gd name="T37" fmla="*/ 257 h 307"/>
                  <a:gd name="T38" fmla="*/ 237 w 1462"/>
                  <a:gd name="T39" fmla="*/ 288 h 307"/>
                  <a:gd name="T40" fmla="*/ 145 w 1462"/>
                  <a:gd name="T41" fmla="*/ 306 h 307"/>
                  <a:gd name="T42" fmla="*/ 38 w 1462"/>
                  <a:gd name="T43" fmla="*/ 277 h 307"/>
                  <a:gd name="T44" fmla="*/ 10 w 1462"/>
                  <a:gd name="T45" fmla="*/ 241 h 307"/>
                  <a:gd name="T46" fmla="*/ 51 w 1462"/>
                  <a:gd name="T47" fmla="*/ 216 h 307"/>
                  <a:gd name="T48" fmla="*/ 200 w 1462"/>
                  <a:gd name="T49" fmla="*/ 191 h 307"/>
                  <a:gd name="T50" fmla="*/ 175 w 1462"/>
                  <a:gd name="T51" fmla="*/ 166 h 307"/>
                  <a:gd name="T52" fmla="*/ 0 w 1462"/>
                  <a:gd name="T53" fmla="*/ 140 h 307"/>
                  <a:gd name="T54" fmla="*/ 230 w 1462"/>
                  <a:gd name="T55" fmla="*/ 111 h 307"/>
                  <a:gd name="T56" fmla="*/ 204 w 1462"/>
                  <a:gd name="T57" fmla="*/ 86 h 307"/>
                  <a:gd name="T58" fmla="*/ 77 w 1462"/>
                  <a:gd name="T59" fmla="*/ 54 h 307"/>
                  <a:gd name="T60" fmla="*/ 138 w 1462"/>
                  <a:gd name="T61" fmla="*/ 28 h 307"/>
                  <a:gd name="T62" fmla="*/ 208 w 1462"/>
                  <a:gd name="T63" fmla="*/ 14 h 307"/>
                  <a:gd name="T64" fmla="*/ 372 w 1462"/>
                  <a:gd name="T65" fmla="*/ 11 h 30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462"/>
                  <a:gd name="T100" fmla="*/ 0 h 307"/>
                  <a:gd name="T101" fmla="*/ 1462 w 1462"/>
                  <a:gd name="T102" fmla="*/ 307 h 30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462" h="307">
                    <a:moveTo>
                      <a:pt x="1264" y="0"/>
                    </a:moveTo>
                    <a:lnTo>
                      <a:pt x="1399" y="11"/>
                    </a:lnTo>
                    <a:lnTo>
                      <a:pt x="1370" y="25"/>
                    </a:lnTo>
                    <a:lnTo>
                      <a:pt x="1461" y="39"/>
                    </a:lnTo>
                    <a:lnTo>
                      <a:pt x="1403" y="54"/>
                    </a:lnTo>
                    <a:lnTo>
                      <a:pt x="1373" y="61"/>
                    </a:lnTo>
                    <a:lnTo>
                      <a:pt x="1370" y="68"/>
                    </a:lnTo>
                    <a:lnTo>
                      <a:pt x="1454" y="75"/>
                    </a:lnTo>
                    <a:lnTo>
                      <a:pt x="1406" y="90"/>
                    </a:lnTo>
                    <a:lnTo>
                      <a:pt x="1384" y="94"/>
                    </a:lnTo>
                    <a:lnTo>
                      <a:pt x="1297" y="100"/>
                    </a:lnTo>
                    <a:lnTo>
                      <a:pt x="1268" y="119"/>
                    </a:lnTo>
                    <a:lnTo>
                      <a:pt x="1271" y="130"/>
                    </a:lnTo>
                    <a:lnTo>
                      <a:pt x="1293" y="137"/>
                    </a:lnTo>
                    <a:lnTo>
                      <a:pt x="1337" y="137"/>
                    </a:lnTo>
                    <a:lnTo>
                      <a:pt x="1370" y="151"/>
                    </a:lnTo>
                    <a:lnTo>
                      <a:pt x="1282" y="166"/>
                    </a:lnTo>
                    <a:lnTo>
                      <a:pt x="1130" y="176"/>
                    </a:lnTo>
                    <a:lnTo>
                      <a:pt x="1038" y="158"/>
                    </a:lnTo>
                    <a:lnTo>
                      <a:pt x="1031" y="140"/>
                    </a:lnTo>
                    <a:lnTo>
                      <a:pt x="977" y="133"/>
                    </a:lnTo>
                    <a:lnTo>
                      <a:pt x="911" y="147"/>
                    </a:lnTo>
                    <a:lnTo>
                      <a:pt x="911" y="180"/>
                    </a:lnTo>
                    <a:lnTo>
                      <a:pt x="958" y="205"/>
                    </a:lnTo>
                    <a:lnTo>
                      <a:pt x="889" y="234"/>
                    </a:lnTo>
                    <a:lnTo>
                      <a:pt x="896" y="230"/>
                    </a:lnTo>
                    <a:lnTo>
                      <a:pt x="838" y="216"/>
                    </a:lnTo>
                    <a:lnTo>
                      <a:pt x="816" y="180"/>
                    </a:lnTo>
                    <a:lnTo>
                      <a:pt x="751" y="162"/>
                    </a:lnTo>
                    <a:lnTo>
                      <a:pt x="648" y="166"/>
                    </a:lnTo>
                    <a:lnTo>
                      <a:pt x="513" y="173"/>
                    </a:lnTo>
                    <a:lnTo>
                      <a:pt x="335" y="176"/>
                    </a:lnTo>
                    <a:lnTo>
                      <a:pt x="301" y="192"/>
                    </a:lnTo>
                    <a:lnTo>
                      <a:pt x="287" y="213"/>
                    </a:lnTo>
                    <a:lnTo>
                      <a:pt x="267" y="227"/>
                    </a:lnTo>
                    <a:lnTo>
                      <a:pt x="217" y="233"/>
                    </a:lnTo>
                    <a:lnTo>
                      <a:pt x="209" y="243"/>
                    </a:lnTo>
                    <a:lnTo>
                      <a:pt x="214" y="257"/>
                    </a:lnTo>
                    <a:lnTo>
                      <a:pt x="234" y="271"/>
                    </a:lnTo>
                    <a:lnTo>
                      <a:pt x="237" y="288"/>
                    </a:lnTo>
                    <a:lnTo>
                      <a:pt x="211" y="306"/>
                    </a:lnTo>
                    <a:lnTo>
                      <a:pt x="145" y="306"/>
                    </a:lnTo>
                    <a:lnTo>
                      <a:pt x="74" y="292"/>
                    </a:lnTo>
                    <a:lnTo>
                      <a:pt x="38" y="277"/>
                    </a:lnTo>
                    <a:lnTo>
                      <a:pt x="11" y="257"/>
                    </a:lnTo>
                    <a:lnTo>
                      <a:pt x="10" y="241"/>
                    </a:lnTo>
                    <a:lnTo>
                      <a:pt x="18" y="227"/>
                    </a:lnTo>
                    <a:lnTo>
                      <a:pt x="51" y="216"/>
                    </a:lnTo>
                    <a:lnTo>
                      <a:pt x="109" y="212"/>
                    </a:lnTo>
                    <a:lnTo>
                      <a:pt x="200" y="191"/>
                    </a:lnTo>
                    <a:lnTo>
                      <a:pt x="178" y="187"/>
                    </a:lnTo>
                    <a:lnTo>
                      <a:pt x="175" y="166"/>
                    </a:lnTo>
                    <a:lnTo>
                      <a:pt x="102" y="151"/>
                    </a:lnTo>
                    <a:lnTo>
                      <a:pt x="0" y="140"/>
                    </a:lnTo>
                    <a:lnTo>
                      <a:pt x="7" y="122"/>
                    </a:lnTo>
                    <a:lnTo>
                      <a:pt x="230" y="111"/>
                    </a:lnTo>
                    <a:lnTo>
                      <a:pt x="248" y="100"/>
                    </a:lnTo>
                    <a:lnTo>
                      <a:pt x="204" y="86"/>
                    </a:lnTo>
                    <a:lnTo>
                      <a:pt x="124" y="75"/>
                    </a:lnTo>
                    <a:lnTo>
                      <a:pt x="77" y="54"/>
                    </a:lnTo>
                    <a:lnTo>
                      <a:pt x="77" y="39"/>
                    </a:lnTo>
                    <a:lnTo>
                      <a:pt x="138" y="28"/>
                    </a:lnTo>
                    <a:lnTo>
                      <a:pt x="219" y="28"/>
                    </a:lnTo>
                    <a:lnTo>
                      <a:pt x="208" y="14"/>
                    </a:lnTo>
                    <a:lnTo>
                      <a:pt x="222" y="11"/>
                    </a:lnTo>
                    <a:lnTo>
                      <a:pt x="372" y="11"/>
                    </a:lnTo>
                    <a:lnTo>
                      <a:pt x="1264" y="0"/>
                    </a:lnTo>
                  </a:path>
                </a:pathLst>
              </a:custGeom>
              <a:solidFill>
                <a:srgbClr val="00AE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en-US"/>
              </a:p>
            </p:txBody>
          </p:sp>
          <p:grpSp>
            <p:nvGrpSpPr>
              <p:cNvPr id="56330" name="Group 35"/>
              <p:cNvGrpSpPr>
                <a:grpSpLocks/>
              </p:cNvGrpSpPr>
              <p:nvPr/>
            </p:nvGrpSpPr>
            <p:grpSpPr bwMode="auto">
              <a:xfrm>
                <a:off x="3988" y="3813"/>
                <a:ext cx="1029" cy="252"/>
                <a:chOff x="3988" y="3813"/>
                <a:chExt cx="1029" cy="252"/>
              </a:xfrm>
            </p:grpSpPr>
            <p:grpSp>
              <p:nvGrpSpPr>
                <p:cNvPr id="56366" name="Group 30"/>
                <p:cNvGrpSpPr>
                  <a:grpSpLocks/>
                </p:cNvGrpSpPr>
                <p:nvPr/>
              </p:nvGrpSpPr>
              <p:grpSpPr bwMode="auto">
                <a:xfrm>
                  <a:off x="4501" y="3813"/>
                  <a:ext cx="516" cy="251"/>
                  <a:chOff x="4501" y="3813"/>
                  <a:chExt cx="516" cy="251"/>
                </a:xfrm>
              </p:grpSpPr>
              <p:sp>
                <p:nvSpPr>
                  <p:cNvPr id="56371" name="Freeform 27"/>
                  <p:cNvSpPr>
                    <a:spLocks/>
                  </p:cNvSpPr>
                  <p:nvPr/>
                </p:nvSpPr>
                <p:spPr bwMode="auto">
                  <a:xfrm>
                    <a:off x="4501" y="3813"/>
                    <a:ext cx="515" cy="149"/>
                  </a:xfrm>
                  <a:custGeom>
                    <a:avLst/>
                    <a:gdLst>
                      <a:gd name="T0" fmla="*/ 0 w 515"/>
                      <a:gd name="T1" fmla="*/ 130 h 149"/>
                      <a:gd name="T2" fmla="*/ 0 w 515"/>
                      <a:gd name="T3" fmla="*/ 114 h 149"/>
                      <a:gd name="T4" fmla="*/ 39 w 515"/>
                      <a:gd name="T5" fmla="*/ 112 h 149"/>
                      <a:gd name="T6" fmla="*/ 69 w 515"/>
                      <a:gd name="T7" fmla="*/ 54 h 149"/>
                      <a:gd name="T8" fmla="*/ 101 w 515"/>
                      <a:gd name="T9" fmla="*/ 91 h 149"/>
                      <a:gd name="T10" fmla="*/ 130 w 515"/>
                      <a:gd name="T11" fmla="*/ 40 h 149"/>
                      <a:gd name="T12" fmla="*/ 158 w 515"/>
                      <a:gd name="T13" fmla="*/ 78 h 149"/>
                      <a:gd name="T14" fmla="*/ 187 w 515"/>
                      <a:gd name="T15" fmla="*/ 33 h 149"/>
                      <a:gd name="T16" fmla="*/ 217 w 515"/>
                      <a:gd name="T17" fmla="*/ 67 h 149"/>
                      <a:gd name="T18" fmla="*/ 256 w 515"/>
                      <a:gd name="T19" fmla="*/ 17 h 149"/>
                      <a:gd name="T20" fmla="*/ 291 w 515"/>
                      <a:gd name="T21" fmla="*/ 54 h 149"/>
                      <a:gd name="T22" fmla="*/ 323 w 515"/>
                      <a:gd name="T23" fmla="*/ 9 h 149"/>
                      <a:gd name="T24" fmla="*/ 354 w 515"/>
                      <a:gd name="T25" fmla="*/ 50 h 149"/>
                      <a:gd name="T26" fmla="*/ 383 w 515"/>
                      <a:gd name="T27" fmla="*/ 0 h 149"/>
                      <a:gd name="T28" fmla="*/ 411 w 515"/>
                      <a:gd name="T29" fmla="*/ 50 h 149"/>
                      <a:gd name="T30" fmla="*/ 438 w 515"/>
                      <a:gd name="T31" fmla="*/ 2 h 149"/>
                      <a:gd name="T32" fmla="*/ 458 w 515"/>
                      <a:gd name="T33" fmla="*/ 53 h 149"/>
                      <a:gd name="T34" fmla="*/ 479 w 515"/>
                      <a:gd name="T35" fmla="*/ 5 h 149"/>
                      <a:gd name="T36" fmla="*/ 491 w 515"/>
                      <a:gd name="T37" fmla="*/ 60 h 149"/>
                      <a:gd name="T38" fmla="*/ 514 w 515"/>
                      <a:gd name="T39" fmla="*/ 11 h 149"/>
                      <a:gd name="T40" fmla="*/ 514 w 515"/>
                      <a:gd name="T41" fmla="*/ 94 h 149"/>
                      <a:gd name="T42" fmla="*/ 508 w 515"/>
                      <a:gd name="T43" fmla="*/ 100 h 149"/>
                      <a:gd name="T44" fmla="*/ 498 w 515"/>
                      <a:gd name="T45" fmla="*/ 110 h 149"/>
                      <a:gd name="T46" fmla="*/ 483 w 515"/>
                      <a:gd name="T47" fmla="*/ 118 h 149"/>
                      <a:gd name="T48" fmla="*/ 465 w 515"/>
                      <a:gd name="T49" fmla="*/ 124 h 149"/>
                      <a:gd name="T50" fmla="*/ 443 w 515"/>
                      <a:gd name="T51" fmla="*/ 131 h 149"/>
                      <a:gd name="T52" fmla="*/ 427 w 515"/>
                      <a:gd name="T53" fmla="*/ 136 h 149"/>
                      <a:gd name="T54" fmla="*/ 409 w 515"/>
                      <a:gd name="T55" fmla="*/ 139 h 149"/>
                      <a:gd name="T56" fmla="*/ 388 w 515"/>
                      <a:gd name="T57" fmla="*/ 142 h 149"/>
                      <a:gd name="T58" fmla="*/ 359 w 515"/>
                      <a:gd name="T59" fmla="*/ 146 h 149"/>
                      <a:gd name="T60" fmla="*/ 326 w 515"/>
                      <a:gd name="T61" fmla="*/ 147 h 149"/>
                      <a:gd name="T62" fmla="*/ 283 w 515"/>
                      <a:gd name="T63" fmla="*/ 148 h 149"/>
                      <a:gd name="T64" fmla="*/ 234 w 515"/>
                      <a:gd name="T65" fmla="*/ 148 h 149"/>
                      <a:gd name="T66" fmla="*/ 180 w 515"/>
                      <a:gd name="T67" fmla="*/ 147 h 149"/>
                      <a:gd name="T68" fmla="*/ 116 w 515"/>
                      <a:gd name="T69" fmla="*/ 141 h 149"/>
                      <a:gd name="T70" fmla="*/ 61 w 515"/>
                      <a:gd name="T71" fmla="*/ 135 h 149"/>
                      <a:gd name="T72" fmla="*/ 0 w 515"/>
                      <a:gd name="T73" fmla="*/ 130 h 14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15"/>
                      <a:gd name="T112" fmla="*/ 0 h 149"/>
                      <a:gd name="T113" fmla="*/ 515 w 515"/>
                      <a:gd name="T114" fmla="*/ 149 h 14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15" h="149">
                        <a:moveTo>
                          <a:pt x="0" y="130"/>
                        </a:moveTo>
                        <a:lnTo>
                          <a:pt x="0" y="114"/>
                        </a:lnTo>
                        <a:lnTo>
                          <a:pt x="39" y="112"/>
                        </a:lnTo>
                        <a:lnTo>
                          <a:pt x="69" y="54"/>
                        </a:lnTo>
                        <a:lnTo>
                          <a:pt x="101" y="91"/>
                        </a:lnTo>
                        <a:lnTo>
                          <a:pt x="130" y="40"/>
                        </a:lnTo>
                        <a:lnTo>
                          <a:pt x="158" y="78"/>
                        </a:lnTo>
                        <a:lnTo>
                          <a:pt x="187" y="33"/>
                        </a:lnTo>
                        <a:lnTo>
                          <a:pt x="217" y="67"/>
                        </a:lnTo>
                        <a:lnTo>
                          <a:pt x="256" y="17"/>
                        </a:lnTo>
                        <a:lnTo>
                          <a:pt x="291" y="54"/>
                        </a:lnTo>
                        <a:lnTo>
                          <a:pt x="323" y="9"/>
                        </a:lnTo>
                        <a:lnTo>
                          <a:pt x="354" y="50"/>
                        </a:lnTo>
                        <a:lnTo>
                          <a:pt x="383" y="0"/>
                        </a:lnTo>
                        <a:lnTo>
                          <a:pt x="411" y="50"/>
                        </a:lnTo>
                        <a:lnTo>
                          <a:pt x="438" y="2"/>
                        </a:lnTo>
                        <a:lnTo>
                          <a:pt x="458" y="53"/>
                        </a:lnTo>
                        <a:lnTo>
                          <a:pt x="479" y="5"/>
                        </a:lnTo>
                        <a:lnTo>
                          <a:pt x="491" y="60"/>
                        </a:lnTo>
                        <a:lnTo>
                          <a:pt x="514" y="11"/>
                        </a:lnTo>
                        <a:lnTo>
                          <a:pt x="514" y="94"/>
                        </a:lnTo>
                        <a:lnTo>
                          <a:pt x="508" y="100"/>
                        </a:lnTo>
                        <a:lnTo>
                          <a:pt x="498" y="110"/>
                        </a:lnTo>
                        <a:lnTo>
                          <a:pt x="483" y="118"/>
                        </a:lnTo>
                        <a:lnTo>
                          <a:pt x="465" y="124"/>
                        </a:lnTo>
                        <a:lnTo>
                          <a:pt x="443" y="131"/>
                        </a:lnTo>
                        <a:lnTo>
                          <a:pt x="427" y="136"/>
                        </a:lnTo>
                        <a:lnTo>
                          <a:pt x="409" y="139"/>
                        </a:lnTo>
                        <a:lnTo>
                          <a:pt x="388" y="142"/>
                        </a:lnTo>
                        <a:lnTo>
                          <a:pt x="359" y="146"/>
                        </a:lnTo>
                        <a:lnTo>
                          <a:pt x="326" y="147"/>
                        </a:lnTo>
                        <a:lnTo>
                          <a:pt x="283" y="148"/>
                        </a:lnTo>
                        <a:lnTo>
                          <a:pt x="234" y="148"/>
                        </a:lnTo>
                        <a:lnTo>
                          <a:pt x="180" y="147"/>
                        </a:lnTo>
                        <a:lnTo>
                          <a:pt x="116" y="141"/>
                        </a:lnTo>
                        <a:lnTo>
                          <a:pt x="61" y="135"/>
                        </a:lnTo>
                        <a:lnTo>
                          <a:pt x="0" y="130"/>
                        </a:lnTo>
                      </a:path>
                    </a:pathLst>
                  </a:custGeom>
                  <a:solidFill>
                    <a:srgbClr val="808080"/>
                  </a:solidFill>
                  <a:ln w="12700" cap="rnd" cmpd="sng">
                    <a:solidFill>
                      <a:srgbClr val="000000"/>
                    </a:solidFill>
                    <a:prstDash val="solid"/>
                    <a:round/>
                    <a:headEnd type="none" w="med" len="med"/>
                    <a:tailEnd type="none" w="med" len="med"/>
                  </a:ln>
                </p:spPr>
                <p:txBody>
                  <a:bodyPr/>
                  <a:lstStyle/>
                  <a:p>
                    <a:endParaRPr lang="en-US"/>
                  </a:p>
                </p:txBody>
              </p:sp>
              <p:sp>
                <p:nvSpPr>
                  <p:cNvPr id="56372" name="Freeform 28"/>
                  <p:cNvSpPr>
                    <a:spLocks/>
                  </p:cNvSpPr>
                  <p:nvPr/>
                </p:nvSpPr>
                <p:spPr bwMode="auto">
                  <a:xfrm>
                    <a:off x="4502" y="3907"/>
                    <a:ext cx="515" cy="157"/>
                  </a:xfrm>
                  <a:custGeom>
                    <a:avLst/>
                    <a:gdLst>
                      <a:gd name="T0" fmla="*/ 0 w 515"/>
                      <a:gd name="T1" fmla="*/ 36 h 157"/>
                      <a:gd name="T2" fmla="*/ 0 w 515"/>
                      <a:gd name="T3" fmla="*/ 133 h 157"/>
                      <a:gd name="T4" fmla="*/ 32 w 515"/>
                      <a:gd name="T5" fmla="*/ 136 h 157"/>
                      <a:gd name="T6" fmla="*/ 84 w 515"/>
                      <a:gd name="T7" fmla="*/ 143 h 157"/>
                      <a:gd name="T8" fmla="*/ 157 w 515"/>
                      <a:gd name="T9" fmla="*/ 151 h 157"/>
                      <a:gd name="T10" fmla="*/ 208 w 515"/>
                      <a:gd name="T11" fmla="*/ 156 h 157"/>
                      <a:gd name="T12" fmla="*/ 263 w 515"/>
                      <a:gd name="T13" fmla="*/ 156 h 157"/>
                      <a:gd name="T14" fmla="*/ 299 w 515"/>
                      <a:gd name="T15" fmla="*/ 155 h 157"/>
                      <a:gd name="T16" fmla="*/ 335 w 515"/>
                      <a:gd name="T17" fmla="*/ 155 h 157"/>
                      <a:gd name="T18" fmla="*/ 359 w 515"/>
                      <a:gd name="T19" fmla="*/ 153 h 157"/>
                      <a:gd name="T20" fmla="*/ 388 w 515"/>
                      <a:gd name="T21" fmla="*/ 149 h 157"/>
                      <a:gd name="T22" fmla="*/ 409 w 515"/>
                      <a:gd name="T23" fmla="*/ 146 h 157"/>
                      <a:gd name="T24" fmla="*/ 438 w 515"/>
                      <a:gd name="T25" fmla="*/ 141 h 157"/>
                      <a:gd name="T26" fmla="*/ 463 w 515"/>
                      <a:gd name="T27" fmla="*/ 136 h 157"/>
                      <a:gd name="T28" fmla="*/ 484 w 515"/>
                      <a:gd name="T29" fmla="*/ 133 h 157"/>
                      <a:gd name="T30" fmla="*/ 496 w 515"/>
                      <a:gd name="T31" fmla="*/ 128 h 157"/>
                      <a:gd name="T32" fmla="*/ 514 w 515"/>
                      <a:gd name="T33" fmla="*/ 0 h 157"/>
                      <a:gd name="T34" fmla="*/ 508 w 515"/>
                      <a:gd name="T35" fmla="*/ 6 h 157"/>
                      <a:gd name="T36" fmla="*/ 497 w 515"/>
                      <a:gd name="T37" fmla="*/ 15 h 157"/>
                      <a:gd name="T38" fmla="*/ 482 w 515"/>
                      <a:gd name="T39" fmla="*/ 24 h 157"/>
                      <a:gd name="T40" fmla="*/ 465 w 515"/>
                      <a:gd name="T41" fmla="*/ 30 h 157"/>
                      <a:gd name="T42" fmla="*/ 442 w 515"/>
                      <a:gd name="T43" fmla="*/ 37 h 157"/>
                      <a:gd name="T44" fmla="*/ 426 w 515"/>
                      <a:gd name="T45" fmla="*/ 41 h 157"/>
                      <a:gd name="T46" fmla="*/ 408 w 515"/>
                      <a:gd name="T47" fmla="*/ 45 h 157"/>
                      <a:gd name="T48" fmla="*/ 387 w 515"/>
                      <a:gd name="T49" fmla="*/ 48 h 157"/>
                      <a:gd name="T50" fmla="*/ 358 w 515"/>
                      <a:gd name="T51" fmla="*/ 51 h 157"/>
                      <a:gd name="T52" fmla="*/ 325 w 515"/>
                      <a:gd name="T53" fmla="*/ 52 h 157"/>
                      <a:gd name="T54" fmla="*/ 282 w 515"/>
                      <a:gd name="T55" fmla="*/ 54 h 157"/>
                      <a:gd name="T56" fmla="*/ 233 w 515"/>
                      <a:gd name="T57" fmla="*/ 54 h 157"/>
                      <a:gd name="T58" fmla="*/ 179 w 515"/>
                      <a:gd name="T59" fmla="*/ 52 h 157"/>
                      <a:gd name="T60" fmla="*/ 115 w 515"/>
                      <a:gd name="T61" fmla="*/ 46 h 157"/>
                      <a:gd name="T62" fmla="*/ 60 w 515"/>
                      <a:gd name="T63" fmla="*/ 41 h 157"/>
                      <a:gd name="T64" fmla="*/ 0 w 515"/>
                      <a:gd name="T65" fmla="*/ 36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15"/>
                      <a:gd name="T100" fmla="*/ 0 h 157"/>
                      <a:gd name="T101" fmla="*/ 515 w 515"/>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15" h="157">
                        <a:moveTo>
                          <a:pt x="0" y="36"/>
                        </a:moveTo>
                        <a:lnTo>
                          <a:pt x="0" y="133"/>
                        </a:lnTo>
                        <a:lnTo>
                          <a:pt x="32" y="136"/>
                        </a:lnTo>
                        <a:lnTo>
                          <a:pt x="84" y="143"/>
                        </a:lnTo>
                        <a:lnTo>
                          <a:pt x="157" y="151"/>
                        </a:lnTo>
                        <a:lnTo>
                          <a:pt x="208" y="156"/>
                        </a:lnTo>
                        <a:lnTo>
                          <a:pt x="263" y="156"/>
                        </a:lnTo>
                        <a:lnTo>
                          <a:pt x="299" y="155"/>
                        </a:lnTo>
                        <a:lnTo>
                          <a:pt x="335" y="155"/>
                        </a:lnTo>
                        <a:lnTo>
                          <a:pt x="359" y="153"/>
                        </a:lnTo>
                        <a:lnTo>
                          <a:pt x="388" y="149"/>
                        </a:lnTo>
                        <a:lnTo>
                          <a:pt x="409" y="146"/>
                        </a:lnTo>
                        <a:lnTo>
                          <a:pt x="438" y="141"/>
                        </a:lnTo>
                        <a:lnTo>
                          <a:pt x="463" y="136"/>
                        </a:lnTo>
                        <a:lnTo>
                          <a:pt x="484" y="133"/>
                        </a:lnTo>
                        <a:lnTo>
                          <a:pt x="496" y="128"/>
                        </a:lnTo>
                        <a:lnTo>
                          <a:pt x="514" y="0"/>
                        </a:lnTo>
                        <a:lnTo>
                          <a:pt x="508" y="6"/>
                        </a:lnTo>
                        <a:lnTo>
                          <a:pt x="497" y="15"/>
                        </a:lnTo>
                        <a:lnTo>
                          <a:pt x="482" y="24"/>
                        </a:lnTo>
                        <a:lnTo>
                          <a:pt x="465" y="30"/>
                        </a:lnTo>
                        <a:lnTo>
                          <a:pt x="442" y="37"/>
                        </a:lnTo>
                        <a:lnTo>
                          <a:pt x="426" y="41"/>
                        </a:lnTo>
                        <a:lnTo>
                          <a:pt x="408" y="45"/>
                        </a:lnTo>
                        <a:lnTo>
                          <a:pt x="387" y="48"/>
                        </a:lnTo>
                        <a:lnTo>
                          <a:pt x="358" y="51"/>
                        </a:lnTo>
                        <a:lnTo>
                          <a:pt x="325" y="52"/>
                        </a:lnTo>
                        <a:lnTo>
                          <a:pt x="282" y="54"/>
                        </a:lnTo>
                        <a:lnTo>
                          <a:pt x="233" y="54"/>
                        </a:lnTo>
                        <a:lnTo>
                          <a:pt x="179" y="52"/>
                        </a:lnTo>
                        <a:lnTo>
                          <a:pt x="115" y="46"/>
                        </a:lnTo>
                        <a:lnTo>
                          <a:pt x="60" y="41"/>
                        </a:lnTo>
                        <a:lnTo>
                          <a:pt x="0" y="36"/>
                        </a:lnTo>
                      </a:path>
                    </a:pathLst>
                  </a:custGeom>
                  <a:solidFill>
                    <a:srgbClr val="A0A0A0"/>
                  </a:solidFill>
                  <a:ln w="12700" cap="rnd" cmpd="sng">
                    <a:solidFill>
                      <a:srgbClr val="000000"/>
                    </a:solidFill>
                    <a:prstDash val="solid"/>
                    <a:round/>
                    <a:headEnd type="none" w="med" len="med"/>
                    <a:tailEnd type="none" w="med" len="med"/>
                  </a:ln>
                </p:spPr>
                <p:txBody>
                  <a:bodyPr/>
                  <a:lstStyle/>
                  <a:p>
                    <a:endParaRPr lang="en-US"/>
                  </a:p>
                </p:txBody>
              </p:sp>
              <p:sp>
                <p:nvSpPr>
                  <p:cNvPr id="56373" name="Freeform 29"/>
                  <p:cNvSpPr>
                    <a:spLocks/>
                  </p:cNvSpPr>
                  <p:nvPr/>
                </p:nvSpPr>
                <p:spPr bwMode="auto">
                  <a:xfrm>
                    <a:off x="4501" y="3837"/>
                    <a:ext cx="515" cy="125"/>
                  </a:xfrm>
                  <a:custGeom>
                    <a:avLst/>
                    <a:gdLst>
                      <a:gd name="T0" fmla="*/ 0 w 515"/>
                      <a:gd name="T1" fmla="*/ 106 h 125"/>
                      <a:gd name="T2" fmla="*/ 16 w 515"/>
                      <a:gd name="T3" fmla="*/ 104 h 125"/>
                      <a:gd name="T4" fmla="*/ 43 w 515"/>
                      <a:gd name="T5" fmla="*/ 63 h 125"/>
                      <a:gd name="T6" fmla="*/ 74 w 515"/>
                      <a:gd name="T7" fmla="*/ 106 h 125"/>
                      <a:gd name="T8" fmla="*/ 101 w 515"/>
                      <a:gd name="T9" fmla="*/ 54 h 125"/>
                      <a:gd name="T10" fmla="*/ 139 w 515"/>
                      <a:gd name="T11" fmla="*/ 107 h 125"/>
                      <a:gd name="T12" fmla="*/ 173 w 515"/>
                      <a:gd name="T13" fmla="*/ 53 h 125"/>
                      <a:gd name="T14" fmla="*/ 204 w 515"/>
                      <a:gd name="T15" fmla="*/ 100 h 125"/>
                      <a:gd name="T16" fmla="*/ 245 w 515"/>
                      <a:gd name="T17" fmla="*/ 44 h 125"/>
                      <a:gd name="T18" fmla="*/ 276 w 515"/>
                      <a:gd name="T19" fmla="*/ 100 h 125"/>
                      <a:gd name="T20" fmla="*/ 312 w 515"/>
                      <a:gd name="T21" fmla="*/ 37 h 125"/>
                      <a:gd name="T22" fmla="*/ 353 w 515"/>
                      <a:gd name="T23" fmla="*/ 93 h 125"/>
                      <a:gd name="T24" fmla="*/ 389 w 515"/>
                      <a:gd name="T25" fmla="*/ 26 h 125"/>
                      <a:gd name="T26" fmla="*/ 420 w 515"/>
                      <a:gd name="T27" fmla="*/ 93 h 125"/>
                      <a:gd name="T28" fmla="*/ 446 w 515"/>
                      <a:gd name="T29" fmla="*/ 26 h 125"/>
                      <a:gd name="T30" fmla="*/ 468 w 515"/>
                      <a:gd name="T31" fmla="*/ 88 h 125"/>
                      <a:gd name="T32" fmla="*/ 492 w 515"/>
                      <a:gd name="T33" fmla="*/ 0 h 125"/>
                      <a:gd name="T34" fmla="*/ 514 w 515"/>
                      <a:gd name="T35" fmla="*/ 70 h 125"/>
                      <a:gd name="T36" fmla="*/ 508 w 515"/>
                      <a:gd name="T37" fmla="*/ 76 h 125"/>
                      <a:gd name="T38" fmla="*/ 498 w 515"/>
                      <a:gd name="T39" fmla="*/ 86 h 125"/>
                      <a:gd name="T40" fmla="*/ 483 w 515"/>
                      <a:gd name="T41" fmla="*/ 94 h 125"/>
                      <a:gd name="T42" fmla="*/ 465 w 515"/>
                      <a:gd name="T43" fmla="*/ 100 h 125"/>
                      <a:gd name="T44" fmla="*/ 443 w 515"/>
                      <a:gd name="T45" fmla="*/ 107 h 125"/>
                      <a:gd name="T46" fmla="*/ 427 w 515"/>
                      <a:gd name="T47" fmla="*/ 112 h 125"/>
                      <a:gd name="T48" fmla="*/ 409 w 515"/>
                      <a:gd name="T49" fmla="*/ 115 h 125"/>
                      <a:gd name="T50" fmla="*/ 388 w 515"/>
                      <a:gd name="T51" fmla="*/ 118 h 125"/>
                      <a:gd name="T52" fmla="*/ 359 w 515"/>
                      <a:gd name="T53" fmla="*/ 122 h 125"/>
                      <a:gd name="T54" fmla="*/ 326 w 515"/>
                      <a:gd name="T55" fmla="*/ 123 h 125"/>
                      <a:gd name="T56" fmla="*/ 283 w 515"/>
                      <a:gd name="T57" fmla="*/ 124 h 125"/>
                      <a:gd name="T58" fmla="*/ 234 w 515"/>
                      <a:gd name="T59" fmla="*/ 124 h 125"/>
                      <a:gd name="T60" fmla="*/ 180 w 515"/>
                      <a:gd name="T61" fmla="*/ 123 h 125"/>
                      <a:gd name="T62" fmla="*/ 116 w 515"/>
                      <a:gd name="T63" fmla="*/ 117 h 125"/>
                      <a:gd name="T64" fmla="*/ 61 w 515"/>
                      <a:gd name="T65" fmla="*/ 111 h 125"/>
                      <a:gd name="T66" fmla="*/ 0 w 515"/>
                      <a:gd name="T67" fmla="*/ 106 h 12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15"/>
                      <a:gd name="T103" fmla="*/ 0 h 125"/>
                      <a:gd name="T104" fmla="*/ 515 w 515"/>
                      <a:gd name="T105" fmla="*/ 125 h 12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15" h="125">
                        <a:moveTo>
                          <a:pt x="0" y="106"/>
                        </a:moveTo>
                        <a:lnTo>
                          <a:pt x="16" y="104"/>
                        </a:lnTo>
                        <a:lnTo>
                          <a:pt x="43" y="63"/>
                        </a:lnTo>
                        <a:lnTo>
                          <a:pt x="74" y="106"/>
                        </a:lnTo>
                        <a:lnTo>
                          <a:pt x="101" y="54"/>
                        </a:lnTo>
                        <a:lnTo>
                          <a:pt x="139" y="107"/>
                        </a:lnTo>
                        <a:lnTo>
                          <a:pt x="173" y="53"/>
                        </a:lnTo>
                        <a:lnTo>
                          <a:pt x="204" y="100"/>
                        </a:lnTo>
                        <a:lnTo>
                          <a:pt x="245" y="44"/>
                        </a:lnTo>
                        <a:lnTo>
                          <a:pt x="276" y="100"/>
                        </a:lnTo>
                        <a:lnTo>
                          <a:pt x="312" y="37"/>
                        </a:lnTo>
                        <a:lnTo>
                          <a:pt x="353" y="93"/>
                        </a:lnTo>
                        <a:lnTo>
                          <a:pt x="389" y="26"/>
                        </a:lnTo>
                        <a:lnTo>
                          <a:pt x="420" y="93"/>
                        </a:lnTo>
                        <a:lnTo>
                          <a:pt x="446" y="26"/>
                        </a:lnTo>
                        <a:lnTo>
                          <a:pt x="468" y="88"/>
                        </a:lnTo>
                        <a:lnTo>
                          <a:pt x="492" y="0"/>
                        </a:lnTo>
                        <a:lnTo>
                          <a:pt x="514" y="70"/>
                        </a:lnTo>
                        <a:lnTo>
                          <a:pt x="508" y="76"/>
                        </a:lnTo>
                        <a:lnTo>
                          <a:pt x="498" y="86"/>
                        </a:lnTo>
                        <a:lnTo>
                          <a:pt x="483" y="94"/>
                        </a:lnTo>
                        <a:lnTo>
                          <a:pt x="465" y="100"/>
                        </a:lnTo>
                        <a:lnTo>
                          <a:pt x="443" y="107"/>
                        </a:lnTo>
                        <a:lnTo>
                          <a:pt x="427" y="112"/>
                        </a:lnTo>
                        <a:lnTo>
                          <a:pt x="409" y="115"/>
                        </a:lnTo>
                        <a:lnTo>
                          <a:pt x="388" y="118"/>
                        </a:lnTo>
                        <a:lnTo>
                          <a:pt x="359" y="122"/>
                        </a:lnTo>
                        <a:lnTo>
                          <a:pt x="326" y="123"/>
                        </a:lnTo>
                        <a:lnTo>
                          <a:pt x="283" y="124"/>
                        </a:lnTo>
                        <a:lnTo>
                          <a:pt x="234" y="124"/>
                        </a:lnTo>
                        <a:lnTo>
                          <a:pt x="180" y="123"/>
                        </a:lnTo>
                        <a:lnTo>
                          <a:pt x="116" y="117"/>
                        </a:lnTo>
                        <a:lnTo>
                          <a:pt x="61" y="111"/>
                        </a:lnTo>
                        <a:lnTo>
                          <a:pt x="0" y="106"/>
                        </a:lnTo>
                      </a:path>
                    </a:pathLst>
                  </a:custGeom>
                  <a:solidFill>
                    <a:srgbClr val="C0C0C0"/>
                  </a:solidFill>
                  <a:ln w="12700" cap="rnd" cmpd="sng">
                    <a:solidFill>
                      <a:srgbClr val="000000"/>
                    </a:solidFill>
                    <a:prstDash val="solid"/>
                    <a:round/>
                    <a:headEnd type="none" w="med" len="med"/>
                    <a:tailEnd type="none" w="med" len="med"/>
                  </a:ln>
                </p:spPr>
                <p:txBody>
                  <a:bodyPr/>
                  <a:lstStyle/>
                  <a:p>
                    <a:endParaRPr lang="en-US"/>
                  </a:p>
                </p:txBody>
              </p:sp>
            </p:grpSp>
            <p:grpSp>
              <p:nvGrpSpPr>
                <p:cNvPr id="56367" name="Group 34"/>
                <p:cNvGrpSpPr>
                  <a:grpSpLocks/>
                </p:cNvGrpSpPr>
                <p:nvPr/>
              </p:nvGrpSpPr>
              <p:grpSpPr bwMode="auto">
                <a:xfrm>
                  <a:off x="3988" y="3813"/>
                  <a:ext cx="515" cy="252"/>
                  <a:chOff x="3988" y="3813"/>
                  <a:chExt cx="515" cy="252"/>
                </a:xfrm>
              </p:grpSpPr>
              <p:sp>
                <p:nvSpPr>
                  <p:cNvPr id="56368" name="Freeform 31"/>
                  <p:cNvSpPr>
                    <a:spLocks/>
                  </p:cNvSpPr>
                  <p:nvPr/>
                </p:nvSpPr>
                <p:spPr bwMode="auto">
                  <a:xfrm>
                    <a:off x="3988" y="3813"/>
                    <a:ext cx="515" cy="150"/>
                  </a:xfrm>
                  <a:custGeom>
                    <a:avLst/>
                    <a:gdLst>
                      <a:gd name="T0" fmla="*/ 514 w 515"/>
                      <a:gd name="T1" fmla="*/ 131 h 150"/>
                      <a:gd name="T2" fmla="*/ 514 w 515"/>
                      <a:gd name="T3" fmla="*/ 114 h 150"/>
                      <a:gd name="T4" fmla="*/ 475 w 515"/>
                      <a:gd name="T5" fmla="*/ 113 h 150"/>
                      <a:gd name="T6" fmla="*/ 444 w 515"/>
                      <a:gd name="T7" fmla="*/ 54 h 150"/>
                      <a:gd name="T8" fmla="*/ 414 w 515"/>
                      <a:gd name="T9" fmla="*/ 91 h 150"/>
                      <a:gd name="T10" fmla="*/ 384 w 515"/>
                      <a:gd name="T11" fmla="*/ 40 h 150"/>
                      <a:gd name="T12" fmla="*/ 356 w 515"/>
                      <a:gd name="T13" fmla="*/ 78 h 150"/>
                      <a:gd name="T14" fmla="*/ 327 w 515"/>
                      <a:gd name="T15" fmla="*/ 33 h 150"/>
                      <a:gd name="T16" fmla="*/ 297 w 515"/>
                      <a:gd name="T17" fmla="*/ 67 h 150"/>
                      <a:gd name="T18" fmla="*/ 258 w 515"/>
                      <a:gd name="T19" fmla="*/ 17 h 150"/>
                      <a:gd name="T20" fmla="*/ 224 w 515"/>
                      <a:gd name="T21" fmla="*/ 54 h 150"/>
                      <a:gd name="T22" fmla="*/ 192 w 515"/>
                      <a:gd name="T23" fmla="*/ 9 h 150"/>
                      <a:gd name="T24" fmla="*/ 159 w 515"/>
                      <a:gd name="T25" fmla="*/ 50 h 150"/>
                      <a:gd name="T26" fmla="*/ 131 w 515"/>
                      <a:gd name="T27" fmla="*/ 0 h 150"/>
                      <a:gd name="T28" fmla="*/ 103 w 515"/>
                      <a:gd name="T29" fmla="*/ 50 h 150"/>
                      <a:gd name="T30" fmla="*/ 76 w 515"/>
                      <a:gd name="T31" fmla="*/ 3 h 150"/>
                      <a:gd name="T32" fmla="*/ 55 w 515"/>
                      <a:gd name="T33" fmla="*/ 53 h 150"/>
                      <a:gd name="T34" fmla="*/ 35 w 515"/>
                      <a:gd name="T35" fmla="*/ 5 h 150"/>
                      <a:gd name="T36" fmla="*/ 24 w 515"/>
                      <a:gd name="T37" fmla="*/ 60 h 150"/>
                      <a:gd name="T38" fmla="*/ 0 w 515"/>
                      <a:gd name="T39" fmla="*/ 12 h 150"/>
                      <a:gd name="T40" fmla="*/ 0 w 515"/>
                      <a:gd name="T41" fmla="*/ 94 h 150"/>
                      <a:gd name="T42" fmla="*/ 6 w 515"/>
                      <a:gd name="T43" fmla="*/ 101 h 150"/>
                      <a:gd name="T44" fmla="*/ 17 w 515"/>
                      <a:gd name="T45" fmla="*/ 110 h 150"/>
                      <a:gd name="T46" fmla="*/ 31 w 515"/>
                      <a:gd name="T47" fmla="*/ 118 h 150"/>
                      <a:gd name="T48" fmla="*/ 48 w 515"/>
                      <a:gd name="T49" fmla="*/ 125 h 150"/>
                      <a:gd name="T50" fmla="*/ 71 w 515"/>
                      <a:gd name="T51" fmla="*/ 131 h 150"/>
                      <a:gd name="T52" fmla="*/ 87 w 515"/>
                      <a:gd name="T53" fmla="*/ 136 h 150"/>
                      <a:gd name="T54" fmla="*/ 105 w 515"/>
                      <a:gd name="T55" fmla="*/ 140 h 150"/>
                      <a:gd name="T56" fmla="*/ 126 w 515"/>
                      <a:gd name="T57" fmla="*/ 142 h 150"/>
                      <a:gd name="T58" fmla="*/ 155 w 515"/>
                      <a:gd name="T59" fmla="*/ 146 h 150"/>
                      <a:gd name="T60" fmla="*/ 189 w 515"/>
                      <a:gd name="T61" fmla="*/ 147 h 150"/>
                      <a:gd name="T62" fmla="*/ 232 w 515"/>
                      <a:gd name="T63" fmla="*/ 149 h 150"/>
                      <a:gd name="T64" fmla="*/ 280 w 515"/>
                      <a:gd name="T65" fmla="*/ 149 h 150"/>
                      <a:gd name="T66" fmla="*/ 334 w 515"/>
                      <a:gd name="T67" fmla="*/ 147 h 150"/>
                      <a:gd name="T68" fmla="*/ 399 w 515"/>
                      <a:gd name="T69" fmla="*/ 141 h 150"/>
                      <a:gd name="T70" fmla="*/ 453 w 515"/>
                      <a:gd name="T71" fmla="*/ 135 h 150"/>
                      <a:gd name="T72" fmla="*/ 514 w 515"/>
                      <a:gd name="T73" fmla="*/ 131 h 15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15"/>
                      <a:gd name="T112" fmla="*/ 0 h 150"/>
                      <a:gd name="T113" fmla="*/ 515 w 515"/>
                      <a:gd name="T114" fmla="*/ 150 h 15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15" h="150">
                        <a:moveTo>
                          <a:pt x="514" y="131"/>
                        </a:moveTo>
                        <a:lnTo>
                          <a:pt x="514" y="114"/>
                        </a:lnTo>
                        <a:lnTo>
                          <a:pt x="475" y="113"/>
                        </a:lnTo>
                        <a:lnTo>
                          <a:pt x="444" y="54"/>
                        </a:lnTo>
                        <a:lnTo>
                          <a:pt x="414" y="91"/>
                        </a:lnTo>
                        <a:lnTo>
                          <a:pt x="384" y="40"/>
                        </a:lnTo>
                        <a:lnTo>
                          <a:pt x="356" y="78"/>
                        </a:lnTo>
                        <a:lnTo>
                          <a:pt x="327" y="33"/>
                        </a:lnTo>
                        <a:lnTo>
                          <a:pt x="297" y="67"/>
                        </a:lnTo>
                        <a:lnTo>
                          <a:pt x="258" y="17"/>
                        </a:lnTo>
                        <a:lnTo>
                          <a:pt x="224" y="54"/>
                        </a:lnTo>
                        <a:lnTo>
                          <a:pt x="192" y="9"/>
                        </a:lnTo>
                        <a:lnTo>
                          <a:pt x="159" y="50"/>
                        </a:lnTo>
                        <a:lnTo>
                          <a:pt x="131" y="0"/>
                        </a:lnTo>
                        <a:lnTo>
                          <a:pt x="103" y="50"/>
                        </a:lnTo>
                        <a:lnTo>
                          <a:pt x="76" y="3"/>
                        </a:lnTo>
                        <a:lnTo>
                          <a:pt x="55" y="53"/>
                        </a:lnTo>
                        <a:lnTo>
                          <a:pt x="35" y="5"/>
                        </a:lnTo>
                        <a:lnTo>
                          <a:pt x="24" y="60"/>
                        </a:lnTo>
                        <a:lnTo>
                          <a:pt x="0" y="12"/>
                        </a:lnTo>
                        <a:lnTo>
                          <a:pt x="0" y="94"/>
                        </a:lnTo>
                        <a:lnTo>
                          <a:pt x="6" y="101"/>
                        </a:lnTo>
                        <a:lnTo>
                          <a:pt x="17" y="110"/>
                        </a:lnTo>
                        <a:lnTo>
                          <a:pt x="31" y="118"/>
                        </a:lnTo>
                        <a:lnTo>
                          <a:pt x="48" y="125"/>
                        </a:lnTo>
                        <a:lnTo>
                          <a:pt x="71" y="131"/>
                        </a:lnTo>
                        <a:lnTo>
                          <a:pt x="87" y="136"/>
                        </a:lnTo>
                        <a:lnTo>
                          <a:pt x="105" y="140"/>
                        </a:lnTo>
                        <a:lnTo>
                          <a:pt x="126" y="142"/>
                        </a:lnTo>
                        <a:lnTo>
                          <a:pt x="155" y="146"/>
                        </a:lnTo>
                        <a:lnTo>
                          <a:pt x="189" y="147"/>
                        </a:lnTo>
                        <a:lnTo>
                          <a:pt x="232" y="149"/>
                        </a:lnTo>
                        <a:lnTo>
                          <a:pt x="280" y="149"/>
                        </a:lnTo>
                        <a:lnTo>
                          <a:pt x="334" y="147"/>
                        </a:lnTo>
                        <a:lnTo>
                          <a:pt x="399" y="141"/>
                        </a:lnTo>
                        <a:lnTo>
                          <a:pt x="453" y="135"/>
                        </a:lnTo>
                        <a:lnTo>
                          <a:pt x="514" y="131"/>
                        </a:lnTo>
                      </a:path>
                    </a:pathLst>
                  </a:custGeom>
                  <a:solidFill>
                    <a:srgbClr val="808080"/>
                  </a:solidFill>
                  <a:ln w="12700" cap="rnd" cmpd="sng">
                    <a:solidFill>
                      <a:srgbClr val="000000"/>
                    </a:solidFill>
                    <a:prstDash val="solid"/>
                    <a:round/>
                    <a:headEnd type="none" w="med" len="med"/>
                    <a:tailEnd type="none" w="med" len="med"/>
                  </a:ln>
                </p:spPr>
                <p:txBody>
                  <a:bodyPr/>
                  <a:lstStyle/>
                  <a:p>
                    <a:endParaRPr lang="en-US"/>
                  </a:p>
                </p:txBody>
              </p:sp>
              <p:sp>
                <p:nvSpPr>
                  <p:cNvPr id="56369" name="Freeform 32"/>
                  <p:cNvSpPr>
                    <a:spLocks/>
                  </p:cNvSpPr>
                  <p:nvPr/>
                </p:nvSpPr>
                <p:spPr bwMode="auto">
                  <a:xfrm>
                    <a:off x="3988" y="3907"/>
                    <a:ext cx="515" cy="158"/>
                  </a:xfrm>
                  <a:custGeom>
                    <a:avLst/>
                    <a:gdLst>
                      <a:gd name="T0" fmla="*/ 514 w 515"/>
                      <a:gd name="T1" fmla="*/ 36 h 158"/>
                      <a:gd name="T2" fmla="*/ 514 w 515"/>
                      <a:gd name="T3" fmla="*/ 133 h 158"/>
                      <a:gd name="T4" fmla="*/ 481 w 515"/>
                      <a:gd name="T5" fmla="*/ 137 h 158"/>
                      <a:gd name="T6" fmla="*/ 429 w 515"/>
                      <a:gd name="T7" fmla="*/ 143 h 158"/>
                      <a:gd name="T8" fmla="*/ 356 w 515"/>
                      <a:gd name="T9" fmla="*/ 152 h 158"/>
                      <a:gd name="T10" fmla="*/ 305 w 515"/>
                      <a:gd name="T11" fmla="*/ 157 h 158"/>
                      <a:gd name="T12" fmla="*/ 250 w 515"/>
                      <a:gd name="T13" fmla="*/ 157 h 158"/>
                      <a:gd name="T14" fmla="*/ 215 w 515"/>
                      <a:gd name="T15" fmla="*/ 155 h 158"/>
                      <a:gd name="T16" fmla="*/ 178 w 515"/>
                      <a:gd name="T17" fmla="*/ 155 h 158"/>
                      <a:gd name="T18" fmla="*/ 154 w 515"/>
                      <a:gd name="T19" fmla="*/ 153 h 158"/>
                      <a:gd name="T20" fmla="*/ 125 w 515"/>
                      <a:gd name="T21" fmla="*/ 149 h 158"/>
                      <a:gd name="T22" fmla="*/ 104 w 515"/>
                      <a:gd name="T23" fmla="*/ 147 h 158"/>
                      <a:gd name="T24" fmla="*/ 74 w 515"/>
                      <a:gd name="T25" fmla="*/ 141 h 158"/>
                      <a:gd name="T26" fmla="*/ 50 w 515"/>
                      <a:gd name="T27" fmla="*/ 137 h 158"/>
                      <a:gd name="T28" fmla="*/ 30 w 515"/>
                      <a:gd name="T29" fmla="*/ 133 h 158"/>
                      <a:gd name="T30" fmla="*/ 18 w 515"/>
                      <a:gd name="T31" fmla="*/ 128 h 158"/>
                      <a:gd name="T32" fmla="*/ 0 w 515"/>
                      <a:gd name="T33" fmla="*/ 0 h 158"/>
                      <a:gd name="T34" fmla="*/ 6 w 515"/>
                      <a:gd name="T35" fmla="*/ 6 h 158"/>
                      <a:gd name="T36" fmla="*/ 16 w 515"/>
                      <a:gd name="T37" fmla="*/ 16 h 158"/>
                      <a:gd name="T38" fmla="*/ 31 w 515"/>
                      <a:gd name="T39" fmla="*/ 24 h 158"/>
                      <a:gd name="T40" fmla="*/ 48 w 515"/>
                      <a:gd name="T41" fmla="*/ 30 h 158"/>
                      <a:gd name="T42" fmla="*/ 71 w 515"/>
                      <a:gd name="T43" fmla="*/ 37 h 158"/>
                      <a:gd name="T44" fmla="*/ 87 w 515"/>
                      <a:gd name="T45" fmla="*/ 41 h 158"/>
                      <a:gd name="T46" fmla="*/ 105 w 515"/>
                      <a:gd name="T47" fmla="*/ 45 h 158"/>
                      <a:gd name="T48" fmla="*/ 126 w 515"/>
                      <a:gd name="T49" fmla="*/ 48 h 158"/>
                      <a:gd name="T50" fmla="*/ 155 w 515"/>
                      <a:gd name="T51" fmla="*/ 51 h 158"/>
                      <a:gd name="T52" fmla="*/ 188 w 515"/>
                      <a:gd name="T53" fmla="*/ 53 h 158"/>
                      <a:gd name="T54" fmla="*/ 231 w 515"/>
                      <a:gd name="T55" fmla="*/ 54 h 158"/>
                      <a:gd name="T56" fmla="*/ 280 w 515"/>
                      <a:gd name="T57" fmla="*/ 54 h 158"/>
                      <a:gd name="T58" fmla="*/ 334 w 515"/>
                      <a:gd name="T59" fmla="*/ 53 h 158"/>
                      <a:gd name="T60" fmla="*/ 398 w 515"/>
                      <a:gd name="T61" fmla="*/ 47 h 158"/>
                      <a:gd name="T62" fmla="*/ 453 w 515"/>
                      <a:gd name="T63" fmla="*/ 41 h 158"/>
                      <a:gd name="T64" fmla="*/ 514 w 515"/>
                      <a:gd name="T65" fmla="*/ 36 h 1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15"/>
                      <a:gd name="T100" fmla="*/ 0 h 158"/>
                      <a:gd name="T101" fmla="*/ 515 w 515"/>
                      <a:gd name="T102" fmla="*/ 158 h 1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15" h="158">
                        <a:moveTo>
                          <a:pt x="514" y="36"/>
                        </a:moveTo>
                        <a:lnTo>
                          <a:pt x="514" y="133"/>
                        </a:lnTo>
                        <a:lnTo>
                          <a:pt x="481" y="137"/>
                        </a:lnTo>
                        <a:lnTo>
                          <a:pt x="429" y="143"/>
                        </a:lnTo>
                        <a:lnTo>
                          <a:pt x="356" y="152"/>
                        </a:lnTo>
                        <a:lnTo>
                          <a:pt x="305" y="157"/>
                        </a:lnTo>
                        <a:lnTo>
                          <a:pt x="250" y="157"/>
                        </a:lnTo>
                        <a:lnTo>
                          <a:pt x="215" y="155"/>
                        </a:lnTo>
                        <a:lnTo>
                          <a:pt x="178" y="155"/>
                        </a:lnTo>
                        <a:lnTo>
                          <a:pt x="154" y="153"/>
                        </a:lnTo>
                        <a:lnTo>
                          <a:pt x="125" y="149"/>
                        </a:lnTo>
                        <a:lnTo>
                          <a:pt x="104" y="147"/>
                        </a:lnTo>
                        <a:lnTo>
                          <a:pt x="74" y="141"/>
                        </a:lnTo>
                        <a:lnTo>
                          <a:pt x="50" y="137"/>
                        </a:lnTo>
                        <a:lnTo>
                          <a:pt x="30" y="133"/>
                        </a:lnTo>
                        <a:lnTo>
                          <a:pt x="18" y="128"/>
                        </a:lnTo>
                        <a:lnTo>
                          <a:pt x="0" y="0"/>
                        </a:lnTo>
                        <a:lnTo>
                          <a:pt x="6" y="6"/>
                        </a:lnTo>
                        <a:lnTo>
                          <a:pt x="16" y="16"/>
                        </a:lnTo>
                        <a:lnTo>
                          <a:pt x="31" y="24"/>
                        </a:lnTo>
                        <a:lnTo>
                          <a:pt x="48" y="30"/>
                        </a:lnTo>
                        <a:lnTo>
                          <a:pt x="71" y="37"/>
                        </a:lnTo>
                        <a:lnTo>
                          <a:pt x="87" y="41"/>
                        </a:lnTo>
                        <a:lnTo>
                          <a:pt x="105" y="45"/>
                        </a:lnTo>
                        <a:lnTo>
                          <a:pt x="126" y="48"/>
                        </a:lnTo>
                        <a:lnTo>
                          <a:pt x="155" y="51"/>
                        </a:lnTo>
                        <a:lnTo>
                          <a:pt x="188" y="53"/>
                        </a:lnTo>
                        <a:lnTo>
                          <a:pt x="231" y="54"/>
                        </a:lnTo>
                        <a:lnTo>
                          <a:pt x="280" y="54"/>
                        </a:lnTo>
                        <a:lnTo>
                          <a:pt x="334" y="53"/>
                        </a:lnTo>
                        <a:lnTo>
                          <a:pt x="398" y="47"/>
                        </a:lnTo>
                        <a:lnTo>
                          <a:pt x="453" y="41"/>
                        </a:lnTo>
                        <a:lnTo>
                          <a:pt x="514" y="36"/>
                        </a:lnTo>
                      </a:path>
                    </a:pathLst>
                  </a:custGeom>
                  <a:solidFill>
                    <a:srgbClr val="A0A0A0"/>
                  </a:solidFill>
                  <a:ln w="12700" cap="rnd" cmpd="sng">
                    <a:solidFill>
                      <a:srgbClr val="000000"/>
                    </a:solidFill>
                    <a:prstDash val="solid"/>
                    <a:round/>
                    <a:headEnd type="none" w="med" len="med"/>
                    <a:tailEnd type="none" w="med" len="med"/>
                  </a:ln>
                </p:spPr>
                <p:txBody>
                  <a:bodyPr/>
                  <a:lstStyle/>
                  <a:p>
                    <a:endParaRPr lang="en-US"/>
                  </a:p>
                </p:txBody>
              </p:sp>
              <p:sp>
                <p:nvSpPr>
                  <p:cNvPr id="56370" name="Freeform 33"/>
                  <p:cNvSpPr>
                    <a:spLocks/>
                  </p:cNvSpPr>
                  <p:nvPr/>
                </p:nvSpPr>
                <p:spPr bwMode="auto">
                  <a:xfrm>
                    <a:off x="3988" y="3837"/>
                    <a:ext cx="515" cy="126"/>
                  </a:xfrm>
                  <a:custGeom>
                    <a:avLst/>
                    <a:gdLst>
                      <a:gd name="T0" fmla="*/ 514 w 515"/>
                      <a:gd name="T1" fmla="*/ 107 h 126"/>
                      <a:gd name="T2" fmla="*/ 498 w 515"/>
                      <a:gd name="T3" fmla="*/ 105 h 126"/>
                      <a:gd name="T4" fmla="*/ 470 w 515"/>
                      <a:gd name="T5" fmla="*/ 63 h 126"/>
                      <a:gd name="T6" fmla="*/ 440 w 515"/>
                      <a:gd name="T7" fmla="*/ 106 h 126"/>
                      <a:gd name="T8" fmla="*/ 414 w 515"/>
                      <a:gd name="T9" fmla="*/ 55 h 126"/>
                      <a:gd name="T10" fmla="*/ 375 w 515"/>
                      <a:gd name="T11" fmla="*/ 107 h 126"/>
                      <a:gd name="T12" fmla="*/ 341 w 515"/>
                      <a:gd name="T13" fmla="*/ 53 h 126"/>
                      <a:gd name="T14" fmla="*/ 310 w 515"/>
                      <a:gd name="T15" fmla="*/ 100 h 126"/>
                      <a:gd name="T16" fmla="*/ 269 w 515"/>
                      <a:gd name="T17" fmla="*/ 45 h 126"/>
                      <a:gd name="T18" fmla="*/ 238 w 515"/>
                      <a:gd name="T19" fmla="*/ 100 h 126"/>
                      <a:gd name="T20" fmla="*/ 202 w 515"/>
                      <a:gd name="T21" fmla="*/ 37 h 126"/>
                      <a:gd name="T22" fmla="*/ 161 w 515"/>
                      <a:gd name="T23" fmla="*/ 94 h 126"/>
                      <a:gd name="T24" fmla="*/ 124 w 515"/>
                      <a:gd name="T25" fmla="*/ 27 h 126"/>
                      <a:gd name="T26" fmla="*/ 94 w 515"/>
                      <a:gd name="T27" fmla="*/ 94 h 126"/>
                      <a:gd name="T28" fmla="*/ 68 w 515"/>
                      <a:gd name="T29" fmla="*/ 27 h 126"/>
                      <a:gd name="T30" fmla="*/ 46 w 515"/>
                      <a:gd name="T31" fmla="*/ 88 h 126"/>
                      <a:gd name="T32" fmla="*/ 22 w 515"/>
                      <a:gd name="T33" fmla="*/ 0 h 126"/>
                      <a:gd name="T34" fmla="*/ 0 w 515"/>
                      <a:gd name="T35" fmla="*/ 70 h 126"/>
                      <a:gd name="T36" fmla="*/ 6 w 515"/>
                      <a:gd name="T37" fmla="*/ 77 h 126"/>
                      <a:gd name="T38" fmla="*/ 17 w 515"/>
                      <a:gd name="T39" fmla="*/ 86 h 126"/>
                      <a:gd name="T40" fmla="*/ 31 w 515"/>
                      <a:gd name="T41" fmla="*/ 94 h 126"/>
                      <a:gd name="T42" fmla="*/ 48 w 515"/>
                      <a:gd name="T43" fmla="*/ 101 h 126"/>
                      <a:gd name="T44" fmla="*/ 71 w 515"/>
                      <a:gd name="T45" fmla="*/ 107 h 126"/>
                      <a:gd name="T46" fmla="*/ 87 w 515"/>
                      <a:gd name="T47" fmla="*/ 112 h 126"/>
                      <a:gd name="T48" fmla="*/ 105 w 515"/>
                      <a:gd name="T49" fmla="*/ 116 h 126"/>
                      <a:gd name="T50" fmla="*/ 126 w 515"/>
                      <a:gd name="T51" fmla="*/ 118 h 126"/>
                      <a:gd name="T52" fmla="*/ 155 w 515"/>
                      <a:gd name="T53" fmla="*/ 122 h 126"/>
                      <a:gd name="T54" fmla="*/ 189 w 515"/>
                      <a:gd name="T55" fmla="*/ 123 h 126"/>
                      <a:gd name="T56" fmla="*/ 232 w 515"/>
                      <a:gd name="T57" fmla="*/ 125 h 126"/>
                      <a:gd name="T58" fmla="*/ 280 w 515"/>
                      <a:gd name="T59" fmla="*/ 125 h 126"/>
                      <a:gd name="T60" fmla="*/ 334 w 515"/>
                      <a:gd name="T61" fmla="*/ 123 h 126"/>
                      <a:gd name="T62" fmla="*/ 399 w 515"/>
                      <a:gd name="T63" fmla="*/ 117 h 126"/>
                      <a:gd name="T64" fmla="*/ 453 w 515"/>
                      <a:gd name="T65" fmla="*/ 111 h 126"/>
                      <a:gd name="T66" fmla="*/ 514 w 515"/>
                      <a:gd name="T67" fmla="*/ 107 h 12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15"/>
                      <a:gd name="T103" fmla="*/ 0 h 126"/>
                      <a:gd name="T104" fmla="*/ 515 w 515"/>
                      <a:gd name="T105" fmla="*/ 126 h 12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15" h="126">
                        <a:moveTo>
                          <a:pt x="514" y="107"/>
                        </a:moveTo>
                        <a:lnTo>
                          <a:pt x="498" y="105"/>
                        </a:lnTo>
                        <a:lnTo>
                          <a:pt x="470" y="63"/>
                        </a:lnTo>
                        <a:lnTo>
                          <a:pt x="440" y="106"/>
                        </a:lnTo>
                        <a:lnTo>
                          <a:pt x="414" y="55"/>
                        </a:lnTo>
                        <a:lnTo>
                          <a:pt x="375" y="107"/>
                        </a:lnTo>
                        <a:lnTo>
                          <a:pt x="341" y="53"/>
                        </a:lnTo>
                        <a:lnTo>
                          <a:pt x="310" y="100"/>
                        </a:lnTo>
                        <a:lnTo>
                          <a:pt x="269" y="45"/>
                        </a:lnTo>
                        <a:lnTo>
                          <a:pt x="238" y="100"/>
                        </a:lnTo>
                        <a:lnTo>
                          <a:pt x="202" y="37"/>
                        </a:lnTo>
                        <a:lnTo>
                          <a:pt x="161" y="94"/>
                        </a:lnTo>
                        <a:lnTo>
                          <a:pt x="124" y="27"/>
                        </a:lnTo>
                        <a:lnTo>
                          <a:pt x="94" y="94"/>
                        </a:lnTo>
                        <a:lnTo>
                          <a:pt x="68" y="27"/>
                        </a:lnTo>
                        <a:lnTo>
                          <a:pt x="46" y="88"/>
                        </a:lnTo>
                        <a:lnTo>
                          <a:pt x="22" y="0"/>
                        </a:lnTo>
                        <a:lnTo>
                          <a:pt x="0" y="70"/>
                        </a:lnTo>
                        <a:lnTo>
                          <a:pt x="6" y="77"/>
                        </a:lnTo>
                        <a:lnTo>
                          <a:pt x="17" y="86"/>
                        </a:lnTo>
                        <a:lnTo>
                          <a:pt x="31" y="94"/>
                        </a:lnTo>
                        <a:lnTo>
                          <a:pt x="48" y="101"/>
                        </a:lnTo>
                        <a:lnTo>
                          <a:pt x="71" y="107"/>
                        </a:lnTo>
                        <a:lnTo>
                          <a:pt x="87" y="112"/>
                        </a:lnTo>
                        <a:lnTo>
                          <a:pt x="105" y="116"/>
                        </a:lnTo>
                        <a:lnTo>
                          <a:pt x="126" y="118"/>
                        </a:lnTo>
                        <a:lnTo>
                          <a:pt x="155" y="122"/>
                        </a:lnTo>
                        <a:lnTo>
                          <a:pt x="189" y="123"/>
                        </a:lnTo>
                        <a:lnTo>
                          <a:pt x="232" y="125"/>
                        </a:lnTo>
                        <a:lnTo>
                          <a:pt x="280" y="125"/>
                        </a:lnTo>
                        <a:lnTo>
                          <a:pt x="334" y="123"/>
                        </a:lnTo>
                        <a:lnTo>
                          <a:pt x="399" y="117"/>
                        </a:lnTo>
                        <a:lnTo>
                          <a:pt x="453" y="111"/>
                        </a:lnTo>
                        <a:lnTo>
                          <a:pt x="514" y="107"/>
                        </a:lnTo>
                      </a:path>
                    </a:pathLst>
                  </a:custGeom>
                  <a:solidFill>
                    <a:srgbClr val="C0C0C0"/>
                  </a:solidFill>
                  <a:ln w="12700" cap="rnd" cmpd="sng">
                    <a:solidFill>
                      <a:srgbClr val="000000"/>
                    </a:solidFill>
                    <a:prstDash val="solid"/>
                    <a:round/>
                    <a:headEnd type="none" w="med" len="med"/>
                    <a:tailEnd type="none" w="med" len="med"/>
                  </a:ln>
                </p:spPr>
                <p:txBody>
                  <a:bodyPr/>
                  <a:lstStyle/>
                  <a:p>
                    <a:endParaRPr lang="en-US"/>
                  </a:p>
                </p:txBody>
              </p:sp>
            </p:grpSp>
          </p:grpSp>
          <p:grpSp>
            <p:nvGrpSpPr>
              <p:cNvPr id="56331" name="Group 39"/>
              <p:cNvGrpSpPr>
                <a:grpSpLocks/>
              </p:cNvGrpSpPr>
              <p:nvPr/>
            </p:nvGrpSpPr>
            <p:grpSpPr bwMode="auto">
              <a:xfrm>
                <a:off x="3945" y="4007"/>
                <a:ext cx="1100" cy="104"/>
                <a:chOff x="3945" y="4007"/>
                <a:chExt cx="1100" cy="104"/>
              </a:xfrm>
            </p:grpSpPr>
            <p:sp>
              <p:nvSpPr>
                <p:cNvPr id="56363" name="Freeform 36"/>
                <p:cNvSpPr>
                  <a:spLocks/>
                </p:cNvSpPr>
                <p:nvPr/>
              </p:nvSpPr>
              <p:spPr bwMode="auto">
                <a:xfrm>
                  <a:off x="3945" y="4007"/>
                  <a:ext cx="1100" cy="101"/>
                </a:xfrm>
                <a:custGeom>
                  <a:avLst/>
                  <a:gdLst>
                    <a:gd name="T0" fmla="*/ 37 w 1100"/>
                    <a:gd name="T1" fmla="*/ 20 h 101"/>
                    <a:gd name="T2" fmla="*/ 65 w 1100"/>
                    <a:gd name="T3" fmla="*/ 51 h 101"/>
                    <a:gd name="T4" fmla="*/ 75 w 1100"/>
                    <a:gd name="T5" fmla="*/ 53 h 101"/>
                    <a:gd name="T6" fmla="*/ 98 w 1100"/>
                    <a:gd name="T7" fmla="*/ 56 h 101"/>
                    <a:gd name="T8" fmla="*/ 137 w 1100"/>
                    <a:gd name="T9" fmla="*/ 61 h 101"/>
                    <a:gd name="T10" fmla="*/ 165 w 1100"/>
                    <a:gd name="T11" fmla="*/ 48 h 101"/>
                    <a:gd name="T12" fmla="*/ 175 w 1100"/>
                    <a:gd name="T13" fmla="*/ 48 h 101"/>
                    <a:gd name="T14" fmla="*/ 212 w 1100"/>
                    <a:gd name="T15" fmla="*/ 51 h 101"/>
                    <a:gd name="T16" fmla="*/ 245 w 1100"/>
                    <a:gd name="T17" fmla="*/ 10 h 101"/>
                    <a:gd name="T18" fmla="*/ 282 w 1100"/>
                    <a:gd name="T19" fmla="*/ 24 h 101"/>
                    <a:gd name="T20" fmla="*/ 295 w 1100"/>
                    <a:gd name="T21" fmla="*/ 44 h 101"/>
                    <a:gd name="T22" fmla="*/ 323 w 1100"/>
                    <a:gd name="T23" fmla="*/ 37 h 101"/>
                    <a:gd name="T24" fmla="*/ 333 w 1100"/>
                    <a:gd name="T25" fmla="*/ 19 h 101"/>
                    <a:gd name="T26" fmla="*/ 336 w 1100"/>
                    <a:gd name="T27" fmla="*/ 39 h 101"/>
                    <a:gd name="T28" fmla="*/ 365 w 1100"/>
                    <a:gd name="T29" fmla="*/ 41 h 101"/>
                    <a:gd name="T30" fmla="*/ 377 w 1100"/>
                    <a:gd name="T31" fmla="*/ 48 h 101"/>
                    <a:gd name="T32" fmla="*/ 413 w 1100"/>
                    <a:gd name="T33" fmla="*/ 34 h 101"/>
                    <a:gd name="T34" fmla="*/ 433 w 1100"/>
                    <a:gd name="T35" fmla="*/ 42 h 101"/>
                    <a:gd name="T36" fmla="*/ 470 w 1100"/>
                    <a:gd name="T37" fmla="*/ 13 h 101"/>
                    <a:gd name="T38" fmla="*/ 479 w 1100"/>
                    <a:gd name="T39" fmla="*/ 41 h 101"/>
                    <a:gd name="T40" fmla="*/ 504 w 1100"/>
                    <a:gd name="T41" fmla="*/ 22 h 101"/>
                    <a:gd name="T42" fmla="*/ 515 w 1100"/>
                    <a:gd name="T43" fmla="*/ 49 h 101"/>
                    <a:gd name="T44" fmla="*/ 542 w 1100"/>
                    <a:gd name="T45" fmla="*/ 53 h 101"/>
                    <a:gd name="T46" fmla="*/ 574 w 1100"/>
                    <a:gd name="T47" fmla="*/ 27 h 101"/>
                    <a:gd name="T48" fmla="*/ 603 w 1100"/>
                    <a:gd name="T49" fmla="*/ 51 h 101"/>
                    <a:gd name="T50" fmla="*/ 620 w 1100"/>
                    <a:gd name="T51" fmla="*/ 16 h 101"/>
                    <a:gd name="T52" fmla="*/ 650 w 1100"/>
                    <a:gd name="T53" fmla="*/ 13 h 101"/>
                    <a:gd name="T54" fmla="*/ 674 w 1100"/>
                    <a:gd name="T55" fmla="*/ 37 h 101"/>
                    <a:gd name="T56" fmla="*/ 698 w 1100"/>
                    <a:gd name="T57" fmla="*/ 44 h 101"/>
                    <a:gd name="T58" fmla="*/ 725 w 1100"/>
                    <a:gd name="T59" fmla="*/ 49 h 101"/>
                    <a:gd name="T60" fmla="*/ 756 w 1100"/>
                    <a:gd name="T61" fmla="*/ 49 h 101"/>
                    <a:gd name="T62" fmla="*/ 783 w 1100"/>
                    <a:gd name="T63" fmla="*/ 48 h 101"/>
                    <a:gd name="T64" fmla="*/ 812 w 1100"/>
                    <a:gd name="T65" fmla="*/ 24 h 101"/>
                    <a:gd name="T66" fmla="*/ 827 w 1100"/>
                    <a:gd name="T67" fmla="*/ 32 h 101"/>
                    <a:gd name="T68" fmla="*/ 842 w 1100"/>
                    <a:gd name="T69" fmla="*/ 24 h 101"/>
                    <a:gd name="T70" fmla="*/ 885 w 1100"/>
                    <a:gd name="T71" fmla="*/ 7 h 101"/>
                    <a:gd name="T72" fmla="*/ 914 w 1100"/>
                    <a:gd name="T73" fmla="*/ 16 h 101"/>
                    <a:gd name="T74" fmla="*/ 944 w 1100"/>
                    <a:gd name="T75" fmla="*/ 44 h 101"/>
                    <a:gd name="T76" fmla="*/ 980 w 1100"/>
                    <a:gd name="T77" fmla="*/ 24 h 101"/>
                    <a:gd name="T78" fmla="*/ 994 w 1100"/>
                    <a:gd name="T79" fmla="*/ 27 h 101"/>
                    <a:gd name="T80" fmla="*/ 1012 w 1100"/>
                    <a:gd name="T81" fmla="*/ 31 h 101"/>
                    <a:gd name="T82" fmla="*/ 1029 w 1100"/>
                    <a:gd name="T83" fmla="*/ 26 h 101"/>
                    <a:gd name="T84" fmla="*/ 1044 w 1100"/>
                    <a:gd name="T85" fmla="*/ 36 h 101"/>
                    <a:gd name="T86" fmla="*/ 1041 w 1100"/>
                    <a:gd name="T87" fmla="*/ 56 h 101"/>
                    <a:gd name="T88" fmla="*/ 948 w 1100"/>
                    <a:gd name="T89" fmla="*/ 78 h 101"/>
                    <a:gd name="T90" fmla="*/ 817 w 1100"/>
                    <a:gd name="T91" fmla="*/ 88 h 101"/>
                    <a:gd name="T92" fmla="*/ 608 w 1100"/>
                    <a:gd name="T93" fmla="*/ 74 h 101"/>
                    <a:gd name="T94" fmla="*/ 333 w 1100"/>
                    <a:gd name="T95" fmla="*/ 95 h 101"/>
                    <a:gd name="T96" fmla="*/ 37 w 1100"/>
                    <a:gd name="T97" fmla="*/ 83 h 10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100"/>
                    <a:gd name="T148" fmla="*/ 0 h 101"/>
                    <a:gd name="T149" fmla="*/ 1100 w 1100"/>
                    <a:gd name="T150" fmla="*/ 101 h 10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100" h="101">
                      <a:moveTo>
                        <a:pt x="46" y="44"/>
                      </a:moveTo>
                      <a:lnTo>
                        <a:pt x="0" y="31"/>
                      </a:lnTo>
                      <a:lnTo>
                        <a:pt x="48" y="37"/>
                      </a:lnTo>
                      <a:lnTo>
                        <a:pt x="37" y="20"/>
                      </a:lnTo>
                      <a:lnTo>
                        <a:pt x="53" y="34"/>
                      </a:lnTo>
                      <a:lnTo>
                        <a:pt x="53" y="20"/>
                      </a:lnTo>
                      <a:lnTo>
                        <a:pt x="63" y="42"/>
                      </a:lnTo>
                      <a:lnTo>
                        <a:pt x="65" y="51"/>
                      </a:lnTo>
                      <a:lnTo>
                        <a:pt x="78" y="27"/>
                      </a:lnTo>
                      <a:lnTo>
                        <a:pt x="78" y="22"/>
                      </a:lnTo>
                      <a:lnTo>
                        <a:pt x="80" y="46"/>
                      </a:lnTo>
                      <a:lnTo>
                        <a:pt x="75" y="53"/>
                      </a:lnTo>
                      <a:lnTo>
                        <a:pt x="98" y="39"/>
                      </a:lnTo>
                      <a:lnTo>
                        <a:pt x="105" y="29"/>
                      </a:lnTo>
                      <a:lnTo>
                        <a:pt x="105" y="46"/>
                      </a:lnTo>
                      <a:lnTo>
                        <a:pt x="98" y="56"/>
                      </a:lnTo>
                      <a:lnTo>
                        <a:pt x="124" y="44"/>
                      </a:lnTo>
                      <a:lnTo>
                        <a:pt x="129" y="31"/>
                      </a:lnTo>
                      <a:lnTo>
                        <a:pt x="132" y="49"/>
                      </a:lnTo>
                      <a:lnTo>
                        <a:pt x="137" y="61"/>
                      </a:lnTo>
                      <a:lnTo>
                        <a:pt x="148" y="34"/>
                      </a:lnTo>
                      <a:lnTo>
                        <a:pt x="151" y="46"/>
                      </a:lnTo>
                      <a:lnTo>
                        <a:pt x="165" y="41"/>
                      </a:lnTo>
                      <a:lnTo>
                        <a:pt x="165" y="48"/>
                      </a:lnTo>
                      <a:lnTo>
                        <a:pt x="182" y="37"/>
                      </a:lnTo>
                      <a:lnTo>
                        <a:pt x="202" y="37"/>
                      </a:lnTo>
                      <a:lnTo>
                        <a:pt x="182" y="42"/>
                      </a:lnTo>
                      <a:lnTo>
                        <a:pt x="175" y="48"/>
                      </a:lnTo>
                      <a:lnTo>
                        <a:pt x="190" y="48"/>
                      </a:lnTo>
                      <a:lnTo>
                        <a:pt x="207" y="44"/>
                      </a:lnTo>
                      <a:lnTo>
                        <a:pt x="197" y="51"/>
                      </a:lnTo>
                      <a:lnTo>
                        <a:pt x="212" y="51"/>
                      </a:lnTo>
                      <a:lnTo>
                        <a:pt x="236" y="42"/>
                      </a:lnTo>
                      <a:lnTo>
                        <a:pt x="224" y="16"/>
                      </a:lnTo>
                      <a:lnTo>
                        <a:pt x="245" y="39"/>
                      </a:lnTo>
                      <a:lnTo>
                        <a:pt x="245" y="10"/>
                      </a:lnTo>
                      <a:lnTo>
                        <a:pt x="255" y="42"/>
                      </a:lnTo>
                      <a:lnTo>
                        <a:pt x="275" y="17"/>
                      </a:lnTo>
                      <a:lnTo>
                        <a:pt x="277" y="0"/>
                      </a:lnTo>
                      <a:lnTo>
                        <a:pt x="282" y="24"/>
                      </a:lnTo>
                      <a:lnTo>
                        <a:pt x="267" y="44"/>
                      </a:lnTo>
                      <a:lnTo>
                        <a:pt x="292" y="39"/>
                      </a:lnTo>
                      <a:lnTo>
                        <a:pt x="314" y="44"/>
                      </a:lnTo>
                      <a:lnTo>
                        <a:pt x="295" y="44"/>
                      </a:lnTo>
                      <a:lnTo>
                        <a:pt x="282" y="49"/>
                      </a:lnTo>
                      <a:lnTo>
                        <a:pt x="290" y="54"/>
                      </a:lnTo>
                      <a:lnTo>
                        <a:pt x="321" y="48"/>
                      </a:lnTo>
                      <a:lnTo>
                        <a:pt x="323" y="37"/>
                      </a:lnTo>
                      <a:lnTo>
                        <a:pt x="314" y="32"/>
                      </a:lnTo>
                      <a:lnTo>
                        <a:pt x="299" y="31"/>
                      </a:lnTo>
                      <a:lnTo>
                        <a:pt x="323" y="31"/>
                      </a:lnTo>
                      <a:lnTo>
                        <a:pt x="333" y="19"/>
                      </a:lnTo>
                      <a:lnTo>
                        <a:pt x="353" y="13"/>
                      </a:lnTo>
                      <a:lnTo>
                        <a:pt x="333" y="26"/>
                      </a:lnTo>
                      <a:lnTo>
                        <a:pt x="333" y="31"/>
                      </a:lnTo>
                      <a:lnTo>
                        <a:pt x="336" y="39"/>
                      </a:lnTo>
                      <a:lnTo>
                        <a:pt x="343" y="44"/>
                      </a:lnTo>
                      <a:lnTo>
                        <a:pt x="353" y="34"/>
                      </a:lnTo>
                      <a:lnTo>
                        <a:pt x="353" y="49"/>
                      </a:lnTo>
                      <a:lnTo>
                        <a:pt x="365" y="41"/>
                      </a:lnTo>
                      <a:lnTo>
                        <a:pt x="365" y="32"/>
                      </a:lnTo>
                      <a:lnTo>
                        <a:pt x="355" y="27"/>
                      </a:lnTo>
                      <a:lnTo>
                        <a:pt x="379" y="34"/>
                      </a:lnTo>
                      <a:lnTo>
                        <a:pt x="377" y="48"/>
                      </a:lnTo>
                      <a:lnTo>
                        <a:pt x="392" y="46"/>
                      </a:lnTo>
                      <a:lnTo>
                        <a:pt x="399" y="36"/>
                      </a:lnTo>
                      <a:lnTo>
                        <a:pt x="401" y="44"/>
                      </a:lnTo>
                      <a:lnTo>
                        <a:pt x="413" y="34"/>
                      </a:lnTo>
                      <a:lnTo>
                        <a:pt x="416" y="26"/>
                      </a:lnTo>
                      <a:lnTo>
                        <a:pt x="420" y="41"/>
                      </a:lnTo>
                      <a:lnTo>
                        <a:pt x="413" y="48"/>
                      </a:lnTo>
                      <a:lnTo>
                        <a:pt x="433" y="42"/>
                      </a:lnTo>
                      <a:lnTo>
                        <a:pt x="437" y="20"/>
                      </a:lnTo>
                      <a:lnTo>
                        <a:pt x="440" y="36"/>
                      </a:lnTo>
                      <a:lnTo>
                        <a:pt x="447" y="22"/>
                      </a:lnTo>
                      <a:lnTo>
                        <a:pt x="470" y="13"/>
                      </a:lnTo>
                      <a:lnTo>
                        <a:pt x="455" y="27"/>
                      </a:lnTo>
                      <a:lnTo>
                        <a:pt x="455" y="39"/>
                      </a:lnTo>
                      <a:lnTo>
                        <a:pt x="465" y="44"/>
                      </a:lnTo>
                      <a:lnTo>
                        <a:pt x="479" y="41"/>
                      </a:lnTo>
                      <a:lnTo>
                        <a:pt x="487" y="27"/>
                      </a:lnTo>
                      <a:lnTo>
                        <a:pt x="487" y="16"/>
                      </a:lnTo>
                      <a:lnTo>
                        <a:pt x="496" y="31"/>
                      </a:lnTo>
                      <a:lnTo>
                        <a:pt x="504" y="22"/>
                      </a:lnTo>
                      <a:lnTo>
                        <a:pt x="499" y="9"/>
                      </a:lnTo>
                      <a:lnTo>
                        <a:pt x="508" y="29"/>
                      </a:lnTo>
                      <a:lnTo>
                        <a:pt x="501" y="46"/>
                      </a:lnTo>
                      <a:lnTo>
                        <a:pt x="515" y="49"/>
                      </a:lnTo>
                      <a:lnTo>
                        <a:pt x="528" y="41"/>
                      </a:lnTo>
                      <a:lnTo>
                        <a:pt x="525" y="19"/>
                      </a:lnTo>
                      <a:lnTo>
                        <a:pt x="542" y="39"/>
                      </a:lnTo>
                      <a:lnTo>
                        <a:pt x="542" y="53"/>
                      </a:lnTo>
                      <a:lnTo>
                        <a:pt x="559" y="27"/>
                      </a:lnTo>
                      <a:lnTo>
                        <a:pt x="559" y="19"/>
                      </a:lnTo>
                      <a:lnTo>
                        <a:pt x="562" y="51"/>
                      </a:lnTo>
                      <a:lnTo>
                        <a:pt x="574" y="27"/>
                      </a:lnTo>
                      <a:lnTo>
                        <a:pt x="608" y="12"/>
                      </a:lnTo>
                      <a:lnTo>
                        <a:pt x="581" y="34"/>
                      </a:lnTo>
                      <a:lnTo>
                        <a:pt x="586" y="49"/>
                      </a:lnTo>
                      <a:lnTo>
                        <a:pt x="603" y="51"/>
                      </a:lnTo>
                      <a:lnTo>
                        <a:pt x="613" y="37"/>
                      </a:lnTo>
                      <a:lnTo>
                        <a:pt x="608" y="34"/>
                      </a:lnTo>
                      <a:lnTo>
                        <a:pt x="617" y="41"/>
                      </a:lnTo>
                      <a:lnTo>
                        <a:pt x="620" y="16"/>
                      </a:lnTo>
                      <a:lnTo>
                        <a:pt x="627" y="41"/>
                      </a:lnTo>
                      <a:lnTo>
                        <a:pt x="639" y="12"/>
                      </a:lnTo>
                      <a:lnTo>
                        <a:pt x="637" y="0"/>
                      </a:lnTo>
                      <a:lnTo>
                        <a:pt x="650" y="13"/>
                      </a:lnTo>
                      <a:lnTo>
                        <a:pt x="639" y="54"/>
                      </a:lnTo>
                      <a:lnTo>
                        <a:pt x="664" y="32"/>
                      </a:lnTo>
                      <a:lnTo>
                        <a:pt x="667" y="12"/>
                      </a:lnTo>
                      <a:lnTo>
                        <a:pt x="674" y="37"/>
                      </a:lnTo>
                      <a:lnTo>
                        <a:pt x="659" y="61"/>
                      </a:lnTo>
                      <a:lnTo>
                        <a:pt x="691" y="41"/>
                      </a:lnTo>
                      <a:lnTo>
                        <a:pt x="693" y="22"/>
                      </a:lnTo>
                      <a:lnTo>
                        <a:pt x="698" y="44"/>
                      </a:lnTo>
                      <a:lnTo>
                        <a:pt x="710" y="39"/>
                      </a:lnTo>
                      <a:lnTo>
                        <a:pt x="708" y="19"/>
                      </a:lnTo>
                      <a:lnTo>
                        <a:pt x="725" y="41"/>
                      </a:lnTo>
                      <a:lnTo>
                        <a:pt x="725" y="49"/>
                      </a:lnTo>
                      <a:lnTo>
                        <a:pt x="739" y="26"/>
                      </a:lnTo>
                      <a:lnTo>
                        <a:pt x="727" y="16"/>
                      </a:lnTo>
                      <a:lnTo>
                        <a:pt x="759" y="31"/>
                      </a:lnTo>
                      <a:lnTo>
                        <a:pt x="756" y="49"/>
                      </a:lnTo>
                      <a:lnTo>
                        <a:pt x="773" y="31"/>
                      </a:lnTo>
                      <a:lnTo>
                        <a:pt x="769" y="53"/>
                      </a:lnTo>
                      <a:lnTo>
                        <a:pt x="785" y="31"/>
                      </a:lnTo>
                      <a:lnTo>
                        <a:pt x="783" y="48"/>
                      </a:lnTo>
                      <a:lnTo>
                        <a:pt x="800" y="33"/>
                      </a:lnTo>
                      <a:lnTo>
                        <a:pt x="794" y="13"/>
                      </a:lnTo>
                      <a:lnTo>
                        <a:pt x="806" y="37"/>
                      </a:lnTo>
                      <a:lnTo>
                        <a:pt x="812" y="24"/>
                      </a:lnTo>
                      <a:lnTo>
                        <a:pt x="814" y="46"/>
                      </a:lnTo>
                      <a:lnTo>
                        <a:pt x="821" y="27"/>
                      </a:lnTo>
                      <a:lnTo>
                        <a:pt x="825" y="13"/>
                      </a:lnTo>
                      <a:lnTo>
                        <a:pt x="827" y="32"/>
                      </a:lnTo>
                      <a:lnTo>
                        <a:pt x="839" y="6"/>
                      </a:lnTo>
                      <a:lnTo>
                        <a:pt x="860" y="1"/>
                      </a:lnTo>
                      <a:lnTo>
                        <a:pt x="842" y="12"/>
                      </a:lnTo>
                      <a:lnTo>
                        <a:pt x="842" y="24"/>
                      </a:lnTo>
                      <a:lnTo>
                        <a:pt x="857" y="14"/>
                      </a:lnTo>
                      <a:lnTo>
                        <a:pt x="850" y="26"/>
                      </a:lnTo>
                      <a:lnTo>
                        <a:pt x="855" y="42"/>
                      </a:lnTo>
                      <a:lnTo>
                        <a:pt x="885" y="7"/>
                      </a:lnTo>
                      <a:lnTo>
                        <a:pt x="878" y="48"/>
                      </a:lnTo>
                      <a:lnTo>
                        <a:pt x="902" y="7"/>
                      </a:lnTo>
                      <a:lnTo>
                        <a:pt x="897" y="46"/>
                      </a:lnTo>
                      <a:lnTo>
                        <a:pt x="914" y="16"/>
                      </a:lnTo>
                      <a:lnTo>
                        <a:pt x="914" y="49"/>
                      </a:lnTo>
                      <a:lnTo>
                        <a:pt x="929" y="29"/>
                      </a:lnTo>
                      <a:lnTo>
                        <a:pt x="931" y="48"/>
                      </a:lnTo>
                      <a:lnTo>
                        <a:pt x="944" y="44"/>
                      </a:lnTo>
                      <a:lnTo>
                        <a:pt x="946" y="29"/>
                      </a:lnTo>
                      <a:lnTo>
                        <a:pt x="953" y="42"/>
                      </a:lnTo>
                      <a:lnTo>
                        <a:pt x="963" y="26"/>
                      </a:lnTo>
                      <a:lnTo>
                        <a:pt x="980" y="24"/>
                      </a:lnTo>
                      <a:lnTo>
                        <a:pt x="968" y="31"/>
                      </a:lnTo>
                      <a:lnTo>
                        <a:pt x="968" y="41"/>
                      </a:lnTo>
                      <a:lnTo>
                        <a:pt x="985" y="39"/>
                      </a:lnTo>
                      <a:lnTo>
                        <a:pt x="994" y="27"/>
                      </a:lnTo>
                      <a:lnTo>
                        <a:pt x="985" y="17"/>
                      </a:lnTo>
                      <a:lnTo>
                        <a:pt x="1004" y="29"/>
                      </a:lnTo>
                      <a:lnTo>
                        <a:pt x="1004" y="41"/>
                      </a:lnTo>
                      <a:lnTo>
                        <a:pt x="1012" y="31"/>
                      </a:lnTo>
                      <a:lnTo>
                        <a:pt x="1004" y="7"/>
                      </a:lnTo>
                      <a:lnTo>
                        <a:pt x="1026" y="34"/>
                      </a:lnTo>
                      <a:lnTo>
                        <a:pt x="1026" y="37"/>
                      </a:lnTo>
                      <a:lnTo>
                        <a:pt x="1029" y="26"/>
                      </a:lnTo>
                      <a:lnTo>
                        <a:pt x="1041" y="16"/>
                      </a:lnTo>
                      <a:lnTo>
                        <a:pt x="1067" y="16"/>
                      </a:lnTo>
                      <a:lnTo>
                        <a:pt x="1046" y="24"/>
                      </a:lnTo>
                      <a:lnTo>
                        <a:pt x="1044" y="36"/>
                      </a:lnTo>
                      <a:lnTo>
                        <a:pt x="1065" y="29"/>
                      </a:lnTo>
                      <a:lnTo>
                        <a:pt x="1099" y="36"/>
                      </a:lnTo>
                      <a:lnTo>
                        <a:pt x="1058" y="39"/>
                      </a:lnTo>
                      <a:lnTo>
                        <a:pt x="1041" y="56"/>
                      </a:lnTo>
                      <a:lnTo>
                        <a:pt x="1039" y="68"/>
                      </a:lnTo>
                      <a:lnTo>
                        <a:pt x="963" y="77"/>
                      </a:lnTo>
                      <a:lnTo>
                        <a:pt x="958" y="66"/>
                      </a:lnTo>
                      <a:lnTo>
                        <a:pt x="948" y="78"/>
                      </a:lnTo>
                      <a:lnTo>
                        <a:pt x="909" y="83"/>
                      </a:lnTo>
                      <a:lnTo>
                        <a:pt x="905" y="73"/>
                      </a:lnTo>
                      <a:lnTo>
                        <a:pt x="900" y="85"/>
                      </a:lnTo>
                      <a:lnTo>
                        <a:pt x="817" y="88"/>
                      </a:lnTo>
                      <a:lnTo>
                        <a:pt x="819" y="74"/>
                      </a:lnTo>
                      <a:lnTo>
                        <a:pt x="800" y="90"/>
                      </a:lnTo>
                      <a:lnTo>
                        <a:pt x="603" y="87"/>
                      </a:lnTo>
                      <a:lnTo>
                        <a:pt x="608" y="74"/>
                      </a:lnTo>
                      <a:lnTo>
                        <a:pt x="572" y="68"/>
                      </a:lnTo>
                      <a:lnTo>
                        <a:pt x="550" y="81"/>
                      </a:lnTo>
                      <a:lnTo>
                        <a:pt x="542" y="90"/>
                      </a:lnTo>
                      <a:lnTo>
                        <a:pt x="333" y="95"/>
                      </a:lnTo>
                      <a:lnTo>
                        <a:pt x="314" y="80"/>
                      </a:lnTo>
                      <a:lnTo>
                        <a:pt x="233" y="83"/>
                      </a:lnTo>
                      <a:lnTo>
                        <a:pt x="207" y="100"/>
                      </a:lnTo>
                      <a:lnTo>
                        <a:pt x="37" y="83"/>
                      </a:lnTo>
                      <a:lnTo>
                        <a:pt x="39" y="59"/>
                      </a:lnTo>
                      <a:lnTo>
                        <a:pt x="46" y="44"/>
                      </a:lnTo>
                    </a:path>
                  </a:pathLst>
                </a:custGeom>
                <a:solidFill>
                  <a:srgbClr val="00AE00"/>
                </a:solidFill>
                <a:ln w="12700" cap="rnd" cmpd="sng">
                  <a:solidFill>
                    <a:srgbClr val="037C03"/>
                  </a:solidFill>
                  <a:prstDash val="solid"/>
                  <a:round/>
                  <a:headEnd type="none" w="med" len="med"/>
                  <a:tailEnd type="none" w="med" len="med"/>
                </a:ln>
              </p:spPr>
              <p:txBody>
                <a:bodyPr/>
                <a:lstStyle/>
                <a:p>
                  <a:endParaRPr lang="en-US"/>
                </a:p>
              </p:txBody>
            </p:sp>
            <p:sp>
              <p:nvSpPr>
                <p:cNvPr id="56364" name="Freeform 37"/>
                <p:cNvSpPr>
                  <a:spLocks/>
                </p:cNvSpPr>
                <p:nvPr/>
              </p:nvSpPr>
              <p:spPr bwMode="auto">
                <a:xfrm>
                  <a:off x="3983" y="4066"/>
                  <a:ext cx="572" cy="45"/>
                </a:xfrm>
                <a:custGeom>
                  <a:avLst/>
                  <a:gdLst>
                    <a:gd name="T0" fmla="*/ 1 w 572"/>
                    <a:gd name="T1" fmla="*/ 0 h 45"/>
                    <a:gd name="T2" fmla="*/ 0 w 572"/>
                    <a:gd name="T3" fmla="*/ 28 h 45"/>
                    <a:gd name="T4" fmla="*/ 173 w 572"/>
                    <a:gd name="T5" fmla="*/ 44 h 45"/>
                    <a:gd name="T6" fmla="*/ 200 w 572"/>
                    <a:gd name="T7" fmla="*/ 23 h 45"/>
                    <a:gd name="T8" fmla="*/ 278 w 572"/>
                    <a:gd name="T9" fmla="*/ 23 h 45"/>
                    <a:gd name="T10" fmla="*/ 296 w 572"/>
                    <a:gd name="T11" fmla="*/ 37 h 45"/>
                    <a:gd name="T12" fmla="*/ 503 w 572"/>
                    <a:gd name="T13" fmla="*/ 36 h 45"/>
                    <a:gd name="T14" fmla="*/ 516 w 572"/>
                    <a:gd name="T15" fmla="*/ 20 h 45"/>
                    <a:gd name="T16" fmla="*/ 535 w 572"/>
                    <a:gd name="T17" fmla="*/ 9 h 45"/>
                    <a:gd name="T18" fmla="*/ 571 w 572"/>
                    <a:gd name="T19" fmla="*/ 14 h 45"/>
                    <a:gd name="T20" fmla="*/ 564 w 572"/>
                    <a:gd name="T21" fmla="*/ 31 h 4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72"/>
                    <a:gd name="T34" fmla="*/ 0 h 45"/>
                    <a:gd name="T35" fmla="*/ 572 w 572"/>
                    <a:gd name="T36" fmla="*/ 45 h 4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72" h="45">
                      <a:moveTo>
                        <a:pt x="1" y="0"/>
                      </a:moveTo>
                      <a:lnTo>
                        <a:pt x="0" y="28"/>
                      </a:lnTo>
                      <a:lnTo>
                        <a:pt x="173" y="44"/>
                      </a:lnTo>
                      <a:lnTo>
                        <a:pt x="200" y="23"/>
                      </a:lnTo>
                      <a:lnTo>
                        <a:pt x="278" y="23"/>
                      </a:lnTo>
                      <a:lnTo>
                        <a:pt x="296" y="37"/>
                      </a:lnTo>
                      <a:lnTo>
                        <a:pt x="503" y="36"/>
                      </a:lnTo>
                      <a:lnTo>
                        <a:pt x="516" y="20"/>
                      </a:lnTo>
                      <a:lnTo>
                        <a:pt x="535" y="9"/>
                      </a:lnTo>
                      <a:lnTo>
                        <a:pt x="571" y="14"/>
                      </a:lnTo>
                      <a:lnTo>
                        <a:pt x="564" y="31"/>
                      </a:lnTo>
                    </a:path>
                  </a:pathLst>
                </a:custGeom>
                <a:noFill/>
                <a:ln w="25400" cap="rnd" cmpd="sng">
                  <a:solidFill>
                    <a:srgbClr val="00AE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65" name="Freeform 38"/>
                <p:cNvSpPr>
                  <a:spLocks/>
                </p:cNvSpPr>
                <p:nvPr/>
              </p:nvSpPr>
              <p:spPr bwMode="auto">
                <a:xfrm>
                  <a:off x="4559" y="4074"/>
                  <a:ext cx="426" cy="24"/>
                </a:xfrm>
                <a:custGeom>
                  <a:avLst/>
                  <a:gdLst>
                    <a:gd name="T0" fmla="*/ 0 w 426"/>
                    <a:gd name="T1" fmla="*/ 21 h 24"/>
                    <a:gd name="T2" fmla="*/ 188 w 426"/>
                    <a:gd name="T3" fmla="*/ 23 h 24"/>
                    <a:gd name="T4" fmla="*/ 205 w 426"/>
                    <a:gd name="T5" fmla="*/ 9 h 24"/>
                    <a:gd name="T6" fmla="*/ 202 w 426"/>
                    <a:gd name="T7" fmla="*/ 21 h 24"/>
                    <a:gd name="T8" fmla="*/ 287 w 426"/>
                    <a:gd name="T9" fmla="*/ 18 h 24"/>
                    <a:gd name="T10" fmla="*/ 291 w 426"/>
                    <a:gd name="T11" fmla="*/ 6 h 24"/>
                    <a:gd name="T12" fmla="*/ 295 w 426"/>
                    <a:gd name="T13" fmla="*/ 18 h 24"/>
                    <a:gd name="T14" fmla="*/ 334 w 426"/>
                    <a:gd name="T15" fmla="*/ 11 h 24"/>
                    <a:gd name="T16" fmla="*/ 343 w 426"/>
                    <a:gd name="T17" fmla="*/ 0 h 24"/>
                    <a:gd name="T18" fmla="*/ 349 w 426"/>
                    <a:gd name="T19" fmla="*/ 12 h 24"/>
                    <a:gd name="T20" fmla="*/ 425 w 426"/>
                    <a:gd name="T21" fmla="*/ 1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26"/>
                    <a:gd name="T34" fmla="*/ 0 h 24"/>
                    <a:gd name="T35" fmla="*/ 426 w 426"/>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26" h="24">
                      <a:moveTo>
                        <a:pt x="0" y="21"/>
                      </a:moveTo>
                      <a:lnTo>
                        <a:pt x="188" y="23"/>
                      </a:lnTo>
                      <a:lnTo>
                        <a:pt x="205" y="9"/>
                      </a:lnTo>
                      <a:lnTo>
                        <a:pt x="202" y="21"/>
                      </a:lnTo>
                      <a:lnTo>
                        <a:pt x="287" y="18"/>
                      </a:lnTo>
                      <a:lnTo>
                        <a:pt x="291" y="6"/>
                      </a:lnTo>
                      <a:lnTo>
                        <a:pt x="295" y="18"/>
                      </a:lnTo>
                      <a:lnTo>
                        <a:pt x="334" y="11"/>
                      </a:lnTo>
                      <a:lnTo>
                        <a:pt x="343" y="0"/>
                      </a:lnTo>
                      <a:lnTo>
                        <a:pt x="349" y="12"/>
                      </a:lnTo>
                      <a:lnTo>
                        <a:pt x="425" y="1"/>
                      </a:lnTo>
                    </a:path>
                  </a:pathLst>
                </a:custGeom>
                <a:noFill/>
                <a:ln w="25400" cap="rnd" cmpd="sng">
                  <a:solidFill>
                    <a:srgbClr val="00AE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56332" name="Group 58"/>
              <p:cNvGrpSpPr>
                <a:grpSpLocks/>
              </p:cNvGrpSpPr>
              <p:nvPr/>
            </p:nvGrpSpPr>
            <p:grpSpPr bwMode="auto">
              <a:xfrm>
                <a:off x="3749" y="4036"/>
                <a:ext cx="158" cy="208"/>
                <a:chOff x="3749" y="4036"/>
                <a:chExt cx="158" cy="208"/>
              </a:xfrm>
            </p:grpSpPr>
            <p:sp>
              <p:nvSpPr>
                <p:cNvPr id="56345" name="Freeform 40"/>
                <p:cNvSpPr>
                  <a:spLocks/>
                </p:cNvSpPr>
                <p:nvPr/>
              </p:nvSpPr>
              <p:spPr bwMode="auto">
                <a:xfrm>
                  <a:off x="3781" y="4045"/>
                  <a:ext cx="112" cy="199"/>
                </a:xfrm>
                <a:custGeom>
                  <a:avLst/>
                  <a:gdLst>
                    <a:gd name="T0" fmla="*/ 3 w 112"/>
                    <a:gd name="T1" fmla="*/ 46 h 199"/>
                    <a:gd name="T2" fmla="*/ 13 w 112"/>
                    <a:gd name="T3" fmla="*/ 67 h 199"/>
                    <a:gd name="T4" fmla="*/ 22 w 112"/>
                    <a:gd name="T5" fmla="*/ 92 h 199"/>
                    <a:gd name="T6" fmla="*/ 32 w 112"/>
                    <a:gd name="T7" fmla="*/ 120 h 199"/>
                    <a:gd name="T8" fmla="*/ 45 w 112"/>
                    <a:gd name="T9" fmla="*/ 157 h 199"/>
                    <a:gd name="T10" fmla="*/ 56 w 112"/>
                    <a:gd name="T11" fmla="*/ 198 h 199"/>
                    <a:gd name="T12" fmla="*/ 71 w 112"/>
                    <a:gd name="T13" fmla="*/ 198 h 199"/>
                    <a:gd name="T14" fmla="*/ 80 w 112"/>
                    <a:gd name="T15" fmla="*/ 190 h 199"/>
                    <a:gd name="T16" fmla="*/ 94 w 112"/>
                    <a:gd name="T17" fmla="*/ 195 h 199"/>
                    <a:gd name="T18" fmla="*/ 103 w 112"/>
                    <a:gd name="T19" fmla="*/ 189 h 199"/>
                    <a:gd name="T20" fmla="*/ 111 w 112"/>
                    <a:gd name="T21" fmla="*/ 189 h 199"/>
                    <a:gd name="T22" fmla="*/ 104 w 112"/>
                    <a:gd name="T23" fmla="*/ 161 h 199"/>
                    <a:gd name="T24" fmla="*/ 97 w 112"/>
                    <a:gd name="T25" fmla="*/ 126 h 199"/>
                    <a:gd name="T26" fmla="*/ 94 w 112"/>
                    <a:gd name="T27" fmla="*/ 99 h 199"/>
                    <a:gd name="T28" fmla="*/ 92 w 112"/>
                    <a:gd name="T29" fmla="*/ 69 h 199"/>
                    <a:gd name="T30" fmla="*/ 91 w 112"/>
                    <a:gd name="T31" fmla="*/ 39 h 199"/>
                    <a:gd name="T32" fmla="*/ 91 w 112"/>
                    <a:gd name="T33" fmla="*/ 20 h 199"/>
                    <a:gd name="T34" fmla="*/ 87 w 112"/>
                    <a:gd name="T35" fmla="*/ 4 h 199"/>
                    <a:gd name="T36" fmla="*/ 71 w 112"/>
                    <a:gd name="T37" fmla="*/ 0 h 199"/>
                    <a:gd name="T38" fmla="*/ 43 w 112"/>
                    <a:gd name="T39" fmla="*/ 4 h 199"/>
                    <a:gd name="T40" fmla="*/ 17 w 112"/>
                    <a:gd name="T41" fmla="*/ 12 h 199"/>
                    <a:gd name="T42" fmla="*/ 12 w 112"/>
                    <a:gd name="T43" fmla="*/ 17 h 199"/>
                    <a:gd name="T44" fmla="*/ 5 w 112"/>
                    <a:gd name="T45" fmla="*/ 24 h 199"/>
                    <a:gd name="T46" fmla="*/ 0 w 112"/>
                    <a:gd name="T47" fmla="*/ 33 h 199"/>
                    <a:gd name="T48" fmla="*/ 3 w 112"/>
                    <a:gd name="T49" fmla="*/ 46 h 19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12"/>
                    <a:gd name="T76" fmla="*/ 0 h 199"/>
                    <a:gd name="T77" fmla="*/ 112 w 112"/>
                    <a:gd name="T78" fmla="*/ 199 h 19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12" h="199">
                      <a:moveTo>
                        <a:pt x="3" y="46"/>
                      </a:moveTo>
                      <a:lnTo>
                        <a:pt x="13" y="67"/>
                      </a:lnTo>
                      <a:lnTo>
                        <a:pt x="22" y="92"/>
                      </a:lnTo>
                      <a:lnTo>
                        <a:pt x="32" y="120"/>
                      </a:lnTo>
                      <a:lnTo>
                        <a:pt x="45" y="157"/>
                      </a:lnTo>
                      <a:lnTo>
                        <a:pt x="56" y="198"/>
                      </a:lnTo>
                      <a:lnTo>
                        <a:pt x="71" y="198"/>
                      </a:lnTo>
                      <a:lnTo>
                        <a:pt x="80" y="190"/>
                      </a:lnTo>
                      <a:lnTo>
                        <a:pt x="94" y="195"/>
                      </a:lnTo>
                      <a:lnTo>
                        <a:pt x="103" y="189"/>
                      </a:lnTo>
                      <a:lnTo>
                        <a:pt x="111" y="189"/>
                      </a:lnTo>
                      <a:lnTo>
                        <a:pt x="104" y="161"/>
                      </a:lnTo>
                      <a:lnTo>
                        <a:pt x="97" y="126"/>
                      </a:lnTo>
                      <a:lnTo>
                        <a:pt x="94" y="99"/>
                      </a:lnTo>
                      <a:lnTo>
                        <a:pt x="92" y="69"/>
                      </a:lnTo>
                      <a:lnTo>
                        <a:pt x="91" y="39"/>
                      </a:lnTo>
                      <a:lnTo>
                        <a:pt x="91" y="20"/>
                      </a:lnTo>
                      <a:lnTo>
                        <a:pt x="87" y="4"/>
                      </a:lnTo>
                      <a:lnTo>
                        <a:pt x="71" y="0"/>
                      </a:lnTo>
                      <a:lnTo>
                        <a:pt x="43" y="4"/>
                      </a:lnTo>
                      <a:lnTo>
                        <a:pt x="17" y="12"/>
                      </a:lnTo>
                      <a:lnTo>
                        <a:pt x="12" y="17"/>
                      </a:lnTo>
                      <a:lnTo>
                        <a:pt x="5" y="24"/>
                      </a:lnTo>
                      <a:lnTo>
                        <a:pt x="0" y="33"/>
                      </a:lnTo>
                      <a:lnTo>
                        <a:pt x="3" y="46"/>
                      </a:lnTo>
                    </a:path>
                  </a:pathLst>
                </a:custGeom>
                <a:solidFill>
                  <a:srgbClr val="C06000"/>
                </a:solidFill>
                <a:ln w="12700" cap="rnd" cmpd="sng">
                  <a:solidFill>
                    <a:srgbClr val="000000"/>
                  </a:solidFill>
                  <a:prstDash val="solid"/>
                  <a:round/>
                  <a:headEnd type="none" w="med" len="med"/>
                  <a:tailEnd type="none" w="med" len="med"/>
                </a:ln>
              </p:spPr>
              <p:txBody>
                <a:bodyPr/>
                <a:lstStyle/>
                <a:p>
                  <a:endParaRPr lang="en-US"/>
                </a:p>
              </p:txBody>
            </p:sp>
            <p:grpSp>
              <p:nvGrpSpPr>
                <p:cNvPr id="56346" name="Group 43"/>
                <p:cNvGrpSpPr>
                  <a:grpSpLocks/>
                </p:cNvGrpSpPr>
                <p:nvPr/>
              </p:nvGrpSpPr>
              <p:grpSpPr bwMode="auto">
                <a:xfrm>
                  <a:off x="3809" y="4068"/>
                  <a:ext cx="55" cy="122"/>
                  <a:chOff x="3809" y="4068"/>
                  <a:chExt cx="55" cy="122"/>
                </a:xfrm>
              </p:grpSpPr>
              <p:sp>
                <p:nvSpPr>
                  <p:cNvPr id="56361" name="Freeform 41"/>
                  <p:cNvSpPr>
                    <a:spLocks/>
                  </p:cNvSpPr>
                  <p:nvPr/>
                </p:nvSpPr>
                <p:spPr bwMode="auto">
                  <a:xfrm>
                    <a:off x="3809" y="4068"/>
                    <a:ext cx="31" cy="97"/>
                  </a:xfrm>
                  <a:custGeom>
                    <a:avLst/>
                    <a:gdLst>
                      <a:gd name="T0" fmla="*/ 0 w 31"/>
                      <a:gd name="T1" fmla="*/ 9 h 97"/>
                      <a:gd name="T2" fmla="*/ 11 w 31"/>
                      <a:gd name="T3" fmla="*/ 33 h 97"/>
                      <a:gd name="T4" fmla="*/ 19 w 31"/>
                      <a:gd name="T5" fmla="*/ 55 h 97"/>
                      <a:gd name="T6" fmla="*/ 26 w 31"/>
                      <a:gd name="T7" fmla="*/ 80 h 97"/>
                      <a:gd name="T8" fmla="*/ 30 w 31"/>
                      <a:gd name="T9" fmla="*/ 96 h 97"/>
                      <a:gd name="T10" fmla="*/ 28 w 31"/>
                      <a:gd name="T11" fmla="*/ 71 h 97"/>
                      <a:gd name="T12" fmla="*/ 23 w 31"/>
                      <a:gd name="T13" fmla="*/ 46 h 97"/>
                      <a:gd name="T14" fmla="*/ 19 w 31"/>
                      <a:gd name="T15" fmla="*/ 25 h 97"/>
                      <a:gd name="T16" fmla="*/ 17 w 31"/>
                      <a:gd name="T17" fmla="*/ 11 h 97"/>
                      <a:gd name="T18" fmla="*/ 17 w 31"/>
                      <a:gd name="T19" fmla="*/ 0 h 97"/>
                      <a:gd name="T20" fmla="*/ 0 w 31"/>
                      <a:gd name="T21" fmla="*/ 9 h 9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1"/>
                      <a:gd name="T34" fmla="*/ 0 h 97"/>
                      <a:gd name="T35" fmla="*/ 31 w 31"/>
                      <a:gd name="T36" fmla="*/ 97 h 9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1" h="97">
                        <a:moveTo>
                          <a:pt x="0" y="9"/>
                        </a:moveTo>
                        <a:lnTo>
                          <a:pt x="11" y="33"/>
                        </a:lnTo>
                        <a:lnTo>
                          <a:pt x="19" y="55"/>
                        </a:lnTo>
                        <a:lnTo>
                          <a:pt x="26" y="80"/>
                        </a:lnTo>
                        <a:lnTo>
                          <a:pt x="30" y="96"/>
                        </a:lnTo>
                        <a:lnTo>
                          <a:pt x="28" y="71"/>
                        </a:lnTo>
                        <a:lnTo>
                          <a:pt x="23" y="46"/>
                        </a:lnTo>
                        <a:lnTo>
                          <a:pt x="19" y="25"/>
                        </a:lnTo>
                        <a:lnTo>
                          <a:pt x="17" y="11"/>
                        </a:lnTo>
                        <a:lnTo>
                          <a:pt x="17" y="0"/>
                        </a:lnTo>
                        <a:lnTo>
                          <a:pt x="0" y="9"/>
                        </a:lnTo>
                      </a:path>
                    </a:pathLst>
                  </a:custGeom>
                  <a:solidFill>
                    <a:srgbClr val="402000"/>
                  </a:solidFill>
                  <a:ln w="12700" cap="rnd" cmpd="sng">
                    <a:solidFill>
                      <a:srgbClr val="000000"/>
                    </a:solidFill>
                    <a:prstDash val="solid"/>
                    <a:round/>
                    <a:headEnd type="none" w="med" len="med"/>
                    <a:tailEnd type="none" w="med" len="med"/>
                  </a:ln>
                </p:spPr>
                <p:txBody>
                  <a:bodyPr/>
                  <a:lstStyle/>
                  <a:p>
                    <a:endParaRPr lang="en-US"/>
                  </a:p>
                </p:txBody>
              </p:sp>
              <p:sp>
                <p:nvSpPr>
                  <p:cNvPr id="56362" name="Freeform 42"/>
                  <p:cNvSpPr>
                    <a:spLocks/>
                  </p:cNvSpPr>
                  <p:nvPr/>
                </p:nvSpPr>
                <p:spPr bwMode="auto">
                  <a:xfrm>
                    <a:off x="3852" y="4073"/>
                    <a:ext cx="12" cy="117"/>
                  </a:xfrm>
                  <a:custGeom>
                    <a:avLst/>
                    <a:gdLst>
                      <a:gd name="T0" fmla="*/ 3 w 12"/>
                      <a:gd name="T1" fmla="*/ 0 h 117"/>
                      <a:gd name="T2" fmla="*/ 0 w 12"/>
                      <a:gd name="T3" fmla="*/ 24 h 117"/>
                      <a:gd name="T4" fmla="*/ 2 w 12"/>
                      <a:gd name="T5" fmla="*/ 61 h 117"/>
                      <a:gd name="T6" fmla="*/ 4 w 12"/>
                      <a:gd name="T7" fmla="*/ 88 h 117"/>
                      <a:gd name="T8" fmla="*/ 8 w 12"/>
                      <a:gd name="T9" fmla="*/ 116 h 117"/>
                      <a:gd name="T10" fmla="*/ 8 w 12"/>
                      <a:gd name="T11" fmla="*/ 85 h 117"/>
                      <a:gd name="T12" fmla="*/ 8 w 12"/>
                      <a:gd name="T13" fmla="*/ 58 h 117"/>
                      <a:gd name="T14" fmla="*/ 9 w 12"/>
                      <a:gd name="T15" fmla="*/ 33 h 117"/>
                      <a:gd name="T16" fmla="*/ 11 w 12"/>
                      <a:gd name="T17" fmla="*/ 12 h 117"/>
                      <a:gd name="T18" fmla="*/ 3 w 12"/>
                      <a:gd name="T19" fmla="*/ 0 h 1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117"/>
                      <a:gd name="T32" fmla="*/ 12 w 12"/>
                      <a:gd name="T33" fmla="*/ 117 h 1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117">
                        <a:moveTo>
                          <a:pt x="3" y="0"/>
                        </a:moveTo>
                        <a:lnTo>
                          <a:pt x="0" y="24"/>
                        </a:lnTo>
                        <a:lnTo>
                          <a:pt x="2" y="61"/>
                        </a:lnTo>
                        <a:lnTo>
                          <a:pt x="4" y="88"/>
                        </a:lnTo>
                        <a:lnTo>
                          <a:pt x="8" y="116"/>
                        </a:lnTo>
                        <a:lnTo>
                          <a:pt x="8" y="85"/>
                        </a:lnTo>
                        <a:lnTo>
                          <a:pt x="8" y="58"/>
                        </a:lnTo>
                        <a:lnTo>
                          <a:pt x="9" y="33"/>
                        </a:lnTo>
                        <a:lnTo>
                          <a:pt x="11" y="12"/>
                        </a:lnTo>
                        <a:lnTo>
                          <a:pt x="3" y="0"/>
                        </a:lnTo>
                      </a:path>
                    </a:pathLst>
                  </a:custGeom>
                  <a:solidFill>
                    <a:srgbClr val="402000"/>
                  </a:solidFill>
                  <a:ln w="12700" cap="rnd" cmpd="sng">
                    <a:solidFill>
                      <a:srgbClr val="000000"/>
                    </a:solidFill>
                    <a:prstDash val="solid"/>
                    <a:round/>
                    <a:headEnd type="none" w="med" len="med"/>
                    <a:tailEnd type="none" w="med" len="med"/>
                  </a:ln>
                </p:spPr>
                <p:txBody>
                  <a:bodyPr/>
                  <a:lstStyle/>
                  <a:p>
                    <a:endParaRPr lang="en-US"/>
                  </a:p>
                </p:txBody>
              </p:sp>
            </p:grpSp>
            <p:grpSp>
              <p:nvGrpSpPr>
                <p:cNvPr id="56347" name="Group 46"/>
                <p:cNvGrpSpPr>
                  <a:grpSpLocks/>
                </p:cNvGrpSpPr>
                <p:nvPr/>
              </p:nvGrpSpPr>
              <p:grpSpPr bwMode="auto">
                <a:xfrm>
                  <a:off x="3792" y="4071"/>
                  <a:ext cx="55" cy="171"/>
                  <a:chOff x="3792" y="4071"/>
                  <a:chExt cx="55" cy="171"/>
                </a:xfrm>
              </p:grpSpPr>
              <p:sp>
                <p:nvSpPr>
                  <p:cNvPr id="56359" name="Freeform 44"/>
                  <p:cNvSpPr>
                    <a:spLocks/>
                  </p:cNvSpPr>
                  <p:nvPr/>
                </p:nvSpPr>
                <p:spPr bwMode="auto">
                  <a:xfrm>
                    <a:off x="3792" y="4085"/>
                    <a:ext cx="55" cy="157"/>
                  </a:xfrm>
                  <a:custGeom>
                    <a:avLst/>
                    <a:gdLst>
                      <a:gd name="T0" fmla="*/ 0 w 55"/>
                      <a:gd name="T1" fmla="*/ 0 h 157"/>
                      <a:gd name="T2" fmla="*/ 11 w 55"/>
                      <a:gd name="T3" fmla="*/ 20 h 157"/>
                      <a:gd name="T4" fmla="*/ 21 w 55"/>
                      <a:gd name="T5" fmla="*/ 41 h 157"/>
                      <a:gd name="T6" fmla="*/ 32 w 55"/>
                      <a:gd name="T7" fmla="*/ 71 h 157"/>
                      <a:gd name="T8" fmla="*/ 43 w 55"/>
                      <a:gd name="T9" fmla="*/ 108 h 157"/>
                      <a:gd name="T10" fmla="*/ 51 w 55"/>
                      <a:gd name="T11" fmla="*/ 141 h 157"/>
                      <a:gd name="T12" fmla="*/ 54 w 55"/>
                      <a:gd name="T13" fmla="*/ 156 h 157"/>
                      <a:gd name="T14" fmla="*/ 0 60000 65536"/>
                      <a:gd name="T15" fmla="*/ 0 60000 65536"/>
                      <a:gd name="T16" fmla="*/ 0 60000 65536"/>
                      <a:gd name="T17" fmla="*/ 0 60000 65536"/>
                      <a:gd name="T18" fmla="*/ 0 60000 65536"/>
                      <a:gd name="T19" fmla="*/ 0 60000 65536"/>
                      <a:gd name="T20" fmla="*/ 0 60000 65536"/>
                      <a:gd name="T21" fmla="*/ 0 w 55"/>
                      <a:gd name="T22" fmla="*/ 0 h 157"/>
                      <a:gd name="T23" fmla="*/ 55 w 55"/>
                      <a:gd name="T24" fmla="*/ 157 h 1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5" h="157">
                        <a:moveTo>
                          <a:pt x="0" y="0"/>
                        </a:moveTo>
                        <a:lnTo>
                          <a:pt x="11" y="20"/>
                        </a:lnTo>
                        <a:lnTo>
                          <a:pt x="21" y="41"/>
                        </a:lnTo>
                        <a:lnTo>
                          <a:pt x="32" y="71"/>
                        </a:lnTo>
                        <a:lnTo>
                          <a:pt x="43" y="108"/>
                        </a:lnTo>
                        <a:lnTo>
                          <a:pt x="51" y="141"/>
                        </a:lnTo>
                        <a:lnTo>
                          <a:pt x="54" y="15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60" name="Freeform 45"/>
                  <p:cNvSpPr>
                    <a:spLocks/>
                  </p:cNvSpPr>
                  <p:nvPr/>
                </p:nvSpPr>
                <p:spPr bwMode="auto">
                  <a:xfrm>
                    <a:off x="3842" y="4071"/>
                    <a:ext cx="3" cy="70"/>
                  </a:xfrm>
                  <a:custGeom>
                    <a:avLst/>
                    <a:gdLst>
                      <a:gd name="T0" fmla="*/ 2 w 3"/>
                      <a:gd name="T1" fmla="*/ 0 h 70"/>
                      <a:gd name="T2" fmla="*/ 0 w 3"/>
                      <a:gd name="T3" fmla="*/ 22 h 70"/>
                      <a:gd name="T4" fmla="*/ 0 w 3"/>
                      <a:gd name="T5" fmla="*/ 45 h 70"/>
                      <a:gd name="T6" fmla="*/ 2 w 3"/>
                      <a:gd name="T7" fmla="*/ 69 h 70"/>
                      <a:gd name="T8" fmla="*/ 0 60000 65536"/>
                      <a:gd name="T9" fmla="*/ 0 60000 65536"/>
                      <a:gd name="T10" fmla="*/ 0 60000 65536"/>
                      <a:gd name="T11" fmla="*/ 0 60000 65536"/>
                      <a:gd name="T12" fmla="*/ 0 w 3"/>
                      <a:gd name="T13" fmla="*/ 0 h 70"/>
                      <a:gd name="T14" fmla="*/ 3 w 3"/>
                      <a:gd name="T15" fmla="*/ 70 h 70"/>
                    </a:gdLst>
                    <a:ahLst/>
                    <a:cxnLst>
                      <a:cxn ang="T8">
                        <a:pos x="T0" y="T1"/>
                      </a:cxn>
                      <a:cxn ang="T9">
                        <a:pos x="T2" y="T3"/>
                      </a:cxn>
                      <a:cxn ang="T10">
                        <a:pos x="T4" y="T5"/>
                      </a:cxn>
                      <a:cxn ang="T11">
                        <a:pos x="T6" y="T7"/>
                      </a:cxn>
                    </a:cxnLst>
                    <a:rect l="T12" t="T13" r="T14" b="T15"/>
                    <a:pathLst>
                      <a:path w="3" h="70">
                        <a:moveTo>
                          <a:pt x="2" y="0"/>
                        </a:moveTo>
                        <a:lnTo>
                          <a:pt x="0" y="22"/>
                        </a:lnTo>
                        <a:lnTo>
                          <a:pt x="0" y="45"/>
                        </a:lnTo>
                        <a:lnTo>
                          <a:pt x="2" y="69"/>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56348" name="Freeform 47"/>
                <p:cNvSpPr>
                  <a:spLocks/>
                </p:cNvSpPr>
                <p:nvPr/>
              </p:nvSpPr>
              <p:spPr bwMode="auto">
                <a:xfrm>
                  <a:off x="3820" y="4068"/>
                  <a:ext cx="19" cy="9"/>
                </a:xfrm>
                <a:custGeom>
                  <a:avLst/>
                  <a:gdLst>
                    <a:gd name="T0" fmla="*/ 18 w 19"/>
                    <a:gd name="T1" fmla="*/ 8 h 9"/>
                    <a:gd name="T2" fmla="*/ 11 w 19"/>
                    <a:gd name="T3" fmla="*/ 5 h 9"/>
                    <a:gd name="T4" fmla="*/ 6 w 19"/>
                    <a:gd name="T5" fmla="*/ 2 h 9"/>
                    <a:gd name="T6" fmla="*/ 2 w 19"/>
                    <a:gd name="T7" fmla="*/ 1 h 9"/>
                    <a:gd name="T8" fmla="*/ 0 w 19"/>
                    <a:gd name="T9" fmla="*/ 0 h 9"/>
                    <a:gd name="T10" fmla="*/ 0 60000 65536"/>
                    <a:gd name="T11" fmla="*/ 0 60000 65536"/>
                    <a:gd name="T12" fmla="*/ 0 60000 65536"/>
                    <a:gd name="T13" fmla="*/ 0 60000 65536"/>
                    <a:gd name="T14" fmla="*/ 0 60000 65536"/>
                    <a:gd name="T15" fmla="*/ 0 w 19"/>
                    <a:gd name="T16" fmla="*/ 0 h 9"/>
                    <a:gd name="T17" fmla="*/ 19 w 19"/>
                    <a:gd name="T18" fmla="*/ 9 h 9"/>
                  </a:gdLst>
                  <a:ahLst/>
                  <a:cxnLst>
                    <a:cxn ang="T10">
                      <a:pos x="T0" y="T1"/>
                    </a:cxn>
                    <a:cxn ang="T11">
                      <a:pos x="T2" y="T3"/>
                    </a:cxn>
                    <a:cxn ang="T12">
                      <a:pos x="T4" y="T5"/>
                    </a:cxn>
                    <a:cxn ang="T13">
                      <a:pos x="T6" y="T7"/>
                    </a:cxn>
                    <a:cxn ang="T14">
                      <a:pos x="T8" y="T9"/>
                    </a:cxn>
                  </a:cxnLst>
                  <a:rect l="T15" t="T16" r="T17" b="T18"/>
                  <a:pathLst>
                    <a:path w="19" h="9">
                      <a:moveTo>
                        <a:pt x="18" y="8"/>
                      </a:moveTo>
                      <a:lnTo>
                        <a:pt x="11" y="5"/>
                      </a:lnTo>
                      <a:lnTo>
                        <a:pt x="6" y="2"/>
                      </a:lnTo>
                      <a:lnTo>
                        <a:pt x="2" y="1"/>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56349" name="Group 57"/>
                <p:cNvGrpSpPr>
                  <a:grpSpLocks/>
                </p:cNvGrpSpPr>
                <p:nvPr/>
              </p:nvGrpSpPr>
              <p:grpSpPr bwMode="auto">
                <a:xfrm>
                  <a:off x="3749" y="4036"/>
                  <a:ext cx="158" cy="76"/>
                  <a:chOff x="3749" y="4036"/>
                  <a:chExt cx="158" cy="76"/>
                </a:xfrm>
              </p:grpSpPr>
              <p:sp>
                <p:nvSpPr>
                  <p:cNvPr id="56350" name="Freeform 48"/>
                  <p:cNvSpPr>
                    <a:spLocks/>
                  </p:cNvSpPr>
                  <p:nvPr/>
                </p:nvSpPr>
                <p:spPr bwMode="auto">
                  <a:xfrm>
                    <a:off x="3749" y="4036"/>
                    <a:ext cx="158" cy="76"/>
                  </a:xfrm>
                  <a:custGeom>
                    <a:avLst/>
                    <a:gdLst>
                      <a:gd name="T0" fmla="*/ 98 w 158"/>
                      <a:gd name="T1" fmla="*/ 4 h 76"/>
                      <a:gd name="T2" fmla="*/ 90 w 158"/>
                      <a:gd name="T3" fmla="*/ 8 h 76"/>
                      <a:gd name="T4" fmla="*/ 73 w 158"/>
                      <a:gd name="T5" fmla="*/ 9 h 76"/>
                      <a:gd name="T6" fmla="*/ 65 w 158"/>
                      <a:gd name="T7" fmla="*/ 11 h 76"/>
                      <a:gd name="T8" fmla="*/ 57 w 158"/>
                      <a:gd name="T9" fmla="*/ 12 h 76"/>
                      <a:gd name="T10" fmla="*/ 51 w 158"/>
                      <a:gd name="T11" fmla="*/ 17 h 76"/>
                      <a:gd name="T12" fmla="*/ 43 w 158"/>
                      <a:gd name="T13" fmla="*/ 17 h 76"/>
                      <a:gd name="T14" fmla="*/ 34 w 158"/>
                      <a:gd name="T15" fmla="*/ 20 h 76"/>
                      <a:gd name="T16" fmla="*/ 28 w 158"/>
                      <a:gd name="T17" fmla="*/ 27 h 76"/>
                      <a:gd name="T18" fmla="*/ 21 w 158"/>
                      <a:gd name="T19" fmla="*/ 35 h 76"/>
                      <a:gd name="T20" fmla="*/ 8 w 158"/>
                      <a:gd name="T21" fmla="*/ 42 h 76"/>
                      <a:gd name="T22" fmla="*/ 1 w 158"/>
                      <a:gd name="T23" fmla="*/ 56 h 76"/>
                      <a:gd name="T24" fmla="*/ 0 w 158"/>
                      <a:gd name="T25" fmla="*/ 69 h 76"/>
                      <a:gd name="T26" fmla="*/ 2 w 158"/>
                      <a:gd name="T27" fmla="*/ 74 h 76"/>
                      <a:gd name="T28" fmla="*/ 8 w 158"/>
                      <a:gd name="T29" fmla="*/ 67 h 76"/>
                      <a:gd name="T30" fmla="*/ 13 w 158"/>
                      <a:gd name="T31" fmla="*/ 57 h 76"/>
                      <a:gd name="T32" fmla="*/ 23 w 158"/>
                      <a:gd name="T33" fmla="*/ 53 h 76"/>
                      <a:gd name="T34" fmla="*/ 29 w 158"/>
                      <a:gd name="T35" fmla="*/ 64 h 76"/>
                      <a:gd name="T36" fmla="*/ 36 w 158"/>
                      <a:gd name="T37" fmla="*/ 69 h 76"/>
                      <a:gd name="T38" fmla="*/ 39 w 158"/>
                      <a:gd name="T39" fmla="*/ 67 h 76"/>
                      <a:gd name="T40" fmla="*/ 38 w 158"/>
                      <a:gd name="T41" fmla="*/ 59 h 76"/>
                      <a:gd name="T42" fmla="*/ 42 w 158"/>
                      <a:gd name="T43" fmla="*/ 54 h 76"/>
                      <a:gd name="T44" fmla="*/ 51 w 158"/>
                      <a:gd name="T45" fmla="*/ 59 h 76"/>
                      <a:gd name="T46" fmla="*/ 56 w 158"/>
                      <a:gd name="T47" fmla="*/ 67 h 76"/>
                      <a:gd name="T48" fmla="*/ 62 w 158"/>
                      <a:gd name="T49" fmla="*/ 75 h 76"/>
                      <a:gd name="T50" fmla="*/ 65 w 158"/>
                      <a:gd name="T51" fmla="*/ 70 h 76"/>
                      <a:gd name="T52" fmla="*/ 64 w 158"/>
                      <a:gd name="T53" fmla="*/ 60 h 76"/>
                      <a:gd name="T54" fmla="*/ 65 w 158"/>
                      <a:gd name="T55" fmla="*/ 52 h 76"/>
                      <a:gd name="T56" fmla="*/ 68 w 158"/>
                      <a:gd name="T57" fmla="*/ 45 h 76"/>
                      <a:gd name="T58" fmla="*/ 78 w 158"/>
                      <a:gd name="T59" fmla="*/ 48 h 76"/>
                      <a:gd name="T60" fmla="*/ 82 w 158"/>
                      <a:gd name="T61" fmla="*/ 52 h 76"/>
                      <a:gd name="T62" fmla="*/ 82 w 158"/>
                      <a:gd name="T63" fmla="*/ 42 h 76"/>
                      <a:gd name="T64" fmla="*/ 85 w 158"/>
                      <a:gd name="T65" fmla="*/ 39 h 76"/>
                      <a:gd name="T66" fmla="*/ 98 w 158"/>
                      <a:gd name="T67" fmla="*/ 43 h 76"/>
                      <a:gd name="T68" fmla="*/ 108 w 158"/>
                      <a:gd name="T69" fmla="*/ 51 h 76"/>
                      <a:gd name="T70" fmla="*/ 118 w 158"/>
                      <a:gd name="T71" fmla="*/ 64 h 76"/>
                      <a:gd name="T72" fmla="*/ 121 w 158"/>
                      <a:gd name="T73" fmla="*/ 64 h 76"/>
                      <a:gd name="T74" fmla="*/ 118 w 158"/>
                      <a:gd name="T75" fmla="*/ 43 h 76"/>
                      <a:gd name="T76" fmla="*/ 120 w 158"/>
                      <a:gd name="T77" fmla="*/ 34 h 76"/>
                      <a:gd name="T78" fmla="*/ 136 w 158"/>
                      <a:gd name="T79" fmla="*/ 38 h 76"/>
                      <a:gd name="T80" fmla="*/ 143 w 158"/>
                      <a:gd name="T81" fmla="*/ 44 h 76"/>
                      <a:gd name="T82" fmla="*/ 144 w 158"/>
                      <a:gd name="T83" fmla="*/ 38 h 76"/>
                      <a:gd name="T84" fmla="*/ 137 w 158"/>
                      <a:gd name="T85" fmla="*/ 28 h 76"/>
                      <a:gd name="T86" fmla="*/ 138 w 158"/>
                      <a:gd name="T87" fmla="*/ 23 h 76"/>
                      <a:gd name="T88" fmla="*/ 154 w 158"/>
                      <a:gd name="T89" fmla="*/ 21 h 76"/>
                      <a:gd name="T90" fmla="*/ 157 w 158"/>
                      <a:gd name="T91" fmla="*/ 19 h 76"/>
                      <a:gd name="T92" fmla="*/ 154 w 158"/>
                      <a:gd name="T93" fmla="*/ 16 h 76"/>
                      <a:gd name="T94" fmla="*/ 150 w 158"/>
                      <a:gd name="T95" fmla="*/ 17 h 76"/>
                      <a:gd name="T96" fmla="*/ 143 w 158"/>
                      <a:gd name="T97" fmla="*/ 13 h 76"/>
                      <a:gd name="T98" fmla="*/ 133 w 158"/>
                      <a:gd name="T99" fmla="*/ 6 h 76"/>
                      <a:gd name="T100" fmla="*/ 124 w 158"/>
                      <a:gd name="T101" fmla="*/ 2 h 76"/>
                      <a:gd name="T102" fmla="*/ 111 w 158"/>
                      <a:gd name="T103" fmla="*/ 1 h 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58"/>
                      <a:gd name="T157" fmla="*/ 0 h 76"/>
                      <a:gd name="T158" fmla="*/ 158 w 158"/>
                      <a:gd name="T159" fmla="*/ 76 h 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58" h="76">
                        <a:moveTo>
                          <a:pt x="105" y="5"/>
                        </a:moveTo>
                        <a:lnTo>
                          <a:pt x="98" y="4"/>
                        </a:lnTo>
                        <a:lnTo>
                          <a:pt x="94" y="4"/>
                        </a:lnTo>
                        <a:lnTo>
                          <a:pt x="90" y="8"/>
                        </a:lnTo>
                        <a:lnTo>
                          <a:pt x="81" y="8"/>
                        </a:lnTo>
                        <a:lnTo>
                          <a:pt x="73" y="9"/>
                        </a:lnTo>
                        <a:lnTo>
                          <a:pt x="69" y="11"/>
                        </a:lnTo>
                        <a:lnTo>
                          <a:pt x="65" y="11"/>
                        </a:lnTo>
                        <a:lnTo>
                          <a:pt x="60" y="11"/>
                        </a:lnTo>
                        <a:lnTo>
                          <a:pt x="57" y="12"/>
                        </a:lnTo>
                        <a:lnTo>
                          <a:pt x="53" y="16"/>
                        </a:lnTo>
                        <a:lnTo>
                          <a:pt x="51" y="17"/>
                        </a:lnTo>
                        <a:lnTo>
                          <a:pt x="47" y="17"/>
                        </a:lnTo>
                        <a:lnTo>
                          <a:pt x="43" y="17"/>
                        </a:lnTo>
                        <a:lnTo>
                          <a:pt x="38" y="18"/>
                        </a:lnTo>
                        <a:lnTo>
                          <a:pt x="34" y="20"/>
                        </a:lnTo>
                        <a:lnTo>
                          <a:pt x="33" y="25"/>
                        </a:lnTo>
                        <a:lnTo>
                          <a:pt x="28" y="27"/>
                        </a:lnTo>
                        <a:lnTo>
                          <a:pt x="24" y="30"/>
                        </a:lnTo>
                        <a:lnTo>
                          <a:pt x="21" y="35"/>
                        </a:lnTo>
                        <a:lnTo>
                          <a:pt x="15" y="38"/>
                        </a:lnTo>
                        <a:lnTo>
                          <a:pt x="8" y="42"/>
                        </a:lnTo>
                        <a:lnTo>
                          <a:pt x="4" y="48"/>
                        </a:lnTo>
                        <a:lnTo>
                          <a:pt x="1" y="56"/>
                        </a:lnTo>
                        <a:lnTo>
                          <a:pt x="0" y="63"/>
                        </a:lnTo>
                        <a:lnTo>
                          <a:pt x="0" y="69"/>
                        </a:lnTo>
                        <a:lnTo>
                          <a:pt x="1" y="73"/>
                        </a:lnTo>
                        <a:lnTo>
                          <a:pt x="2" y="74"/>
                        </a:lnTo>
                        <a:lnTo>
                          <a:pt x="3" y="72"/>
                        </a:lnTo>
                        <a:lnTo>
                          <a:pt x="8" y="67"/>
                        </a:lnTo>
                        <a:lnTo>
                          <a:pt x="12" y="60"/>
                        </a:lnTo>
                        <a:lnTo>
                          <a:pt x="13" y="57"/>
                        </a:lnTo>
                        <a:lnTo>
                          <a:pt x="18" y="55"/>
                        </a:lnTo>
                        <a:lnTo>
                          <a:pt x="23" y="53"/>
                        </a:lnTo>
                        <a:lnTo>
                          <a:pt x="27" y="60"/>
                        </a:lnTo>
                        <a:lnTo>
                          <a:pt x="29" y="64"/>
                        </a:lnTo>
                        <a:lnTo>
                          <a:pt x="32" y="67"/>
                        </a:lnTo>
                        <a:lnTo>
                          <a:pt x="36" y="69"/>
                        </a:lnTo>
                        <a:lnTo>
                          <a:pt x="38" y="69"/>
                        </a:lnTo>
                        <a:lnTo>
                          <a:pt x="39" y="67"/>
                        </a:lnTo>
                        <a:lnTo>
                          <a:pt x="38" y="63"/>
                        </a:lnTo>
                        <a:lnTo>
                          <a:pt x="38" y="59"/>
                        </a:lnTo>
                        <a:lnTo>
                          <a:pt x="40" y="56"/>
                        </a:lnTo>
                        <a:lnTo>
                          <a:pt x="42" y="54"/>
                        </a:lnTo>
                        <a:lnTo>
                          <a:pt x="47" y="56"/>
                        </a:lnTo>
                        <a:lnTo>
                          <a:pt x="51" y="59"/>
                        </a:lnTo>
                        <a:lnTo>
                          <a:pt x="55" y="63"/>
                        </a:lnTo>
                        <a:lnTo>
                          <a:pt x="56" y="67"/>
                        </a:lnTo>
                        <a:lnTo>
                          <a:pt x="58" y="70"/>
                        </a:lnTo>
                        <a:lnTo>
                          <a:pt x="62" y="75"/>
                        </a:lnTo>
                        <a:lnTo>
                          <a:pt x="65" y="74"/>
                        </a:lnTo>
                        <a:lnTo>
                          <a:pt x="65" y="70"/>
                        </a:lnTo>
                        <a:lnTo>
                          <a:pt x="65" y="65"/>
                        </a:lnTo>
                        <a:lnTo>
                          <a:pt x="64" y="60"/>
                        </a:lnTo>
                        <a:lnTo>
                          <a:pt x="64" y="57"/>
                        </a:lnTo>
                        <a:lnTo>
                          <a:pt x="65" y="52"/>
                        </a:lnTo>
                        <a:lnTo>
                          <a:pt x="66" y="48"/>
                        </a:lnTo>
                        <a:lnTo>
                          <a:pt x="68" y="45"/>
                        </a:lnTo>
                        <a:lnTo>
                          <a:pt x="73" y="46"/>
                        </a:lnTo>
                        <a:lnTo>
                          <a:pt x="78" y="48"/>
                        </a:lnTo>
                        <a:lnTo>
                          <a:pt x="80" y="50"/>
                        </a:lnTo>
                        <a:lnTo>
                          <a:pt x="82" y="52"/>
                        </a:lnTo>
                        <a:lnTo>
                          <a:pt x="84" y="47"/>
                        </a:lnTo>
                        <a:lnTo>
                          <a:pt x="82" y="42"/>
                        </a:lnTo>
                        <a:lnTo>
                          <a:pt x="82" y="40"/>
                        </a:lnTo>
                        <a:lnTo>
                          <a:pt x="85" y="39"/>
                        </a:lnTo>
                        <a:lnTo>
                          <a:pt x="90" y="41"/>
                        </a:lnTo>
                        <a:lnTo>
                          <a:pt x="98" y="43"/>
                        </a:lnTo>
                        <a:lnTo>
                          <a:pt x="102" y="46"/>
                        </a:lnTo>
                        <a:lnTo>
                          <a:pt x="108" y="51"/>
                        </a:lnTo>
                        <a:lnTo>
                          <a:pt x="114" y="57"/>
                        </a:lnTo>
                        <a:lnTo>
                          <a:pt x="118" y="64"/>
                        </a:lnTo>
                        <a:lnTo>
                          <a:pt x="120" y="65"/>
                        </a:lnTo>
                        <a:lnTo>
                          <a:pt x="121" y="64"/>
                        </a:lnTo>
                        <a:lnTo>
                          <a:pt x="120" y="54"/>
                        </a:lnTo>
                        <a:lnTo>
                          <a:pt x="118" y="43"/>
                        </a:lnTo>
                        <a:lnTo>
                          <a:pt x="118" y="35"/>
                        </a:lnTo>
                        <a:lnTo>
                          <a:pt x="120" y="34"/>
                        </a:lnTo>
                        <a:lnTo>
                          <a:pt x="128" y="35"/>
                        </a:lnTo>
                        <a:lnTo>
                          <a:pt x="136" y="38"/>
                        </a:lnTo>
                        <a:lnTo>
                          <a:pt x="140" y="42"/>
                        </a:lnTo>
                        <a:lnTo>
                          <a:pt x="143" y="44"/>
                        </a:lnTo>
                        <a:lnTo>
                          <a:pt x="145" y="43"/>
                        </a:lnTo>
                        <a:lnTo>
                          <a:pt x="144" y="38"/>
                        </a:lnTo>
                        <a:lnTo>
                          <a:pt x="141" y="33"/>
                        </a:lnTo>
                        <a:lnTo>
                          <a:pt x="137" y="28"/>
                        </a:lnTo>
                        <a:lnTo>
                          <a:pt x="131" y="21"/>
                        </a:lnTo>
                        <a:lnTo>
                          <a:pt x="138" y="23"/>
                        </a:lnTo>
                        <a:lnTo>
                          <a:pt x="146" y="22"/>
                        </a:lnTo>
                        <a:lnTo>
                          <a:pt x="154" y="21"/>
                        </a:lnTo>
                        <a:lnTo>
                          <a:pt x="157" y="20"/>
                        </a:lnTo>
                        <a:lnTo>
                          <a:pt x="157" y="19"/>
                        </a:lnTo>
                        <a:lnTo>
                          <a:pt x="157" y="16"/>
                        </a:lnTo>
                        <a:lnTo>
                          <a:pt x="154" y="16"/>
                        </a:lnTo>
                        <a:lnTo>
                          <a:pt x="151" y="17"/>
                        </a:lnTo>
                        <a:lnTo>
                          <a:pt x="150" y="17"/>
                        </a:lnTo>
                        <a:lnTo>
                          <a:pt x="147" y="16"/>
                        </a:lnTo>
                        <a:lnTo>
                          <a:pt x="143" y="13"/>
                        </a:lnTo>
                        <a:lnTo>
                          <a:pt x="138" y="9"/>
                        </a:lnTo>
                        <a:lnTo>
                          <a:pt x="133" y="6"/>
                        </a:lnTo>
                        <a:lnTo>
                          <a:pt x="129" y="4"/>
                        </a:lnTo>
                        <a:lnTo>
                          <a:pt x="124" y="2"/>
                        </a:lnTo>
                        <a:lnTo>
                          <a:pt x="116" y="0"/>
                        </a:lnTo>
                        <a:lnTo>
                          <a:pt x="111" y="1"/>
                        </a:lnTo>
                        <a:lnTo>
                          <a:pt x="105" y="5"/>
                        </a:lnTo>
                      </a:path>
                    </a:pathLst>
                  </a:custGeom>
                  <a:solidFill>
                    <a:srgbClr val="FF8000"/>
                  </a:solidFill>
                  <a:ln w="12700" cap="rnd" cmpd="sng">
                    <a:solidFill>
                      <a:srgbClr val="000000"/>
                    </a:solidFill>
                    <a:prstDash val="solid"/>
                    <a:round/>
                    <a:headEnd type="none" w="med" len="med"/>
                    <a:tailEnd type="none" w="med" len="med"/>
                  </a:ln>
                </p:spPr>
                <p:txBody>
                  <a:bodyPr/>
                  <a:lstStyle/>
                  <a:p>
                    <a:endParaRPr lang="en-US"/>
                  </a:p>
                </p:txBody>
              </p:sp>
              <p:grpSp>
                <p:nvGrpSpPr>
                  <p:cNvPr id="56351" name="Group 56"/>
                  <p:cNvGrpSpPr>
                    <a:grpSpLocks/>
                  </p:cNvGrpSpPr>
                  <p:nvPr/>
                </p:nvGrpSpPr>
                <p:grpSpPr bwMode="auto">
                  <a:xfrm>
                    <a:off x="3772" y="4040"/>
                    <a:ext cx="110" cy="50"/>
                    <a:chOff x="3772" y="4040"/>
                    <a:chExt cx="110" cy="50"/>
                  </a:xfrm>
                </p:grpSpPr>
                <p:sp>
                  <p:nvSpPr>
                    <p:cNvPr id="56352" name="Freeform 49"/>
                    <p:cNvSpPr>
                      <a:spLocks/>
                    </p:cNvSpPr>
                    <p:nvPr/>
                  </p:nvSpPr>
                  <p:spPr bwMode="auto">
                    <a:xfrm>
                      <a:off x="3839" y="4040"/>
                      <a:ext cx="17" cy="18"/>
                    </a:xfrm>
                    <a:custGeom>
                      <a:avLst/>
                      <a:gdLst>
                        <a:gd name="T0" fmla="*/ 16 w 17"/>
                        <a:gd name="T1" fmla="*/ 0 h 18"/>
                        <a:gd name="T2" fmla="*/ 11 w 17"/>
                        <a:gd name="T3" fmla="*/ 4 h 18"/>
                        <a:gd name="T4" fmla="*/ 7 w 17"/>
                        <a:gd name="T5" fmla="*/ 9 h 18"/>
                        <a:gd name="T6" fmla="*/ 3 w 17"/>
                        <a:gd name="T7" fmla="*/ 15 h 18"/>
                        <a:gd name="T8" fmla="*/ 0 w 17"/>
                        <a:gd name="T9" fmla="*/ 17 h 18"/>
                        <a:gd name="T10" fmla="*/ 0 60000 65536"/>
                        <a:gd name="T11" fmla="*/ 0 60000 65536"/>
                        <a:gd name="T12" fmla="*/ 0 60000 65536"/>
                        <a:gd name="T13" fmla="*/ 0 60000 65536"/>
                        <a:gd name="T14" fmla="*/ 0 60000 65536"/>
                        <a:gd name="T15" fmla="*/ 0 w 17"/>
                        <a:gd name="T16" fmla="*/ 0 h 18"/>
                        <a:gd name="T17" fmla="*/ 17 w 17"/>
                        <a:gd name="T18" fmla="*/ 18 h 18"/>
                      </a:gdLst>
                      <a:ahLst/>
                      <a:cxnLst>
                        <a:cxn ang="T10">
                          <a:pos x="T0" y="T1"/>
                        </a:cxn>
                        <a:cxn ang="T11">
                          <a:pos x="T2" y="T3"/>
                        </a:cxn>
                        <a:cxn ang="T12">
                          <a:pos x="T4" y="T5"/>
                        </a:cxn>
                        <a:cxn ang="T13">
                          <a:pos x="T6" y="T7"/>
                        </a:cxn>
                        <a:cxn ang="T14">
                          <a:pos x="T8" y="T9"/>
                        </a:cxn>
                      </a:cxnLst>
                      <a:rect l="T15" t="T16" r="T17" b="T18"/>
                      <a:pathLst>
                        <a:path w="17" h="18">
                          <a:moveTo>
                            <a:pt x="16" y="0"/>
                          </a:moveTo>
                          <a:lnTo>
                            <a:pt x="11" y="4"/>
                          </a:lnTo>
                          <a:lnTo>
                            <a:pt x="7" y="9"/>
                          </a:lnTo>
                          <a:lnTo>
                            <a:pt x="3" y="15"/>
                          </a:lnTo>
                          <a:lnTo>
                            <a:pt x="0" y="1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53" name="Freeform 50"/>
                    <p:cNvSpPr>
                      <a:spLocks/>
                    </p:cNvSpPr>
                    <p:nvPr/>
                  </p:nvSpPr>
                  <p:spPr bwMode="auto">
                    <a:xfrm>
                      <a:off x="3818" y="4045"/>
                      <a:ext cx="4" cy="17"/>
                    </a:xfrm>
                    <a:custGeom>
                      <a:avLst/>
                      <a:gdLst>
                        <a:gd name="T0" fmla="*/ 0 w 4"/>
                        <a:gd name="T1" fmla="*/ 0 h 17"/>
                        <a:gd name="T2" fmla="*/ 0 w 4"/>
                        <a:gd name="T3" fmla="*/ 6 h 17"/>
                        <a:gd name="T4" fmla="*/ 2 w 4"/>
                        <a:gd name="T5" fmla="*/ 11 h 17"/>
                        <a:gd name="T6" fmla="*/ 3 w 4"/>
                        <a:gd name="T7" fmla="*/ 16 h 17"/>
                        <a:gd name="T8" fmla="*/ 0 60000 65536"/>
                        <a:gd name="T9" fmla="*/ 0 60000 65536"/>
                        <a:gd name="T10" fmla="*/ 0 60000 65536"/>
                        <a:gd name="T11" fmla="*/ 0 60000 65536"/>
                        <a:gd name="T12" fmla="*/ 0 w 4"/>
                        <a:gd name="T13" fmla="*/ 0 h 17"/>
                        <a:gd name="T14" fmla="*/ 4 w 4"/>
                        <a:gd name="T15" fmla="*/ 17 h 17"/>
                      </a:gdLst>
                      <a:ahLst/>
                      <a:cxnLst>
                        <a:cxn ang="T8">
                          <a:pos x="T0" y="T1"/>
                        </a:cxn>
                        <a:cxn ang="T9">
                          <a:pos x="T2" y="T3"/>
                        </a:cxn>
                        <a:cxn ang="T10">
                          <a:pos x="T4" y="T5"/>
                        </a:cxn>
                        <a:cxn ang="T11">
                          <a:pos x="T6" y="T7"/>
                        </a:cxn>
                      </a:cxnLst>
                      <a:rect l="T12" t="T13" r="T14" b="T15"/>
                      <a:pathLst>
                        <a:path w="4" h="17">
                          <a:moveTo>
                            <a:pt x="0" y="0"/>
                          </a:moveTo>
                          <a:lnTo>
                            <a:pt x="0" y="6"/>
                          </a:lnTo>
                          <a:lnTo>
                            <a:pt x="2" y="11"/>
                          </a:lnTo>
                          <a:lnTo>
                            <a:pt x="3" y="1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54" name="Freeform 51"/>
                    <p:cNvSpPr>
                      <a:spLocks/>
                    </p:cNvSpPr>
                    <p:nvPr/>
                  </p:nvSpPr>
                  <p:spPr bwMode="auto">
                    <a:xfrm>
                      <a:off x="3800" y="4053"/>
                      <a:ext cx="15" cy="8"/>
                    </a:xfrm>
                    <a:custGeom>
                      <a:avLst/>
                      <a:gdLst>
                        <a:gd name="T0" fmla="*/ 0 w 15"/>
                        <a:gd name="T1" fmla="*/ 0 h 8"/>
                        <a:gd name="T2" fmla="*/ 7 w 15"/>
                        <a:gd name="T3" fmla="*/ 2 h 8"/>
                        <a:gd name="T4" fmla="*/ 11 w 15"/>
                        <a:gd name="T5" fmla="*/ 5 h 8"/>
                        <a:gd name="T6" fmla="*/ 14 w 15"/>
                        <a:gd name="T7" fmla="*/ 7 h 8"/>
                        <a:gd name="T8" fmla="*/ 0 60000 65536"/>
                        <a:gd name="T9" fmla="*/ 0 60000 65536"/>
                        <a:gd name="T10" fmla="*/ 0 60000 65536"/>
                        <a:gd name="T11" fmla="*/ 0 60000 65536"/>
                        <a:gd name="T12" fmla="*/ 0 w 15"/>
                        <a:gd name="T13" fmla="*/ 0 h 8"/>
                        <a:gd name="T14" fmla="*/ 15 w 15"/>
                        <a:gd name="T15" fmla="*/ 8 h 8"/>
                      </a:gdLst>
                      <a:ahLst/>
                      <a:cxnLst>
                        <a:cxn ang="T8">
                          <a:pos x="T0" y="T1"/>
                        </a:cxn>
                        <a:cxn ang="T9">
                          <a:pos x="T2" y="T3"/>
                        </a:cxn>
                        <a:cxn ang="T10">
                          <a:pos x="T4" y="T5"/>
                        </a:cxn>
                        <a:cxn ang="T11">
                          <a:pos x="T6" y="T7"/>
                        </a:cxn>
                      </a:cxnLst>
                      <a:rect l="T12" t="T13" r="T14" b="T15"/>
                      <a:pathLst>
                        <a:path w="15" h="8">
                          <a:moveTo>
                            <a:pt x="0" y="0"/>
                          </a:moveTo>
                          <a:lnTo>
                            <a:pt x="7" y="2"/>
                          </a:lnTo>
                          <a:lnTo>
                            <a:pt x="11" y="5"/>
                          </a:lnTo>
                          <a:lnTo>
                            <a:pt x="14" y="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55" name="Freeform 52"/>
                    <p:cNvSpPr>
                      <a:spLocks/>
                    </p:cNvSpPr>
                    <p:nvPr/>
                  </p:nvSpPr>
                  <p:spPr bwMode="auto">
                    <a:xfrm>
                      <a:off x="3772" y="4067"/>
                      <a:ext cx="33" cy="23"/>
                    </a:xfrm>
                    <a:custGeom>
                      <a:avLst/>
                      <a:gdLst>
                        <a:gd name="T0" fmla="*/ 1 w 33"/>
                        <a:gd name="T1" fmla="*/ 22 h 23"/>
                        <a:gd name="T2" fmla="*/ 0 w 33"/>
                        <a:gd name="T3" fmla="*/ 19 h 23"/>
                        <a:gd name="T4" fmla="*/ 0 w 33"/>
                        <a:gd name="T5" fmla="*/ 17 h 23"/>
                        <a:gd name="T6" fmla="*/ 1 w 33"/>
                        <a:gd name="T7" fmla="*/ 12 h 23"/>
                        <a:gd name="T8" fmla="*/ 3 w 33"/>
                        <a:gd name="T9" fmla="*/ 10 h 23"/>
                        <a:gd name="T10" fmla="*/ 5 w 33"/>
                        <a:gd name="T11" fmla="*/ 7 h 23"/>
                        <a:gd name="T12" fmla="*/ 10 w 33"/>
                        <a:gd name="T13" fmla="*/ 4 h 23"/>
                        <a:gd name="T14" fmla="*/ 17 w 33"/>
                        <a:gd name="T15" fmla="*/ 2 h 23"/>
                        <a:gd name="T16" fmla="*/ 24 w 33"/>
                        <a:gd name="T17" fmla="*/ 1 h 23"/>
                        <a:gd name="T18" fmla="*/ 32 w 33"/>
                        <a:gd name="T19" fmla="*/ 0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
                        <a:gd name="T31" fmla="*/ 0 h 23"/>
                        <a:gd name="T32" fmla="*/ 33 w 33"/>
                        <a:gd name="T33" fmla="*/ 23 h 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 h="23">
                          <a:moveTo>
                            <a:pt x="1" y="22"/>
                          </a:moveTo>
                          <a:lnTo>
                            <a:pt x="0" y="19"/>
                          </a:lnTo>
                          <a:lnTo>
                            <a:pt x="0" y="17"/>
                          </a:lnTo>
                          <a:lnTo>
                            <a:pt x="1" y="12"/>
                          </a:lnTo>
                          <a:lnTo>
                            <a:pt x="3" y="10"/>
                          </a:lnTo>
                          <a:lnTo>
                            <a:pt x="5" y="7"/>
                          </a:lnTo>
                          <a:lnTo>
                            <a:pt x="10" y="4"/>
                          </a:lnTo>
                          <a:lnTo>
                            <a:pt x="17" y="2"/>
                          </a:lnTo>
                          <a:lnTo>
                            <a:pt x="24" y="1"/>
                          </a:lnTo>
                          <a:lnTo>
                            <a:pt x="32"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56" name="Freeform 53"/>
                    <p:cNvSpPr>
                      <a:spLocks/>
                    </p:cNvSpPr>
                    <p:nvPr/>
                  </p:nvSpPr>
                  <p:spPr bwMode="auto">
                    <a:xfrm>
                      <a:off x="3791" y="4073"/>
                      <a:ext cx="11" cy="16"/>
                    </a:xfrm>
                    <a:custGeom>
                      <a:avLst/>
                      <a:gdLst>
                        <a:gd name="T0" fmla="*/ 0 w 11"/>
                        <a:gd name="T1" fmla="*/ 15 h 16"/>
                        <a:gd name="T2" fmla="*/ 0 w 11"/>
                        <a:gd name="T3" fmla="*/ 12 h 16"/>
                        <a:gd name="T4" fmla="*/ 1 w 11"/>
                        <a:gd name="T5" fmla="*/ 7 h 16"/>
                        <a:gd name="T6" fmla="*/ 5 w 11"/>
                        <a:gd name="T7" fmla="*/ 4 h 16"/>
                        <a:gd name="T8" fmla="*/ 10 w 11"/>
                        <a:gd name="T9" fmla="*/ 0 h 16"/>
                        <a:gd name="T10" fmla="*/ 0 60000 65536"/>
                        <a:gd name="T11" fmla="*/ 0 60000 65536"/>
                        <a:gd name="T12" fmla="*/ 0 60000 65536"/>
                        <a:gd name="T13" fmla="*/ 0 60000 65536"/>
                        <a:gd name="T14" fmla="*/ 0 60000 65536"/>
                        <a:gd name="T15" fmla="*/ 0 w 11"/>
                        <a:gd name="T16" fmla="*/ 0 h 16"/>
                        <a:gd name="T17" fmla="*/ 11 w 11"/>
                        <a:gd name="T18" fmla="*/ 16 h 16"/>
                      </a:gdLst>
                      <a:ahLst/>
                      <a:cxnLst>
                        <a:cxn ang="T10">
                          <a:pos x="T0" y="T1"/>
                        </a:cxn>
                        <a:cxn ang="T11">
                          <a:pos x="T2" y="T3"/>
                        </a:cxn>
                        <a:cxn ang="T12">
                          <a:pos x="T4" y="T5"/>
                        </a:cxn>
                        <a:cxn ang="T13">
                          <a:pos x="T6" y="T7"/>
                        </a:cxn>
                        <a:cxn ang="T14">
                          <a:pos x="T8" y="T9"/>
                        </a:cxn>
                      </a:cxnLst>
                      <a:rect l="T15" t="T16" r="T17" b="T18"/>
                      <a:pathLst>
                        <a:path w="11" h="16">
                          <a:moveTo>
                            <a:pt x="0" y="15"/>
                          </a:moveTo>
                          <a:lnTo>
                            <a:pt x="0" y="12"/>
                          </a:lnTo>
                          <a:lnTo>
                            <a:pt x="1" y="7"/>
                          </a:lnTo>
                          <a:lnTo>
                            <a:pt x="5" y="4"/>
                          </a:lnTo>
                          <a:lnTo>
                            <a:pt x="1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57" name="Freeform 54"/>
                    <p:cNvSpPr>
                      <a:spLocks/>
                    </p:cNvSpPr>
                    <p:nvPr/>
                  </p:nvSpPr>
                  <p:spPr bwMode="auto">
                    <a:xfrm>
                      <a:off x="3855" y="4069"/>
                      <a:ext cx="22" cy="3"/>
                    </a:xfrm>
                    <a:custGeom>
                      <a:avLst/>
                      <a:gdLst>
                        <a:gd name="T0" fmla="*/ 21 w 22"/>
                        <a:gd name="T1" fmla="*/ 2 h 3"/>
                        <a:gd name="T2" fmla="*/ 14 w 22"/>
                        <a:gd name="T3" fmla="*/ 0 h 3"/>
                        <a:gd name="T4" fmla="*/ 6 w 22"/>
                        <a:gd name="T5" fmla="*/ 0 h 3"/>
                        <a:gd name="T6" fmla="*/ 0 w 22"/>
                        <a:gd name="T7" fmla="*/ 0 h 3"/>
                        <a:gd name="T8" fmla="*/ 0 60000 65536"/>
                        <a:gd name="T9" fmla="*/ 0 60000 65536"/>
                        <a:gd name="T10" fmla="*/ 0 60000 65536"/>
                        <a:gd name="T11" fmla="*/ 0 60000 65536"/>
                        <a:gd name="T12" fmla="*/ 0 w 22"/>
                        <a:gd name="T13" fmla="*/ 0 h 3"/>
                        <a:gd name="T14" fmla="*/ 22 w 22"/>
                        <a:gd name="T15" fmla="*/ 3 h 3"/>
                      </a:gdLst>
                      <a:ahLst/>
                      <a:cxnLst>
                        <a:cxn ang="T8">
                          <a:pos x="T0" y="T1"/>
                        </a:cxn>
                        <a:cxn ang="T9">
                          <a:pos x="T2" y="T3"/>
                        </a:cxn>
                        <a:cxn ang="T10">
                          <a:pos x="T4" y="T5"/>
                        </a:cxn>
                        <a:cxn ang="T11">
                          <a:pos x="T6" y="T7"/>
                        </a:cxn>
                      </a:cxnLst>
                      <a:rect l="T12" t="T13" r="T14" b="T15"/>
                      <a:pathLst>
                        <a:path w="22" h="3">
                          <a:moveTo>
                            <a:pt x="21" y="2"/>
                          </a:moveTo>
                          <a:lnTo>
                            <a:pt x="14" y="0"/>
                          </a:lnTo>
                          <a:lnTo>
                            <a:pt x="6" y="0"/>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58" name="Freeform 55"/>
                    <p:cNvSpPr>
                      <a:spLocks/>
                    </p:cNvSpPr>
                    <p:nvPr/>
                  </p:nvSpPr>
                  <p:spPr bwMode="auto">
                    <a:xfrm>
                      <a:off x="3855" y="4051"/>
                      <a:ext cx="27" cy="8"/>
                    </a:xfrm>
                    <a:custGeom>
                      <a:avLst/>
                      <a:gdLst>
                        <a:gd name="T0" fmla="*/ 26 w 27"/>
                        <a:gd name="T1" fmla="*/ 7 h 8"/>
                        <a:gd name="T2" fmla="*/ 22 w 27"/>
                        <a:gd name="T3" fmla="*/ 5 h 8"/>
                        <a:gd name="T4" fmla="*/ 17 w 27"/>
                        <a:gd name="T5" fmla="*/ 2 h 8"/>
                        <a:gd name="T6" fmla="*/ 12 w 27"/>
                        <a:gd name="T7" fmla="*/ 1 h 8"/>
                        <a:gd name="T8" fmla="*/ 6 w 27"/>
                        <a:gd name="T9" fmla="*/ 0 h 8"/>
                        <a:gd name="T10" fmla="*/ 0 w 27"/>
                        <a:gd name="T11" fmla="*/ 0 h 8"/>
                        <a:gd name="T12" fmla="*/ 0 60000 65536"/>
                        <a:gd name="T13" fmla="*/ 0 60000 65536"/>
                        <a:gd name="T14" fmla="*/ 0 60000 65536"/>
                        <a:gd name="T15" fmla="*/ 0 60000 65536"/>
                        <a:gd name="T16" fmla="*/ 0 60000 65536"/>
                        <a:gd name="T17" fmla="*/ 0 60000 65536"/>
                        <a:gd name="T18" fmla="*/ 0 w 27"/>
                        <a:gd name="T19" fmla="*/ 0 h 8"/>
                        <a:gd name="T20" fmla="*/ 27 w 27"/>
                        <a:gd name="T21" fmla="*/ 8 h 8"/>
                      </a:gdLst>
                      <a:ahLst/>
                      <a:cxnLst>
                        <a:cxn ang="T12">
                          <a:pos x="T0" y="T1"/>
                        </a:cxn>
                        <a:cxn ang="T13">
                          <a:pos x="T2" y="T3"/>
                        </a:cxn>
                        <a:cxn ang="T14">
                          <a:pos x="T4" y="T5"/>
                        </a:cxn>
                        <a:cxn ang="T15">
                          <a:pos x="T6" y="T7"/>
                        </a:cxn>
                        <a:cxn ang="T16">
                          <a:pos x="T8" y="T9"/>
                        </a:cxn>
                        <a:cxn ang="T17">
                          <a:pos x="T10" y="T11"/>
                        </a:cxn>
                      </a:cxnLst>
                      <a:rect l="T18" t="T19" r="T20" b="T21"/>
                      <a:pathLst>
                        <a:path w="27" h="8">
                          <a:moveTo>
                            <a:pt x="26" y="7"/>
                          </a:moveTo>
                          <a:lnTo>
                            <a:pt x="22" y="5"/>
                          </a:lnTo>
                          <a:lnTo>
                            <a:pt x="17" y="2"/>
                          </a:lnTo>
                          <a:lnTo>
                            <a:pt x="12" y="1"/>
                          </a:lnTo>
                          <a:lnTo>
                            <a:pt x="6" y="0"/>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grpSp>
            <p:nvGrpSpPr>
              <p:cNvPr id="56333" name="Group 69"/>
              <p:cNvGrpSpPr>
                <a:grpSpLocks/>
              </p:cNvGrpSpPr>
              <p:nvPr/>
            </p:nvGrpSpPr>
            <p:grpSpPr bwMode="auto">
              <a:xfrm>
                <a:off x="3796" y="3972"/>
                <a:ext cx="398" cy="209"/>
                <a:chOff x="3796" y="3972"/>
                <a:chExt cx="398" cy="209"/>
              </a:xfrm>
            </p:grpSpPr>
            <p:grpSp>
              <p:nvGrpSpPr>
                <p:cNvPr id="56335" name="Group 63"/>
                <p:cNvGrpSpPr>
                  <a:grpSpLocks/>
                </p:cNvGrpSpPr>
                <p:nvPr/>
              </p:nvGrpSpPr>
              <p:grpSpPr bwMode="auto">
                <a:xfrm>
                  <a:off x="4103" y="3972"/>
                  <a:ext cx="91" cy="58"/>
                  <a:chOff x="4103" y="3972"/>
                  <a:chExt cx="91" cy="58"/>
                </a:xfrm>
              </p:grpSpPr>
              <p:grpSp>
                <p:nvGrpSpPr>
                  <p:cNvPr id="56341" name="Group 61"/>
                  <p:cNvGrpSpPr>
                    <a:grpSpLocks/>
                  </p:cNvGrpSpPr>
                  <p:nvPr/>
                </p:nvGrpSpPr>
                <p:grpSpPr bwMode="auto">
                  <a:xfrm>
                    <a:off x="4103" y="3972"/>
                    <a:ext cx="91" cy="58"/>
                    <a:chOff x="4103" y="3972"/>
                    <a:chExt cx="91" cy="58"/>
                  </a:xfrm>
                </p:grpSpPr>
                <p:sp>
                  <p:nvSpPr>
                    <p:cNvPr id="56343" name="Freeform 59"/>
                    <p:cNvSpPr>
                      <a:spLocks/>
                    </p:cNvSpPr>
                    <p:nvPr/>
                  </p:nvSpPr>
                  <p:spPr bwMode="auto">
                    <a:xfrm>
                      <a:off x="4103" y="3972"/>
                      <a:ext cx="91" cy="58"/>
                    </a:xfrm>
                    <a:custGeom>
                      <a:avLst/>
                      <a:gdLst>
                        <a:gd name="T0" fmla="*/ 0 w 91"/>
                        <a:gd name="T1" fmla="*/ 0 h 58"/>
                        <a:gd name="T2" fmla="*/ 22 w 91"/>
                        <a:gd name="T3" fmla="*/ 5 h 58"/>
                        <a:gd name="T4" fmla="*/ 32 w 91"/>
                        <a:gd name="T5" fmla="*/ 6 h 58"/>
                        <a:gd name="T6" fmla="*/ 46 w 91"/>
                        <a:gd name="T7" fmla="*/ 7 h 58"/>
                        <a:gd name="T8" fmla="*/ 61 w 91"/>
                        <a:gd name="T9" fmla="*/ 6 h 58"/>
                        <a:gd name="T10" fmla="*/ 75 w 91"/>
                        <a:gd name="T11" fmla="*/ 6 h 58"/>
                        <a:gd name="T12" fmla="*/ 90 w 91"/>
                        <a:gd name="T13" fmla="*/ 5 h 58"/>
                        <a:gd name="T14" fmla="*/ 90 w 91"/>
                        <a:gd name="T15" fmla="*/ 31 h 58"/>
                        <a:gd name="T16" fmla="*/ 90 w 91"/>
                        <a:gd name="T17" fmla="*/ 55 h 58"/>
                        <a:gd name="T18" fmla="*/ 69 w 91"/>
                        <a:gd name="T19" fmla="*/ 57 h 58"/>
                        <a:gd name="T20" fmla="*/ 53 w 91"/>
                        <a:gd name="T21" fmla="*/ 57 h 58"/>
                        <a:gd name="T22" fmla="*/ 35 w 91"/>
                        <a:gd name="T23" fmla="*/ 57 h 58"/>
                        <a:gd name="T24" fmla="*/ 17 w 91"/>
                        <a:gd name="T25" fmla="*/ 54 h 58"/>
                        <a:gd name="T26" fmla="*/ 4 w 91"/>
                        <a:gd name="T27" fmla="*/ 50 h 58"/>
                        <a:gd name="T28" fmla="*/ 0 w 91"/>
                        <a:gd name="T29" fmla="*/ 48 h 58"/>
                        <a:gd name="T30" fmla="*/ 0 w 91"/>
                        <a:gd name="T31" fmla="*/ 0 h 5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1"/>
                        <a:gd name="T49" fmla="*/ 0 h 58"/>
                        <a:gd name="T50" fmla="*/ 91 w 91"/>
                        <a:gd name="T51" fmla="*/ 58 h 5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1" h="58">
                          <a:moveTo>
                            <a:pt x="0" y="0"/>
                          </a:moveTo>
                          <a:lnTo>
                            <a:pt x="22" y="5"/>
                          </a:lnTo>
                          <a:lnTo>
                            <a:pt x="32" y="6"/>
                          </a:lnTo>
                          <a:lnTo>
                            <a:pt x="46" y="7"/>
                          </a:lnTo>
                          <a:lnTo>
                            <a:pt x="61" y="6"/>
                          </a:lnTo>
                          <a:lnTo>
                            <a:pt x="75" y="6"/>
                          </a:lnTo>
                          <a:lnTo>
                            <a:pt x="90" y="5"/>
                          </a:lnTo>
                          <a:lnTo>
                            <a:pt x="90" y="31"/>
                          </a:lnTo>
                          <a:lnTo>
                            <a:pt x="90" y="55"/>
                          </a:lnTo>
                          <a:lnTo>
                            <a:pt x="69" y="57"/>
                          </a:lnTo>
                          <a:lnTo>
                            <a:pt x="53" y="57"/>
                          </a:lnTo>
                          <a:lnTo>
                            <a:pt x="35" y="57"/>
                          </a:lnTo>
                          <a:lnTo>
                            <a:pt x="17" y="54"/>
                          </a:lnTo>
                          <a:lnTo>
                            <a:pt x="4" y="50"/>
                          </a:lnTo>
                          <a:lnTo>
                            <a:pt x="0" y="48"/>
                          </a:lnTo>
                          <a:lnTo>
                            <a:pt x="0" y="0"/>
                          </a:lnTo>
                        </a:path>
                      </a:pathLst>
                    </a:custGeom>
                    <a:solidFill>
                      <a:srgbClr val="E0E0E0"/>
                    </a:solidFill>
                    <a:ln w="12700" cap="rnd" cmpd="sng">
                      <a:solidFill>
                        <a:srgbClr val="000000"/>
                      </a:solidFill>
                      <a:prstDash val="solid"/>
                      <a:round/>
                      <a:headEnd type="none" w="med" len="med"/>
                      <a:tailEnd type="none" w="med" len="med"/>
                    </a:ln>
                  </p:spPr>
                  <p:txBody>
                    <a:bodyPr/>
                    <a:lstStyle/>
                    <a:p>
                      <a:endParaRPr lang="en-US"/>
                    </a:p>
                  </p:txBody>
                </p:sp>
                <p:sp>
                  <p:nvSpPr>
                    <p:cNvPr id="56344" name="Freeform 60"/>
                    <p:cNvSpPr>
                      <a:spLocks/>
                    </p:cNvSpPr>
                    <p:nvPr/>
                  </p:nvSpPr>
                  <p:spPr bwMode="auto">
                    <a:xfrm>
                      <a:off x="4112" y="3982"/>
                      <a:ext cx="71" cy="40"/>
                    </a:xfrm>
                    <a:custGeom>
                      <a:avLst/>
                      <a:gdLst>
                        <a:gd name="T0" fmla="*/ 0 w 71"/>
                        <a:gd name="T1" fmla="*/ 0 h 40"/>
                        <a:gd name="T2" fmla="*/ 11 w 71"/>
                        <a:gd name="T3" fmla="*/ 1 h 40"/>
                        <a:gd name="T4" fmla="*/ 19 w 71"/>
                        <a:gd name="T5" fmla="*/ 3 h 40"/>
                        <a:gd name="T6" fmla="*/ 26 w 71"/>
                        <a:gd name="T7" fmla="*/ 4 h 40"/>
                        <a:gd name="T8" fmla="*/ 36 w 71"/>
                        <a:gd name="T9" fmla="*/ 5 h 40"/>
                        <a:gd name="T10" fmla="*/ 46 w 71"/>
                        <a:gd name="T11" fmla="*/ 5 h 40"/>
                        <a:gd name="T12" fmla="*/ 56 w 71"/>
                        <a:gd name="T13" fmla="*/ 4 h 40"/>
                        <a:gd name="T14" fmla="*/ 70 w 71"/>
                        <a:gd name="T15" fmla="*/ 3 h 40"/>
                        <a:gd name="T16" fmla="*/ 70 w 71"/>
                        <a:gd name="T17" fmla="*/ 37 h 40"/>
                        <a:gd name="T18" fmla="*/ 63 w 71"/>
                        <a:gd name="T19" fmla="*/ 38 h 40"/>
                        <a:gd name="T20" fmla="*/ 51 w 71"/>
                        <a:gd name="T21" fmla="*/ 39 h 40"/>
                        <a:gd name="T22" fmla="*/ 41 w 71"/>
                        <a:gd name="T23" fmla="*/ 39 h 40"/>
                        <a:gd name="T24" fmla="*/ 28 w 71"/>
                        <a:gd name="T25" fmla="*/ 38 h 40"/>
                        <a:gd name="T26" fmla="*/ 15 w 71"/>
                        <a:gd name="T27" fmla="*/ 37 h 40"/>
                        <a:gd name="T28" fmla="*/ 7 w 71"/>
                        <a:gd name="T29" fmla="*/ 35 h 40"/>
                        <a:gd name="T30" fmla="*/ 0 w 71"/>
                        <a:gd name="T31" fmla="*/ 33 h 40"/>
                        <a:gd name="T32" fmla="*/ 0 w 71"/>
                        <a:gd name="T33" fmla="*/ 0 h 4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1"/>
                        <a:gd name="T52" fmla="*/ 0 h 40"/>
                        <a:gd name="T53" fmla="*/ 71 w 71"/>
                        <a:gd name="T54" fmla="*/ 40 h 4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1" h="40">
                          <a:moveTo>
                            <a:pt x="0" y="0"/>
                          </a:moveTo>
                          <a:lnTo>
                            <a:pt x="11" y="1"/>
                          </a:lnTo>
                          <a:lnTo>
                            <a:pt x="19" y="3"/>
                          </a:lnTo>
                          <a:lnTo>
                            <a:pt x="26" y="4"/>
                          </a:lnTo>
                          <a:lnTo>
                            <a:pt x="36" y="5"/>
                          </a:lnTo>
                          <a:lnTo>
                            <a:pt x="46" y="5"/>
                          </a:lnTo>
                          <a:lnTo>
                            <a:pt x="56" y="4"/>
                          </a:lnTo>
                          <a:lnTo>
                            <a:pt x="70" y="3"/>
                          </a:lnTo>
                          <a:lnTo>
                            <a:pt x="70" y="37"/>
                          </a:lnTo>
                          <a:lnTo>
                            <a:pt x="63" y="38"/>
                          </a:lnTo>
                          <a:lnTo>
                            <a:pt x="51" y="39"/>
                          </a:lnTo>
                          <a:lnTo>
                            <a:pt x="41" y="39"/>
                          </a:lnTo>
                          <a:lnTo>
                            <a:pt x="28" y="38"/>
                          </a:lnTo>
                          <a:lnTo>
                            <a:pt x="15" y="37"/>
                          </a:lnTo>
                          <a:lnTo>
                            <a:pt x="7" y="35"/>
                          </a:lnTo>
                          <a:lnTo>
                            <a:pt x="0" y="33"/>
                          </a:lnTo>
                          <a:lnTo>
                            <a:pt x="0" y="0"/>
                          </a:lnTo>
                        </a:path>
                      </a:pathLst>
                    </a:custGeom>
                    <a:solidFill>
                      <a:srgbClr val="C0C0C0"/>
                    </a:solidFill>
                    <a:ln w="12700" cap="rnd" cmpd="sng">
                      <a:solidFill>
                        <a:srgbClr val="000000"/>
                      </a:solidFill>
                      <a:prstDash val="solid"/>
                      <a:round/>
                      <a:headEnd type="none" w="med" len="med"/>
                      <a:tailEnd type="none" w="med" len="med"/>
                    </a:ln>
                  </p:spPr>
                  <p:txBody>
                    <a:bodyPr/>
                    <a:lstStyle/>
                    <a:p>
                      <a:endParaRPr lang="en-US"/>
                    </a:p>
                  </p:txBody>
                </p:sp>
              </p:grpSp>
              <p:sp>
                <p:nvSpPr>
                  <p:cNvPr id="56342" name="Freeform 62"/>
                  <p:cNvSpPr>
                    <a:spLocks/>
                  </p:cNvSpPr>
                  <p:nvPr/>
                </p:nvSpPr>
                <p:spPr bwMode="auto">
                  <a:xfrm>
                    <a:off x="4107" y="3998"/>
                    <a:ext cx="65" cy="31"/>
                  </a:xfrm>
                  <a:custGeom>
                    <a:avLst/>
                    <a:gdLst>
                      <a:gd name="T0" fmla="*/ 18 w 65"/>
                      <a:gd name="T1" fmla="*/ 0 h 31"/>
                      <a:gd name="T2" fmla="*/ 10 w 65"/>
                      <a:gd name="T3" fmla="*/ 6 h 31"/>
                      <a:gd name="T4" fmla="*/ 4 w 65"/>
                      <a:gd name="T5" fmla="*/ 12 h 31"/>
                      <a:gd name="T6" fmla="*/ 1 w 65"/>
                      <a:gd name="T7" fmla="*/ 18 h 31"/>
                      <a:gd name="T8" fmla="*/ 0 w 65"/>
                      <a:gd name="T9" fmla="*/ 23 h 31"/>
                      <a:gd name="T10" fmla="*/ 4 w 65"/>
                      <a:gd name="T11" fmla="*/ 27 h 31"/>
                      <a:gd name="T12" fmla="*/ 12 w 65"/>
                      <a:gd name="T13" fmla="*/ 30 h 31"/>
                      <a:gd name="T14" fmla="*/ 22 w 65"/>
                      <a:gd name="T15" fmla="*/ 30 h 31"/>
                      <a:gd name="T16" fmla="*/ 33 w 65"/>
                      <a:gd name="T17" fmla="*/ 30 h 31"/>
                      <a:gd name="T18" fmla="*/ 41 w 65"/>
                      <a:gd name="T19" fmla="*/ 27 h 31"/>
                      <a:gd name="T20" fmla="*/ 50 w 65"/>
                      <a:gd name="T21" fmla="*/ 23 h 31"/>
                      <a:gd name="T22" fmla="*/ 55 w 65"/>
                      <a:gd name="T23" fmla="*/ 18 h 31"/>
                      <a:gd name="T24" fmla="*/ 64 w 65"/>
                      <a:gd name="T25" fmla="*/ 7 h 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5"/>
                      <a:gd name="T40" fmla="*/ 0 h 31"/>
                      <a:gd name="T41" fmla="*/ 65 w 65"/>
                      <a:gd name="T42" fmla="*/ 31 h 3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5" h="31">
                        <a:moveTo>
                          <a:pt x="18" y="0"/>
                        </a:moveTo>
                        <a:lnTo>
                          <a:pt x="10" y="6"/>
                        </a:lnTo>
                        <a:lnTo>
                          <a:pt x="4" y="12"/>
                        </a:lnTo>
                        <a:lnTo>
                          <a:pt x="1" y="18"/>
                        </a:lnTo>
                        <a:lnTo>
                          <a:pt x="0" y="23"/>
                        </a:lnTo>
                        <a:lnTo>
                          <a:pt x="4" y="27"/>
                        </a:lnTo>
                        <a:lnTo>
                          <a:pt x="12" y="30"/>
                        </a:lnTo>
                        <a:lnTo>
                          <a:pt x="22" y="30"/>
                        </a:lnTo>
                        <a:lnTo>
                          <a:pt x="33" y="30"/>
                        </a:lnTo>
                        <a:lnTo>
                          <a:pt x="41" y="27"/>
                        </a:lnTo>
                        <a:lnTo>
                          <a:pt x="50" y="23"/>
                        </a:lnTo>
                        <a:lnTo>
                          <a:pt x="55" y="18"/>
                        </a:lnTo>
                        <a:lnTo>
                          <a:pt x="64" y="7"/>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56336" name="Freeform 64"/>
                <p:cNvSpPr>
                  <a:spLocks/>
                </p:cNvSpPr>
                <p:nvPr/>
              </p:nvSpPr>
              <p:spPr bwMode="auto">
                <a:xfrm>
                  <a:off x="3796" y="4128"/>
                  <a:ext cx="105" cy="53"/>
                </a:xfrm>
                <a:custGeom>
                  <a:avLst/>
                  <a:gdLst>
                    <a:gd name="T0" fmla="*/ 89 w 105"/>
                    <a:gd name="T1" fmla="*/ 0 h 53"/>
                    <a:gd name="T2" fmla="*/ 99 w 105"/>
                    <a:gd name="T3" fmla="*/ 2 h 53"/>
                    <a:gd name="T4" fmla="*/ 104 w 105"/>
                    <a:gd name="T5" fmla="*/ 13 h 53"/>
                    <a:gd name="T6" fmla="*/ 103 w 105"/>
                    <a:gd name="T7" fmla="*/ 21 h 53"/>
                    <a:gd name="T8" fmla="*/ 96 w 105"/>
                    <a:gd name="T9" fmla="*/ 31 h 53"/>
                    <a:gd name="T10" fmla="*/ 79 w 105"/>
                    <a:gd name="T11" fmla="*/ 42 h 53"/>
                    <a:gd name="T12" fmla="*/ 56 w 105"/>
                    <a:gd name="T13" fmla="*/ 48 h 53"/>
                    <a:gd name="T14" fmla="*/ 31 w 105"/>
                    <a:gd name="T15" fmla="*/ 51 h 53"/>
                    <a:gd name="T16" fmla="*/ 16 w 105"/>
                    <a:gd name="T17" fmla="*/ 52 h 53"/>
                    <a:gd name="T18" fmla="*/ 8 w 105"/>
                    <a:gd name="T19" fmla="*/ 50 h 53"/>
                    <a:gd name="T20" fmla="*/ 1 w 105"/>
                    <a:gd name="T21" fmla="*/ 47 h 53"/>
                    <a:gd name="T22" fmla="*/ 0 w 105"/>
                    <a:gd name="T23" fmla="*/ 39 h 53"/>
                    <a:gd name="T24" fmla="*/ 0 w 105"/>
                    <a:gd name="T25" fmla="*/ 32 h 53"/>
                    <a:gd name="T26" fmla="*/ 4 w 105"/>
                    <a:gd name="T27" fmla="*/ 28 h 5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5"/>
                    <a:gd name="T43" fmla="*/ 0 h 53"/>
                    <a:gd name="T44" fmla="*/ 105 w 105"/>
                    <a:gd name="T45" fmla="*/ 53 h 5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5" h="53">
                      <a:moveTo>
                        <a:pt x="89" y="0"/>
                      </a:moveTo>
                      <a:lnTo>
                        <a:pt x="99" y="2"/>
                      </a:lnTo>
                      <a:lnTo>
                        <a:pt x="104" y="13"/>
                      </a:lnTo>
                      <a:lnTo>
                        <a:pt x="103" y="21"/>
                      </a:lnTo>
                      <a:lnTo>
                        <a:pt x="96" y="31"/>
                      </a:lnTo>
                      <a:lnTo>
                        <a:pt x="79" y="42"/>
                      </a:lnTo>
                      <a:lnTo>
                        <a:pt x="56" y="48"/>
                      </a:lnTo>
                      <a:lnTo>
                        <a:pt x="31" y="51"/>
                      </a:lnTo>
                      <a:lnTo>
                        <a:pt x="16" y="52"/>
                      </a:lnTo>
                      <a:lnTo>
                        <a:pt x="8" y="50"/>
                      </a:lnTo>
                      <a:lnTo>
                        <a:pt x="1" y="47"/>
                      </a:lnTo>
                      <a:lnTo>
                        <a:pt x="0" y="39"/>
                      </a:lnTo>
                      <a:lnTo>
                        <a:pt x="0" y="32"/>
                      </a:lnTo>
                      <a:lnTo>
                        <a:pt x="4" y="28"/>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37" name="Freeform 65"/>
                <p:cNvSpPr>
                  <a:spLocks/>
                </p:cNvSpPr>
                <p:nvPr/>
              </p:nvSpPr>
              <p:spPr bwMode="auto">
                <a:xfrm>
                  <a:off x="3891" y="4106"/>
                  <a:ext cx="77" cy="53"/>
                </a:xfrm>
                <a:custGeom>
                  <a:avLst/>
                  <a:gdLst>
                    <a:gd name="T0" fmla="*/ 65 w 77"/>
                    <a:gd name="T1" fmla="*/ 3 h 53"/>
                    <a:gd name="T2" fmla="*/ 49 w 77"/>
                    <a:gd name="T3" fmla="*/ 0 h 53"/>
                    <a:gd name="T4" fmla="*/ 35 w 77"/>
                    <a:gd name="T5" fmla="*/ 3 h 53"/>
                    <a:gd name="T6" fmla="*/ 25 w 77"/>
                    <a:gd name="T7" fmla="*/ 6 h 53"/>
                    <a:gd name="T8" fmla="*/ 18 w 77"/>
                    <a:gd name="T9" fmla="*/ 10 h 53"/>
                    <a:gd name="T10" fmla="*/ 9 w 77"/>
                    <a:gd name="T11" fmla="*/ 17 h 53"/>
                    <a:gd name="T12" fmla="*/ 2 w 77"/>
                    <a:gd name="T13" fmla="*/ 26 h 53"/>
                    <a:gd name="T14" fmla="*/ 0 w 77"/>
                    <a:gd name="T15" fmla="*/ 36 h 53"/>
                    <a:gd name="T16" fmla="*/ 3 w 77"/>
                    <a:gd name="T17" fmla="*/ 45 h 53"/>
                    <a:gd name="T18" fmla="*/ 10 w 77"/>
                    <a:gd name="T19" fmla="*/ 50 h 53"/>
                    <a:gd name="T20" fmla="*/ 22 w 77"/>
                    <a:gd name="T21" fmla="*/ 52 h 53"/>
                    <a:gd name="T22" fmla="*/ 39 w 77"/>
                    <a:gd name="T23" fmla="*/ 50 h 53"/>
                    <a:gd name="T24" fmla="*/ 53 w 77"/>
                    <a:gd name="T25" fmla="*/ 44 h 53"/>
                    <a:gd name="T26" fmla="*/ 64 w 77"/>
                    <a:gd name="T27" fmla="*/ 37 h 53"/>
                    <a:gd name="T28" fmla="*/ 71 w 77"/>
                    <a:gd name="T29" fmla="*/ 28 h 53"/>
                    <a:gd name="T30" fmla="*/ 76 w 77"/>
                    <a:gd name="T31" fmla="*/ 18 h 53"/>
                    <a:gd name="T32" fmla="*/ 74 w 77"/>
                    <a:gd name="T33" fmla="*/ 9 h 53"/>
                    <a:gd name="T34" fmla="*/ 65 w 77"/>
                    <a:gd name="T35" fmla="*/ 3 h 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7"/>
                    <a:gd name="T55" fmla="*/ 0 h 53"/>
                    <a:gd name="T56" fmla="*/ 77 w 77"/>
                    <a:gd name="T57" fmla="*/ 53 h 5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7" h="53">
                      <a:moveTo>
                        <a:pt x="65" y="3"/>
                      </a:moveTo>
                      <a:lnTo>
                        <a:pt x="49" y="0"/>
                      </a:lnTo>
                      <a:lnTo>
                        <a:pt x="35" y="3"/>
                      </a:lnTo>
                      <a:lnTo>
                        <a:pt x="25" y="6"/>
                      </a:lnTo>
                      <a:lnTo>
                        <a:pt x="18" y="10"/>
                      </a:lnTo>
                      <a:lnTo>
                        <a:pt x="9" y="17"/>
                      </a:lnTo>
                      <a:lnTo>
                        <a:pt x="2" y="26"/>
                      </a:lnTo>
                      <a:lnTo>
                        <a:pt x="0" y="36"/>
                      </a:lnTo>
                      <a:lnTo>
                        <a:pt x="3" y="45"/>
                      </a:lnTo>
                      <a:lnTo>
                        <a:pt x="10" y="50"/>
                      </a:lnTo>
                      <a:lnTo>
                        <a:pt x="22" y="52"/>
                      </a:lnTo>
                      <a:lnTo>
                        <a:pt x="39" y="50"/>
                      </a:lnTo>
                      <a:lnTo>
                        <a:pt x="53" y="44"/>
                      </a:lnTo>
                      <a:lnTo>
                        <a:pt x="64" y="37"/>
                      </a:lnTo>
                      <a:lnTo>
                        <a:pt x="71" y="28"/>
                      </a:lnTo>
                      <a:lnTo>
                        <a:pt x="76" y="18"/>
                      </a:lnTo>
                      <a:lnTo>
                        <a:pt x="74" y="9"/>
                      </a:lnTo>
                      <a:lnTo>
                        <a:pt x="65" y="3"/>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38" name="Freeform 66"/>
                <p:cNvSpPr>
                  <a:spLocks/>
                </p:cNvSpPr>
                <p:nvPr/>
              </p:nvSpPr>
              <p:spPr bwMode="auto">
                <a:xfrm>
                  <a:off x="3953" y="4079"/>
                  <a:ext cx="80" cy="51"/>
                </a:xfrm>
                <a:custGeom>
                  <a:avLst/>
                  <a:gdLst>
                    <a:gd name="T0" fmla="*/ 68 w 80"/>
                    <a:gd name="T1" fmla="*/ 2 h 51"/>
                    <a:gd name="T2" fmla="*/ 51 w 80"/>
                    <a:gd name="T3" fmla="*/ 0 h 51"/>
                    <a:gd name="T4" fmla="*/ 36 w 80"/>
                    <a:gd name="T5" fmla="*/ 2 h 51"/>
                    <a:gd name="T6" fmla="*/ 25 w 80"/>
                    <a:gd name="T7" fmla="*/ 6 h 51"/>
                    <a:gd name="T8" fmla="*/ 18 w 80"/>
                    <a:gd name="T9" fmla="*/ 10 h 51"/>
                    <a:gd name="T10" fmla="*/ 9 w 80"/>
                    <a:gd name="T11" fmla="*/ 16 h 51"/>
                    <a:gd name="T12" fmla="*/ 2 w 80"/>
                    <a:gd name="T13" fmla="*/ 25 h 51"/>
                    <a:gd name="T14" fmla="*/ 0 w 80"/>
                    <a:gd name="T15" fmla="*/ 35 h 51"/>
                    <a:gd name="T16" fmla="*/ 3 w 80"/>
                    <a:gd name="T17" fmla="*/ 44 h 51"/>
                    <a:gd name="T18" fmla="*/ 10 w 80"/>
                    <a:gd name="T19" fmla="*/ 48 h 51"/>
                    <a:gd name="T20" fmla="*/ 22 w 80"/>
                    <a:gd name="T21" fmla="*/ 50 h 51"/>
                    <a:gd name="T22" fmla="*/ 40 w 80"/>
                    <a:gd name="T23" fmla="*/ 48 h 51"/>
                    <a:gd name="T24" fmla="*/ 55 w 80"/>
                    <a:gd name="T25" fmla="*/ 43 h 51"/>
                    <a:gd name="T26" fmla="*/ 66 w 80"/>
                    <a:gd name="T27" fmla="*/ 35 h 51"/>
                    <a:gd name="T28" fmla="*/ 74 w 80"/>
                    <a:gd name="T29" fmla="*/ 27 h 51"/>
                    <a:gd name="T30" fmla="*/ 79 w 80"/>
                    <a:gd name="T31" fmla="*/ 18 h 51"/>
                    <a:gd name="T32" fmla="*/ 77 w 80"/>
                    <a:gd name="T33" fmla="*/ 9 h 51"/>
                    <a:gd name="T34" fmla="*/ 68 w 80"/>
                    <a:gd name="T35" fmla="*/ 2 h 5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0"/>
                    <a:gd name="T55" fmla="*/ 0 h 51"/>
                    <a:gd name="T56" fmla="*/ 80 w 80"/>
                    <a:gd name="T57" fmla="*/ 51 h 5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0" h="51">
                      <a:moveTo>
                        <a:pt x="68" y="2"/>
                      </a:moveTo>
                      <a:lnTo>
                        <a:pt x="51" y="0"/>
                      </a:lnTo>
                      <a:lnTo>
                        <a:pt x="36" y="2"/>
                      </a:lnTo>
                      <a:lnTo>
                        <a:pt x="25" y="6"/>
                      </a:lnTo>
                      <a:lnTo>
                        <a:pt x="18" y="10"/>
                      </a:lnTo>
                      <a:lnTo>
                        <a:pt x="9" y="16"/>
                      </a:lnTo>
                      <a:lnTo>
                        <a:pt x="2" y="25"/>
                      </a:lnTo>
                      <a:lnTo>
                        <a:pt x="0" y="35"/>
                      </a:lnTo>
                      <a:lnTo>
                        <a:pt x="3" y="44"/>
                      </a:lnTo>
                      <a:lnTo>
                        <a:pt x="10" y="48"/>
                      </a:lnTo>
                      <a:lnTo>
                        <a:pt x="22" y="50"/>
                      </a:lnTo>
                      <a:lnTo>
                        <a:pt x="40" y="48"/>
                      </a:lnTo>
                      <a:lnTo>
                        <a:pt x="55" y="43"/>
                      </a:lnTo>
                      <a:lnTo>
                        <a:pt x="66" y="35"/>
                      </a:lnTo>
                      <a:lnTo>
                        <a:pt x="74" y="27"/>
                      </a:lnTo>
                      <a:lnTo>
                        <a:pt x="79" y="18"/>
                      </a:lnTo>
                      <a:lnTo>
                        <a:pt x="77" y="9"/>
                      </a:lnTo>
                      <a:lnTo>
                        <a:pt x="68" y="2"/>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39" name="Freeform 67"/>
                <p:cNvSpPr>
                  <a:spLocks/>
                </p:cNvSpPr>
                <p:nvPr/>
              </p:nvSpPr>
              <p:spPr bwMode="auto">
                <a:xfrm>
                  <a:off x="4015" y="4049"/>
                  <a:ext cx="70" cy="50"/>
                </a:xfrm>
                <a:custGeom>
                  <a:avLst/>
                  <a:gdLst>
                    <a:gd name="T0" fmla="*/ 59 w 70"/>
                    <a:gd name="T1" fmla="*/ 2 h 50"/>
                    <a:gd name="T2" fmla="*/ 45 w 70"/>
                    <a:gd name="T3" fmla="*/ 0 h 50"/>
                    <a:gd name="T4" fmla="*/ 31 w 70"/>
                    <a:gd name="T5" fmla="*/ 2 h 50"/>
                    <a:gd name="T6" fmla="*/ 22 w 70"/>
                    <a:gd name="T7" fmla="*/ 5 h 50"/>
                    <a:gd name="T8" fmla="*/ 16 w 70"/>
                    <a:gd name="T9" fmla="*/ 9 h 50"/>
                    <a:gd name="T10" fmla="*/ 8 w 70"/>
                    <a:gd name="T11" fmla="*/ 16 h 50"/>
                    <a:gd name="T12" fmla="*/ 2 w 70"/>
                    <a:gd name="T13" fmla="*/ 24 h 50"/>
                    <a:gd name="T14" fmla="*/ 0 w 70"/>
                    <a:gd name="T15" fmla="*/ 33 h 50"/>
                    <a:gd name="T16" fmla="*/ 3 w 70"/>
                    <a:gd name="T17" fmla="*/ 43 h 50"/>
                    <a:gd name="T18" fmla="*/ 8 w 70"/>
                    <a:gd name="T19" fmla="*/ 47 h 50"/>
                    <a:gd name="T20" fmla="*/ 19 w 70"/>
                    <a:gd name="T21" fmla="*/ 49 h 50"/>
                    <a:gd name="T22" fmla="*/ 35 w 70"/>
                    <a:gd name="T23" fmla="*/ 47 h 50"/>
                    <a:gd name="T24" fmla="*/ 48 w 70"/>
                    <a:gd name="T25" fmla="*/ 42 h 50"/>
                    <a:gd name="T26" fmla="*/ 58 w 70"/>
                    <a:gd name="T27" fmla="*/ 34 h 50"/>
                    <a:gd name="T28" fmla="*/ 65 w 70"/>
                    <a:gd name="T29" fmla="*/ 26 h 50"/>
                    <a:gd name="T30" fmla="*/ 69 w 70"/>
                    <a:gd name="T31" fmla="*/ 17 h 50"/>
                    <a:gd name="T32" fmla="*/ 67 w 70"/>
                    <a:gd name="T33" fmla="*/ 8 h 50"/>
                    <a:gd name="T34" fmla="*/ 59 w 70"/>
                    <a:gd name="T35" fmla="*/ 2 h 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0"/>
                    <a:gd name="T55" fmla="*/ 0 h 50"/>
                    <a:gd name="T56" fmla="*/ 70 w 70"/>
                    <a:gd name="T57" fmla="*/ 50 h 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0" h="50">
                      <a:moveTo>
                        <a:pt x="59" y="2"/>
                      </a:moveTo>
                      <a:lnTo>
                        <a:pt x="45" y="0"/>
                      </a:lnTo>
                      <a:lnTo>
                        <a:pt x="31" y="2"/>
                      </a:lnTo>
                      <a:lnTo>
                        <a:pt x="22" y="5"/>
                      </a:lnTo>
                      <a:lnTo>
                        <a:pt x="16" y="9"/>
                      </a:lnTo>
                      <a:lnTo>
                        <a:pt x="8" y="16"/>
                      </a:lnTo>
                      <a:lnTo>
                        <a:pt x="2" y="24"/>
                      </a:lnTo>
                      <a:lnTo>
                        <a:pt x="0" y="33"/>
                      </a:lnTo>
                      <a:lnTo>
                        <a:pt x="3" y="43"/>
                      </a:lnTo>
                      <a:lnTo>
                        <a:pt x="8" y="47"/>
                      </a:lnTo>
                      <a:lnTo>
                        <a:pt x="19" y="49"/>
                      </a:lnTo>
                      <a:lnTo>
                        <a:pt x="35" y="47"/>
                      </a:lnTo>
                      <a:lnTo>
                        <a:pt x="48" y="42"/>
                      </a:lnTo>
                      <a:lnTo>
                        <a:pt x="58" y="34"/>
                      </a:lnTo>
                      <a:lnTo>
                        <a:pt x="65" y="26"/>
                      </a:lnTo>
                      <a:lnTo>
                        <a:pt x="69" y="17"/>
                      </a:lnTo>
                      <a:lnTo>
                        <a:pt x="67" y="8"/>
                      </a:lnTo>
                      <a:lnTo>
                        <a:pt x="59" y="2"/>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40" name="Freeform 68"/>
                <p:cNvSpPr>
                  <a:spLocks/>
                </p:cNvSpPr>
                <p:nvPr/>
              </p:nvSpPr>
              <p:spPr bwMode="auto">
                <a:xfrm>
                  <a:off x="4070" y="4023"/>
                  <a:ext cx="70" cy="50"/>
                </a:xfrm>
                <a:custGeom>
                  <a:avLst/>
                  <a:gdLst>
                    <a:gd name="T0" fmla="*/ 59 w 70"/>
                    <a:gd name="T1" fmla="*/ 2 h 50"/>
                    <a:gd name="T2" fmla="*/ 44 w 70"/>
                    <a:gd name="T3" fmla="*/ 0 h 50"/>
                    <a:gd name="T4" fmla="*/ 31 w 70"/>
                    <a:gd name="T5" fmla="*/ 2 h 50"/>
                    <a:gd name="T6" fmla="*/ 22 w 70"/>
                    <a:gd name="T7" fmla="*/ 5 h 50"/>
                    <a:gd name="T8" fmla="*/ 16 w 70"/>
                    <a:gd name="T9" fmla="*/ 9 h 50"/>
                    <a:gd name="T10" fmla="*/ 7 w 70"/>
                    <a:gd name="T11" fmla="*/ 15 h 50"/>
                    <a:gd name="T12" fmla="*/ 1 w 70"/>
                    <a:gd name="T13" fmla="*/ 24 h 50"/>
                    <a:gd name="T14" fmla="*/ 0 w 70"/>
                    <a:gd name="T15" fmla="*/ 33 h 50"/>
                    <a:gd name="T16" fmla="*/ 2 w 70"/>
                    <a:gd name="T17" fmla="*/ 43 h 50"/>
                    <a:gd name="T18" fmla="*/ 8 w 70"/>
                    <a:gd name="T19" fmla="*/ 47 h 50"/>
                    <a:gd name="T20" fmla="*/ 19 w 70"/>
                    <a:gd name="T21" fmla="*/ 49 h 50"/>
                    <a:gd name="T22" fmla="*/ 35 w 70"/>
                    <a:gd name="T23" fmla="*/ 47 h 50"/>
                    <a:gd name="T24" fmla="*/ 48 w 70"/>
                    <a:gd name="T25" fmla="*/ 42 h 50"/>
                    <a:gd name="T26" fmla="*/ 58 w 70"/>
                    <a:gd name="T27" fmla="*/ 34 h 50"/>
                    <a:gd name="T28" fmla="*/ 65 w 70"/>
                    <a:gd name="T29" fmla="*/ 26 h 50"/>
                    <a:gd name="T30" fmla="*/ 69 w 70"/>
                    <a:gd name="T31" fmla="*/ 16 h 50"/>
                    <a:gd name="T32" fmla="*/ 67 w 70"/>
                    <a:gd name="T33" fmla="*/ 8 h 50"/>
                    <a:gd name="T34" fmla="*/ 59 w 70"/>
                    <a:gd name="T35" fmla="*/ 2 h 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0"/>
                    <a:gd name="T55" fmla="*/ 0 h 50"/>
                    <a:gd name="T56" fmla="*/ 70 w 70"/>
                    <a:gd name="T57" fmla="*/ 50 h 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0" h="50">
                      <a:moveTo>
                        <a:pt x="59" y="2"/>
                      </a:moveTo>
                      <a:lnTo>
                        <a:pt x="44" y="0"/>
                      </a:lnTo>
                      <a:lnTo>
                        <a:pt x="31" y="2"/>
                      </a:lnTo>
                      <a:lnTo>
                        <a:pt x="22" y="5"/>
                      </a:lnTo>
                      <a:lnTo>
                        <a:pt x="16" y="9"/>
                      </a:lnTo>
                      <a:lnTo>
                        <a:pt x="7" y="15"/>
                      </a:lnTo>
                      <a:lnTo>
                        <a:pt x="1" y="24"/>
                      </a:lnTo>
                      <a:lnTo>
                        <a:pt x="0" y="33"/>
                      </a:lnTo>
                      <a:lnTo>
                        <a:pt x="2" y="43"/>
                      </a:lnTo>
                      <a:lnTo>
                        <a:pt x="8" y="47"/>
                      </a:lnTo>
                      <a:lnTo>
                        <a:pt x="19" y="49"/>
                      </a:lnTo>
                      <a:lnTo>
                        <a:pt x="35" y="47"/>
                      </a:lnTo>
                      <a:lnTo>
                        <a:pt x="48" y="42"/>
                      </a:lnTo>
                      <a:lnTo>
                        <a:pt x="58" y="34"/>
                      </a:lnTo>
                      <a:lnTo>
                        <a:pt x="65" y="26"/>
                      </a:lnTo>
                      <a:lnTo>
                        <a:pt x="69" y="16"/>
                      </a:lnTo>
                      <a:lnTo>
                        <a:pt x="67" y="8"/>
                      </a:lnTo>
                      <a:lnTo>
                        <a:pt x="59" y="2"/>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56334" name="Freeform 70"/>
              <p:cNvSpPr>
                <a:spLocks/>
              </p:cNvSpPr>
              <p:nvPr/>
            </p:nvSpPr>
            <p:spPr bwMode="auto">
              <a:xfrm>
                <a:off x="3789" y="4188"/>
                <a:ext cx="113" cy="62"/>
              </a:xfrm>
              <a:custGeom>
                <a:avLst/>
                <a:gdLst>
                  <a:gd name="T0" fmla="*/ 33 w 113"/>
                  <a:gd name="T1" fmla="*/ 57 h 62"/>
                  <a:gd name="T2" fmla="*/ 0 w 113"/>
                  <a:gd name="T3" fmla="*/ 27 h 62"/>
                  <a:gd name="T4" fmla="*/ 33 w 113"/>
                  <a:gd name="T5" fmla="*/ 45 h 62"/>
                  <a:gd name="T6" fmla="*/ 14 w 113"/>
                  <a:gd name="T7" fmla="*/ 13 h 62"/>
                  <a:gd name="T8" fmla="*/ 49 w 113"/>
                  <a:gd name="T9" fmla="*/ 52 h 62"/>
                  <a:gd name="T10" fmla="*/ 45 w 113"/>
                  <a:gd name="T11" fmla="*/ 20 h 62"/>
                  <a:gd name="T12" fmla="*/ 63 w 113"/>
                  <a:gd name="T13" fmla="*/ 52 h 62"/>
                  <a:gd name="T14" fmla="*/ 63 w 113"/>
                  <a:gd name="T15" fmla="*/ 13 h 62"/>
                  <a:gd name="T16" fmla="*/ 75 w 113"/>
                  <a:gd name="T17" fmla="*/ 41 h 62"/>
                  <a:gd name="T18" fmla="*/ 77 w 113"/>
                  <a:gd name="T19" fmla="*/ 2 h 62"/>
                  <a:gd name="T20" fmla="*/ 89 w 113"/>
                  <a:gd name="T21" fmla="*/ 31 h 62"/>
                  <a:gd name="T22" fmla="*/ 91 w 113"/>
                  <a:gd name="T23" fmla="*/ 18 h 62"/>
                  <a:gd name="T24" fmla="*/ 112 w 113"/>
                  <a:gd name="T25" fmla="*/ 0 h 62"/>
                  <a:gd name="T26" fmla="*/ 101 w 113"/>
                  <a:gd name="T27" fmla="*/ 27 h 62"/>
                  <a:gd name="T28" fmla="*/ 103 w 113"/>
                  <a:gd name="T29" fmla="*/ 61 h 62"/>
                  <a:gd name="T30" fmla="*/ 33 w 113"/>
                  <a:gd name="T31" fmla="*/ 57 h 6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3"/>
                  <a:gd name="T49" fmla="*/ 0 h 62"/>
                  <a:gd name="T50" fmla="*/ 113 w 113"/>
                  <a:gd name="T51" fmla="*/ 62 h 6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3" h="62">
                    <a:moveTo>
                      <a:pt x="33" y="57"/>
                    </a:moveTo>
                    <a:lnTo>
                      <a:pt x="0" y="27"/>
                    </a:lnTo>
                    <a:lnTo>
                      <a:pt x="33" y="45"/>
                    </a:lnTo>
                    <a:lnTo>
                      <a:pt x="14" y="13"/>
                    </a:lnTo>
                    <a:lnTo>
                      <a:pt x="49" y="52"/>
                    </a:lnTo>
                    <a:lnTo>
                      <a:pt x="45" y="20"/>
                    </a:lnTo>
                    <a:lnTo>
                      <a:pt x="63" y="52"/>
                    </a:lnTo>
                    <a:lnTo>
                      <a:pt x="63" y="13"/>
                    </a:lnTo>
                    <a:lnTo>
                      <a:pt x="75" y="41"/>
                    </a:lnTo>
                    <a:lnTo>
                      <a:pt x="77" y="2"/>
                    </a:lnTo>
                    <a:lnTo>
                      <a:pt x="89" y="31"/>
                    </a:lnTo>
                    <a:lnTo>
                      <a:pt x="91" y="18"/>
                    </a:lnTo>
                    <a:lnTo>
                      <a:pt x="112" y="0"/>
                    </a:lnTo>
                    <a:lnTo>
                      <a:pt x="101" y="27"/>
                    </a:lnTo>
                    <a:lnTo>
                      <a:pt x="103" y="61"/>
                    </a:lnTo>
                    <a:lnTo>
                      <a:pt x="33" y="57"/>
                    </a:lnTo>
                  </a:path>
                </a:pathLst>
              </a:custGeom>
              <a:solidFill>
                <a:srgbClr val="00AE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en-US"/>
              </a:p>
            </p:txBody>
          </p:sp>
        </p:grpSp>
      </p:grpSp>
      <p:sp>
        <p:nvSpPr>
          <p:cNvPr id="56322" name="Rectangle 75"/>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fontScale="90000"/>
          </a:bodyPr>
          <a:lstStyle/>
          <a:p>
            <a:r>
              <a:rPr lang="en-US" dirty="0"/>
              <a:t>Side </a:t>
            </a:r>
            <a:r>
              <a:rPr lang="en-US" dirty="0" smtClean="0"/>
              <a:t>Effects &amp; Order-Dependent Code (ODC)</a:t>
            </a:r>
          </a:p>
        </p:txBody>
      </p:sp>
      <p:sp>
        <p:nvSpPr>
          <p:cNvPr id="56323" name="Rectangle 3"/>
          <p:cNvSpPr>
            <a:spLocks noChangeArrowheads="1"/>
          </p:cNvSpPr>
          <p:nvPr/>
        </p:nvSpPr>
        <p:spPr bwMode="auto">
          <a:xfrm>
            <a:off x="1563171" y="1095941"/>
            <a:ext cx="5052666" cy="5131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lnSpc>
                <a:spcPct val="90000"/>
              </a:lnSpc>
              <a:spcBef>
                <a:spcPct val="30000"/>
              </a:spcBef>
              <a:tabLst>
                <a:tab pos="227004" algn="l"/>
                <a:tab pos="461945" algn="l"/>
              </a:tabLst>
            </a:pPr>
            <a:r>
              <a:rPr lang="en-US" sz="1600" noProof="1">
                <a:latin typeface="Consolas" panose="020B0609020204030204" pitchFamily="49" charset="0"/>
              </a:rPr>
              <a:t>Global : Integer := 0;</a:t>
            </a:r>
          </a:p>
          <a:p>
            <a:pPr eaLnBrk="0" hangingPunct="0">
              <a:lnSpc>
                <a:spcPct val="90000"/>
              </a:lnSpc>
              <a:spcBef>
                <a:spcPct val="30000"/>
              </a:spcBef>
              <a:tabLst>
                <a:tab pos="227004" algn="l"/>
                <a:tab pos="461945" algn="l"/>
              </a:tabLst>
            </a:pPr>
            <a:endParaRPr lang="en-US" sz="1600" noProof="1">
              <a:latin typeface="Consolas" panose="020B0609020204030204" pitchFamily="49" charset="0"/>
            </a:endParaRPr>
          </a:p>
          <a:p>
            <a:pPr eaLnBrk="0" hangingPunct="0">
              <a:lnSpc>
                <a:spcPct val="90000"/>
              </a:lnSpc>
              <a:spcBef>
                <a:spcPct val="30000"/>
              </a:spcBef>
              <a:tabLst>
                <a:tab pos="227004" algn="l"/>
                <a:tab pos="461945" algn="l"/>
              </a:tabLst>
            </a:pPr>
            <a:r>
              <a:rPr lang="en-US" sz="1600" b="1" noProof="1">
                <a:latin typeface="Consolas" panose="020B0609020204030204" pitchFamily="49" charset="0"/>
              </a:rPr>
              <a:t>function </a:t>
            </a:r>
            <a:r>
              <a:rPr lang="en-US" sz="1600" noProof="1">
                <a:latin typeface="Consolas" panose="020B0609020204030204" pitchFamily="49" charset="0"/>
              </a:rPr>
              <a:t>F </a:t>
            </a:r>
            <a:r>
              <a:rPr lang="en-US" sz="1600" b="1" noProof="1">
                <a:latin typeface="Consolas" panose="020B0609020204030204" pitchFamily="49" charset="0"/>
              </a:rPr>
              <a:t>return </a:t>
            </a:r>
            <a:r>
              <a:rPr lang="en-US" sz="1600" noProof="1">
                <a:latin typeface="Consolas" panose="020B0609020204030204" pitchFamily="49" charset="0"/>
              </a:rPr>
              <a:t>Integer </a:t>
            </a:r>
            <a:r>
              <a:rPr lang="en-US" sz="1600" b="1" noProof="1">
                <a:latin typeface="Consolas" panose="020B0609020204030204" pitchFamily="49" charset="0"/>
              </a:rPr>
              <a:t>is</a:t>
            </a:r>
            <a:endParaRPr lang="en-US" sz="1600" noProof="1">
              <a:latin typeface="Consolas" panose="020B0609020204030204" pitchFamily="49" charset="0"/>
            </a:endParaRPr>
          </a:p>
          <a:p>
            <a:pPr eaLnBrk="0" hangingPunct="0">
              <a:lnSpc>
                <a:spcPct val="90000"/>
              </a:lnSpc>
              <a:spcBef>
                <a:spcPct val="30000"/>
              </a:spcBef>
              <a:tabLst>
                <a:tab pos="227004" algn="l"/>
                <a:tab pos="461945" algn="l"/>
              </a:tabLst>
            </a:pPr>
            <a:r>
              <a:rPr lang="en-US" sz="1600" b="1" noProof="1">
                <a:latin typeface="Consolas" panose="020B0609020204030204" pitchFamily="49" charset="0"/>
              </a:rPr>
              <a:t>begin</a:t>
            </a:r>
            <a:r>
              <a:rPr lang="en-US" sz="1600" noProof="1">
                <a:latin typeface="Consolas" panose="020B0609020204030204" pitchFamily="49" charset="0"/>
              </a:rPr>
              <a:t>	</a:t>
            </a:r>
          </a:p>
          <a:p>
            <a:pPr eaLnBrk="0" hangingPunct="0">
              <a:lnSpc>
                <a:spcPct val="90000"/>
              </a:lnSpc>
              <a:spcBef>
                <a:spcPct val="30000"/>
              </a:spcBef>
              <a:tabLst>
                <a:tab pos="227004" algn="l"/>
                <a:tab pos="461945" algn="l"/>
              </a:tabLst>
            </a:pPr>
            <a:r>
              <a:rPr lang="en-US" sz="1600" b="1" noProof="1">
                <a:solidFill>
                  <a:srgbClr val="CC0000"/>
                </a:solidFill>
                <a:latin typeface="Consolas" panose="020B0609020204030204" pitchFamily="49" charset="0"/>
              </a:rPr>
              <a:t>	</a:t>
            </a:r>
            <a:r>
              <a:rPr lang="en-US" sz="1600" noProof="1">
                <a:solidFill>
                  <a:srgbClr val="CC0000"/>
                </a:solidFill>
                <a:latin typeface="Consolas" panose="020B0609020204030204" pitchFamily="49" charset="0"/>
              </a:rPr>
              <a:t>Global := Global + 1;</a:t>
            </a:r>
          </a:p>
          <a:p>
            <a:pPr eaLnBrk="0" hangingPunct="0">
              <a:lnSpc>
                <a:spcPct val="90000"/>
              </a:lnSpc>
              <a:spcBef>
                <a:spcPct val="30000"/>
              </a:spcBef>
              <a:tabLst>
                <a:tab pos="227004" algn="l"/>
                <a:tab pos="461945" algn="l"/>
              </a:tabLst>
            </a:pPr>
            <a:r>
              <a:rPr lang="en-US" sz="1600" b="1" noProof="1">
                <a:latin typeface="Consolas" panose="020B0609020204030204" pitchFamily="49" charset="0"/>
              </a:rPr>
              <a:t>	return </a:t>
            </a:r>
            <a:r>
              <a:rPr lang="en-US" sz="1600" noProof="1">
                <a:latin typeface="Consolas" panose="020B0609020204030204" pitchFamily="49" charset="0"/>
              </a:rPr>
              <a:t>Global;</a:t>
            </a:r>
          </a:p>
          <a:p>
            <a:pPr eaLnBrk="0" hangingPunct="0">
              <a:lnSpc>
                <a:spcPct val="90000"/>
              </a:lnSpc>
              <a:spcBef>
                <a:spcPct val="30000"/>
              </a:spcBef>
              <a:tabLst>
                <a:tab pos="227004" algn="l"/>
                <a:tab pos="461945" algn="l"/>
              </a:tabLst>
            </a:pPr>
            <a:r>
              <a:rPr lang="en-US" sz="1600" b="1" noProof="1">
                <a:latin typeface="Consolas" panose="020B0609020204030204" pitchFamily="49" charset="0"/>
              </a:rPr>
              <a:t>end </a:t>
            </a:r>
            <a:r>
              <a:rPr lang="en-US" sz="1600" noProof="1">
                <a:latin typeface="Consolas" panose="020B0609020204030204" pitchFamily="49" charset="0"/>
              </a:rPr>
              <a:t>F;</a:t>
            </a:r>
          </a:p>
          <a:p>
            <a:pPr eaLnBrk="0" hangingPunct="0">
              <a:lnSpc>
                <a:spcPct val="90000"/>
              </a:lnSpc>
              <a:spcBef>
                <a:spcPct val="30000"/>
              </a:spcBef>
              <a:tabLst>
                <a:tab pos="227004" algn="l"/>
                <a:tab pos="461945" algn="l"/>
              </a:tabLst>
            </a:pPr>
            <a:endParaRPr lang="en-US" sz="1600" noProof="1">
              <a:latin typeface="Consolas" panose="020B0609020204030204" pitchFamily="49" charset="0"/>
            </a:endParaRPr>
          </a:p>
          <a:p>
            <a:pPr eaLnBrk="0" hangingPunct="0">
              <a:lnSpc>
                <a:spcPct val="90000"/>
              </a:lnSpc>
              <a:spcBef>
                <a:spcPct val="30000"/>
              </a:spcBef>
              <a:tabLst>
                <a:tab pos="227004" algn="l"/>
                <a:tab pos="461945" algn="l"/>
              </a:tabLst>
            </a:pPr>
            <a:r>
              <a:rPr lang="en-US" sz="1600" b="1" noProof="1">
                <a:latin typeface="Consolas" panose="020B0609020204030204" pitchFamily="49" charset="0"/>
              </a:rPr>
              <a:t>procedure </a:t>
            </a:r>
            <a:r>
              <a:rPr lang="en-US" sz="1600" noProof="1">
                <a:latin typeface="Consolas" panose="020B0609020204030204" pitchFamily="49" charset="0"/>
              </a:rPr>
              <a:t>Gear_Down (X, Y : </a:t>
            </a:r>
            <a:r>
              <a:rPr lang="en-US" sz="1600" b="1" noProof="1">
                <a:latin typeface="Consolas" panose="020B0609020204030204" pitchFamily="49" charset="0"/>
              </a:rPr>
              <a:t>in </a:t>
            </a:r>
            <a:r>
              <a:rPr lang="en-US" sz="1600" noProof="1">
                <a:latin typeface="Consolas" panose="020B0609020204030204" pitchFamily="49" charset="0"/>
              </a:rPr>
              <a:t>Integer) </a:t>
            </a:r>
            <a:r>
              <a:rPr lang="en-US" sz="1600" b="1" noProof="1">
                <a:latin typeface="Consolas" panose="020B0609020204030204" pitchFamily="49" charset="0"/>
              </a:rPr>
              <a:t>is</a:t>
            </a:r>
            <a:endParaRPr lang="en-US" sz="1600" noProof="1">
              <a:latin typeface="Consolas" panose="020B0609020204030204" pitchFamily="49" charset="0"/>
            </a:endParaRPr>
          </a:p>
          <a:p>
            <a:pPr eaLnBrk="0" hangingPunct="0">
              <a:lnSpc>
                <a:spcPct val="90000"/>
              </a:lnSpc>
              <a:spcBef>
                <a:spcPct val="30000"/>
              </a:spcBef>
              <a:tabLst>
                <a:tab pos="227004" algn="l"/>
                <a:tab pos="461945" algn="l"/>
              </a:tabLst>
            </a:pPr>
            <a:r>
              <a:rPr lang="en-US" sz="1600" b="1" noProof="1">
                <a:latin typeface="Consolas" panose="020B0609020204030204" pitchFamily="49" charset="0"/>
              </a:rPr>
              <a:t>begin</a:t>
            </a:r>
          </a:p>
          <a:p>
            <a:pPr eaLnBrk="0" hangingPunct="0">
              <a:lnSpc>
                <a:spcPct val="90000"/>
              </a:lnSpc>
              <a:spcBef>
                <a:spcPct val="30000"/>
              </a:spcBef>
              <a:tabLst>
                <a:tab pos="227004" algn="l"/>
                <a:tab pos="461945" algn="l"/>
              </a:tabLst>
            </a:pPr>
            <a:r>
              <a:rPr lang="en-US" sz="1600" b="1" noProof="1">
                <a:latin typeface="Consolas" panose="020B0609020204030204" pitchFamily="49" charset="0"/>
              </a:rPr>
              <a:t>	if </a:t>
            </a:r>
            <a:r>
              <a:rPr lang="en-US" sz="1600" b="1" noProof="1">
                <a:solidFill>
                  <a:srgbClr val="0000FF"/>
                </a:solidFill>
                <a:latin typeface="Consolas" panose="020B0609020204030204" pitchFamily="49" charset="0"/>
              </a:rPr>
              <a:t>X = Y</a:t>
            </a:r>
            <a:r>
              <a:rPr lang="en-US" sz="1600" b="1" noProof="1">
                <a:latin typeface="Consolas" panose="020B0609020204030204" pitchFamily="49" charset="0"/>
              </a:rPr>
              <a:t> then </a:t>
            </a:r>
            <a:r>
              <a:rPr lang="en-US" sz="1600" noProof="1">
                <a:latin typeface="Consolas" panose="020B0609020204030204" pitchFamily="49" charset="0"/>
              </a:rPr>
              <a:t>-- put gear down</a:t>
            </a:r>
          </a:p>
          <a:p>
            <a:pPr eaLnBrk="0" hangingPunct="0">
              <a:lnSpc>
                <a:spcPct val="90000"/>
              </a:lnSpc>
              <a:spcBef>
                <a:spcPct val="30000"/>
              </a:spcBef>
              <a:tabLst>
                <a:tab pos="227004" algn="l"/>
                <a:tab pos="461945" algn="l"/>
              </a:tabLst>
            </a:pPr>
            <a:r>
              <a:rPr lang="en-US" sz="1600" noProof="1">
                <a:latin typeface="Consolas" panose="020B0609020204030204" pitchFamily="49" charset="0"/>
              </a:rPr>
              <a:t>		...</a:t>
            </a:r>
          </a:p>
          <a:p>
            <a:pPr eaLnBrk="0" hangingPunct="0">
              <a:lnSpc>
                <a:spcPct val="90000"/>
              </a:lnSpc>
              <a:spcBef>
                <a:spcPct val="30000"/>
              </a:spcBef>
              <a:tabLst>
                <a:tab pos="227004" algn="l"/>
                <a:tab pos="461945" algn="l"/>
              </a:tabLst>
            </a:pPr>
            <a:r>
              <a:rPr lang="en-US" sz="1600" b="1" noProof="1">
                <a:latin typeface="Consolas" panose="020B0609020204030204" pitchFamily="49" charset="0"/>
              </a:rPr>
              <a:t>	end if</a:t>
            </a:r>
            <a:r>
              <a:rPr lang="en-US" sz="1600" noProof="1">
                <a:latin typeface="Consolas" panose="020B0609020204030204" pitchFamily="49" charset="0"/>
              </a:rPr>
              <a:t>;</a:t>
            </a:r>
          </a:p>
          <a:p>
            <a:pPr eaLnBrk="0" hangingPunct="0">
              <a:lnSpc>
                <a:spcPct val="90000"/>
              </a:lnSpc>
              <a:spcBef>
                <a:spcPct val="30000"/>
              </a:spcBef>
              <a:tabLst>
                <a:tab pos="227004" algn="l"/>
                <a:tab pos="461945" algn="l"/>
              </a:tabLst>
            </a:pPr>
            <a:r>
              <a:rPr lang="en-US" sz="1600" b="1" noProof="1">
                <a:latin typeface="Consolas" panose="020B0609020204030204" pitchFamily="49" charset="0"/>
              </a:rPr>
              <a:t>end </a:t>
            </a:r>
            <a:r>
              <a:rPr lang="en-US" sz="1600" noProof="1">
                <a:latin typeface="Consolas" panose="020B0609020204030204" pitchFamily="49" charset="0"/>
              </a:rPr>
              <a:t>Gear_Down;</a:t>
            </a:r>
          </a:p>
          <a:p>
            <a:pPr eaLnBrk="0" hangingPunct="0">
              <a:lnSpc>
                <a:spcPct val="90000"/>
              </a:lnSpc>
              <a:spcBef>
                <a:spcPts val="1800"/>
              </a:spcBef>
              <a:spcAft>
                <a:spcPts val="1800"/>
              </a:spcAft>
              <a:tabLst>
                <a:tab pos="227004" algn="l"/>
                <a:tab pos="461945" algn="l"/>
              </a:tabLst>
            </a:pPr>
            <a:r>
              <a:rPr lang="en-US" sz="1600" noProof="1" smtClean="0">
                <a:latin typeface="Consolas" panose="020B0609020204030204" pitchFamily="49" charset="0"/>
              </a:rPr>
              <a:t>…</a:t>
            </a:r>
          </a:p>
          <a:p>
            <a:pPr eaLnBrk="0" hangingPunct="0">
              <a:lnSpc>
                <a:spcPct val="90000"/>
              </a:lnSpc>
              <a:spcBef>
                <a:spcPct val="30000"/>
              </a:spcBef>
              <a:tabLst>
                <a:tab pos="227004" algn="l"/>
                <a:tab pos="461945" algn="l"/>
              </a:tabLst>
            </a:pPr>
            <a:r>
              <a:rPr lang="en-US" sz="1600" noProof="1" smtClean="0">
                <a:latin typeface="Consolas" panose="020B0609020204030204" pitchFamily="49" charset="0"/>
              </a:rPr>
              <a:t>Gear_Down </a:t>
            </a:r>
            <a:r>
              <a:rPr lang="en-US" sz="1600" noProof="1">
                <a:latin typeface="Consolas" panose="020B0609020204030204" pitchFamily="49" charset="0"/>
              </a:rPr>
              <a:t>(</a:t>
            </a:r>
            <a:r>
              <a:rPr lang="en-US" sz="1600" noProof="1">
                <a:solidFill>
                  <a:srgbClr val="CC0000"/>
                </a:solidFill>
                <a:latin typeface="Consolas" panose="020B0609020204030204" pitchFamily="49" charset="0"/>
              </a:rPr>
              <a:t>Global, F</a:t>
            </a:r>
            <a:r>
              <a:rPr lang="en-US" sz="1600" b="1" noProof="1">
                <a:latin typeface="Consolas" panose="020B0609020204030204" pitchFamily="49" charset="0"/>
              </a:rPr>
              <a:t>);</a:t>
            </a:r>
            <a:endParaRPr lang="en-US" sz="1600" noProof="1">
              <a:latin typeface="Consolas" panose="020B0609020204030204" pitchFamily="49" charset="0"/>
            </a:endParaRPr>
          </a:p>
        </p:txBody>
      </p:sp>
      <p:sp>
        <p:nvSpPr>
          <p:cNvPr id="56324" name="Rectangle 4"/>
          <p:cNvSpPr>
            <a:spLocks noChangeArrowheads="1"/>
          </p:cNvSpPr>
          <p:nvPr/>
        </p:nvSpPr>
        <p:spPr bwMode="blackWhite">
          <a:xfrm>
            <a:off x="4985773" y="2243138"/>
            <a:ext cx="1171284" cy="335989"/>
          </a:xfrm>
          <a:prstGeom prst="rect">
            <a:avLst/>
          </a:prstGeom>
          <a:solidFill>
            <a:srgbClr val="FFC000"/>
          </a:solidFill>
          <a:ln w="12700">
            <a:solidFill>
              <a:schemeClr val="tx1"/>
            </a:solidFill>
            <a:miter lim="800000"/>
            <a:headEnd/>
            <a:tailEnd/>
          </a:ln>
          <a:effectLst>
            <a:outerShdw blurRad="50800" dist="38100" dir="2700000" algn="tl" rotWithShape="0">
              <a:prstClr val="black">
                <a:alpha val="40000"/>
              </a:prstClr>
            </a:outerShdw>
          </a:effectLst>
        </p:spPr>
        <p:txBody>
          <a:bodyPr wrap="none" lIns="90488" tIns="44450" rIns="90488" bIns="44450">
            <a:spAutoFit/>
          </a:bodyPr>
          <a:lstStyle/>
          <a:p>
            <a:pPr algn="ctr" eaLnBrk="0" hangingPunct="0"/>
            <a:r>
              <a:rPr lang="en-US" sz="1600" dirty="0"/>
              <a:t>Side Effect</a:t>
            </a:r>
          </a:p>
        </p:txBody>
      </p:sp>
      <p:sp>
        <p:nvSpPr>
          <p:cNvPr id="56326" name="Rectangle 73"/>
          <p:cNvSpPr>
            <a:spLocks noChangeArrowheads="1"/>
          </p:cNvSpPr>
          <p:nvPr/>
        </p:nvSpPr>
        <p:spPr bwMode="blackWhite">
          <a:xfrm>
            <a:off x="5120086" y="5733256"/>
            <a:ext cx="2836290" cy="653512"/>
          </a:xfrm>
          <a:prstGeom prst="rect">
            <a:avLst/>
          </a:prstGeom>
          <a:solidFill>
            <a:srgbClr val="FFFFCC"/>
          </a:solidFill>
          <a:ln w="12700">
            <a:solidFill>
              <a:schemeClr val="tx1"/>
            </a:solidFill>
            <a:miter lim="800000"/>
            <a:headEnd/>
            <a:tailEnd/>
          </a:ln>
          <a:effectLst>
            <a:outerShdw blurRad="50800" dist="38100" dir="2700000" algn="tl" rotWithShape="0">
              <a:prstClr val="black">
                <a:alpha val="40000"/>
              </a:prstClr>
            </a:outerShdw>
          </a:effectLst>
        </p:spPr>
        <p:txBody>
          <a:bodyPr wrap="none" lIns="90488" tIns="44450" rIns="90488" bIns="44450">
            <a:spAutoFit/>
          </a:bodyPr>
          <a:lstStyle/>
          <a:p>
            <a:pPr algn="ctr" eaLnBrk="0" hangingPunct="0">
              <a:lnSpc>
                <a:spcPct val="120000"/>
              </a:lnSpc>
            </a:pPr>
            <a:r>
              <a:rPr lang="en-US" sz="1600" dirty="0"/>
              <a:t>Left, Right yields X = 0, Y = 1</a:t>
            </a:r>
          </a:p>
          <a:p>
            <a:pPr algn="ctr" eaLnBrk="0" hangingPunct="0">
              <a:lnSpc>
                <a:spcPct val="120000"/>
              </a:lnSpc>
            </a:pPr>
            <a:r>
              <a:rPr lang="en-US" sz="1600" dirty="0"/>
              <a:t>Right, Left yields X = 1, Y = 1</a:t>
            </a:r>
          </a:p>
        </p:txBody>
      </p:sp>
      <p:sp>
        <p:nvSpPr>
          <p:cNvPr id="71" name="TextBox 70"/>
          <p:cNvSpPr txBox="1"/>
          <p:nvPr/>
        </p:nvSpPr>
        <p:spPr>
          <a:xfrm>
            <a:off x="7135441" y="2243138"/>
            <a:ext cx="1777538" cy="307777"/>
          </a:xfrm>
          <a:prstGeom prst="rect">
            <a:avLst/>
          </a:prstGeom>
          <a:solidFill>
            <a:schemeClr val="bg1"/>
          </a:solidFill>
          <a:ln>
            <a:solidFill>
              <a:srgbClr val="C00000"/>
            </a:solidFill>
          </a:ln>
        </p:spPr>
        <p:txBody>
          <a:bodyPr wrap="none" rtlCol="0">
            <a:spAutoFit/>
          </a:bodyPr>
          <a:lstStyle/>
          <a:p>
            <a:pPr algn="ctr"/>
            <a:r>
              <a:rPr lang="en-US" sz="1400" dirty="0" smtClean="0">
                <a:solidFill>
                  <a:srgbClr val="C00000"/>
                </a:solidFill>
              </a:rPr>
              <a:t>Rejected by SPARK</a:t>
            </a:r>
            <a:endParaRPr lang="en-US" sz="1400" dirty="0">
              <a:solidFill>
                <a:srgbClr val="C00000"/>
              </a:solidFill>
            </a:endParaRPr>
          </a:p>
        </p:txBody>
      </p:sp>
    </p:spTree>
    <p:extLst>
      <p:ext uri="{BB962C8B-B14F-4D97-AF65-F5344CB8AC3E}">
        <p14:creationId xmlns:p14="http://schemas.microsoft.com/office/powerpoint/2010/main" val="285735547"/>
      </p:ext>
    </p:extLst>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GNATprove Project File Usage</a:t>
            </a:r>
            <a:endParaRPr lang="en-US" dirty="0"/>
          </a:p>
        </p:txBody>
      </p:sp>
      <p:sp>
        <p:nvSpPr>
          <p:cNvPr id="3" name="Content Placeholder 2"/>
          <p:cNvSpPr>
            <a:spLocks noGrp="1"/>
          </p:cNvSpPr>
          <p:nvPr>
            <p:ph sz="half" idx="10"/>
          </p:nvPr>
        </p:nvSpPr>
        <p:spPr/>
        <p:txBody>
          <a:bodyPr/>
          <a:lstStyle/>
          <a:p>
            <a:r>
              <a:rPr lang="en-US" dirty="0" smtClean="0"/>
              <a:t>Apply the usual attributes to define source </a:t>
            </a:r>
            <a:r>
              <a:rPr lang="en-US" dirty="0" err="1" smtClean="0"/>
              <a:t>dirs</a:t>
            </a:r>
            <a:r>
              <a:rPr lang="en-US" dirty="0" smtClean="0"/>
              <a:t>, set compiler switches, and so on</a:t>
            </a:r>
          </a:p>
          <a:p>
            <a:r>
              <a:rPr lang="en-US" dirty="0" smtClean="0"/>
              <a:t>Tool package </a:t>
            </a:r>
            <a:r>
              <a:rPr lang="en-US" dirty="0"/>
              <a:t>“Prove</a:t>
            </a:r>
            <a:r>
              <a:rPr lang="en-US" dirty="0" smtClean="0"/>
              <a:t>” corresponds </a:t>
            </a:r>
            <a:r>
              <a:rPr lang="en-US" dirty="0"/>
              <a:t>to GNATprove</a:t>
            </a:r>
          </a:p>
          <a:p>
            <a:pPr lvl="1"/>
            <a:r>
              <a:rPr lang="en-US" dirty="0" smtClean="0"/>
              <a:t>Use attribute </a:t>
            </a:r>
            <a:r>
              <a:rPr lang="en-US" dirty="0"/>
              <a:t>“Switches” </a:t>
            </a:r>
            <a:r>
              <a:rPr lang="en-US" dirty="0" smtClean="0"/>
              <a:t>to apply tool-defined switches</a:t>
            </a:r>
            <a:endParaRPr lang="en-US" dirty="0"/>
          </a:p>
        </p:txBody>
      </p:sp>
      <p:sp>
        <p:nvSpPr>
          <p:cNvPr id="10" name="Rounded Rectangle 9"/>
          <p:cNvSpPr/>
          <p:nvPr/>
        </p:nvSpPr>
        <p:spPr bwMode="auto">
          <a:xfrm>
            <a:off x="1981569" y="5108999"/>
            <a:ext cx="3539786" cy="720080"/>
          </a:xfrm>
          <a:prstGeom prst="roundRect">
            <a:avLst/>
          </a:prstGeom>
          <a:solidFill>
            <a:srgbClr val="F4E7C6"/>
          </a:solidFill>
          <a:ln>
            <a:noFill/>
          </a:ln>
          <a:effectLst/>
        </p:spPr>
        <p:txBody>
          <a:bodyPr wrap="none">
            <a:noAutofit/>
          </a:bodyPr>
          <a:lstStyle/>
          <a:p>
            <a:endParaRPr lang="en-US" sz="2000" dirty="0">
              <a:latin typeface="Consolas" panose="020B0609020204030204" pitchFamily="49" charset="0"/>
            </a:endParaRPr>
          </a:p>
        </p:txBody>
      </p:sp>
      <p:sp>
        <p:nvSpPr>
          <p:cNvPr id="8" name="Double Wave 7"/>
          <p:cNvSpPr/>
          <p:nvPr/>
        </p:nvSpPr>
        <p:spPr bwMode="auto">
          <a:xfrm>
            <a:off x="6948264" y="4563708"/>
            <a:ext cx="753609"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4" name="TextBox 3"/>
          <p:cNvSpPr txBox="1"/>
          <p:nvPr/>
        </p:nvSpPr>
        <p:spPr>
          <a:xfrm>
            <a:off x="1907704" y="3356992"/>
            <a:ext cx="6510115" cy="3154710"/>
          </a:xfrm>
          <a:prstGeom prst="rect">
            <a:avLst/>
          </a:prstGeom>
          <a:noFill/>
        </p:spPr>
        <p:txBody>
          <a:bodyPr wrap="none" rtlCol="0">
            <a:spAutoFit/>
          </a:bodyPr>
          <a:lstStyle/>
          <a:p>
            <a:pPr>
              <a:tabLst>
                <a:tab pos="228600" algn="l"/>
                <a:tab pos="457200" algn="l"/>
              </a:tabLst>
            </a:pPr>
            <a:r>
              <a:rPr lang="en-US" sz="1400" b="1" noProof="1" smtClean="0">
                <a:latin typeface="Consolas" panose="020B0609020204030204" pitchFamily="49" charset="0"/>
              </a:rPr>
              <a:t>project</a:t>
            </a:r>
            <a:r>
              <a:rPr lang="en-US" sz="1400" noProof="1" smtClean="0">
                <a:latin typeface="Consolas" panose="020B0609020204030204" pitchFamily="49" charset="0"/>
              </a:rPr>
              <a:t> SPARK_Dev </a:t>
            </a:r>
            <a:r>
              <a:rPr lang="en-US" sz="1400" b="1" noProof="1" smtClean="0">
                <a:latin typeface="Consolas" panose="020B0609020204030204" pitchFamily="49" charset="0"/>
              </a:rPr>
              <a:t>is</a:t>
            </a:r>
            <a:endParaRPr lang="en-US" sz="1400" noProof="1" smtClean="0">
              <a:latin typeface="Consolas" panose="020B0609020204030204" pitchFamily="49" charset="0"/>
            </a:endParaRPr>
          </a:p>
          <a:p>
            <a:pPr>
              <a:spcBef>
                <a:spcPts val="1200"/>
              </a:spcBef>
              <a:tabLst>
                <a:tab pos="228600" algn="l"/>
                <a:tab pos="457200" algn="l"/>
              </a:tabLst>
            </a:pPr>
            <a:r>
              <a:rPr lang="en-US" sz="1400" b="1" noProof="1" smtClean="0">
                <a:latin typeface="Consolas" panose="020B0609020204030204" pitchFamily="49" charset="0"/>
              </a:rPr>
              <a:t>	for </a:t>
            </a:r>
            <a:r>
              <a:rPr lang="en-US" sz="1400" noProof="1" smtClean="0">
                <a:latin typeface="Consolas" panose="020B0609020204030204" pitchFamily="49" charset="0"/>
              </a:rPr>
              <a:t>Languages </a:t>
            </a:r>
            <a:r>
              <a:rPr lang="en-US" sz="1400" b="1" noProof="1" smtClean="0">
                <a:latin typeface="Consolas" panose="020B0609020204030204" pitchFamily="49" charset="0"/>
              </a:rPr>
              <a:t>use </a:t>
            </a:r>
            <a:r>
              <a:rPr lang="en-US" sz="1400" noProof="1" smtClean="0">
                <a:latin typeface="Consolas" panose="020B0609020204030204" pitchFamily="49" charset="0"/>
              </a:rPr>
              <a:t>("Ada");</a:t>
            </a:r>
          </a:p>
          <a:p>
            <a:pPr>
              <a:spcBef>
                <a:spcPts val="600"/>
              </a:spcBef>
              <a:tabLst>
                <a:tab pos="228600" algn="l"/>
                <a:tab pos="457200" algn="l"/>
              </a:tabLst>
            </a:pPr>
            <a:r>
              <a:rPr lang="en-US" sz="1400" noProof="1" smtClean="0">
                <a:latin typeface="Consolas" panose="020B0609020204030204" pitchFamily="49" charset="0"/>
              </a:rPr>
              <a:t>	…</a:t>
            </a:r>
          </a:p>
          <a:p>
            <a:pPr>
              <a:spcBef>
                <a:spcPts val="600"/>
              </a:spcBef>
              <a:tabLst>
                <a:tab pos="228600" algn="l"/>
                <a:tab pos="457200" algn="l"/>
              </a:tabLst>
            </a:pPr>
            <a:r>
              <a:rPr lang="en-US" sz="1400" b="1" noProof="1" smtClean="0">
                <a:latin typeface="Consolas" panose="020B0609020204030204" pitchFamily="49" charset="0"/>
              </a:rPr>
              <a:t>	package </a:t>
            </a:r>
            <a:r>
              <a:rPr lang="en-US" sz="1400" noProof="1" smtClean="0">
                <a:latin typeface="Consolas" panose="020B0609020204030204" pitchFamily="49" charset="0"/>
              </a:rPr>
              <a:t>Compiler </a:t>
            </a:r>
            <a:r>
              <a:rPr lang="en-US" sz="1400" b="1" noProof="1" smtClean="0">
                <a:latin typeface="Consolas" panose="020B0609020204030204" pitchFamily="49" charset="0"/>
              </a:rPr>
              <a:t>is</a:t>
            </a:r>
          </a:p>
          <a:p>
            <a:pPr>
              <a:tabLst>
                <a:tab pos="228600" algn="l"/>
                <a:tab pos="457200" algn="l"/>
              </a:tabLst>
            </a:pPr>
            <a:r>
              <a:rPr lang="en-US" sz="1400" b="1" noProof="1" smtClean="0">
                <a:latin typeface="Consolas" panose="020B0609020204030204" pitchFamily="49" charset="0"/>
              </a:rPr>
              <a:t>		for </a:t>
            </a:r>
            <a:r>
              <a:rPr lang="en-US" sz="1400" noProof="1" smtClean="0">
                <a:latin typeface="Consolas" panose="020B0609020204030204" pitchFamily="49" charset="0"/>
              </a:rPr>
              <a:t>Default_Switches ("Ada") </a:t>
            </a:r>
            <a:r>
              <a:rPr lang="en-US" sz="1400" b="1" noProof="1" smtClean="0">
                <a:latin typeface="Consolas" panose="020B0609020204030204" pitchFamily="49" charset="0"/>
              </a:rPr>
              <a:t>use </a:t>
            </a:r>
            <a:r>
              <a:rPr lang="en-US" sz="1400" noProof="1" smtClean="0">
                <a:latin typeface="Consolas" panose="020B0609020204030204" pitchFamily="49" charset="0"/>
              </a:rPr>
              <a:t>("-gnatwa", "-gnata", … );</a:t>
            </a:r>
          </a:p>
          <a:p>
            <a:pPr>
              <a:tabLst>
                <a:tab pos="228600" algn="l"/>
                <a:tab pos="457200" algn="l"/>
              </a:tabLst>
            </a:pPr>
            <a:r>
              <a:rPr lang="en-US" sz="1400" b="1" noProof="1" smtClean="0">
                <a:latin typeface="Consolas" panose="020B0609020204030204" pitchFamily="49" charset="0"/>
              </a:rPr>
              <a:t>	end </a:t>
            </a:r>
            <a:r>
              <a:rPr lang="en-US" sz="1400" noProof="1" smtClean="0">
                <a:latin typeface="Consolas" panose="020B0609020204030204" pitchFamily="49" charset="0"/>
              </a:rPr>
              <a:t>Compiler;</a:t>
            </a:r>
          </a:p>
          <a:p>
            <a:pPr>
              <a:spcBef>
                <a:spcPts val="1200"/>
              </a:spcBef>
              <a:tabLst>
                <a:tab pos="228600" algn="l"/>
                <a:tab pos="457200" algn="l"/>
              </a:tabLst>
            </a:pPr>
            <a:r>
              <a:rPr lang="en-US" sz="1400" b="1" noProof="1" smtClean="0">
                <a:latin typeface="Consolas" panose="020B0609020204030204" pitchFamily="49" charset="0"/>
              </a:rPr>
              <a:t>	package </a:t>
            </a:r>
            <a:r>
              <a:rPr lang="en-US" sz="1400" noProof="1" smtClean="0">
                <a:latin typeface="Consolas" panose="020B0609020204030204" pitchFamily="49" charset="0"/>
              </a:rPr>
              <a:t>Prove </a:t>
            </a:r>
            <a:r>
              <a:rPr lang="en-US" sz="1400" b="1" noProof="1" smtClean="0">
                <a:latin typeface="Consolas" panose="020B0609020204030204" pitchFamily="49" charset="0"/>
              </a:rPr>
              <a:t>is</a:t>
            </a:r>
          </a:p>
          <a:p>
            <a:pPr>
              <a:tabLst>
                <a:tab pos="228600" algn="l"/>
                <a:tab pos="457200" algn="l"/>
              </a:tabLst>
            </a:pPr>
            <a:r>
              <a:rPr lang="en-US" sz="1400" b="1" noProof="1" smtClean="0">
                <a:latin typeface="Consolas" panose="020B0609020204030204" pitchFamily="49" charset="0"/>
              </a:rPr>
              <a:t>		for </a:t>
            </a:r>
            <a:r>
              <a:rPr lang="en-US" sz="1400" noProof="1" smtClean="0">
                <a:latin typeface="Consolas" panose="020B0609020204030204" pitchFamily="49" charset="0"/>
              </a:rPr>
              <a:t>Switches </a:t>
            </a:r>
            <a:r>
              <a:rPr lang="en-US" sz="1400" b="1" noProof="1" smtClean="0">
                <a:latin typeface="Consolas" panose="020B0609020204030204" pitchFamily="49" charset="0"/>
              </a:rPr>
              <a:t>use </a:t>
            </a:r>
            <a:r>
              <a:rPr lang="en-US" sz="1400" noProof="1" smtClean="0">
                <a:latin typeface="Consolas" panose="020B0609020204030204" pitchFamily="49" charset="0"/>
              </a:rPr>
              <a:t>("--level=3");</a:t>
            </a:r>
          </a:p>
          <a:p>
            <a:pPr>
              <a:tabLst>
                <a:tab pos="228600" algn="l"/>
                <a:tab pos="457200" algn="l"/>
              </a:tabLst>
            </a:pPr>
            <a:r>
              <a:rPr lang="en-US" sz="1400" b="1" noProof="1" smtClean="0">
                <a:latin typeface="Consolas" panose="020B0609020204030204" pitchFamily="49" charset="0"/>
              </a:rPr>
              <a:t>	end </a:t>
            </a:r>
            <a:r>
              <a:rPr lang="en-US" sz="1400" noProof="1" smtClean="0">
                <a:latin typeface="Consolas" panose="020B0609020204030204" pitchFamily="49" charset="0"/>
              </a:rPr>
              <a:t>Prove;</a:t>
            </a:r>
          </a:p>
          <a:p>
            <a:pPr>
              <a:spcBef>
                <a:spcPts val="600"/>
              </a:spcBef>
              <a:tabLst>
                <a:tab pos="228600" algn="l"/>
                <a:tab pos="457200" algn="l"/>
              </a:tabLst>
            </a:pPr>
            <a:r>
              <a:rPr lang="en-US" sz="1400" noProof="1" smtClean="0">
                <a:latin typeface="Consolas" panose="020B0609020204030204" pitchFamily="49" charset="0"/>
              </a:rPr>
              <a:t>	…</a:t>
            </a:r>
          </a:p>
          <a:p>
            <a:pPr>
              <a:spcBef>
                <a:spcPts val="1200"/>
              </a:spcBef>
              <a:tabLst>
                <a:tab pos="228600" algn="l"/>
                <a:tab pos="457200" algn="l"/>
              </a:tabLst>
            </a:pPr>
            <a:r>
              <a:rPr lang="en-US" sz="1400" b="1" noProof="1" smtClean="0">
                <a:latin typeface="Consolas" panose="020B0609020204030204" pitchFamily="49" charset="0"/>
              </a:rPr>
              <a:t>end </a:t>
            </a:r>
            <a:r>
              <a:rPr lang="en-US" sz="1400" noProof="1" smtClean="0">
                <a:latin typeface="Consolas" panose="020B0609020204030204" pitchFamily="49" charset="0"/>
              </a:rPr>
              <a:t>SPARK_Dev;</a:t>
            </a:r>
            <a:endParaRPr lang="en-US" sz="1400" i="0" kern="1200" noProof="1" smtClean="0">
              <a:latin typeface="Consolas" panose="020B0609020204030204" pitchFamily="49" charset="0"/>
            </a:endParaRPr>
          </a:p>
        </p:txBody>
      </p:sp>
      <p:sp>
        <p:nvSpPr>
          <p:cNvPr id="5" name="TextBox 4"/>
          <p:cNvSpPr txBox="1"/>
          <p:nvPr/>
        </p:nvSpPr>
        <p:spPr>
          <a:xfrm>
            <a:off x="6804248" y="3403659"/>
            <a:ext cx="2016223" cy="523220"/>
          </a:xfrm>
          <a:prstGeom prst="rect">
            <a:avLst/>
          </a:prstGeom>
          <a:noFill/>
        </p:spPr>
        <p:txBody>
          <a:bodyPr wrap="square" rtlCol="0">
            <a:spAutoFit/>
          </a:bodyPr>
          <a:lstStyle/>
          <a:p>
            <a:pPr algn="ctr"/>
            <a:r>
              <a:rPr lang="en-US" sz="1400" dirty="0" smtClean="0">
                <a:solidFill>
                  <a:schemeClr val="accent1"/>
                </a:solidFill>
              </a:rPr>
              <a:t>Enable contracts &amp; assertions execution</a:t>
            </a:r>
            <a:endParaRPr lang="en-US" sz="1400" i="0" kern="1200" dirty="0" smtClean="0">
              <a:solidFill>
                <a:schemeClr val="accent1"/>
              </a:solidFill>
            </a:endParaRPr>
          </a:p>
        </p:txBody>
      </p:sp>
      <p:cxnSp>
        <p:nvCxnSpPr>
          <p:cNvPr id="7" name="Curved Connector 6"/>
          <p:cNvCxnSpPr>
            <a:stCxn id="5" idx="2"/>
            <a:endCxn id="9" idx="0"/>
          </p:cNvCxnSpPr>
          <p:nvPr/>
        </p:nvCxnSpPr>
        <p:spPr bwMode="auto">
          <a:xfrm rot="5400000">
            <a:off x="7293826" y="4010471"/>
            <a:ext cx="602127" cy="434943"/>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9" name="Rectangle 8"/>
          <p:cNvSpPr/>
          <p:nvPr/>
        </p:nvSpPr>
        <p:spPr bwMode="auto">
          <a:xfrm>
            <a:off x="7305409" y="4529006"/>
            <a:ext cx="144016" cy="142714"/>
          </a:xfrm>
          <a:prstGeom prst="rect">
            <a:avLst/>
          </a:prstGeom>
          <a:no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Tree>
    <p:extLst>
      <p:ext uri="{BB962C8B-B14F-4D97-AF65-F5344CB8AC3E}">
        <p14:creationId xmlns:p14="http://schemas.microsoft.com/office/powerpoint/2010/main" val="238404816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Specify the Default SPARK_Mode Value</a:t>
            </a:r>
            <a:endParaRPr lang="en-US" dirty="0"/>
          </a:p>
        </p:txBody>
      </p:sp>
      <p:sp>
        <p:nvSpPr>
          <p:cNvPr id="3" name="Content Placeholder 2"/>
          <p:cNvSpPr>
            <a:spLocks noGrp="1"/>
          </p:cNvSpPr>
          <p:nvPr>
            <p:ph sz="half" idx="10"/>
          </p:nvPr>
        </p:nvSpPr>
        <p:spPr/>
        <p:txBody>
          <a:bodyPr/>
          <a:lstStyle/>
          <a:p>
            <a:r>
              <a:rPr lang="en-US" dirty="0" smtClean="0"/>
              <a:t>Include </a:t>
            </a:r>
            <a:r>
              <a:rPr lang="en-US" dirty="0"/>
              <a:t>pragma </a:t>
            </a:r>
            <a:r>
              <a:rPr lang="en-US" dirty="0" smtClean="0"/>
              <a:t>SPARK_Mode in a “configuration pragmas” file, </a:t>
            </a:r>
            <a:r>
              <a:rPr lang="en-US" dirty="0"/>
              <a:t>with the </a:t>
            </a:r>
            <a:r>
              <a:rPr lang="en-US" dirty="0" smtClean="0"/>
              <a:t>chosen default </a:t>
            </a:r>
            <a:r>
              <a:rPr lang="en-US" dirty="0"/>
              <a:t>value</a:t>
            </a:r>
          </a:p>
          <a:p>
            <a:r>
              <a:rPr lang="en-US" dirty="0" smtClean="0"/>
              <a:t>The project file specifies path/name of this file via the Global_Configuration_Pragmas attribute</a:t>
            </a:r>
          </a:p>
        </p:txBody>
      </p:sp>
      <p:sp>
        <p:nvSpPr>
          <p:cNvPr id="5" name="TextBox 4"/>
          <p:cNvSpPr txBox="1"/>
          <p:nvPr/>
        </p:nvSpPr>
        <p:spPr>
          <a:xfrm>
            <a:off x="683568" y="3577659"/>
            <a:ext cx="6433171" cy="1800493"/>
          </a:xfrm>
          <a:prstGeom prst="rect">
            <a:avLst/>
          </a:prstGeom>
          <a:noFill/>
          <a:ln>
            <a:solidFill>
              <a:schemeClr val="tx1"/>
            </a:solidFill>
            <a:prstDash val="sysDot"/>
          </a:ln>
        </p:spPr>
        <p:txBody>
          <a:bodyPr wrap="none" rtlCol="0">
            <a:spAutoFit/>
          </a:bodyPr>
          <a:lstStyle/>
          <a:p>
            <a:pPr>
              <a:tabLst>
                <a:tab pos="288925" algn="l"/>
                <a:tab pos="631825" algn="l"/>
              </a:tabLst>
            </a:pPr>
            <a:r>
              <a:rPr lang="en-US" sz="1600" b="1" noProof="1" smtClean="0">
                <a:latin typeface="Consolas" panose="020B0609020204030204" pitchFamily="49" charset="0"/>
              </a:rPr>
              <a:t>project </a:t>
            </a:r>
            <a:r>
              <a:rPr lang="en-US" sz="1600" noProof="1" smtClean="0">
                <a:latin typeface="Consolas" panose="020B0609020204030204" pitchFamily="49" charset="0"/>
              </a:rPr>
              <a:t>P </a:t>
            </a:r>
            <a:r>
              <a:rPr lang="en-US" sz="1600" b="1" noProof="1" smtClean="0">
                <a:latin typeface="Consolas" panose="020B0609020204030204" pitchFamily="49" charset="0"/>
              </a:rPr>
              <a:t>is</a:t>
            </a:r>
          </a:p>
          <a:p>
            <a:pPr>
              <a:spcBef>
                <a:spcPts val="600"/>
              </a:spcBef>
              <a:tabLst>
                <a:tab pos="288925" algn="l"/>
                <a:tab pos="631825" algn="l"/>
              </a:tabLst>
            </a:pPr>
            <a:r>
              <a:rPr lang="en-US" sz="1600" b="1" noProof="1" smtClean="0">
                <a:latin typeface="Consolas" panose="020B0609020204030204" pitchFamily="49" charset="0"/>
              </a:rPr>
              <a:t>	package </a:t>
            </a:r>
            <a:r>
              <a:rPr lang="en-US" sz="1600" noProof="1" smtClean="0">
                <a:latin typeface="Consolas" panose="020B0609020204030204" pitchFamily="49" charset="0"/>
              </a:rPr>
              <a:t>Builder </a:t>
            </a:r>
            <a:r>
              <a:rPr lang="en-US" sz="1600" b="1" noProof="1" smtClean="0">
                <a:latin typeface="Consolas" panose="020B0609020204030204" pitchFamily="49" charset="0"/>
              </a:rPr>
              <a:t>is</a:t>
            </a:r>
          </a:p>
          <a:p>
            <a:pPr>
              <a:spcBef>
                <a:spcPts val="300"/>
              </a:spcBef>
              <a:tabLst>
                <a:tab pos="288925" algn="l"/>
                <a:tab pos="631825" algn="l"/>
              </a:tabLst>
            </a:pPr>
            <a:r>
              <a:rPr lang="en-US" sz="1600" b="1" noProof="1" smtClean="0">
                <a:latin typeface="Consolas" panose="020B0609020204030204" pitchFamily="49" charset="0"/>
              </a:rPr>
              <a:t>		for </a:t>
            </a:r>
            <a:r>
              <a:rPr lang="en-US" sz="1600" noProof="1" smtClean="0">
                <a:latin typeface="Consolas" panose="020B0609020204030204" pitchFamily="49" charset="0"/>
              </a:rPr>
              <a:t>Global_Configuration_Pragmas </a:t>
            </a:r>
            <a:r>
              <a:rPr lang="en-US" sz="1600" b="1" noProof="1" smtClean="0">
                <a:latin typeface="Consolas" panose="020B0609020204030204" pitchFamily="49" charset="0"/>
              </a:rPr>
              <a:t>use </a:t>
            </a:r>
            <a:r>
              <a:rPr lang="en-US" sz="1600" noProof="1" smtClean="0">
                <a:latin typeface="Consolas" panose="020B0609020204030204" pitchFamily="49" charset="0"/>
              </a:rPr>
              <a:t>"config.adc";</a:t>
            </a:r>
          </a:p>
          <a:p>
            <a:pPr>
              <a:spcBef>
                <a:spcPts val="300"/>
              </a:spcBef>
              <a:tabLst>
                <a:tab pos="288925" algn="l"/>
                <a:tab pos="631825" algn="l"/>
              </a:tabLst>
            </a:pPr>
            <a:r>
              <a:rPr lang="en-US" sz="1600" b="1" noProof="1" smtClean="0">
                <a:latin typeface="Consolas" panose="020B0609020204030204" pitchFamily="49" charset="0"/>
              </a:rPr>
              <a:t>	end </a:t>
            </a:r>
            <a:r>
              <a:rPr lang="en-US" sz="1600" noProof="1" smtClean="0">
                <a:latin typeface="Consolas" panose="020B0609020204030204" pitchFamily="49" charset="0"/>
              </a:rPr>
              <a:t>Builder;</a:t>
            </a:r>
          </a:p>
          <a:p>
            <a:pPr>
              <a:spcAft>
                <a:spcPts val="600"/>
              </a:spcAft>
              <a:tabLst>
                <a:tab pos="288925" algn="l"/>
                <a:tab pos="631825" algn="l"/>
              </a:tabLst>
            </a:pPr>
            <a:r>
              <a:rPr lang="en-US" sz="1600" i="0" kern="1200" noProof="1" smtClean="0">
                <a:latin typeface="Consolas" panose="020B0609020204030204" pitchFamily="49" charset="0"/>
              </a:rPr>
              <a:t>	…</a:t>
            </a:r>
          </a:p>
          <a:p>
            <a:pPr>
              <a:tabLst>
                <a:tab pos="288925" algn="l"/>
                <a:tab pos="631825" algn="l"/>
              </a:tabLst>
            </a:pPr>
            <a:r>
              <a:rPr lang="en-US" sz="1600" b="1" noProof="1" smtClean="0">
                <a:latin typeface="Consolas" panose="020B0609020204030204" pitchFamily="49" charset="0"/>
              </a:rPr>
              <a:t>end</a:t>
            </a:r>
            <a:r>
              <a:rPr lang="en-US" sz="1600" noProof="1" smtClean="0">
                <a:latin typeface="Consolas" panose="020B0609020204030204" pitchFamily="49" charset="0"/>
              </a:rPr>
              <a:t> P;</a:t>
            </a:r>
            <a:endParaRPr lang="en-US" sz="1600" i="0" kern="1200" noProof="1" smtClean="0">
              <a:latin typeface="Consolas" panose="020B0609020204030204" pitchFamily="49" charset="0"/>
            </a:endParaRPr>
          </a:p>
        </p:txBody>
      </p:sp>
      <p:sp>
        <p:nvSpPr>
          <p:cNvPr id="6" name="Folded Corner 5"/>
          <p:cNvSpPr/>
          <p:nvPr/>
        </p:nvSpPr>
        <p:spPr bwMode="auto">
          <a:xfrm>
            <a:off x="5410200" y="5029200"/>
            <a:ext cx="2903240" cy="1106760"/>
          </a:xfrm>
          <a:prstGeom prst="foldedCorner">
            <a:avLst/>
          </a:prstGeom>
          <a:solidFill>
            <a:srgbClr val="FFFFCC"/>
          </a:solidFill>
          <a:ln w="9525" cap="flat" cmpd="sng" algn="ctr">
            <a:solidFill>
              <a:schemeClr val="tx1"/>
            </a:solidFill>
            <a:prstDash val="solid"/>
            <a:round/>
            <a:headEnd type="none" w="med" len="med"/>
            <a:tailEnd type="none"/>
          </a:ln>
          <a:effectLst/>
        </p:spPr>
        <p:txBody>
          <a:bodyPr rtlCol="0" anchor="t" anchorCtr="0"/>
          <a:lstStyle/>
          <a:p>
            <a:pPr>
              <a:spcBef>
                <a:spcPts val="600"/>
              </a:spcBef>
            </a:pPr>
            <a:r>
              <a:rPr lang="en-US" sz="1600" b="1" dirty="0" smtClean="0">
                <a:latin typeface="Consolas" panose="020B0609020204030204" pitchFamily="49" charset="0"/>
              </a:rPr>
              <a:t>pragma </a:t>
            </a:r>
            <a:r>
              <a:rPr lang="en-US" sz="1600" dirty="0" smtClean="0">
                <a:latin typeface="Consolas" panose="020B0609020204030204" pitchFamily="49" charset="0"/>
              </a:rPr>
              <a:t>SPARK_Mode (On);</a:t>
            </a:r>
          </a:p>
          <a:p>
            <a:pPr>
              <a:spcBef>
                <a:spcPts val="600"/>
              </a:spcBef>
            </a:pPr>
            <a:r>
              <a:rPr lang="en-US" sz="1600" b="1" dirty="0" smtClean="0">
                <a:latin typeface="Consolas" panose="020B0609020204030204" pitchFamily="49" charset="0"/>
              </a:rPr>
              <a:t>pragma</a:t>
            </a:r>
            <a:r>
              <a:rPr lang="en-US" sz="1600" dirty="0" smtClean="0">
                <a:latin typeface="Consolas" panose="020B0609020204030204" pitchFamily="49" charset="0"/>
              </a:rPr>
              <a:t> …</a:t>
            </a:r>
          </a:p>
          <a:p>
            <a:pPr>
              <a:spcBef>
                <a:spcPts val="600"/>
              </a:spcBef>
            </a:pPr>
            <a:r>
              <a:rPr lang="en-US" sz="1600" b="1" dirty="0" smtClean="0">
                <a:latin typeface="Consolas" panose="020B0609020204030204" pitchFamily="49" charset="0"/>
              </a:rPr>
              <a:t>…</a:t>
            </a:r>
            <a:endParaRPr lang="en-US" sz="1600" b="1" dirty="0">
              <a:latin typeface="Consolas" panose="020B0609020204030204" pitchFamily="49" charset="0"/>
            </a:endParaRPr>
          </a:p>
        </p:txBody>
      </p:sp>
      <p:sp>
        <p:nvSpPr>
          <p:cNvPr id="7" name="Rectangle 6"/>
          <p:cNvSpPr/>
          <p:nvPr/>
        </p:nvSpPr>
        <p:spPr bwMode="auto">
          <a:xfrm>
            <a:off x="6036568" y="4279776"/>
            <a:ext cx="288032"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9" name="Curved Connector 8"/>
          <p:cNvCxnSpPr>
            <a:stCxn id="7" idx="2"/>
            <a:endCxn id="6" idx="0"/>
          </p:cNvCxnSpPr>
          <p:nvPr/>
        </p:nvCxnSpPr>
        <p:spPr bwMode="auto">
          <a:xfrm rot="16200000" flipH="1">
            <a:off x="6254502" y="4421882"/>
            <a:ext cx="533400" cy="681236"/>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416662960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Two Available IDEs Supporting SPARK</a:t>
            </a:r>
            <a:endParaRPr lang="en-US" dirty="0"/>
          </a:p>
        </p:txBody>
      </p:sp>
      <p:sp>
        <p:nvSpPr>
          <p:cNvPr id="4" name="Content Placeholder 3"/>
          <p:cNvSpPr>
            <a:spLocks noGrp="1"/>
          </p:cNvSpPr>
          <p:nvPr>
            <p:ph sz="half" idx="10"/>
          </p:nvPr>
        </p:nvSpPr>
        <p:spPr/>
        <p:txBody>
          <a:bodyPr/>
          <a:lstStyle/>
          <a:p>
            <a:r>
              <a:rPr lang="en-US" altLang="fr-FR" dirty="0">
                <a:ea typeface="ＭＳ Ｐゴシック" panose="020B0600070205080204" pitchFamily="34" charset="-128"/>
              </a:rPr>
              <a:t>GNAT Programming Studio (GPS</a:t>
            </a:r>
            <a:r>
              <a:rPr lang="en-US" altLang="fr-FR" dirty="0" smtClean="0">
                <a:ea typeface="ＭＳ Ｐゴシック" panose="020B0600070205080204" pitchFamily="34" charset="-128"/>
              </a:rPr>
              <a:t>)</a:t>
            </a:r>
          </a:p>
          <a:p>
            <a:pPr lvl="1"/>
            <a:r>
              <a:rPr lang="en-US" altLang="fr-FR" dirty="0" smtClean="0">
                <a:ea typeface="ＭＳ Ｐゴシック" panose="020B0600070205080204" pitchFamily="34" charset="-128"/>
              </a:rPr>
              <a:t>The AdaCore flagship IDE</a:t>
            </a:r>
            <a:endParaRPr lang="en-US" altLang="fr-FR" dirty="0">
              <a:ea typeface="ヒラギノ角ゴ ProN W3" pitchFamily="-84" charset="-128"/>
            </a:endParaRPr>
          </a:p>
          <a:p>
            <a:pPr lvl="1"/>
            <a:r>
              <a:rPr lang="en-US" dirty="0" smtClean="0"/>
              <a:t>Best overall</a:t>
            </a:r>
          </a:p>
          <a:p>
            <a:r>
              <a:rPr lang="en-US" dirty="0" smtClean="0"/>
              <a:t>GNATbench for Eclipse</a:t>
            </a:r>
          </a:p>
          <a:p>
            <a:pPr lvl="1"/>
            <a:r>
              <a:rPr lang="en-US" dirty="0" smtClean="0"/>
              <a:t>If you are already using Eclipse</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9832" y="3933056"/>
            <a:ext cx="3541235" cy="206572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2802068017"/>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GNATprove “SPARK” Main Menu</a:t>
            </a:r>
            <a:endParaRPr lang="en-US" dirty="0"/>
          </a:p>
        </p:txBody>
      </p:sp>
      <p:pic>
        <p:nvPicPr>
          <p:cNvPr id="7" name="Content Placeholder 6"/>
          <p:cNvPicPr>
            <a:picLocks noGrp="1" noChangeAspect="1"/>
          </p:cNvPicPr>
          <p:nvPr>
            <p:ph sz="half" idx="4294967295"/>
          </p:nvPr>
        </p:nvPicPr>
        <p:blipFill>
          <a:blip r:embed="rId3">
            <a:extLst>
              <a:ext uri="{28A0092B-C50C-407E-A947-70E740481C1C}">
                <a14:useLocalDpi xmlns:a14="http://schemas.microsoft.com/office/drawing/2010/main" val="0"/>
              </a:ext>
            </a:extLst>
          </a:blip>
          <a:stretch>
            <a:fillRect/>
          </a:stretch>
        </p:blipFill>
        <p:spPr>
          <a:xfrm>
            <a:off x="1504999" y="1196752"/>
            <a:ext cx="4075113" cy="5334000"/>
          </a:xfrm>
          <a:prstGeom prst="rect">
            <a:avLst/>
          </a:prstGeom>
          <a:ln>
            <a:noFill/>
          </a:ln>
          <a:effectLst>
            <a:outerShdw blurRad="190500" algn="tl" rotWithShape="0">
              <a:srgbClr val="000000">
                <a:alpha val="70000"/>
              </a:srgbClr>
            </a:outerShdw>
          </a:effectLst>
        </p:spPr>
      </p:pic>
      <p:sp>
        <p:nvSpPr>
          <p:cNvPr id="2" name="Left Brace 1"/>
          <p:cNvSpPr/>
          <p:nvPr/>
        </p:nvSpPr>
        <p:spPr bwMode="auto">
          <a:xfrm>
            <a:off x="1538992" y="1873627"/>
            <a:ext cx="259229" cy="1468963"/>
          </a:xfrm>
          <a:prstGeom prst="leftBrace">
            <a:avLst>
              <a:gd name="adj1" fmla="val 27827"/>
              <a:gd name="adj2" fmla="val 50000"/>
            </a:avLst>
          </a:prstGeom>
          <a:noFill/>
          <a:ln w="9525" cap="flat" cmpd="sng" algn="ctr">
            <a:solidFill>
              <a:schemeClr val="tx1"/>
            </a:solidFill>
            <a:prstDash val="solid"/>
            <a:round/>
            <a:headEnd type="none" w="med" len="med"/>
            <a:tailEnd type="none"/>
          </a:ln>
          <a:effectLst/>
        </p:spPr>
        <p:txBody>
          <a:bodyPr rtlCol="0" anchor="ctr"/>
          <a:lstStyle/>
          <a:p>
            <a:pPr algn="ctr"/>
            <a:endParaRPr lang="en-US"/>
          </a:p>
        </p:txBody>
      </p:sp>
      <p:sp>
        <p:nvSpPr>
          <p:cNvPr id="3" name="TextBox 2"/>
          <p:cNvSpPr txBox="1"/>
          <p:nvPr/>
        </p:nvSpPr>
        <p:spPr>
          <a:xfrm>
            <a:off x="169591" y="2109511"/>
            <a:ext cx="1382554" cy="978729"/>
          </a:xfrm>
          <a:prstGeom prst="rect">
            <a:avLst/>
          </a:prstGeom>
          <a:noFill/>
        </p:spPr>
        <p:txBody>
          <a:bodyPr wrap="square" rtlCol="0">
            <a:spAutoFit/>
          </a:bodyPr>
          <a:lstStyle/>
          <a:p>
            <a:pPr algn="ctr">
              <a:tabLst>
                <a:tab pos="346710" algn="l"/>
              </a:tabLst>
            </a:pPr>
            <a:r>
              <a:rPr lang="en-US" sz="1920" dirty="0">
                <a:cs typeface="Arial" panose="020B0604020202020204" pitchFamily="34" charset="0"/>
              </a:rPr>
              <a:t>Flow Analysis Only</a:t>
            </a:r>
          </a:p>
        </p:txBody>
      </p:sp>
      <p:sp>
        <p:nvSpPr>
          <p:cNvPr id="8" name="Left Brace 7"/>
          <p:cNvSpPr/>
          <p:nvPr/>
        </p:nvSpPr>
        <p:spPr bwMode="auto">
          <a:xfrm>
            <a:off x="1538992" y="3515410"/>
            <a:ext cx="259229" cy="1468963"/>
          </a:xfrm>
          <a:prstGeom prst="leftBrace">
            <a:avLst>
              <a:gd name="adj1" fmla="val 27827"/>
              <a:gd name="adj2" fmla="val 50000"/>
            </a:avLst>
          </a:prstGeom>
          <a:noFill/>
          <a:ln w="9525" cap="flat" cmpd="sng" algn="ctr">
            <a:solidFill>
              <a:schemeClr val="tx1"/>
            </a:solidFill>
            <a:prstDash val="solid"/>
            <a:round/>
            <a:headEnd type="none" w="med" len="med"/>
            <a:tailEnd type="none"/>
          </a:ln>
          <a:effectLst/>
        </p:spPr>
        <p:txBody>
          <a:bodyPr rtlCol="0" anchor="ctr"/>
          <a:lstStyle/>
          <a:p>
            <a:pPr algn="ctr"/>
            <a:endParaRPr lang="en-US"/>
          </a:p>
        </p:txBody>
      </p:sp>
      <p:sp>
        <p:nvSpPr>
          <p:cNvPr id="9" name="TextBox 8"/>
          <p:cNvSpPr txBox="1"/>
          <p:nvPr/>
        </p:nvSpPr>
        <p:spPr>
          <a:xfrm>
            <a:off x="61579" y="3603561"/>
            <a:ext cx="1598578" cy="1274195"/>
          </a:xfrm>
          <a:prstGeom prst="rect">
            <a:avLst/>
          </a:prstGeom>
          <a:noFill/>
        </p:spPr>
        <p:txBody>
          <a:bodyPr wrap="square" rtlCol="0">
            <a:spAutoFit/>
          </a:bodyPr>
          <a:lstStyle/>
          <a:p>
            <a:pPr algn="ctr">
              <a:tabLst>
                <a:tab pos="346710" algn="l"/>
              </a:tabLst>
            </a:pPr>
            <a:r>
              <a:rPr lang="en-US" sz="1920" dirty="0">
                <a:cs typeface="Arial" panose="020B0604020202020204" pitchFamily="34" charset="0"/>
              </a:rPr>
              <a:t>Flow Analysis </a:t>
            </a:r>
          </a:p>
          <a:p>
            <a:pPr algn="ctr">
              <a:tabLst>
                <a:tab pos="346710" algn="l"/>
              </a:tabLst>
            </a:pPr>
            <a:r>
              <a:rPr lang="en-US" sz="1920" dirty="0">
                <a:cs typeface="Arial" panose="020B0604020202020204" pitchFamily="34" charset="0"/>
              </a:rPr>
              <a:t>+</a:t>
            </a:r>
          </a:p>
          <a:p>
            <a:pPr algn="ctr">
              <a:tabLst>
                <a:tab pos="346710" algn="l"/>
              </a:tabLst>
            </a:pPr>
            <a:r>
              <a:rPr lang="en-US" sz="1920" dirty="0">
                <a:cs typeface="Arial" panose="020B0604020202020204" pitchFamily="34" charset="0"/>
              </a:rPr>
              <a:t>Proof</a:t>
            </a:r>
          </a:p>
        </p:txBody>
      </p:sp>
      <p:sp>
        <p:nvSpPr>
          <p:cNvPr id="10" name="TextBox 9"/>
          <p:cNvSpPr txBox="1"/>
          <p:nvPr/>
        </p:nvSpPr>
        <p:spPr>
          <a:xfrm>
            <a:off x="5436096" y="1330505"/>
            <a:ext cx="2541080" cy="338554"/>
          </a:xfrm>
          <a:prstGeom prst="rect">
            <a:avLst/>
          </a:prstGeom>
          <a:solidFill>
            <a:schemeClr val="accent4">
              <a:lumMod val="25000"/>
              <a:lumOff val="75000"/>
            </a:schemeClr>
          </a:solidFill>
          <a:ln>
            <a:solidFill>
              <a:schemeClr val="tx1"/>
            </a:solidFill>
          </a:ln>
          <a:effectLst>
            <a:outerShdw blurRad="50800" dist="38100" dir="2700000" algn="tl" rotWithShape="0">
              <a:prstClr val="black">
                <a:alpha val="40000"/>
              </a:prstClr>
            </a:outerShdw>
          </a:effectLst>
        </p:spPr>
        <p:txBody>
          <a:bodyPr wrap="none" rtlCol="0" anchor="ctr" anchorCtr="1">
            <a:spAutoFit/>
          </a:bodyPr>
          <a:lstStyle/>
          <a:p>
            <a:pPr algn="ctr">
              <a:tabLst>
                <a:tab pos="346710" algn="l"/>
              </a:tabLst>
            </a:pPr>
            <a:r>
              <a:rPr lang="en-US" sz="1600" dirty="0"/>
              <a:t>All mains &amp; dependencies</a:t>
            </a:r>
          </a:p>
        </p:txBody>
      </p:sp>
      <p:sp>
        <p:nvSpPr>
          <p:cNvPr id="11" name="Rectangle 10"/>
          <p:cNvSpPr/>
          <p:nvPr/>
        </p:nvSpPr>
        <p:spPr bwMode="auto">
          <a:xfrm>
            <a:off x="4355976" y="1898769"/>
            <a:ext cx="345638" cy="2891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3" name="Curved Connector 12"/>
          <p:cNvCxnSpPr>
            <a:stCxn id="10" idx="1"/>
            <a:endCxn id="11" idx="3"/>
          </p:cNvCxnSpPr>
          <p:nvPr/>
        </p:nvCxnSpPr>
        <p:spPr bwMode="auto">
          <a:xfrm rot="10800000" flipV="1">
            <a:off x="4701614" y="1499781"/>
            <a:ext cx="734482" cy="543549"/>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16" name="TextBox 15"/>
          <p:cNvSpPr txBox="1"/>
          <p:nvPr/>
        </p:nvSpPr>
        <p:spPr>
          <a:xfrm>
            <a:off x="5436096" y="3384416"/>
            <a:ext cx="2541080" cy="338554"/>
          </a:xfrm>
          <a:prstGeom prst="rect">
            <a:avLst/>
          </a:prstGeom>
          <a:solidFill>
            <a:schemeClr val="accent4">
              <a:lumMod val="25000"/>
              <a:lumOff val="75000"/>
            </a:schemeClr>
          </a:solidFill>
          <a:ln>
            <a:solidFill>
              <a:schemeClr val="tx1"/>
            </a:solidFill>
          </a:ln>
          <a:effectLst>
            <a:outerShdw blurRad="50800" dist="38100" dir="2700000" algn="tl" rotWithShape="0">
              <a:prstClr val="black">
                <a:alpha val="40000"/>
              </a:prstClr>
            </a:outerShdw>
          </a:effectLst>
        </p:spPr>
        <p:txBody>
          <a:bodyPr wrap="none" rtlCol="0" anchor="ctr" anchorCtr="1">
            <a:spAutoFit/>
          </a:bodyPr>
          <a:lstStyle>
            <a:defPPr>
              <a:defRPr lang="fr-FR"/>
            </a:defPPr>
            <a:lvl1pPr algn="ctr">
              <a:tabLst>
                <a:tab pos="288925" algn="l"/>
              </a:tabLst>
              <a:defRPr sz="1600"/>
            </a:lvl1pPr>
          </a:lstStyle>
          <a:p>
            <a:r>
              <a:rPr lang="en-US" dirty="0"/>
              <a:t>All mains &amp; dependencies</a:t>
            </a:r>
          </a:p>
        </p:txBody>
      </p:sp>
      <p:sp>
        <p:nvSpPr>
          <p:cNvPr id="17" name="Rectangle 16"/>
          <p:cNvSpPr/>
          <p:nvPr/>
        </p:nvSpPr>
        <p:spPr bwMode="auto">
          <a:xfrm>
            <a:off x="4355976" y="3658334"/>
            <a:ext cx="345638" cy="2891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8" name="Curved Connector 17"/>
          <p:cNvCxnSpPr>
            <a:stCxn id="16" idx="1"/>
            <a:endCxn id="17" idx="3"/>
          </p:cNvCxnSpPr>
          <p:nvPr/>
        </p:nvCxnSpPr>
        <p:spPr bwMode="auto">
          <a:xfrm rot="10800000" flipV="1">
            <a:off x="4701614" y="3553692"/>
            <a:ext cx="734482" cy="249203"/>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21" name="TextBox 20"/>
          <p:cNvSpPr txBox="1"/>
          <p:nvPr/>
        </p:nvSpPr>
        <p:spPr>
          <a:xfrm>
            <a:off x="5436096" y="2015142"/>
            <a:ext cx="1721946" cy="338554"/>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nchor="ctr" anchorCtr="1">
            <a:spAutoFit/>
          </a:bodyPr>
          <a:lstStyle/>
          <a:p>
            <a:pPr algn="ctr">
              <a:tabLst>
                <a:tab pos="346710" algn="l"/>
              </a:tabLst>
            </a:pPr>
            <a:r>
              <a:rPr lang="en-US" sz="1600" dirty="0"/>
              <a:t>All files in project</a:t>
            </a:r>
          </a:p>
        </p:txBody>
      </p:sp>
      <p:sp>
        <p:nvSpPr>
          <p:cNvPr id="22" name="Rectangle 21"/>
          <p:cNvSpPr/>
          <p:nvPr/>
        </p:nvSpPr>
        <p:spPr bwMode="auto">
          <a:xfrm>
            <a:off x="4355976" y="2435918"/>
            <a:ext cx="345638" cy="2891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23" name="Curved Connector 22"/>
          <p:cNvCxnSpPr>
            <a:stCxn id="21" idx="1"/>
            <a:endCxn id="22" idx="3"/>
          </p:cNvCxnSpPr>
          <p:nvPr/>
        </p:nvCxnSpPr>
        <p:spPr bwMode="auto">
          <a:xfrm rot="10800000" flipV="1">
            <a:off x="4701614" y="2184418"/>
            <a:ext cx="734482" cy="396061"/>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24" name="TextBox 23"/>
          <p:cNvSpPr txBox="1"/>
          <p:nvPr/>
        </p:nvSpPr>
        <p:spPr>
          <a:xfrm>
            <a:off x="5436096" y="4069053"/>
            <a:ext cx="1721946" cy="338554"/>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nchor="ctr" anchorCtr="1">
            <a:spAutoFit/>
          </a:bodyPr>
          <a:lstStyle>
            <a:defPPr>
              <a:defRPr lang="fr-FR"/>
            </a:defPPr>
            <a:lvl1pPr algn="ctr">
              <a:tabLst>
                <a:tab pos="288925" algn="l"/>
              </a:tabLst>
              <a:defRPr sz="1600"/>
            </a:lvl1pPr>
          </a:lstStyle>
          <a:p>
            <a:r>
              <a:rPr lang="en-US" dirty="0"/>
              <a:t>All files in project</a:t>
            </a:r>
          </a:p>
        </p:txBody>
      </p:sp>
      <p:sp>
        <p:nvSpPr>
          <p:cNvPr id="25" name="Rectangle 24"/>
          <p:cNvSpPr/>
          <p:nvPr/>
        </p:nvSpPr>
        <p:spPr bwMode="auto">
          <a:xfrm>
            <a:off x="4355976" y="4204632"/>
            <a:ext cx="345638" cy="2891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26" name="Curved Connector 25"/>
          <p:cNvCxnSpPr>
            <a:stCxn id="24" idx="1"/>
            <a:endCxn id="25" idx="3"/>
          </p:cNvCxnSpPr>
          <p:nvPr/>
        </p:nvCxnSpPr>
        <p:spPr bwMode="auto">
          <a:xfrm rot="10800000" flipV="1">
            <a:off x="4701614" y="4238330"/>
            <a:ext cx="734482" cy="110864"/>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29" name="TextBox 28"/>
          <p:cNvSpPr txBox="1"/>
          <p:nvPr/>
        </p:nvSpPr>
        <p:spPr>
          <a:xfrm>
            <a:off x="5436096" y="2699779"/>
            <a:ext cx="3136564" cy="338554"/>
          </a:xfrm>
          <a:prstGeom prst="rect">
            <a:avLst/>
          </a:prstGeom>
          <a:solidFill>
            <a:schemeClr val="accent6">
              <a:lumMod val="20000"/>
              <a:lumOff val="80000"/>
            </a:schemeClr>
          </a:solidFill>
          <a:ln>
            <a:solidFill>
              <a:schemeClr val="tx1"/>
            </a:solidFill>
          </a:ln>
          <a:effectLst>
            <a:outerShdw blurRad="50800" dist="38100" dir="2700000" algn="tl" rotWithShape="0">
              <a:prstClr val="black">
                <a:alpha val="40000"/>
              </a:prstClr>
            </a:outerShdw>
          </a:effectLst>
        </p:spPr>
        <p:txBody>
          <a:bodyPr wrap="none" rtlCol="0" anchor="ctr" anchorCtr="1">
            <a:spAutoFit/>
          </a:bodyPr>
          <a:lstStyle/>
          <a:p>
            <a:pPr algn="ctr">
              <a:tabLst>
                <a:tab pos="346710" algn="l"/>
              </a:tabLst>
            </a:pPr>
            <a:r>
              <a:rPr lang="en-US" sz="1600" dirty="0"/>
              <a:t>Current unit, its body, </a:t>
            </a:r>
            <a:r>
              <a:rPr lang="en-US" sz="1600" dirty="0" smtClean="0"/>
              <a:t>&amp; subunits</a:t>
            </a:r>
            <a:endParaRPr lang="en-US" sz="1600" dirty="0"/>
          </a:p>
        </p:txBody>
      </p:sp>
      <p:sp>
        <p:nvSpPr>
          <p:cNvPr id="30" name="Rectangle 29"/>
          <p:cNvSpPr/>
          <p:nvPr/>
        </p:nvSpPr>
        <p:spPr bwMode="auto">
          <a:xfrm>
            <a:off x="4355976" y="2969114"/>
            <a:ext cx="345638" cy="2891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31" name="Curved Connector 30"/>
          <p:cNvCxnSpPr>
            <a:stCxn id="29" idx="1"/>
            <a:endCxn id="30" idx="3"/>
          </p:cNvCxnSpPr>
          <p:nvPr/>
        </p:nvCxnSpPr>
        <p:spPr bwMode="auto">
          <a:xfrm rot="10800000" flipV="1">
            <a:off x="4701614" y="2869056"/>
            <a:ext cx="734482" cy="244620"/>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33" name="TextBox 32"/>
          <p:cNvSpPr txBox="1"/>
          <p:nvPr/>
        </p:nvSpPr>
        <p:spPr>
          <a:xfrm>
            <a:off x="5436096" y="4753691"/>
            <a:ext cx="3136564" cy="338554"/>
          </a:xfrm>
          <a:prstGeom prst="rect">
            <a:avLst/>
          </a:prstGeom>
          <a:solidFill>
            <a:schemeClr val="accent6">
              <a:lumMod val="20000"/>
              <a:lumOff val="80000"/>
            </a:schemeClr>
          </a:solidFill>
          <a:ln>
            <a:solidFill>
              <a:schemeClr val="tx1"/>
            </a:solidFill>
          </a:ln>
          <a:effectLst>
            <a:outerShdw blurRad="50800" dist="38100" dir="2700000" algn="tl" rotWithShape="0">
              <a:prstClr val="black">
                <a:alpha val="40000"/>
              </a:prstClr>
            </a:outerShdw>
          </a:effectLst>
        </p:spPr>
        <p:txBody>
          <a:bodyPr wrap="none" rtlCol="0" anchor="ctr" anchorCtr="1">
            <a:spAutoFit/>
          </a:bodyPr>
          <a:lstStyle>
            <a:defPPr>
              <a:defRPr lang="fr-FR"/>
            </a:defPPr>
            <a:lvl1pPr algn="ctr">
              <a:tabLst>
                <a:tab pos="288925" algn="l"/>
              </a:tabLst>
              <a:defRPr sz="1600"/>
            </a:lvl1pPr>
          </a:lstStyle>
          <a:p>
            <a:r>
              <a:rPr lang="en-US" dirty="0"/>
              <a:t>Current unit, its body, </a:t>
            </a:r>
            <a:r>
              <a:rPr lang="en-US" dirty="0" smtClean="0"/>
              <a:t>&amp; subunits</a:t>
            </a:r>
            <a:endParaRPr lang="en-US" dirty="0"/>
          </a:p>
        </p:txBody>
      </p:sp>
      <p:sp>
        <p:nvSpPr>
          <p:cNvPr id="34" name="Rectangle 33"/>
          <p:cNvSpPr/>
          <p:nvPr/>
        </p:nvSpPr>
        <p:spPr bwMode="auto">
          <a:xfrm>
            <a:off x="4355976" y="4804797"/>
            <a:ext cx="345638" cy="2891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35" name="Curved Connector 34"/>
          <p:cNvCxnSpPr>
            <a:stCxn id="33" idx="1"/>
            <a:endCxn id="34" idx="3"/>
          </p:cNvCxnSpPr>
          <p:nvPr/>
        </p:nvCxnSpPr>
        <p:spPr bwMode="auto">
          <a:xfrm rot="10800000" flipV="1">
            <a:off x="4701614" y="4922967"/>
            <a:ext cx="734482" cy="26391"/>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41" name="TextBox 40"/>
          <p:cNvSpPr txBox="1"/>
          <p:nvPr/>
        </p:nvSpPr>
        <p:spPr>
          <a:xfrm>
            <a:off x="5436096" y="5438328"/>
            <a:ext cx="2624436" cy="338554"/>
          </a:xfrm>
          <a:prstGeom prst="rect">
            <a:avLst/>
          </a:prstGeom>
          <a:solidFill>
            <a:srgbClr val="F4E7C6"/>
          </a:solidFill>
          <a:ln>
            <a:solidFill>
              <a:schemeClr val="tx1"/>
            </a:solidFill>
          </a:ln>
          <a:effectLst>
            <a:outerShdw blurRad="50800" dist="38100" dir="2700000" algn="tl" rotWithShape="0">
              <a:prstClr val="black">
                <a:alpha val="40000"/>
              </a:prstClr>
            </a:outerShdw>
          </a:effectLst>
        </p:spPr>
        <p:txBody>
          <a:bodyPr wrap="none" rtlCol="0" anchor="ctr" anchorCtr="1">
            <a:spAutoFit/>
          </a:bodyPr>
          <a:lstStyle/>
          <a:p>
            <a:pPr algn="ctr"/>
            <a:r>
              <a:rPr lang="en-US" sz="1600" dirty="0"/>
              <a:t>Display </a:t>
            </a:r>
            <a:r>
              <a:rPr lang="en-US" sz="1600" dirty="0" smtClean="0"/>
              <a:t>“gnatprove.out” ﬁle</a:t>
            </a:r>
            <a:endParaRPr lang="en-US" sz="1600" dirty="0"/>
          </a:p>
        </p:txBody>
      </p:sp>
      <p:sp>
        <p:nvSpPr>
          <p:cNvPr id="42" name="Rectangle 41"/>
          <p:cNvSpPr/>
          <p:nvPr/>
        </p:nvSpPr>
        <p:spPr bwMode="auto">
          <a:xfrm>
            <a:off x="4355976" y="5391162"/>
            <a:ext cx="345638" cy="2891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43" name="Curved Connector 42"/>
          <p:cNvCxnSpPr>
            <a:stCxn id="41" idx="1"/>
            <a:endCxn id="42" idx="3"/>
          </p:cNvCxnSpPr>
          <p:nvPr/>
        </p:nvCxnSpPr>
        <p:spPr bwMode="auto">
          <a:xfrm rot="10800000">
            <a:off x="4701614" y="5535725"/>
            <a:ext cx="734482" cy="71881"/>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44" name="TextBox 43"/>
          <p:cNvSpPr txBox="1"/>
          <p:nvPr/>
        </p:nvSpPr>
        <p:spPr>
          <a:xfrm>
            <a:off x="5436096" y="6122969"/>
            <a:ext cx="2611612" cy="338554"/>
          </a:xfrm>
          <a:prstGeom prst="rect">
            <a:avLst/>
          </a:prstGeom>
          <a:solidFill>
            <a:srgbClr val="F4E7C6"/>
          </a:solidFill>
          <a:ln>
            <a:solidFill>
              <a:schemeClr val="tx1"/>
            </a:solidFill>
          </a:ln>
          <a:effectLst>
            <a:outerShdw blurRad="50800" dist="38100" dir="2700000" algn="tl" rotWithShape="0">
              <a:prstClr val="black">
                <a:alpha val="40000"/>
              </a:prstClr>
            </a:outerShdw>
          </a:effectLst>
        </p:spPr>
        <p:txBody>
          <a:bodyPr wrap="none" rtlCol="0" anchor="ctr" anchorCtr="1">
            <a:spAutoFit/>
          </a:bodyPr>
          <a:lstStyle>
            <a:defPPr>
              <a:defRPr lang="fr-FR"/>
            </a:defPPr>
            <a:lvl1pPr>
              <a:defRPr sz="1600"/>
            </a:lvl1pPr>
          </a:lstStyle>
          <a:p>
            <a:pPr algn="ctr"/>
            <a:r>
              <a:rPr lang="en-US" dirty="0"/>
              <a:t>Remove all files generated</a:t>
            </a:r>
          </a:p>
        </p:txBody>
      </p:sp>
      <p:sp>
        <p:nvSpPr>
          <p:cNvPr id="45" name="Rectangle 44"/>
          <p:cNvSpPr/>
          <p:nvPr/>
        </p:nvSpPr>
        <p:spPr bwMode="auto">
          <a:xfrm>
            <a:off x="4355976" y="5963258"/>
            <a:ext cx="345638" cy="2891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46" name="Curved Connector 45"/>
          <p:cNvCxnSpPr>
            <a:stCxn id="44" idx="1"/>
            <a:endCxn id="45" idx="3"/>
          </p:cNvCxnSpPr>
          <p:nvPr/>
        </p:nvCxnSpPr>
        <p:spPr bwMode="auto">
          <a:xfrm rot="10800000">
            <a:off x="4701614" y="6107820"/>
            <a:ext cx="734482" cy="184426"/>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82397328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5807" y="848573"/>
            <a:ext cx="6639810" cy="5896044"/>
          </a:xfrm>
          <a:prstGeom prst="rect">
            <a:avLst/>
          </a:prstGeom>
          <a:ln>
            <a:noFill/>
          </a:ln>
          <a:effectLst>
            <a:outerShdw blurRad="190500" algn="tl" rotWithShape="0">
              <a:srgbClr val="000000">
                <a:alpha val="70000"/>
              </a:srgbClr>
            </a:outerShdw>
          </a:effectLst>
        </p:spPr>
      </p:pic>
      <p:sp>
        <p:nvSpPr>
          <p:cNvPr id="2" name="Title 1"/>
          <p:cNvSpPr>
            <a:spLocks noGrp="1"/>
          </p:cNvSpPr>
          <p:nvPr>
            <p:ph type="title"/>
          </p:nvPr>
        </p:nvSpPr>
        <p:spPr/>
        <p:txBody>
          <a:bodyPr/>
          <a:lstStyle/>
          <a:p>
            <a:r>
              <a:rPr lang="en-US" dirty="0" smtClean="0"/>
              <a:t>GNATprove File-Oriented Contextual Menu</a:t>
            </a:r>
            <a:endParaRPr lang="en-US" dirty="0"/>
          </a:p>
        </p:txBody>
      </p:sp>
      <p:sp>
        <p:nvSpPr>
          <p:cNvPr id="4" name="TextBox 3"/>
          <p:cNvSpPr txBox="1"/>
          <p:nvPr/>
        </p:nvSpPr>
        <p:spPr>
          <a:xfrm>
            <a:off x="7444178" y="6093796"/>
            <a:ext cx="1454244" cy="387798"/>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defPPr>
              <a:defRPr lang="fr-FR"/>
            </a:defPPr>
            <a:lvl1pPr algn="ctr">
              <a:tabLst>
                <a:tab pos="288925" algn="l"/>
              </a:tabLst>
              <a:defRPr sz="1600"/>
            </a:lvl1pPr>
          </a:lstStyle>
          <a:p>
            <a:r>
              <a:rPr lang="en-US" sz="1920" dirty="0"/>
              <a:t>Current line</a:t>
            </a:r>
          </a:p>
        </p:txBody>
      </p:sp>
      <p:sp>
        <p:nvSpPr>
          <p:cNvPr id="5" name="Rectangle 4"/>
          <p:cNvSpPr/>
          <p:nvPr/>
        </p:nvSpPr>
        <p:spPr bwMode="auto">
          <a:xfrm>
            <a:off x="6559421" y="6337032"/>
            <a:ext cx="345638" cy="2891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6" name="Curved Connector 5"/>
          <p:cNvCxnSpPr>
            <a:stCxn id="4" idx="1"/>
            <a:endCxn id="5" idx="3"/>
          </p:cNvCxnSpPr>
          <p:nvPr/>
        </p:nvCxnSpPr>
        <p:spPr bwMode="auto">
          <a:xfrm rot="10800000" flipV="1">
            <a:off x="6905060" y="6287694"/>
            <a:ext cx="539119" cy="193899"/>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3602757771"/>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GNATprove Subprogram Contextual Menu</a:t>
            </a:r>
            <a:endParaRPr lang="en-US" dirty="0"/>
          </a:p>
        </p:txBody>
      </p:sp>
      <p:grpSp>
        <p:nvGrpSpPr>
          <p:cNvPr id="5" name="Group 4"/>
          <p:cNvGrpSpPr/>
          <p:nvPr/>
        </p:nvGrpSpPr>
        <p:grpSpPr>
          <a:xfrm>
            <a:off x="379755" y="951216"/>
            <a:ext cx="8384490" cy="5790740"/>
            <a:chOff x="274118" y="951216"/>
            <a:chExt cx="8384490" cy="5790740"/>
          </a:xfrm>
        </p:grpSpPr>
        <p:pic>
          <p:nvPicPr>
            <p:cNvPr id="20" name="Picture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118" y="951216"/>
              <a:ext cx="6543080" cy="5790740"/>
            </a:xfrm>
            <a:prstGeom prst="rect">
              <a:avLst/>
            </a:prstGeom>
            <a:ln>
              <a:noFill/>
            </a:ln>
            <a:effectLst>
              <a:outerShdw blurRad="190500" algn="tl" rotWithShape="0">
                <a:srgbClr val="000000">
                  <a:alpha val="70000"/>
                </a:srgbClr>
              </a:outerShdw>
            </a:effectLst>
          </p:spPr>
        </p:pic>
        <p:sp>
          <p:nvSpPr>
            <p:cNvPr id="6" name="TextBox 5"/>
            <p:cNvSpPr txBox="1"/>
            <p:nvPr/>
          </p:nvSpPr>
          <p:spPr>
            <a:xfrm>
              <a:off x="7164288" y="5297654"/>
              <a:ext cx="1494320" cy="683264"/>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defPPr>
                <a:defRPr lang="fr-FR"/>
              </a:defPPr>
              <a:lvl1pPr>
                <a:defRPr sz="1600"/>
              </a:lvl1pPr>
            </a:lstStyle>
            <a:p>
              <a:pPr algn="ctr"/>
              <a:r>
                <a:rPr lang="en-US" sz="1920" dirty="0" smtClean="0"/>
                <a:t>Current</a:t>
              </a:r>
            </a:p>
            <a:p>
              <a:pPr algn="ctr"/>
              <a:r>
                <a:rPr lang="en-US" sz="1920" dirty="0" smtClean="0"/>
                <a:t>subprogram</a:t>
              </a:r>
              <a:endParaRPr lang="en-US" sz="1920" dirty="0"/>
            </a:p>
          </p:txBody>
        </p:sp>
        <p:sp>
          <p:nvSpPr>
            <p:cNvPr id="7" name="Rectangle 6"/>
            <p:cNvSpPr/>
            <p:nvPr/>
          </p:nvSpPr>
          <p:spPr bwMode="auto">
            <a:xfrm>
              <a:off x="6137673" y="5143530"/>
              <a:ext cx="345638" cy="2891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8" name="Curved Connector 7"/>
            <p:cNvCxnSpPr>
              <a:stCxn id="6" idx="1"/>
              <a:endCxn id="7" idx="3"/>
            </p:cNvCxnSpPr>
            <p:nvPr/>
          </p:nvCxnSpPr>
          <p:spPr bwMode="auto">
            <a:xfrm rot="10800000">
              <a:off x="6483312" y="5288092"/>
              <a:ext cx="680977" cy="351194"/>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9" name="Rectangle 8"/>
            <p:cNvSpPr/>
            <p:nvPr/>
          </p:nvSpPr>
          <p:spPr bwMode="auto">
            <a:xfrm>
              <a:off x="5958000" y="5980918"/>
              <a:ext cx="345638" cy="2891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0" name="Curved Connector 9"/>
            <p:cNvCxnSpPr>
              <a:stCxn id="6" idx="1"/>
              <a:endCxn id="9" idx="3"/>
            </p:cNvCxnSpPr>
            <p:nvPr/>
          </p:nvCxnSpPr>
          <p:spPr bwMode="auto">
            <a:xfrm rot="10800000" flipV="1">
              <a:off x="6303638" y="5639286"/>
              <a:ext cx="860650" cy="486194"/>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grpSp>
    </p:spTree>
    <p:extLst>
      <p:ext uri="{BB962C8B-B14F-4D97-AF65-F5344CB8AC3E}">
        <p14:creationId xmlns:p14="http://schemas.microsoft.com/office/powerpoint/2010/main" val="1665946865"/>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“Basic” Profile’s Proof Dialog Panel</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3910" y="1129266"/>
            <a:ext cx="7876180" cy="503603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313598138"/>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Example Analysis Results in GPS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8654" y="834233"/>
            <a:ext cx="6212933" cy="590713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262771759"/>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467544" y="1143000"/>
            <a:ext cx="3816424" cy="5334000"/>
          </a:xfrm>
        </p:spPr>
        <p:txBody>
          <a:bodyPr/>
          <a:lstStyle/>
          <a:p>
            <a:r>
              <a:rPr lang="en-US" dirty="0" smtClean="0"/>
              <a:t>Controlled by SPARK preference “User profile”</a:t>
            </a:r>
          </a:p>
          <a:p>
            <a:pPr lvl="1"/>
            <a:r>
              <a:rPr lang="en-US" dirty="0" smtClean="0"/>
              <a:t>Basic</a:t>
            </a:r>
          </a:p>
          <a:p>
            <a:pPr lvl="1"/>
            <a:r>
              <a:rPr lang="en-US" dirty="0" smtClean="0"/>
              <a:t>Advanced</a:t>
            </a:r>
          </a:p>
          <a:p>
            <a:r>
              <a:rPr lang="en-US" dirty="0" smtClean="0"/>
              <a:t>Allow more control &amp; options</a:t>
            </a:r>
          </a:p>
          <a:p>
            <a:pPr lvl="1"/>
            <a:r>
              <a:rPr lang="en-US" dirty="0" smtClean="0"/>
              <a:t>Fast versus precise proof</a:t>
            </a:r>
          </a:p>
          <a:p>
            <a:pPr lvl="1"/>
            <a:r>
              <a:rPr lang="en-US" dirty="0" smtClean="0"/>
              <a:t>Prover timeout (seconds)</a:t>
            </a:r>
          </a:p>
          <a:p>
            <a:pPr lvl="1"/>
            <a:r>
              <a:rPr lang="en-US" dirty="0" smtClean="0"/>
              <a:t>Et cetera</a:t>
            </a:r>
          </a:p>
        </p:txBody>
      </p:sp>
      <p:sp>
        <p:nvSpPr>
          <p:cNvPr id="2" name="Title 1"/>
          <p:cNvSpPr>
            <a:spLocks noGrp="1"/>
          </p:cNvSpPr>
          <p:nvPr>
            <p:ph type="title"/>
          </p:nvPr>
        </p:nvSpPr>
        <p:spPr/>
        <p:txBody>
          <a:bodyPr/>
          <a:lstStyle/>
          <a:p>
            <a:r>
              <a:rPr lang="en-US" dirty="0" smtClean="0"/>
              <a:t>Preference for Selecting Profile</a:t>
            </a:r>
            <a:endParaRPr lang="en-US" dirty="0"/>
          </a:p>
        </p:txBody>
      </p:sp>
      <p:pic>
        <p:nvPicPr>
          <p:cNvPr id="3" name="Picture 2"/>
          <p:cNvPicPr>
            <a:picLocks noChangeAspect="1"/>
          </p:cNvPicPr>
          <p:nvPr/>
        </p:nvPicPr>
        <p:blipFill>
          <a:blip r:embed="rId2"/>
          <a:stretch>
            <a:fillRect/>
          </a:stretch>
        </p:blipFill>
        <p:spPr>
          <a:xfrm>
            <a:off x="4152388" y="1268760"/>
            <a:ext cx="4805467" cy="502230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97972102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“Advanced” </a:t>
            </a:r>
            <a:r>
              <a:rPr lang="en-US" dirty="0"/>
              <a:t>Proof Dialog Panel</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3910" y="1129266"/>
            <a:ext cx="7876180" cy="503603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3621622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5"/>
          <p:cNvSpPr>
            <a:spLocks noGrp="1" noChangeArrowheads="1"/>
          </p:cNvSpPr>
          <p:nvPr>
            <p:ph type="title"/>
          </p:nvPr>
        </p:nvSpPr>
        <p:spPr/>
        <p:txBody>
          <a:bodyPr>
            <a:normAutofit/>
          </a:bodyPr>
          <a:lstStyle/>
          <a:p>
            <a:r>
              <a:rPr lang="en-US" dirty="0" smtClean="0"/>
              <a:t>ODC via Functions with “in out” Formals</a:t>
            </a:r>
          </a:p>
        </p:txBody>
      </p:sp>
      <p:sp>
        <p:nvSpPr>
          <p:cNvPr id="54275" name="Rectangle 6"/>
          <p:cNvSpPr>
            <a:spLocks noGrp="1" noChangeArrowheads="1"/>
          </p:cNvSpPr>
          <p:nvPr>
            <p:ph sz="half" idx="10"/>
          </p:nvPr>
        </p:nvSpPr>
        <p:spPr/>
        <p:txBody>
          <a:bodyPr/>
          <a:lstStyle/>
          <a:p>
            <a:r>
              <a:rPr lang="en-US" dirty="0" smtClean="0"/>
              <a:t>Mode “in out” formals are allowed in </a:t>
            </a:r>
            <a:r>
              <a:rPr lang="en-US" u="sng" dirty="0" smtClean="0"/>
              <a:t>Ada</a:t>
            </a:r>
            <a:r>
              <a:rPr lang="en-US" dirty="0" smtClean="0"/>
              <a:t> functions</a:t>
            </a:r>
          </a:p>
          <a:p>
            <a:pPr lvl="1"/>
            <a:endParaRPr lang="en-US" dirty="0"/>
          </a:p>
          <a:p>
            <a:pPr lvl="1"/>
            <a:endParaRPr lang="en-US" dirty="0" smtClean="0"/>
          </a:p>
          <a:p>
            <a:pPr lvl="1"/>
            <a:endParaRPr lang="en-US" dirty="0" smtClean="0"/>
          </a:p>
          <a:p>
            <a:r>
              <a:rPr lang="en-US" dirty="0" smtClean="0"/>
              <a:t>No mode </a:t>
            </a:r>
            <a:r>
              <a:rPr lang="en-US" dirty="0"/>
              <a:t>“in out” formals </a:t>
            </a:r>
            <a:r>
              <a:rPr lang="en-US" dirty="0" smtClean="0"/>
              <a:t>in SPARK functions</a:t>
            </a:r>
          </a:p>
        </p:txBody>
      </p:sp>
      <p:sp>
        <p:nvSpPr>
          <p:cNvPr id="7" name="Rectangle 4"/>
          <p:cNvSpPr>
            <a:spLocks noChangeArrowheads="1"/>
          </p:cNvSpPr>
          <p:nvPr/>
        </p:nvSpPr>
        <p:spPr bwMode="auto">
          <a:xfrm>
            <a:off x="1331640" y="1700808"/>
            <a:ext cx="6224141" cy="800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lnSpc>
                <a:spcPct val="90000"/>
              </a:lnSpc>
              <a:spcBef>
                <a:spcPct val="30000"/>
              </a:spcBef>
            </a:pPr>
            <a:r>
              <a:rPr lang="en-US" sz="1400" b="1" dirty="0" smtClean="0">
                <a:latin typeface="Consolas" panose="020B0609020204030204" pitchFamily="49" charset="0"/>
              </a:rPr>
              <a:t>function Random</a:t>
            </a:r>
            <a:r>
              <a:rPr lang="en-US" sz="1400" dirty="0" smtClean="0">
                <a:latin typeface="Consolas" panose="020B0609020204030204" pitchFamily="49" charset="0"/>
              </a:rPr>
              <a:t> (Seed </a:t>
            </a:r>
            <a:r>
              <a:rPr lang="en-US" sz="1400" dirty="0">
                <a:latin typeface="Consolas" panose="020B0609020204030204" pitchFamily="49" charset="0"/>
              </a:rPr>
              <a:t>: </a:t>
            </a:r>
            <a:r>
              <a:rPr lang="en-US" sz="1400" b="1" dirty="0" smtClean="0">
                <a:latin typeface="Consolas" panose="020B0609020204030204" pitchFamily="49" charset="0"/>
              </a:rPr>
              <a:t>in out</a:t>
            </a:r>
            <a:r>
              <a:rPr lang="en-US" sz="1400" dirty="0" smtClean="0">
                <a:latin typeface="Consolas" panose="020B0609020204030204" pitchFamily="49" charset="0"/>
              </a:rPr>
              <a:t> Generator) </a:t>
            </a:r>
            <a:r>
              <a:rPr lang="en-US" sz="1400" b="1" dirty="0">
                <a:latin typeface="Consolas" panose="020B0609020204030204" pitchFamily="49" charset="0"/>
              </a:rPr>
              <a:t>return </a:t>
            </a:r>
            <a:r>
              <a:rPr lang="en-US" sz="1400" dirty="0" smtClean="0">
                <a:latin typeface="Consolas" panose="020B0609020204030204" pitchFamily="49" charset="0"/>
              </a:rPr>
              <a:t>Float </a:t>
            </a:r>
            <a:r>
              <a:rPr lang="en-US" sz="1400" b="1" dirty="0" smtClean="0">
                <a:latin typeface="Consolas" panose="020B0609020204030204" pitchFamily="49" charset="0"/>
              </a:rPr>
              <a:t>is</a:t>
            </a:r>
          </a:p>
          <a:p>
            <a:pPr marL="274320" lvl="1" eaLnBrk="0" hangingPunct="0">
              <a:lnSpc>
                <a:spcPct val="90000"/>
              </a:lnSpc>
              <a:spcBef>
                <a:spcPct val="30000"/>
              </a:spcBef>
            </a:pPr>
            <a:r>
              <a:rPr lang="en-US" sz="1400" dirty="0" smtClean="0">
                <a:latin typeface="Consolas" panose="020B0609020204030204" pitchFamily="49" charset="0"/>
              </a:rPr>
              <a:t>--  determine value of Result based on Seed</a:t>
            </a:r>
          </a:p>
          <a:p>
            <a:pPr marL="274320" lvl="1" eaLnBrk="0" hangingPunct="0">
              <a:lnSpc>
                <a:spcPct val="90000"/>
              </a:lnSpc>
              <a:spcBef>
                <a:spcPct val="30000"/>
              </a:spcBef>
            </a:pPr>
            <a:r>
              <a:rPr lang="en-US" sz="1400" dirty="0" smtClean="0">
                <a:solidFill>
                  <a:schemeClr val="tx2">
                    <a:lumMod val="75000"/>
                    <a:lumOff val="25000"/>
                  </a:schemeClr>
                </a:solidFill>
                <a:latin typeface="Consolas" panose="020B0609020204030204" pitchFamily="49" charset="0"/>
              </a:rPr>
              <a:t>--  update Seed so that next call returns different result</a:t>
            </a:r>
            <a:endParaRPr lang="en-US" sz="1400" dirty="0">
              <a:solidFill>
                <a:schemeClr val="tx2">
                  <a:lumMod val="75000"/>
                  <a:lumOff val="25000"/>
                </a:schemeClr>
              </a:solidFill>
              <a:latin typeface="Consolas" panose="020B0609020204030204" pitchFamily="49" charset="0"/>
            </a:endParaRPr>
          </a:p>
        </p:txBody>
      </p:sp>
      <p:grpSp>
        <p:nvGrpSpPr>
          <p:cNvPr id="6" name="Group 5"/>
          <p:cNvGrpSpPr/>
          <p:nvPr/>
        </p:nvGrpSpPr>
        <p:grpSpPr>
          <a:xfrm>
            <a:off x="1331640" y="3573016"/>
            <a:ext cx="6606296" cy="2846933"/>
            <a:chOff x="1331640" y="3573016"/>
            <a:chExt cx="6606296" cy="2846933"/>
          </a:xfrm>
        </p:grpSpPr>
        <p:sp>
          <p:nvSpPr>
            <p:cNvPr id="5" name="Double Wave 4"/>
            <p:cNvSpPr/>
            <p:nvPr/>
          </p:nvSpPr>
          <p:spPr bwMode="auto">
            <a:xfrm>
              <a:off x="2970105" y="3648330"/>
              <a:ext cx="611503" cy="163906"/>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4" name="TextBox 3"/>
            <p:cNvSpPr txBox="1"/>
            <p:nvPr/>
          </p:nvSpPr>
          <p:spPr>
            <a:xfrm>
              <a:off x="1331640" y="3573016"/>
              <a:ext cx="6606296" cy="2846933"/>
            </a:xfrm>
            <a:prstGeom prst="rect">
              <a:avLst/>
            </a:prstGeom>
            <a:noFill/>
          </p:spPr>
          <p:txBody>
            <a:bodyPr wrap="none" rtlCol="0">
              <a:spAutoFit/>
            </a:bodyPr>
            <a:lstStyle/>
            <a:p>
              <a:r>
                <a:rPr lang="en-US" sz="1400" b="1" noProof="1" smtClean="0">
                  <a:latin typeface="Consolas" panose="020B0609020204030204" pitchFamily="49" charset="0"/>
                </a:rPr>
                <a:t>function </a:t>
              </a:r>
              <a:r>
                <a:rPr lang="en-US" sz="1400" noProof="1" smtClean="0">
                  <a:latin typeface="Consolas" panose="020B0609020204030204" pitchFamily="49" charset="0"/>
                </a:rPr>
                <a:t>F (X : </a:t>
              </a:r>
              <a:r>
                <a:rPr lang="en-US" sz="1400" b="1" noProof="1" smtClean="0">
                  <a:latin typeface="Consolas" panose="020B0609020204030204" pitchFamily="49" charset="0"/>
                </a:rPr>
                <a:t>in out </a:t>
              </a:r>
              <a:r>
                <a:rPr lang="en-US" sz="1400" noProof="1" smtClean="0">
                  <a:latin typeface="Consolas" panose="020B0609020204030204" pitchFamily="49" charset="0"/>
                </a:rPr>
                <a:t>Integer) </a:t>
              </a:r>
              <a:r>
                <a:rPr lang="en-US" sz="1400" b="1" noProof="1" smtClean="0">
                  <a:latin typeface="Consolas" panose="020B0609020204030204" pitchFamily="49" charset="0"/>
                </a:rPr>
                <a:t>return </a:t>
              </a:r>
              <a:r>
                <a:rPr lang="en-US" sz="1400" noProof="1" smtClean="0">
                  <a:latin typeface="Consolas" panose="020B0609020204030204" pitchFamily="49" charset="0"/>
                </a:rPr>
                <a:t>Integer </a:t>
              </a:r>
              <a:r>
                <a:rPr lang="en-US" sz="1400" b="1" noProof="1" smtClean="0">
                  <a:latin typeface="Consolas" panose="020B0609020204030204" pitchFamily="49" charset="0"/>
                </a:rPr>
                <a:t>is</a:t>
              </a:r>
            </a:p>
            <a:p>
              <a:r>
                <a:rPr lang="en-US" sz="1400" b="1" noProof="1" smtClean="0">
                  <a:latin typeface="Consolas" panose="020B0609020204030204" pitchFamily="49" charset="0"/>
                </a:rPr>
                <a:t>begin</a:t>
              </a:r>
              <a:r>
                <a:rPr lang="en-US" sz="1400" noProof="1" smtClean="0">
                  <a:latin typeface="Consolas" panose="020B0609020204030204" pitchFamily="49" charset="0"/>
                </a:rPr>
                <a:t>	</a:t>
              </a:r>
            </a:p>
            <a:p>
              <a:pPr>
                <a:spcBef>
                  <a:spcPts val="200"/>
                </a:spcBef>
              </a:pPr>
              <a:r>
                <a:rPr lang="en-US" sz="1400" b="1" noProof="1" smtClean="0">
                  <a:latin typeface="Consolas" panose="020B0609020204030204" pitchFamily="49" charset="0"/>
                </a:rPr>
                <a:t>   </a:t>
              </a:r>
              <a:r>
                <a:rPr lang="en-US" sz="1400" noProof="1">
                  <a:latin typeface="Consolas" panose="020B0609020204030204" pitchFamily="49" charset="0"/>
                </a:rPr>
                <a:t>X</a:t>
              </a:r>
              <a:r>
                <a:rPr lang="en-US" sz="1400" noProof="1" smtClean="0">
                  <a:latin typeface="Consolas" panose="020B0609020204030204" pitchFamily="49" charset="0"/>
                </a:rPr>
                <a:t> := X + 1;</a:t>
              </a:r>
            </a:p>
            <a:p>
              <a:pPr>
                <a:spcBef>
                  <a:spcPts val="200"/>
                </a:spcBef>
              </a:pPr>
              <a:r>
                <a:rPr lang="en-US" sz="1400" b="1" noProof="1" smtClean="0">
                  <a:latin typeface="Consolas" panose="020B0609020204030204" pitchFamily="49" charset="0"/>
                </a:rPr>
                <a:t>   return </a:t>
              </a:r>
              <a:r>
                <a:rPr lang="en-US" sz="1400" noProof="1">
                  <a:latin typeface="Consolas" panose="020B0609020204030204" pitchFamily="49" charset="0"/>
                </a:rPr>
                <a:t>X</a:t>
              </a:r>
              <a:r>
                <a:rPr lang="en-US" sz="1400" noProof="1" smtClean="0">
                  <a:latin typeface="Consolas" panose="020B0609020204030204" pitchFamily="49" charset="0"/>
                </a:rPr>
                <a:t>;</a:t>
              </a:r>
            </a:p>
            <a:p>
              <a:pPr>
                <a:spcBef>
                  <a:spcPts val="200"/>
                </a:spcBef>
              </a:pPr>
              <a:r>
                <a:rPr lang="en-US" sz="1400" b="1" noProof="1" smtClean="0">
                  <a:latin typeface="Consolas" panose="020B0609020204030204" pitchFamily="49" charset="0"/>
                </a:rPr>
                <a:t>end </a:t>
              </a:r>
              <a:r>
                <a:rPr lang="en-US" sz="1400" noProof="1" smtClean="0">
                  <a:latin typeface="Consolas" panose="020B0609020204030204" pitchFamily="49" charset="0"/>
                </a:rPr>
                <a:t>F;</a:t>
              </a:r>
            </a:p>
            <a:p>
              <a:endParaRPr lang="en-US" sz="1400" noProof="1" smtClean="0">
                <a:latin typeface="Consolas" panose="020B0609020204030204" pitchFamily="49" charset="0"/>
              </a:endParaRPr>
            </a:p>
            <a:p>
              <a:r>
                <a:rPr lang="en-US" sz="1400" b="1" noProof="1" smtClean="0">
                  <a:latin typeface="Consolas" panose="020B0609020204030204" pitchFamily="49" charset="0"/>
                </a:rPr>
                <a:t>procedure </a:t>
              </a:r>
              <a:r>
                <a:rPr lang="en-US" sz="1400" noProof="1" smtClean="0">
                  <a:latin typeface="Consolas" panose="020B0609020204030204" pitchFamily="49" charset="0"/>
                </a:rPr>
                <a:t>Gear_Down (X, Y : </a:t>
              </a:r>
              <a:r>
                <a:rPr lang="en-US" sz="1400" b="1" noProof="1" smtClean="0">
                  <a:latin typeface="Consolas" panose="020B0609020204030204" pitchFamily="49" charset="0"/>
                </a:rPr>
                <a:t>in </a:t>
              </a:r>
              <a:r>
                <a:rPr lang="en-US" sz="1400" noProof="1" smtClean="0">
                  <a:latin typeface="Consolas" panose="020B0609020204030204" pitchFamily="49" charset="0"/>
                </a:rPr>
                <a:t>Integer) </a:t>
              </a:r>
              <a:r>
                <a:rPr lang="en-US" sz="1400" b="1" noProof="1" smtClean="0">
                  <a:latin typeface="Consolas" panose="020B0609020204030204" pitchFamily="49" charset="0"/>
                </a:rPr>
                <a:t>is </a:t>
              </a:r>
              <a:r>
                <a:rPr lang="en-US" sz="1400" noProof="1" smtClean="0">
                  <a:latin typeface="Consolas" panose="020B0609020204030204" pitchFamily="49" charset="0"/>
                </a:rPr>
                <a:t>…  --  only if X = Y</a:t>
              </a:r>
            </a:p>
            <a:p>
              <a:endParaRPr lang="en-US" sz="1400" noProof="1" smtClean="0">
                <a:latin typeface="Consolas" panose="020B0609020204030204" pitchFamily="49" charset="0"/>
              </a:endParaRPr>
            </a:p>
            <a:p>
              <a:r>
                <a:rPr lang="en-US" sz="1400" noProof="1" smtClean="0">
                  <a:latin typeface="Consolas" panose="020B0609020204030204" pitchFamily="49" charset="0"/>
                </a:rPr>
                <a:t>Global : Integer := 0;  </a:t>
              </a:r>
              <a:endParaRPr lang="en-US" sz="1400" b="1" noProof="1" smtClean="0">
                <a:latin typeface="Consolas" panose="020B0609020204030204" pitchFamily="49" charset="0"/>
              </a:endParaRPr>
            </a:p>
            <a:p>
              <a:pPr>
                <a:spcBef>
                  <a:spcPts val="1200"/>
                </a:spcBef>
                <a:spcAft>
                  <a:spcPts val="1200"/>
                </a:spcAft>
              </a:pPr>
              <a:r>
                <a:rPr lang="en-US" sz="1400" b="1" noProof="1" smtClean="0">
                  <a:latin typeface="Consolas" panose="020B0609020204030204" pitchFamily="49" charset="0"/>
                </a:rPr>
                <a:t>…</a:t>
              </a:r>
            </a:p>
            <a:p>
              <a:r>
                <a:rPr lang="en-US" sz="1400" noProof="1" smtClean="0">
                  <a:latin typeface="Consolas" panose="020B0609020204030204" pitchFamily="49" charset="0"/>
                </a:rPr>
                <a:t>Gear_Down (X =&gt; </a:t>
              </a:r>
              <a:r>
                <a:rPr lang="en-US" sz="1400" noProof="1" smtClean="0">
                  <a:solidFill>
                    <a:srgbClr val="C00000"/>
                  </a:solidFill>
                  <a:latin typeface="Consolas" panose="020B0609020204030204" pitchFamily="49" charset="0"/>
                </a:rPr>
                <a:t>Global</a:t>
              </a:r>
              <a:r>
                <a:rPr lang="en-US" sz="1400" noProof="1" smtClean="0">
                  <a:latin typeface="Consolas" panose="020B0609020204030204" pitchFamily="49" charset="0"/>
                </a:rPr>
                <a:t>, Y =&gt; </a:t>
              </a:r>
              <a:r>
                <a:rPr lang="en-US" sz="1400" noProof="1" smtClean="0">
                  <a:solidFill>
                    <a:srgbClr val="C00000"/>
                  </a:solidFill>
                  <a:latin typeface="Consolas" panose="020B0609020204030204" pitchFamily="49" charset="0"/>
                </a:rPr>
                <a:t>F (Global)</a:t>
              </a:r>
              <a:r>
                <a:rPr lang="en-US" sz="1400" noProof="1" smtClean="0">
                  <a:latin typeface="Consolas" panose="020B0609020204030204" pitchFamily="49" charset="0"/>
                </a:rPr>
                <a:t>);</a:t>
              </a:r>
              <a:endParaRPr lang="en-US" sz="1400" i="0" kern="1200" noProof="1" smtClean="0">
                <a:latin typeface="Consolas" panose="020B0609020204030204" pitchFamily="49" charset="0"/>
              </a:endParaRPr>
            </a:p>
          </p:txBody>
        </p:sp>
      </p:grpSp>
      <p:grpSp>
        <p:nvGrpSpPr>
          <p:cNvPr id="3" name="Group 2"/>
          <p:cNvGrpSpPr/>
          <p:nvPr/>
        </p:nvGrpSpPr>
        <p:grpSpPr>
          <a:xfrm>
            <a:off x="6254439" y="5877750"/>
            <a:ext cx="2495748" cy="969065"/>
            <a:chOff x="6254439" y="5877750"/>
            <a:chExt cx="2495748" cy="969065"/>
          </a:xfrm>
        </p:grpSpPr>
        <p:grpSp>
          <p:nvGrpSpPr>
            <p:cNvPr id="8" name="Group 72"/>
            <p:cNvGrpSpPr>
              <a:grpSpLocks/>
            </p:cNvGrpSpPr>
            <p:nvPr/>
          </p:nvGrpSpPr>
          <p:grpSpPr bwMode="auto">
            <a:xfrm>
              <a:off x="7285917" y="6492003"/>
              <a:ext cx="432791" cy="354812"/>
              <a:chOff x="3721" y="3234"/>
              <a:chExt cx="1462" cy="1051"/>
            </a:xfrm>
          </p:grpSpPr>
          <p:grpSp>
            <p:nvGrpSpPr>
              <p:cNvPr id="10" name="Group 25"/>
              <p:cNvGrpSpPr>
                <a:grpSpLocks/>
              </p:cNvGrpSpPr>
              <p:nvPr/>
            </p:nvGrpSpPr>
            <p:grpSpPr bwMode="auto">
              <a:xfrm>
                <a:off x="4262" y="3234"/>
                <a:ext cx="792" cy="568"/>
                <a:chOff x="4262" y="3234"/>
                <a:chExt cx="792" cy="568"/>
              </a:xfrm>
            </p:grpSpPr>
            <p:sp>
              <p:nvSpPr>
                <p:cNvPr id="57" name="Freeform 8"/>
                <p:cNvSpPr>
                  <a:spLocks/>
                </p:cNvSpPr>
                <p:nvPr/>
              </p:nvSpPr>
              <p:spPr bwMode="auto">
                <a:xfrm>
                  <a:off x="4262" y="3234"/>
                  <a:ext cx="792" cy="568"/>
                </a:xfrm>
                <a:custGeom>
                  <a:avLst/>
                  <a:gdLst>
                    <a:gd name="T0" fmla="*/ 791 w 792"/>
                    <a:gd name="T1" fmla="*/ 0 h 568"/>
                    <a:gd name="T2" fmla="*/ 678 w 792"/>
                    <a:gd name="T3" fmla="*/ 269 h 568"/>
                    <a:gd name="T4" fmla="*/ 670 w 792"/>
                    <a:gd name="T5" fmla="*/ 317 h 568"/>
                    <a:gd name="T6" fmla="*/ 662 w 792"/>
                    <a:gd name="T7" fmla="*/ 340 h 568"/>
                    <a:gd name="T8" fmla="*/ 638 w 792"/>
                    <a:gd name="T9" fmla="*/ 379 h 568"/>
                    <a:gd name="T10" fmla="*/ 622 w 792"/>
                    <a:gd name="T11" fmla="*/ 415 h 568"/>
                    <a:gd name="T12" fmla="*/ 613 w 792"/>
                    <a:gd name="T13" fmla="*/ 467 h 568"/>
                    <a:gd name="T14" fmla="*/ 608 w 792"/>
                    <a:gd name="T15" fmla="*/ 510 h 568"/>
                    <a:gd name="T16" fmla="*/ 578 w 792"/>
                    <a:gd name="T17" fmla="*/ 551 h 568"/>
                    <a:gd name="T18" fmla="*/ 519 w 792"/>
                    <a:gd name="T19" fmla="*/ 565 h 568"/>
                    <a:gd name="T20" fmla="*/ 452 w 792"/>
                    <a:gd name="T21" fmla="*/ 564 h 568"/>
                    <a:gd name="T22" fmla="*/ 384 w 792"/>
                    <a:gd name="T23" fmla="*/ 542 h 568"/>
                    <a:gd name="T24" fmla="*/ 307 w 792"/>
                    <a:gd name="T25" fmla="*/ 494 h 568"/>
                    <a:gd name="T26" fmla="*/ 243 w 792"/>
                    <a:gd name="T27" fmla="*/ 433 h 568"/>
                    <a:gd name="T28" fmla="*/ 179 w 792"/>
                    <a:gd name="T29" fmla="*/ 415 h 568"/>
                    <a:gd name="T30" fmla="*/ 109 w 792"/>
                    <a:gd name="T31" fmla="*/ 400 h 568"/>
                    <a:gd name="T32" fmla="*/ 77 w 792"/>
                    <a:gd name="T33" fmla="*/ 385 h 568"/>
                    <a:gd name="T34" fmla="*/ 64 w 792"/>
                    <a:gd name="T35" fmla="*/ 371 h 568"/>
                    <a:gd name="T36" fmla="*/ 55 w 792"/>
                    <a:gd name="T37" fmla="*/ 367 h 568"/>
                    <a:gd name="T38" fmla="*/ 42 w 792"/>
                    <a:gd name="T39" fmla="*/ 374 h 568"/>
                    <a:gd name="T40" fmla="*/ 27 w 792"/>
                    <a:gd name="T41" fmla="*/ 376 h 568"/>
                    <a:gd name="T42" fmla="*/ 17 w 792"/>
                    <a:gd name="T43" fmla="*/ 372 h 568"/>
                    <a:gd name="T44" fmla="*/ 8 w 792"/>
                    <a:gd name="T45" fmla="*/ 363 h 568"/>
                    <a:gd name="T46" fmla="*/ 1 w 792"/>
                    <a:gd name="T47" fmla="*/ 346 h 568"/>
                    <a:gd name="T48" fmla="*/ 3 w 792"/>
                    <a:gd name="T49" fmla="*/ 322 h 568"/>
                    <a:gd name="T50" fmla="*/ 16 w 792"/>
                    <a:gd name="T51" fmla="*/ 304 h 568"/>
                    <a:gd name="T52" fmla="*/ 27 w 792"/>
                    <a:gd name="T53" fmla="*/ 297 h 568"/>
                    <a:gd name="T54" fmla="*/ 51 w 792"/>
                    <a:gd name="T55" fmla="*/ 292 h 568"/>
                    <a:gd name="T56" fmla="*/ 60 w 792"/>
                    <a:gd name="T57" fmla="*/ 285 h 568"/>
                    <a:gd name="T58" fmla="*/ 68 w 792"/>
                    <a:gd name="T59" fmla="*/ 261 h 568"/>
                    <a:gd name="T60" fmla="*/ 88 w 792"/>
                    <a:gd name="T61" fmla="*/ 247 h 568"/>
                    <a:gd name="T62" fmla="*/ 116 w 792"/>
                    <a:gd name="T63" fmla="*/ 249 h 568"/>
                    <a:gd name="T64" fmla="*/ 135 w 792"/>
                    <a:gd name="T65" fmla="*/ 255 h 568"/>
                    <a:gd name="T66" fmla="*/ 145 w 792"/>
                    <a:gd name="T67" fmla="*/ 246 h 568"/>
                    <a:gd name="T68" fmla="*/ 159 w 792"/>
                    <a:gd name="T69" fmla="*/ 239 h 568"/>
                    <a:gd name="T70" fmla="*/ 173 w 792"/>
                    <a:gd name="T71" fmla="*/ 236 h 568"/>
                    <a:gd name="T72" fmla="*/ 184 w 792"/>
                    <a:gd name="T73" fmla="*/ 240 h 568"/>
                    <a:gd name="T74" fmla="*/ 193 w 792"/>
                    <a:gd name="T75" fmla="*/ 237 h 568"/>
                    <a:gd name="T76" fmla="*/ 204 w 792"/>
                    <a:gd name="T77" fmla="*/ 230 h 568"/>
                    <a:gd name="T78" fmla="*/ 217 w 792"/>
                    <a:gd name="T79" fmla="*/ 226 h 568"/>
                    <a:gd name="T80" fmla="*/ 231 w 792"/>
                    <a:gd name="T81" fmla="*/ 227 h 568"/>
                    <a:gd name="T82" fmla="*/ 235 w 792"/>
                    <a:gd name="T83" fmla="*/ 213 h 568"/>
                    <a:gd name="T84" fmla="*/ 237 w 792"/>
                    <a:gd name="T85" fmla="*/ 196 h 568"/>
                    <a:gd name="T86" fmla="*/ 243 w 792"/>
                    <a:gd name="T87" fmla="*/ 179 h 568"/>
                    <a:gd name="T88" fmla="*/ 250 w 792"/>
                    <a:gd name="T89" fmla="*/ 167 h 568"/>
                    <a:gd name="T90" fmla="*/ 259 w 792"/>
                    <a:gd name="T91" fmla="*/ 158 h 568"/>
                    <a:gd name="T92" fmla="*/ 277 w 792"/>
                    <a:gd name="T93" fmla="*/ 150 h 568"/>
                    <a:gd name="T94" fmla="*/ 293 w 792"/>
                    <a:gd name="T95" fmla="*/ 149 h 568"/>
                    <a:gd name="T96" fmla="*/ 315 w 792"/>
                    <a:gd name="T97" fmla="*/ 156 h 568"/>
                    <a:gd name="T98" fmla="*/ 326 w 792"/>
                    <a:gd name="T99" fmla="*/ 164 h 568"/>
                    <a:gd name="T100" fmla="*/ 338 w 792"/>
                    <a:gd name="T101" fmla="*/ 176 h 568"/>
                    <a:gd name="T102" fmla="*/ 349 w 792"/>
                    <a:gd name="T103" fmla="*/ 191 h 568"/>
                    <a:gd name="T104" fmla="*/ 358 w 792"/>
                    <a:gd name="T105" fmla="*/ 211 h 568"/>
                    <a:gd name="T106" fmla="*/ 363 w 792"/>
                    <a:gd name="T107" fmla="*/ 227 h 568"/>
                    <a:gd name="T108" fmla="*/ 434 w 792"/>
                    <a:gd name="T109" fmla="*/ 202 h 56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92"/>
                    <a:gd name="T166" fmla="*/ 0 h 568"/>
                    <a:gd name="T167" fmla="*/ 792 w 792"/>
                    <a:gd name="T168" fmla="*/ 568 h 56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92" h="568">
                      <a:moveTo>
                        <a:pt x="460" y="0"/>
                      </a:moveTo>
                      <a:lnTo>
                        <a:pt x="791" y="0"/>
                      </a:lnTo>
                      <a:lnTo>
                        <a:pt x="683" y="244"/>
                      </a:lnTo>
                      <a:lnTo>
                        <a:pt x="678" y="269"/>
                      </a:lnTo>
                      <a:lnTo>
                        <a:pt x="673" y="293"/>
                      </a:lnTo>
                      <a:lnTo>
                        <a:pt x="670" y="317"/>
                      </a:lnTo>
                      <a:lnTo>
                        <a:pt x="667" y="328"/>
                      </a:lnTo>
                      <a:lnTo>
                        <a:pt x="662" y="340"/>
                      </a:lnTo>
                      <a:lnTo>
                        <a:pt x="651" y="360"/>
                      </a:lnTo>
                      <a:lnTo>
                        <a:pt x="638" y="379"/>
                      </a:lnTo>
                      <a:lnTo>
                        <a:pt x="631" y="392"/>
                      </a:lnTo>
                      <a:lnTo>
                        <a:pt x="622" y="415"/>
                      </a:lnTo>
                      <a:lnTo>
                        <a:pt x="618" y="438"/>
                      </a:lnTo>
                      <a:lnTo>
                        <a:pt x="613" y="467"/>
                      </a:lnTo>
                      <a:lnTo>
                        <a:pt x="613" y="489"/>
                      </a:lnTo>
                      <a:lnTo>
                        <a:pt x="608" y="510"/>
                      </a:lnTo>
                      <a:lnTo>
                        <a:pt x="597" y="535"/>
                      </a:lnTo>
                      <a:lnTo>
                        <a:pt x="578" y="551"/>
                      </a:lnTo>
                      <a:lnTo>
                        <a:pt x="554" y="560"/>
                      </a:lnTo>
                      <a:lnTo>
                        <a:pt x="519" y="565"/>
                      </a:lnTo>
                      <a:lnTo>
                        <a:pt x="484" y="567"/>
                      </a:lnTo>
                      <a:lnTo>
                        <a:pt x="452" y="564"/>
                      </a:lnTo>
                      <a:lnTo>
                        <a:pt x="418" y="556"/>
                      </a:lnTo>
                      <a:lnTo>
                        <a:pt x="384" y="542"/>
                      </a:lnTo>
                      <a:lnTo>
                        <a:pt x="349" y="520"/>
                      </a:lnTo>
                      <a:lnTo>
                        <a:pt x="307" y="494"/>
                      </a:lnTo>
                      <a:lnTo>
                        <a:pt x="272" y="458"/>
                      </a:lnTo>
                      <a:lnTo>
                        <a:pt x="243" y="433"/>
                      </a:lnTo>
                      <a:lnTo>
                        <a:pt x="216" y="417"/>
                      </a:lnTo>
                      <a:lnTo>
                        <a:pt x="179" y="415"/>
                      </a:lnTo>
                      <a:lnTo>
                        <a:pt x="138" y="408"/>
                      </a:lnTo>
                      <a:lnTo>
                        <a:pt x="109" y="400"/>
                      </a:lnTo>
                      <a:lnTo>
                        <a:pt x="82" y="389"/>
                      </a:lnTo>
                      <a:lnTo>
                        <a:pt x="77" y="385"/>
                      </a:lnTo>
                      <a:lnTo>
                        <a:pt x="69" y="379"/>
                      </a:lnTo>
                      <a:lnTo>
                        <a:pt x="64" y="371"/>
                      </a:lnTo>
                      <a:lnTo>
                        <a:pt x="60" y="363"/>
                      </a:lnTo>
                      <a:lnTo>
                        <a:pt x="55" y="367"/>
                      </a:lnTo>
                      <a:lnTo>
                        <a:pt x="48" y="372"/>
                      </a:lnTo>
                      <a:lnTo>
                        <a:pt x="42" y="374"/>
                      </a:lnTo>
                      <a:lnTo>
                        <a:pt x="35" y="375"/>
                      </a:lnTo>
                      <a:lnTo>
                        <a:pt x="27" y="376"/>
                      </a:lnTo>
                      <a:lnTo>
                        <a:pt x="22" y="375"/>
                      </a:lnTo>
                      <a:lnTo>
                        <a:pt x="17" y="372"/>
                      </a:lnTo>
                      <a:lnTo>
                        <a:pt x="11" y="368"/>
                      </a:lnTo>
                      <a:lnTo>
                        <a:pt x="8" y="363"/>
                      </a:lnTo>
                      <a:lnTo>
                        <a:pt x="4" y="357"/>
                      </a:lnTo>
                      <a:lnTo>
                        <a:pt x="1" y="346"/>
                      </a:lnTo>
                      <a:lnTo>
                        <a:pt x="0" y="332"/>
                      </a:lnTo>
                      <a:lnTo>
                        <a:pt x="3" y="322"/>
                      </a:lnTo>
                      <a:lnTo>
                        <a:pt x="8" y="313"/>
                      </a:lnTo>
                      <a:lnTo>
                        <a:pt x="16" y="304"/>
                      </a:lnTo>
                      <a:lnTo>
                        <a:pt x="22" y="300"/>
                      </a:lnTo>
                      <a:lnTo>
                        <a:pt x="27" y="297"/>
                      </a:lnTo>
                      <a:lnTo>
                        <a:pt x="40" y="292"/>
                      </a:lnTo>
                      <a:lnTo>
                        <a:pt x="51" y="292"/>
                      </a:lnTo>
                      <a:lnTo>
                        <a:pt x="60" y="294"/>
                      </a:lnTo>
                      <a:lnTo>
                        <a:pt x="60" y="285"/>
                      </a:lnTo>
                      <a:lnTo>
                        <a:pt x="63" y="270"/>
                      </a:lnTo>
                      <a:lnTo>
                        <a:pt x="68" y="261"/>
                      </a:lnTo>
                      <a:lnTo>
                        <a:pt x="77" y="253"/>
                      </a:lnTo>
                      <a:lnTo>
                        <a:pt x="88" y="247"/>
                      </a:lnTo>
                      <a:lnTo>
                        <a:pt x="100" y="245"/>
                      </a:lnTo>
                      <a:lnTo>
                        <a:pt x="116" y="249"/>
                      </a:lnTo>
                      <a:lnTo>
                        <a:pt x="130" y="254"/>
                      </a:lnTo>
                      <a:lnTo>
                        <a:pt x="135" y="255"/>
                      </a:lnTo>
                      <a:lnTo>
                        <a:pt x="140" y="250"/>
                      </a:lnTo>
                      <a:lnTo>
                        <a:pt x="145" y="246"/>
                      </a:lnTo>
                      <a:lnTo>
                        <a:pt x="153" y="241"/>
                      </a:lnTo>
                      <a:lnTo>
                        <a:pt x="159" y="239"/>
                      </a:lnTo>
                      <a:lnTo>
                        <a:pt x="165" y="237"/>
                      </a:lnTo>
                      <a:lnTo>
                        <a:pt x="173" y="236"/>
                      </a:lnTo>
                      <a:lnTo>
                        <a:pt x="177" y="237"/>
                      </a:lnTo>
                      <a:lnTo>
                        <a:pt x="184" y="240"/>
                      </a:lnTo>
                      <a:lnTo>
                        <a:pt x="188" y="242"/>
                      </a:lnTo>
                      <a:lnTo>
                        <a:pt x="193" y="237"/>
                      </a:lnTo>
                      <a:lnTo>
                        <a:pt x="200" y="233"/>
                      </a:lnTo>
                      <a:lnTo>
                        <a:pt x="204" y="230"/>
                      </a:lnTo>
                      <a:lnTo>
                        <a:pt x="210" y="228"/>
                      </a:lnTo>
                      <a:lnTo>
                        <a:pt x="217" y="226"/>
                      </a:lnTo>
                      <a:lnTo>
                        <a:pt x="224" y="226"/>
                      </a:lnTo>
                      <a:lnTo>
                        <a:pt x="231" y="227"/>
                      </a:lnTo>
                      <a:lnTo>
                        <a:pt x="235" y="228"/>
                      </a:lnTo>
                      <a:lnTo>
                        <a:pt x="235" y="213"/>
                      </a:lnTo>
                      <a:lnTo>
                        <a:pt x="236" y="204"/>
                      </a:lnTo>
                      <a:lnTo>
                        <a:pt x="237" y="196"/>
                      </a:lnTo>
                      <a:lnTo>
                        <a:pt x="240" y="186"/>
                      </a:lnTo>
                      <a:lnTo>
                        <a:pt x="243" y="179"/>
                      </a:lnTo>
                      <a:lnTo>
                        <a:pt x="246" y="172"/>
                      </a:lnTo>
                      <a:lnTo>
                        <a:pt x="250" y="167"/>
                      </a:lnTo>
                      <a:lnTo>
                        <a:pt x="255" y="162"/>
                      </a:lnTo>
                      <a:lnTo>
                        <a:pt x="259" y="158"/>
                      </a:lnTo>
                      <a:lnTo>
                        <a:pt x="266" y="154"/>
                      </a:lnTo>
                      <a:lnTo>
                        <a:pt x="277" y="150"/>
                      </a:lnTo>
                      <a:lnTo>
                        <a:pt x="285" y="149"/>
                      </a:lnTo>
                      <a:lnTo>
                        <a:pt x="293" y="149"/>
                      </a:lnTo>
                      <a:lnTo>
                        <a:pt x="305" y="151"/>
                      </a:lnTo>
                      <a:lnTo>
                        <a:pt x="315" y="156"/>
                      </a:lnTo>
                      <a:lnTo>
                        <a:pt x="322" y="160"/>
                      </a:lnTo>
                      <a:lnTo>
                        <a:pt x="326" y="164"/>
                      </a:lnTo>
                      <a:lnTo>
                        <a:pt x="333" y="169"/>
                      </a:lnTo>
                      <a:lnTo>
                        <a:pt x="338" y="176"/>
                      </a:lnTo>
                      <a:lnTo>
                        <a:pt x="344" y="184"/>
                      </a:lnTo>
                      <a:lnTo>
                        <a:pt x="349" y="191"/>
                      </a:lnTo>
                      <a:lnTo>
                        <a:pt x="354" y="202"/>
                      </a:lnTo>
                      <a:lnTo>
                        <a:pt x="358" y="211"/>
                      </a:lnTo>
                      <a:lnTo>
                        <a:pt x="360" y="219"/>
                      </a:lnTo>
                      <a:lnTo>
                        <a:pt x="363" y="227"/>
                      </a:lnTo>
                      <a:lnTo>
                        <a:pt x="420" y="224"/>
                      </a:lnTo>
                      <a:lnTo>
                        <a:pt x="434" y="202"/>
                      </a:lnTo>
                      <a:lnTo>
                        <a:pt x="460" y="0"/>
                      </a:lnTo>
                    </a:path>
                  </a:pathLst>
                </a:custGeom>
                <a:solidFill>
                  <a:srgbClr val="FFE0C0"/>
                </a:solidFill>
                <a:ln w="12700" cap="rnd" cmpd="sng">
                  <a:solidFill>
                    <a:srgbClr val="000000"/>
                  </a:solidFill>
                  <a:prstDash val="solid"/>
                  <a:round/>
                  <a:headEnd type="none" w="med" len="med"/>
                  <a:tailEnd type="none" w="med" len="med"/>
                </a:ln>
              </p:spPr>
              <p:txBody>
                <a:bodyPr/>
                <a:lstStyle/>
                <a:p>
                  <a:endParaRPr lang="en-US" sz="1600"/>
                </a:p>
              </p:txBody>
            </p:sp>
            <p:sp>
              <p:nvSpPr>
                <p:cNvPr id="58" name="Freeform 9"/>
                <p:cNvSpPr>
                  <a:spLocks/>
                </p:cNvSpPr>
                <p:nvPr/>
              </p:nvSpPr>
              <p:spPr bwMode="auto">
                <a:xfrm>
                  <a:off x="4478" y="3607"/>
                  <a:ext cx="356" cy="186"/>
                </a:xfrm>
                <a:custGeom>
                  <a:avLst/>
                  <a:gdLst>
                    <a:gd name="T0" fmla="*/ 355 w 356"/>
                    <a:gd name="T1" fmla="*/ 169 h 186"/>
                    <a:gd name="T2" fmla="*/ 332 w 356"/>
                    <a:gd name="T3" fmla="*/ 177 h 186"/>
                    <a:gd name="T4" fmla="*/ 296 w 356"/>
                    <a:gd name="T5" fmla="*/ 183 h 186"/>
                    <a:gd name="T6" fmla="*/ 263 w 356"/>
                    <a:gd name="T7" fmla="*/ 185 h 186"/>
                    <a:gd name="T8" fmla="*/ 232 w 356"/>
                    <a:gd name="T9" fmla="*/ 181 h 186"/>
                    <a:gd name="T10" fmla="*/ 199 w 356"/>
                    <a:gd name="T11" fmla="*/ 174 h 186"/>
                    <a:gd name="T12" fmla="*/ 165 w 356"/>
                    <a:gd name="T13" fmla="*/ 160 h 186"/>
                    <a:gd name="T14" fmla="*/ 130 w 356"/>
                    <a:gd name="T15" fmla="*/ 140 h 186"/>
                    <a:gd name="T16" fmla="*/ 90 w 356"/>
                    <a:gd name="T17" fmla="*/ 114 h 186"/>
                    <a:gd name="T18" fmla="*/ 55 w 356"/>
                    <a:gd name="T19" fmla="*/ 80 h 186"/>
                    <a:gd name="T20" fmla="*/ 26 w 356"/>
                    <a:gd name="T21" fmla="*/ 56 h 186"/>
                    <a:gd name="T22" fmla="*/ 0 w 356"/>
                    <a:gd name="T23" fmla="*/ 39 h 186"/>
                    <a:gd name="T24" fmla="*/ 15 w 356"/>
                    <a:gd name="T25" fmla="*/ 36 h 186"/>
                    <a:gd name="T26" fmla="*/ 22 w 356"/>
                    <a:gd name="T27" fmla="*/ 35 h 186"/>
                    <a:gd name="T28" fmla="*/ 29 w 356"/>
                    <a:gd name="T29" fmla="*/ 33 h 186"/>
                    <a:gd name="T30" fmla="*/ 36 w 356"/>
                    <a:gd name="T31" fmla="*/ 29 h 186"/>
                    <a:gd name="T32" fmla="*/ 42 w 356"/>
                    <a:gd name="T33" fmla="*/ 24 h 186"/>
                    <a:gd name="T34" fmla="*/ 46 w 356"/>
                    <a:gd name="T35" fmla="*/ 17 h 186"/>
                    <a:gd name="T36" fmla="*/ 50 w 356"/>
                    <a:gd name="T37" fmla="*/ 13 h 186"/>
                    <a:gd name="T38" fmla="*/ 62 w 356"/>
                    <a:gd name="T39" fmla="*/ 14 h 186"/>
                    <a:gd name="T40" fmla="*/ 76 w 356"/>
                    <a:gd name="T41" fmla="*/ 16 h 186"/>
                    <a:gd name="T42" fmla="*/ 93 w 356"/>
                    <a:gd name="T43" fmla="*/ 13 h 186"/>
                    <a:gd name="T44" fmla="*/ 105 w 356"/>
                    <a:gd name="T45" fmla="*/ 12 h 186"/>
                    <a:gd name="T46" fmla="*/ 118 w 356"/>
                    <a:gd name="T47" fmla="*/ 8 h 186"/>
                    <a:gd name="T48" fmla="*/ 130 w 356"/>
                    <a:gd name="T49" fmla="*/ 4 h 186"/>
                    <a:gd name="T50" fmla="*/ 142 w 356"/>
                    <a:gd name="T51" fmla="*/ 0 h 186"/>
                    <a:gd name="T52" fmla="*/ 161 w 356"/>
                    <a:gd name="T53" fmla="*/ 7 h 186"/>
                    <a:gd name="T54" fmla="*/ 182 w 356"/>
                    <a:gd name="T55" fmla="*/ 12 h 186"/>
                    <a:gd name="T56" fmla="*/ 200 w 356"/>
                    <a:gd name="T57" fmla="*/ 22 h 186"/>
                    <a:gd name="T58" fmla="*/ 213 w 356"/>
                    <a:gd name="T59" fmla="*/ 33 h 186"/>
                    <a:gd name="T60" fmla="*/ 221 w 356"/>
                    <a:gd name="T61" fmla="*/ 39 h 186"/>
                    <a:gd name="T62" fmla="*/ 228 w 356"/>
                    <a:gd name="T63" fmla="*/ 49 h 186"/>
                    <a:gd name="T64" fmla="*/ 237 w 356"/>
                    <a:gd name="T65" fmla="*/ 69 h 186"/>
                    <a:gd name="T66" fmla="*/ 248 w 356"/>
                    <a:gd name="T67" fmla="*/ 90 h 186"/>
                    <a:gd name="T68" fmla="*/ 261 w 356"/>
                    <a:gd name="T69" fmla="*/ 101 h 186"/>
                    <a:gd name="T70" fmla="*/ 277 w 356"/>
                    <a:gd name="T71" fmla="*/ 107 h 186"/>
                    <a:gd name="T72" fmla="*/ 296 w 356"/>
                    <a:gd name="T73" fmla="*/ 112 h 186"/>
                    <a:gd name="T74" fmla="*/ 316 w 356"/>
                    <a:gd name="T75" fmla="*/ 119 h 186"/>
                    <a:gd name="T76" fmla="*/ 333 w 356"/>
                    <a:gd name="T77" fmla="*/ 131 h 186"/>
                    <a:gd name="T78" fmla="*/ 341 w 356"/>
                    <a:gd name="T79" fmla="*/ 138 h 186"/>
                    <a:gd name="T80" fmla="*/ 347 w 356"/>
                    <a:gd name="T81" fmla="*/ 149 h 186"/>
                    <a:gd name="T82" fmla="*/ 353 w 356"/>
                    <a:gd name="T83" fmla="*/ 160 h 186"/>
                    <a:gd name="T84" fmla="*/ 355 w 356"/>
                    <a:gd name="T85" fmla="*/ 169 h 18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56"/>
                    <a:gd name="T130" fmla="*/ 0 h 186"/>
                    <a:gd name="T131" fmla="*/ 356 w 356"/>
                    <a:gd name="T132" fmla="*/ 186 h 18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56" h="186">
                      <a:moveTo>
                        <a:pt x="355" y="169"/>
                      </a:moveTo>
                      <a:lnTo>
                        <a:pt x="332" y="177"/>
                      </a:lnTo>
                      <a:lnTo>
                        <a:pt x="296" y="183"/>
                      </a:lnTo>
                      <a:lnTo>
                        <a:pt x="263" y="185"/>
                      </a:lnTo>
                      <a:lnTo>
                        <a:pt x="232" y="181"/>
                      </a:lnTo>
                      <a:lnTo>
                        <a:pt x="199" y="174"/>
                      </a:lnTo>
                      <a:lnTo>
                        <a:pt x="165" y="160"/>
                      </a:lnTo>
                      <a:lnTo>
                        <a:pt x="130" y="140"/>
                      </a:lnTo>
                      <a:lnTo>
                        <a:pt x="90" y="114"/>
                      </a:lnTo>
                      <a:lnTo>
                        <a:pt x="55" y="80"/>
                      </a:lnTo>
                      <a:lnTo>
                        <a:pt x="26" y="56"/>
                      </a:lnTo>
                      <a:lnTo>
                        <a:pt x="0" y="39"/>
                      </a:lnTo>
                      <a:lnTo>
                        <a:pt x="15" y="36"/>
                      </a:lnTo>
                      <a:lnTo>
                        <a:pt x="22" y="35"/>
                      </a:lnTo>
                      <a:lnTo>
                        <a:pt x="29" y="33"/>
                      </a:lnTo>
                      <a:lnTo>
                        <a:pt x="36" y="29"/>
                      </a:lnTo>
                      <a:lnTo>
                        <a:pt x="42" y="24"/>
                      </a:lnTo>
                      <a:lnTo>
                        <a:pt x="46" y="17"/>
                      </a:lnTo>
                      <a:lnTo>
                        <a:pt x="50" y="13"/>
                      </a:lnTo>
                      <a:lnTo>
                        <a:pt x="62" y="14"/>
                      </a:lnTo>
                      <a:lnTo>
                        <a:pt x="76" y="16"/>
                      </a:lnTo>
                      <a:lnTo>
                        <a:pt x="93" y="13"/>
                      </a:lnTo>
                      <a:lnTo>
                        <a:pt x="105" y="12"/>
                      </a:lnTo>
                      <a:lnTo>
                        <a:pt x="118" y="8"/>
                      </a:lnTo>
                      <a:lnTo>
                        <a:pt x="130" y="4"/>
                      </a:lnTo>
                      <a:lnTo>
                        <a:pt x="142" y="0"/>
                      </a:lnTo>
                      <a:lnTo>
                        <a:pt x="161" y="7"/>
                      </a:lnTo>
                      <a:lnTo>
                        <a:pt x="182" y="12"/>
                      </a:lnTo>
                      <a:lnTo>
                        <a:pt x="200" y="22"/>
                      </a:lnTo>
                      <a:lnTo>
                        <a:pt x="213" y="33"/>
                      </a:lnTo>
                      <a:lnTo>
                        <a:pt x="221" y="39"/>
                      </a:lnTo>
                      <a:lnTo>
                        <a:pt x="228" y="49"/>
                      </a:lnTo>
                      <a:lnTo>
                        <a:pt x="237" y="69"/>
                      </a:lnTo>
                      <a:lnTo>
                        <a:pt x="248" y="90"/>
                      </a:lnTo>
                      <a:lnTo>
                        <a:pt x="261" y="101"/>
                      </a:lnTo>
                      <a:lnTo>
                        <a:pt x="277" y="107"/>
                      </a:lnTo>
                      <a:lnTo>
                        <a:pt x="296" y="112"/>
                      </a:lnTo>
                      <a:lnTo>
                        <a:pt x="316" y="119"/>
                      </a:lnTo>
                      <a:lnTo>
                        <a:pt x="333" y="131"/>
                      </a:lnTo>
                      <a:lnTo>
                        <a:pt x="341" y="138"/>
                      </a:lnTo>
                      <a:lnTo>
                        <a:pt x="347" y="149"/>
                      </a:lnTo>
                      <a:lnTo>
                        <a:pt x="353" y="160"/>
                      </a:lnTo>
                      <a:lnTo>
                        <a:pt x="355" y="169"/>
                      </a:lnTo>
                    </a:path>
                  </a:pathLst>
                </a:custGeom>
                <a:solidFill>
                  <a:srgbClr val="FFC08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en-US" sz="1600"/>
                </a:p>
              </p:txBody>
            </p:sp>
            <p:grpSp>
              <p:nvGrpSpPr>
                <p:cNvPr id="59" name="Group 24"/>
                <p:cNvGrpSpPr>
                  <a:grpSpLocks/>
                </p:cNvGrpSpPr>
                <p:nvPr/>
              </p:nvGrpSpPr>
              <p:grpSpPr bwMode="auto">
                <a:xfrm>
                  <a:off x="4264" y="3418"/>
                  <a:ext cx="689" cy="235"/>
                  <a:chOff x="4264" y="3418"/>
                  <a:chExt cx="689" cy="235"/>
                </a:xfrm>
              </p:grpSpPr>
              <p:sp>
                <p:nvSpPr>
                  <p:cNvPr id="60" name="Freeform 10"/>
                  <p:cNvSpPr>
                    <a:spLocks/>
                  </p:cNvSpPr>
                  <p:nvPr/>
                </p:nvSpPr>
                <p:spPr bwMode="auto">
                  <a:xfrm>
                    <a:off x="4458" y="3573"/>
                    <a:ext cx="207" cy="54"/>
                  </a:xfrm>
                  <a:custGeom>
                    <a:avLst/>
                    <a:gdLst>
                      <a:gd name="T0" fmla="*/ 0 w 207"/>
                      <a:gd name="T1" fmla="*/ 22 h 54"/>
                      <a:gd name="T2" fmla="*/ 10 w 207"/>
                      <a:gd name="T3" fmla="*/ 29 h 54"/>
                      <a:gd name="T4" fmla="*/ 21 w 207"/>
                      <a:gd name="T5" fmla="*/ 36 h 54"/>
                      <a:gd name="T6" fmla="*/ 29 w 207"/>
                      <a:gd name="T7" fmla="*/ 41 h 54"/>
                      <a:gd name="T8" fmla="*/ 41 w 207"/>
                      <a:gd name="T9" fmla="*/ 45 h 54"/>
                      <a:gd name="T10" fmla="*/ 56 w 207"/>
                      <a:gd name="T11" fmla="*/ 48 h 54"/>
                      <a:gd name="T12" fmla="*/ 67 w 207"/>
                      <a:gd name="T13" fmla="*/ 51 h 54"/>
                      <a:gd name="T14" fmla="*/ 72 w 207"/>
                      <a:gd name="T15" fmla="*/ 51 h 54"/>
                      <a:gd name="T16" fmla="*/ 89 w 207"/>
                      <a:gd name="T17" fmla="*/ 53 h 54"/>
                      <a:gd name="T18" fmla="*/ 104 w 207"/>
                      <a:gd name="T19" fmla="*/ 53 h 54"/>
                      <a:gd name="T20" fmla="*/ 117 w 207"/>
                      <a:gd name="T21" fmla="*/ 51 h 54"/>
                      <a:gd name="T22" fmla="*/ 132 w 207"/>
                      <a:gd name="T23" fmla="*/ 48 h 54"/>
                      <a:gd name="T24" fmla="*/ 146 w 207"/>
                      <a:gd name="T25" fmla="*/ 44 h 54"/>
                      <a:gd name="T26" fmla="*/ 160 w 207"/>
                      <a:gd name="T27" fmla="*/ 38 h 54"/>
                      <a:gd name="T28" fmla="*/ 168 w 207"/>
                      <a:gd name="T29" fmla="*/ 35 h 54"/>
                      <a:gd name="T30" fmla="*/ 178 w 207"/>
                      <a:gd name="T31" fmla="*/ 31 h 54"/>
                      <a:gd name="T32" fmla="*/ 184 w 207"/>
                      <a:gd name="T33" fmla="*/ 27 h 54"/>
                      <a:gd name="T34" fmla="*/ 191 w 207"/>
                      <a:gd name="T35" fmla="*/ 22 h 54"/>
                      <a:gd name="T36" fmla="*/ 197 w 207"/>
                      <a:gd name="T37" fmla="*/ 17 h 54"/>
                      <a:gd name="T38" fmla="*/ 202 w 207"/>
                      <a:gd name="T39" fmla="*/ 11 h 54"/>
                      <a:gd name="T40" fmla="*/ 205 w 207"/>
                      <a:gd name="T41" fmla="*/ 5 h 54"/>
                      <a:gd name="T42" fmla="*/ 206 w 207"/>
                      <a:gd name="T43" fmla="*/ 0 h 5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07"/>
                      <a:gd name="T67" fmla="*/ 0 h 54"/>
                      <a:gd name="T68" fmla="*/ 207 w 207"/>
                      <a:gd name="T69" fmla="*/ 54 h 5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07" h="54">
                        <a:moveTo>
                          <a:pt x="0" y="22"/>
                        </a:moveTo>
                        <a:lnTo>
                          <a:pt x="10" y="29"/>
                        </a:lnTo>
                        <a:lnTo>
                          <a:pt x="21" y="36"/>
                        </a:lnTo>
                        <a:lnTo>
                          <a:pt x="29" y="41"/>
                        </a:lnTo>
                        <a:lnTo>
                          <a:pt x="41" y="45"/>
                        </a:lnTo>
                        <a:lnTo>
                          <a:pt x="56" y="48"/>
                        </a:lnTo>
                        <a:lnTo>
                          <a:pt x="67" y="51"/>
                        </a:lnTo>
                        <a:lnTo>
                          <a:pt x="72" y="51"/>
                        </a:lnTo>
                        <a:lnTo>
                          <a:pt x="89" y="53"/>
                        </a:lnTo>
                        <a:lnTo>
                          <a:pt x="104" y="53"/>
                        </a:lnTo>
                        <a:lnTo>
                          <a:pt x="117" y="51"/>
                        </a:lnTo>
                        <a:lnTo>
                          <a:pt x="132" y="48"/>
                        </a:lnTo>
                        <a:lnTo>
                          <a:pt x="146" y="44"/>
                        </a:lnTo>
                        <a:lnTo>
                          <a:pt x="160" y="38"/>
                        </a:lnTo>
                        <a:lnTo>
                          <a:pt x="168" y="35"/>
                        </a:lnTo>
                        <a:lnTo>
                          <a:pt x="178" y="31"/>
                        </a:lnTo>
                        <a:lnTo>
                          <a:pt x="184" y="27"/>
                        </a:lnTo>
                        <a:lnTo>
                          <a:pt x="191" y="22"/>
                        </a:lnTo>
                        <a:lnTo>
                          <a:pt x="197" y="17"/>
                        </a:lnTo>
                        <a:lnTo>
                          <a:pt x="202" y="11"/>
                        </a:lnTo>
                        <a:lnTo>
                          <a:pt x="205" y="5"/>
                        </a:lnTo>
                        <a:lnTo>
                          <a:pt x="206"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sp>
                <p:nvSpPr>
                  <p:cNvPr id="61" name="Freeform 11"/>
                  <p:cNvSpPr>
                    <a:spLocks/>
                  </p:cNvSpPr>
                  <p:nvPr/>
                </p:nvSpPr>
                <p:spPr bwMode="auto">
                  <a:xfrm>
                    <a:off x="4264" y="3546"/>
                    <a:ext cx="32" cy="32"/>
                  </a:xfrm>
                  <a:custGeom>
                    <a:avLst/>
                    <a:gdLst>
                      <a:gd name="T0" fmla="*/ 0 w 32"/>
                      <a:gd name="T1" fmla="*/ 31 h 32"/>
                      <a:gd name="T2" fmla="*/ 8 w 32"/>
                      <a:gd name="T3" fmla="*/ 30 h 32"/>
                      <a:gd name="T4" fmla="*/ 15 w 32"/>
                      <a:gd name="T5" fmla="*/ 27 h 32"/>
                      <a:gd name="T6" fmla="*/ 21 w 32"/>
                      <a:gd name="T7" fmla="*/ 23 h 32"/>
                      <a:gd name="T8" fmla="*/ 25 w 32"/>
                      <a:gd name="T9" fmla="*/ 19 h 32"/>
                      <a:gd name="T10" fmla="*/ 28 w 32"/>
                      <a:gd name="T11" fmla="*/ 14 h 32"/>
                      <a:gd name="T12" fmla="*/ 30 w 32"/>
                      <a:gd name="T13" fmla="*/ 8 h 32"/>
                      <a:gd name="T14" fmla="*/ 31 w 32"/>
                      <a:gd name="T15" fmla="*/ 0 h 32"/>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32"/>
                      <a:gd name="T26" fmla="*/ 32 w 32"/>
                      <a:gd name="T27" fmla="*/ 32 h 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32">
                        <a:moveTo>
                          <a:pt x="0" y="31"/>
                        </a:moveTo>
                        <a:lnTo>
                          <a:pt x="8" y="30"/>
                        </a:lnTo>
                        <a:lnTo>
                          <a:pt x="15" y="27"/>
                        </a:lnTo>
                        <a:lnTo>
                          <a:pt x="21" y="23"/>
                        </a:lnTo>
                        <a:lnTo>
                          <a:pt x="25" y="19"/>
                        </a:lnTo>
                        <a:lnTo>
                          <a:pt x="28" y="14"/>
                        </a:lnTo>
                        <a:lnTo>
                          <a:pt x="30" y="8"/>
                        </a:lnTo>
                        <a:lnTo>
                          <a:pt x="31"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sp>
                <p:nvSpPr>
                  <p:cNvPr id="62" name="Freeform 12"/>
                  <p:cNvSpPr>
                    <a:spLocks/>
                  </p:cNvSpPr>
                  <p:nvPr/>
                </p:nvSpPr>
                <p:spPr bwMode="auto">
                  <a:xfrm>
                    <a:off x="4316" y="3522"/>
                    <a:ext cx="45" cy="35"/>
                  </a:xfrm>
                  <a:custGeom>
                    <a:avLst/>
                    <a:gdLst>
                      <a:gd name="T0" fmla="*/ 4 w 45"/>
                      <a:gd name="T1" fmla="*/ 7 h 35"/>
                      <a:gd name="T2" fmla="*/ 13 w 45"/>
                      <a:gd name="T3" fmla="*/ 2 h 35"/>
                      <a:gd name="T4" fmla="*/ 21 w 45"/>
                      <a:gd name="T5" fmla="*/ 0 h 35"/>
                      <a:gd name="T6" fmla="*/ 30 w 45"/>
                      <a:gd name="T7" fmla="*/ 0 h 35"/>
                      <a:gd name="T8" fmla="*/ 40 w 45"/>
                      <a:gd name="T9" fmla="*/ 1 h 35"/>
                      <a:gd name="T10" fmla="*/ 43 w 45"/>
                      <a:gd name="T11" fmla="*/ 12 h 35"/>
                      <a:gd name="T12" fmla="*/ 44 w 45"/>
                      <a:gd name="T13" fmla="*/ 23 h 35"/>
                      <a:gd name="T14" fmla="*/ 37 w 45"/>
                      <a:gd name="T15" fmla="*/ 27 h 35"/>
                      <a:gd name="T16" fmla="*/ 26 w 45"/>
                      <a:gd name="T17" fmla="*/ 31 h 35"/>
                      <a:gd name="T18" fmla="*/ 14 w 45"/>
                      <a:gd name="T19" fmla="*/ 33 h 35"/>
                      <a:gd name="T20" fmla="*/ 5 w 45"/>
                      <a:gd name="T21" fmla="*/ 34 h 35"/>
                      <a:gd name="T22" fmla="*/ 0 w 45"/>
                      <a:gd name="T23" fmla="*/ 32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5"/>
                      <a:gd name="T37" fmla="*/ 0 h 35"/>
                      <a:gd name="T38" fmla="*/ 45 w 45"/>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5" h="35">
                        <a:moveTo>
                          <a:pt x="4" y="7"/>
                        </a:moveTo>
                        <a:lnTo>
                          <a:pt x="13" y="2"/>
                        </a:lnTo>
                        <a:lnTo>
                          <a:pt x="21" y="0"/>
                        </a:lnTo>
                        <a:lnTo>
                          <a:pt x="30" y="0"/>
                        </a:lnTo>
                        <a:lnTo>
                          <a:pt x="40" y="1"/>
                        </a:lnTo>
                        <a:lnTo>
                          <a:pt x="43" y="12"/>
                        </a:lnTo>
                        <a:lnTo>
                          <a:pt x="44" y="23"/>
                        </a:lnTo>
                        <a:lnTo>
                          <a:pt x="37" y="27"/>
                        </a:lnTo>
                        <a:lnTo>
                          <a:pt x="26" y="31"/>
                        </a:lnTo>
                        <a:lnTo>
                          <a:pt x="14" y="33"/>
                        </a:lnTo>
                        <a:lnTo>
                          <a:pt x="5" y="34"/>
                        </a:lnTo>
                        <a:lnTo>
                          <a:pt x="0" y="32"/>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sp>
                <p:nvSpPr>
                  <p:cNvPr id="63" name="Freeform 13"/>
                  <p:cNvSpPr>
                    <a:spLocks/>
                  </p:cNvSpPr>
                  <p:nvPr/>
                </p:nvSpPr>
                <p:spPr bwMode="auto">
                  <a:xfrm>
                    <a:off x="4323" y="3581"/>
                    <a:ext cx="8" cy="20"/>
                  </a:xfrm>
                  <a:custGeom>
                    <a:avLst/>
                    <a:gdLst>
                      <a:gd name="T0" fmla="*/ 0 w 8"/>
                      <a:gd name="T1" fmla="*/ 19 h 20"/>
                      <a:gd name="T2" fmla="*/ 3 w 8"/>
                      <a:gd name="T3" fmla="*/ 11 h 20"/>
                      <a:gd name="T4" fmla="*/ 5 w 8"/>
                      <a:gd name="T5" fmla="*/ 5 h 20"/>
                      <a:gd name="T6" fmla="*/ 7 w 8"/>
                      <a:gd name="T7" fmla="*/ 0 h 20"/>
                      <a:gd name="T8" fmla="*/ 0 60000 65536"/>
                      <a:gd name="T9" fmla="*/ 0 60000 65536"/>
                      <a:gd name="T10" fmla="*/ 0 60000 65536"/>
                      <a:gd name="T11" fmla="*/ 0 60000 65536"/>
                      <a:gd name="T12" fmla="*/ 0 w 8"/>
                      <a:gd name="T13" fmla="*/ 0 h 20"/>
                      <a:gd name="T14" fmla="*/ 8 w 8"/>
                      <a:gd name="T15" fmla="*/ 20 h 20"/>
                    </a:gdLst>
                    <a:ahLst/>
                    <a:cxnLst>
                      <a:cxn ang="T8">
                        <a:pos x="T0" y="T1"/>
                      </a:cxn>
                      <a:cxn ang="T9">
                        <a:pos x="T2" y="T3"/>
                      </a:cxn>
                      <a:cxn ang="T10">
                        <a:pos x="T4" y="T5"/>
                      </a:cxn>
                      <a:cxn ang="T11">
                        <a:pos x="T6" y="T7"/>
                      </a:cxn>
                    </a:cxnLst>
                    <a:rect l="T12" t="T13" r="T14" b="T15"/>
                    <a:pathLst>
                      <a:path w="8" h="20">
                        <a:moveTo>
                          <a:pt x="0" y="19"/>
                        </a:moveTo>
                        <a:lnTo>
                          <a:pt x="3" y="11"/>
                        </a:lnTo>
                        <a:lnTo>
                          <a:pt x="5" y="5"/>
                        </a:lnTo>
                        <a:lnTo>
                          <a:pt x="7"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sp>
                <p:nvSpPr>
                  <p:cNvPr id="64" name="Freeform 14"/>
                  <p:cNvSpPr>
                    <a:spLocks/>
                  </p:cNvSpPr>
                  <p:nvPr/>
                </p:nvSpPr>
                <p:spPr bwMode="auto">
                  <a:xfrm>
                    <a:off x="4316" y="3527"/>
                    <a:ext cx="68" cy="51"/>
                  </a:xfrm>
                  <a:custGeom>
                    <a:avLst/>
                    <a:gdLst>
                      <a:gd name="T0" fmla="*/ 4 w 68"/>
                      <a:gd name="T1" fmla="*/ 0 h 51"/>
                      <a:gd name="T2" fmla="*/ 0 w 68"/>
                      <a:gd name="T3" fmla="*/ 27 h 51"/>
                      <a:gd name="T4" fmla="*/ 0 w 68"/>
                      <a:gd name="T5" fmla="*/ 33 h 51"/>
                      <a:gd name="T6" fmla="*/ 1 w 68"/>
                      <a:gd name="T7" fmla="*/ 40 h 51"/>
                      <a:gd name="T8" fmla="*/ 4 w 68"/>
                      <a:gd name="T9" fmla="*/ 44 h 51"/>
                      <a:gd name="T10" fmla="*/ 11 w 68"/>
                      <a:gd name="T11" fmla="*/ 48 h 51"/>
                      <a:gd name="T12" fmla="*/ 17 w 68"/>
                      <a:gd name="T13" fmla="*/ 50 h 51"/>
                      <a:gd name="T14" fmla="*/ 26 w 68"/>
                      <a:gd name="T15" fmla="*/ 50 h 51"/>
                      <a:gd name="T16" fmla="*/ 36 w 68"/>
                      <a:gd name="T17" fmla="*/ 49 h 51"/>
                      <a:gd name="T18" fmla="*/ 44 w 68"/>
                      <a:gd name="T19" fmla="*/ 47 h 51"/>
                      <a:gd name="T20" fmla="*/ 51 w 68"/>
                      <a:gd name="T21" fmla="*/ 43 h 51"/>
                      <a:gd name="T22" fmla="*/ 58 w 68"/>
                      <a:gd name="T23" fmla="*/ 38 h 51"/>
                      <a:gd name="T24" fmla="*/ 64 w 68"/>
                      <a:gd name="T25" fmla="*/ 31 h 51"/>
                      <a:gd name="T26" fmla="*/ 67 w 68"/>
                      <a:gd name="T27" fmla="*/ 24 h 51"/>
                      <a:gd name="T28" fmla="*/ 67 w 68"/>
                      <a:gd name="T29" fmla="*/ 16 h 51"/>
                      <a:gd name="T30" fmla="*/ 66 w 68"/>
                      <a:gd name="T31" fmla="*/ 13 h 5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8"/>
                      <a:gd name="T49" fmla="*/ 0 h 51"/>
                      <a:gd name="T50" fmla="*/ 68 w 68"/>
                      <a:gd name="T51" fmla="*/ 51 h 5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8" h="51">
                        <a:moveTo>
                          <a:pt x="4" y="0"/>
                        </a:moveTo>
                        <a:lnTo>
                          <a:pt x="0" y="27"/>
                        </a:lnTo>
                        <a:lnTo>
                          <a:pt x="0" y="33"/>
                        </a:lnTo>
                        <a:lnTo>
                          <a:pt x="1" y="40"/>
                        </a:lnTo>
                        <a:lnTo>
                          <a:pt x="4" y="44"/>
                        </a:lnTo>
                        <a:lnTo>
                          <a:pt x="11" y="48"/>
                        </a:lnTo>
                        <a:lnTo>
                          <a:pt x="17" y="50"/>
                        </a:lnTo>
                        <a:lnTo>
                          <a:pt x="26" y="50"/>
                        </a:lnTo>
                        <a:lnTo>
                          <a:pt x="36" y="49"/>
                        </a:lnTo>
                        <a:lnTo>
                          <a:pt x="44" y="47"/>
                        </a:lnTo>
                        <a:lnTo>
                          <a:pt x="51" y="43"/>
                        </a:lnTo>
                        <a:lnTo>
                          <a:pt x="58" y="38"/>
                        </a:lnTo>
                        <a:lnTo>
                          <a:pt x="64" y="31"/>
                        </a:lnTo>
                        <a:lnTo>
                          <a:pt x="67" y="24"/>
                        </a:lnTo>
                        <a:lnTo>
                          <a:pt x="67" y="16"/>
                        </a:lnTo>
                        <a:lnTo>
                          <a:pt x="66" y="1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sp>
                <p:nvSpPr>
                  <p:cNvPr id="65" name="Freeform 15"/>
                  <p:cNvSpPr>
                    <a:spLocks/>
                  </p:cNvSpPr>
                  <p:nvPr/>
                </p:nvSpPr>
                <p:spPr bwMode="auto">
                  <a:xfrm>
                    <a:off x="4372" y="3490"/>
                    <a:ext cx="71" cy="67"/>
                  </a:xfrm>
                  <a:custGeom>
                    <a:avLst/>
                    <a:gdLst>
                      <a:gd name="T0" fmla="*/ 26 w 71"/>
                      <a:gd name="T1" fmla="*/ 0 h 67"/>
                      <a:gd name="T2" fmla="*/ 21 w 71"/>
                      <a:gd name="T3" fmla="*/ 7 h 67"/>
                      <a:gd name="T4" fmla="*/ 16 w 71"/>
                      <a:gd name="T5" fmla="*/ 12 h 67"/>
                      <a:gd name="T6" fmla="*/ 9 w 71"/>
                      <a:gd name="T7" fmla="*/ 16 h 67"/>
                      <a:gd name="T8" fmla="*/ 2 w 71"/>
                      <a:gd name="T9" fmla="*/ 20 h 67"/>
                      <a:gd name="T10" fmla="*/ 0 w 71"/>
                      <a:gd name="T11" fmla="*/ 24 h 67"/>
                      <a:gd name="T12" fmla="*/ 0 w 71"/>
                      <a:gd name="T13" fmla="*/ 32 h 67"/>
                      <a:gd name="T14" fmla="*/ 2 w 71"/>
                      <a:gd name="T15" fmla="*/ 39 h 67"/>
                      <a:gd name="T16" fmla="*/ 6 w 71"/>
                      <a:gd name="T17" fmla="*/ 47 h 67"/>
                      <a:gd name="T18" fmla="*/ 12 w 71"/>
                      <a:gd name="T19" fmla="*/ 52 h 67"/>
                      <a:gd name="T20" fmla="*/ 15 w 71"/>
                      <a:gd name="T21" fmla="*/ 56 h 67"/>
                      <a:gd name="T22" fmla="*/ 21 w 71"/>
                      <a:gd name="T23" fmla="*/ 60 h 67"/>
                      <a:gd name="T24" fmla="*/ 26 w 71"/>
                      <a:gd name="T25" fmla="*/ 63 h 67"/>
                      <a:gd name="T26" fmla="*/ 32 w 71"/>
                      <a:gd name="T27" fmla="*/ 64 h 67"/>
                      <a:gd name="T28" fmla="*/ 39 w 71"/>
                      <a:gd name="T29" fmla="*/ 66 h 67"/>
                      <a:gd name="T30" fmla="*/ 48 w 71"/>
                      <a:gd name="T31" fmla="*/ 66 h 67"/>
                      <a:gd name="T32" fmla="*/ 57 w 71"/>
                      <a:gd name="T33" fmla="*/ 64 h 67"/>
                      <a:gd name="T34" fmla="*/ 63 w 71"/>
                      <a:gd name="T35" fmla="*/ 60 h 67"/>
                      <a:gd name="T36" fmla="*/ 66 w 71"/>
                      <a:gd name="T37" fmla="*/ 58 h 67"/>
                      <a:gd name="T38" fmla="*/ 70 w 71"/>
                      <a:gd name="T39" fmla="*/ 55 h 6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1"/>
                      <a:gd name="T61" fmla="*/ 0 h 67"/>
                      <a:gd name="T62" fmla="*/ 71 w 71"/>
                      <a:gd name="T63" fmla="*/ 67 h 6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1" h="67">
                        <a:moveTo>
                          <a:pt x="26" y="0"/>
                        </a:moveTo>
                        <a:lnTo>
                          <a:pt x="21" y="7"/>
                        </a:lnTo>
                        <a:lnTo>
                          <a:pt x="16" y="12"/>
                        </a:lnTo>
                        <a:lnTo>
                          <a:pt x="9" y="16"/>
                        </a:lnTo>
                        <a:lnTo>
                          <a:pt x="2" y="20"/>
                        </a:lnTo>
                        <a:lnTo>
                          <a:pt x="0" y="24"/>
                        </a:lnTo>
                        <a:lnTo>
                          <a:pt x="0" y="32"/>
                        </a:lnTo>
                        <a:lnTo>
                          <a:pt x="2" y="39"/>
                        </a:lnTo>
                        <a:lnTo>
                          <a:pt x="6" y="47"/>
                        </a:lnTo>
                        <a:lnTo>
                          <a:pt x="12" y="52"/>
                        </a:lnTo>
                        <a:lnTo>
                          <a:pt x="15" y="56"/>
                        </a:lnTo>
                        <a:lnTo>
                          <a:pt x="21" y="60"/>
                        </a:lnTo>
                        <a:lnTo>
                          <a:pt x="26" y="63"/>
                        </a:lnTo>
                        <a:lnTo>
                          <a:pt x="32" y="64"/>
                        </a:lnTo>
                        <a:lnTo>
                          <a:pt x="39" y="66"/>
                        </a:lnTo>
                        <a:lnTo>
                          <a:pt x="48" y="66"/>
                        </a:lnTo>
                        <a:lnTo>
                          <a:pt x="57" y="64"/>
                        </a:lnTo>
                        <a:lnTo>
                          <a:pt x="63" y="60"/>
                        </a:lnTo>
                        <a:lnTo>
                          <a:pt x="66" y="58"/>
                        </a:lnTo>
                        <a:lnTo>
                          <a:pt x="70" y="55"/>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sp>
                <p:nvSpPr>
                  <p:cNvPr id="66" name="Freeform 16"/>
                  <p:cNvSpPr>
                    <a:spLocks/>
                  </p:cNvSpPr>
                  <p:nvPr/>
                </p:nvSpPr>
                <p:spPr bwMode="auto">
                  <a:xfrm>
                    <a:off x="4373" y="3501"/>
                    <a:ext cx="48" cy="19"/>
                  </a:xfrm>
                  <a:custGeom>
                    <a:avLst/>
                    <a:gdLst>
                      <a:gd name="T0" fmla="*/ 0 w 48"/>
                      <a:gd name="T1" fmla="*/ 10 h 19"/>
                      <a:gd name="T2" fmla="*/ 9 w 48"/>
                      <a:gd name="T3" fmla="*/ 14 h 19"/>
                      <a:gd name="T4" fmla="*/ 19 w 48"/>
                      <a:gd name="T5" fmla="*/ 17 h 19"/>
                      <a:gd name="T6" fmla="*/ 26 w 48"/>
                      <a:gd name="T7" fmla="*/ 18 h 19"/>
                      <a:gd name="T8" fmla="*/ 33 w 48"/>
                      <a:gd name="T9" fmla="*/ 18 h 19"/>
                      <a:gd name="T10" fmla="*/ 39 w 48"/>
                      <a:gd name="T11" fmla="*/ 18 h 19"/>
                      <a:gd name="T12" fmla="*/ 42 w 48"/>
                      <a:gd name="T13" fmla="*/ 15 h 19"/>
                      <a:gd name="T14" fmla="*/ 44 w 48"/>
                      <a:gd name="T15" fmla="*/ 13 h 19"/>
                      <a:gd name="T16" fmla="*/ 47 w 48"/>
                      <a:gd name="T17" fmla="*/ 7 h 19"/>
                      <a:gd name="T18" fmla="*/ 46 w 48"/>
                      <a:gd name="T19" fmla="*/ 2 h 19"/>
                      <a:gd name="T20" fmla="*/ 38 w 48"/>
                      <a:gd name="T21" fmla="*/ 0 h 19"/>
                      <a:gd name="T22" fmla="*/ 30 w 48"/>
                      <a:gd name="T23" fmla="*/ 0 h 19"/>
                      <a:gd name="T24" fmla="*/ 22 w 48"/>
                      <a:gd name="T25" fmla="*/ 0 h 19"/>
                      <a:gd name="T26" fmla="*/ 16 w 48"/>
                      <a:gd name="T27" fmla="*/ 1 h 1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
                      <a:gd name="T43" fmla="*/ 0 h 19"/>
                      <a:gd name="T44" fmla="*/ 48 w 48"/>
                      <a:gd name="T45" fmla="*/ 19 h 1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 h="19">
                        <a:moveTo>
                          <a:pt x="0" y="10"/>
                        </a:moveTo>
                        <a:lnTo>
                          <a:pt x="9" y="14"/>
                        </a:lnTo>
                        <a:lnTo>
                          <a:pt x="19" y="17"/>
                        </a:lnTo>
                        <a:lnTo>
                          <a:pt x="26" y="18"/>
                        </a:lnTo>
                        <a:lnTo>
                          <a:pt x="33" y="18"/>
                        </a:lnTo>
                        <a:lnTo>
                          <a:pt x="39" y="18"/>
                        </a:lnTo>
                        <a:lnTo>
                          <a:pt x="42" y="15"/>
                        </a:lnTo>
                        <a:lnTo>
                          <a:pt x="44" y="13"/>
                        </a:lnTo>
                        <a:lnTo>
                          <a:pt x="47" y="7"/>
                        </a:lnTo>
                        <a:lnTo>
                          <a:pt x="46" y="2"/>
                        </a:lnTo>
                        <a:lnTo>
                          <a:pt x="38" y="0"/>
                        </a:lnTo>
                        <a:lnTo>
                          <a:pt x="30" y="0"/>
                        </a:lnTo>
                        <a:lnTo>
                          <a:pt x="22" y="0"/>
                        </a:lnTo>
                        <a:lnTo>
                          <a:pt x="16" y="1"/>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sp>
                <p:nvSpPr>
                  <p:cNvPr id="67" name="Freeform 17"/>
                  <p:cNvSpPr>
                    <a:spLocks/>
                  </p:cNvSpPr>
                  <p:nvPr/>
                </p:nvSpPr>
                <p:spPr bwMode="auto">
                  <a:xfrm>
                    <a:off x="4425" y="3475"/>
                    <a:ext cx="99" cy="75"/>
                  </a:xfrm>
                  <a:custGeom>
                    <a:avLst/>
                    <a:gdLst>
                      <a:gd name="T0" fmla="*/ 26 w 99"/>
                      <a:gd name="T1" fmla="*/ 0 h 75"/>
                      <a:gd name="T2" fmla="*/ 22 w 99"/>
                      <a:gd name="T3" fmla="*/ 7 h 75"/>
                      <a:gd name="T4" fmla="*/ 19 w 99"/>
                      <a:gd name="T5" fmla="*/ 14 h 75"/>
                      <a:gd name="T6" fmla="*/ 17 w 99"/>
                      <a:gd name="T7" fmla="*/ 18 h 75"/>
                      <a:gd name="T8" fmla="*/ 14 w 99"/>
                      <a:gd name="T9" fmla="*/ 21 h 75"/>
                      <a:gd name="T10" fmla="*/ 9 w 99"/>
                      <a:gd name="T11" fmla="*/ 25 h 75"/>
                      <a:gd name="T12" fmla="*/ 4 w 99"/>
                      <a:gd name="T13" fmla="*/ 29 h 75"/>
                      <a:gd name="T14" fmla="*/ 2 w 99"/>
                      <a:gd name="T15" fmla="*/ 32 h 75"/>
                      <a:gd name="T16" fmla="*/ 0 w 99"/>
                      <a:gd name="T17" fmla="*/ 35 h 75"/>
                      <a:gd name="T18" fmla="*/ 0 w 99"/>
                      <a:gd name="T19" fmla="*/ 40 h 75"/>
                      <a:gd name="T20" fmla="*/ 0 w 99"/>
                      <a:gd name="T21" fmla="*/ 46 h 75"/>
                      <a:gd name="T22" fmla="*/ 0 w 99"/>
                      <a:gd name="T23" fmla="*/ 52 h 75"/>
                      <a:gd name="T24" fmla="*/ 2 w 99"/>
                      <a:gd name="T25" fmla="*/ 57 h 75"/>
                      <a:gd name="T26" fmla="*/ 5 w 99"/>
                      <a:gd name="T27" fmla="*/ 60 h 75"/>
                      <a:gd name="T28" fmla="*/ 9 w 99"/>
                      <a:gd name="T29" fmla="*/ 65 h 75"/>
                      <a:gd name="T30" fmla="*/ 16 w 99"/>
                      <a:gd name="T31" fmla="*/ 69 h 75"/>
                      <a:gd name="T32" fmla="*/ 23 w 99"/>
                      <a:gd name="T33" fmla="*/ 72 h 75"/>
                      <a:gd name="T34" fmla="*/ 33 w 99"/>
                      <a:gd name="T35" fmla="*/ 74 h 75"/>
                      <a:gd name="T36" fmla="*/ 46 w 99"/>
                      <a:gd name="T37" fmla="*/ 74 h 75"/>
                      <a:gd name="T38" fmla="*/ 56 w 99"/>
                      <a:gd name="T39" fmla="*/ 72 h 75"/>
                      <a:gd name="T40" fmla="*/ 64 w 99"/>
                      <a:gd name="T41" fmla="*/ 68 h 75"/>
                      <a:gd name="T42" fmla="*/ 69 w 99"/>
                      <a:gd name="T43" fmla="*/ 62 h 75"/>
                      <a:gd name="T44" fmla="*/ 72 w 99"/>
                      <a:gd name="T45" fmla="*/ 57 h 75"/>
                      <a:gd name="T46" fmla="*/ 73 w 99"/>
                      <a:gd name="T47" fmla="*/ 51 h 75"/>
                      <a:gd name="T48" fmla="*/ 73 w 99"/>
                      <a:gd name="T49" fmla="*/ 46 h 75"/>
                      <a:gd name="T50" fmla="*/ 73 w 99"/>
                      <a:gd name="T51" fmla="*/ 42 h 75"/>
                      <a:gd name="T52" fmla="*/ 78 w 99"/>
                      <a:gd name="T53" fmla="*/ 44 h 75"/>
                      <a:gd name="T54" fmla="*/ 82 w 99"/>
                      <a:gd name="T55" fmla="*/ 46 h 75"/>
                      <a:gd name="T56" fmla="*/ 87 w 99"/>
                      <a:gd name="T57" fmla="*/ 47 h 75"/>
                      <a:gd name="T58" fmla="*/ 92 w 99"/>
                      <a:gd name="T59" fmla="*/ 47 h 75"/>
                      <a:gd name="T60" fmla="*/ 98 w 99"/>
                      <a:gd name="T61" fmla="*/ 47 h 7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9"/>
                      <a:gd name="T94" fmla="*/ 0 h 75"/>
                      <a:gd name="T95" fmla="*/ 99 w 99"/>
                      <a:gd name="T96" fmla="*/ 75 h 75"/>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9" h="75">
                        <a:moveTo>
                          <a:pt x="26" y="0"/>
                        </a:moveTo>
                        <a:lnTo>
                          <a:pt x="22" y="7"/>
                        </a:lnTo>
                        <a:lnTo>
                          <a:pt x="19" y="14"/>
                        </a:lnTo>
                        <a:lnTo>
                          <a:pt x="17" y="18"/>
                        </a:lnTo>
                        <a:lnTo>
                          <a:pt x="14" y="21"/>
                        </a:lnTo>
                        <a:lnTo>
                          <a:pt x="9" y="25"/>
                        </a:lnTo>
                        <a:lnTo>
                          <a:pt x="4" y="29"/>
                        </a:lnTo>
                        <a:lnTo>
                          <a:pt x="2" y="32"/>
                        </a:lnTo>
                        <a:lnTo>
                          <a:pt x="0" y="35"/>
                        </a:lnTo>
                        <a:lnTo>
                          <a:pt x="0" y="40"/>
                        </a:lnTo>
                        <a:lnTo>
                          <a:pt x="0" y="46"/>
                        </a:lnTo>
                        <a:lnTo>
                          <a:pt x="0" y="52"/>
                        </a:lnTo>
                        <a:lnTo>
                          <a:pt x="2" y="57"/>
                        </a:lnTo>
                        <a:lnTo>
                          <a:pt x="5" y="60"/>
                        </a:lnTo>
                        <a:lnTo>
                          <a:pt x="9" y="65"/>
                        </a:lnTo>
                        <a:lnTo>
                          <a:pt x="16" y="69"/>
                        </a:lnTo>
                        <a:lnTo>
                          <a:pt x="23" y="72"/>
                        </a:lnTo>
                        <a:lnTo>
                          <a:pt x="33" y="74"/>
                        </a:lnTo>
                        <a:lnTo>
                          <a:pt x="46" y="74"/>
                        </a:lnTo>
                        <a:lnTo>
                          <a:pt x="56" y="72"/>
                        </a:lnTo>
                        <a:lnTo>
                          <a:pt x="64" y="68"/>
                        </a:lnTo>
                        <a:lnTo>
                          <a:pt x="69" y="62"/>
                        </a:lnTo>
                        <a:lnTo>
                          <a:pt x="72" y="57"/>
                        </a:lnTo>
                        <a:lnTo>
                          <a:pt x="73" y="51"/>
                        </a:lnTo>
                        <a:lnTo>
                          <a:pt x="73" y="46"/>
                        </a:lnTo>
                        <a:lnTo>
                          <a:pt x="73" y="42"/>
                        </a:lnTo>
                        <a:lnTo>
                          <a:pt x="78" y="44"/>
                        </a:lnTo>
                        <a:lnTo>
                          <a:pt x="82" y="46"/>
                        </a:lnTo>
                        <a:lnTo>
                          <a:pt x="87" y="47"/>
                        </a:lnTo>
                        <a:lnTo>
                          <a:pt x="92" y="47"/>
                        </a:lnTo>
                        <a:lnTo>
                          <a:pt x="98" y="4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sp>
                <p:nvSpPr>
                  <p:cNvPr id="68" name="Freeform 18"/>
                  <p:cNvSpPr>
                    <a:spLocks/>
                  </p:cNvSpPr>
                  <p:nvPr/>
                </p:nvSpPr>
                <p:spPr bwMode="auto">
                  <a:xfrm>
                    <a:off x="4427" y="3494"/>
                    <a:ext cx="47" cy="19"/>
                  </a:xfrm>
                  <a:custGeom>
                    <a:avLst/>
                    <a:gdLst>
                      <a:gd name="T0" fmla="*/ 17 w 47"/>
                      <a:gd name="T1" fmla="*/ 0 h 19"/>
                      <a:gd name="T2" fmla="*/ 24 w 47"/>
                      <a:gd name="T3" fmla="*/ 2 h 19"/>
                      <a:gd name="T4" fmla="*/ 35 w 47"/>
                      <a:gd name="T5" fmla="*/ 1 h 19"/>
                      <a:gd name="T6" fmla="*/ 41 w 47"/>
                      <a:gd name="T7" fmla="*/ 1 h 19"/>
                      <a:gd name="T8" fmla="*/ 46 w 47"/>
                      <a:gd name="T9" fmla="*/ 1 h 19"/>
                      <a:gd name="T10" fmla="*/ 44 w 47"/>
                      <a:gd name="T11" fmla="*/ 5 h 19"/>
                      <a:gd name="T12" fmla="*/ 41 w 47"/>
                      <a:gd name="T13" fmla="*/ 8 h 19"/>
                      <a:gd name="T14" fmla="*/ 37 w 47"/>
                      <a:gd name="T15" fmla="*/ 12 h 19"/>
                      <a:gd name="T16" fmla="*/ 32 w 47"/>
                      <a:gd name="T17" fmla="*/ 15 h 19"/>
                      <a:gd name="T18" fmla="*/ 27 w 47"/>
                      <a:gd name="T19" fmla="*/ 16 h 19"/>
                      <a:gd name="T20" fmla="*/ 21 w 47"/>
                      <a:gd name="T21" fmla="*/ 18 h 19"/>
                      <a:gd name="T22" fmla="*/ 14 w 47"/>
                      <a:gd name="T23" fmla="*/ 18 h 19"/>
                      <a:gd name="T24" fmla="*/ 5 w 47"/>
                      <a:gd name="T25" fmla="*/ 17 h 19"/>
                      <a:gd name="T26" fmla="*/ 1 w 47"/>
                      <a:gd name="T27" fmla="*/ 15 h 19"/>
                      <a:gd name="T28" fmla="*/ 0 w 47"/>
                      <a:gd name="T29" fmla="*/ 13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7"/>
                      <a:gd name="T46" fmla="*/ 0 h 19"/>
                      <a:gd name="T47" fmla="*/ 47 w 4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7" h="19">
                        <a:moveTo>
                          <a:pt x="17" y="0"/>
                        </a:moveTo>
                        <a:lnTo>
                          <a:pt x="24" y="2"/>
                        </a:lnTo>
                        <a:lnTo>
                          <a:pt x="35" y="1"/>
                        </a:lnTo>
                        <a:lnTo>
                          <a:pt x="41" y="1"/>
                        </a:lnTo>
                        <a:lnTo>
                          <a:pt x="46" y="1"/>
                        </a:lnTo>
                        <a:lnTo>
                          <a:pt x="44" y="5"/>
                        </a:lnTo>
                        <a:lnTo>
                          <a:pt x="41" y="8"/>
                        </a:lnTo>
                        <a:lnTo>
                          <a:pt x="37" y="12"/>
                        </a:lnTo>
                        <a:lnTo>
                          <a:pt x="32" y="15"/>
                        </a:lnTo>
                        <a:lnTo>
                          <a:pt x="27" y="16"/>
                        </a:lnTo>
                        <a:lnTo>
                          <a:pt x="21" y="18"/>
                        </a:lnTo>
                        <a:lnTo>
                          <a:pt x="14" y="18"/>
                        </a:lnTo>
                        <a:lnTo>
                          <a:pt x="5" y="17"/>
                        </a:lnTo>
                        <a:lnTo>
                          <a:pt x="1" y="15"/>
                        </a:lnTo>
                        <a:lnTo>
                          <a:pt x="0" y="13"/>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sp>
                <p:nvSpPr>
                  <p:cNvPr id="69" name="Freeform 19"/>
                  <p:cNvSpPr>
                    <a:spLocks/>
                  </p:cNvSpPr>
                  <p:nvPr/>
                </p:nvSpPr>
                <p:spPr bwMode="auto">
                  <a:xfrm>
                    <a:off x="4497" y="3462"/>
                    <a:ext cx="70" cy="79"/>
                  </a:xfrm>
                  <a:custGeom>
                    <a:avLst/>
                    <a:gdLst>
                      <a:gd name="T0" fmla="*/ 0 w 70"/>
                      <a:gd name="T1" fmla="*/ 0 h 79"/>
                      <a:gd name="T2" fmla="*/ 0 w 70"/>
                      <a:gd name="T3" fmla="*/ 6 h 79"/>
                      <a:gd name="T4" fmla="*/ 1 w 70"/>
                      <a:gd name="T5" fmla="*/ 11 h 79"/>
                      <a:gd name="T6" fmla="*/ 3 w 70"/>
                      <a:gd name="T7" fmla="*/ 18 h 79"/>
                      <a:gd name="T8" fmla="*/ 5 w 70"/>
                      <a:gd name="T9" fmla="*/ 29 h 79"/>
                      <a:gd name="T10" fmla="*/ 10 w 70"/>
                      <a:gd name="T11" fmla="*/ 40 h 79"/>
                      <a:gd name="T12" fmla="*/ 13 w 70"/>
                      <a:gd name="T13" fmla="*/ 46 h 79"/>
                      <a:gd name="T14" fmla="*/ 19 w 70"/>
                      <a:gd name="T15" fmla="*/ 53 h 79"/>
                      <a:gd name="T16" fmla="*/ 23 w 70"/>
                      <a:gd name="T17" fmla="*/ 58 h 79"/>
                      <a:gd name="T18" fmla="*/ 30 w 70"/>
                      <a:gd name="T19" fmla="*/ 62 h 79"/>
                      <a:gd name="T20" fmla="*/ 36 w 70"/>
                      <a:gd name="T21" fmla="*/ 65 h 79"/>
                      <a:gd name="T22" fmla="*/ 46 w 70"/>
                      <a:gd name="T23" fmla="*/ 67 h 79"/>
                      <a:gd name="T24" fmla="*/ 51 w 70"/>
                      <a:gd name="T25" fmla="*/ 68 h 79"/>
                      <a:gd name="T26" fmla="*/ 54 w 70"/>
                      <a:gd name="T27" fmla="*/ 67 h 79"/>
                      <a:gd name="T28" fmla="*/ 59 w 70"/>
                      <a:gd name="T29" fmla="*/ 72 h 79"/>
                      <a:gd name="T30" fmla="*/ 63 w 70"/>
                      <a:gd name="T31" fmla="*/ 74 h 79"/>
                      <a:gd name="T32" fmla="*/ 69 w 70"/>
                      <a:gd name="T33" fmla="*/ 78 h 7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0"/>
                      <a:gd name="T52" fmla="*/ 0 h 79"/>
                      <a:gd name="T53" fmla="*/ 70 w 70"/>
                      <a:gd name="T54" fmla="*/ 79 h 7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0" h="79">
                        <a:moveTo>
                          <a:pt x="0" y="0"/>
                        </a:moveTo>
                        <a:lnTo>
                          <a:pt x="0" y="6"/>
                        </a:lnTo>
                        <a:lnTo>
                          <a:pt x="1" y="11"/>
                        </a:lnTo>
                        <a:lnTo>
                          <a:pt x="3" y="18"/>
                        </a:lnTo>
                        <a:lnTo>
                          <a:pt x="5" y="29"/>
                        </a:lnTo>
                        <a:lnTo>
                          <a:pt x="10" y="40"/>
                        </a:lnTo>
                        <a:lnTo>
                          <a:pt x="13" y="46"/>
                        </a:lnTo>
                        <a:lnTo>
                          <a:pt x="19" y="53"/>
                        </a:lnTo>
                        <a:lnTo>
                          <a:pt x="23" y="58"/>
                        </a:lnTo>
                        <a:lnTo>
                          <a:pt x="30" y="62"/>
                        </a:lnTo>
                        <a:lnTo>
                          <a:pt x="36" y="65"/>
                        </a:lnTo>
                        <a:lnTo>
                          <a:pt x="46" y="67"/>
                        </a:lnTo>
                        <a:lnTo>
                          <a:pt x="51" y="68"/>
                        </a:lnTo>
                        <a:lnTo>
                          <a:pt x="54" y="67"/>
                        </a:lnTo>
                        <a:lnTo>
                          <a:pt x="59" y="72"/>
                        </a:lnTo>
                        <a:lnTo>
                          <a:pt x="63" y="74"/>
                        </a:lnTo>
                        <a:lnTo>
                          <a:pt x="69" y="7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sp>
                <p:nvSpPr>
                  <p:cNvPr id="70" name="Freeform 20"/>
                  <p:cNvSpPr>
                    <a:spLocks/>
                  </p:cNvSpPr>
                  <p:nvPr/>
                </p:nvSpPr>
                <p:spPr bwMode="auto">
                  <a:xfrm>
                    <a:off x="4681" y="3458"/>
                    <a:ext cx="46" cy="8"/>
                  </a:xfrm>
                  <a:custGeom>
                    <a:avLst/>
                    <a:gdLst>
                      <a:gd name="T0" fmla="*/ 0 w 46"/>
                      <a:gd name="T1" fmla="*/ 0 h 8"/>
                      <a:gd name="T2" fmla="*/ 11 w 46"/>
                      <a:gd name="T3" fmla="*/ 1 h 8"/>
                      <a:gd name="T4" fmla="*/ 20 w 46"/>
                      <a:gd name="T5" fmla="*/ 1 h 8"/>
                      <a:gd name="T6" fmla="*/ 29 w 46"/>
                      <a:gd name="T7" fmla="*/ 3 h 8"/>
                      <a:gd name="T8" fmla="*/ 37 w 46"/>
                      <a:gd name="T9" fmla="*/ 4 h 8"/>
                      <a:gd name="T10" fmla="*/ 45 w 46"/>
                      <a:gd name="T11" fmla="*/ 7 h 8"/>
                      <a:gd name="T12" fmla="*/ 0 60000 65536"/>
                      <a:gd name="T13" fmla="*/ 0 60000 65536"/>
                      <a:gd name="T14" fmla="*/ 0 60000 65536"/>
                      <a:gd name="T15" fmla="*/ 0 60000 65536"/>
                      <a:gd name="T16" fmla="*/ 0 60000 65536"/>
                      <a:gd name="T17" fmla="*/ 0 60000 65536"/>
                      <a:gd name="T18" fmla="*/ 0 w 46"/>
                      <a:gd name="T19" fmla="*/ 0 h 8"/>
                      <a:gd name="T20" fmla="*/ 46 w 46"/>
                      <a:gd name="T21" fmla="*/ 8 h 8"/>
                    </a:gdLst>
                    <a:ahLst/>
                    <a:cxnLst>
                      <a:cxn ang="T12">
                        <a:pos x="T0" y="T1"/>
                      </a:cxn>
                      <a:cxn ang="T13">
                        <a:pos x="T2" y="T3"/>
                      </a:cxn>
                      <a:cxn ang="T14">
                        <a:pos x="T4" y="T5"/>
                      </a:cxn>
                      <a:cxn ang="T15">
                        <a:pos x="T6" y="T7"/>
                      </a:cxn>
                      <a:cxn ang="T16">
                        <a:pos x="T8" y="T9"/>
                      </a:cxn>
                      <a:cxn ang="T17">
                        <a:pos x="T10" y="T11"/>
                      </a:cxn>
                    </a:cxnLst>
                    <a:rect l="T18" t="T19" r="T20" b="T21"/>
                    <a:pathLst>
                      <a:path w="46" h="8">
                        <a:moveTo>
                          <a:pt x="0" y="0"/>
                        </a:moveTo>
                        <a:lnTo>
                          <a:pt x="11" y="1"/>
                        </a:lnTo>
                        <a:lnTo>
                          <a:pt x="20" y="1"/>
                        </a:lnTo>
                        <a:lnTo>
                          <a:pt x="29" y="3"/>
                        </a:lnTo>
                        <a:lnTo>
                          <a:pt x="37" y="4"/>
                        </a:lnTo>
                        <a:lnTo>
                          <a:pt x="45" y="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sp>
                <p:nvSpPr>
                  <p:cNvPr id="71" name="Freeform 21"/>
                  <p:cNvSpPr>
                    <a:spLocks/>
                  </p:cNvSpPr>
                  <p:nvPr/>
                </p:nvSpPr>
                <p:spPr bwMode="auto">
                  <a:xfrm>
                    <a:off x="4696" y="3436"/>
                    <a:ext cx="64" cy="25"/>
                  </a:xfrm>
                  <a:custGeom>
                    <a:avLst/>
                    <a:gdLst>
                      <a:gd name="T0" fmla="*/ 0 w 64"/>
                      <a:gd name="T1" fmla="*/ 0 h 25"/>
                      <a:gd name="T2" fmla="*/ 9 w 64"/>
                      <a:gd name="T3" fmla="*/ 0 h 25"/>
                      <a:gd name="T4" fmla="*/ 18 w 64"/>
                      <a:gd name="T5" fmla="*/ 0 h 25"/>
                      <a:gd name="T6" fmla="*/ 26 w 64"/>
                      <a:gd name="T7" fmla="*/ 2 h 25"/>
                      <a:gd name="T8" fmla="*/ 34 w 64"/>
                      <a:gd name="T9" fmla="*/ 3 h 25"/>
                      <a:gd name="T10" fmla="*/ 42 w 64"/>
                      <a:gd name="T11" fmla="*/ 6 h 25"/>
                      <a:gd name="T12" fmla="*/ 49 w 64"/>
                      <a:gd name="T13" fmla="*/ 10 h 25"/>
                      <a:gd name="T14" fmla="*/ 54 w 64"/>
                      <a:gd name="T15" fmla="*/ 14 h 25"/>
                      <a:gd name="T16" fmla="*/ 59 w 64"/>
                      <a:gd name="T17" fmla="*/ 18 h 25"/>
                      <a:gd name="T18" fmla="*/ 63 w 64"/>
                      <a:gd name="T19" fmla="*/ 24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4"/>
                      <a:gd name="T31" fmla="*/ 0 h 25"/>
                      <a:gd name="T32" fmla="*/ 64 w 64"/>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4" h="25">
                        <a:moveTo>
                          <a:pt x="0" y="0"/>
                        </a:moveTo>
                        <a:lnTo>
                          <a:pt x="9" y="0"/>
                        </a:lnTo>
                        <a:lnTo>
                          <a:pt x="18" y="0"/>
                        </a:lnTo>
                        <a:lnTo>
                          <a:pt x="26" y="2"/>
                        </a:lnTo>
                        <a:lnTo>
                          <a:pt x="34" y="3"/>
                        </a:lnTo>
                        <a:lnTo>
                          <a:pt x="42" y="6"/>
                        </a:lnTo>
                        <a:lnTo>
                          <a:pt x="49" y="10"/>
                        </a:lnTo>
                        <a:lnTo>
                          <a:pt x="54" y="14"/>
                        </a:lnTo>
                        <a:lnTo>
                          <a:pt x="59" y="18"/>
                        </a:lnTo>
                        <a:lnTo>
                          <a:pt x="63" y="24"/>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sp>
                <p:nvSpPr>
                  <p:cNvPr id="72" name="Freeform 22"/>
                  <p:cNvSpPr>
                    <a:spLocks/>
                  </p:cNvSpPr>
                  <p:nvPr/>
                </p:nvSpPr>
                <p:spPr bwMode="auto">
                  <a:xfrm>
                    <a:off x="4853" y="3626"/>
                    <a:ext cx="41" cy="27"/>
                  </a:xfrm>
                  <a:custGeom>
                    <a:avLst/>
                    <a:gdLst>
                      <a:gd name="T0" fmla="*/ 40 w 41"/>
                      <a:gd name="T1" fmla="*/ 0 h 27"/>
                      <a:gd name="T2" fmla="*/ 32 w 41"/>
                      <a:gd name="T3" fmla="*/ 5 h 27"/>
                      <a:gd name="T4" fmla="*/ 22 w 41"/>
                      <a:gd name="T5" fmla="*/ 11 h 27"/>
                      <a:gd name="T6" fmla="*/ 12 w 41"/>
                      <a:gd name="T7" fmla="*/ 17 h 27"/>
                      <a:gd name="T8" fmla="*/ 4 w 41"/>
                      <a:gd name="T9" fmla="*/ 21 h 27"/>
                      <a:gd name="T10" fmla="*/ 0 w 41"/>
                      <a:gd name="T11" fmla="*/ 26 h 27"/>
                      <a:gd name="T12" fmla="*/ 0 60000 65536"/>
                      <a:gd name="T13" fmla="*/ 0 60000 65536"/>
                      <a:gd name="T14" fmla="*/ 0 60000 65536"/>
                      <a:gd name="T15" fmla="*/ 0 60000 65536"/>
                      <a:gd name="T16" fmla="*/ 0 60000 65536"/>
                      <a:gd name="T17" fmla="*/ 0 60000 65536"/>
                      <a:gd name="T18" fmla="*/ 0 w 41"/>
                      <a:gd name="T19" fmla="*/ 0 h 27"/>
                      <a:gd name="T20" fmla="*/ 41 w 41"/>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41" h="27">
                        <a:moveTo>
                          <a:pt x="40" y="0"/>
                        </a:moveTo>
                        <a:lnTo>
                          <a:pt x="32" y="5"/>
                        </a:lnTo>
                        <a:lnTo>
                          <a:pt x="22" y="11"/>
                        </a:lnTo>
                        <a:lnTo>
                          <a:pt x="12" y="17"/>
                        </a:lnTo>
                        <a:lnTo>
                          <a:pt x="4" y="21"/>
                        </a:lnTo>
                        <a:lnTo>
                          <a:pt x="0" y="2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sp>
                <p:nvSpPr>
                  <p:cNvPr id="73" name="Freeform 23"/>
                  <p:cNvSpPr>
                    <a:spLocks/>
                  </p:cNvSpPr>
                  <p:nvPr/>
                </p:nvSpPr>
                <p:spPr bwMode="auto">
                  <a:xfrm>
                    <a:off x="4944" y="3418"/>
                    <a:ext cx="9" cy="68"/>
                  </a:xfrm>
                  <a:custGeom>
                    <a:avLst/>
                    <a:gdLst>
                      <a:gd name="T0" fmla="*/ 0 w 9"/>
                      <a:gd name="T1" fmla="*/ 67 h 68"/>
                      <a:gd name="T2" fmla="*/ 1 w 9"/>
                      <a:gd name="T3" fmla="*/ 52 h 68"/>
                      <a:gd name="T4" fmla="*/ 3 w 9"/>
                      <a:gd name="T5" fmla="*/ 36 h 68"/>
                      <a:gd name="T6" fmla="*/ 3 w 9"/>
                      <a:gd name="T7" fmla="*/ 22 h 68"/>
                      <a:gd name="T8" fmla="*/ 4 w 9"/>
                      <a:gd name="T9" fmla="*/ 16 h 68"/>
                      <a:gd name="T10" fmla="*/ 8 w 9"/>
                      <a:gd name="T11" fmla="*/ 0 h 68"/>
                      <a:gd name="T12" fmla="*/ 0 60000 65536"/>
                      <a:gd name="T13" fmla="*/ 0 60000 65536"/>
                      <a:gd name="T14" fmla="*/ 0 60000 65536"/>
                      <a:gd name="T15" fmla="*/ 0 60000 65536"/>
                      <a:gd name="T16" fmla="*/ 0 60000 65536"/>
                      <a:gd name="T17" fmla="*/ 0 60000 65536"/>
                      <a:gd name="T18" fmla="*/ 0 w 9"/>
                      <a:gd name="T19" fmla="*/ 0 h 68"/>
                      <a:gd name="T20" fmla="*/ 9 w 9"/>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9" h="68">
                        <a:moveTo>
                          <a:pt x="0" y="67"/>
                        </a:moveTo>
                        <a:lnTo>
                          <a:pt x="1" y="52"/>
                        </a:lnTo>
                        <a:lnTo>
                          <a:pt x="3" y="36"/>
                        </a:lnTo>
                        <a:lnTo>
                          <a:pt x="3" y="22"/>
                        </a:lnTo>
                        <a:lnTo>
                          <a:pt x="4" y="16"/>
                        </a:lnTo>
                        <a:lnTo>
                          <a:pt x="8"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grpSp>
          </p:grpSp>
          <p:grpSp>
            <p:nvGrpSpPr>
              <p:cNvPr id="11" name="Group 71"/>
              <p:cNvGrpSpPr>
                <a:grpSpLocks/>
              </p:cNvGrpSpPr>
              <p:nvPr/>
            </p:nvGrpSpPr>
            <p:grpSpPr bwMode="auto">
              <a:xfrm>
                <a:off x="3721" y="3813"/>
                <a:ext cx="1462" cy="472"/>
                <a:chOff x="3721" y="3813"/>
                <a:chExt cx="1462" cy="472"/>
              </a:xfrm>
            </p:grpSpPr>
            <p:sp>
              <p:nvSpPr>
                <p:cNvPr id="12" name="Freeform 26"/>
                <p:cNvSpPr>
                  <a:spLocks/>
                </p:cNvSpPr>
                <p:nvPr/>
              </p:nvSpPr>
              <p:spPr bwMode="auto">
                <a:xfrm>
                  <a:off x="3721" y="3978"/>
                  <a:ext cx="1462" cy="307"/>
                </a:xfrm>
                <a:custGeom>
                  <a:avLst/>
                  <a:gdLst>
                    <a:gd name="T0" fmla="*/ 1399 w 1462"/>
                    <a:gd name="T1" fmla="*/ 11 h 307"/>
                    <a:gd name="T2" fmla="*/ 1461 w 1462"/>
                    <a:gd name="T3" fmla="*/ 39 h 307"/>
                    <a:gd name="T4" fmla="*/ 1373 w 1462"/>
                    <a:gd name="T5" fmla="*/ 61 h 307"/>
                    <a:gd name="T6" fmla="*/ 1454 w 1462"/>
                    <a:gd name="T7" fmla="*/ 75 h 307"/>
                    <a:gd name="T8" fmla="*/ 1384 w 1462"/>
                    <a:gd name="T9" fmla="*/ 94 h 307"/>
                    <a:gd name="T10" fmla="*/ 1268 w 1462"/>
                    <a:gd name="T11" fmla="*/ 119 h 307"/>
                    <a:gd name="T12" fmla="*/ 1293 w 1462"/>
                    <a:gd name="T13" fmla="*/ 137 h 307"/>
                    <a:gd name="T14" fmla="*/ 1370 w 1462"/>
                    <a:gd name="T15" fmla="*/ 151 h 307"/>
                    <a:gd name="T16" fmla="*/ 1130 w 1462"/>
                    <a:gd name="T17" fmla="*/ 176 h 307"/>
                    <a:gd name="T18" fmla="*/ 1031 w 1462"/>
                    <a:gd name="T19" fmla="*/ 140 h 307"/>
                    <a:gd name="T20" fmla="*/ 911 w 1462"/>
                    <a:gd name="T21" fmla="*/ 147 h 307"/>
                    <a:gd name="T22" fmla="*/ 958 w 1462"/>
                    <a:gd name="T23" fmla="*/ 205 h 307"/>
                    <a:gd name="T24" fmla="*/ 896 w 1462"/>
                    <a:gd name="T25" fmla="*/ 230 h 307"/>
                    <a:gd name="T26" fmla="*/ 816 w 1462"/>
                    <a:gd name="T27" fmla="*/ 180 h 307"/>
                    <a:gd name="T28" fmla="*/ 648 w 1462"/>
                    <a:gd name="T29" fmla="*/ 166 h 307"/>
                    <a:gd name="T30" fmla="*/ 335 w 1462"/>
                    <a:gd name="T31" fmla="*/ 176 h 307"/>
                    <a:gd name="T32" fmla="*/ 287 w 1462"/>
                    <a:gd name="T33" fmla="*/ 213 h 307"/>
                    <a:gd name="T34" fmla="*/ 217 w 1462"/>
                    <a:gd name="T35" fmla="*/ 233 h 307"/>
                    <a:gd name="T36" fmla="*/ 214 w 1462"/>
                    <a:gd name="T37" fmla="*/ 257 h 307"/>
                    <a:gd name="T38" fmla="*/ 237 w 1462"/>
                    <a:gd name="T39" fmla="*/ 288 h 307"/>
                    <a:gd name="T40" fmla="*/ 145 w 1462"/>
                    <a:gd name="T41" fmla="*/ 306 h 307"/>
                    <a:gd name="T42" fmla="*/ 38 w 1462"/>
                    <a:gd name="T43" fmla="*/ 277 h 307"/>
                    <a:gd name="T44" fmla="*/ 10 w 1462"/>
                    <a:gd name="T45" fmla="*/ 241 h 307"/>
                    <a:gd name="T46" fmla="*/ 51 w 1462"/>
                    <a:gd name="T47" fmla="*/ 216 h 307"/>
                    <a:gd name="T48" fmla="*/ 200 w 1462"/>
                    <a:gd name="T49" fmla="*/ 191 h 307"/>
                    <a:gd name="T50" fmla="*/ 175 w 1462"/>
                    <a:gd name="T51" fmla="*/ 166 h 307"/>
                    <a:gd name="T52" fmla="*/ 0 w 1462"/>
                    <a:gd name="T53" fmla="*/ 140 h 307"/>
                    <a:gd name="T54" fmla="*/ 230 w 1462"/>
                    <a:gd name="T55" fmla="*/ 111 h 307"/>
                    <a:gd name="T56" fmla="*/ 204 w 1462"/>
                    <a:gd name="T57" fmla="*/ 86 h 307"/>
                    <a:gd name="T58" fmla="*/ 77 w 1462"/>
                    <a:gd name="T59" fmla="*/ 54 h 307"/>
                    <a:gd name="T60" fmla="*/ 138 w 1462"/>
                    <a:gd name="T61" fmla="*/ 28 h 307"/>
                    <a:gd name="T62" fmla="*/ 208 w 1462"/>
                    <a:gd name="T63" fmla="*/ 14 h 307"/>
                    <a:gd name="T64" fmla="*/ 372 w 1462"/>
                    <a:gd name="T65" fmla="*/ 11 h 30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462"/>
                    <a:gd name="T100" fmla="*/ 0 h 307"/>
                    <a:gd name="T101" fmla="*/ 1462 w 1462"/>
                    <a:gd name="T102" fmla="*/ 307 h 30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462" h="307">
                      <a:moveTo>
                        <a:pt x="1264" y="0"/>
                      </a:moveTo>
                      <a:lnTo>
                        <a:pt x="1399" y="11"/>
                      </a:lnTo>
                      <a:lnTo>
                        <a:pt x="1370" y="25"/>
                      </a:lnTo>
                      <a:lnTo>
                        <a:pt x="1461" y="39"/>
                      </a:lnTo>
                      <a:lnTo>
                        <a:pt x="1403" y="54"/>
                      </a:lnTo>
                      <a:lnTo>
                        <a:pt x="1373" y="61"/>
                      </a:lnTo>
                      <a:lnTo>
                        <a:pt x="1370" y="68"/>
                      </a:lnTo>
                      <a:lnTo>
                        <a:pt x="1454" y="75"/>
                      </a:lnTo>
                      <a:lnTo>
                        <a:pt x="1406" y="90"/>
                      </a:lnTo>
                      <a:lnTo>
                        <a:pt x="1384" y="94"/>
                      </a:lnTo>
                      <a:lnTo>
                        <a:pt x="1297" y="100"/>
                      </a:lnTo>
                      <a:lnTo>
                        <a:pt x="1268" y="119"/>
                      </a:lnTo>
                      <a:lnTo>
                        <a:pt x="1271" y="130"/>
                      </a:lnTo>
                      <a:lnTo>
                        <a:pt x="1293" y="137"/>
                      </a:lnTo>
                      <a:lnTo>
                        <a:pt x="1337" y="137"/>
                      </a:lnTo>
                      <a:lnTo>
                        <a:pt x="1370" y="151"/>
                      </a:lnTo>
                      <a:lnTo>
                        <a:pt x="1282" y="166"/>
                      </a:lnTo>
                      <a:lnTo>
                        <a:pt x="1130" y="176"/>
                      </a:lnTo>
                      <a:lnTo>
                        <a:pt x="1038" y="158"/>
                      </a:lnTo>
                      <a:lnTo>
                        <a:pt x="1031" y="140"/>
                      </a:lnTo>
                      <a:lnTo>
                        <a:pt x="977" y="133"/>
                      </a:lnTo>
                      <a:lnTo>
                        <a:pt x="911" y="147"/>
                      </a:lnTo>
                      <a:lnTo>
                        <a:pt x="911" y="180"/>
                      </a:lnTo>
                      <a:lnTo>
                        <a:pt x="958" y="205"/>
                      </a:lnTo>
                      <a:lnTo>
                        <a:pt x="889" y="234"/>
                      </a:lnTo>
                      <a:lnTo>
                        <a:pt x="896" y="230"/>
                      </a:lnTo>
                      <a:lnTo>
                        <a:pt x="838" y="216"/>
                      </a:lnTo>
                      <a:lnTo>
                        <a:pt x="816" y="180"/>
                      </a:lnTo>
                      <a:lnTo>
                        <a:pt x="751" y="162"/>
                      </a:lnTo>
                      <a:lnTo>
                        <a:pt x="648" y="166"/>
                      </a:lnTo>
                      <a:lnTo>
                        <a:pt x="513" y="173"/>
                      </a:lnTo>
                      <a:lnTo>
                        <a:pt x="335" y="176"/>
                      </a:lnTo>
                      <a:lnTo>
                        <a:pt x="301" y="192"/>
                      </a:lnTo>
                      <a:lnTo>
                        <a:pt x="287" y="213"/>
                      </a:lnTo>
                      <a:lnTo>
                        <a:pt x="267" y="227"/>
                      </a:lnTo>
                      <a:lnTo>
                        <a:pt x="217" y="233"/>
                      </a:lnTo>
                      <a:lnTo>
                        <a:pt x="209" y="243"/>
                      </a:lnTo>
                      <a:lnTo>
                        <a:pt x="214" y="257"/>
                      </a:lnTo>
                      <a:lnTo>
                        <a:pt x="234" y="271"/>
                      </a:lnTo>
                      <a:lnTo>
                        <a:pt x="237" y="288"/>
                      </a:lnTo>
                      <a:lnTo>
                        <a:pt x="211" y="306"/>
                      </a:lnTo>
                      <a:lnTo>
                        <a:pt x="145" y="306"/>
                      </a:lnTo>
                      <a:lnTo>
                        <a:pt x="74" y="292"/>
                      </a:lnTo>
                      <a:lnTo>
                        <a:pt x="38" y="277"/>
                      </a:lnTo>
                      <a:lnTo>
                        <a:pt x="11" y="257"/>
                      </a:lnTo>
                      <a:lnTo>
                        <a:pt x="10" y="241"/>
                      </a:lnTo>
                      <a:lnTo>
                        <a:pt x="18" y="227"/>
                      </a:lnTo>
                      <a:lnTo>
                        <a:pt x="51" y="216"/>
                      </a:lnTo>
                      <a:lnTo>
                        <a:pt x="109" y="212"/>
                      </a:lnTo>
                      <a:lnTo>
                        <a:pt x="200" y="191"/>
                      </a:lnTo>
                      <a:lnTo>
                        <a:pt x="178" y="187"/>
                      </a:lnTo>
                      <a:lnTo>
                        <a:pt x="175" y="166"/>
                      </a:lnTo>
                      <a:lnTo>
                        <a:pt x="102" y="151"/>
                      </a:lnTo>
                      <a:lnTo>
                        <a:pt x="0" y="140"/>
                      </a:lnTo>
                      <a:lnTo>
                        <a:pt x="7" y="122"/>
                      </a:lnTo>
                      <a:lnTo>
                        <a:pt x="230" y="111"/>
                      </a:lnTo>
                      <a:lnTo>
                        <a:pt x="248" y="100"/>
                      </a:lnTo>
                      <a:lnTo>
                        <a:pt x="204" y="86"/>
                      </a:lnTo>
                      <a:lnTo>
                        <a:pt x="124" y="75"/>
                      </a:lnTo>
                      <a:lnTo>
                        <a:pt x="77" y="54"/>
                      </a:lnTo>
                      <a:lnTo>
                        <a:pt x="77" y="39"/>
                      </a:lnTo>
                      <a:lnTo>
                        <a:pt x="138" y="28"/>
                      </a:lnTo>
                      <a:lnTo>
                        <a:pt x="219" y="28"/>
                      </a:lnTo>
                      <a:lnTo>
                        <a:pt x="208" y="14"/>
                      </a:lnTo>
                      <a:lnTo>
                        <a:pt x="222" y="11"/>
                      </a:lnTo>
                      <a:lnTo>
                        <a:pt x="372" y="11"/>
                      </a:lnTo>
                      <a:lnTo>
                        <a:pt x="1264" y="0"/>
                      </a:lnTo>
                    </a:path>
                  </a:pathLst>
                </a:custGeom>
                <a:solidFill>
                  <a:srgbClr val="00AE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en-US" sz="1600"/>
                </a:p>
              </p:txBody>
            </p:sp>
            <p:grpSp>
              <p:nvGrpSpPr>
                <p:cNvPr id="13" name="Group 35"/>
                <p:cNvGrpSpPr>
                  <a:grpSpLocks/>
                </p:cNvGrpSpPr>
                <p:nvPr/>
              </p:nvGrpSpPr>
              <p:grpSpPr bwMode="auto">
                <a:xfrm>
                  <a:off x="3988" y="3813"/>
                  <a:ext cx="1029" cy="252"/>
                  <a:chOff x="3988" y="3813"/>
                  <a:chExt cx="1029" cy="252"/>
                </a:xfrm>
              </p:grpSpPr>
              <p:grpSp>
                <p:nvGrpSpPr>
                  <p:cNvPr id="49" name="Group 30"/>
                  <p:cNvGrpSpPr>
                    <a:grpSpLocks/>
                  </p:cNvGrpSpPr>
                  <p:nvPr/>
                </p:nvGrpSpPr>
                <p:grpSpPr bwMode="auto">
                  <a:xfrm>
                    <a:off x="4501" y="3813"/>
                    <a:ext cx="516" cy="251"/>
                    <a:chOff x="4501" y="3813"/>
                    <a:chExt cx="516" cy="251"/>
                  </a:xfrm>
                </p:grpSpPr>
                <p:sp>
                  <p:nvSpPr>
                    <p:cNvPr id="54" name="Freeform 27"/>
                    <p:cNvSpPr>
                      <a:spLocks/>
                    </p:cNvSpPr>
                    <p:nvPr/>
                  </p:nvSpPr>
                  <p:spPr bwMode="auto">
                    <a:xfrm>
                      <a:off x="4501" y="3813"/>
                      <a:ext cx="515" cy="149"/>
                    </a:xfrm>
                    <a:custGeom>
                      <a:avLst/>
                      <a:gdLst>
                        <a:gd name="T0" fmla="*/ 0 w 515"/>
                        <a:gd name="T1" fmla="*/ 130 h 149"/>
                        <a:gd name="T2" fmla="*/ 0 w 515"/>
                        <a:gd name="T3" fmla="*/ 114 h 149"/>
                        <a:gd name="T4" fmla="*/ 39 w 515"/>
                        <a:gd name="T5" fmla="*/ 112 h 149"/>
                        <a:gd name="T6" fmla="*/ 69 w 515"/>
                        <a:gd name="T7" fmla="*/ 54 h 149"/>
                        <a:gd name="T8" fmla="*/ 101 w 515"/>
                        <a:gd name="T9" fmla="*/ 91 h 149"/>
                        <a:gd name="T10" fmla="*/ 130 w 515"/>
                        <a:gd name="T11" fmla="*/ 40 h 149"/>
                        <a:gd name="T12" fmla="*/ 158 w 515"/>
                        <a:gd name="T13" fmla="*/ 78 h 149"/>
                        <a:gd name="T14" fmla="*/ 187 w 515"/>
                        <a:gd name="T15" fmla="*/ 33 h 149"/>
                        <a:gd name="T16" fmla="*/ 217 w 515"/>
                        <a:gd name="T17" fmla="*/ 67 h 149"/>
                        <a:gd name="T18" fmla="*/ 256 w 515"/>
                        <a:gd name="T19" fmla="*/ 17 h 149"/>
                        <a:gd name="T20" fmla="*/ 291 w 515"/>
                        <a:gd name="T21" fmla="*/ 54 h 149"/>
                        <a:gd name="T22" fmla="*/ 323 w 515"/>
                        <a:gd name="T23" fmla="*/ 9 h 149"/>
                        <a:gd name="T24" fmla="*/ 354 w 515"/>
                        <a:gd name="T25" fmla="*/ 50 h 149"/>
                        <a:gd name="T26" fmla="*/ 383 w 515"/>
                        <a:gd name="T27" fmla="*/ 0 h 149"/>
                        <a:gd name="T28" fmla="*/ 411 w 515"/>
                        <a:gd name="T29" fmla="*/ 50 h 149"/>
                        <a:gd name="T30" fmla="*/ 438 w 515"/>
                        <a:gd name="T31" fmla="*/ 2 h 149"/>
                        <a:gd name="T32" fmla="*/ 458 w 515"/>
                        <a:gd name="T33" fmla="*/ 53 h 149"/>
                        <a:gd name="T34" fmla="*/ 479 w 515"/>
                        <a:gd name="T35" fmla="*/ 5 h 149"/>
                        <a:gd name="T36" fmla="*/ 491 w 515"/>
                        <a:gd name="T37" fmla="*/ 60 h 149"/>
                        <a:gd name="T38" fmla="*/ 514 w 515"/>
                        <a:gd name="T39" fmla="*/ 11 h 149"/>
                        <a:gd name="T40" fmla="*/ 514 w 515"/>
                        <a:gd name="T41" fmla="*/ 94 h 149"/>
                        <a:gd name="T42" fmla="*/ 508 w 515"/>
                        <a:gd name="T43" fmla="*/ 100 h 149"/>
                        <a:gd name="T44" fmla="*/ 498 w 515"/>
                        <a:gd name="T45" fmla="*/ 110 h 149"/>
                        <a:gd name="T46" fmla="*/ 483 w 515"/>
                        <a:gd name="T47" fmla="*/ 118 h 149"/>
                        <a:gd name="T48" fmla="*/ 465 w 515"/>
                        <a:gd name="T49" fmla="*/ 124 h 149"/>
                        <a:gd name="T50" fmla="*/ 443 w 515"/>
                        <a:gd name="T51" fmla="*/ 131 h 149"/>
                        <a:gd name="T52" fmla="*/ 427 w 515"/>
                        <a:gd name="T53" fmla="*/ 136 h 149"/>
                        <a:gd name="T54" fmla="*/ 409 w 515"/>
                        <a:gd name="T55" fmla="*/ 139 h 149"/>
                        <a:gd name="T56" fmla="*/ 388 w 515"/>
                        <a:gd name="T57" fmla="*/ 142 h 149"/>
                        <a:gd name="T58" fmla="*/ 359 w 515"/>
                        <a:gd name="T59" fmla="*/ 146 h 149"/>
                        <a:gd name="T60" fmla="*/ 326 w 515"/>
                        <a:gd name="T61" fmla="*/ 147 h 149"/>
                        <a:gd name="T62" fmla="*/ 283 w 515"/>
                        <a:gd name="T63" fmla="*/ 148 h 149"/>
                        <a:gd name="T64" fmla="*/ 234 w 515"/>
                        <a:gd name="T65" fmla="*/ 148 h 149"/>
                        <a:gd name="T66" fmla="*/ 180 w 515"/>
                        <a:gd name="T67" fmla="*/ 147 h 149"/>
                        <a:gd name="T68" fmla="*/ 116 w 515"/>
                        <a:gd name="T69" fmla="*/ 141 h 149"/>
                        <a:gd name="T70" fmla="*/ 61 w 515"/>
                        <a:gd name="T71" fmla="*/ 135 h 149"/>
                        <a:gd name="T72" fmla="*/ 0 w 515"/>
                        <a:gd name="T73" fmla="*/ 130 h 14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15"/>
                        <a:gd name="T112" fmla="*/ 0 h 149"/>
                        <a:gd name="T113" fmla="*/ 515 w 515"/>
                        <a:gd name="T114" fmla="*/ 149 h 14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15" h="149">
                          <a:moveTo>
                            <a:pt x="0" y="130"/>
                          </a:moveTo>
                          <a:lnTo>
                            <a:pt x="0" y="114"/>
                          </a:lnTo>
                          <a:lnTo>
                            <a:pt x="39" y="112"/>
                          </a:lnTo>
                          <a:lnTo>
                            <a:pt x="69" y="54"/>
                          </a:lnTo>
                          <a:lnTo>
                            <a:pt x="101" y="91"/>
                          </a:lnTo>
                          <a:lnTo>
                            <a:pt x="130" y="40"/>
                          </a:lnTo>
                          <a:lnTo>
                            <a:pt x="158" y="78"/>
                          </a:lnTo>
                          <a:lnTo>
                            <a:pt x="187" y="33"/>
                          </a:lnTo>
                          <a:lnTo>
                            <a:pt x="217" y="67"/>
                          </a:lnTo>
                          <a:lnTo>
                            <a:pt x="256" y="17"/>
                          </a:lnTo>
                          <a:lnTo>
                            <a:pt x="291" y="54"/>
                          </a:lnTo>
                          <a:lnTo>
                            <a:pt x="323" y="9"/>
                          </a:lnTo>
                          <a:lnTo>
                            <a:pt x="354" y="50"/>
                          </a:lnTo>
                          <a:lnTo>
                            <a:pt x="383" y="0"/>
                          </a:lnTo>
                          <a:lnTo>
                            <a:pt x="411" y="50"/>
                          </a:lnTo>
                          <a:lnTo>
                            <a:pt x="438" y="2"/>
                          </a:lnTo>
                          <a:lnTo>
                            <a:pt x="458" y="53"/>
                          </a:lnTo>
                          <a:lnTo>
                            <a:pt x="479" y="5"/>
                          </a:lnTo>
                          <a:lnTo>
                            <a:pt x="491" y="60"/>
                          </a:lnTo>
                          <a:lnTo>
                            <a:pt x="514" y="11"/>
                          </a:lnTo>
                          <a:lnTo>
                            <a:pt x="514" y="94"/>
                          </a:lnTo>
                          <a:lnTo>
                            <a:pt x="508" y="100"/>
                          </a:lnTo>
                          <a:lnTo>
                            <a:pt x="498" y="110"/>
                          </a:lnTo>
                          <a:lnTo>
                            <a:pt x="483" y="118"/>
                          </a:lnTo>
                          <a:lnTo>
                            <a:pt x="465" y="124"/>
                          </a:lnTo>
                          <a:lnTo>
                            <a:pt x="443" y="131"/>
                          </a:lnTo>
                          <a:lnTo>
                            <a:pt x="427" y="136"/>
                          </a:lnTo>
                          <a:lnTo>
                            <a:pt x="409" y="139"/>
                          </a:lnTo>
                          <a:lnTo>
                            <a:pt x="388" y="142"/>
                          </a:lnTo>
                          <a:lnTo>
                            <a:pt x="359" y="146"/>
                          </a:lnTo>
                          <a:lnTo>
                            <a:pt x="326" y="147"/>
                          </a:lnTo>
                          <a:lnTo>
                            <a:pt x="283" y="148"/>
                          </a:lnTo>
                          <a:lnTo>
                            <a:pt x="234" y="148"/>
                          </a:lnTo>
                          <a:lnTo>
                            <a:pt x="180" y="147"/>
                          </a:lnTo>
                          <a:lnTo>
                            <a:pt x="116" y="141"/>
                          </a:lnTo>
                          <a:lnTo>
                            <a:pt x="61" y="135"/>
                          </a:lnTo>
                          <a:lnTo>
                            <a:pt x="0" y="130"/>
                          </a:lnTo>
                        </a:path>
                      </a:pathLst>
                    </a:custGeom>
                    <a:solidFill>
                      <a:srgbClr val="808080"/>
                    </a:solidFill>
                    <a:ln w="12700" cap="rnd" cmpd="sng">
                      <a:solidFill>
                        <a:srgbClr val="000000"/>
                      </a:solidFill>
                      <a:prstDash val="solid"/>
                      <a:round/>
                      <a:headEnd type="none" w="med" len="med"/>
                      <a:tailEnd type="none" w="med" len="med"/>
                    </a:ln>
                  </p:spPr>
                  <p:txBody>
                    <a:bodyPr/>
                    <a:lstStyle/>
                    <a:p>
                      <a:endParaRPr lang="en-US" sz="1600"/>
                    </a:p>
                  </p:txBody>
                </p:sp>
                <p:sp>
                  <p:nvSpPr>
                    <p:cNvPr id="55" name="Freeform 28"/>
                    <p:cNvSpPr>
                      <a:spLocks/>
                    </p:cNvSpPr>
                    <p:nvPr/>
                  </p:nvSpPr>
                  <p:spPr bwMode="auto">
                    <a:xfrm>
                      <a:off x="4502" y="3907"/>
                      <a:ext cx="515" cy="157"/>
                    </a:xfrm>
                    <a:custGeom>
                      <a:avLst/>
                      <a:gdLst>
                        <a:gd name="T0" fmla="*/ 0 w 515"/>
                        <a:gd name="T1" fmla="*/ 36 h 157"/>
                        <a:gd name="T2" fmla="*/ 0 w 515"/>
                        <a:gd name="T3" fmla="*/ 133 h 157"/>
                        <a:gd name="T4" fmla="*/ 32 w 515"/>
                        <a:gd name="T5" fmla="*/ 136 h 157"/>
                        <a:gd name="T6" fmla="*/ 84 w 515"/>
                        <a:gd name="T7" fmla="*/ 143 h 157"/>
                        <a:gd name="T8" fmla="*/ 157 w 515"/>
                        <a:gd name="T9" fmla="*/ 151 h 157"/>
                        <a:gd name="T10" fmla="*/ 208 w 515"/>
                        <a:gd name="T11" fmla="*/ 156 h 157"/>
                        <a:gd name="T12" fmla="*/ 263 w 515"/>
                        <a:gd name="T13" fmla="*/ 156 h 157"/>
                        <a:gd name="T14" fmla="*/ 299 w 515"/>
                        <a:gd name="T15" fmla="*/ 155 h 157"/>
                        <a:gd name="T16" fmla="*/ 335 w 515"/>
                        <a:gd name="T17" fmla="*/ 155 h 157"/>
                        <a:gd name="T18" fmla="*/ 359 w 515"/>
                        <a:gd name="T19" fmla="*/ 153 h 157"/>
                        <a:gd name="T20" fmla="*/ 388 w 515"/>
                        <a:gd name="T21" fmla="*/ 149 h 157"/>
                        <a:gd name="T22" fmla="*/ 409 w 515"/>
                        <a:gd name="T23" fmla="*/ 146 h 157"/>
                        <a:gd name="T24" fmla="*/ 438 w 515"/>
                        <a:gd name="T25" fmla="*/ 141 h 157"/>
                        <a:gd name="T26" fmla="*/ 463 w 515"/>
                        <a:gd name="T27" fmla="*/ 136 h 157"/>
                        <a:gd name="T28" fmla="*/ 484 w 515"/>
                        <a:gd name="T29" fmla="*/ 133 h 157"/>
                        <a:gd name="T30" fmla="*/ 496 w 515"/>
                        <a:gd name="T31" fmla="*/ 128 h 157"/>
                        <a:gd name="T32" fmla="*/ 514 w 515"/>
                        <a:gd name="T33" fmla="*/ 0 h 157"/>
                        <a:gd name="T34" fmla="*/ 508 w 515"/>
                        <a:gd name="T35" fmla="*/ 6 h 157"/>
                        <a:gd name="T36" fmla="*/ 497 w 515"/>
                        <a:gd name="T37" fmla="*/ 15 h 157"/>
                        <a:gd name="T38" fmla="*/ 482 w 515"/>
                        <a:gd name="T39" fmla="*/ 24 h 157"/>
                        <a:gd name="T40" fmla="*/ 465 w 515"/>
                        <a:gd name="T41" fmla="*/ 30 h 157"/>
                        <a:gd name="T42" fmla="*/ 442 w 515"/>
                        <a:gd name="T43" fmla="*/ 37 h 157"/>
                        <a:gd name="T44" fmla="*/ 426 w 515"/>
                        <a:gd name="T45" fmla="*/ 41 h 157"/>
                        <a:gd name="T46" fmla="*/ 408 w 515"/>
                        <a:gd name="T47" fmla="*/ 45 h 157"/>
                        <a:gd name="T48" fmla="*/ 387 w 515"/>
                        <a:gd name="T49" fmla="*/ 48 h 157"/>
                        <a:gd name="T50" fmla="*/ 358 w 515"/>
                        <a:gd name="T51" fmla="*/ 51 h 157"/>
                        <a:gd name="T52" fmla="*/ 325 w 515"/>
                        <a:gd name="T53" fmla="*/ 52 h 157"/>
                        <a:gd name="T54" fmla="*/ 282 w 515"/>
                        <a:gd name="T55" fmla="*/ 54 h 157"/>
                        <a:gd name="T56" fmla="*/ 233 w 515"/>
                        <a:gd name="T57" fmla="*/ 54 h 157"/>
                        <a:gd name="T58" fmla="*/ 179 w 515"/>
                        <a:gd name="T59" fmla="*/ 52 h 157"/>
                        <a:gd name="T60" fmla="*/ 115 w 515"/>
                        <a:gd name="T61" fmla="*/ 46 h 157"/>
                        <a:gd name="T62" fmla="*/ 60 w 515"/>
                        <a:gd name="T63" fmla="*/ 41 h 157"/>
                        <a:gd name="T64" fmla="*/ 0 w 515"/>
                        <a:gd name="T65" fmla="*/ 36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15"/>
                        <a:gd name="T100" fmla="*/ 0 h 157"/>
                        <a:gd name="T101" fmla="*/ 515 w 515"/>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15" h="157">
                          <a:moveTo>
                            <a:pt x="0" y="36"/>
                          </a:moveTo>
                          <a:lnTo>
                            <a:pt x="0" y="133"/>
                          </a:lnTo>
                          <a:lnTo>
                            <a:pt x="32" y="136"/>
                          </a:lnTo>
                          <a:lnTo>
                            <a:pt x="84" y="143"/>
                          </a:lnTo>
                          <a:lnTo>
                            <a:pt x="157" y="151"/>
                          </a:lnTo>
                          <a:lnTo>
                            <a:pt x="208" y="156"/>
                          </a:lnTo>
                          <a:lnTo>
                            <a:pt x="263" y="156"/>
                          </a:lnTo>
                          <a:lnTo>
                            <a:pt x="299" y="155"/>
                          </a:lnTo>
                          <a:lnTo>
                            <a:pt x="335" y="155"/>
                          </a:lnTo>
                          <a:lnTo>
                            <a:pt x="359" y="153"/>
                          </a:lnTo>
                          <a:lnTo>
                            <a:pt x="388" y="149"/>
                          </a:lnTo>
                          <a:lnTo>
                            <a:pt x="409" y="146"/>
                          </a:lnTo>
                          <a:lnTo>
                            <a:pt x="438" y="141"/>
                          </a:lnTo>
                          <a:lnTo>
                            <a:pt x="463" y="136"/>
                          </a:lnTo>
                          <a:lnTo>
                            <a:pt x="484" y="133"/>
                          </a:lnTo>
                          <a:lnTo>
                            <a:pt x="496" y="128"/>
                          </a:lnTo>
                          <a:lnTo>
                            <a:pt x="514" y="0"/>
                          </a:lnTo>
                          <a:lnTo>
                            <a:pt x="508" y="6"/>
                          </a:lnTo>
                          <a:lnTo>
                            <a:pt x="497" y="15"/>
                          </a:lnTo>
                          <a:lnTo>
                            <a:pt x="482" y="24"/>
                          </a:lnTo>
                          <a:lnTo>
                            <a:pt x="465" y="30"/>
                          </a:lnTo>
                          <a:lnTo>
                            <a:pt x="442" y="37"/>
                          </a:lnTo>
                          <a:lnTo>
                            <a:pt x="426" y="41"/>
                          </a:lnTo>
                          <a:lnTo>
                            <a:pt x="408" y="45"/>
                          </a:lnTo>
                          <a:lnTo>
                            <a:pt x="387" y="48"/>
                          </a:lnTo>
                          <a:lnTo>
                            <a:pt x="358" y="51"/>
                          </a:lnTo>
                          <a:lnTo>
                            <a:pt x="325" y="52"/>
                          </a:lnTo>
                          <a:lnTo>
                            <a:pt x="282" y="54"/>
                          </a:lnTo>
                          <a:lnTo>
                            <a:pt x="233" y="54"/>
                          </a:lnTo>
                          <a:lnTo>
                            <a:pt x="179" y="52"/>
                          </a:lnTo>
                          <a:lnTo>
                            <a:pt x="115" y="46"/>
                          </a:lnTo>
                          <a:lnTo>
                            <a:pt x="60" y="41"/>
                          </a:lnTo>
                          <a:lnTo>
                            <a:pt x="0" y="36"/>
                          </a:lnTo>
                        </a:path>
                      </a:pathLst>
                    </a:custGeom>
                    <a:solidFill>
                      <a:srgbClr val="A0A0A0"/>
                    </a:solidFill>
                    <a:ln w="12700" cap="rnd" cmpd="sng">
                      <a:solidFill>
                        <a:srgbClr val="000000"/>
                      </a:solidFill>
                      <a:prstDash val="solid"/>
                      <a:round/>
                      <a:headEnd type="none" w="med" len="med"/>
                      <a:tailEnd type="none" w="med" len="med"/>
                    </a:ln>
                  </p:spPr>
                  <p:txBody>
                    <a:bodyPr/>
                    <a:lstStyle/>
                    <a:p>
                      <a:endParaRPr lang="en-US" sz="1600"/>
                    </a:p>
                  </p:txBody>
                </p:sp>
                <p:sp>
                  <p:nvSpPr>
                    <p:cNvPr id="56" name="Freeform 29"/>
                    <p:cNvSpPr>
                      <a:spLocks/>
                    </p:cNvSpPr>
                    <p:nvPr/>
                  </p:nvSpPr>
                  <p:spPr bwMode="auto">
                    <a:xfrm>
                      <a:off x="4501" y="3837"/>
                      <a:ext cx="515" cy="125"/>
                    </a:xfrm>
                    <a:custGeom>
                      <a:avLst/>
                      <a:gdLst>
                        <a:gd name="T0" fmla="*/ 0 w 515"/>
                        <a:gd name="T1" fmla="*/ 106 h 125"/>
                        <a:gd name="T2" fmla="*/ 16 w 515"/>
                        <a:gd name="T3" fmla="*/ 104 h 125"/>
                        <a:gd name="T4" fmla="*/ 43 w 515"/>
                        <a:gd name="T5" fmla="*/ 63 h 125"/>
                        <a:gd name="T6" fmla="*/ 74 w 515"/>
                        <a:gd name="T7" fmla="*/ 106 h 125"/>
                        <a:gd name="T8" fmla="*/ 101 w 515"/>
                        <a:gd name="T9" fmla="*/ 54 h 125"/>
                        <a:gd name="T10" fmla="*/ 139 w 515"/>
                        <a:gd name="T11" fmla="*/ 107 h 125"/>
                        <a:gd name="T12" fmla="*/ 173 w 515"/>
                        <a:gd name="T13" fmla="*/ 53 h 125"/>
                        <a:gd name="T14" fmla="*/ 204 w 515"/>
                        <a:gd name="T15" fmla="*/ 100 h 125"/>
                        <a:gd name="T16" fmla="*/ 245 w 515"/>
                        <a:gd name="T17" fmla="*/ 44 h 125"/>
                        <a:gd name="T18" fmla="*/ 276 w 515"/>
                        <a:gd name="T19" fmla="*/ 100 h 125"/>
                        <a:gd name="T20" fmla="*/ 312 w 515"/>
                        <a:gd name="T21" fmla="*/ 37 h 125"/>
                        <a:gd name="T22" fmla="*/ 353 w 515"/>
                        <a:gd name="T23" fmla="*/ 93 h 125"/>
                        <a:gd name="T24" fmla="*/ 389 w 515"/>
                        <a:gd name="T25" fmla="*/ 26 h 125"/>
                        <a:gd name="T26" fmla="*/ 420 w 515"/>
                        <a:gd name="T27" fmla="*/ 93 h 125"/>
                        <a:gd name="T28" fmla="*/ 446 w 515"/>
                        <a:gd name="T29" fmla="*/ 26 h 125"/>
                        <a:gd name="T30" fmla="*/ 468 w 515"/>
                        <a:gd name="T31" fmla="*/ 88 h 125"/>
                        <a:gd name="T32" fmla="*/ 492 w 515"/>
                        <a:gd name="T33" fmla="*/ 0 h 125"/>
                        <a:gd name="T34" fmla="*/ 514 w 515"/>
                        <a:gd name="T35" fmla="*/ 70 h 125"/>
                        <a:gd name="T36" fmla="*/ 508 w 515"/>
                        <a:gd name="T37" fmla="*/ 76 h 125"/>
                        <a:gd name="T38" fmla="*/ 498 w 515"/>
                        <a:gd name="T39" fmla="*/ 86 h 125"/>
                        <a:gd name="T40" fmla="*/ 483 w 515"/>
                        <a:gd name="T41" fmla="*/ 94 h 125"/>
                        <a:gd name="T42" fmla="*/ 465 w 515"/>
                        <a:gd name="T43" fmla="*/ 100 h 125"/>
                        <a:gd name="T44" fmla="*/ 443 w 515"/>
                        <a:gd name="T45" fmla="*/ 107 h 125"/>
                        <a:gd name="T46" fmla="*/ 427 w 515"/>
                        <a:gd name="T47" fmla="*/ 112 h 125"/>
                        <a:gd name="T48" fmla="*/ 409 w 515"/>
                        <a:gd name="T49" fmla="*/ 115 h 125"/>
                        <a:gd name="T50" fmla="*/ 388 w 515"/>
                        <a:gd name="T51" fmla="*/ 118 h 125"/>
                        <a:gd name="T52" fmla="*/ 359 w 515"/>
                        <a:gd name="T53" fmla="*/ 122 h 125"/>
                        <a:gd name="T54" fmla="*/ 326 w 515"/>
                        <a:gd name="T55" fmla="*/ 123 h 125"/>
                        <a:gd name="T56" fmla="*/ 283 w 515"/>
                        <a:gd name="T57" fmla="*/ 124 h 125"/>
                        <a:gd name="T58" fmla="*/ 234 w 515"/>
                        <a:gd name="T59" fmla="*/ 124 h 125"/>
                        <a:gd name="T60" fmla="*/ 180 w 515"/>
                        <a:gd name="T61" fmla="*/ 123 h 125"/>
                        <a:gd name="T62" fmla="*/ 116 w 515"/>
                        <a:gd name="T63" fmla="*/ 117 h 125"/>
                        <a:gd name="T64" fmla="*/ 61 w 515"/>
                        <a:gd name="T65" fmla="*/ 111 h 125"/>
                        <a:gd name="T66" fmla="*/ 0 w 515"/>
                        <a:gd name="T67" fmla="*/ 106 h 12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15"/>
                        <a:gd name="T103" fmla="*/ 0 h 125"/>
                        <a:gd name="T104" fmla="*/ 515 w 515"/>
                        <a:gd name="T105" fmla="*/ 125 h 12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15" h="125">
                          <a:moveTo>
                            <a:pt x="0" y="106"/>
                          </a:moveTo>
                          <a:lnTo>
                            <a:pt x="16" y="104"/>
                          </a:lnTo>
                          <a:lnTo>
                            <a:pt x="43" y="63"/>
                          </a:lnTo>
                          <a:lnTo>
                            <a:pt x="74" y="106"/>
                          </a:lnTo>
                          <a:lnTo>
                            <a:pt x="101" y="54"/>
                          </a:lnTo>
                          <a:lnTo>
                            <a:pt x="139" y="107"/>
                          </a:lnTo>
                          <a:lnTo>
                            <a:pt x="173" y="53"/>
                          </a:lnTo>
                          <a:lnTo>
                            <a:pt x="204" y="100"/>
                          </a:lnTo>
                          <a:lnTo>
                            <a:pt x="245" y="44"/>
                          </a:lnTo>
                          <a:lnTo>
                            <a:pt x="276" y="100"/>
                          </a:lnTo>
                          <a:lnTo>
                            <a:pt x="312" y="37"/>
                          </a:lnTo>
                          <a:lnTo>
                            <a:pt x="353" y="93"/>
                          </a:lnTo>
                          <a:lnTo>
                            <a:pt x="389" y="26"/>
                          </a:lnTo>
                          <a:lnTo>
                            <a:pt x="420" y="93"/>
                          </a:lnTo>
                          <a:lnTo>
                            <a:pt x="446" y="26"/>
                          </a:lnTo>
                          <a:lnTo>
                            <a:pt x="468" y="88"/>
                          </a:lnTo>
                          <a:lnTo>
                            <a:pt x="492" y="0"/>
                          </a:lnTo>
                          <a:lnTo>
                            <a:pt x="514" y="70"/>
                          </a:lnTo>
                          <a:lnTo>
                            <a:pt x="508" y="76"/>
                          </a:lnTo>
                          <a:lnTo>
                            <a:pt x="498" y="86"/>
                          </a:lnTo>
                          <a:lnTo>
                            <a:pt x="483" y="94"/>
                          </a:lnTo>
                          <a:lnTo>
                            <a:pt x="465" y="100"/>
                          </a:lnTo>
                          <a:lnTo>
                            <a:pt x="443" y="107"/>
                          </a:lnTo>
                          <a:lnTo>
                            <a:pt x="427" y="112"/>
                          </a:lnTo>
                          <a:lnTo>
                            <a:pt x="409" y="115"/>
                          </a:lnTo>
                          <a:lnTo>
                            <a:pt x="388" y="118"/>
                          </a:lnTo>
                          <a:lnTo>
                            <a:pt x="359" y="122"/>
                          </a:lnTo>
                          <a:lnTo>
                            <a:pt x="326" y="123"/>
                          </a:lnTo>
                          <a:lnTo>
                            <a:pt x="283" y="124"/>
                          </a:lnTo>
                          <a:lnTo>
                            <a:pt x="234" y="124"/>
                          </a:lnTo>
                          <a:lnTo>
                            <a:pt x="180" y="123"/>
                          </a:lnTo>
                          <a:lnTo>
                            <a:pt x="116" y="117"/>
                          </a:lnTo>
                          <a:lnTo>
                            <a:pt x="61" y="111"/>
                          </a:lnTo>
                          <a:lnTo>
                            <a:pt x="0" y="106"/>
                          </a:lnTo>
                        </a:path>
                      </a:pathLst>
                    </a:custGeom>
                    <a:solidFill>
                      <a:srgbClr val="C0C0C0"/>
                    </a:solidFill>
                    <a:ln w="12700" cap="rnd" cmpd="sng">
                      <a:solidFill>
                        <a:srgbClr val="000000"/>
                      </a:solidFill>
                      <a:prstDash val="solid"/>
                      <a:round/>
                      <a:headEnd type="none" w="med" len="med"/>
                      <a:tailEnd type="none" w="med" len="med"/>
                    </a:ln>
                  </p:spPr>
                  <p:txBody>
                    <a:bodyPr/>
                    <a:lstStyle/>
                    <a:p>
                      <a:endParaRPr lang="en-US" sz="1600"/>
                    </a:p>
                  </p:txBody>
                </p:sp>
              </p:grpSp>
              <p:grpSp>
                <p:nvGrpSpPr>
                  <p:cNvPr id="50" name="Group 34"/>
                  <p:cNvGrpSpPr>
                    <a:grpSpLocks/>
                  </p:cNvGrpSpPr>
                  <p:nvPr/>
                </p:nvGrpSpPr>
                <p:grpSpPr bwMode="auto">
                  <a:xfrm>
                    <a:off x="3988" y="3813"/>
                    <a:ext cx="515" cy="252"/>
                    <a:chOff x="3988" y="3813"/>
                    <a:chExt cx="515" cy="252"/>
                  </a:xfrm>
                </p:grpSpPr>
                <p:sp>
                  <p:nvSpPr>
                    <p:cNvPr id="51" name="Freeform 31"/>
                    <p:cNvSpPr>
                      <a:spLocks/>
                    </p:cNvSpPr>
                    <p:nvPr/>
                  </p:nvSpPr>
                  <p:spPr bwMode="auto">
                    <a:xfrm>
                      <a:off x="3988" y="3813"/>
                      <a:ext cx="515" cy="150"/>
                    </a:xfrm>
                    <a:custGeom>
                      <a:avLst/>
                      <a:gdLst>
                        <a:gd name="T0" fmla="*/ 514 w 515"/>
                        <a:gd name="T1" fmla="*/ 131 h 150"/>
                        <a:gd name="T2" fmla="*/ 514 w 515"/>
                        <a:gd name="T3" fmla="*/ 114 h 150"/>
                        <a:gd name="T4" fmla="*/ 475 w 515"/>
                        <a:gd name="T5" fmla="*/ 113 h 150"/>
                        <a:gd name="T6" fmla="*/ 444 w 515"/>
                        <a:gd name="T7" fmla="*/ 54 h 150"/>
                        <a:gd name="T8" fmla="*/ 414 w 515"/>
                        <a:gd name="T9" fmla="*/ 91 h 150"/>
                        <a:gd name="T10" fmla="*/ 384 w 515"/>
                        <a:gd name="T11" fmla="*/ 40 h 150"/>
                        <a:gd name="T12" fmla="*/ 356 w 515"/>
                        <a:gd name="T13" fmla="*/ 78 h 150"/>
                        <a:gd name="T14" fmla="*/ 327 w 515"/>
                        <a:gd name="T15" fmla="*/ 33 h 150"/>
                        <a:gd name="T16" fmla="*/ 297 w 515"/>
                        <a:gd name="T17" fmla="*/ 67 h 150"/>
                        <a:gd name="T18" fmla="*/ 258 w 515"/>
                        <a:gd name="T19" fmla="*/ 17 h 150"/>
                        <a:gd name="T20" fmla="*/ 224 w 515"/>
                        <a:gd name="T21" fmla="*/ 54 h 150"/>
                        <a:gd name="T22" fmla="*/ 192 w 515"/>
                        <a:gd name="T23" fmla="*/ 9 h 150"/>
                        <a:gd name="T24" fmla="*/ 159 w 515"/>
                        <a:gd name="T25" fmla="*/ 50 h 150"/>
                        <a:gd name="T26" fmla="*/ 131 w 515"/>
                        <a:gd name="T27" fmla="*/ 0 h 150"/>
                        <a:gd name="T28" fmla="*/ 103 w 515"/>
                        <a:gd name="T29" fmla="*/ 50 h 150"/>
                        <a:gd name="T30" fmla="*/ 76 w 515"/>
                        <a:gd name="T31" fmla="*/ 3 h 150"/>
                        <a:gd name="T32" fmla="*/ 55 w 515"/>
                        <a:gd name="T33" fmla="*/ 53 h 150"/>
                        <a:gd name="T34" fmla="*/ 35 w 515"/>
                        <a:gd name="T35" fmla="*/ 5 h 150"/>
                        <a:gd name="T36" fmla="*/ 24 w 515"/>
                        <a:gd name="T37" fmla="*/ 60 h 150"/>
                        <a:gd name="T38" fmla="*/ 0 w 515"/>
                        <a:gd name="T39" fmla="*/ 12 h 150"/>
                        <a:gd name="T40" fmla="*/ 0 w 515"/>
                        <a:gd name="T41" fmla="*/ 94 h 150"/>
                        <a:gd name="T42" fmla="*/ 6 w 515"/>
                        <a:gd name="T43" fmla="*/ 101 h 150"/>
                        <a:gd name="T44" fmla="*/ 17 w 515"/>
                        <a:gd name="T45" fmla="*/ 110 h 150"/>
                        <a:gd name="T46" fmla="*/ 31 w 515"/>
                        <a:gd name="T47" fmla="*/ 118 h 150"/>
                        <a:gd name="T48" fmla="*/ 48 w 515"/>
                        <a:gd name="T49" fmla="*/ 125 h 150"/>
                        <a:gd name="T50" fmla="*/ 71 w 515"/>
                        <a:gd name="T51" fmla="*/ 131 h 150"/>
                        <a:gd name="T52" fmla="*/ 87 w 515"/>
                        <a:gd name="T53" fmla="*/ 136 h 150"/>
                        <a:gd name="T54" fmla="*/ 105 w 515"/>
                        <a:gd name="T55" fmla="*/ 140 h 150"/>
                        <a:gd name="T56" fmla="*/ 126 w 515"/>
                        <a:gd name="T57" fmla="*/ 142 h 150"/>
                        <a:gd name="T58" fmla="*/ 155 w 515"/>
                        <a:gd name="T59" fmla="*/ 146 h 150"/>
                        <a:gd name="T60" fmla="*/ 189 w 515"/>
                        <a:gd name="T61" fmla="*/ 147 h 150"/>
                        <a:gd name="T62" fmla="*/ 232 w 515"/>
                        <a:gd name="T63" fmla="*/ 149 h 150"/>
                        <a:gd name="T64" fmla="*/ 280 w 515"/>
                        <a:gd name="T65" fmla="*/ 149 h 150"/>
                        <a:gd name="T66" fmla="*/ 334 w 515"/>
                        <a:gd name="T67" fmla="*/ 147 h 150"/>
                        <a:gd name="T68" fmla="*/ 399 w 515"/>
                        <a:gd name="T69" fmla="*/ 141 h 150"/>
                        <a:gd name="T70" fmla="*/ 453 w 515"/>
                        <a:gd name="T71" fmla="*/ 135 h 150"/>
                        <a:gd name="T72" fmla="*/ 514 w 515"/>
                        <a:gd name="T73" fmla="*/ 131 h 15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15"/>
                        <a:gd name="T112" fmla="*/ 0 h 150"/>
                        <a:gd name="T113" fmla="*/ 515 w 515"/>
                        <a:gd name="T114" fmla="*/ 150 h 15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15" h="150">
                          <a:moveTo>
                            <a:pt x="514" y="131"/>
                          </a:moveTo>
                          <a:lnTo>
                            <a:pt x="514" y="114"/>
                          </a:lnTo>
                          <a:lnTo>
                            <a:pt x="475" y="113"/>
                          </a:lnTo>
                          <a:lnTo>
                            <a:pt x="444" y="54"/>
                          </a:lnTo>
                          <a:lnTo>
                            <a:pt x="414" y="91"/>
                          </a:lnTo>
                          <a:lnTo>
                            <a:pt x="384" y="40"/>
                          </a:lnTo>
                          <a:lnTo>
                            <a:pt x="356" y="78"/>
                          </a:lnTo>
                          <a:lnTo>
                            <a:pt x="327" y="33"/>
                          </a:lnTo>
                          <a:lnTo>
                            <a:pt x="297" y="67"/>
                          </a:lnTo>
                          <a:lnTo>
                            <a:pt x="258" y="17"/>
                          </a:lnTo>
                          <a:lnTo>
                            <a:pt x="224" y="54"/>
                          </a:lnTo>
                          <a:lnTo>
                            <a:pt x="192" y="9"/>
                          </a:lnTo>
                          <a:lnTo>
                            <a:pt x="159" y="50"/>
                          </a:lnTo>
                          <a:lnTo>
                            <a:pt x="131" y="0"/>
                          </a:lnTo>
                          <a:lnTo>
                            <a:pt x="103" y="50"/>
                          </a:lnTo>
                          <a:lnTo>
                            <a:pt x="76" y="3"/>
                          </a:lnTo>
                          <a:lnTo>
                            <a:pt x="55" y="53"/>
                          </a:lnTo>
                          <a:lnTo>
                            <a:pt x="35" y="5"/>
                          </a:lnTo>
                          <a:lnTo>
                            <a:pt x="24" y="60"/>
                          </a:lnTo>
                          <a:lnTo>
                            <a:pt x="0" y="12"/>
                          </a:lnTo>
                          <a:lnTo>
                            <a:pt x="0" y="94"/>
                          </a:lnTo>
                          <a:lnTo>
                            <a:pt x="6" y="101"/>
                          </a:lnTo>
                          <a:lnTo>
                            <a:pt x="17" y="110"/>
                          </a:lnTo>
                          <a:lnTo>
                            <a:pt x="31" y="118"/>
                          </a:lnTo>
                          <a:lnTo>
                            <a:pt x="48" y="125"/>
                          </a:lnTo>
                          <a:lnTo>
                            <a:pt x="71" y="131"/>
                          </a:lnTo>
                          <a:lnTo>
                            <a:pt x="87" y="136"/>
                          </a:lnTo>
                          <a:lnTo>
                            <a:pt x="105" y="140"/>
                          </a:lnTo>
                          <a:lnTo>
                            <a:pt x="126" y="142"/>
                          </a:lnTo>
                          <a:lnTo>
                            <a:pt x="155" y="146"/>
                          </a:lnTo>
                          <a:lnTo>
                            <a:pt x="189" y="147"/>
                          </a:lnTo>
                          <a:lnTo>
                            <a:pt x="232" y="149"/>
                          </a:lnTo>
                          <a:lnTo>
                            <a:pt x="280" y="149"/>
                          </a:lnTo>
                          <a:lnTo>
                            <a:pt x="334" y="147"/>
                          </a:lnTo>
                          <a:lnTo>
                            <a:pt x="399" y="141"/>
                          </a:lnTo>
                          <a:lnTo>
                            <a:pt x="453" y="135"/>
                          </a:lnTo>
                          <a:lnTo>
                            <a:pt x="514" y="131"/>
                          </a:lnTo>
                        </a:path>
                      </a:pathLst>
                    </a:custGeom>
                    <a:solidFill>
                      <a:srgbClr val="808080"/>
                    </a:solidFill>
                    <a:ln w="12700" cap="rnd" cmpd="sng">
                      <a:solidFill>
                        <a:srgbClr val="000000"/>
                      </a:solidFill>
                      <a:prstDash val="solid"/>
                      <a:round/>
                      <a:headEnd type="none" w="med" len="med"/>
                      <a:tailEnd type="none" w="med" len="med"/>
                    </a:ln>
                  </p:spPr>
                  <p:txBody>
                    <a:bodyPr/>
                    <a:lstStyle/>
                    <a:p>
                      <a:endParaRPr lang="en-US" sz="1600"/>
                    </a:p>
                  </p:txBody>
                </p:sp>
                <p:sp>
                  <p:nvSpPr>
                    <p:cNvPr id="52" name="Freeform 32"/>
                    <p:cNvSpPr>
                      <a:spLocks/>
                    </p:cNvSpPr>
                    <p:nvPr/>
                  </p:nvSpPr>
                  <p:spPr bwMode="auto">
                    <a:xfrm>
                      <a:off x="3988" y="3907"/>
                      <a:ext cx="515" cy="158"/>
                    </a:xfrm>
                    <a:custGeom>
                      <a:avLst/>
                      <a:gdLst>
                        <a:gd name="T0" fmla="*/ 514 w 515"/>
                        <a:gd name="T1" fmla="*/ 36 h 158"/>
                        <a:gd name="T2" fmla="*/ 514 w 515"/>
                        <a:gd name="T3" fmla="*/ 133 h 158"/>
                        <a:gd name="T4" fmla="*/ 481 w 515"/>
                        <a:gd name="T5" fmla="*/ 137 h 158"/>
                        <a:gd name="T6" fmla="*/ 429 w 515"/>
                        <a:gd name="T7" fmla="*/ 143 h 158"/>
                        <a:gd name="T8" fmla="*/ 356 w 515"/>
                        <a:gd name="T9" fmla="*/ 152 h 158"/>
                        <a:gd name="T10" fmla="*/ 305 w 515"/>
                        <a:gd name="T11" fmla="*/ 157 h 158"/>
                        <a:gd name="T12" fmla="*/ 250 w 515"/>
                        <a:gd name="T13" fmla="*/ 157 h 158"/>
                        <a:gd name="T14" fmla="*/ 215 w 515"/>
                        <a:gd name="T15" fmla="*/ 155 h 158"/>
                        <a:gd name="T16" fmla="*/ 178 w 515"/>
                        <a:gd name="T17" fmla="*/ 155 h 158"/>
                        <a:gd name="T18" fmla="*/ 154 w 515"/>
                        <a:gd name="T19" fmla="*/ 153 h 158"/>
                        <a:gd name="T20" fmla="*/ 125 w 515"/>
                        <a:gd name="T21" fmla="*/ 149 h 158"/>
                        <a:gd name="T22" fmla="*/ 104 w 515"/>
                        <a:gd name="T23" fmla="*/ 147 h 158"/>
                        <a:gd name="T24" fmla="*/ 74 w 515"/>
                        <a:gd name="T25" fmla="*/ 141 h 158"/>
                        <a:gd name="T26" fmla="*/ 50 w 515"/>
                        <a:gd name="T27" fmla="*/ 137 h 158"/>
                        <a:gd name="T28" fmla="*/ 30 w 515"/>
                        <a:gd name="T29" fmla="*/ 133 h 158"/>
                        <a:gd name="T30" fmla="*/ 18 w 515"/>
                        <a:gd name="T31" fmla="*/ 128 h 158"/>
                        <a:gd name="T32" fmla="*/ 0 w 515"/>
                        <a:gd name="T33" fmla="*/ 0 h 158"/>
                        <a:gd name="T34" fmla="*/ 6 w 515"/>
                        <a:gd name="T35" fmla="*/ 6 h 158"/>
                        <a:gd name="T36" fmla="*/ 16 w 515"/>
                        <a:gd name="T37" fmla="*/ 16 h 158"/>
                        <a:gd name="T38" fmla="*/ 31 w 515"/>
                        <a:gd name="T39" fmla="*/ 24 h 158"/>
                        <a:gd name="T40" fmla="*/ 48 w 515"/>
                        <a:gd name="T41" fmla="*/ 30 h 158"/>
                        <a:gd name="T42" fmla="*/ 71 w 515"/>
                        <a:gd name="T43" fmla="*/ 37 h 158"/>
                        <a:gd name="T44" fmla="*/ 87 w 515"/>
                        <a:gd name="T45" fmla="*/ 41 h 158"/>
                        <a:gd name="T46" fmla="*/ 105 w 515"/>
                        <a:gd name="T47" fmla="*/ 45 h 158"/>
                        <a:gd name="T48" fmla="*/ 126 w 515"/>
                        <a:gd name="T49" fmla="*/ 48 h 158"/>
                        <a:gd name="T50" fmla="*/ 155 w 515"/>
                        <a:gd name="T51" fmla="*/ 51 h 158"/>
                        <a:gd name="T52" fmla="*/ 188 w 515"/>
                        <a:gd name="T53" fmla="*/ 53 h 158"/>
                        <a:gd name="T54" fmla="*/ 231 w 515"/>
                        <a:gd name="T55" fmla="*/ 54 h 158"/>
                        <a:gd name="T56" fmla="*/ 280 w 515"/>
                        <a:gd name="T57" fmla="*/ 54 h 158"/>
                        <a:gd name="T58" fmla="*/ 334 w 515"/>
                        <a:gd name="T59" fmla="*/ 53 h 158"/>
                        <a:gd name="T60" fmla="*/ 398 w 515"/>
                        <a:gd name="T61" fmla="*/ 47 h 158"/>
                        <a:gd name="T62" fmla="*/ 453 w 515"/>
                        <a:gd name="T63" fmla="*/ 41 h 158"/>
                        <a:gd name="T64" fmla="*/ 514 w 515"/>
                        <a:gd name="T65" fmla="*/ 36 h 1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15"/>
                        <a:gd name="T100" fmla="*/ 0 h 158"/>
                        <a:gd name="T101" fmla="*/ 515 w 515"/>
                        <a:gd name="T102" fmla="*/ 158 h 1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15" h="158">
                          <a:moveTo>
                            <a:pt x="514" y="36"/>
                          </a:moveTo>
                          <a:lnTo>
                            <a:pt x="514" y="133"/>
                          </a:lnTo>
                          <a:lnTo>
                            <a:pt x="481" y="137"/>
                          </a:lnTo>
                          <a:lnTo>
                            <a:pt x="429" y="143"/>
                          </a:lnTo>
                          <a:lnTo>
                            <a:pt x="356" y="152"/>
                          </a:lnTo>
                          <a:lnTo>
                            <a:pt x="305" y="157"/>
                          </a:lnTo>
                          <a:lnTo>
                            <a:pt x="250" y="157"/>
                          </a:lnTo>
                          <a:lnTo>
                            <a:pt x="215" y="155"/>
                          </a:lnTo>
                          <a:lnTo>
                            <a:pt x="178" y="155"/>
                          </a:lnTo>
                          <a:lnTo>
                            <a:pt x="154" y="153"/>
                          </a:lnTo>
                          <a:lnTo>
                            <a:pt x="125" y="149"/>
                          </a:lnTo>
                          <a:lnTo>
                            <a:pt x="104" y="147"/>
                          </a:lnTo>
                          <a:lnTo>
                            <a:pt x="74" y="141"/>
                          </a:lnTo>
                          <a:lnTo>
                            <a:pt x="50" y="137"/>
                          </a:lnTo>
                          <a:lnTo>
                            <a:pt x="30" y="133"/>
                          </a:lnTo>
                          <a:lnTo>
                            <a:pt x="18" y="128"/>
                          </a:lnTo>
                          <a:lnTo>
                            <a:pt x="0" y="0"/>
                          </a:lnTo>
                          <a:lnTo>
                            <a:pt x="6" y="6"/>
                          </a:lnTo>
                          <a:lnTo>
                            <a:pt x="16" y="16"/>
                          </a:lnTo>
                          <a:lnTo>
                            <a:pt x="31" y="24"/>
                          </a:lnTo>
                          <a:lnTo>
                            <a:pt x="48" y="30"/>
                          </a:lnTo>
                          <a:lnTo>
                            <a:pt x="71" y="37"/>
                          </a:lnTo>
                          <a:lnTo>
                            <a:pt x="87" y="41"/>
                          </a:lnTo>
                          <a:lnTo>
                            <a:pt x="105" y="45"/>
                          </a:lnTo>
                          <a:lnTo>
                            <a:pt x="126" y="48"/>
                          </a:lnTo>
                          <a:lnTo>
                            <a:pt x="155" y="51"/>
                          </a:lnTo>
                          <a:lnTo>
                            <a:pt x="188" y="53"/>
                          </a:lnTo>
                          <a:lnTo>
                            <a:pt x="231" y="54"/>
                          </a:lnTo>
                          <a:lnTo>
                            <a:pt x="280" y="54"/>
                          </a:lnTo>
                          <a:lnTo>
                            <a:pt x="334" y="53"/>
                          </a:lnTo>
                          <a:lnTo>
                            <a:pt x="398" y="47"/>
                          </a:lnTo>
                          <a:lnTo>
                            <a:pt x="453" y="41"/>
                          </a:lnTo>
                          <a:lnTo>
                            <a:pt x="514" y="36"/>
                          </a:lnTo>
                        </a:path>
                      </a:pathLst>
                    </a:custGeom>
                    <a:solidFill>
                      <a:srgbClr val="A0A0A0"/>
                    </a:solidFill>
                    <a:ln w="12700" cap="rnd" cmpd="sng">
                      <a:solidFill>
                        <a:srgbClr val="000000"/>
                      </a:solidFill>
                      <a:prstDash val="solid"/>
                      <a:round/>
                      <a:headEnd type="none" w="med" len="med"/>
                      <a:tailEnd type="none" w="med" len="med"/>
                    </a:ln>
                  </p:spPr>
                  <p:txBody>
                    <a:bodyPr/>
                    <a:lstStyle/>
                    <a:p>
                      <a:endParaRPr lang="en-US" sz="1600"/>
                    </a:p>
                  </p:txBody>
                </p:sp>
                <p:sp>
                  <p:nvSpPr>
                    <p:cNvPr id="53" name="Freeform 33"/>
                    <p:cNvSpPr>
                      <a:spLocks/>
                    </p:cNvSpPr>
                    <p:nvPr/>
                  </p:nvSpPr>
                  <p:spPr bwMode="auto">
                    <a:xfrm>
                      <a:off x="3988" y="3837"/>
                      <a:ext cx="515" cy="126"/>
                    </a:xfrm>
                    <a:custGeom>
                      <a:avLst/>
                      <a:gdLst>
                        <a:gd name="T0" fmla="*/ 514 w 515"/>
                        <a:gd name="T1" fmla="*/ 107 h 126"/>
                        <a:gd name="T2" fmla="*/ 498 w 515"/>
                        <a:gd name="T3" fmla="*/ 105 h 126"/>
                        <a:gd name="T4" fmla="*/ 470 w 515"/>
                        <a:gd name="T5" fmla="*/ 63 h 126"/>
                        <a:gd name="T6" fmla="*/ 440 w 515"/>
                        <a:gd name="T7" fmla="*/ 106 h 126"/>
                        <a:gd name="T8" fmla="*/ 414 w 515"/>
                        <a:gd name="T9" fmla="*/ 55 h 126"/>
                        <a:gd name="T10" fmla="*/ 375 w 515"/>
                        <a:gd name="T11" fmla="*/ 107 h 126"/>
                        <a:gd name="T12" fmla="*/ 341 w 515"/>
                        <a:gd name="T13" fmla="*/ 53 h 126"/>
                        <a:gd name="T14" fmla="*/ 310 w 515"/>
                        <a:gd name="T15" fmla="*/ 100 h 126"/>
                        <a:gd name="T16" fmla="*/ 269 w 515"/>
                        <a:gd name="T17" fmla="*/ 45 h 126"/>
                        <a:gd name="T18" fmla="*/ 238 w 515"/>
                        <a:gd name="T19" fmla="*/ 100 h 126"/>
                        <a:gd name="T20" fmla="*/ 202 w 515"/>
                        <a:gd name="T21" fmla="*/ 37 h 126"/>
                        <a:gd name="T22" fmla="*/ 161 w 515"/>
                        <a:gd name="T23" fmla="*/ 94 h 126"/>
                        <a:gd name="T24" fmla="*/ 124 w 515"/>
                        <a:gd name="T25" fmla="*/ 27 h 126"/>
                        <a:gd name="T26" fmla="*/ 94 w 515"/>
                        <a:gd name="T27" fmla="*/ 94 h 126"/>
                        <a:gd name="T28" fmla="*/ 68 w 515"/>
                        <a:gd name="T29" fmla="*/ 27 h 126"/>
                        <a:gd name="T30" fmla="*/ 46 w 515"/>
                        <a:gd name="T31" fmla="*/ 88 h 126"/>
                        <a:gd name="T32" fmla="*/ 22 w 515"/>
                        <a:gd name="T33" fmla="*/ 0 h 126"/>
                        <a:gd name="T34" fmla="*/ 0 w 515"/>
                        <a:gd name="T35" fmla="*/ 70 h 126"/>
                        <a:gd name="T36" fmla="*/ 6 w 515"/>
                        <a:gd name="T37" fmla="*/ 77 h 126"/>
                        <a:gd name="T38" fmla="*/ 17 w 515"/>
                        <a:gd name="T39" fmla="*/ 86 h 126"/>
                        <a:gd name="T40" fmla="*/ 31 w 515"/>
                        <a:gd name="T41" fmla="*/ 94 h 126"/>
                        <a:gd name="T42" fmla="*/ 48 w 515"/>
                        <a:gd name="T43" fmla="*/ 101 h 126"/>
                        <a:gd name="T44" fmla="*/ 71 w 515"/>
                        <a:gd name="T45" fmla="*/ 107 h 126"/>
                        <a:gd name="T46" fmla="*/ 87 w 515"/>
                        <a:gd name="T47" fmla="*/ 112 h 126"/>
                        <a:gd name="T48" fmla="*/ 105 w 515"/>
                        <a:gd name="T49" fmla="*/ 116 h 126"/>
                        <a:gd name="T50" fmla="*/ 126 w 515"/>
                        <a:gd name="T51" fmla="*/ 118 h 126"/>
                        <a:gd name="T52" fmla="*/ 155 w 515"/>
                        <a:gd name="T53" fmla="*/ 122 h 126"/>
                        <a:gd name="T54" fmla="*/ 189 w 515"/>
                        <a:gd name="T55" fmla="*/ 123 h 126"/>
                        <a:gd name="T56" fmla="*/ 232 w 515"/>
                        <a:gd name="T57" fmla="*/ 125 h 126"/>
                        <a:gd name="T58" fmla="*/ 280 w 515"/>
                        <a:gd name="T59" fmla="*/ 125 h 126"/>
                        <a:gd name="T60" fmla="*/ 334 w 515"/>
                        <a:gd name="T61" fmla="*/ 123 h 126"/>
                        <a:gd name="T62" fmla="*/ 399 w 515"/>
                        <a:gd name="T63" fmla="*/ 117 h 126"/>
                        <a:gd name="T64" fmla="*/ 453 w 515"/>
                        <a:gd name="T65" fmla="*/ 111 h 126"/>
                        <a:gd name="T66" fmla="*/ 514 w 515"/>
                        <a:gd name="T67" fmla="*/ 107 h 12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15"/>
                        <a:gd name="T103" fmla="*/ 0 h 126"/>
                        <a:gd name="T104" fmla="*/ 515 w 515"/>
                        <a:gd name="T105" fmla="*/ 126 h 12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15" h="126">
                          <a:moveTo>
                            <a:pt x="514" y="107"/>
                          </a:moveTo>
                          <a:lnTo>
                            <a:pt x="498" y="105"/>
                          </a:lnTo>
                          <a:lnTo>
                            <a:pt x="470" y="63"/>
                          </a:lnTo>
                          <a:lnTo>
                            <a:pt x="440" y="106"/>
                          </a:lnTo>
                          <a:lnTo>
                            <a:pt x="414" y="55"/>
                          </a:lnTo>
                          <a:lnTo>
                            <a:pt x="375" y="107"/>
                          </a:lnTo>
                          <a:lnTo>
                            <a:pt x="341" y="53"/>
                          </a:lnTo>
                          <a:lnTo>
                            <a:pt x="310" y="100"/>
                          </a:lnTo>
                          <a:lnTo>
                            <a:pt x="269" y="45"/>
                          </a:lnTo>
                          <a:lnTo>
                            <a:pt x="238" y="100"/>
                          </a:lnTo>
                          <a:lnTo>
                            <a:pt x="202" y="37"/>
                          </a:lnTo>
                          <a:lnTo>
                            <a:pt x="161" y="94"/>
                          </a:lnTo>
                          <a:lnTo>
                            <a:pt x="124" y="27"/>
                          </a:lnTo>
                          <a:lnTo>
                            <a:pt x="94" y="94"/>
                          </a:lnTo>
                          <a:lnTo>
                            <a:pt x="68" y="27"/>
                          </a:lnTo>
                          <a:lnTo>
                            <a:pt x="46" y="88"/>
                          </a:lnTo>
                          <a:lnTo>
                            <a:pt x="22" y="0"/>
                          </a:lnTo>
                          <a:lnTo>
                            <a:pt x="0" y="70"/>
                          </a:lnTo>
                          <a:lnTo>
                            <a:pt x="6" y="77"/>
                          </a:lnTo>
                          <a:lnTo>
                            <a:pt x="17" y="86"/>
                          </a:lnTo>
                          <a:lnTo>
                            <a:pt x="31" y="94"/>
                          </a:lnTo>
                          <a:lnTo>
                            <a:pt x="48" y="101"/>
                          </a:lnTo>
                          <a:lnTo>
                            <a:pt x="71" y="107"/>
                          </a:lnTo>
                          <a:lnTo>
                            <a:pt x="87" y="112"/>
                          </a:lnTo>
                          <a:lnTo>
                            <a:pt x="105" y="116"/>
                          </a:lnTo>
                          <a:lnTo>
                            <a:pt x="126" y="118"/>
                          </a:lnTo>
                          <a:lnTo>
                            <a:pt x="155" y="122"/>
                          </a:lnTo>
                          <a:lnTo>
                            <a:pt x="189" y="123"/>
                          </a:lnTo>
                          <a:lnTo>
                            <a:pt x="232" y="125"/>
                          </a:lnTo>
                          <a:lnTo>
                            <a:pt x="280" y="125"/>
                          </a:lnTo>
                          <a:lnTo>
                            <a:pt x="334" y="123"/>
                          </a:lnTo>
                          <a:lnTo>
                            <a:pt x="399" y="117"/>
                          </a:lnTo>
                          <a:lnTo>
                            <a:pt x="453" y="111"/>
                          </a:lnTo>
                          <a:lnTo>
                            <a:pt x="514" y="107"/>
                          </a:lnTo>
                        </a:path>
                      </a:pathLst>
                    </a:custGeom>
                    <a:solidFill>
                      <a:srgbClr val="C0C0C0"/>
                    </a:solidFill>
                    <a:ln w="12700" cap="rnd" cmpd="sng">
                      <a:solidFill>
                        <a:srgbClr val="000000"/>
                      </a:solidFill>
                      <a:prstDash val="solid"/>
                      <a:round/>
                      <a:headEnd type="none" w="med" len="med"/>
                      <a:tailEnd type="none" w="med" len="med"/>
                    </a:ln>
                  </p:spPr>
                  <p:txBody>
                    <a:bodyPr/>
                    <a:lstStyle/>
                    <a:p>
                      <a:endParaRPr lang="en-US" sz="1600"/>
                    </a:p>
                  </p:txBody>
                </p:sp>
              </p:grpSp>
            </p:grpSp>
            <p:grpSp>
              <p:nvGrpSpPr>
                <p:cNvPr id="14" name="Group 39"/>
                <p:cNvGrpSpPr>
                  <a:grpSpLocks/>
                </p:cNvGrpSpPr>
                <p:nvPr/>
              </p:nvGrpSpPr>
              <p:grpSpPr bwMode="auto">
                <a:xfrm>
                  <a:off x="3945" y="4007"/>
                  <a:ext cx="1100" cy="104"/>
                  <a:chOff x="3945" y="4007"/>
                  <a:chExt cx="1100" cy="104"/>
                </a:xfrm>
              </p:grpSpPr>
              <p:sp>
                <p:nvSpPr>
                  <p:cNvPr id="46" name="Freeform 36"/>
                  <p:cNvSpPr>
                    <a:spLocks/>
                  </p:cNvSpPr>
                  <p:nvPr/>
                </p:nvSpPr>
                <p:spPr bwMode="auto">
                  <a:xfrm>
                    <a:off x="3945" y="4007"/>
                    <a:ext cx="1100" cy="101"/>
                  </a:xfrm>
                  <a:custGeom>
                    <a:avLst/>
                    <a:gdLst>
                      <a:gd name="T0" fmla="*/ 37 w 1100"/>
                      <a:gd name="T1" fmla="*/ 20 h 101"/>
                      <a:gd name="T2" fmla="*/ 65 w 1100"/>
                      <a:gd name="T3" fmla="*/ 51 h 101"/>
                      <a:gd name="T4" fmla="*/ 75 w 1100"/>
                      <a:gd name="T5" fmla="*/ 53 h 101"/>
                      <a:gd name="T6" fmla="*/ 98 w 1100"/>
                      <a:gd name="T7" fmla="*/ 56 h 101"/>
                      <a:gd name="T8" fmla="*/ 137 w 1100"/>
                      <a:gd name="T9" fmla="*/ 61 h 101"/>
                      <a:gd name="T10" fmla="*/ 165 w 1100"/>
                      <a:gd name="T11" fmla="*/ 48 h 101"/>
                      <a:gd name="T12" fmla="*/ 175 w 1100"/>
                      <a:gd name="T13" fmla="*/ 48 h 101"/>
                      <a:gd name="T14" fmla="*/ 212 w 1100"/>
                      <a:gd name="T15" fmla="*/ 51 h 101"/>
                      <a:gd name="T16" fmla="*/ 245 w 1100"/>
                      <a:gd name="T17" fmla="*/ 10 h 101"/>
                      <a:gd name="T18" fmla="*/ 282 w 1100"/>
                      <a:gd name="T19" fmla="*/ 24 h 101"/>
                      <a:gd name="T20" fmla="*/ 295 w 1100"/>
                      <a:gd name="T21" fmla="*/ 44 h 101"/>
                      <a:gd name="T22" fmla="*/ 323 w 1100"/>
                      <a:gd name="T23" fmla="*/ 37 h 101"/>
                      <a:gd name="T24" fmla="*/ 333 w 1100"/>
                      <a:gd name="T25" fmla="*/ 19 h 101"/>
                      <a:gd name="T26" fmla="*/ 336 w 1100"/>
                      <a:gd name="T27" fmla="*/ 39 h 101"/>
                      <a:gd name="T28" fmla="*/ 365 w 1100"/>
                      <a:gd name="T29" fmla="*/ 41 h 101"/>
                      <a:gd name="T30" fmla="*/ 377 w 1100"/>
                      <a:gd name="T31" fmla="*/ 48 h 101"/>
                      <a:gd name="T32" fmla="*/ 413 w 1100"/>
                      <a:gd name="T33" fmla="*/ 34 h 101"/>
                      <a:gd name="T34" fmla="*/ 433 w 1100"/>
                      <a:gd name="T35" fmla="*/ 42 h 101"/>
                      <a:gd name="T36" fmla="*/ 470 w 1100"/>
                      <a:gd name="T37" fmla="*/ 13 h 101"/>
                      <a:gd name="T38" fmla="*/ 479 w 1100"/>
                      <a:gd name="T39" fmla="*/ 41 h 101"/>
                      <a:gd name="T40" fmla="*/ 504 w 1100"/>
                      <a:gd name="T41" fmla="*/ 22 h 101"/>
                      <a:gd name="T42" fmla="*/ 515 w 1100"/>
                      <a:gd name="T43" fmla="*/ 49 h 101"/>
                      <a:gd name="T44" fmla="*/ 542 w 1100"/>
                      <a:gd name="T45" fmla="*/ 53 h 101"/>
                      <a:gd name="T46" fmla="*/ 574 w 1100"/>
                      <a:gd name="T47" fmla="*/ 27 h 101"/>
                      <a:gd name="T48" fmla="*/ 603 w 1100"/>
                      <a:gd name="T49" fmla="*/ 51 h 101"/>
                      <a:gd name="T50" fmla="*/ 620 w 1100"/>
                      <a:gd name="T51" fmla="*/ 16 h 101"/>
                      <a:gd name="T52" fmla="*/ 650 w 1100"/>
                      <a:gd name="T53" fmla="*/ 13 h 101"/>
                      <a:gd name="T54" fmla="*/ 674 w 1100"/>
                      <a:gd name="T55" fmla="*/ 37 h 101"/>
                      <a:gd name="T56" fmla="*/ 698 w 1100"/>
                      <a:gd name="T57" fmla="*/ 44 h 101"/>
                      <a:gd name="T58" fmla="*/ 725 w 1100"/>
                      <a:gd name="T59" fmla="*/ 49 h 101"/>
                      <a:gd name="T60" fmla="*/ 756 w 1100"/>
                      <a:gd name="T61" fmla="*/ 49 h 101"/>
                      <a:gd name="T62" fmla="*/ 783 w 1100"/>
                      <a:gd name="T63" fmla="*/ 48 h 101"/>
                      <a:gd name="T64" fmla="*/ 812 w 1100"/>
                      <a:gd name="T65" fmla="*/ 24 h 101"/>
                      <a:gd name="T66" fmla="*/ 827 w 1100"/>
                      <a:gd name="T67" fmla="*/ 32 h 101"/>
                      <a:gd name="T68" fmla="*/ 842 w 1100"/>
                      <a:gd name="T69" fmla="*/ 24 h 101"/>
                      <a:gd name="T70" fmla="*/ 885 w 1100"/>
                      <a:gd name="T71" fmla="*/ 7 h 101"/>
                      <a:gd name="T72" fmla="*/ 914 w 1100"/>
                      <a:gd name="T73" fmla="*/ 16 h 101"/>
                      <a:gd name="T74" fmla="*/ 944 w 1100"/>
                      <a:gd name="T75" fmla="*/ 44 h 101"/>
                      <a:gd name="T76" fmla="*/ 980 w 1100"/>
                      <a:gd name="T77" fmla="*/ 24 h 101"/>
                      <a:gd name="T78" fmla="*/ 994 w 1100"/>
                      <a:gd name="T79" fmla="*/ 27 h 101"/>
                      <a:gd name="T80" fmla="*/ 1012 w 1100"/>
                      <a:gd name="T81" fmla="*/ 31 h 101"/>
                      <a:gd name="T82" fmla="*/ 1029 w 1100"/>
                      <a:gd name="T83" fmla="*/ 26 h 101"/>
                      <a:gd name="T84" fmla="*/ 1044 w 1100"/>
                      <a:gd name="T85" fmla="*/ 36 h 101"/>
                      <a:gd name="T86" fmla="*/ 1041 w 1100"/>
                      <a:gd name="T87" fmla="*/ 56 h 101"/>
                      <a:gd name="T88" fmla="*/ 948 w 1100"/>
                      <a:gd name="T89" fmla="*/ 78 h 101"/>
                      <a:gd name="T90" fmla="*/ 817 w 1100"/>
                      <a:gd name="T91" fmla="*/ 88 h 101"/>
                      <a:gd name="T92" fmla="*/ 608 w 1100"/>
                      <a:gd name="T93" fmla="*/ 74 h 101"/>
                      <a:gd name="T94" fmla="*/ 333 w 1100"/>
                      <a:gd name="T95" fmla="*/ 95 h 101"/>
                      <a:gd name="T96" fmla="*/ 37 w 1100"/>
                      <a:gd name="T97" fmla="*/ 83 h 10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100"/>
                      <a:gd name="T148" fmla="*/ 0 h 101"/>
                      <a:gd name="T149" fmla="*/ 1100 w 1100"/>
                      <a:gd name="T150" fmla="*/ 101 h 10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100" h="101">
                        <a:moveTo>
                          <a:pt x="46" y="44"/>
                        </a:moveTo>
                        <a:lnTo>
                          <a:pt x="0" y="31"/>
                        </a:lnTo>
                        <a:lnTo>
                          <a:pt x="48" y="37"/>
                        </a:lnTo>
                        <a:lnTo>
                          <a:pt x="37" y="20"/>
                        </a:lnTo>
                        <a:lnTo>
                          <a:pt x="53" y="34"/>
                        </a:lnTo>
                        <a:lnTo>
                          <a:pt x="53" y="20"/>
                        </a:lnTo>
                        <a:lnTo>
                          <a:pt x="63" y="42"/>
                        </a:lnTo>
                        <a:lnTo>
                          <a:pt x="65" y="51"/>
                        </a:lnTo>
                        <a:lnTo>
                          <a:pt x="78" y="27"/>
                        </a:lnTo>
                        <a:lnTo>
                          <a:pt x="78" y="22"/>
                        </a:lnTo>
                        <a:lnTo>
                          <a:pt x="80" y="46"/>
                        </a:lnTo>
                        <a:lnTo>
                          <a:pt x="75" y="53"/>
                        </a:lnTo>
                        <a:lnTo>
                          <a:pt x="98" y="39"/>
                        </a:lnTo>
                        <a:lnTo>
                          <a:pt x="105" y="29"/>
                        </a:lnTo>
                        <a:lnTo>
                          <a:pt x="105" y="46"/>
                        </a:lnTo>
                        <a:lnTo>
                          <a:pt x="98" y="56"/>
                        </a:lnTo>
                        <a:lnTo>
                          <a:pt x="124" y="44"/>
                        </a:lnTo>
                        <a:lnTo>
                          <a:pt x="129" y="31"/>
                        </a:lnTo>
                        <a:lnTo>
                          <a:pt x="132" y="49"/>
                        </a:lnTo>
                        <a:lnTo>
                          <a:pt x="137" y="61"/>
                        </a:lnTo>
                        <a:lnTo>
                          <a:pt x="148" y="34"/>
                        </a:lnTo>
                        <a:lnTo>
                          <a:pt x="151" y="46"/>
                        </a:lnTo>
                        <a:lnTo>
                          <a:pt x="165" y="41"/>
                        </a:lnTo>
                        <a:lnTo>
                          <a:pt x="165" y="48"/>
                        </a:lnTo>
                        <a:lnTo>
                          <a:pt x="182" y="37"/>
                        </a:lnTo>
                        <a:lnTo>
                          <a:pt x="202" y="37"/>
                        </a:lnTo>
                        <a:lnTo>
                          <a:pt x="182" y="42"/>
                        </a:lnTo>
                        <a:lnTo>
                          <a:pt x="175" y="48"/>
                        </a:lnTo>
                        <a:lnTo>
                          <a:pt x="190" y="48"/>
                        </a:lnTo>
                        <a:lnTo>
                          <a:pt x="207" y="44"/>
                        </a:lnTo>
                        <a:lnTo>
                          <a:pt x="197" y="51"/>
                        </a:lnTo>
                        <a:lnTo>
                          <a:pt x="212" y="51"/>
                        </a:lnTo>
                        <a:lnTo>
                          <a:pt x="236" y="42"/>
                        </a:lnTo>
                        <a:lnTo>
                          <a:pt x="224" y="16"/>
                        </a:lnTo>
                        <a:lnTo>
                          <a:pt x="245" y="39"/>
                        </a:lnTo>
                        <a:lnTo>
                          <a:pt x="245" y="10"/>
                        </a:lnTo>
                        <a:lnTo>
                          <a:pt x="255" y="42"/>
                        </a:lnTo>
                        <a:lnTo>
                          <a:pt x="275" y="17"/>
                        </a:lnTo>
                        <a:lnTo>
                          <a:pt x="277" y="0"/>
                        </a:lnTo>
                        <a:lnTo>
                          <a:pt x="282" y="24"/>
                        </a:lnTo>
                        <a:lnTo>
                          <a:pt x="267" y="44"/>
                        </a:lnTo>
                        <a:lnTo>
                          <a:pt x="292" y="39"/>
                        </a:lnTo>
                        <a:lnTo>
                          <a:pt x="314" y="44"/>
                        </a:lnTo>
                        <a:lnTo>
                          <a:pt x="295" y="44"/>
                        </a:lnTo>
                        <a:lnTo>
                          <a:pt x="282" y="49"/>
                        </a:lnTo>
                        <a:lnTo>
                          <a:pt x="290" y="54"/>
                        </a:lnTo>
                        <a:lnTo>
                          <a:pt x="321" y="48"/>
                        </a:lnTo>
                        <a:lnTo>
                          <a:pt x="323" y="37"/>
                        </a:lnTo>
                        <a:lnTo>
                          <a:pt x="314" y="32"/>
                        </a:lnTo>
                        <a:lnTo>
                          <a:pt x="299" y="31"/>
                        </a:lnTo>
                        <a:lnTo>
                          <a:pt x="323" y="31"/>
                        </a:lnTo>
                        <a:lnTo>
                          <a:pt x="333" y="19"/>
                        </a:lnTo>
                        <a:lnTo>
                          <a:pt x="353" y="13"/>
                        </a:lnTo>
                        <a:lnTo>
                          <a:pt x="333" y="26"/>
                        </a:lnTo>
                        <a:lnTo>
                          <a:pt x="333" y="31"/>
                        </a:lnTo>
                        <a:lnTo>
                          <a:pt x="336" y="39"/>
                        </a:lnTo>
                        <a:lnTo>
                          <a:pt x="343" y="44"/>
                        </a:lnTo>
                        <a:lnTo>
                          <a:pt x="353" y="34"/>
                        </a:lnTo>
                        <a:lnTo>
                          <a:pt x="353" y="49"/>
                        </a:lnTo>
                        <a:lnTo>
                          <a:pt x="365" y="41"/>
                        </a:lnTo>
                        <a:lnTo>
                          <a:pt x="365" y="32"/>
                        </a:lnTo>
                        <a:lnTo>
                          <a:pt x="355" y="27"/>
                        </a:lnTo>
                        <a:lnTo>
                          <a:pt x="379" y="34"/>
                        </a:lnTo>
                        <a:lnTo>
                          <a:pt x="377" y="48"/>
                        </a:lnTo>
                        <a:lnTo>
                          <a:pt x="392" y="46"/>
                        </a:lnTo>
                        <a:lnTo>
                          <a:pt x="399" y="36"/>
                        </a:lnTo>
                        <a:lnTo>
                          <a:pt x="401" y="44"/>
                        </a:lnTo>
                        <a:lnTo>
                          <a:pt x="413" y="34"/>
                        </a:lnTo>
                        <a:lnTo>
                          <a:pt x="416" y="26"/>
                        </a:lnTo>
                        <a:lnTo>
                          <a:pt x="420" y="41"/>
                        </a:lnTo>
                        <a:lnTo>
                          <a:pt x="413" y="48"/>
                        </a:lnTo>
                        <a:lnTo>
                          <a:pt x="433" y="42"/>
                        </a:lnTo>
                        <a:lnTo>
                          <a:pt x="437" y="20"/>
                        </a:lnTo>
                        <a:lnTo>
                          <a:pt x="440" y="36"/>
                        </a:lnTo>
                        <a:lnTo>
                          <a:pt x="447" y="22"/>
                        </a:lnTo>
                        <a:lnTo>
                          <a:pt x="470" y="13"/>
                        </a:lnTo>
                        <a:lnTo>
                          <a:pt x="455" y="27"/>
                        </a:lnTo>
                        <a:lnTo>
                          <a:pt x="455" y="39"/>
                        </a:lnTo>
                        <a:lnTo>
                          <a:pt x="465" y="44"/>
                        </a:lnTo>
                        <a:lnTo>
                          <a:pt x="479" y="41"/>
                        </a:lnTo>
                        <a:lnTo>
                          <a:pt x="487" y="27"/>
                        </a:lnTo>
                        <a:lnTo>
                          <a:pt x="487" y="16"/>
                        </a:lnTo>
                        <a:lnTo>
                          <a:pt x="496" y="31"/>
                        </a:lnTo>
                        <a:lnTo>
                          <a:pt x="504" y="22"/>
                        </a:lnTo>
                        <a:lnTo>
                          <a:pt x="499" y="9"/>
                        </a:lnTo>
                        <a:lnTo>
                          <a:pt x="508" y="29"/>
                        </a:lnTo>
                        <a:lnTo>
                          <a:pt x="501" y="46"/>
                        </a:lnTo>
                        <a:lnTo>
                          <a:pt x="515" y="49"/>
                        </a:lnTo>
                        <a:lnTo>
                          <a:pt x="528" y="41"/>
                        </a:lnTo>
                        <a:lnTo>
                          <a:pt x="525" y="19"/>
                        </a:lnTo>
                        <a:lnTo>
                          <a:pt x="542" y="39"/>
                        </a:lnTo>
                        <a:lnTo>
                          <a:pt x="542" y="53"/>
                        </a:lnTo>
                        <a:lnTo>
                          <a:pt x="559" y="27"/>
                        </a:lnTo>
                        <a:lnTo>
                          <a:pt x="559" y="19"/>
                        </a:lnTo>
                        <a:lnTo>
                          <a:pt x="562" y="51"/>
                        </a:lnTo>
                        <a:lnTo>
                          <a:pt x="574" y="27"/>
                        </a:lnTo>
                        <a:lnTo>
                          <a:pt x="608" y="12"/>
                        </a:lnTo>
                        <a:lnTo>
                          <a:pt x="581" y="34"/>
                        </a:lnTo>
                        <a:lnTo>
                          <a:pt x="586" y="49"/>
                        </a:lnTo>
                        <a:lnTo>
                          <a:pt x="603" y="51"/>
                        </a:lnTo>
                        <a:lnTo>
                          <a:pt x="613" y="37"/>
                        </a:lnTo>
                        <a:lnTo>
                          <a:pt x="608" y="34"/>
                        </a:lnTo>
                        <a:lnTo>
                          <a:pt x="617" y="41"/>
                        </a:lnTo>
                        <a:lnTo>
                          <a:pt x="620" y="16"/>
                        </a:lnTo>
                        <a:lnTo>
                          <a:pt x="627" y="41"/>
                        </a:lnTo>
                        <a:lnTo>
                          <a:pt x="639" y="12"/>
                        </a:lnTo>
                        <a:lnTo>
                          <a:pt x="637" y="0"/>
                        </a:lnTo>
                        <a:lnTo>
                          <a:pt x="650" y="13"/>
                        </a:lnTo>
                        <a:lnTo>
                          <a:pt x="639" y="54"/>
                        </a:lnTo>
                        <a:lnTo>
                          <a:pt x="664" y="32"/>
                        </a:lnTo>
                        <a:lnTo>
                          <a:pt x="667" y="12"/>
                        </a:lnTo>
                        <a:lnTo>
                          <a:pt x="674" y="37"/>
                        </a:lnTo>
                        <a:lnTo>
                          <a:pt x="659" y="61"/>
                        </a:lnTo>
                        <a:lnTo>
                          <a:pt x="691" y="41"/>
                        </a:lnTo>
                        <a:lnTo>
                          <a:pt x="693" y="22"/>
                        </a:lnTo>
                        <a:lnTo>
                          <a:pt x="698" y="44"/>
                        </a:lnTo>
                        <a:lnTo>
                          <a:pt x="710" y="39"/>
                        </a:lnTo>
                        <a:lnTo>
                          <a:pt x="708" y="19"/>
                        </a:lnTo>
                        <a:lnTo>
                          <a:pt x="725" y="41"/>
                        </a:lnTo>
                        <a:lnTo>
                          <a:pt x="725" y="49"/>
                        </a:lnTo>
                        <a:lnTo>
                          <a:pt x="739" y="26"/>
                        </a:lnTo>
                        <a:lnTo>
                          <a:pt x="727" y="16"/>
                        </a:lnTo>
                        <a:lnTo>
                          <a:pt x="759" y="31"/>
                        </a:lnTo>
                        <a:lnTo>
                          <a:pt x="756" y="49"/>
                        </a:lnTo>
                        <a:lnTo>
                          <a:pt x="773" y="31"/>
                        </a:lnTo>
                        <a:lnTo>
                          <a:pt x="769" y="53"/>
                        </a:lnTo>
                        <a:lnTo>
                          <a:pt x="785" y="31"/>
                        </a:lnTo>
                        <a:lnTo>
                          <a:pt x="783" y="48"/>
                        </a:lnTo>
                        <a:lnTo>
                          <a:pt x="800" y="33"/>
                        </a:lnTo>
                        <a:lnTo>
                          <a:pt x="794" y="13"/>
                        </a:lnTo>
                        <a:lnTo>
                          <a:pt x="806" y="37"/>
                        </a:lnTo>
                        <a:lnTo>
                          <a:pt x="812" y="24"/>
                        </a:lnTo>
                        <a:lnTo>
                          <a:pt x="814" y="46"/>
                        </a:lnTo>
                        <a:lnTo>
                          <a:pt x="821" y="27"/>
                        </a:lnTo>
                        <a:lnTo>
                          <a:pt x="825" y="13"/>
                        </a:lnTo>
                        <a:lnTo>
                          <a:pt x="827" y="32"/>
                        </a:lnTo>
                        <a:lnTo>
                          <a:pt x="839" y="6"/>
                        </a:lnTo>
                        <a:lnTo>
                          <a:pt x="860" y="1"/>
                        </a:lnTo>
                        <a:lnTo>
                          <a:pt x="842" y="12"/>
                        </a:lnTo>
                        <a:lnTo>
                          <a:pt x="842" y="24"/>
                        </a:lnTo>
                        <a:lnTo>
                          <a:pt x="857" y="14"/>
                        </a:lnTo>
                        <a:lnTo>
                          <a:pt x="850" y="26"/>
                        </a:lnTo>
                        <a:lnTo>
                          <a:pt x="855" y="42"/>
                        </a:lnTo>
                        <a:lnTo>
                          <a:pt x="885" y="7"/>
                        </a:lnTo>
                        <a:lnTo>
                          <a:pt x="878" y="48"/>
                        </a:lnTo>
                        <a:lnTo>
                          <a:pt x="902" y="7"/>
                        </a:lnTo>
                        <a:lnTo>
                          <a:pt x="897" y="46"/>
                        </a:lnTo>
                        <a:lnTo>
                          <a:pt x="914" y="16"/>
                        </a:lnTo>
                        <a:lnTo>
                          <a:pt x="914" y="49"/>
                        </a:lnTo>
                        <a:lnTo>
                          <a:pt x="929" y="29"/>
                        </a:lnTo>
                        <a:lnTo>
                          <a:pt x="931" y="48"/>
                        </a:lnTo>
                        <a:lnTo>
                          <a:pt x="944" y="44"/>
                        </a:lnTo>
                        <a:lnTo>
                          <a:pt x="946" y="29"/>
                        </a:lnTo>
                        <a:lnTo>
                          <a:pt x="953" y="42"/>
                        </a:lnTo>
                        <a:lnTo>
                          <a:pt x="963" y="26"/>
                        </a:lnTo>
                        <a:lnTo>
                          <a:pt x="980" y="24"/>
                        </a:lnTo>
                        <a:lnTo>
                          <a:pt x="968" y="31"/>
                        </a:lnTo>
                        <a:lnTo>
                          <a:pt x="968" y="41"/>
                        </a:lnTo>
                        <a:lnTo>
                          <a:pt x="985" y="39"/>
                        </a:lnTo>
                        <a:lnTo>
                          <a:pt x="994" y="27"/>
                        </a:lnTo>
                        <a:lnTo>
                          <a:pt x="985" y="17"/>
                        </a:lnTo>
                        <a:lnTo>
                          <a:pt x="1004" y="29"/>
                        </a:lnTo>
                        <a:lnTo>
                          <a:pt x="1004" y="41"/>
                        </a:lnTo>
                        <a:lnTo>
                          <a:pt x="1012" y="31"/>
                        </a:lnTo>
                        <a:lnTo>
                          <a:pt x="1004" y="7"/>
                        </a:lnTo>
                        <a:lnTo>
                          <a:pt x="1026" y="34"/>
                        </a:lnTo>
                        <a:lnTo>
                          <a:pt x="1026" y="37"/>
                        </a:lnTo>
                        <a:lnTo>
                          <a:pt x="1029" y="26"/>
                        </a:lnTo>
                        <a:lnTo>
                          <a:pt x="1041" y="16"/>
                        </a:lnTo>
                        <a:lnTo>
                          <a:pt x="1067" y="16"/>
                        </a:lnTo>
                        <a:lnTo>
                          <a:pt x="1046" y="24"/>
                        </a:lnTo>
                        <a:lnTo>
                          <a:pt x="1044" y="36"/>
                        </a:lnTo>
                        <a:lnTo>
                          <a:pt x="1065" y="29"/>
                        </a:lnTo>
                        <a:lnTo>
                          <a:pt x="1099" y="36"/>
                        </a:lnTo>
                        <a:lnTo>
                          <a:pt x="1058" y="39"/>
                        </a:lnTo>
                        <a:lnTo>
                          <a:pt x="1041" y="56"/>
                        </a:lnTo>
                        <a:lnTo>
                          <a:pt x="1039" y="68"/>
                        </a:lnTo>
                        <a:lnTo>
                          <a:pt x="963" y="77"/>
                        </a:lnTo>
                        <a:lnTo>
                          <a:pt x="958" y="66"/>
                        </a:lnTo>
                        <a:lnTo>
                          <a:pt x="948" y="78"/>
                        </a:lnTo>
                        <a:lnTo>
                          <a:pt x="909" y="83"/>
                        </a:lnTo>
                        <a:lnTo>
                          <a:pt x="905" y="73"/>
                        </a:lnTo>
                        <a:lnTo>
                          <a:pt x="900" y="85"/>
                        </a:lnTo>
                        <a:lnTo>
                          <a:pt x="817" y="88"/>
                        </a:lnTo>
                        <a:lnTo>
                          <a:pt x="819" y="74"/>
                        </a:lnTo>
                        <a:lnTo>
                          <a:pt x="800" y="90"/>
                        </a:lnTo>
                        <a:lnTo>
                          <a:pt x="603" y="87"/>
                        </a:lnTo>
                        <a:lnTo>
                          <a:pt x="608" y="74"/>
                        </a:lnTo>
                        <a:lnTo>
                          <a:pt x="572" y="68"/>
                        </a:lnTo>
                        <a:lnTo>
                          <a:pt x="550" y="81"/>
                        </a:lnTo>
                        <a:lnTo>
                          <a:pt x="542" y="90"/>
                        </a:lnTo>
                        <a:lnTo>
                          <a:pt x="333" y="95"/>
                        </a:lnTo>
                        <a:lnTo>
                          <a:pt x="314" y="80"/>
                        </a:lnTo>
                        <a:lnTo>
                          <a:pt x="233" y="83"/>
                        </a:lnTo>
                        <a:lnTo>
                          <a:pt x="207" y="100"/>
                        </a:lnTo>
                        <a:lnTo>
                          <a:pt x="37" y="83"/>
                        </a:lnTo>
                        <a:lnTo>
                          <a:pt x="39" y="59"/>
                        </a:lnTo>
                        <a:lnTo>
                          <a:pt x="46" y="44"/>
                        </a:lnTo>
                      </a:path>
                    </a:pathLst>
                  </a:custGeom>
                  <a:solidFill>
                    <a:srgbClr val="00AE00"/>
                  </a:solidFill>
                  <a:ln w="12700" cap="rnd" cmpd="sng">
                    <a:solidFill>
                      <a:srgbClr val="037C03"/>
                    </a:solidFill>
                    <a:prstDash val="solid"/>
                    <a:round/>
                    <a:headEnd type="none" w="med" len="med"/>
                    <a:tailEnd type="none" w="med" len="med"/>
                  </a:ln>
                </p:spPr>
                <p:txBody>
                  <a:bodyPr/>
                  <a:lstStyle/>
                  <a:p>
                    <a:endParaRPr lang="en-US" sz="1600"/>
                  </a:p>
                </p:txBody>
              </p:sp>
              <p:sp>
                <p:nvSpPr>
                  <p:cNvPr id="47" name="Freeform 37"/>
                  <p:cNvSpPr>
                    <a:spLocks/>
                  </p:cNvSpPr>
                  <p:nvPr/>
                </p:nvSpPr>
                <p:spPr bwMode="auto">
                  <a:xfrm>
                    <a:off x="3983" y="4066"/>
                    <a:ext cx="572" cy="45"/>
                  </a:xfrm>
                  <a:custGeom>
                    <a:avLst/>
                    <a:gdLst>
                      <a:gd name="T0" fmla="*/ 1 w 572"/>
                      <a:gd name="T1" fmla="*/ 0 h 45"/>
                      <a:gd name="T2" fmla="*/ 0 w 572"/>
                      <a:gd name="T3" fmla="*/ 28 h 45"/>
                      <a:gd name="T4" fmla="*/ 173 w 572"/>
                      <a:gd name="T5" fmla="*/ 44 h 45"/>
                      <a:gd name="T6" fmla="*/ 200 w 572"/>
                      <a:gd name="T7" fmla="*/ 23 h 45"/>
                      <a:gd name="T8" fmla="*/ 278 w 572"/>
                      <a:gd name="T9" fmla="*/ 23 h 45"/>
                      <a:gd name="T10" fmla="*/ 296 w 572"/>
                      <a:gd name="T11" fmla="*/ 37 h 45"/>
                      <a:gd name="T12" fmla="*/ 503 w 572"/>
                      <a:gd name="T13" fmla="*/ 36 h 45"/>
                      <a:gd name="T14" fmla="*/ 516 w 572"/>
                      <a:gd name="T15" fmla="*/ 20 h 45"/>
                      <a:gd name="T16" fmla="*/ 535 w 572"/>
                      <a:gd name="T17" fmla="*/ 9 h 45"/>
                      <a:gd name="T18" fmla="*/ 571 w 572"/>
                      <a:gd name="T19" fmla="*/ 14 h 45"/>
                      <a:gd name="T20" fmla="*/ 564 w 572"/>
                      <a:gd name="T21" fmla="*/ 31 h 4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72"/>
                      <a:gd name="T34" fmla="*/ 0 h 45"/>
                      <a:gd name="T35" fmla="*/ 572 w 572"/>
                      <a:gd name="T36" fmla="*/ 45 h 4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72" h="45">
                        <a:moveTo>
                          <a:pt x="1" y="0"/>
                        </a:moveTo>
                        <a:lnTo>
                          <a:pt x="0" y="28"/>
                        </a:lnTo>
                        <a:lnTo>
                          <a:pt x="173" y="44"/>
                        </a:lnTo>
                        <a:lnTo>
                          <a:pt x="200" y="23"/>
                        </a:lnTo>
                        <a:lnTo>
                          <a:pt x="278" y="23"/>
                        </a:lnTo>
                        <a:lnTo>
                          <a:pt x="296" y="37"/>
                        </a:lnTo>
                        <a:lnTo>
                          <a:pt x="503" y="36"/>
                        </a:lnTo>
                        <a:lnTo>
                          <a:pt x="516" y="20"/>
                        </a:lnTo>
                        <a:lnTo>
                          <a:pt x="535" y="9"/>
                        </a:lnTo>
                        <a:lnTo>
                          <a:pt x="571" y="14"/>
                        </a:lnTo>
                        <a:lnTo>
                          <a:pt x="564" y="31"/>
                        </a:lnTo>
                      </a:path>
                    </a:pathLst>
                  </a:custGeom>
                  <a:noFill/>
                  <a:ln w="25400" cap="rnd" cmpd="sng">
                    <a:solidFill>
                      <a:srgbClr val="00AE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sp>
                <p:nvSpPr>
                  <p:cNvPr id="48" name="Freeform 38"/>
                  <p:cNvSpPr>
                    <a:spLocks/>
                  </p:cNvSpPr>
                  <p:nvPr/>
                </p:nvSpPr>
                <p:spPr bwMode="auto">
                  <a:xfrm>
                    <a:off x="4559" y="4074"/>
                    <a:ext cx="426" cy="24"/>
                  </a:xfrm>
                  <a:custGeom>
                    <a:avLst/>
                    <a:gdLst>
                      <a:gd name="T0" fmla="*/ 0 w 426"/>
                      <a:gd name="T1" fmla="*/ 21 h 24"/>
                      <a:gd name="T2" fmla="*/ 188 w 426"/>
                      <a:gd name="T3" fmla="*/ 23 h 24"/>
                      <a:gd name="T4" fmla="*/ 205 w 426"/>
                      <a:gd name="T5" fmla="*/ 9 h 24"/>
                      <a:gd name="T6" fmla="*/ 202 w 426"/>
                      <a:gd name="T7" fmla="*/ 21 h 24"/>
                      <a:gd name="T8" fmla="*/ 287 w 426"/>
                      <a:gd name="T9" fmla="*/ 18 h 24"/>
                      <a:gd name="T10" fmla="*/ 291 w 426"/>
                      <a:gd name="T11" fmla="*/ 6 h 24"/>
                      <a:gd name="T12" fmla="*/ 295 w 426"/>
                      <a:gd name="T13" fmla="*/ 18 h 24"/>
                      <a:gd name="T14" fmla="*/ 334 w 426"/>
                      <a:gd name="T15" fmla="*/ 11 h 24"/>
                      <a:gd name="T16" fmla="*/ 343 w 426"/>
                      <a:gd name="T17" fmla="*/ 0 h 24"/>
                      <a:gd name="T18" fmla="*/ 349 w 426"/>
                      <a:gd name="T19" fmla="*/ 12 h 24"/>
                      <a:gd name="T20" fmla="*/ 425 w 426"/>
                      <a:gd name="T21" fmla="*/ 1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26"/>
                      <a:gd name="T34" fmla="*/ 0 h 24"/>
                      <a:gd name="T35" fmla="*/ 426 w 426"/>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26" h="24">
                        <a:moveTo>
                          <a:pt x="0" y="21"/>
                        </a:moveTo>
                        <a:lnTo>
                          <a:pt x="188" y="23"/>
                        </a:lnTo>
                        <a:lnTo>
                          <a:pt x="205" y="9"/>
                        </a:lnTo>
                        <a:lnTo>
                          <a:pt x="202" y="21"/>
                        </a:lnTo>
                        <a:lnTo>
                          <a:pt x="287" y="18"/>
                        </a:lnTo>
                        <a:lnTo>
                          <a:pt x="291" y="6"/>
                        </a:lnTo>
                        <a:lnTo>
                          <a:pt x="295" y="18"/>
                        </a:lnTo>
                        <a:lnTo>
                          <a:pt x="334" y="11"/>
                        </a:lnTo>
                        <a:lnTo>
                          <a:pt x="343" y="0"/>
                        </a:lnTo>
                        <a:lnTo>
                          <a:pt x="349" y="12"/>
                        </a:lnTo>
                        <a:lnTo>
                          <a:pt x="425" y="1"/>
                        </a:lnTo>
                      </a:path>
                    </a:pathLst>
                  </a:custGeom>
                  <a:noFill/>
                  <a:ln w="25400" cap="rnd" cmpd="sng">
                    <a:solidFill>
                      <a:srgbClr val="00AE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grpSp>
            <p:grpSp>
              <p:nvGrpSpPr>
                <p:cNvPr id="15" name="Group 58"/>
                <p:cNvGrpSpPr>
                  <a:grpSpLocks/>
                </p:cNvGrpSpPr>
                <p:nvPr/>
              </p:nvGrpSpPr>
              <p:grpSpPr bwMode="auto">
                <a:xfrm>
                  <a:off x="3749" y="4036"/>
                  <a:ext cx="158" cy="208"/>
                  <a:chOff x="3749" y="4036"/>
                  <a:chExt cx="158" cy="208"/>
                </a:xfrm>
              </p:grpSpPr>
              <p:sp>
                <p:nvSpPr>
                  <p:cNvPr id="28" name="Freeform 40"/>
                  <p:cNvSpPr>
                    <a:spLocks/>
                  </p:cNvSpPr>
                  <p:nvPr/>
                </p:nvSpPr>
                <p:spPr bwMode="auto">
                  <a:xfrm>
                    <a:off x="3781" y="4045"/>
                    <a:ext cx="112" cy="199"/>
                  </a:xfrm>
                  <a:custGeom>
                    <a:avLst/>
                    <a:gdLst>
                      <a:gd name="T0" fmla="*/ 3 w 112"/>
                      <a:gd name="T1" fmla="*/ 46 h 199"/>
                      <a:gd name="T2" fmla="*/ 13 w 112"/>
                      <a:gd name="T3" fmla="*/ 67 h 199"/>
                      <a:gd name="T4" fmla="*/ 22 w 112"/>
                      <a:gd name="T5" fmla="*/ 92 h 199"/>
                      <a:gd name="T6" fmla="*/ 32 w 112"/>
                      <a:gd name="T7" fmla="*/ 120 h 199"/>
                      <a:gd name="T8" fmla="*/ 45 w 112"/>
                      <a:gd name="T9" fmla="*/ 157 h 199"/>
                      <a:gd name="T10" fmla="*/ 56 w 112"/>
                      <a:gd name="T11" fmla="*/ 198 h 199"/>
                      <a:gd name="T12" fmla="*/ 71 w 112"/>
                      <a:gd name="T13" fmla="*/ 198 h 199"/>
                      <a:gd name="T14" fmla="*/ 80 w 112"/>
                      <a:gd name="T15" fmla="*/ 190 h 199"/>
                      <a:gd name="T16" fmla="*/ 94 w 112"/>
                      <a:gd name="T17" fmla="*/ 195 h 199"/>
                      <a:gd name="T18" fmla="*/ 103 w 112"/>
                      <a:gd name="T19" fmla="*/ 189 h 199"/>
                      <a:gd name="T20" fmla="*/ 111 w 112"/>
                      <a:gd name="T21" fmla="*/ 189 h 199"/>
                      <a:gd name="T22" fmla="*/ 104 w 112"/>
                      <a:gd name="T23" fmla="*/ 161 h 199"/>
                      <a:gd name="T24" fmla="*/ 97 w 112"/>
                      <a:gd name="T25" fmla="*/ 126 h 199"/>
                      <a:gd name="T26" fmla="*/ 94 w 112"/>
                      <a:gd name="T27" fmla="*/ 99 h 199"/>
                      <a:gd name="T28" fmla="*/ 92 w 112"/>
                      <a:gd name="T29" fmla="*/ 69 h 199"/>
                      <a:gd name="T30" fmla="*/ 91 w 112"/>
                      <a:gd name="T31" fmla="*/ 39 h 199"/>
                      <a:gd name="T32" fmla="*/ 91 w 112"/>
                      <a:gd name="T33" fmla="*/ 20 h 199"/>
                      <a:gd name="T34" fmla="*/ 87 w 112"/>
                      <a:gd name="T35" fmla="*/ 4 h 199"/>
                      <a:gd name="T36" fmla="*/ 71 w 112"/>
                      <a:gd name="T37" fmla="*/ 0 h 199"/>
                      <a:gd name="T38" fmla="*/ 43 w 112"/>
                      <a:gd name="T39" fmla="*/ 4 h 199"/>
                      <a:gd name="T40" fmla="*/ 17 w 112"/>
                      <a:gd name="T41" fmla="*/ 12 h 199"/>
                      <a:gd name="T42" fmla="*/ 12 w 112"/>
                      <a:gd name="T43" fmla="*/ 17 h 199"/>
                      <a:gd name="T44" fmla="*/ 5 w 112"/>
                      <a:gd name="T45" fmla="*/ 24 h 199"/>
                      <a:gd name="T46" fmla="*/ 0 w 112"/>
                      <a:gd name="T47" fmla="*/ 33 h 199"/>
                      <a:gd name="T48" fmla="*/ 3 w 112"/>
                      <a:gd name="T49" fmla="*/ 46 h 19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12"/>
                      <a:gd name="T76" fmla="*/ 0 h 199"/>
                      <a:gd name="T77" fmla="*/ 112 w 112"/>
                      <a:gd name="T78" fmla="*/ 199 h 19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12" h="199">
                        <a:moveTo>
                          <a:pt x="3" y="46"/>
                        </a:moveTo>
                        <a:lnTo>
                          <a:pt x="13" y="67"/>
                        </a:lnTo>
                        <a:lnTo>
                          <a:pt x="22" y="92"/>
                        </a:lnTo>
                        <a:lnTo>
                          <a:pt x="32" y="120"/>
                        </a:lnTo>
                        <a:lnTo>
                          <a:pt x="45" y="157"/>
                        </a:lnTo>
                        <a:lnTo>
                          <a:pt x="56" y="198"/>
                        </a:lnTo>
                        <a:lnTo>
                          <a:pt x="71" y="198"/>
                        </a:lnTo>
                        <a:lnTo>
                          <a:pt x="80" y="190"/>
                        </a:lnTo>
                        <a:lnTo>
                          <a:pt x="94" y="195"/>
                        </a:lnTo>
                        <a:lnTo>
                          <a:pt x="103" y="189"/>
                        </a:lnTo>
                        <a:lnTo>
                          <a:pt x="111" y="189"/>
                        </a:lnTo>
                        <a:lnTo>
                          <a:pt x="104" y="161"/>
                        </a:lnTo>
                        <a:lnTo>
                          <a:pt x="97" y="126"/>
                        </a:lnTo>
                        <a:lnTo>
                          <a:pt x="94" y="99"/>
                        </a:lnTo>
                        <a:lnTo>
                          <a:pt x="92" y="69"/>
                        </a:lnTo>
                        <a:lnTo>
                          <a:pt x="91" y="39"/>
                        </a:lnTo>
                        <a:lnTo>
                          <a:pt x="91" y="20"/>
                        </a:lnTo>
                        <a:lnTo>
                          <a:pt x="87" y="4"/>
                        </a:lnTo>
                        <a:lnTo>
                          <a:pt x="71" y="0"/>
                        </a:lnTo>
                        <a:lnTo>
                          <a:pt x="43" y="4"/>
                        </a:lnTo>
                        <a:lnTo>
                          <a:pt x="17" y="12"/>
                        </a:lnTo>
                        <a:lnTo>
                          <a:pt x="12" y="17"/>
                        </a:lnTo>
                        <a:lnTo>
                          <a:pt x="5" y="24"/>
                        </a:lnTo>
                        <a:lnTo>
                          <a:pt x="0" y="33"/>
                        </a:lnTo>
                        <a:lnTo>
                          <a:pt x="3" y="46"/>
                        </a:lnTo>
                      </a:path>
                    </a:pathLst>
                  </a:custGeom>
                  <a:solidFill>
                    <a:srgbClr val="C06000"/>
                  </a:solidFill>
                  <a:ln w="12700" cap="rnd" cmpd="sng">
                    <a:solidFill>
                      <a:srgbClr val="000000"/>
                    </a:solidFill>
                    <a:prstDash val="solid"/>
                    <a:round/>
                    <a:headEnd type="none" w="med" len="med"/>
                    <a:tailEnd type="none" w="med" len="med"/>
                  </a:ln>
                </p:spPr>
                <p:txBody>
                  <a:bodyPr/>
                  <a:lstStyle/>
                  <a:p>
                    <a:endParaRPr lang="en-US" sz="1600"/>
                  </a:p>
                </p:txBody>
              </p:sp>
              <p:grpSp>
                <p:nvGrpSpPr>
                  <p:cNvPr id="29" name="Group 43"/>
                  <p:cNvGrpSpPr>
                    <a:grpSpLocks/>
                  </p:cNvGrpSpPr>
                  <p:nvPr/>
                </p:nvGrpSpPr>
                <p:grpSpPr bwMode="auto">
                  <a:xfrm>
                    <a:off x="3809" y="4068"/>
                    <a:ext cx="55" cy="122"/>
                    <a:chOff x="3809" y="4068"/>
                    <a:chExt cx="55" cy="122"/>
                  </a:xfrm>
                </p:grpSpPr>
                <p:sp>
                  <p:nvSpPr>
                    <p:cNvPr id="44" name="Freeform 41"/>
                    <p:cNvSpPr>
                      <a:spLocks/>
                    </p:cNvSpPr>
                    <p:nvPr/>
                  </p:nvSpPr>
                  <p:spPr bwMode="auto">
                    <a:xfrm>
                      <a:off x="3809" y="4068"/>
                      <a:ext cx="31" cy="97"/>
                    </a:xfrm>
                    <a:custGeom>
                      <a:avLst/>
                      <a:gdLst>
                        <a:gd name="T0" fmla="*/ 0 w 31"/>
                        <a:gd name="T1" fmla="*/ 9 h 97"/>
                        <a:gd name="T2" fmla="*/ 11 w 31"/>
                        <a:gd name="T3" fmla="*/ 33 h 97"/>
                        <a:gd name="T4" fmla="*/ 19 w 31"/>
                        <a:gd name="T5" fmla="*/ 55 h 97"/>
                        <a:gd name="T6" fmla="*/ 26 w 31"/>
                        <a:gd name="T7" fmla="*/ 80 h 97"/>
                        <a:gd name="T8" fmla="*/ 30 w 31"/>
                        <a:gd name="T9" fmla="*/ 96 h 97"/>
                        <a:gd name="T10" fmla="*/ 28 w 31"/>
                        <a:gd name="T11" fmla="*/ 71 h 97"/>
                        <a:gd name="T12" fmla="*/ 23 w 31"/>
                        <a:gd name="T13" fmla="*/ 46 h 97"/>
                        <a:gd name="T14" fmla="*/ 19 w 31"/>
                        <a:gd name="T15" fmla="*/ 25 h 97"/>
                        <a:gd name="T16" fmla="*/ 17 w 31"/>
                        <a:gd name="T17" fmla="*/ 11 h 97"/>
                        <a:gd name="T18" fmla="*/ 17 w 31"/>
                        <a:gd name="T19" fmla="*/ 0 h 97"/>
                        <a:gd name="T20" fmla="*/ 0 w 31"/>
                        <a:gd name="T21" fmla="*/ 9 h 9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1"/>
                        <a:gd name="T34" fmla="*/ 0 h 97"/>
                        <a:gd name="T35" fmla="*/ 31 w 31"/>
                        <a:gd name="T36" fmla="*/ 97 h 9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1" h="97">
                          <a:moveTo>
                            <a:pt x="0" y="9"/>
                          </a:moveTo>
                          <a:lnTo>
                            <a:pt x="11" y="33"/>
                          </a:lnTo>
                          <a:lnTo>
                            <a:pt x="19" y="55"/>
                          </a:lnTo>
                          <a:lnTo>
                            <a:pt x="26" y="80"/>
                          </a:lnTo>
                          <a:lnTo>
                            <a:pt x="30" y="96"/>
                          </a:lnTo>
                          <a:lnTo>
                            <a:pt x="28" y="71"/>
                          </a:lnTo>
                          <a:lnTo>
                            <a:pt x="23" y="46"/>
                          </a:lnTo>
                          <a:lnTo>
                            <a:pt x="19" y="25"/>
                          </a:lnTo>
                          <a:lnTo>
                            <a:pt x="17" y="11"/>
                          </a:lnTo>
                          <a:lnTo>
                            <a:pt x="17" y="0"/>
                          </a:lnTo>
                          <a:lnTo>
                            <a:pt x="0" y="9"/>
                          </a:lnTo>
                        </a:path>
                      </a:pathLst>
                    </a:custGeom>
                    <a:solidFill>
                      <a:srgbClr val="402000"/>
                    </a:solidFill>
                    <a:ln w="12700" cap="rnd" cmpd="sng">
                      <a:solidFill>
                        <a:srgbClr val="000000"/>
                      </a:solidFill>
                      <a:prstDash val="solid"/>
                      <a:round/>
                      <a:headEnd type="none" w="med" len="med"/>
                      <a:tailEnd type="none" w="med" len="med"/>
                    </a:ln>
                  </p:spPr>
                  <p:txBody>
                    <a:bodyPr/>
                    <a:lstStyle/>
                    <a:p>
                      <a:endParaRPr lang="en-US" sz="1600"/>
                    </a:p>
                  </p:txBody>
                </p:sp>
                <p:sp>
                  <p:nvSpPr>
                    <p:cNvPr id="45" name="Freeform 42"/>
                    <p:cNvSpPr>
                      <a:spLocks/>
                    </p:cNvSpPr>
                    <p:nvPr/>
                  </p:nvSpPr>
                  <p:spPr bwMode="auto">
                    <a:xfrm>
                      <a:off x="3852" y="4073"/>
                      <a:ext cx="12" cy="117"/>
                    </a:xfrm>
                    <a:custGeom>
                      <a:avLst/>
                      <a:gdLst>
                        <a:gd name="T0" fmla="*/ 3 w 12"/>
                        <a:gd name="T1" fmla="*/ 0 h 117"/>
                        <a:gd name="T2" fmla="*/ 0 w 12"/>
                        <a:gd name="T3" fmla="*/ 24 h 117"/>
                        <a:gd name="T4" fmla="*/ 2 w 12"/>
                        <a:gd name="T5" fmla="*/ 61 h 117"/>
                        <a:gd name="T6" fmla="*/ 4 w 12"/>
                        <a:gd name="T7" fmla="*/ 88 h 117"/>
                        <a:gd name="T8" fmla="*/ 8 w 12"/>
                        <a:gd name="T9" fmla="*/ 116 h 117"/>
                        <a:gd name="T10" fmla="*/ 8 w 12"/>
                        <a:gd name="T11" fmla="*/ 85 h 117"/>
                        <a:gd name="T12" fmla="*/ 8 w 12"/>
                        <a:gd name="T13" fmla="*/ 58 h 117"/>
                        <a:gd name="T14" fmla="*/ 9 w 12"/>
                        <a:gd name="T15" fmla="*/ 33 h 117"/>
                        <a:gd name="T16" fmla="*/ 11 w 12"/>
                        <a:gd name="T17" fmla="*/ 12 h 117"/>
                        <a:gd name="T18" fmla="*/ 3 w 12"/>
                        <a:gd name="T19" fmla="*/ 0 h 1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117"/>
                        <a:gd name="T32" fmla="*/ 12 w 12"/>
                        <a:gd name="T33" fmla="*/ 117 h 1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117">
                          <a:moveTo>
                            <a:pt x="3" y="0"/>
                          </a:moveTo>
                          <a:lnTo>
                            <a:pt x="0" y="24"/>
                          </a:lnTo>
                          <a:lnTo>
                            <a:pt x="2" y="61"/>
                          </a:lnTo>
                          <a:lnTo>
                            <a:pt x="4" y="88"/>
                          </a:lnTo>
                          <a:lnTo>
                            <a:pt x="8" y="116"/>
                          </a:lnTo>
                          <a:lnTo>
                            <a:pt x="8" y="85"/>
                          </a:lnTo>
                          <a:lnTo>
                            <a:pt x="8" y="58"/>
                          </a:lnTo>
                          <a:lnTo>
                            <a:pt x="9" y="33"/>
                          </a:lnTo>
                          <a:lnTo>
                            <a:pt x="11" y="12"/>
                          </a:lnTo>
                          <a:lnTo>
                            <a:pt x="3" y="0"/>
                          </a:lnTo>
                        </a:path>
                      </a:pathLst>
                    </a:custGeom>
                    <a:solidFill>
                      <a:srgbClr val="402000"/>
                    </a:solidFill>
                    <a:ln w="12700" cap="rnd" cmpd="sng">
                      <a:solidFill>
                        <a:srgbClr val="000000"/>
                      </a:solidFill>
                      <a:prstDash val="solid"/>
                      <a:round/>
                      <a:headEnd type="none" w="med" len="med"/>
                      <a:tailEnd type="none" w="med" len="med"/>
                    </a:ln>
                  </p:spPr>
                  <p:txBody>
                    <a:bodyPr/>
                    <a:lstStyle/>
                    <a:p>
                      <a:endParaRPr lang="en-US" sz="1600"/>
                    </a:p>
                  </p:txBody>
                </p:sp>
              </p:grpSp>
              <p:grpSp>
                <p:nvGrpSpPr>
                  <p:cNvPr id="30" name="Group 46"/>
                  <p:cNvGrpSpPr>
                    <a:grpSpLocks/>
                  </p:cNvGrpSpPr>
                  <p:nvPr/>
                </p:nvGrpSpPr>
                <p:grpSpPr bwMode="auto">
                  <a:xfrm>
                    <a:off x="3792" y="4071"/>
                    <a:ext cx="55" cy="171"/>
                    <a:chOff x="3792" y="4071"/>
                    <a:chExt cx="55" cy="171"/>
                  </a:xfrm>
                </p:grpSpPr>
                <p:sp>
                  <p:nvSpPr>
                    <p:cNvPr id="42" name="Freeform 44"/>
                    <p:cNvSpPr>
                      <a:spLocks/>
                    </p:cNvSpPr>
                    <p:nvPr/>
                  </p:nvSpPr>
                  <p:spPr bwMode="auto">
                    <a:xfrm>
                      <a:off x="3792" y="4085"/>
                      <a:ext cx="55" cy="157"/>
                    </a:xfrm>
                    <a:custGeom>
                      <a:avLst/>
                      <a:gdLst>
                        <a:gd name="T0" fmla="*/ 0 w 55"/>
                        <a:gd name="T1" fmla="*/ 0 h 157"/>
                        <a:gd name="T2" fmla="*/ 11 w 55"/>
                        <a:gd name="T3" fmla="*/ 20 h 157"/>
                        <a:gd name="T4" fmla="*/ 21 w 55"/>
                        <a:gd name="T5" fmla="*/ 41 h 157"/>
                        <a:gd name="T6" fmla="*/ 32 w 55"/>
                        <a:gd name="T7" fmla="*/ 71 h 157"/>
                        <a:gd name="T8" fmla="*/ 43 w 55"/>
                        <a:gd name="T9" fmla="*/ 108 h 157"/>
                        <a:gd name="T10" fmla="*/ 51 w 55"/>
                        <a:gd name="T11" fmla="*/ 141 h 157"/>
                        <a:gd name="T12" fmla="*/ 54 w 55"/>
                        <a:gd name="T13" fmla="*/ 156 h 157"/>
                        <a:gd name="T14" fmla="*/ 0 60000 65536"/>
                        <a:gd name="T15" fmla="*/ 0 60000 65536"/>
                        <a:gd name="T16" fmla="*/ 0 60000 65536"/>
                        <a:gd name="T17" fmla="*/ 0 60000 65536"/>
                        <a:gd name="T18" fmla="*/ 0 60000 65536"/>
                        <a:gd name="T19" fmla="*/ 0 60000 65536"/>
                        <a:gd name="T20" fmla="*/ 0 60000 65536"/>
                        <a:gd name="T21" fmla="*/ 0 w 55"/>
                        <a:gd name="T22" fmla="*/ 0 h 157"/>
                        <a:gd name="T23" fmla="*/ 55 w 55"/>
                        <a:gd name="T24" fmla="*/ 157 h 1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5" h="157">
                          <a:moveTo>
                            <a:pt x="0" y="0"/>
                          </a:moveTo>
                          <a:lnTo>
                            <a:pt x="11" y="20"/>
                          </a:lnTo>
                          <a:lnTo>
                            <a:pt x="21" y="41"/>
                          </a:lnTo>
                          <a:lnTo>
                            <a:pt x="32" y="71"/>
                          </a:lnTo>
                          <a:lnTo>
                            <a:pt x="43" y="108"/>
                          </a:lnTo>
                          <a:lnTo>
                            <a:pt x="51" y="141"/>
                          </a:lnTo>
                          <a:lnTo>
                            <a:pt x="54" y="15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sp>
                  <p:nvSpPr>
                    <p:cNvPr id="43" name="Freeform 45"/>
                    <p:cNvSpPr>
                      <a:spLocks/>
                    </p:cNvSpPr>
                    <p:nvPr/>
                  </p:nvSpPr>
                  <p:spPr bwMode="auto">
                    <a:xfrm>
                      <a:off x="3842" y="4071"/>
                      <a:ext cx="3" cy="70"/>
                    </a:xfrm>
                    <a:custGeom>
                      <a:avLst/>
                      <a:gdLst>
                        <a:gd name="T0" fmla="*/ 2 w 3"/>
                        <a:gd name="T1" fmla="*/ 0 h 70"/>
                        <a:gd name="T2" fmla="*/ 0 w 3"/>
                        <a:gd name="T3" fmla="*/ 22 h 70"/>
                        <a:gd name="T4" fmla="*/ 0 w 3"/>
                        <a:gd name="T5" fmla="*/ 45 h 70"/>
                        <a:gd name="T6" fmla="*/ 2 w 3"/>
                        <a:gd name="T7" fmla="*/ 69 h 70"/>
                        <a:gd name="T8" fmla="*/ 0 60000 65536"/>
                        <a:gd name="T9" fmla="*/ 0 60000 65536"/>
                        <a:gd name="T10" fmla="*/ 0 60000 65536"/>
                        <a:gd name="T11" fmla="*/ 0 60000 65536"/>
                        <a:gd name="T12" fmla="*/ 0 w 3"/>
                        <a:gd name="T13" fmla="*/ 0 h 70"/>
                        <a:gd name="T14" fmla="*/ 3 w 3"/>
                        <a:gd name="T15" fmla="*/ 70 h 70"/>
                      </a:gdLst>
                      <a:ahLst/>
                      <a:cxnLst>
                        <a:cxn ang="T8">
                          <a:pos x="T0" y="T1"/>
                        </a:cxn>
                        <a:cxn ang="T9">
                          <a:pos x="T2" y="T3"/>
                        </a:cxn>
                        <a:cxn ang="T10">
                          <a:pos x="T4" y="T5"/>
                        </a:cxn>
                        <a:cxn ang="T11">
                          <a:pos x="T6" y="T7"/>
                        </a:cxn>
                      </a:cxnLst>
                      <a:rect l="T12" t="T13" r="T14" b="T15"/>
                      <a:pathLst>
                        <a:path w="3" h="70">
                          <a:moveTo>
                            <a:pt x="2" y="0"/>
                          </a:moveTo>
                          <a:lnTo>
                            <a:pt x="0" y="22"/>
                          </a:lnTo>
                          <a:lnTo>
                            <a:pt x="0" y="45"/>
                          </a:lnTo>
                          <a:lnTo>
                            <a:pt x="2" y="69"/>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grpSp>
              <p:sp>
                <p:nvSpPr>
                  <p:cNvPr id="31" name="Freeform 47"/>
                  <p:cNvSpPr>
                    <a:spLocks/>
                  </p:cNvSpPr>
                  <p:nvPr/>
                </p:nvSpPr>
                <p:spPr bwMode="auto">
                  <a:xfrm>
                    <a:off x="3820" y="4068"/>
                    <a:ext cx="19" cy="9"/>
                  </a:xfrm>
                  <a:custGeom>
                    <a:avLst/>
                    <a:gdLst>
                      <a:gd name="T0" fmla="*/ 18 w 19"/>
                      <a:gd name="T1" fmla="*/ 8 h 9"/>
                      <a:gd name="T2" fmla="*/ 11 w 19"/>
                      <a:gd name="T3" fmla="*/ 5 h 9"/>
                      <a:gd name="T4" fmla="*/ 6 w 19"/>
                      <a:gd name="T5" fmla="*/ 2 h 9"/>
                      <a:gd name="T6" fmla="*/ 2 w 19"/>
                      <a:gd name="T7" fmla="*/ 1 h 9"/>
                      <a:gd name="T8" fmla="*/ 0 w 19"/>
                      <a:gd name="T9" fmla="*/ 0 h 9"/>
                      <a:gd name="T10" fmla="*/ 0 60000 65536"/>
                      <a:gd name="T11" fmla="*/ 0 60000 65536"/>
                      <a:gd name="T12" fmla="*/ 0 60000 65536"/>
                      <a:gd name="T13" fmla="*/ 0 60000 65536"/>
                      <a:gd name="T14" fmla="*/ 0 60000 65536"/>
                      <a:gd name="T15" fmla="*/ 0 w 19"/>
                      <a:gd name="T16" fmla="*/ 0 h 9"/>
                      <a:gd name="T17" fmla="*/ 19 w 19"/>
                      <a:gd name="T18" fmla="*/ 9 h 9"/>
                    </a:gdLst>
                    <a:ahLst/>
                    <a:cxnLst>
                      <a:cxn ang="T10">
                        <a:pos x="T0" y="T1"/>
                      </a:cxn>
                      <a:cxn ang="T11">
                        <a:pos x="T2" y="T3"/>
                      </a:cxn>
                      <a:cxn ang="T12">
                        <a:pos x="T4" y="T5"/>
                      </a:cxn>
                      <a:cxn ang="T13">
                        <a:pos x="T6" y="T7"/>
                      </a:cxn>
                      <a:cxn ang="T14">
                        <a:pos x="T8" y="T9"/>
                      </a:cxn>
                    </a:cxnLst>
                    <a:rect l="T15" t="T16" r="T17" b="T18"/>
                    <a:pathLst>
                      <a:path w="19" h="9">
                        <a:moveTo>
                          <a:pt x="18" y="8"/>
                        </a:moveTo>
                        <a:lnTo>
                          <a:pt x="11" y="5"/>
                        </a:lnTo>
                        <a:lnTo>
                          <a:pt x="6" y="2"/>
                        </a:lnTo>
                        <a:lnTo>
                          <a:pt x="2" y="1"/>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grpSp>
                <p:nvGrpSpPr>
                  <p:cNvPr id="32" name="Group 57"/>
                  <p:cNvGrpSpPr>
                    <a:grpSpLocks/>
                  </p:cNvGrpSpPr>
                  <p:nvPr/>
                </p:nvGrpSpPr>
                <p:grpSpPr bwMode="auto">
                  <a:xfrm>
                    <a:off x="3749" y="4036"/>
                    <a:ext cx="158" cy="76"/>
                    <a:chOff x="3749" y="4036"/>
                    <a:chExt cx="158" cy="76"/>
                  </a:xfrm>
                </p:grpSpPr>
                <p:sp>
                  <p:nvSpPr>
                    <p:cNvPr id="33" name="Freeform 48"/>
                    <p:cNvSpPr>
                      <a:spLocks/>
                    </p:cNvSpPr>
                    <p:nvPr/>
                  </p:nvSpPr>
                  <p:spPr bwMode="auto">
                    <a:xfrm>
                      <a:off x="3749" y="4036"/>
                      <a:ext cx="158" cy="76"/>
                    </a:xfrm>
                    <a:custGeom>
                      <a:avLst/>
                      <a:gdLst>
                        <a:gd name="T0" fmla="*/ 98 w 158"/>
                        <a:gd name="T1" fmla="*/ 4 h 76"/>
                        <a:gd name="T2" fmla="*/ 90 w 158"/>
                        <a:gd name="T3" fmla="*/ 8 h 76"/>
                        <a:gd name="T4" fmla="*/ 73 w 158"/>
                        <a:gd name="T5" fmla="*/ 9 h 76"/>
                        <a:gd name="T6" fmla="*/ 65 w 158"/>
                        <a:gd name="T7" fmla="*/ 11 h 76"/>
                        <a:gd name="T8" fmla="*/ 57 w 158"/>
                        <a:gd name="T9" fmla="*/ 12 h 76"/>
                        <a:gd name="T10" fmla="*/ 51 w 158"/>
                        <a:gd name="T11" fmla="*/ 17 h 76"/>
                        <a:gd name="T12" fmla="*/ 43 w 158"/>
                        <a:gd name="T13" fmla="*/ 17 h 76"/>
                        <a:gd name="T14" fmla="*/ 34 w 158"/>
                        <a:gd name="T15" fmla="*/ 20 h 76"/>
                        <a:gd name="T16" fmla="*/ 28 w 158"/>
                        <a:gd name="T17" fmla="*/ 27 h 76"/>
                        <a:gd name="T18" fmla="*/ 21 w 158"/>
                        <a:gd name="T19" fmla="*/ 35 h 76"/>
                        <a:gd name="T20" fmla="*/ 8 w 158"/>
                        <a:gd name="T21" fmla="*/ 42 h 76"/>
                        <a:gd name="T22" fmla="*/ 1 w 158"/>
                        <a:gd name="T23" fmla="*/ 56 h 76"/>
                        <a:gd name="T24" fmla="*/ 0 w 158"/>
                        <a:gd name="T25" fmla="*/ 69 h 76"/>
                        <a:gd name="T26" fmla="*/ 2 w 158"/>
                        <a:gd name="T27" fmla="*/ 74 h 76"/>
                        <a:gd name="T28" fmla="*/ 8 w 158"/>
                        <a:gd name="T29" fmla="*/ 67 h 76"/>
                        <a:gd name="T30" fmla="*/ 13 w 158"/>
                        <a:gd name="T31" fmla="*/ 57 h 76"/>
                        <a:gd name="T32" fmla="*/ 23 w 158"/>
                        <a:gd name="T33" fmla="*/ 53 h 76"/>
                        <a:gd name="T34" fmla="*/ 29 w 158"/>
                        <a:gd name="T35" fmla="*/ 64 h 76"/>
                        <a:gd name="T36" fmla="*/ 36 w 158"/>
                        <a:gd name="T37" fmla="*/ 69 h 76"/>
                        <a:gd name="T38" fmla="*/ 39 w 158"/>
                        <a:gd name="T39" fmla="*/ 67 h 76"/>
                        <a:gd name="T40" fmla="*/ 38 w 158"/>
                        <a:gd name="T41" fmla="*/ 59 h 76"/>
                        <a:gd name="T42" fmla="*/ 42 w 158"/>
                        <a:gd name="T43" fmla="*/ 54 h 76"/>
                        <a:gd name="T44" fmla="*/ 51 w 158"/>
                        <a:gd name="T45" fmla="*/ 59 h 76"/>
                        <a:gd name="T46" fmla="*/ 56 w 158"/>
                        <a:gd name="T47" fmla="*/ 67 h 76"/>
                        <a:gd name="T48" fmla="*/ 62 w 158"/>
                        <a:gd name="T49" fmla="*/ 75 h 76"/>
                        <a:gd name="T50" fmla="*/ 65 w 158"/>
                        <a:gd name="T51" fmla="*/ 70 h 76"/>
                        <a:gd name="T52" fmla="*/ 64 w 158"/>
                        <a:gd name="T53" fmla="*/ 60 h 76"/>
                        <a:gd name="T54" fmla="*/ 65 w 158"/>
                        <a:gd name="T55" fmla="*/ 52 h 76"/>
                        <a:gd name="T56" fmla="*/ 68 w 158"/>
                        <a:gd name="T57" fmla="*/ 45 h 76"/>
                        <a:gd name="T58" fmla="*/ 78 w 158"/>
                        <a:gd name="T59" fmla="*/ 48 h 76"/>
                        <a:gd name="T60" fmla="*/ 82 w 158"/>
                        <a:gd name="T61" fmla="*/ 52 h 76"/>
                        <a:gd name="T62" fmla="*/ 82 w 158"/>
                        <a:gd name="T63" fmla="*/ 42 h 76"/>
                        <a:gd name="T64" fmla="*/ 85 w 158"/>
                        <a:gd name="T65" fmla="*/ 39 h 76"/>
                        <a:gd name="T66" fmla="*/ 98 w 158"/>
                        <a:gd name="T67" fmla="*/ 43 h 76"/>
                        <a:gd name="T68" fmla="*/ 108 w 158"/>
                        <a:gd name="T69" fmla="*/ 51 h 76"/>
                        <a:gd name="T70" fmla="*/ 118 w 158"/>
                        <a:gd name="T71" fmla="*/ 64 h 76"/>
                        <a:gd name="T72" fmla="*/ 121 w 158"/>
                        <a:gd name="T73" fmla="*/ 64 h 76"/>
                        <a:gd name="T74" fmla="*/ 118 w 158"/>
                        <a:gd name="T75" fmla="*/ 43 h 76"/>
                        <a:gd name="T76" fmla="*/ 120 w 158"/>
                        <a:gd name="T77" fmla="*/ 34 h 76"/>
                        <a:gd name="T78" fmla="*/ 136 w 158"/>
                        <a:gd name="T79" fmla="*/ 38 h 76"/>
                        <a:gd name="T80" fmla="*/ 143 w 158"/>
                        <a:gd name="T81" fmla="*/ 44 h 76"/>
                        <a:gd name="T82" fmla="*/ 144 w 158"/>
                        <a:gd name="T83" fmla="*/ 38 h 76"/>
                        <a:gd name="T84" fmla="*/ 137 w 158"/>
                        <a:gd name="T85" fmla="*/ 28 h 76"/>
                        <a:gd name="T86" fmla="*/ 138 w 158"/>
                        <a:gd name="T87" fmla="*/ 23 h 76"/>
                        <a:gd name="T88" fmla="*/ 154 w 158"/>
                        <a:gd name="T89" fmla="*/ 21 h 76"/>
                        <a:gd name="T90" fmla="*/ 157 w 158"/>
                        <a:gd name="T91" fmla="*/ 19 h 76"/>
                        <a:gd name="T92" fmla="*/ 154 w 158"/>
                        <a:gd name="T93" fmla="*/ 16 h 76"/>
                        <a:gd name="T94" fmla="*/ 150 w 158"/>
                        <a:gd name="T95" fmla="*/ 17 h 76"/>
                        <a:gd name="T96" fmla="*/ 143 w 158"/>
                        <a:gd name="T97" fmla="*/ 13 h 76"/>
                        <a:gd name="T98" fmla="*/ 133 w 158"/>
                        <a:gd name="T99" fmla="*/ 6 h 76"/>
                        <a:gd name="T100" fmla="*/ 124 w 158"/>
                        <a:gd name="T101" fmla="*/ 2 h 76"/>
                        <a:gd name="T102" fmla="*/ 111 w 158"/>
                        <a:gd name="T103" fmla="*/ 1 h 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58"/>
                        <a:gd name="T157" fmla="*/ 0 h 76"/>
                        <a:gd name="T158" fmla="*/ 158 w 158"/>
                        <a:gd name="T159" fmla="*/ 76 h 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58" h="76">
                          <a:moveTo>
                            <a:pt x="105" y="5"/>
                          </a:moveTo>
                          <a:lnTo>
                            <a:pt x="98" y="4"/>
                          </a:lnTo>
                          <a:lnTo>
                            <a:pt x="94" y="4"/>
                          </a:lnTo>
                          <a:lnTo>
                            <a:pt x="90" y="8"/>
                          </a:lnTo>
                          <a:lnTo>
                            <a:pt x="81" y="8"/>
                          </a:lnTo>
                          <a:lnTo>
                            <a:pt x="73" y="9"/>
                          </a:lnTo>
                          <a:lnTo>
                            <a:pt x="69" y="11"/>
                          </a:lnTo>
                          <a:lnTo>
                            <a:pt x="65" y="11"/>
                          </a:lnTo>
                          <a:lnTo>
                            <a:pt x="60" y="11"/>
                          </a:lnTo>
                          <a:lnTo>
                            <a:pt x="57" y="12"/>
                          </a:lnTo>
                          <a:lnTo>
                            <a:pt x="53" y="16"/>
                          </a:lnTo>
                          <a:lnTo>
                            <a:pt x="51" y="17"/>
                          </a:lnTo>
                          <a:lnTo>
                            <a:pt x="47" y="17"/>
                          </a:lnTo>
                          <a:lnTo>
                            <a:pt x="43" y="17"/>
                          </a:lnTo>
                          <a:lnTo>
                            <a:pt x="38" y="18"/>
                          </a:lnTo>
                          <a:lnTo>
                            <a:pt x="34" y="20"/>
                          </a:lnTo>
                          <a:lnTo>
                            <a:pt x="33" y="25"/>
                          </a:lnTo>
                          <a:lnTo>
                            <a:pt x="28" y="27"/>
                          </a:lnTo>
                          <a:lnTo>
                            <a:pt x="24" y="30"/>
                          </a:lnTo>
                          <a:lnTo>
                            <a:pt x="21" y="35"/>
                          </a:lnTo>
                          <a:lnTo>
                            <a:pt x="15" y="38"/>
                          </a:lnTo>
                          <a:lnTo>
                            <a:pt x="8" y="42"/>
                          </a:lnTo>
                          <a:lnTo>
                            <a:pt x="4" y="48"/>
                          </a:lnTo>
                          <a:lnTo>
                            <a:pt x="1" y="56"/>
                          </a:lnTo>
                          <a:lnTo>
                            <a:pt x="0" y="63"/>
                          </a:lnTo>
                          <a:lnTo>
                            <a:pt x="0" y="69"/>
                          </a:lnTo>
                          <a:lnTo>
                            <a:pt x="1" y="73"/>
                          </a:lnTo>
                          <a:lnTo>
                            <a:pt x="2" y="74"/>
                          </a:lnTo>
                          <a:lnTo>
                            <a:pt x="3" y="72"/>
                          </a:lnTo>
                          <a:lnTo>
                            <a:pt x="8" y="67"/>
                          </a:lnTo>
                          <a:lnTo>
                            <a:pt x="12" y="60"/>
                          </a:lnTo>
                          <a:lnTo>
                            <a:pt x="13" y="57"/>
                          </a:lnTo>
                          <a:lnTo>
                            <a:pt x="18" y="55"/>
                          </a:lnTo>
                          <a:lnTo>
                            <a:pt x="23" y="53"/>
                          </a:lnTo>
                          <a:lnTo>
                            <a:pt x="27" y="60"/>
                          </a:lnTo>
                          <a:lnTo>
                            <a:pt x="29" y="64"/>
                          </a:lnTo>
                          <a:lnTo>
                            <a:pt x="32" y="67"/>
                          </a:lnTo>
                          <a:lnTo>
                            <a:pt x="36" y="69"/>
                          </a:lnTo>
                          <a:lnTo>
                            <a:pt x="38" y="69"/>
                          </a:lnTo>
                          <a:lnTo>
                            <a:pt x="39" y="67"/>
                          </a:lnTo>
                          <a:lnTo>
                            <a:pt x="38" y="63"/>
                          </a:lnTo>
                          <a:lnTo>
                            <a:pt x="38" y="59"/>
                          </a:lnTo>
                          <a:lnTo>
                            <a:pt x="40" y="56"/>
                          </a:lnTo>
                          <a:lnTo>
                            <a:pt x="42" y="54"/>
                          </a:lnTo>
                          <a:lnTo>
                            <a:pt x="47" y="56"/>
                          </a:lnTo>
                          <a:lnTo>
                            <a:pt x="51" y="59"/>
                          </a:lnTo>
                          <a:lnTo>
                            <a:pt x="55" y="63"/>
                          </a:lnTo>
                          <a:lnTo>
                            <a:pt x="56" y="67"/>
                          </a:lnTo>
                          <a:lnTo>
                            <a:pt x="58" y="70"/>
                          </a:lnTo>
                          <a:lnTo>
                            <a:pt x="62" y="75"/>
                          </a:lnTo>
                          <a:lnTo>
                            <a:pt x="65" y="74"/>
                          </a:lnTo>
                          <a:lnTo>
                            <a:pt x="65" y="70"/>
                          </a:lnTo>
                          <a:lnTo>
                            <a:pt x="65" y="65"/>
                          </a:lnTo>
                          <a:lnTo>
                            <a:pt x="64" y="60"/>
                          </a:lnTo>
                          <a:lnTo>
                            <a:pt x="64" y="57"/>
                          </a:lnTo>
                          <a:lnTo>
                            <a:pt x="65" y="52"/>
                          </a:lnTo>
                          <a:lnTo>
                            <a:pt x="66" y="48"/>
                          </a:lnTo>
                          <a:lnTo>
                            <a:pt x="68" y="45"/>
                          </a:lnTo>
                          <a:lnTo>
                            <a:pt x="73" y="46"/>
                          </a:lnTo>
                          <a:lnTo>
                            <a:pt x="78" y="48"/>
                          </a:lnTo>
                          <a:lnTo>
                            <a:pt x="80" y="50"/>
                          </a:lnTo>
                          <a:lnTo>
                            <a:pt x="82" y="52"/>
                          </a:lnTo>
                          <a:lnTo>
                            <a:pt x="84" y="47"/>
                          </a:lnTo>
                          <a:lnTo>
                            <a:pt x="82" y="42"/>
                          </a:lnTo>
                          <a:lnTo>
                            <a:pt x="82" y="40"/>
                          </a:lnTo>
                          <a:lnTo>
                            <a:pt x="85" y="39"/>
                          </a:lnTo>
                          <a:lnTo>
                            <a:pt x="90" y="41"/>
                          </a:lnTo>
                          <a:lnTo>
                            <a:pt x="98" y="43"/>
                          </a:lnTo>
                          <a:lnTo>
                            <a:pt x="102" y="46"/>
                          </a:lnTo>
                          <a:lnTo>
                            <a:pt x="108" y="51"/>
                          </a:lnTo>
                          <a:lnTo>
                            <a:pt x="114" y="57"/>
                          </a:lnTo>
                          <a:lnTo>
                            <a:pt x="118" y="64"/>
                          </a:lnTo>
                          <a:lnTo>
                            <a:pt x="120" y="65"/>
                          </a:lnTo>
                          <a:lnTo>
                            <a:pt x="121" y="64"/>
                          </a:lnTo>
                          <a:lnTo>
                            <a:pt x="120" y="54"/>
                          </a:lnTo>
                          <a:lnTo>
                            <a:pt x="118" y="43"/>
                          </a:lnTo>
                          <a:lnTo>
                            <a:pt x="118" y="35"/>
                          </a:lnTo>
                          <a:lnTo>
                            <a:pt x="120" y="34"/>
                          </a:lnTo>
                          <a:lnTo>
                            <a:pt x="128" y="35"/>
                          </a:lnTo>
                          <a:lnTo>
                            <a:pt x="136" y="38"/>
                          </a:lnTo>
                          <a:lnTo>
                            <a:pt x="140" y="42"/>
                          </a:lnTo>
                          <a:lnTo>
                            <a:pt x="143" y="44"/>
                          </a:lnTo>
                          <a:lnTo>
                            <a:pt x="145" y="43"/>
                          </a:lnTo>
                          <a:lnTo>
                            <a:pt x="144" y="38"/>
                          </a:lnTo>
                          <a:lnTo>
                            <a:pt x="141" y="33"/>
                          </a:lnTo>
                          <a:lnTo>
                            <a:pt x="137" y="28"/>
                          </a:lnTo>
                          <a:lnTo>
                            <a:pt x="131" y="21"/>
                          </a:lnTo>
                          <a:lnTo>
                            <a:pt x="138" y="23"/>
                          </a:lnTo>
                          <a:lnTo>
                            <a:pt x="146" y="22"/>
                          </a:lnTo>
                          <a:lnTo>
                            <a:pt x="154" y="21"/>
                          </a:lnTo>
                          <a:lnTo>
                            <a:pt x="157" y="20"/>
                          </a:lnTo>
                          <a:lnTo>
                            <a:pt x="157" y="19"/>
                          </a:lnTo>
                          <a:lnTo>
                            <a:pt x="157" y="16"/>
                          </a:lnTo>
                          <a:lnTo>
                            <a:pt x="154" y="16"/>
                          </a:lnTo>
                          <a:lnTo>
                            <a:pt x="151" y="17"/>
                          </a:lnTo>
                          <a:lnTo>
                            <a:pt x="150" y="17"/>
                          </a:lnTo>
                          <a:lnTo>
                            <a:pt x="147" y="16"/>
                          </a:lnTo>
                          <a:lnTo>
                            <a:pt x="143" y="13"/>
                          </a:lnTo>
                          <a:lnTo>
                            <a:pt x="138" y="9"/>
                          </a:lnTo>
                          <a:lnTo>
                            <a:pt x="133" y="6"/>
                          </a:lnTo>
                          <a:lnTo>
                            <a:pt x="129" y="4"/>
                          </a:lnTo>
                          <a:lnTo>
                            <a:pt x="124" y="2"/>
                          </a:lnTo>
                          <a:lnTo>
                            <a:pt x="116" y="0"/>
                          </a:lnTo>
                          <a:lnTo>
                            <a:pt x="111" y="1"/>
                          </a:lnTo>
                          <a:lnTo>
                            <a:pt x="105" y="5"/>
                          </a:lnTo>
                        </a:path>
                      </a:pathLst>
                    </a:custGeom>
                    <a:solidFill>
                      <a:srgbClr val="FF8000"/>
                    </a:solidFill>
                    <a:ln w="12700" cap="rnd" cmpd="sng">
                      <a:solidFill>
                        <a:srgbClr val="000000"/>
                      </a:solidFill>
                      <a:prstDash val="solid"/>
                      <a:round/>
                      <a:headEnd type="none" w="med" len="med"/>
                      <a:tailEnd type="none" w="med" len="med"/>
                    </a:ln>
                  </p:spPr>
                  <p:txBody>
                    <a:bodyPr/>
                    <a:lstStyle/>
                    <a:p>
                      <a:endParaRPr lang="en-US" sz="1600"/>
                    </a:p>
                  </p:txBody>
                </p:sp>
                <p:grpSp>
                  <p:nvGrpSpPr>
                    <p:cNvPr id="34" name="Group 56"/>
                    <p:cNvGrpSpPr>
                      <a:grpSpLocks/>
                    </p:cNvGrpSpPr>
                    <p:nvPr/>
                  </p:nvGrpSpPr>
                  <p:grpSpPr bwMode="auto">
                    <a:xfrm>
                      <a:off x="3772" y="4040"/>
                      <a:ext cx="110" cy="50"/>
                      <a:chOff x="3772" y="4040"/>
                      <a:chExt cx="110" cy="50"/>
                    </a:xfrm>
                  </p:grpSpPr>
                  <p:sp>
                    <p:nvSpPr>
                      <p:cNvPr id="35" name="Freeform 49"/>
                      <p:cNvSpPr>
                        <a:spLocks/>
                      </p:cNvSpPr>
                      <p:nvPr/>
                    </p:nvSpPr>
                    <p:spPr bwMode="auto">
                      <a:xfrm>
                        <a:off x="3839" y="4040"/>
                        <a:ext cx="17" cy="18"/>
                      </a:xfrm>
                      <a:custGeom>
                        <a:avLst/>
                        <a:gdLst>
                          <a:gd name="T0" fmla="*/ 16 w 17"/>
                          <a:gd name="T1" fmla="*/ 0 h 18"/>
                          <a:gd name="T2" fmla="*/ 11 w 17"/>
                          <a:gd name="T3" fmla="*/ 4 h 18"/>
                          <a:gd name="T4" fmla="*/ 7 w 17"/>
                          <a:gd name="T5" fmla="*/ 9 h 18"/>
                          <a:gd name="T6" fmla="*/ 3 w 17"/>
                          <a:gd name="T7" fmla="*/ 15 h 18"/>
                          <a:gd name="T8" fmla="*/ 0 w 17"/>
                          <a:gd name="T9" fmla="*/ 17 h 18"/>
                          <a:gd name="T10" fmla="*/ 0 60000 65536"/>
                          <a:gd name="T11" fmla="*/ 0 60000 65536"/>
                          <a:gd name="T12" fmla="*/ 0 60000 65536"/>
                          <a:gd name="T13" fmla="*/ 0 60000 65536"/>
                          <a:gd name="T14" fmla="*/ 0 60000 65536"/>
                          <a:gd name="T15" fmla="*/ 0 w 17"/>
                          <a:gd name="T16" fmla="*/ 0 h 18"/>
                          <a:gd name="T17" fmla="*/ 17 w 17"/>
                          <a:gd name="T18" fmla="*/ 18 h 18"/>
                        </a:gdLst>
                        <a:ahLst/>
                        <a:cxnLst>
                          <a:cxn ang="T10">
                            <a:pos x="T0" y="T1"/>
                          </a:cxn>
                          <a:cxn ang="T11">
                            <a:pos x="T2" y="T3"/>
                          </a:cxn>
                          <a:cxn ang="T12">
                            <a:pos x="T4" y="T5"/>
                          </a:cxn>
                          <a:cxn ang="T13">
                            <a:pos x="T6" y="T7"/>
                          </a:cxn>
                          <a:cxn ang="T14">
                            <a:pos x="T8" y="T9"/>
                          </a:cxn>
                        </a:cxnLst>
                        <a:rect l="T15" t="T16" r="T17" b="T18"/>
                        <a:pathLst>
                          <a:path w="17" h="18">
                            <a:moveTo>
                              <a:pt x="16" y="0"/>
                            </a:moveTo>
                            <a:lnTo>
                              <a:pt x="11" y="4"/>
                            </a:lnTo>
                            <a:lnTo>
                              <a:pt x="7" y="9"/>
                            </a:lnTo>
                            <a:lnTo>
                              <a:pt x="3" y="15"/>
                            </a:lnTo>
                            <a:lnTo>
                              <a:pt x="0" y="1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sp>
                    <p:nvSpPr>
                      <p:cNvPr id="36" name="Freeform 50"/>
                      <p:cNvSpPr>
                        <a:spLocks/>
                      </p:cNvSpPr>
                      <p:nvPr/>
                    </p:nvSpPr>
                    <p:spPr bwMode="auto">
                      <a:xfrm>
                        <a:off x="3818" y="4045"/>
                        <a:ext cx="4" cy="17"/>
                      </a:xfrm>
                      <a:custGeom>
                        <a:avLst/>
                        <a:gdLst>
                          <a:gd name="T0" fmla="*/ 0 w 4"/>
                          <a:gd name="T1" fmla="*/ 0 h 17"/>
                          <a:gd name="T2" fmla="*/ 0 w 4"/>
                          <a:gd name="T3" fmla="*/ 6 h 17"/>
                          <a:gd name="T4" fmla="*/ 2 w 4"/>
                          <a:gd name="T5" fmla="*/ 11 h 17"/>
                          <a:gd name="T6" fmla="*/ 3 w 4"/>
                          <a:gd name="T7" fmla="*/ 16 h 17"/>
                          <a:gd name="T8" fmla="*/ 0 60000 65536"/>
                          <a:gd name="T9" fmla="*/ 0 60000 65536"/>
                          <a:gd name="T10" fmla="*/ 0 60000 65536"/>
                          <a:gd name="T11" fmla="*/ 0 60000 65536"/>
                          <a:gd name="T12" fmla="*/ 0 w 4"/>
                          <a:gd name="T13" fmla="*/ 0 h 17"/>
                          <a:gd name="T14" fmla="*/ 4 w 4"/>
                          <a:gd name="T15" fmla="*/ 17 h 17"/>
                        </a:gdLst>
                        <a:ahLst/>
                        <a:cxnLst>
                          <a:cxn ang="T8">
                            <a:pos x="T0" y="T1"/>
                          </a:cxn>
                          <a:cxn ang="T9">
                            <a:pos x="T2" y="T3"/>
                          </a:cxn>
                          <a:cxn ang="T10">
                            <a:pos x="T4" y="T5"/>
                          </a:cxn>
                          <a:cxn ang="T11">
                            <a:pos x="T6" y="T7"/>
                          </a:cxn>
                        </a:cxnLst>
                        <a:rect l="T12" t="T13" r="T14" b="T15"/>
                        <a:pathLst>
                          <a:path w="4" h="17">
                            <a:moveTo>
                              <a:pt x="0" y="0"/>
                            </a:moveTo>
                            <a:lnTo>
                              <a:pt x="0" y="6"/>
                            </a:lnTo>
                            <a:lnTo>
                              <a:pt x="2" y="11"/>
                            </a:lnTo>
                            <a:lnTo>
                              <a:pt x="3" y="1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sp>
                    <p:nvSpPr>
                      <p:cNvPr id="37" name="Freeform 51"/>
                      <p:cNvSpPr>
                        <a:spLocks/>
                      </p:cNvSpPr>
                      <p:nvPr/>
                    </p:nvSpPr>
                    <p:spPr bwMode="auto">
                      <a:xfrm>
                        <a:off x="3800" y="4053"/>
                        <a:ext cx="15" cy="8"/>
                      </a:xfrm>
                      <a:custGeom>
                        <a:avLst/>
                        <a:gdLst>
                          <a:gd name="T0" fmla="*/ 0 w 15"/>
                          <a:gd name="T1" fmla="*/ 0 h 8"/>
                          <a:gd name="T2" fmla="*/ 7 w 15"/>
                          <a:gd name="T3" fmla="*/ 2 h 8"/>
                          <a:gd name="T4" fmla="*/ 11 w 15"/>
                          <a:gd name="T5" fmla="*/ 5 h 8"/>
                          <a:gd name="T6" fmla="*/ 14 w 15"/>
                          <a:gd name="T7" fmla="*/ 7 h 8"/>
                          <a:gd name="T8" fmla="*/ 0 60000 65536"/>
                          <a:gd name="T9" fmla="*/ 0 60000 65536"/>
                          <a:gd name="T10" fmla="*/ 0 60000 65536"/>
                          <a:gd name="T11" fmla="*/ 0 60000 65536"/>
                          <a:gd name="T12" fmla="*/ 0 w 15"/>
                          <a:gd name="T13" fmla="*/ 0 h 8"/>
                          <a:gd name="T14" fmla="*/ 15 w 15"/>
                          <a:gd name="T15" fmla="*/ 8 h 8"/>
                        </a:gdLst>
                        <a:ahLst/>
                        <a:cxnLst>
                          <a:cxn ang="T8">
                            <a:pos x="T0" y="T1"/>
                          </a:cxn>
                          <a:cxn ang="T9">
                            <a:pos x="T2" y="T3"/>
                          </a:cxn>
                          <a:cxn ang="T10">
                            <a:pos x="T4" y="T5"/>
                          </a:cxn>
                          <a:cxn ang="T11">
                            <a:pos x="T6" y="T7"/>
                          </a:cxn>
                        </a:cxnLst>
                        <a:rect l="T12" t="T13" r="T14" b="T15"/>
                        <a:pathLst>
                          <a:path w="15" h="8">
                            <a:moveTo>
                              <a:pt x="0" y="0"/>
                            </a:moveTo>
                            <a:lnTo>
                              <a:pt x="7" y="2"/>
                            </a:lnTo>
                            <a:lnTo>
                              <a:pt x="11" y="5"/>
                            </a:lnTo>
                            <a:lnTo>
                              <a:pt x="14" y="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sp>
                    <p:nvSpPr>
                      <p:cNvPr id="38" name="Freeform 52"/>
                      <p:cNvSpPr>
                        <a:spLocks/>
                      </p:cNvSpPr>
                      <p:nvPr/>
                    </p:nvSpPr>
                    <p:spPr bwMode="auto">
                      <a:xfrm>
                        <a:off x="3772" y="4067"/>
                        <a:ext cx="33" cy="23"/>
                      </a:xfrm>
                      <a:custGeom>
                        <a:avLst/>
                        <a:gdLst>
                          <a:gd name="T0" fmla="*/ 1 w 33"/>
                          <a:gd name="T1" fmla="*/ 22 h 23"/>
                          <a:gd name="T2" fmla="*/ 0 w 33"/>
                          <a:gd name="T3" fmla="*/ 19 h 23"/>
                          <a:gd name="T4" fmla="*/ 0 w 33"/>
                          <a:gd name="T5" fmla="*/ 17 h 23"/>
                          <a:gd name="T6" fmla="*/ 1 w 33"/>
                          <a:gd name="T7" fmla="*/ 12 h 23"/>
                          <a:gd name="T8" fmla="*/ 3 w 33"/>
                          <a:gd name="T9" fmla="*/ 10 h 23"/>
                          <a:gd name="T10" fmla="*/ 5 w 33"/>
                          <a:gd name="T11" fmla="*/ 7 h 23"/>
                          <a:gd name="T12" fmla="*/ 10 w 33"/>
                          <a:gd name="T13" fmla="*/ 4 h 23"/>
                          <a:gd name="T14" fmla="*/ 17 w 33"/>
                          <a:gd name="T15" fmla="*/ 2 h 23"/>
                          <a:gd name="T16" fmla="*/ 24 w 33"/>
                          <a:gd name="T17" fmla="*/ 1 h 23"/>
                          <a:gd name="T18" fmla="*/ 32 w 33"/>
                          <a:gd name="T19" fmla="*/ 0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
                          <a:gd name="T31" fmla="*/ 0 h 23"/>
                          <a:gd name="T32" fmla="*/ 33 w 33"/>
                          <a:gd name="T33" fmla="*/ 23 h 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 h="23">
                            <a:moveTo>
                              <a:pt x="1" y="22"/>
                            </a:moveTo>
                            <a:lnTo>
                              <a:pt x="0" y="19"/>
                            </a:lnTo>
                            <a:lnTo>
                              <a:pt x="0" y="17"/>
                            </a:lnTo>
                            <a:lnTo>
                              <a:pt x="1" y="12"/>
                            </a:lnTo>
                            <a:lnTo>
                              <a:pt x="3" y="10"/>
                            </a:lnTo>
                            <a:lnTo>
                              <a:pt x="5" y="7"/>
                            </a:lnTo>
                            <a:lnTo>
                              <a:pt x="10" y="4"/>
                            </a:lnTo>
                            <a:lnTo>
                              <a:pt x="17" y="2"/>
                            </a:lnTo>
                            <a:lnTo>
                              <a:pt x="24" y="1"/>
                            </a:lnTo>
                            <a:lnTo>
                              <a:pt x="32"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sp>
                    <p:nvSpPr>
                      <p:cNvPr id="39" name="Freeform 53"/>
                      <p:cNvSpPr>
                        <a:spLocks/>
                      </p:cNvSpPr>
                      <p:nvPr/>
                    </p:nvSpPr>
                    <p:spPr bwMode="auto">
                      <a:xfrm>
                        <a:off x="3791" y="4073"/>
                        <a:ext cx="11" cy="16"/>
                      </a:xfrm>
                      <a:custGeom>
                        <a:avLst/>
                        <a:gdLst>
                          <a:gd name="T0" fmla="*/ 0 w 11"/>
                          <a:gd name="T1" fmla="*/ 15 h 16"/>
                          <a:gd name="T2" fmla="*/ 0 w 11"/>
                          <a:gd name="T3" fmla="*/ 12 h 16"/>
                          <a:gd name="T4" fmla="*/ 1 w 11"/>
                          <a:gd name="T5" fmla="*/ 7 h 16"/>
                          <a:gd name="T6" fmla="*/ 5 w 11"/>
                          <a:gd name="T7" fmla="*/ 4 h 16"/>
                          <a:gd name="T8" fmla="*/ 10 w 11"/>
                          <a:gd name="T9" fmla="*/ 0 h 16"/>
                          <a:gd name="T10" fmla="*/ 0 60000 65536"/>
                          <a:gd name="T11" fmla="*/ 0 60000 65536"/>
                          <a:gd name="T12" fmla="*/ 0 60000 65536"/>
                          <a:gd name="T13" fmla="*/ 0 60000 65536"/>
                          <a:gd name="T14" fmla="*/ 0 60000 65536"/>
                          <a:gd name="T15" fmla="*/ 0 w 11"/>
                          <a:gd name="T16" fmla="*/ 0 h 16"/>
                          <a:gd name="T17" fmla="*/ 11 w 11"/>
                          <a:gd name="T18" fmla="*/ 16 h 16"/>
                        </a:gdLst>
                        <a:ahLst/>
                        <a:cxnLst>
                          <a:cxn ang="T10">
                            <a:pos x="T0" y="T1"/>
                          </a:cxn>
                          <a:cxn ang="T11">
                            <a:pos x="T2" y="T3"/>
                          </a:cxn>
                          <a:cxn ang="T12">
                            <a:pos x="T4" y="T5"/>
                          </a:cxn>
                          <a:cxn ang="T13">
                            <a:pos x="T6" y="T7"/>
                          </a:cxn>
                          <a:cxn ang="T14">
                            <a:pos x="T8" y="T9"/>
                          </a:cxn>
                        </a:cxnLst>
                        <a:rect l="T15" t="T16" r="T17" b="T18"/>
                        <a:pathLst>
                          <a:path w="11" h="16">
                            <a:moveTo>
                              <a:pt x="0" y="15"/>
                            </a:moveTo>
                            <a:lnTo>
                              <a:pt x="0" y="12"/>
                            </a:lnTo>
                            <a:lnTo>
                              <a:pt x="1" y="7"/>
                            </a:lnTo>
                            <a:lnTo>
                              <a:pt x="5" y="4"/>
                            </a:lnTo>
                            <a:lnTo>
                              <a:pt x="1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sp>
                    <p:nvSpPr>
                      <p:cNvPr id="40" name="Freeform 54"/>
                      <p:cNvSpPr>
                        <a:spLocks/>
                      </p:cNvSpPr>
                      <p:nvPr/>
                    </p:nvSpPr>
                    <p:spPr bwMode="auto">
                      <a:xfrm>
                        <a:off x="3855" y="4069"/>
                        <a:ext cx="22" cy="3"/>
                      </a:xfrm>
                      <a:custGeom>
                        <a:avLst/>
                        <a:gdLst>
                          <a:gd name="T0" fmla="*/ 21 w 22"/>
                          <a:gd name="T1" fmla="*/ 2 h 3"/>
                          <a:gd name="T2" fmla="*/ 14 w 22"/>
                          <a:gd name="T3" fmla="*/ 0 h 3"/>
                          <a:gd name="T4" fmla="*/ 6 w 22"/>
                          <a:gd name="T5" fmla="*/ 0 h 3"/>
                          <a:gd name="T6" fmla="*/ 0 w 22"/>
                          <a:gd name="T7" fmla="*/ 0 h 3"/>
                          <a:gd name="T8" fmla="*/ 0 60000 65536"/>
                          <a:gd name="T9" fmla="*/ 0 60000 65536"/>
                          <a:gd name="T10" fmla="*/ 0 60000 65536"/>
                          <a:gd name="T11" fmla="*/ 0 60000 65536"/>
                          <a:gd name="T12" fmla="*/ 0 w 22"/>
                          <a:gd name="T13" fmla="*/ 0 h 3"/>
                          <a:gd name="T14" fmla="*/ 22 w 22"/>
                          <a:gd name="T15" fmla="*/ 3 h 3"/>
                        </a:gdLst>
                        <a:ahLst/>
                        <a:cxnLst>
                          <a:cxn ang="T8">
                            <a:pos x="T0" y="T1"/>
                          </a:cxn>
                          <a:cxn ang="T9">
                            <a:pos x="T2" y="T3"/>
                          </a:cxn>
                          <a:cxn ang="T10">
                            <a:pos x="T4" y="T5"/>
                          </a:cxn>
                          <a:cxn ang="T11">
                            <a:pos x="T6" y="T7"/>
                          </a:cxn>
                        </a:cxnLst>
                        <a:rect l="T12" t="T13" r="T14" b="T15"/>
                        <a:pathLst>
                          <a:path w="22" h="3">
                            <a:moveTo>
                              <a:pt x="21" y="2"/>
                            </a:moveTo>
                            <a:lnTo>
                              <a:pt x="14" y="0"/>
                            </a:lnTo>
                            <a:lnTo>
                              <a:pt x="6" y="0"/>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sp>
                    <p:nvSpPr>
                      <p:cNvPr id="41" name="Freeform 55"/>
                      <p:cNvSpPr>
                        <a:spLocks/>
                      </p:cNvSpPr>
                      <p:nvPr/>
                    </p:nvSpPr>
                    <p:spPr bwMode="auto">
                      <a:xfrm>
                        <a:off x="3855" y="4051"/>
                        <a:ext cx="27" cy="8"/>
                      </a:xfrm>
                      <a:custGeom>
                        <a:avLst/>
                        <a:gdLst>
                          <a:gd name="T0" fmla="*/ 26 w 27"/>
                          <a:gd name="T1" fmla="*/ 7 h 8"/>
                          <a:gd name="T2" fmla="*/ 22 w 27"/>
                          <a:gd name="T3" fmla="*/ 5 h 8"/>
                          <a:gd name="T4" fmla="*/ 17 w 27"/>
                          <a:gd name="T5" fmla="*/ 2 h 8"/>
                          <a:gd name="T6" fmla="*/ 12 w 27"/>
                          <a:gd name="T7" fmla="*/ 1 h 8"/>
                          <a:gd name="T8" fmla="*/ 6 w 27"/>
                          <a:gd name="T9" fmla="*/ 0 h 8"/>
                          <a:gd name="T10" fmla="*/ 0 w 27"/>
                          <a:gd name="T11" fmla="*/ 0 h 8"/>
                          <a:gd name="T12" fmla="*/ 0 60000 65536"/>
                          <a:gd name="T13" fmla="*/ 0 60000 65536"/>
                          <a:gd name="T14" fmla="*/ 0 60000 65536"/>
                          <a:gd name="T15" fmla="*/ 0 60000 65536"/>
                          <a:gd name="T16" fmla="*/ 0 60000 65536"/>
                          <a:gd name="T17" fmla="*/ 0 60000 65536"/>
                          <a:gd name="T18" fmla="*/ 0 w 27"/>
                          <a:gd name="T19" fmla="*/ 0 h 8"/>
                          <a:gd name="T20" fmla="*/ 27 w 27"/>
                          <a:gd name="T21" fmla="*/ 8 h 8"/>
                        </a:gdLst>
                        <a:ahLst/>
                        <a:cxnLst>
                          <a:cxn ang="T12">
                            <a:pos x="T0" y="T1"/>
                          </a:cxn>
                          <a:cxn ang="T13">
                            <a:pos x="T2" y="T3"/>
                          </a:cxn>
                          <a:cxn ang="T14">
                            <a:pos x="T4" y="T5"/>
                          </a:cxn>
                          <a:cxn ang="T15">
                            <a:pos x="T6" y="T7"/>
                          </a:cxn>
                          <a:cxn ang="T16">
                            <a:pos x="T8" y="T9"/>
                          </a:cxn>
                          <a:cxn ang="T17">
                            <a:pos x="T10" y="T11"/>
                          </a:cxn>
                        </a:cxnLst>
                        <a:rect l="T18" t="T19" r="T20" b="T21"/>
                        <a:pathLst>
                          <a:path w="27" h="8">
                            <a:moveTo>
                              <a:pt x="26" y="7"/>
                            </a:moveTo>
                            <a:lnTo>
                              <a:pt x="22" y="5"/>
                            </a:lnTo>
                            <a:lnTo>
                              <a:pt x="17" y="2"/>
                            </a:lnTo>
                            <a:lnTo>
                              <a:pt x="12" y="1"/>
                            </a:lnTo>
                            <a:lnTo>
                              <a:pt x="6" y="0"/>
                            </a:lnTo>
                            <a:lnTo>
                              <a:pt x="0" y="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grpSp>
              </p:grpSp>
            </p:grpSp>
            <p:grpSp>
              <p:nvGrpSpPr>
                <p:cNvPr id="16" name="Group 69"/>
                <p:cNvGrpSpPr>
                  <a:grpSpLocks/>
                </p:cNvGrpSpPr>
                <p:nvPr/>
              </p:nvGrpSpPr>
              <p:grpSpPr bwMode="auto">
                <a:xfrm>
                  <a:off x="3796" y="3972"/>
                  <a:ext cx="398" cy="209"/>
                  <a:chOff x="3796" y="3972"/>
                  <a:chExt cx="398" cy="209"/>
                </a:xfrm>
              </p:grpSpPr>
              <p:grpSp>
                <p:nvGrpSpPr>
                  <p:cNvPr id="18" name="Group 63"/>
                  <p:cNvGrpSpPr>
                    <a:grpSpLocks/>
                  </p:cNvGrpSpPr>
                  <p:nvPr/>
                </p:nvGrpSpPr>
                <p:grpSpPr bwMode="auto">
                  <a:xfrm>
                    <a:off x="4103" y="3972"/>
                    <a:ext cx="91" cy="58"/>
                    <a:chOff x="4103" y="3972"/>
                    <a:chExt cx="91" cy="58"/>
                  </a:xfrm>
                </p:grpSpPr>
                <p:grpSp>
                  <p:nvGrpSpPr>
                    <p:cNvPr id="24" name="Group 61"/>
                    <p:cNvGrpSpPr>
                      <a:grpSpLocks/>
                    </p:cNvGrpSpPr>
                    <p:nvPr/>
                  </p:nvGrpSpPr>
                  <p:grpSpPr bwMode="auto">
                    <a:xfrm>
                      <a:off x="4103" y="3972"/>
                      <a:ext cx="91" cy="58"/>
                      <a:chOff x="4103" y="3972"/>
                      <a:chExt cx="91" cy="58"/>
                    </a:xfrm>
                  </p:grpSpPr>
                  <p:sp>
                    <p:nvSpPr>
                      <p:cNvPr id="26" name="Freeform 59"/>
                      <p:cNvSpPr>
                        <a:spLocks/>
                      </p:cNvSpPr>
                      <p:nvPr/>
                    </p:nvSpPr>
                    <p:spPr bwMode="auto">
                      <a:xfrm>
                        <a:off x="4103" y="3972"/>
                        <a:ext cx="91" cy="58"/>
                      </a:xfrm>
                      <a:custGeom>
                        <a:avLst/>
                        <a:gdLst>
                          <a:gd name="T0" fmla="*/ 0 w 91"/>
                          <a:gd name="T1" fmla="*/ 0 h 58"/>
                          <a:gd name="T2" fmla="*/ 22 w 91"/>
                          <a:gd name="T3" fmla="*/ 5 h 58"/>
                          <a:gd name="T4" fmla="*/ 32 w 91"/>
                          <a:gd name="T5" fmla="*/ 6 h 58"/>
                          <a:gd name="T6" fmla="*/ 46 w 91"/>
                          <a:gd name="T7" fmla="*/ 7 h 58"/>
                          <a:gd name="T8" fmla="*/ 61 w 91"/>
                          <a:gd name="T9" fmla="*/ 6 h 58"/>
                          <a:gd name="T10" fmla="*/ 75 w 91"/>
                          <a:gd name="T11" fmla="*/ 6 h 58"/>
                          <a:gd name="T12" fmla="*/ 90 w 91"/>
                          <a:gd name="T13" fmla="*/ 5 h 58"/>
                          <a:gd name="T14" fmla="*/ 90 w 91"/>
                          <a:gd name="T15" fmla="*/ 31 h 58"/>
                          <a:gd name="T16" fmla="*/ 90 w 91"/>
                          <a:gd name="T17" fmla="*/ 55 h 58"/>
                          <a:gd name="T18" fmla="*/ 69 w 91"/>
                          <a:gd name="T19" fmla="*/ 57 h 58"/>
                          <a:gd name="T20" fmla="*/ 53 w 91"/>
                          <a:gd name="T21" fmla="*/ 57 h 58"/>
                          <a:gd name="T22" fmla="*/ 35 w 91"/>
                          <a:gd name="T23" fmla="*/ 57 h 58"/>
                          <a:gd name="T24" fmla="*/ 17 w 91"/>
                          <a:gd name="T25" fmla="*/ 54 h 58"/>
                          <a:gd name="T26" fmla="*/ 4 w 91"/>
                          <a:gd name="T27" fmla="*/ 50 h 58"/>
                          <a:gd name="T28" fmla="*/ 0 w 91"/>
                          <a:gd name="T29" fmla="*/ 48 h 58"/>
                          <a:gd name="T30" fmla="*/ 0 w 91"/>
                          <a:gd name="T31" fmla="*/ 0 h 5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1"/>
                          <a:gd name="T49" fmla="*/ 0 h 58"/>
                          <a:gd name="T50" fmla="*/ 91 w 91"/>
                          <a:gd name="T51" fmla="*/ 58 h 5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1" h="58">
                            <a:moveTo>
                              <a:pt x="0" y="0"/>
                            </a:moveTo>
                            <a:lnTo>
                              <a:pt x="22" y="5"/>
                            </a:lnTo>
                            <a:lnTo>
                              <a:pt x="32" y="6"/>
                            </a:lnTo>
                            <a:lnTo>
                              <a:pt x="46" y="7"/>
                            </a:lnTo>
                            <a:lnTo>
                              <a:pt x="61" y="6"/>
                            </a:lnTo>
                            <a:lnTo>
                              <a:pt x="75" y="6"/>
                            </a:lnTo>
                            <a:lnTo>
                              <a:pt x="90" y="5"/>
                            </a:lnTo>
                            <a:lnTo>
                              <a:pt x="90" y="31"/>
                            </a:lnTo>
                            <a:lnTo>
                              <a:pt x="90" y="55"/>
                            </a:lnTo>
                            <a:lnTo>
                              <a:pt x="69" y="57"/>
                            </a:lnTo>
                            <a:lnTo>
                              <a:pt x="53" y="57"/>
                            </a:lnTo>
                            <a:lnTo>
                              <a:pt x="35" y="57"/>
                            </a:lnTo>
                            <a:lnTo>
                              <a:pt x="17" y="54"/>
                            </a:lnTo>
                            <a:lnTo>
                              <a:pt x="4" y="50"/>
                            </a:lnTo>
                            <a:lnTo>
                              <a:pt x="0" y="48"/>
                            </a:lnTo>
                            <a:lnTo>
                              <a:pt x="0" y="0"/>
                            </a:lnTo>
                          </a:path>
                        </a:pathLst>
                      </a:custGeom>
                      <a:solidFill>
                        <a:srgbClr val="E0E0E0"/>
                      </a:solidFill>
                      <a:ln w="12700" cap="rnd" cmpd="sng">
                        <a:solidFill>
                          <a:srgbClr val="000000"/>
                        </a:solidFill>
                        <a:prstDash val="solid"/>
                        <a:round/>
                        <a:headEnd type="none" w="med" len="med"/>
                        <a:tailEnd type="none" w="med" len="med"/>
                      </a:ln>
                    </p:spPr>
                    <p:txBody>
                      <a:bodyPr/>
                      <a:lstStyle/>
                      <a:p>
                        <a:endParaRPr lang="en-US" sz="1600"/>
                      </a:p>
                    </p:txBody>
                  </p:sp>
                  <p:sp>
                    <p:nvSpPr>
                      <p:cNvPr id="27" name="Freeform 60"/>
                      <p:cNvSpPr>
                        <a:spLocks/>
                      </p:cNvSpPr>
                      <p:nvPr/>
                    </p:nvSpPr>
                    <p:spPr bwMode="auto">
                      <a:xfrm>
                        <a:off x="4112" y="3982"/>
                        <a:ext cx="71" cy="40"/>
                      </a:xfrm>
                      <a:custGeom>
                        <a:avLst/>
                        <a:gdLst>
                          <a:gd name="T0" fmla="*/ 0 w 71"/>
                          <a:gd name="T1" fmla="*/ 0 h 40"/>
                          <a:gd name="T2" fmla="*/ 11 w 71"/>
                          <a:gd name="T3" fmla="*/ 1 h 40"/>
                          <a:gd name="T4" fmla="*/ 19 w 71"/>
                          <a:gd name="T5" fmla="*/ 3 h 40"/>
                          <a:gd name="T6" fmla="*/ 26 w 71"/>
                          <a:gd name="T7" fmla="*/ 4 h 40"/>
                          <a:gd name="T8" fmla="*/ 36 w 71"/>
                          <a:gd name="T9" fmla="*/ 5 h 40"/>
                          <a:gd name="T10" fmla="*/ 46 w 71"/>
                          <a:gd name="T11" fmla="*/ 5 h 40"/>
                          <a:gd name="T12" fmla="*/ 56 w 71"/>
                          <a:gd name="T13" fmla="*/ 4 h 40"/>
                          <a:gd name="T14" fmla="*/ 70 w 71"/>
                          <a:gd name="T15" fmla="*/ 3 h 40"/>
                          <a:gd name="T16" fmla="*/ 70 w 71"/>
                          <a:gd name="T17" fmla="*/ 37 h 40"/>
                          <a:gd name="T18" fmla="*/ 63 w 71"/>
                          <a:gd name="T19" fmla="*/ 38 h 40"/>
                          <a:gd name="T20" fmla="*/ 51 w 71"/>
                          <a:gd name="T21" fmla="*/ 39 h 40"/>
                          <a:gd name="T22" fmla="*/ 41 w 71"/>
                          <a:gd name="T23" fmla="*/ 39 h 40"/>
                          <a:gd name="T24" fmla="*/ 28 w 71"/>
                          <a:gd name="T25" fmla="*/ 38 h 40"/>
                          <a:gd name="T26" fmla="*/ 15 w 71"/>
                          <a:gd name="T27" fmla="*/ 37 h 40"/>
                          <a:gd name="T28" fmla="*/ 7 w 71"/>
                          <a:gd name="T29" fmla="*/ 35 h 40"/>
                          <a:gd name="T30" fmla="*/ 0 w 71"/>
                          <a:gd name="T31" fmla="*/ 33 h 40"/>
                          <a:gd name="T32" fmla="*/ 0 w 71"/>
                          <a:gd name="T33" fmla="*/ 0 h 4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1"/>
                          <a:gd name="T52" fmla="*/ 0 h 40"/>
                          <a:gd name="T53" fmla="*/ 71 w 71"/>
                          <a:gd name="T54" fmla="*/ 40 h 4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1" h="40">
                            <a:moveTo>
                              <a:pt x="0" y="0"/>
                            </a:moveTo>
                            <a:lnTo>
                              <a:pt x="11" y="1"/>
                            </a:lnTo>
                            <a:lnTo>
                              <a:pt x="19" y="3"/>
                            </a:lnTo>
                            <a:lnTo>
                              <a:pt x="26" y="4"/>
                            </a:lnTo>
                            <a:lnTo>
                              <a:pt x="36" y="5"/>
                            </a:lnTo>
                            <a:lnTo>
                              <a:pt x="46" y="5"/>
                            </a:lnTo>
                            <a:lnTo>
                              <a:pt x="56" y="4"/>
                            </a:lnTo>
                            <a:lnTo>
                              <a:pt x="70" y="3"/>
                            </a:lnTo>
                            <a:lnTo>
                              <a:pt x="70" y="37"/>
                            </a:lnTo>
                            <a:lnTo>
                              <a:pt x="63" y="38"/>
                            </a:lnTo>
                            <a:lnTo>
                              <a:pt x="51" y="39"/>
                            </a:lnTo>
                            <a:lnTo>
                              <a:pt x="41" y="39"/>
                            </a:lnTo>
                            <a:lnTo>
                              <a:pt x="28" y="38"/>
                            </a:lnTo>
                            <a:lnTo>
                              <a:pt x="15" y="37"/>
                            </a:lnTo>
                            <a:lnTo>
                              <a:pt x="7" y="35"/>
                            </a:lnTo>
                            <a:lnTo>
                              <a:pt x="0" y="33"/>
                            </a:lnTo>
                            <a:lnTo>
                              <a:pt x="0" y="0"/>
                            </a:lnTo>
                          </a:path>
                        </a:pathLst>
                      </a:custGeom>
                      <a:solidFill>
                        <a:srgbClr val="C0C0C0"/>
                      </a:solidFill>
                      <a:ln w="12700" cap="rnd" cmpd="sng">
                        <a:solidFill>
                          <a:srgbClr val="000000"/>
                        </a:solidFill>
                        <a:prstDash val="solid"/>
                        <a:round/>
                        <a:headEnd type="none" w="med" len="med"/>
                        <a:tailEnd type="none" w="med" len="med"/>
                      </a:ln>
                    </p:spPr>
                    <p:txBody>
                      <a:bodyPr/>
                      <a:lstStyle/>
                      <a:p>
                        <a:endParaRPr lang="en-US" sz="1600"/>
                      </a:p>
                    </p:txBody>
                  </p:sp>
                </p:grpSp>
                <p:sp>
                  <p:nvSpPr>
                    <p:cNvPr id="25" name="Freeform 62"/>
                    <p:cNvSpPr>
                      <a:spLocks/>
                    </p:cNvSpPr>
                    <p:nvPr/>
                  </p:nvSpPr>
                  <p:spPr bwMode="auto">
                    <a:xfrm>
                      <a:off x="4107" y="3998"/>
                      <a:ext cx="65" cy="31"/>
                    </a:xfrm>
                    <a:custGeom>
                      <a:avLst/>
                      <a:gdLst>
                        <a:gd name="T0" fmla="*/ 18 w 65"/>
                        <a:gd name="T1" fmla="*/ 0 h 31"/>
                        <a:gd name="T2" fmla="*/ 10 w 65"/>
                        <a:gd name="T3" fmla="*/ 6 h 31"/>
                        <a:gd name="T4" fmla="*/ 4 w 65"/>
                        <a:gd name="T5" fmla="*/ 12 h 31"/>
                        <a:gd name="T6" fmla="*/ 1 w 65"/>
                        <a:gd name="T7" fmla="*/ 18 h 31"/>
                        <a:gd name="T8" fmla="*/ 0 w 65"/>
                        <a:gd name="T9" fmla="*/ 23 h 31"/>
                        <a:gd name="T10" fmla="*/ 4 w 65"/>
                        <a:gd name="T11" fmla="*/ 27 h 31"/>
                        <a:gd name="T12" fmla="*/ 12 w 65"/>
                        <a:gd name="T13" fmla="*/ 30 h 31"/>
                        <a:gd name="T14" fmla="*/ 22 w 65"/>
                        <a:gd name="T15" fmla="*/ 30 h 31"/>
                        <a:gd name="T16" fmla="*/ 33 w 65"/>
                        <a:gd name="T17" fmla="*/ 30 h 31"/>
                        <a:gd name="T18" fmla="*/ 41 w 65"/>
                        <a:gd name="T19" fmla="*/ 27 h 31"/>
                        <a:gd name="T20" fmla="*/ 50 w 65"/>
                        <a:gd name="T21" fmla="*/ 23 h 31"/>
                        <a:gd name="T22" fmla="*/ 55 w 65"/>
                        <a:gd name="T23" fmla="*/ 18 h 31"/>
                        <a:gd name="T24" fmla="*/ 64 w 65"/>
                        <a:gd name="T25" fmla="*/ 7 h 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5"/>
                        <a:gd name="T40" fmla="*/ 0 h 31"/>
                        <a:gd name="T41" fmla="*/ 65 w 65"/>
                        <a:gd name="T42" fmla="*/ 31 h 3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5" h="31">
                          <a:moveTo>
                            <a:pt x="18" y="0"/>
                          </a:moveTo>
                          <a:lnTo>
                            <a:pt x="10" y="6"/>
                          </a:lnTo>
                          <a:lnTo>
                            <a:pt x="4" y="12"/>
                          </a:lnTo>
                          <a:lnTo>
                            <a:pt x="1" y="18"/>
                          </a:lnTo>
                          <a:lnTo>
                            <a:pt x="0" y="23"/>
                          </a:lnTo>
                          <a:lnTo>
                            <a:pt x="4" y="27"/>
                          </a:lnTo>
                          <a:lnTo>
                            <a:pt x="12" y="30"/>
                          </a:lnTo>
                          <a:lnTo>
                            <a:pt x="22" y="30"/>
                          </a:lnTo>
                          <a:lnTo>
                            <a:pt x="33" y="30"/>
                          </a:lnTo>
                          <a:lnTo>
                            <a:pt x="41" y="27"/>
                          </a:lnTo>
                          <a:lnTo>
                            <a:pt x="50" y="23"/>
                          </a:lnTo>
                          <a:lnTo>
                            <a:pt x="55" y="18"/>
                          </a:lnTo>
                          <a:lnTo>
                            <a:pt x="64" y="7"/>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grpSp>
              <p:sp>
                <p:nvSpPr>
                  <p:cNvPr id="19" name="Freeform 64"/>
                  <p:cNvSpPr>
                    <a:spLocks/>
                  </p:cNvSpPr>
                  <p:nvPr/>
                </p:nvSpPr>
                <p:spPr bwMode="auto">
                  <a:xfrm>
                    <a:off x="3796" y="4128"/>
                    <a:ext cx="105" cy="53"/>
                  </a:xfrm>
                  <a:custGeom>
                    <a:avLst/>
                    <a:gdLst>
                      <a:gd name="T0" fmla="*/ 89 w 105"/>
                      <a:gd name="T1" fmla="*/ 0 h 53"/>
                      <a:gd name="T2" fmla="*/ 99 w 105"/>
                      <a:gd name="T3" fmla="*/ 2 h 53"/>
                      <a:gd name="T4" fmla="*/ 104 w 105"/>
                      <a:gd name="T5" fmla="*/ 13 h 53"/>
                      <a:gd name="T6" fmla="*/ 103 w 105"/>
                      <a:gd name="T7" fmla="*/ 21 h 53"/>
                      <a:gd name="T8" fmla="*/ 96 w 105"/>
                      <a:gd name="T9" fmla="*/ 31 h 53"/>
                      <a:gd name="T10" fmla="*/ 79 w 105"/>
                      <a:gd name="T11" fmla="*/ 42 h 53"/>
                      <a:gd name="T12" fmla="*/ 56 w 105"/>
                      <a:gd name="T13" fmla="*/ 48 h 53"/>
                      <a:gd name="T14" fmla="*/ 31 w 105"/>
                      <a:gd name="T15" fmla="*/ 51 h 53"/>
                      <a:gd name="T16" fmla="*/ 16 w 105"/>
                      <a:gd name="T17" fmla="*/ 52 h 53"/>
                      <a:gd name="T18" fmla="*/ 8 w 105"/>
                      <a:gd name="T19" fmla="*/ 50 h 53"/>
                      <a:gd name="T20" fmla="*/ 1 w 105"/>
                      <a:gd name="T21" fmla="*/ 47 h 53"/>
                      <a:gd name="T22" fmla="*/ 0 w 105"/>
                      <a:gd name="T23" fmla="*/ 39 h 53"/>
                      <a:gd name="T24" fmla="*/ 0 w 105"/>
                      <a:gd name="T25" fmla="*/ 32 h 53"/>
                      <a:gd name="T26" fmla="*/ 4 w 105"/>
                      <a:gd name="T27" fmla="*/ 28 h 5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5"/>
                      <a:gd name="T43" fmla="*/ 0 h 53"/>
                      <a:gd name="T44" fmla="*/ 105 w 105"/>
                      <a:gd name="T45" fmla="*/ 53 h 5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5" h="53">
                        <a:moveTo>
                          <a:pt x="89" y="0"/>
                        </a:moveTo>
                        <a:lnTo>
                          <a:pt x="99" y="2"/>
                        </a:lnTo>
                        <a:lnTo>
                          <a:pt x="104" y="13"/>
                        </a:lnTo>
                        <a:lnTo>
                          <a:pt x="103" y="21"/>
                        </a:lnTo>
                        <a:lnTo>
                          <a:pt x="96" y="31"/>
                        </a:lnTo>
                        <a:lnTo>
                          <a:pt x="79" y="42"/>
                        </a:lnTo>
                        <a:lnTo>
                          <a:pt x="56" y="48"/>
                        </a:lnTo>
                        <a:lnTo>
                          <a:pt x="31" y="51"/>
                        </a:lnTo>
                        <a:lnTo>
                          <a:pt x="16" y="52"/>
                        </a:lnTo>
                        <a:lnTo>
                          <a:pt x="8" y="50"/>
                        </a:lnTo>
                        <a:lnTo>
                          <a:pt x="1" y="47"/>
                        </a:lnTo>
                        <a:lnTo>
                          <a:pt x="0" y="39"/>
                        </a:lnTo>
                        <a:lnTo>
                          <a:pt x="0" y="32"/>
                        </a:lnTo>
                        <a:lnTo>
                          <a:pt x="4" y="28"/>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sp>
                <p:nvSpPr>
                  <p:cNvPr id="20" name="Freeform 65"/>
                  <p:cNvSpPr>
                    <a:spLocks/>
                  </p:cNvSpPr>
                  <p:nvPr/>
                </p:nvSpPr>
                <p:spPr bwMode="auto">
                  <a:xfrm>
                    <a:off x="3891" y="4106"/>
                    <a:ext cx="77" cy="53"/>
                  </a:xfrm>
                  <a:custGeom>
                    <a:avLst/>
                    <a:gdLst>
                      <a:gd name="T0" fmla="*/ 65 w 77"/>
                      <a:gd name="T1" fmla="*/ 3 h 53"/>
                      <a:gd name="T2" fmla="*/ 49 w 77"/>
                      <a:gd name="T3" fmla="*/ 0 h 53"/>
                      <a:gd name="T4" fmla="*/ 35 w 77"/>
                      <a:gd name="T5" fmla="*/ 3 h 53"/>
                      <a:gd name="T6" fmla="*/ 25 w 77"/>
                      <a:gd name="T7" fmla="*/ 6 h 53"/>
                      <a:gd name="T8" fmla="*/ 18 w 77"/>
                      <a:gd name="T9" fmla="*/ 10 h 53"/>
                      <a:gd name="T10" fmla="*/ 9 w 77"/>
                      <a:gd name="T11" fmla="*/ 17 h 53"/>
                      <a:gd name="T12" fmla="*/ 2 w 77"/>
                      <a:gd name="T13" fmla="*/ 26 h 53"/>
                      <a:gd name="T14" fmla="*/ 0 w 77"/>
                      <a:gd name="T15" fmla="*/ 36 h 53"/>
                      <a:gd name="T16" fmla="*/ 3 w 77"/>
                      <a:gd name="T17" fmla="*/ 45 h 53"/>
                      <a:gd name="T18" fmla="*/ 10 w 77"/>
                      <a:gd name="T19" fmla="*/ 50 h 53"/>
                      <a:gd name="T20" fmla="*/ 22 w 77"/>
                      <a:gd name="T21" fmla="*/ 52 h 53"/>
                      <a:gd name="T22" fmla="*/ 39 w 77"/>
                      <a:gd name="T23" fmla="*/ 50 h 53"/>
                      <a:gd name="T24" fmla="*/ 53 w 77"/>
                      <a:gd name="T25" fmla="*/ 44 h 53"/>
                      <a:gd name="T26" fmla="*/ 64 w 77"/>
                      <a:gd name="T27" fmla="*/ 37 h 53"/>
                      <a:gd name="T28" fmla="*/ 71 w 77"/>
                      <a:gd name="T29" fmla="*/ 28 h 53"/>
                      <a:gd name="T30" fmla="*/ 76 w 77"/>
                      <a:gd name="T31" fmla="*/ 18 h 53"/>
                      <a:gd name="T32" fmla="*/ 74 w 77"/>
                      <a:gd name="T33" fmla="*/ 9 h 53"/>
                      <a:gd name="T34" fmla="*/ 65 w 77"/>
                      <a:gd name="T35" fmla="*/ 3 h 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7"/>
                      <a:gd name="T55" fmla="*/ 0 h 53"/>
                      <a:gd name="T56" fmla="*/ 77 w 77"/>
                      <a:gd name="T57" fmla="*/ 53 h 5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7" h="53">
                        <a:moveTo>
                          <a:pt x="65" y="3"/>
                        </a:moveTo>
                        <a:lnTo>
                          <a:pt x="49" y="0"/>
                        </a:lnTo>
                        <a:lnTo>
                          <a:pt x="35" y="3"/>
                        </a:lnTo>
                        <a:lnTo>
                          <a:pt x="25" y="6"/>
                        </a:lnTo>
                        <a:lnTo>
                          <a:pt x="18" y="10"/>
                        </a:lnTo>
                        <a:lnTo>
                          <a:pt x="9" y="17"/>
                        </a:lnTo>
                        <a:lnTo>
                          <a:pt x="2" y="26"/>
                        </a:lnTo>
                        <a:lnTo>
                          <a:pt x="0" y="36"/>
                        </a:lnTo>
                        <a:lnTo>
                          <a:pt x="3" y="45"/>
                        </a:lnTo>
                        <a:lnTo>
                          <a:pt x="10" y="50"/>
                        </a:lnTo>
                        <a:lnTo>
                          <a:pt x="22" y="52"/>
                        </a:lnTo>
                        <a:lnTo>
                          <a:pt x="39" y="50"/>
                        </a:lnTo>
                        <a:lnTo>
                          <a:pt x="53" y="44"/>
                        </a:lnTo>
                        <a:lnTo>
                          <a:pt x="64" y="37"/>
                        </a:lnTo>
                        <a:lnTo>
                          <a:pt x="71" y="28"/>
                        </a:lnTo>
                        <a:lnTo>
                          <a:pt x="76" y="18"/>
                        </a:lnTo>
                        <a:lnTo>
                          <a:pt x="74" y="9"/>
                        </a:lnTo>
                        <a:lnTo>
                          <a:pt x="65" y="3"/>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sp>
                <p:nvSpPr>
                  <p:cNvPr id="21" name="Freeform 66"/>
                  <p:cNvSpPr>
                    <a:spLocks/>
                  </p:cNvSpPr>
                  <p:nvPr/>
                </p:nvSpPr>
                <p:spPr bwMode="auto">
                  <a:xfrm>
                    <a:off x="3953" y="4079"/>
                    <a:ext cx="80" cy="51"/>
                  </a:xfrm>
                  <a:custGeom>
                    <a:avLst/>
                    <a:gdLst>
                      <a:gd name="T0" fmla="*/ 68 w 80"/>
                      <a:gd name="T1" fmla="*/ 2 h 51"/>
                      <a:gd name="T2" fmla="*/ 51 w 80"/>
                      <a:gd name="T3" fmla="*/ 0 h 51"/>
                      <a:gd name="T4" fmla="*/ 36 w 80"/>
                      <a:gd name="T5" fmla="*/ 2 h 51"/>
                      <a:gd name="T6" fmla="*/ 25 w 80"/>
                      <a:gd name="T7" fmla="*/ 6 h 51"/>
                      <a:gd name="T8" fmla="*/ 18 w 80"/>
                      <a:gd name="T9" fmla="*/ 10 h 51"/>
                      <a:gd name="T10" fmla="*/ 9 w 80"/>
                      <a:gd name="T11" fmla="*/ 16 h 51"/>
                      <a:gd name="T12" fmla="*/ 2 w 80"/>
                      <a:gd name="T13" fmla="*/ 25 h 51"/>
                      <a:gd name="T14" fmla="*/ 0 w 80"/>
                      <a:gd name="T15" fmla="*/ 35 h 51"/>
                      <a:gd name="T16" fmla="*/ 3 w 80"/>
                      <a:gd name="T17" fmla="*/ 44 h 51"/>
                      <a:gd name="T18" fmla="*/ 10 w 80"/>
                      <a:gd name="T19" fmla="*/ 48 h 51"/>
                      <a:gd name="T20" fmla="*/ 22 w 80"/>
                      <a:gd name="T21" fmla="*/ 50 h 51"/>
                      <a:gd name="T22" fmla="*/ 40 w 80"/>
                      <a:gd name="T23" fmla="*/ 48 h 51"/>
                      <a:gd name="T24" fmla="*/ 55 w 80"/>
                      <a:gd name="T25" fmla="*/ 43 h 51"/>
                      <a:gd name="T26" fmla="*/ 66 w 80"/>
                      <a:gd name="T27" fmla="*/ 35 h 51"/>
                      <a:gd name="T28" fmla="*/ 74 w 80"/>
                      <a:gd name="T29" fmla="*/ 27 h 51"/>
                      <a:gd name="T30" fmla="*/ 79 w 80"/>
                      <a:gd name="T31" fmla="*/ 18 h 51"/>
                      <a:gd name="T32" fmla="*/ 77 w 80"/>
                      <a:gd name="T33" fmla="*/ 9 h 51"/>
                      <a:gd name="T34" fmla="*/ 68 w 80"/>
                      <a:gd name="T35" fmla="*/ 2 h 5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0"/>
                      <a:gd name="T55" fmla="*/ 0 h 51"/>
                      <a:gd name="T56" fmla="*/ 80 w 80"/>
                      <a:gd name="T57" fmla="*/ 51 h 5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0" h="51">
                        <a:moveTo>
                          <a:pt x="68" y="2"/>
                        </a:moveTo>
                        <a:lnTo>
                          <a:pt x="51" y="0"/>
                        </a:lnTo>
                        <a:lnTo>
                          <a:pt x="36" y="2"/>
                        </a:lnTo>
                        <a:lnTo>
                          <a:pt x="25" y="6"/>
                        </a:lnTo>
                        <a:lnTo>
                          <a:pt x="18" y="10"/>
                        </a:lnTo>
                        <a:lnTo>
                          <a:pt x="9" y="16"/>
                        </a:lnTo>
                        <a:lnTo>
                          <a:pt x="2" y="25"/>
                        </a:lnTo>
                        <a:lnTo>
                          <a:pt x="0" y="35"/>
                        </a:lnTo>
                        <a:lnTo>
                          <a:pt x="3" y="44"/>
                        </a:lnTo>
                        <a:lnTo>
                          <a:pt x="10" y="48"/>
                        </a:lnTo>
                        <a:lnTo>
                          <a:pt x="22" y="50"/>
                        </a:lnTo>
                        <a:lnTo>
                          <a:pt x="40" y="48"/>
                        </a:lnTo>
                        <a:lnTo>
                          <a:pt x="55" y="43"/>
                        </a:lnTo>
                        <a:lnTo>
                          <a:pt x="66" y="35"/>
                        </a:lnTo>
                        <a:lnTo>
                          <a:pt x="74" y="27"/>
                        </a:lnTo>
                        <a:lnTo>
                          <a:pt x="79" y="18"/>
                        </a:lnTo>
                        <a:lnTo>
                          <a:pt x="77" y="9"/>
                        </a:lnTo>
                        <a:lnTo>
                          <a:pt x="68" y="2"/>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sp>
                <p:nvSpPr>
                  <p:cNvPr id="22" name="Freeform 67"/>
                  <p:cNvSpPr>
                    <a:spLocks/>
                  </p:cNvSpPr>
                  <p:nvPr/>
                </p:nvSpPr>
                <p:spPr bwMode="auto">
                  <a:xfrm>
                    <a:off x="4015" y="4049"/>
                    <a:ext cx="70" cy="50"/>
                  </a:xfrm>
                  <a:custGeom>
                    <a:avLst/>
                    <a:gdLst>
                      <a:gd name="T0" fmla="*/ 59 w 70"/>
                      <a:gd name="T1" fmla="*/ 2 h 50"/>
                      <a:gd name="T2" fmla="*/ 45 w 70"/>
                      <a:gd name="T3" fmla="*/ 0 h 50"/>
                      <a:gd name="T4" fmla="*/ 31 w 70"/>
                      <a:gd name="T5" fmla="*/ 2 h 50"/>
                      <a:gd name="T6" fmla="*/ 22 w 70"/>
                      <a:gd name="T7" fmla="*/ 5 h 50"/>
                      <a:gd name="T8" fmla="*/ 16 w 70"/>
                      <a:gd name="T9" fmla="*/ 9 h 50"/>
                      <a:gd name="T10" fmla="*/ 8 w 70"/>
                      <a:gd name="T11" fmla="*/ 16 h 50"/>
                      <a:gd name="T12" fmla="*/ 2 w 70"/>
                      <a:gd name="T13" fmla="*/ 24 h 50"/>
                      <a:gd name="T14" fmla="*/ 0 w 70"/>
                      <a:gd name="T15" fmla="*/ 33 h 50"/>
                      <a:gd name="T16" fmla="*/ 3 w 70"/>
                      <a:gd name="T17" fmla="*/ 43 h 50"/>
                      <a:gd name="T18" fmla="*/ 8 w 70"/>
                      <a:gd name="T19" fmla="*/ 47 h 50"/>
                      <a:gd name="T20" fmla="*/ 19 w 70"/>
                      <a:gd name="T21" fmla="*/ 49 h 50"/>
                      <a:gd name="T22" fmla="*/ 35 w 70"/>
                      <a:gd name="T23" fmla="*/ 47 h 50"/>
                      <a:gd name="T24" fmla="*/ 48 w 70"/>
                      <a:gd name="T25" fmla="*/ 42 h 50"/>
                      <a:gd name="T26" fmla="*/ 58 w 70"/>
                      <a:gd name="T27" fmla="*/ 34 h 50"/>
                      <a:gd name="T28" fmla="*/ 65 w 70"/>
                      <a:gd name="T29" fmla="*/ 26 h 50"/>
                      <a:gd name="T30" fmla="*/ 69 w 70"/>
                      <a:gd name="T31" fmla="*/ 17 h 50"/>
                      <a:gd name="T32" fmla="*/ 67 w 70"/>
                      <a:gd name="T33" fmla="*/ 8 h 50"/>
                      <a:gd name="T34" fmla="*/ 59 w 70"/>
                      <a:gd name="T35" fmla="*/ 2 h 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0"/>
                      <a:gd name="T55" fmla="*/ 0 h 50"/>
                      <a:gd name="T56" fmla="*/ 70 w 70"/>
                      <a:gd name="T57" fmla="*/ 50 h 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0" h="50">
                        <a:moveTo>
                          <a:pt x="59" y="2"/>
                        </a:moveTo>
                        <a:lnTo>
                          <a:pt x="45" y="0"/>
                        </a:lnTo>
                        <a:lnTo>
                          <a:pt x="31" y="2"/>
                        </a:lnTo>
                        <a:lnTo>
                          <a:pt x="22" y="5"/>
                        </a:lnTo>
                        <a:lnTo>
                          <a:pt x="16" y="9"/>
                        </a:lnTo>
                        <a:lnTo>
                          <a:pt x="8" y="16"/>
                        </a:lnTo>
                        <a:lnTo>
                          <a:pt x="2" y="24"/>
                        </a:lnTo>
                        <a:lnTo>
                          <a:pt x="0" y="33"/>
                        </a:lnTo>
                        <a:lnTo>
                          <a:pt x="3" y="43"/>
                        </a:lnTo>
                        <a:lnTo>
                          <a:pt x="8" y="47"/>
                        </a:lnTo>
                        <a:lnTo>
                          <a:pt x="19" y="49"/>
                        </a:lnTo>
                        <a:lnTo>
                          <a:pt x="35" y="47"/>
                        </a:lnTo>
                        <a:lnTo>
                          <a:pt x="48" y="42"/>
                        </a:lnTo>
                        <a:lnTo>
                          <a:pt x="58" y="34"/>
                        </a:lnTo>
                        <a:lnTo>
                          <a:pt x="65" y="26"/>
                        </a:lnTo>
                        <a:lnTo>
                          <a:pt x="69" y="17"/>
                        </a:lnTo>
                        <a:lnTo>
                          <a:pt x="67" y="8"/>
                        </a:lnTo>
                        <a:lnTo>
                          <a:pt x="59" y="2"/>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sp>
                <p:nvSpPr>
                  <p:cNvPr id="23" name="Freeform 68"/>
                  <p:cNvSpPr>
                    <a:spLocks/>
                  </p:cNvSpPr>
                  <p:nvPr/>
                </p:nvSpPr>
                <p:spPr bwMode="auto">
                  <a:xfrm>
                    <a:off x="4070" y="4023"/>
                    <a:ext cx="70" cy="50"/>
                  </a:xfrm>
                  <a:custGeom>
                    <a:avLst/>
                    <a:gdLst>
                      <a:gd name="T0" fmla="*/ 59 w 70"/>
                      <a:gd name="T1" fmla="*/ 2 h 50"/>
                      <a:gd name="T2" fmla="*/ 44 w 70"/>
                      <a:gd name="T3" fmla="*/ 0 h 50"/>
                      <a:gd name="T4" fmla="*/ 31 w 70"/>
                      <a:gd name="T5" fmla="*/ 2 h 50"/>
                      <a:gd name="T6" fmla="*/ 22 w 70"/>
                      <a:gd name="T7" fmla="*/ 5 h 50"/>
                      <a:gd name="T8" fmla="*/ 16 w 70"/>
                      <a:gd name="T9" fmla="*/ 9 h 50"/>
                      <a:gd name="T10" fmla="*/ 7 w 70"/>
                      <a:gd name="T11" fmla="*/ 15 h 50"/>
                      <a:gd name="T12" fmla="*/ 1 w 70"/>
                      <a:gd name="T13" fmla="*/ 24 h 50"/>
                      <a:gd name="T14" fmla="*/ 0 w 70"/>
                      <a:gd name="T15" fmla="*/ 33 h 50"/>
                      <a:gd name="T16" fmla="*/ 2 w 70"/>
                      <a:gd name="T17" fmla="*/ 43 h 50"/>
                      <a:gd name="T18" fmla="*/ 8 w 70"/>
                      <a:gd name="T19" fmla="*/ 47 h 50"/>
                      <a:gd name="T20" fmla="*/ 19 w 70"/>
                      <a:gd name="T21" fmla="*/ 49 h 50"/>
                      <a:gd name="T22" fmla="*/ 35 w 70"/>
                      <a:gd name="T23" fmla="*/ 47 h 50"/>
                      <a:gd name="T24" fmla="*/ 48 w 70"/>
                      <a:gd name="T25" fmla="*/ 42 h 50"/>
                      <a:gd name="T26" fmla="*/ 58 w 70"/>
                      <a:gd name="T27" fmla="*/ 34 h 50"/>
                      <a:gd name="T28" fmla="*/ 65 w 70"/>
                      <a:gd name="T29" fmla="*/ 26 h 50"/>
                      <a:gd name="T30" fmla="*/ 69 w 70"/>
                      <a:gd name="T31" fmla="*/ 16 h 50"/>
                      <a:gd name="T32" fmla="*/ 67 w 70"/>
                      <a:gd name="T33" fmla="*/ 8 h 50"/>
                      <a:gd name="T34" fmla="*/ 59 w 70"/>
                      <a:gd name="T35" fmla="*/ 2 h 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0"/>
                      <a:gd name="T55" fmla="*/ 0 h 50"/>
                      <a:gd name="T56" fmla="*/ 70 w 70"/>
                      <a:gd name="T57" fmla="*/ 50 h 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0" h="50">
                        <a:moveTo>
                          <a:pt x="59" y="2"/>
                        </a:moveTo>
                        <a:lnTo>
                          <a:pt x="44" y="0"/>
                        </a:lnTo>
                        <a:lnTo>
                          <a:pt x="31" y="2"/>
                        </a:lnTo>
                        <a:lnTo>
                          <a:pt x="22" y="5"/>
                        </a:lnTo>
                        <a:lnTo>
                          <a:pt x="16" y="9"/>
                        </a:lnTo>
                        <a:lnTo>
                          <a:pt x="7" y="15"/>
                        </a:lnTo>
                        <a:lnTo>
                          <a:pt x="1" y="24"/>
                        </a:lnTo>
                        <a:lnTo>
                          <a:pt x="0" y="33"/>
                        </a:lnTo>
                        <a:lnTo>
                          <a:pt x="2" y="43"/>
                        </a:lnTo>
                        <a:lnTo>
                          <a:pt x="8" y="47"/>
                        </a:lnTo>
                        <a:lnTo>
                          <a:pt x="19" y="49"/>
                        </a:lnTo>
                        <a:lnTo>
                          <a:pt x="35" y="47"/>
                        </a:lnTo>
                        <a:lnTo>
                          <a:pt x="48" y="42"/>
                        </a:lnTo>
                        <a:lnTo>
                          <a:pt x="58" y="34"/>
                        </a:lnTo>
                        <a:lnTo>
                          <a:pt x="65" y="26"/>
                        </a:lnTo>
                        <a:lnTo>
                          <a:pt x="69" y="16"/>
                        </a:lnTo>
                        <a:lnTo>
                          <a:pt x="67" y="8"/>
                        </a:lnTo>
                        <a:lnTo>
                          <a:pt x="59" y="2"/>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sz="1600"/>
                  </a:p>
                </p:txBody>
              </p:sp>
            </p:grpSp>
            <p:sp>
              <p:nvSpPr>
                <p:cNvPr id="17" name="Freeform 70"/>
                <p:cNvSpPr>
                  <a:spLocks/>
                </p:cNvSpPr>
                <p:nvPr/>
              </p:nvSpPr>
              <p:spPr bwMode="auto">
                <a:xfrm>
                  <a:off x="3789" y="4188"/>
                  <a:ext cx="113" cy="62"/>
                </a:xfrm>
                <a:custGeom>
                  <a:avLst/>
                  <a:gdLst>
                    <a:gd name="T0" fmla="*/ 33 w 113"/>
                    <a:gd name="T1" fmla="*/ 57 h 62"/>
                    <a:gd name="T2" fmla="*/ 0 w 113"/>
                    <a:gd name="T3" fmla="*/ 27 h 62"/>
                    <a:gd name="T4" fmla="*/ 33 w 113"/>
                    <a:gd name="T5" fmla="*/ 45 h 62"/>
                    <a:gd name="T6" fmla="*/ 14 w 113"/>
                    <a:gd name="T7" fmla="*/ 13 h 62"/>
                    <a:gd name="T8" fmla="*/ 49 w 113"/>
                    <a:gd name="T9" fmla="*/ 52 h 62"/>
                    <a:gd name="T10" fmla="*/ 45 w 113"/>
                    <a:gd name="T11" fmla="*/ 20 h 62"/>
                    <a:gd name="T12" fmla="*/ 63 w 113"/>
                    <a:gd name="T13" fmla="*/ 52 h 62"/>
                    <a:gd name="T14" fmla="*/ 63 w 113"/>
                    <a:gd name="T15" fmla="*/ 13 h 62"/>
                    <a:gd name="T16" fmla="*/ 75 w 113"/>
                    <a:gd name="T17" fmla="*/ 41 h 62"/>
                    <a:gd name="T18" fmla="*/ 77 w 113"/>
                    <a:gd name="T19" fmla="*/ 2 h 62"/>
                    <a:gd name="T20" fmla="*/ 89 w 113"/>
                    <a:gd name="T21" fmla="*/ 31 h 62"/>
                    <a:gd name="T22" fmla="*/ 91 w 113"/>
                    <a:gd name="T23" fmla="*/ 18 h 62"/>
                    <a:gd name="T24" fmla="*/ 112 w 113"/>
                    <a:gd name="T25" fmla="*/ 0 h 62"/>
                    <a:gd name="T26" fmla="*/ 101 w 113"/>
                    <a:gd name="T27" fmla="*/ 27 h 62"/>
                    <a:gd name="T28" fmla="*/ 103 w 113"/>
                    <a:gd name="T29" fmla="*/ 61 h 62"/>
                    <a:gd name="T30" fmla="*/ 33 w 113"/>
                    <a:gd name="T31" fmla="*/ 57 h 6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3"/>
                    <a:gd name="T49" fmla="*/ 0 h 62"/>
                    <a:gd name="T50" fmla="*/ 113 w 113"/>
                    <a:gd name="T51" fmla="*/ 62 h 6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3" h="62">
                      <a:moveTo>
                        <a:pt x="33" y="57"/>
                      </a:moveTo>
                      <a:lnTo>
                        <a:pt x="0" y="27"/>
                      </a:lnTo>
                      <a:lnTo>
                        <a:pt x="33" y="45"/>
                      </a:lnTo>
                      <a:lnTo>
                        <a:pt x="14" y="13"/>
                      </a:lnTo>
                      <a:lnTo>
                        <a:pt x="49" y="52"/>
                      </a:lnTo>
                      <a:lnTo>
                        <a:pt x="45" y="20"/>
                      </a:lnTo>
                      <a:lnTo>
                        <a:pt x="63" y="52"/>
                      </a:lnTo>
                      <a:lnTo>
                        <a:pt x="63" y="13"/>
                      </a:lnTo>
                      <a:lnTo>
                        <a:pt x="75" y="41"/>
                      </a:lnTo>
                      <a:lnTo>
                        <a:pt x="77" y="2"/>
                      </a:lnTo>
                      <a:lnTo>
                        <a:pt x="89" y="31"/>
                      </a:lnTo>
                      <a:lnTo>
                        <a:pt x="91" y="18"/>
                      </a:lnTo>
                      <a:lnTo>
                        <a:pt x="112" y="0"/>
                      </a:lnTo>
                      <a:lnTo>
                        <a:pt x="101" y="27"/>
                      </a:lnTo>
                      <a:lnTo>
                        <a:pt x="103" y="61"/>
                      </a:lnTo>
                      <a:lnTo>
                        <a:pt x="33" y="57"/>
                      </a:lnTo>
                    </a:path>
                  </a:pathLst>
                </a:custGeom>
                <a:solidFill>
                  <a:srgbClr val="00AE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en-US" sz="1600"/>
                </a:p>
              </p:txBody>
            </p:sp>
          </p:grpSp>
        </p:grpSp>
        <p:sp>
          <p:nvSpPr>
            <p:cNvPr id="9" name="Rectangle 73"/>
            <p:cNvSpPr>
              <a:spLocks noChangeArrowheads="1"/>
            </p:cNvSpPr>
            <p:nvPr/>
          </p:nvSpPr>
          <p:spPr bwMode="blackWhite">
            <a:xfrm>
              <a:off x="6254439" y="5877750"/>
              <a:ext cx="2495748" cy="606833"/>
            </a:xfrm>
            <a:prstGeom prst="rect">
              <a:avLst/>
            </a:prstGeom>
            <a:solidFill>
              <a:srgbClr val="FFFFCC"/>
            </a:solidFill>
            <a:ln w="12700">
              <a:solidFill>
                <a:schemeClr val="tx1"/>
              </a:solidFill>
              <a:miter lim="800000"/>
              <a:headEnd/>
              <a:tailEnd/>
            </a:ln>
            <a:effectLst>
              <a:outerShdw blurRad="50800" dist="38100" dir="2700000" algn="tl" rotWithShape="0">
                <a:prstClr val="black">
                  <a:alpha val="40000"/>
                </a:prstClr>
              </a:outerShdw>
            </a:effectLst>
          </p:spPr>
          <p:txBody>
            <a:bodyPr wrap="none" lIns="90488" tIns="44450" rIns="90488" bIns="44450">
              <a:spAutoFit/>
            </a:bodyPr>
            <a:lstStyle/>
            <a:p>
              <a:pPr algn="ctr" eaLnBrk="0" hangingPunct="0">
                <a:lnSpc>
                  <a:spcPct val="120000"/>
                </a:lnSpc>
              </a:pPr>
              <a:r>
                <a:rPr lang="en-US" sz="1400" dirty="0"/>
                <a:t>Left, Right yields X = 0, Y = 1</a:t>
              </a:r>
            </a:p>
            <a:p>
              <a:pPr algn="ctr" eaLnBrk="0" hangingPunct="0">
                <a:lnSpc>
                  <a:spcPct val="120000"/>
                </a:lnSpc>
              </a:pPr>
              <a:r>
                <a:rPr lang="en-US" sz="1400" dirty="0"/>
                <a:t>Right, Left yields X = 1, Y = 1</a:t>
              </a:r>
            </a:p>
          </p:txBody>
        </p:sp>
      </p:grpSp>
      <p:sp>
        <p:nvSpPr>
          <p:cNvPr id="2" name="TextBox 1"/>
          <p:cNvSpPr txBox="1"/>
          <p:nvPr/>
        </p:nvSpPr>
        <p:spPr>
          <a:xfrm>
            <a:off x="7049167" y="3573016"/>
            <a:ext cx="1777538" cy="307777"/>
          </a:xfrm>
          <a:prstGeom prst="rect">
            <a:avLst/>
          </a:prstGeom>
          <a:solidFill>
            <a:schemeClr val="bg1"/>
          </a:solidFill>
          <a:ln>
            <a:solidFill>
              <a:srgbClr val="C00000"/>
            </a:solidFill>
          </a:ln>
        </p:spPr>
        <p:txBody>
          <a:bodyPr wrap="none" rtlCol="0">
            <a:spAutoFit/>
          </a:bodyPr>
          <a:lstStyle/>
          <a:p>
            <a:pPr algn="ctr"/>
            <a:r>
              <a:rPr lang="en-US" sz="1400" dirty="0" smtClean="0">
                <a:solidFill>
                  <a:srgbClr val="C00000"/>
                </a:solidFill>
              </a:rPr>
              <a:t>Rejected by SPARK</a:t>
            </a:r>
            <a:endParaRPr lang="en-US" sz="1400" dirty="0">
              <a:solidFill>
                <a:srgbClr val="C00000"/>
              </a:solidFill>
            </a:endParaRPr>
          </a:p>
        </p:txBody>
      </p:sp>
    </p:spTree>
    <p:extLst>
      <p:ext uri="{BB962C8B-B14F-4D97-AF65-F5344CB8AC3E}">
        <p14:creationId xmlns:p14="http://schemas.microsoft.com/office/powerpoint/2010/main" val="2560085825"/>
      </p:ext>
    </p:extLst>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bwMode="auto">
          <a:xfrm>
            <a:off x="685800" y="3861048"/>
            <a:ext cx="2086000" cy="457200"/>
          </a:xfrm>
          <a:prstGeom prst="roundRect">
            <a:avLst/>
          </a:prstGeom>
          <a:solidFill>
            <a:srgbClr val="FFC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3" name="Title 2"/>
          <p:cNvSpPr>
            <a:spLocks noGrp="1"/>
          </p:cNvSpPr>
          <p:nvPr>
            <p:ph type="title"/>
          </p:nvPr>
        </p:nvSpPr>
        <p:spPr/>
        <p:txBody>
          <a:bodyPr/>
          <a:lstStyle/>
          <a:p>
            <a:r>
              <a:rPr lang="en-US" dirty="0" smtClean="0"/>
              <a:t>SPARK Language and Tools Agenda</a:t>
            </a:r>
            <a:endParaRPr lang="en-US" dirty="0"/>
          </a:p>
        </p:txBody>
      </p:sp>
      <p:sp>
        <p:nvSpPr>
          <p:cNvPr id="4" name="Content Placeholder 3"/>
          <p:cNvSpPr>
            <a:spLocks noGrp="1"/>
          </p:cNvSpPr>
          <p:nvPr>
            <p:ph sz="half" idx="10"/>
          </p:nvPr>
        </p:nvSpPr>
        <p:spPr/>
        <p:txBody>
          <a:bodyPr/>
          <a:lstStyle/>
          <a:p>
            <a:r>
              <a:rPr lang="en-US" dirty="0" smtClean="0"/>
              <a:t>Introduction</a:t>
            </a:r>
          </a:p>
          <a:p>
            <a:r>
              <a:rPr lang="en-US" dirty="0" smtClean="0"/>
              <a:t>The Safe Subset</a:t>
            </a:r>
          </a:p>
          <a:p>
            <a:r>
              <a:rPr lang="en-US" dirty="0" smtClean="0"/>
              <a:t>Mixing SPARK and Ada Code</a:t>
            </a:r>
          </a:p>
          <a:p>
            <a:r>
              <a:rPr lang="en-US" dirty="0" smtClean="0"/>
              <a:t>Key Tools</a:t>
            </a:r>
          </a:p>
          <a:p>
            <a:r>
              <a:rPr lang="en-US" dirty="0" smtClean="0"/>
              <a:t>Summary</a:t>
            </a:r>
            <a:endParaRPr lang="en-US" dirty="0"/>
          </a:p>
        </p:txBody>
      </p:sp>
      <p:pic>
        <p:nvPicPr>
          <p:cNvPr id="15" name="Picture 20" descr="j0213491"/>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5132962"/>
            <a:ext cx="12287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3502352"/>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SPARK Language Benefits</a:t>
            </a:r>
            <a:endParaRPr lang="en-US" dirty="0"/>
          </a:p>
        </p:txBody>
      </p:sp>
      <p:sp>
        <p:nvSpPr>
          <p:cNvPr id="3" name="Content Placeholder 2"/>
          <p:cNvSpPr>
            <a:spLocks noGrp="1"/>
          </p:cNvSpPr>
          <p:nvPr>
            <p:ph sz="half" idx="10"/>
          </p:nvPr>
        </p:nvSpPr>
        <p:spPr/>
        <p:txBody>
          <a:bodyPr/>
          <a:lstStyle/>
          <a:p>
            <a:r>
              <a:rPr lang="en-US" dirty="0" smtClean="0"/>
              <a:t>Amplifies the strengths of Ada</a:t>
            </a:r>
          </a:p>
          <a:p>
            <a:pPr lvl="1"/>
            <a:r>
              <a:rPr lang="en-US" dirty="0" smtClean="0"/>
              <a:t>Truly complete specifications for subprograms etc.</a:t>
            </a:r>
          </a:p>
          <a:p>
            <a:r>
              <a:rPr lang="en-US" dirty="0" smtClean="0"/>
              <a:t>Gives program source text a precise meaning</a:t>
            </a:r>
          </a:p>
          <a:p>
            <a:r>
              <a:rPr lang="en-US" dirty="0" smtClean="0"/>
              <a:t>Guarantees freedom from certain classes of error</a:t>
            </a:r>
          </a:p>
          <a:p>
            <a:pPr lvl="1"/>
            <a:r>
              <a:rPr lang="en-US" dirty="0" smtClean="0"/>
              <a:t>Extremely important errors, such as buffer overflow</a:t>
            </a:r>
          </a:p>
          <a:p>
            <a:r>
              <a:rPr lang="en-US" dirty="0" smtClean="0"/>
              <a:t>Simplifies early detection of other errors</a:t>
            </a:r>
          </a:p>
          <a:p>
            <a:r>
              <a:rPr lang="en-US" dirty="0" smtClean="0"/>
              <a:t>Captures important design information in the code</a:t>
            </a:r>
          </a:p>
        </p:txBody>
      </p:sp>
    </p:spTree>
    <p:extLst>
      <p:ext uri="{BB962C8B-B14F-4D97-AF65-F5344CB8AC3E}">
        <p14:creationId xmlns:p14="http://schemas.microsoft.com/office/powerpoint/2010/main" val="2983076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SPARK </a:t>
            </a:r>
            <a:r>
              <a:rPr lang="en-US"/>
              <a:t>Language </a:t>
            </a:r>
            <a:r>
              <a:rPr lang="en-US" smtClean="0"/>
              <a:t>and </a:t>
            </a:r>
            <a:r>
              <a:rPr lang="en-US" dirty="0" smtClean="0"/>
              <a:t>Key Tools Summary</a:t>
            </a:r>
            <a:endParaRPr lang="en-US" dirty="0"/>
          </a:p>
        </p:txBody>
      </p:sp>
      <p:sp>
        <p:nvSpPr>
          <p:cNvPr id="6" name="Content Placeholder 5"/>
          <p:cNvSpPr>
            <a:spLocks noGrp="1"/>
          </p:cNvSpPr>
          <p:nvPr>
            <p:ph sz="half" idx="10"/>
          </p:nvPr>
        </p:nvSpPr>
        <p:spPr/>
        <p:txBody>
          <a:bodyPr/>
          <a:lstStyle/>
          <a:p>
            <a:r>
              <a:rPr lang="en-US" dirty="0" smtClean="0"/>
              <a:t>Restrictions are imposed on language constructs</a:t>
            </a:r>
          </a:p>
          <a:p>
            <a:pPr lvl="1"/>
            <a:r>
              <a:rPr lang="en-US" dirty="0" smtClean="0"/>
              <a:t>Some because their effects would defy formal analysis</a:t>
            </a:r>
          </a:p>
          <a:p>
            <a:pPr lvl="1"/>
            <a:r>
              <a:rPr lang="en-US" dirty="0" smtClean="0"/>
              <a:t>Others because analysis is feasible but not yet mature</a:t>
            </a:r>
          </a:p>
          <a:p>
            <a:pPr lvl="1"/>
            <a:r>
              <a:rPr lang="en-US" smtClean="0"/>
              <a:t>Some </a:t>
            </a:r>
            <a:r>
              <a:rPr lang="en-US" dirty="0" smtClean="0"/>
              <a:t>are always suspect (e.g., side-effects)</a:t>
            </a:r>
          </a:p>
          <a:p>
            <a:r>
              <a:rPr lang="en-US" dirty="0" smtClean="0"/>
              <a:t>Language subset is very large, most of Ada 2012</a:t>
            </a:r>
          </a:p>
          <a:p>
            <a:pPr lvl="1"/>
            <a:r>
              <a:rPr lang="en-US" dirty="0" smtClean="0"/>
              <a:t>The subset is expanding over time</a:t>
            </a:r>
          </a:p>
          <a:p>
            <a:r>
              <a:rPr lang="en-US" dirty="0" smtClean="0"/>
              <a:t>Includes additional aspects not in Ada (yet)</a:t>
            </a:r>
          </a:p>
          <a:p>
            <a:r>
              <a:rPr lang="en-US" altLang="fr-FR" dirty="0" smtClean="0"/>
              <a:t>Mixing with Ada allows flexibility and reuse</a:t>
            </a:r>
          </a:p>
          <a:p>
            <a:pPr lvl="1"/>
            <a:r>
              <a:rPr lang="en-US" altLang="fr-FR" dirty="0" smtClean="0"/>
              <a:t>Semantics are same as 100% SPARK code</a:t>
            </a:r>
          </a:p>
          <a:p>
            <a:r>
              <a:rPr lang="en-US" dirty="0" smtClean="0"/>
              <a:t>Based on a few key tools and IDE support</a:t>
            </a:r>
          </a:p>
        </p:txBody>
      </p:sp>
    </p:spTree>
    <p:extLst>
      <p:ext uri="{BB962C8B-B14F-4D97-AF65-F5344CB8AC3E}">
        <p14:creationId xmlns:p14="http://schemas.microsoft.com/office/powerpoint/2010/main" val="3820457012"/>
      </p:ext>
    </p:extLst>
  </p:cSld>
  <p:clrMapOvr>
    <a:masterClrMapping/>
  </p:clrMapOvr>
  <p:timing>
    <p:tnLst>
      <p:par>
        <p:cTn id="1" dur="indefinite" restart="never" nodeType="tmRoot"/>
      </p:par>
    </p:tnLst>
  </p:timing>
</p:sld>
</file>

<file path=ppt/theme/theme1.xml><?xml version="1.0" encoding="utf-8"?>
<a:theme xmlns:a="http://schemas.openxmlformats.org/drawingml/2006/main" name="AdaCore Training">
  <a:themeElements>
    <a:clrScheme name="Custom 1">
      <a:dk1>
        <a:srgbClr val="000000"/>
      </a:dk1>
      <a:lt1>
        <a:srgbClr val="FFFFFF"/>
      </a:lt1>
      <a:dk2>
        <a:srgbClr val="0D253A"/>
      </a:dk2>
      <a:lt2>
        <a:srgbClr val="E4E8E9"/>
      </a:lt2>
      <a:accent1>
        <a:srgbClr val="17598F"/>
      </a:accent1>
      <a:accent2>
        <a:srgbClr val="8EAFCB"/>
      </a:accent2>
      <a:accent3>
        <a:srgbClr val="A6CE8D"/>
      </a:accent3>
      <a:accent4>
        <a:srgbClr val="0D253A"/>
      </a:accent4>
      <a:accent5>
        <a:srgbClr val="E4E8E9"/>
      </a:accent5>
      <a:accent6>
        <a:srgbClr val="419415"/>
      </a:accent6>
      <a:hlink>
        <a:srgbClr val="CB9A31"/>
      </a:hlink>
      <a:folHlink>
        <a:srgbClr val="8D8D8D"/>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spDef>
      <a:spPr bwMode="auto">
        <a:noFill/>
        <a:ln w="9525" cap="flat" cmpd="sng" algn="ctr">
          <a:solidFill>
            <a:schemeClr val="tx1"/>
          </a:solidFill>
          <a:prstDash val="solid"/>
          <a:round/>
          <a:headEnd type="none" w="med" len="med"/>
          <a:tailEnd type="none"/>
        </a:ln>
        <a:effectLst/>
      </a:spPr>
      <a:bodyPr rtlCol="0" anchor="ctr"/>
      <a:lstStyle>
        <a:defPPr algn="ctr">
          <a:defRPr/>
        </a:defPPr>
      </a:lstStyle>
    </a:spDef>
    <a:lnDef>
      <a:spPr bwMode="auto">
        <a:solidFill>
          <a:schemeClr val="accent1"/>
        </a:solidFill>
        <a:ln w="9525" cap="flat" cmpd="sng" algn="ctr">
          <a:solidFill>
            <a:schemeClr val="tx1"/>
          </a:solidFill>
          <a:prstDash val="solid"/>
          <a:round/>
          <a:headEnd type="none" w="med" len="med"/>
          <a:tailEnd type="none"/>
        </a:ln>
        <a:effectLst/>
      </a:spPr>
      <a:bodyPr/>
      <a:lstStyle/>
    </a:lnDef>
    <a:txDef>
      <a:spPr>
        <a:noFill/>
      </a:spPr>
      <a:bodyPr wrap="none" rtlCol="0">
        <a:spAutoFit/>
      </a:bodyPr>
      <a:lstStyle>
        <a:defPPr>
          <a:defRPr sz="1600" dirty="0"/>
        </a:defPPr>
      </a:lstStyle>
    </a:txDef>
  </a:objectDefaults>
  <a:extraClrSchemeLst>
    <a:extraClrScheme>
      <a:clrScheme name="AdaCo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daCo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daCo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daCo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daCo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daCo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daCo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daCo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daCo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daCo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daCo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daCo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AdaCore Training</Template>
  <TotalTime>9181</TotalTime>
  <Pages>66</Pages>
  <Words>8428</Words>
  <Application>Microsoft Office PowerPoint</Application>
  <PresentationFormat>Letter Paper (8.5x11 in)</PresentationFormat>
  <Paragraphs>1606</Paragraphs>
  <Slides>92</Slides>
  <Notes>51</Notes>
  <HiddenSlides>0</HiddenSlides>
  <MMClips>0</MMClips>
  <ScaleCrop>false</ScaleCrop>
  <HeadingPairs>
    <vt:vector size="6" baseType="variant">
      <vt:variant>
        <vt:lpstr>Fonts Used</vt:lpstr>
      </vt:variant>
      <vt:variant>
        <vt:i4>19</vt:i4>
      </vt:variant>
      <vt:variant>
        <vt:lpstr>Theme</vt:lpstr>
      </vt:variant>
      <vt:variant>
        <vt:i4>1</vt:i4>
      </vt:variant>
      <vt:variant>
        <vt:lpstr>Slide Titles</vt:lpstr>
      </vt:variant>
      <vt:variant>
        <vt:i4>92</vt:i4>
      </vt:variant>
    </vt:vector>
  </HeadingPairs>
  <TitlesOfParts>
    <vt:vector size="112" baseType="lpstr">
      <vt:lpstr>MS PGothic</vt:lpstr>
      <vt:lpstr>MS PGothic</vt:lpstr>
      <vt:lpstr>Arial</vt:lpstr>
      <vt:lpstr>Arial Black</vt:lpstr>
      <vt:lpstr>Arial Bold</vt:lpstr>
      <vt:lpstr>Arial Narrow</vt:lpstr>
      <vt:lpstr>Calibri</vt:lpstr>
      <vt:lpstr>Comic Sans MS</vt:lpstr>
      <vt:lpstr>Consolas</vt:lpstr>
      <vt:lpstr>Courier New</vt:lpstr>
      <vt:lpstr>Franklin Gothic Book</vt:lpstr>
      <vt:lpstr>Gill Sans</vt:lpstr>
      <vt:lpstr>Helvetica</vt:lpstr>
      <vt:lpstr>Source Code Pro</vt:lpstr>
      <vt:lpstr>Times</vt:lpstr>
      <vt:lpstr>Times New Roman</vt:lpstr>
      <vt:lpstr>Verdana</vt:lpstr>
      <vt:lpstr>Wingdings</vt:lpstr>
      <vt:lpstr>ヒラギノ角ゴ ProN W3</vt:lpstr>
      <vt:lpstr>AdaCore Training</vt:lpstr>
      <vt:lpstr>SPARK Language and Tools</vt:lpstr>
      <vt:lpstr>Static Verification Goals</vt:lpstr>
      <vt:lpstr>The SPARK Language</vt:lpstr>
      <vt:lpstr>A Simple Example of Verifiable Properties</vt:lpstr>
      <vt:lpstr>SPARK Language and Tools Agenda</vt:lpstr>
      <vt:lpstr>Verification Requires Construct Exclusions</vt:lpstr>
      <vt:lpstr>“Side Effects”</vt:lpstr>
      <vt:lpstr>Side Effects &amp; Order-Dependent Code (ODC)</vt:lpstr>
      <vt:lpstr>ODC via Functions with “in out” Formals</vt:lpstr>
      <vt:lpstr>ODC Without Parameters or Side Effects</vt:lpstr>
      <vt:lpstr>Parameter Name Aliasing</vt:lpstr>
      <vt:lpstr>Parameter Aliasing with Global Variable</vt:lpstr>
      <vt:lpstr>Parameter Aliasing via Repeated Actuals</vt:lpstr>
      <vt:lpstr>Parameter Aliasing Prevention In SPARK</vt:lpstr>
      <vt:lpstr>Data Initialization Policy</vt:lpstr>
      <vt:lpstr>Data Initialization Policy Consequences</vt:lpstr>
      <vt:lpstr>No Initialization Across Library Packages</vt:lpstr>
      <vt:lpstr>Thus The Term “Safe Subset”</vt:lpstr>
      <vt:lpstr>Various Other Differences from Ada</vt:lpstr>
      <vt:lpstr>SPARK Language and Tools Agenda</vt:lpstr>
      <vt:lpstr>Mixing SPARK and Ada</vt:lpstr>
      <vt:lpstr>Identifying SPARK Code</vt:lpstr>
      <vt:lpstr>Meaning of SPARK_Mode Argument</vt:lpstr>
      <vt:lpstr>The Pragma Will Be Used Often</vt:lpstr>
      <vt:lpstr>Meaning of “Corresponding Code”</vt:lpstr>
      <vt:lpstr>Two General Principles for Mixing</vt:lpstr>
      <vt:lpstr>Common Mixed SPARK/Ada Approach</vt:lpstr>
      <vt:lpstr>Different Modes per Part: General Rule 1</vt:lpstr>
      <vt:lpstr>“Later” Parts Can Be Turned ‘Off’</vt:lpstr>
      <vt:lpstr>Different Modes per Part: General Rule 2</vt:lpstr>
      <vt:lpstr>Rule 2 Applies To Library Subprograms Too</vt:lpstr>
      <vt:lpstr>Task and Protected Object Parts Too</vt:lpstr>
      <vt:lpstr>Can Verify Selected Subprograms</vt:lpstr>
      <vt:lpstr>So What Can’t SPARK Code Reference?</vt:lpstr>
      <vt:lpstr>SPARK Code Cannot Use Mode ‘Off’ Code</vt:lpstr>
      <vt:lpstr>Subprogram Specs Are Sufficient</vt:lpstr>
      <vt:lpstr>Mode ‘Off’ for Bodies Allows Full Ada</vt:lpstr>
      <vt:lpstr>If Implementing A SPARK Spec In Full Ada</vt:lpstr>
      <vt:lpstr>What If the Mode Is Not Explicitly Set?</vt:lpstr>
      <vt:lpstr>Package for “Auto” SPARK_Mode Example</vt:lpstr>
      <vt:lpstr>Example Usage of “Auto” SPARK_Mode</vt:lpstr>
      <vt:lpstr>Setting the SPARK_Mode Default Globally</vt:lpstr>
      <vt:lpstr>When SPARK_Mode Is Globally ‘Off’</vt:lpstr>
      <vt:lpstr>When SPARK_Mode Is Globally ‘Off’ (2)</vt:lpstr>
      <vt:lpstr>PowerPoint Presentation</vt:lpstr>
      <vt:lpstr>1/10</vt:lpstr>
      <vt:lpstr>1/10</vt:lpstr>
      <vt:lpstr>2/10</vt:lpstr>
      <vt:lpstr>2/10</vt:lpstr>
      <vt:lpstr>3/10</vt:lpstr>
      <vt:lpstr>3/10</vt:lpstr>
      <vt:lpstr>4/10</vt:lpstr>
      <vt:lpstr>4/10</vt:lpstr>
      <vt:lpstr>5/10</vt:lpstr>
      <vt:lpstr>5/10</vt:lpstr>
      <vt:lpstr>6/10</vt:lpstr>
      <vt:lpstr>6/10</vt:lpstr>
      <vt:lpstr>7/10</vt:lpstr>
      <vt:lpstr>7/10</vt:lpstr>
      <vt:lpstr>8/10</vt:lpstr>
      <vt:lpstr>8/10</vt:lpstr>
      <vt:lpstr>9/10</vt:lpstr>
      <vt:lpstr>9/10</vt:lpstr>
      <vt:lpstr>10/10</vt:lpstr>
      <vt:lpstr>10/10</vt:lpstr>
      <vt:lpstr>SPARK Language and Tools Agenda</vt:lpstr>
      <vt:lpstr>SPARK Key Tools</vt:lpstr>
      <vt:lpstr>GNATprove, A Command Line Tool</vt:lpstr>
      <vt:lpstr>GNATprove Under the Hood</vt:lpstr>
      <vt:lpstr>GNATprove Output for Users</vt:lpstr>
      <vt:lpstr>Analysis Summary File “gnatprove.out”</vt:lpstr>
      <vt:lpstr>GNATprove Message Categories (1/2)</vt:lpstr>
      <vt:lpstr>GNATprove Message Categories (2/2)</vt:lpstr>
      <vt:lpstr>GNATprove Analysis Modes</vt:lpstr>
      <vt:lpstr>General GNATprove Usage Workflow</vt:lpstr>
      <vt:lpstr>What Is Verified In “flow” Mode</vt:lpstr>
      <vt:lpstr>What Is Verified In “prove” Mode</vt:lpstr>
      <vt:lpstr>Using SPARK Features with GNATprove</vt:lpstr>
      <vt:lpstr>Which Mode To Use?</vt:lpstr>
      <vt:lpstr>GNATprove Project File Usage</vt:lpstr>
      <vt:lpstr>To Specify the Default SPARK_Mode Value</vt:lpstr>
      <vt:lpstr>Two Available IDEs Supporting SPARK</vt:lpstr>
      <vt:lpstr>GNATprove “SPARK” Main Menu</vt:lpstr>
      <vt:lpstr>GNATprove File-Oriented Contextual Menu</vt:lpstr>
      <vt:lpstr>GNATprove Subprogram Contextual Menu</vt:lpstr>
      <vt:lpstr>“Basic” Profile’s Proof Dialog Panel</vt:lpstr>
      <vt:lpstr>Example Analysis Results in GPS</vt:lpstr>
      <vt:lpstr>Preference for Selecting Profile</vt:lpstr>
      <vt:lpstr>“Advanced” Proof Dialog Panel</vt:lpstr>
      <vt:lpstr>SPARK Language and Tools Agenda</vt:lpstr>
      <vt:lpstr>SPARK Language Benefits</vt:lpstr>
      <vt:lpstr>SPARK Language and Key Tools Summary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Ada95</dc:title>
  <dc:subject>Ada95 language overview</dc:subject>
  <dc:creator>Pat Rogers</dc:creator>
  <cp:lastModifiedBy>rogers</cp:lastModifiedBy>
  <cp:revision>1629</cp:revision>
  <cp:lastPrinted>2018-02-28T20:03:04Z</cp:lastPrinted>
  <dcterms:created xsi:type="dcterms:W3CDTF">1995-10-23T14:09:30Z</dcterms:created>
  <dcterms:modified xsi:type="dcterms:W3CDTF">2018-04-19T19:30:29Z</dcterms:modified>
</cp:coreProperties>
</file>