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837" r:id="rId1"/>
  </p:sldMasterIdLst>
  <p:notesMasterIdLst>
    <p:notesMasterId r:id="rId8"/>
  </p:notesMasterIdLst>
  <p:handoutMasterIdLst>
    <p:handoutMasterId r:id="rId9"/>
  </p:handoutMasterIdLst>
  <p:sldIdLst>
    <p:sldId id="335" r:id="rId2"/>
    <p:sldId id="334" r:id="rId3"/>
    <p:sldId id="261" r:id="rId4"/>
    <p:sldId id="262" r:id="rId5"/>
    <p:sldId id="322" r:id="rId6"/>
    <p:sldId id="326" r:id="rId7"/>
  </p:sldIdLst>
  <p:sldSz cx="9144000" cy="6858000" type="letter"/>
  <p:notesSz cx="7315200" cy="9601200"/>
  <p:custShowLst>
    <p:custShow name="Advanced Class Prerequisites" id="0">
      <p:sldLst>
        <p:sld r:id="rId6"/>
        <p:sld r:id="rId7"/>
      </p:sldLst>
    </p:custShow>
    <p:custShow name="Advanced Class Prereq Print" id="1">
      <p:sldLst>
        <p:sld r:id="rId6"/>
        <p:sld r:id="rId7"/>
      </p:sldLst>
    </p:custShow>
  </p:custShowLst>
  <p:kinsoku lang="ja-JP" invalStChars="、。，．・：；？！゛゜ヽヾゝゞ々ー’”）〕］｝〉》」』】°‰′″℃￠％ぁぃぅぇぉっゃゅょゎァィゥェォッャュョヮヵヶ!%),.:;?]}｡｣､･ｧｨｩｪｫｬｭｮｯｰﾞﾟ" invalEndChars="‘“（〔［｛〈《「『【￥＄$([\{｢￡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023">
          <p15:clr>
            <a:srgbClr val="A4A3A4"/>
          </p15:clr>
        </p15:guide>
        <p15:guide id="2" pos="2304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2" clrMode="gray" frameSlides="1"/>
  <p:showPr showNarration="1" useTimings="0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FFCC"/>
    <a:srgbClr val="0033CC"/>
    <a:srgbClr val="FFFF99"/>
    <a:srgbClr val="0066CC"/>
    <a:srgbClr val="91416B"/>
    <a:srgbClr val="3333FF"/>
    <a:srgbClr val="0099FF"/>
    <a:srgbClr val="008000"/>
    <a:srgbClr val="000000"/>
    <a:srgbClr val="A5002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5" autoAdjust="0"/>
    <p:restoredTop sz="94678" autoAdjust="0"/>
  </p:normalViewPr>
  <p:slideViewPr>
    <p:cSldViewPr snapToObjects="1">
      <p:cViewPr varScale="1">
        <p:scale>
          <a:sx n="106" d="100"/>
          <a:sy n="106" d="100"/>
        </p:scale>
        <p:origin x="64" y="1212"/>
      </p:cViewPr>
      <p:guideLst>
        <p:guide orient="horz" pos="216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Objects="1">
      <p:cViewPr varScale="1">
        <p:scale>
          <a:sx n="120" d="100"/>
          <a:sy n="120" d="100"/>
        </p:scale>
        <p:origin x="964" y="92"/>
      </p:cViewPr>
      <p:guideLst>
        <p:guide orient="horz" pos="3023"/>
        <p:guide pos="230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Line 3"/>
          <p:cNvSpPr>
            <a:spLocks noChangeShapeType="1"/>
          </p:cNvSpPr>
          <p:nvPr/>
        </p:nvSpPr>
        <p:spPr bwMode="auto">
          <a:xfrm>
            <a:off x="582613" y="319088"/>
            <a:ext cx="6230937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5" name="Rectangle 13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568325" y="0"/>
            <a:ext cx="6208713" cy="319088"/>
          </a:xfrm>
          <a:prstGeom prst="rect">
            <a:avLst/>
          </a:prstGeom>
          <a:noFill/>
          <a:ln w="9525" algn="ctr">
            <a:noFill/>
            <a:miter lim="800000"/>
            <a:headEnd type="none" w="sm" len="sm"/>
            <a:tailEnd type="none" w="lg" len="med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400">
                <a:latin typeface="Arial" charset="0"/>
              </a:defRPr>
            </a:lvl1pPr>
          </a:lstStyle>
          <a:p>
            <a:r>
              <a:rPr lang="en-US" dirty="0">
                <a:latin typeface="Arial Black" panose="020B0A04020102020204" pitchFamily="34" charset="0"/>
              </a:rPr>
              <a:t>Programming In SPARK: Fundamentals</a:t>
            </a:r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428744" y="8878137"/>
            <a:ext cx="1656436" cy="217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6018" tIns="43009" rIns="86018" bIns="43009" numCol="1" anchor="t" anchorCtr="0" compatLnSpc="1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 sz="800" dirty="0" smtClean="0">
                <a:latin typeface="Arial" charset="0"/>
              </a:rPr>
              <a:t>Language Introduction</a:t>
            </a:r>
            <a:endParaRPr lang="en-US" sz="800" dirty="0">
              <a:latin typeface="Arial" charset="0"/>
            </a:endParaRPr>
          </a:p>
        </p:txBody>
      </p:sp>
      <p:sp>
        <p:nvSpPr>
          <p:cNvPr id="8" name="Line 28"/>
          <p:cNvSpPr>
            <a:spLocks noChangeShapeType="1"/>
          </p:cNvSpPr>
          <p:nvPr/>
        </p:nvSpPr>
        <p:spPr bwMode="auto">
          <a:xfrm>
            <a:off x="428744" y="8834247"/>
            <a:ext cx="6152912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86018" tIns="43009" rIns="86018" bIns="43009" anchor="ctr"/>
          <a:lstStyle/>
          <a:p>
            <a:endParaRPr lang="en-US"/>
          </a:p>
        </p:txBody>
      </p:sp>
      <p:sp>
        <p:nvSpPr>
          <p:cNvPr id="9" name="Rectangle 30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722600" y="8878137"/>
            <a:ext cx="859056" cy="217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6018" tIns="43009" rIns="86018" bIns="43009" numCol="1" anchor="t" anchorCtr="0" compatLnSpc="1">
            <a:prstTxWarp prst="textNoShape">
              <a:avLst/>
            </a:prstTxWarp>
            <a:spAutoFit/>
          </a:bodyPr>
          <a:lstStyle/>
          <a:p>
            <a:pPr algn="r" eaLnBrk="0" hangingPunct="0"/>
            <a:r>
              <a:rPr lang="en-US" sz="800" dirty="0">
                <a:latin typeface="Arial" charset="0"/>
              </a:rPr>
              <a:t>Page </a:t>
            </a:r>
            <a:fld id="{FC5175E4-648C-4B4A-A1E1-BE0F0AE14F73}" type="slidenum">
              <a:rPr lang="en-US" sz="800">
                <a:latin typeface="Arial" charset="0"/>
              </a:rPr>
              <a:pPr algn="r" eaLnBrk="0" hangingPunct="0"/>
              <a:t>‹#›</a:t>
            </a:fld>
            <a:endParaRPr lang="en-US" sz="800" dirty="0">
              <a:latin typeface="Arial" charset="0"/>
            </a:endParaRPr>
          </a:p>
        </p:txBody>
      </p:sp>
      <p:sp>
        <p:nvSpPr>
          <p:cNvPr id="11" name="Footer Placeholder 3"/>
          <p:cNvSpPr txBox="1">
            <a:spLocks/>
          </p:cNvSpPr>
          <p:nvPr/>
        </p:nvSpPr>
        <p:spPr>
          <a:xfrm>
            <a:off x="2676982" y="8878137"/>
            <a:ext cx="1656436" cy="217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6018" tIns="43009" rIns="86018" bIns="43009" numCol="1" anchor="ctr" anchorCtr="1" compatLnSpc="1">
            <a:prstTxWarp prst="textNoShape">
              <a:avLst/>
            </a:prstTxWarp>
          </a:bodyPr>
          <a:lstStyle>
            <a:defPPr>
              <a:defRPr lang="fr-FR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1pPr>
            <a:lvl2pPr marL="356616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2pPr>
            <a:lvl3pPr marL="713232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3pPr>
            <a:lvl4pPr marL="1069848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4pPr>
            <a:lvl5pPr marL="1426464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5pPr>
            <a:lvl6pPr marL="1783080" algn="l" defTabSz="713232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6pPr>
            <a:lvl7pPr marL="2139696" algn="l" defTabSz="713232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7pPr>
            <a:lvl8pPr marL="2496312" algn="l" defTabSz="713232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8pPr>
            <a:lvl9pPr marL="2852928" algn="l" defTabSz="713232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9pPr>
          </a:lstStyle>
          <a:p>
            <a:pPr algn="ctr" eaLnBrk="0" hangingPunct="0"/>
            <a:r>
              <a:rPr lang="en-US" sz="800" dirty="0">
                <a:latin typeface="Arial" charset="0"/>
              </a:rPr>
              <a:t>Copyright © AdaCore </a:t>
            </a:r>
            <a:r>
              <a:rPr lang="en-US" sz="800" dirty="0" smtClean="0">
                <a:latin typeface="Arial" charset="0"/>
              </a:rPr>
              <a:t>2018</a:t>
            </a:r>
            <a:endParaRPr lang="en-US" sz="800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2711308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74725" y="4559300"/>
            <a:ext cx="5365750" cy="43211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6313" tIns="47311" rIns="96313" bIns="4731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Body Text</a:t>
            </a:r>
          </a:p>
          <a:p>
            <a:pPr lvl="0"/>
            <a:r>
              <a:rPr lang="en-US" noProof="0" smtClean="0"/>
              <a:t>Second Level</a:t>
            </a:r>
          </a:p>
          <a:p>
            <a:pPr lvl="0"/>
            <a:r>
              <a:rPr lang="en-US" noProof="0" smtClean="0"/>
              <a:t>Third Level</a:t>
            </a:r>
          </a:p>
          <a:p>
            <a:pPr lvl="0"/>
            <a:r>
              <a:rPr lang="en-US" noProof="0" smtClean="0"/>
              <a:t>Fourth Level</a:t>
            </a:r>
          </a:p>
          <a:p>
            <a:pPr lvl="0"/>
            <a:r>
              <a:rPr lang="en-US" noProof="0" smtClean="0"/>
              <a:t>Fifth Level</a:t>
            </a:r>
          </a:p>
        </p:txBody>
      </p:sp>
      <p:sp>
        <p:nvSpPr>
          <p:cNvPr id="60419" name="Rectangle 3"/>
          <p:cNvSpPr>
            <a:spLocks noChangeArrowheads="1"/>
          </p:cNvSpPr>
          <p:nvPr/>
        </p:nvSpPr>
        <p:spPr bwMode="auto">
          <a:xfrm>
            <a:off x="3290888" y="9147175"/>
            <a:ext cx="731837" cy="265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933" tIns="47311" rIns="92933" bIns="47311">
            <a:spAutoFit/>
          </a:bodyPr>
          <a:lstStyle/>
          <a:p>
            <a:pPr algn="ctr" defTabSz="923925" eaLnBrk="0" hangingPunct="0">
              <a:lnSpc>
                <a:spcPct val="90000"/>
              </a:lnSpc>
            </a:pPr>
            <a:r>
              <a:rPr lang="en-US" sz="1300">
                <a:latin typeface="Times New Roman" pitchFamily="18" charset="0"/>
              </a:rPr>
              <a:t>Page </a:t>
            </a:r>
            <a:fld id="{80EFE900-81B1-4426-9513-1B1CB5980DD4}" type="slidenum">
              <a:rPr lang="en-US" sz="1300">
                <a:latin typeface="Times New Roman" pitchFamily="18" charset="0"/>
              </a:rPr>
              <a:pPr algn="ctr" defTabSz="923925" eaLnBrk="0" hangingPunct="0">
                <a:lnSpc>
                  <a:spcPct val="90000"/>
                </a:lnSpc>
              </a:pPr>
              <a:t>‹#›</a:t>
            </a:fld>
            <a:endParaRPr lang="en-US" sz="1300">
              <a:latin typeface="Times New Roman" pitchFamily="18" charset="0"/>
            </a:endParaRPr>
          </a:p>
        </p:txBody>
      </p:sp>
      <p:sp>
        <p:nvSpPr>
          <p:cNvPr id="6042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68413" y="728663"/>
            <a:ext cx="4779962" cy="358457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</p:spTree>
    <p:extLst>
      <p:ext uri="{BB962C8B-B14F-4D97-AF65-F5344CB8AC3E}">
        <p14:creationId xmlns:p14="http://schemas.microsoft.com/office/powerpoint/2010/main" val="235131221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742950" indent="-28575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1143000" indent="-228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600200" indent="-228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2057400" indent="-228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Slide - First Page">
    <p:bg>
      <p:bgPr>
        <a:gradFill rotWithShape="1">
          <a:gsLst>
            <a:gs pos="0">
              <a:srgbClr val="04080B"/>
            </a:gs>
            <a:gs pos="100000">
              <a:schemeClr val="tx2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5" name="Straight Connector 7"/>
          <p:cNvCxnSpPr>
            <a:cxnSpLocks noChangeShapeType="1"/>
          </p:cNvCxnSpPr>
          <p:nvPr/>
        </p:nvCxnSpPr>
        <p:spPr bwMode="auto">
          <a:xfrm>
            <a:off x="698500" y="3535363"/>
            <a:ext cx="7759700" cy="0"/>
          </a:xfrm>
          <a:prstGeom prst="line">
            <a:avLst/>
          </a:prstGeom>
          <a:noFill/>
          <a:ln w="9525" algn="ctr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0" y="0"/>
            <a:ext cx="9144000" cy="22098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>
              <a:cs typeface="Arial" pitchFamily="34" charset="0"/>
            </a:endParaRPr>
          </a:p>
        </p:txBody>
      </p:sp>
      <p:pic>
        <p:nvPicPr>
          <p:cNvPr id="20" name="Picture 5" descr="logo_textured_large.psd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185863"/>
            <a:ext cx="19050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 Placeholder 7"/>
          <p:cNvSpPr>
            <a:spLocks noGrp="1"/>
          </p:cNvSpPr>
          <p:nvPr>
            <p:ph type="body" sz="quarter" idx="16"/>
          </p:nvPr>
        </p:nvSpPr>
        <p:spPr>
          <a:xfrm>
            <a:off x="3333382" y="3657600"/>
            <a:ext cx="2534018" cy="297000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400" b="1">
                <a:solidFill>
                  <a:schemeClr val="bg1"/>
                </a:solidFill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7"/>
          <p:cNvSpPr>
            <a:spLocks noGrp="1"/>
          </p:cNvSpPr>
          <p:nvPr>
            <p:ph type="body" sz="quarter" idx="17"/>
          </p:nvPr>
        </p:nvSpPr>
        <p:spPr>
          <a:xfrm>
            <a:off x="3333382" y="3904800"/>
            <a:ext cx="2534018" cy="354600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300" b="0">
                <a:solidFill>
                  <a:schemeClr val="bg1"/>
                </a:solidFill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1"/>
          </p:nvPr>
        </p:nvSpPr>
        <p:spPr>
          <a:xfrm>
            <a:off x="609600" y="3657600"/>
            <a:ext cx="2590800" cy="297000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400" b="1">
                <a:solidFill>
                  <a:schemeClr val="bg1"/>
                </a:solidFill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4"/>
          </p:nvPr>
        </p:nvSpPr>
        <p:spPr>
          <a:xfrm>
            <a:off x="609600" y="5715000"/>
            <a:ext cx="4104000" cy="533400"/>
          </a:xfrm>
        </p:spPr>
        <p:txBody>
          <a:bodyPr/>
          <a:lstStyle>
            <a:lvl1pPr marL="0" indent="0">
              <a:lnSpc>
                <a:spcPct val="150000"/>
              </a:lnSpc>
              <a:spcBef>
                <a:spcPts val="0"/>
              </a:spcBef>
              <a:buNone/>
              <a:defRPr sz="1400" baseline="0">
                <a:solidFill>
                  <a:srgbClr val="91B9DA"/>
                </a:solidFill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7"/>
          <p:cNvSpPr>
            <a:spLocks noGrp="1"/>
          </p:cNvSpPr>
          <p:nvPr>
            <p:ph type="body" sz="quarter" idx="15"/>
          </p:nvPr>
        </p:nvSpPr>
        <p:spPr>
          <a:xfrm>
            <a:off x="609600" y="3904800"/>
            <a:ext cx="2590800" cy="354600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300" b="0" baseline="0">
                <a:solidFill>
                  <a:schemeClr val="bg1"/>
                </a:solidFill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8" name="Text Placeholder 7"/>
          <p:cNvSpPr>
            <a:spLocks noGrp="1"/>
          </p:cNvSpPr>
          <p:nvPr>
            <p:ph type="body" sz="quarter" idx="21"/>
          </p:nvPr>
        </p:nvSpPr>
        <p:spPr>
          <a:xfrm>
            <a:off x="5943600" y="3657600"/>
            <a:ext cx="2590800" cy="297000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400" b="1">
                <a:solidFill>
                  <a:schemeClr val="bg1"/>
                </a:solidFill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9" name="Text Placeholder 7"/>
          <p:cNvSpPr>
            <a:spLocks noGrp="1"/>
          </p:cNvSpPr>
          <p:nvPr>
            <p:ph type="body" sz="quarter" idx="22"/>
          </p:nvPr>
        </p:nvSpPr>
        <p:spPr>
          <a:xfrm>
            <a:off x="5943600" y="3904800"/>
            <a:ext cx="2590800" cy="354600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300" b="0">
                <a:solidFill>
                  <a:schemeClr val="bg1"/>
                </a:solidFill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7" name="Text Placeholder 7"/>
          <p:cNvSpPr>
            <a:spLocks noGrp="1"/>
          </p:cNvSpPr>
          <p:nvPr>
            <p:ph type="body" sz="quarter" idx="23"/>
          </p:nvPr>
        </p:nvSpPr>
        <p:spPr>
          <a:xfrm>
            <a:off x="685800" y="2514600"/>
            <a:ext cx="7696200" cy="982800"/>
          </a:xfrm>
        </p:spPr>
        <p:txBody>
          <a:bodyPr anchor="b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1" name="Text Placeholder 7"/>
          <p:cNvSpPr>
            <a:spLocks noGrp="1"/>
          </p:cNvSpPr>
          <p:nvPr>
            <p:ph type="body" sz="quarter" idx="24"/>
          </p:nvPr>
        </p:nvSpPr>
        <p:spPr>
          <a:xfrm>
            <a:off x="5684520" y="1371600"/>
            <a:ext cx="2849880" cy="297000"/>
          </a:xfrm>
        </p:spPr>
        <p:txBody>
          <a:bodyPr/>
          <a:lstStyle>
            <a:lvl1pPr marL="0" indent="0" algn="r">
              <a:lnSpc>
                <a:spcPct val="100000"/>
              </a:lnSpc>
              <a:spcBef>
                <a:spcPts val="0"/>
              </a:spcBef>
              <a:buNone/>
              <a:defRPr sz="1400" b="1">
                <a:solidFill>
                  <a:schemeClr val="accent1"/>
                </a:solidFill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6151115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">
    <p:bg>
      <p:bgPr>
        <a:gradFill rotWithShape="1">
          <a:gsLst>
            <a:gs pos="0">
              <a:srgbClr val="04080B"/>
            </a:gs>
            <a:gs pos="100000">
              <a:schemeClr val="tx2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5819775" y="268288"/>
            <a:ext cx="1841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>
              <a:defRPr/>
            </a:pPr>
            <a:endParaRPr lang="en-US" sz="1400" b="1">
              <a:solidFill>
                <a:schemeClr val="accent1"/>
              </a:solidFill>
              <a:cs typeface="Arial" pitchFamily="34" charset="0"/>
            </a:endParaRP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381000" y="2667000"/>
            <a:ext cx="8382000" cy="904863"/>
          </a:xfrm>
        </p:spPr>
        <p:txBody>
          <a:bodyPr>
            <a:spAutoFit/>
          </a:bodyPr>
          <a:lstStyle>
            <a:lvl1pPr marL="0" indent="0" algn="ctr" rtl="0" fontAlgn="base">
              <a:spcBef>
                <a:spcPct val="0"/>
              </a:spcBef>
              <a:spcAft>
                <a:spcPct val="0"/>
              </a:spcAft>
              <a:buNone/>
              <a:defRPr lang="en-US" sz="4400" b="1" i="0" kern="1200" dirty="0" smtClean="0">
                <a:solidFill>
                  <a:schemeClr val="bg1"/>
                </a:solidFill>
                <a:latin typeface="+mn-lt"/>
                <a:ea typeface="ＭＳ Ｐゴシック" charset="-128"/>
                <a:cs typeface="Helvetica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598067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rrowheads="1"/>
          </p:cNvSpPr>
          <p:nvPr userDrawn="1"/>
        </p:nvSpPr>
        <p:spPr bwMode="auto">
          <a:xfrm>
            <a:off x="-7938" y="0"/>
            <a:ext cx="9151938" cy="685800"/>
          </a:xfrm>
          <a:prstGeom prst="rect">
            <a:avLst/>
          </a:prstGeom>
          <a:gradFill rotWithShape="1">
            <a:gsLst>
              <a:gs pos="27000">
                <a:srgbClr val="153957">
                  <a:lumMod val="99000"/>
                  <a:lumOff val="1000"/>
                </a:srgbClr>
              </a:gs>
              <a:gs pos="100000">
                <a:schemeClr val="tx2"/>
              </a:gs>
            </a:gsLst>
            <a:lin ang="5400000"/>
          </a:gradFill>
          <a:ln>
            <a:noFill/>
          </a:ln>
          <a:extLst/>
        </p:spPr>
        <p:txBody>
          <a:bodyPr/>
          <a:lstStyle/>
          <a:p>
            <a:endParaRPr lang="en-US">
              <a:cs typeface="Arial" pitchFamily="34" charset="0"/>
            </a:endParaRPr>
          </a:p>
        </p:txBody>
      </p:sp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8305800" y="6642100"/>
            <a:ext cx="830263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>
              <a:defRPr/>
            </a:pPr>
            <a:r>
              <a:rPr lang="en-US" sz="800">
                <a:solidFill>
                  <a:srgbClr val="A6A6A6"/>
                </a:solidFill>
              </a:rPr>
              <a:t>Slide: </a:t>
            </a:r>
            <a:fld id="{3D429265-1D29-4541-9219-1391FE2F445D}" type="slidenum">
              <a:rPr lang="en-US" sz="800">
                <a:solidFill>
                  <a:srgbClr val="A6A6A6"/>
                </a:solidFill>
              </a:rPr>
              <a:pPr algn="r">
                <a:defRPr/>
              </a:pPr>
              <a:t>‹#›</a:t>
            </a:fld>
            <a:endParaRPr lang="fr-FR" sz="800">
              <a:solidFill>
                <a:srgbClr val="A6A6A6"/>
              </a:solidFill>
            </a:endParaRP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152400" y="76200"/>
            <a:ext cx="8763000" cy="533400"/>
          </a:xfrm>
          <a:prstGeom prst="rect">
            <a:avLst/>
          </a:prstGeom>
        </p:spPr>
        <p:txBody>
          <a:bodyPr anchor="ctr" anchorCtr="0"/>
          <a:lstStyle>
            <a:lvl1pPr algn="l">
              <a:defRPr sz="2800" b="1"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Content Placeholder 2"/>
          <p:cNvSpPr>
            <a:spLocks noGrp="1"/>
          </p:cNvSpPr>
          <p:nvPr>
            <p:ph sz="half" idx="10"/>
          </p:nvPr>
        </p:nvSpPr>
        <p:spPr>
          <a:xfrm>
            <a:off x="685800" y="1143000"/>
            <a:ext cx="8035131" cy="5334000"/>
          </a:xfrm>
        </p:spPr>
        <p:txBody>
          <a:bodyPr/>
          <a:lstStyle>
            <a:lvl1pPr>
              <a:lnSpc>
                <a:spcPct val="100000"/>
              </a:lnSpc>
              <a:spcBef>
                <a:spcPts val="3000"/>
              </a:spcBef>
              <a:defRPr sz="2000" b="1"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defRPr sz="1800">
                <a:latin typeface="Verdana" pitchFamily="34" charset="0"/>
                <a:ea typeface="Verdana" pitchFamily="34" charset="0"/>
                <a:cs typeface="Verdana" pitchFamily="34" charset="0"/>
              </a:defRPr>
            </a:lvl2pPr>
            <a:lvl3pPr marL="1200150" indent="-285750">
              <a:spcBef>
                <a:spcPts val="900"/>
              </a:spcBef>
              <a:spcAft>
                <a:spcPts val="0"/>
              </a:spcAft>
              <a:buFont typeface="Wingdings" pitchFamily="2" charset="2"/>
              <a:buChar char="§"/>
              <a:defRPr sz="1800">
                <a:latin typeface="Verdana" pitchFamily="34" charset="0"/>
                <a:ea typeface="Verdana" pitchFamily="34" charset="0"/>
                <a:cs typeface="Verdana" pitchFamily="34" charset="0"/>
              </a:defRPr>
            </a:lvl3pPr>
            <a:lvl4pPr>
              <a:spcBef>
                <a:spcPts val="900"/>
              </a:spcBef>
              <a:defRPr sz="1800">
                <a:latin typeface="Verdana" pitchFamily="34" charset="0"/>
                <a:ea typeface="Verdana" pitchFamily="34" charset="0"/>
                <a:cs typeface="Verdana" pitchFamily="34" charset="0"/>
              </a:defRPr>
            </a:lvl4pPr>
            <a:lvl5pPr>
              <a:spcBef>
                <a:spcPts val="900"/>
              </a:spcBef>
              <a:defRPr sz="1800">
                <a:latin typeface="Verdana" pitchFamily="34" charset="0"/>
                <a:ea typeface="Verdana" pitchFamily="34" charset="0"/>
                <a:cs typeface="Verdana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6086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 userDrawn="1"/>
        </p:nvSpPr>
        <p:spPr bwMode="auto">
          <a:xfrm>
            <a:off x="-7938" y="0"/>
            <a:ext cx="9151938" cy="685800"/>
          </a:xfrm>
          <a:prstGeom prst="rect">
            <a:avLst/>
          </a:prstGeom>
          <a:gradFill rotWithShape="1">
            <a:gsLst>
              <a:gs pos="27000">
                <a:srgbClr val="153957">
                  <a:lumMod val="99000"/>
                  <a:lumOff val="1000"/>
                </a:srgbClr>
              </a:gs>
              <a:gs pos="100000">
                <a:schemeClr val="tx2"/>
              </a:gs>
            </a:gsLst>
            <a:lin ang="5400000"/>
          </a:gradFill>
          <a:ln>
            <a:noFill/>
          </a:ln>
          <a:extLst/>
        </p:spPr>
        <p:txBody>
          <a:bodyPr/>
          <a:lstStyle/>
          <a:p>
            <a:endParaRPr lang="en-US">
              <a:cs typeface="Arial" pitchFamily="34" charset="0"/>
            </a:endParaRPr>
          </a:p>
        </p:txBody>
      </p:sp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8305800" y="6642100"/>
            <a:ext cx="830263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>
              <a:defRPr/>
            </a:pPr>
            <a:r>
              <a:rPr lang="en-US" sz="800">
                <a:solidFill>
                  <a:srgbClr val="A6A6A6"/>
                </a:solidFill>
              </a:rPr>
              <a:t>Slide: </a:t>
            </a:r>
            <a:fld id="{3F5BED25-735D-4499-9461-763DC73DA03D}" type="slidenum">
              <a:rPr lang="en-US" sz="800">
                <a:solidFill>
                  <a:srgbClr val="A6A6A6"/>
                </a:solidFill>
              </a:rPr>
              <a:pPr algn="r">
                <a:defRPr/>
              </a:pPr>
              <a:t>‹#›</a:t>
            </a:fld>
            <a:endParaRPr lang="fr-FR" sz="800">
              <a:solidFill>
                <a:srgbClr val="A6A6A6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1143000"/>
            <a:ext cx="3810000" cy="5334000"/>
          </a:xfrm>
        </p:spPr>
        <p:txBody>
          <a:bodyPr/>
          <a:lstStyle>
            <a:lvl1pPr>
              <a:defRPr sz="16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4400" y="1143000"/>
            <a:ext cx="3810000" cy="5334000"/>
          </a:xfrm>
        </p:spPr>
        <p:txBody>
          <a:bodyPr/>
          <a:lstStyle>
            <a:lvl1pPr>
              <a:defRPr sz="16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152400" y="76200"/>
            <a:ext cx="8763000" cy="533400"/>
          </a:xfrm>
          <a:prstGeom prst="rect">
            <a:avLst/>
          </a:prstGeom>
        </p:spPr>
        <p:txBody>
          <a:bodyPr anchor="ctr" anchorCtr="0"/>
          <a:lstStyle>
            <a:lvl1pPr algn="l">
              <a:defRPr sz="2800"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24412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bg>
      <p:bgPr>
        <a:gradFill rotWithShape="1">
          <a:gsLst>
            <a:gs pos="0">
              <a:srgbClr val="04080B"/>
            </a:gs>
            <a:gs pos="100000">
              <a:schemeClr val="tx2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5819775" y="268288"/>
            <a:ext cx="1841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>
              <a:defRPr/>
            </a:pPr>
            <a:endParaRPr lang="en-US" sz="1400" b="1">
              <a:solidFill>
                <a:schemeClr val="accent1"/>
              </a:solidFill>
              <a:cs typeface="Arial" pitchFamily="34" charset="0"/>
            </a:endParaRP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52400" y="76200"/>
            <a:ext cx="8763000" cy="533400"/>
          </a:xfrm>
          <a:prstGeom prst="rect">
            <a:avLst/>
          </a:prstGeom>
        </p:spPr>
        <p:txBody>
          <a:bodyPr anchor="ctr" anchorCtr="0"/>
          <a:lstStyle>
            <a:lvl1pPr>
              <a:defRPr sz="2800"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91345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838200"/>
            <a:ext cx="7772400" cy="4699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 noChangeArrowheads="1"/>
          </p:cNvSpPr>
          <p:nvPr>
            <p:ph type="ftr" sz="quarter" idx="10"/>
          </p:nvPr>
        </p:nvSpPr>
        <p:spPr>
          <a:xfrm>
            <a:off x="762000" y="6554788"/>
            <a:ext cx="2895600" cy="24447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553200" y="6554788"/>
            <a:ext cx="1981200" cy="24447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 </a:t>
            </a:r>
            <a:fld id="{FE2839FD-AFE6-47D6-B550-993549701FC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42304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143000"/>
            <a:ext cx="7848600" cy="533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First level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3" name="Text Box 6"/>
          <p:cNvSpPr txBox="1">
            <a:spLocks noChangeArrowheads="1"/>
          </p:cNvSpPr>
          <p:nvPr userDrawn="1"/>
        </p:nvSpPr>
        <p:spPr bwMode="auto">
          <a:xfrm>
            <a:off x="-15875" y="6634163"/>
            <a:ext cx="1165704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800" dirty="0" smtClean="0">
                <a:solidFill>
                  <a:srgbClr val="A6A6A6"/>
                </a:solidFill>
                <a:cs typeface="+mn-cs"/>
              </a:rPr>
              <a:t>Copyright </a:t>
            </a:r>
            <a:r>
              <a:rPr lang="en-US" sz="800" dirty="0" smtClean="0">
                <a:solidFill>
                  <a:srgbClr val="A6A6A6"/>
                </a:solidFill>
                <a:ea typeface="Verdana" pitchFamily="34" charset="0"/>
                <a:cs typeface="Verdana" pitchFamily="34" charset="0"/>
              </a:rPr>
              <a:t>©</a:t>
            </a:r>
            <a:r>
              <a:rPr lang="en-US" sz="800" dirty="0" smtClean="0">
                <a:solidFill>
                  <a:srgbClr val="A6A6A6"/>
                </a:solidFill>
                <a:cs typeface="+mn-cs"/>
              </a:rPr>
              <a:t> AdaCore</a:t>
            </a:r>
            <a:endParaRPr lang="fr-FR" sz="800" dirty="0" smtClean="0">
              <a:solidFill>
                <a:srgbClr val="A6A6A6"/>
              </a:solidFill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79" r:id="rId1"/>
    <p:sldLayoutId id="2147483980" r:id="rId2"/>
    <p:sldLayoutId id="2147483981" r:id="rId3"/>
    <p:sldLayoutId id="2147483982" r:id="rId4"/>
    <p:sldLayoutId id="2147483983" r:id="rId5"/>
    <p:sldLayoutId id="2147483985" r:id="rId6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1600" b="1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1600" b="1">
          <a:solidFill>
            <a:schemeClr val="bg1"/>
          </a:solidFill>
          <a:latin typeface="Franklin Gothic Book"/>
          <a:ea typeface="ヒラギノ角ゴ ProN W3"/>
          <a:cs typeface="ヒラギノ角ゴ ProN W3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1600" b="1">
          <a:solidFill>
            <a:schemeClr val="bg1"/>
          </a:solidFill>
          <a:latin typeface="Franklin Gothic Book"/>
          <a:ea typeface="ヒラギノ角ゴ ProN W3"/>
          <a:cs typeface="ヒラギノ角ゴ ProN W3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1600" b="1">
          <a:solidFill>
            <a:schemeClr val="bg1"/>
          </a:solidFill>
          <a:latin typeface="Franklin Gothic Book"/>
          <a:ea typeface="ヒラギノ角ゴ ProN W3"/>
          <a:cs typeface="ヒラギノ角ゴ ProN W3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1600" b="1">
          <a:solidFill>
            <a:schemeClr val="bg1"/>
          </a:solidFill>
          <a:latin typeface="Franklin Gothic Book"/>
          <a:ea typeface="ヒラギノ角ゴ ProN W3"/>
          <a:cs typeface="ヒラギノ角ゴ ProN W3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3377A9"/>
          </a:solidFill>
          <a:latin typeface="Verdana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3377A9"/>
          </a:solidFill>
          <a:latin typeface="Verdana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3377A9"/>
          </a:solidFill>
          <a:latin typeface="Verdana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3377A9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lnSpc>
          <a:spcPct val="100000"/>
        </a:lnSpc>
        <a:spcBef>
          <a:spcPts val="600"/>
        </a:spcBef>
        <a:spcAft>
          <a:spcPct val="0"/>
        </a:spcAft>
        <a:buClr>
          <a:srgbClr val="404040"/>
        </a:buClr>
        <a:buChar char="•"/>
        <a:defRPr sz="2000" b="1">
          <a:solidFill>
            <a:srgbClr val="404040"/>
          </a:solidFill>
          <a:latin typeface="Verdana" pitchFamily="34" charset="0"/>
          <a:ea typeface="Verdana" pitchFamily="34" charset="0"/>
          <a:cs typeface="Verdana" pitchFamily="34" charset="0"/>
        </a:defRPr>
      </a:lvl1pPr>
      <a:lvl2pPr marL="742950" indent="-285750" algn="l" rtl="0" eaLnBrk="0" fontAlgn="base" hangingPunct="0">
        <a:lnSpc>
          <a:spcPct val="120000"/>
        </a:lnSpc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2pPr>
      <a:lvl3pPr marL="1143000" indent="-228600" algn="l" rtl="0" eaLnBrk="0" fontAlgn="base" hangingPunct="0">
        <a:lnSpc>
          <a:spcPct val="120000"/>
        </a:lnSpc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Times" charset="0"/>
        <a:buChar char="•"/>
        <a:defRPr sz="16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Times" charset="0"/>
        <a:buChar char="•"/>
        <a:defRPr sz="16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Font typeface="Times" pitchFamily="18" charset="0"/>
        <a:buChar char="•"/>
        <a:defRPr sz="12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Font typeface="Times" pitchFamily="18" charset="0"/>
        <a:buChar char="•"/>
        <a:defRPr sz="12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Font typeface="Times" pitchFamily="18" charset="0"/>
        <a:buChar char="•"/>
        <a:defRPr sz="12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Font typeface="Times" pitchFamily="18" charset="0"/>
        <a:buChar char="•"/>
        <a:defRPr sz="12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SPARK Is…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0"/>
          </p:nvPr>
        </p:nvSpPr>
        <p:spPr/>
        <p:txBody>
          <a:bodyPr/>
          <a:lstStyle/>
          <a:p>
            <a:r>
              <a:rPr lang="en-US" dirty="0" smtClean="0"/>
              <a:t>A programming language based on Ada, plus analysis tools (GNATprove, GPS)</a:t>
            </a:r>
          </a:p>
          <a:p>
            <a:r>
              <a:rPr lang="en-US" dirty="0" smtClean="0"/>
              <a:t>A small superset of Ada</a:t>
            </a:r>
          </a:p>
          <a:p>
            <a:pPr lvl="1"/>
            <a:r>
              <a:rPr lang="en-US" dirty="0" smtClean="0"/>
              <a:t>E.g., a few small things not </a:t>
            </a:r>
            <a:r>
              <a:rPr lang="en-US" i="1" dirty="0" smtClean="0"/>
              <a:t>yet</a:t>
            </a:r>
            <a:r>
              <a:rPr lang="en-US" dirty="0" smtClean="0"/>
              <a:t> in the Ada standard</a:t>
            </a:r>
          </a:p>
          <a:p>
            <a:r>
              <a:rPr lang="en-US" dirty="0" smtClean="0"/>
              <a:t>A large subset of Ada</a:t>
            </a:r>
          </a:p>
          <a:p>
            <a:pPr lvl="1"/>
            <a:r>
              <a:rPr lang="en-US" dirty="0" smtClean="0"/>
              <a:t>Includes almost all of Ada’s “core” (defined momentarily)</a:t>
            </a:r>
          </a:p>
          <a:p>
            <a:pPr lvl="1"/>
            <a:r>
              <a:rPr lang="en-US" dirty="0" smtClean="0"/>
              <a:t>Growing</a:t>
            </a:r>
          </a:p>
          <a:p>
            <a:r>
              <a:rPr lang="en-US" dirty="0" smtClean="0"/>
              <a:t>Fully supported by GNAT</a:t>
            </a:r>
          </a:p>
        </p:txBody>
      </p:sp>
    </p:spTree>
    <p:extLst>
      <p:ext uri="{BB962C8B-B14F-4D97-AF65-F5344CB8AC3E}">
        <p14:creationId xmlns:p14="http://schemas.microsoft.com/office/powerpoint/2010/main" val="2050224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ada_1838"/>
          <p:cNvPicPr>
            <a:picLocks noChangeAspect="1" noChangeArrowheads="1"/>
          </p:cNvPicPr>
          <p:nvPr/>
        </p:nvPicPr>
        <p:blipFill>
          <a:blip r:embed="rId2">
            <a:lum bright="64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gray">
          <a:xfrm>
            <a:off x="4705350" y="1371600"/>
            <a:ext cx="4406900" cy="548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3" name="Rectangle 3"/>
          <p:cNvSpPr>
            <a:spLocks noGrp="1" noChangeArrowheads="1"/>
          </p:cNvSpPr>
          <p:nvPr>
            <p:ph type="title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dirty="0" smtClean="0"/>
              <a:t>The Name</a:t>
            </a:r>
          </a:p>
        </p:txBody>
      </p:sp>
      <p:sp>
        <p:nvSpPr>
          <p:cNvPr id="216068" name="Rectangle 4"/>
          <p:cNvSpPr>
            <a:spLocks noGrp="1" noChangeArrowheads="1"/>
          </p:cNvSpPr>
          <p:nvPr>
            <p:ph sz="half" idx="10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First called DoD-1</a:t>
            </a:r>
          </a:p>
          <a:p>
            <a:pPr eaLnBrk="1" hangingPunct="1"/>
            <a:r>
              <a:rPr lang="en-US" dirty="0" smtClean="0"/>
              <a:t>Renamed Ada after the “first programmer”</a:t>
            </a:r>
          </a:p>
          <a:p>
            <a:pPr lvl="1" eaLnBrk="1" hangingPunct="1">
              <a:spcAft>
                <a:spcPct val="0"/>
              </a:spcAft>
            </a:pPr>
            <a:r>
              <a:rPr lang="en-US" dirty="0" smtClean="0"/>
              <a:t>Augusta Ada Byron, Lord Byron’s daughter</a:t>
            </a:r>
          </a:p>
          <a:p>
            <a:pPr lvl="1" eaLnBrk="1" hangingPunct="1">
              <a:spcAft>
                <a:spcPct val="0"/>
              </a:spcAft>
            </a:pPr>
            <a:r>
              <a:rPr lang="en-US" dirty="0" smtClean="0"/>
              <a:t>Understood Charles Babbage’s Analytical </a:t>
            </a:r>
            <a:r>
              <a:rPr lang="en-US" dirty="0"/>
              <a:t>Engine </a:t>
            </a:r>
            <a:r>
              <a:rPr lang="en-US" dirty="0" smtClean="0"/>
              <a:t>could be used to manipulate arbitrary symbols, i.e., a computer</a:t>
            </a:r>
          </a:p>
          <a:p>
            <a:pPr eaLnBrk="1" hangingPunct="1"/>
            <a:r>
              <a:rPr lang="en-US" dirty="0" smtClean="0"/>
              <a:t>Writing “ADA” is like writing “CPLUSPLUS”</a:t>
            </a:r>
          </a:p>
          <a:p>
            <a:pPr lvl="1" eaLnBrk="1" hangingPunct="1">
              <a:spcAft>
                <a:spcPct val="0"/>
              </a:spcAft>
            </a:pPr>
            <a:r>
              <a:rPr lang="en-US" dirty="0" smtClean="0"/>
              <a:t>The cognoscenti will know…</a:t>
            </a:r>
          </a:p>
          <a:p>
            <a:pPr eaLnBrk="1" hangingPunct="1"/>
            <a:r>
              <a:rPr lang="en-US" dirty="0" smtClean="0"/>
              <a:t>An International Standards Organization standard</a:t>
            </a:r>
          </a:p>
          <a:p>
            <a:pPr lvl="1" eaLnBrk="1" hangingPunct="1">
              <a:spcAft>
                <a:spcPct val="0"/>
              </a:spcAft>
            </a:pPr>
            <a:r>
              <a:rPr lang="en-US" dirty="0" smtClean="0"/>
              <a:t>A new version formally adopted about every 10 years</a:t>
            </a:r>
          </a:p>
        </p:txBody>
      </p:sp>
    </p:spTree>
    <p:extLst>
      <p:ext uri="{BB962C8B-B14F-4D97-AF65-F5344CB8AC3E}">
        <p14:creationId xmlns:p14="http://schemas.microsoft.com/office/powerpoint/2010/main" val="71953833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0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160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60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06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1606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1606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06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1606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1606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06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1606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1606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06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1606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1606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06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1606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1606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06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1606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1606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06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1606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1606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6068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1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Language Structure</a:t>
            </a:r>
            <a:endParaRPr lang="en-US" dirty="0" smtClean="0"/>
          </a:p>
        </p:txBody>
      </p:sp>
      <p:sp>
        <p:nvSpPr>
          <p:cNvPr id="20483" name="Rectangle 17"/>
          <p:cNvSpPr>
            <a:spLocks noGrp="1" noChangeArrowheads="1"/>
          </p:cNvSpPr>
          <p:nvPr>
            <p:ph sz="half" idx="10"/>
          </p:nvPr>
        </p:nvSpPr>
        <p:spPr/>
        <p:txBody>
          <a:bodyPr/>
          <a:lstStyle/>
          <a:p>
            <a:r>
              <a:rPr lang="en-US" smtClean="0"/>
              <a:t>“Core” is required of all implementations</a:t>
            </a:r>
          </a:p>
          <a:p>
            <a:pPr lvl="1"/>
            <a:r>
              <a:rPr lang="en-US" smtClean="0"/>
              <a:t>Reference Manual sections 1 through 13</a:t>
            </a:r>
          </a:p>
          <a:p>
            <a:pPr lvl="1"/>
            <a:r>
              <a:rPr lang="en-US" smtClean="0"/>
              <a:t>Predefined Language Environment (Annex A)</a:t>
            </a:r>
          </a:p>
          <a:p>
            <a:pPr lvl="1"/>
            <a:r>
              <a:rPr lang="en-US" smtClean="0"/>
              <a:t>Foreign Language Interfaces (Annex B)</a:t>
            </a:r>
          </a:p>
          <a:p>
            <a:r>
              <a:rPr lang="en-US" smtClean="0"/>
              <a:t>“Specialized Needs Annexes” are optional</a:t>
            </a:r>
          </a:p>
          <a:p>
            <a:pPr lvl="1"/>
            <a:r>
              <a:rPr lang="en-US" smtClean="0"/>
              <a:t>Provide more functionality but not additional syntax</a:t>
            </a:r>
          </a:p>
          <a:p>
            <a:pPr lvl="1"/>
            <a:r>
              <a:rPr lang="en-US" smtClean="0"/>
              <a:t>Systems Programming (C)</a:t>
            </a:r>
          </a:p>
          <a:p>
            <a:pPr lvl="1"/>
            <a:r>
              <a:rPr lang="en-US" smtClean="0"/>
              <a:t>Real-Time Systems (D)</a:t>
            </a:r>
          </a:p>
          <a:p>
            <a:pPr lvl="1"/>
            <a:r>
              <a:rPr lang="en-US" smtClean="0"/>
              <a:t>Distributed Systems (E)</a:t>
            </a:r>
          </a:p>
          <a:p>
            <a:pPr lvl="1"/>
            <a:r>
              <a:rPr lang="en-US" smtClean="0"/>
              <a:t>Information Systems (F)</a:t>
            </a:r>
          </a:p>
          <a:p>
            <a:pPr lvl="1"/>
            <a:r>
              <a:rPr lang="en-US" smtClean="0"/>
              <a:t>Numerics (G)</a:t>
            </a:r>
          </a:p>
          <a:p>
            <a:pPr lvl="1"/>
            <a:r>
              <a:rPr lang="en-US" smtClean="0"/>
              <a:t>High-Integrity Systems (H)</a:t>
            </a:r>
            <a:endParaRPr lang="en-US" dirty="0" smtClean="0"/>
          </a:p>
        </p:txBody>
      </p:sp>
      <p:sp>
        <p:nvSpPr>
          <p:cNvPr id="20484" name="Rectangle 4"/>
          <p:cNvSpPr>
            <a:spLocks noChangeArrowheads="1"/>
          </p:cNvSpPr>
          <p:nvPr/>
        </p:nvSpPr>
        <p:spPr bwMode="auto">
          <a:xfrm>
            <a:off x="990600" y="1219200"/>
            <a:ext cx="7162800" cy="4552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5321643" y="6111256"/>
            <a:ext cx="981359" cy="338554"/>
          </a:xfrm>
          <a:prstGeom prst="rect">
            <a:avLst/>
          </a:prstGeom>
          <a:solidFill>
            <a:srgbClr val="FFC000"/>
          </a:solidFill>
          <a:ln>
            <a:solidFill>
              <a:schemeClr val="accent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n-US" sz="1600" i="0" kern="1200" dirty="0" smtClean="0"/>
              <a:t>Annexes</a:t>
            </a:r>
          </a:p>
        </p:txBody>
      </p:sp>
      <p:cxnSp>
        <p:nvCxnSpPr>
          <p:cNvPr id="5" name="Curved Connector 4"/>
          <p:cNvCxnSpPr>
            <a:stCxn id="3" idx="3"/>
            <a:endCxn id="21" idx="2"/>
          </p:cNvCxnSpPr>
          <p:nvPr/>
        </p:nvCxnSpPr>
        <p:spPr bwMode="auto">
          <a:xfrm flipV="1">
            <a:off x="6303002" y="5976557"/>
            <a:ext cx="1102996" cy="303976"/>
          </a:xfrm>
          <a:prstGeom prst="curvedConnector2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6" name="Rectangle 5"/>
          <p:cNvSpPr/>
          <p:nvPr/>
        </p:nvSpPr>
        <p:spPr bwMode="auto">
          <a:xfrm rot="2817942">
            <a:off x="6547819" y="5560316"/>
            <a:ext cx="157484" cy="16617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1" u="none" strike="noStrike" cap="none" normalizeH="0" baseline="0" smtClean="0"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23" name="Curved Connector 22"/>
          <p:cNvCxnSpPr>
            <a:stCxn id="3" idx="3"/>
            <a:endCxn id="6" idx="2"/>
          </p:cNvCxnSpPr>
          <p:nvPr/>
        </p:nvCxnSpPr>
        <p:spPr bwMode="auto">
          <a:xfrm flipV="1">
            <a:off x="6303002" y="5700101"/>
            <a:ext cx="262828" cy="580432"/>
          </a:xfrm>
          <a:prstGeom prst="curvedConnector3">
            <a:avLst>
              <a:gd name="adj1" fmla="val 50000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grpSp>
        <p:nvGrpSpPr>
          <p:cNvPr id="10" name="Group 9"/>
          <p:cNvGrpSpPr/>
          <p:nvPr/>
        </p:nvGrpSpPr>
        <p:grpSpPr>
          <a:xfrm>
            <a:off x="6287848" y="4009343"/>
            <a:ext cx="2181637" cy="1926482"/>
            <a:chOff x="6287848" y="4009343"/>
            <a:chExt cx="2181637" cy="1926482"/>
          </a:xfrm>
        </p:grpSpPr>
        <p:sp>
          <p:nvSpPr>
            <p:cNvPr id="20486" name="Freeform 5"/>
            <p:cNvSpPr>
              <a:spLocks/>
            </p:cNvSpPr>
            <p:nvPr/>
          </p:nvSpPr>
          <p:spPr bwMode="auto">
            <a:xfrm>
              <a:off x="7177857" y="4053856"/>
              <a:ext cx="456283" cy="241296"/>
            </a:xfrm>
            <a:custGeom>
              <a:avLst/>
              <a:gdLst>
                <a:gd name="T0" fmla="*/ 2147483647 w 379"/>
                <a:gd name="T1" fmla="*/ 0 h 213"/>
                <a:gd name="T2" fmla="*/ 2147483647 w 379"/>
                <a:gd name="T3" fmla="*/ 0 h 213"/>
                <a:gd name="T4" fmla="*/ 2147483647 w 379"/>
                <a:gd name="T5" fmla="*/ 2147483647 h 213"/>
                <a:gd name="T6" fmla="*/ 0 w 379"/>
                <a:gd name="T7" fmla="*/ 2147483647 h 213"/>
                <a:gd name="T8" fmla="*/ 2147483647 w 379"/>
                <a:gd name="T9" fmla="*/ 0 h 21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79"/>
                <a:gd name="T16" fmla="*/ 0 h 213"/>
                <a:gd name="T17" fmla="*/ 379 w 379"/>
                <a:gd name="T18" fmla="*/ 213 h 21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79" h="213">
                  <a:moveTo>
                    <a:pt x="76" y="0"/>
                  </a:moveTo>
                  <a:lnTo>
                    <a:pt x="304" y="0"/>
                  </a:lnTo>
                  <a:lnTo>
                    <a:pt x="378" y="212"/>
                  </a:lnTo>
                  <a:lnTo>
                    <a:pt x="0" y="212"/>
                  </a:lnTo>
                  <a:lnTo>
                    <a:pt x="76" y="0"/>
                  </a:lnTo>
                </a:path>
              </a:pathLst>
            </a:custGeom>
            <a:solidFill>
              <a:schemeClr val="accent4">
                <a:lumMod val="75000"/>
                <a:lumOff val="25000"/>
              </a:schemeClr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20487" name="Freeform 6"/>
            <p:cNvSpPr>
              <a:spLocks/>
            </p:cNvSpPr>
            <p:nvPr/>
          </p:nvSpPr>
          <p:spPr bwMode="auto">
            <a:xfrm>
              <a:off x="8184333" y="4803486"/>
              <a:ext cx="269676" cy="406692"/>
            </a:xfrm>
            <a:custGeom>
              <a:avLst/>
              <a:gdLst>
                <a:gd name="T0" fmla="*/ 2147483647 w 224"/>
                <a:gd name="T1" fmla="*/ 2147483647 h 359"/>
                <a:gd name="T2" fmla="*/ 2147483647 w 224"/>
                <a:gd name="T3" fmla="*/ 2147483647 h 359"/>
                <a:gd name="T4" fmla="*/ 0 w 224"/>
                <a:gd name="T5" fmla="*/ 2147483647 h 359"/>
                <a:gd name="T6" fmla="*/ 0 w 224"/>
                <a:gd name="T7" fmla="*/ 0 h 359"/>
                <a:gd name="T8" fmla="*/ 2147483647 w 224"/>
                <a:gd name="T9" fmla="*/ 2147483647 h 35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24"/>
                <a:gd name="T16" fmla="*/ 0 h 359"/>
                <a:gd name="T17" fmla="*/ 224 w 224"/>
                <a:gd name="T18" fmla="*/ 359 h 35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24" h="359">
                  <a:moveTo>
                    <a:pt x="223" y="72"/>
                  </a:moveTo>
                  <a:lnTo>
                    <a:pt x="223" y="286"/>
                  </a:lnTo>
                  <a:lnTo>
                    <a:pt x="0" y="358"/>
                  </a:lnTo>
                  <a:lnTo>
                    <a:pt x="0" y="0"/>
                  </a:lnTo>
                  <a:lnTo>
                    <a:pt x="223" y="72"/>
                  </a:lnTo>
                </a:path>
              </a:pathLst>
            </a:custGeom>
            <a:solidFill>
              <a:schemeClr val="accent4">
                <a:lumMod val="25000"/>
                <a:lumOff val="75000"/>
              </a:schemeClr>
            </a:solidFill>
            <a:ln w="12700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488" name="Freeform 7"/>
            <p:cNvSpPr>
              <a:spLocks/>
            </p:cNvSpPr>
            <p:nvPr/>
          </p:nvSpPr>
          <p:spPr bwMode="auto">
            <a:xfrm>
              <a:off x="6312241" y="4807199"/>
              <a:ext cx="270881" cy="406692"/>
            </a:xfrm>
            <a:custGeom>
              <a:avLst/>
              <a:gdLst>
                <a:gd name="T0" fmla="*/ 0 w 225"/>
                <a:gd name="T1" fmla="*/ 2147483647 h 359"/>
                <a:gd name="T2" fmla="*/ 0 w 225"/>
                <a:gd name="T3" fmla="*/ 2147483647 h 359"/>
                <a:gd name="T4" fmla="*/ 2147483647 w 225"/>
                <a:gd name="T5" fmla="*/ 2147483647 h 359"/>
                <a:gd name="T6" fmla="*/ 2147483647 w 225"/>
                <a:gd name="T7" fmla="*/ 0 h 359"/>
                <a:gd name="T8" fmla="*/ 0 w 225"/>
                <a:gd name="T9" fmla="*/ 2147483647 h 35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25"/>
                <a:gd name="T16" fmla="*/ 0 h 359"/>
                <a:gd name="T17" fmla="*/ 225 w 225"/>
                <a:gd name="T18" fmla="*/ 359 h 35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25" h="359">
                  <a:moveTo>
                    <a:pt x="0" y="72"/>
                  </a:moveTo>
                  <a:lnTo>
                    <a:pt x="0" y="286"/>
                  </a:lnTo>
                  <a:lnTo>
                    <a:pt x="224" y="358"/>
                  </a:lnTo>
                  <a:lnTo>
                    <a:pt x="224" y="0"/>
                  </a:lnTo>
                  <a:lnTo>
                    <a:pt x="0" y="72"/>
                  </a:lnTo>
                </a:path>
              </a:pathLst>
            </a:custGeom>
            <a:solidFill>
              <a:schemeClr val="accent4">
                <a:lumMod val="25000"/>
                <a:lumOff val="75000"/>
              </a:schemeClr>
            </a:solidFill>
            <a:ln w="12700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489" name="Freeform 8"/>
            <p:cNvSpPr>
              <a:spLocks/>
            </p:cNvSpPr>
            <p:nvPr/>
          </p:nvSpPr>
          <p:spPr bwMode="auto">
            <a:xfrm>
              <a:off x="6485603" y="4270230"/>
              <a:ext cx="458691" cy="402160"/>
            </a:xfrm>
            <a:custGeom>
              <a:avLst/>
              <a:gdLst>
                <a:gd name="T0" fmla="*/ 2147483647 w 381"/>
                <a:gd name="T1" fmla="*/ 2147483647 h 355"/>
                <a:gd name="T2" fmla="*/ 2147483647 w 381"/>
                <a:gd name="T3" fmla="*/ 2147483647 h 355"/>
                <a:gd name="T4" fmla="*/ 2147483647 w 381"/>
                <a:gd name="T5" fmla="*/ 0 h 355"/>
                <a:gd name="T6" fmla="*/ 0 w 381"/>
                <a:gd name="T7" fmla="*/ 2147483647 h 355"/>
                <a:gd name="T8" fmla="*/ 2147483647 w 381"/>
                <a:gd name="T9" fmla="*/ 2147483647 h 35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81"/>
                <a:gd name="T16" fmla="*/ 0 h 355"/>
                <a:gd name="T17" fmla="*/ 381 w 381"/>
                <a:gd name="T18" fmla="*/ 355 h 35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81" h="355">
                  <a:moveTo>
                    <a:pt x="132" y="354"/>
                  </a:moveTo>
                  <a:lnTo>
                    <a:pt x="380" y="95"/>
                  </a:lnTo>
                  <a:lnTo>
                    <a:pt x="156" y="0"/>
                  </a:lnTo>
                  <a:lnTo>
                    <a:pt x="0" y="153"/>
                  </a:lnTo>
                  <a:lnTo>
                    <a:pt x="132" y="354"/>
                  </a:lnTo>
                </a:path>
              </a:pathLst>
            </a:custGeom>
            <a:solidFill>
              <a:schemeClr val="accent4">
                <a:lumMod val="25000"/>
                <a:lumOff val="75000"/>
              </a:schemeClr>
            </a:solidFill>
            <a:ln w="12700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490" name="Freeform 9"/>
            <p:cNvSpPr>
              <a:spLocks/>
            </p:cNvSpPr>
            <p:nvPr/>
          </p:nvSpPr>
          <p:spPr bwMode="auto">
            <a:xfrm rot="214883">
              <a:off x="7827968" y="4274761"/>
              <a:ext cx="461099" cy="403293"/>
            </a:xfrm>
            <a:custGeom>
              <a:avLst/>
              <a:gdLst>
                <a:gd name="T0" fmla="*/ 2147483647 w 383"/>
                <a:gd name="T1" fmla="*/ 2147483647 h 356"/>
                <a:gd name="T2" fmla="*/ 0 w 383"/>
                <a:gd name="T3" fmla="*/ 2147483647 h 356"/>
                <a:gd name="T4" fmla="*/ 2147483647 w 383"/>
                <a:gd name="T5" fmla="*/ 0 h 356"/>
                <a:gd name="T6" fmla="*/ 2147483647 w 383"/>
                <a:gd name="T7" fmla="*/ 2147483647 h 356"/>
                <a:gd name="T8" fmla="*/ 2147483647 w 383"/>
                <a:gd name="T9" fmla="*/ 2147483647 h 3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83"/>
                <a:gd name="T16" fmla="*/ 0 h 356"/>
                <a:gd name="T17" fmla="*/ 383 w 383"/>
                <a:gd name="T18" fmla="*/ 356 h 35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83" h="356">
                  <a:moveTo>
                    <a:pt x="252" y="355"/>
                  </a:moveTo>
                  <a:lnTo>
                    <a:pt x="0" y="94"/>
                  </a:lnTo>
                  <a:lnTo>
                    <a:pt x="228" y="0"/>
                  </a:lnTo>
                  <a:lnTo>
                    <a:pt x="382" y="153"/>
                  </a:lnTo>
                  <a:lnTo>
                    <a:pt x="252" y="355"/>
                  </a:lnTo>
                </a:path>
              </a:pathLst>
            </a:custGeom>
            <a:solidFill>
              <a:schemeClr val="accent4">
                <a:lumMod val="75000"/>
                <a:lumOff val="25000"/>
              </a:schemeClr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491" name="Freeform 10"/>
            <p:cNvSpPr>
              <a:spLocks/>
            </p:cNvSpPr>
            <p:nvPr/>
          </p:nvSpPr>
          <p:spPr bwMode="auto">
            <a:xfrm rot="21358441">
              <a:off x="6515262" y="5346263"/>
              <a:ext cx="458691" cy="401028"/>
            </a:xfrm>
            <a:custGeom>
              <a:avLst/>
              <a:gdLst>
                <a:gd name="T0" fmla="*/ 2147483647 w 381"/>
                <a:gd name="T1" fmla="*/ 0 h 354"/>
                <a:gd name="T2" fmla="*/ 2147483647 w 381"/>
                <a:gd name="T3" fmla="*/ 2147483647 h 354"/>
                <a:gd name="T4" fmla="*/ 2147483647 w 381"/>
                <a:gd name="T5" fmla="*/ 2147483647 h 354"/>
                <a:gd name="T6" fmla="*/ 0 w 381"/>
                <a:gd name="T7" fmla="*/ 2147483647 h 354"/>
                <a:gd name="T8" fmla="*/ 2147483647 w 381"/>
                <a:gd name="T9" fmla="*/ 0 h 35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81"/>
                <a:gd name="T16" fmla="*/ 0 h 354"/>
                <a:gd name="T17" fmla="*/ 381 w 381"/>
                <a:gd name="T18" fmla="*/ 354 h 35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81" h="354">
                  <a:moveTo>
                    <a:pt x="130" y="0"/>
                  </a:moveTo>
                  <a:lnTo>
                    <a:pt x="380" y="261"/>
                  </a:lnTo>
                  <a:lnTo>
                    <a:pt x="154" y="353"/>
                  </a:lnTo>
                  <a:lnTo>
                    <a:pt x="0" y="200"/>
                  </a:lnTo>
                  <a:lnTo>
                    <a:pt x="130" y="0"/>
                  </a:lnTo>
                </a:path>
              </a:pathLst>
            </a:custGeom>
            <a:solidFill>
              <a:schemeClr val="accent4">
                <a:lumMod val="25000"/>
                <a:lumOff val="75000"/>
              </a:schemeClr>
            </a:solidFill>
            <a:ln w="12700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492" name="Freeform 11"/>
            <p:cNvSpPr>
              <a:spLocks/>
            </p:cNvSpPr>
            <p:nvPr/>
          </p:nvSpPr>
          <p:spPr bwMode="auto">
            <a:xfrm>
              <a:off x="7809587" y="5327466"/>
              <a:ext cx="458691" cy="401028"/>
            </a:xfrm>
            <a:custGeom>
              <a:avLst/>
              <a:gdLst>
                <a:gd name="T0" fmla="*/ 2147483647 w 381"/>
                <a:gd name="T1" fmla="*/ 0 h 354"/>
                <a:gd name="T2" fmla="*/ 0 w 381"/>
                <a:gd name="T3" fmla="*/ 2147483647 h 354"/>
                <a:gd name="T4" fmla="*/ 2147483647 w 381"/>
                <a:gd name="T5" fmla="*/ 2147483647 h 354"/>
                <a:gd name="T6" fmla="*/ 2147483647 w 381"/>
                <a:gd name="T7" fmla="*/ 2147483647 h 354"/>
                <a:gd name="T8" fmla="*/ 2147483647 w 381"/>
                <a:gd name="T9" fmla="*/ 0 h 35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81"/>
                <a:gd name="T16" fmla="*/ 0 h 354"/>
                <a:gd name="T17" fmla="*/ 381 w 381"/>
                <a:gd name="T18" fmla="*/ 354 h 35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81" h="354">
                  <a:moveTo>
                    <a:pt x="250" y="0"/>
                  </a:moveTo>
                  <a:lnTo>
                    <a:pt x="0" y="259"/>
                  </a:lnTo>
                  <a:lnTo>
                    <a:pt x="226" y="353"/>
                  </a:lnTo>
                  <a:lnTo>
                    <a:pt x="380" y="200"/>
                  </a:lnTo>
                  <a:lnTo>
                    <a:pt x="250" y="0"/>
                  </a:lnTo>
                </a:path>
              </a:pathLst>
            </a:custGeom>
            <a:solidFill>
              <a:schemeClr val="accent4">
                <a:lumMod val="25000"/>
                <a:lumOff val="75000"/>
              </a:schemeClr>
            </a:solidFill>
            <a:ln w="12700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493" name="Freeform 12"/>
            <p:cNvSpPr>
              <a:spLocks/>
            </p:cNvSpPr>
            <p:nvPr/>
          </p:nvSpPr>
          <p:spPr bwMode="auto">
            <a:xfrm>
              <a:off x="7177859" y="5694529"/>
              <a:ext cx="456283" cy="241296"/>
            </a:xfrm>
            <a:custGeom>
              <a:avLst/>
              <a:gdLst>
                <a:gd name="T0" fmla="*/ 2147483647 w 379"/>
                <a:gd name="T1" fmla="*/ 2147483647 h 213"/>
                <a:gd name="T2" fmla="*/ 2147483647 w 379"/>
                <a:gd name="T3" fmla="*/ 2147483647 h 213"/>
                <a:gd name="T4" fmla="*/ 2147483647 w 379"/>
                <a:gd name="T5" fmla="*/ 0 h 213"/>
                <a:gd name="T6" fmla="*/ 0 w 379"/>
                <a:gd name="T7" fmla="*/ 0 h 213"/>
                <a:gd name="T8" fmla="*/ 2147483647 w 379"/>
                <a:gd name="T9" fmla="*/ 2147483647 h 21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79"/>
                <a:gd name="T16" fmla="*/ 0 h 213"/>
                <a:gd name="T17" fmla="*/ 379 w 379"/>
                <a:gd name="T18" fmla="*/ 213 h 21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79" h="213">
                  <a:moveTo>
                    <a:pt x="76" y="212"/>
                  </a:moveTo>
                  <a:lnTo>
                    <a:pt x="304" y="212"/>
                  </a:lnTo>
                  <a:lnTo>
                    <a:pt x="378" y="0"/>
                  </a:lnTo>
                  <a:lnTo>
                    <a:pt x="0" y="0"/>
                  </a:lnTo>
                  <a:lnTo>
                    <a:pt x="76" y="212"/>
                  </a:lnTo>
                </a:path>
              </a:pathLst>
            </a:custGeom>
            <a:solidFill>
              <a:schemeClr val="accent4">
                <a:lumMod val="25000"/>
                <a:lumOff val="75000"/>
              </a:schemeClr>
            </a:solidFill>
            <a:ln w="12700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7948649" y="4290843"/>
              <a:ext cx="29527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i="0" kern="1200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B</a:t>
              </a: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8174211" y="4853352"/>
              <a:ext cx="29527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i="0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C</a:t>
              </a: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7936051" y="5423917"/>
              <a:ext cx="29527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i="0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D</a:t>
              </a: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6564344" y="5445666"/>
              <a:ext cx="27924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i="0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F</a:t>
              </a: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6287848" y="4866484"/>
              <a:ext cx="30489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i="0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G</a:t>
              </a: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6534925" y="4287302"/>
              <a:ext cx="29527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i="0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H</a:t>
              </a:r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7261457" y="4009343"/>
              <a:ext cx="29527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i="0" kern="1200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A</a:t>
              </a:r>
            </a:p>
          </p:txBody>
        </p:sp>
        <p:sp>
          <p:nvSpPr>
            <p:cNvPr id="20494" name="Oval 14"/>
            <p:cNvSpPr>
              <a:spLocks noChangeArrowheads="1"/>
            </p:cNvSpPr>
            <p:nvPr/>
          </p:nvSpPr>
          <p:spPr bwMode="auto">
            <a:xfrm>
              <a:off x="6548211" y="4250971"/>
              <a:ext cx="1669828" cy="1481763"/>
            </a:xfrm>
            <a:prstGeom prst="ellipse">
              <a:avLst/>
            </a:prstGeom>
            <a:solidFill>
              <a:schemeClr val="accent4">
                <a:lumMod val="75000"/>
                <a:lumOff val="25000"/>
              </a:schemeClr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2" name="TextBox 1"/>
            <p:cNvSpPr txBox="1"/>
            <p:nvPr/>
          </p:nvSpPr>
          <p:spPr>
            <a:xfrm>
              <a:off x="7030888" y="4822575"/>
              <a:ext cx="71218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i="0" kern="1200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Black" panose="020B0A04020102020204" pitchFamily="34" charset="0"/>
                </a:rPr>
                <a:t>Core</a:t>
              </a:r>
            </a:p>
          </p:txBody>
        </p:sp>
      </p:grpSp>
      <p:sp>
        <p:nvSpPr>
          <p:cNvPr id="21" name="Rectangle 20"/>
          <p:cNvSpPr/>
          <p:nvPr/>
        </p:nvSpPr>
        <p:spPr bwMode="auto">
          <a:xfrm>
            <a:off x="7327256" y="5810387"/>
            <a:ext cx="157484" cy="16617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1" u="none" strike="noStrike" cap="none" normalizeH="0" baseline="0" smtClean="0"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7275585" y="5693358"/>
            <a:ext cx="2952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i="0" kern="1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title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dirty="0" smtClean="0"/>
              <a:t>“Core” Language Content</a:t>
            </a:r>
          </a:p>
        </p:txBody>
      </p:sp>
      <p:sp>
        <p:nvSpPr>
          <p:cNvPr id="21507" name="Content Placeholder 2"/>
          <p:cNvSpPr>
            <a:spLocks noGrp="1"/>
          </p:cNvSpPr>
          <p:nvPr>
            <p:ph sz="half" idx="10"/>
          </p:nvPr>
        </p:nvSpPr>
        <p:spPr/>
        <p:txBody>
          <a:bodyPr>
            <a:normAutofit fontScale="92500" lnSpcReduction="20000"/>
          </a:bodyPr>
          <a:lstStyle/>
          <a:p>
            <a:pPr eaLnBrk="1" hangingPunct="1">
              <a:lnSpc>
                <a:spcPct val="120000"/>
              </a:lnSpc>
              <a:spcBef>
                <a:spcPts val="1200"/>
              </a:spcBef>
              <a:defRPr/>
            </a:pPr>
            <a:r>
              <a:rPr lang="en-US" dirty="0" smtClean="0"/>
              <a:t>Many types, including Boolean and String</a:t>
            </a:r>
          </a:p>
          <a:p>
            <a:pPr eaLnBrk="1" hangingPunct="1">
              <a:lnSpc>
                <a:spcPct val="120000"/>
              </a:lnSpc>
              <a:spcBef>
                <a:spcPts val="1200"/>
              </a:spcBef>
              <a:defRPr/>
            </a:pPr>
            <a:r>
              <a:rPr lang="en-US" dirty="0" smtClean="0"/>
              <a:t>Extensive support for user-defined types</a:t>
            </a:r>
          </a:p>
          <a:p>
            <a:pPr eaLnBrk="1" hangingPunct="1">
              <a:lnSpc>
                <a:spcPct val="120000"/>
              </a:lnSpc>
              <a:spcBef>
                <a:spcPts val="1200"/>
              </a:spcBef>
              <a:defRPr/>
            </a:pPr>
            <a:r>
              <a:rPr lang="en-US" dirty="0" smtClean="0"/>
              <a:t>Overloadable procedures and functions</a:t>
            </a:r>
          </a:p>
          <a:p>
            <a:pPr eaLnBrk="1" hangingPunct="1">
              <a:lnSpc>
                <a:spcPct val="120000"/>
              </a:lnSpc>
              <a:spcBef>
                <a:spcPts val="1200"/>
              </a:spcBef>
              <a:defRPr/>
            </a:pPr>
            <a:r>
              <a:rPr lang="en-US" dirty="0" smtClean="0"/>
              <a:t>Modules for compile-time visibility control</a:t>
            </a:r>
          </a:p>
          <a:p>
            <a:pPr eaLnBrk="1" hangingPunct="1">
              <a:lnSpc>
                <a:spcPct val="120000"/>
              </a:lnSpc>
              <a:spcBef>
                <a:spcPts val="1200"/>
              </a:spcBef>
              <a:defRPr/>
            </a:pPr>
            <a:r>
              <a:rPr lang="en-US" dirty="0" smtClean="0"/>
              <a:t>“Private” types for Abstract Data Types, etc.</a:t>
            </a:r>
          </a:p>
          <a:p>
            <a:pPr eaLnBrk="1" hangingPunct="1">
              <a:lnSpc>
                <a:spcPct val="120000"/>
              </a:lnSpc>
              <a:spcBef>
                <a:spcPts val="1200"/>
              </a:spcBef>
              <a:defRPr/>
            </a:pPr>
            <a:r>
              <a:rPr lang="en-US" dirty="0" smtClean="0"/>
              <a:t>Exceptions</a:t>
            </a:r>
          </a:p>
          <a:p>
            <a:pPr eaLnBrk="1" hangingPunct="1">
              <a:lnSpc>
                <a:spcPct val="120000"/>
              </a:lnSpc>
              <a:spcBef>
                <a:spcPts val="1200"/>
              </a:spcBef>
              <a:defRPr/>
            </a:pPr>
            <a:r>
              <a:rPr lang="en-US" dirty="0" smtClean="0"/>
              <a:t>Generic Units</a:t>
            </a:r>
          </a:p>
          <a:p>
            <a:pPr eaLnBrk="1" hangingPunct="1">
              <a:lnSpc>
                <a:spcPct val="120000"/>
              </a:lnSpc>
              <a:spcBef>
                <a:spcPts val="1200"/>
              </a:spcBef>
              <a:defRPr/>
            </a:pPr>
            <a:r>
              <a:rPr lang="en-US" dirty="0" smtClean="0"/>
              <a:t>High-level dynamic memory management</a:t>
            </a:r>
          </a:p>
          <a:p>
            <a:pPr eaLnBrk="1" hangingPunct="1">
              <a:lnSpc>
                <a:spcPct val="120000"/>
              </a:lnSpc>
              <a:spcBef>
                <a:spcPts val="1200"/>
              </a:spcBef>
              <a:defRPr/>
            </a:pPr>
            <a:r>
              <a:rPr lang="en-US" dirty="0" smtClean="0"/>
              <a:t>Low-level programming</a:t>
            </a:r>
          </a:p>
          <a:p>
            <a:pPr eaLnBrk="1" hangingPunct="1">
              <a:lnSpc>
                <a:spcPct val="120000"/>
              </a:lnSpc>
              <a:spcBef>
                <a:spcPts val="1200"/>
              </a:spcBef>
              <a:defRPr/>
            </a:pPr>
            <a:r>
              <a:rPr lang="en-US" dirty="0" smtClean="0"/>
              <a:t>Object-Oriented Programming</a:t>
            </a:r>
          </a:p>
          <a:p>
            <a:pPr eaLnBrk="1" hangingPunct="1">
              <a:lnSpc>
                <a:spcPct val="120000"/>
              </a:lnSpc>
              <a:spcBef>
                <a:spcPts val="1200"/>
              </a:spcBef>
              <a:defRPr/>
            </a:pPr>
            <a:r>
              <a:rPr lang="en-US" dirty="0" smtClean="0"/>
              <a:t>Concurrent programming</a:t>
            </a:r>
          </a:p>
          <a:p>
            <a:pPr eaLnBrk="1" hangingPunct="1">
              <a:lnSpc>
                <a:spcPct val="120000"/>
              </a:lnSpc>
              <a:spcBef>
                <a:spcPts val="1200"/>
              </a:spcBef>
              <a:defRPr/>
            </a:pPr>
            <a:r>
              <a:rPr lang="en-US" dirty="0" smtClean="0"/>
              <a:t>Contract-based programming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4"/>
          <p:cNvSpPr>
            <a:spLocks noGrp="1" noChangeArrowheads="1"/>
          </p:cNvSpPr>
          <p:nvPr>
            <p:ph type="title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mtClean="0"/>
              <a:t>Predefined Language Environment</a:t>
            </a:r>
          </a:p>
        </p:txBody>
      </p:sp>
      <p:sp>
        <p:nvSpPr>
          <p:cNvPr id="49155" name="Rectangle 5"/>
          <p:cNvSpPr>
            <a:spLocks noGrp="1" noChangeArrowheads="1"/>
          </p:cNvSpPr>
          <p:nvPr>
            <p:ph sz="half" idx="10"/>
          </p:nvPr>
        </p:nvSpPr>
        <p:spPr/>
        <p:txBody>
          <a:bodyPr>
            <a:normAutofit/>
          </a:bodyPr>
          <a:lstStyle/>
          <a:p>
            <a:pPr eaLnBrk="1" hangingPunct="1">
              <a:lnSpc>
                <a:spcPct val="120000"/>
              </a:lnSpc>
              <a:spcBef>
                <a:spcPts val="1200"/>
              </a:spcBef>
              <a:defRPr/>
            </a:pPr>
            <a:r>
              <a:rPr lang="en-US" dirty="0" smtClean="0"/>
              <a:t>Standard types and operations for them</a:t>
            </a:r>
          </a:p>
          <a:p>
            <a:pPr eaLnBrk="1" hangingPunct="1">
              <a:lnSpc>
                <a:spcPct val="120000"/>
              </a:lnSpc>
              <a:spcBef>
                <a:spcPts val="1200"/>
              </a:spcBef>
              <a:defRPr/>
            </a:pPr>
            <a:r>
              <a:rPr lang="en-US" dirty="0" smtClean="0"/>
              <a:t>Character &amp; String handling routines</a:t>
            </a:r>
          </a:p>
          <a:p>
            <a:pPr eaLnBrk="1" hangingPunct="1">
              <a:lnSpc>
                <a:spcPct val="120000"/>
              </a:lnSpc>
              <a:spcBef>
                <a:spcPts val="1200"/>
              </a:spcBef>
              <a:defRPr/>
            </a:pPr>
            <a:r>
              <a:rPr lang="en-US" dirty="0" smtClean="0"/>
              <a:t>Elementary numeric functions (sine, cosine, etc.)</a:t>
            </a:r>
          </a:p>
          <a:p>
            <a:pPr eaLnBrk="1" hangingPunct="1">
              <a:lnSpc>
                <a:spcPct val="120000"/>
              </a:lnSpc>
              <a:spcBef>
                <a:spcPts val="1200"/>
              </a:spcBef>
              <a:defRPr/>
            </a:pPr>
            <a:r>
              <a:rPr lang="en-US" dirty="0" smtClean="0"/>
              <a:t>Pseudo-random number generators</a:t>
            </a:r>
          </a:p>
          <a:p>
            <a:pPr eaLnBrk="1" hangingPunct="1">
              <a:lnSpc>
                <a:spcPct val="120000"/>
              </a:lnSpc>
              <a:spcBef>
                <a:spcPts val="1200"/>
              </a:spcBef>
              <a:defRPr/>
            </a:pPr>
            <a:r>
              <a:rPr lang="en-US" dirty="0" smtClean="0"/>
              <a:t>I/O for text</a:t>
            </a:r>
            <a:r>
              <a:rPr lang="en-US" dirty="0"/>
              <a:t> </a:t>
            </a:r>
            <a:r>
              <a:rPr lang="en-US" smtClean="0"/>
              <a:t>and binary formats</a:t>
            </a:r>
            <a:endParaRPr lang="en-US" dirty="0" smtClean="0"/>
          </a:p>
          <a:p>
            <a:pPr eaLnBrk="1" hangingPunct="1">
              <a:lnSpc>
                <a:spcPct val="120000"/>
              </a:lnSpc>
              <a:spcBef>
                <a:spcPts val="1200"/>
              </a:spcBef>
              <a:defRPr/>
            </a:pPr>
            <a:r>
              <a:rPr lang="en-US" dirty="0" smtClean="0"/>
              <a:t>Command-line argument access</a:t>
            </a:r>
          </a:p>
          <a:p>
            <a:pPr eaLnBrk="1" hangingPunct="1">
              <a:lnSpc>
                <a:spcPct val="120000"/>
              </a:lnSpc>
              <a:spcBef>
                <a:spcPts val="1200"/>
              </a:spcBef>
              <a:defRPr/>
            </a:pPr>
            <a:r>
              <a:rPr lang="en-US" dirty="0" smtClean="0"/>
              <a:t>Environment variables access and manipulation</a:t>
            </a:r>
          </a:p>
          <a:p>
            <a:pPr eaLnBrk="1" hangingPunct="1">
              <a:lnSpc>
                <a:spcPct val="120000"/>
              </a:lnSpc>
              <a:spcBef>
                <a:spcPts val="1200"/>
              </a:spcBef>
              <a:defRPr/>
            </a:pPr>
            <a:r>
              <a:rPr lang="en-US" dirty="0" smtClean="0"/>
              <a:t>Standard “containers” data structures library</a:t>
            </a:r>
          </a:p>
          <a:p>
            <a:pPr eaLnBrk="1" hangingPunct="1">
              <a:lnSpc>
                <a:spcPct val="120000"/>
              </a:lnSpc>
              <a:spcBef>
                <a:spcPts val="1200"/>
              </a:spcBef>
              <a:defRPr/>
            </a:pPr>
            <a:r>
              <a:rPr lang="en-US" dirty="0" smtClean="0"/>
              <a:t>And more…</a:t>
            </a:r>
          </a:p>
        </p:txBody>
      </p:sp>
      <p:sp>
        <p:nvSpPr>
          <p:cNvPr id="4" name="Rectangle 4"/>
          <p:cNvSpPr>
            <a:spLocks noChangeArrowheads="1"/>
          </p:cNvSpPr>
          <p:nvPr/>
        </p:nvSpPr>
        <p:spPr bwMode="gray">
          <a:xfrm>
            <a:off x="7772400" y="762000"/>
            <a:ext cx="1113510" cy="342274"/>
          </a:xfrm>
          <a:prstGeom prst="rect">
            <a:avLst/>
          </a:prstGeom>
          <a:solidFill>
            <a:srgbClr val="A50021"/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92075" tIns="46038" rIns="92075" bIns="46038">
            <a:spAutoFit/>
          </a:bodyPr>
          <a:lstStyle/>
          <a:p>
            <a:pPr eaLnBrk="0" hangingPunct="0">
              <a:lnSpc>
                <a:spcPct val="90000"/>
              </a:lnSpc>
              <a:spcBef>
                <a:spcPct val="45000"/>
              </a:spcBef>
              <a:spcAft>
                <a:spcPct val="15000"/>
              </a:spcAft>
              <a:defRPr/>
            </a:pPr>
            <a:r>
              <a:rPr lang="en-US" b="1" dirty="0">
                <a:solidFill>
                  <a:srgbClr val="FFFF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Annex </a:t>
            </a:r>
            <a:r>
              <a:rPr lang="en-US" b="1" dirty="0" smtClean="0">
                <a:solidFill>
                  <a:srgbClr val="FFFF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A</a:t>
            </a:r>
            <a:endParaRPr lang="en-US" b="1" dirty="0">
              <a:solidFill>
                <a:srgbClr val="FFFFCC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810000" y="5562600"/>
            <a:ext cx="3194016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n-US" i="0" kern="1200" dirty="0" smtClean="0"/>
              <a:t>Formal containers for SPARK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4"/>
          <p:cNvSpPr>
            <a:spLocks noGrp="1" noChangeArrowheads="1"/>
          </p:cNvSpPr>
          <p:nvPr>
            <p:ph type="title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dirty="0" smtClean="0"/>
              <a:t>Ada In Practice</a:t>
            </a:r>
          </a:p>
        </p:txBody>
      </p:sp>
      <p:sp>
        <p:nvSpPr>
          <p:cNvPr id="53251" name="Rectangle 5"/>
          <p:cNvSpPr>
            <a:spLocks noGrp="1" noChangeArrowheads="1"/>
          </p:cNvSpPr>
          <p:nvPr>
            <p:ph sz="half" idx="10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A powerful combination of capabilities</a:t>
            </a:r>
          </a:p>
          <a:p>
            <a:pPr lvl="1" eaLnBrk="1" hangingPunct="1"/>
            <a:r>
              <a:rPr lang="en-US" dirty="0" smtClean="0"/>
              <a:t>Most of the language core in SPARK</a:t>
            </a:r>
          </a:p>
          <a:p>
            <a:pPr lvl="1" eaLnBrk="1" hangingPunct="1"/>
            <a:r>
              <a:rPr lang="en-US" dirty="0"/>
              <a:t>Annexes are </a:t>
            </a:r>
            <a:r>
              <a:rPr lang="en-US" dirty="0" smtClean="0"/>
              <a:t>available in Ada, some formal</a:t>
            </a:r>
          </a:p>
          <a:p>
            <a:pPr eaLnBrk="1" hangingPunct="1"/>
            <a:r>
              <a:rPr lang="en-US" dirty="0" smtClean="0"/>
              <a:t>Designed with three overriding concerns</a:t>
            </a:r>
          </a:p>
          <a:p>
            <a:pPr lvl="1" eaLnBrk="1" hangingPunct="1">
              <a:spcAft>
                <a:spcPct val="0"/>
              </a:spcAft>
            </a:pPr>
            <a:r>
              <a:rPr lang="en-US" dirty="0" smtClean="0"/>
              <a:t>Program reliability and maintenance</a:t>
            </a:r>
          </a:p>
          <a:p>
            <a:pPr lvl="1" eaLnBrk="1" hangingPunct="1">
              <a:spcAft>
                <a:spcPct val="0"/>
              </a:spcAft>
            </a:pPr>
            <a:r>
              <a:rPr lang="en-US" dirty="0" smtClean="0"/>
              <a:t>Programming as a human activity</a:t>
            </a:r>
          </a:p>
          <a:p>
            <a:pPr lvl="1" eaLnBrk="1" hangingPunct="1">
              <a:spcAft>
                <a:spcPct val="0"/>
              </a:spcAft>
            </a:pPr>
            <a:r>
              <a:rPr lang="en-US" dirty="0" smtClean="0"/>
              <a:t>Efficiency</a:t>
            </a:r>
          </a:p>
          <a:p>
            <a:pPr eaLnBrk="1" hangingPunct="1"/>
            <a:r>
              <a:rPr lang="en-US" dirty="0" smtClean="0"/>
              <a:t>An easy-to-use language</a:t>
            </a:r>
          </a:p>
          <a:p>
            <a:pPr lvl="1" eaLnBrk="1" hangingPunct="1">
              <a:spcAft>
                <a:spcPct val="0"/>
              </a:spcAft>
            </a:pPr>
            <a:r>
              <a:rPr lang="en-US" dirty="0" smtClean="0"/>
              <a:t>Once you know it!</a:t>
            </a:r>
          </a:p>
          <a:p>
            <a:pPr lvl="1" eaLnBrk="1" hangingPunct="1">
              <a:spcAft>
                <a:spcPct val="0"/>
              </a:spcAft>
            </a:pPr>
            <a:r>
              <a:rPr lang="en-US" dirty="0" smtClean="0"/>
              <a:t>Very few pitfalls</a:t>
            </a:r>
          </a:p>
          <a:p>
            <a:pPr eaLnBrk="1" hangingPunct="1"/>
            <a:r>
              <a:rPr lang="en-US" dirty="0" smtClean="0"/>
              <a:t>You can be </a:t>
            </a:r>
            <a:r>
              <a:rPr lang="en-US" i="1" dirty="0" smtClean="0"/>
              <a:t>extremely</a:t>
            </a:r>
            <a:r>
              <a:rPr lang="en-US" dirty="0" smtClean="0"/>
              <a:t> productive</a:t>
            </a:r>
          </a:p>
        </p:txBody>
      </p:sp>
      <p:pic>
        <p:nvPicPr>
          <p:cNvPr id="53252" name="Picture 38" descr="j022202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4200" y="5105400"/>
            <a:ext cx="1098550" cy="1101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3253" name="Picture 52" descr="j022201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8225" y="3429000"/>
            <a:ext cx="1173163" cy="1177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AdaCore Training">
  <a:themeElements>
    <a:clrScheme name="Custom 1">
      <a:dk1>
        <a:srgbClr val="000000"/>
      </a:dk1>
      <a:lt1>
        <a:srgbClr val="FFFFFF"/>
      </a:lt1>
      <a:dk2>
        <a:srgbClr val="0D253A"/>
      </a:dk2>
      <a:lt2>
        <a:srgbClr val="E4E8E9"/>
      </a:lt2>
      <a:accent1>
        <a:srgbClr val="17598F"/>
      </a:accent1>
      <a:accent2>
        <a:srgbClr val="8EAFCB"/>
      </a:accent2>
      <a:accent3>
        <a:srgbClr val="A6CE8D"/>
      </a:accent3>
      <a:accent4>
        <a:srgbClr val="0D253A"/>
      </a:accent4>
      <a:accent5>
        <a:srgbClr val="E4E8E9"/>
      </a:accent5>
      <a:accent6>
        <a:srgbClr val="419415"/>
      </a:accent6>
      <a:hlink>
        <a:srgbClr val="CB9A31"/>
      </a:hlink>
      <a:folHlink>
        <a:srgbClr val="8D8D8D"/>
      </a:folHlink>
    </a:clrScheme>
    <a:fontScheme name="Technic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ゴシック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1" u="none" strike="noStrike" cap="none" normalizeH="0" baseline="0" smtClean="0"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triangle"/>
        </a:ln>
        <a:effectLst/>
      </a:spPr>
      <a:bodyPr/>
      <a:lstStyle/>
    </a:lnDef>
    <a:txDef>
      <a:spPr>
        <a:noFill/>
      </a:spPr>
      <a:bodyPr wrap="none" rtlCol="0">
        <a:spAutoFit/>
      </a:bodyPr>
      <a:lstStyle>
        <a:defPPr>
          <a:defRPr sz="1600" i="0" kern="1200" dirty="0" smtClean="0">
            <a:solidFill>
              <a:schemeClr val="accent1"/>
            </a:solidFill>
          </a:defRPr>
        </a:defPPr>
      </a:lstStyle>
    </a:txDef>
  </a:objectDefaults>
  <a:extraClrSchemeLst>
    <a:extraClrScheme>
      <a:clrScheme name="AdaCore_templat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daCore_templat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daCore_templat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daCore_templat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daCore_templat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daCore_templat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daCore_templat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daCore_templat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daCore_templat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daCore_templat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daCore_templat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daCore_templat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AdaCore Training</Template>
  <TotalTime>4082</TotalTime>
  <Pages>66</Pages>
  <Words>352</Words>
  <Application>Microsoft Office PowerPoint</Application>
  <PresentationFormat>Letter Paper (8.5x11 in)</PresentationFormat>
  <Paragraphs>77</Paragraphs>
  <Slides>6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  <vt:variant>
        <vt:lpstr>Custom Shows</vt:lpstr>
      </vt:variant>
      <vt:variant>
        <vt:i4>2</vt:i4>
      </vt:variant>
    </vt:vector>
  </HeadingPairs>
  <TitlesOfParts>
    <vt:vector size="19" baseType="lpstr">
      <vt:lpstr>ＭＳ Ｐゴシック</vt:lpstr>
      <vt:lpstr>Arial</vt:lpstr>
      <vt:lpstr>Arial Black</vt:lpstr>
      <vt:lpstr>Franklin Gothic Book</vt:lpstr>
      <vt:lpstr>Helvetica</vt:lpstr>
      <vt:lpstr>Times</vt:lpstr>
      <vt:lpstr>Times New Roman</vt:lpstr>
      <vt:lpstr>Verdana</vt:lpstr>
      <vt:lpstr>Wingdings</vt:lpstr>
      <vt:lpstr>ヒラギノ角ゴ ProN W3</vt:lpstr>
      <vt:lpstr>AdaCore Training</vt:lpstr>
      <vt:lpstr>SPARK Is…</vt:lpstr>
      <vt:lpstr>The Name</vt:lpstr>
      <vt:lpstr>Language Structure</vt:lpstr>
      <vt:lpstr>“Core” Language Content</vt:lpstr>
      <vt:lpstr>Predefined Language Environment</vt:lpstr>
      <vt:lpstr>Ada In Practice</vt:lpstr>
      <vt:lpstr>Advanced Class Prerequisites</vt:lpstr>
      <vt:lpstr>Advanced Class Prereq Print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overview of Ada95</dc:title>
  <dc:subject>Ada95 language overview</dc:subject>
  <dc:creator>Pat Rogers</dc:creator>
  <cp:lastModifiedBy>rogers</cp:lastModifiedBy>
  <cp:revision>734</cp:revision>
  <cp:lastPrinted>1997-06-28T02:19:04Z</cp:lastPrinted>
  <dcterms:created xsi:type="dcterms:W3CDTF">1995-10-23T14:09:30Z</dcterms:created>
  <dcterms:modified xsi:type="dcterms:W3CDTF">2018-02-26T23:48:28Z</dcterms:modified>
</cp:coreProperties>
</file>