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837" r:id="rId1"/>
  </p:sldMasterIdLst>
  <p:notesMasterIdLst>
    <p:notesMasterId r:id="rId30"/>
  </p:notesMasterIdLst>
  <p:handoutMasterIdLst>
    <p:handoutMasterId r:id="rId31"/>
  </p:handoutMasterIdLst>
  <p:sldIdLst>
    <p:sldId id="256" r:id="rId2"/>
    <p:sldId id="257" r:id="rId3"/>
    <p:sldId id="258" r:id="rId4"/>
    <p:sldId id="294" r:id="rId5"/>
    <p:sldId id="295"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93" r:id="rId23"/>
    <p:sldId id="276" r:id="rId24"/>
    <p:sldId id="277" r:id="rId25"/>
    <p:sldId id="278" r:id="rId26"/>
    <p:sldId id="279" r:id="rId27"/>
    <p:sldId id="291" r:id="rId28"/>
    <p:sldId id="292" r:id="rId29"/>
  </p:sldIdLst>
  <p:sldSz cx="9144000" cy="6858000" type="letter"/>
  <p:notesSz cx="7315200" cy="9601200"/>
  <p:kinsoku lang="ja-JP" invalStChars="、。，．・：；？！゛゜ヽヾゝゞ々ー’”）〕］｝〉》」』】°‰′″℃￠％ぁぃぅぇぉっゃゅょゎァィゥェォッャュョヮヵヶ!%),.:;?]}｡｣､･ｧｨｩｪｫｬｭｮｯｰﾞﾟ" invalEndChars="‘“（〔［｛〈《「『【￥＄$([\{｢￡"/>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160" userDrawn="1">
          <p15:clr>
            <a:srgbClr val="A4A3A4"/>
          </p15:clr>
        </p15:guide>
      </p15:sldGuideLst>
    </p:ext>
    <p:ext uri="{2D200454-40CA-4A62-9FC3-DE9A4176ACB9}">
      <p15:notesGuideLst xmlns:p15="http://schemas.microsoft.com/office/powerpoint/2012/main">
        <p15:guide id="1" orient="horz" pos="3023">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clrMode="gray" frameSlides="1"/>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99CC"/>
    <a:srgbClr val="FFCC99"/>
    <a:srgbClr val="E8DDAE"/>
    <a:srgbClr val="66FF99"/>
    <a:srgbClr val="E1D395"/>
    <a:srgbClr val="FF5050"/>
    <a:srgbClr val="FFC000"/>
    <a:srgbClr val="C4DFF5"/>
    <a:srgbClr val="FFFFCC"/>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132" autoAdjust="0"/>
    <p:restoredTop sz="86419" autoAdjust="0"/>
  </p:normalViewPr>
  <p:slideViewPr>
    <p:cSldViewPr snapToObjects="1">
      <p:cViewPr varScale="1">
        <p:scale>
          <a:sx n="144" d="100"/>
          <a:sy n="144" d="100"/>
        </p:scale>
        <p:origin x="852" y="72"/>
      </p:cViewPr>
      <p:guideLst>
        <p:guide orient="horz" pos="2160"/>
        <p:guide pos="2160"/>
      </p:guideLst>
    </p:cSldViewPr>
  </p:slideViewPr>
  <p:outlineViewPr>
    <p:cViewPr>
      <p:scale>
        <a:sx n="33" d="100"/>
        <a:sy n="33" d="100"/>
      </p:scale>
      <p:origin x="0" y="-38604"/>
    </p:cViewPr>
  </p:outlineViewPr>
  <p:notesTextViewPr>
    <p:cViewPr>
      <p:scale>
        <a:sx n="100" d="100"/>
        <a:sy n="100" d="100"/>
      </p:scale>
      <p:origin x="0" y="0"/>
    </p:cViewPr>
  </p:notesTextViewPr>
  <p:sorterViewPr>
    <p:cViewPr>
      <p:scale>
        <a:sx n="143" d="100"/>
        <a:sy n="143" d="100"/>
      </p:scale>
      <p:origin x="0" y="0"/>
    </p:cViewPr>
  </p:sorterViewPr>
  <p:notesViewPr>
    <p:cSldViewPr snapToObjects="1">
      <p:cViewPr>
        <p:scale>
          <a:sx n="100" d="100"/>
          <a:sy n="100" d="100"/>
        </p:scale>
        <p:origin x="1412" y="680"/>
      </p:cViewPr>
      <p:guideLst>
        <p:guide orient="horz" pos="3023"/>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1"/>
            <c:bubble3D val="0"/>
            <c:spPr>
              <a:solidFill>
                <a:srgbClr val="FFFF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2"/>
            <c:bubble3D val="0"/>
            <c:spPr>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cat>
            <c:strRef>
              <c:f>Sheet1!$A$2:$A$4</c:f>
              <c:strCache>
                <c:ptCount val="3"/>
                <c:pt idx="0">
                  <c:v>Easiy Proven</c:v>
                </c:pt>
                <c:pt idx="1">
                  <c:v>Easily Tested</c:v>
                </c:pt>
                <c:pt idx="2">
                  <c:v>Remainder</c:v>
                </c:pt>
              </c:strCache>
            </c:strRef>
          </c:cat>
          <c:val>
            <c:numRef>
              <c:f>Sheet1!$B$2:$B$4</c:f>
              <c:numCache>
                <c:formatCode>General</c:formatCode>
                <c:ptCount val="3"/>
                <c:pt idx="0">
                  <c:v>80</c:v>
                </c:pt>
                <c:pt idx="1">
                  <c:v>16</c:v>
                </c:pt>
                <c:pt idx="2">
                  <c:v>4</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4">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Header Placeholder 1"/>
          <p:cNvSpPr>
            <a:spLocks noGrp="1"/>
          </p:cNvSpPr>
          <p:nvPr>
            <p:ph type="hdr" sz="quarter"/>
          </p:nvPr>
        </p:nvSpPr>
        <p:spPr>
          <a:xfrm>
            <a:off x="434181" y="148754"/>
            <a:ext cx="6230938" cy="307777"/>
          </a:xfrm>
          <a:prstGeom prst="rect">
            <a:avLst/>
          </a:prstGeom>
          <a:noFill/>
          <a:ln w="9525" algn="ctr">
            <a:noFill/>
            <a:miter lim="800000"/>
            <a:headEnd type="none" w="sm" len="sm"/>
            <a:tailEnd type="none" w="lg" len="med"/>
          </a:ln>
          <a:effectLst/>
        </p:spPr>
        <p:txBody>
          <a:bodyPr vert="horz" wrap="none" lIns="91440" tIns="45720" rIns="91440" bIns="45720" numCol="1" anchor="ctr" anchorCtr="1" compatLnSpc="1">
            <a:prstTxWarp prst="textNoShape">
              <a:avLst/>
            </a:prstTxWarp>
            <a:noAutofit/>
          </a:bodyPr>
          <a:lstStyle/>
          <a:p>
            <a:pPr algn="ctr" eaLnBrk="0" hangingPunct="0"/>
            <a:r>
              <a:rPr lang="en-US" sz="1400" dirty="0" smtClean="0">
                <a:latin typeface="Arial Black" panose="020B0A04020102020204" pitchFamily="34" charset="0"/>
                <a:ea typeface="+mn-ea"/>
              </a:rPr>
              <a:t>Programming In SPARK: Fundamentals</a:t>
            </a:r>
            <a:endParaRPr lang="en-US" sz="1400" dirty="0">
              <a:latin typeface="Arial Black" panose="020B0A04020102020204" pitchFamily="34" charset="0"/>
              <a:ea typeface="+mn-ea"/>
            </a:endParaRPr>
          </a:p>
        </p:txBody>
      </p:sp>
      <p:sp>
        <p:nvSpPr>
          <p:cNvPr id="14" name="Footer Placeholder 3"/>
          <p:cNvSpPr>
            <a:spLocks noGrp="1"/>
          </p:cNvSpPr>
          <p:nvPr>
            <p:ph type="ftr" sz="quarter" idx="2"/>
          </p:nvPr>
        </p:nvSpPr>
        <p:spPr>
          <a:xfrm>
            <a:off x="703262" y="9268520"/>
            <a:ext cx="1665841" cy="230832"/>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eaLnBrk="0" hangingPunct="0"/>
            <a:r>
              <a:rPr lang="en-US" sz="900" dirty="0">
                <a:latin typeface="Arial" charset="0"/>
              </a:rPr>
              <a:t>Formal Methods and SPARK</a:t>
            </a:r>
          </a:p>
        </p:txBody>
      </p:sp>
      <p:sp>
        <p:nvSpPr>
          <p:cNvPr id="15" name="Line 3"/>
          <p:cNvSpPr>
            <a:spLocks noChangeShapeType="1"/>
          </p:cNvSpPr>
          <p:nvPr/>
        </p:nvSpPr>
        <p:spPr bwMode="auto">
          <a:xfrm>
            <a:off x="434182" y="508794"/>
            <a:ext cx="6230937"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latin typeface="Arial Black" panose="020B0A04020102020204" pitchFamily="34" charset="0"/>
            </a:endParaRPr>
          </a:p>
        </p:txBody>
      </p:sp>
      <p:sp>
        <p:nvSpPr>
          <p:cNvPr id="16" name="Line 28"/>
          <p:cNvSpPr>
            <a:spLocks noChangeShapeType="1"/>
          </p:cNvSpPr>
          <p:nvPr/>
        </p:nvSpPr>
        <p:spPr bwMode="auto">
          <a:xfrm>
            <a:off x="703262" y="9220200"/>
            <a:ext cx="6230938"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 name="Rectangle 30"/>
          <p:cNvSpPr>
            <a:spLocks noGrp="1" noChangeArrowheads="1"/>
          </p:cNvSpPr>
          <p:nvPr>
            <p:ph type="sldNum" sz="quarter" idx="3"/>
          </p:nvPr>
        </p:nvSpPr>
        <p:spPr bwMode="auto">
          <a:xfrm>
            <a:off x="6064250" y="9268520"/>
            <a:ext cx="869950" cy="2397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algn="r" eaLnBrk="0" hangingPunct="0"/>
            <a:r>
              <a:rPr lang="en-US" sz="900" dirty="0" smtClean="0">
                <a:latin typeface="Arial" charset="0"/>
              </a:rPr>
              <a:t>Page </a:t>
            </a:r>
            <a:fld id="{FC5175E4-648C-4B4A-A1E1-BE0F0AE14F73}" type="slidenum">
              <a:rPr lang="en-US" sz="900" smtClean="0">
                <a:latin typeface="Arial" charset="0"/>
              </a:rPr>
              <a:pPr algn="r" eaLnBrk="0" hangingPunct="0"/>
              <a:t>‹#›</a:t>
            </a:fld>
            <a:endParaRPr lang="en-US" sz="900" dirty="0">
              <a:latin typeface="Arial" charset="0"/>
            </a:endParaRPr>
          </a:p>
        </p:txBody>
      </p:sp>
      <p:sp>
        <p:nvSpPr>
          <p:cNvPr id="18" name="Footer Placeholder 3"/>
          <p:cNvSpPr txBox="1">
            <a:spLocks/>
          </p:cNvSpPr>
          <p:nvPr/>
        </p:nvSpPr>
        <p:spPr>
          <a:xfrm>
            <a:off x="2980010" y="9268520"/>
            <a:ext cx="1677442" cy="239712"/>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defPPr>
              <a:defRPr lang="fr-FR"/>
            </a:defPPr>
            <a:lvl1pPr algn="l"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356616"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713232"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069848"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426464"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1783080" algn="l" defTabSz="713232" rtl="0" eaLnBrk="1" latinLnBrk="0" hangingPunct="1">
              <a:defRPr kern="1200">
                <a:solidFill>
                  <a:schemeClr val="tx1"/>
                </a:solidFill>
                <a:latin typeface="Arial" pitchFamily="34" charset="0"/>
                <a:ea typeface="ＭＳ Ｐゴシック" pitchFamily="34" charset="-128"/>
                <a:cs typeface="+mn-cs"/>
              </a:defRPr>
            </a:lvl6pPr>
            <a:lvl7pPr marL="2139696" algn="l" defTabSz="713232" rtl="0" eaLnBrk="1" latinLnBrk="0" hangingPunct="1">
              <a:defRPr kern="1200">
                <a:solidFill>
                  <a:schemeClr val="tx1"/>
                </a:solidFill>
                <a:latin typeface="Arial" pitchFamily="34" charset="0"/>
                <a:ea typeface="ＭＳ Ｐゴシック" pitchFamily="34" charset="-128"/>
                <a:cs typeface="+mn-cs"/>
              </a:defRPr>
            </a:lvl7pPr>
            <a:lvl8pPr marL="2496312" algn="l" defTabSz="713232" rtl="0" eaLnBrk="1" latinLnBrk="0" hangingPunct="1">
              <a:defRPr kern="1200">
                <a:solidFill>
                  <a:schemeClr val="tx1"/>
                </a:solidFill>
                <a:latin typeface="Arial" pitchFamily="34" charset="0"/>
                <a:ea typeface="ＭＳ Ｐゴシック" pitchFamily="34" charset="-128"/>
                <a:cs typeface="+mn-cs"/>
              </a:defRPr>
            </a:lvl8pPr>
            <a:lvl9pPr marL="2852928" algn="l" defTabSz="713232" rtl="0" eaLnBrk="1" latinLnBrk="0" hangingPunct="1">
              <a:defRPr kern="1200">
                <a:solidFill>
                  <a:schemeClr val="tx1"/>
                </a:solidFill>
                <a:latin typeface="Arial" pitchFamily="34" charset="0"/>
                <a:ea typeface="ＭＳ Ｐゴシック" pitchFamily="34" charset="-128"/>
                <a:cs typeface="+mn-cs"/>
              </a:defRPr>
            </a:lvl9pPr>
          </a:lstStyle>
          <a:p>
            <a:pPr algn="ctr" eaLnBrk="0" hangingPunct="0"/>
            <a:r>
              <a:rPr lang="en-US" sz="900" dirty="0" smtClean="0">
                <a:latin typeface="Arial" charset="0"/>
              </a:rPr>
              <a:t>Copyright © AdaCore 2018</a:t>
            </a:r>
            <a:endParaRPr lang="en-US" sz="900" dirty="0">
              <a:latin typeface="Arial" charset="0"/>
            </a:endParaRPr>
          </a:p>
        </p:txBody>
      </p:sp>
    </p:spTree>
    <p:extLst>
      <p:ext uri="{BB962C8B-B14F-4D97-AF65-F5344CB8AC3E}">
        <p14:creationId xmlns:p14="http://schemas.microsoft.com/office/powerpoint/2010/main" val="2227113086"/>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74725" y="4559300"/>
            <a:ext cx="5365750" cy="4321175"/>
          </a:xfrm>
          <a:prstGeom prst="rect">
            <a:avLst/>
          </a:prstGeom>
          <a:noFill/>
          <a:ln w="12700">
            <a:noFill/>
            <a:miter lim="800000"/>
            <a:headEnd/>
            <a:tailEnd/>
          </a:ln>
          <a:effectLst/>
        </p:spPr>
        <p:txBody>
          <a:bodyPr vert="horz" wrap="square" lIns="96313" tIns="47311" rIns="96313" bIns="47311" numCol="1" anchor="t" anchorCtr="0" compatLnSpc="1">
            <a:prstTxWarp prst="textNoShape">
              <a:avLst/>
            </a:prstTxWarp>
          </a:bodyPr>
          <a:lstStyle/>
          <a:p>
            <a:pPr lvl="0"/>
            <a:r>
              <a:rPr lang="en-US" noProof="0" smtClean="0"/>
              <a:t>Body Text</a:t>
            </a:r>
          </a:p>
          <a:p>
            <a:pPr lvl="0"/>
            <a:r>
              <a:rPr lang="en-US" noProof="0" smtClean="0"/>
              <a:t>Second Level</a:t>
            </a:r>
          </a:p>
          <a:p>
            <a:pPr lvl="0"/>
            <a:r>
              <a:rPr lang="en-US" noProof="0" smtClean="0"/>
              <a:t>Third Level</a:t>
            </a:r>
          </a:p>
          <a:p>
            <a:pPr lvl="0"/>
            <a:r>
              <a:rPr lang="en-US" noProof="0" smtClean="0"/>
              <a:t>Fourth Level</a:t>
            </a:r>
          </a:p>
          <a:p>
            <a:pPr lvl="0"/>
            <a:r>
              <a:rPr lang="en-US" noProof="0" smtClean="0"/>
              <a:t>Fifth Level</a:t>
            </a:r>
          </a:p>
        </p:txBody>
      </p:sp>
      <p:sp>
        <p:nvSpPr>
          <p:cNvPr id="60419" name="Rectangle 3"/>
          <p:cNvSpPr>
            <a:spLocks noChangeArrowheads="1"/>
          </p:cNvSpPr>
          <p:nvPr/>
        </p:nvSpPr>
        <p:spPr bwMode="auto">
          <a:xfrm>
            <a:off x="3290888" y="9147175"/>
            <a:ext cx="731837" cy="26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933" tIns="47311" rIns="92933" bIns="47311">
            <a:spAutoFit/>
          </a:bodyPr>
          <a:lstStyle/>
          <a:p>
            <a:pPr algn="ctr" defTabSz="923925" eaLnBrk="0" hangingPunct="0">
              <a:lnSpc>
                <a:spcPct val="90000"/>
              </a:lnSpc>
            </a:pPr>
            <a:r>
              <a:rPr lang="en-US" sz="1300">
                <a:latin typeface="Times New Roman" pitchFamily="18" charset="0"/>
              </a:rPr>
              <a:t>Page </a:t>
            </a:r>
            <a:fld id="{80EFE900-81B1-4426-9513-1B1CB5980DD4}" type="slidenum">
              <a:rPr lang="en-US" sz="1300">
                <a:latin typeface="Times New Roman" pitchFamily="18" charset="0"/>
              </a:rPr>
              <a:pPr algn="ctr" defTabSz="923925" eaLnBrk="0" hangingPunct="0">
                <a:lnSpc>
                  <a:spcPct val="90000"/>
                </a:lnSpc>
              </a:pPr>
              <a:t>‹#›</a:t>
            </a:fld>
            <a:endParaRPr lang="en-US" sz="1300">
              <a:latin typeface="Times New Roman" pitchFamily="18" charset="0"/>
            </a:endParaRPr>
          </a:p>
        </p:txBody>
      </p:sp>
      <p:sp>
        <p:nvSpPr>
          <p:cNvPr id="60420" name="Rectangle 4"/>
          <p:cNvSpPr>
            <a:spLocks noGrp="1" noRot="1" noChangeAspect="1" noChangeArrowheads="1" noTextEdit="1"/>
          </p:cNvSpPr>
          <p:nvPr>
            <p:ph type="sldImg" idx="2"/>
          </p:nvPr>
        </p:nvSpPr>
        <p:spPr bwMode="auto">
          <a:xfrm>
            <a:off x="1268413" y="728663"/>
            <a:ext cx="4779962" cy="35845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2351312216"/>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742950" indent="-28575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1143000" indent="-228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600200" indent="-228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2057400" indent="-228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lstStyle/>
          <a:p>
            <a:r>
              <a:rPr lang="en-GB" sz="936" kern="1200" dirty="0" smtClean="0">
                <a:solidFill>
                  <a:schemeClr val="tx1"/>
                </a:solidFill>
                <a:effectLst/>
                <a:latin typeface="+mn-lt"/>
                <a:ea typeface="ＭＳ Ｐゴシック" charset="0"/>
                <a:cs typeface="ＭＳ Ｐゴシック" charset="0"/>
              </a:rPr>
              <a:t>A full formal specification of a program involves, in effect, writing the entire program at a different level of abstraction using some formal specification language.  That’s difficult and expensive.</a:t>
            </a:r>
            <a:endParaRPr lang="en-US" dirty="0" smtClean="0"/>
          </a:p>
          <a:p>
            <a:endParaRPr lang="en-US" dirty="0" smtClean="0"/>
          </a:p>
          <a:p>
            <a:r>
              <a:rPr lang="en-US" dirty="0" smtClean="0"/>
              <a:t>How to specify</a:t>
            </a:r>
            <a:r>
              <a:rPr lang="en-US" baseline="0" dirty="0" smtClean="0"/>
              <a:t> formally the error messages from a compiler are readable, understandable, useful, </a:t>
            </a:r>
            <a:r>
              <a:rPr lang="en-US" baseline="0" dirty="0" err="1" smtClean="0"/>
              <a:t>etc</a:t>
            </a:r>
            <a:r>
              <a:rPr lang="en-US" baseline="0" dirty="0" smtClean="0"/>
              <a:t>?</a:t>
            </a:r>
            <a:endParaRPr lang="en-US" dirty="0"/>
          </a:p>
        </p:txBody>
      </p:sp>
      <p:sp>
        <p:nvSpPr>
          <p:cNvPr id="4" name="Slide Number Placeholder 3"/>
          <p:cNvSpPr>
            <a:spLocks noGrp="1"/>
          </p:cNvSpPr>
          <p:nvPr>
            <p:ph type="sldNum" sz="quarter" idx="10"/>
          </p:nvPr>
        </p:nvSpPr>
        <p:spPr>
          <a:xfrm>
            <a:off x="4021138" y="9721850"/>
            <a:ext cx="3076575" cy="511175"/>
          </a:xfrm>
          <a:prstGeom prst="rect">
            <a:avLst/>
          </a:prstGeom>
        </p:spPr>
        <p:txBody>
          <a:bodyPr/>
          <a:lstStyle/>
          <a:p>
            <a:pPr>
              <a:defRPr/>
            </a:pPr>
            <a:fld id="{2850D09C-F32B-402F-BDDA-49F4BB5C4C32}" type="slidenum">
              <a:rPr lang="en-US" smtClean="0"/>
              <a:pPr>
                <a:defRPr/>
              </a:pPr>
              <a:t>3</a:t>
            </a:fld>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Formal Methods and SPARK</a:t>
            </a:r>
            <a:endParaRPr lang="en-US"/>
          </a:p>
        </p:txBody>
      </p:sp>
    </p:spTree>
    <p:extLst>
      <p:ext uri="{BB962C8B-B14F-4D97-AF65-F5344CB8AC3E}">
        <p14:creationId xmlns:p14="http://schemas.microsoft.com/office/powerpoint/2010/main" val="2193626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For example, to ensure no runtime error is raised when using the result of function Index, it may be enough to know that, whenever it is not 0, then it is in A’s range. </a:t>
            </a:r>
          </a:p>
          <a:p>
            <a:endParaRPr lang="en-US" altLang="en-US" dirty="0" smtClean="0"/>
          </a:p>
          <a:p>
            <a:r>
              <a:rPr lang="en-US" altLang="en-US" dirty="0" smtClean="0"/>
              <a:t>However, for the program to be meaningful, we may want Index to verify more complex properties. For example that it only returns 0 if E is not in A and that, otherwise, it returns an index of A where E is stored.</a:t>
            </a:r>
          </a:p>
          <a:p>
            <a:endParaRPr lang="en-US" dirty="0"/>
          </a:p>
        </p:txBody>
      </p:sp>
      <p:sp>
        <p:nvSpPr>
          <p:cNvPr id="4" name="Slide Number Placeholder 3"/>
          <p:cNvSpPr>
            <a:spLocks noGrp="1"/>
          </p:cNvSpPr>
          <p:nvPr>
            <p:ph type="sldNum" sz="quarter" idx="10"/>
          </p:nvPr>
        </p:nvSpPr>
        <p:spPr>
          <a:xfrm>
            <a:off x="4021138" y="9721850"/>
            <a:ext cx="3076575" cy="511175"/>
          </a:xfrm>
          <a:prstGeom prst="rect">
            <a:avLst/>
          </a:prstGeom>
        </p:spPr>
        <p:txBody>
          <a:bodyPr/>
          <a:lstStyle/>
          <a:p>
            <a:pPr>
              <a:defRPr/>
            </a:pPr>
            <a:fld id="{2850D09C-F32B-402F-BDDA-49F4BB5C4C32}" type="slidenum">
              <a:rPr lang="en-US" smtClean="0"/>
              <a:pPr>
                <a:defRPr/>
              </a:pPr>
              <a:t>21</a:t>
            </a:fld>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Functional Correctness Proof</a:t>
            </a:r>
            <a:endParaRPr lang="en-US"/>
          </a:p>
        </p:txBody>
      </p:sp>
      <p:sp>
        <p:nvSpPr>
          <p:cNvPr id="6" name="Header Placeholder 5"/>
          <p:cNvSpPr>
            <a:spLocks noGrp="1"/>
          </p:cNvSpPr>
          <p:nvPr>
            <p:ph type="hdr" sz="quarter" idx="12"/>
          </p:nvPr>
        </p:nvSpPr>
        <p:spPr>
          <a:xfrm>
            <a:off x="0" y="0"/>
            <a:ext cx="3076575" cy="511175"/>
          </a:xfrm>
          <a:prstGeom prst="rect">
            <a:avLst/>
          </a:prstGeom>
        </p:spPr>
        <p:txBody>
          <a:bodyPr/>
          <a:lstStyle/>
          <a:p>
            <a:pPr>
              <a:defRPr/>
            </a:pPr>
            <a:r>
              <a:rPr lang="en-US" smtClean="0"/>
              <a:t>Programming In SPARK: Fundamentals</a:t>
            </a:r>
            <a:endParaRPr lang="en-US"/>
          </a:p>
        </p:txBody>
      </p:sp>
    </p:spTree>
    <p:extLst>
      <p:ext uri="{BB962C8B-B14F-4D97-AF65-F5344CB8AC3E}">
        <p14:creationId xmlns:p14="http://schemas.microsoft.com/office/powerpoint/2010/main" val="42270379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t>The 2005 Malaysia B777 incident illustrates missed testing scenario.</a:t>
            </a:r>
            <a:endParaRPr lang="en-GB" altLang="en-US" dirty="0" smtClean="0">
              <a:latin typeface="Times New Roman" panose="02020603050405020304" pitchFamily="18" charset="0"/>
            </a:endParaRPr>
          </a:p>
          <a:p>
            <a:endParaRPr lang="en-GB" altLang="en-US" dirty="0" smtClean="0">
              <a:latin typeface="Times New Roman" panose="02020603050405020304" pitchFamily="18" charset="0"/>
            </a:endParaRPr>
          </a:p>
          <a:p>
            <a:r>
              <a:rPr lang="en-GB" altLang="en-US" dirty="0" smtClean="0">
                <a:latin typeface="Times New Roman" panose="02020603050405020304" pitchFamily="18" charset="0"/>
              </a:rPr>
              <a:t>Butler, Ricky W.; And </a:t>
            </a:r>
            <a:r>
              <a:rPr lang="en-GB" altLang="en-US" dirty="0" err="1" smtClean="0">
                <a:latin typeface="Times New Roman" panose="02020603050405020304" pitchFamily="18" charset="0"/>
              </a:rPr>
              <a:t>Finelli</a:t>
            </a:r>
            <a:r>
              <a:rPr lang="en-GB" altLang="en-US" dirty="0" smtClean="0">
                <a:latin typeface="Times New Roman" panose="02020603050405020304" pitchFamily="18" charset="0"/>
              </a:rPr>
              <a:t>, George B.: </a:t>
            </a:r>
            <a:r>
              <a:rPr lang="en-GB" altLang="en-US" i="1" dirty="0" smtClean="0">
                <a:latin typeface="Times New Roman" panose="02020603050405020304" pitchFamily="18" charset="0"/>
              </a:rPr>
              <a:t>The Infeasibility of Quantifying the Reliability of Life-critical Real-time Software</a:t>
            </a:r>
            <a:r>
              <a:rPr lang="en-GB" altLang="en-US" dirty="0" smtClean="0">
                <a:latin typeface="Times New Roman" panose="02020603050405020304" pitchFamily="18" charset="0"/>
              </a:rPr>
              <a:t>. </a:t>
            </a:r>
            <a:r>
              <a:rPr lang="en-US" dirty="0" smtClean="0"/>
              <a:t>IEEE Transactions on Software Engineering ( Volume: 19, Issue: 1, Jan 1993 ) </a:t>
            </a:r>
          </a:p>
          <a:p>
            <a:r>
              <a:rPr lang="en-US" dirty="0" smtClean="0"/>
              <a:t>https://pdfs.semanticscholar.org/10e1/657180327c31836004f5015e7885c34f0172.pdf</a:t>
            </a:r>
            <a:endParaRPr lang="en-US" dirty="0"/>
          </a:p>
        </p:txBody>
      </p:sp>
      <p:sp>
        <p:nvSpPr>
          <p:cNvPr id="4" name="Slide Number Placeholder 3"/>
          <p:cNvSpPr>
            <a:spLocks noGrp="1"/>
          </p:cNvSpPr>
          <p:nvPr>
            <p:ph type="sldNum" sz="quarter" idx="10"/>
          </p:nvPr>
        </p:nvSpPr>
        <p:spPr>
          <a:xfrm>
            <a:off x="4021138" y="9721850"/>
            <a:ext cx="3076575" cy="511175"/>
          </a:xfrm>
          <a:prstGeom prst="rect">
            <a:avLst/>
          </a:prstGeom>
        </p:spPr>
        <p:txBody>
          <a:bodyPr/>
          <a:lstStyle/>
          <a:p>
            <a:pPr>
              <a:defRPr/>
            </a:pPr>
            <a:fld id="{2850D09C-F32B-402F-BDDA-49F4BB5C4C32}" type="slidenum">
              <a:rPr lang="en-US" smtClean="0"/>
              <a:pPr>
                <a:defRPr/>
              </a:pPr>
              <a:t>25</a:t>
            </a:fld>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Formal Methods and SPARK</a:t>
            </a:r>
            <a:endParaRPr lang="en-US"/>
          </a:p>
        </p:txBody>
      </p:sp>
    </p:spTree>
    <p:extLst>
      <p:ext uri="{BB962C8B-B14F-4D97-AF65-F5344CB8AC3E}">
        <p14:creationId xmlns:p14="http://schemas.microsoft.com/office/powerpoint/2010/main" val="16944128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t>Airbus: </a:t>
            </a:r>
            <a:r>
              <a:rPr lang="en-GB" sz="936" kern="1200" dirty="0" err="1" smtClean="0">
                <a:solidFill>
                  <a:schemeClr val="tx1"/>
                </a:solidFill>
                <a:effectLst/>
                <a:latin typeface="+mn-lt"/>
                <a:ea typeface="ＭＳ Ｐゴシック" charset="0"/>
                <a:cs typeface="ＭＳ Ｐゴシック" charset="0"/>
              </a:rPr>
              <a:t>Souyris</a:t>
            </a:r>
            <a:r>
              <a:rPr lang="en-GB" sz="936" kern="1200" dirty="0" smtClean="0">
                <a:solidFill>
                  <a:schemeClr val="tx1"/>
                </a:solidFill>
                <a:effectLst/>
                <a:latin typeface="+mn-lt"/>
                <a:ea typeface="ＭＳ Ｐゴシック" charset="0"/>
                <a:cs typeface="ＭＳ Ｐゴシック" charset="0"/>
              </a:rPr>
              <a:t> J, </a:t>
            </a:r>
            <a:r>
              <a:rPr lang="en-GB" sz="936" kern="1200" dirty="0" err="1" smtClean="0">
                <a:solidFill>
                  <a:schemeClr val="tx1"/>
                </a:solidFill>
                <a:effectLst/>
                <a:latin typeface="+mn-lt"/>
                <a:ea typeface="ＭＳ Ｐゴシック" charset="0"/>
                <a:cs typeface="ＭＳ Ｐゴシック" charset="0"/>
              </a:rPr>
              <a:t>Wiels</a:t>
            </a:r>
            <a:r>
              <a:rPr lang="en-GB" sz="936" kern="1200" dirty="0" smtClean="0">
                <a:solidFill>
                  <a:schemeClr val="tx1"/>
                </a:solidFill>
                <a:effectLst/>
                <a:latin typeface="+mn-lt"/>
                <a:ea typeface="ＭＳ Ｐゴシック" charset="0"/>
                <a:cs typeface="ＭＳ Ｐゴシック" charset="0"/>
              </a:rPr>
              <a:t> V et al (2009), Formal verification of avionics software products. FM 2009. LNCS 5850. Springer</a:t>
            </a:r>
            <a:endParaRPr lang="en-US" sz="936" kern="1200" dirty="0" smtClean="0">
              <a:solidFill>
                <a:schemeClr val="tx1"/>
              </a:solidFill>
              <a:effectLst/>
              <a:latin typeface="+mn-lt"/>
              <a:ea typeface="ＭＳ Ｐゴシック" charset="0"/>
              <a:cs typeface="ＭＳ Ｐゴシック" charset="0"/>
            </a:endParaRPr>
          </a:p>
        </p:txBody>
      </p:sp>
      <p:sp>
        <p:nvSpPr>
          <p:cNvPr id="4" name="Slide Number Placeholder 3"/>
          <p:cNvSpPr>
            <a:spLocks noGrp="1"/>
          </p:cNvSpPr>
          <p:nvPr>
            <p:ph type="sldNum" sz="quarter" idx="10"/>
          </p:nvPr>
        </p:nvSpPr>
        <p:spPr>
          <a:xfrm>
            <a:off x="4021138" y="9721850"/>
            <a:ext cx="3076575" cy="511175"/>
          </a:xfrm>
          <a:prstGeom prst="rect">
            <a:avLst/>
          </a:prstGeom>
        </p:spPr>
        <p:txBody>
          <a:bodyPr/>
          <a:lstStyle/>
          <a:p>
            <a:pPr>
              <a:defRPr/>
            </a:pPr>
            <a:fld id="{2850D09C-F32B-402F-BDDA-49F4BB5C4C32}" type="slidenum">
              <a:rPr lang="en-US" smtClean="0"/>
              <a:pPr>
                <a:defRPr/>
              </a:pPr>
              <a:t>26</a:t>
            </a:fld>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Formal Methods and SPARK</a:t>
            </a:r>
            <a:endParaRPr lang="en-US"/>
          </a:p>
        </p:txBody>
      </p:sp>
    </p:spTree>
    <p:extLst>
      <p:ext uri="{BB962C8B-B14F-4D97-AF65-F5344CB8AC3E}">
        <p14:creationId xmlns:p14="http://schemas.microsoft.com/office/powerpoint/2010/main" val="12326106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655943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
        <p:nvSpPr>
          <p:cNvPr id="61444" name="Slide Number Placeholder 3"/>
          <p:cNvSpPr>
            <a:spLocks noGrp="1"/>
          </p:cNvSpPr>
          <p:nvPr>
            <p:ph type="sldNum" sz="quarter" idx="5"/>
          </p:nvPr>
        </p:nvSpPr>
        <p:spPr bwMode="auto">
          <a:xfrm>
            <a:off x="3851275" y="9428163"/>
            <a:ext cx="2944813" cy="4968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78141827-1CCD-43CE-8C2C-5A656274876A}" type="slidenum">
              <a:rPr lang="fr-FR" altLang="en-US"/>
              <a:pPr eaLnBrk="1" hangingPunct="1">
                <a:spcBef>
                  <a:spcPct val="0"/>
                </a:spcBef>
              </a:pPr>
              <a:t>4</a:t>
            </a:fld>
            <a:endParaRPr lang="fr-FR" altLang="en-US"/>
          </a:p>
        </p:txBody>
      </p:sp>
    </p:spTree>
    <p:extLst>
      <p:ext uri="{BB962C8B-B14F-4D97-AF65-F5344CB8AC3E}">
        <p14:creationId xmlns:p14="http://schemas.microsoft.com/office/powerpoint/2010/main" val="26432025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
        <p:nvSpPr>
          <p:cNvPr id="62468" name="Slide Number Placeholder 3"/>
          <p:cNvSpPr>
            <a:spLocks noGrp="1"/>
          </p:cNvSpPr>
          <p:nvPr>
            <p:ph type="sldNum" sz="quarter" idx="5"/>
          </p:nvPr>
        </p:nvSpPr>
        <p:spPr bwMode="auto">
          <a:xfrm>
            <a:off x="3851275" y="9428163"/>
            <a:ext cx="2944813" cy="4968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5F5C6540-1CB4-4D3A-B768-1F22FCFB35AD}" type="slidenum">
              <a:rPr lang="fr-FR" altLang="en-US"/>
              <a:pPr eaLnBrk="1" hangingPunct="1">
                <a:spcBef>
                  <a:spcPct val="0"/>
                </a:spcBef>
              </a:pPr>
              <a:t>5</a:t>
            </a:fld>
            <a:endParaRPr lang="fr-FR" altLang="en-US"/>
          </a:p>
        </p:txBody>
      </p:sp>
    </p:spTree>
    <p:extLst>
      <p:ext uri="{BB962C8B-B14F-4D97-AF65-F5344CB8AC3E}">
        <p14:creationId xmlns:p14="http://schemas.microsoft.com/office/powerpoint/2010/main" val="13706830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lstStyle/>
          <a:p>
            <a:r>
              <a:rPr lang="en-US" dirty="0" smtClean="0"/>
              <a:t>The engineer working with this tool can ignore the details of the heavy-duty math required to compute the visualization.</a:t>
            </a:r>
          </a:p>
          <a:p>
            <a:endParaRPr lang="en-US" dirty="0" smtClean="0"/>
          </a:p>
          <a:p>
            <a:r>
              <a:rPr lang="en-US" dirty="0" smtClean="0"/>
              <a:t>This is</a:t>
            </a:r>
            <a:r>
              <a:rPr lang="en-US" baseline="0" dirty="0" smtClean="0"/>
              <a:t> a simulation of the NASA Space Launch System. </a:t>
            </a:r>
            <a:r>
              <a:rPr lang="en-US" dirty="0" smtClean="0"/>
              <a:t>In this visualization, a shock wave (colored by pressure) is clearly shown at the front of the vehicle; farther back, booster separation-motor plumes are colored by Mach number. </a:t>
            </a:r>
          </a:p>
          <a:p>
            <a:r>
              <a:rPr lang="en-US" dirty="0" smtClean="0"/>
              <a:t>https://www.nasa.gov/ames/image-feature/simulation-sls-booster-separation</a:t>
            </a:r>
            <a:endParaRPr lang="en-US" dirty="0"/>
          </a:p>
        </p:txBody>
      </p:sp>
      <p:sp>
        <p:nvSpPr>
          <p:cNvPr id="4" name="Slide Number Placeholder 3"/>
          <p:cNvSpPr>
            <a:spLocks noGrp="1"/>
          </p:cNvSpPr>
          <p:nvPr>
            <p:ph type="sldNum" sz="quarter" idx="10"/>
          </p:nvPr>
        </p:nvSpPr>
        <p:spPr>
          <a:xfrm>
            <a:off x="4021138" y="9721850"/>
            <a:ext cx="3076575" cy="511175"/>
          </a:xfrm>
          <a:prstGeom prst="rect">
            <a:avLst/>
          </a:prstGeom>
        </p:spPr>
        <p:txBody>
          <a:bodyPr/>
          <a:lstStyle/>
          <a:p>
            <a:pPr>
              <a:defRPr/>
            </a:pPr>
            <a:fld id="{2850D09C-F32B-402F-BDDA-49F4BB5C4C32}" type="slidenum">
              <a:rPr lang="en-US" smtClean="0"/>
              <a:pPr>
                <a:defRPr/>
              </a:pPr>
              <a:t>7</a:t>
            </a:fld>
            <a:endParaRPr lang="en-US"/>
          </a:p>
        </p:txBody>
      </p:sp>
      <p:sp>
        <p:nvSpPr>
          <p:cNvPr id="5" name="Footer Placeholder 4"/>
          <p:cNvSpPr>
            <a:spLocks noGrp="1"/>
          </p:cNvSpPr>
          <p:nvPr>
            <p:ph type="ftr" sz="quarter" idx="11"/>
          </p:nvPr>
        </p:nvSpPr>
        <p:spPr>
          <a:xfrm>
            <a:off x="0" y="9721850"/>
            <a:ext cx="3076575" cy="511175"/>
          </a:xfrm>
          <a:prstGeom prst="rect">
            <a:avLst/>
          </a:prstGeom>
        </p:spPr>
        <p:txBody>
          <a:bodyPr/>
          <a:lstStyle/>
          <a:p>
            <a:pPr>
              <a:defRPr/>
            </a:pPr>
            <a:r>
              <a:rPr lang="en-US" smtClean="0"/>
              <a:t>Formal Methods and SPARK</a:t>
            </a:r>
            <a:endParaRPr lang="en-US"/>
          </a:p>
        </p:txBody>
      </p:sp>
    </p:spTree>
    <p:extLst>
      <p:ext uri="{BB962C8B-B14F-4D97-AF65-F5344CB8AC3E}">
        <p14:creationId xmlns:p14="http://schemas.microsoft.com/office/powerpoint/2010/main" val="39575798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example is just to give a feel for how contracts look and are expressed. The details will be covered later.</a:t>
            </a:r>
            <a:endParaRPr lang="en-US" dirty="0"/>
          </a:p>
        </p:txBody>
      </p:sp>
      <p:sp>
        <p:nvSpPr>
          <p:cNvPr id="4" name="Footer Placeholder 3"/>
          <p:cNvSpPr>
            <a:spLocks noGrp="1"/>
          </p:cNvSpPr>
          <p:nvPr>
            <p:ph type="ftr" sz="quarter" idx="10"/>
          </p:nvPr>
        </p:nvSpPr>
        <p:spPr>
          <a:xfrm>
            <a:off x="0" y="9721850"/>
            <a:ext cx="3076575" cy="511175"/>
          </a:xfrm>
          <a:prstGeom prst="rect">
            <a:avLst/>
          </a:prstGeom>
        </p:spPr>
        <p:txBody>
          <a:bodyPr/>
          <a:lstStyle/>
          <a:p>
            <a:pPr>
              <a:defRPr/>
            </a:pPr>
            <a:r>
              <a:rPr lang="en-US" smtClean="0"/>
              <a:t>Formal Methods and SPARK</a:t>
            </a:r>
            <a:endParaRPr lang="en-US"/>
          </a:p>
        </p:txBody>
      </p:sp>
      <p:sp>
        <p:nvSpPr>
          <p:cNvPr id="5" name="Slide Number Placeholder 4"/>
          <p:cNvSpPr>
            <a:spLocks noGrp="1"/>
          </p:cNvSpPr>
          <p:nvPr>
            <p:ph type="sldNum" sz="quarter" idx="11"/>
          </p:nvPr>
        </p:nvSpPr>
        <p:spPr>
          <a:xfrm>
            <a:off x="4021138" y="9721850"/>
            <a:ext cx="3076575" cy="511175"/>
          </a:xfrm>
          <a:prstGeom prst="rect">
            <a:avLst/>
          </a:prstGeom>
        </p:spPr>
        <p:txBody>
          <a:bodyPr/>
          <a:lstStyle/>
          <a:p>
            <a:pPr>
              <a:defRPr/>
            </a:pPr>
            <a:fld id="{2850D09C-F32B-402F-BDDA-49F4BB5C4C32}" type="slidenum">
              <a:rPr lang="en-US" smtClean="0"/>
              <a:pPr>
                <a:defRPr/>
              </a:pPr>
              <a:t>11</a:t>
            </a:fld>
            <a:endParaRPr lang="en-US"/>
          </a:p>
        </p:txBody>
      </p:sp>
    </p:spTree>
    <p:extLst>
      <p:ext uri="{BB962C8B-B14F-4D97-AF65-F5344CB8AC3E}">
        <p14:creationId xmlns:p14="http://schemas.microsoft.com/office/powerpoint/2010/main" val="17799636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deﬁned in the avionics standard DO-178.</a:t>
            </a:r>
          </a:p>
          <a:p>
            <a:r>
              <a:rPr lang="en-US" dirty="0" smtClean="0"/>
              <a:t>See SPARK UG 8.1.7 Address Data and Control Coupling</a:t>
            </a:r>
            <a:endParaRPr lang="en-US" dirty="0"/>
          </a:p>
        </p:txBody>
      </p:sp>
      <p:sp>
        <p:nvSpPr>
          <p:cNvPr id="4" name="Footer Placeholder 3"/>
          <p:cNvSpPr>
            <a:spLocks noGrp="1"/>
          </p:cNvSpPr>
          <p:nvPr>
            <p:ph type="ftr" sz="quarter" idx="10"/>
          </p:nvPr>
        </p:nvSpPr>
        <p:spPr>
          <a:xfrm>
            <a:off x="0" y="9721850"/>
            <a:ext cx="3076575" cy="511175"/>
          </a:xfrm>
          <a:prstGeom prst="rect">
            <a:avLst/>
          </a:prstGeom>
        </p:spPr>
        <p:txBody>
          <a:bodyPr/>
          <a:lstStyle/>
          <a:p>
            <a:pPr>
              <a:defRPr/>
            </a:pPr>
            <a:r>
              <a:rPr lang="en-US" smtClean="0"/>
              <a:t>Formal Methods and SPARK</a:t>
            </a:r>
            <a:endParaRPr lang="en-US"/>
          </a:p>
        </p:txBody>
      </p:sp>
      <p:sp>
        <p:nvSpPr>
          <p:cNvPr id="5" name="Slide Number Placeholder 4"/>
          <p:cNvSpPr>
            <a:spLocks noGrp="1"/>
          </p:cNvSpPr>
          <p:nvPr>
            <p:ph type="sldNum" sz="quarter" idx="11"/>
          </p:nvPr>
        </p:nvSpPr>
        <p:spPr>
          <a:xfrm>
            <a:off x="4021138" y="9721850"/>
            <a:ext cx="3076575" cy="511175"/>
          </a:xfrm>
          <a:prstGeom prst="rect">
            <a:avLst/>
          </a:prstGeom>
        </p:spPr>
        <p:txBody>
          <a:bodyPr/>
          <a:lstStyle/>
          <a:p>
            <a:pPr>
              <a:defRPr/>
            </a:pPr>
            <a:fld id="{2850D09C-F32B-402F-BDDA-49F4BB5C4C32}" type="slidenum">
              <a:rPr lang="en-US" smtClean="0"/>
              <a:pPr>
                <a:defRPr/>
              </a:pPr>
              <a:t>13</a:t>
            </a:fld>
            <a:endParaRPr lang="en-US"/>
          </a:p>
        </p:txBody>
      </p:sp>
    </p:spTree>
    <p:extLst>
      <p:ext uri="{BB962C8B-B14F-4D97-AF65-F5344CB8AC3E}">
        <p14:creationId xmlns:p14="http://schemas.microsoft.com/office/powerpoint/2010/main" val="13570765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SPARK UG: Typically, 95% to 98% of run-time checks can be proved automatically, and the remaining checks can be either verified with manual provers or justified by manual analysis.</a:t>
            </a:r>
            <a:endParaRPr lang="en-US" dirty="0"/>
          </a:p>
        </p:txBody>
      </p:sp>
      <p:sp>
        <p:nvSpPr>
          <p:cNvPr id="4" name="Footer Placeholder 3"/>
          <p:cNvSpPr>
            <a:spLocks noGrp="1"/>
          </p:cNvSpPr>
          <p:nvPr>
            <p:ph type="ftr" sz="quarter" idx="10"/>
          </p:nvPr>
        </p:nvSpPr>
        <p:spPr>
          <a:xfrm>
            <a:off x="0" y="9721850"/>
            <a:ext cx="3076575" cy="511175"/>
          </a:xfrm>
          <a:prstGeom prst="rect">
            <a:avLst/>
          </a:prstGeom>
        </p:spPr>
        <p:txBody>
          <a:bodyPr/>
          <a:lstStyle/>
          <a:p>
            <a:pPr>
              <a:defRPr/>
            </a:pPr>
            <a:r>
              <a:rPr lang="en-US" smtClean="0"/>
              <a:t>Formal Methods and SPARK</a:t>
            </a:r>
            <a:endParaRPr lang="en-US"/>
          </a:p>
        </p:txBody>
      </p:sp>
      <p:sp>
        <p:nvSpPr>
          <p:cNvPr id="5" name="Slide Number Placeholder 4"/>
          <p:cNvSpPr>
            <a:spLocks noGrp="1"/>
          </p:cNvSpPr>
          <p:nvPr>
            <p:ph type="sldNum" sz="quarter" idx="11"/>
          </p:nvPr>
        </p:nvSpPr>
        <p:spPr>
          <a:xfrm>
            <a:off x="4021138" y="9721850"/>
            <a:ext cx="3076575" cy="511175"/>
          </a:xfrm>
          <a:prstGeom prst="rect">
            <a:avLst/>
          </a:prstGeom>
        </p:spPr>
        <p:txBody>
          <a:bodyPr/>
          <a:lstStyle/>
          <a:p>
            <a:pPr>
              <a:defRPr/>
            </a:pPr>
            <a:fld id="{2850D09C-F32B-402F-BDDA-49F4BB5C4C32}" type="slidenum">
              <a:rPr lang="en-US" smtClean="0"/>
              <a:pPr>
                <a:defRPr/>
              </a:pPr>
              <a:t>16</a:t>
            </a:fld>
            <a:endParaRPr lang="en-US"/>
          </a:p>
        </p:txBody>
      </p:sp>
    </p:spTree>
    <p:extLst>
      <p:ext uri="{BB962C8B-B14F-4D97-AF65-F5344CB8AC3E}">
        <p14:creationId xmlns:p14="http://schemas.microsoft.com/office/powerpoint/2010/main" val="20209960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xkcd.com/571 is the one about counting sheep jumping</a:t>
            </a:r>
            <a:r>
              <a:rPr lang="en-US" baseline="0" dirty="0" smtClean="0"/>
              <a:t> over a fence in order </a:t>
            </a:r>
            <a:r>
              <a:rPr lang="en-US" dirty="0" smtClean="0"/>
              <a:t>to get to sleep, but the counter overflows and they call come jumping back.</a:t>
            </a:r>
          </a:p>
        </p:txBody>
      </p:sp>
    </p:spTree>
    <p:extLst>
      <p:ext uri="{BB962C8B-B14F-4D97-AF65-F5344CB8AC3E}">
        <p14:creationId xmlns:p14="http://schemas.microsoft.com/office/powerpoint/2010/main" val="29474973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4"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18435" name="Espace réservé du numéro de diapositive 3"/>
          <p:cNvSpPr>
            <a:spLocks noGrp="1"/>
          </p:cNvSpPr>
          <p:nvPr>
            <p:ph type="sldNum" sz="quarter" idx="5"/>
          </p:nvPr>
        </p:nvSpPr>
        <p:spPr bwMode="auto">
          <a:xfrm>
            <a:off x="4021138" y="9721850"/>
            <a:ext cx="3076575" cy="511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7D7B8C4A-0295-409C-A574-E09141F4FA34}" type="slidenum">
              <a:rPr lang="en-US" altLang="fr-FR" smtClean="0"/>
              <a:pPr/>
              <a:t>20</a:t>
            </a:fld>
            <a:endParaRPr lang="en-US" altLang="fr-FR" smtClean="0"/>
          </a:p>
        </p:txBody>
      </p:sp>
    </p:spTree>
    <p:extLst>
      <p:ext uri="{BB962C8B-B14F-4D97-AF65-F5344CB8AC3E}">
        <p14:creationId xmlns:p14="http://schemas.microsoft.com/office/powerpoint/2010/main" val="3960887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Section Slide - First Page">
    <p:bg>
      <p:bgPr>
        <a:gradFill rotWithShape="1">
          <a:gsLst>
            <a:gs pos="0">
              <a:srgbClr val="04080B"/>
            </a:gs>
            <a:gs pos="100000">
              <a:schemeClr val="tx2"/>
            </a:gs>
          </a:gsLst>
          <a:lin ang="5400000"/>
        </a:gradFill>
        <a:effectLst/>
      </p:bgPr>
    </p:bg>
    <p:spTree>
      <p:nvGrpSpPr>
        <p:cNvPr id="1" name=""/>
        <p:cNvGrpSpPr/>
        <p:nvPr/>
      </p:nvGrpSpPr>
      <p:grpSpPr>
        <a:xfrm>
          <a:off x="0" y="0"/>
          <a:ext cx="0" cy="0"/>
          <a:chOff x="0" y="0"/>
          <a:chExt cx="0" cy="0"/>
        </a:xfrm>
      </p:grpSpPr>
      <p:cxnSp>
        <p:nvCxnSpPr>
          <p:cNvPr id="15" name="Straight Connector 7"/>
          <p:cNvCxnSpPr>
            <a:cxnSpLocks noChangeShapeType="1"/>
          </p:cNvCxnSpPr>
          <p:nvPr/>
        </p:nvCxnSpPr>
        <p:spPr bwMode="auto">
          <a:xfrm>
            <a:off x="698500" y="3535363"/>
            <a:ext cx="7759700" cy="0"/>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cxnSp>
      <p:sp>
        <p:nvSpPr>
          <p:cNvPr id="16" name="Rectangle 4"/>
          <p:cNvSpPr>
            <a:spLocks noChangeArrowheads="1"/>
          </p:cNvSpPr>
          <p:nvPr/>
        </p:nvSpPr>
        <p:spPr bwMode="auto">
          <a:xfrm>
            <a:off x="0" y="0"/>
            <a:ext cx="9144000" cy="22098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a:cs typeface="Arial" pitchFamily="34" charset="0"/>
            </a:endParaRPr>
          </a:p>
        </p:txBody>
      </p:sp>
      <p:pic>
        <p:nvPicPr>
          <p:cNvPr id="20" name="Picture 5" descr="logo_textured_large.psd"/>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185863"/>
            <a:ext cx="1905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Placeholder 7"/>
          <p:cNvSpPr>
            <a:spLocks noGrp="1"/>
          </p:cNvSpPr>
          <p:nvPr>
            <p:ph type="body" sz="quarter" idx="16"/>
          </p:nvPr>
        </p:nvSpPr>
        <p:spPr>
          <a:xfrm>
            <a:off x="3333382" y="3657600"/>
            <a:ext cx="2534018" cy="297000"/>
          </a:xfrm>
        </p:spPr>
        <p:txBody>
          <a:bodyPr/>
          <a:lstStyle>
            <a:lvl1pPr marL="0" indent="0">
              <a:lnSpc>
                <a:spcPct val="100000"/>
              </a:lnSpc>
              <a:spcBef>
                <a:spcPts val="0"/>
              </a:spcBef>
              <a:buNone/>
              <a:defRPr sz="1400" b="1">
                <a:solidFill>
                  <a:schemeClr val="bg1"/>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14" name="Text Placeholder 7"/>
          <p:cNvSpPr>
            <a:spLocks noGrp="1"/>
          </p:cNvSpPr>
          <p:nvPr>
            <p:ph type="body" sz="quarter" idx="17"/>
          </p:nvPr>
        </p:nvSpPr>
        <p:spPr>
          <a:xfrm>
            <a:off x="3333382" y="3904800"/>
            <a:ext cx="2534018" cy="354600"/>
          </a:xfrm>
        </p:spPr>
        <p:txBody>
          <a:bodyPr/>
          <a:lstStyle>
            <a:lvl1pPr marL="0" indent="0">
              <a:lnSpc>
                <a:spcPct val="100000"/>
              </a:lnSpc>
              <a:spcBef>
                <a:spcPts val="0"/>
              </a:spcBef>
              <a:buNone/>
              <a:defRPr sz="1300" b="0">
                <a:solidFill>
                  <a:schemeClr val="bg1"/>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8" name="Text Placeholder 7"/>
          <p:cNvSpPr>
            <a:spLocks noGrp="1"/>
          </p:cNvSpPr>
          <p:nvPr>
            <p:ph type="body" sz="quarter" idx="11"/>
          </p:nvPr>
        </p:nvSpPr>
        <p:spPr>
          <a:xfrm>
            <a:off x="609600" y="3657600"/>
            <a:ext cx="2590800" cy="297000"/>
          </a:xfrm>
        </p:spPr>
        <p:txBody>
          <a:bodyPr/>
          <a:lstStyle>
            <a:lvl1pPr marL="0" indent="0">
              <a:lnSpc>
                <a:spcPct val="100000"/>
              </a:lnSpc>
              <a:spcBef>
                <a:spcPts val="0"/>
              </a:spcBef>
              <a:buNone/>
              <a:defRPr sz="1400" b="1">
                <a:solidFill>
                  <a:schemeClr val="bg1"/>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12" name="Text Placeholder 11"/>
          <p:cNvSpPr>
            <a:spLocks noGrp="1"/>
          </p:cNvSpPr>
          <p:nvPr>
            <p:ph type="body" sz="quarter" idx="14"/>
          </p:nvPr>
        </p:nvSpPr>
        <p:spPr>
          <a:xfrm>
            <a:off x="609600" y="5715000"/>
            <a:ext cx="4104000" cy="533400"/>
          </a:xfrm>
        </p:spPr>
        <p:txBody>
          <a:bodyPr/>
          <a:lstStyle>
            <a:lvl1pPr marL="0" indent="0">
              <a:lnSpc>
                <a:spcPct val="150000"/>
              </a:lnSpc>
              <a:spcBef>
                <a:spcPts val="0"/>
              </a:spcBef>
              <a:buNone/>
              <a:defRPr sz="1400" baseline="0">
                <a:solidFill>
                  <a:srgbClr val="91B9DA"/>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11" name="Text Placeholder 7"/>
          <p:cNvSpPr>
            <a:spLocks noGrp="1"/>
          </p:cNvSpPr>
          <p:nvPr>
            <p:ph type="body" sz="quarter" idx="15"/>
          </p:nvPr>
        </p:nvSpPr>
        <p:spPr>
          <a:xfrm>
            <a:off x="609600" y="3904800"/>
            <a:ext cx="2590800" cy="354600"/>
          </a:xfrm>
        </p:spPr>
        <p:txBody>
          <a:bodyPr/>
          <a:lstStyle>
            <a:lvl1pPr marL="0" indent="0">
              <a:lnSpc>
                <a:spcPct val="100000"/>
              </a:lnSpc>
              <a:spcBef>
                <a:spcPts val="0"/>
              </a:spcBef>
              <a:buNone/>
              <a:defRPr sz="1300" b="0" baseline="0">
                <a:solidFill>
                  <a:schemeClr val="bg1"/>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18" name="Text Placeholder 7"/>
          <p:cNvSpPr>
            <a:spLocks noGrp="1"/>
          </p:cNvSpPr>
          <p:nvPr>
            <p:ph type="body" sz="quarter" idx="21"/>
          </p:nvPr>
        </p:nvSpPr>
        <p:spPr>
          <a:xfrm>
            <a:off x="5943600" y="3657600"/>
            <a:ext cx="2590800" cy="297000"/>
          </a:xfrm>
        </p:spPr>
        <p:txBody>
          <a:bodyPr/>
          <a:lstStyle>
            <a:lvl1pPr marL="0" indent="0">
              <a:lnSpc>
                <a:spcPct val="100000"/>
              </a:lnSpc>
              <a:spcBef>
                <a:spcPts val="0"/>
              </a:spcBef>
              <a:buNone/>
              <a:defRPr sz="1400" b="1">
                <a:solidFill>
                  <a:schemeClr val="bg1"/>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19" name="Text Placeholder 7"/>
          <p:cNvSpPr>
            <a:spLocks noGrp="1"/>
          </p:cNvSpPr>
          <p:nvPr>
            <p:ph type="body" sz="quarter" idx="22"/>
          </p:nvPr>
        </p:nvSpPr>
        <p:spPr>
          <a:xfrm>
            <a:off x="5943600" y="3904800"/>
            <a:ext cx="2590800" cy="354600"/>
          </a:xfrm>
        </p:spPr>
        <p:txBody>
          <a:bodyPr/>
          <a:lstStyle>
            <a:lvl1pPr marL="0" indent="0">
              <a:lnSpc>
                <a:spcPct val="100000"/>
              </a:lnSpc>
              <a:spcBef>
                <a:spcPts val="0"/>
              </a:spcBef>
              <a:buNone/>
              <a:defRPr sz="1300" b="0">
                <a:solidFill>
                  <a:schemeClr val="bg1"/>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17" name="Text Placeholder 7"/>
          <p:cNvSpPr>
            <a:spLocks noGrp="1"/>
          </p:cNvSpPr>
          <p:nvPr>
            <p:ph type="body" sz="quarter" idx="23"/>
          </p:nvPr>
        </p:nvSpPr>
        <p:spPr>
          <a:xfrm>
            <a:off x="685800" y="2514600"/>
            <a:ext cx="7696200" cy="982800"/>
          </a:xfrm>
        </p:spPr>
        <p:txBody>
          <a:bodyPr anchor="b"/>
          <a:lstStyle>
            <a:lvl1pPr marL="0" indent="0">
              <a:lnSpc>
                <a:spcPct val="100000"/>
              </a:lnSpc>
              <a:spcBef>
                <a:spcPts val="0"/>
              </a:spcBef>
              <a:buNone/>
              <a:defRPr sz="2400" b="1">
                <a:solidFill>
                  <a:schemeClr val="bg1"/>
                </a:solidFill>
              </a:defRPr>
            </a:lvl1pPr>
            <a:lvl2pPr>
              <a:buNone/>
              <a:defRPr/>
            </a:lvl2pPr>
            <a:lvl3pPr>
              <a:buNone/>
              <a:defRPr/>
            </a:lvl3pPr>
            <a:lvl4pPr>
              <a:buNone/>
              <a:defRPr/>
            </a:lvl4pPr>
            <a:lvl5pPr>
              <a:buNone/>
              <a:defRPr/>
            </a:lvl5pPr>
          </a:lstStyle>
          <a:p>
            <a:pPr lvl="0"/>
            <a:r>
              <a:rPr lang="en-US" smtClean="0"/>
              <a:t>Click to edit Master text styles</a:t>
            </a:r>
          </a:p>
        </p:txBody>
      </p:sp>
      <p:sp>
        <p:nvSpPr>
          <p:cNvPr id="21" name="Text Placeholder 7"/>
          <p:cNvSpPr>
            <a:spLocks noGrp="1"/>
          </p:cNvSpPr>
          <p:nvPr>
            <p:ph type="body" sz="quarter" idx="24"/>
          </p:nvPr>
        </p:nvSpPr>
        <p:spPr>
          <a:xfrm>
            <a:off x="5684520" y="1371600"/>
            <a:ext cx="2849880" cy="297000"/>
          </a:xfrm>
        </p:spPr>
        <p:txBody>
          <a:bodyPr/>
          <a:lstStyle>
            <a:lvl1pPr marL="0" indent="0" algn="r">
              <a:lnSpc>
                <a:spcPct val="100000"/>
              </a:lnSpc>
              <a:spcBef>
                <a:spcPts val="0"/>
              </a:spcBef>
              <a:buNone/>
              <a:defRPr sz="1400" b="1">
                <a:solidFill>
                  <a:schemeClr val="accent1"/>
                </a:solidFill>
              </a:defRPr>
            </a:lvl1pPr>
            <a:lvl2pPr>
              <a:buNone/>
              <a:defRPr/>
            </a:lvl2pPr>
            <a:lvl3pPr>
              <a:buNone/>
              <a:defRPr/>
            </a:lvl3pPr>
            <a:lvl4pPr>
              <a:buNone/>
              <a:defRPr/>
            </a:lvl4pPr>
            <a:lvl5pPr>
              <a:buNone/>
              <a:defRPr/>
            </a:lvl5pPr>
          </a:lstStyle>
          <a:p>
            <a:pPr lvl="0"/>
            <a:r>
              <a:rPr lang="en-US" smtClean="0"/>
              <a:t>Click to edit Master text styles</a:t>
            </a:r>
          </a:p>
        </p:txBody>
      </p:sp>
    </p:spTree>
    <p:extLst>
      <p:ext uri="{BB962C8B-B14F-4D97-AF65-F5344CB8AC3E}">
        <p14:creationId xmlns:p14="http://schemas.microsoft.com/office/powerpoint/2010/main" val="26151115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4" name="Rectangle 3"/>
          <p:cNvSpPr>
            <a:spLocks noChangeArrowheads="1"/>
          </p:cNvSpPr>
          <p:nvPr/>
        </p:nvSpPr>
        <p:spPr bwMode="auto">
          <a:xfrm>
            <a:off x="-7938" y="0"/>
            <a:ext cx="9151938" cy="685800"/>
          </a:xfrm>
          <a:prstGeom prst="rect">
            <a:avLst/>
          </a:prstGeom>
          <a:gradFill rotWithShape="1">
            <a:gsLst>
              <a:gs pos="27000">
                <a:srgbClr val="153957">
                  <a:lumMod val="99000"/>
                  <a:lumOff val="1000"/>
                </a:srgbClr>
              </a:gs>
              <a:gs pos="100000">
                <a:schemeClr val="tx2"/>
              </a:gs>
            </a:gsLst>
            <a:lin ang="5400000"/>
          </a:gradFill>
          <a:ln>
            <a:noFill/>
          </a:ln>
          <a:extLst/>
        </p:spPr>
        <p:txBody>
          <a:bodyPr/>
          <a:lstStyle/>
          <a:p>
            <a:pPr>
              <a:defRPr/>
            </a:pPr>
            <a:endParaRPr lang="en-US">
              <a:ea typeface="MS PGothic" panose="020B0600070205080204" pitchFamily="34" charset="-128"/>
              <a:cs typeface="Arial" pitchFamily="34" charset="0"/>
            </a:endParaRPr>
          </a:p>
        </p:txBody>
      </p:sp>
      <p:sp>
        <p:nvSpPr>
          <p:cNvPr id="6" name="Text Box 6"/>
          <p:cNvSpPr txBox="1">
            <a:spLocks noChangeArrowheads="1"/>
          </p:cNvSpPr>
          <p:nvPr/>
        </p:nvSpPr>
        <p:spPr bwMode="auto">
          <a:xfrm>
            <a:off x="8305802" y="6642100"/>
            <a:ext cx="83026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defRPr/>
            </a:pPr>
            <a:r>
              <a:rPr lang="en-US" sz="800">
                <a:solidFill>
                  <a:srgbClr val="A6A6A6"/>
                </a:solidFill>
                <a:ea typeface="MS PGothic" panose="020B0600070205080204" pitchFamily="34" charset="-128"/>
              </a:rPr>
              <a:t>Slide: </a:t>
            </a:r>
            <a:fld id="{A1586895-F449-414F-8443-F27F3637501A}" type="slidenum">
              <a:rPr lang="en-US" sz="800">
                <a:solidFill>
                  <a:srgbClr val="A6A6A6"/>
                </a:solidFill>
                <a:ea typeface="MS PGothic" panose="020B0600070205080204" pitchFamily="34" charset="-128"/>
              </a:rPr>
              <a:pPr algn="r">
                <a:defRPr/>
              </a:pPr>
              <a:t>‹#›</a:t>
            </a:fld>
            <a:endParaRPr lang="fr-FR" sz="800">
              <a:solidFill>
                <a:srgbClr val="A6A6A6"/>
              </a:solidFill>
              <a:ea typeface="MS PGothic" panose="020B0600070205080204" pitchFamily="34" charset="-128"/>
            </a:endParaRPr>
          </a:p>
        </p:txBody>
      </p:sp>
      <p:sp>
        <p:nvSpPr>
          <p:cNvPr id="7" name="Title 1"/>
          <p:cNvSpPr>
            <a:spLocks noGrp="1"/>
          </p:cNvSpPr>
          <p:nvPr>
            <p:ph type="title"/>
          </p:nvPr>
        </p:nvSpPr>
        <p:spPr bwMode="gray">
          <a:xfrm>
            <a:off x="152400" y="76200"/>
            <a:ext cx="8763000" cy="533400"/>
          </a:xfrm>
          <a:prstGeom prst="rect">
            <a:avLst/>
          </a:prstGeom>
        </p:spPr>
        <p:txBody>
          <a:bodyPr anchor="ctr" anchorCtr="0"/>
          <a:lstStyle>
            <a:lvl1pPr algn="l">
              <a:defRPr sz="2800" b="1">
                <a:latin typeface="Verdana" pitchFamily="34" charset="0"/>
                <a:ea typeface="Verdana" pitchFamily="34" charset="0"/>
                <a:cs typeface="Verdana" pitchFamily="34" charset="0"/>
              </a:defRPr>
            </a:lvl1pPr>
          </a:lstStyle>
          <a:p>
            <a:r>
              <a:rPr lang="en-US" smtClean="0"/>
              <a:t>Click to edit Master title style</a:t>
            </a:r>
            <a:endParaRPr lang="en-US" dirty="0"/>
          </a:p>
        </p:txBody>
      </p:sp>
      <p:sp>
        <p:nvSpPr>
          <p:cNvPr id="5" name="Text Box 6"/>
          <p:cNvSpPr txBox="1">
            <a:spLocks noChangeArrowheads="1"/>
          </p:cNvSpPr>
          <p:nvPr userDrawn="1"/>
        </p:nvSpPr>
        <p:spPr bwMode="auto">
          <a:xfrm>
            <a:off x="-15875" y="6634163"/>
            <a:ext cx="116570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defRPr/>
            </a:pPr>
            <a:r>
              <a:rPr lang="en-US" sz="800" dirty="0" smtClean="0">
                <a:solidFill>
                  <a:srgbClr val="A6A6A6"/>
                </a:solidFill>
              </a:rPr>
              <a:t>Copyright </a:t>
            </a:r>
            <a:r>
              <a:rPr lang="en-US" sz="800" dirty="0" smtClean="0">
                <a:solidFill>
                  <a:srgbClr val="A6A6A6"/>
                </a:solidFill>
                <a:ea typeface="Verdana" pitchFamily="34" charset="0"/>
                <a:cs typeface="Verdana" pitchFamily="34" charset="0"/>
              </a:rPr>
              <a:t>©</a:t>
            </a:r>
            <a:r>
              <a:rPr lang="en-US" sz="800" dirty="0" smtClean="0">
                <a:solidFill>
                  <a:srgbClr val="A6A6A6"/>
                </a:solidFill>
              </a:rPr>
              <a:t> AdaCore</a:t>
            </a:r>
            <a:endParaRPr lang="fr-FR" sz="800" dirty="0" smtClean="0">
              <a:solidFill>
                <a:srgbClr val="A6A6A6"/>
              </a:solidFill>
            </a:endParaRPr>
          </a:p>
        </p:txBody>
      </p:sp>
    </p:spTree>
    <p:extLst>
      <p:ext uri="{BB962C8B-B14F-4D97-AF65-F5344CB8AC3E}">
        <p14:creationId xmlns:p14="http://schemas.microsoft.com/office/powerpoint/2010/main" val="310984902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p:bg>
      <p:bgPr>
        <a:gradFill rotWithShape="1">
          <a:gsLst>
            <a:gs pos="0">
              <a:srgbClr val="04080B"/>
            </a:gs>
            <a:gs pos="100000">
              <a:schemeClr val="tx2"/>
            </a:gs>
          </a:gsLst>
          <a:lin ang="5400000"/>
        </a:gradFill>
        <a:effectLst/>
      </p:bgPr>
    </p:bg>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5819775" y="268288"/>
            <a:ext cx="1841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defRPr/>
            </a:pPr>
            <a:endParaRPr lang="en-US" sz="1400" b="1">
              <a:solidFill>
                <a:schemeClr val="accent1"/>
              </a:solidFill>
              <a:cs typeface="Arial" pitchFamily="34" charset="0"/>
            </a:endParaRPr>
          </a:p>
        </p:txBody>
      </p:sp>
      <p:sp>
        <p:nvSpPr>
          <p:cNvPr id="6" name="Text Placeholder 5"/>
          <p:cNvSpPr>
            <a:spLocks noGrp="1"/>
          </p:cNvSpPr>
          <p:nvPr>
            <p:ph type="body" sz="quarter" idx="10"/>
          </p:nvPr>
        </p:nvSpPr>
        <p:spPr>
          <a:xfrm>
            <a:off x="381000" y="2667000"/>
            <a:ext cx="8382000" cy="904863"/>
          </a:xfrm>
        </p:spPr>
        <p:txBody>
          <a:bodyPr>
            <a:spAutoFit/>
          </a:bodyPr>
          <a:lstStyle>
            <a:lvl1pPr marL="0" indent="0" algn="ctr" rtl="0" fontAlgn="base">
              <a:spcBef>
                <a:spcPct val="0"/>
              </a:spcBef>
              <a:spcAft>
                <a:spcPct val="0"/>
              </a:spcAft>
              <a:buNone/>
              <a:defRPr lang="en-US" sz="4400" b="1" i="0" kern="1200" dirty="0" smtClean="0">
                <a:solidFill>
                  <a:schemeClr val="bg1"/>
                </a:solidFill>
                <a:latin typeface="+mn-lt"/>
                <a:ea typeface="ＭＳ Ｐゴシック" charset="-128"/>
                <a:cs typeface="Helvetica"/>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Tree>
    <p:extLst>
      <p:ext uri="{BB962C8B-B14F-4D97-AF65-F5344CB8AC3E}">
        <p14:creationId xmlns:p14="http://schemas.microsoft.com/office/powerpoint/2010/main" val="175980679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Object">
    <p:spTree>
      <p:nvGrpSpPr>
        <p:cNvPr id="1" name=""/>
        <p:cNvGrpSpPr/>
        <p:nvPr/>
      </p:nvGrpSpPr>
      <p:grpSpPr>
        <a:xfrm>
          <a:off x="0" y="0"/>
          <a:ext cx="0" cy="0"/>
          <a:chOff x="0" y="0"/>
          <a:chExt cx="0" cy="0"/>
        </a:xfrm>
      </p:grpSpPr>
      <p:sp>
        <p:nvSpPr>
          <p:cNvPr id="8" name="Rectangle 7"/>
          <p:cNvSpPr>
            <a:spLocks noChangeArrowheads="1"/>
          </p:cNvSpPr>
          <p:nvPr userDrawn="1"/>
        </p:nvSpPr>
        <p:spPr bwMode="auto">
          <a:xfrm>
            <a:off x="-7938" y="0"/>
            <a:ext cx="9151938" cy="685800"/>
          </a:xfrm>
          <a:prstGeom prst="rect">
            <a:avLst/>
          </a:prstGeom>
          <a:gradFill rotWithShape="1">
            <a:gsLst>
              <a:gs pos="27000">
                <a:srgbClr val="153957">
                  <a:lumMod val="99000"/>
                  <a:lumOff val="1000"/>
                </a:srgbClr>
              </a:gs>
              <a:gs pos="100000">
                <a:schemeClr val="tx2"/>
              </a:gs>
            </a:gsLst>
            <a:lin ang="5400000"/>
          </a:gradFill>
          <a:ln>
            <a:noFill/>
          </a:ln>
          <a:extLst/>
        </p:spPr>
        <p:txBody>
          <a:bodyPr/>
          <a:lstStyle/>
          <a:p>
            <a:endParaRPr lang="en-US">
              <a:cs typeface="Arial" pitchFamily="34" charset="0"/>
            </a:endParaRPr>
          </a:p>
        </p:txBody>
      </p:sp>
      <p:sp>
        <p:nvSpPr>
          <p:cNvPr id="6" name="Text Box 6"/>
          <p:cNvSpPr txBox="1">
            <a:spLocks noChangeArrowheads="1"/>
          </p:cNvSpPr>
          <p:nvPr/>
        </p:nvSpPr>
        <p:spPr bwMode="auto">
          <a:xfrm>
            <a:off x="8305800" y="6642100"/>
            <a:ext cx="83026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defRPr/>
            </a:pPr>
            <a:r>
              <a:rPr lang="en-US" sz="800">
                <a:solidFill>
                  <a:srgbClr val="A6A6A6"/>
                </a:solidFill>
              </a:rPr>
              <a:t>Slide: </a:t>
            </a:r>
            <a:fld id="{3D429265-1D29-4541-9219-1391FE2F445D}" type="slidenum">
              <a:rPr lang="en-US" sz="800">
                <a:solidFill>
                  <a:srgbClr val="A6A6A6"/>
                </a:solidFill>
              </a:rPr>
              <a:pPr algn="r">
                <a:defRPr/>
              </a:pPr>
              <a:t>‹#›</a:t>
            </a:fld>
            <a:endParaRPr lang="fr-FR" sz="800">
              <a:solidFill>
                <a:srgbClr val="A6A6A6"/>
              </a:solidFill>
            </a:endParaRPr>
          </a:p>
        </p:txBody>
      </p:sp>
      <p:sp>
        <p:nvSpPr>
          <p:cNvPr id="7" name="Title 1"/>
          <p:cNvSpPr>
            <a:spLocks noGrp="1"/>
          </p:cNvSpPr>
          <p:nvPr>
            <p:ph type="title"/>
          </p:nvPr>
        </p:nvSpPr>
        <p:spPr bwMode="gray">
          <a:xfrm>
            <a:off x="152400" y="76200"/>
            <a:ext cx="8763000" cy="533400"/>
          </a:xfrm>
          <a:prstGeom prst="rect">
            <a:avLst/>
          </a:prstGeom>
        </p:spPr>
        <p:txBody>
          <a:bodyPr anchor="ctr" anchorCtr="0"/>
          <a:lstStyle>
            <a:lvl1pPr algn="l">
              <a:defRPr sz="2800" b="1">
                <a:latin typeface="Verdana" pitchFamily="34" charset="0"/>
                <a:ea typeface="Verdana" pitchFamily="34" charset="0"/>
                <a:cs typeface="Verdana" pitchFamily="34" charset="0"/>
              </a:defRPr>
            </a:lvl1pPr>
          </a:lstStyle>
          <a:p>
            <a:r>
              <a:rPr lang="en-US" smtClean="0"/>
              <a:t>Click to edit Master title style</a:t>
            </a:r>
            <a:endParaRPr lang="en-US" dirty="0"/>
          </a:p>
        </p:txBody>
      </p:sp>
      <p:sp>
        <p:nvSpPr>
          <p:cNvPr id="5" name="Content Placeholder 2"/>
          <p:cNvSpPr>
            <a:spLocks noGrp="1"/>
          </p:cNvSpPr>
          <p:nvPr>
            <p:ph sz="half" idx="10"/>
          </p:nvPr>
        </p:nvSpPr>
        <p:spPr>
          <a:xfrm>
            <a:off x="685800" y="1143000"/>
            <a:ext cx="8035131" cy="5334000"/>
          </a:xfrm>
        </p:spPr>
        <p:txBody>
          <a:bodyPr/>
          <a:lstStyle>
            <a:lvl1pPr>
              <a:lnSpc>
                <a:spcPct val="100000"/>
              </a:lnSpc>
              <a:spcBef>
                <a:spcPts val="3000"/>
              </a:spcBef>
              <a:defRPr sz="2000" b="1">
                <a:latin typeface="Verdana" pitchFamily="34" charset="0"/>
                <a:ea typeface="Verdana" pitchFamily="34" charset="0"/>
                <a:cs typeface="Verdana" pitchFamily="34" charset="0"/>
              </a:defRPr>
            </a:lvl1pPr>
            <a:lvl2pPr>
              <a:lnSpc>
                <a:spcPct val="100000"/>
              </a:lnSpc>
              <a:spcBef>
                <a:spcPts val="900"/>
              </a:spcBef>
              <a:spcAft>
                <a:spcPts val="0"/>
              </a:spcAft>
              <a:defRPr sz="1800">
                <a:latin typeface="Verdana" pitchFamily="34" charset="0"/>
                <a:ea typeface="Verdana" pitchFamily="34" charset="0"/>
                <a:cs typeface="Verdana" pitchFamily="34" charset="0"/>
              </a:defRPr>
            </a:lvl2pPr>
            <a:lvl3pPr marL="1200150" indent="-285750">
              <a:spcBef>
                <a:spcPts val="900"/>
              </a:spcBef>
              <a:spcAft>
                <a:spcPts val="0"/>
              </a:spcAft>
              <a:buFont typeface="Wingdings" pitchFamily="2" charset="2"/>
              <a:buChar char="§"/>
              <a:defRPr sz="1800">
                <a:latin typeface="Verdana" pitchFamily="34" charset="0"/>
                <a:ea typeface="Verdana" pitchFamily="34" charset="0"/>
                <a:cs typeface="Verdana" pitchFamily="34" charset="0"/>
              </a:defRPr>
            </a:lvl3pPr>
            <a:lvl4pPr>
              <a:spcBef>
                <a:spcPts val="600"/>
              </a:spcBef>
              <a:defRPr sz="1800">
                <a:latin typeface="Verdana" pitchFamily="34" charset="0"/>
                <a:ea typeface="Verdana" pitchFamily="34" charset="0"/>
                <a:cs typeface="Verdana" pitchFamily="34" charset="0"/>
              </a:defRPr>
            </a:lvl4pPr>
            <a:lvl5pPr>
              <a:spcBef>
                <a:spcPts val="600"/>
              </a:spcBef>
              <a:defRPr sz="1800">
                <a:latin typeface="Verdana" pitchFamily="34" charset="0"/>
                <a:ea typeface="Verdana" pitchFamily="34" charset="0"/>
                <a:cs typeface="Verdana"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Box 6"/>
          <p:cNvSpPr txBox="1">
            <a:spLocks noChangeArrowheads="1"/>
          </p:cNvSpPr>
          <p:nvPr userDrawn="1"/>
        </p:nvSpPr>
        <p:spPr bwMode="auto">
          <a:xfrm>
            <a:off x="-15875" y="6634163"/>
            <a:ext cx="116570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defRPr/>
            </a:pPr>
            <a:r>
              <a:rPr lang="en-US" sz="800" dirty="0" smtClean="0">
                <a:solidFill>
                  <a:srgbClr val="A6A6A6"/>
                </a:solidFill>
              </a:rPr>
              <a:t>Copyright </a:t>
            </a:r>
            <a:r>
              <a:rPr lang="en-US" sz="800" dirty="0" smtClean="0">
                <a:solidFill>
                  <a:srgbClr val="A6A6A6"/>
                </a:solidFill>
                <a:ea typeface="Verdana" pitchFamily="34" charset="0"/>
                <a:cs typeface="Verdana" pitchFamily="34" charset="0"/>
              </a:rPr>
              <a:t>©</a:t>
            </a:r>
            <a:r>
              <a:rPr lang="en-US" sz="800" dirty="0" smtClean="0">
                <a:solidFill>
                  <a:srgbClr val="A6A6A6"/>
                </a:solidFill>
              </a:rPr>
              <a:t> AdaCore</a:t>
            </a:r>
            <a:endParaRPr lang="fr-FR" sz="800" dirty="0" smtClean="0">
              <a:solidFill>
                <a:srgbClr val="A6A6A6"/>
              </a:solidFill>
            </a:endParaRPr>
          </a:p>
        </p:txBody>
      </p:sp>
    </p:spTree>
    <p:extLst>
      <p:ext uri="{BB962C8B-B14F-4D97-AF65-F5344CB8AC3E}">
        <p14:creationId xmlns:p14="http://schemas.microsoft.com/office/powerpoint/2010/main" val="8960863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7" name="Rectangle 6"/>
          <p:cNvSpPr>
            <a:spLocks noChangeArrowheads="1"/>
          </p:cNvSpPr>
          <p:nvPr userDrawn="1"/>
        </p:nvSpPr>
        <p:spPr bwMode="auto">
          <a:xfrm>
            <a:off x="-7938" y="0"/>
            <a:ext cx="9151938" cy="685800"/>
          </a:xfrm>
          <a:prstGeom prst="rect">
            <a:avLst/>
          </a:prstGeom>
          <a:gradFill rotWithShape="1">
            <a:gsLst>
              <a:gs pos="27000">
                <a:srgbClr val="153957">
                  <a:lumMod val="99000"/>
                  <a:lumOff val="1000"/>
                </a:srgbClr>
              </a:gs>
              <a:gs pos="100000">
                <a:schemeClr val="tx2"/>
              </a:gs>
            </a:gsLst>
            <a:lin ang="5400000"/>
          </a:gradFill>
          <a:ln>
            <a:noFill/>
          </a:ln>
          <a:extLst/>
        </p:spPr>
        <p:txBody>
          <a:bodyPr/>
          <a:lstStyle/>
          <a:p>
            <a:endParaRPr lang="en-US">
              <a:cs typeface="Arial" pitchFamily="34" charset="0"/>
            </a:endParaRPr>
          </a:p>
        </p:txBody>
      </p:sp>
      <p:sp>
        <p:nvSpPr>
          <p:cNvPr id="6" name="Text Box 6"/>
          <p:cNvSpPr txBox="1">
            <a:spLocks noChangeArrowheads="1"/>
          </p:cNvSpPr>
          <p:nvPr/>
        </p:nvSpPr>
        <p:spPr bwMode="auto">
          <a:xfrm>
            <a:off x="8305800" y="6642100"/>
            <a:ext cx="83026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defRPr/>
            </a:pPr>
            <a:r>
              <a:rPr lang="en-US" sz="800">
                <a:solidFill>
                  <a:srgbClr val="A6A6A6"/>
                </a:solidFill>
              </a:rPr>
              <a:t>Slide: </a:t>
            </a:r>
            <a:fld id="{3F5BED25-735D-4499-9461-763DC73DA03D}" type="slidenum">
              <a:rPr lang="en-US" sz="800">
                <a:solidFill>
                  <a:srgbClr val="A6A6A6"/>
                </a:solidFill>
              </a:rPr>
              <a:pPr algn="r">
                <a:defRPr/>
              </a:pPr>
              <a:t>‹#›</a:t>
            </a:fld>
            <a:endParaRPr lang="fr-FR" sz="800">
              <a:solidFill>
                <a:srgbClr val="A6A6A6"/>
              </a:solidFill>
            </a:endParaRPr>
          </a:p>
        </p:txBody>
      </p:sp>
      <p:sp>
        <p:nvSpPr>
          <p:cNvPr id="3" name="Content Placeholder 2"/>
          <p:cNvSpPr>
            <a:spLocks noGrp="1"/>
          </p:cNvSpPr>
          <p:nvPr>
            <p:ph sz="half" idx="1"/>
          </p:nvPr>
        </p:nvSpPr>
        <p:spPr>
          <a:xfrm>
            <a:off x="762000" y="1143000"/>
            <a:ext cx="3810000" cy="5334000"/>
          </a:xfrm>
        </p:spPr>
        <p:txBody>
          <a:bodyPr/>
          <a:lstStyle>
            <a:lvl1pPr>
              <a:defRPr sz="1600"/>
            </a:lvl1pPr>
            <a:lvl2pPr>
              <a:defRPr sz="1400"/>
            </a:lvl2pPr>
            <a:lvl3pPr>
              <a:defRPr sz="14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24400" y="1143000"/>
            <a:ext cx="3810000" cy="5334000"/>
          </a:xfrm>
        </p:spPr>
        <p:txBody>
          <a:bodyPr/>
          <a:lstStyle>
            <a:lvl1pPr>
              <a:defRPr sz="1600"/>
            </a:lvl1pPr>
            <a:lvl2pPr>
              <a:defRPr sz="1400"/>
            </a:lvl2pPr>
            <a:lvl3pPr>
              <a:defRPr sz="14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itle 1"/>
          <p:cNvSpPr>
            <a:spLocks noGrp="1"/>
          </p:cNvSpPr>
          <p:nvPr>
            <p:ph type="title"/>
          </p:nvPr>
        </p:nvSpPr>
        <p:spPr bwMode="gray">
          <a:xfrm>
            <a:off x="152400" y="76200"/>
            <a:ext cx="8763000" cy="533400"/>
          </a:xfrm>
          <a:prstGeom prst="rect">
            <a:avLst/>
          </a:prstGeom>
        </p:spPr>
        <p:txBody>
          <a:bodyPr anchor="ctr" anchorCtr="0"/>
          <a:lstStyle>
            <a:lvl1pPr algn="l">
              <a:defRPr sz="2800">
                <a:latin typeface="Verdana" pitchFamily="34" charset="0"/>
                <a:ea typeface="Verdana" pitchFamily="34" charset="0"/>
                <a:cs typeface="Verdana" pitchFamily="34" charset="0"/>
              </a:defRPr>
            </a:lvl1pPr>
          </a:lstStyle>
          <a:p>
            <a:r>
              <a:rPr lang="en-US" smtClean="0"/>
              <a:t>Click to edit Master title style</a:t>
            </a:r>
            <a:endParaRPr lang="en-US" dirty="0"/>
          </a:p>
        </p:txBody>
      </p:sp>
      <p:sp>
        <p:nvSpPr>
          <p:cNvPr id="9" name="Text Box 6"/>
          <p:cNvSpPr txBox="1">
            <a:spLocks noChangeArrowheads="1"/>
          </p:cNvSpPr>
          <p:nvPr userDrawn="1"/>
        </p:nvSpPr>
        <p:spPr bwMode="auto">
          <a:xfrm>
            <a:off x="-15875" y="6634163"/>
            <a:ext cx="116570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defRPr/>
            </a:pPr>
            <a:r>
              <a:rPr lang="en-US" sz="800" dirty="0" smtClean="0">
                <a:solidFill>
                  <a:srgbClr val="A6A6A6"/>
                </a:solidFill>
              </a:rPr>
              <a:t>Copyright </a:t>
            </a:r>
            <a:r>
              <a:rPr lang="en-US" sz="800" dirty="0" smtClean="0">
                <a:solidFill>
                  <a:srgbClr val="A6A6A6"/>
                </a:solidFill>
                <a:ea typeface="Verdana" pitchFamily="34" charset="0"/>
                <a:cs typeface="Verdana" pitchFamily="34" charset="0"/>
              </a:rPr>
              <a:t>©</a:t>
            </a:r>
            <a:r>
              <a:rPr lang="en-US" sz="800" dirty="0" smtClean="0">
                <a:solidFill>
                  <a:srgbClr val="A6A6A6"/>
                </a:solidFill>
              </a:rPr>
              <a:t> AdaCore</a:t>
            </a:r>
            <a:endParaRPr lang="fr-FR" sz="800" dirty="0" smtClean="0">
              <a:solidFill>
                <a:srgbClr val="A6A6A6"/>
              </a:solidFill>
            </a:endParaRPr>
          </a:p>
        </p:txBody>
      </p:sp>
    </p:spTree>
    <p:extLst>
      <p:ext uri="{BB962C8B-B14F-4D97-AF65-F5344CB8AC3E}">
        <p14:creationId xmlns:p14="http://schemas.microsoft.com/office/powerpoint/2010/main" val="141244127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ustom Layout">
    <p:bg>
      <p:bgPr>
        <a:gradFill rotWithShape="1">
          <a:gsLst>
            <a:gs pos="0">
              <a:srgbClr val="04080B"/>
            </a:gs>
            <a:gs pos="100000">
              <a:schemeClr val="tx2"/>
            </a:gs>
          </a:gsLst>
          <a:lin ang="5400000"/>
        </a:gradFill>
        <a:effectLst/>
      </p:bgPr>
    </p:bg>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5819775" y="268288"/>
            <a:ext cx="1841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defRPr/>
            </a:pPr>
            <a:endParaRPr lang="en-US" sz="1400" b="1">
              <a:solidFill>
                <a:schemeClr val="accent1"/>
              </a:solidFill>
              <a:cs typeface="Arial" pitchFamily="34" charset="0"/>
            </a:endParaRPr>
          </a:p>
        </p:txBody>
      </p:sp>
      <p:sp>
        <p:nvSpPr>
          <p:cNvPr id="5" name="Title 1"/>
          <p:cNvSpPr>
            <a:spLocks noGrp="1"/>
          </p:cNvSpPr>
          <p:nvPr>
            <p:ph type="title"/>
          </p:nvPr>
        </p:nvSpPr>
        <p:spPr bwMode="auto">
          <a:xfrm>
            <a:off x="152400" y="76200"/>
            <a:ext cx="8763000" cy="533400"/>
          </a:xfrm>
          <a:prstGeom prst="rect">
            <a:avLst/>
          </a:prstGeom>
        </p:spPr>
        <p:txBody>
          <a:bodyPr anchor="ctr" anchorCtr="0"/>
          <a:lstStyle>
            <a:lvl1pPr>
              <a:defRPr sz="2800">
                <a:latin typeface="Verdana" pitchFamily="34" charset="0"/>
                <a:ea typeface="Verdana" pitchFamily="34" charset="0"/>
                <a:cs typeface="Verdana"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71913455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Quiz Intro">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5819775" y="268288"/>
            <a:ext cx="184150" cy="307975"/>
          </a:xfrm>
          <a:prstGeom prst="rect">
            <a:avLst/>
          </a:prstGeom>
          <a:noFill/>
          <a:ln>
            <a:noFill/>
          </a:ln>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defRPr/>
            </a:pPr>
            <a:endParaRPr lang="en-US" sz="1400" b="1" smtClean="0">
              <a:solidFill>
                <a:schemeClr val="accent1"/>
              </a:solidFill>
              <a:ea typeface="+mn-ea"/>
              <a:cs typeface="Arial" pitchFamily="34" charset="0"/>
            </a:endParaRPr>
          </a:p>
        </p:txBody>
      </p:sp>
      <p:grpSp>
        <p:nvGrpSpPr>
          <p:cNvPr id="4" name="Group 7"/>
          <p:cNvGrpSpPr>
            <a:grpSpLocks/>
          </p:cNvGrpSpPr>
          <p:nvPr userDrawn="1"/>
        </p:nvGrpSpPr>
        <p:grpSpPr bwMode="auto">
          <a:xfrm>
            <a:off x="2879725" y="2641600"/>
            <a:ext cx="3384550" cy="1574800"/>
            <a:chOff x="2123728" y="2641848"/>
            <a:chExt cx="3382984" cy="1574304"/>
          </a:xfrm>
        </p:grpSpPr>
        <p:sp>
          <p:nvSpPr>
            <p:cNvPr id="5" name="TextBox 4"/>
            <p:cNvSpPr txBox="1">
              <a:spLocks noChangeArrowheads="1"/>
            </p:cNvSpPr>
            <p:nvPr userDrawn="1"/>
          </p:nvSpPr>
          <p:spPr bwMode="auto">
            <a:xfrm>
              <a:off x="3637502" y="2829114"/>
              <a:ext cx="1869210" cy="1199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r" eaLnBrk="1" hangingPunct="1">
                <a:defRPr/>
              </a:pPr>
              <a:r>
                <a:rPr lang="en-US" sz="7200" smtClean="0">
                  <a:latin typeface="Calibri" pitchFamily="34" charset="0"/>
                  <a:cs typeface="Arial" pitchFamily="34" charset="0"/>
                </a:rPr>
                <a:t>Quiz</a:t>
              </a:r>
            </a:p>
          </p:txBody>
        </p:sp>
        <p:pic>
          <p:nvPicPr>
            <p:cNvPr id="6" name="Picture 2" descr="C:\Users\ochem\AppData\Local\Temp\Rar$DR28.624\AdaCoreU Package\icons\quiz.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23728" y="2641848"/>
              <a:ext cx="1574304" cy="1574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ext Box 6"/>
          <p:cNvSpPr txBox="1">
            <a:spLocks noChangeArrowheads="1"/>
          </p:cNvSpPr>
          <p:nvPr userDrawn="1"/>
        </p:nvSpPr>
        <p:spPr bwMode="auto">
          <a:xfrm>
            <a:off x="8305800" y="6642100"/>
            <a:ext cx="8302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defRPr/>
            </a:pPr>
            <a:r>
              <a:rPr lang="en-US" sz="600" smtClean="0">
                <a:solidFill>
                  <a:srgbClr val="A6A6A6"/>
                </a:solidFill>
                <a:ea typeface="MS PGothic" panose="020B0600070205080204" pitchFamily="34" charset="-128"/>
              </a:rPr>
              <a:t>Slide: </a:t>
            </a:r>
            <a:fld id="{B48A6D91-96DC-44E0-8B85-D94414E1DEFD}" type="slidenum">
              <a:rPr lang="en-US" sz="600" smtClean="0">
                <a:solidFill>
                  <a:srgbClr val="A6A6A6"/>
                </a:solidFill>
                <a:ea typeface="MS PGothic" panose="020B0600070205080204" pitchFamily="34" charset="-128"/>
              </a:rPr>
              <a:pPr algn="r">
                <a:defRPr/>
              </a:pPr>
              <a:t>‹#›</a:t>
            </a:fld>
            <a:endParaRPr lang="fr-FR" sz="600" smtClean="0">
              <a:solidFill>
                <a:srgbClr val="A6A6A6"/>
              </a:solidFill>
              <a:ea typeface="MS PGothic" panose="020B0600070205080204" pitchFamily="34" charset="-128"/>
            </a:endParaRPr>
          </a:p>
        </p:txBody>
      </p:sp>
    </p:spTree>
    <p:extLst>
      <p:ext uri="{BB962C8B-B14F-4D97-AF65-F5344CB8AC3E}">
        <p14:creationId xmlns:p14="http://schemas.microsoft.com/office/powerpoint/2010/main" val="209159161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iz Yes No">
    <p:spTree>
      <p:nvGrpSpPr>
        <p:cNvPr id="1" name=""/>
        <p:cNvGrpSpPr/>
        <p:nvPr/>
      </p:nvGrpSpPr>
      <p:grpSpPr>
        <a:xfrm>
          <a:off x="0" y="0"/>
          <a:ext cx="0" cy="0"/>
          <a:chOff x="0" y="0"/>
          <a:chExt cx="0" cy="0"/>
        </a:xfrm>
      </p:grpSpPr>
      <p:pic>
        <p:nvPicPr>
          <p:cNvPr id="5" name="Picture 7" descr="quiz.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68313" y="277683"/>
            <a:ext cx="4318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 name="Group 10"/>
          <p:cNvGrpSpPr/>
          <p:nvPr userDrawn="1"/>
        </p:nvGrpSpPr>
        <p:grpSpPr>
          <a:xfrm>
            <a:off x="7693278" y="254665"/>
            <a:ext cx="911170" cy="477837"/>
            <a:chOff x="7693278" y="114301"/>
            <a:chExt cx="911170" cy="477837"/>
          </a:xfrm>
        </p:grpSpPr>
        <p:sp>
          <p:nvSpPr>
            <p:cNvPr id="4" name="TextBox 3"/>
            <p:cNvSpPr txBox="1">
              <a:spLocks noChangeArrowheads="1"/>
            </p:cNvSpPr>
            <p:nvPr userDrawn="1"/>
          </p:nvSpPr>
          <p:spPr bwMode="auto">
            <a:xfrm>
              <a:off x="8150478" y="199331"/>
              <a:ext cx="453970" cy="307777"/>
            </a:xfrm>
            <a:prstGeom prst="rect">
              <a:avLst/>
            </a:prstGeom>
            <a:noFill/>
            <a:ln>
              <a:noFill/>
            </a:ln>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defRPr/>
              </a:pPr>
              <a:r>
                <a:rPr lang="en-US" sz="1400" b="1" dirty="0" smtClean="0">
                  <a:solidFill>
                    <a:srgbClr val="1780A6"/>
                  </a:solidFill>
                  <a:cs typeface="Arial" pitchFamily="34" charset="0"/>
                </a:rPr>
                <a:t>NO</a:t>
              </a:r>
              <a:endParaRPr lang="en-US" sz="1100" b="1" dirty="0" smtClean="0">
                <a:solidFill>
                  <a:srgbClr val="1780A6"/>
                </a:solidFill>
                <a:cs typeface="Arial" pitchFamily="34" charset="0"/>
              </a:endParaRPr>
            </a:p>
          </p:txBody>
        </p:sp>
        <p:pic>
          <p:nvPicPr>
            <p:cNvPr id="6" name="Picture 8" descr="wrong.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93278" y="114301"/>
              <a:ext cx="477837" cy="477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 name="Group 1"/>
          <p:cNvGrpSpPr/>
          <p:nvPr userDrawn="1"/>
        </p:nvGrpSpPr>
        <p:grpSpPr>
          <a:xfrm>
            <a:off x="6443663" y="252283"/>
            <a:ext cx="993017" cy="482600"/>
            <a:chOff x="6443663" y="111919"/>
            <a:chExt cx="993017" cy="482600"/>
          </a:xfrm>
        </p:grpSpPr>
        <p:sp>
          <p:nvSpPr>
            <p:cNvPr id="3" name="TextBox 2"/>
            <p:cNvSpPr txBox="1">
              <a:spLocks noChangeArrowheads="1"/>
            </p:cNvSpPr>
            <p:nvPr userDrawn="1"/>
          </p:nvSpPr>
          <p:spPr bwMode="auto">
            <a:xfrm>
              <a:off x="6891338" y="199331"/>
              <a:ext cx="545342" cy="307777"/>
            </a:xfrm>
            <a:prstGeom prst="rect">
              <a:avLst/>
            </a:prstGeom>
            <a:noFill/>
            <a:ln>
              <a:noFill/>
            </a:ln>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defRPr/>
              </a:pPr>
              <a:r>
                <a:rPr lang="en-US" sz="1400" b="1" dirty="0" smtClean="0">
                  <a:solidFill>
                    <a:srgbClr val="1780A6"/>
                  </a:solidFill>
                  <a:cs typeface="Arial" pitchFamily="34" charset="0"/>
                </a:rPr>
                <a:t>YES</a:t>
              </a:r>
              <a:endParaRPr lang="en-US" sz="1100" b="1" dirty="0" smtClean="0">
                <a:solidFill>
                  <a:srgbClr val="1780A6"/>
                </a:solidFill>
                <a:cs typeface="Arial" pitchFamily="34" charset="0"/>
              </a:endParaRPr>
            </a:p>
          </p:txBody>
        </p:sp>
        <p:pic>
          <p:nvPicPr>
            <p:cNvPr id="7" name="Picture 9" descr="correct.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443663" y="111919"/>
              <a:ext cx="482600"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TextBox 7"/>
          <p:cNvSpPr txBox="1">
            <a:spLocks noChangeArrowheads="1"/>
          </p:cNvSpPr>
          <p:nvPr userDrawn="1"/>
        </p:nvSpPr>
        <p:spPr bwMode="auto">
          <a:xfrm>
            <a:off x="1081306" y="201196"/>
            <a:ext cx="3850734" cy="584775"/>
          </a:xfrm>
          <a:prstGeom prst="rect">
            <a:avLst/>
          </a:prstGeom>
          <a:noFill/>
          <a:ln>
            <a:noFill/>
          </a:ln>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r>
              <a:rPr lang="en-US" sz="3200" dirty="0" smtClean="0">
                <a:solidFill>
                  <a:srgbClr val="1780A6"/>
                </a:solidFill>
                <a:latin typeface="+mj-lt"/>
                <a:cs typeface="Arial" pitchFamily="34" charset="0"/>
              </a:rPr>
              <a:t>Is this code correct?</a:t>
            </a:r>
          </a:p>
        </p:txBody>
      </p:sp>
      <p:sp>
        <p:nvSpPr>
          <p:cNvPr id="9" name="Text Box 6"/>
          <p:cNvSpPr txBox="1">
            <a:spLocks noChangeArrowheads="1"/>
          </p:cNvSpPr>
          <p:nvPr userDrawn="1"/>
        </p:nvSpPr>
        <p:spPr bwMode="auto">
          <a:xfrm>
            <a:off x="8305800" y="6642100"/>
            <a:ext cx="8302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defRPr/>
            </a:pPr>
            <a:r>
              <a:rPr lang="en-US" sz="600" smtClean="0">
                <a:solidFill>
                  <a:srgbClr val="A6A6A6"/>
                </a:solidFill>
                <a:ea typeface="MS PGothic" panose="020B0600070205080204" pitchFamily="34" charset="-128"/>
              </a:rPr>
              <a:t>Slide: </a:t>
            </a:r>
            <a:fld id="{B48A6D91-96DC-44E0-8B85-D94414E1DEFD}" type="slidenum">
              <a:rPr lang="en-US" sz="600" smtClean="0">
                <a:solidFill>
                  <a:srgbClr val="A6A6A6"/>
                </a:solidFill>
                <a:ea typeface="MS PGothic" panose="020B0600070205080204" pitchFamily="34" charset="-128"/>
              </a:rPr>
              <a:pPr algn="r">
                <a:defRPr/>
              </a:pPr>
              <a:t>‹#›</a:t>
            </a:fld>
            <a:endParaRPr lang="fr-FR" sz="600" smtClean="0">
              <a:solidFill>
                <a:srgbClr val="A6A6A6"/>
              </a:solidFill>
              <a:ea typeface="MS PGothic" panose="020B0600070205080204" pitchFamily="34" charset="-128"/>
            </a:endParaRPr>
          </a:p>
        </p:txBody>
      </p:sp>
      <p:sp>
        <p:nvSpPr>
          <p:cNvPr id="13" name="Title 1"/>
          <p:cNvSpPr>
            <a:spLocks noGrp="1"/>
          </p:cNvSpPr>
          <p:nvPr>
            <p:ph type="title"/>
          </p:nvPr>
        </p:nvSpPr>
        <p:spPr>
          <a:xfrm>
            <a:off x="5015352" y="226883"/>
            <a:ext cx="1224136" cy="533400"/>
          </a:xfrm>
          <a:prstGeom prst="rect">
            <a:avLst/>
          </a:prstGeom>
        </p:spPr>
        <p:txBody>
          <a:bodyPr anchor="ctr" anchorCtr="0"/>
          <a:lstStyle>
            <a:lvl1pPr algn="l">
              <a:defRPr lang="en-US" sz="2400" b="0" i="0" kern="1200" dirty="0">
                <a:solidFill>
                  <a:srgbClr val="1780A6"/>
                </a:solidFill>
                <a:effectLst/>
                <a:latin typeface="+mj-lt"/>
                <a:ea typeface="Arial Bold" charset="0"/>
                <a:cs typeface="Arial Bold" charset="0"/>
                <a:sym typeface="Gill Sans"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03795702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iz No">
    <p:spTree>
      <p:nvGrpSpPr>
        <p:cNvPr id="1" name=""/>
        <p:cNvGrpSpPr/>
        <p:nvPr/>
      </p:nvGrpSpPr>
      <p:grpSpPr>
        <a:xfrm>
          <a:off x="0" y="0"/>
          <a:ext cx="0" cy="0"/>
          <a:chOff x="0" y="0"/>
          <a:chExt cx="0" cy="0"/>
        </a:xfrm>
      </p:grpSpPr>
      <p:sp>
        <p:nvSpPr>
          <p:cNvPr id="8" name="Text Box 6"/>
          <p:cNvSpPr txBox="1">
            <a:spLocks noChangeArrowheads="1"/>
          </p:cNvSpPr>
          <p:nvPr userDrawn="1"/>
        </p:nvSpPr>
        <p:spPr bwMode="auto">
          <a:xfrm>
            <a:off x="8305800" y="6642100"/>
            <a:ext cx="8302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defRPr/>
            </a:pPr>
            <a:r>
              <a:rPr lang="en-US" sz="600" smtClean="0">
                <a:solidFill>
                  <a:srgbClr val="A6A6A6"/>
                </a:solidFill>
                <a:ea typeface="MS PGothic" panose="020B0600070205080204" pitchFamily="34" charset="-128"/>
              </a:rPr>
              <a:t>Slide: </a:t>
            </a:r>
            <a:fld id="{B48A6D91-96DC-44E0-8B85-D94414E1DEFD}" type="slidenum">
              <a:rPr lang="en-US" sz="600" smtClean="0">
                <a:solidFill>
                  <a:srgbClr val="A6A6A6"/>
                </a:solidFill>
                <a:ea typeface="MS PGothic" panose="020B0600070205080204" pitchFamily="34" charset="-128"/>
              </a:rPr>
              <a:pPr algn="r">
                <a:defRPr/>
              </a:pPr>
              <a:t>‹#›</a:t>
            </a:fld>
            <a:endParaRPr lang="fr-FR" sz="600" smtClean="0">
              <a:solidFill>
                <a:srgbClr val="A6A6A6"/>
              </a:solidFill>
              <a:ea typeface="MS PGothic" panose="020B0600070205080204" pitchFamily="34" charset="-128"/>
            </a:endParaRPr>
          </a:p>
        </p:txBody>
      </p:sp>
      <p:pic>
        <p:nvPicPr>
          <p:cNvPr id="24" name="Picture 7" descr="quiz.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68313" y="277683"/>
            <a:ext cx="4318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5" name="Group 24"/>
          <p:cNvGrpSpPr/>
          <p:nvPr userDrawn="1"/>
        </p:nvGrpSpPr>
        <p:grpSpPr>
          <a:xfrm>
            <a:off x="7693278" y="254665"/>
            <a:ext cx="911170" cy="477837"/>
            <a:chOff x="7693278" y="114301"/>
            <a:chExt cx="911170" cy="477837"/>
          </a:xfrm>
        </p:grpSpPr>
        <p:sp>
          <p:nvSpPr>
            <p:cNvPr id="26" name="TextBox 25"/>
            <p:cNvSpPr txBox="1">
              <a:spLocks noChangeArrowheads="1"/>
            </p:cNvSpPr>
            <p:nvPr userDrawn="1"/>
          </p:nvSpPr>
          <p:spPr bwMode="auto">
            <a:xfrm>
              <a:off x="8150478" y="199331"/>
              <a:ext cx="453970" cy="307777"/>
            </a:xfrm>
            <a:prstGeom prst="rect">
              <a:avLst/>
            </a:prstGeom>
            <a:noFill/>
            <a:ln>
              <a:noFill/>
            </a:ln>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defRPr/>
              </a:pPr>
              <a:r>
                <a:rPr lang="en-US" sz="1400" b="1" dirty="0" smtClean="0">
                  <a:solidFill>
                    <a:srgbClr val="1780A6"/>
                  </a:solidFill>
                  <a:cs typeface="Arial" pitchFamily="34" charset="0"/>
                </a:rPr>
                <a:t>NO</a:t>
              </a:r>
              <a:endParaRPr lang="en-US" sz="1100" b="1" dirty="0" smtClean="0">
                <a:solidFill>
                  <a:srgbClr val="1780A6"/>
                </a:solidFill>
                <a:cs typeface="Arial" pitchFamily="34" charset="0"/>
              </a:endParaRPr>
            </a:p>
          </p:txBody>
        </p:sp>
        <p:pic>
          <p:nvPicPr>
            <p:cNvPr id="27" name="Picture 8" descr="wrong.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93278" y="114301"/>
              <a:ext cx="477837" cy="477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1" name="TextBox 30"/>
          <p:cNvSpPr txBox="1">
            <a:spLocks noChangeArrowheads="1"/>
          </p:cNvSpPr>
          <p:nvPr userDrawn="1"/>
        </p:nvSpPr>
        <p:spPr bwMode="auto">
          <a:xfrm>
            <a:off x="1081306" y="201196"/>
            <a:ext cx="3850734" cy="584775"/>
          </a:xfrm>
          <a:prstGeom prst="rect">
            <a:avLst/>
          </a:prstGeom>
          <a:noFill/>
          <a:ln>
            <a:noFill/>
          </a:ln>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r>
              <a:rPr lang="en-US" sz="3200" dirty="0" smtClean="0">
                <a:solidFill>
                  <a:srgbClr val="1780A6"/>
                </a:solidFill>
                <a:latin typeface="+mj-lt"/>
                <a:cs typeface="Arial" pitchFamily="34" charset="0"/>
              </a:rPr>
              <a:t>Is this code correct?</a:t>
            </a:r>
          </a:p>
        </p:txBody>
      </p:sp>
      <p:sp>
        <p:nvSpPr>
          <p:cNvPr id="32" name="Title 1"/>
          <p:cNvSpPr>
            <a:spLocks noGrp="1"/>
          </p:cNvSpPr>
          <p:nvPr>
            <p:ph type="title"/>
          </p:nvPr>
        </p:nvSpPr>
        <p:spPr>
          <a:xfrm>
            <a:off x="5015352" y="226883"/>
            <a:ext cx="1224136" cy="533400"/>
          </a:xfrm>
          <a:prstGeom prst="rect">
            <a:avLst/>
          </a:prstGeom>
        </p:spPr>
        <p:txBody>
          <a:bodyPr anchor="ctr" anchorCtr="0"/>
          <a:lstStyle>
            <a:lvl1pPr algn="l">
              <a:defRPr lang="en-US" sz="2400" b="0" i="0" kern="1200" dirty="0">
                <a:solidFill>
                  <a:srgbClr val="1780A6"/>
                </a:solidFill>
                <a:effectLst/>
                <a:latin typeface="+mj-lt"/>
                <a:ea typeface="Arial Bold" charset="0"/>
                <a:cs typeface="Arial Bold" charset="0"/>
                <a:sym typeface="Gill Sans"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400397878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iz Yes">
    <p:spTree>
      <p:nvGrpSpPr>
        <p:cNvPr id="1" name=""/>
        <p:cNvGrpSpPr/>
        <p:nvPr/>
      </p:nvGrpSpPr>
      <p:grpSpPr>
        <a:xfrm>
          <a:off x="0" y="0"/>
          <a:ext cx="0" cy="0"/>
          <a:chOff x="0" y="0"/>
          <a:chExt cx="0" cy="0"/>
        </a:xfrm>
      </p:grpSpPr>
      <p:sp>
        <p:nvSpPr>
          <p:cNvPr id="8" name="Text Box 6"/>
          <p:cNvSpPr txBox="1">
            <a:spLocks noChangeArrowheads="1"/>
          </p:cNvSpPr>
          <p:nvPr userDrawn="1"/>
        </p:nvSpPr>
        <p:spPr bwMode="auto">
          <a:xfrm>
            <a:off x="8305800" y="6642100"/>
            <a:ext cx="8302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a:defRPr/>
            </a:pPr>
            <a:r>
              <a:rPr lang="en-US" sz="600" smtClean="0">
                <a:solidFill>
                  <a:srgbClr val="A6A6A6"/>
                </a:solidFill>
                <a:ea typeface="MS PGothic" panose="020B0600070205080204" pitchFamily="34" charset="-128"/>
              </a:rPr>
              <a:t>Slide: </a:t>
            </a:r>
            <a:fld id="{B48A6D91-96DC-44E0-8B85-D94414E1DEFD}" type="slidenum">
              <a:rPr lang="en-US" sz="600" smtClean="0">
                <a:solidFill>
                  <a:srgbClr val="A6A6A6"/>
                </a:solidFill>
                <a:ea typeface="MS PGothic" panose="020B0600070205080204" pitchFamily="34" charset="-128"/>
              </a:rPr>
              <a:pPr algn="r">
                <a:defRPr/>
              </a:pPr>
              <a:t>‹#›</a:t>
            </a:fld>
            <a:endParaRPr lang="fr-FR" sz="600" smtClean="0">
              <a:solidFill>
                <a:srgbClr val="A6A6A6"/>
              </a:solidFill>
              <a:ea typeface="MS PGothic" panose="020B0600070205080204" pitchFamily="34" charset="-128"/>
            </a:endParaRPr>
          </a:p>
        </p:txBody>
      </p:sp>
      <p:pic>
        <p:nvPicPr>
          <p:cNvPr id="25" name="Picture 7" descr="quiz.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68313" y="277683"/>
            <a:ext cx="4318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9" name="Group 28"/>
          <p:cNvGrpSpPr/>
          <p:nvPr userDrawn="1"/>
        </p:nvGrpSpPr>
        <p:grpSpPr>
          <a:xfrm>
            <a:off x="6443663" y="252283"/>
            <a:ext cx="993017" cy="482600"/>
            <a:chOff x="6443663" y="111919"/>
            <a:chExt cx="993017" cy="482600"/>
          </a:xfrm>
        </p:grpSpPr>
        <p:sp>
          <p:nvSpPr>
            <p:cNvPr id="30" name="TextBox 29"/>
            <p:cNvSpPr txBox="1">
              <a:spLocks noChangeArrowheads="1"/>
            </p:cNvSpPr>
            <p:nvPr userDrawn="1"/>
          </p:nvSpPr>
          <p:spPr bwMode="auto">
            <a:xfrm>
              <a:off x="6891338" y="199331"/>
              <a:ext cx="545342" cy="307777"/>
            </a:xfrm>
            <a:prstGeom prst="rect">
              <a:avLst/>
            </a:prstGeom>
            <a:noFill/>
            <a:ln>
              <a:noFill/>
            </a:ln>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defRPr/>
              </a:pPr>
              <a:r>
                <a:rPr lang="en-US" sz="1400" b="1" dirty="0" smtClean="0">
                  <a:solidFill>
                    <a:srgbClr val="1780A6"/>
                  </a:solidFill>
                  <a:cs typeface="Arial" pitchFamily="34" charset="0"/>
                </a:rPr>
                <a:t>YES</a:t>
              </a:r>
              <a:endParaRPr lang="en-US" sz="1100" b="1" dirty="0" smtClean="0">
                <a:solidFill>
                  <a:srgbClr val="1780A6"/>
                </a:solidFill>
                <a:cs typeface="Arial" pitchFamily="34" charset="0"/>
              </a:endParaRPr>
            </a:p>
          </p:txBody>
        </p:sp>
        <p:pic>
          <p:nvPicPr>
            <p:cNvPr id="31" name="Picture 9" descr="correct.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443663" y="111919"/>
              <a:ext cx="482600"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2" name="TextBox 31"/>
          <p:cNvSpPr txBox="1">
            <a:spLocks noChangeArrowheads="1"/>
          </p:cNvSpPr>
          <p:nvPr userDrawn="1"/>
        </p:nvSpPr>
        <p:spPr bwMode="auto">
          <a:xfrm>
            <a:off x="1081306" y="201196"/>
            <a:ext cx="3850734" cy="584775"/>
          </a:xfrm>
          <a:prstGeom prst="rect">
            <a:avLst/>
          </a:prstGeom>
          <a:noFill/>
          <a:ln>
            <a:noFill/>
          </a:ln>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r>
              <a:rPr lang="en-US" sz="3200" dirty="0" smtClean="0">
                <a:solidFill>
                  <a:srgbClr val="1780A6"/>
                </a:solidFill>
                <a:latin typeface="+mj-lt"/>
                <a:cs typeface="Arial" pitchFamily="34" charset="0"/>
              </a:rPr>
              <a:t>Is this code correct?</a:t>
            </a:r>
          </a:p>
        </p:txBody>
      </p:sp>
      <p:sp>
        <p:nvSpPr>
          <p:cNvPr id="33" name="Title 1"/>
          <p:cNvSpPr>
            <a:spLocks noGrp="1"/>
          </p:cNvSpPr>
          <p:nvPr>
            <p:ph type="title"/>
          </p:nvPr>
        </p:nvSpPr>
        <p:spPr>
          <a:xfrm>
            <a:off x="5015352" y="226883"/>
            <a:ext cx="1224136" cy="533400"/>
          </a:xfrm>
          <a:prstGeom prst="rect">
            <a:avLst/>
          </a:prstGeom>
        </p:spPr>
        <p:txBody>
          <a:bodyPr anchor="ctr" anchorCtr="0"/>
          <a:lstStyle>
            <a:lvl1pPr algn="l">
              <a:defRPr lang="en-US" sz="2400" b="0" i="0" kern="1200" dirty="0">
                <a:solidFill>
                  <a:srgbClr val="1780A6"/>
                </a:solidFill>
                <a:effectLst/>
                <a:latin typeface="+mj-lt"/>
                <a:ea typeface="Arial Bold" charset="0"/>
                <a:cs typeface="Arial Bold" charset="0"/>
                <a:sym typeface="Gill Sans"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88232297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685800" y="1143000"/>
            <a:ext cx="78486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cSld>
  <p:clrMap bg1="lt1" tx1="dk1" bg2="lt2" tx2="dk2" accent1="accent1" accent2="accent2" accent3="accent3" accent4="accent4" accent5="accent5" accent6="accent6" hlink="hlink" folHlink="folHlink"/>
  <p:sldLayoutIdLst>
    <p:sldLayoutId id="2147483979" r:id="rId1"/>
    <p:sldLayoutId id="2147483980" r:id="rId2"/>
    <p:sldLayoutId id="2147483981" r:id="rId3"/>
    <p:sldLayoutId id="2147483982" r:id="rId4"/>
    <p:sldLayoutId id="2147483983" r:id="rId5"/>
    <p:sldLayoutId id="2147483985" r:id="rId6"/>
    <p:sldLayoutId id="2147483986" r:id="rId7"/>
    <p:sldLayoutId id="2147483987" r:id="rId8"/>
    <p:sldLayoutId id="2147483988" r:id="rId9"/>
    <p:sldLayoutId id="2147483989" r:id="rId10"/>
  </p:sldLayoutIdLst>
  <p:timing>
    <p:tnLst>
      <p:par>
        <p:cTn id="1" dur="indefinite" restart="never" nodeType="tmRoot"/>
      </p:par>
    </p:tnLst>
  </p:timing>
  <p:txStyles>
    <p:titleStyle>
      <a:lvl1pPr algn="l" rtl="0" eaLnBrk="0" fontAlgn="base" hangingPunct="0">
        <a:spcBef>
          <a:spcPct val="0"/>
        </a:spcBef>
        <a:spcAft>
          <a:spcPct val="0"/>
        </a:spcAft>
        <a:defRPr sz="1600" b="1">
          <a:solidFill>
            <a:schemeClr val="bg1"/>
          </a:solidFill>
          <a:latin typeface="+mj-lt"/>
          <a:ea typeface="+mj-ea"/>
          <a:cs typeface="+mj-cs"/>
        </a:defRPr>
      </a:lvl1pPr>
      <a:lvl2pPr algn="l" rtl="0" eaLnBrk="0" fontAlgn="base" hangingPunct="0">
        <a:spcBef>
          <a:spcPct val="0"/>
        </a:spcBef>
        <a:spcAft>
          <a:spcPct val="0"/>
        </a:spcAft>
        <a:defRPr sz="1600" b="1">
          <a:solidFill>
            <a:schemeClr val="bg1"/>
          </a:solidFill>
          <a:latin typeface="Franklin Gothic Book"/>
          <a:ea typeface="ヒラギノ角ゴ ProN W3"/>
          <a:cs typeface="ヒラギノ角ゴ ProN W3"/>
        </a:defRPr>
      </a:lvl2pPr>
      <a:lvl3pPr algn="l" rtl="0" eaLnBrk="0" fontAlgn="base" hangingPunct="0">
        <a:spcBef>
          <a:spcPct val="0"/>
        </a:spcBef>
        <a:spcAft>
          <a:spcPct val="0"/>
        </a:spcAft>
        <a:defRPr sz="1600" b="1">
          <a:solidFill>
            <a:schemeClr val="bg1"/>
          </a:solidFill>
          <a:latin typeface="Franklin Gothic Book"/>
          <a:ea typeface="ヒラギノ角ゴ ProN W3"/>
          <a:cs typeface="ヒラギノ角ゴ ProN W3"/>
        </a:defRPr>
      </a:lvl3pPr>
      <a:lvl4pPr algn="l" rtl="0" eaLnBrk="0" fontAlgn="base" hangingPunct="0">
        <a:spcBef>
          <a:spcPct val="0"/>
        </a:spcBef>
        <a:spcAft>
          <a:spcPct val="0"/>
        </a:spcAft>
        <a:defRPr sz="1600" b="1">
          <a:solidFill>
            <a:schemeClr val="bg1"/>
          </a:solidFill>
          <a:latin typeface="Franklin Gothic Book"/>
          <a:ea typeface="ヒラギノ角ゴ ProN W3"/>
          <a:cs typeface="ヒラギノ角ゴ ProN W3"/>
        </a:defRPr>
      </a:lvl4pPr>
      <a:lvl5pPr algn="l" rtl="0" eaLnBrk="0" fontAlgn="base" hangingPunct="0">
        <a:spcBef>
          <a:spcPct val="0"/>
        </a:spcBef>
        <a:spcAft>
          <a:spcPct val="0"/>
        </a:spcAft>
        <a:defRPr sz="1600" b="1">
          <a:solidFill>
            <a:schemeClr val="bg1"/>
          </a:solidFill>
          <a:latin typeface="Franklin Gothic Book"/>
          <a:ea typeface="ヒラギノ角ゴ ProN W3"/>
          <a:cs typeface="ヒラギノ角ゴ ProN W3"/>
        </a:defRPr>
      </a:lvl5pPr>
      <a:lvl6pPr marL="457200" algn="l" rtl="0" eaLnBrk="1" fontAlgn="base" hangingPunct="1">
        <a:spcBef>
          <a:spcPct val="0"/>
        </a:spcBef>
        <a:spcAft>
          <a:spcPct val="0"/>
        </a:spcAft>
        <a:defRPr sz="2400" b="1">
          <a:solidFill>
            <a:srgbClr val="3377A9"/>
          </a:solidFill>
          <a:latin typeface="Verdana" pitchFamily="34" charset="0"/>
        </a:defRPr>
      </a:lvl6pPr>
      <a:lvl7pPr marL="914400" algn="l" rtl="0" eaLnBrk="1" fontAlgn="base" hangingPunct="1">
        <a:spcBef>
          <a:spcPct val="0"/>
        </a:spcBef>
        <a:spcAft>
          <a:spcPct val="0"/>
        </a:spcAft>
        <a:defRPr sz="2400" b="1">
          <a:solidFill>
            <a:srgbClr val="3377A9"/>
          </a:solidFill>
          <a:latin typeface="Verdana" pitchFamily="34" charset="0"/>
        </a:defRPr>
      </a:lvl7pPr>
      <a:lvl8pPr marL="1371600" algn="l" rtl="0" eaLnBrk="1" fontAlgn="base" hangingPunct="1">
        <a:spcBef>
          <a:spcPct val="0"/>
        </a:spcBef>
        <a:spcAft>
          <a:spcPct val="0"/>
        </a:spcAft>
        <a:defRPr sz="2400" b="1">
          <a:solidFill>
            <a:srgbClr val="3377A9"/>
          </a:solidFill>
          <a:latin typeface="Verdana" pitchFamily="34" charset="0"/>
        </a:defRPr>
      </a:lvl8pPr>
      <a:lvl9pPr marL="1828800" algn="l" rtl="0" eaLnBrk="1" fontAlgn="base" hangingPunct="1">
        <a:spcBef>
          <a:spcPct val="0"/>
        </a:spcBef>
        <a:spcAft>
          <a:spcPct val="0"/>
        </a:spcAft>
        <a:defRPr sz="2400" b="1">
          <a:solidFill>
            <a:srgbClr val="3377A9"/>
          </a:solidFill>
          <a:latin typeface="Verdana" pitchFamily="34" charset="0"/>
        </a:defRPr>
      </a:lvl9pPr>
    </p:titleStyle>
    <p:bodyStyle>
      <a:lvl1pPr marL="342900" indent="-342900" algn="l" rtl="0" eaLnBrk="0" fontAlgn="base" hangingPunct="0">
        <a:lnSpc>
          <a:spcPct val="100000"/>
        </a:lnSpc>
        <a:spcBef>
          <a:spcPts val="600"/>
        </a:spcBef>
        <a:spcAft>
          <a:spcPct val="0"/>
        </a:spcAft>
        <a:buClr>
          <a:srgbClr val="404040"/>
        </a:buClr>
        <a:buChar char="•"/>
        <a:defRPr sz="2000" b="1">
          <a:solidFill>
            <a:srgbClr val="404040"/>
          </a:solidFill>
          <a:latin typeface="Verdana" pitchFamily="34" charset="0"/>
          <a:ea typeface="Verdana" pitchFamily="34" charset="0"/>
          <a:cs typeface="Verdana" pitchFamily="34" charset="0"/>
        </a:defRPr>
      </a:lvl1pPr>
      <a:lvl2pPr marL="742950" indent="-285750" algn="l" rtl="0" eaLnBrk="0" fontAlgn="base" hangingPunct="0">
        <a:lnSpc>
          <a:spcPct val="120000"/>
        </a:lnSpc>
        <a:spcBef>
          <a:spcPct val="20000"/>
        </a:spcBef>
        <a:spcAft>
          <a:spcPct val="0"/>
        </a:spcAft>
        <a:buChar char="–"/>
        <a:defRPr>
          <a:solidFill>
            <a:schemeClr val="tx1"/>
          </a:solidFill>
          <a:latin typeface="Verdana" pitchFamily="34" charset="0"/>
          <a:ea typeface="Verdana" pitchFamily="34" charset="0"/>
          <a:cs typeface="Verdana" pitchFamily="34" charset="0"/>
        </a:defRPr>
      </a:lvl2pPr>
      <a:lvl3pPr marL="1143000" indent="-228600" algn="l" rtl="0" eaLnBrk="0" fontAlgn="base" hangingPunct="0">
        <a:lnSpc>
          <a:spcPct val="120000"/>
        </a:lnSpc>
        <a:spcBef>
          <a:spcPct val="20000"/>
        </a:spcBef>
        <a:spcAft>
          <a:spcPct val="0"/>
        </a:spcAft>
        <a:buChar char="–"/>
        <a:defRPr>
          <a:solidFill>
            <a:schemeClr val="tx1"/>
          </a:solidFill>
          <a:latin typeface="Verdana" pitchFamily="34" charset="0"/>
          <a:ea typeface="Verdana" pitchFamily="34" charset="0"/>
          <a:cs typeface="Verdana" pitchFamily="34" charset="0"/>
        </a:defRPr>
      </a:lvl3pPr>
      <a:lvl4pPr marL="1600200" indent="-228600" algn="l" rtl="0" eaLnBrk="0" fontAlgn="base" hangingPunct="0">
        <a:spcBef>
          <a:spcPct val="20000"/>
        </a:spcBef>
        <a:spcAft>
          <a:spcPct val="0"/>
        </a:spcAft>
        <a:buFont typeface="Times" charset="0"/>
        <a:buChar char="•"/>
        <a:defRPr sz="1600">
          <a:solidFill>
            <a:schemeClr val="tx1"/>
          </a:solidFill>
          <a:latin typeface="Verdana" pitchFamily="34" charset="0"/>
          <a:ea typeface="Verdana" pitchFamily="34" charset="0"/>
          <a:cs typeface="Verdana" pitchFamily="34" charset="0"/>
        </a:defRPr>
      </a:lvl4pPr>
      <a:lvl5pPr marL="2057400" indent="-228600" algn="l" rtl="0" eaLnBrk="0" fontAlgn="base" hangingPunct="0">
        <a:spcBef>
          <a:spcPct val="20000"/>
        </a:spcBef>
        <a:spcAft>
          <a:spcPct val="0"/>
        </a:spcAft>
        <a:buFont typeface="Times" charset="0"/>
        <a:buChar char="•"/>
        <a:defRPr sz="1600">
          <a:solidFill>
            <a:schemeClr val="tx1"/>
          </a:solidFill>
          <a:latin typeface="Verdana" pitchFamily="34" charset="0"/>
          <a:ea typeface="Verdana" pitchFamily="34" charset="0"/>
          <a:cs typeface="Verdana" pitchFamily="34" charset="0"/>
        </a:defRPr>
      </a:lvl5pPr>
      <a:lvl6pPr marL="2514600" indent="-228600" algn="l" rtl="0" eaLnBrk="1" fontAlgn="base" hangingPunct="1">
        <a:spcBef>
          <a:spcPct val="20000"/>
        </a:spcBef>
        <a:spcAft>
          <a:spcPct val="0"/>
        </a:spcAft>
        <a:buFont typeface="Times" pitchFamily="18" charset="0"/>
        <a:buChar char="•"/>
        <a:defRPr sz="1200">
          <a:solidFill>
            <a:schemeClr val="tx1"/>
          </a:solidFill>
          <a:latin typeface="+mn-lt"/>
        </a:defRPr>
      </a:lvl6pPr>
      <a:lvl7pPr marL="2971800" indent="-228600" algn="l" rtl="0" eaLnBrk="1" fontAlgn="base" hangingPunct="1">
        <a:spcBef>
          <a:spcPct val="20000"/>
        </a:spcBef>
        <a:spcAft>
          <a:spcPct val="0"/>
        </a:spcAft>
        <a:buFont typeface="Times" pitchFamily="18" charset="0"/>
        <a:buChar char="•"/>
        <a:defRPr sz="1200">
          <a:solidFill>
            <a:schemeClr val="tx1"/>
          </a:solidFill>
          <a:latin typeface="+mn-lt"/>
        </a:defRPr>
      </a:lvl7pPr>
      <a:lvl8pPr marL="3429000" indent="-228600" algn="l" rtl="0" eaLnBrk="1" fontAlgn="base" hangingPunct="1">
        <a:spcBef>
          <a:spcPct val="20000"/>
        </a:spcBef>
        <a:spcAft>
          <a:spcPct val="0"/>
        </a:spcAft>
        <a:buFont typeface="Times" pitchFamily="18" charset="0"/>
        <a:buChar char="•"/>
        <a:defRPr sz="1200">
          <a:solidFill>
            <a:schemeClr val="tx1"/>
          </a:solidFill>
          <a:latin typeface="+mn-lt"/>
        </a:defRPr>
      </a:lvl8pPr>
      <a:lvl9pPr marL="3886200" indent="-228600" algn="l" rtl="0" eaLnBrk="1" fontAlgn="base" hangingPunct="1">
        <a:spcBef>
          <a:spcPct val="20000"/>
        </a:spcBef>
        <a:spcAft>
          <a:spcPct val="0"/>
        </a:spcAft>
        <a:buFont typeface="Times" pitchFamily="18" charset="0"/>
        <a:buChar char="•"/>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8.gif"/></Relationships>
</file>

<file path=ppt/slides/_rels/slide8.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Formal Methods and SPARK</a:t>
            </a:r>
            <a:endParaRPr lang="en-US" dirty="0"/>
          </a:p>
        </p:txBody>
      </p:sp>
      <p:sp>
        <p:nvSpPr>
          <p:cNvPr id="4" name="Content Placeholder 3"/>
          <p:cNvSpPr>
            <a:spLocks noGrp="1"/>
          </p:cNvSpPr>
          <p:nvPr>
            <p:ph sz="half" idx="10"/>
          </p:nvPr>
        </p:nvSpPr>
        <p:spPr/>
        <p:txBody>
          <a:bodyPr/>
          <a:lstStyle/>
          <a:p>
            <a:r>
              <a:rPr lang="en-US" dirty="0" smtClean="0"/>
              <a:t>Rationale for Formal Analysis</a:t>
            </a:r>
          </a:p>
          <a:p>
            <a:r>
              <a:rPr lang="en-US" dirty="0" smtClean="0"/>
              <a:t>Objectives of Using SPARK</a:t>
            </a:r>
          </a:p>
          <a:p>
            <a:r>
              <a:rPr lang="en-US" dirty="0" smtClean="0"/>
              <a:t>Summary</a:t>
            </a:r>
          </a:p>
        </p:txBody>
      </p:sp>
      <p:pic>
        <p:nvPicPr>
          <p:cNvPr id="15" name="Picture 20" descr="j0213491"/>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7086600" y="5132962"/>
            <a:ext cx="1228725"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528244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 Brief Terminology Introduction</a:t>
            </a:r>
            <a:endParaRPr lang="en-US" dirty="0"/>
          </a:p>
        </p:txBody>
      </p:sp>
      <p:sp>
        <p:nvSpPr>
          <p:cNvPr id="4" name="Content Placeholder 3"/>
          <p:cNvSpPr>
            <a:spLocks noGrp="1"/>
          </p:cNvSpPr>
          <p:nvPr>
            <p:ph sz="half" idx="10"/>
          </p:nvPr>
        </p:nvSpPr>
        <p:spPr/>
        <p:txBody>
          <a:bodyPr/>
          <a:lstStyle/>
          <a:p>
            <a:r>
              <a:rPr lang="en-US" dirty="0" smtClean="0"/>
              <a:t>“Contracts” are parts of specifications stipulating something that must be true and verifiable</a:t>
            </a:r>
          </a:p>
          <a:p>
            <a:r>
              <a:rPr lang="en-US" dirty="0" smtClean="0"/>
              <a:t>“Data dependency</a:t>
            </a:r>
            <a:r>
              <a:rPr lang="en-US" dirty="0"/>
              <a:t>” contracts specify </a:t>
            </a:r>
            <a:r>
              <a:rPr lang="en-US" dirty="0" smtClean="0"/>
              <a:t>global </a:t>
            </a:r>
            <a:r>
              <a:rPr lang="en-US" dirty="0"/>
              <a:t>data that a subprogram is allowed to read </a:t>
            </a:r>
            <a:r>
              <a:rPr lang="en-US" dirty="0" smtClean="0"/>
              <a:t>and/or </a:t>
            </a:r>
            <a:r>
              <a:rPr lang="en-US" dirty="0"/>
              <a:t>write</a:t>
            </a:r>
            <a:endParaRPr lang="en-US" dirty="0" smtClean="0"/>
          </a:p>
          <a:p>
            <a:r>
              <a:rPr lang="en-US" dirty="0" smtClean="0"/>
              <a:t>“Flow dependency</a:t>
            </a:r>
            <a:r>
              <a:rPr lang="en-US" dirty="0"/>
              <a:t>” contracts specify how </a:t>
            </a:r>
            <a:r>
              <a:rPr lang="en-US" dirty="0" smtClean="0"/>
              <a:t>a subprogram’s outputs depend on </a:t>
            </a:r>
            <a:r>
              <a:rPr lang="en-US" dirty="0"/>
              <a:t>its </a:t>
            </a:r>
            <a:r>
              <a:rPr lang="en-US" dirty="0" smtClean="0"/>
              <a:t>inputs</a:t>
            </a:r>
          </a:p>
          <a:p>
            <a:r>
              <a:rPr lang="en-US" dirty="0" smtClean="0"/>
              <a:t>“Precondition” contracts specify caller constraints</a:t>
            </a:r>
          </a:p>
          <a:p>
            <a:pPr lvl="1"/>
            <a:r>
              <a:rPr lang="en-US" dirty="0" smtClean="0"/>
              <a:t>E.g., don’t call Push on a full stack</a:t>
            </a:r>
          </a:p>
          <a:p>
            <a:r>
              <a:rPr lang="en-US" dirty="0" smtClean="0"/>
              <a:t>“Postcondition” contracts specify guarantees by implementations</a:t>
            </a:r>
          </a:p>
          <a:p>
            <a:pPr lvl="1"/>
            <a:r>
              <a:rPr lang="en-US" dirty="0" smtClean="0"/>
              <a:t>E.g., after Push returns, the stack is not empty</a:t>
            </a:r>
            <a:endParaRPr lang="en-US" dirty="0"/>
          </a:p>
        </p:txBody>
      </p:sp>
    </p:spTree>
    <p:extLst>
      <p:ext uri="{BB962C8B-B14F-4D97-AF65-F5344CB8AC3E}">
        <p14:creationId xmlns:p14="http://schemas.microsoft.com/office/powerpoint/2010/main" val="37987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4" end="4"/>
                                            </p:txEl>
                                          </p:spTgt>
                                        </p:tgtEl>
                                        <p:attrNameLst>
                                          <p:attrName>style.visibility</p:attrName>
                                        </p:attrNameLst>
                                      </p:cBhvr>
                                      <p:to>
                                        <p:strVal val="visible"/>
                                      </p:to>
                                    </p:set>
                                    <p:anim calcmode="lin" valueType="num">
                                      <p:cBhvr additive="base">
                                        <p:cTn id="29"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4">
                                            <p:txEl>
                                              <p:pRg st="5" end="5"/>
                                            </p:txEl>
                                          </p:spTgt>
                                        </p:tgtEl>
                                        <p:attrNameLst>
                                          <p:attrName>style.visibility</p:attrName>
                                        </p:attrNameLst>
                                      </p:cBhvr>
                                      <p:to>
                                        <p:strVal val="visible"/>
                                      </p:to>
                                    </p:set>
                                    <p:anim calcmode="lin" valueType="num">
                                      <p:cBhvr additive="base">
                                        <p:cTn id="35"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5" end="5"/>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
                                            <p:txEl>
                                              <p:pRg st="6" end="6"/>
                                            </p:txEl>
                                          </p:spTgt>
                                        </p:tgtEl>
                                        <p:attrNameLst>
                                          <p:attrName>style.visibility</p:attrName>
                                        </p:attrNameLst>
                                      </p:cBhvr>
                                      <p:to>
                                        <p:strVal val="visible"/>
                                      </p:to>
                                    </p:set>
                                    <p:anim calcmode="lin" valueType="num">
                                      <p:cBhvr additive="base">
                                        <p:cTn id="39"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61469" y="548680"/>
            <a:ext cx="6147837" cy="6037550"/>
          </a:xfrm>
          <a:prstGeom prst="rect">
            <a:avLst/>
          </a:prstGeom>
          <a:noFill/>
        </p:spPr>
        <p:txBody>
          <a:bodyPr wrap="none" rtlCol="0">
            <a:spAutoFit/>
          </a:bodyPr>
          <a:lstStyle/>
          <a:p>
            <a:endParaRPr lang="en-US" sz="1400" noProof="1" smtClean="0">
              <a:latin typeface="Consolas" panose="020B0609020204030204" pitchFamily="49" charset="0"/>
              <a:ea typeface="Source Code Pro" panose="020B0509030403020204" pitchFamily="49" charset="0"/>
            </a:endParaRPr>
          </a:p>
          <a:p>
            <a:pPr>
              <a:spcBef>
                <a:spcPts val="2400"/>
              </a:spcBef>
            </a:pPr>
            <a:r>
              <a:rPr lang="en-US" sz="1400" b="1" noProof="1" smtClean="0">
                <a:latin typeface="Consolas" panose="020B0609020204030204" pitchFamily="49" charset="0"/>
                <a:ea typeface="Source Code Pro" panose="020B0509030403020204" pitchFamily="49" charset="0"/>
              </a:rPr>
              <a:t>procedure </a:t>
            </a:r>
            <a:r>
              <a:rPr lang="en-US" sz="1400" noProof="1" smtClean="0">
                <a:latin typeface="Consolas" panose="020B0609020204030204" pitchFamily="49" charset="0"/>
                <a:ea typeface="Source Code Pro" panose="020B0509030403020204" pitchFamily="49" charset="0"/>
              </a:rPr>
              <a:t>Push (This : </a:t>
            </a:r>
            <a:r>
              <a:rPr lang="en-US" sz="1400" b="1" noProof="1" smtClean="0">
                <a:latin typeface="Consolas" panose="020B0609020204030204" pitchFamily="49" charset="0"/>
                <a:ea typeface="Source Code Pro" panose="020B0509030403020204" pitchFamily="49" charset="0"/>
              </a:rPr>
              <a:t>in out </a:t>
            </a:r>
            <a:r>
              <a:rPr lang="en-US" sz="1400" noProof="1" smtClean="0">
                <a:latin typeface="Consolas" panose="020B0609020204030204" pitchFamily="49" charset="0"/>
                <a:ea typeface="Source Code Pro" panose="020B0509030403020204" pitchFamily="49" charset="0"/>
              </a:rPr>
              <a:t>Stack;  Item : Element) </a:t>
            </a:r>
            <a:r>
              <a:rPr lang="en-US" sz="1400" b="1" noProof="1" smtClean="0">
                <a:latin typeface="Consolas" panose="020B0609020204030204" pitchFamily="49" charset="0"/>
                <a:ea typeface="Source Code Pro" panose="020B0509030403020204" pitchFamily="49" charset="0"/>
              </a:rPr>
              <a:t>with</a:t>
            </a:r>
          </a:p>
          <a:p>
            <a:pPr>
              <a:spcBef>
                <a:spcPts val="600"/>
              </a:spcBef>
            </a:pPr>
            <a:r>
              <a:rPr lang="en-US" sz="1400" b="1" noProof="1" smtClean="0">
                <a:latin typeface="Consolas" panose="020B0609020204030204" pitchFamily="49" charset="0"/>
                <a:ea typeface="Source Code Pro" panose="020B0509030403020204" pitchFamily="49" charset="0"/>
              </a:rPr>
              <a:t>  </a:t>
            </a:r>
            <a:r>
              <a:rPr lang="en-US" sz="1400" noProof="1" smtClean="0">
                <a:latin typeface="Consolas" panose="020B0609020204030204" pitchFamily="49" charset="0"/>
                <a:ea typeface="Source Code Pro" panose="020B0509030403020204" pitchFamily="49" charset="0"/>
              </a:rPr>
              <a:t>Pre     =&gt; </a:t>
            </a:r>
            <a:r>
              <a:rPr lang="en-US" sz="1400" b="1" noProof="1" smtClean="0">
                <a:latin typeface="Consolas" panose="020B0609020204030204" pitchFamily="49" charset="0"/>
                <a:ea typeface="Source Code Pro" panose="020B0509030403020204" pitchFamily="49" charset="0"/>
              </a:rPr>
              <a:t>not </a:t>
            </a:r>
            <a:r>
              <a:rPr lang="en-US" sz="1400" noProof="1" smtClean="0">
                <a:latin typeface="Consolas" panose="020B0609020204030204" pitchFamily="49" charset="0"/>
                <a:ea typeface="Source Code Pro" panose="020B0509030403020204" pitchFamily="49" charset="0"/>
              </a:rPr>
              <a:t>Full (This),</a:t>
            </a:r>
          </a:p>
          <a:p>
            <a:pPr>
              <a:spcBef>
                <a:spcPts val="1200"/>
              </a:spcBef>
            </a:pPr>
            <a:r>
              <a:rPr lang="en-US" sz="1400" b="1" noProof="1" smtClean="0">
                <a:latin typeface="Consolas" panose="020B0609020204030204" pitchFamily="49" charset="0"/>
                <a:ea typeface="Source Code Pro" panose="020B0509030403020204" pitchFamily="49" charset="0"/>
              </a:rPr>
              <a:t>  </a:t>
            </a:r>
            <a:r>
              <a:rPr lang="en-US" sz="1400" noProof="1" smtClean="0">
                <a:latin typeface="Consolas" panose="020B0609020204030204" pitchFamily="49" charset="0"/>
                <a:ea typeface="Source Code Pro" panose="020B0509030403020204" pitchFamily="49" charset="0"/>
              </a:rPr>
              <a:t>Post    =&gt; </a:t>
            </a:r>
            <a:r>
              <a:rPr lang="en-US" sz="1400" b="1" noProof="1" smtClean="0">
                <a:latin typeface="Consolas" panose="020B0609020204030204" pitchFamily="49" charset="0"/>
                <a:ea typeface="Source Code Pro" panose="020B0509030403020204" pitchFamily="49" charset="0"/>
              </a:rPr>
              <a:t>not </a:t>
            </a:r>
            <a:r>
              <a:rPr lang="en-US" sz="1400" noProof="1" smtClean="0">
                <a:latin typeface="Consolas" panose="020B0609020204030204" pitchFamily="49" charset="0"/>
                <a:ea typeface="Source Code Pro" panose="020B0509030403020204" pitchFamily="49" charset="0"/>
              </a:rPr>
              <a:t>Empty (This)</a:t>
            </a:r>
          </a:p>
          <a:p>
            <a:pPr>
              <a:spcBef>
                <a:spcPts val="200"/>
              </a:spcBef>
            </a:pPr>
            <a:r>
              <a:rPr lang="en-US" sz="1400" b="1" noProof="1" smtClean="0">
                <a:latin typeface="Consolas" panose="020B0609020204030204" pitchFamily="49" charset="0"/>
                <a:ea typeface="Source Code Pro" panose="020B0509030403020204" pitchFamily="49" charset="0"/>
              </a:rPr>
              <a:t>             and then </a:t>
            </a:r>
            <a:r>
              <a:rPr lang="en-US" sz="1400" noProof="1" smtClean="0">
                <a:latin typeface="Consolas" panose="020B0609020204030204" pitchFamily="49" charset="0"/>
                <a:ea typeface="Source Code Pro" panose="020B0509030403020204" pitchFamily="49" charset="0"/>
              </a:rPr>
              <a:t>Top_Element (This) = Item</a:t>
            </a:r>
          </a:p>
          <a:p>
            <a:pPr>
              <a:spcBef>
                <a:spcPts val="200"/>
              </a:spcBef>
            </a:pPr>
            <a:r>
              <a:rPr lang="en-US" sz="1400" b="1" noProof="1" smtClean="0">
                <a:latin typeface="Consolas" panose="020B0609020204030204" pitchFamily="49" charset="0"/>
                <a:ea typeface="Source Code Pro" panose="020B0509030403020204" pitchFamily="49" charset="0"/>
              </a:rPr>
              <a:t>             and then </a:t>
            </a:r>
            <a:r>
              <a:rPr lang="en-US" sz="1400" noProof="1" smtClean="0">
                <a:latin typeface="Consolas" panose="020B0609020204030204" pitchFamily="49" charset="0"/>
                <a:ea typeface="Source Code Pro" panose="020B0509030403020204" pitchFamily="49" charset="0"/>
              </a:rPr>
              <a:t>Extent (This) = Extent (This'Old) + 1,</a:t>
            </a:r>
          </a:p>
          <a:p>
            <a:pPr>
              <a:spcBef>
                <a:spcPts val="1200"/>
              </a:spcBef>
            </a:pPr>
            <a:r>
              <a:rPr lang="en-US" sz="1400" b="1" noProof="1" smtClean="0">
                <a:latin typeface="Consolas" panose="020B0609020204030204" pitchFamily="49" charset="0"/>
                <a:ea typeface="Source Code Pro" panose="020B0509030403020204" pitchFamily="49" charset="0"/>
              </a:rPr>
              <a:t>  </a:t>
            </a:r>
            <a:r>
              <a:rPr lang="en-US" sz="1400" noProof="1" smtClean="0">
                <a:latin typeface="Consolas" panose="020B0609020204030204" pitchFamily="49" charset="0"/>
                <a:ea typeface="Source Code Pro" panose="020B0509030403020204" pitchFamily="49" charset="0"/>
              </a:rPr>
              <a:t>Global  =&gt; </a:t>
            </a:r>
            <a:r>
              <a:rPr lang="en-US" sz="1400" b="1" noProof="1" smtClean="0">
                <a:latin typeface="Consolas" panose="020B0609020204030204" pitchFamily="49" charset="0"/>
                <a:ea typeface="Source Code Pro" panose="020B0509030403020204" pitchFamily="49" charset="0"/>
              </a:rPr>
              <a:t>null</a:t>
            </a:r>
            <a:r>
              <a:rPr lang="en-US" sz="1400" noProof="1" smtClean="0">
                <a:latin typeface="Consolas" panose="020B0609020204030204" pitchFamily="49" charset="0"/>
                <a:ea typeface="Source Code Pro" panose="020B0509030403020204" pitchFamily="49" charset="0"/>
              </a:rPr>
              <a:t>,</a:t>
            </a:r>
          </a:p>
          <a:p>
            <a:pPr>
              <a:spcBef>
                <a:spcPts val="1200"/>
              </a:spcBef>
            </a:pPr>
            <a:r>
              <a:rPr lang="en-US" sz="1400" b="1" noProof="1" smtClean="0">
                <a:latin typeface="Consolas" panose="020B0609020204030204" pitchFamily="49" charset="0"/>
                <a:ea typeface="Source Code Pro" panose="020B0509030403020204" pitchFamily="49" charset="0"/>
              </a:rPr>
              <a:t>  </a:t>
            </a:r>
            <a:r>
              <a:rPr lang="en-US" sz="1400" noProof="1" smtClean="0">
                <a:latin typeface="Consolas" panose="020B0609020204030204" pitchFamily="49" charset="0"/>
                <a:ea typeface="Source Code Pro" panose="020B0509030403020204" pitchFamily="49" charset="0"/>
              </a:rPr>
              <a:t>Depends =&gt; (This =&gt;+ Item);</a:t>
            </a:r>
          </a:p>
          <a:p>
            <a:pPr>
              <a:spcBef>
                <a:spcPts val="600"/>
              </a:spcBef>
            </a:pPr>
            <a:endParaRPr lang="en-US" sz="1400" noProof="1">
              <a:latin typeface="Consolas" panose="020B0609020204030204" pitchFamily="49" charset="0"/>
              <a:ea typeface="Source Code Pro" panose="020B0509030403020204" pitchFamily="49" charset="0"/>
            </a:endParaRPr>
          </a:p>
          <a:p>
            <a:pPr>
              <a:spcBef>
                <a:spcPts val="600"/>
              </a:spcBef>
            </a:pPr>
            <a:endParaRPr lang="en-US" sz="1400" noProof="1" smtClean="0">
              <a:latin typeface="Consolas" panose="020B0609020204030204" pitchFamily="49" charset="0"/>
              <a:ea typeface="Source Code Pro" panose="020B0509030403020204" pitchFamily="49" charset="0"/>
            </a:endParaRPr>
          </a:p>
          <a:p>
            <a:pPr>
              <a:spcBef>
                <a:spcPts val="600"/>
              </a:spcBef>
            </a:pPr>
            <a:endParaRPr lang="en-US" sz="1400" noProof="1" smtClean="0">
              <a:latin typeface="Consolas" panose="020B0609020204030204" pitchFamily="49" charset="0"/>
              <a:ea typeface="Source Code Pro" panose="020B0509030403020204" pitchFamily="49" charset="0"/>
            </a:endParaRPr>
          </a:p>
          <a:p>
            <a:pPr>
              <a:spcBef>
                <a:spcPts val="2400"/>
              </a:spcBef>
            </a:pPr>
            <a:endParaRPr lang="en-US" sz="1400" b="1" noProof="1" smtClean="0">
              <a:latin typeface="Consolas" panose="020B0609020204030204" pitchFamily="49" charset="0"/>
              <a:ea typeface="Source Code Pro" panose="020B0509030403020204" pitchFamily="49" charset="0"/>
            </a:endParaRPr>
          </a:p>
          <a:p>
            <a:pPr>
              <a:spcBef>
                <a:spcPts val="2400"/>
              </a:spcBef>
            </a:pPr>
            <a:r>
              <a:rPr lang="en-US" sz="1400" b="1" noProof="1">
                <a:latin typeface="Consolas" panose="020B0609020204030204" pitchFamily="49" charset="0"/>
                <a:ea typeface="Source Code Pro" panose="020B0509030403020204" pitchFamily="49" charset="0"/>
              </a:rPr>
              <a:t>function </a:t>
            </a:r>
            <a:r>
              <a:rPr lang="en-US" sz="1400" noProof="1">
                <a:latin typeface="Consolas" panose="020B0609020204030204" pitchFamily="49" charset="0"/>
                <a:ea typeface="Source Code Pro" panose="020B0509030403020204" pitchFamily="49" charset="0"/>
              </a:rPr>
              <a:t>Full (This : Stack) </a:t>
            </a:r>
            <a:r>
              <a:rPr lang="en-US" sz="1400" b="1" noProof="1">
                <a:latin typeface="Consolas" panose="020B0609020204030204" pitchFamily="49" charset="0"/>
                <a:ea typeface="Source Code Pro" panose="020B0509030403020204" pitchFamily="49" charset="0"/>
              </a:rPr>
              <a:t>return </a:t>
            </a:r>
            <a:r>
              <a:rPr lang="en-US" sz="1400" noProof="1">
                <a:latin typeface="Consolas" panose="020B0609020204030204" pitchFamily="49" charset="0"/>
                <a:ea typeface="Source Code Pro" panose="020B0509030403020204" pitchFamily="49" charset="0"/>
              </a:rPr>
              <a:t>Boolean;</a:t>
            </a:r>
          </a:p>
          <a:p>
            <a:pPr>
              <a:spcBef>
                <a:spcPts val="1200"/>
              </a:spcBef>
            </a:pPr>
            <a:r>
              <a:rPr lang="en-US" sz="1400" b="1" noProof="1">
                <a:latin typeface="Consolas" panose="020B0609020204030204" pitchFamily="49" charset="0"/>
                <a:ea typeface="Source Code Pro" panose="020B0509030403020204" pitchFamily="49" charset="0"/>
              </a:rPr>
              <a:t>function </a:t>
            </a:r>
            <a:r>
              <a:rPr lang="en-US" sz="1400" noProof="1">
                <a:latin typeface="Consolas" panose="020B0609020204030204" pitchFamily="49" charset="0"/>
                <a:ea typeface="Source Code Pro" panose="020B0509030403020204" pitchFamily="49" charset="0"/>
              </a:rPr>
              <a:t>Empty (This : Stack) </a:t>
            </a:r>
            <a:r>
              <a:rPr lang="en-US" sz="1400" b="1" noProof="1">
                <a:latin typeface="Consolas" panose="020B0609020204030204" pitchFamily="49" charset="0"/>
                <a:ea typeface="Source Code Pro" panose="020B0509030403020204" pitchFamily="49" charset="0"/>
              </a:rPr>
              <a:t>return </a:t>
            </a:r>
            <a:r>
              <a:rPr lang="en-US" sz="1400" noProof="1">
                <a:latin typeface="Consolas" panose="020B0609020204030204" pitchFamily="49" charset="0"/>
                <a:ea typeface="Source Code Pro" panose="020B0509030403020204" pitchFamily="49" charset="0"/>
              </a:rPr>
              <a:t>Boolean;</a:t>
            </a:r>
          </a:p>
          <a:p>
            <a:pPr>
              <a:spcBef>
                <a:spcPts val="1200"/>
              </a:spcBef>
            </a:pPr>
            <a:r>
              <a:rPr lang="en-US" sz="1400" b="1" noProof="1" smtClean="0">
                <a:latin typeface="Consolas" panose="020B0609020204030204" pitchFamily="49" charset="0"/>
                <a:ea typeface="Source Code Pro" panose="020B0509030403020204" pitchFamily="49" charset="0"/>
              </a:rPr>
              <a:t>function </a:t>
            </a:r>
            <a:r>
              <a:rPr lang="en-US" sz="1400" noProof="1" smtClean="0">
                <a:latin typeface="Consolas" panose="020B0609020204030204" pitchFamily="49" charset="0"/>
                <a:ea typeface="Source Code Pro" panose="020B0509030403020204" pitchFamily="49" charset="0"/>
              </a:rPr>
              <a:t>Top_Element (This : Stack) </a:t>
            </a:r>
            <a:r>
              <a:rPr lang="en-US" sz="1400" b="1" noProof="1" smtClean="0">
                <a:latin typeface="Consolas" panose="020B0609020204030204" pitchFamily="49" charset="0"/>
                <a:ea typeface="Source Code Pro" panose="020B0509030403020204" pitchFamily="49" charset="0"/>
              </a:rPr>
              <a:t>return </a:t>
            </a:r>
            <a:r>
              <a:rPr lang="en-US" sz="1400" noProof="1" smtClean="0">
                <a:latin typeface="Consolas" panose="020B0609020204030204" pitchFamily="49" charset="0"/>
                <a:ea typeface="Source Code Pro" panose="020B0509030403020204" pitchFamily="49" charset="0"/>
              </a:rPr>
              <a:t>Element</a:t>
            </a:r>
            <a:r>
              <a:rPr lang="en-US" sz="1400" b="1" noProof="1" smtClean="0">
                <a:latin typeface="Consolas" panose="020B0609020204030204" pitchFamily="49" charset="0"/>
                <a:ea typeface="Source Code Pro" panose="020B0509030403020204" pitchFamily="49" charset="0"/>
              </a:rPr>
              <a:t>;</a:t>
            </a:r>
          </a:p>
          <a:p>
            <a:pPr>
              <a:spcBef>
                <a:spcPts val="1200"/>
              </a:spcBef>
            </a:pPr>
            <a:r>
              <a:rPr lang="en-US" sz="1400" b="1" noProof="1" smtClean="0">
                <a:latin typeface="Consolas" panose="020B0609020204030204" pitchFamily="49" charset="0"/>
                <a:ea typeface="Source Code Pro" panose="020B0509030403020204" pitchFamily="49" charset="0"/>
              </a:rPr>
              <a:t>function </a:t>
            </a:r>
            <a:r>
              <a:rPr lang="en-US" sz="1400" noProof="1" smtClean="0">
                <a:latin typeface="Consolas" panose="020B0609020204030204" pitchFamily="49" charset="0"/>
                <a:ea typeface="Source Code Pro" panose="020B0509030403020204" pitchFamily="49" charset="0"/>
              </a:rPr>
              <a:t>Extent (This : Stack) </a:t>
            </a:r>
            <a:r>
              <a:rPr lang="en-US" sz="1400" b="1" noProof="1" smtClean="0">
                <a:latin typeface="Consolas" panose="020B0609020204030204" pitchFamily="49" charset="0"/>
                <a:ea typeface="Source Code Pro" panose="020B0509030403020204" pitchFamily="49" charset="0"/>
              </a:rPr>
              <a:t>return </a:t>
            </a:r>
            <a:r>
              <a:rPr lang="en-US" sz="1400" noProof="1" smtClean="0">
                <a:latin typeface="Consolas" panose="020B0609020204030204" pitchFamily="49" charset="0"/>
                <a:ea typeface="Source Code Pro" panose="020B0509030403020204" pitchFamily="49" charset="0"/>
              </a:rPr>
              <a:t>Element_Count;</a:t>
            </a:r>
          </a:p>
          <a:p>
            <a:pPr>
              <a:spcBef>
                <a:spcPts val="600"/>
              </a:spcBef>
            </a:pPr>
            <a:r>
              <a:rPr lang="en-US" sz="1400" noProof="1" smtClean="0">
                <a:latin typeface="Consolas" panose="020B0609020204030204" pitchFamily="49" charset="0"/>
                <a:ea typeface="Source Code Pro" panose="020B0509030403020204" pitchFamily="49" charset="0"/>
              </a:rPr>
              <a:t>…</a:t>
            </a:r>
            <a:endParaRPr lang="en-US" sz="1400" i="0" kern="1200" noProof="1" smtClean="0">
              <a:latin typeface="Consolas" panose="020B0609020204030204" pitchFamily="49" charset="0"/>
              <a:ea typeface="Source Code Pro" panose="020B0509030403020204" pitchFamily="49" charset="0"/>
            </a:endParaRPr>
          </a:p>
        </p:txBody>
      </p:sp>
      <p:sp>
        <p:nvSpPr>
          <p:cNvPr id="3" name="TextBox 2"/>
          <p:cNvSpPr txBox="1"/>
          <p:nvPr/>
        </p:nvSpPr>
        <p:spPr>
          <a:xfrm>
            <a:off x="655533" y="1268760"/>
            <a:ext cx="1322798" cy="338554"/>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600" i="0" kern="1200" dirty="0" smtClean="0"/>
              <a:t>Precondition</a:t>
            </a:r>
          </a:p>
        </p:txBody>
      </p:sp>
      <p:sp>
        <p:nvSpPr>
          <p:cNvPr id="4" name="TextBox 3"/>
          <p:cNvSpPr txBox="1"/>
          <p:nvPr/>
        </p:nvSpPr>
        <p:spPr>
          <a:xfrm>
            <a:off x="564161" y="1910598"/>
            <a:ext cx="1414170" cy="338554"/>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600" i="0" kern="1200" dirty="0" smtClean="0"/>
              <a:t>Postcondition</a:t>
            </a:r>
          </a:p>
        </p:txBody>
      </p:sp>
      <p:sp>
        <p:nvSpPr>
          <p:cNvPr id="5" name="TextBox 4"/>
          <p:cNvSpPr txBox="1"/>
          <p:nvPr/>
        </p:nvSpPr>
        <p:spPr>
          <a:xfrm>
            <a:off x="153793" y="2552436"/>
            <a:ext cx="1824538" cy="338554"/>
          </a:xfrm>
          <a:prstGeom prst="rect">
            <a:avLst/>
          </a:prstGeom>
          <a:solidFill>
            <a:srgbClr val="00CCFF"/>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600" i="0" kern="1200" dirty="0" smtClean="0"/>
              <a:t>Data Dependency</a:t>
            </a:r>
          </a:p>
        </p:txBody>
      </p:sp>
      <p:sp>
        <p:nvSpPr>
          <p:cNvPr id="6" name="TextBox 5"/>
          <p:cNvSpPr txBox="1"/>
          <p:nvPr/>
        </p:nvSpPr>
        <p:spPr>
          <a:xfrm>
            <a:off x="155395" y="3194273"/>
            <a:ext cx="1822936" cy="338554"/>
          </a:xfrm>
          <a:prstGeom prst="rect">
            <a:avLst/>
          </a:prstGeom>
          <a:solidFill>
            <a:schemeClr val="accent6">
              <a:lumMod val="60000"/>
              <a:lumOff val="40000"/>
            </a:schemeClr>
          </a:solidFill>
          <a:ln>
            <a:solidFill>
              <a:schemeClr val="tx1"/>
            </a:solidFill>
          </a:ln>
          <a:effectLst>
            <a:outerShdw blurRad="50800" dist="38100" dir="2700000" algn="tl" rotWithShape="0">
              <a:prstClr val="black">
                <a:alpha val="40000"/>
              </a:prstClr>
            </a:outerShdw>
          </a:effectLst>
        </p:spPr>
        <p:txBody>
          <a:bodyPr wrap="none" rtlCol="0">
            <a:spAutoFit/>
          </a:bodyPr>
          <a:lstStyle/>
          <a:p>
            <a:pPr algn="ctr"/>
            <a:r>
              <a:rPr lang="en-US" sz="1600" i="0" kern="1200" dirty="0" smtClean="0"/>
              <a:t>Flow Dependency</a:t>
            </a:r>
          </a:p>
        </p:txBody>
      </p:sp>
      <p:sp>
        <p:nvSpPr>
          <p:cNvPr id="7" name="Rectangle 6"/>
          <p:cNvSpPr/>
          <p:nvPr/>
        </p:nvSpPr>
        <p:spPr bwMode="auto">
          <a:xfrm>
            <a:off x="2447207" y="1438037"/>
            <a:ext cx="144016" cy="118755"/>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6">
                    <a:lumMod val="60000"/>
                    <a:lumOff val="40000"/>
                  </a:schemeClr>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8" name="Rectangle 7"/>
          <p:cNvSpPr/>
          <p:nvPr/>
        </p:nvSpPr>
        <p:spPr bwMode="auto">
          <a:xfrm>
            <a:off x="2447207" y="1811728"/>
            <a:ext cx="144016" cy="118755"/>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6">
                    <a:lumMod val="60000"/>
                    <a:lumOff val="40000"/>
                  </a:schemeClr>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9" name="Rectangle 8"/>
          <p:cNvSpPr/>
          <p:nvPr/>
        </p:nvSpPr>
        <p:spPr bwMode="auto">
          <a:xfrm>
            <a:off x="2447207" y="2655626"/>
            <a:ext cx="144016" cy="118755"/>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6">
                    <a:lumMod val="60000"/>
                    <a:lumOff val="40000"/>
                  </a:schemeClr>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10" name="Rectangle 9"/>
          <p:cNvSpPr/>
          <p:nvPr/>
        </p:nvSpPr>
        <p:spPr bwMode="auto">
          <a:xfrm>
            <a:off x="2447207" y="3021272"/>
            <a:ext cx="144016" cy="118755"/>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6">
                    <a:lumMod val="60000"/>
                    <a:lumOff val="40000"/>
                  </a:schemeClr>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2" name="Curved Connector 11"/>
          <p:cNvCxnSpPr>
            <a:stCxn id="3" idx="3"/>
            <a:endCxn id="7" idx="1"/>
          </p:cNvCxnSpPr>
          <p:nvPr/>
        </p:nvCxnSpPr>
        <p:spPr bwMode="auto">
          <a:xfrm>
            <a:off x="1978331" y="1438037"/>
            <a:ext cx="468876" cy="59378"/>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cxnSp>
        <p:nvCxnSpPr>
          <p:cNvPr id="14" name="Curved Connector 13"/>
          <p:cNvCxnSpPr>
            <a:stCxn id="4" idx="3"/>
            <a:endCxn id="8" idx="1"/>
          </p:cNvCxnSpPr>
          <p:nvPr/>
        </p:nvCxnSpPr>
        <p:spPr bwMode="auto">
          <a:xfrm flipV="1">
            <a:off x="1978331" y="1871106"/>
            <a:ext cx="468876" cy="208769"/>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cxnSp>
        <p:nvCxnSpPr>
          <p:cNvPr id="16" name="Curved Connector 15"/>
          <p:cNvCxnSpPr>
            <a:stCxn id="5" idx="3"/>
            <a:endCxn id="9" idx="1"/>
          </p:cNvCxnSpPr>
          <p:nvPr/>
        </p:nvCxnSpPr>
        <p:spPr bwMode="auto">
          <a:xfrm flipV="1">
            <a:off x="1978331" y="2715004"/>
            <a:ext cx="468876" cy="6709"/>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cxnSp>
        <p:nvCxnSpPr>
          <p:cNvPr id="18" name="Curved Connector 17"/>
          <p:cNvCxnSpPr>
            <a:stCxn id="6" idx="3"/>
            <a:endCxn id="10" idx="1"/>
          </p:cNvCxnSpPr>
          <p:nvPr/>
        </p:nvCxnSpPr>
        <p:spPr bwMode="auto">
          <a:xfrm flipV="1">
            <a:off x="1978331" y="3080650"/>
            <a:ext cx="468876" cy="282900"/>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
        <p:nvSpPr>
          <p:cNvPr id="19" name="TextBox 18"/>
          <p:cNvSpPr txBox="1"/>
          <p:nvPr/>
        </p:nvSpPr>
        <p:spPr>
          <a:xfrm>
            <a:off x="3203848" y="3644568"/>
            <a:ext cx="3600400" cy="584775"/>
          </a:xfrm>
          <a:prstGeom prst="rect">
            <a:avLst/>
          </a:prstGeom>
          <a:solidFill>
            <a:schemeClr val="accent6">
              <a:lumMod val="60000"/>
              <a:lumOff val="40000"/>
            </a:schemeClr>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600" i="0" kern="1200" dirty="0" smtClean="0"/>
              <a:t>“Outgoing value of This depends on its incoming value and value of Item”</a:t>
            </a:r>
          </a:p>
        </p:txBody>
      </p:sp>
      <p:sp>
        <p:nvSpPr>
          <p:cNvPr id="20" name="Rectangle 19"/>
          <p:cNvSpPr/>
          <p:nvPr/>
        </p:nvSpPr>
        <p:spPr bwMode="auto">
          <a:xfrm>
            <a:off x="4669727" y="3140968"/>
            <a:ext cx="216024" cy="141450"/>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6">
                    <a:lumMod val="60000"/>
                    <a:lumOff val="40000"/>
                  </a:schemeClr>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22" name="Curved Connector 21"/>
          <p:cNvCxnSpPr>
            <a:stCxn id="19" idx="0"/>
            <a:endCxn id="20" idx="2"/>
          </p:cNvCxnSpPr>
          <p:nvPr/>
        </p:nvCxnSpPr>
        <p:spPr bwMode="auto">
          <a:xfrm rot="16200000" flipV="1">
            <a:off x="4709819" y="3350338"/>
            <a:ext cx="362150" cy="226309"/>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
        <p:nvSpPr>
          <p:cNvPr id="27" name="TextBox 26"/>
          <p:cNvSpPr txBox="1"/>
          <p:nvPr/>
        </p:nvSpPr>
        <p:spPr>
          <a:xfrm>
            <a:off x="6577939" y="2697643"/>
            <a:ext cx="2019646" cy="584775"/>
          </a:xfrm>
          <a:prstGeom prst="rect">
            <a:avLst/>
          </a:prstGeom>
          <a:solidFill>
            <a:srgbClr val="00CCFF"/>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600" i="0" kern="1200" dirty="0" smtClean="0"/>
              <a:t>“No global variables accessed”</a:t>
            </a:r>
          </a:p>
        </p:txBody>
      </p:sp>
      <p:sp>
        <p:nvSpPr>
          <p:cNvPr id="29" name="Rectangle 28"/>
          <p:cNvSpPr/>
          <p:nvPr/>
        </p:nvSpPr>
        <p:spPr bwMode="auto">
          <a:xfrm>
            <a:off x="4525711" y="2636912"/>
            <a:ext cx="216024" cy="141450"/>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6">
                    <a:lumMod val="60000"/>
                    <a:lumOff val="40000"/>
                  </a:schemeClr>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31" name="Curved Connector 30"/>
          <p:cNvCxnSpPr>
            <a:stCxn id="27" idx="1"/>
            <a:endCxn id="29" idx="3"/>
          </p:cNvCxnSpPr>
          <p:nvPr/>
        </p:nvCxnSpPr>
        <p:spPr bwMode="auto">
          <a:xfrm rot="10800000">
            <a:off x="4741735" y="2707637"/>
            <a:ext cx="1836204" cy="282394"/>
          </a:xfrm>
          <a:prstGeom prst="curvedConnector3">
            <a:avLst/>
          </a:prstGeom>
          <a:solidFill>
            <a:schemeClr val="accent1"/>
          </a:solidFill>
          <a:ln w="9525" cap="flat" cmpd="sng" algn="ctr">
            <a:solidFill>
              <a:schemeClr val="tx1"/>
            </a:solidFill>
            <a:prstDash val="solid"/>
            <a:round/>
            <a:headEnd type="none" w="med" len="med"/>
            <a:tailEnd type="triangle"/>
          </a:ln>
          <a:effectLst/>
        </p:spPr>
      </p:cxnSp>
      <p:sp>
        <p:nvSpPr>
          <p:cNvPr id="11" name="Title 10"/>
          <p:cNvSpPr>
            <a:spLocks noGrp="1"/>
          </p:cNvSpPr>
          <p:nvPr>
            <p:ph type="title"/>
          </p:nvPr>
        </p:nvSpPr>
        <p:spPr/>
        <p:txBody>
          <a:bodyPr/>
          <a:lstStyle/>
          <a:p>
            <a:r>
              <a:rPr lang="en-US" dirty="0" smtClean="0"/>
              <a:t>SPARK Contract Examples</a:t>
            </a:r>
            <a:endParaRPr lang="en-US" dirty="0"/>
          </a:p>
        </p:txBody>
      </p:sp>
    </p:spTree>
    <p:extLst>
      <p:ext uri="{BB962C8B-B14F-4D97-AF65-F5344CB8AC3E}">
        <p14:creationId xmlns:p14="http://schemas.microsoft.com/office/powerpoint/2010/main" val="19135247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Provide A Safe Coding Standard</a:t>
            </a:r>
            <a:endParaRPr lang="en-US" dirty="0"/>
          </a:p>
        </p:txBody>
      </p:sp>
      <p:sp>
        <p:nvSpPr>
          <p:cNvPr id="3" name="Content Placeholder 2"/>
          <p:cNvSpPr>
            <a:spLocks noGrp="1"/>
          </p:cNvSpPr>
          <p:nvPr>
            <p:ph sz="half" idx="10"/>
          </p:nvPr>
        </p:nvSpPr>
        <p:spPr/>
        <p:txBody>
          <a:bodyPr/>
          <a:lstStyle/>
          <a:p>
            <a:r>
              <a:rPr lang="en-US" dirty="0" smtClean="0"/>
              <a:t>Exclusion of unsafe features</a:t>
            </a:r>
          </a:p>
          <a:p>
            <a:pPr lvl="1"/>
            <a:r>
              <a:rPr lang="en-US" dirty="0" smtClean="0"/>
              <a:t>Constructs that preclude analysis</a:t>
            </a:r>
          </a:p>
          <a:p>
            <a:pPr lvl="1"/>
            <a:r>
              <a:rPr lang="en-US" dirty="0" smtClean="0"/>
              <a:t>Constructs that are likely to introduce errors</a:t>
            </a:r>
          </a:p>
          <a:p>
            <a:pPr lvl="2"/>
            <a:r>
              <a:rPr lang="en-US" dirty="0" smtClean="0"/>
              <a:t>Functions with side-effects (illustrated later)</a:t>
            </a:r>
          </a:p>
          <a:p>
            <a:pPr lvl="2"/>
            <a:r>
              <a:rPr lang="en-US" dirty="0" smtClean="0"/>
              <a:t>Others…</a:t>
            </a:r>
          </a:p>
          <a:p>
            <a:r>
              <a:rPr lang="en-US" dirty="0" smtClean="0"/>
              <a:t>Detection of errors in earlier lifecycle phases</a:t>
            </a:r>
          </a:p>
          <a:p>
            <a:pPr lvl="1"/>
            <a:r>
              <a:rPr lang="en-US" dirty="0" smtClean="0"/>
              <a:t>Use of uninitialized variables</a:t>
            </a:r>
          </a:p>
          <a:p>
            <a:pPr lvl="1"/>
            <a:r>
              <a:rPr lang="en-US" dirty="0" smtClean="0"/>
              <a:t>Problems due to parameter aliasing (illustrated later)</a:t>
            </a:r>
          </a:p>
          <a:p>
            <a:pPr lvl="1"/>
            <a:r>
              <a:rPr lang="en-US" dirty="0" smtClean="0"/>
              <a:t>Others…</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1649" y="4941168"/>
            <a:ext cx="677460" cy="680864"/>
          </a:xfrm>
          <a:prstGeom prst="rect">
            <a:avLst/>
          </a:prstGeom>
        </p:spPr>
      </p:pic>
    </p:spTree>
    <p:extLst>
      <p:ext uri="{BB962C8B-B14F-4D97-AF65-F5344CB8AC3E}">
        <p14:creationId xmlns:p14="http://schemas.microsoft.com/office/powerpoint/2010/main" val="10365809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Address Data &amp; Control Coupling</a:t>
            </a:r>
            <a:endParaRPr lang="en-US" dirty="0"/>
          </a:p>
        </p:txBody>
      </p:sp>
      <p:sp>
        <p:nvSpPr>
          <p:cNvPr id="4" name="Content Placeholder 3"/>
          <p:cNvSpPr>
            <a:spLocks noGrp="1"/>
          </p:cNvSpPr>
          <p:nvPr>
            <p:ph sz="half" idx="10"/>
          </p:nvPr>
        </p:nvSpPr>
        <p:spPr/>
        <p:txBody>
          <a:bodyPr>
            <a:noAutofit/>
          </a:bodyPr>
          <a:lstStyle/>
          <a:p>
            <a:r>
              <a:rPr lang="en-US" dirty="0" smtClean="0"/>
              <a:t>Data coupling: “</a:t>
            </a:r>
            <a:r>
              <a:rPr lang="en-US" dirty="0"/>
              <a:t>The dependence of a software component on data </a:t>
            </a:r>
            <a:r>
              <a:rPr lang="en-US" u="sng" dirty="0" smtClean="0"/>
              <a:t>not</a:t>
            </a:r>
            <a:r>
              <a:rPr lang="en-US" dirty="0" smtClean="0"/>
              <a:t> exclusively </a:t>
            </a:r>
            <a:r>
              <a:rPr lang="en-US" dirty="0"/>
              <a:t>under the control of that software component” </a:t>
            </a:r>
            <a:endParaRPr lang="en-US" dirty="0" smtClean="0"/>
          </a:p>
          <a:p>
            <a:r>
              <a:rPr lang="en-US" dirty="0" smtClean="0"/>
              <a:t>Control coupling: “</a:t>
            </a:r>
            <a:r>
              <a:rPr lang="en-US" dirty="0"/>
              <a:t>The manner or degree by </a:t>
            </a:r>
            <a:r>
              <a:rPr lang="en-US" dirty="0" smtClean="0"/>
              <a:t>which one </a:t>
            </a:r>
            <a:r>
              <a:rPr lang="en-US" dirty="0"/>
              <a:t>software component inﬂuences the execution of another software component</a:t>
            </a:r>
            <a:r>
              <a:rPr lang="en-US" dirty="0" smtClean="0"/>
              <a:t>”</a:t>
            </a:r>
          </a:p>
          <a:p>
            <a:r>
              <a:rPr lang="en-US" dirty="0" smtClean="0"/>
              <a:t>Vital to assessing </a:t>
            </a:r>
            <a:r>
              <a:rPr lang="en-US" dirty="0"/>
              <a:t>impact of code </a:t>
            </a:r>
            <a:r>
              <a:rPr lang="en-US" dirty="0" smtClean="0"/>
              <a:t>changes</a:t>
            </a:r>
          </a:p>
          <a:p>
            <a:r>
              <a:rPr lang="en-US" dirty="0" smtClean="0"/>
              <a:t>Vital part of security measures, ensuring data only go where intended</a:t>
            </a:r>
          </a:p>
          <a:p>
            <a:r>
              <a:rPr lang="en-US" dirty="0" smtClean="0"/>
              <a:t>Typically required for project certification</a:t>
            </a:r>
          </a:p>
          <a:p>
            <a:endParaRPr lang="en-US" dirty="0"/>
          </a:p>
        </p:txBody>
      </p:sp>
    </p:spTree>
    <p:extLst>
      <p:ext uri="{BB962C8B-B14F-4D97-AF65-F5344CB8AC3E}">
        <p14:creationId xmlns:p14="http://schemas.microsoft.com/office/powerpoint/2010/main" val="1653602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How SPARK Addresses Data Coupling</a:t>
            </a:r>
            <a:endParaRPr lang="en-US" dirty="0"/>
          </a:p>
        </p:txBody>
      </p:sp>
      <p:sp>
        <p:nvSpPr>
          <p:cNvPr id="3" name="Content Placeholder 2"/>
          <p:cNvSpPr>
            <a:spLocks noGrp="1"/>
          </p:cNvSpPr>
          <p:nvPr>
            <p:ph sz="half" idx="10"/>
          </p:nvPr>
        </p:nvSpPr>
        <p:spPr/>
        <p:txBody>
          <a:bodyPr/>
          <a:lstStyle/>
          <a:p>
            <a:r>
              <a:rPr lang="en-US" dirty="0" smtClean="0"/>
              <a:t>Global data dependency contracts specify global inputs and outputs, thus identifying data not exclusively under unit’s control</a:t>
            </a:r>
          </a:p>
          <a:p>
            <a:pPr lvl="1"/>
            <a:endParaRPr lang="en-US" dirty="0"/>
          </a:p>
          <a:p>
            <a:pPr lvl="1"/>
            <a:endParaRPr lang="en-US" dirty="0" smtClean="0"/>
          </a:p>
          <a:p>
            <a:pPr lvl="1"/>
            <a:endParaRPr lang="en-US" dirty="0" smtClean="0"/>
          </a:p>
          <a:p>
            <a:pPr lvl="1"/>
            <a:endParaRPr lang="en-US" dirty="0" smtClean="0"/>
          </a:p>
          <a:p>
            <a:r>
              <a:rPr lang="en-US" dirty="0" smtClean="0"/>
              <a:t>Flow dependency contracts specify exactly how data influence subprogram output values</a:t>
            </a:r>
            <a:endParaRPr lang="en-US" dirty="0"/>
          </a:p>
        </p:txBody>
      </p:sp>
      <p:sp>
        <p:nvSpPr>
          <p:cNvPr id="4" name="TextBox 3"/>
          <p:cNvSpPr txBox="1"/>
          <p:nvPr/>
        </p:nvSpPr>
        <p:spPr>
          <a:xfrm>
            <a:off x="1066800" y="5343927"/>
            <a:ext cx="4557658" cy="600164"/>
          </a:xfrm>
          <a:prstGeom prst="rect">
            <a:avLst/>
          </a:prstGeom>
          <a:noFill/>
          <a:ln>
            <a:solidFill>
              <a:schemeClr val="tx1"/>
            </a:solidFill>
            <a:prstDash val="sysDot"/>
          </a:ln>
        </p:spPr>
        <p:txBody>
          <a:bodyPr wrap="none" rtlCol="0">
            <a:spAutoFit/>
          </a:bodyPr>
          <a:lstStyle/>
          <a:p>
            <a:r>
              <a:rPr lang="en-US" sz="1400" b="1" noProof="1" smtClean="0">
                <a:latin typeface="Consolas" panose="020B0609020204030204" pitchFamily="49" charset="0"/>
                <a:ea typeface="Source Code Pro" panose="020B0509030403020204" pitchFamily="49" charset="0"/>
              </a:rPr>
              <a:t>procedure </a:t>
            </a:r>
            <a:r>
              <a:rPr lang="en-US" sz="1400" noProof="1" smtClean="0">
                <a:latin typeface="Consolas" panose="020B0609020204030204" pitchFamily="49" charset="0"/>
                <a:ea typeface="Source Code Pro" panose="020B0509030403020204" pitchFamily="49" charset="0"/>
              </a:rPr>
              <a:t>Add_To_Total (X : </a:t>
            </a:r>
            <a:r>
              <a:rPr lang="en-US" sz="1400" b="1" noProof="1" smtClean="0">
                <a:latin typeface="Consolas" panose="020B0609020204030204" pitchFamily="49" charset="0"/>
                <a:ea typeface="Source Code Pro" panose="020B0509030403020204" pitchFamily="49" charset="0"/>
              </a:rPr>
              <a:t>in </a:t>
            </a:r>
            <a:r>
              <a:rPr lang="en-US" sz="1400" noProof="1" smtClean="0">
                <a:latin typeface="Consolas" panose="020B0609020204030204" pitchFamily="49" charset="0"/>
                <a:ea typeface="Source Code Pro" panose="020B0509030403020204" pitchFamily="49" charset="0"/>
              </a:rPr>
              <a:t>Integer) </a:t>
            </a:r>
            <a:r>
              <a:rPr lang="en-US" sz="1400" b="1" noProof="1" smtClean="0">
                <a:latin typeface="Consolas" panose="020B0609020204030204" pitchFamily="49" charset="0"/>
                <a:ea typeface="Source Code Pro" panose="020B0509030403020204" pitchFamily="49" charset="0"/>
              </a:rPr>
              <a:t>with</a:t>
            </a:r>
          </a:p>
          <a:p>
            <a:pPr>
              <a:spcBef>
                <a:spcPts val="600"/>
              </a:spcBef>
            </a:pPr>
            <a:r>
              <a:rPr lang="en-US" sz="1400" noProof="1" smtClean="0">
                <a:latin typeface="Consolas" panose="020B0609020204030204" pitchFamily="49" charset="0"/>
                <a:ea typeface="Source Code Pro" panose="020B0509030403020204" pitchFamily="49" charset="0"/>
              </a:rPr>
              <a:t>   Depends =&gt; (Total =&gt; (Total, X));</a:t>
            </a:r>
            <a:endParaRPr lang="en-US" sz="1400" i="0" kern="1200" noProof="1" smtClean="0">
              <a:latin typeface="Consolas" panose="020B0609020204030204" pitchFamily="49" charset="0"/>
              <a:ea typeface="Source Code Pro" panose="020B0509030403020204" pitchFamily="49" charset="0"/>
            </a:endParaRPr>
          </a:p>
        </p:txBody>
      </p:sp>
      <p:sp>
        <p:nvSpPr>
          <p:cNvPr id="5" name="TextBox 4"/>
          <p:cNvSpPr txBox="1"/>
          <p:nvPr/>
        </p:nvSpPr>
        <p:spPr>
          <a:xfrm>
            <a:off x="1187624" y="2630017"/>
            <a:ext cx="4557658" cy="600164"/>
          </a:xfrm>
          <a:prstGeom prst="rect">
            <a:avLst/>
          </a:prstGeom>
          <a:noFill/>
          <a:ln>
            <a:solidFill>
              <a:schemeClr val="tx1"/>
            </a:solidFill>
            <a:prstDash val="sysDot"/>
          </a:ln>
        </p:spPr>
        <p:txBody>
          <a:bodyPr wrap="none" rtlCol="0">
            <a:spAutoFit/>
          </a:bodyPr>
          <a:lstStyle/>
          <a:p>
            <a:r>
              <a:rPr lang="en-US" sz="1400" b="1" noProof="1" smtClean="0">
                <a:latin typeface="Consolas" panose="020B0609020204030204" pitchFamily="49" charset="0"/>
                <a:ea typeface="Source Code Pro" panose="020B0509030403020204" pitchFamily="49" charset="0"/>
              </a:rPr>
              <a:t>procedure </a:t>
            </a:r>
            <a:r>
              <a:rPr lang="en-US" sz="1400" noProof="1" smtClean="0">
                <a:latin typeface="Consolas" panose="020B0609020204030204" pitchFamily="49" charset="0"/>
                <a:ea typeface="Source Code Pro" panose="020B0509030403020204" pitchFamily="49" charset="0"/>
              </a:rPr>
              <a:t>Add_To_Total (X : </a:t>
            </a:r>
            <a:r>
              <a:rPr lang="en-US" sz="1400" b="1" noProof="1" smtClean="0">
                <a:latin typeface="Consolas" panose="020B0609020204030204" pitchFamily="49" charset="0"/>
                <a:ea typeface="Source Code Pro" panose="020B0509030403020204" pitchFamily="49" charset="0"/>
              </a:rPr>
              <a:t>in </a:t>
            </a:r>
            <a:r>
              <a:rPr lang="en-US" sz="1400" noProof="1" smtClean="0">
                <a:latin typeface="Consolas" panose="020B0609020204030204" pitchFamily="49" charset="0"/>
                <a:ea typeface="Source Code Pro" panose="020B0509030403020204" pitchFamily="49" charset="0"/>
              </a:rPr>
              <a:t>Integer) </a:t>
            </a:r>
            <a:r>
              <a:rPr lang="en-US" sz="1400" b="1" noProof="1" smtClean="0">
                <a:latin typeface="Consolas" panose="020B0609020204030204" pitchFamily="49" charset="0"/>
                <a:ea typeface="Source Code Pro" panose="020B0509030403020204" pitchFamily="49" charset="0"/>
              </a:rPr>
              <a:t>with</a:t>
            </a:r>
          </a:p>
          <a:p>
            <a:pPr>
              <a:spcBef>
                <a:spcPts val="600"/>
              </a:spcBef>
            </a:pPr>
            <a:r>
              <a:rPr lang="en-US" sz="1400" noProof="1" smtClean="0">
                <a:latin typeface="Consolas" panose="020B0609020204030204" pitchFamily="49" charset="0"/>
                <a:ea typeface="Source Code Pro" panose="020B0509030403020204" pitchFamily="49" charset="0"/>
              </a:rPr>
              <a:t>   Global =&gt; (In_Out =&gt; Total);</a:t>
            </a:r>
            <a:endParaRPr lang="en-US" sz="1400" i="0" kern="1200" noProof="1" smtClean="0">
              <a:latin typeface="Consolas" panose="020B0609020204030204" pitchFamily="49" charset="0"/>
              <a:ea typeface="Source Code Pro" panose="020B0509030403020204" pitchFamily="49" charset="0"/>
            </a:endParaRPr>
          </a:p>
        </p:txBody>
      </p:sp>
      <p:sp>
        <p:nvSpPr>
          <p:cNvPr id="7" name="TextBox 6"/>
          <p:cNvSpPr txBox="1"/>
          <p:nvPr/>
        </p:nvSpPr>
        <p:spPr>
          <a:xfrm>
            <a:off x="6759489" y="2514600"/>
            <a:ext cx="1700943" cy="830997"/>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600" i="0" kern="1200" dirty="0" smtClean="0"/>
              <a:t>Total is a global variable, both input and output</a:t>
            </a:r>
          </a:p>
        </p:txBody>
      </p:sp>
      <p:sp>
        <p:nvSpPr>
          <p:cNvPr id="8" name="TextBox 7"/>
          <p:cNvSpPr txBox="1"/>
          <p:nvPr/>
        </p:nvSpPr>
        <p:spPr>
          <a:xfrm>
            <a:off x="6683423" y="5105400"/>
            <a:ext cx="2115481" cy="1077218"/>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square" rtlCol="0">
            <a:spAutoFit/>
          </a:bodyPr>
          <a:lstStyle>
            <a:defPPr>
              <a:defRPr lang="fr-FR"/>
            </a:defPPr>
            <a:lvl1pPr algn="ctr">
              <a:defRPr sz="1600" i="0"/>
            </a:lvl1pPr>
          </a:lstStyle>
          <a:p>
            <a:r>
              <a:rPr lang="en-US" dirty="0"/>
              <a:t>Total’s outgoing value depends on both its incoming value and that of </a:t>
            </a:r>
            <a:r>
              <a:rPr lang="en-US" dirty="0" smtClean="0"/>
              <a:t>X</a:t>
            </a:r>
            <a:endParaRPr lang="en-US" dirty="0"/>
          </a:p>
        </p:txBody>
      </p:sp>
    </p:spTree>
    <p:extLst>
      <p:ext uri="{BB962C8B-B14F-4D97-AF65-F5344CB8AC3E}">
        <p14:creationId xmlns:p14="http://schemas.microsoft.com/office/powerpoint/2010/main" val="6491728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SPARK Addresses </a:t>
            </a:r>
            <a:r>
              <a:rPr lang="en-US" smtClean="0"/>
              <a:t>Control Coupling</a:t>
            </a:r>
            <a:endParaRPr lang="en-US" dirty="0"/>
          </a:p>
        </p:txBody>
      </p:sp>
      <p:sp>
        <p:nvSpPr>
          <p:cNvPr id="3" name="Content Placeholder 2"/>
          <p:cNvSpPr>
            <a:spLocks noGrp="1"/>
          </p:cNvSpPr>
          <p:nvPr>
            <p:ph sz="half" idx="10"/>
          </p:nvPr>
        </p:nvSpPr>
        <p:spPr/>
        <p:txBody>
          <a:bodyPr/>
          <a:lstStyle/>
          <a:p>
            <a:r>
              <a:rPr lang="en-US" dirty="0" smtClean="0"/>
              <a:t>Flow dependency contracts</a:t>
            </a:r>
            <a:r>
              <a:rPr lang="en-US" dirty="0"/>
              <a:t> </a:t>
            </a:r>
            <a:r>
              <a:rPr lang="en-US" dirty="0" smtClean="0"/>
              <a:t>specify the </a:t>
            </a:r>
            <a:r>
              <a:rPr lang="en-US" dirty="0"/>
              <a:t>shared data potentially written by </a:t>
            </a:r>
            <a:r>
              <a:rPr lang="en-US" dirty="0" smtClean="0"/>
              <a:t>a subprogram</a:t>
            </a:r>
          </a:p>
          <a:p>
            <a:pPr lvl="1"/>
            <a:r>
              <a:rPr lang="en-US" dirty="0" smtClean="0"/>
              <a:t>Those data values affect the execution, otherwise an error</a:t>
            </a:r>
          </a:p>
          <a:p>
            <a:pPr lvl="1"/>
            <a:endParaRPr lang="en-US" dirty="0" smtClean="0"/>
          </a:p>
          <a:p>
            <a:pPr lvl="1"/>
            <a:endParaRPr lang="en-US" dirty="0"/>
          </a:p>
          <a:p>
            <a:pPr lvl="1"/>
            <a:endParaRPr lang="en-US" dirty="0" smtClean="0"/>
          </a:p>
          <a:p>
            <a:pPr lvl="1"/>
            <a:endParaRPr lang="en-US" dirty="0" smtClean="0"/>
          </a:p>
          <a:p>
            <a:r>
              <a:rPr lang="en-US" dirty="0" smtClean="0"/>
              <a:t>Functional </a:t>
            </a:r>
            <a:r>
              <a:rPr lang="en-US" dirty="0"/>
              <a:t>contracts </a:t>
            </a:r>
            <a:r>
              <a:rPr lang="en-US" dirty="0" smtClean="0"/>
              <a:t>specify the behavior of a subprogram</a:t>
            </a:r>
            <a:r>
              <a:rPr lang="en-US" dirty="0"/>
              <a:t>, which deﬁnes how it “inﬂuences the execution of another software component</a:t>
            </a:r>
            <a:r>
              <a:rPr lang="en-US" dirty="0" smtClean="0"/>
              <a:t>”</a:t>
            </a:r>
          </a:p>
        </p:txBody>
      </p:sp>
      <p:sp>
        <p:nvSpPr>
          <p:cNvPr id="4" name="TextBox 3"/>
          <p:cNvSpPr txBox="1"/>
          <p:nvPr/>
        </p:nvSpPr>
        <p:spPr>
          <a:xfrm>
            <a:off x="1043608" y="2636912"/>
            <a:ext cx="4557658" cy="600164"/>
          </a:xfrm>
          <a:prstGeom prst="rect">
            <a:avLst/>
          </a:prstGeom>
          <a:noFill/>
          <a:ln>
            <a:solidFill>
              <a:schemeClr val="tx1"/>
            </a:solidFill>
            <a:prstDash val="sysDot"/>
          </a:ln>
        </p:spPr>
        <p:txBody>
          <a:bodyPr wrap="none" rtlCol="0">
            <a:spAutoFit/>
          </a:bodyPr>
          <a:lstStyle/>
          <a:p>
            <a:r>
              <a:rPr lang="en-US" sz="1400" b="1" noProof="1" smtClean="0">
                <a:latin typeface="Consolas" panose="020B0609020204030204" pitchFamily="49" charset="0"/>
                <a:ea typeface="Source Code Pro" panose="020B0509030403020204" pitchFamily="49" charset="0"/>
              </a:rPr>
              <a:t>procedure </a:t>
            </a:r>
            <a:r>
              <a:rPr lang="en-US" sz="1400" noProof="1" smtClean="0">
                <a:latin typeface="Consolas" panose="020B0609020204030204" pitchFamily="49" charset="0"/>
                <a:ea typeface="Source Code Pro" panose="020B0509030403020204" pitchFamily="49" charset="0"/>
              </a:rPr>
              <a:t>Add_To_Total (X : </a:t>
            </a:r>
            <a:r>
              <a:rPr lang="en-US" sz="1400" b="1" noProof="1" smtClean="0">
                <a:latin typeface="Consolas" panose="020B0609020204030204" pitchFamily="49" charset="0"/>
                <a:ea typeface="Source Code Pro" panose="020B0509030403020204" pitchFamily="49" charset="0"/>
              </a:rPr>
              <a:t>in </a:t>
            </a:r>
            <a:r>
              <a:rPr lang="en-US" sz="1400" noProof="1" smtClean="0">
                <a:latin typeface="Consolas" panose="020B0609020204030204" pitchFamily="49" charset="0"/>
                <a:ea typeface="Source Code Pro" panose="020B0509030403020204" pitchFamily="49" charset="0"/>
              </a:rPr>
              <a:t>Integer) </a:t>
            </a:r>
            <a:r>
              <a:rPr lang="en-US" sz="1400" b="1" noProof="1" smtClean="0">
                <a:latin typeface="Consolas" panose="020B0609020204030204" pitchFamily="49" charset="0"/>
                <a:ea typeface="Source Code Pro" panose="020B0509030403020204" pitchFamily="49" charset="0"/>
              </a:rPr>
              <a:t>with</a:t>
            </a:r>
          </a:p>
          <a:p>
            <a:pPr>
              <a:spcBef>
                <a:spcPts val="600"/>
              </a:spcBef>
            </a:pPr>
            <a:r>
              <a:rPr lang="en-US" sz="1400" noProof="1" smtClean="0">
                <a:latin typeface="Consolas" panose="020B0609020204030204" pitchFamily="49" charset="0"/>
                <a:ea typeface="Source Code Pro" panose="020B0509030403020204" pitchFamily="49" charset="0"/>
              </a:rPr>
              <a:t>   Depends =&gt; (Total =&gt; (Total, X));</a:t>
            </a:r>
            <a:endParaRPr lang="en-US" sz="1400" i="0" kern="1200" noProof="1" smtClean="0">
              <a:latin typeface="Consolas" panose="020B0609020204030204" pitchFamily="49" charset="0"/>
              <a:ea typeface="Source Code Pro" panose="020B0509030403020204" pitchFamily="49" charset="0"/>
            </a:endParaRPr>
          </a:p>
        </p:txBody>
      </p:sp>
      <p:sp>
        <p:nvSpPr>
          <p:cNvPr id="5" name="TextBox 4"/>
          <p:cNvSpPr txBox="1"/>
          <p:nvPr/>
        </p:nvSpPr>
        <p:spPr>
          <a:xfrm>
            <a:off x="6732240" y="2521495"/>
            <a:ext cx="1988693" cy="830997"/>
          </a:xfrm>
          <a:prstGeom prst="rect">
            <a:avLst/>
          </a:prstGeom>
          <a:solidFill>
            <a:srgbClr val="FFC000"/>
          </a:solidFill>
          <a:ln>
            <a:solidFill>
              <a:schemeClr val="tx1"/>
            </a:solidFill>
          </a:ln>
          <a:effectLst>
            <a:outerShdw blurRad="50800" dist="38100" dir="2700000" algn="tl" rotWithShape="0">
              <a:prstClr val="black">
                <a:alpha val="40000"/>
              </a:prstClr>
            </a:outerShdw>
          </a:effectLst>
        </p:spPr>
        <p:txBody>
          <a:bodyPr wrap="square" rtlCol="0">
            <a:spAutoFit/>
          </a:bodyPr>
          <a:lstStyle>
            <a:defPPr>
              <a:defRPr lang="fr-FR"/>
            </a:defPPr>
            <a:lvl1pPr algn="ctr">
              <a:defRPr sz="1600" i="0"/>
            </a:lvl1pPr>
          </a:lstStyle>
          <a:p>
            <a:r>
              <a:rPr lang="en-US" dirty="0"/>
              <a:t>As a global, Total’s value must affect some other unit</a:t>
            </a:r>
          </a:p>
        </p:txBody>
      </p:sp>
      <p:sp>
        <p:nvSpPr>
          <p:cNvPr id="6" name="TextBox 5"/>
          <p:cNvSpPr txBox="1"/>
          <p:nvPr/>
        </p:nvSpPr>
        <p:spPr>
          <a:xfrm>
            <a:off x="1043608" y="5486400"/>
            <a:ext cx="5352747" cy="600164"/>
          </a:xfrm>
          <a:prstGeom prst="rect">
            <a:avLst/>
          </a:prstGeom>
          <a:noFill/>
          <a:ln>
            <a:solidFill>
              <a:schemeClr val="tx1"/>
            </a:solidFill>
            <a:prstDash val="sysDot"/>
          </a:ln>
        </p:spPr>
        <p:txBody>
          <a:bodyPr wrap="none" rtlCol="0">
            <a:spAutoFit/>
          </a:bodyPr>
          <a:lstStyle/>
          <a:p>
            <a:r>
              <a:rPr lang="en-US" sz="1400" b="1" noProof="1" smtClean="0">
                <a:latin typeface="Consolas" panose="020B0609020204030204" pitchFamily="49" charset="0"/>
                <a:ea typeface="Source Code Pro" panose="020B0509030403020204" pitchFamily="49" charset="0"/>
              </a:rPr>
              <a:t>procedure </a:t>
            </a:r>
            <a:r>
              <a:rPr lang="en-US" sz="1400" noProof="1" smtClean="0">
                <a:latin typeface="Consolas" panose="020B0609020204030204" pitchFamily="49" charset="0"/>
                <a:ea typeface="Source Code Pro" panose="020B0509030403020204" pitchFamily="49" charset="0"/>
              </a:rPr>
              <a:t>Add_To_Total (X : </a:t>
            </a:r>
            <a:r>
              <a:rPr lang="en-US" sz="1400" b="1" noProof="1" smtClean="0">
                <a:latin typeface="Consolas" panose="020B0609020204030204" pitchFamily="49" charset="0"/>
                <a:ea typeface="Source Code Pro" panose="020B0509030403020204" pitchFamily="49" charset="0"/>
              </a:rPr>
              <a:t>in </a:t>
            </a:r>
            <a:r>
              <a:rPr lang="en-US" sz="1400" noProof="1" smtClean="0">
                <a:latin typeface="Consolas" panose="020B0609020204030204" pitchFamily="49" charset="0"/>
                <a:ea typeface="Source Code Pro" panose="020B0509030403020204" pitchFamily="49" charset="0"/>
              </a:rPr>
              <a:t>Integer) </a:t>
            </a:r>
            <a:r>
              <a:rPr lang="en-US" sz="1400" b="1" noProof="1" smtClean="0">
                <a:latin typeface="Consolas" panose="020B0609020204030204" pitchFamily="49" charset="0"/>
                <a:ea typeface="Source Code Pro" panose="020B0509030403020204" pitchFamily="49" charset="0"/>
              </a:rPr>
              <a:t>with</a:t>
            </a:r>
          </a:p>
          <a:p>
            <a:pPr>
              <a:spcBef>
                <a:spcPts val="600"/>
              </a:spcBef>
            </a:pPr>
            <a:r>
              <a:rPr lang="en-US" sz="1400" noProof="1" smtClean="0">
                <a:latin typeface="Consolas" panose="020B0609020204030204" pitchFamily="49" charset="0"/>
                <a:ea typeface="Source Code Pro" panose="020B0509030403020204" pitchFamily="49" charset="0"/>
              </a:rPr>
              <a:t>   Pre =&gt; X &gt;= 0 </a:t>
            </a:r>
            <a:r>
              <a:rPr lang="en-US" sz="1400" b="1" noProof="1" smtClean="0">
                <a:latin typeface="Consolas" panose="020B0609020204030204" pitchFamily="49" charset="0"/>
                <a:ea typeface="Source Code Pro" panose="020B0509030403020204" pitchFamily="49" charset="0"/>
              </a:rPr>
              <a:t>and then </a:t>
            </a:r>
            <a:r>
              <a:rPr lang="en-US" sz="1400" noProof="1" smtClean="0">
                <a:latin typeface="Consolas" panose="020B0609020204030204" pitchFamily="49" charset="0"/>
                <a:ea typeface="Source Code Pro" panose="020B0509030403020204" pitchFamily="49" charset="0"/>
              </a:rPr>
              <a:t>Total &lt;= Integer'Last - X;</a:t>
            </a:r>
            <a:endParaRPr lang="en-US" sz="1400" i="0" kern="1200" noProof="1" smtClean="0">
              <a:latin typeface="Consolas" panose="020B0609020204030204" pitchFamily="49" charset="0"/>
              <a:ea typeface="Source Code Pro" panose="020B0509030403020204" pitchFamily="49" charset="0"/>
            </a:endParaRPr>
          </a:p>
        </p:txBody>
      </p:sp>
    </p:spTree>
    <p:extLst>
      <p:ext uri="{BB962C8B-B14F-4D97-AF65-F5344CB8AC3E}">
        <p14:creationId xmlns:p14="http://schemas.microsoft.com/office/powerpoint/2010/main" val="6645281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2400" y="76200"/>
            <a:ext cx="8812088" cy="533400"/>
          </a:xfrm>
        </p:spPr>
        <p:txBody>
          <a:bodyPr/>
          <a:lstStyle/>
          <a:p>
            <a:r>
              <a:rPr lang="en-US" dirty="0" smtClean="0"/>
              <a:t>Prove Absence of Run-time Errors (</a:t>
            </a:r>
            <a:r>
              <a:rPr lang="en-US" dirty="0" err="1"/>
              <a:t>AoRTE</a:t>
            </a:r>
            <a:r>
              <a:rPr lang="en-US" dirty="0" smtClean="0"/>
              <a:t>)</a:t>
            </a:r>
            <a:endParaRPr lang="en-US" dirty="0"/>
          </a:p>
        </p:txBody>
      </p:sp>
      <p:sp>
        <p:nvSpPr>
          <p:cNvPr id="4" name="Content Placeholder 3"/>
          <p:cNvSpPr>
            <a:spLocks noGrp="1"/>
          </p:cNvSpPr>
          <p:nvPr>
            <p:ph sz="half" idx="10"/>
          </p:nvPr>
        </p:nvSpPr>
        <p:spPr/>
        <p:txBody>
          <a:bodyPr>
            <a:noAutofit/>
          </a:bodyPr>
          <a:lstStyle/>
          <a:p>
            <a:r>
              <a:rPr lang="en-US" dirty="0" smtClean="0"/>
              <a:t>SPARK defines a number of run-time checks, and users can define their own too</a:t>
            </a:r>
          </a:p>
          <a:p>
            <a:pPr lvl="1"/>
            <a:r>
              <a:rPr lang="en-US" dirty="0" smtClean="0"/>
              <a:t>E.g., valid array indexing</a:t>
            </a:r>
          </a:p>
          <a:p>
            <a:r>
              <a:rPr lang="en-US" dirty="0" smtClean="0"/>
              <a:t>Absence provides significant benefits!</a:t>
            </a:r>
          </a:p>
          <a:p>
            <a:pPr lvl="1"/>
            <a:r>
              <a:rPr lang="en-US" dirty="0" smtClean="0"/>
              <a:t>No buffer overflows, for example, so no exploits</a:t>
            </a:r>
          </a:p>
          <a:p>
            <a:r>
              <a:rPr lang="en-US" dirty="0" smtClean="0"/>
              <a:t>Using proof alone (when possible)</a:t>
            </a:r>
          </a:p>
          <a:p>
            <a:r>
              <a:rPr lang="en-US" dirty="0" smtClean="0"/>
              <a:t>Using a combination of proof and test</a:t>
            </a:r>
          </a:p>
        </p:txBody>
      </p:sp>
    </p:spTree>
    <p:extLst>
      <p:ext uri="{BB962C8B-B14F-4D97-AF65-F5344CB8AC3E}">
        <p14:creationId xmlns:p14="http://schemas.microsoft.com/office/powerpoint/2010/main" val="149331342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4"/>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p>
            <a:r>
              <a:rPr lang="en-US" dirty="0" smtClean="0"/>
              <a:t>Why Do We Care About Integer Overflow?</a:t>
            </a:r>
          </a:p>
        </p:txBody>
      </p:sp>
      <p:sp>
        <p:nvSpPr>
          <p:cNvPr id="27651" name="Rectangle 5"/>
          <p:cNvSpPr>
            <a:spLocks noGrp="1" noChangeArrowheads="1"/>
          </p:cNvSpPr>
          <p:nvPr>
            <p:ph sz="half" idx="10"/>
          </p:nvPr>
        </p:nvSpPr>
        <p:spPr/>
        <p:txBody>
          <a:bodyPr/>
          <a:lstStyle/>
          <a:p>
            <a:r>
              <a:rPr lang="en-US" dirty="0" smtClean="0"/>
              <a:t>Broken algorithms ($$)</a:t>
            </a:r>
          </a:p>
          <a:p>
            <a:pPr lvl="1">
              <a:spcAft>
                <a:spcPct val="0"/>
              </a:spcAft>
            </a:pPr>
            <a:r>
              <a:rPr lang="en-US" dirty="0" smtClean="0"/>
              <a:t>JDK binary search routine for </a:t>
            </a:r>
            <a:r>
              <a:rPr lang="en-US" dirty="0" err="1" smtClean="0"/>
              <a:t>java.util.Arrays</a:t>
            </a:r>
            <a:endParaRPr lang="en-US" dirty="0" smtClean="0"/>
          </a:p>
          <a:p>
            <a:pPr lvl="2">
              <a:spcAft>
                <a:spcPct val="0"/>
              </a:spcAft>
            </a:pPr>
            <a:r>
              <a:rPr lang="en-US" dirty="0" smtClean="0"/>
              <a:t>https</a:t>
            </a:r>
            <a:r>
              <a:rPr lang="en-US" dirty="0"/>
              <a:t>://</a:t>
            </a:r>
            <a:r>
              <a:rPr lang="en-US" dirty="0" smtClean="0"/>
              <a:t>bugs.java.com/bugdatabase/view_bug.do?bug_id=5045582</a:t>
            </a:r>
            <a:endParaRPr lang="en-US" dirty="0"/>
          </a:p>
          <a:p>
            <a:r>
              <a:rPr lang="en-US" dirty="0" smtClean="0"/>
              <a:t>Security vulnerabilities </a:t>
            </a:r>
          </a:p>
          <a:p>
            <a:pPr lvl="1"/>
            <a:r>
              <a:rPr lang="en-US" dirty="0" smtClean="0"/>
              <a:t>Allowing attackers to execute arbitrary machine code</a:t>
            </a:r>
          </a:p>
          <a:p>
            <a:pPr lvl="1">
              <a:spcAft>
                <a:spcPct val="0"/>
              </a:spcAft>
            </a:pPr>
            <a:r>
              <a:rPr lang="en-US" dirty="0" smtClean="0"/>
              <a:t>PHP’s </a:t>
            </a:r>
            <a:r>
              <a:rPr lang="en-US" dirty="0" err="1" smtClean="0"/>
              <a:t>Msg_Receive</a:t>
            </a:r>
            <a:r>
              <a:rPr lang="en-US" dirty="0" smtClean="0"/>
              <a:t>() function</a:t>
            </a:r>
          </a:p>
          <a:p>
            <a:pPr lvl="2">
              <a:spcAft>
                <a:spcPct val="0"/>
              </a:spcAft>
            </a:pPr>
            <a:r>
              <a:rPr lang="en-US" dirty="0" smtClean="0"/>
              <a:t>http://www.securityfocus.com/bid/23236/discuss</a:t>
            </a:r>
          </a:p>
          <a:p>
            <a:pPr lvl="1">
              <a:spcAft>
                <a:spcPct val="0"/>
              </a:spcAft>
            </a:pPr>
            <a:r>
              <a:rPr lang="en-US" dirty="0" smtClean="0"/>
              <a:t>XDR Library</a:t>
            </a:r>
          </a:p>
          <a:p>
            <a:pPr lvl="2">
              <a:spcAft>
                <a:spcPct val="0"/>
              </a:spcAft>
            </a:pPr>
            <a:r>
              <a:rPr lang="en-US" dirty="0"/>
              <a:t>https://</a:t>
            </a:r>
            <a:r>
              <a:rPr lang="en-US" dirty="0" smtClean="0"/>
              <a:t>www.symantec.com/security_response/vulnerability.jsp?bid=7123</a:t>
            </a:r>
          </a:p>
          <a:p>
            <a:r>
              <a:rPr lang="en-US" dirty="0" smtClean="0"/>
              <a:t>Other losses (https</a:t>
            </a:r>
            <a:r>
              <a:rPr lang="en-US" dirty="0"/>
              <a:t>://xkcd.com/571</a:t>
            </a:r>
            <a:r>
              <a:rPr lang="en-US" dirty="0" smtClean="0"/>
              <a:t>/)</a:t>
            </a:r>
            <a:endParaRPr lang="en-US" dirty="0"/>
          </a:p>
        </p:txBody>
      </p:sp>
    </p:spTree>
    <p:extLst>
      <p:ext uri="{BB962C8B-B14F-4D97-AF65-F5344CB8AC3E}">
        <p14:creationId xmlns:p14="http://schemas.microsoft.com/office/powerpoint/2010/main" val="34228590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Allow Safely Removing Run-Time Checks</a:t>
            </a:r>
            <a:endParaRPr lang="en-US" dirty="0"/>
          </a:p>
        </p:txBody>
      </p:sp>
      <p:sp>
        <p:nvSpPr>
          <p:cNvPr id="4" name="Content Placeholder 3"/>
          <p:cNvSpPr>
            <a:spLocks noGrp="1"/>
          </p:cNvSpPr>
          <p:nvPr>
            <p:ph sz="half" idx="10"/>
          </p:nvPr>
        </p:nvSpPr>
        <p:spPr/>
        <p:txBody>
          <a:bodyPr>
            <a:noAutofit/>
          </a:bodyPr>
          <a:lstStyle/>
          <a:p>
            <a:r>
              <a:rPr lang="en-US" dirty="0" smtClean="0"/>
              <a:t>These checks ensure proper behavior at run-time</a:t>
            </a:r>
          </a:p>
          <a:p>
            <a:pPr lvl="1"/>
            <a:r>
              <a:rPr lang="en-US" dirty="0" smtClean="0"/>
              <a:t>Array index checks: no writing </a:t>
            </a:r>
            <a:r>
              <a:rPr lang="en-US" dirty="0"/>
              <a:t>into invalid memory </a:t>
            </a:r>
            <a:r>
              <a:rPr lang="en-US" dirty="0" smtClean="0"/>
              <a:t>locations</a:t>
            </a:r>
          </a:p>
          <a:p>
            <a:pPr lvl="1"/>
            <a:r>
              <a:rPr lang="en-US" dirty="0" smtClean="0"/>
              <a:t>Case statement checks: no </a:t>
            </a:r>
            <a:r>
              <a:rPr lang="en-US" dirty="0"/>
              <a:t>invalid </a:t>
            </a:r>
            <a:r>
              <a:rPr lang="en-US" dirty="0" smtClean="0"/>
              <a:t>execution jumps</a:t>
            </a:r>
          </a:p>
          <a:p>
            <a:pPr lvl="1"/>
            <a:r>
              <a:rPr lang="en-US" dirty="0" smtClean="0"/>
              <a:t>Others…</a:t>
            </a:r>
          </a:p>
          <a:p>
            <a:r>
              <a:rPr lang="en-US" dirty="0" smtClean="0"/>
              <a:t>Compiler optimization can remove most checks</a:t>
            </a:r>
          </a:p>
          <a:p>
            <a:pPr lvl="1"/>
            <a:r>
              <a:rPr lang="en-US" dirty="0" smtClean="0"/>
              <a:t>Depending on the compiler and the way the code is written</a:t>
            </a:r>
          </a:p>
          <a:p>
            <a:pPr lvl="1"/>
            <a:r>
              <a:rPr lang="en-US" smtClean="0"/>
              <a:t>Some may remain </a:t>
            </a:r>
            <a:r>
              <a:rPr lang="en-US" dirty="0" smtClean="0"/>
              <a:t>after optimization</a:t>
            </a:r>
          </a:p>
          <a:p>
            <a:r>
              <a:rPr lang="en-US" dirty="0" smtClean="0"/>
              <a:t>The remainder can be significant, depending on where it manifests in the code</a:t>
            </a:r>
          </a:p>
          <a:p>
            <a:r>
              <a:rPr lang="en-US" dirty="0" smtClean="0"/>
              <a:t>Removing them removes their protection!</a:t>
            </a:r>
          </a:p>
        </p:txBody>
      </p:sp>
    </p:spTree>
    <p:extLst>
      <p:ext uri="{BB962C8B-B14F-4D97-AF65-F5344CB8AC3E}">
        <p14:creationId xmlns:p14="http://schemas.microsoft.com/office/powerpoint/2010/main" val="28897119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Removing Run-Time Checks In SPARK</a:t>
            </a:r>
            <a:endParaRPr lang="en-US" dirty="0"/>
          </a:p>
        </p:txBody>
      </p:sp>
      <p:sp>
        <p:nvSpPr>
          <p:cNvPr id="3" name="Content Placeholder 2"/>
          <p:cNvSpPr>
            <a:spLocks noGrp="1"/>
          </p:cNvSpPr>
          <p:nvPr>
            <p:ph sz="half" idx="10"/>
          </p:nvPr>
        </p:nvSpPr>
        <p:spPr/>
        <p:txBody>
          <a:bodyPr/>
          <a:lstStyle/>
          <a:p>
            <a:r>
              <a:rPr lang="en-US" dirty="0" smtClean="0"/>
              <a:t>SPARK allows proof of absence of run-time errors</a:t>
            </a:r>
          </a:p>
          <a:p>
            <a:pPr lvl="1"/>
            <a:r>
              <a:rPr lang="en-US" dirty="0" smtClean="0"/>
              <a:t>Language-defined and user-defined checks</a:t>
            </a:r>
          </a:p>
          <a:p>
            <a:r>
              <a:rPr lang="en-US" dirty="0" smtClean="0"/>
              <a:t>Run-time checks appear in sequences of statements, especially those within subprograms</a:t>
            </a:r>
          </a:p>
          <a:p>
            <a:r>
              <a:rPr lang="en-US" dirty="0" smtClean="0"/>
              <a:t>Proof requires subprogram preconditions to hold</a:t>
            </a:r>
          </a:p>
          <a:p>
            <a:pPr lvl="1"/>
            <a:endParaRPr lang="en-US" dirty="0" smtClean="0"/>
          </a:p>
          <a:p>
            <a:pPr marL="457182" lvl="1" indent="0">
              <a:buNone/>
            </a:pPr>
            <a:endParaRPr lang="en-US" dirty="0" smtClean="0"/>
          </a:p>
          <a:p>
            <a:r>
              <a:rPr lang="en-US" dirty="0" smtClean="0"/>
              <a:t>Therefore, you must either prove preconditions will hold or enable checks at run-time</a:t>
            </a:r>
          </a:p>
          <a:p>
            <a:r>
              <a:rPr lang="en-US" dirty="0" smtClean="0"/>
              <a:t>Details discussed in the dedicated </a:t>
            </a:r>
            <a:r>
              <a:rPr lang="en-US" dirty="0" err="1" smtClean="0"/>
              <a:t>AoRTE</a:t>
            </a:r>
            <a:r>
              <a:rPr lang="en-US" dirty="0" smtClean="0"/>
              <a:t> section…</a:t>
            </a:r>
            <a:endParaRPr lang="en-US" dirty="0"/>
          </a:p>
        </p:txBody>
      </p:sp>
      <p:sp>
        <p:nvSpPr>
          <p:cNvPr id="4" name="TextBox 3"/>
          <p:cNvSpPr txBox="1"/>
          <p:nvPr/>
        </p:nvSpPr>
        <p:spPr>
          <a:xfrm>
            <a:off x="1664364" y="3847400"/>
            <a:ext cx="5234125" cy="661720"/>
          </a:xfrm>
          <a:prstGeom prst="rect">
            <a:avLst/>
          </a:prstGeom>
          <a:noFill/>
        </p:spPr>
        <p:txBody>
          <a:bodyPr wrap="none" rtlCol="0">
            <a:spAutoFit/>
          </a:bodyPr>
          <a:lstStyle/>
          <a:p>
            <a:pPr lvl="0"/>
            <a:r>
              <a:rPr lang="en-US" altLang="en-US" sz="1600" b="1" noProof="1" smtClean="0">
                <a:latin typeface="Consolas" panose="020B0609020204030204" pitchFamily="49" charset="0"/>
                <a:ea typeface="Source Code Pro" panose="020B0509030403020204" pitchFamily="49" charset="0"/>
              </a:rPr>
              <a:t>procedure</a:t>
            </a:r>
            <a:r>
              <a:rPr lang="en-US" altLang="en-US" sz="1600" noProof="1" smtClean="0">
                <a:latin typeface="Consolas" panose="020B0609020204030204" pitchFamily="49" charset="0"/>
                <a:ea typeface="Source Code Pro" panose="020B0509030403020204" pitchFamily="49" charset="0"/>
              </a:rPr>
              <a:t> Increment (X : </a:t>
            </a:r>
            <a:r>
              <a:rPr lang="en-US" altLang="en-US" sz="1600" b="1" noProof="1" smtClean="0">
                <a:latin typeface="Consolas" panose="020B0609020204030204" pitchFamily="49" charset="0"/>
                <a:ea typeface="Source Code Pro" panose="020B0509030403020204" pitchFamily="49" charset="0"/>
              </a:rPr>
              <a:t>in out </a:t>
            </a:r>
            <a:r>
              <a:rPr lang="en-US" altLang="en-US" sz="1600" noProof="1" smtClean="0">
                <a:latin typeface="Consolas" panose="020B0609020204030204" pitchFamily="49" charset="0"/>
                <a:ea typeface="Source Code Pro" panose="020B0509030403020204" pitchFamily="49" charset="0"/>
              </a:rPr>
              <a:t>Integer) </a:t>
            </a:r>
            <a:r>
              <a:rPr lang="en-US" altLang="en-US" sz="1600" b="1" noProof="1" smtClean="0">
                <a:latin typeface="Consolas" panose="020B0609020204030204" pitchFamily="49" charset="0"/>
                <a:ea typeface="Source Code Pro" panose="020B0509030403020204" pitchFamily="49" charset="0"/>
              </a:rPr>
              <a:t>with</a:t>
            </a:r>
          </a:p>
          <a:p>
            <a:pPr lvl="0">
              <a:spcBef>
                <a:spcPts val="600"/>
              </a:spcBef>
            </a:pPr>
            <a:r>
              <a:rPr lang="en-US" altLang="en-US" sz="1600" noProof="1" smtClean="0">
                <a:latin typeface="Consolas" panose="020B0609020204030204" pitchFamily="49" charset="0"/>
                <a:ea typeface="Source Code Pro" panose="020B0509030403020204" pitchFamily="49" charset="0"/>
              </a:rPr>
              <a:t>  Pre =&gt; X &lt; Integer'Last;</a:t>
            </a:r>
            <a:endParaRPr lang="en-US" altLang="en-US" sz="1600" noProof="1">
              <a:latin typeface="Consolas" panose="020B0609020204030204" pitchFamily="49" charset="0"/>
              <a:ea typeface="Source Code Pro" panose="020B0509030403020204" pitchFamily="49" charset="0"/>
            </a:endParaRPr>
          </a:p>
        </p:txBody>
      </p:sp>
    </p:spTree>
    <p:extLst>
      <p:ext uri="{BB962C8B-B14F-4D97-AF65-F5344CB8AC3E}">
        <p14:creationId xmlns:p14="http://schemas.microsoft.com/office/powerpoint/2010/main" val="27164801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High-Integrity Software</a:t>
            </a:r>
            <a:endParaRPr lang="en-US" dirty="0"/>
          </a:p>
        </p:txBody>
      </p:sp>
      <p:sp>
        <p:nvSpPr>
          <p:cNvPr id="3" name="Content Placeholder 2"/>
          <p:cNvSpPr>
            <a:spLocks noGrp="1"/>
          </p:cNvSpPr>
          <p:nvPr>
            <p:ph sz="half" idx="10"/>
          </p:nvPr>
        </p:nvSpPr>
        <p:spPr/>
        <p:txBody>
          <a:bodyPr/>
          <a:lstStyle/>
          <a:p>
            <a:r>
              <a:rPr lang="en-US" dirty="0" smtClean="0"/>
              <a:t>Has reliability as the most important requirement</a:t>
            </a:r>
          </a:p>
          <a:p>
            <a:pPr lvl="1"/>
            <a:r>
              <a:rPr lang="en-US" dirty="0" smtClean="0"/>
              <a:t>More than cost, etc.</a:t>
            </a:r>
          </a:p>
          <a:p>
            <a:r>
              <a:rPr lang="en-US" dirty="0" smtClean="0"/>
              <a:t>Must be </a:t>
            </a:r>
            <a:r>
              <a:rPr lang="en-US" i="1" dirty="0" smtClean="0"/>
              <a:t>known</a:t>
            </a:r>
            <a:r>
              <a:rPr lang="en-US" dirty="0" smtClean="0"/>
              <a:t> to be reliable </a:t>
            </a:r>
            <a:r>
              <a:rPr lang="en-US" i="1" dirty="0" smtClean="0"/>
              <a:t>before</a:t>
            </a:r>
            <a:r>
              <a:rPr lang="en-US" dirty="0" smtClean="0"/>
              <a:t> deployed</a:t>
            </a:r>
          </a:p>
          <a:p>
            <a:pPr lvl="1"/>
            <a:r>
              <a:rPr lang="en-US" dirty="0" smtClean="0"/>
              <a:t>With extremely low failure rates, e.g., 1 in 10</a:t>
            </a:r>
            <a:r>
              <a:rPr lang="en-US" baseline="30000" dirty="0" smtClean="0"/>
              <a:t>-9</a:t>
            </a:r>
            <a:r>
              <a:rPr lang="en-US" dirty="0" smtClean="0"/>
              <a:t> hours (114080 years)</a:t>
            </a:r>
          </a:p>
          <a:p>
            <a:pPr lvl="1"/>
            <a:r>
              <a:rPr lang="en-US" dirty="0" smtClean="0"/>
              <a:t>Testing is insufficient and/or infeasible for such rates</a:t>
            </a:r>
          </a:p>
          <a:p>
            <a:r>
              <a:rPr lang="en-US" dirty="0" smtClean="0"/>
              <a:t>Not necessarily safety-critical</a:t>
            </a:r>
          </a:p>
          <a:p>
            <a:pPr lvl="1"/>
            <a:r>
              <a:rPr lang="en-US" dirty="0" smtClean="0"/>
              <a:t>Satellite and remote exploration vehicle software</a:t>
            </a:r>
          </a:p>
          <a:p>
            <a:pPr lvl="1"/>
            <a:r>
              <a:rPr lang="en-US" dirty="0" smtClean="0"/>
              <a:t>Financial systems</a:t>
            </a:r>
          </a:p>
          <a:p>
            <a:r>
              <a:rPr lang="en-US" dirty="0" smtClean="0"/>
              <a:t>Safety-critical software is also high-integrity software</a:t>
            </a:r>
          </a:p>
        </p:txBody>
      </p:sp>
    </p:spTree>
    <p:extLst>
      <p:ext uri="{BB962C8B-B14F-4D97-AF65-F5344CB8AC3E}">
        <p14:creationId xmlns:p14="http://schemas.microsoft.com/office/powerpoint/2010/main" val="18508111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US" dirty="0" smtClean="0"/>
              <a:t>Functional Correctness - Beyond </a:t>
            </a:r>
            <a:r>
              <a:rPr lang="en-US" dirty="0" err="1" smtClean="0"/>
              <a:t>AoRTE</a:t>
            </a:r>
            <a:endParaRPr lang="en-US" dirty="0"/>
          </a:p>
        </p:txBody>
      </p:sp>
      <p:sp>
        <p:nvSpPr>
          <p:cNvPr id="17410" name="Espace réservé du contenu 3"/>
          <p:cNvSpPr>
            <a:spLocks noGrp="1"/>
          </p:cNvSpPr>
          <p:nvPr>
            <p:ph sz="half" idx="10"/>
          </p:nvPr>
        </p:nvSpPr>
        <p:spPr/>
        <p:txBody>
          <a:bodyPr/>
          <a:lstStyle/>
          <a:p>
            <a:r>
              <a:rPr lang="en-US" altLang="en-US" dirty="0" smtClean="0"/>
              <a:t>Contracts for functional correctness can be executed</a:t>
            </a:r>
          </a:p>
          <a:p>
            <a:pPr lvl="1"/>
            <a:r>
              <a:rPr lang="en-US" altLang="en-US" dirty="0" smtClean="0"/>
              <a:t>Executable specifications can stand for test oracles</a:t>
            </a:r>
          </a:p>
          <a:p>
            <a:pPr lvl="1"/>
            <a:r>
              <a:rPr lang="en-US" altLang="en-US" dirty="0" smtClean="0"/>
              <a:t>If they are checked during integration testing, they may replace unit testing</a:t>
            </a:r>
          </a:p>
          <a:p>
            <a:pPr lvl="1"/>
            <a:r>
              <a:rPr lang="en-US" altLang="en-US" dirty="0" smtClean="0"/>
              <a:t>They are more maintainable than comments</a:t>
            </a:r>
          </a:p>
          <a:p>
            <a:r>
              <a:rPr lang="en-US" altLang="en-US" dirty="0" smtClean="0"/>
              <a:t>… as well as formally proven</a:t>
            </a:r>
          </a:p>
          <a:p>
            <a:pPr lvl="1"/>
            <a:r>
              <a:rPr lang="en-US" altLang="en-US" dirty="0" smtClean="0"/>
              <a:t>Formal proof verifies the program on all possible inputs</a:t>
            </a:r>
          </a:p>
          <a:p>
            <a:pPr lvl="1"/>
            <a:r>
              <a:rPr lang="en-US" altLang="en-US" dirty="0" smtClean="0"/>
              <a:t>Verification can be done earlier in the development, before bodies are implemented</a:t>
            </a:r>
          </a:p>
        </p:txBody>
      </p:sp>
    </p:spTree>
    <p:extLst>
      <p:ext uri="{BB962C8B-B14F-4D97-AF65-F5344CB8AC3E}">
        <p14:creationId xmlns:p14="http://schemas.microsoft.com/office/powerpoint/2010/main" val="11224269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Proving Arbitrary Abstract Properties</a:t>
            </a:r>
            <a:endParaRPr lang="en-US" dirty="0"/>
          </a:p>
        </p:txBody>
      </p:sp>
      <p:sp>
        <p:nvSpPr>
          <p:cNvPr id="3" name="Content Placeholder 2"/>
          <p:cNvSpPr>
            <a:spLocks noGrp="1"/>
          </p:cNvSpPr>
          <p:nvPr>
            <p:ph sz="half" idx="10"/>
          </p:nvPr>
        </p:nvSpPr>
        <p:spPr/>
        <p:txBody>
          <a:bodyPr/>
          <a:lstStyle/>
          <a:p>
            <a:r>
              <a:rPr lang="en-US" dirty="0"/>
              <a:t>Proof of functional correctness verifies </a:t>
            </a:r>
            <a:r>
              <a:rPr lang="en-US" dirty="0" smtClean="0"/>
              <a:t>compliance with a specification</a:t>
            </a:r>
          </a:p>
          <a:p>
            <a:r>
              <a:rPr lang="en-US" altLang="en-US" dirty="0" smtClean="0"/>
              <a:t>Specification may extend beyond requirements for program integrity (i.e., absence of run-time errors)</a:t>
            </a:r>
          </a:p>
          <a:p>
            <a:pPr lvl="1"/>
            <a:r>
              <a:rPr lang="en-US" dirty="0" smtClean="0"/>
              <a:t>Arbitrary properties: derived requirements, etc.</a:t>
            </a:r>
            <a:endParaRPr lang="en-US" dirty="0"/>
          </a:p>
          <a:p>
            <a:r>
              <a:rPr lang="en-US" dirty="0" smtClean="0"/>
              <a:t>GNATprove can verify these additional properties</a:t>
            </a:r>
          </a:p>
        </p:txBody>
      </p:sp>
      <p:sp>
        <p:nvSpPr>
          <p:cNvPr id="5" name="TextBox 4"/>
          <p:cNvSpPr txBox="1"/>
          <p:nvPr/>
        </p:nvSpPr>
        <p:spPr>
          <a:xfrm>
            <a:off x="534695" y="4267200"/>
            <a:ext cx="7042312" cy="548868"/>
          </a:xfrm>
          <a:prstGeom prst="rect">
            <a:avLst/>
          </a:prstGeom>
          <a:noFill/>
          <a:ln>
            <a:solidFill>
              <a:schemeClr val="tx1"/>
            </a:solidFill>
            <a:prstDash val="sysDot"/>
          </a:ln>
        </p:spPr>
        <p:txBody>
          <a:bodyPr wrap="none" rIns="0" rtlCol="0">
            <a:spAutoFit/>
          </a:bodyPr>
          <a:lstStyle/>
          <a:p>
            <a:pPr lvl="0"/>
            <a:r>
              <a:rPr lang="en-US" altLang="en-US" sz="1400" b="1" noProof="1" smtClean="0">
                <a:latin typeface="Consolas" panose="020B0609020204030204" pitchFamily="49" charset="0"/>
                <a:ea typeface="Source Code Pro" panose="020B0509030403020204" pitchFamily="49" charset="0"/>
                <a:cs typeface="Consolas" panose="020B0609020204030204" pitchFamily="49" charset="0"/>
              </a:rPr>
              <a:t>function</a:t>
            </a:r>
            <a:r>
              <a:rPr lang="en-US" altLang="en-US" sz="1400" noProof="1" smtClean="0">
                <a:latin typeface="Consolas" panose="020B0609020204030204" pitchFamily="49" charset="0"/>
                <a:ea typeface="Source Code Pro" panose="020B0509030403020204" pitchFamily="49" charset="0"/>
                <a:cs typeface="Consolas" panose="020B0609020204030204" pitchFamily="49" charset="0"/>
              </a:rPr>
              <a:t> Index (Input : List;  Target : Natural) </a:t>
            </a:r>
            <a:r>
              <a:rPr lang="en-US" altLang="en-US" sz="1400" b="1" noProof="1" smtClean="0">
                <a:latin typeface="Consolas" panose="020B0609020204030204" pitchFamily="49" charset="0"/>
                <a:ea typeface="Source Code Pro" panose="020B0509030403020204" pitchFamily="49" charset="0"/>
                <a:cs typeface="Consolas" panose="020B0609020204030204" pitchFamily="49" charset="0"/>
              </a:rPr>
              <a:t>return</a:t>
            </a:r>
            <a:r>
              <a:rPr lang="en-US" altLang="en-US" sz="1400" noProof="1" smtClean="0">
                <a:latin typeface="Consolas" panose="020B0609020204030204" pitchFamily="49" charset="0"/>
                <a:ea typeface="Source Code Pro" panose="020B0509030403020204" pitchFamily="49" charset="0"/>
                <a:cs typeface="Consolas" panose="020B0609020204030204" pitchFamily="49" charset="0"/>
              </a:rPr>
              <a:t> Natural </a:t>
            </a:r>
            <a:r>
              <a:rPr lang="en-US" altLang="en-US" sz="1400" b="1" noProof="1" smtClean="0">
                <a:latin typeface="Consolas" panose="020B0609020204030204" pitchFamily="49" charset="0"/>
                <a:ea typeface="Source Code Pro" panose="020B0509030403020204" pitchFamily="49" charset="0"/>
                <a:cs typeface="Consolas" panose="020B0609020204030204" pitchFamily="49" charset="0"/>
              </a:rPr>
              <a:t>with</a:t>
            </a:r>
            <a:r>
              <a:rPr lang="en-US" altLang="en-US" sz="1400" noProof="1" smtClean="0">
                <a:latin typeface="Consolas" panose="020B0609020204030204" pitchFamily="49" charset="0"/>
                <a:ea typeface="Source Code Pro" panose="020B0509030403020204" pitchFamily="49" charset="0"/>
                <a:cs typeface="Consolas" panose="020B0609020204030204" pitchFamily="49" charset="0"/>
              </a:rPr>
              <a:t> </a:t>
            </a:r>
          </a:p>
          <a:p>
            <a:pPr lvl="0">
              <a:spcBef>
                <a:spcPts val="200"/>
              </a:spcBef>
            </a:pPr>
            <a:r>
              <a:rPr lang="en-US" altLang="en-US" sz="1400" noProof="1" smtClean="0">
                <a:latin typeface="Consolas" panose="020B0609020204030204" pitchFamily="49" charset="0"/>
                <a:ea typeface="Source Code Pro" panose="020B0509030403020204" pitchFamily="49" charset="0"/>
                <a:cs typeface="Consolas" panose="020B0609020204030204" pitchFamily="49" charset="0"/>
              </a:rPr>
              <a:t>  Post =&gt; Index'Result </a:t>
            </a:r>
            <a:r>
              <a:rPr lang="en-US" altLang="en-US" sz="1400" b="1" noProof="1" smtClean="0">
                <a:latin typeface="Consolas" panose="020B0609020204030204" pitchFamily="49" charset="0"/>
                <a:ea typeface="Source Code Pro" panose="020B0509030403020204" pitchFamily="49" charset="0"/>
                <a:cs typeface="Consolas" panose="020B0609020204030204" pitchFamily="49" charset="0"/>
              </a:rPr>
              <a:t>in</a:t>
            </a:r>
            <a:r>
              <a:rPr lang="en-US" altLang="en-US" sz="1400" noProof="1" smtClean="0">
                <a:latin typeface="Consolas" panose="020B0609020204030204" pitchFamily="49" charset="0"/>
                <a:ea typeface="Source Code Pro" panose="020B0509030403020204" pitchFamily="49" charset="0"/>
                <a:cs typeface="Consolas" panose="020B0609020204030204" pitchFamily="49" charset="0"/>
              </a:rPr>
              <a:t> 0 | Input'Range;</a:t>
            </a:r>
            <a:endParaRPr lang="en-US" altLang="en-US" sz="1400" noProof="1">
              <a:latin typeface="Consolas" panose="020B0609020204030204" pitchFamily="49" charset="0"/>
              <a:ea typeface="Source Code Pro" panose="020B0509030403020204" pitchFamily="49" charset="0"/>
              <a:cs typeface="Consolas" panose="020B0609020204030204" pitchFamily="49" charset="0"/>
            </a:endParaRPr>
          </a:p>
        </p:txBody>
      </p:sp>
      <p:sp>
        <p:nvSpPr>
          <p:cNvPr id="6" name="TextBox 5"/>
          <p:cNvSpPr txBox="1"/>
          <p:nvPr/>
        </p:nvSpPr>
        <p:spPr>
          <a:xfrm>
            <a:off x="534695" y="5288503"/>
            <a:ext cx="8142614" cy="1169551"/>
          </a:xfrm>
          <a:prstGeom prst="rect">
            <a:avLst/>
          </a:prstGeom>
          <a:noFill/>
          <a:ln>
            <a:solidFill>
              <a:schemeClr val="tx1"/>
            </a:solidFill>
            <a:prstDash val="sysDot"/>
          </a:ln>
        </p:spPr>
        <p:txBody>
          <a:bodyPr wrap="none" rIns="0" rtlCol="0">
            <a:spAutoFit/>
          </a:bodyPr>
          <a:lstStyle/>
          <a:p>
            <a:pPr lvl="0"/>
            <a:r>
              <a:rPr lang="en-US" altLang="en-US" sz="1400" b="1" noProof="1" smtClean="0">
                <a:latin typeface="Consolas" panose="020B0609020204030204" pitchFamily="49" charset="0"/>
                <a:ea typeface="Source Code Pro" panose="020B0509030403020204" pitchFamily="49" charset="0"/>
                <a:cs typeface="Consolas" panose="020B0609020204030204" pitchFamily="49" charset="0"/>
              </a:rPr>
              <a:t>function </a:t>
            </a:r>
            <a:r>
              <a:rPr lang="en-US" altLang="en-US" sz="1400" noProof="1" smtClean="0">
                <a:latin typeface="Consolas" panose="020B0609020204030204" pitchFamily="49" charset="0"/>
                <a:ea typeface="Source Code Pro" panose="020B0509030403020204" pitchFamily="49" charset="0"/>
                <a:cs typeface="Consolas" panose="020B0609020204030204" pitchFamily="49" charset="0"/>
              </a:rPr>
              <a:t>Index (Input : List;  Target : Natural) </a:t>
            </a:r>
            <a:r>
              <a:rPr lang="en-US" altLang="en-US" sz="1400" b="1" noProof="1" smtClean="0">
                <a:latin typeface="Consolas" panose="020B0609020204030204" pitchFamily="49" charset="0"/>
                <a:ea typeface="Source Code Pro" panose="020B0509030403020204" pitchFamily="49" charset="0"/>
                <a:cs typeface="Consolas" panose="020B0609020204030204" pitchFamily="49" charset="0"/>
              </a:rPr>
              <a:t>return </a:t>
            </a:r>
            <a:r>
              <a:rPr lang="en-US" altLang="en-US" sz="1400" noProof="1" smtClean="0">
                <a:latin typeface="Consolas" panose="020B0609020204030204" pitchFamily="49" charset="0"/>
                <a:ea typeface="Source Code Pro" panose="020B0509030403020204" pitchFamily="49" charset="0"/>
                <a:cs typeface="Consolas" panose="020B0609020204030204" pitchFamily="49" charset="0"/>
              </a:rPr>
              <a:t>Natural </a:t>
            </a:r>
            <a:r>
              <a:rPr lang="en-US" altLang="en-US" sz="1400" b="1" noProof="1" smtClean="0">
                <a:latin typeface="Consolas" panose="020B0609020204030204" pitchFamily="49" charset="0"/>
                <a:ea typeface="Source Code Pro" panose="020B0509030403020204" pitchFamily="49" charset="0"/>
                <a:cs typeface="Consolas" panose="020B0609020204030204" pitchFamily="49" charset="0"/>
              </a:rPr>
              <a:t>with</a:t>
            </a:r>
          </a:p>
          <a:p>
            <a:pPr lvl="0"/>
            <a:r>
              <a:rPr lang="en-US" altLang="en-US" sz="1400" b="1" noProof="1" smtClean="0">
                <a:latin typeface="Consolas" panose="020B0609020204030204" pitchFamily="49" charset="0"/>
                <a:ea typeface="Source Code Pro" panose="020B0509030403020204" pitchFamily="49" charset="0"/>
                <a:cs typeface="Consolas" panose="020B0609020204030204" pitchFamily="49" charset="0"/>
              </a:rPr>
              <a:t>  </a:t>
            </a:r>
            <a:r>
              <a:rPr lang="en-US" altLang="en-US" sz="1400" noProof="1" smtClean="0">
                <a:latin typeface="Consolas" panose="020B0609020204030204" pitchFamily="49" charset="0"/>
                <a:ea typeface="Source Code Pro" panose="020B0509030403020204" pitchFamily="49" charset="0"/>
                <a:cs typeface="Consolas" panose="020B0609020204030204" pitchFamily="49" charset="0"/>
              </a:rPr>
              <a:t>Post =&gt;</a:t>
            </a:r>
          </a:p>
          <a:p>
            <a:pPr lvl="0"/>
            <a:r>
              <a:rPr lang="en-US" altLang="en-US" sz="1400" b="1" noProof="1" smtClean="0">
                <a:latin typeface="Consolas" panose="020B0609020204030204" pitchFamily="49" charset="0"/>
                <a:ea typeface="Source Code Pro" panose="020B0509030403020204" pitchFamily="49" charset="0"/>
                <a:cs typeface="Consolas" panose="020B0609020204030204" pitchFamily="49" charset="0"/>
              </a:rPr>
              <a:t>    </a:t>
            </a:r>
            <a:r>
              <a:rPr lang="en-US" altLang="en-US" sz="1400" noProof="1" smtClean="0">
                <a:latin typeface="Consolas" panose="020B0609020204030204" pitchFamily="49" charset="0"/>
                <a:ea typeface="Source Code Pro" panose="020B0509030403020204" pitchFamily="49" charset="0"/>
                <a:cs typeface="Consolas" panose="020B0609020204030204" pitchFamily="49" charset="0"/>
              </a:rPr>
              <a:t>(</a:t>
            </a:r>
            <a:r>
              <a:rPr lang="en-US" altLang="en-US" sz="1400" b="1" noProof="1" smtClean="0">
                <a:latin typeface="Consolas" panose="020B0609020204030204" pitchFamily="49" charset="0"/>
                <a:ea typeface="Source Code Pro" panose="020B0509030403020204" pitchFamily="49" charset="0"/>
                <a:cs typeface="Consolas" panose="020B0609020204030204" pitchFamily="49" charset="0"/>
              </a:rPr>
              <a:t>if not </a:t>
            </a:r>
            <a:r>
              <a:rPr lang="en-US" altLang="en-US" sz="1400" noProof="1" smtClean="0">
                <a:latin typeface="Consolas" panose="020B0609020204030204" pitchFamily="49" charset="0"/>
                <a:ea typeface="Source Code Pro" panose="020B0509030403020204" pitchFamily="49" charset="0"/>
                <a:cs typeface="Consolas" panose="020B0609020204030204" pitchFamily="49" charset="0"/>
              </a:rPr>
              <a:t>Found (Target, Within =&gt; Input)</a:t>
            </a:r>
          </a:p>
          <a:p>
            <a:pPr lvl="0"/>
            <a:r>
              <a:rPr lang="en-US" altLang="en-US" sz="1400" b="1" noProof="1" smtClean="0">
                <a:latin typeface="Consolas" panose="020B0609020204030204" pitchFamily="49" charset="0"/>
                <a:ea typeface="Source Code Pro" panose="020B0509030403020204" pitchFamily="49" charset="0"/>
                <a:cs typeface="Consolas" panose="020B0609020204030204" pitchFamily="49" charset="0"/>
              </a:rPr>
              <a:t>        then </a:t>
            </a:r>
            <a:r>
              <a:rPr lang="en-US" altLang="en-US" sz="1400" noProof="1" smtClean="0">
                <a:latin typeface="Consolas" panose="020B0609020204030204" pitchFamily="49" charset="0"/>
                <a:ea typeface="Source Code Pro" panose="020B0509030403020204" pitchFamily="49" charset="0"/>
                <a:cs typeface="Consolas" panose="020B0609020204030204" pitchFamily="49" charset="0"/>
              </a:rPr>
              <a:t>Index'Result = 0</a:t>
            </a:r>
          </a:p>
          <a:p>
            <a:pPr lvl="0"/>
            <a:r>
              <a:rPr lang="en-US" altLang="en-US" sz="1400" b="1" noProof="1" smtClean="0">
                <a:latin typeface="Consolas" panose="020B0609020204030204" pitchFamily="49" charset="0"/>
                <a:ea typeface="Source Code Pro" panose="020B0509030403020204" pitchFamily="49" charset="0"/>
                <a:cs typeface="Consolas" panose="020B0609020204030204" pitchFamily="49" charset="0"/>
              </a:rPr>
              <a:t>        else </a:t>
            </a:r>
            <a:r>
              <a:rPr lang="en-US" altLang="en-US" sz="1400" noProof="1" smtClean="0">
                <a:latin typeface="Consolas" panose="020B0609020204030204" pitchFamily="49" charset="0"/>
                <a:ea typeface="Source Code Pro" panose="020B0509030403020204" pitchFamily="49" charset="0"/>
                <a:cs typeface="Consolas" panose="020B0609020204030204" pitchFamily="49" charset="0"/>
              </a:rPr>
              <a:t>Index'Result </a:t>
            </a:r>
            <a:r>
              <a:rPr lang="en-US" altLang="en-US" sz="1400" b="1" noProof="1" smtClean="0">
                <a:latin typeface="Consolas" panose="020B0609020204030204" pitchFamily="49" charset="0"/>
                <a:ea typeface="Source Code Pro" panose="020B0509030403020204" pitchFamily="49" charset="0"/>
                <a:cs typeface="Consolas" panose="020B0609020204030204" pitchFamily="49" charset="0"/>
              </a:rPr>
              <a:t>in </a:t>
            </a:r>
            <a:r>
              <a:rPr lang="en-US" altLang="en-US" sz="1400" noProof="1" smtClean="0">
                <a:latin typeface="Consolas" panose="020B0609020204030204" pitchFamily="49" charset="0"/>
                <a:ea typeface="Source Code Pro" panose="020B0509030403020204" pitchFamily="49" charset="0"/>
                <a:cs typeface="Consolas" panose="020B0609020204030204" pitchFamily="49" charset="0"/>
              </a:rPr>
              <a:t>Input'Range </a:t>
            </a:r>
            <a:r>
              <a:rPr lang="en-US" altLang="en-US" sz="1400" b="1" noProof="1" smtClean="0">
                <a:latin typeface="Consolas" panose="020B0609020204030204" pitchFamily="49" charset="0"/>
                <a:ea typeface="Source Code Pro" panose="020B0509030403020204" pitchFamily="49" charset="0"/>
                <a:cs typeface="Consolas" panose="020B0609020204030204" pitchFamily="49" charset="0"/>
              </a:rPr>
              <a:t>and then </a:t>
            </a:r>
            <a:r>
              <a:rPr lang="en-US" altLang="en-US" sz="1400" noProof="1" smtClean="0">
                <a:latin typeface="Consolas" panose="020B0609020204030204" pitchFamily="49" charset="0"/>
                <a:ea typeface="Source Code Pro" panose="020B0509030403020204" pitchFamily="49" charset="0"/>
                <a:cs typeface="Consolas" panose="020B0609020204030204" pitchFamily="49" charset="0"/>
              </a:rPr>
              <a:t>Input (Index'Result) = Target);</a:t>
            </a:r>
            <a:endParaRPr lang="en-US" altLang="en-US" sz="1400" noProof="1">
              <a:latin typeface="Consolas" panose="020B0609020204030204" pitchFamily="49" charset="0"/>
              <a:ea typeface="Source Code Pro" panose="020B0509030403020204" pitchFamily="49" charset="0"/>
              <a:cs typeface="Consolas" panose="020B0609020204030204" pitchFamily="49" charset="0"/>
            </a:endParaRPr>
          </a:p>
        </p:txBody>
      </p:sp>
      <p:sp>
        <p:nvSpPr>
          <p:cNvPr id="7" name="TextBox 6"/>
          <p:cNvSpPr txBox="1"/>
          <p:nvPr/>
        </p:nvSpPr>
        <p:spPr>
          <a:xfrm>
            <a:off x="4854710" y="4623777"/>
            <a:ext cx="3529877" cy="307777"/>
          </a:xfrm>
          <a:prstGeom prst="rect">
            <a:avLst/>
          </a:prstGeom>
          <a:solidFill>
            <a:schemeClr val="bg1"/>
          </a:solidFill>
        </p:spPr>
        <p:txBody>
          <a:bodyPr wrap="none" rtlCol="0">
            <a:spAutoFit/>
          </a:bodyPr>
          <a:lstStyle/>
          <a:p>
            <a:r>
              <a:rPr lang="en-US" sz="1400" dirty="0" smtClean="0">
                <a:solidFill>
                  <a:schemeClr val="accent1"/>
                </a:solidFill>
              </a:rPr>
              <a:t>Absence of Run-Time Error when nonzero</a:t>
            </a:r>
            <a:endParaRPr lang="en-US" sz="1400" i="0" kern="1200" dirty="0" smtClean="0">
              <a:solidFill>
                <a:schemeClr val="accent1"/>
              </a:solidFill>
            </a:endParaRPr>
          </a:p>
        </p:txBody>
      </p:sp>
      <p:sp>
        <p:nvSpPr>
          <p:cNvPr id="8" name="TextBox 7"/>
          <p:cNvSpPr txBox="1"/>
          <p:nvPr/>
        </p:nvSpPr>
        <p:spPr>
          <a:xfrm>
            <a:off x="1139312" y="4870184"/>
            <a:ext cx="712054" cy="307777"/>
          </a:xfrm>
          <a:prstGeom prst="rect">
            <a:avLst/>
          </a:prstGeom>
          <a:noFill/>
        </p:spPr>
        <p:txBody>
          <a:bodyPr wrap="none" rtlCol="0">
            <a:spAutoFit/>
          </a:bodyPr>
          <a:lstStyle/>
          <a:p>
            <a:r>
              <a:rPr lang="en-US" sz="1400" i="0" kern="1200" dirty="0" smtClean="0">
                <a:solidFill>
                  <a:schemeClr val="accent1"/>
                </a:solidFill>
              </a:rPr>
              <a:t>versus</a:t>
            </a:r>
          </a:p>
        </p:txBody>
      </p:sp>
    </p:spTree>
    <p:extLst>
      <p:ext uri="{BB962C8B-B14F-4D97-AF65-F5344CB8AC3E}">
        <p14:creationId xmlns:p14="http://schemas.microsoft.com/office/powerpoint/2010/main" val="1632298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Subsequent Proof Using </a:t>
            </a:r>
            <a:r>
              <a:rPr lang="en-US" dirty="0"/>
              <a:t>Abstract Properties</a:t>
            </a:r>
          </a:p>
        </p:txBody>
      </p:sp>
      <p:sp>
        <p:nvSpPr>
          <p:cNvPr id="5" name="TextBox 4"/>
          <p:cNvSpPr txBox="1"/>
          <p:nvPr/>
        </p:nvSpPr>
        <p:spPr>
          <a:xfrm>
            <a:off x="680453" y="993323"/>
            <a:ext cx="8234947" cy="1246495"/>
          </a:xfrm>
          <a:prstGeom prst="rect">
            <a:avLst/>
          </a:prstGeom>
          <a:noFill/>
          <a:ln>
            <a:solidFill>
              <a:schemeClr val="tx1"/>
            </a:solidFill>
            <a:prstDash val="sysDot"/>
          </a:ln>
        </p:spPr>
        <p:txBody>
          <a:bodyPr wrap="none" rIns="0" rtlCol="0">
            <a:spAutoFit/>
          </a:bodyPr>
          <a:lstStyle/>
          <a:p>
            <a:pPr lvl="0"/>
            <a:r>
              <a:rPr lang="en-US" altLang="en-US" sz="1400" b="1" noProof="1">
                <a:latin typeface="Consolas" panose="020B0609020204030204" pitchFamily="49" charset="0"/>
                <a:ea typeface="Source Code Pro" panose="020B0509030403020204" pitchFamily="49" charset="0"/>
                <a:cs typeface="Consolas" panose="020B0609020204030204" pitchFamily="49" charset="0"/>
              </a:rPr>
              <a:t>function </a:t>
            </a:r>
            <a:r>
              <a:rPr lang="en-US" altLang="en-US" sz="1400" noProof="1">
                <a:latin typeface="Consolas" panose="020B0609020204030204" pitchFamily="49" charset="0"/>
                <a:ea typeface="Source Code Pro" panose="020B0509030403020204" pitchFamily="49" charset="0"/>
                <a:cs typeface="Consolas" panose="020B0609020204030204" pitchFamily="49" charset="0"/>
              </a:rPr>
              <a:t>Index (Input : List;  Target : Natural) </a:t>
            </a:r>
            <a:r>
              <a:rPr lang="en-US" altLang="en-US" sz="1400" b="1" noProof="1">
                <a:latin typeface="Consolas" panose="020B0609020204030204" pitchFamily="49" charset="0"/>
                <a:ea typeface="Source Code Pro" panose="020B0509030403020204" pitchFamily="49" charset="0"/>
                <a:cs typeface="Consolas" panose="020B0609020204030204" pitchFamily="49" charset="0"/>
              </a:rPr>
              <a:t>return </a:t>
            </a:r>
            <a:r>
              <a:rPr lang="en-US" altLang="en-US" sz="1400" noProof="1">
                <a:latin typeface="Consolas" panose="020B0609020204030204" pitchFamily="49" charset="0"/>
                <a:ea typeface="Source Code Pro" panose="020B0509030403020204" pitchFamily="49" charset="0"/>
                <a:cs typeface="Consolas" panose="020B0609020204030204" pitchFamily="49" charset="0"/>
              </a:rPr>
              <a:t>Natural </a:t>
            </a:r>
            <a:r>
              <a:rPr lang="en-US" altLang="en-US" sz="1400" b="1" noProof="1">
                <a:latin typeface="Consolas" panose="020B0609020204030204" pitchFamily="49" charset="0"/>
                <a:ea typeface="Source Code Pro" panose="020B0509030403020204" pitchFamily="49" charset="0"/>
                <a:cs typeface="Consolas" panose="020B0609020204030204" pitchFamily="49" charset="0"/>
              </a:rPr>
              <a:t>with</a:t>
            </a:r>
          </a:p>
          <a:p>
            <a:pPr lvl="0"/>
            <a:r>
              <a:rPr lang="en-US" altLang="en-US" sz="1400" b="1" noProof="1">
                <a:latin typeface="Consolas" panose="020B0609020204030204" pitchFamily="49" charset="0"/>
                <a:ea typeface="Source Code Pro" panose="020B0509030403020204" pitchFamily="49" charset="0"/>
                <a:cs typeface="Consolas" panose="020B0609020204030204" pitchFamily="49" charset="0"/>
              </a:rPr>
              <a:t>  </a:t>
            </a:r>
            <a:r>
              <a:rPr lang="en-US" altLang="en-US" sz="1400" noProof="1">
                <a:latin typeface="Consolas" panose="020B0609020204030204" pitchFamily="49" charset="0"/>
                <a:ea typeface="Source Code Pro" panose="020B0509030403020204" pitchFamily="49" charset="0"/>
                <a:cs typeface="Consolas" panose="020B0609020204030204" pitchFamily="49" charset="0"/>
              </a:rPr>
              <a:t>Post =&gt;</a:t>
            </a:r>
          </a:p>
          <a:p>
            <a:pPr lvl="0">
              <a:spcBef>
                <a:spcPts val="200"/>
              </a:spcBef>
            </a:pPr>
            <a:r>
              <a:rPr lang="en-US" altLang="en-US" sz="1400" b="1" noProof="1">
                <a:latin typeface="Consolas" panose="020B0609020204030204" pitchFamily="49" charset="0"/>
                <a:ea typeface="Source Code Pro" panose="020B0509030403020204" pitchFamily="49" charset="0"/>
                <a:cs typeface="Consolas" panose="020B0609020204030204" pitchFamily="49" charset="0"/>
              </a:rPr>
              <a:t>    </a:t>
            </a:r>
            <a:r>
              <a:rPr lang="en-US" altLang="en-US" sz="1400" noProof="1">
                <a:latin typeface="Consolas" panose="020B0609020204030204" pitchFamily="49" charset="0"/>
                <a:ea typeface="Source Code Pro" panose="020B0509030403020204" pitchFamily="49" charset="0"/>
                <a:cs typeface="Consolas" panose="020B0609020204030204" pitchFamily="49" charset="0"/>
              </a:rPr>
              <a:t>(</a:t>
            </a:r>
            <a:r>
              <a:rPr lang="en-US" altLang="en-US" sz="1400" b="1" noProof="1">
                <a:latin typeface="Consolas" panose="020B0609020204030204" pitchFamily="49" charset="0"/>
                <a:ea typeface="Source Code Pro" panose="020B0509030403020204" pitchFamily="49" charset="0"/>
                <a:cs typeface="Consolas" panose="020B0609020204030204" pitchFamily="49" charset="0"/>
              </a:rPr>
              <a:t>if not </a:t>
            </a:r>
            <a:r>
              <a:rPr lang="en-US" altLang="en-US" sz="1400" noProof="1">
                <a:latin typeface="Consolas" panose="020B0609020204030204" pitchFamily="49" charset="0"/>
                <a:ea typeface="Source Code Pro" panose="020B0509030403020204" pitchFamily="49" charset="0"/>
                <a:cs typeface="Consolas" panose="020B0609020204030204" pitchFamily="49" charset="0"/>
              </a:rPr>
              <a:t>Found (Target, Within =&gt; Input)</a:t>
            </a:r>
          </a:p>
          <a:p>
            <a:pPr lvl="0">
              <a:spcBef>
                <a:spcPts val="200"/>
              </a:spcBef>
            </a:pPr>
            <a:r>
              <a:rPr lang="en-US" altLang="en-US" sz="1400" b="1" noProof="1">
                <a:latin typeface="Consolas" panose="020B0609020204030204" pitchFamily="49" charset="0"/>
                <a:ea typeface="Source Code Pro" panose="020B0509030403020204" pitchFamily="49" charset="0"/>
                <a:cs typeface="Consolas" panose="020B0609020204030204" pitchFamily="49" charset="0"/>
              </a:rPr>
              <a:t>        then </a:t>
            </a:r>
            <a:r>
              <a:rPr lang="en-US" altLang="en-US" sz="1400" noProof="1">
                <a:latin typeface="Consolas" panose="020B0609020204030204" pitchFamily="49" charset="0"/>
                <a:ea typeface="Source Code Pro" panose="020B0509030403020204" pitchFamily="49" charset="0"/>
                <a:cs typeface="Consolas" panose="020B0609020204030204" pitchFamily="49" charset="0"/>
              </a:rPr>
              <a:t>Index'Result = 0</a:t>
            </a:r>
          </a:p>
          <a:p>
            <a:pPr lvl="0">
              <a:spcBef>
                <a:spcPts val="200"/>
              </a:spcBef>
            </a:pPr>
            <a:r>
              <a:rPr lang="en-US" altLang="en-US" sz="1400" b="1" noProof="1">
                <a:latin typeface="Consolas" panose="020B0609020204030204" pitchFamily="49" charset="0"/>
                <a:ea typeface="Source Code Pro" panose="020B0509030403020204" pitchFamily="49" charset="0"/>
                <a:cs typeface="Consolas" panose="020B0609020204030204" pitchFamily="49" charset="0"/>
              </a:rPr>
              <a:t>        else </a:t>
            </a:r>
            <a:r>
              <a:rPr lang="en-US" altLang="en-US" sz="1400" noProof="1">
                <a:latin typeface="Consolas" panose="020B0609020204030204" pitchFamily="49" charset="0"/>
                <a:ea typeface="Source Code Pro" panose="020B0509030403020204" pitchFamily="49" charset="0"/>
                <a:cs typeface="Consolas" panose="020B0609020204030204" pitchFamily="49" charset="0"/>
              </a:rPr>
              <a:t>Index'Result </a:t>
            </a:r>
            <a:r>
              <a:rPr lang="en-US" altLang="en-US" sz="1400" b="1" noProof="1">
                <a:latin typeface="Consolas" panose="020B0609020204030204" pitchFamily="49" charset="0"/>
                <a:ea typeface="Source Code Pro" panose="020B0509030403020204" pitchFamily="49" charset="0"/>
                <a:cs typeface="Consolas" panose="020B0609020204030204" pitchFamily="49" charset="0"/>
              </a:rPr>
              <a:t>in </a:t>
            </a:r>
            <a:r>
              <a:rPr lang="en-US" altLang="en-US" sz="1400" noProof="1">
                <a:latin typeface="Consolas" panose="020B0609020204030204" pitchFamily="49" charset="0"/>
                <a:ea typeface="Source Code Pro" panose="020B0509030403020204" pitchFamily="49" charset="0"/>
                <a:cs typeface="Consolas" panose="020B0609020204030204" pitchFamily="49" charset="0"/>
              </a:rPr>
              <a:t>Input'Range </a:t>
            </a:r>
            <a:r>
              <a:rPr lang="en-US" altLang="en-US" sz="1400" b="1" noProof="1">
                <a:latin typeface="Consolas" panose="020B0609020204030204" pitchFamily="49" charset="0"/>
                <a:ea typeface="Source Code Pro" panose="020B0509030403020204" pitchFamily="49" charset="0"/>
                <a:cs typeface="Consolas" panose="020B0609020204030204" pitchFamily="49" charset="0"/>
              </a:rPr>
              <a:t>and then </a:t>
            </a:r>
            <a:r>
              <a:rPr lang="en-US" altLang="en-US" sz="1400" noProof="1">
                <a:latin typeface="Consolas" panose="020B0609020204030204" pitchFamily="49" charset="0"/>
                <a:ea typeface="Source Code Pro" panose="020B0509030403020204" pitchFamily="49" charset="0"/>
                <a:cs typeface="Consolas" panose="020B0609020204030204" pitchFamily="49" charset="0"/>
              </a:rPr>
              <a:t>Input (Index'Result) = Target);</a:t>
            </a:r>
          </a:p>
        </p:txBody>
      </p:sp>
      <p:sp>
        <p:nvSpPr>
          <p:cNvPr id="6" name="TextBox 5"/>
          <p:cNvSpPr txBox="1"/>
          <p:nvPr/>
        </p:nvSpPr>
        <p:spPr>
          <a:xfrm>
            <a:off x="609600" y="2743200"/>
            <a:ext cx="8135560" cy="3647152"/>
          </a:xfrm>
          <a:prstGeom prst="rect">
            <a:avLst/>
          </a:prstGeom>
          <a:noFill/>
          <a:ln>
            <a:noFill/>
            <a:prstDash val="sysDot"/>
          </a:ln>
        </p:spPr>
        <p:txBody>
          <a:bodyPr wrap="none" rtlCol="0">
            <a:spAutoFit/>
          </a:bodyPr>
          <a:lstStyle>
            <a:defPPr>
              <a:defRPr lang="en-US"/>
            </a:defPPr>
            <a:lvl1pPr lvl="0">
              <a:defRPr sz="1400" b="1">
                <a:latin typeface="Andale Mono" panose="020B0509000000000004" pitchFamily="49" charset="0"/>
                <a:ea typeface="Source Code Pro" panose="020B0509030403020204" pitchFamily="49" charset="0"/>
              </a:defRPr>
            </a:lvl1pPr>
          </a:lstStyle>
          <a:p>
            <a:pPr>
              <a:spcBef>
                <a:spcPts val="300"/>
              </a:spcBef>
            </a:pPr>
            <a:r>
              <a:rPr lang="en-US" b="0" noProof="1" smtClean="0">
                <a:latin typeface="Consolas" panose="020B0609020204030204" pitchFamily="49" charset="0"/>
                <a:cs typeface="Consolas" panose="020B0609020204030204" pitchFamily="49" charset="0"/>
              </a:rPr>
              <a:t>   T : </a:t>
            </a:r>
            <a:r>
              <a:rPr lang="en-US" noProof="1" smtClean="0">
                <a:latin typeface="Consolas" panose="020B0609020204030204" pitchFamily="49" charset="0"/>
                <a:cs typeface="Consolas" panose="020B0609020204030204" pitchFamily="49" charset="0"/>
              </a:rPr>
              <a:t>constant </a:t>
            </a:r>
            <a:r>
              <a:rPr lang="en-US" b="0" noProof="1" smtClean="0">
                <a:latin typeface="Consolas" panose="020B0609020204030204" pitchFamily="49" charset="0"/>
                <a:cs typeface="Consolas" panose="020B0609020204030204" pitchFamily="49" charset="0"/>
              </a:rPr>
              <a:t>Natural := 42;  -- the target (ie array component) of the search</a:t>
            </a:r>
          </a:p>
          <a:p>
            <a:pPr>
              <a:spcBef>
                <a:spcPts val="300"/>
              </a:spcBef>
            </a:pPr>
            <a:r>
              <a:rPr lang="en-US" noProof="1" smtClean="0">
                <a:latin typeface="Consolas" panose="020B0609020204030204" pitchFamily="49" charset="0"/>
                <a:cs typeface="Consolas" panose="020B0609020204030204" pitchFamily="49" charset="0"/>
              </a:rPr>
              <a:t>   </a:t>
            </a:r>
            <a:r>
              <a:rPr lang="en-US" b="0" noProof="1" smtClean="0">
                <a:latin typeface="Consolas" panose="020B0609020204030204" pitchFamily="49" charset="0"/>
                <a:cs typeface="Consolas" panose="020B0609020204030204" pitchFamily="49" charset="0"/>
              </a:rPr>
              <a:t>L : </a:t>
            </a:r>
            <a:r>
              <a:rPr lang="en-US" noProof="1" smtClean="0">
                <a:latin typeface="Consolas" panose="020B0609020204030204" pitchFamily="49" charset="0"/>
                <a:cs typeface="Consolas" panose="020B0609020204030204" pitchFamily="49" charset="0"/>
              </a:rPr>
              <a:t>constant </a:t>
            </a:r>
            <a:r>
              <a:rPr lang="en-US" b="0" noProof="1" smtClean="0">
                <a:latin typeface="Consolas" panose="020B0609020204030204" pitchFamily="49" charset="0"/>
                <a:cs typeface="Consolas" panose="020B0609020204030204" pitchFamily="49" charset="0"/>
              </a:rPr>
              <a:t>List := (0, 0, T, </a:t>
            </a:r>
            <a:r>
              <a:rPr lang="en-US" noProof="1" smtClean="0">
                <a:latin typeface="Consolas" panose="020B0609020204030204" pitchFamily="49" charset="0"/>
                <a:cs typeface="Consolas" panose="020B0609020204030204" pitchFamily="49" charset="0"/>
              </a:rPr>
              <a:t>others </a:t>
            </a:r>
            <a:r>
              <a:rPr lang="en-US" b="0" noProof="1" smtClean="0">
                <a:latin typeface="Consolas" panose="020B0609020204030204" pitchFamily="49" charset="0"/>
                <a:cs typeface="Consolas" panose="020B0609020204030204" pitchFamily="49" charset="0"/>
              </a:rPr>
              <a:t>=&gt; 1);  -- arbitrary but containing T</a:t>
            </a:r>
          </a:p>
          <a:p>
            <a:pPr>
              <a:spcBef>
                <a:spcPts val="300"/>
              </a:spcBef>
            </a:pPr>
            <a:r>
              <a:rPr lang="en-US" noProof="1" smtClean="0">
                <a:latin typeface="Consolas" panose="020B0609020204030204" pitchFamily="49" charset="0"/>
                <a:cs typeface="Consolas" panose="020B0609020204030204" pitchFamily="49" charset="0"/>
              </a:rPr>
              <a:t>   </a:t>
            </a:r>
            <a:r>
              <a:rPr lang="en-US" b="0" noProof="1" smtClean="0">
                <a:latin typeface="Consolas" panose="020B0609020204030204" pitchFamily="49" charset="0"/>
                <a:cs typeface="Consolas" panose="020B0609020204030204" pitchFamily="49" charset="0"/>
              </a:rPr>
              <a:t>I : Natural;  -- an index value for L</a:t>
            </a:r>
          </a:p>
          <a:p>
            <a:pPr>
              <a:spcBef>
                <a:spcPts val="300"/>
              </a:spcBef>
            </a:pPr>
            <a:r>
              <a:rPr lang="en-US" noProof="1" smtClean="0">
                <a:latin typeface="Consolas" panose="020B0609020204030204" pitchFamily="49" charset="0"/>
                <a:cs typeface="Consolas" panose="020B0609020204030204" pitchFamily="49" charset="0"/>
              </a:rPr>
              <a:t>   </a:t>
            </a:r>
            <a:endParaRPr lang="en-US" b="0" noProof="1" smtClean="0">
              <a:latin typeface="Consolas" panose="020B0609020204030204" pitchFamily="49" charset="0"/>
              <a:cs typeface="Consolas" panose="020B0609020204030204" pitchFamily="49" charset="0"/>
            </a:endParaRPr>
          </a:p>
          <a:p>
            <a:r>
              <a:rPr lang="en-US" noProof="1" smtClean="0">
                <a:latin typeface="Consolas" panose="020B0609020204030204" pitchFamily="49" charset="0"/>
                <a:cs typeface="Consolas" panose="020B0609020204030204" pitchFamily="49" charset="0"/>
              </a:rPr>
              <a:t>begin</a:t>
            </a:r>
          </a:p>
          <a:p>
            <a:pPr>
              <a:spcBef>
                <a:spcPts val="600"/>
              </a:spcBef>
            </a:pPr>
            <a:r>
              <a:rPr lang="en-US" noProof="1" smtClean="0">
                <a:latin typeface="Consolas" panose="020B0609020204030204" pitchFamily="49" charset="0"/>
                <a:cs typeface="Consolas" panose="020B0609020204030204" pitchFamily="49" charset="0"/>
              </a:rPr>
              <a:t>   </a:t>
            </a:r>
            <a:r>
              <a:rPr lang="en-US" b="0" noProof="1" smtClean="0">
                <a:latin typeface="Consolas" panose="020B0609020204030204" pitchFamily="49" charset="0"/>
                <a:cs typeface="Consolas" panose="020B0609020204030204" pitchFamily="49" charset="0"/>
              </a:rPr>
              <a:t>I := Index (L, T);</a:t>
            </a:r>
          </a:p>
          <a:p>
            <a:pPr>
              <a:spcBef>
                <a:spcPts val="600"/>
              </a:spcBef>
            </a:pPr>
            <a:r>
              <a:rPr lang="en-US" noProof="1" smtClean="0">
                <a:latin typeface="Consolas" panose="020B0609020204030204" pitchFamily="49" charset="0"/>
                <a:cs typeface="Consolas" panose="020B0609020204030204" pitchFamily="49" charset="0"/>
              </a:rPr>
              <a:t>   if </a:t>
            </a:r>
            <a:r>
              <a:rPr lang="en-US" b="0" noProof="1" smtClean="0">
                <a:latin typeface="Consolas" panose="020B0609020204030204" pitchFamily="49" charset="0"/>
                <a:cs typeface="Consolas" panose="020B0609020204030204" pitchFamily="49" charset="0"/>
              </a:rPr>
              <a:t>I /= 0 </a:t>
            </a:r>
            <a:r>
              <a:rPr lang="en-US" noProof="1" smtClean="0">
                <a:latin typeface="Consolas" panose="020B0609020204030204" pitchFamily="49" charset="0"/>
                <a:cs typeface="Consolas" panose="020B0609020204030204" pitchFamily="49" charset="0"/>
              </a:rPr>
              <a:t>then</a:t>
            </a:r>
          </a:p>
          <a:p>
            <a:pPr>
              <a:spcBef>
                <a:spcPts val="300"/>
              </a:spcBef>
            </a:pPr>
            <a:r>
              <a:rPr lang="en-US" noProof="1" smtClean="0">
                <a:latin typeface="Consolas" panose="020B0609020204030204" pitchFamily="49" charset="0"/>
                <a:cs typeface="Consolas" panose="020B0609020204030204" pitchFamily="49" charset="0"/>
              </a:rPr>
              <a:t>      pragma </a:t>
            </a:r>
            <a:r>
              <a:rPr lang="en-US" b="0" noProof="1">
                <a:latin typeface="Consolas" panose="020B0609020204030204" pitchFamily="49" charset="0"/>
                <a:cs typeface="Consolas" panose="020B0609020204030204" pitchFamily="49" charset="0"/>
              </a:rPr>
              <a:t>Assert (L(I) = T);</a:t>
            </a:r>
          </a:p>
          <a:p>
            <a:pPr>
              <a:spcBef>
                <a:spcPts val="300"/>
              </a:spcBef>
            </a:pPr>
            <a:r>
              <a:rPr lang="en-US" b="0" noProof="1">
                <a:latin typeface="Consolas" panose="020B0609020204030204" pitchFamily="49" charset="0"/>
                <a:cs typeface="Consolas" panose="020B0609020204030204" pitchFamily="49" charset="0"/>
              </a:rPr>
              <a:t>      </a:t>
            </a:r>
            <a:r>
              <a:rPr lang="en-US" b="0" noProof="1" smtClean="0">
                <a:latin typeface="Consolas" panose="020B0609020204030204" pitchFamily="49" charset="0"/>
                <a:cs typeface="Consolas" panose="020B0609020204030204" pitchFamily="49" charset="0"/>
              </a:rPr>
              <a:t>…</a:t>
            </a:r>
          </a:p>
          <a:p>
            <a:pPr>
              <a:spcBef>
                <a:spcPts val="300"/>
              </a:spcBef>
            </a:pPr>
            <a:r>
              <a:rPr lang="en-US" noProof="1">
                <a:latin typeface="Consolas" panose="020B0609020204030204" pitchFamily="49" charset="0"/>
                <a:cs typeface="Consolas" panose="020B0609020204030204" pitchFamily="49" charset="0"/>
              </a:rPr>
              <a:t> </a:t>
            </a:r>
            <a:r>
              <a:rPr lang="en-US" noProof="1" smtClean="0">
                <a:latin typeface="Consolas" panose="020B0609020204030204" pitchFamily="49" charset="0"/>
                <a:cs typeface="Consolas" panose="020B0609020204030204" pitchFamily="49" charset="0"/>
              </a:rPr>
              <a:t>  else</a:t>
            </a:r>
          </a:p>
          <a:p>
            <a:r>
              <a:rPr lang="en-US" noProof="1" smtClean="0">
                <a:latin typeface="Consolas" panose="020B0609020204030204" pitchFamily="49" charset="0"/>
                <a:cs typeface="Consolas" panose="020B0609020204030204" pitchFamily="49" charset="0"/>
              </a:rPr>
              <a:t>      </a:t>
            </a:r>
            <a:r>
              <a:rPr lang="en-US" b="0" noProof="1" smtClean="0">
                <a:latin typeface="Consolas" panose="020B0609020204030204" pitchFamily="49" charset="0"/>
                <a:cs typeface="Consolas" panose="020B0609020204030204" pitchFamily="49" charset="0"/>
              </a:rPr>
              <a:t>…</a:t>
            </a:r>
          </a:p>
          <a:p>
            <a:r>
              <a:rPr lang="en-US" noProof="1" smtClean="0">
                <a:latin typeface="Consolas" panose="020B0609020204030204" pitchFamily="49" charset="0"/>
                <a:cs typeface="Consolas" panose="020B0609020204030204" pitchFamily="49" charset="0"/>
              </a:rPr>
              <a:t>   end if</a:t>
            </a:r>
            <a:r>
              <a:rPr lang="en-US" b="0" noProof="1" smtClean="0">
                <a:latin typeface="Consolas" panose="020B0609020204030204" pitchFamily="49" charset="0"/>
                <a:cs typeface="Consolas" panose="020B0609020204030204" pitchFamily="49" charset="0"/>
              </a:rPr>
              <a:t>;</a:t>
            </a:r>
          </a:p>
          <a:p>
            <a:pPr>
              <a:spcBef>
                <a:spcPts val="600"/>
              </a:spcBef>
            </a:pPr>
            <a:r>
              <a:rPr lang="en-US" noProof="1" smtClean="0">
                <a:latin typeface="Consolas" panose="020B0609020204030204" pitchFamily="49" charset="0"/>
                <a:cs typeface="Consolas" panose="020B0609020204030204" pitchFamily="49" charset="0"/>
              </a:rPr>
              <a:t>   </a:t>
            </a:r>
            <a:r>
              <a:rPr lang="en-US" b="0" noProof="1" smtClean="0">
                <a:latin typeface="Consolas" panose="020B0609020204030204" pitchFamily="49" charset="0"/>
                <a:cs typeface="Consolas" panose="020B0609020204030204" pitchFamily="49" charset="0"/>
              </a:rPr>
              <a:t>…</a:t>
            </a:r>
          </a:p>
          <a:p>
            <a:pPr>
              <a:spcBef>
                <a:spcPts val="600"/>
              </a:spcBef>
            </a:pPr>
            <a:r>
              <a:rPr lang="en-US" noProof="1" smtClean="0">
                <a:latin typeface="Consolas" panose="020B0609020204030204" pitchFamily="49" charset="0"/>
                <a:cs typeface="Consolas" panose="020B0609020204030204" pitchFamily="49" charset="0"/>
              </a:rPr>
              <a:t>end </a:t>
            </a:r>
            <a:r>
              <a:rPr lang="en-US" b="0" noProof="1" smtClean="0">
                <a:latin typeface="Consolas" panose="020B0609020204030204" pitchFamily="49" charset="0"/>
                <a:cs typeface="Consolas" panose="020B0609020204030204" pitchFamily="49" charset="0"/>
              </a:rPr>
              <a:t>Test;</a:t>
            </a:r>
            <a:endParaRPr lang="en-US" b="0" noProof="1">
              <a:latin typeface="Consolas" panose="020B0609020204030204" pitchFamily="49" charset="0"/>
              <a:cs typeface="Consolas" panose="020B0609020204030204" pitchFamily="49" charset="0"/>
            </a:endParaRPr>
          </a:p>
        </p:txBody>
      </p:sp>
      <p:sp>
        <p:nvSpPr>
          <p:cNvPr id="9" name="Rectangle 8"/>
          <p:cNvSpPr/>
          <p:nvPr/>
        </p:nvSpPr>
        <p:spPr bwMode="auto">
          <a:xfrm>
            <a:off x="2886016" y="4566776"/>
            <a:ext cx="304800" cy="1576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10" name="Rectangle 9"/>
          <p:cNvSpPr/>
          <p:nvPr/>
        </p:nvSpPr>
        <p:spPr bwMode="auto">
          <a:xfrm>
            <a:off x="3124200" y="4724400"/>
            <a:ext cx="304800" cy="157624"/>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2" name="Curved Connector 11"/>
          <p:cNvCxnSpPr>
            <a:stCxn id="8" idx="1"/>
            <a:endCxn id="9" idx="0"/>
          </p:cNvCxnSpPr>
          <p:nvPr/>
        </p:nvCxnSpPr>
        <p:spPr bwMode="auto">
          <a:xfrm rot="10800000" flipV="1">
            <a:off x="3038417" y="4284076"/>
            <a:ext cx="1401979" cy="282699"/>
          </a:xfrm>
          <a:prstGeom prst="curvedConnector2">
            <a:avLst/>
          </a:prstGeom>
          <a:solidFill>
            <a:schemeClr val="accent1"/>
          </a:solidFill>
          <a:ln w="9525" cap="flat" cmpd="sng" algn="ctr">
            <a:solidFill>
              <a:schemeClr val="accent3">
                <a:lumMod val="50000"/>
              </a:schemeClr>
            </a:solidFill>
            <a:prstDash val="solid"/>
            <a:round/>
            <a:headEnd type="none" w="med" len="med"/>
            <a:tailEnd type="triangle"/>
          </a:ln>
          <a:effectLst/>
        </p:spPr>
      </p:cxnSp>
      <p:cxnSp>
        <p:nvCxnSpPr>
          <p:cNvPr id="13" name="Curved Connector 12"/>
          <p:cNvCxnSpPr>
            <a:stCxn id="7" idx="1"/>
            <a:endCxn id="10" idx="2"/>
          </p:cNvCxnSpPr>
          <p:nvPr/>
        </p:nvCxnSpPr>
        <p:spPr bwMode="auto">
          <a:xfrm rot="10800000">
            <a:off x="3276600" y="4882025"/>
            <a:ext cx="685800" cy="697453"/>
          </a:xfrm>
          <a:prstGeom prst="curvedConnector2">
            <a:avLst/>
          </a:prstGeom>
          <a:solidFill>
            <a:schemeClr val="accent1"/>
          </a:solidFill>
          <a:ln w="9525" cap="flat" cmpd="sng" algn="ctr">
            <a:solidFill>
              <a:schemeClr val="accent3">
                <a:lumMod val="50000"/>
              </a:schemeClr>
            </a:solidFill>
            <a:prstDash val="solid"/>
            <a:round/>
            <a:headEnd type="none" w="med" len="med"/>
            <a:tailEnd type="triangle"/>
          </a:ln>
          <a:effectLst/>
        </p:spPr>
      </p:cxnSp>
      <p:grpSp>
        <p:nvGrpSpPr>
          <p:cNvPr id="20" name="Group 19"/>
          <p:cNvGrpSpPr/>
          <p:nvPr/>
        </p:nvGrpSpPr>
        <p:grpSpPr>
          <a:xfrm>
            <a:off x="4440395" y="4114800"/>
            <a:ext cx="2754314" cy="338554"/>
            <a:chOff x="4364195" y="4191000"/>
            <a:chExt cx="2754314" cy="338554"/>
          </a:xfrm>
        </p:grpSpPr>
        <p:sp>
          <p:nvSpPr>
            <p:cNvPr id="8" name="TextBox 7"/>
            <p:cNvSpPr txBox="1"/>
            <p:nvPr/>
          </p:nvSpPr>
          <p:spPr>
            <a:xfrm>
              <a:off x="4364195" y="4191000"/>
              <a:ext cx="2396810" cy="338554"/>
            </a:xfrm>
            <a:prstGeom prst="rect">
              <a:avLst/>
            </a:prstGeom>
            <a:noFill/>
            <a:ln>
              <a:solidFill>
                <a:schemeClr val="accent3">
                  <a:lumMod val="50000"/>
                </a:schemeClr>
              </a:solidFill>
            </a:ln>
          </p:spPr>
          <p:txBody>
            <a:bodyPr wrap="none" rtlCol="0">
              <a:spAutoFit/>
            </a:bodyPr>
            <a:lstStyle/>
            <a:p>
              <a:pPr algn="ctr"/>
              <a:r>
                <a:rPr lang="en-US" sz="1600" dirty="0">
                  <a:solidFill>
                    <a:schemeClr val="accent6">
                      <a:lumMod val="75000"/>
                    </a:schemeClr>
                  </a:solidFill>
                </a:rPr>
                <a:t>info: index check proved</a:t>
              </a:r>
            </a:p>
          </p:txBody>
        </p:sp>
        <p:pic>
          <p:nvPicPr>
            <p:cNvPr id="18" name="Picture 9" descr="correct.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78796" y="4240421"/>
              <a:ext cx="239713" cy="239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1" name="Group 20"/>
          <p:cNvGrpSpPr/>
          <p:nvPr/>
        </p:nvGrpSpPr>
        <p:grpSpPr>
          <a:xfrm>
            <a:off x="3962400" y="5410200"/>
            <a:ext cx="2511236" cy="338554"/>
            <a:chOff x="3886200" y="5486400"/>
            <a:chExt cx="2511236" cy="338554"/>
          </a:xfrm>
        </p:grpSpPr>
        <p:sp>
          <p:nvSpPr>
            <p:cNvPr id="7" name="TextBox 6"/>
            <p:cNvSpPr txBox="1"/>
            <p:nvPr/>
          </p:nvSpPr>
          <p:spPr>
            <a:xfrm>
              <a:off x="3886200" y="5486400"/>
              <a:ext cx="2146742" cy="338554"/>
            </a:xfrm>
            <a:prstGeom prst="rect">
              <a:avLst/>
            </a:prstGeom>
            <a:noFill/>
            <a:ln>
              <a:solidFill>
                <a:schemeClr val="accent3">
                  <a:lumMod val="50000"/>
                </a:schemeClr>
              </a:solidFill>
            </a:ln>
          </p:spPr>
          <p:txBody>
            <a:bodyPr wrap="none" rtlCol="0">
              <a:spAutoFit/>
            </a:bodyPr>
            <a:lstStyle/>
            <a:p>
              <a:pPr algn="ctr"/>
              <a:r>
                <a:rPr lang="en-US" sz="1600" dirty="0">
                  <a:solidFill>
                    <a:schemeClr val="accent6">
                      <a:lumMod val="75000"/>
                    </a:schemeClr>
                  </a:solidFill>
                </a:rPr>
                <a:t>info: assertion proved</a:t>
              </a:r>
            </a:p>
          </p:txBody>
        </p:sp>
        <p:pic>
          <p:nvPicPr>
            <p:cNvPr id="19" name="Picture 9" descr="correct.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57723" y="5535821"/>
              <a:ext cx="239713" cy="239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045330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Prove Correct Components Integration</a:t>
            </a:r>
            <a:endParaRPr lang="en-US" dirty="0"/>
          </a:p>
        </p:txBody>
      </p:sp>
      <p:sp>
        <p:nvSpPr>
          <p:cNvPr id="4" name="Content Placeholder 3"/>
          <p:cNvSpPr>
            <a:spLocks noGrp="1"/>
          </p:cNvSpPr>
          <p:nvPr>
            <p:ph sz="half" idx="10"/>
          </p:nvPr>
        </p:nvSpPr>
        <p:spPr/>
        <p:txBody>
          <a:bodyPr>
            <a:noAutofit/>
          </a:bodyPr>
          <a:lstStyle/>
          <a:p>
            <a:r>
              <a:rPr lang="en-US" dirty="0" smtClean="0"/>
              <a:t>Component: </a:t>
            </a:r>
            <a:r>
              <a:rPr lang="en-US" dirty="0"/>
              <a:t>a subprogram</a:t>
            </a:r>
            <a:r>
              <a:rPr lang="en-US" dirty="0" smtClean="0"/>
              <a:t>, a unit, </a:t>
            </a:r>
            <a:r>
              <a:rPr lang="en-US" dirty="0"/>
              <a:t>or a set of </a:t>
            </a:r>
            <a:r>
              <a:rPr lang="en-US" dirty="0" smtClean="0"/>
              <a:t>units</a:t>
            </a:r>
          </a:p>
          <a:p>
            <a:r>
              <a:rPr lang="en-US" dirty="0" smtClean="0"/>
              <a:t>Even </a:t>
            </a:r>
            <a:r>
              <a:rPr lang="en-US" dirty="0"/>
              <a:t>if components are veriﬁed </a:t>
            </a:r>
            <a:r>
              <a:rPr lang="en-US" dirty="0" smtClean="0"/>
              <a:t>individually, their </a:t>
            </a:r>
            <a:r>
              <a:rPr lang="en-US" dirty="0"/>
              <a:t>combination may still fail because of unforeseen interactions or design problems</a:t>
            </a:r>
          </a:p>
          <a:p>
            <a:r>
              <a:rPr lang="en-US" dirty="0" smtClean="0"/>
              <a:t>You can </a:t>
            </a:r>
            <a:r>
              <a:rPr lang="en-US" dirty="0"/>
              <a:t>specify exactly the </a:t>
            </a:r>
            <a:r>
              <a:rPr lang="en-US" dirty="0" smtClean="0"/>
              <a:t>inputs </a:t>
            </a:r>
            <a:r>
              <a:rPr lang="en-US" dirty="0"/>
              <a:t>and </a:t>
            </a:r>
            <a:r>
              <a:rPr lang="en-US" dirty="0" smtClean="0"/>
              <a:t>outputs of each subprogram</a:t>
            </a:r>
          </a:p>
          <a:p>
            <a:pPr lvl="1"/>
            <a:r>
              <a:rPr lang="en-US" dirty="0" smtClean="0"/>
              <a:t>Data Dependency contracts</a:t>
            </a:r>
          </a:p>
          <a:p>
            <a:r>
              <a:rPr lang="en-US" dirty="0"/>
              <a:t>You can precisely specify properties about </a:t>
            </a:r>
            <a:r>
              <a:rPr lang="en-US" dirty="0" smtClean="0"/>
              <a:t>the behavior </a:t>
            </a:r>
            <a:r>
              <a:rPr lang="en-US" dirty="0"/>
              <a:t>of </a:t>
            </a:r>
            <a:r>
              <a:rPr lang="en-US" dirty="0" smtClean="0"/>
              <a:t>each subprogram</a:t>
            </a:r>
          </a:p>
          <a:p>
            <a:pPr lvl="1"/>
            <a:r>
              <a:rPr lang="en-US" dirty="0" smtClean="0"/>
              <a:t>Precondition and postcondition contracts</a:t>
            </a:r>
          </a:p>
          <a:p>
            <a:r>
              <a:rPr lang="en-US" dirty="0" smtClean="0"/>
              <a:t>SPARK will attempt to prove those contracts</a:t>
            </a:r>
          </a:p>
        </p:txBody>
      </p:sp>
    </p:spTree>
    <p:extLst>
      <p:ext uri="{BB962C8B-B14F-4D97-AF65-F5344CB8AC3E}">
        <p14:creationId xmlns:p14="http://schemas.microsoft.com/office/powerpoint/2010/main" val="296182725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Components Integration</a:t>
            </a:r>
            <a:r>
              <a:rPr lang="en-US" dirty="0"/>
              <a:t>: </a:t>
            </a:r>
            <a:r>
              <a:rPr lang="en-US" dirty="0" smtClean="0"/>
              <a:t>Defensive Code</a:t>
            </a:r>
            <a:endParaRPr lang="en-US" dirty="0"/>
          </a:p>
        </p:txBody>
      </p:sp>
      <p:sp>
        <p:nvSpPr>
          <p:cNvPr id="4" name="Content Placeholder 3"/>
          <p:cNvSpPr>
            <a:spLocks noGrp="1"/>
          </p:cNvSpPr>
          <p:nvPr>
            <p:ph sz="half" idx="10"/>
          </p:nvPr>
        </p:nvSpPr>
        <p:spPr/>
        <p:txBody>
          <a:bodyPr>
            <a:noAutofit/>
          </a:bodyPr>
          <a:lstStyle/>
          <a:p>
            <a:r>
              <a:rPr lang="en-US" dirty="0" smtClean="0"/>
              <a:t>Code that checks proper caller requirements</a:t>
            </a:r>
          </a:p>
          <a:p>
            <a:pPr lvl="1"/>
            <a:r>
              <a:rPr lang="en-US" dirty="0" smtClean="0"/>
              <a:t>E.g., cannot call Push on a full Stack object</a:t>
            </a:r>
          </a:p>
          <a:p>
            <a:r>
              <a:rPr lang="en-US" dirty="0" smtClean="0"/>
              <a:t>You can replace defensive code with preconditions</a:t>
            </a:r>
          </a:p>
          <a:p>
            <a:r>
              <a:rPr lang="en-US" dirty="0" smtClean="0"/>
              <a:t>Preconditions help component integration by proving callers adhere to called unit requirements</a:t>
            </a:r>
          </a:p>
        </p:txBody>
      </p:sp>
      <p:grpSp>
        <p:nvGrpSpPr>
          <p:cNvPr id="6" name="Group 5"/>
          <p:cNvGrpSpPr/>
          <p:nvPr/>
        </p:nvGrpSpPr>
        <p:grpSpPr>
          <a:xfrm>
            <a:off x="152400" y="4293096"/>
            <a:ext cx="8828063" cy="2336537"/>
            <a:chOff x="152400" y="4114800"/>
            <a:chExt cx="8828063" cy="2336537"/>
          </a:xfrm>
        </p:grpSpPr>
        <p:grpSp>
          <p:nvGrpSpPr>
            <p:cNvPr id="7" name="Group 6"/>
            <p:cNvGrpSpPr/>
            <p:nvPr/>
          </p:nvGrpSpPr>
          <p:grpSpPr>
            <a:xfrm>
              <a:off x="152400" y="4114800"/>
              <a:ext cx="4021486" cy="2149306"/>
              <a:chOff x="152400" y="4240105"/>
              <a:chExt cx="4021486" cy="2149306"/>
            </a:xfrm>
          </p:grpSpPr>
          <p:sp>
            <p:nvSpPr>
              <p:cNvPr id="12" name="Double Wave 11"/>
              <p:cNvSpPr/>
              <p:nvPr/>
            </p:nvSpPr>
            <p:spPr bwMode="auto">
              <a:xfrm>
                <a:off x="854240" y="4943376"/>
                <a:ext cx="1676400" cy="304800"/>
              </a:xfrm>
              <a:prstGeom prst="doubleWave">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13" name="TextBox 12"/>
              <p:cNvSpPr txBox="1"/>
              <p:nvPr/>
            </p:nvSpPr>
            <p:spPr>
              <a:xfrm>
                <a:off x="152400" y="4240105"/>
                <a:ext cx="4021486" cy="2149306"/>
              </a:xfrm>
              <a:prstGeom prst="rect">
                <a:avLst/>
              </a:prstGeom>
              <a:noFill/>
              <a:ln>
                <a:solidFill>
                  <a:schemeClr val="tx1"/>
                </a:solidFill>
                <a:prstDash val="sysDot"/>
              </a:ln>
            </p:spPr>
            <p:txBody>
              <a:bodyPr wrap="none" rtlCol="0">
                <a:spAutoFit/>
              </a:bodyPr>
              <a:lstStyle/>
              <a:p>
                <a:pPr>
                  <a:tabLst>
                    <a:tab pos="227013" algn="l"/>
                    <a:tab pos="461963" algn="l"/>
                    <a:tab pos="860425" algn="l"/>
                    <a:tab pos="1258888" algn="l"/>
                  </a:tabLst>
                </a:pPr>
                <a:r>
                  <a:rPr lang="en-US" sz="1400" b="1" noProof="1" smtClean="0">
                    <a:latin typeface="Calibri" pitchFamily="34" charset="0"/>
                  </a:rPr>
                  <a:t>type </a:t>
                </a:r>
                <a:r>
                  <a:rPr lang="en-US" sz="1400" noProof="1" smtClean="0">
                    <a:latin typeface="Calibri" pitchFamily="34" charset="0"/>
                  </a:rPr>
                  <a:t>Stack </a:t>
                </a:r>
                <a:r>
                  <a:rPr lang="en-US" sz="1400" b="1" noProof="1" smtClean="0">
                    <a:latin typeface="Calibri" pitchFamily="34" charset="0"/>
                  </a:rPr>
                  <a:t>is private</a:t>
                </a:r>
                <a:r>
                  <a:rPr lang="en-US" sz="1400" noProof="1" smtClean="0">
                    <a:latin typeface="Calibri" pitchFamily="34" charset="0"/>
                  </a:rPr>
                  <a:t>;</a:t>
                </a:r>
              </a:p>
              <a:p>
                <a:pPr>
                  <a:tabLst>
                    <a:tab pos="227013" algn="l"/>
                    <a:tab pos="461963" algn="l"/>
                    <a:tab pos="860425" algn="l"/>
                    <a:tab pos="1258888" algn="l"/>
                  </a:tabLst>
                </a:pPr>
                <a:endParaRPr lang="en-US" sz="1400" noProof="1" smtClean="0">
                  <a:latin typeface="Calibri" pitchFamily="34" charset="0"/>
                </a:endParaRPr>
              </a:p>
              <a:p>
                <a:pPr>
                  <a:tabLst>
                    <a:tab pos="227013" algn="l"/>
                    <a:tab pos="461963" algn="l"/>
                    <a:tab pos="860425" algn="l"/>
                    <a:tab pos="1258888" algn="l"/>
                  </a:tabLst>
                </a:pPr>
                <a:r>
                  <a:rPr lang="en-US" sz="1400" b="1" noProof="1" smtClean="0">
                    <a:latin typeface="Calibri" pitchFamily="34" charset="0"/>
                  </a:rPr>
                  <a:t>procedure </a:t>
                </a:r>
                <a:r>
                  <a:rPr lang="en-US" sz="1400" noProof="1" smtClean="0">
                    <a:latin typeface="Calibri" pitchFamily="34" charset="0"/>
                  </a:rPr>
                  <a:t>Push (This : </a:t>
                </a:r>
                <a:r>
                  <a:rPr lang="en-US" sz="1400" b="1" noProof="1" smtClean="0">
                    <a:latin typeface="Calibri" pitchFamily="34" charset="0"/>
                  </a:rPr>
                  <a:t>in out </a:t>
                </a:r>
                <a:r>
                  <a:rPr lang="en-US" sz="1400" noProof="1" smtClean="0">
                    <a:latin typeface="Calibri" pitchFamily="34" charset="0"/>
                  </a:rPr>
                  <a:t>Stack;  Value : Content)</a:t>
                </a:r>
              </a:p>
              <a:p>
                <a:pPr>
                  <a:spcBef>
                    <a:spcPts val="400"/>
                  </a:spcBef>
                  <a:tabLst>
                    <a:tab pos="227013" algn="l"/>
                    <a:tab pos="631825" algn="l"/>
                    <a:tab pos="1031875" algn="l"/>
                  </a:tabLst>
                </a:pPr>
                <a:r>
                  <a:rPr lang="en-US" sz="1400" noProof="1" smtClean="0">
                    <a:latin typeface="Calibri" pitchFamily="34" charset="0"/>
                  </a:rPr>
                  <a:t>	</a:t>
                </a:r>
                <a:r>
                  <a:rPr lang="en-US" sz="1400" b="1" noProof="1" smtClean="0">
                    <a:latin typeface="Calibri" pitchFamily="34" charset="0"/>
                  </a:rPr>
                  <a:t>with</a:t>
                </a:r>
                <a:r>
                  <a:rPr lang="en-US" sz="1400" noProof="1" smtClean="0">
                    <a:latin typeface="Calibri" pitchFamily="34" charset="0"/>
                  </a:rPr>
                  <a:t>	Pre  	=&gt; </a:t>
                </a:r>
                <a:r>
                  <a:rPr lang="en-US" sz="1400" b="1" noProof="1" smtClean="0">
                    <a:latin typeface="Calibri" pitchFamily="34" charset="0"/>
                  </a:rPr>
                  <a:t>not </a:t>
                </a:r>
                <a:r>
                  <a:rPr lang="en-US" sz="1400" noProof="1" smtClean="0">
                    <a:latin typeface="Calibri" pitchFamily="34" charset="0"/>
                  </a:rPr>
                  <a:t>Full (This),</a:t>
                </a:r>
              </a:p>
              <a:p>
                <a:pPr>
                  <a:spcBef>
                    <a:spcPts val="400"/>
                  </a:spcBef>
                  <a:tabLst>
                    <a:tab pos="227013" algn="l"/>
                    <a:tab pos="631825" algn="l"/>
                    <a:tab pos="1031875" algn="l"/>
                  </a:tabLst>
                </a:pPr>
                <a:r>
                  <a:rPr lang="en-US" sz="1400" noProof="1" smtClean="0">
                    <a:latin typeface="Calibri" pitchFamily="34" charset="0"/>
                  </a:rPr>
                  <a:t>		Post	=&gt; …</a:t>
                </a:r>
              </a:p>
              <a:p>
                <a:pPr>
                  <a:spcBef>
                    <a:spcPts val="400"/>
                  </a:spcBef>
                  <a:spcAft>
                    <a:spcPts val="600"/>
                  </a:spcAft>
                  <a:tabLst>
                    <a:tab pos="227013" algn="l"/>
                    <a:tab pos="461963" algn="l"/>
                    <a:tab pos="860425" algn="l"/>
                    <a:tab pos="1203325" algn="l"/>
                  </a:tabLst>
                </a:pPr>
                <a:r>
                  <a:rPr lang="en-US" sz="1400" noProof="1" smtClean="0">
                    <a:latin typeface="Calibri" pitchFamily="34" charset="0"/>
                  </a:rPr>
                  <a:t>…</a:t>
                </a:r>
              </a:p>
              <a:p>
                <a:pPr>
                  <a:spcBef>
                    <a:spcPts val="400"/>
                  </a:spcBef>
                  <a:tabLst>
                    <a:tab pos="227013" algn="l"/>
                    <a:tab pos="461963" algn="l"/>
                    <a:tab pos="860425" algn="l"/>
                    <a:tab pos="1203325" algn="l"/>
                  </a:tabLst>
                </a:pPr>
                <a:r>
                  <a:rPr lang="en-US" sz="1400" b="1" noProof="1" smtClean="0">
                    <a:latin typeface="Calibri" pitchFamily="34" charset="0"/>
                  </a:rPr>
                  <a:t>function </a:t>
                </a:r>
                <a:r>
                  <a:rPr lang="en-US" sz="1400" noProof="1">
                    <a:latin typeface="Calibri" pitchFamily="34" charset="0"/>
                  </a:rPr>
                  <a:t>Full (This : Stack) </a:t>
                </a:r>
                <a:r>
                  <a:rPr lang="en-US" sz="1400" b="1" noProof="1">
                    <a:latin typeface="Calibri" pitchFamily="34" charset="0"/>
                  </a:rPr>
                  <a:t>return </a:t>
                </a:r>
                <a:r>
                  <a:rPr lang="en-US" sz="1400" noProof="1">
                    <a:latin typeface="Calibri" pitchFamily="34" charset="0"/>
                  </a:rPr>
                  <a:t>Boolean;</a:t>
                </a:r>
              </a:p>
              <a:p>
                <a:pPr>
                  <a:spcBef>
                    <a:spcPts val="400"/>
                  </a:spcBef>
                  <a:tabLst>
                    <a:tab pos="227013" algn="l"/>
                    <a:tab pos="461963" algn="l"/>
                    <a:tab pos="860425" algn="l"/>
                    <a:tab pos="1203325" algn="l"/>
                  </a:tabLst>
                </a:pPr>
                <a:r>
                  <a:rPr lang="en-US" sz="1400" noProof="1" smtClean="0">
                    <a:latin typeface="Calibri" pitchFamily="34" charset="0"/>
                  </a:rPr>
                  <a:t>…</a:t>
                </a:r>
              </a:p>
            </p:txBody>
          </p:sp>
        </p:grpSp>
        <p:grpSp>
          <p:nvGrpSpPr>
            <p:cNvPr id="8" name="Group 7"/>
            <p:cNvGrpSpPr/>
            <p:nvPr/>
          </p:nvGrpSpPr>
          <p:grpSpPr>
            <a:xfrm>
              <a:off x="4800600" y="4114800"/>
              <a:ext cx="4179863" cy="2336537"/>
              <a:chOff x="4800600" y="4240105"/>
              <a:chExt cx="4179863" cy="2336537"/>
            </a:xfrm>
          </p:grpSpPr>
          <p:sp>
            <p:nvSpPr>
              <p:cNvPr id="10" name="Double Wave 9"/>
              <p:cNvSpPr/>
              <p:nvPr/>
            </p:nvSpPr>
            <p:spPr bwMode="auto">
              <a:xfrm>
                <a:off x="5105400" y="5013056"/>
                <a:ext cx="1524000" cy="762000"/>
              </a:xfrm>
              <a:prstGeom prst="doubleWave">
                <a:avLst>
                  <a:gd name="adj1" fmla="val 2420"/>
                  <a:gd name="adj2" fmla="val 0"/>
                </a:avLst>
              </a:prstGeom>
              <a:solidFill>
                <a:srgbClr val="FFFF00"/>
              </a:solidFill>
              <a:ln w="9525" cap="flat" cmpd="sng" algn="ctr">
                <a:noFill/>
                <a:prstDash val="solid"/>
                <a:round/>
                <a:headEnd type="none" w="med" len="med"/>
                <a:tailEnd type="none"/>
              </a:ln>
              <a:effectLst/>
              <a:extLs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sp>
            <p:nvSpPr>
              <p:cNvPr id="11" name="Rectangle 3"/>
              <p:cNvSpPr>
                <a:spLocks noChangeArrowheads="1"/>
              </p:cNvSpPr>
              <p:nvPr/>
            </p:nvSpPr>
            <p:spPr bwMode="auto">
              <a:xfrm>
                <a:off x="4800600" y="4240105"/>
                <a:ext cx="4179863" cy="2336537"/>
              </a:xfrm>
              <a:prstGeom prst="rect">
                <a:avLst/>
              </a:prstGeom>
              <a:noFill/>
              <a:ln w="12700">
                <a:solidFill>
                  <a:srgbClr val="000000"/>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lIns="90488" tIns="44450" rIns="90488" bIns="44450">
                <a:spAutoFit/>
              </a:bodyPr>
              <a:lstStyle/>
              <a:p>
                <a:pPr marL="3175" lvl="1" eaLnBrk="0" hangingPunct="0">
                  <a:spcAft>
                    <a:spcPts val="600"/>
                  </a:spcAft>
                  <a:tabLst>
                    <a:tab pos="287338" algn="l"/>
                    <a:tab pos="573088" algn="l"/>
                    <a:tab pos="860425" algn="l"/>
                  </a:tabLst>
                </a:pPr>
                <a:r>
                  <a:rPr lang="en-US" sz="1400" noProof="1" smtClean="0">
                    <a:latin typeface="Calibri" pitchFamily="34" charset="0"/>
                  </a:rPr>
                  <a:t>…</a:t>
                </a:r>
              </a:p>
              <a:p>
                <a:pPr marL="3175" lvl="1" eaLnBrk="0" hangingPunct="0">
                  <a:tabLst>
                    <a:tab pos="287338" algn="l"/>
                    <a:tab pos="573088" algn="l"/>
                    <a:tab pos="860425" algn="l"/>
                  </a:tabLst>
                </a:pPr>
                <a:r>
                  <a:rPr lang="en-US" sz="1400" b="1" noProof="1" smtClean="0">
                    <a:latin typeface="Calibri" pitchFamily="34" charset="0"/>
                  </a:rPr>
                  <a:t>procedure </a:t>
                </a:r>
                <a:r>
                  <a:rPr lang="en-US" sz="1400" noProof="1" smtClean="0">
                    <a:latin typeface="Calibri" pitchFamily="34" charset="0"/>
                  </a:rPr>
                  <a:t>Push </a:t>
                </a:r>
                <a:r>
                  <a:rPr lang="en-US" sz="1400" noProof="1">
                    <a:latin typeface="Calibri" pitchFamily="34" charset="0"/>
                  </a:rPr>
                  <a:t>(This : </a:t>
                </a:r>
                <a:r>
                  <a:rPr lang="en-US" sz="1400" b="1" noProof="1">
                    <a:latin typeface="Calibri" pitchFamily="34" charset="0"/>
                  </a:rPr>
                  <a:t>in out </a:t>
                </a:r>
                <a:r>
                  <a:rPr lang="en-US" sz="1400" noProof="1">
                    <a:latin typeface="Calibri" pitchFamily="34" charset="0"/>
                  </a:rPr>
                  <a:t>Stack;  Value : Content) </a:t>
                </a:r>
                <a:r>
                  <a:rPr lang="en-US" sz="1400" b="1" noProof="1" smtClean="0">
                    <a:latin typeface="Calibri" pitchFamily="34" charset="0"/>
                  </a:rPr>
                  <a:t>is</a:t>
                </a:r>
                <a:endParaRPr lang="en-US" sz="1400" noProof="1" smtClean="0">
                  <a:latin typeface="Calibri" pitchFamily="34" charset="0"/>
                </a:endParaRPr>
              </a:p>
              <a:p>
                <a:pPr marL="3175" lvl="1" eaLnBrk="0" hangingPunct="0">
                  <a:tabLst>
                    <a:tab pos="287338" algn="l"/>
                    <a:tab pos="573088" algn="l"/>
                    <a:tab pos="860425" algn="l"/>
                  </a:tabLst>
                </a:pPr>
                <a:r>
                  <a:rPr lang="en-US" sz="1400" b="1" noProof="1" smtClean="0">
                    <a:latin typeface="Calibri" pitchFamily="34" charset="0"/>
                  </a:rPr>
                  <a:t>begin</a:t>
                </a:r>
                <a:endParaRPr lang="en-US" sz="1400" noProof="1" smtClean="0">
                  <a:latin typeface="Calibri" pitchFamily="34" charset="0"/>
                </a:endParaRPr>
              </a:p>
              <a:p>
                <a:pPr marL="0" lvl="2" eaLnBrk="0" hangingPunct="0">
                  <a:spcBef>
                    <a:spcPts val="300"/>
                  </a:spcBef>
                  <a:tabLst>
                    <a:tab pos="287338" algn="l"/>
                    <a:tab pos="573088" algn="l"/>
                    <a:tab pos="860425" algn="l"/>
                  </a:tabLst>
                </a:pPr>
                <a:r>
                  <a:rPr lang="en-US" sz="1400" b="1" noProof="1" smtClean="0">
                    <a:latin typeface="Calibri" pitchFamily="34" charset="0"/>
                  </a:rPr>
                  <a:t>	if </a:t>
                </a:r>
                <a:r>
                  <a:rPr lang="en-US" sz="1400" noProof="1" smtClean="0">
                    <a:latin typeface="Calibri" pitchFamily="34" charset="0"/>
                  </a:rPr>
                  <a:t>Full (This) </a:t>
                </a:r>
                <a:r>
                  <a:rPr lang="en-US" sz="1400" b="1" noProof="1" smtClean="0">
                    <a:latin typeface="Calibri" pitchFamily="34" charset="0"/>
                  </a:rPr>
                  <a:t>then</a:t>
                </a:r>
                <a:endParaRPr lang="en-US" sz="1400" noProof="1" smtClean="0">
                  <a:latin typeface="Calibri" pitchFamily="34" charset="0"/>
                </a:endParaRPr>
              </a:p>
              <a:p>
                <a:pPr marL="3175" lvl="3" eaLnBrk="0" hangingPunct="0">
                  <a:spcBef>
                    <a:spcPts val="300"/>
                  </a:spcBef>
                  <a:tabLst>
                    <a:tab pos="287338" algn="l"/>
                    <a:tab pos="573088" algn="l"/>
                    <a:tab pos="860425" algn="l"/>
                  </a:tabLst>
                </a:pPr>
                <a:r>
                  <a:rPr lang="en-US" sz="1400" b="1" noProof="1" smtClean="0">
                    <a:solidFill>
                      <a:srgbClr val="0000CC"/>
                    </a:solidFill>
                    <a:latin typeface="Calibri" pitchFamily="34" charset="0"/>
                  </a:rPr>
                  <a:t>		</a:t>
                </a:r>
                <a:r>
                  <a:rPr lang="en-US" sz="1400" b="1" noProof="1" smtClean="0">
                    <a:latin typeface="Calibri" pitchFamily="34" charset="0"/>
                  </a:rPr>
                  <a:t>raise </a:t>
                </a:r>
                <a:r>
                  <a:rPr lang="en-US" sz="1400" noProof="1" smtClean="0">
                    <a:latin typeface="Calibri" pitchFamily="34" charset="0"/>
                  </a:rPr>
                  <a:t>Overflow;</a:t>
                </a:r>
              </a:p>
              <a:p>
                <a:pPr marL="0" lvl="2" eaLnBrk="0" hangingPunct="0">
                  <a:spcBef>
                    <a:spcPts val="300"/>
                  </a:spcBef>
                  <a:tabLst>
                    <a:tab pos="287338" algn="l"/>
                    <a:tab pos="573088" algn="l"/>
                    <a:tab pos="860425" algn="l"/>
                  </a:tabLst>
                </a:pPr>
                <a:r>
                  <a:rPr lang="en-US" sz="1400" b="1" noProof="1" smtClean="0">
                    <a:latin typeface="Calibri" pitchFamily="34" charset="0"/>
                  </a:rPr>
                  <a:t>	end if</a:t>
                </a:r>
                <a:r>
                  <a:rPr lang="en-US" sz="1400" noProof="1" smtClean="0">
                    <a:latin typeface="Calibri" pitchFamily="34" charset="0"/>
                  </a:rPr>
                  <a:t>;</a:t>
                </a:r>
              </a:p>
              <a:p>
                <a:pPr marL="0" lvl="2" eaLnBrk="0" hangingPunct="0">
                  <a:spcBef>
                    <a:spcPts val="300"/>
                  </a:spcBef>
                  <a:tabLst>
                    <a:tab pos="287338" algn="l"/>
                    <a:tab pos="573088" algn="l"/>
                    <a:tab pos="860425" algn="l"/>
                  </a:tabLst>
                </a:pPr>
                <a:r>
                  <a:rPr lang="en-US" sz="1400" noProof="1" smtClean="0">
                    <a:latin typeface="Calibri" pitchFamily="34" charset="0"/>
                  </a:rPr>
                  <a:t>	…</a:t>
                </a:r>
              </a:p>
              <a:p>
                <a:pPr marL="3175" lvl="1" eaLnBrk="0" hangingPunct="0">
                  <a:spcBef>
                    <a:spcPts val="300"/>
                  </a:spcBef>
                  <a:tabLst>
                    <a:tab pos="287338" algn="l"/>
                    <a:tab pos="573088" algn="l"/>
                    <a:tab pos="860425" algn="l"/>
                  </a:tabLst>
                </a:pPr>
                <a:r>
                  <a:rPr lang="en-US" sz="1400" b="1" noProof="1" smtClean="0">
                    <a:latin typeface="Calibri" pitchFamily="34" charset="0"/>
                  </a:rPr>
                  <a:t>end </a:t>
                </a:r>
                <a:r>
                  <a:rPr lang="en-US" sz="1400" noProof="1" smtClean="0">
                    <a:latin typeface="Calibri" pitchFamily="34" charset="0"/>
                  </a:rPr>
                  <a:t>Push;</a:t>
                </a:r>
              </a:p>
              <a:p>
                <a:pPr marL="3175" lvl="1" eaLnBrk="0" hangingPunct="0">
                  <a:spcBef>
                    <a:spcPts val="300"/>
                  </a:spcBef>
                  <a:tabLst>
                    <a:tab pos="287338" algn="l"/>
                    <a:tab pos="573088" algn="l"/>
                    <a:tab pos="860425" algn="l"/>
                  </a:tabLst>
                </a:pPr>
                <a:r>
                  <a:rPr lang="en-US" sz="1400" noProof="1" smtClean="0">
                    <a:latin typeface="Calibri" pitchFamily="34" charset="0"/>
                  </a:rPr>
                  <a:t>…</a:t>
                </a:r>
              </a:p>
            </p:txBody>
          </p:sp>
        </p:grpSp>
        <p:sp>
          <p:nvSpPr>
            <p:cNvPr id="9" name="TextBox 8"/>
            <p:cNvSpPr txBox="1"/>
            <p:nvPr/>
          </p:nvSpPr>
          <p:spPr>
            <a:xfrm>
              <a:off x="4316780" y="5056295"/>
              <a:ext cx="340927" cy="338554"/>
            </a:xfrm>
            <a:prstGeom prst="rect">
              <a:avLst/>
            </a:prstGeom>
            <a:noFill/>
          </p:spPr>
          <p:txBody>
            <a:bodyPr wrap="none" rtlCol="0">
              <a:spAutoFit/>
            </a:bodyPr>
            <a:lstStyle/>
            <a:p>
              <a:r>
                <a:rPr lang="en-US" sz="1600" b="1" i="0" kern="1200" dirty="0" smtClean="0">
                  <a:solidFill>
                    <a:srgbClr val="C00000"/>
                  </a:solidFill>
                </a:rPr>
                <a:t>v.</a:t>
              </a:r>
            </a:p>
          </p:txBody>
        </p:sp>
      </p:grpSp>
    </p:spTree>
    <p:extLst>
      <p:ext uri="{BB962C8B-B14F-4D97-AF65-F5344CB8AC3E}">
        <p14:creationId xmlns:p14="http://schemas.microsoft.com/office/powerpoint/2010/main" val="82049361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Role of Testing</a:t>
            </a:r>
            <a:endParaRPr lang="en-US" dirty="0"/>
          </a:p>
        </p:txBody>
      </p:sp>
      <p:sp>
        <p:nvSpPr>
          <p:cNvPr id="3" name="Content Placeholder 2"/>
          <p:cNvSpPr>
            <a:spLocks noGrp="1"/>
          </p:cNvSpPr>
          <p:nvPr>
            <p:ph sz="half" idx="10"/>
          </p:nvPr>
        </p:nvSpPr>
        <p:spPr/>
        <p:txBody>
          <a:bodyPr/>
          <a:lstStyle/>
          <a:p>
            <a:r>
              <a:rPr lang="en-US" dirty="0" smtClean="0"/>
              <a:t>Some degree of testing is unavoidable</a:t>
            </a:r>
          </a:p>
          <a:p>
            <a:pPr lvl="1"/>
            <a:r>
              <a:rPr lang="en-US" dirty="0" smtClean="0"/>
              <a:t>Social/legal reasons (Would you fly in an untested airplane?)</a:t>
            </a:r>
          </a:p>
          <a:p>
            <a:pPr lvl="1"/>
            <a:r>
              <a:rPr lang="en-US" dirty="0" smtClean="0"/>
              <a:t>Limitations of formal proofs</a:t>
            </a:r>
          </a:p>
          <a:p>
            <a:pPr lvl="1"/>
            <a:r>
              <a:rPr lang="en-US" dirty="0" smtClean="0"/>
              <a:t>May not be cost-effective to prove for entire application</a:t>
            </a:r>
          </a:p>
          <a:p>
            <a:pPr lvl="1"/>
            <a:r>
              <a:rPr lang="en-US" dirty="0" smtClean="0"/>
              <a:t>Use of other, unverifiable languages along with SPARK</a:t>
            </a:r>
          </a:p>
          <a:p>
            <a:r>
              <a:rPr lang="en-US" dirty="0" smtClean="0"/>
              <a:t>But cannot test every possible case</a:t>
            </a:r>
          </a:p>
          <a:p>
            <a:pPr lvl="1"/>
            <a:r>
              <a:rPr lang="en-US" dirty="0" smtClean="0"/>
              <a:t>Huge number of cases, some unknown</a:t>
            </a:r>
          </a:p>
          <a:p>
            <a:pPr lvl="1"/>
            <a:r>
              <a:rPr lang="en-US" dirty="0" smtClean="0"/>
              <a:t>Is deployment environment available? (e.g., Mars rovers)</a:t>
            </a:r>
          </a:p>
          <a:p>
            <a:r>
              <a:rPr lang="en-US" dirty="0" smtClean="0"/>
              <a:t>Hit theoretical limits at extreme reliability levels</a:t>
            </a:r>
          </a:p>
          <a:p>
            <a:pPr lvl="1"/>
            <a:r>
              <a:rPr lang="en-GB" altLang="en-US" sz="1600" dirty="0"/>
              <a:t>Butler, Ricky W.; </a:t>
            </a:r>
            <a:r>
              <a:rPr lang="en-GB" altLang="en-US" sz="1600" dirty="0" err="1"/>
              <a:t>Finelli</a:t>
            </a:r>
            <a:r>
              <a:rPr lang="en-GB" altLang="en-US" sz="1600" dirty="0"/>
              <a:t>, George B.: </a:t>
            </a:r>
            <a:r>
              <a:rPr lang="en-GB" altLang="en-US" sz="1600" i="1" dirty="0"/>
              <a:t>The Infeasibility of Quantifying the Reliability of Life-critical Real-time Software</a:t>
            </a:r>
            <a:r>
              <a:rPr lang="en-GB" altLang="en-US" sz="1600" dirty="0"/>
              <a:t>.</a:t>
            </a:r>
            <a:endParaRPr lang="en-US" sz="1600" dirty="0"/>
          </a:p>
        </p:txBody>
      </p:sp>
    </p:spTree>
    <p:extLst>
      <p:ext uri="{BB962C8B-B14F-4D97-AF65-F5344CB8AC3E}">
        <p14:creationId xmlns:p14="http://schemas.microsoft.com/office/powerpoint/2010/main" val="426019814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Combined Proof and Test</a:t>
            </a:r>
            <a:endParaRPr lang="en-US" dirty="0"/>
          </a:p>
        </p:txBody>
      </p:sp>
      <p:sp>
        <p:nvSpPr>
          <p:cNvPr id="3" name="Content Placeholder 2"/>
          <p:cNvSpPr>
            <a:spLocks noGrp="1"/>
          </p:cNvSpPr>
          <p:nvPr>
            <p:ph sz="half" idx="10"/>
          </p:nvPr>
        </p:nvSpPr>
        <p:spPr/>
        <p:txBody>
          <a:bodyPr/>
          <a:lstStyle/>
          <a:p>
            <a:r>
              <a:rPr lang="en-US" dirty="0" smtClean="0"/>
              <a:t>Combined proof and </a:t>
            </a:r>
            <a:r>
              <a:rPr lang="en-US" i="1" dirty="0" smtClean="0"/>
              <a:t>comprehensive</a:t>
            </a:r>
            <a:r>
              <a:rPr lang="en-US" dirty="0" smtClean="0"/>
              <a:t> testing is too expensive</a:t>
            </a:r>
          </a:p>
          <a:p>
            <a:pPr lvl="1"/>
            <a:r>
              <a:rPr lang="en-US" dirty="0" smtClean="0"/>
              <a:t>Comprehensive testing is already too expensive</a:t>
            </a:r>
          </a:p>
          <a:p>
            <a:r>
              <a:rPr lang="en-US" dirty="0" smtClean="0"/>
              <a:t>Combined proof and </a:t>
            </a:r>
            <a:r>
              <a:rPr lang="en-US" i="1" dirty="0" smtClean="0"/>
              <a:t>selective</a:t>
            </a:r>
            <a:r>
              <a:rPr lang="en-US" dirty="0" smtClean="0"/>
              <a:t> testing can be less expensive than comprehensive testing alone</a:t>
            </a:r>
          </a:p>
          <a:p>
            <a:pPr lvl="1"/>
            <a:r>
              <a:rPr lang="en-US" dirty="0" smtClean="0"/>
              <a:t>Only test things that cannot be proved (i.e., </a:t>
            </a:r>
            <a:r>
              <a:rPr lang="en-US" i="1" dirty="0" smtClean="0"/>
              <a:t>some</a:t>
            </a:r>
            <a:r>
              <a:rPr lang="en-US" dirty="0" smtClean="0"/>
              <a:t> unit tests)</a:t>
            </a:r>
          </a:p>
          <a:p>
            <a:pPr lvl="1"/>
            <a:r>
              <a:rPr lang="en-US" dirty="0" smtClean="0"/>
              <a:t>Integration testing</a:t>
            </a:r>
            <a:r>
              <a:rPr lang="en-US" dirty="0"/>
              <a:t> </a:t>
            </a:r>
            <a:r>
              <a:rPr lang="en-US" dirty="0" smtClean="0"/>
              <a:t>will remain vital</a:t>
            </a:r>
          </a:p>
          <a:p>
            <a:r>
              <a:rPr lang="en-US" dirty="0"/>
              <a:t>Goal is to reach a level of confidence as good as the level reached by testing </a:t>
            </a:r>
            <a:r>
              <a:rPr lang="en-US" dirty="0" smtClean="0"/>
              <a:t>alone</a:t>
            </a:r>
          </a:p>
          <a:p>
            <a:r>
              <a:rPr lang="en-US" dirty="0" smtClean="0"/>
              <a:t>Industrial use as of 2009</a:t>
            </a:r>
          </a:p>
          <a:p>
            <a:pPr lvl="1"/>
            <a:r>
              <a:rPr lang="en-US" dirty="0" smtClean="0"/>
              <a:t>E.g., Airbus for avionics software</a:t>
            </a:r>
          </a:p>
          <a:p>
            <a:endParaRPr lang="en-US" dirty="0"/>
          </a:p>
        </p:txBody>
      </p:sp>
    </p:spTree>
    <p:extLst>
      <p:ext uri="{BB962C8B-B14F-4D97-AF65-F5344CB8AC3E}">
        <p14:creationId xmlns:p14="http://schemas.microsoft.com/office/powerpoint/2010/main" val="418245137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p:cNvSpPr/>
          <p:nvPr/>
        </p:nvSpPr>
        <p:spPr bwMode="auto">
          <a:xfrm>
            <a:off x="685800" y="2501349"/>
            <a:ext cx="2013992" cy="457200"/>
          </a:xfrm>
          <a:prstGeom prst="roundRect">
            <a:avLst/>
          </a:prstGeom>
          <a:solidFill>
            <a:srgbClr val="FFCC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3" name="Title 2"/>
          <p:cNvSpPr>
            <a:spLocks noGrp="1"/>
          </p:cNvSpPr>
          <p:nvPr>
            <p:ph type="title"/>
          </p:nvPr>
        </p:nvSpPr>
        <p:spPr/>
        <p:txBody>
          <a:bodyPr/>
          <a:lstStyle/>
          <a:p>
            <a:r>
              <a:rPr lang="en-US" dirty="0" smtClean="0"/>
              <a:t>SPARK Language and Tools Agenda</a:t>
            </a:r>
            <a:endParaRPr lang="en-US" dirty="0"/>
          </a:p>
        </p:txBody>
      </p:sp>
      <p:sp>
        <p:nvSpPr>
          <p:cNvPr id="4" name="Content Placeholder 3"/>
          <p:cNvSpPr>
            <a:spLocks noGrp="1"/>
          </p:cNvSpPr>
          <p:nvPr>
            <p:ph sz="half" idx="10"/>
          </p:nvPr>
        </p:nvSpPr>
        <p:spPr/>
        <p:txBody>
          <a:bodyPr/>
          <a:lstStyle/>
          <a:p>
            <a:r>
              <a:rPr lang="en-US" dirty="0" smtClean="0"/>
              <a:t>Rationale for Formal Analysis</a:t>
            </a:r>
          </a:p>
          <a:p>
            <a:r>
              <a:rPr lang="en-US" dirty="0" smtClean="0"/>
              <a:t>Objectives of Using SPARK</a:t>
            </a:r>
          </a:p>
          <a:p>
            <a:r>
              <a:rPr lang="en-US" dirty="0" smtClean="0"/>
              <a:t>Summary</a:t>
            </a:r>
          </a:p>
        </p:txBody>
      </p:sp>
      <p:pic>
        <p:nvPicPr>
          <p:cNvPr id="15" name="Picture 20" descr="j0213491"/>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7086600" y="5132962"/>
            <a:ext cx="1228725"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6413747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Formal Methods and SPARK Summary</a:t>
            </a:r>
            <a:endParaRPr lang="en-US" dirty="0"/>
          </a:p>
        </p:txBody>
      </p:sp>
      <p:sp>
        <p:nvSpPr>
          <p:cNvPr id="3" name="Content Placeholder 2"/>
          <p:cNvSpPr>
            <a:spLocks noGrp="1"/>
          </p:cNvSpPr>
          <p:nvPr>
            <p:ph sz="half" idx="10"/>
          </p:nvPr>
        </p:nvSpPr>
        <p:spPr/>
        <p:txBody>
          <a:bodyPr/>
          <a:lstStyle/>
          <a:p>
            <a:r>
              <a:rPr lang="en-US" dirty="0" smtClean="0"/>
              <a:t>Development of large, complex software is difficult</a:t>
            </a:r>
          </a:p>
          <a:p>
            <a:pPr lvl="1"/>
            <a:r>
              <a:rPr lang="en-US" dirty="0" smtClean="0"/>
              <a:t>Especially so for high-integrity software</a:t>
            </a:r>
          </a:p>
          <a:p>
            <a:r>
              <a:rPr lang="en-US" dirty="0" smtClean="0"/>
              <a:t>SPARK does not abolish complexity or difficulty</a:t>
            </a:r>
          </a:p>
          <a:p>
            <a:pPr lvl="1"/>
            <a:r>
              <a:rPr lang="en-US" dirty="0" smtClean="0"/>
              <a:t>But it does make it possible to reason about them!</a:t>
            </a:r>
          </a:p>
          <a:p>
            <a:r>
              <a:rPr lang="en-US" dirty="0" smtClean="0"/>
              <a:t>SPARK tools can prove extremely valuable  properties</a:t>
            </a:r>
          </a:p>
          <a:p>
            <a:r>
              <a:rPr lang="en-US" dirty="0" smtClean="0"/>
              <a:t>No silver bullets, but </a:t>
            </a:r>
            <a:r>
              <a:rPr lang="en-US" i="1" dirty="0" smtClean="0"/>
              <a:t>far</a:t>
            </a:r>
            <a:r>
              <a:rPr lang="en-US" dirty="0" smtClean="0"/>
              <a:t> better costs and quality are possible</a:t>
            </a:r>
          </a:p>
          <a:p>
            <a:pPr lvl="1"/>
            <a:r>
              <a:rPr lang="en-US" dirty="0" smtClean="0"/>
              <a:t>Demonstrated by </a:t>
            </a:r>
            <a:r>
              <a:rPr lang="en-US" smtClean="0"/>
              <a:t>real projects</a:t>
            </a:r>
            <a:endParaRPr lang="en-US" dirty="0" smtClean="0"/>
          </a:p>
        </p:txBody>
      </p:sp>
    </p:spTree>
    <p:extLst>
      <p:ext uri="{BB962C8B-B14F-4D97-AF65-F5344CB8AC3E}">
        <p14:creationId xmlns:p14="http://schemas.microsoft.com/office/powerpoint/2010/main" val="2551913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Formal Methods</a:t>
            </a:r>
            <a:endParaRPr lang="en-US" dirty="0"/>
          </a:p>
        </p:txBody>
      </p:sp>
      <p:sp>
        <p:nvSpPr>
          <p:cNvPr id="3" name="Content Placeholder 2"/>
          <p:cNvSpPr>
            <a:spLocks noGrp="1"/>
          </p:cNvSpPr>
          <p:nvPr>
            <p:ph sz="half" idx="10"/>
          </p:nvPr>
        </p:nvSpPr>
        <p:spPr/>
        <p:txBody>
          <a:bodyPr/>
          <a:lstStyle/>
          <a:p>
            <a:r>
              <a:rPr lang="en-GB" dirty="0" smtClean="0"/>
              <a:t>A sufficient and cost-effective approach to show reliability prior to </a:t>
            </a:r>
            <a:r>
              <a:rPr lang="en-GB" dirty="0" smtClean="0"/>
              <a:t>deployment</a:t>
            </a:r>
          </a:p>
          <a:p>
            <a:r>
              <a:rPr lang="en-GB" dirty="0" smtClean="0"/>
              <a:t>Are </a:t>
            </a:r>
            <a:r>
              <a:rPr lang="en-GB" dirty="0" smtClean="0"/>
              <a:t>incapable of proving </a:t>
            </a:r>
            <a:r>
              <a:rPr lang="en-GB" i="1" dirty="0" smtClean="0"/>
              <a:t>entire programs</a:t>
            </a:r>
            <a:r>
              <a:rPr lang="en-GB" dirty="0" smtClean="0"/>
              <a:t> correct</a:t>
            </a:r>
          </a:p>
          <a:p>
            <a:pPr lvl="1"/>
            <a:r>
              <a:rPr lang="en-GB" dirty="0" smtClean="0"/>
              <a:t>We cannot produce a complete, correct formal specification</a:t>
            </a:r>
          </a:p>
          <a:p>
            <a:pPr lvl="1"/>
            <a:r>
              <a:rPr lang="en-GB" dirty="0" smtClean="0"/>
              <a:t>Not everything lends itself to formal specification</a:t>
            </a:r>
          </a:p>
          <a:p>
            <a:r>
              <a:rPr lang="en-GB" dirty="0" smtClean="0"/>
              <a:t>Can prove extremely useful properties for </a:t>
            </a:r>
            <a:r>
              <a:rPr lang="en-GB" i="1" dirty="0" smtClean="0"/>
              <a:t>portions</a:t>
            </a:r>
            <a:r>
              <a:rPr lang="en-GB" dirty="0" smtClean="0"/>
              <a:t> of programs</a:t>
            </a:r>
          </a:p>
          <a:p>
            <a:pPr lvl="1"/>
            <a:r>
              <a:rPr lang="en-GB" dirty="0" smtClean="0"/>
              <a:t>E.g., low-level unit requirements implementation</a:t>
            </a:r>
            <a:endParaRPr lang="en-GB" dirty="0" smtClean="0"/>
          </a:p>
          <a:p>
            <a:r>
              <a:rPr lang="en-GB" dirty="0" smtClean="0"/>
              <a:t>Allow combined proof and test</a:t>
            </a:r>
          </a:p>
          <a:p>
            <a:pPr lvl="1"/>
            <a:r>
              <a:rPr lang="en-GB" dirty="0" smtClean="0"/>
              <a:t>You don’t have to test that which has been proven</a:t>
            </a:r>
            <a:endParaRPr lang="en-GB" dirty="0" smtClean="0"/>
          </a:p>
          <a:p>
            <a:pPr lvl="1"/>
            <a:r>
              <a:rPr lang="en-GB" dirty="0" smtClean="0"/>
              <a:t>Language capabilities help with testing</a:t>
            </a:r>
            <a:endParaRPr lang="en-GB" dirty="0" smtClean="0"/>
          </a:p>
        </p:txBody>
      </p:sp>
    </p:spTree>
    <p:extLst>
      <p:ext uri="{BB962C8B-B14F-4D97-AF65-F5344CB8AC3E}">
        <p14:creationId xmlns:p14="http://schemas.microsoft.com/office/powerpoint/2010/main" val="11776071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re 1"/>
          <p:cNvSpPr>
            <a:spLocks noGrp="1"/>
          </p:cNvSpPr>
          <p:nvPr>
            <p:ph type="title"/>
          </p:nvPr>
        </p:nvSpPr>
        <p:spPr/>
        <p:txBody>
          <a:bodyPr/>
          <a:lstStyle/>
          <a:p>
            <a:r>
              <a:rPr lang="en-GB" altLang="en-US" smtClean="0">
                <a:sym typeface="Gill Sans" pitchFamily="34" charset="0"/>
              </a:rPr>
              <a:t>Combining Proof and Test – Cost Benefit </a:t>
            </a:r>
            <a:endParaRPr lang="en-GB" altLang="en-US" smtClean="0">
              <a:sym typeface="Gill Sans" pitchFamily="34" charset="0"/>
            </a:endParaRPr>
          </a:p>
        </p:txBody>
      </p:sp>
      <p:sp>
        <p:nvSpPr>
          <p:cNvPr id="34819" name="Espace réservé du texte 2"/>
          <p:cNvSpPr>
            <a:spLocks noGrp="1"/>
          </p:cNvSpPr>
          <p:nvPr>
            <p:ph sz="half" idx="10"/>
          </p:nvPr>
        </p:nvSpPr>
        <p:spPr/>
        <p:txBody>
          <a:bodyPr/>
          <a:lstStyle/>
          <a:p>
            <a:r>
              <a:rPr lang="en-GB" altLang="en-US" dirty="0" smtClean="0"/>
              <a:t>80/20 rule holds for both test and proof activities</a:t>
            </a:r>
          </a:p>
          <a:p>
            <a:r>
              <a:rPr lang="en-GB" altLang="en-US" dirty="0" smtClean="0"/>
              <a:t>Same area of code is usually not both difficult to prove and difficult to test</a:t>
            </a:r>
          </a:p>
          <a:p>
            <a:pPr lvl="1"/>
            <a:endParaRPr lang="en-GB" altLang="en-US" dirty="0" smtClean="0"/>
          </a:p>
        </p:txBody>
      </p:sp>
      <p:graphicFrame>
        <p:nvGraphicFramePr>
          <p:cNvPr id="12" name="Chart 11"/>
          <p:cNvGraphicFramePr/>
          <p:nvPr>
            <p:extLst>
              <p:ext uri="{D42A27DB-BD31-4B8C-83A1-F6EECF244321}">
                <p14:modId xmlns:p14="http://schemas.microsoft.com/office/powerpoint/2010/main" val="3714591030"/>
              </p:ext>
            </p:extLst>
          </p:nvPr>
        </p:nvGraphicFramePr>
        <p:xfrm>
          <a:off x="1749502" y="2819400"/>
          <a:ext cx="5562600" cy="3962400"/>
        </p:xfrm>
        <a:graphic>
          <a:graphicData uri="http://schemas.openxmlformats.org/drawingml/2006/chart">
            <c:chart xmlns:c="http://schemas.openxmlformats.org/drawingml/2006/chart" xmlns:r="http://schemas.openxmlformats.org/officeDocument/2006/relationships" r:id="rId3"/>
          </a:graphicData>
        </a:graphic>
      </p:graphicFrame>
      <p:sp>
        <p:nvSpPr>
          <p:cNvPr id="13" name="TextBox 12"/>
          <p:cNvSpPr txBox="1"/>
          <p:nvPr/>
        </p:nvSpPr>
        <p:spPr>
          <a:xfrm>
            <a:off x="4505402" y="4953000"/>
            <a:ext cx="1479489" cy="923330"/>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dirty="0" smtClean="0">
                <a:solidFill>
                  <a:schemeClr val="bg1"/>
                </a:solidFill>
                <a:effectLst>
                  <a:outerShdw blurRad="38100" dist="38100" dir="2700000" algn="tl">
                    <a:srgbClr val="000000">
                      <a:alpha val="43137"/>
                    </a:srgbClr>
                  </a:outerShdw>
                </a:effectLst>
              </a:rPr>
              <a:t>80%</a:t>
            </a:r>
          </a:p>
          <a:p>
            <a:pPr algn="ctr"/>
            <a:r>
              <a:rPr lang="en-US" dirty="0" smtClean="0">
                <a:solidFill>
                  <a:schemeClr val="bg1"/>
                </a:solidFill>
                <a:effectLst>
                  <a:outerShdw blurRad="38100" dist="38100" dir="2700000" algn="tl">
                    <a:srgbClr val="000000">
                      <a:alpha val="43137"/>
                    </a:srgbClr>
                  </a:outerShdw>
                </a:effectLst>
              </a:rPr>
              <a:t>Easily</a:t>
            </a:r>
          </a:p>
          <a:p>
            <a:pPr algn="ctr"/>
            <a:r>
              <a:rPr lang="en-US" dirty="0" smtClean="0">
                <a:solidFill>
                  <a:schemeClr val="bg1"/>
                </a:solidFill>
                <a:effectLst>
                  <a:outerShdw blurRad="38100" dist="38100" dir="2700000" algn="tl">
                    <a:srgbClr val="000000">
                      <a:alpha val="43137"/>
                    </a:srgbClr>
                  </a:outerShdw>
                </a:effectLst>
              </a:rPr>
              <a:t>Proven</a:t>
            </a:r>
            <a:endParaRPr lang="en-US" dirty="0">
              <a:solidFill>
                <a:schemeClr val="bg1"/>
              </a:solidFill>
              <a:effectLst>
                <a:outerShdw blurRad="38100" dist="38100" dir="2700000" algn="tl">
                  <a:srgbClr val="000000">
                    <a:alpha val="43137"/>
                  </a:srgbClr>
                </a:outerShdw>
              </a:effectLst>
            </a:endParaRPr>
          </a:p>
        </p:txBody>
      </p:sp>
      <p:sp>
        <p:nvSpPr>
          <p:cNvPr id="14" name="TextBox 13"/>
          <p:cNvSpPr txBox="1"/>
          <p:nvPr/>
        </p:nvSpPr>
        <p:spPr>
          <a:xfrm>
            <a:off x="3124200" y="3505200"/>
            <a:ext cx="1099900" cy="646331"/>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1200" dirty="0" smtClean="0"/>
              <a:t>80%</a:t>
            </a:r>
          </a:p>
          <a:p>
            <a:pPr algn="ctr"/>
            <a:r>
              <a:rPr lang="en-US" sz="1200" dirty="0" smtClean="0"/>
              <a:t>Remaining</a:t>
            </a:r>
          </a:p>
          <a:p>
            <a:pPr algn="ctr"/>
            <a:r>
              <a:rPr lang="en-US" sz="1200" dirty="0" smtClean="0"/>
              <a:t>Easily </a:t>
            </a:r>
            <a:r>
              <a:rPr lang="en-US" sz="1200" dirty="0" smtClean="0"/>
              <a:t>Tested</a:t>
            </a:r>
            <a:endParaRPr lang="en-US" sz="1200" dirty="0"/>
          </a:p>
        </p:txBody>
      </p:sp>
    </p:spTree>
    <p:extLst>
      <p:ext uri="{BB962C8B-B14F-4D97-AF65-F5344CB8AC3E}">
        <p14:creationId xmlns:p14="http://schemas.microsoft.com/office/powerpoint/2010/main" val="38336368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re 1"/>
          <p:cNvSpPr>
            <a:spLocks noGrp="1"/>
          </p:cNvSpPr>
          <p:nvPr>
            <p:ph type="title"/>
          </p:nvPr>
        </p:nvSpPr>
        <p:spPr/>
        <p:txBody>
          <a:bodyPr/>
          <a:lstStyle/>
          <a:p>
            <a:r>
              <a:rPr lang="en-GB" dirty="0" smtClean="0"/>
              <a:t>Language Facilitates Proof and Test</a:t>
            </a:r>
            <a:endParaRPr lang="en-GB" dirty="0" smtClean="0"/>
          </a:p>
        </p:txBody>
      </p:sp>
      <p:sp>
        <p:nvSpPr>
          <p:cNvPr id="35843" name="Espace réservé du texte 2"/>
          <p:cNvSpPr>
            <a:spLocks noGrp="1"/>
          </p:cNvSpPr>
          <p:nvPr>
            <p:ph sz="half" idx="10"/>
          </p:nvPr>
        </p:nvSpPr>
        <p:spPr/>
        <p:txBody>
          <a:bodyPr/>
          <a:lstStyle/>
          <a:p>
            <a:r>
              <a:rPr lang="en-GB" altLang="en-US" dirty="0" smtClean="0"/>
              <a:t>Proof contracts are executable, not just comments</a:t>
            </a:r>
          </a:p>
          <a:p>
            <a:r>
              <a:rPr lang="en-GB" altLang="en-US" dirty="0" smtClean="0"/>
              <a:t>Thus proof contracts can be checked at run-time with an error raised when a check fails</a:t>
            </a:r>
          </a:p>
          <a:p>
            <a:r>
              <a:rPr lang="en-GB" altLang="en-US" dirty="0" smtClean="0"/>
              <a:t>The GNAT compiler has specific support options</a:t>
            </a:r>
          </a:p>
          <a:p>
            <a:pPr lvl="1"/>
            <a:r>
              <a:rPr lang="en-GB" altLang="en-US" dirty="0" smtClean="0"/>
              <a:t>Additional aliasing detection beyond language RM requirements</a:t>
            </a:r>
          </a:p>
          <a:p>
            <a:pPr lvl="1"/>
            <a:r>
              <a:rPr lang="en-GB" altLang="en-US" dirty="0" smtClean="0"/>
              <a:t>Additional data initialization and validity checks beyond language RM requirements </a:t>
            </a:r>
          </a:p>
          <a:p>
            <a:pPr lvl="1"/>
            <a:r>
              <a:rPr lang="en-GB" altLang="en-US" dirty="0" smtClean="0"/>
              <a:t>See the SPARK User</a:t>
            </a:r>
            <a:r>
              <a:rPr lang="en-GB" altLang="fr-FR" dirty="0" smtClean="0"/>
              <a:t>’</a:t>
            </a:r>
            <a:r>
              <a:rPr lang="en-GB" altLang="en-US" dirty="0" smtClean="0"/>
              <a:t>s Guide for more details</a:t>
            </a:r>
          </a:p>
          <a:p>
            <a:r>
              <a:rPr lang="en-GB" altLang="en-US" dirty="0" smtClean="0"/>
              <a:t>Unit test tool GNATtest makes testing easier</a:t>
            </a:r>
          </a:p>
          <a:p>
            <a:pPr lvl="1"/>
            <a:r>
              <a:rPr lang="en-GB" altLang="en-US" dirty="0" smtClean="0"/>
              <a:t>Based on common test framework approach (e.g., JUnit)</a:t>
            </a:r>
          </a:p>
          <a:p>
            <a:pPr lvl="1"/>
            <a:r>
              <a:rPr lang="en-GB" altLang="en-US" dirty="0" smtClean="0"/>
              <a:t>Proof contracts express low-level-requirements!</a:t>
            </a:r>
          </a:p>
        </p:txBody>
      </p:sp>
    </p:spTree>
    <p:extLst>
      <p:ext uri="{BB962C8B-B14F-4D97-AF65-F5344CB8AC3E}">
        <p14:creationId xmlns:p14="http://schemas.microsoft.com/office/powerpoint/2010/main" val="32787645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SPARK</a:t>
            </a:r>
            <a:endParaRPr lang="en-US" dirty="0"/>
          </a:p>
        </p:txBody>
      </p:sp>
      <p:sp>
        <p:nvSpPr>
          <p:cNvPr id="3" name="Content Placeholder 2"/>
          <p:cNvSpPr>
            <a:spLocks noGrp="1"/>
          </p:cNvSpPr>
          <p:nvPr>
            <p:ph sz="half" idx="10"/>
          </p:nvPr>
        </p:nvSpPr>
        <p:spPr/>
        <p:txBody>
          <a:bodyPr/>
          <a:lstStyle/>
          <a:p>
            <a:r>
              <a:rPr lang="en-US" dirty="0" smtClean="0"/>
              <a:t>A formally-defined programming language supporting formal analysis</a:t>
            </a:r>
          </a:p>
          <a:p>
            <a:pPr lvl="1"/>
            <a:r>
              <a:rPr lang="en-US" dirty="0" smtClean="0"/>
              <a:t>Specifically designed for high-integrity software development</a:t>
            </a:r>
          </a:p>
          <a:p>
            <a:r>
              <a:rPr lang="en-US" dirty="0" smtClean="0"/>
              <a:t>Plus a set of verification tools to perform those analyses</a:t>
            </a:r>
          </a:p>
          <a:p>
            <a:pPr lvl="1"/>
            <a:r>
              <a:rPr lang="en-US" dirty="0" smtClean="0"/>
              <a:t>Hides the math from users</a:t>
            </a:r>
          </a:p>
          <a:p>
            <a:r>
              <a:rPr lang="en-US" dirty="0" smtClean="0"/>
              <a:t>Uses statically provable contracts + testing</a:t>
            </a:r>
          </a:p>
          <a:p>
            <a:r>
              <a:rPr lang="en-US" dirty="0" smtClean="0"/>
              <a:t>Based on </a:t>
            </a:r>
            <a:r>
              <a:rPr lang="en-US" dirty="0" smtClean="0"/>
              <a:t>Ada</a:t>
            </a:r>
            <a:endParaRPr lang="en-US" dirty="0" smtClean="0"/>
          </a:p>
        </p:txBody>
      </p:sp>
    </p:spTree>
    <p:extLst>
      <p:ext uri="{BB962C8B-B14F-4D97-AF65-F5344CB8AC3E}">
        <p14:creationId xmlns:p14="http://schemas.microsoft.com/office/powerpoint/2010/main" val="1427901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Math Hidden Behind the Tools</a:t>
            </a:r>
            <a:endParaRPr lang="en-US" dirty="0"/>
          </a:p>
        </p:txBody>
      </p:sp>
      <p:sp>
        <p:nvSpPr>
          <p:cNvPr id="5" name="Content Placeholder 4"/>
          <p:cNvSpPr>
            <a:spLocks noGrp="1"/>
          </p:cNvSpPr>
          <p:nvPr>
            <p:ph sz="half" idx="10"/>
          </p:nvPr>
        </p:nvSpPr>
        <p:spPr/>
        <p:txBody>
          <a:bodyPr/>
          <a:lstStyle/>
          <a:p>
            <a:r>
              <a:rPr lang="en-US" dirty="0" smtClean="0"/>
              <a:t>Typical for </a:t>
            </a:r>
            <a:r>
              <a:rPr lang="en-US" i="1" dirty="0" smtClean="0"/>
              <a:t>engineering</a:t>
            </a:r>
            <a:r>
              <a:rPr lang="en-US" dirty="0" smtClean="0"/>
              <a:t> disciplines</a:t>
            </a:r>
            <a:endParaRPr lang="en-US" dirty="0"/>
          </a:p>
        </p:txBody>
      </p:sp>
      <p:grpSp>
        <p:nvGrpSpPr>
          <p:cNvPr id="12" name="Group 11"/>
          <p:cNvGrpSpPr/>
          <p:nvPr/>
        </p:nvGrpSpPr>
        <p:grpSpPr>
          <a:xfrm>
            <a:off x="1011047" y="1614399"/>
            <a:ext cx="7967843" cy="5120342"/>
            <a:chOff x="1604539" y="1345332"/>
            <a:chExt cx="6639869" cy="4266952"/>
          </a:xfrm>
        </p:grpSpPr>
        <p:grpSp>
          <p:nvGrpSpPr>
            <p:cNvPr id="23" name="Group 22"/>
            <p:cNvGrpSpPr/>
            <p:nvPr/>
          </p:nvGrpSpPr>
          <p:grpSpPr>
            <a:xfrm>
              <a:off x="1604539" y="1489348"/>
              <a:ext cx="6639869" cy="3954808"/>
              <a:chOff x="700496" y="1556206"/>
              <a:chExt cx="6639869" cy="3954808"/>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03635" y="1556206"/>
                <a:ext cx="5536730" cy="3954808"/>
              </a:xfrm>
              <a:prstGeom prst="rect">
                <a:avLst/>
              </a:prstGeom>
              <a:ln>
                <a:noFill/>
              </a:ln>
              <a:effectLst>
                <a:softEdge rad="112500"/>
              </a:effectLst>
            </p:spPr>
          </p:pic>
          <p:sp>
            <p:nvSpPr>
              <p:cNvPr id="6" name="TextBox 5"/>
              <p:cNvSpPr txBox="1"/>
              <p:nvPr/>
            </p:nvSpPr>
            <p:spPr>
              <a:xfrm>
                <a:off x="1043608" y="1777380"/>
                <a:ext cx="1296143" cy="723275"/>
              </a:xfrm>
              <a:prstGeom prst="rect">
                <a:avLst/>
              </a:prstGeom>
              <a:noFill/>
            </p:spPr>
            <p:txBody>
              <a:bodyPr wrap="square" rtlCol="0">
                <a:spAutoFit/>
              </a:bodyPr>
              <a:lstStyle/>
              <a:p>
                <a:pPr algn="ctr">
                  <a:tabLst>
                    <a:tab pos="346710" algn="l"/>
                  </a:tabLst>
                </a:pPr>
                <a:r>
                  <a:rPr lang="en-US" sz="1680" dirty="0"/>
                  <a:t>Shock wave (colored by pressure)</a:t>
                </a:r>
                <a:endParaRPr lang="en-US" sz="1680" dirty="0">
                  <a:cs typeface="Arial" panose="020B0604020202020204" pitchFamily="34" charset="0"/>
                </a:endParaRPr>
              </a:p>
            </p:txBody>
          </p:sp>
          <p:sp>
            <p:nvSpPr>
              <p:cNvPr id="8" name="Rectangle 7"/>
              <p:cNvSpPr/>
              <p:nvPr/>
            </p:nvSpPr>
            <p:spPr bwMode="auto">
              <a:xfrm rot="3712287">
                <a:off x="2987824" y="2486904"/>
                <a:ext cx="144016" cy="144016"/>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0" name="Curved Connector 9"/>
              <p:cNvCxnSpPr>
                <a:stCxn id="6" idx="3"/>
                <a:endCxn id="8" idx="1"/>
              </p:cNvCxnSpPr>
              <p:nvPr/>
            </p:nvCxnSpPr>
            <p:spPr bwMode="auto">
              <a:xfrm>
                <a:off x="2339751" y="2139018"/>
                <a:ext cx="686132" cy="356392"/>
              </a:xfrm>
              <a:prstGeom prst="curvedConnector2">
                <a:avLst/>
              </a:prstGeom>
              <a:solidFill>
                <a:schemeClr val="accent1"/>
              </a:solidFill>
              <a:ln w="9525" cap="flat" cmpd="sng" algn="ctr">
                <a:solidFill>
                  <a:schemeClr val="tx1"/>
                </a:solidFill>
                <a:prstDash val="solid"/>
                <a:round/>
                <a:headEnd type="none" w="med" len="med"/>
                <a:tailEnd type="triangle"/>
              </a:ln>
              <a:effectLst/>
            </p:spPr>
          </p:cxnSp>
          <p:sp>
            <p:nvSpPr>
              <p:cNvPr id="15" name="TextBox 14"/>
              <p:cNvSpPr txBox="1"/>
              <p:nvPr/>
            </p:nvSpPr>
            <p:spPr>
              <a:xfrm>
                <a:off x="700496" y="3980488"/>
                <a:ext cx="1296143" cy="1154162"/>
              </a:xfrm>
              <a:prstGeom prst="rect">
                <a:avLst/>
              </a:prstGeom>
              <a:noFill/>
            </p:spPr>
            <p:txBody>
              <a:bodyPr wrap="square" rtlCol="0">
                <a:spAutoFit/>
              </a:bodyPr>
              <a:lstStyle/>
              <a:p>
                <a:pPr algn="ctr">
                  <a:tabLst>
                    <a:tab pos="346710" algn="l"/>
                  </a:tabLst>
                </a:pPr>
                <a:r>
                  <a:rPr lang="en-US" sz="1680" dirty="0"/>
                  <a:t>Booster separation motor plumes (colored by Mach #)</a:t>
                </a:r>
                <a:endParaRPr lang="en-US" sz="1680" dirty="0">
                  <a:cs typeface="Arial" panose="020B0604020202020204" pitchFamily="34" charset="0"/>
                </a:endParaRPr>
              </a:p>
            </p:txBody>
          </p:sp>
          <p:sp>
            <p:nvSpPr>
              <p:cNvPr id="16" name="Rectangle 15"/>
              <p:cNvSpPr/>
              <p:nvPr/>
            </p:nvSpPr>
            <p:spPr bwMode="auto">
              <a:xfrm rot="2239784">
                <a:off x="3376778" y="3620672"/>
                <a:ext cx="144016" cy="144016"/>
              </a:xfrm>
              <a:prstGeom prst="rect">
                <a:avLst/>
              </a:prstGeom>
              <a:noFill/>
              <a:ln w="9525" cap="flat" cmpd="sng" algn="ctr">
                <a:noFill/>
                <a:prstDash val="solid"/>
                <a:round/>
                <a:headEnd type="none" w="med" len="med"/>
                <a:tailEnd type="none"/>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a14:hiddenLine>
                </a:ext>
              </a:extLst>
            </p:spPr>
            <p:txBody>
              <a:bodyPr rtlCol="0" anchor="ctr"/>
              <a:lstStyle/>
              <a:p>
                <a:pPr algn="ctr"/>
                <a:endParaRPr lang="en-US"/>
              </a:p>
            </p:txBody>
          </p:sp>
          <p:cxnSp>
            <p:nvCxnSpPr>
              <p:cNvPr id="17" name="Curved Connector 16"/>
              <p:cNvCxnSpPr>
                <a:stCxn id="15" idx="3"/>
                <a:endCxn id="16" idx="2"/>
              </p:cNvCxnSpPr>
              <p:nvPr/>
            </p:nvCxnSpPr>
            <p:spPr bwMode="auto">
              <a:xfrm flipV="1">
                <a:off x="1996639" y="3749937"/>
                <a:ext cx="1408481" cy="807632"/>
              </a:xfrm>
              <a:prstGeom prst="curvedConnector2">
                <a:avLst/>
              </a:prstGeom>
              <a:solidFill>
                <a:schemeClr val="accent1"/>
              </a:solidFill>
              <a:ln w="9525" cap="flat" cmpd="sng" algn="ctr">
                <a:solidFill>
                  <a:schemeClr val="tx1"/>
                </a:solidFill>
                <a:prstDash val="solid"/>
                <a:round/>
                <a:headEnd type="none" w="med" len="med"/>
                <a:tailEnd type="triangle"/>
              </a:ln>
              <a:effectLst/>
            </p:spPr>
          </p:cxnSp>
        </p:grpSp>
        <p:sp>
          <p:nvSpPr>
            <p:cNvPr id="4" name="TextBox 3"/>
            <p:cNvSpPr txBox="1"/>
            <p:nvPr/>
          </p:nvSpPr>
          <p:spPr>
            <a:xfrm>
              <a:off x="3604922" y="5427618"/>
              <a:ext cx="3172877" cy="184666"/>
            </a:xfrm>
            <a:prstGeom prst="rect">
              <a:avLst/>
            </a:prstGeom>
            <a:noFill/>
          </p:spPr>
          <p:txBody>
            <a:bodyPr wrap="none" rtlCol="0">
              <a:spAutoFit/>
            </a:bodyPr>
            <a:lstStyle/>
            <a:p>
              <a:pPr>
                <a:tabLst>
                  <a:tab pos="346710" algn="l"/>
                </a:tabLst>
              </a:pPr>
              <a:r>
                <a:rPr lang="en-US" sz="840" dirty="0"/>
                <a:t>https://www.nasa.gov/ames/image-feature/simulation-sls-booster-separation</a:t>
              </a:r>
            </a:p>
          </p:txBody>
        </p:sp>
        <p:sp>
          <p:nvSpPr>
            <p:cNvPr id="9" name="Rectangle 8"/>
            <p:cNvSpPr/>
            <p:nvPr/>
          </p:nvSpPr>
          <p:spPr bwMode="gray">
            <a:xfrm>
              <a:off x="7164288" y="1345332"/>
              <a:ext cx="1080120" cy="1296144"/>
            </a:xfrm>
            <a:prstGeom prst="rect">
              <a:avLst/>
            </a:prstGeom>
            <a:solidFill>
              <a:schemeClr val="bg1"/>
            </a:solidFill>
            <a:ln w="9525" cap="flat" cmpd="sng" algn="ctr">
              <a:noFill/>
              <a:prstDash val="solid"/>
              <a:round/>
              <a:headEnd type="none" w="med" len="med"/>
              <a:tailEnd type="none"/>
            </a:ln>
            <a:effectLst/>
          </p:spPr>
          <p:txBody>
            <a:bodyPr rtlCol="0" anchor="ctr"/>
            <a:lstStyle/>
            <a:p>
              <a:pPr algn="ctr"/>
              <a:endParaRPr lang="en-US"/>
            </a:p>
          </p:txBody>
        </p:sp>
      </p:grpSp>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28184" y="1053292"/>
            <a:ext cx="292229" cy="431678"/>
          </a:xfrm>
          <a:prstGeom prst="rect">
            <a:avLst/>
          </a:prstGeom>
        </p:spPr>
      </p:pic>
    </p:spTree>
    <p:extLst>
      <p:ext uri="{BB962C8B-B14F-4D97-AF65-F5344CB8AC3E}">
        <p14:creationId xmlns:p14="http://schemas.microsoft.com/office/powerpoint/2010/main" val="32580205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p:cNvSpPr/>
          <p:nvPr/>
        </p:nvSpPr>
        <p:spPr bwMode="auto">
          <a:xfrm>
            <a:off x="685800" y="1809946"/>
            <a:ext cx="4534272" cy="457200"/>
          </a:xfrm>
          <a:prstGeom prst="roundRect">
            <a:avLst/>
          </a:prstGeom>
          <a:solidFill>
            <a:srgbClr val="FFCC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1" u="none" strike="noStrike" cap="none" normalizeH="0" baseline="0" smtClean="0">
              <a:solidFill>
                <a:schemeClr val="tx1"/>
              </a:solidFill>
              <a:effectLst/>
              <a:latin typeface="Arial" charset="0"/>
            </a:endParaRPr>
          </a:p>
        </p:txBody>
      </p:sp>
      <p:sp>
        <p:nvSpPr>
          <p:cNvPr id="3" name="Title 2"/>
          <p:cNvSpPr>
            <a:spLocks noGrp="1"/>
          </p:cNvSpPr>
          <p:nvPr>
            <p:ph type="title"/>
          </p:nvPr>
        </p:nvSpPr>
        <p:spPr/>
        <p:txBody>
          <a:bodyPr/>
          <a:lstStyle/>
          <a:p>
            <a:r>
              <a:rPr lang="en-US" dirty="0" smtClean="0"/>
              <a:t>SPARK Language and Tools Agenda</a:t>
            </a:r>
            <a:endParaRPr lang="en-US" dirty="0"/>
          </a:p>
        </p:txBody>
      </p:sp>
      <p:sp>
        <p:nvSpPr>
          <p:cNvPr id="4" name="Content Placeholder 3"/>
          <p:cNvSpPr>
            <a:spLocks noGrp="1"/>
          </p:cNvSpPr>
          <p:nvPr>
            <p:ph sz="half" idx="10"/>
          </p:nvPr>
        </p:nvSpPr>
        <p:spPr/>
        <p:txBody>
          <a:bodyPr/>
          <a:lstStyle/>
          <a:p>
            <a:r>
              <a:rPr lang="en-US" dirty="0" smtClean="0"/>
              <a:t>Rationale for Formal Analysis</a:t>
            </a:r>
          </a:p>
          <a:p>
            <a:r>
              <a:rPr lang="en-US" dirty="0" smtClean="0"/>
              <a:t>Objectives of Using SPARK</a:t>
            </a:r>
          </a:p>
          <a:p>
            <a:r>
              <a:rPr lang="en-US" dirty="0" smtClean="0"/>
              <a:t>Summary</a:t>
            </a:r>
          </a:p>
        </p:txBody>
      </p:sp>
      <p:pic>
        <p:nvPicPr>
          <p:cNvPr id="15" name="Picture 20" descr="j0213491"/>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7086600" y="5132962"/>
            <a:ext cx="1228725"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98816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Objectives of Using SPARK</a:t>
            </a:r>
          </a:p>
        </p:txBody>
      </p:sp>
      <p:sp>
        <p:nvSpPr>
          <p:cNvPr id="4" name="Content Placeholder 3"/>
          <p:cNvSpPr>
            <a:spLocks noGrp="1"/>
          </p:cNvSpPr>
          <p:nvPr>
            <p:ph sz="half" idx="10"/>
          </p:nvPr>
        </p:nvSpPr>
        <p:spPr/>
        <p:txBody>
          <a:bodyPr>
            <a:normAutofit/>
          </a:bodyPr>
          <a:lstStyle/>
          <a:p>
            <a:r>
              <a:rPr lang="en-US" dirty="0" smtClean="0"/>
              <a:t>Provide a safe coding subset</a:t>
            </a:r>
          </a:p>
          <a:p>
            <a:r>
              <a:rPr lang="en-US" dirty="0" smtClean="0"/>
              <a:t>Addressing both data and control coupling</a:t>
            </a:r>
          </a:p>
          <a:p>
            <a:r>
              <a:rPr lang="en-US" dirty="0" smtClean="0"/>
              <a:t>Prove absence of run-time errors (</a:t>
            </a:r>
            <a:r>
              <a:rPr lang="en-US" dirty="0" err="1" smtClean="0"/>
              <a:t>AoRTE</a:t>
            </a:r>
            <a:r>
              <a:rPr lang="en-US" dirty="0" smtClean="0"/>
              <a:t>)</a:t>
            </a:r>
          </a:p>
          <a:p>
            <a:r>
              <a:rPr lang="en-US" dirty="0" smtClean="0"/>
              <a:t>Prove functional correctness</a:t>
            </a:r>
          </a:p>
          <a:p>
            <a:r>
              <a:rPr lang="en-US" dirty="0" smtClean="0"/>
              <a:t>Prove components integration</a:t>
            </a:r>
          </a:p>
          <a:p>
            <a:r>
              <a:rPr lang="en-US" dirty="0" smtClean="0"/>
              <a:t>Support combined proof and unit testing</a:t>
            </a:r>
          </a:p>
        </p:txBody>
      </p:sp>
    </p:spTree>
    <p:extLst>
      <p:ext uri="{BB962C8B-B14F-4D97-AF65-F5344CB8AC3E}">
        <p14:creationId xmlns:p14="http://schemas.microsoft.com/office/powerpoint/2010/main" val="3092148666"/>
      </p:ext>
    </p:extLst>
  </p:cSld>
  <p:clrMapOvr>
    <a:masterClrMapping/>
  </p:clrMapOvr>
  <p:timing>
    <p:tnLst>
      <p:par>
        <p:cTn id="1" dur="indefinite" restart="never" nodeType="tmRoot"/>
      </p:par>
    </p:tnLst>
  </p:timing>
</p:sld>
</file>

<file path=ppt/theme/theme1.xml><?xml version="1.0" encoding="utf-8"?>
<a:theme xmlns:a="http://schemas.openxmlformats.org/drawingml/2006/main" name="AdaCore Training">
  <a:themeElements>
    <a:clrScheme name="Custom 1">
      <a:dk1>
        <a:srgbClr val="000000"/>
      </a:dk1>
      <a:lt1>
        <a:srgbClr val="FFFFFF"/>
      </a:lt1>
      <a:dk2>
        <a:srgbClr val="0D253A"/>
      </a:dk2>
      <a:lt2>
        <a:srgbClr val="E4E8E9"/>
      </a:lt2>
      <a:accent1>
        <a:srgbClr val="17598F"/>
      </a:accent1>
      <a:accent2>
        <a:srgbClr val="8EAFCB"/>
      </a:accent2>
      <a:accent3>
        <a:srgbClr val="A6CE8D"/>
      </a:accent3>
      <a:accent4>
        <a:srgbClr val="0D253A"/>
      </a:accent4>
      <a:accent5>
        <a:srgbClr val="E4E8E9"/>
      </a:accent5>
      <a:accent6>
        <a:srgbClr val="419415"/>
      </a:accent6>
      <a:hlink>
        <a:srgbClr val="CB9A31"/>
      </a:hlink>
      <a:folHlink>
        <a:srgbClr val="8D8D8D"/>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spDef>
      <a:spPr bwMode="auto">
        <a:noFill/>
        <a:ln w="9525" cap="flat" cmpd="sng" algn="ctr">
          <a:solidFill>
            <a:schemeClr val="tx1"/>
          </a:solidFill>
          <a:prstDash val="solid"/>
          <a:round/>
          <a:headEnd type="none" w="med" len="med"/>
          <a:tailEnd type="none"/>
        </a:ln>
        <a:effectLst/>
      </a:spPr>
      <a:bodyPr rtlCol="0" anchor="ctr"/>
      <a:lstStyle>
        <a:defPPr algn="ctr">
          <a:defRPr/>
        </a:defPPr>
      </a:lstStyle>
    </a:spDef>
    <a:lnDef>
      <a:spPr bwMode="auto">
        <a:solidFill>
          <a:schemeClr val="accent1"/>
        </a:solidFill>
        <a:ln w="9525" cap="flat" cmpd="sng" algn="ctr">
          <a:solidFill>
            <a:schemeClr val="tx1"/>
          </a:solidFill>
          <a:prstDash val="solid"/>
          <a:round/>
          <a:headEnd type="none" w="med" len="med"/>
          <a:tailEnd type="none"/>
        </a:ln>
        <a:effectLst/>
      </a:spPr>
      <a:bodyPr/>
      <a:lstStyle/>
    </a:lnDef>
    <a:txDef>
      <a:spPr>
        <a:noFill/>
      </a:spPr>
      <a:bodyPr wrap="none" rtlCol="0">
        <a:spAutoFit/>
      </a:bodyPr>
      <a:lstStyle>
        <a:defPPr>
          <a:defRPr sz="1600" dirty="0"/>
        </a:defPPr>
      </a:lstStyle>
    </a:txDef>
  </a:objectDefaults>
  <a:extraClrSchemeLst>
    <a:extraClrScheme>
      <a:clrScheme name="AdaCor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daCor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daCor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daCor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daCor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daCor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daCore_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daCor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daCor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daCor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daCor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daCor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AdaCore Training</Template>
  <TotalTime>9334</TotalTime>
  <Pages>66</Pages>
  <Words>2355</Words>
  <Application>Microsoft Office PowerPoint</Application>
  <PresentationFormat>Letter Paper (8.5x11 in)</PresentationFormat>
  <Paragraphs>326</Paragraphs>
  <Slides>28</Slides>
  <Notes>13</Notes>
  <HiddenSlides>0</HiddenSlides>
  <MMClips>0</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28</vt:i4>
      </vt:variant>
    </vt:vector>
  </HeadingPairs>
  <TitlesOfParts>
    <vt:vector size="45" baseType="lpstr">
      <vt:lpstr>ＭＳ Ｐゴシック</vt:lpstr>
      <vt:lpstr>ＭＳ Ｐゴシック</vt:lpstr>
      <vt:lpstr>Arial</vt:lpstr>
      <vt:lpstr>Arial Black</vt:lpstr>
      <vt:lpstr>Arial Bold</vt:lpstr>
      <vt:lpstr>Calibri</vt:lpstr>
      <vt:lpstr>Consolas</vt:lpstr>
      <vt:lpstr>Franklin Gothic Book</vt:lpstr>
      <vt:lpstr>Gill Sans</vt:lpstr>
      <vt:lpstr>Helvetica</vt:lpstr>
      <vt:lpstr>Source Code Pro</vt:lpstr>
      <vt:lpstr>Times</vt:lpstr>
      <vt:lpstr>Times New Roman</vt:lpstr>
      <vt:lpstr>Verdana</vt:lpstr>
      <vt:lpstr>Wingdings</vt:lpstr>
      <vt:lpstr>ヒラギノ角ゴ ProN W3</vt:lpstr>
      <vt:lpstr>AdaCore Training</vt:lpstr>
      <vt:lpstr>Formal Methods and SPARK</vt:lpstr>
      <vt:lpstr>High-Integrity Software</vt:lpstr>
      <vt:lpstr>Formal Methods</vt:lpstr>
      <vt:lpstr>Combining Proof and Test – Cost Benefit </vt:lpstr>
      <vt:lpstr>Language Facilitates Proof and Test</vt:lpstr>
      <vt:lpstr>SPARK</vt:lpstr>
      <vt:lpstr>Math Hidden Behind the Tools</vt:lpstr>
      <vt:lpstr>SPARK Language and Tools Agenda</vt:lpstr>
      <vt:lpstr>Objectives of Using SPARK</vt:lpstr>
      <vt:lpstr>A Brief Terminology Introduction</vt:lpstr>
      <vt:lpstr>SPARK Contract Examples</vt:lpstr>
      <vt:lpstr>Provide A Safe Coding Standard</vt:lpstr>
      <vt:lpstr>Address Data &amp; Control Coupling</vt:lpstr>
      <vt:lpstr>How SPARK Addresses Data Coupling</vt:lpstr>
      <vt:lpstr>How SPARK Addresses Control Coupling</vt:lpstr>
      <vt:lpstr>Prove Absence of Run-time Errors (AoRTE)</vt:lpstr>
      <vt:lpstr>Why Do We Care About Integer Overflow?</vt:lpstr>
      <vt:lpstr>Allow Safely Removing Run-Time Checks</vt:lpstr>
      <vt:lpstr>Removing Run-Time Checks In SPARK</vt:lpstr>
      <vt:lpstr>Functional Correctness - Beyond AoRTE</vt:lpstr>
      <vt:lpstr>Proving Arbitrary Abstract Properties</vt:lpstr>
      <vt:lpstr>Subsequent Proof Using Abstract Properties</vt:lpstr>
      <vt:lpstr>Prove Correct Components Integration</vt:lpstr>
      <vt:lpstr>Components Integration: Defensive Code</vt:lpstr>
      <vt:lpstr>The Role of Testing</vt:lpstr>
      <vt:lpstr>Combined Proof and Test</vt:lpstr>
      <vt:lpstr>SPARK Language and Tools Agenda</vt:lpstr>
      <vt:lpstr>Formal Methods and SPARK Summary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 of Ada95</dc:title>
  <dc:subject>Ada95 language overview</dc:subject>
  <dc:creator>Pat Rogers</dc:creator>
  <cp:lastModifiedBy>rogers</cp:lastModifiedBy>
  <cp:revision>1650</cp:revision>
  <cp:lastPrinted>2018-02-28T20:03:04Z</cp:lastPrinted>
  <dcterms:created xsi:type="dcterms:W3CDTF">1995-10-23T14:09:30Z</dcterms:created>
  <dcterms:modified xsi:type="dcterms:W3CDTF">2018-04-09T18:57:03Z</dcterms:modified>
</cp:coreProperties>
</file>