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37" r:id="rId1"/>
  </p:sldMasterIdLst>
  <p:notesMasterIdLst>
    <p:notesMasterId r:id="rId73"/>
  </p:notesMasterIdLst>
  <p:handoutMasterIdLst>
    <p:handoutMasterId r:id="rId7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342" r:id="rId37"/>
    <p:sldId id="291" r:id="rId38"/>
    <p:sldId id="292" r:id="rId39"/>
    <p:sldId id="293" r:id="rId40"/>
    <p:sldId id="294" r:id="rId41"/>
    <p:sldId id="295" r:id="rId42"/>
    <p:sldId id="296" r:id="rId43"/>
    <p:sldId id="297" r:id="rId44"/>
    <p:sldId id="300" r:id="rId45"/>
    <p:sldId id="301" r:id="rId46"/>
    <p:sldId id="341" r:id="rId47"/>
    <p:sldId id="340" r:id="rId48"/>
    <p:sldId id="302" r:id="rId49"/>
    <p:sldId id="303" r:id="rId50"/>
    <p:sldId id="304" r:id="rId51"/>
    <p:sldId id="305" r:id="rId52"/>
    <p:sldId id="299" r:id="rId53"/>
    <p:sldId id="306" r:id="rId54"/>
    <p:sldId id="307" r:id="rId55"/>
    <p:sldId id="308" r:id="rId56"/>
    <p:sldId id="309" r:id="rId57"/>
    <p:sldId id="310" r:id="rId58"/>
    <p:sldId id="311" r:id="rId59"/>
    <p:sldId id="312" r:id="rId60"/>
    <p:sldId id="313" r:id="rId61"/>
    <p:sldId id="314" r:id="rId62"/>
    <p:sldId id="343" r:id="rId63"/>
    <p:sldId id="344" r:id="rId64"/>
    <p:sldId id="345" r:id="rId65"/>
    <p:sldId id="346" r:id="rId66"/>
    <p:sldId id="347" r:id="rId67"/>
    <p:sldId id="348" r:id="rId68"/>
    <p:sldId id="315" r:id="rId69"/>
    <p:sldId id="316" r:id="rId70"/>
    <p:sldId id="317" r:id="rId71"/>
    <p:sldId id="339" r:id="rId72"/>
  </p:sldIdLst>
  <p:sldSz cx="9144000" cy="6858000" type="letter"/>
  <p:notesSz cx="7315200" cy="96012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99CC"/>
    <a:srgbClr val="FFCC99"/>
    <a:srgbClr val="E8DDAE"/>
    <a:srgbClr val="66FF99"/>
    <a:srgbClr val="E1D395"/>
    <a:srgbClr val="FF5050"/>
    <a:srgbClr val="FFC000"/>
    <a:srgbClr val="C4DFF5"/>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132" autoAdjust="0"/>
    <p:restoredTop sz="86419" autoAdjust="0"/>
  </p:normalViewPr>
  <p:slideViewPr>
    <p:cSldViewPr snapToObjects="1">
      <p:cViewPr varScale="1">
        <p:scale>
          <a:sx n="133" d="100"/>
          <a:sy n="133" d="100"/>
        </p:scale>
        <p:origin x="1172" y="92"/>
      </p:cViewPr>
      <p:guideLst>
        <p:guide orient="horz" pos="2160"/>
        <p:guide pos="2160"/>
      </p:guideLst>
    </p:cSldViewPr>
  </p:slideViewPr>
  <p:outlineViewPr>
    <p:cViewPr>
      <p:scale>
        <a:sx n="33" d="100"/>
        <a:sy n="33" d="100"/>
      </p:scale>
      <p:origin x="0" y="-38604"/>
    </p:cViewPr>
  </p:outlineViewPr>
  <p:notesTextViewPr>
    <p:cViewPr>
      <p:scale>
        <a:sx n="100" d="100"/>
        <a:sy n="100" d="100"/>
      </p:scale>
      <p:origin x="0" y="0"/>
    </p:cViewPr>
  </p:notesTextViewPr>
  <p:sorterViewPr>
    <p:cViewPr>
      <p:scale>
        <a:sx n="110" d="100"/>
        <a:sy n="110" d="100"/>
      </p:scale>
      <p:origin x="0" y="-11140"/>
    </p:cViewPr>
  </p:sorterViewPr>
  <p:notesViewPr>
    <p:cSldViewPr snapToObjects="1">
      <p:cViewPr>
        <p:scale>
          <a:sx n="100" d="100"/>
          <a:sy n="100" d="100"/>
        </p:scale>
        <p:origin x="1412" y="680"/>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Header Placeholder 1"/>
          <p:cNvSpPr>
            <a:spLocks noGrp="1"/>
          </p:cNvSpPr>
          <p:nvPr>
            <p:ph type="hdr" sz="quarter"/>
          </p:nvPr>
        </p:nvSpPr>
        <p:spPr>
          <a:xfrm>
            <a:off x="434181" y="148754"/>
            <a:ext cx="6230938" cy="307777"/>
          </a:xfrm>
          <a:prstGeom prst="rect">
            <a:avLst/>
          </a:prstGeom>
          <a:noFill/>
          <a:ln w="9525" algn="ctr">
            <a:noFill/>
            <a:miter lim="800000"/>
            <a:headEnd type="none" w="sm" len="sm"/>
            <a:tailEnd type="none" w="lg" len="med"/>
          </a:ln>
          <a:effectLst/>
        </p:spPr>
        <p:txBody>
          <a:bodyPr vert="horz" wrap="none" lIns="91440" tIns="45720" rIns="91440" bIns="45720" numCol="1" anchor="ctr" anchorCtr="1" compatLnSpc="1">
            <a:prstTxWarp prst="textNoShape">
              <a:avLst/>
            </a:prstTxWarp>
            <a:noAutofit/>
          </a:bodyPr>
          <a:lstStyle/>
          <a:p>
            <a:pPr algn="ctr" eaLnBrk="0" hangingPunct="0"/>
            <a:r>
              <a:rPr lang="en-US" sz="1400" dirty="0" smtClean="0">
                <a:latin typeface="Arial Black" panose="020B0A04020102020204" pitchFamily="34" charset="0"/>
                <a:ea typeface="+mn-ea"/>
              </a:rPr>
              <a:t>Programming In SPARK: Fundamentals</a:t>
            </a:r>
            <a:endParaRPr lang="en-US" sz="1400" dirty="0">
              <a:latin typeface="Arial Black" panose="020B0A04020102020204" pitchFamily="34" charset="0"/>
              <a:ea typeface="+mn-ea"/>
            </a:endParaRPr>
          </a:p>
        </p:txBody>
      </p:sp>
      <p:sp>
        <p:nvSpPr>
          <p:cNvPr id="14" name="Footer Placeholder 3"/>
          <p:cNvSpPr>
            <a:spLocks noGrp="1"/>
          </p:cNvSpPr>
          <p:nvPr>
            <p:ph type="ftr" sz="quarter" idx="2"/>
          </p:nvPr>
        </p:nvSpPr>
        <p:spPr>
          <a:xfrm>
            <a:off x="703262" y="9268520"/>
            <a:ext cx="992579" cy="23083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eaLnBrk="0" hangingPunct="0"/>
            <a:r>
              <a:rPr lang="en-US" sz="900" dirty="0">
                <a:latin typeface="Arial" charset="0"/>
              </a:rPr>
              <a:t>Managing State</a:t>
            </a:r>
          </a:p>
        </p:txBody>
      </p:sp>
      <p:sp>
        <p:nvSpPr>
          <p:cNvPr id="15" name="Line 3"/>
          <p:cNvSpPr>
            <a:spLocks noChangeShapeType="1"/>
          </p:cNvSpPr>
          <p:nvPr/>
        </p:nvSpPr>
        <p:spPr bwMode="auto">
          <a:xfrm>
            <a:off x="434182" y="508794"/>
            <a:ext cx="623093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Arial Black" panose="020B0A04020102020204" pitchFamily="34" charset="0"/>
            </a:endParaRPr>
          </a:p>
        </p:txBody>
      </p:sp>
      <p:sp>
        <p:nvSpPr>
          <p:cNvPr id="16" name="Line 28"/>
          <p:cNvSpPr>
            <a:spLocks noChangeShapeType="1"/>
          </p:cNvSpPr>
          <p:nvPr/>
        </p:nvSpPr>
        <p:spPr bwMode="auto">
          <a:xfrm>
            <a:off x="703262" y="9220200"/>
            <a:ext cx="623093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Rectangle 30"/>
          <p:cNvSpPr>
            <a:spLocks noGrp="1" noChangeArrowheads="1"/>
          </p:cNvSpPr>
          <p:nvPr>
            <p:ph type="sldNum" sz="quarter" idx="3"/>
          </p:nvPr>
        </p:nvSpPr>
        <p:spPr bwMode="auto">
          <a:xfrm>
            <a:off x="6064250" y="9268520"/>
            <a:ext cx="869950" cy="239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r" eaLnBrk="0" hangingPunct="0"/>
            <a:r>
              <a:rPr lang="en-US" sz="900" dirty="0" smtClean="0">
                <a:latin typeface="Arial" charset="0"/>
              </a:rPr>
              <a:t>Page </a:t>
            </a:r>
            <a:fld id="{FC5175E4-648C-4B4A-A1E1-BE0F0AE14F73}" type="slidenum">
              <a:rPr lang="en-US" sz="900" smtClean="0">
                <a:latin typeface="Arial" charset="0"/>
              </a:rPr>
              <a:pPr algn="r" eaLnBrk="0" hangingPunct="0"/>
              <a:t>‹#›</a:t>
            </a:fld>
            <a:endParaRPr lang="en-US" sz="900" dirty="0">
              <a:latin typeface="Arial" charset="0"/>
            </a:endParaRPr>
          </a:p>
        </p:txBody>
      </p:sp>
      <p:sp>
        <p:nvSpPr>
          <p:cNvPr id="18" name="Footer Placeholder 3"/>
          <p:cNvSpPr txBox="1">
            <a:spLocks/>
          </p:cNvSpPr>
          <p:nvPr/>
        </p:nvSpPr>
        <p:spPr>
          <a:xfrm>
            <a:off x="2980010" y="9268520"/>
            <a:ext cx="1677442" cy="239712"/>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900" dirty="0" smtClean="0">
                <a:latin typeface="Arial" charset="0"/>
              </a:rPr>
              <a:t>Copyright © AdaCore 2018</a:t>
            </a:r>
            <a:endParaRPr lang="en-US" sz="900" dirty="0">
              <a:latin typeface="Arial" charset="0"/>
            </a:endParaRPr>
          </a:p>
        </p:txBody>
      </p:sp>
    </p:spTree>
    <p:extLst>
      <p:ext uri="{BB962C8B-B14F-4D97-AF65-F5344CB8AC3E}">
        <p14:creationId xmlns:p14="http://schemas.microsoft.com/office/powerpoint/2010/main" val="222711308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13" tIns="47311" rIns="96313" bIns="47311" numCol="1" anchor="t" anchorCtr="0" compatLnSpc="1">
            <a:prstTxWarp prst="textNoShape">
              <a:avLst/>
            </a:prstTxWarp>
          </a:bodyPr>
          <a:lstStyle/>
          <a:p>
            <a:pPr lvl="0"/>
            <a:r>
              <a:rPr lang="en-US" noProof="0" smtClean="0"/>
              <a:t>Body Text</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0419" name="Rectangle 3"/>
          <p:cNvSpPr>
            <a:spLocks noChangeArrowheads="1"/>
          </p:cNvSpPr>
          <p:nvPr/>
        </p:nvSpPr>
        <p:spPr bwMode="auto">
          <a:xfrm>
            <a:off x="3290888" y="9147175"/>
            <a:ext cx="73183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33" tIns="47311" rIns="92933" bIns="47311">
            <a:spAutoFit/>
          </a:bodyPr>
          <a:lstStyle/>
          <a:p>
            <a:pPr algn="ctr" defTabSz="923925" eaLnBrk="0" hangingPunct="0">
              <a:lnSpc>
                <a:spcPct val="90000"/>
              </a:lnSpc>
            </a:pPr>
            <a:r>
              <a:rPr lang="en-US" sz="1300">
                <a:latin typeface="Times New Roman" pitchFamily="18" charset="0"/>
              </a:rPr>
              <a:t>Page </a:t>
            </a:r>
            <a:fld id="{80EFE900-81B1-4426-9513-1B1CB5980DD4}" type="slidenum">
              <a:rPr lang="en-US" sz="1300">
                <a:latin typeface="Times New Roman" pitchFamily="18" charset="0"/>
              </a:rPr>
              <a:pPr algn="ctr" defTabSz="923925" eaLnBrk="0" hangingPunct="0">
                <a:lnSpc>
                  <a:spcPct val="90000"/>
                </a:lnSpc>
              </a:pPr>
              <a:t>‹#›</a:t>
            </a:fld>
            <a:endParaRPr lang="en-US" sz="1300">
              <a:latin typeface="Times New Roman" pitchFamily="18" charset="0"/>
            </a:endParaRPr>
          </a:p>
        </p:txBody>
      </p:sp>
      <p:sp>
        <p:nvSpPr>
          <p:cNvPr id="60420" name="Rectangle 4"/>
          <p:cNvSpPr>
            <a:spLocks noGrp="1" noRot="1" noChangeAspect="1" noChangeArrowheads="1" noTextEdit="1"/>
          </p:cNvSpPr>
          <p:nvPr>
            <p:ph type="sldImg" idx="2"/>
          </p:nvPr>
        </p:nvSpPr>
        <p:spPr bwMode="auto">
          <a:xfrm>
            <a:off x="1268413" y="728663"/>
            <a:ext cx="4779962" cy="3584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5131221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Humble Programmer by </a:t>
            </a:r>
            <a:r>
              <a:rPr lang="en-US" dirty="0" err="1" smtClean="0"/>
              <a:t>Edsger</a:t>
            </a:r>
            <a:r>
              <a:rPr lang="en-US" dirty="0" smtClean="0"/>
              <a:t> W. Dijkstra</a:t>
            </a:r>
          </a:p>
          <a:p>
            <a:r>
              <a:rPr lang="en-US" dirty="0" smtClean="0"/>
              <a:t>ACM Turing Lecture, 1972</a:t>
            </a:r>
          </a:p>
          <a:p>
            <a:r>
              <a:rPr lang="en-US" dirty="0" smtClean="0"/>
              <a:t>"Communications of the ACM" 15, 10; 1972, pp. 859-866. </a:t>
            </a:r>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6</a:t>
            </a:fld>
            <a:endParaRPr lang="en-US"/>
          </a:p>
        </p:txBody>
      </p:sp>
    </p:spTree>
    <p:extLst>
      <p:ext uri="{BB962C8B-B14F-4D97-AF65-F5344CB8AC3E}">
        <p14:creationId xmlns:p14="http://schemas.microsoft.com/office/powerpoint/2010/main" val="3227208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it is better to use a</a:t>
            </a:r>
            <a:r>
              <a:rPr lang="en-US" baseline="0" dirty="0" smtClean="0"/>
              <a:t> </a:t>
            </a:r>
            <a:r>
              <a:rPr lang="en-US" dirty="0" smtClean="0"/>
              <a:t>function for Contains, rather than directly using the quantified expression, because that helps the provers as well as humans.</a:t>
            </a:r>
          </a:p>
          <a:p>
            <a:endParaRPr lang="en-US" dirty="0" smtClean="0"/>
          </a:p>
          <a:p>
            <a:r>
              <a:rPr lang="en-US" dirty="0" smtClean="0"/>
              <a:t>In reality we would likely want all the</a:t>
            </a:r>
            <a:r>
              <a:rPr lang="en-US" baseline="0" dirty="0" smtClean="0"/>
              <a:t> content of the refined postcondition in the public version given to clients.</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41</a:t>
            </a:fld>
            <a:endParaRPr lang="en-US"/>
          </a:p>
        </p:txBody>
      </p:sp>
    </p:spTree>
    <p:extLst>
      <p:ext uri="{BB962C8B-B14F-4D97-AF65-F5344CB8AC3E}">
        <p14:creationId xmlns:p14="http://schemas.microsoft.com/office/powerpoint/2010/main" val="4226076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UG 5.3.2 Package Initialization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RM 7.1.5</a:t>
            </a:r>
          </a:p>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44</a:t>
            </a:fld>
            <a:endParaRPr lang="en-US"/>
          </a:p>
        </p:txBody>
      </p:sp>
    </p:spTree>
    <p:extLst>
      <p:ext uri="{BB962C8B-B14F-4D97-AF65-F5344CB8AC3E}">
        <p14:creationId xmlns:p14="http://schemas.microsoft.com/office/powerpoint/2010/main" val="70770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52</a:t>
            </a:fld>
            <a:endParaRPr lang="en-US"/>
          </a:p>
        </p:txBody>
      </p:sp>
    </p:spTree>
    <p:extLst>
      <p:ext uri="{BB962C8B-B14F-4D97-AF65-F5344CB8AC3E}">
        <p14:creationId xmlns:p14="http://schemas.microsoft.com/office/powerpoint/2010/main" val="204040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RM </a:t>
            </a:r>
            <a:r>
              <a:rPr lang="en-US" altLang="en-US" dirty="0" smtClean="0"/>
              <a:t>7.1.6, </a:t>
            </a:r>
            <a:r>
              <a:rPr lang="en-US" dirty="0" smtClean="0"/>
              <a:t>UG 5.3.3</a:t>
            </a:r>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53</a:t>
            </a:fld>
            <a:endParaRPr lang="en-US"/>
          </a:p>
        </p:txBody>
      </p:sp>
    </p:spTree>
    <p:extLst>
      <p:ext uri="{BB962C8B-B14F-4D97-AF65-F5344CB8AC3E}">
        <p14:creationId xmlns:p14="http://schemas.microsoft.com/office/powerpoint/2010/main" val="1917285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 is hidden but Empty can see it. If</a:t>
            </a:r>
            <a:r>
              <a:rPr lang="en-US" baseline="0" dirty="0" smtClean="0"/>
              <a:t> the aspect refers to a variable it must be visible.</a:t>
            </a:r>
          </a:p>
          <a:p>
            <a:endParaRPr lang="en-US" baseline="0" dirty="0" smtClean="0"/>
          </a:p>
          <a:p>
            <a:r>
              <a:rPr lang="en-US" dirty="0" smtClean="0"/>
              <a:t>When a package is analyzed with GNATprove, it checks that the initial condition of a package cannot fail. GNATprove</a:t>
            </a:r>
          </a:p>
          <a:p>
            <a:r>
              <a:rPr lang="en-US" dirty="0" smtClean="0"/>
              <a:t>also analyzes the initial condition expression to ensure that it is free from run-time errors, like any other assertion.</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54</a:t>
            </a:fld>
            <a:endParaRPr lang="en-US"/>
          </a:p>
        </p:txBody>
      </p:sp>
    </p:spTree>
    <p:extLst>
      <p:ext uri="{BB962C8B-B14F-4D97-AF65-F5344CB8AC3E}">
        <p14:creationId xmlns:p14="http://schemas.microsoft.com/office/powerpoint/2010/main" val="209212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telling GNATprove that initially there are zero elements contained, and that Push adds one.</a:t>
            </a:r>
            <a:r>
              <a:rPr lang="en-US" baseline="0" dirty="0" smtClean="0"/>
              <a:t> Likewise Pop would indicate that there are one less afterwards. That way when we call Push and Pop GNATprove will be able to prove that the precondition holds, e.g., Extent </a:t>
            </a:r>
            <a:r>
              <a:rPr lang="en-US" baseline="0" smtClean="0"/>
              <a:t>/= Capacity.</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55</a:t>
            </a:fld>
            <a:endParaRPr lang="en-US"/>
          </a:p>
        </p:txBody>
      </p:sp>
    </p:spTree>
    <p:extLst>
      <p:ext uri="{BB962C8B-B14F-4D97-AF65-F5344CB8AC3E}">
        <p14:creationId xmlns:p14="http://schemas.microsoft.com/office/powerpoint/2010/main" val="2913281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UG 7.6</a:t>
            </a:r>
          </a:p>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59</a:t>
            </a:fld>
            <a:endParaRPr lang="en-US"/>
          </a:p>
        </p:txBody>
      </p:sp>
    </p:spTree>
    <p:extLst>
      <p:ext uri="{BB962C8B-B14F-4D97-AF65-F5344CB8AC3E}">
        <p14:creationId xmlns:p14="http://schemas.microsoft.com/office/powerpoint/2010/main" val="3078484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synthesized</a:t>
            </a:r>
            <a:r>
              <a:rPr lang="en-US" baseline="0" dirty="0" smtClean="0"/>
              <a:t> version is over-conservative for sake of safety, i.e., says that even those initialized explicitly from zero are initialized from </a:t>
            </a:r>
            <a:r>
              <a:rPr lang="en-US" baseline="0" dirty="0" err="1" smtClean="0"/>
              <a:t>External_Data.Val</a:t>
            </a:r>
            <a:r>
              <a:rPr lang="en-US" baseline="0" dirty="0" smtClean="0"/>
              <a:t>.</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60</a:t>
            </a:fld>
            <a:endParaRPr lang="en-US"/>
          </a:p>
        </p:txBody>
      </p:sp>
    </p:spTree>
    <p:extLst>
      <p:ext uri="{BB962C8B-B14F-4D97-AF65-F5344CB8AC3E}">
        <p14:creationId xmlns:p14="http://schemas.microsoft.com/office/powerpoint/2010/main" val="34952851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UG 7.6</a:t>
            </a:r>
          </a:p>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61</a:t>
            </a:fld>
            <a:endParaRPr lang="en-US"/>
          </a:p>
        </p:txBody>
      </p:sp>
    </p:spTree>
    <p:extLst>
      <p:ext uri="{BB962C8B-B14F-4D97-AF65-F5344CB8AC3E}">
        <p14:creationId xmlns:p14="http://schemas.microsoft.com/office/powerpoint/2010/main" val="860306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SPARK RM </a:t>
            </a:r>
            <a:r>
              <a:rPr lang="en-US" altLang="en-US" dirty="0" smtClean="0"/>
              <a:t>7.1.6, </a:t>
            </a:r>
            <a:r>
              <a:rPr lang="en-US" dirty="0" smtClean="0"/>
              <a:t>UG 5.3.3</a:t>
            </a:r>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62</a:t>
            </a:fld>
            <a:endParaRPr lang="en-US"/>
          </a:p>
        </p:txBody>
      </p:sp>
    </p:spTree>
    <p:extLst>
      <p:ext uri="{BB962C8B-B14F-4D97-AF65-F5344CB8AC3E}">
        <p14:creationId xmlns:p14="http://schemas.microsoft.com/office/powerpoint/2010/main" val="3479033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NXT_Shield is a bespoke board</a:t>
            </a:r>
            <a:r>
              <a:rPr lang="en-US" baseline="0" dirty="0" smtClean="0"/>
              <a:t> supporting two Lego NXT motors and one Ultrasonic Sonar sensor, total.</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10</a:t>
            </a:fld>
            <a:endParaRPr lang="en-US"/>
          </a:p>
        </p:txBody>
      </p:sp>
    </p:spTree>
    <p:extLst>
      <p:ext uri="{BB962C8B-B14F-4D97-AF65-F5344CB8AC3E}">
        <p14:creationId xmlns:p14="http://schemas.microsoft.com/office/powerpoint/2010/main" val="3739902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for type predicates, the name of the type can be used inside the expression to refer to the current instance of the type.</a:t>
            </a:r>
          </a:p>
          <a:p>
            <a:endParaRPr lang="en-US" dirty="0" smtClean="0"/>
          </a:p>
          <a:p>
            <a:r>
              <a:rPr lang="en-US" dirty="0" smtClean="0"/>
              <a:t>And of course really this would be a generic package.</a:t>
            </a:r>
            <a:endParaRPr lang="en-US" dirty="0"/>
          </a:p>
        </p:txBody>
      </p:sp>
    </p:spTree>
    <p:extLst>
      <p:ext uri="{BB962C8B-B14F-4D97-AF65-F5344CB8AC3E}">
        <p14:creationId xmlns:p14="http://schemas.microsoft.com/office/powerpoint/2010/main" val="3560991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033365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extLst>
      <p:ext uri="{BB962C8B-B14F-4D97-AF65-F5344CB8AC3E}">
        <p14:creationId xmlns:p14="http://schemas.microsoft.com/office/powerpoint/2010/main" val="1443816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23</a:t>
            </a:fld>
            <a:endParaRPr lang="en-US"/>
          </a:p>
        </p:txBody>
      </p:sp>
    </p:spTree>
    <p:extLst>
      <p:ext uri="{BB962C8B-B14F-4D97-AF65-F5344CB8AC3E}">
        <p14:creationId xmlns:p14="http://schemas.microsoft.com/office/powerpoint/2010/main" val="83041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point here is that the state refinement occurs in the package</a:t>
            </a:r>
            <a:r>
              <a:rPr lang="en-US" baseline="0" dirty="0" smtClean="0"/>
              <a:t> body but the body is not yet available for whatever reason, but the state is in the package spec so we need to identify the mapping in the spec.</a:t>
            </a:r>
            <a:endParaRPr lang="en-US" dirty="0"/>
          </a:p>
        </p:txBody>
      </p:sp>
    </p:spTree>
    <p:extLst>
      <p:ext uri="{BB962C8B-B14F-4D97-AF65-F5344CB8AC3E}">
        <p14:creationId xmlns:p14="http://schemas.microsoft.com/office/powerpoint/2010/main" val="2415721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Note that</a:t>
            </a:r>
            <a:r>
              <a:rPr lang="en-US" altLang="en-US" baseline="0" dirty="0" smtClean="0"/>
              <a:t> </a:t>
            </a:r>
            <a:r>
              <a:rPr lang="en-US" altLang="en-US" dirty="0" smtClean="0"/>
              <a:t>constants without variable inputs do not participate to the flow of information and therefore cannot appear in a state refinement.</a:t>
            </a:r>
          </a:p>
          <a:p>
            <a:r>
              <a:rPr lang="en-US" altLang="en-US" dirty="0" smtClean="0"/>
              <a:t>Functions as constants’ values are not an issue.</a:t>
            </a:r>
          </a:p>
          <a:p>
            <a:endParaRPr lang="en-US" altLang="en-US" dirty="0" smtClean="0"/>
          </a:p>
          <a:p>
            <a:r>
              <a:rPr lang="en-US" altLang="en-US" dirty="0" smtClean="0"/>
              <a:t>This isn’t a matter of static versus non-static constants,</a:t>
            </a:r>
            <a:r>
              <a:rPr lang="en-US" altLang="en-US" baseline="0" dirty="0" smtClean="0"/>
              <a:t> it is a matter of variables. The case of constants’ values coming from function calls is not included because a function doesn’t necessarily read a </a:t>
            </a:r>
            <a:r>
              <a:rPr lang="en-US" altLang="en-US" baseline="0" smtClean="0"/>
              <a:t>(global) variable </a:t>
            </a:r>
            <a:r>
              <a:rPr lang="en-US" altLang="en-US" baseline="0" dirty="0" smtClean="0"/>
              <a:t>to compute the return value.</a:t>
            </a:r>
            <a:endParaRPr lang="en-US" altLang="en-US" dirty="0" smtClean="0"/>
          </a:p>
        </p:txBody>
      </p:sp>
      <p:sp>
        <p:nvSpPr>
          <p:cNvPr id="30723"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7F4AAF8-88A9-4F42-AA1E-49B0288F58B7}" type="slidenum">
              <a:rPr lang="en-US" altLang="fr-FR" smtClean="0"/>
              <a:pPr/>
              <a:t>32</a:t>
            </a:fld>
            <a:endParaRPr lang="en-US" altLang="fr-FR" smtClean="0"/>
          </a:p>
        </p:txBody>
      </p:sp>
    </p:spTree>
    <p:extLst>
      <p:ext uri="{BB962C8B-B14F-4D97-AF65-F5344CB8AC3E}">
        <p14:creationId xmlns:p14="http://schemas.microsoft.com/office/powerpoint/2010/main" val="537881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but</a:t>
            </a:r>
            <a:r>
              <a:rPr lang="en-US" baseline="0" dirty="0" smtClean="0"/>
              <a:t> not necessarily, </a:t>
            </a:r>
            <a:r>
              <a:rPr lang="en-US" dirty="0" smtClean="0"/>
              <a:t>due to loss of precision when combining several variables into one abstract name</a:t>
            </a:r>
            <a:r>
              <a:rPr lang="en-US" baseline="0" dirty="0" smtClean="0"/>
              <a:t>.</a:t>
            </a:r>
          </a:p>
          <a:p>
            <a:endParaRPr lang="en-US" baseline="0" dirty="0" smtClean="0"/>
          </a:p>
          <a:p>
            <a:r>
              <a:rPr lang="en-US" altLang="en-US" dirty="0" smtClean="0"/>
              <a:t>Possible because the different modes of the hidden variables aggregated in a state abstraction are collapsed into a single mode</a:t>
            </a:r>
            <a:endParaRPr lang="en-US" baseline="0" dirty="0" smtClean="0"/>
          </a:p>
          <a:p>
            <a:endParaRPr lang="en-US" altLang="en-US" dirty="0" smtClean="0"/>
          </a:p>
          <a:p>
            <a:r>
              <a:rPr lang="en-US" altLang="en-US" dirty="0" smtClean="0"/>
              <a:t>For example, the Pop procedure shown here only modifies the value of the hidden variable Top and keeps Values unchanged. If two distinct state abstractions are used for the two variables, then this contract is preserved. On the other hand, if they are collapsed into one single state abstraction, we lose the fact that Values is preserved, only keeping the fact that </a:t>
            </a:r>
            <a:r>
              <a:rPr lang="en-US" altLang="en-US" dirty="0" err="1" smtClean="0"/>
              <a:t>The_Stack</a:t>
            </a:r>
            <a:r>
              <a:rPr lang="en-US" altLang="en-US" dirty="0" smtClean="0"/>
              <a:t> is modified. This loss in precision is reasonable here and not a problem for the verification, but in other situations could be problematic.</a:t>
            </a:r>
          </a:p>
          <a:p>
            <a:endParaRPr lang="en-US" altLang="en-US" dirty="0" smtClean="0"/>
          </a:p>
          <a:p>
            <a:endParaRPr lang="en-US" dirty="0"/>
          </a:p>
        </p:txBody>
      </p:sp>
    </p:spTree>
    <p:extLst>
      <p:ext uri="{BB962C8B-B14F-4D97-AF65-F5344CB8AC3E}">
        <p14:creationId xmlns:p14="http://schemas.microsoft.com/office/powerpoint/2010/main" val="2419606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37</a:t>
            </a:fld>
            <a:endParaRPr lang="en-US"/>
          </a:p>
        </p:txBody>
      </p:sp>
    </p:spTree>
    <p:extLst>
      <p:ext uri="{BB962C8B-B14F-4D97-AF65-F5344CB8AC3E}">
        <p14:creationId xmlns:p14="http://schemas.microsoft.com/office/powerpoint/2010/main" val="2476149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refinement isn’t required for solving analysis problems because the code will be analyzed successfully without them, but are instead for illustration.</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39</a:t>
            </a:fld>
            <a:endParaRPr lang="en-US"/>
          </a:p>
        </p:txBody>
      </p:sp>
    </p:spTree>
    <p:extLst>
      <p:ext uri="{BB962C8B-B14F-4D97-AF65-F5344CB8AC3E}">
        <p14:creationId xmlns:p14="http://schemas.microsoft.com/office/powerpoint/2010/main" val="951473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 implicit postcondition is why we can have a refined version in the</a:t>
            </a:r>
            <a:r>
              <a:rPr lang="en-US" baseline="0" dirty="0" smtClean="0"/>
              <a:t> first place. </a:t>
            </a:r>
            <a:r>
              <a:rPr lang="en-US" baseline="0" smtClean="0"/>
              <a:t>Otherwise </a:t>
            </a:r>
            <a:r>
              <a:rPr lang="en-US" baseline="0" dirty="0" smtClean="0"/>
              <a:t>what would we be refining?</a:t>
            </a:r>
            <a:endParaRPr lang="en-US" dirty="0"/>
          </a:p>
        </p:txBody>
      </p:sp>
      <p:sp>
        <p:nvSpPr>
          <p:cNvPr id="4" name="Header Placeholder 3"/>
          <p:cNvSpPr>
            <a:spLocks noGrp="1"/>
          </p:cNvSpPr>
          <p:nvPr>
            <p:ph type="hdr" sz="quarter" idx="10"/>
          </p:nvPr>
        </p:nvSpPr>
        <p:spPr>
          <a:xfrm>
            <a:off x="0" y="0"/>
            <a:ext cx="3076575" cy="511175"/>
          </a:xfrm>
          <a:prstGeom prst="rect">
            <a:avLst/>
          </a:prstGeom>
        </p:spPr>
        <p:txBody>
          <a:bodyPr/>
          <a:lstStyle/>
          <a:p>
            <a:pPr>
              <a:defRPr/>
            </a:pPr>
            <a:r>
              <a:rPr lang="en-US" smtClean="0"/>
              <a:t>Programming In SPARK: Fundamentals</a:t>
            </a:r>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Flow Analysis</a:t>
            </a:r>
            <a:endParaRPr lang="en-US"/>
          </a:p>
        </p:txBody>
      </p:sp>
      <p:sp>
        <p:nvSpPr>
          <p:cNvPr id="6" name="Slide Number Placeholder 5"/>
          <p:cNvSpPr>
            <a:spLocks noGrp="1"/>
          </p:cNvSpPr>
          <p:nvPr>
            <p:ph type="sldNum" sz="quarter" idx="12"/>
          </p:nvPr>
        </p:nvSpPr>
        <p:spPr>
          <a:xfrm>
            <a:off x="4021138" y="9721850"/>
            <a:ext cx="3076575" cy="511175"/>
          </a:xfrm>
          <a:prstGeom prst="rect">
            <a:avLst/>
          </a:prstGeom>
        </p:spPr>
        <p:txBody>
          <a:bodyPr/>
          <a:lstStyle/>
          <a:p>
            <a:pPr>
              <a:defRPr/>
            </a:pPr>
            <a:fld id="{2850D09C-F32B-402F-BDDA-49F4BB5C4C32}" type="slidenum">
              <a:rPr lang="en-US" smtClean="0"/>
              <a:pPr>
                <a:defRPr/>
              </a:pPr>
              <a:t>40</a:t>
            </a:fld>
            <a:endParaRPr lang="en-US"/>
          </a:p>
        </p:txBody>
      </p:sp>
    </p:spTree>
    <p:extLst>
      <p:ext uri="{BB962C8B-B14F-4D97-AF65-F5344CB8AC3E}">
        <p14:creationId xmlns:p14="http://schemas.microsoft.com/office/powerpoint/2010/main" val="161143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4"/>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cs typeface="Arial"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6151115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3" name="Rectangle 2"/>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4"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E31EFF50-B3D8-4FF2-AC7C-2F5C7495E1F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8" name="Title 1"/>
          <p:cNvSpPr>
            <a:spLocks noGrp="1"/>
          </p:cNvSpPr>
          <p:nvPr>
            <p:ph type="title"/>
          </p:nvPr>
        </p:nvSpPr>
        <p:spPr bwMode="gray">
          <a:xfrm>
            <a:off x="152400" y="76200"/>
            <a:ext cx="8884096"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6" name="Text Box 6"/>
          <p:cNvSpPr txBox="1">
            <a:spLocks noChangeArrowheads="1"/>
          </p:cNvSpPr>
          <p:nvPr userDrawn="1"/>
        </p:nvSpPr>
        <p:spPr bwMode="auto">
          <a:xfrm>
            <a:off x="-15875" y="6634163"/>
            <a:ext cx="11652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a:solidFill>
                  <a:srgbClr val="A6A6A6"/>
                </a:solidFill>
                <a:ea typeface="MS PGothic" panose="020B0600070205080204" pitchFamily="34" charset="-128"/>
              </a:rPr>
              <a:t>Copyright </a:t>
            </a:r>
            <a:r>
              <a:rPr lang="en-US" sz="800" dirty="0">
                <a:solidFill>
                  <a:srgbClr val="A6A6A6"/>
                </a:solidFill>
                <a:ea typeface="Verdana" pitchFamily="34" charset="0"/>
                <a:cs typeface="Verdana" pitchFamily="34" charset="0"/>
              </a:rPr>
              <a:t>©</a:t>
            </a:r>
            <a:r>
              <a:rPr lang="en-US" sz="800" dirty="0">
                <a:solidFill>
                  <a:srgbClr val="A6A6A6"/>
                </a:solidFill>
                <a:ea typeface="MS PGothic" panose="020B0600070205080204" pitchFamily="34" charset="-128"/>
              </a:rPr>
              <a:t> </a:t>
            </a:r>
            <a:r>
              <a:rPr lang="en-US" sz="800" dirty="0" smtClean="0">
                <a:solidFill>
                  <a:srgbClr val="A6A6A6"/>
                </a:solidFill>
                <a:ea typeface="MS PGothic" panose="020B0600070205080204" pitchFamily="34" charset="-128"/>
              </a:rPr>
              <a:t>AdaCore</a:t>
            </a:r>
            <a:endParaRPr lang="fr-FR" sz="800" dirty="0">
              <a:solidFill>
                <a:srgbClr val="A6A6A6"/>
              </a:solidFill>
              <a:ea typeface="MS PGothic" panose="020B0600070205080204" pitchFamily="34" charset="-128"/>
            </a:endParaRPr>
          </a:p>
        </p:txBody>
      </p:sp>
    </p:spTree>
    <p:extLst>
      <p:ext uri="{BB962C8B-B14F-4D97-AF65-F5344CB8AC3E}">
        <p14:creationId xmlns:p14="http://schemas.microsoft.com/office/powerpoint/2010/main" val="310263891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E31EFF50-B3D8-4FF2-AC7C-2F5C7495E1F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6" name="Text Box 6"/>
          <p:cNvSpPr txBox="1">
            <a:spLocks noChangeArrowheads="1"/>
          </p:cNvSpPr>
          <p:nvPr userDrawn="1"/>
        </p:nvSpPr>
        <p:spPr bwMode="auto">
          <a:xfrm>
            <a:off x="-15875" y="6634163"/>
            <a:ext cx="11652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a:solidFill>
                  <a:srgbClr val="A6A6A6"/>
                </a:solidFill>
                <a:ea typeface="MS PGothic" panose="020B0600070205080204" pitchFamily="34" charset="-128"/>
              </a:rPr>
              <a:t>Copyright </a:t>
            </a:r>
            <a:r>
              <a:rPr lang="en-US" sz="800" dirty="0">
                <a:solidFill>
                  <a:srgbClr val="A6A6A6"/>
                </a:solidFill>
                <a:ea typeface="Verdana" pitchFamily="34" charset="0"/>
                <a:cs typeface="Verdana" pitchFamily="34" charset="0"/>
              </a:rPr>
              <a:t>©</a:t>
            </a:r>
            <a:r>
              <a:rPr lang="en-US" sz="800" dirty="0">
                <a:solidFill>
                  <a:srgbClr val="A6A6A6"/>
                </a:solidFill>
                <a:ea typeface="MS PGothic" panose="020B0600070205080204" pitchFamily="34" charset="-128"/>
              </a:rPr>
              <a:t> </a:t>
            </a:r>
            <a:r>
              <a:rPr lang="en-US" sz="800" dirty="0" smtClean="0">
                <a:solidFill>
                  <a:srgbClr val="A6A6A6"/>
                </a:solidFill>
                <a:ea typeface="MS PGothic" panose="020B0600070205080204" pitchFamily="34" charset="-128"/>
              </a:rPr>
              <a:t>AdaCore</a:t>
            </a:r>
            <a:endParaRPr lang="fr-FR" sz="800" dirty="0">
              <a:solidFill>
                <a:srgbClr val="A6A6A6"/>
              </a:solidFill>
              <a:ea typeface="MS PGothic" panose="020B0600070205080204" pitchFamily="34" charset="-128"/>
            </a:endParaRPr>
          </a:p>
        </p:txBody>
      </p:sp>
    </p:spTree>
    <p:extLst>
      <p:ext uri="{BB962C8B-B14F-4D97-AF65-F5344CB8AC3E}">
        <p14:creationId xmlns:p14="http://schemas.microsoft.com/office/powerpoint/2010/main" val="13707457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7598067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D429265-1D29-4541-9219-1391FE2F445D}" type="slidenum">
              <a:rPr lang="en-US" sz="800">
                <a:solidFill>
                  <a:srgbClr val="A6A6A6"/>
                </a:solidFill>
              </a:rPr>
              <a:pPr algn="r">
                <a:defRPr/>
              </a:pPr>
              <a:t>‹#›</a:t>
            </a:fld>
            <a:endParaRPr lang="fr-FR" sz="800">
              <a:solidFill>
                <a:srgbClr val="A6A6A6"/>
              </a:solidFill>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896086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F5BED25-735D-4499-9461-763DC73DA03D}" type="slidenum">
              <a:rPr lang="en-US" sz="800">
                <a:solidFill>
                  <a:srgbClr val="A6A6A6"/>
                </a:solidFill>
              </a:rPr>
              <a:pPr algn="r">
                <a:defRPr/>
              </a:pPr>
              <a:t>‹#›</a:t>
            </a:fld>
            <a:endParaRPr lang="fr-FR" sz="800">
              <a:solidFill>
                <a:srgbClr val="A6A6A6"/>
              </a:solidFill>
            </a:endParaRPr>
          </a:p>
        </p:txBody>
      </p:sp>
      <p:sp>
        <p:nvSpPr>
          <p:cNvPr id="3" name="Content Placeholder 2"/>
          <p:cNvSpPr>
            <a:spLocks noGrp="1"/>
          </p:cNvSpPr>
          <p:nvPr>
            <p:ph sz="half" idx="1"/>
          </p:nvPr>
        </p:nvSpPr>
        <p:spPr>
          <a:xfrm>
            <a:off x="7620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14124412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5" name="Title 1"/>
          <p:cNvSpPr>
            <a:spLocks noGrp="1"/>
          </p:cNvSpPr>
          <p:nvPr>
            <p:ph type="title"/>
          </p:nvPr>
        </p:nvSpPr>
        <p:spPr bwMode="auto">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191345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iz Intro">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819775" y="268288"/>
            <a:ext cx="184150" cy="307975"/>
          </a:xfrm>
          <a:prstGeom prst="rect">
            <a:avLst/>
          </a:prstGeom>
          <a:noFill/>
          <a:ln>
            <a:noFill/>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ea typeface="+mn-ea"/>
              <a:cs typeface="Arial" pitchFamily="34" charset="0"/>
            </a:endParaRPr>
          </a:p>
        </p:txBody>
      </p:sp>
      <p:grpSp>
        <p:nvGrpSpPr>
          <p:cNvPr id="4" name="Group 7"/>
          <p:cNvGrpSpPr>
            <a:grpSpLocks/>
          </p:cNvGrpSpPr>
          <p:nvPr userDrawn="1"/>
        </p:nvGrpSpPr>
        <p:grpSpPr bwMode="auto">
          <a:xfrm>
            <a:off x="2879725" y="2641600"/>
            <a:ext cx="3384550" cy="1574800"/>
            <a:chOff x="2123728" y="2641848"/>
            <a:chExt cx="3382984" cy="1574304"/>
          </a:xfrm>
        </p:grpSpPr>
        <p:sp>
          <p:nvSpPr>
            <p:cNvPr id="5" name="TextBox 4"/>
            <p:cNvSpPr txBox="1">
              <a:spLocks noChangeArrowheads="1"/>
            </p:cNvSpPr>
            <p:nvPr userDrawn="1"/>
          </p:nvSpPr>
          <p:spPr bwMode="auto">
            <a:xfrm>
              <a:off x="3637502" y="2829114"/>
              <a:ext cx="1869210" cy="11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r" eaLnBrk="1" hangingPunct="1">
                <a:defRPr/>
              </a:pPr>
              <a:r>
                <a:rPr lang="en-US" sz="7200" smtClean="0">
                  <a:latin typeface="Calibri" pitchFamily="34" charset="0"/>
                  <a:cs typeface="Arial" pitchFamily="34" charset="0"/>
                </a:rPr>
                <a:t>Quiz</a:t>
              </a:r>
            </a:p>
          </p:txBody>
        </p:sp>
        <p:pic>
          <p:nvPicPr>
            <p:cNvPr id="6" name="Picture 2" descr="C:\Users\ochem\AppData\Local\Temp\Rar$DR28.624\AdaCoreU Package\icons\quiz.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3728" y="2641848"/>
              <a:ext cx="1574304" cy="157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Tree>
    <p:extLst>
      <p:ext uri="{BB962C8B-B14F-4D97-AF65-F5344CB8AC3E}">
        <p14:creationId xmlns:p14="http://schemas.microsoft.com/office/powerpoint/2010/main" val="20915916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iz Yes No">
    <p:spTree>
      <p:nvGrpSpPr>
        <p:cNvPr id="1" name=""/>
        <p:cNvGrpSpPr/>
        <p:nvPr/>
      </p:nvGrpSpPr>
      <p:grpSpPr>
        <a:xfrm>
          <a:off x="0" y="0"/>
          <a:ext cx="0" cy="0"/>
          <a:chOff x="0" y="0"/>
          <a:chExt cx="0" cy="0"/>
        </a:xfrm>
      </p:grpSpPr>
      <p:pic>
        <p:nvPicPr>
          <p:cNvPr id="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93278" y="254665"/>
            <a:ext cx="911170" cy="477837"/>
            <a:chOff x="7693278" y="114301"/>
            <a:chExt cx="911170" cy="477837"/>
          </a:xfrm>
        </p:grpSpPr>
        <p:sp>
          <p:nvSpPr>
            <p:cNvPr id="4" name="TextBox 3"/>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6"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userDrawn="1"/>
        </p:nvGrpSpPr>
        <p:grpSpPr>
          <a:xfrm>
            <a:off x="6443663" y="252283"/>
            <a:ext cx="993017" cy="482600"/>
            <a:chOff x="6443663" y="111919"/>
            <a:chExt cx="993017" cy="482600"/>
          </a:xfrm>
        </p:grpSpPr>
        <p:sp>
          <p:nvSpPr>
            <p:cNvPr id="3" name="TextBox 2"/>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7" name="Picture 9" descr="correc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9"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1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79570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iz No">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4"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userDrawn="1"/>
        </p:nvGrpSpPr>
        <p:grpSpPr>
          <a:xfrm>
            <a:off x="7693278" y="254665"/>
            <a:ext cx="911170" cy="477837"/>
            <a:chOff x="7693278" y="114301"/>
            <a:chExt cx="911170" cy="477837"/>
          </a:xfrm>
        </p:grpSpPr>
        <p:sp>
          <p:nvSpPr>
            <p:cNvPr id="26" name="TextBox 25"/>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27"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2"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039787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Yes">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Group 28"/>
          <p:cNvGrpSpPr/>
          <p:nvPr userDrawn="1"/>
        </p:nvGrpSpPr>
        <p:grpSpPr>
          <a:xfrm>
            <a:off x="6443663" y="252283"/>
            <a:ext cx="993017" cy="482600"/>
            <a:chOff x="6443663" y="111919"/>
            <a:chExt cx="993017" cy="482600"/>
          </a:xfrm>
        </p:grpSpPr>
        <p:sp>
          <p:nvSpPr>
            <p:cNvPr id="30" name="TextBox 29"/>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31" name="Picture 9" descr="correc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Box 31"/>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823229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5" r:id="rId6"/>
    <p:sldLayoutId id="2147483986" r:id="rId7"/>
    <p:sldLayoutId id="2147483987" r:id="rId8"/>
    <p:sldLayoutId id="2147483988" r:id="rId9"/>
    <p:sldLayoutId id="2147483989" r:id="rId10"/>
    <p:sldLayoutId id="2147483990" r:id="rId11"/>
  </p:sldLayoutIdLst>
  <p:timing>
    <p:tnLst>
      <p:par>
        <p:cTn id="1" dur="indefinite" restart="never" nodeType="tmRoot"/>
      </p:par>
    </p:tnLst>
  </p:timing>
  <p:txStyles>
    <p:titleStyle>
      <a:lvl1pPr algn="l" rtl="0" eaLnBrk="0" fontAlgn="base" hangingPunct="0">
        <a:spcBef>
          <a:spcPct val="0"/>
        </a:spcBef>
        <a:spcAft>
          <a:spcPct val="0"/>
        </a:spcAft>
        <a:defRPr sz="1600" b="1">
          <a:solidFill>
            <a:schemeClr val="bg1"/>
          </a:solidFill>
          <a:latin typeface="+mj-lt"/>
          <a:ea typeface="+mj-ea"/>
          <a:cs typeface="+mj-cs"/>
        </a:defRPr>
      </a:lvl1pPr>
      <a:lvl2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2pPr>
      <a:lvl3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3pPr>
      <a:lvl4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4pPr>
      <a:lvl5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0" fontAlgn="base" hangingPunct="0">
        <a:lnSpc>
          <a:spcPct val="100000"/>
        </a:lnSpc>
        <a:spcBef>
          <a:spcPts val="6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State</a:t>
            </a:r>
            <a:endParaRPr lang="en-US" dirty="0"/>
          </a:p>
        </p:txBody>
      </p:sp>
      <p:sp>
        <p:nvSpPr>
          <p:cNvPr id="3" name="Content Placeholder 2"/>
          <p:cNvSpPr>
            <a:spLocks noGrp="1"/>
          </p:cNvSpPr>
          <p:nvPr>
            <p:ph sz="half" idx="10"/>
          </p:nvPr>
        </p:nvSpPr>
        <p:spPr/>
        <p:txBody>
          <a:bodyPr/>
          <a:lstStyle/>
          <a:p>
            <a:r>
              <a:rPr lang="en-US" dirty="0" smtClean="0"/>
              <a:t>Design Idioms </a:t>
            </a:r>
            <a:r>
              <a:rPr lang="en-US" dirty="0"/>
              <a:t>Affecting State Visibility</a:t>
            </a:r>
          </a:p>
          <a:p>
            <a:r>
              <a:rPr lang="en-US" dirty="0"/>
              <a:t>Referring To Hidden State In SPARK</a:t>
            </a:r>
          </a:p>
          <a:p>
            <a:r>
              <a:rPr lang="en-US" dirty="0"/>
              <a:t>Refining Contracts</a:t>
            </a:r>
          </a:p>
          <a:p>
            <a:r>
              <a:rPr lang="en-US" dirty="0" smtClean="0"/>
              <a:t>Initialization</a:t>
            </a:r>
            <a:endParaRPr lang="en-US" dirty="0"/>
          </a:p>
          <a:p>
            <a:endParaRPr lang="en-US" dirty="0"/>
          </a:p>
        </p:txBody>
      </p:sp>
      <p:sp>
        <p:nvSpPr>
          <p:cNvPr id="5" name="TextBox 4"/>
          <p:cNvSpPr txBox="1"/>
          <p:nvPr/>
        </p:nvSpPr>
        <p:spPr>
          <a:xfrm>
            <a:off x="5368888" y="6307723"/>
            <a:ext cx="2241319" cy="338554"/>
          </a:xfrm>
          <a:prstGeom prst="rect">
            <a:avLst/>
          </a:prstGeom>
          <a:noFill/>
        </p:spPr>
        <p:txBody>
          <a:bodyPr wrap="none" rtlCol="0">
            <a:spAutoFit/>
          </a:bodyPr>
          <a:lstStyle/>
          <a:p>
            <a:r>
              <a:rPr lang="en-US" sz="1600" dirty="0"/>
              <a:t>https://xkcd.com/1902/</a:t>
            </a:r>
            <a:endParaRPr lang="en-US" sz="1600" i="0" kern="1200" dirty="0" smtClean="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3365" y="3645024"/>
            <a:ext cx="3524250" cy="2543175"/>
          </a:xfrm>
          <a:prstGeom prst="rect">
            <a:avLst/>
          </a:prstGeom>
        </p:spPr>
      </p:pic>
    </p:spTree>
    <p:extLst>
      <p:ext uri="{BB962C8B-B14F-4D97-AF65-F5344CB8AC3E}">
        <p14:creationId xmlns:p14="http://schemas.microsoft.com/office/powerpoint/2010/main" val="2614296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“Named Collection of Declarations” Example</a:t>
            </a:r>
            <a:endParaRPr lang="en-US" dirty="0"/>
          </a:p>
        </p:txBody>
      </p:sp>
      <p:sp>
        <p:nvSpPr>
          <p:cNvPr id="4" name="TextBox 3"/>
          <p:cNvSpPr txBox="1"/>
          <p:nvPr/>
        </p:nvSpPr>
        <p:spPr>
          <a:xfrm>
            <a:off x="2237245" y="2356593"/>
            <a:ext cx="5374292" cy="2793072"/>
          </a:xfrm>
          <a:prstGeom prst="rect">
            <a:avLst/>
          </a:prstGeom>
          <a:noFill/>
        </p:spPr>
        <p:txBody>
          <a:bodyPr wrap="none" rtlCol="0">
            <a:spAutoFit/>
          </a:bodyPr>
          <a:lstStyle/>
          <a:p>
            <a:pPr>
              <a:tabLst>
                <a:tab pos="288925" algn="l"/>
                <a:tab pos="2232025" algn="l"/>
              </a:tabLst>
            </a:pPr>
            <a:r>
              <a:rPr lang="en-US" sz="1400" b="1" noProof="1" smtClean="0">
                <a:latin typeface="Calibri" panose="020F0502020204030204" pitchFamily="34" charset="0"/>
                <a:cs typeface="Consolas" panose="020B0609020204030204" pitchFamily="49" charset="0"/>
              </a:rPr>
              <a:t>with </a:t>
            </a:r>
            <a:r>
              <a:rPr lang="en-US" sz="1400" noProof="1" smtClean="0">
                <a:latin typeface="Calibri" panose="020F0502020204030204" pitchFamily="34" charset="0"/>
                <a:cs typeface="Consolas" panose="020B0609020204030204" pitchFamily="49" charset="0"/>
              </a:rPr>
              <a:t>NXT.Motors;             	</a:t>
            </a:r>
            <a:r>
              <a:rPr lang="en-US" sz="1400" b="1" noProof="1" smtClean="0">
                <a:latin typeface="Calibri" panose="020F0502020204030204" pitchFamily="34" charset="0"/>
                <a:cs typeface="Consolas" panose="020B0609020204030204" pitchFamily="49" charset="0"/>
              </a:rPr>
              <a:t>use </a:t>
            </a:r>
            <a:r>
              <a:rPr lang="en-US" sz="1400" noProof="1" smtClean="0">
                <a:latin typeface="Calibri" panose="020F0502020204030204" pitchFamily="34" charset="0"/>
                <a:cs typeface="Consolas" panose="020B0609020204030204" pitchFamily="49" charset="0"/>
              </a:rPr>
              <a:t>NXT.Motors;</a:t>
            </a:r>
          </a:p>
          <a:p>
            <a:pPr>
              <a:spcBef>
                <a:spcPts val="300"/>
              </a:spcBef>
              <a:tabLst>
                <a:tab pos="288925" algn="l"/>
                <a:tab pos="2232025" algn="l"/>
              </a:tabLst>
            </a:pPr>
            <a:r>
              <a:rPr lang="en-US" sz="1400" b="1" noProof="1" smtClean="0">
                <a:latin typeface="Calibri" panose="020F0502020204030204" pitchFamily="34" charset="0"/>
                <a:cs typeface="Consolas" panose="020B0609020204030204" pitchFamily="49" charset="0"/>
              </a:rPr>
              <a:t>with </a:t>
            </a:r>
            <a:r>
              <a:rPr lang="en-US" sz="1400" noProof="1" smtClean="0">
                <a:latin typeface="Calibri" panose="020F0502020204030204" pitchFamily="34" charset="0"/>
                <a:cs typeface="Consolas" panose="020B0609020204030204" pitchFamily="49" charset="0"/>
              </a:rPr>
              <a:t>NXT.Ultrasonic_Sensors;	</a:t>
            </a:r>
            <a:r>
              <a:rPr lang="en-US" sz="1400" b="1" noProof="1" smtClean="0">
                <a:latin typeface="Calibri" panose="020F0502020204030204" pitchFamily="34" charset="0"/>
                <a:cs typeface="Consolas" panose="020B0609020204030204" pitchFamily="49" charset="0"/>
              </a:rPr>
              <a:t>use </a:t>
            </a:r>
            <a:r>
              <a:rPr lang="en-US" sz="1400" noProof="1" smtClean="0">
                <a:latin typeface="Calibri" panose="020F0502020204030204" pitchFamily="34" charset="0"/>
                <a:cs typeface="Consolas" panose="020B0609020204030204" pitchFamily="49" charset="0"/>
              </a:rPr>
              <a:t>NXT.Ultrasonic_Sensors;</a:t>
            </a:r>
          </a:p>
          <a:p>
            <a:pPr>
              <a:tabLst>
                <a:tab pos="288925" algn="l"/>
                <a:tab pos="2232025" algn="l"/>
              </a:tabLst>
            </a:pPr>
            <a:endParaRPr lang="en-US" sz="1400" noProof="1" smtClean="0">
              <a:latin typeface="Calibri" panose="020F0502020204030204" pitchFamily="34" charset="0"/>
              <a:cs typeface="Consolas" panose="020B0609020204030204" pitchFamily="49" charset="0"/>
            </a:endParaRPr>
          </a:p>
          <a:p>
            <a:pPr>
              <a:tabLst>
                <a:tab pos="288925" algn="l"/>
                <a:tab pos="2232025" algn="l"/>
              </a:tabLst>
            </a:pPr>
            <a:r>
              <a:rPr lang="en-US" sz="1400" b="1" noProof="1" smtClean="0">
                <a:latin typeface="Calibri" panose="020F0502020204030204" pitchFamily="34" charset="0"/>
                <a:cs typeface="Consolas" panose="020B0609020204030204" pitchFamily="49" charset="0"/>
              </a:rPr>
              <a:t>package </a:t>
            </a:r>
            <a:r>
              <a:rPr lang="en-US" sz="1400" noProof="1" smtClean="0">
                <a:latin typeface="Calibri" panose="020F0502020204030204" pitchFamily="34" charset="0"/>
                <a:cs typeface="Consolas" panose="020B0609020204030204" pitchFamily="49" charset="0"/>
              </a:rPr>
              <a:t>NXT_Shield </a:t>
            </a:r>
            <a:r>
              <a:rPr lang="en-US" sz="1400" b="1" noProof="1" smtClean="0">
                <a:latin typeface="Calibri" panose="020F0502020204030204" pitchFamily="34" charset="0"/>
                <a:cs typeface="Consolas" panose="020B0609020204030204" pitchFamily="49" charset="0"/>
              </a:rPr>
              <a:t>is</a:t>
            </a:r>
          </a:p>
          <a:p>
            <a:pPr>
              <a:tabLst>
                <a:tab pos="288925" algn="l"/>
                <a:tab pos="2232025" algn="l"/>
              </a:tabLst>
            </a:pPr>
            <a:endParaRPr lang="en-US" sz="1400" noProof="1" smtClean="0">
              <a:latin typeface="Calibri" panose="020F0502020204030204" pitchFamily="34" charset="0"/>
              <a:cs typeface="Consolas" panose="020B0609020204030204" pitchFamily="49" charset="0"/>
            </a:endParaRPr>
          </a:p>
          <a:p>
            <a:pPr>
              <a:tabLst>
                <a:tab pos="288925" algn="l"/>
                <a:tab pos="2232025" algn="l"/>
              </a:tabLst>
            </a:pPr>
            <a:r>
              <a:rPr lang="en-US" sz="1400" noProof="1" smtClean="0">
                <a:latin typeface="Calibri" panose="020F0502020204030204" pitchFamily="34" charset="0"/>
                <a:cs typeface="Consolas" panose="020B0609020204030204" pitchFamily="49" charset="0"/>
              </a:rPr>
              <a:t>	Motor1 : Basic_Motor;</a:t>
            </a:r>
          </a:p>
          <a:p>
            <a:pPr>
              <a:spcBef>
                <a:spcPts val="600"/>
              </a:spcBef>
              <a:tabLst>
                <a:tab pos="288925" algn="l"/>
                <a:tab pos="2232025" algn="l"/>
              </a:tabLst>
            </a:pPr>
            <a:r>
              <a:rPr lang="en-US" sz="1400" noProof="1" smtClean="0">
                <a:latin typeface="Calibri" panose="020F0502020204030204" pitchFamily="34" charset="0"/>
                <a:cs typeface="Consolas" panose="020B0609020204030204" pitchFamily="49" charset="0"/>
              </a:rPr>
              <a:t>	Motor2 : Basic_Motor;</a:t>
            </a:r>
          </a:p>
          <a:p>
            <a:pPr>
              <a:tabLst>
                <a:tab pos="288925" algn="l"/>
                <a:tab pos="2232025" algn="l"/>
              </a:tabLst>
            </a:pPr>
            <a:endParaRPr lang="en-US" sz="1400" noProof="1" smtClean="0">
              <a:latin typeface="Calibri" panose="020F0502020204030204" pitchFamily="34" charset="0"/>
              <a:cs typeface="Consolas" panose="020B0609020204030204" pitchFamily="49" charset="0"/>
            </a:endParaRPr>
          </a:p>
          <a:p>
            <a:pPr>
              <a:tabLst>
                <a:tab pos="288925" algn="l"/>
                <a:tab pos="2232025" algn="l"/>
              </a:tabLst>
            </a:pPr>
            <a:r>
              <a:rPr lang="en-US" sz="1400" noProof="1" smtClean="0">
                <a:latin typeface="Calibri" panose="020F0502020204030204" pitchFamily="34" charset="0"/>
                <a:cs typeface="Consolas" panose="020B0609020204030204" pitchFamily="49" charset="0"/>
              </a:rPr>
              <a:t>	Sonar : Ultrasonic_Sonar_Sensor (Hardware_Device_Address =&gt; 1);</a:t>
            </a:r>
          </a:p>
          <a:p>
            <a:pPr>
              <a:tabLst>
                <a:tab pos="288925" algn="l"/>
                <a:tab pos="2232025" algn="l"/>
              </a:tabLst>
            </a:pPr>
            <a:endParaRPr lang="en-US" sz="1400" noProof="1" smtClean="0">
              <a:latin typeface="Calibri" panose="020F0502020204030204" pitchFamily="34" charset="0"/>
              <a:cs typeface="Consolas" panose="020B0609020204030204" pitchFamily="49" charset="0"/>
            </a:endParaRPr>
          </a:p>
          <a:p>
            <a:pPr>
              <a:tabLst>
                <a:tab pos="288925" algn="l"/>
                <a:tab pos="2232025" algn="l"/>
              </a:tabLst>
            </a:pPr>
            <a:r>
              <a:rPr lang="en-US" sz="1400" b="1" noProof="1" smtClean="0">
                <a:latin typeface="Calibri" panose="020F0502020204030204" pitchFamily="34" charset="0"/>
                <a:cs typeface="Consolas" panose="020B0609020204030204" pitchFamily="49" charset="0"/>
              </a:rPr>
              <a:t>end </a:t>
            </a:r>
            <a:r>
              <a:rPr lang="en-US" sz="1400" noProof="1" smtClean="0">
                <a:latin typeface="Calibri" panose="020F0502020204030204" pitchFamily="34" charset="0"/>
                <a:cs typeface="Consolas" panose="020B0609020204030204" pitchFamily="49" charset="0"/>
              </a:rPr>
              <a:t>NXT_Shield;</a:t>
            </a:r>
          </a:p>
          <a:p>
            <a:endParaRPr lang="en-US" sz="1400" i="0" kern="1200" noProof="1" smtClean="0">
              <a:latin typeface="Calibri" panose="020F0502020204030204" pitchFamily="34" charset="0"/>
              <a:cs typeface="Consolas" panose="020B0609020204030204" pitchFamily="49" charset="0"/>
            </a:endParaRPr>
          </a:p>
        </p:txBody>
      </p:sp>
      <p:sp>
        <p:nvSpPr>
          <p:cNvPr id="5" name="TextBox 4"/>
          <p:cNvSpPr txBox="1"/>
          <p:nvPr/>
        </p:nvSpPr>
        <p:spPr>
          <a:xfrm>
            <a:off x="5868144" y="3498323"/>
            <a:ext cx="2029082" cy="338554"/>
          </a:xfrm>
          <a:prstGeom prst="rect">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Abstract Data Types</a:t>
            </a:r>
          </a:p>
        </p:txBody>
      </p:sp>
      <p:sp>
        <p:nvSpPr>
          <p:cNvPr id="21" name="TextBox 20"/>
          <p:cNvSpPr txBox="1"/>
          <p:nvPr/>
        </p:nvSpPr>
        <p:spPr>
          <a:xfrm>
            <a:off x="3680119" y="1412776"/>
            <a:ext cx="1757084" cy="33855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A library package</a:t>
            </a:r>
          </a:p>
        </p:txBody>
      </p:sp>
      <p:sp>
        <p:nvSpPr>
          <p:cNvPr id="22" name="TextBox 21"/>
          <p:cNvSpPr txBox="1"/>
          <p:nvPr/>
        </p:nvSpPr>
        <p:spPr>
          <a:xfrm>
            <a:off x="395536" y="3498323"/>
            <a:ext cx="1326004"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Visible</a:t>
            </a:r>
            <a:endParaRPr lang="en-US" sz="1600" dirty="0"/>
          </a:p>
          <a:p>
            <a:pPr algn="ctr"/>
            <a:r>
              <a:rPr lang="en-US" sz="1600" dirty="0"/>
              <a:t>“Permanent”</a:t>
            </a:r>
          </a:p>
          <a:p>
            <a:pPr algn="ctr"/>
            <a:r>
              <a:rPr lang="en-US" sz="1600" dirty="0" smtClean="0"/>
              <a:t>State</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5445224"/>
            <a:ext cx="1939478" cy="99803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5776" y="5699895"/>
            <a:ext cx="980310" cy="743363"/>
          </a:xfrm>
          <a:prstGeom prst="rect">
            <a:avLst/>
          </a:prstGeom>
        </p:spPr>
      </p:pic>
      <p:sp>
        <p:nvSpPr>
          <p:cNvPr id="7" name="TextBox 6"/>
          <p:cNvSpPr txBox="1"/>
          <p:nvPr/>
        </p:nvSpPr>
        <p:spPr>
          <a:xfrm>
            <a:off x="3635896" y="6447079"/>
            <a:ext cx="1257075" cy="215444"/>
          </a:xfrm>
          <a:prstGeom prst="rect">
            <a:avLst/>
          </a:prstGeom>
          <a:noFill/>
        </p:spPr>
        <p:txBody>
          <a:bodyPr wrap="none" rtlCol="0">
            <a:spAutoFit/>
          </a:bodyPr>
          <a:lstStyle/>
          <a:p>
            <a:r>
              <a:rPr lang="en-US" sz="800" i="0" kern="1200" dirty="0" smtClean="0"/>
              <a:t>Images courtesy LEGO</a:t>
            </a:r>
          </a:p>
        </p:txBody>
      </p:sp>
    </p:spTree>
    <p:extLst>
      <p:ext uri="{BB962C8B-B14F-4D97-AF65-F5344CB8AC3E}">
        <p14:creationId xmlns:p14="http://schemas.microsoft.com/office/powerpoint/2010/main" val="1961302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 Data </a:t>
            </a:r>
            <a:r>
              <a:rPr lang="en-US" dirty="0" smtClean="0"/>
              <a:t>Packages” (ADP)</a:t>
            </a:r>
            <a:endParaRPr lang="en-US" dirty="0"/>
          </a:p>
        </p:txBody>
      </p:sp>
      <p:sp>
        <p:nvSpPr>
          <p:cNvPr id="3" name="Content Placeholder 2"/>
          <p:cNvSpPr>
            <a:spLocks noGrp="1"/>
          </p:cNvSpPr>
          <p:nvPr>
            <p:ph sz="half" idx="10"/>
          </p:nvPr>
        </p:nvSpPr>
        <p:spPr/>
        <p:txBody>
          <a:bodyPr>
            <a:normAutofit/>
          </a:bodyPr>
          <a:lstStyle/>
          <a:p>
            <a:r>
              <a:rPr lang="en-US" dirty="0" smtClean="0"/>
              <a:t>A package acts like an object</a:t>
            </a:r>
          </a:p>
          <a:p>
            <a:r>
              <a:rPr lang="en-US" dirty="0" smtClean="0"/>
              <a:t>State is declared within the package, but hidden</a:t>
            </a:r>
          </a:p>
          <a:p>
            <a:pPr lvl="1"/>
            <a:r>
              <a:rPr lang="en-US" dirty="0" smtClean="0"/>
              <a:t>Package body</a:t>
            </a:r>
          </a:p>
          <a:p>
            <a:pPr lvl="1"/>
            <a:r>
              <a:rPr lang="en-US" dirty="0" smtClean="0"/>
              <a:t>Package private part</a:t>
            </a:r>
          </a:p>
          <a:p>
            <a:pPr lvl="1"/>
            <a:r>
              <a:rPr lang="en-US" dirty="0" smtClean="0"/>
              <a:t>Or both</a:t>
            </a:r>
          </a:p>
        </p:txBody>
      </p:sp>
      <p:grpSp>
        <p:nvGrpSpPr>
          <p:cNvPr id="4" name="Group 3"/>
          <p:cNvGrpSpPr/>
          <p:nvPr/>
        </p:nvGrpSpPr>
        <p:grpSpPr>
          <a:xfrm>
            <a:off x="539552" y="3971475"/>
            <a:ext cx="3869961" cy="2265837"/>
            <a:chOff x="794132" y="4178875"/>
            <a:chExt cx="3869961" cy="2265837"/>
          </a:xfrm>
        </p:grpSpPr>
        <p:sp>
          <p:nvSpPr>
            <p:cNvPr id="5" name="Rectangle 36"/>
            <p:cNvSpPr>
              <a:spLocks noChangeArrowheads="1"/>
            </p:cNvSpPr>
            <p:nvPr/>
          </p:nvSpPr>
          <p:spPr bwMode="auto">
            <a:xfrm>
              <a:off x="2489593" y="5109826"/>
              <a:ext cx="1244063" cy="1334886"/>
            </a:xfrm>
            <a:prstGeom prst="rect">
              <a:avLst/>
            </a:prstGeom>
            <a:solidFill>
              <a:schemeClr val="tx1">
                <a:lumMod val="50000"/>
                <a:lumOff val="50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6" name="Rectangle 38"/>
            <p:cNvSpPr>
              <a:spLocks noChangeArrowheads="1"/>
            </p:cNvSpPr>
            <p:nvPr/>
          </p:nvSpPr>
          <p:spPr bwMode="auto">
            <a:xfrm>
              <a:off x="2760611" y="5185427"/>
              <a:ext cx="876891" cy="97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7" name="Cloud"/>
            <p:cNvSpPr>
              <a:spLocks noChangeAspect="1" noEditPoints="1" noChangeArrowheads="1"/>
            </p:cNvSpPr>
            <p:nvPr/>
          </p:nvSpPr>
          <p:spPr bwMode="auto">
            <a:xfrm>
              <a:off x="2704740" y="5443355"/>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blurRad="50800" dist="38100" dir="2700000" algn="tl" rotWithShape="0">
                <a:schemeClr val="tx1">
                  <a:alpha val="40000"/>
                </a:schemeClr>
              </a:outerShdw>
            </a:effectLst>
          </p:spPr>
          <p:txBody>
            <a:bodyPr/>
            <a:lstStyle/>
            <a:p>
              <a:endParaRPr lang="en-US">
                <a:solidFill>
                  <a:srgbClr val="000000"/>
                </a:solidFill>
              </a:endParaRPr>
            </a:p>
          </p:txBody>
        </p:sp>
        <p:sp>
          <p:nvSpPr>
            <p:cNvPr id="8" name="TextBox 7"/>
            <p:cNvSpPr txBox="1"/>
            <p:nvPr/>
          </p:nvSpPr>
          <p:spPr>
            <a:xfrm>
              <a:off x="3831814" y="4818223"/>
              <a:ext cx="832279" cy="584775"/>
            </a:xfrm>
            <a:prstGeom prst="rect">
              <a:avLst/>
            </a:prstGeom>
            <a:noFill/>
          </p:spPr>
          <p:txBody>
            <a:bodyPr wrap="none" rtlCol="0">
              <a:spAutoFit/>
            </a:bodyPr>
            <a:lstStyle/>
            <a:p>
              <a:pPr algn="ctr"/>
              <a:r>
                <a:rPr lang="en-US" sz="1600" dirty="0" smtClean="0">
                  <a:solidFill>
                    <a:srgbClr val="000000"/>
                  </a:solidFill>
                </a:rPr>
                <a:t>Hidden</a:t>
              </a:r>
            </a:p>
            <a:p>
              <a:pPr algn="ctr"/>
              <a:r>
                <a:rPr lang="en-US" sz="1600" dirty="0" smtClean="0">
                  <a:solidFill>
                    <a:srgbClr val="000000"/>
                  </a:solidFill>
                </a:rPr>
                <a:t>Data</a:t>
              </a:r>
            </a:p>
          </p:txBody>
        </p:sp>
        <p:cxnSp>
          <p:nvCxnSpPr>
            <p:cNvPr id="9" name="Curved Connector 8"/>
            <p:cNvCxnSpPr>
              <a:stCxn id="8" idx="2"/>
            </p:cNvCxnSpPr>
            <p:nvPr/>
          </p:nvCxnSpPr>
          <p:spPr bwMode="auto">
            <a:xfrm rot="5400000">
              <a:off x="3776796" y="5190090"/>
              <a:ext cx="258250" cy="684066"/>
            </a:xfrm>
            <a:prstGeom prst="curvedConnector2">
              <a:avLst/>
            </a:prstGeom>
            <a:solidFill>
              <a:schemeClr val="accent1"/>
            </a:solidFill>
            <a:ln w="9525" cap="flat" cmpd="sng" algn="ctr">
              <a:solidFill>
                <a:schemeClr val="tx1"/>
              </a:solidFill>
              <a:prstDash val="solid"/>
              <a:round/>
              <a:headEnd type="none" w="med" len="med"/>
              <a:tailEnd type="stealth"/>
            </a:ln>
            <a:effectLst/>
          </p:spPr>
        </p:cxnSp>
        <p:sp>
          <p:nvSpPr>
            <p:cNvPr id="10" name="Rectangle 36"/>
            <p:cNvSpPr>
              <a:spLocks noChangeArrowheads="1"/>
            </p:cNvSpPr>
            <p:nvPr/>
          </p:nvSpPr>
          <p:spPr bwMode="auto">
            <a:xfrm>
              <a:off x="2489593" y="4421973"/>
              <a:ext cx="1244063" cy="596053"/>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11" name="Rectangle 37"/>
            <p:cNvSpPr>
              <a:spLocks noChangeArrowheads="1"/>
            </p:cNvSpPr>
            <p:nvPr/>
          </p:nvSpPr>
          <p:spPr bwMode="auto">
            <a:xfrm>
              <a:off x="2082424" y="4495809"/>
              <a:ext cx="663069" cy="183600"/>
            </a:xfrm>
            <a:prstGeom prst="rect">
              <a:avLst/>
            </a:prstGeom>
            <a:solidFill>
              <a:srgbClr val="A50021"/>
            </a:solidFill>
            <a:ln w="12700">
              <a:solidFill>
                <a:schemeClr val="tx1"/>
              </a:solidFill>
              <a:miter lim="800000"/>
              <a:headEnd/>
              <a:tailEnd/>
            </a:ln>
          </p:spPr>
          <p:txBody>
            <a:bodyPr wrap="none" anchor="ctr"/>
            <a:lstStyle/>
            <a:p>
              <a:endParaRPr lang="en-US">
                <a:solidFill>
                  <a:srgbClr val="000000"/>
                </a:solidFill>
              </a:endParaRPr>
            </a:p>
          </p:txBody>
        </p:sp>
        <p:sp>
          <p:nvSpPr>
            <p:cNvPr id="12" name="Rectangle 40"/>
            <p:cNvSpPr>
              <a:spLocks noChangeArrowheads="1"/>
            </p:cNvSpPr>
            <p:nvPr/>
          </p:nvSpPr>
          <p:spPr bwMode="auto">
            <a:xfrm>
              <a:off x="2082424" y="4763650"/>
              <a:ext cx="663069" cy="183600"/>
            </a:xfrm>
            <a:prstGeom prst="rect">
              <a:avLst/>
            </a:prstGeom>
            <a:solidFill>
              <a:srgbClr val="008000"/>
            </a:solidFill>
            <a:ln w="12700">
              <a:solidFill>
                <a:schemeClr val="tx1"/>
              </a:solidFill>
              <a:miter lim="800000"/>
              <a:headEnd/>
              <a:tailEnd/>
            </a:ln>
          </p:spPr>
          <p:txBody>
            <a:bodyPr wrap="none" anchor="ctr"/>
            <a:lstStyle/>
            <a:p>
              <a:endParaRPr lang="en-US">
                <a:solidFill>
                  <a:srgbClr val="000000"/>
                </a:solidFill>
              </a:endParaRPr>
            </a:p>
          </p:txBody>
        </p:sp>
        <p:cxnSp>
          <p:nvCxnSpPr>
            <p:cNvPr id="13" name="AutoShape 41"/>
            <p:cNvCxnSpPr>
              <a:cxnSpLocks noChangeShapeType="1"/>
              <a:stCxn id="11" idx="3"/>
            </p:cNvCxnSpPr>
            <p:nvPr/>
          </p:nvCxnSpPr>
          <p:spPr bwMode="blackWhite">
            <a:xfrm>
              <a:off x="2745493" y="4587609"/>
              <a:ext cx="373650" cy="826478"/>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4" name="AutoShape 42"/>
            <p:cNvCxnSpPr>
              <a:cxnSpLocks noChangeShapeType="1"/>
              <a:stCxn id="12" idx="3"/>
            </p:cNvCxnSpPr>
            <p:nvPr/>
          </p:nvCxnSpPr>
          <p:spPr bwMode="blackWhite">
            <a:xfrm>
              <a:off x="2745493" y="4855450"/>
              <a:ext cx="373650" cy="558637"/>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5" name="TextBox 14"/>
            <p:cNvSpPr txBox="1"/>
            <p:nvPr/>
          </p:nvSpPr>
          <p:spPr>
            <a:xfrm>
              <a:off x="794132" y="4178875"/>
              <a:ext cx="992579" cy="584775"/>
            </a:xfrm>
            <a:prstGeom prst="rect">
              <a:avLst/>
            </a:prstGeom>
            <a:noFill/>
          </p:spPr>
          <p:txBody>
            <a:bodyPr wrap="none" rtlCol="0">
              <a:spAutoFit/>
            </a:bodyPr>
            <a:lstStyle/>
            <a:p>
              <a:pPr algn="ctr"/>
              <a:r>
                <a:rPr lang="en-US" sz="1600" dirty="0" smtClean="0">
                  <a:solidFill>
                    <a:srgbClr val="000000"/>
                  </a:solidFill>
                </a:rPr>
                <a:t>Visible</a:t>
              </a:r>
            </a:p>
            <a:p>
              <a:pPr algn="ctr"/>
              <a:r>
                <a:rPr lang="en-US" sz="1600" dirty="0" smtClean="0">
                  <a:solidFill>
                    <a:srgbClr val="000000"/>
                  </a:solidFill>
                </a:rPr>
                <a:t>Routines</a:t>
              </a:r>
            </a:p>
          </p:txBody>
        </p:sp>
        <p:cxnSp>
          <p:nvCxnSpPr>
            <p:cNvPr id="16" name="Curved Connector 15"/>
            <p:cNvCxnSpPr>
              <a:stCxn id="15" idx="3"/>
              <a:endCxn id="11" idx="1"/>
            </p:cNvCxnSpPr>
            <p:nvPr/>
          </p:nvCxnSpPr>
          <p:spPr bwMode="auto">
            <a:xfrm>
              <a:off x="1786711" y="4471263"/>
              <a:ext cx="295713" cy="116346"/>
            </a:xfrm>
            <a:prstGeom prst="curvedConnector3">
              <a:avLst/>
            </a:prstGeom>
            <a:solidFill>
              <a:schemeClr val="accent1"/>
            </a:solidFill>
            <a:ln w="9525" cap="flat" cmpd="sng" algn="ctr">
              <a:solidFill>
                <a:schemeClr val="tx1"/>
              </a:solidFill>
              <a:prstDash val="solid"/>
              <a:round/>
              <a:headEnd type="none" w="med" len="med"/>
              <a:tailEnd type="stealth"/>
            </a:ln>
            <a:effectLst/>
          </p:spPr>
        </p:cxnSp>
        <p:cxnSp>
          <p:nvCxnSpPr>
            <p:cNvPr id="17" name="Curved Connector 16"/>
            <p:cNvCxnSpPr>
              <a:stCxn id="15" idx="3"/>
              <a:endCxn id="12" idx="1"/>
            </p:cNvCxnSpPr>
            <p:nvPr/>
          </p:nvCxnSpPr>
          <p:spPr bwMode="auto">
            <a:xfrm>
              <a:off x="1786711" y="4471263"/>
              <a:ext cx="295713" cy="384187"/>
            </a:xfrm>
            <a:prstGeom prst="curvedConnector3">
              <a:avLst>
                <a:gd name="adj1" fmla="val 50000"/>
              </a:avLst>
            </a:prstGeom>
            <a:solidFill>
              <a:schemeClr val="accent1"/>
            </a:solidFill>
            <a:ln w="9525" cap="flat" cmpd="sng" algn="ctr">
              <a:solidFill>
                <a:schemeClr val="tx1"/>
              </a:solidFill>
              <a:prstDash val="solid"/>
              <a:round/>
              <a:headEnd type="none" w="med" len="med"/>
              <a:tailEnd type="stealth"/>
            </a:ln>
            <a:effectLst/>
          </p:spPr>
        </p:cxnSp>
        <p:sp>
          <p:nvSpPr>
            <p:cNvPr id="18" name="TextBox 17"/>
            <p:cNvSpPr txBox="1"/>
            <p:nvPr/>
          </p:nvSpPr>
          <p:spPr>
            <a:xfrm>
              <a:off x="1266823" y="5533672"/>
              <a:ext cx="981359" cy="584775"/>
            </a:xfrm>
            <a:prstGeom prst="rect">
              <a:avLst/>
            </a:prstGeom>
            <a:noFill/>
          </p:spPr>
          <p:txBody>
            <a:bodyPr wrap="none" rtlCol="0">
              <a:spAutoFit/>
            </a:bodyPr>
            <a:lstStyle/>
            <a:p>
              <a:pPr algn="ctr"/>
              <a:r>
                <a:rPr lang="en-US" sz="1600" i="0" kern="1200" dirty="0" smtClean="0"/>
                <a:t>Package</a:t>
              </a:r>
            </a:p>
            <a:p>
              <a:pPr algn="ctr"/>
              <a:r>
                <a:rPr lang="en-US" sz="1600" dirty="0" smtClean="0"/>
                <a:t>Body</a:t>
              </a:r>
              <a:endParaRPr lang="en-US" sz="1600" i="0" kern="1200" dirty="0" smtClean="0"/>
            </a:p>
          </p:txBody>
        </p:sp>
        <p:cxnSp>
          <p:nvCxnSpPr>
            <p:cNvPr id="19" name="Curved Connector 18"/>
            <p:cNvCxnSpPr>
              <a:stCxn id="18" idx="3"/>
              <a:endCxn id="5" idx="1"/>
            </p:cNvCxnSpPr>
            <p:nvPr/>
          </p:nvCxnSpPr>
          <p:spPr bwMode="auto">
            <a:xfrm flipV="1">
              <a:off x="2248182" y="5777269"/>
              <a:ext cx="241411" cy="48791"/>
            </a:xfrm>
            <a:prstGeom prst="curvedConnector3">
              <a:avLst/>
            </a:prstGeom>
            <a:solidFill>
              <a:schemeClr val="accent1"/>
            </a:solidFill>
            <a:ln w="9525" cap="flat" cmpd="sng" algn="ctr">
              <a:solidFill>
                <a:schemeClr val="tx1"/>
              </a:solidFill>
              <a:prstDash val="solid"/>
              <a:round/>
              <a:headEnd type="none" w="med" len="med"/>
              <a:tailEnd type="stealth"/>
            </a:ln>
            <a:effectLst/>
          </p:spPr>
        </p:cxnSp>
      </p:grpSp>
      <p:grpSp>
        <p:nvGrpSpPr>
          <p:cNvPr id="20" name="Group 19"/>
          <p:cNvGrpSpPr/>
          <p:nvPr/>
        </p:nvGrpSpPr>
        <p:grpSpPr>
          <a:xfrm>
            <a:off x="5004048" y="3971475"/>
            <a:ext cx="3869961" cy="2265836"/>
            <a:chOff x="5004048" y="4178875"/>
            <a:chExt cx="3869961" cy="2265836"/>
          </a:xfrm>
        </p:grpSpPr>
        <p:sp>
          <p:nvSpPr>
            <p:cNvPr id="21" name="Rectangle 36"/>
            <p:cNvSpPr>
              <a:spLocks noChangeArrowheads="1"/>
            </p:cNvSpPr>
            <p:nvPr/>
          </p:nvSpPr>
          <p:spPr bwMode="auto">
            <a:xfrm>
              <a:off x="6699509" y="5016365"/>
              <a:ext cx="1244063" cy="711917"/>
            </a:xfrm>
            <a:prstGeom prst="rect">
              <a:avLst/>
            </a:prstGeom>
            <a:solidFill>
              <a:schemeClr val="bg1">
                <a:lumMod val="85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22" name="Rectangle 36"/>
            <p:cNvSpPr>
              <a:spLocks noChangeArrowheads="1"/>
            </p:cNvSpPr>
            <p:nvPr/>
          </p:nvSpPr>
          <p:spPr bwMode="auto">
            <a:xfrm>
              <a:off x="6699509" y="5813287"/>
              <a:ext cx="1244063" cy="631424"/>
            </a:xfrm>
            <a:prstGeom prst="rect">
              <a:avLst/>
            </a:prstGeom>
            <a:solidFill>
              <a:schemeClr val="tx1">
                <a:lumMod val="50000"/>
                <a:lumOff val="50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23" name="Rectangle 38"/>
            <p:cNvSpPr>
              <a:spLocks noChangeArrowheads="1"/>
            </p:cNvSpPr>
            <p:nvPr/>
          </p:nvSpPr>
          <p:spPr bwMode="auto">
            <a:xfrm>
              <a:off x="6970527" y="4804316"/>
              <a:ext cx="876891" cy="97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24" name="Cloud"/>
            <p:cNvSpPr>
              <a:spLocks noChangeAspect="1" noEditPoints="1" noChangeArrowheads="1"/>
            </p:cNvSpPr>
            <p:nvPr/>
          </p:nvSpPr>
          <p:spPr bwMode="auto">
            <a:xfrm>
              <a:off x="6914656" y="5062244"/>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dist="35921" dir="2700000" algn="ctr" rotWithShape="0">
                <a:srgbClr val="808080"/>
              </a:outerShdw>
            </a:effectLst>
          </p:spPr>
          <p:txBody>
            <a:bodyPr/>
            <a:lstStyle/>
            <a:p>
              <a:endParaRPr lang="en-US">
                <a:solidFill>
                  <a:srgbClr val="000000"/>
                </a:solidFill>
              </a:endParaRPr>
            </a:p>
          </p:txBody>
        </p:sp>
        <p:sp>
          <p:nvSpPr>
            <p:cNvPr id="25" name="TextBox 24"/>
            <p:cNvSpPr txBox="1"/>
            <p:nvPr/>
          </p:nvSpPr>
          <p:spPr>
            <a:xfrm>
              <a:off x="8041730" y="4437112"/>
              <a:ext cx="832279" cy="584775"/>
            </a:xfrm>
            <a:prstGeom prst="rect">
              <a:avLst/>
            </a:prstGeom>
            <a:noFill/>
          </p:spPr>
          <p:txBody>
            <a:bodyPr wrap="none" rtlCol="0">
              <a:spAutoFit/>
            </a:bodyPr>
            <a:lstStyle/>
            <a:p>
              <a:pPr algn="ctr"/>
              <a:r>
                <a:rPr lang="en-US" sz="1600" dirty="0" smtClean="0">
                  <a:solidFill>
                    <a:srgbClr val="000000"/>
                  </a:solidFill>
                </a:rPr>
                <a:t>Hidden</a:t>
              </a:r>
            </a:p>
            <a:p>
              <a:pPr algn="ctr"/>
              <a:r>
                <a:rPr lang="en-US" sz="1600" dirty="0" smtClean="0">
                  <a:solidFill>
                    <a:srgbClr val="000000"/>
                  </a:solidFill>
                </a:rPr>
                <a:t>Data</a:t>
              </a:r>
            </a:p>
          </p:txBody>
        </p:sp>
        <p:cxnSp>
          <p:nvCxnSpPr>
            <p:cNvPr id="26" name="Curved Connector 25"/>
            <p:cNvCxnSpPr>
              <a:stCxn id="25" idx="2"/>
            </p:cNvCxnSpPr>
            <p:nvPr/>
          </p:nvCxnSpPr>
          <p:spPr bwMode="auto">
            <a:xfrm rot="5400000">
              <a:off x="7995455" y="4838792"/>
              <a:ext cx="279321" cy="645510"/>
            </a:xfrm>
            <a:prstGeom prst="curvedConnector2">
              <a:avLst/>
            </a:prstGeom>
            <a:solidFill>
              <a:schemeClr val="accent1"/>
            </a:solidFill>
            <a:ln w="9525" cap="flat" cmpd="sng" algn="ctr">
              <a:solidFill>
                <a:schemeClr val="tx1"/>
              </a:solidFill>
              <a:prstDash val="solid"/>
              <a:round/>
              <a:headEnd type="none" w="med" len="med"/>
              <a:tailEnd type="stealth"/>
            </a:ln>
            <a:effectLst/>
          </p:spPr>
        </p:cxnSp>
        <p:sp>
          <p:nvSpPr>
            <p:cNvPr id="27" name="Rectangle 36"/>
            <p:cNvSpPr>
              <a:spLocks noChangeArrowheads="1"/>
            </p:cNvSpPr>
            <p:nvPr/>
          </p:nvSpPr>
          <p:spPr bwMode="auto">
            <a:xfrm>
              <a:off x="6699509" y="4421973"/>
              <a:ext cx="1244063" cy="596053"/>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28" name="Rectangle 37"/>
            <p:cNvSpPr>
              <a:spLocks noChangeArrowheads="1"/>
            </p:cNvSpPr>
            <p:nvPr/>
          </p:nvSpPr>
          <p:spPr bwMode="auto">
            <a:xfrm>
              <a:off x="6292340" y="4495809"/>
              <a:ext cx="663069" cy="183600"/>
            </a:xfrm>
            <a:prstGeom prst="rect">
              <a:avLst/>
            </a:prstGeom>
            <a:solidFill>
              <a:srgbClr val="A50021"/>
            </a:solidFill>
            <a:ln w="12700">
              <a:solidFill>
                <a:schemeClr val="tx1"/>
              </a:solidFill>
              <a:miter lim="800000"/>
              <a:headEnd/>
              <a:tailEnd/>
            </a:ln>
          </p:spPr>
          <p:txBody>
            <a:bodyPr wrap="none" anchor="ctr"/>
            <a:lstStyle/>
            <a:p>
              <a:endParaRPr lang="en-US">
                <a:solidFill>
                  <a:srgbClr val="000000"/>
                </a:solidFill>
              </a:endParaRPr>
            </a:p>
          </p:txBody>
        </p:sp>
        <p:sp>
          <p:nvSpPr>
            <p:cNvPr id="29" name="Rectangle 40"/>
            <p:cNvSpPr>
              <a:spLocks noChangeArrowheads="1"/>
            </p:cNvSpPr>
            <p:nvPr/>
          </p:nvSpPr>
          <p:spPr bwMode="auto">
            <a:xfrm>
              <a:off x="6292340" y="4763650"/>
              <a:ext cx="663069" cy="183600"/>
            </a:xfrm>
            <a:prstGeom prst="rect">
              <a:avLst/>
            </a:prstGeom>
            <a:solidFill>
              <a:srgbClr val="008000"/>
            </a:solidFill>
            <a:ln w="12700">
              <a:solidFill>
                <a:schemeClr val="tx1"/>
              </a:solidFill>
              <a:miter lim="800000"/>
              <a:headEnd/>
              <a:tailEnd/>
            </a:ln>
          </p:spPr>
          <p:txBody>
            <a:bodyPr wrap="none" anchor="ctr"/>
            <a:lstStyle/>
            <a:p>
              <a:endParaRPr lang="en-US">
                <a:solidFill>
                  <a:srgbClr val="000000"/>
                </a:solidFill>
              </a:endParaRPr>
            </a:p>
          </p:txBody>
        </p:sp>
        <p:cxnSp>
          <p:nvCxnSpPr>
            <p:cNvPr id="30" name="AutoShape 41"/>
            <p:cNvCxnSpPr>
              <a:cxnSpLocks noChangeShapeType="1"/>
              <a:stCxn id="28" idx="3"/>
            </p:cNvCxnSpPr>
            <p:nvPr/>
          </p:nvCxnSpPr>
          <p:spPr bwMode="blackWhite">
            <a:xfrm>
              <a:off x="6955409" y="4587609"/>
              <a:ext cx="373650" cy="642466"/>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31" name="AutoShape 42"/>
            <p:cNvCxnSpPr>
              <a:cxnSpLocks noChangeShapeType="1"/>
              <a:stCxn id="29" idx="3"/>
            </p:cNvCxnSpPr>
            <p:nvPr/>
          </p:nvCxnSpPr>
          <p:spPr bwMode="blackWhite">
            <a:xfrm>
              <a:off x="6955409" y="4855450"/>
              <a:ext cx="373650" cy="374625"/>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32" name="TextBox 31"/>
            <p:cNvSpPr txBox="1"/>
            <p:nvPr/>
          </p:nvSpPr>
          <p:spPr>
            <a:xfrm>
              <a:off x="5004048" y="4178875"/>
              <a:ext cx="992579" cy="584775"/>
            </a:xfrm>
            <a:prstGeom prst="rect">
              <a:avLst/>
            </a:prstGeom>
            <a:noFill/>
          </p:spPr>
          <p:txBody>
            <a:bodyPr wrap="none" rtlCol="0">
              <a:spAutoFit/>
            </a:bodyPr>
            <a:lstStyle/>
            <a:p>
              <a:pPr algn="ctr"/>
              <a:r>
                <a:rPr lang="en-US" sz="1600" dirty="0" smtClean="0">
                  <a:solidFill>
                    <a:srgbClr val="000000"/>
                  </a:solidFill>
                </a:rPr>
                <a:t>Visible</a:t>
              </a:r>
            </a:p>
            <a:p>
              <a:pPr algn="ctr"/>
              <a:r>
                <a:rPr lang="en-US" sz="1600" dirty="0" smtClean="0">
                  <a:solidFill>
                    <a:srgbClr val="000000"/>
                  </a:solidFill>
                </a:rPr>
                <a:t>Routines</a:t>
              </a:r>
            </a:p>
          </p:txBody>
        </p:sp>
        <p:cxnSp>
          <p:nvCxnSpPr>
            <p:cNvPr id="33" name="Curved Connector 32"/>
            <p:cNvCxnSpPr>
              <a:stCxn id="32" idx="3"/>
              <a:endCxn id="28" idx="1"/>
            </p:cNvCxnSpPr>
            <p:nvPr/>
          </p:nvCxnSpPr>
          <p:spPr bwMode="auto">
            <a:xfrm>
              <a:off x="5996627" y="4471263"/>
              <a:ext cx="295713" cy="116346"/>
            </a:xfrm>
            <a:prstGeom prst="curvedConnector3">
              <a:avLst/>
            </a:prstGeom>
            <a:solidFill>
              <a:schemeClr val="accent1"/>
            </a:solidFill>
            <a:ln w="9525" cap="flat" cmpd="sng" algn="ctr">
              <a:solidFill>
                <a:schemeClr val="tx1"/>
              </a:solidFill>
              <a:prstDash val="solid"/>
              <a:round/>
              <a:headEnd type="none" w="med" len="med"/>
              <a:tailEnd type="stealth"/>
            </a:ln>
            <a:effectLst/>
          </p:spPr>
        </p:cxnSp>
        <p:cxnSp>
          <p:nvCxnSpPr>
            <p:cNvPr id="34" name="Curved Connector 33"/>
            <p:cNvCxnSpPr>
              <a:stCxn id="32" idx="3"/>
              <a:endCxn id="29" idx="1"/>
            </p:cNvCxnSpPr>
            <p:nvPr/>
          </p:nvCxnSpPr>
          <p:spPr bwMode="auto">
            <a:xfrm>
              <a:off x="5996627" y="4471263"/>
              <a:ext cx="295713" cy="384187"/>
            </a:xfrm>
            <a:prstGeom prst="curvedConnector3">
              <a:avLst>
                <a:gd name="adj1" fmla="val 50000"/>
              </a:avLst>
            </a:prstGeom>
            <a:solidFill>
              <a:schemeClr val="accent1"/>
            </a:solidFill>
            <a:ln w="9525" cap="flat" cmpd="sng" algn="ctr">
              <a:solidFill>
                <a:schemeClr val="tx1"/>
              </a:solidFill>
              <a:prstDash val="solid"/>
              <a:round/>
              <a:headEnd type="none" w="med" len="med"/>
              <a:tailEnd type="stealth"/>
            </a:ln>
            <a:effectLst/>
          </p:spPr>
        </p:cxnSp>
        <p:sp>
          <p:nvSpPr>
            <p:cNvPr id="35" name="TextBox 34"/>
            <p:cNvSpPr txBox="1"/>
            <p:nvPr/>
          </p:nvSpPr>
          <p:spPr>
            <a:xfrm>
              <a:off x="5499908" y="5213941"/>
              <a:ext cx="822661" cy="584775"/>
            </a:xfrm>
            <a:prstGeom prst="rect">
              <a:avLst/>
            </a:prstGeom>
            <a:noFill/>
          </p:spPr>
          <p:txBody>
            <a:bodyPr wrap="none" rtlCol="0">
              <a:spAutoFit/>
            </a:bodyPr>
            <a:lstStyle/>
            <a:p>
              <a:pPr algn="ctr"/>
              <a:r>
                <a:rPr lang="en-US" sz="1600" i="0" kern="1200" dirty="0" smtClean="0"/>
                <a:t>Private</a:t>
              </a:r>
            </a:p>
            <a:p>
              <a:pPr algn="ctr"/>
              <a:r>
                <a:rPr lang="en-US" sz="1600" dirty="0" smtClean="0"/>
                <a:t>Part</a:t>
              </a:r>
              <a:endParaRPr lang="en-US" sz="1600" i="0" kern="1200" dirty="0" smtClean="0"/>
            </a:p>
          </p:txBody>
        </p:sp>
        <p:cxnSp>
          <p:nvCxnSpPr>
            <p:cNvPr id="36" name="Curved Connector 35"/>
            <p:cNvCxnSpPr>
              <a:stCxn id="35" idx="3"/>
              <a:endCxn id="21" idx="1"/>
            </p:cNvCxnSpPr>
            <p:nvPr/>
          </p:nvCxnSpPr>
          <p:spPr bwMode="auto">
            <a:xfrm flipV="1">
              <a:off x="6322569" y="5372324"/>
              <a:ext cx="376940" cy="134005"/>
            </a:xfrm>
            <a:prstGeom prst="curvedConnector3">
              <a:avLst/>
            </a:prstGeom>
            <a:solidFill>
              <a:schemeClr val="accent1"/>
            </a:solidFill>
            <a:ln w="9525" cap="flat" cmpd="sng" algn="ctr">
              <a:solidFill>
                <a:schemeClr val="tx1"/>
              </a:solidFill>
              <a:prstDash val="solid"/>
              <a:round/>
              <a:headEnd type="none" w="med" len="med"/>
              <a:tailEnd type="stealth"/>
            </a:ln>
            <a:effectLst/>
          </p:spPr>
        </p:cxnSp>
      </p:grpSp>
    </p:spTree>
    <p:extLst>
      <p:ext uri="{BB962C8B-B14F-4D97-AF65-F5344CB8AC3E}">
        <p14:creationId xmlns:p14="http://schemas.microsoft.com/office/powerpoint/2010/main" val="1887720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bwMode="auto">
          <a:xfrm>
            <a:off x="2152682" y="4499015"/>
            <a:ext cx="3456384" cy="599420"/>
          </a:xfrm>
          <a:prstGeom prst="roundRect">
            <a:avLst/>
          </a:prstGeom>
          <a:solidFill>
            <a:schemeClr val="accent6">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19458" name="Rectangle 1033"/>
          <p:cNvSpPr>
            <a:spLocks noGrp="1" noChangeArrowheads="1"/>
          </p:cNvSpPr>
          <p:nvPr>
            <p:ph type="title"/>
          </p:nvPr>
        </p:nvSpPr>
        <p:spPr bwMode="gray">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Abstract Data Package Stack</a:t>
            </a:r>
          </a:p>
        </p:txBody>
      </p:sp>
      <p:sp>
        <p:nvSpPr>
          <p:cNvPr id="19459" name="Rectangle 1027"/>
          <p:cNvSpPr>
            <a:spLocks noChangeArrowheads="1"/>
          </p:cNvSpPr>
          <p:nvPr/>
        </p:nvSpPr>
        <p:spPr bwMode="auto">
          <a:xfrm>
            <a:off x="1873140" y="1219200"/>
            <a:ext cx="3031280" cy="183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tabLst>
                <a:tab pos="284163" algn="l"/>
              </a:tabLst>
            </a:pPr>
            <a:r>
              <a:rPr lang="en-US" sz="1400" b="1" dirty="0">
                <a:latin typeface="Calibri" pitchFamily="34" charset="0"/>
              </a:rPr>
              <a:t>package </a:t>
            </a:r>
            <a:r>
              <a:rPr lang="en-US" sz="1400" dirty="0" err="1">
                <a:latin typeface="Calibri" pitchFamily="34" charset="0"/>
              </a:rPr>
              <a:t>Integer_Stack</a:t>
            </a:r>
            <a:r>
              <a:rPr lang="en-US" sz="1400" dirty="0">
                <a:latin typeface="Calibri" pitchFamily="34" charset="0"/>
              </a:rPr>
              <a:t> </a:t>
            </a:r>
            <a:r>
              <a:rPr lang="en-US" sz="1400" b="1" dirty="0" smtClean="0">
                <a:latin typeface="Calibri" pitchFamily="34" charset="0"/>
              </a:rPr>
              <a:t>is</a:t>
            </a:r>
            <a:endParaRPr lang="en-US" sz="1400" dirty="0">
              <a:latin typeface="Calibri" pitchFamily="34" charset="0"/>
            </a:endParaRPr>
          </a:p>
          <a:p>
            <a:pPr marL="0" lvl="1" eaLnBrk="0" hangingPunct="0">
              <a:lnSpc>
                <a:spcPct val="90000"/>
              </a:lnSpc>
              <a:tabLst>
                <a:tab pos="284163" algn="l"/>
              </a:tabLst>
            </a:pPr>
            <a:r>
              <a:rPr lang="en-US" sz="1400" dirty="0" smtClean="0">
                <a:latin typeface="Calibri" pitchFamily="34" charset="0"/>
              </a:rPr>
              <a:t>	</a:t>
            </a:r>
            <a:endParaRPr lang="en-US" sz="1400" dirty="0">
              <a:latin typeface="Calibri" pitchFamily="34" charset="0"/>
            </a:endParaRPr>
          </a:p>
          <a:p>
            <a:pPr marL="0" lvl="1" eaLnBrk="0" hangingPunct="0">
              <a:lnSpc>
                <a:spcPct val="90000"/>
              </a:lnSpc>
              <a:tabLst>
                <a:tab pos="284163" algn="l"/>
              </a:tabLst>
            </a:pPr>
            <a:r>
              <a:rPr lang="en-US" sz="1400" b="1" dirty="0" smtClean="0">
                <a:latin typeface="Calibri" pitchFamily="34" charset="0"/>
              </a:rPr>
              <a:t>	procedure </a:t>
            </a:r>
            <a:r>
              <a:rPr lang="en-US" sz="1400" dirty="0">
                <a:latin typeface="Calibri" pitchFamily="34" charset="0"/>
              </a:rPr>
              <a:t>Push (Item : </a:t>
            </a:r>
            <a:r>
              <a:rPr lang="en-US" sz="1400" b="1" dirty="0">
                <a:latin typeface="Calibri" pitchFamily="34" charset="0"/>
              </a:rPr>
              <a:t>in </a:t>
            </a:r>
            <a:r>
              <a:rPr lang="en-US" sz="1400" dirty="0">
                <a:latin typeface="Calibri" pitchFamily="34" charset="0"/>
              </a:rPr>
              <a:t>Integer);</a:t>
            </a:r>
          </a:p>
          <a:p>
            <a:pPr marL="0" lvl="1" eaLnBrk="0" hangingPunct="0">
              <a:lnSpc>
                <a:spcPct val="90000"/>
              </a:lnSpc>
              <a:tabLst>
                <a:tab pos="284163" algn="l"/>
              </a:tabLst>
            </a:pPr>
            <a:endParaRPr lang="en-US" sz="1400" dirty="0">
              <a:latin typeface="Calibri" pitchFamily="34" charset="0"/>
            </a:endParaRPr>
          </a:p>
          <a:p>
            <a:pPr marL="0" lvl="1" eaLnBrk="0" hangingPunct="0">
              <a:lnSpc>
                <a:spcPct val="90000"/>
              </a:lnSpc>
              <a:tabLst>
                <a:tab pos="284163" algn="l"/>
              </a:tabLst>
            </a:pPr>
            <a:r>
              <a:rPr lang="en-US" sz="1400" b="1" dirty="0" smtClean="0">
                <a:latin typeface="Calibri" pitchFamily="34" charset="0"/>
              </a:rPr>
              <a:t>	procedure </a:t>
            </a:r>
            <a:r>
              <a:rPr lang="en-US" sz="1400" dirty="0" smtClean="0">
                <a:latin typeface="Calibri" pitchFamily="34" charset="0"/>
              </a:rPr>
              <a:t>Pop (</a:t>
            </a:r>
            <a:r>
              <a:rPr lang="en-US" sz="1400" dirty="0">
                <a:latin typeface="Calibri" pitchFamily="34" charset="0"/>
              </a:rPr>
              <a:t>Item : </a:t>
            </a:r>
            <a:r>
              <a:rPr lang="en-US" sz="1400" b="1" dirty="0">
                <a:latin typeface="Calibri" pitchFamily="34" charset="0"/>
              </a:rPr>
              <a:t>out </a:t>
            </a:r>
            <a:r>
              <a:rPr lang="en-US" sz="1400" dirty="0">
                <a:latin typeface="Calibri" pitchFamily="34" charset="0"/>
              </a:rPr>
              <a:t>Integer</a:t>
            </a:r>
            <a:r>
              <a:rPr lang="en-US" sz="1400" dirty="0" smtClean="0">
                <a:latin typeface="Calibri" pitchFamily="34" charset="0"/>
              </a:rPr>
              <a:t>);</a:t>
            </a:r>
          </a:p>
          <a:p>
            <a:pPr marL="0" lvl="1" eaLnBrk="0" hangingPunct="0">
              <a:lnSpc>
                <a:spcPct val="90000"/>
              </a:lnSpc>
              <a:tabLst>
                <a:tab pos="284163" algn="l"/>
              </a:tabLst>
            </a:pPr>
            <a:endParaRPr lang="en-US" sz="1400" dirty="0" smtClean="0">
              <a:latin typeface="Calibri" pitchFamily="34" charset="0"/>
            </a:endParaRPr>
          </a:p>
          <a:p>
            <a:pPr marL="0" lvl="1" eaLnBrk="0" hangingPunct="0">
              <a:lnSpc>
                <a:spcPct val="90000"/>
              </a:lnSpc>
              <a:tabLst>
                <a:tab pos="284163" algn="l"/>
              </a:tabLst>
            </a:pPr>
            <a:r>
              <a:rPr lang="en-US" sz="1400" dirty="0" smtClean="0">
                <a:latin typeface="Calibri" pitchFamily="34" charset="0"/>
              </a:rPr>
              <a:t>	Capacity </a:t>
            </a:r>
            <a:r>
              <a:rPr lang="en-US" sz="1400" dirty="0">
                <a:latin typeface="Calibri" pitchFamily="34" charset="0"/>
              </a:rPr>
              <a:t>: </a:t>
            </a:r>
            <a:r>
              <a:rPr lang="en-US" sz="1400" b="1" dirty="0">
                <a:latin typeface="Calibri" pitchFamily="34" charset="0"/>
              </a:rPr>
              <a:t>constant </a:t>
            </a:r>
            <a:r>
              <a:rPr lang="en-US" sz="1400" dirty="0">
                <a:latin typeface="Calibri" pitchFamily="34" charset="0"/>
              </a:rPr>
              <a:t>:= 100;</a:t>
            </a:r>
          </a:p>
          <a:p>
            <a:pPr marL="0" lvl="1" eaLnBrk="0" hangingPunct="0">
              <a:lnSpc>
                <a:spcPct val="90000"/>
              </a:lnSpc>
              <a:tabLst>
                <a:tab pos="284163" algn="l"/>
              </a:tabLst>
            </a:pPr>
            <a:endParaRPr lang="en-US" sz="1400" dirty="0">
              <a:latin typeface="Calibri" pitchFamily="34" charset="0"/>
            </a:endParaRPr>
          </a:p>
          <a:p>
            <a:pPr eaLnBrk="0" hangingPunct="0">
              <a:lnSpc>
                <a:spcPct val="90000"/>
              </a:lnSpc>
              <a:tabLst>
                <a:tab pos="284163" algn="l"/>
              </a:tabLst>
            </a:pPr>
            <a:r>
              <a:rPr lang="en-US" sz="1400" b="1" dirty="0">
                <a:latin typeface="Calibri" pitchFamily="34" charset="0"/>
              </a:rPr>
              <a:t>end </a:t>
            </a:r>
            <a:r>
              <a:rPr lang="en-US" sz="1400" dirty="0" err="1">
                <a:latin typeface="Calibri" pitchFamily="34" charset="0"/>
              </a:rPr>
              <a:t>Integer_Stack</a:t>
            </a:r>
            <a:r>
              <a:rPr lang="en-US" sz="1400" dirty="0">
                <a:latin typeface="Calibri" pitchFamily="34" charset="0"/>
              </a:rPr>
              <a:t>;</a:t>
            </a:r>
          </a:p>
        </p:txBody>
      </p:sp>
      <p:sp>
        <p:nvSpPr>
          <p:cNvPr id="19460" name="Rectangle 1028"/>
          <p:cNvSpPr>
            <a:spLocks noChangeArrowheads="1"/>
          </p:cNvSpPr>
          <p:nvPr/>
        </p:nvSpPr>
        <p:spPr bwMode="auto">
          <a:xfrm>
            <a:off x="1873140" y="3797241"/>
            <a:ext cx="3641639" cy="23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90000"/>
              </a:lnSpc>
              <a:tabLst>
                <a:tab pos="284163" algn="l"/>
              </a:tabLst>
            </a:pPr>
            <a:r>
              <a:rPr lang="en-US" sz="1400" b="1" dirty="0">
                <a:latin typeface="Calibri" pitchFamily="34" charset="0"/>
              </a:rPr>
              <a:t>package body </a:t>
            </a:r>
            <a:r>
              <a:rPr lang="en-US" sz="1400" dirty="0" err="1">
                <a:latin typeface="Calibri" pitchFamily="34" charset="0"/>
              </a:rPr>
              <a:t>Integer_Stack</a:t>
            </a:r>
            <a:r>
              <a:rPr lang="en-US" sz="1400" dirty="0">
                <a:latin typeface="Calibri" pitchFamily="34" charset="0"/>
              </a:rPr>
              <a:t> </a:t>
            </a:r>
            <a:r>
              <a:rPr lang="en-US" sz="1400" b="1" dirty="0" smtClean="0">
                <a:latin typeface="Calibri" pitchFamily="34" charset="0"/>
              </a:rPr>
              <a:t>is</a:t>
            </a:r>
          </a:p>
          <a:p>
            <a:pPr eaLnBrk="0" hangingPunct="0">
              <a:lnSpc>
                <a:spcPct val="90000"/>
              </a:lnSpc>
              <a:tabLst>
                <a:tab pos="284163" algn="l"/>
              </a:tabLst>
            </a:pPr>
            <a:endParaRPr lang="en-US" sz="1400" b="1" dirty="0">
              <a:latin typeface="Calibri" pitchFamily="34" charset="0"/>
            </a:endParaRPr>
          </a:p>
          <a:p>
            <a:pPr eaLnBrk="0" hangingPunct="0">
              <a:lnSpc>
                <a:spcPct val="90000"/>
              </a:lnSpc>
              <a:tabLst>
                <a:tab pos="284163" algn="l"/>
              </a:tabLst>
            </a:pPr>
            <a:r>
              <a:rPr lang="en-US" sz="1400" b="1" dirty="0" smtClean="0">
                <a:latin typeface="Calibri" pitchFamily="34" charset="0"/>
              </a:rPr>
              <a:t>	type </a:t>
            </a:r>
            <a:r>
              <a:rPr lang="en-US" sz="1400" dirty="0">
                <a:latin typeface="Calibri" pitchFamily="34" charset="0"/>
              </a:rPr>
              <a:t>List </a:t>
            </a:r>
            <a:r>
              <a:rPr lang="en-US" sz="1400" b="1" dirty="0">
                <a:latin typeface="Calibri" pitchFamily="34" charset="0"/>
              </a:rPr>
              <a:t>is array  </a:t>
            </a:r>
            <a:r>
              <a:rPr lang="en-US" sz="1400" dirty="0">
                <a:latin typeface="Calibri" pitchFamily="34" charset="0"/>
              </a:rPr>
              <a:t>(1 .. Capacity) </a:t>
            </a:r>
            <a:r>
              <a:rPr lang="en-US" sz="1400" b="1" dirty="0">
                <a:latin typeface="Calibri" pitchFamily="34" charset="0"/>
              </a:rPr>
              <a:t>of </a:t>
            </a:r>
            <a:r>
              <a:rPr lang="en-US" sz="1400" dirty="0">
                <a:latin typeface="Calibri" pitchFamily="34" charset="0"/>
              </a:rPr>
              <a:t>Integer</a:t>
            </a:r>
            <a:r>
              <a:rPr lang="en-US" sz="1400" dirty="0" smtClean="0">
                <a:latin typeface="Calibri" pitchFamily="34" charset="0"/>
              </a:rPr>
              <a:t>;</a:t>
            </a:r>
            <a:endParaRPr lang="en-US" sz="1400" dirty="0">
              <a:latin typeface="Calibri" pitchFamily="34" charset="0"/>
            </a:endParaRPr>
          </a:p>
          <a:p>
            <a:pPr marL="0" lvl="1" eaLnBrk="0" hangingPunct="0">
              <a:lnSpc>
                <a:spcPct val="90000"/>
              </a:lnSpc>
              <a:spcBef>
                <a:spcPts val="1200"/>
              </a:spcBef>
              <a:tabLst>
                <a:tab pos="284163" algn="l"/>
                <a:tab pos="914400" algn="l"/>
              </a:tabLst>
            </a:pPr>
            <a:r>
              <a:rPr lang="en-US" sz="1400" dirty="0" smtClean="0">
                <a:latin typeface="Calibri" pitchFamily="34" charset="0"/>
              </a:rPr>
              <a:t>	Values	: List;</a:t>
            </a:r>
            <a:endParaRPr lang="en-US" sz="1400" dirty="0">
              <a:latin typeface="Calibri" pitchFamily="34" charset="0"/>
            </a:endParaRPr>
          </a:p>
          <a:p>
            <a:pPr marL="0" lvl="1" eaLnBrk="0" hangingPunct="0">
              <a:lnSpc>
                <a:spcPct val="90000"/>
              </a:lnSpc>
              <a:spcBef>
                <a:spcPts val="600"/>
              </a:spcBef>
              <a:tabLst>
                <a:tab pos="284163" algn="l"/>
                <a:tab pos="914400" algn="l"/>
              </a:tabLst>
            </a:pPr>
            <a:r>
              <a:rPr lang="en-US" sz="1400" dirty="0" smtClean="0">
                <a:latin typeface="Calibri" pitchFamily="34" charset="0"/>
              </a:rPr>
              <a:t>	Top 	: </a:t>
            </a:r>
            <a:r>
              <a:rPr lang="en-US" sz="1400" dirty="0">
                <a:latin typeface="Calibri" pitchFamily="34" charset="0"/>
              </a:rPr>
              <a:t>Integer </a:t>
            </a:r>
            <a:r>
              <a:rPr lang="en-US" sz="1400" b="1" dirty="0">
                <a:latin typeface="Calibri" pitchFamily="34" charset="0"/>
              </a:rPr>
              <a:t>range </a:t>
            </a:r>
            <a:r>
              <a:rPr lang="en-US" sz="1400" dirty="0">
                <a:latin typeface="Calibri" pitchFamily="34" charset="0"/>
              </a:rPr>
              <a:t>0 .. Capacity := 0;</a:t>
            </a:r>
          </a:p>
          <a:p>
            <a:pPr marL="0" lvl="1" eaLnBrk="0" hangingPunct="0">
              <a:lnSpc>
                <a:spcPct val="90000"/>
              </a:lnSpc>
              <a:tabLst>
                <a:tab pos="284163" algn="l"/>
              </a:tabLst>
            </a:pPr>
            <a:endParaRPr lang="en-US" sz="1400" dirty="0">
              <a:latin typeface="Calibri" pitchFamily="34" charset="0"/>
            </a:endParaRPr>
          </a:p>
          <a:p>
            <a:pPr marL="0" lvl="1" eaLnBrk="0" hangingPunct="0">
              <a:lnSpc>
                <a:spcPct val="90000"/>
              </a:lnSpc>
              <a:tabLst>
                <a:tab pos="284163" algn="l"/>
              </a:tabLst>
            </a:pPr>
            <a:r>
              <a:rPr lang="en-US" sz="1400" b="1" dirty="0" smtClean="0">
                <a:latin typeface="Calibri" pitchFamily="34" charset="0"/>
              </a:rPr>
              <a:t>	procedure </a:t>
            </a:r>
            <a:r>
              <a:rPr lang="en-US" sz="1400" dirty="0">
                <a:latin typeface="Calibri" pitchFamily="34" charset="0"/>
              </a:rPr>
              <a:t>Push(Item : </a:t>
            </a:r>
            <a:r>
              <a:rPr lang="en-US" sz="1400" b="1" dirty="0">
                <a:latin typeface="Calibri" pitchFamily="34" charset="0"/>
              </a:rPr>
              <a:t>in </a:t>
            </a:r>
            <a:r>
              <a:rPr lang="en-US" sz="1400" dirty="0">
                <a:latin typeface="Calibri" pitchFamily="34" charset="0"/>
              </a:rPr>
              <a:t>Integer) </a:t>
            </a:r>
            <a:r>
              <a:rPr lang="en-US" sz="1400" b="1" dirty="0">
                <a:latin typeface="Calibri" pitchFamily="34" charset="0"/>
              </a:rPr>
              <a:t>is </a:t>
            </a:r>
            <a:r>
              <a:rPr lang="en-US" sz="1400" dirty="0" smtClean="0">
                <a:latin typeface="Calibri" pitchFamily="34" charset="0"/>
              </a:rPr>
              <a:t>...</a:t>
            </a:r>
            <a:endParaRPr lang="en-US" sz="1400" dirty="0">
              <a:latin typeface="Calibri" pitchFamily="34" charset="0"/>
            </a:endParaRPr>
          </a:p>
          <a:p>
            <a:pPr marL="0" lvl="1" eaLnBrk="0" hangingPunct="0">
              <a:lnSpc>
                <a:spcPct val="90000"/>
              </a:lnSpc>
              <a:spcBef>
                <a:spcPts val="600"/>
              </a:spcBef>
              <a:tabLst>
                <a:tab pos="284163" algn="l"/>
              </a:tabLst>
            </a:pPr>
            <a:r>
              <a:rPr lang="en-US" sz="1400" b="1" dirty="0" smtClean="0">
                <a:latin typeface="Calibri" pitchFamily="34" charset="0"/>
              </a:rPr>
              <a:t>	procedure </a:t>
            </a:r>
            <a:r>
              <a:rPr lang="en-US" sz="1400" dirty="0">
                <a:latin typeface="Calibri" pitchFamily="34" charset="0"/>
              </a:rPr>
              <a:t>Pop(Item : </a:t>
            </a:r>
            <a:r>
              <a:rPr lang="en-US" sz="1400" b="1" dirty="0">
                <a:latin typeface="Calibri" pitchFamily="34" charset="0"/>
              </a:rPr>
              <a:t>out </a:t>
            </a:r>
            <a:r>
              <a:rPr lang="en-US" sz="1400" dirty="0">
                <a:latin typeface="Calibri" pitchFamily="34" charset="0"/>
              </a:rPr>
              <a:t>Integer) </a:t>
            </a:r>
            <a:r>
              <a:rPr lang="en-US" sz="1400" b="1" dirty="0">
                <a:latin typeface="Calibri" pitchFamily="34" charset="0"/>
              </a:rPr>
              <a:t>is </a:t>
            </a:r>
            <a:r>
              <a:rPr lang="en-US" sz="1400" dirty="0" smtClean="0">
                <a:latin typeface="Calibri" pitchFamily="34" charset="0"/>
              </a:rPr>
              <a:t>...</a:t>
            </a:r>
          </a:p>
          <a:p>
            <a:pPr marL="0" lvl="1" eaLnBrk="0" hangingPunct="0">
              <a:lnSpc>
                <a:spcPct val="90000"/>
              </a:lnSpc>
              <a:tabLst>
                <a:tab pos="284163" algn="l"/>
              </a:tabLst>
            </a:pPr>
            <a:endParaRPr lang="en-US" sz="1400" dirty="0" smtClean="0">
              <a:latin typeface="Calibri" pitchFamily="34" charset="0"/>
            </a:endParaRPr>
          </a:p>
          <a:p>
            <a:pPr eaLnBrk="0" hangingPunct="0">
              <a:lnSpc>
                <a:spcPct val="90000"/>
              </a:lnSpc>
              <a:tabLst>
                <a:tab pos="284163" algn="l"/>
              </a:tabLst>
            </a:pPr>
            <a:r>
              <a:rPr lang="en-US" sz="1400" b="1" dirty="0" smtClean="0">
                <a:latin typeface="Calibri" pitchFamily="34" charset="0"/>
              </a:rPr>
              <a:t>end </a:t>
            </a:r>
            <a:r>
              <a:rPr lang="en-US" sz="1400" dirty="0" err="1">
                <a:latin typeface="Calibri" pitchFamily="34" charset="0"/>
              </a:rPr>
              <a:t>Integer_Stack</a:t>
            </a:r>
            <a:r>
              <a:rPr lang="en-US" sz="1400" dirty="0">
                <a:latin typeface="Calibri" pitchFamily="34" charset="0"/>
              </a:rPr>
              <a:t>;</a:t>
            </a:r>
          </a:p>
        </p:txBody>
      </p:sp>
      <p:sp>
        <p:nvSpPr>
          <p:cNvPr id="19463" name="AutoShape 1032"/>
          <p:cNvSpPr>
            <a:spLocks noChangeArrowheads="1"/>
          </p:cNvSpPr>
          <p:nvPr/>
        </p:nvSpPr>
        <p:spPr bwMode="blackWhite">
          <a:xfrm>
            <a:off x="6300192" y="4362570"/>
            <a:ext cx="2182549" cy="627256"/>
          </a:xfrm>
          <a:prstGeom prst="roundRect">
            <a:avLst>
              <a:gd name="adj" fmla="val 12495"/>
            </a:avLst>
          </a:prstGeom>
          <a:solidFill>
            <a:srgbClr val="FFCC66"/>
          </a:solidFill>
          <a:ln w="12700">
            <a:solidFill>
              <a:schemeClr val="tx1"/>
            </a:solidFill>
            <a:round/>
            <a:headEnd/>
            <a:tailEnd/>
          </a:ln>
          <a:effectLst>
            <a:outerShdw blurRad="50800" dist="38100" dir="2700000" algn="tl" rotWithShape="0">
              <a:prstClr val="black">
                <a:alpha val="40000"/>
              </a:prstClr>
            </a:outerShdw>
          </a:effectLst>
        </p:spPr>
        <p:txBody>
          <a:bodyPr wrap="square" lIns="90488" tIns="44450" rIns="90488" bIns="44450" anchor="ctr">
            <a:spAutoFit/>
          </a:bodyPr>
          <a:lstStyle/>
          <a:p>
            <a:pPr algn="ctr" eaLnBrk="0" hangingPunct="0"/>
            <a:r>
              <a:rPr lang="en-US" sz="1600" dirty="0" smtClean="0"/>
              <a:t>Compile-Time State </a:t>
            </a:r>
            <a:r>
              <a:rPr lang="en-US" sz="1600" dirty="0"/>
              <a:t>Hidden </a:t>
            </a:r>
            <a:r>
              <a:rPr lang="en-US" sz="1600" dirty="0" smtClean="0"/>
              <a:t>from Clients</a:t>
            </a:r>
            <a:endParaRPr lang="en-US" sz="1600" dirty="0"/>
          </a:p>
        </p:txBody>
      </p:sp>
      <p:sp>
        <p:nvSpPr>
          <p:cNvPr id="2" name="TextBox 1"/>
          <p:cNvSpPr txBox="1"/>
          <p:nvPr/>
        </p:nvSpPr>
        <p:spPr>
          <a:xfrm>
            <a:off x="5943600" y="1447800"/>
            <a:ext cx="2228800" cy="1154162"/>
          </a:xfrm>
          <a:prstGeom prst="rect">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The package represents an “object.”</a:t>
            </a:r>
          </a:p>
          <a:p>
            <a:pPr algn="ctr">
              <a:spcBef>
                <a:spcPts val="600"/>
              </a:spcBef>
            </a:pPr>
            <a:r>
              <a:rPr lang="en-US" sz="1600" i="0" kern="1200" dirty="0" smtClean="0"/>
              <a:t>State is </a:t>
            </a:r>
            <a:r>
              <a:rPr lang="en-US" sz="1600" dirty="0" smtClean="0"/>
              <a:t>hidden from clients.</a:t>
            </a:r>
            <a:endParaRPr lang="en-US" sz="1600" i="0" kern="1200" dirty="0" smtClean="0"/>
          </a:p>
        </p:txBody>
      </p:sp>
      <p:cxnSp>
        <p:nvCxnSpPr>
          <p:cNvPr id="7" name="Curved Connector 6"/>
          <p:cNvCxnSpPr>
            <a:stCxn id="19463" idx="1"/>
            <a:endCxn id="11" idx="3"/>
          </p:cNvCxnSpPr>
          <p:nvPr/>
        </p:nvCxnSpPr>
        <p:spPr bwMode="auto">
          <a:xfrm rot="10800000" flipV="1">
            <a:off x="5609066" y="4676197"/>
            <a:ext cx="691126" cy="122527"/>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3" name="TextBox 2"/>
          <p:cNvSpPr txBox="1"/>
          <p:nvPr/>
        </p:nvSpPr>
        <p:spPr>
          <a:xfrm>
            <a:off x="251520" y="1916832"/>
            <a:ext cx="1210588"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t>Abstraction</a:t>
            </a:r>
          </a:p>
        </p:txBody>
      </p:sp>
      <p:sp>
        <p:nvSpPr>
          <p:cNvPr id="12" name="TextBox 11"/>
          <p:cNvSpPr txBox="1"/>
          <p:nvPr/>
        </p:nvSpPr>
        <p:spPr>
          <a:xfrm>
            <a:off x="251520" y="4213950"/>
            <a:ext cx="1212191"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Information</a:t>
            </a:r>
          </a:p>
          <a:p>
            <a:pPr algn="ctr"/>
            <a:r>
              <a:rPr lang="en-US" sz="1600" dirty="0" smtClean="0"/>
              <a:t>Hiding</a:t>
            </a:r>
            <a:endParaRPr lang="en-US" sz="1600" i="0" kern="1200" dirty="0" smtClean="0"/>
          </a:p>
        </p:txBody>
      </p:sp>
    </p:spTree>
    <p:extLst>
      <p:ext uri="{BB962C8B-B14F-4D97-AF65-F5344CB8AC3E}">
        <p14:creationId xmlns:p14="http://schemas.microsoft.com/office/powerpoint/2010/main" val="233246597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 Data Types </a:t>
            </a:r>
          </a:p>
        </p:txBody>
      </p:sp>
      <p:sp>
        <p:nvSpPr>
          <p:cNvPr id="3" name="Content Placeholder 2"/>
          <p:cNvSpPr>
            <a:spLocks noGrp="1"/>
          </p:cNvSpPr>
          <p:nvPr>
            <p:ph sz="half" idx="10"/>
          </p:nvPr>
        </p:nvSpPr>
        <p:spPr/>
        <p:txBody>
          <a:bodyPr>
            <a:normAutofit/>
          </a:bodyPr>
          <a:lstStyle/>
          <a:p>
            <a:r>
              <a:rPr lang="en-US" dirty="0" smtClean="0"/>
              <a:t>Type declares the form of the data, along with operations to manipulate objects of the type</a:t>
            </a:r>
          </a:p>
          <a:p>
            <a:r>
              <a:rPr lang="en-US" dirty="0" smtClean="0"/>
              <a:t>State is located within objects of the type, not in the package defining the type</a:t>
            </a:r>
            <a:endParaRPr lang="en-US" dirty="0"/>
          </a:p>
          <a:p>
            <a:pPr lvl="1"/>
            <a:r>
              <a:rPr lang="en-US" dirty="0" smtClean="0"/>
              <a:t>Each object has distinct copy of the data</a:t>
            </a:r>
            <a:endParaRPr lang="en-US" dirty="0"/>
          </a:p>
        </p:txBody>
      </p:sp>
      <p:sp>
        <p:nvSpPr>
          <p:cNvPr id="5" name="Rectangle 36"/>
          <p:cNvSpPr>
            <a:spLocks noChangeArrowheads="1"/>
          </p:cNvSpPr>
          <p:nvPr/>
        </p:nvSpPr>
        <p:spPr bwMode="auto">
          <a:xfrm>
            <a:off x="3039905" y="4683627"/>
            <a:ext cx="1244063" cy="711917"/>
          </a:xfrm>
          <a:prstGeom prst="rect">
            <a:avLst/>
          </a:prstGeom>
          <a:solidFill>
            <a:schemeClr val="bg1">
              <a:lumMod val="85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6" name="Rectangle 36"/>
          <p:cNvSpPr>
            <a:spLocks noChangeArrowheads="1"/>
          </p:cNvSpPr>
          <p:nvPr/>
        </p:nvSpPr>
        <p:spPr bwMode="auto">
          <a:xfrm>
            <a:off x="3039905" y="5480549"/>
            <a:ext cx="1244063" cy="631424"/>
          </a:xfrm>
          <a:prstGeom prst="rect">
            <a:avLst/>
          </a:prstGeom>
          <a:solidFill>
            <a:schemeClr val="tx1">
              <a:lumMod val="50000"/>
              <a:lumOff val="50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7" name="Rectangle 38"/>
          <p:cNvSpPr>
            <a:spLocks noChangeArrowheads="1"/>
          </p:cNvSpPr>
          <p:nvPr/>
        </p:nvSpPr>
        <p:spPr bwMode="auto">
          <a:xfrm>
            <a:off x="3310923" y="4471578"/>
            <a:ext cx="876891" cy="97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8" name="Cloud"/>
          <p:cNvSpPr>
            <a:spLocks noChangeAspect="1" noEditPoints="1" noChangeArrowheads="1"/>
          </p:cNvSpPr>
          <p:nvPr/>
        </p:nvSpPr>
        <p:spPr bwMode="auto">
          <a:xfrm>
            <a:off x="3255052" y="4729506"/>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3175">
            <a:solidFill>
              <a:srgbClr val="000000"/>
            </a:solidFill>
            <a:prstDash val="dash"/>
            <a:miter lim="800000"/>
            <a:headEnd/>
            <a:tailEnd/>
          </a:ln>
          <a:effectLst/>
        </p:spPr>
        <p:txBody>
          <a:bodyPr/>
          <a:lstStyle/>
          <a:p>
            <a:endParaRPr lang="en-US">
              <a:solidFill>
                <a:srgbClr val="000000"/>
              </a:solidFill>
            </a:endParaRPr>
          </a:p>
        </p:txBody>
      </p:sp>
      <p:sp>
        <p:nvSpPr>
          <p:cNvPr id="9" name="TextBox 8"/>
          <p:cNvSpPr txBox="1"/>
          <p:nvPr/>
        </p:nvSpPr>
        <p:spPr>
          <a:xfrm>
            <a:off x="982659" y="5406315"/>
            <a:ext cx="1574470" cy="830997"/>
          </a:xfrm>
          <a:prstGeom prst="rect">
            <a:avLst/>
          </a:prstGeom>
          <a:noFill/>
        </p:spPr>
        <p:txBody>
          <a:bodyPr wrap="none" rtlCol="0">
            <a:spAutoFit/>
          </a:bodyPr>
          <a:lstStyle/>
          <a:p>
            <a:pPr algn="ctr"/>
            <a:r>
              <a:rPr lang="en-US" sz="1600" dirty="0" smtClean="0">
                <a:solidFill>
                  <a:srgbClr val="000000"/>
                </a:solidFill>
              </a:rPr>
              <a:t>Hidden</a:t>
            </a:r>
          </a:p>
          <a:p>
            <a:pPr algn="ctr"/>
            <a:r>
              <a:rPr lang="en-US" sz="1600" dirty="0" smtClean="0">
                <a:solidFill>
                  <a:srgbClr val="000000"/>
                </a:solidFill>
              </a:rPr>
              <a:t>Structural</a:t>
            </a:r>
          </a:p>
          <a:p>
            <a:pPr algn="ctr"/>
            <a:r>
              <a:rPr lang="en-US" sz="1600" dirty="0" smtClean="0">
                <a:solidFill>
                  <a:srgbClr val="000000"/>
                </a:solidFill>
              </a:rPr>
              <a:t>Representation</a:t>
            </a:r>
          </a:p>
        </p:txBody>
      </p:sp>
      <p:cxnSp>
        <p:nvCxnSpPr>
          <p:cNvPr id="10" name="Curved Connector 9"/>
          <p:cNvCxnSpPr>
            <a:stCxn id="9" idx="3"/>
          </p:cNvCxnSpPr>
          <p:nvPr/>
        </p:nvCxnSpPr>
        <p:spPr bwMode="auto">
          <a:xfrm flipV="1">
            <a:off x="2557129" y="5186050"/>
            <a:ext cx="678187" cy="635764"/>
          </a:xfrm>
          <a:prstGeom prst="curvedConnector3">
            <a:avLst>
              <a:gd name="adj1" fmla="val 50000"/>
            </a:avLst>
          </a:prstGeom>
          <a:solidFill>
            <a:schemeClr val="accent1"/>
          </a:solidFill>
          <a:ln w="9525" cap="flat" cmpd="sng" algn="ctr">
            <a:solidFill>
              <a:schemeClr val="tx1"/>
            </a:solidFill>
            <a:prstDash val="solid"/>
            <a:round/>
            <a:headEnd type="none" w="med" len="med"/>
            <a:tailEnd type="stealth"/>
          </a:ln>
          <a:effectLst/>
        </p:spPr>
      </p:cxnSp>
      <p:sp>
        <p:nvSpPr>
          <p:cNvPr id="11" name="Rectangle 36"/>
          <p:cNvSpPr>
            <a:spLocks noChangeArrowheads="1"/>
          </p:cNvSpPr>
          <p:nvPr/>
        </p:nvSpPr>
        <p:spPr bwMode="auto">
          <a:xfrm>
            <a:off x="3039905" y="4089235"/>
            <a:ext cx="1244063" cy="596053"/>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12" name="Rectangle 37"/>
          <p:cNvSpPr>
            <a:spLocks noChangeArrowheads="1"/>
          </p:cNvSpPr>
          <p:nvPr/>
        </p:nvSpPr>
        <p:spPr bwMode="auto">
          <a:xfrm>
            <a:off x="2632736" y="4163071"/>
            <a:ext cx="663069" cy="183600"/>
          </a:xfrm>
          <a:prstGeom prst="rect">
            <a:avLst/>
          </a:prstGeom>
          <a:solidFill>
            <a:srgbClr val="A50021"/>
          </a:solidFill>
          <a:ln w="12700">
            <a:solidFill>
              <a:schemeClr val="tx1"/>
            </a:solidFill>
            <a:miter lim="800000"/>
            <a:headEnd/>
            <a:tailEnd/>
          </a:ln>
        </p:spPr>
        <p:txBody>
          <a:bodyPr wrap="none" anchor="ctr"/>
          <a:lstStyle/>
          <a:p>
            <a:endParaRPr lang="en-US">
              <a:solidFill>
                <a:srgbClr val="000000"/>
              </a:solidFill>
            </a:endParaRPr>
          </a:p>
        </p:txBody>
      </p:sp>
      <p:sp>
        <p:nvSpPr>
          <p:cNvPr id="13" name="Rectangle 40"/>
          <p:cNvSpPr>
            <a:spLocks noChangeArrowheads="1"/>
          </p:cNvSpPr>
          <p:nvPr/>
        </p:nvSpPr>
        <p:spPr bwMode="auto">
          <a:xfrm>
            <a:off x="2632736" y="4430912"/>
            <a:ext cx="663069" cy="183600"/>
          </a:xfrm>
          <a:prstGeom prst="rect">
            <a:avLst/>
          </a:prstGeom>
          <a:solidFill>
            <a:srgbClr val="008000"/>
          </a:solidFill>
          <a:ln w="12700">
            <a:solidFill>
              <a:schemeClr val="tx1"/>
            </a:solidFill>
            <a:miter lim="800000"/>
            <a:headEnd/>
            <a:tailEnd/>
          </a:ln>
        </p:spPr>
        <p:txBody>
          <a:bodyPr wrap="none" anchor="ctr"/>
          <a:lstStyle/>
          <a:p>
            <a:endParaRPr lang="en-US">
              <a:solidFill>
                <a:srgbClr val="000000"/>
              </a:solidFill>
            </a:endParaRPr>
          </a:p>
        </p:txBody>
      </p:sp>
      <p:cxnSp>
        <p:nvCxnSpPr>
          <p:cNvPr id="14" name="AutoShape 41"/>
          <p:cNvCxnSpPr>
            <a:cxnSpLocks noChangeShapeType="1"/>
            <a:stCxn id="12" idx="3"/>
          </p:cNvCxnSpPr>
          <p:nvPr/>
        </p:nvCxnSpPr>
        <p:spPr bwMode="blackWhite">
          <a:xfrm>
            <a:off x="3295805" y="4254871"/>
            <a:ext cx="373650" cy="642466"/>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 name="AutoShape 42"/>
          <p:cNvCxnSpPr>
            <a:cxnSpLocks noChangeShapeType="1"/>
            <a:stCxn id="13" idx="3"/>
          </p:cNvCxnSpPr>
          <p:nvPr/>
        </p:nvCxnSpPr>
        <p:spPr bwMode="blackWhite">
          <a:xfrm>
            <a:off x="3295805" y="4522712"/>
            <a:ext cx="373650" cy="374625"/>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6" name="TextBox 15"/>
          <p:cNvSpPr txBox="1"/>
          <p:nvPr/>
        </p:nvSpPr>
        <p:spPr>
          <a:xfrm>
            <a:off x="1349212" y="3846137"/>
            <a:ext cx="992579" cy="584775"/>
          </a:xfrm>
          <a:prstGeom prst="rect">
            <a:avLst/>
          </a:prstGeom>
          <a:noFill/>
        </p:spPr>
        <p:txBody>
          <a:bodyPr wrap="none" rtlCol="0">
            <a:spAutoFit/>
          </a:bodyPr>
          <a:lstStyle/>
          <a:p>
            <a:pPr algn="ctr"/>
            <a:r>
              <a:rPr lang="en-US" sz="1600" dirty="0" smtClean="0">
                <a:solidFill>
                  <a:srgbClr val="000000"/>
                </a:solidFill>
              </a:rPr>
              <a:t>Visible</a:t>
            </a:r>
          </a:p>
          <a:p>
            <a:pPr algn="ctr"/>
            <a:r>
              <a:rPr lang="en-US" sz="1600" dirty="0" smtClean="0">
                <a:solidFill>
                  <a:srgbClr val="000000"/>
                </a:solidFill>
              </a:rPr>
              <a:t>Routines</a:t>
            </a:r>
          </a:p>
        </p:txBody>
      </p:sp>
      <p:cxnSp>
        <p:nvCxnSpPr>
          <p:cNvPr id="17" name="Curved Connector 16"/>
          <p:cNvCxnSpPr>
            <a:stCxn id="16" idx="3"/>
            <a:endCxn id="12" idx="1"/>
          </p:cNvCxnSpPr>
          <p:nvPr/>
        </p:nvCxnSpPr>
        <p:spPr bwMode="auto">
          <a:xfrm>
            <a:off x="2341791" y="4138525"/>
            <a:ext cx="290945" cy="116346"/>
          </a:xfrm>
          <a:prstGeom prst="curvedConnector3">
            <a:avLst/>
          </a:prstGeom>
          <a:solidFill>
            <a:schemeClr val="accent1"/>
          </a:solidFill>
          <a:ln w="9525" cap="flat" cmpd="sng" algn="ctr">
            <a:solidFill>
              <a:schemeClr val="tx1"/>
            </a:solidFill>
            <a:prstDash val="solid"/>
            <a:round/>
            <a:headEnd type="none" w="med" len="med"/>
            <a:tailEnd type="stealth"/>
          </a:ln>
          <a:effectLst/>
        </p:spPr>
      </p:cxnSp>
      <p:cxnSp>
        <p:nvCxnSpPr>
          <p:cNvPr id="18" name="Curved Connector 17"/>
          <p:cNvCxnSpPr>
            <a:stCxn id="16" idx="3"/>
            <a:endCxn id="13" idx="1"/>
          </p:cNvCxnSpPr>
          <p:nvPr/>
        </p:nvCxnSpPr>
        <p:spPr bwMode="auto">
          <a:xfrm>
            <a:off x="2341791" y="4138525"/>
            <a:ext cx="290945" cy="384187"/>
          </a:xfrm>
          <a:prstGeom prst="curvedConnector3">
            <a:avLst>
              <a:gd name="adj1" fmla="val 50000"/>
            </a:avLst>
          </a:prstGeom>
          <a:solidFill>
            <a:schemeClr val="accent1"/>
          </a:solidFill>
          <a:ln w="9525" cap="flat" cmpd="sng" algn="ctr">
            <a:solidFill>
              <a:schemeClr val="tx1"/>
            </a:solidFill>
            <a:prstDash val="solid"/>
            <a:round/>
            <a:headEnd type="none" w="med" len="med"/>
            <a:tailEnd type="stealth"/>
          </a:ln>
          <a:effectLst/>
        </p:spPr>
      </p:cxnSp>
      <p:sp>
        <p:nvSpPr>
          <p:cNvPr id="19" name="TextBox 18"/>
          <p:cNvSpPr txBox="1"/>
          <p:nvPr/>
        </p:nvSpPr>
        <p:spPr>
          <a:xfrm>
            <a:off x="982659" y="4651689"/>
            <a:ext cx="822661" cy="584775"/>
          </a:xfrm>
          <a:prstGeom prst="rect">
            <a:avLst/>
          </a:prstGeom>
          <a:noFill/>
        </p:spPr>
        <p:txBody>
          <a:bodyPr wrap="none" rtlCol="0">
            <a:spAutoFit/>
          </a:bodyPr>
          <a:lstStyle/>
          <a:p>
            <a:pPr algn="ctr"/>
            <a:r>
              <a:rPr lang="en-US" sz="1600" i="0" kern="1200" dirty="0" smtClean="0"/>
              <a:t>Private</a:t>
            </a:r>
          </a:p>
          <a:p>
            <a:pPr algn="ctr"/>
            <a:r>
              <a:rPr lang="en-US" sz="1600" dirty="0" smtClean="0"/>
              <a:t>Part</a:t>
            </a:r>
            <a:endParaRPr lang="en-US" sz="1600" i="0" kern="1200" dirty="0" smtClean="0"/>
          </a:p>
        </p:txBody>
      </p:sp>
      <p:cxnSp>
        <p:nvCxnSpPr>
          <p:cNvPr id="20" name="Curved Connector 19"/>
          <p:cNvCxnSpPr>
            <a:stCxn id="19" idx="3"/>
            <a:endCxn id="5" idx="1"/>
          </p:cNvCxnSpPr>
          <p:nvPr/>
        </p:nvCxnSpPr>
        <p:spPr bwMode="auto">
          <a:xfrm>
            <a:off x="1805320" y="4944077"/>
            <a:ext cx="1234585" cy="95509"/>
          </a:xfrm>
          <a:prstGeom prst="curvedConnector3">
            <a:avLst/>
          </a:prstGeom>
          <a:solidFill>
            <a:schemeClr val="accent1"/>
          </a:solidFill>
          <a:ln w="9525" cap="flat" cmpd="sng" algn="ctr">
            <a:solidFill>
              <a:schemeClr val="tx1"/>
            </a:solidFill>
            <a:prstDash val="solid"/>
            <a:round/>
            <a:headEnd type="none" w="med" len="med"/>
            <a:tailEnd type="stealth"/>
          </a:ln>
          <a:effectLst/>
        </p:spPr>
      </p:cxnSp>
      <p:sp>
        <p:nvSpPr>
          <p:cNvPr id="21" name="Cloud"/>
          <p:cNvSpPr>
            <a:spLocks noChangeAspect="1" noEditPoints="1" noChangeArrowheads="1"/>
          </p:cNvSpPr>
          <p:nvPr/>
        </p:nvSpPr>
        <p:spPr bwMode="auto">
          <a:xfrm>
            <a:off x="7230023" y="4077072"/>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endParaRPr lang="en-US">
              <a:solidFill>
                <a:srgbClr val="000000"/>
              </a:solidFill>
            </a:endParaRPr>
          </a:p>
        </p:txBody>
      </p:sp>
      <p:sp>
        <p:nvSpPr>
          <p:cNvPr id="22" name="TextBox 21"/>
          <p:cNvSpPr txBox="1"/>
          <p:nvPr/>
        </p:nvSpPr>
        <p:spPr>
          <a:xfrm>
            <a:off x="6868802" y="3357048"/>
            <a:ext cx="1551816" cy="523220"/>
          </a:xfrm>
          <a:prstGeom prst="rect">
            <a:avLst/>
          </a:prstGeom>
          <a:noFill/>
        </p:spPr>
        <p:txBody>
          <a:bodyPr wrap="square" rtlCol="0">
            <a:spAutoFit/>
          </a:bodyPr>
          <a:lstStyle/>
          <a:p>
            <a:pPr algn="ctr"/>
            <a:r>
              <a:rPr lang="en-US" sz="1400" dirty="0" smtClean="0">
                <a:solidFill>
                  <a:srgbClr val="000000"/>
                </a:solidFill>
              </a:rPr>
              <a:t>Data </a:t>
            </a:r>
            <a:r>
              <a:rPr lang="en-US" sz="1400" dirty="0">
                <a:solidFill>
                  <a:srgbClr val="000000"/>
                </a:solidFill>
              </a:rPr>
              <a:t>In </a:t>
            </a:r>
            <a:r>
              <a:rPr lang="en-US" sz="1400" dirty="0" smtClean="0">
                <a:solidFill>
                  <a:srgbClr val="000000"/>
                </a:solidFill>
              </a:rPr>
              <a:t>Concrete Objects</a:t>
            </a:r>
          </a:p>
        </p:txBody>
      </p:sp>
      <p:sp>
        <p:nvSpPr>
          <p:cNvPr id="25" name="Cloud"/>
          <p:cNvSpPr>
            <a:spLocks noChangeAspect="1" noEditPoints="1" noChangeArrowheads="1"/>
          </p:cNvSpPr>
          <p:nvPr/>
        </p:nvSpPr>
        <p:spPr bwMode="auto">
          <a:xfrm>
            <a:off x="7230023" y="4865464"/>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endParaRPr lang="en-US">
              <a:solidFill>
                <a:srgbClr val="000000"/>
              </a:solidFill>
            </a:endParaRPr>
          </a:p>
        </p:txBody>
      </p:sp>
      <p:grpSp>
        <p:nvGrpSpPr>
          <p:cNvPr id="34" name="Group 33"/>
          <p:cNvGrpSpPr/>
          <p:nvPr/>
        </p:nvGrpSpPr>
        <p:grpSpPr>
          <a:xfrm>
            <a:off x="7456306" y="5653856"/>
            <a:ext cx="376808" cy="64744"/>
            <a:chOff x="7452320" y="5236464"/>
            <a:chExt cx="376808" cy="64744"/>
          </a:xfrm>
        </p:grpSpPr>
        <p:sp>
          <p:nvSpPr>
            <p:cNvPr id="31" name="Oval 30"/>
            <p:cNvSpPr/>
            <p:nvPr/>
          </p:nvSpPr>
          <p:spPr bwMode="auto">
            <a:xfrm>
              <a:off x="7452320" y="5236464"/>
              <a:ext cx="72008" cy="64744"/>
            </a:xfrm>
            <a:prstGeom prst="ellipse">
              <a:avLst/>
            </a:prstGeom>
            <a:solidFill>
              <a:srgbClr val="FFFFCC"/>
            </a:soli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rtlCol="0" anchor="ctr"/>
            <a:lstStyle/>
            <a:p>
              <a:pPr algn="ctr"/>
              <a:endParaRPr lang="en-US"/>
            </a:p>
          </p:txBody>
        </p:sp>
        <p:sp>
          <p:nvSpPr>
            <p:cNvPr id="32" name="Oval 31"/>
            <p:cNvSpPr/>
            <p:nvPr/>
          </p:nvSpPr>
          <p:spPr bwMode="auto">
            <a:xfrm>
              <a:off x="7604720" y="5236464"/>
              <a:ext cx="72008" cy="64744"/>
            </a:xfrm>
            <a:prstGeom prst="ellipse">
              <a:avLst/>
            </a:prstGeom>
            <a:solidFill>
              <a:srgbClr val="FFFFCC"/>
            </a:soli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rtlCol="0" anchor="ctr"/>
            <a:lstStyle/>
            <a:p>
              <a:pPr algn="ctr"/>
              <a:endParaRPr lang="en-US"/>
            </a:p>
          </p:txBody>
        </p:sp>
        <p:sp>
          <p:nvSpPr>
            <p:cNvPr id="33" name="Oval 32"/>
            <p:cNvSpPr/>
            <p:nvPr/>
          </p:nvSpPr>
          <p:spPr bwMode="auto">
            <a:xfrm>
              <a:off x="7757120" y="5236464"/>
              <a:ext cx="72008" cy="64744"/>
            </a:xfrm>
            <a:prstGeom prst="ellipse">
              <a:avLst/>
            </a:prstGeom>
            <a:solidFill>
              <a:srgbClr val="FFFFCC"/>
            </a:solidFill>
            <a:ln w="9525" cap="flat" cmpd="sng" algn="ctr">
              <a:solidFill>
                <a:schemeClr val="tx1"/>
              </a:solidFill>
              <a:prstDash val="solid"/>
              <a:round/>
              <a:headEnd type="none" w="med" len="med"/>
              <a:tailEnd type="none"/>
            </a:ln>
            <a:effectLst>
              <a:outerShdw blurRad="50800" dist="38100" dir="2700000" algn="tl" rotWithShape="0">
                <a:prstClr val="black">
                  <a:alpha val="40000"/>
                </a:prstClr>
              </a:outerShdw>
            </a:effectLst>
          </p:spPr>
          <p:txBody>
            <a:bodyPr rtlCol="0" anchor="ctr"/>
            <a:lstStyle/>
            <a:p>
              <a:pPr algn="ctr"/>
              <a:endParaRPr lang="en-US"/>
            </a:p>
          </p:txBody>
        </p:sp>
      </p:grpSp>
      <p:sp>
        <p:nvSpPr>
          <p:cNvPr id="35" name="Cloud"/>
          <p:cNvSpPr>
            <a:spLocks noChangeAspect="1" noEditPoints="1" noChangeArrowheads="1"/>
          </p:cNvSpPr>
          <p:nvPr/>
        </p:nvSpPr>
        <p:spPr bwMode="auto">
          <a:xfrm>
            <a:off x="7230023" y="5951800"/>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blurRad="50800" dist="38100" dir="2700000" algn="tl" rotWithShape="0">
              <a:prstClr val="black">
                <a:alpha val="40000"/>
              </a:prstClr>
            </a:outerShdw>
          </a:effectLst>
        </p:spPr>
        <p:txBody>
          <a:bodyPr/>
          <a:lstStyle/>
          <a:p>
            <a:endParaRPr lang="en-US">
              <a:solidFill>
                <a:srgbClr val="000000"/>
              </a:solidFill>
            </a:endParaRPr>
          </a:p>
        </p:txBody>
      </p:sp>
      <p:cxnSp>
        <p:nvCxnSpPr>
          <p:cNvPr id="40" name="Curved Connector 39"/>
          <p:cNvCxnSpPr>
            <a:stCxn id="5" idx="3"/>
          </p:cNvCxnSpPr>
          <p:nvPr/>
        </p:nvCxnSpPr>
        <p:spPr bwMode="auto">
          <a:xfrm flipV="1">
            <a:off x="4283968" y="4346671"/>
            <a:ext cx="2808312" cy="692915"/>
          </a:xfrm>
          <a:prstGeom prst="curvedConnector3">
            <a:avLst/>
          </a:prstGeom>
          <a:solidFill>
            <a:schemeClr val="accent1"/>
          </a:solidFill>
          <a:ln w="12700" cap="flat" cmpd="sng" algn="ctr">
            <a:solidFill>
              <a:schemeClr val="tx1"/>
            </a:solidFill>
            <a:prstDash val="dash"/>
            <a:round/>
            <a:headEnd type="none" w="med" len="med"/>
            <a:tailEnd type="triangle"/>
          </a:ln>
          <a:effectLst/>
        </p:spPr>
      </p:cxnSp>
      <p:cxnSp>
        <p:nvCxnSpPr>
          <p:cNvPr id="42" name="Curved Connector 41"/>
          <p:cNvCxnSpPr>
            <a:stCxn id="5" idx="3"/>
          </p:cNvCxnSpPr>
          <p:nvPr/>
        </p:nvCxnSpPr>
        <p:spPr bwMode="auto">
          <a:xfrm>
            <a:off x="4283968" y="5039586"/>
            <a:ext cx="2808312" cy="103473"/>
          </a:xfrm>
          <a:prstGeom prst="curvedConnector3">
            <a:avLst/>
          </a:prstGeom>
          <a:solidFill>
            <a:schemeClr val="accent1"/>
          </a:solidFill>
          <a:ln w="12700" cap="flat" cmpd="sng" algn="ctr">
            <a:solidFill>
              <a:schemeClr val="tx1"/>
            </a:solidFill>
            <a:prstDash val="dash"/>
            <a:round/>
            <a:headEnd type="none" w="med" len="med"/>
            <a:tailEnd type="triangle"/>
          </a:ln>
          <a:effectLst/>
        </p:spPr>
      </p:cxnSp>
      <p:cxnSp>
        <p:nvCxnSpPr>
          <p:cNvPr id="44" name="Curved Connector 43"/>
          <p:cNvCxnSpPr>
            <a:stCxn id="5" idx="3"/>
          </p:cNvCxnSpPr>
          <p:nvPr/>
        </p:nvCxnSpPr>
        <p:spPr bwMode="auto">
          <a:xfrm>
            <a:off x="4283968" y="5039586"/>
            <a:ext cx="2808312" cy="1197726"/>
          </a:xfrm>
          <a:prstGeom prst="curvedConnector3">
            <a:avLst/>
          </a:prstGeom>
          <a:solidFill>
            <a:schemeClr val="accent1"/>
          </a:solidFill>
          <a:ln w="12700" cap="flat" cmpd="sng" algn="ctr">
            <a:solidFill>
              <a:schemeClr val="tx1"/>
            </a:solidFill>
            <a:prstDash val="dash"/>
            <a:round/>
            <a:headEnd type="none" w="med" len="med"/>
            <a:tailEnd type="triangle"/>
          </a:ln>
          <a:effectLst/>
        </p:spPr>
      </p:cxnSp>
    </p:spTree>
    <p:extLst>
      <p:ext uri="{BB962C8B-B14F-4D97-AF65-F5344CB8AC3E}">
        <p14:creationId xmlns:p14="http://schemas.microsoft.com/office/powerpoint/2010/main" val="3393515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0"/>
          <p:cNvSpPr>
            <a:spLocks noGrp="1" noChangeArrowheads="1"/>
          </p:cNvSpPr>
          <p:nvPr>
            <p:ph type="title"/>
          </p:nvPr>
        </p:nvSpPr>
        <p:spPr bwMode="gray">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Abstract Data Type (ADT) Stack</a:t>
            </a:r>
          </a:p>
        </p:txBody>
      </p:sp>
      <p:sp>
        <p:nvSpPr>
          <p:cNvPr id="20484" name="Rectangle 4"/>
          <p:cNvSpPr>
            <a:spLocks noChangeArrowheads="1"/>
          </p:cNvSpPr>
          <p:nvPr/>
        </p:nvSpPr>
        <p:spPr bwMode="auto">
          <a:xfrm>
            <a:off x="2699345" y="1484784"/>
            <a:ext cx="4392935" cy="444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120000"/>
              </a:lnSpc>
              <a:tabLst>
                <a:tab pos="234950" algn="l"/>
                <a:tab pos="452438" algn="l"/>
                <a:tab pos="687388" algn="l"/>
                <a:tab pos="920750" algn="l"/>
                <a:tab pos="1201738" algn="l"/>
                <a:tab pos="1374775" algn="l"/>
              </a:tabLst>
            </a:pPr>
            <a:r>
              <a:rPr lang="en-US" sz="1400" b="1" dirty="0">
                <a:latin typeface="Calibri" panose="020F0502020204030204" pitchFamily="34" charset="0"/>
              </a:rPr>
              <a:t>package </a:t>
            </a:r>
            <a:r>
              <a:rPr lang="en-US" sz="1400" dirty="0" err="1">
                <a:latin typeface="Calibri" pitchFamily="34" charset="0"/>
              </a:rPr>
              <a:t>Bounded_Stacks</a:t>
            </a:r>
            <a:r>
              <a:rPr lang="en-US" sz="1400" dirty="0">
                <a:latin typeface="Calibri" pitchFamily="34" charset="0"/>
              </a:rPr>
              <a:t> </a:t>
            </a:r>
            <a:r>
              <a:rPr lang="en-US" sz="1400" b="1" dirty="0">
                <a:latin typeface="Calibri" pitchFamily="34" charset="0"/>
              </a:rPr>
              <a:t>is</a:t>
            </a:r>
          </a:p>
          <a:p>
            <a:pPr eaLnBrk="0" hangingPunct="0">
              <a:lnSpc>
                <a:spcPct val="120000"/>
              </a:lnSpc>
              <a:spcBef>
                <a:spcPts val="600"/>
              </a:spcBef>
              <a:spcAft>
                <a:spcPts val="300"/>
              </a:spcAft>
              <a:tabLst>
                <a:tab pos="234950" algn="l"/>
                <a:tab pos="452438" algn="l"/>
                <a:tab pos="687388" algn="l"/>
                <a:tab pos="920750" algn="l"/>
                <a:tab pos="1201738" algn="l"/>
                <a:tab pos="1374775" algn="l"/>
              </a:tabLst>
            </a:pPr>
            <a:r>
              <a:rPr lang="en-US" sz="1400" dirty="0">
                <a:latin typeface="Calibri" pitchFamily="34" charset="0"/>
              </a:rPr>
              <a:t>	</a:t>
            </a:r>
            <a:r>
              <a:rPr lang="en-US" sz="1400" b="1" dirty="0">
                <a:solidFill>
                  <a:srgbClr val="0000FF"/>
                </a:solidFill>
                <a:latin typeface="Calibri" pitchFamily="34" charset="0"/>
              </a:rPr>
              <a:t>type </a:t>
            </a:r>
            <a:r>
              <a:rPr lang="en-US" sz="1400" dirty="0">
                <a:solidFill>
                  <a:srgbClr val="0000FF"/>
                </a:solidFill>
                <a:latin typeface="Calibri" pitchFamily="34" charset="0"/>
              </a:rPr>
              <a:t>Stack </a:t>
            </a:r>
            <a:r>
              <a:rPr lang="en-US" sz="1400" b="1" dirty="0">
                <a:solidFill>
                  <a:srgbClr val="0000FF"/>
                </a:solidFill>
                <a:latin typeface="Calibri" pitchFamily="34" charset="0"/>
              </a:rPr>
              <a:t>is private</a:t>
            </a:r>
            <a:r>
              <a:rPr lang="en-US" sz="1400" dirty="0">
                <a:latin typeface="Calibri" pitchFamily="34" charset="0"/>
              </a:rPr>
              <a:t>;</a:t>
            </a:r>
          </a:p>
          <a:p>
            <a:pPr eaLnBrk="0" hangingPunct="0">
              <a:lnSpc>
                <a:spcPct val="120000"/>
              </a:lnSpc>
              <a:spcBef>
                <a:spcPts val="600"/>
              </a:spcBef>
              <a:tabLst>
                <a:tab pos="234950" algn="l"/>
                <a:tab pos="452438" algn="l"/>
                <a:tab pos="687388" algn="l"/>
                <a:tab pos="920750" algn="l"/>
                <a:tab pos="1201738" algn="l"/>
                <a:tab pos="1374775" algn="l"/>
              </a:tabLst>
            </a:pPr>
            <a:r>
              <a:rPr lang="en-US" sz="1400" dirty="0">
                <a:latin typeface="Calibri" pitchFamily="34" charset="0"/>
              </a:rPr>
              <a:t>	</a:t>
            </a:r>
            <a:r>
              <a:rPr lang="en-US" sz="1400" b="1" dirty="0">
                <a:latin typeface="Calibri" pitchFamily="34" charset="0"/>
              </a:rPr>
              <a:t>procedure </a:t>
            </a:r>
            <a:r>
              <a:rPr lang="en-US" sz="1400" dirty="0">
                <a:latin typeface="Calibri" pitchFamily="34" charset="0"/>
              </a:rPr>
              <a:t>Push </a:t>
            </a:r>
            <a:r>
              <a:rPr lang="en-US" sz="1400" dirty="0" smtClean="0">
                <a:latin typeface="Calibri" pitchFamily="34" charset="0"/>
              </a:rPr>
              <a:t>(</a:t>
            </a:r>
            <a:r>
              <a:rPr lang="en-US" sz="1400" dirty="0">
                <a:solidFill>
                  <a:srgbClr val="0000FF"/>
                </a:solidFill>
                <a:latin typeface="Calibri" pitchFamily="34" charset="0"/>
              </a:rPr>
              <a:t>This : </a:t>
            </a:r>
            <a:r>
              <a:rPr lang="en-US" sz="1400" b="1" dirty="0">
                <a:solidFill>
                  <a:srgbClr val="0000FF"/>
                </a:solidFill>
                <a:latin typeface="Calibri" pitchFamily="34" charset="0"/>
              </a:rPr>
              <a:t>in out </a:t>
            </a:r>
            <a:r>
              <a:rPr lang="en-US" sz="1400" dirty="0" smtClean="0">
                <a:solidFill>
                  <a:srgbClr val="0000FF"/>
                </a:solidFill>
                <a:latin typeface="Calibri" pitchFamily="34" charset="0"/>
              </a:rPr>
              <a:t>Stack; </a:t>
            </a:r>
            <a:r>
              <a:rPr lang="en-US" sz="1400" dirty="0" smtClean="0">
                <a:latin typeface="Calibri" pitchFamily="34" charset="0"/>
              </a:rPr>
              <a:t>Item </a:t>
            </a:r>
            <a:r>
              <a:rPr lang="en-US" sz="1400" dirty="0">
                <a:latin typeface="Calibri" pitchFamily="34" charset="0"/>
              </a:rPr>
              <a:t>: </a:t>
            </a:r>
            <a:r>
              <a:rPr lang="en-US" sz="1400" b="1" dirty="0">
                <a:latin typeface="Calibri" pitchFamily="34" charset="0"/>
              </a:rPr>
              <a:t>in </a:t>
            </a:r>
            <a:r>
              <a:rPr lang="en-US" sz="1400" dirty="0" smtClean="0">
                <a:latin typeface="Calibri" pitchFamily="34" charset="0"/>
              </a:rPr>
              <a:t>Integer);</a:t>
            </a:r>
            <a:endParaRPr lang="en-US" sz="1400" dirty="0">
              <a:latin typeface="Calibri" pitchFamily="34" charset="0"/>
            </a:endParaRPr>
          </a:p>
          <a:p>
            <a:pPr eaLnBrk="0" hangingPunct="0">
              <a:lnSpc>
                <a:spcPct val="120000"/>
              </a:lnSpc>
              <a:spcBef>
                <a:spcPts val="400"/>
              </a:spcBef>
              <a:tabLst>
                <a:tab pos="234950" algn="l"/>
                <a:tab pos="452438" algn="l"/>
                <a:tab pos="687388" algn="l"/>
                <a:tab pos="920750" algn="l"/>
                <a:tab pos="1201738" algn="l"/>
                <a:tab pos="1374775" algn="l"/>
              </a:tabLst>
            </a:pPr>
            <a:r>
              <a:rPr lang="en-US" sz="1400" dirty="0">
                <a:latin typeface="Calibri" pitchFamily="34" charset="0"/>
              </a:rPr>
              <a:t>	</a:t>
            </a:r>
            <a:r>
              <a:rPr lang="en-US" sz="1400" b="1" dirty="0">
                <a:latin typeface="Calibri" pitchFamily="34" charset="0"/>
              </a:rPr>
              <a:t>procedure </a:t>
            </a:r>
            <a:r>
              <a:rPr lang="en-US" sz="1400" dirty="0">
                <a:latin typeface="Calibri" pitchFamily="34" charset="0"/>
              </a:rPr>
              <a:t>Pop </a:t>
            </a:r>
            <a:r>
              <a:rPr lang="en-US" sz="1400" dirty="0" smtClean="0">
                <a:latin typeface="Calibri" pitchFamily="34" charset="0"/>
              </a:rPr>
              <a:t>(</a:t>
            </a:r>
            <a:r>
              <a:rPr lang="en-US" sz="1400" dirty="0">
                <a:solidFill>
                  <a:srgbClr val="0000FF"/>
                </a:solidFill>
                <a:latin typeface="Calibri" pitchFamily="34" charset="0"/>
              </a:rPr>
              <a:t>This : </a:t>
            </a:r>
            <a:r>
              <a:rPr lang="en-US" sz="1400" b="1" dirty="0">
                <a:solidFill>
                  <a:srgbClr val="0000FF"/>
                </a:solidFill>
                <a:latin typeface="Calibri" pitchFamily="34" charset="0"/>
              </a:rPr>
              <a:t>in out </a:t>
            </a:r>
            <a:r>
              <a:rPr lang="en-US" sz="1400" dirty="0" smtClean="0">
                <a:solidFill>
                  <a:srgbClr val="0000FF"/>
                </a:solidFill>
                <a:latin typeface="Calibri" pitchFamily="34" charset="0"/>
              </a:rPr>
              <a:t>Stack;  </a:t>
            </a:r>
            <a:r>
              <a:rPr lang="en-US" sz="1400" dirty="0" smtClean="0">
                <a:latin typeface="Calibri" pitchFamily="34" charset="0"/>
              </a:rPr>
              <a:t>Item </a:t>
            </a:r>
            <a:r>
              <a:rPr lang="en-US" sz="1400" dirty="0">
                <a:latin typeface="Calibri" pitchFamily="34" charset="0"/>
              </a:rPr>
              <a:t>: </a:t>
            </a:r>
            <a:r>
              <a:rPr lang="en-US" sz="1400" b="1" dirty="0">
                <a:latin typeface="Calibri" pitchFamily="34" charset="0"/>
              </a:rPr>
              <a:t>out </a:t>
            </a:r>
            <a:r>
              <a:rPr lang="en-US" sz="1400" dirty="0" smtClean="0">
                <a:latin typeface="Calibri" pitchFamily="34" charset="0"/>
              </a:rPr>
              <a:t>Integer);</a:t>
            </a:r>
            <a:endParaRPr lang="en-US" sz="1400" dirty="0">
              <a:latin typeface="Calibri" pitchFamily="34" charset="0"/>
            </a:endParaRPr>
          </a:p>
          <a:p>
            <a:pPr eaLnBrk="0" hangingPunct="0">
              <a:lnSpc>
                <a:spcPct val="120000"/>
              </a:lnSpc>
              <a:spcBef>
                <a:spcPts val="400"/>
              </a:spcBef>
              <a:tabLst>
                <a:tab pos="234950" algn="l"/>
                <a:tab pos="452438" algn="l"/>
                <a:tab pos="687388" algn="l"/>
                <a:tab pos="920750" algn="l"/>
                <a:tab pos="1201738" algn="l"/>
                <a:tab pos="1374775" algn="l"/>
              </a:tabLst>
            </a:pPr>
            <a:r>
              <a:rPr lang="en-US" sz="1400" dirty="0">
                <a:latin typeface="Calibri" pitchFamily="34" charset="0"/>
              </a:rPr>
              <a:t>	</a:t>
            </a:r>
            <a:r>
              <a:rPr lang="en-US" sz="1400" b="1" dirty="0">
                <a:latin typeface="Calibri" pitchFamily="34" charset="0"/>
              </a:rPr>
              <a:t>function </a:t>
            </a:r>
            <a:r>
              <a:rPr lang="en-US" sz="1400" dirty="0" smtClean="0">
                <a:latin typeface="Calibri" pitchFamily="34" charset="0"/>
              </a:rPr>
              <a:t>Empty (</a:t>
            </a:r>
            <a:r>
              <a:rPr lang="en-US" sz="1400" dirty="0" smtClean="0">
                <a:solidFill>
                  <a:srgbClr val="0000FF"/>
                </a:solidFill>
                <a:latin typeface="Calibri" pitchFamily="34" charset="0"/>
              </a:rPr>
              <a:t>This </a:t>
            </a:r>
            <a:r>
              <a:rPr lang="en-US" sz="1400" dirty="0">
                <a:solidFill>
                  <a:srgbClr val="0000FF"/>
                </a:solidFill>
                <a:latin typeface="Calibri" pitchFamily="34" charset="0"/>
              </a:rPr>
              <a:t>: Stack</a:t>
            </a:r>
            <a:r>
              <a:rPr lang="en-US" sz="1400" dirty="0">
                <a:latin typeface="Calibri" pitchFamily="34" charset="0"/>
              </a:rPr>
              <a:t>) </a:t>
            </a:r>
            <a:r>
              <a:rPr lang="en-US" sz="1400" b="1" dirty="0">
                <a:latin typeface="Calibri" pitchFamily="34" charset="0"/>
              </a:rPr>
              <a:t>return </a:t>
            </a:r>
            <a:r>
              <a:rPr lang="en-US" sz="1400" dirty="0">
                <a:latin typeface="Calibri" pitchFamily="34" charset="0"/>
              </a:rPr>
              <a:t>Boolean;</a:t>
            </a:r>
          </a:p>
          <a:p>
            <a:pPr eaLnBrk="0" hangingPunct="0">
              <a:lnSpc>
                <a:spcPct val="120000"/>
              </a:lnSpc>
              <a:spcBef>
                <a:spcPts val="600"/>
              </a:spcBef>
              <a:tabLst>
                <a:tab pos="234950" algn="l"/>
                <a:tab pos="452438" algn="l"/>
                <a:tab pos="687388" algn="l"/>
                <a:tab pos="920750" algn="l"/>
                <a:tab pos="1201738" algn="l"/>
                <a:tab pos="1374775" algn="l"/>
              </a:tabLst>
            </a:pPr>
            <a:r>
              <a:rPr lang="en-US" sz="1400" dirty="0">
                <a:latin typeface="Calibri" pitchFamily="34" charset="0"/>
              </a:rPr>
              <a:t>	Capacity : </a:t>
            </a:r>
            <a:r>
              <a:rPr lang="en-US" sz="1400" b="1" dirty="0">
                <a:latin typeface="Calibri" pitchFamily="34" charset="0"/>
              </a:rPr>
              <a:t>constant </a:t>
            </a:r>
            <a:r>
              <a:rPr lang="en-US" sz="1400" dirty="0">
                <a:latin typeface="Calibri" pitchFamily="34" charset="0"/>
              </a:rPr>
              <a:t>:= 100;</a:t>
            </a:r>
          </a:p>
          <a:p>
            <a:pPr eaLnBrk="0" hangingPunct="0">
              <a:lnSpc>
                <a:spcPct val="120000"/>
              </a:lnSpc>
              <a:tabLst>
                <a:tab pos="234950" algn="l"/>
                <a:tab pos="452438" algn="l"/>
                <a:tab pos="687388" algn="l"/>
                <a:tab pos="920750" algn="l"/>
                <a:tab pos="1201738" algn="l"/>
                <a:tab pos="1374775" algn="l"/>
              </a:tabLst>
            </a:pPr>
            <a:r>
              <a:rPr lang="en-US" sz="1400" dirty="0">
                <a:latin typeface="Calibri" pitchFamily="34" charset="0"/>
              </a:rPr>
              <a:t>	...</a:t>
            </a:r>
          </a:p>
          <a:p>
            <a:pPr eaLnBrk="0" hangingPunct="0">
              <a:lnSpc>
                <a:spcPct val="120000"/>
              </a:lnSpc>
              <a:tabLst>
                <a:tab pos="234950" algn="l"/>
                <a:tab pos="452438" algn="l"/>
                <a:tab pos="687388" algn="l"/>
                <a:tab pos="920750" algn="l"/>
                <a:tab pos="1201738" algn="l"/>
                <a:tab pos="1374775" algn="l"/>
              </a:tabLst>
            </a:pPr>
            <a:r>
              <a:rPr lang="en-US" sz="1400" b="1" dirty="0">
                <a:latin typeface="Calibri" pitchFamily="34" charset="0"/>
              </a:rPr>
              <a:t>private</a:t>
            </a:r>
          </a:p>
          <a:p>
            <a:pPr eaLnBrk="0" hangingPunct="0">
              <a:lnSpc>
                <a:spcPct val="120000"/>
              </a:lnSpc>
              <a:spcBef>
                <a:spcPct val="25000"/>
              </a:spcBef>
              <a:spcAft>
                <a:spcPct val="35000"/>
              </a:spcAft>
              <a:tabLst>
                <a:tab pos="234950" algn="l"/>
                <a:tab pos="452438" algn="l"/>
                <a:tab pos="687388" algn="l"/>
                <a:tab pos="920750" algn="l"/>
                <a:tab pos="1201738" algn="l"/>
                <a:tab pos="1374775" algn="l"/>
              </a:tabLst>
            </a:pPr>
            <a:r>
              <a:rPr lang="en-US" sz="1400" dirty="0">
                <a:latin typeface="Calibri" pitchFamily="34" charset="0"/>
              </a:rPr>
              <a:t>	</a:t>
            </a:r>
            <a:r>
              <a:rPr lang="en-US" sz="1400" b="1" dirty="0">
                <a:latin typeface="Calibri" pitchFamily="34" charset="0"/>
              </a:rPr>
              <a:t>type </a:t>
            </a:r>
            <a:r>
              <a:rPr lang="en-US" sz="1400" dirty="0">
                <a:latin typeface="Calibri" pitchFamily="34" charset="0"/>
              </a:rPr>
              <a:t>List </a:t>
            </a:r>
            <a:r>
              <a:rPr lang="en-US" sz="1400" b="1" dirty="0">
                <a:latin typeface="Calibri" pitchFamily="34" charset="0"/>
              </a:rPr>
              <a:t>is array  </a:t>
            </a:r>
            <a:r>
              <a:rPr lang="en-US" sz="1400" dirty="0">
                <a:latin typeface="Calibri" pitchFamily="34" charset="0"/>
              </a:rPr>
              <a:t>(1 .. Capacity) </a:t>
            </a:r>
            <a:r>
              <a:rPr lang="en-US" sz="1400" b="1" dirty="0">
                <a:latin typeface="Calibri" pitchFamily="34" charset="0"/>
              </a:rPr>
              <a:t>of </a:t>
            </a:r>
            <a:r>
              <a:rPr lang="en-US" sz="1400" dirty="0">
                <a:latin typeface="Calibri" pitchFamily="34" charset="0"/>
              </a:rPr>
              <a:t>Integer;</a:t>
            </a:r>
          </a:p>
          <a:p>
            <a:pPr eaLnBrk="0" hangingPunct="0">
              <a:tabLst>
                <a:tab pos="234950" algn="l"/>
                <a:tab pos="452438" algn="l"/>
                <a:tab pos="687388" algn="l"/>
                <a:tab pos="920750" algn="l"/>
                <a:tab pos="1201738" algn="l"/>
                <a:tab pos="1374775" algn="l"/>
              </a:tabLst>
            </a:pPr>
            <a:r>
              <a:rPr lang="en-US" sz="1400" dirty="0">
                <a:latin typeface="Calibri" pitchFamily="34" charset="0"/>
              </a:rPr>
              <a:t>	</a:t>
            </a:r>
            <a:r>
              <a:rPr lang="en-US" sz="1400" b="1" dirty="0">
                <a:solidFill>
                  <a:srgbClr val="0000FF"/>
                </a:solidFill>
                <a:latin typeface="Calibri" pitchFamily="34" charset="0"/>
              </a:rPr>
              <a:t>type </a:t>
            </a:r>
            <a:r>
              <a:rPr lang="en-US" sz="1400" dirty="0">
                <a:solidFill>
                  <a:srgbClr val="0000FF"/>
                </a:solidFill>
                <a:latin typeface="Calibri" pitchFamily="34" charset="0"/>
              </a:rPr>
              <a:t>Stack </a:t>
            </a:r>
            <a:r>
              <a:rPr lang="en-US" sz="1400" b="1" dirty="0">
                <a:solidFill>
                  <a:srgbClr val="0000FF"/>
                </a:solidFill>
                <a:latin typeface="Calibri" pitchFamily="34" charset="0"/>
              </a:rPr>
              <a:t>is</a:t>
            </a:r>
          </a:p>
          <a:p>
            <a:pPr eaLnBrk="0" hangingPunct="0">
              <a:spcBef>
                <a:spcPts val="0"/>
              </a:spcBef>
              <a:tabLst>
                <a:tab pos="234950" algn="l"/>
                <a:tab pos="452438" algn="l"/>
                <a:tab pos="684213" algn="l"/>
                <a:tab pos="920750" algn="l"/>
                <a:tab pos="1201738" algn="l"/>
                <a:tab pos="1374775" algn="l"/>
              </a:tabLst>
            </a:pPr>
            <a:r>
              <a:rPr lang="en-US" sz="1400" dirty="0">
                <a:solidFill>
                  <a:srgbClr val="0000FF"/>
                </a:solidFill>
                <a:latin typeface="Calibri" pitchFamily="34" charset="0"/>
              </a:rPr>
              <a:t>		</a:t>
            </a:r>
            <a:r>
              <a:rPr lang="en-US" sz="1400" b="1" dirty="0" smtClean="0">
                <a:solidFill>
                  <a:srgbClr val="0000FF"/>
                </a:solidFill>
                <a:latin typeface="Calibri" pitchFamily="34" charset="0"/>
              </a:rPr>
              <a:t>record</a:t>
            </a:r>
          </a:p>
          <a:p>
            <a:pPr marL="0" lvl="1" eaLnBrk="0" hangingPunct="0">
              <a:spcBef>
                <a:spcPts val="0"/>
              </a:spcBef>
              <a:tabLst>
                <a:tab pos="234950" algn="l"/>
                <a:tab pos="452438" algn="l"/>
                <a:tab pos="684213" algn="l"/>
                <a:tab pos="920750" algn="l"/>
                <a:tab pos="1201738" algn="l"/>
                <a:tab pos="1374775" algn="l"/>
              </a:tabLst>
            </a:pPr>
            <a:r>
              <a:rPr lang="en-US" sz="1400" dirty="0" smtClean="0">
                <a:latin typeface="Calibri" pitchFamily="34" charset="0"/>
              </a:rPr>
              <a:t>			Values</a:t>
            </a:r>
            <a:r>
              <a:rPr lang="en-US" sz="1400" dirty="0">
                <a:latin typeface="Calibri" pitchFamily="34" charset="0"/>
              </a:rPr>
              <a:t>	: List;</a:t>
            </a:r>
          </a:p>
          <a:p>
            <a:pPr marL="0" lvl="1" eaLnBrk="0" hangingPunct="0">
              <a:spcBef>
                <a:spcPts val="0"/>
              </a:spcBef>
              <a:tabLst>
                <a:tab pos="234950" algn="l"/>
                <a:tab pos="452438" algn="l"/>
                <a:tab pos="684213" algn="l"/>
                <a:tab pos="920750" algn="l"/>
                <a:tab pos="1201738" algn="l"/>
                <a:tab pos="1374775" algn="l"/>
              </a:tabLst>
            </a:pPr>
            <a:r>
              <a:rPr lang="en-US" sz="1400" dirty="0" smtClean="0">
                <a:latin typeface="Calibri" pitchFamily="34" charset="0"/>
              </a:rPr>
              <a:t>	</a:t>
            </a:r>
            <a:r>
              <a:rPr lang="en-US" sz="1400" dirty="0">
                <a:latin typeface="Calibri" pitchFamily="34" charset="0"/>
              </a:rPr>
              <a:t>	</a:t>
            </a:r>
            <a:r>
              <a:rPr lang="en-US" sz="1400" dirty="0" smtClean="0">
                <a:latin typeface="Calibri" pitchFamily="34" charset="0"/>
              </a:rPr>
              <a:t>	Top </a:t>
            </a:r>
            <a:r>
              <a:rPr lang="en-US" sz="1400" dirty="0">
                <a:latin typeface="Calibri" pitchFamily="34" charset="0"/>
              </a:rPr>
              <a:t>	: Integer </a:t>
            </a:r>
            <a:r>
              <a:rPr lang="en-US" sz="1400" b="1" dirty="0">
                <a:latin typeface="Calibri" pitchFamily="34" charset="0"/>
              </a:rPr>
              <a:t>range </a:t>
            </a:r>
            <a:r>
              <a:rPr lang="en-US" sz="1400" dirty="0">
                <a:latin typeface="Calibri" pitchFamily="34" charset="0"/>
              </a:rPr>
              <a:t>0 .. Capacity := 0;</a:t>
            </a:r>
          </a:p>
          <a:p>
            <a:pPr eaLnBrk="0" hangingPunct="0">
              <a:spcBef>
                <a:spcPts val="0"/>
              </a:spcBef>
              <a:tabLst>
                <a:tab pos="234950" algn="l"/>
                <a:tab pos="452438" algn="l"/>
                <a:tab pos="684213" algn="l"/>
                <a:tab pos="920750" algn="l"/>
                <a:tab pos="1201738" algn="l"/>
                <a:tab pos="1374775" algn="l"/>
              </a:tabLst>
            </a:pPr>
            <a:r>
              <a:rPr lang="en-US" sz="1400" b="1" dirty="0" smtClean="0">
                <a:solidFill>
                  <a:srgbClr val="0000FF"/>
                </a:solidFill>
                <a:latin typeface="Calibri" pitchFamily="34" charset="0"/>
              </a:rPr>
              <a:t>		end </a:t>
            </a:r>
            <a:r>
              <a:rPr lang="en-US" sz="1400" b="1" dirty="0">
                <a:solidFill>
                  <a:srgbClr val="0000FF"/>
                </a:solidFill>
                <a:latin typeface="Calibri" pitchFamily="34" charset="0"/>
              </a:rPr>
              <a:t>record</a:t>
            </a:r>
            <a:r>
              <a:rPr lang="en-US" sz="1400" dirty="0">
                <a:solidFill>
                  <a:srgbClr val="0000FF"/>
                </a:solidFill>
                <a:latin typeface="Calibri" pitchFamily="34" charset="0"/>
              </a:rPr>
              <a:t>;</a:t>
            </a:r>
          </a:p>
          <a:p>
            <a:pPr eaLnBrk="0" hangingPunct="0">
              <a:lnSpc>
                <a:spcPct val="120000"/>
              </a:lnSpc>
              <a:spcBef>
                <a:spcPts val="600"/>
              </a:spcBef>
              <a:tabLst>
                <a:tab pos="234950" algn="l"/>
                <a:tab pos="452438" algn="l"/>
                <a:tab pos="687388" algn="l"/>
                <a:tab pos="920750" algn="l"/>
                <a:tab pos="1201738" algn="l"/>
                <a:tab pos="1374775" algn="l"/>
              </a:tabLst>
            </a:pPr>
            <a:r>
              <a:rPr lang="en-US" sz="1400" b="1" dirty="0">
                <a:latin typeface="Calibri" pitchFamily="34" charset="0"/>
              </a:rPr>
              <a:t>end </a:t>
            </a:r>
            <a:r>
              <a:rPr lang="en-US" sz="1400" dirty="0" err="1">
                <a:latin typeface="Calibri" pitchFamily="34" charset="0"/>
              </a:rPr>
              <a:t>Bounded_Stacks</a:t>
            </a:r>
            <a:r>
              <a:rPr lang="en-US" sz="1400" dirty="0">
                <a:latin typeface="Calibri" pitchFamily="34" charset="0"/>
              </a:rPr>
              <a:t>;</a:t>
            </a:r>
          </a:p>
        </p:txBody>
      </p:sp>
      <p:sp>
        <p:nvSpPr>
          <p:cNvPr id="62" name="TextBox 61"/>
          <p:cNvSpPr txBox="1"/>
          <p:nvPr/>
        </p:nvSpPr>
        <p:spPr>
          <a:xfrm>
            <a:off x="724810" y="2449000"/>
            <a:ext cx="1210588" cy="338554"/>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t>Abstraction</a:t>
            </a:r>
          </a:p>
        </p:txBody>
      </p:sp>
      <p:sp>
        <p:nvSpPr>
          <p:cNvPr id="63" name="TextBox 62"/>
          <p:cNvSpPr txBox="1"/>
          <p:nvPr/>
        </p:nvSpPr>
        <p:spPr>
          <a:xfrm>
            <a:off x="724810" y="4293096"/>
            <a:ext cx="1212191"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Information</a:t>
            </a:r>
          </a:p>
          <a:p>
            <a:pPr algn="ctr"/>
            <a:r>
              <a:rPr lang="en-US" sz="1600" dirty="0" smtClean="0"/>
              <a:t>Hiding</a:t>
            </a:r>
            <a:endParaRPr lang="en-US" sz="1600" i="0" kern="1200" dirty="0" smtClean="0"/>
          </a:p>
        </p:txBody>
      </p:sp>
      <p:sp>
        <p:nvSpPr>
          <p:cNvPr id="2" name="Right Brace 1"/>
          <p:cNvSpPr/>
          <p:nvPr/>
        </p:nvSpPr>
        <p:spPr bwMode="auto">
          <a:xfrm>
            <a:off x="6732240" y="4365104"/>
            <a:ext cx="216024" cy="1152128"/>
          </a:xfrm>
          <a:prstGeom prst="rightBrace">
            <a:avLst>
              <a:gd name="adj1" fmla="val 55365"/>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3" name="TextBox 2"/>
          <p:cNvSpPr txBox="1"/>
          <p:nvPr/>
        </p:nvSpPr>
        <p:spPr>
          <a:xfrm>
            <a:off x="6948264" y="4648780"/>
            <a:ext cx="1800199" cy="584775"/>
          </a:xfrm>
          <a:prstGeom prst="rect">
            <a:avLst/>
          </a:prstGeom>
          <a:noFill/>
        </p:spPr>
        <p:txBody>
          <a:bodyPr wrap="square" rtlCol="0">
            <a:spAutoFit/>
          </a:bodyPr>
          <a:lstStyle/>
          <a:p>
            <a:pPr algn="ctr"/>
            <a:r>
              <a:rPr lang="en-US" sz="1600" i="0" kern="1200" dirty="0" smtClean="0"/>
              <a:t>Hidden Structural Representation</a:t>
            </a:r>
          </a:p>
        </p:txBody>
      </p:sp>
    </p:spTree>
    <p:extLst>
      <p:ext uri="{BB962C8B-B14F-4D97-AF65-F5344CB8AC3E}">
        <p14:creationId xmlns:p14="http://schemas.microsoft.com/office/powerpoint/2010/main" val="144410123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ounded Rectangle 67"/>
          <p:cNvSpPr/>
          <p:nvPr/>
        </p:nvSpPr>
        <p:spPr bwMode="auto">
          <a:xfrm>
            <a:off x="1196257" y="4339196"/>
            <a:ext cx="3087711" cy="531954"/>
          </a:xfrm>
          <a:prstGeom prst="roundRect">
            <a:avLst/>
          </a:prstGeom>
          <a:solidFill>
            <a:schemeClr val="accent6">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20482" name="Rectangle 20"/>
          <p:cNvSpPr>
            <a:spLocks noGrp="1" noChangeArrowheads="1"/>
          </p:cNvSpPr>
          <p:nvPr>
            <p:ph type="title"/>
          </p:nvPr>
        </p:nvSpPr>
        <p:spPr bwMode="gray">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pPr eaLnBrk="1" hangingPunct="1"/>
            <a:r>
              <a:rPr lang="en-US" dirty="0" smtClean="0"/>
              <a:t>ADT States Are In Objects and Constants</a:t>
            </a:r>
          </a:p>
        </p:txBody>
      </p:sp>
      <p:grpSp>
        <p:nvGrpSpPr>
          <p:cNvPr id="6" name="Group 54"/>
          <p:cNvGrpSpPr>
            <a:grpSpLocks/>
          </p:cNvGrpSpPr>
          <p:nvPr/>
        </p:nvGrpSpPr>
        <p:grpSpPr bwMode="auto">
          <a:xfrm>
            <a:off x="6740525" y="3670454"/>
            <a:ext cx="1768475" cy="2214562"/>
            <a:chOff x="483" y="1841"/>
            <a:chExt cx="1114" cy="1395"/>
          </a:xfrm>
        </p:grpSpPr>
        <p:grpSp>
          <p:nvGrpSpPr>
            <p:cNvPr id="7" name="Group 4"/>
            <p:cNvGrpSpPr>
              <a:grpSpLocks/>
            </p:cNvGrpSpPr>
            <p:nvPr/>
          </p:nvGrpSpPr>
          <p:grpSpPr bwMode="auto">
            <a:xfrm>
              <a:off x="483" y="1841"/>
              <a:ext cx="474" cy="327"/>
              <a:chOff x="4487" y="2592"/>
              <a:chExt cx="474" cy="327"/>
            </a:xfrm>
          </p:grpSpPr>
          <p:sp>
            <p:nvSpPr>
              <p:cNvPr id="42" name="AutoShape 5"/>
              <p:cNvSpPr>
                <a:spLocks noChangeArrowheads="1"/>
              </p:cNvSpPr>
              <p:nvPr/>
            </p:nvSpPr>
            <p:spPr bwMode="auto">
              <a:xfrm>
                <a:off x="4487" y="2592"/>
                <a:ext cx="474" cy="327"/>
              </a:xfrm>
              <a:prstGeom prst="cube">
                <a:avLst>
                  <a:gd name="adj" fmla="val 24995"/>
                </a:avLst>
              </a:prstGeom>
              <a:solidFill>
                <a:srgbClr val="3366CC"/>
              </a:solidFill>
              <a:ln w="12700">
                <a:solidFill>
                  <a:schemeClr val="tx1"/>
                </a:solidFill>
                <a:miter lim="800000"/>
                <a:headEnd/>
                <a:tailEnd/>
              </a:ln>
            </p:spPr>
            <p:txBody>
              <a:bodyPr wrap="none" anchor="ctr"/>
              <a:lstStyle/>
              <a:p>
                <a:endParaRPr lang="en-US" sz="1600"/>
              </a:p>
            </p:txBody>
          </p:sp>
          <p:grpSp>
            <p:nvGrpSpPr>
              <p:cNvPr id="43" name="Group 6"/>
              <p:cNvGrpSpPr>
                <a:grpSpLocks/>
              </p:cNvGrpSpPr>
              <p:nvPr/>
            </p:nvGrpSpPr>
            <p:grpSpPr bwMode="auto">
              <a:xfrm>
                <a:off x="4554" y="2703"/>
                <a:ext cx="242" cy="194"/>
                <a:chOff x="4503" y="2544"/>
                <a:chExt cx="315" cy="252"/>
              </a:xfrm>
            </p:grpSpPr>
            <p:sp>
              <p:nvSpPr>
                <p:cNvPr id="44" name="Oval 7"/>
                <p:cNvSpPr>
                  <a:spLocks noChangeArrowheads="1"/>
                </p:cNvSpPr>
                <p:nvPr/>
              </p:nvSpPr>
              <p:spPr bwMode="auto">
                <a:xfrm>
                  <a:off x="4606" y="2553"/>
                  <a:ext cx="67" cy="74"/>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45" name="Oval 8"/>
                <p:cNvSpPr>
                  <a:spLocks noChangeArrowheads="1"/>
                </p:cNvSpPr>
                <p:nvPr/>
              </p:nvSpPr>
              <p:spPr bwMode="auto">
                <a:xfrm>
                  <a:off x="4671" y="2544"/>
                  <a:ext cx="53" cy="60"/>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46" name="Oval 9"/>
                <p:cNvSpPr>
                  <a:spLocks noChangeArrowheads="1"/>
                </p:cNvSpPr>
                <p:nvPr/>
              </p:nvSpPr>
              <p:spPr bwMode="auto">
                <a:xfrm>
                  <a:off x="4729" y="2616"/>
                  <a:ext cx="89" cy="100"/>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47" name="Oval 10"/>
                <p:cNvSpPr>
                  <a:spLocks noChangeArrowheads="1"/>
                </p:cNvSpPr>
                <p:nvPr/>
              </p:nvSpPr>
              <p:spPr bwMode="auto">
                <a:xfrm>
                  <a:off x="4540" y="2664"/>
                  <a:ext cx="103" cy="115"/>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48" name="Oval 11"/>
                <p:cNvSpPr>
                  <a:spLocks noChangeArrowheads="1"/>
                </p:cNvSpPr>
                <p:nvPr/>
              </p:nvSpPr>
              <p:spPr bwMode="auto">
                <a:xfrm>
                  <a:off x="4700" y="2679"/>
                  <a:ext cx="74" cy="83"/>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49" name="Oval 12"/>
                <p:cNvSpPr>
                  <a:spLocks noChangeArrowheads="1"/>
                </p:cNvSpPr>
                <p:nvPr/>
              </p:nvSpPr>
              <p:spPr bwMode="auto">
                <a:xfrm>
                  <a:off x="4512" y="2688"/>
                  <a:ext cx="53" cy="59"/>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0" name="Oval 13"/>
                <p:cNvSpPr>
                  <a:spLocks noChangeArrowheads="1"/>
                </p:cNvSpPr>
                <p:nvPr/>
              </p:nvSpPr>
              <p:spPr bwMode="auto">
                <a:xfrm>
                  <a:off x="4503" y="2633"/>
                  <a:ext cx="54" cy="59"/>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1" name="Oval 14"/>
                <p:cNvSpPr>
                  <a:spLocks noChangeArrowheads="1"/>
                </p:cNvSpPr>
                <p:nvPr/>
              </p:nvSpPr>
              <p:spPr bwMode="auto">
                <a:xfrm>
                  <a:off x="4533" y="2568"/>
                  <a:ext cx="89" cy="100"/>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2" name="Oval 15"/>
                <p:cNvSpPr>
                  <a:spLocks noChangeArrowheads="1"/>
                </p:cNvSpPr>
                <p:nvPr/>
              </p:nvSpPr>
              <p:spPr bwMode="auto">
                <a:xfrm>
                  <a:off x="4620" y="2697"/>
                  <a:ext cx="88" cy="99"/>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3" name="Oval 16"/>
                <p:cNvSpPr>
                  <a:spLocks noChangeArrowheads="1"/>
                </p:cNvSpPr>
                <p:nvPr/>
              </p:nvSpPr>
              <p:spPr bwMode="auto">
                <a:xfrm>
                  <a:off x="4743" y="2576"/>
                  <a:ext cx="68" cy="76"/>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4" name="Oval 17"/>
                <p:cNvSpPr>
                  <a:spLocks noChangeArrowheads="1"/>
                </p:cNvSpPr>
                <p:nvPr/>
              </p:nvSpPr>
              <p:spPr bwMode="auto">
                <a:xfrm>
                  <a:off x="4722" y="2544"/>
                  <a:ext cx="59" cy="68"/>
                </a:xfrm>
                <a:prstGeom prst="ellipse">
                  <a:avLst/>
                </a:prstGeom>
                <a:solidFill>
                  <a:srgbClr val="CCFFFF"/>
                </a:solidFill>
                <a:ln w="12700">
                  <a:solidFill>
                    <a:srgbClr val="000000"/>
                  </a:solidFill>
                  <a:round/>
                  <a:headEnd/>
                  <a:tailEnd/>
                </a:ln>
              </p:spPr>
              <p:txBody>
                <a:bodyPr wrap="none" anchor="ctr"/>
                <a:lstStyle/>
                <a:p>
                  <a:endParaRPr lang="en-US" sz="1600"/>
                </a:p>
              </p:txBody>
            </p:sp>
            <p:sp>
              <p:nvSpPr>
                <p:cNvPr id="55" name="Freeform 18"/>
                <p:cNvSpPr>
                  <a:spLocks/>
                </p:cNvSpPr>
                <p:nvPr/>
              </p:nvSpPr>
              <p:spPr bwMode="auto">
                <a:xfrm>
                  <a:off x="4527" y="2562"/>
                  <a:ext cx="277" cy="204"/>
                </a:xfrm>
                <a:custGeom>
                  <a:avLst/>
                  <a:gdLst>
                    <a:gd name="T0" fmla="*/ 85 w 277"/>
                    <a:gd name="T1" fmla="*/ 20 h 204"/>
                    <a:gd name="T2" fmla="*/ 96 w 277"/>
                    <a:gd name="T3" fmla="*/ 6 h 204"/>
                    <a:gd name="T4" fmla="*/ 148 w 277"/>
                    <a:gd name="T5" fmla="*/ 7 h 204"/>
                    <a:gd name="T6" fmla="*/ 185 w 277"/>
                    <a:gd name="T7" fmla="*/ 0 h 204"/>
                    <a:gd name="T8" fmla="*/ 231 w 277"/>
                    <a:gd name="T9" fmla="*/ 24 h 204"/>
                    <a:gd name="T10" fmla="*/ 253 w 277"/>
                    <a:gd name="T11" fmla="*/ 18 h 204"/>
                    <a:gd name="T12" fmla="*/ 266 w 277"/>
                    <a:gd name="T13" fmla="*/ 20 h 204"/>
                    <a:gd name="T14" fmla="*/ 269 w 277"/>
                    <a:gd name="T15" fmla="*/ 80 h 204"/>
                    <a:gd name="T16" fmla="*/ 276 w 277"/>
                    <a:gd name="T17" fmla="*/ 90 h 204"/>
                    <a:gd name="T18" fmla="*/ 255 w 277"/>
                    <a:gd name="T19" fmla="*/ 137 h 204"/>
                    <a:gd name="T20" fmla="*/ 231 w 277"/>
                    <a:gd name="T21" fmla="*/ 105 h 204"/>
                    <a:gd name="T22" fmla="*/ 225 w 277"/>
                    <a:gd name="T23" fmla="*/ 121 h 204"/>
                    <a:gd name="T24" fmla="*/ 193 w 277"/>
                    <a:gd name="T25" fmla="*/ 185 h 204"/>
                    <a:gd name="T26" fmla="*/ 83 w 277"/>
                    <a:gd name="T27" fmla="*/ 203 h 204"/>
                    <a:gd name="T28" fmla="*/ 27 w 277"/>
                    <a:gd name="T29" fmla="*/ 190 h 204"/>
                    <a:gd name="T30" fmla="*/ 9 w 277"/>
                    <a:gd name="T31" fmla="*/ 151 h 204"/>
                    <a:gd name="T32" fmla="*/ 9 w 277"/>
                    <a:gd name="T33" fmla="*/ 110 h 204"/>
                    <a:gd name="T34" fmla="*/ 0 w 277"/>
                    <a:gd name="T35" fmla="*/ 76 h 204"/>
                    <a:gd name="T36" fmla="*/ 85 w 277"/>
                    <a:gd name="T37" fmla="*/ 20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7"/>
                    <a:gd name="T58" fmla="*/ 0 h 204"/>
                    <a:gd name="T59" fmla="*/ 277 w 277"/>
                    <a:gd name="T60" fmla="*/ 204 h 20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7" h="204">
                      <a:moveTo>
                        <a:pt x="85" y="20"/>
                      </a:moveTo>
                      <a:lnTo>
                        <a:pt x="96" y="6"/>
                      </a:lnTo>
                      <a:lnTo>
                        <a:pt x="148" y="7"/>
                      </a:lnTo>
                      <a:lnTo>
                        <a:pt x="185" y="0"/>
                      </a:lnTo>
                      <a:lnTo>
                        <a:pt x="231" y="24"/>
                      </a:lnTo>
                      <a:lnTo>
                        <a:pt x="253" y="18"/>
                      </a:lnTo>
                      <a:lnTo>
                        <a:pt x="266" y="20"/>
                      </a:lnTo>
                      <a:lnTo>
                        <a:pt x="269" y="80"/>
                      </a:lnTo>
                      <a:lnTo>
                        <a:pt x="276" y="90"/>
                      </a:lnTo>
                      <a:lnTo>
                        <a:pt x="255" y="137"/>
                      </a:lnTo>
                      <a:lnTo>
                        <a:pt x="231" y="105"/>
                      </a:lnTo>
                      <a:lnTo>
                        <a:pt x="225" y="121"/>
                      </a:lnTo>
                      <a:lnTo>
                        <a:pt x="193" y="185"/>
                      </a:lnTo>
                      <a:lnTo>
                        <a:pt x="83" y="203"/>
                      </a:lnTo>
                      <a:lnTo>
                        <a:pt x="27" y="190"/>
                      </a:lnTo>
                      <a:lnTo>
                        <a:pt x="9" y="151"/>
                      </a:lnTo>
                      <a:lnTo>
                        <a:pt x="9" y="110"/>
                      </a:lnTo>
                      <a:lnTo>
                        <a:pt x="0" y="76"/>
                      </a:lnTo>
                      <a:lnTo>
                        <a:pt x="85" y="20"/>
                      </a:lnTo>
                    </a:path>
                  </a:pathLst>
                </a:custGeom>
                <a:solidFill>
                  <a:srgbClr val="CCFFFF"/>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grpSp>
        <p:grpSp>
          <p:nvGrpSpPr>
            <p:cNvPr id="8" name="Group 19"/>
            <p:cNvGrpSpPr>
              <a:grpSpLocks/>
            </p:cNvGrpSpPr>
            <p:nvPr/>
          </p:nvGrpSpPr>
          <p:grpSpPr bwMode="auto">
            <a:xfrm>
              <a:off x="483" y="2381"/>
              <a:ext cx="474" cy="326"/>
              <a:chOff x="4413" y="3110"/>
              <a:chExt cx="474" cy="326"/>
            </a:xfrm>
          </p:grpSpPr>
          <p:sp>
            <p:nvSpPr>
              <p:cNvPr id="28" name="AutoShape 20"/>
              <p:cNvSpPr>
                <a:spLocks noChangeArrowheads="1"/>
              </p:cNvSpPr>
              <p:nvPr/>
            </p:nvSpPr>
            <p:spPr bwMode="auto">
              <a:xfrm>
                <a:off x="4413" y="3110"/>
                <a:ext cx="474" cy="326"/>
              </a:xfrm>
              <a:prstGeom prst="cube">
                <a:avLst>
                  <a:gd name="adj" fmla="val 24995"/>
                </a:avLst>
              </a:prstGeom>
              <a:solidFill>
                <a:srgbClr val="990033"/>
              </a:solidFill>
              <a:ln w="12700">
                <a:solidFill>
                  <a:schemeClr val="tx1"/>
                </a:solidFill>
                <a:miter lim="800000"/>
                <a:headEnd/>
                <a:tailEnd/>
              </a:ln>
            </p:spPr>
            <p:txBody>
              <a:bodyPr wrap="none" anchor="ctr"/>
              <a:lstStyle/>
              <a:p>
                <a:endParaRPr lang="en-US" sz="1600"/>
              </a:p>
            </p:txBody>
          </p:sp>
          <p:grpSp>
            <p:nvGrpSpPr>
              <p:cNvPr id="29" name="Group 21"/>
              <p:cNvGrpSpPr>
                <a:grpSpLocks/>
              </p:cNvGrpSpPr>
              <p:nvPr/>
            </p:nvGrpSpPr>
            <p:grpSpPr bwMode="auto">
              <a:xfrm>
                <a:off x="4480" y="3221"/>
                <a:ext cx="242" cy="194"/>
                <a:chOff x="4407" y="3216"/>
                <a:chExt cx="315" cy="252"/>
              </a:xfrm>
            </p:grpSpPr>
            <p:sp>
              <p:nvSpPr>
                <p:cNvPr id="30" name="Oval 22"/>
                <p:cNvSpPr>
                  <a:spLocks noChangeArrowheads="1"/>
                </p:cNvSpPr>
                <p:nvPr/>
              </p:nvSpPr>
              <p:spPr bwMode="auto">
                <a:xfrm>
                  <a:off x="4510" y="3225"/>
                  <a:ext cx="67" cy="74"/>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1" name="Oval 23"/>
                <p:cNvSpPr>
                  <a:spLocks noChangeArrowheads="1"/>
                </p:cNvSpPr>
                <p:nvPr/>
              </p:nvSpPr>
              <p:spPr bwMode="auto">
                <a:xfrm>
                  <a:off x="4575" y="3216"/>
                  <a:ext cx="53" cy="60"/>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2" name="Oval 24"/>
                <p:cNvSpPr>
                  <a:spLocks noChangeArrowheads="1"/>
                </p:cNvSpPr>
                <p:nvPr/>
              </p:nvSpPr>
              <p:spPr bwMode="auto">
                <a:xfrm>
                  <a:off x="4633" y="3288"/>
                  <a:ext cx="89" cy="100"/>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3" name="Oval 25"/>
                <p:cNvSpPr>
                  <a:spLocks noChangeArrowheads="1"/>
                </p:cNvSpPr>
                <p:nvPr/>
              </p:nvSpPr>
              <p:spPr bwMode="auto">
                <a:xfrm>
                  <a:off x="4444" y="3336"/>
                  <a:ext cx="103" cy="115"/>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4" name="Oval 26"/>
                <p:cNvSpPr>
                  <a:spLocks noChangeArrowheads="1"/>
                </p:cNvSpPr>
                <p:nvPr/>
              </p:nvSpPr>
              <p:spPr bwMode="auto">
                <a:xfrm>
                  <a:off x="4604" y="3351"/>
                  <a:ext cx="74" cy="83"/>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5" name="Oval 27"/>
                <p:cNvSpPr>
                  <a:spLocks noChangeArrowheads="1"/>
                </p:cNvSpPr>
                <p:nvPr/>
              </p:nvSpPr>
              <p:spPr bwMode="auto">
                <a:xfrm>
                  <a:off x="4416" y="3360"/>
                  <a:ext cx="53" cy="59"/>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6" name="Oval 28"/>
                <p:cNvSpPr>
                  <a:spLocks noChangeArrowheads="1"/>
                </p:cNvSpPr>
                <p:nvPr/>
              </p:nvSpPr>
              <p:spPr bwMode="auto">
                <a:xfrm>
                  <a:off x="4407" y="3305"/>
                  <a:ext cx="54" cy="59"/>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7" name="Oval 29"/>
                <p:cNvSpPr>
                  <a:spLocks noChangeArrowheads="1"/>
                </p:cNvSpPr>
                <p:nvPr/>
              </p:nvSpPr>
              <p:spPr bwMode="auto">
                <a:xfrm>
                  <a:off x="4437" y="3240"/>
                  <a:ext cx="89" cy="100"/>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8" name="Oval 30"/>
                <p:cNvSpPr>
                  <a:spLocks noChangeArrowheads="1"/>
                </p:cNvSpPr>
                <p:nvPr/>
              </p:nvSpPr>
              <p:spPr bwMode="auto">
                <a:xfrm>
                  <a:off x="4524" y="3369"/>
                  <a:ext cx="88" cy="99"/>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39" name="Oval 31"/>
                <p:cNvSpPr>
                  <a:spLocks noChangeArrowheads="1"/>
                </p:cNvSpPr>
                <p:nvPr/>
              </p:nvSpPr>
              <p:spPr bwMode="auto">
                <a:xfrm>
                  <a:off x="4647" y="3248"/>
                  <a:ext cx="68" cy="76"/>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40" name="Oval 32"/>
                <p:cNvSpPr>
                  <a:spLocks noChangeArrowheads="1"/>
                </p:cNvSpPr>
                <p:nvPr/>
              </p:nvSpPr>
              <p:spPr bwMode="auto">
                <a:xfrm>
                  <a:off x="4626" y="3216"/>
                  <a:ext cx="59" cy="68"/>
                </a:xfrm>
                <a:prstGeom prst="ellipse">
                  <a:avLst/>
                </a:prstGeom>
                <a:solidFill>
                  <a:srgbClr val="F57B49"/>
                </a:solidFill>
                <a:ln w="12700">
                  <a:solidFill>
                    <a:srgbClr val="000000"/>
                  </a:solidFill>
                  <a:round/>
                  <a:headEnd/>
                  <a:tailEnd/>
                </a:ln>
              </p:spPr>
              <p:txBody>
                <a:bodyPr wrap="none" anchor="ctr"/>
                <a:lstStyle/>
                <a:p>
                  <a:endParaRPr lang="en-US" sz="1600"/>
                </a:p>
              </p:txBody>
            </p:sp>
            <p:sp>
              <p:nvSpPr>
                <p:cNvPr id="41" name="Freeform 33"/>
                <p:cNvSpPr>
                  <a:spLocks/>
                </p:cNvSpPr>
                <p:nvPr/>
              </p:nvSpPr>
              <p:spPr bwMode="auto">
                <a:xfrm>
                  <a:off x="4431" y="3234"/>
                  <a:ext cx="277" cy="204"/>
                </a:xfrm>
                <a:custGeom>
                  <a:avLst/>
                  <a:gdLst>
                    <a:gd name="T0" fmla="*/ 85 w 277"/>
                    <a:gd name="T1" fmla="*/ 20 h 204"/>
                    <a:gd name="T2" fmla="*/ 96 w 277"/>
                    <a:gd name="T3" fmla="*/ 6 h 204"/>
                    <a:gd name="T4" fmla="*/ 148 w 277"/>
                    <a:gd name="T5" fmla="*/ 7 h 204"/>
                    <a:gd name="T6" fmla="*/ 185 w 277"/>
                    <a:gd name="T7" fmla="*/ 0 h 204"/>
                    <a:gd name="T8" fmla="*/ 231 w 277"/>
                    <a:gd name="T9" fmla="*/ 24 h 204"/>
                    <a:gd name="T10" fmla="*/ 253 w 277"/>
                    <a:gd name="T11" fmla="*/ 18 h 204"/>
                    <a:gd name="T12" fmla="*/ 266 w 277"/>
                    <a:gd name="T13" fmla="*/ 20 h 204"/>
                    <a:gd name="T14" fmla="*/ 269 w 277"/>
                    <a:gd name="T15" fmla="*/ 80 h 204"/>
                    <a:gd name="T16" fmla="*/ 276 w 277"/>
                    <a:gd name="T17" fmla="*/ 90 h 204"/>
                    <a:gd name="T18" fmla="*/ 255 w 277"/>
                    <a:gd name="T19" fmla="*/ 137 h 204"/>
                    <a:gd name="T20" fmla="*/ 231 w 277"/>
                    <a:gd name="T21" fmla="*/ 105 h 204"/>
                    <a:gd name="T22" fmla="*/ 225 w 277"/>
                    <a:gd name="T23" fmla="*/ 121 h 204"/>
                    <a:gd name="T24" fmla="*/ 193 w 277"/>
                    <a:gd name="T25" fmla="*/ 185 h 204"/>
                    <a:gd name="T26" fmla="*/ 83 w 277"/>
                    <a:gd name="T27" fmla="*/ 203 h 204"/>
                    <a:gd name="T28" fmla="*/ 27 w 277"/>
                    <a:gd name="T29" fmla="*/ 190 h 204"/>
                    <a:gd name="T30" fmla="*/ 9 w 277"/>
                    <a:gd name="T31" fmla="*/ 151 h 204"/>
                    <a:gd name="T32" fmla="*/ 9 w 277"/>
                    <a:gd name="T33" fmla="*/ 110 h 204"/>
                    <a:gd name="T34" fmla="*/ 0 w 277"/>
                    <a:gd name="T35" fmla="*/ 76 h 204"/>
                    <a:gd name="T36" fmla="*/ 85 w 277"/>
                    <a:gd name="T37" fmla="*/ 20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7"/>
                    <a:gd name="T58" fmla="*/ 0 h 204"/>
                    <a:gd name="T59" fmla="*/ 277 w 277"/>
                    <a:gd name="T60" fmla="*/ 204 h 20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7" h="204">
                      <a:moveTo>
                        <a:pt x="85" y="20"/>
                      </a:moveTo>
                      <a:lnTo>
                        <a:pt x="96" y="6"/>
                      </a:lnTo>
                      <a:lnTo>
                        <a:pt x="148" y="7"/>
                      </a:lnTo>
                      <a:lnTo>
                        <a:pt x="185" y="0"/>
                      </a:lnTo>
                      <a:lnTo>
                        <a:pt x="231" y="24"/>
                      </a:lnTo>
                      <a:lnTo>
                        <a:pt x="253" y="18"/>
                      </a:lnTo>
                      <a:lnTo>
                        <a:pt x="266" y="20"/>
                      </a:lnTo>
                      <a:lnTo>
                        <a:pt x="269" y="80"/>
                      </a:lnTo>
                      <a:lnTo>
                        <a:pt x="276" y="90"/>
                      </a:lnTo>
                      <a:lnTo>
                        <a:pt x="255" y="137"/>
                      </a:lnTo>
                      <a:lnTo>
                        <a:pt x="231" y="105"/>
                      </a:lnTo>
                      <a:lnTo>
                        <a:pt x="225" y="121"/>
                      </a:lnTo>
                      <a:lnTo>
                        <a:pt x="193" y="185"/>
                      </a:lnTo>
                      <a:lnTo>
                        <a:pt x="83" y="203"/>
                      </a:lnTo>
                      <a:lnTo>
                        <a:pt x="27" y="190"/>
                      </a:lnTo>
                      <a:lnTo>
                        <a:pt x="9" y="151"/>
                      </a:lnTo>
                      <a:lnTo>
                        <a:pt x="9" y="110"/>
                      </a:lnTo>
                      <a:lnTo>
                        <a:pt x="0" y="76"/>
                      </a:lnTo>
                      <a:lnTo>
                        <a:pt x="85" y="20"/>
                      </a:lnTo>
                    </a:path>
                  </a:pathLst>
                </a:custGeom>
                <a:solidFill>
                  <a:srgbClr val="F57B49"/>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grpSp>
        <p:grpSp>
          <p:nvGrpSpPr>
            <p:cNvPr id="10" name="Group 34"/>
            <p:cNvGrpSpPr>
              <a:grpSpLocks/>
            </p:cNvGrpSpPr>
            <p:nvPr/>
          </p:nvGrpSpPr>
          <p:grpSpPr bwMode="auto">
            <a:xfrm>
              <a:off x="483" y="2909"/>
              <a:ext cx="474" cy="327"/>
              <a:chOff x="4561" y="3553"/>
              <a:chExt cx="474" cy="327"/>
            </a:xfrm>
          </p:grpSpPr>
          <p:sp>
            <p:nvSpPr>
              <p:cNvPr id="14" name="AutoShape 35"/>
              <p:cNvSpPr>
                <a:spLocks noChangeArrowheads="1"/>
              </p:cNvSpPr>
              <p:nvPr/>
            </p:nvSpPr>
            <p:spPr bwMode="auto">
              <a:xfrm>
                <a:off x="4561" y="3553"/>
                <a:ext cx="474" cy="327"/>
              </a:xfrm>
              <a:prstGeom prst="cube">
                <a:avLst>
                  <a:gd name="adj" fmla="val 24995"/>
                </a:avLst>
              </a:prstGeom>
              <a:solidFill>
                <a:srgbClr val="008000"/>
              </a:solidFill>
              <a:ln w="12700">
                <a:solidFill>
                  <a:schemeClr val="tx1"/>
                </a:solidFill>
                <a:miter lim="800000"/>
                <a:headEnd/>
                <a:tailEnd/>
              </a:ln>
            </p:spPr>
            <p:txBody>
              <a:bodyPr wrap="none" anchor="ctr"/>
              <a:lstStyle/>
              <a:p>
                <a:endParaRPr lang="en-US" sz="1600"/>
              </a:p>
            </p:txBody>
          </p:sp>
          <p:grpSp>
            <p:nvGrpSpPr>
              <p:cNvPr id="15" name="Group 36"/>
              <p:cNvGrpSpPr>
                <a:grpSpLocks/>
              </p:cNvGrpSpPr>
              <p:nvPr/>
            </p:nvGrpSpPr>
            <p:grpSpPr bwMode="auto">
              <a:xfrm>
                <a:off x="4628" y="3664"/>
                <a:ext cx="242" cy="194"/>
                <a:chOff x="4599" y="3792"/>
                <a:chExt cx="315" cy="252"/>
              </a:xfrm>
            </p:grpSpPr>
            <p:sp>
              <p:nvSpPr>
                <p:cNvPr id="16" name="Oval 37"/>
                <p:cNvSpPr>
                  <a:spLocks noChangeArrowheads="1"/>
                </p:cNvSpPr>
                <p:nvPr/>
              </p:nvSpPr>
              <p:spPr bwMode="auto">
                <a:xfrm>
                  <a:off x="4702" y="3801"/>
                  <a:ext cx="67" cy="74"/>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17" name="Oval 38"/>
                <p:cNvSpPr>
                  <a:spLocks noChangeArrowheads="1"/>
                </p:cNvSpPr>
                <p:nvPr/>
              </p:nvSpPr>
              <p:spPr bwMode="auto">
                <a:xfrm>
                  <a:off x="4767" y="3792"/>
                  <a:ext cx="53" cy="60"/>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18" name="Oval 39"/>
                <p:cNvSpPr>
                  <a:spLocks noChangeArrowheads="1"/>
                </p:cNvSpPr>
                <p:nvPr/>
              </p:nvSpPr>
              <p:spPr bwMode="auto">
                <a:xfrm>
                  <a:off x="4825" y="3864"/>
                  <a:ext cx="89" cy="100"/>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19" name="Oval 40"/>
                <p:cNvSpPr>
                  <a:spLocks noChangeArrowheads="1"/>
                </p:cNvSpPr>
                <p:nvPr/>
              </p:nvSpPr>
              <p:spPr bwMode="auto">
                <a:xfrm>
                  <a:off x="4636" y="3912"/>
                  <a:ext cx="103" cy="115"/>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0" name="Oval 41"/>
                <p:cNvSpPr>
                  <a:spLocks noChangeArrowheads="1"/>
                </p:cNvSpPr>
                <p:nvPr/>
              </p:nvSpPr>
              <p:spPr bwMode="auto">
                <a:xfrm>
                  <a:off x="4796" y="3927"/>
                  <a:ext cx="74" cy="83"/>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1" name="Oval 42"/>
                <p:cNvSpPr>
                  <a:spLocks noChangeArrowheads="1"/>
                </p:cNvSpPr>
                <p:nvPr/>
              </p:nvSpPr>
              <p:spPr bwMode="auto">
                <a:xfrm>
                  <a:off x="4608" y="3936"/>
                  <a:ext cx="53" cy="59"/>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2" name="Oval 43"/>
                <p:cNvSpPr>
                  <a:spLocks noChangeArrowheads="1"/>
                </p:cNvSpPr>
                <p:nvPr/>
              </p:nvSpPr>
              <p:spPr bwMode="auto">
                <a:xfrm>
                  <a:off x="4599" y="3881"/>
                  <a:ext cx="54" cy="59"/>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3" name="Oval 44"/>
                <p:cNvSpPr>
                  <a:spLocks noChangeArrowheads="1"/>
                </p:cNvSpPr>
                <p:nvPr/>
              </p:nvSpPr>
              <p:spPr bwMode="auto">
                <a:xfrm>
                  <a:off x="4629" y="3816"/>
                  <a:ext cx="89" cy="100"/>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4" name="Oval 45"/>
                <p:cNvSpPr>
                  <a:spLocks noChangeArrowheads="1"/>
                </p:cNvSpPr>
                <p:nvPr/>
              </p:nvSpPr>
              <p:spPr bwMode="auto">
                <a:xfrm>
                  <a:off x="4716" y="3945"/>
                  <a:ext cx="88" cy="99"/>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5" name="Oval 46"/>
                <p:cNvSpPr>
                  <a:spLocks noChangeArrowheads="1"/>
                </p:cNvSpPr>
                <p:nvPr/>
              </p:nvSpPr>
              <p:spPr bwMode="auto">
                <a:xfrm>
                  <a:off x="4839" y="3824"/>
                  <a:ext cx="68" cy="76"/>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6" name="Oval 47"/>
                <p:cNvSpPr>
                  <a:spLocks noChangeArrowheads="1"/>
                </p:cNvSpPr>
                <p:nvPr/>
              </p:nvSpPr>
              <p:spPr bwMode="auto">
                <a:xfrm>
                  <a:off x="4818" y="3792"/>
                  <a:ext cx="59" cy="68"/>
                </a:xfrm>
                <a:prstGeom prst="ellipse">
                  <a:avLst/>
                </a:prstGeom>
                <a:solidFill>
                  <a:srgbClr val="00B7A5"/>
                </a:solidFill>
                <a:ln w="12700">
                  <a:solidFill>
                    <a:srgbClr val="000000"/>
                  </a:solidFill>
                  <a:round/>
                  <a:headEnd/>
                  <a:tailEnd/>
                </a:ln>
              </p:spPr>
              <p:txBody>
                <a:bodyPr wrap="none" anchor="ctr"/>
                <a:lstStyle/>
                <a:p>
                  <a:endParaRPr lang="en-US" sz="1600"/>
                </a:p>
              </p:txBody>
            </p:sp>
            <p:sp>
              <p:nvSpPr>
                <p:cNvPr id="27" name="Freeform 48"/>
                <p:cNvSpPr>
                  <a:spLocks/>
                </p:cNvSpPr>
                <p:nvPr/>
              </p:nvSpPr>
              <p:spPr bwMode="auto">
                <a:xfrm>
                  <a:off x="4623" y="3810"/>
                  <a:ext cx="277" cy="204"/>
                </a:xfrm>
                <a:custGeom>
                  <a:avLst/>
                  <a:gdLst>
                    <a:gd name="T0" fmla="*/ 85 w 277"/>
                    <a:gd name="T1" fmla="*/ 20 h 204"/>
                    <a:gd name="T2" fmla="*/ 96 w 277"/>
                    <a:gd name="T3" fmla="*/ 6 h 204"/>
                    <a:gd name="T4" fmla="*/ 148 w 277"/>
                    <a:gd name="T5" fmla="*/ 7 h 204"/>
                    <a:gd name="T6" fmla="*/ 185 w 277"/>
                    <a:gd name="T7" fmla="*/ 0 h 204"/>
                    <a:gd name="T8" fmla="*/ 231 w 277"/>
                    <a:gd name="T9" fmla="*/ 24 h 204"/>
                    <a:gd name="T10" fmla="*/ 253 w 277"/>
                    <a:gd name="T11" fmla="*/ 18 h 204"/>
                    <a:gd name="T12" fmla="*/ 266 w 277"/>
                    <a:gd name="T13" fmla="*/ 20 h 204"/>
                    <a:gd name="T14" fmla="*/ 269 w 277"/>
                    <a:gd name="T15" fmla="*/ 80 h 204"/>
                    <a:gd name="T16" fmla="*/ 276 w 277"/>
                    <a:gd name="T17" fmla="*/ 90 h 204"/>
                    <a:gd name="T18" fmla="*/ 255 w 277"/>
                    <a:gd name="T19" fmla="*/ 137 h 204"/>
                    <a:gd name="T20" fmla="*/ 231 w 277"/>
                    <a:gd name="T21" fmla="*/ 105 h 204"/>
                    <a:gd name="T22" fmla="*/ 225 w 277"/>
                    <a:gd name="T23" fmla="*/ 121 h 204"/>
                    <a:gd name="T24" fmla="*/ 193 w 277"/>
                    <a:gd name="T25" fmla="*/ 185 h 204"/>
                    <a:gd name="T26" fmla="*/ 83 w 277"/>
                    <a:gd name="T27" fmla="*/ 203 h 204"/>
                    <a:gd name="T28" fmla="*/ 27 w 277"/>
                    <a:gd name="T29" fmla="*/ 190 h 204"/>
                    <a:gd name="T30" fmla="*/ 9 w 277"/>
                    <a:gd name="T31" fmla="*/ 151 h 204"/>
                    <a:gd name="T32" fmla="*/ 9 w 277"/>
                    <a:gd name="T33" fmla="*/ 110 h 204"/>
                    <a:gd name="T34" fmla="*/ 0 w 277"/>
                    <a:gd name="T35" fmla="*/ 76 h 204"/>
                    <a:gd name="T36" fmla="*/ 85 w 277"/>
                    <a:gd name="T37" fmla="*/ 20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7"/>
                    <a:gd name="T58" fmla="*/ 0 h 204"/>
                    <a:gd name="T59" fmla="*/ 277 w 277"/>
                    <a:gd name="T60" fmla="*/ 204 h 20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7" h="204">
                      <a:moveTo>
                        <a:pt x="85" y="20"/>
                      </a:moveTo>
                      <a:lnTo>
                        <a:pt x="96" y="6"/>
                      </a:lnTo>
                      <a:lnTo>
                        <a:pt x="148" y="7"/>
                      </a:lnTo>
                      <a:lnTo>
                        <a:pt x="185" y="0"/>
                      </a:lnTo>
                      <a:lnTo>
                        <a:pt x="231" y="24"/>
                      </a:lnTo>
                      <a:lnTo>
                        <a:pt x="253" y="18"/>
                      </a:lnTo>
                      <a:lnTo>
                        <a:pt x="266" y="20"/>
                      </a:lnTo>
                      <a:lnTo>
                        <a:pt x="269" y="80"/>
                      </a:lnTo>
                      <a:lnTo>
                        <a:pt x="276" y="90"/>
                      </a:lnTo>
                      <a:lnTo>
                        <a:pt x="255" y="137"/>
                      </a:lnTo>
                      <a:lnTo>
                        <a:pt x="231" y="105"/>
                      </a:lnTo>
                      <a:lnTo>
                        <a:pt x="225" y="121"/>
                      </a:lnTo>
                      <a:lnTo>
                        <a:pt x="193" y="185"/>
                      </a:lnTo>
                      <a:lnTo>
                        <a:pt x="83" y="203"/>
                      </a:lnTo>
                      <a:lnTo>
                        <a:pt x="27" y="190"/>
                      </a:lnTo>
                      <a:lnTo>
                        <a:pt x="9" y="151"/>
                      </a:lnTo>
                      <a:lnTo>
                        <a:pt x="9" y="110"/>
                      </a:lnTo>
                      <a:lnTo>
                        <a:pt x="0" y="76"/>
                      </a:lnTo>
                      <a:lnTo>
                        <a:pt x="85" y="20"/>
                      </a:lnTo>
                    </a:path>
                  </a:pathLst>
                </a:custGeom>
                <a:solidFill>
                  <a:srgbClr val="00B7A5"/>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sz="1600"/>
                </a:p>
              </p:txBody>
            </p:sp>
          </p:grpSp>
        </p:grpSp>
        <p:sp>
          <p:nvSpPr>
            <p:cNvPr id="11" name="Text Box 49"/>
            <p:cNvSpPr txBox="1">
              <a:spLocks noChangeArrowheads="1"/>
            </p:cNvSpPr>
            <p:nvPr/>
          </p:nvSpPr>
          <p:spPr bwMode="blackWhite">
            <a:xfrm>
              <a:off x="1011" y="1888"/>
              <a:ext cx="586"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dirty="0">
                  <a:latin typeface="Calibri" panose="020F0502020204030204" pitchFamily="34" charset="0"/>
                </a:rPr>
                <a:t>X : Stack;</a:t>
              </a:r>
            </a:p>
          </p:txBody>
        </p:sp>
        <p:sp>
          <p:nvSpPr>
            <p:cNvPr id="12" name="Text Box 50"/>
            <p:cNvSpPr txBox="1">
              <a:spLocks noChangeArrowheads="1"/>
            </p:cNvSpPr>
            <p:nvPr/>
          </p:nvSpPr>
          <p:spPr bwMode="blackWhite">
            <a:xfrm>
              <a:off x="1011" y="2429"/>
              <a:ext cx="58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a:latin typeface="Calibri" panose="020F0502020204030204" pitchFamily="34" charset="0"/>
                </a:rPr>
                <a:t>Y : Stack;</a:t>
              </a:r>
            </a:p>
          </p:txBody>
        </p:sp>
        <p:sp>
          <p:nvSpPr>
            <p:cNvPr id="13" name="Text Box 51"/>
            <p:cNvSpPr txBox="1">
              <a:spLocks noChangeArrowheads="1"/>
            </p:cNvSpPr>
            <p:nvPr/>
          </p:nvSpPr>
          <p:spPr bwMode="blackWhite">
            <a:xfrm>
              <a:off x="1011" y="2957"/>
              <a:ext cx="58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a:latin typeface="Calibri" panose="020F0502020204030204" pitchFamily="34" charset="0"/>
                </a:rPr>
                <a:t>Z : Stack;</a:t>
              </a:r>
            </a:p>
          </p:txBody>
        </p:sp>
      </p:grpSp>
      <p:cxnSp>
        <p:nvCxnSpPr>
          <p:cNvPr id="5" name="Curved Connector 4"/>
          <p:cNvCxnSpPr>
            <a:stCxn id="68" idx="3"/>
            <a:endCxn id="42" idx="2"/>
          </p:cNvCxnSpPr>
          <p:nvPr/>
        </p:nvCxnSpPr>
        <p:spPr bwMode="auto">
          <a:xfrm flipV="1">
            <a:off x="4283968" y="3994886"/>
            <a:ext cx="2456557" cy="610287"/>
          </a:xfrm>
          <a:prstGeom prst="curvedConnector3">
            <a:avLst/>
          </a:prstGeom>
          <a:solidFill>
            <a:schemeClr val="accent1"/>
          </a:solidFill>
          <a:ln w="9525" cap="flat" cmpd="sng" algn="ctr">
            <a:solidFill>
              <a:schemeClr val="tx1"/>
            </a:solidFill>
            <a:prstDash val="dash"/>
            <a:round/>
            <a:headEnd type="none" w="med" len="med"/>
            <a:tailEnd type="triangle"/>
          </a:ln>
          <a:effectLst/>
        </p:spPr>
      </p:cxnSp>
      <p:cxnSp>
        <p:nvCxnSpPr>
          <p:cNvPr id="58" name="Curved Connector 57"/>
          <p:cNvCxnSpPr>
            <a:stCxn id="68" idx="3"/>
            <a:endCxn id="28" idx="2"/>
          </p:cNvCxnSpPr>
          <p:nvPr/>
        </p:nvCxnSpPr>
        <p:spPr bwMode="auto">
          <a:xfrm>
            <a:off x="4283968" y="4605173"/>
            <a:ext cx="2456557" cy="245971"/>
          </a:xfrm>
          <a:prstGeom prst="curvedConnector3">
            <a:avLst/>
          </a:prstGeom>
          <a:solidFill>
            <a:schemeClr val="accent1"/>
          </a:solidFill>
          <a:ln w="9525" cap="flat" cmpd="sng" algn="ctr">
            <a:solidFill>
              <a:schemeClr val="tx1"/>
            </a:solidFill>
            <a:prstDash val="dash"/>
            <a:round/>
            <a:headEnd type="none" w="med" len="med"/>
            <a:tailEnd type="triangle"/>
          </a:ln>
          <a:effectLst/>
        </p:spPr>
      </p:cxnSp>
      <p:cxnSp>
        <p:nvCxnSpPr>
          <p:cNvPr id="61" name="Curved Connector 60"/>
          <p:cNvCxnSpPr>
            <a:stCxn id="68" idx="3"/>
            <a:endCxn id="14" idx="2"/>
          </p:cNvCxnSpPr>
          <p:nvPr/>
        </p:nvCxnSpPr>
        <p:spPr bwMode="auto">
          <a:xfrm>
            <a:off x="4283968" y="4605173"/>
            <a:ext cx="2456557" cy="1085163"/>
          </a:xfrm>
          <a:prstGeom prst="curvedConnector3">
            <a:avLst/>
          </a:prstGeom>
          <a:solidFill>
            <a:schemeClr val="accent1"/>
          </a:solidFill>
          <a:ln w="9525" cap="flat" cmpd="sng" algn="ctr">
            <a:solidFill>
              <a:schemeClr val="tx1"/>
            </a:solidFill>
            <a:prstDash val="dash"/>
            <a:round/>
            <a:headEnd type="none" w="med" len="med"/>
            <a:tailEnd type="triangle"/>
          </a:ln>
          <a:effectLst/>
        </p:spPr>
      </p:cxnSp>
      <p:sp>
        <p:nvSpPr>
          <p:cNvPr id="2" name="TextBox 1"/>
          <p:cNvSpPr txBox="1"/>
          <p:nvPr/>
        </p:nvSpPr>
        <p:spPr>
          <a:xfrm>
            <a:off x="6300192" y="2973955"/>
            <a:ext cx="2304256" cy="3323987"/>
          </a:xfrm>
          <a:prstGeom prst="rect">
            <a:avLst/>
          </a:prstGeom>
          <a:noFill/>
          <a:ln>
            <a:solidFill>
              <a:schemeClr val="tx1"/>
            </a:solidFill>
            <a:prstDash val="sysDot"/>
          </a:ln>
        </p:spPr>
        <p:txBody>
          <a:bodyPr wrap="square" rtlCol="0">
            <a:spAutoFit/>
          </a:bodyPr>
          <a:lstStyle/>
          <a:p>
            <a:r>
              <a:rPr lang="en-US" sz="1400" b="1" i="0" kern="1200" dirty="0" smtClean="0">
                <a:latin typeface="Calibri" panose="020F0502020204030204" pitchFamily="34" charset="0"/>
              </a:rPr>
              <a:t>with </a:t>
            </a:r>
            <a:r>
              <a:rPr lang="en-US" sz="1400" dirty="0" err="1" smtClean="0">
                <a:latin typeface="Calibri" pitchFamily="34" charset="0"/>
              </a:rPr>
              <a:t>Bounded_Stacks</a:t>
            </a:r>
            <a:r>
              <a:rPr lang="en-US" sz="1400" dirty="0" smtClean="0">
                <a:latin typeface="Calibri" pitchFamily="34" charset="0"/>
              </a:rPr>
              <a:t> ;</a:t>
            </a:r>
          </a:p>
          <a:p>
            <a:r>
              <a:rPr lang="en-US" sz="1400" b="1" i="0" kern="1200" dirty="0" smtClean="0">
                <a:latin typeface="Calibri" panose="020F0502020204030204" pitchFamily="34" charset="0"/>
              </a:rPr>
              <a:t>package </a:t>
            </a:r>
            <a:r>
              <a:rPr lang="en-US" sz="1400" i="0" kern="1200" dirty="0" smtClean="0">
                <a:latin typeface="Calibri" panose="020F0502020204030204" pitchFamily="34" charset="0"/>
              </a:rPr>
              <a:t>Client </a:t>
            </a:r>
            <a:r>
              <a:rPr lang="en-US" sz="1400" b="1" i="0" kern="1200" dirty="0" smtClean="0">
                <a:latin typeface="Calibri" panose="020F0502020204030204" pitchFamily="34" charset="0"/>
              </a:rPr>
              <a:t>is</a:t>
            </a:r>
          </a:p>
          <a:p>
            <a:endParaRPr lang="en-US" sz="1400" i="0" kern="1200" dirty="0" smtClean="0">
              <a:latin typeface="Calibri" panose="020F0502020204030204" pitchFamily="34" charset="0"/>
            </a:endParaRPr>
          </a:p>
          <a:p>
            <a:endParaRPr lang="en-US" sz="1400" dirty="0" smtClean="0">
              <a:latin typeface="Calibri" panose="020F0502020204030204" pitchFamily="34" charset="0"/>
            </a:endParaRPr>
          </a:p>
          <a:p>
            <a:endParaRPr lang="en-US" sz="1400" i="0" kern="1200" dirty="0" smtClean="0">
              <a:latin typeface="Calibri" panose="020F0502020204030204" pitchFamily="34" charset="0"/>
            </a:endParaRPr>
          </a:p>
          <a:p>
            <a:endParaRPr lang="en-US" sz="1400" dirty="0" smtClean="0">
              <a:latin typeface="Calibri" panose="020F0502020204030204" pitchFamily="34" charset="0"/>
            </a:endParaRPr>
          </a:p>
          <a:p>
            <a:endParaRPr lang="en-US" sz="1400" i="0" kern="1200" dirty="0" smtClean="0">
              <a:latin typeface="Calibri" panose="020F0502020204030204" pitchFamily="34" charset="0"/>
            </a:endParaRPr>
          </a:p>
          <a:p>
            <a:endParaRPr lang="en-US" sz="1400" i="0" kern="1200" dirty="0" smtClean="0">
              <a:latin typeface="Calibri" panose="020F0502020204030204" pitchFamily="34" charset="0"/>
            </a:endParaRPr>
          </a:p>
          <a:p>
            <a:endParaRPr lang="en-US" sz="1400" dirty="0" smtClean="0">
              <a:latin typeface="Calibri" panose="020F0502020204030204" pitchFamily="34" charset="0"/>
            </a:endParaRPr>
          </a:p>
          <a:p>
            <a:endParaRPr lang="en-US" sz="1400" i="0" kern="1200" dirty="0" smtClean="0">
              <a:latin typeface="Calibri" panose="020F0502020204030204" pitchFamily="34" charset="0"/>
            </a:endParaRPr>
          </a:p>
          <a:p>
            <a:endParaRPr lang="en-US" sz="1400" dirty="0" smtClean="0">
              <a:latin typeface="Calibri" panose="020F0502020204030204" pitchFamily="34" charset="0"/>
            </a:endParaRPr>
          </a:p>
          <a:p>
            <a:endParaRPr lang="en-US" sz="1400" i="0" kern="1200" dirty="0" smtClean="0">
              <a:latin typeface="Calibri" panose="020F0502020204030204" pitchFamily="34" charset="0"/>
            </a:endParaRPr>
          </a:p>
          <a:p>
            <a:endParaRPr lang="en-US" sz="1400" dirty="0" smtClean="0">
              <a:latin typeface="Calibri" panose="020F0502020204030204" pitchFamily="34" charset="0"/>
            </a:endParaRPr>
          </a:p>
          <a:p>
            <a:endParaRPr lang="en-US" sz="1400" i="0" kern="1200" dirty="0" smtClean="0">
              <a:latin typeface="Calibri" panose="020F0502020204030204" pitchFamily="34" charset="0"/>
            </a:endParaRPr>
          </a:p>
          <a:p>
            <a:r>
              <a:rPr lang="en-US" sz="1400" b="1" i="0" kern="1200" dirty="0" smtClean="0">
                <a:latin typeface="Calibri" panose="020F0502020204030204" pitchFamily="34" charset="0"/>
              </a:rPr>
              <a:t>end </a:t>
            </a:r>
            <a:r>
              <a:rPr lang="en-US" sz="1400" i="0" kern="1200" dirty="0" smtClean="0">
                <a:latin typeface="Calibri" panose="020F0502020204030204" pitchFamily="34" charset="0"/>
              </a:rPr>
              <a:t>Client;</a:t>
            </a:r>
          </a:p>
        </p:txBody>
      </p:sp>
      <p:sp>
        <p:nvSpPr>
          <p:cNvPr id="3" name="Rectangle 2"/>
          <p:cNvSpPr/>
          <p:nvPr/>
        </p:nvSpPr>
        <p:spPr>
          <a:xfrm>
            <a:off x="1976239" y="5976609"/>
            <a:ext cx="3957878" cy="307777"/>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none">
            <a:spAutoFit/>
          </a:bodyPr>
          <a:lstStyle/>
          <a:p>
            <a:r>
              <a:rPr lang="en-US" sz="1400" dirty="0" smtClean="0"/>
              <a:t>A “Named </a:t>
            </a:r>
            <a:r>
              <a:rPr lang="en-US" sz="1400" dirty="0"/>
              <a:t>Collections of Declarations</a:t>
            </a:r>
            <a:r>
              <a:rPr lang="en-US" sz="1400" dirty="0" smtClean="0"/>
              <a:t>” Package</a:t>
            </a:r>
            <a:endParaRPr lang="en-US" sz="1400" dirty="0"/>
          </a:p>
        </p:txBody>
      </p:sp>
      <p:cxnSp>
        <p:nvCxnSpPr>
          <p:cNvPr id="59" name="Curved Connector 58"/>
          <p:cNvCxnSpPr>
            <a:stCxn id="3" idx="3"/>
          </p:cNvCxnSpPr>
          <p:nvPr/>
        </p:nvCxnSpPr>
        <p:spPr bwMode="auto">
          <a:xfrm flipV="1">
            <a:off x="5934117" y="6080469"/>
            <a:ext cx="366075" cy="5002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0484" name="Rectangle 4"/>
          <p:cNvSpPr>
            <a:spLocks noChangeArrowheads="1"/>
          </p:cNvSpPr>
          <p:nvPr/>
        </p:nvSpPr>
        <p:spPr bwMode="auto">
          <a:xfrm>
            <a:off x="541574" y="1052736"/>
            <a:ext cx="4392935"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eaLnBrk="0" hangingPunct="0">
              <a:lnSpc>
                <a:spcPct val="120000"/>
              </a:lnSpc>
              <a:tabLst>
                <a:tab pos="234950" algn="l"/>
                <a:tab pos="452438" algn="l"/>
                <a:tab pos="687388" algn="l"/>
                <a:tab pos="920750" algn="l"/>
                <a:tab pos="1201738" algn="l"/>
                <a:tab pos="1374775" algn="l"/>
              </a:tabLst>
            </a:pPr>
            <a:r>
              <a:rPr lang="en-US" sz="1400" b="1" noProof="1" smtClean="0">
                <a:latin typeface="Calibri" panose="020F0502020204030204" pitchFamily="34" charset="0"/>
              </a:rPr>
              <a:t>package </a:t>
            </a:r>
            <a:r>
              <a:rPr lang="en-US" sz="1400" noProof="1" smtClean="0">
                <a:latin typeface="Calibri" pitchFamily="34" charset="0"/>
              </a:rPr>
              <a:t>Bounded_Stacks </a:t>
            </a:r>
            <a:r>
              <a:rPr lang="en-US" sz="1400" b="1" noProof="1" smtClean="0">
                <a:latin typeface="Calibri" pitchFamily="34" charset="0"/>
              </a:rPr>
              <a:t>is</a:t>
            </a:r>
          </a:p>
          <a:p>
            <a:pPr eaLnBrk="0" hangingPunct="0">
              <a:lnSpc>
                <a:spcPct val="120000"/>
              </a:lnSpc>
              <a:spcBef>
                <a:spcPts val="600"/>
              </a:spcBef>
              <a:spcAft>
                <a:spcPts val="300"/>
              </a:spcAft>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type </a:t>
            </a:r>
            <a:r>
              <a:rPr lang="en-US" sz="1400" noProof="1" smtClean="0">
                <a:latin typeface="Calibri" pitchFamily="34" charset="0"/>
              </a:rPr>
              <a:t>Stack </a:t>
            </a:r>
            <a:r>
              <a:rPr lang="en-US" sz="1400" b="1" noProof="1" smtClean="0">
                <a:latin typeface="Calibri" pitchFamily="34" charset="0"/>
              </a:rPr>
              <a:t>is private</a:t>
            </a:r>
            <a:r>
              <a:rPr lang="en-US" sz="1400" noProof="1" smtClean="0">
                <a:latin typeface="Calibri" pitchFamily="34" charset="0"/>
              </a:rPr>
              <a:t>;</a:t>
            </a:r>
          </a:p>
          <a:p>
            <a:pPr eaLnBrk="0" hangingPunct="0">
              <a:lnSpc>
                <a:spcPct val="120000"/>
              </a:lnSpc>
              <a:spcBef>
                <a:spcPts val="600"/>
              </a:spcBef>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procedure </a:t>
            </a:r>
            <a:r>
              <a:rPr lang="en-US" sz="1400" noProof="1" smtClean="0">
                <a:latin typeface="Calibri" pitchFamily="34" charset="0"/>
              </a:rPr>
              <a:t>Push (This : </a:t>
            </a:r>
            <a:r>
              <a:rPr lang="en-US" sz="1400" b="1" noProof="1" smtClean="0">
                <a:latin typeface="Calibri" pitchFamily="34" charset="0"/>
              </a:rPr>
              <a:t>in out </a:t>
            </a:r>
            <a:r>
              <a:rPr lang="en-US" sz="1400" noProof="1" smtClean="0">
                <a:latin typeface="Calibri" pitchFamily="34" charset="0"/>
              </a:rPr>
              <a:t>Stack; Item : </a:t>
            </a:r>
            <a:r>
              <a:rPr lang="en-US" sz="1400" b="1" noProof="1" smtClean="0">
                <a:latin typeface="Calibri" pitchFamily="34" charset="0"/>
              </a:rPr>
              <a:t>in </a:t>
            </a:r>
            <a:r>
              <a:rPr lang="en-US" sz="1400" noProof="1" smtClean="0">
                <a:latin typeface="Calibri" pitchFamily="34" charset="0"/>
              </a:rPr>
              <a:t>Integer);</a:t>
            </a:r>
          </a:p>
          <a:p>
            <a:pPr eaLnBrk="0" hangingPunct="0">
              <a:lnSpc>
                <a:spcPct val="120000"/>
              </a:lnSpc>
              <a:spcBef>
                <a:spcPts val="400"/>
              </a:spcBef>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procedure </a:t>
            </a:r>
            <a:r>
              <a:rPr lang="en-US" sz="1400" noProof="1" smtClean="0">
                <a:latin typeface="Calibri" pitchFamily="34" charset="0"/>
              </a:rPr>
              <a:t>Pop (This : </a:t>
            </a:r>
            <a:r>
              <a:rPr lang="en-US" sz="1400" b="1" noProof="1" smtClean="0">
                <a:latin typeface="Calibri" pitchFamily="34" charset="0"/>
              </a:rPr>
              <a:t>in out </a:t>
            </a:r>
            <a:r>
              <a:rPr lang="en-US" sz="1400" noProof="1" smtClean="0">
                <a:latin typeface="Calibri" pitchFamily="34" charset="0"/>
              </a:rPr>
              <a:t>Stack;  Item : </a:t>
            </a:r>
            <a:r>
              <a:rPr lang="en-US" sz="1400" b="1" noProof="1" smtClean="0">
                <a:latin typeface="Calibri" pitchFamily="34" charset="0"/>
              </a:rPr>
              <a:t>out </a:t>
            </a:r>
            <a:r>
              <a:rPr lang="en-US" sz="1400" noProof="1" smtClean="0">
                <a:latin typeface="Calibri" pitchFamily="34" charset="0"/>
              </a:rPr>
              <a:t>Integer);</a:t>
            </a:r>
          </a:p>
          <a:p>
            <a:pPr eaLnBrk="0" hangingPunct="0">
              <a:lnSpc>
                <a:spcPct val="120000"/>
              </a:lnSpc>
              <a:spcBef>
                <a:spcPts val="400"/>
              </a:spcBef>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function </a:t>
            </a:r>
            <a:r>
              <a:rPr lang="en-US" sz="1400" noProof="1" smtClean="0">
                <a:latin typeface="Calibri" pitchFamily="34" charset="0"/>
              </a:rPr>
              <a:t>Empty (This : Stack) </a:t>
            </a:r>
            <a:r>
              <a:rPr lang="en-US" sz="1400" b="1" noProof="1" smtClean="0">
                <a:latin typeface="Calibri" pitchFamily="34" charset="0"/>
              </a:rPr>
              <a:t>return </a:t>
            </a:r>
            <a:r>
              <a:rPr lang="en-US" sz="1400" noProof="1" smtClean="0">
                <a:latin typeface="Calibri" pitchFamily="34" charset="0"/>
              </a:rPr>
              <a:t>Boolean;</a:t>
            </a:r>
          </a:p>
          <a:p>
            <a:pPr eaLnBrk="0" hangingPunct="0">
              <a:lnSpc>
                <a:spcPct val="120000"/>
              </a:lnSpc>
              <a:spcBef>
                <a:spcPts val="600"/>
              </a:spcBef>
              <a:tabLst>
                <a:tab pos="234950" algn="l"/>
                <a:tab pos="452438" algn="l"/>
                <a:tab pos="687388" algn="l"/>
                <a:tab pos="920750" algn="l"/>
                <a:tab pos="1201738" algn="l"/>
                <a:tab pos="1374775" algn="l"/>
              </a:tabLst>
            </a:pPr>
            <a:r>
              <a:rPr lang="en-US" sz="1400" noProof="1" smtClean="0">
                <a:latin typeface="Calibri" pitchFamily="34" charset="0"/>
              </a:rPr>
              <a:t>	Capacity : </a:t>
            </a:r>
            <a:r>
              <a:rPr lang="en-US" sz="1400" b="1" noProof="1" smtClean="0">
                <a:latin typeface="Calibri" pitchFamily="34" charset="0"/>
              </a:rPr>
              <a:t>constant </a:t>
            </a:r>
            <a:r>
              <a:rPr lang="en-US" sz="1400" noProof="1" smtClean="0">
                <a:latin typeface="Calibri" pitchFamily="34" charset="0"/>
              </a:rPr>
              <a:t>:= 100;</a:t>
            </a:r>
          </a:p>
          <a:p>
            <a:pPr eaLnBrk="0" hangingPunct="0">
              <a:lnSpc>
                <a:spcPct val="120000"/>
              </a:lnSpc>
              <a:tabLst>
                <a:tab pos="234950" algn="l"/>
                <a:tab pos="452438" algn="l"/>
                <a:tab pos="687388" algn="l"/>
                <a:tab pos="920750" algn="l"/>
                <a:tab pos="1201738" algn="l"/>
                <a:tab pos="1374775" algn="l"/>
              </a:tabLst>
            </a:pPr>
            <a:r>
              <a:rPr lang="en-US" sz="1400" noProof="1" smtClean="0">
                <a:latin typeface="Calibri" pitchFamily="34" charset="0"/>
              </a:rPr>
              <a:t>	...</a:t>
            </a:r>
          </a:p>
          <a:p>
            <a:pPr eaLnBrk="0" hangingPunct="0">
              <a:lnSpc>
                <a:spcPct val="120000"/>
              </a:lnSpc>
              <a:tabLst>
                <a:tab pos="234950" algn="l"/>
                <a:tab pos="452438" algn="l"/>
                <a:tab pos="687388" algn="l"/>
                <a:tab pos="920750" algn="l"/>
                <a:tab pos="1201738" algn="l"/>
                <a:tab pos="1374775" algn="l"/>
              </a:tabLst>
            </a:pPr>
            <a:r>
              <a:rPr lang="en-US" sz="1400" b="1" noProof="1" smtClean="0">
                <a:latin typeface="Calibri" pitchFamily="34" charset="0"/>
              </a:rPr>
              <a:t>private</a:t>
            </a:r>
          </a:p>
          <a:p>
            <a:pPr eaLnBrk="0" hangingPunct="0">
              <a:lnSpc>
                <a:spcPct val="120000"/>
              </a:lnSpc>
              <a:spcBef>
                <a:spcPct val="25000"/>
              </a:spcBef>
              <a:spcAft>
                <a:spcPct val="35000"/>
              </a:spcAft>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type </a:t>
            </a:r>
            <a:r>
              <a:rPr lang="en-US" sz="1400" noProof="1" smtClean="0">
                <a:latin typeface="Calibri" pitchFamily="34" charset="0"/>
              </a:rPr>
              <a:t>List </a:t>
            </a:r>
            <a:r>
              <a:rPr lang="en-US" sz="1400" b="1" noProof="1" smtClean="0">
                <a:latin typeface="Calibri" pitchFamily="34" charset="0"/>
              </a:rPr>
              <a:t>is array  </a:t>
            </a:r>
            <a:r>
              <a:rPr lang="en-US" sz="1400" noProof="1" smtClean="0">
                <a:latin typeface="Calibri" pitchFamily="34" charset="0"/>
              </a:rPr>
              <a:t>(1 .. Capacity) </a:t>
            </a:r>
            <a:r>
              <a:rPr lang="en-US" sz="1400" b="1" noProof="1" smtClean="0">
                <a:latin typeface="Calibri" pitchFamily="34" charset="0"/>
              </a:rPr>
              <a:t>of </a:t>
            </a:r>
            <a:r>
              <a:rPr lang="en-US" sz="1400" noProof="1" smtClean="0">
                <a:latin typeface="Calibri" pitchFamily="34" charset="0"/>
              </a:rPr>
              <a:t>Integer;</a:t>
            </a:r>
          </a:p>
          <a:p>
            <a:pPr eaLnBrk="0" hangingPunct="0">
              <a:tabLst>
                <a:tab pos="234950" algn="l"/>
                <a:tab pos="452438" algn="l"/>
                <a:tab pos="687388"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type </a:t>
            </a:r>
            <a:r>
              <a:rPr lang="en-US" sz="1400" noProof="1" smtClean="0">
                <a:latin typeface="Calibri" pitchFamily="34" charset="0"/>
              </a:rPr>
              <a:t>Stack </a:t>
            </a:r>
            <a:r>
              <a:rPr lang="en-US" sz="1400" b="1" noProof="1" smtClean="0">
                <a:latin typeface="Calibri" pitchFamily="34" charset="0"/>
              </a:rPr>
              <a:t>is</a:t>
            </a:r>
          </a:p>
          <a:p>
            <a:pPr eaLnBrk="0" hangingPunct="0">
              <a:spcBef>
                <a:spcPts val="0"/>
              </a:spcBef>
              <a:tabLst>
                <a:tab pos="234950" algn="l"/>
                <a:tab pos="452438" algn="l"/>
                <a:tab pos="684213" algn="l"/>
                <a:tab pos="920750" algn="l"/>
                <a:tab pos="1201738" algn="l"/>
                <a:tab pos="1374775" algn="l"/>
              </a:tabLst>
            </a:pPr>
            <a:r>
              <a:rPr lang="en-US" sz="1400" noProof="1" smtClean="0">
                <a:latin typeface="Calibri" pitchFamily="34" charset="0"/>
              </a:rPr>
              <a:t>		</a:t>
            </a:r>
            <a:r>
              <a:rPr lang="en-US" sz="1400" b="1" noProof="1" smtClean="0">
                <a:latin typeface="Calibri" pitchFamily="34" charset="0"/>
              </a:rPr>
              <a:t>record</a:t>
            </a:r>
          </a:p>
          <a:p>
            <a:pPr marL="0" lvl="1" eaLnBrk="0" hangingPunct="0">
              <a:lnSpc>
                <a:spcPct val="90000"/>
              </a:lnSpc>
              <a:spcBef>
                <a:spcPts val="300"/>
              </a:spcBef>
              <a:tabLst>
                <a:tab pos="234950" algn="l"/>
                <a:tab pos="452438" algn="l"/>
                <a:tab pos="684213" algn="l"/>
                <a:tab pos="920750" algn="l"/>
                <a:tab pos="1201738" algn="l"/>
                <a:tab pos="1374775" algn="l"/>
              </a:tabLst>
            </a:pPr>
            <a:r>
              <a:rPr lang="en-US" sz="1400" noProof="1" smtClean="0">
                <a:latin typeface="Calibri" pitchFamily="34" charset="0"/>
              </a:rPr>
              <a:t>			Values	: List;</a:t>
            </a:r>
          </a:p>
          <a:p>
            <a:pPr marL="0" lvl="1" eaLnBrk="0" hangingPunct="0">
              <a:spcBef>
                <a:spcPts val="300"/>
              </a:spcBef>
              <a:tabLst>
                <a:tab pos="234950" algn="l"/>
                <a:tab pos="452438" algn="l"/>
                <a:tab pos="684213" algn="l"/>
                <a:tab pos="920750" algn="l"/>
                <a:tab pos="1201738" algn="l"/>
                <a:tab pos="1374775" algn="l"/>
              </a:tabLst>
            </a:pPr>
            <a:r>
              <a:rPr lang="en-US" sz="1400" noProof="1" smtClean="0">
                <a:latin typeface="Calibri" pitchFamily="34" charset="0"/>
              </a:rPr>
              <a:t>			Top 	: Integer </a:t>
            </a:r>
            <a:r>
              <a:rPr lang="en-US" sz="1400" b="1" noProof="1" smtClean="0">
                <a:latin typeface="Calibri" pitchFamily="34" charset="0"/>
              </a:rPr>
              <a:t>range </a:t>
            </a:r>
            <a:r>
              <a:rPr lang="en-US" sz="1400" noProof="1" smtClean="0">
                <a:latin typeface="Calibri" pitchFamily="34" charset="0"/>
              </a:rPr>
              <a:t>0 .. Capacity := 0;</a:t>
            </a:r>
          </a:p>
          <a:p>
            <a:pPr eaLnBrk="0" hangingPunct="0">
              <a:spcBef>
                <a:spcPts val="300"/>
              </a:spcBef>
              <a:tabLst>
                <a:tab pos="234950" algn="l"/>
                <a:tab pos="452438" algn="l"/>
                <a:tab pos="684213" algn="l"/>
                <a:tab pos="920750" algn="l"/>
                <a:tab pos="1201738" algn="l"/>
                <a:tab pos="1374775" algn="l"/>
              </a:tabLst>
            </a:pPr>
            <a:r>
              <a:rPr lang="en-US" sz="1400" b="1" noProof="1" smtClean="0">
                <a:latin typeface="Calibri" pitchFamily="34" charset="0"/>
              </a:rPr>
              <a:t>		end record</a:t>
            </a:r>
            <a:r>
              <a:rPr lang="en-US" sz="1400" noProof="1" smtClean="0">
                <a:latin typeface="Calibri" pitchFamily="34" charset="0"/>
              </a:rPr>
              <a:t>;</a:t>
            </a:r>
          </a:p>
          <a:p>
            <a:pPr eaLnBrk="0" hangingPunct="0">
              <a:lnSpc>
                <a:spcPct val="120000"/>
              </a:lnSpc>
              <a:spcBef>
                <a:spcPts val="600"/>
              </a:spcBef>
              <a:tabLst>
                <a:tab pos="234950" algn="l"/>
                <a:tab pos="452438" algn="l"/>
                <a:tab pos="687388" algn="l"/>
                <a:tab pos="920750" algn="l"/>
                <a:tab pos="1201738" algn="l"/>
                <a:tab pos="1374775" algn="l"/>
              </a:tabLst>
            </a:pPr>
            <a:r>
              <a:rPr lang="en-US" sz="1400" b="1" noProof="1" smtClean="0">
                <a:latin typeface="Calibri" pitchFamily="34" charset="0"/>
              </a:rPr>
              <a:t>end </a:t>
            </a:r>
            <a:r>
              <a:rPr lang="en-US" sz="1400" noProof="1" smtClean="0">
                <a:latin typeface="Calibri" pitchFamily="34" charset="0"/>
              </a:rPr>
              <a:t>Bounded_Stacks;</a:t>
            </a:r>
            <a:endParaRPr lang="en-US" sz="1400" noProof="1">
              <a:latin typeface="Calibri" pitchFamily="34" charset="0"/>
            </a:endParaRPr>
          </a:p>
        </p:txBody>
      </p:sp>
    </p:spTree>
    <p:extLst>
      <p:ext uri="{BB962C8B-B14F-4D97-AF65-F5344CB8AC3E}">
        <p14:creationId xmlns:p14="http://schemas.microsoft.com/office/powerpoint/2010/main" val="250237177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 </a:t>
            </a:r>
            <a:r>
              <a:rPr lang="en-US" smtClean="0"/>
              <a:t>Information Hiding</a:t>
            </a:r>
            <a:endParaRPr lang="en-US" dirty="0"/>
          </a:p>
        </p:txBody>
      </p:sp>
      <p:sp>
        <p:nvSpPr>
          <p:cNvPr id="3" name="Content Placeholder 2"/>
          <p:cNvSpPr>
            <a:spLocks noGrp="1"/>
          </p:cNvSpPr>
          <p:nvPr>
            <p:ph sz="half" idx="10"/>
          </p:nvPr>
        </p:nvSpPr>
        <p:spPr/>
        <p:txBody>
          <a:bodyPr/>
          <a:lstStyle/>
          <a:p>
            <a:r>
              <a:rPr lang="en-US" dirty="0" smtClean="0"/>
              <a:t>Declarations in package </a:t>
            </a:r>
            <a:r>
              <a:rPr lang="en-US" dirty="0"/>
              <a:t>spec’s visible </a:t>
            </a:r>
            <a:r>
              <a:rPr lang="en-US" dirty="0" smtClean="0"/>
              <a:t>part</a:t>
            </a:r>
          </a:p>
          <a:p>
            <a:pPr lvl="1"/>
            <a:r>
              <a:rPr lang="en-US" dirty="0" smtClean="0"/>
              <a:t>Are compile-time visible to all clients</a:t>
            </a:r>
          </a:p>
          <a:p>
            <a:pPr lvl="1"/>
            <a:r>
              <a:rPr lang="en-US" dirty="0" smtClean="0"/>
              <a:t>Depended upon by client code, their API</a:t>
            </a:r>
          </a:p>
          <a:p>
            <a:pPr lvl="1"/>
            <a:r>
              <a:rPr lang="en-US" dirty="0" smtClean="0"/>
              <a:t>“No such thing as a temporary API”</a:t>
            </a:r>
          </a:p>
          <a:p>
            <a:pPr lvl="1"/>
            <a:r>
              <a:rPr lang="en-US" dirty="0" smtClean="0"/>
              <a:t>Golden rule: only declare things here if necessary for clients</a:t>
            </a:r>
            <a:endParaRPr lang="en-US" dirty="0"/>
          </a:p>
          <a:p>
            <a:r>
              <a:rPr lang="en-US" dirty="0"/>
              <a:t>Declarations in package spec’s private </a:t>
            </a:r>
            <a:r>
              <a:rPr lang="en-US" dirty="0" smtClean="0"/>
              <a:t>part</a:t>
            </a:r>
          </a:p>
          <a:p>
            <a:pPr lvl="1"/>
            <a:r>
              <a:rPr lang="en-US" dirty="0" smtClean="0"/>
              <a:t>Are </a:t>
            </a:r>
            <a:r>
              <a:rPr lang="en-US" dirty="0"/>
              <a:t>compile-time visible to </a:t>
            </a:r>
            <a:r>
              <a:rPr lang="en-US" dirty="0" smtClean="0"/>
              <a:t>child units</a:t>
            </a:r>
          </a:p>
          <a:p>
            <a:pPr lvl="1"/>
            <a:r>
              <a:rPr lang="en-US" dirty="0"/>
              <a:t>Golden rule: only declare things here if </a:t>
            </a:r>
            <a:r>
              <a:rPr lang="en-US" dirty="0" smtClean="0"/>
              <a:t>(future) child units (might) need them</a:t>
            </a:r>
            <a:endParaRPr lang="en-US" dirty="0"/>
          </a:p>
          <a:p>
            <a:r>
              <a:rPr lang="en-US" dirty="0"/>
              <a:t>Declarations in package </a:t>
            </a:r>
            <a:r>
              <a:rPr lang="en-US" dirty="0" smtClean="0"/>
              <a:t>body</a:t>
            </a:r>
          </a:p>
          <a:p>
            <a:pPr lvl="1"/>
            <a:r>
              <a:rPr lang="en-US" dirty="0" smtClean="0"/>
              <a:t>Are compile-time </a:t>
            </a:r>
            <a:r>
              <a:rPr lang="en-US" dirty="0"/>
              <a:t>visible </a:t>
            </a:r>
            <a:r>
              <a:rPr lang="en-US" dirty="0" smtClean="0"/>
              <a:t>only within that body</a:t>
            </a:r>
          </a:p>
          <a:p>
            <a:pPr lvl="1"/>
            <a:r>
              <a:rPr lang="en-US" dirty="0"/>
              <a:t>Golden rule: only declare things here if </a:t>
            </a:r>
            <a:r>
              <a:rPr lang="en-US" dirty="0" smtClean="0"/>
              <a:t>no other units should  ever reference them</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903" y="4192682"/>
            <a:ext cx="396825" cy="396825"/>
          </a:xfrm>
          <a:prstGeom prst="rect">
            <a:avLst/>
          </a:prstGeom>
        </p:spPr>
      </p:pic>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903" y="5936639"/>
            <a:ext cx="396825" cy="396825"/>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903" y="2720992"/>
            <a:ext cx="396825" cy="396825"/>
          </a:xfrm>
          <a:prstGeom prst="rect">
            <a:avLst/>
          </a:prstGeom>
        </p:spPr>
      </p:pic>
    </p:spTree>
    <p:extLst>
      <p:ext uri="{BB962C8B-B14F-4D97-AF65-F5344CB8AC3E}">
        <p14:creationId xmlns:p14="http://schemas.microsoft.com/office/powerpoint/2010/main" val="39862096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2494246"/>
            <a:ext cx="5830416"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Managing State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Design Idioms Affecting State Visibility</a:t>
            </a:r>
          </a:p>
          <a:p>
            <a:r>
              <a:rPr lang="en-US" dirty="0" smtClean="0"/>
              <a:t>Referring To Hidden State In SPARK</a:t>
            </a:r>
          </a:p>
          <a:p>
            <a:r>
              <a:rPr lang="en-US" dirty="0" smtClean="0"/>
              <a:t>Refining Contracts</a:t>
            </a:r>
          </a:p>
          <a:p>
            <a:r>
              <a:rPr lang="en-US" dirty="0" smtClean="0"/>
              <a:t>Initialization </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0015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Referring To Hidden State In SPARK</a:t>
            </a:r>
            <a:endParaRPr lang="en-US" dirty="0"/>
          </a:p>
        </p:txBody>
      </p:sp>
      <p:sp>
        <p:nvSpPr>
          <p:cNvPr id="3" name="Content Placeholder 2"/>
          <p:cNvSpPr>
            <a:spLocks noGrp="1"/>
          </p:cNvSpPr>
          <p:nvPr>
            <p:ph sz="half" idx="10"/>
          </p:nvPr>
        </p:nvSpPr>
        <p:spPr/>
        <p:txBody>
          <a:bodyPr/>
          <a:lstStyle/>
          <a:p>
            <a:r>
              <a:rPr lang="en-US" dirty="0" smtClean="0"/>
              <a:t>As seen, we want </a:t>
            </a:r>
            <a:r>
              <a:rPr lang="en-US" dirty="0"/>
              <a:t>to </a:t>
            </a:r>
            <a:r>
              <a:rPr lang="en-US" dirty="0" smtClean="0"/>
              <a:t>hide as much as possible</a:t>
            </a:r>
          </a:p>
          <a:p>
            <a:pPr lvl="1"/>
            <a:r>
              <a:rPr lang="en-US" dirty="0" smtClean="0"/>
              <a:t>Using </a:t>
            </a:r>
            <a:r>
              <a:rPr lang="en-US" dirty="0"/>
              <a:t>compile-time </a:t>
            </a:r>
            <a:r>
              <a:rPr lang="en-US" dirty="0" smtClean="0"/>
              <a:t>visibility rules</a:t>
            </a:r>
          </a:p>
          <a:p>
            <a:pPr lvl="1"/>
            <a:r>
              <a:rPr lang="en-US" dirty="0" smtClean="0"/>
              <a:t>Abstraction and information hiding principles apply</a:t>
            </a:r>
          </a:p>
          <a:p>
            <a:r>
              <a:rPr lang="en-US" dirty="0" smtClean="0"/>
              <a:t>Abstraction also helps provers, by reducing complexity (!)</a:t>
            </a:r>
          </a:p>
          <a:p>
            <a:r>
              <a:rPr lang="en-US" dirty="0" smtClean="0"/>
              <a:t>Flow annotations require state references in package visible part</a:t>
            </a:r>
          </a:p>
          <a:p>
            <a:r>
              <a:rPr lang="en-US" dirty="0" smtClean="0"/>
              <a:t>How can we refer to state before it is visible?</a:t>
            </a:r>
          </a:p>
          <a:p>
            <a:pPr lvl="1"/>
            <a:r>
              <a:rPr lang="en-US" dirty="0" smtClean="0"/>
              <a:t>Making it globally visible violates design principles</a:t>
            </a:r>
          </a:p>
        </p:txBody>
      </p:sp>
    </p:spTree>
    <p:extLst>
      <p:ext uri="{BB962C8B-B14F-4D97-AF65-F5344CB8AC3E}">
        <p14:creationId xmlns:p14="http://schemas.microsoft.com/office/powerpoint/2010/main" val="1511689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1871032" y="4949668"/>
            <a:ext cx="2160240" cy="1080120"/>
          </a:xfrm>
          <a:prstGeom prst="roundRect">
            <a:avLst>
              <a:gd name="adj" fmla="val 9715"/>
            </a:avLst>
          </a:prstGeom>
          <a:solidFill>
            <a:schemeClr val="accent1">
              <a:lumMod val="20000"/>
              <a:lumOff val="8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4" name="Title 3"/>
          <p:cNvSpPr>
            <a:spLocks noGrp="1"/>
          </p:cNvSpPr>
          <p:nvPr>
            <p:ph type="title"/>
          </p:nvPr>
        </p:nvSpPr>
        <p:spPr/>
        <p:txBody>
          <a:bodyPr/>
          <a:lstStyle/>
          <a:p>
            <a:r>
              <a:rPr lang="en-US" dirty="0" smtClean="0"/>
              <a:t>Certyflie “Motors” Example</a:t>
            </a:r>
            <a:endParaRPr lang="en-US" dirty="0"/>
          </a:p>
        </p:txBody>
      </p:sp>
      <p:sp>
        <p:nvSpPr>
          <p:cNvPr id="5" name="TextBox 4"/>
          <p:cNvSpPr txBox="1"/>
          <p:nvPr/>
        </p:nvSpPr>
        <p:spPr>
          <a:xfrm>
            <a:off x="1583000" y="1124744"/>
            <a:ext cx="6147837" cy="3247043"/>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STM32.PWM;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STM32.PWM; </a:t>
            </a:r>
          </a:p>
          <a:p>
            <a:pPr>
              <a:spcBef>
                <a:spcPts val="12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Motors</a:t>
            </a:r>
          </a:p>
          <a:p>
            <a:pPr>
              <a:spcBef>
                <a:spcPts val="600"/>
              </a:spcBef>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Initialize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Global =&gt; (In_Out =&gt; </a:t>
            </a:r>
            <a:r>
              <a:rPr lang="en-US" sz="1400" noProof="1" smtClean="0">
                <a:latin typeface="Consolas" panose="020B0609020204030204" pitchFamily="49" charset="0"/>
                <a:cs typeface="Consolas" panose="020B0609020204030204" pitchFamily="49" charset="0"/>
              </a:rPr>
              <a:t>(M1, M2, M3, M4));</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a:latin typeface="Consolas" panose="020B0609020204030204" pitchFamily="49" charset="0"/>
                <a:cs typeface="Consolas" panose="020B0609020204030204" pitchFamily="49" charset="0"/>
              </a:rPr>
              <a:t>Set_Power (ID : Motor_ID;  Power : Uint16) </a:t>
            </a:r>
            <a:r>
              <a:rPr lang="en-US" sz="1400" b="1" noProof="1" smtClean="0">
                <a:latin typeface="Consolas" panose="020B0609020204030204" pitchFamily="49" charset="0"/>
                <a:cs typeface="Consolas" panose="020B0609020204030204" pitchFamily="49" charset="0"/>
              </a:rPr>
              <a:t>with</a:t>
            </a:r>
            <a:endParaRPr lang="en-US" sz="1400" b="1" noProof="1">
              <a:latin typeface="Consolas" panose="020B0609020204030204" pitchFamily="49" charset="0"/>
              <a:cs typeface="Consolas" panose="020B0609020204030204" pitchFamily="49" charset="0"/>
            </a:endParaRPr>
          </a:p>
          <a:p>
            <a:pPr>
              <a:spcBef>
                <a:spcPts val="300"/>
              </a:spcBef>
            </a:pPr>
            <a:r>
              <a:rPr lang="en-US" sz="1400" b="1" noProof="1">
                <a:latin typeface="Consolas" panose="020B0609020204030204" pitchFamily="49" charset="0"/>
                <a:cs typeface="Consolas" panose="020B0609020204030204" pitchFamily="49" charset="0"/>
              </a:rPr>
              <a:t>      </a:t>
            </a:r>
            <a:r>
              <a:rPr lang="en-US" sz="1400" noProof="1">
                <a:latin typeface="Consolas" panose="020B0609020204030204" pitchFamily="49" charset="0"/>
                <a:cs typeface="Consolas" panose="020B0609020204030204" pitchFamily="49" charset="0"/>
              </a:rPr>
              <a:t>Global =&gt; (In_Out =&gt; (M1, M2, M3, M4));</a:t>
            </a:r>
            <a:endParaRPr lang="en-US" sz="1400" b="1" noProof="1">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endParaRPr lang="en-US" sz="1400" i="0" kern="1200" noProof="1" smtClean="0">
              <a:latin typeface="Consolas" panose="020B0609020204030204" pitchFamily="49" charset="0"/>
              <a:cs typeface="Consolas" panose="020B0609020204030204" pitchFamily="49" charset="0"/>
            </a:endParaRPr>
          </a:p>
        </p:txBody>
      </p:sp>
      <p:pic>
        <p:nvPicPr>
          <p:cNvPr id="11" name="Picture 2" descr="http://electronicdesign.com/site-files/electronicdesign.com/files/imagecache/large_img/uploads/2015/08/fig1s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333" y="764704"/>
            <a:ext cx="864096" cy="486508"/>
          </a:xfrm>
          <a:prstGeom prst="rect">
            <a:avLst/>
          </a:prstGeom>
          <a:noFill/>
          <a:extLst>
            <a:ext uri="{909E8E84-426E-40DD-AFC4-6F175D3DCCD1}">
              <a14:hiddenFill xmlns:a14="http://schemas.microsoft.com/office/drawing/2010/main">
                <a:solidFill>
                  <a:srgbClr val="FFFFFF"/>
                </a:solidFill>
              </a14:hiddenFill>
            </a:ext>
          </a:extLst>
        </p:spPr>
      </p:pic>
      <p:sp>
        <p:nvSpPr>
          <p:cNvPr id="12" name="AutoShape 1032"/>
          <p:cNvSpPr>
            <a:spLocks noChangeArrowheads="1"/>
          </p:cNvSpPr>
          <p:nvPr/>
        </p:nvSpPr>
        <p:spPr bwMode="blackWhite">
          <a:xfrm>
            <a:off x="5378383" y="5123435"/>
            <a:ext cx="2717860" cy="361985"/>
          </a:xfrm>
          <a:prstGeom prst="roundRect">
            <a:avLst>
              <a:gd name="adj" fmla="val 12495"/>
            </a:avLst>
          </a:prstGeom>
          <a:solidFill>
            <a:schemeClr val="accent1">
              <a:lumMod val="20000"/>
              <a:lumOff val="80000"/>
            </a:schemeClr>
          </a:solidFill>
          <a:ln w="12700">
            <a:solidFill>
              <a:schemeClr val="tx1"/>
            </a:solidFill>
            <a:round/>
            <a:headEnd/>
            <a:tailEnd/>
          </a:ln>
          <a:effectLst>
            <a:outerShdw blurRad="50800" dist="38100" dir="2700000" algn="tl" rotWithShape="0">
              <a:prstClr val="black">
                <a:alpha val="40000"/>
              </a:prstClr>
            </a:outerShdw>
          </a:effectLst>
        </p:spPr>
        <p:txBody>
          <a:bodyPr wrap="none" lIns="90488" tIns="44450" rIns="90488" bIns="44450" anchor="ctr">
            <a:spAutoFit/>
          </a:bodyPr>
          <a:lstStyle/>
          <a:p>
            <a:pPr algn="ctr" eaLnBrk="0" hangingPunct="0"/>
            <a:r>
              <a:rPr lang="en-US" sz="1600" dirty="0"/>
              <a:t>Compile-Time Hidden </a:t>
            </a:r>
            <a:r>
              <a:rPr lang="en-US" sz="1600" dirty="0" smtClean="0"/>
              <a:t>State</a:t>
            </a:r>
            <a:endParaRPr lang="en-US" sz="1600" dirty="0"/>
          </a:p>
        </p:txBody>
      </p:sp>
      <p:cxnSp>
        <p:nvCxnSpPr>
          <p:cNvPr id="14" name="Curved Connector 13"/>
          <p:cNvCxnSpPr>
            <a:stCxn id="12" idx="1"/>
            <a:endCxn id="2" idx="3"/>
          </p:cNvCxnSpPr>
          <p:nvPr/>
        </p:nvCxnSpPr>
        <p:spPr bwMode="auto">
          <a:xfrm rot="10800000" flipV="1">
            <a:off x="4031273" y="5304428"/>
            <a:ext cx="1347111" cy="185300"/>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3" name="TextBox 2"/>
          <p:cNvSpPr txBox="1"/>
          <p:nvPr/>
        </p:nvSpPr>
        <p:spPr>
          <a:xfrm>
            <a:off x="6804248" y="2316041"/>
            <a:ext cx="2016224" cy="584775"/>
          </a:xfrm>
          <a:prstGeom prst="rect">
            <a:avLst/>
          </a:prstGeom>
          <a:solidFill>
            <a:srgbClr val="FF0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solidFill>
                  <a:schemeClr val="bg1"/>
                </a:solidFill>
              </a:rPr>
              <a:t>Illegal references to M1, M2, M3, M4</a:t>
            </a:r>
          </a:p>
        </p:txBody>
      </p:sp>
      <p:sp>
        <p:nvSpPr>
          <p:cNvPr id="8" name="Double Wave 7"/>
          <p:cNvSpPr/>
          <p:nvPr/>
        </p:nvSpPr>
        <p:spPr bwMode="auto">
          <a:xfrm>
            <a:off x="4319304" y="2739252"/>
            <a:ext cx="1826203" cy="245855"/>
          </a:xfrm>
          <a:prstGeom prst="doubleWave">
            <a:avLst/>
          </a:prstGeom>
          <a:solidFill>
            <a:srgbClr val="FF7C80">
              <a:alpha val="38039"/>
            </a:srgbClr>
          </a:solidFill>
          <a:ln w="9525" cap="flat" cmpd="sng" algn="ctr">
            <a:noFill/>
            <a:prstDash val="solid"/>
            <a:round/>
            <a:headEnd type="none" w="med" len="med"/>
            <a:tailEnd type="none"/>
          </a:ln>
          <a:effectLst/>
          <a:extLst/>
        </p:spPr>
        <p:txBody>
          <a:bodyPr rtlCol="0" anchor="ctr"/>
          <a:lstStyle/>
          <a:p>
            <a:pPr algn="ctr"/>
            <a:endParaRPr lang="en-US"/>
          </a:p>
        </p:txBody>
      </p:sp>
      <p:cxnSp>
        <p:nvCxnSpPr>
          <p:cNvPr id="7" name="Curved Connector 6"/>
          <p:cNvCxnSpPr>
            <a:stCxn id="3" idx="1"/>
            <a:endCxn id="8" idx="3"/>
          </p:cNvCxnSpPr>
          <p:nvPr/>
        </p:nvCxnSpPr>
        <p:spPr bwMode="auto">
          <a:xfrm rot="10800000" flipV="1">
            <a:off x="6145508" y="2608428"/>
            <a:ext cx="658741" cy="25375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5" name="Double Wave 14"/>
          <p:cNvSpPr/>
          <p:nvPr/>
        </p:nvSpPr>
        <p:spPr bwMode="auto">
          <a:xfrm>
            <a:off x="4319303" y="3430420"/>
            <a:ext cx="1873858" cy="245855"/>
          </a:xfrm>
          <a:prstGeom prst="doubleWave">
            <a:avLst/>
          </a:prstGeom>
          <a:solidFill>
            <a:srgbClr val="FF7C80">
              <a:alpha val="38039"/>
            </a:srgbClr>
          </a:solidFill>
          <a:ln w="9525" cap="flat" cmpd="sng" algn="ctr">
            <a:noFill/>
            <a:prstDash val="solid"/>
            <a:round/>
            <a:headEnd type="none" w="med" len="med"/>
            <a:tailEnd type="none"/>
          </a:ln>
          <a:effectLst/>
          <a:extLst/>
        </p:spPr>
        <p:txBody>
          <a:bodyPr rtlCol="0" anchor="ctr"/>
          <a:lstStyle/>
          <a:p>
            <a:pPr algn="ctr"/>
            <a:endParaRPr lang="en-US"/>
          </a:p>
        </p:txBody>
      </p:sp>
      <p:cxnSp>
        <p:nvCxnSpPr>
          <p:cNvPr id="16" name="Curved Connector 15"/>
          <p:cNvCxnSpPr>
            <a:stCxn id="3" idx="1"/>
            <a:endCxn id="15" idx="3"/>
          </p:cNvCxnSpPr>
          <p:nvPr/>
        </p:nvCxnSpPr>
        <p:spPr bwMode="auto">
          <a:xfrm rot="10800000" flipV="1">
            <a:off x="6193162" y="2608428"/>
            <a:ext cx="611087" cy="94491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3" name="TextBox 12"/>
          <p:cNvSpPr txBox="1"/>
          <p:nvPr/>
        </p:nvSpPr>
        <p:spPr>
          <a:xfrm>
            <a:off x="1565654" y="4607257"/>
            <a:ext cx="2753649" cy="2062103"/>
          </a:xfrm>
          <a:prstGeom prst="rect">
            <a:avLst/>
          </a:prstGeom>
          <a:noFill/>
          <a:ln>
            <a:solidFill>
              <a:schemeClr val="tx1"/>
            </a:solidFill>
            <a:prstDash val="sysDot"/>
          </a:ln>
        </p:spPr>
        <p:txBody>
          <a:bodyPr wrap="square" rtlCol="0">
            <a:spAutoFit/>
          </a:bodyPr>
          <a:lstStyle/>
          <a:p>
            <a:pPr>
              <a:spcBef>
                <a:spcPts val="1200"/>
              </a:spcBef>
            </a:pPr>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Motors</a:t>
            </a:r>
            <a:r>
              <a:rPr lang="en-US" sz="1400"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noProof="1" smtClean="0">
                <a:latin typeface="Consolas" panose="020B0609020204030204" pitchFamily="49" charset="0"/>
                <a:cs typeface="Consolas" panose="020B0609020204030204" pitchFamily="49" charset="0"/>
              </a:rPr>
              <a:t>   M1 : PWM_Modulator;</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M2 : PWM_Modulator;</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M3 : PWM_Modulator;</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M4 : PWM_Modulator;</a:t>
            </a:r>
            <a:endParaRPr lang="en-US" sz="1400" noProof="1">
              <a:latin typeface="Consolas" panose="020B0609020204030204" pitchFamily="49" charset="0"/>
              <a:cs typeface="Consolas" panose="020B0609020204030204" pitchFamily="49" charset="0"/>
            </a:endParaRP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endParaRPr lang="en-US" sz="1400" i="0" kern="1200" noProof="1" smtClean="0">
              <a:latin typeface="Consolas" panose="020B0609020204030204" pitchFamily="49" charset="0"/>
              <a:cs typeface="Consolas" panose="020B0609020204030204" pitchFamily="49" charset="0"/>
            </a:endParaRPr>
          </a:p>
        </p:txBody>
      </p:sp>
      <p:grpSp>
        <p:nvGrpSpPr>
          <p:cNvPr id="6" name="Group 5"/>
          <p:cNvGrpSpPr/>
          <p:nvPr/>
        </p:nvGrpSpPr>
        <p:grpSpPr>
          <a:xfrm>
            <a:off x="6145507" y="5638308"/>
            <a:ext cx="1051716" cy="1011916"/>
            <a:chOff x="6420756" y="6306609"/>
            <a:chExt cx="1651232" cy="2022739"/>
          </a:xfrm>
        </p:grpSpPr>
        <p:sp>
          <p:nvSpPr>
            <p:cNvPr id="18" name="Rectangle 36"/>
            <p:cNvSpPr>
              <a:spLocks noChangeArrowheads="1"/>
            </p:cNvSpPr>
            <p:nvPr/>
          </p:nvSpPr>
          <p:spPr bwMode="auto">
            <a:xfrm>
              <a:off x="6827925" y="6994462"/>
              <a:ext cx="1244063" cy="1334886"/>
            </a:xfrm>
            <a:prstGeom prst="rect">
              <a:avLst/>
            </a:prstGeom>
            <a:solidFill>
              <a:schemeClr val="tx1">
                <a:lumMod val="50000"/>
                <a:lumOff val="50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19" name="Rectangle 38"/>
            <p:cNvSpPr>
              <a:spLocks noChangeArrowheads="1"/>
            </p:cNvSpPr>
            <p:nvPr/>
          </p:nvSpPr>
          <p:spPr bwMode="auto">
            <a:xfrm>
              <a:off x="7098943" y="7070063"/>
              <a:ext cx="876891" cy="97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20" name="Cloud"/>
            <p:cNvSpPr>
              <a:spLocks noChangeAspect="1" noEditPoints="1" noChangeArrowheads="1"/>
            </p:cNvSpPr>
            <p:nvPr/>
          </p:nvSpPr>
          <p:spPr bwMode="auto">
            <a:xfrm>
              <a:off x="7043072" y="7327991"/>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blurRad="50800" dist="38100" dir="2700000" algn="tl" rotWithShape="0">
                <a:schemeClr val="tx1">
                  <a:alpha val="40000"/>
                </a:schemeClr>
              </a:outerShdw>
            </a:effectLst>
          </p:spPr>
          <p:txBody>
            <a:bodyPr/>
            <a:lstStyle/>
            <a:p>
              <a:endParaRPr lang="en-US">
                <a:solidFill>
                  <a:srgbClr val="000000"/>
                </a:solidFill>
              </a:endParaRPr>
            </a:p>
          </p:txBody>
        </p:sp>
        <p:sp>
          <p:nvSpPr>
            <p:cNvPr id="23" name="Rectangle 36"/>
            <p:cNvSpPr>
              <a:spLocks noChangeArrowheads="1"/>
            </p:cNvSpPr>
            <p:nvPr/>
          </p:nvSpPr>
          <p:spPr bwMode="auto">
            <a:xfrm>
              <a:off x="6827925" y="6306609"/>
              <a:ext cx="1244063" cy="596053"/>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24" name="Rectangle 37"/>
            <p:cNvSpPr>
              <a:spLocks noChangeArrowheads="1"/>
            </p:cNvSpPr>
            <p:nvPr/>
          </p:nvSpPr>
          <p:spPr bwMode="auto">
            <a:xfrm>
              <a:off x="6420756" y="6380445"/>
              <a:ext cx="663069" cy="183600"/>
            </a:xfrm>
            <a:prstGeom prst="rect">
              <a:avLst/>
            </a:prstGeom>
            <a:solidFill>
              <a:srgbClr val="A50021"/>
            </a:solidFill>
            <a:ln w="12700">
              <a:solidFill>
                <a:schemeClr val="tx1"/>
              </a:solidFill>
              <a:miter lim="800000"/>
              <a:headEnd/>
              <a:tailEnd/>
            </a:ln>
          </p:spPr>
          <p:txBody>
            <a:bodyPr wrap="none" anchor="ctr"/>
            <a:lstStyle/>
            <a:p>
              <a:endParaRPr lang="en-US">
                <a:solidFill>
                  <a:srgbClr val="000000"/>
                </a:solidFill>
              </a:endParaRPr>
            </a:p>
          </p:txBody>
        </p:sp>
        <p:sp>
          <p:nvSpPr>
            <p:cNvPr id="25" name="Rectangle 40"/>
            <p:cNvSpPr>
              <a:spLocks noChangeArrowheads="1"/>
            </p:cNvSpPr>
            <p:nvPr/>
          </p:nvSpPr>
          <p:spPr bwMode="auto">
            <a:xfrm>
              <a:off x="6420756" y="6648286"/>
              <a:ext cx="663069" cy="183600"/>
            </a:xfrm>
            <a:prstGeom prst="rect">
              <a:avLst/>
            </a:prstGeom>
            <a:solidFill>
              <a:srgbClr val="008000"/>
            </a:solidFill>
            <a:ln w="12700">
              <a:solidFill>
                <a:schemeClr val="tx1"/>
              </a:solidFill>
              <a:miter lim="800000"/>
              <a:headEnd/>
              <a:tailEnd/>
            </a:ln>
          </p:spPr>
          <p:txBody>
            <a:bodyPr wrap="none" anchor="ctr"/>
            <a:lstStyle/>
            <a:p>
              <a:endParaRPr lang="en-US">
                <a:solidFill>
                  <a:srgbClr val="000000"/>
                </a:solidFill>
              </a:endParaRPr>
            </a:p>
          </p:txBody>
        </p:sp>
        <p:cxnSp>
          <p:nvCxnSpPr>
            <p:cNvPr id="26" name="AutoShape 41"/>
            <p:cNvCxnSpPr>
              <a:cxnSpLocks noChangeShapeType="1"/>
              <a:stCxn id="24" idx="3"/>
            </p:cNvCxnSpPr>
            <p:nvPr/>
          </p:nvCxnSpPr>
          <p:spPr bwMode="blackWhite">
            <a:xfrm>
              <a:off x="7083825" y="6472245"/>
              <a:ext cx="373650" cy="826478"/>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7" name="AutoShape 42"/>
            <p:cNvCxnSpPr>
              <a:cxnSpLocks noChangeShapeType="1"/>
              <a:stCxn id="25" idx="3"/>
            </p:cNvCxnSpPr>
            <p:nvPr/>
          </p:nvCxnSpPr>
          <p:spPr bwMode="blackWhite">
            <a:xfrm>
              <a:off x="7083825" y="6740086"/>
              <a:ext cx="373650" cy="558637"/>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655626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a:t>
            </a:r>
            <a:endParaRPr lang="en-US" dirty="0"/>
          </a:p>
        </p:txBody>
      </p:sp>
      <p:sp>
        <p:nvSpPr>
          <p:cNvPr id="3" name="Content Placeholder 2"/>
          <p:cNvSpPr>
            <a:spLocks noGrp="1"/>
          </p:cNvSpPr>
          <p:nvPr>
            <p:ph sz="half" idx="10"/>
          </p:nvPr>
        </p:nvSpPr>
        <p:spPr/>
        <p:txBody>
          <a:bodyPr/>
          <a:lstStyle/>
          <a:p>
            <a:r>
              <a:rPr lang="en-US" dirty="0" smtClean="0"/>
              <a:t>Those variables and (certain) constants representing application values</a:t>
            </a:r>
          </a:p>
          <a:p>
            <a:r>
              <a:rPr lang="en-US" dirty="0" smtClean="0"/>
              <a:t>Will be of primitive types as well as abstract data types (ADTs)</a:t>
            </a:r>
          </a:p>
          <a:p>
            <a:r>
              <a:rPr lang="en-US" dirty="0" smtClean="0"/>
              <a:t>Doesn’t include local state within subprograms</a:t>
            </a:r>
          </a:p>
          <a:p>
            <a:pPr lvl="1"/>
            <a:r>
              <a:rPr lang="en-US" dirty="0" smtClean="0"/>
              <a:t>Only exists during a subprogram call’s execution</a:t>
            </a:r>
          </a:p>
          <a:p>
            <a:pPr lvl="1"/>
            <a:r>
              <a:rPr lang="en-US" dirty="0" smtClean="0"/>
              <a:t>“Automatics” in some languages</a:t>
            </a:r>
          </a:p>
          <a:p>
            <a:r>
              <a:rPr lang="en-US" dirty="0" smtClean="0"/>
              <a:t>This section focuses on “permanent” state that should exist during entire application execution</a:t>
            </a:r>
          </a:p>
          <a:p>
            <a:pPr lvl="1"/>
            <a:r>
              <a:rPr lang="en-US" dirty="0" smtClean="0"/>
              <a:t>“Static” in some languages</a:t>
            </a:r>
          </a:p>
          <a:p>
            <a:endParaRPr lang="en-US" dirty="0"/>
          </a:p>
        </p:txBody>
      </p:sp>
    </p:spTree>
    <p:extLst>
      <p:ext uri="{BB962C8B-B14F-4D97-AF65-F5344CB8AC3E}">
        <p14:creationId xmlns:p14="http://schemas.microsoft.com/office/powerpoint/2010/main" val="383994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Abstraction”</a:t>
            </a:r>
            <a:endParaRPr lang="en-US" dirty="0"/>
          </a:p>
        </p:txBody>
      </p:sp>
      <p:sp>
        <p:nvSpPr>
          <p:cNvPr id="3" name="Content Placeholder 2"/>
          <p:cNvSpPr>
            <a:spLocks noGrp="1"/>
          </p:cNvSpPr>
          <p:nvPr>
            <p:ph sz="half" idx="10"/>
          </p:nvPr>
        </p:nvSpPr>
        <p:spPr/>
        <p:txBody>
          <a:bodyPr/>
          <a:lstStyle/>
          <a:p>
            <a:r>
              <a:rPr lang="en-US" dirty="0" smtClean="0"/>
              <a:t>The SPARK way to </a:t>
            </a:r>
            <a:r>
              <a:rPr lang="en-US" dirty="0"/>
              <a:t>refer to </a:t>
            </a:r>
            <a:r>
              <a:rPr lang="en-US" dirty="0" smtClean="0"/>
              <a:t>package hidden </a:t>
            </a:r>
            <a:r>
              <a:rPr lang="en-US" dirty="0"/>
              <a:t>state</a:t>
            </a:r>
          </a:p>
          <a:p>
            <a:pPr lvl="1"/>
            <a:r>
              <a:rPr lang="en-US" dirty="0"/>
              <a:t>Without violating information hiding principle</a:t>
            </a:r>
          </a:p>
          <a:p>
            <a:pPr lvl="1"/>
            <a:r>
              <a:rPr lang="en-US" dirty="0"/>
              <a:t>Without breaking abstraction presented</a:t>
            </a:r>
          </a:p>
          <a:p>
            <a:r>
              <a:rPr lang="en-US" altLang="en-US" dirty="0" smtClean="0">
                <a:ea typeface="ＭＳ Ｐゴシック" panose="020B0600070205080204" pitchFamily="34" charset="-128"/>
              </a:rPr>
              <a:t>Specifically, a name representing actual state</a:t>
            </a:r>
          </a:p>
          <a:p>
            <a:r>
              <a:rPr lang="en-US" altLang="en-US" dirty="0" smtClean="0">
                <a:ea typeface="ＭＳ Ｐゴシック" panose="020B0600070205080204" pitchFamily="34" charset="-128"/>
              </a:rPr>
              <a:t>Introduced via the aspect Abstract_State</a:t>
            </a:r>
          </a:p>
          <a:p>
            <a:pPr lvl="1"/>
            <a:r>
              <a:rPr lang="en-US" altLang="en-US" dirty="0" smtClean="0">
                <a:ea typeface="ＭＳ Ｐゴシック" panose="020B0600070205080204" pitchFamily="34" charset="-128"/>
              </a:rPr>
              <a:t>Applied to package declarations</a:t>
            </a:r>
          </a:p>
          <a:p>
            <a:r>
              <a:rPr lang="en-US" altLang="en-US" dirty="0" smtClean="0">
                <a:ea typeface="ＭＳ Ｐゴシック" panose="020B0600070205080204" pitchFamily="34" charset="-128"/>
              </a:rPr>
              <a:t>Syntax for simplest form (more later):</a:t>
            </a:r>
            <a:endParaRPr lang="en-US" altLang="en-US" dirty="0">
              <a:ea typeface="ＭＳ Ｐゴシック" panose="020B0600070205080204" pitchFamily="34" charset="-128"/>
            </a:endParaRPr>
          </a:p>
        </p:txBody>
      </p:sp>
      <p:sp>
        <p:nvSpPr>
          <p:cNvPr id="4" name="TextBox 3"/>
          <p:cNvSpPr txBox="1"/>
          <p:nvPr/>
        </p:nvSpPr>
        <p:spPr>
          <a:xfrm>
            <a:off x="1835696" y="5229200"/>
            <a:ext cx="4673074" cy="882293"/>
          </a:xfrm>
          <a:prstGeom prst="rect">
            <a:avLst/>
          </a:prstGeom>
          <a:noFill/>
        </p:spPr>
        <p:txBody>
          <a:bodyPr wrap="none" rtlCol="0">
            <a:spAutoFit/>
          </a:bodyPr>
          <a:lstStyle/>
          <a:p>
            <a:r>
              <a:rPr lang="en-US" sz="1600" b="1" i="0" kern="1200" noProof="1" smtClean="0">
                <a:solidFill>
                  <a:schemeClr val="bg1">
                    <a:lumMod val="50000"/>
                  </a:schemeClr>
                </a:solidFill>
                <a:latin typeface="Consolas" panose="020B0609020204030204" pitchFamily="49" charset="0"/>
                <a:cs typeface="Consolas" panose="020B0609020204030204" pitchFamily="49" charset="0"/>
              </a:rPr>
              <a:t>package </a:t>
            </a:r>
            <a:r>
              <a:rPr lang="en-US" sz="16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600" b="1" i="0" kern="1200" noProof="1" smtClean="0">
                <a:solidFill>
                  <a:schemeClr val="bg1">
                    <a:lumMod val="50000"/>
                  </a:schemeClr>
                </a:solidFill>
                <a:latin typeface="Consolas" panose="020B0609020204030204" pitchFamily="49" charset="0"/>
                <a:cs typeface="Consolas" panose="020B0609020204030204" pitchFamily="49" charset="0"/>
              </a:rPr>
              <a:t>with</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 …</a:t>
            </a:r>
            <a:endParaRPr lang="en-US" sz="1600" i="0" kern="1200" noProof="1" smtClean="0">
              <a:latin typeface="Consolas" panose="020B0609020204030204" pitchFamily="49" charset="0"/>
              <a:cs typeface="Consolas" panose="020B0609020204030204" pitchFamily="49" charset="0"/>
            </a:endParaRPr>
          </a:p>
          <a:p>
            <a:pPr>
              <a:spcBef>
                <a:spcPts val="4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Abstract_State =&gt; </a:t>
            </a:r>
            <a:r>
              <a:rPr lang="en-US" sz="1600" i="1" noProof="1" smtClean="0">
                <a:latin typeface="Consolas" panose="020B0609020204030204" pitchFamily="49" charset="0"/>
                <a:cs typeface="Consolas" panose="020B0609020204030204" pitchFamily="49" charset="0"/>
              </a:rPr>
              <a:t>defining_identifier</a:t>
            </a:r>
            <a:endParaRPr lang="en-US" sz="1600" i="1"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265817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Certyflie Motors Package State Abstraction</a:t>
            </a:r>
            <a:endParaRPr lang="en-US" dirty="0"/>
          </a:p>
        </p:txBody>
      </p:sp>
      <p:grpSp>
        <p:nvGrpSpPr>
          <p:cNvPr id="3" name="Group 2"/>
          <p:cNvGrpSpPr/>
          <p:nvPr/>
        </p:nvGrpSpPr>
        <p:grpSpPr>
          <a:xfrm>
            <a:off x="1835696" y="1700808"/>
            <a:ext cx="6147837" cy="3847207"/>
            <a:chOff x="1835696" y="1700808"/>
            <a:chExt cx="6147837" cy="3847207"/>
          </a:xfrm>
        </p:grpSpPr>
        <p:sp>
          <p:nvSpPr>
            <p:cNvPr id="2" name="Double Wave 1"/>
            <p:cNvSpPr/>
            <p:nvPr/>
          </p:nvSpPr>
          <p:spPr bwMode="auto">
            <a:xfrm>
              <a:off x="2195736" y="2420888"/>
              <a:ext cx="352839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Double Wave 6"/>
            <p:cNvSpPr/>
            <p:nvPr/>
          </p:nvSpPr>
          <p:spPr bwMode="auto">
            <a:xfrm>
              <a:off x="4566566" y="3749287"/>
              <a:ext cx="1230763"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Double Wave 7"/>
            <p:cNvSpPr/>
            <p:nvPr/>
          </p:nvSpPr>
          <p:spPr bwMode="auto">
            <a:xfrm>
              <a:off x="4562060" y="4580441"/>
              <a:ext cx="1230763" cy="250797"/>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835696" y="1700808"/>
              <a:ext cx="6147837" cy="3847207"/>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STM32.PWM;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STM32.PWM; </a:t>
              </a:r>
            </a:p>
            <a:p>
              <a:pPr>
                <a:spcBef>
                  <a:spcPts val="12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Motors</a:t>
              </a:r>
            </a:p>
            <a:p>
              <a:pPr>
                <a:spcBef>
                  <a:spcPts val="6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Abstract_State =&gt; Motors_State</a:t>
              </a:r>
            </a:p>
            <a:p>
              <a:pPr>
                <a:spcBef>
                  <a:spcPts val="6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noProof="1" smtClean="0">
                  <a:latin typeface="Consolas" panose="020B0609020204030204" pitchFamily="49" charset="0"/>
                  <a:cs typeface="Consolas" panose="020B0609020204030204" pitchFamily="49" charset="0"/>
                </a:rPr>
                <a:t>   …</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Initialize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Motors_State);</a:t>
              </a:r>
            </a:p>
            <a:p>
              <a:pPr>
                <a:spcBef>
                  <a:spcPts val="30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Set_Power (ID : Motor_ID;  Power : Uint16)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(In_Out =&gt; Motors_State);</a:t>
              </a:r>
            </a:p>
            <a:p>
              <a:pPr>
                <a:spcBef>
                  <a:spcPts val="600"/>
                </a:spcBef>
              </a:pPr>
              <a:r>
                <a:rPr lang="en-US" sz="1400" noProof="1" smtClean="0">
                  <a:latin typeface="Consolas" panose="020B0609020204030204" pitchFamily="49" charset="0"/>
                  <a:cs typeface="Consolas" panose="020B0609020204030204" pitchFamily="49" charset="0"/>
                </a:rPr>
                <a:t>   …</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endParaRPr lang="en-US" sz="14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330819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ea typeface="ＭＳ Ｐゴシック" panose="020B0600070205080204" pitchFamily="34" charset="-128"/>
              </a:rPr>
              <a:t>Abstract_State Name</a:t>
            </a:r>
            <a:endParaRPr lang="en-US" dirty="0"/>
          </a:p>
        </p:txBody>
      </p:sp>
      <p:sp>
        <p:nvSpPr>
          <p:cNvPr id="3" name="Content Placeholder 2"/>
          <p:cNvSpPr>
            <a:spLocks noGrp="1"/>
          </p:cNvSpPr>
          <p:nvPr>
            <p:ph sz="half" idx="10"/>
          </p:nvPr>
        </p:nvSpPr>
        <p:spPr/>
        <p:txBody>
          <a:bodyPr/>
          <a:lstStyle/>
          <a:p>
            <a:r>
              <a:rPr lang="en-US" altLang="en-US" dirty="0" smtClean="0">
                <a:ea typeface="ヒラギノ角ゴ ProN W3" pitchFamily="2" charset="-128"/>
              </a:rPr>
              <a:t>Should be vague</a:t>
            </a:r>
            <a:r>
              <a:rPr lang="en-US" altLang="en-US" dirty="0">
                <a:ea typeface="ヒラギノ角ゴ ProN W3" pitchFamily="2" charset="-128"/>
              </a:rPr>
              <a:t>,</a:t>
            </a:r>
            <a:r>
              <a:rPr lang="en-US" altLang="en-US" dirty="0" smtClean="0">
                <a:ea typeface="ヒラギノ角ゴ ProN W3" pitchFamily="2" charset="-128"/>
              </a:rPr>
              <a:t> doesn’t expose implementation</a:t>
            </a:r>
          </a:p>
          <a:p>
            <a:r>
              <a:rPr lang="en-US" altLang="en-US" dirty="0" smtClean="0">
                <a:ea typeface="ヒラギノ角ゴ ProN W3" pitchFamily="2" charset="-128"/>
              </a:rPr>
              <a:t>Can be referenced in SPARK annotations</a:t>
            </a:r>
          </a:p>
          <a:p>
            <a:r>
              <a:rPr lang="en-US" altLang="en-US" dirty="0" smtClean="0">
                <a:ea typeface="ヒラギノ角ゴ ProN W3" pitchFamily="2" charset="-128"/>
              </a:rPr>
              <a:t>Is </a:t>
            </a:r>
            <a:r>
              <a:rPr lang="en-US" altLang="en-US" dirty="0">
                <a:ea typeface="ヒラギノ角ゴ ProN W3" pitchFamily="2" charset="-128"/>
              </a:rPr>
              <a:t>not a variable (it has no type</a:t>
            </a:r>
            <a:r>
              <a:rPr lang="en-US" altLang="en-US" dirty="0" smtClean="0">
                <a:ea typeface="ヒラギノ角ゴ ProN W3" pitchFamily="2" charset="-128"/>
              </a:rPr>
              <a:t>) </a:t>
            </a:r>
            <a:r>
              <a:rPr lang="en-US" altLang="en-US" dirty="0">
                <a:ea typeface="ヒラギノ角ゴ ProN W3" pitchFamily="2" charset="-128"/>
              </a:rPr>
              <a:t>and cannot be used inside </a:t>
            </a:r>
            <a:r>
              <a:rPr lang="en-US" altLang="en-US" dirty="0" smtClean="0">
                <a:ea typeface="ヒラギノ角ゴ ProN W3" pitchFamily="2" charset="-128"/>
              </a:rPr>
              <a:t>expressions</a:t>
            </a:r>
          </a:p>
          <a:p>
            <a:r>
              <a:rPr lang="en-US" altLang="en-US" dirty="0" smtClean="0"/>
              <a:t>Allowed even if package has no hidden state</a:t>
            </a:r>
          </a:p>
          <a:p>
            <a:pPr lvl="1"/>
            <a:r>
              <a:rPr lang="en-US" altLang="en-US" dirty="0" smtClean="0"/>
              <a:t>Can specify “null” instead of a name, specifying no state</a:t>
            </a:r>
          </a:p>
          <a:p>
            <a:pPr lvl="1"/>
            <a:r>
              <a:rPr lang="en-US" altLang="en-US" dirty="0" smtClean="0"/>
              <a:t>An error if state exists</a:t>
            </a:r>
            <a:endParaRPr lang="en-US" altLang="en-US" dirty="0"/>
          </a:p>
          <a:p>
            <a:endParaRPr lang="en-US" dirty="0"/>
          </a:p>
        </p:txBody>
      </p:sp>
    </p:spTree>
    <p:extLst>
      <p:ext uri="{BB962C8B-B14F-4D97-AF65-F5344CB8AC3E}">
        <p14:creationId xmlns:p14="http://schemas.microsoft.com/office/powerpoint/2010/main" val="3938362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Refinement</a:t>
            </a:r>
            <a:endParaRPr lang="en-US" dirty="0"/>
          </a:p>
        </p:txBody>
      </p:sp>
      <p:sp>
        <p:nvSpPr>
          <p:cNvPr id="3" name="Content Placeholder 2"/>
          <p:cNvSpPr>
            <a:spLocks noGrp="1"/>
          </p:cNvSpPr>
          <p:nvPr>
            <p:ph sz="half" idx="10"/>
          </p:nvPr>
        </p:nvSpPr>
        <p:spPr/>
        <p:txBody>
          <a:bodyPr/>
          <a:lstStyle/>
          <a:p>
            <a:r>
              <a:rPr lang="en-US" altLang="en-US" dirty="0" smtClean="0"/>
              <a:t>Specifies concrete objects comprising abstract state</a:t>
            </a:r>
          </a:p>
          <a:p>
            <a:pPr lvl="1"/>
            <a:r>
              <a:rPr lang="en-US" altLang="en-US" dirty="0" smtClean="0"/>
              <a:t>“Completes” the abstract state declaration on package spec</a:t>
            </a:r>
          </a:p>
          <a:p>
            <a:r>
              <a:rPr lang="en-US" altLang="en-US" dirty="0" smtClean="0"/>
              <a:t>Specified via aspect Refined_State on package body</a:t>
            </a:r>
          </a:p>
          <a:p>
            <a:r>
              <a:rPr lang="en-US" altLang="en-US" dirty="0" smtClean="0">
                <a:ea typeface="ヒラギノ角ゴ ProN W3" pitchFamily="2" charset="-128"/>
              </a:rPr>
              <a:t>Mandatory if Abstract_State specified</a:t>
            </a:r>
            <a:endParaRPr lang="en-US" altLang="en-US" dirty="0" smtClean="0"/>
          </a:p>
          <a:p>
            <a:r>
              <a:rPr lang="en-US" altLang="en-US" dirty="0" smtClean="0"/>
              <a:t>Basic syntax:</a:t>
            </a:r>
          </a:p>
        </p:txBody>
      </p:sp>
      <p:sp>
        <p:nvSpPr>
          <p:cNvPr id="5" name="TextBox 4"/>
          <p:cNvSpPr txBox="1"/>
          <p:nvPr/>
        </p:nvSpPr>
        <p:spPr>
          <a:xfrm>
            <a:off x="899592" y="4293096"/>
            <a:ext cx="7808548" cy="2113399"/>
          </a:xfrm>
          <a:prstGeom prst="rect">
            <a:avLst/>
          </a:prstGeom>
          <a:noFill/>
        </p:spPr>
        <p:txBody>
          <a:bodyPr wrap="none" rtlCol="0">
            <a:spAutoFit/>
          </a:bodyPr>
          <a:lstStyle/>
          <a:p>
            <a:r>
              <a:rPr lang="en-US" sz="1400" b="1" i="0" kern="1200" noProof="1" smtClean="0">
                <a:solidFill>
                  <a:schemeClr val="bg1">
                    <a:lumMod val="50000"/>
                  </a:schemeClr>
                </a:solidFill>
                <a:latin typeface="Consolas" panose="020B0609020204030204" pitchFamily="49" charset="0"/>
                <a:cs typeface="Consolas" panose="020B0609020204030204" pitchFamily="49" charset="0"/>
              </a:rPr>
              <a:t>package body </a:t>
            </a:r>
            <a:r>
              <a:rPr lang="en-US" sz="14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400" b="1" i="0" kern="1200" noProof="1" smtClean="0">
                <a:solidFill>
                  <a:schemeClr val="bg1">
                    <a:lumMod val="50000"/>
                  </a:schemeClr>
                </a:solidFill>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t>
            </a:r>
            <a:endParaRPr lang="en-US" sz="1400" i="0" kern="1200" noProof="1" smtClean="0">
              <a:latin typeface="Consolas" panose="020B0609020204030204" pitchFamily="49" charset="0"/>
              <a:cs typeface="Consolas" panose="020B0609020204030204" pitchFamily="49" charset="0"/>
            </a:endParaRP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Refined_State =&gt; refinement_list</a:t>
            </a:r>
            <a:endParaRPr lang="en-US" sz="1400" noProof="1">
              <a:latin typeface="Consolas" panose="020B0609020204030204" pitchFamily="49" charset="0"/>
              <a:cs typeface="Consolas" panose="020B0609020204030204" pitchFamily="49" charset="0"/>
            </a:endParaRPr>
          </a:p>
          <a:p>
            <a:pPr>
              <a:spcBef>
                <a:spcPts val="900"/>
              </a:spcBef>
              <a:tabLst>
                <a:tab pos="857250" algn="l"/>
                <a:tab pos="3201988" algn="l"/>
              </a:tabLst>
            </a:pPr>
            <a:r>
              <a:rPr lang="en-US" sz="1400" noProof="1" smtClean="0">
                <a:latin typeface="Consolas" panose="020B0609020204030204" pitchFamily="49" charset="0"/>
                <a:cs typeface="Consolas" panose="020B0609020204030204" pitchFamily="49" charset="0"/>
              </a:rPr>
              <a:t>	refinement_list </a:t>
            </a:r>
            <a:r>
              <a:rPr lang="en-US" sz="1400" noProof="1">
                <a:latin typeface="Consolas" panose="020B0609020204030204" pitchFamily="49" charset="0"/>
                <a:cs typeface="Consolas" panose="020B0609020204030204" pitchFamily="49" charset="0"/>
              </a:rPr>
              <a:t>::= ( refinement_clause { , refinement_clause } )</a:t>
            </a:r>
          </a:p>
          <a:p>
            <a:pPr>
              <a:spcBef>
                <a:spcPts val="900"/>
              </a:spcBef>
              <a:tabLst>
                <a:tab pos="857250" algn="l"/>
                <a:tab pos="3201988" algn="l"/>
              </a:tabLst>
            </a:pPr>
            <a:r>
              <a:rPr lang="en-US" sz="1400" noProof="1" smtClean="0">
                <a:latin typeface="Consolas" panose="020B0609020204030204" pitchFamily="49" charset="0"/>
                <a:cs typeface="Consolas" panose="020B0609020204030204" pitchFamily="49" charset="0"/>
              </a:rPr>
              <a:t>	refinement_clause </a:t>
            </a:r>
            <a:r>
              <a:rPr lang="en-US" sz="1400" noProof="1">
                <a:latin typeface="Consolas" panose="020B0609020204030204" pitchFamily="49" charset="0"/>
                <a:cs typeface="Consolas" panose="020B0609020204030204" pitchFamily="49" charset="0"/>
              </a:rPr>
              <a:t>::= state_name =&gt; constituent_list</a:t>
            </a:r>
          </a:p>
          <a:p>
            <a:pPr>
              <a:spcBef>
                <a:spcPts val="900"/>
              </a:spcBef>
              <a:tabLst>
                <a:tab pos="857250" algn="l"/>
                <a:tab pos="3201988" algn="l"/>
              </a:tabLst>
            </a:pPr>
            <a:r>
              <a:rPr lang="en-US" sz="1400" noProof="1" smtClean="0">
                <a:latin typeface="Consolas" panose="020B0609020204030204" pitchFamily="49" charset="0"/>
                <a:cs typeface="Consolas" panose="020B0609020204030204" pitchFamily="49" charset="0"/>
              </a:rPr>
              <a:t>	constituent_list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constituent | </a:t>
            </a:r>
            <a:r>
              <a:rPr lang="en-US" sz="1400" noProof="1">
                <a:latin typeface="Consolas" panose="020B0609020204030204" pitchFamily="49" charset="0"/>
                <a:cs typeface="Consolas" panose="020B0609020204030204" pitchFamily="49" charset="0"/>
              </a:rPr>
              <a:t>( constituent { , constituent } )</a:t>
            </a:r>
          </a:p>
          <a:p>
            <a:pPr>
              <a:spcBef>
                <a:spcPts val="900"/>
              </a:spcBef>
              <a:tabLst>
                <a:tab pos="857250" algn="l"/>
                <a:tab pos="3201988" algn="l"/>
              </a:tabLst>
            </a:pPr>
            <a:r>
              <a:rPr lang="en-US" sz="1400" noProof="1" smtClean="0">
                <a:latin typeface="Consolas" panose="020B0609020204030204" pitchFamily="49" charset="0"/>
                <a:cs typeface="Consolas" panose="020B0609020204030204" pitchFamily="49" charset="0"/>
              </a:rPr>
              <a:t>	constituent </a:t>
            </a:r>
            <a:r>
              <a:rPr lang="en-US" sz="1400" noProof="1">
                <a:latin typeface="Consolas" panose="020B0609020204030204" pitchFamily="49" charset="0"/>
                <a:cs typeface="Consolas" panose="020B0609020204030204" pitchFamily="49" charset="0"/>
              </a:rPr>
              <a:t>::= object_name | state_name</a:t>
            </a:r>
            <a:endParaRPr lang="en-US" sz="140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056940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Refined_State for Motors Example</a:t>
            </a:r>
            <a:endParaRPr lang="en-US" dirty="0"/>
          </a:p>
        </p:txBody>
      </p:sp>
      <p:sp>
        <p:nvSpPr>
          <p:cNvPr id="5" name="TextBox 4"/>
          <p:cNvSpPr txBox="1"/>
          <p:nvPr/>
        </p:nvSpPr>
        <p:spPr>
          <a:xfrm>
            <a:off x="1259632" y="1988840"/>
            <a:ext cx="6917278" cy="3693319"/>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package body </a:t>
            </a:r>
            <a:r>
              <a:rPr lang="en-US" sz="1600" noProof="1" smtClean="0">
                <a:latin typeface="Consolas" panose="020B0609020204030204" pitchFamily="49" charset="0"/>
                <a:cs typeface="Consolas" panose="020B0609020204030204" pitchFamily="49" charset="0"/>
              </a:rPr>
              <a:t>Motors</a:t>
            </a:r>
          </a:p>
          <a:p>
            <a:pPr>
              <a:spcBef>
                <a:spcPts val="600"/>
              </a:spcBef>
            </a:pPr>
            <a:r>
              <a:rPr lang="en-US" sz="1600" b="1" noProof="1" smtClean="0">
                <a:latin typeface="Consolas" panose="020B0609020204030204" pitchFamily="49" charset="0"/>
                <a:cs typeface="Consolas" panose="020B0609020204030204" pitchFamily="49" charset="0"/>
              </a:rPr>
              <a:t>   with </a:t>
            </a:r>
            <a:r>
              <a:rPr lang="en-US" sz="1600" noProof="1" smtClean="0">
                <a:latin typeface="Consolas" panose="020B0609020204030204" pitchFamily="49" charset="0"/>
                <a:cs typeface="Consolas" panose="020B0609020204030204" pitchFamily="49" charset="0"/>
              </a:rPr>
              <a:t>Refined_State =&gt; (Motors_State =&gt; (M1, M2, M3, M4))</a:t>
            </a:r>
          </a:p>
          <a:p>
            <a:pPr>
              <a:spcBef>
                <a:spcPts val="600"/>
              </a:spcBef>
            </a:pPr>
            <a:r>
              <a:rPr lang="en-US" sz="1600" b="1" noProof="1" smtClean="0">
                <a:latin typeface="Consolas" panose="020B0609020204030204" pitchFamily="49" charset="0"/>
                <a:cs typeface="Consolas" panose="020B0609020204030204" pitchFamily="49" charset="0"/>
              </a:rPr>
              <a:t>is</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M1 : Integer; </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M2 : Integer; </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M3 : Integer; </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M4 : Integer; </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Motors_Init </a:t>
            </a:r>
            <a:r>
              <a:rPr lang="en-US" sz="1600" b="1" noProof="1" smtClean="0">
                <a:latin typeface="Consolas" panose="020B0609020204030204" pitchFamily="49" charset="0"/>
                <a:cs typeface="Consolas" panose="020B0609020204030204" pitchFamily="49" charset="0"/>
              </a:rPr>
              <a:t>is </a:t>
            </a:r>
            <a:r>
              <a:rPr lang="en-US" sz="1600" noProof="1" smtClean="0">
                <a:latin typeface="Consolas" panose="020B0609020204030204" pitchFamily="49" charset="0"/>
                <a:cs typeface="Consolas" panose="020B0609020204030204" pitchFamily="49" charset="0"/>
              </a:rPr>
              <a:t>…</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Motor_Set_Power …</a:t>
            </a:r>
          </a:p>
          <a:p>
            <a:endParaRPr lang="en-US" sz="1600" noProof="1" smtClean="0">
              <a:latin typeface="Consolas" panose="020B0609020204030204" pitchFamily="49" charset="0"/>
              <a:cs typeface="Consolas" panose="020B0609020204030204" pitchFamily="49" charset="0"/>
            </a:endParaRPr>
          </a:p>
          <a:p>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Motors;</a:t>
            </a:r>
            <a:endParaRPr lang="en-US" sz="1600" noProof="1">
              <a:latin typeface="Consolas" panose="020B0609020204030204" pitchFamily="49" charset="0"/>
              <a:cs typeface="Consolas" panose="020B0609020204030204" pitchFamily="49" charset="0"/>
            </a:endParaRPr>
          </a:p>
        </p:txBody>
      </p:sp>
      <p:grpSp>
        <p:nvGrpSpPr>
          <p:cNvPr id="3" name="Group 2"/>
          <p:cNvGrpSpPr/>
          <p:nvPr/>
        </p:nvGrpSpPr>
        <p:grpSpPr>
          <a:xfrm>
            <a:off x="4266300" y="1268760"/>
            <a:ext cx="3728397" cy="2478469"/>
            <a:chOff x="4266300" y="1268760"/>
            <a:chExt cx="3728397" cy="2478469"/>
          </a:xfrm>
        </p:grpSpPr>
        <p:sp>
          <p:nvSpPr>
            <p:cNvPr id="6" name="Right Brace 5"/>
            <p:cNvSpPr/>
            <p:nvPr/>
          </p:nvSpPr>
          <p:spPr bwMode="auto">
            <a:xfrm rot="16200000">
              <a:off x="5823306" y="287818"/>
              <a:ext cx="360040" cy="3474052"/>
            </a:xfrm>
            <a:prstGeom prst="rightBrace">
              <a:avLst>
                <a:gd name="adj1" fmla="val 32871"/>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7" name="TextBox 6"/>
            <p:cNvSpPr txBox="1"/>
            <p:nvPr/>
          </p:nvSpPr>
          <p:spPr>
            <a:xfrm>
              <a:off x="4970457" y="1268760"/>
              <a:ext cx="1859805"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dirty="0" err="1" smtClean="0">
                  <a:latin typeface="+mn-lt"/>
                  <a:cs typeface="Consolas" panose="020B0609020204030204" pitchFamily="49" charset="0"/>
                </a:rPr>
                <a:t>refinement_clause</a:t>
              </a:r>
              <a:endParaRPr lang="en-US" sz="1600" i="0" kern="1200" dirty="0" smtClean="0">
                <a:latin typeface="+mn-lt"/>
                <a:cs typeface="Consolas" panose="020B0609020204030204" pitchFamily="49" charset="0"/>
              </a:endParaRPr>
            </a:p>
          </p:txBody>
        </p:sp>
        <p:sp>
          <p:nvSpPr>
            <p:cNvPr id="8" name="Right Brace 7"/>
            <p:cNvSpPr/>
            <p:nvPr/>
          </p:nvSpPr>
          <p:spPr bwMode="auto">
            <a:xfrm rot="5400000" flipV="1">
              <a:off x="6852883" y="2037349"/>
              <a:ext cx="189789" cy="1656185"/>
            </a:xfrm>
            <a:prstGeom prst="rightBrace">
              <a:avLst>
                <a:gd name="adj1" fmla="val 32871"/>
                <a:gd name="adj2" fmla="val 50000"/>
              </a:avLst>
            </a:prstGeom>
            <a:noFill/>
            <a:ln w="9525" cap="flat" cmpd="sng" algn="ctr">
              <a:solidFill>
                <a:schemeClr val="tx1"/>
              </a:solidFill>
              <a:prstDash val="solid"/>
              <a:round/>
              <a:headEnd type="none" w="med" len="med"/>
              <a:tailEnd type="none"/>
            </a:ln>
            <a:effectLst/>
          </p:spPr>
          <p:txBody>
            <a:bodyPr rtlCol="0" anchor="ctr"/>
            <a:lstStyle/>
            <a:p>
              <a:pPr algn="ctr"/>
              <a:endParaRPr lang="en-US"/>
            </a:p>
          </p:txBody>
        </p:sp>
        <p:sp>
          <p:nvSpPr>
            <p:cNvPr id="9" name="TextBox 8"/>
            <p:cNvSpPr txBox="1"/>
            <p:nvPr/>
          </p:nvSpPr>
          <p:spPr>
            <a:xfrm>
              <a:off x="6237486" y="3162454"/>
              <a:ext cx="1757211" cy="584775"/>
            </a:xfrm>
            <a:prstGeom prst="rect">
              <a:avLst/>
            </a:prstGeom>
            <a:solidFill>
              <a:schemeClr val="accent1">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defRPr sz="1600">
                  <a:latin typeface="Consolas" panose="020B0609020204030204" pitchFamily="49" charset="0"/>
                  <a:cs typeface="Consolas" panose="020B0609020204030204" pitchFamily="49" charset="0"/>
                </a:defRPr>
              </a:lvl1pPr>
            </a:lstStyle>
            <a:p>
              <a:pPr algn="ctr"/>
              <a:r>
                <a:rPr lang="en-US" dirty="0" smtClean="0">
                  <a:latin typeface="+mn-lt"/>
                </a:rPr>
                <a:t>Concrete objects</a:t>
              </a:r>
            </a:p>
            <a:p>
              <a:pPr algn="ctr"/>
              <a:r>
                <a:rPr lang="en-US" dirty="0" smtClean="0">
                  <a:latin typeface="+mn-lt"/>
                </a:rPr>
                <a:t>in </a:t>
              </a:r>
              <a:r>
                <a:rPr lang="en-US" noProof="1">
                  <a:latin typeface="+mn-lt"/>
                </a:rPr>
                <a:t>constituent_list</a:t>
              </a:r>
              <a:endParaRPr lang="en-US" dirty="0">
                <a:latin typeface="+mn-lt"/>
              </a:endParaRPr>
            </a:p>
          </p:txBody>
        </p:sp>
        <p:sp>
          <p:nvSpPr>
            <p:cNvPr id="10" name="TextBox 9"/>
            <p:cNvSpPr txBox="1"/>
            <p:nvPr/>
          </p:nvSpPr>
          <p:spPr>
            <a:xfrm>
              <a:off x="4303822" y="3156910"/>
              <a:ext cx="1306768" cy="584775"/>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defPPr>
                <a:defRPr lang="fr-FR"/>
              </a:defPPr>
              <a:lvl1pPr>
                <a:defRPr sz="1600">
                  <a:latin typeface="Consolas" panose="020B0609020204030204" pitchFamily="49" charset="0"/>
                  <a:cs typeface="Consolas" panose="020B0609020204030204" pitchFamily="49" charset="0"/>
                </a:defRPr>
              </a:lvl1pPr>
            </a:lstStyle>
            <a:p>
              <a:pPr algn="ctr"/>
              <a:r>
                <a:rPr lang="en-US" dirty="0" smtClean="0">
                  <a:latin typeface="+mn-lt"/>
                </a:rPr>
                <a:t>Same</a:t>
              </a:r>
            </a:p>
            <a:p>
              <a:pPr algn="ctr"/>
              <a:r>
                <a:rPr lang="en-US" dirty="0" err="1" smtClean="0">
                  <a:latin typeface="+mn-lt"/>
                </a:rPr>
                <a:t>state_name</a:t>
              </a:r>
              <a:endParaRPr lang="en-US" dirty="0">
                <a:latin typeface="+mn-lt"/>
              </a:endParaRPr>
            </a:p>
          </p:txBody>
        </p:sp>
        <p:sp>
          <p:nvSpPr>
            <p:cNvPr id="11" name="Rectangle 10"/>
            <p:cNvSpPr/>
            <p:nvPr/>
          </p:nvSpPr>
          <p:spPr bwMode="auto">
            <a:xfrm>
              <a:off x="4662166" y="2529684"/>
              <a:ext cx="341882" cy="24647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10" idx="0"/>
              <a:endCxn id="11" idx="2"/>
            </p:cNvCxnSpPr>
            <p:nvPr/>
          </p:nvCxnSpPr>
          <p:spPr bwMode="auto">
            <a:xfrm rot="16200000" flipV="1">
              <a:off x="4704782" y="2904485"/>
              <a:ext cx="380750" cy="12409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5" name="Curved Connector 14"/>
            <p:cNvCxnSpPr>
              <a:stCxn id="9" idx="0"/>
            </p:cNvCxnSpPr>
            <p:nvPr/>
          </p:nvCxnSpPr>
          <p:spPr bwMode="auto">
            <a:xfrm rot="16200000" flipV="1">
              <a:off x="6937235" y="2983597"/>
              <a:ext cx="195750" cy="161964"/>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cxnSp>
          <p:nvCxnSpPr>
            <p:cNvPr id="17" name="Curved Connector 16"/>
            <p:cNvCxnSpPr>
              <a:stCxn id="7" idx="2"/>
            </p:cNvCxnSpPr>
            <p:nvPr/>
          </p:nvCxnSpPr>
          <p:spPr bwMode="auto">
            <a:xfrm rot="16200000" flipH="1">
              <a:off x="5857408" y="1650265"/>
              <a:ext cx="202120" cy="11621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3835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Abstraction Must Be Complete</a:t>
            </a:r>
            <a:endParaRPr lang="en-US" dirty="0"/>
          </a:p>
        </p:txBody>
      </p:sp>
      <p:grpSp>
        <p:nvGrpSpPr>
          <p:cNvPr id="18" name="Group 17"/>
          <p:cNvGrpSpPr/>
          <p:nvPr/>
        </p:nvGrpSpPr>
        <p:grpSpPr>
          <a:xfrm>
            <a:off x="1691680" y="980728"/>
            <a:ext cx="3961341" cy="2000548"/>
            <a:chOff x="1835696" y="980728"/>
            <a:chExt cx="3961341" cy="2000548"/>
          </a:xfrm>
        </p:grpSpPr>
        <p:sp>
          <p:nvSpPr>
            <p:cNvPr id="5" name="Double Wave 4"/>
            <p:cNvSpPr/>
            <p:nvPr/>
          </p:nvSpPr>
          <p:spPr bwMode="auto">
            <a:xfrm>
              <a:off x="2195736" y="1700808"/>
              <a:ext cx="352839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TextBox 7"/>
            <p:cNvSpPr txBox="1"/>
            <p:nvPr/>
          </p:nvSpPr>
          <p:spPr>
            <a:xfrm>
              <a:off x="1835696" y="980728"/>
              <a:ext cx="3961341" cy="200054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STM32.PWM;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STM32.PWM; </a:t>
              </a:r>
            </a:p>
            <a:p>
              <a:pPr>
                <a:spcBef>
                  <a:spcPts val="12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Motors</a:t>
              </a:r>
            </a:p>
            <a:p>
              <a:pPr>
                <a:spcBef>
                  <a:spcPts val="6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Abstract_State =&gt; Motors_State</a:t>
              </a:r>
            </a:p>
            <a:p>
              <a:pPr>
                <a:spcBef>
                  <a:spcPts val="6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p>
          </p:txBody>
        </p:sp>
      </p:grpSp>
      <p:grpSp>
        <p:nvGrpSpPr>
          <p:cNvPr id="20" name="Group 19"/>
          <p:cNvGrpSpPr/>
          <p:nvPr/>
        </p:nvGrpSpPr>
        <p:grpSpPr>
          <a:xfrm>
            <a:off x="1691680" y="3352404"/>
            <a:ext cx="6048451" cy="3023905"/>
            <a:chOff x="1691680" y="3352404"/>
            <a:chExt cx="6048451" cy="3023905"/>
          </a:xfrm>
        </p:grpSpPr>
        <p:sp>
          <p:nvSpPr>
            <p:cNvPr id="11" name="Double Wave 10"/>
            <p:cNvSpPr/>
            <p:nvPr/>
          </p:nvSpPr>
          <p:spPr bwMode="auto">
            <a:xfrm>
              <a:off x="5940152" y="3701356"/>
              <a:ext cx="1584176"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0" name="TextBox 9"/>
            <p:cNvSpPr txBox="1"/>
            <p:nvPr/>
          </p:nvSpPr>
          <p:spPr>
            <a:xfrm>
              <a:off x="1691680" y="3352404"/>
              <a:ext cx="6048451" cy="302390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Motors</a:t>
              </a:r>
            </a:p>
            <a:p>
              <a:pPr>
                <a:spcBef>
                  <a:spcPts val="6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Refined_State =&gt; (Motors_State =&gt; (M1, M2, M3, M4))</a:t>
              </a:r>
            </a:p>
            <a:p>
              <a:pPr>
                <a:spcBef>
                  <a:spcPts val="6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M1 : Integer; </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M2 : Integer; </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M3 : Integer; </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M4 : Integer; </a:t>
              </a:r>
            </a:p>
            <a:p>
              <a:endParaRPr lang="en-US" sz="1400" noProof="1" smtClean="0">
                <a:latin typeface="Consolas" panose="020B0609020204030204" pitchFamily="49" charset="0"/>
                <a:cs typeface="Consolas" panose="020B0609020204030204" pitchFamily="49" charset="0"/>
              </a:endParaRPr>
            </a:p>
            <a:p>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Foo : Float;</a:t>
              </a:r>
            </a:p>
            <a:p>
              <a:pPr>
                <a:spcBef>
                  <a:spcPts val="600"/>
                </a:spcBef>
                <a:spcAft>
                  <a:spcPts val="3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endParaRPr lang="en-US" sz="1400" noProof="1">
                <a:latin typeface="Consolas" panose="020B0609020204030204" pitchFamily="49" charset="0"/>
                <a:cs typeface="Consolas" panose="020B0609020204030204" pitchFamily="49" charset="0"/>
              </a:endParaRPr>
            </a:p>
          </p:txBody>
        </p:sp>
      </p:grpSp>
      <p:sp>
        <p:nvSpPr>
          <p:cNvPr id="12" name="Double Wave 11"/>
          <p:cNvSpPr/>
          <p:nvPr/>
        </p:nvSpPr>
        <p:spPr bwMode="auto">
          <a:xfrm>
            <a:off x="2007173" y="5437791"/>
            <a:ext cx="1285392" cy="266226"/>
          </a:xfrm>
          <a:prstGeom prst="doubleWave">
            <a:avLst>
              <a:gd name="adj1" fmla="val 6250"/>
              <a:gd name="adj2" fmla="val 767"/>
            </a:avLst>
          </a:prstGeom>
          <a:solidFill>
            <a:srgbClr val="FF7C80">
              <a:alpha val="30196"/>
            </a:srgbClr>
          </a:solidFill>
          <a:ln w="9525" cap="flat" cmpd="sng" algn="ctr">
            <a:noFill/>
            <a:prstDash val="solid"/>
            <a:round/>
            <a:headEnd type="none" w="med" len="med"/>
            <a:tailEnd type="none"/>
          </a:ln>
          <a:effectLst/>
          <a:extLst/>
        </p:spPr>
        <p:txBody>
          <a:bodyPr rtlCol="0" anchor="ctr"/>
          <a:lstStyle/>
          <a:p>
            <a:pPr algn="ctr"/>
            <a:endParaRPr lang="en-US"/>
          </a:p>
        </p:txBody>
      </p:sp>
      <p:cxnSp>
        <p:nvCxnSpPr>
          <p:cNvPr id="15" name="Curved Connector 14"/>
          <p:cNvCxnSpPr>
            <a:stCxn id="13" idx="1"/>
            <a:endCxn id="12" idx="3"/>
          </p:cNvCxnSpPr>
          <p:nvPr/>
        </p:nvCxnSpPr>
        <p:spPr bwMode="auto">
          <a:xfrm rot="10800000" flipV="1">
            <a:off x="3282706" y="5490810"/>
            <a:ext cx="929254" cy="8009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nvGrpSpPr>
          <p:cNvPr id="23" name="Group 22"/>
          <p:cNvGrpSpPr/>
          <p:nvPr/>
        </p:nvGrpSpPr>
        <p:grpSpPr>
          <a:xfrm>
            <a:off x="4211960" y="4894500"/>
            <a:ext cx="4310795" cy="857920"/>
            <a:chOff x="4211960" y="4894500"/>
            <a:chExt cx="4310795" cy="857920"/>
          </a:xfrm>
        </p:grpSpPr>
        <p:sp>
          <p:nvSpPr>
            <p:cNvPr id="13" name="TextBox 12"/>
            <p:cNvSpPr txBox="1"/>
            <p:nvPr/>
          </p:nvSpPr>
          <p:spPr>
            <a:xfrm>
              <a:off x="4211960" y="5229200"/>
              <a:ext cx="4310795" cy="523220"/>
            </a:xfrm>
            <a:prstGeom prst="rect">
              <a:avLst/>
            </a:prstGeom>
            <a:solidFill>
              <a:schemeClr val="bg1"/>
            </a:solidFill>
            <a:ln>
              <a:solidFill>
                <a:srgbClr val="C00000"/>
              </a:solidFill>
            </a:ln>
          </p:spPr>
          <p:txBody>
            <a:bodyPr wrap="none" rtlCol="0">
              <a:spAutoFit/>
            </a:bodyPr>
            <a:lstStyle/>
            <a:p>
              <a:r>
                <a:rPr lang="en-US" sz="1400" dirty="0" smtClean="0">
                  <a:solidFill>
                    <a:srgbClr val="C00000"/>
                  </a:solidFill>
                </a:rPr>
                <a:t>body </a:t>
              </a:r>
              <a:r>
                <a:rPr lang="en-US" sz="1400" dirty="0">
                  <a:solidFill>
                    <a:srgbClr val="C00000"/>
                  </a:solidFill>
                </a:rPr>
                <a:t>of package "Motors" has unused hidden states</a:t>
              </a:r>
            </a:p>
            <a:p>
              <a:r>
                <a:rPr lang="en-US" sz="1400" dirty="0" smtClean="0">
                  <a:solidFill>
                    <a:srgbClr val="C00000"/>
                  </a:solidFill>
                </a:rPr>
                <a:t>variable </a:t>
              </a:r>
              <a:r>
                <a:rPr lang="en-US" sz="1400" dirty="0">
                  <a:solidFill>
                    <a:srgbClr val="C00000"/>
                  </a:solidFill>
                </a:rPr>
                <a:t>"Foo" defined at line 14</a:t>
              </a:r>
              <a:endParaRPr lang="en-US" sz="1400" i="0" kern="1200" dirty="0" smtClean="0">
                <a:solidFill>
                  <a:srgbClr val="C00000"/>
                </a:solidFill>
              </a:endParaRPr>
            </a:p>
          </p:txBody>
        </p:sp>
        <p:sp>
          <p:nvSpPr>
            <p:cNvPr id="22" name="TextBox 21"/>
            <p:cNvSpPr txBox="1"/>
            <p:nvPr/>
          </p:nvSpPr>
          <p:spPr>
            <a:xfrm>
              <a:off x="5260323" y="4894500"/>
              <a:ext cx="2214069" cy="307777"/>
            </a:xfrm>
            <a:prstGeom prst="rect">
              <a:avLst/>
            </a:prstGeom>
            <a:noFill/>
          </p:spPr>
          <p:txBody>
            <a:bodyPr wrap="none" rtlCol="0">
              <a:spAutoFit/>
            </a:bodyPr>
            <a:lstStyle/>
            <a:p>
              <a:pPr algn="ctr"/>
              <a:r>
                <a:rPr lang="en-US" sz="1400" i="0" kern="1200" dirty="0" smtClean="0">
                  <a:solidFill>
                    <a:srgbClr val="C00000"/>
                  </a:solidFill>
                </a:rPr>
                <a:t>Compiler Error Messages</a:t>
              </a:r>
            </a:p>
          </p:txBody>
        </p:sp>
      </p:grpSp>
    </p:spTree>
    <p:extLst>
      <p:ext uri="{BB962C8B-B14F-4D97-AF65-F5344CB8AC3E}">
        <p14:creationId xmlns:p14="http://schemas.microsoft.com/office/powerpoint/2010/main" val="20412522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Abstract_State Parts Allowed</a:t>
            </a:r>
            <a:endParaRPr lang="en-US" dirty="0"/>
          </a:p>
        </p:txBody>
      </p:sp>
      <p:sp>
        <p:nvSpPr>
          <p:cNvPr id="3" name="Content Placeholder 2"/>
          <p:cNvSpPr>
            <a:spLocks noGrp="1"/>
          </p:cNvSpPr>
          <p:nvPr>
            <p:ph sz="half" idx="10"/>
          </p:nvPr>
        </p:nvSpPr>
        <p:spPr/>
        <p:txBody>
          <a:bodyPr/>
          <a:lstStyle/>
          <a:p>
            <a:r>
              <a:rPr lang="en-US" dirty="0" smtClean="0"/>
              <a:t>State abstractions need not be monolithic</a:t>
            </a:r>
          </a:p>
          <a:p>
            <a:r>
              <a:rPr lang="en-US" dirty="0" smtClean="0"/>
              <a:t>Sometimes state abstractions </a:t>
            </a:r>
            <a:r>
              <a:rPr lang="en-US" i="1" dirty="0" smtClean="0"/>
              <a:t>cannot</a:t>
            </a:r>
            <a:r>
              <a:rPr lang="en-US" dirty="0" smtClean="0"/>
              <a:t> be monolithic</a:t>
            </a:r>
          </a:p>
          <a:p>
            <a:pPr lvl="1"/>
            <a:r>
              <a:rPr lang="en-US" dirty="0" smtClean="0"/>
              <a:t>References to an abstract state name are references to </a:t>
            </a:r>
            <a:r>
              <a:rPr lang="en-US" b="1" dirty="0" smtClean="0">
                <a:solidFill>
                  <a:srgbClr val="FF0000"/>
                </a:solidFill>
              </a:rPr>
              <a:t>all</a:t>
            </a:r>
            <a:r>
              <a:rPr lang="en-US" dirty="0" smtClean="0"/>
              <a:t> corresponding concrete global variables</a:t>
            </a:r>
          </a:p>
          <a:p>
            <a:pPr lvl="1"/>
            <a:r>
              <a:rPr lang="en-US" dirty="0" smtClean="0"/>
              <a:t>Not all subprograms operate on all concrete global variables</a:t>
            </a:r>
          </a:p>
          <a:p>
            <a:r>
              <a:rPr lang="en-US" altLang="en-US" dirty="0" smtClean="0"/>
              <a:t>SPARK </a:t>
            </a:r>
            <a:r>
              <a:rPr lang="en-US" altLang="en-US" dirty="0"/>
              <a:t>does not allow aliasing so different state abstractions must always refer to disjoint sets of concrete </a:t>
            </a:r>
            <a:r>
              <a:rPr lang="en-US" altLang="en-US" dirty="0" smtClean="0"/>
              <a:t>variables</a:t>
            </a:r>
          </a:p>
          <a:p>
            <a:r>
              <a:rPr lang="en-US" altLang="en-US" dirty="0" smtClean="0">
                <a:ea typeface="ヒラギノ角ゴ ProN W3" pitchFamily="2" charset="-128"/>
              </a:rPr>
              <a:t>Therefore you may need more than one abstraction</a:t>
            </a:r>
            <a:endParaRPr lang="en-US" altLang="en-US" dirty="0">
              <a:ea typeface="ヒラギノ角ゴ ProN W3" pitchFamily="2" charset="-128"/>
            </a:endParaRPr>
          </a:p>
        </p:txBody>
      </p:sp>
    </p:spTree>
    <p:extLst>
      <p:ext uri="{BB962C8B-B14F-4D97-AF65-F5344CB8AC3E}">
        <p14:creationId xmlns:p14="http://schemas.microsoft.com/office/powerpoint/2010/main" val="20021285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Multiple Abstract_State Parts</a:t>
            </a:r>
          </a:p>
        </p:txBody>
      </p:sp>
      <p:sp>
        <p:nvSpPr>
          <p:cNvPr id="3" name="Content Placeholder 2"/>
          <p:cNvSpPr>
            <a:spLocks noGrp="1"/>
          </p:cNvSpPr>
          <p:nvPr>
            <p:ph sz="half" idx="10"/>
          </p:nvPr>
        </p:nvSpPr>
        <p:spPr/>
        <p:txBody>
          <a:bodyPr/>
          <a:lstStyle/>
          <a:p>
            <a:r>
              <a:rPr lang="en-US" dirty="0" smtClean="0"/>
              <a:t>Simplified (partial) syntax</a:t>
            </a:r>
          </a:p>
          <a:p>
            <a:endParaRPr lang="en-US" dirty="0"/>
          </a:p>
          <a:p>
            <a:endParaRPr lang="en-US" dirty="0" smtClean="0"/>
          </a:p>
          <a:p>
            <a:endParaRPr lang="en-US" dirty="0"/>
          </a:p>
          <a:p>
            <a:endParaRPr lang="en-US" dirty="0" smtClean="0"/>
          </a:p>
          <a:p>
            <a:r>
              <a:rPr lang="en-US" dirty="0" smtClean="0"/>
              <a:t>Example</a:t>
            </a:r>
            <a:endParaRPr lang="en-US" dirty="0"/>
          </a:p>
        </p:txBody>
      </p:sp>
      <p:sp>
        <p:nvSpPr>
          <p:cNvPr id="4" name="TextBox 3"/>
          <p:cNvSpPr txBox="1"/>
          <p:nvPr/>
        </p:nvSpPr>
        <p:spPr>
          <a:xfrm>
            <a:off x="1403648" y="1844824"/>
            <a:ext cx="6220293" cy="2005677"/>
          </a:xfrm>
          <a:prstGeom prst="rect">
            <a:avLst/>
          </a:prstGeom>
          <a:noFill/>
        </p:spPr>
        <p:txBody>
          <a:bodyPr wrap="none" rtlCol="0">
            <a:spAutoFit/>
          </a:bodyPr>
          <a:lstStyle/>
          <a:p>
            <a:pPr>
              <a:tabLst>
                <a:tab pos="344488" algn="l"/>
                <a:tab pos="684213" algn="l"/>
                <a:tab pos="1087438" algn="l"/>
              </a:tabLst>
            </a:pPr>
            <a:r>
              <a:rPr lang="en-US" sz="1600" b="1" i="0" kern="1200" noProof="1" smtClean="0">
                <a:solidFill>
                  <a:schemeClr val="bg1">
                    <a:lumMod val="50000"/>
                  </a:schemeClr>
                </a:solidFill>
                <a:latin typeface="Consolas" panose="020B0609020204030204" pitchFamily="49" charset="0"/>
                <a:cs typeface="Consolas" panose="020B0609020204030204" pitchFamily="49" charset="0"/>
              </a:rPr>
              <a:t>package </a:t>
            </a:r>
            <a:r>
              <a:rPr lang="en-US" sz="16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600" b="1" i="0" kern="1200" noProof="1" smtClean="0">
                <a:solidFill>
                  <a:schemeClr val="bg1">
                    <a:lumMod val="50000"/>
                  </a:schemeClr>
                </a:solidFill>
                <a:latin typeface="Consolas" panose="020B0609020204030204" pitchFamily="49" charset="0"/>
                <a:cs typeface="Consolas" panose="020B0609020204030204" pitchFamily="49" charset="0"/>
              </a:rPr>
              <a:t>with</a:t>
            </a:r>
          </a:p>
          <a:p>
            <a:pPr lvl="1">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a:t>
            </a:r>
            <a:endParaRPr lang="en-US" sz="1600" i="0" kern="1200" noProof="1" smtClean="0">
              <a:latin typeface="Consolas" panose="020B0609020204030204" pitchFamily="49" charset="0"/>
              <a:cs typeface="Consolas" panose="020B0609020204030204" pitchFamily="49" charset="0"/>
            </a:endParaRPr>
          </a:p>
          <a:p>
            <a:pPr>
              <a:spcBef>
                <a:spcPts val="400"/>
              </a:spcBef>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	Abstract_State =&gt; abstract_state_list</a:t>
            </a:r>
          </a:p>
          <a:p>
            <a:pPr>
              <a:spcBef>
                <a:spcPts val="1200"/>
              </a:spcBef>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		abstract_state_list ::=</a:t>
            </a:r>
            <a:endParaRPr lang="en-US" sz="1600" noProof="1">
              <a:latin typeface="Consolas" panose="020B0609020204030204" pitchFamily="49" charset="0"/>
              <a:cs typeface="Consolas" panose="020B0609020204030204" pitchFamily="49" charset="0"/>
            </a:endParaRPr>
          </a:p>
          <a:p>
            <a:pPr>
              <a:spcBef>
                <a:spcPts val="900"/>
              </a:spcBef>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			state_name | </a:t>
            </a:r>
            <a:r>
              <a:rPr lang="en-US" sz="1600" noProof="1">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state_name </a:t>
            </a:r>
            <a:r>
              <a:rPr lang="en-US" sz="1600" noProof="1">
                <a:latin typeface="Consolas" panose="020B0609020204030204" pitchFamily="49" charset="0"/>
                <a:cs typeface="Consolas" panose="020B0609020204030204" pitchFamily="49" charset="0"/>
              </a:rPr>
              <a:t>{ , </a:t>
            </a:r>
            <a:r>
              <a:rPr lang="en-US" sz="1600" noProof="1" smtClean="0">
                <a:latin typeface="Consolas" panose="020B0609020204030204" pitchFamily="49" charset="0"/>
                <a:cs typeface="Consolas" panose="020B0609020204030204" pitchFamily="49" charset="0"/>
              </a:rPr>
              <a:t>state_name </a:t>
            </a:r>
            <a:r>
              <a:rPr lang="en-US" sz="1600" noProof="1">
                <a:latin typeface="Consolas" panose="020B0609020204030204" pitchFamily="49" charset="0"/>
                <a:cs typeface="Consolas" panose="020B0609020204030204" pitchFamily="49" charset="0"/>
              </a:rPr>
              <a:t>} )</a:t>
            </a:r>
          </a:p>
          <a:p>
            <a:pPr>
              <a:spcBef>
                <a:spcPts val="900"/>
              </a:spcBef>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			state_name </a:t>
            </a:r>
            <a:r>
              <a:rPr lang="en-US" sz="1600" noProof="1">
                <a:latin typeface="Consolas" panose="020B0609020204030204" pitchFamily="49" charset="0"/>
                <a:cs typeface="Consolas" panose="020B0609020204030204" pitchFamily="49" charset="0"/>
              </a:rPr>
              <a:t>::= defining_identifier</a:t>
            </a:r>
            <a:endParaRPr lang="en-US" sz="1600" kern="1200" noProof="1" smtClean="0">
              <a:latin typeface="Consolas" panose="020B0609020204030204" pitchFamily="49" charset="0"/>
              <a:cs typeface="Consolas" panose="020B0609020204030204" pitchFamily="49" charset="0"/>
            </a:endParaRPr>
          </a:p>
        </p:txBody>
      </p:sp>
      <p:sp>
        <p:nvSpPr>
          <p:cNvPr id="5" name="TextBox 4"/>
          <p:cNvSpPr txBox="1"/>
          <p:nvPr/>
        </p:nvSpPr>
        <p:spPr>
          <a:xfrm>
            <a:off x="1403648" y="5157192"/>
            <a:ext cx="4684616" cy="882293"/>
          </a:xfrm>
          <a:prstGeom prst="rect">
            <a:avLst/>
          </a:prstGeom>
          <a:noFill/>
          <a:ln>
            <a:solidFill>
              <a:schemeClr val="tx1"/>
            </a:solidFill>
            <a:prstDash val="sysDot"/>
          </a:ln>
        </p:spPr>
        <p:txBody>
          <a:bodyPr wrap="none" rtlCol="0">
            <a:spAutoFit/>
          </a:bodyPr>
          <a:lstStyle/>
          <a:p>
            <a:pPr>
              <a:tabLst>
                <a:tab pos="344488" algn="l"/>
                <a:tab pos="684213" algn="l"/>
                <a:tab pos="1087438" algn="l"/>
              </a:tabLst>
            </a:pPr>
            <a:r>
              <a:rPr lang="en-US" sz="1600" b="1" kern="1200" noProof="1" smtClean="0">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P </a:t>
            </a:r>
            <a:r>
              <a:rPr lang="en-US" sz="1600" b="1" kern="1200" noProof="1" smtClean="0">
                <a:latin typeface="Consolas" panose="020B0609020204030204" pitchFamily="49" charset="0"/>
                <a:cs typeface="Consolas" panose="020B0609020204030204" pitchFamily="49" charset="0"/>
              </a:rPr>
              <a:t>with</a:t>
            </a:r>
          </a:p>
          <a:p>
            <a:pPr lvl="1">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a:t>
            </a:r>
            <a:endParaRPr lang="en-US" sz="1600" kern="1200" noProof="1" smtClean="0">
              <a:latin typeface="Consolas" panose="020B0609020204030204" pitchFamily="49" charset="0"/>
              <a:cs typeface="Consolas" panose="020B0609020204030204" pitchFamily="49" charset="0"/>
            </a:endParaRPr>
          </a:p>
          <a:p>
            <a:pPr>
              <a:spcBef>
                <a:spcPts val="400"/>
              </a:spcBef>
              <a:tabLst>
                <a:tab pos="344488" algn="l"/>
                <a:tab pos="684213" algn="l"/>
                <a:tab pos="1087438" algn="l"/>
              </a:tabLst>
            </a:pPr>
            <a:r>
              <a:rPr lang="en-US" sz="1600" noProof="1" smtClean="0">
                <a:latin typeface="Consolas" panose="020B0609020204030204" pitchFamily="49" charset="0"/>
                <a:cs typeface="Consolas" panose="020B0609020204030204" pitchFamily="49" charset="0"/>
              </a:rPr>
              <a:t>	Abstract_State =&gt; ( Name1, Name2, … )</a:t>
            </a:r>
            <a:endParaRPr lang="en-US" sz="160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568426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Multiple Abstract State Example Spec</a:t>
            </a:r>
            <a:endParaRPr lang="en-US" dirty="0"/>
          </a:p>
        </p:txBody>
      </p:sp>
      <p:grpSp>
        <p:nvGrpSpPr>
          <p:cNvPr id="3" name="Group 2"/>
          <p:cNvGrpSpPr/>
          <p:nvPr/>
        </p:nvGrpSpPr>
        <p:grpSpPr>
          <a:xfrm>
            <a:off x="1618307" y="1332632"/>
            <a:ext cx="5907386" cy="4524315"/>
            <a:chOff x="1057256" y="1332632"/>
            <a:chExt cx="5907386" cy="4524315"/>
          </a:xfrm>
        </p:grpSpPr>
        <p:sp>
          <p:nvSpPr>
            <p:cNvPr id="7" name="Double Wave 6"/>
            <p:cNvSpPr/>
            <p:nvPr/>
          </p:nvSpPr>
          <p:spPr bwMode="auto">
            <a:xfrm>
              <a:off x="2895600" y="3308915"/>
              <a:ext cx="2698160"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Double Wave 8"/>
            <p:cNvSpPr/>
            <p:nvPr/>
          </p:nvSpPr>
          <p:spPr bwMode="auto">
            <a:xfrm>
              <a:off x="3563888" y="1980704"/>
              <a:ext cx="1368152" cy="216024"/>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10" name="Double Wave 9"/>
            <p:cNvSpPr/>
            <p:nvPr/>
          </p:nvSpPr>
          <p:spPr bwMode="auto">
            <a:xfrm>
              <a:off x="2895600" y="3030332"/>
              <a:ext cx="2470214" cy="233923"/>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11" name="Double Wave 10"/>
            <p:cNvSpPr/>
            <p:nvPr/>
          </p:nvSpPr>
          <p:spPr bwMode="auto">
            <a:xfrm>
              <a:off x="3048000" y="4898459"/>
              <a:ext cx="2460104" cy="233923"/>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6" name="Double Wave 5"/>
            <p:cNvSpPr/>
            <p:nvPr/>
          </p:nvSpPr>
          <p:spPr bwMode="auto">
            <a:xfrm>
              <a:off x="5161712" y="1980704"/>
              <a:ext cx="1584176"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057256" y="1332632"/>
              <a:ext cx="5907386" cy="4524315"/>
            </a:xfrm>
            <a:prstGeom prst="rect">
              <a:avLst/>
            </a:prstGeom>
            <a:noFill/>
          </p:spPr>
          <p:txBody>
            <a:bodyPr wrap="none" rtlCol="0">
              <a:spAutoFit/>
            </a:bodyPr>
            <a:lstStyle/>
            <a:p>
              <a:r>
                <a:rPr lang="en-US" sz="1600" b="1" noProof="1" smtClean="0">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Motors </a:t>
              </a:r>
              <a:r>
                <a:rPr lang="en-US" sz="1600" b="1" noProof="1" smtClean="0">
                  <a:latin typeface="Consolas" panose="020B0609020204030204" pitchFamily="49" charset="0"/>
                  <a:cs typeface="Consolas" panose="020B0609020204030204" pitchFamily="49" charset="0"/>
                </a:rPr>
                <a:t>with</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SPARK_Mode,</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Abstract_State =&gt; (Motors_State, Internal_State)</a:t>
              </a:r>
            </a:p>
            <a:p>
              <a:r>
                <a:rPr lang="en-US" sz="1600" b="1" noProof="1" smtClean="0">
                  <a:latin typeface="Consolas" panose="020B0609020204030204" pitchFamily="49" charset="0"/>
                  <a:cs typeface="Consolas" panose="020B0609020204030204" pitchFamily="49" charset="0"/>
                </a:rPr>
                <a:t>is</a:t>
              </a:r>
              <a:endParaRPr lang="en-US" sz="1600" noProof="1" smtClean="0">
                <a:latin typeface="Consolas" panose="020B0609020204030204" pitchFamily="49" charset="0"/>
                <a:cs typeface="Consolas" panose="020B0609020204030204" pitchFamily="49" charset="0"/>
              </a:endParaRPr>
            </a:p>
            <a:p>
              <a:pPr>
                <a:spcBef>
                  <a:spcPts val="2400"/>
                </a:spcBef>
              </a:pPr>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Motors_Init </a:t>
              </a:r>
              <a:r>
                <a:rPr lang="en-US" sz="1600" b="1" noProof="1" smtClean="0">
                  <a:latin typeface="Consolas" panose="020B0609020204030204" pitchFamily="49" charset="0"/>
                  <a:cs typeface="Consolas" panose="020B0609020204030204" pitchFamily="49" charset="0"/>
                </a:rPr>
                <a:t>with</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Global =&gt; (Output =&gt; Motors_State,</a:t>
              </a:r>
            </a:p>
            <a:p>
              <a:pPr>
                <a:spcBef>
                  <a:spcPts val="3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In_Out =&gt; Internal_State);</a:t>
              </a:r>
            </a:p>
            <a:p>
              <a:pPr>
                <a:spcBef>
                  <a:spcPts val="3000"/>
                </a:spcBef>
              </a:pPr>
              <a:r>
                <a:rPr lang="en-US" sz="1600" b="1" noProof="1" smtClean="0">
                  <a:latin typeface="Consolas" panose="020B0609020204030204" pitchFamily="49" charset="0"/>
                  <a:cs typeface="Consolas" panose="020B0609020204030204" pitchFamily="49" charset="0"/>
                </a:rPr>
                <a:t>   procedure </a:t>
              </a:r>
              <a:r>
                <a:rPr lang="en-US" sz="1600" noProof="1" smtClean="0">
                  <a:latin typeface="Consolas" panose="020B0609020204030204" pitchFamily="49" charset="0"/>
                  <a:cs typeface="Consolas" panose="020B0609020204030204" pitchFamily="49" charset="0"/>
                </a:rPr>
                <a:t>Motor_Set_Power</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(ID    : Motor_ID;</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Power : Integer)</a:t>
              </a:r>
            </a:p>
            <a:p>
              <a:r>
                <a:rPr lang="en-US" sz="1600" b="1" noProof="1" smtClean="0">
                  <a:latin typeface="Consolas" panose="020B0609020204030204" pitchFamily="49" charset="0"/>
                  <a:cs typeface="Consolas" panose="020B0609020204030204" pitchFamily="49" charset="0"/>
                </a:rPr>
                <a:t>   with</a:t>
              </a:r>
            </a:p>
            <a:p>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Global =&gt; (In_Out =&gt; Motors_State);</a:t>
              </a:r>
            </a:p>
            <a:p>
              <a:pPr>
                <a:spcBef>
                  <a:spcPts val="3000"/>
                </a:spcBef>
              </a:pPr>
              <a:r>
                <a:rPr lang="en-US" sz="1600" b="1" noProof="1" smtClean="0">
                  <a:latin typeface="Consolas" panose="020B0609020204030204" pitchFamily="49" charset="0"/>
                  <a:cs typeface="Consolas" panose="020B0609020204030204" pitchFamily="49" charset="0"/>
                </a:rPr>
                <a:t>end </a:t>
              </a:r>
              <a:r>
                <a:rPr lang="en-US" sz="1600" noProof="1" smtClean="0">
                  <a:latin typeface="Consolas" panose="020B0609020204030204" pitchFamily="49" charset="0"/>
                  <a:cs typeface="Consolas" panose="020B0609020204030204" pitchFamily="49" charset="0"/>
                </a:rPr>
                <a:t>Motors;</a:t>
              </a:r>
              <a:endParaRPr lang="en-US" sz="1600" noProof="1">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41282648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Multiple Abstract State Example </a:t>
            </a:r>
            <a:r>
              <a:rPr lang="en-US" dirty="0" smtClean="0"/>
              <a:t>Body</a:t>
            </a:r>
            <a:endParaRPr lang="en-US" dirty="0"/>
          </a:p>
        </p:txBody>
      </p:sp>
      <p:grpSp>
        <p:nvGrpSpPr>
          <p:cNvPr id="6" name="Group 5"/>
          <p:cNvGrpSpPr/>
          <p:nvPr/>
        </p:nvGrpSpPr>
        <p:grpSpPr>
          <a:xfrm>
            <a:off x="1449992" y="1124744"/>
            <a:ext cx="6244017" cy="5301451"/>
            <a:chOff x="1619672" y="908720"/>
            <a:chExt cx="6244017" cy="5301451"/>
          </a:xfrm>
        </p:grpSpPr>
        <p:sp>
          <p:nvSpPr>
            <p:cNvPr id="4" name="Double Wave 3"/>
            <p:cNvSpPr/>
            <p:nvPr/>
          </p:nvSpPr>
          <p:spPr bwMode="auto">
            <a:xfrm>
              <a:off x="3949592" y="1772816"/>
              <a:ext cx="3214696"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Double Wave 4"/>
            <p:cNvSpPr/>
            <p:nvPr/>
          </p:nvSpPr>
          <p:spPr bwMode="auto">
            <a:xfrm>
              <a:off x="2031548" y="3316648"/>
              <a:ext cx="1152128"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3" name="TextBox 2"/>
            <p:cNvSpPr txBox="1"/>
            <p:nvPr/>
          </p:nvSpPr>
          <p:spPr>
            <a:xfrm>
              <a:off x="1619672" y="908720"/>
              <a:ext cx="6244017" cy="5301451"/>
            </a:xfrm>
            <a:prstGeom prst="rect">
              <a:avLst/>
            </a:prstGeom>
            <a:noFill/>
          </p:spPr>
          <p:txBody>
            <a:bodyPr wrap="none" rtlCol="0">
              <a:spAutoFit/>
            </a:bodyPr>
            <a:lstStyle>
              <a:defPPr>
                <a:defRPr lang="fr-FR"/>
              </a:defPPr>
              <a:lvl1pPr>
                <a:defRPr sz="1600" b="1">
                  <a:latin typeface="Consolas" panose="020B0609020204030204" pitchFamily="49" charset="0"/>
                  <a:cs typeface="Consolas" panose="020B0609020204030204" pitchFamily="49" charset="0"/>
                </a:defRPr>
              </a:lvl1pPr>
            </a:lstStyle>
            <a:p>
              <a:r>
                <a:rPr lang="en-US" noProof="1" smtClean="0"/>
                <a:t>package body </a:t>
              </a:r>
              <a:r>
                <a:rPr lang="en-US" b="0" noProof="1" smtClean="0"/>
                <a:t>Motors </a:t>
              </a:r>
              <a:r>
                <a:rPr lang="en-US" noProof="1" smtClean="0"/>
                <a:t>with</a:t>
              </a:r>
            </a:p>
            <a:p>
              <a:pPr>
                <a:spcBef>
                  <a:spcPts val="300"/>
                </a:spcBef>
              </a:pPr>
              <a:r>
                <a:rPr lang="en-US" noProof="1" smtClean="0"/>
                <a:t>   </a:t>
              </a:r>
              <a:r>
                <a:rPr lang="en-US" b="0" noProof="1" smtClean="0"/>
                <a:t>SPARK_Mode,</a:t>
              </a:r>
            </a:p>
            <a:p>
              <a:pPr>
                <a:spcBef>
                  <a:spcPts val="300"/>
                </a:spcBef>
              </a:pPr>
              <a:r>
                <a:rPr lang="en-US" noProof="1" smtClean="0"/>
                <a:t>   </a:t>
              </a:r>
              <a:r>
                <a:rPr lang="en-US" b="0" noProof="1" smtClean="0"/>
                <a:t>Refined_State =&gt; (Motors_State =&gt; (M1, M2, M3, M4),</a:t>
              </a:r>
            </a:p>
            <a:p>
              <a:r>
                <a:rPr lang="en-US" noProof="1" smtClean="0"/>
                <a:t>                     </a:t>
              </a:r>
              <a:r>
                <a:rPr lang="en-US" b="0" noProof="1" smtClean="0"/>
                <a:t>Internal_State =&gt; Call_Count)</a:t>
              </a:r>
            </a:p>
            <a:p>
              <a:r>
                <a:rPr lang="en-US" noProof="1" smtClean="0"/>
                <a:t>is</a:t>
              </a:r>
              <a:endParaRPr lang="en-US" b="0" noProof="1" smtClean="0"/>
            </a:p>
            <a:p>
              <a:pPr>
                <a:spcBef>
                  <a:spcPts val="600"/>
                </a:spcBef>
              </a:pPr>
              <a:r>
                <a:rPr lang="en-US" noProof="1" smtClean="0"/>
                <a:t>   </a:t>
              </a:r>
              <a:r>
                <a:rPr lang="en-US" b="0" noProof="1" smtClean="0"/>
                <a:t>M1 : Integer;</a:t>
              </a:r>
            </a:p>
            <a:p>
              <a:pPr>
                <a:spcAft>
                  <a:spcPts val="300"/>
                </a:spcAft>
              </a:pPr>
              <a:r>
                <a:rPr lang="en-US" noProof="1" smtClean="0"/>
                <a:t>   </a:t>
              </a:r>
              <a:r>
                <a:rPr lang="en-US" b="0" noProof="1" smtClean="0"/>
                <a:t>…</a:t>
              </a:r>
            </a:p>
            <a:p>
              <a:r>
                <a:rPr lang="en-US" noProof="1" smtClean="0"/>
                <a:t>   </a:t>
              </a:r>
              <a:r>
                <a:rPr lang="en-US" b="0" noProof="1" smtClean="0"/>
                <a:t>M4 : Integer;</a:t>
              </a:r>
              <a:r>
                <a:rPr lang="en-US" noProof="1" smtClean="0"/>
                <a:t> </a:t>
              </a:r>
            </a:p>
            <a:p>
              <a:pPr>
                <a:spcBef>
                  <a:spcPts val="1800"/>
                </a:spcBef>
              </a:pPr>
              <a:r>
                <a:rPr lang="en-US" noProof="1" smtClean="0"/>
                <a:t>   </a:t>
              </a:r>
              <a:r>
                <a:rPr lang="en-US" b="0" noProof="1" smtClean="0"/>
                <a:t>Call_Count : Natural := 0;</a:t>
              </a:r>
            </a:p>
            <a:p>
              <a:pPr>
                <a:spcBef>
                  <a:spcPts val="3000"/>
                </a:spcBef>
              </a:pPr>
              <a:r>
                <a:rPr lang="en-US" noProof="1" smtClean="0"/>
                <a:t>   procedure </a:t>
              </a:r>
              <a:r>
                <a:rPr lang="en-US" b="0" noProof="1" smtClean="0"/>
                <a:t>Motors_Init </a:t>
              </a:r>
              <a:r>
                <a:rPr lang="en-US" noProof="1" smtClean="0"/>
                <a:t>is</a:t>
              </a:r>
            </a:p>
            <a:p>
              <a:r>
                <a:rPr lang="en-US" noProof="1" smtClean="0"/>
                <a:t>   begin</a:t>
              </a:r>
            </a:p>
            <a:p>
              <a:r>
                <a:rPr lang="en-US" noProof="1" smtClean="0"/>
                <a:t>      </a:t>
              </a:r>
              <a:r>
                <a:rPr lang="en-US" b="0" noProof="1" smtClean="0"/>
                <a:t>…</a:t>
              </a:r>
              <a:r>
                <a:rPr lang="en-US" noProof="1" smtClean="0"/>
                <a:t>     </a:t>
              </a:r>
            </a:p>
            <a:p>
              <a:pPr>
                <a:spcBef>
                  <a:spcPts val="600"/>
                </a:spcBef>
              </a:pPr>
              <a:r>
                <a:rPr lang="en-US" noProof="1" smtClean="0"/>
                <a:t>      </a:t>
              </a:r>
              <a:r>
                <a:rPr lang="en-US" b="0" noProof="1" smtClean="0"/>
                <a:t>Call_Count := Call_Count + 1;</a:t>
              </a:r>
            </a:p>
            <a:p>
              <a:pPr>
                <a:spcBef>
                  <a:spcPts val="600"/>
                </a:spcBef>
              </a:pPr>
              <a:r>
                <a:rPr lang="en-US" noProof="1" smtClean="0"/>
                <a:t>   end </a:t>
              </a:r>
              <a:r>
                <a:rPr lang="en-US" b="0" noProof="1" smtClean="0"/>
                <a:t>Motors_Init;</a:t>
              </a:r>
            </a:p>
            <a:p>
              <a:pPr>
                <a:spcBef>
                  <a:spcPts val="1200"/>
                </a:spcBef>
              </a:pPr>
              <a:r>
                <a:rPr lang="en-US" noProof="1" smtClean="0"/>
                <a:t>   </a:t>
              </a:r>
              <a:r>
                <a:rPr lang="en-US" b="0" noProof="1" smtClean="0"/>
                <a:t>…</a:t>
              </a:r>
            </a:p>
            <a:p>
              <a:pPr>
                <a:spcBef>
                  <a:spcPts val="1200"/>
                </a:spcBef>
              </a:pPr>
              <a:r>
                <a:rPr lang="en-US" noProof="1" smtClean="0"/>
                <a:t>end </a:t>
              </a:r>
              <a:r>
                <a:rPr lang="en-US" b="0" noProof="1" smtClean="0"/>
                <a:t>Motors;</a:t>
              </a:r>
              <a:endParaRPr lang="en-US" b="0" noProof="1"/>
            </a:p>
          </p:txBody>
        </p:sp>
      </p:grpSp>
    </p:spTree>
    <p:extLst>
      <p:ext uri="{BB962C8B-B14F-4D97-AF65-F5344CB8AC3E}">
        <p14:creationId xmlns:p14="http://schemas.microsoft.com/office/powerpoint/2010/main" val="1657340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anaging State Lifetime</a:t>
            </a:r>
            <a:endParaRPr lang="en-US" dirty="0"/>
          </a:p>
        </p:txBody>
      </p:sp>
      <p:sp>
        <p:nvSpPr>
          <p:cNvPr id="3" name="Content Placeholder 2"/>
          <p:cNvSpPr>
            <a:spLocks noGrp="1"/>
          </p:cNvSpPr>
          <p:nvPr>
            <p:ph sz="half" idx="10"/>
          </p:nvPr>
        </p:nvSpPr>
        <p:spPr/>
        <p:txBody>
          <a:bodyPr/>
          <a:lstStyle/>
          <a:p>
            <a:r>
              <a:rPr lang="en-US" dirty="0" smtClean="0"/>
              <a:t>Declared objects represent state</a:t>
            </a:r>
          </a:p>
          <a:p>
            <a:r>
              <a:rPr lang="en-US" dirty="0" smtClean="0"/>
              <a:t>Objects are declared within units’ declarative parts</a:t>
            </a:r>
          </a:p>
          <a:p>
            <a:pPr lvl="1"/>
            <a:r>
              <a:rPr lang="en-US" dirty="0" smtClean="0"/>
              <a:t>Subprograms</a:t>
            </a:r>
          </a:p>
          <a:p>
            <a:pPr lvl="1"/>
            <a:r>
              <a:rPr lang="en-US" dirty="0" smtClean="0"/>
              <a:t>Packages</a:t>
            </a:r>
          </a:p>
          <a:p>
            <a:pPr lvl="1"/>
            <a:r>
              <a:rPr lang="en-US" dirty="0" smtClean="0"/>
              <a:t>Others…</a:t>
            </a:r>
          </a:p>
          <a:p>
            <a:pPr lvl="1"/>
            <a:r>
              <a:rPr lang="en-US" dirty="0" smtClean="0"/>
              <a:t>No declared object can exist outside some unit, i.e., by itself</a:t>
            </a:r>
          </a:p>
          <a:p>
            <a:r>
              <a:rPr lang="en-US" dirty="0" smtClean="0"/>
              <a:t>Each unit has a “lifetime”</a:t>
            </a:r>
          </a:p>
          <a:p>
            <a:pPr lvl="1"/>
            <a:r>
              <a:rPr lang="en-US" dirty="0" smtClean="0"/>
              <a:t>How long it exists and can be referenced</a:t>
            </a:r>
          </a:p>
          <a:p>
            <a:r>
              <a:rPr lang="en-US" dirty="0" smtClean="0"/>
              <a:t>That lifetime is also the lifetime of any enclosed declarations</a:t>
            </a:r>
          </a:p>
          <a:p>
            <a:pPr lvl="1"/>
            <a:r>
              <a:rPr lang="en-US" i="1" dirty="0" smtClean="0"/>
              <a:t>Where you declare something determines its lifetime</a:t>
            </a:r>
          </a:p>
        </p:txBody>
      </p:sp>
    </p:spTree>
    <p:extLst>
      <p:ext uri="{BB962C8B-B14F-4D97-AF65-F5344CB8AC3E}">
        <p14:creationId xmlns:p14="http://schemas.microsoft.com/office/powerpoint/2010/main" val="73715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In Package Private Part</a:t>
            </a:r>
            <a:endParaRPr lang="en-US" dirty="0"/>
          </a:p>
        </p:txBody>
      </p:sp>
      <p:sp>
        <p:nvSpPr>
          <p:cNvPr id="3" name="Content Placeholder 2"/>
          <p:cNvSpPr>
            <a:spLocks noGrp="1"/>
          </p:cNvSpPr>
          <p:nvPr>
            <p:ph sz="half" idx="10"/>
          </p:nvPr>
        </p:nvSpPr>
        <p:spPr/>
        <p:txBody>
          <a:bodyPr/>
          <a:lstStyle/>
          <a:p>
            <a:r>
              <a:rPr lang="en-US" dirty="0" smtClean="0"/>
              <a:t>One of the design options for packages with state</a:t>
            </a:r>
          </a:p>
          <a:p>
            <a:pPr lvl="1"/>
            <a:r>
              <a:rPr lang="en-US" dirty="0" smtClean="0"/>
              <a:t>Not visible to clients</a:t>
            </a:r>
          </a:p>
          <a:p>
            <a:pPr lvl="1"/>
            <a:r>
              <a:rPr lang="en-US" i="1" dirty="0" smtClean="0"/>
              <a:t>Visible to child units, if any</a:t>
            </a:r>
          </a:p>
          <a:p>
            <a:pPr lvl="1"/>
            <a:r>
              <a:rPr lang="en-US" dirty="0" smtClean="0"/>
              <a:t>A suggested approach, for sake of potential child units</a:t>
            </a:r>
          </a:p>
          <a:p>
            <a:r>
              <a:rPr lang="en-US" altLang="en-US" dirty="0" smtClean="0"/>
              <a:t>We want GNATprove to be able to verify the spec even </a:t>
            </a:r>
            <a:r>
              <a:rPr lang="en-US" altLang="en-US" dirty="0"/>
              <a:t>if </a:t>
            </a:r>
            <a:r>
              <a:rPr lang="en-US" altLang="en-US" dirty="0" smtClean="0"/>
              <a:t>the body </a:t>
            </a:r>
            <a:r>
              <a:rPr lang="en-US" altLang="en-US" dirty="0"/>
              <a:t>is not in SPARK, or not available for analysis, or not yet developed</a:t>
            </a:r>
          </a:p>
          <a:p>
            <a:r>
              <a:rPr lang="en-US" altLang="en-US" dirty="0" smtClean="0"/>
              <a:t>Therefore, we must specify mapping to abstract state via aspect </a:t>
            </a:r>
            <a:r>
              <a:rPr lang="en-US" altLang="en-US" dirty="0" err="1" smtClean="0"/>
              <a:t>Part_Of</a:t>
            </a:r>
            <a:r>
              <a:rPr lang="en-US" altLang="en-US" dirty="0" smtClean="0"/>
              <a:t> </a:t>
            </a:r>
          </a:p>
          <a:p>
            <a:pPr lvl="1"/>
            <a:r>
              <a:rPr lang="en-US" altLang="en-US" dirty="0" smtClean="0"/>
              <a:t>On variable declarations in private part</a:t>
            </a:r>
          </a:p>
          <a:p>
            <a:r>
              <a:rPr lang="en-US" dirty="0" smtClean="0"/>
              <a:t>Mandatory for any state in private part</a:t>
            </a:r>
            <a:endParaRPr lang="en-US" dirty="0"/>
          </a:p>
        </p:txBody>
      </p:sp>
      <p:grpSp>
        <p:nvGrpSpPr>
          <p:cNvPr id="21" name="Group 20"/>
          <p:cNvGrpSpPr/>
          <p:nvPr/>
        </p:nvGrpSpPr>
        <p:grpSpPr>
          <a:xfrm>
            <a:off x="7668344" y="5157192"/>
            <a:ext cx="1198681" cy="1230828"/>
            <a:chOff x="5991657" y="6624426"/>
            <a:chExt cx="1651232" cy="1995842"/>
          </a:xfrm>
        </p:grpSpPr>
        <p:sp>
          <p:nvSpPr>
            <p:cNvPr id="5" name="Rectangle 36"/>
            <p:cNvSpPr>
              <a:spLocks noChangeArrowheads="1"/>
            </p:cNvSpPr>
            <p:nvPr/>
          </p:nvSpPr>
          <p:spPr bwMode="auto">
            <a:xfrm>
              <a:off x="6398826" y="7218818"/>
              <a:ext cx="1244063" cy="711917"/>
            </a:xfrm>
            <a:prstGeom prst="rect">
              <a:avLst/>
            </a:prstGeom>
            <a:solidFill>
              <a:schemeClr val="bg1">
                <a:lumMod val="85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6" name="Rectangle 36"/>
            <p:cNvSpPr>
              <a:spLocks noChangeArrowheads="1"/>
            </p:cNvSpPr>
            <p:nvPr/>
          </p:nvSpPr>
          <p:spPr bwMode="auto">
            <a:xfrm>
              <a:off x="6398826" y="7988844"/>
              <a:ext cx="1244063" cy="631424"/>
            </a:xfrm>
            <a:prstGeom prst="rect">
              <a:avLst/>
            </a:prstGeom>
            <a:solidFill>
              <a:schemeClr val="tx1">
                <a:lumMod val="50000"/>
                <a:lumOff val="50000"/>
              </a:schemeClr>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7" name="Rectangle 38"/>
            <p:cNvSpPr>
              <a:spLocks noChangeArrowheads="1"/>
            </p:cNvSpPr>
            <p:nvPr/>
          </p:nvSpPr>
          <p:spPr bwMode="auto">
            <a:xfrm>
              <a:off x="6669844" y="7006769"/>
              <a:ext cx="876891" cy="97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rgbClr val="000000"/>
                </a:solidFill>
              </a:endParaRPr>
            </a:p>
          </p:txBody>
        </p:sp>
        <p:sp>
          <p:nvSpPr>
            <p:cNvPr id="8" name="Cloud"/>
            <p:cNvSpPr>
              <a:spLocks noChangeAspect="1" noEditPoints="1" noChangeArrowheads="1"/>
            </p:cNvSpPr>
            <p:nvPr/>
          </p:nvSpPr>
          <p:spPr bwMode="auto">
            <a:xfrm>
              <a:off x="6613973" y="7264697"/>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dist="35921" dir="2700000" algn="ctr" rotWithShape="0">
                <a:srgbClr val="808080"/>
              </a:outerShdw>
            </a:effectLst>
          </p:spPr>
          <p:txBody>
            <a:bodyPr/>
            <a:lstStyle/>
            <a:p>
              <a:endParaRPr lang="en-US">
                <a:solidFill>
                  <a:srgbClr val="000000"/>
                </a:solidFill>
              </a:endParaRPr>
            </a:p>
          </p:txBody>
        </p:sp>
        <p:sp>
          <p:nvSpPr>
            <p:cNvPr id="11" name="Rectangle 36"/>
            <p:cNvSpPr>
              <a:spLocks noChangeArrowheads="1"/>
            </p:cNvSpPr>
            <p:nvPr/>
          </p:nvSpPr>
          <p:spPr bwMode="auto">
            <a:xfrm>
              <a:off x="6398826" y="6624426"/>
              <a:ext cx="1244063" cy="596053"/>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12" name="Rectangle 37"/>
            <p:cNvSpPr>
              <a:spLocks noChangeArrowheads="1"/>
            </p:cNvSpPr>
            <p:nvPr/>
          </p:nvSpPr>
          <p:spPr bwMode="auto">
            <a:xfrm>
              <a:off x="5991657" y="6698262"/>
              <a:ext cx="663069" cy="183600"/>
            </a:xfrm>
            <a:prstGeom prst="rect">
              <a:avLst/>
            </a:prstGeom>
            <a:solidFill>
              <a:srgbClr val="A50021"/>
            </a:solidFill>
            <a:ln w="12700">
              <a:solidFill>
                <a:schemeClr val="tx1"/>
              </a:solidFill>
              <a:miter lim="800000"/>
              <a:headEnd/>
              <a:tailEnd/>
            </a:ln>
          </p:spPr>
          <p:txBody>
            <a:bodyPr wrap="none" anchor="ctr"/>
            <a:lstStyle/>
            <a:p>
              <a:endParaRPr lang="en-US">
                <a:solidFill>
                  <a:srgbClr val="000000"/>
                </a:solidFill>
              </a:endParaRPr>
            </a:p>
          </p:txBody>
        </p:sp>
        <p:sp>
          <p:nvSpPr>
            <p:cNvPr id="13" name="Rectangle 40"/>
            <p:cNvSpPr>
              <a:spLocks noChangeArrowheads="1"/>
            </p:cNvSpPr>
            <p:nvPr/>
          </p:nvSpPr>
          <p:spPr bwMode="auto">
            <a:xfrm>
              <a:off x="5991657" y="6966103"/>
              <a:ext cx="663069" cy="183600"/>
            </a:xfrm>
            <a:prstGeom prst="rect">
              <a:avLst/>
            </a:prstGeom>
            <a:solidFill>
              <a:srgbClr val="008000"/>
            </a:solidFill>
            <a:ln w="12700">
              <a:solidFill>
                <a:schemeClr val="tx1"/>
              </a:solidFill>
              <a:miter lim="800000"/>
              <a:headEnd/>
              <a:tailEnd/>
            </a:ln>
          </p:spPr>
          <p:txBody>
            <a:bodyPr wrap="none" anchor="ctr"/>
            <a:lstStyle/>
            <a:p>
              <a:endParaRPr lang="en-US">
                <a:solidFill>
                  <a:srgbClr val="000000"/>
                </a:solidFill>
              </a:endParaRPr>
            </a:p>
          </p:txBody>
        </p:sp>
        <p:cxnSp>
          <p:nvCxnSpPr>
            <p:cNvPr id="14" name="AutoShape 41"/>
            <p:cNvCxnSpPr>
              <a:cxnSpLocks noChangeShapeType="1"/>
              <a:stCxn id="12" idx="3"/>
            </p:cNvCxnSpPr>
            <p:nvPr/>
          </p:nvCxnSpPr>
          <p:spPr bwMode="blackWhite">
            <a:xfrm>
              <a:off x="6654726" y="6790062"/>
              <a:ext cx="373650" cy="642466"/>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5" name="AutoShape 42"/>
            <p:cNvCxnSpPr>
              <a:cxnSpLocks noChangeShapeType="1"/>
              <a:stCxn id="13" idx="3"/>
            </p:cNvCxnSpPr>
            <p:nvPr/>
          </p:nvCxnSpPr>
          <p:spPr bwMode="blackWhite">
            <a:xfrm>
              <a:off x="6654726" y="7057903"/>
              <a:ext cx="373650" cy="374625"/>
            </a:xfrm>
            <a:prstGeom prst="bentConnector2">
              <a:avLst/>
            </a:prstGeom>
            <a:noFill/>
            <a:ln w="28575">
              <a:solidFill>
                <a:schemeClr val="tx1"/>
              </a:solidFill>
              <a:miter lim="800000"/>
              <a:headEnd/>
              <a:tailEnd type="triangle"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7649875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State Abstraction In Private Part</a:t>
            </a:r>
            <a:endParaRPr lang="en-US" dirty="0"/>
          </a:p>
        </p:txBody>
      </p:sp>
      <p:grpSp>
        <p:nvGrpSpPr>
          <p:cNvPr id="3" name="Group 2"/>
          <p:cNvGrpSpPr/>
          <p:nvPr/>
        </p:nvGrpSpPr>
        <p:grpSpPr>
          <a:xfrm>
            <a:off x="1403648" y="1124744"/>
            <a:ext cx="6048451" cy="5511765"/>
            <a:chOff x="1403648" y="1124744"/>
            <a:chExt cx="6048451" cy="5511765"/>
          </a:xfrm>
        </p:grpSpPr>
        <p:sp>
          <p:nvSpPr>
            <p:cNvPr id="9" name="Double Wave 8"/>
            <p:cNvSpPr/>
            <p:nvPr/>
          </p:nvSpPr>
          <p:spPr bwMode="auto">
            <a:xfrm>
              <a:off x="4139952" y="3212976"/>
              <a:ext cx="2277383"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0" name="Double Wave 9"/>
            <p:cNvSpPr/>
            <p:nvPr/>
          </p:nvSpPr>
          <p:spPr bwMode="auto">
            <a:xfrm>
              <a:off x="4143739" y="3467081"/>
              <a:ext cx="2277383"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1" name="Double Wave 10"/>
            <p:cNvSpPr/>
            <p:nvPr/>
          </p:nvSpPr>
          <p:spPr bwMode="auto">
            <a:xfrm>
              <a:off x="4147526" y="3721186"/>
              <a:ext cx="2277383"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2" name="Double Wave 11"/>
            <p:cNvSpPr/>
            <p:nvPr/>
          </p:nvSpPr>
          <p:spPr bwMode="auto">
            <a:xfrm>
              <a:off x="4151313" y="3975291"/>
              <a:ext cx="2277383"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403648" y="1124744"/>
              <a:ext cx="6048451" cy="551176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STM32.PWM;   </a:t>
              </a:r>
              <a:r>
                <a:rPr lang="en-US" sz="1400" b="1" noProof="1" smtClean="0">
                  <a:latin typeface="Consolas" panose="020B0609020204030204" pitchFamily="49" charset="0"/>
                  <a:cs typeface="Consolas" panose="020B0609020204030204" pitchFamily="49" charset="0"/>
                </a:rPr>
                <a:t>use </a:t>
              </a:r>
              <a:r>
                <a:rPr lang="en-US" sz="1400" noProof="1" smtClean="0">
                  <a:latin typeface="Consolas" panose="020B0609020204030204" pitchFamily="49" charset="0"/>
                  <a:cs typeface="Consolas" panose="020B0609020204030204" pitchFamily="49" charset="0"/>
                </a:rPr>
                <a:t>STM32.PWM; </a:t>
              </a:r>
            </a:p>
            <a:p>
              <a:pPr>
                <a:spcBef>
                  <a:spcPts val="1200"/>
                </a:spcBef>
              </a:pPr>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Motors</a:t>
              </a:r>
            </a:p>
            <a:p>
              <a:pPr>
                <a:spcBef>
                  <a:spcPts val="6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Abstract_State =&gt; Motors_State</a:t>
              </a:r>
            </a:p>
            <a:p>
              <a:pPr>
                <a:spcBef>
                  <a:spcPts val="6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private</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M1 : PWM_Modulator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Part_Of =&gt; Motors_State;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M2 : PWM_Modulator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Part_Of =&gt; Motors_State;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M3 : PWM_Modulator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Part_Of =&gt; Motors_State;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M4 : PWM_Modulator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Part_Of =&gt; Motors_State;</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Motors;</a:t>
              </a:r>
            </a:p>
            <a:p>
              <a:pPr>
                <a:spcBef>
                  <a:spcPts val="1200"/>
                </a:spcBef>
              </a:pPr>
              <a:endParaRPr lang="en-US" sz="1400" noProof="1" smtClean="0">
                <a:latin typeface="Consolas" panose="020B0609020204030204" pitchFamily="49" charset="0"/>
                <a:cs typeface="Consolas" panose="020B0609020204030204" pitchFamily="49" charset="0"/>
              </a:endParaRPr>
            </a:p>
            <a:p>
              <a:pPr>
                <a:spcBef>
                  <a:spcPts val="1200"/>
                </a:spcBef>
              </a:pPr>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Motors</a:t>
              </a:r>
            </a:p>
            <a:p>
              <a:pPr>
                <a:spcBef>
                  <a:spcPts val="4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Refined_State =&gt; (Motors_State =&gt; (M1, M2, M3, M4))</a:t>
              </a:r>
            </a:p>
            <a:p>
              <a:pPr>
                <a:spcBef>
                  <a:spcPts val="4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noProof="1" smtClean="0">
                  <a:latin typeface="Consolas" panose="020B0609020204030204" pitchFamily="49" charset="0"/>
                  <a:cs typeface="Consolas" panose="020B0609020204030204" pitchFamily="49" charset="0"/>
                </a:rPr>
                <a:t>…</a:t>
              </a:r>
              <a:endParaRPr lang="en-US" sz="1400" noProof="1">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7944433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“Constants with Variable Inputs"</a:t>
            </a:r>
            <a:endParaRPr lang="en-US" dirty="0"/>
          </a:p>
        </p:txBody>
      </p:sp>
      <p:sp>
        <p:nvSpPr>
          <p:cNvPr id="29698" name="Espace réservé du contenu 2"/>
          <p:cNvSpPr>
            <a:spLocks noGrp="1"/>
          </p:cNvSpPr>
          <p:nvPr>
            <p:ph sz="half" idx="10"/>
          </p:nvPr>
        </p:nvSpPr>
        <p:spPr/>
        <p:txBody>
          <a:bodyPr/>
          <a:lstStyle/>
          <a:p>
            <a:r>
              <a:rPr lang="en-US" altLang="en-US" dirty="0" smtClean="0"/>
              <a:t>Those with values depending on a variable, a parameter, or another constant with variable inputs</a:t>
            </a:r>
          </a:p>
          <a:p>
            <a:r>
              <a:rPr lang="en-US" altLang="en-US" dirty="0" smtClean="0"/>
              <a:t>Considered as variables in SPARK contracts </a:t>
            </a:r>
          </a:p>
          <a:p>
            <a:pPr lvl="1"/>
            <a:r>
              <a:rPr lang="en-US" altLang="en-US" dirty="0" smtClean="0"/>
              <a:t>Participate in the flow of information between variables</a:t>
            </a:r>
          </a:p>
          <a:p>
            <a:r>
              <a:rPr lang="en-US" altLang="en-US" dirty="0" smtClean="0"/>
              <a:t>When hidden, must appear in state refinement </a:t>
            </a:r>
          </a:p>
        </p:txBody>
      </p:sp>
      <p:sp>
        <p:nvSpPr>
          <p:cNvPr id="6" name="TextBox 5"/>
          <p:cNvSpPr txBox="1"/>
          <p:nvPr/>
        </p:nvSpPr>
        <p:spPr>
          <a:xfrm>
            <a:off x="769166" y="3954279"/>
            <a:ext cx="5551520" cy="2528897"/>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t>
            </a:r>
          </a:p>
          <a:p>
            <a:pPr>
              <a:spcBef>
                <a:spcPts val="400"/>
              </a:spcBef>
            </a:pPr>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Motors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noProof="1" smtClean="0">
                <a:latin typeface="Consolas" panose="020B0609020204030204" pitchFamily="49" charset="0"/>
                <a:cs typeface="Consolas" panose="020B0609020204030204" pitchFamily="49" charset="0"/>
              </a:rPr>
              <a:t>   Refined_State =&gt; (Motors_State =&gt; (M1, M2, M3, M4),</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Internal_State =&gt; Call_Count)</a:t>
            </a:r>
          </a:p>
          <a:p>
            <a:r>
              <a:rPr lang="en-US" sz="1400" b="1" noProof="1" smtClean="0">
                <a:latin typeface="Consolas" panose="020B0609020204030204" pitchFamily="49" charset="0"/>
                <a:cs typeface="Consolas" panose="020B0609020204030204" pitchFamily="49" charset="0"/>
              </a:rPr>
              <a:t>is</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M1 : Integer;</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Max_Calls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Natural := P.Var;</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Call_Count : Natural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Max_Calls := 0;</a:t>
            </a:r>
          </a:p>
          <a:p>
            <a:pPr>
              <a:spcBef>
                <a:spcPts val="4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Zero       : </a:t>
            </a:r>
            <a:r>
              <a:rPr lang="en-US" sz="1400" b="1" noProof="1" smtClean="0">
                <a:latin typeface="Consolas" panose="020B0609020204030204" pitchFamily="49" charset="0"/>
                <a:cs typeface="Consolas" panose="020B0609020204030204" pitchFamily="49" charset="0"/>
              </a:rPr>
              <a:t>constant</a:t>
            </a:r>
            <a:r>
              <a:rPr lang="en-US" sz="1400" noProof="1" smtClean="0">
                <a:latin typeface="Consolas" panose="020B0609020204030204" pitchFamily="49" charset="0"/>
                <a:cs typeface="Consolas" panose="020B0609020204030204" pitchFamily="49" charset="0"/>
              </a:rPr>
              <a:t> Float := 0.0;</a:t>
            </a:r>
          </a:p>
        </p:txBody>
      </p:sp>
      <p:sp>
        <p:nvSpPr>
          <p:cNvPr id="8" name="Double Wave 7"/>
          <p:cNvSpPr/>
          <p:nvPr/>
        </p:nvSpPr>
        <p:spPr bwMode="auto">
          <a:xfrm>
            <a:off x="4330539" y="5649698"/>
            <a:ext cx="696583" cy="248797"/>
          </a:xfrm>
          <a:prstGeom prst="doubleWave">
            <a:avLst>
              <a:gd name="adj1" fmla="val 6250"/>
              <a:gd name="adj2" fmla="val 767"/>
            </a:avLst>
          </a:prstGeom>
          <a:solidFill>
            <a:srgbClr val="FF7C80">
              <a:alpha val="30196"/>
            </a:srgbClr>
          </a:solidFill>
          <a:ln w="9525" cap="flat" cmpd="sng" algn="ctr">
            <a:noFill/>
            <a:prstDash val="solid"/>
            <a:round/>
            <a:headEnd type="none" w="med" len="med"/>
            <a:tailEnd type="none"/>
          </a:ln>
          <a:effectLst/>
          <a:extLst/>
        </p:spPr>
        <p:txBody>
          <a:bodyPr rtlCol="0" anchor="ctr"/>
          <a:lstStyle/>
          <a:p>
            <a:pPr algn="ctr"/>
            <a:endParaRPr lang="en-US"/>
          </a:p>
        </p:txBody>
      </p:sp>
      <p:cxnSp>
        <p:nvCxnSpPr>
          <p:cNvPr id="9" name="Curved Connector 8"/>
          <p:cNvCxnSpPr>
            <a:stCxn id="11" idx="1"/>
            <a:endCxn id="8" idx="3"/>
          </p:cNvCxnSpPr>
          <p:nvPr/>
        </p:nvCxnSpPr>
        <p:spPr bwMode="auto">
          <a:xfrm rot="10800000" flipV="1">
            <a:off x="5021780" y="5649697"/>
            <a:ext cx="1350421" cy="12439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1" name="TextBox 10"/>
          <p:cNvSpPr txBox="1"/>
          <p:nvPr/>
        </p:nvSpPr>
        <p:spPr>
          <a:xfrm>
            <a:off x="6372200" y="5174689"/>
            <a:ext cx="2472693" cy="950017"/>
          </a:xfrm>
          <a:prstGeom prst="rect">
            <a:avLst/>
          </a:prstGeom>
          <a:solidFill>
            <a:schemeClr val="bg1"/>
          </a:solidFill>
          <a:ln>
            <a:solidFill>
              <a:srgbClr val="C00000"/>
            </a:solidFill>
          </a:ln>
        </p:spPr>
        <p:txBody>
          <a:bodyPr wrap="square" rtlCol="0">
            <a:spAutoFit/>
          </a:bodyPr>
          <a:lstStyle/>
          <a:p>
            <a:pPr algn="ctr"/>
            <a:r>
              <a:rPr lang="en-US" sz="1400" dirty="0">
                <a:solidFill>
                  <a:srgbClr val="C00000"/>
                </a:solidFill>
              </a:rPr>
              <a:t>constant with variable input "</a:t>
            </a:r>
            <a:r>
              <a:rPr lang="en-US" sz="1400" dirty="0" err="1">
                <a:solidFill>
                  <a:srgbClr val="C00000"/>
                </a:solidFill>
              </a:rPr>
              <a:t>Max_Calls</a:t>
            </a:r>
            <a:r>
              <a:rPr lang="en-US" sz="1400" dirty="0">
                <a:solidFill>
                  <a:srgbClr val="C00000"/>
                </a:solidFill>
              </a:rPr>
              <a:t>" needs to be a constituent of some state abstraction</a:t>
            </a:r>
            <a:endParaRPr lang="en-US" sz="1400" i="0" kern="1200" dirty="0" smtClean="0">
              <a:solidFill>
                <a:srgbClr val="C00000"/>
              </a:solidFill>
            </a:endParaRPr>
          </a:p>
        </p:txBody>
      </p:sp>
      <p:sp>
        <p:nvSpPr>
          <p:cNvPr id="12" name="TextBox 11"/>
          <p:cNvSpPr txBox="1"/>
          <p:nvPr/>
        </p:nvSpPr>
        <p:spPr>
          <a:xfrm>
            <a:off x="6546396" y="4818375"/>
            <a:ext cx="2124299" cy="307777"/>
          </a:xfrm>
          <a:prstGeom prst="rect">
            <a:avLst/>
          </a:prstGeom>
          <a:noFill/>
        </p:spPr>
        <p:txBody>
          <a:bodyPr wrap="none" rtlCol="0">
            <a:spAutoFit/>
          </a:bodyPr>
          <a:lstStyle/>
          <a:p>
            <a:pPr algn="ctr"/>
            <a:r>
              <a:rPr lang="en-US" sz="1400" i="0" kern="1200" dirty="0" smtClean="0">
                <a:solidFill>
                  <a:srgbClr val="C00000"/>
                </a:solidFill>
              </a:rPr>
              <a:t>Compiler Error Message</a:t>
            </a:r>
          </a:p>
        </p:txBody>
      </p:sp>
    </p:spTree>
    <p:extLst>
      <p:ext uri="{BB962C8B-B14F-4D97-AF65-F5344CB8AC3E}">
        <p14:creationId xmlns:p14="http://schemas.microsoft.com/office/powerpoint/2010/main" val="5725763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State Names’ Visibility</a:t>
            </a:r>
            <a:endParaRPr lang="en-US" dirty="0"/>
          </a:p>
        </p:txBody>
      </p:sp>
      <p:sp>
        <p:nvSpPr>
          <p:cNvPr id="3" name="Content Placeholder 2"/>
          <p:cNvSpPr>
            <a:spLocks noGrp="1"/>
          </p:cNvSpPr>
          <p:nvPr>
            <p:ph sz="half" idx="10"/>
          </p:nvPr>
        </p:nvSpPr>
        <p:spPr/>
        <p:txBody>
          <a:bodyPr/>
          <a:lstStyle/>
          <a:p>
            <a:r>
              <a:rPr lang="en-US" dirty="0" smtClean="0"/>
              <a:t>Visible </a:t>
            </a:r>
            <a:r>
              <a:rPr lang="en-US" dirty="0"/>
              <a:t>everywhere the </a:t>
            </a:r>
            <a:r>
              <a:rPr lang="en-US" dirty="0" smtClean="0"/>
              <a:t>enclosing package </a:t>
            </a:r>
            <a:r>
              <a:rPr lang="en-US" dirty="0"/>
              <a:t>name itself is </a:t>
            </a:r>
            <a:r>
              <a:rPr lang="en-US" dirty="0" smtClean="0"/>
              <a:t>visible</a:t>
            </a:r>
            <a:endParaRPr lang="en-US" dirty="0"/>
          </a:p>
          <a:p>
            <a:pPr marL="457200" indent="-457200">
              <a:buFont typeface="+mj-lt"/>
              <a:buAutoNum type="arabicPeriod"/>
            </a:pPr>
            <a:r>
              <a:rPr lang="en-US" dirty="0" smtClean="0"/>
              <a:t>In </a:t>
            </a:r>
            <a:r>
              <a:rPr lang="en-US" dirty="0"/>
              <a:t>the scope where the package is declared, for a locally </a:t>
            </a:r>
            <a:r>
              <a:rPr lang="en-US" dirty="0" smtClean="0"/>
              <a:t>nested package</a:t>
            </a:r>
            <a:endParaRPr lang="en-US" dirty="0"/>
          </a:p>
          <a:p>
            <a:pPr marL="457200" indent="-457200">
              <a:buFont typeface="+mj-lt"/>
              <a:buAutoNum type="arabicPeriod"/>
            </a:pPr>
            <a:r>
              <a:rPr lang="en-US" dirty="0" smtClean="0"/>
              <a:t>In </a:t>
            </a:r>
            <a:r>
              <a:rPr lang="en-US" dirty="0"/>
              <a:t>units that have a </a:t>
            </a:r>
            <a:r>
              <a:rPr lang="en-US" dirty="0" smtClean="0"/>
              <a:t>with-clause naming a library package</a:t>
            </a:r>
            <a:endParaRPr lang="en-US" dirty="0"/>
          </a:p>
          <a:p>
            <a:pPr marL="457200" indent="-457200">
              <a:buFont typeface="+mj-lt"/>
              <a:buAutoNum type="arabicPeriod"/>
            </a:pPr>
            <a:r>
              <a:rPr lang="en-US" dirty="0" smtClean="0"/>
              <a:t>In </a:t>
            </a:r>
            <a:r>
              <a:rPr lang="en-US" dirty="0"/>
              <a:t>units that have a </a:t>
            </a:r>
            <a:r>
              <a:rPr lang="en-US" dirty="0" smtClean="0"/>
              <a:t>“limited” with-clause naming a library package</a:t>
            </a:r>
          </a:p>
          <a:p>
            <a:pPr lvl="1"/>
            <a:r>
              <a:rPr lang="en-US" dirty="0" smtClean="0"/>
              <a:t>Allows </a:t>
            </a:r>
            <a:r>
              <a:rPr lang="en-US" dirty="0"/>
              <a:t>subprograms in two packages to mutually reference the abstract state of the other package in </a:t>
            </a:r>
            <a:r>
              <a:rPr lang="en-US" dirty="0" smtClean="0"/>
              <a:t>their data </a:t>
            </a:r>
            <a:r>
              <a:rPr lang="en-US" dirty="0"/>
              <a:t>and ﬂow </a:t>
            </a:r>
            <a:r>
              <a:rPr lang="en-US" dirty="0" smtClean="0"/>
              <a:t>dependencies</a:t>
            </a:r>
            <a:endParaRPr lang="en-US" dirty="0"/>
          </a:p>
        </p:txBody>
      </p:sp>
    </p:spTree>
    <p:extLst>
      <p:ext uri="{BB962C8B-B14F-4D97-AF65-F5344CB8AC3E}">
        <p14:creationId xmlns:p14="http://schemas.microsoft.com/office/powerpoint/2010/main" val="1898190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187824"/>
            <a:ext cx="3382144"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a:t>Managing State Agenda</a:t>
            </a:r>
          </a:p>
        </p:txBody>
      </p:sp>
      <p:sp>
        <p:nvSpPr>
          <p:cNvPr id="3" name="Content Placeholder 2"/>
          <p:cNvSpPr>
            <a:spLocks noGrp="1"/>
          </p:cNvSpPr>
          <p:nvPr>
            <p:ph sz="half" idx="10"/>
          </p:nvPr>
        </p:nvSpPr>
        <p:spPr/>
        <p:txBody>
          <a:bodyPr/>
          <a:lstStyle/>
          <a:p>
            <a:r>
              <a:rPr lang="en-US" dirty="0" smtClean="0"/>
              <a:t>Introduction</a:t>
            </a:r>
          </a:p>
          <a:p>
            <a:r>
              <a:rPr lang="en-US" dirty="0" smtClean="0"/>
              <a:t>Design Idioms Affecting State Visibility</a:t>
            </a:r>
          </a:p>
          <a:p>
            <a:r>
              <a:rPr lang="en-US" dirty="0" smtClean="0"/>
              <a:t>Referring To Hidden State In SPARK</a:t>
            </a:r>
          </a:p>
          <a:p>
            <a:r>
              <a:rPr lang="en-US" dirty="0" smtClean="0"/>
              <a:t>Refining Contracts</a:t>
            </a:r>
          </a:p>
          <a:p>
            <a:r>
              <a:rPr lang="en-US" dirty="0" smtClean="0"/>
              <a:t>Initialization </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98772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Idioms Imply Subprograms</a:t>
            </a:r>
            <a:endParaRPr lang="en-US" dirty="0"/>
          </a:p>
        </p:txBody>
      </p:sp>
      <p:sp>
        <p:nvSpPr>
          <p:cNvPr id="3" name="Content Placeholder 2"/>
          <p:cNvSpPr>
            <a:spLocks noGrp="1"/>
          </p:cNvSpPr>
          <p:nvPr>
            <p:ph sz="half" idx="10"/>
          </p:nvPr>
        </p:nvSpPr>
        <p:spPr/>
        <p:txBody>
          <a:bodyPr/>
          <a:lstStyle/>
          <a:p>
            <a:r>
              <a:rPr lang="en-US" dirty="0" smtClean="0"/>
              <a:t>Hidden state can only be accessed by subprograms</a:t>
            </a:r>
          </a:p>
          <a:p>
            <a:pPr lvl="1"/>
            <a:r>
              <a:rPr lang="en-US" dirty="0" smtClean="0"/>
              <a:t>As per package idioms applying design principles</a:t>
            </a:r>
          </a:p>
          <a:p>
            <a:r>
              <a:rPr lang="en-US" dirty="0" smtClean="0"/>
              <a:t>Therefore subprogram contracts are how we express state modifications</a:t>
            </a:r>
          </a:p>
          <a:p>
            <a:r>
              <a:rPr lang="en-US" dirty="0" smtClean="0"/>
              <a:t>Flow contracts will use </a:t>
            </a:r>
            <a:r>
              <a:rPr lang="en-US" dirty="0"/>
              <a:t>abstract </a:t>
            </a:r>
            <a:r>
              <a:rPr lang="en-US" dirty="0" smtClean="0"/>
              <a:t>state name(s)</a:t>
            </a:r>
            <a:endParaRPr lang="en-US" dirty="0"/>
          </a:p>
        </p:txBody>
      </p:sp>
      <p:sp>
        <p:nvSpPr>
          <p:cNvPr id="4" name="TextBox 3"/>
          <p:cNvSpPr txBox="1"/>
          <p:nvPr/>
        </p:nvSpPr>
        <p:spPr>
          <a:xfrm>
            <a:off x="1691680" y="4153287"/>
            <a:ext cx="5054589" cy="2439129"/>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The_Stack</a:t>
            </a:r>
          </a:p>
          <a:p>
            <a:pPr>
              <a:spcBef>
                <a:spcPts val="3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noProof="1" smtClean="0">
                <a:latin typeface="Consolas" panose="020B0609020204030204" pitchFamily="49" charset="0"/>
                <a:cs typeface="Consolas" panose="020B0609020204030204" pitchFamily="49" charset="0"/>
              </a:rPr>
              <a:t>     Global  =&gt; (In_Out =&gt; The_Stack),</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((The_Stack, Item) =&gt; The_Stack);</a:t>
            </a:r>
          </a:p>
          <a:p>
            <a:endParaRPr lang="en-US" sz="1400" i="0" kern="12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a:t>
            </a:r>
            <a:endParaRPr lang="en-US" sz="1400" b="1" i="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3986444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uble Wave 5"/>
          <p:cNvSpPr/>
          <p:nvPr/>
        </p:nvSpPr>
        <p:spPr bwMode="auto">
          <a:xfrm>
            <a:off x="2911993" y="4463691"/>
            <a:ext cx="1922362" cy="214953"/>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 name="Title 1"/>
          <p:cNvSpPr>
            <a:spLocks noGrp="1"/>
          </p:cNvSpPr>
          <p:nvPr>
            <p:ph type="title"/>
          </p:nvPr>
        </p:nvSpPr>
        <p:spPr>
          <a:xfrm>
            <a:off x="152400" y="76200"/>
            <a:ext cx="8915400" cy="533400"/>
          </a:xfrm>
        </p:spPr>
        <p:txBody>
          <a:bodyPr/>
          <a:lstStyle/>
          <a:p>
            <a:r>
              <a:rPr lang="en-US" dirty="0"/>
              <a:t>Abstracting State </a:t>
            </a:r>
            <a:r>
              <a:rPr lang="en-US" i="1" dirty="0"/>
              <a:t>Might</a:t>
            </a:r>
            <a:r>
              <a:rPr lang="en-US" dirty="0"/>
              <a:t> Hinder Verification</a:t>
            </a:r>
          </a:p>
        </p:txBody>
      </p:sp>
      <p:sp>
        <p:nvSpPr>
          <p:cNvPr id="3" name="Content Placeholder 2"/>
          <p:cNvSpPr>
            <a:spLocks noGrp="1"/>
          </p:cNvSpPr>
          <p:nvPr>
            <p:ph sz="half" idx="10"/>
          </p:nvPr>
        </p:nvSpPr>
        <p:spPr/>
        <p:txBody>
          <a:bodyPr/>
          <a:lstStyle/>
          <a:p>
            <a:r>
              <a:rPr lang="en-US" altLang="en-US" dirty="0" smtClean="0"/>
              <a:t>Issue: in contracts, different variables could have different modes but are collapsed into a single mode when only one abstract name is provided</a:t>
            </a:r>
          </a:p>
          <a:p>
            <a:r>
              <a:rPr lang="en-US" dirty="0" smtClean="0"/>
              <a:t>Not </a:t>
            </a:r>
            <a:r>
              <a:rPr lang="en-US" i="1" dirty="0" smtClean="0"/>
              <a:t>necessarily</a:t>
            </a:r>
            <a:r>
              <a:rPr lang="en-US" dirty="0" smtClean="0"/>
              <a:t> a problem, nor unreasonable</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r>
              <a:rPr lang="en-US" altLang="en-US" dirty="0" smtClean="0"/>
              <a:t>But be </a:t>
            </a:r>
            <a:r>
              <a:rPr lang="en-US" altLang="en-US" dirty="0"/>
              <a:t>careful not to aggregate </a:t>
            </a:r>
            <a:r>
              <a:rPr lang="en-US" altLang="en-US" i="1" dirty="0">
                <a:solidFill>
                  <a:srgbClr val="FF0000"/>
                </a:solidFill>
              </a:rPr>
              <a:t>unrelated</a:t>
            </a:r>
            <a:r>
              <a:rPr lang="en-US" altLang="en-US" dirty="0">
                <a:solidFill>
                  <a:srgbClr val="FF0000"/>
                </a:solidFill>
              </a:rPr>
              <a:t> </a:t>
            </a:r>
            <a:r>
              <a:rPr lang="en-US" altLang="en-US" dirty="0"/>
              <a:t>hidden state lest </a:t>
            </a:r>
            <a:r>
              <a:rPr lang="en-US" altLang="en-US" dirty="0" smtClean="0"/>
              <a:t>the referencing contracts become meaningless and unverifiable</a:t>
            </a:r>
            <a:endParaRPr lang="en-US" altLang="en-US" dirty="0"/>
          </a:p>
          <a:p>
            <a:endParaRPr lang="en-US" altLang="en-US" dirty="0"/>
          </a:p>
          <a:p>
            <a:endParaRPr lang="en-US" dirty="0"/>
          </a:p>
          <a:p>
            <a:endParaRPr lang="en-US" dirty="0"/>
          </a:p>
          <a:p>
            <a:endParaRPr lang="en-US" dirty="0"/>
          </a:p>
        </p:txBody>
      </p:sp>
      <p:sp>
        <p:nvSpPr>
          <p:cNvPr id="4" name="TextBox 3"/>
          <p:cNvSpPr txBox="1"/>
          <p:nvPr/>
        </p:nvSpPr>
        <p:spPr>
          <a:xfrm>
            <a:off x="1159393" y="3083257"/>
            <a:ext cx="5054589" cy="1946687"/>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The_Stack</a:t>
            </a:r>
          </a:p>
          <a:p>
            <a:pPr>
              <a:spcBef>
                <a:spcPts val="300"/>
              </a:spcBef>
            </a:pP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noProof="1" smtClean="0">
                <a:latin typeface="Consolas" panose="020B0609020204030204" pitchFamily="49" charset="0"/>
                <a:cs typeface="Consolas" panose="020B0609020204030204" pitchFamily="49" charset="0"/>
              </a:rPr>
              <a:t>     Global  =&gt; (In_Out =&gt; The_Stack),</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((The_Stack, Item) =&gt; The_Stack);</a:t>
            </a:r>
            <a:endParaRPr lang="en-US" sz="1400" i="0" kern="1200" noProof="1" smtClean="0">
              <a:latin typeface="Consolas" panose="020B0609020204030204" pitchFamily="49" charset="0"/>
              <a:cs typeface="Consolas" panose="020B0609020204030204" pitchFamily="49" charset="0"/>
            </a:endParaRPr>
          </a:p>
        </p:txBody>
      </p:sp>
      <p:sp>
        <p:nvSpPr>
          <p:cNvPr id="5" name="TextBox 4"/>
          <p:cNvSpPr txBox="1"/>
          <p:nvPr/>
        </p:nvSpPr>
        <p:spPr>
          <a:xfrm>
            <a:off x="6781801" y="4124749"/>
            <a:ext cx="1600200" cy="830997"/>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As if Pop alters entire state (not just Top)</a:t>
            </a:r>
          </a:p>
        </p:txBody>
      </p:sp>
    </p:spTree>
    <p:extLst>
      <p:ext uri="{BB962C8B-B14F-4D97-AF65-F5344CB8AC3E}">
        <p14:creationId xmlns:p14="http://schemas.microsoft.com/office/powerpoint/2010/main" val="9008995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Double Wave 17"/>
          <p:cNvSpPr/>
          <p:nvPr/>
        </p:nvSpPr>
        <p:spPr bwMode="auto">
          <a:xfrm>
            <a:off x="3866803" y="2468155"/>
            <a:ext cx="914400" cy="214953"/>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19" name="Double Wave 18"/>
          <p:cNvSpPr/>
          <p:nvPr/>
        </p:nvSpPr>
        <p:spPr bwMode="auto">
          <a:xfrm>
            <a:off x="4874738" y="2480303"/>
            <a:ext cx="1401046" cy="214953"/>
          </a:xfrm>
          <a:prstGeom prst="doubleWave">
            <a:avLst/>
          </a:prstGeom>
          <a:solidFill>
            <a:srgbClr val="FFFF00"/>
          </a:solidFill>
          <a:ln w="9525" cap="flat" cmpd="sng" algn="ctr">
            <a:noFill/>
            <a:prstDash val="solid"/>
            <a:round/>
            <a:headEnd type="none" w="med" len="med"/>
            <a:tailEnd type="none"/>
          </a:ln>
          <a:effectLst/>
          <a:ex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An More Precise Abstraction Definition</a:t>
            </a:r>
            <a:endParaRPr lang="en-US" dirty="0"/>
          </a:p>
        </p:txBody>
      </p:sp>
      <p:sp>
        <p:nvSpPr>
          <p:cNvPr id="3" name="Content Placeholder 2"/>
          <p:cNvSpPr>
            <a:spLocks noGrp="1"/>
          </p:cNvSpPr>
          <p:nvPr>
            <p:ph sz="half" idx="10"/>
          </p:nvPr>
        </p:nvSpPr>
        <p:spPr/>
        <p:txBody>
          <a:bodyPr/>
          <a:lstStyle/>
          <a:p>
            <a:r>
              <a:rPr lang="en-US" dirty="0" smtClean="0"/>
              <a:t>Involves defining multiple abstract state names</a:t>
            </a:r>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r>
              <a:rPr lang="en-US" dirty="0" smtClean="0"/>
              <a:t>Maybe </a:t>
            </a:r>
            <a:r>
              <a:rPr lang="en-US" i="1" dirty="0"/>
              <a:t>too</a:t>
            </a:r>
            <a:r>
              <a:rPr lang="en-US" dirty="0"/>
              <a:t> </a:t>
            </a:r>
            <a:r>
              <a:rPr lang="en-US" dirty="0" smtClean="0"/>
              <a:t>precise: state is no longer hidden!</a:t>
            </a:r>
          </a:p>
          <a:p>
            <a:pPr lvl="1"/>
            <a:r>
              <a:rPr lang="en-US" dirty="0" smtClean="0"/>
              <a:t>Changes to implementation in body now affect clients</a:t>
            </a:r>
          </a:p>
        </p:txBody>
      </p:sp>
      <p:sp>
        <p:nvSpPr>
          <p:cNvPr id="14" name="Double Wave 13"/>
          <p:cNvSpPr/>
          <p:nvPr/>
        </p:nvSpPr>
        <p:spPr bwMode="auto">
          <a:xfrm>
            <a:off x="3362822" y="3375264"/>
            <a:ext cx="2150962" cy="214953"/>
          </a:xfrm>
          <a:prstGeom prst="doubleWave">
            <a:avLst/>
          </a:prstGeom>
          <a:solidFill>
            <a:srgbClr val="FFFF00"/>
          </a:solidFill>
          <a:ln w="9525" cap="flat" cmpd="sng" algn="ctr">
            <a:noFill/>
            <a:prstDash val="solid"/>
            <a:round/>
            <a:headEnd type="none" w="med" len="med"/>
            <a:tailEnd type="none"/>
          </a:ln>
          <a:effectLst/>
          <a:extLst/>
        </p:spPr>
        <p:txBody>
          <a:bodyPr rtlCol="0" anchor="ctr"/>
          <a:lstStyle/>
          <a:p>
            <a:pPr algn="ctr"/>
            <a:endParaRPr lang="en-US"/>
          </a:p>
        </p:txBody>
      </p:sp>
      <p:sp>
        <p:nvSpPr>
          <p:cNvPr id="15" name="Double Wave 14"/>
          <p:cNvSpPr/>
          <p:nvPr/>
        </p:nvSpPr>
        <p:spPr bwMode="auto">
          <a:xfrm>
            <a:off x="3362822" y="3652922"/>
            <a:ext cx="1922362" cy="214953"/>
          </a:xfrm>
          <a:prstGeom prst="doubleWave">
            <a:avLst/>
          </a:prstGeom>
          <a:solidFill>
            <a:schemeClr val="accent6">
              <a:lumMod val="20000"/>
              <a:lumOff val="80000"/>
            </a:schemeClr>
          </a:solidFill>
          <a:ln w="9525" cap="flat" cmpd="sng" algn="ctr">
            <a:noFill/>
            <a:prstDash val="solid"/>
            <a:round/>
            <a:headEnd type="none" w="med" len="med"/>
            <a:tailEnd type="none"/>
          </a:ln>
          <a:effectLst/>
          <a:extLst/>
        </p:spPr>
        <p:txBody>
          <a:bodyPr rtlCol="0" anchor="ctr"/>
          <a:lstStyle/>
          <a:p>
            <a:pPr algn="ctr"/>
            <a:endParaRPr lang="en-US"/>
          </a:p>
        </p:txBody>
      </p:sp>
      <p:sp>
        <p:nvSpPr>
          <p:cNvPr id="5" name="TextBox 4"/>
          <p:cNvSpPr txBox="1"/>
          <p:nvPr/>
        </p:nvSpPr>
        <p:spPr>
          <a:xfrm>
            <a:off x="1600200" y="1981200"/>
            <a:ext cx="5452134" cy="2808461"/>
          </a:xfrm>
          <a:prstGeom prst="rect">
            <a:avLst/>
          </a:prstGeom>
          <a:noFill/>
          <a:ln>
            <a:no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(Top_State, Content_State)</a:t>
            </a:r>
          </a:p>
          <a:p>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noProof="1" smtClean="0">
                <a:latin typeface="Consolas" panose="020B0609020204030204" pitchFamily="49" charset="0"/>
                <a:cs typeface="Consolas" panose="020B0609020204030204" pitchFamily="49" charset="0"/>
              </a:rPr>
              <a:t>     Global  =&gt; (Input =&gt; Content_State,</a:t>
            </a:r>
          </a:p>
          <a:p>
            <a:pPr>
              <a:spcBef>
                <a:spcPts val="3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In_Out =&gt; Top_State),</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Depends =&gt; (Top_State =&gt; Top_State,</a:t>
            </a:r>
          </a:p>
          <a:p>
            <a:pPr>
              <a:spcBef>
                <a:spcPts val="3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Item =&gt; (Top_State, Content_State));</a:t>
            </a:r>
          </a:p>
          <a:p>
            <a:pPr>
              <a:spcBef>
                <a:spcPts val="300"/>
              </a:spcBef>
            </a:pPr>
            <a:r>
              <a:rPr lang="en-US" sz="1400" noProof="1" smtClean="0">
                <a:latin typeface="Consolas" panose="020B0609020204030204" pitchFamily="49" charset="0"/>
                <a:cs typeface="Consolas" panose="020B0609020204030204" pitchFamily="49" charset="0"/>
              </a:rPr>
              <a:t>…</a:t>
            </a:r>
          </a:p>
        </p:txBody>
      </p:sp>
      <p:sp>
        <p:nvSpPr>
          <p:cNvPr id="12" name="TextBox 11"/>
          <p:cNvSpPr txBox="1"/>
          <p:nvPr/>
        </p:nvSpPr>
        <p:spPr>
          <a:xfrm>
            <a:off x="6314059" y="3471156"/>
            <a:ext cx="1924694" cy="338554"/>
          </a:xfrm>
          <a:prstGeom prst="rect">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Pop only alters Top</a:t>
            </a:r>
          </a:p>
        </p:txBody>
      </p:sp>
    </p:spTree>
    <p:extLst>
      <p:ext uri="{BB962C8B-B14F-4D97-AF65-F5344CB8AC3E}">
        <p14:creationId xmlns:p14="http://schemas.microsoft.com/office/powerpoint/2010/main" val="19071910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533400"/>
          </a:xfrm>
        </p:spPr>
        <p:txBody>
          <a:bodyPr/>
          <a:lstStyle/>
          <a:p>
            <a:r>
              <a:rPr lang="en-US" dirty="0" smtClean="0"/>
              <a:t>Providing More Flow Information If Needed</a:t>
            </a:r>
            <a:endParaRPr lang="en-US" dirty="0"/>
          </a:p>
        </p:txBody>
      </p:sp>
      <p:sp>
        <p:nvSpPr>
          <p:cNvPr id="3" name="Content Placeholder 2"/>
          <p:cNvSpPr>
            <a:spLocks noGrp="1"/>
          </p:cNvSpPr>
          <p:nvPr>
            <p:ph sz="half" idx="10"/>
          </p:nvPr>
        </p:nvSpPr>
        <p:spPr/>
        <p:txBody>
          <a:bodyPr/>
          <a:lstStyle/>
          <a:p>
            <a:r>
              <a:rPr lang="en-US" dirty="0" smtClean="0"/>
              <a:t>When less precision causes verification issues</a:t>
            </a:r>
          </a:p>
          <a:p>
            <a:r>
              <a:rPr lang="en-US" dirty="0" smtClean="0"/>
              <a:t>Achieved with aspects </a:t>
            </a:r>
            <a:r>
              <a:rPr lang="en-US" dirty="0" err="1" smtClean="0"/>
              <a:t>Refined_Global</a:t>
            </a:r>
            <a:r>
              <a:rPr lang="en-US" dirty="0" smtClean="0"/>
              <a:t> and </a:t>
            </a:r>
            <a:r>
              <a:rPr lang="en-US" dirty="0" err="1" smtClean="0"/>
              <a:t>Refined_Depends</a:t>
            </a:r>
            <a:endParaRPr lang="en-US" dirty="0" smtClean="0"/>
          </a:p>
          <a:p>
            <a:r>
              <a:rPr lang="en-US" altLang="en-US" dirty="0" smtClean="0">
                <a:ea typeface="ヒラギノ角ゴ ProN W3" pitchFamily="2" charset="-128"/>
              </a:rPr>
              <a:t>Associated with subprogram bodies in package body, where everything is visible</a:t>
            </a:r>
          </a:p>
          <a:p>
            <a:r>
              <a:rPr lang="en-US" altLang="en-US" dirty="0" smtClean="0"/>
              <a:t>Exactly </a:t>
            </a:r>
            <a:r>
              <a:rPr lang="en-US" altLang="en-US" dirty="0"/>
              <a:t>like normal Global and Depends contracts except </a:t>
            </a:r>
            <a:r>
              <a:rPr lang="en-US" altLang="en-US" dirty="0" smtClean="0"/>
              <a:t>refers </a:t>
            </a:r>
            <a:r>
              <a:rPr lang="en-US" altLang="en-US" dirty="0"/>
              <a:t>directly to </a:t>
            </a:r>
            <a:r>
              <a:rPr lang="en-US" altLang="en-US" dirty="0" smtClean="0"/>
              <a:t>now-visible concrete state</a:t>
            </a:r>
            <a:endParaRPr lang="en-US" dirty="0" smtClean="0"/>
          </a:p>
          <a:p>
            <a:r>
              <a:rPr lang="en-US" altLang="en-US" dirty="0" smtClean="0">
                <a:ea typeface="ヒラギノ角ゴ ProN W3" pitchFamily="2" charset="-128"/>
              </a:rPr>
              <a:t>Used by GNATprove to analyze calls within package</a:t>
            </a:r>
            <a:endParaRPr lang="en-US" altLang="en-US" dirty="0">
              <a:ea typeface="ヒラギノ角ゴ ProN W3" pitchFamily="2" charset="-128"/>
            </a:endParaRPr>
          </a:p>
          <a:p>
            <a:r>
              <a:rPr lang="en-US" altLang="en-US" dirty="0" smtClean="0">
                <a:ea typeface="ヒラギノ角ゴ ProN W3" pitchFamily="2" charset="-128"/>
              </a:rPr>
              <a:t>Optional</a:t>
            </a:r>
          </a:p>
          <a:p>
            <a:pPr lvl="1"/>
            <a:r>
              <a:rPr lang="en-US" altLang="en-US" dirty="0" smtClean="0">
                <a:ea typeface="ヒラギノ角ゴ ProN W3" pitchFamily="2" charset="-128"/>
              </a:rPr>
              <a:t>GNATprove will synthesize them otherwise, to check implementation, but you may want to say more</a:t>
            </a:r>
            <a:endParaRPr lang="en-US" altLang="en-US" dirty="0">
              <a:ea typeface="ヒラギノ角ゴ ProN W3" pitchFamily="2" charset="-128"/>
            </a:endParaRPr>
          </a:p>
          <a:p>
            <a:endParaRPr lang="en-US" dirty="0"/>
          </a:p>
        </p:txBody>
      </p:sp>
    </p:spTree>
    <p:extLst>
      <p:ext uri="{BB962C8B-B14F-4D97-AF65-F5344CB8AC3E}">
        <p14:creationId xmlns:p14="http://schemas.microsoft.com/office/powerpoint/2010/main" val="3483049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Refined Global and Depends Example</a:t>
            </a:r>
            <a:endParaRPr lang="en-US" dirty="0"/>
          </a:p>
        </p:txBody>
      </p:sp>
      <p:grpSp>
        <p:nvGrpSpPr>
          <p:cNvPr id="10" name="Group 9"/>
          <p:cNvGrpSpPr/>
          <p:nvPr/>
        </p:nvGrpSpPr>
        <p:grpSpPr>
          <a:xfrm>
            <a:off x="1349003" y="1157595"/>
            <a:ext cx="5352747" cy="5511765"/>
            <a:chOff x="1349003" y="1157595"/>
            <a:chExt cx="5352747" cy="5511765"/>
          </a:xfrm>
        </p:grpSpPr>
        <p:sp>
          <p:nvSpPr>
            <p:cNvPr id="7" name="Wave 6"/>
            <p:cNvSpPr/>
            <p:nvPr/>
          </p:nvSpPr>
          <p:spPr bwMode="auto">
            <a:xfrm>
              <a:off x="4870626" y="4652221"/>
              <a:ext cx="630032" cy="246475"/>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Wave 7"/>
            <p:cNvSpPr/>
            <p:nvPr/>
          </p:nvSpPr>
          <p:spPr bwMode="auto">
            <a:xfrm>
              <a:off x="4967753" y="4106103"/>
              <a:ext cx="339968" cy="246475"/>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Wave 8"/>
            <p:cNvSpPr/>
            <p:nvPr/>
          </p:nvSpPr>
          <p:spPr bwMode="auto">
            <a:xfrm>
              <a:off x="5664646" y="4645958"/>
              <a:ext cx="339968" cy="246475"/>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Wave 5"/>
            <p:cNvSpPr/>
            <p:nvPr/>
          </p:nvSpPr>
          <p:spPr bwMode="auto">
            <a:xfrm>
              <a:off x="4942467" y="3863038"/>
              <a:ext cx="649122" cy="246475"/>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349003" y="1157595"/>
              <a:ext cx="5352747" cy="5511765"/>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Refined_State =&gt; (The_Stack =&gt; (Top, Values))</a:t>
              </a:r>
            </a:p>
            <a:p>
              <a:pPr>
                <a:spcBef>
                  <a:spcPts val="3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List </a:t>
              </a:r>
              <a:r>
                <a:rPr lang="en-US" sz="1400" b="1" noProof="1" smtClean="0">
                  <a:latin typeface="Consolas" panose="020B0609020204030204" pitchFamily="49" charset="0"/>
                  <a:cs typeface="Consolas" panose="020B0609020204030204" pitchFamily="49" charset="0"/>
                </a:rPr>
                <a:t>is array  </a:t>
              </a:r>
              <a:r>
                <a:rPr lang="en-US" sz="1400" noProof="1" smtClean="0">
                  <a:latin typeface="Consolas" panose="020B0609020204030204" pitchFamily="49" charset="0"/>
                  <a:cs typeface="Consolas" panose="020B0609020204030204" pitchFamily="49" charset="0"/>
                </a:rPr>
                <a:t>(1 .. Capacity) </a:t>
              </a:r>
              <a:r>
                <a:rPr lang="en-US" sz="1400" b="1" noProof="1" smtClean="0">
                  <a:latin typeface="Consolas" panose="020B0609020204030204" pitchFamily="49" charset="0"/>
                  <a:cs typeface="Consolas" panose="020B0609020204030204" pitchFamily="49" charset="0"/>
                </a:rPr>
                <a:t>of </a:t>
              </a:r>
              <a:r>
                <a:rPr lang="en-US" sz="1400" noProof="1" smtClean="0">
                  <a:latin typeface="Consolas" panose="020B0609020204030204" pitchFamily="49" charset="0"/>
                  <a:cs typeface="Consolas" panose="020B0609020204030204" pitchFamily="49" charset="0"/>
                </a:rPr>
                <a:t>Integer;</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List;</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Integer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Capacity  := 0;</a:t>
              </a:r>
            </a:p>
            <a:p>
              <a:pPr>
                <a:spcBef>
                  <a:spcPts val="24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Refined_Global  =&gt; (Input  =&gt; Values,</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In_Out =&gt; Top), </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Refined_Depends =&gt; (Top  =&gt; Top,</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Item =&gt; (Values, Top))</a:t>
              </a:r>
            </a:p>
            <a:p>
              <a:r>
                <a:rPr lang="en-US" sz="1400" b="1" noProof="1" smtClean="0">
                  <a:latin typeface="Consolas" panose="020B0609020204030204" pitchFamily="49" charset="0"/>
                  <a:cs typeface="Consolas" panose="020B0609020204030204" pitchFamily="49" charset="0"/>
                </a:rPr>
                <a:t>   is</a:t>
              </a:r>
            </a:p>
            <a:p>
              <a:r>
                <a:rPr lang="en-US" sz="1400" b="1" noProof="1" smtClean="0">
                  <a:latin typeface="Consolas" panose="020B0609020204030204" pitchFamily="49" charset="0"/>
                  <a:cs typeface="Consolas" panose="020B0609020204030204" pitchFamily="49" charset="0"/>
                </a:rPr>
                <a:t>   begin</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Item := Values (Top);</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Top - 1;</a:t>
              </a:r>
            </a:p>
            <a:p>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Pop;</a:t>
              </a:r>
            </a:p>
            <a:p>
              <a:endParaRPr lang="en-US" sz="1400" noProof="1">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   …</a:t>
              </a:r>
            </a:p>
            <a:p>
              <a:endParaRPr lang="en-US" sz="1400" i="0" kern="1200" noProof="1" smtClean="0">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1756093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Declaring “Permanent” State</a:t>
            </a:r>
            <a:endParaRPr lang="en-US" dirty="0"/>
          </a:p>
        </p:txBody>
      </p:sp>
      <p:sp>
        <p:nvSpPr>
          <p:cNvPr id="3" name="Content Placeholder 2"/>
          <p:cNvSpPr>
            <a:spLocks noGrp="1"/>
          </p:cNvSpPr>
          <p:nvPr>
            <p:ph sz="half" idx="10"/>
          </p:nvPr>
        </p:nvSpPr>
        <p:spPr/>
        <p:txBody>
          <a:bodyPr/>
          <a:lstStyle/>
          <a:p>
            <a:r>
              <a:rPr lang="en-US" dirty="0" smtClean="0"/>
              <a:t>I.e., intended to exist entire time application runs</a:t>
            </a:r>
          </a:p>
          <a:p>
            <a:r>
              <a:rPr lang="en-US" dirty="0" smtClean="0"/>
              <a:t>Therefore, declare them in units with that lifetime</a:t>
            </a:r>
          </a:p>
          <a:p>
            <a:r>
              <a:rPr lang="en-US" dirty="0" smtClean="0"/>
              <a:t>Library subprograms don’t suffice</a:t>
            </a:r>
          </a:p>
          <a:p>
            <a:pPr lvl="1"/>
            <a:r>
              <a:rPr lang="en-US" dirty="0" smtClean="0"/>
              <a:t>Declarative part is not visible outside the subprogram</a:t>
            </a:r>
          </a:p>
          <a:p>
            <a:pPr lvl="1"/>
            <a:r>
              <a:rPr lang="en-US" dirty="0" smtClean="0"/>
              <a:t>Main subprogram can complete before rest of program</a:t>
            </a:r>
          </a:p>
          <a:p>
            <a:pPr lvl="1"/>
            <a:r>
              <a:rPr lang="en-US" dirty="0" smtClean="0"/>
              <a:t>Hence not a general approach</a:t>
            </a:r>
          </a:p>
          <a:p>
            <a:r>
              <a:rPr lang="en-US" dirty="0" smtClean="0"/>
              <a:t>Therefore, use library packages</a:t>
            </a:r>
          </a:p>
          <a:p>
            <a:pPr lvl="1"/>
            <a:r>
              <a:rPr lang="en-US" dirty="0" smtClean="0"/>
              <a:t>Package spec’s visible part</a:t>
            </a:r>
          </a:p>
          <a:p>
            <a:pPr lvl="1"/>
            <a:r>
              <a:rPr lang="en-US" dirty="0" smtClean="0"/>
              <a:t>Package spec’s private part</a:t>
            </a:r>
          </a:p>
          <a:p>
            <a:pPr lvl="1"/>
            <a:r>
              <a:rPr lang="en-US" dirty="0" smtClean="0"/>
              <a:t>Package body</a:t>
            </a:r>
          </a:p>
        </p:txBody>
      </p:sp>
    </p:spTree>
    <p:extLst>
      <p:ext uri="{BB962C8B-B14F-4D97-AF65-F5344CB8AC3E}">
        <p14:creationId xmlns:p14="http://schemas.microsoft.com/office/powerpoint/2010/main" val="1328739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Providing Stronger Internal Postconditions</a:t>
            </a:r>
            <a:endParaRPr lang="en-US" dirty="0"/>
          </a:p>
        </p:txBody>
      </p:sp>
      <p:sp>
        <p:nvSpPr>
          <p:cNvPr id="3" name="Content Placeholder 2"/>
          <p:cNvSpPr>
            <a:spLocks noGrp="1"/>
          </p:cNvSpPr>
          <p:nvPr>
            <p:ph sz="half" idx="10"/>
          </p:nvPr>
        </p:nvSpPr>
        <p:spPr/>
        <p:txBody>
          <a:bodyPr/>
          <a:lstStyle/>
          <a:p>
            <a:r>
              <a:rPr lang="en-US" altLang="en-US" smtClean="0"/>
              <a:t>May be required to verify a subprogram body</a:t>
            </a:r>
          </a:p>
          <a:p>
            <a:pPr lvl="1"/>
            <a:r>
              <a:rPr lang="en-US" altLang="en-US" smtClean="0"/>
              <a:t>Stronger than we want to express to clients</a:t>
            </a:r>
          </a:p>
          <a:p>
            <a:r>
              <a:rPr lang="en-US" altLang="en-US" smtClean="0"/>
              <a:t>Can be achieved using the Refined_Post aspect</a:t>
            </a:r>
          </a:p>
          <a:p>
            <a:pPr lvl="1"/>
            <a:r>
              <a:rPr lang="en-US" altLang="en-US" smtClean="0"/>
              <a:t>Placed on a subprogram body in the package body</a:t>
            </a:r>
          </a:p>
          <a:p>
            <a:pPr lvl="1"/>
            <a:r>
              <a:rPr lang="en-US" altLang="en-US" smtClean="0"/>
              <a:t>GNATprove uses it internally when analyzing the package</a:t>
            </a:r>
          </a:p>
          <a:p>
            <a:r>
              <a:rPr lang="en-US" altLang="en-US" smtClean="0"/>
              <a:t>Must be stronger than the public postcondition</a:t>
            </a:r>
          </a:p>
          <a:p>
            <a:pPr lvl="1"/>
            <a:r>
              <a:rPr lang="en-US" altLang="en-US" smtClean="0"/>
              <a:t>Must imply the visible postcondition</a:t>
            </a:r>
          </a:p>
          <a:p>
            <a:pPr lvl="2"/>
            <a:r>
              <a:rPr lang="en-US" altLang="en-US" smtClean="0"/>
              <a:t>GNATprove error otherwise</a:t>
            </a:r>
          </a:p>
          <a:p>
            <a:pPr lvl="1"/>
            <a:r>
              <a:rPr lang="en-US" altLang="en-US" smtClean="0"/>
              <a:t>Even if it is actually implied by the subprogram’s body…</a:t>
            </a:r>
          </a:p>
          <a:p>
            <a:r>
              <a:rPr lang="en-US" altLang="en-US" smtClean="0"/>
              <a:t>Note that an implicit postcondition is simply True</a:t>
            </a:r>
          </a:p>
          <a:p>
            <a:pPr lvl="1"/>
            <a:r>
              <a:rPr lang="en-US" altLang="en-US" smtClean="0"/>
              <a:t>Thus refined version always implies implicit version</a:t>
            </a:r>
            <a:endParaRPr lang="en-US" altLang="en-US" dirty="0" smtClean="0"/>
          </a:p>
        </p:txBody>
      </p:sp>
    </p:spTree>
    <p:extLst>
      <p:ext uri="{BB962C8B-B14F-4D97-AF65-F5344CB8AC3E}">
        <p14:creationId xmlns:p14="http://schemas.microsoft.com/office/powerpoint/2010/main" val="2674107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Refined_Post Example</a:t>
            </a:r>
            <a:endParaRPr lang="en-US" dirty="0"/>
          </a:p>
        </p:txBody>
      </p:sp>
      <p:grpSp>
        <p:nvGrpSpPr>
          <p:cNvPr id="11" name="Group 10"/>
          <p:cNvGrpSpPr/>
          <p:nvPr/>
        </p:nvGrpSpPr>
        <p:grpSpPr>
          <a:xfrm>
            <a:off x="2456611" y="1052736"/>
            <a:ext cx="4060727" cy="2046714"/>
            <a:chOff x="2456611" y="1052736"/>
            <a:chExt cx="4060727" cy="2046714"/>
          </a:xfrm>
        </p:grpSpPr>
        <p:sp>
          <p:nvSpPr>
            <p:cNvPr id="8" name="Rounded Rectangle 7"/>
            <p:cNvSpPr/>
            <p:nvPr/>
          </p:nvSpPr>
          <p:spPr bwMode="auto">
            <a:xfrm>
              <a:off x="2781178" y="1556792"/>
              <a:ext cx="1800200" cy="288032"/>
            </a:xfrm>
            <a:prstGeom prst="roundRect">
              <a:avLst/>
            </a:prstGeom>
            <a:solidFill>
              <a:schemeClr val="tx2">
                <a:lumMod val="10000"/>
                <a:lumOff val="9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4" name="TextBox 3"/>
            <p:cNvSpPr txBox="1"/>
            <p:nvPr/>
          </p:nvSpPr>
          <p:spPr>
            <a:xfrm>
              <a:off x="2456611" y="1052736"/>
              <a:ext cx="4060727" cy="204671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procedure </a:t>
              </a:r>
              <a:r>
                <a:rPr lang="en-US" sz="1400" noProof="1" smtClean="0">
                  <a:latin typeface="Consolas" panose="020B0609020204030204" pitchFamily="49" charset="0"/>
                  <a:cs typeface="Consolas" panose="020B0609020204030204" pitchFamily="49" charset="0"/>
                </a:rPr>
                <a:t>Push (Item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Pre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Full,</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Empty,</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00"/>
                </a:spcBef>
              </a:pPr>
              <a:endParaRPr lang="en-US" sz="1400" i="0" kern="1200" noProof="1" smtClean="0">
                <a:latin typeface="Consolas" panose="020B0609020204030204" pitchFamily="49" charset="0"/>
                <a:cs typeface="Consolas" panose="020B0609020204030204" pitchFamily="49" charset="0"/>
              </a:endParaRPr>
            </a:p>
            <a:p>
              <a:pPr>
                <a:spcBef>
                  <a:spcPts val="100"/>
                </a:spcBef>
              </a:pPr>
              <a:r>
                <a:rPr lang="en-US" sz="1400" b="1" noProof="1" smtClean="0">
                  <a:latin typeface="Consolas" panose="020B0609020204030204" pitchFamily="49" charset="0"/>
                  <a:cs typeface="Consolas" panose="020B0609020204030204" pitchFamily="49" charset="0"/>
                </a:rPr>
                <a:t>function </a:t>
              </a:r>
              <a:r>
                <a:rPr lang="en-US" sz="1400" noProof="1" smtClean="0">
                  <a:latin typeface="Consolas" panose="020B0609020204030204" pitchFamily="49" charset="0"/>
                  <a:cs typeface="Consolas" panose="020B0609020204030204" pitchFamily="49" charset="0"/>
                </a:rPr>
                <a:t>Empty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a:t>
              </a:r>
            </a:p>
            <a:p>
              <a:pPr>
                <a:spcBef>
                  <a:spcPts val="300"/>
                </a:spcBef>
              </a:pPr>
              <a:r>
                <a:rPr lang="en-US" sz="1400" b="1" noProof="1" smtClean="0">
                  <a:latin typeface="Consolas" panose="020B0609020204030204" pitchFamily="49" charset="0"/>
                  <a:cs typeface="Consolas" panose="020B0609020204030204" pitchFamily="49" charset="0"/>
                </a:rPr>
                <a:t>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p>
            <a:p>
              <a:pPr>
                <a:spcBef>
                  <a:spcPts val="100"/>
                </a:spcBef>
              </a:pPr>
              <a:r>
                <a:rPr lang="en-US" sz="1400" i="0" kern="1200" noProof="1" smtClean="0">
                  <a:latin typeface="Consolas" panose="020B0609020204030204" pitchFamily="49" charset="0"/>
                  <a:cs typeface="Consolas" panose="020B0609020204030204" pitchFamily="49" charset="0"/>
                </a:rPr>
                <a:t>…</a:t>
              </a:r>
            </a:p>
          </p:txBody>
        </p:sp>
      </p:grpSp>
      <p:grpSp>
        <p:nvGrpSpPr>
          <p:cNvPr id="10" name="Group 9"/>
          <p:cNvGrpSpPr/>
          <p:nvPr/>
        </p:nvGrpSpPr>
        <p:grpSpPr>
          <a:xfrm>
            <a:off x="2384603" y="3573016"/>
            <a:ext cx="6147837" cy="2975173"/>
            <a:chOff x="2384603" y="3573016"/>
            <a:chExt cx="6147837" cy="2975173"/>
          </a:xfrm>
        </p:grpSpPr>
        <p:sp>
          <p:nvSpPr>
            <p:cNvPr id="9" name="Rounded Rectangle 8"/>
            <p:cNvSpPr/>
            <p:nvPr/>
          </p:nvSpPr>
          <p:spPr bwMode="auto">
            <a:xfrm>
              <a:off x="2686774" y="4568318"/>
              <a:ext cx="3613418" cy="804897"/>
            </a:xfrm>
            <a:prstGeom prst="roundRect">
              <a:avLst/>
            </a:prstGeom>
            <a:solidFill>
              <a:schemeClr val="tx2">
                <a:lumMod val="10000"/>
                <a:lumOff val="9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5" name="TextBox 4"/>
            <p:cNvSpPr txBox="1"/>
            <p:nvPr/>
          </p:nvSpPr>
          <p:spPr>
            <a:xfrm>
              <a:off x="2384603" y="3573016"/>
              <a:ext cx="6147837" cy="2975173"/>
            </a:xfrm>
            <a:prstGeom prst="rect">
              <a:avLst/>
            </a:prstGeom>
            <a:noFill/>
            <a:ln>
              <a:solidFill>
                <a:schemeClr val="tx1"/>
              </a:solidFill>
              <a:prstDash val="sysDot"/>
            </a:ln>
          </p:spPr>
          <p:txBody>
            <a:bodyPr wrap="none" rtlCol="0">
              <a:spAutoFit/>
            </a:bodyPr>
            <a:lstStyle>
              <a:defPPr>
                <a:defRPr lang="fr-FR"/>
              </a:defPPr>
              <a:lvl1pPr>
                <a:defRPr sz="1400" b="1">
                  <a:latin typeface="Consolas" panose="020B0609020204030204" pitchFamily="49" charset="0"/>
                  <a:cs typeface="Consolas" panose="020B0609020204030204" pitchFamily="49" charset="0"/>
                </a:defRPr>
              </a:lvl1pPr>
            </a:lstStyle>
            <a:p>
              <a:r>
                <a:rPr lang="en-US" noProof="1" smtClean="0"/>
                <a:t>function </a:t>
              </a:r>
              <a:r>
                <a:rPr lang="en-US" b="0" noProof="1" smtClean="0"/>
                <a:t>Contains (Target_Value : Integer) </a:t>
              </a:r>
              <a:r>
                <a:rPr lang="en-US" noProof="1" smtClean="0"/>
                <a:t>return </a:t>
              </a:r>
              <a:r>
                <a:rPr lang="en-US" b="0" noProof="1" smtClean="0"/>
                <a:t>Boolean </a:t>
              </a:r>
              <a:r>
                <a:rPr lang="en-US" noProof="1" smtClean="0"/>
                <a:t>is</a:t>
              </a:r>
            </a:p>
            <a:p>
              <a:r>
                <a:rPr lang="en-US" noProof="1" smtClean="0"/>
                <a:t>   </a:t>
              </a:r>
              <a:r>
                <a:rPr lang="en-US" b="0" noProof="1" smtClean="0"/>
                <a:t>(</a:t>
              </a:r>
              <a:r>
                <a:rPr lang="en-US" noProof="1" smtClean="0"/>
                <a:t>for some </a:t>
              </a:r>
              <a:r>
                <a:rPr lang="en-US" b="0" noProof="1" smtClean="0"/>
                <a:t>K </a:t>
              </a:r>
              <a:r>
                <a:rPr lang="en-US" noProof="1" smtClean="0"/>
                <a:t>in </a:t>
              </a:r>
              <a:r>
                <a:rPr lang="en-US" b="0" noProof="1" smtClean="0"/>
                <a:t>1 .. Top =&gt; Values (K) = Target_Value); </a:t>
              </a:r>
            </a:p>
            <a:p>
              <a:pPr>
                <a:spcBef>
                  <a:spcPts val="2400"/>
                </a:spcBef>
              </a:pPr>
              <a:r>
                <a:rPr lang="en-US" noProof="1" smtClean="0"/>
                <a:t>procedure </a:t>
              </a:r>
              <a:r>
                <a:rPr lang="en-US" b="0" noProof="1" smtClean="0"/>
                <a:t>Push (Item : </a:t>
              </a:r>
              <a:r>
                <a:rPr lang="en-US" noProof="1" smtClean="0"/>
                <a:t>in </a:t>
              </a:r>
              <a:r>
                <a:rPr lang="en-US" b="0" noProof="1" smtClean="0"/>
                <a:t>Integer) </a:t>
              </a:r>
              <a:r>
                <a:rPr lang="en-US" noProof="1" smtClean="0"/>
                <a:t>with</a:t>
              </a:r>
            </a:p>
            <a:p>
              <a:pPr>
                <a:spcBef>
                  <a:spcPts val="400"/>
                </a:spcBef>
              </a:pPr>
              <a:r>
                <a:rPr lang="en-US" noProof="1" smtClean="0"/>
                <a:t>   </a:t>
              </a:r>
              <a:r>
                <a:rPr lang="en-US" b="0" noProof="1" smtClean="0"/>
                <a:t>Refined_Post =&gt; Top /= 0 </a:t>
              </a:r>
              <a:r>
                <a:rPr lang="en-US" noProof="1" smtClean="0"/>
                <a:t>and</a:t>
              </a:r>
            </a:p>
            <a:p>
              <a:pPr>
                <a:spcBef>
                  <a:spcPts val="300"/>
                </a:spcBef>
              </a:pPr>
              <a:r>
                <a:rPr lang="en-US" noProof="1" smtClean="0"/>
                <a:t>                   </a:t>
              </a:r>
              <a:r>
                <a:rPr lang="en-US" b="0" noProof="1" smtClean="0"/>
                <a:t>Contains (Item) </a:t>
              </a:r>
              <a:r>
                <a:rPr lang="en-US" noProof="1" smtClean="0"/>
                <a:t>and</a:t>
              </a:r>
            </a:p>
            <a:p>
              <a:pPr>
                <a:spcBef>
                  <a:spcPts val="300"/>
                </a:spcBef>
              </a:pPr>
              <a:r>
                <a:rPr lang="en-US" noProof="1" smtClean="0"/>
                <a:t>                   </a:t>
              </a:r>
              <a:r>
                <a:rPr lang="en-US" b="0" noProof="1" smtClean="0"/>
                <a:t>Value (Top) = Item</a:t>
              </a:r>
            </a:p>
            <a:p>
              <a:r>
                <a:rPr lang="en-US" noProof="1" smtClean="0"/>
                <a:t>is</a:t>
              </a:r>
            </a:p>
            <a:p>
              <a:r>
                <a:rPr lang="en-US" noProof="1" smtClean="0"/>
                <a:t>begin</a:t>
              </a:r>
            </a:p>
            <a:p>
              <a:pPr>
                <a:spcBef>
                  <a:spcPts val="200"/>
                </a:spcBef>
              </a:pPr>
              <a:r>
                <a:rPr lang="en-US" noProof="1" smtClean="0"/>
                <a:t>   </a:t>
              </a:r>
              <a:r>
                <a:rPr lang="en-US" b="0" noProof="1" smtClean="0"/>
                <a:t>Top := Top + 1;</a:t>
              </a:r>
            </a:p>
            <a:p>
              <a:pPr>
                <a:spcBef>
                  <a:spcPts val="200"/>
                </a:spcBef>
              </a:pPr>
              <a:r>
                <a:rPr lang="en-US" noProof="1" smtClean="0"/>
                <a:t>   </a:t>
              </a:r>
              <a:r>
                <a:rPr lang="en-US" b="0" noProof="1" smtClean="0"/>
                <a:t>Values (Top) := Item;</a:t>
              </a:r>
            </a:p>
            <a:p>
              <a:pPr>
                <a:spcBef>
                  <a:spcPts val="200"/>
                </a:spcBef>
              </a:pPr>
              <a:r>
                <a:rPr lang="en-US" noProof="1" smtClean="0"/>
                <a:t>end </a:t>
              </a:r>
              <a:r>
                <a:rPr lang="en-US" b="0" noProof="1" smtClean="0"/>
                <a:t>Push;</a:t>
              </a:r>
              <a:endParaRPr lang="en-US" b="0" noProof="1"/>
            </a:p>
          </p:txBody>
        </p:sp>
      </p:grpSp>
      <p:sp>
        <p:nvSpPr>
          <p:cNvPr id="6" name="TextBox 5"/>
          <p:cNvSpPr txBox="1"/>
          <p:nvPr/>
        </p:nvSpPr>
        <p:spPr>
          <a:xfrm>
            <a:off x="324306" y="1906816"/>
            <a:ext cx="1678665"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In package spec</a:t>
            </a:r>
          </a:p>
        </p:txBody>
      </p:sp>
      <p:sp>
        <p:nvSpPr>
          <p:cNvPr id="7" name="TextBox 6"/>
          <p:cNvSpPr txBox="1"/>
          <p:nvPr/>
        </p:nvSpPr>
        <p:spPr>
          <a:xfrm>
            <a:off x="318695" y="4852853"/>
            <a:ext cx="1689886"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In package body</a:t>
            </a:r>
          </a:p>
        </p:txBody>
      </p:sp>
    </p:spTree>
    <p:extLst>
      <p:ext uri="{BB962C8B-B14F-4D97-AF65-F5344CB8AC3E}">
        <p14:creationId xmlns:p14="http://schemas.microsoft.com/office/powerpoint/2010/main" val="20580608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3866815"/>
            <a:ext cx="2438400"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a:t>Managing State Agenda</a:t>
            </a:r>
          </a:p>
        </p:txBody>
      </p:sp>
      <p:sp>
        <p:nvSpPr>
          <p:cNvPr id="3" name="Content Placeholder 2"/>
          <p:cNvSpPr>
            <a:spLocks noGrp="1"/>
          </p:cNvSpPr>
          <p:nvPr>
            <p:ph sz="half" idx="10"/>
          </p:nvPr>
        </p:nvSpPr>
        <p:spPr/>
        <p:txBody>
          <a:bodyPr/>
          <a:lstStyle/>
          <a:p>
            <a:r>
              <a:rPr lang="en-US" dirty="0" smtClean="0"/>
              <a:t>Introduction</a:t>
            </a:r>
          </a:p>
          <a:p>
            <a:r>
              <a:rPr lang="en-US" dirty="0" smtClean="0"/>
              <a:t>Design Idioms Affecting State Visibility</a:t>
            </a:r>
          </a:p>
          <a:p>
            <a:r>
              <a:rPr lang="en-US" dirty="0" smtClean="0"/>
              <a:t>Referring To Hidden State In SPARK</a:t>
            </a:r>
          </a:p>
          <a:p>
            <a:r>
              <a:rPr lang="en-US" dirty="0" smtClean="0"/>
              <a:t>Refining Contracts</a:t>
            </a:r>
          </a:p>
          <a:p>
            <a:r>
              <a:rPr lang="en-US" dirty="0" smtClean="0"/>
              <a:t>Initialization</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4055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Initialization</a:t>
            </a:r>
            <a:endParaRPr lang="en-US" dirty="0"/>
          </a:p>
        </p:txBody>
      </p:sp>
      <p:sp>
        <p:nvSpPr>
          <p:cNvPr id="6" name="Content Placeholder 5"/>
          <p:cNvSpPr>
            <a:spLocks noGrp="1"/>
          </p:cNvSpPr>
          <p:nvPr>
            <p:ph sz="half" idx="10"/>
          </p:nvPr>
        </p:nvSpPr>
        <p:spPr/>
        <p:txBody>
          <a:bodyPr/>
          <a:lstStyle/>
          <a:p>
            <a:r>
              <a:rPr lang="en-US" altLang="en-US" dirty="0" smtClean="0"/>
              <a:t>Part of flow analysis (prior to proof)</a:t>
            </a:r>
          </a:p>
          <a:p>
            <a:r>
              <a:rPr lang="en-US" altLang="en-US" dirty="0"/>
              <a:t>Flow analysis </a:t>
            </a:r>
            <a:r>
              <a:rPr lang="en-US" altLang="en-US" dirty="0" smtClean="0"/>
              <a:t>includes checks </a:t>
            </a:r>
            <a:r>
              <a:rPr lang="en-US" altLang="en-US" dirty="0"/>
              <a:t>for dependencies between variables so it must be aware of information flowing through initialization</a:t>
            </a:r>
            <a:endParaRPr lang="en-US" dirty="0"/>
          </a:p>
          <a:p>
            <a:r>
              <a:rPr lang="en-US" dirty="0" smtClean="0"/>
              <a:t>Flow </a:t>
            </a:r>
            <a:r>
              <a:rPr lang="en-US" dirty="0"/>
              <a:t>analysis </a:t>
            </a:r>
            <a:r>
              <a:rPr lang="en-US" dirty="0" smtClean="0"/>
              <a:t>is undependable without this information</a:t>
            </a:r>
          </a:p>
          <a:p>
            <a:r>
              <a:rPr lang="en-US" dirty="0" smtClean="0"/>
              <a:t>Therefore, you can assert properties about hidden state initialization</a:t>
            </a:r>
          </a:p>
          <a:p>
            <a:r>
              <a:rPr lang="en-US" dirty="0" smtClean="0"/>
              <a:t>GNATprove </a:t>
            </a:r>
            <a:r>
              <a:rPr lang="en-US" dirty="0"/>
              <a:t>will </a:t>
            </a:r>
            <a:r>
              <a:rPr lang="en-US" dirty="0" smtClean="0"/>
              <a:t>attempt to verify those assertions</a:t>
            </a:r>
            <a:endParaRPr lang="en-US" dirty="0"/>
          </a:p>
        </p:txBody>
      </p:sp>
    </p:spTree>
    <p:extLst>
      <p:ext uri="{BB962C8B-B14F-4D97-AF65-F5344CB8AC3E}">
        <p14:creationId xmlns:p14="http://schemas.microsoft.com/office/powerpoint/2010/main" val="2684148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Package Initialization</a:t>
            </a:r>
            <a:endParaRPr lang="en-US" dirty="0"/>
          </a:p>
        </p:txBody>
      </p:sp>
      <p:sp>
        <p:nvSpPr>
          <p:cNvPr id="3" name="Content Placeholder 2"/>
          <p:cNvSpPr>
            <a:spLocks noGrp="1"/>
          </p:cNvSpPr>
          <p:nvPr>
            <p:ph sz="half" idx="10"/>
          </p:nvPr>
        </p:nvSpPr>
        <p:spPr/>
        <p:txBody>
          <a:bodyPr/>
          <a:lstStyle/>
          <a:p>
            <a:r>
              <a:rPr lang="en-US" dirty="0"/>
              <a:t>Flow analysis </a:t>
            </a:r>
            <a:r>
              <a:rPr lang="en-US" dirty="0" smtClean="0"/>
              <a:t>requires initialized </a:t>
            </a:r>
            <a:r>
              <a:rPr lang="en-US" dirty="0"/>
              <a:t>objects </a:t>
            </a:r>
          </a:p>
          <a:p>
            <a:pPr lvl="1"/>
            <a:r>
              <a:rPr lang="en-US" dirty="0" smtClean="0"/>
              <a:t>Unreliable otherwise</a:t>
            </a:r>
          </a:p>
          <a:p>
            <a:r>
              <a:rPr lang="en-US" dirty="0" smtClean="0"/>
              <a:t>You </a:t>
            </a:r>
            <a:r>
              <a:rPr lang="en-US" dirty="0"/>
              <a:t>can specify which </a:t>
            </a:r>
            <a:r>
              <a:rPr lang="en-US" dirty="0" smtClean="0"/>
              <a:t>state </a:t>
            </a:r>
            <a:r>
              <a:rPr lang="en-US" dirty="0"/>
              <a:t>is initialized during elaboration</a:t>
            </a:r>
          </a:p>
          <a:p>
            <a:pPr lvl="1"/>
            <a:r>
              <a:rPr lang="en-US" dirty="0"/>
              <a:t>The “output data dependencies” of package </a:t>
            </a:r>
            <a:r>
              <a:rPr lang="en-US" dirty="0" smtClean="0"/>
              <a:t>elaboration</a:t>
            </a:r>
          </a:p>
          <a:p>
            <a:r>
              <a:rPr lang="en-US" dirty="0" smtClean="0"/>
              <a:t>Specified via aspect “Initializes” on package specs</a:t>
            </a:r>
          </a:p>
          <a:p>
            <a:r>
              <a:rPr lang="en-US" dirty="0" smtClean="0"/>
              <a:t>Partial (simplified) syntax:</a:t>
            </a:r>
            <a:endParaRPr lang="en-US" dirty="0"/>
          </a:p>
          <a:p>
            <a:endParaRPr lang="en-US" dirty="0"/>
          </a:p>
          <a:p>
            <a:endParaRPr lang="en-US" dirty="0"/>
          </a:p>
        </p:txBody>
      </p:sp>
      <p:sp>
        <p:nvSpPr>
          <p:cNvPr id="5" name="TextBox 4"/>
          <p:cNvSpPr txBox="1"/>
          <p:nvPr/>
        </p:nvSpPr>
        <p:spPr>
          <a:xfrm>
            <a:off x="761051" y="4941168"/>
            <a:ext cx="8257389" cy="1502976"/>
          </a:xfrm>
          <a:prstGeom prst="rect">
            <a:avLst/>
          </a:prstGeom>
          <a:noFill/>
        </p:spPr>
        <p:txBody>
          <a:bodyPr wrap="none" rtlCol="0">
            <a:spAutoFit/>
          </a:bodyPr>
          <a:lstStyle/>
          <a:p>
            <a:r>
              <a:rPr lang="en-US" sz="1400" b="1" i="0" kern="1200" noProof="1" smtClean="0">
                <a:solidFill>
                  <a:schemeClr val="bg1">
                    <a:lumMod val="50000"/>
                  </a:schemeClr>
                </a:solidFill>
                <a:latin typeface="Consolas" panose="020B0609020204030204" pitchFamily="49" charset="0"/>
                <a:cs typeface="Consolas" panose="020B0609020204030204" pitchFamily="49" charset="0"/>
              </a:rPr>
              <a:t>package </a:t>
            </a:r>
            <a:r>
              <a:rPr lang="en-US" sz="14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400" b="1" i="0" kern="1200" noProof="1" smtClean="0">
                <a:solidFill>
                  <a:schemeClr val="bg1">
                    <a:lumMod val="50000"/>
                  </a:schemeClr>
                </a:solidFill>
                <a:latin typeface="Consolas" panose="020B0609020204030204" pitchFamily="49" charset="0"/>
                <a:cs typeface="Consolas" panose="020B0609020204030204" pitchFamily="49" charset="0"/>
              </a:rPr>
              <a:t>with</a:t>
            </a:r>
            <a:endParaRPr lang="en-US" sz="1400" i="0" kern="1200" noProof="1" smtClean="0">
              <a:latin typeface="Consolas" panose="020B0609020204030204" pitchFamily="49" charset="0"/>
              <a:cs typeface="Consolas" panose="020B0609020204030204" pitchFamily="49" charset="0"/>
            </a:endParaRPr>
          </a:p>
          <a:p>
            <a:pPr>
              <a:spcBef>
                <a:spcPts val="600"/>
              </a:spcBef>
              <a:tabLst>
                <a:tab pos="627063" algn="l"/>
                <a:tab pos="3030538" algn="l"/>
              </a:tabLs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initialization_list </a:t>
            </a:r>
          </a:p>
          <a:p>
            <a:pPr>
              <a:spcBef>
                <a:spcPts val="1200"/>
              </a:spcBef>
              <a:tabLst>
                <a:tab pos="627063" algn="l"/>
                <a:tab pos="3030538" algn="l"/>
              </a:tabLst>
            </a:pPr>
            <a:r>
              <a:rPr lang="en-US" sz="1400" noProof="1" smtClean="0">
                <a:latin typeface="Consolas" panose="020B0609020204030204" pitchFamily="49" charset="0"/>
                <a:cs typeface="Consolas" panose="020B0609020204030204" pitchFamily="49" charset="0"/>
              </a:rPr>
              <a:t>	initialization_list </a:t>
            </a:r>
            <a:r>
              <a:rPr lang="en-US" sz="1400" noProof="1">
                <a:latin typeface="Consolas" panose="020B0609020204030204" pitchFamily="49" charset="0"/>
                <a:cs typeface="Consolas" panose="020B0609020204030204" pitchFamily="49" charset="0"/>
              </a:rPr>
              <a:t>::= initialization_item</a:t>
            </a:r>
          </a:p>
          <a:p>
            <a:pPr>
              <a:spcBef>
                <a:spcPts val="400"/>
              </a:spcBef>
              <a:tabLst>
                <a:tab pos="627063" algn="l"/>
                <a:tab pos="2974975" algn="l"/>
              </a:tabLst>
            </a:pPr>
            <a:r>
              <a:rPr lang="en-US" sz="1400" noProof="1" smtClean="0">
                <a:latin typeface="Consolas" panose="020B0609020204030204" pitchFamily="49" charset="0"/>
                <a:cs typeface="Consolas" panose="020B0609020204030204" pitchFamily="49" charset="0"/>
              </a:rPr>
              <a:t>		| </a:t>
            </a:r>
            <a:r>
              <a:rPr lang="en-US" sz="1400" noProof="1">
                <a:latin typeface="Consolas" panose="020B0609020204030204" pitchFamily="49" charset="0"/>
                <a:cs typeface="Consolas" panose="020B0609020204030204" pitchFamily="49" charset="0"/>
              </a:rPr>
              <a:t>( initialization_item { , initialization_item } )</a:t>
            </a:r>
          </a:p>
          <a:p>
            <a:pPr>
              <a:spcBef>
                <a:spcPts val="400"/>
              </a:spcBef>
              <a:tabLst>
                <a:tab pos="627063" algn="l"/>
                <a:tab pos="3030538" algn="l"/>
              </a:tabLst>
            </a:pPr>
            <a:r>
              <a:rPr lang="en-US" sz="1400" noProof="1" smtClean="0">
                <a:latin typeface="Consolas" panose="020B0609020204030204" pitchFamily="49" charset="0"/>
                <a:cs typeface="Consolas" panose="020B0609020204030204" pitchFamily="49" charset="0"/>
              </a:rPr>
              <a:t>	initialization_item </a:t>
            </a: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name</a:t>
            </a:r>
            <a:endParaRPr lang="en-US" sz="1400"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4554703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a:off x="4058127" y="5494546"/>
            <a:ext cx="263028" cy="196904"/>
          </a:xfrm>
          <a:prstGeom prst="roundRect">
            <a:avLst/>
          </a:prstGeom>
          <a:solidFill>
            <a:schemeClr val="accent6">
              <a:lumMod val="60000"/>
              <a:lumOff val="4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17" name="Double Wave 16"/>
          <p:cNvSpPr/>
          <p:nvPr/>
        </p:nvSpPr>
        <p:spPr bwMode="auto">
          <a:xfrm>
            <a:off x="2583232" y="2066930"/>
            <a:ext cx="1658232" cy="152400"/>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dirty="0"/>
          </a:p>
        </p:txBody>
      </p:sp>
      <p:sp>
        <p:nvSpPr>
          <p:cNvPr id="4" name="Title 3"/>
          <p:cNvSpPr>
            <a:spLocks noGrp="1"/>
          </p:cNvSpPr>
          <p:nvPr>
            <p:ph type="title"/>
          </p:nvPr>
        </p:nvSpPr>
        <p:spPr/>
        <p:txBody>
          <a:bodyPr/>
          <a:lstStyle/>
          <a:p>
            <a:r>
              <a:rPr lang="en-US" dirty="0" smtClean="0"/>
              <a:t>Basic Example for Aspect “Initializes” </a:t>
            </a:r>
            <a:r>
              <a:rPr lang="en-US" sz="2000" dirty="0" smtClean="0"/>
              <a:t>(1)</a:t>
            </a:r>
            <a:endParaRPr lang="en-US" dirty="0"/>
          </a:p>
        </p:txBody>
      </p:sp>
      <p:sp>
        <p:nvSpPr>
          <p:cNvPr id="2" name="TextBox 1"/>
          <p:cNvSpPr txBox="1"/>
          <p:nvPr/>
        </p:nvSpPr>
        <p:spPr>
          <a:xfrm>
            <a:off x="2248152" y="1481554"/>
            <a:ext cx="2073003" cy="1931298"/>
          </a:xfrm>
          <a:prstGeom prst="rect">
            <a:avLst/>
          </a:prstGeom>
          <a:noFill/>
          <a:ln>
            <a:solidFill>
              <a:schemeClr val="tx1"/>
            </a:solidFill>
            <a:prstDash val="sysDot"/>
          </a:ln>
        </p:spPr>
        <p:txBody>
          <a:bodyPr wrap="none" rtlCol="0">
            <a:spAutoFit/>
          </a:bodyPr>
          <a:lstStyle/>
          <a:p>
            <a:r>
              <a:rPr lang="en-US" sz="1400" b="1" dirty="0" smtClean="0">
                <a:latin typeface="Consolas" panose="020B0609020204030204" pitchFamily="49" charset="0"/>
                <a:cs typeface="Consolas" panose="020B0609020204030204" pitchFamily="49" charset="0"/>
              </a:rPr>
              <a:t>package </a:t>
            </a:r>
            <a:r>
              <a:rPr lang="en-US" sz="1400" dirty="0" smtClean="0">
                <a:latin typeface="Consolas" panose="020B0609020204030204" pitchFamily="49" charset="0"/>
                <a:cs typeface="Consolas" panose="020B0609020204030204" pitchFamily="49" charset="0"/>
              </a:rPr>
              <a:t>P </a:t>
            </a:r>
            <a:r>
              <a:rPr lang="en-US" sz="1400" b="1" dirty="0" smtClean="0">
                <a:latin typeface="Consolas" panose="020B0609020204030204" pitchFamily="49" charset="0"/>
                <a:cs typeface="Consolas" panose="020B0609020204030204" pitchFamily="49" charset="0"/>
              </a:rPr>
              <a:t>with</a:t>
            </a:r>
          </a:p>
          <a:p>
            <a:pPr>
              <a:spcBef>
                <a:spcPts val="3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SPARK_Mode,</a:t>
            </a:r>
          </a:p>
          <a:p>
            <a:pPr>
              <a:spcBef>
                <a:spcPts val="3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Initializes =&gt; X</a:t>
            </a:r>
          </a:p>
          <a:p>
            <a:pPr>
              <a:spcBef>
                <a:spcPts val="300"/>
              </a:spcBef>
            </a:pPr>
            <a:r>
              <a:rPr lang="en-US" sz="1400" b="1" dirty="0" smtClean="0">
                <a:latin typeface="Consolas" panose="020B0609020204030204" pitchFamily="49" charset="0"/>
                <a:cs typeface="Consolas" panose="020B0609020204030204" pitchFamily="49" charset="0"/>
              </a:rPr>
              <a:t>is</a:t>
            </a:r>
          </a:p>
          <a:p>
            <a:endParaRPr lang="en-US" sz="1400" dirty="0" smtClean="0">
              <a:latin typeface="Consolas" panose="020B0609020204030204" pitchFamily="49" charset="0"/>
              <a:cs typeface="Consolas" panose="020B0609020204030204" pitchFamily="49" charset="0"/>
            </a:endParaRPr>
          </a:p>
          <a:p>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X : Integer;</a:t>
            </a:r>
          </a:p>
          <a:p>
            <a:r>
              <a:rPr lang="en-US" sz="1400" b="1" dirty="0" smtClean="0">
                <a:latin typeface="Consolas" panose="020B0609020204030204" pitchFamily="49" charset="0"/>
                <a:cs typeface="Consolas" panose="020B0609020204030204" pitchFamily="49" charset="0"/>
              </a:rPr>
              <a:t>        </a:t>
            </a:r>
          </a:p>
          <a:p>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P;</a:t>
            </a:r>
            <a:endParaRPr lang="en-US" sz="1400" dirty="0">
              <a:latin typeface="Consolas" panose="020B0609020204030204" pitchFamily="49" charset="0"/>
              <a:cs typeface="Consolas" panose="020B0609020204030204" pitchFamily="49" charset="0"/>
            </a:endParaRPr>
          </a:p>
        </p:txBody>
      </p:sp>
      <p:sp>
        <p:nvSpPr>
          <p:cNvPr id="15" name="TextBox 14"/>
          <p:cNvSpPr txBox="1"/>
          <p:nvPr/>
        </p:nvSpPr>
        <p:spPr>
          <a:xfrm>
            <a:off x="4639039" y="2548354"/>
            <a:ext cx="2967479" cy="338554"/>
          </a:xfrm>
          <a:prstGeom prst="rect">
            <a:avLst/>
          </a:prstGeom>
          <a:solidFill>
            <a:schemeClr val="bg1"/>
          </a:solidFill>
          <a:ln>
            <a:solidFill>
              <a:srgbClr val="C00000"/>
            </a:solidFill>
          </a:ln>
        </p:spPr>
        <p:txBody>
          <a:bodyPr wrap="none" rtlCol="0">
            <a:spAutoFit/>
          </a:bodyPr>
          <a:lstStyle/>
          <a:p>
            <a:pPr algn="ctr"/>
            <a:r>
              <a:rPr lang="en-US" sz="1600" dirty="0">
                <a:solidFill>
                  <a:srgbClr val="FF0000"/>
                </a:solidFill>
              </a:rPr>
              <a:t>high: "X" is not initialized in "P"</a:t>
            </a:r>
          </a:p>
        </p:txBody>
      </p:sp>
      <p:sp>
        <p:nvSpPr>
          <p:cNvPr id="7" name="Rectangle 6"/>
          <p:cNvSpPr/>
          <p:nvPr/>
        </p:nvSpPr>
        <p:spPr bwMode="auto">
          <a:xfrm>
            <a:off x="3924552" y="2722658"/>
            <a:ext cx="133575" cy="19690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4" name="Curved Connector 13"/>
          <p:cNvCxnSpPr>
            <a:stCxn id="15" idx="1"/>
            <a:endCxn id="7" idx="3"/>
          </p:cNvCxnSpPr>
          <p:nvPr/>
        </p:nvCxnSpPr>
        <p:spPr bwMode="auto">
          <a:xfrm rot="10800000" flipV="1">
            <a:off x="4058127" y="2717630"/>
            <a:ext cx="580912" cy="103479"/>
          </a:xfrm>
          <a:prstGeom prst="curvedConnector3">
            <a:avLst/>
          </a:prstGeom>
          <a:solidFill>
            <a:schemeClr val="accent1"/>
          </a:solidFill>
          <a:ln w="9525" cap="flat" cmpd="sng" algn="ctr">
            <a:solidFill>
              <a:srgbClr val="C00000"/>
            </a:solidFill>
            <a:prstDash val="solid"/>
            <a:round/>
            <a:headEnd type="none" w="med" len="med"/>
            <a:tailEnd type="triangle"/>
          </a:ln>
          <a:effectLst/>
        </p:spPr>
      </p:cxnSp>
      <p:sp>
        <p:nvSpPr>
          <p:cNvPr id="22" name="TextBox 21"/>
          <p:cNvSpPr txBox="1"/>
          <p:nvPr/>
        </p:nvSpPr>
        <p:spPr>
          <a:xfrm>
            <a:off x="2248151" y="4240902"/>
            <a:ext cx="2371162" cy="1931298"/>
          </a:xfrm>
          <a:prstGeom prst="rect">
            <a:avLst/>
          </a:prstGeom>
          <a:noFill/>
          <a:ln>
            <a:solidFill>
              <a:schemeClr val="tx1"/>
            </a:solidFill>
            <a:prstDash val="sysDot"/>
          </a:ln>
        </p:spPr>
        <p:txBody>
          <a:bodyPr wrap="none" rtlCol="0">
            <a:spAutoFit/>
          </a:bodyPr>
          <a:lstStyle/>
          <a:p>
            <a:r>
              <a:rPr lang="en-US" sz="1400" b="1" dirty="0" smtClean="0">
                <a:latin typeface="Consolas" panose="020B0609020204030204" pitchFamily="49" charset="0"/>
                <a:cs typeface="Consolas" panose="020B0609020204030204" pitchFamily="49" charset="0"/>
              </a:rPr>
              <a:t>package </a:t>
            </a:r>
            <a:r>
              <a:rPr lang="en-US" sz="1400" dirty="0" smtClean="0">
                <a:latin typeface="Consolas" panose="020B0609020204030204" pitchFamily="49" charset="0"/>
                <a:cs typeface="Consolas" panose="020B0609020204030204" pitchFamily="49" charset="0"/>
              </a:rPr>
              <a:t>P </a:t>
            </a:r>
            <a:r>
              <a:rPr lang="en-US" sz="1400" b="1" dirty="0" smtClean="0">
                <a:latin typeface="Consolas" panose="020B0609020204030204" pitchFamily="49" charset="0"/>
                <a:cs typeface="Consolas" panose="020B0609020204030204" pitchFamily="49" charset="0"/>
              </a:rPr>
              <a:t>with</a:t>
            </a:r>
          </a:p>
          <a:p>
            <a:pPr>
              <a:spcBef>
                <a:spcPts val="3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SPARK_Mode,</a:t>
            </a:r>
          </a:p>
          <a:p>
            <a:pPr>
              <a:spcBef>
                <a:spcPts val="3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Initializes =&gt; X</a:t>
            </a:r>
          </a:p>
          <a:p>
            <a:pPr>
              <a:spcBef>
                <a:spcPts val="300"/>
              </a:spcBef>
            </a:pPr>
            <a:r>
              <a:rPr lang="en-US" sz="1400" b="1" dirty="0" smtClean="0">
                <a:latin typeface="Consolas" panose="020B0609020204030204" pitchFamily="49" charset="0"/>
                <a:cs typeface="Consolas" panose="020B0609020204030204" pitchFamily="49" charset="0"/>
              </a:rPr>
              <a:t>is</a:t>
            </a:r>
          </a:p>
          <a:p>
            <a:endParaRPr lang="en-US" sz="1400" dirty="0" smtClean="0">
              <a:latin typeface="Consolas" panose="020B0609020204030204" pitchFamily="49" charset="0"/>
              <a:cs typeface="Consolas" panose="020B0609020204030204" pitchFamily="49" charset="0"/>
            </a:endParaRPr>
          </a:p>
          <a:p>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X : Integer := … ; </a:t>
            </a:r>
          </a:p>
          <a:p>
            <a:r>
              <a:rPr lang="en-US" sz="1400" b="1" dirty="0" smtClean="0">
                <a:latin typeface="Consolas" panose="020B0609020204030204" pitchFamily="49" charset="0"/>
                <a:cs typeface="Consolas" panose="020B0609020204030204" pitchFamily="49" charset="0"/>
              </a:rPr>
              <a:t>        </a:t>
            </a:r>
          </a:p>
          <a:p>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P;</a:t>
            </a:r>
            <a:endParaRPr lang="en-US" sz="1400" dirty="0">
              <a:latin typeface="Consolas" panose="020B0609020204030204" pitchFamily="49" charset="0"/>
              <a:cs typeface="Consolas" panose="020B0609020204030204" pitchFamily="49" charset="0"/>
            </a:endParaRPr>
          </a:p>
        </p:txBody>
      </p:sp>
      <p:sp>
        <p:nvSpPr>
          <p:cNvPr id="23" name="TextBox 22"/>
          <p:cNvSpPr txBox="1"/>
          <p:nvPr/>
        </p:nvSpPr>
        <p:spPr>
          <a:xfrm>
            <a:off x="5185921" y="5271546"/>
            <a:ext cx="2967479" cy="338554"/>
          </a:xfrm>
          <a:prstGeom prst="rect">
            <a:avLst/>
          </a:prstGeom>
          <a:solidFill>
            <a:schemeClr val="bg1"/>
          </a:solidFill>
          <a:ln>
            <a:solidFill>
              <a:schemeClr val="accent6">
                <a:lumMod val="75000"/>
              </a:schemeClr>
            </a:solidFill>
          </a:ln>
        </p:spPr>
        <p:txBody>
          <a:bodyPr wrap="none" rtlCol="0">
            <a:spAutoFit/>
          </a:bodyPr>
          <a:lstStyle/>
          <a:p>
            <a:pPr algn="ctr"/>
            <a:r>
              <a:rPr lang="en-US" sz="1600" dirty="0">
                <a:solidFill>
                  <a:schemeClr val="accent6">
                    <a:lumMod val="75000"/>
                  </a:schemeClr>
                </a:solidFill>
              </a:rPr>
              <a:t>info: initialization of "X" proved</a:t>
            </a:r>
          </a:p>
        </p:txBody>
      </p:sp>
      <p:sp>
        <p:nvSpPr>
          <p:cNvPr id="24" name="Rectangle 23"/>
          <p:cNvSpPr/>
          <p:nvPr/>
        </p:nvSpPr>
        <p:spPr bwMode="auto">
          <a:xfrm>
            <a:off x="4345274" y="5494546"/>
            <a:ext cx="133575" cy="19690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5" name="Curved Connector 24"/>
          <p:cNvCxnSpPr>
            <a:stCxn id="23" idx="1"/>
            <a:endCxn id="24" idx="3"/>
          </p:cNvCxnSpPr>
          <p:nvPr/>
        </p:nvCxnSpPr>
        <p:spPr bwMode="auto">
          <a:xfrm rot="10800000" flipV="1">
            <a:off x="4478849" y="5440822"/>
            <a:ext cx="707072" cy="152175"/>
          </a:xfrm>
          <a:prstGeom prst="curvedConnector3">
            <a:avLst/>
          </a:prstGeom>
          <a:solidFill>
            <a:schemeClr val="accent1"/>
          </a:solidFill>
          <a:ln w="9525" cap="flat" cmpd="sng" algn="ctr">
            <a:solidFill>
              <a:srgbClr val="C00000"/>
            </a:solidFill>
            <a:prstDash val="solid"/>
            <a:round/>
            <a:headEnd type="none" w="med" len="med"/>
            <a:tailEnd type="triangle"/>
          </a:ln>
          <a:effectLst/>
        </p:spPr>
      </p:cxnSp>
      <p:pic>
        <p:nvPicPr>
          <p:cNvPr id="13"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5063" y="5510877"/>
            <a:ext cx="164241" cy="164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49535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Basic Example for Aspect “Initializes”</a:t>
            </a:r>
            <a:r>
              <a:rPr lang="en-US" sz="2000" dirty="0">
                <a:solidFill>
                  <a:srgbClr val="FFFFFF"/>
                </a:solidFill>
              </a:rPr>
              <a:t> </a:t>
            </a:r>
            <a:r>
              <a:rPr lang="en-US" sz="2000" dirty="0" smtClean="0">
                <a:solidFill>
                  <a:srgbClr val="FFFFFF"/>
                </a:solidFill>
              </a:rPr>
              <a:t>(2)</a:t>
            </a:r>
            <a:endParaRPr lang="en-US" dirty="0"/>
          </a:p>
        </p:txBody>
      </p:sp>
      <p:sp>
        <p:nvSpPr>
          <p:cNvPr id="16" name="TextBox 15"/>
          <p:cNvSpPr txBox="1"/>
          <p:nvPr/>
        </p:nvSpPr>
        <p:spPr>
          <a:xfrm>
            <a:off x="1295401" y="1304583"/>
            <a:ext cx="2669320" cy="218521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P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X</a:t>
            </a:r>
          </a:p>
          <a:p>
            <a:pPr>
              <a:spcBef>
                <a:spcPts val="300"/>
              </a:spcBef>
            </a:pPr>
            <a:r>
              <a:rPr lang="en-US" sz="1400" b="1" noProof="1" smtClean="0">
                <a:latin typeface="Consolas" panose="020B0609020204030204" pitchFamily="49" charset="0"/>
                <a:cs typeface="Consolas" panose="020B0609020204030204" pitchFamily="49" charset="0"/>
              </a:rPr>
              <a:t>is</a:t>
            </a:r>
          </a:p>
          <a:p>
            <a:pPr>
              <a:spcBef>
                <a:spcPts val="300"/>
              </a:spcBef>
            </a:pPr>
            <a:r>
              <a:rPr lang="en-US" sz="1400" b="1" noProof="1" smtClean="0">
                <a:latin typeface="Consolas" panose="020B0609020204030204" pitchFamily="49" charset="0"/>
                <a:cs typeface="Consolas" panose="020B0609020204030204" pitchFamily="49" charset="0"/>
              </a:rPr>
              <a:t>   pragma </a:t>
            </a:r>
            <a:r>
              <a:rPr lang="en-US" sz="1400" noProof="1" smtClean="0">
                <a:latin typeface="Consolas" panose="020B0609020204030204" pitchFamily="49" charset="0"/>
                <a:cs typeface="Consolas" panose="020B0609020204030204" pitchFamily="49" charset="0"/>
              </a:rPr>
              <a:t>Elaborate_Body;</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Integer;</a:t>
            </a:r>
          </a:p>
          <a:p>
            <a:r>
              <a:rPr lang="en-US" sz="1400" b="1" noProof="1" smtClean="0">
                <a:latin typeface="Consolas" panose="020B0609020204030204" pitchFamily="49" charset="0"/>
                <a:cs typeface="Consolas" panose="020B0609020204030204" pitchFamily="49" charset="0"/>
              </a:rPr>
              <a:t>        </a:t>
            </a: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P;</a:t>
            </a:r>
            <a:endParaRPr lang="en-US" sz="1400" noProof="1">
              <a:latin typeface="Consolas" panose="020B0609020204030204" pitchFamily="49" charset="0"/>
              <a:cs typeface="Consolas" panose="020B0609020204030204" pitchFamily="49" charset="0"/>
            </a:endParaRPr>
          </a:p>
        </p:txBody>
      </p:sp>
      <p:grpSp>
        <p:nvGrpSpPr>
          <p:cNvPr id="9" name="Group 8"/>
          <p:cNvGrpSpPr/>
          <p:nvPr/>
        </p:nvGrpSpPr>
        <p:grpSpPr>
          <a:xfrm>
            <a:off x="1295400" y="3708247"/>
            <a:ext cx="2073003" cy="1677382"/>
            <a:chOff x="1295400" y="3708247"/>
            <a:chExt cx="2073003" cy="1677382"/>
          </a:xfrm>
        </p:grpSpPr>
        <p:sp>
          <p:nvSpPr>
            <p:cNvPr id="20" name="Rounded Rectangle 19"/>
            <p:cNvSpPr/>
            <p:nvPr/>
          </p:nvSpPr>
          <p:spPr bwMode="auto">
            <a:xfrm>
              <a:off x="2105209" y="4913136"/>
              <a:ext cx="263028" cy="196904"/>
            </a:xfrm>
            <a:prstGeom prst="roundRect">
              <a:avLst/>
            </a:prstGeom>
            <a:solidFill>
              <a:schemeClr val="accent6">
                <a:lumMod val="60000"/>
                <a:lumOff val="4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18" name="TextBox 17"/>
            <p:cNvSpPr txBox="1"/>
            <p:nvPr/>
          </p:nvSpPr>
          <p:spPr>
            <a:xfrm>
              <a:off x="1295400" y="3708247"/>
              <a:ext cx="2073003" cy="1677382"/>
            </a:xfrm>
            <a:prstGeom prst="rect">
              <a:avLst/>
            </a:prstGeom>
            <a:noFill/>
            <a:ln>
              <a:solidFill>
                <a:schemeClr val="tx1"/>
              </a:solidFill>
              <a:prstDash val="sysDot"/>
            </a:ln>
          </p:spPr>
          <p:txBody>
            <a:bodyPr wrap="none" rtlCol="0">
              <a:spAutoFit/>
            </a:bodyPr>
            <a:lstStyle/>
            <a:p>
              <a:r>
                <a:rPr lang="en-US" sz="1400" b="1" dirty="0" smtClean="0">
                  <a:latin typeface="Consolas" panose="020B0609020204030204" pitchFamily="49" charset="0"/>
                  <a:cs typeface="Consolas" panose="020B0609020204030204" pitchFamily="49" charset="0"/>
                </a:rPr>
                <a:t>package body </a:t>
              </a:r>
              <a:r>
                <a:rPr lang="en-US" sz="1400" dirty="0" smtClean="0">
                  <a:latin typeface="Consolas" panose="020B0609020204030204" pitchFamily="49" charset="0"/>
                  <a:cs typeface="Consolas" panose="020B0609020204030204" pitchFamily="49" charset="0"/>
                </a:rPr>
                <a:t>P </a:t>
              </a:r>
              <a:r>
                <a:rPr lang="en-US" sz="1400" b="1" dirty="0" smtClean="0">
                  <a:latin typeface="Consolas" panose="020B0609020204030204" pitchFamily="49" charset="0"/>
                  <a:cs typeface="Consolas" panose="020B0609020204030204" pitchFamily="49" charset="0"/>
                </a:rPr>
                <a:t>with</a:t>
              </a:r>
            </a:p>
            <a:p>
              <a:pPr>
                <a:spcBef>
                  <a:spcPts val="3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SPARK_Mode</a:t>
              </a:r>
            </a:p>
            <a:p>
              <a:pPr>
                <a:spcBef>
                  <a:spcPts val="300"/>
                </a:spcBef>
              </a:pPr>
              <a:r>
                <a:rPr lang="en-US" sz="1400" b="1" dirty="0" smtClean="0">
                  <a:latin typeface="Consolas" panose="020B0609020204030204" pitchFamily="49" charset="0"/>
                  <a:cs typeface="Consolas" panose="020B0609020204030204" pitchFamily="49" charset="0"/>
                </a:rPr>
                <a:t>is</a:t>
              </a:r>
            </a:p>
            <a:p>
              <a:endParaRPr lang="en-US" sz="1400" dirty="0" smtClean="0">
                <a:latin typeface="Consolas" panose="020B0609020204030204" pitchFamily="49" charset="0"/>
                <a:cs typeface="Consolas" panose="020B0609020204030204" pitchFamily="49" charset="0"/>
              </a:endParaRPr>
            </a:p>
            <a:p>
              <a:r>
                <a:rPr lang="en-US" sz="1400" b="1" dirty="0" smtClean="0">
                  <a:latin typeface="Consolas" panose="020B0609020204030204" pitchFamily="49" charset="0"/>
                  <a:cs typeface="Consolas" panose="020B0609020204030204" pitchFamily="49" charset="0"/>
                </a:rPr>
                <a:t>begin</a:t>
              </a:r>
            </a:p>
            <a:p>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X := … ;</a:t>
              </a:r>
              <a:r>
                <a:rPr lang="en-US" sz="1400" b="1" dirty="0" smtClean="0">
                  <a:latin typeface="Consolas" panose="020B0609020204030204" pitchFamily="49" charset="0"/>
                  <a:cs typeface="Consolas" panose="020B0609020204030204" pitchFamily="49" charset="0"/>
                </a:rPr>
                <a:t>        </a:t>
              </a:r>
            </a:p>
            <a:p>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P;</a:t>
              </a:r>
              <a:endParaRPr lang="en-US" sz="1400" dirty="0">
                <a:latin typeface="Consolas" panose="020B0609020204030204" pitchFamily="49" charset="0"/>
                <a:cs typeface="Consolas" panose="020B0609020204030204" pitchFamily="49" charset="0"/>
              </a:endParaRPr>
            </a:p>
          </p:txBody>
        </p:sp>
      </p:grpSp>
      <p:sp>
        <p:nvSpPr>
          <p:cNvPr id="19" name="TextBox 18"/>
          <p:cNvSpPr txBox="1"/>
          <p:nvPr/>
        </p:nvSpPr>
        <p:spPr>
          <a:xfrm>
            <a:off x="5562600" y="1304583"/>
            <a:ext cx="2073003" cy="2362185"/>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P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X</a:t>
            </a:r>
          </a:p>
          <a:p>
            <a:pPr>
              <a:spcBef>
                <a:spcPts val="3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X : Integer;</a:t>
            </a:r>
          </a:p>
          <a:p>
            <a:endParaRPr lang="en-US" sz="1400" noProof="1">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procedure</a:t>
            </a:r>
            <a:r>
              <a:rPr lang="en-US" sz="1400" noProof="1" smtClean="0">
                <a:latin typeface="Consolas" panose="020B0609020204030204" pitchFamily="49" charset="0"/>
                <a:cs typeface="Consolas" panose="020B0609020204030204" pitchFamily="49" charset="0"/>
              </a:rPr>
              <a:t> Init;</a:t>
            </a:r>
          </a:p>
          <a:p>
            <a:r>
              <a:rPr lang="en-US" sz="1400" b="1" noProof="1" smtClean="0">
                <a:latin typeface="Consolas" panose="020B0609020204030204" pitchFamily="49" charset="0"/>
                <a:cs typeface="Consolas" panose="020B0609020204030204" pitchFamily="49" charset="0"/>
              </a:rPr>
              <a:t>        </a:t>
            </a: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P;</a:t>
            </a:r>
            <a:endParaRPr lang="en-US" sz="1400" noProof="1">
              <a:latin typeface="Consolas" panose="020B0609020204030204" pitchFamily="49" charset="0"/>
              <a:cs typeface="Consolas" panose="020B0609020204030204" pitchFamily="49" charset="0"/>
            </a:endParaRPr>
          </a:p>
        </p:txBody>
      </p:sp>
      <p:grpSp>
        <p:nvGrpSpPr>
          <p:cNvPr id="10" name="Group 9"/>
          <p:cNvGrpSpPr/>
          <p:nvPr/>
        </p:nvGrpSpPr>
        <p:grpSpPr>
          <a:xfrm>
            <a:off x="5562600" y="3785429"/>
            <a:ext cx="2172390" cy="2769989"/>
            <a:chOff x="5562600" y="3785429"/>
            <a:chExt cx="2172390" cy="2769989"/>
          </a:xfrm>
        </p:grpSpPr>
        <p:sp>
          <p:nvSpPr>
            <p:cNvPr id="21" name="Rounded Rectangle 20"/>
            <p:cNvSpPr/>
            <p:nvPr/>
          </p:nvSpPr>
          <p:spPr bwMode="auto">
            <a:xfrm>
              <a:off x="6670999" y="5133178"/>
              <a:ext cx="263028" cy="196904"/>
            </a:xfrm>
            <a:prstGeom prst="roundRect">
              <a:avLst/>
            </a:prstGeom>
            <a:solidFill>
              <a:schemeClr val="accent6">
                <a:lumMod val="60000"/>
                <a:lumOff val="4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5562600" y="3785429"/>
              <a:ext cx="2172390" cy="2769989"/>
            </a:xfrm>
            <a:prstGeom prst="rect">
              <a:avLst/>
            </a:prstGeom>
            <a:noFill/>
            <a:ln>
              <a:solidFill>
                <a:schemeClr val="tx1"/>
              </a:solidFill>
              <a:prstDash val="sysDot"/>
            </a:ln>
          </p:spPr>
          <p:txBody>
            <a:bodyPr wrap="none" rtlCol="0">
              <a:spAutoFit/>
            </a:bodyPr>
            <a:lstStyle>
              <a:defPPr>
                <a:defRPr lang="en-US"/>
              </a:defPPr>
              <a:lvl1pPr>
                <a:defRPr sz="1400" b="1">
                  <a:latin typeface="Consolas" panose="020B0609020204030204" pitchFamily="49" charset="0"/>
                  <a:cs typeface="Consolas" panose="020B0609020204030204" pitchFamily="49" charset="0"/>
                </a:defRPr>
              </a:lvl1pPr>
            </a:lstStyle>
            <a:p>
              <a:r>
                <a:rPr lang="en-US" dirty="0" smtClean="0"/>
                <a:t>package body </a:t>
              </a:r>
              <a:r>
                <a:rPr lang="en-US" b="0" dirty="0" smtClean="0"/>
                <a:t>P </a:t>
              </a:r>
              <a:r>
                <a:rPr lang="en-US" dirty="0" smtClean="0"/>
                <a:t>with</a:t>
              </a:r>
            </a:p>
            <a:p>
              <a:r>
                <a:rPr lang="en-US" dirty="0" smtClean="0"/>
                <a:t>   </a:t>
              </a:r>
              <a:r>
                <a:rPr lang="en-US" b="0" dirty="0" smtClean="0"/>
                <a:t>SPARK_Mode</a:t>
              </a:r>
            </a:p>
            <a:p>
              <a:r>
                <a:rPr lang="en-US" dirty="0" smtClean="0"/>
                <a:t>is</a:t>
              </a:r>
            </a:p>
            <a:p>
              <a:endParaRPr lang="en-US" b="0" dirty="0" smtClean="0"/>
            </a:p>
            <a:p>
              <a:r>
                <a:rPr lang="en-US" dirty="0" smtClean="0"/>
                <a:t>   procedure </a:t>
              </a:r>
              <a:r>
                <a:rPr lang="en-US" b="0" dirty="0" err="1" smtClean="0"/>
                <a:t>Init</a:t>
              </a:r>
              <a:r>
                <a:rPr lang="en-US" b="0" dirty="0" smtClean="0"/>
                <a:t> </a:t>
              </a:r>
              <a:r>
                <a:rPr lang="en-US" dirty="0" smtClean="0"/>
                <a:t>is</a:t>
              </a:r>
            </a:p>
            <a:p>
              <a:r>
                <a:rPr lang="en-US" dirty="0" smtClean="0"/>
                <a:t>   begin</a:t>
              </a:r>
            </a:p>
            <a:p>
              <a:r>
                <a:rPr lang="en-US" dirty="0" smtClean="0"/>
                <a:t>      </a:t>
              </a:r>
              <a:r>
                <a:rPr lang="en-US" b="0" dirty="0" smtClean="0"/>
                <a:t>X := … ;</a:t>
              </a:r>
            </a:p>
            <a:p>
              <a:r>
                <a:rPr lang="en-US" dirty="0" smtClean="0"/>
                <a:t>   end </a:t>
              </a:r>
              <a:r>
                <a:rPr lang="en-US" b="0" dirty="0" err="1" smtClean="0"/>
                <a:t>Init</a:t>
              </a:r>
              <a:r>
                <a:rPr lang="en-US" b="0" dirty="0" smtClean="0"/>
                <a:t>;</a:t>
              </a:r>
            </a:p>
            <a:p>
              <a:endParaRPr lang="en-US" b="0" dirty="0" smtClean="0"/>
            </a:p>
            <a:p>
              <a:r>
                <a:rPr lang="en-US" dirty="0" smtClean="0"/>
                <a:t>begin</a:t>
              </a:r>
            </a:p>
            <a:p>
              <a:r>
                <a:rPr lang="en-US" dirty="0" smtClean="0"/>
                <a:t>   </a:t>
              </a:r>
              <a:r>
                <a:rPr lang="en-US" b="0" dirty="0" err="1" smtClean="0"/>
                <a:t>Init</a:t>
              </a:r>
              <a:r>
                <a:rPr lang="en-US" b="0" dirty="0" smtClean="0"/>
                <a:t>;</a:t>
              </a:r>
            </a:p>
            <a:p>
              <a:r>
                <a:rPr lang="en-US" dirty="0" smtClean="0"/>
                <a:t>end </a:t>
              </a:r>
              <a:r>
                <a:rPr lang="en-US" b="0" dirty="0" smtClean="0"/>
                <a:t>P;</a:t>
              </a:r>
              <a:endParaRPr lang="en-US" b="0" dirty="0"/>
            </a:p>
          </p:txBody>
        </p:sp>
      </p:grpSp>
      <p:pic>
        <p:nvPicPr>
          <p:cNvPr id="11"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4911564"/>
            <a:ext cx="164241" cy="164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5149509"/>
            <a:ext cx="164241" cy="164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03321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“Initializes” for Abstract State</a:t>
            </a:r>
            <a:endParaRPr lang="en-US" dirty="0"/>
          </a:p>
        </p:txBody>
      </p:sp>
      <p:grpSp>
        <p:nvGrpSpPr>
          <p:cNvPr id="26" name="Group 25"/>
          <p:cNvGrpSpPr/>
          <p:nvPr/>
        </p:nvGrpSpPr>
        <p:grpSpPr>
          <a:xfrm>
            <a:off x="1674412" y="1219686"/>
            <a:ext cx="5795176" cy="5233650"/>
            <a:chOff x="1979712" y="1124744"/>
            <a:chExt cx="5795176" cy="5233650"/>
          </a:xfrm>
        </p:grpSpPr>
        <p:sp>
          <p:nvSpPr>
            <p:cNvPr id="10" name="Double Wave 9"/>
            <p:cNvSpPr/>
            <p:nvPr/>
          </p:nvSpPr>
          <p:spPr bwMode="auto">
            <a:xfrm>
              <a:off x="3918118" y="5470276"/>
              <a:ext cx="1990418"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1" name="Double Wave 10"/>
            <p:cNvSpPr/>
            <p:nvPr/>
          </p:nvSpPr>
          <p:spPr bwMode="auto">
            <a:xfrm>
              <a:off x="6494793" y="5797321"/>
              <a:ext cx="579401"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9" name="Double Wave 8"/>
            <p:cNvSpPr/>
            <p:nvPr/>
          </p:nvSpPr>
          <p:spPr bwMode="auto">
            <a:xfrm>
              <a:off x="5826289" y="4255518"/>
              <a:ext cx="1562108"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8" name="Double Wave 7"/>
            <p:cNvSpPr/>
            <p:nvPr/>
          </p:nvSpPr>
          <p:spPr bwMode="auto">
            <a:xfrm>
              <a:off x="2555776" y="2132856"/>
              <a:ext cx="3024336"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cxnSp>
          <p:nvCxnSpPr>
            <p:cNvPr id="16" name="Curved Connector 15"/>
            <p:cNvCxnSpPr>
              <a:stCxn id="9" idx="3"/>
              <a:endCxn id="10" idx="3"/>
            </p:cNvCxnSpPr>
            <p:nvPr/>
          </p:nvCxnSpPr>
          <p:spPr bwMode="auto">
            <a:xfrm flipH="1">
              <a:off x="5908536" y="4399534"/>
              <a:ext cx="1479861" cy="1214758"/>
            </a:xfrm>
            <a:prstGeom prst="curvedConnector3">
              <a:avLst>
                <a:gd name="adj1" fmla="val -44649"/>
              </a:avLst>
            </a:prstGeom>
            <a:solidFill>
              <a:schemeClr val="accent1"/>
            </a:solidFill>
            <a:ln w="9525" cap="flat" cmpd="sng" algn="ctr">
              <a:solidFill>
                <a:schemeClr val="tx1"/>
              </a:solidFill>
              <a:prstDash val="solid"/>
              <a:round/>
              <a:headEnd type="none" w="med" len="med"/>
              <a:tailEnd type="triangle"/>
            </a:ln>
            <a:effectLst/>
          </p:spPr>
        </p:cxnSp>
        <p:cxnSp>
          <p:nvCxnSpPr>
            <p:cNvPr id="21" name="Curved Connector 20"/>
            <p:cNvCxnSpPr>
              <a:stCxn id="9" idx="3"/>
              <a:endCxn id="11" idx="3"/>
            </p:cNvCxnSpPr>
            <p:nvPr/>
          </p:nvCxnSpPr>
          <p:spPr bwMode="auto">
            <a:xfrm flipH="1">
              <a:off x="7074194" y="4399534"/>
              <a:ext cx="314203" cy="1541803"/>
            </a:xfrm>
            <a:prstGeom prst="curvedConnector3">
              <a:avLst>
                <a:gd name="adj1" fmla="val -232220"/>
              </a:avLst>
            </a:prstGeom>
            <a:solidFill>
              <a:schemeClr val="accent1"/>
            </a:solidFill>
            <a:ln w="9525" cap="flat" cmpd="sng" algn="ctr">
              <a:solidFill>
                <a:schemeClr val="tx1"/>
              </a:solidFill>
              <a:prstDash val="solid"/>
              <a:round/>
              <a:headEnd type="none" w="med" len="med"/>
              <a:tailEnd type="triangle"/>
            </a:ln>
            <a:effectLst/>
          </p:spPr>
        </p:cxnSp>
        <p:sp>
          <p:nvSpPr>
            <p:cNvPr id="5" name="TextBox 4"/>
            <p:cNvSpPr txBox="1"/>
            <p:nvPr/>
          </p:nvSpPr>
          <p:spPr>
            <a:xfrm>
              <a:off x="2123728" y="1124744"/>
              <a:ext cx="3663182" cy="1800493"/>
            </a:xfrm>
            <a:prstGeom prst="rect">
              <a:avLst/>
            </a:prstGeom>
            <a:noFill/>
            <a:ln>
              <a:solidFill>
                <a:schemeClr val="accent1"/>
              </a:solidFill>
              <a:prstDash val="sysDot"/>
            </a:ln>
          </p:spPr>
          <p:txBody>
            <a:bodyPr wrap="none" rtlCol="0">
              <a:spAutoFit/>
            </a:bodyPr>
            <a:lstStyle/>
            <a:p>
              <a:r>
                <a:rPr lang="en-US" sz="1600" b="1" noProof="1" smtClean="0">
                  <a:latin typeface="Consolas" panose="020B0609020204030204" pitchFamily="49" charset="0"/>
                  <a:cs typeface="Consolas" panose="020B0609020204030204" pitchFamily="49" charset="0"/>
                </a:rPr>
                <a:t>package </a:t>
              </a:r>
              <a:r>
                <a:rPr lang="en-US" sz="1600" noProof="1" smtClean="0">
                  <a:latin typeface="Consolas" panose="020B0609020204030204" pitchFamily="49" charset="0"/>
                  <a:cs typeface="Consolas" panose="020B0609020204030204" pitchFamily="49" charset="0"/>
                </a:rPr>
                <a:t>Integer_Stack </a:t>
              </a:r>
              <a:r>
                <a:rPr lang="en-US" sz="1600" b="1" noProof="1" smtClean="0">
                  <a:latin typeface="Consolas" panose="020B0609020204030204" pitchFamily="49" charset="0"/>
                  <a:cs typeface="Consolas" panose="020B0609020204030204" pitchFamily="49" charset="0"/>
                </a:rPr>
                <a:t>with</a:t>
              </a:r>
            </a:p>
            <a:p>
              <a:pPr>
                <a:spcBef>
                  <a:spcPts val="6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SPARK_Mode,</a:t>
              </a:r>
            </a:p>
            <a:p>
              <a:pPr>
                <a:spcBef>
                  <a:spcPts val="6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Abstract_State =&gt; The_Stack,</a:t>
              </a:r>
            </a:p>
            <a:p>
              <a:pPr>
                <a:spcBef>
                  <a:spcPts val="600"/>
                </a:spcBef>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Initializes    =&gt; The_Stack</a:t>
              </a:r>
            </a:p>
            <a:p>
              <a:r>
                <a:rPr lang="en-US" sz="1600" b="1" noProof="1" smtClean="0">
                  <a:latin typeface="Consolas" panose="020B0609020204030204" pitchFamily="49" charset="0"/>
                  <a:cs typeface="Consolas" panose="020B0609020204030204" pitchFamily="49" charset="0"/>
                </a:rPr>
                <a:t>is</a:t>
              </a:r>
            </a:p>
            <a:p>
              <a:r>
                <a:rPr lang="en-US" sz="1600" i="0" kern="1200" noProof="1" smtClean="0">
                  <a:latin typeface="Consolas" panose="020B0609020204030204" pitchFamily="49" charset="0"/>
                  <a:cs typeface="Consolas" panose="020B0609020204030204" pitchFamily="49" charset="0"/>
                </a:rPr>
                <a:t>…</a:t>
              </a:r>
            </a:p>
          </p:txBody>
        </p:sp>
        <p:sp>
          <p:nvSpPr>
            <p:cNvPr id="6" name="TextBox 5"/>
            <p:cNvSpPr txBox="1"/>
            <p:nvPr/>
          </p:nvSpPr>
          <p:spPr>
            <a:xfrm>
              <a:off x="1979712" y="3573016"/>
              <a:ext cx="5795176" cy="2785378"/>
            </a:xfrm>
            <a:prstGeom prst="rect">
              <a:avLst/>
            </a:prstGeom>
            <a:noFill/>
          </p:spPr>
          <p:txBody>
            <a:bodyPr wrap="none" rtlCol="0">
              <a:spAutoFit/>
            </a:bodyPr>
            <a:lstStyle>
              <a:defPPr>
                <a:defRPr lang="fr-FR"/>
              </a:defPPr>
              <a:lvl1pPr>
                <a:defRPr sz="1600" b="1">
                  <a:latin typeface="Consolas" panose="020B0609020204030204" pitchFamily="49" charset="0"/>
                  <a:cs typeface="Consolas" panose="020B0609020204030204" pitchFamily="49" charset="0"/>
                </a:defRPr>
              </a:lvl1pPr>
            </a:lstStyle>
            <a:p>
              <a:r>
                <a:rPr lang="en-US" noProof="1" smtClean="0"/>
                <a:t>package body </a:t>
              </a:r>
              <a:r>
                <a:rPr lang="en-US" b="0" noProof="1" smtClean="0"/>
                <a:t>Integer_Stack </a:t>
              </a:r>
              <a:r>
                <a:rPr lang="en-US" noProof="1" smtClean="0"/>
                <a:t>with</a:t>
              </a:r>
            </a:p>
            <a:p>
              <a:pPr>
                <a:spcBef>
                  <a:spcPts val="600"/>
                </a:spcBef>
              </a:pPr>
              <a:r>
                <a:rPr lang="en-US" noProof="1" smtClean="0"/>
                <a:t>   </a:t>
              </a:r>
              <a:r>
                <a:rPr lang="en-US" b="0" noProof="1" smtClean="0"/>
                <a:t>SPARK_Mode,</a:t>
              </a:r>
            </a:p>
            <a:p>
              <a:pPr>
                <a:spcBef>
                  <a:spcPts val="600"/>
                </a:spcBef>
              </a:pPr>
              <a:r>
                <a:rPr lang="en-US" noProof="1" smtClean="0"/>
                <a:t>   </a:t>
              </a:r>
              <a:r>
                <a:rPr lang="en-US" b="0" noProof="1" smtClean="0"/>
                <a:t>Refined_State =&gt; (The_Stack =&gt; (Values, Top))</a:t>
              </a:r>
            </a:p>
            <a:p>
              <a:r>
                <a:rPr lang="en-US" noProof="1" smtClean="0"/>
                <a:t>is</a:t>
              </a:r>
            </a:p>
            <a:p>
              <a:endParaRPr lang="en-US" b="0" noProof="1" smtClean="0"/>
            </a:p>
            <a:p>
              <a:r>
                <a:rPr lang="en-US" noProof="1" smtClean="0"/>
                <a:t>   type </a:t>
              </a:r>
              <a:r>
                <a:rPr lang="en-US" b="0" noProof="1" smtClean="0"/>
                <a:t>List </a:t>
              </a:r>
              <a:r>
                <a:rPr lang="en-US" noProof="1" smtClean="0"/>
                <a:t>is array  </a:t>
              </a:r>
              <a:r>
                <a:rPr lang="en-US" b="0" noProof="1" smtClean="0"/>
                <a:t>(1 .. Capacity) </a:t>
              </a:r>
              <a:r>
                <a:rPr lang="en-US" noProof="1" smtClean="0"/>
                <a:t>of </a:t>
              </a:r>
              <a:r>
                <a:rPr lang="en-US" b="0" noProof="1" smtClean="0"/>
                <a:t>Integer;</a:t>
              </a:r>
            </a:p>
            <a:p>
              <a:endParaRPr lang="en-US" b="0" noProof="1" smtClean="0"/>
            </a:p>
            <a:p>
              <a:r>
                <a:rPr lang="en-US" noProof="1" smtClean="0"/>
                <a:t>   </a:t>
              </a:r>
              <a:r>
                <a:rPr lang="en-US" b="0" noProof="1" smtClean="0"/>
                <a:t>Values : List := (</a:t>
              </a:r>
              <a:r>
                <a:rPr lang="en-US" noProof="1" smtClean="0"/>
                <a:t>others</a:t>
              </a:r>
              <a:r>
                <a:rPr lang="en-US" b="0" noProof="1" smtClean="0"/>
                <a:t> =&gt; 0);</a:t>
              </a:r>
            </a:p>
            <a:p>
              <a:pPr>
                <a:spcBef>
                  <a:spcPts val="600"/>
                </a:spcBef>
              </a:pPr>
              <a:r>
                <a:rPr lang="en-US" noProof="1" smtClean="0"/>
                <a:t>   </a:t>
              </a:r>
              <a:r>
                <a:rPr lang="en-US" b="0" noProof="1" smtClean="0"/>
                <a:t>Top    : Integer </a:t>
              </a:r>
              <a:r>
                <a:rPr lang="en-US" noProof="1" smtClean="0"/>
                <a:t>range </a:t>
              </a:r>
              <a:r>
                <a:rPr lang="en-US" b="0" noProof="1" smtClean="0"/>
                <a:t>0 .. Capacity := 0;</a:t>
              </a:r>
            </a:p>
            <a:p>
              <a:endParaRPr lang="en-US" b="0" noProof="1"/>
            </a:p>
          </p:txBody>
        </p:sp>
        <p:cxnSp>
          <p:nvCxnSpPr>
            <p:cNvPr id="13" name="Curved Connector 12"/>
            <p:cNvCxnSpPr>
              <a:stCxn id="8" idx="3"/>
            </p:cNvCxnSpPr>
            <p:nvPr/>
          </p:nvCxnSpPr>
          <p:spPr bwMode="auto">
            <a:xfrm>
              <a:off x="5580112" y="2276872"/>
              <a:ext cx="1008112" cy="1944216"/>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21045799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“Initializes” Aspect Rules</a:t>
            </a:r>
            <a:endParaRPr lang="en-US" dirty="0"/>
          </a:p>
        </p:txBody>
      </p:sp>
      <p:sp>
        <p:nvSpPr>
          <p:cNvPr id="3" name="Content Placeholder 2"/>
          <p:cNvSpPr>
            <a:spLocks noGrp="1"/>
          </p:cNvSpPr>
          <p:nvPr>
            <p:ph sz="half" idx="10"/>
          </p:nvPr>
        </p:nvSpPr>
        <p:spPr/>
        <p:txBody>
          <a:bodyPr/>
          <a:lstStyle/>
          <a:p>
            <a:r>
              <a:rPr lang="en-US" dirty="0" smtClean="0"/>
              <a:t>Must </a:t>
            </a:r>
            <a:r>
              <a:rPr lang="en-US" dirty="0"/>
              <a:t>list </a:t>
            </a:r>
            <a:r>
              <a:rPr lang="en-US" dirty="0">
                <a:solidFill>
                  <a:srgbClr val="FF0000"/>
                </a:solidFill>
              </a:rPr>
              <a:t>all</a:t>
            </a:r>
            <a:r>
              <a:rPr lang="en-US" dirty="0"/>
              <a:t> </a:t>
            </a:r>
            <a:r>
              <a:rPr lang="en-US" dirty="0" smtClean="0"/>
              <a:t>state variables initialized </a:t>
            </a:r>
            <a:r>
              <a:rPr lang="en-US" dirty="0"/>
              <a:t>during the </a:t>
            </a:r>
            <a:r>
              <a:rPr lang="en-US" dirty="0" smtClean="0"/>
              <a:t>package elaboration</a:t>
            </a:r>
          </a:p>
          <a:p>
            <a:pPr lvl="1"/>
            <a:r>
              <a:rPr lang="en-US" dirty="0" smtClean="0"/>
              <a:t>Hidden variables</a:t>
            </a:r>
          </a:p>
          <a:p>
            <a:pPr lvl="1"/>
            <a:r>
              <a:rPr lang="en-US" dirty="0" smtClean="0"/>
              <a:t>Visible variables too</a:t>
            </a:r>
            <a:endParaRPr lang="en-US" dirty="0"/>
          </a:p>
          <a:p>
            <a:r>
              <a:rPr lang="en-US" dirty="0" smtClean="0"/>
              <a:t>Refers </a:t>
            </a:r>
            <a:r>
              <a:rPr lang="en-US" dirty="0"/>
              <a:t>to </a:t>
            </a:r>
            <a:r>
              <a:rPr lang="en-US" dirty="0" smtClean="0"/>
              <a:t>hidden variables </a:t>
            </a:r>
            <a:r>
              <a:rPr lang="en-US" dirty="0"/>
              <a:t>using state </a:t>
            </a:r>
            <a:r>
              <a:rPr lang="en-US" dirty="0" smtClean="0"/>
              <a:t>abstractions</a:t>
            </a:r>
          </a:p>
          <a:p>
            <a:r>
              <a:rPr lang="en-US" dirty="0" smtClean="0"/>
              <a:t>Refers to visible variables directly by names</a:t>
            </a:r>
          </a:p>
          <a:p>
            <a:r>
              <a:rPr lang="en-US" dirty="0" smtClean="0"/>
              <a:t>Excludes non-local variables since never initialized by package elaboration</a:t>
            </a:r>
            <a:endParaRPr lang="en-US" dirty="0"/>
          </a:p>
          <a:p>
            <a:r>
              <a:rPr lang="en-US" dirty="0" smtClean="0"/>
              <a:t>Optional</a:t>
            </a:r>
          </a:p>
          <a:p>
            <a:pPr lvl="1"/>
            <a:r>
              <a:rPr lang="en-US" dirty="0" smtClean="0"/>
              <a:t>If not provided, an approximation will be synthesized</a:t>
            </a:r>
            <a:endParaRPr lang="en-US" dirty="0"/>
          </a:p>
        </p:txBody>
      </p:sp>
    </p:spTree>
    <p:extLst>
      <p:ext uri="{BB962C8B-B14F-4D97-AF65-F5344CB8AC3E}">
        <p14:creationId xmlns:p14="http://schemas.microsoft.com/office/powerpoint/2010/main" val="8767009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Example </a:t>
            </a:r>
            <a:r>
              <a:rPr lang="en-US" dirty="0"/>
              <a:t>for Aspect “Initializes”</a:t>
            </a:r>
          </a:p>
        </p:txBody>
      </p:sp>
      <p:grpSp>
        <p:nvGrpSpPr>
          <p:cNvPr id="21" name="Group 20"/>
          <p:cNvGrpSpPr/>
          <p:nvPr/>
        </p:nvGrpSpPr>
        <p:grpSpPr>
          <a:xfrm>
            <a:off x="1013618" y="1772816"/>
            <a:ext cx="7116764" cy="4039148"/>
            <a:chOff x="1013618" y="1772816"/>
            <a:chExt cx="7116764" cy="4039148"/>
          </a:xfrm>
        </p:grpSpPr>
        <p:sp>
          <p:nvSpPr>
            <p:cNvPr id="4" name="TextBox 3"/>
            <p:cNvSpPr txBox="1"/>
            <p:nvPr/>
          </p:nvSpPr>
          <p:spPr>
            <a:xfrm>
              <a:off x="1013618" y="1772816"/>
              <a:ext cx="4657044" cy="3131627"/>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Q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State,</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(State, Flag)</a:t>
              </a:r>
            </a:p>
            <a:p>
              <a:pPr>
                <a:spcBef>
                  <a:spcPts val="600"/>
                </a:spcBef>
              </a:pP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Flag : Boolean := True;</a:t>
              </a:r>
            </a:p>
            <a:p>
              <a:pPr>
                <a:spcBef>
                  <a:spcPts val="9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Op;</a:t>
              </a:r>
            </a:p>
            <a:p>
              <a:pPr>
                <a:spcBef>
                  <a:spcPts val="900"/>
                </a:spcBef>
              </a:pPr>
              <a:r>
                <a:rPr lang="en-US" sz="1400" b="1" noProof="1" smtClean="0">
                  <a:latin typeface="Consolas" panose="020B0609020204030204" pitchFamily="49" charset="0"/>
                  <a:cs typeface="Consolas" panose="020B0609020204030204" pitchFamily="49" charset="0"/>
                </a:rPr>
                <a:t>private</a:t>
              </a:r>
              <a:endParaRPr lang="en-US" sz="1400" noProof="1" smtClean="0">
                <a:latin typeface="Consolas" panose="020B0609020204030204" pitchFamily="49" charset="0"/>
                <a:cs typeface="Consolas" panose="020B0609020204030204" pitchFamily="49" charset="0"/>
              </a:endParaRP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Foo : Float := 42.0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Part_of =&gt; State;</a:t>
              </a:r>
              <a:endParaRPr lang="en-US" sz="1400" b="1" noProof="1" smtClean="0">
                <a:latin typeface="Consolas" panose="020B0609020204030204" pitchFamily="49" charset="0"/>
                <a:cs typeface="Consolas" panose="020B0609020204030204" pitchFamily="49" charset="0"/>
              </a:endParaRPr>
            </a:p>
            <a:p>
              <a:pPr>
                <a:spcBef>
                  <a:spcPts val="9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Q;</a:t>
              </a:r>
            </a:p>
          </p:txBody>
        </p:sp>
        <p:sp>
          <p:nvSpPr>
            <p:cNvPr id="6" name="TextBox 5"/>
            <p:cNvSpPr txBox="1"/>
            <p:nvPr/>
          </p:nvSpPr>
          <p:spPr>
            <a:xfrm>
              <a:off x="4805946" y="3000075"/>
              <a:ext cx="3324436"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i="1" noProof="1" smtClean="0">
                  <a:latin typeface="+mn-lt"/>
                  <a:cs typeface="Consolas" panose="020B0609020204030204" pitchFamily="49" charset="0"/>
                </a:rPr>
                <a:t>Visible</a:t>
              </a:r>
              <a:r>
                <a:rPr lang="en-US" sz="1600" noProof="1" smtClean="0">
                  <a:latin typeface="+mn-lt"/>
                  <a:cs typeface="Consolas" panose="020B0609020204030204" pitchFamily="49" charset="0"/>
                </a:rPr>
                <a:t> variable accessed by name</a:t>
              </a:r>
              <a:endParaRPr lang="en-US" sz="1600" i="0" kern="1200" dirty="0" smtClean="0">
                <a:latin typeface="+mn-lt"/>
              </a:endParaRPr>
            </a:p>
          </p:txBody>
        </p:sp>
        <p:sp>
          <p:nvSpPr>
            <p:cNvPr id="7" name="TextBox 6"/>
            <p:cNvSpPr txBox="1"/>
            <p:nvPr/>
          </p:nvSpPr>
          <p:spPr>
            <a:xfrm>
              <a:off x="2590108" y="5227189"/>
              <a:ext cx="2532437" cy="584775"/>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sz="1600" i="1" noProof="1" smtClean="0">
                  <a:latin typeface="+mn-lt"/>
                  <a:cs typeface="Consolas" panose="020B0609020204030204" pitchFamily="49" charset="0"/>
                </a:rPr>
                <a:t>Hidden</a:t>
              </a:r>
              <a:r>
                <a:rPr lang="en-US" sz="1600" noProof="1" smtClean="0">
                  <a:latin typeface="+mn-lt"/>
                  <a:cs typeface="Consolas" panose="020B0609020204030204" pitchFamily="49" charset="0"/>
                </a:rPr>
                <a:t> variable accessed by state abstraction name</a:t>
              </a:r>
              <a:endParaRPr lang="en-US" sz="1600" i="0" kern="1200" dirty="0" smtClean="0">
                <a:latin typeface="+mn-lt"/>
              </a:endParaRPr>
            </a:p>
          </p:txBody>
        </p:sp>
        <p:sp>
          <p:nvSpPr>
            <p:cNvPr id="8" name="Rectangle 7"/>
            <p:cNvSpPr/>
            <p:nvPr/>
          </p:nvSpPr>
          <p:spPr bwMode="auto">
            <a:xfrm>
              <a:off x="3893938" y="2733972"/>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Rectangle 8"/>
            <p:cNvSpPr/>
            <p:nvPr/>
          </p:nvSpPr>
          <p:spPr bwMode="auto">
            <a:xfrm>
              <a:off x="3712311" y="3313267"/>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6" idx="1"/>
              <a:endCxn id="8" idx="2"/>
            </p:cNvCxnSpPr>
            <p:nvPr/>
          </p:nvCxnSpPr>
          <p:spPr bwMode="auto">
            <a:xfrm rot="10800000">
              <a:off x="4037954" y="2949996"/>
              <a:ext cx="767992" cy="219356"/>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cxnSp>
          <p:nvCxnSpPr>
            <p:cNvPr id="13" name="Curved Connector 12"/>
            <p:cNvCxnSpPr>
              <a:stCxn id="6" idx="1"/>
              <a:endCxn id="9" idx="3"/>
            </p:cNvCxnSpPr>
            <p:nvPr/>
          </p:nvCxnSpPr>
          <p:spPr bwMode="auto">
            <a:xfrm rot="10800000" flipV="1">
              <a:off x="4000344" y="3169351"/>
              <a:ext cx="805603" cy="25192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bwMode="auto">
            <a:xfrm>
              <a:off x="1661690" y="4365104"/>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5" name="Rectangle 14"/>
            <p:cNvSpPr/>
            <p:nvPr/>
          </p:nvSpPr>
          <p:spPr bwMode="auto">
            <a:xfrm>
              <a:off x="5046066" y="4365104"/>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7" name="Curved Connector 16"/>
            <p:cNvCxnSpPr>
              <a:stCxn id="7" idx="0"/>
              <a:endCxn id="14" idx="2"/>
            </p:cNvCxnSpPr>
            <p:nvPr/>
          </p:nvCxnSpPr>
          <p:spPr bwMode="auto">
            <a:xfrm rot="16200000" flipV="1">
              <a:off x="2507987" y="3878848"/>
              <a:ext cx="646061" cy="2050621"/>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9" name="Curved Connector 18"/>
            <p:cNvCxnSpPr>
              <a:stCxn id="7" idx="0"/>
              <a:endCxn id="15" idx="2"/>
            </p:cNvCxnSpPr>
            <p:nvPr/>
          </p:nvCxnSpPr>
          <p:spPr bwMode="auto">
            <a:xfrm rot="5400000" flipH="1" flipV="1">
              <a:off x="4200174" y="4237282"/>
              <a:ext cx="646061" cy="1333755"/>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3184400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1808152"/>
            <a:ext cx="6478488"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smtClean="0"/>
              <a:t>Managing State Agenda</a:t>
            </a:r>
            <a:endParaRPr lang="en-US" dirty="0"/>
          </a:p>
        </p:txBody>
      </p:sp>
      <p:sp>
        <p:nvSpPr>
          <p:cNvPr id="3" name="Content Placeholder 2"/>
          <p:cNvSpPr>
            <a:spLocks noGrp="1"/>
          </p:cNvSpPr>
          <p:nvPr>
            <p:ph sz="half" idx="10"/>
          </p:nvPr>
        </p:nvSpPr>
        <p:spPr/>
        <p:txBody>
          <a:bodyPr/>
          <a:lstStyle/>
          <a:p>
            <a:r>
              <a:rPr lang="en-US" dirty="0" smtClean="0"/>
              <a:t>Introduction</a:t>
            </a:r>
          </a:p>
          <a:p>
            <a:r>
              <a:rPr lang="en-US" dirty="0" smtClean="0"/>
              <a:t>Design Idioms Affecting State Visibility</a:t>
            </a:r>
          </a:p>
          <a:p>
            <a:r>
              <a:rPr lang="en-US" dirty="0" smtClean="0"/>
              <a:t>Referring To Hidden State In SPARK</a:t>
            </a:r>
          </a:p>
          <a:p>
            <a:r>
              <a:rPr lang="en-US" dirty="0" smtClean="0"/>
              <a:t>Refining Contracts</a:t>
            </a:r>
          </a:p>
          <a:p>
            <a:r>
              <a:rPr lang="en-US" dirty="0" smtClean="0"/>
              <a:t>Initialization</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54849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Initialization From External Variables</a:t>
            </a:r>
            <a:endParaRPr lang="en-US" dirty="0"/>
          </a:p>
        </p:txBody>
      </p:sp>
      <p:sp>
        <p:nvSpPr>
          <p:cNvPr id="3" name="Content Placeholder 2"/>
          <p:cNvSpPr>
            <a:spLocks noGrp="1"/>
          </p:cNvSpPr>
          <p:nvPr>
            <p:ph sz="half" idx="10"/>
          </p:nvPr>
        </p:nvSpPr>
        <p:spPr/>
        <p:txBody>
          <a:bodyPr/>
          <a:lstStyle/>
          <a:p>
            <a:r>
              <a:rPr lang="en-US" dirty="0" smtClean="0"/>
              <a:t>Elaboration can initialize a local variable using a non-local variable’s value</a:t>
            </a:r>
          </a:p>
          <a:p>
            <a:pPr lvl="1"/>
            <a:r>
              <a:rPr lang="en-US" dirty="0" smtClean="0"/>
              <a:t>Just cannot initialize non-local state</a:t>
            </a:r>
          </a:p>
          <a:p>
            <a:r>
              <a:rPr lang="en-US" altLang="en-US" dirty="0" smtClean="0"/>
              <a:t>Flow analysis includes checks for dependencies between variables so it must be aware of information flowing through initialization</a:t>
            </a:r>
            <a:endParaRPr lang="en-US" dirty="0" smtClean="0"/>
          </a:p>
          <a:p>
            <a:r>
              <a:rPr lang="en-US" dirty="0" smtClean="0"/>
              <a:t>Relationship must be specified via additional syntax</a:t>
            </a:r>
            <a:endParaRPr lang="en-US" dirty="0"/>
          </a:p>
        </p:txBody>
      </p:sp>
      <p:grpSp>
        <p:nvGrpSpPr>
          <p:cNvPr id="6" name="Group 5"/>
          <p:cNvGrpSpPr/>
          <p:nvPr/>
        </p:nvGrpSpPr>
        <p:grpSpPr>
          <a:xfrm>
            <a:off x="611560" y="4509120"/>
            <a:ext cx="8257389" cy="1528624"/>
            <a:chOff x="685800" y="4437112"/>
            <a:chExt cx="8257389" cy="1528624"/>
          </a:xfrm>
        </p:grpSpPr>
        <p:sp>
          <p:nvSpPr>
            <p:cNvPr id="5" name="Double Wave 4"/>
            <p:cNvSpPr/>
            <p:nvPr/>
          </p:nvSpPr>
          <p:spPr bwMode="auto">
            <a:xfrm>
              <a:off x="4211960" y="5661248"/>
              <a:ext cx="1656184" cy="28803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685800" y="4437112"/>
              <a:ext cx="8257389" cy="1528624"/>
            </a:xfrm>
            <a:prstGeom prst="rect">
              <a:avLst/>
            </a:prstGeom>
            <a:noFill/>
          </p:spPr>
          <p:txBody>
            <a:bodyPr wrap="none" rtlCol="0">
              <a:spAutoFit/>
            </a:bodyPr>
            <a:lstStyle/>
            <a:p>
              <a:r>
                <a:rPr lang="en-US" sz="1400" b="1" i="0" kern="1200" noProof="1" smtClean="0">
                  <a:solidFill>
                    <a:schemeClr val="bg1">
                      <a:lumMod val="50000"/>
                    </a:schemeClr>
                  </a:solidFill>
                  <a:latin typeface="Consolas" panose="020B0609020204030204" pitchFamily="49" charset="0"/>
                  <a:cs typeface="Consolas" panose="020B0609020204030204" pitchFamily="49" charset="0"/>
                </a:rPr>
                <a:t>package </a:t>
              </a:r>
              <a:r>
                <a:rPr lang="en-US" sz="14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400" b="1" i="0" kern="1200" noProof="1" smtClean="0">
                  <a:solidFill>
                    <a:schemeClr val="bg1">
                      <a:lumMod val="50000"/>
                    </a:schemeClr>
                  </a:solidFill>
                  <a:latin typeface="Consolas" panose="020B0609020204030204" pitchFamily="49" charset="0"/>
                  <a:cs typeface="Consolas" panose="020B0609020204030204" pitchFamily="49" charset="0"/>
                </a:rPr>
                <a:t>with</a:t>
              </a:r>
              <a:endParaRPr lang="en-US" sz="1400" i="0" kern="1200" noProof="1" smtClean="0">
                <a:latin typeface="Consolas" panose="020B0609020204030204" pitchFamily="49" charset="0"/>
                <a:cs typeface="Consolas" panose="020B0609020204030204" pitchFamily="49" charset="0"/>
              </a:endParaRPr>
            </a:p>
            <a:p>
              <a:pPr>
                <a:spcBef>
                  <a:spcPts val="600"/>
                </a:spcBef>
                <a:tabLst>
                  <a:tab pos="627063" algn="l"/>
                  <a:tab pos="3030538" algn="l"/>
                </a:tabLs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initialization_list </a:t>
              </a:r>
            </a:p>
            <a:p>
              <a:pPr>
                <a:spcBef>
                  <a:spcPts val="1200"/>
                </a:spcBef>
                <a:tabLst>
                  <a:tab pos="627063" algn="l"/>
                  <a:tab pos="3030538" algn="l"/>
                </a:tabLst>
              </a:pPr>
              <a:r>
                <a:rPr lang="en-US" sz="1400" noProof="1" smtClean="0">
                  <a:latin typeface="Consolas" panose="020B0609020204030204" pitchFamily="49" charset="0"/>
                  <a:cs typeface="Consolas" panose="020B0609020204030204" pitchFamily="49" charset="0"/>
                </a:rPr>
                <a:t>	initialization_list </a:t>
              </a:r>
              <a:r>
                <a:rPr lang="en-US" sz="1400" noProof="1">
                  <a:latin typeface="Consolas" panose="020B0609020204030204" pitchFamily="49" charset="0"/>
                  <a:cs typeface="Consolas" panose="020B0609020204030204" pitchFamily="49" charset="0"/>
                </a:rPr>
                <a:t>::= initialization_item</a:t>
              </a:r>
            </a:p>
            <a:p>
              <a:pPr>
                <a:spcBef>
                  <a:spcPts val="400"/>
                </a:spcBef>
                <a:tabLst>
                  <a:tab pos="627063" algn="l"/>
                  <a:tab pos="2974975" algn="l"/>
                </a:tabLst>
              </a:pPr>
              <a:r>
                <a:rPr lang="en-US" sz="1400" noProof="1" smtClean="0">
                  <a:latin typeface="Consolas" panose="020B0609020204030204" pitchFamily="49" charset="0"/>
                  <a:cs typeface="Consolas" panose="020B0609020204030204" pitchFamily="49" charset="0"/>
                </a:rPr>
                <a:t>		| </a:t>
              </a:r>
              <a:r>
                <a:rPr lang="en-US" sz="1400" noProof="1">
                  <a:latin typeface="Consolas" panose="020B0609020204030204" pitchFamily="49" charset="0"/>
                  <a:cs typeface="Consolas" panose="020B0609020204030204" pitchFamily="49" charset="0"/>
                </a:rPr>
                <a:t>( initialization_item { , initialization_item } )</a:t>
              </a:r>
            </a:p>
            <a:p>
              <a:pPr>
                <a:spcBef>
                  <a:spcPts val="600"/>
                </a:spcBef>
                <a:tabLst>
                  <a:tab pos="627063" algn="l"/>
                  <a:tab pos="3030538" algn="l"/>
                </a:tabLst>
              </a:pPr>
              <a:r>
                <a:rPr lang="en-US" sz="1400" noProof="1" smtClean="0">
                  <a:latin typeface="Consolas" panose="020B0609020204030204" pitchFamily="49" charset="0"/>
                  <a:cs typeface="Consolas" panose="020B0609020204030204" pitchFamily="49" charset="0"/>
                </a:rPr>
                <a:t>	initialization_item </a:t>
              </a:r>
              <a:r>
                <a:rPr lang="en-US" sz="1400" noProof="1">
                  <a:latin typeface="Consolas" panose="020B0609020204030204" pitchFamily="49" charset="0"/>
                  <a:cs typeface="Consolas" panose="020B0609020204030204" pitchFamily="49" charset="0"/>
                </a:rPr>
                <a:t>::= name [ =&gt; input_list]</a:t>
              </a:r>
              <a:endParaRPr lang="en-US" sz="1400" kern="1200" noProof="1" smtClean="0">
                <a:latin typeface="Consolas" panose="020B0609020204030204" pitchFamily="49" charset="0"/>
                <a:cs typeface="Consolas" panose="020B0609020204030204" pitchFamily="49" charset="0"/>
              </a:endParaRPr>
            </a:p>
          </p:txBody>
        </p:sp>
      </p:grpSp>
      <p:sp>
        <p:nvSpPr>
          <p:cNvPr id="8" name="TextBox 7"/>
          <p:cNvSpPr txBox="1"/>
          <p:nvPr/>
        </p:nvSpPr>
        <p:spPr>
          <a:xfrm>
            <a:off x="5976013" y="6021288"/>
            <a:ext cx="2532437" cy="584775"/>
          </a:xfrm>
          <a:prstGeom prst="rect">
            <a:avLst/>
          </a:prstGeom>
          <a:solidFill>
            <a:srgbClr val="F4E7C6"/>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noProof="1" smtClean="0">
                <a:latin typeface="+mn-lt"/>
                <a:cs typeface="Consolas" panose="020B0609020204030204" pitchFamily="49" charset="0"/>
              </a:rPr>
              <a:t>List of external variables or state abstractions</a:t>
            </a:r>
            <a:endParaRPr lang="en-US" sz="1600" i="0" kern="1200" dirty="0" smtClean="0">
              <a:latin typeface="+mn-lt"/>
            </a:endParaRPr>
          </a:p>
        </p:txBody>
      </p:sp>
      <p:sp>
        <p:nvSpPr>
          <p:cNvPr id="9" name="Rectangle 8"/>
          <p:cNvSpPr/>
          <p:nvPr/>
        </p:nvSpPr>
        <p:spPr bwMode="auto">
          <a:xfrm>
            <a:off x="5436096" y="5877272"/>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40000"/>
                    <a:lumOff val="60000"/>
                  </a:schemeClr>
                </a:solidFill>
              </a14:hiddenFill>
            </a:ext>
          </a:extLst>
        </p:spPr>
        <p:txBody>
          <a:bodyPr rtlCol="0" anchor="ctr"/>
          <a:lstStyle/>
          <a:p>
            <a:pPr algn="ctr"/>
            <a:endParaRPr lang="en-US"/>
          </a:p>
        </p:txBody>
      </p:sp>
      <p:cxnSp>
        <p:nvCxnSpPr>
          <p:cNvPr id="10" name="Curved Connector 9"/>
          <p:cNvCxnSpPr>
            <a:stCxn id="8" idx="1"/>
            <a:endCxn id="9" idx="2"/>
          </p:cNvCxnSpPr>
          <p:nvPr/>
        </p:nvCxnSpPr>
        <p:spPr bwMode="auto">
          <a:xfrm rot="10800000">
            <a:off x="5580113" y="6093296"/>
            <a:ext cx="395901" cy="220380"/>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7060528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Wave 7"/>
          <p:cNvSpPr/>
          <p:nvPr/>
        </p:nvSpPr>
        <p:spPr bwMode="auto">
          <a:xfrm>
            <a:off x="4283968" y="1556792"/>
            <a:ext cx="282930" cy="251666"/>
          </a:xfrm>
          <a:prstGeom prst="wave">
            <a:avLst/>
          </a:prstGeom>
          <a:solidFill>
            <a:srgbClr val="FFFF00"/>
          </a:solidFill>
          <a:ln w="9525" cap="flat" cmpd="sng" algn="ctr">
            <a:noFill/>
            <a:prstDash val="solid"/>
            <a:round/>
            <a:headEnd type="none" w="med" len="med"/>
            <a:tailEnd type="none"/>
          </a:ln>
          <a:effectLst/>
        </p:spPr>
        <p:txBody>
          <a:bodyPr rtlCol="0" anchor="ctr"/>
          <a:lstStyle/>
          <a:p>
            <a:pPr algn="ctr"/>
            <a:endParaRPr lang="en-US"/>
          </a:p>
        </p:txBody>
      </p:sp>
      <p:sp>
        <p:nvSpPr>
          <p:cNvPr id="4" name="Title 3"/>
          <p:cNvSpPr>
            <a:spLocks noGrp="1"/>
          </p:cNvSpPr>
          <p:nvPr>
            <p:ph type="title"/>
          </p:nvPr>
        </p:nvSpPr>
        <p:spPr/>
        <p:txBody>
          <a:bodyPr/>
          <a:lstStyle/>
          <a:p>
            <a:r>
              <a:rPr lang="en-US" dirty="0" smtClean="0"/>
              <a:t>Example Initialization via External Variable</a:t>
            </a:r>
            <a:endParaRPr lang="en-US" dirty="0"/>
          </a:p>
        </p:txBody>
      </p:sp>
      <p:sp>
        <p:nvSpPr>
          <p:cNvPr id="5" name="TextBox 4"/>
          <p:cNvSpPr txBox="1"/>
          <p:nvPr/>
        </p:nvSpPr>
        <p:spPr>
          <a:xfrm>
            <a:off x="2195736" y="1196752"/>
            <a:ext cx="2592288" cy="1223412"/>
          </a:xfrm>
          <a:prstGeom prst="rect">
            <a:avLst/>
          </a:prstGeom>
          <a:noFill/>
          <a:ln>
            <a:solidFill>
              <a:schemeClr val="tx1"/>
            </a:solidFill>
            <a:prstDash val="sysDot"/>
          </a:ln>
        </p:spPr>
        <p:txBody>
          <a:bodyPr wrap="square" rtlCol="0">
            <a:spAutoFit/>
          </a:bodyPr>
          <a:lstStyle/>
          <a:p>
            <a:r>
              <a:rPr lang="en-US" sz="1400" b="1" dirty="0" smtClean="0">
                <a:latin typeface="Consolas" panose="020B0609020204030204" pitchFamily="49" charset="0"/>
                <a:cs typeface="Consolas" panose="020B0609020204030204" pitchFamily="49" charset="0"/>
              </a:rPr>
              <a:t>package </a:t>
            </a:r>
            <a:r>
              <a:rPr lang="en-US" sz="1400" dirty="0" smtClean="0">
                <a:latin typeface="Consolas" panose="020B0609020204030204" pitchFamily="49" charset="0"/>
                <a:cs typeface="Consolas" panose="020B0609020204030204" pitchFamily="49" charset="0"/>
              </a:rPr>
              <a:t>P </a:t>
            </a:r>
            <a:r>
              <a:rPr lang="en-US" sz="1400" b="1" dirty="0" smtClean="0">
                <a:latin typeface="Consolas" panose="020B0609020204030204" pitchFamily="49" charset="0"/>
                <a:cs typeface="Consolas" panose="020B0609020204030204" pitchFamily="49" charset="0"/>
              </a:rPr>
              <a:t>is</a:t>
            </a:r>
          </a:p>
          <a:p>
            <a:pPr>
              <a:spcBef>
                <a:spcPts val="600"/>
              </a:spcBef>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Busy : Boolean := …</a:t>
            </a:r>
          </a:p>
          <a:p>
            <a:pPr>
              <a:spcBef>
                <a:spcPts val="600"/>
              </a:spcBef>
              <a:spcAft>
                <a:spcPts val="300"/>
              </a:spcAft>
            </a:pPr>
            <a:r>
              <a:rPr lang="en-US" sz="1400" b="1" dirty="0" smtClean="0">
                <a:latin typeface="Consolas" panose="020B0609020204030204" pitchFamily="49" charset="0"/>
                <a:cs typeface="Consolas" panose="020B0609020204030204" pitchFamily="49" charset="0"/>
              </a:rPr>
              <a:t>   </a:t>
            </a:r>
            <a:r>
              <a:rPr lang="en-US" sz="1400" dirty="0" smtClean="0">
                <a:latin typeface="Consolas" panose="020B0609020204030204" pitchFamily="49" charset="0"/>
                <a:cs typeface="Consolas" panose="020B0609020204030204" pitchFamily="49" charset="0"/>
              </a:rPr>
              <a:t>…</a:t>
            </a:r>
          </a:p>
          <a:p>
            <a:pPr>
              <a:spcBef>
                <a:spcPts val="600"/>
              </a:spcBef>
            </a:pPr>
            <a:r>
              <a:rPr lang="en-US" sz="1400" b="1" dirty="0" smtClean="0">
                <a:latin typeface="Consolas" panose="020B0609020204030204" pitchFamily="49" charset="0"/>
                <a:cs typeface="Consolas" panose="020B0609020204030204" pitchFamily="49" charset="0"/>
              </a:rPr>
              <a:t>end </a:t>
            </a:r>
            <a:r>
              <a:rPr lang="en-US" sz="1400" dirty="0" smtClean="0">
                <a:latin typeface="Consolas" panose="020B0609020204030204" pitchFamily="49" charset="0"/>
                <a:cs typeface="Consolas" panose="020B0609020204030204" pitchFamily="49" charset="0"/>
              </a:rPr>
              <a:t>P;</a:t>
            </a:r>
            <a:endParaRPr lang="en-US" sz="1400" dirty="0">
              <a:latin typeface="Consolas" panose="020B0609020204030204" pitchFamily="49" charset="0"/>
              <a:cs typeface="Consolas" panose="020B0609020204030204" pitchFamily="49" charset="0"/>
            </a:endParaRPr>
          </a:p>
        </p:txBody>
      </p:sp>
      <p:grpSp>
        <p:nvGrpSpPr>
          <p:cNvPr id="2" name="Group 1"/>
          <p:cNvGrpSpPr/>
          <p:nvPr/>
        </p:nvGrpSpPr>
        <p:grpSpPr>
          <a:xfrm>
            <a:off x="2195735" y="3140968"/>
            <a:ext cx="4557658" cy="3239348"/>
            <a:chOff x="2195735" y="3140968"/>
            <a:chExt cx="4557658" cy="3239348"/>
          </a:xfrm>
        </p:grpSpPr>
        <p:sp>
          <p:nvSpPr>
            <p:cNvPr id="13" name="Double Wave 12"/>
            <p:cNvSpPr/>
            <p:nvPr/>
          </p:nvSpPr>
          <p:spPr bwMode="auto">
            <a:xfrm>
              <a:off x="4829981" y="4540431"/>
              <a:ext cx="1584176" cy="343669"/>
            </a:xfrm>
            <a:prstGeom prst="doubleWav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14" name="Double Wave 13"/>
            <p:cNvSpPr/>
            <p:nvPr/>
          </p:nvSpPr>
          <p:spPr bwMode="auto">
            <a:xfrm>
              <a:off x="4306763" y="5233786"/>
              <a:ext cx="697285" cy="278861"/>
            </a:xfrm>
            <a:prstGeom prst="doubleWav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2195735" y="3140968"/>
              <a:ext cx="4557658" cy="3239348"/>
            </a:xfrm>
            <a:prstGeom prst="rect">
              <a:avLst/>
            </a:prstGeom>
            <a:noFill/>
            <a:ln>
              <a:no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P;</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Q </a:t>
              </a:r>
              <a:r>
                <a:rPr lang="en-US" sz="1400" b="1" noProof="1" smtClean="0">
                  <a:latin typeface="Consolas" panose="020B0609020204030204" pitchFamily="49" charset="0"/>
                  <a:cs typeface="Consolas" panose="020B0609020204030204" pitchFamily="49" charset="0"/>
                </a:rPr>
                <a:t>with</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State,</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Initializes =&gt; (State, Flag =&gt; (P.Busy))</a:t>
              </a:r>
            </a:p>
            <a:p>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Flag : Boolean := P.Busy;</a:t>
              </a:r>
            </a:p>
            <a:p>
              <a:endParaRPr lang="en-US" sz="1400" noProof="1" smtClean="0">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   …</a:t>
              </a:r>
            </a:p>
            <a:p>
              <a:endParaRPr lang="en-US" sz="1400" b="1"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Q;</a:t>
              </a:r>
              <a:endParaRPr lang="en-US" sz="1400" noProof="1">
                <a:latin typeface="Consolas" panose="020B0609020204030204" pitchFamily="49" charset="0"/>
                <a:cs typeface="Consolas" panose="020B0609020204030204" pitchFamily="49" charset="0"/>
              </a:endParaRPr>
            </a:p>
          </p:txBody>
        </p:sp>
      </p:grpSp>
      <p:sp>
        <p:nvSpPr>
          <p:cNvPr id="7" name="TextBox 6"/>
          <p:cNvSpPr txBox="1"/>
          <p:nvPr/>
        </p:nvSpPr>
        <p:spPr>
          <a:xfrm>
            <a:off x="5220072" y="1406808"/>
            <a:ext cx="3534942"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i="0" kern="1200" dirty="0" smtClean="0"/>
              <a:t>Initialization required since used in Q</a:t>
            </a:r>
          </a:p>
        </p:txBody>
      </p:sp>
      <p:cxnSp>
        <p:nvCxnSpPr>
          <p:cNvPr id="10" name="Curved Connector 9"/>
          <p:cNvCxnSpPr>
            <a:stCxn id="7" idx="1"/>
            <a:endCxn id="8" idx="3"/>
          </p:cNvCxnSpPr>
          <p:nvPr/>
        </p:nvCxnSpPr>
        <p:spPr bwMode="auto">
          <a:xfrm rot="10800000" flipV="1">
            <a:off x="4566898" y="1576085"/>
            <a:ext cx="653174" cy="10654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7299698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Initialization Across Library Packages</a:t>
            </a:r>
            <a:endParaRPr lang="en-US" dirty="0"/>
          </a:p>
        </p:txBody>
      </p:sp>
      <p:sp>
        <p:nvSpPr>
          <p:cNvPr id="3" name="Content Placeholder 2"/>
          <p:cNvSpPr>
            <a:spLocks noGrp="1"/>
          </p:cNvSpPr>
          <p:nvPr>
            <p:ph sz="half" idx="10"/>
          </p:nvPr>
        </p:nvSpPr>
        <p:spPr/>
        <p:txBody>
          <a:bodyPr/>
          <a:lstStyle/>
          <a:p>
            <a:r>
              <a:rPr lang="en-US" kern="1200" dirty="0"/>
              <a:t>In SPARK, </a:t>
            </a:r>
            <a:r>
              <a:rPr lang="en-US" kern="1200" dirty="0" smtClean="0"/>
              <a:t>package elaboration cannot initialize variables </a:t>
            </a:r>
            <a:r>
              <a:rPr lang="en-US" kern="1200" dirty="0"/>
              <a:t>declared </a:t>
            </a:r>
            <a:r>
              <a:rPr lang="en-US" kern="1200" dirty="0" smtClean="0"/>
              <a:t>in other library packages</a:t>
            </a:r>
            <a:endParaRPr lang="en-US" kern="1200" dirty="0"/>
          </a:p>
          <a:p>
            <a:endParaRPr lang="en-US" dirty="0"/>
          </a:p>
        </p:txBody>
      </p:sp>
      <p:sp>
        <p:nvSpPr>
          <p:cNvPr id="4" name="TextBox 3"/>
          <p:cNvSpPr txBox="1"/>
          <p:nvPr/>
        </p:nvSpPr>
        <p:spPr>
          <a:xfrm>
            <a:off x="1547664" y="2231007"/>
            <a:ext cx="1867819" cy="984885"/>
          </a:xfrm>
          <a:prstGeom prst="rect">
            <a:avLst/>
          </a:prstGeom>
          <a:noFill/>
          <a:ln>
            <a:solidFill>
              <a:schemeClr val="tx1"/>
            </a:solidFill>
            <a:prstDash val="sysDot"/>
          </a:ln>
        </p:spPr>
        <p:txBody>
          <a:bodyPr wrap="none" rtlCol="0">
            <a:spAutoFit/>
          </a:bodyPr>
          <a:lstStyle/>
          <a:p>
            <a:r>
              <a:rPr lang="en-US" sz="1600" b="1" dirty="0" smtClean="0">
                <a:latin typeface="Consolas" panose="020B0609020204030204" pitchFamily="49" charset="0"/>
                <a:cs typeface="Consolas" panose="020B0609020204030204" pitchFamily="49" charset="0"/>
              </a:rPr>
              <a:t>package </a:t>
            </a:r>
            <a:r>
              <a:rPr lang="en-US" sz="1600" dirty="0" smtClean="0">
                <a:latin typeface="Consolas" panose="020B0609020204030204" pitchFamily="49" charset="0"/>
                <a:cs typeface="Consolas" panose="020B0609020204030204" pitchFamily="49" charset="0"/>
              </a:rPr>
              <a:t>P  </a:t>
            </a:r>
            <a:r>
              <a:rPr lang="en-US" sz="1600" b="1" dirty="0" smtClean="0">
                <a:latin typeface="Consolas" panose="020B0609020204030204" pitchFamily="49" charset="0"/>
                <a:cs typeface="Consolas" panose="020B0609020204030204" pitchFamily="49" charset="0"/>
              </a:rPr>
              <a:t>is</a:t>
            </a:r>
          </a:p>
          <a:p>
            <a:pPr>
              <a:spcBef>
                <a:spcPts val="600"/>
              </a:spcBef>
            </a:pPr>
            <a:r>
              <a:rPr lang="en-US" sz="1600" b="1" dirty="0" smtClean="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X : Integer;</a:t>
            </a:r>
          </a:p>
          <a:p>
            <a:pPr>
              <a:spcBef>
                <a:spcPts val="600"/>
              </a:spcBef>
            </a:pPr>
            <a:r>
              <a:rPr lang="en-US" sz="1600" b="1" dirty="0" smtClean="0">
                <a:latin typeface="Consolas" panose="020B0609020204030204" pitchFamily="49" charset="0"/>
                <a:cs typeface="Consolas" panose="020B0609020204030204" pitchFamily="49" charset="0"/>
              </a:rPr>
              <a:t>end </a:t>
            </a:r>
            <a:r>
              <a:rPr lang="en-US" sz="1600" dirty="0" smtClean="0">
                <a:latin typeface="Consolas" panose="020B0609020204030204" pitchFamily="49" charset="0"/>
                <a:cs typeface="Consolas" panose="020B0609020204030204" pitchFamily="49" charset="0"/>
              </a:rPr>
              <a:t>P;</a:t>
            </a:r>
            <a:endParaRPr lang="en-US" sz="1600" dirty="0">
              <a:latin typeface="Consolas" panose="020B0609020204030204" pitchFamily="49" charset="0"/>
              <a:cs typeface="Consolas" panose="020B0609020204030204" pitchFamily="49" charset="0"/>
            </a:endParaRPr>
          </a:p>
        </p:txBody>
      </p:sp>
      <p:sp>
        <p:nvSpPr>
          <p:cNvPr id="6" name="TextBox 5"/>
          <p:cNvSpPr txBox="1"/>
          <p:nvPr/>
        </p:nvSpPr>
        <p:spPr>
          <a:xfrm>
            <a:off x="3779912" y="5504398"/>
            <a:ext cx="4384534" cy="338554"/>
          </a:xfrm>
          <a:prstGeom prst="rect">
            <a:avLst/>
          </a:prstGeom>
          <a:solidFill>
            <a:schemeClr val="bg1"/>
          </a:solidFill>
          <a:ln>
            <a:solidFill>
              <a:srgbClr val="C00000"/>
            </a:solidFill>
          </a:ln>
        </p:spPr>
        <p:txBody>
          <a:bodyPr wrap="none" rtlCol="0">
            <a:spAutoFit/>
          </a:bodyPr>
          <a:lstStyle/>
          <a:p>
            <a:pPr algn="ctr"/>
            <a:r>
              <a:rPr lang="en-US" sz="1600" dirty="0">
                <a:solidFill>
                  <a:srgbClr val="FF0000"/>
                </a:solidFill>
              </a:rPr>
              <a:t>high: cannot write "X" during elaboration of "Z"</a:t>
            </a:r>
            <a:endParaRPr lang="en-US" sz="1600" i="0" kern="1200" dirty="0" smtClean="0">
              <a:solidFill>
                <a:srgbClr val="FF0000"/>
              </a:solidFill>
            </a:endParaRPr>
          </a:p>
        </p:txBody>
      </p:sp>
      <p:grpSp>
        <p:nvGrpSpPr>
          <p:cNvPr id="14" name="Group 13"/>
          <p:cNvGrpSpPr/>
          <p:nvPr/>
        </p:nvGrpSpPr>
        <p:grpSpPr>
          <a:xfrm>
            <a:off x="1547664" y="3872369"/>
            <a:ext cx="3887603" cy="2292935"/>
            <a:chOff x="1547664" y="3872369"/>
            <a:chExt cx="3887603" cy="2292935"/>
          </a:xfrm>
        </p:grpSpPr>
        <p:sp>
          <p:nvSpPr>
            <p:cNvPr id="13" name="Double Wave 12"/>
            <p:cNvSpPr/>
            <p:nvPr/>
          </p:nvSpPr>
          <p:spPr bwMode="auto">
            <a:xfrm>
              <a:off x="2097440" y="3944515"/>
              <a:ext cx="292421" cy="216024"/>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2" name="Double Wave 11"/>
            <p:cNvSpPr/>
            <p:nvPr/>
          </p:nvSpPr>
          <p:spPr bwMode="auto">
            <a:xfrm>
              <a:off x="2983435" y="4267737"/>
              <a:ext cx="292421" cy="216024"/>
            </a:xfrm>
            <a:prstGeom prst="doubleWave">
              <a:avLst/>
            </a:prstGeom>
            <a:solidFill>
              <a:srgbClr val="FFFF00"/>
            </a:solidFill>
            <a:ln w="9525" cap="flat" cmpd="sng" algn="ctr">
              <a:noFill/>
              <a:prstDash val="solid"/>
              <a:round/>
              <a:headEnd type="none" w="med" len="med"/>
              <a:tailEnd type="none"/>
            </a:ln>
            <a:effectLst/>
          </p:spPr>
          <p:txBody>
            <a:bodyPr rtlCol="0" anchor="ctr"/>
            <a:lstStyle/>
            <a:p>
              <a:pPr algn="ctr"/>
              <a:endParaRPr lang="en-US"/>
            </a:p>
          </p:txBody>
        </p:sp>
        <p:sp>
          <p:nvSpPr>
            <p:cNvPr id="5" name="TextBox 4"/>
            <p:cNvSpPr txBox="1"/>
            <p:nvPr/>
          </p:nvSpPr>
          <p:spPr>
            <a:xfrm>
              <a:off x="1547664" y="3872369"/>
              <a:ext cx="3887603" cy="2292935"/>
            </a:xfrm>
            <a:prstGeom prst="rect">
              <a:avLst/>
            </a:prstGeom>
            <a:noFill/>
            <a:ln>
              <a:noFill/>
              <a:prstDash val="sysDot"/>
            </a:ln>
          </p:spPr>
          <p:txBody>
            <a:bodyPr wrap="none" rtlCol="0">
              <a:spAutoFit/>
            </a:bodyPr>
            <a:lstStyle/>
            <a:p>
              <a:r>
                <a:rPr lang="en-US" sz="1600" b="1" dirty="0" smtClean="0">
                  <a:latin typeface="Consolas" panose="020B0609020204030204" pitchFamily="49" charset="0"/>
                  <a:cs typeface="Consolas" panose="020B0609020204030204" pitchFamily="49" charset="0"/>
                </a:rPr>
                <a:t>with </a:t>
              </a:r>
              <a:r>
                <a:rPr lang="en-US" sz="1600" dirty="0" smtClean="0">
                  <a:latin typeface="Consolas" panose="020B0609020204030204" pitchFamily="49" charset="0"/>
                  <a:cs typeface="Consolas" panose="020B0609020204030204" pitchFamily="49" charset="0"/>
                </a:rPr>
                <a:t>P;</a:t>
              </a:r>
            </a:p>
            <a:p>
              <a:pPr>
                <a:spcBef>
                  <a:spcPts val="600"/>
                </a:spcBef>
              </a:pPr>
              <a:r>
                <a:rPr lang="en-US" sz="1600" b="1" dirty="0" smtClean="0">
                  <a:latin typeface="Consolas" panose="020B0609020204030204" pitchFamily="49" charset="0"/>
                  <a:cs typeface="Consolas" panose="020B0609020204030204" pitchFamily="49" charset="0"/>
                </a:rPr>
                <a:t>package body </a:t>
              </a:r>
              <a:r>
                <a:rPr lang="en-US" sz="1600" dirty="0" smtClean="0">
                  <a:latin typeface="Consolas" panose="020B0609020204030204" pitchFamily="49" charset="0"/>
                  <a:cs typeface="Consolas" panose="020B0609020204030204" pitchFamily="49" charset="0"/>
                </a:rPr>
                <a:t>Z </a:t>
              </a:r>
              <a:r>
                <a:rPr lang="en-US" sz="1600" b="1" dirty="0" smtClean="0">
                  <a:latin typeface="Consolas" panose="020B0609020204030204" pitchFamily="49" charset="0"/>
                  <a:cs typeface="Consolas" panose="020B0609020204030204" pitchFamily="49" charset="0"/>
                </a:rPr>
                <a:t>with </a:t>
              </a:r>
              <a:r>
                <a:rPr lang="en-US" sz="1600" dirty="0" smtClean="0">
                  <a:latin typeface="Consolas" panose="020B0609020204030204" pitchFamily="49" charset="0"/>
                  <a:cs typeface="Consolas" panose="020B0609020204030204" pitchFamily="49" charset="0"/>
                </a:rPr>
                <a:t>SPARK_Mode </a:t>
              </a:r>
              <a:r>
                <a:rPr lang="en-US" sz="1600" b="1" dirty="0" smtClean="0">
                  <a:latin typeface="Consolas" panose="020B0609020204030204" pitchFamily="49" charset="0"/>
                  <a:cs typeface="Consolas" panose="020B0609020204030204" pitchFamily="49" charset="0"/>
                </a:rPr>
                <a:t>is</a:t>
              </a:r>
            </a:p>
            <a:p>
              <a:endParaRPr lang="en-US" sz="1600" dirty="0" smtClean="0">
                <a:latin typeface="Consolas" panose="020B0609020204030204" pitchFamily="49" charset="0"/>
                <a:cs typeface="Consolas" panose="020B0609020204030204" pitchFamily="49" charset="0"/>
              </a:endParaRPr>
            </a:p>
            <a:p>
              <a:r>
                <a:rPr lang="en-US" sz="1600" b="1" dirty="0" smtClean="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a:t>
              </a:r>
            </a:p>
            <a:p>
              <a:endParaRPr lang="en-US" sz="1600" dirty="0" smtClean="0">
                <a:latin typeface="Consolas" panose="020B0609020204030204" pitchFamily="49" charset="0"/>
                <a:cs typeface="Consolas" panose="020B0609020204030204" pitchFamily="49" charset="0"/>
              </a:endParaRPr>
            </a:p>
            <a:p>
              <a:r>
                <a:rPr lang="en-US" sz="1600" b="1" dirty="0" smtClean="0">
                  <a:latin typeface="Consolas" panose="020B0609020204030204" pitchFamily="49" charset="0"/>
                  <a:cs typeface="Consolas" panose="020B0609020204030204" pitchFamily="49" charset="0"/>
                </a:rPr>
                <a:t>begin</a:t>
              </a:r>
            </a:p>
            <a:p>
              <a:pPr>
                <a:spcBef>
                  <a:spcPts val="600"/>
                </a:spcBef>
              </a:pPr>
              <a:r>
                <a:rPr lang="en-US" sz="1600" b="1" dirty="0" smtClean="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P.X := 42;</a:t>
              </a:r>
            </a:p>
            <a:p>
              <a:pPr>
                <a:spcBef>
                  <a:spcPts val="600"/>
                </a:spcBef>
              </a:pPr>
              <a:r>
                <a:rPr lang="en-US" sz="1600" b="1" dirty="0" smtClean="0">
                  <a:latin typeface="Consolas" panose="020B0609020204030204" pitchFamily="49" charset="0"/>
                  <a:cs typeface="Consolas" panose="020B0609020204030204" pitchFamily="49" charset="0"/>
                </a:rPr>
                <a:t>end </a:t>
              </a:r>
              <a:r>
                <a:rPr lang="en-US" sz="1600" dirty="0" smtClean="0">
                  <a:latin typeface="Consolas" panose="020B0609020204030204" pitchFamily="49" charset="0"/>
                  <a:cs typeface="Consolas" panose="020B0609020204030204" pitchFamily="49" charset="0"/>
                </a:rPr>
                <a:t>Z;</a:t>
              </a:r>
              <a:endParaRPr lang="en-US" sz="1600" i="0" kern="1200" dirty="0" smtClean="0">
                <a:latin typeface="Consolas" panose="020B0609020204030204" pitchFamily="49" charset="0"/>
                <a:cs typeface="Consolas" panose="020B0609020204030204" pitchFamily="49" charset="0"/>
              </a:endParaRPr>
            </a:p>
          </p:txBody>
        </p:sp>
        <p:sp>
          <p:nvSpPr>
            <p:cNvPr id="7" name="Double Wave 6"/>
            <p:cNvSpPr/>
            <p:nvPr/>
          </p:nvSpPr>
          <p:spPr bwMode="auto">
            <a:xfrm>
              <a:off x="1932756" y="5554363"/>
              <a:ext cx="432048" cy="238625"/>
            </a:xfrm>
            <a:prstGeom prst="doubleWave">
              <a:avLst/>
            </a:prstGeom>
            <a:solidFill>
              <a:srgbClr val="FF7C80">
                <a:alpha val="33000"/>
              </a:srgbClr>
            </a:solidFill>
            <a:ln w="9525" cap="flat" cmpd="sng" algn="ctr">
              <a:noFill/>
              <a:prstDash val="solid"/>
              <a:round/>
              <a:headEnd type="none" w="med" len="med"/>
              <a:tailEnd type="none"/>
            </a:ln>
            <a:effectLst/>
          </p:spPr>
          <p:txBody>
            <a:bodyPr rtlCol="0" anchor="ctr"/>
            <a:lstStyle/>
            <a:p>
              <a:pPr algn="ctr"/>
              <a:endParaRPr lang="en-US"/>
            </a:p>
          </p:txBody>
        </p:sp>
      </p:grpSp>
    </p:spTree>
    <p:extLst>
      <p:ext uri="{BB962C8B-B14F-4D97-AF65-F5344CB8AC3E}">
        <p14:creationId xmlns:p14="http://schemas.microsoft.com/office/powerpoint/2010/main" val="23995639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533400"/>
          </a:xfrm>
        </p:spPr>
        <p:txBody>
          <a:bodyPr>
            <a:normAutofit fontScale="90000"/>
          </a:bodyPr>
          <a:lstStyle/>
          <a:p>
            <a:r>
              <a:rPr lang="en-US" dirty="0" smtClean="0"/>
              <a:t>Specifying Package State’s Initial Condition</a:t>
            </a:r>
            <a:endParaRPr lang="en-US" dirty="0"/>
          </a:p>
        </p:txBody>
      </p:sp>
      <p:sp>
        <p:nvSpPr>
          <p:cNvPr id="3" name="Content Placeholder 2"/>
          <p:cNvSpPr>
            <a:spLocks noGrp="1"/>
          </p:cNvSpPr>
          <p:nvPr>
            <p:ph sz="half" idx="10"/>
          </p:nvPr>
        </p:nvSpPr>
        <p:spPr/>
        <p:txBody>
          <a:bodyPr/>
          <a:lstStyle/>
          <a:p>
            <a:r>
              <a:rPr lang="en-US" dirty="0" smtClean="0"/>
              <a:t>The condition that holds after elaboration</a:t>
            </a:r>
          </a:p>
          <a:p>
            <a:pPr lvl="1"/>
            <a:r>
              <a:rPr lang="en-US" dirty="0" smtClean="0"/>
              <a:t>The “postcondition” of a package’s elaboration</a:t>
            </a:r>
          </a:p>
          <a:p>
            <a:r>
              <a:rPr lang="en-US" dirty="0" smtClean="0"/>
              <a:t>Specified via aspect Initial_Condition on spec</a:t>
            </a:r>
          </a:p>
          <a:p>
            <a:r>
              <a:rPr lang="en-US" dirty="0" smtClean="0"/>
              <a:t>Syntax</a:t>
            </a:r>
          </a:p>
          <a:p>
            <a:pPr lvl="1"/>
            <a:endParaRPr lang="en-US" dirty="0"/>
          </a:p>
          <a:p>
            <a:pPr lvl="1"/>
            <a:endParaRPr lang="en-US" dirty="0" smtClean="0"/>
          </a:p>
          <a:p>
            <a:r>
              <a:rPr lang="en-US" dirty="0" smtClean="0"/>
              <a:t>Condition is an arbitrary Boolean expression</a:t>
            </a:r>
          </a:p>
          <a:p>
            <a:pPr lvl="1"/>
            <a:r>
              <a:rPr lang="en-US" dirty="0" smtClean="0"/>
              <a:t>Visible variables, language- and user-defined functions</a:t>
            </a:r>
          </a:p>
          <a:p>
            <a:pPr lvl="1"/>
            <a:r>
              <a:rPr lang="en-US" dirty="0" smtClean="0"/>
              <a:t>No abstract state reference since not a typed object</a:t>
            </a:r>
          </a:p>
          <a:p>
            <a:r>
              <a:rPr lang="en-US" dirty="0" smtClean="0"/>
              <a:t>Condition must hold </a:t>
            </a:r>
            <a:r>
              <a:rPr lang="en-US" i="1" dirty="0" smtClean="0"/>
              <a:t>immediately</a:t>
            </a:r>
            <a:r>
              <a:rPr lang="en-US" dirty="0" smtClean="0"/>
              <a:t> after elaboration</a:t>
            </a:r>
            <a:endParaRPr lang="en-US" dirty="0"/>
          </a:p>
        </p:txBody>
      </p:sp>
      <p:sp>
        <p:nvSpPr>
          <p:cNvPr id="7" name="TextBox 6"/>
          <p:cNvSpPr txBox="1"/>
          <p:nvPr/>
        </p:nvSpPr>
        <p:spPr>
          <a:xfrm>
            <a:off x="2554825" y="3212976"/>
            <a:ext cx="4897495" cy="661720"/>
          </a:xfrm>
          <a:prstGeom prst="rect">
            <a:avLst/>
          </a:prstGeom>
          <a:noFill/>
        </p:spPr>
        <p:txBody>
          <a:bodyPr wrap="none" rtlCol="0">
            <a:spAutoFit/>
          </a:bodyPr>
          <a:lstStyle/>
          <a:p>
            <a:r>
              <a:rPr lang="en-US" sz="1600" b="1" i="0" kern="1200" noProof="1" smtClean="0">
                <a:solidFill>
                  <a:schemeClr val="bg1">
                    <a:lumMod val="50000"/>
                  </a:schemeClr>
                </a:solidFill>
                <a:latin typeface="Consolas" panose="020B0609020204030204" pitchFamily="49" charset="0"/>
                <a:cs typeface="Consolas" panose="020B0609020204030204" pitchFamily="49" charset="0"/>
              </a:rPr>
              <a:t>package </a:t>
            </a:r>
            <a:r>
              <a:rPr lang="en-US" sz="1600" i="1" noProof="1" smtClean="0">
                <a:solidFill>
                  <a:schemeClr val="bg1">
                    <a:lumMod val="50000"/>
                  </a:schemeClr>
                </a:solidFill>
                <a:latin typeface="Consolas" panose="020B0609020204030204" pitchFamily="49" charset="0"/>
                <a:cs typeface="Consolas" panose="020B0609020204030204" pitchFamily="49" charset="0"/>
              </a:rPr>
              <a:t>defining_program_unit_name </a:t>
            </a:r>
            <a:r>
              <a:rPr lang="en-US" sz="1600" b="1" i="0" kern="1200" noProof="1" smtClean="0">
                <a:solidFill>
                  <a:schemeClr val="bg1">
                    <a:lumMod val="50000"/>
                  </a:schemeClr>
                </a:solidFill>
                <a:latin typeface="Consolas" panose="020B0609020204030204" pitchFamily="49" charset="0"/>
                <a:cs typeface="Consolas" panose="020B0609020204030204" pitchFamily="49" charset="0"/>
              </a:rPr>
              <a:t>with</a:t>
            </a:r>
            <a:endParaRPr lang="en-US" sz="1600" i="0" kern="1200" noProof="1" smtClean="0">
              <a:latin typeface="Consolas" panose="020B0609020204030204" pitchFamily="49" charset="0"/>
              <a:cs typeface="Consolas" panose="020B0609020204030204" pitchFamily="49" charset="0"/>
            </a:endParaRPr>
          </a:p>
          <a:p>
            <a:pPr>
              <a:spcBef>
                <a:spcPts val="600"/>
              </a:spcBef>
              <a:tabLst>
                <a:tab pos="627063" algn="l"/>
                <a:tab pos="3030538" algn="l"/>
              </a:tabLst>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Initial_Condition =&gt; </a:t>
            </a:r>
            <a:r>
              <a:rPr lang="en-US" sz="1600" i="1" noProof="1" smtClean="0">
                <a:latin typeface="Consolas" panose="020B0609020204030204" pitchFamily="49" charset="0"/>
                <a:cs typeface="Consolas" panose="020B0609020204030204" pitchFamily="49" charset="0"/>
              </a:rPr>
              <a:t>boolean_expression</a:t>
            </a:r>
            <a:endParaRPr lang="en-US" sz="1600" i="1"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8631095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Example Initial_Condition for Hidden State</a:t>
            </a:r>
            <a:endParaRPr lang="en-US" dirty="0"/>
          </a:p>
        </p:txBody>
      </p:sp>
      <p:sp>
        <p:nvSpPr>
          <p:cNvPr id="8" name="Wave 7"/>
          <p:cNvSpPr/>
          <p:nvPr/>
        </p:nvSpPr>
        <p:spPr bwMode="auto">
          <a:xfrm>
            <a:off x="3435139" y="2492896"/>
            <a:ext cx="551279" cy="288032"/>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Wave 6"/>
          <p:cNvSpPr/>
          <p:nvPr/>
        </p:nvSpPr>
        <p:spPr bwMode="auto">
          <a:xfrm>
            <a:off x="4644008" y="1412776"/>
            <a:ext cx="504056" cy="288032"/>
          </a:xfrm>
          <a:prstGeom prst="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Double Wave 8"/>
          <p:cNvSpPr/>
          <p:nvPr/>
        </p:nvSpPr>
        <p:spPr bwMode="auto">
          <a:xfrm>
            <a:off x="2483769" y="1412776"/>
            <a:ext cx="1800200" cy="288032"/>
          </a:xfrm>
          <a:prstGeom prst="doubleWave">
            <a:avLst/>
          </a:prstGeom>
          <a:solidFill>
            <a:schemeClr val="accent6">
              <a:lumMod val="40000"/>
              <a:lumOff val="60000"/>
            </a:schemeClr>
          </a:solidFill>
          <a:ln w="9525" cap="flat" cmpd="sng" algn="ctr">
            <a:noFill/>
            <a:prstDash val="solid"/>
            <a:round/>
            <a:headEnd type="none" w="med" len="med"/>
            <a:tailEnd type="none"/>
          </a:ln>
          <a:effectLst/>
        </p:spPr>
        <p:txBody>
          <a:bodyPr rtlCol="0" anchor="ctr"/>
          <a:lstStyle/>
          <a:p>
            <a:pPr algn="ctr"/>
            <a:endParaRPr lang="en-US"/>
          </a:p>
        </p:txBody>
      </p:sp>
      <p:sp>
        <p:nvSpPr>
          <p:cNvPr id="5" name="TextBox 4"/>
          <p:cNvSpPr txBox="1"/>
          <p:nvPr/>
        </p:nvSpPr>
        <p:spPr>
          <a:xfrm>
            <a:off x="2195736" y="908720"/>
            <a:ext cx="4060727" cy="278537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4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Initial_Condition =&gt; Empty</a:t>
            </a:r>
          </a:p>
          <a:p>
            <a:r>
              <a:rPr lang="en-US" sz="1400" b="1" noProof="1" smtClean="0">
                <a:latin typeface="Consolas" panose="020B0609020204030204" pitchFamily="49" charset="0"/>
                <a:cs typeface="Consolas" panose="020B0609020204030204" pitchFamily="49" charset="0"/>
              </a:rPr>
              <a:t>is</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Push (Item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Integer) …</a:t>
            </a:r>
          </a:p>
          <a:p>
            <a:pPr>
              <a:spcBef>
                <a:spcPts val="6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p>
          <a:p>
            <a:pPr>
              <a:spcBef>
                <a:spcPts val="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Empty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p>
          <a:p>
            <a:pPr>
              <a:spcBef>
                <a:spcPts val="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Integer_Stack;</a:t>
            </a:r>
            <a:endParaRPr lang="en-US" sz="1400" noProof="1">
              <a:latin typeface="Consolas" panose="020B0609020204030204" pitchFamily="49" charset="0"/>
              <a:cs typeface="Consolas" panose="020B0609020204030204" pitchFamily="49" charset="0"/>
            </a:endParaRPr>
          </a:p>
        </p:txBody>
      </p:sp>
      <p:sp>
        <p:nvSpPr>
          <p:cNvPr id="10" name="Double Wave 9"/>
          <p:cNvSpPr/>
          <p:nvPr/>
        </p:nvSpPr>
        <p:spPr bwMode="auto">
          <a:xfrm>
            <a:off x="2737694" y="5733256"/>
            <a:ext cx="970210"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1" name="Double Wave 10"/>
          <p:cNvSpPr/>
          <p:nvPr/>
        </p:nvSpPr>
        <p:spPr bwMode="auto">
          <a:xfrm>
            <a:off x="2532077" y="4880248"/>
            <a:ext cx="455747"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12" name="Double Wave 11"/>
          <p:cNvSpPr/>
          <p:nvPr/>
        </p:nvSpPr>
        <p:spPr bwMode="auto">
          <a:xfrm>
            <a:off x="6156176" y="4880248"/>
            <a:ext cx="504057" cy="288032"/>
          </a:xfrm>
          <a:prstGeom prst="doubleWave">
            <a:avLst/>
          </a:prstGeom>
          <a:solidFill>
            <a:srgbClr val="F4E7C6"/>
          </a:solidFill>
          <a:ln w="9525" cap="flat" cmpd="sng" algn="ctr">
            <a:noFill/>
            <a:prstDash val="solid"/>
            <a:round/>
            <a:headEnd type="none" w="med" len="med"/>
            <a:tailEnd type="none"/>
          </a:ln>
          <a:effectLst/>
        </p:spPr>
        <p:txBody>
          <a:bodyPr rtlCol="0" anchor="ctr"/>
          <a:lstStyle/>
          <a:p>
            <a:pPr algn="ctr"/>
            <a:endParaRPr lang="en-US"/>
          </a:p>
        </p:txBody>
      </p:sp>
      <p:sp>
        <p:nvSpPr>
          <p:cNvPr id="6" name="TextBox 5"/>
          <p:cNvSpPr txBox="1"/>
          <p:nvPr/>
        </p:nvSpPr>
        <p:spPr>
          <a:xfrm>
            <a:off x="2195736" y="3933056"/>
            <a:ext cx="4756430" cy="2723823"/>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is</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List := (</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0);</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Integer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Capacity := 0;</a:t>
            </a:r>
          </a:p>
          <a:p>
            <a:pPr>
              <a:spcBef>
                <a:spcPts val="600"/>
              </a:spcBef>
              <a:spcAft>
                <a:spcPts val="3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Empty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0);</a:t>
            </a:r>
          </a:p>
          <a:p>
            <a:pPr>
              <a:spcBef>
                <a:spcPts val="600"/>
              </a:spcBef>
              <a:spcAft>
                <a:spcPts val="3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Integer_Stack;</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4973179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Initial_Condition for State Counting</a:t>
            </a:r>
            <a:endParaRPr lang="en-US" dirty="0"/>
          </a:p>
        </p:txBody>
      </p:sp>
      <p:sp>
        <p:nvSpPr>
          <p:cNvPr id="3" name="TextBox 2"/>
          <p:cNvSpPr txBox="1"/>
          <p:nvPr/>
        </p:nvSpPr>
        <p:spPr>
          <a:xfrm>
            <a:off x="1835696" y="1052736"/>
            <a:ext cx="6346609" cy="5411738"/>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Initial_Condition =&gt; Extent = 0</a:t>
            </a:r>
          </a:p>
          <a:p>
            <a:pPr>
              <a:spcBef>
                <a:spcPts val="600"/>
              </a:spcBef>
            </a:pPr>
            <a:r>
              <a:rPr lang="en-US" sz="1400" b="1" noProof="1" smtClean="0">
                <a:latin typeface="Consolas" panose="020B0609020204030204" pitchFamily="49" charset="0"/>
                <a:cs typeface="Consolas" panose="020B0609020204030204" pitchFamily="49" charset="0"/>
              </a:rPr>
              <a:t>is</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Capacity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N;</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Push (Item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a:t>
            </a:r>
          </a:p>
          <a:p>
            <a:pPr>
              <a:spcBef>
                <a:spcPts val="600"/>
              </a:spcBef>
            </a:pPr>
            <a:r>
              <a:rPr lang="en-US" sz="1400" noProof="1" smtClean="0">
                <a:latin typeface="Consolas" panose="020B0609020204030204" pitchFamily="49" charset="0"/>
                <a:cs typeface="Consolas" panose="020B0609020204030204" pitchFamily="49" charset="0"/>
              </a:rPr>
              <a:t>      Pre  =&gt; Extent /= Capacity,</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Post =&gt; </a:t>
            </a:r>
            <a:r>
              <a:rPr lang="en-US" sz="1400" b="1" noProof="1" smtClean="0">
                <a:latin typeface="Consolas" panose="020B0609020204030204" pitchFamily="49" charset="0"/>
                <a:cs typeface="Consolas" panose="020B0609020204030204" pitchFamily="49" charset="0"/>
              </a:rPr>
              <a:t>not </a:t>
            </a:r>
            <a:r>
              <a:rPr lang="en-US" sz="1400" noProof="1" smtClean="0">
                <a:latin typeface="Consolas" panose="020B0609020204030204" pitchFamily="49" charset="0"/>
                <a:cs typeface="Consolas" panose="020B0609020204030204" pitchFamily="49" charset="0"/>
              </a:rPr>
              <a:t>Empty </a:t>
            </a:r>
            <a:r>
              <a:rPr lang="en-US" sz="1400" b="1" noProof="1" smtClean="0">
                <a:latin typeface="Consolas" panose="020B0609020204030204" pitchFamily="49" charset="0"/>
                <a:cs typeface="Consolas" panose="020B0609020204030204" pitchFamily="49" charset="0"/>
              </a:rPr>
              <a:t>and </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Extent = Extent'Old + 1;</a:t>
            </a:r>
          </a:p>
          <a:p>
            <a:pPr>
              <a:spcBef>
                <a:spcPts val="1200"/>
              </a:spcBef>
            </a:pPr>
            <a:r>
              <a:rPr lang="en-US" sz="1400" noProof="1" smtClean="0">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Extent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Natural;</a:t>
            </a:r>
          </a:p>
          <a:p>
            <a:pPr>
              <a:spcBef>
                <a:spcPts val="1800"/>
              </a:spcBef>
            </a:pPr>
            <a:r>
              <a:rPr lang="en-US" sz="1400" b="1" noProof="1" smtClean="0">
                <a:latin typeface="Consolas" panose="020B0609020204030204" pitchFamily="49" charset="0"/>
                <a:cs typeface="Consolas" panose="020B0609020204030204" pitchFamily="49" charset="0"/>
              </a:rPr>
              <a:t>private</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a:t>
            </a:r>
            <a:r>
              <a:rPr lang="en-US" sz="1400" b="1" noProof="1" smtClean="0">
                <a:latin typeface="Consolas" panose="020B0609020204030204" pitchFamily="49" charset="0"/>
                <a:cs typeface="Consolas" panose="020B0609020204030204" pitchFamily="49" charset="0"/>
              </a:rPr>
              <a:t>array</a:t>
            </a:r>
            <a:r>
              <a:rPr lang="en-US" sz="1400" noProof="1" smtClean="0">
                <a:latin typeface="Consolas" panose="020B0609020204030204" pitchFamily="49" charset="0"/>
                <a:cs typeface="Consolas" panose="020B0609020204030204" pitchFamily="49" charset="0"/>
              </a:rPr>
              <a:t> (1 .. Capacity) </a:t>
            </a:r>
            <a:r>
              <a:rPr lang="en-US" sz="1400" b="1" noProof="1" smtClean="0">
                <a:latin typeface="Consolas" panose="020B0609020204030204" pitchFamily="49" charset="0"/>
                <a:cs typeface="Consolas" panose="020B0609020204030204" pitchFamily="49" charset="0"/>
              </a:rPr>
              <a:t>of</a:t>
            </a:r>
            <a:r>
              <a:rPr lang="en-US" sz="1400" noProof="1" smtClean="0">
                <a:latin typeface="Consolas" panose="020B0609020204030204" pitchFamily="49" charset="0"/>
                <a:cs typeface="Consolas" panose="020B0609020204030204" pitchFamily="49" charset="0"/>
              </a:rPr>
              <a:t> Integer := (</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0);</a:t>
            </a:r>
          </a:p>
          <a:p>
            <a:pPr>
              <a:spcBef>
                <a:spcPts val="9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Integer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Capacity := 0;</a:t>
            </a:r>
          </a:p>
          <a:p>
            <a:pPr>
              <a:spcBef>
                <a:spcPts val="9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Extent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Natural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(Top);</a:t>
            </a:r>
          </a:p>
          <a:p>
            <a:pPr>
              <a:spcBef>
                <a:spcPts val="12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Integer_Stack;</a:t>
            </a:r>
            <a:endParaRPr lang="en-US" sz="1400" noProof="1">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8870594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Initialization Alternative: A Subprogram</a:t>
            </a:r>
            <a:endParaRPr lang="en-US" dirty="0"/>
          </a:p>
        </p:txBody>
      </p:sp>
      <p:sp>
        <p:nvSpPr>
          <p:cNvPr id="3" name="Content Placeholder 2"/>
          <p:cNvSpPr>
            <a:spLocks noGrp="1"/>
          </p:cNvSpPr>
          <p:nvPr>
            <p:ph sz="half" idx="10"/>
          </p:nvPr>
        </p:nvSpPr>
        <p:spPr/>
        <p:txBody>
          <a:bodyPr/>
          <a:lstStyle/>
          <a:p>
            <a:r>
              <a:rPr lang="en-US" dirty="0" smtClean="0"/>
              <a:t>Elaboration is automatic, therefore initialization via elaboration is automatic</a:t>
            </a:r>
          </a:p>
          <a:p>
            <a:r>
              <a:rPr lang="en-US" dirty="0" smtClean="0"/>
              <a:t>However, the state may be sufficiently complex that an initialization routine would be better</a:t>
            </a:r>
          </a:p>
          <a:p>
            <a:r>
              <a:rPr lang="en-US" dirty="0" smtClean="0"/>
              <a:t>In that case, aspect Initializes may be removed (unless some elaboration initialization remains)</a:t>
            </a:r>
          </a:p>
          <a:p>
            <a:r>
              <a:rPr lang="en-US" dirty="0" smtClean="0"/>
              <a:t>Benefits</a:t>
            </a:r>
          </a:p>
          <a:p>
            <a:pPr lvl="1"/>
            <a:r>
              <a:rPr lang="en-US" dirty="0" smtClean="0"/>
              <a:t>Can “re-initialize” or reset the abstraction when needed</a:t>
            </a:r>
          </a:p>
          <a:p>
            <a:pPr lvl="1"/>
            <a:r>
              <a:rPr lang="en-US" dirty="0" smtClean="0"/>
              <a:t>Calling order for all such procedures is under user control</a:t>
            </a:r>
          </a:p>
          <a:p>
            <a:r>
              <a:rPr lang="en-US" dirty="0" smtClean="0"/>
              <a:t>GNATprove will check that it is called</a:t>
            </a:r>
            <a:endParaRPr lang="en-US" dirty="0"/>
          </a:p>
        </p:txBody>
      </p:sp>
    </p:spTree>
    <p:extLst>
      <p:ext uri="{BB962C8B-B14F-4D97-AF65-F5344CB8AC3E}">
        <p14:creationId xmlns:p14="http://schemas.microsoft.com/office/powerpoint/2010/main" val="18285411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Initialization Subprogram Example Spec</a:t>
            </a:r>
            <a:endParaRPr lang="en-US" dirty="0"/>
          </a:p>
        </p:txBody>
      </p:sp>
      <p:sp>
        <p:nvSpPr>
          <p:cNvPr id="5" name="TextBox 4"/>
          <p:cNvSpPr txBox="1"/>
          <p:nvPr/>
        </p:nvSpPr>
        <p:spPr>
          <a:xfrm>
            <a:off x="1547664" y="1268760"/>
            <a:ext cx="4557658" cy="5024452"/>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Abstract_State =&gt; The_Stack</a:t>
            </a:r>
          </a:p>
          <a:p>
            <a:pPr>
              <a:spcBef>
                <a:spcPts val="300"/>
              </a:spcBef>
            </a:pPr>
            <a:r>
              <a:rPr lang="en-US" sz="1400" i="1" noProof="1" smtClean="0">
                <a:latin typeface="Consolas" panose="020B0609020204030204" pitchFamily="49" charset="0"/>
                <a:cs typeface="Consolas" panose="020B0609020204030204" pitchFamily="49" charset="0"/>
              </a:rPr>
              <a:t>--     Initializes       =&gt; The_Stack,</a:t>
            </a:r>
            <a:endParaRPr lang="en-US" sz="1400" b="1" noProof="1" smtClean="0">
              <a:latin typeface="Consolas" panose="020B0609020204030204" pitchFamily="49" charset="0"/>
              <a:cs typeface="Consolas" panose="020B0609020204030204" pitchFamily="49" charset="0"/>
            </a:endParaRPr>
          </a:p>
          <a:p>
            <a:pPr>
              <a:spcBef>
                <a:spcPts val="300"/>
              </a:spcBef>
            </a:pPr>
            <a:r>
              <a:rPr lang="en-US" sz="1400" b="1" noProof="1" smtClean="0">
                <a:latin typeface="Consolas" panose="020B0609020204030204" pitchFamily="49" charset="0"/>
                <a:cs typeface="Consolas" panose="020B0609020204030204" pitchFamily="49" charset="0"/>
              </a:rPr>
              <a:t>is</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Capacity : </a:t>
            </a:r>
            <a:r>
              <a:rPr lang="en-US" sz="1400" b="1" noProof="1" smtClean="0">
                <a:latin typeface="Consolas" panose="020B0609020204030204" pitchFamily="49" charset="0"/>
                <a:cs typeface="Consolas" panose="020B0609020204030204" pitchFamily="49" charset="0"/>
              </a:rPr>
              <a:t>constant </a:t>
            </a:r>
            <a:r>
              <a:rPr lang="en-US" sz="1400" noProof="1" smtClean="0">
                <a:latin typeface="Consolas" panose="020B0609020204030204" pitchFamily="49" charset="0"/>
                <a:cs typeface="Consolas" panose="020B0609020204030204" pitchFamily="49" charset="0"/>
              </a:rPr>
              <a:t>:= 100; --  arbitrary</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Push (Item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Empty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Reset </a:t>
            </a:r>
            <a:r>
              <a:rPr lang="en-US" sz="1400" b="1" noProof="1" smtClean="0">
                <a:latin typeface="Consolas" panose="020B0609020204030204" pitchFamily="49" charset="0"/>
                <a:cs typeface="Consolas" panose="020B0609020204030204" pitchFamily="49" charset="0"/>
              </a:rPr>
              <a:t>with </a:t>
            </a:r>
          </a:p>
          <a:p>
            <a:pPr>
              <a:spcBef>
                <a:spcPts val="3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Global =&gt; (Output =&gt; The_Stack);</a:t>
            </a:r>
          </a:p>
          <a:p>
            <a:endParaRPr lang="en-US" sz="1400" noProof="1" smtClean="0">
              <a:latin typeface="Consolas" panose="020B0609020204030204" pitchFamily="49" charset="0"/>
              <a:cs typeface="Consolas" panose="020B0609020204030204" pitchFamily="49" charset="0"/>
            </a:endParaRPr>
          </a:p>
          <a:p>
            <a:r>
              <a:rPr lang="en-US" sz="1400" noProof="1" smtClean="0">
                <a:latin typeface="Consolas" panose="020B0609020204030204" pitchFamily="49" charset="0"/>
                <a:cs typeface="Consolas" panose="020B0609020204030204" pitchFamily="49" charset="0"/>
              </a:rPr>
              <a:t>   …</a:t>
            </a:r>
          </a:p>
          <a:p>
            <a:endParaRPr lang="en-US" sz="1400" noProof="1" smtClean="0">
              <a:latin typeface="Consolas" panose="020B0609020204030204" pitchFamily="49" charset="0"/>
              <a:cs typeface="Consolas" panose="020B0609020204030204" pitchFamily="49" charset="0"/>
            </a:endParaRP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Integer_Stack;</a:t>
            </a:r>
            <a:endParaRPr lang="en-US" sz="1400" noProof="1">
              <a:latin typeface="Consolas" panose="020B0609020204030204" pitchFamily="49" charset="0"/>
              <a:cs typeface="Consolas" panose="020B0609020204030204" pitchFamily="49" charset="0"/>
            </a:endParaRPr>
          </a:p>
        </p:txBody>
      </p:sp>
      <p:sp>
        <p:nvSpPr>
          <p:cNvPr id="6" name="TextBox 5"/>
          <p:cNvSpPr txBox="1"/>
          <p:nvPr/>
        </p:nvSpPr>
        <p:spPr>
          <a:xfrm>
            <a:off x="6025578" y="1675175"/>
            <a:ext cx="1244251"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dirty="0" smtClean="0"/>
              <a:t>Not needed</a:t>
            </a:r>
            <a:endParaRPr lang="en-US" sz="1600" i="0" kern="1200" dirty="0" smtClean="0"/>
          </a:p>
        </p:txBody>
      </p:sp>
      <p:sp>
        <p:nvSpPr>
          <p:cNvPr id="8" name="Rectangle 7"/>
          <p:cNvSpPr/>
          <p:nvPr/>
        </p:nvSpPr>
        <p:spPr bwMode="auto">
          <a:xfrm>
            <a:off x="5148064" y="2060848"/>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1" name="Curved Connector 10"/>
          <p:cNvCxnSpPr>
            <a:stCxn id="6" idx="1"/>
            <a:endCxn id="8" idx="3"/>
          </p:cNvCxnSpPr>
          <p:nvPr/>
        </p:nvCxnSpPr>
        <p:spPr bwMode="auto">
          <a:xfrm rot="10800000" flipV="1">
            <a:off x="5436096" y="1844452"/>
            <a:ext cx="589482" cy="32440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6306818" y="4941168"/>
            <a:ext cx="992579"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1600" dirty="0" smtClean="0"/>
              <a:t>Initializer</a:t>
            </a:r>
            <a:endParaRPr lang="en-US" sz="1600" i="0" kern="1200" dirty="0" smtClean="0"/>
          </a:p>
        </p:txBody>
      </p:sp>
      <p:sp>
        <p:nvSpPr>
          <p:cNvPr id="16" name="Rectangle 15"/>
          <p:cNvSpPr/>
          <p:nvPr/>
        </p:nvSpPr>
        <p:spPr bwMode="auto">
          <a:xfrm>
            <a:off x="5292080" y="5110445"/>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7" name="Curved Connector 16"/>
          <p:cNvCxnSpPr>
            <a:stCxn id="15" idx="1"/>
            <a:endCxn id="16" idx="3"/>
          </p:cNvCxnSpPr>
          <p:nvPr/>
        </p:nvCxnSpPr>
        <p:spPr bwMode="auto">
          <a:xfrm rot="10800000" flipV="1">
            <a:off x="5580112" y="5110445"/>
            <a:ext cx="726706" cy="108012"/>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0896733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Initialization Subprogram Example </a:t>
            </a:r>
            <a:r>
              <a:rPr lang="en-US" dirty="0" smtClean="0"/>
              <a:t>Body</a:t>
            </a:r>
            <a:endParaRPr lang="en-US" dirty="0"/>
          </a:p>
        </p:txBody>
      </p:sp>
      <p:grpSp>
        <p:nvGrpSpPr>
          <p:cNvPr id="40" name="Group 39"/>
          <p:cNvGrpSpPr/>
          <p:nvPr/>
        </p:nvGrpSpPr>
        <p:grpSpPr>
          <a:xfrm>
            <a:off x="1187015" y="1124744"/>
            <a:ext cx="5153975" cy="5270674"/>
            <a:chOff x="1187015" y="1124744"/>
            <a:chExt cx="5153975" cy="5270674"/>
          </a:xfrm>
        </p:grpSpPr>
        <p:sp>
          <p:nvSpPr>
            <p:cNvPr id="35" name="Rounded Rectangle 34"/>
            <p:cNvSpPr/>
            <p:nvPr/>
          </p:nvSpPr>
          <p:spPr bwMode="auto">
            <a:xfrm>
              <a:off x="1762627" y="4693991"/>
              <a:ext cx="2544164" cy="527606"/>
            </a:xfrm>
            <a:prstGeom prst="roundRect">
              <a:avLst/>
            </a:prstGeom>
            <a:solidFill>
              <a:srgbClr val="ABEE88">
                <a:alpha val="60000"/>
              </a:srgbClr>
            </a:solidFill>
            <a:ln w="9525" cap="flat" cmpd="sng" algn="ctr">
              <a:noFill/>
              <a:prstDash val="solid"/>
              <a:round/>
              <a:headEnd type="none" w="med" len="med"/>
              <a:tailEnd type="none"/>
            </a:ln>
            <a:effectLst/>
          </p:spPr>
          <p:txBody>
            <a:bodyPr rtlCol="0" anchor="ctr"/>
            <a:lstStyle/>
            <a:p>
              <a:pPr algn="ctr"/>
              <a:endParaRPr lang="en-US"/>
            </a:p>
          </p:txBody>
        </p:sp>
        <p:sp>
          <p:nvSpPr>
            <p:cNvPr id="3" name="TextBox 2"/>
            <p:cNvSpPr txBox="1"/>
            <p:nvPr/>
          </p:nvSpPr>
          <p:spPr>
            <a:xfrm>
              <a:off x="1187015" y="1124744"/>
              <a:ext cx="5153975" cy="527067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Integer_Stack </a:t>
              </a:r>
              <a:r>
                <a:rPr lang="en-US" sz="1400" b="1" noProof="1" smtClean="0">
                  <a:latin typeface="Consolas" panose="020B0609020204030204" pitchFamily="49" charset="0"/>
                  <a:cs typeface="Consolas" panose="020B0609020204030204" pitchFamily="49" charset="0"/>
                </a:rPr>
                <a:t>with</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SPARK_Mode,</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Refined_State =&gt; (The_Stack =&gt; (Values, Top))</a:t>
              </a:r>
            </a:p>
            <a:p>
              <a:pPr>
                <a:spcBef>
                  <a:spcPts val="200"/>
                </a:spcBef>
              </a:pPr>
              <a:r>
                <a:rPr lang="en-US" sz="1400" b="1" noProof="1" smtClean="0">
                  <a:latin typeface="Consolas" panose="020B0609020204030204" pitchFamily="49" charset="0"/>
                  <a:cs typeface="Consolas" panose="020B0609020204030204" pitchFamily="49" charset="0"/>
                </a:rPr>
                <a:t>is</a:t>
              </a:r>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List </a:t>
              </a:r>
              <a:r>
                <a:rPr lang="en-US" sz="1400" b="1" noProof="1" smtClean="0">
                  <a:latin typeface="Consolas" panose="020B0609020204030204" pitchFamily="49" charset="0"/>
                  <a:cs typeface="Consolas" panose="020B0609020204030204" pitchFamily="49" charset="0"/>
                </a:rPr>
                <a:t>is array  </a:t>
              </a:r>
              <a:r>
                <a:rPr lang="en-US" sz="1400" noProof="1" smtClean="0">
                  <a:latin typeface="Consolas" panose="020B0609020204030204" pitchFamily="49" charset="0"/>
                  <a:cs typeface="Consolas" panose="020B0609020204030204" pitchFamily="49" charset="0"/>
                </a:rPr>
                <a:t>(1 .. Capacity) </a:t>
              </a:r>
              <a:r>
                <a:rPr lang="en-US" sz="1400" b="1" noProof="1" smtClean="0">
                  <a:latin typeface="Consolas" panose="020B0609020204030204" pitchFamily="49" charset="0"/>
                  <a:cs typeface="Consolas" panose="020B0609020204030204" pitchFamily="49" charset="0"/>
                </a:rPr>
                <a:t>of </a:t>
              </a:r>
              <a:r>
                <a:rPr lang="en-US" sz="1400" noProof="1" smtClean="0">
                  <a:latin typeface="Consolas" panose="020B0609020204030204" pitchFamily="49" charset="0"/>
                  <a:cs typeface="Consolas" panose="020B0609020204030204" pitchFamily="49" charset="0"/>
                </a:rPr>
                <a:t>Integer;</a:t>
              </a:r>
            </a:p>
            <a:p>
              <a:pPr>
                <a:spcBef>
                  <a:spcPts val="1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List;</a:t>
              </a:r>
            </a:p>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Integer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Capacity; </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Push (Item : </a:t>
              </a:r>
              <a:r>
                <a:rPr lang="en-US" sz="1400" b="1" noProof="1" smtClean="0">
                  <a:latin typeface="Consolas" panose="020B0609020204030204" pitchFamily="49" charset="0"/>
                  <a:cs typeface="Consolas" panose="020B0609020204030204" pitchFamily="49" charset="0"/>
                </a:rPr>
                <a:t>in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a:t>
              </a:r>
            </a:p>
            <a:p>
              <a:pPr>
                <a:spcBef>
                  <a:spcPts val="1800"/>
                </a:spcBef>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Reset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begin</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0;</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0);</a:t>
              </a:r>
            </a:p>
            <a:p>
              <a:pPr>
                <a:spcBef>
                  <a:spcPts val="300"/>
                </a:spcBef>
              </a:pPr>
              <a:r>
                <a:rPr lang="en-US" sz="1400" b="1" noProof="1" smtClean="0">
                  <a:latin typeface="Consolas" panose="020B0609020204030204" pitchFamily="49" charset="0"/>
                  <a:cs typeface="Consolas" panose="020B0609020204030204" pitchFamily="49" charset="0"/>
                </a:rPr>
                <a:t>   end </a:t>
              </a:r>
              <a:r>
                <a:rPr lang="en-US" sz="1400" noProof="1" smtClean="0">
                  <a:latin typeface="Consolas" panose="020B0609020204030204" pitchFamily="49" charset="0"/>
                  <a:cs typeface="Consolas" panose="020B0609020204030204" pitchFamily="49" charset="0"/>
                </a:rPr>
                <a:t>Reset;</a:t>
              </a:r>
            </a:p>
            <a:p>
              <a:pPr>
                <a:spcBef>
                  <a:spcPts val="1800"/>
                </a:spcBef>
              </a:pPr>
              <a:r>
                <a:rPr lang="en-US" sz="1400" noProof="1" smtClean="0">
                  <a:latin typeface="Consolas" panose="020B0609020204030204" pitchFamily="49" charset="0"/>
                  <a:cs typeface="Consolas" panose="020B0609020204030204" pitchFamily="49" charset="0"/>
                </a:rPr>
                <a:t>   …</a:t>
              </a:r>
            </a:p>
            <a:p>
              <a:pPr>
                <a:spcBef>
                  <a:spcPts val="18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Integer_Stack;</a:t>
              </a:r>
              <a:endParaRPr lang="en-US" sz="1400" noProof="1">
                <a:latin typeface="Consolas" panose="020B0609020204030204" pitchFamily="49" charset="0"/>
                <a:cs typeface="Consolas" panose="020B0609020204030204" pitchFamily="49" charset="0"/>
              </a:endParaRPr>
            </a:p>
          </p:txBody>
        </p:sp>
      </p:grpSp>
      <p:sp>
        <p:nvSpPr>
          <p:cNvPr id="4" name="TextBox 3"/>
          <p:cNvSpPr txBox="1"/>
          <p:nvPr/>
        </p:nvSpPr>
        <p:spPr>
          <a:xfrm>
            <a:off x="6624737" y="2571530"/>
            <a:ext cx="1835695"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Not initialized during elaboration</a:t>
            </a:r>
            <a:endParaRPr lang="en-US" sz="1600" i="0" kern="1200" dirty="0" smtClean="0"/>
          </a:p>
        </p:txBody>
      </p:sp>
      <p:sp>
        <p:nvSpPr>
          <p:cNvPr id="5" name="Rectangle 4"/>
          <p:cNvSpPr/>
          <p:nvPr/>
        </p:nvSpPr>
        <p:spPr bwMode="auto">
          <a:xfrm>
            <a:off x="5254958" y="2630286"/>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40000"/>
                    <a:lumOff val="60000"/>
                  </a:schemeClr>
                </a:solidFill>
              </a14:hiddenFill>
            </a:ext>
          </a:extLst>
        </p:spPr>
        <p:txBody>
          <a:bodyPr rtlCol="0" anchor="ctr"/>
          <a:lstStyle/>
          <a:p>
            <a:pPr algn="ctr"/>
            <a:endParaRPr lang="en-US"/>
          </a:p>
        </p:txBody>
      </p:sp>
      <p:cxnSp>
        <p:nvCxnSpPr>
          <p:cNvPr id="6" name="Curved Connector 5"/>
          <p:cNvCxnSpPr>
            <a:stCxn id="4" idx="1"/>
            <a:endCxn id="5" idx="3"/>
          </p:cNvCxnSpPr>
          <p:nvPr/>
        </p:nvCxnSpPr>
        <p:spPr bwMode="auto">
          <a:xfrm rot="10800000">
            <a:off x="5542991" y="2738298"/>
            <a:ext cx="1081747" cy="12562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0" name="Rectangle 9"/>
          <p:cNvSpPr/>
          <p:nvPr/>
        </p:nvSpPr>
        <p:spPr bwMode="auto">
          <a:xfrm>
            <a:off x="5254958" y="2890531"/>
            <a:ext cx="288032" cy="2160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40000"/>
                    <a:lumOff val="60000"/>
                  </a:schemeClr>
                </a:solidFill>
              </a14:hiddenFill>
            </a:ext>
          </a:extLst>
        </p:spPr>
        <p:txBody>
          <a:bodyPr rtlCol="0" anchor="ctr"/>
          <a:lstStyle/>
          <a:p>
            <a:pPr algn="ctr"/>
            <a:endParaRPr lang="en-US"/>
          </a:p>
        </p:txBody>
      </p:sp>
      <p:cxnSp>
        <p:nvCxnSpPr>
          <p:cNvPr id="11" name="Curved Connector 10"/>
          <p:cNvCxnSpPr>
            <a:stCxn id="4" idx="1"/>
            <a:endCxn id="10" idx="3"/>
          </p:cNvCxnSpPr>
          <p:nvPr/>
        </p:nvCxnSpPr>
        <p:spPr bwMode="auto">
          <a:xfrm rot="10800000" flipV="1">
            <a:off x="5542991" y="2863917"/>
            <a:ext cx="1081747" cy="134625"/>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9" name="TextBox 28"/>
          <p:cNvSpPr txBox="1"/>
          <p:nvPr/>
        </p:nvSpPr>
        <p:spPr>
          <a:xfrm>
            <a:off x="5572266" y="4552977"/>
            <a:ext cx="2200133" cy="584775"/>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latin typeface="Consolas" panose="020B0609020204030204" pitchFamily="49" charset="0"/>
                <a:cs typeface="Consolas" panose="020B0609020204030204" pitchFamily="49" charset="0"/>
              </a:rPr>
              <a:t>Global</a:t>
            </a:r>
            <a:r>
              <a:rPr lang="en-US" sz="1600" dirty="0" smtClean="0"/>
              <a:t> mode </a:t>
            </a:r>
            <a:r>
              <a:rPr lang="en-US" sz="1600" dirty="0" smtClean="0">
                <a:latin typeface="Consolas" panose="020B0609020204030204" pitchFamily="49" charset="0"/>
                <a:cs typeface="Consolas" panose="020B0609020204030204" pitchFamily="49" charset="0"/>
              </a:rPr>
              <a:t>Output</a:t>
            </a:r>
            <a:r>
              <a:rPr lang="en-US" sz="1600" dirty="0" smtClean="0"/>
              <a:t> requires we do both</a:t>
            </a:r>
            <a:endParaRPr lang="en-US" sz="1600" i="0" kern="1200" dirty="0" smtClean="0"/>
          </a:p>
        </p:txBody>
      </p:sp>
      <p:cxnSp>
        <p:nvCxnSpPr>
          <p:cNvPr id="31" name="Curved Connector 30"/>
          <p:cNvCxnSpPr>
            <a:stCxn id="29" idx="1"/>
            <a:endCxn id="35" idx="3"/>
          </p:cNvCxnSpPr>
          <p:nvPr/>
        </p:nvCxnSpPr>
        <p:spPr bwMode="auto">
          <a:xfrm rot="10800000" flipV="1">
            <a:off x="4306792" y="4845364"/>
            <a:ext cx="1265475" cy="112429"/>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2503553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Default Package Contracts</a:t>
            </a:r>
            <a:endParaRPr lang="en-US" dirty="0"/>
          </a:p>
        </p:txBody>
      </p:sp>
      <p:sp>
        <p:nvSpPr>
          <p:cNvPr id="3" name="Content Placeholder 2"/>
          <p:cNvSpPr>
            <a:spLocks noGrp="1"/>
          </p:cNvSpPr>
          <p:nvPr>
            <p:ph sz="half" idx="10"/>
          </p:nvPr>
        </p:nvSpPr>
        <p:spPr/>
        <p:txBody>
          <a:bodyPr/>
          <a:lstStyle/>
          <a:p>
            <a:r>
              <a:rPr lang="en-US" dirty="0" smtClean="0"/>
              <a:t>GNATprove synthesizes missing package contracts</a:t>
            </a:r>
          </a:p>
          <a:p>
            <a:pPr lvl="1"/>
            <a:r>
              <a:rPr lang="en-US" dirty="0" smtClean="0"/>
              <a:t>Optional for users</a:t>
            </a:r>
          </a:p>
          <a:p>
            <a:r>
              <a:rPr lang="en-US" dirty="0" smtClean="0"/>
              <a:t>The </a:t>
            </a:r>
            <a:r>
              <a:rPr lang="en-US" dirty="0"/>
              <a:t>default state abstraction </a:t>
            </a:r>
            <a:r>
              <a:rPr lang="en-US" dirty="0" smtClean="0"/>
              <a:t>maps </a:t>
            </a:r>
            <a:r>
              <a:rPr lang="en-US" dirty="0"/>
              <a:t>every internal global variable to a </a:t>
            </a:r>
            <a:r>
              <a:rPr lang="en-US" dirty="0" smtClean="0"/>
              <a:t>distinct abstract state</a:t>
            </a:r>
          </a:p>
          <a:p>
            <a:r>
              <a:rPr lang="en-US" dirty="0" smtClean="0"/>
              <a:t>The </a:t>
            </a:r>
            <a:r>
              <a:rPr lang="en-US" dirty="0"/>
              <a:t>default </a:t>
            </a:r>
            <a:r>
              <a:rPr lang="en-US" dirty="0" smtClean="0"/>
              <a:t>Initializes is a safe approximation </a:t>
            </a:r>
            <a:r>
              <a:rPr lang="en-US" dirty="0"/>
              <a:t>of the actual </a:t>
            </a:r>
            <a:r>
              <a:rPr lang="en-US" dirty="0" smtClean="0"/>
              <a:t>initialization: all outputs </a:t>
            </a:r>
            <a:r>
              <a:rPr lang="en-US" dirty="0"/>
              <a:t>are considered to be initialized from all </a:t>
            </a:r>
            <a:r>
              <a:rPr lang="en-US" dirty="0" smtClean="0"/>
              <a:t>inputs, even if some aren’t</a:t>
            </a:r>
          </a:p>
        </p:txBody>
      </p:sp>
    </p:spTree>
    <p:extLst>
      <p:ext uri="{BB962C8B-B14F-4D97-AF65-F5344CB8AC3E}">
        <p14:creationId xmlns:p14="http://schemas.microsoft.com/office/powerpoint/2010/main" val="3266692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Abstraction</a:t>
            </a:r>
            <a:endParaRPr lang="en-US" dirty="0"/>
          </a:p>
        </p:txBody>
      </p:sp>
      <p:sp>
        <p:nvSpPr>
          <p:cNvPr id="3" name="Content Placeholder 2"/>
          <p:cNvSpPr>
            <a:spLocks noGrp="1"/>
          </p:cNvSpPr>
          <p:nvPr>
            <p:ph sz="half" idx="10"/>
          </p:nvPr>
        </p:nvSpPr>
        <p:spPr/>
        <p:txBody>
          <a:bodyPr/>
          <a:lstStyle/>
          <a:p>
            <a:r>
              <a:rPr lang="en-US" dirty="0" smtClean="0"/>
              <a:t>The primary way humans deal with complexity</a:t>
            </a:r>
          </a:p>
          <a:p>
            <a:r>
              <a:rPr lang="en-US" dirty="0" smtClean="0"/>
              <a:t>Focus is on </a:t>
            </a:r>
            <a:r>
              <a:rPr lang="en-US" i="1" dirty="0" smtClean="0"/>
              <a:t>what</a:t>
            </a:r>
            <a:r>
              <a:rPr lang="en-US" dirty="0" smtClean="0"/>
              <a:t>, rather than </a:t>
            </a:r>
            <a:r>
              <a:rPr lang="en-US" i="1" dirty="0" smtClean="0"/>
              <a:t>how</a:t>
            </a:r>
          </a:p>
          <a:p>
            <a:pPr lvl="1"/>
            <a:r>
              <a:rPr lang="en-US" dirty="0" smtClean="0"/>
              <a:t>On relevant properties, to the exclusion of irrelevant details</a:t>
            </a:r>
          </a:p>
          <a:p>
            <a:r>
              <a:rPr lang="en-US" dirty="0" smtClean="0"/>
              <a:t>Purpose is to get it right</a:t>
            </a:r>
          </a:p>
          <a:p>
            <a:pPr lvl="1"/>
            <a:endParaRPr lang="en-US" dirty="0"/>
          </a:p>
          <a:p>
            <a:pPr lvl="1"/>
            <a:endParaRPr lang="en-US" dirty="0" smtClean="0"/>
          </a:p>
          <a:p>
            <a:pPr lvl="1"/>
            <a:endParaRPr lang="en-US" dirty="0"/>
          </a:p>
          <a:p>
            <a:pPr lvl="1"/>
            <a:endParaRPr lang="en-US" dirty="0" smtClean="0"/>
          </a:p>
          <a:p>
            <a:r>
              <a:rPr lang="en-US" dirty="0" smtClean="0"/>
              <a:t>Used in everyday life</a:t>
            </a:r>
          </a:p>
          <a:p>
            <a:pPr lvl="1"/>
            <a:r>
              <a:rPr lang="en-US" dirty="0" smtClean="0"/>
              <a:t>E.g., “brake pedal =&gt; stop”</a:t>
            </a:r>
            <a:endParaRPr lang="en-US" dirty="0"/>
          </a:p>
          <a:p>
            <a:pPr lvl="1"/>
            <a:r>
              <a:rPr lang="en-US" dirty="0"/>
              <a:t>In software </a:t>
            </a:r>
            <a:r>
              <a:rPr lang="en-US" dirty="0" smtClean="0"/>
              <a:t>too</a:t>
            </a:r>
            <a:endParaRPr lang="en-US" dirty="0"/>
          </a:p>
        </p:txBody>
      </p:sp>
      <p:sp>
        <p:nvSpPr>
          <p:cNvPr id="4" name="Text Box 9"/>
          <p:cNvSpPr txBox="1">
            <a:spLocks noChangeArrowheads="1"/>
          </p:cNvSpPr>
          <p:nvPr/>
        </p:nvSpPr>
        <p:spPr bwMode="blackWhite">
          <a:xfrm>
            <a:off x="1619672" y="3573016"/>
            <a:ext cx="5976664" cy="1215717"/>
          </a:xfrm>
          <a:prstGeom prst="rect">
            <a:avLst/>
          </a:prstGeom>
          <a:solidFill>
            <a:srgbClr val="FF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Comic Sans MS" panose="030F0702030302020204" pitchFamily="66" charset="0"/>
              </a:rPr>
              <a:t>“…the purpose of abstracting is not to be vague,</a:t>
            </a:r>
          </a:p>
          <a:p>
            <a:pPr eaLnBrk="1" hangingPunct="1"/>
            <a:r>
              <a:rPr lang="en-US" dirty="0">
                <a:latin typeface="Comic Sans MS" panose="030F0702030302020204" pitchFamily="66" charset="0"/>
              </a:rPr>
              <a:t>but to create a new semantic </a:t>
            </a:r>
            <a:r>
              <a:rPr lang="en-US" dirty="0" smtClean="0">
                <a:latin typeface="Comic Sans MS" panose="030F0702030302020204" pitchFamily="66" charset="0"/>
              </a:rPr>
              <a:t>level, about </a:t>
            </a:r>
            <a:r>
              <a:rPr lang="en-US" dirty="0">
                <a:latin typeface="Comic Sans MS" panose="030F0702030302020204" pitchFamily="66" charset="0"/>
              </a:rPr>
              <a:t>which one can be absolutely precise.”</a:t>
            </a:r>
          </a:p>
          <a:p>
            <a:pPr eaLnBrk="1" hangingPunct="1">
              <a:spcBef>
                <a:spcPts val="600"/>
              </a:spcBef>
            </a:pPr>
            <a:r>
              <a:rPr lang="en-US" sz="1400" dirty="0" smtClean="0"/>
              <a:t>E. Dijkstra</a:t>
            </a:r>
            <a:endParaRPr lang="en-US" sz="1400" dirty="0"/>
          </a:p>
        </p:txBody>
      </p:sp>
      <p:sp>
        <p:nvSpPr>
          <p:cNvPr id="9" name="TextBox 8"/>
          <p:cNvSpPr txBox="1"/>
          <p:nvPr/>
        </p:nvSpPr>
        <p:spPr>
          <a:xfrm>
            <a:off x="5364088" y="6319845"/>
            <a:ext cx="3600400" cy="184666"/>
          </a:xfrm>
          <a:prstGeom prst="rect">
            <a:avLst/>
          </a:prstGeom>
          <a:noFill/>
        </p:spPr>
        <p:txBody>
          <a:bodyPr wrap="square" rtlCol="0">
            <a:spAutoFit/>
          </a:bodyPr>
          <a:lstStyle/>
          <a:p>
            <a:r>
              <a:rPr lang="en-US" sz="600" dirty="0"/>
              <a:t>By A7N8X - Own work, CC BY-SA 4.0, https://commons.wikimedia.org/w/index.php?curid=57069449</a:t>
            </a:r>
            <a:endParaRPr lang="en-US" sz="600" i="0" kern="1200" dirty="0" smtClean="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5322133"/>
            <a:ext cx="2045480" cy="915179"/>
          </a:xfrm>
          <a:prstGeom prst="rect">
            <a:avLst/>
          </a:prstGeom>
        </p:spPr>
      </p:pic>
    </p:spTree>
    <p:extLst>
      <p:ext uri="{BB962C8B-B14F-4D97-AF65-F5344CB8AC3E}">
        <p14:creationId xmlns:p14="http://schemas.microsoft.com/office/powerpoint/2010/main" val="39311528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Synthesized Initializes Aspect</a:t>
            </a:r>
            <a:endParaRPr lang="en-US" dirty="0"/>
          </a:p>
        </p:txBody>
      </p:sp>
      <p:sp>
        <p:nvSpPr>
          <p:cNvPr id="4" name="TextBox 3"/>
          <p:cNvSpPr txBox="1"/>
          <p:nvPr/>
        </p:nvSpPr>
        <p:spPr>
          <a:xfrm>
            <a:off x="1785256" y="980728"/>
            <a:ext cx="4160113" cy="73866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External_Data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SPARK_Mode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 : Integer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Import;</a:t>
            </a:r>
          </a:p>
          <a:p>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External_Data;</a:t>
            </a:r>
            <a:endParaRPr lang="en-US" sz="1400" i="0" kern="1200" noProof="1" smtClean="0">
              <a:latin typeface="Consolas" panose="020B0609020204030204" pitchFamily="49" charset="0"/>
              <a:cs typeface="Consolas" panose="020B0609020204030204" pitchFamily="49" charset="0"/>
            </a:endParaRPr>
          </a:p>
        </p:txBody>
      </p:sp>
      <p:grpSp>
        <p:nvGrpSpPr>
          <p:cNvPr id="15" name="Group 14"/>
          <p:cNvGrpSpPr/>
          <p:nvPr/>
        </p:nvGrpSpPr>
        <p:grpSpPr>
          <a:xfrm>
            <a:off x="1785256" y="1838871"/>
            <a:ext cx="5551520" cy="2046714"/>
            <a:chOff x="1785256" y="1838871"/>
            <a:chExt cx="5551520" cy="2046714"/>
          </a:xfrm>
        </p:grpSpPr>
        <p:sp>
          <p:nvSpPr>
            <p:cNvPr id="8" name="Double Wave 7"/>
            <p:cNvSpPr/>
            <p:nvPr/>
          </p:nvSpPr>
          <p:spPr bwMode="auto">
            <a:xfrm>
              <a:off x="5292080" y="2593504"/>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5" name="TextBox 4"/>
            <p:cNvSpPr txBox="1"/>
            <p:nvPr/>
          </p:nvSpPr>
          <p:spPr>
            <a:xfrm>
              <a:off x="1785256" y="1838871"/>
              <a:ext cx="5551520" cy="2046714"/>
            </a:xfrm>
            <a:prstGeom prst="rect">
              <a:avLst/>
            </a:prstGeom>
            <a:noFill/>
            <a:ln>
              <a:solidFill>
                <a:schemeClr val="tx1"/>
              </a:solidFill>
              <a:prstDash val="sysDot"/>
            </a:ln>
          </p:spPr>
          <p:txBody>
            <a:bodyPr wrap="none" rtlCol="0">
              <a:spAutoFit/>
            </a:bodyPr>
            <a:lstStyle>
              <a:defPPr>
                <a:defRPr lang="fr-FR"/>
              </a:defPPr>
              <a:lvl1pPr>
                <a:defRPr sz="1400">
                  <a:latin typeface="Consolas" panose="020B0609020204030204" pitchFamily="49" charset="0"/>
                  <a:cs typeface="Consolas" panose="020B0609020204030204" pitchFamily="49" charset="0"/>
                </a:defRPr>
              </a:lvl1pPr>
            </a:lstStyle>
            <a:p>
              <a:r>
                <a:rPr lang="en-US" b="1" noProof="1" smtClean="0"/>
                <a:t>with </a:t>
              </a:r>
              <a:r>
                <a:rPr lang="en-US" noProof="1" smtClean="0"/>
                <a:t>External_Data;</a:t>
              </a:r>
            </a:p>
            <a:p>
              <a:pPr>
                <a:spcBef>
                  <a:spcPts val="300"/>
                </a:spcBef>
              </a:pPr>
              <a:r>
                <a:rPr lang="en-US" b="1" noProof="1" smtClean="0"/>
                <a:t>package </a:t>
              </a:r>
              <a:r>
                <a:rPr lang="en-US" noProof="1" smtClean="0"/>
                <a:t>Init_Data </a:t>
              </a:r>
              <a:r>
                <a:rPr lang="en-US" b="1" noProof="1" smtClean="0"/>
                <a:t>with </a:t>
              </a:r>
              <a:r>
                <a:rPr lang="en-US" noProof="1" smtClean="0"/>
                <a:t>SPARK_Mode </a:t>
              </a:r>
              <a:r>
                <a:rPr lang="en-US" b="1" noProof="1" smtClean="0"/>
                <a:t>is</a:t>
              </a:r>
            </a:p>
            <a:p>
              <a:r>
                <a:rPr lang="en-US" b="1" noProof="1" smtClean="0"/>
                <a:t>   </a:t>
              </a:r>
              <a:r>
                <a:rPr lang="en-US" noProof="1" smtClean="0"/>
                <a:t>…</a:t>
              </a:r>
            </a:p>
            <a:p>
              <a:pPr>
                <a:spcBef>
                  <a:spcPts val="300"/>
                </a:spcBef>
              </a:pPr>
              <a:r>
                <a:rPr lang="en-US" noProof="1" smtClean="0"/>
                <a:t>   Start_From_Zero     : Integer := 0;</a:t>
              </a:r>
            </a:p>
            <a:p>
              <a:pPr>
                <a:spcBef>
                  <a:spcPts val="300"/>
                </a:spcBef>
              </a:pPr>
              <a:r>
                <a:rPr lang="en-US" noProof="1" smtClean="0"/>
                <a:t>   Start_From_Val      : Integer := External_Data.Val;</a:t>
              </a:r>
            </a:p>
            <a:p>
              <a:pPr>
                <a:spcBef>
                  <a:spcPts val="300"/>
                </a:spcBef>
              </a:pPr>
              <a:r>
                <a:rPr lang="en-US" noProof="1" smtClean="0"/>
                <a:t>   Start_From_Zero_Bis : Integer;</a:t>
              </a:r>
            </a:p>
            <a:p>
              <a:pPr>
                <a:spcBef>
                  <a:spcPts val="300"/>
                </a:spcBef>
              </a:pPr>
              <a:r>
                <a:rPr lang="en-US" noProof="1" smtClean="0"/>
                <a:t>   Start_From_Val_Bis  : Integer;</a:t>
              </a:r>
            </a:p>
            <a:p>
              <a:pPr>
                <a:spcBef>
                  <a:spcPts val="300"/>
                </a:spcBef>
              </a:pPr>
              <a:r>
                <a:rPr lang="en-US" b="1" noProof="1" smtClean="0"/>
                <a:t>end </a:t>
              </a:r>
              <a:r>
                <a:rPr lang="en-US" noProof="1" smtClean="0"/>
                <a:t>Init_Data;</a:t>
              </a:r>
              <a:endParaRPr lang="en-US" noProof="1"/>
            </a:p>
          </p:txBody>
        </p:sp>
      </p:grpSp>
      <p:grpSp>
        <p:nvGrpSpPr>
          <p:cNvPr id="16" name="Group 15"/>
          <p:cNvGrpSpPr/>
          <p:nvPr/>
        </p:nvGrpSpPr>
        <p:grpSpPr>
          <a:xfrm>
            <a:off x="1785256" y="4005064"/>
            <a:ext cx="4557658" cy="1284967"/>
            <a:chOff x="1785256" y="4005064"/>
            <a:chExt cx="4557658" cy="1284967"/>
          </a:xfrm>
        </p:grpSpPr>
        <p:sp>
          <p:nvSpPr>
            <p:cNvPr id="9" name="Double Wave 8"/>
            <p:cNvSpPr/>
            <p:nvPr/>
          </p:nvSpPr>
          <p:spPr bwMode="auto">
            <a:xfrm>
              <a:off x="4340861" y="4519427"/>
              <a:ext cx="288032" cy="216024"/>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TextBox 5"/>
            <p:cNvSpPr txBox="1"/>
            <p:nvPr/>
          </p:nvSpPr>
          <p:spPr>
            <a:xfrm>
              <a:off x="1785256" y="4005064"/>
              <a:ext cx="4557658" cy="1284967"/>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package body </a:t>
              </a:r>
              <a:r>
                <a:rPr lang="en-US" sz="1400" noProof="1" smtClean="0">
                  <a:latin typeface="Consolas" panose="020B0609020204030204" pitchFamily="49" charset="0"/>
                  <a:cs typeface="Consolas" panose="020B0609020204030204" pitchFamily="49" charset="0"/>
                </a:rPr>
                <a:t>Init_Data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SPARK_Mode </a:t>
              </a:r>
              <a:r>
                <a:rPr lang="en-US" sz="1400" b="1" noProof="1" smtClean="0">
                  <a:latin typeface="Consolas" panose="020B0609020204030204" pitchFamily="49" charset="0"/>
                  <a:cs typeface="Consolas" panose="020B0609020204030204" pitchFamily="49" charset="0"/>
                </a:rPr>
                <a:t>is</a:t>
              </a:r>
            </a:p>
            <a:p>
              <a:r>
                <a:rPr lang="en-US" sz="1400" b="1" noProof="1" smtClean="0">
                  <a:latin typeface="Consolas" panose="020B0609020204030204" pitchFamily="49" charset="0"/>
                  <a:cs typeface="Consolas" panose="020B0609020204030204" pitchFamily="49" charset="0"/>
                </a:rPr>
                <a:t>begin</a:t>
              </a:r>
            </a:p>
            <a:p>
              <a:pPr>
                <a:spcBef>
                  <a:spcPts val="300"/>
                </a:spcBef>
              </a:pPr>
              <a:r>
                <a:rPr lang="en-US" sz="1400" noProof="1" smtClean="0">
                  <a:latin typeface="Consolas" panose="020B0609020204030204" pitchFamily="49" charset="0"/>
                  <a:cs typeface="Consolas" panose="020B0609020204030204" pitchFamily="49" charset="0"/>
                </a:rPr>
                <a:t>   Start_From_Zero_Bis := 0;</a:t>
              </a:r>
            </a:p>
            <a:p>
              <a:pPr>
                <a:spcBef>
                  <a:spcPts val="300"/>
                </a:spcBef>
              </a:pPr>
              <a:r>
                <a:rPr lang="en-US" sz="1400" noProof="1" smtClean="0">
                  <a:latin typeface="Consolas" panose="020B0609020204030204" pitchFamily="49" charset="0"/>
                  <a:cs typeface="Consolas" panose="020B0609020204030204" pitchFamily="49" charset="0"/>
                </a:rPr>
                <a:t>   Start_From_Val_Bis  := External_Data.Val;</a:t>
              </a:r>
            </a:p>
            <a:p>
              <a:pPr>
                <a:spcBef>
                  <a:spcPts val="3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Init_Data;</a:t>
              </a:r>
              <a:endParaRPr lang="en-US" sz="1400" i="0" kern="1200" noProof="1" smtClean="0">
                <a:latin typeface="Consolas" panose="020B0609020204030204" pitchFamily="49" charset="0"/>
                <a:cs typeface="Consolas" panose="020B0609020204030204" pitchFamily="49" charset="0"/>
              </a:endParaRPr>
            </a:p>
          </p:txBody>
        </p:sp>
      </p:grpSp>
      <p:grpSp>
        <p:nvGrpSpPr>
          <p:cNvPr id="12" name="Group 11"/>
          <p:cNvGrpSpPr/>
          <p:nvPr/>
        </p:nvGrpSpPr>
        <p:grpSpPr>
          <a:xfrm>
            <a:off x="2267744" y="5589240"/>
            <a:ext cx="5849678" cy="954107"/>
            <a:chOff x="1619672" y="5733256"/>
            <a:chExt cx="5849678" cy="954107"/>
          </a:xfrm>
        </p:grpSpPr>
        <p:sp>
          <p:nvSpPr>
            <p:cNvPr id="10" name="Double Wave 9"/>
            <p:cNvSpPr/>
            <p:nvPr/>
          </p:nvSpPr>
          <p:spPr bwMode="auto">
            <a:xfrm>
              <a:off x="5519530" y="5994284"/>
              <a:ext cx="1783026" cy="243027"/>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1" name="Double Wave 10"/>
            <p:cNvSpPr/>
            <p:nvPr/>
          </p:nvSpPr>
          <p:spPr bwMode="auto">
            <a:xfrm>
              <a:off x="5502356" y="5745224"/>
              <a:ext cx="1783026" cy="243027"/>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7" name="TextBox 6"/>
            <p:cNvSpPr txBox="1"/>
            <p:nvPr/>
          </p:nvSpPr>
          <p:spPr>
            <a:xfrm>
              <a:off x="1619672" y="5733256"/>
              <a:ext cx="5849678" cy="954107"/>
            </a:xfrm>
            <a:prstGeom prst="rect">
              <a:avLst/>
            </a:prstGeom>
            <a:noFill/>
          </p:spPr>
          <p:txBody>
            <a:bodyPr wrap="none" rtlCol="0">
              <a:spAutoFit/>
            </a:bodyPr>
            <a:lstStyle/>
            <a:p>
              <a:r>
                <a:rPr lang="en-US" sz="1400" i="1" noProof="1" smtClean="0">
                  <a:latin typeface="Consolas" panose="020B0609020204030204" pitchFamily="49" charset="0"/>
                  <a:cs typeface="Consolas" panose="020B0609020204030204" pitchFamily="49" charset="0"/>
                </a:rPr>
                <a:t>Initializes =&gt; (Start_From_Zero     =&gt; External_Data.Val,</a:t>
              </a:r>
            </a:p>
            <a:p>
              <a:r>
                <a:rPr lang="en-US" sz="1400" i="1" noProof="1" smtClean="0">
                  <a:latin typeface="Consolas" panose="020B0609020204030204" pitchFamily="49" charset="0"/>
                  <a:cs typeface="Consolas" panose="020B0609020204030204" pitchFamily="49" charset="0"/>
                </a:rPr>
                <a:t>                Start_From_Zero_Bis =&gt; External_Data.Val,</a:t>
              </a:r>
            </a:p>
            <a:p>
              <a:r>
                <a:rPr lang="en-US" sz="1400" i="1" noProof="1" smtClean="0">
                  <a:latin typeface="Consolas" panose="020B0609020204030204" pitchFamily="49" charset="0"/>
                  <a:cs typeface="Consolas" panose="020B0609020204030204" pitchFamily="49" charset="0"/>
                </a:rPr>
                <a:t>                Start_From_Val      =&gt; External_Data.Val,</a:t>
              </a:r>
            </a:p>
            <a:p>
              <a:r>
                <a:rPr lang="en-US" sz="1400" i="1" noProof="1" smtClean="0">
                  <a:latin typeface="Consolas" panose="020B0609020204030204" pitchFamily="49" charset="0"/>
                  <a:cs typeface="Consolas" panose="020B0609020204030204" pitchFamily="49" charset="0"/>
                </a:rPr>
                <a:t>                Start_From_Val_Bis  =&gt; External_Data.Val)</a:t>
              </a:r>
              <a:endParaRPr lang="en-US" sz="1400" i="1" kern="1200" noProof="1" smtClean="0">
                <a:latin typeface="Consolas" panose="020B0609020204030204" pitchFamily="49" charset="0"/>
                <a:cs typeface="Consolas" panose="020B0609020204030204" pitchFamily="49" charset="0"/>
              </a:endParaRPr>
            </a:p>
          </p:txBody>
        </p:sp>
      </p:grpSp>
      <p:sp>
        <p:nvSpPr>
          <p:cNvPr id="17" name="TextBox 16"/>
          <p:cNvSpPr txBox="1"/>
          <p:nvPr/>
        </p:nvSpPr>
        <p:spPr>
          <a:xfrm>
            <a:off x="484900" y="5556282"/>
            <a:ext cx="1300356"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Synthesized</a:t>
            </a:r>
          </a:p>
          <a:p>
            <a:pPr algn="ctr"/>
            <a:r>
              <a:rPr lang="en-US" sz="1600" dirty="0" smtClean="0"/>
              <a:t>Version for</a:t>
            </a:r>
          </a:p>
          <a:p>
            <a:pPr algn="ctr"/>
            <a:r>
              <a:rPr lang="en-US" sz="1600" i="0" kern="1200" dirty="0" err="1" smtClean="0"/>
              <a:t>Init_Data</a:t>
            </a:r>
            <a:endParaRPr lang="en-US" sz="1600" i="0" kern="1200" dirty="0" smtClean="0"/>
          </a:p>
        </p:txBody>
      </p:sp>
    </p:spTree>
    <p:extLst>
      <p:ext uri="{BB962C8B-B14F-4D97-AF65-F5344CB8AC3E}">
        <p14:creationId xmlns:p14="http://schemas.microsoft.com/office/powerpoint/2010/main" val="40398010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Then Why Define Package Contracts?</a:t>
            </a:r>
            <a:endParaRPr lang="en-US" dirty="0"/>
          </a:p>
        </p:txBody>
      </p:sp>
      <p:sp>
        <p:nvSpPr>
          <p:cNvPr id="3" name="Content Placeholder 2"/>
          <p:cNvSpPr>
            <a:spLocks noGrp="1"/>
          </p:cNvSpPr>
          <p:nvPr>
            <p:ph sz="half" idx="10"/>
          </p:nvPr>
        </p:nvSpPr>
        <p:spPr/>
        <p:txBody>
          <a:bodyPr/>
          <a:lstStyle/>
          <a:p>
            <a:r>
              <a:rPr lang="en-US" dirty="0" smtClean="0"/>
              <a:t>To name </a:t>
            </a:r>
            <a:r>
              <a:rPr lang="en-US" dirty="0"/>
              <a:t>explicitly </a:t>
            </a:r>
            <a:r>
              <a:rPr lang="en-US" dirty="0" smtClean="0"/>
              <a:t>parts </a:t>
            </a:r>
            <a:r>
              <a:rPr lang="en-US" dirty="0"/>
              <a:t>of state abstraction that can be used in subprogram dependency contracts, in order </a:t>
            </a:r>
            <a:r>
              <a:rPr lang="en-US" dirty="0" smtClean="0"/>
              <a:t>to address data and control coupling</a:t>
            </a:r>
          </a:p>
          <a:p>
            <a:pPr lvl="1"/>
            <a:r>
              <a:rPr lang="en-US" dirty="0" smtClean="0"/>
              <a:t>Greater precision allows finer-grained analysis</a:t>
            </a:r>
          </a:p>
          <a:p>
            <a:pPr lvl="1"/>
            <a:r>
              <a:rPr lang="en-US" dirty="0" smtClean="0"/>
              <a:t>See the SPARK UG: “Address Data and Control Coupling”</a:t>
            </a:r>
          </a:p>
          <a:p>
            <a:r>
              <a:rPr lang="en-US" dirty="0" smtClean="0"/>
              <a:t>Improve </a:t>
            </a:r>
            <a:r>
              <a:rPr lang="en-US" dirty="0"/>
              <a:t>scalability and running time of </a:t>
            </a:r>
            <a:r>
              <a:rPr lang="en-US" dirty="0" smtClean="0"/>
              <a:t>GNATprove</a:t>
            </a:r>
          </a:p>
          <a:p>
            <a:pPr lvl="1"/>
            <a:r>
              <a:rPr lang="en-US" dirty="0" smtClean="0"/>
              <a:t>E.g., a package has hundreds </a:t>
            </a:r>
            <a:r>
              <a:rPr lang="en-US" dirty="0"/>
              <a:t>of concrete global variables</a:t>
            </a:r>
            <a:endParaRPr lang="en-US" dirty="0" smtClean="0"/>
          </a:p>
          <a:p>
            <a:pPr lvl="1"/>
            <a:r>
              <a:rPr lang="en-US" dirty="0" smtClean="0"/>
              <a:t>A distinct synthesized abstract </a:t>
            </a:r>
            <a:r>
              <a:rPr lang="en-US" dirty="0"/>
              <a:t>state </a:t>
            </a:r>
            <a:r>
              <a:rPr lang="en-US" dirty="0" smtClean="0"/>
              <a:t>will be created for each of those global variables, complicating analysis</a:t>
            </a:r>
          </a:p>
          <a:p>
            <a:pPr lvl="1"/>
            <a:r>
              <a:rPr lang="en-US" dirty="0" smtClean="0"/>
              <a:t>Those variables could </a:t>
            </a:r>
            <a:r>
              <a:rPr lang="en-US" dirty="0"/>
              <a:t>otherwise be considered </a:t>
            </a:r>
            <a:r>
              <a:rPr lang="en-US" dirty="0" smtClean="0"/>
              <a:t>separately</a:t>
            </a:r>
            <a:endParaRPr lang="en-US" dirty="0"/>
          </a:p>
          <a:p>
            <a:r>
              <a:rPr lang="en-US" smtClean="0"/>
              <a:t>To have </a:t>
            </a:r>
            <a:r>
              <a:rPr lang="en-US" dirty="0" smtClean="0"/>
              <a:t>GNATprove verify that </a:t>
            </a:r>
            <a:r>
              <a:rPr lang="en-US" dirty="0"/>
              <a:t>initialization </a:t>
            </a:r>
            <a:r>
              <a:rPr lang="en-US" dirty="0" smtClean="0"/>
              <a:t>is indeed as expected by programmer</a:t>
            </a:r>
            <a:endParaRPr lang="en-US" dirty="0"/>
          </a:p>
        </p:txBody>
      </p:sp>
    </p:spTree>
    <p:extLst>
      <p:ext uri="{BB962C8B-B14F-4D97-AF65-F5344CB8AC3E}">
        <p14:creationId xmlns:p14="http://schemas.microsoft.com/office/powerpoint/2010/main" val="11472666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533400"/>
          </a:xfrm>
        </p:spPr>
        <p:txBody>
          <a:bodyPr>
            <a:normAutofit fontScale="90000"/>
          </a:bodyPr>
          <a:lstStyle/>
          <a:p>
            <a:r>
              <a:rPr lang="en-US" dirty="0" smtClean="0"/>
              <a:t>Initial Condition for Objects of Private Types</a:t>
            </a:r>
            <a:endParaRPr lang="en-US" dirty="0"/>
          </a:p>
        </p:txBody>
      </p:sp>
      <p:sp>
        <p:nvSpPr>
          <p:cNvPr id="3" name="Content Placeholder 2"/>
          <p:cNvSpPr>
            <a:spLocks noGrp="1"/>
          </p:cNvSpPr>
          <p:nvPr>
            <p:ph sz="half" idx="10"/>
          </p:nvPr>
        </p:nvSpPr>
        <p:spPr/>
        <p:txBody>
          <a:bodyPr/>
          <a:lstStyle/>
          <a:p>
            <a:r>
              <a:rPr lang="en-US" dirty="0" smtClean="0"/>
              <a:t>The condition that holds immediately after an </a:t>
            </a:r>
            <a:r>
              <a:rPr lang="en-US" i="1" dirty="0" smtClean="0"/>
              <a:t>object</a:t>
            </a:r>
            <a:r>
              <a:rPr lang="en-US" dirty="0" smtClean="0"/>
              <a:t> of the type is elaborated</a:t>
            </a:r>
          </a:p>
          <a:p>
            <a:r>
              <a:rPr lang="en-US" dirty="0" smtClean="0"/>
              <a:t>Specified via aspect Default_Initial_Condition on private type declarations</a:t>
            </a:r>
          </a:p>
          <a:p>
            <a:r>
              <a:rPr lang="en-US" dirty="0" smtClean="0"/>
              <a:t>Syntax</a:t>
            </a:r>
          </a:p>
          <a:p>
            <a:pPr lvl="1"/>
            <a:endParaRPr lang="en-US" dirty="0" smtClean="0"/>
          </a:p>
          <a:p>
            <a:pPr lvl="1"/>
            <a:endParaRPr lang="en-US" dirty="0"/>
          </a:p>
          <a:p>
            <a:pPr lvl="1"/>
            <a:endParaRPr lang="en-US" dirty="0" smtClean="0"/>
          </a:p>
          <a:p>
            <a:r>
              <a:rPr lang="en-US" dirty="0" smtClean="0"/>
              <a:t>Condition is an arbitrary Boolean expression</a:t>
            </a:r>
          </a:p>
          <a:p>
            <a:pPr lvl="1"/>
            <a:r>
              <a:rPr lang="en-US" dirty="0" smtClean="0"/>
              <a:t>Boolean functions on the type, et cetera</a:t>
            </a:r>
          </a:p>
          <a:p>
            <a:r>
              <a:rPr lang="en-US" dirty="0" smtClean="0"/>
              <a:t>Optional</a:t>
            </a:r>
          </a:p>
        </p:txBody>
      </p:sp>
      <p:sp>
        <p:nvSpPr>
          <p:cNvPr id="7" name="TextBox 6"/>
          <p:cNvSpPr txBox="1"/>
          <p:nvPr/>
        </p:nvSpPr>
        <p:spPr>
          <a:xfrm>
            <a:off x="1712512" y="3834080"/>
            <a:ext cx="5795176" cy="661720"/>
          </a:xfrm>
          <a:prstGeom prst="rect">
            <a:avLst/>
          </a:prstGeom>
          <a:noFill/>
        </p:spPr>
        <p:txBody>
          <a:bodyPr wrap="none" rtlCol="0">
            <a:spAutoFit/>
          </a:bodyPr>
          <a:lstStyle/>
          <a:p>
            <a:r>
              <a:rPr lang="en-US" sz="1600" b="1" i="0" kern="1200" noProof="1" smtClean="0">
                <a:latin typeface="Consolas" panose="020B0609020204030204" pitchFamily="49" charset="0"/>
                <a:cs typeface="Consolas" panose="020B0609020204030204" pitchFamily="49" charset="0"/>
              </a:rPr>
              <a:t>type </a:t>
            </a:r>
            <a:r>
              <a:rPr lang="en-US" sz="1600" i="1" noProof="1" smtClean="0">
                <a:latin typeface="Consolas" panose="020B0609020204030204" pitchFamily="49" charset="0"/>
                <a:cs typeface="Consolas" panose="020B0609020204030204" pitchFamily="49" charset="0"/>
              </a:rPr>
              <a:t>identifier </a:t>
            </a:r>
            <a:r>
              <a:rPr lang="en-US" sz="1600" b="1" noProof="1" smtClean="0">
                <a:latin typeface="Consolas" panose="020B0609020204030204" pitchFamily="49" charset="0"/>
                <a:cs typeface="Consolas" panose="020B0609020204030204" pitchFamily="49" charset="0"/>
              </a:rPr>
              <a:t>is private with</a:t>
            </a:r>
            <a:endParaRPr lang="en-US" sz="1600" i="0" kern="1200" noProof="1" smtClean="0">
              <a:latin typeface="Consolas" panose="020B0609020204030204" pitchFamily="49" charset="0"/>
              <a:cs typeface="Consolas" panose="020B0609020204030204" pitchFamily="49" charset="0"/>
            </a:endParaRPr>
          </a:p>
          <a:p>
            <a:pPr>
              <a:spcBef>
                <a:spcPts val="600"/>
              </a:spcBef>
              <a:tabLst>
                <a:tab pos="627063" algn="l"/>
                <a:tab pos="3030538" algn="l"/>
              </a:tabLst>
            </a:pPr>
            <a:r>
              <a:rPr lang="en-US" sz="1600" b="1" noProof="1" smtClean="0">
                <a:latin typeface="Consolas" panose="020B0609020204030204" pitchFamily="49" charset="0"/>
                <a:cs typeface="Consolas" panose="020B0609020204030204" pitchFamily="49" charset="0"/>
              </a:rPr>
              <a:t>   </a:t>
            </a:r>
            <a:r>
              <a:rPr lang="en-US" sz="1600" noProof="1" smtClean="0">
                <a:latin typeface="Consolas" panose="020B0609020204030204" pitchFamily="49" charset="0"/>
                <a:cs typeface="Consolas" panose="020B0609020204030204" pitchFamily="49" charset="0"/>
              </a:rPr>
              <a:t>Default_Initial_Condition =&gt; </a:t>
            </a:r>
            <a:r>
              <a:rPr lang="en-US" sz="1600" i="1" noProof="1" smtClean="0">
                <a:latin typeface="Consolas" panose="020B0609020204030204" pitchFamily="49" charset="0"/>
                <a:cs typeface="Consolas" panose="020B0609020204030204" pitchFamily="49" charset="0"/>
              </a:rPr>
              <a:t>boolean_expression</a:t>
            </a:r>
            <a:endParaRPr lang="en-US" sz="1600" i="1" kern="1200" noProof="1"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1327126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948784" y="426293"/>
            <a:ext cx="7738016" cy="5899051"/>
            <a:chOff x="702992" y="304800"/>
            <a:chExt cx="7738016" cy="5899051"/>
          </a:xfrm>
        </p:grpSpPr>
        <p:sp>
          <p:nvSpPr>
            <p:cNvPr id="9" name="Double Wave 8"/>
            <p:cNvSpPr/>
            <p:nvPr/>
          </p:nvSpPr>
          <p:spPr bwMode="auto">
            <a:xfrm>
              <a:off x="1067168" y="4365322"/>
              <a:ext cx="4386834" cy="24754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6" name="Double Wave 5"/>
            <p:cNvSpPr/>
            <p:nvPr/>
          </p:nvSpPr>
          <p:spPr bwMode="auto">
            <a:xfrm>
              <a:off x="1845992" y="2111515"/>
              <a:ext cx="4191000" cy="228600"/>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4" name="TextBox 3"/>
            <p:cNvSpPr txBox="1"/>
            <p:nvPr/>
          </p:nvSpPr>
          <p:spPr>
            <a:xfrm>
              <a:off x="702992" y="304800"/>
              <a:ext cx="7738016" cy="5899051"/>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package </a:t>
              </a:r>
              <a:r>
                <a:rPr lang="en-US" sz="1400" noProof="1" smtClean="0">
                  <a:latin typeface="Consolas" panose="020B0609020204030204" pitchFamily="49" charset="0"/>
                  <a:cs typeface="Consolas" panose="020B0609020204030204" pitchFamily="49" charset="0"/>
                </a:rPr>
                <a:t>Bounded_Stacks </a:t>
              </a:r>
              <a:r>
                <a:rPr lang="en-US" sz="1400" b="1" noProof="1" smtClean="0">
                  <a:latin typeface="Consolas" panose="020B0609020204030204" pitchFamily="49" charset="0"/>
                  <a:cs typeface="Consolas" panose="020B0609020204030204" pitchFamily="49" charset="0"/>
                </a:rPr>
                <a:t>is</a:t>
              </a:r>
            </a:p>
            <a:p>
              <a:pPr>
                <a:spcBef>
                  <a:spcPts val="600"/>
                </a:spcBef>
                <a:spcAft>
                  <a:spcPts val="300"/>
                </a:spcAft>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1200"/>
                </a:spcBef>
              </a:pPr>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Element_Count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Integer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0 .. Integer'Last - 1;</a:t>
              </a:r>
            </a:p>
            <a:p>
              <a:pPr>
                <a:spcBef>
                  <a:spcPts val="1200"/>
                </a:spcBef>
              </a:pPr>
              <a:r>
                <a:rPr lang="en-US" sz="1400" b="1" noProof="1" smtClean="0">
                  <a:latin typeface="Consolas" panose="020B0609020204030204" pitchFamily="49" charset="0"/>
                  <a:cs typeface="Consolas" panose="020B0609020204030204" pitchFamily="49" charset="0"/>
                </a:rPr>
                <a:t>   subtype </a:t>
              </a:r>
              <a:r>
                <a:rPr lang="en-US" sz="1400" noProof="1" smtClean="0">
                  <a:latin typeface="Consolas" panose="020B0609020204030204" pitchFamily="49" charset="0"/>
                  <a:cs typeface="Consolas" panose="020B0609020204030204" pitchFamily="49" charset="0"/>
                </a:rPr>
                <a:t>Physical_Capacity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Element_Count </a:t>
              </a:r>
              <a:r>
                <a:rPr lang="en-US" sz="1400" b="1" noProof="1" smtClean="0">
                  <a:latin typeface="Consolas" panose="020B0609020204030204" pitchFamily="49" charset="0"/>
                  <a:cs typeface="Consolas" panose="020B0609020204030204" pitchFamily="49" charset="0"/>
                </a:rPr>
                <a:t>range </a:t>
              </a:r>
              <a:r>
                <a:rPr lang="en-US" sz="1400" noProof="1" smtClean="0">
                  <a:latin typeface="Consolas" panose="020B0609020204030204" pitchFamily="49" charset="0"/>
                  <a:cs typeface="Consolas" panose="020B0609020204030204" pitchFamily="49" charset="0"/>
                </a:rPr>
                <a:t>1 .. Element_Count'Last;</a:t>
              </a:r>
            </a:p>
            <a:p>
              <a:pPr>
                <a:spcBef>
                  <a:spcPts val="1800"/>
                </a:spcBef>
              </a:pP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Stack (Capacity : Physical_Capacity) </a:t>
              </a:r>
              <a:r>
                <a:rPr lang="en-US" sz="1400" b="1" noProof="1" smtClean="0">
                  <a:latin typeface="Consolas" panose="020B0609020204030204" pitchFamily="49" charset="0"/>
                  <a:cs typeface="Consolas" panose="020B0609020204030204" pitchFamily="49" charset="0"/>
                </a:rPr>
                <a:t>is private</a:t>
              </a:r>
            </a:p>
            <a:p>
              <a:pPr>
                <a:spcBef>
                  <a:spcPts val="400"/>
                </a:spcBef>
              </a:pP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Default_Initial_Condition =&gt; Empty (Stack);</a:t>
              </a:r>
            </a:p>
            <a:p>
              <a:pPr>
                <a:spcBef>
                  <a:spcPts val="1800"/>
                </a:spcBef>
                <a:spcAft>
                  <a:spcPts val="300"/>
                </a:spcAft>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Push (This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Stack;  Item : Element)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procedure </a:t>
              </a:r>
              <a:r>
                <a:rPr lang="en-US" sz="1400" noProof="1" smtClean="0">
                  <a:latin typeface="Consolas" panose="020B0609020204030204" pitchFamily="49" charset="0"/>
                  <a:cs typeface="Consolas" panose="020B0609020204030204" pitchFamily="49" charset="0"/>
                </a:rPr>
                <a:t>Pop (This : </a:t>
              </a:r>
              <a:r>
                <a:rPr lang="en-US" sz="1400" b="1" noProof="1" smtClean="0">
                  <a:latin typeface="Consolas" panose="020B0609020204030204" pitchFamily="49" charset="0"/>
                  <a:cs typeface="Consolas" panose="020B0609020204030204" pitchFamily="49" charset="0"/>
                </a:rPr>
                <a:t>in out </a:t>
              </a:r>
              <a:r>
                <a:rPr lang="en-US" sz="1400" noProof="1" smtClean="0">
                  <a:latin typeface="Consolas" panose="020B0609020204030204" pitchFamily="49" charset="0"/>
                  <a:cs typeface="Consolas" panose="020B0609020204030204" pitchFamily="49" charset="0"/>
                </a:rPr>
                <a:t>Stack;  Item : </a:t>
              </a:r>
              <a:r>
                <a:rPr lang="en-US" sz="1400" b="1" noProof="1" smtClean="0">
                  <a:latin typeface="Consolas" panose="020B0609020204030204" pitchFamily="49" charset="0"/>
                  <a:cs typeface="Consolas" panose="020B0609020204030204" pitchFamily="49" charset="0"/>
                </a:rPr>
                <a:t>out </a:t>
              </a:r>
              <a:r>
                <a:rPr lang="en-US" sz="1400" noProof="1" smtClean="0">
                  <a:latin typeface="Consolas" panose="020B0609020204030204" pitchFamily="49" charset="0"/>
                  <a:cs typeface="Consolas" panose="020B0609020204030204" pitchFamily="49" charset="0"/>
                </a:rPr>
                <a:t>Element)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Top_Element (This : Stack)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Element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 (Left, Right : Stack) return Boolean with …</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Extent (This : Stack)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Element_Count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Empty (This : Stack)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900"/>
                </a:spcBef>
                <a:spcAft>
                  <a:spcPts val="300"/>
                </a:spcAft>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Full (This : Stack)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with </a:t>
              </a:r>
              <a:r>
                <a:rPr lang="en-US" sz="1400" noProof="1" smtClean="0">
                  <a:latin typeface="Consolas" panose="020B0609020204030204" pitchFamily="49" charset="0"/>
                  <a:cs typeface="Consolas" panose="020B0609020204030204" pitchFamily="49" charset="0"/>
                </a:rPr>
                <a:t>…</a:t>
              </a:r>
            </a:p>
            <a:p>
              <a:pPr>
                <a:spcBef>
                  <a:spcPts val="1200"/>
                </a:spcBef>
              </a:pPr>
              <a:r>
                <a:rPr lang="en-US" sz="1400" b="1" noProof="1" smtClean="0">
                  <a:latin typeface="Consolas" panose="020B0609020204030204" pitchFamily="49" charset="0"/>
                  <a:cs typeface="Consolas" panose="020B0609020204030204" pitchFamily="49" charset="0"/>
                </a:rPr>
                <a:t>private</a:t>
              </a:r>
            </a:p>
            <a:p>
              <a:pPr>
                <a:spcBef>
                  <a:spcPts val="1200"/>
                </a:spcBef>
                <a:spcAft>
                  <a:spcPts val="600"/>
                </a:spcAft>
              </a:pPr>
              <a:r>
                <a:rPr lang="en-US" sz="1400" b="1" noProof="1" smtClean="0">
                  <a:latin typeface="Consolas" panose="020B0609020204030204" pitchFamily="49" charset="0"/>
                  <a:cs typeface="Consolas" panose="020B0609020204030204" pitchFamily="49" charset="0"/>
                </a:rPr>
                <a:t>   …</a:t>
              </a:r>
              <a:endParaRPr lang="en-US" sz="1400" noProof="1" smtClean="0">
                <a:latin typeface="Consolas" panose="020B0609020204030204" pitchFamily="49" charset="0"/>
                <a:cs typeface="Consolas" panose="020B0609020204030204" pitchFamily="49" charset="0"/>
              </a:endParaRPr>
            </a:p>
            <a:p>
              <a:pPr>
                <a:spcBef>
                  <a:spcPts val="600"/>
                </a:spcBef>
              </a:pPr>
              <a:r>
                <a:rPr lang="en-US" sz="1400" b="1" noProof="1" smtClean="0">
                  <a:latin typeface="Consolas" panose="020B0609020204030204" pitchFamily="49" charset="0"/>
                  <a:cs typeface="Consolas" panose="020B0609020204030204" pitchFamily="49" charset="0"/>
                </a:rPr>
                <a:t>end </a:t>
              </a:r>
              <a:r>
                <a:rPr lang="en-US" sz="1400" noProof="1" smtClean="0">
                  <a:latin typeface="Consolas" panose="020B0609020204030204" pitchFamily="49" charset="0"/>
                  <a:cs typeface="Consolas" panose="020B0609020204030204" pitchFamily="49" charset="0"/>
                </a:rPr>
                <a:t>Bounded_Stacks;</a:t>
              </a:r>
              <a:endParaRPr lang="en-US" sz="1400" noProof="1">
                <a:latin typeface="Consolas" panose="020B0609020204030204" pitchFamily="49" charset="0"/>
                <a:cs typeface="Consolas" panose="020B0609020204030204" pitchFamily="49" charset="0"/>
              </a:endParaRPr>
            </a:p>
          </p:txBody>
        </p:sp>
      </p:grpSp>
    </p:spTree>
    <p:extLst>
      <p:ext uri="{BB962C8B-B14F-4D97-AF65-F5344CB8AC3E}">
        <p14:creationId xmlns:p14="http://schemas.microsoft.com/office/powerpoint/2010/main" val="385389694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Default_Initial_Condition’s</a:t>
            </a:r>
            <a:r>
              <a:rPr lang="en-US" dirty="0" smtClean="0"/>
              <a:t> Condition</a:t>
            </a:r>
            <a:endParaRPr lang="en-US" dirty="0"/>
          </a:p>
        </p:txBody>
      </p:sp>
      <p:sp>
        <p:nvSpPr>
          <p:cNvPr id="3" name="Content Placeholder 2"/>
          <p:cNvSpPr>
            <a:spLocks noGrp="1"/>
          </p:cNvSpPr>
          <p:nvPr>
            <p:ph sz="half" idx="10"/>
          </p:nvPr>
        </p:nvSpPr>
        <p:spPr>
          <a:xfrm>
            <a:off x="685800" y="1143000"/>
            <a:ext cx="8035131" cy="1430922"/>
          </a:xfrm>
        </p:spPr>
        <p:txBody>
          <a:bodyPr/>
          <a:lstStyle/>
          <a:p>
            <a:r>
              <a:rPr lang="en-US" dirty="0" smtClean="0"/>
              <a:t>Verified to always hold after object elaborations</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pPr lvl="1"/>
            <a:endParaRPr lang="en-US" dirty="0" smtClean="0"/>
          </a:p>
          <a:p>
            <a:r>
              <a:rPr lang="en-US" dirty="0" smtClean="0"/>
              <a:t>Used by GNATprove when analyzing client code</a:t>
            </a:r>
          </a:p>
          <a:p>
            <a:pPr lvl="1"/>
            <a:endParaRPr lang="en-US" dirty="0"/>
          </a:p>
          <a:p>
            <a:pPr lvl="1"/>
            <a:endParaRPr lang="en-US" dirty="0" smtClean="0"/>
          </a:p>
          <a:p>
            <a:pPr lvl="1"/>
            <a:endParaRPr lang="en-US" dirty="0"/>
          </a:p>
          <a:p>
            <a:pPr lvl="1"/>
            <a:endParaRPr lang="en-US" dirty="0" smtClean="0"/>
          </a:p>
          <a:p>
            <a:pPr lvl="1"/>
            <a:endParaRPr lang="en-US" dirty="0"/>
          </a:p>
          <a:p>
            <a:pPr marL="457200" lvl="1" indent="0">
              <a:buNone/>
            </a:pPr>
            <a:endParaRPr lang="en-US" dirty="0"/>
          </a:p>
          <a:p>
            <a:pPr marL="457200" lvl="1" indent="0">
              <a:buNone/>
            </a:pPr>
            <a:endParaRPr lang="en-US" dirty="0"/>
          </a:p>
        </p:txBody>
      </p:sp>
      <p:sp>
        <p:nvSpPr>
          <p:cNvPr id="4" name="TextBox 3"/>
          <p:cNvSpPr txBox="1"/>
          <p:nvPr/>
        </p:nvSpPr>
        <p:spPr>
          <a:xfrm>
            <a:off x="1579100" y="5220579"/>
            <a:ext cx="3066865" cy="1400383"/>
          </a:xfrm>
          <a:prstGeom prst="rect">
            <a:avLst/>
          </a:prstGeom>
          <a:noFill/>
        </p:spPr>
        <p:txBody>
          <a:bodyPr wrap="none" rtlCol="0">
            <a:spAutoFit/>
          </a:bodyPr>
          <a:lstStyle/>
          <a:p>
            <a:pPr>
              <a:spcBef>
                <a:spcPts val="6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S : Stack (Capacity =&gt; …);</a:t>
            </a:r>
          </a:p>
          <a:p>
            <a:pPr>
              <a:spcBef>
                <a:spcPts val="300"/>
              </a:spcBef>
              <a:spcAft>
                <a:spcPts val="300"/>
              </a:spcAft>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300"/>
              </a:spcBef>
            </a:pPr>
            <a:r>
              <a:rPr lang="en-US" sz="1400" b="1" noProof="1" smtClean="0">
                <a:latin typeface="Consolas" panose="020B0609020204030204" pitchFamily="49" charset="0"/>
                <a:cs typeface="Consolas" panose="020B0609020204030204" pitchFamily="49" charset="0"/>
              </a:rPr>
              <a:t>begin</a:t>
            </a:r>
          </a:p>
          <a:p>
            <a:pPr>
              <a:spcBef>
                <a:spcPts val="600"/>
              </a:spcBef>
            </a:pPr>
            <a:r>
              <a:rPr lang="en-US" sz="1400" noProof="1" smtClean="0">
                <a:latin typeface="Consolas" panose="020B0609020204030204" pitchFamily="49" charset="0"/>
                <a:cs typeface="Consolas" panose="020B0609020204030204" pitchFamily="49" charset="0"/>
              </a:rPr>
              <a:t>   Push (S, 'a');</a:t>
            </a:r>
          </a:p>
          <a:p>
            <a:pPr>
              <a:spcBef>
                <a:spcPts val="300"/>
              </a:spcBef>
            </a:pPr>
            <a:r>
              <a:rPr lang="en-US" sz="1400" noProof="1" smtClean="0">
                <a:latin typeface="Consolas" panose="020B0609020204030204" pitchFamily="49" charset="0"/>
                <a:cs typeface="Consolas" panose="020B0609020204030204" pitchFamily="49" charset="0"/>
              </a:rPr>
              <a:t>   …</a:t>
            </a:r>
            <a:endParaRPr lang="en-US" sz="1400" noProof="1">
              <a:latin typeface="Consolas" panose="020B0609020204030204" pitchFamily="49" charset="0"/>
              <a:cs typeface="Consolas" panose="020B0609020204030204" pitchFamily="49" charset="0"/>
            </a:endParaRPr>
          </a:p>
        </p:txBody>
      </p:sp>
      <p:sp>
        <p:nvSpPr>
          <p:cNvPr id="5" name="TextBox 4"/>
          <p:cNvSpPr txBox="1"/>
          <p:nvPr/>
        </p:nvSpPr>
        <p:spPr>
          <a:xfrm>
            <a:off x="5181600" y="6228291"/>
            <a:ext cx="2430474" cy="338554"/>
          </a:xfrm>
          <a:prstGeom prst="rect">
            <a:avLst/>
          </a:prstGeom>
          <a:noFill/>
          <a:ln>
            <a:solidFill>
              <a:schemeClr val="accent6"/>
            </a:solidFill>
          </a:ln>
        </p:spPr>
        <p:txBody>
          <a:bodyPr wrap="none" rtlCol="0">
            <a:spAutoFit/>
          </a:bodyPr>
          <a:lstStyle/>
          <a:p>
            <a:pPr algn="ctr"/>
            <a:r>
              <a:rPr lang="en-US" sz="1600" dirty="0" smtClean="0">
                <a:solidFill>
                  <a:schemeClr val="accent6"/>
                </a:solidFill>
              </a:rPr>
              <a:t>info</a:t>
            </a:r>
            <a:r>
              <a:rPr lang="en-US" sz="1600" dirty="0">
                <a:solidFill>
                  <a:schemeClr val="accent6"/>
                </a:solidFill>
              </a:rPr>
              <a:t>: precondition </a:t>
            </a:r>
            <a:r>
              <a:rPr lang="en-US" sz="1600" dirty="0" smtClean="0">
                <a:solidFill>
                  <a:schemeClr val="accent6"/>
                </a:solidFill>
              </a:rPr>
              <a:t>proved</a:t>
            </a:r>
            <a:endParaRPr lang="en-US" sz="1600" dirty="0">
              <a:solidFill>
                <a:schemeClr val="accent6"/>
              </a:solidFill>
            </a:endParaRPr>
          </a:p>
        </p:txBody>
      </p:sp>
      <p:sp>
        <p:nvSpPr>
          <p:cNvPr id="6" name="TextBox 5"/>
          <p:cNvSpPr txBox="1"/>
          <p:nvPr/>
        </p:nvSpPr>
        <p:spPr>
          <a:xfrm>
            <a:off x="5181600" y="5689684"/>
            <a:ext cx="2928174"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GNATprove knows S is Empty</a:t>
            </a:r>
            <a:endParaRPr lang="en-US" sz="1600" dirty="0"/>
          </a:p>
        </p:txBody>
      </p:sp>
      <p:sp>
        <p:nvSpPr>
          <p:cNvPr id="7" name="Rectangle 6"/>
          <p:cNvSpPr/>
          <p:nvPr/>
        </p:nvSpPr>
        <p:spPr bwMode="auto">
          <a:xfrm>
            <a:off x="4627100" y="5308684"/>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6" idx="1"/>
            <a:endCxn id="7" idx="3"/>
          </p:cNvCxnSpPr>
          <p:nvPr/>
        </p:nvCxnSpPr>
        <p:spPr bwMode="auto">
          <a:xfrm rot="10800000">
            <a:off x="4703300" y="5384885"/>
            <a:ext cx="478300" cy="474077"/>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1" name="Rectangle 10"/>
          <p:cNvSpPr/>
          <p:nvPr/>
        </p:nvSpPr>
        <p:spPr bwMode="auto">
          <a:xfrm>
            <a:off x="3417845" y="6147673"/>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6" idx="1"/>
            <a:endCxn id="11" idx="3"/>
          </p:cNvCxnSpPr>
          <p:nvPr/>
        </p:nvCxnSpPr>
        <p:spPr bwMode="auto">
          <a:xfrm rot="10800000" flipV="1">
            <a:off x="3494046" y="5858961"/>
            <a:ext cx="1687555" cy="364912"/>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3" name="Curved Connector 12"/>
          <p:cNvCxnSpPr>
            <a:stCxn id="5" idx="1"/>
            <a:endCxn id="11" idx="3"/>
          </p:cNvCxnSpPr>
          <p:nvPr/>
        </p:nvCxnSpPr>
        <p:spPr bwMode="auto">
          <a:xfrm rot="10800000">
            <a:off x="3494046" y="6223874"/>
            <a:ext cx="1687555" cy="173695"/>
          </a:xfrm>
          <a:prstGeom prst="curvedConnector3">
            <a:avLst/>
          </a:prstGeom>
          <a:solidFill>
            <a:schemeClr val="accent1"/>
          </a:solidFill>
          <a:ln w="9525" cap="flat" cmpd="sng" algn="ctr">
            <a:solidFill>
              <a:schemeClr val="accent6"/>
            </a:solidFill>
            <a:prstDash val="solid"/>
            <a:round/>
            <a:headEnd type="none" w="med" len="med"/>
            <a:tailEnd type="triangle"/>
          </a:ln>
          <a:effectLst/>
        </p:spPr>
      </p:cxnSp>
      <p:sp>
        <p:nvSpPr>
          <p:cNvPr id="20" name="Double Wave 19"/>
          <p:cNvSpPr/>
          <p:nvPr/>
        </p:nvSpPr>
        <p:spPr bwMode="auto">
          <a:xfrm>
            <a:off x="6645810" y="3499852"/>
            <a:ext cx="1361479" cy="228600"/>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1" name="Double Wave 20"/>
          <p:cNvSpPr/>
          <p:nvPr/>
        </p:nvSpPr>
        <p:spPr bwMode="auto">
          <a:xfrm>
            <a:off x="2153980" y="2813930"/>
            <a:ext cx="2742096" cy="247542"/>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9" name="TextBox 18"/>
          <p:cNvSpPr txBox="1"/>
          <p:nvPr/>
        </p:nvSpPr>
        <p:spPr>
          <a:xfrm>
            <a:off x="1524000" y="1876470"/>
            <a:ext cx="6744154" cy="2200602"/>
          </a:xfrm>
          <a:prstGeom prst="rect">
            <a:avLst/>
          </a:prstGeom>
          <a:noFill/>
          <a:ln>
            <a:noFill/>
            <a:prstDash val="sysDot"/>
          </a:ln>
        </p:spPr>
        <p:txBody>
          <a:bodyPr wrap="none" rtlCol="0">
            <a:spAutoFit/>
          </a:bodyPr>
          <a:lstStyle/>
          <a:p>
            <a:r>
              <a:rPr lang="en-US" sz="1400" b="1" noProof="1" smtClean="0">
                <a:latin typeface="Consolas" panose="020B0609020204030204" pitchFamily="49" charset="0"/>
                <a:cs typeface="Consolas" panose="020B0609020204030204" pitchFamily="49" charset="0"/>
              </a:rPr>
              <a:t>private</a:t>
            </a:r>
          </a:p>
          <a:p>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a:t>
            </a:r>
          </a:p>
          <a:p>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Stack … </a:t>
            </a:r>
            <a:r>
              <a:rPr lang="en-US" sz="1400" b="1" noProof="1" smtClean="0">
                <a:latin typeface="Consolas" panose="020B0609020204030204" pitchFamily="49" charset="0"/>
                <a:cs typeface="Consolas" panose="020B0609020204030204" pitchFamily="49" charset="0"/>
              </a:rPr>
              <a:t>is record</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a:t>
            </a:r>
          </a:p>
          <a:p>
            <a:pPr>
              <a:spcBef>
                <a:spcPts val="2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Element_Count := 0;</a:t>
            </a:r>
          </a:p>
          <a:p>
            <a:pPr>
              <a:spcBef>
                <a:spcPts val="200"/>
              </a:spcBef>
            </a:pPr>
            <a:r>
              <a:rPr lang="en-US" sz="1400" b="1" noProof="1" smtClean="0">
                <a:latin typeface="Consolas" panose="020B0609020204030204" pitchFamily="49" charset="0"/>
                <a:cs typeface="Consolas" panose="020B0609020204030204" pitchFamily="49" charset="0"/>
              </a:rPr>
              <a:t>   end record</a:t>
            </a:r>
            <a:r>
              <a:rPr lang="en-US" sz="1400" noProof="1" smtClean="0">
                <a:latin typeface="Consolas" panose="020B0609020204030204" pitchFamily="49" charset="0"/>
                <a:cs typeface="Consolas" panose="020B0609020204030204" pitchFamily="49" charset="0"/>
              </a:rPr>
              <a:t>;</a:t>
            </a:r>
          </a:p>
          <a:p>
            <a:pPr>
              <a:spcBef>
                <a:spcPts val="1800"/>
              </a:spcBef>
            </a:pPr>
            <a:r>
              <a:rPr lang="en-US" sz="1400" b="1" noProof="1" smtClean="0">
                <a:latin typeface="Consolas" panose="020B0609020204030204" pitchFamily="49" charset="0"/>
                <a:cs typeface="Consolas" panose="020B0609020204030204" pitchFamily="49" charset="0"/>
              </a:rPr>
              <a:t>   function </a:t>
            </a:r>
            <a:r>
              <a:rPr lang="en-US" sz="1400" noProof="1" smtClean="0">
                <a:latin typeface="Consolas" panose="020B0609020204030204" pitchFamily="49" charset="0"/>
                <a:cs typeface="Consolas" panose="020B0609020204030204" pitchFamily="49" charset="0"/>
              </a:rPr>
              <a:t>Empty (This : Stack) </a:t>
            </a:r>
            <a:r>
              <a:rPr lang="en-US" sz="1400" b="1" noProof="1" smtClean="0">
                <a:latin typeface="Consolas" panose="020B0609020204030204" pitchFamily="49" charset="0"/>
                <a:cs typeface="Consolas" panose="020B0609020204030204" pitchFamily="49" charset="0"/>
              </a:rPr>
              <a:t>return </a:t>
            </a:r>
            <a:r>
              <a:rPr lang="en-US" sz="1400" noProof="1" smtClean="0">
                <a:latin typeface="Consolas" panose="020B0609020204030204" pitchFamily="49" charset="0"/>
                <a:cs typeface="Consolas" panose="020B0609020204030204" pitchFamily="49" charset="0"/>
              </a:rPr>
              <a:t>Boolean </a:t>
            </a:r>
            <a:r>
              <a:rPr lang="en-US" sz="1400" b="1" noProof="1" smtClean="0">
                <a:latin typeface="Consolas" panose="020B0609020204030204" pitchFamily="49" charset="0"/>
                <a:cs typeface="Consolas" panose="020B0609020204030204" pitchFamily="49" charset="0"/>
              </a:rPr>
              <a:t>is </a:t>
            </a:r>
            <a:r>
              <a:rPr lang="en-US" sz="1400" noProof="1" smtClean="0">
                <a:latin typeface="Consolas" panose="020B0609020204030204" pitchFamily="49" charset="0"/>
                <a:cs typeface="Consolas" panose="020B0609020204030204" pitchFamily="49" charset="0"/>
              </a:rPr>
              <a:t>(This.Top = 0);</a:t>
            </a:r>
          </a:p>
          <a:p>
            <a:pPr>
              <a:spcBef>
                <a:spcPts val="600"/>
              </a:spcBef>
            </a:pPr>
            <a:r>
              <a:rPr lang="en-US" sz="1400" noProof="1">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  …</a:t>
            </a:r>
          </a:p>
        </p:txBody>
      </p:sp>
      <p:sp>
        <p:nvSpPr>
          <p:cNvPr id="23" name="TextBox 22"/>
          <p:cNvSpPr txBox="1"/>
          <p:nvPr/>
        </p:nvSpPr>
        <p:spPr>
          <a:xfrm>
            <a:off x="5638800" y="2578559"/>
            <a:ext cx="2986716"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dirty="0" smtClean="0"/>
              <a:t>Initialized by object elaboration</a:t>
            </a:r>
            <a:endParaRPr lang="en-US" sz="1600" dirty="0"/>
          </a:p>
        </p:txBody>
      </p:sp>
      <p:sp>
        <p:nvSpPr>
          <p:cNvPr id="24" name="Rectangle 23"/>
          <p:cNvSpPr/>
          <p:nvPr/>
        </p:nvSpPr>
        <p:spPr bwMode="auto">
          <a:xfrm>
            <a:off x="4961834" y="2855749"/>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5" name="Curved Connector 24"/>
          <p:cNvCxnSpPr>
            <a:stCxn id="23" idx="1"/>
            <a:endCxn id="24" idx="3"/>
          </p:cNvCxnSpPr>
          <p:nvPr/>
        </p:nvCxnSpPr>
        <p:spPr bwMode="auto">
          <a:xfrm rot="10800000" flipV="1">
            <a:off x="5038034" y="2747835"/>
            <a:ext cx="600766" cy="18411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28301276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Default_Initial_Condition =&gt; Initialization</a:t>
            </a:r>
            <a:endParaRPr lang="en-US" dirty="0"/>
          </a:p>
        </p:txBody>
      </p:sp>
      <p:sp>
        <p:nvSpPr>
          <p:cNvPr id="3" name="Content Placeholder 2"/>
          <p:cNvSpPr>
            <a:spLocks noGrp="1"/>
          </p:cNvSpPr>
          <p:nvPr>
            <p:ph sz="half" idx="10"/>
          </p:nvPr>
        </p:nvSpPr>
        <p:spPr/>
        <p:txBody>
          <a:bodyPr/>
          <a:lstStyle/>
          <a:p>
            <a:r>
              <a:rPr lang="en-US" dirty="0"/>
              <a:t>Such objects are expected to be </a:t>
            </a:r>
            <a:r>
              <a:rPr lang="en-US" i="1" dirty="0"/>
              <a:t>fully</a:t>
            </a:r>
            <a:r>
              <a:rPr lang="en-US" dirty="0"/>
              <a:t> initialized</a:t>
            </a:r>
          </a:p>
          <a:p>
            <a:pPr lvl="1"/>
            <a:r>
              <a:rPr lang="en-US" dirty="0"/>
              <a:t>Flow analysis will complain </a:t>
            </a:r>
            <a:r>
              <a:rPr lang="en-US" dirty="0" smtClean="0"/>
              <a:t>otherwise</a:t>
            </a:r>
          </a:p>
          <a:p>
            <a:pPr lvl="1"/>
            <a:endParaRPr lang="en-US" dirty="0"/>
          </a:p>
          <a:p>
            <a:pPr lvl="1"/>
            <a:endParaRPr lang="en-US" dirty="0" smtClean="0"/>
          </a:p>
          <a:p>
            <a:pPr lvl="1"/>
            <a:endParaRPr lang="en-US" dirty="0"/>
          </a:p>
          <a:p>
            <a:pPr marL="457200" lvl="1" indent="0">
              <a:buNone/>
            </a:pPr>
            <a:endParaRPr lang="en-US" dirty="0"/>
          </a:p>
          <a:p>
            <a:r>
              <a:rPr lang="en-US" dirty="0" smtClean="0"/>
              <a:t>You can partially initialize but must then justify it</a:t>
            </a:r>
          </a:p>
          <a:p>
            <a:pPr lvl="1"/>
            <a:r>
              <a:rPr lang="en-US" dirty="0" smtClean="0"/>
              <a:t>Actual initialization must be sufficient!</a:t>
            </a:r>
          </a:p>
        </p:txBody>
      </p:sp>
      <p:sp>
        <p:nvSpPr>
          <p:cNvPr id="4" name="TextBox 3"/>
          <p:cNvSpPr txBox="1"/>
          <p:nvPr/>
        </p:nvSpPr>
        <p:spPr>
          <a:xfrm>
            <a:off x="1380981" y="2209800"/>
            <a:ext cx="6644768" cy="106952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type </a:t>
            </a:r>
            <a:r>
              <a:rPr lang="en-US" sz="1400" noProof="1" smtClean="0">
                <a:latin typeface="Consolas" panose="020B0609020204030204" pitchFamily="49" charset="0"/>
                <a:cs typeface="Consolas" panose="020B0609020204030204" pitchFamily="49" charset="0"/>
              </a:rPr>
              <a:t>Stack (Capacity : Physical_Capacity) </a:t>
            </a:r>
            <a:r>
              <a:rPr lang="en-US" sz="1400" b="1" noProof="1" smtClean="0">
                <a:latin typeface="Consolas" panose="020B0609020204030204" pitchFamily="49" charset="0"/>
                <a:cs typeface="Consolas" panose="020B0609020204030204" pitchFamily="49" charset="0"/>
              </a:rPr>
              <a:t>is record</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Content (1 .. Capacity) := (</a:t>
            </a:r>
            <a:r>
              <a:rPr lang="en-US" sz="1400" b="1" noProof="1" smtClean="0">
                <a:latin typeface="Consolas" panose="020B0609020204030204" pitchFamily="49" charset="0"/>
                <a:cs typeface="Consolas" panose="020B0609020204030204" pitchFamily="49" charset="0"/>
              </a:rPr>
              <a:t>others </a:t>
            </a:r>
            <a:r>
              <a:rPr lang="en-US" sz="1400" noProof="1" smtClean="0">
                <a:latin typeface="Consolas" panose="020B0609020204030204" pitchFamily="49" charset="0"/>
                <a:cs typeface="Consolas" panose="020B0609020204030204" pitchFamily="49" charset="0"/>
              </a:rPr>
              <a:t>=&gt; Default_Value);</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Element_Count := 0;</a:t>
            </a:r>
          </a:p>
          <a:p>
            <a:pPr>
              <a:spcBef>
                <a:spcPts val="300"/>
              </a:spcBef>
            </a:pPr>
            <a:r>
              <a:rPr lang="en-US" sz="1400" b="1" noProof="1" smtClean="0">
                <a:latin typeface="Consolas" panose="020B0609020204030204" pitchFamily="49" charset="0"/>
                <a:cs typeface="Consolas" panose="020B0609020204030204" pitchFamily="49" charset="0"/>
              </a:rPr>
              <a:t>end record</a:t>
            </a:r>
            <a:r>
              <a:rPr lang="en-US" sz="1400" noProof="1" smtClean="0">
                <a:latin typeface="Consolas" panose="020B0609020204030204" pitchFamily="49" charset="0"/>
                <a:cs typeface="Consolas" panose="020B0609020204030204" pitchFamily="49" charset="0"/>
              </a:rPr>
              <a:t>;</a:t>
            </a:r>
          </a:p>
        </p:txBody>
      </p:sp>
      <p:grpSp>
        <p:nvGrpSpPr>
          <p:cNvPr id="15" name="Group 14"/>
          <p:cNvGrpSpPr/>
          <p:nvPr/>
        </p:nvGrpSpPr>
        <p:grpSpPr>
          <a:xfrm>
            <a:off x="1295400" y="4873950"/>
            <a:ext cx="7241085" cy="1450650"/>
            <a:chOff x="1295400" y="4873950"/>
            <a:chExt cx="7241085" cy="1450650"/>
          </a:xfrm>
        </p:grpSpPr>
        <p:sp>
          <p:nvSpPr>
            <p:cNvPr id="14" name="Double Wave 13"/>
            <p:cNvSpPr/>
            <p:nvPr/>
          </p:nvSpPr>
          <p:spPr bwMode="auto">
            <a:xfrm>
              <a:off x="3890617" y="5451049"/>
              <a:ext cx="457200" cy="171728"/>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grpSp>
          <p:nvGrpSpPr>
            <p:cNvPr id="7" name="Group 6"/>
            <p:cNvGrpSpPr/>
            <p:nvPr/>
          </p:nvGrpSpPr>
          <p:grpSpPr>
            <a:xfrm>
              <a:off x="1295400" y="4873950"/>
              <a:ext cx="7241085" cy="1450650"/>
              <a:chOff x="1295400" y="4797750"/>
              <a:chExt cx="7241085" cy="1450650"/>
            </a:xfrm>
          </p:grpSpPr>
          <p:sp>
            <p:nvSpPr>
              <p:cNvPr id="5" name="TextBox 4"/>
              <p:cNvSpPr txBox="1"/>
              <p:nvPr/>
            </p:nvSpPr>
            <p:spPr>
              <a:xfrm>
                <a:off x="1295400" y="5940623"/>
                <a:ext cx="7241085" cy="307777"/>
              </a:xfrm>
              <a:prstGeom prst="rect">
                <a:avLst/>
              </a:prstGeom>
              <a:noFill/>
            </p:spPr>
            <p:txBody>
              <a:bodyPr wrap="none" rtlCol="0">
                <a:spAutoFit/>
              </a:bodyPr>
              <a:lstStyle/>
              <a:p>
                <a:r>
                  <a:rPr lang="en-US" sz="1400" b="1" dirty="0" smtClean="0">
                    <a:latin typeface="Consolas" panose="020B0609020204030204" pitchFamily="49" charset="0"/>
                    <a:cs typeface="Consolas" panose="020B0609020204030204" pitchFamily="49" charset="0"/>
                  </a:rPr>
                  <a:t>pragma </a:t>
                </a:r>
                <a:r>
                  <a:rPr lang="en-US" sz="1400" dirty="0" smtClean="0">
                    <a:latin typeface="Consolas" panose="020B0609020204030204" pitchFamily="49" charset="0"/>
                    <a:cs typeface="Consolas" panose="020B0609020204030204" pitchFamily="49" charset="0"/>
                  </a:rPr>
                  <a:t>Annotate (GNATprove, Intentional, "not fully initialized", "…");</a:t>
                </a:r>
                <a:endParaRPr lang="en-US" sz="1400" dirty="0">
                  <a:latin typeface="Consolas" panose="020B0609020204030204" pitchFamily="49" charset="0"/>
                  <a:cs typeface="Consolas" panose="020B0609020204030204" pitchFamily="49" charset="0"/>
                </a:endParaRPr>
              </a:p>
            </p:txBody>
          </p:sp>
          <p:sp>
            <p:nvSpPr>
              <p:cNvPr id="6" name="TextBox 5"/>
              <p:cNvSpPr txBox="1"/>
              <p:nvPr/>
            </p:nvSpPr>
            <p:spPr>
              <a:xfrm>
                <a:off x="1295400" y="4797750"/>
                <a:ext cx="5452134" cy="1069524"/>
              </a:xfrm>
              <a:prstGeom prst="rect">
                <a:avLst/>
              </a:prstGeom>
              <a:noFill/>
            </p:spPr>
            <p:txBody>
              <a:bodyPr wrap="none" rtlCol="0">
                <a:spAutoFit/>
              </a:bodyPr>
              <a:lstStyle/>
              <a:p>
                <a:r>
                  <a:rPr lang="en-US" sz="1400" b="1" noProof="1" smtClean="0">
                    <a:latin typeface="Consolas" panose="020B0609020204030204" pitchFamily="49" charset="0"/>
                    <a:cs typeface="Consolas" panose="020B0609020204030204" pitchFamily="49" charset="0"/>
                  </a:rPr>
                  <a:t>type </a:t>
                </a:r>
                <a:r>
                  <a:rPr lang="en-US" sz="1400" noProof="1" smtClean="0">
                    <a:latin typeface="Consolas" panose="020B0609020204030204" pitchFamily="49" charset="0"/>
                    <a:cs typeface="Consolas" panose="020B0609020204030204" pitchFamily="49" charset="0"/>
                  </a:rPr>
                  <a:t>Stack (Capacity : Physical_Capacity) </a:t>
                </a:r>
                <a:r>
                  <a:rPr lang="en-US" sz="1400" b="1" noProof="1" smtClean="0">
                    <a:latin typeface="Consolas" panose="020B0609020204030204" pitchFamily="49" charset="0"/>
                    <a:cs typeface="Consolas" panose="020B0609020204030204" pitchFamily="49" charset="0"/>
                  </a:rPr>
                  <a:t>is record</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Values : Content (1 .. Capacity);</a:t>
                </a:r>
              </a:p>
              <a:p>
                <a:pPr>
                  <a:spcBef>
                    <a:spcPts val="300"/>
                  </a:spcBef>
                </a:pPr>
                <a:r>
                  <a:rPr lang="en-US" sz="1400" b="1" noProof="1" smtClean="0">
                    <a:latin typeface="Consolas" panose="020B0609020204030204" pitchFamily="49" charset="0"/>
                    <a:cs typeface="Consolas" panose="020B0609020204030204" pitchFamily="49" charset="0"/>
                  </a:rPr>
                  <a:t>   </a:t>
                </a:r>
                <a:r>
                  <a:rPr lang="en-US" sz="1400" noProof="1" smtClean="0">
                    <a:latin typeface="Consolas" panose="020B0609020204030204" pitchFamily="49" charset="0"/>
                    <a:cs typeface="Consolas" panose="020B0609020204030204" pitchFamily="49" charset="0"/>
                  </a:rPr>
                  <a:t>Top    : Element_Count := 0;</a:t>
                </a:r>
              </a:p>
              <a:p>
                <a:pPr>
                  <a:spcBef>
                    <a:spcPts val="300"/>
                  </a:spcBef>
                </a:pPr>
                <a:r>
                  <a:rPr lang="en-US" sz="1400" b="1" noProof="1" smtClean="0">
                    <a:latin typeface="Consolas" panose="020B0609020204030204" pitchFamily="49" charset="0"/>
                    <a:cs typeface="Consolas" panose="020B0609020204030204" pitchFamily="49" charset="0"/>
                  </a:rPr>
                  <a:t>end record</a:t>
                </a:r>
                <a:r>
                  <a:rPr lang="en-US" sz="1400" noProof="1" smtClean="0">
                    <a:latin typeface="Consolas" panose="020B0609020204030204" pitchFamily="49" charset="0"/>
                    <a:cs typeface="Consolas" panose="020B0609020204030204" pitchFamily="49" charset="0"/>
                  </a:rPr>
                  <a:t>;</a:t>
                </a:r>
              </a:p>
            </p:txBody>
          </p:sp>
        </p:grpSp>
      </p:grpSp>
    </p:spTree>
    <p:extLst>
      <p:ext uri="{BB962C8B-B14F-4D97-AF65-F5344CB8AC3E}">
        <p14:creationId xmlns:p14="http://schemas.microsoft.com/office/powerpoint/2010/main" val="131864827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Default_Initial_Condition with Value “True”</a:t>
            </a:r>
            <a:endParaRPr lang="en-US" dirty="0"/>
          </a:p>
        </p:txBody>
      </p:sp>
      <p:sp>
        <p:nvSpPr>
          <p:cNvPr id="3" name="Content Placeholder 2"/>
          <p:cNvSpPr>
            <a:spLocks noGrp="1"/>
          </p:cNvSpPr>
          <p:nvPr>
            <p:ph sz="half" idx="10"/>
          </p:nvPr>
        </p:nvSpPr>
        <p:spPr/>
        <p:txBody>
          <a:bodyPr/>
          <a:lstStyle/>
          <a:p>
            <a:r>
              <a:rPr lang="en-US" dirty="0" smtClean="0"/>
              <a:t>Implicit or explicit, </a:t>
            </a:r>
            <a:r>
              <a:rPr lang="en-US" dirty="0"/>
              <a:t>like any other Boolean </a:t>
            </a:r>
            <a:r>
              <a:rPr lang="en-US" dirty="0" smtClean="0"/>
              <a:t>aspect</a:t>
            </a:r>
          </a:p>
          <a:p>
            <a:endParaRPr lang="en-US" dirty="0"/>
          </a:p>
          <a:p>
            <a:endParaRPr lang="en-US" dirty="0" smtClean="0"/>
          </a:p>
          <a:p>
            <a:r>
              <a:rPr lang="en-US" dirty="0" smtClean="0"/>
              <a:t>Indicates that default </a:t>
            </a:r>
            <a:r>
              <a:rPr lang="en-US" dirty="0"/>
              <a:t>initialized </a:t>
            </a:r>
            <a:r>
              <a:rPr lang="en-US" dirty="0" smtClean="0"/>
              <a:t>objects of the type </a:t>
            </a:r>
            <a:r>
              <a:rPr lang="en-US" dirty="0"/>
              <a:t>are </a:t>
            </a:r>
            <a:r>
              <a:rPr lang="en-US" dirty="0" smtClean="0"/>
              <a:t>fully initialized</a:t>
            </a:r>
          </a:p>
          <a:p>
            <a:pPr lvl="1"/>
            <a:r>
              <a:rPr lang="en-US" dirty="0" smtClean="0"/>
              <a:t>But no specific condition</a:t>
            </a:r>
          </a:p>
        </p:txBody>
      </p:sp>
      <p:sp>
        <p:nvSpPr>
          <p:cNvPr id="5" name="TextBox 4"/>
          <p:cNvSpPr txBox="1"/>
          <p:nvPr/>
        </p:nvSpPr>
        <p:spPr>
          <a:xfrm>
            <a:off x="1143000" y="1828800"/>
            <a:ext cx="5795176" cy="338554"/>
          </a:xfrm>
          <a:prstGeom prst="rect">
            <a:avLst/>
          </a:prstGeom>
          <a:noFill/>
        </p:spPr>
        <p:txBody>
          <a:bodyPr wrap="none" rtlCol="0">
            <a:spAutoFit/>
          </a:bodyPr>
          <a:lstStyle/>
          <a:p>
            <a:pPr>
              <a:spcBef>
                <a:spcPts val="1800"/>
              </a:spcBef>
            </a:pPr>
            <a:r>
              <a:rPr lang="en-US" sz="1600" b="1" noProof="1">
                <a:latin typeface="Consolas" panose="020B0609020204030204" pitchFamily="49" charset="0"/>
                <a:cs typeface="Consolas" panose="020B0609020204030204" pitchFamily="49" charset="0"/>
              </a:rPr>
              <a:t> type </a:t>
            </a:r>
            <a:r>
              <a:rPr lang="en-US" sz="1600" noProof="1" smtClean="0">
                <a:latin typeface="Consolas" panose="020B0609020204030204" pitchFamily="49" charset="0"/>
                <a:cs typeface="Consolas" panose="020B0609020204030204" pitchFamily="49" charset="0"/>
              </a:rPr>
              <a:t>T </a:t>
            </a:r>
            <a:r>
              <a:rPr lang="en-US" sz="1600" b="1" noProof="1">
                <a:latin typeface="Consolas" panose="020B0609020204030204" pitchFamily="49" charset="0"/>
                <a:cs typeface="Consolas" panose="020B0609020204030204" pitchFamily="49" charset="0"/>
              </a:rPr>
              <a:t>is </a:t>
            </a:r>
            <a:r>
              <a:rPr lang="en-US" sz="1600" b="1" noProof="1" smtClean="0">
                <a:latin typeface="Consolas" panose="020B0609020204030204" pitchFamily="49" charset="0"/>
                <a:cs typeface="Consolas" panose="020B0609020204030204" pitchFamily="49" charset="0"/>
              </a:rPr>
              <a:t>private with </a:t>
            </a:r>
            <a:r>
              <a:rPr lang="en-US" sz="1600" noProof="1" smtClean="0">
                <a:latin typeface="Consolas" panose="020B0609020204030204" pitchFamily="49" charset="0"/>
                <a:cs typeface="Consolas" panose="020B0609020204030204" pitchFamily="49" charset="0"/>
              </a:rPr>
              <a:t>Default_Initial_Condition;</a:t>
            </a:r>
            <a:endParaRPr lang="en-US" sz="1600" dirty="0"/>
          </a:p>
        </p:txBody>
      </p:sp>
      <p:sp>
        <p:nvSpPr>
          <p:cNvPr id="6" name="TextBox 5"/>
          <p:cNvSpPr txBox="1"/>
          <p:nvPr/>
        </p:nvSpPr>
        <p:spPr>
          <a:xfrm>
            <a:off x="1143000" y="2362200"/>
            <a:ext cx="6692858" cy="338554"/>
          </a:xfrm>
          <a:prstGeom prst="rect">
            <a:avLst/>
          </a:prstGeom>
          <a:noFill/>
        </p:spPr>
        <p:txBody>
          <a:bodyPr wrap="none" rtlCol="0">
            <a:spAutoFit/>
          </a:bodyPr>
          <a:lstStyle/>
          <a:p>
            <a:pPr>
              <a:spcBef>
                <a:spcPts val="1800"/>
              </a:spcBef>
            </a:pPr>
            <a:r>
              <a:rPr lang="en-US" sz="1600" b="1" noProof="1">
                <a:latin typeface="Consolas" panose="020B0609020204030204" pitchFamily="49" charset="0"/>
                <a:cs typeface="Consolas" panose="020B0609020204030204" pitchFamily="49" charset="0"/>
              </a:rPr>
              <a:t> type </a:t>
            </a:r>
            <a:r>
              <a:rPr lang="en-US" sz="1600" noProof="1" smtClean="0">
                <a:latin typeface="Consolas" panose="020B0609020204030204" pitchFamily="49" charset="0"/>
                <a:cs typeface="Consolas" panose="020B0609020204030204" pitchFamily="49" charset="0"/>
              </a:rPr>
              <a:t>T </a:t>
            </a:r>
            <a:r>
              <a:rPr lang="en-US" sz="1600" b="1" noProof="1">
                <a:latin typeface="Consolas" panose="020B0609020204030204" pitchFamily="49" charset="0"/>
                <a:cs typeface="Consolas" panose="020B0609020204030204" pitchFamily="49" charset="0"/>
              </a:rPr>
              <a:t>is </a:t>
            </a:r>
            <a:r>
              <a:rPr lang="en-US" sz="1600" b="1" noProof="1" smtClean="0">
                <a:latin typeface="Consolas" panose="020B0609020204030204" pitchFamily="49" charset="0"/>
                <a:cs typeface="Consolas" panose="020B0609020204030204" pitchFamily="49" charset="0"/>
              </a:rPr>
              <a:t>private with </a:t>
            </a:r>
            <a:r>
              <a:rPr lang="en-US" sz="1600" noProof="1" smtClean="0">
                <a:latin typeface="Consolas" panose="020B0609020204030204" pitchFamily="49" charset="0"/>
                <a:cs typeface="Consolas" panose="020B0609020204030204" pitchFamily="49" charset="0"/>
              </a:rPr>
              <a:t>Default_Initial_Condition =&gt; True;</a:t>
            </a:r>
            <a:endParaRPr lang="en-US" sz="1600" dirty="0"/>
          </a:p>
        </p:txBody>
      </p:sp>
      <p:sp>
        <p:nvSpPr>
          <p:cNvPr id="9" name="TextBox 8"/>
          <p:cNvSpPr txBox="1"/>
          <p:nvPr/>
        </p:nvSpPr>
        <p:spPr>
          <a:xfrm>
            <a:off x="533400" y="4734898"/>
            <a:ext cx="5551520" cy="307777"/>
          </a:xfrm>
          <a:prstGeom prst="rect">
            <a:avLst/>
          </a:prstGeom>
          <a:noFill/>
        </p:spPr>
        <p:txBody>
          <a:bodyPr wrap="none" rtlCol="0">
            <a:spAutoFit/>
          </a:bodyPr>
          <a:lstStyle/>
          <a:p>
            <a:pPr>
              <a:spcBef>
                <a:spcPts val="1800"/>
              </a:spcBef>
            </a:pPr>
            <a:r>
              <a:rPr lang="en-US" sz="1400" b="1" noProof="1">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Stack </a:t>
            </a:r>
            <a:r>
              <a:rPr lang="en-US" sz="1400" b="1" noProof="1">
                <a:latin typeface="Consolas" panose="020B0609020204030204" pitchFamily="49" charset="0"/>
                <a:cs typeface="Consolas" panose="020B0609020204030204" pitchFamily="49" charset="0"/>
              </a:rPr>
              <a:t>is </a:t>
            </a:r>
            <a:r>
              <a:rPr lang="en-US" sz="1400" b="1" noProof="1" smtClean="0">
                <a:latin typeface="Consolas" panose="020B0609020204030204" pitchFamily="49" charset="0"/>
                <a:cs typeface="Consolas" panose="020B0609020204030204" pitchFamily="49" charset="0"/>
              </a:rPr>
              <a:t>private with </a:t>
            </a:r>
            <a:r>
              <a:rPr lang="en-US" sz="1400" noProof="1" smtClean="0">
                <a:latin typeface="Consolas" panose="020B0609020204030204" pitchFamily="49" charset="0"/>
                <a:cs typeface="Consolas" panose="020B0609020204030204" pitchFamily="49" charset="0"/>
              </a:rPr>
              <a:t>Default_Initial_Condition;</a:t>
            </a:r>
            <a:endParaRPr lang="en-US" sz="1400" dirty="0"/>
          </a:p>
        </p:txBody>
      </p:sp>
      <p:sp>
        <p:nvSpPr>
          <p:cNvPr id="10" name="TextBox 9"/>
          <p:cNvSpPr txBox="1"/>
          <p:nvPr/>
        </p:nvSpPr>
        <p:spPr>
          <a:xfrm>
            <a:off x="533400" y="5344498"/>
            <a:ext cx="5253361" cy="561692"/>
          </a:xfrm>
          <a:prstGeom prst="rect">
            <a:avLst/>
          </a:prstGeom>
          <a:noFill/>
        </p:spPr>
        <p:txBody>
          <a:bodyPr wrap="none" rtlCol="0">
            <a:spAutoFit/>
          </a:bodyPr>
          <a:lstStyle/>
          <a:p>
            <a:pPr>
              <a:spcBef>
                <a:spcPts val="300"/>
              </a:spcBef>
            </a:pPr>
            <a:r>
              <a:rPr lang="en-US" sz="1400" b="1" noProof="1">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Stack </a:t>
            </a:r>
            <a:r>
              <a:rPr lang="en-US" sz="1400" b="1" noProof="1">
                <a:latin typeface="Consolas" panose="020B0609020204030204" pitchFamily="49" charset="0"/>
                <a:cs typeface="Consolas" panose="020B0609020204030204" pitchFamily="49" charset="0"/>
              </a:rPr>
              <a:t>is </a:t>
            </a:r>
            <a:r>
              <a:rPr lang="en-US" sz="1400" b="1" noProof="1" smtClean="0">
                <a:latin typeface="Consolas" panose="020B0609020204030204" pitchFamily="49" charset="0"/>
                <a:cs typeface="Consolas" panose="020B0609020204030204" pitchFamily="49" charset="0"/>
              </a:rPr>
              <a:t>private </a:t>
            </a:r>
          </a:p>
          <a:p>
            <a:pPr>
              <a:spcBef>
                <a:spcPts val="300"/>
              </a:spcBef>
            </a:pPr>
            <a:r>
              <a:rPr lang="en-US" sz="1400" b="1" noProof="1">
                <a:latin typeface="Consolas" panose="020B0609020204030204" pitchFamily="49" charset="0"/>
                <a:cs typeface="Consolas" panose="020B0609020204030204" pitchFamily="49" charset="0"/>
              </a:rPr>
              <a:t> </a:t>
            </a:r>
            <a:r>
              <a:rPr lang="en-US" sz="1400" b="1" noProof="1" smtClean="0">
                <a:latin typeface="Consolas" panose="020B0609020204030204" pitchFamily="49" charset="0"/>
                <a:cs typeface="Consolas" panose="020B0609020204030204" pitchFamily="49" charset="0"/>
              </a:rPr>
              <a:t>  with </a:t>
            </a:r>
            <a:r>
              <a:rPr lang="en-US" sz="1400" noProof="1" smtClean="0">
                <a:latin typeface="Consolas" panose="020B0609020204030204" pitchFamily="49" charset="0"/>
                <a:cs typeface="Consolas" panose="020B0609020204030204" pitchFamily="49" charset="0"/>
              </a:rPr>
              <a:t>Default_Initial_Condition =&gt; Empty (Stack);</a:t>
            </a:r>
            <a:endParaRPr lang="en-US" sz="1400" dirty="0"/>
          </a:p>
        </p:txBody>
      </p:sp>
      <p:sp>
        <p:nvSpPr>
          <p:cNvPr id="11" name="TextBox 10"/>
          <p:cNvSpPr txBox="1"/>
          <p:nvPr/>
        </p:nvSpPr>
        <p:spPr>
          <a:xfrm>
            <a:off x="6714350" y="4795346"/>
            <a:ext cx="1999074" cy="584775"/>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Stacks are fully initialized by default</a:t>
            </a:r>
            <a:endParaRPr lang="en-US" sz="1600" dirty="0"/>
          </a:p>
        </p:txBody>
      </p:sp>
      <p:sp>
        <p:nvSpPr>
          <p:cNvPr id="12" name="Rectangle 11"/>
          <p:cNvSpPr/>
          <p:nvPr/>
        </p:nvSpPr>
        <p:spPr bwMode="auto">
          <a:xfrm>
            <a:off x="6019800" y="4856521"/>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3" name="Curved Connector 12"/>
          <p:cNvCxnSpPr>
            <a:stCxn id="11" idx="1"/>
            <a:endCxn id="12" idx="3"/>
          </p:cNvCxnSpPr>
          <p:nvPr/>
        </p:nvCxnSpPr>
        <p:spPr bwMode="auto">
          <a:xfrm rot="10800000">
            <a:off x="6096000" y="4932722"/>
            <a:ext cx="618350" cy="15501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4" name="Rectangle 13"/>
          <p:cNvSpPr/>
          <p:nvPr/>
        </p:nvSpPr>
        <p:spPr bwMode="auto">
          <a:xfrm>
            <a:off x="5736419" y="5695510"/>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5" name="Curved Connector 14"/>
          <p:cNvCxnSpPr>
            <a:stCxn id="11" idx="1"/>
            <a:endCxn id="14" idx="3"/>
          </p:cNvCxnSpPr>
          <p:nvPr/>
        </p:nvCxnSpPr>
        <p:spPr bwMode="auto">
          <a:xfrm rot="10800000" flipV="1">
            <a:off x="5812620" y="5087734"/>
            <a:ext cx="901731" cy="683976"/>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6" name="TextBox 25"/>
          <p:cNvSpPr txBox="1"/>
          <p:nvPr/>
        </p:nvSpPr>
        <p:spPr>
          <a:xfrm>
            <a:off x="6724488" y="5757446"/>
            <a:ext cx="1999074"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 and Empty too</a:t>
            </a:r>
            <a:endParaRPr lang="en-US" sz="1600" dirty="0"/>
          </a:p>
        </p:txBody>
      </p:sp>
      <p:cxnSp>
        <p:nvCxnSpPr>
          <p:cNvPr id="28" name="Curved Connector 27"/>
          <p:cNvCxnSpPr>
            <a:stCxn id="26" idx="1"/>
            <a:endCxn id="14" idx="3"/>
          </p:cNvCxnSpPr>
          <p:nvPr/>
        </p:nvCxnSpPr>
        <p:spPr bwMode="auto">
          <a:xfrm rot="10800000">
            <a:off x="5812620" y="5771711"/>
            <a:ext cx="911869" cy="155013"/>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445182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Double Wave 26"/>
          <p:cNvSpPr/>
          <p:nvPr/>
        </p:nvSpPr>
        <p:spPr bwMode="auto">
          <a:xfrm>
            <a:off x="7088900" y="6093139"/>
            <a:ext cx="544121" cy="221030"/>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Default_Initial_Condition </a:t>
            </a:r>
            <a:r>
              <a:rPr lang="en-US" dirty="0"/>
              <a:t>with </a:t>
            </a:r>
            <a:r>
              <a:rPr lang="en-US" dirty="0" smtClean="0"/>
              <a:t>Value “False”</a:t>
            </a:r>
            <a:endParaRPr lang="en-US" dirty="0"/>
          </a:p>
        </p:txBody>
      </p:sp>
      <p:sp>
        <p:nvSpPr>
          <p:cNvPr id="3" name="Content Placeholder 2"/>
          <p:cNvSpPr>
            <a:spLocks noGrp="1"/>
          </p:cNvSpPr>
          <p:nvPr>
            <p:ph sz="half" idx="10"/>
          </p:nvPr>
        </p:nvSpPr>
        <p:spPr/>
        <p:txBody>
          <a:bodyPr/>
          <a:lstStyle/>
          <a:p>
            <a:r>
              <a:rPr lang="en-US" dirty="0" smtClean="0"/>
              <a:t>Specified explicitly, since implicit value is True</a:t>
            </a:r>
          </a:p>
          <a:p>
            <a:endParaRPr lang="en-US" dirty="0" smtClean="0"/>
          </a:p>
          <a:p>
            <a:r>
              <a:rPr lang="en-US" dirty="0"/>
              <a:t>Indicates that </a:t>
            </a:r>
            <a:r>
              <a:rPr lang="en-US" dirty="0" smtClean="0"/>
              <a:t>default initialized objects </a:t>
            </a:r>
            <a:r>
              <a:rPr lang="en-US" dirty="0"/>
              <a:t>of the type are </a:t>
            </a:r>
            <a:r>
              <a:rPr lang="en-US" dirty="0" smtClean="0">
                <a:solidFill>
                  <a:srgbClr val="FF0000"/>
                </a:solidFill>
              </a:rPr>
              <a:t>not</a:t>
            </a:r>
            <a:r>
              <a:rPr lang="en-US" dirty="0" smtClean="0"/>
              <a:t> fully initialized</a:t>
            </a:r>
            <a:endParaRPr lang="en-US" dirty="0"/>
          </a:p>
          <a:p>
            <a:r>
              <a:rPr lang="en-US" dirty="0" smtClean="0"/>
              <a:t>Effect is to require initialization </a:t>
            </a:r>
            <a:r>
              <a:rPr lang="en-US" i="1" dirty="0" smtClean="0"/>
              <a:t>with the declaration</a:t>
            </a:r>
            <a:endParaRPr lang="en-US" dirty="0" smtClean="0"/>
          </a:p>
        </p:txBody>
      </p:sp>
      <p:sp>
        <p:nvSpPr>
          <p:cNvPr id="4" name="TextBox 3"/>
          <p:cNvSpPr txBox="1"/>
          <p:nvPr/>
        </p:nvSpPr>
        <p:spPr>
          <a:xfrm>
            <a:off x="1295400" y="1752600"/>
            <a:ext cx="6805068" cy="338554"/>
          </a:xfrm>
          <a:prstGeom prst="rect">
            <a:avLst/>
          </a:prstGeom>
          <a:noFill/>
        </p:spPr>
        <p:txBody>
          <a:bodyPr wrap="none" rtlCol="0">
            <a:spAutoFit/>
          </a:bodyPr>
          <a:lstStyle/>
          <a:p>
            <a:pPr>
              <a:spcBef>
                <a:spcPts val="1800"/>
              </a:spcBef>
            </a:pPr>
            <a:r>
              <a:rPr lang="en-US" sz="1600" b="1" noProof="1">
                <a:latin typeface="Consolas" panose="020B0609020204030204" pitchFamily="49" charset="0"/>
                <a:cs typeface="Consolas" panose="020B0609020204030204" pitchFamily="49" charset="0"/>
              </a:rPr>
              <a:t> type </a:t>
            </a:r>
            <a:r>
              <a:rPr lang="en-US" sz="1600" noProof="1" smtClean="0">
                <a:latin typeface="Consolas" panose="020B0609020204030204" pitchFamily="49" charset="0"/>
                <a:cs typeface="Consolas" panose="020B0609020204030204" pitchFamily="49" charset="0"/>
              </a:rPr>
              <a:t>T </a:t>
            </a:r>
            <a:r>
              <a:rPr lang="en-US" sz="1600" b="1" noProof="1">
                <a:latin typeface="Consolas" panose="020B0609020204030204" pitchFamily="49" charset="0"/>
                <a:cs typeface="Consolas" panose="020B0609020204030204" pitchFamily="49" charset="0"/>
              </a:rPr>
              <a:t>is </a:t>
            </a:r>
            <a:r>
              <a:rPr lang="en-US" sz="1600" b="1" noProof="1" smtClean="0">
                <a:latin typeface="Consolas" panose="020B0609020204030204" pitchFamily="49" charset="0"/>
                <a:cs typeface="Consolas" panose="020B0609020204030204" pitchFamily="49" charset="0"/>
              </a:rPr>
              <a:t>private with </a:t>
            </a:r>
            <a:r>
              <a:rPr lang="en-US" sz="1600" noProof="1" smtClean="0">
                <a:latin typeface="Consolas" panose="020B0609020204030204" pitchFamily="49" charset="0"/>
                <a:cs typeface="Consolas" panose="020B0609020204030204" pitchFamily="49" charset="0"/>
              </a:rPr>
              <a:t>Default_Initial_Condition =&gt; False;</a:t>
            </a:r>
            <a:endParaRPr lang="en-US" sz="1600" dirty="0"/>
          </a:p>
        </p:txBody>
      </p:sp>
      <p:sp>
        <p:nvSpPr>
          <p:cNvPr id="8" name="TextBox 7"/>
          <p:cNvSpPr txBox="1"/>
          <p:nvPr/>
        </p:nvSpPr>
        <p:spPr>
          <a:xfrm>
            <a:off x="1573109" y="4295070"/>
            <a:ext cx="1675459" cy="307777"/>
          </a:xfrm>
          <a:prstGeom prst="rect">
            <a:avLst/>
          </a:prstGeom>
          <a:solidFill>
            <a:srgbClr val="FFFFCC"/>
          </a:solidFill>
        </p:spPr>
        <p:txBody>
          <a:bodyPr wrap="none" rtlCol="0">
            <a:spAutoFit/>
          </a:bodyPr>
          <a:lstStyle/>
          <a:p>
            <a:pPr>
              <a:spcBef>
                <a:spcPts val="1800"/>
              </a:spcBef>
            </a:pPr>
            <a:r>
              <a:rPr lang="en-US" sz="1400" noProof="1" smtClean="0">
                <a:latin typeface="Consolas" panose="020B0609020204030204" pitchFamily="49" charset="0"/>
                <a:cs typeface="Consolas" panose="020B0609020204030204" pitchFamily="49" charset="0"/>
              </a:rPr>
              <a:t>Obj : T := Foo;</a:t>
            </a:r>
            <a:endParaRPr lang="en-US" sz="1400" dirty="0"/>
          </a:p>
        </p:txBody>
      </p:sp>
      <p:sp>
        <p:nvSpPr>
          <p:cNvPr id="11" name="Rectangle 10"/>
          <p:cNvSpPr/>
          <p:nvPr/>
        </p:nvSpPr>
        <p:spPr bwMode="auto">
          <a:xfrm>
            <a:off x="3258069" y="4371634"/>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2" name="TextBox 11"/>
          <p:cNvSpPr txBox="1"/>
          <p:nvPr/>
        </p:nvSpPr>
        <p:spPr>
          <a:xfrm>
            <a:off x="4166746" y="4264293"/>
            <a:ext cx="1999074" cy="338554"/>
          </a:xfrm>
          <a:prstGeom prst="rect">
            <a:avLst/>
          </a:prstGeom>
          <a:solidFill>
            <a:schemeClr val="accent6">
              <a:lumMod val="40000"/>
              <a:lumOff val="6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dirty="0"/>
              <a:t>I</a:t>
            </a:r>
            <a:r>
              <a:rPr lang="en-US" sz="1600" dirty="0" smtClean="0"/>
              <a:t>nitial value required</a:t>
            </a:r>
            <a:endParaRPr lang="en-US" sz="1600" dirty="0"/>
          </a:p>
        </p:txBody>
      </p:sp>
      <p:cxnSp>
        <p:nvCxnSpPr>
          <p:cNvPr id="13" name="Curved Connector 12"/>
          <p:cNvCxnSpPr>
            <a:stCxn id="12" idx="1"/>
            <a:endCxn id="11" idx="3"/>
          </p:cNvCxnSpPr>
          <p:nvPr/>
        </p:nvCxnSpPr>
        <p:spPr bwMode="auto">
          <a:xfrm rot="10800000" flipV="1">
            <a:off x="3334270" y="4433570"/>
            <a:ext cx="832477" cy="1426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p:cNvSpPr txBox="1"/>
          <p:nvPr/>
        </p:nvSpPr>
        <p:spPr>
          <a:xfrm>
            <a:off x="1580889" y="5215821"/>
            <a:ext cx="979755" cy="307777"/>
          </a:xfrm>
          <a:prstGeom prst="rect">
            <a:avLst/>
          </a:prstGeom>
          <a:solidFill>
            <a:srgbClr val="FFFFCC"/>
          </a:solidFill>
        </p:spPr>
        <p:txBody>
          <a:bodyPr wrap="none" rtlCol="0">
            <a:spAutoFit/>
          </a:bodyPr>
          <a:lstStyle/>
          <a:p>
            <a:pPr>
              <a:spcBef>
                <a:spcPts val="1800"/>
              </a:spcBef>
            </a:pPr>
            <a:r>
              <a:rPr lang="en-US" sz="1400" noProof="1" smtClean="0">
                <a:latin typeface="Consolas" panose="020B0609020204030204" pitchFamily="49" charset="0"/>
                <a:cs typeface="Consolas" panose="020B0609020204030204" pitchFamily="49" charset="0"/>
              </a:rPr>
              <a:t>Obj : T;</a:t>
            </a:r>
            <a:endParaRPr lang="en-US" sz="1400" dirty="0"/>
          </a:p>
        </p:txBody>
      </p:sp>
      <p:sp>
        <p:nvSpPr>
          <p:cNvPr id="15" name="Rectangle 14"/>
          <p:cNvSpPr/>
          <p:nvPr/>
        </p:nvSpPr>
        <p:spPr bwMode="auto">
          <a:xfrm>
            <a:off x="2590800" y="5293509"/>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sp>
        <p:nvSpPr>
          <p:cNvPr id="16" name="TextBox 15"/>
          <p:cNvSpPr txBox="1"/>
          <p:nvPr/>
        </p:nvSpPr>
        <p:spPr>
          <a:xfrm>
            <a:off x="3342049" y="5332547"/>
            <a:ext cx="3922869" cy="338554"/>
          </a:xfrm>
          <a:prstGeom prst="rect">
            <a:avLst/>
          </a:prstGeom>
          <a:solidFill>
            <a:schemeClr val="bg1"/>
          </a:solidFill>
          <a:ln>
            <a:solidFill>
              <a:srgbClr val="C00000"/>
            </a:solidFill>
          </a:ln>
          <a:effectLst/>
        </p:spPr>
        <p:txBody>
          <a:bodyPr wrap="none" rtlCol="0">
            <a:spAutoFit/>
          </a:bodyPr>
          <a:lstStyle/>
          <a:p>
            <a:pPr algn="ctr"/>
            <a:r>
              <a:rPr lang="en-US" sz="1600" dirty="0">
                <a:solidFill>
                  <a:srgbClr val="C00000"/>
                </a:solidFill>
              </a:rPr>
              <a:t>medium: default initial condition might fail</a:t>
            </a:r>
          </a:p>
        </p:txBody>
      </p:sp>
      <p:cxnSp>
        <p:nvCxnSpPr>
          <p:cNvPr id="17" name="Curved Connector 16"/>
          <p:cNvCxnSpPr>
            <a:stCxn id="15" idx="3"/>
            <a:endCxn id="16" idx="1"/>
          </p:cNvCxnSpPr>
          <p:nvPr/>
        </p:nvCxnSpPr>
        <p:spPr bwMode="auto">
          <a:xfrm>
            <a:off x="2667000" y="5369709"/>
            <a:ext cx="675049" cy="132115"/>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sp>
        <p:nvSpPr>
          <p:cNvPr id="18" name="TextBox 17"/>
          <p:cNvSpPr txBox="1"/>
          <p:nvPr/>
        </p:nvSpPr>
        <p:spPr>
          <a:xfrm>
            <a:off x="1807738" y="6035226"/>
            <a:ext cx="6048451" cy="307777"/>
          </a:xfrm>
          <a:prstGeom prst="rect">
            <a:avLst/>
          </a:prstGeom>
          <a:noFill/>
        </p:spPr>
        <p:txBody>
          <a:bodyPr wrap="none" rtlCol="0">
            <a:spAutoFit/>
          </a:bodyPr>
          <a:lstStyle/>
          <a:p>
            <a:pPr>
              <a:spcBef>
                <a:spcPts val="1800"/>
              </a:spcBef>
            </a:pPr>
            <a:r>
              <a:rPr lang="en-US" sz="1400" b="1" noProof="1">
                <a:latin typeface="Consolas" panose="020B0609020204030204" pitchFamily="49" charset="0"/>
                <a:cs typeface="Consolas" panose="020B0609020204030204" pitchFamily="49" charset="0"/>
              </a:rPr>
              <a:t> type </a:t>
            </a:r>
            <a:r>
              <a:rPr lang="en-US" sz="1400" noProof="1" smtClean="0">
                <a:latin typeface="Consolas" panose="020B0609020204030204" pitchFamily="49" charset="0"/>
                <a:cs typeface="Consolas" panose="020B0609020204030204" pitchFamily="49" charset="0"/>
              </a:rPr>
              <a:t>T </a:t>
            </a:r>
            <a:r>
              <a:rPr lang="en-US" sz="1400" b="1" noProof="1">
                <a:latin typeface="Consolas" panose="020B0609020204030204" pitchFamily="49" charset="0"/>
                <a:cs typeface="Consolas" panose="020B0609020204030204" pitchFamily="49" charset="0"/>
              </a:rPr>
              <a:t>is </a:t>
            </a:r>
            <a:r>
              <a:rPr lang="en-US" sz="1400" b="1" noProof="1" smtClean="0">
                <a:latin typeface="Consolas" panose="020B0609020204030204" pitchFamily="49" charset="0"/>
                <a:cs typeface="Consolas" panose="020B0609020204030204" pitchFamily="49" charset="0"/>
              </a:rPr>
              <a:t>private with </a:t>
            </a:r>
            <a:r>
              <a:rPr lang="en-US" sz="1400" noProof="1" smtClean="0">
                <a:latin typeface="Consolas" panose="020B0609020204030204" pitchFamily="49" charset="0"/>
                <a:cs typeface="Consolas" panose="020B0609020204030204" pitchFamily="49" charset="0"/>
              </a:rPr>
              <a:t>Default_Initial_Condition =&gt; False;</a:t>
            </a:r>
            <a:endParaRPr lang="en-US" sz="1400" dirty="0"/>
          </a:p>
        </p:txBody>
      </p:sp>
      <p:sp>
        <p:nvSpPr>
          <p:cNvPr id="21" name="Rectangle 20"/>
          <p:cNvSpPr/>
          <p:nvPr/>
        </p:nvSpPr>
        <p:spPr bwMode="auto">
          <a:xfrm>
            <a:off x="7259438" y="6105791"/>
            <a:ext cx="76200" cy="15240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tx1"/>
                </a:solidFill>
              </a14:hiddenFill>
            </a:ext>
          </a:extLst>
        </p:spPr>
        <p:txBody>
          <a:bodyPr rtlCol="0" anchor="ctr"/>
          <a:lstStyle/>
          <a:p>
            <a:pPr algn="ctr"/>
            <a:endParaRPr lang="en-US"/>
          </a:p>
        </p:txBody>
      </p:sp>
      <p:cxnSp>
        <p:nvCxnSpPr>
          <p:cNvPr id="22" name="Curved Connector 21"/>
          <p:cNvCxnSpPr>
            <a:stCxn id="16" idx="2"/>
            <a:endCxn id="21" idx="0"/>
          </p:cNvCxnSpPr>
          <p:nvPr/>
        </p:nvCxnSpPr>
        <p:spPr bwMode="auto">
          <a:xfrm rot="16200000" flipH="1">
            <a:off x="6083166" y="4891419"/>
            <a:ext cx="434690" cy="1994054"/>
          </a:xfrm>
          <a:prstGeom prst="curvedConnector3">
            <a:avLst>
              <a:gd name="adj1" fmla="val 50000"/>
            </a:avLst>
          </a:prstGeom>
          <a:solidFill>
            <a:schemeClr val="accent1"/>
          </a:solidFill>
          <a:ln w="9525" cap="flat" cmpd="sng" algn="ctr">
            <a:solidFill>
              <a:schemeClr val="tx1"/>
            </a:solidFill>
            <a:prstDash val="solid"/>
            <a:round/>
            <a:headEnd type="none" w="med" len="med"/>
            <a:tailEnd type="triangle"/>
          </a:ln>
          <a:effectLst/>
        </p:spPr>
      </p:cxn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0381" y="5858396"/>
            <a:ext cx="761088" cy="575890"/>
          </a:xfrm>
          <a:prstGeom prst="rect">
            <a:avLst/>
          </a:prstGeom>
        </p:spPr>
      </p:pic>
      <p:sp>
        <p:nvSpPr>
          <p:cNvPr id="36" name="TextBox 35"/>
          <p:cNvSpPr txBox="1"/>
          <p:nvPr/>
        </p:nvSpPr>
        <p:spPr>
          <a:xfrm>
            <a:off x="6300511" y="4968422"/>
            <a:ext cx="630301" cy="338554"/>
          </a:xfrm>
          <a:prstGeom prst="rect">
            <a:avLst/>
          </a:prstGeom>
          <a:noFill/>
        </p:spPr>
        <p:txBody>
          <a:bodyPr wrap="none" rtlCol="0">
            <a:spAutoFit/>
          </a:bodyPr>
          <a:lstStyle/>
          <a:p>
            <a:r>
              <a:rPr lang="en-US" sz="1600" dirty="0" smtClean="0">
                <a:solidFill>
                  <a:srgbClr val="C00000"/>
                </a:solidFill>
              </a:rPr>
              <a:t>must</a:t>
            </a:r>
            <a:endParaRPr lang="en-US" sz="1600" dirty="0">
              <a:solidFill>
                <a:srgbClr val="C00000"/>
              </a:solidFill>
            </a:endParaRPr>
          </a:p>
        </p:txBody>
      </p:sp>
      <p:cxnSp>
        <p:nvCxnSpPr>
          <p:cNvPr id="38" name="Straight Connector 37"/>
          <p:cNvCxnSpPr/>
          <p:nvPr/>
        </p:nvCxnSpPr>
        <p:spPr bwMode="auto">
          <a:xfrm>
            <a:off x="6477000" y="5369709"/>
            <a:ext cx="304800" cy="301391"/>
          </a:xfrm>
          <a:prstGeom prst="line">
            <a:avLst/>
          </a:prstGeom>
          <a:solidFill>
            <a:schemeClr val="accent1"/>
          </a:solidFill>
          <a:ln w="9525" cap="flat" cmpd="sng" algn="ctr">
            <a:solidFill>
              <a:schemeClr val="tx1"/>
            </a:solidFill>
            <a:prstDash val="solid"/>
            <a:round/>
            <a:headEnd type="none" w="med" len="med"/>
            <a:tailEnd type="none"/>
          </a:ln>
          <a:effectLst/>
        </p:spPr>
      </p:cxnSp>
      <p:cxnSp>
        <p:nvCxnSpPr>
          <p:cNvPr id="40" name="Straight Connector 39"/>
          <p:cNvCxnSpPr/>
          <p:nvPr/>
        </p:nvCxnSpPr>
        <p:spPr bwMode="auto">
          <a:xfrm flipH="1">
            <a:off x="6477000" y="5332547"/>
            <a:ext cx="304800" cy="338554"/>
          </a:xfrm>
          <a:prstGeom prst="line">
            <a:avLst/>
          </a:prstGeom>
          <a:solidFill>
            <a:schemeClr val="accent1"/>
          </a:solidFill>
          <a:ln w="9525" cap="flat" cmpd="sng" algn="ctr">
            <a:solidFill>
              <a:schemeClr val="tx1"/>
            </a:solidFill>
            <a:prstDash val="solid"/>
            <a:round/>
            <a:headEnd type="none" w="med" len="med"/>
            <a:tailEnd type="none"/>
          </a:ln>
          <a:effectLst/>
        </p:spPr>
      </p:cxnSp>
    </p:spTree>
    <p:extLst>
      <p:ext uri="{BB962C8B-B14F-4D97-AF65-F5344CB8AC3E}">
        <p14:creationId xmlns:p14="http://schemas.microsoft.com/office/powerpoint/2010/main" val="17804254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85800" y="4547142"/>
            <a:ext cx="2518048"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2" name="Title 1"/>
          <p:cNvSpPr>
            <a:spLocks noGrp="1"/>
          </p:cNvSpPr>
          <p:nvPr>
            <p:ph type="title"/>
          </p:nvPr>
        </p:nvSpPr>
        <p:spPr/>
        <p:txBody>
          <a:bodyPr/>
          <a:lstStyle/>
          <a:p>
            <a:r>
              <a:rPr lang="en-US" dirty="0"/>
              <a:t>Managing State Agenda</a:t>
            </a:r>
          </a:p>
        </p:txBody>
      </p:sp>
      <p:sp>
        <p:nvSpPr>
          <p:cNvPr id="3" name="Content Placeholder 2"/>
          <p:cNvSpPr>
            <a:spLocks noGrp="1"/>
          </p:cNvSpPr>
          <p:nvPr>
            <p:ph sz="half" idx="10"/>
          </p:nvPr>
        </p:nvSpPr>
        <p:spPr/>
        <p:txBody>
          <a:bodyPr/>
          <a:lstStyle/>
          <a:p>
            <a:r>
              <a:rPr lang="en-US" dirty="0" smtClean="0"/>
              <a:t>Introduction</a:t>
            </a:r>
          </a:p>
          <a:p>
            <a:r>
              <a:rPr lang="en-US" dirty="0" smtClean="0"/>
              <a:t>Design Idioms Affecting State Visibility</a:t>
            </a:r>
          </a:p>
          <a:p>
            <a:r>
              <a:rPr lang="en-US" dirty="0" smtClean="0"/>
              <a:t>Referring To Hidden State In SPARK</a:t>
            </a:r>
          </a:p>
          <a:p>
            <a:r>
              <a:rPr lang="en-US" dirty="0" smtClean="0"/>
              <a:t>Refining Contracts</a:t>
            </a:r>
          </a:p>
          <a:p>
            <a:r>
              <a:rPr lang="en-US" dirty="0" smtClean="0"/>
              <a:t>Initialization</a:t>
            </a:r>
          </a:p>
          <a:p>
            <a:r>
              <a:rPr lang="en-US" dirty="0" smtClean="0"/>
              <a:t>Summary</a:t>
            </a:r>
          </a:p>
          <a:p>
            <a:pPr marL="0" indent="0">
              <a:buNone/>
            </a:pPr>
            <a:endParaRPr lang="en-US" dirty="0"/>
          </a:p>
        </p:txBody>
      </p:sp>
      <p:pic>
        <p:nvPicPr>
          <p:cNvPr id="6"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89276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sz="half" idx="10"/>
          </p:nvPr>
        </p:nvSpPr>
        <p:spPr/>
        <p:txBody>
          <a:bodyPr/>
          <a:lstStyle/>
          <a:p>
            <a:r>
              <a:rPr lang="en-US" dirty="0" smtClean="0"/>
              <a:t>You should hide as much as possible from clients within packages </a:t>
            </a:r>
          </a:p>
          <a:p>
            <a:r>
              <a:rPr lang="en-US" dirty="0" smtClean="0"/>
              <a:t>Hidden state must be referenced in contracts on subprogram that are (mostly) visible </a:t>
            </a:r>
          </a:p>
          <a:p>
            <a:r>
              <a:rPr lang="en-US" dirty="0" smtClean="0"/>
              <a:t>State Abstraction </a:t>
            </a:r>
            <a:r>
              <a:rPr lang="en-US" smtClean="0"/>
              <a:t>provides name(s) </a:t>
            </a:r>
            <a:r>
              <a:rPr lang="en-US" dirty="0" smtClean="0"/>
              <a:t>for hidden state</a:t>
            </a:r>
          </a:p>
          <a:p>
            <a:r>
              <a:rPr lang="en-US" dirty="0" smtClean="0"/>
              <a:t>Flow analysis requires initialized objects so  package contracts include initialization</a:t>
            </a:r>
          </a:p>
          <a:p>
            <a:r>
              <a:rPr lang="en-US" dirty="0" smtClean="0"/>
              <a:t>You can specify the initial condition for hidden state using arbitrary Boolean expressions</a:t>
            </a:r>
          </a:p>
          <a:p>
            <a:pPr lvl="1"/>
            <a:r>
              <a:rPr lang="en-US" dirty="0" smtClean="0"/>
              <a:t>GNATprove will verify them</a:t>
            </a:r>
          </a:p>
          <a:p>
            <a:r>
              <a:rPr lang="en-US" dirty="0" smtClean="0"/>
              <a:t>Hence the informal term “package contracts”</a:t>
            </a:r>
          </a:p>
        </p:txBody>
      </p:sp>
    </p:spTree>
    <p:extLst>
      <p:ext uri="{BB962C8B-B14F-4D97-AF65-F5344CB8AC3E}">
        <p14:creationId xmlns:p14="http://schemas.microsoft.com/office/powerpoint/2010/main" val="857882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13"/>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smtClean="0"/>
              <a:t>Information Hiding</a:t>
            </a:r>
          </a:p>
        </p:txBody>
      </p:sp>
      <p:sp>
        <p:nvSpPr>
          <p:cNvPr id="20483" name="Rectangle 14"/>
          <p:cNvSpPr>
            <a:spLocks noGrp="1" noChangeArrowheads="1"/>
          </p:cNvSpPr>
          <p:nvPr>
            <p:ph sz="half" idx="10"/>
          </p:nvPr>
        </p:nvSpPr>
        <p:spPr/>
        <p:txBody>
          <a:bodyPr/>
          <a:lstStyle/>
          <a:p>
            <a:r>
              <a:rPr lang="en-US" dirty="0" smtClean="0"/>
              <a:t>A design technique in which implementation artifacts are made inaccessible to clients</a:t>
            </a:r>
          </a:p>
          <a:p>
            <a:r>
              <a:rPr lang="en-US" dirty="0" smtClean="0"/>
              <a:t>Based on control of compile-time visibility</a:t>
            </a:r>
          </a:p>
          <a:p>
            <a:pPr lvl="1">
              <a:spcAft>
                <a:spcPct val="0"/>
              </a:spcAft>
            </a:pPr>
            <a:r>
              <a:rPr lang="en-US" dirty="0" smtClean="0"/>
              <a:t>A product of “encapsulation”</a:t>
            </a:r>
          </a:p>
          <a:p>
            <a:pPr lvl="1">
              <a:spcAft>
                <a:spcPct val="0"/>
              </a:spcAft>
            </a:pPr>
            <a:r>
              <a:rPr lang="en-US" dirty="0" smtClean="0"/>
              <a:t>Language support provides rigor</a:t>
            </a:r>
          </a:p>
          <a:p>
            <a:r>
              <a:rPr lang="en-US" dirty="0" smtClean="0"/>
              <a:t>Supports abstraction by hiding irrelevant detail</a:t>
            </a:r>
          </a:p>
        </p:txBody>
      </p:sp>
      <p:sp>
        <p:nvSpPr>
          <p:cNvPr id="5" name="TextBox 4"/>
          <p:cNvSpPr txBox="1"/>
          <p:nvPr/>
        </p:nvSpPr>
        <p:spPr>
          <a:xfrm>
            <a:off x="2068513" y="4548188"/>
            <a:ext cx="903287" cy="36988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a:spAutoFit/>
          </a:bodyPr>
          <a:lstStyle/>
          <a:p>
            <a:pPr algn="ctr">
              <a:defRPr/>
            </a:pPr>
            <a:r>
              <a:rPr lang="en-US" dirty="0">
                <a:latin typeface="Arial" charset="0"/>
              </a:rPr>
              <a:t>Private</a:t>
            </a:r>
          </a:p>
        </p:txBody>
      </p:sp>
      <p:sp>
        <p:nvSpPr>
          <p:cNvPr id="15" name="TextBox 14"/>
          <p:cNvSpPr txBox="1"/>
          <p:nvPr/>
        </p:nvSpPr>
        <p:spPr>
          <a:xfrm>
            <a:off x="1673225" y="5213350"/>
            <a:ext cx="1171575" cy="369888"/>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a:spAutoFit/>
          </a:bodyPr>
          <a:lstStyle/>
          <a:p>
            <a:pPr algn="ctr">
              <a:defRPr/>
            </a:pPr>
            <a:r>
              <a:rPr lang="en-US" dirty="0">
                <a:latin typeface="Arial" charset="0"/>
              </a:rPr>
              <a:t>Protected</a:t>
            </a:r>
          </a:p>
        </p:txBody>
      </p:sp>
      <p:sp>
        <p:nvSpPr>
          <p:cNvPr id="16" name="TextBox 15"/>
          <p:cNvSpPr txBox="1"/>
          <p:nvPr/>
        </p:nvSpPr>
        <p:spPr>
          <a:xfrm>
            <a:off x="2159000" y="5878513"/>
            <a:ext cx="812800" cy="36988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a:spAutoFit/>
          </a:bodyPr>
          <a:lstStyle/>
          <a:p>
            <a:pPr algn="ctr">
              <a:defRPr/>
            </a:pPr>
            <a:r>
              <a:rPr lang="en-US" dirty="0">
                <a:latin typeface="Arial" charset="0"/>
              </a:rPr>
              <a:t>Public</a:t>
            </a:r>
          </a:p>
        </p:txBody>
      </p:sp>
      <p:sp>
        <p:nvSpPr>
          <p:cNvPr id="20487" name="Rectangle 5"/>
          <p:cNvSpPr>
            <a:spLocks noChangeArrowheads="1"/>
          </p:cNvSpPr>
          <p:nvPr/>
        </p:nvSpPr>
        <p:spPr bwMode="hidden">
          <a:xfrm>
            <a:off x="4267200" y="5054600"/>
            <a:ext cx="304800" cy="176213"/>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spAutoFit/>
          </a:bodyPr>
          <a:lstStyle/>
          <a:p>
            <a:endParaRPr lang="en-US"/>
          </a:p>
        </p:txBody>
      </p:sp>
      <p:sp>
        <p:nvSpPr>
          <p:cNvPr id="20488" name="Rectangle 17"/>
          <p:cNvSpPr>
            <a:spLocks noChangeArrowheads="1"/>
          </p:cNvSpPr>
          <p:nvPr/>
        </p:nvSpPr>
        <p:spPr bwMode="hidden">
          <a:xfrm>
            <a:off x="4267200" y="5310188"/>
            <a:ext cx="304800" cy="176212"/>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spAutoFit/>
          </a:bodyPr>
          <a:lstStyle/>
          <a:p>
            <a:endParaRPr lang="en-US"/>
          </a:p>
        </p:txBody>
      </p:sp>
      <p:sp>
        <p:nvSpPr>
          <p:cNvPr id="20489" name="Rectangle 18"/>
          <p:cNvSpPr>
            <a:spLocks noChangeArrowheads="1"/>
          </p:cNvSpPr>
          <p:nvPr/>
        </p:nvSpPr>
        <p:spPr bwMode="hidden">
          <a:xfrm>
            <a:off x="4267200" y="5867400"/>
            <a:ext cx="304800" cy="176213"/>
          </a:xfrm>
          <a:prstGeom prst="rect">
            <a:avLst/>
          </a:prstGeom>
          <a:solidFill>
            <a:schemeClr val="bg1"/>
          </a:solidFill>
          <a:ln>
            <a:noFill/>
          </a:ln>
          <a:extLst>
            <a:ext uri="{91240B29-F687-4F45-9708-019B960494DF}">
              <a14:hiddenLine xmlns:a14="http://schemas.microsoft.com/office/drawing/2010/main" w="12700" algn="ctr">
                <a:solidFill>
                  <a:srgbClr val="000000"/>
                </a:solidFill>
                <a:round/>
                <a:headEnd/>
                <a:tailEnd/>
              </a14:hiddenLine>
            </a:ext>
          </a:extLst>
        </p:spPr>
        <p:txBody>
          <a:bodyPr wrap="none">
            <a:spAutoFit/>
          </a:bodyPr>
          <a:lstStyle/>
          <a:p>
            <a:endParaRPr lang="en-US"/>
          </a:p>
        </p:txBody>
      </p:sp>
      <p:cxnSp>
        <p:nvCxnSpPr>
          <p:cNvPr id="20490" name="Curved Connector 7"/>
          <p:cNvCxnSpPr>
            <a:cxnSpLocks noChangeShapeType="1"/>
            <a:stCxn id="5" idx="3"/>
            <a:endCxn id="20487" idx="1"/>
          </p:cNvCxnSpPr>
          <p:nvPr/>
        </p:nvCxnSpPr>
        <p:spPr bwMode="auto">
          <a:xfrm>
            <a:off x="2971800" y="4732338"/>
            <a:ext cx="1295400" cy="411162"/>
          </a:xfrm>
          <a:prstGeom prst="curvedConnector3">
            <a:avLst>
              <a:gd name="adj1" fmla="val 50000"/>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20491" name="Curved Connector 11"/>
          <p:cNvCxnSpPr>
            <a:cxnSpLocks noChangeShapeType="1"/>
            <a:stCxn id="15" idx="3"/>
            <a:endCxn id="20488" idx="1"/>
          </p:cNvCxnSpPr>
          <p:nvPr/>
        </p:nvCxnSpPr>
        <p:spPr bwMode="auto">
          <a:xfrm>
            <a:off x="2844800" y="5397500"/>
            <a:ext cx="1422400" cy="1588"/>
          </a:xfrm>
          <a:prstGeom prst="curvedConnector3">
            <a:avLst>
              <a:gd name="adj1" fmla="val 50000"/>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cxnSp>
        <p:nvCxnSpPr>
          <p:cNvPr id="20492" name="Curved Connector 13"/>
          <p:cNvCxnSpPr>
            <a:cxnSpLocks noChangeShapeType="1"/>
            <a:stCxn id="16" idx="3"/>
            <a:endCxn id="20489" idx="1"/>
          </p:cNvCxnSpPr>
          <p:nvPr/>
        </p:nvCxnSpPr>
        <p:spPr bwMode="auto">
          <a:xfrm flipV="1">
            <a:off x="2971800" y="5954713"/>
            <a:ext cx="1295400" cy="109537"/>
          </a:xfrm>
          <a:prstGeom prst="curvedConnector3">
            <a:avLst>
              <a:gd name="adj1" fmla="val 50000"/>
            </a:avLst>
          </a:prstGeom>
          <a:noFill/>
          <a:ln w="12700" algn="ctr">
            <a:solidFill>
              <a:schemeClr val="tx1"/>
            </a:solidFill>
            <a:round/>
            <a:headEnd/>
            <a:tailEnd type="stealth" w="med" len="med"/>
          </a:ln>
          <a:extLst>
            <a:ext uri="{909E8E84-426E-40DD-AFC4-6F175D3DCCD1}">
              <a14:hiddenFill xmlns:a14="http://schemas.microsoft.com/office/drawing/2010/main">
                <a:noFill/>
              </a14:hiddenFill>
            </a:ext>
          </a:extLst>
        </p:spPr>
      </p:cxnSp>
      <p:grpSp>
        <p:nvGrpSpPr>
          <p:cNvPr id="20" name="Group 19"/>
          <p:cNvGrpSpPr/>
          <p:nvPr/>
        </p:nvGrpSpPr>
        <p:grpSpPr>
          <a:xfrm>
            <a:off x="4343400" y="4585519"/>
            <a:ext cx="3124200" cy="1891481"/>
            <a:chOff x="4343400" y="4585519"/>
            <a:chExt cx="3124200" cy="1891481"/>
          </a:xfrm>
          <a:effectLst>
            <a:outerShdw blurRad="50800" dist="38100" dir="2700000" algn="tl" rotWithShape="0">
              <a:prstClr val="black">
                <a:alpha val="40000"/>
              </a:prstClr>
            </a:outerShdw>
          </a:effectLst>
        </p:grpSpPr>
        <p:sp>
          <p:nvSpPr>
            <p:cNvPr id="2" name="Rectangle 1"/>
            <p:cNvSpPr/>
            <p:nvPr/>
          </p:nvSpPr>
          <p:spPr bwMode="auto">
            <a:xfrm>
              <a:off x="4343400" y="4585519"/>
              <a:ext cx="3124200" cy="381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wrap="none"/>
            <a:lstStyle/>
            <a:p>
              <a:pPr algn="ctr">
                <a:defRPr/>
              </a:pPr>
              <a:r>
                <a:rPr lang="en-US" sz="2000" b="1" dirty="0">
                  <a:latin typeface="Arial" charset="0"/>
                </a:rPr>
                <a:t>Person</a:t>
              </a:r>
            </a:p>
          </p:txBody>
        </p:sp>
        <p:sp>
          <p:nvSpPr>
            <p:cNvPr id="10" name="Rectangle 9"/>
            <p:cNvSpPr/>
            <p:nvPr/>
          </p:nvSpPr>
          <p:spPr bwMode="auto">
            <a:xfrm>
              <a:off x="4343400" y="4966519"/>
              <a:ext cx="3124200" cy="8382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wrap="none"/>
            <a:lstStyle/>
            <a:p>
              <a:pPr>
                <a:defRPr/>
              </a:pPr>
              <a:r>
                <a:rPr lang="en-US" sz="1600" dirty="0">
                  <a:latin typeface="Arial" charset="0"/>
                </a:rPr>
                <a:t>- </a:t>
              </a:r>
              <a:r>
                <a:rPr lang="en-US" sz="1600" dirty="0" err="1" smtClean="0">
                  <a:latin typeface="Arial" charset="0"/>
                </a:rPr>
                <a:t>Pet_Name</a:t>
              </a:r>
              <a:r>
                <a:rPr lang="en-US" sz="1600" dirty="0" smtClean="0">
                  <a:latin typeface="Arial" charset="0"/>
                </a:rPr>
                <a:t> </a:t>
              </a:r>
              <a:r>
                <a:rPr lang="en-US" sz="1600" dirty="0">
                  <a:latin typeface="Arial" charset="0"/>
                </a:rPr>
                <a:t>: String</a:t>
              </a:r>
            </a:p>
            <a:p>
              <a:pPr>
                <a:defRPr/>
              </a:pPr>
              <a:r>
                <a:rPr lang="en-US" sz="1600" dirty="0">
                  <a:latin typeface="Arial" charset="0"/>
                </a:rPr>
                <a:t># </a:t>
              </a:r>
              <a:r>
                <a:rPr lang="en-US" sz="1600" dirty="0" err="1">
                  <a:latin typeface="Arial" charset="0"/>
                </a:rPr>
                <a:t>Employee_Number</a:t>
              </a:r>
              <a:r>
                <a:rPr lang="en-US" sz="1600" dirty="0">
                  <a:latin typeface="Arial" charset="0"/>
                </a:rPr>
                <a:t> : String</a:t>
              </a:r>
            </a:p>
            <a:p>
              <a:pPr>
                <a:defRPr/>
              </a:pPr>
              <a:r>
                <a:rPr lang="en-US" sz="1600" dirty="0">
                  <a:latin typeface="Arial" charset="0"/>
                </a:rPr>
                <a:t>…</a:t>
              </a:r>
            </a:p>
          </p:txBody>
        </p:sp>
        <p:sp>
          <p:nvSpPr>
            <p:cNvPr id="11" name="Rectangle 10"/>
            <p:cNvSpPr/>
            <p:nvPr/>
          </p:nvSpPr>
          <p:spPr bwMode="auto">
            <a:xfrm>
              <a:off x="4343400" y="5804719"/>
              <a:ext cx="3124200" cy="672281"/>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wrap="none"/>
            <a:lstStyle/>
            <a:p>
              <a:pPr>
                <a:defRPr/>
              </a:pPr>
              <a:r>
                <a:rPr lang="en-US" sz="1600" dirty="0">
                  <a:latin typeface="Arial" charset="0"/>
                </a:rPr>
                <a:t>+ Vested() : Boolean</a:t>
              </a:r>
            </a:p>
            <a:p>
              <a:pPr>
                <a:defRPr/>
              </a:pPr>
              <a:r>
                <a:rPr lang="en-US" sz="1600" dirty="0">
                  <a:latin typeface="Arial" charset="0"/>
                </a:rPr>
                <a:t>…</a:t>
              </a:r>
            </a:p>
          </p:txBody>
        </p:sp>
      </p:grpSp>
    </p:spTree>
    <p:extLst>
      <p:ext uri="{BB962C8B-B14F-4D97-AF65-F5344CB8AC3E}">
        <p14:creationId xmlns:p14="http://schemas.microsoft.com/office/powerpoint/2010/main" val="115985502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Topics Unexplored</a:t>
            </a:r>
            <a:endParaRPr lang="en-US" dirty="0"/>
          </a:p>
        </p:txBody>
      </p:sp>
      <p:sp>
        <p:nvSpPr>
          <p:cNvPr id="3" name="Content Placeholder 2"/>
          <p:cNvSpPr>
            <a:spLocks noGrp="1"/>
          </p:cNvSpPr>
          <p:nvPr>
            <p:ph sz="half" idx="10"/>
          </p:nvPr>
        </p:nvSpPr>
        <p:spPr/>
        <p:txBody>
          <a:bodyPr/>
          <a:lstStyle/>
          <a:p>
            <a:r>
              <a:rPr lang="en-US" dirty="0" smtClean="0"/>
              <a:t>Hidden state includes lexically nested packages, but a relatively unused idiom </a:t>
            </a:r>
          </a:p>
          <a:p>
            <a:pPr lvl="1"/>
            <a:r>
              <a:rPr lang="en-US" dirty="0" smtClean="0"/>
              <a:t>See SPARK UG 5.3.1</a:t>
            </a:r>
          </a:p>
          <a:p>
            <a:r>
              <a:rPr lang="en-US" dirty="0" smtClean="0"/>
              <a:t>State abstractions can be hierarchical too, because hidden state can be hierarchical</a:t>
            </a:r>
          </a:p>
          <a:p>
            <a:pPr lvl="1"/>
            <a:r>
              <a:rPr lang="en-US" dirty="0" smtClean="0"/>
              <a:t>When using hierarchical</a:t>
            </a:r>
            <a:r>
              <a:rPr lang="en-US" smtClean="0"/>
              <a:t>, distinct </a:t>
            </a:r>
            <a:r>
              <a:rPr lang="en-US" dirty="0" smtClean="0"/>
              <a:t>“child” packages</a:t>
            </a:r>
          </a:p>
          <a:p>
            <a:r>
              <a:rPr lang="en-US" dirty="0" smtClean="0"/>
              <a:t>State can include variables external to the application</a:t>
            </a:r>
          </a:p>
          <a:p>
            <a:pPr lvl="1"/>
            <a:r>
              <a:rPr lang="en-US" dirty="0"/>
              <a:t>Read/written by </a:t>
            </a:r>
            <a:r>
              <a:rPr lang="en-US" dirty="0" smtClean="0"/>
              <a:t>other code</a:t>
            </a:r>
          </a:p>
          <a:p>
            <a:pPr lvl="1"/>
            <a:r>
              <a:rPr lang="en-US" dirty="0" smtClean="0"/>
              <a:t>Read/written by hardware</a:t>
            </a:r>
          </a:p>
          <a:p>
            <a:pPr lvl="1"/>
            <a:r>
              <a:rPr lang="en-US" dirty="0"/>
              <a:t>See SPARK UG </a:t>
            </a:r>
            <a:r>
              <a:rPr lang="en-US" dirty="0" smtClean="0"/>
              <a:t>5.3.4</a:t>
            </a:r>
          </a:p>
        </p:txBody>
      </p:sp>
    </p:spTree>
    <p:extLst>
      <p:ext uri="{BB962C8B-B14F-4D97-AF65-F5344CB8AC3E}">
        <p14:creationId xmlns:p14="http://schemas.microsoft.com/office/powerpoint/2010/main" val="294498561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2667000"/>
            <a:ext cx="8382000" cy="1446550"/>
          </a:xfrm>
        </p:spPr>
        <p:txBody>
          <a:bodyPr/>
          <a:lstStyle/>
          <a:p>
            <a:r>
              <a:rPr lang="en-US" dirty="0" smtClean="0"/>
              <a:t>Contracts: </a:t>
            </a:r>
            <a:r>
              <a:rPr lang="en-US" smtClean="0"/>
              <a:t>Managing State Lab</a:t>
            </a:r>
            <a:endParaRPr lang="en-US"/>
          </a:p>
        </p:txBody>
      </p:sp>
    </p:spTree>
    <p:extLst>
      <p:ext uri="{BB962C8B-B14F-4D97-AF65-F5344CB8AC3E}">
        <p14:creationId xmlns:p14="http://schemas.microsoft.com/office/powerpoint/2010/main" val="3836058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Idioms For State Visibility</a:t>
            </a:r>
            <a:endParaRPr lang="en-US" dirty="0"/>
          </a:p>
        </p:txBody>
      </p:sp>
      <p:sp>
        <p:nvSpPr>
          <p:cNvPr id="3" name="Content Placeholder 2"/>
          <p:cNvSpPr>
            <a:spLocks noGrp="1"/>
          </p:cNvSpPr>
          <p:nvPr>
            <p:ph sz="half" idx="10"/>
          </p:nvPr>
        </p:nvSpPr>
        <p:spPr/>
        <p:txBody>
          <a:bodyPr>
            <a:normAutofit/>
          </a:bodyPr>
          <a:lstStyle/>
          <a:p>
            <a:r>
              <a:rPr lang="en-US" dirty="0" smtClean="0"/>
              <a:t>“Named Collections of Declarations”</a:t>
            </a:r>
          </a:p>
          <a:p>
            <a:pPr lvl="1"/>
            <a:r>
              <a:rPr lang="en-US" dirty="0" smtClean="0"/>
              <a:t>Visible global state</a:t>
            </a:r>
          </a:p>
          <a:p>
            <a:r>
              <a:rPr lang="en-US" dirty="0" smtClean="0"/>
              <a:t>“Abstract Data Packages”</a:t>
            </a:r>
          </a:p>
          <a:p>
            <a:pPr lvl="1"/>
            <a:r>
              <a:rPr lang="en-US" dirty="0" smtClean="0"/>
              <a:t>A package acts like an object, with state hidden</a:t>
            </a:r>
          </a:p>
          <a:p>
            <a:pPr lvl="1"/>
            <a:r>
              <a:rPr lang="en-US" dirty="0" smtClean="0"/>
              <a:t>Also known as “abstract data machines”</a:t>
            </a:r>
          </a:p>
          <a:p>
            <a:r>
              <a:rPr lang="en-US" dirty="0" smtClean="0"/>
              <a:t>Abstract Data Types </a:t>
            </a:r>
          </a:p>
          <a:p>
            <a:pPr lvl="1"/>
            <a:r>
              <a:rPr lang="en-US" dirty="0" smtClean="0"/>
              <a:t>Defines a type representing structure of data within objects</a:t>
            </a:r>
          </a:p>
          <a:p>
            <a:pPr lvl="1"/>
            <a:r>
              <a:rPr lang="en-US" dirty="0" smtClean="0"/>
              <a:t>Plus operations to manipulate such objects</a:t>
            </a:r>
          </a:p>
          <a:p>
            <a:pPr lvl="1"/>
            <a:r>
              <a:rPr lang="en-US" dirty="0" smtClean="0"/>
              <a:t>Representation of data is hidden, thus dependent operations are hidden</a:t>
            </a:r>
          </a:p>
          <a:p>
            <a:pPr lvl="1"/>
            <a:r>
              <a:rPr lang="en-US" dirty="0" smtClean="0"/>
              <a:t>State is in variables of the type</a:t>
            </a:r>
          </a:p>
        </p:txBody>
      </p:sp>
    </p:spTree>
    <p:extLst>
      <p:ext uri="{BB962C8B-B14F-4D97-AF65-F5344CB8AC3E}">
        <p14:creationId xmlns:p14="http://schemas.microsoft.com/office/powerpoint/2010/main" val="3249097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“Named Collections of Declarations”</a:t>
            </a:r>
          </a:p>
        </p:txBody>
      </p:sp>
      <p:sp>
        <p:nvSpPr>
          <p:cNvPr id="3" name="Content Placeholder 2"/>
          <p:cNvSpPr>
            <a:spLocks noGrp="1"/>
          </p:cNvSpPr>
          <p:nvPr>
            <p:ph sz="half" idx="10"/>
          </p:nvPr>
        </p:nvSpPr>
        <p:spPr/>
        <p:txBody>
          <a:bodyPr>
            <a:normAutofit/>
          </a:bodyPr>
          <a:lstStyle/>
          <a:p>
            <a:r>
              <a:rPr lang="en-US" dirty="0" smtClean="0"/>
              <a:t>Contains objects and/or types</a:t>
            </a:r>
          </a:p>
          <a:p>
            <a:pPr lvl="1"/>
            <a:r>
              <a:rPr lang="en-US" dirty="0" smtClean="0"/>
              <a:t>Strictly speaking provides no operations, but maybe some package-wide routines such as initialization</a:t>
            </a:r>
          </a:p>
          <a:p>
            <a:r>
              <a:rPr lang="en-US" dirty="0" smtClean="0"/>
              <a:t>Everything is visible in package spec</a:t>
            </a:r>
          </a:p>
          <a:p>
            <a:pPr lvl="1"/>
            <a:r>
              <a:rPr lang="en-US" dirty="0" smtClean="0"/>
              <a:t>Probably no package body</a:t>
            </a:r>
          </a:p>
          <a:p>
            <a:endParaRPr lang="en-US" dirty="0" smtClean="0"/>
          </a:p>
        </p:txBody>
      </p:sp>
      <p:grpSp>
        <p:nvGrpSpPr>
          <p:cNvPr id="4" name="Group 3"/>
          <p:cNvGrpSpPr/>
          <p:nvPr/>
        </p:nvGrpSpPr>
        <p:grpSpPr>
          <a:xfrm>
            <a:off x="2123728" y="3861048"/>
            <a:ext cx="3370398" cy="1815590"/>
            <a:chOff x="2667758" y="1194375"/>
            <a:chExt cx="3370398" cy="1815590"/>
          </a:xfrm>
        </p:grpSpPr>
        <p:grpSp>
          <p:nvGrpSpPr>
            <p:cNvPr id="5" name="Group 4"/>
            <p:cNvGrpSpPr/>
            <p:nvPr/>
          </p:nvGrpSpPr>
          <p:grpSpPr>
            <a:xfrm>
              <a:off x="3896277" y="1194375"/>
              <a:ext cx="2141879" cy="1815590"/>
              <a:chOff x="3826708" y="1829434"/>
              <a:chExt cx="2141879" cy="1815590"/>
            </a:xfrm>
          </p:grpSpPr>
          <p:sp>
            <p:nvSpPr>
              <p:cNvPr id="8" name="Rectangle 36"/>
              <p:cNvSpPr>
                <a:spLocks noChangeArrowheads="1"/>
              </p:cNvSpPr>
              <p:nvPr/>
            </p:nvSpPr>
            <p:spPr bwMode="auto">
              <a:xfrm>
                <a:off x="3826708" y="2260458"/>
                <a:ext cx="1244063" cy="1384566"/>
              </a:xfrm>
              <a:prstGeom prst="rect">
                <a:avLst/>
              </a:prstGeom>
              <a:solidFill>
                <a:schemeClr val="bg1"/>
              </a:solidFill>
              <a:ln w="12700">
                <a:solidFill>
                  <a:schemeClr val="tx1"/>
                </a:solidFill>
                <a:miter lim="800000"/>
                <a:headEnd/>
                <a:tailEnd/>
              </a:ln>
            </p:spPr>
            <p:txBody>
              <a:bodyPr wrap="none" lIns="92075" tIns="46038" rIns="92075" bIns="46038" anchor="ctr"/>
              <a:lstStyle/>
              <a:p>
                <a:pPr algn="ctr" eaLnBrk="0" hangingPunct="0">
                  <a:lnSpc>
                    <a:spcPct val="90000"/>
                  </a:lnSpc>
                </a:pPr>
                <a:endParaRPr lang="en-US" sz="1400">
                  <a:solidFill>
                    <a:srgbClr val="000000"/>
                  </a:solidFill>
                </a:endParaRPr>
              </a:p>
              <a:p>
                <a:pPr algn="ctr" eaLnBrk="0" hangingPunct="0">
                  <a:lnSpc>
                    <a:spcPct val="90000"/>
                  </a:lnSpc>
                </a:pPr>
                <a:endParaRPr lang="en-US" sz="1400">
                  <a:solidFill>
                    <a:srgbClr val="000000"/>
                  </a:solidFill>
                </a:endParaRPr>
              </a:p>
            </p:txBody>
          </p:sp>
          <p:sp>
            <p:nvSpPr>
              <p:cNvPr id="9" name="Cloud"/>
              <p:cNvSpPr>
                <a:spLocks noChangeAspect="1" noEditPoints="1" noChangeArrowheads="1"/>
              </p:cNvSpPr>
              <p:nvPr/>
            </p:nvSpPr>
            <p:spPr bwMode="auto">
              <a:xfrm>
                <a:off x="4034336" y="2693673"/>
                <a:ext cx="829375" cy="555191"/>
              </a:xfrm>
              <a:custGeom>
                <a:avLst/>
                <a:gdLst>
                  <a:gd name="T0" fmla="*/ 1506164 w 21600"/>
                  <a:gd name="T1" fmla="*/ 72805521 h 21600"/>
                  <a:gd name="T2" fmla="*/ 242771309 w 21600"/>
                  <a:gd name="T3" fmla="*/ 145456177 h 21600"/>
                  <a:gd name="T4" fmla="*/ 485138024 w 21600"/>
                  <a:gd name="T5" fmla="*/ 72805521 h 21600"/>
                  <a:gd name="T6" fmla="*/ 242771309 w 21600"/>
                  <a:gd name="T7" fmla="*/ 8325468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FFCC"/>
              </a:solidFill>
              <a:ln w="9525">
                <a:solidFill>
                  <a:srgbClr val="000000"/>
                </a:solidFill>
                <a:miter lim="800000"/>
                <a:headEnd/>
                <a:tailEnd/>
              </a:ln>
              <a:effectLst>
                <a:outerShdw dist="35921" dir="2700000" algn="ctr" rotWithShape="0">
                  <a:srgbClr val="808080"/>
                </a:outerShdw>
              </a:effectLst>
            </p:spPr>
            <p:txBody>
              <a:bodyPr/>
              <a:lstStyle/>
              <a:p>
                <a:endParaRPr lang="en-US">
                  <a:solidFill>
                    <a:srgbClr val="000000"/>
                  </a:solidFill>
                </a:endParaRPr>
              </a:p>
            </p:txBody>
          </p:sp>
          <p:sp>
            <p:nvSpPr>
              <p:cNvPr id="10" name="TextBox 9"/>
              <p:cNvSpPr txBox="1"/>
              <p:nvPr/>
            </p:nvSpPr>
            <p:spPr>
              <a:xfrm>
                <a:off x="5186513" y="1829434"/>
                <a:ext cx="782074" cy="584775"/>
              </a:xfrm>
              <a:prstGeom prst="rect">
                <a:avLst/>
              </a:prstGeom>
              <a:noFill/>
            </p:spPr>
            <p:txBody>
              <a:bodyPr wrap="none" rtlCol="0">
                <a:spAutoFit/>
              </a:bodyPr>
              <a:lstStyle/>
              <a:p>
                <a:pPr algn="ctr"/>
                <a:r>
                  <a:rPr lang="en-US" sz="1600" dirty="0" smtClean="0">
                    <a:solidFill>
                      <a:srgbClr val="000000"/>
                    </a:solidFill>
                  </a:rPr>
                  <a:t>Visible</a:t>
                </a:r>
              </a:p>
              <a:p>
                <a:pPr algn="ctr"/>
                <a:r>
                  <a:rPr lang="en-US" sz="1600" dirty="0" smtClean="0">
                    <a:solidFill>
                      <a:srgbClr val="000000"/>
                    </a:solidFill>
                  </a:rPr>
                  <a:t>Data</a:t>
                </a:r>
              </a:p>
            </p:txBody>
          </p:sp>
          <p:cxnSp>
            <p:nvCxnSpPr>
              <p:cNvPr id="11" name="Curved Connector 10"/>
              <p:cNvCxnSpPr>
                <a:stCxn id="10" idx="2"/>
              </p:cNvCxnSpPr>
              <p:nvPr/>
            </p:nvCxnSpPr>
            <p:spPr bwMode="auto">
              <a:xfrm rot="5400000">
                <a:off x="4792568" y="2150297"/>
                <a:ext cx="521070" cy="1048895"/>
              </a:xfrm>
              <a:prstGeom prst="curvedConnector2">
                <a:avLst/>
              </a:prstGeom>
              <a:solidFill>
                <a:schemeClr val="accent1"/>
              </a:solidFill>
              <a:ln w="9525" cap="flat" cmpd="sng" algn="ctr">
                <a:solidFill>
                  <a:schemeClr val="tx1"/>
                </a:solidFill>
                <a:prstDash val="solid"/>
                <a:round/>
                <a:headEnd type="none" w="med" len="med"/>
                <a:tailEnd type="stealth"/>
              </a:ln>
              <a:effectLst/>
            </p:spPr>
          </p:cxnSp>
        </p:grpSp>
        <p:sp>
          <p:nvSpPr>
            <p:cNvPr id="6" name="TextBox 5"/>
            <p:cNvSpPr txBox="1"/>
            <p:nvPr/>
          </p:nvSpPr>
          <p:spPr>
            <a:xfrm>
              <a:off x="2667758" y="1983564"/>
              <a:ext cx="981359" cy="584775"/>
            </a:xfrm>
            <a:prstGeom prst="rect">
              <a:avLst/>
            </a:prstGeom>
            <a:noFill/>
          </p:spPr>
          <p:txBody>
            <a:bodyPr wrap="none" rtlCol="0">
              <a:spAutoFit/>
            </a:bodyPr>
            <a:lstStyle/>
            <a:p>
              <a:pPr algn="ctr"/>
              <a:r>
                <a:rPr lang="en-US" sz="1600" i="0" kern="1200" dirty="0" smtClean="0"/>
                <a:t>Package</a:t>
              </a:r>
            </a:p>
            <a:p>
              <a:pPr algn="ctr"/>
              <a:r>
                <a:rPr lang="en-US" sz="1600" dirty="0" smtClean="0"/>
                <a:t>Spec</a:t>
              </a:r>
              <a:endParaRPr lang="en-US" sz="1600" i="0" kern="1200" dirty="0" smtClean="0"/>
            </a:p>
          </p:txBody>
        </p:sp>
        <p:cxnSp>
          <p:nvCxnSpPr>
            <p:cNvPr id="7" name="Curved Connector 6"/>
            <p:cNvCxnSpPr>
              <a:stCxn id="6" idx="3"/>
              <a:endCxn id="8" idx="1"/>
            </p:cNvCxnSpPr>
            <p:nvPr/>
          </p:nvCxnSpPr>
          <p:spPr bwMode="auto">
            <a:xfrm>
              <a:off x="3649117" y="2275952"/>
              <a:ext cx="247160" cy="41730"/>
            </a:xfrm>
            <a:prstGeom prst="curvedConnector3">
              <a:avLst>
                <a:gd name="adj1" fmla="val 50000"/>
              </a:avLst>
            </a:prstGeom>
            <a:solidFill>
              <a:schemeClr val="accent1"/>
            </a:solidFill>
            <a:ln w="9525" cap="flat" cmpd="sng" algn="ctr">
              <a:solidFill>
                <a:schemeClr val="tx1"/>
              </a:solidFill>
              <a:prstDash val="solid"/>
              <a:round/>
              <a:headEnd type="none" w="med" len="med"/>
              <a:tailEnd type="stealth"/>
            </a:ln>
            <a:effectLst/>
          </p:spPr>
        </p:cxnSp>
      </p:grpSp>
    </p:spTree>
    <p:extLst>
      <p:ext uri="{BB962C8B-B14F-4D97-AF65-F5344CB8AC3E}">
        <p14:creationId xmlns:p14="http://schemas.microsoft.com/office/powerpoint/2010/main" val="1255167633"/>
      </p:ext>
    </p:extLst>
  </p:cSld>
  <p:clrMapOvr>
    <a:masterClrMapping/>
  </p:clrMapOvr>
  <p:timing>
    <p:tnLst>
      <p:par>
        <p:cTn id="1" dur="indefinite" restart="never" nodeType="tmRoot"/>
      </p:par>
    </p:tnLst>
  </p:timing>
</p:sld>
</file>

<file path=ppt/theme/theme1.xml><?xml version="1.0" encoding="utf-8"?>
<a:theme xmlns:a="http://schemas.openxmlformats.org/drawingml/2006/main" name="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noFill/>
        <a:ln w="9525" cap="flat" cmpd="sng" algn="ctr">
          <a:solidFill>
            <a:schemeClr val="tx1"/>
          </a:solidFill>
          <a:prstDash val="solid"/>
          <a:round/>
          <a:headEnd type="none" w="med" len="med"/>
          <a:tailEnd type="none"/>
        </a:ln>
        <a:effectLst/>
      </a:spPr>
      <a:bodyPr rtlCol="0" anchor="ctr"/>
      <a:lstStyle>
        <a:defPPr algn="ctr">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dirty="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AdaCore Training</Template>
  <TotalTime>9791</TotalTime>
  <Pages>66</Pages>
  <Words>5530</Words>
  <Application>Microsoft Office PowerPoint</Application>
  <PresentationFormat>Letter Paper (8.5x11 in)</PresentationFormat>
  <Paragraphs>1105</Paragraphs>
  <Slides>71</Slides>
  <Notes>22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71</vt:i4>
      </vt:variant>
    </vt:vector>
  </HeadingPairs>
  <TitlesOfParts>
    <vt:vector size="88" baseType="lpstr">
      <vt:lpstr>MS PGothic</vt:lpstr>
      <vt:lpstr>MS PGothic</vt:lpstr>
      <vt:lpstr>Arial</vt:lpstr>
      <vt:lpstr>Arial Black</vt:lpstr>
      <vt:lpstr>Arial Bold</vt:lpstr>
      <vt:lpstr>Calibri</vt:lpstr>
      <vt:lpstr>Comic Sans MS</vt:lpstr>
      <vt:lpstr>Consolas</vt:lpstr>
      <vt:lpstr>Franklin Gothic Book</vt:lpstr>
      <vt:lpstr>Gill Sans</vt:lpstr>
      <vt:lpstr>Helvetica</vt:lpstr>
      <vt:lpstr>Times</vt:lpstr>
      <vt:lpstr>Times New Roman</vt:lpstr>
      <vt:lpstr>Verdana</vt:lpstr>
      <vt:lpstr>Wingdings</vt:lpstr>
      <vt:lpstr>ヒラギノ角ゴ ProN W3</vt:lpstr>
      <vt:lpstr>AdaCore Training</vt:lpstr>
      <vt:lpstr>Managing State</vt:lpstr>
      <vt:lpstr>State</vt:lpstr>
      <vt:lpstr>Managing State Lifetime</vt:lpstr>
      <vt:lpstr>Declaring “Permanent” State</vt:lpstr>
      <vt:lpstr>Managing State Agenda</vt:lpstr>
      <vt:lpstr>Abstraction</vt:lpstr>
      <vt:lpstr>Information Hiding</vt:lpstr>
      <vt:lpstr>Design Idioms For State Visibility</vt:lpstr>
      <vt:lpstr>“Named Collections of Declarations”</vt:lpstr>
      <vt:lpstr>“Named Collection of Declarations” Example</vt:lpstr>
      <vt:lpstr>“Abstract Data Packages” (ADP)</vt:lpstr>
      <vt:lpstr>Abstract Data Package Stack</vt:lpstr>
      <vt:lpstr>Abstract Data Types </vt:lpstr>
      <vt:lpstr>Abstract Data Type (ADT) Stack</vt:lpstr>
      <vt:lpstr>ADT States Are In Objects and Constants</vt:lpstr>
      <vt:lpstr>Apply Information Hiding</vt:lpstr>
      <vt:lpstr>Managing State Agenda</vt:lpstr>
      <vt:lpstr>Referring To Hidden State In SPARK</vt:lpstr>
      <vt:lpstr>Certyflie “Motors” Example</vt:lpstr>
      <vt:lpstr>“State Abstraction”</vt:lpstr>
      <vt:lpstr>Certyflie Motors Package State Abstraction</vt:lpstr>
      <vt:lpstr>Abstract_State Name</vt:lpstr>
      <vt:lpstr>State Refinement</vt:lpstr>
      <vt:lpstr>Refined_State for Motors Example</vt:lpstr>
      <vt:lpstr>State Abstraction Must Be Complete</vt:lpstr>
      <vt:lpstr>Multiple Abstract_State Parts Allowed</vt:lpstr>
      <vt:lpstr>Defining Multiple Abstract_State Parts</vt:lpstr>
      <vt:lpstr>Multiple Abstract State Example Spec</vt:lpstr>
      <vt:lpstr>Multiple Abstract State Example Body</vt:lpstr>
      <vt:lpstr>State In Package Private Part</vt:lpstr>
      <vt:lpstr>State Abstraction In Private Part</vt:lpstr>
      <vt:lpstr>“Constants with Variable Inputs"</vt:lpstr>
      <vt:lpstr>Abstract State Names’ Visibility</vt:lpstr>
      <vt:lpstr>Managing State Agenda</vt:lpstr>
      <vt:lpstr>Design Idioms Imply Subprograms</vt:lpstr>
      <vt:lpstr>Abstracting State Might Hinder Verification</vt:lpstr>
      <vt:lpstr>An More Precise Abstraction Definition</vt:lpstr>
      <vt:lpstr>Providing More Flow Information If Needed</vt:lpstr>
      <vt:lpstr>Refined Global and Depends Example</vt:lpstr>
      <vt:lpstr>Providing Stronger Internal Postconditions</vt:lpstr>
      <vt:lpstr>Refined_Post Example</vt:lpstr>
      <vt:lpstr>Managing State Agenda</vt:lpstr>
      <vt:lpstr>State Initialization</vt:lpstr>
      <vt:lpstr>Package Initialization</vt:lpstr>
      <vt:lpstr>Basic Example for Aspect “Initializes” (1)</vt:lpstr>
      <vt:lpstr>Basic Example for Aspect “Initializes” (2)</vt:lpstr>
      <vt:lpstr>Example “Initializes” for Abstract State</vt:lpstr>
      <vt:lpstr>“Initializes” Aspect Rules</vt:lpstr>
      <vt:lpstr>Combined Example for Aspect “Initializes”</vt:lpstr>
      <vt:lpstr>Initialization From External Variables</vt:lpstr>
      <vt:lpstr>Example Initialization via External Variable</vt:lpstr>
      <vt:lpstr>No Initialization Across Library Packages</vt:lpstr>
      <vt:lpstr>Specifying Package State’s Initial Condition</vt:lpstr>
      <vt:lpstr>Example Initial_Condition for Hidden State</vt:lpstr>
      <vt:lpstr>Using Initial_Condition for State Counting</vt:lpstr>
      <vt:lpstr>Initialization Alternative: A Subprogram</vt:lpstr>
      <vt:lpstr>Initialization Subprogram Example Spec</vt:lpstr>
      <vt:lpstr>Initialization Subprogram Example Body</vt:lpstr>
      <vt:lpstr>Default Package Contracts</vt:lpstr>
      <vt:lpstr>Example Synthesized Initializes Aspect</vt:lpstr>
      <vt:lpstr>Then Why Define Package Contracts?</vt:lpstr>
      <vt:lpstr>Initial Condition for Objects of Private Types</vt:lpstr>
      <vt:lpstr>PowerPoint Presentation</vt:lpstr>
      <vt:lpstr>Default_Initial_Condition’s Condition</vt:lpstr>
      <vt:lpstr>Default_Initial_Condition =&gt; Initialization</vt:lpstr>
      <vt:lpstr>Default_Initial_Condition with Value “True”</vt:lpstr>
      <vt:lpstr>Default_Initial_Condition with Value “False”</vt:lpstr>
      <vt:lpstr>Managing State Agenda</vt:lpstr>
      <vt:lpstr>Summary</vt:lpstr>
      <vt:lpstr>Related Topics Unexplored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Ada95</dc:title>
  <dc:subject>Ada95 language overview</dc:subject>
  <dc:creator>Pat Rogers</dc:creator>
  <cp:lastModifiedBy>rogers</cp:lastModifiedBy>
  <cp:revision>1701</cp:revision>
  <cp:lastPrinted>2018-02-28T20:03:04Z</cp:lastPrinted>
  <dcterms:created xsi:type="dcterms:W3CDTF">1995-10-23T14:09:30Z</dcterms:created>
  <dcterms:modified xsi:type="dcterms:W3CDTF">2018-04-19T19:21:46Z</dcterms:modified>
</cp:coreProperties>
</file>