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5" r:id="rId1"/>
  </p:sldMasterIdLst>
  <p:notesMasterIdLst>
    <p:notesMasterId r:id="rId42"/>
  </p:notesMasterIdLst>
  <p:handoutMasterIdLst>
    <p:handoutMasterId r:id="rId43"/>
  </p:handoutMasterIdLst>
  <p:sldIdLst>
    <p:sldId id="355" r:id="rId2"/>
    <p:sldId id="728" r:id="rId3"/>
    <p:sldId id="361" r:id="rId4"/>
    <p:sldId id="365" r:id="rId5"/>
    <p:sldId id="366" r:id="rId6"/>
    <p:sldId id="367" r:id="rId7"/>
    <p:sldId id="577" r:id="rId8"/>
    <p:sldId id="379" r:id="rId9"/>
    <p:sldId id="619" r:id="rId10"/>
    <p:sldId id="370" r:id="rId11"/>
    <p:sldId id="372" r:id="rId12"/>
    <p:sldId id="620" r:id="rId13"/>
    <p:sldId id="382" r:id="rId14"/>
    <p:sldId id="415" r:id="rId15"/>
    <p:sldId id="414" r:id="rId16"/>
    <p:sldId id="473" r:id="rId17"/>
    <p:sldId id="474" r:id="rId18"/>
    <p:sldId id="698" r:id="rId19"/>
    <p:sldId id="697" r:id="rId20"/>
    <p:sldId id="717" r:id="rId21"/>
    <p:sldId id="650" r:id="rId22"/>
    <p:sldId id="651" r:id="rId23"/>
    <p:sldId id="719" r:id="rId24"/>
    <p:sldId id="720" r:id="rId25"/>
    <p:sldId id="721" r:id="rId26"/>
    <p:sldId id="729" r:id="rId27"/>
    <p:sldId id="723" r:id="rId28"/>
    <p:sldId id="724" r:id="rId29"/>
    <p:sldId id="725" r:id="rId30"/>
    <p:sldId id="727" r:id="rId31"/>
    <p:sldId id="700" r:id="rId32"/>
    <p:sldId id="702" r:id="rId33"/>
    <p:sldId id="703" r:id="rId34"/>
    <p:sldId id="706" r:id="rId35"/>
    <p:sldId id="707" r:id="rId36"/>
    <p:sldId id="684" r:id="rId37"/>
    <p:sldId id="716" r:id="rId38"/>
    <p:sldId id="715" r:id="rId39"/>
    <p:sldId id="701" r:id="rId40"/>
    <p:sldId id="555" r:id="rId41"/>
  </p:sldIdLst>
  <p:sldSz cx="9144000" cy="6858000" type="letter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9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00CCFF"/>
    <a:srgbClr val="FFCC66"/>
    <a:srgbClr val="0000CC"/>
    <a:srgbClr val="FFFFFF"/>
    <a:srgbClr val="666699"/>
    <a:srgbClr val="80808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8889" autoAdjust="0"/>
  </p:normalViewPr>
  <p:slideViewPr>
    <p:cSldViewPr>
      <p:cViewPr varScale="1">
        <p:scale>
          <a:sx n="137" d="100"/>
          <a:sy n="137" d="100"/>
        </p:scale>
        <p:origin x="1084" y="88"/>
      </p:cViewPr>
      <p:guideLst>
        <p:guide orient="horz" pos="2496"/>
        <p:guide pos="2880"/>
      </p:guideLst>
    </p:cSldViewPr>
  </p:slideViewPr>
  <p:outlineViewPr>
    <p:cViewPr>
      <p:scale>
        <a:sx n="33" d="100"/>
        <a:sy n="33" d="100"/>
      </p:scale>
      <p:origin x="36" y="7465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26" d="100"/>
          <a:sy n="126" d="100"/>
        </p:scale>
        <p:origin x="1000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2.xml"/><Relationship Id="rId13" Type="http://schemas.openxmlformats.org/officeDocument/2006/relationships/slide" Target="slides/slide32.xml"/><Relationship Id="rId3" Type="http://schemas.openxmlformats.org/officeDocument/2006/relationships/slide" Target="slides/slide4.xml"/><Relationship Id="rId7" Type="http://schemas.openxmlformats.org/officeDocument/2006/relationships/slide" Target="slides/slide10.xml"/><Relationship Id="rId12" Type="http://schemas.openxmlformats.org/officeDocument/2006/relationships/slide" Target="slides/slide31.xml"/><Relationship Id="rId17" Type="http://schemas.openxmlformats.org/officeDocument/2006/relationships/slide" Target="slides/slide40.xml"/><Relationship Id="rId2" Type="http://schemas.openxmlformats.org/officeDocument/2006/relationships/slide" Target="slides/slide3.xml"/><Relationship Id="rId16" Type="http://schemas.openxmlformats.org/officeDocument/2006/relationships/slide" Target="slides/slide39.xml"/><Relationship Id="rId1" Type="http://schemas.openxmlformats.org/officeDocument/2006/relationships/slide" Target="slides/slide1.xml"/><Relationship Id="rId6" Type="http://schemas.openxmlformats.org/officeDocument/2006/relationships/slide" Target="slides/slide9.xml"/><Relationship Id="rId11" Type="http://schemas.openxmlformats.org/officeDocument/2006/relationships/slide" Target="slides/slide16.xml"/><Relationship Id="rId5" Type="http://schemas.openxmlformats.org/officeDocument/2006/relationships/slide" Target="slides/slide6.xml"/><Relationship Id="rId15" Type="http://schemas.openxmlformats.org/officeDocument/2006/relationships/slide" Target="slides/slide35.xml"/><Relationship Id="rId10" Type="http://schemas.openxmlformats.org/officeDocument/2006/relationships/slide" Target="slides/slide14.xml"/><Relationship Id="rId4" Type="http://schemas.openxmlformats.org/officeDocument/2006/relationships/slide" Target="slides/slide5.xml"/><Relationship Id="rId9" Type="http://schemas.openxmlformats.org/officeDocument/2006/relationships/slide" Target="slides/slide13.xml"/><Relationship Id="rId14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33399" y="8831263"/>
            <a:ext cx="2130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 sz="800" dirty="0" smtClean="0"/>
              <a:t>Low-Level Programming</a:t>
            </a:r>
            <a:endParaRPr lang="en-US" sz="800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809070" y="8850313"/>
            <a:ext cx="572272" cy="20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312" tIns="44450" rIns="87312" bIns="44450">
            <a:spAutoFit/>
          </a:bodyPr>
          <a:lstStyle>
            <a:lvl1pPr defTabSz="86836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6836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6836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6836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6836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altLang="en-US" sz="800" smtClean="0"/>
              <a:t>Page </a:t>
            </a:r>
            <a:fld id="{11F703F0-1F77-4612-9D42-E286E245493A}" type="slidenum">
              <a:rPr lang="en-US" altLang="en-US" sz="800" smtClean="0"/>
              <a:pPr algn="ctr">
                <a:lnSpc>
                  <a:spcPct val="90000"/>
                </a:lnSpc>
                <a:defRPr/>
              </a:pPr>
              <a:t>‹#›</a:t>
            </a:fld>
            <a:endParaRPr lang="en-US" altLang="en-US" sz="800" smtClean="0"/>
          </a:p>
        </p:txBody>
      </p:sp>
      <p:sp>
        <p:nvSpPr>
          <p:cNvPr id="339973" name="Line 7"/>
          <p:cNvSpPr>
            <a:spLocks noChangeShapeType="1"/>
          </p:cNvSpPr>
          <p:nvPr/>
        </p:nvSpPr>
        <p:spPr bwMode="auto">
          <a:xfrm>
            <a:off x="533400" y="304800"/>
            <a:ext cx="5867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9974" name="Group 14"/>
          <p:cNvGrpSpPr>
            <a:grpSpLocks/>
          </p:cNvGrpSpPr>
          <p:nvPr/>
        </p:nvGrpSpPr>
        <p:grpSpPr bwMode="auto">
          <a:xfrm>
            <a:off x="2663829" y="8831263"/>
            <a:ext cx="1562102" cy="215900"/>
            <a:chOff x="1514" y="5563"/>
            <a:chExt cx="984" cy="136"/>
          </a:xfrm>
        </p:grpSpPr>
        <p:grpSp>
          <p:nvGrpSpPr>
            <p:cNvPr id="339976" name="Group 12"/>
            <p:cNvGrpSpPr>
              <a:grpSpLocks/>
            </p:cNvGrpSpPr>
            <p:nvPr/>
          </p:nvGrpSpPr>
          <p:grpSpPr bwMode="auto">
            <a:xfrm>
              <a:off x="1890" y="5563"/>
              <a:ext cx="608" cy="136"/>
              <a:chOff x="1890" y="5563"/>
              <a:chExt cx="608" cy="136"/>
            </a:xfrm>
          </p:grpSpPr>
          <p:sp>
            <p:nvSpPr>
              <p:cNvPr id="4106" name="Rectangle 10"/>
              <p:cNvSpPr>
                <a:spLocks noChangeArrowheads="1"/>
              </p:cNvSpPr>
              <p:nvPr/>
            </p:nvSpPr>
            <p:spPr bwMode="auto">
              <a:xfrm>
                <a:off x="1890" y="5563"/>
                <a:ext cx="165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r>
                  <a:rPr lang="en-US" altLang="en-US" sz="800" smtClean="0">
                    <a:solidFill>
                      <a:srgbClr val="000000"/>
                    </a:solidFill>
                  </a:rPr>
                  <a:t>©</a:t>
                </a:r>
              </a:p>
            </p:txBody>
          </p:sp>
          <p:sp>
            <p:nvSpPr>
              <p:cNvPr id="4107" name="Rectangle 11"/>
              <p:cNvSpPr>
                <a:spLocks noChangeArrowheads="1"/>
              </p:cNvSpPr>
              <p:nvPr/>
            </p:nvSpPr>
            <p:spPr bwMode="auto">
              <a:xfrm>
                <a:off x="1943" y="5563"/>
                <a:ext cx="555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r>
                  <a:rPr lang="en-US" altLang="en-US" sz="800" dirty="0" smtClean="0">
                    <a:solidFill>
                      <a:srgbClr val="000000"/>
                    </a:solidFill>
                  </a:rPr>
                  <a:t> AdaCore 2018</a:t>
                </a:r>
              </a:p>
            </p:txBody>
          </p:sp>
        </p:grpSp>
        <p:sp>
          <p:nvSpPr>
            <p:cNvPr id="4105" name="Rectangle 13"/>
            <p:cNvSpPr>
              <a:spLocks noChangeArrowheads="1"/>
            </p:cNvSpPr>
            <p:nvPr/>
          </p:nvSpPr>
          <p:spPr bwMode="auto">
            <a:xfrm>
              <a:off x="1514" y="5563"/>
              <a:ext cx="395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altLang="en-US" sz="800" smtClean="0">
                  <a:solidFill>
                    <a:srgbClr val="000000"/>
                  </a:solidFill>
                </a:rPr>
                <a:t>Copyright</a:t>
              </a:r>
            </a:p>
          </p:txBody>
        </p:sp>
      </p:grpSp>
      <p:sp>
        <p:nvSpPr>
          <p:cNvPr id="339975" name="Line 16"/>
          <p:cNvSpPr>
            <a:spLocks noChangeShapeType="1"/>
          </p:cNvSpPr>
          <p:nvPr/>
        </p:nvSpPr>
        <p:spPr bwMode="auto">
          <a:xfrm>
            <a:off x="517525" y="8763000"/>
            <a:ext cx="5867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383857" y="0"/>
            <a:ext cx="3995068" cy="30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 anchorCtr="1">
            <a:spAutoFit/>
          </a:bodyPr>
          <a:lstStyle/>
          <a:p>
            <a:r>
              <a:rPr lang="en-US" sz="1400" dirty="0">
                <a:latin typeface="Arial Black" panose="020B0A04020102020204" pitchFamily="34" charset="0"/>
              </a:rPr>
              <a:t>Programming In SPARK: Fundamentals</a:t>
            </a:r>
          </a:p>
        </p:txBody>
      </p:sp>
    </p:spTree>
    <p:extLst>
      <p:ext uri="{BB962C8B-B14F-4D97-AF65-F5344CB8AC3E}">
        <p14:creationId xmlns:p14="http://schemas.microsoft.com/office/powerpoint/2010/main" val="14713978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Embedded / Real-Time Programming In Ada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Embedded Systems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F17EB76E-D4BD-4923-8A0C-6E37A07C37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084513" y="8710613"/>
            <a:ext cx="68738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312" tIns="44450" rIns="87312" bIns="44450">
            <a:spAutoFit/>
          </a:bodyPr>
          <a:lstStyle>
            <a:lvl1pPr defTabSz="86836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6836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6836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6836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6836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altLang="en-US" sz="1200" smtClean="0">
                <a:latin typeface="Times New Roman" pitchFamily="18" charset="0"/>
              </a:rPr>
              <a:t>Page </a:t>
            </a:r>
            <a:fld id="{9C6FD1A2-824F-478C-BAED-85FC054306EE}" type="slidenum">
              <a:rPr lang="en-US" altLang="en-US" sz="1200" smtClean="0">
                <a:latin typeface="Times New Roman" pitchFamily="18" charset="0"/>
              </a:rPr>
              <a:pPr algn="ctr">
                <a:lnSpc>
                  <a:spcPct val="90000"/>
                </a:lnSpc>
                <a:defRPr/>
              </a:pPr>
              <a:t>‹#›</a:t>
            </a:fld>
            <a:endParaRPr lang="en-US" altLang="en-US" sz="1200" smtClean="0">
              <a:latin typeface="Times New Roman" pitchFamily="18" charset="0"/>
            </a:endParaRPr>
          </a:p>
        </p:txBody>
      </p:sp>
      <p:sp>
        <p:nvSpPr>
          <p:cNvPr id="238600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92150"/>
            <a:ext cx="4556125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988792936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239619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23962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dirty="0" smtClean="0"/>
          </a:p>
        </p:txBody>
      </p:sp>
      <p:sp>
        <p:nvSpPr>
          <p:cNvPr id="23962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  <p:extLst>
      <p:ext uri="{BB962C8B-B14F-4D97-AF65-F5344CB8AC3E}">
        <p14:creationId xmlns:p14="http://schemas.microsoft.com/office/powerpoint/2010/main" val="14023392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256003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2560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560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Boolean'Size = 1 by RM 13.3(49)</a:t>
            </a:r>
          </a:p>
        </p:txBody>
      </p:sp>
    </p:spTree>
    <p:extLst>
      <p:ext uri="{BB962C8B-B14F-4D97-AF65-F5344CB8AC3E}">
        <p14:creationId xmlns:p14="http://schemas.microsoft.com/office/powerpoint/2010/main" val="401865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245763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24576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smtClean="0"/>
          </a:p>
        </p:txBody>
      </p:sp>
      <p:sp>
        <p:nvSpPr>
          <p:cNvPr id="24576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  <p:extLst>
      <p:ext uri="{BB962C8B-B14F-4D97-AF65-F5344CB8AC3E}">
        <p14:creationId xmlns:p14="http://schemas.microsoft.com/office/powerpoint/2010/main" val="4841487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262147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2621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621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9485094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287747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287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877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The </a:t>
            </a:r>
            <a:r>
              <a:rPr lang="en-US" altLang="en-US" dirty="0" err="1" smtClean="0"/>
              <a:t>Transputer</a:t>
            </a:r>
            <a:r>
              <a:rPr lang="en-US" altLang="en-US" dirty="0" smtClean="0"/>
              <a:t> used signed addresses and documents them as such.  Positive addresses were used for application code, negative for operating system code.</a:t>
            </a:r>
          </a:p>
        </p:txBody>
      </p:sp>
    </p:spTree>
    <p:extLst>
      <p:ext uri="{BB962C8B-B14F-4D97-AF65-F5344CB8AC3E}">
        <p14:creationId xmlns:p14="http://schemas.microsoft.com/office/powerpoint/2010/main" val="32704155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286723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286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867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5256534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/ Real-Time Programming In Ada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EB76E-D4BD-4923-8A0C-6E37A07C3745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45384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/ Real-Time Programming In Ada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EB76E-D4BD-4923-8A0C-6E37A07C3745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45384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 for specifying representation of an enumeration type.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/ Real-Time Programming In Ada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EB76E-D4BD-4923-8A0C-6E37A07C3745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0321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Example for specifying component size of an array type.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/ Real-Time Programming In Ada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EB76E-D4BD-4923-8A0C-6E37A07C3745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61951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Example for specifying representation of a</a:t>
            </a:r>
            <a:r>
              <a:rPr lang="en-US" baseline="0" dirty="0" smtClean="0"/>
              <a:t> record </a:t>
            </a:r>
            <a:r>
              <a:rPr lang="en-US" dirty="0" smtClean="0"/>
              <a:t>type</a:t>
            </a:r>
            <a:r>
              <a:rPr lang="en-US" baseline="0" dirty="0" smtClean="0"/>
              <a:t>, i.e., VFA and size expected.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/ Real-Time Programming In Ada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EB76E-D4BD-4923-8A0C-6E37A07C3745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5093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245763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24576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smtClean="0"/>
          </a:p>
        </p:txBody>
      </p:sp>
      <p:sp>
        <p:nvSpPr>
          <p:cNvPr id="24576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  <p:extLst>
      <p:ext uri="{BB962C8B-B14F-4D97-AF65-F5344CB8AC3E}">
        <p14:creationId xmlns:p14="http://schemas.microsoft.com/office/powerpoint/2010/main" val="151123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Example for specifying representation of a</a:t>
            </a:r>
            <a:r>
              <a:rPr lang="en-US" baseline="0" dirty="0" smtClean="0"/>
              <a:t> record </a:t>
            </a:r>
            <a:r>
              <a:rPr lang="en-US" dirty="0" smtClean="0"/>
              <a:t>type components’ layout.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/ Real-Time Programming In Ada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EB76E-D4BD-4923-8A0C-6E37A07C3745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2701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 access to record components, remains in high level.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/ Real-Time Programming In Ada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EB76E-D4BD-4923-8A0C-6E37A07C3745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70068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Constant used by Lock routine.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/ Real-Time Programming In Ada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EB76E-D4BD-4923-8A0C-6E37A07C3745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12407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 showing assembly language insert.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/ Real-Time Programming In Ada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EB76E-D4BD-4923-8A0C-6E37A07C3745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031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Example showing assembly language insert. Noe that %1 and %2 are input parameter references for Port and Pin, and %0 is the</a:t>
            </a:r>
            <a:r>
              <a:rPr lang="en-US" baseline="0" dirty="0" smtClean="0"/>
              <a:t> </a:t>
            </a:r>
            <a:r>
              <a:rPr lang="en-US" dirty="0" smtClean="0"/>
              <a:t>output reference for Temp. Outputs are always assigned numbers first, hence the %0. We just switched the order of the attributes to show the inputs first.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/ Real-Time Programming In Ada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EB76E-D4BD-4923-8A0C-6E37A07C3745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09555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245763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24576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smtClean="0"/>
          </a:p>
        </p:txBody>
      </p:sp>
      <p:sp>
        <p:nvSpPr>
          <p:cNvPr id="24576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  <p:extLst>
      <p:ext uri="{BB962C8B-B14F-4D97-AF65-F5344CB8AC3E}">
        <p14:creationId xmlns:p14="http://schemas.microsoft.com/office/powerpoint/2010/main" val="26445713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327683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327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276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17189853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328707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328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287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18899735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245763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24576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smtClean="0"/>
          </a:p>
        </p:txBody>
      </p:sp>
      <p:sp>
        <p:nvSpPr>
          <p:cNvPr id="24576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  <p:extLst>
      <p:ext uri="{BB962C8B-B14F-4D97-AF65-F5344CB8AC3E}">
        <p14:creationId xmlns:p14="http://schemas.microsoft.com/office/powerpoint/2010/main" val="18511916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338947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3389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389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925834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248835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2488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488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628013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249859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2498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4986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986400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250883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2508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508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933014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/ Real-Time Programming In Ada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EB76E-D4BD-4923-8A0C-6E37A07C3745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943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261123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2611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611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“First” corresponds to bit 0</a:t>
            </a:r>
          </a:p>
        </p:txBody>
      </p:sp>
    </p:spTree>
    <p:extLst>
      <p:ext uri="{BB962C8B-B14F-4D97-AF65-F5344CB8AC3E}">
        <p14:creationId xmlns:p14="http://schemas.microsoft.com/office/powerpoint/2010/main" val="943146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245763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24576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smtClean="0"/>
          </a:p>
        </p:txBody>
      </p:sp>
      <p:sp>
        <p:nvSpPr>
          <p:cNvPr id="24576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  <p:extLst>
      <p:ext uri="{BB962C8B-B14F-4D97-AF65-F5344CB8AC3E}">
        <p14:creationId xmlns:p14="http://schemas.microsoft.com/office/powerpoint/2010/main" val="37728409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253955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2539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539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66929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7363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3278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9E9B421E-AB74-4DD7-A629-A093C2FE9686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8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Box 6"/>
          <p:cNvSpPr txBox="1">
            <a:spLocks noChangeArrowheads="1"/>
          </p:cNvSpPr>
          <p:nvPr userDrawn="1"/>
        </p:nvSpPr>
        <p:spPr bwMode="auto">
          <a:xfrm>
            <a:off x="-15875" y="6634163"/>
            <a:ext cx="11945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 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27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3DB35497-FD48-4E64-AE6C-4B6276AD0171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Box 6"/>
          <p:cNvSpPr txBox="1">
            <a:spLocks noChangeArrowheads="1"/>
          </p:cNvSpPr>
          <p:nvPr userDrawn="1"/>
        </p:nvSpPr>
        <p:spPr bwMode="auto">
          <a:xfrm>
            <a:off x="-15875" y="6634163"/>
            <a:ext cx="11945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 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508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601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2807B7E5-82C5-43E9-9413-9E8B385DA850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Box 6"/>
          <p:cNvSpPr txBox="1">
            <a:spLocks noChangeArrowheads="1"/>
          </p:cNvSpPr>
          <p:nvPr userDrawn="1"/>
        </p:nvSpPr>
        <p:spPr bwMode="auto">
          <a:xfrm>
            <a:off x="-15875" y="6634163"/>
            <a:ext cx="11945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 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395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2807B7E5-82C5-43E9-9413-9E8B385DA850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 userDrawn="1"/>
        </p:nvSpPr>
        <p:spPr bwMode="auto">
          <a:xfrm>
            <a:off x="-15875" y="6634163"/>
            <a:ext cx="11945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 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047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 userDrawn="1"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95D6869B-13B0-46BB-8FFE-B7BE18F8F61F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0010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800"/>
              </a:spcBef>
              <a:defRPr/>
            </a:lvl1pPr>
            <a:lvl2pPr marL="742950" indent="-285750">
              <a:lnSpc>
                <a:spcPct val="100000"/>
              </a:lnSpc>
              <a:spcBef>
                <a:spcPts val="900"/>
              </a:spcBef>
              <a:defRPr lang="en-US" sz="18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00000"/>
              </a:lnSpc>
              <a:spcBef>
                <a:spcPts val="900"/>
              </a:spcBef>
              <a:defRPr lang="en-US" sz="18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defRPr lang="en-US" sz="18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defRPr lang="en-US" sz="1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-15875" y="6634163"/>
            <a:ext cx="11945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 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253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5" r:id="rId7"/>
    <p:sldLayoutId id="2147483854" r:id="rId8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Language-defined Context</a:t>
            </a:r>
          </a:p>
          <a:p>
            <a:r>
              <a:rPr lang="en-US" altLang="en-US" dirty="0"/>
              <a:t>Querying Representation Choices</a:t>
            </a:r>
          </a:p>
          <a:p>
            <a:r>
              <a:rPr lang="en-US" altLang="en-US" dirty="0"/>
              <a:t>Specifying Representation</a:t>
            </a:r>
          </a:p>
          <a:p>
            <a:r>
              <a:rPr lang="en-US" altLang="en-US" dirty="0"/>
              <a:t>Interrupt </a:t>
            </a:r>
            <a:r>
              <a:rPr lang="en-US" altLang="en-US" dirty="0" smtClean="0"/>
              <a:t>Handling</a:t>
            </a:r>
            <a:endParaRPr lang="en-US" altLang="en-US" dirty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Low-Level Programming Overview</a:t>
            </a:r>
          </a:p>
        </p:txBody>
      </p:sp>
      <p:pic>
        <p:nvPicPr>
          <p:cNvPr id="10244" name="Picture 4" descr="elann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267200"/>
            <a:ext cx="2025610" cy="150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/>
              <a:t>X'Address</a:t>
            </a:r>
            <a:endParaRPr lang="en-US" altLang="en-US" dirty="0" smtClean="0"/>
          </a:p>
          <a:p>
            <a:pPr lvl="1" eaLnBrk="1" hangingPunct="1"/>
            <a:r>
              <a:rPr altLang="en-US" dirty="0"/>
              <a:t>Value </a:t>
            </a:r>
            <a:r>
              <a:rPr altLang="en-US" dirty="0" smtClean="0"/>
              <a:t>is in </a:t>
            </a:r>
            <a:r>
              <a:rPr altLang="en-US" dirty="0"/>
              <a:t>terms of System.Address</a:t>
            </a:r>
          </a:p>
          <a:p>
            <a:pPr lvl="1" eaLnBrk="1" hangingPunct="1"/>
            <a:r>
              <a:rPr altLang="en-US" dirty="0"/>
              <a:t>For program units, the address of the code</a:t>
            </a:r>
          </a:p>
          <a:p>
            <a:pPr lvl="1" eaLnBrk="1" hangingPunct="1"/>
            <a:r>
              <a:rPr altLang="en-US" dirty="0"/>
              <a:t>For variables, where </a:t>
            </a:r>
            <a:r>
              <a:rPr altLang="en-US" dirty="0" smtClean="0"/>
              <a:t>stored</a:t>
            </a:r>
          </a:p>
          <a:p>
            <a:pPr eaLnBrk="1" hangingPunct="1"/>
            <a:r>
              <a:rPr lang="en-US" altLang="en-US" dirty="0" err="1" smtClean="0"/>
              <a:t>X'Size</a:t>
            </a:r>
            <a:endParaRPr lang="en-US" altLang="en-US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/>
              <a:t>In terms of bits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/>
              <a:t>For objects, </a:t>
            </a:r>
            <a:r>
              <a:rPr lang="en-US" i="1" dirty="0"/>
              <a:t>actual</a:t>
            </a:r>
            <a:r>
              <a:rPr lang="en-US" dirty="0"/>
              <a:t> number used to hold the object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/>
              <a:t>For </a:t>
            </a:r>
            <a:r>
              <a:rPr lang="en-US" i="1" dirty="0"/>
              <a:t>discrete</a:t>
            </a:r>
            <a:r>
              <a:rPr lang="en-US" dirty="0"/>
              <a:t> types, </a:t>
            </a:r>
            <a:r>
              <a:rPr lang="en-US" i="1" dirty="0"/>
              <a:t>minimum</a:t>
            </a:r>
            <a:r>
              <a:rPr lang="en-US" dirty="0"/>
              <a:t> number to represent 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values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/>
              <a:t>Signed and modular integer types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/>
              <a:t>Enumeration </a:t>
            </a:r>
            <a:r>
              <a:rPr lang="en-US" dirty="0" smtClean="0"/>
              <a:t>types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Others are </a:t>
            </a:r>
            <a:r>
              <a:rPr lang="en-US" dirty="0" smtClean="0"/>
              <a:t>possible but less used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Record components’ locations within a record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Bit order, etc.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Most Common Representation Queries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143000"/>
            <a:ext cx="8001000" cy="1296987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Object size may be larger than type size</a:t>
            </a:r>
          </a:p>
          <a:p>
            <a:pPr lvl="1" eaLnBrk="1" hangingPunct="1"/>
            <a:r>
              <a:rPr lang="en-GB" altLang="en-US" dirty="0"/>
              <a:t>Due to hardware considerations</a:t>
            </a:r>
          </a:p>
          <a:p>
            <a:pPr lvl="1" eaLnBrk="1" hangingPunct="1"/>
            <a:r>
              <a:rPr lang="en-GB" altLang="en-US" dirty="0" smtClean="0"/>
              <a:t>Performance</a:t>
            </a:r>
            <a:endParaRPr lang="en-GB" altLang="en-US" dirty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smtClean="0"/>
              <a:t>Object Size versus Type Size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blackWhite">
          <a:xfrm>
            <a:off x="1465731" y="3082055"/>
            <a:ext cx="1183337" cy="941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600" b="0" dirty="0">
                <a:solidFill>
                  <a:schemeClr val="tx1"/>
                </a:solidFill>
                <a:latin typeface="Calibri" panose="020F0502020204030204" pitchFamily="34" charset="0"/>
              </a:rPr>
              <a:t>A : Natural;</a:t>
            </a:r>
          </a:p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600" b="0" dirty="0">
                <a:solidFill>
                  <a:schemeClr val="tx1"/>
                </a:solidFill>
                <a:latin typeface="Calibri" panose="020F0502020204030204" pitchFamily="34" charset="0"/>
              </a:rPr>
              <a:t>B : Boolean;</a:t>
            </a:r>
          </a:p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600" b="0" dirty="0">
                <a:solidFill>
                  <a:schemeClr val="tx1"/>
                </a:solidFill>
                <a:latin typeface="Calibri" panose="020F0502020204030204" pitchFamily="34" charset="0"/>
              </a:rPr>
              <a:t>C : Integer;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blackWhite">
          <a:xfrm>
            <a:off x="4152900" y="4559103"/>
            <a:ext cx="3227165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buClrTx/>
              <a:buFontTx/>
              <a:buNone/>
              <a:defRPr sz="1600" b="0"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/>
            <a:r>
              <a:rPr lang="en-GB" altLang="en-US" dirty="0" err="1"/>
              <a:t>Boolean'Size</a:t>
            </a:r>
            <a:r>
              <a:rPr lang="en-GB" altLang="en-US" dirty="0"/>
              <a:t> = 1 on </a:t>
            </a:r>
            <a:r>
              <a:rPr lang="en-GB" altLang="en-US" b="1" i="1" dirty="0"/>
              <a:t>all</a:t>
            </a:r>
            <a:r>
              <a:rPr lang="en-GB" altLang="en-US" dirty="0"/>
              <a:t> machines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blackWhite">
          <a:xfrm>
            <a:off x="4152900" y="5150765"/>
            <a:ext cx="2029723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600" b="0" dirty="0" err="1">
                <a:solidFill>
                  <a:schemeClr val="tx1"/>
                </a:solidFill>
                <a:latin typeface="Arial" pitchFamily="34" charset="0"/>
              </a:rPr>
              <a:t>B'Size</a:t>
            </a:r>
            <a:r>
              <a:rPr lang="en-GB" altLang="en-US" sz="1600" b="0" dirty="0">
                <a:solidFill>
                  <a:schemeClr val="tx1"/>
                </a:solidFill>
                <a:latin typeface="Arial" pitchFamily="34" charset="0"/>
              </a:rPr>
              <a:t> = 8 </a:t>
            </a:r>
            <a:r>
              <a:rPr lang="en-GB" altLang="en-US" sz="1600" b="0" dirty="0" smtClean="0">
                <a:solidFill>
                  <a:schemeClr val="tx1"/>
                </a:solidFill>
                <a:latin typeface="Arial" pitchFamily="34" charset="0"/>
              </a:rPr>
              <a:t>(typically)</a:t>
            </a:r>
            <a:endParaRPr lang="en-GB" altLang="en-US" sz="1600" b="0" dirty="0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28679" name="Group 7"/>
          <p:cNvGrpSpPr>
            <a:grpSpLocks/>
          </p:cNvGrpSpPr>
          <p:nvPr/>
        </p:nvGrpSpPr>
        <p:grpSpPr bwMode="auto">
          <a:xfrm>
            <a:off x="990600" y="4267200"/>
            <a:ext cx="2133600" cy="914400"/>
            <a:chOff x="864" y="3504"/>
            <a:chExt cx="1344" cy="576"/>
          </a:xfrm>
        </p:grpSpPr>
        <p:sp>
          <p:nvSpPr>
            <p:cNvPr id="28682" name="Rectangle 8" descr="Light downward diagonal"/>
            <p:cNvSpPr>
              <a:spLocks noChangeArrowheads="1"/>
            </p:cNvSpPr>
            <p:nvPr/>
          </p:nvSpPr>
          <p:spPr bwMode="auto">
            <a:xfrm>
              <a:off x="864" y="3696"/>
              <a:ext cx="336" cy="192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GB" altLang="en-US" sz="1600" b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8683" name="Rectangle 9" descr="Light downward diagonal"/>
            <p:cNvSpPr>
              <a:spLocks noChangeArrowheads="1"/>
            </p:cNvSpPr>
            <p:nvPr/>
          </p:nvSpPr>
          <p:spPr bwMode="auto">
            <a:xfrm>
              <a:off x="1200" y="3696"/>
              <a:ext cx="336" cy="192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b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8684" name="Rectangle 10" descr="Light downward diagonal"/>
            <p:cNvSpPr>
              <a:spLocks noChangeArrowheads="1"/>
            </p:cNvSpPr>
            <p:nvPr/>
          </p:nvSpPr>
          <p:spPr bwMode="auto">
            <a:xfrm>
              <a:off x="1536" y="3696"/>
              <a:ext cx="336" cy="192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b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8685" name="Rectangle 11"/>
            <p:cNvSpPr>
              <a:spLocks noChangeArrowheads="1"/>
            </p:cNvSpPr>
            <p:nvPr/>
          </p:nvSpPr>
          <p:spPr bwMode="auto">
            <a:xfrm>
              <a:off x="1872" y="3696"/>
              <a:ext cx="336" cy="192"/>
            </a:xfrm>
            <a:prstGeom prst="rect">
              <a:avLst/>
            </a:prstGeom>
            <a:solidFill>
              <a:srgbClr val="CCECFF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b="0">
                  <a:solidFill>
                    <a:schemeClr val="tx1"/>
                  </a:solidFill>
                  <a:latin typeface="Arial" pitchFamily="34" charset="0"/>
                </a:rPr>
                <a:t>B</a:t>
              </a:r>
            </a:p>
          </p:txBody>
        </p:sp>
        <p:sp>
          <p:nvSpPr>
            <p:cNvPr id="28686" name="Rectangle 12"/>
            <p:cNvSpPr>
              <a:spLocks noChangeArrowheads="1"/>
            </p:cNvSpPr>
            <p:nvPr/>
          </p:nvSpPr>
          <p:spPr bwMode="auto">
            <a:xfrm>
              <a:off x="864" y="3888"/>
              <a:ext cx="336" cy="192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b="0">
                  <a:solidFill>
                    <a:schemeClr val="tx1"/>
                  </a:solidFill>
                  <a:latin typeface="Arial" pitchFamily="34" charset="0"/>
                </a:rPr>
                <a:t>C</a:t>
              </a:r>
            </a:p>
          </p:txBody>
        </p:sp>
        <p:sp>
          <p:nvSpPr>
            <p:cNvPr id="28687" name="Rectangle 13"/>
            <p:cNvSpPr>
              <a:spLocks noChangeArrowheads="1"/>
            </p:cNvSpPr>
            <p:nvPr/>
          </p:nvSpPr>
          <p:spPr bwMode="auto">
            <a:xfrm>
              <a:off x="1200" y="3888"/>
              <a:ext cx="336" cy="192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b="0">
                  <a:solidFill>
                    <a:schemeClr val="tx1"/>
                  </a:solidFill>
                  <a:latin typeface="Arial" pitchFamily="34" charset="0"/>
                </a:rPr>
                <a:t>C</a:t>
              </a:r>
            </a:p>
          </p:txBody>
        </p:sp>
        <p:sp>
          <p:nvSpPr>
            <p:cNvPr id="28688" name="Rectangle 14"/>
            <p:cNvSpPr>
              <a:spLocks noChangeArrowheads="1"/>
            </p:cNvSpPr>
            <p:nvPr/>
          </p:nvSpPr>
          <p:spPr bwMode="auto">
            <a:xfrm>
              <a:off x="1536" y="3888"/>
              <a:ext cx="336" cy="192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b="0">
                  <a:solidFill>
                    <a:schemeClr val="tx1"/>
                  </a:solidFill>
                  <a:latin typeface="Arial" pitchFamily="34" charset="0"/>
                </a:rPr>
                <a:t>C</a:t>
              </a:r>
            </a:p>
          </p:txBody>
        </p:sp>
        <p:sp>
          <p:nvSpPr>
            <p:cNvPr id="28689" name="Rectangle 15"/>
            <p:cNvSpPr>
              <a:spLocks noChangeArrowheads="1"/>
            </p:cNvSpPr>
            <p:nvPr/>
          </p:nvSpPr>
          <p:spPr bwMode="auto">
            <a:xfrm>
              <a:off x="1872" y="3888"/>
              <a:ext cx="336" cy="192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b="0" dirty="0">
                  <a:solidFill>
                    <a:schemeClr val="tx1"/>
                  </a:solidFill>
                  <a:latin typeface="Arial" pitchFamily="34" charset="0"/>
                </a:rPr>
                <a:t>C</a:t>
              </a:r>
            </a:p>
          </p:txBody>
        </p:sp>
        <p:sp>
          <p:nvSpPr>
            <p:cNvPr id="28690" name="Rectangle 16"/>
            <p:cNvSpPr>
              <a:spLocks noChangeArrowheads="1"/>
            </p:cNvSpPr>
            <p:nvPr/>
          </p:nvSpPr>
          <p:spPr bwMode="auto">
            <a:xfrm>
              <a:off x="864" y="3504"/>
              <a:ext cx="336" cy="192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b="0">
                  <a:solidFill>
                    <a:schemeClr val="tx1"/>
                  </a:solidFill>
                  <a:latin typeface="Arial" pitchFamily="34" charset="0"/>
                </a:rPr>
                <a:t>A</a:t>
              </a:r>
            </a:p>
          </p:txBody>
        </p:sp>
        <p:sp>
          <p:nvSpPr>
            <p:cNvPr id="28691" name="Rectangle 17"/>
            <p:cNvSpPr>
              <a:spLocks noChangeArrowheads="1"/>
            </p:cNvSpPr>
            <p:nvPr/>
          </p:nvSpPr>
          <p:spPr bwMode="auto">
            <a:xfrm>
              <a:off x="1200" y="3504"/>
              <a:ext cx="336" cy="192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b="0">
                  <a:solidFill>
                    <a:schemeClr val="tx1"/>
                  </a:solidFill>
                  <a:latin typeface="Arial" pitchFamily="34" charset="0"/>
                </a:rPr>
                <a:t>A</a:t>
              </a:r>
            </a:p>
          </p:txBody>
        </p:sp>
        <p:sp>
          <p:nvSpPr>
            <p:cNvPr id="28692" name="Rectangle 18"/>
            <p:cNvSpPr>
              <a:spLocks noChangeArrowheads="1"/>
            </p:cNvSpPr>
            <p:nvPr/>
          </p:nvSpPr>
          <p:spPr bwMode="auto">
            <a:xfrm>
              <a:off x="1536" y="3504"/>
              <a:ext cx="336" cy="192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b="0">
                  <a:solidFill>
                    <a:schemeClr val="tx1"/>
                  </a:solidFill>
                  <a:latin typeface="Arial" pitchFamily="34" charset="0"/>
                </a:rPr>
                <a:t>A</a:t>
              </a:r>
            </a:p>
          </p:txBody>
        </p:sp>
        <p:sp>
          <p:nvSpPr>
            <p:cNvPr id="28693" name="Rectangle 19"/>
            <p:cNvSpPr>
              <a:spLocks noChangeArrowheads="1"/>
            </p:cNvSpPr>
            <p:nvPr/>
          </p:nvSpPr>
          <p:spPr bwMode="auto">
            <a:xfrm>
              <a:off x="1872" y="3504"/>
              <a:ext cx="336" cy="192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600" b="0">
                  <a:solidFill>
                    <a:schemeClr val="tx1"/>
                  </a:solidFill>
                  <a:latin typeface="Arial" pitchFamily="34" charset="0"/>
                </a:rPr>
                <a:t>A</a:t>
              </a:r>
            </a:p>
          </p:txBody>
        </p:sp>
      </p:grpSp>
      <p:sp>
        <p:nvSpPr>
          <p:cNvPr id="28680" name="Text Box 20"/>
          <p:cNvSpPr txBox="1">
            <a:spLocks noChangeArrowheads="1"/>
          </p:cNvSpPr>
          <p:nvPr/>
        </p:nvSpPr>
        <p:spPr bwMode="blackWhite">
          <a:xfrm>
            <a:off x="4152900" y="3354387"/>
            <a:ext cx="3719513" cy="34925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600" b="0" dirty="0" err="1">
                <a:solidFill>
                  <a:schemeClr val="tx1"/>
                </a:solidFill>
                <a:latin typeface="Arial" pitchFamily="34" charset="0"/>
              </a:rPr>
              <a:t>Natural'Size</a:t>
            </a:r>
            <a:r>
              <a:rPr lang="en-GB" altLang="en-US" sz="1600" b="0" dirty="0">
                <a:solidFill>
                  <a:schemeClr val="tx1"/>
                </a:solidFill>
                <a:latin typeface="Arial" pitchFamily="34" charset="0"/>
              </a:rPr>
              <a:t> = 31 (on a 32-bit machine)</a:t>
            </a:r>
          </a:p>
        </p:txBody>
      </p:sp>
      <p:sp>
        <p:nvSpPr>
          <p:cNvPr id="28681" name="Text Box 21"/>
          <p:cNvSpPr txBox="1">
            <a:spLocks noChangeArrowheads="1"/>
          </p:cNvSpPr>
          <p:nvPr/>
        </p:nvSpPr>
        <p:spPr bwMode="blackWhite">
          <a:xfrm>
            <a:off x="4152900" y="3956745"/>
            <a:ext cx="3200400" cy="34925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600" b="0" dirty="0" err="1">
                <a:solidFill>
                  <a:schemeClr val="tx1"/>
                </a:solidFill>
                <a:latin typeface="Arial" pitchFamily="34" charset="0"/>
              </a:rPr>
              <a:t>A'Size</a:t>
            </a:r>
            <a:r>
              <a:rPr lang="en-GB" altLang="en-US" sz="1600" b="0" dirty="0">
                <a:solidFill>
                  <a:schemeClr val="tx1"/>
                </a:solidFill>
                <a:latin typeface="Arial" pitchFamily="34" charset="0"/>
              </a:rPr>
              <a:t> = 32 (on a 32-bit machine)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337515" y="2536509"/>
            <a:ext cx="4249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0" kern="1200" dirty="0" smtClean="0">
                <a:latin typeface="Calibri" panose="020F0502020204030204" pitchFamily="34" charset="0"/>
              </a:rPr>
              <a:t>subtype </a:t>
            </a:r>
            <a:r>
              <a:rPr lang="en-US" sz="1600" i="0" kern="1200" dirty="0" smtClean="0">
                <a:latin typeface="Calibri" panose="020F0502020204030204" pitchFamily="34" charset="0"/>
              </a:rPr>
              <a:t>Natural </a:t>
            </a:r>
            <a:r>
              <a:rPr lang="en-US" sz="1600" b="1" i="0" kern="1200" dirty="0" smtClean="0">
                <a:latin typeface="Calibri" panose="020F0502020204030204" pitchFamily="34" charset="0"/>
              </a:rPr>
              <a:t>is </a:t>
            </a:r>
            <a:r>
              <a:rPr lang="en-US" sz="1600" i="0" kern="1200" dirty="0" smtClean="0">
                <a:latin typeface="Calibri" panose="020F0502020204030204" pitchFamily="34" charset="0"/>
              </a:rPr>
              <a:t>Integer </a:t>
            </a:r>
            <a:r>
              <a:rPr lang="en-US" sz="1600" b="1" i="0" kern="1200" dirty="0" smtClean="0">
                <a:latin typeface="Calibri" panose="020F0502020204030204" pitchFamily="34" charset="0"/>
              </a:rPr>
              <a:t>range </a:t>
            </a:r>
            <a:r>
              <a:rPr lang="en-US" sz="1600" i="0" kern="1200" dirty="0" smtClean="0">
                <a:latin typeface="Calibri" panose="020F0502020204030204" pitchFamily="34" charset="0"/>
              </a:rPr>
              <a:t>0 .. Integer'Last;</a:t>
            </a:r>
          </a:p>
        </p:txBody>
      </p:sp>
      <p:cxnSp>
        <p:nvCxnSpPr>
          <p:cNvPr id="4" name="Curved Connector 3"/>
          <p:cNvCxnSpPr>
            <a:stCxn id="28680" idx="1"/>
            <a:endCxn id="28693" idx="3"/>
          </p:cNvCxnSpPr>
          <p:nvPr/>
        </p:nvCxnSpPr>
        <p:spPr bwMode="auto">
          <a:xfrm rot="10800000" flipV="1">
            <a:off x="3124200" y="3529012"/>
            <a:ext cx="1028700" cy="890588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 w="sm" len="med"/>
          </a:ln>
          <a:effectLst/>
        </p:spPr>
      </p:cxnSp>
      <p:cxnSp>
        <p:nvCxnSpPr>
          <p:cNvPr id="6" name="Curved Connector 5"/>
          <p:cNvCxnSpPr>
            <a:stCxn id="28681" idx="1"/>
            <a:endCxn id="28693" idx="3"/>
          </p:cNvCxnSpPr>
          <p:nvPr/>
        </p:nvCxnSpPr>
        <p:spPr bwMode="auto">
          <a:xfrm rot="10800000" flipV="1">
            <a:off x="3124200" y="4131370"/>
            <a:ext cx="1028700" cy="28823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 w="sm" len="med"/>
          </a:ln>
          <a:effectLst/>
        </p:spPr>
      </p:cxnSp>
      <p:cxnSp>
        <p:nvCxnSpPr>
          <p:cNvPr id="8" name="Curved Connector 7"/>
          <p:cNvCxnSpPr>
            <a:stCxn id="28677" idx="1"/>
            <a:endCxn id="28685" idx="3"/>
          </p:cNvCxnSpPr>
          <p:nvPr/>
        </p:nvCxnSpPr>
        <p:spPr bwMode="auto">
          <a:xfrm rot="10800000">
            <a:off x="3124200" y="4724400"/>
            <a:ext cx="1028700" cy="398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 w="sm" len="med"/>
          </a:ln>
          <a:effectLst/>
        </p:spPr>
      </p:cxnSp>
      <p:cxnSp>
        <p:nvCxnSpPr>
          <p:cNvPr id="10" name="Curved Connector 9"/>
          <p:cNvCxnSpPr>
            <a:stCxn id="28678" idx="1"/>
            <a:endCxn id="28685" idx="3"/>
          </p:cNvCxnSpPr>
          <p:nvPr/>
        </p:nvCxnSpPr>
        <p:spPr bwMode="auto">
          <a:xfrm rot="10800000">
            <a:off x="3124200" y="4724400"/>
            <a:ext cx="1028700" cy="595642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 w="sm" len="med"/>
          </a:ln>
          <a:effectLst/>
        </p:spPr>
      </p:cxnSp>
      <p:sp>
        <p:nvSpPr>
          <p:cNvPr id="31" name="Text Box 6"/>
          <p:cNvSpPr txBox="1">
            <a:spLocks noChangeArrowheads="1"/>
          </p:cNvSpPr>
          <p:nvPr/>
        </p:nvSpPr>
        <p:spPr bwMode="blackWhite">
          <a:xfrm>
            <a:off x="4152900" y="5742427"/>
            <a:ext cx="4540025" cy="338554"/>
          </a:xfrm>
          <a:prstGeom prst="rect">
            <a:avLst/>
          </a:prstGeom>
          <a:solidFill>
            <a:srgbClr val="FFCC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>
            <a:defPPr>
              <a:defRPr lang="en-US"/>
            </a:defPPr>
            <a:lvl1pPr algn="ctr">
              <a:lnSpc>
                <a:spcPct val="100000"/>
              </a:lnSpc>
              <a:buClrTx/>
              <a:buFontTx/>
              <a:buNone/>
              <a:defRPr sz="1600" b="0"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r>
              <a:rPr lang="en-GB" altLang="en-US" dirty="0" err="1"/>
              <a:t>C'Size</a:t>
            </a:r>
            <a:r>
              <a:rPr lang="en-GB" altLang="en-US" dirty="0"/>
              <a:t> = </a:t>
            </a:r>
            <a:r>
              <a:rPr lang="en-GB" altLang="en-US" dirty="0" err="1"/>
              <a:t>Integer'Size</a:t>
            </a:r>
            <a:r>
              <a:rPr lang="en-GB" altLang="en-US" dirty="0"/>
              <a:t> = 32 (on a 32-bit machine)</a:t>
            </a:r>
          </a:p>
        </p:txBody>
      </p:sp>
      <p:cxnSp>
        <p:nvCxnSpPr>
          <p:cNvPr id="12" name="Curved Connector 11"/>
          <p:cNvCxnSpPr>
            <a:stCxn id="31" idx="1"/>
            <a:endCxn id="28689" idx="3"/>
          </p:cNvCxnSpPr>
          <p:nvPr/>
        </p:nvCxnSpPr>
        <p:spPr bwMode="auto">
          <a:xfrm rot="10800000">
            <a:off x="3124200" y="5029200"/>
            <a:ext cx="1028700" cy="882504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triangle" w="sm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609600" y="2438400"/>
            <a:ext cx="44958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Language-defined Context</a:t>
            </a:r>
          </a:p>
          <a:p>
            <a:r>
              <a:rPr lang="en-US" altLang="en-US" dirty="0" smtClean="0"/>
              <a:t>Querying Representation Choices</a:t>
            </a:r>
          </a:p>
          <a:p>
            <a:r>
              <a:rPr lang="en-US" altLang="en-US" dirty="0" smtClean="0"/>
              <a:t>Specifying Representation</a:t>
            </a:r>
          </a:p>
          <a:p>
            <a:r>
              <a:rPr lang="en-US" altLang="en-US" dirty="0" smtClean="0"/>
              <a:t>Interrupt Handling</a:t>
            </a:r>
          </a:p>
          <a:p>
            <a:r>
              <a:rPr lang="en-US" altLang="en-US" dirty="0" smtClean="0"/>
              <a:t>Concluding Remarks</a:t>
            </a:r>
            <a:endParaRPr lang="en-US" altLang="en-US" dirty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Agenda</a:t>
            </a:r>
          </a:p>
        </p:txBody>
      </p:sp>
      <p:pic>
        <p:nvPicPr>
          <p:cNvPr id="7" name="Picture 4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410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71975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altLang="en-US" dirty="0" smtClean="0"/>
              <a:t>Size </a:t>
            </a:r>
            <a:r>
              <a:rPr altLang="en-US" dirty="0"/>
              <a:t>of objects of given </a:t>
            </a:r>
            <a:r>
              <a:rPr altLang="en-US" dirty="0" smtClean="0"/>
              <a:t>type</a:t>
            </a:r>
          </a:p>
          <a:p>
            <a:pPr eaLnBrk="1" hangingPunct="1"/>
            <a:r>
              <a:rPr lang="en-US" altLang="en-US" dirty="0"/>
              <a:t>A</a:t>
            </a:r>
            <a:r>
              <a:rPr lang="en-US" altLang="en-US" dirty="0" smtClean="0"/>
              <a:t>lignment </a:t>
            </a:r>
            <a:r>
              <a:rPr lang="en-US" altLang="en-US" dirty="0"/>
              <a:t>for </a:t>
            </a:r>
            <a:r>
              <a:rPr lang="en-US" altLang="en-US" dirty="0" smtClean="0"/>
              <a:t>types</a:t>
            </a:r>
            <a:endParaRPr altLang="en-US" dirty="0"/>
          </a:p>
          <a:p>
            <a:pPr eaLnBrk="1" hangingPunct="1"/>
            <a:r>
              <a:rPr altLang="en-US" dirty="0"/>
              <a:t>Enumeration </a:t>
            </a:r>
            <a:r>
              <a:rPr altLang="en-US" dirty="0" smtClean="0"/>
              <a:t>value encoding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Array component sizes</a:t>
            </a:r>
            <a:endParaRPr altLang="en-US" dirty="0"/>
          </a:p>
          <a:p>
            <a:pPr eaLnBrk="1" hangingPunct="1"/>
            <a:r>
              <a:rPr altLang="en-US" dirty="0"/>
              <a:t>Physical layout </a:t>
            </a:r>
            <a:r>
              <a:rPr altLang="en-US" dirty="0" smtClean="0"/>
              <a:t>for </a:t>
            </a:r>
            <a:r>
              <a:rPr altLang="en-US" dirty="0"/>
              <a:t>record types</a:t>
            </a:r>
          </a:p>
          <a:p>
            <a:pPr eaLnBrk="1" hangingPunct="1"/>
            <a:r>
              <a:rPr altLang="en-US" dirty="0"/>
              <a:t>Locations (addresses) for code and data </a:t>
            </a:r>
            <a:r>
              <a:rPr altLang="en-US" dirty="0" smtClean="0"/>
              <a:t>objects</a:t>
            </a:r>
          </a:p>
          <a:p>
            <a:pPr eaLnBrk="1" hangingPunct="1"/>
            <a:r>
              <a:rPr lang="en-US" altLang="en-US" dirty="0" smtClean="0"/>
              <a:t>Others…</a:t>
            </a:r>
            <a:endParaRPr altLang="en-US" dirty="0"/>
          </a:p>
          <a:p>
            <a:pPr eaLnBrk="1" hangingPunct="1"/>
            <a:r>
              <a:rPr lang="en-US" altLang="en-US" dirty="0" smtClean="0"/>
              <a:t>Can be rejected if impossible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Specifying Representation Facilities</a:t>
            </a:r>
          </a:p>
        </p:txBody>
      </p:sp>
      <p:pic>
        <p:nvPicPr>
          <p:cNvPr id="39940" name="Picture 4" descr="j0078811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599" y="5329699"/>
            <a:ext cx="1552575" cy="1450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RM recommends type Address be private so need facilities for specifying literals</a:t>
            </a:r>
          </a:p>
        </p:txBody>
      </p:sp>
      <p:sp>
        <p:nvSpPr>
          <p:cNvPr id="82947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Address Literals and Arithmetic</a:t>
            </a: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blackWhite">
          <a:xfrm>
            <a:off x="762000" y="2362200"/>
            <a:ext cx="5315173" cy="385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tabLst>
                <a:tab pos="223838" algn="l"/>
              </a:tabLst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tabLst>
                <a:tab pos="223838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tabLst>
                <a:tab pos="223838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tabLst>
                <a:tab pos="223838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tabLst>
                <a:tab pos="223838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3838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3838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3838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3838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package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System.Storage_Elements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is</a:t>
            </a: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type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Storage_Offset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is </a:t>
            </a:r>
            <a:r>
              <a:rPr lang="en-US" altLang="en-US" sz="1400" noProof="1">
                <a:solidFill>
                  <a:srgbClr val="0000CC"/>
                </a:solidFill>
                <a:latin typeface="Calibri" panose="020F0502020204030204" pitchFamily="34" charset="0"/>
              </a:rPr>
              <a:t>range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400" b="0" i="1" noProof="1">
                <a:solidFill>
                  <a:srgbClr val="0000CC"/>
                </a:solidFill>
                <a:latin typeface="Calibri" panose="020F0502020204030204" pitchFamily="34" charset="0"/>
              </a:rPr>
              <a:t>implementation-defined</a:t>
            </a:r>
            <a:r>
              <a:rPr lang="en-US" altLang="en-US" sz="1400" b="0" i="1" noProof="1" smtClean="0">
                <a:solidFill>
                  <a:schemeClr val="tx1"/>
                </a:solidFill>
                <a:latin typeface="Calibri" panose="020F0502020204030204" pitchFamily="34" charset="0"/>
              </a:rPr>
              <a:t>;</a:t>
            </a: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...</a:t>
            </a:r>
          </a:p>
          <a:p>
            <a:pPr>
              <a:lnSpc>
                <a:spcPct val="115000"/>
              </a:lnSpc>
              <a:spcBef>
                <a:spcPts val="60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"+" (Left : Address; Right : Storage_Offset)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return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Address;</a:t>
            </a:r>
          </a:p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"-" (Left : Address; Right : Storage_Offset)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return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Address;</a:t>
            </a:r>
          </a:p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"-" (Left, Right : Address)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return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Storage_Offset;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...</a:t>
            </a:r>
          </a:p>
          <a:p>
            <a:pPr>
              <a:lnSpc>
                <a:spcPct val="115000"/>
              </a:lnSpc>
              <a:spcBef>
                <a:spcPts val="60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type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Integer_Address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 is </a:t>
            </a:r>
            <a:r>
              <a:rPr lang="en-US" altLang="en-US" sz="1400" b="0" i="1" noProof="1" smtClean="0">
                <a:solidFill>
                  <a:srgbClr val="0000CC"/>
                </a:solidFill>
                <a:latin typeface="Calibri" panose="020F0502020204030204" pitchFamily="34" charset="0"/>
              </a:rPr>
              <a:t>implementation-defined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;</a:t>
            </a: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To_Address (Value : Integer_Address)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return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Address;</a:t>
            </a:r>
          </a:p>
          <a:p>
            <a:pPr>
              <a:lnSpc>
                <a:spcPct val="115000"/>
              </a:lnSpc>
              <a:spcBef>
                <a:spcPts val="60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To_Integer (Value : Address)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return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Integer_Address;</a:t>
            </a:r>
          </a:p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...</a:t>
            </a:r>
          </a:p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end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System.Storage_Elements;</a:t>
            </a:r>
            <a:endParaRPr lang="en-US" altLang="en-US" sz="1400" b="0" noProof="1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blackWhite">
          <a:xfrm>
            <a:off x="6263505" y="4625975"/>
            <a:ext cx="1822450" cy="349250"/>
          </a:xfrm>
          <a:prstGeom prst="rect">
            <a:avLst/>
          </a:prstGeom>
          <a:solidFill>
            <a:srgbClr val="00CC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chemeClr val="tx1"/>
                </a:solidFill>
                <a:latin typeface="Arial" pitchFamily="34" charset="0"/>
              </a:rPr>
              <a:t>Modular or signed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blackWhite">
          <a:xfrm>
            <a:off x="7091227" y="3352800"/>
            <a:ext cx="1098057" cy="339196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0" dirty="0" smtClean="0">
                <a:solidFill>
                  <a:schemeClr val="tx1"/>
                </a:solidFill>
                <a:latin typeface="Arial" pitchFamily="34" charset="0"/>
              </a:rPr>
              <a:t>Arithmetic</a:t>
            </a:r>
            <a:endParaRPr lang="en-US" altLang="en-US" sz="1600" b="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blackWhite">
          <a:xfrm>
            <a:off x="6263505" y="5486087"/>
            <a:ext cx="1624625" cy="3391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0" dirty="0" smtClean="0">
                <a:solidFill>
                  <a:schemeClr val="tx1"/>
                </a:solidFill>
                <a:latin typeface="Arial" pitchFamily="34" charset="0"/>
              </a:rPr>
              <a:t>“Constructors”</a:t>
            </a:r>
            <a:endParaRPr lang="en-US" altLang="en-US" sz="1600" b="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blackWhite">
          <a:xfrm>
            <a:off x="6263505" y="2544393"/>
            <a:ext cx="822341" cy="339196"/>
          </a:xfrm>
          <a:prstGeom prst="rect">
            <a:avLst/>
          </a:prstGeom>
          <a:solidFill>
            <a:srgbClr val="00CC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0" dirty="0" smtClean="0">
                <a:solidFill>
                  <a:schemeClr val="tx1"/>
                </a:solidFill>
                <a:latin typeface="Arial" pitchFamily="34" charset="0"/>
              </a:rPr>
              <a:t>Signed</a:t>
            </a:r>
            <a:endParaRPr lang="en-US" altLang="en-US" sz="1600" b="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4953000" y="2943569"/>
            <a:ext cx="152400" cy="18063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263505" y="3804662"/>
            <a:ext cx="152400" cy="18063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876800" y="4800600"/>
            <a:ext cx="152400" cy="18063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715000" y="5334001"/>
            <a:ext cx="152400" cy="18063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" name="Curved Connector 3"/>
          <p:cNvCxnSpPr>
            <a:stCxn id="8" idx="1"/>
            <a:endCxn id="2" idx="3"/>
          </p:cNvCxnSpPr>
          <p:nvPr/>
        </p:nvCxnSpPr>
        <p:spPr bwMode="auto">
          <a:xfrm rot="10800000" flipV="1">
            <a:off x="5105401" y="2713991"/>
            <a:ext cx="1158105" cy="319894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Curved Connector 8"/>
          <p:cNvCxnSpPr>
            <a:stCxn id="6" idx="1"/>
            <a:endCxn id="10" idx="3"/>
          </p:cNvCxnSpPr>
          <p:nvPr/>
        </p:nvCxnSpPr>
        <p:spPr bwMode="auto">
          <a:xfrm rot="10800000" flipV="1">
            <a:off x="6415905" y="3522398"/>
            <a:ext cx="675322" cy="37258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Curved Connector 13"/>
          <p:cNvCxnSpPr>
            <a:stCxn id="82949" idx="1"/>
            <a:endCxn id="11" idx="3"/>
          </p:cNvCxnSpPr>
          <p:nvPr/>
        </p:nvCxnSpPr>
        <p:spPr bwMode="auto">
          <a:xfrm rot="10800000" flipV="1">
            <a:off x="5029201" y="4800600"/>
            <a:ext cx="1234305" cy="90316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Curved Connector 15"/>
          <p:cNvCxnSpPr>
            <a:stCxn id="7" idx="1"/>
            <a:endCxn id="12" idx="3"/>
          </p:cNvCxnSpPr>
          <p:nvPr/>
        </p:nvCxnSpPr>
        <p:spPr bwMode="auto">
          <a:xfrm rot="10800000">
            <a:off x="5867401" y="5424317"/>
            <a:ext cx="396105" cy="231368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143000"/>
            <a:ext cx="8153400" cy="5334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For program units and data</a:t>
            </a:r>
          </a:p>
          <a:p>
            <a:pPr lvl="1" eaLnBrk="1" hangingPunct="1"/>
            <a:r>
              <a:rPr altLang="en-US" dirty="0"/>
              <a:t>For program units, placement of first machine instruction</a:t>
            </a:r>
          </a:p>
          <a:p>
            <a:pPr eaLnBrk="1" hangingPunct="1"/>
            <a:r>
              <a:rPr lang="en-US" altLang="en-US" dirty="0" smtClean="0"/>
              <a:t>Syntax</a:t>
            </a:r>
          </a:p>
          <a:p>
            <a:pPr lvl="1" eaLnBrk="1" hangingPunct="1"/>
            <a:endParaRPr altLang="en-US" dirty="0"/>
          </a:p>
          <a:p>
            <a:pPr lvl="1" eaLnBrk="1" hangingPunct="1"/>
            <a:endParaRPr altLang="en-US" dirty="0"/>
          </a:p>
          <a:p>
            <a:pPr lvl="1" eaLnBrk="1" hangingPunct="1"/>
            <a:endParaRPr altLang="en-US" dirty="0"/>
          </a:p>
          <a:p>
            <a:pPr lvl="1" eaLnBrk="1" hangingPunct="1"/>
            <a:r>
              <a:rPr altLang="en-US" dirty="0"/>
              <a:t>Expression is of type </a:t>
            </a:r>
            <a:r>
              <a:rPr altLang="en-US" dirty="0" err="1"/>
              <a:t>System.Address</a:t>
            </a:r>
            <a:endParaRPr altLang="en-US" dirty="0"/>
          </a:p>
          <a:p>
            <a:pPr eaLnBrk="1" hangingPunct="1"/>
            <a:r>
              <a:rPr lang="en-US" altLang="en-US" dirty="0" smtClean="0"/>
              <a:t>Use to overlay data objects is legal &amp; questionable</a:t>
            </a:r>
          </a:p>
          <a:p>
            <a:pPr lvl="1" eaLnBrk="1" hangingPunct="1"/>
            <a:r>
              <a:rPr altLang="en-US" dirty="0" smtClean="0"/>
              <a:t>Consider </a:t>
            </a:r>
            <a:r>
              <a:rPr altLang="en-US" dirty="0"/>
              <a:t>unchecked conversion (handles alignment issue too)</a:t>
            </a:r>
          </a:p>
        </p:txBody>
      </p:sp>
      <p:sp>
        <p:nvSpPr>
          <p:cNvPr id="81923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Specifying An Entity’s Address</a:t>
            </a: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blackWhite">
          <a:xfrm>
            <a:off x="600075" y="2954338"/>
            <a:ext cx="3656450" cy="35202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chemeClr val="tx1"/>
                </a:solidFill>
                <a:latin typeface="Arial" pitchFamily="34" charset="0"/>
              </a:rPr>
              <a:t>for </a:t>
            </a:r>
            <a:r>
              <a:rPr lang="en-US" altLang="en-US" sz="1600" b="0" i="1">
                <a:solidFill>
                  <a:schemeClr val="tx1"/>
                </a:solidFill>
                <a:latin typeface="Arial" pitchFamily="34" charset="0"/>
              </a:rPr>
              <a:t>identifier </a:t>
            </a:r>
            <a:r>
              <a:rPr lang="en-US" altLang="en-US" sz="1600" b="0">
                <a:solidFill>
                  <a:schemeClr val="tx1"/>
                </a:solidFill>
                <a:latin typeface="Arial" pitchFamily="34" charset="0"/>
              </a:rPr>
              <a:t>'Address </a:t>
            </a:r>
            <a:r>
              <a:rPr lang="en-US" altLang="en-US" sz="1600">
                <a:solidFill>
                  <a:schemeClr val="tx1"/>
                </a:solidFill>
                <a:latin typeface="Arial" pitchFamily="34" charset="0"/>
              </a:rPr>
              <a:t>use </a:t>
            </a:r>
            <a:r>
              <a:rPr lang="en-US" altLang="en-US" sz="1600" b="0" i="1">
                <a:solidFill>
                  <a:schemeClr val="tx1"/>
                </a:solidFill>
                <a:latin typeface="Arial" pitchFamily="34" charset="0"/>
              </a:rPr>
              <a:t>expression</a:t>
            </a:r>
            <a:r>
              <a:rPr lang="en-US" altLang="en-US" sz="1600" b="0">
                <a:solidFill>
                  <a:schemeClr val="tx1"/>
                </a:solidFill>
                <a:latin typeface="Arial" pitchFamily="34" charset="0"/>
              </a:rPr>
              <a:t>;</a:t>
            </a: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blackWhite">
          <a:xfrm>
            <a:off x="1981200" y="5410200"/>
            <a:ext cx="2552302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X : </a:t>
            </a:r>
            <a:r>
              <a:rPr lang="en-US" altLang="en-US" sz="1400" b="0" dirty="0">
                <a:solidFill>
                  <a:schemeClr val="tx1"/>
                </a:solidFill>
                <a:latin typeface="Arial" pitchFamily="34" charset="0"/>
              </a:rPr>
              <a:t>Bits32</a:t>
            </a: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;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Y : Integer;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Tx/>
              <a:buFontTx/>
              <a:buNone/>
            </a:pPr>
            <a:r>
              <a:rPr lang="en-US" altLang="en-US" sz="1400" noProof="1">
                <a:solidFill>
                  <a:schemeClr val="tx1"/>
                </a:solidFill>
                <a:latin typeface="Arial" pitchFamily="34" charset="0"/>
              </a:rPr>
              <a:t>for </a:t>
            </a: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Y'Address </a:t>
            </a:r>
            <a:r>
              <a:rPr lang="en-US" altLang="en-US" sz="1400" noProof="1">
                <a:solidFill>
                  <a:schemeClr val="tx1"/>
                </a:solidFill>
                <a:latin typeface="Arial" pitchFamily="34" charset="0"/>
              </a:rPr>
              <a:t>use </a:t>
            </a: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X'Address;</a:t>
            </a:r>
          </a:p>
        </p:txBody>
      </p:sp>
      <p:sp>
        <p:nvSpPr>
          <p:cNvPr id="81926" name="Rectangle 4"/>
          <p:cNvSpPr>
            <a:spLocks noChangeArrowheads="1"/>
          </p:cNvSpPr>
          <p:nvPr/>
        </p:nvSpPr>
        <p:spPr bwMode="blackWhite">
          <a:xfrm>
            <a:off x="5638800" y="2801938"/>
            <a:ext cx="2515112" cy="63517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chemeClr val="tx1"/>
                </a:solidFill>
                <a:latin typeface="Arial" pitchFamily="34" charset="0"/>
              </a:rPr>
              <a:t>Object : My_Type </a:t>
            </a:r>
            <a:r>
              <a:rPr lang="en-US" altLang="en-US" sz="1600">
                <a:solidFill>
                  <a:schemeClr val="tx1"/>
                </a:solidFill>
                <a:latin typeface="Arial" pitchFamily="34" charset="0"/>
              </a:rPr>
              <a:t>with</a:t>
            </a:r>
            <a:endParaRPr lang="en-US" altLang="en-US" sz="1600" noProof="1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chemeClr val="tx1"/>
                </a:solidFill>
                <a:latin typeface="Arial" pitchFamily="34" charset="0"/>
              </a:rPr>
              <a:t>   </a:t>
            </a:r>
            <a:r>
              <a:rPr lang="en-US" altLang="en-US" sz="1600" b="0">
                <a:solidFill>
                  <a:schemeClr val="tx1"/>
                </a:solidFill>
                <a:latin typeface="Arial" pitchFamily="34" charset="0"/>
              </a:rPr>
              <a:t>Address =&gt; </a:t>
            </a:r>
            <a:r>
              <a:rPr lang="en-US" altLang="en-US" sz="1600" b="0" i="1">
                <a:solidFill>
                  <a:schemeClr val="tx1"/>
                </a:solidFill>
                <a:latin typeface="Arial" pitchFamily="34" charset="0"/>
              </a:rPr>
              <a:t>expression</a:t>
            </a:r>
            <a:r>
              <a:rPr lang="en-US" altLang="en-US" sz="1600" b="0">
                <a:solidFill>
                  <a:schemeClr val="tx1"/>
                </a:solidFill>
                <a:latin typeface="Arial" pitchFamily="34" charset="0"/>
              </a:rPr>
              <a:t>;</a:t>
            </a:r>
            <a:endParaRPr lang="en-US" altLang="en-US" sz="1600" b="0" noProof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1927" name="Text Box 12"/>
          <p:cNvSpPr txBox="1">
            <a:spLocks noChangeArrowheads="1"/>
          </p:cNvSpPr>
          <p:nvPr/>
        </p:nvSpPr>
        <p:spPr bwMode="blackWhite">
          <a:xfrm>
            <a:off x="6281200" y="2384425"/>
            <a:ext cx="1230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chemeClr val="tx1"/>
                </a:solidFill>
                <a:latin typeface="Arial" pitchFamily="34" charset="0"/>
                <a:ea typeface="MS PGothic" pitchFamily="34" charset="-128"/>
              </a:rPr>
              <a:t>Ada 2012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More flexible than memory-mapped variables</a:t>
            </a:r>
          </a:p>
          <a:p>
            <a:pPr lvl="1" eaLnBrk="1" hangingPunct="1"/>
            <a:r>
              <a:rPr altLang="en-US" dirty="0" smtClean="0"/>
              <a:t>Types "viewed" by conversion </a:t>
            </a:r>
            <a:r>
              <a:rPr altLang="en-US" dirty="0"/>
              <a:t>can </a:t>
            </a:r>
            <a:r>
              <a:rPr altLang="en-US" dirty="0" smtClean="0"/>
              <a:t>change</a:t>
            </a:r>
            <a:endParaRPr altLang="en-US" dirty="0"/>
          </a:p>
          <a:p>
            <a:pPr eaLnBrk="1" hangingPunct="1"/>
            <a:r>
              <a:rPr lang="en-US" altLang="en-US" dirty="0" smtClean="0"/>
              <a:t>Generic package defined in the Core language</a:t>
            </a:r>
          </a:p>
          <a:p>
            <a:pPr lvl="1" eaLnBrk="1" hangingPunct="1"/>
            <a:r>
              <a:rPr lang="en-US" altLang="en-US" dirty="0" smtClean="0"/>
              <a:t>NB: cannot work in all cases!</a:t>
            </a:r>
          </a:p>
        </p:txBody>
      </p:sp>
      <p:sp>
        <p:nvSpPr>
          <p:cNvPr id="164867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Dynamically Converting Addresses</a:t>
            </a:r>
          </a:p>
        </p:txBody>
      </p:sp>
      <p:sp>
        <p:nvSpPr>
          <p:cNvPr id="164868" name="Rectangle 4"/>
          <p:cNvSpPr>
            <a:spLocks noChangeArrowheads="1"/>
          </p:cNvSpPr>
          <p:nvPr/>
        </p:nvSpPr>
        <p:spPr bwMode="auto">
          <a:xfrm>
            <a:off x="2032112" y="3429000"/>
            <a:ext cx="4881721" cy="2969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tabLst>
                <a:tab pos="222250" algn="l"/>
                <a:tab pos="460375" algn="l"/>
                <a:tab pos="682625" algn="l"/>
                <a:tab pos="920750" algn="l"/>
                <a:tab pos="1143000" algn="l"/>
                <a:tab pos="1365250" algn="l"/>
                <a:tab pos="1603375" algn="l"/>
                <a:tab pos="1825625" algn="l"/>
                <a:tab pos="2063750" algn="l"/>
                <a:tab pos="2286000" algn="l"/>
                <a:tab pos="2508250" algn="l"/>
                <a:tab pos="2746375" algn="l"/>
                <a:tab pos="2968625" algn="l"/>
                <a:tab pos="3206750" algn="l"/>
                <a:tab pos="3429000" algn="l"/>
                <a:tab pos="3940175" algn="l"/>
                <a:tab pos="4454525" algn="l"/>
              </a:tabLst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tabLst>
                <a:tab pos="222250" algn="l"/>
                <a:tab pos="460375" algn="l"/>
                <a:tab pos="682625" algn="l"/>
                <a:tab pos="920750" algn="l"/>
                <a:tab pos="1143000" algn="l"/>
                <a:tab pos="1365250" algn="l"/>
                <a:tab pos="1603375" algn="l"/>
                <a:tab pos="1825625" algn="l"/>
                <a:tab pos="2063750" algn="l"/>
                <a:tab pos="2286000" algn="l"/>
                <a:tab pos="2508250" algn="l"/>
                <a:tab pos="2746375" algn="l"/>
                <a:tab pos="2968625" algn="l"/>
                <a:tab pos="3206750" algn="l"/>
                <a:tab pos="3429000" algn="l"/>
                <a:tab pos="3940175" algn="l"/>
                <a:tab pos="4454525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tabLst>
                <a:tab pos="222250" algn="l"/>
                <a:tab pos="460375" algn="l"/>
                <a:tab pos="682625" algn="l"/>
                <a:tab pos="920750" algn="l"/>
                <a:tab pos="1143000" algn="l"/>
                <a:tab pos="1365250" algn="l"/>
                <a:tab pos="1603375" algn="l"/>
                <a:tab pos="1825625" algn="l"/>
                <a:tab pos="2063750" algn="l"/>
                <a:tab pos="2286000" algn="l"/>
                <a:tab pos="2508250" algn="l"/>
                <a:tab pos="2746375" algn="l"/>
                <a:tab pos="2968625" algn="l"/>
                <a:tab pos="3206750" algn="l"/>
                <a:tab pos="3429000" algn="l"/>
                <a:tab pos="3940175" algn="l"/>
                <a:tab pos="4454525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tabLst>
                <a:tab pos="222250" algn="l"/>
                <a:tab pos="460375" algn="l"/>
                <a:tab pos="682625" algn="l"/>
                <a:tab pos="920750" algn="l"/>
                <a:tab pos="1143000" algn="l"/>
                <a:tab pos="1365250" algn="l"/>
                <a:tab pos="1603375" algn="l"/>
                <a:tab pos="1825625" algn="l"/>
                <a:tab pos="2063750" algn="l"/>
                <a:tab pos="2286000" algn="l"/>
                <a:tab pos="2508250" algn="l"/>
                <a:tab pos="2746375" algn="l"/>
                <a:tab pos="2968625" algn="l"/>
                <a:tab pos="3206750" algn="l"/>
                <a:tab pos="3429000" algn="l"/>
                <a:tab pos="3940175" algn="l"/>
                <a:tab pos="445452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tabLst>
                <a:tab pos="222250" algn="l"/>
                <a:tab pos="460375" algn="l"/>
                <a:tab pos="682625" algn="l"/>
                <a:tab pos="920750" algn="l"/>
                <a:tab pos="1143000" algn="l"/>
                <a:tab pos="1365250" algn="l"/>
                <a:tab pos="1603375" algn="l"/>
                <a:tab pos="1825625" algn="l"/>
                <a:tab pos="2063750" algn="l"/>
                <a:tab pos="2286000" algn="l"/>
                <a:tab pos="2508250" algn="l"/>
                <a:tab pos="2746375" algn="l"/>
                <a:tab pos="2968625" algn="l"/>
                <a:tab pos="3206750" algn="l"/>
                <a:tab pos="3429000" algn="l"/>
                <a:tab pos="3940175" algn="l"/>
                <a:tab pos="445452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2250" algn="l"/>
                <a:tab pos="460375" algn="l"/>
                <a:tab pos="682625" algn="l"/>
                <a:tab pos="920750" algn="l"/>
                <a:tab pos="1143000" algn="l"/>
                <a:tab pos="1365250" algn="l"/>
                <a:tab pos="1603375" algn="l"/>
                <a:tab pos="1825625" algn="l"/>
                <a:tab pos="2063750" algn="l"/>
                <a:tab pos="2286000" algn="l"/>
                <a:tab pos="2508250" algn="l"/>
                <a:tab pos="2746375" algn="l"/>
                <a:tab pos="2968625" algn="l"/>
                <a:tab pos="3206750" algn="l"/>
                <a:tab pos="3429000" algn="l"/>
                <a:tab pos="3940175" algn="l"/>
                <a:tab pos="445452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2250" algn="l"/>
                <a:tab pos="460375" algn="l"/>
                <a:tab pos="682625" algn="l"/>
                <a:tab pos="920750" algn="l"/>
                <a:tab pos="1143000" algn="l"/>
                <a:tab pos="1365250" algn="l"/>
                <a:tab pos="1603375" algn="l"/>
                <a:tab pos="1825625" algn="l"/>
                <a:tab pos="2063750" algn="l"/>
                <a:tab pos="2286000" algn="l"/>
                <a:tab pos="2508250" algn="l"/>
                <a:tab pos="2746375" algn="l"/>
                <a:tab pos="2968625" algn="l"/>
                <a:tab pos="3206750" algn="l"/>
                <a:tab pos="3429000" algn="l"/>
                <a:tab pos="3940175" algn="l"/>
                <a:tab pos="445452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2250" algn="l"/>
                <a:tab pos="460375" algn="l"/>
                <a:tab pos="682625" algn="l"/>
                <a:tab pos="920750" algn="l"/>
                <a:tab pos="1143000" algn="l"/>
                <a:tab pos="1365250" algn="l"/>
                <a:tab pos="1603375" algn="l"/>
                <a:tab pos="1825625" algn="l"/>
                <a:tab pos="2063750" algn="l"/>
                <a:tab pos="2286000" algn="l"/>
                <a:tab pos="2508250" algn="l"/>
                <a:tab pos="2746375" algn="l"/>
                <a:tab pos="2968625" algn="l"/>
                <a:tab pos="3206750" algn="l"/>
                <a:tab pos="3429000" algn="l"/>
                <a:tab pos="3940175" algn="l"/>
                <a:tab pos="445452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2250" algn="l"/>
                <a:tab pos="460375" algn="l"/>
                <a:tab pos="682625" algn="l"/>
                <a:tab pos="920750" algn="l"/>
                <a:tab pos="1143000" algn="l"/>
                <a:tab pos="1365250" algn="l"/>
                <a:tab pos="1603375" algn="l"/>
                <a:tab pos="1825625" algn="l"/>
                <a:tab pos="2063750" algn="l"/>
                <a:tab pos="2286000" algn="l"/>
                <a:tab pos="2508250" algn="l"/>
                <a:tab pos="2746375" algn="l"/>
                <a:tab pos="2968625" algn="l"/>
                <a:tab pos="3206750" algn="l"/>
                <a:tab pos="3429000" algn="l"/>
                <a:tab pos="3940175" algn="l"/>
                <a:tab pos="445452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generic</a:t>
            </a: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type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Object (&lt;&gt;)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is limited private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;</a:t>
            </a:r>
          </a:p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package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System.Address_To_Access_Conversions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is</a:t>
            </a: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type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Object_Pointer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is access all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Object;</a:t>
            </a:r>
          </a:p>
          <a:p>
            <a:pPr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  <a:tabLst>
                <a:tab pos="222250" algn="l"/>
                <a:tab pos="460375" algn="l"/>
                <a:tab pos="682625" algn="l"/>
                <a:tab pos="920750" algn="l"/>
                <a:tab pos="1143000" algn="l"/>
                <a:tab pos="1365250" algn="l"/>
                <a:tab pos="1603375" algn="l"/>
                <a:tab pos="1825625" algn="l"/>
                <a:tab pos="2063750" algn="l"/>
                <a:tab pos="2286000" algn="l"/>
                <a:tab pos="2508250" algn="l"/>
                <a:tab pos="2746375" algn="l"/>
                <a:tab pos="2968625" algn="l"/>
                <a:tab pos="3206750" algn="l"/>
                <a:tab pos="3429000" algn="l"/>
                <a:tab pos="3940175" algn="l"/>
                <a:tab pos="4119563" algn="l"/>
              </a:tabLst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To_Pointer (Value : Address)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return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Object_Pointer;</a:t>
            </a:r>
          </a:p>
          <a:p>
            <a:pPr>
              <a:lnSpc>
                <a:spcPct val="115000"/>
              </a:lnSpc>
              <a:spcBef>
                <a:spcPct val="0"/>
              </a:spcBef>
              <a:buClrTx/>
              <a:buFontTx/>
              <a:buNone/>
              <a:tabLst>
                <a:tab pos="222250" algn="l"/>
                <a:tab pos="460375" algn="l"/>
                <a:tab pos="682625" algn="l"/>
                <a:tab pos="920750" algn="l"/>
                <a:tab pos="1143000" algn="l"/>
                <a:tab pos="1365250" algn="l"/>
                <a:tab pos="1603375" algn="l"/>
                <a:tab pos="1825625" algn="l"/>
                <a:tab pos="2063750" algn="l"/>
                <a:tab pos="2286000" algn="l"/>
                <a:tab pos="2508250" algn="l"/>
                <a:tab pos="2746375" algn="l"/>
                <a:tab pos="2968625" algn="l"/>
                <a:tab pos="3206750" algn="l"/>
                <a:tab pos="3429000" algn="l"/>
                <a:tab pos="3940175" algn="l"/>
                <a:tab pos="4119563" algn="l"/>
              </a:tabLst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To_Address (Value : Object_Pointer)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return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Address;</a:t>
            </a:r>
          </a:p>
          <a:p>
            <a:pPr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pragma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Convention (Intrinsic, To_Pointer);</a:t>
            </a:r>
          </a:p>
          <a:p>
            <a:pPr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pragma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Convention (Intrinsic, To_Address);</a:t>
            </a:r>
          </a:p>
          <a:p>
            <a:pPr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end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System.Address_To_Access_Conversions;</a:t>
            </a:r>
            <a:endParaRPr lang="en-US" altLang="en-US" sz="1400" b="0" noProof="1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uble Wave 2"/>
          <p:cNvSpPr/>
          <p:nvPr/>
        </p:nvSpPr>
        <p:spPr bwMode="auto">
          <a:xfrm>
            <a:off x="2866104" y="3801242"/>
            <a:ext cx="1981200" cy="409575"/>
          </a:xfrm>
          <a:prstGeom prst="doubleWav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Dynamic </a:t>
            </a:r>
            <a:r>
              <a:rPr lang="en-US" altLang="en-US" dirty="0"/>
              <a:t>Address </a:t>
            </a:r>
            <a:r>
              <a:rPr lang="en-US" altLang="en-US" dirty="0" smtClean="0"/>
              <a:t>Conversion Example</a:t>
            </a:r>
          </a:p>
        </p:txBody>
      </p:sp>
      <p:sp>
        <p:nvSpPr>
          <p:cNvPr id="165891" name="Text Box 3"/>
          <p:cNvSpPr txBox="1">
            <a:spLocks noChangeArrowheads="1"/>
          </p:cNvSpPr>
          <p:nvPr/>
        </p:nvSpPr>
        <p:spPr bwMode="blackWhite">
          <a:xfrm>
            <a:off x="779463" y="990600"/>
            <a:ext cx="6733190" cy="5093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tabLst>
                <a:tab pos="228600" algn="l"/>
                <a:tab pos="458788" algn="l"/>
                <a:tab pos="687388" algn="l"/>
                <a:tab pos="862013" algn="l"/>
                <a:tab pos="915988" algn="l"/>
                <a:tab pos="2168525" algn="l"/>
              </a:tabLst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tabLst>
                <a:tab pos="228600" algn="l"/>
                <a:tab pos="458788" algn="l"/>
                <a:tab pos="687388" algn="l"/>
                <a:tab pos="862013" algn="l"/>
                <a:tab pos="915988" algn="l"/>
                <a:tab pos="2168525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tabLst>
                <a:tab pos="228600" algn="l"/>
                <a:tab pos="458788" algn="l"/>
                <a:tab pos="687388" algn="l"/>
                <a:tab pos="862013" algn="l"/>
                <a:tab pos="915988" algn="l"/>
                <a:tab pos="2168525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tabLst>
                <a:tab pos="228600" algn="l"/>
                <a:tab pos="458788" algn="l"/>
                <a:tab pos="687388" algn="l"/>
                <a:tab pos="862013" algn="l"/>
                <a:tab pos="915988" algn="l"/>
                <a:tab pos="216852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tabLst>
                <a:tab pos="228600" algn="l"/>
                <a:tab pos="458788" algn="l"/>
                <a:tab pos="687388" algn="l"/>
                <a:tab pos="862013" algn="l"/>
                <a:tab pos="915988" algn="l"/>
                <a:tab pos="216852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8788" algn="l"/>
                <a:tab pos="687388" algn="l"/>
                <a:tab pos="862013" algn="l"/>
                <a:tab pos="915988" algn="l"/>
                <a:tab pos="216852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8788" algn="l"/>
                <a:tab pos="687388" algn="l"/>
                <a:tab pos="862013" algn="l"/>
                <a:tab pos="915988" algn="l"/>
                <a:tab pos="216852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8788" algn="l"/>
                <a:tab pos="687388" algn="l"/>
                <a:tab pos="862013" algn="l"/>
                <a:tab pos="915988" algn="l"/>
                <a:tab pos="216852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8788" algn="l"/>
                <a:tab pos="687388" algn="l"/>
                <a:tab pos="862013" algn="l"/>
                <a:tab pos="915988" algn="l"/>
                <a:tab pos="216852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with </a:t>
            </a: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Interfaces;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with </a:t>
            </a: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System.Address_To_Access_Conversions;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package body </a:t>
            </a: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Byte_Swapping </a:t>
            </a: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is</a:t>
            </a:r>
            <a:endParaRPr lang="en-US" altLang="en-US" sz="16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type </a:t>
            </a: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Word </a:t>
            </a: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is new </a:t>
            </a: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Interfaces.Unsigned_16;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package </a:t>
            </a: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Word_Ops </a:t>
            </a: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is new </a:t>
            </a: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System.Address_To_Access_Conversions (Word);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use </a:t>
            </a: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Word_Ops;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  <a:buClrTx/>
              <a:buFontTx/>
              <a:buNone/>
            </a:pP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procedure </a:t>
            </a: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Swap2 (Location : </a:t>
            </a: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in </a:t>
            </a: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System.Address) </a:t>
            </a: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is</a:t>
            </a:r>
            <a:endParaRPr lang="en-US" altLang="en-US" sz="16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	X : Word </a:t>
            </a: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renames </a:t>
            </a: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To_Pointer(Location).</a:t>
            </a: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all</a:t>
            </a: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;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begin</a:t>
            </a:r>
            <a:endParaRPr lang="en-US" altLang="en-US" sz="16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  <a:tabLst>
                <a:tab pos="228600" algn="l"/>
                <a:tab pos="458788" algn="l"/>
                <a:tab pos="855663" algn="l"/>
                <a:tab pos="2339975" algn="l"/>
              </a:tabLst>
            </a:pP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	X :=	 Shift_Left (X, 8)  </a:t>
            </a: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or  </a:t>
            </a: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Shift_Right (X, 8);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end </a:t>
            </a: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Swap2;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…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end </a:t>
            </a:r>
            <a:r>
              <a:rPr lang="en-US" altLang="en-US" sz="16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Byte_Swapping;</a:t>
            </a:r>
            <a:endParaRPr lang="en-US" altLang="en-US" sz="1600" b="0" noProof="1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65893" name="Rectangle 5"/>
          <p:cNvSpPr>
            <a:spLocks noChangeArrowheads="1"/>
          </p:cNvSpPr>
          <p:nvPr/>
        </p:nvSpPr>
        <p:spPr bwMode="blackWhite">
          <a:xfrm>
            <a:off x="7391400" y="4381095"/>
            <a:ext cx="1219200" cy="152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5894" name="Rectangle 6"/>
          <p:cNvSpPr>
            <a:spLocks noChangeArrowheads="1"/>
          </p:cNvSpPr>
          <p:nvPr/>
        </p:nvSpPr>
        <p:spPr bwMode="blackWhite">
          <a:xfrm>
            <a:off x="7391400" y="4533495"/>
            <a:ext cx="1219200" cy="152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5895" name="Rectangle 7"/>
          <p:cNvSpPr>
            <a:spLocks noChangeArrowheads="1"/>
          </p:cNvSpPr>
          <p:nvPr/>
        </p:nvSpPr>
        <p:spPr bwMode="blackWhite">
          <a:xfrm>
            <a:off x="7391400" y="4685895"/>
            <a:ext cx="1219200" cy="152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5896" name="Rectangle 8"/>
          <p:cNvSpPr>
            <a:spLocks noChangeArrowheads="1"/>
          </p:cNvSpPr>
          <p:nvPr/>
        </p:nvSpPr>
        <p:spPr bwMode="blackWhite">
          <a:xfrm>
            <a:off x="7391400" y="4838295"/>
            <a:ext cx="1219200" cy="152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5897" name="Rectangle 9"/>
          <p:cNvSpPr>
            <a:spLocks noChangeArrowheads="1"/>
          </p:cNvSpPr>
          <p:nvPr/>
        </p:nvSpPr>
        <p:spPr bwMode="ltGray">
          <a:xfrm>
            <a:off x="7391400" y="4990695"/>
            <a:ext cx="1219200" cy="152400"/>
          </a:xfrm>
          <a:prstGeom prst="rect">
            <a:avLst/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5898" name="Rectangle 10"/>
          <p:cNvSpPr>
            <a:spLocks noChangeArrowheads="1"/>
          </p:cNvSpPr>
          <p:nvPr/>
        </p:nvSpPr>
        <p:spPr bwMode="ltGray">
          <a:xfrm>
            <a:off x="7391400" y="5143095"/>
            <a:ext cx="1219200" cy="152400"/>
          </a:xfrm>
          <a:prstGeom prst="rect">
            <a:avLst/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5899" name="Rectangle 11"/>
          <p:cNvSpPr>
            <a:spLocks noChangeArrowheads="1"/>
          </p:cNvSpPr>
          <p:nvPr/>
        </p:nvSpPr>
        <p:spPr bwMode="blackWhite">
          <a:xfrm>
            <a:off x="7391400" y="5295495"/>
            <a:ext cx="1219200" cy="152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5900" name="Rectangle 12"/>
          <p:cNvSpPr>
            <a:spLocks noChangeArrowheads="1"/>
          </p:cNvSpPr>
          <p:nvPr/>
        </p:nvSpPr>
        <p:spPr bwMode="blackWhite">
          <a:xfrm>
            <a:off x="7391400" y="5447895"/>
            <a:ext cx="1219200" cy="152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5901" name="Rectangle 13"/>
          <p:cNvSpPr>
            <a:spLocks noChangeArrowheads="1"/>
          </p:cNvSpPr>
          <p:nvPr/>
        </p:nvSpPr>
        <p:spPr bwMode="blackWhite">
          <a:xfrm>
            <a:off x="7391400" y="5600295"/>
            <a:ext cx="1219200" cy="152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5902" name="Rectangle 14"/>
          <p:cNvSpPr>
            <a:spLocks noChangeArrowheads="1"/>
          </p:cNvSpPr>
          <p:nvPr/>
        </p:nvSpPr>
        <p:spPr bwMode="blackWhite">
          <a:xfrm>
            <a:off x="7391400" y="5752695"/>
            <a:ext cx="1219200" cy="152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5903" name="Rectangle 15"/>
          <p:cNvSpPr>
            <a:spLocks noChangeArrowheads="1"/>
          </p:cNvSpPr>
          <p:nvPr/>
        </p:nvSpPr>
        <p:spPr bwMode="blackWhite">
          <a:xfrm>
            <a:off x="7391400" y="5905095"/>
            <a:ext cx="1219200" cy="152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5904" name="Text Box 16"/>
          <p:cNvSpPr txBox="1">
            <a:spLocks noChangeArrowheads="1"/>
          </p:cNvSpPr>
          <p:nvPr/>
        </p:nvSpPr>
        <p:spPr bwMode="blackWhite">
          <a:xfrm>
            <a:off x="4875225" y="3800070"/>
            <a:ext cx="184731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92D05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5905" name="AutoShape 17"/>
          <p:cNvSpPr>
            <a:spLocks/>
          </p:cNvSpPr>
          <p:nvPr/>
        </p:nvSpPr>
        <p:spPr bwMode="auto">
          <a:xfrm flipH="1">
            <a:off x="7250113" y="4990695"/>
            <a:ext cx="85725" cy="304800"/>
          </a:xfrm>
          <a:prstGeom prst="rightBrace">
            <a:avLst>
              <a:gd name="adj1" fmla="val 29630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165906" name="AutoShape 18"/>
          <p:cNvCxnSpPr>
            <a:cxnSpLocks noChangeShapeType="1"/>
            <a:stCxn id="165904" idx="3"/>
            <a:endCxn id="22" idx="1"/>
          </p:cNvCxnSpPr>
          <p:nvPr/>
        </p:nvCxnSpPr>
        <p:spPr bwMode="auto">
          <a:xfrm>
            <a:off x="5059956" y="3984736"/>
            <a:ext cx="2070513" cy="1161558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5907" name="Text Box 19"/>
          <p:cNvSpPr txBox="1">
            <a:spLocks noChangeArrowheads="1"/>
          </p:cNvSpPr>
          <p:nvPr/>
        </p:nvSpPr>
        <p:spPr bwMode="blackWhite">
          <a:xfrm>
            <a:off x="7543800" y="3800070"/>
            <a:ext cx="91916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chemeClr val="tx1"/>
                </a:solidFill>
                <a:latin typeface="Arial" pitchFamily="34" charset="0"/>
              </a:rPr>
              <a:t>Memory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chemeClr val="tx1"/>
                </a:solidFill>
                <a:latin typeface="Arial" pitchFamily="34" charset="0"/>
              </a:rPr>
              <a:t>(bytes)</a:t>
            </a: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blackWhite">
          <a:xfrm>
            <a:off x="7130469" y="4961628"/>
            <a:ext cx="184731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92D05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 dirty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Aspect/pragma </a:t>
            </a:r>
            <a:r>
              <a:rPr lang="en-US" dirty="0"/>
              <a:t>“Independent</a:t>
            </a:r>
            <a:r>
              <a:rPr lang="en-US" dirty="0" smtClean="0"/>
              <a:t>”</a:t>
            </a:r>
          </a:p>
          <a:p>
            <a:pPr lvl="1"/>
            <a:r>
              <a:rPr lang="en-US" altLang="en-US" dirty="0"/>
              <a:t>Ensures entity is independently </a:t>
            </a:r>
            <a:r>
              <a:rPr lang="en-US" altLang="en-US" dirty="0" smtClean="0"/>
              <a:t>addressable</a:t>
            </a:r>
          </a:p>
          <a:p>
            <a:r>
              <a:rPr lang="en-US" dirty="0" smtClean="0"/>
              <a:t>Aspect/pragma </a:t>
            </a:r>
            <a:r>
              <a:rPr lang="en-US" dirty="0"/>
              <a:t>“Volatile</a:t>
            </a:r>
            <a:r>
              <a:rPr lang="en-US" dirty="0" smtClean="0"/>
              <a:t>”</a:t>
            </a:r>
          </a:p>
          <a:p>
            <a:pPr lvl="1"/>
            <a:r>
              <a:rPr lang="en-US" altLang="en-US" dirty="0" smtClean="0"/>
              <a:t>Roughly, ensures all reads/writes are effective</a:t>
            </a:r>
          </a:p>
          <a:p>
            <a:r>
              <a:rPr lang="en-US" dirty="0" smtClean="0"/>
              <a:t>Aspect/pragma </a:t>
            </a:r>
            <a:r>
              <a:rPr lang="en-US" dirty="0"/>
              <a:t>“Atomic</a:t>
            </a:r>
            <a:r>
              <a:rPr lang="en-US" dirty="0" smtClean="0"/>
              <a:t>”</a:t>
            </a:r>
          </a:p>
          <a:p>
            <a:pPr lvl="1"/>
            <a:r>
              <a:rPr lang="en-US" altLang="en-US" dirty="0"/>
              <a:t>Loads and stores must be indivisible</a:t>
            </a:r>
          </a:p>
          <a:p>
            <a:pPr lvl="1"/>
            <a:r>
              <a:rPr lang="en-US" altLang="en-US" dirty="0" smtClean="0"/>
              <a:t>Every </a:t>
            </a:r>
            <a:r>
              <a:rPr lang="en-US" altLang="en-US" dirty="0"/>
              <a:t>atomic type or object is also </a:t>
            </a:r>
            <a:r>
              <a:rPr lang="en-US" altLang="en-US" dirty="0" smtClean="0"/>
              <a:t>volatile</a:t>
            </a:r>
          </a:p>
          <a:p>
            <a:r>
              <a:rPr lang="en-US" dirty="0" smtClean="0"/>
              <a:t>Aspect/pragma </a:t>
            </a:r>
            <a:r>
              <a:rPr lang="en-US" dirty="0"/>
              <a:t>“Volatile_Full_Access</a:t>
            </a:r>
            <a:r>
              <a:rPr lang="en-US" dirty="0" smtClean="0"/>
              <a:t>”</a:t>
            </a:r>
          </a:p>
          <a:p>
            <a:pPr lvl="1"/>
            <a:r>
              <a:rPr lang="en-US" dirty="0"/>
              <a:t>Roughly, like Atomic but </a:t>
            </a:r>
            <a:r>
              <a:rPr lang="en-US" dirty="0" smtClean="0"/>
              <a:t>ensures </a:t>
            </a:r>
            <a:r>
              <a:rPr lang="en-US" dirty="0"/>
              <a:t>whole object is loaded or stored even if only components are </a:t>
            </a:r>
            <a:r>
              <a:rPr lang="en-US" dirty="0" smtClean="0"/>
              <a:t>accessed</a:t>
            </a:r>
          </a:p>
          <a:p>
            <a:pPr lvl="1"/>
            <a:r>
              <a:rPr lang="en-US" dirty="0" smtClean="0"/>
              <a:t>Defined by GNAT</a:t>
            </a:r>
            <a:endParaRPr lang="en-US" dirty="0"/>
          </a:p>
          <a:p>
            <a:pPr marL="457200" lvl="1" indent="0">
              <a:buNone/>
            </a:pPr>
            <a:endParaRPr lang="en-US" altLang="en-US" dirty="0" smtClean="0"/>
          </a:p>
          <a:p>
            <a:endParaRPr lang="en-US" alt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Aspects for Shared/Memory-Mapped Variables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30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Example: Arm GPIO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General Purpose I/O on Arm devices</a:t>
            </a:r>
          </a:p>
          <a:p>
            <a:pPr lvl="1"/>
            <a:r>
              <a:rPr lang="en-US" dirty="0" smtClean="0"/>
              <a:t>A combination of a port and multiple dedicated pins</a:t>
            </a:r>
          </a:p>
          <a:p>
            <a:pPr lvl="1"/>
            <a:r>
              <a:rPr lang="en-US" dirty="0" smtClean="0"/>
              <a:t>MCUs will offer several such ports</a:t>
            </a:r>
          </a:p>
          <a:p>
            <a:r>
              <a:rPr lang="en-US" dirty="0" smtClean="0"/>
              <a:t>Ports are memory-mapped devices located on MCUs at device-specific addresses</a:t>
            </a:r>
          </a:p>
          <a:p>
            <a:r>
              <a:rPr lang="en-US" dirty="0" smtClean="0"/>
              <a:t>We use an abstract data type to represent any GPIO port/pin object</a:t>
            </a:r>
          </a:p>
          <a:p>
            <a:r>
              <a:rPr lang="en-US" dirty="0" smtClean="0"/>
              <a:t>We declare as many such objects as the device provides</a:t>
            </a:r>
          </a:p>
          <a:p>
            <a:r>
              <a:rPr lang="en-US" dirty="0" smtClean="0"/>
              <a:t>We use address clauses to place each object at its dedicated address</a:t>
            </a:r>
          </a:p>
        </p:txBody>
      </p:sp>
    </p:spTree>
    <p:extLst>
      <p:ext uri="{BB962C8B-B14F-4D97-AF65-F5344CB8AC3E}">
        <p14:creationId xmlns:p14="http://schemas.microsoft.com/office/powerpoint/2010/main" val="236959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far too much to cover in the time available</a:t>
            </a:r>
          </a:p>
          <a:p>
            <a:pPr lvl="1"/>
            <a:r>
              <a:rPr lang="en-US" dirty="0" smtClean="0"/>
              <a:t>Usually this is a few hundred slides</a:t>
            </a:r>
          </a:p>
          <a:p>
            <a:r>
              <a:rPr lang="en-US" dirty="0" smtClean="0"/>
              <a:t>Therefore we highlight the facilities and use examples to illustrate them</a:t>
            </a:r>
          </a:p>
          <a:p>
            <a:pPr lvl="1"/>
            <a:r>
              <a:rPr lang="en-US" dirty="0" smtClean="0"/>
              <a:t>Real code taken from the Ada Drivers Library</a:t>
            </a:r>
          </a:p>
          <a:p>
            <a:pPr lvl="2"/>
            <a:r>
              <a:rPr lang="en-US" dirty="0" smtClean="0"/>
              <a:t>We show a slightly earlier version for illustration</a:t>
            </a:r>
          </a:p>
          <a:p>
            <a:pPr lvl="1"/>
            <a:r>
              <a:rPr lang="en-US" dirty="0" smtClean="0"/>
              <a:t>https://github.com/AdaCore/Ada_Drivers_Library</a:t>
            </a:r>
          </a:p>
          <a:p>
            <a:pPr lvl="1"/>
            <a:r>
              <a:rPr lang="en-US" dirty="0" smtClean="0"/>
              <a:t>https://github.com/AdaCore/Ada_Drivers_Library/tree/master/arch/ARM/STM32/driver_demos</a:t>
            </a:r>
          </a:p>
          <a:p>
            <a:r>
              <a:rPr lang="en-US" dirty="0" smtClean="0"/>
              <a:t>Some good Ada books are available on this topic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Just An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65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47800" y="304800"/>
            <a:ext cx="6445995" cy="61709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package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STM32F4.GPIO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spcBef>
                <a:spcPts val="1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type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GPIO_Port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 limited private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…</a:t>
            </a:r>
          </a:p>
          <a:p>
            <a:pPr>
              <a:spcBef>
                <a:spcPts val="6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type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GPIO_Pin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(Pin_0, Pin_1, Pin_2, …, Pin_14, Pin_15);</a:t>
            </a:r>
          </a:p>
          <a:p>
            <a:pPr>
              <a:spcBef>
                <a:spcPts val="1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type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GPIO_Point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 record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Port :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access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GPIO_Port;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  : GPIO_Pin;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end record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…</a:t>
            </a:r>
          </a:p>
          <a:p>
            <a:pPr>
              <a:spcBef>
                <a:spcPts val="6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function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Set (This : GPIO_Point)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Boolean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Inline;</a:t>
            </a:r>
          </a:p>
          <a:p>
            <a:pPr>
              <a:spcBef>
                <a:spcPts val="6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procedure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Set (This : GPIO_Point)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Inline;</a:t>
            </a:r>
          </a:p>
          <a:p>
            <a:pPr>
              <a:spcBef>
                <a:spcPts val="6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procedure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Clear (This : GPIO_Point)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Inline;</a:t>
            </a:r>
          </a:p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en-US" sz="1400" noProof="1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…</a:t>
            </a:r>
          </a:p>
          <a:p>
            <a:pPr>
              <a:spcBef>
                <a:spcPts val="6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procedure </a:t>
            </a:r>
            <a:r>
              <a:rPr lang="en-US" sz="1400" noProof="1">
                <a:latin typeface="Consolas" panose="020B0609020204030204" pitchFamily="49" charset="0"/>
                <a:cs typeface="Consolas" panose="020B0609020204030204" pitchFamily="49" charset="0"/>
              </a:rPr>
              <a:t>Lock (Point : GPIO_Point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endParaRPr lang="en-US" sz="1400" noProof="1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spcBef>
                <a:spcPts val="600"/>
              </a:spcBef>
              <a:spcAft>
                <a:spcPts val="300"/>
              </a:spcAft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pPr>
              <a:spcBef>
                <a:spcPts val="1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pPr>
              <a:spcBef>
                <a:spcPts val="1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type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GPIO_Port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 limited record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pPr>
              <a:spcBef>
                <a:spcPts val="1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for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GPIO_Port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use record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pPr>
              <a:spcBef>
                <a:spcPts val="1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end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STM32F4.GPIO;</a:t>
            </a:r>
            <a:endParaRPr lang="en-US" sz="1400" noProof="1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61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Declaring Memory-Mapped Devices (1)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1066800"/>
            <a:ext cx="6350713" cy="49398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tabLst>
                <a:tab pos="285750" algn="l"/>
                <a:tab pos="1946275" algn="l"/>
              </a:tabLst>
              <a:defRPr sz="1600" b="1">
                <a:latin typeface="Calibri" panose="020F0502020204030204" pitchFamily="34" charset="0"/>
              </a:defRPr>
            </a:lvl1pPr>
          </a:lstStyle>
          <a:p>
            <a:pPr>
              <a:spcBef>
                <a:spcPts val="600"/>
              </a:spcBef>
            </a:pPr>
            <a:r>
              <a:rPr lang="en-US" sz="1400" noProof="1" smtClean="0"/>
              <a:t>with </a:t>
            </a:r>
            <a:r>
              <a:rPr lang="en-US" sz="1400" b="0" noProof="1" smtClean="0"/>
              <a:t>System.Storage_Elements;</a:t>
            </a:r>
          </a:p>
          <a:p>
            <a:pPr>
              <a:spcBef>
                <a:spcPts val="600"/>
              </a:spcBef>
            </a:pPr>
            <a:r>
              <a:rPr lang="en-US" sz="1400" noProof="1" smtClean="0"/>
              <a:t>use </a:t>
            </a:r>
            <a:r>
              <a:rPr lang="en-US" sz="1400" b="0" noProof="1" smtClean="0"/>
              <a:t>System;</a:t>
            </a:r>
          </a:p>
          <a:p>
            <a:pPr>
              <a:spcBef>
                <a:spcPts val="600"/>
              </a:spcBef>
            </a:pPr>
            <a:r>
              <a:rPr lang="en-US" sz="1400" noProof="1" smtClean="0"/>
              <a:t>use type </a:t>
            </a:r>
            <a:r>
              <a:rPr lang="en-US" sz="1400" b="0" noProof="1" smtClean="0"/>
              <a:t>System.Storage_Elements.Storage_Offset;</a:t>
            </a:r>
          </a:p>
          <a:p>
            <a:pPr>
              <a:spcBef>
                <a:spcPts val="1200"/>
              </a:spcBef>
            </a:pPr>
            <a:r>
              <a:rPr lang="en-US" sz="1400" noProof="1" smtClean="0"/>
              <a:t>package </a:t>
            </a:r>
            <a:r>
              <a:rPr lang="en-US" sz="1400" b="0" noProof="1" smtClean="0"/>
              <a:t>STM32F4 </a:t>
            </a:r>
            <a:r>
              <a:rPr lang="en-US" sz="1400" noProof="1" smtClean="0"/>
              <a:t>is</a:t>
            </a:r>
          </a:p>
          <a:p>
            <a:pPr>
              <a:spcBef>
                <a:spcPts val="1800"/>
              </a:spcBef>
            </a:pPr>
            <a:r>
              <a:rPr lang="en-US" sz="1400" b="0" noProof="1" smtClean="0"/>
              <a:t>	Peripheral_Base : </a:t>
            </a:r>
            <a:r>
              <a:rPr lang="en-US" sz="1400" noProof="1" smtClean="0"/>
              <a:t>constant </a:t>
            </a:r>
            <a:r>
              <a:rPr lang="en-US" sz="1400" b="0" noProof="1" smtClean="0"/>
              <a:t>Address := System'To_Address (16#4000_0000#);</a:t>
            </a:r>
          </a:p>
          <a:p>
            <a:pPr>
              <a:spcBef>
                <a:spcPts val="1800"/>
              </a:spcBef>
            </a:pPr>
            <a:r>
              <a:rPr lang="en-US" sz="1400" b="0" noProof="1" smtClean="0"/>
              <a:t>	APB1_Peripheral_Base : </a:t>
            </a:r>
            <a:r>
              <a:rPr lang="en-US" sz="1400" noProof="1" smtClean="0"/>
              <a:t>constant </a:t>
            </a:r>
            <a:r>
              <a:rPr lang="en-US" sz="1400" b="0" noProof="1" smtClean="0"/>
              <a:t>Address := Peripheral_Base;</a:t>
            </a:r>
          </a:p>
          <a:p>
            <a:pPr>
              <a:spcBef>
                <a:spcPts val="600"/>
              </a:spcBef>
            </a:pPr>
            <a:r>
              <a:rPr lang="en-US" sz="1400" b="0" noProof="1" smtClean="0"/>
              <a:t>	APB2_Peripheral_Base : </a:t>
            </a:r>
            <a:r>
              <a:rPr lang="en-US" sz="1400" noProof="1" smtClean="0"/>
              <a:t>constant </a:t>
            </a:r>
            <a:r>
              <a:rPr lang="en-US" sz="1400" b="0" noProof="1" smtClean="0"/>
              <a:t>Address := Peripheral_Base + 16#0001_0000#;</a:t>
            </a:r>
          </a:p>
          <a:p>
            <a:pPr>
              <a:spcBef>
                <a:spcPts val="600"/>
              </a:spcBef>
            </a:pPr>
            <a:r>
              <a:rPr lang="en-US" sz="1400" b="0" noProof="1" smtClean="0"/>
              <a:t>	AHB1_Peripheral_Base : </a:t>
            </a:r>
            <a:r>
              <a:rPr lang="en-US" sz="1400" noProof="1" smtClean="0"/>
              <a:t>constant </a:t>
            </a:r>
            <a:r>
              <a:rPr lang="en-US" sz="1400" b="0" noProof="1" smtClean="0"/>
              <a:t>Address := Peripheral_Base + 16#0002_0000#;</a:t>
            </a:r>
          </a:p>
          <a:p>
            <a:pPr>
              <a:spcBef>
                <a:spcPts val="600"/>
              </a:spcBef>
            </a:pPr>
            <a:r>
              <a:rPr lang="en-US" sz="1400" b="0" noProof="1" smtClean="0"/>
              <a:t>	AHB2_Peripheral_Base : </a:t>
            </a:r>
            <a:r>
              <a:rPr lang="en-US" sz="1400" noProof="1" smtClean="0"/>
              <a:t>constant </a:t>
            </a:r>
            <a:r>
              <a:rPr lang="en-US" sz="1400" b="0" noProof="1" smtClean="0"/>
              <a:t>Address := Peripheral_Base + 16#1000_0000#;</a:t>
            </a:r>
          </a:p>
          <a:p>
            <a:pPr>
              <a:spcBef>
                <a:spcPts val="1800"/>
              </a:spcBef>
            </a:pPr>
            <a:r>
              <a:rPr lang="en-US" sz="1400" b="0" noProof="1" smtClean="0"/>
              <a:t>	GPIOA_Base : </a:t>
            </a:r>
            <a:r>
              <a:rPr lang="en-US" sz="1400" noProof="1" smtClean="0"/>
              <a:t>constant </a:t>
            </a:r>
            <a:r>
              <a:rPr lang="en-US" sz="1400" b="0" noProof="1" smtClean="0"/>
              <a:t>Address := AHB1_Peripheral_Base + 16#0000#;</a:t>
            </a:r>
          </a:p>
          <a:p>
            <a:pPr>
              <a:spcBef>
                <a:spcPts val="600"/>
              </a:spcBef>
            </a:pPr>
            <a:r>
              <a:rPr lang="en-US" sz="1400" b="0" noProof="1" smtClean="0"/>
              <a:t>	GPIOB_Base : </a:t>
            </a:r>
            <a:r>
              <a:rPr lang="en-US" sz="1400" noProof="1" smtClean="0"/>
              <a:t>constant </a:t>
            </a:r>
            <a:r>
              <a:rPr lang="en-US" sz="1400" b="0" noProof="1" smtClean="0"/>
              <a:t>Address := AHB1_Peripheral_Base + 16#0400#;</a:t>
            </a:r>
          </a:p>
          <a:p>
            <a:pPr>
              <a:spcBef>
                <a:spcPts val="600"/>
              </a:spcBef>
            </a:pPr>
            <a:r>
              <a:rPr lang="en-US" sz="1400" b="0" noProof="1" smtClean="0"/>
              <a:t>	GPIOC_Base : </a:t>
            </a:r>
            <a:r>
              <a:rPr lang="en-US" sz="1400" noProof="1" smtClean="0"/>
              <a:t>constant </a:t>
            </a:r>
            <a:r>
              <a:rPr lang="en-US" sz="1400" b="0" noProof="1" smtClean="0"/>
              <a:t>Address := AHB1_Peripheral_Base + 16#0800#;</a:t>
            </a:r>
          </a:p>
          <a:p>
            <a:pPr>
              <a:spcBef>
                <a:spcPts val="600"/>
              </a:spcBef>
            </a:pPr>
            <a:r>
              <a:rPr lang="en-US" sz="1400" b="0" noProof="1" smtClean="0"/>
              <a:t>	…</a:t>
            </a:r>
          </a:p>
          <a:p>
            <a:pPr>
              <a:spcBef>
                <a:spcPts val="600"/>
              </a:spcBef>
            </a:pPr>
            <a:r>
              <a:rPr lang="en-US" sz="1400" b="0" noProof="1" smtClean="0"/>
              <a:t>	ADC1_Base   : </a:t>
            </a:r>
            <a:r>
              <a:rPr lang="en-US" sz="1400" noProof="1" smtClean="0"/>
              <a:t>constant </a:t>
            </a:r>
            <a:r>
              <a:rPr lang="en-US" sz="1400" b="0" noProof="1" smtClean="0"/>
              <a:t>Address := APB2_Peripheral_Base + 16#2000#;</a:t>
            </a:r>
          </a:p>
          <a:p>
            <a:pPr>
              <a:spcBef>
                <a:spcPts val="600"/>
              </a:spcBef>
            </a:pPr>
            <a:r>
              <a:rPr lang="en-US" sz="1400" b="0" noProof="1" smtClean="0"/>
              <a:t>	…</a:t>
            </a:r>
            <a:endParaRPr lang="en-US" sz="1400" b="0" noProof="1"/>
          </a:p>
        </p:txBody>
      </p:sp>
    </p:spTree>
    <p:extLst>
      <p:ext uri="{BB962C8B-B14F-4D97-AF65-F5344CB8AC3E}">
        <p14:creationId xmlns:p14="http://schemas.microsoft.com/office/powerpoint/2010/main" val="108169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Double Wave 22"/>
          <p:cNvSpPr/>
          <p:nvPr/>
        </p:nvSpPr>
        <p:spPr bwMode="auto">
          <a:xfrm>
            <a:off x="5539778" y="3421728"/>
            <a:ext cx="893504" cy="217138"/>
          </a:xfrm>
          <a:prstGeom prst="doubleWav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Double Wave 23"/>
          <p:cNvSpPr/>
          <p:nvPr/>
        </p:nvSpPr>
        <p:spPr bwMode="auto">
          <a:xfrm>
            <a:off x="5539778" y="3714299"/>
            <a:ext cx="893504" cy="217138"/>
          </a:xfrm>
          <a:prstGeom prst="doubleWav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Double Wave 24"/>
          <p:cNvSpPr/>
          <p:nvPr/>
        </p:nvSpPr>
        <p:spPr bwMode="auto">
          <a:xfrm>
            <a:off x="5539778" y="4006870"/>
            <a:ext cx="893504" cy="217138"/>
          </a:xfrm>
          <a:prstGeom prst="doubleWav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Double Wave 25"/>
          <p:cNvSpPr/>
          <p:nvPr/>
        </p:nvSpPr>
        <p:spPr bwMode="auto">
          <a:xfrm>
            <a:off x="6822563" y="5501572"/>
            <a:ext cx="818053" cy="217138"/>
          </a:xfrm>
          <a:prstGeom prst="doubleWav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Double Wave 6"/>
          <p:cNvSpPr/>
          <p:nvPr/>
        </p:nvSpPr>
        <p:spPr bwMode="auto">
          <a:xfrm>
            <a:off x="2895600" y="3734866"/>
            <a:ext cx="762000" cy="196571"/>
          </a:xfrm>
          <a:prstGeom prst="doubleWav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Double Wave 7"/>
          <p:cNvSpPr/>
          <p:nvPr/>
        </p:nvSpPr>
        <p:spPr bwMode="auto">
          <a:xfrm>
            <a:off x="2895600" y="4017135"/>
            <a:ext cx="762000" cy="196571"/>
          </a:xfrm>
          <a:prstGeom prst="doubleWav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Double Wave 8"/>
          <p:cNvSpPr/>
          <p:nvPr/>
        </p:nvSpPr>
        <p:spPr bwMode="auto">
          <a:xfrm>
            <a:off x="2895600" y="3435610"/>
            <a:ext cx="762000" cy="200522"/>
          </a:xfrm>
          <a:prstGeom prst="doubleWav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Double Wave 9"/>
          <p:cNvSpPr/>
          <p:nvPr/>
        </p:nvSpPr>
        <p:spPr bwMode="auto">
          <a:xfrm>
            <a:off x="2819400" y="5507865"/>
            <a:ext cx="2133600" cy="204552"/>
          </a:xfrm>
          <a:prstGeom prst="doubleWav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Declaring Memory-Mapped </a:t>
            </a:r>
            <a:r>
              <a:rPr lang="en-US" altLang="en-US" dirty="0" smtClean="0"/>
              <a:t>Devices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79972" y="1447800"/>
            <a:ext cx="6573146" cy="4555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85750" algn="l"/>
                <a:tab pos="1946275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with </a:t>
            </a:r>
            <a:r>
              <a:rPr lang="en-US" sz="1400" noProof="1" smtClean="0">
                <a:latin typeface="Calibri" panose="020F0502020204030204" pitchFamily="34" charset="0"/>
              </a:rPr>
              <a:t>System;          	</a:t>
            </a:r>
            <a:r>
              <a:rPr lang="en-US" sz="1400" b="1" noProof="1" smtClean="0">
                <a:latin typeface="Calibri" panose="020F0502020204030204" pitchFamily="34" charset="0"/>
              </a:rPr>
              <a:t>use </a:t>
            </a:r>
            <a:r>
              <a:rPr lang="en-US" sz="1400" noProof="1" smtClean="0">
                <a:latin typeface="Calibri" panose="020F0502020204030204" pitchFamily="34" charset="0"/>
              </a:rPr>
              <a:t>System;</a:t>
            </a:r>
          </a:p>
          <a:p>
            <a:pPr>
              <a:tabLst>
                <a:tab pos="285750" algn="l"/>
                <a:tab pos="1946275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with </a:t>
            </a:r>
            <a:r>
              <a:rPr lang="en-US" sz="1400" noProof="1" smtClean="0">
                <a:latin typeface="Calibri" panose="020F0502020204030204" pitchFamily="34" charset="0"/>
              </a:rPr>
              <a:t>STM32F4.GPIO; 	</a:t>
            </a:r>
            <a:r>
              <a:rPr lang="en-US" sz="1400" b="1" noProof="1" smtClean="0">
                <a:latin typeface="Calibri" panose="020F0502020204030204" pitchFamily="34" charset="0"/>
              </a:rPr>
              <a:t>use </a:t>
            </a:r>
            <a:r>
              <a:rPr lang="en-US" sz="1400" noProof="1" smtClean="0">
                <a:latin typeface="Calibri" panose="020F0502020204030204" pitchFamily="34" charset="0"/>
              </a:rPr>
              <a:t>STM32F4.GPIO;</a:t>
            </a:r>
          </a:p>
          <a:p>
            <a:pPr>
              <a:tabLst>
                <a:tab pos="285750" algn="l"/>
                <a:tab pos="1946275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with </a:t>
            </a:r>
            <a:r>
              <a:rPr lang="en-US" sz="1400" noProof="1" smtClean="0">
                <a:latin typeface="Calibri" panose="020F0502020204030204" pitchFamily="34" charset="0"/>
              </a:rPr>
              <a:t>STM32F4.DMA; 	</a:t>
            </a:r>
            <a:r>
              <a:rPr lang="en-US" sz="1400" b="1" noProof="1" smtClean="0">
                <a:latin typeface="Calibri" panose="020F0502020204030204" pitchFamily="34" charset="0"/>
              </a:rPr>
              <a:t>use </a:t>
            </a:r>
            <a:r>
              <a:rPr lang="en-US" sz="1400" noProof="1" smtClean="0">
                <a:latin typeface="Calibri" panose="020F0502020204030204" pitchFamily="34" charset="0"/>
              </a:rPr>
              <a:t>STM32F4.DMA;</a:t>
            </a:r>
          </a:p>
          <a:p>
            <a:pPr>
              <a:tabLst>
                <a:tab pos="28575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…</a:t>
            </a:r>
          </a:p>
          <a:p>
            <a:pPr>
              <a:tabLst>
                <a:tab pos="285750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use </a:t>
            </a:r>
            <a:r>
              <a:rPr lang="en-US" sz="1400" noProof="1" smtClean="0">
                <a:latin typeface="Calibri" panose="020F0502020204030204" pitchFamily="34" charset="0"/>
              </a:rPr>
              <a:t>STM32F4;  -- for base addresses</a:t>
            </a:r>
          </a:p>
          <a:p>
            <a:pPr>
              <a:tabLst>
                <a:tab pos="285750" algn="l"/>
              </a:tabLst>
            </a:pPr>
            <a:endParaRPr lang="en-US" sz="1400" noProof="1" smtClean="0">
              <a:latin typeface="Calibri" panose="020F0502020204030204" pitchFamily="34" charset="0"/>
            </a:endParaRPr>
          </a:p>
          <a:p>
            <a:pPr>
              <a:tabLst>
                <a:tab pos="285750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package </a:t>
            </a:r>
            <a:r>
              <a:rPr lang="en-US" sz="1400" noProof="1" smtClean="0">
                <a:latin typeface="Calibri" panose="020F0502020204030204" pitchFamily="34" charset="0"/>
              </a:rPr>
              <a:t>STM32F4xxx </a:t>
            </a:r>
            <a:r>
              <a:rPr lang="en-US" sz="1400" b="1" noProof="1" smtClean="0">
                <a:latin typeface="Calibri" panose="020F0502020204030204" pitchFamily="34" charset="0"/>
              </a:rPr>
              <a:t>is</a:t>
            </a:r>
          </a:p>
          <a:p>
            <a:pPr>
              <a:tabLst>
                <a:tab pos="28575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…</a:t>
            </a:r>
          </a:p>
          <a:p>
            <a:pPr>
              <a:tabLst>
                <a:tab pos="285750" algn="l"/>
              </a:tabLst>
            </a:pPr>
            <a:endParaRPr lang="en-US" sz="1400" noProof="1" smtClean="0">
              <a:latin typeface="Calibri" panose="020F0502020204030204" pitchFamily="34" charset="0"/>
            </a:endParaRPr>
          </a:p>
          <a:p>
            <a:pPr>
              <a:tabLst>
                <a:tab pos="285750" algn="l"/>
                <a:tab pos="1031875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GPIO_A : </a:t>
            </a:r>
            <a:r>
              <a:rPr lang="en-US" sz="1400" b="1" noProof="1" smtClean="0">
                <a:latin typeface="Calibri" panose="020F0502020204030204" pitchFamily="34" charset="0"/>
              </a:rPr>
              <a:t>aliased </a:t>
            </a:r>
            <a:r>
              <a:rPr lang="en-US" sz="1400" noProof="1" smtClean="0">
                <a:latin typeface="Calibri" panose="020F0502020204030204" pitchFamily="34" charset="0"/>
              </a:rPr>
              <a:t>GPIO_Port </a:t>
            </a:r>
            <a:r>
              <a:rPr lang="en-US" sz="1400" b="1" noProof="1" smtClean="0">
                <a:latin typeface="Calibri" panose="020F0502020204030204" pitchFamily="34" charset="0"/>
              </a:rPr>
              <a:t>with </a:t>
            </a:r>
            <a:r>
              <a:rPr lang="en-US" sz="1400" noProof="1" smtClean="0">
                <a:latin typeface="Calibri" panose="020F0502020204030204" pitchFamily="34" charset="0"/>
              </a:rPr>
              <a:t>Volatile, Address =&gt; GPIOA_Base;</a:t>
            </a:r>
          </a:p>
          <a:p>
            <a:pPr>
              <a:spcBef>
                <a:spcPts val="600"/>
              </a:spcBef>
              <a:tabLst>
                <a:tab pos="285750" algn="l"/>
                <a:tab pos="1031875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GPIO_B : </a:t>
            </a:r>
            <a:r>
              <a:rPr lang="en-US" sz="1400" b="1" noProof="1" smtClean="0">
                <a:latin typeface="Calibri" panose="020F0502020204030204" pitchFamily="34" charset="0"/>
              </a:rPr>
              <a:t>aliased </a:t>
            </a:r>
            <a:r>
              <a:rPr lang="en-US" sz="1400" noProof="1" smtClean="0">
                <a:latin typeface="Calibri" panose="020F0502020204030204" pitchFamily="34" charset="0"/>
              </a:rPr>
              <a:t>GPIO_Port </a:t>
            </a:r>
            <a:r>
              <a:rPr lang="en-US" sz="1400" b="1" noProof="1" smtClean="0">
                <a:latin typeface="Calibri" panose="020F0502020204030204" pitchFamily="34" charset="0"/>
              </a:rPr>
              <a:t>with </a:t>
            </a:r>
            <a:r>
              <a:rPr lang="en-US" sz="1400" noProof="1" smtClean="0">
                <a:latin typeface="Calibri" panose="020F0502020204030204" pitchFamily="34" charset="0"/>
              </a:rPr>
              <a:t>Volatile, Address =&gt; GPIOB_Base;</a:t>
            </a:r>
          </a:p>
          <a:p>
            <a:pPr>
              <a:spcBef>
                <a:spcPts val="600"/>
              </a:spcBef>
              <a:tabLst>
                <a:tab pos="285750" algn="l"/>
                <a:tab pos="1031875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GPIO_C : </a:t>
            </a:r>
            <a:r>
              <a:rPr lang="en-US" sz="1400" b="1" noProof="1" smtClean="0">
                <a:latin typeface="Calibri" panose="020F0502020204030204" pitchFamily="34" charset="0"/>
              </a:rPr>
              <a:t>aliased </a:t>
            </a:r>
            <a:r>
              <a:rPr lang="en-US" sz="1400" noProof="1" smtClean="0">
                <a:latin typeface="Calibri" panose="020F0502020204030204" pitchFamily="34" charset="0"/>
              </a:rPr>
              <a:t>GPIO_Port </a:t>
            </a:r>
            <a:r>
              <a:rPr lang="en-US" sz="1400" b="1" noProof="1" smtClean="0">
                <a:latin typeface="Calibri" panose="020F0502020204030204" pitchFamily="34" charset="0"/>
              </a:rPr>
              <a:t>with </a:t>
            </a:r>
            <a:r>
              <a:rPr lang="en-US" sz="1400" noProof="1" smtClean="0">
                <a:latin typeface="Calibri" panose="020F0502020204030204" pitchFamily="34" charset="0"/>
              </a:rPr>
              <a:t>Volatile, Address =&gt; GPIOC_Base;</a:t>
            </a:r>
          </a:p>
          <a:p>
            <a:pPr>
              <a:tabLst>
                <a:tab pos="285750" algn="l"/>
                <a:tab pos="1031875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…</a:t>
            </a:r>
          </a:p>
          <a:p>
            <a:pPr>
              <a:tabLst>
                <a:tab pos="285750" algn="l"/>
                <a:tab pos="1031875" algn="l"/>
              </a:tabLst>
            </a:pPr>
            <a:endParaRPr lang="en-US" sz="1400" noProof="1">
              <a:latin typeface="Calibri" panose="020F0502020204030204" pitchFamily="34" charset="0"/>
            </a:endParaRPr>
          </a:p>
          <a:p>
            <a:pPr>
              <a:tabLst>
                <a:tab pos="285750" algn="l"/>
                <a:tab pos="1031875" algn="l"/>
              </a:tabLst>
            </a:pPr>
            <a:endParaRPr lang="en-US" sz="1400" noProof="1" smtClean="0">
              <a:latin typeface="Calibri" panose="020F0502020204030204" pitchFamily="34" charset="0"/>
            </a:endParaRPr>
          </a:p>
          <a:p>
            <a:pPr>
              <a:tabLst>
                <a:tab pos="285750" algn="l"/>
                <a:tab pos="1031875" algn="l"/>
              </a:tabLst>
            </a:pPr>
            <a:endParaRPr lang="en-US" sz="1400" noProof="1">
              <a:latin typeface="Calibri" panose="020F0502020204030204" pitchFamily="34" charset="0"/>
            </a:endParaRPr>
          </a:p>
          <a:p>
            <a:pPr>
              <a:tabLst>
                <a:tab pos="285750" algn="l"/>
                <a:tab pos="1031875" algn="l"/>
              </a:tabLst>
            </a:pPr>
            <a:endParaRPr lang="en-US" sz="1400" noProof="1" smtClean="0">
              <a:latin typeface="Calibri" panose="020F0502020204030204" pitchFamily="34" charset="0"/>
            </a:endParaRPr>
          </a:p>
          <a:p>
            <a:pPr>
              <a:tabLst>
                <a:tab pos="285750" algn="l"/>
                <a:tab pos="1031875" algn="l"/>
              </a:tabLst>
            </a:pPr>
            <a:endParaRPr lang="en-US" sz="1400" noProof="1" smtClean="0">
              <a:latin typeface="Calibri" panose="020F0502020204030204" pitchFamily="34" charset="0"/>
            </a:endParaRPr>
          </a:p>
          <a:p>
            <a:pPr>
              <a:tabLst>
                <a:tab pos="285750" algn="l"/>
                <a:tab pos="1031875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ADC_1 : </a:t>
            </a:r>
            <a:r>
              <a:rPr lang="en-US" sz="1400" b="1" noProof="1" smtClean="0">
                <a:latin typeface="Calibri" panose="020F0502020204030204" pitchFamily="34" charset="0"/>
              </a:rPr>
              <a:t>aliased </a:t>
            </a:r>
            <a:r>
              <a:rPr lang="en-US" sz="1400" noProof="1" smtClean="0">
                <a:latin typeface="Calibri" panose="020F0502020204030204" pitchFamily="34" charset="0"/>
              </a:rPr>
              <a:t>Analog_To_Digital_Converter </a:t>
            </a:r>
            <a:r>
              <a:rPr lang="en-US" sz="1400" b="1" noProof="1" smtClean="0">
                <a:latin typeface="Calibri" panose="020F0502020204030204" pitchFamily="34" charset="0"/>
              </a:rPr>
              <a:t>with </a:t>
            </a:r>
            <a:r>
              <a:rPr lang="en-US" sz="1400" noProof="1" smtClean="0">
                <a:latin typeface="Calibri" panose="020F0502020204030204" pitchFamily="34" charset="0"/>
              </a:rPr>
              <a:t>Volatile, Address =&gt; ADC1_Base;</a:t>
            </a:r>
          </a:p>
          <a:p>
            <a:pPr>
              <a:tabLst>
                <a:tab pos="28575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…</a:t>
            </a:r>
            <a:endParaRPr lang="en-US" sz="1400" noProof="1">
              <a:latin typeface="Calibri" panose="020F0502020204030204" pitchFamily="34" charset="0"/>
            </a:endParaRPr>
          </a:p>
        </p:txBody>
      </p:sp>
      <p:pic>
        <p:nvPicPr>
          <p:cNvPr id="173060" name="Picture 4" descr="http://i00.i.aliimg.com/wsphoto/v0/1633173346_3/STM32F401C-DISCO-32F401CDISCOVERY-STM32F4-Discovery-STM32-development-board-for-STM32F401-line-with-STM32F401VC-MC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006" y="1219200"/>
            <a:ext cx="2054225" cy="15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69645" y="4657175"/>
            <a:ext cx="2693366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Memory-mapped devices…</a:t>
            </a:r>
          </a:p>
        </p:txBody>
      </p:sp>
      <p:cxnSp>
        <p:nvCxnSpPr>
          <p:cNvPr id="11" name="Curved Connector 10"/>
          <p:cNvCxnSpPr>
            <a:stCxn id="3" idx="0"/>
            <a:endCxn id="12" idx="2"/>
          </p:cNvCxnSpPr>
          <p:nvPr/>
        </p:nvCxnSpPr>
        <p:spPr bwMode="auto">
          <a:xfrm rot="16200000" flipV="1">
            <a:off x="3189949" y="4430795"/>
            <a:ext cx="325580" cy="127179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3174849" y="4255395"/>
            <a:ext cx="228600" cy="76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9" name="Curved Connector 18"/>
          <p:cNvCxnSpPr>
            <a:stCxn id="3" idx="2"/>
            <a:endCxn id="20" idx="0"/>
          </p:cNvCxnSpPr>
          <p:nvPr/>
        </p:nvCxnSpPr>
        <p:spPr bwMode="auto">
          <a:xfrm rot="16200000" flipH="1">
            <a:off x="3430881" y="4981175"/>
            <a:ext cx="402665" cy="431771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Rectangle 19"/>
          <p:cNvSpPr/>
          <p:nvPr/>
        </p:nvSpPr>
        <p:spPr bwMode="auto">
          <a:xfrm>
            <a:off x="3733799" y="5398394"/>
            <a:ext cx="228600" cy="76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91066" y="4657175"/>
            <a:ext cx="2182008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… at these addresses</a:t>
            </a:r>
          </a:p>
        </p:txBody>
      </p:sp>
      <p:cxnSp>
        <p:nvCxnSpPr>
          <p:cNvPr id="28" name="Curved Connector 27"/>
          <p:cNvCxnSpPr>
            <a:stCxn id="27" idx="0"/>
            <a:endCxn id="29" idx="2"/>
          </p:cNvCxnSpPr>
          <p:nvPr/>
        </p:nvCxnSpPr>
        <p:spPr bwMode="auto">
          <a:xfrm rot="16200000" flipV="1">
            <a:off x="5947298" y="4422402"/>
            <a:ext cx="342363" cy="127183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Rectangle 28"/>
          <p:cNvSpPr/>
          <p:nvPr/>
        </p:nvSpPr>
        <p:spPr bwMode="auto">
          <a:xfrm>
            <a:off x="5940587" y="4238612"/>
            <a:ext cx="228600" cy="76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0" name="Curved Connector 29"/>
          <p:cNvCxnSpPr>
            <a:stCxn id="27" idx="2"/>
            <a:endCxn id="31" idx="0"/>
          </p:cNvCxnSpPr>
          <p:nvPr/>
        </p:nvCxnSpPr>
        <p:spPr bwMode="auto">
          <a:xfrm rot="16200000" flipH="1">
            <a:off x="6460444" y="4717355"/>
            <a:ext cx="385882" cy="94263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Rectangle 30"/>
          <p:cNvSpPr/>
          <p:nvPr/>
        </p:nvSpPr>
        <p:spPr bwMode="auto">
          <a:xfrm>
            <a:off x="7010400" y="5381611"/>
            <a:ext cx="228600" cy="76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29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47800" y="228600"/>
            <a:ext cx="6942926" cy="63966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package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STM32F4.GPIO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…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type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GPIO_Pin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</a:p>
          <a:p>
            <a:pPr>
              <a:spcBef>
                <a:spcPts val="3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(Pin_0, Pin_1, Pin_2,  Pin_3,  Pin_4,  Pin_5,  Pin_6,  Pin_7,</a:t>
            </a:r>
          </a:p>
          <a:p>
            <a:pPr>
              <a:spcBef>
                <a:spcPts val="3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Pin_8, Pin_9, Pin_10, Pin_11, Pin_12, Pin_13, Pin_14, Pin_15);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for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GPIO_Pin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use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(Pin_0  =&gt; 16#0001#,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Pin_1  =&gt; 16#0002#,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Pin_2  =&gt; 16#0004#,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Pin_3  =&gt; 16#0008#,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Pin_4  =&gt; 16#0010#,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Pin_5  =&gt; 16#0020#,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Pin_6  =&gt; 16#0040#,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Pin_7  =&gt; 16#0080#,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Pin_8  =&gt; 16#0100#,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Pin_9  =&gt; 16#0200#,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Pin_10 =&gt; 16#0400#,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Pin_11 =&gt; 16#0800#,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Pin_12 =&gt; 16#1000#,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Pin_13 =&gt; 16#2000#,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Pin_14 =&gt; 16#4000#,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Pin_15 =&gt; 16#8000#);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for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GPIO_Pin'Size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use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16; --  confirming</a:t>
            </a:r>
            <a:endParaRPr lang="en-US" sz="1400" noProof="1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86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0600" y="228600"/>
            <a:ext cx="7738016" cy="6340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package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STM32F4.GPIO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</a:p>
          <a:p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…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b="1" noProof="1">
                <a:latin typeface="Consolas" panose="020B0609020204030204" pitchFamily="49" charset="0"/>
                <a:cs typeface="Consolas" panose="020B0609020204030204" pitchFamily="49" charset="0"/>
              </a:rPr>
              <a:t>type </a:t>
            </a:r>
            <a:r>
              <a:rPr lang="en-US" sz="1400" noProof="1">
                <a:latin typeface="Consolas" panose="020B0609020204030204" pitchFamily="49" charset="0"/>
                <a:cs typeface="Consolas" panose="020B0609020204030204" pitchFamily="49" charset="0"/>
              </a:rPr>
              <a:t>Pin_IO_Modes </a:t>
            </a:r>
            <a:r>
              <a:rPr lang="en-US" sz="1400" b="1" noProof="1">
                <a:latin typeface="Consolas" panose="020B0609020204030204" pitchFamily="49" charset="0"/>
                <a:cs typeface="Consolas" panose="020B0609020204030204" pitchFamily="49" charset="0"/>
              </a:rPr>
              <a:t>is </a:t>
            </a:r>
            <a:r>
              <a:rPr lang="en-US" sz="1400" noProof="1">
                <a:latin typeface="Consolas" panose="020B0609020204030204" pitchFamily="49" charset="0"/>
                <a:cs typeface="Consolas" panose="020B0609020204030204" pitchFamily="49" charset="0"/>
              </a:rPr>
              <a:t>(Mode_In, Mode_Out, Mode_AF, Mode_Analog);</a:t>
            </a:r>
          </a:p>
          <a:p>
            <a:endParaRPr lang="en-US" sz="1400" noProof="1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>
                <a:latin typeface="Consolas" panose="020B0609020204030204" pitchFamily="49" charset="0"/>
                <a:cs typeface="Consolas" panose="020B0609020204030204" pitchFamily="49" charset="0"/>
              </a:rPr>
              <a:t>   type </a:t>
            </a:r>
            <a:r>
              <a:rPr lang="en-US" sz="1400" noProof="1">
                <a:latin typeface="Consolas" panose="020B0609020204030204" pitchFamily="49" charset="0"/>
                <a:cs typeface="Consolas" panose="020B0609020204030204" pitchFamily="49" charset="0"/>
              </a:rPr>
              <a:t>Pin_Output_Types </a:t>
            </a:r>
            <a:r>
              <a:rPr lang="en-US" sz="1400" b="1" noProof="1">
                <a:latin typeface="Consolas" panose="020B0609020204030204" pitchFamily="49" charset="0"/>
                <a:cs typeface="Consolas" panose="020B0609020204030204" pitchFamily="49" charset="0"/>
              </a:rPr>
              <a:t>is </a:t>
            </a:r>
            <a:r>
              <a:rPr lang="en-US" sz="1400" noProof="1">
                <a:latin typeface="Consolas" panose="020B0609020204030204" pitchFamily="49" charset="0"/>
                <a:cs typeface="Consolas" panose="020B0609020204030204" pitchFamily="49" charset="0"/>
              </a:rPr>
              <a:t>(Push_Pull, Open_Drain);</a:t>
            </a:r>
          </a:p>
          <a:p>
            <a:endParaRPr lang="en-US" sz="1400" noProof="1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>
                <a:latin typeface="Consolas" panose="020B0609020204030204" pitchFamily="49" charset="0"/>
                <a:cs typeface="Consolas" panose="020B0609020204030204" pitchFamily="49" charset="0"/>
              </a:rPr>
              <a:t>   type </a:t>
            </a:r>
            <a:r>
              <a:rPr lang="en-US" sz="1400" noProof="1">
                <a:latin typeface="Consolas" panose="020B0609020204030204" pitchFamily="49" charset="0"/>
                <a:cs typeface="Consolas" panose="020B0609020204030204" pitchFamily="49" charset="0"/>
              </a:rPr>
              <a:t>Pin_Output_Speeds </a:t>
            </a:r>
            <a:r>
              <a:rPr lang="en-US" sz="1400" b="1" noProof="1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</a:p>
          <a:p>
            <a:r>
              <a:rPr lang="en-US" sz="1400" b="1" noProof="1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400" noProof="1">
                <a:latin typeface="Consolas" panose="020B0609020204030204" pitchFamily="49" charset="0"/>
                <a:cs typeface="Consolas" panose="020B0609020204030204" pitchFamily="49" charset="0"/>
              </a:rPr>
              <a:t>(Speed_2MHz,  Speed_25MHz, Speed_50MHz, Speed_100MHz);</a:t>
            </a:r>
          </a:p>
          <a:p>
            <a:endParaRPr lang="en-US" sz="1400" noProof="1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>
                <a:latin typeface="Consolas" panose="020B0609020204030204" pitchFamily="49" charset="0"/>
                <a:cs typeface="Consolas" panose="020B0609020204030204" pitchFamily="49" charset="0"/>
              </a:rPr>
              <a:t>   type </a:t>
            </a:r>
            <a:r>
              <a:rPr lang="en-US" sz="1400" noProof="1">
                <a:latin typeface="Consolas" panose="020B0609020204030204" pitchFamily="49" charset="0"/>
                <a:cs typeface="Consolas" panose="020B0609020204030204" pitchFamily="49" charset="0"/>
              </a:rPr>
              <a:t>Internal_Pin_Resistors </a:t>
            </a:r>
            <a:r>
              <a:rPr lang="en-US" sz="1400" b="1" noProof="1">
                <a:latin typeface="Consolas" panose="020B0609020204030204" pitchFamily="49" charset="0"/>
                <a:cs typeface="Consolas" panose="020B0609020204030204" pitchFamily="49" charset="0"/>
              </a:rPr>
              <a:t>is </a:t>
            </a:r>
            <a:r>
              <a:rPr lang="en-US" sz="1400" noProof="1">
                <a:latin typeface="Consolas" panose="020B0609020204030204" pitchFamily="49" charset="0"/>
                <a:cs typeface="Consolas" panose="020B0609020204030204" pitchFamily="49" charset="0"/>
              </a:rPr>
              <a:t>(Floating, Pull_Up, Pull_Down);</a:t>
            </a:r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sz="1400" b="1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type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Pin_Modes_Register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 array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(0 .. 15)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of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Pin_IO_Modes </a:t>
            </a:r>
            <a:r>
              <a:rPr lang="en-US" sz="1400" b="1" noProof="1"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endParaRPr lang="en-US" sz="1400" b="1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Component_Size </a:t>
            </a:r>
            <a:r>
              <a:rPr lang="en-US" sz="1400" noProof="1"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Pin_IO_Modes'Size;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type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Output_Types_Register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 array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(0 .. 15)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of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Pin_Output_Types with</a:t>
            </a:r>
          </a:p>
          <a:p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Component_Size =&gt;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Pin_Output_Types'Size;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type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Output_Speeds_Register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 array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(0 .. 15)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of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Pin_Output_Speeds with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Component_Size =&gt;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Pin_Output_Speeds'Size;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type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Resistors_Register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 array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(0 .. 15)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of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Internal_Pin_Resistors with</a:t>
            </a:r>
          </a:p>
          <a:p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Component_Size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Internal_Pin_Resistors'Size;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…</a:t>
            </a:r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end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STM32F4.GPIO;</a:t>
            </a:r>
            <a:endParaRPr lang="en-US" sz="1400" noProof="1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90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381000"/>
            <a:ext cx="6942926" cy="61683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…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</a:p>
          <a:p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…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type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GPIO_Port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 limited record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MODER      : Pin_Modes_Register;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OTYPER     : Output_Types_Register;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Reserved_1 : Half_Word;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OSPEEDR    : Output_Speeds_Register;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PUPDR      : Resistors_Register;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IDR        : Half_Word;       --  input data register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Reserved_2 : Half_Word;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ODR        : Half_Word;       --  output data register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Reserved_3 : Half_Word;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BSRR_Set   : Half_Word;       --  bit set register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BSRR_Reset : Half_Word;       --  bit reset register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LCKR       : Word;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AFR        : Bits_16x4;       --  alternate function registers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Reserved_4 : Reserved_246x32;</a:t>
            </a:r>
          </a:p>
          <a:p>
            <a:pPr>
              <a:spcBef>
                <a:spcPts val="3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end record with</a:t>
            </a:r>
          </a:p>
          <a:p>
            <a:pPr>
              <a:spcBef>
                <a:spcPts val="3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Volatile_Full_Access,</a:t>
            </a:r>
          </a:p>
          <a:p>
            <a:pPr>
              <a:spcBef>
                <a:spcPts val="3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Size =&gt; 16#400# * 8;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for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GPIO_Port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use record …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end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STM32F4.GPIO;</a:t>
            </a:r>
            <a:endParaRPr lang="en-US" sz="1400" noProof="1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2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04800" y="1219200"/>
            <a:ext cx="8510155" cy="4532010"/>
            <a:chOff x="304800" y="1219200"/>
            <a:chExt cx="8510155" cy="4532010"/>
          </a:xfrm>
        </p:grpSpPr>
        <p:sp>
          <p:nvSpPr>
            <p:cNvPr id="5" name="TextBox 4"/>
            <p:cNvSpPr txBox="1"/>
            <p:nvPr/>
          </p:nvSpPr>
          <p:spPr>
            <a:xfrm>
              <a:off x="304800" y="1219200"/>
              <a:ext cx="4160113" cy="453201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ysDot"/>
            </a:ln>
          </p:spPr>
          <p:txBody>
            <a:bodyPr wrap="none" tIns="0" bIns="0" rtlCol="0">
              <a:spAutoFit/>
            </a:bodyPr>
            <a:lstStyle/>
            <a:p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type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GPIO_Port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is limited record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MODER      : Pin_Modes_Register;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OTYPER     : Output_Types_Register;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Reserved_1 : Half_Word;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OSPEEDR    : Output_Speeds_Register;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PUPDR      : Resistors_Register;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IDR        : Half_Word;       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Reserved_2 : Half_Word;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ODR        : Half_Word;       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Reserved_3 : Half_Word;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BSRR_Set   : Half_Word;       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BSRR_Reset : Half_Word;       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LCKR       : Word;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AFR        : Bits_16x4;       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Reserved_4 : Reserved_246x32;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end record with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Volatile_Full_Access,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Size =&gt; 16#400# * 8;</a:t>
              </a:r>
              <a:endParaRPr lang="en-US" sz="1400" noProof="1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53000" y="1219200"/>
              <a:ext cx="3861955" cy="4024179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ysDot"/>
            </a:ln>
          </p:spPr>
          <p:txBody>
            <a:bodyPr wrap="none" tIns="0" bIns="0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for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GPIO_Port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use record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MODER     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at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0 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range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0 .. 31;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OTYPER    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at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4 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range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0 .. 15;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Reserved_1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at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6 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range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0 .. 15;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OSPEEDR   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at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8 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range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0 .. 31;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PUPDR     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at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12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range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0 .. 31;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IDR       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at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16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range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0 .. 15;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Reserved_2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at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18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range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0 .. 15;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ODR       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at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20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range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0 .. 15;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Reserved_3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at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22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range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0 .. 15;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BSRR_Set  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at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24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range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0 .. 15;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BSRR_Reset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at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26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range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0 .. 15;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LCKR      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at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28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range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0 .. 31;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AFR       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at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32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range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0 .. 63;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  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Reserved_4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at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40 </a:t>
              </a: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range 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0 .. 7871;</a:t>
              </a:r>
            </a:p>
            <a:p>
              <a:pPr>
                <a:spcBef>
                  <a:spcPts val="300"/>
                </a:spcBef>
              </a:pPr>
              <a:r>
                <a:rPr lang="en-US" sz="1400" b="1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end record</a:t>
              </a:r>
              <a:r>
                <a:rPr lang="en-US" sz="1400" noProof="1" smtClean="0">
                  <a:latin typeface="Consolas" panose="020B0609020204030204" pitchFamily="49" charset="0"/>
                  <a:cs typeface="Consolas" panose="020B0609020204030204" pitchFamily="49" charset="0"/>
                </a:rPr>
                <a:t>;</a:t>
              </a:r>
              <a:endParaRPr lang="en-US" sz="1400" noProof="1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375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76200"/>
            <a:ext cx="7340471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STM32F4.RCC;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STM32F4.SYSCFG;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System.Machine_Code;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package body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STM32F4.GPIO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function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Set (This : GPIO_Point)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Boolean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Pin_Mask :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constant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Half_Word := GPIO_Pin'Enum_Rep (This.Pin);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begin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return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(This.Port.IDR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and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Pin_Mask) = Pin_Mask;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end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Set;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procedure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Set (This : GPIO_Point)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begin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This.Port.BSRR_Set := GPIO_Pin'Enum_Rep (This.Pin);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end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Set;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function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Current_Output (Port : GPIO_Port)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Half_Word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begin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return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Port.ODR;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end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Current_Output;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procedure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Write_Output (Port :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in out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GPIO_Port; Data : Half_Word)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begin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Port.ODR := Data;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end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Write_Output;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end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STM32F4.GPIO;</a:t>
            </a:r>
            <a:endParaRPr lang="en-US" sz="1400" noProof="1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66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838200"/>
            <a:ext cx="734047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package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STM32F4.GPIO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procedure </a:t>
            </a:r>
            <a:r>
              <a:rPr lang="en-US" sz="1400" noProof="1">
                <a:latin typeface="Consolas" panose="020B0609020204030204" pitchFamily="49" charset="0"/>
                <a:cs typeface="Consolas" panose="020B0609020204030204" pitchFamily="49" charset="0"/>
              </a:rPr>
              <a:t>Lock (Point : GPIO_Point);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noProof="1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…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</a:p>
          <a:p>
            <a:endParaRPr lang="en-US" sz="1400" noProof="1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…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LCCK :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constant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Word := 16#0001_0000#;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As per the Reference Manual (RM0090; Doc ID 018909 Rev 6) pg 282,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this is the "Lock Key" used to control the locking of port/pin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configurations. It is bit 16 in the lock register (LCKR) of any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given port, thus the first bit of the upper 16 bits of the word.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end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STM32F4.GPIO;</a:t>
            </a:r>
            <a:endParaRPr lang="en-US" sz="1400" noProof="1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43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04800"/>
            <a:ext cx="7837402" cy="62786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procedure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Lock_The_Pin (Port :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in out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GPIO_Port;  Pin : GPIO_Pin)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</a:p>
          <a:p>
            <a:pPr>
              <a:spcBef>
                <a:spcPts val="6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Temp : Word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Volatile;</a:t>
            </a:r>
          </a:p>
          <a:p>
            <a:pPr>
              <a:spcBef>
                <a:spcPts val="6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use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System.Machine_Code, ASCII;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begin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As per the Reference Manual (RM0090; Doc ID 018909 Rev 6) pg 282,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a specific sequence is required to set the Lock bit. Throughout the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sequence the same value for the lower 15 bits of the word must be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used (ie the pin number). The lock bit is referred to as LCKK in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the doc.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This is the required algorithm: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      Temp := LCCK or Pin'Enum_Rep;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      --  set the lock bit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      Port.LCKR := Temp;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      --  clear the lock bit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      Port.LCKR := Pin'Enum_Rep;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      --  set the lock bit again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      Port.LCKR := Temp;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      --  read the lock bit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      Temp := Port.LCKR;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      --  read the lock bit again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      Temp := Port.LCKR;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end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Lock_The_Pin;</a:t>
            </a:r>
            <a:endParaRPr lang="en-US" sz="1400" noProof="1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16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609600" y="1125828"/>
            <a:ext cx="44958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Language-defined Context</a:t>
            </a:r>
          </a:p>
          <a:p>
            <a:r>
              <a:rPr lang="en-US" altLang="en-US" dirty="0"/>
              <a:t>Querying Representation Choices</a:t>
            </a:r>
          </a:p>
          <a:p>
            <a:r>
              <a:rPr lang="en-US" altLang="en-US" dirty="0"/>
              <a:t>Specifying Representation</a:t>
            </a:r>
          </a:p>
          <a:p>
            <a:r>
              <a:rPr lang="en-US" altLang="en-US" dirty="0"/>
              <a:t>Interrupt Handling</a:t>
            </a:r>
          </a:p>
          <a:p>
            <a:r>
              <a:rPr lang="en-US" altLang="en-US" dirty="0"/>
              <a:t>Concluding Remarks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Agenda</a:t>
            </a:r>
          </a:p>
        </p:txBody>
      </p:sp>
      <p:pic>
        <p:nvPicPr>
          <p:cNvPr id="7" name="Picture 4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410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73454"/>
            <a:ext cx="8036174" cy="6483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procedure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Lock_The_Pin (Port :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in out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GPIO_Port;  Pin : GPIO_Pin)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</a:p>
          <a:p>
            <a:pPr>
              <a:spcBef>
                <a:spcPts val="4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Temp : Word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Volatile;</a:t>
            </a:r>
          </a:p>
          <a:p>
            <a:pPr>
              <a:spcBef>
                <a:spcPts val="4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use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System.Machine_Code, ASCII;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begin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We use the following assembly language sequence because the above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high-level version in Ada works only if the optimizer is enabled.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This is not an issue specific to Ada. If you need a specific sequence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--  of instructions you should really specify those instructions.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Asm ("orr  r3, %2, #65536"  &amp; LF &amp; HT &amp;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"str  r3, %0"          &amp; LF &amp; HT &amp;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"ldr  r3, %0"          &amp; LF &amp; HT &amp;  -- temp &lt;- pin or LCCK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"str  r3, [%1, #28]"   &amp; LF &amp; HT &amp;  -- temp -&gt; lckr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"str  %2, [%1, #28]"   &amp; LF &amp; HT &amp;  -- pin -&gt; lckr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"ldr  r3, %0"          &amp; LF &amp; HT &amp;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"str  r3, [%1, #28]"   &amp; LF &amp; HT &amp;  -- temp -&gt; lckr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"ldr  r3, [%1, #28]"   &amp; LF &amp; HT &amp;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"str  r3, %0"          &amp; LF &amp; HT &amp;  -- temp &lt;- lckr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"ldr  r3, [%1, #28]"   &amp; LF &amp; HT &amp;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"str  r3, %0"          &amp; LF &amp; HT,   -- temp &lt;- lckr</a:t>
            </a:r>
          </a:p>
          <a:p>
            <a:pPr>
              <a:spcBef>
                <a:spcPts val="6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Inputs =&gt; (Address'Asm_Input ("r", Port'Address), -- %1</a:t>
            </a:r>
          </a:p>
          <a:p>
            <a:pPr>
              <a:spcBef>
                <a:spcPts val="2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(GPIO_Pin'Asm_Input ("r", Pin))),            -- %2</a:t>
            </a:r>
          </a:p>
          <a:p>
            <a:pPr>
              <a:spcBef>
                <a:spcPts val="6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Outputs =&gt; (Word'Asm_Output ("=m", Temp)),  -- %0</a:t>
            </a:r>
          </a:p>
          <a:p>
            <a:pPr>
              <a:spcBef>
                <a:spcPts val="6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Volatile =&gt; True,</a:t>
            </a:r>
          </a:p>
          <a:p>
            <a:pPr>
              <a:spcBef>
                <a:spcPts val="6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Clobber  =&gt; ("r2, r3"));</a:t>
            </a:r>
          </a:p>
          <a:p>
            <a:pPr>
              <a:spcBef>
                <a:spcPts val="6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end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Lock_The_Pin;</a:t>
            </a:r>
            <a:endParaRPr lang="en-US" sz="1400" noProof="1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84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609600" y="3111321"/>
            <a:ext cx="34290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Language-defined Context</a:t>
            </a:r>
          </a:p>
          <a:p>
            <a:r>
              <a:rPr lang="en-US" altLang="en-US" dirty="0" smtClean="0"/>
              <a:t>Querying Representation Choices</a:t>
            </a:r>
          </a:p>
          <a:p>
            <a:r>
              <a:rPr lang="en-US" altLang="en-US" dirty="0" smtClean="0"/>
              <a:t>Specifying Representation</a:t>
            </a:r>
          </a:p>
          <a:p>
            <a:r>
              <a:rPr lang="en-US" altLang="en-US" dirty="0" smtClean="0"/>
              <a:t>Interrupt Handling</a:t>
            </a:r>
          </a:p>
          <a:p>
            <a:r>
              <a:rPr lang="en-US" altLang="en-US" dirty="0" smtClean="0"/>
              <a:t>Concluding Remarks</a:t>
            </a:r>
            <a:endParaRPr lang="en-US" altLang="en-US" dirty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Agenda</a:t>
            </a:r>
          </a:p>
        </p:txBody>
      </p:sp>
      <p:pic>
        <p:nvPicPr>
          <p:cNvPr id="7" name="Picture 4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410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20484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Defines specific support for managing interrupts</a:t>
            </a:r>
          </a:p>
          <a:p>
            <a:pPr lvl="1"/>
            <a:r>
              <a:rPr lang="en-US" altLang="en-US" smtClean="0"/>
              <a:t>Package Ada.Interrupts </a:t>
            </a:r>
          </a:p>
          <a:p>
            <a:pPr lvl="1"/>
            <a:r>
              <a:rPr lang="en-US" altLang="en-US" smtClean="0"/>
              <a:t>Package Ada.Interrupts.Names</a:t>
            </a:r>
          </a:p>
          <a:p>
            <a:r>
              <a:rPr lang="en-US" altLang="en-US" smtClean="0"/>
              <a:t>Handlers are parameterless protected procedures</a:t>
            </a:r>
          </a:p>
          <a:p>
            <a:pPr lvl="1"/>
            <a:r>
              <a:rPr lang="en-US" altLang="en-US" smtClean="0"/>
              <a:t>Exported by library-level protected objects (PO’s)</a:t>
            </a:r>
          </a:p>
          <a:p>
            <a:pPr lvl="1"/>
            <a:r>
              <a:rPr lang="en-US" altLang="en-US" smtClean="0"/>
              <a:t>Defines pragmas to associate handlers to interrupts</a:t>
            </a:r>
          </a:p>
          <a:p>
            <a:r>
              <a:rPr lang="en-US" altLang="en-US" smtClean="0"/>
              <a:t>Exceptions are not propagated from handlers</a:t>
            </a:r>
            <a:endParaRPr lang="en-US" altLang="en-US" dirty="0" smtClean="0"/>
          </a:p>
        </p:txBody>
      </p:sp>
      <p:sp>
        <p:nvSpPr>
          <p:cNvPr id="2017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SP Annex Supports Canonical Model</a:t>
            </a:r>
          </a:p>
        </p:txBody>
      </p:sp>
    </p:spTree>
    <p:extLst>
      <p:ext uri="{BB962C8B-B14F-4D97-AF65-F5344CB8AC3E}">
        <p14:creationId xmlns:p14="http://schemas.microsoft.com/office/powerpoint/2010/main" val="3920640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Regular procedures have no priority</a:t>
            </a:r>
          </a:p>
          <a:p>
            <a:pPr lvl="1"/>
            <a:r>
              <a:rPr lang="en-US" altLang="en-US" smtClean="0"/>
              <a:t>Can not integrate with scheduling model</a:t>
            </a:r>
          </a:p>
          <a:p>
            <a:r>
              <a:rPr lang="en-US" altLang="en-US" smtClean="0"/>
              <a:t>Regular procedures allow race conditions</a:t>
            </a:r>
          </a:p>
          <a:p>
            <a:pPr lvl="1"/>
            <a:r>
              <a:rPr lang="en-US" altLang="en-US" smtClean="0"/>
              <a:t>E.g., when other code reads values modified by handler</a:t>
            </a:r>
          </a:p>
          <a:p>
            <a:pPr lvl="1"/>
            <a:r>
              <a:rPr lang="en-US" altLang="en-US" smtClean="0"/>
              <a:t>Interrupts occur asynchronously with application code</a:t>
            </a:r>
          </a:p>
          <a:p>
            <a:r>
              <a:rPr lang="en-US" altLang="en-US" smtClean="0"/>
              <a:t>Protected objects preclude race conditions</a:t>
            </a:r>
          </a:p>
          <a:p>
            <a:pPr lvl="1"/>
            <a:r>
              <a:rPr lang="en-US" altLang="en-US" smtClean="0"/>
              <a:t>Application code cannot access data while handler executes</a:t>
            </a:r>
          </a:p>
          <a:p>
            <a:pPr lvl="1"/>
            <a:r>
              <a:rPr lang="en-US" altLang="en-US" smtClean="0"/>
              <a:t>No new interrupt will be received for same protected object</a:t>
            </a:r>
          </a:p>
          <a:p>
            <a:r>
              <a:rPr lang="en-US" altLang="en-US" smtClean="0"/>
              <a:t>Relationship of handlers is clearer</a:t>
            </a:r>
          </a:p>
          <a:p>
            <a:pPr lvl="1"/>
            <a:r>
              <a:rPr lang="en-US" altLang="en-US" smtClean="0"/>
              <a:t>Related handlers are declared within same protected object</a:t>
            </a:r>
            <a:endParaRPr lang="en-US" altLang="en-US" dirty="0"/>
          </a:p>
        </p:txBody>
      </p:sp>
      <p:sp>
        <p:nvSpPr>
          <p:cNvPr id="2037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Why Protected Procedure Handlers</a:t>
            </a:r>
          </a:p>
        </p:txBody>
      </p:sp>
    </p:spTree>
    <p:extLst>
      <p:ext uri="{BB962C8B-B14F-4D97-AF65-F5344CB8AC3E}">
        <p14:creationId xmlns:p14="http://schemas.microsoft.com/office/powerpoint/2010/main" val="12022878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Package Ada.Interrupts</a:t>
            </a:r>
          </a:p>
        </p:txBody>
      </p:sp>
      <p:sp>
        <p:nvSpPr>
          <p:cNvPr id="208899" name="Rectangle 3"/>
          <p:cNvSpPr>
            <a:spLocks noChangeArrowheads="1"/>
          </p:cNvSpPr>
          <p:nvPr/>
        </p:nvSpPr>
        <p:spPr bwMode="auto">
          <a:xfrm>
            <a:off x="914400" y="1066800"/>
            <a:ext cx="7170424" cy="5154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030538" algn="l"/>
                <a:tab pos="3429000" algn="l"/>
                <a:tab pos="3657600" algn="l"/>
                <a:tab pos="3886200" algn="l"/>
                <a:tab pos="4114800" algn="l"/>
                <a:tab pos="4514850" algn="l"/>
                <a:tab pos="5022850" algn="l"/>
              </a:tabLst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030538" algn="l"/>
                <a:tab pos="3429000" algn="l"/>
                <a:tab pos="3657600" algn="l"/>
                <a:tab pos="3886200" algn="l"/>
                <a:tab pos="4114800" algn="l"/>
                <a:tab pos="4514850" algn="l"/>
                <a:tab pos="5022850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030538" algn="l"/>
                <a:tab pos="3429000" algn="l"/>
                <a:tab pos="3657600" algn="l"/>
                <a:tab pos="3886200" algn="l"/>
                <a:tab pos="4114800" algn="l"/>
                <a:tab pos="4514850" algn="l"/>
                <a:tab pos="5022850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030538" algn="l"/>
                <a:tab pos="3429000" algn="l"/>
                <a:tab pos="3657600" algn="l"/>
                <a:tab pos="3886200" algn="l"/>
                <a:tab pos="4114800" algn="l"/>
                <a:tab pos="4514850" algn="l"/>
                <a:tab pos="502285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030538" algn="l"/>
                <a:tab pos="3429000" algn="l"/>
                <a:tab pos="3657600" algn="l"/>
                <a:tab pos="3886200" algn="l"/>
                <a:tab pos="4114800" algn="l"/>
                <a:tab pos="4514850" algn="l"/>
                <a:tab pos="502285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030538" algn="l"/>
                <a:tab pos="3429000" algn="l"/>
                <a:tab pos="3657600" algn="l"/>
                <a:tab pos="3886200" algn="l"/>
                <a:tab pos="4114800" algn="l"/>
                <a:tab pos="4514850" algn="l"/>
                <a:tab pos="502285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030538" algn="l"/>
                <a:tab pos="3429000" algn="l"/>
                <a:tab pos="3657600" algn="l"/>
                <a:tab pos="3886200" algn="l"/>
                <a:tab pos="4114800" algn="l"/>
                <a:tab pos="4514850" algn="l"/>
                <a:tab pos="502285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030538" algn="l"/>
                <a:tab pos="3429000" algn="l"/>
                <a:tab pos="3657600" algn="l"/>
                <a:tab pos="3886200" algn="l"/>
                <a:tab pos="4114800" algn="l"/>
                <a:tab pos="4514850" algn="l"/>
                <a:tab pos="502285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030538" algn="l"/>
                <a:tab pos="3429000" algn="l"/>
                <a:tab pos="3657600" algn="l"/>
                <a:tab pos="3886200" algn="l"/>
                <a:tab pos="4114800" algn="l"/>
                <a:tab pos="4514850" algn="l"/>
                <a:tab pos="502285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35000"/>
              </a:spcBef>
              <a:buClrTx/>
              <a:buFontTx/>
              <a:buNone/>
            </a:pP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with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System;</a:t>
            </a:r>
          </a:p>
          <a:p>
            <a:pPr>
              <a:lnSpc>
                <a:spcPct val="100000"/>
              </a:lnSpc>
              <a:spcBef>
                <a:spcPct val="35000"/>
              </a:spcBef>
              <a:buClrTx/>
              <a:buFontTx/>
              <a:buNone/>
            </a:pP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package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Ada.Interrupts 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is</a:t>
            </a:r>
            <a:endParaRPr lang="en-US" altLang="en-US" sz="1400" b="0" noProof="1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type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Interrupt_Id 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is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&lt;</a:t>
            </a:r>
            <a:r>
              <a:rPr lang="en-US" altLang="en-US" sz="1400" b="0" i="1" noProof="1">
                <a:solidFill>
                  <a:schemeClr val="tx1"/>
                </a:solidFill>
                <a:latin typeface="Calibri" panose="020F0502020204030204" pitchFamily="34" charset="0"/>
              </a:rPr>
              <a:t>implementation-defined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&gt;; -- a discrete or access type</a:t>
            </a:r>
          </a:p>
          <a:p>
            <a:pPr>
              <a:lnSpc>
                <a:spcPct val="100000"/>
              </a:lnSpc>
              <a:spcBef>
                <a:spcPts val="120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type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Parameterless_Handler 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is access protected procedure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;</a:t>
            </a:r>
          </a:p>
          <a:p>
            <a:pPr>
              <a:lnSpc>
                <a:spcPct val="100000"/>
              </a:lnSpc>
              <a:spcBef>
                <a:spcPts val="120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Is_Reserved (Interrupt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: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Interrupt_Id) 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return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Boolean;</a:t>
            </a:r>
          </a:p>
          <a:p>
            <a:pPr>
              <a:lnSpc>
                <a:spcPct val="100000"/>
              </a:lnSpc>
              <a:spcBef>
                <a:spcPts val="120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Is_Attached (Interrupt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: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Interrupt_Id) 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return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Boolean;</a:t>
            </a:r>
          </a:p>
          <a:p>
            <a:pPr>
              <a:lnSpc>
                <a:spcPct val="100000"/>
              </a:lnSpc>
              <a:spcBef>
                <a:spcPts val="120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Current_Handler (Interrupt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: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Interrupt_Id) 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return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Parameterless_Handler;</a:t>
            </a:r>
          </a:p>
          <a:p>
            <a:pPr>
              <a:lnSpc>
                <a:spcPct val="100000"/>
              </a:lnSpc>
              <a:spcBef>
                <a:spcPts val="120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procedure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Attach_Handler (New_Handler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: Parameterless_Handler; Interrupt :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Interrupt_Id);</a:t>
            </a:r>
            <a:endParaRPr lang="en-US" altLang="en-US" sz="1400" b="0" noProof="1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buClr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460625" algn="l"/>
                <a:tab pos="3030538" algn="l"/>
                <a:tab pos="3544888" algn="l"/>
                <a:tab pos="3827463" algn="l"/>
                <a:tab pos="4119563" algn="l"/>
                <a:tab pos="4514850" algn="l"/>
                <a:tab pos="5022850" algn="l"/>
              </a:tabLst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procedure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Exchange_Handler(	Old_Handler	:    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out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	Parameterless_Handler;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460625" algn="l"/>
                <a:tab pos="3030538" algn="l"/>
                <a:tab pos="3544888" algn="l"/>
                <a:tab pos="3827463" algn="l"/>
                <a:tab pos="3886200" algn="l"/>
                <a:tab pos="4114800" algn="l"/>
                <a:tab pos="4514850" algn="l"/>
                <a:tab pos="5022850" algn="l"/>
              </a:tabLst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											New_Handler	: 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in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	Parameterless_Handler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;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460625" algn="l"/>
                <a:tab pos="3030538" algn="l"/>
                <a:tab pos="3544888" algn="l"/>
                <a:tab pos="3827463" algn="l"/>
                <a:tab pos="4052888" algn="l"/>
                <a:tab pos="4114800" algn="l"/>
                <a:tab pos="4514850" algn="l"/>
                <a:tab pos="5022850" algn="l"/>
              </a:tabLst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											Interrupt	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: 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in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	Interrupt_Id);</a:t>
            </a:r>
            <a:endParaRPr lang="en-US" altLang="en-US" sz="1400" b="0" noProof="1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procedure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Detach_Handler (Interrupt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: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Interrupt_Id);</a:t>
            </a:r>
            <a:endParaRPr lang="en-US" altLang="en-US" sz="1400" b="0" noProof="1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Reference (Interrupt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: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Interrupt_Id) 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return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System.Address;</a:t>
            </a:r>
          </a:p>
          <a:p>
            <a:pPr>
              <a:lnSpc>
                <a:spcPct val="100000"/>
              </a:lnSpc>
              <a:spcBef>
                <a:spcPts val="1200"/>
              </a:spcBef>
              <a:buClrTx/>
              <a:buFontTx/>
              <a:buNone/>
            </a:pP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private</a:t>
            </a:r>
            <a:endParaRPr lang="en-US" altLang="en-US" sz="1400" b="0" noProof="1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	...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</a:rPr>
              <a:t>end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</a:rPr>
              <a:t>Ada.Interrupts;</a:t>
            </a:r>
          </a:p>
        </p:txBody>
      </p:sp>
    </p:spTree>
    <p:extLst>
      <p:ext uri="{BB962C8B-B14F-4D97-AF65-F5344CB8AC3E}">
        <p14:creationId xmlns:p14="http://schemas.microsoft.com/office/powerpoint/2010/main" val="29921153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Specific content is defined by target</a:t>
            </a:r>
          </a:p>
          <a:p>
            <a:pPr lvl="1" eaLnBrk="1" hangingPunct="1">
              <a:defRPr/>
            </a:pPr>
            <a:endParaRPr altLang="en-US"/>
          </a:p>
          <a:p>
            <a:pPr lvl="1" eaLnBrk="1" hangingPunct="1">
              <a:defRPr/>
            </a:pPr>
            <a:endParaRPr altLang="en-US"/>
          </a:p>
          <a:p>
            <a:pPr lvl="1" eaLnBrk="1" hangingPunct="1">
              <a:defRPr/>
            </a:pPr>
            <a:endParaRPr altLang="en-US"/>
          </a:p>
          <a:p>
            <a:pPr marL="457200" lvl="1" indent="0" eaLnBrk="1" hangingPunct="1">
              <a:buFontTx/>
              <a:buNone/>
              <a:defRPr/>
            </a:pPr>
            <a:endParaRPr altLang="en-US"/>
          </a:p>
          <a:p>
            <a:pPr eaLnBrk="1" hangingPunct="1">
              <a:defRPr/>
            </a:pPr>
            <a:r>
              <a:rPr lang="en-US" altLang="en-US" dirty="0" smtClean="0"/>
              <a:t>Sample for a specific Cortex M4F target</a:t>
            </a:r>
          </a:p>
        </p:txBody>
      </p:sp>
      <p:sp>
        <p:nvSpPr>
          <p:cNvPr id="209923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Package Ada.Interrupts.Names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1441450" y="1828800"/>
            <a:ext cx="6264407" cy="1139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package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Ada.Interrupts.Names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is</a:t>
            </a: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&lt;</a:t>
            </a:r>
            <a:r>
              <a:rPr lang="en-US" altLang="en-US" sz="1400" b="0" i="1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implementation-defined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&gt; : </a:t>
            </a:r>
            <a:r>
              <a:rPr lang="en-US" altLang="en-US" sz="1400" noProof="1" smtClean="0">
                <a:solidFill>
                  <a:srgbClr val="0000CC"/>
                </a:solidFill>
                <a:latin typeface="Calibri" panose="020F0502020204030204" pitchFamily="34" charset="0"/>
              </a:rPr>
              <a:t>constant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400" b="0" noProof="1" smtClean="0">
                <a:solidFill>
                  <a:srgbClr val="0000CC"/>
                </a:solidFill>
                <a:latin typeface="Calibri" panose="020F0502020204030204" pitchFamily="34" charset="0"/>
              </a:rPr>
              <a:t>Interrupt_Id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 := &lt;</a:t>
            </a:r>
            <a:r>
              <a:rPr lang="en-US" altLang="en-US" sz="1400" b="0" i="1" noProof="1" smtClean="0">
                <a:solidFill>
                  <a:schemeClr val="tx1"/>
                </a:solidFill>
                <a:latin typeface="Calibri" panose="020F0502020204030204" pitchFamily="34" charset="0"/>
              </a:rPr>
              <a:t>implementation-defined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&gt;;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	...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end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</a:rPr>
              <a:t>Ada.Interrupts.Names;</a:t>
            </a:r>
            <a:endParaRPr lang="en-US" altLang="en-US" sz="1400" b="0" noProof="1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09925" name="Rectangle 5"/>
          <p:cNvSpPr>
            <a:spLocks noChangeArrowheads="1"/>
          </p:cNvSpPr>
          <p:nvPr/>
        </p:nvSpPr>
        <p:spPr bwMode="auto">
          <a:xfrm>
            <a:off x="1828800" y="3962400"/>
            <a:ext cx="4501810" cy="2632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168525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package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Ada.Interrupts.Names 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is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168525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Sys_Tick_Interrupt    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	: 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constant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Interrupt_ID := 1;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168525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…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168525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EXTI0_Interrupt       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	: 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constant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Interrupt_ID := 8;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168525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...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168525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DMA1_Stream0_Interrupt	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: 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constant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Interrupt_ID := 13;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168525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…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168525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ADC_Interrupt          	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: 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constant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Interrupt_ID := 20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168525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…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489075" algn="l"/>
                <a:tab pos="1828800" algn="l"/>
                <a:tab pos="2168525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end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Ada.Interrupts.Names;</a:t>
            </a:r>
          </a:p>
        </p:txBody>
      </p:sp>
    </p:spTree>
    <p:extLst>
      <p:ext uri="{BB962C8B-B14F-4D97-AF65-F5344CB8AC3E}">
        <p14:creationId xmlns:p14="http://schemas.microsoft.com/office/powerpoint/2010/main" val="29217562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ADC Interrupt Handler Example Spec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 bwMode="blackWhite">
          <a:xfrm>
            <a:off x="1295400" y="1447800"/>
            <a:ext cx="7043595" cy="370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eaLnBrk="0" hangingPunct="0">
              <a:lnSpc>
                <a:spcPct val="120000"/>
              </a:lnSpc>
              <a:buClr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 sz="1400" b="1">
                <a:latin typeface="Calibri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20000"/>
              </a:spcBef>
              <a:buChar char="–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20000"/>
              </a:spcBef>
              <a:buChar char="–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1998663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noProof="1" smtClean="0"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r>
              <a:rPr lang="en-US" b="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Ada.Interrupts.Names;</a:t>
            </a:r>
          </a:p>
          <a:p>
            <a:pPr>
              <a:lnSpc>
                <a:spcPct val="100000"/>
              </a:lnSpc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1998663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noProof="1" smtClean="0"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r>
              <a:rPr lang="en-US" b="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Ada.Synchronous_Task_Control;  </a:t>
            </a:r>
            <a:r>
              <a:rPr lang="en-US" noProof="1" smtClean="0">
                <a:latin typeface="Consolas" panose="020B0609020204030204" pitchFamily="49" charset="0"/>
                <a:cs typeface="Consolas" panose="020B0609020204030204" pitchFamily="49" charset="0"/>
              </a:rPr>
              <a:t>use </a:t>
            </a:r>
            <a:r>
              <a:rPr lang="en-US" b="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Ada.Synchronous_Task_Control;</a:t>
            </a:r>
          </a:p>
          <a:p>
            <a:pPr>
              <a:lnSpc>
                <a:spcPct val="100000"/>
              </a:lnSpc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1998663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endParaRPr lang="en-US" b="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1998663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package </a:t>
            </a:r>
            <a:r>
              <a:rPr lang="en-US" b="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ADC_Interrupt_Handling </a:t>
            </a:r>
            <a:r>
              <a:rPr lang="en-US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</a:p>
          <a:p>
            <a:pPr>
              <a:lnSpc>
                <a:spcPct val="100000"/>
              </a:lnSpc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1998663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endParaRPr lang="en-US" b="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1998663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b="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Regular_Channel_EOC : Suspension_Object;</a:t>
            </a:r>
          </a:p>
          <a:p>
            <a:pPr>
              <a:lnSpc>
                <a:spcPct val="100000"/>
              </a:lnSpc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1998663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endParaRPr lang="en-US" b="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1998663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protected </a:t>
            </a:r>
            <a:r>
              <a:rPr lang="en-US" b="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Handler </a:t>
            </a:r>
            <a:r>
              <a:rPr lang="en-US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  <a:endParaRPr lang="en-US" b="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1998663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pragma </a:t>
            </a:r>
            <a:r>
              <a:rPr lang="en-US" b="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Interrupt_Priority;</a:t>
            </a:r>
          </a:p>
          <a:p>
            <a:pPr>
              <a:lnSpc>
                <a:spcPct val="100000"/>
              </a:lnSpc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1998663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private</a:t>
            </a:r>
            <a:endParaRPr lang="en-US" b="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1998663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procedure </a:t>
            </a:r>
            <a:r>
              <a:rPr lang="en-US" b="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IRQ_Handler </a:t>
            </a:r>
            <a:r>
              <a:rPr lang="en-US" noProof="1" smtClean="0">
                <a:latin typeface="Consolas" panose="020B0609020204030204" pitchFamily="49" charset="0"/>
                <a:cs typeface="Consolas" panose="020B0609020204030204" pitchFamily="49" charset="0"/>
              </a:rPr>
              <a:t>with</a:t>
            </a:r>
          </a:p>
          <a:p>
            <a:pPr>
              <a:lnSpc>
                <a:spcPct val="100000"/>
              </a:lnSpc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1998663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b="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Attach_Handler =&gt; Ada.Interrupts.Names.ADC_Interrupt;</a:t>
            </a:r>
          </a:p>
          <a:p>
            <a:pPr>
              <a:lnSpc>
                <a:spcPct val="100000"/>
              </a:lnSpc>
              <a:spcBef>
                <a:spcPts val="600"/>
              </a:spcBef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1998663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end </a:t>
            </a:r>
            <a:r>
              <a:rPr lang="en-US" b="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Handler;</a:t>
            </a:r>
          </a:p>
          <a:p>
            <a:pPr>
              <a:lnSpc>
                <a:spcPct val="100000"/>
              </a:lnSpc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1998663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endParaRPr lang="en-US" b="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tabLst>
                <a:tab pos="228600" algn="l"/>
                <a:tab pos="457200" algn="l"/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1998663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  <a:tab pos="3886200" algn="l"/>
                <a:tab pos="4114800" algn="l"/>
                <a:tab pos="4343400" algn="l"/>
              </a:tabLst>
            </a:pPr>
            <a:r>
              <a:rPr lang="en-US" noProof="1" smtClean="0">
                <a:latin typeface="Consolas" panose="020B0609020204030204" pitchFamily="49" charset="0"/>
                <a:cs typeface="Consolas" panose="020B0609020204030204" pitchFamily="49" charset="0"/>
              </a:rPr>
              <a:t>end </a:t>
            </a:r>
            <a:r>
              <a:rPr lang="en-US" b="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ADC_Interrupt_Handling;</a:t>
            </a:r>
            <a:endParaRPr lang="en-US" b="0" noProof="1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02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ADC </a:t>
            </a:r>
            <a:r>
              <a:rPr lang="en-US" dirty="0" smtClean="0"/>
              <a:t>Example Architecture</a:t>
            </a:r>
            <a:endParaRPr lang="en-US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blackWhite">
          <a:xfrm>
            <a:off x="3506474" y="2438400"/>
            <a:ext cx="2163763" cy="143192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blackWhite">
          <a:xfrm>
            <a:off x="3816350" y="2741613"/>
            <a:ext cx="1600200" cy="609600"/>
          </a:xfrm>
          <a:prstGeom prst="rect">
            <a:avLst/>
          </a:prstGeom>
          <a:solidFill>
            <a:srgbClr val="990033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Handler</a:t>
            </a:r>
          </a:p>
          <a:p>
            <a:pPr algn="ctr">
              <a:defRPr/>
            </a:pPr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Procedure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762000" y="2041525"/>
            <a:ext cx="14478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762000" y="2270125"/>
            <a:ext cx="14478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762000" y="2498725"/>
            <a:ext cx="14478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762000" y="2727325"/>
            <a:ext cx="14478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762000" y="2955925"/>
            <a:ext cx="14478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762000" y="3184525"/>
            <a:ext cx="14478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762000" y="3413125"/>
            <a:ext cx="1447800" cy="228600"/>
          </a:xfrm>
          <a:prstGeom prst="rect">
            <a:avLst/>
          </a:prstGeom>
          <a:solidFill>
            <a:srgbClr val="990033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dirty="0" smtClean="0">
                <a:solidFill>
                  <a:schemeClr val="bg1"/>
                </a:solidFill>
                <a:latin typeface="Arial" pitchFamily="34" charset="0"/>
              </a:rPr>
              <a:t>ADC Interrupt</a:t>
            </a:r>
            <a:endParaRPr lang="en-US" altLang="en-US" sz="1400" b="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762000" y="3641725"/>
            <a:ext cx="14478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762000" y="3870325"/>
            <a:ext cx="14478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762000" y="4098925"/>
            <a:ext cx="144780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473075" y="1584325"/>
            <a:ext cx="2025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chemeClr val="tx1"/>
                </a:solidFill>
                <a:latin typeface="Arial" pitchFamily="34" charset="0"/>
              </a:rPr>
              <a:t>Interrupt Vectors</a:t>
            </a:r>
          </a:p>
        </p:txBody>
      </p:sp>
      <p:cxnSp>
        <p:nvCxnSpPr>
          <p:cNvPr id="16" name="AutoShape 18"/>
          <p:cNvCxnSpPr>
            <a:cxnSpLocks noChangeShapeType="1"/>
            <a:stCxn id="11" idx="3"/>
            <a:endCxn id="4" idx="1"/>
          </p:cNvCxnSpPr>
          <p:nvPr/>
        </p:nvCxnSpPr>
        <p:spPr bwMode="auto">
          <a:xfrm flipV="1">
            <a:off x="2209800" y="3046413"/>
            <a:ext cx="1606550" cy="481012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AutoShape 19"/>
          <p:cNvSpPr>
            <a:spLocks noChangeArrowheads="1"/>
          </p:cNvSpPr>
          <p:nvPr/>
        </p:nvSpPr>
        <p:spPr bwMode="blackWhite">
          <a:xfrm>
            <a:off x="6705600" y="2514600"/>
            <a:ext cx="2011362" cy="1331913"/>
          </a:xfrm>
          <a:prstGeom prst="parallelogram">
            <a:avLst>
              <a:gd name="adj" fmla="val 37753"/>
            </a:avLst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800" dirty="0" smtClean="0">
                <a:solidFill>
                  <a:schemeClr val="tx1"/>
                </a:solidFill>
                <a:latin typeface="Arial" pitchFamily="34" charset="0"/>
              </a:rPr>
              <a:t>User</a:t>
            </a: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blackWhite">
          <a:xfrm>
            <a:off x="5181600" y="1316623"/>
            <a:ext cx="2098651" cy="33855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altLang="en-US" sz="1600" noProof="1" smtClean="0">
                <a:solidFill>
                  <a:schemeClr val="tx1"/>
                </a:solidFill>
                <a:latin typeface="Arial" pitchFamily="34" charset="0"/>
              </a:rPr>
              <a:t>Suspension_Object</a:t>
            </a:r>
          </a:p>
        </p:txBody>
      </p:sp>
      <p:cxnSp>
        <p:nvCxnSpPr>
          <p:cNvPr id="19" name="AutoShape 23"/>
          <p:cNvCxnSpPr>
            <a:cxnSpLocks noChangeShapeType="1"/>
            <a:stCxn id="18" idx="1"/>
            <a:endCxn id="4" idx="0"/>
          </p:cNvCxnSpPr>
          <p:nvPr/>
        </p:nvCxnSpPr>
        <p:spPr bwMode="blackWhite">
          <a:xfrm rot="10800000" flipV="1">
            <a:off x="4616450" y="1485899"/>
            <a:ext cx="565150" cy="1255713"/>
          </a:xfrm>
          <a:prstGeom prst="curvedConnector2">
            <a:avLst/>
          </a:prstGeom>
          <a:noFill/>
          <a:ln w="12700">
            <a:solidFill>
              <a:schemeClr val="tx1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24"/>
          <p:cNvCxnSpPr>
            <a:cxnSpLocks noChangeShapeType="1"/>
            <a:stCxn id="18" idx="3"/>
            <a:endCxn id="17" idx="0"/>
          </p:cNvCxnSpPr>
          <p:nvPr/>
        </p:nvCxnSpPr>
        <p:spPr bwMode="blackWhite">
          <a:xfrm>
            <a:off x="7280251" y="1485900"/>
            <a:ext cx="431030" cy="1028700"/>
          </a:xfrm>
          <a:prstGeom prst="curvedConnector2">
            <a:avLst/>
          </a:prstGeom>
          <a:noFill/>
          <a:ln w="12700">
            <a:solidFill>
              <a:schemeClr val="tx1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3759485" y="3505806"/>
            <a:ext cx="1713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Protected Object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4131155" y="5105400"/>
            <a:ext cx="914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ADC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Device</a:t>
            </a:r>
            <a:endParaRPr kumimoji="0" lang="en-US" sz="1800" b="0" u="none" strike="noStrike" cap="none" normalizeH="0" baseline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28" name="AutoShape 24"/>
          <p:cNvCxnSpPr>
            <a:cxnSpLocks noChangeShapeType="1"/>
            <a:stCxn id="17" idx="4"/>
            <a:endCxn id="25" idx="3"/>
          </p:cNvCxnSpPr>
          <p:nvPr/>
        </p:nvCxnSpPr>
        <p:spPr bwMode="blackWhite">
          <a:xfrm rot="5400000">
            <a:off x="5520375" y="3371693"/>
            <a:ext cx="1716087" cy="2665726"/>
          </a:xfrm>
          <a:prstGeom prst="curvedConnector2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AutoShape 24"/>
          <p:cNvCxnSpPr>
            <a:cxnSpLocks noChangeShapeType="1"/>
            <a:stCxn id="25" idx="1"/>
            <a:endCxn id="14" idx="2"/>
          </p:cNvCxnSpPr>
          <p:nvPr/>
        </p:nvCxnSpPr>
        <p:spPr bwMode="blackWhite">
          <a:xfrm rot="10800000">
            <a:off x="1485901" y="4327526"/>
            <a:ext cx="2645255" cy="1235075"/>
          </a:xfrm>
          <a:prstGeom prst="curvedConnector2">
            <a:avLst/>
          </a:prstGeom>
          <a:noFill/>
          <a:ln w="12700">
            <a:solidFill>
              <a:schemeClr val="tx1"/>
            </a:solidFill>
            <a:round/>
            <a:headEnd type="non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11324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ADC Interrupt Handler Example </a:t>
            </a:r>
            <a:r>
              <a:rPr lang="en-US" dirty="0" smtClean="0"/>
              <a:t>Body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143000"/>
            <a:ext cx="8533105" cy="47602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STM32.Device; 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use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STM32.Device;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STM32.ADC;    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use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STM32.ADC;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package body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ADC_Interrupt_Handling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protected body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Handler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procedure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IRQ_Handler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begin</a:t>
            </a:r>
          </a:p>
          <a:p>
            <a:pPr>
              <a:spcBef>
                <a:spcPts val="4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if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Status (ADC_1, Regular_Channel_Conversion_Complete)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then</a:t>
            </a:r>
          </a:p>
          <a:p>
            <a:pPr>
              <a:spcBef>
                <a:spcPts val="4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 if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Interrupt_Enabled (ADC_1, Regular_Channel_Conversion_Complete) </a:t>
            </a: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then</a:t>
            </a:r>
          </a:p>
          <a:p>
            <a:pPr>
              <a:spcBef>
                <a:spcPts val="4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Clear_Interrupt_Pending (ADC_1, Regular_Channel_Conversion_Complete);</a:t>
            </a:r>
          </a:p>
          <a:p>
            <a:pPr>
              <a:spcBef>
                <a:spcPts val="4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Set_True (Regular_Channel_EOC);</a:t>
            </a:r>
          </a:p>
          <a:p>
            <a:pPr>
              <a:spcBef>
                <a:spcPts val="4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   end if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spcBef>
                <a:spcPts val="4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   end if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spcBef>
                <a:spcPts val="400"/>
              </a:spcBef>
            </a:pPr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   end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IRQ_Handler;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   end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Handler;</a:t>
            </a:r>
          </a:p>
          <a:p>
            <a:endParaRPr lang="en-US" sz="14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end </a:t>
            </a:r>
            <a:r>
              <a:rPr lang="en-US" sz="1400" noProof="1" smtClean="0">
                <a:latin typeface="Consolas" panose="020B0609020204030204" pitchFamily="49" charset="0"/>
                <a:cs typeface="Consolas" panose="020B0609020204030204" pitchFamily="49" charset="0"/>
              </a:rPr>
              <a:t>ADC_Interrupt_Handling;</a:t>
            </a:r>
            <a:endParaRPr lang="en-US" sz="1400" i="0" kern="1200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42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609600" y="3767070"/>
            <a:ext cx="36576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Language-defined Context</a:t>
            </a:r>
          </a:p>
          <a:p>
            <a:r>
              <a:rPr lang="en-US" altLang="en-US" dirty="0" smtClean="0"/>
              <a:t>Querying Representation Choices</a:t>
            </a:r>
          </a:p>
          <a:p>
            <a:r>
              <a:rPr lang="en-US" altLang="en-US" dirty="0" smtClean="0"/>
              <a:t>Specifying Representation</a:t>
            </a:r>
          </a:p>
          <a:p>
            <a:r>
              <a:rPr lang="en-US" altLang="en-US" dirty="0" smtClean="0"/>
              <a:t>Interrupt Handling</a:t>
            </a:r>
          </a:p>
          <a:p>
            <a:r>
              <a:rPr lang="en-US" altLang="en-US" dirty="0" smtClean="0"/>
              <a:t>Concluding Remarks</a:t>
            </a:r>
            <a:endParaRPr lang="en-US" altLang="en-US" dirty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Agenda</a:t>
            </a:r>
          </a:p>
        </p:txBody>
      </p:sp>
      <p:pic>
        <p:nvPicPr>
          <p:cNvPr id="7" name="Picture 4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410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53772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Contains implementation-dependent values &amp; definitions</a:t>
            </a:r>
          </a:p>
          <a:p>
            <a:pPr eaLnBrk="1" hangingPunct="1"/>
            <a:r>
              <a:rPr lang="en-US" altLang="en-US" dirty="0" smtClean="0"/>
              <a:t>The type Address</a:t>
            </a:r>
          </a:p>
          <a:p>
            <a:pPr eaLnBrk="1" hangingPunct="1"/>
            <a:r>
              <a:rPr lang="en-US" altLang="en-US" dirty="0" smtClean="0"/>
              <a:t>Numeric limits</a:t>
            </a:r>
          </a:p>
          <a:p>
            <a:pPr eaLnBrk="1" hangingPunct="1"/>
            <a:r>
              <a:rPr lang="en-US" altLang="en-US" dirty="0" smtClean="0"/>
              <a:t>Priorities, normal and interrupt level</a:t>
            </a:r>
          </a:p>
          <a:p>
            <a:pPr eaLnBrk="1" hangingPunct="1"/>
            <a:r>
              <a:rPr lang="en-US" altLang="en-US" dirty="0" smtClean="0"/>
              <a:t>Definition of default bit order</a:t>
            </a:r>
          </a:p>
          <a:p>
            <a:pPr lvl="1" eaLnBrk="1" hangingPunct="1"/>
            <a:r>
              <a:rPr altLang="en-US" dirty="0"/>
              <a:t>So-called “endianness”</a:t>
            </a:r>
          </a:p>
          <a:p>
            <a:pPr eaLnBrk="1" hangingPunct="1"/>
            <a:r>
              <a:rPr lang="en-US" altLang="en-US" dirty="0" smtClean="0"/>
              <a:t>System-wide restrictions</a:t>
            </a:r>
          </a:p>
          <a:p>
            <a:pPr eaLnBrk="1" hangingPunct="1"/>
            <a:r>
              <a:rPr lang="en-US" altLang="en-US" dirty="0" smtClean="0"/>
              <a:t>Others…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The Package “System”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Low-level programming is still relatively high level</a:t>
            </a:r>
          </a:p>
          <a:p>
            <a:pPr lvl="1" eaLnBrk="1" hangingPunct="1"/>
            <a:r>
              <a:rPr lang="en-US" altLang="en-US" dirty="0" smtClean="0"/>
              <a:t>“</a:t>
            </a:r>
            <a:r>
              <a:rPr altLang="en-US" dirty="0" smtClean="0"/>
              <a:t>Separation Principl</a:t>
            </a:r>
            <a:r>
              <a:rPr lang="en-US" altLang="en-US" dirty="0" smtClean="0"/>
              <a:t>e”</a:t>
            </a:r>
            <a:r>
              <a:rPr altLang="en-US" dirty="0" smtClean="0"/>
              <a:t> </a:t>
            </a:r>
            <a:r>
              <a:rPr altLang="en-US" dirty="0"/>
              <a:t>almost always applies</a:t>
            </a:r>
          </a:p>
          <a:p>
            <a:pPr lvl="1" eaLnBrk="1" hangingPunct="1"/>
            <a:r>
              <a:rPr altLang="en-US" dirty="0"/>
              <a:t>Can continue using good software engineering </a:t>
            </a:r>
            <a:r>
              <a:rPr altLang="en-US" dirty="0" smtClean="0"/>
              <a:t>practices</a:t>
            </a:r>
          </a:p>
          <a:p>
            <a:pPr eaLnBrk="1" hangingPunct="1"/>
            <a:r>
              <a:rPr lang="en-US" altLang="en-US" dirty="0" smtClean="0"/>
              <a:t>Extensive representation control is available</a:t>
            </a:r>
          </a:p>
          <a:p>
            <a:pPr lvl="1" eaLnBrk="1" hangingPunct="1"/>
            <a:r>
              <a:rPr lang="en-US" altLang="en-US" dirty="0" smtClean="0"/>
              <a:t>As powerful as any high-level language</a:t>
            </a:r>
          </a:p>
          <a:p>
            <a:pPr eaLnBrk="1" hangingPunct="1"/>
            <a:r>
              <a:rPr lang="en-US" altLang="en-US" dirty="0" smtClean="0"/>
              <a:t>Various interrupt handling idioms are </a:t>
            </a:r>
            <a:r>
              <a:rPr lang="en-US" altLang="en-US" dirty="0" smtClean="0"/>
              <a:t>used</a:t>
            </a:r>
          </a:p>
          <a:p>
            <a:pPr eaLnBrk="1" hangingPunct="1"/>
            <a:r>
              <a:rPr lang="en-US" altLang="en-US" dirty="0" smtClean="0"/>
              <a:t>SPARK adds some additional capabilities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We’ve only provided an quick overview…</a:t>
            </a:r>
          </a:p>
        </p:txBody>
      </p:sp>
      <p:sp>
        <p:nvSpPr>
          <p:cNvPr id="237571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Concluding Remarks</a:t>
            </a:r>
          </a:p>
        </p:txBody>
      </p:sp>
      <p:pic>
        <p:nvPicPr>
          <p:cNvPr id="173059" name="Picture 3" descr="C:\Users\rogers\AppData\Local\Microsoft\Windows\Temporary Internet Files\Content.IE5\31TJO297\frustration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870" y="5562600"/>
            <a:ext cx="865241" cy="93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Is implementation-defined</a:t>
            </a:r>
          </a:p>
          <a:p>
            <a:pPr eaLnBrk="1" hangingPunct="1"/>
            <a:r>
              <a:rPr altLang="en-US" dirty="0"/>
              <a:t>RM suggests a private type due to hardware </a:t>
            </a:r>
            <a:r>
              <a:rPr altLang="en-US" dirty="0" smtClean="0"/>
              <a:t>differences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A strong recommendation</a:t>
            </a:r>
            <a:endParaRPr altLang="en-US" dirty="0"/>
          </a:p>
          <a:p>
            <a:pPr eaLnBrk="1" hangingPunct="1"/>
            <a:r>
              <a:rPr altLang="en-US" dirty="0"/>
              <a:t>Write your code </a:t>
            </a:r>
            <a:r>
              <a:rPr altLang="en-US" dirty="0" smtClean="0"/>
              <a:t>accordingly</a:t>
            </a:r>
            <a:r>
              <a:rPr lang="en-US" altLang="en-US" dirty="0" smtClean="0"/>
              <a:t> for portability</a:t>
            </a:r>
            <a:endParaRPr altLang="en-US" dirty="0"/>
          </a:p>
          <a:p>
            <a:pPr lvl="1" eaLnBrk="1" hangingPunct="1"/>
            <a:r>
              <a:rPr altLang="en-US" dirty="0"/>
              <a:t>Even if a given implementation doesn’t follow the </a:t>
            </a:r>
            <a:r>
              <a:rPr altLang="en-US" dirty="0" smtClean="0"/>
              <a:t>suggestion</a:t>
            </a:r>
          </a:p>
          <a:p>
            <a:pPr eaLnBrk="1" hangingPunct="1"/>
            <a:r>
              <a:rPr lang="en-US" altLang="en-US" dirty="0"/>
              <a:t>Relational operators </a:t>
            </a:r>
            <a:r>
              <a:rPr lang="en-US" altLang="en-US" dirty="0" smtClean="0"/>
              <a:t>are defined</a:t>
            </a:r>
          </a:p>
          <a:p>
            <a:pPr eaLnBrk="1" hangingPunct="1"/>
            <a:r>
              <a:rPr lang="en-US" altLang="en-US" dirty="0" smtClean="0"/>
              <a:t>Address </a:t>
            </a:r>
            <a:r>
              <a:rPr lang="en-US" altLang="en-US" i="1" dirty="0" smtClean="0"/>
              <a:t>arithmetic</a:t>
            </a:r>
            <a:r>
              <a:rPr lang="en-US" altLang="en-US" dirty="0" smtClean="0"/>
              <a:t> is defined elsewhere</a:t>
            </a:r>
          </a:p>
          <a:p>
            <a:pPr lvl="1" eaLnBrk="1" hangingPunct="1"/>
            <a:r>
              <a:rPr lang="en-US" altLang="en-US" dirty="0" smtClean="0"/>
              <a:t>Package </a:t>
            </a:r>
            <a:r>
              <a:rPr lang="en-US" altLang="en-US" dirty="0" err="1" smtClean="0"/>
              <a:t>System.Storage_Elements</a:t>
            </a:r>
            <a:r>
              <a:rPr lang="en-US" altLang="en-US" dirty="0" smtClean="0"/>
              <a:t> (shown momentarily)</a:t>
            </a:r>
            <a:endParaRPr lang="en-US" altLang="en-US" dirty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The Type Address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Addresses refer to “storage units”</a:t>
            </a:r>
          </a:p>
          <a:p>
            <a:pPr lvl="1"/>
            <a:r>
              <a:rPr lang="en-US" altLang="en-US" dirty="0" smtClean="0"/>
              <a:t>Smallest machine-addressable entity</a:t>
            </a:r>
          </a:p>
          <a:p>
            <a:r>
              <a:rPr lang="en-US" altLang="en-US" dirty="0" smtClean="0"/>
              <a:t>Predefined constant </a:t>
            </a:r>
            <a:r>
              <a:rPr lang="en-US" altLang="en-US" dirty="0" err="1" smtClean="0"/>
              <a:t>Null_Address</a:t>
            </a:r>
            <a:r>
              <a:rPr lang="en-US" altLang="en-US" dirty="0" smtClean="0"/>
              <a:t> supplied</a:t>
            </a:r>
          </a:p>
          <a:p>
            <a:r>
              <a:rPr lang="en-US" altLang="en-US" dirty="0" smtClean="0"/>
              <a:t>Size of storage unit defined as a named number</a:t>
            </a:r>
          </a:p>
          <a:p>
            <a:pPr lvl="1"/>
            <a:r>
              <a:rPr lang="en-US" altLang="en-US" dirty="0" smtClean="0"/>
              <a:t>Expressed in terms of bits (e.g., 8)</a:t>
            </a:r>
          </a:p>
          <a:p>
            <a:pPr lvl="1"/>
            <a:r>
              <a:rPr lang="en-US" altLang="en-US" dirty="0" smtClean="0"/>
              <a:t>Name is </a:t>
            </a:r>
            <a:r>
              <a:rPr lang="en-US" altLang="en-US" dirty="0" err="1" smtClean="0"/>
              <a:t>Storage_Unit</a:t>
            </a:r>
            <a:endParaRPr lang="en-US" altLang="en-US" dirty="0" smtClean="0"/>
          </a:p>
          <a:p>
            <a:r>
              <a:rPr lang="en-US" altLang="en-US" dirty="0" smtClean="0"/>
              <a:t>Size of machine “word” defined as named number</a:t>
            </a:r>
          </a:p>
          <a:p>
            <a:pPr lvl="1"/>
            <a:r>
              <a:rPr lang="en-US" altLang="en-US" dirty="0" smtClean="0"/>
              <a:t>Expressed in terms of bits (e.g., 32, or 64, or …)</a:t>
            </a:r>
          </a:p>
          <a:p>
            <a:pPr lvl="1"/>
            <a:r>
              <a:rPr lang="en-US" altLang="en-US" dirty="0" smtClean="0"/>
              <a:t>Name is </a:t>
            </a:r>
            <a:r>
              <a:rPr lang="en-US" altLang="en-US" dirty="0" err="1" smtClean="0"/>
              <a:t>Word_Size</a:t>
            </a:r>
            <a:endParaRPr lang="en-US" altLang="en-US" dirty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Addressing</a:t>
            </a:r>
          </a:p>
        </p:txBody>
      </p:sp>
      <p:sp>
        <p:nvSpPr>
          <p:cNvPr id="22532" name="Text Box 17"/>
          <p:cNvSpPr txBox="1">
            <a:spLocks noChangeArrowheads="1"/>
          </p:cNvSpPr>
          <p:nvPr/>
        </p:nvSpPr>
        <p:spPr bwMode="blackWhite">
          <a:xfrm>
            <a:off x="5105400" y="5715000"/>
            <a:ext cx="3116559" cy="600164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tabLst>
                <a:tab pos="225425" algn="l"/>
                <a:tab pos="463550" algn="l"/>
                <a:tab pos="795338" algn="l"/>
                <a:tab pos="1198563" algn="l"/>
              </a:tabLst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tabLst>
                <a:tab pos="225425" algn="l"/>
                <a:tab pos="463550" algn="l"/>
                <a:tab pos="795338" algn="l"/>
                <a:tab pos="1198563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tabLst>
                <a:tab pos="225425" algn="l"/>
                <a:tab pos="463550" algn="l"/>
                <a:tab pos="795338" algn="l"/>
                <a:tab pos="1198563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tabLst>
                <a:tab pos="225425" algn="l"/>
                <a:tab pos="463550" algn="l"/>
                <a:tab pos="795338" algn="l"/>
                <a:tab pos="119856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tabLst>
                <a:tab pos="225425" algn="l"/>
                <a:tab pos="463550" algn="l"/>
                <a:tab pos="795338" algn="l"/>
                <a:tab pos="119856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5425" algn="l"/>
                <a:tab pos="463550" algn="l"/>
                <a:tab pos="795338" algn="l"/>
                <a:tab pos="119856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5425" algn="l"/>
                <a:tab pos="463550" algn="l"/>
                <a:tab pos="795338" algn="l"/>
                <a:tab pos="119856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5425" algn="l"/>
                <a:tab pos="463550" algn="l"/>
                <a:tab pos="795338" algn="l"/>
                <a:tab pos="119856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5425" algn="l"/>
                <a:tab pos="463550" algn="l"/>
                <a:tab pos="795338" algn="l"/>
                <a:tab pos="119856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onsolas" panose="020B0609020204030204" pitchFamily="49" charset="0"/>
                <a:ea typeface="MS PGothic" pitchFamily="34" charset="-128"/>
                <a:cs typeface="Consolas" panose="020B0609020204030204" pitchFamily="49" charset="0"/>
              </a:rPr>
              <a:t>Storage_Unit : </a:t>
            </a:r>
            <a:r>
              <a:rPr lang="en-US" altLang="en-US" sz="1400" noProof="1">
                <a:solidFill>
                  <a:schemeClr val="tx1"/>
                </a:solidFill>
                <a:latin typeface="Consolas" panose="020B0609020204030204" pitchFamily="49" charset="0"/>
                <a:ea typeface="MS PGothic" pitchFamily="34" charset="-128"/>
                <a:cs typeface="Consolas" panose="020B0609020204030204" pitchFamily="49" charset="0"/>
              </a:rPr>
              <a:t>constant</a:t>
            </a:r>
            <a:r>
              <a:rPr lang="en-US" altLang="en-US" sz="1400" b="0" noProof="1">
                <a:solidFill>
                  <a:schemeClr val="tx1"/>
                </a:solidFill>
                <a:latin typeface="Consolas" panose="020B0609020204030204" pitchFamily="49" charset="0"/>
                <a:ea typeface="MS PGothic" pitchFamily="34" charset="-128"/>
                <a:cs typeface="Consolas" panose="020B0609020204030204" pitchFamily="49" charset="0"/>
              </a:rPr>
              <a:t> := 8;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onsolas" panose="020B0609020204030204" pitchFamily="49" charset="0"/>
                <a:ea typeface="MS PGothic" pitchFamily="34" charset="-128"/>
                <a:cs typeface="Consolas" panose="020B0609020204030204" pitchFamily="49" charset="0"/>
              </a:rPr>
              <a:t>Word_Size    : </a:t>
            </a:r>
            <a:r>
              <a:rPr lang="en-US" altLang="en-US" sz="1400" noProof="1">
                <a:solidFill>
                  <a:schemeClr val="tx1"/>
                </a:solidFill>
                <a:latin typeface="Consolas" panose="020B0609020204030204" pitchFamily="49" charset="0"/>
                <a:ea typeface="MS PGothic" pitchFamily="34" charset="-128"/>
                <a:cs typeface="Consolas" panose="020B0609020204030204" pitchFamily="49" charset="0"/>
              </a:rPr>
              <a:t>constant</a:t>
            </a:r>
            <a:r>
              <a:rPr lang="en-US" altLang="en-US" sz="1400" b="0" noProof="1">
                <a:solidFill>
                  <a:schemeClr val="tx1"/>
                </a:solidFill>
                <a:latin typeface="Consolas" panose="020B0609020204030204" pitchFamily="49" charset="0"/>
                <a:ea typeface="MS PGothic" pitchFamily="34" charset="-128"/>
                <a:cs typeface="Consolas" panose="020B0609020204030204" pitchFamily="49" charset="0"/>
              </a:rPr>
              <a:t> := </a:t>
            </a:r>
            <a:r>
              <a:rPr lang="en-US" altLang="en-US" sz="1400" b="0" noProof="1" smtClean="0">
                <a:solidFill>
                  <a:schemeClr val="tx1"/>
                </a:solidFill>
                <a:latin typeface="Consolas" panose="020B0609020204030204" pitchFamily="49" charset="0"/>
                <a:ea typeface="MS PGothic" pitchFamily="34" charset="-128"/>
                <a:cs typeface="Consolas" panose="020B0609020204030204" pitchFamily="49" charset="0"/>
              </a:rPr>
              <a:t>32</a:t>
            </a:r>
            <a:r>
              <a:rPr lang="en-US" altLang="en-US" sz="1400" b="0" noProof="1" smtClean="0">
                <a:solidFill>
                  <a:schemeClr val="tx1"/>
                </a:solidFill>
                <a:latin typeface="Arial" pitchFamily="34" charset="0"/>
                <a:ea typeface="MS PGothic" pitchFamily="34" charset="-128"/>
              </a:rPr>
              <a:t>;</a:t>
            </a:r>
            <a:endParaRPr lang="en-US" altLang="en-US" sz="1400" b="0" noProof="1">
              <a:solidFill>
                <a:schemeClr val="tx1"/>
              </a:solidFill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Priorities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en-US" dirty="0" smtClean="0"/>
              <a:t>Full range defined by type </a:t>
            </a:r>
            <a:r>
              <a:rPr lang="en-US" altLang="en-US" dirty="0" err="1" smtClean="0"/>
              <a:t>Any_Priority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Others are subtypes</a:t>
            </a:r>
          </a:p>
          <a:p>
            <a:r>
              <a:rPr lang="en-US" altLang="en-US" dirty="0" smtClean="0"/>
              <a:t>Normal range for tasks &amp; protected objects</a:t>
            </a:r>
          </a:p>
          <a:p>
            <a:pPr lvl="1">
              <a:spcAft>
                <a:spcPct val="0"/>
              </a:spcAft>
            </a:pPr>
            <a:r>
              <a:rPr lang="en-US" altLang="en-US" dirty="0" smtClean="0"/>
              <a:t>The subtype “Priority”</a:t>
            </a:r>
          </a:p>
          <a:p>
            <a:r>
              <a:rPr lang="en-US" altLang="en-US" dirty="0" smtClean="0"/>
              <a:t>Priorities that mask interrupts</a:t>
            </a:r>
          </a:p>
          <a:p>
            <a:pPr lvl="1">
              <a:spcAft>
                <a:spcPct val="0"/>
              </a:spcAft>
            </a:pPr>
            <a:r>
              <a:rPr lang="en-US" altLang="en-US" dirty="0" smtClean="0"/>
              <a:t>The subtype “</a:t>
            </a:r>
            <a:r>
              <a:rPr lang="en-US" altLang="en-US" dirty="0" err="1" smtClean="0"/>
              <a:t>Interrupt_Priority</a:t>
            </a:r>
            <a:r>
              <a:rPr lang="en-US" altLang="en-US" dirty="0" smtClean="0"/>
              <a:t>”</a:t>
            </a:r>
          </a:p>
          <a:p>
            <a:r>
              <a:rPr lang="en-US" altLang="en-US" dirty="0" smtClean="0"/>
              <a:t>Default value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200400" y="4343400"/>
            <a:ext cx="5102203" cy="2286000"/>
            <a:chOff x="3505200" y="4343400"/>
            <a:chExt cx="5102203" cy="2286000"/>
          </a:xfrm>
        </p:grpSpPr>
        <p:sp>
          <p:nvSpPr>
            <p:cNvPr id="24583" name="AutoShape 17"/>
            <p:cNvSpPr>
              <a:spLocks/>
            </p:cNvSpPr>
            <p:nvPr/>
          </p:nvSpPr>
          <p:spPr bwMode="auto">
            <a:xfrm rot="10800000" flipH="1">
              <a:off x="6612701" y="4343400"/>
              <a:ext cx="187674" cy="914400"/>
            </a:xfrm>
            <a:prstGeom prst="rightBrace">
              <a:avLst>
                <a:gd name="adj1" fmla="val 29611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b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4584" name="Rectangle 2"/>
            <p:cNvSpPr>
              <a:spLocks noChangeArrowheads="1"/>
            </p:cNvSpPr>
            <p:nvPr/>
          </p:nvSpPr>
          <p:spPr bwMode="auto">
            <a:xfrm>
              <a:off x="3505200" y="5312389"/>
              <a:ext cx="1287213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600" b="0" dirty="0" err="1">
                  <a:solidFill>
                    <a:schemeClr val="tx1"/>
                  </a:solidFill>
                  <a:latin typeface="Arial" pitchFamily="34" charset="0"/>
                </a:rPr>
                <a:t>Any_Priority</a:t>
              </a:r>
              <a:endParaRPr lang="en-US" altLang="en-US" sz="1600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4588" name="AutoShape 17"/>
            <p:cNvSpPr>
              <a:spLocks/>
            </p:cNvSpPr>
            <p:nvPr/>
          </p:nvSpPr>
          <p:spPr bwMode="auto">
            <a:xfrm rot="10800000" flipH="1">
              <a:off x="6612701" y="5257800"/>
              <a:ext cx="187674" cy="1371600"/>
            </a:xfrm>
            <a:prstGeom prst="rightBrace">
              <a:avLst>
                <a:gd name="adj1" fmla="val 29667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b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4589" name="Rectangle 2"/>
            <p:cNvSpPr>
              <a:spLocks noChangeArrowheads="1"/>
            </p:cNvSpPr>
            <p:nvPr/>
          </p:nvSpPr>
          <p:spPr bwMode="auto">
            <a:xfrm>
              <a:off x="6755350" y="5791200"/>
              <a:ext cx="820739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600" b="0" dirty="0">
                  <a:solidFill>
                    <a:schemeClr val="tx1"/>
                  </a:solidFill>
                  <a:latin typeface="Arial" pitchFamily="34" charset="0"/>
                </a:rPr>
                <a:t>Priority</a:t>
              </a:r>
            </a:p>
          </p:txBody>
        </p:sp>
        <p:sp>
          <p:nvSpPr>
            <p:cNvPr id="24590" name="AutoShape 17"/>
            <p:cNvSpPr>
              <a:spLocks/>
            </p:cNvSpPr>
            <p:nvPr/>
          </p:nvSpPr>
          <p:spPr bwMode="auto">
            <a:xfrm rot="10800000">
              <a:off x="4803300" y="4343400"/>
              <a:ext cx="152400" cy="2286000"/>
            </a:xfrm>
            <a:prstGeom prst="rightBrace">
              <a:avLst>
                <a:gd name="adj1" fmla="val 29653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b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5014757" y="4365625"/>
              <a:ext cx="1532800" cy="304800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400" dirty="0" err="1" smtClean="0"/>
                <a:t>Any_Priority'Last</a:t>
              </a:r>
              <a:endParaRPr lang="en-US" sz="1400" i="1" dirty="0"/>
            </a:p>
          </p:txBody>
        </p:sp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5014757" y="4953000"/>
              <a:ext cx="1532800" cy="304800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 smtClean="0"/>
                <a:t>N+1</a:t>
              </a:r>
              <a:endParaRPr lang="en-US" dirty="0"/>
            </a:p>
          </p:txBody>
        </p:sp>
        <p:sp>
          <p:nvSpPr>
            <p:cNvPr id="24582" name="Text Box 24"/>
            <p:cNvSpPr txBox="1">
              <a:spLocks noChangeArrowheads="1"/>
            </p:cNvSpPr>
            <p:nvPr/>
          </p:nvSpPr>
          <p:spPr bwMode="blackWhite">
            <a:xfrm>
              <a:off x="5546738" y="4495800"/>
              <a:ext cx="44706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lg" len="lg"/>
                  <a:tailEnd type="none" w="lg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rPr>
                <a:t>…</a:t>
              </a:r>
            </a:p>
          </p:txBody>
        </p:sp>
        <p:sp>
          <p:nvSpPr>
            <p:cNvPr id="24585" name="Rectangle 10"/>
            <p:cNvSpPr>
              <a:spLocks noChangeArrowheads="1"/>
            </p:cNvSpPr>
            <p:nvPr/>
          </p:nvSpPr>
          <p:spPr bwMode="auto">
            <a:xfrm>
              <a:off x="5014757" y="5257800"/>
              <a:ext cx="1532800" cy="30480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600" b="0" dirty="0">
                  <a:solidFill>
                    <a:schemeClr val="tx1"/>
                  </a:solidFill>
                  <a:latin typeface="Arial" pitchFamily="34" charset="0"/>
                </a:rPr>
                <a:t>N</a:t>
              </a:r>
              <a:endParaRPr lang="en-US" altLang="en-US" sz="1800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4586" name="Rectangle 10"/>
            <p:cNvSpPr>
              <a:spLocks noChangeArrowheads="1"/>
            </p:cNvSpPr>
            <p:nvPr/>
          </p:nvSpPr>
          <p:spPr bwMode="auto">
            <a:xfrm>
              <a:off x="5014757" y="6313488"/>
              <a:ext cx="1532800" cy="30480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None/>
              </a:pPr>
              <a:r>
                <a:rPr lang="en-US" sz="1400" b="0" dirty="0" err="1" smtClean="0">
                  <a:solidFill>
                    <a:schemeClr val="tx1"/>
                  </a:solidFill>
                  <a:latin typeface="+mn-lt"/>
                </a:rPr>
                <a:t>Any_Priority'First</a:t>
              </a:r>
              <a:endParaRPr lang="en-US" sz="1400" b="0" i="1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4587" name="Text Box 24"/>
            <p:cNvSpPr txBox="1">
              <a:spLocks noChangeArrowheads="1"/>
            </p:cNvSpPr>
            <p:nvPr/>
          </p:nvSpPr>
          <p:spPr bwMode="blackWhite">
            <a:xfrm>
              <a:off x="5546738" y="5867400"/>
              <a:ext cx="44706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lg" len="lg"/>
                  <a:tailEnd type="none" w="lg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400" b="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rPr>
                <a:t>…</a:t>
              </a:r>
            </a:p>
          </p:txBody>
        </p:sp>
        <p:sp>
          <p:nvSpPr>
            <p:cNvPr id="24591" name="Rectangle 10"/>
            <p:cNvSpPr>
              <a:spLocks noChangeArrowheads="1"/>
            </p:cNvSpPr>
            <p:nvPr/>
          </p:nvSpPr>
          <p:spPr bwMode="auto">
            <a:xfrm>
              <a:off x="5014757" y="5791200"/>
              <a:ext cx="1532800" cy="30480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400" b="0" dirty="0" err="1">
                  <a:solidFill>
                    <a:schemeClr val="tx1"/>
                  </a:solidFill>
                  <a:latin typeface="Arial" pitchFamily="34" charset="0"/>
                </a:rPr>
                <a:t>Default_Priority</a:t>
              </a:r>
              <a:endParaRPr lang="en-US" altLang="en-US" sz="1800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4592" name="Text Box 24"/>
            <p:cNvSpPr txBox="1">
              <a:spLocks noChangeArrowheads="1"/>
            </p:cNvSpPr>
            <p:nvPr/>
          </p:nvSpPr>
          <p:spPr bwMode="blackWhite">
            <a:xfrm>
              <a:off x="5546738" y="5334000"/>
              <a:ext cx="44706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lg" len="lg"/>
                  <a:tailEnd type="none" w="lg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400" b="0" dirty="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rPr>
                <a:t>…</a:t>
              </a:r>
            </a:p>
          </p:txBody>
        </p:sp>
        <p:sp>
          <p:nvSpPr>
            <p:cNvPr id="24593" name="Rectangle 2"/>
            <p:cNvSpPr>
              <a:spLocks noChangeArrowheads="1"/>
            </p:cNvSpPr>
            <p:nvPr/>
          </p:nvSpPr>
          <p:spPr bwMode="auto">
            <a:xfrm>
              <a:off x="6775987" y="4602163"/>
              <a:ext cx="1700788" cy="335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lnSpc>
                  <a:spcPct val="120000"/>
                </a:lnSpc>
                <a:spcBef>
                  <a:spcPct val="20000"/>
                </a:spcBef>
                <a:buClr>
                  <a:srgbClr val="404040"/>
                </a:buClr>
                <a:buChar char="•"/>
                <a:defRPr sz="2000" b="1">
                  <a:solidFill>
                    <a:srgbClr val="40404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" pitchFamily="18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600" b="0" dirty="0">
                  <a:solidFill>
                    <a:schemeClr val="tx1"/>
                  </a:solidFill>
                  <a:latin typeface="Arial" pitchFamily="34" charset="0"/>
                </a:rPr>
                <a:t>Interrupt_Priority</a:t>
              </a:r>
            </a:p>
          </p:txBody>
        </p:sp>
        <p:sp>
          <p:nvSpPr>
            <p:cNvPr id="4" name="Up Arrow 3"/>
            <p:cNvSpPr/>
            <p:nvPr/>
          </p:nvSpPr>
          <p:spPr bwMode="auto">
            <a:xfrm>
              <a:off x="7844095" y="5345112"/>
              <a:ext cx="763308" cy="1284288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u="none" strike="noStrike" cap="none" normalizeH="0" baseline="0" dirty="0" smtClean="0">
                  <a:solidFill>
                    <a:schemeClr val="bg1"/>
                  </a:solidFill>
                  <a:effectLst/>
                  <a:latin typeface="Arial" charset="0"/>
                </a:rPr>
                <a:t>Urgency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43000"/>
            <a:ext cx="8001000" cy="5334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Defined by type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 smtClean="0"/>
              <a:t>Default defined </a:t>
            </a:r>
            <a:r>
              <a:rPr lang="en-US" altLang="en-US" dirty="0"/>
              <a:t>by a </a:t>
            </a:r>
            <a:r>
              <a:rPr lang="en-US" altLang="en-US" dirty="0" smtClean="0"/>
              <a:t>static constant of that type</a:t>
            </a:r>
            <a:endParaRPr lang="en-US" altLang="en-US" dirty="0"/>
          </a:p>
          <a:p>
            <a:pPr eaLnBrk="1" hangingPunct="1"/>
            <a:endParaRPr lang="en-US" altLang="en-US" dirty="0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Bit Ordering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blackWhite">
          <a:xfrm>
            <a:off x="1605379" y="1752600"/>
            <a:ext cx="4637808" cy="307777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Arial" pitchFamily="34" charset="0"/>
              </a:rPr>
              <a:t>type </a:t>
            </a:r>
            <a:r>
              <a:rPr lang="en-US" altLang="en-US" sz="1400" b="0" dirty="0">
                <a:solidFill>
                  <a:schemeClr val="tx1"/>
                </a:solidFill>
                <a:latin typeface="Arial" pitchFamily="34" charset="0"/>
              </a:rPr>
              <a:t>Bit_Order </a:t>
            </a:r>
            <a:r>
              <a:rPr lang="en-US" altLang="en-US" sz="1400" dirty="0">
                <a:solidFill>
                  <a:schemeClr val="tx1"/>
                </a:solidFill>
                <a:latin typeface="Arial" pitchFamily="34" charset="0"/>
              </a:rPr>
              <a:t>is </a:t>
            </a:r>
            <a:r>
              <a:rPr lang="en-US" altLang="en-US" sz="1400" b="0" dirty="0" smtClean="0">
                <a:solidFill>
                  <a:schemeClr val="tx1"/>
                </a:solidFill>
                <a:latin typeface="Arial" pitchFamily="34" charset="0"/>
              </a:rPr>
              <a:t> (High_Order_First</a:t>
            </a:r>
            <a:r>
              <a:rPr lang="en-US" altLang="en-US" sz="1400" b="0" dirty="0">
                <a:solidFill>
                  <a:schemeClr val="tx1"/>
                </a:solidFill>
                <a:latin typeface="Arial" pitchFamily="34" charset="0"/>
              </a:rPr>
              <a:t>, </a:t>
            </a:r>
            <a:r>
              <a:rPr lang="en-US" altLang="en-US" sz="1400" b="0" dirty="0" smtClean="0">
                <a:solidFill>
                  <a:schemeClr val="tx1"/>
                </a:solidFill>
                <a:latin typeface="Arial" pitchFamily="34" charset="0"/>
              </a:rPr>
              <a:t>Low_Order_First);</a:t>
            </a:r>
            <a:endParaRPr lang="en-US" altLang="en-US" sz="1400" b="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blackWhite">
          <a:xfrm>
            <a:off x="1143000" y="5074372"/>
            <a:ext cx="6858000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1246400" y="5059986"/>
            <a:ext cx="1418978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dirty="0">
                <a:solidFill>
                  <a:schemeClr val="tx1"/>
                </a:solidFill>
                <a:latin typeface="Arial" pitchFamily="34" charset="0"/>
              </a:rPr>
              <a:t>High-Order Bits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6504200" y="5059986"/>
            <a:ext cx="1378904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  <a:latin typeface="Arial" pitchFamily="34" charset="0"/>
              </a:rPr>
              <a:t>Low-Order Bits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blackWhite">
          <a:xfrm>
            <a:off x="1094000" y="4656761"/>
            <a:ext cx="2840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  <a:latin typeface="Arial" pitchFamily="34" charset="0"/>
              </a:rPr>
              <a:t>0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blackWhite">
          <a:xfrm>
            <a:off x="7694825" y="4656761"/>
            <a:ext cx="3834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  <a:latin typeface="Arial" pitchFamily="34" charset="0"/>
              </a:rPr>
              <a:t>31</a:t>
            </a: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blackWhite">
          <a:xfrm>
            <a:off x="1779800" y="4043329"/>
            <a:ext cx="3239990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dirty="0">
                <a:solidFill>
                  <a:schemeClr val="tx1"/>
                </a:solidFill>
                <a:latin typeface="Arial" pitchFamily="34" charset="0"/>
              </a:rPr>
              <a:t>Big-Endian: </a:t>
            </a:r>
            <a:r>
              <a:rPr lang="en-US" altLang="en-US" sz="1400" b="0" i="1" dirty="0">
                <a:solidFill>
                  <a:schemeClr val="tx1"/>
                </a:solidFill>
                <a:latin typeface="Arial" pitchFamily="34" charset="0"/>
              </a:rPr>
              <a:t>High </a:t>
            </a:r>
            <a:r>
              <a:rPr lang="en-US" altLang="en-US" sz="1400" b="0" dirty="0">
                <a:solidFill>
                  <a:schemeClr val="tx1"/>
                </a:solidFill>
                <a:latin typeface="Arial" pitchFamily="34" charset="0"/>
              </a:rPr>
              <a:t>order bit is in bit zero</a:t>
            </a: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blackWhite">
          <a:xfrm>
            <a:off x="4176263" y="6093023"/>
            <a:ext cx="3318537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dirty="0">
                <a:solidFill>
                  <a:schemeClr val="tx1"/>
                </a:solidFill>
                <a:latin typeface="Arial" pitchFamily="34" charset="0"/>
              </a:rPr>
              <a:t>Little-Endian: </a:t>
            </a:r>
            <a:r>
              <a:rPr lang="en-US" altLang="en-US" sz="1400" b="0" i="1" dirty="0">
                <a:solidFill>
                  <a:schemeClr val="tx1"/>
                </a:solidFill>
                <a:latin typeface="Arial" pitchFamily="34" charset="0"/>
              </a:rPr>
              <a:t>Low</a:t>
            </a:r>
            <a:r>
              <a:rPr lang="en-US" altLang="en-US" sz="1400" b="0" dirty="0">
                <a:solidFill>
                  <a:schemeClr val="tx1"/>
                </a:solidFill>
                <a:latin typeface="Arial" pitchFamily="34" charset="0"/>
              </a:rPr>
              <a:t> order bit is in bit zero</a:t>
            </a: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blackWhite">
          <a:xfrm>
            <a:off x="1094000" y="5469561"/>
            <a:ext cx="3834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  <a:latin typeface="Arial" pitchFamily="34" charset="0"/>
              </a:rPr>
              <a:t>31</a:t>
            </a:r>
          </a:p>
        </p:txBody>
      </p:sp>
      <p:sp>
        <p:nvSpPr>
          <p:cNvPr id="29" name="Text Box 13"/>
          <p:cNvSpPr txBox="1">
            <a:spLocks noChangeArrowheads="1"/>
          </p:cNvSpPr>
          <p:nvPr/>
        </p:nvSpPr>
        <p:spPr bwMode="blackWhite">
          <a:xfrm>
            <a:off x="7807537" y="5469561"/>
            <a:ext cx="2840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  <a:latin typeface="Arial" pitchFamily="34" charset="0"/>
              </a:rPr>
              <a:t>0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1094000" y="4656761"/>
            <a:ext cx="296863" cy="1682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1" name="Curved Connector 30"/>
          <p:cNvCxnSpPr>
            <a:stCxn id="26" idx="1"/>
            <a:endCxn id="24" idx="0"/>
          </p:cNvCxnSpPr>
          <p:nvPr/>
        </p:nvCxnSpPr>
        <p:spPr bwMode="auto">
          <a:xfrm rot="10800000" flipV="1">
            <a:off x="1236026" y="4197217"/>
            <a:ext cx="543774" cy="459543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2" name="Rectangle 31"/>
          <p:cNvSpPr/>
          <p:nvPr/>
        </p:nvSpPr>
        <p:spPr bwMode="auto">
          <a:xfrm>
            <a:off x="7807537" y="5637836"/>
            <a:ext cx="296863" cy="1682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3" name="Curved Connector 32"/>
          <p:cNvCxnSpPr>
            <a:stCxn id="27" idx="3"/>
            <a:endCxn id="29" idx="2"/>
          </p:cNvCxnSpPr>
          <p:nvPr/>
        </p:nvCxnSpPr>
        <p:spPr bwMode="auto">
          <a:xfrm flipV="1">
            <a:off x="7494800" y="5777338"/>
            <a:ext cx="454763" cy="469574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5032266" y="4052040"/>
            <a:ext cx="16065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kern="1200" dirty="0" err="1" smtClean="0"/>
              <a:t>High_Order_First</a:t>
            </a:r>
            <a:endParaRPr lang="en-US" sz="1400" i="0" kern="1200" dirty="0" smtClean="0"/>
          </a:p>
        </p:txBody>
      </p:sp>
      <p:sp>
        <p:nvSpPr>
          <p:cNvPr id="38" name="TextBox 37"/>
          <p:cNvSpPr txBox="1"/>
          <p:nvPr/>
        </p:nvSpPr>
        <p:spPr>
          <a:xfrm>
            <a:off x="2579758" y="6096638"/>
            <a:ext cx="1566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/>
              <a:t>Low_Order_First</a:t>
            </a:r>
            <a:endParaRPr lang="en-US" sz="1400" i="0" kern="1200" dirty="0" smtClean="0"/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blackWhite">
          <a:xfrm>
            <a:off x="1600200" y="3048000"/>
            <a:ext cx="5976316" cy="307777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Default_Bit_Order : </a:t>
            </a:r>
            <a:r>
              <a:rPr lang="en-US" altLang="en-US" sz="1400" noProof="1" smtClean="0">
                <a:solidFill>
                  <a:schemeClr val="tx1"/>
                </a:solidFill>
                <a:latin typeface="Arial" pitchFamily="34" charset="0"/>
              </a:rPr>
              <a:t>constant</a:t>
            </a:r>
            <a:r>
              <a:rPr lang="en-US" altLang="en-US" sz="1400" b="0" noProof="1" smtClean="0">
                <a:solidFill>
                  <a:schemeClr val="tx1"/>
                </a:solidFill>
                <a:latin typeface="Arial" pitchFamily="34" charset="0"/>
              </a:rPr>
              <a:t> Bit_Order </a:t>
            </a: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:= </a:t>
            </a:r>
            <a:r>
              <a:rPr lang="en-US" altLang="en-US" sz="1400" b="0" i="1" noProof="1">
                <a:solidFill>
                  <a:schemeClr val="tx1"/>
                </a:solidFill>
                <a:latin typeface="Arial" pitchFamily="34" charset="0"/>
              </a:rPr>
              <a:t>implementation-defined-value</a:t>
            </a: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609600" y="1778358"/>
            <a:ext cx="54102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Language-defined Context</a:t>
            </a:r>
          </a:p>
          <a:p>
            <a:r>
              <a:rPr lang="en-US" altLang="en-US" dirty="0"/>
              <a:t>Querying Representation Choices</a:t>
            </a:r>
          </a:p>
          <a:p>
            <a:r>
              <a:rPr lang="en-US" altLang="en-US" dirty="0"/>
              <a:t>Specifying Representation</a:t>
            </a:r>
          </a:p>
          <a:p>
            <a:r>
              <a:rPr lang="en-US" altLang="en-US" dirty="0"/>
              <a:t>Interrupt Handling</a:t>
            </a:r>
          </a:p>
          <a:p>
            <a:r>
              <a:rPr lang="en-US" altLang="en-US" dirty="0"/>
              <a:t>Concluding Remarks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Agenda</a:t>
            </a:r>
          </a:p>
        </p:txBody>
      </p:sp>
      <p:pic>
        <p:nvPicPr>
          <p:cNvPr id="7" name="Picture 4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410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7330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i="0" kern="1200" dirty="0" smtClean="0"/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04 basic types</Template>
  <TotalTime>4109</TotalTime>
  <Pages>86</Pages>
  <Words>3141</Words>
  <Application>Microsoft Office PowerPoint</Application>
  <PresentationFormat>Letter Paper (8.5x11 in)</PresentationFormat>
  <Paragraphs>720</Paragraphs>
  <Slides>40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4" baseType="lpstr">
      <vt:lpstr>ＭＳ Ｐゴシック</vt:lpstr>
      <vt:lpstr>ＭＳ Ｐゴシック</vt:lpstr>
      <vt:lpstr>Arial</vt:lpstr>
      <vt:lpstr>Arial Black</vt:lpstr>
      <vt:lpstr>Calibri</vt:lpstr>
      <vt:lpstr>Consolas</vt:lpstr>
      <vt:lpstr>Franklin Gothic Book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Low-Level Programming Overview</vt:lpstr>
      <vt:lpstr>Just An Overview</vt:lpstr>
      <vt:lpstr>Agenda</vt:lpstr>
      <vt:lpstr>The Package “System”</vt:lpstr>
      <vt:lpstr>The Type Address</vt:lpstr>
      <vt:lpstr>Addressing</vt:lpstr>
      <vt:lpstr>Priorities</vt:lpstr>
      <vt:lpstr>Bit Ordering</vt:lpstr>
      <vt:lpstr>Agenda</vt:lpstr>
      <vt:lpstr>Most Common Representation Queries</vt:lpstr>
      <vt:lpstr>Object Size versus Type Size</vt:lpstr>
      <vt:lpstr>Agenda</vt:lpstr>
      <vt:lpstr>Specifying Representation Facilities</vt:lpstr>
      <vt:lpstr>Address Literals and Arithmetic</vt:lpstr>
      <vt:lpstr>Specifying An Entity’s Address</vt:lpstr>
      <vt:lpstr>Dynamically Converting Addresses</vt:lpstr>
      <vt:lpstr>Dynamic Address Conversion Example</vt:lpstr>
      <vt:lpstr>Aspects for Shared/Memory-Mapped Variables</vt:lpstr>
      <vt:lpstr>Extended Example: Arm GPIO</vt:lpstr>
      <vt:lpstr>PowerPoint Presentation</vt:lpstr>
      <vt:lpstr>Declaring Memory-Mapped Devices (1)</vt:lpstr>
      <vt:lpstr>Declaring Memory-Mapped Devices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Agenda</vt:lpstr>
      <vt:lpstr>SP Annex Supports Canonical Model</vt:lpstr>
      <vt:lpstr>Why Protected Procedure Handlers</vt:lpstr>
      <vt:lpstr>Package Ada.Interrupts</vt:lpstr>
      <vt:lpstr>Package Ada.Interrupts.Names</vt:lpstr>
      <vt:lpstr>ADC Interrupt Handler Example Spec</vt:lpstr>
      <vt:lpstr>ADC Example Architecture</vt:lpstr>
      <vt:lpstr>ADC Interrupt Handler Example Body</vt:lpstr>
      <vt:lpstr>Agenda</vt:lpstr>
      <vt:lpstr>Concluding Remarks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</dc:title>
  <dc:creator>Pat, Kathy and Joe Rogers</dc:creator>
  <cp:lastModifiedBy>rogers</cp:lastModifiedBy>
  <cp:revision>1821</cp:revision>
  <cp:lastPrinted>1998-03-10T00:14:50Z</cp:lastPrinted>
  <dcterms:created xsi:type="dcterms:W3CDTF">1994-03-26T11:03:14Z</dcterms:created>
  <dcterms:modified xsi:type="dcterms:W3CDTF">2018-04-13T15:33:17Z</dcterms:modified>
</cp:coreProperties>
</file>