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7" r:id="rId1"/>
  </p:sldMasterIdLst>
  <p:notesMasterIdLst>
    <p:notesMasterId r:id="rId29"/>
  </p:notesMasterIdLst>
  <p:handoutMasterIdLst>
    <p:handoutMasterId r:id="rId30"/>
  </p:handoutMasterIdLst>
  <p:sldIdLst>
    <p:sldId id="257" r:id="rId2"/>
    <p:sldId id="430" r:id="rId3"/>
    <p:sldId id="431" r:id="rId4"/>
    <p:sldId id="260" r:id="rId5"/>
    <p:sldId id="359" r:id="rId6"/>
    <p:sldId id="411" r:id="rId7"/>
    <p:sldId id="282" r:id="rId8"/>
    <p:sldId id="286" r:id="rId9"/>
    <p:sldId id="412" r:id="rId10"/>
    <p:sldId id="321" r:id="rId11"/>
    <p:sldId id="322" r:id="rId12"/>
    <p:sldId id="323" r:id="rId13"/>
    <p:sldId id="391" r:id="rId14"/>
    <p:sldId id="325" r:id="rId15"/>
    <p:sldId id="326" r:id="rId16"/>
    <p:sldId id="380" r:id="rId17"/>
    <p:sldId id="414" r:id="rId18"/>
    <p:sldId id="296" r:id="rId19"/>
    <p:sldId id="294" r:id="rId20"/>
    <p:sldId id="297" r:id="rId21"/>
    <p:sldId id="433" r:id="rId22"/>
    <p:sldId id="415" r:id="rId23"/>
    <p:sldId id="307" r:id="rId24"/>
    <p:sldId id="308" r:id="rId25"/>
    <p:sldId id="432" r:id="rId26"/>
    <p:sldId id="320" r:id="rId27"/>
    <p:sldId id="434" r:id="rId28"/>
  </p:sldIdLst>
  <p:sldSz cx="9144000" cy="6858000" type="letter"/>
  <p:notesSz cx="7315200" cy="9601200"/>
  <p:custShowLst>
    <p:custShow name="LLNL" id="0">
      <p:sldLst>
        <p:sld r:id="rId2"/>
        <p:sld r:id="rId5"/>
        <p:sld r:id="rId11"/>
        <p:sld r:id="rId12"/>
        <p:sld r:id="rId13"/>
        <p:sld r:id="rId16"/>
        <p:sld r:id="rId8"/>
        <p:sld r:id="rId9"/>
        <p:sld r:id="rId19"/>
        <p:sld r:id="rId20"/>
        <p:sld r:id="rId21"/>
        <p:sld r:id="rId24"/>
        <p:sld r:id="rId25"/>
        <p:sld r:id="rId27"/>
      </p:sldLst>
    </p:custShow>
  </p:custShow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9900"/>
    <a:srgbClr val="0033CC"/>
    <a:srgbClr val="CC9900"/>
    <a:srgbClr val="0066FF"/>
    <a:srgbClr val="FFCCFF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3" autoAdjust="0"/>
    <p:restoredTop sz="85535" autoAdjust="0"/>
  </p:normalViewPr>
  <p:slideViewPr>
    <p:cSldViewPr>
      <p:cViewPr varScale="1">
        <p:scale>
          <a:sx n="142" d="100"/>
          <a:sy n="142" d="100"/>
        </p:scale>
        <p:origin x="480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Line 13"/>
          <p:cNvSpPr>
            <a:spLocks noChangeShapeType="1"/>
          </p:cNvSpPr>
          <p:nvPr/>
        </p:nvSpPr>
        <p:spPr bwMode="auto">
          <a:xfrm>
            <a:off x="425450" y="336550"/>
            <a:ext cx="66468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243" name="Line 19"/>
          <p:cNvSpPr>
            <a:spLocks noChangeShapeType="1"/>
          </p:cNvSpPr>
          <p:nvPr/>
        </p:nvSpPr>
        <p:spPr bwMode="auto">
          <a:xfrm>
            <a:off x="325438" y="9201150"/>
            <a:ext cx="66452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1175" y="0"/>
            <a:ext cx="6364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ctr" defTabSz="966788" eaLnBrk="0" hangingPunct="0">
              <a:defRPr sz="15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52688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Program Structure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46544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00926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776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5" tIns="46988" rIns="95655" bIns="46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3290888" y="9145588"/>
            <a:ext cx="7318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98" tIns="46988" rIns="92298" bIns="46988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06CF3D9C-F236-45C5-90AD-B8004DCC8611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1157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618146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8063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08063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8154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92313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21038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73288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Ada 2012</a:t>
            </a:r>
          </a:p>
        </p:txBody>
      </p:sp>
    </p:spTree>
    <p:extLst>
      <p:ext uri="{BB962C8B-B14F-4D97-AF65-F5344CB8AC3E}">
        <p14:creationId xmlns:p14="http://schemas.microsoft.com/office/powerpoint/2010/main" val="3292861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059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6554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6AB8A4E9-F60B-4350-AC97-1DE3146EBFDB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626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EE493C9F-2BB1-4401-80E0-D6E1AECC6D47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45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43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E453CF39-44B5-4DF6-9C0B-37EEBF3DD2A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46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Program Structure</a:t>
            </a:r>
            <a:endParaRPr lang="en-US" dirty="0" smtClean="0"/>
          </a:p>
        </p:txBody>
      </p:sp>
      <p:sp>
        <p:nvSpPr>
          <p:cNvPr id="10243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Library Units</a:t>
            </a:r>
          </a:p>
          <a:p>
            <a:r>
              <a:rPr lang="en-US" dirty="0"/>
              <a:t>“With” Clauses</a:t>
            </a:r>
          </a:p>
          <a:p>
            <a:r>
              <a:rPr lang="en-US" dirty="0"/>
              <a:t>Hierarchical Library Units</a:t>
            </a:r>
          </a:p>
          <a:p>
            <a:r>
              <a:rPr lang="en-US" dirty="0" smtClean="0"/>
              <a:t>“</a:t>
            </a:r>
            <a:r>
              <a:rPr lang="en-US" dirty="0"/>
              <a:t>Use” Clauses</a:t>
            </a:r>
          </a:p>
          <a:p>
            <a:r>
              <a:rPr lang="en-US" dirty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20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Packages Are Not Enough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Extensibility is a problem for private types</a:t>
            </a:r>
          </a:p>
          <a:p>
            <a:pPr lvl="1"/>
            <a:r>
              <a:rPr lang="en-US" dirty="0" smtClean="0"/>
              <a:t>Provide excellent encapsulation and abstraction</a:t>
            </a:r>
          </a:p>
          <a:p>
            <a:pPr lvl="1"/>
            <a:r>
              <a:rPr lang="en-US" dirty="0" smtClean="0"/>
              <a:t>But one has either complete visibility or essentially none</a:t>
            </a:r>
          </a:p>
          <a:p>
            <a:pPr lvl="1"/>
            <a:r>
              <a:rPr lang="en-US" dirty="0" smtClean="0"/>
              <a:t>New functionality must be added to same package for sake of compile-time visibility to representation</a:t>
            </a:r>
          </a:p>
          <a:p>
            <a:pPr lvl="1"/>
            <a:r>
              <a:rPr lang="en-US" dirty="0" smtClean="0"/>
              <a:t>Thus enhancements require editing/recompilation/retesting</a:t>
            </a:r>
          </a:p>
          <a:p>
            <a:r>
              <a:rPr lang="en-US" dirty="0" smtClean="0"/>
              <a:t>Should be something “bigger” than packages</a:t>
            </a:r>
          </a:p>
          <a:p>
            <a:pPr lvl="1"/>
            <a:r>
              <a:rPr lang="en-US" dirty="0" smtClean="0"/>
              <a:t>Subsystems</a:t>
            </a:r>
          </a:p>
          <a:p>
            <a:pPr lvl="1"/>
            <a:r>
              <a:rPr lang="en-US" dirty="0" smtClean="0"/>
              <a:t>Directly relating library items in one name-space</a:t>
            </a:r>
          </a:p>
          <a:p>
            <a:pPr lvl="2"/>
            <a:r>
              <a:rPr lang="en-US" dirty="0" smtClean="0"/>
              <a:t>One big package has too many disadvantages</a:t>
            </a:r>
          </a:p>
          <a:p>
            <a:pPr lvl="1"/>
            <a:r>
              <a:rPr lang="en-US" dirty="0" smtClean="0"/>
              <a:t>Avoiding name clashes among independently-developed code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Hierarchical Library Units</a:t>
            </a:r>
          </a:p>
        </p:txBody>
      </p:sp>
      <p:sp>
        <p:nvSpPr>
          <p:cNvPr id="40963" name="Rectangle 2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Address extensibility issue</a:t>
            </a:r>
          </a:p>
          <a:p>
            <a:pPr lvl="1"/>
            <a:r>
              <a:rPr lang="en-US" dirty="0" smtClean="0"/>
              <a:t>Can extend packages with visibility to parent private part</a:t>
            </a:r>
          </a:p>
          <a:p>
            <a:pPr lvl="1"/>
            <a:r>
              <a:rPr lang="en-US" dirty="0" smtClean="0"/>
              <a:t>Extensions do not require recompilation of parent unit</a:t>
            </a:r>
          </a:p>
          <a:p>
            <a:pPr lvl="1"/>
            <a:r>
              <a:rPr lang="en-US" dirty="0" smtClean="0"/>
              <a:t>Visibility of parent’s private part is protected</a:t>
            </a:r>
          </a:p>
          <a:p>
            <a:r>
              <a:rPr lang="en-US" dirty="0" smtClean="0"/>
              <a:t>Directly support subsystems</a:t>
            </a:r>
          </a:p>
          <a:p>
            <a:pPr lvl="1"/>
            <a:r>
              <a:rPr lang="en-US" dirty="0" smtClean="0"/>
              <a:t>Extensions have the ancestor name as part of their name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09600" y="4130675"/>
            <a:ext cx="6187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i="1"/>
              <a:t>Root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09600" y="5083175"/>
            <a:ext cx="9473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i="1"/>
              <a:t>Children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609600" y="6035675"/>
            <a:ext cx="9024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i="1"/>
              <a:t>Grand-</a:t>
            </a:r>
          </a:p>
          <a:p>
            <a:pPr eaLnBrk="0" hangingPunct="0"/>
            <a:r>
              <a:rPr lang="en-US" sz="1600" i="1"/>
              <a:t>children</a:t>
            </a: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ltGray">
          <a:xfrm>
            <a:off x="4419600" y="4054475"/>
            <a:ext cx="817563" cy="593725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ltGray">
          <a:xfrm>
            <a:off x="6477000" y="4968875"/>
            <a:ext cx="817563" cy="593725"/>
          </a:xfrm>
          <a:prstGeom prst="rect">
            <a:avLst/>
          </a:prstGeom>
          <a:solidFill>
            <a:srgbClr val="99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ltGray">
          <a:xfrm>
            <a:off x="4419600" y="4968875"/>
            <a:ext cx="817563" cy="593725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86" name="Rectangle 10"/>
          <p:cNvSpPr>
            <a:spLocks noChangeArrowheads="1"/>
          </p:cNvSpPr>
          <p:nvPr/>
        </p:nvSpPr>
        <p:spPr bwMode="ltGray">
          <a:xfrm>
            <a:off x="2590800" y="4968875"/>
            <a:ext cx="817563" cy="593725"/>
          </a:xfrm>
          <a:prstGeom prst="rect">
            <a:avLst/>
          </a:prstGeom>
          <a:solidFill>
            <a:srgbClr val="00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ltGray">
          <a:xfrm>
            <a:off x="6477000" y="6111875"/>
            <a:ext cx="817563" cy="593725"/>
          </a:xfrm>
          <a:prstGeom prst="rect">
            <a:avLst/>
          </a:prstGeom>
          <a:solidFill>
            <a:srgbClr val="66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ltGray">
          <a:xfrm>
            <a:off x="2590800" y="6111875"/>
            <a:ext cx="817563" cy="593725"/>
          </a:xfrm>
          <a:prstGeom prst="rect">
            <a:avLst/>
          </a:prstGeom>
          <a:solidFill>
            <a:srgbClr val="0099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ltGray">
          <a:xfrm>
            <a:off x="5021263" y="6111875"/>
            <a:ext cx="817562" cy="593725"/>
          </a:xfrm>
          <a:prstGeom prst="rect">
            <a:avLst/>
          </a:prstGeom>
          <a:solidFill>
            <a:srgbClr val="0099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75790" name="Rectangle 14"/>
          <p:cNvSpPr>
            <a:spLocks noChangeArrowheads="1"/>
          </p:cNvSpPr>
          <p:nvPr/>
        </p:nvSpPr>
        <p:spPr bwMode="ltGray">
          <a:xfrm>
            <a:off x="3841750" y="6111875"/>
            <a:ext cx="817563" cy="593725"/>
          </a:xfrm>
          <a:prstGeom prst="rect">
            <a:avLst/>
          </a:prstGeom>
          <a:solidFill>
            <a:srgbClr val="00808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cxnSp>
        <p:nvCxnSpPr>
          <p:cNvPr id="40975" name="AutoShape 15"/>
          <p:cNvCxnSpPr>
            <a:cxnSpLocks noChangeShapeType="1"/>
            <a:stCxn id="75786" idx="2"/>
            <a:endCxn id="75788" idx="0"/>
          </p:cNvCxnSpPr>
          <p:nvPr/>
        </p:nvCxnSpPr>
        <p:spPr bwMode="blackWhite">
          <a:xfrm>
            <a:off x="3000375" y="5562600"/>
            <a:ext cx="0" cy="5492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76" name="AutoShape 16"/>
          <p:cNvCxnSpPr>
            <a:cxnSpLocks noChangeShapeType="1"/>
            <a:stCxn id="75784" idx="2"/>
            <a:endCxn id="75787" idx="0"/>
          </p:cNvCxnSpPr>
          <p:nvPr/>
        </p:nvCxnSpPr>
        <p:spPr bwMode="blackWhite">
          <a:xfrm>
            <a:off x="6886575" y="5562600"/>
            <a:ext cx="0" cy="5492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5410200" y="41306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7391400" y="51974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A.B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7391400" y="6188075"/>
            <a:ext cx="781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A.B.C</a:t>
            </a:r>
          </a:p>
        </p:txBody>
      </p:sp>
      <p:cxnSp>
        <p:nvCxnSpPr>
          <p:cNvPr id="40980" name="AutoShape 20"/>
          <p:cNvCxnSpPr>
            <a:cxnSpLocks noChangeShapeType="1"/>
            <a:stCxn id="75783" idx="2"/>
            <a:endCxn id="75786" idx="0"/>
          </p:cNvCxnSpPr>
          <p:nvPr/>
        </p:nvCxnSpPr>
        <p:spPr bwMode="auto">
          <a:xfrm rot="5400000">
            <a:off x="3754437" y="3894138"/>
            <a:ext cx="320675" cy="18288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1" name="AutoShape 21"/>
          <p:cNvCxnSpPr>
            <a:cxnSpLocks noChangeShapeType="1"/>
            <a:stCxn id="75783" idx="2"/>
            <a:endCxn id="75785" idx="0"/>
          </p:cNvCxnSpPr>
          <p:nvPr/>
        </p:nvCxnSpPr>
        <p:spPr bwMode="auto">
          <a:xfrm rot="5400000">
            <a:off x="4668837" y="4808538"/>
            <a:ext cx="3206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2" name="AutoShape 22"/>
          <p:cNvCxnSpPr>
            <a:cxnSpLocks noChangeShapeType="1"/>
            <a:stCxn id="75783" idx="2"/>
            <a:endCxn id="75784" idx="0"/>
          </p:cNvCxnSpPr>
          <p:nvPr/>
        </p:nvCxnSpPr>
        <p:spPr bwMode="auto">
          <a:xfrm rot="16200000" flipH="1">
            <a:off x="5697537" y="3779838"/>
            <a:ext cx="320675" cy="20574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3" name="AutoShape 23"/>
          <p:cNvCxnSpPr>
            <a:cxnSpLocks noChangeShapeType="1"/>
            <a:stCxn id="75785" idx="2"/>
            <a:endCxn id="75790" idx="0"/>
          </p:cNvCxnSpPr>
          <p:nvPr/>
        </p:nvCxnSpPr>
        <p:spPr bwMode="auto">
          <a:xfrm rot="5400000">
            <a:off x="4265612" y="5548313"/>
            <a:ext cx="549275" cy="5778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4" name="AutoShape 24"/>
          <p:cNvCxnSpPr>
            <a:cxnSpLocks noChangeShapeType="1"/>
            <a:stCxn id="75785" idx="2"/>
            <a:endCxn id="75789" idx="0"/>
          </p:cNvCxnSpPr>
          <p:nvPr/>
        </p:nvCxnSpPr>
        <p:spPr bwMode="auto">
          <a:xfrm rot="16200000" flipH="1">
            <a:off x="4855369" y="5536406"/>
            <a:ext cx="549275" cy="60166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ChangeArrowheads="1"/>
          </p:cNvSpPr>
          <p:nvPr/>
        </p:nvSpPr>
        <p:spPr bwMode="auto">
          <a:xfrm>
            <a:off x="762000" y="990600"/>
            <a:ext cx="4712124" cy="42374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noProof="1">
                <a:latin typeface="Calibri" pitchFamily="34" charset="0"/>
              </a:rPr>
              <a:t>package </a:t>
            </a:r>
            <a:r>
              <a:rPr lang="en-US" sz="1600" noProof="1">
                <a:latin typeface="Calibri" pitchFamily="34" charset="0"/>
              </a:rPr>
              <a:t>Complex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spcBef>
                <a:spcPct val="25000"/>
              </a:spcBef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type </a:t>
            </a:r>
            <a:r>
              <a:rPr lang="en-US" sz="1600" noProof="1">
                <a:latin typeface="Calibri" pitchFamily="34" charset="0"/>
              </a:rPr>
              <a:t>Number </a:t>
            </a:r>
            <a:r>
              <a:rPr lang="en-US" sz="1600" b="1" noProof="1">
                <a:latin typeface="Calibri" pitchFamily="34" charset="0"/>
              </a:rPr>
              <a:t>is private</a:t>
            </a:r>
            <a:r>
              <a:rPr lang="en-US" sz="1600" noProof="1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15000"/>
              </a:lnSpc>
              <a:spcBef>
                <a:spcPct val="25000"/>
              </a:spcBef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function </a:t>
            </a:r>
            <a:r>
              <a:rPr lang="en-US" sz="1600" noProof="1">
                <a:latin typeface="Calibri" pitchFamily="34" charset="0"/>
              </a:rPr>
              <a:t>"*"( Left, Right : Number 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Number;</a:t>
            </a:r>
          </a:p>
          <a:p>
            <a:pPr eaLnBrk="0" hangingPunct="0">
              <a:lnSpc>
                <a:spcPct val="115000"/>
              </a:lnSpc>
              <a:spcBef>
                <a:spcPct val="25000"/>
              </a:spcBef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function </a:t>
            </a:r>
            <a:r>
              <a:rPr lang="en-US" sz="1600" noProof="1">
                <a:latin typeface="Calibri" pitchFamily="34" charset="0"/>
              </a:rPr>
              <a:t>"/"( Left, Right : Number 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Number;</a:t>
            </a:r>
          </a:p>
          <a:p>
            <a:pPr eaLnBrk="0" hangingPunct="0">
              <a:lnSpc>
                <a:spcPct val="115000"/>
              </a:lnSpc>
              <a:spcBef>
                <a:spcPct val="25000"/>
              </a:spcBef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function </a:t>
            </a:r>
            <a:r>
              <a:rPr lang="en-US" sz="1600" noProof="1">
                <a:latin typeface="Calibri" pitchFamily="34" charset="0"/>
              </a:rPr>
              <a:t>"+"( Left, Right : Number 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Number;</a:t>
            </a:r>
          </a:p>
          <a:p>
            <a:pPr eaLnBrk="0" hangingPunct="0">
              <a:lnSpc>
                <a:spcPct val="115000"/>
              </a:lnSpc>
              <a:spcBef>
                <a:spcPct val="25000"/>
              </a:spcBef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function </a:t>
            </a:r>
            <a:r>
              <a:rPr lang="en-US" sz="1600" noProof="1">
                <a:latin typeface="Calibri" pitchFamily="34" charset="0"/>
              </a:rPr>
              <a:t>"-"( Left, Right : Number 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Number;</a:t>
            </a:r>
          </a:p>
          <a:p>
            <a:pPr eaLnBrk="0" hangingPunct="0">
              <a:lnSpc>
                <a:spcPct val="115000"/>
              </a:lnSpc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noProof="1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15000"/>
              </a:lnSpc>
              <a:spcBef>
                <a:spcPct val="10000"/>
              </a:spcBef>
              <a:spcAft>
                <a:spcPct val="30000"/>
              </a:spcAft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noProof="1">
                <a:latin typeface="Calibri" pitchFamily="34" charset="0"/>
              </a:rPr>
              <a:t>private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type </a:t>
            </a:r>
            <a:r>
              <a:rPr lang="en-US" sz="1600" noProof="1">
                <a:latin typeface="Calibri" pitchFamily="34" charset="0"/>
              </a:rPr>
              <a:t>Number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record</a:t>
            </a:r>
            <a:endParaRPr lang="en-US" sz="1600" noProof="1">
              <a:latin typeface="Calibri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noProof="1">
                <a:latin typeface="Calibri" pitchFamily="34" charset="0"/>
              </a:rPr>
              <a:t>		</a:t>
            </a: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noProof="1">
                <a:latin typeface="Calibri" pitchFamily="34" charset="0"/>
              </a:rPr>
              <a:t>Real_Part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noProof="1">
                <a:latin typeface="Calibri" pitchFamily="34" charset="0"/>
              </a:rPr>
              <a:t>Imaginary</a:t>
            </a:r>
            <a:r>
              <a:rPr lang="en-US" sz="1600" dirty="0">
                <a:latin typeface="Calibri" pitchFamily="34" charset="0"/>
              </a:rPr>
              <a:t>_Part </a:t>
            </a:r>
            <a:r>
              <a:rPr lang="en-US" sz="1600" noProof="1">
                <a:latin typeface="Calibri" pitchFamily="34" charset="0"/>
              </a:rPr>
              <a:t>: Float;</a:t>
            </a:r>
          </a:p>
          <a:p>
            <a:pPr eaLnBrk="0" hangingPunct="0">
              <a:lnSpc>
                <a:spcPct val="115000"/>
              </a:lnSpc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end record</a:t>
            </a:r>
            <a:r>
              <a:rPr lang="en-US" sz="1600" noProof="1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15000"/>
              </a:lnSpc>
              <a:spcBef>
                <a:spcPct val="30000"/>
              </a:spcBef>
              <a:tabLst>
                <a:tab pos="227013" algn="l"/>
                <a:tab pos="461963" algn="l"/>
                <a:tab pos="687388" algn="l"/>
                <a:tab pos="1546225" algn="l"/>
              </a:tabLst>
            </a:pP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Complex;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Programming By Extension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blackWhite">
          <a:xfrm>
            <a:off x="3774664" y="4876800"/>
            <a:ext cx="4297138" cy="173214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125000"/>
              </a:lnSpc>
              <a:tabLst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>
                <a:latin typeface="Calibri" pitchFamily="34" charset="0"/>
              </a:rPr>
              <a:t>package </a:t>
            </a:r>
            <a:r>
              <a:rPr lang="en-US" sz="1600">
                <a:latin typeface="Calibri" pitchFamily="34" charset="0"/>
              </a:rPr>
              <a:t>Complex.Utils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marL="228600" lvl="1" eaLnBrk="0" hangingPunct="0">
              <a:lnSpc>
                <a:spcPct val="125000"/>
              </a:lnSpc>
              <a:spcBef>
                <a:spcPct val="25000"/>
              </a:spcBef>
              <a:tabLst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>
                <a:latin typeface="Calibri" pitchFamily="34" charset="0"/>
              </a:rPr>
              <a:t>procedure </a:t>
            </a:r>
            <a:r>
              <a:rPr lang="en-US" sz="1600">
                <a:latin typeface="Calibri" pitchFamily="34" charset="0"/>
              </a:rPr>
              <a:t>Put( C : </a:t>
            </a:r>
            <a:r>
              <a:rPr lang="en-US" sz="1600" b="1">
                <a:latin typeface="Calibri" pitchFamily="34" charset="0"/>
              </a:rPr>
              <a:t>in </a:t>
            </a:r>
            <a:r>
              <a:rPr lang="en-US" sz="1600">
                <a:latin typeface="Calibri" pitchFamily="34" charset="0"/>
              </a:rPr>
              <a:t>Number );</a:t>
            </a:r>
          </a:p>
          <a:p>
            <a:pPr marL="228600" lvl="1" eaLnBrk="0" hangingPunct="0">
              <a:lnSpc>
                <a:spcPct val="125000"/>
              </a:lnSpc>
              <a:spcBef>
                <a:spcPct val="25000"/>
              </a:spcBef>
              <a:tabLst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>
                <a:latin typeface="Calibri" pitchFamily="34" charset="0"/>
              </a:rPr>
              <a:t>function </a:t>
            </a:r>
            <a:r>
              <a:rPr lang="en-US" sz="1600">
                <a:latin typeface="Calibri" pitchFamily="34" charset="0"/>
              </a:rPr>
              <a:t>As_String( C : Number ) </a:t>
            </a:r>
            <a:r>
              <a:rPr lang="en-US" sz="1600" b="1">
                <a:latin typeface="Calibri" pitchFamily="34" charset="0"/>
              </a:rPr>
              <a:t>return </a:t>
            </a:r>
            <a:r>
              <a:rPr lang="en-US" sz="1600">
                <a:latin typeface="Calibri" pitchFamily="34" charset="0"/>
              </a:rPr>
              <a:t>String;</a:t>
            </a:r>
          </a:p>
          <a:p>
            <a:pPr marL="228600" lvl="1" eaLnBrk="0" hangingPunct="0">
              <a:lnSpc>
                <a:spcPct val="125000"/>
              </a:lnSpc>
              <a:tabLst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25000"/>
              </a:lnSpc>
              <a:tabLst>
                <a:tab pos="1143000" algn="l"/>
                <a:tab pos="1371600" algn="l"/>
                <a:tab pos="1600200" algn="l"/>
                <a:tab pos="1828800" algn="l"/>
              </a:tabLst>
            </a:pPr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Complex.Utils;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blackWhite">
          <a:xfrm>
            <a:off x="6710045" y="3886200"/>
            <a:ext cx="2092325" cy="1219200"/>
          </a:xfrm>
          <a:prstGeom prst="roundRect">
            <a:avLst>
              <a:gd name="adj" fmla="val 20667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b="1" i="1">
                <a:latin typeface="Arial" charset="0"/>
              </a:rPr>
              <a:t>An extension developed after the parent package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ave 1"/>
          <p:cNvSpPr/>
          <p:nvPr/>
        </p:nvSpPr>
        <p:spPr bwMode="auto">
          <a:xfrm>
            <a:off x="3657600" y="3962400"/>
            <a:ext cx="990600" cy="381000"/>
          </a:xfrm>
          <a:prstGeom prst="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Wave 5"/>
          <p:cNvSpPr/>
          <p:nvPr/>
        </p:nvSpPr>
        <p:spPr bwMode="auto">
          <a:xfrm>
            <a:off x="6436359" y="3982720"/>
            <a:ext cx="1428115" cy="381000"/>
          </a:xfrm>
          <a:prstGeom prst="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010" name="Text Box 5"/>
          <p:cNvSpPr txBox="1">
            <a:spLocks noChangeArrowheads="1"/>
          </p:cNvSpPr>
          <p:nvPr/>
        </p:nvSpPr>
        <p:spPr bwMode="blackWhite">
          <a:xfrm>
            <a:off x="894080" y="1295400"/>
            <a:ext cx="7717177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  <a:tab pos="574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noProof="1">
                <a:latin typeface="Calibri" pitchFamily="34" charset="0"/>
              </a:rPr>
              <a:t>with </a:t>
            </a:r>
            <a:r>
              <a:rPr lang="en-US" sz="1600" noProof="1">
                <a:latin typeface="Calibri" pitchFamily="34" charset="0"/>
              </a:rPr>
              <a:t>Ada.Text_IO;</a:t>
            </a:r>
          </a:p>
          <a:p>
            <a:pPr eaLnBrk="1" hangingPunct="1"/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noProof="1">
                <a:latin typeface="Calibri" pitchFamily="34" charset="0"/>
              </a:rPr>
              <a:t>package body </a:t>
            </a:r>
            <a:r>
              <a:rPr lang="en-US" sz="1600" noProof="1">
                <a:latin typeface="Calibri" pitchFamily="34" charset="0"/>
              </a:rPr>
              <a:t>Complex.Utils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eaLnBrk="1" hangingPunct="1"/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procedure </a:t>
            </a:r>
            <a:r>
              <a:rPr lang="en-US" sz="1600" noProof="1">
                <a:latin typeface="Calibri" pitchFamily="34" charset="0"/>
              </a:rPr>
              <a:t>Put( C :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>
                <a:latin typeface="Calibri" pitchFamily="34" charset="0"/>
              </a:rPr>
              <a:t>Number )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begin</a:t>
            </a:r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noProof="1">
                <a:latin typeface="Calibri" pitchFamily="34" charset="0"/>
              </a:rPr>
              <a:t>Ada.Text_IO.Put( As_String(C) );</a:t>
            </a: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Put;</a:t>
            </a:r>
          </a:p>
          <a:p>
            <a:pPr eaLnBrk="1" hangingPunct="1"/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function </a:t>
            </a:r>
            <a:r>
              <a:rPr lang="en-US" sz="1600" noProof="1">
                <a:latin typeface="Calibri" pitchFamily="34" charset="0"/>
              </a:rPr>
              <a:t>As_String( C : Number 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String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begin</a:t>
            </a:r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	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"( " &amp; Float'Image(C.Real_Part) &amp; ", " &amp; Float'Image(C.Imaginary_Part) &amp; " )";</a:t>
            </a:r>
          </a:p>
          <a:p>
            <a:pPr eaLnBrk="1" hangingPunct="1"/>
            <a:r>
              <a:rPr lang="en-US" sz="1600" b="1" dirty="0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As_String;</a:t>
            </a:r>
          </a:p>
          <a:p>
            <a:pPr eaLnBrk="1" hangingPunct="1"/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dirty="0">
                <a:latin typeface="Calibri" pitchFamily="34" charset="0"/>
              </a:rPr>
              <a:t>	</a:t>
            </a:r>
            <a:r>
              <a:rPr lang="en-US" sz="1600" noProof="1">
                <a:latin typeface="Calibri" pitchFamily="34" charset="0"/>
              </a:rPr>
              <a:t>…</a:t>
            </a:r>
          </a:p>
          <a:p>
            <a:pPr eaLnBrk="1" hangingPunct="1"/>
            <a:endParaRPr lang="en-US" sz="1600" noProof="1">
              <a:latin typeface="Calibri" pitchFamily="34" charset="0"/>
            </a:endParaRPr>
          </a:p>
          <a:p>
            <a:pPr eaLnBrk="1" hangingPunct="1"/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Complex.Utils;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Extensions Can Access Type Representation</a:t>
            </a:r>
          </a:p>
        </p:txBody>
      </p:sp>
      <p:sp>
        <p:nvSpPr>
          <p:cNvPr id="43012" name="Text Box 7"/>
          <p:cNvSpPr txBox="1">
            <a:spLocks noChangeArrowheads="1"/>
          </p:cNvSpPr>
          <p:nvPr/>
        </p:nvSpPr>
        <p:spPr bwMode="blackWhite">
          <a:xfrm>
            <a:off x="5181601" y="5181600"/>
            <a:ext cx="2286000" cy="830997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 smtClean="0"/>
              <a:t>Implementation requires private type representation view</a:t>
            </a:r>
            <a:endParaRPr lang="en-US" sz="1600" dirty="0"/>
          </a:p>
        </p:txBody>
      </p:sp>
      <p:cxnSp>
        <p:nvCxnSpPr>
          <p:cNvPr id="4" name="Curved Connector 3"/>
          <p:cNvCxnSpPr>
            <a:stCxn id="43012" idx="0"/>
            <a:endCxn id="2" idx="2"/>
          </p:cNvCxnSpPr>
          <p:nvPr/>
        </p:nvCxnSpPr>
        <p:spPr bwMode="auto">
          <a:xfrm rot="16200000" flipV="1">
            <a:off x="4795839" y="3652837"/>
            <a:ext cx="885825" cy="2171701"/>
          </a:xfrm>
          <a:prstGeom prst="curvedConnector3">
            <a:avLst>
              <a:gd name="adj1" fmla="val 4415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Curved Connector 7"/>
          <p:cNvCxnSpPr>
            <a:stCxn id="43012" idx="0"/>
            <a:endCxn id="6" idx="2"/>
          </p:cNvCxnSpPr>
          <p:nvPr/>
        </p:nvCxnSpPr>
        <p:spPr bwMode="auto">
          <a:xfrm rot="5400000" flipH="1" flipV="1">
            <a:off x="6304757" y="4335940"/>
            <a:ext cx="865505" cy="825816"/>
          </a:xfrm>
          <a:prstGeom prst="curvedConnector3">
            <a:avLst>
              <a:gd name="adj1" fmla="val 5693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Predefined Hierarchies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Standard library facilities are children of “Ada”</a:t>
            </a:r>
          </a:p>
          <a:p>
            <a:pPr lvl="1"/>
            <a:r>
              <a:rPr lang="en-US" smtClean="0"/>
              <a:t>Ada.Text_IO</a:t>
            </a:r>
          </a:p>
          <a:p>
            <a:pPr lvl="1"/>
            <a:r>
              <a:rPr lang="en-US" smtClean="0"/>
              <a:t>Ada.Calendar</a:t>
            </a:r>
          </a:p>
          <a:p>
            <a:pPr lvl="1"/>
            <a:r>
              <a:rPr lang="en-US" smtClean="0"/>
              <a:t>Ada.Command_Line</a:t>
            </a:r>
          </a:p>
          <a:p>
            <a:pPr lvl="1"/>
            <a:r>
              <a:rPr lang="en-US" smtClean="0"/>
              <a:t>Ada.Exceptions</a:t>
            </a:r>
          </a:p>
          <a:p>
            <a:pPr lvl="1"/>
            <a:r>
              <a:rPr lang="en-US" smtClean="0"/>
              <a:t>et cetera</a:t>
            </a:r>
          </a:p>
          <a:p>
            <a:r>
              <a:rPr lang="en-US" smtClean="0"/>
              <a:t>Other root packages are also predefined</a:t>
            </a:r>
          </a:p>
          <a:p>
            <a:pPr lvl="1"/>
            <a:r>
              <a:rPr lang="en-US" smtClean="0"/>
              <a:t>Interfaces.C</a:t>
            </a:r>
          </a:p>
          <a:p>
            <a:pPr lvl="1"/>
            <a:r>
              <a:rPr lang="en-US" smtClean="0"/>
              <a:t>Interfaces.Fortran</a:t>
            </a:r>
          </a:p>
          <a:p>
            <a:pPr lvl="1"/>
            <a:r>
              <a:rPr lang="en-US" smtClean="0"/>
              <a:t>Interfaces.COBOL</a:t>
            </a:r>
          </a:p>
          <a:p>
            <a:pPr lvl="1"/>
            <a:r>
              <a:rPr lang="en-US" smtClean="0"/>
              <a:t>System.Storage_Pools</a:t>
            </a:r>
          </a:p>
          <a:p>
            <a:pPr lvl="1"/>
            <a:r>
              <a:rPr lang="en-US" smtClean="0"/>
              <a:t>System.Storage_Elements</a:t>
            </a:r>
          </a:p>
          <a:p>
            <a:pPr lvl="1"/>
            <a:r>
              <a:rPr lang="en-US" smtClean="0"/>
              <a:t>et cetera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Hierarchical Visibility</a:t>
            </a:r>
          </a:p>
        </p:txBody>
      </p:sp>
      <p:sp>
        <p:nvSpPr>
          <p:cNvPr id="46083" name="Rectangle 2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Children can see ancestors' visible &amp; private parts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All the way up to the root library unit</a:t>
            </a:r>
          </a:p>
          <a:p>
            <a:r>
              <a:rPr lang="en-US" dirty="0" smtClean="0"/>
              <a:t>Siblings have no automatic visibility to each other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09600" y="3505200"/>
            <a:ext cx="618759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i="1"/>
              <a:t>Root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09600" y="4457700"/>
            <a:ext cx="947375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i="1"/>
              <a:t>Children</a:t>
            </a: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609600" y="5410200"/>
            <a:ext cx="9024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i="1"/>
              <a:t>Grand-</a:t>
            </a:r>
          </a:p>
          <a:p>
            <a:pPr eaLnBrk="0" hangingPunct="0"/>
            <a:r>
              <a:rPr lang="en-US" sz="1600" i="1"/>
              <a:t>children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ltGray">
          <a:xfrm>
            <a:off x="4419600" y="3429000"/>
            <a:ext cx="817563" cy="593725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ltGray">
          <a:xfrm>
            <a:off x="6477000" y="4343400"/>
            <a:ext cx="817563" cy="593725"/>
          </a:xfrm>
          <a:prstGeom prst="rect">
            <a:avLst/>
          </a:prstGeom>
          <a:solidFill>
            <a:srgbClr val="99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ltGray">
          <a:xfrm>
            <a:off x="4419600" y="4343400"/>
            <a:ext cx="817563" cy="593725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ltGray">
          <a:xfrm>
            <a:off x="2590800" y="4343400"/>
            <a:ext cx="817563" cy="593725"/>
          </a:xfrm>
          <a:prstGeom prst="rect">
            <a:avLst/>
          </a:prstGeom>
          <a:solidFill>
            <a:srgbClr val="00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ltGray">
          <a:xfrm>
            <a:off x="6477000" y="5486400"/>
            <a:ext cx="817563" cy="593725"/>
          </a:xfrm>
          <a:prstGeom prst="rect">
            <a:avLst/>
          </a:prstGeom>
          <a:solidFill>
            <a:srgbClr val="66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ltGray">
          <a:xfrm>
            <a:off x="2590800" y="5486400"/>
            <a:ext cx="817563" cy="593725"/>
          </a:xfrm>
          <a:prstGeom prst="rect">
            <a:avLst/>
          </a:prstGeom>
          <a:solidFill>
            <a:srgbClr val="0099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ltGray">
          <a:xfrm>
            <a:off x="5021263" y="5486400"/>
            <a:ext cx="817562" cy="593725"/>
          </a:xfrm>
          <a:prstGeom prst="rect">
            <a:avLst/>
          </a:prstGeom>
          <a:solidFill>
            <a:srgbClr val="0099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ltGray">
          <a:xfrm>
            <a:off x="3841750" y="5486400"/>
            <a:ext cx="817563" cy="593725"/>
          </a:xfrm>
          <a:prstGeom prst="rect">
            <a:avLst/>
          </a:prstGeom>
          <a:solidFill>
            <a:srgbClr val="00808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cxnSp>
        <p:nvCxnSpPr>
          <p:cNvPr id="36" name="AutoShape 15"/>
          <p:cNvCxnSpPr>
            <a:cxnSpLocks noChangeShapeType="1"/>
            <a:stCxn id="31" idx="2"/>
            <a:endCxn id="33" idx="0"/>
          </p:cNvCxnSpPr>
          <p:nvPr/>
        </p:nvCxnSpPr>
        <p:spPr bwMode="blackWhite">
          <a:xfrm>
            <a:off x="3000375" y="4937125"/>
            <a:ext cx="0" cy="5492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16"/>
          <p:cNvCxnSpPr>
            <a:cxnSpLocks noChangeShapeType="1"/>
            <a:stCxn id="29" idx="2"/>
            <a:endCxn id="32" idx="0"/>
          </p:cNvCxnSpPr>
          <p:nvPr/>
        </p:nvCxnSpPr>
        <p:spPr bwMode="blackWhite">
          <a:xfrm>
            <a:off x="6886575" y="4937125"/>
            <a:ext cx="0" cy="5492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5410200" y="35052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</a:t>
            </a: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7391400" y="4572000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A.B</a:t>
            </a: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7391400" y="5562600"/>
            <a:ext cx="781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A.B.C</a:t>
            </a:r>
          </a:p>
        </p:txBody>
      </p:sp>
      <p:cxnSp>
        <p:nvCxnSpPr>
          <p:cNvPr id="41" name="AutoShape 20"/>
          <p:cNvCxnSpPr>
            <a:cxnSpLocks noChangeShapeType="1"/>
            <a:stCxn id="28" idx="2"/>
            <a:endCxn id="31" idx="0"/>
          </p:cNvCxnSpPr>
          <p:nvPr/>
        </p:nvCxnSpPr>
        <p:spPr bwMode="auto">
          <a:xfrm rot="5400000">
            <a:off x="3754437" y="3268663"/>
            <a:ext cx="320675" cy="18288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AutoShape 21"/>
          <p:cNvCxnSpPr>
            <a:cxnSpLocks noChangeShapeType="1"/>
            <a:stCxn id="28" idx="2"/>
            <a:endCxn id="30" idx="0"/>
          </p:cNvCxnSpPr>
          <p:nvPr/>
        </p:nvCxnSpPr>
        <p:spPr bwMode="auto">
          <a:xfrm rot="5400000">
            <a:off x="4668837" y="4183063"/>
            <a:ext cx="3206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AutoShape 22"/>
          <p:cNvCxnSpPr>
            <a:cxnSpLocks noChangeShapeType="1"/>
            <a:stCxn id="28" idx="2"/>
            <a:endCxn id="29" idx="0"/>
          </p:cNvCxnSpPr>
          <p:nvPr/>
        </p:nvCxnSpPr>
        <p:spPr bwMode="auto">
          <a:xfrm rot="16200000" flipH="1">
            <a:off x="5697537" y="3154363"/>
            <a:ext cx="320675" cy="20574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23"/>
          <p:cNvCxnSpPr>
            <a:cxnSpLocks noChangeShapeType="1"/>
            <a:stCxn id="30" idx="2"/>
            <a:endCxn id="35" idx="0"/>
          </p:cNvCxnSpPr>
          <p:nvPr/>
        </p:nvCxnSpPr>
        <p:spPr bwMode="auto">
          <a:xfrm rot="5400000">
            <a:off x="4265612" y="4922838"/>
            <a:ext cx="549275" cy="5778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AutoShape 24"/>
          <p:cNvCxnSpPr>
            <a:cxnSpLocks noChangeShapeType="1"/>
            <a:stCxn id="30" idx="2"/>
            <a:endCxn id="34" idx="0"/>
          </p:cNvCxnSpPr>
          <p:nvPr/>
        </p:nvCxnSpPr>
        <p:spPr bwMode="auto">
          <a:xfrm rot="16200000" flipH="1">
            <a:off x="4855369" y="4910931"/>
            <a:ext cx="549275" cy="60166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“With” Clauses for Siblings are Required</a:t>
            </a:r>
          </a:p>
        </p:txBody>
      </p:sp>
      <p:sp>
        <p:nvSpPr>
          <p:cNvPr id="52227" name="Rectangle 2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If references are intended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ltGray">
          <a:xfrm>
            <a:off x="4025900" y="4267200"/>
            <a:ext cx="817563" cy="593725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ltGray">
          <a:xfrm>
            <a:off x="6083300" y="5181600"/>
            <a:ext cx="817563" cy="593725"/>
          </a:xfrm>
          <a:prstGeom prst="rect">
            <a:avLst/>
          </a:prstGeom>
          <a:solidFill>
            <a:srgbClr val="99003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214022" name="Rectangle 6"/>
          <p:cNvSpPr>
            <a:spLocks noChangeArrowheads="1"/>
          </p:cNvSpPr>
          <p:nvPr/>
        </p:nvSpPr>
        <p:spPr bwMode="ltGray">
          <a:xfrm>
            <a:off x="4025900" y="5181600"/>
            <a:ext cx="817563" cy="593725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214023" name="Rectangle 7"/>
          <p:cNvSpPr>
            <a:spLocks noChangeArrowheads="1"/>
          </p:cNvSpPr>
          <p:nvPr/>
        </p:nvSpPr>
        <p:spPr bwMode="ltGray">
          <a:xfrm>
            <a:off x="2197100" y="5181600"/>
            <a:ext cx="817563" cy="593725"/>
          </a:xfrm>
          <a:prstGeom prst="rect">
            <a:avLst/>
          </a:prstGeom>
          <a:solidFill>
            <a:srgbClr val="0066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Library</a:t>
            </a:r>
          </a:p>
          <a:p>
            <a:pPr algn="ctr" eaLnBrk="0" hangingPunct="0">
              <a:defRPr/>
            </a:pPr>
            <a:r>
              <a:rPr lang="en-US" sz="16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Unit</a:t>
            </a:r>
          </a:p>
        </p:txBody>
      </p:sp>
      <p:sp>
        <p:nvSpPr>
          <p:cNvPr id="52237" name="Text Box 14"/>
          <p:cNvSpPr txBox="1">
            <a:spLocks noChangeArrowheads="1"/>
          </p:cNvSpPr>
          <p:nvPr/>
        </p:nvSpPr>
        <p:spPr bwMode="auto">
          <a:xfrm>
            <a:off x="5016500" y="43434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</a:t>
            </a:r>
          </a:p>
        </p:txBody>
      </p:sp>
      <p:sp>
        <p:nvSpPr>
          <p:cNvPr id="52238" name="Text Box 15"/>
          <p:cNvSpPr txBox="1">
            <a:spLocks noChangeArrowheads="1"/>
          </p:cNvSpPr>
          <p:nvPr/>
        </p:nvSpPr>
        <p:spPr bwMode="auto">
          <a:xfrm>
            <a:off x="6997700" y="5348288"/>
            <a:ext cx="755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A.Bar</a:t>
            </a:r>
          </a:p>
        </p:txBody>
      </p:sp>
      <p:cxnSp>
        <p:nvCxnSpPr>
          <p:cNvPr id="52239" name="AutoShape 17"/>
          <p:cNvCxnSpPr>
            <a:cxnSpLocks noChangeShapeType="1"/>
            <a:stCxn id="214020" idx="2"/>
            <a:endCxn id="214023" idx="0"/>
          </p:cNvCxnSpPr>
          <p:nvPr/>
        </p:nvCxnSpPr>
        <p:spPr bwMode="auto">
          <a:xfrm rot="5400000">
            <a:off x="3360738" y="4106863"/>
            <a:ext cx="320675" cy="18288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40" name="AutoShape 18"/>
          <p:cNvCxnSpPr>
            <a:cxnSpLocks noChangeShapeType="1"/>
            <a:stCxn id="214020" idx="2"/>
            <a:endCxn id="214022" idx="0"/>
          </p:cNvCxnSpPr>
          <p:nvPr/>
        </p:nvCxnSpPr>
        <p:spPr bwMode="auto">
          <a:xfrm rot="5400000">
            <a:off x="4275138" y="5021263"/>
            <a:ext cx="3206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41" name="AutoShape 19"/>
          <p:cNvCxnSpPr>
            <a:cxnSpLocks noChangeShapeType="1"/>
            <a:stCxn id="214020" idx="2"/>
            <a:endCxn id="214021" idx="0"/>
          </p:cNvCxnSpPr>
          <p:nvPr/>
        </p:nvCxnSpPr>
        <p:spPr bwMode="auto">
          <a:xfrm rot="16200000" flipH="1">
            <a:off x="5303838" y="3992563"/>
            <a:ext cx="320675" cy="20574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42" name="Text Box 22"/>
          <p:cNvSpPr txBox="1">
            <a:spLocks noChangeArrowheads="1"/>
          </p:cNvSpPr>
          <p:nvPr/>
        </p:nvSpPr>
        <p:spPr bwMode="auto">
          <a:xfrm>
            <a:off x="4940300" y="5348288"/>
            <a:ext cx="79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A.Foo</a:t>
            </a:r>
          </a:p>
        </p:txBody>
      </p:sp>
      <p:sp>
        <p:nvSpPr>
          <p:cNvPr id="52229" name="Text Box 23"/>
          <p:cNvSpPr txBox="1">
            <a:spLocks noChangeArrowheads="1"/>
          </p:cNvSpPr>
          <p:nvPr/>
        </p:nvSpPr>
        <p:spPr bwMode="blackWhite">
          <a:xfrm>
            <a:off x="1828800" y="2365375"/>
            <a:ext cx="2031069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en-US" sz="1600" b="1" noProof="1">
                <a:solidFill>
                  <a:srgbClr val="0000CC"/>
                </a:solidFill>
                <a:latin typeface="Calibri" pitchFamily="34" charset="0"/>
              </a:rPr>
              <a:t>with </a:t>
            </a:r>
            <a:r>
              <a:rPr lang="en-US" sz="1600" noProof="1">
                <a:solidFill>
                  <a:srgbClr val="0000CC"/>
                </a:solidFill>
                <a:latin typeface="Calibri" pitchFamily="34" charset="0"/>
              </a:rPr>
              <a:t>A.Foo;</a:t>
            </a:r>
          </a:p>
          <a:p>
            <a:pPr>
              <a:lnSpc>
                <a:spcPct val="115000"/>
              </a:lnSpc>
            </a:pPr>
            <a:r>
              <a:rPr lang="en-US" sz="1600" b="1" noProof="1">
                <a:latin typeface="Calibri" pitchFamily="34" charset="0"/>
              </a:rPr>
              <a:t>package body </a:t>
            </a:r>
            <a:r>
              <a:rPr lang="en-US" sz="1600" noProof="1">
                <a:latin typeface="Calibri" pitchFamily="34" charset="0"/>
              </a:rPr>
              <a:t>A.Bar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noProof="1">
                <a:latin typeface="Calibri" pitchFamily="34" charset="0"/>
              </a:rPr>
              <a:t>   …</a:t>
            </a:r>
          </a:p>
          <a:p>
            <a:pPr>
              <a:lnSpc>
                <a:spcPct val="115000"/>
              </a:lnSpc>
            </a:pP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A.Bar;</a:t>
            </a:r>
          </a:p>
        </p:txBody>
      </p:sp>
      <p:sp>
        <p:nvSpPr>
          <p:cNvPr id="52230" name="Rectangle 24"/>
          <p:cNvSpPr>
            <a:spLocks noChangeArrowheads="1"/>
          </p:cNvSpPr>
          <p:nvPr/>
        </p:nvSpPr>
        <p:spPr bwMode="ltGray">
          <a:xfrm>
            <a:off x="4724400" y="2133600"/>
            <a:ext cx="1123950" cy="379413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/>
              <a:t>Required</a:t>
            </a:r>
          </a:p>
        </p:txBody>
      </p:sp>
      <p:sp>
        <p:nvSpPr>
          <p:cNvPr id="52231" name="Rectangle 25"/>
          <p:cNvSpPr>
            <a:spLocks noChangeArrowheads="1"/>
          </p:cNvSpPr>
          <p:nvPr/>
        </p:nvSpPr>
        <p:spPr bwMode="blackWhite">
          <a:xfrm>
            <a:off x="2667000" y="2438400"/>
            <a:ext cx="457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52232" name="AutoShape 26"/>
          <p:cNvCxnSpPr>
            <a:cxnSpLocks noChangeShapeType="1"/>
            <a:stCxn id="52230" idx="1"/>
            <a:endCxn id="52231" idx="3"/>
          </p:cNvCxnSpPr>
          <p:nvPr/>
        </p:nvCxnSpPr>
        <p:spPr bwMode="blackWhite">
          <a:xfrm rot="10800000" flipV="1">
            <a:off x="3124200" y="2324100"/>
            <a:ext cx="1600200" cy="22860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 bwMode="auto">
          <a:xfrm>
            <a:off x="685800" y="3758852"/>
            <a:ext cx="2590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234" name="Rectangle 2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89091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Library Units</a:t>
            </a:r>
          </a:p>
          <a:p>
            <a:r>
              <a:rPr lang="en-US" dirty="0"/>
              <a:t>“With” Clauses</a:t>
            </a:r>
          </a:p>
          <a:p>
            <a:r>
              <a:rPr lang="en-US" dirty="0"/>
              <a:t>Hierarchical Library Units</a:t>
            </a:r>
          </a:p>
          <a:p>
            <a:r>
              <a:rPr lang="en-US" dirty="0" smtClean="0"/>
              <a:t>“</a:t>
            </a:r>
            <a:r>
              <a:rPr lang="en-US" dirty="0"/>
              <a:t>Use” Clauses</a:t>
            </a:r>
          </a:p>
          <a:p>
            <a:r>
              <a:rPr lang="en-US" dirty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9523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5237" name="Group 19"/>
          <p:cNvGrpSpPr>
            <a:grpSpLocks/>
          </p:cNvGrpSpPr>
          <p:nvPr/>
        </p:nvGrpSpPr>
        <p:grpSpPr bwMode="auto">
          <a:xfrm>
            <a:off x="6248400" y="2209800"/>
            <a:ext cx="2176463" cy="1905000"/>
            <a:chOff x="6248400" y="2209800"/>
            <a:chExt cx="2176463" cy="1905000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7718425" y="22098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rgbClr val="00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6248400" y="2801938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6783388" y="3667125"/>
              <a:ext cx="704850" cy="447675"/>
            </a:xfrm>
            <a:prstGeom prst="cube">
              <a:avLst>
                <a:gd name="adj" fmla="val 24579"/>
              </a:avLst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7718425" y="29845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5242" name="Line 10"/>
            <p:cNvSpPr>
              <a:spLocks noChangeShapeType="1"/>
            </p:cNvSpPr>
            <p:nvPr/>
          </p:nvSpPr>
          <p:spPr bwMode="auto">
            <a:xfrm flipV="1">
              <a:off x="8027454" y="2653794"/>
              <a:ext cx="0" cy="3794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43" name="Oval 11"/>
            <p:cNvSpPr>
              <a:spLocks noChangeArrowheads="1"/>
            </p:cNvSpPr>
            <p:nvPr/>
          </p:nvSpPr>
          <p:spPr bwMode="auto">
            <a:xfrm>
              <a:off x="7982885" y="3028533"/>
              <a:ext cx="87281" cy="22769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5244" name="Group 17"/>
            <p:cNvGrpSpPr>
              <a:grpSpLocks/>
            </p:cNvGrpSpPr>
            <p:nvPr/>
          </p:nvGrpSpPr>
          <p:grpSpPr bwMode="auto">
            <a:xfrm>
              <a:off x="6515815" y="3075019"/>
              <a:ext cx="554330" cy="670735"/>
              <a:chOff x="2303" y="2942"/>
              <a:chExt cx="886" cy="789"/>
            </a:xfrm>
          </p:grpSpPr>
          <p:sp>
            <p:nvSpPr>
              <p:cNvPr id="95249" name="Line 8"/>
              <p:cNvSpPr>
                <a:spLocks noChangeShapeType="1"/>
              </p:cNvSpPr>
              <p:nvPr/>
            </p:nvSpPr>
            <p:spPr bwMode="auto">
              <a:xfrm>
                <a:off x="2356" y="2980"/>
                <a:ext cx="782" cy="73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50" name="Oval 13"/>
              <p:cNvSpPr>
                <a:spLocks noChangeArrowheads="1"/>
              </p:cNvSpPr>
              <p:nvPr/>
            </p:nvSpPr>
            <p:spPr bwMode="auto">
              <a:xfrm>
                <a:off x="3095" y="370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51" name="Oval 14"/>
              <p:cNvSpPr>
                <a:spLocks noChangeArrowheads="1"/>
              </p:cNvSpPr>
              <p:nvPr/>
            </p:nvSpPr>
            <p:spPr bwMode="auto">
              <a:xfrm>
                <a:off x="2303" y="2942"/>
                <a:ext cx="71" cy="38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5245" name="Group 18"/>
            <p:cNvGrpSpPr>
              <a:grpSpLocks/>
            </p:cNvGrpSpPr>
            <p:nvPr/>
          </p:nvGrpSpPr>
          <p:grpSpPr bwMode="auto">
            <a:xfrm>
              <a:off x="7153712" y="3280888"/>
              <a:ext cx="922025" cy="474353"/>
              <a:chOff x="3279" y="3241"/>
              <a:chExt cx="1564" cy="500"/>
            </a:xfrm>
          </p:grpSpPr>
          <p:sp>
            <p:nvSpPr>
              <p:cNvPr id="95246" name="Line 9"/>
              <p:cNvSpPr>
                <a:spLocks noChangeShapeType="1"/>
              </p:cNvSpPr>
              <p:nvPr/>
            </p:nvSpPr>
            <p:spPr bwMode="auto">
              <a:xfrm flipV="1">
                <a:off x="3343" y="3252"/>
                <a:ext cx="1445" cy="4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47" name="Oval 12"/>
              <p:cNvSpPr>
                <a:spLocks noChangeArrowheads="1"/>
              </p:cNvSpPr>
              <p:nvPr/>
            </p:nvSpPr>
            <p:spPr bwMode="auto">
              <a:xfrm>
                <a:off x="4771" y="3241"/>
                <a:ext cx="72" cy="3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48" name="Oval 15"/>
              <p:cNvSpPr>
                <a:spLocks noChangeArrowheads="1"/>
              </p:cNvSpPr>
              <p:nvPr/>
            </p:nvSpPr>
            <p:spPr bwMode="auto">
              <a:xfrm>
                <a:off x="3279" y="371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ChangeArrowheads="1"/>
          </p:cNvSpPr>
          <p:nvPr/>
        </p:nvSpPr>
        <p:spPr bwMode="auto">
          <a:xfrm>
            <a:off x="747713" y="1327150"/>
            <a:ext cx="2508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000"/>
              <a:t> </a:t>
            </a:r>
          </a:p>
        </p:txBody>
      </p:sp>
      <p:sp>
        <p:nvSpPr>
          <p:cNvPr id="96259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“Use” Clauses</a:t>
            </a:r>
          </a:p>
        </p:txBody>
      </p:sp>
      <p:sp>
        <p:nvSpPr>
          <p:cNvPr id="96260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Allow direct references to declarations in package visible part, without package name </a:t>
            </a:r>
            <a:r>
              <a:rPr lang="en-US" dirty="0" smtClean="0"/>
              <a:t>prefix </a:t>
            </a:r>
          </a:p>
          <a:p>
            <a:r>
              <a:rPr lang="en-US" dirty="0" smtClean="0"/>
              <a:t>May </a:t>
            </a:r>
            <a:r>
              <a:rPr lang="en-US" dirty="0"/>
              <a:t>still use full name but no longer required</a:t>
            </a:r>
            <a:endParaRPr lang="en-US" dirty="0" smtClean="0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3581400" y="4621732"/>
            <a:ext cx="3465822" cy="205953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>
            <a:spAutoFit/>
          </a:bodyPr>
          <a:lstStyle/>
          <a:p>
            <a:pPr eaLnBrk="0" hangingPunct="0"/>
            <a:r>
              <a:rPr lang="en-US" sz="1600" b="1">
                <a:latin typeface="Calibri" pitchFamily="34" charset="0"/>
              </a:rPr>
              <a:t>with </a:t>
            </a:r>
            <a:r>
              <a:rPr lang="en-US" sz="1600">
                <a:latin typeface="Calibri" pitchFamily="34" charset="0"/>
              </a:rPr>
              <a:t>Ada.Text_IO;</a:t>
            </a:r>
          </a:p>
          <a:p>
            <a:pPr eaLnBrk="0" hangingPunct="0"/>
            <a:r>
              <a:rPr lang="en-US" sz="1600" b="1">
                <a:latin typeface="Calibri" pitchFamily="34" charset="0"/>
              </a:rPr>
              <a:t>procedure </a:t>
            </a:r>
            <a:r>
              <a:rPr lang="en-US" sz="1600">
                <a:latin typeface="Calibri" pitchFamily="34" charset="0"/>
              </a:rPr>
              <a:t>Hello </a:t>
            </a:r>
            <a:r>
              <a:rPr lang="en-US" sz="1600" b="1">
                <a:latin typeface="Calibri" pitchFamily="34" charset="0"/>
              </a:rPr>
              <a:t>is</a:t>
            </a:r>
          </a:p>
          <a:p>
            <a:pPr marL="228600" lvl="1" eaLnBrk="0" hangingPunct="0"/>
            <a:r>
              <a:rPr lang="en-US" sz="1600" b="1" i="1">
                <a:solidFill>
                  <a:srgbClr val="0000CC"/>
                </a:solidFill>
                <a:latin typeface="Calibri" pitchFamily="34" charset="0"/>
              </a:rPr>
              <a:t>use Ada.Text_IO;</a:t>
            </a:r>
            <a:endParaRPr lang="en-US" sz="1600">
              <a:solidFill>
                <a:srgbClr val="0000CC"/>
              </a:solidFill>
              <a:latin typeface="Calibri" pitchFamily="34" charset="0"/>
            </a:endParaRPr>
          </a:p>
          <a:p>
            <a:pPr eaLnBrk="0" hangingPunct="0"/>
            <a:r>
              <a:rPr lang="en-US" sz="1600" b="1">
                <a:latin typeface="Calibri" pitchFamily="34" charset="0"/>
              </a:rPr>
              <a:t>begin</a:t>
            </a:r>
          </a:p>
          <a:p>
            <a:pPr marL="228600" lvl="1" eaLnBrk="0" hangingPunct="0"/>
            <a:r>
              <a:rPr lang="en-US" sz="1600" b="1">
                <a:solidFill>
                  <a:srgbClr val="0000CC"/>
                </a:solidFill>
                <a:latin typeface="Calibri" pitchFamily="34" charset="0"/>
              </a:rPr>
              <a:t>Put_Line</a:t>
            </a:r>
            <a:r>
              <a:rPr lang="en-US" sz="1600">
                <a:latin typeface="Calibri" pitchFamily="34" charset="0"/>
              </a:rPr>
              <a:t>( "Hello World" );</a:t>
            </a:r>
          </a:p>
          <a:p>
            <a:pPr marL="228600" lvl="1" eaLnBrk="0" hangingPunct="0"/>
            <a:r>
              <a:rPr lang="en-US" sz="1600" b="1">
                <a:solidFill>
                  <a:srgbClr val="0000CC"/>
                </a:solidFill>
                <a:latin typeface="Calibri" pitchFamily="34" charset="0"/>
              </a:rPr>
              <a:t>New_Line</a:t>
            </a:r>
            <a:r>
              <a:rPr lang="en-US" sz="1600">
                <a:latin typeface="Calibri" pitchFamily="34" charset="0"/>
              </a:rPr>
              <a:t>(3);</a:t>
            </a:r>
          </a:p>
          <a:p>
            <a:pPr marL="228600" lvl="1" eaLnBrk="0" hangingPunct="0"/>
            <a:r>
              <a:rPr lang="en-US" sz="1600" b="1">
                <a:solidFill>
                  <a:srgbClr val="0000CC"/>
                </a:solidFill>
                <a:latin typeface="Calibri" pitchFamily="34" charset="0"/>
              </a:rPr>
              <a:t>Ada.Text_IO.Put_Line</a:t>
            </a:r>
            <a:r>
              <a:rPr lang="en-US" sz="1600">
                <a:latin typeface="Calibri" pitchFamily="34" charset="0"/>
              </a:rPr>
              <a:t>( "Good bye" );</a:t>
            </a:r>
          </a:p>
          <a:p>
            <a:pPr eaLnBrk="0" hangingPunct="0"/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Hello;</a:t>
            </a: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1600200" y="2925726"/>
            <a:ext cx="2591031" cy="1320874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>
            <a:spAutoFit/>
          </a:bodyPr>
          <a:lstStyle/>
          <a:p>
            <a:pPr eaLnBrk="0" hangingPunct="0"/>
            <a:r>
              <a:rPr lang="en-US" sz="1600" b="1" dirty="0">
                <a:latin typeface="Calibri" pitchFamily="34" charset="0"/>
              </a:rPr>
              <a:t>package </a:t>
            </a:r>
            <a:r>
              <a:rPr lang="en-US" sz="1600" dirty="0" err="1">
                <a:latin typeface="Calibri" pitchFamily="34" charset="0"/>
              </a:rPr>
              <a:t>Ada.Text_IO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/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 err="1">
                <a:latin typeface="Calibri" pitchFamily="34" charset="0"/>
              </a:rPr>
              <a:t>Put_Line</a:t>
            </a:r>
            <a:r>
              <a:rPr lang="en-US" sz="1600" dirty="0">
                <a:latin typeface="Calibri" pitchFamily="34" charset="0"/>
              </a:rPr>
              <a:t>( ... );</a:t>
            </a:r>
          </a:p>
          <a:p>
            <a:pPr marL="228600" lvl="1" eaLnBrk="0" hangingPunct="0"/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 err="1">
                <a:latin typeface="Calibri" pitchFamily="34" charset="0"/>
              </a:rPr>
              <a:t>New_Line</a:t>
            </a:r>
            <a:r>
              <a:rPr lang="en-US" sz="1600" dirty="0">
                <a:latin typeface="Calibri" pitchFamily="34" charset="0"/>
              </a:rPr>
              <a:t>( ... );</a:t>
            </a:r>
          </a:p>
          <a:p>
            <a:pPr marL="228600" lvl="1" eaLnBrk="0" hangingPunct="0"/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/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 err="1">
                <a:latin typeface="Calibri" pitchFamily="34" charset="0"/>
              </a:rPr>
              <a:t>Ada.Text_IO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  <p:cxnSp>
        <p:nvCxnSpPr>
          <p:cNvPr id="96263" name="AutoShape 14"/>
          <p:cNvCxnSpPr>
            <a:cxnSpLocks noChangeShapeType="1"/>
            <a:stCxn id="96262" idx="3"/>
            <a:endCxn id="96261" idx="0"/>
          </p:cNvCxnSpPr>
          <p:nvPr/>
        </p:nvCxnSpPr>
        <p:spPr bwMode="auto">
          <a:xfrm>
            <a:off x="4191231" y="3586163"/>
            <a:ext cx="1123080" cy="1035569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“Use Clause” Syntax</a:t>
            </a:r>
          </a:p>
        </p:txBody>
      </p:sp>
      <p:sp>
        <p:nvSpPr>
          <p:cNvPr id="97284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May have several, like “with” clauses</a:t>
            </a:r>
          </a:p>
          <a:p>
            <a:r>
              <a:rPr lang="en-US" dirty="0" smtClean="0"/>
              <a:t>Must name an imported library unit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From </a:t>
            </a:r>
            <a:r>
              <a:rPr lang="en-US" i="1" dirty="0" smtClean="0"/>
              <a:t>same</a:t>
            </a:r>
            <a:r>
              <a:rPr lang="en-US" dirty="0" smtClean="0"/>
              <a:t> </a:t>
            </a:r>
            <a:r>
              <a:rPr lang="en-US" dirty="0" err="1" smtClean="0"/>
              <a:t>context_clause</a:t>
            </a:r>
            <a:r>
              <a:rPr lang="en-US" dirty="0" smtClean="0"/>
              <a:t> </a:t>
            </a:r>
          </a:p>
          <a:p>
            <a:r>
              <a:rPr lang="en-US" dirty="0" smtClean="0"/>
              <a:t>Syntax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blackWhite">
          <a:xfrm>
            <a:off x="2362200" y="5538788"/>
            <a:ext cx="5121915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Note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basic “use”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clauses only apply to 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packages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97282" name="Rectangle 4"/>
          <p:cNvSpPr>
            <a:spLocks noChangeArrowheads="1"/>
          </p:cNvSpPr>
          <p:nvPr/>
        </p:nvSpPr>
        <p:spPr bwMode="auto">
          <a:xfrm>
            <a:off x="1752600" y="3352800"/>
            <a:ext cx="6309421" cy="162865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noProof="1" smtClean="0"/>
              <a:t>context_clause ::= {context_item}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context_item ::= with_clause | use_clause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use_clause ::= use_package_clause | use_type_clause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use_package_clause ::= </a:t>
            </a:r>
            <a:r>
              <a:rPr lang="en-US" sz="1600" b="1" noProof="1" smtClean="0"/>
              <a:t>use </a:t>
            </a:r>
            <a:r>
              <a:rPr lang="en-US" sz="1600" i="1" noProof="1" smtClean="0"/>
              <a:t>package_</a:t>
            </a:r>
            <a:r>
              <a:rPr lang="en-US" sz="1600" noProof="1" smtClean="0"/>
              <a:t>name {, </a:t>
            </a:r>
            <a:r>
              <a:rPr lang="en-US" sz="1600" i="1" noProof="1" smtClean="0"/>
              <a:t>package_</a:t>
            </a:r>
            <a:r>
              <a:rPr lang="en-US" sz="1600" noProof="1" smtClean="0"/>
              <a:t>name};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use_type_clause ::= </a:t>
            </a:r>
            <a:r>
              <a:rPr lang="en-US" sz="1600" b="1" noProof="1" smtClean="0"/>
              <a:t>use </a:t>
            </a:r>
            <a:r>
              <a:rPr lang="en-US" sz="1600" noProof="1" smtClean="0"/>
              <a:t>[</a:t>
            </a:r>
            <a:r>
              <a:rPr lang="en-US" sz="1600" b="1" noProof="1" smtClean="0"/>
              <a:t>all</a:t>
            </a:r>
            <a:r>
              <a:rPr lang="en-US" sz="1600" noProof="1" smtClean="0"/>
              <a:t>] </a:t>
            </a:r>
            <a:r>
              <a:rPr lang="en-US" sz="1600" b="1" noProof="1" smtClean="0"/>
              <a:t>type </a:t>
            </a:r>
            <a:r>
              <a:rPr lang="en-US" sz="1600" noProof="1" smtClean="0"/>
              <a:t>subtype_mark {, subtype_mark};</a:t>
            </a:r>
            <a:endParaRPr lang="en-US" sz="1600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Composing programs out of building blocks</a:t>
            </a:r>
          </a:p>
          <a:p>
            <a:r>
              <a:rPr lang="en-US" dirty="0" smtClean="0"/>
              <a:t>“Programming by extension”</a:t>
            </a:r>
          </a:p>
          <a:p>
            <a:r>
              <a:rPr lang="en-US" dirty="0" smtClean="0"/>
              <a:t>How to define subsystems</a:t>
            </a:r>
          </a:p>
          <a:p>
            <a:r>
              <a:rPr lang="en-US" dirty="0" smtClean="0"/>
              <a:t>Expressing dependencies between units</a:t>
            </a:r>
          </a:p>
          <a:p>
            <a:r>
              <a:rPr lang="en-US" dirty="0" smtClean="0"/>
              <a:t>Accessing visible declarations</a:t>
            </a: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4495800" y="4343400"/>
            <a:ext cx="2176463" cy="1905000"/>
            <a:chOff x="6248400" y="2209800"/>
            <a:chExt cx="2176463" cy="190500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7718425" y="22098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rgbClr val="00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248400" y="2801938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6783388" y="3667125"/>
              <a:ext cx="704850" cy="447675"/>
            </a:xfrm>
            <a:prstGeom prst="cube">
              <a:avLst>
                <a:gd name="adj" fmla="val 24579"/>
              </a:avLst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7718425" y="29845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8027454" y="2653794"/>
              <a:ext cx="0" cy="3794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7982885" y="3028533"/>
              <a:ext cx="87281" cy="22769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17"/>
            <p:cNvGrpSpPr>
              <a:grpSpLocks/>
            </p:cNvGrpSpPr>
            <p:nvPr/>
          </p:nvGrpSpPr>
          <p:grpSpPr bwMode="auto">
            <a:xfrm>
              <a:off x="6515815" y="3075019"/>
              <a:ext cx="554330" cy="670735"/>
              <a:chOff x="2303" y="2942"/>
              <a:chExt cx="886" cy="789"/>
            </a:xfrm>
          </p:grpSpPr>
          <p:sp>
            <p:nvSpPr>
              <p:cNvPr id="16" name="Line 8"/>
              <p:cNvSpPr>
                <a:spLocks noChangeShapeType="1"/>
              </p:cNvSpPr>
              <p:nvPr/>
            </p:nvSpPr>
            <p:spPr bwMode="auto">
              <a:xfrm>
                <a:off x="2356" y="2980"/>
                <a:ext cx="782" cy="73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3"/>
              <p:cNvSpPr>
                <a:spLocks noChangeArrowheads="1"/>
              </p:cNvSpPr>
              <p:nvPr/>
            </p:nvSpPr>
            <p:spPr bwMode="auto">
              <a:xfrm>
                <a:off x="3095" y="370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14"/>
              <p:cNvSpPr>
                <a:spLocks noChangeArrowheads="1"/>
              </p:cNvSpPr>
              <p:nvPr/>
            </p:nvSpPr>
            <p:spPr bwMode="auto">
              <a:xfrm>
                <a:off x="2303" y="2942"/>
                <a:ext cx="71" cy="38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7153712" y="3280888"/>
              <a:ext cx="922025" cy="474353"/>
              <a:chOff x="3279" y="3241"/>
              <a:chExt cx="1564" cy="500"/>
            </a:xfrm>
          </p:grpSpPr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 flipV="1">
                <a:off x="3343" y="3252"/>
                <a:ext cx="1445" cy="4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4771" y="3241"/>
                <a:ext cx="72" cy="3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5"/>
              <p:cNvSpPr>
                <a:spLocks noChangeArrowheads="1"/>
              </p:cNvSpPr>
              <p:nvPr/>
            </p:nvSpPr>
            <p:spPr bwMode="auto">
              <a:xfrm>
                <a:off x="3279" y="371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783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“Use Clause” Scope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Applies to end of body, from first occurrence</a:t>
            </a: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685800" y="2209800"/>
            <a:ext cx="3427414" cy="2404248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eaLnBrk="0" hangingPunct="0"/>
            <a:r>
              <a:rPr lang="en-US" sz="1600" b="1">
                <a:latin typeface="Calibri" pitchFamily="34" charset="0"/>
              </a:rPr>
              <a:t>with </a:t>
            </a:r>
            <a:r>
              <a:rPr lang="en-US" sz="1600">
                <a:latin typeface="Calibri" pitchFamily="34" charset="0"/>
              </a:rPr>
              <a:t>Ada.Text_IO;</a:t>
            </a:r>
          </a:p>
          <a:p>
            <a:pPr eaLnBrk="0" hangingPunct="0">
              <a:spcAft>
                <a:spcPct val="40000"/>
              </a:spcAft>
            </a:pPr>
            <a:r>
              <a:rPr lang="en-US" sz="1600" b="1" i="1">
                <a:solidFill>
                  <a:srgbClr val="3333CC"/>
                </a:solidFill>
                <a:latin typeface="Calibri" pitchFamily="34" charset="0"/>
              </a:rPr>
              <a:t>use Ada.Text_IO;</a:t>
            </a:r>
          </a:p>
          <a:p>
            <a:pPr eaLnBrk="0" hangingPunct="0"/>
            <a:r>
              <a:rPr lang="en-US" sz="1600" b="1">
                <a:latin typeface="Calibri" pitchFamily="34" charset="0"/>
              </a:rPr>
              <a:t>package </a:t>
            </a:r>
            <a:r>
              <a:rPr lang="en-US" sz="1600">
                <a:latin typeface="Calibri" pitchFamily="34" charset="0"/>
              </a:rPr>
              <a:t>P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marL="228600" lvl="1" eaLnBrk="0" hangingPunct="0"/>
            <a:r>
              <a:rPr lang="en-US" sz="1600" i="1">
                <a:latin typeface="Calibri" pitchFamily="34" charset="0"/>
              </a:rPr>
              <a:t>-- all of Ada.Text_IO is directly visible</a:t>
            </a:r>
            <a:endParaRPr lang="en-US" sz="1600">
              <a:latin typeface="Calibri" pitchFamily="34" charset="0"/>
            </a:endParaRPr>
          </a:p>
          <a:p>
            <a:pPr eaLnBrk="0" hangingPunct="0"/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P;</a:t>
            </a:r>
          </a:p>
          <a:p>
            <a:pPr eaLnBrk="0" hangingPunct="0"/>
            <a:endParaRPr lang="en-US" sz="1600">
              <a:latin typeface="Calibri" pitchFamily="34" charset="0"/>
            </a:endParaRPr>
          </a:p>
          <a:p>
            <a:pPr eaLnBrk="0" hangingPunct="0"/>
            <a:r>
              <a:rPr lang="en-US" sz="1600" b="1">
                <a:latin typeface="Calibri" pitchFamily="34" charset="0"/>
              </a:rPr>
              <a:t>package body </a:t>
            </a:r>
            <a:r>
              <a:rPr lang="en-US" sz="1600">
                <a:latin typeface="Calibri" pitchFamily="34" charset="0"/>
              </a:rPr>
              <a:t>P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marL="228600" lvl="1" eaLnBrk="0" hangingPunct="0"/>
            <a:r>
              <a:rPr lang="en-US" sz="1600" i="1">
                <a:latin typeface="Calibri" pitchFamily="34" charset="0"/>
              </a:rPr>
              <a:t>-- here too !</a:t>
            </a:r>
            <a:endParaRPr lang="en-US" sz="1600">
              <a:latin typeface="Calibri" pitchFamily="34" charset="0"/>
            </a:endParaRPr>
          </a:p>
          <a:p>
            <a:pPr eaLnBrk="0" hangingPunct="0"/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P;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4724400" y="3120998"/>
            <a:ext cx="3831947" cy="3105978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eaLnBrk="0" hangingPunct="0">
              <a:spcAft>
                <a:spcPct val="25000"/>
              </a:spcAft>
            </a:pPr>
            <a:r>
              <a:rPr lang="en-US" sz="1600" b="1">
                <a:latin typeface="Calibri" pitchFamily="34" charset="0"/>
              </a:rPr>
              <a:t>with </a:t>
            </a:r>
            <a:r>
              <a:rPr lang="en-US" sz="1600">
                <a:latin typeface="Calibri" pitchFamily="34" charset="0"/>
              </a:rPr>
              <a:t>Ada.Text_IO;</a:t>
            </a:r>
          </a:p>
          <a:p>
            <a:pPr eaLnBrk="0" hangingPunct="0"/>
            <a:r>
              <a:rPr lang="en-US" sz="1600" b="1">
                <a:latin typeface="Calibri" pitchFamily="34" charset="0"/>
              </a:rPr>
              <a:t>package </a:t>
            </a:r>
            <a:r>
              <a:rPr lang="en-US" sz="1600">
                <a:latin typeface="Calibri" pitchFamily="34" charset="0"/>
              </a:rPr>
              <a:t>P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marL="228600" lvl="1" eaLnBrk="0" hangingPunct="0"/>
            <a:r>
              <a:rPr lang="en-US" sz="1600">
                <a:latin typeface="Calibri" pitchFamily="34" charset="0"/>
              </a:rPr>
              <a:t>....</a:t>
            </a:r>
          </a:p>
          <a:p>
            <a:pPr marL="228600" lvl="1" eaLnBrk="0" hangingPunct="0"/>
            <a:r>
              <a:rPr lang="en-US" sz="1600">
                <a:latin typeface="Calibri" pitchFamily="34" charset="0"/>
              </a:rPr>
              <a:t>.... </a:t>
            </a:r>
          </a:p>
          <a:p>
            <a:pPr marL="228600" lvl="1" eaLnBrk="0" hangingPunct="0"/>
            <a:r>
              <a:rPr lang="en-US" sz="1600" b="1" i="1">
                <a:solidFill>
                  <a:srgbClr val="3333CC"/>
                </a:solidFill>
                <a:latin typeface="Calibri" pitchFamily="34" charset="0"/>
              </a:rPr>
              <a:t>use Ada.Text_IO;</a:t>
            </a:r>
            <a:endParaRPr lang="en-US" sz="1600">
              <a:solidFill>
                <a:srgbClr val="3333CC"/>
              </a:solidFill>
              <a:latin typeface="Calibri" pitchFamily="34" charset="0"/>
            </a:endParaRPr>
          </a:p>
          <a:p>
            <a:pPr marL="228600" lvl="1" eaLnBrk="0" hangingPunct="0"/>
            <a:r>
              <a:rPr lang="en-US" sz="1600" i="1">
                <a:latin typeface="Calibri" pitchFamily="34" charset="0"/>
              </a:rPr>
              <a:t>-- all of Ada.Text_IO is now directly visible</a:t>
            </a:r>
            <a:endParaRPr lang="en-US" sz="1600">
              <a:latin typeface="Calibri" pitchFamily="34" charset="0"/>
            </a:endParaRPr>
          </a:p>
          <a:p>
            <a:pPr marL="228600" lvl="1" eaLnBrk="0" hangingPunct="0"/>
            <a:r>
              <a:rPr lang="en-US" sz="1600">
                <a:latin typeface="Calibri" pitchFamily="34" charset="0"/>
              </a:rPr>
              <a:t>....</a:t>
            </a:r>
          </a:p>
          <a:p>
            <a:pPr eaLnBrk="0" hangingPunct="0"/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P;</a:t>
            </a:r>
          </a:p>
          <a:p>
            <a:pPr eaLnBrk="0" hangingPunct="0"/>
            <a:endParaRPr lang="en-US" sz="1600">
              <a:latin typeface="Calibri" pitchFamily="34" charset="0"/>
            </a:endParaRPr>
          </a:p>
          <a:p>
            <a:pPr eaLnBrk="0" hangingPunct="0"/>
            <a:r>
              <a:rPr lang="en-US" sz="1600" b="1">
                <a:latin typeface="Calibri" pitchFamily="34" charset="0"/>
              </a:rPr>
              <a:t>package body </a:t>
            </a:r>
            <a:r>
              <a:rPr lang="en-US" sz="1600">
                <a:latin typeface="Calibri" pitchFamily="34" charset="0"/>
              </a:rPr>
              <a:t>P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marL="228600" lvl="1" eaLnBrk="0" hangingPunct="0"/>
            <a:r>
              <a:rPr lang="en-US" sz="1600" i="1">
                <a:latin typeface="Calibri" pitchFamily="34" charset="0"/>
              </a:rPr>
              <a:t>-- here too !</a:t>
            </a:r>
            <a:endParaRPr lang="en-US" sz="1600">
              <a:latin typeface="Calibri" pitchFamily="34" charset="0"/>
            </a:endParaRPr>
          </a:p>
          <a:p>
            <a:pPr eaLnBrk="0" hangingPunct="0"/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P;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With/Use Clauses Aren’t Textual Inclusion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Applies to the one unit, not to any other unit in the same file (if any)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200400" y="2478267"/>
            <a:ext cx="1775808" cy="3389133"/>
            <a:chOff x="3200400" y="2362200"/>
            <a:chExt cx="1775808" cy="3389133"/>
          </a:xfrm>
        </p:grpSpPr>
        <p:sp>
          <p:nvSpPr>
            <p:cNvPr id="98308" name="Rectangle 4"/>
            <p:cNvSpPr>
              <a:spLocks noChangeArrowheads="1"/>
            </p:cNvSpPr>
            <p:nvPr/>
          </p:nvSpPr>
          <p:spPr bwMode="auto">
            <a:xfrm>
              <a:off x="3200400" y="2362200"/>
              <a:ext cx="1681680" cy="3389133"/>
            </a:xfrm>
            <a:prstGeom prst="rect">
              <a:avLst/>
            </a:prstGeom>
            <a:noFill/>
            <a:ln w="12700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with </a:t>
              </a:r>
              <a:r>
                <a:rPr lang="en-US" sz="1600" smtClean="0">
                  <a:latin typeface="Calibri" pitchFamily="34" charset="0"/>
                </a:rPr>
                <a:t>Ada.Text_IO;</a:t>
              </a: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spcAft>
                  <a:spcPct val="40000"/>
                </a:spcAft>
                <a:tabLst>
                  <a:tab pos="228600" algn="l"/>
                </a:tabLst>
              </a:pPr>
              <a:r>
                <a:rPr lang="en-US" sz="1600" b="1" i="1" smtClean="0">
                  <a:solidFill>
                    <a:srgbClr val="3333CC"/>
                  </a:solidFill>
                  <a:latin typeface="Calibri" pitchFamily="34" charset="0"/>
                </a:rPr>
                <a:t>use Ada.Text_IO;</a:t>
              </a:r>
              <a:endParaRPr lang="en-US" sz="1600" b="1" i="1" dirty="0" smtClean="0">
                <a:solidFill>
                  <a:srgbClr val="3333CC"/>
                </a:solidFill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package </a:t>
              </a:r>
              <a:r>
                <a:rPr lang="en-US" sz="1600" smtClean="0">
                  <a:latin typeface="Calibri" pitchFamily="34" charset="0"/>
                </a:rPr>
                <a:t>P </a:t>
              </a:r>
              <a:r>
                <a:rPr lang="en-US" sz="1600" b="1" smtClean="0">
                  <a:latin typeface="Calibri" pitchFamily="34" charset="0"/>
                </a:rPr>
                <a:t>is</a:t>
              </a:r>
              <a:endParaRPr lang="en-US" sz="1600" b="1" dirty="0" smtClean="0">
                <a:latin typeface="Calibri" pitchFamily="34" charset="0"/>
              </a:endParaRPr>
            </a:p>
            <a:p>
              <a:pPr marL="0" lvl="1" eaLnBrk="0" hangingPunct="0">
                <a:tabLst>
                  <a:tab pos="228600" algn="l"/>
                </a:tabLst>
              </a:pPr>
              <a:r>
                <a:rPr lang="en-US" sz="1600" smtClean="0">
                  <a:latin typeface="Calibri" pitchFamily="34" charset="0"/>
                </a:rPr>
                <a:t>	…</a:t>
              </a: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end </a:t>
              </a:r>
              <a:r>
                <a:rPr lang="en-US" sz="1600" smtClean="0">
                  <a:latin typeface="Calibri" pitchFamily="34" charset="0"/>
                </a:rPr>
                <a:t>P;</a:t>
              </a: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package </a:t>
              </a:r>
              <a:r>
                <a:rPr lang="en-US" sz="1600" smtClean="0">
                  <a:latin typeface="Calibri" pitchFamily="34" charset="0"/>
                </a:rPr>
                <a:t>Q </a:t>
              </a:r>
              <a:r>
                <a:rPr lang="en-US" sz="1600" b="1" smtClean="0">
                  <a:latin typeface="Calibri" pitchFamily="34" charset="0"/>
                </a:rPr>
                <a:t>is</a:t>
              </a:r>
              <a:endParaRPr lang="en-US" sz="1600" b="1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smtClean="0">
                  <a:latin typeface="Calibri" pitchFamily="34" charset="0"/>
                </a:rPr>
                <a:t>	…</a:t>
              </a: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end </a:t>
              </a:r>
              <a:r>
                <a:rPr lang="en-US" sz="1600" smtClean="0">
                  <a:latin typeface="Calibri" pitchFamily="34" charset="0"/>
                </a:rPr>
                <a:t>Q;</a:t>
              </a: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package body </a:t>
              </a:r>
              <a:r>
                <a:rPr lang="en-US" sz="1600" smtClean="0">
                  <a:latin typeface="Calibri" pitchFamily="34" charset="0"/>
                </a:rPr>
                <a:t>P </a:t>
              </a:r>
              <a:r>
                <a:rPr lang="en-US" sz="1600" b="1" smtClean="0">
                  <a:latin typeface="Calibri" pitchFamily="34" charset="0"/>
                </a:rPr>
                <a:t>is</a:t>
              </a:r>
              <a:endParaRPr lang="en-US" sz="1600" b="1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smtClean="0">
                  <a:latin typeface="Calibri" pitchFamily="34" charset="0"/>
                </a:rPr>
                <a:t>	…</a:t>
              </a:r>
              <a:endParaRPr lang="en-US" sz="1600" dirty="0" smtClean="0">
                <a:latin typeface="Calibri" pitchFamily="34" charset="0"/>
              </a:endParaRPr>
            </a:p>
            <a:p>
              <a:pPr eaLnBrk="0" hangingPunct="0">
                <a:tabLst>
                  <a:tab pos="228600" algn="l"/>
                </a:tabLst>
              </a:pPr>
              <a:r>
                <a:rPr lang="en-US" sz="1600" b="1" smtClean="0">
                  <a:latin typeface="Calibri" pitchFamily="34" charset="0"/>
                </a:rPr>
                <a:t>end </a:t>
              </a:r>
              <a:r>
                <a:rPr lang="en-US" sz="1600" smtClean="0">
                  <a:latin typeface="Calibri" pitchFamily="34" charset="0"/>
                </a:rPr>
                <a:t>P;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3" name="Rounded Rectangle 2"/>
            <p:cNvSpPr/>
            <p:nvPr/>
          </p:nvSpPr>
          <p:spPr bwMode="auto">
            <a:xfrm>
              <a:off x="3294528" y="3276600"/>
              <a:ext cx="1125072" cy="2286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3294528" y="5226426"/>
              <a:ext cx="1125072" cy="2286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4747608" y="2613210"/>
              <a:ext cx="228600" cy="1524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" name="Curved Connector 5"/>
            <p:cNvCxnSpPr>
              <a:stCxn id="4" idx="3"/>
              <a:endCxn id="3" idx="3"/>
            </p:cNvCxnSpPr>
            <p:nvPr/>
          </p:nvCxnSpPr>
          <p:spPr bwMode="auto">
            <a:xfrm flipH="1">
              <a:off x="4419600" y="2689410"/>
              <a:ext cx="556608" cy="701490"/>
            </a:xfrm>
            <a:prstGeom prst="curvedConnector3">
              <a:avLst>
                <a:gd name="adj1" fmla="val -4107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" name="Curved Connector 8"/>
            <p:cNvCxnSpPr>
              <a:stCxn id="4" idx="3"/>
              <a:endCxn id="8" idx="3"/>
            </p:cNvCxnSpPr>
            <p:nvPr/>
          </p:nvCxnSpPr>
          <p:spPr bwMode="auto">
            <a:xfrm flipH="1">
              <a:off x="4419600" y="2689410"/>
              <a:ext cx="556608" cy="2651316"/>
            </a:xfrm>
            <a:prstGeom prst="curvedConnector3">
              <a:avLst>
                <a:gd name="adj1" fmla="val -206961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" name="Right Brace 10"/>
            <p:cNvSpPr/>
            <p:nvPr/>
          </p:nvSpPr>
          <p:spPr bwMode="auto">
            <a:xfrm>
              <a:off x="4838700" y="2460810"/>
              <a:ext cx="137508" cy="457200"/>
            </a:xfrm>
            <a:prstGeom prst="rightBrace">
              <a:avLst>
                <a:gd name="adj1" fmla="val 24632"/>
                <a:gd name="adj2" fmla="val 50000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17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 bwMode="auto">
          <a:xfrm>
            <a:off x="685800" y="4420644"/>
            <a:ext cx="3352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9570" name="Rectangle 2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103427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Library Units</a:t>
            </a:r>
          </a:p>
          <a:p>
            <a:r>
              <a:rPr lang="en-US" dirty="0"/>
              <a:t>“With” Clauses</a:t>
            </a:r>
          </a:p>
          <a:p>
            <a:r>
              <a:rPr lang="en-US" dirty="0"/>
              <a:t>Hierarchical Library Units</a:t>
            </a:r>
          </a:p>
          <a:p>
            <a:r>
              <a:rPr lang="en-US" dirty="0" smtClean="0"/>
              <a:t>“</a:t>
            </a:r>
            <a:r>
              <a:rPr lang="en-US" dirty="0"/>
              <a:t>Use” Clauses</a:t>
            </a:r>
          </a:p>
          <a:p>
            <a:r>
              <a:rPr lang="en-US" dirty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109572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9573" name="Group 19"/>
          <p:cNvGrpSpPr>
            <a:grpSpLocks/>
          </p:cNvGrpSpPr>
          <p:nvPr/>
        </p:nvGrpSpPr>
        <p:grpSpPr bwMode="auto">
          <a:xfrm>
            <a:off x="6248400" y="2209800"/>
            <a:ext cx="2176463" cy="1905000"/>
            <a:chOff x="6248400" y="2209800"/>
            <a:chExt cx="2176463" cy="1905000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7718425" y="22098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rgbClr val="00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6248400" y="2801938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6783388" y="3667125"/>
              <a:ext cx="704850" cy="447675"/>
            </a:xfrm>
            <a:prstGeom prst="cube">
              <a:avLst>
                <a:gd name="adj" fmla="val 24579"/>
              </a:avLst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7718425" y="29845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9578" name="Line 10"/>
            <p:cNvSpPr>
              <a:spLocks noChangeShapeType="1"/>
            </p:cNvSpPr>
            <p:nvPr/>
          </p:nvSpPr>
          <p:spPr bwMode="auto">
            <a:xfrm flipV="1">
              <a:off x="8027454" y="2653794"/>
              <a:ext cx="0" cy="3794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79" name="Oval 11"/>
            <p:cNvSpPr>
              <a:spLocks noChangeArrowheads="1"/>
            </p:cNvSpPr>
            <p:nvPr/>
          </p:nvSpPr>
          <p:spPr bwMode="auto">
            <a:xfrm>
              <a:off x="7982885" y="3028533"/>
              <a:ext cx="87281" cy="22769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9580" name="Group 17"/>
            <p:cNvGrpSpPr>
              <a:grpSpLocks/>
            </p:cNvGrpSpPr>
            <p:nvPr/>
          </p:nvGrpSpPr>
          <p:grpSpPr bwMode="auto">
            <a:xfrm>
              <a:off x="6515815" y="3075019"/>
              <a:ext cx="554330" cy="670735"/>
              <a:chOff x="2303" y="2942"/>
              <a:chExt cx="886" cy="789"/>
            </a:xfrm>
          </p:grpSpPr>
          <p:sp>
            <p:nvSpPr>
              <p:cNvPr id="109585" name="Line 8"/>
              <p:cNvSpPr>
                <a:spLocks noChangeShapeType="1"/>
              </p:cNvSpPr>
              <p:nvPr/>
            </p:nvSpPr>
            <p:spPr bwMode="auto">
              <a:xfrm>
                <a:off x="2356" y="2980"/>
                <a:ext cx="782" cy="73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586" name="Oval 13"/>
              <p:cNvSpPr>
                <a:spLocks noChangeArrowheads="1"/>
              </p:cNvSpPr>
              <p:nvPr/>
            </p:nvSpPr>
            <p:spPr bwMode="auto">
              <a:xfrm>
                <a:off x="3095" y="370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587" name="Oval 14"/>
              <p:cNvSpPr>
                <a:spLocks noChangeArrowheads="1"/>
              </p:cNvSpPr>
              <p:nvPr/>
            </p:nvSpPr>
            <p:spPr bwMode="auto">
              <a:xfrm>
                <a:off x="2303" y="2942"/>
                <a:ext cx="71" cy="38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9581" name="Group 18"/>
            <p:cNvGrpSpPr>
              <a:grpSpLocks/>
            </p:cNvGrpSpPr>
            <p:nvPr/>
          </p:nvGrpSpPr>
          <p:grpSpPr bwMode="auto">
            <a:xfrm>
              <a:off x="7153712" y="3280888"/>
              <a:ext cx="922025" cy="474353"/>
              <a:chOff x="3279" y="3241"/>
              <a:chExt cx="1564" cy="500"/>
            </a:xfrm>
          </p:grpSpPr>
          <p:sp>
            <p:nvSpPr>
              <p:cNvPr id="109582" name="Line 9"/>
              <p:cNvSpPr>
                <a:spLocks noChangeShapeType="1"/>
              </p:cNvSpPr>
              <p:nvPr/>
            </p:nvSpPr>
            <p:spPr bwMode="auto">
              <a:xfrm flipV="1">
                <a:off x="3343" y="3252"/>
                <a:ext cx="1445" cy="4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583" name="Oval 12"/>
              <p:cNvSpPr>
                <a:spLocks noChangeArrowheads="1"/>
              </p:cNvSpPr>
              <p:nvPr/>
            </p:nvSpPr>
            <p:spPr bwMode="auto">
              <a:xfrm>
                <a:off x="4771" y="3241"/>
                <a:ext cx="72" cy="3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584" name="Oval 15"/>
              <p:cNvSpPr>
                <a:spLocks noChangeArrowheads="1"/>
              </p:cNvSpPr>
              <p:nvPr/>
            </p:nvSpPr>
            <p:spPr bwMode="auto">
              <a:xfrm>
                <a:off x="3279" y="371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“Use Type” Clauses</a:t>
            </a:r>
          </a:p>
        </p:txBody>
      </p:sp>
      <p:sp>
        <p:nvSpPr>
          <p:cNvPr id="110596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Makes </a:t>
            </a:r>
            <a:r>
              <a:rPr lang="en-US" i="1" dirty="0" smtClean="0"/>
              <a:t>operators</a:t>
            </a:r>
            <a:r>
              <a:rPr lang="en-US" dirty="0" smtClean="0"/>
              <a:t> directly visible for specified type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Implicit and explicit operator function declarations</a:t>
            </a:r>
          </a:p>
          <a:p>
            <a:pPr lvl="1">
              <a:spcAft>
                <a:spcPct val="0"/>
              </a:spcAft>
            </a:pPr>
            <a:r>
              <a:rPr lang="en-US" b="1" i="1" dirty="0" smtClean="0">
                <a:solidFill>
                  <a:srgbClr val="FF0000"/>
                </a:solidFill>
              </a:rPr>
              <a:t>Only those that mention the type in the profile</a:t>
            </a:r>
          </a:p>
          <a:p>
            <a:pPr lvl="2">
              <a:spcAft>
                <a:spcPct val="0"/>
              </a:spcAft>
            </a:pPr>
            <a:r>
              <a:rPr lang="en-US" dirty="0" smtClean="0"/>
              <a:t>Parameters and/or result type</a:t>
            </a:r>
          </a:p>
          <a:p>
            <a:r>
              <a:rPr lang="en-US" dirty="0" smtClean="0"/>
              <a:t>More specific alternative to “use” clauses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Especially useful multiple “use” clauses introduce ambiguity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0" y="1752600"/>
            <a:ext cx="6309421" cy="162865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noProof="1" smtClean="0"/>
              <a:t>context_clause ::= {context_item}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context_item ::= with_clause | use_clause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use_clause ::= use_package_clause | use_type_clause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use_package_clause ::= </a:t>
            </a:r>
            <a:r>
              <a:rPr lang="en-US" sz="1600" b="1" noProof="1" smtClean="0"/>
              <a:t>use </a:t>
            </a:r>
            <a:r>
              <a:rPr lang="en-US" sz="1600" i="1" noProof="1" smtClean="0"/>
              <a:t>package_</a:t>
            </a:r>
            <a:r>
              <a:rPr lang="en-US" sz="1600" noProof="1" smtClean="0"/>
              <a:t>name {, </a:t>
            </a:r>
            <a:r>
              <a:rPr lang="en-US" sz="1600" i="1" noProof="1" smtClean="0"/>
              <a:t>package_</a:t>
            </a:r>
            <a:r>
              <a:rPr lang="en-US" sz="1600" noProof="1" smtClean="0"/>
              <a:t>name};</a:t>
            </a:r>
          </a:p>
          <a:p>
            <a:pPr>
              <a:spcBef>
                <a:spcPts val="600"/>
              </a:spcBef>
            </a:pPr>
            <a:r>
              <a:rPr lang="en-US" sz="1600" noProof="1" smtClean="0"/>
              <a:t>use_type_clause ::= </a:t>
            </a:r>
            <a:r>
              <a:rPr lang="en-US" sz="1600" b="1" noProof="1" smtClean="0"/>
              <a:t>use </a:t>
            </a:r>
            <a:r>
              <a:rPr lang="en-US" sz="1600" noProof="1" smtClean="0"/>
              <a:t>[</a:t>
            </a:r>
            <a:r>
              <a:rPr lang="en-US" sz="1600" b="1" noProof="1" smtClean="0"/>
              <a:t>all</a:t>
            </a:r>
            <a:r>
              <a:rPr lang="en-US" sz="1600" noProof="1" smtClean="0"/>
              <a:t>] </a:t>
            </a:r>
            <a:r>
              <a:rPr lang="en-US" sz="1600" b="1" noProof="1" smtClean="0"/>
              <a:t>type </a:t>
            </a:r>
            <a:r>
              <a:rPr lang="en-US" sz="1600" noProof="1" smtClean="0"/>
              <a:t>subtype_mark {, subtype_mark};</a:t>
            </a:r>
            <a:endParaRPr lang="en-US" sz="1600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3"/>
          <p:cNvSpPr>
            <a:spLocks noChangeArrowheads="1"/>
          </p:cNvSpPr>
          <p:nvPr/>
        </p:nvSpPr>
        <p:spPr bwMode="auto">
          <a:xfrm>
            <a:off x="1524000" y="1200753"/>
            <a:ext cx="4378957" cy="487877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eaLnBrk="0" hangingPunct="0"/>
            <a:r>
              <a:rPr lang="en-US" sz="1600" b="1" dirty="0">
                <a:latin typeface="Calibri" pitchFamily="34" charset="0"/>
              </a:rPr>
              <a:t>package </a:t>
            </a:r>
            <a:r>
              <a:rPr lang="en-US" sz="1600" dirty="0">
                <a:latin typeface="Calibri" pitchFamily="34" charset="0"/>
              </a:rPr>
              <a:t>P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spcBef>
                <a:spcPts val="900"/>
              </a:spcBef>
            </a:pPr>
            <a:r>
              <a:rPr lang="en-US" sz="1600" b="1" dirty="0">
                <a:latin typeface="Calibri" pitchFamily="34" charset="0"/>
              </a:rPr>
              <a:t>type </a:t>
            </a:r>
            <a:r>
              <a:rPr lang="en-US" sz="1600" dirty="0" err="1">
                <a:latin typeface="Calibri" pitchFamily="34" charset="0"/>
              </a:rPr>
              <a:t>Int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is range </a:t>
            </a:r>
            <a:r>
              <a:rPr lang="en-US" sz="1600" dirty="0">
                <a:latin typeface="Calibri" pitchFamily="34" charset="0"/>
              </a:rPr>
              <a:t>Lower .. Upper;</a:t>
            </a:r>
          </a:p>
          <a:p>
            <a:pPr marL="228600" lvl="1" eaLnBrk="0" hangingPunct="0">
              <a:spcBef>
                <a:spcPts val="300"/>
              </a:spcBef>
            </a:pPr>
            <a:r>
              <a:rPr lang="en-US" sz="1600" i="1" dirty="0" smtClean="0">
                <a:latin typeface="Calibri" pitchFamily="34" charset="0"/>
              </a:rPr>
              <a:t>-- </a:t>
            </a:r>
            <a:r>
              <a:rPr lang="en-US" sz="1600" i="1" dirty="0">
                <a:latin typeface="Calibri" pitchFamily="34" charset="0"/>
              </a:rPr>
              <a:t>function “+”( Left, Right : </a:t>
            </a:r>
            <a:r>
              <a:rPr lang="en-US" sz="1600" i="1" dirty="0" err="1">
                <a:latin typeface="Calibri" pitchFamily="34" charset="0"/>
              </a:rPr>
              <a:t>Int</a:t>
            </a:r>
            <a:r>
              <a:rPr lang="en-US" sz="1600" i="1" dirty="0">
                <a:latin typeface="Calibri" pitchFamily="34" charset="0"/>
              </a:rPr>
              <a:t> ) return </a:t>
            </a:r>
            <a:r>
              <a:rPr lang="en-US" sz="1600" i="1" dirty="0" err="1">
                <a:latin typeface="Calibri" pitchFamily="34" charset="0"/>
              </a:rPr>
              <a:t>Int</a:t>
            </a:r>
            <a:r>
              <a:rPr lang="en-US" sz="1600" i="1" dirty="0">
                <a:latin typeface="Calibri" pitchFamily="34" charset="0"/>
              </a:rPr>
              <a:t>;</a:t>
            </a:r>
          </a:p>
          <a:p>
            <a:pPr marL="228600" lvl="1" eaLnBrk="0" hangingPunct="0">
              <a:spcBef>
                <a:spcPts val="300"/>
              </a:spcBef>
            </a:pPr>
            <a:r>
              <a:rPr lang="en-US" sz="1600" i="1" dirty="0">
                <a:latin typeface="Calibri" pitchFamily="34" charset="0"/>
              </a:rPr>
              <a:t>-- function “=“( Left, Right : </a:t>
            </a:r>
            <a:r>
              <a:rPr lang="en-US" sz="1600" i="1" dirty="0" err="1">
                <a:latin typeface="Calibri" pitchFamily="34" charset="0"/>
              </a:rPr>
              <a:t>Int</a:t>
            </a:r>
            <a:r>
              <a:rPr lang="en-US" sz="1600" i="1" dirty="0">
                <a:latin typeface="Calibri" pitchFamily="34" charset="0"/>
              </a:rPr>
              <a:t> ) return Boolean;</a:t>
            </a:r>
          </a:p>
          <a:p>
            <a:pPr eaLnBrk="0" hangingPunct="0">
              <a:spcBef>
                <a:spcPts val="900"/>
              </a:spcBef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P</a:t>
            </a:r>
            <a:r>
              <a:rPr lang="en-US" sz="1600" dirty="0" smtClean="0">
                <a:latin typeface="Calibri" pitchFamily="34" charset="0"/>
              </a:rPr>
              <a:t>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</a:pP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1600" b="1" dirty="0">
                <a:latin typeface="Calibri" pitchFamily="34" charset="0"/>
              </a:rPr>
              <a:t>with </a:t>
            </a:r>
            <a:r>
              <a:rPr lang="en-US" sz="1600" dirty="0">
                <a:latin typeface="Calibri" pitchFamily="34" charset="0"/>
              </a:rPr>
              <a:t>P;</a:t>
            </a:r>
          </a:p>
          <a:p>
            <a:pPr eaLnBrk="0" hangingPunct="0">
              <a:lnSpc>
                <a:spcPct val="120000"/>
              </a:lnSpc>
            </a:pPr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Test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20000"/>
              </a:lnSpc>
            </a:pPr>
            <a:r>
              <a:rPr lang="en-US" sz="1600" dirty="0">
                <a:latin typeface="Calibri" pitchFamily="34" charset="0"/>
              </a:rPr>
              <a:t>A, B, C : </a:t>
            </a:r>
            <a:r>
              <a:rPr lang="en-US" sz="1600" dirty="0" err="1">
                <a:latin typeface="Calibri" pitchFamily="34" charset="0"/>
              </a:rPr>
              <a:t>P.Int</a:t>
            </a:r>
            <a:r>
              <a:rPr lang="en-US" sz="1600" dirty="0">
                <a:latin typeface="Calibri" pitchFamily="34" charset="0"/>
              </a:rPr>
              <a:t> := </a:t>
            </a:r>
            <a:r>
              <a:rPr lang="en-US" sz="1600" dirty="0" err="1">
                <a:latin typeface="Calibri" pitchFamily="34" charset="0"/>
              </a:rPr>
              <a:t>some_value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marL="228600" lvl="1" eaLnBrk="0" hangingPunct="0">
              <a:lnSpc>
                <a:spcPct val="120000"/>
              </a:lnSpc>
            </a:pPr>
            <a:r>
              <a:rPr lang="en-US" sz="1600" b="1" dirty="0">
                <a:solidFill>
                  <a:srgbClr val="3333CC"/>
                </a:solidFill>
                <a:latin typeface="Calibri" pitchFamily="34" charset="0"/>
              </a:rPr>
              <a:t>use type </a:t>
            </a:r>
            <a:r>
              <a:rPr lang="en-US" sz="1600" b="1" dirty="0" err="1">
                <a:solidFill>
                  <a:srgbClr val="3333CC"/>
                </a:solidFill>
                <a:latin typeface="Calibri" pitchFamily="34" charset="0"/>
              </a:rPr>
              <a:t>P.Int</a:t>
            </a:r>
            <a:r>
              <a:rPr lang="en-US" sz="1600" b="1" dirty="0">
                <a:solidFill>
                  <a:srgbClr val="3333CC"/>
                </a:solidFill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0000"/>
              </a:lnSpc>
            </a:pPr>
            <a:r>
              <a:rPr lang="en-US" sz="1600" b="1" dirty="0">
                <a:latin typeface="Calibri" pitchFamily="34" charset="0"/>
              </a:rPr>
              <a:t>begin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20000"/>
              </a:lnSpc>
            </a:pPr>
            <a:r>
              <a:rPr lang="en-US" sz="1600" dirty="0">
                <a:latin typeface="Calibri" pitchFamily="34" charset="0"/>
              </a:rPr>
              <a:t>C := A + B; </a:t>
            </a:r>
          </a:p>
          <a:p>
            <a:pPr marL="228600" lvl="1" eaLnBrk="0" hangingPunct="0">
              <a:lnSpc>
                <a:spcPct val="120000"/>
              </a:lnSpc>
            </a:pPr>
            <a:r>
              <a:rPr lang="en-US" sz="1600" b="1" dirty="0">
                <a:latin typeface="Calibri" pitchFamily="34" charset="0"/>
              </a:rPr>
              <a:t>if </a:t>
            </a:r>
            <a:r>
              <a:rPr lang="en-US" sz="1600" dirty="0">
                <a:latin typeface="Calibri" pitchFamily="34" charset="0"/>
              </a:rPr>
              <a:t>A = B </a:t>
            </a:r>
            <a:r>
              <a:rPr lang="en-US" sz="1600" b="1" dirty="0">
                <a:latin typeface="Calibri" pitchFamily="34" charset="0"/>
              </a:rPr>
              <a:t>then </a:t>
            </a:r>
          </a:p>
          <a:p>
            <a:pPr marL="228600" lvl="1" eaLnBrk="0" hangingPunct="0">
              <a:lnSpc>
                <a:spcPct val="120000"/>
              </a:lnSpc>
            </a:pPr>
            <a:r>
              <a:rPr lang="en-US" sz="1600" dirty="0">
                <a:latin typeface="Calibri" pitchFamily="34" charset="0"/>
              </a:rPr>
              <a:t>…</a:t>
            </a:r>
          </a:p>
          <a:p>
            <a:pPr eaLnBrk="0" hangingPunct="0">
              <a:lnSpc>
                <a:spcPct val="120000"/>
              </a:lnSpc>
            </a:pPr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Test;</a:t>
            </a:r>
          </a:p>
        </p:txBody>
      </p:sp>
      <p:sp>
        <p:nvSpPr>
          <p:cNvPr id="111619" name="Rectangle 5"/>
          <p:cNvSpPr>
            <a:spLocks noChangeArrowheads="1"/>
          </p:cNvSpPr>
          <p:nvPr/>
        </p:nvSpPr>
        <p:spPr bwMode="blackWhite">
          <a:xfrm>
            <a:off x="4641850" y="4621213"/>
            <a:ext cx="2759075" cy="650875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dirty="0"/>
              <a:t>“Use </a:t>
            </a:r>
            <a:r>
              <a:rPr lang="en-US" dirty="0" smtClean="0"/>
              <a:t>type” clause </a:t>
            </a:r>
            <a:r>
              <a:rPr lang="en-US" dirty="0"/>
              <a:t>makes </a:t>
            </a:r>
            <a:r>
              <a:rPr lang="en-US" i="1" dirty="0"/>
              <a:t>operators</a:t>
            </a:r>
            <a:r>
              <a:rPr lang="en-US" dirty="0"/>
              <a:t> visible</a:t>
            </a:r>
          </a:p>
        </p:txBody>
      </p:sp>
      <p:sp>
        <p:nvSpPr>
          <p:cNvPr id="111620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“Use Type” Clause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 bwMode="auto">
          <a:xfrm>
            <a:off x="685800" y="5091954"/>
            <a:ext cx="2057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957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103427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Library Units</a:t>
            </a:r>
          </a:p>
          <a:p>
            <a:r>
              <a:rPr lang="en-US" dirty="0" smtClean="0"/>
              <a:t>“With” Clauses</a:t>
            </a:r>
          </a:p>
          <a:p>
            <a:r>
              <a:rPr lang="en-US" dirty="0" smtClean="0"/>
              <a:t>Hierarchical Library Units</a:t>
            </a:r>
          </a:p>
          <a:p>
            <a:r>
              <a:rPr lang="en-US" dirty="0" smtClean="0"/>
              <a:t>“Use” Clauses</a:t>
            </a:r>
          </a:p>
          <a:p>
            <a:r>
              <a:rPr lang="en-US" dirty="0" smtClean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109572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94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Summary</a:t>
            </a:r>
          </a:p>
        </p:txBody>
      </p:sp>
      <p:sp>
        <p:nvSpPr>
          <p:cNvPr id="114691" name="Rectangle 5"/>
          <p:cNvSpPr>
            <a:spLocks noGrp="1" noChangeArrowheads="1"/>
          </p:cNvSpPr>
          <p:nvPr>
            <p:ph sz="half" idx="10"/>
          </p:nvPr>
        </p:nvSpPr>
        <p:spPr>
          <a:xfrm>
            <a:off x="685800" y="1143000"/>
            <a:ext cx="8001000" cy="5334000"/>
          </a:xfrm>
        </p:spPr>
        <p:txBody>
          <a:bodyPr/>
          <a:lstStyle/>
          <a:p>
            <a:r>
              <a:rPr lang="en-US" dirty="0" smtClean="0"/>
              <a:t>“With” clauses interconnect library units</a:t>
            </a:r>
          </a:p>
          <a:p>
            <a:pPr lvl="1"/>
            <a:r>
              <a:rPr lang="en-US" dirty="0" smtClean="0"/>
              <a:t>Express dependencies of the one being compiled</a:t>
            </a:r>
          </a:p>
          <a:p>
            <a:pPr lvl="1"/>
            <a:r>
              <a:rPr lang="en-US" dirty="0" smtClean="0"/>
              <a:t>Not textual inclusion!</a:t>
            </a:r>
          </a:p>
          <a:p>
            <a:r>
              <a:rPr lang="en-US" dirty="0" smtClean="0"/>
              <a:t>Hierarchical Library Units address important issues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Direct support for subsystems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Extension without recompilation</a:t>
            </a:r>
          </a:p>
          <a:p>
            <a:r>
              <a:rPr lang="en-US" dirty="0" smtClean="0"/>
              <a:t>“Use” clauses allow short-hand notation for referencing declarations in package visible part</a:t>
            </a:r>
          </a:p>
          <a:p>
            <a:pPr lvl="1"/>
            <a:r>
              <a:rPr lang="en-US" dirty="0" smtClean="0"/>
              <a:t>Either all of visible part or just some of it</a:t>
            </a:r>
          </a:p>
          <a:p>
            <a:r>
              <a:rPr lang="en-US" dirty="0" smtClean="0"/>
              <a:t>There is also a “use all type” clause</a:t>
            </a:r>
          </a:p>
          <a:p>
            <a:pPr lvl="1"/>
            <a:r>
              <a:rPr lang="en-US" dirty="0" smtClean="0"/>
              <a:t>All type’s primitive operations visible, not just operators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2529923"/>
          </a:xfrm>
        </p:spPr>
        <p:txBody>
          <a:bodyPr/>
          <a:lstStyle/>
          <a:p>
            <a:r>
              <a:rPr lang="en-US"/>
              <a:t>Child </a:t>
            </a:r>
            <a:r>
              <a:rPr lang="en-US"/>
              <a:t>Units </a:t>
            </a:r>
            <a:endParaRPr lang="en-US" smtClean="0"/>
          </a:p>
          <a:p>
            <a:r>
              <a:rPr lang="en-US" smtClean="0"/>
              <a:t>(Hierarchical </a:t>
            </a:r>
            <a:r>
              <a:rPr lang="en-US"/>
              <a:t>Library </a:t>
            </a:r>
            <a:r>
              <a:rPr lang="en-US" smtClean="0"/>
              <a:t>Units)</a:t>
            </a:r>
            <a:endParaRPr lang="en-US" dirty="0"/>
          </a:p>
          <a:p>
            <a:r>
              <a:rPr lang="en-US" dirty="0" smtClean="0"/>
              <a:t>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24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auto">
          <a:xfrm>
            <a:off x="685800" y="1777411"/>
            <a:ext cx="2514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42" name="Rectangle 2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10243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Library Units</a:t>
            </a:r>
          </a:p>
          <a:p>
            <a:r>
              <a:rPr lang="en-US" dirty="0"/>
              <a:t>“With” Clauses</a:t>
            </a:r>
          </a:p>
          <a:p>
            <a:r>
              <a:rPr lang="en-US" dirty="0"/>
              <a:t>Hierarchical Library Units</a:t>
            </a:r>
          </a:p>
          <a:p>
            <a:r>
              <a:rPr lang="en-US" dirty="0" smtClean="0"/>
              <a:t>“</a:t>
            </a:r>
            <a:r>
              <a:rPr lang="en-US" dirty="0"/>
              <a:t>Use” Clauses</a:t>
            </a:r>
          </a:p>
          <a:p>
            <a:r>
              <a:rPr lang="en-US" dirty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20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237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Library Units</a:t>
            </a:r>
          </a:p>
        </p:txBody>
      </p:sp>
      <p:sp>
        <p:nvSpPr>
          <p:cNvPr id="11267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Those not nested within another program unit</a:t>
            </a:r>
          </a:p>
          <a:p>
            <a:r>
              <a:rPr lang="en-US" dirty="0" smtClean="0"/>
              <a:t>Subprograms</a:t>
            </a:r>
          </a:p>
          <a:p>
            <a:r>
              <a:rPr lang="en-US" dirty="0" smtClean="0"/>
              <a:t>Packages</a:t>
            </a:r>
          </a:p>
          <a:p>
            <a:r>
              <a:rPr lang="en-US" dirty="0" smtClean="0"/>
              <a:t>Generic Units</a:t>
            </a:r>
          </a:p>
          <a:p>
            <a:r>
              <a:rPr lang="en-US" dirty="0" smtClean="0"/>
              <a:t>Generic Instantiations</a:t>
            </a:r>
          </a:p>
          <a:p>
            <a:r>
              <a:rPr lang="en-US" dirty="0" err="1" smtClean="0"/>
              <a:t>Renamings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Main Subprograms</a:t>
            </a:r>
          </a:p>
        </p:txBody>
      </p:sp>
      <p:sp>
        <p:nvSpPr>
          <p:cNvPr id="20483" name="Rectangle 102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Must be library subprograms</a:t>
            </a:r>
          </a:p>
          <a:p>
            <a:r>
              <a:rPr lang="en-US" smtClean="0"/>
              <a:t>No special program unit name required</a:t>
            </a:r>
          </a:p>
          <a:p>
            <a:r>
              <a:rPr lang="en-US" smtClean="0"/>
              <a:t>Can be many per program library</a:t>
            </a:r>
          </a:p>
          <a:p>
            <a:r>
              <a:rPr lang="en-US" smtClean="0"/>
              <a:t>Can always be procedures </a:t>
            </a:r>
          </a:p>
          <a:p>
            <a:r>
              <a:rPr lang="en-US" smtClean="0"/>
              <a:t>Can be functions if implementation allows it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Execution environment must know how to handle result</a:t>
            </a:r>
          </a:p>
        </p:txBody>
      </p:sp>
      <p:sp>
        <p:nvSpPr>
          <p:cNvPr id="20484" name="Rectangle 1029"/>
          <p:cNvSpPr>
            <a:spLocks noChangeArrowheads="1"/>
          </p:cNvSpPr>
          <p:nvPr/>
        </p:nvSpPr>
        <p:spPr bwMode="auto">
          <a:xfrm>
            <a:off x="2819400" y="5029200"/>
            <a:ext cx="3156763" cy="14303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 b="1">
                <a:latin typeface="Calibri" pitchFamily="34" charset="0"/>
              </a:rPr>
              <a:t>with </a:t>
            </a:r>
            <a:r>
              <a:rPr lang="en-US" sz="1600">
                <a:latin typeface="Calibri" pitchFamily="34" charset="0"/>
              </a:rPr>
              <a:t>Ada.Text_IO;</a:t>
            </a:r>
          </a:p>
          <a:p>
            <a:pPr eaLnBrk="0" hangingPunct="0">
              <a:lnSpc>
                <a:spcPct val="110000"/>
              </a:lnSpc>
            </a:pPr>
            <a:r>
              <a:rPr lang="en-US" sz="1600" b="1">
                <a:latin typeface="Calibri" pitchFamily="34" charset="0"/>
              </a:rPr>
              <a:t>procedure </a:t>
            </a:r>
            <a:r>
              <a:rPr lang="en-US" sz="1600">
                <a:latin typeface="Calibri" pitchFamily="34" charset="0"/>
              </a:rPr>
              <a:t>Hello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eaLnBrk="0" hangingPunct="0">
              <a:lnSpc>
                <a:spcPct val="110000"/>
              </a:lnSpc>
            </a:pPr>
            <a:r>
              <a:rPr lang="en-US" sz="1600" b="1">
                <a:latin typeface="Calibri" pitchFamily="34" charset="0"/>
              </a:rPr>
              <a:t>begin</a:t>
            </a:r>
            <a:endParaRPr lang="en-US" sz="1600">
              <a:latin typeface="Calibri" pitchFamily="34" charset="0"/>
            </a:endParaRPr>
          </a:p>
          <a:p>
            <a:pPr marL="228600" lvl="1" eaLnBrk="0" hangingPunct="0">
              <a:lnSpc>
                <a:spcPct val="110000"/>
              </a:lnSpc>
            </a:pPr>
            <a:r>
              <a:rPr lang="en-US" sz="1600">
                <a:latin typeface="Calibri" pitchFamily="34" charset="0"/>
              </a:rPr>
              <a:t>Ada.Text_IO.Put( "Hello World" );</a:t>
            </a:r>
          </a:p>
          <a:p>
            <a:pPr eaLnBrk="0" hangingPunct="0">
              <a:lnSpc>
                <a:spcPct val="110000"/>
              </a:lnSpc>
            </a:pPr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Hello;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 bwMode="auto">
          <a:xfrm>
            <a:off x="685800" y="2463452"/>
            <a:ext cx="2743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506" name="Rectangle 2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18435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Library Units</a:t>
            </a:r>
          </a:p>
          <a:p>
            <a:r>
              <a:rPr lang="en-US" dirty="0"/>
              <a:t>“With” Clauses</a:t>
            </a:r>
          </a:p>
          <a:p>
            <a:r>
              <a:rPr lang="en-US" dirty="0"/>
              <a:t>Hierarchical Library Units</a:t>
            </a:r>
          </a:p>
          <a:p>
            <a:r>
              <a:rPr lang="en-US" dirty="0" smtClean="0"/>
              <a:t>“</a:t>
            </a:r>
            <a:r>
              <a:rPr lang="en-US" dirty="0"/>
              <a:t>Use” Clauses</a:t>
            </a:r>
          </a:p>
          <a:p>
            <a:r>
              <a:rPr lang="en-US" dirty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21508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9" name="Group 19"/>
          <p:cNvGrpSpPr>
            <a:grpSpLocks/>
          </p:cNvGrpSpPr>
          <p:nvPr/>
        </p:nvGrpSpPr>
        <p:grpSpPr bwMode="auto">
          <a:xfrm>
            <a:off x="6248400" y="2209800"/>
            <a:ext cx="2176463" cy="1905000"/>
            <a:chOff x="6248400" y="2209800"/>
            <a:chExt cx="2176463" cy="1905000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7718425" y="22098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rgbClr val="00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6248400" y="2801938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6783388" y="3667125"/>
              <a:ext cx="704850" cy="447675"/>
            </a:xfrm>
            <a:prstGeom prst="cube">
              <a:avLst>
                <a:gd name="adj" fmla="val 24579"/>
              </a:avLst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7718425" y="29845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1514" name="Line 10"/>
            <p:cNvSpPr>
              <a:spLocks noChangeShapeType="1"/>
            </p:cNvSpPr>
            <p:nvPr/>
          </p:nvSpPr>
          <p:spPr bwMode="auto">
            <a:xfrm flipV="1">
              <a:off x="8027454" y="2653794"/>
              <a:ext cx="0" cy="3794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7982885" y="3028533"/>
              <a:ext cx="87281" cy="22769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16" name="Group 17"/>
            <p:cNvGrpSpPr>
              <a:grpSpLocks/>
            </p:cNvGrpSpPr>
            <p:nvPr/>
          </p:nvGrpSpPr>
          <p:grpSpPr bwMode="auto">
            <a:xfrm>
              <a:off x="6515815" y="3075019"/>
              <a:ext cx="554330" cy="670735"/>
              <a:chOff x="2303" y="2942"/>
              <a:chExt cx="886" cy="789"/>
            </a:xfrm>
          </p:grpSpPr>
          <p:sp>
            <p:nvSpPr>
              <p:cNvPr id="21521" name="Line 8"/>
              <p:cNvSpPr>
                <a:spLocks noChangeShapeType="1"/>
              </p:cNvSpPr>
              <p:nvPr/>
            </p:nvSpPr>
            <p:spPr bwMode="auto">
              <a:xfrm>
                <a:off x="2356" y="2980"/>
                <a:ext cx="782" cy="73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2" name="Oval 13"/>
              <p:cNvSpPr>
                <a:spLocks noChangeArrowheads="1"/>
              </p:cNvSpPr>
              <p:nvPr/>
            </p:nvSpPr>
            <p:spPr bwMode="auto">
              <a:xfrm>
                <a:off x="3095" y="370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3" name="Oval 14"/>
              <p:cNvSpPr>
                <a:spLocks noChangeArrowheads="1"/>
              </p:cNvSpPr>
              <p:nvPr/>
            </p:nvSpPr>
            <p:spPr bwMode="auto">
              <a:xfrm>
                <a:off x="2303" y="2942"/>
                <a:ext cx="71" cy="38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517" name="Group 18"/>
            <p:cNvGrpSpPr>
              <a:grpSpLocks/>
            </p:cNvGrpSpPr>
            <p:nvPr/>
          </p:nvGrpSpPr>
          <p:grpSpPr bwMode="auto">
            <a:xfrm>
              <a:off x="7153712" y="3280888"/>
              <a:ext cx="922025" cy="474353"/>
              <a:chOff x="3279" y="3241"/>
              <a:chExt cx="1564" cy="500"/>
            </a:xfrm>
          </p:grpSpPr>
          <p:sp>
            <p:nvSpPr>
              <p:cNvPr id="21518" name="Line 9"/>
              <p:cNvSpPr>
                <a:spLocks noChangeShapeType="1"/>
              </p:cNvSpPr>
              <p:nvPr/>
            </p:nvSpPr>
            <p:spPr bwMode="auto">
              <a:xfrm flipV="1">
                <a:off x="3343" y="3252"/>
                <a:ext cx="1445" cy="4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9" name="Oval 12"/>
              <p:cNvSpPr>
                <a:spLocks noChangeArrowheads="1"/>
              </p:cNvSpPr>
              <p:nvPr/>
            </p:nvSpPr>
            <p:spPr bwMode="auto">
              <a:xfrm>
                <a:off x="4771" y="3241"/>
                <a:ext cx="72" cy="3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0" name="Oval 15"/>
              <p:cNvSpPr>
                <a:spLocks noChangeArrowheads="1"/>
              </p:cNvSpPr>
              <p:nvPr/>
            </p:nvSpPr>
            <p:spPr bwMode="auto">
              <a:xfrm>
                <a:off x="3279" y="371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1447800" y="3124200"/>
            <a:ext cx="5883275" cy="947738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 dirty="0" err="1"/>
              <a:t>context_clause</a:t>
            </a:r>
            <a:r>
              <a:rPr lang="en-US" sz="1600" dirty="0"/>
              <a:t> ::= { </a:t>
            </a:r>
            <a:r>
              <a:rPr lang="en-US" sz="1600" dirty="0" err="1"/>
              <a:t>context_item</a:t>
            </a:r>
            <a:r>
              <a:rPr lang="en-US" sz="1600" dirty="0"/>
              <a:t> }</a:t>
            </a: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 dirty="0" err="1"/>
              <a:t>context_item</a:t>
            </a:r>
            <a:r>
              <a:rPr lang="en-US" sz="1600" dirty="0"/>
              <a:t> ::= </a:t>
            </a:r>
            <a:r>
              <a:rPr lang="en-US" sz="1600" dirty="0" err="1"/>
              <a:t>with_clause</a:t>
            </a:r>
            <a:r>
              <a:rPr lang="en-US" sz="1600" dirty="0"/>
              <a:t> | </a:t>
            </a:r>
            <a:r>
              <a:rPr lang="en-US" sz="1600" dirty="0" err="1"/>
              <a:t>use_clause</a:t>
            </a:r>
            <a:endParaRPr lang="en-US" sz="1600" dirty="0"/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 dirty="0" err="1"/>
              <a:t>with_clause</a:t>
            </a:r>
            <a:r>
              <a:rPr lang="en-US" sz="1600" dirty="0"/>
              <a:t> ::= </a:t>
            </a:r>
            <a:r>
              <a:rPr lang="en-US" sz="1600" b="1" dirty="0"/>
              <a:t>with</a:t>
            </a:r>
            <a:r>
              <a:rPr lang="en-US" sz="1600" dirty="0"/>
              <a:t> </a:t>
            </a:r>
            <a:r>
              <a:rPr lang="en-US" sz="1600" i="1" dirty="0" err="1"/>
              <a:t>library_unit_</a:t>
            </a:r>
            <a:r>
              <a:rPr lang="en-US" sz="1600" dirty="0" err="1"/>
              <a:t>name</a:t>
            </a:r>
            <a:r>
              <a:rPr lang="en-US" sz="1600" dirty="0"/>
              <a:t>  { , </a:t>
            </a:r>
            <a:r>
              <a:rPr lang="en-US" sz="1600" i="1" dirty="0" err="1"/>
              <a:t>library_unit_</a:t>
            </a:r>
            <a:r>
              <a:rPr lang="en-US" sz="1600" dirty="0" err="1"/>
              <a:t>name</a:t>
            </a:r>
            <a:r>
              <a:rPr lang="en-US" sz="1600" dirty="0"/>
              <a:t> } </a:t>
            </a:r>
            <a:r>
              <a:rPr lang="en-US" sz="1600" b="1" dirty="0"/>
              <a:t>;</a:t>
            </a:r>
          </a:p>
        </p:txBody>
      </p:sp>
      <p:sp>
        <p:nvSpPr>
          <p:cNvPr id="22532" name="Rectangle 2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“With” Clauses</a:t>
            </a:r>
          </a:p>
        </p:txBody>
      </p:sp>
      <p:sp>
        <p:nvSpPr>
          <p:cNvPr id="22533" name="Rectangle 2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Specify the library units that a compilation unit depends upon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The “context” in which the unit is compiled</a:t>
            </a:r>
          </a:p>
          <a:p>
            <a:r>
              <a:rPr lang="en-US" dirty="0" smtClean="0"/>
              <a:t>Syntax (simplified)</a:t>
            </a:r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ltGray">
          <a:xfrm>
            <a:off x="4706938" y="6165850"/>
            <a:ext cx="958850" cy="615950"/>
          </a:xfrm>
          <a:prstGeom prst="roundRect">
            <a:avLst>
              <a:gd name="adj" fmla="val 29282"/>
            </a:avLst>
          </a:prstGeom>
          <a:solidFill>
            <a:srgbClr val="0099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Context</a:t>
            </a:r>
          </a:p>
          <a:p>
            <a:pPr eaLnBrk="0" hangingPunct="0">
              <a:defRPr/>
            </a:pPr>
            <a:r>
              <a:rPr lang="en-US" sz="1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Clauses</a:t>
            </a:r>
            <a:endParaRPr lang="en-US" sz="1400" i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2539" name="Freeform 18"/>
          <p:cNvSpPr>
            <a:spLocks/>
          </p:cNvSpPr>
          <p:nvPr/>
        </p:nvSpPr>
        <p:spPr bwMode="blackWhite">
          <a:xfrm>
            <a:off x="5694363" y="5854700"/>
            <a:ext cx="609600" cy="381000"/>
          </a:xfrm>
          <a:custGeom>
            <a:avLst/>
            <a:gdLst>
              <a:gd name="T0" fmla="*/ 0 w 384"/>
              <a:gd name="T1" fmla="*/ 2147483647 h 240"/>
              <a:gd name="T2" fmla="*/ 2147483647 w 384"/>
              <a:gd name="T3" fmla="*/ 2147483647 h 240"/>
              <a:gd name="T4" fmla="*/ 2147483647 w 384"/>
              <a:gd name="T5" fmla="*/ 2147483647 h 240"/>
              <a:gd name="T6" fmla="*/ 2147483647 w 384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240"/>
              <a:gd name="T14" fmla="*/ 384 w 384"/>
              <a:gd name="T15" fmla="*/ 240 h 2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240">
                <a:moveTo>
                  <a:pt x="0" y="240"/>
                </a:moveTo>
                <a:cubicBezTo>
                  <a:pt x="108" y="204"/>
                  <a:pt x="216" y="168"/>
                  <a:pt x="240" y="144"/>
                </a:cubicBezTo>
                <a:cubicBezTo>
                  <a:pt x="264" y="120"/>
                  <a:pt x="120" y="120"/>
                  <a:pt x="144" y="96"/>
                </a:cubicBezTo>
                <a:cubicBezTo>
                  <a:pt x="168" y="72"/>
                  <a:pt x="276" y="36"/>
                  <a:pt x="384" y="0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ysDash"/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 bwMode="ltGray">
          <a:xfrm>
            <a:off x="5259388" y="4349750"/>
            <a:ext cx="2817812" cy="2292350"/>
            <a:chOff x="5259388" y="4349750"/>
            <a:chExt cx="2817812" cy="2292350"/>
          </a:xfrm>
        </p:grpSpPr>
        <p:sp>
          <p:nvSpPr>
            <p:cNvPr id="22535" name="Rectangle 11"/>
            <p:cNvSpPr>
              <a:spLocks noChangeArrowheads="1"/>
            </p:cNvSpPr>
            <p:nvPr/>
          </p:nvSpPr>
          <p:spPr bwMode="ltGray">
            <a:xfrm>
              <a:off x="6096000" y="4349750"/>
              <a:ext cx="1217613" cy="52705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 anchor="ctr">
              <a:spAutoFit/>
            </a:bodyPr>
            <a:lstStyle/>
            <a:p>
              <a:pPr algn="ctr" eaLnBrk="0" hangingPunct="0"/>
              <a:r>
                <a:rPr lang="en-US" sz="1400" b="1" dirty="0"/>
                <a:t>Compilation</a:t>
              </a:r>
            </a:p>
            <a:p>
              <a:pPr algn="ctr" eaLnBrk="0" hangingPunct="0"/>
              <a:r>
                <a:rPr lang="en-US" sz="1400" b="1" dirty="0"/>
                <a:t>Unit</a:t>
              </a:r>
              <a:endParaRPr lang="en-US" sz="1400" dirty="0"/>
            </a:p>
          </p:txBody>
        </p:sp>
        <p:sp>
          <p:nvSpPr>
            <p:cNvPr id="22536" name="Rectangle 12"/>
            <p:cNvSpPr>
              <a:spLocks noChangeArrowheads="1"/>
            </p:cNvSpPr>
            <p:nvPr/>
          </p:nvSpPr>
          <p:spPr bwMode="ltGray">
            <a:xfrm>
              <a:off x="5259388" y="5124450"/>
              <a:ext cx="1217612" cy="52705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 anchor="ctr">
              <a:spAutoFit/>
            </a:bodyPr>
            <a:lstStyle/>
            <a:p>
              <a:pPr algn="ctr" eaLnBrk="0" hangingPunct="0"/>
              <a:r>
                <a:rPr lang="en-US" sz="1400" b="1"/>
                <a:t>Compilation</a:t>
              </a:r>
            </a:p>
            <a:p>
              <a:pPr algn="ctr" eaLnBrk="0" hangingPunct="0"/>
              <a:r>
                <a:rPr lang="en-US" sz="1400" b="1"/>
                <a:t>Unit</a:t>
              </a:r>
              <a:endParaRPr lang="en-US" sz="1400"/>
            </a:p>
          </p:txBody>
        </p:sp>
        <p:sp>
          <p:nvSpPr>
            <p:cNvPr id="22537" name="Rectangle 13"/>
            <p:cNvSpPr>
              <a:spLocks noChangeArrowheads="1"/>
            </p:cNvSpPr>
            <p:nvPr/>
          </p:nvSpPr>
          <p:spPr bwMode="ltGray">
            <a:xfrm>
              <a:off x="6859588" y="5200650"/>
              <a:ext cx="1217612" cy="527050"/>
            </a:xfrm>
            <a:prstGeom prst="rect">
              <a:avLst/>
            </a:prstGeom>
            <a:solidFill>
              <a:srgbClr val="00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 anchor="ctr">
              <a:spAutoFit/>
            </a:bodyPr>
            <a:lstStyle/>
            <a:p>
              <a:pPr algn="ctr" eaLnBrk="0" hangingPunct="0"/>
              <a:r>
                <a:rPr lang="en-US" sz="1400" b="1"/>
                <a:t>Compilation</a:t>
              </a:r>
            </a:p>
            <a:p>
              <a:pPr algn="ctr" eaLnBrk="0" hangingPunct="0"/>
              <a:r>
                <a:rPr lang="en-US" sz="1400" b="1"/>
                <a:t>Unit</a:t>
              </a:r>
              <a:endParaRPr lang="en-US" sz="1400"/>
            </a:p>
          </p:txBody>
        </p:sp>
        <p:sp>
          <p:nvSpPr>
            <p:cNvPr id="22538" name="Rectangle 14"/>
            <p:cNvSpPr>
              <a:spLocks noChangeArrowheads="1"/>
            </p:cNvSpPr>
            <p:nvPr/>
          </p:nvSpPr>
          <p:spPr bwMode="ltGray">
            <a:xfrm>
              <a:off x="6402388" y="6115050"/>
              <a:ext cx="1217612" cy="527050"/>
            </a:xfrm>
            <a:prstGeom prst="rect">
              <a:avLst/>
            </a:prstGeom>
            <a:solidFill>
              <a:srgbClr val="FF7C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 anchor="ctr">
              <a:spAutoFit/>
            </a:bodyPr>
            <a:lstStyle/>
            <a:p>
              <a:pPr algn="ctr" eaLnBrk="0" hangingPunct="0"/>
              <a:r>
                <a:rPr lang="en-US" sz="1400" b="1"/>
                <a:t>Compilation</a:t>
              </a:r>
            </a:p>
            <a:p>
              <a:pPr algn="ctr" eaLnBrk="0" hangingPunct="0"/>
              <a:r>
                <a:rPr lang="en-US" sz="1400" b="1"/>
                <a:t>Unit</a:t>
              </a:r>
              <a:endParaRPr lang="en-US" sz="1400"/>
            </a:p>
          </p:txBody>
        </p:sp>
        <p:cxnSp>
          <p:nvCxnSpPr>
            <p:cNvPr id="22540" name="AutoShape 19"/>
            <p:cNvCxnSpPr>
              <a:cxnSpLocks noChangeShapeType="1"/>
              <a:stCxn id="22535" idx="2"/>
              <a:endCxn id="22536" idx="0"/>
            </p:cNvCxnSpPr>
            <p:nvPr/>
          </p:nvCxnSpPr>
          <p:spPr bwMode="ltGray">
            <a:xfrm flipH="1">
              <a:off x="5868988" y="4876800"/>
              <a:ext cx="836612" cy="2476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1" name="AutoShape 20"/>
            <p:cNvCxnSpPr>
              <a:cxnSpLocks noChangeShapeType="1"/>
              <a:stCxn id="22535" idx="2"/>
              <a:endCxn id="22537" idx="0"/>
            </p:cNvCxnSpPr>
            <p:nvPr/>
          </p:nvCxnSpPr>
          <p:spPr bwMode="ltGray">
            <a:xfrm>
              <a:off x="6705600" y="4876800"/>
              <a:ext cx="763588" cy="3238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2" name="AutoShape 21"/>
            <p:cNvCxnSpPr>
              <a:cxnSpLocks noChangeShapeType="1"/>
              <a:stCxn id="22536" idx="2"/>
              <a:endCxn id="22538" idx="0"/>
            </p:cNvCxnSpPr>
            <p:nvPr/>
          </p:nvCxnSpPr>
          <p:spPr bwMode="ltGray">
            <a:xfrm>
              <a:off x="5868988" y="5683250"/>
              <a:ext cx="1143000" cy="4000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3" name="AutoShape 22"/>
            <p:cNvCxnSpPr>
              <a:cxnSpLocks noChangeShapeType="1"/>
              <a:stCxn id="22537" idx="2"/>
              <a:endCxn id="22538" idx="0"/>
            </p:cNvCxnSpPr>
            <p:nvPr/>
          </p:nvCxnSpPr>
          <p:spPr bwMode="ltGray">
            <a:xfrm flipH="1">
              <a:off x="7011988" y="5759450"/>
              <a:ext cx="457200" cy="3238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914400" y="4648200"/>
            <a:ext cx="3203250" cy="15132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noProof="1" smtClean="0">
                <a:solidFill>
                  <a:srgbClr val="0000CC"/>
                </a:solidFill>
                <a:latin typeface="Calibri" pitchFamily="34" charset="0"/>
              </a:rPr>
              <a:t>with Ada.Text_IO;</a:t>
            </a:r>
            <a:endParaRPr lang="en-US" sz="1600" noProof="1" smtClean="0">
              <a:solidFill>
                <a:srgbClr val="0000CC"/>
              </a:solidFill>
              <a:latin typeface="Calibri" pitchFamily="34" charset="0"/>
            </a:endParaRPr>
          </a:p>
          <a:p>
            <a:pPr eaLnBrk="0" hangingPunct="0">
              <a:spcBef>
                <a:spcPts val="600"/>
              </a:spcBef>
            </a:pP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Hello </a:t>
            </a:r>
            <a:r>
              <a:rPr lang="en-US" sz="1600" b="1" noProof="1" smtClean="0">
                <a:latin typeface="Calibri" pitchFamily="34" charset="0"/>
              </a:rPr>
              <a:t>is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spcBef>
                <a:spcPts val="300"/>
              </a:spcBef>
            </a:pPr>
            <a:r>
              <a:rPr lang="en-US" sz="1600" b="1" noProof="1" smtClean="0">
                <a:latin typeface="Calibri" pitchFamily="34" charset="0"/>
              </a:rPr>
              <a:t>begin</a:t>
            </a:r>
            <a:endParaRPr lang="en-US" sz="1600" noProof="1" smtClean="0">
              <a:latin typeface="Calibri" pitchFamily="34" charset="0"/>
            </a:endParaRPr>
          </a:p>
          <a:p>
            <a:pPr marL="228600" lvl="1" eaLnBrk="0" hangingPunct="0">
              <a:spcBef>
                <a:spcPts val="300"/>
              </a:spcBef>
            </a:pPr>
            <a:r>
              <a:rPr lang="en-US" sz="1600" noProof="1" smtClean="0">
                <a:latin typeface="Calibri" pitchFamily="34" charset="0"/>
              </a:rPr>
              <a:t>Ada.Text_IO.Put ("Hello World");</a:t>
            </a:r>
          </a:p>
          <a:p>
            <a:pPr eaLnBrk="0" hangingPunct="0">
              <a:spcBef>
                <a:spcPts val="300"/>
              </a:spcBef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Hello;</a:t>
            </a:r>
            <a:endParaRPr lang="en-US" sz="1600" noProof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1828800" y="5326147"/>
            <a:ext cx="2681761" cy="107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latin typeface="Calibri" pitchFamily="34" charset="0"/>
              </a:rPr>
              <a:t>package </a:t>
            </a:r>
            <a:r>
              <a:rPr lang="en-US" sz="1600">
                <a:latin typeface="Calibri" pitchFamily="34" charset="0"/>
              </a:rPr>
              <a:t>P </a:t>
            </a:r>
            <a:r>
              <a:rPr lang="en-US" sz="1600" b="1">
                <a:latin typeface="Calibri" pitchFamily="34" charset="0"/>
              </a:rPr>
              <a:t>is</a:t>
            </a:r>
            <a:endParaRPr lang="en-US" sz="1600">
              <a:latin typeface="Calibri" pitchFamily="34" charset="0"/>
            </a:endParaRPr>
          </a:p>
          <a:p>
            <a:pPr marL="228600" lvl="1" eaLnBrk="0" hangingPunct="0"/>
            <a:r>
              <a:rPr lang="en-US" sz="1600" b="1">
                <a:solidFill>
                  <a:srgbClr val="CC0000"/>
                </a:solidFill>
                <a:latin typeface="Calibri" pitchFamily="34" charset="0"/>
              </a:rPr>
              <a:t>with Ada.Text_IO;  -- illegal</a:t>
            </a:r>
          </a:p>
          <a:p>
            <a:pPr marL="228600" lvl="1" eaLnBrk="0" hangingPunct="0"/>
            <a:r>
              <a:rPr lang="en-US" sz="1600">
                <a:latin typeface="Calibri" pitchFamily="34" charset="0"/>
              </a:rPr>
              <a:t>...</a:t>
            </a:r>
          </a:p>
          <a:p>
            <a:pPr eaLnBrk="0" hangingPunct="0"/>
            <a:r>
              <a:rPr lang="en-US" sz="1600" b="1">
                <a:latin typeface="Calibri" pitchFamily="34" charset="0"/>
              </a:rPr>
              <a:t>end </a:t>
            </a:r>
            <a:r>
              <a:rPr lang="en-US" sz="1600">
                <a:latin typeface="Calibri" pitchFamily="34" charset="0"/>
              </a:rPr>
              <a:t>P;</a:t>
            </a:r>
          </a:p>
        </p:txBody>
      </p:sp>
      <p:sp>
        <p:nvSpPr>
          <p:cNvPr id="26628" name="Rectangle 2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“With Clause” Placement</a:t>
            </a:r>
          </a:p>
        </p:txBody>
      </p:sp>
      <p:sp>
        <p:nvSpPr>
          <p:cNvPr id="26629" name="Rectangle 2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May have several clauses per library unit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Not allowed in inner scopes</a:t>
            </a:r>
          </a:p>
          <a:p>
            <a:pPr lvl="1"/>
            <a:r>
              <a:rPr lang="en-US" dirty="0" smtClean="0"/>
              <a:t>(Other uses of reserved word “with” do occur inside)</a:t>
            </a: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2133600" y="2057400"/>
            <a:ext cx="1955857" cy="177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noProof="1" smtClean="0">
                <a:solidFill>
                  <a:srgbClr val="0000CC"/>
                </a:solidFill>
                <a:latin typeface="Calibri" pitchFamily="34" charset="0"/>
              </a:rPr>
              <a:t>with </a:t>
            </a:r>
            <a:r>
              <a:rPr lang="en-US" sz="1600" noProof="1" smtClean="0">
                <a:solidFill>
                  <a:srgbClr val="0000CC"/>
                </a:solidFill>
                <a:latin typeface="Calibri" pitchFamily="34" charset="0"/>
              </a:rPr>
              <a:t>Ada.Text_IO;</a:t>
            </a:r>
          </a:p>
          <a:p>
            <a:pPr eaLnBrk="0" hangingPunct="0">
              <a:spcBef>
                <a:spcPts val="300"/>
              </a:spcBef>
            </a:pPr>
            <a:r>
              <a:rPr lang="en-US" sz="1600" b="1" noProof="1" smtClean="0">
                <a:solidFill>
                  <a:srgbClr val="0000CC"/>
                </a:solidFill>
                <a:latin typeface="Calibri" pitchFamily="34" charset="0"/>
              </a:rPr>
              <a:t>with </a:t>
            </a:r>
            <a:r>
              <a:rPr lang="en-US" sz="1600" noProof="1" smtClean="0">
                <a:solidFill>
                  <a:srgbClr val="0000CC"/>
                </a:solidFill>
                <a:latin typeface="Calibri" pitchFamily="34" charset="0"/>
              </a:rPr>
              <a:t>Real_IO, Int_IO;</a:t>
            </a:r>
          </a:p>
          <a:p>
            <a:pPr eaLnBrk="0" hangingPunct="0">
              <a:spcBef>
                <a:spcPts val="300"/>
              </a:spcBef>
              <a:spcAft>
                <a:spcPct val="20000"/>
              </a:spcAft>
            </a:pPr>
            <a:r>
              <a:rPr lang="en-US" sz="1600" b="1" noProof="1" smtClean="0">
                <a:solidFill>
                  <a:srgbClr val="0000CC"/>
                </a:solidFill>
                <a:latin typeface="Calibri" pitchFamily="34" charset="0"/>
              </a:rPr>
              <a:t>with </a:t>
            </a:r>
            <a:r>
              <a:rPr lang="en-US" sz="1600" noProof="1" smtClean="0">
                <a:solidFill>
                  <a:srgbClr val="0000CC"/>
                </a:solidFill>
                <a:latin typeface="Calibri" pitchFamily="34" charset="0"/>
              </a:rPr>
              <a:t>Math_Library;</a:t>
            </a:r>
          </a:p>
          <a:p>
            <a:pPr eaLnBrk="0" hangingPunct="0">
              <a:spcBef>
                <a:spcPts val="600"/>
              </a:spcBef>
            </a:pPr>
            <a:r>
              <a:rPr lang="en-US" sz="1600" b="1" noProof="1" smtClean="0">
                <a:latin typeface="Calibri" pitchFamily="34" charset="0"/>
              </a:rPr>
              <a:t>package </a:t>
            </a:r>
            <a:r>
              <a:rPr lang="en-US" sz="1600" noProof="1" smtClean="0">
                <a:latin typeface="Calibri" pitchFamily="34" charset="0"/>
              </a:rPr>
              <a:t>P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 marL="228600" lvl="1" eaLnBrk="0" hangingPunct="0"/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eaLnBrk="0" hangingPunct="0"/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P;</a:t>
            </a:r>
            <a:endParaRPr lang="en-US" sz="1600" noProof="1"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885039" y="1879504"/>
            <a:ext cx="2811736" cy="2018910"/>
            <a:chOff x="5885039" y="1879504"/>
            <a:chExt cx="2811736" cy="2018910"/>
          </a:xfrm>
        </p:grpSpPr>
        <p:sp>
          <p:nvSpPr>
            <p:cNvPr id="17" name="AutoShape 10"/>
            <p:cNvSpPr>
              <a:spLocks noChangeArrowheads="1"/>
            </p:cNvSpPr>
            <p:nvPr/>
          </p:nvSpPr>
          <p:spPr bwMode="ltGray">
            <a:xfrm>
              <a:off x="5885039" y="3346073"/>
              <a:ext cx="860529" cy="552341"/>
            </a:xfrm>
            <a:prstGeom prst="roundRect">
              <a:avLst>
                <a:gd name="adj" fmla="val 29282"/>
              </a:avLst>
            </a:prstGeom>
            <a:solidFill>
              <a:srgbClr val="00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 anchor="ctr" anchorCtr="1">
              <a:spAutoFit/>
            </a:bodyPr>
            <a:lstStyle/>
            <a:p>
              <a:pPr algn="ctr" eaLnBrk="0" hangingPunct="0">
                <a:defRPr/>
              </a:pPr>
              <a:r>
                <a:rPr lang="en-US" sz="12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Context</a:t>
              </a:r>
            </a:p>
            <a:p>
              <a:pPr algn="ctr" eaLnBrk="0" hangingPunct="0">
                <a:defRPr/>
              </a:pPr>
              <a:r>
                <a:rPr lang="en-US" sz="12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Clauses</a:t>
              </a:r>
              <a:endParaRPr lang="en-US" sz="12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 bwMode="ltGray">
            <a:xfrm>
              <a:off x="6274731" y="1879504"/>
              <a:ext cx="2422044" cy="2014647"/>
              <a:chOff x="5331187" y="4383725"/>
              <a:chExt cx="2674213" cy="2224400"/>
            </a:xfrm>
          </p:grpSpPr>
          <p:sp>
            <p:nvSpPr>
              <p:cNvPr id="20" name="Rectangle 11"/>
              <p:cNvSpPr>
                <a:spLocks noChangeArrowheads="1"/>
              </p:cNvSpPr>
              <p:nvPr/>
            </p:nvSpPr>
            <p:spPr bwMode="ltGray">
              <a:xfrm>
                <a:off x="6167800" y="4383725"/>
                <a:ext cx="1074013" cy="459100"/>
              </a:xfrm>
              <a:prstGeom prst="rect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90488" tIns="44450" rIns="90488" bIns="44450" anchor="ctr">
                <a:spAutoFit/>
              </a:bodyPr>
              <a:lstStyle/>
              <a:p>
                <a:pPr algn="ctr" eaLnBrk="0" hangingPunct="0"/>
                <a:r>
                  <a:rPr lang="en-US" sz="1200" b="1" dirty="0"/>
                  <a:t>Compilation</a:t>
                </a:r>
              </a:p>
              <a:p>
                <a:pPr algn="ctr" eaLnBrk="0" hangingPunct="0"/>
                <a:r>
                  <a:rPr lang="en-US" sz="1200" b="1" dirty="0"/>
                  <a:t>Unit</a:t>
                </a:r>
                <a:endParaRPr lang="en-US" sz="1200" dirty="0"/>
              </a:p>
            </p:txBody>
          </p:sp>
          <p:sp>
            <p:nvSpPr>
              <p:cNvPr id="21" name="Rectangle 12"/>
              <p:cNvSpPr>
                <a:spLocks noChangeArrowheads="1"/>
              </p:cNvSpPr>
              <p:nvPr/>
            </p:nvSpPr>
            <p:spPr bwMode="ltGray">
              <a:xfrm>
                <a:off x="5331187" y="5158425"/>
                <a:ext cx="1074013" cy="45910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90488" tIns="44450" rIns="90488" bIns="44450" anchor="ctr">
                <a:spAutoFit/>
              </a:bodyPr>
              <a:lstStyle/>
              <a:p>
                <a:pPr algn="ctr" eaLnBrk="0" hangingPunct="0"/>
                <a:r>
                  <a:rPr lang="en-US" sz="1200" b="1"/>
                  <a:t>Compilation</a:t>
                </a:r>
              </a:p>
              <a:p>
                <a:pPr algn="ctr" eaLnBrk="0" hangingPunct="0"/>
                <a:r>
                  <a:rPr lang="en-US" sz="1200" b="1"/>
                  <a:t>Unit</a:t>
                </a:r>
                <a:endParaRPr lang="en-US" sz="1200"/>
              </a:p>
            </p:txBody>
          </p:sp>
          <p:sp>
            <p:nvSpPr>
              <p:cNvPr id="22" name="Rectangle 13"/>
              <p:cNvSpPr>
                <a:spLocks noChangeArrowheads="1"/>
              </p:cNvSpPr>
              <p:nvPr/>
            </p:nvSpPr>
            <p:spPr bwMode="ltGray">
              <a:xfrm>
                <a:off x="6931387" y="5234625"/>
                <a:ext cx="1074013" cy="459100"/>
              </a:xfrm>
              <a:prstGeom prst="rect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90488" tIns="44450" rIns="90488" bIns="44450" anchor="ctr">
                <a:spAutoFit/>
              </a:bodyPr>
              <a:lstStyle/>
              <a:p>
                <a:pPr algn="ctr" eaLnBrk="0" hangingPunct="0"/>
                <a:r>
                  <a:rPr lang="en-US" sz="1200" b="1"/>
                  <a:t>Compilation</a:t>
                </a:r>
              </a:p>
              <a:p>
                <a:pPr algn="ctr" eaLnBrk="0" hangingPunct="0"/>
                <a:r>
                  <a:rPr lang="en-US" sz="1200" b="1"/>
                  <a:t>Unit</a:t>
                </a:r>
                <a:endParaRPr lang="en-US" sz="1200"/>
              </a:p>
            </p:txBody>
          </p:sp>
          <p:sp>
            <p:nvSpPr>
              <p:cNvPr id="23" name="Rectangle 14"/>
              <p:cNvSpPr>
                <a:spLocks noChangeArrowheads="1"/>
              </p:cNvSpPr>
              <p:nvPr/>
            </p:nvSpPr>
            <p:spPr bwMode="ltGray">
              <a:xfrm>
                <a:off x="6474187" y="6149025"/>
                <a:ext cx="1074013" cy="459100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90488" tIns="44450" rIns="90488" bIns="44450" anchor="ctr">
                <a:spAutoFit/>
              </a:bodyPr>
              <a:lstStyle/>
              <a:p>
                <a:pPr algn="ctr" eaLnBrk="0" hangingPunct="0"/>
                <a:r>
                  <a:rPr lang="en-US" sz="1200" b="1"/>
                  <a:t>Compilation</a:t>
                </a:r>
              </a:p>
              <a:p>
                <a:pPr algn="ctr" eaLnBrk="0" hangingPunct="0"/>
                <a:r>
                  <a:rPr lang="en-US" sz="1200" b="1"/>
                  <a:t>Unit</a:t>
                </a:r>
                <a:endParaRPr lang="en-US" sz="1200"/>
              </a:p>
            </p:txBody>
          </p:sp>
          <p:cxnSp>
            <p:nvCxnSpPr>
              <p:cNvPr id="24" name="AutoShape 19"/>
              <p:cNvCxnSpPr>
                <a:cxnSpLocks noChangeShapeType="1"/>
                <a:stCxn id="20" idx="2"/>
                <a:endCxn id="21" idx="0"/>
              </p:cNvCxnSpPr>
              <p:nvPr/>
            </p:nvCxnSpPr>
            <p:spPr bwMode="ltGray">
              <a:xfrm flipH="1">
                <a:off x="5868194" y="4842825"/>
                <a:ext cx="836613" cy="31560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AutoShape 20"/>
              <p:cNvCxnSpPr>
                <a:cxnSpLocks noChangeShapeType="1"/>
                <a:stCxn id="20" idx="2"/>
                <a:endCxn id="22" idx="0"/>
              </p:cNvCxnSpPr>
              <p:nvPr/>
            </p:nvCxnSpPr>
            <p:spPr bwMode="ltGray">
              <a:xfrm>
                <a:off x="6704807" y="4842825"/>
                <a:ext cx="763587" cy="39180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AutoShape 21"/>
              <p:cNvCxnSpPr>
                <a:cxnSpLocks noChangeShapeType="1"/>
                <a:stCxn id="21" idx="2"/>
                <a:endCxn id="23" idx="0"/>
              </p:cNvCxnSpPr>
              <p:nvPr/>
            </p:nvCxnSpPr>
            <p:spPr bwMode="ltGray">
              <a:xfrm>
                <a:off x="5868194" y="5617525"/>
                <a:ext cx="1143000" cy="53150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AutoShape 22"/>
              <p:cNvCxnSpPr>
                <a:cxnSpLocks noChangeShapeType="1"/>
                <a:stCxn id="22" idx="2"/>
                <a:endCxn id="23" idx="0"/>
              </p:cNvCxnSpPr>
              <p:nvPr/>
            </p:nvCxnSpPr>
            <p:spPr bwMode="ltGray">
              <a:xfrm flipH="1">
                <a:off x="7011194" y="5693725"/>
                <a:ext cx="457200" cy="45530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" name="Oval 2"/>
            <p:cNvSpPr/>
            <p:nvPr/>
          </p:nvSpPr>
          <p:spPr bwMode="auto">
            <a:xfrm>
              <a:off x="7032454" y="3065976"/>
              <a:ext cx="107507" cy="145795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" name="Curved Connector 4"/>
            <p:cNvCxnSpPr>
              <a:stCxn id="17" idx="3"/>
              <a:endCxn id="3" idx="3"/>
            </p:cNvCxnSpPr>
            <p:nvPr/>
          </p:nvCxnSpPr>
          <p:spPr bwMode="auto">
            <a:xfrm flipV="1">
              <a:off x="6745568" y="3190420"/>
              <a:ext cx="302630" cy="431824"/>
            </a:xfrm>
            <a:prstGeom prst="curved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 bwMode="auto">
          <a:xfrm>
            <a:off x="685800" y="3110630"/>
            <a:ext cx="4267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914" name="Rectangle 2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Agenda</a:t>
            </a:r>
          </a:p>
        </p:txBody>
      </p:sp>
      <p:sp>
        <p:nvSpPr>
          <p:cNvPr id="35843" name="Rectangle 2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Library Units</a:t>
            </a:r>
          </a:p>
          <a:p>
            <a:r>
              <a:rPr lang="en-US" dirty="0"/>
              <a:t>“With” Clauses</a:t>
            </a:r>
          </a:p>
          <a:p>
            <a:r>
              <a:rPr lang="en-US" dirty="0"/>
              <a:t>Hierarchical Library Units</a:t>
            </a:r>
          </a:p>
          <a:p>
            <a:r>
              <a:rPr lang="en-US" dirty="0" smtClean="0"/>
              <a:t>“</a:t>
            </a:r>
            <a:r>
              <a:rPr lang="en-US" dirty="0"/>
              <a:t>Use” Clauses</a:t>
            </a:r>
          </a:p>
          <a:p>
            <a:r>
              <a:rPr lang="en-US" dirty="0"/>
              <a:t>“Use Type” Clauses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3891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7" name="Group 19"/>
          <p:cNvGrpSpPr>
            <a:grpSpLocks/>
          </p:cNvGrpSpPr>
          <p:nvPr/>
        </p:nvGrpSpPr>
        <p:grpSpPr bwMode="auto">
          <a:xfrm>
            <a:off x="6248400" y="2209800"/>
            <a:ext cx="2176463" cy="1905000"/>
            <a:chOff x="6248400" y="2209800"/>
            <a:chExt cx="2176463" cy="1905000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7718425" y="22098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rgbClr val="00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6248400" y="2801938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6783388" y="3667125"/>
              <a:ext cx="704850" cy="447675"/>
            </a:xfrm>
            <a:prstGeom prst="cube">
              <a:avLst>
                <a:gd name="adj" fmla="val 24579"/>
              </a:avLst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7718425" y="2984500"/>
              <a:ext cx="706438" cy="447675"/>
            </a:xfrm>
            <a:prstGeom prst="cube">
              <a:avLst>
                <a:gd name="adj" fmla="val 24579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 flipV="1">
              <a:off x="8027454" y="2653794"/>
              <a:ext cx="0" cy="3794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3" name="Oval 11"/>
            <p:cNvSpPr>
              <a:spLocks noChangeArrowheads="1"/>
            </p:cNvSpPr>
            <p:nvPr/>
          </p:nvSpPr>
          <p:spPr bwMode="auto">
            <a:xfrm>
              <a:off x="7982885" y="3028533"/>
              <a:ext cx="87281" cy="22769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8924" name="Group 17"/>
            <p:cNvGrpSpPr>
              <a:grpSpLocks/>
            </p:cNvGrpSpPr>
            <p:nvPr/>
          </p:nvGrpSpPr>
          <p:grpSpPr bwMode="auto">
            <a:xfrm>
              <a:off x="6515815" y="3075019"/>
              <a:ext cx="554330" cy="670735"/>
              <a:chOff x="2303" y="2942"/>
              <a:chExt cx="886" cy="789"/>
            </a:xfrm>
          </p:grpSpPr>
          <p:sp>
            <p:nvSpPr>
              <p:cNvPr id="38929" name="Line 8"/>
              <p:cNvSpPr>
                <a:spLocks noChangeShapeType="1"/>
              </p:cNvSpPr>
              <p:nvPr/>
            </p:nvSpPr>
            <p:spPr bwMode="auto">
              <a:xfrm>
                <a:off x="2356" y="2980"/>
                <a:ext cx="782" cy="73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0" name="Oval 13"/>
              <p:cNvSpPr>
                <a:spLocks noChangeArrowheads="1"/>
              </p:cNvSpPr>
              <p:nvPr/>
            </p:nvSpPr>
            <p:spPr bwMode="auto">
              <a:xfrm>
                <a:off x="3095" y="370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1" name="Oval 14"/>
              <p:cNvSpPr>
                <a:spLocks noChangeArrowheads="1"/>
              </p:cNvSpPr>
              <p:nvPr/>
            </p:nvSpPr>
            <p:spPr bwMode="auto">
              <a:xfrm>
                <a:off x="2303" y="2942"/>
                <a:ext cx="71" cy="38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925" name="Group 18"/>
            <p:cNvGrpSpPr>
              <a:grpSpLocks/>
            </p:cNvGrpSpPr>
            <p:nvPr/>
          </p:nvGrpSpPr>
          <p:grpSpPr bwMode="auto">
            <a:xfrm>
              <a:off x="7153712" y="3280888"/>
              <a:ext cx="922025" cy="474353"/>
              <a:chOff x="3279" y="3241"/>
              <a:chExt cx="1564" cy="500"/>
            </a:xfrm>
          </p:grpSpPr>
          <p:sp>
            <p:nvSpPr>
              <p:cNvPr id="38926" name="Line 9"/>
              <p:cNvSpPr>
                <a:spLocks noChangeShapeType="1"/>
              </p:cNvSpPr>
              <p:nvPr/>
            </p:nvSpPr>
            <p:spPr bwMode="auto">
              <a:xfrm flipV="1">
                <a:off x="3343" y="3252"/>
                <a:ext cx="1445" cy="4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27" name="Oval 12"/>
              <p:cNvSpPr>
                <a:spLocks noChangeArrowheads="1"/>
              </p:cNvSpPr>
              <p:nvPr/>
            </p:nvSpPr>
            <p:spPr bwMode="auto">
              <a:xfrm>
                <a:off x="4771" y="3241"/>
                <a:ext cx="72" cy="36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28" name="Oval 15"/>
              <p:cNvSpPr>
                <a:spLocks noChangeArrowheads="1"/>
              </p:cNvSpPr>
              <p:nvPr/>
            </p:nvSpPr>
            <p:spPr bwMode="auto">
              <a:xfrm>
                <a:off x="3279" y="3717"/>
                <a:ext cx="94" cy="24"/>
              </a:xfrm>
              <a:prstGeom prst="ellipse">
                <a:avLst/>
              </a:prstGeom>
              <a:solidFill>
                <a:schemeClr val="tx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2527</TotalTime>
  <Pages>65</Pages>
  <Words>1206</Words>
  <Application>Microsoft Office PowerPoint</Application>
  <PresentationFormat>Letter Paper (8.5x11 in)</PresentationFormat>
  <Paragraphs>388</Paragraphs>
  <Slides>27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  <vt:variant>
        <vt:lpstr>Custom Shows</vt:lpstr>
      </vt:variant>
      <vt:variant>
        <vt:i4>1</vt:i4>
      </vt:variant>
    </vt:vector>
  </HeadingPairs>
  <TitlesOfParts>
    <vt:vector size="40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Program Structure</vt:lpstr>
      <vt:lpstr>Introduction</vt:lpstr>
      <vt:lpstr>Agenda</vt:lpstr>
      <vt:lpstr>Library Units</vt:lpstr>
      <vt:lpstr>Main Subprograms</vt:lpstr>
      <vt:lpstr>Agenda</vt:lpstr>
      <vt:lpstr>“With” Clauses</vt:lpstr>
      <vt:lpstr>“With Clause” Placement</vt:lpstr>
      <vt:lpstr>Agenda</vt:lpstr>
      <vt:lpstr>Problem: Packages Are Not Enough</vt:lpstr>
      <vt:lpstr>Solution: Hierarchical Library Units</vt:lpstr>
      <vt:lpstr>Programming By Extension</vt:lpstr>
      <vt:lpstr>Extensions Can Access Type Representation</vt:lpstr>
      <vt:lpstr>Predefined Hierarchies</vt:lpstr>
      <vt:lpstr>Hierarchical Visibility</vt:lpstr>
      <vt:lpstr>“With” Clauses for Siblings are Required</vt:lpstr>
      <vt:lpstr>Agenda</vt:lpstr>
      <vt:lpstr>“Use” Clauses</vt:lpstr>
      <vt:lpstr>“Use Clause” Syntax</vt:lpstr>
      <vt:lpstr>“Use Clause” Scope</vt:lpstr>
      <vt:lpstr>With/Use Clauses Aren’t Textual Inclusion</vt:lpstr>
      <vt:lpstr>Agenda</vt:lpstr>
      <vt:lpstr>“Use Type” Clauses</vt:lpstr>
      <vt:lpstr>“Use Type” Clause Example</vt:lpstr>
      <vt:lpstr>Agenda</vt:lpstr>
      <vt:lpstr>Summary</vt:lpstr>
      <vt:lpstr>PowerPoint Presentation</vt:lpstr>
      <vt:lpstr>LLNL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668</cp:revision>
  <cp:lastPrinted>1995-07-16T17:20:06Z</cp:lastPrinted>
  <dcterms:created xsi:type="dcterms:W3CDTF">1994-03-23T22:06:58Z</dcterms:created>
  <dcterms:modified xsi:type="dcterms:W3CDTF">2018-03-25T17:32:29Z</dcterms:modified>
</cp:coreProperties>
</file>