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3" r:id="rId1"/>
  </p:sldMasterIdLst>
  <p:notesMasterIdLst>
    <p:notesMasterId r:id="rId33"/>
  </p:notesMasterIdLst>
  <p:handoutMasterIdLst>
    <p:handoutMasterId r:id="rId34"/>
  </p:handoutMasterIdLst>
  <p:sldIdLst>
    <p:sldId id="257" r:id="rId2"/>
    <p:sldId id="260" r:id="rId3"/>
    <p:sldId id="302" r:id="rId4"/>
    <p:sldId id="298" r:id="rId5"/>
    <p:sldId id="317" r:id="rId6"/>
    <p:sldId id="263" r:id="rId7"/>
    <p:sldId id="264" r:id="rId8"/>
    <p:sldId id="265" r:id="rId9"/>
    <p:sldId id="268" r:id="rId10"/>
    <p:sldId id="269" r:id="rId11"/>
    <p:sldId id="297" r:id="rId12"/>
    <p:sldId id="295" r:id="rId13"/>
    <p:sldId id="318" r:id="rId14"/>
    <p:sldId id="271" r:id="rId15"/>
    <p:sldId id="272" r:id="rId16"/>
    <p:sldId id="273" r:id="rId17"/>
    <p:sldId id="283" r:id="rId18"/>
    <p:sldId id="291" r:id="rId19"/>
    <p:sldId id="303" r:id="rId20"/>
    <p:sldId id="292" r:id="rId21"/>
    <p:sldId id="276" r:id="rId22"/>
    <p:sldId id="280" r:id="rId23"/>
    <p:sldId id="279" r:id="rId24"/>
    <p:sldId id="319" r:id="rId25"/>
    <p:sldId id="286" r:id="rId26"/>
    <p:sldId id="287" r:id="rId27"/>
    <p:sldId id="321" r:id="rId28"/>
    <p:sldId id="289" r:id="rId29"/>
    <p:sldId id="322" r:id="rId30"/>
    <p:sldId id="290" r:id="rId31"/>
    <p:sldId id="323" r:id="rId32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66CCFF"/>
    <a:srgbClr val="0033CC"/>
    <a:srgbClr val="006600"/>
    <a:srgbClr val="99CCFF"/>
    <a:srgbClr val="FFFFCC"/>
    <a:srgbClr val="6699FF"/>
    <a:srgbClr val="969696"/>
    <a:srgbClr val="F8F8F8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0456" autoAdjust="0"/>
  </p:normalViewPr>
  <p:slideViewPr>
    <p:cSldViewPr snapToObjects="1">
      <p:cViewPr varScale="1">
        <p:scale>
          <a:sx n="151" d="100"/>
          <a:sy n="151" d="100"/>
        </p:scale>
        <p:origin x="201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120" d="100"/>
          <a:sy n="120" d="100"/>
        </p:scale>
        <p:origin x="964" y="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23"/>
          <p:cNvSpPr>
            <a:spLocks noChangeShapeType="1"/>
          </p:cNvSpPr>
          <p:nvPr/>
        </p:nvSpPr>
        <p:spPr bwMode="auto">
          <a:xfrm>
            <a:off x="582613" y="320675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3" name="Line 29"/>
          <p:cNvSpPr>
            <a:spLocks noChangeShapeType="1"/>
          </p:cNvSpPr>
          <p:nvPr/>
        </p:nvSpPr>
        <p:spPr bwMode="auto">
          <a:xfrm>
            <a:off x="565150" y="9201150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63575" y="0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09600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Statements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03456" y="9231063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57838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773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41" tIns="46980" rIns="95641" bIns="46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3290888" y="9147175"/>
            <a:ext cx="731837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85" tIns="46980" rIns="92285" bIns="46980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285B0F9E-0192-4717-BD23-03BD212C19F0}" type="slidenum">
              <a:rPr lang="en-US" sz="13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805460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2805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6415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8152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Spelled that way on purpose, as was done in Python for example (differently, “</a:t>
            </a:r>
            <a:r>
              <a:rPr lang="en-US" dirty="0" err="1" smtClean="0"/>
              <a:t>elif</a:t>
            </a:r>
            <a:r>
              <a:rPr lang="en-US" dirty="0" smtClean="0"/>
              <a:t>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62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5682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91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377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 2012 adds the two high-level forms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411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8158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972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379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117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F0745B34-A2AA-45FE-9012-5D21AF1BD33F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74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E5BB2096-D685-4FB6-B9E8-4BAD5BD2F9FA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186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3187C58B-F6D1-427D-B640-D91E74B7C0A6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718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  <a:cs typeface="+mn-cs"/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  <a:cs typeface="+mn-cs"/>
              </a:rPr>
              <a:t> AdaCore</a:t>
            </a:r>
            <a:endParaRPr lang="fr-FR" sz="800" dirty="0" smtClean="0">
              <a:solidFill>
                <a:srgbClr val="A6A6A6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Statements</a:t>
            </a:r>
            <a:endParaRPr lang="en-US" dirty="0" smtClean="0"/>
          </a:p>
        </p:txBody>
      </p:sp>
      <p:sp>
        <p:nvSpPr>
          <p:cNvPr id="5123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Introduction</a:t>
            </a:r>
          </a:p>
          <a:p>
            <a:pPr>
              <a:defRPr/>
            </a:pPr>
            <a:r>
              <a:rPr lang="en-US" dirty="0" smtClean="0"/>
              <a:t>Assignment Statements</a:t>
            </a:r>
          </a:p>
          <a:p>
            <a:pPr>
              <a:defRPr/>
            </a:pPr>
            <a:r>
              <a:rPr lang="en-US" dirty="0" smtClean="0"/>
              <a:t>Conditional Statements</a:t>
            </a:r>
          </a:p>
          <a:p>
            <a:pPr>
              <a:defRPr/>
            </a:pPr>
            <a:r>
              <a:rPr lang="en-US" dirty="0" smtClean="0"/>
              <a:t>Loop Statements</a:t>
            </a:r>
          </a:p>
          <a:p>
            <a:pPr>
              <a:defRPr/>
            </a:pPr>
            <a:r>
              <a:rPr lang="en-US" dirty="0" smtClean="0"/>
              <a:t>Block Statements</a:t>
            </a:r>
          </a:p>
          <a:p>
            <a:pPr>
              <a:defRPr/>
            </a:pPr>
            <a:r>
              <a:rPr lang="en-US" dirty="0" smtClean="0"/>
              <a:t>Null Statements</a:t>
            </a:r>
          </a:p>
          <a:p>
            <a:pPr>
              <a:defRPr/>
            </a:pPr>
            <a:r>
              <a:rPr lang="en-US" dirty="0" smtClean="0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1143000" y="1838325"/>
            <a:ext cx="4734502" cy="314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290763" algn="l"/>
              </a:tabLst>
            </a:pPr>
            <a:r>
              <a:rPr lang="en-US" sz="1600" b="1" dirty="0">
                <a:latin typeface="Calibri" pitchFamily="34" charset="0"/>
              </a:rPr>
              <a:t>	type </a:t>
            </a:r>
            <a:r>
              <a:rPr lang="en-US" sz="1600" dirty="0">
                <a:latin typeface="Calibri" pitchFamily="34" charset="0"/>
              </a:rPr>
              <a:t>Directions </a:t>
            </a:r>
            <a:r>
              <a:rPr lang="en-US" sz="1600" b="1" dirty="0">
                <a:latin typeface="Calibri" pitchFamily="34" charset="0"/>
              </a:rPr>
              <a:t>is </a:t>
            </a:r>
            <a:r>
              <a:rPr lang="en-US" sz="1600" dirty="0" smtClean="0">
                <a:latin typeface="Calibri" pitchFamily="34" charset="0"/>
              </a:rPr>
              <a:t> (Forward</a:t>
            </a:r>
            <a:r>
              <a:rPr lang="en-US" sz="1600" dirty="0">
                <a:latin typeface="Calibri" pitchFamily="34" charset="0"/>
              </a:rPr>
              <a:t>, Backward, Left, </a:t>
            </a:r>
            <a:r>
              <a:rPr lang="en-US" sz="1600" dirty="0" smtClean="0">
                <a:latin typeface="Calibri" pitchFamily="34" charset="0"/>
              </a:rPr>
              <a:t>Right);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290763" algn="l"/>
              </a:tabLst>
            </a:pPr>
            <a:r>
              <a:rPr lang="en-US" sz="1600" dirty="0">
                <a:latin typeface="Calibri" pitchFamily="34" charset="0"/>
              </a:rPr>
              <a:t>	Direction : Directions;</a:t>
            </a:r>
          </a:p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290763" algn="l"/>
              </a:tabLst>
            </a:pPr>
            <a:r>
              <a:rPr lang="en-US" sz="1600" dirty="0">
                <a:latin typeface="Calibri" pitchFamily="34" charset="0"/>
              </a:rPr>
              <a:t>	...</a:t>
            </a:r>
          </a:p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290763" algn="l"/>
              </a:tabLst>
            </a:pPr>
            <a:r>
              <a:rPr lang="en-US" sz="1600" b="1" dirty="0">
                <a:latin typeface="Calibri" pitchFamily="34" charset="0"/>
              </a:rPr>
              <a:t>	case </a:t>
            </a:r>
            <a:r>
              <a:rPr lang="en-US" sz="1600" dirty="0">
                <a:latin typeface="Calibri" pitchFamily="34" charset="0"/>
              </a:rPr>
              <a:t>Direction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290763" algn="l"/>
              </a:tabLst>
            </a:pPr>
            <a:r>
              <a:rPr lang="en-US" sz="1600" dirty="0">
                <a:latin typeface="Calibri" pitchFamily="34" charset="0"/>
              </a:rPr>
              <a:t>		</a:t>
            </a:r>
            <a:r>
              <a:rPr lang="en-US" sz="1600" b="1" dirty="0">
                <a:latin typeface="Calibri" pitchFamily="34" charset="0"/>
              </a:rPr>
              <a:t>when </a:t>
            </a:r>
            <a:r>
              <a:rPr lang="en-US" sz="1600" dirty="0">
                <a:latin typeface="Calibri" pitchFamily="34" charset="0"/>
              </a:rPr>
              <a:t>Forward =&gt;	</a:t>
            </a:r>
            <a:r>
              <a:rPr lang="en-US" sz="1600" dirty="0" err="1">
                <a:latin typeface="Calibri" pitchFamily="34" charset="0"/>
              </a:rPr>
              <a:t>Go_Forward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290763" algn="l"/>
              </a:tabLst>
            </a:pPr>
            <a:r>
              <a:rPr lang="en-US" sz="1600" dirty="0">
                <a:latin typeface="Calibri" pitchFamily="34" charset="0"/>
              </a:rPr>
              <a:t>		</a:t>
            </a:r>
            <a:r>
              <a:rPr lang="en-US" sz="1600" b="1" dirty="0">
                <a:latin typeface="Calibri" pitchFamily="34" charset="0"/>
              </a:rPr>
              <a:t>when </a:t>
            </a:r>
            <a:r>
              <a:rPr lang="en-US" sz="1600" dirty="0">
                <a:latin typeface="Calibri" pitchFamily="34" charset="0"/>
              </a:rPr>
              <a:t>Backward =&gt; 	</a:t>
            </a:r>
            <a:r>
              <a:rPr lang="en-US" sz="1600" dirty="0" err="1">
                <a:latin typeface="Calibri" pitchFamily="34" charset="0"/>
              </a:rPr>
              <a:t>Go_Backward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290763" algn="l"/>
              </a:tabLst>
            </a:pPr>
            <a:r>
              <a:rPr lang="en-US" sz="1600" dirty="0">
                <a:latin typeface="Calibri" pitchFamily="34" charset="0"/>
              </a:rPr>
              <a:t>		</a:t>
            </a:r>
            <a:r>
              <a:rPr lang="en-US" sz="1600" b="1" dirty="0">
                <a:latin typeface="Calibri" pitchFamily="34" charset="0"/>
              </a:rPr>
              <a:t>when </a:t>
            </a:r>
            <a:r>
              <a:rPr lang="en-US" sz="1600" dirty="0">
                <a:latin typeface="Calibri" pitchFamily="34" charset="0"/>
              </a:rPr>
              <a:t>Left =&gt; 	</a:t>
            </a:r>
            <a:r>
              <a:rPr lang="en-US" sz="1600" dirty="0" err="1">
                <a:latin typeface="Calibri" pitchFamily="34" charset="0"/>
              </a:rPr>
              <a:t>Go_Left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290763" algn="l"/>
              </a:tabLst>
            </a:pPr>
            <a:r>
              <a:rPr lang="en-US" sz="1600" dirty="0">
                <a:latin typeface="Calibri" pitchFamily="34" charset="0"/>
              </a:rPr>
              <a:t>		</a:t>
            </a:r>
            <a:r>
              <a:rPr lang="en-US" sz="1600" b="1" dirty="0">
                <a:latin typeface="Calibri" pitchFamily="34" charset="0"/>
              </a:rPr>
              <a:t>when </a:t>
            </a:r>
            <a:r>
              <a:rPr lang="en-US" sz="1600" dirty="0">
                <a:latin typeface="Calibri" pitchFamily="34" charset="0"/>
              </a:rPr>
              <a:t>Right</a:t>
            </a:r>
            <a:r>
              <a:rPr lang="en-US" sz="1600" b="1" dirty="0">
                <a:latin typeface="Calibri" pitchFamily="34" charset="0"/>
              </a:rPr>
              <a:t> </a:t>
            </a:r>
            <a:r>
              <a:rPr lang="en-US" sz="1600" dirty="0">
                <a:latin typeface="Calibri" pitchFamily="34" charset="0"/>
              </a:rPr>
              <a:t>=&gt;	</a:t>
            </a:r>
            <a:r>
              <a:rPr lang="en-US" sz="1600" dirty="0" err="1">
                <a:latin typeface="Calibri" pitchFamily="34" charset="0"/>
              </a:rPr>
              <a:t>Go_Right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290763" algn="l"/>
              </a:tabLst>
            </a:pPr>
            <a:r>
              <a:rPr lang="en-US" sz="1600" b="1" dirty="0">
                <a:latin typeface="Calibri" pitchFamily="34" charset="0"/>
              </a:rPr>
              <a:t>	end case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25000"/>
              </a:lnSpc>
              <a:tabLst>
                <a:tab pos="282575" algn="l"/>
                <a:tab pos="574675" algn="l"/>
                <a:tab pos="2454275" algn="l"/>
              </a:tabLst>
            </a:pPr>
            <a:r>
              <a:rPr lang="en-US" sz="1600" dirty="0">
                <a:latin typeface="Calibri" pitchFamily="34" charset="0"/>
              </a:rPr>
              <a:t>	...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4572000" y="4975225"/>
            <a:ext cx="2916238" cy="10795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1600" dirty="0"/>
              <a:t>Only </a:t>
            </a:r>
            <a:r>
              <a:rPr lang="en-US" sz="1600" b="1" i="1" dirty="0"/>
              <a:t>one</a:t>
            </a:r>
            <a:r>
              <a:rPr lang="en-US" sz="1600" dirty="0"/>
              <a:t> of the possible </a:t>
            </a:r>
            <a:r>
              <a:rPr lang="en-US" sz="1600" dirty="0" err="1"/>
              <a:t>sequence_of_statements</a:t>
            </a:r>
            <a:r>
              <a:rPr lang="en-US" sz="1600" dirty="0"/>
              <a:t> is executed per case statement </a:t>
            </a:r>
            <a:r>
              <a:rPr lang="en-US" sz="1600" dirty="0" smtClean="0"/>
              <a:t>execution (no ‘break’)</a:t>
            </a:r>
            <a:endParaRPr lang="en-US" sz="1600" dirty="0"/>
          </a:p>
        </p:txBody>
      </p:sp>
      <p:sp>
        <p:nvSpPr>
          <p:cNvPr id="22532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Case Statements Example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Case Statement Rules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All expression’s possible values must be covered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Explicitly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Via “others”</a:t>
            </a:r>
          </a:p>
          <a:p>
            <a:r>
              <a:rPr lang="en-US" smtClean="0"/>
              <a:t>Choice values cannot be given more than once</a:t>
            </a:r>
          </a:p>
          <a:p>
            <a:r>
              <a:rPr lang="en-US" smtClean="0"/>
              <a:t>Choice values must be known at compile-time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133600" y="4114800"/>
            <a:ext cx="4087813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282575" algn="l"/>
                <a:tab pos="631825" algn="l"/>
              </a:tabLst>
            </a:pPr>
            <a:r>
              <a:rPr lang="en-US" sz="1400" b="1" noProof="1"/>
              <a:t>case </a:t>
            </a:r>
            <a:r>
              <a:rPr lang="en-US" sz="1400" noProof="1"/>
              <a:t> </a:t>
            </a:r>
            <a:r>
              <a:rPr lang="en-US" sz="1400" i="1" noProof="1"/>
              <a:t>expression</a:t>
            </a:r>
            <a:r>
              <a:rPr lang="en-US" sz="1400" noProof="1"/>
              <a:t>  </a:t>
            </a:r>
            <a:r>
              <a:rPr lang="en-US" sz="1400" b="1" noProof="1"/>
              <a:t>is</a:t>
            </a:r>
          </a:p>
          <a:p>
            <a:pPr eaLnBrk="0" hangingPunct="0">
              <a:spcBef>
                <a:spcPts val="300"/>
              </a:spcBef>
              <a:tabLst>
                <a:tab pos="282575" algn="l"/>
                <a:tab pos="631825" algn="l"/>
              </a:tabLst>
            </a:pPr>
            <a:r>
              <a:rPr lang="en-US" sz="1400" noProof="1"/>
              <a:t>	case_statement_alternative</a:t>
            </a:r>
          </a:p>
          <a:p>
            <a:pPr eaLnBrk="0" hangingPunct="0">
              <a:spcBef>
                <a:spcPts val="300"/>
              </a:spcBef>
              <a:tabLst>
                <a:tab pos="282575" algn="l"/>
                <a:tab pos="631825" algn="l"/>
              </a:tabLst>
            </a:pPr>
            <a:r>
              <a:rPr lang="en-US" sz="1400" noProof="1"/>
              <a:t>	{ case_statement_alternative }</a:t>
            </a:r>
          </a:p>
          <a:p>
            <a:pPr eaLnBrk="0" hangingPunct="0">
              <a:spcBef>
                <a:spcPts val="300"/>
              </a:spcBef>
              <a:tabLst>
                <a:tab pos="282575" algn="l"/>
                <a:tab pos="631825" algn="l"/>
              </a:tabLst>
            </a:pPr>
            <a:r>
              <a:rPr lang="en-US" sz="1400" b="1" noProof="1"/>
              <a:t>end case;</a:t>
            </a:r>
            <a:endParaRPr lang="en-US" sz="1400" noProof="1"/>
          </a:p>
          <a:p>
            <a:pPr eaLnBrk="0" hangingPunct="0">
              <a:tabLst>
                <a:tab pos="282575" algn="l"/>
                <a:tab pos="631825" algn="l"/>
              </a:tabLst>
            </a:pPr>
            <a:endParaRPr lang="en-US" sz="1400" noProof="1"/>
          </a:p>
          <a:p>
            <a:pPr eaLnBrk="0" hangingPunct="0">
              <a:tabLst>
                <a:tab pos="282575" algn="l"/>
                <a:tab pos="631825" algn="l"/>
              </a:tabLst>
            </a:pPr>
            <a:r>
              <a:rPr lang="en-US" sz="1400" noProof="1"/>
              <a:t>case_statement_alternative ::=</a:t>
            </a:r>
            <a:endParaRPr lang="en-US" sz="1400" b="1" noProof="1"/>
          </a:p>
          <a:p>
            <a:pPr eaLnBrk="0" hangingPunct="0">
              <a:spcBef>
                <a:spcPts val="300"/>
              </a:spcBef>
              <a:tabLst>
                <a:tab pos="282575" algn="l"/>
                <a:tab pos="631825" algn="l"/>
              </a:tabLst>
            </a:pPr>
            <a:r>
              <a:rPr lang="en-US" sz="1400" b="1" noProof="1"/>
              <a:t>	when</a:t>
            </a:r>
            <a:r>
              <a:rPr lang="en-US" sz="1400" noProof="1"/>
              <a:t> discrete_choice {</a:t>
            </a:r>
            <a:r>
              <a:rPr lang="en-US" sz="1400" b="1" noProof="1"/>
              <a:t> | </a:t>
            </a:r>
            <a:r>
              <a:rPr lang="en-US" sz="1400" noProof="1"/>
              <a:t>discrete_choice } </a:t>
            </a:r>
            <a:r>
              <a:rPr lang="en-US" sz="1400" b="1" noProof="1"/>
              <a:t>=&gt;</a:t>
            </a:r>
            <a:endParaRPr lang="en-US" sz="1400" noProof="1"/>
          </a:p>
          <a:p>
            <a:pPr eaLnBrk="0" hangingPunct="0">
              <a:spcBef>
                <a:spcPts val="300"/>
              </a:spcBef>
              <a:tabLst>
                <a:tab pos="282575" algn="l"/>
                <a:tab pos="631825" algn="l"/>
              </a:tabLst>
            </a:pPr>
            <a:r>
              <a:rPr lang="en-US" sz="1400" noProof="1"/>
              <a:t>		sequence_of_statements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“Others” Choice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Means “everything not specified so far”</a:t>
            </a:r>
          </a:p>
          <a:p>
            <a:r>
              <a:rPr lang="en-US" dirty="0" smtClean="0"/>
              <a:t>Thus must be last in the list of alternatives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057400" y="2514600"/>
            <a:ext cx="3587137" cy="397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0" lvl="1" eaLnBrk="0" hangingPunct="0">
              <a:lnSpc>
                <a:spcPct val="125000"/>
              </a:lnSpc>
              <a:tabLst>
                <a:tab pos="288925" algn="l"/>
                <a:tab pos="625475" algn="l"/>
              </a:tabLst>
            </a:pPr>
            <a:r>
              <a:rPr lang="en-US" sz="1400" b="1" noProof="1">
                <a:latin typeface="Calibri" pitchFamily="34" charset="0"/>
              </a:rPr>
              <a:t>case </a:t>
            </a:r>
            <a:r>
              <a:rPr lang="en-US" sz="1400" noProof="1">
                <a:latin typeface="Calibri" pitchFamily="34" charset="0"/>
              </a:rPr>
              <a:t>Today </a:t>
            </a:r>
            <a:r>
              <a:rPr lang="en-US" sz="1400" b="1" noProof="1">
                <a:latin typeface="Calibri" pitchFamily="34" charset="0"/>
              </a:rPr>
              <a:t>is   </a:t>
            </a:r>
            <a:r>
              <a:rPr lang="en-US" sz="1400" noProof="1">
                <a:latin typeface="Calibri" pitchFamily="34" charset="0"/>
              </a:rPr>
              <a:t>-- work schedule</a:t>
            </a:r>
          </a:p>
          <a:p>
            <a:pPr marL="0" lvl="2" eaLnBrk="0" hangingPunct="0">
              <a:lnSpc>
                <a:spcPct val="125000"/>
              </a:lnSpc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400" b="1" noProof="1" smtClean="0">
                <a:latin typeface="Calibri" pitchFamily="34" charset="0"/>
              </a:rPr>
              <a:t>	when </a:t>
            </a:r>
            <a:r>
              <a:rPr lang="en-US" sz="1400" noProof="1">
                <a:latin typeface="Calibri" pitchFamily="34" charset="0"/>
              </a:rPr>
              <a:t>Monday =&gt;</a:t>
            </a:r>
          </a:p>
          <a:p>
            <a:pPr marL="0" lvl="3" eaLnBrk="0" hangingPunct="0">
              <a:lnSpc>
                <a:spcPct val="125000"/>
              </a:lnSpc>
              <a:tabLst>
                <a:tab pos="288925" algn="l"/>
                <a:tab pos="625475" algn="l"/>
              </a:tabLst>
            </a:pPr>
            <a:r>
              <a:rPr lang="en-US" sz="1400" noProof="1" smtClean="0">
                <a:latin typeface="Calibri" pitchFamily="34" charset="0"/>
              </a:rPr>
              <a:t>		Arrive_Late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marL="0" lvl="3" eaLnBrk="0" hangingPunct="0">
              <a:lnSpc>
                <a:spcPct val="125000"/>
              </a:lnSpc>
              <a:tabLst>
                <a:tab pos="288925" algn="l"/>
                <a:tab pos="625475" algn="l"/>
              </a:tabLst>
            </a:pPr>
            <a:r>
              <a:rPr lang="en-US" sz="1400" noProof="1" smtClean="0">
                <a:latin typeface="Calibri" pitchFamily="34" charset="0"/>
              </a:rPr>
              <a:t>		Leave_Early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marL="0" lvl="2" eaLnBrk="0" hangingPunct="0">
              <a:lnSpc>
                <a:spcPct val="125000"/>
              </a:lnSpc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400" b="1" noProof="1" smtClean="0">
                <a:latin typeface="Calibri" pitchFamily="34" charset="0"/>
              </a:rPr>
              <a:t>	when </a:t>
            </a:r>
            <a:r>
              <a:rPr lang="en-US" sz="1400" noProof="1">
                <a:latin typeface="Calibri" pitchFamily="34" charset="0"/>
              </a:rPr>
              <a:t>Tuesday | Wednesday | Thursday =&gt;</a:t>
            </a:r>
          </a:p>
          <a:p>
            <a:pPr marL="0" lvl="3" eaLnBrk="0" hangingPunct="0">
              <a:lnSpc>
                <a:spcPct val="125000"/>
              </a:lnSpc>
              <a:tabLst>
                <a:tab pos="288925" algn="l"/>
                <a:tab pos="625475" algn="l"/>
              </a:tabLst>
            </a:pPr>
            <a:r>
              <a:rPr lang="en-US" sz="1400" noProof="1" smtClean="0">
                <a:latin typeface="Calibri" pitchFamily="34" charset="0"/>
              </a:rPr>
              <a:t>		Arrive_Early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marL="0" lvl="3" eaLnBrk="0" hangingPunct="0">
              <a:lnSpc>
                <a:spcPct val="125000"/>
              </a:lnSpc>
              <a:tabLst>
                <a:tab pos="288925" algn="l"/>
                <a:tab pos="625475" algn="l"/>
              </a:tabLst>
            </a:pPr>
            <a:r>
              <a:rPr lang="en-US" sz="1400" noProof="1" smtClean="0">
                <a:latin typeface="Calibri" pitchFamily="34" charset="0"/>
              </a:rPr>
              <a:t>		Leave_Late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marL="0" lvl="2" eaLnBrk="0" hangingPunct="0">
              <a:lnSpc>
                <a:spcPct val="125000"/>
              </a:lnSpc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400" b="1" noProof="1" smtClean="0">
                <a:latin typeface="Calibri" pitchFamily="34" charset="0"/>
              </a:rPr>
              <a:t>	when </a:t>
            </a:r>
            <a:r>
              <a:rPr lang="en-US" sz="1400" noProof="1">
                <a:latin typeface="Calibri" pitchFamily="34" charset="0"/>
              </a:rPr>
              <a:t>Friday =&gt;</a:t>
            </a:r>
          </a:p>
          <a:p>
            <a:pPr marL="0" lvl="3" eaLnBrk="0" hangingPunct="0">
              <a:lnSpc>
                <a:spcPct val="125000"/>
              </a:lnSpc>
              <a:tabLst>
                <a:tab pos="288925" algn="l"/>
                <a:tab pos="625475" algn="l"/>
              </a:tabLst>
            </a:pPr>
            <a:r>
              <a:rPr lang="en-US" sz="1400" noProof="1" smtClean="0">
                <a:latin typeface="Calibri" pitchFamily="34" charset="0"/>
              </a:rPr>
              <a:t>		Arrive_Early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marL="0" lvl="3" eaLnBrk="0" hangingPunct="0">
              <a:lnSpc>
                <a:spcPct val="125000"/>
              </a:lnSpc>
              <a:tabLst>
                <a:tab pos="288925" algn="l"/>
                <a:tab pos="625475" algn="l"/>
              </a:tabLst>
            </a:pPr>
            <a:r>
              <a:rPr lang="en-US" sz="1400" noProof="1" smtClean="0">
                <a:latin typeface="Calibri" pitchFamily="34" charset="0"/>
              </a:rPr>
              <a:t>		Leave_Early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marL="0" lvl="2" eaLnBrk="0" hangingPunct="0">
              <a:lnSpc>
                <a:spcPct val="125000"/>
              </a:lnSpc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400" b="1" noProof="1" smtClean="0">
                <a:latin typeface="Calibri" pitchFamily="34" charset="0"/>
              </a:rPr>
              <a:t>	when </a:t>
            </a:r>
            <a:r>
              <a:rPr lang="en-US" sz="1400" b="1" noProof="1">
                <a:latin typeface="Calibri" pitchFamily="34" charset="0"/>
              </a:rPr>
              <a:t>others </a:t>
            </a:r>
            <a:r>
              <a:rPr lang="en-US" sz="1400" noProof="1">
                <a:latin typeface="Calibri" pitchFamily="34" charset="0"/>
              </a:rPr>
              <a:t>=&gt;</a:t>
            </a:r>
          </a:p>
          <a:p>
            <a:pPr marL="0" lvl="3" eaLnBrk="0" hangingPunct="0">
              <a:lnSpc>
                <a:spcPct val="125000"/>
              </a:lnSpc>
              <a:tabLst>
                <a:tab pos="288925" algn="l"/>
                <a:tab pos="625475" algn="l"/>
              </a:tabLst>
            </a:pPr>
            <a:r>
              <a:rPr lang="en-US" sz="1400" noProof="1" smtClean="0">
                <a:latin typeface="Calibri" pitchFamily="34" charset="0"/>
              </a:rPr>
              <a:t>		Stay_Home</a:t>
            </a:r>
            <a:r>
              <a:rPr lang="en-US" sz="1400" noProof="1">
                <a:latin typeface="Calibri" pitchFamily="34" charset="0"/>
              </a:rPr>
              <a:t>;</a:t>
            </a:r>
          </a:p>
          <a:p>
            <a:pPr marL="0" lvl="1" eaLnBrk="0" hangingPunct="0">
              <a:lnSpc>
                <a:spcPct val="125000"/>
              </a:lnSpc>
              <a:spcBef>
                <a:spcPts val="600"/>
              </a:spcBef>
              <a:tabLst>
                <a:tab pos="288925" algn="l"/>
                <a:tab pos="625475" algn="l"/>
              </a:tabLst>
            </a:pPr>
            <a:r>
              <a:rPr lang="en-US" sz="1400" b="1" noProof="1">
                <a:latin typeface="Calibri" pitchFamily="34" charset="0"/>
              </a:rPr>
              <a:t>end case</a:t>
            </a:r>
            <a:r>
              <a:rPr lang="en-US" sz="1400" noProof="1">
                <a:latin typeface="Calibri" pitchFamily="34" charset="0"/>
              </a:rPr>
              <a:t>;  </a:t>
            </a:r>
          </a:p>
        </p:txBody>
      </p:sp>
      <p:sp>
        <p:nvSpPr>
          <p:cNvPr id="24581" name="Rectangle 12"/>
          <p:cNvSpPr>
            <a:spLocks noChangeArrowheads="1"/>
          </p:cNvSpPr>
          <p:nvPr/>
        </p:nvSpPr>
        <p:spPr bwMode="blackWhite">
          <a:xfrm>
            <a:off x="4530039" y="5339015"/>
            <a:ext cx="2190750" cy="346075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/>
              <a:t>Covers weekend days</a:t>
            </a:r>
          </a:p>
        </p:txBody>
      </p:sp>
      <p:sp>
        <p:nvSpPr>
          <p:cNvPr id="24582" name="Rectangle 14"/>
          <p:cNvSpPr>
            <a:spLocks noChangeArrowheads="1"/>
          </p:cNvSpPr>
          <p:nvPr/>
        </p:nvSpPr>
        <p:spPr bwMode="blackWhite">
          <a:xfrm>
            <a:off x="3625164" y="5617991"/>
            <a:ext cx="1651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24583" name="AutoShape 15"/>
          <p:cNvCxnSpPr>
            <a:cxnSpLocks noChangeShapeType="1"/>
            <a:stCxn id="24581" idx="1"/>
            <a:endCxn id="24582" idx="3"/>
          </p:cNvCxnSpPr>
          <p:nvPr/>
        </p:nvCxnSpPr>
        <p:spPr bwMode="blackWhite">
          <a:xfrm rot="10800000" flipV="1">
            <a:off x="3790265" y="5512052"/>
            <a:ext cx="739775" cy="17896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2716041"/>
            <a:ext cx="30480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Introduction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Assignment Statements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Conditional Statements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Loop Statements</a:t>
            </a:r>
          </a:p>
          <a:p>
            <a:pPr lvl="1"/>
            <a:r>
              <a:rPr lang="en-US" dirty="0" smtClean="0"/>
              <a:t>Basic Loops</a:t>
            </a:r>
          </a:p>
          <a:p>
            <a:pPr lvl="1"/>
            <a:r>
              <a:rPr lang="en-US" dirty="0" smtClean="0"/>
              <a:t>Exit Statements</a:t>
            </a:r>
          </a:p>
          <a:p>
            <a:pPr lvl="1"/>
            <a:r>
              <a:rPr lang="en-US" dirty="0" smtClean="0"/>
              <a:t>While Loops</a:t>
            </a:r>
          </a:p>
          <a:p>
            <a:pPr lvl="1"/>
            <a:r>
              <a:rPr lang="en-US" dirty="0" smtClean="0"/>
              <a:t>For-Loops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Block Statements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Null Statements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Summary</a:t>
            </a:r>
          </a:p>
        </p:txBody>
      </p:sp>
      <p:pic>
        <p:nvPicPr>
          <p:cNvPr id="5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518" y="4816207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725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Basic Loops and Syntax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Building blocks can express any kind of loop 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Basic loop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Optional iteration controls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Optional exit statements</a:t>
            </a:r>
          </a:p>
          <a:p>
            <a:r>
              <a:rPr lang="en-US" dirty="0" smtClean="0"/>
              <a:t>Syntax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447800" y="3657600"/>
            <a:ext cx="3627597" cy="2682786"/>
          </a:xfrm>
          <a:prstGeom prst="rect">
            <a:avLst/>
          </a:prstGeom>
          <a:solidFill>
            <a:srgbClr val="FFFFCC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400" noProof="1"/>
              <a:t>loop_statement ::=</a:t>
            </a:r>
            <a:endParaRPr lang="en-US" sz="1400" b="1" noProof="1"/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400" noProof="1"/>
              <a:t>[loop_simple_name:]	</a:t>
            </a:r>
          </a:p>
          <a:p>
            <a:pPr lvl="2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400" noProof="1"/>
              <a:t>[iteration_scheme] </a:t>
            </a:r>
            <a:r>
              <a:rPr lang="en-US" sz="1400" b="1" noProof="1"/>
              <a:t>loop</a:t>
            </a:r>
            <a:endParaRPr lang="en-US" sz="1400" noProof="1"/>
          </a:p>
          <a:p>
            <a:pPr lvl="3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400" i="1" noProof="1"/>
              <a:t>sequence_of_statements</a:t>
            </a:r>
            <a:endParaRPr lang="en-US" sz="1400" noProof="1"/>
          </a:p>
          <a:p>
            <a:pPr lvl="2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400" b="1" noProof="1"/>
              <a:t>end loop</a:t>
            </a:r>
            <a:r>
              <a:rPr lang="en-US" sz="1400" noProof="1"/>
              <a:t> [loop_simple_name];</a:t>
            </a:r>
          </a:p>
          <a:p>
            <a:pPr lvl="2" eaLnBrk="0" hangingPunct="0">
              <a:lnSpc>
                <a:spcPct val="90000"/>
              </a:lnSpc>
              <a:spcBef>
                <a:spcPct val="30000"/>
              </a:spcBef>
            </a:pPr>
            <a:endParaRPr lang="en-US" sz="1400" noProof="1"/>
          </a:p>
          <a:p>
            <a:pPr eaLnBrk="0" hangingPunct="0">
              <a:spcBef>
                <a:spcPts val="900"/>
              </a:spcBef>
            </a:pPr>
            <a:r>
              <a:rPr lang="en-US" sz="1400" noProof="1"/>
              <a:t>iteration_scheme ::=</a:t>
            </a:r>
            <a:endParaRPr lang="en-US" sz="1400" b="1" noProof="1"/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400" b="1" noProof="1"/>
              <a:t>while  </a:t>
            </a:r>
            <a:r>
              <a:rPr lang="en-US" sz="1400" noProof="1"/>
              <a:t> </a:t>
            </a:r>
            <a:r>
              <a:rPr lang="en-US" sz="1400" i="1" noProof="1" smtClean="0"/>
              <a:t>boolean_expression</a:t>
            </a:r>
            <a:endParaRPr lang="en-US" sz="1400" noProof="1"/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400" b="1" noProof="1" smtClean="0"/>
              <a:t>| for  </a:t>
            </a:r>
            <a:r>
              <a:rPr lang="en-US" sz="1400" noProof="1"/>
              <a:t>&lt;loop_parameter_specification</a:t>
            </a:r>
            <a:r>
              <a:rPr lang="en-US" sz="1400" noProof="1" smtClean="0"/>
              <a:t>&gt;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400" b="1" noProof="1"/>
              <a:t>| for  </a:t>
            </a:r>
            <a:r>
              <a:rPr lang="en-US" sz="1400" noProof="1"/>
              <a:t>&lt;</a:t>
            </a:r>
            <a:r>
              <a:rPr lang="en-US" sz="1400" noProof="1" smtClean="0"/>
              <a:t>loop_iterator_specification&gt;</a:t>
            </a:r>
            <a:endParaRPr lang="en-US" sz="1400" noProof="1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400800" y="2971800"/>
            <a:ext cx="2134111" cy="131779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 b="1" noProof="1" smtClean="0">
                <a:latin typeface="Calibri" pitchFamily="34" charset="0"/>
              </a:rPr>
              <a:t>loop</a:t>
            </a:r>
            <a:endParaRPr lang="en-US" sz="1600" noProof="1" smtClean="0">
              <a:latin typeface="Calibri" pitchFamily="34" charset="0"/>
            </a:endParaRPr>
          </a:p>
          <a:p>
            <a:pPr marL="228600" lvl="1" eaLnBrk="0" hangingPunct="0">
              <a:spcBef>
                <a:spcPts val="600"/>
              </a:spcBef>
            </a:pPr>
            <a:r>
              <a:rPr lang="en-US" sz="1600" noProof="1" smtClean="0">
                <a:latin typeface="Calibri" pitchFamily="34" charset="0"/>
              </a:rPr>
              <a:t>Do_Something;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600" noProof="1" smtClean="0">
                <a:latin typeface="Calibri" pitchFamily="34" charset="0"/>
              </a:rPr>
              <a:t>Do_Something_Else;</a:t>
            </a:r>
          </a:p>
          <a:p>
            <a:pPr eaLnBrk="0" hangingPunct="0">
              <a:spcBef>
                <a:spcPts val="600"/>
              </a:spcBef>
            </a:pPr>
            <a:r>
              <a:rPr lang="en-US" sz="1600" b="1" noProof="1" smtClean="0">
                <a:latin typeface="Calibri" pitchFamily="34" charset="0"/>
              </a:rPr>
              <a:t>end loop</a:t>
            </a:r>
            <a:r>
              <a:rPr lang="en-US" sz="1600" noProof="1" smtClean="0">
                <a:latin typeface="Calibri" pitchFamily="34" charset="0"/>
              </a:rPr>
              <a:t>;</a:t>
            </a:r>
            <a:endParaRPr lang="en-US" sz="1600" noProof="1">
              <a:latin typeface="Calibri" pitchFamily="34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6400800" y="4800600"/>
            <a:ext cx="1943738" cy="162865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lang="en-US" sz="1600" noProof="1">
                <a:solidFill>
                  <a:srgbClr val="0000FF"/>
                </a:solidFill>
                <a:latin typeface="Calibri" pitchFamily="34" charset="0"/>
              </a:rPr>
              <a:t>Wash_Hair</a:t>
            </a:r>
            <a:r>
              <a:rPr lang="en-US" sz="1600" noProof="1">
                <a:latin typeface="Calibri" pitchFamily="34" charset="0"/>
              </a:rPr>
              <a:t> : </a:t>
            </a:r>
            <a:r>
              <a:rPr lang="en-US" sz="1600" b="1" noProof="1">
                <a:latin typeface="Calibri" pitchFamily="34" charset="0"/>
              </a:rPr>
              <a:t>loop</a:t>
            </a:r>
            <a:endParaRPr lang="en-US" sz="1600" noProof="1">
              <a:latin typeface="Calibri" pitchFamily="34" charset="0"/>
            </a:endParaRPr>
          </a:p>
          <a:p>
            <a:pPr marL="228600" lvl="1" eaLnBrk="0" hangingPunct="0">
              <a:spcBef>
                <a:spcPts val="600"/>
              </a:spcBef>
            </a:pPr>
            <a:r>
              <a:rPr lang="en-US" sz="1600" noProof="1">
                <a:latin typeface="Calibri" pitchFamily="34" charset="0"/>
              </a:rPr>
              <a:t>Lather;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600" noProof="1">
                <a:latin typeface="Calibri" pitchFamily="34" charset="0"/>
              </a:rPr>
              <a:t>Rinse;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600" noProof="1" smtClean="0">
                <a:latin typeface="Calibri" pitchFamily="34" charset="0"/>
              </a:rPr>
              <a:t>-- “repeat”</a:t>
            </a:r>
          </a:p>
          <a:p>
            <a:pPr eaLnBrk="0" hangingPunct="0">
              <a:spcBef>
                <a:spcPts val="600"/>
              </a:spcBef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b="1" noProof="1">
                <a:latin typeface="Calibri" pitchFamily="34" charset="0"/>
              </a:rPr>
              <a:t>loop</a:t>
            </a:r>
            <a:r>
              <a:rPr lang="en-US" sz="1600" noProof="1">
                <a:latin typeface="Calibri" pitchFamily="34" charset="0"/>
              </a:rPr>
              <a:t> </a:t>
            </a:r>
            <a:r>
              <a:rPr lang="en-US" sz="1600" noProof="1">
                <a:solidFill>
                  <a:srgbClr val="0000FF"/>
                </a:solidFill>
                <a:latin typeface="Calibri" pitchFamily="34" charset="0"/>
              </a:rPr>
              <a:t>Wash_Hair</a:t>
            </a:r>
            <a:r>
              <a:rPr lang="en-US" sz="1600" noProof="1">
                <a:latin typeface="Calibri" pitchFamily="34" charset="0"/>
              </a:rPr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Exit Statements</a:t>
            </a:r>
          </a:p>
        </p:txBody>
      </p:sp>
      <p:sp>
        <p:nvSpPr>
          <p:cNvPr id="29699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Discontinue loop execution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Leaves innermost loop unless loop name is used</a:t>
            </a:r>
          </a:p>
          <a:p>
            <a:r>
              <a:rPr lang="en-US" dirty="0" smtClean="0"/>
              <a:t>Syntax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spcAft>
                <a:spcPct val="0"/>
              </a:spcAft>
            </a:pPr>
            <a:r>
              <a:rPr lang="en-US" dirty="0" smtClean="0"/>
              <a:t>“when clause” is shorthand for exit within an if-statement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1487488" y="2889250"/>
            <a:ext cx="6284912" cy="311150"/>
          </a:xfrm>
          <a:prstGeom prst="rect">
            <a:avLst/>
          </a:prstGeom>
          <a:solidFill>
            <a:srgbClr val="FFFFCC"/>
          </a:solidFill>
          <a:ln>
            <a:solidFill>
              <a:srgbClr val="96969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600" dirty="0" err="1">
                <a:latin typeface="Arial" charset="0"/>
              </a:rPr>
              <a:t>exit_statement</a:t>
            </a:r>
            <a:r>
              <a:rPr lang="en-US" sz="1600" dirty="0">
                <a:latin typeface="Arial" charset="0"/>
              </a:rPr>
              <a:t> ::=  </a:t>
            </a:r>
            <a:r>
              <a:rPr lang="en-US" sz="1600" b="1" dirty="0">
                <a:latin typeface="Arial" charset="0"/>
              </a:rPr>
              <a:t>exit</a:t>
            </a:r>
            <a:r>
              <a:rPr lang="en-US" sz="1600" dirty="0">
                <a:latin typeface="Arial" charset="0"/>
              </a:rPr>
              <a:t>  [</a:t>
            </a:r>
            <a:r>
              <a:rPr lang="en-US" sz="1600" i="1" dirty="0" err="1">
                <a:latin typeface="Arial" charset="0"/>
              </a:rPr>
              <a:t>loop_name</a:t>
            </a:r>
            <a:r>
              <a:rPr lang="en-US" sz="1600" dirty="0">
                <a:latin typeface="Arial" charset="0"/>
              </a:rPr>
              <a:t>]  [</a:t>
            </a:r>
            <a:r>
              <a:rPr lang="en-US" sz="1600" b="1" dirty="0">
                <a:latin typeface="Arial" charset="0"/>
              </a:rPr>
              <a:t>when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i="1" dirty="0" err="1">
                <a:latin typeface="Arial" charset="0"/>
              </a:rPr>
              <a:t>boolean_expression</a:t>
            </a:r>
            <a:r>
              <a:rPr lang="en-US" sz="1600" dirty="0">
                <a:latin typeface="Arial" charset="0"/>
              </a:rPr>
              <a:t>] ;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953000" y="4675188"/>
            <a:ext cx="2383282" cy="1397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 dirty="0">
                <a:latin typeface="Calibri" pitchFamily="34" charset="0"/>
              </a:rPr>
              <a:t>loop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/>
            <a:r>
              <a:rPr lang="en-US" sz="1600" dirty="0">
                <a:latin typeface="Calibri" pitchFamily="34" charset="0"/>
              </a:rPr>
              <a:t>...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600" b="1" dirty="0">
                <a:latin typeface="Calibri" pitchFamily="34" charset="0"/>
              </a:rPr>
              <a:t>exit when </a:t>
            </a:r>
            <a:r>
              <a:rPr lang="en-US" sz="1600" dirty="0" err="1">
                <a:latin typeface="Calibri" pitchFamily="34" charset="0"/>
              </a:rPr>
              <a:t>Time_to_Go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marL="228600" lvl="1" eaLnBrk="0" hangingPunct="0"/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/>
            <a:r>
              <a:rPr lang="en-US" sz="1600" b="1" dirty="0">
                <a:latin typeface="Calibri" pitchFamily="34" charset="0"/>
              </a:rPr>
              <a:t>end loop</a:t>
            </a:r>
            <a:r>
              <a:rPr lang="en-US" sz="1600" dirty="0">
                <a:latin typeface="Calibri" pitchFamily="34" charset="0"/>
              </a:rPr>
              <a:t>;</a:t>
            </a:r>
          </a:p>
        </p:txBody>
      </p:sp>
      <p:sp>
        <p:nvSpPr>
          <p:cNvPr id="29702" name="Rectangle 7"/>
          <p:cNvSpPr>
            <a:spLocks noChangeArrowheads="1"/>
          </p:cNvSpPr>
          <p:nvPr/>
        </p:nvSpPr>
        <p:spPr bwMode="auto">
          <a:xfrm>
            <a:off x="1600200" y="4267200"/>
            <a:ext cx="2048254" cy="2287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 b="1" dirty="0">
                <a:latin typeface="Calibri" pitchFamily="34" charset="0"/>
              </a:rPr>
              <a:t>loop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spcBef>
                <a:spcPts val="600"/>
              </a:spcBef>
            </a:pPr>
            <a:r>
              <a:rPr lang="en-US" sz="1600" dirty="0">
                <a:latin typeface="Calibri" pitchFamily="34" charset="0"/>
              </a:rPr>
              <a:t>...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600" b="1" dirty="0">
                <a:latin typeface="Calibri" pitchFamily="34" charset="0"/>
              </a:rPr>
              <a:t>if </a:t>
            </a:r>
            <a:r>
              <a:rPr lang="en-US" sz="1600" dirty="0" err="1">
                <a:latin typeface="Calibri" pitchFamily="34" charset="0"/>
              </a:rPr>
              <a:t>Time_to_Go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b="1" dirty="0">
                <a:latin typeface="Calibri" pitchFamily="34" charset="0"/>
              </a:rPr>
              <a:t>then</a:t>
            </a:r>
            <a:endParaRPr lang="en-US" sz="1600" dirty="0">
              <a:latin typeface="Calibri" pitchFamily="34" charset="0"/>
            </a:endParaRPr>
          </a:p>
          <a:p>
            <a:pPr marL="457200" lvl="2" eaLnBrk="0" hangingPunct="0">
              <a:spcBef>
                <a:spcPts val="600"/>
              </a:spcBef>
            </a:pPr>
            <a:r>
              <a:rPr lang="en-US" sz="1600" b="1" dirty="0">
                <a:latin typeface="Calibri" pitchFamily="34" charset="0"/>
              </a:rPr>
              <a:t>exit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600" b="1" dirty="0">
                <a:latin typeface="Calibri" pitchFamily="34" charset="0"/>
              </a:rPr>
              <a:t>end if</a:t>
            </a:r>
            <a:r>
              <a:rPr lang="en-US" sz="1600" dirty="0">
                <a:latin typeface="Calibri" pitchFamily="34" charset="0"/>
              </a:rPr>
              <a:t>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600" dirty="0">
                <a:latin typeface="Calibri" pitchFamily="34" charset="0"/>
              </a:rPr>
              <a:t>...</a:t>
            </a:r>
          </a:p>
          <a:p>
            <a:pPr eaLnBrk="0" hangingPunct="0">
              <a:spcBef>
                <a:spcPts val="600"/>
              </a:spcBef>
            </a:pPr>
            <a:r>
              <a:rPr lang="en-US" sz="1600" b="1" dirty="0">
                <a:latin typeface="Calibri" pitchFamily="34" charset="0"/>
              </a:rPr>
              <a:t>end loop</a:t>
            </a:r>
            <a:r>
              <a:rPr lang="en-US" sz="1600" dirty="0">
                <a:latin typeface="Calibri" pitchFamily="34" charset="0"/>
              </a:rPr>
              <a:t>;</a:t>
            </a:r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3871913" y="5146675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ave 8"/>
          <p:cNvSpPr/>
          <p:nvPr/>
        </p:nvSpPr>
        <p:spPr bwMode="blackWhite">
          <a:xfrm>
            <a:off x="2957514" y="5146674"/>
            <a:ext cx="493390" cy="263526"/>
          </a:xfrm>
          <a:prstGeom prst="wave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rtlCol="0" anchor="ctr">
            <a:spAutoFit/>
          </a:bodyPr>
          <a:lstStyle/>
          <a:p>
            <a:pPr algn="ctr" eaLnBrk="0" hangingPunct="0"/>
            <a:endParaRPr lang="en-US" sz="1600"/>
          </a:p>
        </p:txBody>
      </p:sp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Exit Statement Examples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057400" y="3505200"/>
            <a:ext cx="2806282" cy="3044423"/>
          </a:xfrm>
          <a:prstGeom prst="rect">
            <a:avLst/>
          </a:prstGeom>
          <a:noFill/>
          <a:ln w="12700">
            <a:noFill/>
            <a:prstDash val="sysDot"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en-US" sz="1600" noProof="1" smtClean="0">
                <a:latin typeface="Calibri" pitchFamily="34" charset="0"/>
              </a:rPr>
              <a:t>Outer : </a:t>
            </a:r>
            <a:r>
              <a:rPr lang="en-US" sz="1600" b="1" noProof="1" smtClean="0">
                <a:latin typeface="Calibri" pitchFamily="34" charset="0"/>
              </a:rPr>
              <a:t>loop</a:t>
            </a:r>
          </a:p>
          <a:p>
            <a:pPr marL="228600" lvl="1" eaLnBrk="0" hangingPunct="0">
              <a:spcBef>
                <a:spcPts val="1200"/>
              </a:spcBef>
            </a:pPr>
            <a:r>
              <a:rPr lang="en-US" sz="1600" noProof="1" smtClean="0">
                <a:latin typeface="Calibri" pitchFamily="34" charset="0"/>
              </a:rPr>
              <a:t>Do_Something;</a:t>
            </a:r>
          </a:p>
          <a:p>
            <a:pPr marL="228600" lvl="1" eaLnBrk="0" hangingPunct="0">
              <a:spcBef>
                <a:spcPts val="1800"/>
              </a:spcBef>
            </a:pPr>
            <a:r>
              <a:rPr lang="en-US" sz="1600" noProof="1" smtClean="0">
                <a:latin typeface="Calibri" pitchFamily="34" charset="0"/>
              </a:rPr>
              <a:t>Inner : </a:t>
            </a:r>
            <a:r>
              <a:rPr lang="en-US" sz="1600" b="1" noProof="1" smtClean="0">
                <a:latin typeface="Calibri" pitchFamily="34" charset="0"/>
              </a:rPr>
              <a:t>loop</a:t>
            </a:r>
          </a:p>
          <a:p>
            <a:pPr marL="457200" lvl="2" eaLnBrk="0" hangingPunct="0">
              <a:spcBef>
                <a:spcPts val="600"/>
              </a:spcBef>
            </a:pPr>
            <a:r>
              <a:rPr lang="en-US" sz="1600" noProof="1" smtClean="0">
                <a:latin typeface="Calibri" pitchFamily="34" charset="0"/>
              </a:rPr>
              <a:t>...</a:t>
            </a:r>
          </a:p>
          <a:p>
            <a:pPr marL="457200" lvl="2" eaLnBrk="0" hangingPunct="0">
              <a:spcBef>
                <a:spcPts val="900"/>
              </a:spcBef>
            </a:pPr>
            <a:r>
              <a:rPr lang="en-US" sz="1600" b="1" noProof="1" smtClean="0">
                <a:latin typeface="Calibri" pitchFamily="34" charset="0"/>
              </a:rPr>
              <a:t>exit </a:t>
            </a:r>
            <a:r>
              <a:rPr lang="en-US" sz="1600" noProof="1" smtClean="0">
                <a:latin typeface="Calibri" pitchFamily="34" charset="0"/>
              </a:rPr>
              <a:t>Outer </a:t>
            </a:r>
            <a:r>
              <a:rPr lang="en-US" sz="1600" b="1" noProof="1" smtClean="0">
                <a:latin typeface="Calibri" pitchFamily="34" charset="0"/>
              </a:rPr>
              <a:t>when </a:t>
            </a:r>
            <a:r>
              <a:rPr lang="en-US" sz="1600" noProof="1" smtClean="0">
                <a:latin typeface="Calibri" pitchFamily="34" charset="0"/>
              </a:rPr>
              <a:t>Finished;</a:t>
            </a:r>
          </a:p>
          <a:p>
            <a:pPr marL="457200" lvl="2" eaLnBrk="0" hangingPunct="0">
              <a:spcBef>
                <a:spcPts val="300"/>
              </a:spcBef>
            </a:pPr>
            <a:r>
              <a:rPr lang="en-US" sz="1600" noProof="1" smtClean="0">
                <a:latin typeface="Calibri" pitchFamily="34" charset="0"/>
              </a:rPr>
              <a:t>...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600" b="1" noProof="1" smtClean="0">
                <a:latin typeface="Calibri" pitchFamily="34" charset="0"/>
              </a:rPr>
              <a:t>end loop </a:t>
            </a:r>
            <a:r>
              <a:rPr lang="en-US" sz="1600" noProof="1" smtClean="0">
                <a:latin typeface="Calibri" pitchFamily="34" charset="0"/>
              </a:rPr>
              <a:t>Inner;</a:t>
            </a:r>
          </a:p>
          <a:p>
            <a:pPr eaLnBrk="0" hangingPunct="0">
              <a:spcBef>
                <a:spcPts val="1800"/>
              </a:spcBef>
            </a:pPr>
            <a:r>
              <a:rPr lang="en-US" sz="1600" b="1" noProof="1" smtClean="0">
                <a:latin typeface="Calibri" pitchFamily="34" charset="0"/>
              </a:rPr>
              <a:t>end loop </a:t>
            </a:r>
            <a:r>
              <a:rPr lang="en-US" sz="1600" noProof="1" smtClean="0">
                <a:latin typeface="Calibri" pitchFamily="34" charset="0"/>
              </a:rPr>
              <a:t>Outer;</a:t>
            </a:r>
            <a:endParaRPr lang="en-US" sz="1600" noProof="1">
              <a:latin typeface="Calibri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907860" y="1186860"/>
            <a:ext cx="1762215" cy="1350238"/>
            <a:chOff x="4907860" y="1186860"/>
            <a:chExt cx="1762215" cy="1350238"/>
          </a:xfrm>
        </p:grpSpPr>
        <p:sp>
          <p:nvSpPr>
            <p:cNvPr id="2" name="TextBox 1"/>
            <p:cNvSpPr txBox="1"/>
            <p:nvPr/>
          </p:nvSpPr>
          <p:spPr>
            <a:xfrm>
              <a:off x="4907860" y="1524000"/>
              <a:ext cx="1762215" cy="101309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eaLnBrk="0" hangingPunct="0">
                <a:lnSpc>
                  <a:spcPct val="125000"/>
                </a:lnSpc>
                <a:defRPr sz="1600">
                  <a:latin typeface="Calibri" pitchFamily="34" charset="0"/>
                </a:defRPr>
              </a:lvl1pPr>
              <a:lvl2pPr marL="228600" lvl="1" eaLnBrk="0" hangingPunct="0">
                <a:spcBef>
                  <a:spcPts val="600"/>
                </a:spcBef>
                <a:defRPr sz="1600">
                  <a:latin typeface="Calibri" pitchFamily="34" charset="0"/>
                </a:defRPr>
              </a:lvl2pPr>
            </a:lstStyle>
            <a:p>
              <a:pPr>
                <a:tabLst>
                  <a:tab pos="288925" algn="l"/>
                </a:tabLst>
              </a:pPr>
              <a:r>
                <a:rPr lang="en-US" b="1" noProof="1" smtClean="0"/>
                <a:t>repeat</a:t>
              </a:r>
            </a:p>
            <a:p>
              <a:pPr>
                <a:tabLst>
                  <a:tab pos="288925" algn="l"/>
                </a:tabLst>
              </a:pPr>
              <a:r>
                <a:rPr lang="en-US" noProof="1" smtClean="0"/>
                <a:t>	Do_Something;</a:t>
              </a:r>
            </a:p>
            <a:p>
              <a:pPr>
                <a:tabLst>
                  <a:tab pos="288925" algn="l"/>
                </a:tabLst>
              </a:pPr>
              <a:r>
                <a:rPr lang="en-US" b="1" noProof="1" smtClean="0"/>
                <a:t>until</a:t>
              </a:r>
              <a:r>
                <a:rPr lang="en-US" noProof="1" smtClean="0"/>
                <a:t> Finished;</a:t>
              </a:r>
              <a:endParaRPr lang="en-US" noProof="1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389659" y="1186860"/>
              <a:ext cx="7986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0" kern="1200" noProof="1" smtClean="0">
                  <a:solidFill>
                    <a:schemeClr val="accent1"/>
                  </a:solidFill>
                </a:rPr>
                <a:t>Pascal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59860" y="1005887"/>
            <a:ext cx="2043830" cy="1709467"/>
            <a:chOff x="1859860" y="1005887"/>
            <a:chExt cx="2043830" cy="1709467"/>
          </a:xfrm>
        </p:grpSpPr>
        <p:sp>
          <p:nvSpPr>
            <p:cNvPr id="30723" name="Rectangle 3"/>
            <p:cNvSpPr>
              <a:spLocks noChangeArrowheads="1"/>
            </p:cNvSpPr>
            <p:nvPr/>
          </p:nvSpPr>
          <p:spPr bwMode="auto">
            <a:xfrm>
              <a:off x="1859860" y="1348313"/>
              <a:ext cx="2043830" cy="13670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125000"/>
                </a:lnSpc>
              </a:pPr>
              <a:r>
                <a:rPr lang="en-US" sz="1600" b="1" noProof="1" smtClean="0">
                  <a:latin typeface="Calibri" pitchFamily="34" charset="0"/>
                </a:rPr>
                <a:t>loop</a:t>
              </a:r>
              <a:endParaRPr lang="en-US" sz="1600" noProof="1" smtClean="0">
                <a:latin typeface="Calibri" pitchFamily="34" charset="0"/>
              </a:endParaRPr>
            </a:p>
            <a:p>
              <a:pPr marL="228600" lvl="1" eaLnBrk="0" hangingPunct="0">
                <a:spcBef>
                  <a:spcPts val="600"/>
                </a:spcBef>
              </a:pPr>
              <a:r>
                <a:rPr lang="en-US" sz="1600" noProof="1" smtClean="0">
                  <a:latin typeface="Calibri" pitchFamily="34" charset="0"/>
                </a:rPr>
                <a:t>Do_Something;</a:t>
              </a:r>
            </a:p>
            <a:p>
              <a:pPr marL="228600" lvl="1" eaLnBrk="0" hangingPunct="0">
                <a:spcBef>
                  <a:spcPts val="600"/>
                </a:spcBef>
              </a:pPr>
              <a:r>
                <a:rPr lang="en-US" sz="1600" b="1" noProof="1" smtClean="0">
                  <a:latin typeface="Calibri" pitchFamily="34" charset="0"/>
                </a:rPr>
                <a:t>exit when</a:t>
              </a:r>
              <a:r>
                <a:rPr lang="en-US" sz="1600" noProof="1" smtClean="0">
                  <a:latin typeface="Calibri" pitchFamily="34" charset="0"/>
                </a:rPr>
                <a:t> Finished;</a:t>
              </a:r>
            </a:p>
            <a:p>
              <a:pPr eaLnBrk="0" hangingPunct="0">
                <a:spcBef>
                  <a:spcPts val="600"/>
                </a:spcBef>
              </a:pPr>
              <a:r>
                <a:rPr lang="en-US" sz="1600" b="1" noProof="1" smtClean="0">
                  <a:latin typeface="Calibri" pitchFamily="34" charset="0"/>
                </a:rPr>
                <a:t>end loop</a:t>
              </a:r>
              <a:r>
                <a:rPr lang="en-US" sz="1600" noProof="1" smtClean="0">
                  <a:latin typeface="Calibri" pitchFamily="34" charset="0"/>
                </a:rPr>
                <a:t>;</a:t>
              </a:r>
              <a:endParaRPr lang="en-US" sz="1600" noProof="1">
                <a:latin typeface="Calibri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7501" y="1005887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0" kern="1200" noProof="1" smtClean="0">
                  <a:solidFill>
                    <a:schemeClr val="accent1"/>
                  </a:solidFill>
                </a:rPr>
                <a:t>Ada</a:t>
              </a:r>
            </a:p>
          </p:txBody>
        </p:sp>
      </p:grpSp>
      <p:sp>
        <p:nvSpPr>
          <p:cNvPr id="4" name="Left-Right Arrow 3"/>
          <p:cNvSpPr/>
          <p:nvPr/>
        </p:nvSpPr>
        <p:spPr bwMode="blackWhite">
          <a:xfrm>
            <a:off x="4000178" y="1828800"/>
            <a:ext cx="730940" cy="485070"/>
          </a:xfrm>
          <a:prstGeom prst="leftRightArrow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blackWhite">
          <a:xfrm>
            <a:off x="5959070" y="4953000"/>
            <a:ext cx="1889942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dirty="0" smtClean="0"/>
              <a:t>Exit enclosing loop</a:t>
            </a:r>
            <a:endParaRPr lang="en-US" sz="1600" dirty="0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blackWhite">
          <a:xfrm>
            <a:off x="4903787" y="5231976"/>
            <a:ext cx="1651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14" name="AutoShape 15"/>
          <p:cNvCxnSpPr>
            <a:cxnSpLocks noChangeShapeType="1"/>
            <a:stCxn id="12" idx="1"/>
            <a:endCxn id="13" idx="3"/>
          </p:cNvCxnSpPr>
          <p:nvPr/>
        </p:nvCxnSpPr>
        <p:spPr bwMode="blackWhite">
          <a:xfrm rot="10800000" flipV="1">
            <a:off x="5068888" y="5120995"/>
            <a:ext cx="890183" cy="184006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While-loop Statements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Expression evaluated prior to execution of body</a:t>
            </a:r>
          </a:p>
          <a:p>
            <a:r>
              <a:rPr lang="en-US" dirty="0" smtClean="0"/>
              <a:t>Loop executes until expression is False</a:t>
            </a:r>
          </a:p>
          <a:p>
            <a:pPr lvl="1"/>
            <a:r>
              <a:rPr lang="en-US" dirty="0" smtClean="0"/>
              <a:t>Using the language-defined type Boolean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981200" y="1676400"/>
            <a:ext cx="2806700" cy="800100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 dirty="0">
                <a:latin typeface="Arial" charset="0"/>
              </a:rPr>
              <a:t>while  </a:t>
            </a:r>
            <a:r>
              <a:rPr lang="en-US" sz="1400" i="1" dirty="0" err="1">
                <a:latin typeface="Arial" charset="0"/>
              </a:rPr>
              <a:t>boolean_expression</a:t>
            </a:r>
            <a:r>
              <a:rPr lang="en-US" sz="1400" i="1" dirty="0">
                <a:latin typeface="Arial" charset="0"/>
              </a:rPr>
              <a:t>  </a:t>
            </a:r>
            <a:r>
              <a:rPr lang="en-US" sz="1400" b="1" dirty="0">
                <a:latin typeface="Arial" charset="0"/>
              </a:rPr>
              <a:t>loop</a:t>
            </a:r>
          </a:p>
          <a:p>
            <a:pPr marL="285750" lvl="1"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i="1" dirty="0" err="1">
                <a:latin typeface="Arial" charset="0"/>
              </a:rPr>
              <a:t>sequence_of_statements</a:t>
            </a:r>
            <a:endParaRPr lang="en-US" sz="1400" dirty="0">
              <a:latin typeface="Arial" charset="0"/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 dirty="0">
                <a:latin typeface="Arial" charset="0"/>
              </a:rPr>
              <a:t>end loop;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971800" y="4648200"/>
            <a:ext cx="2414957" cy="162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en-US" sz="1600" dirty="0">
                <a:latin typeface="Calibri" pitchFamily="34" charset="0"/>
              </a:rPr>
              <a:t>Count := 0;</a:t>
            </a:r>
          </a:p>
          <a:p>
            <a:pPr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while </a:t>
            </a:r>
            <a:r>
              <a:rPr lang="en-US" sz="1600" dirty="0">
                <a:latin typeface="Calibri" pitchFamily="34" charset="0"/>
              </a:rPr>
              <a:t>Count &lt; Largest </a:t>
            </a:r>
            <a:r>
              <a:rPr lang="en-US" sz="1600" b="1" dirty="0">
                <a:latin typeface="Calibri" pitchFamily="34" charset="0"/>
              </a:rPr>
              <a:t>loop</a:t>
            </a:r>
            <a:endParaRPr lang="en-US" sz="1600" dirty="0">
              <a:latin typeface="Calibri" pitchFamily="34" charset="0"/>
            </a:endParaRPr>
          </a:p>
          <a:p>
            <a:pPr marL="228600" lvl="1" eaLnBrk="0" hangingPunct="0">
              <a:lnSpc>
                <a:spcPct val="125000"/>
              </a:lnSpc>
            </a:pPr>
            <a:r>
              <a:rPr lang="en-US" sz="1600" dirty="0">
                <a:latin typeface="Calibri" pitchFamily="34" charset="0"/>
              </a:rPr>
              <a:t>Count := Count + 2;</a:t>
            </a:r>
          </a:p>
          <a:p>
            <a:pPr marL="228600" lvl="1" eaLnBrk="0" hangingPunct="0">
              <a:lnSpc>
                <a:spcPct val="125000"/>
              </a:lnSpc>
            </a:pPr>
            <a:r>
              <a:rPr lang="en-US" sz="1600" dirty="0" smtClean="0">
                <a:latin typeface="Calibri" pitchFamily="34" charset="0"/>
              </a:rPr>
              <a:t>Display( List(Count</a:t>
            </a:r>
            <a:r>
              <a:rPr lang="en-US" sz="1600" dirty="0">
                <a:latin typeface="Calibri" pitchFamily="34" charset="0"/>
              </a:rPr>
              <a:t>) );</a:t>
            </a:r>
          </a:p>
          <a:p>
            <a:pPr eaLnBrk="0" hangingPunct="0">
              <a:lnSpc>
                <a:spcPct val="125000"/>
              </a:lnSpc>
            </a:pPr>
            <a:r>
              <a:rPr lang="en-US" sz="1600" b="1" dirty="0">
                <a:latin typeface="Calibri" pitchFamily="34" charset="0"/>
              </a:rPr>
              <a:t>end loop</a:t>
            </a:r>
            <a:r>
              <a:rPr lang="en-US" sz="1600" dirty="0">
                <a:latin typeface="Calibri" pitchFamily="34" charset="0"/>
              </a:rPr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06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For-loop Statements</a:t>
            </a:r>
          </a:p>
        </p:txBody>
      </p:sp>
      <p:sp>
        <p:nvSpPr>
          <p:cNvPr id="31747" name="Rectangle 206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Two high-level forms</a:t>
            </a:r>
          </a:p>
          <a:p>
            <a:pPr lvl="1"/>
            <a:r>
              <a:rPr lang="en-US" dirty="0" smtClean="0"/>
              <a:t>Light-weight syntax</a:t>
            </a:r>
          </a:p>
          <a:p>
            <a:pPr lvl="1"/>
            <a:r>
              <a:rPr lang="en-US" dirty="0" smtClean="0"/>
              <a:t>Focused on objects</a:t>
            </a:r>
          </a:p>
          <a:p>
            <a:pPr lvl="1"/>
            <a:r>
              <a:rPr lang="en-US" dirty="0" smtClean="0"/>
              <a:t>Ideal when </a:t>
            </a:r>
            <a:r>
              <a:rPr lang="en-US" dirty="0"/>
              <a:t>you </a:t>
            </a:r>
            <a:r>
              <a:rPr lang="en-US" dirty="0" smtClean="0"/>
              <a:t>want </a:t>
            </a:r>
            <a:r>
              <a:rPr lang="en-US" dirty="0"/>
              <a:t>to visit every element of an </a:t>
            </a:r>
            <a:r>
              <a:rPr lang="en-US" dirty="0" smtClean="0"/>
              <a:t>object</a:t>
            </a:r>
          </a:p>
          <a:p>
            <a:r>
              <a:rPr lang="en-US" dirty="0" smtClean="0"/>
              <a:t>One low-level form</a:t>
            </a:r>
          </a:p>
          <a:p>
            <a:pPr lvl="1"/>
            <a:r>
              <a:rPr lang="en-US" dirty="0" smtClean="0"/>
              <a:t>Focused on explicitly specified sequences of values</a:t>
            </a:r>
          </a:p>
          <a:p>
            <a:pPr lvl="1"/>
            <a:r>
              <a:rPr lang="en-US" dirty="0" smtClean="0"/>
              <a:t>Provides precise control over sequence</a:t>
            </a:r>
          </a:p>
          <a:p>
            <a:pPr lvl="2"/>
            <a:r>
              <a:rPr lang="en-US" dirty="0" smtClean="0"/>
              <a:t>More syntax as a result</a:t>
            </a:r>
          </a:p>
          <a:p>
            <a:pPr lvl="1"/>
            <a:r>
              <a:rPr lang="en-US" dirty="0" smtClean="0"/>
              <a:t>General-purpose (looping, array indexing, etc.)</a:t>
            </a:r>
          </a:p>
          <a:p>
            <a:r>
              <a:rPr lang="en-US" dirty="0" smtClean="0"/>
              <a:t>We focus on low-level form until section on arrays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06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Low-Level For-loop Statements</a:t>
            </a:r>
          </a:p>
        </p:txBody>
      </p:sp>
      <p:sp>
        <p:nvSpPr>
          <p:cNvPr id="31747" name="Rectangle 206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Declares an object that takes on successive values of a discrete type</a:t>
            </a:r>
          </a:p>
          <a:p>
            <a:r>
              <a:rPr lang="en-US" dirty="0" smtClean="0"/>
              <a:t>How that object is used is entirely up to you</a:t>
            </a:r>
          </a:p>
          <a:p>
            <a:pPr lvl="1"/>
            <a:r>
              <a:rPr lang="en-US" dirty="0" smtClean="0"/>
              <a:t>Not required to iterate over arrays or components</a:t>
            </a:r>
          </a:p>
          <a:p>
            <a:pPr lvl="1"/>
            <a:r>
              <a:rPr lang="en-US" dirty="0" smtClean="0"/>
              <a:t>Can be used to access arrays by iterating over indexes</a:t>
            </a:r>
          </a:p>
        </p:txBody>
      </p:sp>
      <p:sp>
        <p:nvSpPr>
          <p:cNvPr id="28676" name="Rectangle 2053"/>
          <p:cNvSpPr>
            <a:spLocks noChangeArrowheads="1"/>
          </p:cNvSpPr>
          <p:nvPr/>
        </p:nvSpPr>
        <p:spPr bwMode="auto">
          <a:xfrm>
            <a:off x="1844675" y="4441826"/>
            <a:ext cx="5201746" cy="82843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b="1" dirty="0">
                <a:latin typeface="Arial" charset="0"/>
              </a:rPr>
              <a:t>for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i="1" dirty="0" smtClean="0">
                <a:latin typeface="Arial" charset="0"/>
              </a:rPr>
              <a:t>name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in</a:t>
            </a:r>
            <a:r>
              <a:rPr lang="en-US" sz="1600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sz="1600" dirty="0">
                <a:latin typeface="Arial" charset="0"/>
              </a:rPr>
              <a:t>[</a:t>
            </a:r>
            <a:r>
              <a:rPr lang="en-US" sz="1600" b="1" dirty="0">
                <a:latin typeface="Arial" charset="0"/>
              </a:rPr>
              <a:t>reverse</a:t>
            </a:r>
            <a:r>
              <a:rPr lang="en-US" sz="1600" dirty="0">
                <a:latin typeface="Arial" charset="0"/>
              </a:rPr>
              <a:t>] </a:t>
            </a:r>
            <a:r>
              <a:rPr lang="en-US" sz="1600" i="1" dirty="0">
                <a:latin typeface="Arial" charset="0"/>
              </a:rPr>
              <a:t>discrete_subtype_definition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b="1" dirty="0">
                <a:latin typeface="Arial" charset="0"/>
              </a:rPr>
              <a:t>loop</a:t>
            </a:r>
            <a:endParaRPr lang="en-US" sz="1600" dirty="0">
              <a:latin typeface="Arial" charset="0"/>
            </a:endParaRPr>
          </a:p>
          <a:p>
            <a:pPr lvl="1" eaLnBrk="0" hangingPunct="0">
              <a:defRPr/>
            </a:pPr>
            <a:r>
              <a:rPr lang="en-US" sz="1600" dirty="0">
                <a:latin typeface="Arial" charset="0"/>
              </a:rPr>
              <a:t>...</a:t>
            </a:r>
          </a:p>
          <a:p>
            <a:pPr eaLnBrk="0" hangingPunct="0">
              <a:defRPr/>
            </a:pPr>
            <a:r>
              <a:rPr lang="en-US" sz="1600" b="1" dirty="0">
                <a:latin typeface="Arial" charset="0"/>
              </a:rPr>
              <a:t>end loop</a:t>
            </a:r>
            <a:r>
              <a:rPr lang="en-US" sz="1600" dirty="0">
                <a:latin typeface="Arial" charset="0"/>
              </a:rPr>
              <a:t>;</a:t>
            </a:r>
          </a:p>
        </p:txBody>
      </p:sp>
      <p:sp>
        <p:nvSpPr>
          <p:cNvPr id="31749" name="Text Box 2058"/>
          <p:cNvSpPr txBox="1">
            <a:spLocks noChangeArrowheads="1"/>
          </p:cNvSpPr>
          <p:nvPr/>
        </p:nvSpPr>
        <p:spPr bwMode="auto">
          <a:xfrm>
            <a:off x="1235075" y="3657600"/>
            <a:ext cx="3270250" cy="379413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dirty="0"/>
              <a:t>Creates loop parameter object</a:t>
            </a:r>
          </a:p>
        </p:txBody>
      </p:sp>
      <p:sp>
        <p:nvSpPr>
          <p:cNvPr id="31750" name="Text Box 2059"/>
          <p:cNvSpPr txBox="1">
            <a:spLocks noChangeArrowheads="1"/>
          </p:cNvSpPr>
          <p:nvPr/>
        </p:nvSpPr>
        <p:spPr bwMode="auto">
          <a:xfrm>
            <a:off x="4662488" y="5484813"/>
            <a:ext cx="3130550" cy="65405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/>
              <a:t>Defines loop parameter type </a:t>
            </a:r>
          </a:p>
          <a:p>
            <a:pPr algn="ctr"/>
            <a:r>
              <a:rPr lang="en-US"/>
              <a:t>and range of values</a:t>
            </a:r>
          </a:p>
        </p:txBody>
      </p:sp>
      <p:sp>
        <p:nvSpPr>
          <p:cNvPr id="31751" name="Rectangle 2060"/>
          <p:cNvSpPr>
            <a:spLocks noChangeArrowheads="1"/>
          </p:cNvSpPr>
          <p:nvPr/>
        </p:nvSpPr>
        <p:spPr bwMode="auto">
          <a:xfrm>
            <a:off x="2209800" y="4533900"/>
            <a:ext cx="6699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Rectangle 2061"/>
          <p:cNvSpPr>
            <a:spLocks noChangeArrowheads="1"/>
          </p:cNvSpPr>
          <p:nvPr/>
        </p:nvSpPr>
        <p:spPr bwMode="auto">
          <a:xfrm>
            <a:off x="5213350" y="4629150"/>
            <a:ext cx="349250" cy="19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1753" name="AutoShape 206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 rot="5400000">
            <a:off x="2459039" y="4122738"/>
            <a:ext cx="496887" cy="325437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2063"/>
          <p:cNvCxnSpPr>
            <a:cxnSpLocks noChangeShapeType="1"/>
            <a:stCxn id="31750" idx="0"/>
            <a:endCxn id="31752" idx="2"/>
          </p:cNvCxnSpPr>
          <p:nvPr/>
        </p:nvCxnSpPr>
        <p:spPr bwMode="auto">
          <a:xfrm rot="16200000" flipV="1">
            <a:off x="5476876" y="4733926"/>
            <a:ext cx="661987" cy="839788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3870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Assignment Statements</a:t>
            </a:r>
          </a:p>
        </p:txBody>
      </p:sp>
      <p:sp>
        <p:nvSpPr>
          <p:cNvPr id="10243" name="Rectangle 1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</a:p>
          <a:p>
            <a:endParaRPr lang="en-US" dirty="0" smtClean="0"/>
          </a:p>
          <a:p>
            <a:r>
              <a:rPr lang="en-US" dirty="0" smtClean="0"/>
              <a:t>Value of expression is copied to target variable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type</a:t>
            </a:r>
            <a:r>
              <a:rPr lang="en-US" dirty="0" smtClean="0"/>
              <a:t> of the RHS must be same as the LHS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Rejected at compile-time otherwise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1704975" y="1752600"/>
            <a:ext cx="5481638" cy="338138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noProof="1" smtClean="0"/>
              <a:t>assignment_statement ::=   </a:t>
            </a:r>
            <a:r>
              <a:rPr lang="en-US" sz="1600" i="1" noProof="1" smtClean="0"/>
              <a:t>variable</a:t>
            </a:r>
            <a:r>
              <a:rPr lang="en-US" sz="1600" noProof="1" smtClean="0"/>
              <a:t>_name </a:t>
            </a:r>
            <a:r>
              <a:rPr lang="en-US" sz="1600" b="1" noProof="1" smtClean="0"/>
              <a:t>:= </a:t>
            </a:r>
            <a:r>
              <a:rPr lang="en-US" sz="1600" i="1" noProof="1" smtClean="0"/>
              <a:t>expression </a:t>
            </a:r>
            <a:r>
              <a:rPr lang="en-US" sz="1600" b="1" noProof="1" smtClean="0"/>
              <a:t>;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blackWhite">
          <a:xfrm>
            <a:off x="1992313" y="4343400"/>
            <a:ext cx="2596866" cy="189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0000"/>
              </a:lnSpc>
              <a:tabLst>
                <a:tab pos="228600" algn="l"/>
                <a:tab pos="1028700" algn="l"/>
                <a:tab pos="1085850" algn="l"/>
                <a:tab pos="1485900" algn="l"/>
              </a:tabLst>
            </a:pPr>
            <a:r>
              <a:rPr lang="en-US" sz="1400" b="1" dirty="0"/>
              <a:t>type </a:t>
            </a:r>
            <a:r>
              <a:rPr lang="en-US" sz="1400" dirty="0"/>
              <a:t>Bar </a:t>
            </a:r>
            <a:r>
              <a:rPr lang="en-US" sz="1400" b="1" dirty="0"/>
              <a:t>is range </a:t>
            </a:r>
            <a:r>
              <a:rPr lang="en-US" sz="1400" dirty="0"/>
              <a:t>0 .. Max;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tabLst>
                <a:tab pos="228600" algn="l"/>
                <a:tab pos="1028700" algn="l"/>
                <a:tab pos="1085850" algn="l"/>
                <a:tab pos="1485900" algn="l"/>
              </a:tabLst>
            </a:pPr>
            <a:r>
              <a:rPr lang="en-US" sz="1400" b="1" dirty="0"/>
              <a:t>type </a:t>
            </a:r>
            <a:r>
              <a:rPr lang="en-US" sz="1400" dirty="0"/>
              <a:t>Foo </a:t>
            </a:r>
            <a:r>
              <a:rPr lang="en-US" sz="1400" b="1" dirty="0"/>
              <a:t>is range </a:t>
            </a:r>
            <a:r>
              <a:rPr lang="en-US" sz="1400" dirty="0"/>
              <a:t>-200 .. 200;</a:t>
            </a:r>
          </a:p>
          <a:p>
            <a:pPr eaLnBrk="0" hangingPunct="0">
              <a:tabLst>
                <a:tab pos="228600" algn="l"/>
                <a:tab pos="1028700" algn="l"/>
                <a:tab pos="1085850" algn="l"/>
                <a:tab pos="1485900" algn="l"/>
              </a:tabLst>
            </a:pPr>
            <a:endParaRPr lang="en-US" sz="1400" dirty="0"/>
          </a:p>
          <a:p>
            <a:pPr eaLnBrk="0" hangingPunct="0">
              <a:lnSpc>
                <a:spcPct val="120000"/>
              </a:lnSpc>
              <a:tabLst>
                <a:tab pos="228600" algn="l"/>
                <a:tab pos="1028700" algn="l"/>
                <a:tab pos="1085850" algn="l"/>
                <a:tab pos="1485900" algn="l"/>
              </a:tabLst>
            </a:pPr>
            <a:r>
              <a:rPr lang="en-US" sz="1400" dirty="0"/>
              <a:t>F	: Foo := 2;</a:t>
            </a:r>
          </a:p>
          <a:p>
            <a:pPr eaLnBrk="0" hangingPunct="0">
              <a:lnSpc>
                <a:spcPct val="120000"/>
              </a:lnSpc>
              <a:tabLst>
                <a:tab pos="228600" algn="l"/>
                <a:tab pos="1028700" algn="l"/>
                <a:tab pos="1085850" algn="l"/>
                <a:tab pos="1485900" algn="l"/>
              </a:tabLst>
            </a:pPr>
            <a:r>
              <a:rPr lang="en-US" sz="1400" dirty="0"/>
              <a:t>B	: Bar := 2;</a:t>
            </a:r>
          </a:p>
          <a:p>
            <a:pPr eaLnBrk="0" hangingPunct="0">
              <a:tabLst>
                <a:tab pos="228600" algn="l"/>
                <a:tab pos="1028700" algn="l"/>
                <a:tab pos="1085850" algn="l"/>
                <a:tab pos="1485900" algn="l"/>
              </a:tabLst>
            </a:pPr>
            <a:endParaRPr lang="en-US" sz="1400" dirty="0"/>
          </a:p>
          <a:p>
            <a:pPr eaLnBrk="0" hangingPunct="0">
              <a:lnSpc>
                <a:spcPct val="120000"/>
              </a:lnSpc>
              <a:tabLst>
                <a:tab pos="228600" algn="l"/>
                <a:tab pos="1028700" algn="l"/>
                <a:tab pos="1085850" algn="l"/>
                <a:tab pos="1485900" algn="l"/>
              </a:tabLst>
            </a:pPr>
            <a:r>
              <a:rPr lang="en-US" sz="1400" dirty="0"/>
              <a:t>F := B;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blackWhite">
          <a:xfrm>
            <a:off x="5334000" y="4532313"/>
            <a:ext cx="1743075" cy="835025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 sz="1600">
                <a:latin typeface="Arial" charset="0"/>
              </a:rPr>
              <a:t>Literal 2 is a legal value for both types</a:t>
            </a:r>
          </a:p>
        </p:txBody>
      </p:sp>
      <p:sp>
        <p:nvSpPr>
          <p:cNvPr id="10247" name="Text Box 9"/>
          <p:cNvSpPr txBox="1">
            <a:spLocks noChangeArrowheads="1"/>
          </p:cNvSpPr>
          <p:nvPr/>
        </p:nvSpPr>
        <p:spPr bwMode="blackWhite">
          <a:xfrm>
            <a:off x="3294063" y="5889325"/>
            <a:ext cx="992187" cy="33813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600" smtClean="0"/>
              <a:t>Not legal</a:t>
            </a:r>
          </a:p>
        </p:txBody>
      </p:sp>
      <p:sp>
        <p:nvSpPr>
          <p:cNvPr id="10248" name="Line 11"/>
          <p:cNvSpPr>
            <a:spLocks noChangeShapeType="1"/>
          </p:cNvSpPr>
          <p:nvPr/>
        </p:nvSpPr>
        <p:spPr bwMode="blackWhite">
          <a:xfrm flipH="1">
            <a:off x="2760663" y="6036962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114800" y="1143000"/>
            <a:ext cx="168187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“Left Hand Side”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26794" y="1143000"/>
            <a:ext cx="181652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i="0" kern="1200" dirty="0" smtClean="0"/>
              <a:t>“Right Hand Side”</a:t>
            </a:r>
          </a:p>
        </p:txBody>
      </p:sp>
      <p:sp>
        <p:nvSpPr>
          <p:cNvPr id="4" name="Rectangle 3"/>
          <p:cNvSpPr/>
          <p:nvPr/>
        </p:nvSpPr>
        <p:spPr bwMode="blackWhite">
          <a:xfrm>
            <a:off x="4887354" y="1716388"/>
            <a:ext cx="152400" cy="7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rtlCol="0" anchor="ctr">
            <a:spAutoFit/>
          </a:bodyPr>
          <a:lstStyle/>
          <a:p>
            <a:pPr algn="ctr" eaLnBrk="0" hangingPunct="0"/>
            <a:endParaRPr lang="en-US" sz="1600"/>
          </a:p>
        </p:txBody>
      </p:sp>
      <p:sp>
        <p:nvSpPr>
          <p:cNvPr id="12" name="Rectangle 11"/>
          <p:cNvSpPr/>
          <p:nvPr/>
        </p:nvSpPr>
        <p:spPr bwMode="blackWhite">
          <a:xfrm>
            <a:off x="6400800" y="1716388"/>
            <a:ext cx="152400" cy="7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rtlCol="0" anchor="ctr">
            <a:spAutoFit/>
          </a:bodyPr>
          <a:lstStyle/>
          <a:p>
            <a:pPr algn="ctr" eaLnBrk="0" hangingPunct="0"/>
            <a:endParaRPr lang="en-US" sz="1600"/>
          </a:p>
        </p:txBody>
      </p:sp>
      <p:cxnSp>
        <p:nvCxnSpPr>
          <p:cNvPr id="6" name="Curved Connector 5"/>
          <p:cNvCxnSpPr>
            <a:stCxn id="3" idx="2"/>
            <a:endCxn id="4" idx="0"/>
          </p:cNvCxnSpPr>
          <p:nvPr/>
        </p:nvCxnSpPr>
        <p:spPr bwMode="auto">
          <a:xfrm rot="16200000" flipH="1">
            <a:off x="4842228" y="1595062"/>
            <a:ext cx="234834" cy="7818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Curved Connector 7"/>
          <p:cNvCxnSpPr>
            <a:stCxn id="10" idx="2"/>
            <a:endCxn id="12" idx="0"/>
          </p:cNvCxnSpPr>
          <p:nvPr/>
        </p:nvCxnSpPr>
        <p:spPr bwMode="auto">
          <a:xfrm rot="5400000">
            <a:off x="6538611" y="1419943"/>
            <a:ext cx="234834" cy="358056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Simple Low-Level For-loop Example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209800" y="1447800"/>
            <a:ext cx="4544577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84163" algn="l"/>
                <a:tab pos="5683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84163" algn="l"/>
                <a:tab pos="5683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84163" algn="l"/>
                <a:tab pos="5683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84163" algn="l"/>
                <a:tab pos="5683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84163" algn="l"/>
                <a:tab pos="5683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5683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5683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5683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56832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b="1" noProof="1">
                <a:latin typeface="Calibri" pitchFamily="34" charset="0"/>
              </a:rPr>
              <a:t>with </a:t>
            </a:r>
            <a:r>
              <a:rPr lang="en-US" sz="1600" noProof="1">
                <a:latin typeface="Calibri" pitchFamily="34" charset="0"/>
              </a:rPr>
              <a:t>Ada.Text_IO;</a:t>
            </a:r>
          </a:p>
          <a:p>
            <a:pPr>
              <a:spcBef>
                <a:spcPts val="600"/>
              </a:spcBef>
            </a:pPr>
            <a:r>
              <a:rPr lang="en-US" sz="1600" b="1" noProof="1">
                <a:latin typeface="Calibri" pitchFamily="34" charset="0"/>
              </a:rPr>
              <a:t>use </a:t>
            </a:r>
            <a:r>
              <a:rPr lang="en-US" sz="1600" noProof="1">
                <a:latin typeface="Calibri" pitchFamily="34" charset="0"/>
              </a:rPr>
              <a:t>Ada.Text_IO;</a:t>
            </a:r>
          </a:p>
          <a:p>
            <a:endParaRPr lang="en-US" sz="1600" noProof="1">
              <a:latin typeface="Calibri" pitchFamily="34" charset="0"/>
            </a:endParaRPr>
          </a:p>
          <a:p>
            <a:r>
              <a:rPr lang="en-US" sz="1600" b="1" noProof="1">
                <a:latin typeface="Calibri" pitchFamily="34" charset="0"/>
              </a:rPr>
              <a:t>procedure </a:t>
            </a:r>
            <a:r>
              <a:rPr lang="en-US" sz="1600" noProof="1" smtClean="0">
                <a:latin typeface="Calibri" pitchFamily="34" charset="0"/>
              </a:rPr>
              <a:t>Demo_LowLevel_ForLoops </a:t>
            </a:r>
            <a:r>
              <a:rPr lang="en-US" sz="1600" b="1" noProof="1">
                <a:latin typeface="Calibri" pitchFamily="34" charset="0"/>
              </a:rPr>
              <a:t>is</a:t>
            </a:r>
            <a:endParaRPr lang="en-US" sz="1600" noProof="1">
              <a:latin typeface="Calibri" pitchFamily="34" charset="0"/>
            </a:endParaRPr>
          </a:p>
          <a:p>
            <a:endParaRPr lang="en-US" sz="1600" noProof="1">
              <a:latin typeface="Calibri" pitchFamily="34" charset="0"/>
            </a:endParaRPr>
          </a:p>
          <a:p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type </a:t>
            </a:r>
            <a:r>
              <a:rPr lang="en-US" sz="1600" noProof="1">
                <a:latin typeface="Calibri" pitchFamily="34" charset="0"/>
              </a:rPr>
              <a:t>Days </a:t>
            </a:r>
            <a:r>
              <a:rPr lang="en-US" sz="1600" b="1" noProof="1">
                <a:latin typeface="Calibri" pitchFamily="34" charset="0"/>
              </a:rPr>
              <a:t>is </a:t>
            </a:r>
            <a:r>
              <a:rPr lang="en-US" sz="1600" noProof="1" smtClean="0">
                <a:latin typeface="Calibri" pitchFamily="34" charset="0"/>
              </a:rPr>
              <a:t>(Sun</a:t>
            </a:r>
            <a:r>
              <a:rPr lang="en-US" sz="1600" noProof="1">
                <a:latin typeface="Calibri" pitchFamily="34" charset="0"/>
              </a:rPr>
              <a:t>, Mon, Tue, Wed, Thu, Fri, </a:t>
            </a:r>
            <a:r>
              <a:rPr lang="en-US" sz="1600" noProof="1" smtClean="0">
                <a:latin typeface="Calibri" pitchFamily="34" charset="0"/>
              </a:rPr>
              <a:t>Sat);</a:t>
            </a:r>
            <a:endParaRPr lang="en-US" sz="1600" noProof="1">
              <a:latin typeface="Calibri" pitchFamily="34" charset="0"/>
            </a:endParaRPr>
          </a:p>
          <a:p>
            <a:endParaRPr lang="en-US" sz="1600" noProof="1">
              <a:latin typeface="Calibri" pitchFamily="34" charset="0"/>
            </a:endParaRPr>
          </a:p>
          <a:p>
            <a:r>
              <a:rPr lang="en-US" sz="1600" b="1" noProof="1">
                <a:latin typeface="Calibri" pitchFamily="34" charset="0"/>
              </a:rPr>
              <a:t>begin</a:t>
            </a:r>
            <a:endParaRPr lang="en-US" sz="1600" noProof="1">
              <a:latin typeface="Calibri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for </a:t>
            </a:r>
            <a:r>
              <a:rPr lang="en-US" sz="1600" noProof="1">
                <a:latin typeface="Calibri" pitchFamily="34" charset="0"/>
              </a:rPr>
              <a:t>Today </a:t>
            </a:r>
            <a:r>
              <a:rPr lang="en-US" sz="1600" b="1" noProof="1">
                <a:latin typeface="Calibri" pitchFamily="34" charset="0"/>
              </a:rPr>
              <a:t>in </a:t>
            </a:r>
            <a:r>
              <a:rPr lang="en-US" sz="1600" noProof="1">
                <a:latin typeface="Calibri" pitchFamily="34" charset="0"/>
              </a:rPr>
              <a:t>Days </a:t>
            </a:r>
            <a:r>
              <a:rPr lang="en-US" sz="1600" b="1" noProof="1">
                <a:latin typeface="Calibri" pitchFamily="34" charset="0"/>
              </a:rPr>
              <a:t>range </a:t>
            </a:r>
            <a:r>
              <a:rPr lang="en-US" sz="1600" noProof="1">
                <a:latin typeface="Calibri" pitchFamily="34" charset="0"/>
              </a:rPr>
              <a:t>Mon .. Fri </a:t>
            </a:r>
            <a:r>
              <a:rPr lang="en-US" sz="1600" b="1" noProof="1">
                <a:latin typeface="Calibri" pitchFamily="34" charset="0"/>
              </a:rPr>
              <a:t>loop</a:t>
            </a:r>
            <a:endParaRPr lang="en-US" sz="1600" noProof="1"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noProof="1">
                <a:latin typeface="Calibri" pitchFamily="34" charset="0"/>
              </a:rPr>
              <a:t>		Put_Line( Days'Image(Today) );</a:t>
            </a:r>
          </a:p>
          <a:p>
            <a:pPr>
              <a:spcBef>
                <a:spcPts val="600"/>
              </a:spcBef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end loop</a:t>
            </a:r>
            <a:r>
              <a:rPr lang="en-US" sz="1600" noProof="1">
                <a:latin typeface="Calibri" pitchFamily="34" charset="0"/>
              </a:rPr>
              <a:t>;</a:t>
            </a:r>
          </a:p>
          <a:p>
            <a:endParaRPr lang="en-US" sz="1600" noProof="1"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for </a:t>
            </a:r>
            <a:r>
              <a:rPr lang="en-US" sz="1600" noProof="1">
                <a:latin typeface="Calibri" pitchFamily="34" charset="0"/>
              </a:rPr>
              <a:t>K </a:t>
            </a:r>
            <a:r>
              <a:rPr lang="en-US" sz="1600" b="1" noProof="1">
                <a:latin typeface="Calibri" pitchFamily="34" charset="0"/>
              </a:rPr>
              <a:t>in </a:t>
            </a:r>
            <a:r>
              <a:rPr lang="en-US" sz="1600" noProof="1">
                <a:latin typeface="Calibri" pitchFamily="34" charset="0"/>
              </a:rPr>
              <a:t>Integer </a:t>
            </a:r>
            <a:r>
              <a:rPr lang="en-US" sz="1600" b="1" noProof="1">
                <a:latin typeface="Calibri" pitchFamily="34" charset="0"/>
              </a:rPr>
              <a:t>range </a:t>
            </a:r>
            <a:r>
              <a:rPr lang="en-US" sz="1600" noProof="1">
                <a:latin typeface="Calibri" pitchFamily="34" charset="0"/>
              </a:rPr>
              <a:t>-1 .. 10 </a:t>
            </a:r>
            <a:r>
              <a:rPr lang="en-US" sz="1600" b="1" noProof="1">
                <a:latin typeface="Calibri" pitchFamily="34" charset="0"/>
              </a:rPr>
              <a:t>loop</a:t>
            </a:r>
            <a:endParaRPr lang="en-US" sz="1600" noProof="1"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noProof="1">
                <a:latin typeface="Calibri" pitchFamily="34" charset="0"/>
              </a:rPr>
              <a:t>		Put_Line( Integer'Image(K) );</a:t>
            </a:r>
          </a:p>
          <a:p>
            <a:pPr>
              <a:spcBef>
                <a:spcPts val="600"/>
              </a:spcBef>
            </a:pPr>
            <a:r>
              <a:rPr lang="en-US" sz="1600" noProof="1">
                <a:latin typeface="Calibri" pitchFamily="34" charset="0"/>
              </a:rPr>
              <a:t>	</a:t>
            </a:r>
            <a:r>
              <a:rPr lang="en-US" sz="1600" b="1" noProof="1">
                <a:latin typeface="Calibri" pitchFamily="34" charset="0"/>
              </a:rPr>
              <a:t>end loop</a:t>
            </a:r>
            <a:r>
              <a:rPr lang="en-US" sz="1600" noProof="1">
                <a:latin typeface="Calibri" pitchFamily="34" charset="0"/>
              </a:rPr>
              <a:t>;</a:t>
            </a:r>
          </a:p>
          <a:p>
            <a:pPr>
              <a:spcBef>
                <a:spcPts val="1200"/>
              </a:spcBef>
            </a:pPr>
            <a:r>
              <a:rPr lang="en-US" sz="1600" b="1" noProof="1">
                <a:latin typeface="Calibri" pitchFamily="34" charset="0"/>
              </a:rPr>
              <a:t>end </a:t>
            </a:r>
            <a:r>
              <a:rPr lang="en-US" sz="1600" noProof="1">
                <a:latin typeface="Calibri" pitchFamily="34" charset="0"/>
              </a:rPr>
              <a:t>Demo_LowLevel_ForLoops;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Expressing the Sequence of Values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Several syntactic forms allowed</a:t>
            </a:r>
          </a:p>
          <a:p>
            <a:r>
              <a:rPr lang="en-US" dirty="0" smtClean="0"/>
              <a:t>Just write what seems natural, it is likely legal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47800" y="2691374"/>
            <a:ext cx="2298964" cy="335989"/>
            <a:chOff x="1447800" y="2590800"/>
            <a:chExt cx="2298964" cy="335989"/>
          </a:xfrm>
        </p:grpSpPr>
        <p:sp>
          <p:nvSpPr>
            <p:cNvPr id="5" name="Wave 4"/>
            <p:cNvSpPr/>
            <p:nvPr/>
          </p:nvSpPr>
          <p:spPr bwMode="blackWhite">
            <a:xfrm>
              <a:off x="2801312" y="2629242"/>
              <a:ext cx="399088" cy="270388"/>
            </a:xfrm>
            <a:prstGeom prst="wave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rtlCol="0" anchor="ctr">
              <a:spAutoFit/>
            </a:bodyPr>
            <a:lstStyle/>
            <a:p>
              <a:pPr algn="ctr" eaLnBrk="0" hangingPunct="0"/>
              <a:endParaRPr lang="en-US" sz="1600"/>
            </a:p>
          </p:txBody>
        </p:sp>
        <p:sp>
          <p:nvSpPr>
            <p:cNvPr id="24579" name="Rectangle 3"/>
            <p:cNvSpPr>
              <a:spLocks noChangeArrowheads="1"/>
            </p:cNvSpPr>
            <p:nvPr/>
          </p:nvSpPr>
          <p:spPr bwMode="blackWhite">
            <a:xfrm>
              <a:off x="1447800" y="2590800"/>
              <a:ext cx="2298964" cy="33598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 noProof="1" smtClean="0">
                  <a:latin typeface="Calibri" pitchFamily="34" charset="0"/>
                </a:rPr>
                <a:t>for </a:t>
              </a:r>
              <a:r>
                <a:rPr lang="en-US" sz="1600" noProof="1" smtClean="0">
                  <a:latin typeface="Calibri" pitchFamily="34" charset="0"/>
                </a:rPr>
                <a:t>This_Day </a:t>
              </a:r>
              <a:r>
                <a:rPr lang="en-US" sz="1600" b="1" noProof="1" smtClean="0">
                  <a:latin typeface="Calibri" pitchFamily="34" charset="0"/>
                </a:rPr>
                <a:t>in </a:t>
              </a:r>
              <a:r>
                <a:rPr lang="en-US" sz="1600" noProof="1" smtClean="0">
                  <a:latin typeface="Calibri" pitchFamily="34" charset="0"/>
                </a:rPr>
                <a:t>Days </a:t>
              </a:r>
              <a:r>
                <a:rPr lang="en-US" sz="1600" b="1" noProof="1" smtClean="0">
                  <a:latin typeface="Calibri" pitchFamily="34" charset="0"/>
                </a:rPr>
                <a:t>loop</a:t>
              </a:r>
              <a:endParaRPr lang="en-US" sz="1600" b="1" noProof="1">
                <a:latin typeface="Calibri" pitchFamily="34" charset="0"/>
              </a:endParaRPr>
            </a:p>
          </p:txBody>
        </p:sp>
      </p:grpSp>
      <p:sp>
        <p:nvSpPr>
          <p:cNvPr id="34821" name="Rectangle 8"/>
          <p:cNvSpPr>
            <a:spLocks noChangeArrowheads="1"/>
          </p:cNvSpPr>
          <p:nvPr/>
        </p:nvSpPr>
        <p:spPr bwMode="blackWhite">
          <a:xfrm>
            <a:off x="4715772" y="2654581"/>
            <a:ext cx="2383667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 anchorCtr="1">
            <a:spAutoFit/>
          </a:bodyPr>
          <a:lstStyle/>
          <a:p>
            <a:pPr algn="ctr" eaLnBrk="0" hangingPunct="0"/>
            <a:r>
              <a:rPr lang="en-US" sz="1600" dirty="0" smtClean="0"/>
              <a:t>Name </a:t>
            </a:r>
            <a:r>
              <a:rPr lang="en-US" sz="1600" dirty="0"/>
              <a:t>without constraint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447800" y="3466347"/>
            <a:ext cx="3670878" cy="335989"/>
            <a:chOff x="1447800" y="3733652"/>
            <a:chExt cx="3670878" cy="335989"/>
          </a:xfrm>
        </p:grpSpPr>
        <p:sp>
          <p:nvSpPr>
            <p:cNvPr id="17" name="Wave 16"/>
            <p:cNvSpPr/>
            <p:nvPr/>
          </p:nvSpPr>
          <p:spPr bwMode="blackWhite">
            <a:xfrm>
              <a:off x="2819400" y="3782841"/>
              <a:ext cx="1752600" cy="270388"/>
            </a:xfrm>
            <a:prstGeom prst="wave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rtlCol="0" anchor="ctr">
              <a:spAutoFit/>
            </a:bodyPr>
            <a:lstStyle/>
            <a:p>
              <a:pPr algn="ctr" eaLnBrk="0" hangingPunct="0"/>
              <a:endParaRPr lang="en-US" sz="1600"/>
            </a:p>
          </p:txBody>
        </p:sp>
        <p:sp>
          <p:nvSpPr>
            <p:cNvPr id="24581" name="Rectangle 5"/>
            <p:cNvSpPr>
              <a:spLocks noChangeArrowheads="1"/>
            </p:cNvSpPr>
            <p:nvPr/>
          </p:nvSpPr>
          <p:spPr bwMode="blackWhite">
            <a:xfrm>
              <a:off x="1447800" y="3733652"/>
              <a:ext cx="3670878" cy="33598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 noProof="1" smtClean="0">
                  <a:latin typeface="Calibri" pitchFamily="34" charset="0"/>
                </a:rPr>
                <a:t>for </a:t>
              </a:r>
              <a:r>
                <a:rPr lang="en-US" sz="1600" noProof="1" smtClean="0">
                  <a:latin typeface="Calibri" pitchFamily="34" charset="0"/>
                </a:rPr>
                <a:t>This_Day </a:t>
              </a:r>
              <a:r>
                <a:rPr lang="en-US" sz="1600" b="1" noProof="1" smtClean="0">
                  <a:latin typeface="Calibri" pitchFamily="34" charset="0"/>
                </a:rPr>
                <a:t>in </a:t>
              </a:r>
              <a:r>
                <a:rPr lang="en-US" sz="1600" noProof="1" smtClean="0">
                  <a:latin typeface="Calibri" pitchFamily="34" charset="0"/>
                </a:rPr>
                <a:t>Days </a:t>
              </a:r>
              <a:r>
                <a:rPr lang="en-US" sz="1600" b="1" noProof="1" smtClean="0">
                  <a:latin typeface="Calibri" pitchFamily="34" charset="0"/>
                </a:rPr>
                <a:t>range </a:t>
              </a:r>
              <a:r>
                <a:rPr lang="en-US" sz="1600" noProof="1" smtClean="0">
                  <a:latin typeface="Calibri" pitchFamily="34" charset="0"/>
                </a:rPr>
                <a:t>Mon .. Fri </a:t>
              </a:r>
              <a:r>
                <a:rPr lang="en-US" sz="1600" b="1" noProof="1" smtClean="0">
                  <a:latin typeface="Calibri" pitchFamily="34" charset="0"/>
                </a:rPr>
                <a:t>loop</a:t>
              </a:r>
              <a:endParaRPr lang="en-US" sz="1600" b="1" noProof="1">
                <a:latin typeface="Calibri" pitchFamily="34" charset="0"/>
              </a:endParaRPr>
            </a:p>
          </p:txBody>
        </p:sp>
      </p:grpSp>
      <p:sp>
        <p:nvSpPr>
          <p:cNvPr id="34823" name="Rectangle 9"/>
          <p:cNvSpPr>
            <a:spLocks noChangeArrowheads="1"/>
          </p:cNvSpPr>
          <p:nvPr/>
        </p:nvSpPr>
        <p:spPr bwMode="blackWhite">
          <a:xfrm>
            <a:off x="5885493" y="3505200"/>
            <a:ext cx="2098332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 anchorCtr="1">
            <a:spAutoFit/>
          </a:bodyPr>
          <a:lstStyle/>
          <a:p>
            <a:pPr algn="ctr" eaLnBrk="0" hangingPunct="0"/>
            <a:r>
              <a:rPr lang="en-US" sz="1600" dirty="0" smtClean="0"/>
              <a:t>Name </a:t>
            </a:r>
            <a:r>
              <a:rPr lang="en-US" sz="1600" dirty="0"/>
              <a:t>with constraint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447800" y="5016293"/>
            <a:ext cx="2707024" cy="335989"/>
            <a:chOff x="1447800" y="4998011"/>
            <a:chExt cx="2707024" cy="335989"/>
          </a:xfrm>
        </p:grpSpPr>
        <p:sp>
          <p:nvSpPr>
            <p:cNvPr id="18" name="Wave 17"/>
            <p:cNvSpPr/>
            <p:nvPr/>
          </p:nvSpPr>
          <p:spPr bwMode="blackWhite">
            <a:xfrm>
              <a:off x="2805114" y="5038945"/>
              <a:ext cx="838200" cy="270388"/>
            </a:xfrm>
            <a:prstGeom prst="wave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rtlCol="0" anchor="ctr">
              <a:spAutoFit/>
            </a:bodyPr>
            <a:lstStyle/>
            <a:p>
              <a:pPr algn="ctr" eaLnBrk="0" hangingPunct="0"/>
              <a:endParaRPr lang="en-US" sz="1600"/>
            </a:p>
          </p:txBody>
        </p:sp>
        <p:sp>
          <p:nvSpPr>
            <p:cNvPr id="24583" name="Rectangle 7"/>
            <p:cNvSpPr>
              <a:spLocks noChangeArrowheads="1"/>
            </p:cNvSpPr>
            <p:nvPr/>
          </p:nvSpPr>
          <p:spPr bwMode="blackWhite">
            <a:xfrm>
              <a:off x="1447800" y="4998011"/>
              <a:ext cx="2707024" cy="33598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 noProof="1" smtClean="0">
                  <a:latin typeface="Calibri" pitchFamily="34" charset="0"/>
                </a:rPr>
                <a:t>for </a:t>
              </a:r>
              <a:r>
                <a:rPr lang="en-US" sz="1600" noProof="1" smtClean="0">
                  <a:latin typeface="Calibri" pitchFamily="34" charset="0"/>
                </a:rPr>
                <a:t>This_Day </a:t>
              </a:r>
              <a:r>
                <a:rPr lang="en-US" sz="1600" b="1" noProof="1" smtClean="0">
                  <a:latin typeface="Calibri" pitchFamily="34" charset="0"/>
                </a:rPr>
                <a:t>in </a:t>
              </a:r>
              <a:r>
                <a:rPr lang="en-US" sz="1600" noProof="1" smtClean="0">
                  <a:latin typeface="Calibri" pitchFamily="34" charset="0"/>
                </a:rPr>
                <a:t>Mon .. Fri </a:t>
              </a:r>
              <a:r>
                <a:rPr lang="en-US" sz="1600" b="1" noProof="1" smtClean="0">
                  <a:latin typeface="Calibri" pitchFamily="34" charset="0"/>
                </a:rPr>
                <a:t>loop</a:t>
              </a:r>
              <a:endParaRPr lang="en-US" sz="1600" b="1" noProof="1">
                <a:latin typeface="Calibri" pitchFamily="34" charset="0"/>
              </a:endParaRPr>
            </a:p>
          </p:txBody>
        </p:sp>
      </p:grpSp>
      <p:sp>
        <p:nvSpPr>
          <p:cNvPr id="34825" name="Rectangle 10"/>
          <p:cNvSpPr>
            <a:spLocks noChangeArrowheads="1"/>
          </p:cNvSpPr>
          <p:nvPr/>
        </p:nvSpPr>
        <p:spPr bwMode="blackWhite">
          <a:xfrm>
            <a:off x="4750711" y="4929437"/>
            <a:ext cx="3781425" cy="346075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 anchorCtr="1">
            <a:spAutoFit/>
          </a:bodyPr>
          <a:lstStyle/>
          <a:p>
            <a:pPr algn="ctr" eaLnBrk="0" hangingPunct="0"/>
            <a:r>
              <a:rPr lang="en-US" sz="1600" dirty="0" err="1"/>
              <a:t>simple_expression</a:t>
            </a:r>
            <a:r>
              <a:rPr lang="en-US" sz="1600" dirty="0"/>
              <a:t> </a:t>
            </a:r>
            <a:r>
              <a:rPr lang="en-US" sz="1600" b="1" dirty="0"/>
              <a:t>..</a:t>
            </a:r>
            <a:r>
              <a:rPr lang="en-US" sz="1600" dirty="0"/>
              <a:t> </a:t>
            </a:r>
            <a:r>
              <a:rPr lang="en-US" sz="1600" dirty="0" err="1"/>
              <a:t>simple_expression</a:t>
            </a:r>
            <a:endParaRPr lang="en-US" sz="1600" dirty="0"/>
          </a:p>
        </p:txBody>
      </p:sp>
      <p:cxnSp>
        <p:nvCxnSpPr>
          <p:cNvPr id="34826" name="AutoShape 15"/>
          <p:cNvCxnSpPr>
            <a:cxnSpLocks noChangeShapeType="1"/>
            <a:stCxn id="34821" idx="1"/>
            <a:endCxn id="24579" idx="3"/>
          </p:cNvCxnSpPr>
          <p:nvPr/>
        </p:nvCxnSpPr>
        <p:spPr bwMode="blackWhite">
          <a:xfrm rot="10800000" flipV="1">
            <a:off x="3746764" y="2822575"/>
            <a:ext cx="969008" cy="3679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27" name="AutoShape 16"/>
          <p:cNvCxnSpPr>
            <a:cxnSpLocks noChangeShapeType="1"/>
            <a:stCxn id="34823" idx="1"/>
            <a:endCxn id="24581" idx="3"/>
          </p:cNvCxnSpPr>
          <p:nvPr/>
        </p:nvCxnSpPr>
        <p:spPr bwMode="blackWhite">
          <a:xfrm rot="10800000">
            <a:off x="5118679" y="3634343"/>
            <a:ext cx="766815" cy="3885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28" name="AutoShape 17"/>
          <p:cNvCxnSpPr>
            <a:cxnSpLocks noChangeShapeType="1"/>
            <a:stCxn id="34825" idx="1"/>
            <a:endCxn id="24583" idx="3"/>
          </p:cNvCxnSpPr>
          <p:nvPr/>
        </p:nvCxnSpPr>
        <p:spPr bwMode="blackWhite">
          <a:xfrm rot="10800000" flipV="1">
            <a:off x="4154825" y="5102474"/>
            <a:ext cx="595887" cy="8181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Wave 32"/>
          <p:cNvSpPr/>
          <p:nvPr/>
        </p:nvSpPr>
        <p:spPr bwMode="blackWhite">
          <a:xfrm>
            <a:off x="2819400" y="4285200"/>
            <a:ext cx="838200" cy="270388"/>
          </a:xfrm>
          <a:prstGeom prst="wave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rtlCol="0" anchor="ctr">
            <a:spAutoFit/>
          </a:bodyPr>
          <a:lstStyle/>
          <a:p>
            <a:pPr algn="ctr" eaLnBrk="0" hangingPunct="0"/>
            <a:endParaRPr lang="en-US" sz="1600"/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blackWhite">
          <a:xfrm>
            <a:off x="1447800" y="4241320"/>
            <a:ext cx="2747484" cy="335989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b="1" noProof="1" smtClean="0">
                <a:latin typeface="Calibri" pitchFamily="34" charset="0"/>
              </a:rPr>
              <a:t>for </a:t>
            </a:r>
            <a:r>
              <a:rPr lang="en-US" sz="1600" noProof="1" smtClean="0">
                <a:latin typeface="Calibri" pitchFamily="34" charset="0"/>
              </a:rPr>
              <a:t>This_Day </a:t>
            </a:r>
            <a:r>
              <a:rPr lang="en-US" sz="1600" b="1" noProof="1" smtClean="0">
                <a:latin typeface="Calibri" pitchFamily="34" charset="0"/>
              </a:rPr>
              <a:t>in </a:t>
            </a:r>
            <a:r>
              <a:rPr lang="en-US" sz="1600" noProof="1" smtClean="0">
                <a:latin typeface="Calibri" pitchFamily="34" charset="0"/>
              </a:rPr>
              <a:t>Weekdays </a:t>
            </a:r>
            <a:r>
              <a:rPr lang="en-US" sz="1600" b="1" noProof="1" smtClean="0">
                <a:latin typeface="Calibri" pitchFamily="34" charset="0"/>
              </a:rPr>
              <a:t>loop</a:t>
            </a:r>
            <a:endParaRPr lang="en-US" sz="1600" b="1" noProof="1">
              <a:latin typeface="Calibri" pitchFamily="34" charset="0"/>
            </a:endParaRPr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blackWhite">
          <a:xfrm>
            <a:off x="6125144" y="4159885"/>
            <a:ext cx="1619034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 anchorCtr="1">
            <a:spAutoFit/>
          </a:bodyPr>
          <a:lstStyle/>
          <a:p>
            <a:pPr algn="ctr" eaLnBrk="0" hangingPunct="0"/>
            <a:r>
              <a:rPr lang="en-US" sz="1600" dirty="0" smtClean="0"/>
              <a:t>Named subtype</a:t>
            </a:r>
            <a:endParaRPr lang="en-US" sz="1600" dirty="0"/>
          </a:p>
        </p:txBody>
      </p:sp>
      <p:cxnSp>
        <p:nvCxnSpPr>
          <p:cNvPr id="36" name="AutoShape 16"/>
          <p:cNvCxnSpPr>
            <a:cxnSpLocks noChangeShapeType="1"/>
            <a:stCxn id="35" idx="1"/>
            <a:endCxn id="34" idx="3"/>
          </p:cNvCxnSpPr>
          <p:nvPr/>
        </p:nvCxnSpPr>
        <p:spPr bwMode="blackWhite">
          <a:xfrm rot="10800000" flipV="1">
            <a:off x="4195284" y="4327879"/>
            <a:ext cx="1929860" cy="81435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3" name="Group 22"/>
          <p:cNvGrpSpPr/>
          <p:nvPr/>
        </p:nvGrpSpPr>
        <p:grpSpPr>
          <a:xfrm>
            <a:off x="1447800" y="5791264"/>
            <a:ext cx="2926956" cy="335989"/>
            <a:chOff x="1447800" y="5791264"/>
            <a:chExt cx="2926956" cy="335989"/>
          </a:xfrm>
        </p:grpSpPr>
        <p:sp>
          <p:nvSpPr>
            <p:cNvPr id="39" name="Wave 38"/>
            <p:cNvSpPr/>
            <p:nvPr/>
          </p:nvSpPr>
          <p:spPr bwMode="blackWhite">
            <a:xfrm>
              <a:off x="2806908" y="5831122"/>
              <a:ext cx="1031085" cy="270388"/>
            </a:xfrm>
            <a:prstGeom prst="wave">
              <a:avLst>
                <a:gd name="adj1" fmla="val 6335"/>
                <a:gd name="adj2" fmla="val 0"/>
              </a:avLst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rtlCol="0" anchor="ctr">
              <a:spAutoFit/>
            </a:bodyPr>
            <a:lstStyle/>
            <a:p>
              <a:pPr algn="ctr" eaLnBrk="0" hangingPunct="0"/>
              <a:endParaRPr lang="en-US" sz="1600"/>
            </a:p>
          </p:txBody>
        </p:sp>
        <p:sp>
          <p:nvSpPr>
            <p:cNvPr id="40" name="Rectangle 5"/>
            <p:cNvSpPr>
              <a:spLocks noChangeArrowheads="1"/>
            </p:cNvSpPr>
            <p:nvPr/>
          </p:nvSpPr>
          <p:spPr bwMode="blackWhite">
            <a:xfrm>
              <a:off x="1447800" y="5791264"/>
              <a:ext cx="2926956" cy="335989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 noProof="1" smtClean="0">
                  <a:latin typeface="Calibri" pitchFamily="34" charset="0"/>
                </a:rPr>
                <a:t>for </a:t>
              </a:r>
              <a:r>
                <a:rPr lang="en-US" sz="1600" noProof="1" smtClean="0">
                  <a:latin typeface="Calibri" pitchFamily="34" charset="0"/>
                </a:rPr>
                <a:t>This_Day </a:t>
              </a:r>
              <a:r>
                <a:rPr lang="en-US" sz="1600" b="1" noProof="1" smtClean="0">
                  <a:latin typeface="Calibri" pitchFamily="34" charset="0"/>
                </a:rPr>
                <a:t>in </a:t>
              </a:r>
              <a:r>
                <a:rPr lang="en-US" sz="1600" noProof="1" smtClean="0">
                  <a:latin typeface="Calibri" pitchFamily="34" charset="0"/>
                </a:rPr>
                <a:t>Start .. Stop </a:t>
              </a:r>
              <a:r>
                <a:rPr lang="en-US" sz="1600" b="1" noProof="1" smtClean="0">
                  <a:latin typeface="Calibri" pitchFamily="34" charset="0"/>
                </a:rPr>
                <a:t>loop</a:t>
              </a:r>
              <a:endParaRPr lang="en-US" sz="1600" b="1" noProof="1">
                <a:latin typeface="Calibri" pitchFamily="34" charset="0"/>
              </a:endParaRPr>
            </a:p>
          </p:txBody>
        </p:sp>
      </p:grpSp>
      <p:sp>
        <p:nvSpPr>
          <p:cNvPr id="41" name="Rectangle 9"/>
          <p:cNvSpPr>
            <a:spLocks noChangeArrowheads="1"/>
          </p:cNvSpPr>
          <p:nvPr/>
        </p:nvSpPr>
        <p:spPr bwMode="blackWhite">
          <a:xfrm>
            <a:off x="5824998" y="5836211"/>
            <a:ext cx="2219328" cy="335989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 anchorCtr="1">
            <a:spAutoFit/>
          </a:bodyPr>
          <a:lstStyle/>
          <a:p>
            <a:pPr algn="ctr" eaLnBrk="0" hangingPunct="0"/>
            <a:r>
              <a:rPr lang="en-US" sz="1600" dirty="0" smtClean="0"/>
              <a:t>Variables of type Days</a:t>
            </a:r>
            <a:endParaRPr lang="en-US" sz="1600" dirty="0"/>
          </a:p>
        </p:txBody>
      </p:sp>
      <p:cxnSp>
        <p:nvCxnSpPr>
          <p:cNvPr id="42" name="AutoShape 16"/>
          <p:cNvCxnSpPr>
            <a:cxnSpLocks noChangeShapeType="1"/>
            <a:stCxn id="41" idx="1"/>
            <a:endCxn id="40" idx="3"/>
          </p:cNvCxnSpPr>
          <p:nvPr/>
        </p:nvCxnSpPr>
        <p:spPr bwMode="blackWhite">
          <a:xfrm rot="10800000">
            <a:off x="4374756" y="5959260"/>
            <a:ext cx="1450242" cy="44947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Low-Level For-loop Parameters</a:t>
            </a:r>
          </a:p>
        </p:txBody>
      </p:sp>
      <p:sp>
        <p:nvSpPr>
          <p:cNvPr id="35843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Declared implicitly by loop statement</a:t>
            </a:r>
          </a:p>
          <a:p>
            <a:r>
              <a:rPr lang="en-US" dirty="0" smtClean="0"/>
              <a:t>Has a constant view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No assignment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No update via subprogram parameter</a:t>
            </a:r>
          </a:p>
          <a:p>
            <a:r>
              <a:rPr lang="en-US" dirty="0" smtClean="0"/>
              <a:t>Step-size is always logically “one”</a:t>
            </a: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2057400" y="4038600"/>
            <a:ext cx="3909469" cy="2351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400" b="1" noProof="1" smtClean="0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Days </a:t>
            </a:r>
            <a:r>
              <a:rPr lang="en-US" sz="1400" b="1" noProof="1" smtClean="0">
                <a:latin typeface="Calibri" pitchFamily="34" charset="0"/>
              </a:rPr>
              <a:t>is </a:t>
            </a:r>
            <a:r>
              <a:rPr lang="en-US" sz="1400" noProof="1" smtClean="0">
                <a:latin typeface="Calibri" pitchFamily="34" charset="0"/>
              </a:rPr>
              <a:t> (Mon, Tues, Wed, Thurs, Fri, Sat, Sun);</a:t>
            </a:r>
          </a:p>
          <a:p>
            <a:pPr eaLnBrk="0" hangingPunct="0">
              <a:lnSpc>
                <a:spcPct val="105000"/>
              </a:lnSpc>
            </a:pPr>
            <a:endParaRPr lang="en-US" sz="1400" noProof="1" smtClean="0">
              <a:latin typeface="Calibri" pitchFamily="34" charset="0"/>
            </a:endParaRPr>
          </a:p>
          <a:p>
            <a:pPr eaLnBrk="0" hangingPunct="0">
              <a:lnSpc>
                <a:spcPct val="105000"/>
              </a:lnSpc>
            </a:pPr>
            <a:r>
              <a:rPr lang="en-US" sz="1400" b="1" noProof="1" smtClean="0">
                <a:latin typeface="Calibri" pitchFamily="34" charset="0"/>
              </a:rPr>
              <a:t>for </a:t>
            </a:r>
            <a:r>
              <a:rPr lang="en-US" sz="1400" noProof="1" smtClean="0">
                <a:latin typeface="Calibri" pitchFamily="34" charset="0"/>
              </a:rPr>
              <a:t>Day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Days </a:t>
            </a:r>
            <a:r>
              <a:rPr lang="en-US" sz="1400" b="1" noProof="1" smtClean="0">
                <a:latin typeface="Calibri" pitchFamily="34" charset="0"/>
              </a:rPr>
              <a:t>loop</a:t>
            </a:r>
            <a:endParaRPr lang="en-US" sz="1400" noProof="1" smtClean="0">
              <a:latin typeface="Calibri" pitchFamily="34" charset="0"/>
            </a:endParaRPr>
          </a:p>
          <a:p>
            <a:pPr marL="228600" lvl="1" eaLnBrk="0" hangingPunct="0">
              <a:lnSpc>
                <a:spcPct val="105000"/>
              </a:lnSpc>
            </a:pPr>
            <a:r>
              <a:rPr lang="en-US" sz="1400" noProof="1" smtClean="0">
                <a:latin typeface="Calibri" pitchFamily="34" charset="0"/>
              </a:rPr>
              <a:t>Days_IO.Put (Day);</a:t>
            </a:r>
          </a:p>
          <a:p>
            <a:pPr marL="228600" lvl="1" eaLnBrk="0" hangingPunct="0">
              <a:lnSpc>
                <a:spcPct val="105000"/>
              </a:lnSpc>
            </a:pPr>
            <a:r>
              <a:rPr lang="en-US" sz="1400" noProof="1" smtClean="0">
                <a:latin typeface="Calibri" pitchFamily="34" charset="0"/>
              </a:rPr>
              <a:t>New_Line;</a:t>
            </a:r>
          </a:p>
          <a:p>
            <a:pPr eaLnBrk="0" hangingPunct="0">
              <a:lnSpc>
                <a:spcPct val="105000"/>
              </a:lnSpc>
            </a:pPr>
            <a:r>
              <a:rPr lang="en-US" sz="1400" b="1" noProof="1" smtClean="0">
                <a:latin typeface="Calibri" pitchFamily="34" charset="0"/>
              </a:rPr>
              <a:t>end loop</a:t>
            </a:r>
            <a:r>
              <a:rPr lang="en-US" sz="1400" noProof="1" smtClean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05000"/>
              </a:lnSpc>
            </a:pPr>
            <a:endParaRPr lang="en-US" sz="1400" noProof="1" smtClean="0">
              <a:latin typeface="Calibri" pitchFamily="34" charset="0"/>
            </a:endParaRPr>
          </a:p>
          <a:p>
            <a:pPr eaLnBrk="0" hangingPunct="0">
              <a:lnSpc>
                <a:spcPct val="105000"/>
              </a:lnSpc>
            </a:pPr>
            <a:r>
              <a:rPr lang="en-US" sz="1400" b="1" noProof="1" smtClean="0">
                <a:latin typeface="Calibri" pitchFamily="34" charset="0"/>
              </a:rPr>
              <a:t>for </a:t>
            </a:r>
            <a:r>
              <a:rPr lang="en-US" sz="1400" noProof="1" smtClean="0">
                <a:latin typeface="Calibri" pitchFamily="34" charset="0"/>
              </a:rPr>
              <a:t>Day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Days </a:t>
            </a:r>
            <a:r>
              <a:rPr lang="en-US" sz="1400" b="1" noProof="1" smtClean="0">
                <a:latin typeface="Calibri" pitchFamily="34" charset="0"/>
              </a:rPr>
              <a:t>range </a:t>
            </a:r>
            <a:r>
              <a:rPr lang="en-US" sz="1400" noProof="1" smtClean="0">
                <a:latin typeface="Calibri" pitchFamily="34" charset="0"/>
              </a:rPr>
              <a:t>Mon .. Fri </a:t>
            </a:r>
            <a:r>
              <a:rPr lang="en-US" sz="1400" b="1" noProof="1" smtClean="0">
                <a:latin typeface="Calibri" pitchFamily="34" charset="0"/>
              </a:rPr>
              <a:t>loop</a:t>
            </a:r>
            <a:endParaRPr lang="en-US" sz="1400" noProof="1" smtClean="0">
              <a:latin typeface="Calibri" pitchFamily="34" charset="0"/>
            </a:endParaRPr>
          </a:p>
          <a:p>
            <a:pPr eaLnBrk="0" hangingPunct="0">
              <a:lnSpc>
                <a:spcPct val="105000"/>
              </a:lnSpc>
            </a:pPr>
            <a:endParaRPr lang="en-US" sz="1400" noProof="1" smtClean="0">
              <a:latin typeface="Calibri" pitchFamily="34" charset="0"/>
            </a:endParaRPr>
          </a:p>
          <a:p>
            <a:pPr eaLnBrk="0" hangingPunct="0">
              <a:lnSpc>
                <a:spcPct val="105000"/>
              </a:lnSpc>
            </a:pPr>
            <a:r>
              <a:rPr lang="en-US" sz="1400" b="1" noProof="1" smtClean="0">
                <a:latin typeface="Calibri" pitchFamily="34" charset="0"/>
              </a:rPr>
              <a:t>for </a:t>
            </a:r>
            <a:r>
              <a:rPr lang="en-US" sz="1400" noProof="1" smtClean="0">
                <a:latin typeface="Calibri" pitchFamily="34" charset="0"/>
              </a:rPr>
              <a:t>Count </a:t>
            </a:r>
            <a:r>
              <a:rPr lang="en-US" sz="1400" b="1" noProof="1" smtClean="0">
                <a:latin typeface="Calibri" pitchFamily="34" charset="0"/>
              </a:rPr>
              <a:t>in </a:t>
            </a:r>
            <a:r>
              <a:rPr lang="en-US" sz="1400" noProof="1" smtClean="0">
                <a:latin typeface="Calibri" pitchFamily="34" charset="0"/>
              </a:rPr>
              <a:t>Leaf_Counter </a:t>
            </a:r>
            <a:r>
              <a:rPr lang="en-US" sz="1400" b="1" noProof="1" smtClean="0">
                <a:latin typeface="Calibri" pitchFamily="34" charset="0"/>
              </a:rPr>
              <a:t>range </a:t>
            </a:r>
            <a:r>
              <a:rPr lang="en-US" sz="1400" noProof="1" smtClean="0">
                <a:latin typeface="Calibri" pitchFamily="34" charset="0"/>
              </a:rPr>
              <a:t>1 .. 10 </a:t>
            </a:r>
            <a:r>
              <a:rPr lang="en-US" sz="1400" b="1" noProof="1" smtClean="0">
                <a:latin typeface="Calibri" pitchFamily="34" charset="0"/>
              </a:rPr>
              <a:t>loop</a:t>
            </a:r>
            <a:endParaRPr lang="en-US" sz="1400" b="1" noProof="1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Reversing </a:t>
            </a:r>
            <a:r>
              <a:rPr lang="en-US" dirty="0"/>
              <a:t>Low-Level Iteration </a:t>
            </a:r>
            <a:r>
              <a:rPr lang="en-US" dirty="0" smtClean="0"/>
              <a:t>Direction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Keyword “reverse” reverses iteration values</a:t>
            </a:r>
          </a:p>
          <a:p>
            <a:endParaRPr lang="en-US" dirty="0" smtClean="0"/>
          </a:p>
          <a:p>
            <a:r>
              <a:rPr lang="en-US" dirty="0" smtClean="0"/>
              <a:t>Reverse on a null range is still a null range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Thus no iteration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r>
              <a:rPr lang="en-US" dirty="0" smtClean="0"/>
              <a:t>Not meaningful unless bounds not known until execution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133600" y="1752600"/>
            <a:ext cx="3380542" cy="3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en-US" sz="1600" b="1">
                <a:latin typeface="Calibri" pitchFamily="34" charset="0"/>
              </a:rPr>
              <a:t>for </a:t>
            </a:r>
            <a:r>
              <a:rPr lang="en-US" sz="1600">
                <a:latin typeface="Calibri" pitchFamily="34" charset="0"/>
              </a:rPr>
              <a:t>This_Day </a:t>
            </a:r>
            <a:r>
              <a:rPr lang="en-US" sz="1600" b="1">
                <a:latin typeface="Calibri" pitchFamily="34" charset="0"/>
              </a:rPr>
              <a:t>in </a:t>
            </a:r>
            <a:r>
              <a:rPr lang="en-US" sz="1600" b="1">
                <a:solidFill>
                  <a:srgbClr val="0000FF"/>
                </a:solidFill>
                <a:latin typeface="Calibri" pitchFamily="34" charset="0"/>
              </a:rPr>
              <a:t>reverse</a:t>
            </a:r>
            <a:r>
              <a:rPr lang="en-US" sz="1600" b="1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Mon .. Fri </a:t>
            </a:r>
            <a:r>
              <a:rPr lang="en-US" sz="1600" b="1">
                <a:latin typeface="Calibri" pitchFamily="34" charset="0"/>
              </a:rPr>
              <a:t>loop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133600" y="3474011"/>
            <a:ext cx="4733284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 b="1">
                <a:latin typeface="Calibri" pitchFamily="34" charset="0"/>
              </a:rPr>
              <a:t>for </a:t>
            </a:r>
            <a:r>
              <a:rPr lang="en-US" sz="1600">
                <a:latin typeface="Calibri" pitchFamily="34" charset="0"/>
              </a:rPr>
              <a:t>This_Day </a:t>
            </a:r>
            <a:r>
              <a:rPr lang="en-US" sz="1600" b="1">
                <a:latin typeface="Calibri" pitchFamily="34" charset="0"/>
              </a:rPr>
              <a:t>in reverse </a:t>
            </a:r>
            <a:r>
              <a:rPr lang="en-US" sz="1600" b="1" i="1">
                <a:solidFill>
                  <a:srgbClr val="CC0000"/>
                </a:solidFill>
                <a:latin typeface="Calibri" pitchFamily="34" charset="0"/>
              </a:rPr>
              <a:t>Fri .. Mon</a:t>
            </a:r>
            <a:r>
              <a:rPr lang="en-US" sz="1600">
                <a:latin typeface="Calibri" pitchFamily="34" charset="0"/>
              </a:rPr>
              <a:t> </a:t>
            </a:r>
            <a:r>
              <a:rPr lang="en-US" sz="1600" b="1">
                <a:latin typeface="Calibri" pitchFamily="34" charset="0"/>
              </a:rPr>
              <a:t>loop  </a:t>
            </a:r>
            <a:r>
              <a:rPr lang="en-US" sz="1600">
                <a:latin typeface="Calibri" pitchFamily="34" charset="0"/>
              </a:rPr>
              <a:t>-- never does...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2133600" y="5115168"/>
            <a:ext cx="2574937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1600" dirty="0" smtClean="0">
                <a:latin typeface="Calibri" pitchFamily="34" charset="0"/>
              </a:rPr>
              <a:t>Get (</a:t>
            </a:r>
            <a:r>
              <a:rPr lang="en-US" sz="1600" dirty="0" err="1" smtClean="0">
                <a:latin typeface="Calibri" pitchFamily="34" charset="0"/>
              </a:rPr>
              <a:t>Item_Count</a:t>
            </a:r>
            <a:r>
              <a:rPr lang="en-US" sz="1600" dirty="0" smtClean="0">
                <a:latin typeface="Calibri" pitchFamily="34" charset="0"/>
              </a:rPr>
              <a:t>);</a:t>
            </a:r>
            <a:endParaRPr lang="en-US" sz="1600" dirty="0">
              <a:latin typeface="Calibri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sz="1600" b="1" dirty="0">
                <a:latin typeface="Calibri" pitchFamily="34" charset="0"/>
              </a:rPr>
              <a:t>for </a:t>
            </a:r>
            <a:r>
              <a:rPr lang="en-US" sz="1600" dirty="0" smtClean="0">
                <a:latin typeface="Calibri" pitchFamily="34" charset="0"/>
              </a:rPr>
              <a:t>K </a:t>
            </a:r>
            <a:r>
              <a:rPr lang="en-US" sz="1600" b="1" dirty="0" smtClean="0">
                <a:latin typeface="Calibri" pitchFamily="34" charset="0"/>
              </a:rPr>
              <a:t>in </a:t>
            </a:r>
            <a:r>
              <a:rPr lang="en-US" sz="1600" dirty="0" smtClean="0">
                <a:latin typeface="Calibri" pitchFamily="34" charset="0"/>
              </a:rPr>
              <a:t>1 .. </a:t>
            </a:r>
            <a:r>
              <a:rPr lang="en-US" sz="1600" dirty="0" err="1" smtClean="0">
                <a:latin typeface="Calibri" pitchFamily="34" charset="0"/>
              </a:rPr>
              <a:t>Item_Count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b="1" dirty="0" smtClean="0">
                <a:latin typeface="Calibri" pitchFamily="34" charset="0"/>
              </a:rPr>
              <a:t>loop</a:t>
            </a:r>
            <a:endParaRPr lang="en-US" sz="16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3770012"/>
            <a:ext cx="3124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Assignment Statements</a:t>
            </a:r>
          </a:p>
          <a:p>
            <a:r>
              <a:rPr lang="en-US" dirty="0" smtClean="0"/>
              <a:t>Conditional Statements</a:t>
            </a:r>
          </a:p>
          <a:p>
            <a:r>
              <a:rPr lang="en-US" dirty="0" smtClean="0"/>
              <a:t>Loop Statements</a:t>
            </a:r>
          </a:p>
          <a:p>
            <a:r>
              <a:rPr lang="en-US" dirty="0" smtClean="0"/>
              <a:t>Block Statements</a:t>
            </a:r>
          </a:p>
          <a:p>
            <a:r>
              <a:rPr lang="en-US" dirty="0" smtClean="0"/>
              <a:t>Null Statements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5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518" y="4816207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602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Block Statements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Block statements are genuine statements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An optional declarative part is allowed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May be thought of as inline procedures</a:t>
            </a:r>
          </a:p>
          <a:p>
            <a:r>
              <a:rPr lang="en-US" dirty="0" smtClean="0"/>
              <a:t>Useful when:</a:t>
            </a:r>
          </a:p>
          <a:p>
            <a:pPr lvl="1"/>
            <a:r>
              <a:rPr lang="en-US" dirty="0" smtClean="0"/>
              <a:t>Declarations are only temporarily required</a:t>
            </a:r>
          </a:p>
          <a:p>
            <a:pPr lvl="1"/>
            <a:r>
              <a:rPr lang="en-US" dirty="0" smtClean="0"/>
              <a:t>Declarations must be done as part </a:t>
            </a:r>
            <a:r>
              <a:rPr lang="en-US" dirty="0"/>
              <a:t>of statement sequence</a:t>
            </a:r>
            <a:endParaRPr lang="en-US" dirty="0" smtClean="0"/>
          </a:p>
          <a:p>
            <a:pPr lvl="1"/>
            <a:r>
              <a:rPr lang="en-US" dirty="0" smtClean="0"/>
              <a:t>Exceptions must be trapped locally</a:t>
            </a:r>
          </a:p>
          <a:p>
            <a:r>
              <a:rPr lang="en-US" dirty="0" smtClean="0"/>
              <a:t>Syntax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14600" y="4800600"/>
            <a:ext cx="2364431" cy="1493229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  <a:defRPr/>
            </a:pPr>
            <a:r>
              <a:rPr lang="en-US" sz="1600" dirty="0">
                <a:latin typeface="Arial" charset="0"/>
              </a:rPr>
              <a:t>[</a:t>
            </a:r>
            <a:r>
              <a:rPr lang="en-US" sz="1600" i="1" dirty="0">
                <a:latin typeface="Arial" charset="0"/>
              </a:rPr>
              <a:t>block-name</a:t>
            </a:r>
            <a:r>
              <a:rPr lang="en-US" sz="1600" dirty="0">
                <a:latin typeface="Arial" charset="0"/>
              </a:rPr>
              <a:t> :]  [</a:t>
            </a:r>
            <a:r>
              <a:rPr lang="en-US" sz="1600" b="1" dirty="0">
                <a:latin typeface="Arial" charset="0"/>
              </a:rPr>
              <a:t>declare</a:t>
            </a:r>
            <a:endParaRPr lang="en-US" sz="1600" dirty="0">
              <a:latin typeface="Arial" charset="0"/>
            </a:endParaRPr>
          </a:p>
          <a:p>
            <a:pPr marL="0" lvl="2"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  <a:defRPr/>
            </a:pPr>
            <a:r>
              <a:rPr lang="en-US" sz="1600" dirty="0">
                <a:latin typeface="Arial" charset="0"/>
              </a:rPr>
              <a:t>	&lt;</a:t>
            </a:r>
            <a:r>
              <a:rPr lang="en-US" sz="1600" i="1" dirty="0">
                <a:latin typeface="Arial" charset="0"/>
              </a:rPr>
              <a:t>declarative part</a:t>
            </a:r>
            <a:r>
              <a:rPr lang="en-US" sz="1600" dirty="0" smtClean="0">
                <a:latin typeface="Arial" charset="0"/>
              </a:rPr>
              <a:t>&gt; ]</a:t>
            </a:r>
            <a:endParaRPr lang="en-US" sz="1600" dirty="0">
              <a:latin typeface="Arial" charset="0"/>
            </a:endParaRPr>
          </a:p>
          <a:p>
            <a:pPr marL="0" lvl="1"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  <a:defRPr/>
            </a:pPr>
            <a:r>
              <a:rPr lang="en-US" sz="1600" b="1" dirty="0">
                <a:latin typeface="Arial" charset="0"/>
              </a:rPr>
              <a:t>begin</a:t>
            </a:r>
            <a:endParaRPr lang="en-US" sz="1600" dirty="0">
              <a:latin typeface="Arial" charset="0"/>
            </a:endParaRPr>
          </a:p>
          <a:p>
            <a:pPr marL="0" lvl="2"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  <a:defRPr/>
            </a:pPr>
            <a:r>
              <a:rPr lang="en-US" sz="1600" dirty="0">
                <a:latin typeface="Arial" charset="0"/>
              </a:rPr>
              <a:t>	&lt;</a:t>
            </a:r>
            <a:r>
              <a:rPr lang="en-US" sz="1600" i="1" dirty="0">
                <a:latin typeface="Arial" charset="0"/>
              </a:rPr>
              <a:t>statements</a:t>
            </a:r>
            <a:r>
              <a:rPr lang="en-US" sz="1600" dirty="0">
                <a:latin typeface="Arial" charset="0"/>
              </a:rPr>
              <a:t>&gt;</a:t>
            </a:r>
          </a:p>
          <a:p>
            <a:pPr marL="0" lvl="1" eaLnBrk="0" hangingPunct="0">
              <a:lnSpc>
                <a:spcPct val="90000"/>
              </a:lnSpc>
              <a:spcBef>
                <a:spcPct val="30000"/>
              </a:spcBef>
              <a:tabLst>
                <a:tab pos="288925" algn="l"/>
              </a:tabLst>
              <a:defRPr/>
            </a:pPr>
            <a:r>
              <a:rPr lang="en-US" sz="1600" b="1" dirty="0">
                <a:latin typeface="Arial" charset="0"/>
              </a:rPr>
              <a:t>end </a:t>
            </a:r>
            <a:r>
              <a:rPr lang="en-US" sz="1600" dirty="0">
                <a:latin typeface="Arial" charset="0"/>
              </a:rPr>
              <a:t>[</a:t>
            </a:r>
            <a:r>
              <a:rPr lang="en-US" sz="1600" i="1" dirty="0" smtClean="0">
                <a:latin typeface="Arial" charset="0"/>
              </a:rPr>
              <a:t>block-name</a:t>
            </a:r>
            <a:r>
              <a:rPr lang="en-US" sz="1600" dirty="0" smtClean="0">
                <a:latin typeface="Arial" charset="0"/>
              </a:rPr>
              <a:t>] ;</a:t>
            </a:r>
            <a:endParaRPr lang="en-US" sz="16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Block Statements Example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905000" y="1447800"/>
            <a:ext cx="2321470" cy="4829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400" b="1" dirty="0">
                <a:latin typeface="Calibri" pitchFamily="34" charset="0"/>
              </a:rPr>
              <a:t>begin</a:t>
            </a:r>
          </a:p>
          <a:p>
            <a:pPr marL="228600" lvl="1" eaLnBrk="0" hangingPunct="0"/>
            <a:r>
              <a:rPr lang="en-US" sz="1400" dirty="0">
                <a:latin typeface="Calibri" pitchFamily="34" charset="0"/>
              </a:rPr>
              <a:t>...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400" dirty="0" smtClean="0">
                <a:latin typeface="Calibri" pitchFamily="34" charset="0"/>
              </a:rPr>
              <a:t>Get (V);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400" dirty="0" smtClean="0">
                <a:latin typeface="Calibri" pitchFamily="34" charset="0"/>
              </a:rPr>
              <a:t>Get (U);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400" b="1" dirty="0" smtClean="0">
                <a:latin typeface="Calibri" pitchFamily="34" charset="0"/>
              </a:rPr>
              <a:t>if </a:t>
            </a:r>
            <a:r>
              <a:rPr lang="en-US" sz="1400" dirty="0" smtClean="0">
                <a:latin typeface="Calibri" pitchFamily="34" charset="0"/>
              </a:rPr>
              <a:t>U &gt; V </a:t>
            </a:r>
            <a:r>
              <a:rPr lang="en-US" sz="1400" b="1" dirty="0" smtClean="0">
                <a:latin typeface="Calibri" pitchFamily="34" charset="0"/>
              </a:rPr>
              <a:t>then </a:t>
            </a:r>
            <a:r>
              <a:rPr lang="en-US" sz="1400" dirty="0" smtClean="0">
                <a:latin typeface="Calibri" pitchFamily="34" charset="0"/>
              </a:rPr>
              <a:t>-- swap them</a:t>
            </a:r>
          </a:p>
          <a:p>
            <a:pPr marL="457200" lvl="2" eaLnBrk="0" hangingPunct="0">
              <a:spcBef>
                <a:spcPts val="1200"/>
              </a:spcBef>
            </a:pPr>
            <a:r>
              <a:rPr lang="en-US" sz="1400" b="1" dirty="0" smtClean="0">
                <a:latin typeface="Calibri" pitchFamily="34" charset="0"/>
              </a:rPr>
              <a:t>Swap</a:t>
            </a:r>
            <a:r>
              <a:rPr lang="en-US" sz="1400" dirty="0">
                <a:latin typeface="Calibri" pitchFamily="34" charset="0"/>
              </a:rPr>
              <a:t>:  </a:t>
            </a:r>
            <a:r>
              <a:rPr lang="en-US" sz="1400" b="1" dirty="0">
                <a:latin typeface="Calibri" pitchFamily="34" charset="0"/>
              </a:rPr>
              <a:t>declare</a:t>
            </a:r>
          </a:p>
          <a:p>
            <a:pPr marL="685800" lvl="3" eaLnBrk="0" hangingPunct="0">
              <a:spcBef>
                <a:spcPts val="300"/>
              </a:spcBef>
            </a:pPr>
            <a:r>
              <a:rPr lang="en-US" sz="1400" b="1" dirty="0">
                <a:solidFill>
                  <a:srgbClr val="0000FF"/>
                </a:solidFill>
                <a:latin typeface="Calibri" pitchFamily="34" charset="0"/>
              </a:rPr>
              <a:t>Temp</a:t>
            </a:r>
            <a:r>
              <a:rPr lang="en-US" sz="1400" dirty="0">
                <a:latin typeface="Calibri" pitchFamily="34" charset="0"/>
              </a:rPr>
              <a:t> : Integer;</a:t>
            </a:r>
          </a:p>
          <a:p>
            <a:pPr marL="457200" lvl="2" eaLnBrk="0" hangingPunct="0">
              <a:spcBef>
                <a:spcPts val="300"/>
              </a:spcBef>
            </a:pPr>
            <a:r>
              <a:rPr lang="en-US" sz="1400" b="1" dirty="0">
                <a:latin typeface="Calibri" pitchFamily="34" charset="0"/>
              </a:rPr>
              <a:t>begin</a:t>
            </a:r>
          </a:p>
          <a:p>
            <a:pPr marL="685800" lvl="3" eaLnBrk="0" hangingPunct="0">
              <a:spcBef>
                <a:spcPts val="300"/>
              </a:spcBef>
            </a:pPr>
            <a:r>
              <a:rPr lang="en-US" sz="1400" dirty="0">
                <a:latin typeface="Calibri" pitchFamily="34" charset="0"/>
              </a:rPr>
              <a:t>Temp := U;</a:t>
            </a:r>
          </a:p>
          <a:p>
            <a:pPr marL="685800" lvl="3" eaLnBrk="0" hangingPunct="0">
              <a:spcBef>
                <a:spcPts val="300"/>
              </a:spcBef>
            </a:pPr>
            <a:r>
              <a:rPr lang="en-US" sz="1400" dirty="0">
                <a:latin typeface="Calibri" pitchFamily="34" charset="0"/>
              </a:rPr>
              <a:t>U := V;</a:t>
            </a:r>
          </a:p>
          <a:p>
            <a:pPr marL="685800" lvl="3" eaLnBrk="0" hangingPunct="0">
              <a:spcBef>
                <a:spcPts val="300"/>
              </a:spcBef>
            </a:pPr>
            <a:r>
              <a:rPr lang="en-US" sz="1400" dirty="0">
                <a:latin typeface="Calibri" pitchFamily="34" charset="0"/>
              </a:rPr>
              <a:t>V := Temp;</a:t>
            </a:r>
          </a:p>
          <a:p>
            <a:pPr marL="457200" lvl="2" eaLnBrk="0" hangingPunct="0">
              <a:spcBef>
                <a:spcPts val="300"/>
              </a:spcBef>
            </a:pPr>
            <a:r>
              <a:rPr lang="en-US" sz="1400" b="1" dirty="0">
                <a:latin typeface="Calibri" pitchFamily="34" charset="0"/>
              </a:rPr>
              <a:t>end Swap</a:t>
            </a:r>
            <a:r>
              <a:rPr lang="en-US" sz="1400" dirty="0">
                <a:latin typeface="Calibri" pitchFamily="34" charset="0"/>
              </a:rPr>
              <a:t>;</a:t>
            </a:r>
          </a:p>
          <a:p>
            <a:pPr marL="228600" lvl="1" eaLnBrk="0" hangingPunct="0">
              <a:spcBef>
                <a:spcPts val="1200"/>
              </a:spcBef>
            </a:pPr>
            <a:r>
              <a:rPr lang="en-US" sz="1400" b="1" dirty="0">
                <a:latin typeface="Calibri" pitchFamily="34" charset="0"/>
              </a:rPr>
              <a:t>end if</a:t>
            </a:r>
            <a:r>
              <a:rPr lang="en-US" sz="1400" dirty="0">
                <a:latin typeface="Calibri" pitchFamily="34" charset="0"/>
              </a:rPr>
              <a:t>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400" dirty="0" smtClean="0">
                <a:latin typeface="Calibri" pitchFamily="34" charset="0"/>
              </a:rPr>
              <a:t>Print (U);</a:t>
            </a:r>
            <a:endParaRPr lang="en-US" sz="1400" dirty="0">
              <a:latin typeface="Calibri" pitchFamily="34" charset="0"/>
            </a:endParaRPr>
          </a:p>
          <a:p>
            <a:pPr marL="228600" lvl="1" eaLnBrk="0" hangingPunct="0">
              <a:spcBef>
                <a:spcPts val="600"/>
              </a:spcBef>
            </a:pPr>
            <a:r>
              <a:rPr lang="en-US" sz="1400" dirty="0" smtClean="0">
                <a:latin typeface="Calibri" pitchFamily="34" charset="0"/>
              </a:rPr>
              <a:t>Print (V);</a:t>
            </a:r>
            <a:endParaRPr lang="en-US" sz="1400" dirty="0">
              <a:latin typeface="Calibri" pitchFamily="34" charset="0"/>
            </a:endParaRPr>
          </a:p>
          <a:p>
            <a:pPr marL="228600" lvl="1" eaLnBrk="0" hangingPunct="0">
              <a:spcBef>
                <a:spcPts val="600"/>
              </a:spcBef>
            </a:pPr>
            <a:r>
              <a:rPr lang="en-US" sz="1400" dirty="0">
                <a:latin typeface="Calibri" pitchFamily="34" charset="0"/>
              </a:rPr>
              <a:t>...</a:t>
            </a:r>
          </a:p>
          <a:p>
            <a:pPr eaLnBrk="0" hangingPunct="0">
              <a:spcBef>
                <a:spcPts val="600"/>
              </a:spcBef>
            </a:pPr>
            <a:r>
              <a:rPr lang="en-US" sz="1400" b="1" dirty="0">
                <a:latin typeface="Calibri" pitchFamily="34" charset="0"/>
              </a:rPr>
              <a:t>end</a:t>
            </a:r>
            <a:r>
              <a:rPr lang="en-US" sz="1400" dirty="0">
                <a:latin typeface="Calibri" pitchFamily="34" charset="0"/>
              </a:rPr>
              <a:t>;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blackWhite">
          <a:xfrm>
            <a:off x="5334000" y="2743200"/>
            <a:ext cx="2133600" cy="8284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488" tIns="44450" rIns="90488" bIns="44450">
            <a:spAutoFit/>
          </a:bodyPr>
          <a:lstStyle/>
          <a:p>
            <a:pPr algn="ctr" eaLnBrk="0" hangingPunct="0"/>
            <a:r>
              <a:rPr lang="en-US" sz="1600" dirty="0"/>
              <a:t>Temporary variable, only required </a:t>
            </a:r>
            <a:r>
              <a:rPr lang="en-US" sz="1600" dirty="0" smtClean="0"/>
              <a:t>for swapping</a:t>
            </a:r>
            <a:endParaRPr lang="en-US" sz="1600" dirty="0"/>
          </a:p>
        </p:txBody>
      </p:sp>
      <p:sp>
        <p:nvSpPr>
          <p:cNvPr id="2" name="Rectangle 1"/>
          <p:cNvSpPr/>
          <p:nvPr/>
        </p:nvSpPr>
        <p:spPr bwMode="blackWhite">
          <a:xfrm>
            <a:off x="3810000" y="3227789"/>
            <a:ext cx="152400" cy="1250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 rtlCol="0" anchor="ctr">
            <a:spAutoFit/>
          </a:bodyPr>
          <a:lstStyle/>
          <a:p>
            <a:pPr algn="ctr" eaLnBrk="0" hangingPunct="0"/>
            <a:endParaRPr lang="en-US" sz="1600"/>
          </a:p>
        </p:txBody>
      </p:sp>
      <p:cxnSp>
        <p:nvCxnSpPr>
          <p:cNvPr id="4" name="Curved Connector 3"/>
          <p:cNvCxnSpPr>
            <a:stCxn id="46085" idx="1"/>
            <a:endCxn id="2" idx="3"/>
          </p:cNvCxnSpPr>
          <p:nvPr/>
        </p:nvCxnSpPr>
        <p:spPr bwMode="auto">
          <a:xfrm rot="10800000" flipV="1">
            <a:off x="3962400" y="3157415"/>
            <a:ext cx="1371600" cy="132879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4419600"/>
            <a:ext cx="29718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Assignment Statements</a:t>
            </a:r>
          </a:p>
          <a:p>
            <a:r>
              <a:rPr lang="en-US" dirty="0" smtClean="0"/>
              <a:t>Conditional Statements</a:t>
            </a:r>
          </a:p>
          <a:p>
            <a:r>
              <a:rPr lang="en-US" dirty="0" smtClean="0"/>
              <a:t>Loop Statements</a:t>
            </a:r>
          </a:p>
          <a:p>
            <a:r>
              <a:rPr lang="en-US" dirty="0" smtClean="0"/>
              <a:t>Block Statements</a:t>
            </a:r>
          </a:p>
          <a:p>
            <a:r>
              <a:rPr lang="en-US" dirty="0" smtClean="0"/>
              <a:t>Null Statements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5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518" y="4816207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268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Null Statements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Specify no action to be taken</a:t>
            </a:r>
          </a:p>
          <a:p>
            <a:r>
              <a:rPr lang="en-US" dirty="0" smtClean="0"/>
              <a:t>Used when a statement is required but no action intended</a:t>
            </a:r>
          </a:p>
          <a:p>
            <a:r>
              <a:rPr lang="en-US" dirty="0" smtClean="0"/>
              <a:t>Allows compiler to catch nasty </a:t>
            </a:r>
            <a:r>
              <a:rPr lang="en-US" dirty="0"/>
              <a:t>oversights </a:t>
            </a:r>
            <a:r>
              <a:rPr lang="en-US" dirty="0" smtClean="0"/>
              <a:t>and editing </a:t>
            </a:r>
            <a:r>
              <a:rPr lang="en-US" dirty="0"/>
              <a:t>accidents</a:t>
            </a:r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5320791" y="3886200"/>
            <a:ext cx="2527809" cy="2659702"/>
            <a:chOff x="5320791" y="3893498"/>
            <a:chExt cx="2527809" cy="2659702"/>
          </a:xfrm>
        </p:grpSpPr>
        <p:sp>
          <p:nvSpPr>
            <p:cNvPr id="8" name="Wave 7"/>
            <p:cNvSpPr/>
            <p:nvPr/>
          </p:nvSpPr>
          <p:spPr bwMode="blackWhite">
            <a:xfrm>
              <a:off x="5791200" y="5867400"/>
              <a:ext cx="457200" cy="306288"/>
            </a:xfrm>
            <a:prstGeom prst="wave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rtlCol="0" anchor="ctr">
              <a:spAutoFit/>
            </a:bodyPr>
            <a:lstStyle/>
            <a:p>
              <a:pPr algn="ctr" eaLnBrk="0" hangingPunct="0"/>
              <a:endParaRPr lang="en-US" sz="160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320791" y="3893498"/>
              <a:ext cx="2527809" cy="265970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spcBef>
                  <a:spcPts val="6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>
                  <a:latin typeface="Calibri" pitchFamily="34" charset="0"/>
                </a:rPr>
                <a:t>case </a:t>
              </a:r>
              <a:r>
                <a:rPr lang="en-US" sz="1400" dirty="0">
                  <a:latin typeface="Calibri" pitchFamily="34" charset="0"/>
                </a:rPr>
                <a:t>Today </a:t>
              </a:r>
              <a:r>
                <a:rPr lang="en-US" sz="1400" b="1" dirty="0">
                  <a:latin typeface="Calibri" pitchFamily="34" charset="0"/>
                </a:rPr>
                <a:t>is</a:t>
              </a:r>
              <a:endParaRPr lang="en-US" sz="1400" dirty="0">
                <a:latin typeface="Calibri" pitchFamily="34" charset="0"/>
              </a:endParaRPr>
            </a:p>
            <a:p>
              <a:pPr marL="0" lvl="1" eaLnBrk="0" hangingPunct="0">
                <a:spcBef>
                  <a:spcPts val="12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when </a:t>
              </a:r>
              <a:r>
                <a:rPr lang="en-US" sz="1400" dirty="0">
                  <a:latin typeface="Calibri" pitchFamily="34" charset="0"/>
                </a:rPr>
                <a:t>Monday .. Thursday =&gt;</a:t>
              </a:r>
            </a:p>
            <a:p>
              <a:pPr marL="0" lvl="2" eaLnBrk="0" hangingPunct="0">
                <a:spcBef>
                  <a:spcPts val="600"/>
                </a:spcBef>
                <a:tabLst>
                  <a:tab pos="228600" algn="l"/>
                  <a:tab pos="461963" algn="l"/>
                </a:tabLst>
              </a:pPr>
              <a:r>
                <a:rPr lang="en-US" sz="1400" dirty="0" smtClean="0">
                  <a:latin typeface="Calibri" pitchFamily="34" charset="0"/>
                </a:rPr>
                <a:t>		Work (9.0);</a:t>
              </a:r>
              <a:endParaRPr lang="en-US" sz="1400" dirty="0">
                <a:latin typeface="Calibri" pitchFamily="34" charset="0"/>
              </a:endParaRPr>
            </a:p>
            <a:p>
              <a:pPr marL="0" lvl="1" eaLnBrk="0" hangingPunct="0">
                <a:spcBef>
                  <a:spcPts val="12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when </a:t>
              </a:r>
              <a:r>
                <a:rPr lang="en-US" sz="1400" dirty="0">
                  <a:latin typeface="Calibri" pitchFamily="34" charset="0"/>
                </a:rPr>
                <a:t>Friday =&gt;</a:t>
              </a:r>
            </a:p>
            <a:p>
              <a:pPr marL="0" lvl="2" eaLnBrk="0" hangingPunct="0">
                <a:spcBef>
                  <a:spcPts val="600"/>
                </a:spcBef>
                <a:tabLst>
                  <a:tab pos="228600" algn="l"/>
                  <a:tab pos="461963" algn="l"/>
                </a:tabLst>
              </a:pPr>
              <a:r>
                <a:rPr lang="en-US" sz="1400" dirty="0" smtClean="0">
                  <a:latin typeface="Calibri" pitchFamily="34" charset="0"/>
                </a:rPr>
                <a:t>		Work (4.0);</a:t>
              </a:r>
              <a:endParaRPr lang="en-US" sz="1400" dirty="0">
                <a:latin typeface="Calibri" pitchFamily="34" charset="0"/>
              </a:endParaRPr>
            </a:p>
            <a:p>
              <a:pPr marL="0" lvl="1" eaLnBrk="0" hangingPunct="0">
                <a:spcBef>
                  <a:spcPts val="12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when </a:t>
              </a:r>
              <a:r>
                <a:rPr lang="en-US" sz="1400" dirty="0">
                  <a:latin typeface="Calibri" pitchFamily="34" charset="0"/>
                </a:rPr>
                <a:t>Saturday .. Sunday =&gt;</a:t>
              </a:r>
            </a:p>
            <a:p>
              <a:pPr marL="0" lvl="2" eaLnBrk="0" hangingPunct="0">
                <a:spcBef>
                  <a:spcPts val="6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	null</a:t>
              </a:r>
              <a:r>
                <a:rPr lang="en-US" sz="1400" dirty="0">
                  <a:latin typeface="Calibri" pitchFamily="34" charset="0"/>
                </a:rPr>
                <a:t>;</a:t>
              </a:r>
            </a:p>
            <a:p>
              <a:pPr eaLnBrk="0" hangingPunct="0">
                <a:spcBef>
                  <a:spcPts val="12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>
                  <a:latin typeface="Calibri" pitchFamily="34" charset="0"/>
                </a:rPr>
                <a:t>end case</a:t>
              </a:r>
              <a:r>
                <a:rPr lang="en-US" sz="1400" dirty="0">
                  <a:latin typeface="Calibri" pitchFamily="34" charset="0"/>
                </a:rPr>
                <a:t>;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447800" y="3886200"/>
            <a:ext cx="2527809" cy="2659702"/>
            <a:chOff x="1447800" y="3886200"/>
            <a:chExt cx="2527809" cy="2659702"/>
          </a:xfrm>
        </p:grpSpPr>
        <p:sp>
          <p:nvSpPr>
            <p:cNvPr id="4" name="Oval 3"/>
            <p:cNvSpPr/>
            <p:nvPr/>
          </p:nvSpPr>
          <p:spPr bwMode="blackWhite">
            <a:xfrm>
              <a:off x="1828800" y="5867400"/>
              <a:ext cx="381000" cy="321677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rtlCol="0" anchor="ctr">
              <a:spAutoFit/>
            </a:bodyPr>
            <a:lstStyle/>
            <a:p>
              <a:pPr algn="ctr" eaLnBrk="0" hangingPunct="0"/>
              <a:endParaRPr lang="en-US" sz="1600"/>
            </a:p>
          </p:txBody>
        </p:sp>
        <p:sp>
          <p:nvSpPr>
            <p:cNvPr id="50180" name="Rectangle 4"/>
            <p:cNvSpPr>
              <a:spLocks noChangeArrowheads="1"/>
            </p:cNvSpPr>
            <p:nvPr/>
          </p:nvSpPr>
          <p:spPr bwMode="auto">
            <a:xfrm>
              <a:off x="1447800" y="3886200"/>
              <a:ext cx="2527809" cy="265970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spcBef>
                  <a:spcPts val="6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>
                  <a:latin typeface="Calibri" pitchFamily="34" charset="0"/>
                </a:rPr>
                <a:t>case </a:t>
              </a:r>
              <a:r>
                <a:rPr lang="en-US" sz="1400" dirty="0">
                  <a:latin typeface="Calibri" pitchFamily="34" charset="0"/>
                </a:rPr>
                <a:t>Today </a:t>
              </a:r>
              <a:r>
                <a:rPr lang="en-US" sz="1400" b="1" dirty="0">
                  <a:latin typeface="Calibri" pitchFamily="34" charset="0"/>
                </a:rPr>
                <a:t>is</a:t>
              </a:r>
              <a:endParaRPr lang="en-US" sz="1400" dirty="0">
                <a:latin typeface="Calibri" pitchFamily="34" charset="0"/>
              </a:endParaRPr>
            </a:p>
            <a:p>
              <a:pPr marL="0" lvl="1" eaLnBrk="0" hangingPunct="0">
                <a:spcBef>
                  <a:spcPts val="12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when </a:t>
              </a:r>
              <a:r>
                <a:rPr lang="en-US" sz="1400" dirty="0">
                  <a:latin typeface="Calibri" pitchFamily="34" charset="0"/>
                </a:rPr>
                <a:t>Monday .. Thursday =&gt;</a:t>
              </a:r>
            </a:p>
            <a:p>
              <a:pPr marL="0" lvl="2" eaLnBrk="0" hangingPunct="0">
                <a:spcBef>
                  <a:spcPts val="600"/>
                </a:spcBef>
                <a:tabLst>
                  <a:tab pos="228600" algn="l"/>
                  <a:tab pos="461963" algn="l"/>
                </a:tabLst>
              </a:pPr>
              <a:r>
                <a:rPr lang="en-US" sz="1400" dirty="0" smtClean="0">
                  <a:latin typeface="Calibri" pitchFamily="34" charset="0"/>
                </a:rPr>
                <a:t>		Work (9.0);</a:t>
              </a:r>
              <a:endParaRPr lang="en-US" sz="1400" dirty="0">
                <a:latin typeface="Calibri" pitchFamily="34" charset="0"/>
              </a:endParaRPr>
            </a:p>
            <a:p>
              <a:pPr marL="0" lvl="1" eaLnBrk="0" hangingPunct="0">
                <a:spcBef>
                  <a:spcPts val="12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when </a:t>
              </a:r>
              <a:r>
                <a:rPr lang="en-US" sz="1400" dirty="0">
                  <a:latin typeface="Calibri" pitchFamily="34" charset="0"/>
                </a:rPr>
                <a:t>Friday =&gt;</a:t>
              </a:r>
            </a:p>
            <a:p>
              <a:pPr marL="0" lvl="2" eaLnBrk="0" hangingPunct="0">
                <a:spcBef>
                  <a:spcPts val="600"/>
                </a:spcBef>
                <a:tabLst>
                  <a:tab pos="228600" algn="l"/>
                  <a:tab pos="461963" algn="l"/>
                </a:tabLst>
              </a:pPr>
              <a:r>
                <a:rPr lang="en-US" sz="1400" dirty="0" smtClean="0">
                  <a:latin typeface="Calibri" pitchFamily="34" charset="0"/>
                </a:rPr>
                <a:t>		Work (4.0);</a:t>
              </a:r>
              <a:endParaRPr lang="en-US" sz="1400" dirty="0">
                <a:latin typeface="Calibri" pitchFamily="34" charset="0"/>
              </a:endParaRPr>
            </a:p>
            <a:p>
              <a:pPr marL="0" lvl="1" eaLnBrk="0" hangingPunct="0">
                <a:spcBef>
                  <a:spcPts val="12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when </a:t>
              </a:r>
              <a:r>
                <a:rPr lang="en-US" sz="1400" dirty="0">
                  <a:latin typeface="Calibri" pitchFamily="34" charset="0"/>
                </a:rPr>
                <a:t>Saturday .. Sunday =&gt;</a:t>
              </a:r>
            </a:p>
            <a:p>
              <a:pPr marL="0" lvl="2" eaLnBrk="0" hangingPunct="0">
                <a:spcBef>
                  <a:spcPts val="6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 smtClean="0">
                  <a:latin typeface="Calibri" pitchFamily="34" charset="0"/>
                </a:rPr>
                <a:t>		</a:t>
              </a:r>
              <a:r>
                <a:rPr lang="en-US" sz="1400" dirty="0" smtClean="0">
                  <a:latin typeface="Calibri" pitchFamily="34" charset="0"/>
                </a:rPr>
                <a:t>;</a:t>
              </a:r>
              <a:endParaRPr lang="en-US" sz="1400" dirty="0">
                <a:latin typeface="Calibri" pitchFamily="34" charset="0"/>
              </a:endParaRPr>
            </a:p>
            <a:p>
              <a:pPr eaLnBrk="0" hangingPunct="0">
                <a:spcBef>
                  <a:spcPts val="1200"/>
                </a:spcBef>
                <a:tabLst>
                  <a:tab pos="228600" algn="l"/>
                  <a:tab pos="461963" algn="l"/>
                </a:tabLst>
              </a:pPr>
              <a:r>
                <a:rPr lang="en-US" sz="1400" b="1" dirty="0">
                  <a:latin typeface="Calibri" pitchFamily="34" charset="0"/>
                </a:rPr>
                <a:t>end case</a:t>
              </a:r>
              <a:r>
                <a:rPr lang="en-US" sz="1400" dirty="0">
                  <a:latin typeface="Calibri" pitchFamily="34" charset="0"/>
                </a:rPr>
                <a:t>;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711704" y="6019800"/>
              <a:ext cx="939681" cy="30777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b="1" i="0" kern="1200" dirty="0" smtClean="0"/>
                <a:t>Not legal</a:t>
              </a:r>
            </a:p>
          </p:txBody>
        </p:sp>
        <p:cxnSp>
          <p:nvCxnSpPr>
            <p:cNvPr id="7" name="Curved Connector 6"/>
            <p:cNvCxnSpPr>
              <a:stCxn id="3" idx="1"/>
              <a:endCxn id="4" idx="6"/>
            </p:cNvCxnSpPr>
            <p:nvPr/>
          </p:nvCxnSpPr>
          <p:spPr bwMode="auto">
            <a:xfrm rot="10800000">
              <a:off x="2209800" y="6028239"/>
              <a:ext cx="501904" cy="145450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5096972"/>
            <a:ext cx="1981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Assignment Statements</a:t>
            </a:r>
          </a:p>
          <a:p>
            <a:r>
              <a:rPr lang="en-US" dirty="0" smtClean="0"/>
              <a:t>Conditional Statements</a:t>
            </a:r>
          </a:p>
          <a:p>
            <a:r>
              <a:rPr lang="en-US" dirty="0" smtClean="0"/>
              <a:t>Loop Statements</a:t>
            </a:r>
          </a:p>
          <a:p>
            <a:r>
              <a:rPr lang="en-US" dirty="0" smtClean="0"/>
              <a:t>Block Statements</a:t>
            </a:r>
          </a:p>
          <a:p>
            <a:r>
              <a:rPr lang="en-US" dirty="0" smtClean="0"/>
              <a:t>Null Statements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5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518" y="4816207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0802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Assignment </a:t>
            </a:r>
            <a:r>
              <a:rPr lang="en-US" i="1" smtClean="0"/>
              <a:t>Statements</a:t>
            </a:r>
            <a:r>
              <a:rPr lang="en-US" smtClean="0"/>
              <a:t>, Not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Cannot be mixed within an expression, unlike expression-oriented languages (C, C++, etc.)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  <a:p>
            <a:pPr marL="457200" lvl="1" indent="0"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Prevents common coding error of unintentional assignment inside conditionals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2209800"/>
            <a:ext cx="1660525" cy="3698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>
                <a:latin typeface="Calibri" pitchFamily="34" charset="0"/>
              </a:rPr>
              <a:t>int</a:t>
            </a:r>
            <a:r>
              <a:rPr lang="en-US" dirty="0">
                <a:latin typeface="Calibri" pitchFamily="34" charset="0"/>
              </a:rPr>
              <a:t> a = b = c = 1;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blackWhite">
          <a:xfrm>
            <a:off x="6883954" y="2200275"/>
            <a:ext cx="1060931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en-US" b="1" dirty="0" smtClean="0"/>
              <a:t>Not Ada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5019675"/>
            <a:ext cx="1082675" cy="92392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latin typeface="Calibri" pitchFamily="34" charset="0"/>
              </a:rPr>
              <a:t>if </a:t>
            </a:r>
            <a:r>
              <a:rPr lang="en-US" dirty="0">
                <a:latin typeface="Calibri" pitchFamily="34" charset="0"/>
              </a:rPr>
              <a:t>(a = 1) {</a:t>
            </a:r>
          </a:p>
          <a:p>
            <a:pPr>
              <a:tabLst>
                <a:tab pos="227013" algn="l"/>
              </a:tabLst>
              <a:defRPr/>
            </a:pPr>
            <a:r>
              <a:rPr lang="en-US" dirty="0">
                <a:latin typeface="Calibri" pitchFamily="34" charset="0"/>
              </a:rPr>
              <a:t>	...</a:t>
            </a:r>
          </a:p>
          <a:p>
            <a:pPr>
              <a:defRPr/>
            </a:pPr>
            <a:r>
              <a:rPr lang="en-US" dirty="0">
                <a:latin typeface="Calibri" pitchFamily="34" charset="0"/>
              </a:rPr>
              <a:t>}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28800" y="2982913"/>
            <a:ext cx="5586413" cy="3698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txBody>
          <a:bodyPr wrap="none">
            <a:spAutoFit/>
          </a:bodyPr>
          <a:lstStyle>
            <a:defPPr>
              <a:defRPr lang="en-US"/>
            </a:defPPr>
            <a:lvl1pPr>
              <a:defRPr b="1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while </a:t>
            </a:r>
            <a:r>
              <a:rPr lang="en-US" b="0" dirty="0" smtClean="0"/>
              <a:t>(line = </a:t>
            </a:r>
            <a:r>
              <a:rPr lang="en-US" b="0" dirty="0" err="1" smtClean="0"/>
              <a:t>readline</a:t>
            </a:r>
            <a:r>
              <a:rPr lang="en-US" b="0" dirty="0" smtClean="0"/>
              <a:t>(file)) { ...do</a:t>
            </a:r>
            <a:r>
              <a:rPr lang="en-US" dirty="0" smtClean="0"/>
              <a:t> </a:t>
            </a:r>
            <a:r>
              <a:rPr lang="en-US" b="0" dirty="0" smtClean="0"/>
              <a:t>something with line... }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76800" y="5019675"/>
            <a:ext cx="1196975" cy="92392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latin typeface="Calibri" pitchFamily="34" charset="0"/>
              </a:rPr>
              <a:t>if </a:t>
            </a:r>
            <a:r>
              <a:rPr lang="en-US" dirty="0">
                <a:latin typeface="Calibri" pitchFamily="34" charset="0"/>
              </a:rPr>
              <a:t>(1 == a) {</a:t>
            </a:r>
          </a:p>
          <a:p>
            <a:pPr>
              <a:tabLst>
                <a:tab pos="227013" algn="l"/>
              </a:tabLst>
              <a:defRPr/>
            </a:pPr>
            <a:r>
              <a:rPr lang="en-US" dirty="0">
                <a:latin typeface="Calibri" pitchFamily="34" charset="0"/>
              </a:rPr>
              <a:t>	...</a:t>
            </a:r>
          </a:p>
          <a:p>
            <a:pPr>
              <a:defRPr/>
            </a:pPr>
            <a:r>
              <a:rPr lang="en-US" dirty="0">
                <a:latin typeface="Calibri" pitchFamily="34" charset="0"/>
              </a:rPr>
              <a:t>}</a:t>
            </a:r>
          </a:p>
        </p:txBody>
      </p:sp>
      <p:sp>
        <p:nvSpPr>
          <p:cNvPr id="14" name="Notched Right Arrow 13"/>
          <p:cNvSpPr/>
          <p:nvPr/>
        </p:nvSpPr>
        <p:spPr bwMode="blackWhite">
          <a:xfrm>
            <a:off x="2895600" y="5148263"/>
            <a:ext cx="1676400" cy="666750"/>
          </a:xfrm>
          <a:prstGeom prst="notchedRightArrow">
            <a:avLst/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 anchor="ctr">
            <a:spAutoFit/>
          </a:bodyPr>
          <a:lstStyle/>
          <a:p>
            <a:pPr algn="ctr" eaLnBrk="0" hangingPunct="0">
              <a:defRPr/>
            </a:pPr>
            <a:r>
              <a:rPr lang="en-US" sz="1600" dirty="0"/>
              <a:t>should be 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blackWhite">
          <a:xfrm>
            <a:off x="6324600" y="5159375"/>
            <a:ext cx="2203450" cy="646113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 type="none" w="sm" len="sm"/>
            <a:tailEnd type="none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en-US" dirty="0" smtClean="0"/>
              <a:t>But does everybody always do that?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Summary</a:t>
            </a:r>
          </a:p>
        </p:txBody>
      </p:sp>
      <p:sp>
        <p:nvSpPr>
          <p:cNvPr id="51203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Assignments must satisfy any constraints of LHS</a:t>
            </a:r>
          </a:p>
          <a:p>
            <a:pPr lvl="1">
              <a:defRPr/>
            </a:pPr>
            <a:r>
              <a:rPr lang="en-US" dirty="0" smtClean="0"/>
              <a:t>Invalid assignments don’t alter target</a:t>
            </a:r>
          </a:p>
          <a:p>
            <a:pPr>
              <a:defRPr/>
            </a:pPr>
            <a:r>
              <a:rPr lang="en-US" dirty="0" smtClean="0"/>
              <a:t>Intent to do nothing must be explicitly specified</a:t>
            </a:r>
          </a:p>
          <a:p>
            <a:pPr>
              <a:defRPr/>
            </a:pPr>
            <a:r>
              <a:rPr lang="en-US" dirty="0" smtClean="0"/>
              <a:t>Case statements alternatives don’t fall through</a:t>
            </a:r>
          </a:p>
          <a:p>
            <a:pPr>
              <a:defRPr/>
            </a:pPr>
            <a:r>
              <a:rPr lang="en-US" dirty="0" smtClean="0"/>
              <a:t>Any kind of loop can be expressed with building blocks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/>
          <a:lstStyle/>
          <a:p>
            <a:r>
              <a:rPr lang="en-US" smtClean="0"/>
              <a:t>Statements </a:t>
            </a:r>
            <a:r>
              <a:rPr lang="en-US" smtClean="0"/>
              <a:t>Lab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808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Implicit Range Constraint Checking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blackWhite">
          <a:xfrm>
            <a:off x="4749800" y="4513263"/>
            <a:ext cx="2651125" cy="150812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sysDot"/>
            <a:miter lim="800000"/>
            <a:headEnd type="none" w="sm" len="sm"/>
            <a:tailEnd type="none" w="lg" len="med"/>
          </a:ln>
        </p:spPr>
        <p:txBody>
          <a:bodyPr wrap="none" lIns="182880" tIns="137160" rIns="182880" bIns="137160">
            <a:spAutoFit/>
          </a:bodyPr>
          <a:lstStyle>
            <a:lvl1pPr eaLnBrk="0" hangingPunct="0">
              <a:tabLst>
                <a:tab pos="228600" algn="l"/>
                <a:tab pos="4587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28600" algn="l"/>
                <a:tab pos="4587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28600" algn="l"/>
                <a:tab pos="4587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28600" algn="l"/>
                <a:tab pos="4587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28600" algn="l"/>
                <a:tab pos="4587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87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87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87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5878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i="1"/>
              <a:t>if K &lt; 0 or K &gt; 100 then</a:t>
            </a:r>
          </a:p>
          <a:p>
            <a:r>
              <a:rPr lang="en-US" sz="1600" i="1"/>
              <a:t>	raise Constraint_Error;</a:t>
            </a:r>
          </a:p>
          <a:p>
            <a:r>
              <a:rPr lang="en-US" sz="1600" i="1"/>
              <a:t>else</a:t>
            </a:r>
          </a:p>
          <a:p>
            <a:r>
              <a:rPr lang="en-US" sz="1600" i="1"/>
              <a:t>	P := K;</a:t>
            </a:r>
          </a:p>
          <a:p>
            <a:r>
              <a:rPr lang="en-US" sz="1600" i="1"/>
              <a:t>end if;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blackWhite">
          <a:xfrm>
            <a:off x="4611688" y="4076700"/>
            <a:ext cx="292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Implicitly-Generated Check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blackWhite">
          <a:xfrm>
            <a:off x="1978025" y="3979863"/>
            <a:ext cx="688975" cy="3810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sysDot"/>
            <a:miter lim="800000"/>
            <a:headEnd type="none" w="sm" len="sm"/>
            <a:tailEnd type="none" w="lg" len="med"/>
          </a:ln>
        </p:spPr>
        <p:txBody>
          <a:bodyPr wrap="square" anchor="ctr">
            <a:spAutoFit/>
          </a:bodyPr>
          <a:lstStyle/>
          <a:p>
            <a:endParaRPr lang="en-US"/>
          </a:p>
        </p:txBody>
      </p:sp>
      <p:cxnSp>
        <p:nvCxnSpPr>
          <p:cNvPr id="14342" name="AutoShape 6"/>
          <p:cNvCxnSpPr>
            <a:cxnSpLocks noChangeShapeType="1"/>
            <a:stCxn id="14339" idx="1"/>
            <a:endCxn id="14341" idx="3"/>
          </p:cNvCxnSpPr>
          <p:nvPr/>
        </p:nvCxnSpPr>
        <p:spPr bwMode="blackWhite">
          <a:xfrm rot="10800000">
            <a:off x="2667000" y="4170364"/>
            <a:ext cx="2082800" cy="109696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Text Box 7"/>
          <p:cNvSpPr txBox="1">
            <a:spLocks noChangeArrowheads="1"/>
          </p:cNvSpPr>
          <p:nvPr/>
        </p:nvSpPr>
        <p:spPr bwMode="blackWhite">
          <a:xfrm>
            <a:off x="1749425" y="1922463"/>
            <a:ext cx="2502929" cy="302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b="1" dirty="0">
                <a:latin typeface="Calibri" pitchFamily="34" charset="0"/>
              </a:rPr>
              <a:t>procedure </a:t>
            </a:r>
            <a:r>
              <a:rPr lang="en-US" sz="1600" dirty="0">
                <a:latin typeface="Calibri" pitchFamily="34" charset="0"/>
              </a:rPr>
              <a:t>Demo </a:t>
            </a:r>
            <a:r>
              <a:rPr lang="en-US" sz="1600" b="1" dirty="0">
                <a:latin typeface="Calibri" pitchFamily="34" charset="0"/>
              </a:rPr>
              <a:t>is</a:t>
            </a:r>
            <a:endParaRPr lang="en-US" sz="1600" dirty="0">
              <a:latin typeface="Calibri" pitchFamily="34" charset="0"/>
            </a:endParaRPr>
          </a:p>
          <a:p>
            <a:endParaRPr lang="en-US" sz="1600" dirty="0">
              <a:latin typeface="Calibri" pitchFamily="34" charset="0"/>
            </a:endParaRPr>
          </a:p>
          <a:p>
            <a:r>
              <a:rPr lang="en-US" sz="1600" dirty="0">
                <a:latin typeface="Calibri" pitchFamily="34" charset="0"/>
              </a:rPr>
              <a:t>	K : Integer;</a:t>
            </a:r>
          </a:p>
          <a:p>
            <a:endParaRPr lang="en-US" sz="1600" dirty="0">
              <a:latin typeface="Calibri" pitchFamily="34" charset="0"/>
            </a:endParaRPr>
          </a:p>
          <a:p>
            <a:r>
              <a:rPr lang="en-US" sz="1600" dirty="0">
                <a:latin typeface="Calibri" pitchFamily="34" charset="0"/>
              </a:rPr>
              <a:t>	P : Integer </a:t>
            </a:r>
            <a:r>
              <a:rPr lang="en-US" sz="1600" b="1" dirty="0">
                <a:latin typeface="Calibri" pitchFamily="34" charset="0"/>
              </a:rPr>
              <a:t>range </a:t>
            </a:r>
            <a:r>
              <a:rPr lang="en-US" sz="1600" dirty="0">
                <a:latin typeface="Calibri" pitchFamily="34" charset="0"/>
              </a:rPr>
              <a:t>0 .. 100;</a:t>
            </a:r>
          </a:p>
          <a:p>
            <a:endParaRPr lang="en-US" sz="1600" dirty="0">
              <a:latin typeface="Calibri" pitchFamily="34" charset="0"/>
            </a:endParaRPr>
          </a:p>
          <a:p>
            <a:r>
              <a:rPr lang="en-US" sz="1600" b="1" dirty="0">
                <a:latin typeface="Calibri" pitchFamily="34" charset="0"/>
              </a:rPr>
              <a:t>begin</a:t>
            </a:r>
            <a:endParaRPr lang="en-US" sz="1600" dirty="0">
              <a:latin typeface="Calibri" pitchFamily="34" charset="0"/>
            </a:endParaRPr>
          </a:p>
          <a:p>
            <a:r>
              <a:rPr lang="en-US" sz="1600" dirty="0">
                <a:latin typeface="Calibri" pitchFamily="34" charset="0"/>
              </a:rPr>
              <a:t>	…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Calibri" pitchFamily="34" charset="0"/>
              </a:rPr>
              <a:t>	P := K;</a:t>
            </a:r>
          </a:p>
          <a:p>
            <a:pPr>
              <a:spcAft>
                <a:spcPct val="40000"/>
              </a:spcAft>
            </a:pPr>
            <a:r>
              <a:rPr lang="en-US" sz="1600" dirty="0">
                <a:latin typeface="Calibri" pitchFamily="34" charset="0"/>
              </a:rPr>
              <a:t>	…</a:t>
            </a:r>
          </a:p>
          <a:p>
            <a:r>
              <a:rPr lang="en-US" sz="1600" b="1" dirty="0">
                <a:latin typeface="Calibri" pitchFamily="34" charset="0"/>
              </a:rPr>
              <a:t>end </a:t>
            </a:r>
            <a:r>
              <a:rPr lang="en-US" sz="1600" dirty="0">
                <a:latin typeface="Calibri" pitchFamily="34" charset="0"/>
              </a:rPr>
              <a:t>Demo;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85800" y="2447453"/>
            <a:ext cx="40386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Assignment Statements</a:t>
            </a:r>
          </a:p>
          <a:p>
            <a:r>
              <a:rPr lang="en-US" dirty="0" smtClean="0"/>
              <a:t>Conditional Statements</a:t>
            </a:r>
          </a:p>
          <a:p>
            <a:r>
              <a:rPr lang="en-US" dirty="0" smtClean="0"/>
              <a:t>Loop Statements</a:t>
            </a:r>
          </a:p>
          <a:p>
            <a:r>
              <a:rPr lang="en-US" dirty="0" smtClean="0"/>
              <a:t>Block Statements</a:t>
            </a:r>
          </a:p>
          <a:p>
            <a:r>
              <a:rPr lang="en-US" dirty="0" smtClean="0"/>
              <a:t>Null Statements</a:t>
            </a:r>
          </a:p>
          <a:p>
            <a:r>
              <a:rPr lang="en-US" dirty="0" smtClean="0"/>
              <a:t>Summary</a:t>
            </a:r>
          </a:p>
        </p:txBody>
      </p:sp>
      <p:pic>
        <p:nvPicPr>
          <p:cNvPr id="5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518" y="4816207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1413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If-then Statements</a:t>
            </a:r>
          </a:p>
        </p:txBody>
      </p:sp>
      <p:sp>
        <p:nvSpPr>
          <p:cNvPr id="16387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Control flow using Boolean expressions</a:t>
            </a:r>
          </a:p>
          <a:p>
            <a:r>
              <a:rPr lang="en-US" smtClean="0"/>
              <a:t>Syntax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1778000" y="2514600"/>
            <a:ext cx="2444750" cy="792163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8600" algn="l"/>
              </a:tabLst>
            </a:pPr>
            <a:r>
              <a:rPr lang="en-US" sz="1400" b="1"/>
              <a:t>if  </a:t>
            </a:r>
            <a:r>
              <a:rPr lang="en-US" sz="1400" i="1"/>
              <a:t>boolean_expression  </a:t>
            </a:r>
            <a:r>
              <a:rPr lang="en-US" sz="1400" b="1"/>
              <a:t>then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8600" algn="l"/>
              </a:tabLst>
            </a:pPr>
            <a:r>
              <a:rPr lang="en-US" sz="1400"/>
              <a:t>	</a:t>
            </a:r>
            <a:r>
              <a:rPr lang="en-US" sz="1400" i="1"/>
              <a:t>sequence_of_statements</a:t>
            </a:r>
            <a:endParaRPr lang="en-US" sz="1400"/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8600" algn="l"/>
              </a:tabLst>
            </a:pPr>
            <a:r>
              <a:rPr lang="en-US" sz="1400" b="1"/>
              <a:t>end if;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2209800" y="3987800"/>
            <a:ext cx="4124272" cy="24583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</a:pPr>
            <a:r>
              <a:rPr lang="en-US" sz="1600" b="1" noProof="1" smtClean="0">
                <a:latin typeface="Calibri" pitchFamily="34" charset="0"/>
              </a:rPr>
              <a:t>begin</a:t>
            </a:r>
            <a:endParaRPr lang="en-US" sz="1600" noProof="1" smtClean="0">
              <a:latin typeface="Calibri" pitchFamily="34" charset="0"/>
            </a:endParaRPr>
          </a:p>
          <a:p>
            <a:pPr marL="228600" lvl="1" eaLnBrk="0" hangingPunct="0">
              <a:lnSpc>
                <a:spcPct val="115000"/>
              </a:lnSpc>
            </a:pPr>
            <a:r>
              <a:rPr lang="en-US" sz="1600" noProof="1" smtClean="0">
                <a:latin typeface="Calibri" pitchFamily="34" charset="0"/>
              </a:rPr>
              <a:t>...</a:t>
            </a:r>
          </a:p>
          <a:p>
            <a:pPr marL="228600" lvl="1" eaLnBrk="0" hangingPunct="0">
              <a:lnSpc>
                <a:spcPct val="115000"/>
              </a:lnSpc>
            </a:pPr>
            <a:r>
              <a:rPr lang="en-US" sz="1600" b="1" noProof="1" smtClean="0">
                <a:latin typeface="Calibri" pitchFamily="34" charset="0"/>
              </a:rPr>
              <a:t>if </a:t>
            </a:r>
            <a:r>
              <a:rPr lang="en-US" sz="1600" noProof="1" smtClean="0">
                <a:latin typeface="Calibri" pitchFamily="34" charset="0"/>
              </a:rPr>
              <a:t>Valve(N) /= Closed </a:t>
            </a:r>
            <a:r>
              <a:rPr lang="en-US" sz="1600" b="1" noProof="1" smtClean="0">
                <a:latin typeface="Calibri" pitchFamily="34" charset="0"/>
              </a:rPr>
              <a:t>then</a:t>
            </a:r>
            <a:endParaRPr lang="en-US" sz="1600" noProof="1" smtClean="0">
              <a:latin typeface="Calibri" pitchFamily="34" charset="0"/>
            </a:endParaRPr>
          </a:p>
          <a:p>
            <a:pPr marL="457200" lvl="2" eaLnBrk="0" hangingPunct="0">
              <a:spcBef>
                <a:spcPts val="600"/>
              </a:spcBef>
            </a:pPr>
            <a:r>
              <a:rPr lang="en-US" sz="1600" noProof="1" smtClean="0">
                <a:latin typeface="Calibri" pitchFamily="34" charset="0"/>
              </a:rPr>
              <a:t>Fault_Containment.Isolate( Valve(N) );</a:t>
            </a:r>
          </a:p>
          <a:p>
            <a:pPr marL="457200" lvl="2" eaLnBrk="0" hangingPunct="0">
              <a:spcBef>
                <a:spcPts val="600"/>
              </a:spcBef>
            </a:pPr>
            <a:r>
              <a:rPr lang="en-US" sz="1600" noProof="1" smtClean="0">
                <a:latin typeface="Calibri" pitchFamily="34" charset="0"/>
              </a:rPr>
              <a:t>Operator.Notify( Valve_Failure, Valve(N) );</a:t>
            </a:r>
          </a:p>
          <a:p>
            <a:pPr marL="228600" lvl="1" eaLnBrk="0" hangingPunct="0">
              <a:spcBef>
                <a:spcPts val="600"/>
              </a:spcBef>
            </a:pPr>
            <a:r>
              <a:rPr lang="en-US" sz="1600" b="1" noProof="1" smtClean="0">
                <a:latin typeface="Calibri" pitchFamily="34" charset="0"/>
              </a:rPr>
              <a:t>end if</a:t>
            </a:r>
            <a:r>
              <a:rPr lang="en-US" sz="1600" noProof="1" smtClean="0">
                <a:latin typeface="Calibri" pitchFamily="34" charset="0"/>
              </a:rPr>
              <a:t>;</a:t>
            </a:r>
          </a:p>
          <a:p>
            <a:pPr marL="228600" lvl="1" eaLnBrk="0" hangingPunct="0">
              <a:lnSpc>
                <a:spcPct val="115000"/>
              </a:lnSpc>
            </a:pPr>
            <a:r>
              <a:rPr lang="en-US" sz="1600" noProof="1" smtClean="0">
                <a:latin typeface="Calibri" pitchFamily="34" charset="0"/>
              </a:rPr>
              <a:t>...</a:t>
            </a:r>
          </a:p>
          <a:p>
            <a:pPr eaLnBrk="0" hangingPunct="0">
              <a:lnSpc>
                <a:spcPct val="115000"/>
              </a:lnSpc>
            </a:pPr>
            <a:r>
              <a:rPr lang="en-US" sz="1600" b="1" noProof="1" smtClean="0">
                <a:latin typeface="Calibri" pitchFamily="34" charset="0"/>
              </a:rPr>
              <a:t>end</a:t>
            </a:r>
            <a:r>
              <a:rPr lang="en-US" sz="1600" noProof="1" smtClean="0">
                <a:latin typeface="Calibri" pitchFamily="34" charset="0"/>
              </a:rPr>
              <a:t>;</a:t>
            </a:r>
            <a:endParaRPr lang="en-US" sz="1600" noProof="1">
              <a:latin typeface="Calibri" pitchFamily="34" charset="0"/>
            </a:endParaRPr>
          </a:p>
        </p:txBody>
      </p:sp>
      <p:sp>
        <p:nvSpPr>
          <p:cNvPr id="16390" name="TextBox 1"/>
          <p:cNvSpPr txBox="1">
            <a:spLocks noChangeArrowheads="1"/>
          </p:cNvSpPr>
          <p:nvPr/>
        </p:nvSpPr>
        <p:spPr bwMode="auto">
          <a:xfrm>
            <a:off x="4724400" y="1893888"/>
            <a:ext cx="2514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600" dirty="0"/>
              <a:t>Notice parentheses are allowed but not required</a:t>
            </a:r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4910138" y="2819400"/>
            <a:ext cx="2514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600"/>
              <a:t>At least one is required</a:t>
            </a:r>
          </a:p>
        </p:txBody>
      </p:sp>
      <p:sp>
        <p:nvSpPr>
          <p:cNvPr id="3" name="Oval 2"/>
          <p:cNvSpPr/>
          <p:nvPr/>
        </p:nvSpPr>
        <p:spPr bwMode="blackWhite">
          <a:xfrm>
            <a:off x="3213100" y="2505075"/>
            <a:ext cx="228600" cy="228600"/>
          </a:xfrm>
          <a:prstGeom prst="ellipse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 anchor="ctr">
            <a:spAutoFit/>
          </a:bodyPr>
          <a:lstStyle/>
          <a:p>
            <a:pPr algn="ctr" eaLnBrk="0" hangingPunct="0">
              <a:defRPr/>
            </a:pPr>
            <a:endParaRPr lang="en-US" sz="1600"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blackWhite">
          <a:xfrm>
            <a:off x="3922713" y="2779713"/>
            <a:ext cx="228600" cy="228600"/>
          </a:xfrm>
          <a:prstGeom prst="ellipse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 anchor="ctr">
            <a:spAutoFit/>
          </a:bodyPr>
          <a:lstStyle/>
          <a:p>
            <a:pPr algn="ctr" eaLnBrk="0" hangingPunct="0">
              <a:defRPr/>
            </a:pPr>
            <a:endParaRPr lang="en-US" sz="1600">
              <a:latin typeface="Arial" charset="0"/>
            </a:endParaRPr>
          </a:p>
        </p:txBody>
      </p:sp>
      <p:cxnSp>
        <p:nvCxnSpPr>
          <p:cNvPr id="16394" name="Curved Connector 4"/>
          <p:cNvCxnSpPr>
            <a:cxnSpLocks noChangeShapeType="1"/>
            <a:stCxn id="16390" idx="1"/>
            <a:endCxn id="3" idx="7"/>
          </p:cNvCxnSpPr>
          <p:nvPr/>
        </p:nvCxnSpPr>
        <p:spPr bwMode="auto">
          <a:xfrm rot="10800000" flipV="1">
            <a:off x="3408363" y="2185988"/>
            <a:ext cx="1316037" cy="352425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5" name="Curved Connector 9"/>
          <p:cNvCxnSpPr>
            <a:cxnSpLocks noChangeShapeType="1"/>
            <a:stCxn id="16391" idx="1"/>
            <a:endCxn id="9" idx="6"/>
          </p:cNvCxnSpPr>
          <p:nvPr/>
        </p:nvCxnSpPr>
        <p:spPr bwMode="auto">
          <a:xfrm rot="10800000">
            <a:off x="4151313" y="2894013"/>
            <a:ext cx="758825" cy="95250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If-then-else Statements</a:t>
            </a:r>
          </a:p>
        </p:txBody>
      </p:sp>
      <p:sp>
        <p:nvSpPr>
          <p:cNvPr id="17411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Express exclusionary choice</a:t>
            </a:r>
          </a:p>
          <a:p>
            <a:r>
              <a:rPr lang="en-US" smtClean="0"/>
              <a:t>Syntax</a:t>
            </a: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1600200" y="2438400"/>
            <a:ext cx="2444750" cy="1303338"/>
          </a:xfrm>
          <a:prstGeom prst="rect">
            <a:avLst/>
          </a:prstGeom>
          <a:solidFill>
            <a:srgbClr val="FFFFCC"/>
          </a:solidFill>
          <a:ln>
            <a:solidFill>
              <a:srgbClr val="96969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8600" algn="l"/>
              </a:tabLst>
              <a:defRPr/>
            </a:pPr>
            <a:r>
              <a:rPr lang="en-US" sz="1400" b="1">
                <a:latin typeface="Arial" charset="0"/>
              </a:rPr>
              <a:t>if </a:t>
            </a:r>
            <a:r>
              <a:rPr lang="en-US" sz="1400">
                <a:latin typeface="Arial" charset="0"/>
              </a:rPr>
              <a:t> </a:t>
            </a:r>
            <a:r>
              <a:rPr lang="en-US" sz="1400" i="1">
                <a:latin typeface="Arial" charset="0"/>
              </a:rPr>
              <a:t>boolean_expression</a:t>
            </a:r>
            <a:r>
              <a:rPr lang="en-US" sz="1400">
                <a:latin typeface="Arial" charset="0"/>
              </a:rPr>
              <a:t>  </a:t>
            </a:r>
            <a:r>
              <a:rPr lang="en-US" sz="1400" b="1">
                <a:latin typeface="Arial" charset="0"/>
              </a:rPr>
              <a:t>then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8600" algn="l"/>
              </a:tabLst>
              <a:defRPr/>
            </a:pPr>
            <a:r>
              <a:rPr lang="en-US" sz="1400">
                <a:latin typeface="Arial" charset="0"/>
              </a:rPr>
              <a:t>	</a:t>
            </a:r>
            <a:r>
              <a:rPr lang="en-US" sz="1400" i="1">
                <a:latin typeface="Arial" charset="0"/>
              </a:rPr>
              <a:t>sequence_of_statements</a:t>
            </a:r>
            <a:endParaRPr lang="en-US" sz="1400">
              <a:latin typeface="Arial" charset="0"/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8600" algn="l"/>
              </a:tabLst>
              <a:defRPr/>
            </a:pPr>
            <a:r>
              <a:rPr lang="en-US" sz="1400" b="1">
                <a:latin typeface="Arial" charset="0"/>
              </a:rPr>
              <a:t>else</a:t>
            </a:r>
            <a:endParaRPr lang="en-US" sz="1400">
              <a:latin typeface="Arial" charset="0"/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8600" algn="l"/>
              </a:tabLst>
              <a:defRPr/>
            </a:pPr>
            <a:r>
              <a:rPr lang="en-US" sz="1400">
                <a:latin typeface="Arial" charset="0"/>
              </a:rPr>
              <a:t>	</a:t>
            </a:r>
            <a:r>
              <a:rPr lang="en-US" sz="1400" i="1">
                <a:latin typeface="Arial" charset="0"/>
              </a:rPr>
              <a:t>sequence_of_statements</a:t>
            </a:r>
            <a:endParaRPr lang="en-US" sz="1400">
              <a:latin typeface="Arial" charset="0"/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228600" algn="l"/>
              </a:tabLst>
              <a:defRPr/>
            </a:pPr>
            <a:r>
              <a:rPr lang="en-US" sz="1400" b="1">
                <a:latin typeface="Arial" charset="0"/>
              </a:rPr>
              <a:t>end if;</a:t>
            </a: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5029200" y="3200400"/>
            <a:ext cx="2945744" cy="284898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</a:pPr>
            <a:endParaRPr lang="en-US" sz="1400" b="1" dirty="0" smtClean="0">
              <a:latin typeface="Calibri" pitchFamily="34" charset="0"/>
            </a:endParaRPr>
          </a:p>
          <a:p>
            <a:pPr marL="228600" lvl="1" eaLnBrk="0" hangingPunct="0">
              <a:lnSpc>
                <a:spcPct val="115000"/>
              </a:lnSpc>
            </a:pPr>
            <a:r>
              <a:rPr lang="en-US" sz="1400" dirty="0" smtClean="0">
                <a:latin typeface="Calibri" pitchFamily="34" charset="0"/>
              </a:rPr>
              <a:t>Today, Tomorrow : Days;</a:t>
            </a:r>
          </a:p>
          <a:p>
            <a:pPr eaLnBrk="0" hangingPunct="0">
              <a:lnSpc>
                <a:spcPct val="115000"/>
              </a:lnSpc>
              <a:spcBef>
                <a:spcPts val="600"/>
              </a:spcBef>
            </a:pPr>
            <a:r>
              <a:rPr lang="en-US" sz="1400" b="1" dirty="0" smtClean="0">
                <a:latin typeface="Calibri" pitchFamily="34" charset="0"/>
              </a:rPr>
              <a:t>begin</a:t>
            </a:r>
          </a:p>
          <a:p>
            <a:pPr marL="228600" lvl="1" eaLnBrk="0" hangingPunct="0">
              <a:lnSpc>
                <a:spcPct val="115000"/>
              </a:lnSpc>
              <a:spcAft>
                <a:spcPts val="300"/>
              </a:spcAft>
            </a:pPr>
            <a:r>
              <a:rPr lang="en-US" sz="1400" dirty="0" smtClean="0">
                <a:latin typeface="Calibri" pitchFamily="34" charset="0"/>
              </a:rPr>
              <a:t>...</a:t>
            </a:r>
          </a:p>
          <a:p>
            <a:pPr marL="228600" lvl="1" eaLnBrk="0" hangingPunct="0">
              <a:lnSpc>
                <a:spcPct val="115000"/>
              </a:lnSpc>
            </a:pPr>
            <a:r>
              <a:rPr lang="en-US" sz="1400" b="1" dirty="0" smtClean="0">
                <a:latin typeface="Calibri" pitchFamily="34" charset="0"/>
              </a:rPr>
              <a:t>if </a:t>
            </a:r>
            <a:r>
              <a:rPr lang="en-US" sz="1400" dirty="0" smtClean="0">
                <a:latin typeface="Calibri" pitchFamily="34" charset="0"/>
              </a:rPr>
              <a:t>Today = </a:t>
            </a:r>
            <a:r>
              <a:rPr lang="en-US" sz="1400" dirty="0" err="1" smtClean="0">
                <a:latin typeface="Calibri" pitchFamily="34" charset="0"/>
              </a:rPr>
              <a:t>Days'Last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b="1" dirty="0" smtClean="0">
                <a:latin typeface="Calibri" pitchFamily="34" charset="0"/>
              </a:rPr>
              <a:t>then</a:t>
            </a:r>
          </a:p>
          <a:p>
            <a:pPr marL="457200" lvl="2" eaLnBrk="0" hangingPunct="0">
              <a:spcBef>
                <a:spcPts val="600"/>
              </a:spcBef>
            </a:pPr>
            <a:r>
              <a:rPr lang="en-US" sz="1400" dirty="0" smtClean="0">
                <a:latin typeface="Calibri" pitchFamily="34" charset="0"/>
              </a:rPr>
              <a:t>Tomorrow := </a:t>
            </a:r>
            <a:r>
              <a:rPr lang="en-US" sz="1400" dirty="0" err="1" smtClean="0">
                <a:latin typeface="Calibri" pitchFamily="34" charset="0"/>
              </a:rPr>
              <a:t>Days'First</a:t>
            </a:r>
            <a:r>
              <a:rPr lang="en-US" sz="1400" dirty="0" smtClean="0">
                <a:latin typeface="Calibri" pitchFamily="34" charset="0"/>
              </a:rPr>
              <a:t>;</a:t>
            </a:r>
          </a:p>
          <a:p>
            <a:pPr marL="228600" lvl="1" eaLnBrk="0" hangingPunct="0">
              <a:lnSpc>
                <a:spcPct val="115000"/>
              </a:lnSpc>
            </a:pPr>
            <a:r>
              <a:rPr lang="en-US" sz="1400" b="1" dirty="0" smtClean="0">
                <a:latin typeface="Calibri" pitchFamily="34" charset="0"/>
              </a:rPr>
              <a:t>else</a:t>
            </a:r>
          </a:p>
          <a:p>
            <a:pPr marL="457200" lvl="2" eaLnBrk="0" hangingPunct="0">
              <a:spcBef>
                <a:spcPts val="600"/>
              </a:spcBef>
            </a:pPr>
            <a:r>
              <a:rPr lang="en-US" sz="1400" dirty="0" smtClean="0">
                <a:latin typeface="Calibri" pitchFamily="34" charset="0"/>
              </a:rPr>
              <a:t>Tomorrow := </a:t>
            </a:r>
            <a:r>
              <a:rPr lang="en-US" sz="1400" dirty="0" err="1" smtClean="0">
                <a:latin typeface="Calibri" pitchFamily="34" charset="0"/>
              </a:rPr>
              <a:t>Days'Succ</a:t>
            </a:r>
            <a:r>
              <a:rPr lang="en-US" sz="1400" dirty="0" smtClean="0">
                <a:latin typeface="Calibri" pitchFamily="34" charset="0"/>
              </a:rPr>
              <a:t> (Today);</a:t>
            </a:r>
          </a:p>
          <a:p>
            <a:pPr marL="228600" lvl="1" eaLnBrk="0" hangingPunct="0">
              <a:lnSpc>
                <a:spcPct val="115000"/>
              </a:lnSpc>
            </a:pPr>
            <a:r>
              <a:rPr lang="en-US" sz="1400" b="1" dirty="0" smtClean="0">
                <a:latin typeface="Calibri" pitchFamily="34" charset="0"/>
              </a:rPr>
              <a:t>end if</a:t>
            </a:r>
            <a:r>
              <a:rPr lang="en-US" sz="1400" dirty="0" smtClean="0">
                <a:latin typeface="Calibri" pitchFamily="34" charset="0"/>
              </a:rPr>
              <a:t>;</a:t>
            </a:r>
          </a:p>
          <a:p>
            <a:pPr eaLnBrk="0" hangingPunct="0">
              <a:lnSpc>
                <a:spcPct val="115000"/>
              </a:lnSpc>
              <a:spcBef>
                <a:spcPts val="600"/>
              </a:spcBef>
            </a:pPr>
            <a:r>
              <a:rPr lang="en-US" sz="1400" b="1" dirty="0" smtClean="0">
                <a:latin typeface="Calibri" pitchFamily="34" charset="0"/>
              </a:rPr>
              <a:t>end;</a:t>
            </a:r>
            <a:endParaRPr lang="en-US" sz="14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If-then-</a:t>
            </a:r>
            <a:r>
              <a:rPr lang="en-US" dirty="0" err="1" smtClean="0">
                <a:solidFill>
                  <a:srgbClr val="66CCFF"/>
                </a:solidFill>
              </a:rPr>
              <a:t>elsif</a:t>
            </a:r>
            <a:r>
              <a:rPr lang="en-US" dirty="0" smtClean="0"/>
              <a:t> Statements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Express exclusionary choice among several alternatives tested in order given</a:t>
            </a:r>
          </a:p>
          <a:p>
            <a:r>
              <a:rPr lang="en-US" dirty="0" smtClean="0"/>
              <a:t>Provide alternative to nesting</a:t>
            </a:r>
          </a:p>
          <a:p>
            <a:r>
              <a:rPr lang="en-US" dirty="0" smtClean="0"/>
              <a:t>Syntax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“</a:t>
            </a:r>
            <a:r>
              <a:rPr lang="en-US" dirty="0" err="1" smtClean="0"/>
              <a:t>elsif</a:t>
            </a:r>
            <a:r>
              <a:rPr lang="en-US" dirty="0" smtClean="0"/>
              <a:t>” indicates alternatives tested in textual order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“else” part is optional</a:t>
            </a: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029200" y="3733800"/>
            <a:ext cx="2439323" cy="27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 b="1">
                <a:latin typeface="Calibri" pitchFamily="34" charset="0"/>
              </a:rPr>
              <a:t>if </a:t>
            </a:r>
            <a:r>
              <a:rPr lang="en-US" sz="1400">
                <a:latin typeface="Calibri" pitchFamily="34" charset="0"/>
              </a:rPr>
              <a:t> </a:t>
            </a:r>
            <a:r>
              <a:rPr lang="en-US" sz="1400" i="1">
                <a:latin typeface="Calibri" pitchFamily="34" charset="0"/>
              </a:rPr>
              <a:t>boolean_expression </a:t>
            </a:r>
            <a:r>
              <a:rPr lang="en-US" sz="1400">
                <a:latin typeface="Calibri" pitchFamily="34" charset="0"/>
              </a:rPr>
              <a:t> </a:t>
            </a:r>
            <a:r>
              <a:rPr lang="en-US" sz="1400" b="1">
                <a:latin typeface="Calibri" pitchFamily="34" charset="0"/>
              </a:rPr>
              <a:t>then</a:t>
            </a:r>
          </a:p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>
                <a:latin typeface="Calibri" pitchFamily="34" charset="0"/>
              </a:rPr>
              <a:t>	</a:t>
            </a:r>
            <a:r>
              <a:rPr lang="en-US" sz="1400" i="1">
                <a:latin typeface="Calibri" pitchFamily="34" charset="0"/>
              </a:rPr>
              <a:t>sequence_of_statements</a:t>
            </a:r>
            <a:endParaRPr lang="en-US" sz="1400">
              <a:latin typeface="Calibri" pitchFamily="34" charset="0"/>
            </a:endParaRPr>
          </a:p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 b="1">
                <a:latin typeface="Calibri" pitchFamily="34" charset="0"/>
              </a:rPr>
              <a:t>elsif </a:t>
            </a:r>
            <a:r>
              <a:rPr lang="en-US" sz="1400">
                <a:latin typeface="Calibri" pitchFamily="34" charset="0"/>
              </a:rPr>
              <a:t> </a:t>
            </a:r>
            <a:r>
              <a:rPr lang="en-US" sz="1400" i="1">
                <a:latin typeface="Calibri" pitchFamily="34" charset="0"/>
              </a:rPr>
              <a:t>boolean_expression  </a:t>
            </a:r>
            <a:r>
              <a:rPr lang="en-US" sz="1400" b="1">
                <a:latin typeface="Calibri" pitchFamily="34" charset="0"/>
              </a:rPr>
              <a:t>then</a:t>
            </a:r>
          </a:p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 i="1">
                <a:latin typeface="Calibri" pitchFamily="34" charset="0"/>
              </a:rPr>
              <a:t>	sequence_of_statements</a:t>
            </a:r>
            <a:endParaRPr lang="en-US" sz="1400">
              <a:latin typeface="Calibri" pitchFamily="34" charset="0"/>
            </a:endParaRPr>
          </a:p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 b="1">
                <a:latin typeface="Calibri" pitchFamily="34" charset="0"/>
              </a:rPr>
              <a:t>elsif </a:t>
            </a:r>
            <a:r>
              <a:rPr lang="en-US" sz="1400">
                <a:latin typeface="Calibri" pitchFamily="34" charset="0"/>
              </a:rPr>
              <a:t> </a:t>
            </a:r>
            <a:r>
              <a:rPr lang="en-US" sz="1400" i="1">
                <a:latin typeface="Calibri" pitchFamily="34" charset="0"/>
              </a:rPr>
              <a:t>boolean_expression  </a:t>
            </a:r>
            <a:r>
              <a:rPr lang="en-US" sz="1400" b="1">
                <a:latin typeface="Calibri" pitchFamily="34" charset="0"/>
              </a:rPr>
              <a:t>then</a:t>
            </a:r>
          </a:p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>
                <a:latin typeface="Calibri" pitchFamily="34" charset="0"/>
              </a:rPr>
              <a:t>	</a:t>
            </a:r>
            <a:r>
              <a:rPr lang="en-US" sz="1400" i="1">
                <a:latin typeface="Calibri" pitchFamily="34" charset="0"/>
              </a:rPr>
              <a:t>sequence_of_statements</a:t>
            </a:r>
          </a:p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 i="1">
                <a:latin typeface="Calibri" pitchFamily="34" charset="0"/>
              </a:rPr>
              <a:t>…</a:t>
            </a:r>
            <a:endParaRPr lang="en-US" sz="1400">
              <a:latin typeface="Calibri" pitchFamily="34" charset="0"/>
            </a:endParaRPr>
          </a:p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 b="1">
                <a:latin typeface="Calibri" pitchFamily="34" charset="0"/>
              </a:rPr>
              <a:t>else</a:t>
            </a:r>
            <a:endParaRPr lang="en-US" sz="1400">
              <a:latin typeface="Calibri" pitchFamily="34" charset="0"/>
            </a:endParaRPr>
          </a:p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>
                <a:latin typeface="Calibri" pitchFamily="34" charset="0"/>
              </a:rPr>
              <a:t>	</a:t>
            </a:r>
            <a:r>
              <a:rPr lang="en-US" sz="1400" i="1">
                <a:latin typeface="Calibri" pitchFamily="34" charset="0"/>
              </a:rPr>
              <a:t>sequence_of_statements</a:t>
            </a:r>
            <a:endParaRPr lang="en-US" sz="1400">
              <a:latin typeface="Calibri" pitchFamily="34" charset="0"/>
            </a:endParaRPr>
          </a:p>
          <a:p>
            <a:pPr eaLnBrk="0" hangingPunct="0">
              <a:lnSpc>
                <a:spcPct val="125000"/>
              </a:lnSpc>
              <a:tabLst>
                <a:tab pos="228600" algn="l"/>
              </a:tabLst>
            </a:pPr>
            <a:r>
              <a:rPr lang="en-US" sz="1400" b="1">
                <a:latin typeface="Calibri" pitchFamily="34" charset="0"/>
              </a:rPr>
              <a:t>end if;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Case Statements</a:t>
            </a:r>
          </a:p>
        </p:txBody>
      </p:sp>
      <p:sp>
        <p:nvSpPr>
          <p:cNvPr id="21507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Express choice among equally-likely alternatives</a:t>
            </a:r>
          </a:p>
          <a:p>
            <a:r>
              <a:rPr lang="en-US" dirty="0" smtClean="0"/>
              <a:t>Syntax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r>
              <a:rPr lang="en-US" dirty="0" smtClean="0"/>
              <a:t>Expression is of an integer or enumeration type</a:t>
            </a: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2057400" y="2476500"/>
            <a:ext cx="4672013" cy="2628900"/>
          </a:xfrm>
          <a:prstGeom prst="rect">
            <a:avLst/>
          </a:prstGeom>
          <a:solidFill>
            <a:srgbClr val="FFFFCC"/>
          </a:solidFill>
          <a:ln>
            <a:solidFill>
              <a:srgbClr val="96969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282575" algn="l"/>
                <a:tab pos="631825" algn="l"/>
              </a:tabLst>
              <a:defRPr/>
            </a:pPr>
            <a:r>
              <a:rPr lang="en-US" sz="1400" b="1" noProof="1">
                <a:latin typeface="Arial" charset="0"/>
              </a:rPr>
              <a:t>case </a:t>
            </a:r>
            <a:r>
              <a:rPr lang="en-US" sz="1400" noProof="1">
                <a:latin typeface="Arial" charset="0"/>
              </a:rPr>
              <a:t> </a:t>
            </a:r>
            <a:r>
              <a:rPr lang="en-US" sz="1400" i="1" noProof="1">
                <a:latin typeface="Arial" charset="0"/>
              </a:rPr>
              <a:t>expression</a:t>
            </a:r>
            <a:r>
              <a:rPr lang="en-US" sz="1400" noProof="1">
                <a:latin typeface="Arial" charset="0"/>
              </a:rPr>
              <a:t>  </a:t>
            </a:r>
            <a:r>
              <a:rPr lang="en-US" sz="1400" b="1" noProof="1">
                <a:latin typeface="Arial" charset="0"/>
              </a:rPr>
              <a:t>is</a:t>
            </a:r>
          </a:p>
          <a:p>
            <a:pPr eaLnBrk="0" hangingPunct="0">
              <a:spcBef>
                <a:spcPts val="600"/>
              </a:spcBef>
              <a:tabLst>
                <a:tab pos="282575" algn="l"/>
                <a:tab pos="631825" algn="l"/>
              </a:tabLst>
              <a:defRPr/>
            </a:pPr>
            <a:r>
              <a:rPr lang="en-US" sz="1400" noProof="1">
                <a:latin typeface="Arial" charset="0"/>
              </a:rPr>
              <a:t>	case_statement_alternative</a:t>
            </a:r>
          </a:p>
          <a:p>
            <a:pPr eaLnBrk="0" hangingPunct="0">
              <a:spcBef>
                <a:spcPts val="600"/>
              </a:spcBef>
              <a:tabLst>
                <a:tab pos="282575" algn="l"/>
                <a:tab pos="631825" algn="l"/>
              </a:tabLst>
              <a:defRPr/>
            </a:pPr>
            <a:r>
              <a:rPr lang="en-US" sz="1400" noProof="1">
                <a:latin typeface="Arial" charset="0"/>
              </a:rPr>
              <a:t>	{ case_statement_alternative }</a:t>
            </a:r>
          </a:p>
          <a:p>
            <a:pPr eaLnBrk="0" hangingPunct="0">
              <a:spcBef>
                <a:spcPts val="600"/>
              </a:spcBef>
              <a:tabLst>
                <a:tab pos="282575" algn="l"/>
                <a:tab pos="631825" algn="l"/>
              </a:tabLst>
              <a:defRPr/>
            </a:pPr>
            <a:r>
              <a:rPr lang="en-US" sz="1400" b="1" noProof="1">
                <a:latin typeface="Arial" charset="0"/>
              </a:rPr>
              <a:t>end case;</a:t>
            </a:r>
            <a:endParaRPr lang="en-US" sz="1400" noProof="1">
              <a:latin typeface="Arial" charset="0"/>
            </a:endParaRPr>
          </a:p>
          <a:p>
            <a:pPr eaLnBrk="0" hangingPunct="0">
              <a:tabLst>
                <a:tab pos="282575" algn="l"/>
                <a:tab pos="631825" algn="l"/>
              </a:tabLst>
              <a:defRPr/>
            </a:pPr>
            <a:endParaRPr lang="en-US" sz="1400" noProof="1">
              <a:latin typeface="Arial" charset="0"/>
            </a:endParaRPr>
          </a:p>
          <a:p>
            <a:pPr eaLnBrk="0" hangingPunct="0">
              <a:tabLst>
                <a:tab pos="282575" algn="l"/>
                <a:tab pos="631825" algn="l"/>
              </a:tabLst>
              <a:defRPr/>
            </a:pPr>
            <a:r>
              <a:rPr lang="en-US" sz="1400" noProof="1">
                <a:latin typeface="Arial" charset="0"/>
              </a:rPr>
              <a:t>case_statement_alternative ::=</a:t>
            </a:r>
            <a:endParaRPr lang="en-US" sz="1400" b="1" noProof="1">
              <a:latin typeface="Arial" charset="0"/>
            </a:endParaRPr>
          </a:p>
          <a:p>
            <a:pPr eaLnBrk="0" hangingPunct="0">
              <a:spcBef>
                <a:spcPts val="600"/>
              </a:spcBef>
              <a:tabLst>
                <a:tab pos="282575" algn="l"/>
                <a:tab pos="631825" algn="l"/>
              </a:tabLst>
              <a:defRPr/>
            </a:pPr>
            <a:r>
              <a:rPr lang="en-US" sz="1400" b="1" noProof="1">
                <a:latin typeface="Arial" charset="0"/>
              </a:rPr>
              <a:t>	when</a:t>
            </a:r>
            <a:r>
              <a:rPr lang="en-US" sz="1400" noProof="1">
                <a:latin typeface="Arial" charset="0"/>
              </a:rPr>
              <a:t> discrete_choice {</a:t>
            </a:r>
            <a:r>
              <a:rPr lang="en-US" sz="1400" b="1" noProof="1">
                <a:latin typeface="Arial" charset="0"/>
              </a:rPr>
              <a:t> | </a:t>
            </a:r>
            <a:r>
              <a:rPr lang="en-US" sz="1400" noProof="1">
                <a:latin typeface="Arial" charset="0"/>
              </a:rPr>
              <a:t>discrete_choice } </a:t>
            </a:r>
            <a:r>
              <a:rPr lang="en-US" sz="1400" b="1" noProof="1">
                <a:latin typeface="Arial" charset="0"/>
              </a:rPr>
              <a:t>=&gt;</a:t>
            </a:r>
            <a:endParaRPr lang="en-US" sz="1400" noProof="1">
              <a:latin typeface="Arial" charset="0"/>
            </a:endParaRPr>
          </a:p>
          <a:p>
            <a:pPr eaLnBrk="0" hangingPunct="0">
              <a:spcBef>
                <a:spcPts val="600"/>
              </a:spcBef>
              <a:tabLst>
                <a:tab pos="282575" algn="l"/>
                <a:tab pos="631825" algn="l"/>
              </a:tabLst>
              <a:defRPr/>
            </a:pPr>
            <a:r>
              <a:rPr lang="en-US" sz="1400" noProof="1">
                <a:latin typeface="Arial" charset="0"/>
              </a:rPr>
              <a:t>		sequence_of_statements</a:t>
            </a:r>
          </a:p>
          <a:p>
            <a:pPr eaLnBrk="0" hangingPunct="0">
              <a:tabLst>
                <a:tab pos="282575" algn="l"/>
                <a:tab pos="631825" algn="l"/>
              </a:tabLst>
              <a:defRPr/>
            </a:pPr>
            <a:endParaRPr lang="en-US" sz="1400" noProof="1">
              <a:latin typeface="Arial" charset="0"/>
            </a:endParaRPr>
          </a:p>
          <a:p>
            <a:pPr eaLnBrk="0" hangingPunct="0">
              <a:tabLst>
                <a:tab pos="282575" algn="l"/>
                <a:tab pos="631825" algn="l"/>
              </a:tabLst>
              <a:defRPr/>
            </a:pPr>
            <a:r>
              <a:rPr lang="en-US" sz="1400" noProof="1">
                <a:latin typeface="Arial" charset="0"/>
              </a:rPr>
              <a:t>discrete_choice ::=  expression I discrete_range I </a:t>
            </a:r>
            <a:r>
              <a:rPr lang="en-US" sz="1400" b="1" noProof="1">
                <a:latin typeface="Arial" charset="0"/>
              </a:rPr>
              <a:t>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blackWhite">
        <a:solidFill>
          <a:srgbClr val="66CCFF"/>
        </a:solidFill>
        <a:ln w="12700">
          <a:solidFill>
            <a:schemeClr val="tx1"/>
          </a:solidFill>
          <a:miter lim="800000"/>
          <a:headEnd/>
          <a:tailEnd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lIns="90488" tIns="44450" rIns="90488" bIns="44450">
        <a:spAutoFit/>
      </a:bodyPr>
      <a:lstStyle>
        <a:defPPr algn="ctr" eaLnBrk="0" hangingPunct="0">
          <a:defRPr sz="1600"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1609</TotalTime>
  <Pages>35</Pages>
  <Words>1237</Words>
  <Application>Microsoft Office PowerPoint</Application>
  <PresentationFormat>Letter Paper (8.5x11 in)</PresentationFormat>
  <Paragraphs>448</Paragraphs>
  <Slides>31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3" baseType="lpstr">
      <vt:lpstr>ＭＳ Ｐゴシック</vt:lpstr>
      <vt:lpstr>Arial</vt:lpstr>
      <vt:lpstr>Arial Black</vt:lpstr>
      <vt:lpstr>Calibri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Statements</vt:lpstr>
      <vt:lpstr>Assignment Statements</vt:lpstr>
      <vt:lpstr>Assignment Statements, Not Expressions</vt:lpstr>
      <vt:lpstr>Implicit Range Constraint Checking</vt:lpstr>
      <vt:lpstr>Agenda</vt:lpstr>
      <vt:lpstr>If-then Statements</vt:lpstr>
      <vt:lpstr>If-then-else Statements</vt:lpstr>
      <vt:lpstr>If-then-elsif Statements</vt:lpstr>
      <vt:lpstr>Case Statements</vt:lpstr>
      <vt:lpstr>Case Statements Example</vt:lpstr>
      <vt:lpstr>Case Statement Rules</vt:lpstr>
      <vt:lpstr>“Others” Choice</vt:lpstr>
      <vt:lpstr>Agenda</vt:lpstr>
      <vt:lpstr>Basic Loops and Syntax</vt:lpstr>
      <vt:lpstr>Exit Statements</vt:lpstr>
      <vt:lpstr>Exit Statement Examples</vt:lpstr>
      <vt:lpstr>While-loop Statements</vt:lpstr>
      <vt:lpstr>For-loop Statements</vt:lpstr>
      <vt:lpstr>Low-Level For-loop Statements</vt:lpstr>
      <vt:lpstr>Simple Low-Level For-loop Example</vt:lpstr>
      <vt:lpstr>Expressing the Sequence of Values</vt:lpstr>
      <vt:lpstr>Low-Level For-loop Parameters</vt:lpstr>
      <vt:lpstr>Reversing Low-Level Iteration Direction</vt:lpstr>
      <vt:lpstr>Agenda</vt:lpstr>
      <vt:lpstr>Block Statements</vt:lpstr>
      <vt:lpstr>Block Statements Example</vt:lpstr>
      <vt:lpstr>Agenda</vt:lpstr>
      <vt:lpstr>Null Statements</vt:lpstr>
      <vt:lpstr>Agenda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363</cp:revision>
  <cp:lastPrinted>1601-01-01T00:00:00Z</cp:lastPrinted>
  <dcterms:created xsi:type="dcterms:W3CDTF">1994-03-23T22:05:54Z</dcterms:created>
  <dcterms:modified xsi:type="dcterms:W3CDTF">2018-03-25T17:26:43Z</dcterms:modified>
</cp:coreProperties>
</file>