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3" r:id="rId1"/>
  </p:sldMasterIdLst>
  <p:notesMasterIdLst>
    <p:notesMasterId r:id="rId35"/>
  </p:notesMasterIdLst>
  <p:handoutMasterIdLst>
    <p:handoutMasterId r:id="rId36"/>
  </p:handoutMasterIdLst>
  <p:sldIdLst>
    <p:sldId id="257" r:id="rId2"/>
    <p:sldId id="331" r:id="rId3"/>
    <p:sldId id="332" r:id="rId4"/>
    <p:sldId id="327" r:id="rId5"/>
    <p:sldId id="342" r:id="rId6"/>
    <p:sldId id="261" r:id="rId7"/>
    <p:sldId id="262" r:id="rId8"/>
    <p:sldId id="263" r:id="rId9"/>
    <p:sldId id="264" r:id="rId10"/>
    <p:sldId id="356" r:id="rId11"/>
    <p:sldId id="357" r:id="rId12"/>
    <p:sldId id="347" r:id="rId13"/>
    <p:sldId id="269" r:id="rId14"/>
    <p:sldId id="273" r:id="rId15"/>
    <p:sldId id="275" r:id="rId16"/>
    <p:sldId id="276" r:id="rId17"/>
    <p:sldId id="277" r:id="rId18"/>
    <p:sldId id="311" r:id="rId19"/>
    <p:sldId id="278" r:id="rId20"/>
    <p:sldId id="281" r:id="rId21"/>
    <p:sldId id="346" r:id="rId22"/>
    <p:sldId id="324" r:id="rId23"/>
    <p:sldId id="345" r:id="rId24"/>
    <p:sldId id="340" r:id="rId25"/>
    <p:sldId id="291" r:id="rId26"/>
    <p:sldId id="333" r:id="rId27"/>
    <p:sldId id="344" r:id="rId28"/>
    <p:sldId id="301" r:id="rId29"/>
    <p:sldId id="302" r:id="rId30"/>
    <p:sldId id="303" r:id="rId31"/>
    <p:sldId id="355" r:id="rId32"/>
    <p:sldId id="308" r:id="rId33"/>
    <p:sldId id="358" r:id="rId34"/>
  </p:sldIdLst>
  <p:sldSz cx="9144000" cy="6858000" type="letter"/>
  <p:notesSz cx="6858000" cy="9220200"/>
  <p:custShowLst>
    <p:custShow name="Dilberts Recursion" id="0">
      <p:sldLst/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FFFF00"/>
    <a:srgbClr val="FFFFCC"/>
    <a:srgbClr val="800080"/>
    <a:srgbClr val="D60093"/>
    <a:srgbClr val="FF6600"/>
    <a:srgbClr val="66CC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9744" autoAdjust="0"/>
  </p:normalViewPr>
  <p:slideViewPr>
    <p:cSldViewPr>
      <p:cViewPr varScale="1">
        <p:scale>
          <a:sx n="150" d="100"/>
          <a:sy n="150" d="100"/>
        </p:scale>
        <p:origin x="203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4752"/>
    </p:cViewPr>
  </p:sorterViewPr>
  <p:notesViewPr>
    <p:cSldViewPr>
      <p:cViewPr varScale="1">
        <p:scale>
          <a:sx n="125" d="100"/>
          <a:sy n="125" d="100"/>
        </p:scale>
        <p:origin x="1016" y="76"/>
      </p:cViewPr>
      <p:guideLst>
        <p:guide orient="horz" pos="290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Line 13"/>
          <p:cNvSpPr>
            <a:spLocks noChangeShapeType="1"/>
          </p:cNvSpPr>
          <p:nvPr/>
        </p:nvSpPr>
        <p:spPr bwMode="auto">
          <a:xfrm>
            <a:off x="39846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1" name="Line 19"/>
          <p:cNvSpPr>
            <a:spLocks noChangeShapeType="1"/>
          </p:cNvSpPr>
          <p:nvPr/>
        </p:nvSpPr>
        <p:spPr bwMode="auto">
          <a:xfrm>
            <a:off x="313531" y="8791575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942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04800" y="880110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Subprograms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8656" y="8801100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553038" y="880110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862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78325"/>
            <a:ext cx="5029200" cy="414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905" tIns="44654" rIns="90905" bIns="446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3084513" y="8783638"/>
            <a:ext cx="687387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715" tIns="44654" rIns="87715" bIns="44654">
            <a:spAutoFit/>
          </a:bodyPr>
          <a:lstStyle/>
          <a:p>
            <a:pPr algn="ctr" defTabSz="871538" eaLnBrk="0" hangingPunct="0">
              <a:lnSpc>
                <a:spcPct val="90000"/>
              </a:lnSpc>
            </a:pPr>
            <a:r>
              <a:rPr lang="en-US" sz="1200">
                <a:latin typeface="Times New Roman" pitchFamily="18" charset="0"/>
              </a:rPr>
              <a:t>Page </a:t>
            </a:r>
            <a:fld id="{7EC9D889-5A03-44A2-91A3-8227ED4A7F65}" type="slidenum">
              <a:rPr lang="en-US" sz="1200">
                <a:latin typeface="Times New Roman" pitchFamily="18" charset="0"/>
              </a:rPr>
              <a:pPr algn="ctr" defTabSz="871538" eaLnBrk="0" hangingPunct="0">
                <a:lnSpc>
                  <a:spcPct val="90000"/>
                </a:lnSpc>
              </a:pPr>
              <a:t>‹#›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3475" y="698500"/>
            <a:ext cx="4591050" cy="34432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155679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0640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05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7366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0639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147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2406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The type Moves is used for counting, whereas type Positions should not include zero and needs only 4 possible components.</a:t>
            </a:r>
          </a:p>
        </p:txBody>
      </p:sp>
    </p:spTree>
    <p:extLst>
      <p:ext uri="{BB962C8B-B14F-4D97-AF65-F5344CB8AC3E}">
        <p14:creationId xmlns:p14="http://schemas.microsoft.com/office/powerpoint/2010/main" val="1796372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2406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890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285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0EDB57E-9E55-4656-9D87-A5F670825E9E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02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01954445-23A9-45C7-AAA5-5E8A9A946FE3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60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FAADC090-D160-404E-A7D8-BFE6BA1B7DF9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0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Subprograms</a:t>
            </a:r>
            <a:endParaRPr lang="en-US" dirty="0" smtClean="0"/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Overloadable Entities In Ada</a:t>
            </a:r>
          </a:p>
        </p:txBody>
      </p:sp>
      <p:sp>
        <p:nvSpPr>
          <p:cNvPr id="10243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Identifiers for subprograms</a:t>
            </a:r>
          </a:p>
          <a:p>
            <a:pPr lvl="1" eaLnBrk="1" hangingPunct="1"/>
            <a:r>
              <a:rPr lang="en-US" dirty="0" smtClean="0"/>
              <a:t>Both procedure and function names</a:t>
            </a:r>
          </a:p>
          <a:p>
            <a:pPr eaLnBrk="1" hangingPunct="1"/>
            <a:r>
              <a:rPr lang="en-US" dirty="0" smtClean="0"/>
              <a:t>Identifiers for enumeration values (enumerals)</a:t>
            </a:r>
          </a:p>
          <a:p>
            <a:pPr eaLnBrk="1" hangingPunct="1"/>
            <a:r>
              <a:rPr lang="en-US" dirty="0" smtClean="0"/>
              <a:t>Language-defined operators for functions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133600" y="3733800"/>
            <a:ext cx="2800576" cy="60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procedure </a:t>
            </a:r>
            <a:r>
              <a:rPr lang="en-US" sz="1600" noProof="1" smtClean="0">
                <a:latin typeface="Calibri" panose="020F0502020204030204" pitchFamily="34" charset="0"/>
              </a:rPr>
              <a:t>Put (Str :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String);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procedure </a:t>
            </a:r>
            <a:r>
              <a:rPr lang="en-US" sz="1600" noProof="1" smtClean="0">
                <a:latin typeface="Calibri" panose="020F0502020204030204" pitchFamily="34" charset="0"/>
              </a:rPr>
              <a:t>Put (C :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Complex);</a:t>
            </a:r>
            <a:endParaRPr lang="en-US" sz="1600" noProof="1">
              <a:latin typeface="Calibri" panose="020F0502020204030204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133600" y="4419600"/>
            <a:ext cx="5261891" cy="191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630488" algn="l"/>
                <a:tab pos="291465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function </a:t>
            </a:r>
            <a:r>
              <a:rPr lang="en-US" sz="1600" noProof="1" smtClean="0">
                <a:latin typeface="Calibri" panose="020F0502020204030204" pitchFamily="34" charset="0"/>
              </a:rPr>
              <a:t>Max (Left, Right : Integer)	</a:t>
            </a:r>
            <a:r>
              <a:rPr lang="en-US" sz="1600" b="1" noProof="1" smtClean="0">
                <a:latin typeface="Calibri" panose="020F0502020204030204" pitchFamily="34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</a:rPr>
              <a:t>Integer;</a:t>
            </a:r>
          </a:p>
          <a:p>
            <a:pPr eaLnBrk="0" hangingPunct="0">
              <a:spcBef>
                <a:spcPct val="10000"/>
              </a:spcBef>
              <a:tabLst>
                <a:tab pos="2630488" algn="l"/>
                <a:tab pos="291465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function </a:t>
            </a:r>
            <a:r>
              <a:rPr lang="en-US" sz="1600" noProof="1" smtClean="0">
                <a:latin typeface="Calibri" panose="020F0502020204030204" pitchFamily="34" charset="0"/>
              </a:rPr>
              <a:t>Max (Left, Right : Float)	</a:t>
            </a:r>
            <a:r>
              <a:rPr lang="en-US" sz="1600" b="1" noProof="1" smtClean="0">
                <a:latin typeface="Calibri" panose="020F0502020204030204" pitchFamily="34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</a:rPr>
              <a:t>Float;</a:t>
            </a:r>
          </a:p>
          <a:p>
            <a:pPr eaLnBrk="0" hangingPunct="0">
              <a:tabLst>
                <a:tab pos="2630488" algn="l"/>
                <a:tab pos="2970213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630488" algn="l"/>
                <a:tab pos="2970213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function </a:t>
            </a:r>
            <a:r>
              <a:rPr lang="en-US" sz="1600" noProof="1" smtClean="0">
                <a:latin typeface="Calibri" panose="020F0502020204030204" pitchFamily="34" charset="0"/>
              </a:rPr>
              <a:t>"+" ( Left, Right : Rational) 	</a:t>
            </a:r>
            <a:r>
              <a:rPr lang="en-US" sz="1600" b="1" noProof="1" smtClean="0">
                <a:latin typeface="Calibri" panose="020F0502020204030204" pitchFamily="34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</a:rPr>
              <a:t>Rational;</a:t>
            </a:r>
          </a:p>
          <a:p>
            <a:pPr eaLnBrk="0" hangingPunct="0">
              <a:spcBef>
                <a:spcPct val="10000"/>
              </a:spcBef>
              <a:tabLst>
                <a:tab pos="2630488" algn="l"/>
                <a:tab pos="2970213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function </a:t>
            </a:r>
            <a:r>
              <a:rPr lang="en-US" sz="1600" noProof="1" smtClean="0">
                <a:latin typeface="Calibri" panose="020F0502020204030204" pitchFamily="34" charset="0"/>
              </a:rPr>
              <a:t>"+" ( Left, Right : Complex)	</a:t>
            </a:r>
            <a:r>
              <a:rPr lang="en-US" sz="1600" b="1" noProof="1" smtClean="0">
                <a:latin typeface="Calibri" panose="020F0502020204030204" pitchFamily="34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</a:rPr>
              <a:t>Complex;</a:t>
            </a:r>
          </a:p>
          <a:p>
            <a:pPr eaLnBrk="0" hangingPunct="0">
              <a:spcBef>
                <a:spcPct val="10000"/>
              </a:spcBef>
              <a:tabLst>
                <a:tab pos="2516188" algn="l"/>
                <a:tab pos="2630488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spcBef>
                <a:spcPct val="10000"/>
              </a:spcBef>
              <a:tabLst>
                <a:tab pos="2516188" algn="l"/>
                <a:tab pos="2630488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function </a:t>
            </a:r>
            <a:r>
              <a:rPr lang="en-US" sz="1600" noProof="1" smtClean="0">
                <a:latin typeface="Calibri" panose="020F0502020204030204" pitchFamily="34" charset="0"/>
              </a:rPr>
              <a:t>"*" (Left  : Natural;   Right : Character) </a:t>
            </a:r>
            <a:r>
              <a:rPr lang="en-US" sz="1600" b="1" noProof="1" smtClean="0">
                <a:latin typeface="Calibri" panose="020F0502020204030204" pitchFamily="34" charset="0"/>
              </a:rPr>
              <a:t>return</a:t>
            </a:r>
            <a:r>
              <a:rPr lang="en-US" sz="1600" noProof="1" smtClean="0">
                <a:latin typeface="Calibri" panose="020F0502020204030204" pitchFamily="34" charset="0"/>
              </a:rPr>
              <a:t> String;</a:t>
            </a:r>
            <a:endParaRPr lang="en-US" sz="1600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783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Call Resolution</a:t>
            </a:r>
          </a:p>
        </p:txBody>
      </p:sp>
      <p:sp>
        <p:nvSpPr>
          <p:cNvPr id="14339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Compilers must reject ambiguous calls</a:t>
            </a:r>
          </a:p>
          <a:p>
            <a:pPr eaLnBrk="1" hangingPunct="1"/>
            <a:r>
              <a:rPr lang="en-US" dirty="0" smtClean="0"/>
              <a:t>Resolution is based on the calling context</a:t>
            </a:r>
          </a:p>
          <a:p>
            <a:pPr eaLnBrk="1" hangingPunct="1"/>
            <a:r>
              <a:rPr lang="en-US" dirty="0" smtClean="0"/>
              <a:t>Compiler attempts to find a matching specification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Based on “Parameter and Result Type Profile”</a:t>
            </a:r>
          </a:p>
          <a:p>
            <a:pPr eaLnBrk="1" hangingPunct="1"/>
            <a:r>
              <a:rPr lang="en-US" dirty="0" smtClean="0"/>
              <a:t>Must be exactly one matching specification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67000" y="4137923"/>
            <a:ext cx="4052264" cy="241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Complex </a:t>
            </a:r>
            <a:r>
              <a:rPr lang="en-US" sz="1600" b="1" dirty="0">
                <a:latin typeface="Calibri" panose="020F0502020204030204" pitchFamily="34" charset="0"/>
              </a:rPr>
              <a:t>is </a:t>
            </a:r>
            <a:r>
              <a:rPr lang="en-US" sz="1600" dirty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b="1" dirty="0">
                <a:latin typeface="Calibri" panose="020F0502020204030204" pitchFamily="34" charset="0"/>
              </a:rPr>
              <a:t>function </a:t>
            </a:r>
            <a:r>
              <a:rPr lang="en-US" sz="1600" dirty="0" smtClean="0">
                <a:latin typeface="Calibri" panose="020F0502020204030204" pitchFamily="34" charset="0"/>
              </a:rPr>
              <a:t>"+" (L</a:t>
            </a:r>
            <a:r>
              <a:rPr lang="en-US" sz="1600" dirty="0">
                <a:latin typeface="Calibri" panose="020F0502020204030204" pitchFamily="34" charset="0"/>
              </a:rPr>
              <a:t>, R : </a:t>
            </a:r>
            <a:r>
              <a:rPr lang="en-US" sz="1600" dirty="0" smtClean="0">
                <a:latin typeface="Calibri" panose="020F0502020204030204" pitchFamily="34" charset="0"/>
              </a:rPr>
              <a:t>Complex) </a:t>
            </a:r>
            <a:r>
              <a:rPr lang="en-US" sz="1600" b="1" dirty="0">
                <a:latin typeface="Calibri" panose="020F0502020204030204" pitchFamily="34" charset="0"/>
              </a:rPr>
              <a:t>return </a:t>
            </a:r>
            <a:r>
              <a:rPr lang="en-US" sz="1600" dirty="0">
                <a:latin typeface="Calibri" panose="020F0502020204030204" pitchFamily="34" charset="0"/>
              </a:rPr>
              <a:t>Complex;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A, B : Complex := </a:t>
            </a:r>
            <a:r>
              <a:rPr lang="en-US" sz="1600" dirty="0" err="1">
                <a:latin typeface="Calibri" panose="020F0502020204030204" pitchFamily="34" charset="0"/>
              </a:rPr>
              <a:t>some_value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C : Complex := A + B;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b="1" dirty="0">
                <a:solidFill>
                  <a:srgbClr val="CC0000"/>
                </a:solidFill>
                <a:latin typeface="Calibri" panose="020F0502020204030204" pitchFamily="34" charset="0"/>
              </a:rPr>
              <a:t>D : Real := A + B;  -- illegal !</a:t>
            </a:r>
          </a:p>
          <a:p>
            <a:pPr eaLnBrk="0" hangingPunct="0">
              <a:lnSpc>
                <a:spcPct val="110000"/>
              </a:lnSpc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E : Real := 1.0 + 2.0;</a:t>
            </a:r>
          </a:p>
        </p:txBody>
      </p:sp>
    </p:spTree>
    <p:extLst>
      <p:ext uri="{BB962C8B-B14F-4D97-AF65-F5344CB8AC3E}">
        <p14:creationId xmlns:p14="http://schemas.microsoft.com/office/powerpoint/2010/main" val="1425082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436134"/>
            <a:ext cx="2362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Declarations and Bodies</a:t>
            </a:r>
          </a:p>
          <a:p>
            <a:r>
              <a:rPr lang="en-US" dirty="0" smtClean="0"/>
              <a:t>Parameters</a:t>
            </a:r>
          </a:p>
          <a:p>
            <a:r>
              <a:rPr lang="en-US" dirty="0" smtClean="0"/>
              <a:t>Procedure Specifics</a:t>
            </a:r>
          </a:p>
          <a:p>
            <a:r>
              <a:rPr lang="en-US" dirty="0" smtClean="0"/>
              <a:t>Function Specifics</a:t>
            </a:r>
          </a:p>
          <a:p>
            <a:r>
              <a:rPr lang="en-US" dirty="0" smtClean="0"/>
              <a:t>Extended Example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019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Parameter Associations In Calls</a:t>
            </a:r>
          </a:p>
        </p:txBody>
      </p:sp>
      <p:sp>
        <p:nvSpPr>
          <p:cNvPr id="22531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/>
              <a:t>Associate formal parameters with actuals</a:t>
            </a:r>
          </a:p>
          <a:p>
            <a:pPr eaLnBrk="1" hangingPunct="1"/>
            <a:r>
              <a:rPr lang="en-US" dirty="0"/>
              <a:t>Traditional “positional association” is allowed</a:t>
            </a:r>
          </a:p>
          <a:p>
            <a:pPr lvl="1" eaLnBrk="1" hangingPunct="1"/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actual goes to </a:t>
            </a:r>
            <a:r>
              <a:rPr lang="en-US" i="1" dirty="0"/>
              <a:t>n</a:t>
            </a:r>
            <a:r>
              <a:rPr lang="en-US" baseline="30000" dirty="0"/>
              <a:t>th</a:t>
            </a:r>
            <a:r>
              <a:rPr lang="en-US" dirty="0"/>
              <a:t> formal</a:t>
            </a:r>
          </a:p>
          <a:p>
            <a:pPr eaLnBrk="1" hangingPunct="1"/>
            <a:r>
              <a:rPr lang="en-US" dirty="0"/>
              <a:t>“Named association” also allowed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Name of formal parameter is repeated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Order of associations may be altered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blackWhite">
          <a:xfrm>
            <a:off x="2008188" y="5387975"/>
            <a:ext cx="43402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r>
              <a:rPr lang="en-US" sz="1400" dirty="0" smtClean="0"/>
              <a:t>Activate (</a:t>
            </a:r>
            <a:r>
              <a:rPr lang="en-US" sz="1400" dirty="0" err="1" smtClean="0"/>
              <a:t>My_Process</a:t>
            </a:r>
            <a:r>
              <a:rPr lang="en-US" sz="1400" dirty="0"/>
              <a:t>, </a:t>
            </a:r>
            <a:r>
              <a:rPr lang="en-US" sz="1400" dirty="0" err="1"/>
              <a:t>Your_Process</a:t>
            </a:r>
            <a:r>
              <a:rPr lang="en-US" sz="1400" dirty="0"/>
              <a:t>, Period, </a:t>
            </a:r>
            <a:r>
              <a:rPr lang="en-US" sz="1400" dirty="0" smtClean="0"/>
              <a:t>True);</a:t>
            </a:r>
            <a:endParaRPr lang="en-US" sz="1400" dirty="0"/>
          </a:p>
          <a:p>
            <a:pPr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endParaRPr lang="en-US" sz="1400" dirty="0"/>
          </a:p>
          <a:p>
            <a:pPr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r>
              <a:rPr lang="en-US" sz="1400" dirty="0"/>
              <a:t>Activate(	Process	=&gt; </a:t>
            </a:r>
            <a:r>
              <a:rPr lang="en-US" sz="1400" dirty="0" err="1"/>
              <a:t>My_Process</a:t>
            </a:r>
            <a:r>
              <a:rPr lang="en-US" sz="1400" dirty="0"/>
              <a:t>, </a:t>
            </a:r>
          </a:p>
          <a:p>
            <a:pPr marL="342900" lvl="3"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r>
              <a:rPr lang="en-US" sz="1400" dirty="0"/>
              <a:t>	After	=&gt; </a:t>
            </a:r>
            <a:r>
              <a:rPr lang="en-US" sz="1400" dirty="0" err="1"/>
              <a:t>Your_Process</a:t>
            </a:r>
            <a:r>
              <a:rPr lang="en-US" sz="1400" dirty="0"/>
              <a:t>,</a:t>
            </a:r>
          </a:p>
          <a:p>
            <a:pPr marL="342900" lvl="3"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r>
              <a:rPr lang="en-US" sz="1400" dirty="0"/>
              <a:t>	</a:t>
            </a:r>
            <a:r>
              <a:rPr lang="en-US" sz="1400" dirty="0">
                <a:solidFill>
                  <a:srgbClr val="0033CC"/>
                </a:solidFill>
              </a:rPr>
              <a:t>Prior</a:t>
            </a:r>
            <a:r>
              <a:rPr lang="en-US" sz="1400" dirty="0"/>
              <a:t>	=&gt; True, </a:t>
            </a:r>
          </a:p>
          <a:p>
            <a:pPr marL="342900" lvl="3" eaLnBrk="0" hangingPunct="0">
              <a:lnSpc>
                <a:spcPct val="90000"/>
              </a:lnSpc>
              <a:tabLst>
                <a:tab pos="742950" algn="l"/>
                <a:tab pos="1485900" algn="l"/>
              </a:tabLst>
            </a:pPr>
            <a:r>
              <a:rPr lang="en-US" sz="1400" dirty="0"/>
              <a:t>	</a:t>
            </a:r>
            <a:r>
              <a:rPr lang="en-US" sz="1400" dirty="0">
                <a:solidFill>
                  <a:srgbClr val="0033CC"/>
                </a:solidFill>
              </a:rPr>
              <a:t>Wait</a:t>
            </a:r>
            <a:r>
              <a:rPr lang="en-US" sz="1400" dirty="0"/>
              <a:t>	=&gt; </a:t>
            </a:r>
            <a:r>
              <a:rPr lang="en-US" sz="1400" dirty="0" smtClean="0"/>
              <a:t>Period); </a:t>
            </a:r>
            <a:endParaRPr lang="en-US" sz="1400" dirty="0"/>
          </a:p>
        </p:txBody>
      </p:sp>
      <p:sp>
        <p:nvSpPr>
          <p:cNvPr id="22533" name="Text Box 7"/>
          <p:cNvSpPr txBox="1">
            <a:spLocks noChangeArrowheads="1"/>
          </p:cNvSpPr>
          <p:nvPr/>
        </p:nvSpPr>
        <p:spPr bwMode="blackWhite">
          <a:xfrm>
            <a:off x="5334000" y="6176963"/>
            <a:ext cx="2830513" cy="34925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/>
              <a:t>Note order of last two actuals</a:t>
            </a:r>
          </a:p>
        </p:txBody>
      </p:sp>
      <p:sp>
        <p:nvSpPr>
          <p:cNvPr id="22534" name="Rectangle 10"/>
          <p:cNvSpPr>
            <a:spLocks noChangeArrowheads="1"/>
          </p:cNvSpPr>
          <p:nvPr/>
        </p:nvSpPr>
        <p:spPr bwMode="blackWhite">
          <a:xfrm>
            <a:off x="2112963" y="4164013"/>
            <a:ext cx="4502150" cy="8699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tabLst>
                <a:tab pos="1714500" algn="l"/>
                <a:tab pos="2457450" algn="l"/>
              </a:tabLst>
            </a:pPr>
            <a:r>
              <a:rPr lang="en-US" sz="1400" b="1" dirty="0"/>
              <a:t>procedure </a:t>
            </a:r>
            <a:r>
              <a:rPr lang="en-US" sz="1400" dirty="0"/>
              <a:t>Activate(	Process	: </a:t>
            </a:r>
            <a:r>
              <a:rPr lang="en-US" sz="1400" b="1" dirty="0"/>
              <a:t>in </a:t>
            </a:r>
            <a:r>
              <a:rPr lang="en-US" sz="1400" dirty="0" err="1"/>
              <a:t>Process_Name</a:t>
            </a:r>
            <a:r>
              <a:rPr lang="en-US" sz="1400" dirty="0"/>
              <a:t>;</a:t>
            </a:r>
          </a:p>
          <a:p>
            <a:pPr marL="457200" lvl="4" eaLnBrk="0" hangingPunct="0">
              <a:lnSpc>
                <a:spcPct val="90000"/>
              </a:lnSpc>
              <a:tabLst>
                <a:tab pos="1714500" algn="l"/>
                <a:tab pos="2457450" algn="l"/>
              </a:tabLst>
            </a:pPr>
            <a:r>
              <a:rPr lang="en-US" sz="1400" dirty="0"/>
              <a:t>	After	: </a:t>
            </a:r>
            <a:r>
              <a:rPr lang="en-US" sz="1400" b="1" dirty="0"/>
              <a:t>in </a:t>
            </a:r>
            <a:r>
              <a:rPr lang="en-US" sz="1400" dirty="0" err="1"/>
              <a:t>Process_Name</a:t>
            </a:r>
            <a:r>
              <a:rPr lang="en-US" sz="1400" dirty="0"/>
              <a:t>;</a:t>
            </a:r>
          </a:p>
          <a:p>
            <a:pPr marL="457200" lvl="4" eaLnBrk="0" hangingPunct="0">
              <a:lnSpc>
                <a:spcPct val="90000"/>
              </a:lnSpc>
              <a:tabLst>
                <a:tab pos="1714500" algn="l"/>
                <a:tab pos="2457450" algn="l"/>
              </a:tabLst>
            </a:pPr>
            <a:r>
              <a:rPr lang="en-US" sz="1400" dirty="0"/>
              <a:t>	Wait	: </a:t>
            </a:r>
            <a:r>
              <a:rPr lang="en-US" sz="1400" b="1" dirty="0"/>
              <a:t>in </a:t>
            </a:r>
            <a:r>
              <a:rPr lang="en-US" sz="1400" dirty="0"/>
              <a:t>Duration;</a:t>
            </a:r>
          </a:p>
          <a:p>
            <a:pPr marL="457200" lvl="4" eaLnBrk="0" hangingPunct="0">
              <a:lnSpc>
                <a:spcPct val="90000"/>
              </a:lnSpc>
              <a:tabLst>
                <a:tab pos="1714500" algn="l"/>
                <a:tab pos="2457450" algn="l"/>
              </a:tabLst>
            </a:pPr>
            <a:r>
              <a:rPr lang="en-US" sz="1400" dirty="0"/>
              <a:t>	Prior	: </a:t>
            </a:r>
            <a:r>
              <a:rPr lang="en-US" sz="1400" b="1" dirty="0"/>
              <a:t>in </a:t>
            </a:r>
            <a:r>
              <a:rPr lang="en-US" sz="1400" dirty="0"/>
              <a:t>Boolean                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Parameter Modes</a:t>
            </a:r>
          </a:p>
        </p:txBody>
      </p:sp>
      <p:sp>
        <p:nvSpPr>
          <p:cNvPr id="2048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Mode “in”</a:t>
            </a:r>
          </a:p>
          <a:p>
            <a:pPr lvl="1" eaLnBrk="1" hangingPunct="1">
              <a:defRPr/>
            </a:pPr>
            <a:r>
              <a:rPr lang="en-US" dirty="0" smtClean="0"/>
              <a:t>Specifies that actual parameter is not altered</a:t>
            </a:r>
          </a:p>
          <a:p>
            <a:pPr lvl="1" eaLnBrk="1" hangingPunct="1">
              <a:defRPr/>
            </a:pPr>
            <a:r>
              <a:rPr lang="en-US" dirty="0" smtClean="0"/>
              <a:t>Only reading of formal is allowed </a:t>
            </a:r>
          </a:p>
          <a:p>
            <a:pPr eaLnBrk="1" hangingPunct="1">
              <a:defRPr/>
            </a:pPr>
            <a:r>
              <a:rPr lang="en-US" dirty="0" smtClean="0"/>
              <a:t>Mode “out”</a:t>
            </a:r>
          </a:p>
          <a:p>
            <a:pPr lvl="1" eaLnBrk="1" hangingPunct="1">
              <a:defRPr/>
            </a:pPr>
            <a:r>
              <a:rPr lang="en-US" dirty="0" smtClean="0"/>
              <a:t>Writing is expected, but reading is also allowed</a:t>
            </a:r>
          </a:p>
          <a:p>
            <a:pPr lvl="1" eaLnBrk="1" hangingPunct="1">
              <a:defRPr/>
            </a:pPr>
            <a:r>
              <a:rPr lang="en-US" dirty="0" smtClean="0"/>
              <a:t>Initial value inside subprogram is </a:t>
            </a:r>
            <a:r>
              <a:rPr lang="en-US" i="1" dirty="0" smtClean="0"/>
              <a:t>not</a:t>
            </a:r>
            <a:r>
              <a:rPr lang="en-US" dirty="0" smtClean="0"/>
              <a:t> defined</a:t>
            </a:r>
          </a:p>
          <a:p>
            <a:pPr eaLnBrk="1" hangingPunct="1">
              <a:defRPr/>
            </a:pPr>
            <a:r>
              <a:rPr lang="en-US" dirty="0" smtClean="0"/>
              <a:t>Mode “in out”</a:t>
            </a:r>
          </a:p>
          <a:p>
            <a:pPr lvl="1" eaLnBrk="1" hangingPunct="1">
              <a:defRPr/>
            </a:pPr>
            <a:r>
              <a:rPr lang="en-US" dirty="0" smtClean="0"/>
              <a:t>Actual is expected to be both read and altered</a:t>
            </a:r>
          </a:p>
          <a:p>
            <a:pPr lvl="1" eaLnBrk="1" hangingPunct="1">
              <a:defRPr/>
            </a:pPr>
            <a:r>
              <a:rPr lang="en-US" dirty="0"/>
              <a:t>Initial value inside subprogram </a:t>
            </a:r>
            <a:r>
              <a:rPr lang="en-US" i="1" dirty="0"/>
              <a:t>is</a:t>
            </a:r>
            <a:r>
              <a:rPr lang="en-US" dirty="0"/>
              <a:t> </a:t>
            </a:r>
            <a:r>
              <a:rPr lang="en-US" dirty="0" smtClean="0"/>
              <a:t>defined (taken from actual)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Parameter Defaults May Be Specified</a:t>
            </a:r>
          </a:p>
        </p:txBody>
      </p:sp>
      <p:sp>
        <p:nvSpPr>
          <p:cNvPr id="30723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Mode “in” formals only</a:t>
            </a:r>
          </a:p>
          <a:p>
            <a:pPr eaLnBrk="1" hangingPunct="1"/>
            <a:r>
              <a:rPr lang="en-US" smtClean="0"/>
              <a:t>Callers may omit corresponding actual for calls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Possible since actual will not be altered</a:t>
            </a: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1733550" y="3143250"/>
            <a:ext cx="6221413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6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My_Process, Your_Process : Process_Name;</a:t>
            </a:r>
          </a:p>
          <a:p>
            <a:pPr eaLnBrk="0" hangingPunct="0">
              <a:spcBef>
                <a:spcPct val="50000"/>
              </a:spcBef>
              <a:spcAft>
                <a:spcPct val="50000"/>
              </a:spcAft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Period : Duration;</a:t>
            </a:r>
          </a:p>
          <a:p>
            <a:pPr eaLnBrk="0" hangingPunct="0"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b="1" noProof="1"/>
              <a:t>	procedure </a:t>
            </a:r>
            <a:r>
              <a:rPr lang="en-US" sz="1400" noProof="1"/>
              <a:t>Activate(	Process	: </a:t>
            </a:r>
            <a:r>
              <a:rPr lang="en-US" sz="1400" b="1" noProof="1"/>
              <a:t>in </a:t>
            </a:r>
            <a:r>
              <a:rPr lang="en-US" sz="1400" noProof="1"/>
              <a:t>Process_Name;</a:t>
            </a:r>
          </a:p>
          <a:p>
            <a:pPr eaLnBrk="0" hangingPunct="0">
              <a:spcBef>
                <a:spcPts val="3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	After	: </a:t>
            </a:r>
            <a:r>
              <a:rPr lang="en-US" sz="1400" b="1" noProof="1"/>
              <a:t>in </a:t>
            </a:r>
            <a:r>
              <a:rPr lang="en-US" sz="1400" noProof="1"/>
              <a:t>Process_Name	:= None;</a:t>
            </a:r>
          </a:p>
          <a:p>
            <a:pPr eaLnBrk="0" hangingPunct="0">
              <a:spcBef>
                <a:spcPts val="3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	Wait	: </a:t>
            </a:r>
            <a:r>
              <a:rPr lang="en-US" sz="1400" b="1" noProof="1"/>
              <a:t>in </a:t>
            </a:r>
            <a:r>
              <a:rPr lang="en-US" sz="1400" noProof="1"/>
              <a:t>Duration	:= 0.0;</a:t>
            </a:r>
          </a:p>
          <a:p>
            <a:pPr eaLnBrk="0" hangingPunct="0">
              <a:spcBef>
                <a:spcPts val="3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	Prior	: </a:t>
            </a:r>
            <a:r>
              <a:rPr lang="en-US" sz="1400" b="1" noProof="1"/>
              <a:t>in </a:t>
            </a:r>
            <a:r>
              <a:rPr lang="en-US" sz="1400" noProof="1"/>
              <a:t>Boolean	:= False  );</a:t>
            </a:r>
          </a:p>
          <a:p>
            <a:pPr eaLnBrk="0" hangingPunct="0"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...</a:t>
            </a:r>
          </a:p>
          <a:p>
            <a:pPr eaLnBrk="0" hangingPunct="0">
              <a:spcBef>
                <a:spcPts val="6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b="1" noProof="1"/>
              <a:t>begin</a:t>
            </a:r>
            <a:endParaRPr lang="en-US" sz="1400" noProof="1"/>
          </a:p>
          <a:p>
            <a:pPr eaLnBrk="0" hangingPunct="0">
              <a:spcBef>
                <a:spcPct val="400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Activate (My_Process</a:t>
            </a:r>
            <a:r>
              <a:rPr lang="en-US" sz="1400" noProof="1"/>
              <a:t>, Your_Process, Period, </a:t>
            </a:r>
            <a:r>
              <a:rPr lang="en-US" sz="1400" noProof="1" smtClean="0"/>
              <a:t>True); </a:t>
            </a:r>
            <a:r>
              <a:rPr lang="en-US" sz="1400" noProof="1"/>
              <a:t>-- no defaults taken</a:t>
            </a:r>
          </a:p>
          <a:p>
            <a:pPr eaLnBrk="0" hangingPunct="0">
              <a:spcBef>
                <a:spcPct val="400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Activate (My_Process);</a:t>
            </a:r>
            <a:endParaRPr lang="en-US" sz="1400" noProof="1"/>
          </a:p>
          <a:p>
            <a:pPr eaLnBrk="0" hangingPunct="0">
              <a:spcBef>
                <a:spcPct val="40000"/>
              </a:spcBef>
              <a:tabLst>
                <a:tab pos="285750" algn="l"/>
                <a:tab pos="1943100" algn="l"/>
                <a:tab pos="2686050" algn="l"/>
                <a:tab pos="3716338" algn="l"/>
                <a:tab pos="428625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Activate (My_Process</a:t>
            </a:r>
            <a:r>
              <a:rPr lang="en-US" sz="1400" noProof="1"/>
              <a:t>, </a:t>
            </a:r>
            <a:r>
              <a:rPr lang="en-US" sz="1400" noProof="1" smtClean="0"/>
              <a:t>Your_Process);</a:t>
            </a:r>
            <a:endParaRPr lang="en-US" sz="1400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Parameter Passing Mechanisms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Passed either “by-copy” or “by-reference”</a:t>
            </a:r>
          </a:p>
          <a:p>
            <a:pPr eaLnBrk="1" hangingPunct="1"/>
            <a:r>
              <a:rPr lang="en-US" smtClean="0"/>
              <a:t>By-Copy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The formal denotes a separate object from the actual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 copy of the actual is placed into the formal before the call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 copy of the formal is placed back into the actual after the call</a:t>
            </a:r>
          </a:p>
          <a:p>
            <a:pPr eaLnBrk="1" hangingPunct="1"/>
            <a:r>
              <a:rPr lang="en-US" smtClean="0"/>
              <a:t>By-Reference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The formal denotes a view of the actual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Reads and updates to the formal directly affect the actual</a:t>
            </a:r>
          </a:p>
          <a:p>
            <a:pPr eaLnBrk="1" hangingPunct="1"/>
            <a:r>
              <a:rPr lang="en-US" smtClean="0"/>
              <a:t>Parameter types control mechanism selection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Not the parameter modes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By-Copy Types</a:t>
            </a:r>
          </a:p>
        </p:txBody>
      </p:sp>
      <p:sp>
        <p:nvSpPr>
          <p:cNvPr id="34819" name="Rectangle 4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Elementary types</a:t>
            </a:r>
          </a:p>
          <a:p>
            <a:pPr eaLnBrk="1" hangingPunct="1"/>
            <a:r>
              <a:rPr lang="en-US" dirty="0" smtClean="0"/>
              <a:t>Private types if fully defined as elementary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Described later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blackWhite">
          <a:xfrm>
            <a:off x="6477000" y="3509963"/>
            <a:ext cx="993775" cy="376237"/>
          </a:xfrm>
          <a:prstGeom prst="rect">
            <a:avLst/>
          </a:prstGeom>
          <a:solidFill>
            <a:srgbClr val="00B7A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/>
              <a:t>Access</a:t>
            </a: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blackWhite">
          <a:xfrm>
            <a:off x="3048000" y="3509963"/>
            <a:ext cx="879475" cy="376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Scalar</a:t>
            </a:r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blackWhite">
          <a:xfrm>
            <a:off x="1404938" y="4348163"/>
            <a:ext cx="1095375" cy="376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Discrete</a:t>
            </a:r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blackWhite">
          <a:xfrm>
            <a:off x="5710238" y="4310063"/>
            <a:ext cx="676275" cy="376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Real</a:t>
            </a:r>
          </a:p>
        </p:txBody>
      </p:sp>
      <p:sp>
        <p:nvSpPr>
          <p:cNvPr id="34824" name="Rectangle 9"/>
          <p:cNvSpPr>
            <a:spLocks noChangeArrowheads="1"/>
          </p:cNvSpPr>
          <p:nvPr/>
        </p:nvSpPr>
        <p:spPr bwMode="blackWhite">
          <a:xfrm>
            <a:off x="381000" y="5219700"/>
            <a:ext cx="1717675" cy="376238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/>
              <a:t>Enumerations</a:t>
            </a:r>
          </a:p>
        </p:txBody>
      </p:sp>
      <p:sp>
        <p:nvSpPr>
          <p:cNvPr id="34825" name="Rectangle 10"/>
          <p:cNvSpPr>
            <a:spLocks noChangeArrowheads="1"/>
          </p:cNvSpPr>
          <p:nvPr/>
        </p:nvSpPr>
        <p:spPr bwMode="blackWhite">
          <a:xfrm>
            <a:off x="2355850" y="5219700"/>
            <a:ext cx="1082675" cy="376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Integers</a:t>
            </a:r>
          </a:p>
        </p:txBody>
      </p:sp>
      <p:sp>
        <p:nvSpPr>
          <p:cNvPr id="34826" name="Rectangle 11"/>
          <p:cNvSpPr>
            <a:spLocks noChangeArrowheads="1"/>
          </p:cNvSpPr>
          <p:nvPr/>
        </p:nvSpPr>
        <p:spPr bwMode="blackWhite">
          <a:xfrm>
            <a:off x="6319838" y="5191125"/>
            <a:ext cx="1438275" cy="376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Fixed-Point</a:t>
            </a:r>
          </a:p>
        </p:txBody>
      </p:sp>
      <p:sp>
        <p:nvSpPr>
          <p:cNvPr id="34827" name="Rectangle 12"/>
          <p:cNvSpPr>
            <a:spLocks noChangeArrowheads="1"/>
          </p:cNvSpPr>
          <p:nvPr/>
        </p:nvSpPr>
        <p:spPr bwMode="blackWhite">
          <a:xfrm>
            <a:off x="4343400" y="5181600"/>
            <a:ext cx="1730375" cy="376238"/>
          </a:xfrm>
          <a:prstGeom prst="rect">
            <a:avLst/>
          </a:prstGeom>
          <a:solidFill>
            <a:srgbClr val="E0E1B7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/>
              <a:t>Floating-Point</a:t>
            </a:r>
          </a:p>
        </p:txBody>
      </p:sp>
      <p:sp>
        <p:nvSpPr>
          <p:cNvPr id="34828" name="Rectangle 13"/>
          <p:cNvSpPr>
            <a:spLocks noChangeArrowheads="1"/>
          </p:cNvSpPr>
          <p:nvPr/>
        </p:nvSpPr>
        <p:spPr bwMode="blackWhite">
          <a:xfrm>
            <a:off x="3962400" y="2786063"/>
            <a:ext cx="1425575" cy="376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 i="1"/>
              <a:t>Elementary</a:t>
            </a: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blackWhite">
          <a:xfrm>
            <a:off x="7310438" y="6105525"/>
            <a:ext cx="1069975" cy="37623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b="1">
                <a:latin typeface="Arial" charset="0"/>
              </a:rPr>
              <a:t>Decimal</a:t>
            </a:r>
          </a:p>
        </p:txBody>
      </p:sp>
      <p:sp>
        <p:nvSpPr>
          <p:cNvPr id="34830" name="Rectangle 15"/>
          <p:cNvSpPr>
            <a:spLocks noChangeArrowheads="1"/>
          </p:cNvSpPr>
          <p:nvPr/>
        </p:nvSpPr>
        <p:spPr bwMode="auto">
          <a:xfrm>
            <a:off x="5938838" y="6105525"/>
            <a:ext cx="1146175" cy="376238"/>
          </a:xfrm>
          <a:prstGeom prst="rect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b="1">
                <a:solidFill>
                  <a:srgbClr val="FFFFCC"/>
                </a:solidFill>
              </a:rPr>
              <a:t>Ordinary</a:t>
            </a: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blackWhite">
          <a:xfrm>
            <a:off x="1752600" y="6172200"/>
            <a:ext cx="955675" cy="376238"/>
          </a:xfrm>
          <a:prstGeom prst="rect">
            <a:avLst/>
          </a:prstGeom>
          <a:solidFill>
            <a:srgbClr val="33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Signed</a:t>
            </a: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blackWhite">
          <a:xfrm>
            <a:off x="2819400" y="6172200"/>
            <a:ext cx="1082675" cy="376238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Modular</a:t>
            </a:r>
          </a:p>
        </p:txBody>
      </p:sp>
      <p:cxnSp>
        <p:nvCxnSpPr>
          <p:cNvPr id="34833" name="AutoShape 23"/>
          <p:cNvCxnSpPr>
            <a:cxnSpLocks noChangeShapeType="1"/>
            <a:stCxn id="34828" idx="2"/>
            <a:endCxn id="34820" idx="0"/>
          </p:cNvCxnSpPr>
          <p:nvPr/>
        </p:nvCxnSpPr>
        <p:spPr bwMode="blackWhite">
          <a:xfrm>
            <a:off x="4675188" y="3162300"/>
            <a:ext cx="2298700" cy="3476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4" name="AutoShape 24"/>
          <p:cNvCxnSpPr>
            <a:cxnSpLocks noChangeShapeType="1"/>
            <a:stCxn id="34828" idx="2"/>
            <a:endCxn id="34821" idx="0"/>
          </p:cNvCxnSpPr>
          <p:nvPr/>
        </p:nvCxnSpPr>
        <p:spPr bwMode="blackWhite">
          <a:xfrm flipH="1">
            <a:off x="3487738" y="3162300"/>
            <a:ext cx="1187450" cy="3476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5" name="AutoShape 30"/>
          <p:cNvCxnSpPr>
            <a:cxnSpLocks noChangeShapeType="1"/>
            <a:stCxn id="34821" idx="2"/>
            <a:endCxn id="34822" idx="0"/>
          </p:cNvCxnSpPr>
          <p:nvPr/>
        </p:nvCxnSpPr>
        <p:spPr bwMode="blackWhite">
          <a:xfrm flipH="1">
            <a:off x="1952625" y="3886200"/>
            <a:ext cx="1535113" cy="4619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6" name="AutoShape 31"/>
          <p:cNvCxnSpPr>
            <a:cxnSpLocks noChangeShapeType="1"/>
            <a:stCxn id="34821" idx="2"/>
            <a:endCxn id="34823" idx="0"/>
          </p:cNvCxnSpPr>
          <p:nvPr/>
        </p:nvCxnSpPr>
        <p:spPr bwMode="blackWhite">
          <a:xfrm>
            <a:off x="3487738" y="3886200"/>
            <a:ext cx="2560637" cy="4238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7" name="AutoShape 32"/>
          <p:cNvCxnSpPr>
            <a:cxnSpLocks noChangeShapeType="1"/>
            <a:stCxn id="34822" idx="2"/>
            <a:endCxn id="34824" idx="0"/>
          </p:cNvCxnSpPr>
          <p:nvPr/>
        </p:nvCxnSpPr>
        <p:spPr bwMode="blackWhite">
          <a:xfrm flipH="1">
            <a:off x="1239838" y="4724400"/>
            <a:ext cx="712787" cy="4953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8" name="AutoShape 33"/>
          <p:cNvCxnSpPr>
            <a:cxnSpLocks noChangeShapeType="1"/>
            <a:stCxn id="34822" idx="2"/>
            <a:endCxn id="34825" idx="0"/>
          </p:cNvCxnSpPr>
          <p:nvPr/>
        </p:nvCxnSpPr>
        <p:spPr bwMode="blackWhite">
          <a:xfrm>
            <a:off x="1952625" y="4724400"/>
            <a:ext cx="944563" cy="4953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39" name="AutoShape 34"/>
          <p:cNvCxnSpPr>
            <a:cxnSpLocks noChangeShapeType="1"/>
            <a:stCxn id="34823" idx="2"/>
            <a:endCxn id="34827" idx="0"/>
          </p:cNvCxnSpPr>
          <p:nvPr/>
        </p:nvCxnSpPr>
        <p:spPr bwMode="blackWhite">
          <a:xfrm flipH="1">
            <a:off x="5208588" y="4686300"/>
            <a:ext cx="839787" cy="4953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0" name="AutoShape 35"/>
          <p:cNvCxnSpPr>
            <a:cxnSpLocks noChangeShapeType="1"/>
            <a:stCxn id="34823" idx="2"/>
            <a:endCxn id="34826" idx="0"/>
          </p:cNvCxnSpPr>
          <p:nvPr/>
        </p:nvCxnSpPr>
        <p:spPr bwMode="blackWhite">
          <a:xfrm>
            <a:off x="6048375" y="4686300"/>
            <a:ext cx="990600" cy="5048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1" name="AutoShape 36"/>
          <p:cNvCxnSpPr>
            <a:cxnSpLocks noChangeShapeType="1"/>
            <a:stCxn id="34825" idx="2"/>
            <a:endCxn id="25616" idx="0"/>
          </p:cNvCxnSpPr>
          <p:nvPr/>
        </p:nvCxnSpPr>
        <p:spPr bwMode="blackWhite">
          <a:xfrm flipH="1">
            <a:off x="2230438" y="5595938"/>
            <a:ext cx="666750" cy="5762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2" name="AutoShape 37"/>
          <p:cNvCxnSpPr>
            <a:cxnSpLocks noChangeShapeType="1"/>
            <a:stCxn id="34825" idx="2"/>
            <a:endCxn id="25617" idx="0"/>
          </p:cNvCxnSpPr>
          <p:nvPr/>
        </p:nvCxnSpPr>
        <p:spPr bwMode="blackWhite">
          <a:xfrm>
            <a:off x="2897188" y="5595938"/>
            <a:ext cx="463550" cy="5762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3" name="AutoShape 38"/>
          <p:cNvCxnSpPr>
            <a:cxnSpLocks noChangeShapeType="1"/>
            <a:stCxn id="34826" idx="2"/>
            <a:endCxn id="25614" idx="0"/>
          </p:cNvCxnSpPr>
          <p:nvPr/>
        </p:nvCxnSpPr>
        <p:spPr bwMode="blackWhite">
          <a:xfrm>
            <a:off x="7038975" y="5567363"/>
            <a:ext cx="806450" cy="5381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4" name="AutoShape 39"/>
          <p:cNvCxnSpPr>
            <a:cxnSpLocks noChangeShapeType="1"/>
            <a:stCxn id="34826" idx="2"/>
            <a:endCxn id="34830" idx="0"/>
          </p:cNvCxnSpPr>
          <p:nvPr/>
        </p:nvCxnSpPr>
        <p:spPr bwMode="blackWhite">
          <a:xfrm flipH="1">
            <a:off x="6511925" y="5567363"/>
            <a:ext cx="527050" cy="5381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By-Reference Types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Tagged types</a:t>
            </a:r>
          </a:p>
          <a:p>
            <a:pPr eaLnBrk="1" hangingPunct="1"/>
            <a:r>
              <a:rPr lang="en-US" dirty="0" smtClean="0"/>
              <a:t>Task types and Protected types</a:t>
            </a:r>
          </a:p>
          <a:p>
            <a:pPr eaLnBrk="1" hangingPunct="1"/>
            <a:r>
              <a:rPr lang="en-US" dirty="0" smtClean="0"/>
              <a:t>Limited types 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Directly limited record types and their descendants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Not just those that are limited private</a:t>
            </a:r>
          </a:p>
          <a:p>
            <a:pPr eaLnBrk="1" hangingPunct="1"/>
            <a:r>
              <a:rPr lang="en-US" dirty="0" smtClean="0"/>
              <a:t>Composite types with by-reference component types</a:t>
            </a:r>
          </a:p>
          <a:p>
            <a:pPr eaLnBrk="1" hangingPunct="1"/>
            <a:r>
              <a:rPr lang="en-US" dirty="0" smtClean="0"/>
              <a:t>Private types if fully defined as by-reference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Described later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Implementation-Dependent Types</a:t>
            </a:r>
          </a:p>
        </p:txBody>
      </p:sp>
      <p:sp>
        <p:nvSpPr>
          <p:cNvPr id="36867" name="Rectangle 8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Array types containing only by-copy components</a:t>
            </a:r>
          </a:p>
          <a:p>
            <a:pPr eaLnBrk="1" hangingPunct="1"/>
            <a:r>
              <a:rPr lang="en-US" smtClean="0"/>
              <a:t>Non-limited record types containing only by-copy components</a:t>
            </a:r>
          </a:p>
          <a:p>
            <a:pPr eaLnBrk="1" hangingPunct="1"/>
            <a:r>
              <a:rPr lang="en-US" smtClean="0"/>
              <a:t>Implementation chooses most efficient method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Based on size of actual value to be passed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No gain if the value size approximates the size of an address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US" dirty="0" smtClean="0"/>
          </a:p>
        </p:txBody>
      </p:sp>
      <p:sp>
        <p:nvSpPr>
          <p:cNvPr id="2867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Consist of “functions” and “procedures”</a:t>
            </a:r>
          </a:p>
          <a:p>
            <a:pPr lvl="1"/>
            <a:r>
              <a:rPr lang="en-US" dirty="0" smtClean="0"/>
              <a:t>Functions represent values</a:t>
            </a:r>
          </a:p>
          <a:p>
            <a:pPr lvl="1"/>
            <a:r>
              <a:rPr lang="en-US" dirty="0" smtClean="0"/>
              <a:t>Procedures represent actions</a:t>
            </a:r>
          </a:p>
          <a:p>
            <a:r>
              <a:rPr lang="en-US" dirty="0" smtClean="0"/>
              <a:t>Are syntactically distinguished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Provide direct syntactic support for separation of specification from implementation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400" y="3048000"/>
            <a:ext cx="5588196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noProof="1" smtClean="0">
                <a:solidFill>
                  <a:srgbClr val="91416B"/>
                </a:solidFill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Is_Leaf (T : Tree)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Boolean</a:t>
            </a:r>
            <a:endParaRPr lang="en-US" sz="1600" noProof="1" smtClean="0">
              <a:solidFill>
                <a:srgbClr val="91416B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noProof="1" smtClean="0">
                <a:solidFill>
                  <a:srgbClr val="91416B"/>
                </a:solidFill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Split (T : </a:t>
            </a:r>
            <a:r>
              <a:rPr lang="en-US" sz="1600" b="1" noProof="1" smtClean="0">
                <a:latin typeface="Calibri" pitchFamily="34" charset="0"/>
              </a:rPr>
              <a:t>in out </a:t>
            </a:r>
            <a:r>
              <a:rPr lang="en-US" sz="1600" noProof="1" smtClean="0">
                <a:latin typeface="Calibri" pitchFamily="34" charset="0"/>
              </a:rPr>
              <a:t>Tree;  Left : </a:t>
            </a:r>
            <a:r>
              <a:rPr lang="en-US" sz="1600" b="1" noProof="1" smtClean="0">
                <a:latin typeface="Calibri" pitchFamily="34" charset="0"/>
              </a:rPr>
              <a:t>out </a:t>
            </a:r>
            <a:r>
              <a:rPr lang="en-US" sz="1600" noProof="1" smtClean="0">
                <a:latin typeface="Calibri" pitchFamily="34" charset="0"/>
              </a:rPr>
              <a:t>Tree;  Right : </a:t>
            </a:r>
            <a:r>
              <a:rPr lang="en-US" sz="1600" b="1" noProof="1" smtClean="0">
                <a:latin typeface="Calibri" pitchFamily="34" charset="0"/>
              </a:rPr>
              <a:t>out </a:t>
            </a:r>
            <a:r>
              <a:rPr lang="en-US" sz="1600" noProof="1" smtClean="0">
                <a:latin typeface="Calibri" pitchFamily="34" charset="0"/>
              </a:rPr>
              <a:t>Tree)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6997" y="5475982"/>
            <a:ext cx="3887603" cy="107721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pPr>
              <a:tabLst>
                <a:tab pos="288925" algn="l"/>
              </a:tabLst>
            </a:pPr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Is_Leaf (T : Tree)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Boolean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>
              <a:tabLst>
                <a:tab pos="288925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>
              <a:tabLst>
                <a:tab pos="288925" algn="l"/>
              </a:tabLst>
            </a:pPr>
            <a:r>
              <a:rPr lang="en-US" sz="1600" noProof="1" smtClean="0">
                <a:latin typeface="Calibri" pitchFamily="34" charset="0"/>
              </a:rPr>
              <a:t>	...</a:t>
            </a:r>
          </a:p>
          <a:p>
            <a:pPr>
              <a:tabLst>
                <a:tab pos="288925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Is_Leaf;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6997" y="4843046"/>
            <a:ext cx="3678123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Is_Leaf (T : Tree)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Boolean;</a:t>
            </a:r>
            <a:endParaRPr lang="en-US" sz="1600" i="0" kern="1200" noProof="1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403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Unconstrained Formal Parameters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 bounds from actual parameters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209800" y="1905000"/>
            <a:ext cx="4459288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type </a:t>
            </a:r>
            <a:r>
              <a:rPr lang="en-US" sz="1400" noProof="1"/>
              <a:t>Vector </a:t>
            </a:r>
            <a:r>
              <a:rPr lang="en-US" sz="1400" b="1" noProof="1"/>
              <a:t>is array </a:t>
            </a:r>
            <a:r>
              <a:rPr lang="en-US" sz="1400" noProof="1" smtClean="0"/>
              <a:t>(Positive </a:t>
            </a:r>
            <a:r>
              <a:rPr lang="en-US" sz="1400" b="1" noProof="1"/>
              <a:t>range </a:t>
            </a:r>
            <a:r>
              <a:rPr lang="en-US" sz="1400" noProof="1" smtClean="0"/>
              <a:t>&lt;&gt;) </a:t>
            </a:r>
            <a:r>
              <a:rPr lang="en-US" sz="1400" b="1" noProof="1"/>
              <a:t>of </a:t>
            </a:r>
            <a:r>
              <a:rPr lang="en-US" sz="1400" noProof="1"/>
              <a:t>Real;</a:t>
            </a:r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Phase	: </a:t>
            </a:r>
            <a:r>
              <a:rPr lang="en-US" sz="1400" noProof="1" smtClean="0"/>
              <a:t>Vector (X </a:t>
            </a:r>
            <a:r>
              <a:rPr lang="en-US" sz="1400" noProof="1"/>
              <a:t>.. </a:t>
            </a:r>
            <a:r>
              <a:rPr lang="en-US" sz="1400" noProof="1" smtClean="0"/>
              <a:t>Y);</a:t>
            </a:r>
            <a:endParaRPr lang="en-US" sz="1400" noProof="1"/>
          </a:p>
          <a:p>
            <a:pPr eaLnBrk="0" hangingPunct="0">
              <a:lnSpc>
                <a:spcPct val="90000"/>
              </a:lnSpc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State		: </a:t>
            </a:r>
            <a:r>
              <a:rPr lang="en-US" sz="1400" noProof="1" smtClean="0"/>
              <a:t>Vector (1 </a:t>
            </a:r>
            <a:r>
              <a:rPr lang="en-US" sz="1400" noProof="1"/>
              <a:t>.. </a:t>
            </a:r>
            <a:r>
              <a:rPr lang="en-US" sz="1400" noProof="1" smtClean="0"/>
              <a:t>4);</a:t>
            </a: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endParaRPr lang="en-US" sz="1400" noProof="1"/>
          </a:p>
          <a:p>
            <a:pPr eaLnBrk="0" hangingPunct="0"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procedure </a:t>
            </a:r>
            <a:r>
              <a:rPr lang="en-US" sz="1400" noProof="1" smtClean="0"/>
              <a:t>Print (V </a:t>
            </a:r>
            <a:r>
              <a:rPr lang="en-US" sz="1400" noProof="1"/>
              <a:t>: </a:t>
            </a:r>
            <a:r>
              <a:rPr lang="en-US" sz="1400" b="1" noProof="1"/>
              <a:t>in </a:t>
            </a:r>
            <a:r>
              <a:rPr lang="en-US" sz="1400" noProof="1" smtClean="0"/>
              <a:t>Vector) </a:t>
            </a:r>
            <a:r>
              <a:rPr lang="en-US" sz="1400" b="1" noProof="1"/>
              <a:t>is</a:t>
            </a:r>
            <a:endParaRPr lang="en-US" sz="1400" noProof="1"/>
          </a:p>
          <a:p>
            <a:pPr eaLnBrk="0" hangingPunct="0"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begin</a:t>
            </a:r>
            <a:endParaRPr lang="en-US" sz="1400" noProof="1"/>
          </a:p>
          <a:p>
            <a:pPr eaLnBrk="0" hangingPunct="0"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	for </a:t>
            </a:r>
            <a:r>
              <a:rPr lang="en-US" sz="1400" noProof="1"/>
              <a:t>Index </a:t>
            </a:r>
            <a:r>
              <a:rPr lang="en-US" sz="1400" b="1" noProof="1"/>
              <a:t>in </a:t>
            </a:r>
            <a:r>
              <a:rPr lang="en-US" sz="1400" noProof="1"/>
              <a:t>V'Range </a:t>
            </a:r>
            <a:r>
              <a:rPr lang="en-US" sz="1400" b="1" noProof="1"/>
              <a:t>loop</a:t>
            </a:r>
            <a:endParaRPr lang="en-US" sz="1400" noProof="1"/>
          </a:p>
          <a:p>
            <a:pPr eaLnBrk="0" hangingPunct="0"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		</a:t>
            </a:r>
            <a:r>
              <a:rPr lang="en-US" sz="1400" noProof="1" smtClean="0"/>
              <a:t>Put (V (Index));</a:t>
            </a:r>
            <a:endParaRPr lang="en-US" sz="1400" noProof="1"/>
          </a:p>
          <a:p>
            <a:pPr eaLnBrk="0" hangingPunct="0"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	end loop</a:t>
            </a:r>
            <a:r>
              <a:rPr lang="en-US" sz="1400" noProof="1"/>
              <a:t>;</a:t>
            </a:r>
          </a:p>
          <a:p>
            <a:pPr eaLnBrk="0" hangingPunct="0">
              <a:spcBef>
                <a:spcPts val="300"/>
              </a:spcBef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	end </a:t>
            </a:r>
            <a:r>
              <a:rPr lang="en-US" sz="1400" noProof="1"/>
              <a:t>Print;</a:t>
            </a:r>
          </a:p>
          <a:p>
            <a:pPr eaLnBrk="0" hangingPunct="0">
              <a:tabLst>
                <a:tab pos="284163" algn="l"/>
                <a:tab pos="512763" algn="l"/>
                <a:tab pos="741363" algn="l"/>
                <a:tab pos="914400" algn="l"/>
              </a:tabLst>
            </a:pP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begin</a:t>
            </a: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Print (Phase);</a:t>
            </a: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Print (State);</a:t>
            </a: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  <a:r>
              <a:rPr lang="en-US" sz="1400" noProof="1" smtClean="0"/>
              <a:t>Print (State(1</a:t>
            </a:r>
            <a:r>
              <a:rPr lang="en-US" sz="1400" noProof="1"/>
              <a:t>..2</a:t>
            </a:r>
            <a:r>
              <a:rPr lang="en-US" sz="1400" noProof="1" smtClean="0"/>
              <a:t>));</a:t>
            </a:r>
            <a:endParaRPr lang="en-US" sz="1400" noProof="1"/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noProof="1"/>
              <a:t>	</a:t>
            </a:r>
          </a:p>
          <a:p>
            <a:pPr eaLnBrk="0" hangingPunct="0">
              <a:lnSpc>
                <a:spcPct val="90000"/>
              </a:lnSpc>
              <a:tabLst>
                <a:tab pos="284163" algn="l"/>
                <a:tab pos="512763" algn="l"/>
                <a:tab pos="741363" algn="l"/>
                <a:tab pos="914400" algn="l"/>
              </a:tabLst>
            </a:pPr>
            <a:r>
              <a:rPr lang="en-US" sz="1400" b="1" noProof="1"/>
              <a:t>end</a:t>
            </a:r>
            <a:r>
              <a:rPr lang="en-US" sz="1400" noProof="1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9200" y="4724400"/>
            <a:ext cx="1724025" cy="3381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noProof="1">
                <a:latin typeface="Arial" charset="0"/>
              </a:rPr>
              <a:t>V'Range is X .. Y</a:t>
            </a:r>
          </a:p>
        </p:txBody>
      </p:sp>
      <p:sp>
        <p:nvSpPr>
          <p:cNvPr id="39942" name="Oval 5"/>
          <p:cNvSpPr>
            <a:spLocks noChangeArrowheads="1"/>
          </p:cNvSpPr>
          <p:nvPr/>
        </p:nvSpPr>
        <p:spPr bwMode="auto">
          <a:xfrm>
            <a:off x="3644900" y="5002213"/>
            <a:ext cx="228600" cy="228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9943" name="Curved Connector 9"/>
          <p:cNvCxnSpPr>
            <a:cxnSpLocks noChangeShapeType="1"/>
            <a:stCxn id="5" idx="1"/>
            <a:endCxn id="39942" idx="6"/>
          </p:cNvCxnSpPr>
          <p:nvPr/>
        </p:nvCxnSpPr>
        <p:spPr bwMode="auto">
          <a:xfrm rot="10800000" flipV="1">
            <a:off x="3873500" y="4894263"/>
            <a:ext cx="1155700" cy="222250"/>
          </a:xfrm>
          <a:prstGeom prst="curved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029200" y="5245100"/>
            <a:ext cx="1682750" cy="33972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noProof="1">
                <a:latin typeface="Arial" charset="0"/>
              </a:rPr>
              <a:t>V'Range is 1 .. 4</a:t>
            </a:r>
          </a:p>
        </p:txBody>
      </p:sp>
      <p:sp>
        <p:nvSpPr>
          <p:cNvPr id="39945" name="Oval 11"/>
          <p:cNvSpPr>
            <a:spLocks noChangeArrowheads="1"/>
          </p:cNvSpPr>
          <p:nvPr/>
        </p:nvSpPr>
        <p:spPr bwMode="auto">
          <a:xfrm>
            <a:off x="3581400" y="5397500"/>
            <a:ext cx="228600" cy="228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9946" name="Curved Connector 12"/>
          <p:cNvCxnSpPr>
            <a:cxnSpLocks noChangeShapeType="1"/>
            <a:stCxn id="11" idx="1"/>
            <a:endCxn id="39945" idx="6"/>
          </p:cNvCxnSpPr>
          <p:nvPr/>
        </p:nvCxnSpPr>
        <p:spPr bwMode="auto">
          <a:xfrm rot="10800000" flipV="1">
            <a:off x="3810000" y="5414963"/>
            <a:ext cx="1219200" cy="96837"/>
          </a:xfrm>
          <a:prstGeom prst="curved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5029200" y="5791200"/>
            <a:ext cx="1682750" cy="3381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noProof="1">
                <a:latin typeface="Arial" charset="0"/>
              </a:rPr>
              <a:t>V'Range is 1 .. 2</a:t>
            </a:r>
          </a:p>
        </p:txBody>
      </p:sp>
      <p:sp>
        <p:nvSpPr>
          <p:cNvPr id="39948" name="Oval 15"/>
          <p:cNvSpPr>
            <a:spLocks noChangeArrowheads="1"/>
          </p:cNvSpPr>
          <p:nvPr/>
        </p:nvSpPr>
        <p:spPr bwMode="auto">
          <a:xfrm>
            <a:off x="3956050" y="5791200"/>
            <a:ext cx="228600" cy="228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9949" name="Curved Connector 16"/>
          <p:cNvCxnSpPr>
            <a:cxnSpLocks noChangeShapeType="1"/>
            <a:stCxn id="15" idx="1"/>
            <a:endCxn id="39948" idx="6"/>
          </p:cNvCxnSpPr>
          <p:nvPr/>
        </p:nvCxnSpPr>
        <p:spPr bwMode="auto">
          <a:xfrm rot="10800000">
            <a:off x="4184650" y="5905500"/>
            <a:ext cx="844550" cy="55563"/>
          </a:xfrm>
          <a:prstGeom prst="curvedConnector3">
            <a:avLst>
              <a:gd name="adj1" fmla="val 50000"/>
            </a:avLst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3097041"/>
            <a:ext cx="3505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653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“Return” Statements In Procedures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Returns immediately to caller</a:t>
            </a:r>
          </a:p>
          <a:p>
            <a:pPr eaLnBrk="1" hangingPunct="1"/>
            <a:r>
              <a:rPr lang="en-US" dirty="0" smtClean="0"/>
              <a:t>Optional: automatic at end of body execution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981200" y="3505200"/>
            <a:ext cx="263366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/>
              <a:t>procedure </a:t>
            </a:r>
            <a:r>
              <a:rPr lang="en-US" sz="1600"/>
              <a:t>P </a:t>
            </a:r>
            <a:r>
              <a:rPr lang="en-US" sz="1600" b="1"/>
              <a:t>is</a:t>
            </a:r>
            <a:endParaRPr lang="en-US" sz="1600"/>
          </a:p>
          <a:p>
            <a:pPr eaLnBrk="0" hangingPunct="0">
              <a:lnSpc>
                <a:spcPct val="110000"/>
              </a:lnSpc>
            </a:pPr>
            <a:r>
              <a:rPr lang="en-US" sz="1600" b="1"/>
              <a:t>begin</a:t>
            </a:r>
            <a:endParaRPr lang="en-US" sz="1600"/>
          </a:p>
          <a:p>
            <a:pPr marL="228600" lvl="1" eaLnBrk="0" hangingPunct="0">
              <a:lnSpc>
                <a:spcPct val="110000"/>
              </a:lnSpc>
            </a:pPr>
            <a:r>
              <a:rPr lang="en-US" sz="1600"/>
              <a:t>…</a:t>
            </a:r>
          </a:p>
          <a:p>
            <a:pPr marL="228600" lvl="1" eaLnBrk="0" hangingPunct="0">
              <a:lnSpc>
                <a:spcPct val="110000"/>
              </a:lnSpc>
            </a:pPr>
            <a:r>
              <a:rPr lang="en-US" sz="1600" b="1"/>
              <a:t>if </a:t>
            </a:r>
            <a:r>
              <a:rPr lang="en-US" sz="1600"/>
              <a:t>Some_Condition </a:t>
            </a:r>
            <a:r>
              <a:rPr lang="en-US" sz="1600" b="1"/>
              <a:t>then </a:t>
            </a:r>
            <a:endParaRPr lang="en-US" sz="1600"/>
          </a:p>
          <a:p>
            <a:pPr marL="457200" lvl="2" eaLnBrk="0" hangingPunct="0">
              <a:lnSpc>
                <a:spcPct val="110000"/>
              </a:lnSpc>
            </a:pPr>
            <a:r>
              <a:rPr lang="en-US" sz="1600" b="1">
                <a:solidFill>
                  <a:srgbClr val="CC0000"/>
                </a:solidFill>
              </a:rPr>
              <a:t>return</a:t>
            </a:r>
            <a:r>
              <a:rPr lang="en-US" sz="1600">
                <a:solidFill>
                  <a:srgbClr val="CC0000"/>
                </a:solidFill>
              </a:rPr>
              <a:t>; </a:t>
            </a:r>
          </a:p>
          <a:p>
            <a:pPr marL="228600" lvl="1" eaLnBrk="0" hangingPunct="0">
              <a:lnSpc>
                <a:spcPct val="110000"/>
              </a:lnSpc>
            </a:pPr>
            <a:r>
              <a:rPr lang="en-US" sz="1600" b="1"/>
              <a:t>end if</a:t>
            </a:r>
            <a:r>
              <a:rPr lang="en-US" sz="1600"/>
              <a:t>;</a:t>
            </a:r>
          </a:p>
          <a:p>
            <a:pPr marL="228600" lvl="1" eaLnBrk="0" hangingPunct="0">
              <a:lnSpc>
                <a:spcPct val="110000"/>
              </a:lnSpc>
            </a:pPr>
            <a:r>
              <a:rPr lang="en-US" sz="1600"/>
              <a:t>…</a:t>
            </a:r>
          </a:p>
          <a:p>
            <a:pPr eaLnBrk="0" hangingPunct="0">
              <a:lnSpc>
                <a:spcPct val="110000"/>
              </a:lnSpc>
            </a:pPr>
            <a:r>
              <a:rPr lang="en-US" sz="1600" b="1"/>
              <a:t>end </a:t>
            </a:r>
            <a:r>
              <a:rPr lang="en-US" sz="1600"/>
              <a:t>P;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blackWhite">
          <a:xfrm>
            <a:off x="5450758" y="4754840"/>
            <a:ext cx="2249335" cy="36933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Early return </a:t>
            </a:r>
            <a:r>
              <a:rPr lang="en-US" dirty="0">
                <a:solidFill>
                  <a:schemeClr val="bg1"/>
                </a:solidFill>
              </a:rPr>
              <a:t>to caller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blackWhite">
          <a:xfrm>
            <a:off x="4419600" y="5588000"/>
            <a:ext cx="2736850" cy="37941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/>
          <a:p>
            <a:pPr algn="ctr"/>
            <a:r>
              <a:rPr lang="en-US" dirty="0"/>
              <a:t>Automatic return to caller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blackWhite">
          <a:xfrm>
            <a:off x="3076575" y="4721225"/>
            <a:ext cx="228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blackWhite">
          <a:xfrm>
            <a:off x="2571750" y="5511800"/>
            <a:ext cx="228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37897" name="AutoShape 9"/>
          <p:cNvCxnSpPr>
            <a:cxnSpLocks noChangeShapeType="1"/>
            <a:stCxn id="37893" idx="1"/>
            <a:endCxn id="37895" idx="3"/>
          </p:cNvCxnSpPr>
          <p:nvPr/>
        </p:nvCxnSpPr>
        <p:spPr bwMode="blackWhite">
          <a:xfrm rot="10800000">
            <a:off x="3305176" y="4797426"/>
            <a:ext cx="2145583" cy="142081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8" name="AutoShape 10"/>
          <p:cNvCxnSpPr>
            <a:cxnSpLocks noChangeShapeType="1"/>
            <a:stCxn id="37894" idx="1"/>
            <a:endCxn id="37896" idx="3"/>
          </p:cNvCxnSpPr>
          <p:nvPr/>
        </p:nvCxnSpPr>
        <p:spPr bwMode="blackWhite">
          <a:xfrm rot="10800000">
            <a:off x="2800350" y="5588000"/>
            <a:ext cx="1619250" cy="19050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3760959"/>
            <a:ext cx="3200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46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Return Statements In Functions</a:t>
            </a:r>
          </a:p>
        </p:txBody>
      </p:sp>
      <p:sp>
        <p:nvSpPr>
          <p:cNvPr id="46083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Must have at least one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Compile-time error otherwise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Unless doing machine-code insertions</a:t>
            </a:r>
          </a:p>
          <a:p>
            <a:pPr eaLnBrk="1" hangingPunct="1"/>
            <a:r>
              <a:rPr lang="en-US" dirty="0" smtClean="0"/>
              <a:t>Returns a value of the specified (sub)type</a:t>
            </a: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1524000" y="3886200"/>
            <a:ext cx="6251712" cy="178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b="1" dirty="0"/>
              <a:t>function</a:t>
            </a:r>
            <a:r>
              <a:rPr lang="en-US" sz="1600" dirty="0"/>
              <a:t> </a:t>
            </a:r>
            <a:r>
              <a:rPr lang="en-US" sz="1600" i="1" dirty="0" err="1"/>
              <a:t>defining_designator</a:t>
            </a:r>
            <a:r>
              <a:rPr lang="en-US" sz="1600" i="1" dirty="0"/>
              <a:t> </a:t>
            </a:r>
            <a:r>
              <a:rPr lang="en-US" sz="1600" dirty="0"/>
              <a:t>[</a:t>
            </a:r>
            <a:r>
              <a:rPr lang="en-US" sz="1600" dirty="0" err="1"/>
              <a:t>formal_part</a:t>
            </a:r>
            <a:r>
              <a:rPr lang="en-US" sz="1600" dirty="0"/>
              <a:t>] </a:t>
            </a:r>
            <a:r>
              <a:rPr lang="en-US" sz="1600" b="1" dirty="0">
                <a:solidFill>
                  <a:srgbClr val="CC0000"/>
                </a:solidFill>
              </a:rPr>
              <a:t>return</a:t>
            </a:r>
            <a:r>
              <a:rPr lang="en-US" sz="1600" dirty="0">
                <a:solidFill>
                  <a:srgbClr val="CC0000"/>
                </a:solidFill>
              </a:rPr>
              <a:t> </a:t>
            </a:r>
            <a:r>
              <a:rPr lang="en-US" sz="1600" i="1" dirty="0" err="1">
                <a:solidFill>
                  <a:srgbClr val="CC0000"/>
                </a:solidFill>
              </a:rPr>
              <a:t>subtype_mark</a:t>
            </a:r>
            <a:r>
              <a:rPr lang="en-US" sz="1600" dirty="0"/>
              <a:t> </a:t>
            </a:r>
            <a:r>
              <a:rPr lang="en-US" sz="1600" b="1" dirty="0"/>
              <a:t>is</a:t>
            </a:r>
          </a:p>
          <a:p>
            <a:pPr marL="0" lvl="1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declarative_part</a:t>
            </a:r>
            <a:endParaRPr lang="en-US" sz="1600" dirty="0"/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b="1" dirty="0"/>
              <a:t>begin</a:t>
            </a:r>
          </a:p>
          <a:p>
            <a:pPr marL="0" lvl="1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dirty="0" smtClean="0"/>
              <a:t>	{</a:t>
            </a:r>
            <a:r>
              <a:rPr lang="en-US" sz="1600" dirty="0"/>
              <a:t>statements}</a:t>
            </a:r>
          </a:p>
          <a:p>
            <a:pPr marL="0" lvl="1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b="1" dirty="0" smtClean="0">
                <a:solidFill>
                  <a:srgbClr val="CC0000"/>
                </a:solidFill>
              </a:rPr>
              <a:t>	return </a:t>
            </a:r>
            <a:r>
              <a:rPr lang="en-US" sz="1600" dirty="0">
                <a:solidFill>
                  <a:srgbClr val="CC0000"/>
                </a:solidFill>
              </a:rPr>
              <a:t>expression</a:t>
            </a:r>
            <a:r>
              <a:rPr lang="en-US" sz="1600" b="1" dirty="0">
                <a:solidFill>
                  <a:srgbClr val="CC0000"/>
                </a:solidFill>
              </a:rPr>
              <a:t>;</a:t>
            </a:r>
            <a:endParaRPr lang="en-US" sz="1600" dirty="0">
              <a:solidFill>
                <a:srgbClr val="CC0000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</a:pPr>
            <a:r>
              <a:rPr lang="en-US" sz="1600" b="1" dirty="0"/>
              <a:t>end</a:t>
            </a:r>
            <a:r>
              <a:rPr lang="en-US" sz="1600" dirty="0"/>
              <a:t> </a:t>
            </a:r>
            <a:r>
              <a:rPr lang="en-US" sz="1600" i="1" dirty="0"/>
              <a:t>designator </a:t>
            </a:r>
            <a:r>
              <a:rPr lang="en-US" sz="1600" dirty="0" smtClean="0"/>
              <a:t>;</a:t>
            </a:r>
            <a:endParaRPr lang="en-US" sz="1600" dirty="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807845" y="5142705"/>
            <a:ext cx="3308350" cy="379413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latin typeface="Arial" charset="0"/>
              </a:rPr>
              <a:t>Need not be the last statement</a:t>
            </a:r>
          </a:p>
        </p:txBody>
      </p:sp>
      <p:sp>
        <p:nvSpPr>
          <p:cNvPr id="46086" name="Rectangle 11"/>
          <p:cNvSpPr>
            <a:spLocks noChangeArrowheads="1"/>
          </p:cNvSpPr>
          <p:nvPr/>
        </p:nvSpPr>
        <p:spPr bwMode="blackWhite">
          <a:xfrm>
            <a:off x="3505200" y="5103812"/>
            <a:ext cx="2286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4" name="Curved Connector 3"/>
          <p:cNvCxnSpPr>
            <a:stCxn id="35845" idx="1"/>
            <a:endCxn id="46086" idx="3"/>
          </p:cNvCxnSpPr>
          <p:nvPr/>
        </p:nvCxnSpPr>
        <p:spPr bwMode="auto">
          <a:xfrm rot="10800000">
            <a:off x="3733801" y="5218112"/>
            <a:ext cx="1074045" cy="1143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79197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Multiple Return Statements</a:t>
            </a:r>
          </a:p>
        </p:txBody>
      </p:sp>
      <p:sp>
        <p:nvSpPr>
          <p:cNvPr id="52227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Allowed</a:t>
            </a:r>
          </a:p>
          <a:p>
            <a:pPr eaLnBrk="1" hangingPunct="1"/>
            <a:r>
              <a:rPr lang="en-US" smtClean="0"/>
              <a:t>Sometimes the most clear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1981200" y="2971800"/>
            <a:ext cx="4320030" cy="285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function </a:t>
            </a:r>
            <a:r>
              <a:rPr lang="en-US" sz="1600" dirty="0" smtClean="0">
                <a:latin typeface="Calibri" pitchFamily="34" charset="0"/>
              </a:rPr>
              <a:t>Truncated (R </a:t>
            </a:r>
            <a:r>
              <a:rPr lang="en-US" sz="1600" dirty="0">
                <a:latin typeface="Calibri" pitchFamily="34" charset="0"/>
              </a:rPr>
              <a:t>: </a:t>
            </a:r>
            <a:r>
              <a:rPr lang="en-US" sz="1600" dirty="0" smtClean="0">
                <a:latin typeface="Calibri" pitchFamily="34" charset="0"/>
              </a:rPr>
              <a:t>Real) </a:t>
            </a: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>
                <a:latin typeface="Calibri" pitchFamily="34" charset="0"/>
              </a:rPr>
              <a:t>Integer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dirty="0">
                <a:latin typeface="Calibri" pitchFamily="34" charset="0"/>
              </a:rPr>
              <a:t>Converted : Integer := </a:t>
            </a:r>
            <a:r>
              <a:rPr lang="en-US" sz="1600" dirty="0" smtClean="0">
                <a:latin typeface="Calibri" pitchFamily="34" charset="0"/>
              </a:rPr>
              <a:t>Integer (R);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if </a:t>
            </a:r>
            <a:r>
              <a:rPr lang="en-US" sz="1600" dirty="0">
                <a:latin typeface="Calibri" pitchFamily="34" charset="0"/>
              </a:rPr>
              <a:t>R - </a:t>
            </a:r>
            <a:r>
              <a:rPr lang="en-US" sz="1600" dirty="0" smtClean="0">
                <a:latin typeface="Calibri" pitchFamily="34" charset="0"/>
              </a:rPr>
              <a:t>Real (Converted) </a:t>
            </a:r>
            <a:r>
              <a:rPr lang="en-US" sz="1600" dirty="0">
                <a:latin typeface="Calibri" pitchFamily="34" charset="0"/>
              </a:rPr>
              <a:t>&lt; 0.0 </a:t>
            </a:r>
            <a:r>
              <a:rPr lang="en-US" sz="1600" b="1" dirty="0">
                <a:latin typeface="Calibri" pitchFamily="34" charset="0"/>
              </a:rPr>
              <a:t>then </a:t>
            </a:r>
            <a:r>
              <a:rPr lang="en-US" sz="1600" dirty="0">
                <a:latin typeface="Calibri" pitchFamily="34" charset="0"/>
              </a:rPr>
              <a:t>-- rounded up</a:t>
            </a:r>
          </a:p>
          <a:p>
            <a:pPr marL="457200" lvl="2"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 smtClean="0">
                <a:latin typeface="Calibri" pitchFamily="34" charset="0"/>
              </a:rPr>
              <a:t>Converted - </a:t>
            </a:r>
            <a:r>
              <a:rPr lang="en-US" sz="1600" dirty="0">
                <a:latin typeface="Calibri" pitchFamily="34" charset="0"/>
              </a:rPr>
              <a:t>1;</a:t>
            </a: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else </a:t>
            </a:r>
            <a:r>
              <a:rPr lang="en-US" sz="1600" dirty="0">
                <a:latin typeface="Calibri" pitchFamily="34" charset="0"/>
              </a:rPr>
              <a:t>-- rounded down</a:t>
            </a:r>
          </a:p>
          <a:p>
            <a:pPr marL="457200" lvl="2"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>
                <a:latin typeface="Calibri" pitchFamily="34" charset="0"/>
              </a:rPr>
              <a:t>Converted;</a:t>
            </a: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end if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Truncated;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 </a:t>
            </a:r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Shorthand for declaring functions whose implementations are only “expressions”</a:t>
            </a:r>
          </a:p>
          <a:p>
            <a:pPr lvl="1"/>
            <a:r>
              <a:rPr lang="en-US" dirty="0" smtClean="0"/>
              <a:t>Only </a:t>
            </a:r>
            <a:r>
              <a:rPr lang="en-US" dirty="0"/>
              <a:t>the returned value </a:t>
            </a:r>
            <a:r>
              <a:rPr lang="en-US" dirty="0" smtClean="0"/>
              <a:t>appears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Parentheses are required</a:t>
            </a:r>
          </a:p>
          <a:p>
            <a:r>
              <a:rPr lang="en-US" dirty="0" smtClean="0"/>
              <a:t>Parameters are optional, as usual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443501"/>
            <a:ext cx="4038600" cy="68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lnSpc>
                <a:spcPct val="105000"/>
              </a:lnSpc>
              <a:spcBef>
                <a:spcPct val="30000"/>
              </a:spcBef>
              <a:tabLst>
                <a:tab pos="344488" algn="l"/>
              </a:tabLst>
              <a:defRPr sz="1600"/>
            </a:lvl1pPr>
            <a:lvl2pPr lvl="1" eaLnBrk="0" hangingPunct="0">
              <a:lnSpc>
                <a:spcPct val="105000"/>
              </a:lnSpc>
              <a:spcBef>
                <a:spcPct val="30000"/>
              </a:spcBef>
              <a:defRPr sz="1400" b="1"/>
            </a:lvl2pPr>
          </a:lstStyle>
          <a:p>
            <a:r>
              <a:rPr lang="en-US" noProof="1" smtClean="0"/>
              <a:t>expression_function_declaration ::=</a:t>
            </a:r>
          </a:p>
          <a:p>
            <a:r>
              <a:rPr lang="en-US" noProof="1" smtClean="0"/>
              <a:t>	function_specification </a:t>
            </a:r>
            <a:r>
              <a:rPr lang="en-US" b="1" noProof="1" smtClean="0"/>
              <a:t>is</a:t>
            </a:r>
            <a:r>
              <a:rPr lang="en-US" noProof="1" smtClean="0"/>
              <a:t> (expression) </a:t>
            </a:r>
            <a:r>
              <a:rPr lang="en-US" b="1" noProof="1" smtClean="0"/>
              <a:t>;</a:t>
            </a:r>
            <a:endParaRPr lang="en-US" b="1" noProof="1"/>
          </a:p>
        </p:txBody>
      </p:sp>
      <p:sp>
        <p:nvSpPr>
          <p:cNvPr id="6" name="TextBox 5"/>
          <p:cNvSpPr txBox="1"/>
          <p:nvPr/>
        </p:nvSpPr>
        <p:spPr>
          <a:xfrm>
            <a:off x="5937380" y="3276600"/>
            <a:ext cx="2652777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600" b="1" dirty="0">
                <a:latin typeface="Calibri" pitchFamily="34" charset="0"/>
              </a:rPr>
              <a:t>function </a:t>
            </a:r>
            <a:r>
              <a:rPr lang="en-US" sz="1600" dirty="0">
                <a:latin typeface="Calibri" pitchFamily="34" charset="0"/>
              </a:rPr>
              <a:t>Squared (X : </a:t>
            </a:r>
            <a:r>
              <a:rPr lang="en-US" sz="1600" dirty="0" smtClean="0">
                <a:latin typeface="Calibri" pitchFamily="34" charset="0"/>
              </a:rPr>
              <a:t>Integer)</a:t>
            </a:r>
          </a:p>
          <a:p>
            <a:pPr>
              <a:tabLst>
                <a:tab pos="227013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dirty="0" smtClean="0">
                <a:latin typeface="Calibri" pitchFamily="34" charset="0"/>
              </a:rPr>
              <a:t>return</a:t>
            </a:r>
            <a:r>
              <a:rPr lang="en-US" sz="1600" dirty="0" smtClean="0">
                <a:latin typeface="Calibri" pitchFamily="34" charset="0"/>
              </a:rPr>
              <a:t> Integer </a:t>
            </a:r>
          </a:p>
          <a:p>
            <a:pPr>
              <a:tabLst>
                <a:tab pos="227013" algn="l"/>
              </a:tabLst>
            </a:pPr>
            <a:r>
              <a:rPr lang="en-US" sz="1600" b="1" dirty="0" smtClean="0">
                <a:latin typeface="Calibri" pitchFamily="34" charset="0"/>
              </a:rPr>
              <a:t>is</a:t>
            </a:r>
          </a:p>
          <a:p>
            <a:pPr>
              <a:tabLst>
                <a:tab pos="227013" algn="l"/>
              </a:tabLst>
            </a:pPr>
            <a:r>
              <a:rPr lang="en-US" sz="1600" b="1" dirty="0" smtClean="0">
                <a:latin typeface="Calibri" pitchFamily="34" charset="0"/>
              </a:rPr>
              <a:t>begin</a:t>
            </a:r>
          </a:p>
          <a:p>
            <a:pPr>
              <a:tabLst>
                <a:tab pos="227013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 smtClean="0">
                <a:latin typeface="Calibri" pitchFamily="34" charset="0"/>
              </a:rPr>
              <a:t>return </a:t>
            </a:r>
            <a:r>
              <a:rPr lang="en-US" sz="1600" dirty="0" smtClean="0">
                <a:latin typeface="Calibri" pitchFamily="34" charset="0"/>
              </a:rPr>
              <a:t>X ** 2;</a:t>
            </a:r>
          </a:p>
          <a:p>
            <a:pPr>
              <a:tabLst>
                <a:tab pos="227013" algn="l"/>
              </a:tabLst>
            </a:pPr>
            <a:r>
              <a:rPr lang="en-US" sz="1600" b="1" dirty="0" smtClean="0">
                <a:latin typeface="Calibri" pitchFamily="34" charset="0"/>
              </a:rPr>
              <a:t>end </a:t>
            </a:r>
            <a:r>
              <a:rPr lang="en-US" sz="1600" dirty="0" smtClean="0">
                <a:latin typeface="Calibri" pitchFamily="34" charset="0"/>
              </a:rPr>
              <a:t>Squared;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858226" y="3694600"/>
            <a:ext cx="1878528" cy="73366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 if you wrote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3620284"/>
            <a:ext cx="2819400" cy="88229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600" b="1" dirty="0" smtClean="0">
                <a:latin typeface="Calibri" pitchFamily="34" charset="0"/>
              </a:rPr>
              <a:t>function </a:t>
            </a:r>
            <a:r>
              <a:rPr lang="en-US" sz="1600" dirty="0" smtClean="0">
                <a:latin typeface="Calibri" pitchFamily="34" charset="0"/>
              </a:rPr>
              <a:t>Squared (X : Integer)</a:t>
            </a:r>
          </a:p>
          <a:p>
            <a:pPr>
              <a:spcBef>
                <a:spcPts val="200"/>
              </a:spcBef>
              <a:tabLst>
                <a:tab pos="227013" algn="l"/>
                <a:tab pos="457200" algn="l"/>
              </a:tabLst>
            </a:pPr>
            <a:r>
              <a:rPr lang="en-US" sz="1600" b="1" dirty="0" smtClean="0">
                <a:latin typeface="Calibri" pitchFamily="34" charset="0"/>
              </a:rPr>
              <a:t>	return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Integer </a:t>
            </a:r>
            <a:r>
              <a:rPr lang="en-US" sz="1600" b="1" dirty="0" smtClean="0">
                <a:latin typeface="Calibri" pitchFamily="34" charset="0"/>
              </a:rPr>
              <a:t>is </a:t>
            </a:r>
          </a:p>
          <a:p>
            <a:pPr>
              <a:spcBef>
                <a:spcPts val="200"/>
              </a:spcBef>
              <a:tabLst>
                <a:tab pos="227013" algn="l"/>
                <a:tab pos="457200" algn="l"/>
              </a:tabLst>
            </a:pPr>
            <a:r>
              <a:rPr lang="en-US" sz="1600" dirty="0" smtClean="0">
                <a:latin typeface="Calibri" pitchFamily="34" charset="0"/>
              </a:rPr>
              <a:t>		(X ** 2);</a:t>
            </a:r>
          </a:p>
        </p:txBody>
      </p:sp>
    </p:spTree>
    <p:extLst>
      <p:ext uri="{BB962C8B-B14F-4D97-AF65-F5344CB8AC3E}">
        <p14:creationId xmlns:p14="http://schemas.microsoft.com/office/powerpoint/2010/main" val="20430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4419600"/>
            <a:ext cx="3505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242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Maze Example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685800" y="1310407"/>
            <a:ext cx="3809698" cy="501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03325" algn="l"/>
                <a:tab pos="1482725" algn="l"/>
                <a:tab pos="2343150" algn="l"/>
              </a:tabLst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Position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03325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record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03325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Row		: Natural := 0;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03325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Column	: Natural := 0;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03325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end record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Offset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60425" algn="l"/>
                <a:tab pos="914400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record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60425" algn="l"/>
                <a:tab pos="914400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Row	: 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-1 .. 1;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60425" algn="l"/>
                <a:tab pos="914400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Col	: 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-1 .. 1;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60425" algn="l"/>
                <a:tab pos="914400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end record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Deltas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 (Left</a:t>
            </a:r>
            <a:r>
              <a:rPr lang="en-US" sz="1600" dirty="0">
                <a:latin typeface="Calibri" pitchFamily="34" charset="0"/>
              </a:rPr>
              <a:t>, Right, Up, </a:t>
            </a:r>
            <a:r>
              <a:rPr lang="en-US" sz="1600" dirty="0" smtClean="0">
                <a:latin typeface="Calibri" pitchFamily="34" charset="0"/>
              </a:rPr>
              <a:t>Down);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  <a:tabLst>
                <a:tab pos="228600" algn="l"/>
                <a:tab pos="457200" algn="l"/>
                <a:tab pos="685800" algn="l"/>
                <a:tab pos="914400" algn="l"/>
                <a:tab pos="1265238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Offsets : </a:t>
            </a:r>
            <a:r>
              <a:rPr lang="en-US" sz="1600" b="1" dirty="0">
                <a:latin typeface="Calibri" pitchFamily="34" charset="0"/>
              </a:rPr>
              <a:t>constant </a:t>
            </a:r>
            <a:r>
              <a:rPr lang="en-US" sz="1600" b="1" dirty="0" smtClean="0">
                <a:latin typeface="Calibri" pitchFamily="34" charset="0"/>
              </a:rPr>
              <a:t>array</a:t>
            </a:r>
            <a:r>
              <a:rPr lang="en-US" sz="1600" dirty="0" smtClean="0">
                <a:latin typeface="Calibri" pitchFamily="34" charset="0"/>
              </a:rPr>
              <a:t> (Deltas)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>
                <a:latin typeface="Calibri" pitchFamily="34" charset="0"/>
              </a:rPr>
              <a:t>Offset :=</a:t>
            </a:r>
          </a:p>
          <a:p>
            <a:pPr eaLnBrk="0" hangingPunct="0">
              <a:lnSpc>
                <a:spcPct val="120000"/>
              </a:lnSpc>
              <a:tabLst>
                <a:tab pos="228600" algn="l"/>
                <a:tab pos="457200" algn="l"/>
                <a:tab pos="687388" algn="l"/>
                <a:tab pos="742950" algn="l"/>
                <a:tab pos="1265238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	(Left	=&gt; (-1,0), </a:t>
            </a:r>
          </a:p>
          <a:p>
            <a:pPr eaLnBrk="0" hangingPunct="0">
              <a:lnSpc>
                <a:spcPct val="120000"/>
              </a:lnSpc>
              <a:tabLst>
                <a:tab pos="228600" algn="l"/>
                <a:tab pos="457200" algn="l"/>
                <a:tab pos="687388" algn="l"/>
                <a:tab pos="742950" algn="l"/>
                <a:tab pos="1265238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		Right	=&gt; (0,+1),</a:t>
            </a:r>
          </a:p>
          <a:p>
            <a:pPr eaLnBrk="0" hangingPunct="0">
              <a:lnSpc>
                <a:spcPct val="120000"/>
              </a:lnSpc>
              <a:tabLst>
                <a:tab pos="228600" algn="l"/>
                <a:tab pos="457200" algn="l"/>
                <a:tab pos="687388" algn="l"/>
                <a:tab pos="742950" algn="l"/>
                <a:tab pos="1265238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		Down	=&gt; (+1,0),</a:t>
            </a:r>
          </a:p>
          <a:p>
            <a:pPr eaLnBrk="0" hangingPunct="0">
              <a:lnSpc>
                <a:spcPct val="120000"/>
              </a:lnSpc>
              <a:tabLst>
                <a:tab pos="228600" algn="l"/>
                <a:tab pos="457200" algn="l"/>
                <a:tab pos="687388" algn="l"/>
                <a:tab pos="742950" algn="l"/>
                <a:tab pos="1265238" algn="l"/>
                <a:tab pos="1482725" algn="l"/>
                <a:tab pos="2343150" algn="l"/>
              </a:tabLst>
            </a:pPr>
            <a:r>
              <a:rPr lang="en-US" sz="1600" dirty="0">
                <a:latin typeface="Calibri" pitchFamily="34" charset="0"/>
              </a:rPr>
              <a:t>				Up	=&gt; (0,-1</a:t>
            </a:r>
            <a:r>
              <a:rPr lang="en-US" sz="1600" dirty="0" smtClean="0">
                <a:latin typeface="Calibri" pitchFamily="34" charset="0"/>
              </a:rPr>
              <a:t>));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27563" y="2152650"/>
            <a:ext cx="3970337" cy="3041650"/>
            <a:chOff x="4627563" y="2152650"/>
            <a:chExt cx="3970337" cy="3041650"/>
          </a:xfrm>
        </p:grpSpPr>
        <p:sp>
          <p:nvSpPr>
            <p:cNvPr id="62468" name="Rectangle 4"/>
            <p:cNvSpPr>
              <a:spLocks noChangeArrowheads="1"/>
            </p:cNvSpPr>
            <p:nvPr/>
          </p:nvSpPr>
          <p:spPr bwMode="auto">
            <a:xfrm>
              <a:off x="6761163" y="2152650"/>
              <a:ext cx="98107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Columns</a:t>
              </a:r>
            </a:p>
          </p:txBody>
        </p:sp>
        <p:sp>
          <p:nvSpPr>
            <p:cNvPr id="62469" name="Rectangle 5"/>
            <p:cNvSpPr>
              <a:spLocks noChangeArrowheads="1"/>
            </p:cNvSpPr>
            <p:nvPr/>
          </p:nvSpPr>
          <p:spPr bwMode="auto">
            <a:xfrm>
              <a:off x="5867400" y="2844800"/>
              <a:ext cx="901700" cy="77470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0" name="Rectangle 6"/>
            <p:cNvSpPr>
              <a:spLocks noChangeArrowheads="1"/>
            </p:cNvSpPr>
            <p:nvPr/>
          </p:nvSpPr>
          <p:spPr bwMode="auto">
            <a:xfrm>
              <a:off x="6781800" y="2844800"/>
              <a:ext cx="901700" cy="774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7696200" y="2844800"/>
              <a:ext cx="901700" cy="77470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5867400" y="3632200"/>
              <a:ext cx="901700" cy="774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3" name="Rectangle 9"/>
            <p:cNvSpPr>
              <a:spLocks noChangeArrowheads="1"/>
            </p:cNvSpPr>
            <p:nvPr/>
          </p:nvSpPr>
          <p:spPr bwMode="auto">
            <a:xfrm>
              <a:off x="6781800" y="3632200"/>
              <a:ext cx="901700" cy="7747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Current</a:t>
              </a:r>
            </a:p>
          </p:txBody>
        </p:sp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7696200" y="3632200"/>
              <a:ext cx="901700" cy="774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5" name="Rectangle 11"/>
            <p:cNvSpPr>
              <a:spLocks noChangeArrowheads="1"/>
            </p:cNvSpPr>
            <p:nvPr/>
          </p:nvSpPr>
          <p:spPr bwMode="auto">
            <a:xfrm>
              <a:off x="5867400" y="4419600"/>
              <a:ext cx="901700" cy="77470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6" name="Rectangle 12"/>
            <p:cNvSpPr>
              <a:spLocks noChangeArrowheads="1"/>
            </p:cNvSpPr>
            <p:nvPr/>
          </p:nvSpPr>
          <p:spPr bwMode="auto">
            <a:xfrm>
              <a:off x="6781800" y="4419600"/>
              <a:ext cx="901700" cy="7747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7" name="Rectangle 13"/>
            <p:cNvSpPr>
              <a:spLocks noChangeArrowheads="1"/>
            </p:cNvSpPr>
            <p:nvPr/>
          </p:nvSpPr>
          <p:spPr bwMode="auto">
            <a:xfrm>
              <a:off x="7696200" y="4419600"/>
              <a:ext cx="901700" cy="77470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8" name="Rectangle 14"/>
            <p:cNvSpPr>
              <a:spLocks noChangeArrowheads="1"/>
            </p:cNvSpPr>
            <p:nvPr/>
          </p:nvSpPr>
          <p:spPr bwMode="auto">
            <a:xfrm>
              <a:off x="4627563" y="3829050"/>
              <a:ext cx="6873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Rows</a:t>
              </a:r>
            </a:p>
          </p:txBody>
        </p:sp>
        <p:sp>
          <p:nvSpPr>
            <p:cNvPr id="62479" name="Rectangle 15"/>
            <p:cNvSpPr>
              <a:spLocks noChangeArrowheads="1"/>
            </p:cNvSpPr>
            <p:nvPr/>
          </p:nvSpPr>
          <p:spPr bwMode="auto">
            <a:xfrm>
              <a:off x="6151563" y="2457450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1</a:t>
              </a:r>
            </a:p>
          </p:txBody>
        </p:sp>
        <p:sp>
          <p:nvSpPr>
            <p:cNvPr id="62480" name="Rectangle 16"/>
            <p:cNvSpPr>
              <a:spLocks noChangeArrowheads="1"/>
            </p:cNvSpPr>
            <p:nvPr/>
          </p:nvSpPr>
          <p:spPr bwMode="auto">
            <a:xfrm>
              <a:off x="7065963" y="2457450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2</a:t>
              </a:r>
            </a:p>
          </p:txBody>
        </p:sp>
        <p:sp>
          <p:nvSpPr>
            <p:cNvPr id="62481" name="Rectangle 17"/>
            <p:cNvSpPr>
              <a:spLocks noChangeArrowheads="1"/>
            </p:cNvSpPr>
            <p:nvPr/>
          </p:nvSpPr>
          <p:spPr bwMode="auto">
            <a:xfrm>
              <a:off x="7980363" y="2457450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3</a:t>
              </a:r>
            </a:p>
          </p:txBody>
        </p:sp>
        <p:sp>
          <p:nvSpPr>
            <p:cNvPr id="62482" name="Rectangle 18"/>
            <p:cNvSpPr>
              <a:spLocks noChangeArrowheads="1"/>
            </p:cNvSpPr>
            <p:nvPr/>
          </p:nvSpPr>
          <p:spPr bwMode="auto">
            <a:xfrm>
              <a:off x="5465763" y="3065463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1</a:t>
              </a:r>
            </a:p>
          </p:txBody>
        </p:sp>
        <p:sp>
          <p:nvSpPr>
            <p:cNvPr id="62483" name="Rectangle 19"/>
            <p:cNvSpPr>
              <a:spLocks noChangeArrowheads="1"/>
            </p:cNvSpPr>
            <p:nvPr/>
          </p:nvSpPr>
          <p:spPr bwMode="auto">
            <a:xfrm>
              <a:off x="5465763" y="3852863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2</a:t>
              </a:r>
            </a:p>
          </p:txBody>
        </p:sp>
        <p:sp>
          <p:nvSpPr>
            <p:cNvPr id="62484" name="Rectangle 20"/>
            <p:cNvSpPr>
              <a:spLocks noChangeArrowheads="1"/>
            </p:cNvSpPr>
            <p:nvPr/>
          </p:nvSpPr>
          <p:spPr bwMode="auto">
            <a:xfrm>
              <a:off x="5465763" y="4640263"/>
              <a:ext cx="293687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3</a:t>
              </a:r>
            </a:p>
          </p:txBody>
        </p:sp>
        <p:sp>
          <p:nvSpPr>
            <p:cNvPr id="62485" name="Rectangle 21"/>
            <p:cNvSpPr>
              <a:spLocks noChangeArrowheads="1"/>
            </p:cNvSpPr>
            <p:nvPr/>
          </p:nvSpPr>
          <p:spPr bwMode="auto">
            <a:xfrm>
              <a:off x="6913563" y="3081338"/>
              <a:ext cx="534987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-1, 0</a:t>
              </a:r>
            </a:p>
          </p:txBody>
        </p:sp>
        <p:sp>
          <p:nvSpPr>
            <p:cNvPr id="62486" name="Rectangle 22"/>
            <p:cNvSpPr>
              <a:spLocks noChangeArrowheads="1"/>
            </p:cNvSpPr>
            <p:nvPr/>
          </p:nvSpPr>
          <p:spPr bwMode="auto">
            <a:xfrm>
              <a:off x="5999163" y="3868738"/>
              <a:ext cx="534987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0, -1</a:t>
              </a:r>
            </a:p>
          </p:txBody>
        </p:sp>
        <p:sp>
          <p:nvSpPr>
            <p:cNvPr id="62487" name="Rectangle 23"/>
            <p:cNvSpPr>
              <a:spLocks noChangeArrowheads="1"/>
            </p:cNvSpPr>
            <p:nvPr/>
          </p:nvSpPr>
          <p:spPr bwMode="auto">
            <a:xfrm>
              <a:off x="6989763" y="4656138"/>
              <a:ext cx="579437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+1, 0</a:t>
              </a:r>
            </a:p>
          </p:txBody>
        </p:sp>
        <p:sp>
          <p:nvSpPr>
            <p:cNvPr id="62488" name="Rectangle 24"/>
            <p:cNvSpPr>
              <a:spLocks noChangeArrowheads="1"/>
            </p:cNvSpPr>
            <p:nvPr/>
          </p:nvSpPr>
          <p:spPr bwMode="auto">
            <a:xfrm>
              <a:off x="7827963" y="3868738"/>
              <a:ext cx="579437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0, +1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9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Maze Example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609600" y="990600"/>
            <a:ext cx="6433044" cy="428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Actual_Rows	: Natural := 0;</a:t>
            </a: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Actual_Columns	: Natural := 0;</a:t>
            </a: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Open_Passage	: </a:t>
            </a:r>
            <a:r>
              <a:rPr lang="en-US" sz="1600" b="1" noProof="1">
                <a:latin typeface="Calibri" pitchFamily="34" charset="0"/>
              </a:rPr>
              <a:t>constant </a:t>
            </a:r>
            <a:r>
              <a:rPr lang="en-US" sz="1600" noProof="1">
                <a:latin typeface="Calibri" pitchFamily="34" charset="0"/>
              </a:rPr>
              <a:t>Boolean := True;</a:t>
            </a:r>
          </a:p>
          <a:p>
            <a:pPr eaLnBrk="0" hangingPunct="0">
              <a:spcBef>
                <a:spcPts val="300"/>
              </a:spcBef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Wall				: </a:t>
            </a:r>
            <a:r>
              <a:rPr lang="en-US" sz="1600" b="1" noProof="1">
                <a:latin typeface="Calibri" pitchFamily="34" charset="0"/>
              </a:rPr>
              <a:t>constant </a:t>
            </a:r>
            <a:r>
              <a:rPr lang="en-US" sz="1600" noProof="1">
                <a:latin typeface="Calibri" pitchFamily="34" charset="0"/>
              </a:rPr>
              <a:t>Boolean := False;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endParaRPr lang="en-US" sz="1600" noProof="1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b="1" noProof="1">
                <a:latin typeface="Calibri" pitchFamily="34" charset="0"/>
              </a:rPr>
              <a:t>type </a:t>
            </a:r>
            <a:r>
              <a:rPr lang="en-US" sz="1600" noProof="1">
                <a:latin typeface="Calibri" pitchFamily="34" charset="0"/>
              </a:rPr>
              <a:t>Game_Board </a:t>
            </a:r>
            <a:r>
              <a:rPr lang="en-US" sz="1600" b="1" noProof="1">
                <a:latin typeface="Calibri" pitchFamily="34" charset="0"/>
              </a:rPr>
              <a:t>is </a:t>
            </a:r>
            <a:r>
              <a:rPr lang="en-US" sz="1600" b="1" noProof="1" smtClean="0">
                <a:latin typeface="Calibri" pitchFamily="34" charset="0"/>
              </a:rPr>
              <a:t>array</a:t>
            </a:r>
            <a:r>
              <a:rPr lang="en-US" sz="1600" noProof="1" smtClean="0">
                <a:latin typeface="Calibri" pitchFamily="34" charset="0"/>
              </a:rPr>
              <a:t> (Natural </a:t>
            </a:r>
            <a:r>
              <a:rPr lang="en-US" sz="1600" b="1" noProof="1">
                <a:latin typeface="Calibri" pitchFamily="34" charset="0"/>
              </a:rPr>
              <a:t>range </a:t>
            </a:r>
            <a:r>
              <a:rPr lang="en-US" sz="1600" noProof="1">
                <a:latin typeface="Calibri" pitchFamily="34" charset="0"/>
              </a:rPr>
              <a:t>&lt;&gt;, Natural </a:t>
            </a:r>
            <a:r>
              <a:rPr lang="en-US" sz="1600" b="1" noProof="1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&lt;&gt;) </a:t>
            </a:r>
            <a:r>
              <a:rPr lang="en-US" sz="1600" b="1" noProof="1">
                <a:latin typeface="Calibri" pitchFamily="34" charset="0"/>
              </a:rPr>
              <a:t>of </a:t>
            </a:r>
            <a:r>
              <a:rPr lang="en-US" sz="1600" noProof="1">
                <a:latin typeface="Calibri" pitchFamily="34" charset="0"/>
              </a:rPr>
              <a:t>Boolean;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...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Representation : Game_Board </a:t>
            </a:r>
            <a:r>
              <a:rPr lang="en-US" sz="1600" noProof="1" smtClean="0">
                <a:latin typeface="Calibri" pitchFamily="34" charset="0"/>
              </a:rPr>
              <a:t> (......);  </a:t>
            </a:r>
            <a:r>
              <a:rPr lang="en-US" sz="1600" noProof="1">
                <a:latin typeface="Calibri" pitchFamily="34" charset="0"/>
              </a:rPr>
              <a:t>-- details later</a:t>
            </a: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endParaRPr lang="en-US" sz="1600" noProof="1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Acceptable (P </a:t>
            </a:r>
            <a:r>
              <a:rPr lang="en-US" sz="1600" noProof="1">
                <a:latin typeface="Calibri" pitchFamily="34" charset="0"/>
              </a:rPr>
              <a:t>: </a:t>
            </a:r>
            <a:r>
              <a:rPr lang="en-US" sz="1600" noProof="1" smtClean="0">
                <a:latin typeface="Calibri" pitchFamily="34" charset="0"/>
              </a:rPr>
              <a:t>Position)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Boolean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b="1" noProof="1">
                <a:latin typeface="Calibri" pitchFamily="34" charset="0"/>
              </a:rPr>
              <a:t>begin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858838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return</a:t>
            </a:r>
            <a:r>
              <a:rPr lang="en-US" sz="1600" noProof="1">
                <a:latin typeface="Calibri" pitchFamily="34" charset="0"/>
              </a:rPr>
              <a:t>	(P.Row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1 .. Actual_Rows </a:t>
            </a:r>
            <a:r>
              <a:rPr lang="en-US" sz="1600" b="1" noProof="1">
                <a:latin typeface="Calibri" pitchFamily="34" charset="0"/>
              </a:rPr>
              <a:t>and </a:t>
            </a:r>
            <a:endParaRPr lang="en-US" sz="1600" b="1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858838" algn="l"/>
                <a:tab pos="1433513" algn="l"/>
              </a:tabLst>
            </a:pPr>
            <a:r>
              <a:rPr lang="en-US" sz="1600" noProof="1" smtClean="0">
                <a:latin typeface="Calibri" pitchFamily="34" charset="0"/>
              </a:rPr>
              <a:t>					P.Column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1 .. Actual_Columns) </a:t>
            </a:r>
            <a:r>
              <a:rPr lang="en-US" sz="1600" b="1" noProof="1">
                <a:latin typeface="Calibri" pitchFamily="34" charset="0"/>
              </a:rPr>
              <a:t>and then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858838" algn="l"/>
                <a:tab pos="1433513" algn="l"/>
              </a:tabLst>
            </a:pPr>
            <a:r>
              <a:rPr lang="en-US" sz="1600" noProof="1">
                <a:latin typeface="Calibri" pitchFamily="34" charset="0"/>
              </a:rPr>
              <a:t>			</a:t>
            </a:r>
            <a:r>
              <a:rPr lang="en-US" sz="1600" noProof="1" smtClean="0">
                <a:latin typeface="Calibri" pitchFamily="34" charset="0"/>
              </a:rPr>
              <a:t>		Representation(P.Row, P.Column</a:t>
            </a:r>
            <a:r>
              <a:rPr lang="en-US" sz="1600" noProof="1">
                <a:latin typeface="Calibri" pitchFamily="34" charset="0"/>
              </a:rPr>
              <a:t>) = Open_Passage;</a:t>
            </a: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00100" algn="l"/>
                <a:tab pos="1433513" algn="l"/>
              </a:tabLst>
            </a:pP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Acceptable;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495800" y="5486400"/>
            <a:ext cx="155733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Representation</a:t>
            </a:r>
          </a:p>
        </p:txBody>
      </p:sp>
      <p:grpSp>
        <p:nvGrpSpPr>
          <p:cNvPr id="63493" name="Group 98"/>
          <p:cNvGrpSpPr>
            <a:grpSpLocks/>
          </p:cNvGrpSpPr>
          <p:nvPr/>
        </p:nvGrpSpPr>
        <p:grpSpPr bwMode="auto">
          <a:xfrm>
            <a:off x="6324600" y="4343400"/>
            <a:ext cx="2590800" cy="2332038"/>
            <a:chOff x="3356" y="2703"/>
            <a:chExt cx="1632" cy="1469"/>
          </a:xfrm>
        </p:grpSpPr>
        <p:grpSp>
          <p:nvGrpSpPr>
            <p:cNvPr id="63494" name="Group 95"/>
            <p:cNvGrpSpPr>
              <a:grpSpLocks/>
            </p:cNvGrpSpPr>
            <p:nvPr/>
          </p:nvGrpSpPr>
          <p:grpSpPr bwMode="auto">
            <a:xfrm>
              <a:off x="3556" y="2884"/>
              <a:ext cx="1432" cy="1288"/>
              <a:chOff x="3556" y="2884"/>
              <a:chExt cx="1432" cy="1288"/>
            </a:xfrm>
          </p:grpSpPr>
          <p:sp>
            <p:nvSpPr>
              <p:cNvPr id="63497" name="Rectangle 5"/>
              <p:cNvSpPr>
                <a:spLocks noChangeArrowheads="1"/>
              </p:cNvSpPr>
              <p:nvPr/>
            </p:nvSpPr>
            <p:spPr bwMode="auto">
              <a:xfrm>
                <a:off x="3556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98" name="Rectangle 6"/>
              <p:cNvSpPr>
                <a:spLocks noChangeArrowheads="1"/>
              </p:cNvSpPr>
              <p:nvPr/>
            </p:nvSpPr>
            <p:spPr bwMode="auto">
              <a:xfrm>
                <a:off x="3700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99" name="Rectangle 7"/>
              <p:cNvSpPr>
                <a:spLocks noChangeArrowheads="1"/>
              </p:cNvSpPr>
              <p:nvPr/>
            </p:nvSpPr>
            <p:spPr bwMode="auto">
              <a:xfrm>
                <a:off x="3844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0" name="Rectangle 8"/>
              <p:cNvSpPr>
                <a:spLocks noChangeArrowheads="1"/>
              </p:cNvSpPr>
              <p:nvPr/>
            </p:nvSpPr>
            <p:spPr bwMode="auto">
              <a:xfrm>
                <a:off x="3988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1" name="Rectangle 9"/>
              <p:cNvSpPr>
                <a:spLocks noChangeArrowheads="1"/>
              </p:cNvSpPr>
              <p:nvPr/>
            </p:nvSpPr>
            <p:spPr bwMode="auto">
              <a:xfrm>
                <a:off x="4132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2" name="Rectangle 10"/>
              <p:cNvSpPr>
                <a:spLocks noChangeArrowheads="1"/>
              </p:cNvSpPr>
              <p:nvPr/>
            </p:nvSpPr>
            <p:spPr bwMode="auto">
              <a:xfrm>
                <a:off x="4276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3" name="Rectangle 11"/>
              <p:cNvSpPr>
                <a:spLocks noChangeArrowheads="1"/>
              </p:cNvSpPr>
              <p:nvPr/>
            </p:nvSpPr>
            <p:spPr bwMode="auto">
              <a:xfrm>
                <a:off x="4420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4" name="Rectangle 12"/>
              <p:cNvSpPr>
                <a:spLocks noChangeArrowheads="1"/>
              </p:cNvSpPr>
              <p:nvPr/>
            </p:nvSpPr>
            <p:spPr bwMode="auto">
              <a:xfrm>
                <a:off x="4564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5" name="Rectangle 13"/>
              <p:cNvSpPr>
                <a:spLocks noChangeArrowheads="1"/>
              </p:cNvSpPr>
              <p:nvPr/>
            </p:nvSpPr>
            <p:spPr bwMode="auto">
              <a:xfrm>
                <a:off x="4708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6" name="Rectangle 14"/>
              <p:cNvSpPr>
                <a:spLocks noChangeArrowheads="1"/>
              </p:cNvSpPr>
              <p:nvPr/>
            </p:nvSpPr>
            <p:spPr bwMode="auto">
              <a:xfrm>
                <a:off x="4852" y="288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7" name="Rectangle 15"/>
              <p:cNvSpPr>
                <a:spLocks noChangeArrowheads="1"/>
              </p:cNvSpPr>
              <p:nvPr/>
            </p:nvSpPr>
            <p:spPr bwMode="auto">
              <a:xfrm>
                <a:off x="3556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8" name="Rectangle 16"/>
              <p:cNvSpPr>
                <a:spLocks noChangeArrowheads="1"/>
              </p:cNvSpPr>
              <p:nvPr/>
            </p:nvSpPr>
            <p:spPr bwMode="auto">
              <a:xfrm>
                <a:off x="3700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09" name="Rectangle 17"/>
              <p:cNvSpPr>
                <a:spLocks noChangeArrowheads="1"/>
              </p:cNvSpPr>
              <p:nvPr/>
            </p:nvSpPr>
            <p:spPr bwMode="auto">
              <a:xfrm>
                <a:off x="3844" y="302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0" name="Rectangle 18"/>
              <p:cNvSpPr>
                <a:spLocks noChangeArrowheads="1"/>
              </p:cNvSpPr>
              <p:nvPr/>
            </p:nvSpPr>
            <p:spPr bwMode="auto">
              <a:xfrm>
                <a:off x="3988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1" name="Rectangle 19"/>
              <p:cNvSpPr>
                <a:spLocks noChangeArrowheads="1"/>
              </p:cNvSpPr>
              <p:nvPr/>
            </p:nvSpPr>
            <p:spPr bwMode="auto">
              <a:xfrm>
                <a:off x="4132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2" name="Rectangle 20"/>
              <p:cNvSpPr>
                <a:spLocks noChangeArrowheads="1"/>
              </p:cNvSpPr>
              <p:nvPr/>
            </p:nvSpPr>
            <p:spPr bwMode="auto">
              <a:xfrm>
                <a:off x="4276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3" name="Rectangle 21"/>
              <p:cNvSpPr>
                <a:spLocks noChangeArrowheads="1"/>
              </p:cNvSpPr>
              <p:nvPr/>
            </p:nvSpPr>
            <p:spPr bwMode="auto">
              <a:xfrm>
                <a:off x="4420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4" name="Rectangle 22"/>
              <p:cNvSpPr>
                <a:spLocks noChangeArrowheads="1"/>
              </p:cNvSpPr>
              <p:nvPr/>
            </p:nvSpPr>
            <p:spPr bwMode="auto">
              <a:xfrm>
                <a:off x="4564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5" name="Rectangle 23"/>
              <p:cNvSpPr>
                <a:spLocks noChangeArrowheads="1"/>
              </p:cNvSpPr>
              <p:nvPr/>
            </p:nvSpPr>
            <p:spPr bwMode="auto">
              <a:xfrm>
                <a:off x="4708" y="302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6" name="Rectangle 24"/>
              <p:cNvSpPr>
                <a:spLocks noChangeArrowheads="1"/>
              </p:cNvSpPr>
              <p:nvPr/>
            </p:nvSpPr>
            <p:spPr bwMode="auto">
              <a:xfrm>
                <a:off x="4852" y="302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7" name="Rectangle 25"/>
              <p:cNvSpPr>
                <a:spLocks noChangeArrowheads="1"/>
              </p:cNvSpPr>
              <p:nvPr/>
            </p:nvSpPr>
            <p:spPr bwMode="auto">
              <a:xfrm>
                <a:off x="3556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8" name="Rectangle 26"/>
              <p:cNvSpPr>
                <a:spLocks noChangeArrowheads="1"/>
              </p:cNvSpPr>
              <p:nvPr/>
            </p:nvSpPr>
            <p:spPr bwMode="auto">
              <a:xfrm>
                <a:off x="3700" y="317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19" name="Rectangle 27"/>
              <p:cNvSpPr>
                <a:spLocks noChangeArrowheads="1"/>
              </p:cNvSpPr>
              <p:nvPr/>
            </p:nvSpPr>
            <p:spPr bwMode="auto">
              <a:xfrm>
                <a:off x="3844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0" name="Rectangle 28"/>
              <p:cNvSpPr>
                <a:spLocks noChangeArrowheads="1"/>
              </p:cNvSpPr>
              <p:nvPr/>
            </p:nvSpPr>
            <p:spPr bwMode="auto">
              <a:xfrm>
                <a:off x="3988" y="317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1" name="Rectangle 29"/>
              <p:cNvSpPr>
                <a:spLocks noChangeArrowheads="1"/>
              </p:cNvSpPr>
              <p:nvPr/>
            </p:nvSpPr>
            <p:spPr bwMode="auto">
              <a:xfrm>
                <a:off x="4132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2" name="Rectangle 30"/>
              <p:cNvSpPr>
                <a:spLocks noChangeArrowheads="1"/>
              </p:cNvSpPr>
              <p:nvPr/>
            </p:nvSpPr>
            <p:spPr bwMode="auto">
              <a:xfrm>
                <a:off x="4276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3" name="Rectangle 31"/>
              <p:cNvSpPr>
                <a:spLocks noChangeArrowheads="1"/>
              </p:cNvSpPr>
              <p:nvPr/>
            </p:nvSpPr>
            <p:spPr bwMode="auto">
              <a:xfrm>
                <a:off x="4420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4" name="Rectangle 32"/>
              <p:cNvSpPr>
                <a:spLocks noChangeArrowheads="1"/>
              </p:cNvSpPr>
              <p:nvPr/>
            </p:nvSpPr>
            <p:spPr bwMode="auto">
              <a:xfrm>
                <a:off x="4564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5" name="Rectangle 33"/>
              <p:cNvSpPr>
                <a:spLocks noChangeArrowheads="1"/>
              </p:cNvSpPr>
              <p:nvPr/>
            </p:nvSpPr>
            <p:spPr bwMode="auto">
              <a:xfrm>
                <a:off x="4708" y="317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6" name="Rectangle 34"/>
              <p:cNvSpPr>
                <a:spLocks noChangeArrowheads="1"/>
              </p:cNvSpPr>
              <p:nvPr/>
            </p:nvSpPr>
            <p:spPr bwMode="auto">
              <a:xfrm>
                <a:off x="4852" y="317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7" name="Rectangle 35"/>
              <p:cNvSpPr>
                <a:spLocks noChangeArrowheads="1"/>
              </p:cNvSpPr>
              <p:nvPr/>
            </p:nvSpPr>
            <p:spPr bwMode="auto">
              <a:xfrm>
                <a:off x="3556" y="331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8" name="Rectangle 36"/>
              <p:cNvSpPr>
                <a:spLocks noChangeArrowheads="1"/>
              </p:cNvSpPr>
              <p:nvPr/>
            </p:nvSpPr>
            <p:spPr bwMode="auto">
              <a:xfrm>
                <a:off x="3700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29" name="Rectangle 37"/>
              <p:cNvSpPr>
                <a:spLocks noChangeArrowheads="1"/>
              </p:cNvSpPr>
              <p:nvPr/>
            </p:nvSpPr>
            <p:spPr bwMode="auto">
              <a:xfrm>
                <a:off x="3844" y="331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0" name="Rectangle 38"/>
              <p:cNvSpPr>
                <a:spLocks noChangeArrowheads="1"/>
              </p:cNvSpPr>
              <p:nvPr/>
            </p:nvSpPr>
            <p:spPr bwMode="auto">
              <a:xfrm>
                <a:off x="3988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1" name="Rectangle 39"/>
              <p:cNvSpPr>
                <a:spLocks noChangeArrowheads="1"/>
              </p:cNvSpPr>
              <p:nvPr/>
            </p:nvSpPr>
            <p:spPr bwMode="auto">
              <a:xfrm>
                <a:off x="4132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2" name="Rectangle 40"/>
              <p:cNvSpPr>
                <a:spLocks noChangeArrowheads="1"/>
              </p:cNvSpPr>
              <p:nvPr/>
            </p:nvSpPr>
            <p:spPr bwMode="auto">
              <a:xfrm>
                <a:off x="4276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3" name="Rectangle 41"/>
              <p:cNvSpPr>
                <a:spLocks noChangeArrowheads="1"/>
              </p:cNvSpPr>
              <p:nvPr/>
            </p:nvSpPr>
            <p:spPr bwMode="auto">
              <a:xfrm>
                <a:off x="4420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4" name="Rectangle 42"/>
              <p:cNvSpPr>
                <a:spLocks noChangeArrowheads="1"/>
              </p:cNvSpPr>
              <p:nvPr/>
            </p:nvSpPr>
            <p:spPr bwMode="auto">
              <a:xfrm>
                <a:off x="4564" y="331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5" name="Rectangle 43"/>
              <p:cNvSpPr>
                <a:spLocks noChangeArrowheads="1"/>
              </p:cNvSpPr>
              <p:nvPr/>
            </p:nvSpPr>
            <p:spPr bwMode="auto">
              <a:xfrm>
                <a:off x="4708" y="331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6" name="Rectangle 44"/>
              <p:cNvSpPr>
                <a:spLocks noChangeArrowheads="1"/>
              </p:cNvSpPr>
              <p:nvPr/>
            </p:nvSpPr>
            <p:spPr bwMode="auto">
              <a:xfrm>
                <a:off x="4852" y="331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7" name="Rectangle 45"/>
              <p:cNvSpPr>
                <a:spLocks noChangeArrowheads="1"/>
              </p:cNvSpPr>
              <p:nvPr/>
            </p:nvSpPr>
            <p:spPr bwMode="auto">
              <a:xfrm>
                <a:off x="3556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8" name="Rectangle 46"/>
              <p:cNvSpPr>
                <a:spLocks noChangeArrowheads="1"/>
              </p:cNvSpPr>
              <p:nvPr/>
            </p:nvSpPr>
            <p:spPr bwMode="auto">
              <a:xfrm>
                <a:off x="3700" y="346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39" name="Rectangle 47"/>
              <p:cNvSpPr>
                <a:spLocks noChangeArrowheads="1"/>
              </p:cNvSpPr>
              <p:nvPr/>
            </p:nvSpPr>
            <p:spPr bwMode="auto">
              <a:xfrm>
                <a:off x="3844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0" name="Rectangle 48"/>
              <p:cNvSpPr>
                <a:spLocks noChangeArrowheads="1"/>
              </p:cNvSpPr>
              <p:nvPr/>
            </p:nvSpPr>
            <p:spPr bwMode="auto">
              <a:xfrm>
                <a:off x="3988" y="346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1" name="Rectangle 49"/>
              <p:cNvSpPr>
                <a:spLocks noChangeArrowheads="1"/>
              </p:cNvSpPr>
              <p:nvPr/>
            </p:nvSpPr>
            <p:spPr bwMode="auto">
              <a:xfrm>
                <a:off x="4132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2" name="Rectangle 50"/>
              <p:cNvSpPr>
                <a:spLocks noChangeArrowheads="1"/>
              </p:cNvSpPr>
              <p:nvPr/>
            </p:nvSpPr>
            <p:spPr bwMode="auto">
              <a:xfrm>
                <a:off x="4276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3" name="Rectangle 51"/>
              <p:cNvSpPr>
                <a:spLocks noChangeArrowheads="1"/>
              </p:cNvSpPr>
              <p:nvPr/>
            </p:nvSpPr>
            <p:spPr bwMode="auto">
              <a:xfrm>
                <a:off x="4420" y="346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4" name="Rectangle 52"/>
              <p:cNvSpPr>
                <a:spLocks noChangeArrowheads="1"/>
              </p:cNvSpPr>
              <p:nvPr/>
            </p:nvSpPr>
            <p:spPr bwMode="auto">
              <a:xfrm>
                <a:off x="4564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5" name="Rectangle 53"/>
              <p:cNvSpPr>
                <a:spLocks noChangeArrowheads="1"/>
              </p:cNvSpPr>
              <p:nvPr/>
            </p:nvSpPr>
            <p:spPr bwMode="auto">
              <a:xfrm>
                <a:off x="4708" y="346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6" name="Rectangle 54"/>
              <p:cNvSpPr>
                <a:spLocks noChangeArrowheads="1"/>
              </p:cNvSpPr>
              <p:nvPr/>
            </p:nvSpPr>
            <p:spPr bwMode="auto">
              <a:xfrm>
                <a:off x="4852" y="346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7" name="Rectangle 55"/>
              <p:cNvSpPr>
                <a:spLocks noChangeArrowheads="1"/>
              </p:cNvSpPr>
              <p:nvPr/>
            </p:nvSpPr>
            <p:spPr bwMode="auto">
              <a:xfrm>
                <a:off x="3556" y="360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8" name="Rectangle 56"/>
              <p:cNvSpPr>
                <a:spLocks noChangeArrowheads="1"/>
              </p:cNvSpPr>
              <p:nvPr/>
            </p:nvSpPr>
            <p:spPr bwMode="auto">
              <a:xfrm>
                <a:off x="3700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9" name="Rectangle 57"/>
              <p:cNvSpPr>
                <a:spLocks noChangeArrowheads="1"/>
              </p:cNvSpPr>
              <p:nvPr/>
            </p:nvSpPr>
            <p:spPr bwMode="auto">
              <a:xfrm>
                <a:off x="3844" y="360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0" name="Rectangle 58"/>
              <p:cNvSpPr>
                <a:spLocks noChangeArrowheads="1"/>
              </p:cNvSpPr>
              <p:nvPr/>
            </p:nvSpPr>
            <p:spPr bwMode="auto">
              <a:xfrm>
                <a:off x="3988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1" name="Rectangle 59"/>
              <p:cNvSpPr>
                <a:spLocks noChangeArrowheads="1"/>
              </p:cNvSpPr>
              <p:nvPr/>
            </p:nvSpPr>
            <p:spPr bwMode="auto">
              <a:xfrm>
                <a:off x="4132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2" name="Rectangle 60"/>
              <p:cNvSpPr>
                <a:spLocks noChangeArrowheads="1"/>
              </p:cNvSpPr>
              <p:nvPr/>
            </p:nvSpPr>
            <p:spPr bwMode="auto">
              <a:xfrm>
                <a:off x="4276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3" name="Rectangle 61"/>
              <p:cNvSpPr>
                <a:spLocks noChangeArrowheads="1"/>
              </p:cNvSpPr>
              <p:nvPr/>
            </p:nvSpPr>
            <p:spPr bwMode="auto">
              <a:xfrm>
                <a:off x="4420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4" name="Rectangle 62"/>
              <p:cNvSpPr>
                <a:spLocks noChangeArrowheads="1"/>
              </p:cNvSpPr>
              <p:nvPr/>
            </p:nvSpPr>
            <p:spPr bwMode="auto">
              <a:xfrm>
                <a:off x="4564" y="360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5" name="Rectangle 63"/>
              <p:cNvSpPr>
                <a:spLocks noChangeArrowheads="1"/>
              </p:cNvSpPr>
              <p:nvPr/>
            </p:nvSpPr>
            <p:spPr bwMode="auto">
              <a:xfrm>
                <a:off x="4708" y="360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6" name="Rectangle 64"/>
              <p:cNvSpPr>
                <a:spLocks noChangeArrowheads="1"/>
              </p:cNvSpPr>
              <p:nvPr/>
            </p:nvSpPr>
            <p:spPr bwMode="auto">
              <a:xfrm>
                <a:off x="4852" y="360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7" name="Rectangle 65"/>
              <p:cNvSpPr>
                <a:spLocks noChangeArrowheads="1"/>
              </p:cNvSpPr>
              <p:nvPr/>
            </p:nvSpPr>
            <p:spPr bwMode="auto">
              <a:xfrm>
                <a:off x="3556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8" name="Rectangle 66"/>
              <p:cNvSpPr>
                <a:spLocks noChangeArrowheads="1"/>
              </p:cNvSpPr>
              <p:nvPr/>
            </p:nvSpPr>
            <p:spPr bwMode="auto">
              <a:xfrm>
                <a:off x="3700" y="374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59" name="Rectangle 67"/>
              <p:cNvSpPr>
                <a:spLocks noChangeArrowheads="1"/>
              </p:cNvSpPr>
              <p:nvPr/>
            </p:nvSpPr>
            <p:spPr bwMode="auto">
              <a:xfrm>
                <a:off x="3844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0" name="Rectangle 68"/>
              <p:cNvSpPr>
                <a:spLocks noChangeArrowheads="1"/>
              </p:cNvSpPr>
              <p:nvPr/>
            </p:nvSpPr>
            <p:spPr bwMode="auto">
              <a:xfrm>
                <a:off x="3988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1" name="Rectangle 69"/>
              <p:cNvSpPr>
                <a:spLocks noChangeArrowheads="1"/>
              </p:cNvSpPr>
              <p:nvPr/>
            </p:nvSpPr>
            <p:spPr bwMode="auto">
              <a:xfrm>
                <a:off x="4132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2" name="Rectangle 70"/>
              <p:cNvSpPr>
                <a:spLocks noChangeArrowheads="1"/>
              </p:cNvSpPr>
              <p:nvPr/>
            </p:nvSpPr>
            <p:spPr bwMode="auto">
              <a:xfrm>
                <a:off x="4276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3" name="Rectangle 71"/>
              <p:cNvSpPr>
                <a:spLocks noChangeArrowheads="1"/>
              </p:cNvSpPr>
              <p:nvPr/>
            </p:nvSpPr>
            <p:spPr bwMode="auto">
              <a:xfrm>
                <a:off x="4420" y="374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4" name="Rectangle 72"/>
              <p:cNvSpPr>
                <a:spLocks noChangeArrowheads="1"/>
              </p:cNvSpPr>
              <p:nvPr/>
            </p:nvSpPr>
            <p:spPr bwMode="auto">
              <a:xfrm>
                <a:off x="4564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5" name="Rectangle 73"/>
              <p:cNvSpPr>
                <a:spLocks noChangeArrowheads="1"/>
              </p:cNvSpPr>
              <p:nvPr/>
            </p:nvSpPr>
            <p:spPr bwMode="auto">
              <a:xfrm>
                <a:off x="4708" y="374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6" name="Rectangle 74"/>
              <p:cNvSpPr>
                <a:spLocks noChangeArrowheads="1"/>
              </p:cNvSpPr>
              <p:nvPr/>
            </p:nvSpPr>
            <p:spPr bwMode="auto">
              <a:xfrm>
                <a:off x="4852" y="374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7" name="Rectangle 75"/>
              <p:cNvSpPr>
                <a:spLocks noChangeArrowheads="1"/>
              </p:cNvSpPr>
              <p:nvPr/>
            </p:nvSpPr>
            <p:spPr bwMode="auto">
              <a:xfrm>
                <a:off x="3556" y="389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8" name="Rectangle 76"/>
              <p:cNvSpPr>
                <a:spLocks noChangeArrowheads="1"/>
              </p:cNvSpPr>
              <p:nvPr/>
            </p:nvSpPr>
            <p:spPr bwMode="auto">
              <a:xfrm>
                <a:off x="3700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9" name="Rectangle 77"/>
              <p:cNvSpPr>
                <a:spLocks noChangeArrowheads="1"/>
              </p:cNvSpPr>
              <p:nvPr/>
            </p:nvSpPr>
            <p:spPr bwMode="auto">
              <a:xfrm>
                <a:off x="3844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0" name="Rectangle 78"/>
              <p:cNvSpPr>
                <a:spLocks noChangeArrowheads="1"/>
              </p:cNvSpPr>
              <p:nvPr/>
            </p:nvSpPr>
            <p:spPr bwMode="auto">
              <a:xfrm>
                <a:off x="3988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1" name="Rectangle 79"/>
              <p:cNvSpPr>
                <a:spLocks noChangeArrowheads="1"/>
              </p:cNvSpPr>
              <p:nvPr/>
            </p:nvSpPr>
            <p:spPr bwMode="auto">
              <a:xfrm>
                <a:off x="4132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2" name="Rectangle 80"/>
              <p:cNvSpPr>
                <a:spLocks noChangeArrowheads="1"/>
              </p:cNvSpPr>
              <p:nvPr/>
            </p:nvSpPr>
            <p:spPr bwMode="auto">
              <a:xfrm>
                <a:off x="4276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3" name="Rectangle 81"/>
              <p:cNvSpPr>
                <a:spLocks noChangeArrowheads="1"/>
              </p:cNvSpPr>
              <p:nvPr/>
            </p:nvSpPr>
            <p:spPr bwMode="auto">
              <a:xfrm>
                <a:off x="4420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4" name="Rectangle 82"/>
              <p:cNvSpPr>
                <a:spLocks noChangeArrowheads="1"/>
              </p:cNvSpPr>
              <p:nvPr/>
            </p:nvSpPr>
            <p:spPr bwMode="auto">
              <a:xfrm>
                <a:off x="4564" y="389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5" name="Rectangle 83"/>
              <p:cNvSpPr>
                <a:spLocks noChangeArrowheads="1"/>
              </p:cNvSpPr>
              <p:nvPr/>
            </p:nvSpPr>
            <p:spPr bwMode="auto">
              <a:xfrm>
                <a:off x="4708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6" name="Rectangle 84"/>
              <p:cNvSpPr>
                <a:spLocks noChangeArrowheads="1"/>
              </p:cNvSpPr>
              <p:nvPr/>
            </p:nvSpPr>
            <p:spPr bwMode="auto">
              <a:xfrm>
                <a:off x="4852" y="389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7" name="Rectangle 85"/>
              <p:cNvSpPr>
                <a:spLocks noChangeArrowheads="1"/>
              </p:cNvSpPr>
              <p:nvPr/>
            </p:nvSpPr>
            <p:spPr bwMode="auto">
              <a:xfrm>
                <a:off x="3556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8" name="Rectangle 86"/>
              <p:cNvSpPr>
                <a:spLocks noChangeArrowheads="1"/>
              </p:cNvSpPr>
              <p:nvPr/>
            </p:nvSpPr>
            <p:spPr bwMode="auto">
              <a:xfrm>
                <a:off x="3700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9" name="Rectangle 87"/>
              <p:cNvSpPr>
                <a:spLocks noChangeArrowheads="1"/>
              </p:cNvSpPr>
              <p:nvPr/>
            </p:nvSpPr>
            <p:spPr bwMode="auto">
              <a:xfrm>
                <a:off x="3844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0" name="Rectangle 88"/>
              <p:cNvSpPr>
                <a:spLocks noChangeArrowheads="1"/>
              </p:cNvSpPr>
              <p:nvPr/>
            </p:nvSpPr>
            <p:spPr bwMode="auto">
              <a:xfrm>
                <a:off x="3988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1" name="Rectangle 89"/>
              <p:cNvSpPr>
                <a:spLocks noChangeArrowheads="1"/>
              </p:cNvSpPr>
              <p:nvPr/>
            </p:nvSpPr>
            <p:spPr bwMode="auto">
              <a:xfrm>
                <a:off x="4132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2" name="Rectangle 90"/>
              <p:cNvSpPr>
                <a:spLocks noChangeArrowheads="1"/>
              </p:cNvSpPr>
              <p:nvPr/>
            </p:nvSpPr>
            <p:spPr bwMode="auto">
              <a:xfrm>
                <a:off x="4276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3" name="Rectangle 91"/>
              <p:cNvSpPr>
                <a:spLocks noChangeArrowheads="1"/>
              </p:cNvSpPr>
              <p:nvPr/>
            </p:nvSpPr>
            <p:spPr bwMode="auto">
              <a:xfrm>
                <a:off x="4420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4" name="Rectangle 92"/>
              <p:cNvSpPr>
                <a:spLocks noChangeArrowheads="1"/>
              </p:cNvSpPr>
              <p:nvPr/>
            </p:nvSpPr>
            <p:spPr bwMode="auto">
              <a:xfrm>
                <a:off x="4564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5" name="Rectangle 93"/>
              <p:cNvSpPr>
                <a:spLocks noChangeArrowheads="1"/>
              </p:cNvSpPr>
              <p:nvPr/>
            </p:nvSpPr>
            <p:spPr bwMode="auto">
              <a:xfrm>
                <a:off x="4708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6" name="Rectangle 94"/>
              <p:cNvSpPr>
                <a:spLocks noChangeArrowheads="1"/>
              </p:cNvSpPr>
              <p:nvPr/>
            </p:nvSpPr>
            <p:spPr bwMode="auto">
              <a:xfrm>
                <a:off x="4852" y="403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3495" name="Rectangle 96"/>
            <p:cNvSpPr>
              <a:spLocks noChangeArrowheads="1"/>
            </p:cNvSpPr>
            <p:nvPr/>
          </p:nvSpPr>
          <p:spPr bwMode="auto">
            <a:xfrm rot="-5400000">
              <a:off x="3254" y="3422"/>
              <a:ext cx="394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Rows</a:t>
              </a:r>
            </a:p>
          </p:txBody>
        </p:sp>
        <p:sp>
          <p:nvSpPr>
            <p:cNvPr id="63496" name="Rectangle 97"/>
            <p:cNvSpPr>
              <a:spLocks noChangeArrowheads="1"/>
            </p:cNvSpPr>
            <p:nvPr/>
          </p:nvSpPr>
          <p:spPr bwMode="auto">
            <a:xfrm>
              <a:off x="3975" y="2703"/>
              <a:ext cx="555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Columns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Procedures and Functions</a:t>
            </a:r>
          </a:p>
        </p:txBody>
      </p:sp>
      <p:sp>
        <p:nvSpPr>
          <p:cNvPr id="28675" name="Rectangle 7"/>
          <p:cNvSpPr>
            <a:spLocks noGrp="1" noChangeArrowheads="1"/>
          </p:cNvSpPr>
          <p:nvPr>
            <p:ph sz="half" idx="10"/>
          </p:nvPr>
        </p:nvSpPr>
        <p:spPr>
          <a:xfrm>
            <a:off x="685800" y="1157138"/>
            <a:ext cx="8035131" cy="5334000"/>
          </a:xfrm>
        </p:spPr>
        <p:txBody>
          <a:bodyPr/>
          <a:lstStyle/>
          <a:p>
            <a:r>
              <a:rPr lang="en-US" dirty="0" smtClean="0"/>
              <a:t>Functions’ results </a:t>
            </a:r>
            <a:r>
              <a:rPr lang="en-US" i="1" dirty="0" smtClean="0"/>
              <a:t>must</a:t>
            </a:r>
            <a:r>
              <a:rPr lang="en-US" dirty="0" smtClean="0"/>
              <a:t> be treated as values</a:t>
            </a:r>
          </a:p>
          <a:p>
            <a:pPr lvl="1"/>
            <a:r>
              <a:rPr lang="en-US" dirty="0" smtClean="0"/>
              <a:t>And cannot be ignored</a:t>
            </a:r>
          </a:p>
          <a:p>
            <a:r>
              <a:rPr lang="en-US" dirty="0" smtClean="0"/>
              <a:t>Procedures </a:t>
            </a:r>
            <a:r>
              <a:rPr lang="en-US" i="1" dirty="0" smtClean="0"/>
              <a:t>can never</a:t>
            </a:r>
            <a:r>
              <a:rPr lang="en-US" dirty="0" smtClean="0"/>
              <a:t> be treated as values</a:t>
            </a:r>
          </a:p>
          <a:p>
            <a:r>
              <a:rPr lang="en-US" dirty="0" smtClean="0"/>
              <a:t>You can always distinguish them via the call context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2590800" y="3839485"/>
            <a:ext cx="4109203" cy="225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solidFill>
                  <a:srgbClr val="0000FF"/>
                </a:solidFill>
                <a:latin typeface="Calibri" pitchFamily="34" charset="0"/>
              </a:rPr>
              <a:t>Open </a:t>
            </a:r>
            <a:r>
              <a:rPr lang="en-US" sz="1600" noProof="1">
                <a:latin typeface="Calibri" pitchFamily="34" charset="0"/>
              </a:rPr>
              <a:t>(Source, </a:t>
            </a:r>
            <a:r>
              <a:rPr lang="en-US" sz="1600" dirty="0">
                <a:latin typeface="Calibri" pitchFamily="34" charset="0"/>
              </a:rPr>
              <a:t>"</a:t>
            </a:r>
            <a:r>
              <a:rPr lang="en-US" sz="1600" noProof="1">
                <a:latin typeface="Calibri" pitchFamily="34" charset="0"/>
              </a:rPr>
              <a:t>SomeFile.txt</a:t>
            </a:r>
            <a:r>
              <a:rPr lang="en-US" sz="1600" dirty="0">
                <a:latin typeface="Calibri" pitchFamily="34" charset="0"/>
              </a:rPr>
              <a:t>"</a:t>
            </a:r>
            <a:r>
              <a:rPr lang="en-US" sz="1600" noProof="1">
                <a:latin typeface="Calibri" pitchFamily="34" charset="0"/>
              </a:rPr>
              <a:t>);</a:t>
            </a:r>
          </a:p>
          <a:p>
            <a:pPr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latin typeface="Calibri" pitchFamily="34" charset="0"/>
              </a:rPr>
              <a:t>while not </a:t>
            </a:r>
            <a:r>
              <a:rPr lang="en-US" sz="1600" b="1" noProof="1">
                <a:solidFill>
                  <a:srgbClr val="008000"/>
                </a:solidFill>
                <a:latin typeface="Calibri" pitchFamily="34" charset="0"/>
              </a:rPr>
              <a:t>End_of_File </a:t>
            </a:r>
            <a:r>
              <a:rPr lang="en-US" sz="1600" noProof="1">
                <a:latin typeface="Calibri" pitchFamily="34" charset="0"/>
              </a:rPr>
              <a:t>(Source) </a:t>
            </a:r>
            <a:r>
              <a:rPr lang="en-US" sz="1600" b="1" noProof="1">
                <a:latin typeface="Calibri" pitchFamily="34" charset="0"/>
              </a:rPr>
              <a:t>loop</a:t>
            </a:r>
            <a:endParaRPr lang="en-US" sz="1600" noProof="1">
              <a:latin typeface="Calibri" pitchFamily="34" charset="0"/>
            </a:endParaRPr>
          </a:p>
          <a:p>
            <a:pPr marL="0" lvl="1"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solidFill>
                  <a:srgbClr val="0000FF"/>
                </a:solidFill>
                <a:latin typeface="Calibri" pitchFamily="34" charset="0"/>
              </a:rPr>
              <a:t>	Get </a:t>
            </a:r>
            <a:r>
              <a:rPr lang="en-US" sz="1600" noProof="1">
                <a:latin typeface="Calibri" pitchFamily="34" charset="0"/>
              </a:rPr>
              <a:t>(Next_Char, From =&gt; Source);</a:t>
            </a:r>
          </a:p>
          <a:p>
            <a:pPr marL="0" lvl="1"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latin typeface="Calibri" pitchFamily="34" charset="0"/>
              </a:rPr>
              <a:t>	if </a:t>
            </a:r>
            <a:r>
              <a:rPr lang="en-US" sz="1600" b="1" noProof="1">
                <a:solidFill>
                  <a:srgbClr val="008000"/>
                </a:solidFill>
                <a:latin typeface="Calibri" pitchFamily="34" charset="0"/>
              </a:rPr>
              <a:t>Found </a:t>
            </a:r>
            <a:r>
              <a:rPr lang="en-US" sz="1600" noProof="1">
                <a:latin typeface="Calibri" pitchFamily="34" charset="0"/>
              </a:rPr>
              <a:t>(Next_Char, Within =&gt; Buffer) </a:t>
            </a:r>
            <a:r>
              <a:rPr lang="en-US" sz="1600" b="1" noProof="1">
                <a:latin typeface="Calibri" pitchFamily="34" charset="0"/>
              </a:rPr>
              <a:t>then</a:t>
            </a:r>
            <a:endParaRPr lang="en-US" sz="1600" noProof="1">
              <a:latin typeface="Calibri" pitchFamily="34" charset="0"/>
            </a:endParaRPr>
          </a:p>
          <a:p>
            <a:pPr marL="0" lvl="2"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solidFill>
                  <a:srgbClr val="0000FF"/>
                </a:solidFill>
                <a:latin typeface="Calibri" pitchFamily="34" charset="0"/>
              </a:rPr>
              <a:t>		Display </a:t>
            </a:r>
            <a:r>
              <a:rPr lang="en-US" sz="1600" noProof="1">
                <a:latin typeface="Calibri" pitchFamily="34" charset="0"/>
              </a:rPr>
              <a:t>(Next_Char);</a:t>
            </a:r>
          </a:p>
          <a:p>
            <a:pPr marL="0" lvl="1"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latin typeface="Calibri" pitchFamily="34" charset="0"/>
              </a:rPr>
              <a:t>	end if</a:t>
            </a:r>
            <a:r>
              <a:rPr lang="en-US" sz="1600" noProof="1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90000"/>
              </a:lnSpc>
              <a:spcBef>
                <a:spcPts val="800"/>
              </a:spcBef>
              <a:tabLst>
                <a:tab pos="285750" algn="l"/>
                <a:tab pos="573088" algn="l"/>
              </a:tabLst>
            </a:pPr>
            <a:r>
              <a:rPr lang="en-US" sz="1600" b="1" noProof="1">
                <a:latin typeface="Calibri" pitchFamily="34" charset="0"/>
              </a:rPr>
              <a:t>end loop</a:t>
            </a:r>
            <a:r>
              <a:rPr lang="en-US" sz="1600" noProof="1">
                <a:latin typeface="Calibri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148007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Maze Example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97917" y="990600"/>
            <a:ext cx="5096589" cy="550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"+" (Left : Position;  Right : Offset) return Position is …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Moves </a:t>
            </a:r>
            <a:r>
              <a:rPr lang="en-US" sz="1400" b="1" noProof="1" smtClean="0">
                <a:latin typeface="Calibri" pitchFamily="34" charset="0"/>
              </a:rPr>
              <a:t>is range </a:t>
            </a:r>
            <a:r>
              <a:rPr lang="en-US" sz="1400" noProof="1" smtClean="0">
                <a:latin typeface="Calibri" pitchFamily="34" charset="0"/>
              </a:rPr>
              <a:t>0 .. 4;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subtype </a:t>
            </a:r>
            <a:r>
              <a:rPr lang="en-US" sz="1400" noProof="1" smtClean="0">
                <a:latin typeface="Calibri" pitchFamily="34" charset="0"/>
              </a:rPr>
              <a:t>Possible_Moves </a:t>
            </a:r>
            <a:r>
              <a:rPr lang="en-US" sz="1400" b="1" noProof="1" smtClean="0">
                <a:latin typeface="Calibri" pitchFamily="34" charset="0"/>
              </a:rPr>
              <a:t>is </a:t>
            </a:r>
            <a:r>
              <a:rPr lang="en-US" sz="1400" noProof="1" smtClean="0">
                <a:latin typeface="Calibri" pitchFamily="34" charset="0"/>
              </a:rPr>
              <a:t>Moves </a:t>
            </a:r>
            <a:r>
              <a:rPr lang="en-US" sz="1400" b="1" noProof="1" smtClean="0">
                <a:latin typeface="Calibri" pitchFamily="34" charset="0"/>
              </a:rPr>
              <a:t>range </a:t>
            </a:r>
            <a:r>
              <a:rPr lang="en-US" sz="1400" noProof="1" smtClean="0">
                <a:latin typeface="Calibri" pitchFamily="34" charset="0"/>
              </a:rPr>
              <a:t>1 .. Moves'Last;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Positions </a:t>
            </a:r>
            <a:r>
              <a:rPr lang="en-US" sz="1400" b="1" noProof="1" smtClean="0">
                <a:latin typeface="Calibri" pitchFamily="34" charset="0"/>
              </a:rPr>
              <a:t>is array </a:t>
            </a:r>
            <a:r>
              <a:rPr lang="en-US" sz="1400" noProof="1" smtClean="0">
                <a:latin typeface="Calibri" pitchFamily="34" charset="0"/>
              </a:rPr>
              <a:t>(Possible_Moves </a:t>
            </a:r>
            <a:r>
              <a:rPr lang="en-US" sz="1400" b="1" noProof="1" smtClean="0">
                <a:latin typeface="Calibri" pitchFamily="34" charset="0"/>
              </a:rPr>
              <a:t>range </a:t>
            </a:r>
            <a:r>
              <a:rPr lang="en-US" sz="1400" noProof="1" smtClean="0">
                <a:latin typeface="Calibri" pitchFamily="34" charset="0"/>
              </a:rPr>
              <a:t>&lt;&gt;) </a:t>
            </a:r>
            <a:r>
              <a:rPr lang="en-US" sz="1400" b="1" noProof="1" smtClean="0">
                <a:latin typeface="Calibri" pitchFamily="34" charset="0"/>
              </a:rPr>
              <a:t>of </a:t>
            </a:r>
            <a:r>
              <a:rPr lang="en-US" sz="1400" noProof="1" smtClean="0">
                <a:latin typeface="Calibri" pitchFamily="34" charset="0"/>
              </a:rPr>
              <a:t>Position;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Next (Current : Position) 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Positions </a:t>
            </a:r>
            <a:r>
              <a:rPr lang="en-US" sz="1400" b="1" noProof="1" smtClean="0">
                <a:latin typeface="Calibri" pitchFamily="34" charset="0"/>
              </a:rPr>
              <a:t>is</a:t>
            </a:r>
            <a:endParaRPr lang="en-US" sz="1400" b="1" noProof="1" smtClean="0">
              <a:latin typeface="Calibri" pitchFamily="34" charset="0"/>
            </a:endParaRPr>
          </a:p>
          <a:p>
            <a:pPr eaLnBrk="0" hangingPunct="0">
              <a:spcBef>
                <a:spcPts val="200"/>
              </a:spcBef>
              <a:tabLst>
                <a:tab pos="228600" algn="l"/>
                <a:tab pos="457200" algn="l"/>
                <a:tab pos="1028700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Result</a:t>
            </a: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: Positions </a:t>
            </a:r>
            <a:r>
              <a:rPr lang="en-US" sz="1400" noProof="1" smtClean="0">
                <a:latin typeface="Calibri" pitchFamily="34" charset="0"/>
              </a:rPr>
              <a:t>(Possible_Moves</a:t>
            </a:r>
            <a:r>
              <a:rPr lang="en-US" sz="1400" noProof="1" smtClean="0">
                <a:latin typeface="Calibri" pitchFamily="34" charset="0"/>
              </a:rPr>
              <a:t>);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200"/>
              </a:spcBef>
              <a:tabLst>
                <a:tab pos="228600" algn="l"/>
                <a:tab pos="457200" algn="l"/>
                <a:tab pos="1028700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Count</a:t>
            </a: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: Moves := 0;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200"/>
              </a:spcBef>
              <a:tabLst>
                <a:tab pos="228600" algn="l"/>
                <a:tab pos="457200" algn="l"/>
                <a:tab pos="1028700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Candidate</a:t>
            </a: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: </a:t>
            </a:r>
            <a:r>
              <a:rPr lang="en-US" sz="1400" noProof="1" smtClean="0">
                <a:latin typeface="Calibri" pitchFamily="34" charset="0"/>
              </a:rPr>
              <a:t>Position;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3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begin</a:t>
            </a:r>
            <a:endParaRPr lang="en-US" sz="1400" b="1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for </a:t>
            </a:r>
            <a:r>
              <a:rPr lang="en-US" sz="1400" noProof="1" smtClean="0">
                <a:latin typeface="Calibri" pitchFamily="34" charset="0"/>
              </a:rPr>
              <a:t>K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Offsets'Range </a:t>
            </a:r>
            <a:r>
              <a:rPr lang="en-US" sz="1400" b="1" noProof="1" smtClean="0">
                <a:latin typeface="Calibri" pitchFamily="34" charset="0"/>
              </a:rPr>
              <a:t>loop</a:t>
            </a:r>
            <a:endParaRPr lang="en-US" sz="1400" b="1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noProof="1" smtClean="0">
                <a:latin typeface="Calibri" pitchFamily="34" charset="0"/>
              </a:rPr>
              <a:t>Candidate := </a:t>
            </a:r>
            <a:r>
              <a:rPr lang="en-US" sz="1400" noProof="1" smtClean="0">
                <a:latin typeface="Calibri" pitchFamily="34" charset="0"/>
              </a:rPr>
              <a:t>Current + Offsets (K);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b="1" noProof="1" smtClean="0">
                <a:latin typeface="Calibri" pitchFamily="34" charset="0"/>
              </a:rPr>
              <a:t>if </a:t>
            </a:r>
            <a:r>
              <a:rPr lang="en-US" sz="1400" noProof="1" smtClean="0">
                <a:latin typeface="Calibri" pitchFamily="34" charset="0"/>
              </a:rPr>
              <a:t>Acceptable </a:t>
            </a:r>
            <a:r>
              <a:rPr lang="en-US" sz="1400" noProof="1" smtClean="0">
                <a:latin typeface="Calibri" pitchFamily="34" charset="0"/>
              </a:rPr>
              <a:t>(Candidate) </a:t>
            </a:r>
            <a:r>
              <a:rPr lang="en-US" sz="1400" b="1" noProof="1" smtClean="0">
                <a:latin typeface="Calibri" pitchFamily="34" charset="0"/>
              </a:rPr>
              <a:t>then </a:t>
            </a:r>
            <a:r>
              <a:rPr lang="en-US" sz="1400" noProof="1" smtClean="0">
                <a:latin typeface="Calibri" pitchFamily="34" charset="0"/>
              </a:rPr>
              <a:t>-- on the board and accessible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ct val="150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		</a:t>
            </a:r>
            <a:r>
              <a:rPr lang="en-US" sz="1400" noProof="1" smtClean="0">
                <a:latin typeface="Calibri" pitchFamily="34" charset="0"/>
              </a:rPr>
              <a:t>Count := Count + 1;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ct val="150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		</a:t>
            </a:r>
            <a:r>
              <a:rPr lang="en-US" sz="1400" noProof="1" smtClean="0">
                <a:latin typeface="Calibri" pitchFamily="34" charset="0"/>
              </a:rPr>
              <a:t>Result (Count) := </a:t>
            </a:r>
            <a:r>
              <a:rPr lang="en-US" sz="1400" noProof="1" smtClean="0">
                <a:latin typeface="Calibri" pitchFamily="34" charset="0"/>
              </a:rPr>
              <a:t>Candidate;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ct val="150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b="1" noProof="1" smtClean="0">
                <a:latin typeface="Calibri" pitchFamily="34" charset="0"/>
              </a:rPr>
              <a:t>end if</a:t>
            </a:r>
            <a:r>
              <a:rPr lang="en-US" sz="1400" noProof="1" smtClean="0">
                <a:latin typeface="Calibri" pitchFamily="34" charset="0"/>
              </a:rPr>
              <a:t>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end loop</a:t>
            </a:r>
            <a:r>
              <a:rPr lang="en-US" sz="1400" noProof="1" smtClean="0">
                <a:latin typeface="Calibri" pitchFamily="34" charset="0"/>
              </a:rPr>
              <a:t>;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Result (1 .. Count); -- may be a null range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858838" algn="l"/>
              </a:tabLst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Next;</a:t>
            </a:r>
            <a:endParaRPr lang="en-US" sz="1400" noProof="1">
              <a:latin typeface="Calibri" pitchFamily="34" charset="0"/>
            </a:endParaRPr>
          </a:p>
        </p:txBody>
      </p:sp>
      <p:grpSp>
        <p:nvGrpSpPr>
          <p:cNvPr id="64516" name="Group 97"/>
          <p:cNvGrpSpPr>
            <a:grpSpLocks/>
          </p:cNvGrpSpPr>
          <p:nvPr/>
        </p:nvGrpSpPr>
        <p:grpSpPr bwMode="auto">
          <a:xfrm>
            <a:off x="5937250" y="1319213"/>
            <a:ext cx="2590800" cy="2332037"/>
            <a:chOff x="3740" y="831"/>
            <a:chExt cx="1632" cy="1469"/>
          </a:xfrm>
        </p:grpSpPr>
        <p:grpSp>
          <p:nvGrpSpPr>
            <p:cNvPr id="64526" name="Group 94"/>
            <p:cNvGrpSpPr>
              <a:grpSpLocks/>
            </p:cNvGrpSpPr>
            <p:nvPr/>
          </p:nvGrpSpPr>
          <p:grpSpPr bwMode="auto">
            <a:xfrm>
              <a:off x="3940" y="1012"/>
              <a:ext cx="1432" cy="1288"/>
              <a:chOff x="3940" y="1012"/>
              <a:chExt cx="1432" cy="1288"/>
            </a:xfrm>
          </p:grpSpPr>
          <p:sp>
            <p:nvSpPr>
              <p:cNvPr id="64529" name="Rectangle 4"/>
              <p:cNvSpPr>
                <a:spLocks noChangeArrowheads="1"/>
              </p:cNvSpPr>
              <p:nvPr/>
            </p:nvSpPr>
            <p:spPr bwMode="auto">
              <a:xfrm>
                <a:off x="3940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0" name="Rectangle 5"/>
              <p:cNvSpPr>
                <a:spLocks noChangeArrowheads="1"/>
              </p:cNvSpPr>
              <p:nvPr/>
            </p:nvSpPr>
            <p:spPr bwMode="auto">
              <a:xfrm>
                <a:off x="4084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1" name="Rectangle 6"/>
              <p:cNvSpPr>
                <a:spLocks noChangeArrowheads="1"/>
              </p:cNvSpPr>
              <p:nvPr/>
            </p:nvSpPr>
            <p:spPr bwMode="auto">
              <a:xfrm>
                <a:off x="4228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2" name="Rectangle 7"/>
              <p:cNvSpPr>
                <a:spLocks noChangeArrowheads="1"/>
              </p:cNvSpPr>
              <p:nvPr/>
            </p:nvSpPr>
            <p:spPr bwMode="auto">
              <a:xfrm>
                <a:off x="4372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3" name="Rectangle 8"/>
              <p:cNvSpPr>
                <a:spLocks noChangeArrowheads="1"/>
              </p:cNvSpPr>
              <p:nvPr/>
            </p:nvSpPr>
            <p:spPr bwMode="auto">
              <a:xfrm>
                <a:off x="4516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4" name="Rectangle 9"/>
              <p:cNvSpPr>
                <a:spLocks noChangeArrowheads="1"/>
              </p:cNvSpPr>
              <p:nvPr/>
            </p:nvSpPr>
            <p:spPr bwMode="auto">
              <a:xfrm>
                <a:off x="4660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5" name="Rectangle 10"/>
              <p:cNvSpPr>
                <a:spLocks noChangeArrowheads="1"/>
              </p:cNvSpPr>
              <p:nvPr/>
            </p:nvSpPr>
            <p:spPr bwMode="auto">
              <a:xfrm>
                <a:off x="4804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6" name="Rectangle 11"/>
              <p:cNvSpPr>
                <a:spLocks noChangeArrowheads="1"/>
              </p:cNvSpPr>
              <p:nvPr/>
            </p:nvSpPr>
            <p:spPr bwMode="auto">
              <a:xfrm>
                <a:off x="4948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7" name="Rectangle 12"/>
              <p:cNvSpPr>
                <a:spLocks noChangeArrowheads="1"/>
              </p:cNvSpPr>
              <p:nvPr/>
            </p:nvSpPr>
            <p:spPr bwMode="auto">
              <a:xfrm>
                <a:off x="5092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8" name="Rectangle 13"/>
              <p:cNvSpPr>
                <a:spLocks noChangeArrowheads="1"/>
              </p:cNvSpPr>
              <p:nvPr/>
            </p:nvSpPr>
            <p:spPr bwMode="auto">
              <a:xfrm>
                <a:off x="5236" y="101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9" name="Rectangle 14"/>
              <p:cNvSpPr>
                <a:spLocks noChangeArrowheads="1"/>
              </p:cNvSpPr>
              <p:nvPr/>
            </p:nvSpPr>
            <p:spPr bwMode="auto">
              <a:xfrm>
                <a:off x="3940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0" name="Rectangle 15"/>
              <p:cNvSpPr>
                <a:spLocks noChangeArrowheads="1"/>
              </p:cNvSpPr>
              <p:nvPr/>
            </p:nvSpPr>
            <p:spPr bwMode="auto">
              <a:xfrm>
                <a:off x="4084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1" name="Rectangle 16"/>
              <p:cNvSpPr>
                <a:spLocks noChangeArrowheads="1"/>
              </p:cNvSpPr>
              <p:nvPr/>
            </p:nvSpPr>
            <p:spPr bwMode="auto">
              <a:xfrm>
                <a:off x="4228" y="115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2" name="Rectangle 17"/>
              <p:cNvSpPr>
                <a:spLocks noChangeArrowheads="1"/>
              </p:cNvSpPr>
              <p:nvPr/>
            </p:nvSpPr>
            <p:spPr bwMode="auto">
              <a:xfrm>
                <a:off x="4372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3" name="Rectangle 18"/>
              <p:cNvSpPr>
                <a:spLocks noChangeArrowheads="1"/>
              </p:cNvSpPr>
              <p:nvPr/>
            </p:nvSpPr>
            <p:spPr bwMode="auto">
              <a:xfrm>
                <a:off x="4516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4" name="Rectangle 19"/>
              <p:cNvSpPr>
                <a:spLocks noChangeArrowheads="1"/>
              </p:cNvSpPr>
              <p:nvPr/>
            </p:nvSpPr>
            <p:spPr bwMode="auto">
              <a:xfrm>
                <a:off x="4660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5" name="Rectangle 20"/>
              <p:cNvSpPr>
                <a:spLocks noChangeArrowheads="1"/>
              </p:cNvSpPr>
              <p:nvPr/>
            </p:nvSpPr>
            <p:spPr bwMode="auto">
              <a:xfrm>
                <a:off x="4804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6" name="Rectangle 21"/>
              <p:cNvSpPr>
                <a:spLocks noChangeArrowheads="1"/>
              </p:cNvSpPr>
              <p:nvPr/>
            </p:nvSpPr>
            <p:spPr bwMode="auto">
              <a:xfrm>
                <a:off x="4948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7" name="Rectangle 22"/>
              <p:cNvSpPr>
                <a:spLocks noChangeArrowheads="1"/>
              </p:cNvSpPr>
              <p:nvPr/>
            </p:nvSpPr>
            <p:spPr bwMode="auto">
              <a:xfrm>
                <a:off x="5092" y="115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8" name="Rectangle 23"/>
              <p:cNvSpPr>
                <a:spLocks noChangeArrowheads="1"/>
              </p:cNvSpPr>
              <p:nvPr/>
            </p:nvSpPr>
            <p:spPr bwMode="auto">
              <a:xfrm>
                <a:off x="5236" y="115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49" name="Rectangle 24"/>
              <p:cNvSpPr>
                <a:spLocks noChangeArrowheads="1"/>
              </p:cNvSpPr>
              <p:nvPr/>
            </p:nvSpPr>
            <p:spPr bwMode="auto">
              <a:xfrm>
                <a:off x="3940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0" name="Rectangle 25"/>
              <p:cNvSpPr>
                <a:spLocks noChangeArrowheads="1"/>
              </p:cNvSpPr>
              <p:nvPr/>
            </p:nvSpPr>
            <p:spPr bwMode="auto">
              <a:xfrm>
                <a:off x="4084" y="130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1" name="Rectangle 26"/>
              <p:cNvSpPr>
                <a:spLocks noChangeArrowheads="1"/>
              </p:cNvSpPr>
              <p:nvPr/>
            </p:nvSpPr>
            <p:spPr bwMode="auto">
              <a:xfrm>
                <a:off x="4228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2" name="Rectangle 27"/>
              <p:cNvSpPr>
                <a:spLocks noChangeArrowheads="1"/>
              </p:cNvSpPr>
              <p:nvPr/>
            </p:nvSpPr>
            <p:spPr bwMode="auto">
              <a:xfrm>
                <a:off x="4372" y="130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3" name="Rectangle 28"/>
              <p:cNvSpPr>
                <a:spLocks noChangeArrowheads="1"/>
              </p:cNvSpPr>
              <p:nvPr/>
            </p:nvSpPr>
            <p:spPr bwMode="auto">
              <a:xfrm>
                <a:off x="4516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4" name="Rectangle 29"/>
              <p:cNvSpPr>
                <a:spLocks noChangeArrowheads="1"/>
              </p:cNvSpPr>
              <p:nvPr/>
            </p:nvSpPr>
            <p:spPr bwMode="auto">
              <a:xfrm>
                <a:off x="4660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5" name="Rectangle 30"/>
              <p:cNvSpPr>
                <a:spLocks noChangeArrowheads="1"/>
              </p:cNvSpPr>
              <p:nvPr/>
            </p:nvSpPr>
            <p:spPr bwMode="auto">
              <a:xfrm>
                <a:off x="4804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6" name="Rectangle 31"/>
              <p:cNvSpPr>
                <a:spLocks noChangeArrowheads="1"/>
              </p:cNvSpPr>
              <p:nvPr/>
            </p:nvSpPr>
            <p:spPr bwMode="auto">
              <a:xfrm>
                <a:off x="4948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7" name="Rectangle 32"/>
              <p:cNvSpPr>
                <a:spLocks noChangeArrowheads="1"/>
              </p:cNvSpPr>
              <p:nvPr/>
            </p:nvSpPr>
            <p:spPr bwMode="auto">
              <a:xfrm>
                <a:off x="5092" y="130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8" name="Rectangle 33"/>
              <p:cNvSpPr>
                <a:spLocks noChangeArrowheads="1"/>
              </p:cNvSpPr>
              <p:nvPr/>
            </p:nvSpPr>
            <p:spPr bwMode="auto">
              <a:xfrm>
                <a:off x="5236" y="130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59" name="Rectangle 34"/>
              <p:cNvSpPr>
                <a:spLocks noChangeArrowheads="1"/>
              </p:cNvSpPr>
              <p:nvPr/>
            </p:nvSpPr>
            <p:spPr bwMode="auto">
              <a:xfrm>
                <a:off x="3940" y="144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0" name="Rectangle 35"/>
              <p:cNvSpPr>
                <a:spLocks noChangeArrowheads="1"/>
              </p:cNvSpPr>
              <p:nvPr/>
            </p:nvSpPr>
            <p:spPr bwMode="auto">
              <a:xfrm>
                <a:off x="4084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1" name="Rectangle 36"/>
              <p:cNvSpPr>
                <a:spLocks noChangeArrowheads="1"/>
              </p:cNvSpPr>
              <p:nvPr/>
            </p:nvSpPr>
            <p:spPr bwMode="auto">
              <a:xfrm>
                <a:off x="4228" y="144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2" name="Rectangle 37"/>
              <p:cNvSpPr>
                <a:spLocks noChangeArrowheads="1"/>
              </p:cNvSpPr>
              <p:nvPr/>
            </p:nvSpPr>
            <p:spPr bwMode="auto">
              <a:xfrm>
                <a:off x="4372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3" name="Rectangle 38"/>
              <p:cNvSpPr>
                <a:spLocks noChangeArrowheads="1"/>
              </p:cNvSpPr>
              <p:nvPr/>
            </p:nvSpPr>
            <p:spPr bwMode="auto">
              <a:xfrm>
                <a:off x="4516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4" name="Rectangle 39"/>
              <p:cNvSpPr>
                <a:spLocks noChangeArrowheads="1"/>
              </p:cNvSpPr>
              <p:nvPr/>
            </p:nvSpPr>
            <p:spPr bwMode="auto">
              <a:xfrm>
                <a:off x="4660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5" name="Rectangle 40"/>
              <p:cNvSpPr>
                <a:spLocks noChangeArrowheads="1"/>
              </p:cNvSpPr>
              <p:nvPr/>
            </p:nvSpPr>
            <p:spPr bwMode="auto">
              <a:xfrm>
                <a:off x="4804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6" name="Rectangle 41"/>
              <p:cNvSpPr>
                <a:spLocks noChangeArrowheads="1"/>
              </p:cNvSpPr>
              <p:nvPr/>
            </p:nvSpPr>
            <p:spPr bwMode="auto">
              <a:xfrm>
                <a:off x="4948" y="144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7" name="Rectangle 42"/>
              <p:cNvSpPr>
                <a:spLocks noChangeArrowheads="1"/>
              </p:cNvSpPr>
              <p:nvPr/>
            </p:nvSpPr>
            <p:spPr bwMode="auto">
              <a:xfrm>
                <a:off x="5092" y="1444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8" name="Rectangle 43"/>
              <p:cNvSpPr>
                <a:spLocks noChangeArrowheads="1"/>
              </p:cNvSpPr>
              <p:nvPr/>
            </p:nvSpPr>
            <p:spPr bwMode="auto">
              <a:xfrm>
                <a:off x="5236" y="144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69" name="Rectangle 44"/>
              <p:cNvSpPr>
                <a:spLocks noChangeArrowheads="1"/>
              </p:cNvSpPr>
              <p:nvPr/>
            </p:nvSpPr>
            <p:spPr bwMode="auto">
              <a:xfrm>
                <a:off x="3940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0" name="Rectangle 45"/>
              <p:cNvSpPr>
                <a:spLocks noChangeArrowheads="1"/>
              </p:cNvSpPr>
              <p:nvPr/>
            </p:nvSpPr>
            <p:spPr bwMode="auto">
              <a:xfrm>
                <a:off x="4084" y="158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1" name="Rectangle 46"/>
              <p:cNvSpPr>
                <a:spLocks noChangeArrowheads="1"/>
              </p:cNvSpPr>
              <p:nvPr/>
            </p:nvSpPr>
            <p:spPr bwMode="auto">
              <a:xfrm>
                <a:off x="4228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2" name="Rectangle 47"/>
              <p:cNvSpPr>
                <a:spLocks noChangeArrowheads="1"/>
              </p:cNvSpPr>
              <p:nvPr/>
            </p:nvSpPr>
            <p:spPr bwMode="auto">
              <a:xfrm>
                <a:off x="4372" y="158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3" name="Rectangle 48"/>
              <p:cNvSpPr>
                <a:spLocks noChangeArrowheads="1"/>
              </p:cNvSpPr>
              <p:nvPr/>
            </p:nvSpPr>
            <p:spPr bwMode="auto">
              <a:xfrm>
                <a:off x="4516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4" name="Rectangle 49"/>
              <p:cNvSpPr>
                <a:spLocks noChangeArrowheads="1"/>
              </p:cNvSpPr>
              <p:nvPr/>
            </p:nvSpPr>
            <p:spPr bwMode="auto">
              <a:xfrm>
                <a:off x="4660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5" name="Rectangle 50"/>
              <p:cNvSpPr>
                <a:spLocks noChangeArrowheads="1"/>
              </p:cNvSpPr>
              <p:nvPr/>
            </p:nvSpPr>
            <p:spPr bwMode="auto">
              <a:xfrm>
                <a:off x="4804" y="158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6" name="Rectangle 51"/>
              <p:cNvSpPr>
                <a:spLocks noChangeArrowheads="1"/>
              </p:cNvSpPr>
              <p:nvPr/>
            </p:nvSpPr>
            <p:spPr bwMode="auto">
              <a:xfrm>
                <a:off x="4948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7" name="Rectangle 52"/>
              <p:cNvSpPr>
                <a:spLocks noChangeArrowheads="1"/>
              </p:cNvSpPr>
              <p:nvPr/>
            </p:nvSpPr>
            <p:spPr bwMode="auto">
              <a:xfrm>
                <a:off x="5092" y="1588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8" name="Rectangle 53"/>
              <p:cNvSpPr>
                <a:spLocks noChangeArrowheads="1"/>
              </p:cNvSpPr>
              <p:nvPr/>
            </p:nvSpPr>
            <p:spPr bwMode="auto">
              <a:xfrm>
                <a:off x="5236" y="1588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9" name="Rectangle 54"/>
              <p:cNvSpPr>
                <a:spLocks noChangeArrowheads="1"/>
              </p:cNvSpPr>
              <p:nvPr/>
            </p:nvSpPr>
            <p:spPr bwMode="auto">
              <a:xfrm>
                <a:off x="3940" y="173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0" name="Rectangle 55"/>
              <p:cNvSpPr>
                <a:spLocks noChangeArrowheads="1"/>
              </p:cNvSpPr>
              <p:nvPr/>
            </p:nvSpPr>
            <p:spPr bwMode="auto">
              <a:xfrm>
                <a:off x="4084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1" name="Rectangle 56"/>
              <p:cNvSpPr>
                <a:spLocks noChangeArrowheads="1"/>
              </p:cNvSpPr>
              <p:nvPr/>
            </p:nvSpPr>
            <p:spPr bwMode="auto">
              <a:xfrm>
                <a:off x="4228" y="173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2" name="Rectangle 57"/>
              <p:cNvSpPr>
                <a:spLocks noChangeArrowheads="1"/>
              </p:cNvSpPr>
              <p:nvPr/>
            </p:nvSpPr>
            <p:spPr bwMode="auto">
              <a:xfrm>
                <a:off x="4372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3" name="Rectangle 58"/>
              <p:cNvSpPr>
                <a:spLocks noChangeArrowheads="1"/>
              </p:cNvSpPr>
              <p:nvPr/>
            </p:nvSpPr>
            <p:spPr bwMode="auto">
              <a:xfrm>
                <a:off x="4516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4" name="Rectangle 59"/>
              <p:cNvSpPr>
                <a:spLocks noChangeArrowheads="1"/>
              </p:cNvSpPr>
              <p:nvPr/>
            </p:nvSpPr>
            <p:spPr bwMode="auto">
              <a:xfrm>
                <a:off x="4660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5" name="Rectangle 60"/>
              <p:cNvSpPr>
                <a:spLocks noChangeArrowheads="1"/>
              </p:cNvSpPr>
              <p:nvPr/>
            </p:nvSpPr>
            <p:spPr bwMode="auto">
              <a:xfrm>
                <a:off x="4804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6" name="Rectangle 61"/>
              <p:cNvSpPr>
                <a:spLocks noChangeArrowheads="1"/>
              </p:cNvSpPr>
              <p:nvPr/>
            </p:nvSpPr>
            <p:spPr bwMode="auto">
              <a:xfrm>
                <a:off x="4948" y="173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7" name="Rectangle 62"/>
              <p:cNvSpPr>
                <a:spLocks noChangeArrowheads="1"/>
              </p:cNvSpPr>
              <p:nvPr/>
            </p:nvSpPr>
            <p:spPr bwMode="auto">
              <a:xfrm>
                <a:off x="5092" y="1732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8" name="Rectangle 63"/>
              <p:cNvSpPr>
                <a:spLocks noChangeArrowheads="1"/>
              </p:cNvSpPr>
              <p:nvPr/>
            </p:nvSpPr>
            <p:spPr bwMode="auto">
              <a:xfrm>
                <a:off x="5236" y="1732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9" name="Rectangle 64"/>
              <p:cNvSpPr>
                <a:spLocks noChangeArrowheads="1"/>
              </p:cNvSpPr>
              <p:nvPr/>
            </p:nvSpPr>
            <p:spPr bwMode="auto">
              <a:xfrm>
                <a:off x="3940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0" name="Rectangle 65"/>
              <p:cNvSpPr>
                <a:spLocks noChangeArrowheads="1"/>
              </p:cNvSpPr>
              <p:nvPr/>
            </p:nvSpPr>
            <p:spPr bwMode="auto">
              <a:xfrm>
                <a:off x="4084" y="187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1" name="Rectangle 66"/>
              <p:cNvSpPr>
                <a:spLocks noChangeArrowheads="1"/>
              </p:cNvSpPr>
              <p:nvPr/>
            </p:nvSpPr>
            <p:spPr bwMode="auto">
              <a:xfrm>
                <a:off x="4228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2" name="Rectangle 67"/>
              <p:cNvSpPr>
                <a:spLocks noChangeArrowheads="1"/>
              </p:cNvSpPr>
              <p:nvPr/>
            </p:nvSpPr>
            <p:spPr bwMode="auto">
              <a:xfrm>
                <a:off x="4372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3" name="Rectangle 68"/>
              <p:cNvSpPr>
                <a:spLocks noChangeArrowheads="1"/>
              </p:cNvSpPr>
              <p:nvPr/>
            </p:nvSpPr>
            <p:spPr bwMode="auto">
              <a:xfrm>
                <a:off x="4516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4" name="Rectangle 69"/>
              <p:cNvSpPr>
                <a:spLocks noChangeArrowheads="1"/>
              </p:cNvSpPr>
              <p:nvPr/>
            </p:nvSpPr>
            <p:spPr bwMode="auto">
              <a:xfrm>
                <a:off x="4660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5" name="Rectangle 70"/>
              <p:cNvSpPr>
                <a:spLocks noChangeArrowheads="1"/>
              </p:cNvSpPr>
              <p:nvPr/>
            </p:nvSpPr>
            <p:spPr bwMode="auto">
              <a:xfrm>
                <a:off x="4804" y="187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6" name="Rectangle 71"/>
              <p:cNvSpPr>
                <a:spLocks noChangeArrowheads="1"/>
              </p:cNvSpPr>
              <p:nvPr/>
            </p:nvSpPr>
            <p:spPr bwMode="auto">
              <a:xfrm>
                <a:off x="4948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7" name="Rectangle 72"/>
              <p:cNvSpPr>
                <a:spLocks noChangeArrowheads="1"/>
              </p:cNvSpPr>
              <p:nvPr/>
            </p:nvSpPr>
            <p:spPr bwMode="auto">
              <a:xfrm>
                <a:off x="5092" y="1876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8" name="Rectangle 73"/>
              <p:cNvSpPr>
                <a:spLocks noChangeArrowheads="1"/>
              </p:cNvSpPr>
              <p:nvPr/>
            </p:nvSpPr>
            <p:spPr bwMode="auto">
              <a:xfrm>
                <a:off x="5236" y="1876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99" name="Rectangle 74"/>
              <p:cNvSpPr>
                <a:spLocks noChangeArrowheads="1"/>
              </p:cNvSpPr>
              <p:nvPr/>
            </p:nvSpPr>
            <p:spPr bwMode="auto">
              <a:xfrm>
                <a:off x="3940" y="202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0" name="Rectangle 75"/>
              <p:cNvSpPr>
                <a:spLocks noChangeArrowheads="1"/>
              </p:cNvSpPr>
              <p:nvPr/>
            </p:nvSpPr>
            <p:spPr bwMode="auto">
              <a:xfrm>
                <a:off x="4084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1" name="Rectangle 76"/>
              <p:cNvSpPr>
                <a:spLocks noChangeArrowheads="1"/>
              </p:cNvSpPr>
              <p:nvPr/>
            </p:nvSpPr>
            <p:spPr bwMode="auto">
              <a:xfrm>
                <a:off x="4228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2" name="Rectangle 77"/>
              <p:cNvSpPr>
                <a:spLocks noChangeArrowheads="1"/>
              </p:cNvSpPr>
              <p:nvPr/>
            </p:nvSpPr>
            <p:spPr bwMode="auto">
              <a:xfrm>
                <a:off x="4372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3" name="Rectangle 78"/>
              <p:cNvSpPr>
                <a:spLocks noChangeArrowheads="1"/>
              </p:cNvSpPr>
              <p:nvPr/>
            </p:nvSpPr>
            <p:spPr bwMode="auto">
              <a:xfrm>
                <a:off x="4516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4" name="Rectangle 79"/>
              <p:cNvSpPr>
                <a:spLocks noChangeArrowheads="1"/>
              </p:cNvSpPr>
              <p:nvPr/>
            </p:nvSpPr>
            <p:spPr bwMode="auto">
              <a:xfrm>
                <a:off x="4660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5" name="Rectangle 80"/>
              <p:cNvSpPr>
                <a:spLocks noChangeArrowheads="1"/>
              </p:cNvSpPr>
              <p:nvPr/>
            </p:nvSpPr>
            <p:spPr bwMode="auto">
              <a:xfrm>
                <a:off x="4804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6" name="Rectangle 81"/>
              <p:cNvSpPr>
                <a:spLocks noChangeArrowheads="1"/>
              </p:cNvSpPr>
              <p:nvPr/>
            </p:nvSpPr>
            <p:spPr bwMode="auto">
              <a:xfrm>
                <a:off x="4948" y="2020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7" name="Rectangle 82"/>
              <p:cNvSpPr>
                <a:spLocks noChangeArrowheads="1"/>
              </p:cNvSpPr>
              <p:nvPr/>
            </p:nvSpPr>
            <p:spPr bwMode="auto">
              <a:xfrm>
                <a:off x="5092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8" name="Rectangle 83"/>
              <p:cNvSpPr>
                <a:spLocks noChangeArrowheads="1"/>
              </p:cNvSpPr>
              <p:nvPr/>
            </p:nvSpPr>
            <p:spPr bwMode="auto">
              <a:xfrm>
                <a:off x="5236" y="2020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09" name="Rectangle 84"/>
              <p:cNvSpPr>
                <a:spLocks noChangeArrowheads="1"/>
              </p:cNvSpPr>
              <p:nvPr/>
            </p:nvSpPr>
            <p:spPr bwMode="auto">
              <a:xfrm>
                <a:off x="3940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0" name="Rectangle 85"/>
              <p:cNvSpPr>
                <a:spLocks noChangeArrowheads="1"/>
              </p:cNvSpPr>
              <p:nvPr/>
            </p:nvSpPr>
            <p:spPr bwMode="auto">
              <a:xfrm>
                <a:off x="4084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1" name="Rectangle 86"/>
              <p:cNvSpPr>
                <a:spLocks noChangeArrowheads="1"/>
              </p:cNvSpPr>
              <p:nvPr/>
            </p:nvSpPr>
            <p:spPr bwMode="auto">
              <a:xfrm>
                <a:off x="4228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2" name="Rectangle 87"/>
              <p:cNvSpPr>
                <a:spLocks noChangeArrowheads="1"/>
              </p:cNvSpPr>
              <p:nvPr/>
            </p:nvSpPr>
            <p:spPr bwMode="auto">
              <a:xfrm>
                <a:off x="4372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3" name="Rectangle 88"/>
              <p:cNvSpPr>
                <a:spLocks noChangeArrowheads="1"/>
              </p:cNvSpPr>
              <p:nvPr/>
            </p:nvSpPr>
            <p:spPr bwMode="auto">
              <a:xfrm>
                <a:off x="4516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4" name="Rectangle 89"/>
              <p:cNvSpPr>
                <a:spLocks noChangeArrowheads="1"/>
              </p:cNvSpPr>
              <p:nvPr/>
            </p:nvSpPr>
            <p:spPr bwMode="auto">
              <a:xfrm>
                <a:off x="4660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5" name="Rectangle 90"/>
              <p:cNvSpPr>
                <a:spLocks noChangeArrowheads="1"/>
              </p:cNvSpPr>
              <p:nvPr/>
            </p:nvSpPr>
            <p:spPr bwMode="auto">
              <a:xfrm>
                <a:off x="4804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6" name="Rectangle 91"/>
              <p:cNvSpPr>
                <a:spLocks noChangeArrowheads="1"/>
              </p:cNvSpPr>
              <p:nvPr/>
            </p:nvSpPr>
            <p:spPr bwMode="auto">
              <a:xfrm>
                <a:off x="4948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7" name="Rectangle 92"/>
              <p:cNvSpPr>
                <a:spLocks noChangeArrowheads="1"/>
              </p:cNvSpPr>
              <p:nvPr/>
            </p:nvSpPr>
            <p:spPr bwMode="auto">
              <a:xfrm>
                <a:off x="5092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18" name="Rectangle 93"/>
              <p:cNvSpPr>
                <a:spLocks noChangeArrowheads="1"/>
              </p:cNvSpPr>
              <p:nvPr/>
            </p:nvSpPr>
            <p:spPr bwMode="auto">
              <a:xfrm>
                <a:off x="5236" y="2164"/>
                <a:ext cx="136" cy="136"/>
              </a:xfrm>
              <a:prstGeom prst="rect">
                <a:avLst/>
              </a:prstGeom>
              <a:solidFill>
                <a:srgbClr val="60C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4527" name="Rectangle 95"/>
            <p:cNvSpPr>
              <a:spLocks noChangeArrowheads="1"/>
            </p:cNvSpPr>
            <p:nvPr/>
          </p:nvSpPr>
          <p:spPr bwMode="auto">
            <a:xfrm rot="-5400000">
              <a:off x="3638" y="1550"/>
              <a:ext cx="394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Rows</a:t>
              </a:r>
            </a:p>
          </p:txBody>
        </p:sp>
        <p:sp>
          <p:nvSpPr>
            <p:cNvPr id="64528" name="Rectangle 96"/>
            <p:cNvSpPr>
              <a:spLocks noChangeArrowheads="1"/>
            </p:cNvSpPr>
            <p:nvPr/>
          </p:nvSpPr>
          <p:spPr bwMode="auto">
            <a:xfrm>
              <a:off x="4359" y="831"/>
              <a:ext cx="555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400"/>
                <a:t>Columns</a:t>
              </a:r>
            </a:p>
          </p:txBody>
        </p:sp>
      </p:grpSp>
      <p:sp>
        <p:nvSpPr>
          <p:cNvPr id="52322" name="Rectangle 98"/>
          <p:cNvSpPr>
            <a:spLocks noChangeArrowheads="1"/>
          </p:cNvSpPr>
          <p:nvPr/>
        </p:nvSpPr>
        <p:spPr bwMode="blackWhite">
          <a:xfrm>
            <a:off x="7239000" y="4724400"/>
            <a:ext cx="768350" cy="34607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>
                <a:latin typeface="Arial" charset="0"/>
              </a:rPr>
              <a:t>Result</a:t>
            </a:r>
          </a:p>
        </p:txBody>
      </p:sp>
      <p:sp>
        <p:nvSpPr>
          <p:cNvPr id="64518" name="Rectangle 99"/>
          <p:cNvSpPr>
            <a:spLocks noChangeArrowheads="1"/>
          </p:cNvSpPr>
          <p:nvPr/>
        </p:nvSpPr>
        <p:spPr bwMode="auto">
          <a:xfrm>
            <a:off x="6503988" y="5499100"/>
            <a:ext cx="520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9" name="Rectangle 100"/>
          <p:cNvSpPr>
            <a:spLocks noChangeArrowheads="1"/>
          </p:cNvSpPr>
          <p:nvPr/>
        </p:nvSpPr>
        <p:spPr bwMode="auto">
          <a:xfrm>
            <a:off x="7037388" y="5499100"/>
            <a:ext cx="520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0" name="Rectangle 101"/>
          <p:cNvSpPr>
            <a:spLocks noChangeArrowheads="1"/>
          </p:cNvSpPr>
          <p:nvPr/>
        </p:nvSpPr>
        <p:spPr bwMode="auto">
          <a:xfrm>
            <a:off x="7570788" y="5499100"/>
            <a:ext cx="520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1" name="Rectangle 102"/>
          <p:cNvSpPr>
            <a:spLocks noChangeArrowheads="1"/>
          </p:cNvSpPr>
          <p:nvPr/>
        </p:nvSpPr>
        <p:spPr bwMode="auto">
          <a:xfrm>
            <a:off x="8104188" y="5499100"/>
            <a:ext cx="520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2" name="Rectangle 103"/>
          <p:cNvSpPr>
            <a:spLocks noChangeArrowheads="1"/>
          </p:cNvSpPr>
          <p:nvPr/>
        </p:nvSpPr>
        <p:spPr bwMode="auto">
          <a:xfrm>
            <a:off x="6635750" y="5187950"/>
            <a:ext cx="2936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1</a:t>
            </a:r>
          </a:p>
        </p:txBody>
      </p:sp>
      <p:sp>
        <p:nvSpPr>
          <p:cNvPr id="64523" name="Rectangle 104"/>
          <p:cNvSpPr>
            <a:spLocks noChangeArrowheads="1"/>
          </p:cNvSpPr>
          <p:nvPr/>
        </p:nvSpPr>
        <p:spPr bwMode="auto">
          <a:xfrm>
            <a:off x="7169150" y="5187950"/>
            <a:ext cx="2936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2</a:t>
            </a:r>
          </a:p>
        </p:txBody>
      </p:sp>
      <p:sp>
        <p:nvSpPr>
          <p:cNvPr id="64524" name="Rectangle 105"/>
          <p:cNvSpPr>
            <a:spLocks noChangeArrowheads="1"/>
          </p:cNvSpPr>
          <p:nvPr/>
        </p:nvSpPr>
        <p:spPr bwMode="auto">
          <a:xfrm>
            <a:off x="7702550" y="5187950"/>
            <a:ext cx="2936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3</a:t>
            </a:r>
          </a:p>
        </p:txBody>
      </p:sp>
      <p:sp>
        <p:nvSpPr>
          <p:cNvPr id="64525" name="Rectangle 106"/>
          <p:cNvSpPr>
            <a:spLocks noChangeArrowheads="1"/>
          </p:cNvSpPr>
          <p:nvPr/>
        </p:nvSpPr>
        <p:spPr bwMode="auto">
          <a:xfrm>
            <a:off x="8235950" y="5187950"/>
            <a:ext cx="293688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685800" y="5092701"/>
            <a:ext cx="2057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398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68611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Procedures are abstractions for actions</a:t>
            </a:r>
          </a:p>
          <a:p>
            <a:pPr eaLnBrk="1" hangingPunct="1">
              <a:defRPr/>
            </a:pPr>
            <a:r>
              <a:rPr lang="en-US" dirty="0" smtClean="0"/>
              <a:t>Functions are abstractions for value computations</a:t>
            </a:r>
          </a:p>
          <a:p>
            <a:pPr eaLnBrk="1" hangingPunct="1">
              <a:defRPr/>
            </a:pPr>
            <a:r>
              <a:rPr lang="en-US" dirty="0" smtClean="0"/>
              <a:t>Functions may return composite values</a:t>
            </a:r>
          </a:p>
          <a:p>
            <a:pPr eaLnBrk="1" hangingPunct="1">
              <a:defRPr/>
            </a:pPr>
            <a:r>
              <a:rPr lang="en-US" dirty="0" smtClean="0"/>
              <a:t>Separate declarations are sometimes necessary</a:t>
            </a:r>
          </a:p>
          <a:p>
            <a:pPr lvl="1" eaLnBrk="1" hangingPunct="1">
              <a:defRPr/>
            </a:pPr>
            <a:r>
              <a:rPr lang="en-US" dirty="0" smtClean="0"/>
              <a:t>Mutual recursion</a:t>
            </a:r>
          </a:p>
          <a:p>
            <a:pPr lvl="1" eaLnBrk="1" hangingPunct="1">
              <a:defRPr/>
            </a:pPr>
            <a:r>
              <a:rPr lang="en-US" dirty="0" smtClean="0"/>
              <a:t>Visibility from packages (i.e., exporting)</a:t>
            </a:r>
          </a:p>
          <a:p>
            <a:pPr eaLnBrk="1" hangingPunct="1">
              <a:defRPr/>
            </a:pPr>
            <a:r>
              <a:rPr lang="en-US" dirty="0" smtClean="0"/>
              <a:t>Modes allow spec to define effects on actuals</a:t>
            </a:r>
          </a:p>
          <a:p>
            <a:pPr eaLnBrk="1" hangingPunct="1">
              <a:defRPr/>
            </a:pPr>
            <a:r>
              <a:rPr lang="en-US" dirty="0" smtClean="0"/>
              <a:t>Parameter-passing mechanism is based on the 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/>
          <a:lstStyle/>
          <a:p>
            <a:r>
              <a:rPr lang="en-US" smtClean="0"/>
              <a:t>Subprograms 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 Little “Preaching” About Names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Procedures are abstractions for </a:t>
            </a:r>
            <a:r>
              <a:rPr lang="en-US" i="1" dirty="0" smtClean="0"/>
              <a:t>actions</a:t>
            </a:r>
          </a:p>
          <a:p>
            <a:pPr eaLnBrk="1" hangingPunct="1"/>
            <a:r>
              <a:rPr lang="en-US" dirty="0" smtClean="0"/>
              <a:t>Functions are abstractions for </a:t>
            </a:r>
            <a:r>
              <a:rPr lang="en-US" i="1" dirty="0" smtClean="0"/>
              <a:t>values</a:t>
            </a:r>
          </a:p>
          <a:p>
            <a:pPr eaLnBrk="1" hangingPunct="1"/>
            <a:r>
              <a:rPr lang="en-US" dirty="0" smtClean="0"/>
              <a:t>Use names that reflect the difference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Imperative verbs for procedure names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Nouns for function names, as for mathematical functions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73732" name="TextBox 3"/>
          <p:cNvSpPr txBox="1">
            <a:spLocks noChangeArrowheads="1"/>
          </p:cNvSpPr>
          <p:nvPr/>
        </p:nvSpPr>
        <p:spPr bwMode="auto">
          <a:xfrm>
            <a:off x="2955271" y="3810000"/>
            <a:ext cx="337733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Open (V : </a:t>
            </a:r>
            <a:r>
              <a:rPr lang="en-US" sz="1400" b="1" dirty="0">
                <a:latin typeface="Calibri" pitchFamily="34" charset="0"/>
              </a:rPr>
              <a:t>in out </a:t>
            </a:r>
            <a:r>
              <a:rPr lang="en-US" sz="1400" dirty="0">
                <a:latin typeface="Calibri" pitchFamily="34" charset="0"/>
              </a:rPr>
              <a:t>Valve);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Close (V : </a:t>
            </a:r>
            <a:r>
              <a:rPr lang="en-US" sz="1400" b="1" dirty="0">
                <a:latin typeface="Calibri" pitchFamily="34" charset="0"/>
              </a:rPr>
              <a:t>in out </a:t>
            </a:r>
            <a:r>
              <a:rPr lang="en-US" sz="1400" dirty="0">
                <a:latin typeface="Calibri" pitchFamily="34" charset="0"/>
              </a:rPr>
              <a:t>Valve);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err="1" smtClean="0">
                <a:latin typeface="Calibri" pitchFamily="34" charset="0"/>
              </a:rPr>
              <a:t>Is_Open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(V: Valve)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658" y="5864826"/>
            <a:ext cx="3377335" cy="30777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err="1" smtClean="0">
                <a:latin typeface="Calibri" pitchFamily="34" charset="0"/>
              </a:rPr>
              <a:t>Is_Open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(V: Valve)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0010" y="5868001"/>
            <a:ext cx="3521990" cy="30777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err="1" smtClean="0">
                <a:latin typeface="Calibri" pitchFamily="34" charset="0"/>
              </a:rPr>
              <a:t>Get</a:t>
            </a:r>
            <a:r>
              <a:rPr lang="en-US" sz="1400" b="1" dirty="0" err="1" smtClean="0">
                <a:latin typeface="Calibri" pitchFamily="34" charset="0"/>
              </a:rPr>
              <a:t>_</a:t>
            </a:r>
            <a:r>
              <a:rPr lang="en-US" sz="1400" dirty="0" err="1" smtClean="0">
                <a:latin typeface="Calibri" pitchFamily="34" charset="0"/>
              </a:rPr>
              <a:t>Open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(V: Valve)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099230" y="5183982"/>
            <a:ext cx="911170" cy="477837"/>
            <a:chOff x="7693278" y="114301"/>
            <a:chExt cx="911170" cy="477837"/>
          </a:xfrm>
        </p:grpSpPr>
        <p:sp>
          <p:nvSpPr>
            <p:cNvPr id="11" name="TextBox 10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13" name="Picture 8" descr="wron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1905000" y="5181600"/>
            <a:ext cx="993017" cy="482600"/>
            <a:chOff x="6443663" y="111919"/>
            <a:chExt cx="993017" cy="482600"/>
          </a:xfrm>
        </p:grpSpPr>
        <p:sp>
          <p:nvSpPr>
            <p:cNvPr id="15" name="TextBox 14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16" name="Picture 9" descr="correct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1774482"/>
            <a:ext cx="4114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Declarations and Bodies</a:t>
            </a:r>
          </a:p>
          <a:p>
            <a:pPr eaLnBrk="1" hangingPunct="1"/>
            <a:r>
              <a:rPr lang="en-US" dirty="0" smtClean="0"/>
              <a:t>Parameters</a:t>
            </a:r>
          </a:p>
          <a:p>
            <a:pPr eaLnBrk="1" hangingPunct="1"/>
            <a:r>
              <a:rPr lang="en-US" dirty="0" smtClean="0"/>
              <a:t>Procedure Specifics</a:t>
            </a:r>
          </a:p>
          <a:p>
            <a:pPr eaLnBrk="1" hangingPunct="1"/>
            <a:r>
              <a:rPr lang="en-US" dirty="0" smtClean="0"/>
              <a:t>Function Specifics</a:t>
            </a:r>
          </a:p>
          <a:p>
            <a:pPr eaLnBrk="1" hangingPunct="1"/>
            <a:r>
              <a:rPr lang="en-US" dirty="0" smtClean="0"/>
              <a:t>Extended Example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256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Procedure Declaration Syntax (Simplified)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38200" y="1066800"/>
            <a:ext cx="5453417" cy="308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noProof="1" smtClean="0"/>
              <a:t>subprogram_declaration ::= subprogram_specification </a:t>
            </a:r>
            <a:r>
              <a:rPr lang="en-US" sz="1400" b="1" noProof="1" smtClean="0"/>
              <a:t>;</a:t>
            </a:r>
            <a:r>
              <a:rPr lang="en-US" sz="1400" noProof="1" smtClean="0"/>
              <a:t> 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subprogram_specification ::=</a:t>
            </a:r>
          </a:p>
          <a:p>
            <a:pPr lvl="1"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b="1" noProof="1" smtClean="0"/>
              <a:t>procedure  </a:t>
            </a:r>
            <a:r>
              <a:rPr lang="en-US" sz="1400" noProof="1" smtClean="0"/>
              <a:t>defining_name  parameter_profile	  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parameter_profile ::= [ formal_part ]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formal_part ::=</a:t>
            </a:r>
          </a:p>
          <a:p>
            <a:pPr lvl="1"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b="1" noProof="1" smtClean="0"/>
              <a:t>(</a:t>
            </a:r>
            <a:r>
              <a:rPr lang="en-US" sz="1400" noProof="1" smtClean="0"/>
              <a:t> parameter_specification { </a:t>
            </a:r>
            <a:r>
              <a:rPr lang="en-US" sz="1400" b="1" noProof="1" smtClean="0"/>
              <a:t>;</a:t>
            </a:r>
            <a:r>
              <a:rPr lang="en-US" sz="1400" noProof="1" smtClean="0"/>
              <a:t> parameter_specification } </a:t>
            </a:r>
            <a:r>
              <a:rPr lang="en-US" sz="1400" b="1" noProof="1" smtClean="0"/>
              <a:t>)</a:t>
            </a:r>
            <a:endParaRPr lang="en-US" sz="1400" noProof="1" smtClean="0"/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parameter_specification ::=</a:t>
            </a:r>
          </a:p>
          <a:p>
            <a:pPr lvl="1"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noProof="1" smtClean="0"/>
              <a:t>defining_identifier_list : mode subtype_mark [ := expression ]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mode ::= [</a:t>
            </a:r>
            <a:r>
              <a:rPr lang="en-US" sz="1400" b="1" noProof="1" smtClean="0"/>
              <a:t>in</a:t>
            </a:r>
            <a:r>
              <a:rPr lang="en-US" sz="1400" noProof="1" smtClean="0"/>
              <a:t>] | </a:t>
            </a:r>
            <a:r>
              <a:rPr lang="en-US" sz="1400" b="1" noProof="1" smtClean="0"/>
              <a:t>out</a:t>
            </a:r>
            <a:r>
              <a:rPr lang="en-US" sz="1400" noProof="1" smtClean="0"/>
              <a:t> | </a:t>
            </a:r>
            <a:r>
              <a:rPr lang="en-US" sz="1400" b="1" noProof="1" smtClean="0"/>
              <a:t>in out</a:t>
            </a:r>
            <a:endParaRPr lang="en-US" sz="1400" b="1" noProof="1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622425" y="4648200"/>
            <a:ext cx="5403724" cy="129708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Print; </a:t>
            </a:r>
          </a:p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 smtClean="0">
                <a:latin typeface="Calibri" pitchFamily="34" charset="0"/>
              </a:rPr>
              <a:t>Print (Input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b="1" dirty="0">
                <a:latin typeface="Calibri" pitchFamily="34" charset="0"/>
              </a:rPr>
              <a:t>in </a:t>
            </a:r>
            <a:r>
              <a:rPr lang="en-US" sz="1400" dirty="0" smtClean="0">
                <a:latin typeface="Calibri" pitchFamily="34" charset="0"/>
              </a:rPr>
              <a:t>String);</a:t>
            </a:r>
            <a:endParaRPr lang="en-US" sz="1400" dirty="0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 smtClean="0">
                <a:latin typeface="Calibri" pitchFamily="34" charset="0"/>
              </a:rPr>
              <a:t>Print (Input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dirty="0" smtClean="0">
                <a:latin typeface="Calibri" pitchFamily="34" charset="0"/>
              </a:rPr>
              <a:t>String);</a:t>
            </a:r>
            <a:endParaRPr lang="en-US" sz="1400" dirty="0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 smtClean="0">
                <a:latin typeface="Calibri" pitchFamily="34" charset="0"/>
              </a:rPr>
              <a:t>procedure </a:t>
            </a:r>
            <a:r>
              <a:rPr lang="en-US" sz="1400" dirty="0" err="1" smtClean="0">
                <a:latin typeface="Calibri" pitchFamily="34" charset="0"/>
              </a:rPr>
              <a:t>Get_Answer</a:t>
            </a:r>
            <a:r>
              <a:rPr lang="en-US" sz="1400" dirty="0" smtClean="0">
                <a:latin typeface="Calibri" pitchFamily="34" charset="0"/>
              </a:rPr>
              <a:t> (Prompt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b="1" dirty="0">
                <a:latin typeface="Calibri" pitchFamily="34" charset="0"/>
              </a:rPr>
              <a:t>in </a:t>
            </a:r>
            <a:r>
              <a:rPr lang="en-US" sz="1400" dirty="0">
                <a:latin typeface="Calibri" pitchFamily="34" charset="0"/>
              </a:rPr>
              <a:t>String := "";  Response : </a:t>
            </a:r>
            <a:r>
              <a:rPr lang="en-US" sz="1400" b="1" dirty="0">
                <a:latin typeface="Calibri" pitchFamily="34" charset="0"/>
              </a:rPr>
              <a:t>out </a:t>
            </a:r>
            <a:r>
              <a:rPr lang="en-US" sz="1400" dirty="0" smtClean="0">
                <a:latin typeface="Calibri" pitchFamily="34" charset="0"/>
              </a:rPr>
              <a:t>String);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blackWhite">
          <a:xfrm>
            <a:off x="5943600" y="3972467"/>
            <a:ext cx="2018182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dirty="0" smtClean="0">
                <a:latin typeface="Arial" charset="0"/>
              </a:rPr>
              <a:t>Default mode is “</a:t>
            </a:r>
            <a:r>
              <a:rPr lang="en-US" sz="1600" b="1" dirty="0" smtClean="0">
                <a:latin typeface="Arial" charset="0"/>
              </a:rPr>
              <a:t>in</a:t>
            </a:r>
            <a:r>
              <a:rPr lang="en-US" sz="1600" dirty="0" smtClean="0">
                <a:latin typeface="Arial" charset="0"/>
              </a:rPr>
              <a:t>”</a:t>
            </a:r>
            <a:endParaRPr lang="en-US" sz="16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81800" y="1702212"/>
            <a:ext cx="1891003" cy="83099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Parentheses are either required or forbidden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Function Declaration </a:t>
            </a:r>
            <a:r>
              <a:rPr lang="en-US" dirty="0"/>
              <a:t>Syntax (Simplified)</a:t>
            </a:r>
            <a:endParaRPr lang="en-US" dirty="0" smtClean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790700" y="4343400"/>
            <a:ext cx="5040163" cy="19056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>
                <a:latin typeface="Calibri" pitchFamily="34" charset="0"/>
              </a:rPr>
              <a:t>Empty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smtClean="0">
                <a:latin typeface="Calibri" pitchFamily="34" charset="0"/>
              </a:rPr>
              <a:t>Empty (S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dirty="0" smtClean="0">
                <a:latin typeface="Calibri" pitchFamily="34" charset="0"/>
              </a:rPr>
              <a:t>Stack)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smtClean="0">
                <a:latin typeface="Calibri" pitchFamily="34" charset="0"/>
              </a:rPr>
              <a:t>Name (</a:t>
            </a:r>
            <a:r>
              <a:rPr lang="en-US" sz="1400" dirty="0" err="1" smtClean="0">
                <a:latin typeface="Calibri" pitchFamily="34" charset="0"/>
              </a:rPr>
              <a:t>This_Task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dirty="0" err="1">
                <a:latin typeface="Calibri" pitchFamily="34" charset="0"/>
              </a:rPr>
              <a:t>Task_Id</a:t>
            </a:r>
            <a:r>
              <a:rPr lang="en-US" sz="1400" dirty="0">
                <a:latin typeface="Calibri" pitchFamily="34" charset="0"/>
              </a:rPr>
              <a:t> := </a:t>
            </a:r>
            <a:r>
              <a:rPr lang="en-US" sz="1400" dirty="0" err="1" smtClean="0">
                <a:latin typeface="Calibri" pitchFamily="34" charset="0"/>
              </a:rPr>
              <a:t>Current_Task</a:t>
            </a:r>
            <a:r>
              <a:rPr lang="en-US" sz="1400" dirty="0" smtClean="0">
                <a:latin typeface="Calibri" pitchFamily="34" charset="0"/>
              </a:rPr>
              <a:t>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String;</a:t>
            </a:r>
          </a:p>
          <a:p>
            <a:pPr eaLnBrk="0" hangingPunct="0"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smtClean="0">
                <a:latin typeface="Calibri" pitchFamily="34" charset="0"/>
              </a:rPr>
              <a:t>"&gt;" (Left</a:t>
            </a:r>
            <a:r>
              <a:rPr lang="en-US" sz="1400" dirty="0">
                <a:latin typeface="Calibri" pitchFamily="34" charset="0"/>
              </a:rPr>
              <a:t>, Right : </a:t>
            </a:r>
            <a:r>
              <a:rPr lang="en-US" sz="1400" dirty="0" smtClean="0">
                <a:latin typeface="Calibri" pitchFamily="34" charset="0"/>
              </a:rPr>
              <a:t>Person)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40000"/>
              </a:lnSpc>
              <a:spcBef>
                <a:spcPts val="600"/>
              </a:spcBef>
              <a:defRPr/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smtClean="0">
                <a:latin typeface="Calibri" pitchFamily="34" charset="0"/>
              </a:rPr>
              <a:t>"-" (Left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dirty="0" smtClean="0">
                <a:latin typeface="Calibri" pitchFamily="34" charset="0"/>
              </a:rPr>
              <a:t>Counter)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Counter;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90600" y="1219200"/>
            <a:ext cx="6577123" cy="250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noProof="1" smtClean="0"/>
              <a:t>subprogram_declaration ::= subprogram_specification </a:t>
            </a:r>
            <a:r>
              <a:rPr lang="en-US" sz="1400" b="1" noProof="1" smtClean="0"/>
              <a:t>;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subprogram_specification ::=</a:t>
            </a:r>
          </a:p>
          <a:p>
            <a:pPr lvl="1"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400" noProof="1" smtClean="0"/>
              <a:t> </a:t>
            </a:r>
            <a:r>
              <a:rPr lang="en-US" sz="1400" b="1" noProof="1" smtClean="0"/>
              <a:t>function </a:t>
            </a:r>
            <a:r>
              <a:rPr lang="en-US" sz="1400" noProof="1" smtClean="0"/>
              <a:t>defining_designator</a:t>
            </a:r>
            <a:r>
              <a:rPr lang="en-US" sz="1400" i="1" noProof="1" smtClean="0"/>
              <a:t> </a:t>
            </a:r>
            <a:r>
              <a:rPr lang="en-US" sz="1400" noProof="1" smtClean="0"/>
              <a:t>parameter_and_result_profile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defining_designator ::= defining_program_unit_name | defining_operator_symbol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operator_symbol ::= string_literal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noProof="1" smtClean="0"/>
              <a:t>parameter_and_result_profile ::= [formal_part]  </a:t>
            </a:r>
            <a:r>
              <a:rPr lang="en-US" sz="1400" b="1" noProof="1" smtClean="0"/>
              <a:t>return  </a:t>
            </a:r>
            <a:r>
              <a:rPr lang="en-US" sz="1400" noProof="1" smtClean="0"/>
              <a:t>subtype_mark</a:t>
            </a:r>
            <a:endParaRPr lang="en-US" sz="1400" i="1" noProof="1" smtClean="0"/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400" i="1" noProof="1" smtClean="0"/>
              <a:t>... as for procedures ...</a:t>
            </a:r>
            <a:endParaRPr lang="en-US" sz="1400" i="1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Body Syntax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blackWhite">
          <a:xfrm>
            <a:off x="2362200" y="1819275"/>
            <a:ext cx="4027488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/>
              <a:t>subprogram_body ::=</a:t>
            </a:r>
          </a:p>
          <a:p>
            <a:pPr marL="400050" lvl="1"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/>
              <a:t>subprogram_specification </a:t>
            </a:r>
            <a:r>
              <a:rPr lang="en-US" sz="1600" b="1"/>
              <a:t>is</a:t>
            </a:r>
          </a:p>
          <a:p>
            <a:pPr marL="742950" lvl="2"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/>
              <a:t>{basic_declarative_item}</a:t>
            </a:r>
          </a:p>
          <a:p>
            <a:pPr marL="400050" lvl="1"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 b="1"/>
              <a:t>begin</a:t>
            </a:r>
            <a:endParaRPr lang="en-US" sz="1600"/>
          </a:p>
          <a:p>
            <a:pPr marL="742950" lvl="2"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/>
              <a:t>handled_sequence_of_statements</a:t>
            </a:r>
          </a:p>
          <a:p>
            <a:pPr marL="400050" lvl="1" eaLnBrk="0" hangingPunct="0">
              <a:lnSpc>
                <a:spcPct val="105000"/>
              </a:lnSpc>
              <a:spcBef>
                <a:spcPct val="30000"/>
              </a:spcBef>
              <a:tabLst>
                <a:tab pos="685800" algn="l"/>
              </a:tabLst>
            </a:pPr>
            <a:r>
              <a:rPr lang="en-US" sz="1600" b="1"/>
              <a:t>end</a:t>
            </a:r>
            <a:r>
              <a:rPr lang="en-US" sz="1600"/>
              <a:t> [designator]</a:t>
            </a:r>
            <a:r>
              <a:rPr lang="en-US" sz="1600" b="1"/>
              <a:t>;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blackWhite">
          <a:xfrm>
            <a:off x="893763" y="4953000"/>
            <a:ext cx="3310138" cy="138243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Hello </a:t>
            </a:r>
            <a:r>
              <a:rPr lang="en-US" sz="1400" b="1" dirty="0">
                <a:latin typeface="Calibri" pitchFamily="34" charset="0"/>
              </a:rPr>
              <a:t>is</a:t>
            </a:r>
            <a:endParaRPr lang="en-US" sz="14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begin</a:t>
            </a:r>
            <a:endParaRPr lang="en-US" sz="1400" dirty="0">
              <a:latin typeface="Calibri" pitchFamily="34" charset="0"/>
            </a:endParaRPr>
          </a:p>
          <a:p>
            <a:pPr marL="228600" lvl="1" eaLnBrk="0" hangingPunct="0">
              <a:lnSpc>
                <a:spcPct val="120000"/>
              </a:lnSpc>
            </a:pPr>
            <a:r>
              <a:rPr lang="en-US" sz="1400" dirty="0" err="1" smtClean="0">
                <a:latin typeface="Calibri" pitchFamily="34" charset="0"/>
              </a:rPr>
              <a:t>Ada.Text_IO.Put_Line</a:t>
            </a:r>
            <a:r>
              <a:rPr lang="en-US" sz="1400" dirty="0" smtClean="0">
                <a:latin typeface="Calibri" pitchFamily="34" charset="0"/>
              </a:rPr>
              <a:t> ("</a:t>
            </a:r>
            <a:r>
              <a:rPr lang="en-US" sz="1400" dirty="0">
                <a:latin typeface="Calibri" pitchFamily="34" charset="0"/>
              </a:rPr>
              <a:t>Hello World</a:t>
            </a:r>
            <a:r>
              <a:rPr lang="en-US" sz="1400" dirty="0" smtClean="0">
                <a:latin typeface="Calibri" pitchFamily="34" charset="0"/>
              </a:rPr>
              <a:t>!");</a:t>
            </a:r>
            <a:endParaRPr lang="en-US" sz="1400" dirty="0">
              <a:latin typeface="Calibri" pitchFamily="34" charset="0"/>
            </a:endParaRPr>
          </a:p>
          <a:p>
            <a:pPr marL="228600" lvl="1" eaLnBrk="0" hangingPunct="0">
              <a:lnSpc>
                <a:spcPct val="120000"/>
              </a:lnSpc>
            </a:pPr>
            <a:r>
              <a:rPr lang="en-US" sz="1400" dirty="0" err="1" smtClean="0">
                <a:latin typeface="Calibri" pitchFamily="34" charset="0"/>
              </a:rPr>
              <a:t>Ada.Text_IO.New_Line</a:t>
            </a:r>
            <a:r>
              <a:rPr lang="en-US" sz="1400" dirty="0" smtClean="0">
                <a:latin typeface="Calibri" pitchFamily="34" charset="0"/>
              </a:rPr>
              <a:t> (</a:t>
            </a:r>
            <a:r>
              <a:rPr lang="en-US" sz="1400" dirty="0">
                <a:latin typeface="Calibri" pitchFamily="34" charset="0"/>
              </a:rPr>
              <a:t>2);</a:t>
            </a:r>
          </a:p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end </a:t>
            </a:r>
            <a:r>
              <a:rPr lang="en-US" sz="1400" dirty="0">
                <a:latin typeface="Calibri" pitchFamily="34" charset="0"/>
              </a:rPr>
              <a:t>Hello;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blackWhite">
          <a:xfrm>
            <a:off x="5465763" y="4953000"/>
            <a:ext cx="2710808" cy="112389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function </a:t>
            </a:r>
            <a:r>
              <a:rPr lang="en-US" sz="1400" dirty="0" smtClean="0">
                <a:latin typeface="Calibri" pitchFamily="34" charset="0"/>
              </a:rPr>
              <a:t>F (X </a:t>
            </a:r>
            <a:r>
              <a:rPr lang="en-US" sz="1400" dirty="0">
                <a:latin typeface="Calibri" pitchFamily="34" charset="0"/>
              </a:rPr>
              <a:t>: </a:t>
            </a:r>
            <a:r>
              <a:rPr lang="en-US" sz="1400" dirty="0" smtClean="0">
                <a:latin typeface="Calibri" pitchFamily="34" charset="0"/>
              </a:rPr>
              <a:t>Real) </a:t>
            </a: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Real </a:t>
            </a:r>
            <a:r>
              <a:rPr lang="en-US" sz="1400" b="1" dirty="0">
                <a:latin typeface="Calibri" pitchFamily="34" charset="0"/>
              </a:rPr>
              <a:t>is</a:t>
            </a:r>
            <a:endParaRPr lang="en-US" sz="14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begin</a:t>
            </a:r>
            <a:endParaRPr lang="en-US" sz="1400" dirty="0">
              <a:latin typeface="Calibri" pitchFamily="34" charset="0"/>
            </a:endParaRPr>
          </a:p>
          <a:p>
            <a:pPr marL="228600" lvl="1"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return </a:t>
            </a:r>
            <a:r>
              <a:rPr lang="en-US" sz="1400" dirty="0">
                <a:latin typeface="Calibri" pitchFamily="34" charset="0"/>
              </a:rPr>
              <a:t>X + 3.0 * X;</a:t>
            </a:r>
          </a:p>
          <a:p>
            <a:pPr eaLnBrk="0" hangingPunct="0">
              <a:lnSpc>
                <a:spcPct val="120000"/>
              </a:lnSpc>
            </a:pPr>
            <a:r>
              <a:rPr lang="en-US" sz="1400" b="1" dirty="0">
                <a:latin typeface="Calibri" pitchFamily="34" charset="0"/>
              </a:rPr>
              <a:t>end </a:t>
            </a:r>
            <a:r>
              <a:rPr lang="en-US" sz="1400" dirty="0">
                <a:latin typeface="Calibri" pitchFamily="34" charset="0"/>
              </a:rPr>
              <a:t>F;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692775" y="2133600"/>
            <a:ext cx="2235200" cy="363538"/>
            <a:chOff x="3586" y="1440"/>
            <a:chExt cx="1408" cy="229"/>
          </a:xfrm>
        </p:grpSpPr>
        <p:sp>
          <p:nvSpPr>
            <p:cNvPr id="15374" name="Line 6"/>
            <p:cNvSpPr>
              <a:spLocks noChangeShapeType="1"/>
            </p:cNvSpPr>
            <p:nvPr/>
          </p:nvSpPr>
          <p:spPr bwMode="blackWhite">
            <a:xfrm flipH="1">
              <a:off x="3586" y="1559"/>
              <a:ext cx="2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blackWhite">
            <a:xfrm>
              <a:off x="3840" y="1440"/>
              <a:ext cx="1154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b="1" i="1">
                  <a:solidFill>
                    <a:srgbClr val="CC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No semicolon!!</a:t>
              </a:r>
            </a:p>
          </p:txBody>
        </p:sp>
      </p:grpSp>
      <p:sp>
        <p:nvSpPr>
          <p:cNvPr id="11273" name="Rectangle 9"/>
          <p:cNvSpPr>
            <a:spLocks noChangeArrowheads="1"/>
          </p:cNvSpPr>
          <p:nvPr/>
        </p:nvSpPr>
        <p:spPr bwMode="blackWhite">
          <a:xfrm>
            <a:off x="4267200" y="1219200"/>
            <a:ext cx="4384675" cy="376238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dirty="0">
                <a:latin typeface="Arial" charset="0"/>
              </a:rPr>
              <a:t>Specification is repeated from declaration</a:t>
            </a: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blackWhite">
          <a:xfrm flipH="1">
            <a:off x="4733925" y="1590675"/>
            <a:ext cx="1143000" cy="542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blackWhite">
          <a:xfrm>
            <a:off x="228600" y="2500313"/>
            <a:ext cx="2225675" cy="376237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>
                <a:latin typeface="Arial" charset="0"/>
              </a:rPr>
              <a:t>Local declarations</a:t>
            </a:r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blackWhite">
          <a:xfrm>
            <a:off x="2460625" y="2687638"/>
            <a:ext cx="368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blackWhite">
          <a:xfrm>
            <a:off x="4114800" y="3962400"/>
            <a:ext cx="2800350" cy="376238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>
                <a:latin typeface="Arial" charset="0"/>
              </a:rPr>
              <a:t>Same as in specification</a:t>
            </a:r>
          </a:p>
        </p:txBody>
      </p:sp>
      <p:sp>
        <p:nvSpPr>
          <p:cNvPr id="15372" name="Arc 16"/>
          <p:cNvSpPr>
            <a:spLocks/>
          </p:cNvSpPr>
          <p:nvPr/>
        </p:nvSpPr>
        <p:spPr bwMode="blackWhite">
          <a:xfrm>
            <a:off x="3736975" y="3816350"/>
            <a:ext cx="374650" cy="2984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88" name="Ding226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Ding.wav"/>
          </p:nvPr>
        </p:nvPicPr>
        <p:blipFill>
          <a:blip r:embed="rId3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3" fill="hold"/>
                                        <p:tgtEl>
                                          <p:spTgt spid="11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“Completions”</a:t>
            </a:r>
          </a:p>
        </p:txBody>
      </p:sp>
      <p:sp>
        <p:nvSpPr>
          <p:cNvPr id="16387" name="Rectangle 1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Bodies “complete” the corresponding declarations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“Completions” because there are other ways to complete a declaration in addition to writing a full body</a:t>
            </a:r>
          </a:p>
          <a:p>
            <a:pPr eaLnBrk="1" hangingPunct="1"/>
            <a:r>
              <a:rPr lang="en-US" smtClean="0"/>
              <a:t>Bodies may act as both declaration and completion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Separate declarations not required to define subprograms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438400" y="4038600"/>
            <a:ext cx="3928641" cy="200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b="1" dirty="0">
                <a:latin typeface="Calibri" pitchFamily="34" charset="0"/>
              </a:rPr>
              <a:t>procedure </a:t>
            </a:r>
            <a:r>
              <a:rPr lang="en-US" dirty="0" smtClean="0">
                <a:latin typeface="Calibri" pitchFamily="34" charset="0"/>
              </a:rPr>
              <a:t>Swap (A</a:t>
            </a:r>
            <a:r>
              <a:rPr lang="en-US" dirty="0">
                <a:latin typeface="Calibri" pitchFamily="34" charset="0"/>
              </a:rPr>
              <a:t>, B : </a:t>
            </a:r>
            <a:r>
              <a:rPr lang="en-US" b="1" dirty="0">
                <a:latin typeface="Calibri" pitchFamily="34" charset="0"/>
              </a:rPr>
              <a:t>in out </a:t>
            </a:r>
            <a:r>
              <a:rPr lang="en-US" dirty="0" smtClean="0">
                <a:latin typeface="Calibri" pitchFamily="34" charset="0"/>
              </a:rPr>
              <a:t>Integer) </a:t>
            </a:r>
            <a:r>
              <a:rPr lang="en-US" b="1" dirty="0">
                <a:latin typeface="Calibri" pitchFamily="34" charset="0"/>
              </a:rPr>
              <a:t>is</a:t>
            </a:r>
            <a:endParaRPr lang="en-US" dirty="0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dirty="0">
                <a:latin typeface="Calibri" pitchFamily="34" charset="0"/>
              </a:rPr>
              <a:t>	Temp : Integer := A;</a:t>
            </a:r>
          </a:p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b="1" dirty="0">
                <a:latin typeface="Calibri" pitchFamily="34" charset="0"/>
              </a:rPr>
              <a:t>begin</a:t>
            </a:r>
            <a:endParaRPr lang="en-US" dirty="0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dirty="0">
                <a:latin typeface="Calibri" pitchFamily="34" charset="0"/>
              </a:rPr>
              <a:t>	A := B;</a:t>
            </a:r>
          </a:p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dirty="0">
                <a:latin typeface="Calibri" pitchFamily="34" charset="0"/>
              </a:rPr>
              <a:t>	B := Temp;</a:t>
            </a:r>
          </a:p>
          <a:p>
            <a:pPr eaLnBrk="0" hangingPunct="0">
              <a:lnSpc>
                <a:spcPct val="115000"/>
              </a:lnSpc>
              <a:tabLst>
                <a:tab pos="282575" algn="l"/>
              </a:tabLst>
            </a:pPr>
            <a:r>
              <a:rPr lang="en-US" b="1" dirty="0">
                <a:latin typeface="Calibri" pitchFamily="34" charset="0"/>
              </a:rPr>
              <a:t>end </a:t>
            </a:r>
            <a:r>
              <a:rPr lang="en-US" dirty="0">
                <a:latin typeface="Calibri" pitchFamily="34" charset="0"/>
              </a:rPr>
              <a:t>Swap;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2276</TotalTime>
  <Pages>53</Pages>
  <Words>1417</Words>
  <Application>Microsoft Office PowerPoint</Application>
  <PresentationFormat>Letter Paper (8.5x11 in)</PresentationFormat>
  <Paragraphs>450</Paragraphs>
  <Slides>33</Slides>
  <Notes>8</Notes>
  <HiddenSlides>0</HiddenSlides>
  <MMClips>1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  <vt:variant>
        <vt:lpstr>Custom Shows</vt:lpstr>
      </vt:variant>
      <vt:variant>
        <vt:i4>1</vt:i4>
      </vt:variant>
    </vt:vector>
  </HeadingPairs>
  <TitlesOfParts>
    <vt:vector size="46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Subprograms</vt:lpstr>
      <vt:lpstr>Introduction</vt:lpstr>
      <vt:lpstr>Recognizing Procedures and Functions</vt:lpstr>
      <vt:lpstr>A Little “Preaching” About Names</vt:lpstr>
      <vt:lpstr>Agenda</vt:lpstr>
      <vt:lpstr>Procedure Declaration Syntax (Simplified)</vt:lpstr>
      <vt:lpstr>Function Declaration Syntax (Simplified)</vt:lpstr>
      <vt:lpstr>Body Syntax</vt:lpstr>
      <vt:lpstr>“Completions”</vt:lpstr>
      <vt:lpstr>Overloadable Entities In Ada</vt:lpstr>
      <vt:lpstr>Call Resolution</vt:lpstr>
      <vt:lpstr>Agenda</vt:lpstr>
      <vt:lpstr>Parameter Associations In Calls</vt:lpstr>
      <vt:lpstr>Parameter Modes</vt:lpstr>
      <vt:lpstr>Parameter Defaults May Be Specified</vt:lpstr>
      <vt:lpstr>Parameter Passing Mechanisms</vt:lpstr>
      <vt:lpstr>By-Copy Types</vt:lpstr>
      <vt:lpstr>By-Reference Types</vt:lpstr>
      <vt:lpstr>Implementation-Dependent Types</vt:lpstr>
      <vt:lpstr>Unconstrained Formal Parameters</vt:lpstr>
      <vt:lpstr>Agenda</vt:lpstr>
      <vt:lpstr>“Return” Statements In Procedures</vt:lpstr>
      <vt:lpstr>Agenda</vt:lpstr>
      <vt:lpstr>Return Statements In Functions</vt:lpstr>
      <vt:lpstr>Multiple Return Statements</vt:lpstr>
      <vt:lpstr>Expression Functions</vt:lpstr>
      <vt:lpstr>Agenda</vt:lpstr>
      <vt:lpstr>Maze Example</vt:lpstr>
      <vt:lpstr>Maze Example</vt:lpstr>
      <vt:lpstr>Maze Example</vt:lpstr>
      <vt:lpstr>Agenda</vt:lpstr>
      <vt:lpstr>Summary</vt:lpstr>
      <vt:lpstr>PowerPoint Presentation</vt:lpstr>
      <vt:lpstr>Dilberts Recursion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446</cp:revision>
  <cp:lastPrinted>1995-06-25T16:48:28Z</cp:lastPrinted>
  <dcterms:created xsi:type="dcterms:W3CDTF">1995-10-23T16:00:32Z</dcterms:created>
  <dcterms:modified xsi:type="dcterms:W3CDTF">2018-03-25T18:13:03Z</dcterms:modified>
</cp:coreProperties>
</file>